
<file path=[Content_Types].xml><?xml version="1.0" encoding="utf-8"?>
<Types xmlns="http://schemas.openxmlformats.org/package/2006/content-types">
  <Default Extension="bin" ContentType="application/vnd.openxmlformats-officedocument.oleObject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slides/slide314.xml" ContentType="application/vnd.openxmlformats-officedocument.presentationml.slide+xml"/>
  <Override PartName="/ppt/slides/slide315.xml" ContentType="application/vnd.openxmlformats-officedocument.presentationml.slide+xml"/>
  <Override PartName="/ppt/slides/slide316.xml" ContentType="application/vnd.openxmlformats-officedocument.presentationml.slide+xml"/>
  <Override PartName="/ppt/slides/slide317.xml" ContentType="application/vnd.openxmlformats-officedocument.presentationml.slide+xml"/>
  <Override PartName="/ppt/slides/slide318.xml" ContentType="application/vnd.openxmlformats-officedocument.presentationml.slide+xml"/>
  <Override PartName="/ppt/slides/slide319.xml" ContentType="application/vnd.openxmlformats-officedocument.presentationml.slide+xml"/>
  <Override PartName="/ppt/slides/slide320.xml" ContentType="application/vnd.openxmlformats-officedocument.presentationml.slide+xml"/>
  <Override PartName="/ppt/slides/slide321.xml" ContentType="application/vnd.openxmlformats-officedocument.presentationml.slide+xml"/>
  <Override PartName="/ppt/slides/slide322.xml" ContentType="application/vnd.openxmlformats-officedocument.presentationml.slide+xml"/>
  <Override PartName="/ppt/slides/slide323.xml" ContentType="application/vnd.openxmlformats-officedocument.presentationml.slide+xml"/>
  <Override PartName="/ppt/slides/slide324.xml" ContentType="application/vnd.openxmlformats-officedocument.presentationml.slide+xml"/>
  <Override PartName="/ppt/slides/slide325.xml" ContentType="application/vnd.openxmlformats-officedocument.presentationml.slide+xml"/>
  <Override PartName="/ppt/slides/slide326.xml" ContentType="application/vnd.openxmlformats-officedocument.presentationml.slide+xml"/>
  <Override PartName="/ppt/slides/slide327.xml" ContentType="application/vnd.openxmlformats-officedocument.presentationml.slide+xml"/>
  <Override PartName="/ppt/slides/slide328.xml" ContentType="application/vnd.openxmlformats-officedocument.presentationml.slide+xml"/>
  <Override PartName="/ppt/slides/slide329.xml" ContentType="application/vnd.openxmlformats-officedocument.presentationml.slide+xml"/>
  <Override PartName="/ppt/slides/slide330.xml" ContentType="application/vnd.openxmlformats-officedocument.presentationml.slide+xml"/>
  <Override PartName="/ppt/slides/slide331.xml" ContentType="application/vnd.openxmlformats-officedocument.presentationml.slide+xml"/>
  <Override PartName="/ppt/slides/slide332.xml" ContentType="application/vnd.openxmlformats-officedocument.presentationml.slide+xml"/>
  <Override PartName="/ppt/slides/slide333.xml" ContentType="application/vnd.openxmlformats-officedocument.presentationml.slide+xml"/>
  <Override PartName="/ppt/slides/slide334.xml" ContentType="application/vnd.openxmlformats-officedocument.presentationml.slide+xml"/>
  <Override PartName="/ppt/slides/slide335.xml" ContentType="application/vnd.openxmlformats-officedocument.presentationml.slide+xml"/>
  <Override PartName="/ppt/slides/slide336.xml" ContentType="application/vnd.openxmlformats-officedocument.presentationml.slide+xml"/>
  <Override PartName="/ppt/slides/slide337.xml" ContentType="application/vnd.openxmlformats-officedocument.presentationml.slide+xml"/>
  <Override PartName="/ppt/slides/slide338.xml" ContentType="application/vnd.openxmlformats-officedocument.presentationml.slide+xml"/>
  <Override PartName="/ppt/slides/slide339.xml" ContentType="application/vnd.openxmlformats-officedocument.presentationml.slide+xml"/>
  <Override PartName="/ppt/slides/slide340.xml" ContentType="application/vnd.openxmlformats-officedocument.presentationml.slide+xml"/>
  <Override PartName="/ppt/slides/slide341.xml" ContentType="application/vnd.openxmlformats-officedocument.presentationml.slide+xml"/>
  <Override PartName="/ppt/slides/slide342.xml" ContentType="application/vnd.openxmlformats-officedocument.presentationml.slide+xml"/>
  <Override PartName="/ppt/slides/slide343.xml" ContentType="application/vnd.openxmlformats-officedocument.presentationml.slide+xml"/>
  <Override PartName="/ppt/slides/slide344.xml" ContentType="application/vnd.openxmlformats-officedocument.presentationml.slide+xml"/>
  <Override PartName="/ppt/slides/slide345.xml" ContentType="application/vnd.openxmlformats-officedocument.presentationml.slide+xml"/>
  <Override PartName="/ppt/slides/slide346.xml" ContentType="application/vnd.openxmlformats-officedocument.presentationml.slide+xml"/>
  <Override PartName="/ppt/slides/slide347.xml" ContentType="application/vnd.openxmlformats-officedocument.presentationml.slide+xml"/>
  <Override PartName="/ppt/slides/slide348.xml" ContentType="application/vnd.openxmlformats-officedocument.presentationml.slide+xml"/>
  <Override PartName="/ppt/slides/slide349.xml" ContentType="application/vnd.openxmlformats-officedocument.presentationml.slide+xml"/>
  <Override PartName="/ppt/slides/slide350.xml" ContentType="application/vnd.openxmlformats-officedocument.presentationml.slide+xml"/>
  <Override PartName="/ppt/slides/slide351.xml" ContentType="application/vnd.openxmlformats-officedocument.presentationml.slide+xml"/>
  <Override PartName="/ppt/slides/slide352.xml" ContentType="application/vnd.openxmlformats-officedocument.presentationml.slide+xml"/>
  <Override PartName="/ppt/slides/slide353.xml" ContentType="application/vnd.openxmlformats-officedocument.presentationml.slide+xml"/>
  <Override PartName="/ppt/slides/slide354.xml" ContentType="application/vnd.openxmlformats-officedocument.presentationml.slide+xml"/>
  <Override PartName="/ppt/slides/slide355.xml" ContentType="application/vnd.openxmlformats-officedocument.presentationml.slide+xml"/>
  <Override PartName="/ppt/slides/slide356.xml" ContentType="application/vnd.openxmlformats-officedocument.presentationml.slide+xml"/>
  <Override PartName="/ppt/slides/slide357.xml" ContentType="application/vnd.openxmlformats-officedocument.presentationml.slide+xml"/>
  <Override PartName="/ppt/slides/slide358.xml" ContentType="application/vnd.openxmlformats-officedocument.presentationml.slide+xml"/>
  <Override PartName="/ppt/slides/slide359.xml" ContentType="application/vnd.openxmlformats-officedocument.presentationml.slide+xml"/>
  <Override PartName="/ppt/slides/slide360.xml" ContentType="application/vnd.openxmlformats-officedocument.presentationml.slide+xml"/>
  <Override PartName="/ppt/slides/slide361.xml" ContentType="application/vnd.openxmlformats-officedocument.presentationml.slide+xml"/>
  <Override PartName="/ppt/slides/slide362.xml" ContentType="application/vnd.openxmlformats-officedocument.presentationml.slide+xml"/>
  <Override PartName="/ppt/slides/slide363.xml" ContentType="application/vnd.openxmlformats-officedocument.presentationml.slide+xml"/>
  <Override PartName="/ppt/slides/slide364.xml" ContentType="application/vnd.openxmlformats-officedocument.presentationml.slide+xml"/>
  <Override PartName="/ppt/slides/slide365.xml" ContentType="application/vnd.openxmlformats-officedocument.presentationml.slide+xml"/>
  <Override PartName="/ppt/slides/slide366.xml" ContentType="application/vnd.openxmlformats-officedocument.presentationml.slide+xml"/>
  <Override PartName="/ppt/slides/slide367.xml" ContentType="application/vnd.openxmlformats-officedocument.presentationml.slide+xml"/>
  <Override PartName="/ppt/slides/slide368.xml" ContentType="application/vnd.openxmlformats-officedocument.presentationml.slide+xml"/>
  <Override PartName="/ppt/slides/slide369.xml" ContentType="application/vnd.openxmlformats-officedocument.presentationml.slide+xml"/>
  <Override PartName="/ppt/slides/slide370.xml" ContentType="application/vnd.openxmlformats-officedocument.presentationml.slide+xml"/>
  <Override PartName="/ppt/slides/slide371.xml" ContentType="application/vnd.openxmlformats-officedocument.presentationml.slide+xml"/>
  <Override PartName="/ppt/slides/slide372.xml" ContentType="application/vnd.openxmlformats-officedocument.presentationml.slide+xml"/>
  <Override PartName="/ppt/slides/slide373.xml" ContentType="application/vnd.openxmlformats-officedocument.presentationml.slide+xml"/>
  <Override PartName="/ppt/slides/slide374.xml" ContentType="application/vnd.openxmlformats-officedocument.presentationml.slide+xml"/>
  <Override PartName="/ppt/slides/slide375.xml" ContentType="application/vnd.openxmlformats-officedocument.presentationml.slide+xml"/>
  <Override PartName="/ppt/slides/slide376.xml" ContentType="application/vnd.openxmlformats-officedocument.presentationml.slide+xml"/>
  <Override PartName="/ppt/slides/slide377.xml" ContentType="application/vnd.openxmlformats-officedocument.presentationml.slide+xml"/>
  <Override PartName="/ppt/slides/slide378.xml" ContentType="application/vnd.openxmlformats-officedocument.presentationml.slide+xml"/>
  <Override PartName="/ppt/slides/slide379.xml" ContentType="application/vnd.openxmlformats-officedocument.presentationml.slide+xml"/>
  <Override PartName="/ppt/slides/slide380.xml" ContentType="application/vnd.openxmlformats-officedocument.presentationml.slide+xml"/>
  <Override PartName="/ppt/slides/slide381.xml" ContentType="application/vnd.openxmlformats-officedocument.presentationml.slide+xml"/>
  <Override PartName="/ppt/slides/slide382.xml" ContentType="application/vnd.openxmlformats-officedocument.presentationml.slide+xml"/>
  <Override PartName="/ppt/slides/slide383.xml" ContentType="application/vnd.openxmlformats-officedocument.presentationml.slide+xml"/>
  <Override PartName="/ppt/slides/slide384.xml" ContentType="application/vnd.openxmlformats-officedocument.presentationml.slide+xml"/>
  <Override PartName="/ppt/slides/slide385.xml" ContentType="application/vnd.openxmlformats-officedocument.presentationml.slide+xml"/>
  <Override PartName="/ppt/slides/slide386.xml" ContentType="application/vnd.openxmlformats-officedocument.presentationml.slide+xml"/>
  <Override PartName="/ppt/slides/slide387.xml" ContentType="application/vnd.openxmlformats-officedocument.presentationml.slide+xml"/>
  <Override PartName="/ppt/slides/slide388.xml" ContentType="application/vnd.openxmlformats-officedocument.presentationml.slide+xml"/>
  <Override PartName="/ppt/slides/slide389.xml" ContentType="application/vnd.openxmlformats-officedocument.presentationml.slide+xml"/>
  <Override PartName="/ppt/slides/slide390.xml" ContentType="application/vnd.openxmlformats-officedocument.presentationml.slide+xml"/>
  <Override PartName="/ppt/slides/slide391.xml" ContentType="application/vnd.openxmlformats-officedocument.presentationml.slide+xml"/>
  <Override PartName="/ppt/slides/slide392.xml" ContentType="application/vnd.openxmlformats-officedocument.presentationml.slide+xml"/>
  <Override PartName="/ppt/slides/slide393.xml" ContentType="application/vnd.openxmlformats-officedocument.presentationml.slide+xml"/>
  <Override PartName="/ppt/slides/slide394.xml" ContentType="application/vnd.openxmlformats-officedocument.presentationml.slide+xml"/>
  <Override PartName="/ppt/slides/slide395.xml" ContentType="application/vnd.openxmlformats-officedocument.presentationml.slide+xml"/>
  <Override PartName="/ppt/slides/slide396.xml" ContentType="application/vnd.openxmlformats-officedocument.presentationml.slide+xml"/>
  <Override PartName="/ppt/slides/slide397.xml" ContentType="application/vnd.openxmlformats-officedocument.presentationml.slide+xml"/>
  <Override PartName="/ppt/slides/slide398.xml" ContentType="application/vnd.openxmlformats-officedocument.presentationml.slide+xml"/>
  <Override PartName="/ppt/slides/slide399.xml" ContentType="application/vnd.openxmlformats-officedocument.presentationml.slide+xml"/>
  <Override PartName="/ppt/slides/slide400.xml" ContentType="application/vnd.openxmlformats-officedocument.presentationml.slide+xml"/>
  <Override PartName="/ppt/slides/slide401.xml" ContentType="application/vnd.openxmlformats-officedocument.presentationml.slide+xml"/>
  <Override PartName="/ppt/slides/slide402.xml" ContentType="application/vnd.openxmlformats-officedocument.presentationml.slide+xml"/>
  <Override PartName="/ppt/slides/slide403.xml" ContentType="application/vnd.openxmlformats-officedocument.presentationml.slide+xml"/>
  <Override PartName="/ppt/slides/slide404.xml" ContentType="application/vnd.openxmlformats-officedocument.presentationml.slide+xml"/>
  <Override PartName="/ppt/slides/slide405.xml" ContentType="application/vnd.openxmlformats-officedocument.presentationml.slide+xml"/>
  <Override PartName="/ppt/slides/slide406.xml" ContentType="application/vnd.openxmlformats-officedocument.presentationml.slide+xml"/>
  <Override PartName="/ppt/slides/slide407.xml" ContentType="application/vnd.openxmlformats-officedocument.presentationml.slide+xml"/>
  <Override PartName="/ppt/slides/slide408.xml" ContentType="application/vnd.openxmlformats-officedocument.presentationml.slide+xml"/>
  <Override PartName="/ppt/slides/slide409.xml" ContentType="application/vnd.openxmlformats-officedocument.presentationml.slide+xml"/>
  <Override PartName="/ppt/slides/slide410.xml" ContentType="application/vnd.openxmlformats-officedocument.presentationml.slide+xml"/>
  <Override PartName="/ppt/slides/slide411.xml" ContentType="application/vnd.openxmlformats-officedocument.presentationml.slide+xml"/>
  <Override PartName="/ppt/slides/slide412.xml" ContentType="application/vnd.openxmlformats-officedocument.presentationml.slide+xml"/>
  <Override PartName="/ppt/slides/slide413.xml" ContentType="application/vnd.openxmlformats-officedocument.presentationml.slide+xml"/>
  <Override PartName="/ppt/slides/slide414.xml" ContentType="application/vnd.openxmlformats-officedocument.presentationml.slide+xml"/>
  <Override PartName="/ppt/slides/slide415.xml" ContentType="application/vnd.openxmlformats-officedocument.presentationml.slide+xml"/>
  <Override PartName="/ppt/slides/slide416.xml" ContentType="application/vnd.openxmlformats-officedocument.presentationml.slide+xml"/>
  <Override PartName="/ppt/slides/slide417.xml" ContentType="application/vnd.openxmlformats-officedocument.presentationml.slide+xml"/>
  <Override PartName="/ppt/slides/slide418.xml" ContentType="application/vnd.openxmlformats-officedocument.presentationml.slide+xml"/>
  <Override PartName="/ppt/slides/slide419.xml" ContentType="application/vnd.openxmlformats-officedocument.presentationml.slide+xml"/>
  <Override PartName="/ppt/slides/slide420.xml" ContentType="application/vnd.openxmlformats-officedocument.presentationml.slide+xml"/>
  <Override PartName="/ppt/slides/slide421.xml" ContentType="application/vnd.openxmlformats-officedocument.presentationml.slide+xml"/>
  <Override PartName="/ppt/slides/slide422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3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4.xml" ContentType="application/vnd.openxmlformats-officedocument.theme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theme/theme5.xml" ContentType="application/vnd.openxmlformats-officedocument.theme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theme/theme6.xml" ContentType="application/vnd.openxmlformats-officedocument.theme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theme/theme7.xml" ContentType="application/vnd.openxmlformats-officedocument.theme+xml"/>
  <Override PartName="/ppt/slideLayouts/slideLayout70.xml" ContentType="application/vnd.openxmlformats-officedocument.presentationml.slideLayout+xml"/>
  <Override PartName="/ppt/theme/theme8.xml" ContentType="application/vnd.openxmlformats-officedocument.theme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theme/theme9.xml" ContentType="application/vnd.openxmlformats-officedocument.theme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theme/theme10.xml" ContentType="application/vnd.openxmlformats-officedocument.theme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theme/theme11.xml" ContentType="application/vnd.openxmlformats-officedocument.theme+xml"/>
  <Override PartName="/ppt/theme/theme12.xml" ContentType="application/vnd.openxmlformats-officedocument.theme+xml"/>
  <Override PartName="/ppt/theme/theme1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ppt/notesSlides/notesSlide247.xml" ContentType="application/vnd.openxmlformats-officedocument.presentationml.notesSlide+xml"/>
  <Override PartName="/ppt/notesSlides/notesSlide248.xml" ContentType="application/vnd.openxmlformats-officedocument.presentationml.notesSlide+xml"/>
  <Override PartName="/ppt/notesSlides/notesSlide249.xml" ContentType="application/vnd.openxmlformats-officedocument.presentationml.notesSlide+xml"/>
  <Override PartName="/ppt/notesSlides/notesSlide250.xml" ContentType="application/vnd.openxmlformats-officedocument.presentationml.notesSlide+xml"/>
  <Override PartName="/ppt/notesSlides/notesSlide251.xml" ContentType="application/vnd.openxmlformats-officedocument.presentationml.notesSlide+xml"/>
  <Override PartName="/ppt/notesSlides/notesSlide252.xml" ContentType="application/vnd.openxmlformats-officedocument.presentationml.notesSlide+xml"/>
  <Override PartName="/ppt/notesSlides/notesSlide253.xml" ContentType="application/vnd.openxmlformats-officedocument.presentationml.notesSlide+xml"/>
  <Override PartName="/ppt/notesSlides/notesSlide254.xml" ContentType="application/vnd.openxmlformats-officedocument.presentationml.notesSlide+xml"/>
  <Override PartName="/ppt/notesSlides/notesSlide255.xml" ContentType="application/vnd.openxmlformats-officedocument.presentationml.notesSlide+xml"/>
  <Override PartName="/ppt/notesSlides/notesSlide256.xml" ContentType="application/vnd.openxmlformats-officedocument.presentationml.notesSlide+xml"/>
  <Override PartName="/ppt/notesSlides/notesSlide257.xml" ContentType="application/vnd.openxmlformats-officedocument.presentationml.notesSlide+xml"/>
  <Override PartName="/ppt/notesSlides/notesSlide258.xml" ContentType="application/vnd.openxmlformats-officedocument.presentationml.notesSlide+xml"/>
  <Override PartName="/ppt/notesSlides/notesSlide259.xml" ContentType="application/vnd.openxmlformats-officedocument.presentationml.notesSlide+xml"/>
  <Override PartName="/ppt/notesSlides/notesSlide260.xml" ContentType="application/vnd.openxmlformats-officedocument.presentationml.notesSlide+xml"/>
  <Override PartName="/ppt/notesSlides/notesSlide261.xml" ContentType="application/vnd.openxmlformats-officedocument.presentationml.notesSlide+xml"/>
  <Override PartName="/ppt/notesSlides/notesSlide262.xml" ContentType="application/vnd.openxmlformats-officedocument.presentationml.notesSlide+xml"/>
  <Override PartName="/ppt/notesSlides/notesSlide263.xml" ContentType="application/vnd.openxmlformats-officedocument.presentationml.notesSlide+xml"/>
  <Override PartName="/ppt/notesSlides/notesSlide264.xml" ContentType="application/vnd.openxmlformats-officedocument.presentationml.notesSlide+xml"/>
  <Override PartName="/ppt/notesSlides/notesSlide265.xml" ContentType="application/vnd.openxmlformats-officedocument.presentationml.notesSlide+xml"/>
  <Override PartName="/ppt/notesSlides/notesSlide266.xml" ContentType="application/vnd.openxmlformats-officedocument.presentationml.notesSlide+xml"/>
  <Override PartName="/ppt/notesSlides/notesSlide267.xml" ContentType="application/vnd.openxmlformats-officedocument.presentationml.notesSlide+xml"/>
  <Override PartName="/ppt/notesSlides/notesSlide268.xml" ContentType="application/vnd.openxmlformats-officedocument.presentationml.notesSlide+xml"/>
  <Override PartName="/ppt/notesSlides/notesSlide269.xml" ContentType="application/vnd.openxmlformats-officedocument.presentationml.notesSlide+xml"/>
  <Override PartName="/ppt/notesSlides/notesSlide270.xml" ContentType="application/vnd.openxmlformats-officedocument.presentationml.notesSlide+xml"/>
  <Override PartName="/ppt/notesSlides/notesSlide271.xml" ContentType="application/vnd.openxmlformats-officedocument.presentationml.notesSlide+xml"/>
  <Override PartName="/ppt/notesSlides/notesSlide272.xml" ContentType="application/vnd.openxmlformats-officedocument.presentationml.notesSlide+xml"/>
  <Override PartName="/ppt/notesSlides/notesSlide273.xml" ContentType="application/vnd.openxmlformats-officedocument.presentationml.notesSlide+xml"/>
  <Override PartName="/ppt/notesSlides/notesSlide274.xml" ContentType="application/vnd.openxmlformats-officedocument.presentationml.notesSlide+xml"/>
  <Override PartName="/ppt/notesSlides/notesSlide275.xml" ContentType="application/vnd.openxmlformats-officedocument.presentationml.notesSlide+xml"/>
  <Override PartName="/ppt/notesSlides/notesSlide276.xml" ContentType="application/vnd.openxmlformats-officedocument.presentationml.notesSlide+xml"/>
  <Override PartName="/ppt/notesSlides/notesSlide277.xml" ContentType="application/vnd.openxmlformats-officedocument.presentationml.notesSlide+xml"/>
  <Override PartName="/ppt/notesSlides/notesSlide278.xml" ContentType="application/vnd.openxmlformats-officedocument.presentationml.notesSlide+xml"/>
  <Override PartName="/ppt/notesSlides/notesSlide279.xml" ContentType="application/vnd.openxmlformats-officedocument.presentationml.notesSlide+xml"/>
  <Override PartName="/ppt/notesSlides/notesSlide280.xml" ContentType="application/vnd.openxmlformats-officedocument.presentationml.notesSlide+xml"/>
  <Override PartName="/ppt/notesSlides/notesSlide281.xml" ContentType="application/vnd.openxmlformats-officedocument.presentationml.notesSlide+xml"/>
  <Override PartName="/ppt/notesSlides/notesSlide282.xml" ContentType="application/vnd.openxmlformats-officedocument.presentationml.notesSlide+xml"/>
  <Override PartName="/ppt/notesSlides/notesSlide283.xml" ContentType="application/vnd.openxmlformats-officedocument.presentationml.notesSlide+xml"/>
  <Override PartName="/ppt/notesSlides/notesSlide284.xml" ContentType="application/vnd.openxmlformats-officedocument.presentationml.notesSlide+xml"/>
  <Override PartName="/ppt/notesSlides/notesSlide285.xml" ContentType="application/vnd.openxmlformats-officedocument.presentationml.notesSlide+xml"/>
  <Override PartName="/ppt/notesSlides/notesSlide286.xml" ContentType="application/vnd.openxmlformats-officedocument.presentationml.notesSlide+xml"/>
  <Override PartName="/ppt/notesSlides/notesSlide287.xml" ContentType="application/vnd.openxmlformats-officedocument.presentationml.notesSlide+xml"/>
  <Override PartName="/ppt/notesSlides/notesSlide288.xml" ContentType="application/vnd.openxmlformats-officedocument.presentationml.notesSlide+xml"/>
  <Override PartName="/ppt/notesSlides/notesSlide289.xml" ContentType="application/vnd.openxmlformats-officedocument.presentationml.notesSlide+xml"/>
  <Override PartName="/ppt/notesSlides/notesSlide290.xml" ContentType="application/vnd.openxmlformats-officedocument.presentationml.notesSlide+xml"/>
  <Override PartName="/ppt/notesSlides/notesSlide291.xml" ContentType="application/vnd.openxmlformats-officedocument.presentationml.notesSlide+xml"/>
  <Override PartName="/ppt/notesSlides/notesSlide292.xml" ContentType="application/vnd.openxmlformats-officedocument.presentationml.notesSlide+xml"/>
  <Override PartName="/ppt/notesSlides/notesSlide293.xml" ContentType="application/vnd.openxmlformats-officedocument.presentationml.notesSlide+xml"/>
  <Override PartName="/ppt/notesSlides/notesSlide294.xml" ContentType="application/vnd.openxmlformats-officedocument.presentationml.notesSlide+xml"/>
  <Override PartName="/ppt/notesSlides/notesSlide295.xml" ContentType="application/vnd.openxmlformats-officedocument.presentationml.notesSlide+xml"/>
  <Override PartName="/ppt/notesSlides/notesSlide296.xml" ContentType="application/vnd.openxmlformats-officedocument.presentationml.notesSlide+xml"/>
  <Override PartName="/ppt/notesSlides/notesSlide297.xml" ContentType="application/vnd.openxmlformats-officedocument.presentationml.notesSlide+xml"/>
  <Override PartName="/ppt/notesSlides/notesSlide298.xml" ContentType="application/vnd.openxmlformats-officedocument.presentationml.notesSlide+xml"/>
  <Override PartName="/ppt/notesSlides/notesSlide299.xml" ContentType="application/vnd.openxmlformats-officedocument.presentationml.notesSlide+xml"/>
  <Override PartName="/ppt/notesSlides/notesSlide300.xml" ContentType="application/vnd.openxmlformats-officedocument.presentationml.notesSlide+xml"/>
  <Override PartName="/ppt/notesSlides/notesSlide301.xml" ContentType="application/vnd.openxmlformats-officedocument.presentationml.notesSlide+xml"/>
  <Override PartName="/ppt/notesSlides/notesSlide302.xml" ContentType="application/vnd.openxmlformats-officedocument.presentationml.notesSlide+xml"/>
  <Override PartName="/ppt/notesSlides/notesSlide303.xml" ContentType="application/vnd.openxmlformats-officedocument.presentationml.notesSlide+xml"/>
  <Override PartName="/ppt/notesSlides/notesSlide304.xml" ContentType="application/vnd.openxmlformats-officedocument.presentationml.notesSlide+xml"/>
  <Override PartName="/ppt/notesSlides/notesSlide305.xml" ContentType="application/vnd.openxmlformats-officedocument.presentationml.notesSlide+xml"/>
  <Override PartName="/ppt/notesSlides/notesSlide306.xml" ContentType="application/vnd.openxmlformats-officedocument.presentationml.notesSlide+xml"/>
  <Override PartName="/ppt/notesSlides/notesSlide307.xml" ContentType="application/vnd.openxmlformats-officedocument.presentationml.notesSlide+xml"/>
  <Override PartName="/ppt/notesSlides/notesSlide308.xml" ContentType="application/vnd.openxmlformats-officedocument.presentationml.notesSlide+xml"/>
  <Override PartName="/ppt/notesSlides/notesSlide309.xml" ContentType="application/vnd.openxmlformats-officedocument.presentationml.notesSlide+xml"/>
  <Override PartName="/ppt/notesSlides/notesSlide310.xml" ContentType="application/vnd.openxmlformats-officedocument.presentationml.notesSlide+xml"/>
  <Override PartName="/ppt/notesSlides/notesSlide311.xml" ContentType="application/vnd.openxmlformats-officedocument.presentationml.notesSlide+xml"/>
  <Override PartName="/ppt/notesSlides/notesSlide312.xml" ContentType="application/vnd.openxmlformats-officedocument.presentationml.notesSlide+xml"/>
  <Override PartName="/ppt/notesSlides/notesSlide313.xml" ContentType="application/vnd.openxmlformats-officedocument.presentationml.notesSlide+xml"/>
  <Override PartName="/ppt/notesSlides/notesSlide314.xml" ContentType="application/vnd.openxmlformats-officedocument.presentationml.notesSlide+xml"/>
  <Override PartName="/ppt/notesSlides/notesSlide315.xml" ContentType="application/vnd.openxmlformats-officedocument.presentationml.notesSlide+xml"/>
  <Override PartName="/ppt/notesSlides/notesSlide316.xml" ContentType="application/vnd.openxmlformats-officedocument.presentationml.notesSlide+xml"/>
  <Override PartName="/ppt/notesSlides/notesSlide317.xml" ContentType="application/vnd.openxmlformats-officedocument.presentationml.notesSlide+xml"/>
  <Override PartName="/ppt/notesSlides/notesSlide318.xml" ContentType="application/vnd.openxmlformats-officedocument.presentationml.notesSlide+xml"/>
  <Override PartName="/ppt/notesSlides/notesSlide319.xml" ContentType="application/vnd.openxmlformats-officedocument.presentationml.notesSlide+xml"/>
  <Override PartName="/ppt/notesSlides/notesSlide320.xml" ContentType="application/vnd.openxmlformats-officedocument.presentationml.notesSlide+xml"/>
  <Override PartName="/ppt/notesSlides/notesSlide321.xml" ContentType="application/vnd.openxmlformats-officedocument.presentationml.notesSlide+xml"/>
  <Override PartName="/ppt/notesSlides/notesSlide322.xml" ContentType="application/vnd.openxmlformats-officedocument.presentationml.notesSlide+xml"/>
  <Override PartName="/ppt/notesSlides/notesSlide323.xml" ContentType="application/vnd.openxmlformats-officedocument.presentationml.notesSlide+xml"/>
  <Override PartName="/ppt/notesSlides/notesSlide324.xml" ContentType="application/vnd.openxmlformats-officedocument.presentationml.notesSlide+xml"/>
  <Override PartName="/ppt/notesSlides/notesSlide325.xml" ContentType="application/vnd.openxmlformats-officedocument.presentationml.notesSlide+xml"/>
  <Override PartName="/ppt/notesSlides/notesSlide326.xml" ContentType="application/vnd.openxmlformats-officedocument.presentationml.notesSlide+xml"/>
  <Override PartName="/ppt/notesSlides/notesSlide327.xml" ContentType="application/vnd.openxmlformats-officedocument.presentationml.notesSlide+xml"/>
  <Override PartName="/ppt/notesSlides/notesSlide328.xml" ContentType="application/vnd.openxmlformats-officedocument.presentationml.notesSlide+xml"/>
  <Override PartName="/ppt/notesSlides/notesSlide329.xml" ContentType="application/vnd.openxmlformats-officedocument.presentationml.notesSlide+xml"/>
  <Override PartName="/ppt/notesSlides/notesSlide330.xml" ContentType="application/vnd.openxmlformats-officedocument.presentationml.notesSlide+xml"/>
  <Override PartName="/ppt/notesSlides/notesSlide331.xml" ContentType="application/vnd.openxmlformats-officedocument.presentationml.notesSlide+xml"/>
  <Override PartName="/ppt/notesSlides/notesSlide332.xml" ContentType="application/vnd.openxmlformats-officedocument.presentationml.notesSlide+xml"/>
  <Override PartName="/ppt/notesSlides/notesSlide333.xml" ContentType="application/vnd.openxmlformats-officedocument.presentationml.notesSlide+xml"/>
  <Override PartName="/ppt/notesSlides/notesSlide334.xml" ContentType="application/vnd.openxmlformats-officedocument.presentationml.notesSlide+xml"/>
  <Override PartName="/ppt/notesSlides/notesSlide335.xml" ContentType="application/vnd.openxmlformats-officedocument.presentationml.notesSlide+xml"/>
  <Override PartName="/ppt/notesSlides/notesSlide336.xml" ContentType="application/vnd.openxmlformats-officedocument.presentationml.notesSlide+xml"/>
  <Override PartName="/ppt/changesInfos/changesInfo1.xml" ContentType="application/vnd.ms-powerpoint.changes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61" r:id="rId3"/>
    <p:sldMasterId id="2147483699" r:id="rId4"/>
    <p:sldMasterId id="2147483713" r:id="rId5"/>
    <p:sldMasterId id="2147483725" r:id="rId6"/>
    <p:sldMasterId id="2147483738" r:id="rId7"/>
    <p:sldMasterId id="2147483750" r:id="rId8"/>
    <p:sldMasterId id="2147483753" r:id="rId9"/>
    <p:sldMasterId id="2147483756" r:id="rId10"/>
    <p:sldMasterId id="2147483768" r:id="rId11"/>
  </p:sldMasterIdLst>
  <p:notesMasterIdLst>
    <p:notesMasterId r:id="rId434"/>
  </p:notesMasterIdLst>
  <p:handoutMasterIdLst>
    <p:handoutMasterId r:id="rId435"/>
  </p:handoutMasterIdLst>
  <p:sldIdLst>
    <p:sldId id="256" r:id="rId12"/>
    <p:sldId id="2980" r:id="rId13"/>
    <p:sldId id="2981" r:id="rId14"/>
    <p:sldId id="1606" r:id="rId15"/>
    <p:sldId id="2881" r:id="rId16"/>
    <p:sldId id="2050" r:id="rId17"/>
    <p:sldId id="2047" r:id="rId18"/>
    <p:sldId id="2048" r:id="rId19"/>
    <p:sldId id="1609" r:id="rId20"/>
    <p:sldId id="1990" r:id="rId21"/>
    <p:sldId id="1993" r:id="rId22"/>
    <p:sldId id="1994" r:id="rId23"/>
    <p:sldId id="2880" r:id="rId24"/>
    <p:sldId id="1997" r:id="rId25"/>
    <p:sldId id="1998" r:id="rId26"/>
    <p:sldId id="1999" r:id="rId27"/>
    <p:sldId id="2000" r:id="rId28"/>
    <p:sldId id="2001" r:id="rId29"/>
    <p:sldId id="2002" r:id="rId30"/>
    <p:sldId id="1612" r:id="rId31"/>
    <p:sldId id="1611" r:id="rId32"/>
    <p:sldId id="2051" r:id="rId33"/>
    <p:sldId id="1613" r:id="rId34"/>
    <p:sldId id="2882" r:id="rId35"/>
    <p:sldId id="1607" r:id="rId36"/>
    <p:sldId id="2043" r:id="rId37"/>
    <p:sldId id="1614" r:id="rId38"/>
    <p:sldId id="508" r:id="rId39"/>
    <p:sldId id="938" r:id="rId40"/>
    <p:sldId id="939" r:id="rId41"/>
    <p:sldId id="937" r:id="rId42"/>
    <p:sldId id="1972" r:id="rId43"/>
    <p:sldId id="947" r:id="rId44"/>
    <p:sldId id="1911" r:id="rId45"/>
    <p:sldId id="1910" r:id="rId46"/>
    <p:sldId id="1621" r:id="rId47"/>
    <p:sldId id="1622" r:id="rId48"/>
    <p:sldId id="1908" r:id="rId49"/>
    <p:sldId id="1912" r:id="rId50"/>
    <p:sldId id="1914" r:id="rId51"/>
    <p:sldId id="1915" r:id="rId52"/>
    <p:sldId id="1916" r:id="rId53"/>
    <p:sldId id="1984" r:id="rId54"/>
    <p:sldId id="1917" r:id="rId55"/>
    <p:sldId id="1926" r:id="rId56"/>
    <p:sldId id="1040" r:id="rId57"/>
    <p:sldId id="2045" r:id="rId58"/>
    <p:sldId id="2046" r:id="rId59"/>
    <p:sldId id="1928" r:id="rId60"/>
    <p:sldId id="1303" r:id="rId61"/>
    <p:sldId id="1496" r:id="rId62"/>
    <p:sldId id="1929" r:id="rId63"/>
    <p:sldId id="1930" r:id="rId64"/>
    <p:sldId id="1931" r:id="rId65"/>
    <p:sldId id="1497" r:id="rId66"/>
    <p:sldId id="1295" r:id="rId67"/>
    <p:sldId id="1498" r:id="rId68"/>
    <p:sldId id="1978" r:id="rId69"/>
    <p:sldId id="2894" r:id="rId70"/>
    <p:sldId id="1302" r:id="rId71"/>
    <p:sldId id="1304" r:id="rId72"/>
    <p:sldId id="1488" r:id="rId73"/>
    <p:sldId id="1979" r:id="rId74"/>
    <p:sldId id="1298" r:id="rId75"/>
    <p:sldId id="1980" r:id="rId76"/>
    <p:sldId id="1319" r:id="rId77"/>
    <p:sldId id="1301" r:id="rId78"/>
    <p:sldId id="2895" r:id="rId79"/>
    <p:sldId id="1042" r:id="rId80"/>
    <p:sldId id="1989" r:id="rId81"/>
    <p:sldId id="2859" r:id="rId82"/>
    <p:sldId id="2053" r:id="rId83"/>
    <p:sldId id="3014" r:id="rId84"/>
    <p:sldId id="3017" r:id="rId85"/>
    <p:sldId id="3015" r:id="rId86"/>
    <p:sldId id="3016" r:id="rId87"/>
    <p:sldId id="1071" r:id="rId88"/>
    <p:sldId id="1384" r:id="rId89"/>
    <p:sldId id="1073" r:id="rId90"/>
    <p:sldId id="2058" r:id="rId91"/>
    <p:sldId id="1940" r:id="rId92"/>
    <p:sldId id="1941" r:id="rId93"/>
    <p:sldId id="1943" r:id="rId94"/>
    <p:sldId id="1919" r:id="rId95"/>
    <p:sldId id="1975" r:id="rId96"/>
    <p:sldId id="1974" r:id="rId97"/>
    <p:sldId id="1973" r:id="rId98"/>
    <p:sldId id="1944" r:id="rId99"/>
    <p:sldId id="1946" r:id="rId100"/>
    <p:sldId id="1962" r:id="rId101"/>
    <p:sldId id="1959" r:id="rId102"/>
    <p:sldId id="1949" r:id="rId103"/>
    <p:sldId id="1950" r:id="rId104"/>
    <p:sldId id="1951" r:id="rId105"/>
    <p:sldId id="1953" r:id="rId106"/>
    <p:sldId id="1954" r:id="rId107"/>
    <p:sldId id="1955" r:id="rId108"/>
    <p:sldId id="1956" r:id="rId109"/>
    <p:sldId id="1958" r:id="rId110"/>
    <p:sldId id="1960" r:id="rId111"/>
    <p:sldId id="1969" r:id="rId112"/>
    <p:sldId id="3018" r:id="rId113"/>
    <p:sldId id="3019" r:id="rId114"/>
    <p:sldId id="1935" r:id="rId115"/>
    <p:sldId id="1934" r:id="rId116"/>
    <p:sldId id="2897" r:id="rId117"/>
    <p:sldId id="2935" r:id="rId118"/>
    <p:sldId id="2938" r:id="rId119"/>
    <p:sldId id="2939" r:id="rId120"/>
    <p:sldId id="1088" r:id="rId121"/>
    <p:sldId id="1221" r:id="rId122"/>
    <p:sldId id="1222" r:id="rId123"/>
    <p:sldId id="1219" r:id="rId124"/>
    <p:sldId id="1089" r:id="rId125"/>
    <p:sldId id="1090" r:id="rId126"/>
    <p:sldId id="1091" r:id="rId127"/>
    <p:sldId id="1092" r:id="rId128"/>
    <p:sldId id="1093" r:id="rId129"/>
    <p:sldId id="3020" r:id="rId130"/>
    <p:sldId id="3021" r:id="rId131"/>
    <p:sldId id="2896" r:id="rId132"/>
    <p:sldId id="2923" r:id="rId133"/>
    <p:sldId id="2918" r:id="rId134"/>
    <p:sldId id="2898" r:id="rId135"/>
    <p:sldId id="2899" r:id="rId136"/>
    <p:sldId id="2900" r:id="rId137"/>
    <p:sldId id="2902" r:id="rId138"/>
    <p:sldId id="2919" r:id="rId139"/>
    <p:sldId id="2904" r:id="rId140"/>
    <p:sldId id="2921" r:id="rId141"/>
    <p:sldId id="2905" r:id="rId142"/>
    <p:sldId id="2906" r:id="rId143"/>
    <p:sldId id="2907" r:id="rId144"/>
    <p:sldId id="2908" r:id="rId145"/>
    <p:sldId id="2909" r:id="rId146"/>
    <p:sldId id="2910" r:id="rId147"/>
    <p:sldId id="2911" r:id="rId148"/>
    <p:sldId id="2912" r:id="rId149"/>
    <p:sldId id="2913" r:id="rId150"/>
    <p:sldId id="2914" r:id="rId151"/>
    <p:sldId id="2915" r:id="rId152"/>
    <p:sldId id="1097" r:id="rId153"/>
    <p:sldId id="2916" r:id="rId154"/>
    <p:sldId id="1977" r:id="rId155"/>
    <p:sldId id="2059" r:id="rId156"/>
    <p:sldId id="2010" r:id="rId157"/>
    <p:sldId id="2014" r:id="rId158"/>
    <p:sldId id="2060" r:id="rId159"/>
    <p:sldId id="2015" r:id="rId160"/>
    <p:sldId id="2061" r:id="rId161"/>
    <p:sldId id="2017" r:id="rId162"/>
    <p:sldId id="2018" r:id="rId163"/>
    <p:sldId id="2062" r:id="rId164"/>
    <p:sldId id="2063" r:id="rId165"/>
    <p:sldId id="2003" r:id="rId166"/>
    <p:sldId id="1223" r:id="rId167"/>
    <p:sldId id="1383" r:id="rId168"/>
    <p:sldId id="2032" r:id="rId169"/>
    <p:sldId id="2954" r:id="rId170"/>
    <p:sldId id="2034" r:id="rId171"/>
    <p:sldId id="2035" r:id="rId172"/>
    <p:sldId id="2036" r:id="rId173"/>
    <p:sldId id="2064" r:id="rId174"/>
    <p:sldId id="2033" r:id="rId175"/>
    <p:sldId id="2953" r:id="rId176"/>
    <p:sldId id="1342" r:id="rId177"/>
    <p:sldId id="1413" r:id="rId178"/>
    <p:sldId id="1337" r:id="rId179"/>
    <p:sldId id="1347" r:id="rId180"/>
    <p:sldId id="1348" r:id="rId181"/>
    <p:sldId id="1349" r:id="rId182"/>
    <p:sldId id="1263" r:id="rId183"/>
    <p:sldId id="1385" r:id="rId184"/>
    <p:sldId id="1386" r:id="rId185"/>
    <p:sldId id="1387" r:id="rId186"/>
    <p:sldId id="1388" r:id="rId187"/>
    <p:sldId id="1389" r:id="rId188"/>
    <p:sldId id="2021" r:id="rId189"/>
    <p:sldId id="2022" r:id="rId190"/>
    <p:sldId id="2023" r:id="rId191"/>
    <p:sldId id="2024" r:id="rId192"/>
    <p:sldId id="2025" r:id="rId193"/>
    <p:sldId id="2026" r:id="rId194"/>
    <p:sldId id="2027" r:id="rId195"/>
    <p:sldId id="2028" r:id="rId196"/>
    <p:sldId id="2065" r:id="rId197"/>
    <p:sldId id="1408" r:id="rId198"/>
    <p:sldId id="2029" r:id="rId199"/>
    <p:sldId id="2030" r:id="rId200"/>
    <p:sldId id="2031" r:id="rId201"/>
    <p:sldId id="3022" r:id="rId202"/>
    <p:sldId id="3023" r:id="rId203"/>
    <p:sldId id="2976" r:id="rId204"/>
    <p:sldId id="1405" r:id="rId205"/>
    <p:sldId id="2977" r:id="rId206"/>
    <p:sldId id="2978" r:id="rId207"/>
    <p:sldId id="1531" r:id="rId208"/>
    <p:sldId id="2979" r:id="rId209"/>
    <p:sldId id="1406" r:id="rId210"/>
    <p:sldId id="1382" r:id="rId211"/>
    <p:sldId id="1352" r:id="rId212"/>
    <p:sldId id="1351" r:id="rId213"/>
    <p:sldId id="1353" r:id="rId214"/>
    <p:sldId id="2926" r:id="rId215"/>
    <p:sldId id="2934" r:id="rId216"/>
    <p:sldId id="2958" r:id="rId217"/>
    <p:sldId id="2957" r:id="rId218"/>
    <p:sldId id="2965" r:id="rId219"/>
    <p:sldId id="2967" r:id="rId220"/>
    <p:sldId id="2927" r:id="rId221"/>
    <p:sldId id="2928" r:id="rId222"/>
    <p:sldId id="2969" r:id="rId223"/>
    <p:sldId id="2968" r:id="rId224"/>
    <p:sldId id="2929" r:id="rId225"/>
    <p:sldId id="2930" r:id="rId226"/>
    <p:sldId id="2970" r:id="rId227"/>
    <p:sldId id="2933" r:id="rId228"/>
    <p:sldId id="2971" r:id="rId229"/>
    <p:sldId id="2084" r:id="rId230"/>
    <p:sldId id="2973" r:id="rId231"/>
    <p:sldId id="2974" r:id="rId232"/>
    <p:sldId id="2975" r:id="rId233"/>
    <p:sldId id="2852" r:id="rId234"/>
    <p:sldId id="2790" r:id="rId235"/>
    <p:sldId id="2801" r:id="rId236"/>
    <p:sldId id="2802" r:id="rId237"/>
    <p:sldId id="2806" r:id="rId238"/>
    <p:sldId id="2807" r:id="rId239"/>
    <p:sldId id="2809" r:id="rId240"/>
    <p:sldId id="2810" r:id="rId241"/>
    <p:sldId id="2811" r:id="rId242"/>
    <p:sldId id="2812" r:id="rId243"/>
    <p:sldId id="2814" r:id="rId244"/>
    <p:sldId id="2815" r:id="rId245"/>
    <p:sldId id="2817" r:id="rId246"/>
    <p:sldId id="2824" r:id="rId247"/>
    <p:sldId id="2825" r:id="rId248"/>
    <p:sldId id="2827" r:id="rId249"/>
    <p:sldId id="2828" r:id="rId250"/>
    <p:sldId id="2829" r:id="rId251"/>
    <p:sldId id="2830" r:id="rId252"/>
    <p:sldId id="2832" r:id="rId253"/>
    <p:sldId id="2833" r:id="rId254"/>
    <p:sldId id="2834" r:id="rId255"/>
    <p:sldId id="2835" r:id="rId256"/>
    <p:sldId id="2848" r:id="rId257"/>
    <p:sldId id="2836" r:id="rId258"/>
    <p:sldId id="2849" r:id="rId259"/>
    <p:sldId id="2850" r:id="rId260"/>
    <p:sldId id="2798" r:id="rId261"/>
    <p:sldId id="2788" r:id="rId262"/>
    <p:sldId id="2877" r:id="rId263"/>
    <p:sldId id="1553" r:id="rId264"/>
    <p:sldId id="1554" r:id="rId265"/>
    <p:sldId id="1556" r:id="rId266"/>
    <p:sldId id="1557" r:id="rId267"/>
    <p:sldId id="1558" r:id="rId268"/>
    <p:sldId id="1559" r:id="rId269"/>
    <p:sldId id="1560" r:id="rId270"/>
    <p:sldId id="1561" r:id="rId271"/>
    <p:sldId id="1414" r:id="rId272"/>
    <p:sldId id="1415" r:id="rId273"/>
    <p:sldId id="1416" r:id="rId274"/>
    <p:sldId id="1417" r:id="rId275"/>
    <p:sldId id="1418" r:id="rId276"/>
    <p:sldId id="1419" r:id="rId277"/>
    <p:sldId id="1420" r:id="rId278"/>
    <p:sldId id="1421" r:id="rId279"/>
    <p:sldId id="1422" r:id="rId280"/>
    <p:sldId id="1423" r:id="rId281"/>
    <p:sldId id="1424" r:id="rId282"/>
    <p:sldId id="1425" r:id="rId283"/>
    <p:sldId id="1426" r:id="rId284"/>
    <p:sldId id="1427" r:id="rId285"/>
    <p:sldId id="1428" r:id="rId286"/>
    <p:sldId id="1429" r:id="rId287"/>
    <p:sldId id="1430" r:id="rId288"/>
    <p:sldId id="1431" r:id="rId289"/>
    <p:sldId id="1432" r:id="rId290"/>
    <p:sldId id="1483" r:id="rId291"/>
    <p:sldId id="1433" r:id="rId292"/>
    <p:sldId id="1434" r:id="rId293"/>
    <p:sldId id="1181" r:id="rId294"/>
    <p:sldId id="1182" r:id="rId295"/>
    <p:sldId id="1183" r:id="rId296"/>
    <p:sldId id="1184" r:id="rId297"/>
    <p:sldId id="1449" r:id="rId298"/>
    <p:sldId id="1450" r:id="rId299"/>
    <p:sldId id="1452" r:id="rId300"/>
    <p:sldId id="1453" r:id="rId301"/>
    <p:sldId id="1185" r:id="rId302"/>
    <p:sldId id="1186" r:id="rId303"/>
    <p:sldId id="1187" r:id="rId304"/>
    <p:sldId id="1188" r:id="rId305"/>
    <p:sldId id="1189" r:id="rId306"/>
    <p:sldId id="2982" r:id="rId307"/>
    <p:sldId id="1552" r:id="rId308"/>
    <p:sldId id="1059" r:id="rId309"/>
    <p:sldId id="1162" r:id="rId310"/>
    <p:sldId id="1150" r:id="rId311"/>
    <p:sldId id="1233" r:id="rId312"/>
    <p:sldId id="1234" r:id="rId313"/>
    <p:sldId id="1240" r:id="rId314"/>
    <p:sldId id="1245" r:id="rId315"/>
    <p:sldId id="1236" r:id="rId316"/>
    <p:sldId id="1237" r:id="rId317"/>
    <p:sldId id="1242" r:id="rId318"/>
    <p:sldId id="1231" r:id="rId319"/>
    <p:sldId id="1235" r:id="rId320"/>
    <p:sldId id="1243" r:id="rId321"/>
    <p:sldId id="1244" r:id="rId322"/>
    <p:sldId id="1246" r:id="rId323"/>
    <p:sldId id="1154" r:id="rId324"/>
    <p:sldId id="1155" r:id="rId325"/>
    <p:sldId id="1157" r:id="rId326"/>
    <p:sldId id="1159" r:id="rId327"/>
    <p:sldId id="1158" r:id="rId328"/>
    <p:sldId id="1160" r:id="rId329"/>
    <p:sldId id="1161" r:id="rId330"/>
    <p:sldId id="1164" r:id="rId331"/>
    <p:sldId id="1165" r:id="rId332"/>
    <p:sldId id="1166" r:id="rId333"/>
    <p:sldId id="1171" r:id="rId334"/>
    <p:sldId id="1172" r:id="rId335"/>
    <p:sldId id="1173" r:id="rId336"/>
    <p:sldId id="1174" r:id="rId337"/>
    <p:sldId id="1175" r:id="rId338"/>
    <p:sldId id="1176" r:id="rId339"/>
    <p:sldId id="1177" r:id="rId340"/>
    <p:sldId id="1178" r:id="rId341"/>
    <p:sldId id="1179" r:id="rId342"/>
    <p:sldId id="1586" r:id="rId343"/>
    <p:sldId id="1589" r:id="rId344"/>
    <p:sldId id="1590" r:id="rId345"/>
    <p:sldId id="1579" r:id="rId346"/>
    <p:sldId id="1580" r:id="rId347"/>
    <p:sldId id="1581" r:id="rId348"/>
    <p:sldId id="1582" r:id="rId349"/>
    <p:sldId id="1583" r:id="rId350"/>
    <p:sldId id="1584" r:id="rId351"/>
    <p:sldId id="1585" r:id="rId352"/>
    <p:sldId id="1325" r:id="rId353"/>
    <p:sldId id="1326" r:id="rId354"/>
    <p:sldId id="1327" r:id="rId355"/>
    <p:sldId id="1328" r:id="rId356"/>
    <p:sldId id="1329" r:id="rId357"/>
    <p:sldId id="1330" r:id="rId358"/>
    <p:sldId id="1331" r:id="rId359"/>
    <p:sldId id="1436" r:id="rId360"/>
    <p:sldId id="1437" r:id="rId361"/>
    <p:sldId id="1438" r:id="rId362"/>
    <p:sldId id="1439" r:id="rId363"/>
    <p:sldId id="1440" r:id="rId364"/>
    <p:sldId id="1441" r:id="rId365"/>
    <p:sldId id="1442" r:id="rId366"/>
    <p:sldId id="1443" r:id="rId367"/>
    <p:sldId id="1444" r:id="rId368"/>
    <p:sldId id="1445" r:id="rId369"/>
    <p:sldId id="1446" r:id="rId370"/>
    <p:sldId id="1447" r:id="rId371"/>
    <p:sldId id="1461" r:id="rId372"/>
    <p:sldId id="2983" r:id="rId373"/>
    <p:sldId id="2864" r:id="rId374"/>
    <p:sldId id="2862" r:id="rId375"/>
    <p:sldId id="2865" r:id="rId376"/>
    <p:sldId id="2863" r:id="rId377"/>
    <p:sldId id="2867" r:id="rId378"/>
    <p:sldId id="2868" r:id="rId379"/>
    <p:sldId id="2883" r:id="rId380"/>
    <p:sldId id="2869" r:id="rId381"/>
    <p:sldId id="2884" r:id="rId382"/>
    <p:sldId id="2870" r:id="rId383"/>
    <p:sldId id="2871" r:id="rId384"/>
    <p:sldId id="2872" r:id="rId385"/>
    <p:sldId id="2873" r:id="rId386"/>
    <p:sldId id="2874" r:id="rId387"/>
    <p:sldId id="2875" r:id="rId388"/>
    <p:sldId id="2885" r:id="rId389"/>
    <p:sldId id="2876" r:id="rId390"/>
    <p:sldId id="2851" r:id="rId391"/>
    <p:sldId id="2855" r:id="rId392"/>
    <p:sldId id="2857" r:id="rId393"/>
    <p:sldId id="2856" r:id="rId394"/>
    <p:sldId id="2858" r:id="rId395"/>
    <p:sldId id="1604" r:id="rId396"/>
    <p:sldId id="2054" r:id="rId397"/>
    <p:sldId id="1857" r:id="rId398"/>
    <p:sldId id="1867" r:id="rId399"/>
    <p:sldId id="1114" r:id="rId400"/>
    <p:sldId id="1116" r:id="rId401"/>
    <p:sldId id="1044" r:id="rId402"/>
    <p:sldId id="2055" r:id="rId403"/>
    <p:sldId id="1863" r:id="rId404"/>
    <p:sldId id="1866" r:id="rId405"/>
    <p:sldId id="1868" r:id="rId406"/>
    <p:sldId id="1870" r:id="rId407"/>
    <p:sldId id="1873" r:id="rId408"/>
    <p:sldId id="1877" r:id="rId409"/>
    <p:sldId id="1878" r:id="rId410"/>
    <p:sldId id="2886" r:id="rId411"/>
    <p:sldId id="1904" r:id="rId412"/>
    <p:sldId id="1905" r:id="rId413"/>
    <p:sldId id="1937" r:id="rId414"/>
    <p:sldId id="1881" r:id="rId415"/>
    <p:sldId id="1907" r:id="rId416"/>
    <p:sldId id="1887" r:id="rId417"/>
    <p:sldId id="1964" r:id="rId418"/>
    <p:sldId id="1963" r:id="rId419"/>
    <p:sldId id="1965" r:id="rId420"/>
    <p:sldId id="1886" r:id="rId421"/>
    <p:sldId id="1883" r:id="rId422"/>
    <p:sldId id="1888" r:id="rId423"/>
    <p:sldId id="1889" r:id="rId424"/>
    <p:sldId id="2889" r:id="rId425"/>
    <p:sldId id="2890" r:id="rId426"/>
    <p:sldId id="2892" r:id="rId427"/>
    <p:sldId id="1900" r:id="rId428"/>
    <p:sldId id="1898" r:id="rId429"/>
    <p:sldId id="1899" r:id="rId430"/>
    <p:sldId id="1902" r:id="rId431"/>
    <p:sldId id="2056" r:id="rId432"/>
    <p:sldId id="2088" r:id="rId433"/>
  </p:sldIdLst>
  <p:sldSz cx="9144000" cy="6858000" type="screen4x3"/>
  <p:notesSz cx="6934200" cy="9120188"/>
  <p:defaultTextStyle>
    <a:defPPr>
      <a:defRPr lang="en-CA"/>
    </a:defPPr>
    <a:lvl1pPr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ctr" rtl="0" fontAlgn="base">
      <a:spcBef>
        <a:spcPct val="0"/>
      </a:spcBef>
      <a:spcAft>
        <a:spcPct val="0"/>
      </a:spcAft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6pPr>
    <a:lvl7pPr marL="27432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7pPr>
    <a:lvl8pPr marL="32004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8pPr>
    <a:lvl9pPr marL="3657600" algn="l" defTabSz="914400" rtl="0" eaLnBrk="1" latinLnBrk="0" hangingPunct="1">
      <a:defRPr sz="3200" kern="1200">
        <a:solidFill>
          <a:schemeClr val="tx1"/>
        </a:solidFill>
        <a:latin typeface="Times New Roman" pitchFamily="18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33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Jeff Edmonds" initials="JE" lastIdx="1" clrIdx="0">
    <p:extLst>
      <p:ext uri="{19B8F6BF-5375-455C-9EA6-DF929625EA0E}">
        <p15:presenceInfo xmlns:p15="http://schemas.microsoft.com/office/powerpoint/2012/main" userId="a8785b683ef20e23" providerId="Windows Liv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66FF"/>
    <a:srgbClr val="66FF66"/>
    <a:srgbClr val="08BFE1"/>
    <a:srgbClr val="0070C0"/>
    <a:srgbClr val="FFFFFF"/>
    <a:srgbClr val="BFBFBF"/>
    <a:srgbClr val="000066"/>
    <a:srgbClr val="0000CC"/>
    <a:srgbClr val="00642D"/>
    <a:srgbClr val="90CF4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574" autoAdjust="0"/>
    <p:restoredTop sz="94494" autoAdjust="0"/>
  </p:normalViewPr>
  <p:slideViewPr>
    <p:cSldViewPr>
      <p:cViewPr varScale="1">
        <p:scale>
          <a:sx n="59" d="100"/>
          <a:sy n="59" d="100"/>
        </p:scale>
        <p:origin x="957" y="24"/>
      </p:cViewPr>
      <p:guideLst>
        <p:guide orient="horz" pos="3360"/>
        <p:guide pos="2880"/>
      </p:guideLst>
    </p:cSldViewPr>
  </p:slideViewPr>
  <p:outlineViewPr>
    <p:cViewPr>
      <p:scale>
        <a:sx n="33" d="100"/>
        <a:sy n="33" d="100"/>
      </p:scale>
      <p:origin x="0" y="0"/>
    </p:cViewPr>
    <p:sldLst>
      <p:sld r:id="rId1" collapse="1"/>
      <p:sld r:id="rId2" collapse="1"/>
      <p:sld r:id="rId3" collapse="1"/>
      <p:sld r:id="rId4" collapse="1"/>
      <p:sld r:id="rId5" collapse="1"/>
      <p:sld r:id="rId6" collapse="1"/>
      <p:sld r:id="rId7" collapse="1"/>
      <p:sld r:id="rId8" collapse="1"/>
      <p:sld r:id="rId9" collapse="1"/>
      <p:sld r:id="rId10" collapse="1"/>
      <p:sld r:id="rId11" collapse="1"/>
      <p:sld r:id="rId12" collapse="1"/>
      <p:sld r:id="rId13" collapse="1"/>
      <p:sld r:id="rId14" collapse="1"/>
      <p:sld r:id="rId15" collapse="1"/>
      <p:sld r:id="rId16" collapse="1"/>
      <p:sld r:id="rId17" collapse="1"/>
      <p:sld r:id="rId18" collapse="1"/>
      <p:sld r:id="rId19" collapse="1"/>
      <p:sld r:id="rId20" collapse="1"/>
      <p:sld r:id="rId21" collapse="1"/>
      <p:sld r:id="rId22" collapse="1"/>
      <p:sld r:id="rId23" collapse="1"/>
      <p:sld r:id="rId24" collapse="1"/>
      <p:sld r:id="rId25" collapse="1"/>
      <p:sld r:id="rId26" collapse="1"/>
      <p:sld r:id="rId27" collapse="1"/>
      <p:sld r:id="rId28" collapse="1"/>
      <p:sld r:id="rId29" collapse="1"/>
      <p:sld r:id="rId30" collapse="1"/>
      <p:sld r:id="rId31" collapse="1"/>
      <p:sld r:id="rId32" collapse="1"/>
      <p:sld r:id="rId33" collapse="1"/>
      <p:sld r:id="rId34" collapse="1"/>
      <p:sld r:id="rId35" collapse="1"/>
      <p:sld r:id="rId36" collapse="1"/>
      <p:sld r:id="rId37" collapse="1"/>
      <p:sld r:id="rId38" collapse="1"/>
      <p:sld r:id="rId39" collapse="1"/>
      <p:sld r:id="rId40" collapse="1"/>
      <p:sld r:id="rId41" collapse="1"/>
      <p:sld r:id="rId42" collapse="1"/>
      <p:sld r:id="rId43" collapse="1"/>
      <p:sld r:id="rId44" collapse="1"/>
      <p:sld r:id="rId45" collapse="1"/>
      <p:sld r:id="rId46" collapse="1"/>
      <p:sld r:id="rId47" collapse="1"/>
      <p:sld r:id="rId48" collapse="1"/>
      <p:sld r:id="rId49" collapse="1"/>
      <p:sld r:id="rId50" collapse="1"/>
      <p:sld r:id="rId51" collapse="1"/>
      <p:sld r:id="rId52" collapse="1"/>
      <p:sld r:id="rId53" collapse="1"/>
      <p:sld r:id="rId54" collapse="1"/>
      <p:sld r:id="rId55" collapse="1"/>
      <p:sld r:id="rId56" collapse="1"/>
      <p:sld r:id="rId57" collapse="1"/>
      <p:sld r:id="rId58" collapse="1"/>
      <p:sld r:id="rId59" collapse="1"/>
      <p:sld r:id="rId60" collapse="1"/>
      <p:sld r:id="rId61" collapse="1"/>
      <p:sld r:id="rId62" collapse="1"/>
      <p:sld r:id="rId63" collapse="1"/>
      <p:sld r:id="rId64" collapse="1"/>
      <p:sld r:id="rId65" collapse="1"/>
      <p:sld r:id="rId66" collapse="1"/>
      <p:sld r:id="rId67" collapse="1"/>
      <p:sld r:id="rId68" collapse="1"/>
      <p:sld r:id="rId69" collapse="1"/>
      <p:sld r:id="rId70" collapse="1"/>
      <p:sld r:id="rId71" collapse="1"/>
      <p:sld r:id="rId72" collapse="1"/>
      <p:sld r:id="rId73" collapse="1"/>
      <p:sld r:id="rId74" collapse="1"/>
      <p:sld r:id="rId75" collapse="1"/>
      <p:sld r:id="rId76" collapse="1"/>
      <p:sld r:id="rId77" collapse="1"/>
      <p:sld r:id="rId78" collapse="1"/>
      <p:sld r:id="rId79" collapse="1"/>
      <p:sld r:id="rId80" collapse="1"/>
      <p:sld r:id="rId81" collapse="1"/>
      <p:sld r:id="rId82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4014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06.xml"/><Relationship Id="rId299" Type="http://schemas.openxmlformats.org/officeDocument/2006/relationships/slide" Target="slides/slide288.xml"/><Relationship Id="rId21" Type="http://schemas.openxmlformats.org/officeDocument/2006/relationships/slide" Target="slides/slide10.xml"/><Relationship Id="rId63" Type="http://schemas.openxmlformats.org/officeDocument/2006/relationships/slide" Target="slides/slide52.xml"/><Relationship Id="rId159" Type="http://schemas.openxmlformats.org/officeDocument/2006/relationships/slide" Target="slides/slide148.xml"/><Relationship Id="rId324" Type="http://schemas.openxmlformats.org/officeDocument/2006/relationships/slide" Target="slides/slide313.xml"/><Relationship Id="rId366" Type="http://schemas.openxmlformats.org/officeDocument/2006/relationships/slide" Target="slides/slide355.xml"/><Relationship Id="rId170" Type="http://schemas.openxmlformats.org/officeDocument/2006/relationships/slide" Target="slides/slide159.xml"/><Relationship Id="rId226" Type="http://schemas.openxmlformats.org/officeDocument/2006/relationships/slide" Target="slides/slide215.xml"/><Relationship Id="rId433" Type="http://schemas.openxmlformats.org/officeDocument/2006/relationships/slide" Target="slides/slide422.xml"/><Relationship Id="rId268" Type="http://schemas.openxmlformats.org/officeDocument/2006/relationships/slide" Target="slides/slide257.xml"/><Relationship Id="rId32" Type="http://schemas.openxmlformats.org/officeDocument/2006/relationships/slide" Target="slides/slide21.xml"/><Relationship Id="rId74" Type="http://schemas.openxmlformats.org/officeDocument/2006/relationships/slide" Target="slides/slide63.xml"/><Relationship Id="rId128" Type="http://schemas.openxmlformats.org/officeDocument/2006/relationships/slide" Target="slides/slide117.xml"/><Relationship Id="rId335" Type="http://schemas.openxmlformats.org/officeDocument/2006/relationships/slide" Target="slides/slide324.xml"/><Relationship Id="rId377" Type="http://schemas.openxmlformats.org/officeDocument/2006/relationships/slide" Target="slides/slide366.xml"/><Relationship Id="rId5" Type="http://schemas.openxmlformats.org/officeDocument/2006/relationships/slideMaster" Target="slideMasters/slideMaster5.xml"/><Relationship Id="rId181" Type="http://schemas.openxmlformats.org/officeDocument/2006/relationships/slide" Target="slides/slide170.xml"/><Relationship Id="rId237" Type="http://schemas.openxmlformats.org/officeDocument/2006/relationships/slide" Target="slides/slide226.xml"/><Relationship Id="rId402" Type="http://schemas.openxmlformats.org/officeDocument/2006/relationships/slide" Target="slides/slide391.xml"/><Relationship Id="rId279" Type="http://schemas.openxmlformats.org/officeDocument/2006/relationships/slide" Target="slides/slide268.xml"/><Relationship Id="rId43" Type="http://schemas.openxmlformats.org/officeDocument/2006/relationships/slide" Target="slides/slide32.xml"/><Relationship Id="rId139" Type="http://schemas.openxmlformats.org/officeDocument/2006/relationships/slide" Target="slides/slide128.xml"/><Relationship Id="rId290" Type="http://schemas.openxmlformats.org/officeDocument/2006/relationships/slide" Target="slides/slide279.xml"/><Relationship Id="rId304" Type="http://schemas.openxmlformats.org/officeDocument/2006/relationships/slide" Target="slides/slide293.xml"/><Relationship Id="rId346" Type="http://schemas.openxmlformats.org/officeDocument/2006/relationships/slide" Target="slides/slide335.xml"/><Relationship Id="rId388" Type="http://schemas.openxmlformats.org/officeDocument/2006/relationships/slide" Target="slides/slide377.xml"/><Relationship Id="rId85" Type="http://schemas.openxmlformats.org/officeDocument/2006/relationships/slide" Target="slides/slide74.xml"/><Relationship Id="rId150" Type="http://schemas.openxmlformats.org/officeDocument/2006/relationships/slide" Target="slides/slide139.xml"/><Relationship Id="rId192" Type="http://schemas.openxmlformats.org/officeDocument/2006/relationships/slide" Target="slides/slide181.xml"/><Relationship Id="rId206" Type="http://schemas.openxmlformats.org/officeDocument/2006/relationships/slide" Target="slides/slide195.xml"/><Relationship Id="rId413" Type="http://schemas.openxmlformats.org/officeDocument/2006/relationships/slide" Target="slides/slide402.xml"/><Relationship Id="rId248" Type="http://schemas.openxmlformats.org/officeDocument/2006/relationships/slide" Target="slides/slide237.xml"/><Relationship Id="rId12" Type="http://schemas.openxmlformats.org/officeDocument/2006/relationships/slide" Target="slides/slide1.xml"/><Relationship Id="rId108" Type="http://schemas.openxmlformats.org/officeDocument/2006/relationships/slide" Target="slides/slide97.xml"/><Relationship Id="rId315" Type="http://schemas.openxmlformats.org/officeDocument/2006/relationships/slide" Target="slides/slide304.xml"/><Relationship Id="rId357" Type="http://schemas.openxmlformats.org/officeDocument/2006/relationships/slide" Target="slides/slide346.xml"/><Relationship Id="rId54" Type="http://schemas.openxmlformats.org/officeDocument/2006/relationships/slide" Target="slides/slide43.xml"/><Relationship Id="rId96" Type="http://schemas.openxmlformats.org/officeDocument/2006/relationships/slide" Target="slides/slide85.xml"/><Relationship Id="rId161" Type="http://schemas.openxmlformats.org/officeDocument/2006/relationships/slide" Target="slides/slide150.xml"/><Relationship Id="rId217" Type="http://schemas.openxmlformats.org/officeDocument/2006/relationships/slide" Target="slides/slide206.xml"/><Relationship Id="rId399" Type="http://schemas.openxmlformats.org/officeDocument/2006/relationships/slide" Target="slides/slide388.xml"/><Relationship Id="rId259" Type="http://schemas.openxmlformats.org/officeDocument/2006/relationships/slide" Target="slides/slide248.xml"/><Relationship Id="rId424" Type="http://schemas.openxmlformats.org/officeDocument/2006/relationships/slide" Target="slides/slide413.xml"/><Relationship Id="rId23" Type="http://schemas.openxmlformats.org/officeDocument/2006/relationships/slide" Target="slides/slide12.xml"/><Relationship Id="rId119" Type="http://schemas.openxmlformats.org/officeDocument/2006/relationships/slide" Target="slides/slide108.xml"/><Relationship Id="rId270" Type="http://schemas.openxmlformats.org/officeDocument/2006/relationships/slide" Target="slides/slide259.xml"/><Relationship Id="rId326" Type="http://schemas.openxmlformats.org/officeDocument/2006/relationships/slide" Target="slides/slide315.xml"/><Relationship Id="rId65" Type="http://schemas.openxmlformats.org/officeDocument/2006/relationships/slide" Target="slides/slide54.xml"/><Relationship Id="rId130" Type="http://schemas.openxmlformats.org/officeDocument/2006/relationships/slide" Target="slides/slide119.xml"/><Relationship Id="rId368" Type="http://schemas.openxmlformats.org/officeDocument/2006/relationships/slide" Target="slides/slide357.xml"/><Relationship Id="rId172" Type="http://schemas.openxmlformats.org/officeDocument/2006/relationships/slide" Target="slides/slide161.xml"/><Relationship Id="rId228" Type="http://schemas.openxmlformats.org/officeDocument/2006/relationships/slide" Target="slides/slide217.xml"/><Relationship Id="rId435" Type="http://schemas.openxmlformats.org/officeDocument/2006/relationships/handoutMaster" Target="handoutMasters/handoutMaster1.xml"/><Relationship Id="rId281" Type="http://schemas.openxmlformats.org/officeDocument/2006/relationships/slide" Target="slides/slide270.xml"/><Relationship Id="rId337" Type="http://schemas.openxmlformats.org/officeDocument/2006/relationships/slide" Target="slides/slide326.xml"/><Relationship Id="rId34" Type="http://schemas.openxmlformats.org/officeDocument/2006/relationships/slide" Target="slides/slide23.xml"/><Relationship Id="rId76" Type="http://schemas.openxmlformats.org/officeDocument/2006/relationships/slide" Target="slides/slide65.xml"/><Relationship Id="rId141" Type="http://schemas.openxmlformats.org/officeDocument/2006/relationships/slide" Target="slides/slide130.xml"/><Relationship Id="rId379" Type="http://schemas.openxmlformats.org/officeDocument/2006/relationships/slide" Target="slides/slide368.xml"/><Relationship Id="rId7" Type="http://schemas.openxmlformats.org/officeDocument/2006/relationships/slideMaster" Target="slideMasters/slideMaster7.xml"/><Relationship Id="rId183" Type="http://schemas.openxmlformats.org/officeDocument/2006/relationships/slide" Target="slides/slide172.xml"/><Relationship Id="rId239" Type="http://schemas.openxmlformats.org/officeDocument/2006/relationships/slide" Target="slides/slide228.xml"/><Relationship Id="rId390" Type="http://schemas.openxmlformats.org/officeDocument/2006/relationships/slide" Target="slides/slide379.xml"/><Relationship Id="rId404" Type="http://schemas.openxmlformats.org/officeDocument/2006/relationships/slide" Target="slides/slide393.xml"/><Relationship Id="rId250" Type="http://schemas.openxmlformats.org/officeDocument/2006/relationships/slide" Target="slides/slide239.xml"/><Relationship Id="rId292" Type="http://schemas.openxmlformats.org/officeDocument/2006/relationships/slide" Target="slides/slide281.xml"/><Relationship Id="rId306" Type="http://schemas.openxmlformats.org/officeDocument/2006/relationships/slide" Target="slides/slide295.xml"/><Relationship Id="rId45" Type="http://schemas.openxmlformats.org/officeDocument/2006/relationships/slide" Target="slides/slide34.xml"/><Relationship Id="rId87" Type="http://schemas.openxmlformats.org/officeDocument/2006/relationships/slide" Target="slides/slide76.xml"/><Relationship Id="rId110" Type="http://schemas.openxmlformats.org/officeDocument/2006/relationships/slide" Target="slides/slide99.xml"/><Relationship Id="rId348" Type="http://schemas.openxmlformats.org/officeDocument/2006/relationships/slide" Target="slides/slide337.xml"/><Relationship Id="rId152" Type="http://schemas.openxmlformats.org/officeDocument/2006/relationships/slide" Target="slides/slide141.xml"/><Relationship Id="rId194" Type="http://schemas.openxmlformats.org/officeDocument/2006/relationships/slide" Target="slides/slide183.xml"/><Relationship Id="rId208" Type="http://schemas.openxmlformats.org/officeDocument/2006/relationships/slide" Target="slides/slide197.xml"/><Relationship Id="rId415" Type="http://schemas.openxmlformats.org/officeDocument/2006/relationships/slide" Target="slides/slide404.xml"/><Relationship Id="rId261" Type="http://schemas.openxmlformats.org/officeDocument/2006/relationships/slide" Target="slides/slide250.xml"/><Relationship Id="rId14" Type="http://schemas.openxmlformats.org/officeDocument/2006/relationships/slide" Target="slides/slide3.xml"/><Relationship Id="rId56" Type="http://schemas.openxmlformats.org/officeDocument/2006/relationships/slide" Target="slides/slide45.xml"/><Relationship Id="rId317" Type="http://schemas.openxmlformats.org/officeDocument/2006/relationships/slide" Target="slides/slide306.xml"/><Relationship Id="rId359" Type="http://schemas.openxmlformats.org/officeDocument/2006/relationships/slide" Target="slides/slide348.xml"/><Relationship Id="rId98" Type="http://schemas.openxmlformats.org/officeDocument/2006/relationships/slide" Target="slides/slide87.xml"/><Relationship Id="rId121" Type="http://schemas.openxmlformats.org/officeDocument/2006/relationships/slide" Target="slides/slide110.xml"/><Relationship Id="rId163" Type="http://schemas.openxmlformats.org/officeDocument/2006/relationships/slide" Target="slides/slide152.xml"/><Relationship Id="rId219" Type="http://schemas.openxmlformats.org/officeDocument/2006/relationships/slide" Target="slides/slide208.xml"/><Relationship Id="rId370" Type="http://schemas.openxmlformats.org/officeDocument/2006/relationships/slide" Target="slides/slide359.xml"/><Relationship Id="rId426" Type="http://schemas.openxmlformats.org/officeDocument/2006/relationships/slide" Target="slides/slide415.xml"/><Relationship Id="rId230" Type="http://schemas.openxmlformats.org/officeDocument/2006/relationships/slide" Target="slides/slide219.xml"/><Relationship Id="rId25" Type="http://schemas.openxmlformats.org/officeDocument/2006/relationships/slide" Target="slides/slide14.xml"/><Relationship Id="rId67" Type="http://schemas.openxmlformats.org/officeDocument/2006/relationships/slide" Target="slides/slide56.xml"/><Relationship Id="rId272" Type="http://schemas.openxmlformats.org/officeDocument/2006/relationships/slide" Target="slides/slide261.xml"/><Relationship Id="rId328" Type="http://schemas.openxmlformats.org/officeDocument/2006/relationships/slide" Target="slides/slide317.xml"/><Relationship Id="rId132" Type="http://schemas.openxmlformats.org/officeDocument/2006/relationships/slide" Target="slides/slide121.xml"/><Relationship Id="rId174" Type="http://schemas.openxmlformats.org/officeDocument/2006/relationships/slide" Target="slides/slide163.xml"/><Relationship Id="rId381" Type="http://schemas.openxmlformats.org/officeDocument/2006/relationships/slide" Target="slides/slide370.xml"/><Relationship Id="rId241" Type="http://schemas.openxmlformats.org/officeDocument/2006/relationships/slide" Target="slides/slide230.xml"/><Relationship Id="rId437" Type="http://schemas.openxmlformats.org/officeDocument/2006/relationships/presProps" Target="presProps.xml"/><Relationship Id="rId36" Type="http://schemas.openxmlformats.org/officeDocument/2006/relationships/slide" Target="slides/slide25.xml"/><Relationship Id="rId283" Type="http://schemas.openxmlformats.org/officeDocument/2006/relationships/slide" Target="slides/slide272.xml"/><Relationship Id="rId339" Type="http://schemas.openxmlformats.org/officeDocument/2006/relationships/slide" Target="slides/slide328.xml"/><Relationship Id="rId78" Type="http://schemas.openxmlformats.org/officeDocument/2006/relationships/slide" Target="slides/slide67.xml"/><Relationship Id="rId101" Type="http://schemas.openxmlformats.org/officeDocument/2006/relationships/slide" Target="slides/slide90.xml"/><Relationship Id="rId143" Type="http://schemas.openxmlformats.org/officeDocument/2006/relationships/slide" Target="slides/slide132.xml"/><Relationship Id="rId185" Type="http://schemas.openxmlformats.org/officeDocument/2006/relationships/slide" Target="slides/slide174.xml"/><Relationship Id="rId350" Type="http://schemas.openxmlformats.org/officeDocument/2006/relationships/slide" Target="slides/slide339.xml"/><Relationship Id="rId406" Type="http://schemas.openxmlformats.org/officeDocument/2006/relationships/slide" Target="slides/slide395.xml"/><Relationship Id="rId9" Type="http://schemas.openxmlformats.org/officeDocument/2006/relationships/slideMaster" Target="slideMasters/slideMaster9.xml"/><Relationship Id="rId210" Type="http://schemas.openxmlformats.org/officeDocument/2006/relationships/slide" Target="slides/slide199.xml"/><Relationship Id="rId392" Type="http://schemas.openxmlformats.org/officeDocument/2006/relationships/slide" Target="slides/slide381.xml"/><Relationship Id="rId252" Type="http://schemas.openxmlformats.org/officeDocument/2006/relationships/slide" Target="slides/slide241.xml"/><Relationship Id="rId294" Type="http://schemas.openxmlformats.org/officeDocument/2006/relationships/slide" Target="slides/slide283.xml"/><Relationship Id="rId308" Type="http://schemas.openxmlformats.org/officeDocument/2006/relationships/slide" Target="slides/slide297.xml"/><Relationship Id="rId47" Type="http://schemas.openxmlformats.org/officeDocument/2006/relationships/slide" Target="slides/slide36.xml"/><Relationship Id="rId89" Type="http://schemas.openxmlformats.org/officeDocument/2006/relationships/slide" Target="slides/slide78.xml"/><Relationship Id="rId112" Type="http://schemas.openxmlformats.org/officeDocument/2006/relationships/slide" Target="slides/slide101.xml"/><Relationship Id="rId154" Type="http://schemas.openxmlformats.org/officeDocument/2006/relationships/slide" Target="slides/slide143.xml"/><Relationship Id="rId361" Type="http://schemas.openxmlformats.org/officeDocument/2006/relationships/slide" Target="slides/slide350.xml"/><Relationship Id="rId196" Type="http://schemas.openxmlformats.org/officeDocument/2006/relationships/slide" Target="slides/slide185.xml"/><Relationship Id="rId417" Type="http://schemas.openxmlformats.org/officeDocument/2006/relationships/slide" Target="slides/slide406.xml"/><Relationship Id="rId16" Type="http://schemas.openxmlformats.org/officeDocument/2006/relationships/slide" Target="slides/slide5.xml"/><Relationship Id="rId221" Type="http://schemas.openxmlformats.org/officeDocument/2006/relationships/slide" Target="slides/slide210.xml"/><Relationship Id="rId263" Type="http://schemas.openxmlformats.org/officeDocument/2006/relationships/slide" Target="slides/slide252.xml"/><Relationship Id="rId319" Type="http://schemas.openxmlformats.org/officeDocument/2006/relationships/slide" Target="slides/slide308.xml"/><Relationship Id="rId58" Type="http://schemas.openxmlformats.org/officeDocument/2006/relationships/slide" Target="slides/slide47.xml"/><Relationship Id="rId123" Type="http://schemas.openxmlformats.org/officeDocument/2006/relationships/slide" Target="slides/slide112.xml"/><Relationship Id="rId330" Type="http://schemas.openxmlformats.org/officeDocument/2006/relationships/slide" Target="slides/slide319.xml"/><Relationship Id="rId165" Type="http://schemas.openxmlformats.org/officeDocument/2006/relationships/slide" Target="slides/slide154.xml"/><Relationship Id="rId372" Type="http://schemas.openxmlformats.org/officeDocument/2006/relationships/slide" Target="slides/slide361.xml"/><Relationship Id="rId428" Type="http://schemas.openxmlformats.org/officeDocument/2006/relationships/slide" Target="slides/slide417.xml"/><Relationship Id="rId232" Type="http://schemas.openxmlformats.org/officeDocument/2006/relationships/slide" Target="slides/slide221.xml"/><Relationship Id="rId274" Type="http://schemas.openxmlformats.org/officeDocument/2006/relationships/slide" Target="slides/slide263.xml"/><Relationship Id="rId27" Type="http://schemas.openxmlformats.org/officeDocument/2006/relationships/slide" Target="slides/slide16.xml"/><Relationship Id="rId69" Type="http://schemas.openxmlformats.org/officeDocument/2006/relationships/slide" Target="slides/slide58.xml"/><Relationship Id="rId134" Type="http://schemas.openxmlformats.org/officeDocument/2006/relationships/slide" Target="slides/slide123.xml"/><Relationship Id="rId80" Type="http://schemas.openxmlformats.org/officeDocument/2006/relationships/slide" Target="slides/slide69.xml"/><Relationship Id="rId176" Type="http://schemas.openxmlformats.org/officeDocument/2006/relationships/slide" Target="slides/slide165.xml"/><Relationship Id="rId341" Type="http://schemas.openxmlformats.org/officeDocument/2006/relationships/slide" Target="slides/slide330.xml"/><Relationship Id="rId383" Type="http://schemas.openxmlformats.org/officeDocument/2006/relationships/slide" Target="slides/slide372.xml"/><Relationship Id="rId439" Type="http://schemas.openxmlformats.org/officeDocument/2006/relationships/theme" Target="theme/theme1.xml"/><Relationship Id="rId201" Type="http://schemas.openxmlformats.org/officeDocument/2006/relationships/slide" Target="slides/slide190.xml"/><Relationship Id="rId243" Type="http://schemas.openxmlformats.org/officeDocument/2006/relationships/slide" Target="slides/slide232.xml"/><Relationship Id="rId285" Type="http://schemas.openxmlformats.org/officeDocument/2006/relationships/slide" Target="slides/slide274.xml"/><Relationship Id="rId38" Type="http://schemas.openxmlformats.org/officeDocument/2006/relationships/slide" Target="slides/slide27.xml"/><Relationship Id="rId103" Type="http://schemas.openxmlformats.org/officeDocument/2006/relationships/slide" Target="slides/slide92.xml"/><Relationship Id="rId310" Type="http://schemas.openxmlformats.org/officeDocument/2006/relationships/slide" Target="slides/slide299.xml"/><Relationship Id="rId91" Type="http://schemas.openxmlformats.org/officeDocument/2006/relationships/slide" Target="slides/slide80.xml"/><Relationship Id="rId145" Type="http://schemas.openxmlformats.org/officeDocument/2006/relationships/slide" Target="slides/slide134.xml"/><Relationship Id="rId187" Type="http://schemas.openxmlformats.org/officeDocument/2006/relationships/slide" Target="slides/slide176.xml"/><Relationship Id="rId352" Type="http://schemas.openxmlformats.org/officeDocument/2006/relationships/slide" Target="slides/slide341.xml"/><Relationship Id="rId394" Type="http://schemas.openxmlformats.org/officeDocument/2006/relationships/slide" Target="slides/slide383.xml"/><Relationship Id="rId408" Type="http://schemas.openxmlformats.org/officeDocument/2006/relationships/slide" Target="slides/slide397.xml"/><Relationship Id="rId212" Type="http://schemas.openxmlformats.org/officeDocument/2006/relationships/slide" Target="slides/slide201.xml"/><Relationship Id="rId254" Type="http://schemas.openxmlformats.org/officeDocument/2006/relationships/slide" Target="slides/slide243.xml"/><Relationship Id="rId49" Type="http://schemas.openxmlformats.org/officeDocument/2006/relationships/slide" Target="slides/slide38.xml"/><Relationship Id="rId114" Type="http://schemas.openxmlformats.org/officeDocument/2006/relationships/slide" Target="slides/slide103.xml"/><Relationship Id="rId296" Type="http://schemas.openxmlformats.org/officeDocument/2006/relationships/slide" Target="slides/slide285.xml"/><Relationship Id="rId60" Type="http://schemas.openxmlformats.org/officeDocument/2006/relationships/slide" Target="slides/slide49.xml"/><Relationship Id="rId156" Type="http://schemas.openxmlformats.org/officeDocument/2006/relationships/slide" Target="slides/slide145.xml"/><Relationship Id="rId198" Type="http://schemas.openxmlformats.org/officeDocument/2006/relationships/slide" Target="slides/slide187.xml"/><Relationship Id="rId321" Type="http://schemas.openxmlformats.org/officeDocument/2006/relationships/slide" Target="slides/slide310.xml"/><Relationship Id="rId363" Type="http://schemas.openxmlformats.org/officeDocument/2006/relationships/slide" Target="slides/slide352.xml"/><Relationship Id="rId419" Type="http://schemas.openxmlformats.org/officeDocument/2006/relationships/slide" Target="slides/slide408.xml"/><Relationship Id="rId202" Type="http://schemas.openxmlformats.org/officeDocument/2006/relationships/slide" Target="slides/slide191.xml"/><Relationship Id="rId223" Type="http://schemas.openxmlformats.org/officeDocument/2006/relationships/slide" Target="slides/slide212.xml"/><Relationship Id="rId244" Type="http://schemas.openxmlformats.org/officeDocument/2006/relationships/slide" Target="slides/slide233.xml"/><Relationship Id="rId430" Type="http://schemas.openxmlformats.org/officeDocument/2006/relationships/slide" Target="slides/slide419.xml"/><Relationship Id="rId18" Type="http://schemas.openxmlformats.org/officeDocument/2006/relationships/slide" Target="slides/slide7.xml"/><Relationship Id="rId39" Type="http://schemas.openxmlformats.org/officeDocument/2006/relationships/slide" Target="slides/slide28.xml"/><Relationship Id="rId265" Type="http://schemas.openxmlformats.org/officeDocument/2006/relationships/slide" Target="slides/slide254.xml"/><Relationship Id="rId286" Type="http://schemas.openxmlformats.org/officeDocument/2006/relationships/slide" Target="slides/slide275.xml"/><Relationship Id="rId50" Type="http://schemas.openxmlformats.org/officeDocument/2006/relationships/slide" Target="slides/slide39.xml"/><Relationship Id="rId104" Type="http://schemas.openxmlformats.org/officeDocument/2006/relationships/slide" Target="slides/slide93.xml"/><Relationship Id="rId125" Type="http://schemas.openxmlformats.org/officeDocument/2006/relationships/slide" Target="slides/slide114.xml"/><Relationship Id="rId146" Type="http://schemas.openxmlformats.org/officeDocument/2006/relationships/slide" Target="slides/slide135.xml"/><Relationship Id="rId167" Type="http://schemas.openxmlformats.org/officeDocument/2006/relationships/slide" Target="slides/slide156.xml"/><Relationship Id="rId188" Type="http://schemas.openxmlformats.org/officeDocument/2006/relationships/slide" Target="slides/slide177.xml"/><Relationship Id="rId311" Type="http://schemas.openxmlformats.org/officeDocument/2006/relationships/slide" Target="slides/slide300.xml"/><Relationship Id="rId332" Type="http://schemas.openxmlformats.org/officeDocument/2006/relationships/slide" Target="slides/slide321.xml"/><Relationship Id="rId353" Type="http://schemas.openxmlformats.org/officeDocument/2006/relationships/slide" Target="slides/slide342.xml"/><Relationship Id="rId374" Type="http://schemas.openxmlformats.org/officeDocument/2006/relationships/slide" Target="slides/slide363.xml"/><Relationship Id="rId395" Type="http://schemas.openxmlformats.org/officeDocument/2006/relationships/slide" Target="slides/slide384.xml"/><Relationship Id="rId409" Type="http://schemas.openxmlformats.org/officeDocument/2006/relationships/slide" Target="slides/slide398.xml"/><Relationship Id="rId71" Type="http://schemas.openxmlformats.org/officeDocument/2006/relationships/slide" Target="slides/slide60.xml"/><Relationship Id="rId92" Type="http://schemas.openxmlformats.org/officeDocument/2006/relationships/slide" Target="slides/slide81.xml"/><Relationship Id="rId213" Type="http://schemas.openxmlformats.org/officeDocument/2006/relationships/slide" Target="slides/slide202.xml"/><Relationship Id="rId234" Type="http://schemas.openxmlformats.org/officeDocument/2006/relationships/slide" Target="slides/slide223.xml"/><Relationship Id="rId420" Type="http://schemas.openxmlformats.org/officeDocument/2006/relationships/slide" Target="slides/slide409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18.xml"/><Relationship Id="rId255" Type="http://schemas.openxmlformats.org/officeDocument/2006/relationships/slide" Target="slides/slide244.xml"/><Relationship Id="rId276" Type="http://schemas.openxmlformats.org/officeDocument/2006/relationships/slide" Target="slides/slide265.xml"/><Relationship Id="rId297" Type="http://schemas.openxmlformats.org/officeDocument/2006/relationships/slide" Target="slides/slide286.xml"/><Relationship Id="rId441" Type="http://schemas.microsoft.com/office/2016/11/relationships/changesInfo" Target="changesInfos/changesInfo1.xml"/><Relationship Id="rId40" Type="http://schemas.openxmlformats.org/officeDocument/2006/relationships/slide" Target="slides/slide29.xml"/><Relationship Id="rId115" Type="http://schemas.openxmlformats.org/officeDocument/2006/relationships/slide" Target="slides/slide104.xml"/><Relationship Id="rId136" Type="http://schemas.openxmlformats.org/officeDocument/2006/relationships/slide" Target="slides/slide125.xml"/><Relationship Id="rId157" Type="http://schemas.openxmlformats.org/officeDocument/2006/relationships/slide" Target="slides/slide146.xml"/><Relationship Id="rId178" Type="http://schemas.openxmlformats.org/officeDocument/2006/relationships/slide" Target="slides/slide167.xml"/><Relationship Id="rId301" Type="http://schemas.openxmlformats.org/officeDocument/2006/relationships/slide" Target="slides/slide290.xml"/><Relationship Id="rId322" Type="http://schemas.openxmlformats.org/officeDocument/2006/relationships/slide" Target="slides/slide311.xml"/><Relationship Id="rId343" Type="http://schemas.openxmlformats.org/officeDocument/2006/relationships/slide" Target="slides/slide332.xml"/><Relationship Id="rId364" Type="http://schemas.openxmlformats.org/officeDocument/2006/relationships/slide" Target="slides/slide353.xml"/><Relationship Id="rId61" Type="http://schemas.openxmlformats.org/officeDocument/2006/relationships/slide" Target="slides/slide50.xml"/><Relationship Id="rId82" Type="http://schemas.openxmlformats.org/officeDocument/2006/relationships/slide" Target="slides/slide71.xml"/><Relationship Id="rId199" Type="http://schemas.openxmlformats.org/officeDocument/2006/relationships/slide" Target="slides/slide188.xml"/><Relationship Id="rId203" Type="http://schemas.openxmlformats.org/officeDocument/2006/relationships/slide" Target="slides/slide192.xml"/><Relationship Id="rId385" Type="http://schemas.openxmlformats.org/officeDocument/2006/relationships/slide" Target="slides/slide374.xml"/><Relationship Id="rId19" Type="http://schemas.openxmlformats.org/officeDocument/2006/relationships/slide" Target="slides/slide8.xml"/><Relationship Id="rId224" Type="http://schemas.openxmlformats.org/officeDocument/2006/relationships/slide" Target="slides/slide213.xml"/><Relationship Id="rId245" Type="http://schemas.openxmlformats.org/officeDocument/2006/relationships/slide" Target="slides/slide234.xml"/><Relationship Id="rId266" Type="http://schemas.openxmlformats.org/officeDocument/2006/relationships/slide" Target="slides/slide255.xml"/><Relationship Id="rId287" Type="http://schemas.openxmlformats.org/officeDocument/2006/relationships/slide" Target="slides/slide276.xml"/><Relationship Id="rId410" Type="http://schemas.openxmlformats.org/officeDocument/2006/relationships/slide" Target="slides/slide399.xml"/><Relationship Id="rId431" Type="http://schemas.openxmlformats.org/officeDocument/2006/relationships/slide" Target="slides/slide420.xml"/><Relationship Id="rId30" Type="http://schemas.openxmlformats.org/officeDocument/2006/relationships/slide" Target="slides/slide19.xml"/><Relationship Id="rId105" Type="http://schemas.openxmlformats.org/officeDocument/2006/relationships/slide" Target="slides/slide94.xml"/><Relationship Id="rId126" Type="http://schemas.openxmlformats.org/officeDocument/2006/relationships/slide" Target="slides/slide115.xml"/><Relationship Id="rId147" Type="http://schemas.openxmlformats.org/officeDocument/2006/relationships/slide" Target="slides/slide136.xml"/><Relationship Id="rId168" Type="http://schemas.openxmlformats.org/officeDocument/2006/relationships/slide" Target="slides/slide157.xml"/><Relationship Id="rId312" Type="http://schemas.openxmlformats.org/officeDocument/2006/relationships/slide" Target="slides/slide301.xml"/><Relationship Id="rId333" Type="http://schemas.openxmlformats.org/officeDocument/2006/relationships/slide" Target="slides/slide322.xml"/><Relationship Id="rId354" Type="http://schemas.openxmlformats.org/officeDocument/2006/relationships/slide" Target="slides/slide343.xml"/><Relationship Id="rId51" Type="http://schemas.openxmlformats.org/officeDocument/2006/relationships/slide" Target="slides/slide40.xml"/><Relationship Id="rId72" Type="http://schemas.openxmlformats.org/officeDocument/2006/relationships/slide" Target="slides/slide61.xml"/><Relationship Id="rId93" Type="http://schemas.openxmlformats.org/officeDocument/2006/relationships/slide" Target="slides/slide82.xml"/><Relationship Id="rId189" Type="http://schemas.openxmlformats.org/officeDocument/2006/relationships/slide" Target="slides/slide178.xml"/><Relationship Id="rId375" Type="http://schemas.openxmlformats.org/officeDocument/2006/relationships/slide" Target="slides/slide364.xml"/><Relationship Id="rId396" Type="http://schemas.openxmlformats.org/officeDocument/2006/relationships/slide" Target="slides/slide385.xml"/><Relationship Id="rId3" Type="http://schemas.openxmlformats.org/officeDocument/2006/relationships/slideMaster" Target="slideMasters/slideMaster3.xml"/><Relationship Id="rId214" Type="http://schemas.openxmlformats.org/officeDocument/2006/relationships/slide" Target="slides/slide203.xml"/><Relationship Id="rId235" Type="http://schemas.openxmlformats.org/officeDocument/2006/relationships/slide" Target="slides/slide224.xml"/><Relationship Id="rId256" Type="http://schemas.openxmlformats.org/officeDocument/2006/relationships/slide" Target="slides/slide245.xml"/><Relationship Id="rId277" Type="http://schemas.openxmlformats.org/officeDocument/2006/relationships/slide" Target="slides/slide266.xml"/><Relationship Id="rId298" Type="http://schemas.openxmlformats.org/officeDocument/2006/relationships/slide" Target="slides/slide287.xml"/><Relationship Id="rId400" Type="http://schemas.openxmlformats.org/officeDocument/2006/relationships/slide" Target="slides/slide389.xml"/><Relationship Id="rId421" Type="http://schemas.openxmlformats.org/officeDocument/2006/relationships/slide" Target="slides/slide410.xml"/><Relationship Id="rId116" Type="http://schemas.openxmlformats.org/officeDocument/2006/relationships/slide" Target="slides/slide105.xml"/><Relationship Id="rId137" Type="http://schemas.openxmlformats.org/officeDocument/2006/relationships/slide" Target="slides/slide126.xml"/><Relationship Id="rId158" Type="http://schemas.openxmlformats.org/officeDocument/2006/relationships/slide" Target="slides/slide147.xml"/><Relationship Id="rId302" Type="http://schemas.openxmlformats.org/officeDocument/2006/relationships/slide" Target="slides/slide291.xml"/><Relationship Id="rId323" Type="http://schemas.openxmlformats.org/officeDocument/2006/relationships/slide" Target="slides/slide312.xml"/><Relationship Id="rId344" Type="http://schemas.openxmlformats.org/officeDocument/2006/relationships/slide" Target="slides/slide333.xml"/><Relationship Id="rId20" Type="http://schemas.openxmlformats.org/officeDocument/2006/relationships/slide" Target="slides/slide9.xml"/><Relationship Id="rId41" Type="http://schemas.openxmlformats.org/officeDocument/2006/relationships/slide" Target="slides/slide30.xml"/><Relationship Id="rId62" Type="http://schemas.openxmlformats.org/officeDocument/2006/relationships/slide" Target="slides/slide51.xml"/><Relationship Id="rId83" Type="http://schemas.openxmlformats.org/officeDocument/2006/relationships/slide" Target="slides/slide72.xml"/><Relationship Id="rId179" Type="http://schemas.openxmlformats.org/officeDocument/2006/relationships/slide" Target="slides/slide168.xml"/><Relationship Id="rId365" Type="http://schemas.openxmlformats.org/officeDocument/2006/relationships/slide" Target="slides/slide354.xml"/><Relationship Id="rId386" Type="http://schemas.openxmlformats.org/officeDocument/2006/relationships/slide" Target="slides/slide375.xml"/><Relationship Id="rId190" Type="http://schemas.openxmlformats.org/officeDocument/2006/relationships/slide" Target="slides/slide179.xml"/><Relationship Id="rId204" Type="http://schemas.openxmlformats.org/officeDocument/2006/relationships/slide" Target="slides/slide193.xml"/><Relationship Id="rId225" Type="http://schemas.openxmlformats.org/officeDocument/2006/relationships/slide" Target="slides/slide214.xml"/><Relationship Id="rId246" Type="http://schemas.openxmlformats.org/officeDocument/2006/relationships/slide" Target="slides/slide235.xml"/><Relationship Id="rId267" Type="http://schemas.openxmlformats.org/officeDocument/2006/relationships/slide" Target="slides/slide256.xml"/><Relationship Id="rId288" Type="http://schemas.openxmlformats.org/officeDocument/2006/relationships/slide" Target="slides/slide277.xml"/><Relationship Id="rId411" Type="http://schemas.openxmlformats.org/officeDocument/2006/relationships/slide" Target="slides/slide400.xml"/><Relationship Id="rId432" Type="http://schemas.openxmlformats.org/officeDocument/2006/relationships/slide" Target="slides/slide421.xml"/><Relationship Id="rId106" Type="http://schemas.openxmlformats.org/officeDocument/2006/relationships/slide" Target="slides/slide95.xml"/><Relationship Id="rId127" Type="http://schemas.openxmlformats.org/officeDocument/2006/relationships/slide" Target="slides/slide116.xml"/><Relationship Id="rId313" Type="http://schemas.openxmlformats.org/officeDocument/2006/relationships/slide" Target="slides/slide302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20.xml"/><Relationship Id="rId52" Type="http://schemas.openxmlformats.org/officeDocument/2006/relationships/slide" Target="slides/slide41.xml"/><Relationship Id="rId73" Type="http://schemas.openxmlformats.org/officeDocument/2006/relationships/slide" Target="slides/slide62.xml"/><Relationship Id="rId94" Type="http://schemas.openxmlformats.org/officeDocument/2006/relationships/slide" Target="slides/slide83.xml"/><Relationship Id="rId148" Type="http://schemas.openxmlformats.org/officeDocument/2006/relationships/slide" Target="slides/slide137.xml"/><Relationship Id="rId169" Type="http://schemas.openxmlformats.org/officeDocument/2006/relationships/slide" Target="slides/slide158.xml"/><Relationship Id="rId334" Type="http://schemas.openxmlformats.org/officeDocument/2006/relationships/slide" Target="slides/slide323.xml"/><Relationship Id="rId355" Type="http://schemas.openxmlformats.org/officeDocument/2006/relationships/slide" Target="slides/slide344.xml"/><Relationship Id="rId376" Type="http://schemas.openxmlformats.org/officeDocument/2006/relationships/slide" Target="slides/slide365.xml"/><Relationship Id="rId397" Type="http://schemas.openxmlformats.org/officeDocument/2006/relationships/slide" Target="slides/slide386.xml"/><Relationship Id="rId4" Type="http://schemas.openxmlformats.org/officeDocument/2006/relationships/slideMaster" Target="slideMasters/slideMaster4.xml"/><Relationship Id="rId180" Type="http://schemas.openxmlformats.org/officeDocument/2006/relationships/slide" Target="slides/slide169.xml"/><Relationship Id="rId215" Type="http://schemas.openxmlformats.org/officeDocument/2006/relationships/slide" Target="slides/slide204.xml"/><Relationship Id="rId236" Type="http://schemas.openxmlformats.org/officeDocument/2006/relationships/slide" Target="slides/slide225.xml"/><Relationship Id="rId257" Type="http://schemas.openxmlformats.org/officeDocument/2006/relationships/slide" Target="slides/slide246.xml"/><Relationship Id="rId278" Type="http://schemas.openxmlformats.org/officeDocument/2006/relationships/slide" Target="slides/slide267.xml"/><Relationship Id="rId401" Type="http://schemas.openxmlformats.org/officeDocument/2006/relationships/slide" Target="slides/slide390.xml"/><Relationship Id="rId422" Type="http://schemas.openxmlformats.org/officeDocument/2006/relationships/slide" Target="slides/slide411.xml"/><Relationship Id="rId303" Type="http://schemas.openxmlformats.org/officeDocument/2006/relationships/slide" Target="slides/slide292.xml"/><Relationship Id="rId42" Type="http://schemas.openxmlformats.org/officeDocument/2006/relationships/slide" Target="slides/slide31.xml"/><Relationship Id="rId84" Type="http://schemas.openxmlformats.org/officeDocument/2006/relationships/slide" Target="slides/slide73.xml"/><Relationship Id="rId138" Type="http://schemas.openxmlformats.org/officeDocument/2006/relationships/slide" Target="slides/slide127.xml"/><Relationship Id="rId345" Type="http://schemas.openxmlformats.org/officeDocument/2006/relationships/slide" Target="slides/slide334.xml"/><Relationship Id="rId387" Type="http://schemas.openxmlformats.org/officeDocument/2006/relationships/slide" Target="slides/slide376.xml"/><Relationship Id="rId191" Type="http://schemas.openxmlformats.org/officeDocument/2006/relationships/slide" Target="slides/slide180.xml"/><Relationship Id="rId205" Type="http://schemas.openxmlformats.org/officeDocument/2006/relationships/slide" Target="slides/slide194.xml"/><Relationship Id="rId247" Type="http://schemas.openxmlformats.org/officeDocument/2006/relationships/slide" Target="slides/slide236.xml"/><Relationship Id="rId412" Type="http://schemas.openxmlformats.org/officeDocument/2006/relationships/slide" Target="slides/slide401.xml"/><Relationship Id="rId107" Type="http://schemas.openxmlformats.org/officeDocument/2006/relationships/slide" Target="slides/slide96.xml"/><Relationship Id="rId289" Type="http://schemas.openxmlformats.org/officeDocument/2006/relationships/slide" Target="slides/slide278.xml"/><Relationship Id="rId11" Type="http://schemas.openxmlformats.org/officeDocument/2006/relationships/slideMaster" Target="slideMasters/slideMaster11.xml"/><Relationship Id="rId53" Type="http://schemas.openxmlformats.org/officeDocument/2006/relationships/slide" Target="slides/slide42.xml"/><Relationship Id="rId149" Type="http://schemas.openxmlformats.org/officeDocument/2006/relationships/slide" Target="slides/slide138.xml"/><Relationship Id="rId314" Type="http://schemas.openxmlformats.org/officeDocument/2006/relationships/slide" Target="slides/slide303.xml"/><Relationship Id="rId356" Type="http://schemas.openxmlformats.org/officeDocument/2006/relationships/slide" Target="slides/slide345.xml"/><Relationship Id="rId398" Type="http://schemas.openxmlformats.org/officeDocument/2006/relationships/slide" Target="slides/slide387.xml"/><Relationship Id="rId95" Type="http://schemas.openxmlformats.org/officeDocument/2006/relationships/slide" Target="slides/slide84.xml"/><Relationship Id="rId160" Type="http://schemas.openxmlformats.org/officeDocument/2006/relationships/slide" Target="slides/slide149.xml"/><Relationship Id="rId216" Type="http://schemas.openxmlformats.org/officeDocument/2006/relationships/slide" Target="slides/slide205.xml"/><Relationship Id="rId423" Type="http://schemas.openxmlformats.org/officeDocument/2006/relationships/slide" Target="slides/slide412.xml"/><Relationship Id="rId258" Type="http://schemas.openxmlformats.org/officeDocument/2006/relationships/slide" Target="slides/slide247.xml"/><Relationship Id="rId22" Type="http://schemas.openxmlformats.org/officeDocument/2006/relationships/slide" Target="slides/slide11.xml"/><Relationship Id="rId64" Type="http://schemas.openxmlformats.org/officeDocument/2006/relationships/slide" Target="slides/slide53.xml"/><Relationship Id="rId118" Type="http://schemas.openxmlformats.org/officeDocument/2006/relationships/slide" Target="slides/slide107.xml"/><Relationship Id="rId325" Type="http://schemas.openxmlformats.org/officeDocument/2006/relationships/slide" Target="slides/slide314.xml"/><Relationship Id="rId367" Type="http://schemas.openxmlformats.org/officeDocument/2006/relationships/slide" Target="slides/slide356.xml"/><Relationship Id="rId171" Type="http://schemas.openxmlformats.org/officeDocument/2006/relationships/slide" Target="slides/slide160.xml"/><Relationship Id="rId227" Type="http://schemas.openxmlformats.org/officeDocument/2006/relationships/slide" Target="slides/slide216.xml"/><Relationship Id="rId269" Type="http://schemas.openxmlformats.org/officeDocument/2006/relationships/slide" Target="slides/slide258.xml"/><Relationship Id="rId434" Type="http://schemas.openxmlformats.org/officeDocument/2006/relationships/notesMaster" Target="notesMasters/notesMaster1.xml"/><Relationship Id="rId33" Type="http://schemas.openxmlformats.org/officeDocument/2006/relationships/slide" Target="slides/slide22.xml"/><Relationship Id="rId129" Type="http://schemas.openxmlformats.org/officeDocument/2006/relationships/slide" Target="slides/slide118.xml"/><Relationship Id="rId280" Type="http://schemas.openxmlformats.org/officeDocument/2006/relationships/slide" Target="slides/slide269.xml"/><Relationship Id="rId336" Type="http://schemas.openxmlformats.org/officeDocument/2006/relationships/slide" Target="slides/slide325.xml"/><Relationship Id="rId75" Type="http://schemas.openxmlformats.org/officeDocument/2006/relationships/slide" Target="slides/slide64.xml"/><Relationship Id="rId140" Type="http://schemas.openxmlformats.org/officeDocument/2006/relationships/slide" Target="slides/slide129.xml"/><Relationship Id="rId182" Type="http://schemas.openxmlformats.org/officeDocument/2006/relationships/slide" Target="slides/slide171.xml"/><Relationship Id="rId378" Type="http://schemas.openxmlformats.org/officeDocument/2006/relationships/slide" Target="slides/slide367.xml"/><Relationship Id="rId403" Type="http://schemas.openxmlformats.org/officeDocument/2006/relationships/slide" Target="slides/slide392.xml"/><Relationship Id="rId6" Type="http://schemas.openxmlformats.org/officeDocument/2006/relationships/slideMaster" Target="slideMasters/slideMaster6.xml"/><Relationship Id="rId238" Type="http://schemas.openxmlformats.org/officeDocument/2006/relationships/slide" Target="slides/slide227.xml"/><Relationship Id="rId291" Type="http://schemas.openxmlformats.org/officeDocument/2006/relationships/slide" Target="slides/slide280.xml"/><Relationship Id="rId305" Type="http://schemas.openxmlformats.org/officeDocument/2006/relationships/slide" Target="slides/slide294.xml"/><Relationship Id="rId347" Type="http://schemas.openxmlformats.org/officeDocument/2006/relationships/slide" Target="slides/slide336.xml"/><Relationship Id="rId44" Type="http://schemas.openxmlformats.org/officeDocument/2006/relationships/slide" Target="slides/slide33.xml"/><Relationship Id="rId86" Type="http://schemas.openxmlformats.org/officeDocument/2006/relationships/slide" Target="slides/slide75.xml"/><Relationship Id="rId151" Type="http://schemas.openxmlformats.org/officeDocument/2006/relationships/slide" Target="slides/slide140.xml"/><Relationship Id="rId389" Type="http://schemas.openxmlformats.org/officeDocument/2006/relationships/slide" Target="slides/slide378.xml"/><Relationship Id="rId193" Type="http://schemas.openxmlformats.org/officeDocument/2006/relationships/slide" Target="slides/slide182.xml"/><Relationship Id="rId207" Type="http://schemas.openxmlformats.org/officeDocument/2006/relationships/slide" Target="slides/slide196.xml"/><Relationship Id="rId249" Type="http://schemas.openxmlformats.org/officeDocument/2006/relationships/slide" Target="slides/slide238.xml"/><Relationship Id="rId414" Type="http://schemas.openxmlformats.org/officeDocument/2006/relationships/slide" Target="slides/slide403.xml"/><Relationship Id="rId13" Type="http://schemas.openxmlformats.org/officeDocument/2006/relationships/slide" Target="slides/slide2.xml"/><Relationship Id="rId109" Type="http://schemas.openxmlformats.org/officeDocument/2006/relationships/slide" Target="slides/slide98.xml"/><Relationship Id="rId260" Type="http://schemas.openxmlformats.org/officeDocument/2006/relationships/slide" Target="slides/slide249.xml"/><Relationship Id="rId316" Type="http://schemas.openxmlformats.org/officeDocument/2006/relationships/slide" Target="slides/slide305.xml"/><Relationship Id="rId55" Type="http://schemas.openxmlformats.org/officeDocument/2006/relationships/slide" Target="slides/slide44.xml"/><Relationship Id="rId97" Type="http://schemas.openxmlformats.org/officeDocument/2006/relationships/slide" Target="slides/slide86.xml"/><Relationship Id="rId120" Type="http://schemas.openxmlformats.org/officeDocument/2006/relationships/slide" Target="slides/slide109.xml"/><Relationship Id="rId358" Type="http://schemas.openxmlformats.org/officeDocument/2006/relationships/slide" Target="slides/slide347.xml"/><Relationship Id="rId162" Type="http://schemas.openxmlformats.org/officeDocument/2006/relationships/slide" Target="slides/slide151.xml"/><Relationship Id="rId218" Type="http://schemas.openxmlformats.org/officeDocument/2006/relationships/slide" Target="slides/slide207.xml"/><Relationship Id="rId425" Type="http://schemas.openxmlformats.org/officeDocument/2006/relationships/slide" Target="slides/slide414.xml"/><Relationship Id="rId271" Type="http://schemas.openxmlformats.org/officeDocument/2006/relationships/slide" Target="slides/slide260.xml"/><Relationship Id="rId24" Type="http://schemas.openxmlformats.org/officeDocument/2006/relationships/slide" Target="slides/slide13.xml"/><Relationship Id="rId66" Type="http://schemas.openxmlformats.org/officeDocument/2006/relationships/slide" Target="slides/slide55.xml"/><Relationship Id="rId131" Type="http://schemas.openxmlformats.org/officeDocument/2006/relationships/slide" Target="slides/slide120.xml"/><Relationship Id="rId327" Type="http://schemas.openxmlformats.org/officeDocument/2006/relationships/slide" Target="slides/slide316.xml"/><Relationship Id="rId369" Type="http://schemas.openxmlformats.org/officeDocument/2006/relationships/slide" Target="slides/slide358.xml"/><Relationship Id="rId173" Type="http://schemas.openxmlformats.org/officeDocument/2006/relationships/slide" Target="slides/slide162.xml"/><Relationship Id="rId229" Type="http://schemas.openxmlformats.org/officeDocument/2006/relationships/slide" Target="slides/slide218.xml"/><Relationship Id="rId380" Type="http://schemas.openxmlformats.org/officeDocument/2006/relationships/slide" Target="slides/slide369.xml"/><Relationship Id="rId436" Type="http://schemas.openxmlformats.org/officeDocument/2006/relationships/commentAuthors" Target="commentAuthors.xml"/><Relationship Id="rId240" Type="http://schemas.openxmlformats.org/officeDocument/2006/relationships/slide" Target="slides/slide229.xml"/><Relationship Id="rId35" Type="http://schemas.openxmlformats.org/officeDocument/2006/relationships/slide" Target="slides/slide24.xml"/><Relationship Id="rId77" Type="http://schemas.openxmlformats.org/officeDocument/2006/relationships/slide" Target="slides/slide66.xml"/><Relationship Id="rId100" Type="http://schemas.openxmlformats.org/officeDocument/2006/relationships/slide" Target="slides/slide89.xml"/><Relationship Id="rId282" Type="http://schemas.openxmlformats.org/officeDocument/2006/relationships/slide" Target="slides/slide271.xml"/><Relationship Id="rId338" Type="http://schemas.openxmlformats.org/officeDocument/2006/relationships/slide" Target="slides/slide327.xml"/><Relationship Id="rId8" Type="http://schemas.openxmlformats.org/officeDocument/2006/relationships/slideMaster" Target="slideMasters/slideMaster8.xml"/><Relationship Id="rId142" Type="http://schemas.openxmlformats.org/officeDocument/2006/relationships/slide" Target="slides/slide131.xml"/><Relationship Id="rId184" Type="http://schemas.openxmlformats.org/officeDocument/2006/relationships/slide" Target="slides/slide173.xml"/><Relationship Id="rId391" Type="http://schemas.openxmlformats.org/officeDocument/2006/relationships/slide" Target="slides/slide380.xml"/><Relationship Id="rId405" Type="http://schemas.openxmlformats.org/officeDocument/2006/relationships/slide" Target="slides/slide394.xml"/><Relationship Id="rId251" Type="http://schemas.openxmlformats.org/officeDocument/2006/relationships/slide" Target="slides/slide240.xml"/><Relationship Id="rId46" Type="http://schemas.openxmlformats.org/officeDocument/2006/relationships/slide" Target="slides/slide35.xml"/><Relationship Id="rId293" Type="http://schemas.openxmlformats.org/officeDocument/2006/relationships/slide" Target="slides/slide282.xml"/><Relationship Id="rId307" Type="http://schemas.openxmlformats.org/officeDocument/2006/relationships/slide" Target="slides/slide296.xml"/><Relationship Id="rId349" Type="http://schemas.openxmlformats.org/officeDocument/2006/relationships/slide" Target="slides/slide338.xml"/><Relationship Id="rId88" Type="http://schemas.openxmlformats.org/officeDocument/2006/relationships/slide" Target="slides/slide77.xml"/><Relationship Id="rId111" Type="http://schemas.openxmlformats.org/officeDocument/2006/relationships/slide" Target="slides/slide100.xml"/><Relationship Id="rId153" Type="http://schemas.openxmlformats.org/officeDocument/2006/relationships/slide" Target="slides/slide142.xml"/><Relationship Id="rId195" Type="http://schemas.openxmlformats.org/officeDocument/2006/relationships/slide" Target="slides/slide184.xml"/><Relationship Id="rId209" Type="http://schemas.openxmlformats.org/officeDocument/2006/relationships/slide" Target="slides/slide198.xml"/><Relationship Id="rId360" Type="http://schemas.openxmlformats.org/officeDocument/2006/relationships/slide" Target="slides/slide349.xml"/><Relationship Id="rId416" Type="http://schemas.openxmlformats.org/officeDocument/2006/relationships/slide" Target="slides/slide405.xml"/><Relationship Id="rId220" Type="http://schemas.openxmlformats.org/officeDocument/2006/relationships/slide" Target="slides/slide209.xml"/><Relationship Id="rId15" Type="http://schemas.openxmlformats.org/officeDocument/2006/relationships/slide" Target="slides/slide4.xml"/><Relationship Id="rId57" Type="http://schemas.openxmlformats.org/officeDocument/2006/relationships/slide" Target="slides/slide46.xml"/><Relationship Id="rId262" Type="http://schemas.openxmlformats.org/officeDocument/2006/relationships/slide" Target="slides/slide251.xml"/><Relationship Id="rId318" Type="http://schemas.openxmlformats.org/officeDocument/2006/relationships/slide" Target="slides/slide307.xml"/><Relationship Id="rId99" Type="http://schemas.openxmlformats.org/officeDocument/2006/relationships/slide" Target="slides/slide88.xml"/><Relationship Id="rId122" Type="http://schemas.openxmlformats.org/officeDocument/2006/relationships/slide" Target="slides/slide111.xml"/><Relationship Id="rId164" Type="http://schemas.openxmlformats.org/officeDocument/2006/relationships/slide" Target="slides/slide153.xml"/><Relationship Id="rId371" Type="http://schemas.openxmlformats.org/officeDocument/2006/relationships/slide" Target="slides/slide360.xml"/><Relationship Id="rId427" Type="http://schemas.openxmlformats.org/officeDocument/2006/relationships/slide" Target="slides/slide416.xml"/><Relationship Id="rId26" Type="http://schemas.openxmlformats.org/officeDocument/2006/relationships/slide" Target="slides/slide15.xml"/><Relationship Id="rId231" Type="http://schemas.openxmlformats.org/officeDocument/2006/relationships/slide" Target="slides/slide220.xml"/><Relationship Id="rId273" Type="http://schemas.openxmlformats.org/officeDocument/2006/relationships/slide" Target="slides/slide262.xml"/><Relationship Id="rId329" Type="http://schemas.openxmlformats.org/officeDocument/2006/relationships/slide" Target="slides/slide318.xml"/><Relationship Id="rId68" Type="http://schemas.openxmlformats.org/officeDocument/2006/relationships/slide" Target="slides/slide57.xml"/><Relationship Id="rId133" Type="http://schemas.openxmlformats.org/officeDocument/2006/relationships/slide" Target="slides/slide122.xml"/><Relationship Id="rId175" Type="http://schemas.openxmlformats.org/officeDocument/2006/relationships/slide" Target="slides/slide164.xml"/><Relationship Id="rId340" Type="http://schemas.openxmlformats.org/officeDocument/2006/relationships/slide" Target="slides/slide329.xml"/><Relationship Id="rId200" Type="http://schemas.openxmlformats.org/officeDocument/2006/relationships/slide" Target="slides/slide189.xml"/><Relationship Id="rId382" Type="http://schemas.openxmlformats.org/officeDocument/2006/relationships/slide" Target="slides/slide371.xml"/><Relationship Id="rId438" Type="http://schemas.openxmlformats.org/officeDocument/2006/relationships/viewProps" Target="viewProps.xml"/><Relationship Id="rId242" Type="http://schemas.openxmlformats.org/officeDocument/2006/relationships/slide" Target="slides/slide231.xml"/><Relationship Id="rId284" Type="http://schemas.openxmlformats.org/officeDocument/2006/relationships/slide" Target="slides/slide273.xml"/><Relationship Id="rId37" Type="http://schemas.openxmlformats.org/officeDocument/2006/relationships/slide" Target="slides/slide26.xml"/><Relationship Id="rId79" Type="http://schemas.openxmlformats.org/officeDocument/2006/relationships/slide" Target="slides/slide68.xml"/><Relationship Id="rId102" Type="http://schemas.openxmlformats.org/officeDocument/2006/relationships/slide" Target="slides/slide91.xml"/><Relationship Id="rId144" Type="http://schemas.openxmlformats.org/officeDocument/2006/relationships/slide" Target="slides/slide133.xml"/><Relationship Id="rId90" Type="http://schemas.openxmlformats.org/officeDocument/2006/relationships/slide" Target="slides/slide79.xml"/><Relationship Id="rId186" Type="http://schemas.openxmlformats.org/officeDocument/2006/relationships/slide" Target="slides/slide175.xml"/><Relationship Id="rId351" Type="http://schemas.openxmlformats.org/officeDocument/2006/relationships/slide" Target="slides/slide340.xml"/><Relationship Id="rId393" Type="http://schemas.openxmlformats.org/officeDocument/2006/relationships/slide" Target="slides/slide382.xml"/><Relationship Id="rId407" Type="http://schemas.openxmlformats.org/officeDocument/2006/relationships/slide" Target="slides/slide396.xml"/><Relationship Id="rId211" Type="http://schemas.openxmlformats.org/officeDocument/2006/relationships/slide" Target="slides/slide200.xml"/><Relationship Id="rId253" Type="http://schemas.openxmlformats.org/officeDocument/2006/relationships/slide" Target="slides/slide242.xml"/><Relationship Id="rId295" Type="http://schemas.openxmlformats.org/officeDocument/2006/relationships/slide" Target="slides/slide284.xml"/><Relationship Id="rId309" Type="http://schemas.openxmlformats.org/officeDocument/2006/relationships/slide" Target="slides/slide298.xml"/><Relationship Id="rId48" Type="http://schemas.openxmlformats.org/officeDocument/2006/relationships/slide" Target="slides/slide37.xml"/><Relationship Id="rId113" Type="http://schemas.openxmlformats.org/officeDocument/2006/relationships/slide" Target="slides/slide102.xml"/><Relationship Id="rId320" Type="http://schemas.openxmlformats.org/officeDocument/2006/relationships/slide" Target="slides/slide309.xml"/><Relationship Id="rId155" Type="http://schemas.openxmlformats.org/officeDocument/2006/relationships/slide" Target="slides/slide144.xml"/><Relationship Id="rId197" Type="http://schemas.openxmlformats.org/officeDocument/2006/relationships/slide" Target="slides/slide186.xml"/><Relationship Id="rId362" Type="http://schemas.openxmlformats.org/officeDocument/2006/relationships/slide" Target="slides/slide351.xml"/><Relationship Id="rId418" Type="http://schemas.openxmlformats.org/officeDocument/2006/relationships/slide" Target="slides/slide407.xml"/><Relationship Id="rId222" Type="http://schemas.openxmlformats.org/officeDocument/2006/relationships/slide" Target="slides/slide211.xml"/><Relationship Id="rId264" Type="http://schemas.openxmlformats.org/officeDocument/2006/relationships/slide" Target="slides/slide253.xml"/><Relationship Id="rId17" Type="http://schemas.openxmlformats.org/officeDocument/2006/relationships/slide" Target="slides/slide6.xml"/><Relationship Id="rId59" Type="http://schemas.openxmlformats.org/officeDocument/2006/relationships/slide" Target="slides/slide48.xml"/><Relationship Id="rId124" Type="http://schemas.openxmlformats.org/officeDocument/2006/relationships/slide" Target="slides/slide113.xml"/><Relationship Id="rId70" Type="http://schemas.openxmlformats.org/officeDocument/2006/relationships/slide" Target="slides/slide59.xml"/><Relationship Id="rId166" Type="http://schemas.openxmlformats.org/officeDocument/2006/relationships/slide" Target="slides/slide155.xml"/><Relationship Id="rId331" Type="http://schemas.openxmlformats.org/officeDocument/2006/relationships/slide" Target="slides/slide320.xml"/><Relationship Id="rId373" Type="http://schemas.openxmlformats.org/officeDocument/2006/relationships/slide" Target="slides/slide362.xml"/><Relationship Id="rId429" Type="http://schemas.openxmlformats.org/officeDocument/2006/relationships/slide" Target="slides/slide418.xml"/><Relationship Id="rId1" Type="http://schemas.openxmlformats.org/officeDocument/2006/relationships/slideMaster" Target="slideMasters/slideMaster1.xml"/><Relationship Id="rId233" Type="http://schemas.openxmlformats.org/officeDocument/2006/relationships/slide" Target="slides/slide222.xml"/><Relationship Id="rId440" Type="http://schemas.openxmlformats.org/officeDocument/2006/relationships/tableStyles" Target="tableStyles.xml"/><Relationship Id="rId28" Type="http://schemas.openxmlformats.org/officeDocument/2006/relationships/slide" Target="slides/slide17.xml"/><Relationship Id="rId275" Type="http://schemas.openxmlformats.org/officeDocument/2006/relationships/slide" Target="slides/slide264.xml"/><Relationship Id="rId300" Type="http://schemas.openxmlformats.org/officeDocument/2006/relationships/slide" Target="slides/slide289.xml"/><Relationship Id="rId81" Type="http://schemas.openxmlformats.org/officeDocument/2006/relationships/slide" Target="slides/slide70.xml"/><Relationship Id="rId135" Type="http://schemas.openxmlformats.org/officeDocument/2006/relationships/slide" Target="slides/slide124.xml"/><Relationship Id="rId177" Type="http://schemas.openxmlformats.org/officeDocument/2006/relationships/slide" Target="slides/slide166.xml"/><Relationship Id="rId342" Type="http://schemas.openxmlformats.org/officeDocument/2006/relationships/slide" Target="slides/slide331.xml"/><Relationship Id="rId384" Type="http://schemas.openxmlformats.org/officeDocument/2006/relationships/slide" Target="slides/slide373.xml"/></Relationships>
</file>

<file path=ppt/_rels/viewProps.xml.rels><?xml version="1.0" encoding="UTF-8" standalone="yes"?>
<Relationships xmlns="http://schemas.openxmlformats.org/package/2006/relationships"><Relationship Id="rId26" Type="http://schemas.openxmlformats.org/officeDocument/2006/relationships/slide" Target="slides/slide101.xml"/><Relationship Id="rId21" Type="http://schemas.openxmlformats.org/officeDocument/2006/relationships/slide" Target="slides/slide96.xml"/><Relationship Id="rId42" Type="http://schemas.openxmlformats.org/officeDocument/2006/relationships/slide" Target="slides/slide163.xml"/><Relationship Id="rId47" Type="http://schemas.openxmlformats.org/officeDocument/2006/relationships/slide" Target="slides/slide220.xml"/><Relationship Id="rId63" Type="http://schemas.openxmlformats.org/officeDocument/2006/relationships/slide" Target="slides/slide403.xml"/><Relationship Id="rId68" Type="http://schemas.openxmlformats.org/officeDocument/2006/relationships/slide" Target="slides/slide408.xml"/><Relationship Id="rId16" Type="http://schemas.openxmlformats.org/officeDocument/2006/relationships/slide" Target="slides/slide91.xml"/><Relationship Id="rId11" Type="http://schemas.openxmlformats.org/officeDocument/2006/relationships/slide" Target="slides/slide86.xml"/><Relationship Id="rId32" Type="http://schemas.openxmlformats.org/officeDocument/2006/relationships/slide" Target="slides/slide147.xml"/><Relationship Id="rId37" Type="http://schemas.openxmlformats.org/officeDocument/2006/relationships/slide" Target="slides/slide152.xml"/><Relationship Id="rId53" Type="http://schemas.openxmlformats.org/officeDocument/2006/relationships/slide" Target="slides/slide393.xml"/><Relationship Id="rId58" Type="http://schemas.openxmlformats.org/officeDocument/2006/relationships/slide" Target="slides/slide398.xml"/><Relationship Id="rId74" Type="http://schemas.openxmlformats.org/officeDocument/2006/relationships/slide" Target="slides/slide414.xml"/><Relationship Id="rId79" Type="http://schemas.openxmlformats.org/officeDocument/2006/relationships/slide" Target="slides/slide419.xml"/><Relationship Id="rId5" Type="http://schemas.openxmlformats.org/officeDocument/2006/relationships/slide" Target="slides/slide80.xml"/><Relationship Id="rId61" Type="http://schemas.openxmlformats.org/officeDocument/2006/relationships/slide" Target="slides/slide401.xml"/><Relationship Id="rId82" Type="http://schemas.openxmlformats.org/officeDocument/2006/relationships/slide" Target="slides/slide422.xml"/><Relationship Id="rId19" Type="http://schemas.openxmlformats.org/officeDocument/2006/relationships/slide" Target="slides/slide94.xml"/><Relationship Id="rId14" Type="http://schemas.openxmlformats.org/officeDocument/2006/relationships/slide" Target="slides/slide89.xml"/><Relationship Id="rId22" Type="http://schemas.openxmlformats.org/officeDocument/2006/relationships/slide" Target="slides/slide97.xml"/><Relationship Id="rId27" Type="http://schemas.openxmlformats.org/officeDocument/2006/relationships/slide" Target="slides/slide102.xml"/><Relationship Id="rId30" Type="http://schemas.openxmlformats.org/officeDocument/2006/relationships/slide" Target="slides/slide105.xml"/><Relationship Id="rId35" Type="http://schemas.openxmlformats.org/officeDocument/2006/relationships/slide" Target="slides/slide150.xml"/><Relationship Id="rId43" Type="http://schemas.openxmlformats.org/officeDocument/2006/relationships/slide" Target="slides/slide184.xml"/><Relationship Id="rId48" Type="http://schemas.openxmlformats.org/officeDocument/2006/relationships/slide" Target="slides/slide239.xml"/><Relationship Id="rId56" Type="http://schemas.openxmlformats.org/officeDocument/2006/relationships/slide" Target="slides/slide396.xml"/><Relationship Id="rId64" Type="http://schemas.openxmlformats.org/officeDocument/2006/relationships/slide" Target="slides/slide404.xml"/><Relationship Id="rId69" Type="http://schemas.openxmlformats.org/officeDocument/2006/relationships/slide" Target="slides/slide409.xml"/><Relationship Id="rId77" Type="http://schemas.openxmlformats.org/officeDocument/2006/relationships/slide" Target="slides/slide417.xml"/><Relationship Id="rId8" Type="http://schemas.openxmlformats.org/officeDocument/2006/relationships/slide" Target="slides/slide83.xml"/><Relationship Id="rId51" Type="http://schemas.openxmlformats.org/officeDocument/2006/relationships/slide" Target="slides/slide391.xml"/><Relationship Id="rId72" Type="http://schemas.openxmlformats.org/officeDocument/2006/relationships/slide" Target="slides/slide412.xml"/><Relationship Id="rId80" Type="http://schemas.openxmlformats.org/officeDocument/2006/relationships/slide" Target="slides/slide420.xml"/><Relationship Id="rId3" Type="http://schemas.openxmlformats.org/officeDocument/2006/relationships/slide" Target="slides/slide75.xml"/><Relationship Id="rId12" Type="http://schemas.openxmlformats.org/officeDocument/2006/relationships/slide" Target="slides/slide87.xml"/><Relationship Id="rId17" Type="http://schemas.openxmlformats.org/officeDocument/2006/relationships/slide" Target="slides/slide92.xml"/><Relationship Id="rId25" Type="http://schemas.openxmlformats.org/officeDocument/2006/relationships/slide" Target="slides/slide100.xml"/><Relationship Id="rId33" Type="http://schemas.openxmlformats.org/officeDocument/2006/relationships/slide" Target="slides/slide148.xml"/><Relationship Id="rId38" Type="http://schemas.openxmlformats.org/officeDocument/2006/relationships/slide" Target="slides/slide153.xml"/><Relationship Id="rId46" Type="http://schemas.openxmlformats.org/officeDocument/2006/relationships/slide" Target="slides/slide219.xml"/><Relationship Id="rId59" Type="http://schemas.openxmlformats.org/officeDocument/2006/relationships/slide" Target="slides/slide399.xml"/><Relationship Id="rId67" Type="http://schemas.openxmlformats.org/officeDocument/2006/relationships/slide" Target="slides/slide407.xml"/><Relationship Id="rId20" Type="http://schemas.openxmlformats.org/officeDocument/2006/relationships/slide" Target="slides/slide95.xml"/><Relationship Id="rId41" Type="http://schemas.openxmlformats.org/officeDocument/2006/relationships/slide" Target="slides/slide162.xml"/><Relationship Id="rId54" Type="http://schemas.openxmlformats.org/officeDocument/2006/relationships/slide" Target="slides/slide394.xml"/><Relationship Id="rId62" Type="http://schemas.openxmlformats.org/officeDocument/2006/relationships/slide" Target="slides/slide402.xml"/><Relationship Id="rId70" Type="http://schemas.openxmlformats.org/officeDocument/2006/relationships/slide" Target="slides/slide410.xml"/><Relationship Id="rId75" Type="http://schemas.openxmlformats.org/officeDocument/2006/relationships/slide" Target="slides/slide415.xml"/><Relationship Id="rId1" Type="http://schemas.openxmlformats.org/officeDocument/2006/relationships/slide" Target="slides/slide73.xml"/><Relationship Id="rId6" Type="http://schemas.openxmlformats.org/officeDocument/2006/relationships/slide" Target="slides/slide81.xml"/><Relationship Id="rId15" Type="http://schemas.openxmlformats.org/officeDocument/2006/relationships/slide" Target="slides/slide90.xml"/><Relationship Id="rId23" Type="http://schemas.openxmlformats.org/officeDocument/2006/relationships/slide" Target="slides/slide98.xml"/><Relationship Id="rId28" Type="http://schemas.openxmlformats.org/officeDocument/2006/relationships/slide" Target="slides/slide103.xml"/><Relationship Id="rId36" Type="http://schemas.openxmlformats.org/officeDocument/2006/relationships/slide" Target="slides/slide151.xml"/><Relationship Id="rId49" Type="http://schemas.openxmlformats.org/officeDocument/2006/relationships/slide" Target="slides/slide250.xml"/><Relationship Id="rId57" Type="http://schemas.openxmlformats.org/officeDocument/2006/relationships/slide" Target="slides/slide397.xml"/><Relationship Id="rId10" Type="http://schemas.openxmlformats.org/officeDocument/2006/relationships/slide" Target="slides/slide85.xml"/><Relationship Id="rId31" Type="http://schemas.openxmlformats.org/officeDocument/2006/relationships/slide" Target="slides/slide146.xml"/><Relationship Id="rId44" Type="http://schemas.openxmlformats.org/officeDocument/2006/relationships/slide" Target="slides/slide185.xml"/><Relationship Id="rId52" Type="http://schemas.openxmlformats.org/officeDocument/2006/relationships/slide" Target="slides/slide392.xml"/><Relationship Id="rId60" Type="http://schemas.openxmlformats.org/officeDocument/2006/relationships/slide" Target="slides/slide400.xml"/><Relationship Id="rId65" Type="http://schemas.openxmlformats.org/officeDocument/2006/relationships/slide" Target="slides/slide405.xml"/><Relationship Id="rId73" Type="http://schemas.openxmlformats.org/officeDocument/2006/relationships/slide" Target="slides/slide413.xml"/><Relationship Id="rId78" Type="http://schemas.openxmlformats.org/officeDocument/2006/relationships/slide" Target="slides/slide418.xml"/><Relationship Id="rId81" Type="http://schemas.openxmlformats.org/officeDocument/2006/relationships/slide" Target="slides/slide421.xml"/><Relationship Id="rId4" Type="http://schemas.openxmlformats.org/officeDocument/2006/relationships/slide" Target="slides/slide76.xml"/><Relationship Id="rId9" Type="http://schemas.openxmlformats.org/officeDocument/2006/relationships/slide" Target="slides/slide84.xml"/><Relationship Id="rId13" Type="http://schemas.openxmlformats.org/officeDocument/2006/relationships/slide" Target="slides/slide88.xml"/><Relationship Id="rId18" Type="http://schemas.openxmlformats.org/officeDocument/2006/relationships/slide" Target="slides/slide93.xml"/><Relationship Id="rId39" Type="http://schemas.openxmlformats.org/officeDocument/2006/relationships/slide" Target="slides/slide154.xml"/><Relationship Id="rId34" Type="http://schemas.openxmlformats.org/officeDocument/2006/relationships/slide" Target="slides/slide149.xml"/><Relationship Id="rId50" Type="http://schemas.openxmlformats.org/officeDocument/2006/relationships/slide" Target="slides/slide390.xml"/><Relationship Id="rId55" Type="http://schemas.openxmlformats.org/officeDocument/2006/relationships/slide" Target="slides/slide395.xml"/><Relationship Id="rId76" Type="http://schemas.openxmlformats.org/officeDocument/2006/relationships/slide" Target="slides/slide416.xml"/><Relationship Id="rId7" Type="http://schemas.openxmlformats.org/officeDocument/2006/relationships/slide" Target="slides/slide82.xml"/><Relationship Id="rId71" Type="http://schemas.openxmlformats.org/officeDocument/2006/relationships/slide" Target="slides/slide411.xml"/><Relationship Id="rId2" Type="http://schemas.openxmlformats.org/officeDocument/2006/relationships/slide" Target="slides/slide74.xml"/><Relationship Id="rId29" Type="http://schemas.openxmlformats.org/officeDocument/2006/relationships/slide" Target="slides/slide104.xml"/><Relationship Id="rId24" Type="http://schemas.openxmlformats.org/officeDocument/2006/relationships/slide" Target="slides/slide99.xml"/><Relationship Id="rId40" Type="http://schemas.openxmlformats.org/officeDocument/2006/relationships/slide" Target="slides/slide155.xml"/><Relationship Id="rId45" Type="http://schemas.openxmlformats.org/officeDocument/2006/relationships/slide" Target="slides/slide186.xml"/><Relationship Id="rId66" Type="http://schemas.openxmlformats.org/officeDocument/2006/relationships/slide" Target="slides/slide406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eff Edmonds" userId="a8785b683ef20e23" providerId="LiveId" clId="{EC4CB64A-FA86-4C75-9D3D-648C974CCF4C}"/>
    <pc:docChg chg="undo custSel addSld delSld modSld sldOrd">
      <pc:chgData name="Jeff Edmonds" userId="a8785b683ef20e23" providerId="LiveId" clId="{EC4CB64A-FA86-4C75-9D3D-648C974CCF4C}" dt="2022-03-28T20:22:27.974" v="1751" actId="20577"/>
      <pc:docMkLst>
        <pc:docMk/>
      </pc:docMkLst>
      <pc:sldChg chg="addSp modSp modAnim">
        <pc:chgData name="Jeff Edmonds" userId="a8785b683ef20e23" providerId="LiveId" clId="{EC4CB64A-FA86-4C75-9D3D-648C974CCF4C}" dt="2022-03-21T21:01:51.569" v="1614"/>
        <pc:sldMkLst>
          <pc:docMk/>
          <pc:sldMk cId="2075531537" sldId="1088"/>
        </pc:sldMkLst>
        <pc:spChg chg="add mod">
          <ac:chgData name="Jeff Edmonds" userId="a8785b683ef20e23" providerId="LiveId" clId="{EC4CB64A-FA86-4C75-9D3D-648C974CCF4C}" dt="2022-03-21T21:01:34.978" v="1613" actId="122"/>
          <ac:spMkLst>
            <pc:docMk/>
            <pc:sldMk cId="2075531537" sldId="1088"/>
            <ac:spMk id="25" creationId="{3FE4F2E7-D47F-407D-BFB5-E25E785F5B8A}"/>
          </ac:spMkLst>
        </pc:spChg>
      </pc:sldChg>
      <pc:sldChg chg="addSp delSp modSp mod delAnim modAnim">
        <pc:chgData name="Jeff Edmonds" userId="a8785b683ef20e23" providerId="LiveId" clId="{EC4CB64A-FA86-4C75-9D3D-648C974CCF4C}" dt="2022-03-21T20:07:59.954" v="48" actId="478"/>
        <pc:sldMkLst>
          <pc:docMk/>
          <pc:sldMk cId="3559175261" sldId="1870"/>
        </pc:sldMkLst>
        <pc:spChg chg="mod">
          <ac:chgData name="Jeff Edmonds" userId="a8785b683ef20e23" providerId="LiveId" clId="{EC4CB64A-FA86-4C75-9D3D-648C974CCF4C}" dt="2022-03-21T20:07:54.073" v="47" actId="20577"/>
          <ac:spMkLst>
            <pc:docMk/>
            <pc:sldMk cId="3559175261" sldId="1870"/>
            <ac:spMk id="11" creationId="{35AA2FC2-A2D5-473F-8AC4-FD042C84059D}"/>
          </ac:spMkLst>
        </pc:spChg>
        <pc:spChg chg="add del mod">
          <ac:chgData name="Jeff Edmonds" userId="a8785b683ef20e23" providerId="LiveId" clId="{EC4CB64A-FA86-4C75-9D3D-648C974CCF4C}" dt="2022-03-21T20:07:59.954" v="48" actId="478"/>
          <ac:spMkLst>
            <pc:docMk/>
            <pc:sldMk cId="3559175261" sldId="1870"/>
            <ac:spMk id="14" creationId="{AB2F3A88-DDB8-4BC9-97D2-278E2BEA1027}"/>
          </ac:spMkLst>
        </pc:spChg>
        <pc:cxnChg chg="mod">
          <ac:chgData name="Jeff Edmonds" userId="a8785b683ef20e23" providerId="LiveId" clId="{EC4CB64A-FA86-4C75-9D3D-648C974CCF4C}" dt="2022-03-21T20:07:06.150" v="26" actId="14100"/>
          <ac:cxnSpMkLst>
            <pc:docMk/>
            <pc:sldMk cId="3559175261" sldId="1870"/>
            <ac:cxnSpMk id="25" creationId="{0EB7938C-0C85-4851-8B4F-ACDC57B7D7FF}"/>
          </ac:cxnSpMkLst>
        </pc:cxnChg>
      </pc:sldChg>
      <pc:sldChg chg="addSp delSp modSp modAnim">
        <pc:chgData name="Jeff Edmonds" userId="a8785b683ef20e23" providerId="LiveId" clId="{EC4CB64A-FA86-4C75-9D3D-648C974CCF4C}" dt="2022-03-21T20:33:11.790" v="621" actId="21"/>
        <pc:sldMkLst>
          <pc:docMk/>
          <pc:sldMk cId="3273268690" sldId="1934"/>
        </pc:sldMkLst>
        <pc:spChg chg="add mod">
          <ac:chgData name="Jeff Edmonds" userId="a8785b683ef20e23" providerId="LiveId" clId="{EC4CB64A-FA86-4C75-9D3D-648C974CCF4C}" dt="2022-03-21T20:10:10.179" v="131" actId="20577"/>
          <ac:spMkLst>
            <pc:docMk/>
            <pc:sldMk cId="3273268690" sldId="1934"/>
            <ac:spMk id="10" creationId="{9DCA5798-DA38-4978-922A-0E0704602B4A}"/>
          </ac:spMkLst>
        </pc:spChg>
        <pc:spChg chg="add mod">
          <ac:chgData name="Jeff Edmonds" userId="a8785b683ef20e23" providerId="LiveId" clId="{EC4CB64A-FA86-4C75-9D3D-648C974CCF4C}" dt="2022-03-21T20:10:23.065" v="151" actId="1037"/>
          <ac:spMkLst>
            <pc:docMk/>
            <pc:sldMk cId="3273268690" sldId="1934"/>
            <ac:spMk id="11" creationId="{1262ACFA-776E-454F-8821-FBD6FC60820E}"/>
          </ac:spMkLst>
        </pc:spChg>
        <pc:spChg chg="add del mod">
          <ac:chgData name="Jeff Edmonds" userId="a8785b683ef20e23" providerId="LiveId" clId="{EC4CB64A-FA86-4C75-9D3D-648C974CCF4C}" dt="2022-03-21T20:33:11.790" v="621" actId="21"/>
          <ac:spMkLst>
            <pc:docMk/>
            <pc:sldMk cId="3273268690" sldId="1934"/>
            <ac:spMk id="12" creationId="{8A82B402-ABEA-4F45-97AC-176D092E97C4}"/>
          </ac:spMkLst>
        </pc:spChg>
        <pc:spChg chg="add del mod">
          <ac:chgData name="Jeff Edmonds" userId="a8785b683ef20e23" providerId="LiveId" clId="{EC4CB64A-FA86-4C75-9D3D-648C974CCF4C}" dt="2022-03-21T20:33:11.790" v="621" actId="21"/>
          <ac:spMkLst>
            <pc:docMk/>
            <pc:sldMk cId="3273268690" sldId="1934"/>
            <ac:spMk id="13" creationId="{DA60A33D-79F5-4E23-A6A6-81894EB6436B}"/>
          </ac:spMkLst>
        </pc:spChg>
        <pc:spChg chg="mod">
          <ac:chgData name="Jeff Edmonds" userId="a8785b683ef20e23" providerId="LiveId" clId="{EC4CB64A-FA86-4C75-9D3D-648C974CCF4C}" dt="2022-03-21T20:09:44.235" v="66" actId="20577"/>
          <ac:spMkLst>
            <pc:docMk/>
            <pc:sldMk cId="3273268690" sldId="1934"/>
            <ac:spMk id="40" creationId="{4B123DF4-0ADD-4140-AE8A-42A423581DFD}"/>
          </ac:spMkLst>
        </pc:spChg>
      </pc:sldChg>
      <pc:sldChg chg="addSp modSp modAnim">
        <pc:chgData name="Jeff Edmonds" userId="a8785b683ef20e23" providerId="LiveId" clId="{EC4CB64A-FA86-4C75-9D3D-648C974CCF4C}" dt="2022-03-21T21:04:58.425" v="1744" actId="20577"/>
        <pc:sldMkLst>
          <pc:docMk/>
          <pc:sldMk cId="974066937" sldId="2896"/>
        </pc:sldMkLst>
        <pc:spChg chg="add mod">
          <ac:chgData name="Jeff Edmonds" userId="a8785b683ef20e23" providerId="LiveId" clId="{EC4CB64A-FA86-4C75-9D3D-648C974CCF4C}" dt="2022-03-21T21:04:58.425" v="1744" actId="20577"/>
          <ac:spMkLst>
            <pc:docMk/>
            <pc:sldMk cId="974066937" sldId="2896"/>
            <ac:spMk id="5" creationId="{A1A4078D-1276-4B4F-90BB-A9EACECA3A3F}"/>
          </ac:spMkLst>
        </pc:spChg>
      </pc:sldChg>
      <pc:sldChg chg="addSp delSp modSp add del mod addAnim delAnim modAnim">
        <pc:chgData name="Jeff Edmonds" userId="a8785b683ef20e23" providerId="LiveId" clId="{EC4CB64A-FA86-4C75-9D3D-648C974CCF4C}" dt="2022-03-21T20:49:11.045" v="1078"/>
        <pc:sldMkLst>
          <pc:docMk/>
          <pc:sldMk cId="2012450685" sldId="2897"/>
        </pc:sldMkLst>
        <pc:spChg chg="del mod">
          <ac:chgData name="Jeff Edmonds" userId="a8785b683ef20e23" providerId="LiveId" clId="{EC4CB64A-FA86-4C75-9D3D-648C974CCF4C}" dt="2022-03-21T20:29:06.433" v="578" actId="21"/>
          <ac:spMkLst>
            <pc:docMk/>
            <pc:sldMk cId="2012450685" sldId="2897"/>
            <ac:spMk id="17" creationId="{D1510A18-01B3-473F-BDD4-D875DD9E710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20" creationId="{6AFAF538-F74B-4D00-BE22-D0637F0EC2A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21" creationId="{34C94163-C63F-4843-A5B4-5FFB01FF3F8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22" creationId="{5F790AE9-9593-4AD9-988B-0CA6F4835B0D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28" creationId="{C76926CE-A329-40FC-9648-2094407178D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31" creationId="{9545045C-E9CB-4377-AD82-3E48C66269D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33" creationId="{BDD3F0C0-A587-4AA5-84BD-7E73A932E00D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35" creationId="{F94ABD81-0BBE-4820-A440-D1D49AD11588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44" creationId="{36F354B9-430E-40F6-89B3-3EF06FC10216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45" creationId="{A8B5C787-D5D5-43FD-9948-ED7B5DFC872D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47" creationId="{FB00613F-C555-4C9B-A01E-9AB49CC186CA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49" creationId="{8A623670-30E3-47A5-91F6-2D1AFF95BCE7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51" creationId="{AB78E2B0-6BE0-440D-AACC-650A27B1927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53" creationId="{DF65304E-B2A1-4F82-B175-DBF22B8F262F}"/>
          </ac:spMkLst>
        </pc:spChg>
        <pc:spChg chg="add mod">
          <ac:chgData name="Jeff Edmonds" userId="a8785b683ef20e23" providerId="LiveId" clId="{EC4CB64A-FA86-4C75-9D3D-648C974CCF4C}" dt="2022-03-21T20:12:42.808" v="159"/>
          <ac:spMkLst>
            <pc:docMk/>
            <pc:sldMk cId="2012450685" sldId="2897"/>
            <ac:spMk id="54" creationId="{81A81463-BA62-43A2-9712-12A0FBB3C9BE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55" creationId="{5CA04E39-D691-4FA8-A752-B3D3DAB3C5A0}"/>
          </ac:spMkLst>
        </pc:spChg>
        <pc:spChg chg="add mod">
          <ac:chgData name="Jeff Edmonds" userId="a8785b683ef20e23" providerId="LiveId" clId="{EC4CB64A-FA86-4C75-9D3D-648C974CCF4C}" dt="2022-03-21T20:12:51.520" v="174" actId="20577"/>
          <ac:spMkLst>
            <pc:docMk/>
            <pc:sldMk cId="2012450685" sldId="2897"/>
            <ac:spMk id="56" creationId="{59E84737-CED4-44A8-88F6-F390EBEFF9EC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57" creationId="{516FCC11-51BD-4E00-A9E2-2F05F02A2349}"/>
          </ac:spMkLst>
        </pc:spChg>
        <pc:spChg chg="add del mod">
          <ac:chgData name="Jeff Edmonds" userId="a8785b683ef20e23" providerId="LiveId" clId="{EC4CB64A-FA86-4C75-9D3D-648C974CCF4C}" dt="2022-03-21T20:29:12.233" v="579" actId="478"/>
          <ac:spMkLst>
            <pc:docMk/>
            <pc:sldMk cId="2012450685" sldId="2897"/>
            <ac:spMk id="58" creationId="{E4A5BD7B-DBC8-4F23-AE0B-8C4E5913FB80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59" creationId="{D693D64F-CFE6-4EBA-BC56-B388B38000DA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1" creationId="{85AF07FD-1405-4399-82FD-807935FF5074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2" creationId="{2198C1C3-A0E3-4A1A-8442-7A65469F4457}"/>
          </ac:spMkLst>
        </pc:spChg>
        <pc:spChg chg="add del 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3" creationId="{32AFAFB7-8EBC-479A-81DA-7A708014A23E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5" creationId="{26FE0FDA-6AF9-4515-9910-3816B5542257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6" creationId="{CDEAB99F-A8B5-46CA-8A44-3157C2F3C33B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7" creationId="{1E2094E7-69C0-44ED-97D8-F3281C1FEE67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69" creationId="{29D2123C-11CA-4D47-A6ED-89A342BF494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0" creationId="{AA152854-A30A-4E05-A8B6-38C1E44123A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1" creationId="{BBD1900D-1F4F-4962-BEDB-859758A24355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3" creationId="{AD0B8988-8F5E-4DCD-96BB-8D357300DBE8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4" creationId="{45CD0632-488D-4CE4-A59F-B0ABDB642A44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5" creationId="{B356F298-B56D-49FE-B8B8-C1E98CA66839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7" creationId="{14833EE9-3871-4904-8803-037FBE8016F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8" creationId="{DEBBA157-A95E-4666-8550-6F0F0F68F706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79" creationId="{7242E1A3-2129-4DD0-A380-C7D751A56FE6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81" creationId="{2F12F303-9C93-4630-9057-0CB8C54586D8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82" creationId="{63F860CA-5724-4B12-B4C2-9A3F4E15B09A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83" creationId="{C8491AA7-A142-4E3D-AAFA-E1E43531D88B}"/>
          </ac:spMkLst>
        </pc:spChg>
        <pc:spChg chg="add del mod">
          <ac:chgData name="Jeff Edmonds" userId="a8785b683ef20e23" providerId="LiveId" clId="{EC4CB64A-FA86-4C75-9D3D-648C974CCF4C}" dt="2022-03-21T20:15:03.654" v="180" actId="21"/>
          <ac:spMkLst>
            <pc:docMk/>
            <pc:sldMk cId="2012450685" sldId="2897"/>
            <ac:spMk id="85" creationId="{C2B73856-8D17-4D95-907E-F724F126F448}"/>
          </ac:spMkLst>
        </pc:spChg>
        <pc:spChg chg="del mod">
          <ac:chgData name="Jeff Edmonds" userId="a8785b683ef20e23" providerId="LiveId" clId="{EC4CB64A-FA86-4C75-9D3D-648C974CCF4C}" dt="2022-03-21T20:15:09.903" v="182" actId="21"/>
          <ac:spMkLst>
            <pc:docMk/>
            <pc:sldMk cId="2012450685" sldId="2897"/>
            <ac:spMk id="86" creationId="{2974AFB6-0A59-428A-BD01-048971C3E5C1}"/>
          </ac:spMkLst>
        </pc:spChg>
        <pc:spChg chg="del mod">
          <ac:chgData name="Jeff Edmonds" userId="a8785b683ef20e23" providerId="LiveId" clId="{EC4CB64A-FA86-4C75-9D3D-648C974CCF4C}" dt="2022-03-21T20:15:18.592" v="184" actId="21"/>
          <ac:spMkLst>
            <pc:docMk/>
            <pc:sldMk cId="2012450685" sldId="2897"/>
            <ac:spMk id="87" creationId="{C195AD00-0618-4D5D-B9B9-505444C01686}"/>
          </ac:spMkLst>
        </pc:spChg>
        <pc:spChg chg="del 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88" creationId="{6669E099-E0DD-4543-B9C0-63EEDCA3FBA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89" creationId="{429D06DF-17FB-4F82-9864-4CE40978330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90" creationId="{28604968-3955-4464-BB31-7A74AD6C0BD2}"/>
          </ac:spMkLst>
        </pc:spChg>
        <pc:spChg chg="mod">
          <ac:chgData name="Jeff Edmonds" userId="a8785b683ef20e23" providerId="LiveId" clId="{EC4CB64A-FA86-4C75-9D3D-648C974CCF4C}" dt="2022-03-21T20:17:13.531" v="309" actId="478"/>
          <ac:spMkLst>
            <pc:docMk/>
            <pc:sldMk cId="2012450685" sldId="2897"/>
            <ac:spMk id="91" creationId="{D6D0801F-DF43-4A8F-AB7C-B41DF6074D9D}"/>
          </ac:spMkLst>
        </pc:spChg>
        <pc:spChg chg="add mod">
          <ac:chgData name="Jeff Edmonds" userId="a8785b683ef20e23" providerId="LiveId" clId="{EC4CB64A-FA86-4C75-9D3D-648C974CCF4C}" dt="2022-03-21T20:16:13.475" v="222" actId="1035"/>
          <ac:spMkLst>
            <pc:docMk/>
            <pc:sldMk cId="2012450685" sldId="2897"/>
            <ac:spMk id="92" creationId="{F55FDE50-0747-4768-8CA3-E7AA1B12EBA5}"/>
          </ac:spMkLst>
        </pc:spChg>
        <pc:spChg chg="add mod">
          <ac:chgData name="Jeff Edmonds" userId="a8785b683ef20e23" providerId="LiveId" clId="{EC4CB64A-FA86-4C75-9D3D-648C974CCF4C}" dt="2022-03-21T20:16:13.475" v="222" actId="1035"/>
          <ac:spMkLst>
            <pc:docMk/>
            <pc:sldMk cId="2012450685" sldId="2897"/>
            <ac:spMk id="93" creationId="{AAEE6756-8174-4C7B-AB8F-BF13C3660E78}"/>
          </ac:spMkLst>
        </pc:spChg>
        <pc:spChg chg="add mod">
          <ac:chgData name="Jeff Edmonds" userId="a8785b683ef20e23" providerId="LiveId" clId="{EC4CB64A-FA86-4C75-9D3D-648C974CCF4C}" dt="2022-03-21T20:45:02.184" v="1010" actId="20577"/>
          <ac:spMkLst>
            <pc:docMk/>
            <pc:sldMk cId="2012450685" sldId="2897"/>
            <ac:spMk id="94" creationId="{2B7BB458-475D-4F3C-8C0B-1529D967A6CE}"/>
          </ac:spMkLst>
        </pc:spChg>
        <pc:spChg chg="add mod">
          <ac:chgData name="Jeff Edmonds" userId="a8785b683ef20e23" providerId="LiveId" clId="{EC4CB64A-FA86-4C75-9D3D-648C974CCF4C}" dt="2022-03-21T20:17:30.182" v="315" actId="164"/>
          <ac:spMkLst>
            <pc:docMk/>
            <pc:sldMk cId="2012450685" sldId="2897"/>
            <ac:spMk id="95" creationId="{94317FBA-5248-4EF1-9F90-C7CD0F1977F6}"/>
          </ac:spMkLst>
        </pc:spChg>
        <pc:spChg chg="add mod">
          <ac:chgData name="Jeff Edmonds" userId="a8785b683ef20e23" providerId="LiveId" clId="{EC4CB64A-FA86-4C75-9D3D-648C974CCF4C}" dt="2022-03-21T20:17:30.182" v="315" actId="164"/>
          <ac:spMkLst>
            <pc:docMk/>
            <pc:sldMk cId="2012450685" sldId="2897"/>
            <ac:spMk id="96" creationId="{9CFD65E4-2BA0-436F-9C6B-60BA80C97F3E}"/>
          </ac:spMkLst>
        </pc:spChg>
        <pc:spChg chg="add mod">
          <ac:chgData name="Jeff Edmonds" userId="a8785b683ef20e23" providerId="LiveId" clId="{EC4CB64A-FA86-4C75-9D3D-648C974CCF4C}" dt="2022-03-21T20:29:13.226" v="580"/>
          <ac:spMkLst>
            <pc:docMk/>
            <pc:sldMk cId="2012450685" sldId="2897"/>
            <ac:spMk id="97" creationId="{6AA75536-2521-4C8A-A69A-2EE13EBDA2BE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0" creationId="{4D849781-5CD7-4B39-94AD-2ADDA789951B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1" creationId="{66D2AC10-6199-4C31-BC84-CD40EF0B5E73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2" creationId="{7898CBCB-5A15-4552-B259-2EA41D753467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3" creationId="{94F3DF1D-F9BB-41F6-B225-AD2131E9E90F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7" creationId="{FBF7BCFC-DA6A-45E5-A8F8-A6361C832FCB}"/>
          </ac:spMkLst>
        </pc:spChg>
        <pc:spChg chg="mod">
          <ac:chgData name="Jeff Edmonds" userId="a8785b683ef20e23" providerId="LiveId" clId="{EC4CB64A-FA86-4C75-9D3D-648C974CCF4C}" dt="2022-03-21T20:47:10.067" v="1019" actId="207"/>
          <ac:spMkLst>
            <pc:docMk/>
            <pc:sldMk cId="2012450685" sldId="2897"/>
            <ac:spMk id="108" creationId="{D6C59C4D-F980-4E61-BE7D-B2A670842CC5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09" creationId="{4F325C96-5C5F-4381-A26C-6EC48EAD7F62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0" creationId="{0DF65103-06CC-4D9F-9B7E-B099C1BC37C9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1" creationId="{961C1A0F-2184-4FDC-B6FB-9314A70963C8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2" creationId="{D80604F2-C01C-4F69-A33D-1738807824F1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3" creationId="{1EC5255C-1409-42B9-939D-BFDC180768E8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4" creationId="{39D70AB5-7BAB-44CE-941B-F0297FA4FFAC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5" creationId="{5FEA015B-1C4E-488E-B199-E40EC460C24A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6" creationId="{7A5F07FB-0AE3-4710-B077-05B4CCB4BE14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7" creationId="{9B557A41-AF16-4B2C-8F3B-69DC69A109C4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8" creationId="{F4C2ABD7-D419-4EF2-BCDF-4C69A8218EAA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19" creationId="{9FF06113-F95B-4680-B605-209567AFFE79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20" creationId="{1EF765D2-4239-41C1-99C1-D38D92047529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22" creationId="{D5F2D26A-5FD0-4CA3-872C-C38458A1B012}"/>
          </ac:spMkLst>
        </pc:spChg>
        <pc:spChg chg="mod">
          <ac:chgData name="Jeff Edmonds" userId="a8785b683ef20e23" providerId="LiveId" clId="{EC4CB64A-FA86-4C75-9D3D-648C974CCF4C}" dt="2022-03-21T20:29:21.131" v="582"/>
          <ac:spMkLst>
            <pc:docMk/>
            <pc:sldMk cId="2012450685" sldId="2897"/>
            <ac:spMk id="123" creationId="{A7FC6AF7-E4B9-4C8D-A1CB-251F5303E12F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25" creationId="{E8B38EEA-63CB-4A57-A245-C75A6D40C31A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26" creationId="{9A171C74-C046-4CA1-9F14-99418A67290C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27" creationId="{3B32F706-3233-47E8-81D3-7E3477CC097A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28" creationId="{4B4D9EB6-8BBB-4DD8-8A34-EBF40C65AE56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29" creationId="{A4EB1978-FC28-4DF2-9863-6B0756BF7A5A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0" creationId="{5B39F2F7-C4A7-48C5-B20E-2A3B1D5C57D9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1" creationId="{232A64DA-0DF0-478E-AAB3-0BAD885B169D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2" creationId="{50918F8F-8610-44CD-B080-996A9F89D921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4" creationId="{F19B5D43-E792-4AC2-84D8-DB6E35F7E7C7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5" creationId="{536758E5-2F59-4B54-AFB1-F8BFD7BC1482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6" creationId="{9CFA5D9C-0B6A-43BA-A9F8-6DA0B4A41B78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7" creationId="{9E64702F-58FE-495A-B24F-256FC38EAB32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8" creationId="{2133DDB5-A3B9-4412-9A4A-A41A45236CCB}"/>
          </ac:spMkLst>
        </pc:spChg>
        <pc:spChg chg="mod">
          <ac:chgData name="Jeff Edmonds" userId="a8785b683ef20e23" providerId="LiveId" clId="{EC4CB64A-FA86-4C75-9D3D-648C974CCF4C}" dt="2022-03-21T20:29:36.900" v="585"/>
          <ac:spMkLst>
            <pc:docMk/>
            <pc:sldMk cId="2012450685" sldId="2897"/>
            <ac:spMk id="139" creationId="{6CFB1251-9B74-43FA-8DBC-245E004EA242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1" creationId="{6CEF37C0-B19F-489D-873E-BF7ED517764D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2" creationId="{24F42903-7FDE-483A-B936-5FACD3490A28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3" creationId="{428C8F1D-F665-4C0C-9ADB-84576A352747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4" creationId="{AD86876D-6F51-4864-80E8-02BF26768537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5" creationId="{8F4D2773-64AF-4EB4-9BC3-6A4E283F1A6E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6" creationId="{428D7729-0E20-44E3-B828-70E8EBDD9839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7" creationId="{C69923B4-EA11-4F6C-B43E-CE0E0C363C47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48" creationId="{B88A1C29-A1E3-4BC3-B07E-C797EF0E6F29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50" creationId="{7370F512-C200-4AF4-8FAD-C2465A8FC40D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51" creationId="{282B7488-D648-4ED8-A971-D622DC97D289}"/>
          </ac:spMkLst>
        </pc:spChg>
        <pc:spChg chg="mod">
          <ac:chgData name="Jeff Edmonds" userId="a8785b683ef20e23" providerId="LiveId" clId="{EC4CB64A-FA86-4C75-9D3D-648C974CCF4C}" dt="2022-03-21T20:46:56.247" v="1018" actId="207"/>
          <ac:spMkLst>
            <pc:docMk/>
            <pc:sldMk cId="2012450685" sldId="2897"/>
            <ac:spMk id="152" creationId="{CFB7C81F-E7B7-41F7-8DD4-734EDCA26E6B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53" creationId="{AB3E56F3-B981-4A93-91A4-39797F519110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54" creationId="{082B0A52-7D81-41B0-B799-FD9CB9ADC9F0}"/>
          </ac:spMkLst>
        </pc:spChg>
        <pc:spChg chg="mod">
          <ac:chgData name="Jeff Edmonds" userId="a8785b683ef20e23" providerId="LiveId" clId="{EC4CB64A-FA86-4C75-9D3D-648C974CCF4C}" dt="2022-03-21T20:29:44.930" v="589"/>
          <ac:spMkLst>
            <pc:docMk/>
            <pc:sldMk cId="2012450685" sldId="2897"/>
            <ac:spMk id="155" creationId="{11EA6442-B694-47B4-B032-5F546DA610FE}"/>
          </ac:spMkLst>
        </pc:spChg>
        <pc:spChg chg="mod">
          <ac:chgData name="Jeff Edmonds" userId="a8785b683ef20e23" providerId="LiveId" clId="{EC4CB64A-FA86-4C75-9D3D-648C974CCF4C}" dt="2022-03-21T20:29:59.968" v="592"/>
          <ac:spMkLst>
            <pc:docMk/>
            <pc:sldMk cId="2012450685" sldId="2897"/>
            <ac:spMk id="157" creationId="{3DE3137F-6EA2-4878-A777-F9D406F38ADE}"/>
          </ac:spMkLst>
        </pc:spChg>
        <pc:spChg chg="mod">
          <ac:chgData name="Jeff Edmonds" userId="a8785b683ef20e23" providerId="LiveId" clId="{EC4CB64A-FA86-4C75-9D3D-648C974CCF4C}" dt="2022-03-21T20:29:59.968" v="592"/>
          <ac:spMkLst>
            <pc:docMk/>
            <pc:sldMk cId="2012450685" sldId="2897"/>
            <ac:spMk id="158" creationId="{07BB1C81-2B3B-4D52-A273-0A11C37BB4F8}"/>
          </ac:spMkLst>
        </pc:spChg>
        <pc:spChg chg="mod">
          <ac:chgData name="Jeff Edmonds" userId="a8785b683ef20e23" providerId="LiveId" clId="{EC4CB64A-FA86-4C75-9D3D-648C974CCF4C}" dt="2022-03-21T20:29:59.968" v="592"/>
          <ac:spMkLst>
            <pc:docMk/>
            <pc:sldMk cId="2012450685" sldId="2897"/>
            <ac:spMk id="159" creationId="{6D026854-4657-4E69-BF68-0724DB008C5A}"/>
          </ac:spMkLst>
        </pc:spChg>
        <pc:spChg chg="add mod">
          <ac:chgData name="Jeff Edmonds" userId="a8785b683ef20e23" providerId="LiveId" clId="{EC4CB64A-FA86-4C75-9D3D-648C974CCF4C}" dt="2022-03-21T20:33:18.743" v="660" actId="1036"/>
          <ac:spMkLst>
            <pc:docMk/>
            <pc:sldMk cId="2012450685" sldId="2897"/>
            <ac:spMk id="160" creationId="{930CB376-6F34-4B8A-9C2B-B0B24530E2AB}"/>
          </ac:spMkLst>
        </pc:spChg>
        <pc:spChg chg="add mod">
          <ac:chgData name="Jeff Edmonds" userId="a8785b683ef20e23" providerId="LiveId" clId="{EC4CB64A-FA86-4C75-9D3D-648C974CCF4C}" dt="2022-03-21T20:33:26.420" v="680" actId="1037"/>
          <ac:spMkLst>
            <pc:docMk/>
            <pc:sldMk cId="2012450685" sldId="2897"/>
            <ac:spMk id="161" creationId="{1E3600BC-20BC-4BFC-8A8C-574112C54559}"/>
          </ac:spMkLst>
        </pc:spChg>
        <pc:spChg chg="add del mod">
          <ac:chgData name="Jeff Edmonds" userId="a8785b683ef20e23" providerId="LiveId" clId="{EC4CB64A-FA86-4C75-9D3D-648C974CCF4C}" dt="2022-03-21T20:43:47.055" v="1004" actId="1036"/>
          <ac:spMkLst>
            <pc:docMk/>
            <pc:sldMk cId="2012450685" sldId="2897"/>
            <ac:spMk id="162" creationId="{ACD30C18-D5FF-424E-9007-5D395A68D487}"/>
          </ac:spMkLst>
        </pc:spChg>
        <pc:spChg chg="add del">
          <ac:chgData name="Jeff Edmonds" userId="a8785b683ef20e23" providerId="LiveId" clId="{EC4CB64A-FA86-4C75-9D3D-648C974CCF4C}" dt="2022-03-21T20:42:53.516" v="942" actId="22"/>
          <ac:spMkLst>
            <pc:docMk/>
            <pc:sldMk cId="2012450685" sldId="2897"/>
            <ac:spMk id="163" creationId="{12082604-6065-4D83-B38F-6C1FCFEE8B58}"/>
          </ac:spMkLst>
        </pc:spChg>
        <pc:spChg chg="add mod">
          <ac:chgData name="Jeff Edmonds" userId="a8785b683ef20e23" providerId="LiveId" clId="{EC4CB64A-FA86-4C75-9D3D-648C974CCF4C}" dt="2022-03-21T20:47:33.012" v="1071" actId="164"/>
          <ac:spMkLst>
            <pc:docMk/>
            <pc:sldMk cId="2012450685" sldId="2897"/>
            <ac:spMk id="164" creationId="{A05CF193-13F8-4DF0-A14C-C07102626445}"/>
          </ac:spMkLst>
        </pc:spChg>
        <pc:grpChg chg="add mod">
          <ac:chgData name="Jeff Edmonds" userId="a8785b683ef20e23" providerId="LiveId" clId="{EC4CB64A-FA86-4C75-9D3D-648C974CCF4C}" dt="2022-03-21T20:17:30.182" v="315" actId="164"/>
          <ac:grpSpMkLst>
            <pc:docMk/>
            <pc:sldMk cId="2012450685" sldId="2897"/>
            <ac:grpSpMk id="2" creationId="{50169CB9-3115-4E55-BDCA-85712B0F07D9}"/>
          </ac:grpSpMkLst>
        </pc:grpChg>
        <pc:grpChg chg="add del mod">
          <ac:chgData name="Jeff Edmonds" userId="a8785b683ef20e23" providerId="LiveId" clId="{EC4CB64A-FA86-4C75-9D3D-648C974CCF4C}" dt="2022-03-21T20:29:12.233" v="579" actId="478"/>
          <ac:grpSpMkLst>
            <pc:docMk/>
            <pc:sldMk cId="2012450685" sldId="2897"/>
            <ac:grpSpMk id="3" creationId="{A1E3B3B8-18B8-4A79-8265-D896E0354F74}"/>
          </ac:grpSpMkLst>
        </pc:grpChg>
        <pc:grpChg chg="add del mod">
          <ac:chgData name="Jeff Edmonds" userId="a8785b683ef20e23" providerId="LiveId" clId="{EC4CB64A-FA86-4C75-9D3D-648C974CCF4C}" dt="2022-03-21T20:29:12.233" v="579" actId="478"/>
          <ac:grpSpMkLst>
            <pc:docMk/>
            <pc:sldMk cId="2012450685" sldId="2897"/>
            <ac:grpSpMk id="4" creationId="{07A48D41-CECC-4F03-89AE-889C11DEAEAE}"/>
          </ac:grpSpMkLst>
        </pc:grpChg>
        <pc:grpChg chg="add mod">
          <ac:chgData name="Jeff Edmonds" userId="a8785b683ef20e23" providerId="LiveId" clId="{EC4CB64A-FA86-4C75-9D3D-648C974CCF4C}" dt="2022-03-21T20:47:33.012" v="1071" actId="164"/>
          <ac:grpSpMkLst>
            <pc:docMk/>
            <pc:sldMk cId="2012450685" sldId="2897"/>
            <ac:grpSpMk id="10" creationId="{4220DB41-4EA3-4A92-8F29-37C03947DAE9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19" creationId="{C622E0F0-6D42-488D-A672-4C5B0AF06D33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43" creationId="{5C172E3F-1228-4463-9AE8-414B5652B608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60" creationId="{53988317-3D97-488F-A5EC-CBBBC78995B0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64" creationId="{5E99D808-3401-44DB-8DD3-1CE18CFB4D12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68" creationId="{AE3D9117-0852-4401-B95B-5BE173F1CDD9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72" creationId="{D5A770A6-1900-47E0-9299-D22AC80B6079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76" creationId="{6D5016DA-A210-4ED2-80F4-9B8B02FA48EE}"/>
          </ac:grpSpMkLst>
        </pc:grpChg>
        <pc:grpChg chg="mod">
          <ac:chgData name="Jeff Edmonds" userId="a8785b683ef20e23" providerId="LiveId" clId="{EC4CB64A-FA86-4C75-9D3D-648C974CCF4C}" dt="2022-03-21T20:17:13.531" v="309" actId="478"/>
          <ac:grpSpMkLst>
            <pc:docMk/>
            <pc:sldMk cId="2012450685" sldId="2897"/>
            <ac:grpSpMk id="80" creationId="{6DFB02F8-66C1-444B-B27F-384D21C16B9B}"/>
          </ac:grpSpMkLst>
        </pc:grpChg>
        <pc:grpChg chg="add 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98" creationId="{100028C2-9DBC-4EAE-9589-585F6B3EC13A}"/>
          </ac:grpSpMkLst>
        </pc:grpChg>
        <pc:grpChg chg="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99" creationId="{1902A852-41AF-44D3-BBCD-307698BE87EB}"/>
          </ac:grpSpMkLst>
        </pc:grpChg>
        <pc:grpChg chg="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104" creationId="{0D0DCFA0-0482-4232-8A4C-FD956A97AB64}"/>
          </ac:grpSpMkLst>
        </pc:grpChg>
        <pc:grpChg chg="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105" creationId="{A4F3BCCA-D982-4626-A5B9-06885F2104D6}"/>
          </ac:grpSpMkLst>
        </pc:grpChg>
        <pc:grpChg chg="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106" creationId="{32D3813B-020D-4B5C-969C-EBC6D78D1F15}"/>
          </ac:grpSpMkLst>
        </pc:grpChg>
        <pc:grpChg chg="mod">
          <ac:chgData name="Jeff Edmonds" userId="a8785b683ef20e23" providerId="LiveId" clId="{EC4CB64A-FA86-4C75-9D3D-648C974CCF4C}" dt="2022-03-21T20:29:21.131" v="582"/>
          <ac:grpSpMkLst>
            <pc:docMk/>
            <pc:sldMk cId="2012450685" sldId="2897"/>
            <ac:grpSpMk id="121" creationId="{45D13EF7-00A2-4D69-B56F-4717EE6CA1F7}"/>
          </ac:grpSpMkLst>
        </pc:grpChg>
        <pc:grpChg chg="add del mod">
          <ac:chgData name="Jeff Edmonds" userId="a8785b683ef20e23" providerId="LiveId" clId="{EC4CB64A-FA86-4C75-9D3D-648C974CCF4C}" dt="2022-03-21T20:29:39.825" v="586"/>
          <ac:grpSpMkLst>
            <pc:docMk/>
            <pc:sldMk cId="2012450685" sldId="2897"/>
            <ac:grpSpMk id="124" creationId="{D7AC77B1-8C76-44C3-AC8C-7489AF84E49F}"/>
          </ac:grpSpMkLst>
        </pc:grpChg>
        <pc:grpChg chg="mod">
          <ac:chgData name="Jeff Edmonds" userId="a8785b683ef20e23" providerId="LiveId" clId="{EC4CB64A-FA86-4C75-9D3D-648C974CCF4C}" dt="2022-03-21T20:29:36.900" v="585"/>
          <ac:grpSpMkLst>
            <pc:docMk/>
            <pc:sldMk cId="2012450685" sldId="2897"/>
            <ac:grpSpMk id="133" creationId="{E65BE72C-BACF-4E2F-AD9C-32780E412099}"/>
          </ac:grpSpMkLst>
        </pc:grpChg>
        <pc:grpChg chg="add mod">
          <ac:chgData name="Jeff Edmonds" userId="a8785b683ef20e23" providerId="LiveId" clId="{EC4CB64A-FA86-4C75-9D3D-648C974CCF4C}" dt="2022-03-21T20:29:44.930" v="589"/>
          <ac:grpSpMkLst>
            <pc:docMk/>
            <pc:sldMk cId="2012450685" sldId="2897"/>
            <ac:grpSpMk id="140" creationId="{42CF8FAA-A7C0-45AA-B84A-433C0E016256}"/>
          </ac:grpSpMkLst>
        </pc:grpChg>
        <pc:grpChg chg="mod">
          <ac:chgData name="Jeff Edmonds" userId="a8785b683ef20e23" providerId="LiveId" clId="{EC4CB64A-FA86-4C75-9D3D-648C974CCF4C}" dt="2022-03-21T20:29:44.930" v="589"/>
          <ac:grpSpMkLst>
            <pc:docMk/>
            <pc:sldMk cId="2012450685" sldId="2897"/>
            <ac:grpSpMk id="149" creationId="{A2437D4C-DC71-42E4-A67D-1D8CDC6DD8AC}"/>
          </ac:grpSpMkLst>
        </pc:grpChg>
        <pc:grpChg chg="add mod">
          <ac:chgData name="Jeff Edmonds" userId="a8785b683ef20e23" providerId="LiveId" clId="{EC4CB64A-FA86-4C75-9D3D-648C974CCF4C}" dt="2022-03-21T20:29:59.968" v="592"/>
          <ac:grpSpMkLst>
            <pc:docMk/>
            <pc:sldMk cId="2012450685" sldId="2897"/>
            <ac:grpSpMk id="156" creationId="{A8359383-4544-4339-A0C9-C35E47332BCE}"/>
          </ac:grpSpMkLst>
        </pc:grpChg>
        <pc:picChg chg="mod ord">
          <ac:chgData name="Jeff Edmonds" userId="a8785b683ef20e23" providerId="LiveId" clId="{EC4CB64A-FA86-4C75-9D3D-648C974CCF4C}" dt="2022-03-21T20:47:33.012" v="1071" actId="164"/>
          <ac:picMkLst>
            <pc:docMk/>
            <pc:sldMk cId="2012450685" sldId="2897"/>
            <ac:picMk id="84" creationId="{E635FD1C-9F26-414C-9993-B997FA69C12D}"/>
          </ac:picMkLst>
        </pc:picChg>
        <pc:cxnChg chg="add mod">
          <ac:chgData name="Jeff Edmonds" userId="a8785b683ef20e23" providerId="LiveId" clId="{EC4CB64A-FA86-4C75-9D3D-648C974CCF4C}" dt="2022-03-21T20:42:07.784" v="820" actId="208"/>
          <ac:cxnSpMkLst>
            <pc:docMk/>
            <pc:sldMk cId="2012450685" sldId="2897"/>
            <ac:cxnSpMk id="6" creationId="{5B3AB9D0-D168-4D21-9E35-45C04EE65DE4}"/>
          </ac:cxnSpMkLst>
        </pc:cxnChg>
      </pc:sldChg>
      <pc:sldChg chg="addSp delSp modSp new del mod modAnim">
        <pc:chgData name="Jeff Edmonds" userId="a8785b683ef20e23" providerId="LiveId" clId="{EC4CB64A-FA86-4C75-9D3D-648C974CCF4C}" dt="2022-03-21T20:31:59.299" v="609" actId="47"/>
        <pc:sldMkLst>
          <pc:docMk/>
          <pc:sldMk cId="3017265244" sldId="2922"/>
        </pc:sldMkLst>
        <pc:spChg chg="del mod topLvl">
          <ac:chgData name="Jeff Edmonds" userId="a8785b683ef20e23" providerId="LiveId" clId="{EC4CB64A-FA86-4C75-9D3D-648C974CCF4C}" dt="2022-03-21T20:22:32.520" v="507" actId="478"/>
          <ac:spMkLst>
            <pc:docMk/>
            <pc:sldMk cId="3017265244" sldId="2922"/>
            <ac:spMk id="4" creationId="{F71D9363-9B8A-40F9-AFF3-67652B987A6F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5" creationId="{C1C026A0-B0E6-4588-81BB-D81704B5A07C}"/>
          </ac:spMkLst>
        </pc:spChg>
        <pc:spChg chg="del mod topLvl">
          <ac:chgData name="Jeff Edmonds" userId="a8785b683ef20e23" providerId="LiveId" clId="{EC4CB64A-FA86-4C75-9D3D-648C974CCF4C}" dt="2022-03-21T20:22:35.554" v="508" actId="478"/>
          <ac:spMkLst>
            <pc:docMk/>
            <pc:sldMk cId="3017265244" sldId="2922"/>
            <ac:spMk id="6" creationId="{8290724A-3D87-46C9-A955-614EA591D99E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8" creationId="{6ECB86EC-CEB3-46EE-8035-2700358604F9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9" creationId="{27D3ED96-546B-4CC9-B063-DD51AF1BC1B4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10" creationId="{5F012A3F-4F78-4A32-91A9-07DBC96DB7B7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11" creationId="{64912722-E371-4ACB-8657-05B08FF9BFDA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12" creationId="{D65BF6DE-8933-47C0-8AE0-6777F9AA61CD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13" creationId="{39FD56F9-FDE0-4357-A2BA-7FCDF6BC54DD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14" creationId="{0A96EBD3-010D-4BD3-B603-4FED85CB1D88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1" creationId="{EE01318E-2E15-412A-B1E1-A8231A737251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22" creationId="{9A857DC5-7F15-49D8-8B1B-5EA74084D800}"/>
          </ac:spMkLst>
        </pc:spChg>
        <pc:spChg chg="del mod topLvl">
          <ac:chgData name="Jeff Edmonds" userId="a8785b683ef20e23" providerId="LiveId" clId="{EC4CB64A-FA86-4C75-9D3D-648C974CCF4C}" dt="2022-03-21T20:24:06.315" v="523" actId="478"/>
          <ac:spMkLst>
            <pc:docMk/>
            <pc:sldMk cId="3017265244" sldId="2922"/>
            <ac:spMk id="23" creationId="{21BB4CD5-B61D-4056-8625-C9AE49AB95BE}"/>
          </ac:spMkLst>
        </pc:spChg>
        <pc:spChg chg="del 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4" creationId="{92CC87FA-EDEE-4DE1-9E49-DFE919F24328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5" creationId="{1B00E5EE-CE6E-4317-B4B1-33AF61CEDA87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6" creationId="{32FC16FF-6308-4CB2-87FF-8C247353AA37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7" creationId="{8D43AC92-F2EA-4DF3-98EE-02DF67573834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8" creationId="{617F527A-8FB0-4E96-88C1-CADF45834664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29" creationId="{B6148347-BBDA-4954-BD43-3BEAB505ED30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30" creationId="{23CC3697-9350-4737-855F-7ECCE7DA4207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31" creationId="{DB157D1C-0AA9-4EE6-BD72-1F01D91EC463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32" creationId="{BA8270D0-2283-4645-84FF-9752F315CEEB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3" creationId="{7F11D85D-A043-4A07-8BC1-C05F34D79036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4" creationId="{8F71CE1F-345C-45C7-ACB7-332EF33B5C42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5" creationId="{E049CAF8-A1F6-45D8-8852-70ED196E74E6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6" creationId="{B637A86A-841E-458A-96D2-D262701D7142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7" creationId="{98C896DB-2463-45D6-A0B3-2FA7B6584C68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8" creationId="{7EDDABAA-9D23-4706-B8D7-7FBBDFE9B3C9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39" creationId="{4EAD0705-C747-43FA-BE06-FAA388F08DCA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40" creationId="{17B8FE1D-A291-4ED7-82F4-46A6694FABCC}"/>
          </ac:spMkLst>
        </pc:spChg>
        <pc:spChg chg="mod">
          <ac:chgData name="Jeff Edmonds" userId="a8785b683ef20e23" providerId="LiveId" clId="{EC4CB64A-FA86-4C75-9D3D-648C974CCF4C}" dt="2022-03-21T20:21:56.670" v="502" actId="165"/>
          <ac:spMkLst>
            <pc:docMk/>
            <pc:sldMk cId="3017265244" sldId="2922"/>
            <ac:spMk id="41" creationId="{8102C375-CF0E-49E0-B42B-B08A0BD07212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42" creationId="{BDE8E018-7A72-4761-A258-06CEE46DE344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43" creationId="{5AED823F-6049-4B67-95EA-2559D49BE785}"/>
          </ac:spMkLst>
        </pc:spChg>
        <pc:spChg chg="del mod topLvl">
          <ac:chgData name="Jeff Edmonds" userId="a8785b683ef20e23" providerId="LiveId" clId="{EC4CB64A-FA86-4C75-9D3D-648C974CCF4C}" dt="2022-03-21T20:22:17.359" v="504" actId="478"/>
          <ac:spMkLst>
            <pc:docMk/>
            <pc:sldMk cId="3017265244" sldId="2922"/>
            <ac:spMk id="44" creationId="{D683D307-9A1B-4254-A6E6-1C6342DC9698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45" creationId="{8CB6306C-227C-4BC4-BAC0-C3B3A2814C74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46" creationId="{C0D0C7E5-2B2C-47F0-BA18-A9DA27CE1B77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47" creationId="{7824F11D-EE3A-4D14-9759-9CF5586DDFCF}"/>
          </ac:spMkLst>
        </pc:spChg>
        <pc:spChg chg="mod topLvl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48" creationId="{F783D042-0779-43BD-900C-1097D9855336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50" creationId="{B7939D35-2565-42E9-A95C-371E1E1CFDFD}"/>
          </ac:spMkLst>
        </pc:spChg>
        <pc:spChg chg="mod">
          <ac:chgData name="Jeff Edmonds" userId="a8785b683ef20e23" providerId="LiveId" clId="{EC4CB64A-FA86-4C75-9D3D-648C974CCF4C}" dt="2022-03-21T20:24:09.168" v="524" actId="478"/>
          <ac:spMkLst>
            <pc:docMk/>
            <pc:sldMk cId="3017265244" sldId="2922"/>
            <ac:spMk id="51" creationId="{0F93F525-DB5D-45AD-8536-2079C68AAB13}"/>
          </ac:spMkLst>
        </pc:spChg>
        <pc:grpChg chg="add del mod">
          <ac:chgData name="Jeff Edmonds" userId="a8785b683ef20e23" providerId="LiveId" clId="{EC4CB64A-FA86-4C75-9D3D-648C974CCF4C}" dt="2022-03-21T20:21:50.568" v="501" actId="165"/>
          <ac:grpSpMkLst>
            <pc:docMk/>
            <pc:sldMk cId="3017265244" sldId="2922"/>
            <ac:grpSpMk id="2" creationId="{B2BAFD99-602E-4496-A5E5-2A8793B7EF52}"/>
          </ac:grpSpMkLst>
        </pc:grpChg>
        <pc:grpChg chg="del mod topLvl">
          <ac:chgData name="Jeff Edmonds" userId="a8785b683ef20e23" providerId="LiveId" clId="{EC4CB64A-FA86-4C75-9D3D-648C974CCF4C}" dt="2022-03-21T20:21:56.670" v="502" actId="165"/>
          <ac:grpSpMkLst>
            <pc:docMk/>
            <pc:sldMk cId="3017265244" sldId="2922"/>
            <ac:grpSpMk id="3" creationId="{0400067E-8E45-4A08-9A2D-5EE2540065D8}"/>
          </ac:grpSpMkLst>
        </pc:grpChg>
        <pc:grpChg chg="del mod topLvl">
          <ac:chgData name="Jeff Edmonds" userId="a8785b683ef20e23" providerId="LiveId" clId="{EC4CB64A-FA86-4C75-9D3D-648C974CCF4C}" dt="2022-03-21T20:22:03.520" v="503" actId="165"/>
          <ac:grpSpMkLst>
            <pc:docMk/>
            <pc:sldMk cId="3017265244" sldId="2922"/>
            <ac:grpSpMk id="7" creationId="{71767719-5EE8-4F6A-9217-1D01800C3A23}"/>
          </ac:grpSpMkLst>
        </pc:grpChg>
        <pc:grpChg chg="del mod topLvl">
          <ac:chgData name="Jeff Edmonds" userId="a8785b683ef20e23" providerId="LiveId" clId="{EC4CB64A-FA86-4C75-9D3D-648C974CCF4C}" dt="2022-03-21T20:22:17.359" v="504" actId="478"/>
          <ac:grpSpMkLst>
            <pc:docMk/>
            <pc:sldMk cId="3017265244" sldId="2922"/>
            <ac:grpSpMk id="15" creationId="{FE6F595C-24B8-4185-B3A8-F6F1A34BB51E}"/>
          </ac:grpSpMkLst>
        </pc:grpChg>
        <pc:grpChg chg="del mod topLvl">
          <ac:chgData name="Jeff Edmonds" userId="a8785b683ef20e23" providerId="LiveId" clId="{EC4CB64A-FA86-4C75-9D3D-648C974CCF4C}" dt="2022-03-21T20:22:22.873" v="505" actId="478"/>
          <ac:grpSpMkLst>
            <pc:docMk/>
            <pc:sldMk cId="3017265244" sldId="2922"/>
            <ac:grpSpMk id="16" creationId="{9647145B-D9DA-4164-9E25-086795A13757}"/>
          </ac:grpSpMkLst>
        </pc:grpChg>
        <pc:grpChg chg="del mod topLvl">
          <ac:chgData name="Jeff Edmonds" userId="a8785b683ef20e23" providerId="LiveId" clId="{EC4CB64A-FA86-4C75-9D3D-648C974CCF4C}" dt="2022-03-21T20:22:25.496" v="506" actId="478"/>
          <ac:grpSpMkLst>
            <pc:docMk/>
            <pc:sldMk cId="3017265244" sldId="2922"/>
            <ac:grpSpMk id="17" creationId="{A54AB432-E1E7-4099-AB21-2C948D161934}"/>
          </ac:grpSpMkLst>
        </pc:grpChg>
        <pc:grpChg chg="mod topLvl">
          <ac:chgData name="Jeff Edmonds" userId="a8785b683ef20e23" providerId="LiveId" clId="{EC4CB64A-FA86-4C75-9D3D-648C974CCF4C}" dt="2022-03-21T20:24:09.168" v="524" actId="478"/>
          <ac:grpSpMkLst>
            <pc:docMk/>
            <pc:sldMk cId="3017265244" sldId="2922"/>
            <ac:grpSpMk id="18" creationId="{E811E8A7-D9DE-4EDE-A2A4-FDE7F55B8B5C}"/>
          </ac:grpSpMkLst>
        </pc:grpChg>
        <pc:grpChg chg="mod topLvl">
          <ac:chgData name="Jeff Edmonds" userId="a8785b683ef20e23" providerId="LiveId" clId="{EC4CB64A-FA86-4C75-9D3D-648C974CCF4C}" dt="2022-03-21T20:24:09.168" v="524" actId="478"/>
          <ac:grpSpMkLst>
            <pc:docMk/>
            <pc:sldMk cId="3017265244" sldId="2922"/>
            <ac:grpSpMk id="19" creationId="{1F00BAFB-0763-4706-B645-5B6557494119}"/>
          </ac:grpSpMkLst>
        </pc:grpChg>
        <pc:grpChg chg="mod topLvl">
          <ac:chgData name="Jeff Edmonds" userId="a8785b683ef20e23" providerId="LiveId" clId="{EC4CB64A-FA86-4C75-9D3D-648C974CCF4C}" dt="2022-03-21T20:24:09.168" v="524" actId="478"/>
          <ac:grpSpMkLst>
            <pc:docMk/>
            <pc:sldMk cId="3017265244" sldId="2922"/>
            <ac:grpSpMk id="20" creationId="{3D64B01E-C6DE-4FF5-8284-B7056B1922B9}"/>
          </ac:grpSpMkLst>
        </pc:grpChg>
        <pc:grpChg chg="mod topLvl">
          <ac:chgData name="Jeff Edmonds" userId="a8785b683ef20e23" providerId="LiveId" clId="{EC4CB64A-FA86-4C75-9D3D-648C974CCF4C}" dt="2022-03-21T20:24:09.168" v="524" actId="478"/>
          <ac:grpSpMkLst>
            <pc:docMk/>
            <pc:sldMk cId="3017265244" sldId="2922"/>
            <ac:grpSpMk id="49" creationId="{34EDB8E2-A561-4B2D-BEF2-519F1E579B18}"/>
          </ac:grpSpMkLst>
        </pc:grpChg>
        <pc:grpChg chg="add mod">
          <ac:chgData name="Jeff Edmonds" userId="a8785b683ef20e23" providerId="LiveId" clId="{EC4CB64A-FA86-4C75-9D3D-648C974CCF4C}" dt="2022-03-21T20:24:09.168" v="524" actId="478"/>
          <ac:grpSpMkLst>
            <pc:docMk/>
            <pc:sldMk cId="3017265244" sldId="2922"/>
            <ac:grpSpMk id="52" creationId="{84E2A7FA-3BEA-4A50-BD72-36AC805C8F1E}"/>
          </ac:grpSpMkLst>
        </pc:grpChg>
        <pc:grpChg chg="add del mod">
          <ac:chgData name="Jeff Edmonds" userId="a8785b683ef20e23" providerId="LiveId" clId="{EC4CB64A-FA86-4C75-9D3D-648C974CCF4C}" dt="2022-03-21T20:29:20.179" v="581" actId="21"/>
          <ac:grpSpMkLst>
            <pc:docMk/>
            <pc:sldMk cId="3017265244" sldId="2922"/>
            <ac:grpSpMk id="53" creationId="{36B389B3-C9C8-44E9-A453-76D075B8BD8E}"/>
          </ac:grpSpMkLst>
        </pc:grpChg>
      </pc:sldChg>
      <pc:sldChg chg="addSp delSp modSp add mod delAnim modAnim">
        <pc:chgData name="Jeff Edmonds" userId="a8785b683ef20e23" providerId="LiveId" clId="{EC4CB64A-FA86-4C75-9D3D-648C974CCF4C}" dt="2022-03-21T20:56:17.414" v="1377"/>
        <pc:sldMkLst>
          <pc:docMk/>
          <pc:sldMk cId="3616217590" sldId="2922"/>
        </pc:sldMkLst>
        <pc:spChg chg="add mod">
          <ac:chgData name="Jeff Edmonds" userId="a8785b683ef20e23" providerId="LiveId" clId="{EC4CB64A-FA86-4C75-9D3D-648C974CCF4C}" dt="2022-03-21T20:55:31.955" v="1370" actId="20577"/>
          <ac:spMkLst>
            <pc:docMk/>
            <pc:sldMk cId="3616217590" sldId="2922"/>
            <ac:spMk id="59" creationId="{F1500263-330E-44EF-B8D2-8CC70DE4FF53}"/>
          </ac:spMkLst>
        </pc:spChg>
        <pc:spChg chg="mod">
          <ac:chgData name="Jeff Edmonds" userId="a8785b683ef20e23" providerId="LiveId" clId="{EC4CB64A-FA86-4C75-9D3D-648C974CCF4C}" dt="2022-03-21T20:55:46.946" v="1374" actId="20577"/>
          <ac:spMkLst>
            <pc:docMk/>
            <pc:sldMk cId="3616217590" sldId="2922"/>
            <ac:spMk id="94" creationId="{2B7BB458-475D-4F3C-8C0B-1529D967A6CE}"/>
          </ac:spMkLst>
        </pc:spChg>
        <pc:spChg chg="del">
          <ac:chgData name="Jeff Edmonds" userId="a8785b683ef20e23" providerId="LiveId" clId="{EC4CB64A-FA86-4C75-9D3D-648C974CCF4C}" dt="2022-03-21T20:51:24.064" v="1179" actId="478"/>
          <ac:spMkLst>
            <pc:docMk/>
            <pc:sldMk cId="3616217590" sldId="2922"/>
            <ac:spMk id="161" creationId="{1E3600BC-20BC-4BFC-8A8C-574112C54559}"/>
          </ac:spMkLst>
        </pc:spChg>
        <pc:spChg chg="del">
          <ac:chgData name="Jeff Edmonds" userId="a8785b683ef20e23" providerId="LiveId" clId="{EC4CB64A-FA86-4C75-9D3D-648C974CCF4C}" dt="2022-03-21T20:51:14.498" v="1176" actId="478"/>
          <ac:spMkLst>
            <pc:docMk/>
            <pc:sldMk cId="3616217590" sldId="2922"/>
            <ac:spMk id="162" creationId="{ACD30C18-D5FF-424E-9007-5D395A68D487}"/>
          </ac:spMkLst>
        </pc:spChg>
        <pc:grpChg chg="del">
          <ac:chgData name="Jeff Edmonds" userId="a8785b683ef20e23" providerId="LiveId" clId="{EC4CB64A-FA86-4C75-9D3D-648C974CCF4C}" dt="2022-03-21T20:51:17.238" v="1177" actId="478"/>
          <ac:grpSpMkLst>
            <pc:docMk/>
            <pc:sldMk cId="3616217590" sldId="2922"/>
            <ac:grpSpMk id="98" creationId="{100028C2-9DBC-4EAE-9589-585F6B3EC13A}"/>
          </ac:grpSpMkLst>
        </pc:grpChg>
        <pc:grpChg chg="del">
          <ac:chgData name="Jeff Edmonds" userId="a8785b683ef20e23" providerId="LiveId" clId="{EC4CB64A-FA86-4C75-9D3D-648C974CCF4C}" dt="2022-03-21T20:51:21.635" v="1178" actId="478"/>
          <ac:grpSpMkLst>
            <pc:docMk/>
            <pc:sldMk cId="3616217590" sldId="2922"/>
            <ac:grpSpMk id="156" creationId="{A8359383-4544-4339-A0C9-C35E47332BCE}"/>
          </ac:grpSpMkLst>
        </pc:grpChg>
        <pc:cxnChg chg="del">
          <ac:chgData name="Jeff Edmonds" userId="a8785b683ef20e23" providerId="LiveId" clId="{EC4CB64A-FA86-4C75-9D3D-648C974CCF4C}" dt="2022-03-21T20:51:14.498" v="1176" actId="478"/>
          <ac:cxnSpMkLst>
            <pc:docMk/>
            <pc:sldMk cId="3616217590" sldId="2922"/>
            <ac:cxnSpMk id="6" creationId="{5B3AB9D0-D168-4D21-9E35-45C04EE65DE4}"/>
          </ac:cxnSpMkLst>
        </pc:cxnChg>
      </pc:sldChg>
      <pc:sldChg chg="addSp delSp modSp add del modAnim">
        <pc:chgData name="Jeff Edmonds" userId="a8785b683ef20e23" providerId="LiveId" clId="{EC4CB64A-FA86-4C75-9D3D-648C974CCF4C}" dt="2022-03-21T20:24:27.268" v="527" actId="47"/>
        <pc:sldMkLst>
          <pc:docMk/>
          <pc:sldMk cId="225535048" sldId="2923"/>
        </pc:sldMkLst>
        <pc:spChg chg="mod topLvl">
          <ac:chgData name="Jeff Edmonds" userId="a8785b683ef20e23" providerId="LiveId" clId="{EC4CB64A-FA86-4C75-9D3D-648C974CCF4C}" dt="2022-03-21T20:23:09.691" v="514" actId="165"/>
          <ac:spMkLst>
            <pc:docMk/>
            <pc:sldMk cId="225535048" sldId="2923"/>
            <ac:spMk id="35" creationId="{09D706C4-94AB-437D-8C02-83EC8FE2FCEB}"/>
          </ac:spMkLst>
        </pc:spChg>
        <pc:spChg chg="mod topLvl">
          <ac:chgData name="Jeff Edmonds" userId="a8785b683ef20e23" providerId="LiveId" clId="{EC4CB64A-FA86-4C75-9D3D-648C974CCF4C}" dt="2022-03-21T20:23:09.691" v="514" actId="165"/>
          <ac:spMkLst>
            <pc:docMk/>
            <pc:sldMk cId="225535048" sldId="2923"/>
            <ac:spMk id="36" creationId="{E175F6F7-F831-4342-A92B-F2686A6D669A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37" creationId="{0FA5E5C2-4058-48B0-972F-A432DB09BAFA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39" creationId="{B6F0F23F-F66B-4667-B84F-FB010CF0DD36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40" creationId="{D0988DA7-FF99-4489-AB85-8ACCD345CDAC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41" creationId="{7CA06FCF-E10D-4F92-9A2C-AEA93DF5FA8E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42" creationId="{29DE65AB-7749-419B-BB2F-73B99D786B0A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43" creationId="{98D63E97-A12D-43AA-9C0D-768CBD2BD4C6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44" creationId="{0E0CA7B1-367A-4194-9337-0B1F214FC2D8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54" creationId="{F2A7BC77-2962-497F-87DE-BA013563141D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1" creationId="{E54A10CB-F77C-4A4B-A0F8-408862644116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2" creationId="{78667945-9FF4-42AD-892B-6452C1BACACE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3" creationId="{8E222BD6-94BB-48A9-A436-373344735482}"/>
          </ac:spMkLst>
        </pc:spChg>
        <pc:spChg chg="mod topLvl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4" creationId="{54074881-E447-413E-B64F-AA0849CE97B4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5" creationId="{BF0C36DA-4F15-4F7A-A6F7-43470897B724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6" creationId="{B29ED7FB-55E8-4243-8DA6-D6E339E438EC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7" creationId="{DED110EF-D235-4059-94B0-C9E32656489B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8" creationId="{BE270F0F-671A-4FAA-82AD-3703072A4807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69" creationId="{65770A0B-8570-47FE-9D97-1272AC1FE216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0" creationId="{1EECBB58-44F3-41DB-B87E-23A6ECA7179A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1" creationId="{D04D4EA6-E623-4FCB-A9DB-10F4431AB92F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2" creationId="{B592CA6C-3F51-4E48-A02B-8004E2961A21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3" creationId="{65E4E438-CFFE-496C-B5A2-A70BE8DC87A2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4" creationId="{24513558-711D-4B7D-9348-29B4610F0CA6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5" creationId="{F1275FAD-2B9E-4F00-B092-EA9B704D31E3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6" creationId="{8AC4B41A-A965-4FC3-9574-3556FF156877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7" creationId="{54FE0189-CF17-46EE-8515-CCE7E38B540B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8" creationId="{3FD6B6C6-590F-45CF-8263-BF7697466F5C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79" creationId="{6090102D-162A-4396-8163-309BDAE2AAE1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80" creationId="{5461FD4C-F8BD-4EE8-A950-6CBBDFFB02AA}"/>
          </ac:spMkLst>
        </pc:spChg>
        <pc:spChg chg="mod">
          <ac:chgData name="Jeff Edmonds" userId="a8785b683ef20e23" providerId="LiveId" clId="{EC4CB64A-FA86-4C75-9D3D-648C974CCF4C}" dt="2022-03-21T20:23:15.023" v="515" actId="165"/>
          <ac:spMkLst>
            <pc:docMk/>
            <pc:sldMk cId="225535048" sldId="2923"/>
            <ac:spMk id="81" creationId="{12DF7389-0D13-4B19-A9E0-A8AC5AFBF90C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2" creationId="{9F26CFBC-D06F-4F89-9B04-A305F33E9B58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3" creationId="{A7DC767F-B629-4BF4-81E7-87178678FA96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4" creationId="{09DCE5E2-D554-4469-A2A7-180FBE3329B4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5" creationId="{9C586B13-FDD2-4C8D-87A0-BB09185D6DF7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6" creationId="{EAF1BDFF-9AF1-4E52-86F5-093271DFE617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7" creationId="{396C2351-B122-4413-9CA3-1609AEE616F2}"/>
          </ac:spMkLst>
        </pc:spChg>
        <pc:spChg chg="mod topLvl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88" creationId="{218269C3-87C9-476F-8197-BB2A564EBA5C}"/>
          </ac:spMkLst>
        </pc:spChg>
        <pc:spChg chg="mod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90" creationId="{BCF4266D-484F-472D-A975-9DC001684C70}"/>
          </ac:spMkLst>
        </pc:spChg>
        <pc:spChg chg="mod">
          <ac:chgData name="Jeff Edmonds" userId="a8785b683ef20e23" providerId="LiveId" clId="{EC4CB64A-FA86-4C75-9D3D-648C974CCF4C}" dt="2022-03-21T20:23:21.478" v="516" actId="165"/>
          <ac:spMkLst>
            <pc:docMk/>
            <pc:sldMk cId="225535048" sldId="2923"/>
            <ac:spMk id="91" creationId="{DDE3D22D-1F49-42B8-9E0A-C7541AB10D2C}"/>
          </ac:spMkLst>
        </pc:spChg>
        <pc:grpChg chg="add del mod">
          <ac:chgData name="Jeff Edmonds" userId="a8785b683ef20e23" providerId="LiveId" clId="{EC4CB64A-FA86-4C75-9D3D-648C974CCF4C}" dt="2022-03-21T20:23:09.691" v="514" actId="165"/>
          <ac:grpSpMkLst>
            <pc:docMk/>
            <pc:sldMk cId="225535048" sldId="2923"/>
            <ac:grpSpMk id="33" creationId="{82A967E3-AC20-4B23-BD6D-878108FFA86F}"/>
          </ac:grpSpMkLst>
        </pc:grpChg>
        <pc:grpChg chg="del 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34" creationId="{E4F6C297-E252-4858-B808-EF32204FD351}"/>
          </ac:grpSpMkLst>
        </pc:grpChg>
        <pc:grpChg chg="del mod topLvl">
          <ac:chgData name="Jeff Edmonds" userId="a8785b683ef20e23" providerId="LiveId" clId="{EC4CB64A-FA86-4C75-9D3D-648C974CCF4C}" dt="2022-03-21T20:23:21.478" v="516" actId="165"/>
          <ac:grpSpMkLst>
            <pc:docMk/>
            <pc:sldMk cId="225535048" sldId="2923"/>
            <ac:grpSpMk id="38" creationId="{93E90AD8-89FD-4A22-987D-9257DD149A27}"/>
          </ac:grpSpMkLst>
        </pc:grpChg>
        <pc:grpChg chg="del">
          <ac:chgData name="Jeff Edmonds" userId="a8785b683ef20e23" providerId="LiveId" clId="{EC4CB64A-FA86-4C75-9D3D-648C974CCF4C}" dt="2022-03-21T20:22:57.261" v="512" actId="478"/>
          <ac:grpSpMkLst>
            <pc:docMk/>
            <pc:sldMk cId="225535048" sldId="2923"/>
            <ac:grpSpMk id="53" creationId="{36B389B3-C9C8-44E9-A453-76D075B8BD8E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55" creationId="{C13AB971-FF74-4CE0-9BBF-95FD882C02B1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56" creationId="{D0C2CE22-0431-42EA-BBFE-40820681AAB5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57" creationId="{4912BAE2-AC3B-48DE-9451-FEF4EA1275C9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58" creationId="{DEF8EFED-A9F7-4828-9319-3CB7A0B9560E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59" creationId="{239685CE-ED41-441F-AC93-62E0926C4A76}"/>
          </ac:grpSpMkLst>
        </pc:grpChg>
        <pc:grpChg chg="mod topLvl">
          <ac:chgData name="Jeff Edmonds" userId="a8785b683ef20e23" providerId="LiveId" clId="{EC4CB64A-FA86-4C75-9D3D-648C974CCF4C}" dt="2022-03-21T20:23:15.023" v="515" actId="165"/>
          <ac:grpSpMkLst>
            <pc:docMk/>
            <pc:sldMk cId="225535048" sldId="2923"/>
            <ac:grpSpMk id="60" creationId="{9C619607-D470-41E0-B8DF-2B5168DB9E4A}"/>
          </ac:grpSpMkLst>
        </pc:grpChg>
        <pc:grpChg chg="mod topLvl">
          <ac:chgData name="Jeff Edmonds" userId="a8785b683ef20e23" providerId="LiveId" clId="{EC4CB64A-FA86-4C75-9D3D-648C974CCF4C}" dt="2022-03-21T20:23:21.478" v="516" actId="165"/>
          <ac:grpSpMkLst>
            <pc:docMk/>
            <pc:sldMk cId="225535048" sldId="2923"/>
            <ac:grpSpMk id="89" creationId="{02D5729F-1179-48F3-B0D3-40E9607339C7}"/>
          </ac:grpSpMkLst>
        </pc:grpChg>
      </pc:sldChg>
      <pc:sldChg chg="add ord">
        <pc:chgData name="Jeff Edmonds" userId="a8785b683ef20e23" providerId="LiveId" clId="{EC4CB64A-FA86-4C75-9D3D-648C974CCF4C}" dt="2022-03-21T21:06:23.453" v="1746"/>
        <pc:sldMkLst>
          <pc:docMk/>
          <pc:sldMk cId="2319859873" sldId="2923"/>
        </pc:sldMkLst>
      </pc:sldChg>
      <pc:sldChg chg="addSp delSp add del ord modAnim">
        <pc:chgData name="Jeff Edmonds" userId="a8785b683ef20e23" providerId="LiveId" clId="{EC4CB64A-FA86-4C75-9D3D-648C974CCF4C}" dt="2022-03-21T21:00:53.886" v="1609" actId="2890"/>
        <pc:sldMkLst>
          <pc:docMk/>
          <pc:sldMk cId="2576744883" sldId="2923"/>
        </pc:sldMkLst>
        <pc:spChg chg="add del">
          <ac:chgData name="Jeff Edmonds" userId="a8785b683ef20e23" providerId="LiveId" clId="{EC4CB64A-FA86-4C75-9D3D-648C974CCF4C}" dt="2022-03-21T21:00:50.073" v="1606" actId="478"/>
          <ac:spMkLst>
            <pc:docMk/>
            <pc:sldMk cId="2576744883" sldId="2923"/>
            <ac:spMk id="1457206" creationId="{00000000-0000-0000-0000-000000000000}"/>
          </ac:spMkLst>
        </pc:spChg>
        <pc:spChg chg="add del">
          <ac:chgData name="Jeff Edmonds" userId="a8785b683ef20e23" providerId="LiveId" clId="{EC4CB64A-FA86-4C75-9D3D-648C974CCF4C}" dt="2022-03-21T21:00:52.513" v="1608" actId="478"/>
          <ac:spMkLst>
            <pc:docMk/>
            <pc:sldMk cId="2576744883" sldId="2923"/>
            <ac:spMk id="1457207" creationId="{00000000-0000-0000-0000-000000000000}"/>
          </ac:spMkLst>
        </pc:spChg>
        <pc:spChg chg="add del">
          <ac:chgData name="Jeff Edmonds" userId="a8785b683ef20e23" providerId="LiveId" clId="{EC4CB64A-FA86-4C75-9D3D-648C974CCF4C}" dt="2022-03-21T21:00:50.073" v="1606" actId="478"/>
          <ac:spMkLst>
            <pc:docMk/>
            <pc:sldMk cId="2576744883" sldId="2923"/>
            <ac:spMk id="1457209" creationId="{00000000-0000-0000-0000-000000000000}"/>
          </ac:spMkLst>
        </pc:spChg>
        <pc:spChg chg="add del">
          <ac:chgData name="Jeff Edmonds" userId="a8785b683ef20e23" providerId="LiveId" clId="{EC4CB64A-FA86-4C75-9D3D-648C974CCF4C}" dt="2022-03-21T21:00:52.513" v="1608" actId="478"/>
          <ac:spMkLst>
            <pc:docMk/>
            <pc:sldMk cId="2576744883" sldId="2923"/>
            <ac:spMk id="1457210" creationId="{00000000-0000-0000-0000-000000000000}"/>
          </ac:spMkLst>
        </pc:spChg>
        <pc:spChg chg="add del">
          <ac:chgData name="Jeff Edmonds" userId="a8785b683ef20e23" providerId="LiveId" clId="{EC4CB64A-FA86-4C75-9D3D-648C974CCF4C}" dt="2022-03-21T21:00:52.513" v="1608" actId="478"/>
          <ac:spMkLst>
            <pc:docMk/>
            <pc:sldMk cId="2576744883" sldId="2923"/>
            <ac:spMk id="1457211" creationId="{00000000-0000-0000-0000-000000000000}"/>
          </ac:spMkLst>
        </pc:spChg>
        <pc:spChg chg="add del">
          <ac:chgData name="Jeff Edmonds" userId="a8785b683ef20e23" providerId="LiveId" clId="{EC4CB64A-FA86-4C75-9D3D-648C974CCF4C}" dt="2022-03-21T21:00:52.513" v="1608" actId="478"/>
          <ac:spMkLst>
            <pc:docMk/>
            <pc:sldMk cId="2576744883" sldId="2923"/>
            <ac:spMk id="1457212" creationId="{00000000-0000-0000-0000-000000000000}"/>
          </ac:spMkLst>
        </pc:spChg>
        <pc:grpChg chg="add del">
          <ac:chgData name="Jeff Edmonds" userId="a8785b683ef20e23" providerId="LiveId" clId="{EC4CB64A-FA86-4C75-9D3D-648C974CCF4C}" dt="2022-03-21T21:00:50.073" v="1606" actId="478"/>
          <ac:grpSpMkLst>
            <pc:docMk/>
            <pc:sldMk cId="2576744883" sldId="2923"/>
            <ac:grpSpMk id="3" creationId="{00000000-0000-0000-0000-000000000000}"/>
          </ac:grpSpMkLst>
        </pc:grpChg>
        <pc:grpChg chg="add del">
          <ac:chgData name="Jeff Edmonds" userId="a8785b683ef20e23" providerId="LiveId" clId="{EC4CB64A-FA86-4C75-9D3D-648C974CCF4C}" dt="2022-03-21T21:00:52.513" v="1608" actId="478"/>
          <ac:grpSpMkLst>
            <pc:docMk/>
            <pc:sldMk cId="2576744883" sldId="2923"/>
            <ac:grpSpMk id="200707" creationId="{00000000-0000-0000-0000-000000000000}"/>
          </ac:grpSpMkLst>
        </pc:grpChg>
        <pc:picChg chg="add del">
          <ac:chgData name="Jeff Edmonds" userId="a8785b683ef20e23" providerId="LiveId" clId="{EC4CB64A-FA86-4C75-9D3D-648C974CCF4C}" dt="2022-03-21T21:00:50.948" v="1607" actId="478"/>
          <ac:picMkLst>
            <pc:docMk/>
            <pc:sldMk cId="2576744883" sldId="2923"/>
            <ac:picMk id="200706" creationId="{00000000-0000-0000-0000-000000000000}"/>
          </ac:picMkLst>
        </pc:picChg>
      </pc:sldChg>
      <pc:sldChg chg="addSp delSp modSp add del mod">
        <pc:chgData name="Jeff Edmonds" userId="a8785b683ef20e23" providerId="LiveId" clId="{EC4CB64A-FA86-4C75-9D3D-648C974CCF4C}" dt="2022-03-21T20:32:00.120" v="610" actId="47"/>
        <pc:sldMkLst>
          <pc:docMk/>
          <pc:sldMk cId="1409628891" sldId="2924"/>
        </pc:sldMkLst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35" creationId="{09D706C4-94AB-437D-8C02-83EC8FE2FCEB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36" creationId="{E175F6F7-F831-4342-A92B-F2686A6D669A}"/>
          </ac:spMkLst>
        </pc:spChg>
        <pc:spChg chg="add del">
          <ac:chgData name="Jeff Edmonds" userId="a8785b683ef20e23" providerId="LiveId" clId="{EC4CB64A-FA86-4C75-9D3D-648C974CCF4C}" dt="2022-03-21T20:25:32.689" v="536" actId="478"/>
          <ac:spMkLst>
            <pc:docMk/>
            <pc:sldMk cId="1409628891" sldId="2924"/>
            <ac:spMk id="37" creationId="{0FA5E5C2-4058-48B0-972F-A432DB09BAFA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39" creationId="{B6F0F23F-F66B-4667-B84F-FB010CF0DD36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40" creationId="{D0988DA7-FF99-4489-AB85-8ACCD345CDAC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41" creationId="{7CA06FCF-E10D-4F92-9A2C-AEA93DF5FA8E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42" creationId="{29DE65AB-7749-419B-BB2F-73B99D786B0A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43" creationId="{98D63E97-A12D-43AA-9C0D-768CBD2BD4C6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44" creationId="{0E0CA7B1-367A-4194-9337-0B1F214FC2D8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51" creationId="{B01984AE-BD11-4B02-9701-5B50C88E2397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52" creationId="{ED3AE74B-BA42-4B90-B68D-1DA99C0BBA74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53" creationId="{56A48BDE-89F9-4CDF-AFD2-FE29D0D4DF99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54" creationId="{F2A7BC77-2962-497F-87DE-BA013563141D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61" creationId="{E54A10CB-F77C-4A4B-A0F8-408862644116}"/>
          </ac:spMkLst>
        </pc:spChg>
        <pc:spChg chg="del">
          <ac:chgData name="Jeff Edmonds" userId="a8785b683ef20e23" providerId="LiveId" clId="{EC4CB64A-FA86-4C75-9D3D-648C974CCF4C}" dt="2022-03-21T20:23:54.184" v="520" actId="478"/>
          <ac:spMkLst>
            <pc:docMk/>
            <pc:sldMk cId="1409628891" sldId="2924"/>
            <ac:spMk id="62" creationId="{78667945-9FF4-42AD-892B-6452C1BACACE}"/>
          </ac:spMkLst>
        </pc:spChg>
        <pc:spChg chg="add del">
          <ac:chgData name="Jeff Edmonds" userId="a8785b683ef20e23" providerId="LiveId" clId="{EC4CB64A-FA86-4C75-9D3D-648C974CCF4C}" dt="2022-03-21T20:23:54.184" v="520" actId="478"/>
          <ac:spMkLst>
            <pc:docMk/>
            <pc:sldMk cId="1409628891" sldId="2924"/>
            <ac:spMk id="63" creationId="{8E222BD6-94BB-48A9-A436-373344735482}"/>
          </ac:spMkLst>
        </pc:spChg>
        <pc:spChg chg="add del">
          <ac:chgData name="Jeff Edmonds" userId="a8785b683ef20e23" providerId="LiveId" clId="{EC4CB64A-FA86-4C75-9D3D-648C974CCF4C}" dt="2022-03-21T20:23:54.184" v="520" actId="478"/>
          <ac:spMkLst>
            <pc:docMk/>
            <pc:sldMk cId="1409628891" sldId="2924"/>
            <ac:spMk id="64" creationId="{54074881-E447-413E-B64F-AA0849CE97B4}"/>
          </ac:spMkLst>
        </pc:spChg>
        <pc:spChg chg="mod topLvl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76" creationId="{8AC4B41A-A965-4FC3-9574-3556FF156877}"/>
          </ac:spMkLst>
        </pc:spChg>
        <pc:spChg chg="mod topLvl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77" creationId="{54FE0189-CF17-46EE-8515-CCE7E38B540B}"/>
          </ac:spMkLst>
        </pc:spChg>
        <pc:spChg chg="del mod topLvl">
          <ac:chgData name="Jeff Edmonds" userId="a8785b683ef20e23" providerId="LiveId" clId="{EC4CB64A-FA86-4C75-9D3D-648C974CCF4C}" dt="2022-03-21T20:25:40.541" v="538" actId="478"/>
          <ac:spMkLst>
            <pc:docMk/>
            <pc:sldMk cId="1409628891" sldId="2924"/>
            <ac:spMk id="78" creationId="{3FD6B6C6-590F-45CF-8263-BF7697466F5C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82" creationId="{9F26CFBC-D06F-4F89-9B04-A305F33E9B58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83" creationId="{A7DC767F-B629-4BF4-81E7-87178678FA96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84" creationId="{09DCE5E2-D554-4469-A2A7-180FBE3329B4}"/>
          </ac:spMkLst>
        </pc:spChg>
        <pc:spChg chg="mod">
          <ac:chgData name="Jeff Edmonds" userId="a8785b683ef20e23" providerId="LiveId" clId="{EC4CB64A-FA86-4C75-9D3D-648C974CCF4C}" dt="2022-03-21T20:29:32.287" v="583" actId="164"/>
          <ac:spMkLst>
            <pc:docMk/>
            <pc:sldMk cId="1409628891" sldId="2924"/>
            <ac:spMk id="85" creationId="{9C586B13-FDD2-4C8D-87A0-BB09185D6DF7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86" creationId="{EAF1BDFF-9AF1-4E52-86F5-093271DFE617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87" creationId="{396C2351-B122-4413-9CA3-1609AEE616F2}"/>
          </ac:spMkLst>
        </pc:spChg>
        <pc:spChg chg="add del">
          <ac:chgData name="Jeff Edmonds" userId="a8785b683ef20e23" providerId="LiveId" clId="{EC4CB64A-FA86-4C75-9D3D-648C974CCF4C}" dt="2022-03-21T20:24:41.149" v="528" actId="478"/>
          <ac:spMkLst>
            <pc:docMk/>
            <pc:sldMk cId="1409628891" sldId="2924"/>
            <ac:spMk id="88" creationId="{218269C3-87C9-476F-8197-BB2A564EBA5C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2" creationId="{EDE5DF5E-AD10-4FBE-A31B-F200BADFAE37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3" creationId="{8FCB1EF5-E09E-48A5-A658-23B1331D983B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4" creationId="{A8D95FFC-36CF-4463-A7FE-55582E075095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5" creationId="{DF922755-E4E2-408A-8A30-11000C90DD87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6" creationId="{478A88D6-5CD7-401E-B06F-16CAF6845091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8" creationId="{2A131DA1-0FED-4ADB-84E7-7F939A0FE059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99" creationId="{D97C2222-FFDA-4E7E-A540-337D134F32EC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100" creationId="{C737E309-488A-465D-B6B5-52F19A6D4A94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101" creationId="{3476F628-D689-45AE-AFD5-83F0B4FB616C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102" creationId="{73C39608-1D65-4AA6-A37D-DD3AA9D8BA73}"/>
          </ac:spMkLst>
        </pc:spChg>
        <pc:spChg chg="mod">
          <ac:chgData name="Jeff Edmonds" userId="a8785b683ef20e23" providerId="LiveId" clId="{EC4CB64A-FA86-4C75-9D3D-648C974CCF4C}" dt="2022-03-21T20:29:41.391" v="587"/>
          <ac:spMkLst>
            <pc:docMk/>
            <pc:sldMk cId="1409628891" sldId="2924"/>
            <ac:spMk id="103" creationId="{5EA6AB9B-0312-40F2-AB0B-8E7768870F2C}"/>
          </ac:spMkLst>
        </pc:spChg>
        <pc:grpChg chg="add del mod">
          <ac:chgData name="Jeff Edmonds" userId="a8785b683ef20e23" providerId="LiveId" clId="{EC4CB64A-FA86-4C75-9D3D-648C974CCF4C}" dt="2022-03-21T20:29:34.151" v="584" actId="21"/>
          <ac:grpSpMkLst>
            <pc:docMk/>
            <pc:sldMk cId="1409628891" sldId="2924"/>
            <ac:grpSpMk id="2" creationId="{B9F350A1-2A06-472E-8D51-CFA7BB097D2A}"/>
          </ac:grpSpMkLst>
        </pc:grpChg>
        <pc:grpChg chg="add del mod">
          <ac:chgData name="Jeff Edmonds" userId="a8785b683ef20e23" providerId="LiveId" clId="{EC4CB64A-FA86-4C75-9D3D-648C974CCF4C}" dt="2022-03-21T20:29:43.442" v="588" actId="21"/>
          <ac:grpSpMkLst>
            <pc:docMk/>
            <pc:sldMk cId="1409628891" sldId="2924"/>
            <ac:grpSpMk id="50" creationId="{E7BFA968-6C70-4181-96A9-8A8EE3B4B8E4}"/>
          </ac:grpSpMkLst>
        </pc:grpChg>
        <pc:grpChg chg="mod">
          <ac:chgData name="Jeff Edmonds" userId="a8785b683ef20e23" providerId="LiveId" clId="{EC4CB64A-FA86-4C75-9D3D-648C974CCF4C}" dt="2022-03-21T20:29:32.287" v="583" actId="164"/>
          <ac:grpSpMkLst>
            <pc:docMk/>
            <pc:sldMk cId="1409628891" sldId="2924"/>
            <ac:grpSpMk id="55" creationId="{C13AB971-FF74-4CE0-9BBF-95FD882C02B1}"/>
          </ac:grpSpMkLst>
        </pc:grpChg>
        <pc:grpChg chg="add del">
          <ac:chgData name="Jeff Edmonds" userId="a8785b683ef20e23" providerId="LiveId" clId="{EC4CB64A-FA86-4C75-9D3D-648C974CCF4C}" dt="2022-03-21T20:25:37.633" v="537" actId="165"/>
          <ac:grpSpMkLst>
            <pc:docMk/>
            <pc:sldMk cId="1409628891" sldId="2924"/>
            <ac:grpSpMk id="56" creationId="{D0C2CE22-0431-42EA-BBFE-40820681AAB5}"/>
          </ac:grpSpMkLst>
        </pc:grpChg>
        <pc:grpChg chg="del">
          <ac:chgData name="Jeff Edmonds" userId="a8785b683ef20e23" providerId="LiveId" clId="{EC4CB64A-FA86-4C75-9D3D-648C974CCF4C}" dt="2022-03-21T20:24:56.094" v="531" actId="478"/>
          <ac:grpSpMkLst>
            <pc:docMk/>
            <pc:sldMk cId="1409628891" sldId="2924"/>
            <ac:grpSpMk id="57" creationId="{4912BAE2-AC3B-48DE-9451-FEF4EA1275C9}"/>
          </ac:grpSpMkLst>
        </pc:grpChg>
        <pc:grpChg chg="del">
          <ac:chgData name="Jeff Edmonds" userId="a8785b683ef20e23" providerId="LiveId" clId="{EC4CB64A-FA86-4C75-9D3D-648C974CCF4C}" dt="2022-03-21T20:24:53.865" v="530" actId="478"/>
          <ac:grpSpMkLst>
            <pc:docMk/>
            <pc:sldMk cId="1409628891" sldId="2924"/>
            <ac:grpSpMk id="58" creationId="{DEF8EFED-A9F7-4828-9319-3CB7A0B9560E}"/>
          </ac:grpSpMkLst>
        </pc:grpChg>
        <pc:grpChg chg="add del">
          <ac:chgData name="Jeff Edmonds" userId="a8785b683ef20e23" providerId="LiveId" clId="{EC4CB64A-FA86-4C75-9D3D-648C974CCF4C}" dt="2022-03-21T20:24:41.149" v="528" actId="478"/>
          <ac:grpSpMkLst>
            <pc:docMk/>
            <pc:sldMk cId="1409628891" sldId="2924"/>
            <ac:grpSpMk id="59" creationId="{239685CE-ED41-441F-AC93-62E0926C4A76}"/>
          </ac:grpSpMkLst>
        </pc:grpChg>
        <pc:grpChg chg="add del">
          <ac:chgData name="Jeff Edmonds" userId="a8785b683ef20e23" providerId="LiveId" clId="{EC4CB64A-FA86-4C75-9D3D-648C974CCF4C}" dt="2022-03-21T20:24:41.149" v="528" actId="478"/>
          <ac:grpSpMkLst>
            <pc:docMk/>
            <pc:sldMk cId="1409628891" sldId="2924"/>
            <ac:grpSpMk id="60" creationId="{9C619607-D470-41E0-B8DF-2B5168DB9E4A}"/>
          </ac:grpSpMkLst>
        </pc:grpChg>
        <pc:grpChg chg="add del">
          <ac:chgData name="Jeff Edmonds" userId="a8785b683ef20e23" providerId="LiveId" clId="{EC4CB64A-FA86-4C75-9D3D-648C974CCF4C}" dt="2022-03-21T20:24:41.149" v="528" actId="478"/>
          <ac:grpSpMkLst>
            <pc:docMk/>
            <pc:sldMk cId="1409628891" sldId="2924"/>
            <ac:grpSpMk id="89" creationId="{02D5729F-1179-48F3-B0D3-40E9607339C7}"/>
          </ac:grpSpMkLst>
        </pc:grpChg>
        <pc:grpChg chg="mod">
          <ac:chgData name="Jeff Edmonds" userId="a8785b683ef20e23" providerId="LiveId" clId="{EC4CB64A-FA86-4C75-9D3D-648C974CCF4C}" dt="2022-03-21T20:29:41.391" v="587"/>
          <ac:grpSpMkLst>
            <pc:docMk/>
            <pc:sldMk cId="1409628891" sldId="2924"/>
            <ac:grpSpMk id="97" creationId="{0E894FCF-0838-45DE-8874-73741D41F483}"/>
          </ac:grpSpMkLst>
        </pc:grpChg>
      </pc:sldChg>
      <pc:sldChg chg="addSp delSp modSp add del mod">
        <pc:chgData name="Jeff Edmonds" userId="a8785b683ef20e23" providerId="LiveId" clId="{EC4CB64A-FA86-4C75-9D3D-648C974CCF4C}" dt="2022-03-21T20:32:01.005" v="611" actId="47"/>
        <pc:sldMkLst>
          <pc:docMk/>
          <pc:sldMk cId="4032805887" sldId="2925"/>
        </pc:sldMkLst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35" creationId="{09D706C4-94AB-437D-8C02-83EC8FE2FCEB}"/>
          </ac:spMkLst>
        </pc:spChg>
        <pc:spChg chg="add del">
          <ac:chgData name="Jeff Edmonds" userId="a8785b683ef20e23" providerId="LiveId" clId="{EC4CB64A-FA86-4C75-9D3D-648C974CCF4C}" dt="2022-03-21T20:27:00.130" v="554" actId="478"/>
          <ac:spMkLst>
            <pc:docMk/>
            <pc:sldMk cId="4032805887" sldId="2925"/>
            <ac:spMk id="37" creationId="{0FA5E5C2-4058-48B0-972F-A432DB09BAFA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39" creationId="{B6F0F23F-F66B-4667-B84F-FB010CF0DD36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40" creationId="{D0988DA7-FF99-4489-AB85-8ACCD345CDAC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41" creationId="{7CA06FCF-E10D-4F92-9A2C-AEA93DF5FA8E}"/>
          </ac:spMkLst>
        </pc:spChg>
        <pc:spChg chg="del mod">
          <ac:chgData name="Jeff Edmonds" userId="a8785b683ef20e23" providerId="LiveId" clId="{EC4CB64A-FA86-4C75-9D3D-648C974CCF4C}" dt="2022-03-21T20:28:26.074" v="574" actId="478"/>
          <ac:spMkLst>
            <pc:docMk/>
            <pc:sldMk cId="4032805887" sldId="2925"/>
            <ac:spMk id="42" creationId="{29DE65AB-7749-419B-BB2F-73B99D786B0A}"/>
          </ac:spMkLst>
        </pc:spChg>
        <pc:spChg chg="del mod topLvl">
          <ac:chgData name="Jeff Edmonds" userId="a8785b683ef20e23" providerId="LiveId" clId="{EC4CB64A-FA86-4C75-9D3D-648C974CCF4C}" dt="2022-03-21T20:28:07.661" v="569" actId="478"/>
          <ac:spMkLst>
            <pc:docMk/>
            <pc:sldMk cId="4032805887" sldId="2925"/>
            <ac:spMk id="70" creationId="{1EECBB58-44F3-41DB-B87E-23A6ECA7179A}"/>
          </ac:spMkLst>
        </pc:spChg>
        <pc:spChg chg="del mod topLvl">
          <ac:chgData name="Jeff Edmonds" userId="a8785b683ef20e23" providerId="LiveId" clId="{EC4CB64A-FA86-4C75-9D3D-648C974CCF4C}" dt="2022-03-21T20:28:18.271" v="572" actId="478"/>
          <ac:spMkLst>
            <pc:docMk/>
            <pc:sldMk cId="4032805887" sldId="2925"/>
            <ac:spMk id="71" creationId="{D04D4EA6-E623-4FCB-A9DB-10F4431AB92F}"/>
          </ac:spMkLst>
        </pc:spChg>
        <pc:spChg chg="del mod topLvl">
          <ac:chgData name="Jeff Edmonds" userId="a8785b683ef20e23" providerId="LiveId" clId="{EC4CB64A-FA86-4C75-9D3D-648C974CCF4C}" dt="2022-03-21T20:28:14.679" v="571" actId="478"/>
          <ac:spMkLst>
            <pc:docMk/>
            <pc:sldMk cId="4032805887" sldId="2925"/>
            <ac:spMk id="72" creationId="{B592CA6C-3F51-4E48-A02B-8004E2961A21}"/>
          </ac:spMkLst>
        </pc:spChg>
        <pc:spChg chg="add del mod topLvl">
          <ac:chgData name="Jeff Edmonds" userId="a8785b683ef20e23" providerId="LiveId" clId="{EC4CB64A-FA86-4C75-9D3D-648C974CCF4C}" dt="2022-03-21T20:28:03.570" v="568" actId="478"/>
          <ac:spMkLst>
            <pc:docMk/>
            <pc:sldMk cId="4032805887" sldId="2925"/>
            <ac:spMk id="73" creationId="{65E4E438-CFFE-496C-B5A2-A70BE8DC87A2}"/>
          </ac:spMkLst>
        </pc:spChg>
        <pc:spChg chg="add del mod topLvl">
          <ac:chgData name="Jeff Edmonds" userId="a8785b683ef20e23" providerId="LiveId" clId="{EC4CB64A-FA86-4C75-9D3D-648C974CCF4C}" dt="2022-03-21T20:29:57.105" v="590" actId="164"/>
          <ac:spMkLst>
            <pc:docMk/>
            <pc:sldMk cId="4032805887" sldId="2925"/>
            <ac:spMk id="74" creationId="{24513558-711D-4B7D-9348-29B4610F0CA6}"/>
          </ac:spMkLst>
        </pc:spChg>
        <pc:spChg chg="add del mod topLvl">
          <ac:chgData name="Jeff Edmonds" userId="a8785b683ef20e23" providerId="LiveId" clId="{EC4CB64A-FA86-4C75-9D3D-648C974CCF4C}" dt="2022-03-21T20:29:57.105" v="590" actId="164"/>
          <ac:spMkLst>
            <pc:docMk/>
            <pc:sldMk cId="4032805887" sldId="2925"/>
            <ac:spMk id="75" creationId="{F1275FAD-2B9E-4F00-B092-EA9B704D31E3}"/>
          </ac:spMkLst>
        </pc:spChg>
        <pc:spChg chg="del mod topLvl">
          <ac:chgData name="Jeff Edmonds" userId="a8785b683ef20e23" providerId="LiveId" clId="{EC4CB64A-FA86-4C75-9D3D-648C974CCF4C}" dt="2022-03-21T20:27:20.181" v="556" actId="478"/>
          <ac:spMkLst>
            <pc:docMk/>
            <pc:sldMk cId="4032805887" sldId="2925"/>
            <ac:spMk id="76" creationId="{8AC4B41A-A965-4FC3-9574-3556FF156877}"/>
          </ac:spMkLst>
        </pc:spChg>
        <pc:spChg chg="del mod topLvl">
          <ac:chgData name="Jeff Edmonds" userId="a8785b683ef20e23" providerId="LiveId" clId="{EC4CB64A-FA86-4C75-9D3D-648C974CCF4C}" dt="2022-03-21T20:27:23.189" v="557" actId="478"/>
          <ac:spMkLst>
            <pc:docMk/>
            <pc:sldMk cId="4032805887" sldId="2925"/>
            <ac:spMk id="77" creationId="{54FE0189-CF17-46EE-8515-CCE7E38B540B}"/>
          </ac:spMkLst>
        </pc:spChg>
        <pc:spChg chg="add del mod topLvl">
          <ac:chgData name="Jeff Edmonds" userId="a8785b683ef20e23" providerId="LiveId" clId="{EC4CB64A-FA86-4C75-9D3D-648C974CCF4C}" dt="2022-03-21T20:29:57.105" v="590" actId="164"/>
          <ac:spMkLst>
            <pc:docMk/>
            <pc:sldMk cId="4032805887" sldId="2925"/>
            <ac:spMk id="78" creationId="{3FD6B6C6-590F-45CF-8263-BF7697466F5C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82" creationId="{9F26CFBC-D06F-4F89-9B04-A305F33E9B58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83" creationId="{A7DC767F-B629-4BF4-81E7-87178678FA96}"/>
          </ac:spMkLst>
        </pc:spChg>
        <pc:spChg chg="del">
          <ac:chgData name="Jeff Edmonds" userId="a8785b683ef20e23" providerId="LiveId" clId="{EC4CB64A-FA86-4C75-9D3D-648C974CCF4C}" dt="2022-03-21T20:25:55.538" v="539" actId="478"/>
          <ac:spMkLst>
            <pc:docMk/>
            <pc:sldMk cId="4032805887" sldId="2925"/>
            <ac:spMk id="84" creationId="{09DCE5E2-D554-4469-A2A7-180FBE3329B4}"/>
          </ac:spMkLst>
        </pc:spChg>
        <pc:spChg chg="del">
          <ac:chgData name="Jeff Edmonds" userId="a8785b683ef20e23" providerId="LiveId" clId="{EC4CB64A-FA86-4C75-9D3D-648C974CCF4C}" dt="2022-03-21T20:28:12.358" v="570" actId="478"/>
          <ac:spMkLst>
            <pc:docMk/>
            <pc:sldMk cId="4032805887" sldId="2925"/>
            <ac:spMk id="85" creationId="{9C586B13-FDD2-4C8D-87A0-BB09185D6DF7}"/>
          </ac:spMkLst>
        </pc:spChg>
        <pc:grpChg chg="add del mod">
          <ac:chgData name="Jeff Edmonds" userId="a8785b683ef20e23" providerId="LiveId" clId="{EC4CB64A-FA86-4C75-9D3D-648C974CCF4C}" dt="2022-03-21T20:29:58.335" v="591" actId="21"/>
          <ac:grpSpMkLst>
            <pc:docMk/>
            <pc:sldMk cId="4032805887" sldId="2925"/>
            <ac:grpSpMk id="2" creationId="{2A02F6C1-5EF7-4F8B-A7DF-5BC27BE1B3DE}"/>
          </ac:grpSpMkLst>
        </pc:grpChg>
        <pc:grpChg chg="del">
          <ac:chgData name="Jeff Edmonds" userId="a8785b683ef20e23" providerId="LiveId" clId="{EC4CB64A-FA86-4C75-9D3D-648C974CCF4C}" dt="2022-03-21T20:25:55.538" v="539" actId="478"/>
          <ac:grpSpMkLst>
            <pc:docMk/>
            <pc:sldMk cId="4032805887" sldId="2925"/>
            <ac:grpSpMk id="55" creationId="{C13AB971-FF74-4CE0-9BBF-95FD882C02B1}"/>
          </ac:grpSpMkLst>
        </pc:grpChg>
        <pc:grpChg chg="add del">
          <ac:chgData name="Jeff Edmonds" userId="a8785b683ef20e23" providerId="LiveId" clId="{EC4CB64A-FA86-4C75-9D3D-648C974CCF4C}" dt="2022-03-21T20:27:16.681" v="555" actId="165"/>
          <ac:grpSpMkLst>
            <pc:docMk/>
            <pc:sldMk cId="4032805887" sldId="2925"/>
            <ac:grpSpMk id="56" creationId="{D0C2CE22-0431-42EA-BBFE-40820681AAB5}"/>
          </ac:grpSpMkLst>
        </pc:grpChg>
        <pc:grpChg chg="add del mod">
          <ac:chgData name="Jeff Edmonds" userId="a8785b683ef20e23" providerId="LiveId" clId="{EC4CB64A-FA86-4C75-9D3D-648C974CCF4C}" dt="2022-03-21T20:27:16.681" v="555" actId="165"/>
          <ac:grpSpMkLst>
            <pc:docMk/>
            <pc:sldMk cId="4032805887" sldId="2925"/>
            <ac:grpSpMk id="57" creationId="{4912BAE2-AC3B-48DE-9451-FEF4EA1275C9}"/>
          </ac:grpSpMkLst>
        </pc:grpChg>
        <pc:grpChg chg="del">
          <ac:chgData name="Jeff Edmonds" userId="a8785b683ef20e23" providerId="LiveId" clId="{EC4CB64A-FA86-4C75-9D3D-648C974CCF4C}" dt="2022-03-21T20:27:16.681" v="555" actId="165"/>
          <ac:grpSpMkLst>
            <pc:docMk/>
            <pc:sldMk cId="4032805887" sldId="2925"/>
            <ac:grpSpMk id="58" creationId="{DEF8EFED-A9F7-4828-9319-3CB7A0B9560E}"/>
          </ac:grpSpMkLst>
        </pc:grpChg>
      </pc:sldChg>
      <pc:sldChg chg="addSp delSp modSp add del mod modAnim">
        <pc:chgData name="Jeff Edmonds" userId="a8785b683ef20e23" providerId="LiveId" clId="{EC4CB64A-FA86-4C75-9D3D-648C974CCF4C}" dt="2022-03-21T20:49:41.948" v="1079" actId="47"/>
        <pc:sldMkLst>
          <pc:docMk/>
          <pc:sldMk cId="508566694" sldId="2926"/>
        </pc:sldMkLst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7" creationId="{A3CF7F84-4BC3-4F96-B977-5EFCDA2C3A4E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8" creationId="{545BA46A-A692-4622-A396-0BF5B6273C28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9" creationId="{E6BDF80E-1259-4419-8123-82F566E1CE0E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1" creationId="{6C90B8DE-BCFC-4888-AA1D-FEF2A6FC27B4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2" creationId="{4AA4BF10-3EE4-4357-BEB0-35C98F1E2732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3" creationId="{C0E5B09E-8C9B-4703-A5CE-669CF54F5749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4" creationId="{D411CA39-7784-4446-891D-DF41B654BFA9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5" creationId="{E9C3E7BB-7482-4CB7-9427-99E6A17AA944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6" creationId="{573CB028-27DE-4EA5-A827-9E8C15EE3239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17" creationId="{73042F5E-663D-4CC6-A881-41E7300E0BD1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4" creationId="{4CE9E5C9-2D89-497E-8D2C-808C6BFC23B1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5" creationId="{1FC7FA24-5F44-4FA7-BD63-C15A6AFB379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6" creationId="{A58093A1-FE9E-4AA4-87B8-538C6A10CE5B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7" creationId="{30776FDC-17E8-4D3F-ACAC-3B481F9B9D2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8" creationId="{D85D1742-BDB6-4CB6-9D47-F17FFFFBB36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29" creationId="{8D13048C-C179-4DCE-A497-F1BE6560D56F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0" creationId="{F27D41CE-3AAE-451C-9A7E-D6FF6EAFCEEB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1" creationId="{2045B89D-703F-4B9D-AC5B-893A2346471F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2" creationId="{376190A1-63F9-4A55-B85D-73286C324252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3" creationId="{7705625F-920C-466E-8BA2-A68310D37045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4" creationId="{482A8769-D8D6-4D11-BCA1-14F9C5408DAE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5" creationId="{B7703ACA-7092-4F63-A83D-948ABB63DB5C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6" creationId="{4EC97F77-7B75-4FF4-BC89-B243E122223E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7" creationId="{7909C458-2A38-48DA-8E90-FAB627640DE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8" creationId="{D2674457-096B-4BB6-84E1-07573513874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39" creationId="{49A9009F-1590-4D80-A22A-146BA4D2E9F5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0" creationId="{022A473D-E384-44F0-B518-C480F59CB3EA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1" creationId="{C8970728-F8FC-4D7A-9E1A-5B539F2C9EAB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2" creationId="{7F0F79AF-C61A-400A-B2FE-81EA76112AA1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3" creationId="{B27CBCD0-78F5-4D05-9AFC-4609DB8BE120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4" creationId="{C2398821-7FFE-4FF4-8987-C6EE6B3640B5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5" creationId="{CA6CD5D7-EF11-4B2C-A246-C2A7BBB92953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6" creationId="{9B540666-AB54-4C4D-AC88-BDECBEDB26FF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7" creationId="{6A010A4D-F219-48F8-B317-A1E6D366232B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8" creationId="{42A9C99F-63A2-43B4-94FB-E1663B65DB70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49" creationId="{E7A06D12-215C-4ED1-B1A6-AD459260FAEC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50" creationId="{90453B66-F008-483B-8665-2BA762466427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51" creationId="{F8A0FC97-0FA9-43B9-AC03-DE76F327E7EC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53" creationId="{19153480-3102-4890-A8F3-5627943801A5}"/>
          </ac:spMkLst>
        </pc:spChg>
        <pc:spChg chg="mod">
          <ac:chgData name="Jeff Edmonds" userId="a8785b683ef20e23" providerId="LiveId" clId="{EC4CB64A-FA86-4C75-9D3D-648C974CCF4C}" dt="2022-03-21T20:28:46.200" v="577"/>
          <ac:spMkLst>
            <pc:docMk/>
            <pc:sldMk cId="508566694" sldId="2926"/>
            <ac:spMk id="54" creationId="{3434D71C-74B8-4EBD-813C-A53FBD7686F1}"/>
          </ac:spMkLst>
        </pc:spChg>
        <pc:spChg chg="del">
          <ac:chgData name="Jeff Edmonds" userId="a8785b683ef20e23" providerId="LiveId" clId="{EC4CB64A-FA86-4C75-9D3D-648C974CCF4C}" dt="2022-03-21T20:28:38.521" v="576" actId="478"/>
          <ac:spMkLst>
            <pc:docMk/>
            <pc:sldMk cId="508566694" sldId="2926"/>
            <ac:spMk id="74" creationId="{24513558-711D-4B7D-9348-29B4610F0CA6}"/>
          </ac:spMkLst>
        </pc:spChg>
        <pc:spChg chg="del">
          <ac:chgData name="Jeff Edmonds" userId="a8785b683ef20e23" providerId="LiveId" clId="{EC4CB64A-FA86-4C75-9D3D-648C974CCF4C}" dt="2022-03-21T20:28:38.521" v="576" actId="478"/>
          <ac:spMkLst>
            <pc:docMk/>
            <pc:sldMk cId="508566694" sldId="2926"/>
            <ac:spMk id="75" creationId="{F1275FAD-2B9E-4F00-B092-EA9B704D31E3}"/>
          </ac:spMkLst>
        </pc:spChg>
        <pc:spChg chg="del">
          <ac:chgData name="Jeff Edmonds" userId="a8785b683ef20e23" providerId="LiveId" clId="{EC4CB64A-FA86-4C75-9D3D-648C974CCF4C}" dt="2022-03-21T20:28:38.521" v="576" actId="478"/>
          <ac:spMkLst>
            <pc:docMk/>
            <pc:sldMk cId="508566694" sldId="2926"/>
            <ac:spMk id="78" creationId="{3FD6B6C6-590F-45CF-8263-BF7697466F5C}"/>
          </ac:spMkLst>
        </pc:spChg>
        <pc:grpChg chg="add 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5" creationId="{E9EAFFED-EC73-4A1F-B63D-B09232B5CAB9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6" creationId="{F3156C05-F8BE-4578-8788-B0DAF09340C8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10" creationId="{D51E69A6-22AC-4E96-9AC2-D078156A8166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18" creationId="{7025BC6E-4319-4E30-81D2-903F5E8A09B8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19" creationId="{ABE8FF84-AF21-402E-BD04-99F6FE38E8C9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20" creationId="{1A787AE0-C7E2-4867-8A5E-5E60CE8A235A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21" creationId="{79DF383C-596A-446A-AD31-C382F9235EB1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22" creationId="{9022A9E7-D160-40A1-92FD-71E2427A817C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23" creationId="{5E83379F-E22A-40B2-94EF-89F46DB8E772}"/>
          </ac:grpSpMkLst>
        </pc:grpChg>
        <pc:grpChg chg="mod">
          <ac:chgData name="Jeff Edmonds" userId="a8785b683ef20e23" providerId="LiveId" clId="{EC4CB64A-FA86-4C75-9D3D-648C974CCF4C}" dt="2022-03-21T20:28:46.200" v="577"/>
          <ac:grpSpMkLst>
            <pc:docMk/>
            <pc:sldMk cId="508566694" sldId="2926"/>
            <ac:grpSpMk id="52" creationId="{733F92F0-07FB-4C41-BA9F-A7A25961FE09}"/>
          </ac:grpSpMkLst>
        </pc:grpChg>
      </pc:sldChg>
      <pc:sldChg chg="modSp">
        <pc:chgData name="Jeff Edmonds" userId="a8785b683ef20e23" providerId="LiveId" clId="{EC4CB64A-FA86-4C75-9D3D-648C974CCF4C}" dt="2022-03-28T20:22:27.974" v="1751" actId="20577"/>
        <pc:sldMkLst>
          <pc:docMk/>
          <pc:sldMk cId="4205020845" sldId="2928"/>
        </pc:sldMkLst>
        <pc:spChg chg="mod">
          <ac:chgData name="Jeff Edmonds" userId="a8785b683ef20e23" providerId="LiveId" clId="{EC4CB64A-FA86-4C75-9D3D-648C974CCF4C}" dt="2022-03-28T20:22:27.974" v="1751" actId="20577"/>
          <ac:spMkLst>
            <pc:docMk/>
            <pc:sldMk cId="4205020845" sldId="2928"/>
            <ac:spMk id="97" creationId="{AB5DDBDC-0F0C-4B93-B244-A48BE791B7AF}"/>
          </ac:spMkLst>
        </pc:spChg>
      </pc:sldChg>
    </pc:docChg>
  </pc:docChgLst>
  <pc:docChgLst>
    <pc:chgData name="Jeff Edmonds" userId="a8785b683ef20e23" providerId="LiveId" clId="{7EDE6BD2-50D4-4270-89AC-E1735BC69543}"/>
    <pc:docChg chg="custSel addSld modSld sldOrd">
      <pc:chgData name="Jeff Edmonds" userId="a8785b683ef20e23" providerId="LiveId" clId="{7EDE6BD2-50D4-4270-89AC-E1735BC69543}" dt="2022-04-02T01:58:43.624" v="64" actId="1076"/>
      <pc:docMkLst>
        <pc:docMk/>
      </pc:docMkLst>
      <pc:sldChg chg="modSp">
        <pc:chgData name="Jeff Edmonds" userId="a8785b683ef20e23" providerId="LiveId" clId="{7EDE6BD2-50D4-4270-89AC-E1735BC69543}" dt="2022-04-02T01:58:43.624" v="64" actId="1076"/>
        <pc:sldMkLst>
          <pc:docMk/>
          <pc:sldMk cId="0" sldId="1382"/>
        </pc:sldMkLst>
        <pc:picChg chg="mod">
          <ac:chgData name="Jeff Edmonds" userId="a8785b683ef20e23" providerId="LiveId" clId="{7EDE6BD2-50D4-4270-89AC-E1735BC69543}" dt="2022-04-02T01:58:43.624" v="64" actId="1076"/>
          <ac:picMkLst>
            <pc:docMk/>
            <pc:sldMk cId="0" sldId="1382"/>
            <ac:picMk id="314374" creationId="{00000000-0000-0000-0000-000000000000}"/>
          </ac:picMkLst>
        </pc:picChg>
      </pc:sldChg>
      <pc:sldChg chg="addSp delSp modSp mod ord">
        <pc:chgData name="Jeff Edmonds" userId="a8785b683ef20e23" providerId="LiveId" clId="{7EDE6BD2-50D4-4270-89AC-E1735BC69543}" dt="2022-04-02T01:53:07.618" v="33" actId="164"/>
        <pc:sldMkLst>
          <pc:docMk/>
          <pc:sldMk cId="0" sldId="1405"/>
        </pc:sldMkLst>
        <pc:grpChg chg="add mod">
          <ac:chgData name="Jeff Edmonds" userId="a8785b683ef20e23" providerId="LiveId" clId="{7EDE6BD2-50D4-4270-89AC-E1735BC69543}" dt="2022-04-02T01:53:07.618" v="33" actId="164"/>
          <ac:grpSpMkLst>
            <pc:docMk/>
            <pc:sldMk cId="0" sldId="1405"/>
            <ac:grpSpMk id="2" creationId="{D436F3D0-B56B-4D53-9603-28118D681AB7}"/>
          </ac:grpSpMkLst>
        </pc:grpChg>
        <pc:picChg chg="del mod">
          <ac:chgData name="Jeff Edmonds" userId="a8785b683ef20e23" providerId="LiveId" clId="{7EDE6BD2-50D4-4270-89AC-E1735BC69543}" dt="2022-04-02T01:50:49.486" v="1" actId="478"/>
          <ac:picMkLst>
            <pc:docMk/>
            <pc:sldMk cId="0" sldId="1405"/>
            <ac:picMk id="5" creationId="{A0ED5B39-1ABA-4B17-A4AE-AAC9B344E98C}"/>
          </ac:picMkLst>
        </pc:picChg>
        <pc:picChg chg="mod">
          <ac:chgData name="Jeff Edmonds" userId="a8785b683ef20e23" providerId="LiveId" clId="{7EDE6BD2-50D4-4270-89AC-E1735BC69543}" dt="2022-04-02T01:53:07.618" v="33" actId="164"/>
          <ac:picMkLst>
            <pc:docMk/>
            <pc:sldMk cId="0" sldId="1405"/>
            <ac:picMk id="6" creationId="{CB102E09-AA9E-489F-9BC9-026975AD272F}"/>
          </ac:picMkLst>
        </pc:picChg>
        <pc:picChg chg="mod">
          <ac:chgData name="Jeff Edmonds" userId="a8785b683ef20e23" providerId="LiveId" clId="{7EDE6BD2-50D4-4270-89AC-E1735BC69543}" dt="2022-04-02T01:53:07.618" v="33" actId="164"/>
          <ac:picMkLst>
            <pc:docMk/>
            <pc:sldMk cId="0" sldId="1405"/>
            <ac:picMk id="306179" creationId="{00000000-0000-0000-0000-000000000000}"/>
          </ac:picMkLst>
        </pc:picChg>
      </pc:sldChg>
      <pc:sldChg chg="modSp">
        <pc:chgData name="Jeff Edmonds" userId="a8785b683ef20e23" providerId="LiveId" clId="{7EDE6BD2-50D4-4270-89AC-E1735BC69543}" dt="2022-04-02T01:57:59.940" v="62" actId="14100"/>
        <pc:sldMkLst>
          <pc:docMk/>
          <pc:sldMk cId="0" sldId="1406"/>
        </pc:sldMkLst>
        <pc:picChg chg="mod">
          <ac:chgData name="Jeff Edmonds" userId="a8785b683ef20e23" providerId="LiveId" clId="{7EDE6BD2-50D4-4270-89AC-E1735BC69543}" dt="2022-04-02T01:57:59.940" v="62" actId="14100"/>
          <ac:picMkLst>
            <pc:docMk/>
            <pc:sldMk cId="0" sldId="1406"/>
            <ac:picMk id="308226" creationId="{00000000-0000-0000-0000-000000000000}"/>
          </ac:picMkLst>
        </pc:picChg>
      </pc:sldChg>
      <pc:sldChg chg="modSp ord">
        <pc:chgData name="Jeff Edmonds" userId="a8785b683ef20e23" providerId="LiveId" clId="{7EDE6BD2-50D4-4270-89AC-E1735BC69543}" dt="2022-04-02T01:57:07.451" v="57" actId="14100"/>
        <pc:sldMkLst>
          <pc:docMk/>
          <pc:sldMk cId="0" sldId="1531"/>
        </pc:sldMkLst>
        <pc:picChg chg="mod">
          <ac:chgData name="Jeff Edmonds" userId="a8785b683ef20e23" providerId="LiveId" clId="{7EDE6BD2-50D4-4270-89AC-E1735BC69543}" dt="2022-04-02T01:57:07.451" v="57" actId="14100"/>
          <ac:picMkLst>
            <pc:docMk/>
            <pc:sldMk cId="0" sldId="1531"/>
            <ac:picMk id="307202" creationId="{00000000-0000-0000-0000-000000000000}"/>
          </ac:picMkLst>
        </pc:picChg>
      </pc:sldChg>
      <pc:sldChg chg="delSp modSp add mod">
        <pc:chgData name="Jeff Edmonds" userId="a8785b683ef20e23" providerId="LiveId" clId="{7EDE6BD2-50D4-4270-89AC-E1735BC69543}" dt="2022-04-02T01:51:53.435" v="23" actId="478"/>
        <pc:sldMkLst>
          <pc:docMk/>
          <pc:sldMk cId="636221258" sldId="2976"/>
        </pc:sldMkLst>
        <pc:picChg chg="del">
          <ac:chgData name="Jeff Edmonds" userId="a8785b683ef20e23" providerId="LiveId" clId="{7EDE6BD2-50D4-4270-89AC-E1735BC69543}" dt="2022-04-02T01:51:53.435" v="23" actId="478"/>
          <ac:picMkLst>
            <pc:docMk/>
            <pc:sldMk cId="636221258" sldId="2976"/>
            <ac:picMk id="6" creationId="{CB102E09-AA9E-489F-9BC9-026975AD272F}"/>
          </ac:picMkLst>
        </pc:picChg>
        <pc:picChg chg="mod">
          <ac:chgData name="Jeff Edmonds" userId="a8785b683ef20e23" providerId="LiveId" clId="{7EDE6BD2-50D4-4270-89AC-E1735BC69543}" dt="2022-04-02T01:51:51.230" v="22" actId="1076"/>
          <ac:picMkLst>
            <pc:docMk/>
            <pc:sldMk cId="636221258" sldId="2976"/>
            <ac:picMk id="306179" creationId="{00000000-0000-0000-0000-000000000000}"/>
          </ac:picMkLst>
        </pc:picChg>
      </pc:sldChg>
      <pc:sldChg chg="modSp add">
        <pc:chgData name="Jeff Edmonds" userId="a8785b683ef20e23" providerId="LiveId" clId="{7EDE6BD2-50D4-4270-89AC-E1735BC69543}" dt="2022-04-02T01:54:06.230" v="38" actId="14100"/>
        <pc:sldMkLst>
          <pc:docMk/>
          <pc:sldMk cId="1907078390" sldId="2977"/>
        </pc:sldMkLst>
        <pc:picChg chg="mod">
          <ac:chgData name="Jeff Edmonds" userId="a8785b683ef20e23" providerId="LiveId" clId="{7EDE6BD2-50D4-4270-89AC-E1735BC69543}" dt="2022-04-02T01:54:06.230" v="38" actId="14100"/>
          <ac:picMkLst>
            <pc:docMk/>
            <pc:sldMk cId="1907078390" sldId="2977"/>
            <ac:picMk id="307202" creationId="{00000000-0000-0000-0000-000000000000}"/>
          </ac:picMkLst>
        </pc:picChg>
      </pc:sldChg>
      <pc:sldChg chg="modSp add">
        <pc:chgData name="Jeff Edmonds" userId="a8785b683ef20e23" providerId="LiveId" clId="{7EDE6BD2-50D4-4270-89AC-E1735BC69543}" dt="2022-04-02T01:55:31.979" v="46" actId="14100"/>
        <pc:sldMkLst>
          <pc:docMk/>
          <pc:sldMk cId="2721722287" sldId="2978"/>
        </pc:sldMkLst>
        <pc:picChg chg="mod">
          <ac:chgData name="Jeff Edmonds" userId="a8785b683ef20e23" providerId="LiveId" clId="{7EDE6BD2-50D4-4270-89AC-E1735BC69543}" dt="2022-04-02T01:55:31.979" v="46" actId="14100"/>
          <ac:picMkLst>
            <pc:docMk/>
            <pc:sldMk cId="2721722287" sldId="2978"/>
            <ac:picMk id="307202" creationId="{00000000-0000-0000-0000-000000000000}"/>
          </ac:picMkLst>
        </pc:picChg>
      </pc:sldChg>
      <pc:sldChg chg="modSp add">
        <pc:chgData name="Jeff Edmonds" userId="a8785b683ef20e23" providerId="LiveId" clId="{7EDE6BD2-50D4-4270-89AC-E1735BC69543}" dt="2022-04-02T01:57:46.803" v="60" actId="14100"/>
        <pc:sldMkLst>
          <pc:docMk/>
          <pc:sldMk cId="987232416" sldId="2979"/>
        </pc:sldMkLst>
        <pc:picChg chg="mod">
          <ac:chgData name="Jeff Edmonds" userId="a8785b683ef20e23" providerId="LiveId" clId="{7EDE6BD2-50D4-4270-89AC-E1735BC69543}" dt="2022-04-02T01:57:46.803" v="60" actId="14100"/>
          <ac:picMkLst>
            <pc:docMk/>
            <pc:sldMk cId="987232416" sldId="2979"/>
            <ac:picMk id="307202" creationId="{00000000-0000-0000-0000-000000000000}"/>
          </ac:picMkLst>
        </pc:picChg>
      </pc:sldChg>
    </pc:docChg>
  </pc:docChgLst>
</pc:chgInfo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50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1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929063" y="0"/>
            <a:ext cx="3005137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2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64575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30053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929063" y="8664575"/>
            <a:ext cx="3005137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1CC73C1E-4AA5-44BB-9A68-DE6E87E5DE1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51892923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976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90976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927475" y="0"/>
            <a:ext cx="3005138" cy="45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05508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87450" y="684213"/>
            <a:ext cx="4559300" cy="3419475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90976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693738" y="4332288"/>
            <a:ext cx="5546725" cy="410368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noProof="0"/>
              <a:t>Click to edit Master text styles</a:t>
            </a:r>
          </a:p>
          <a:p>
            <a:pPr lvl="1"/>
            <a:r>
              <a:rPr lang="en-CA" noProof="0"/>
              <a:t>Second level</a:t>
            </a:r>
          </a:p>
          <a:p>
            <a:pPr lvl="2"/>
            <a:r>
              <a:rPr lang="en-CA" noProof="0"/>
              <a:t>Third level</a:t>
            </a:r>
          </a:p>
          <a:p>
            <a:pPr lvl="3"/>
            <a:r>
              <a:rPr lang="en-CA" noProof="0"/>
              <a:t>Fourth level</a:t>
            </a:r>
          </a:p>
          <a:p>
            <a:pPr lvl="4"/>
            <a:r>
              <a:rPr lang="en-CA" noProof="0"/>
              <a:t>Fifth level</a:t>
            </a:r>
          </a:p>
        </p:txBody>
      </p:sp>
      <p:sp>
        <p:nvSpPr>
          <p:cNvPr id="190976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62988"/>
            <a:ext cx="3005138" cy="455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90976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927475" y="8662988"/>
            <a:ext cx="3005138" cy="4556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/>
            </a:lvl1pPr>
          </a:lstStyle>
          <a:p>
            <a:pPr>
              <a:defRPr/>
            </a:pPr>
            <a:fld id="{24DB802B-4F58-44D1-BC0A-7F9BB7FC964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096649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0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1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2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3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4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5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7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9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1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5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7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9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1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3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5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7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2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4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6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2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6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8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0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3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7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8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9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0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1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2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3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4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5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6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7.xml"/><Relationship Id="rId1" Type="http://schemas.openxmlformats.org/officeDocument/2006/relationships/notesMaster" Target="../notesMasters/notesMaster1.xml"/></Relationships>
</file>

<file path=ppt/notesSlides/_rels/notesSlide2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8.xml"/><Relationship Id="rId1" Type="http://schemas.openxmlformats.org/officeDocument/2006/relationships/notesMaster" Target="../notesMasters/notesMaster1.xml"/></Relationships>
</file>

<file path=ppt/notesSlides/_rels/notesSlide2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9.xml"/><Relationship Id="rId1" Type="http://schemas.openxmlformats.org/officeDocument/2006/relationships/notesMaster" Target="../notesMasters/notesMaster1.xml"/></Relationships>
</file>

<file path=ppt/notesSlides/_rels/notesSlide2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0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2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1.xml"/><Relationship Id="rId1" Type="http://schemas.openxmlformats.org/officeDocument/2006/relationships/notesMaster" Target="../notesMasters/notesMaster1.xml"/></Relationships>
</file>

<file path=ppt/notesSlides/_rels/notesSlide2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2.xml"/><Relationship Id="rId1" Type="http://schemas.openxmlformats.org/officeDocument/2006/relationships/notesMaster" Target="../notesMasters/notesMaster1.xml"/></Relationships>
</file>

<file path=ppt/notesSlides/_rels/notesSlide2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3.xml"/><Relationship Id="rId1" Type="http://schemas.openxmlformats.org/officeDocument/2006/relationships/notesMaster" Target="../notesMasters/notesMaster1.xml"/></Relationships>
</file>

<file path=ppt/notesSlides/_rels/notesSlide2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4.xml"/><Relationship Id="rId1" Type="http://schemas.openxmlformats.org/officeDocument/2006/relationships/notesMaster" Target="../notesMasters/notesMaster1.xml"/></Relationships>
</file>

<file path=ppt/notesSlides/_rels/notesSlide2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5.xml"/><Relationship Id="rId1" Type="http://schemas.openxmlformats.org/officeDocument/2006/relationships/notesMaster" Target="../notesMasters/notesMaster1.xml"/></Relationships>
</file>

<file path=ppt/notesSlides/_rels/notesSlide2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6.xml"/><Relationship Id="rId1" Type="http://schemas.openxmlformats.org/officeDocument/2006/relationships/notesMaster" Target="../notesMasters/notesMaster1.xml"/></Relationships>
</file>

<file path=ppt/notesSlides/_rels/notesSlide2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7.xml"/><Relationship Id="rId1" Type="http://schemas.openxmlformats.org/officeDocument/2006/relationships/notesMaster" Target="../notesMasters/notesMaster1.xml"/></Relationships>
</file>

<file path=ppt/notesSlides/_rels/notesSlide2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8.xml"/><Relationship Id="rId1" Type="http://schemas.openxmlformats.org/officeDocument/2006/relationships/notesMaster" Target="../notesMasters/notesMaster1.xml"/></Relationships>
</file>

<file path=ppt/notesSlides/_rels/notesSlide2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9.xml"/><Relationship Id="rId1" Type="http://schemas.openxmlformats.org/officeDocument/2006/relationships/notesMaster" Target="../notesMasters/notesMaster1.xml"/></Relationships>
</file>

<file path=ppt/notesSlides/_rels/notesSlide2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0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2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1.xml"/><Relationship Id="rId1" Type="http://schemas.openxmlformats.org/officeDocument/2006/relationships/notesMaster" Target="../notesMasters/notesMaster1.xml"/></Relationships>
</file>

<file path=ppt/notesSlides/_rels/notesSlide2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2.xml"/><Relationship Id="rId1" Type="http://schemas.openxmlformats.org/officeDocument/2006/relationships/notesMaster" Target="../notesMasters/notesMaster1.xml"/></Relationships>
</file>

<file path=ppt/notesSlides/_rels/notesSlide2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3.xml"/><Relationship Id="rId1" Type="http://schemas.openxmlformats.org/officeDocument/2006/relationships/notesMaster" Target="../notesMasters/notesMaster1.xml"/></Relationships>
</file>

<file path=ppt/notesSlides/_rels/notesSlide2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4.xml"/><Relationship Id="rId1" Type="http://schemas.openxmlformats.org/officeDocument/2006/relationships/notesMaster" Target="../notesMasters/notesMaster1.xml"/></Relationships>
</file>

<file path=ppt/notesSlides/_rels/notesSlide2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5.xml"/><Relationship Id="rId1" Type="http://schemas.openxmlformats.org/officeDocument/2006/relationships/notesMaster" Target="../notesMasters/notesMaster1.xml"/></Relationships>
</file>

<file path=ppt/notesSlides/_rels/notesSlide2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6.xml"/><Relationship Id="rId1" Type="http://schemas.openxmlformats.org/officeDocument/2006/relationships/notesMaster" Target="../notesMasters/notesMaster1.xml"/></Relationships>
</file>

<file path=ppt/notesSlides/_rels/notesSlide2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7.xml"/><Relationship Id="rId1" Type="http://schemas.openxmlformats.org/officeDocument/2006/relationships/notesMaster" Target="../notesMasters/notesMaster1.xml"/></Relationships>
</file>

<file path=ppt/notesSlides/_rels/notesSlide2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8.xml"/><Relationship Id="rId1" Type="http://schemas.openxmlformats.org/officeDocument/2006/relationships/notesMaster" Target="../notesMasters/notesMaster1.xml"/></Relationships>
</file>

<file path=ppt/notesSlides/_rels/notesSlide2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9.xml"/><Relationship Id="rId1" Type="http://schemas.openxmlformats.org/officeDocument/2006/relationships/notesMaster" Target="../notesMasters/notesMaster1.xml"/></Relationships>
</file>

<file path=ppt/notesSlides/_rels/notesSlide2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2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1.xml"/><Relationship Id="rId1" Type="http://schemas.openxmlformats.org/officeDocument/2006/relationships/notesMaster" Target="../notesMasters/notesMaster1.xml"/></Relationships>
</file>

<file path=ppt/notesSlides/_rels/notesSlide2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2.xml"/><Relationship Id="rId1" Type="http://schemas.openxmlformats.org/officeDocument/2006/relationships/notesMaster" Target="../notesMasters/notesMaster1.xml"/></Relationships>
</file>

<file path=ppt/notesSlides/_rels/notesSlide2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3.xml"/><Relationship Id="rId1" Type="http://schemas.openxmlformats.org/officeDocument/2006/relationships/notesMaster" Target="../notesMasters/notesMaster1.xml"/></Relationships>
</file>

<file path=ppt/notesSlides/_rels/notesSlide2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4.xml"/><Relationship Id="rId1" Type="http://schemas.openxmlformats.org/officeDocument/2006/relationships/notesMaster" Target="../notesMasters/notesMaster1.xml"/></Relationships>
</file>

<file path=ppt/notesSlides/_rels/notesSlide2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5.xml"/><Relationship Id="rId1" Type="http://schemas.openxmlformats.org/officeDocument/2006/relationships/notesMaster" Target="../notesMasters/notesMaster1.xml"/></Relationships>
</file>

<file path=ppt/notesSlides/_rels/notesSlide2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6.xml"/><Relationship Id="rId1" Type="http://schemas.openxmlformats.org/officeDocument/2006/relationships/notesMaster" Target="../notesMasters/notesMaster1.xml"/></Relationships>
</file>

<file path=ppt/notesSlides/_rels/notesSlide2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7.xml"/><Relationship Id="rId1" Type="http://schemas.openxmlformats.org/officeDocument/2006/relationships/notesMaster" Target="../notesMasters/notesMaster1.xml"/></Relationships>
</file>

<file path=ppt/notesSlides/_rels/notesSlide2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8.xml"/><Relationship Id="rId1" Type="http://schemas.openxmlformats.org/officeDocument/2006/relationships/notesMaster" Target="../notesMasters/notesMaster1.xml"/></Relationships>
</file>

<file path=ppt/notesSlides/_rels/notesSlide2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9.xml"/><Relationship Id="rId1" Type="http://schemas.openxmlformats.org/officeDocument/2006/relationships/notesMaster" Target="../notesMasters/notesMaster1.xml"/></Relationships>
</file>

<file path=ppt/notesSlides/_rels/notesSlide2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2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1.xml"/><Relationship Id="rId1" Type="http://schemas.openxmlformats.org/officeDocument/2006/relationships/notesMaster" Target="../notesMasters/notesMaster1.xml"/></Relationships>
</file>

<file path=ppt/notesSlides/_rels/notesSlide2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2.xml"/><Relationship Id="rId1" Type="http://schemas.openxmlformats.org/officeDocument/2006/relationships/notesMaster" Target="../notesMasters/notesMaster1.xml"/></Relationships>
</file>

<file path=ppt/notesSlides/_rels/notesSlide2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3.xml"/><Relationship Id="rId1" Type="http://schemas.openxmlformats.org/officeDocument/2006/relationships/notesMaster" Target="../notesMasters/notesMaster1.xml"/></Relationships>
</file>

<file path=ppt/notesSlides/_rels/notesSlide2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4.xml"/><Relationship Id="rId1" Type="http://schemas.openxmlformats.org/officeDocument/2006/relationships/notesMaster" Target="../notesMasters/notesMaster1.xml"/></Relationships>
</file>

<file path=ppt/notesSlides/_rels/notesSlide2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5.xml"/><Relationship Id="rId1" Type="http://schemas.openxmlformats.org/officeDocument/2006/relationships/notesMaster" Target="../notesMasters/notesMaster1.xml"/></Relationships>
</file>

<file path=ppt/notesSlides/_rels/notesSlide2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6.xml"/><Relationship Id="rId1" Type="http://schemas.openxmlformats.org/officeDocument/2006/relationships/notesMaster" Target="../notesMasters/notesMaster1.xml"/></Relationships>
</file>

<file path=ppt/notesSlides/_rels/notesSlide2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7.xml"/><Relationship Id="rId1" Type="http://schemas.openxmlformats.org/officeDocument/2006/relationships/notesMaster" Target="../notesMasters/notesMaster1.xml"/></Relationships>
</file>

<file path=ppt/notesSlides/_rels/notesSlide2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8.xml"/><Relationship Id="rId1" Type="http://schemas.openxmlformats.org/officeDocument/2006/relationships/notesMaster" Target="../notesMasters/notesMaster1.xml"/></Relationships>
</file>

<file path=ppt/notesSlides/_rels/notesSlide2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9.xml"/><Relationship Id="rId1" Type="http://schemas.openxmlformats.org/officeDocument/2006/relationships/notesMaster" Target="../notesMasters/notesMaster1.xml"/></Relationships>
</file>

<file path=ppt/notesSlides/_rels/notesSlide2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2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1.xml"/><Relationship Id="rId1" Type="http://schemas.openxmlformats.org/officeDocument/2006/relationships/notesMaster" Target="../notesMasters/notesMaster1.xml"/></Relationships>
</file>

<file path=ppt/notesSlides/_rels/notesSlide2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2.xml"/><Relationship Id="rId1" Type="http://schemas.openxmlformats.org/officeDocument/2006/relationships/notesMaster" Target="../notesMasters/notesMaster1.xml"/></Relationships>
</file>

<file path=ppt/notesSlides/_rels/notesSlide2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3.xml"/><Relationship Id="rId1" Type="http://schemas.openxmlformats.org/officeDocument/2006/relationships/notesMaster" Target="../notesMasters/notesMaster1.xml"/></Relationships>
</file>

<file path=ppt/notesSlides/_rels/notesSlide2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4.xml"/><Relationship Id="rId1" Type="http://schemas.openxmlformats.org/officeDocument/2006/relationships/notesMaster" Target="../notesMasters/notesMaster1.xml"/></Relationships>
</file>

<file path=ppt/notesSlides/_rels/notesSlide2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5.xml"/><Relationship Id="rId1" Type="http://schemas.openxmlformats.org/officeDocument/2006/relationships/notesMaster" Target="../notesMasters/notesMaster1.xml"/></Relationships>
</file>

<file path=ppt/notesSlides/_rels/notesSlide2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6.xml"/><Relationship Id="rId1" Type="http://schemas.openxmlformats.org/officeDocument/2006/relationships/notesMaster" Target="../notesMasters/notesMaster1.xml"/></Relationships>
</file>

<file path=ppt/notesSlides/_rels/notesSlide2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7.xml"/><Relationship Id="rId1" Type="http://schemas.openxmlformats.org/officeDocument/2006/relationships/notesMaster" Target="../notesMasters/notesMaster1.xml"/></Relationships>
</file>

<file path=ppt/notesSlides/_rels/notesSlide2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8.xml"/><Relationship Id="rId1" Type="http://schemas.openxmlformats.org/officeDocument/2006/relationships/notesMaster" Target="../notesMasters/notesMaster1.xml"/></Relationships>
</file>

<file path=ppt/notesSlides/_rels/notesSlide2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9.xml"/><Relationship Id="rId1" Type="http://schemas.openxmlformats.org/officeDocument/2006/relationships/notesMaster" Target="../notesMasters/notesMaster1.xml"/></Relationships>
</file>

<file path=ppt/notesSlides/_rels/notesSlide2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3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1.xml"/><Relationship Id="rId1" Type="http://schemas.openxmlformats.org/officeDocument/2006/relationships/notesMaster" Target="../notesMasters/notesMaster1.xml"/></Relationships>
</file>

<file path=ppt/notesSlides/_rels/notesSlide3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7.xml"/><Relationship Id="rId1" Type="http://schemas.openxmlformats.org/officeDocument/2006/relationships/notesMaster" Target="../notesMasters/notesMaster1.xml"/></Relationships>
</file>

<file path=ppt/notesSlides/_rels/notesSlide3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8.xml"/><Relationship Id="rId1" Type="http://schemas.openxmlformats.org/officeDocument/2006/relationships/notesMaster" Target="../notesMasters/notesMaster1.xml"/></Relationships>
</file>

<file path=ppt/notesSlides/_rels/notesSlide3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9.xml"/><Relationship Id="rId1" Type="http://schemas.openxmlformats.org/officeDocument/2006/relationships/notesMaster" Target="../notesMasters/notesMaster1.xml"/></Relationships>
</file>

<file path=ppt/notesSlides/_rels/notesSlide3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0.xml"/><Relationship Id="rId1" Type="http://schemas.openxmlformats.org/officeDocument/2006/relationships/notesMaster" Target="../notesMasters/notesMaster1.xml"/></Relationships>
</file>

<file path=ppt/notesSlides/_rels/notesSlide3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1.xml"/><Relationship Id="rId1" Type="http://schemas.openxmlformats.org/officeDocument/2006/relationships/notesMaster" Target="../notesMasters/notesMaster1.xml"/></Relationships>
</file>

<file path=ppt/notesSlides/_rels/notesSlide3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2.xml"/><Relationship Id="rId1" Type="http://schemas.openxmlformats.org/officeDocument/2006/relationships/notesMaster" Target="../notesMasters/notesMaster1.xml"/></Relationships>
</file>

<file path=ppt/notesSlides/_rels/notesSlide3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3.xml"/><Relationship Id="rId1" Type="http://schemas.openxmlformats.org/officeDocument/2006/relationships/notesMaster" Target="../notesMasters/notesMaster1.xml"/></Relationships>
</file>

<file path=ppt/notesSlides/_rels/notesSlide3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4.xml"/><Relationship Id="rId1" Type="http://schemas.openxmlformats.org/officeDocument/2006/relationships/notesMaster" Target="../notesMasters/notesMaster1.xml"/></Relationships>
</file>

<file path=ppt/notesSlides/_rels/notesSlide3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5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3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6.xml"/><Relationship Id="rId1" Type="http://schemas.openxmlformats.org/officeDocument/2006/relationships/notesMaster" Target="../notesMasters/notesMaster1.xml"/></Relationships>
</file>

<file path=ppt/notesSlides/_rels/notesSlide3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7.xml"/><Relationship Id="rId1" Type="http://schemas.openxmlformats.org/officeDocument/2006/relationships/notesMaster" Target="../notesMasters/notesMaster1.xml"/></Relationships>
</file>

<file path=ppt/notesSlides/_rels/notesSlide3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8.xml"/><Relationship Id="rId1" Type="http://schemas.openxmlformats.org/officeDocument/2006/relationships/notesMaster" Target="../notesMasters/notesMaster1.xml"/></Relationships>
</file>

<file path=ppt/notesSlides/_rels/notesSlide3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9.xml"/><Relationship Id="rId1" Type="http://schemas.openxmlformats.org/officeDocument/2006/relationships/notesMaster" Target="../notesMasters/notesMaster1.xml"/></Relationships>
</file>

<file path=ppt/notesSlides/_rels/notesSlide3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0.xml"/><Relationship Id="rId1" Type="http://schemas.openxmlformats.org/officeDocument/2006/relationships/notesMaster" Target="../notesMasters/notesMaster1.xml"/></Relationships>
</file>

<file path=ppt/notesSlides/_rels/notesSlide3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1.xml"/><Relationship Id="rId1" Type="http://schemas.openxmlformats.org/officeDocument/2006/relationships/notesMaster" Target="../notesMasters/notesMaster1.xml"/></Relationships>
</file>

<file path=ppt/notesSlides/_rels/notesSlide3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2.xml"/><Relationship Id="rId1" Type="http://schemas.openxmlformats.org/officeDocument/2006/relationships/notesMaster" Target="../notesMasters/notesMaster1.xml"/></Relationships>
</file>

<file path=ppt/notesSlides/_rels/notesSlide3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3.xml"/><Relationship Id="rId1" Type="http://schemas.openxmlformats.org/officeDocument/2006/relationships/notesMaster" Target="../notesMasters/notesMaster1.xml"/></Relationships>
</file>

<file path=ppt/notesSlides/_rels/notesSlide3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4.xml"/><Relationship Id="rId1" Type="http://schemas.openxmlformats.org/officeDocument/2006/relationships/notesMaster" Target="../notesMasters/notesMaster1.xml"/></Relationships>
</file>

<file path=ppt/notesSlides/_rels/notesSlide3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3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6.xml"/><Relationship Id="rId1" Type="http://schemas.openxmlformats.org/officeDocument/2006/relationships/notesMaster" Target="../notesMasters/notesMaster1.xml"/></Relationships>
</file>

<file path=ppt/notesSlides/_rels/notesSlide3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7.xml"/><Relationship Id="rId1" Type="http://schemas.openxmlformats.org/officeDocument/2006/relationships/notesMaster" Target="../notesMasters/notesMaster1.xml"/></Relationships>
</file>

<file path=ppt/notesSlides/_rels/notesSlide3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8.xml"/><Relationship Id="rId1" Type="http://schemas.openxmlformats.org/officeDocument/2006/relationships/notesMaster" Target="../notesMasters/notesMaster1.xml"/></Relationships>
</file>

<file path=ppt/notesSlides/_rels/notesSlide3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9.xml"/><Relationship Id="rId1" Type="http://schemas.openxmlformats.org/officeDocument/2006/relationships/notesMaster" Target="../notesMasters/notesMaster1.xml"/></Relationships>
</file>

<file path=ppt/notesSlides/_rels/notesSlide3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0.xml"/><Relationship Id="rId1" Type="http://schemas.openxmlformats.org/officeDocument/2006/relationships/notesMaster" Target="../notesMasters/notesMaster1.xml"/></Relationships>
</file>

<file path=ppt/notesSlides/_rels/notesSlide3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1.xml"/><Relationship Id="rId1" Type="http://schemas.openxmlformats.org/officeDocument/2006/relationships/notesMaster" Target="../notesMasters/notesMaster1.xml"/></Relationships>
</file>

<file path=ppt/notesSlides/_rels/notesSlide3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2.xml"/><Relationship Id="rId1" Type="http://schemas.openxmlformats.org/officeDocument/2006/relationships/notesMaster" Target="../notesMasters/notesMaster1.xml"/></Relationships>
</file>

<file path=ppt/notesSlides/_rels/notesSlide3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3.xml"/><Relationship Id="rId1" Type="http://schemas.openxmlformats.org/officeDocument/2006/relationships/notesMaster" Target="../notesMasters/notesMaster1.xml"/></Relationships>
</file>

<file path=ppt/notesSlides/_rels/notesSlide3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4.xml"/><Relationship Id="rId1" Type="http://schemas.openxmlformats.org/officeDocument/2006/relationships/notesMaster" Target="../notesMasters/notesMaster1.xml"/></Relationships>
</file>

<file path=ppt/notesSlides/_rels/notesSlide3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3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6.xml"/><Relationship Id="rId1" Type="http://schemas.openxmlformats.org/officeDocument/2006/relationships/notesMaster" Target="../notesMasters/notesMaster1.xml"/></Relationships>
</file>

<file path=ppt/notesSlides/_rels/notesSlide3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7.xml"/><Relationship Id="rId1" Type="http://schemas.openxmlformats.org/officeDocument/2006/relationships/notesMaster" Target="../notesMasters/notesMaster1.xml"/></Relationships>
</file>

<file path=ppt/notesSlides/_rels/notesSlide3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8.xml"/><Relationship Id="rId1" Type="http://schemas.openxmlformats.org/officeDocument/2006/relationships/notesMaster" Target="../notesMasters/notesMaster1.xml"/></Relationships>
</file>

<file path=ppt/notesSlides/_rels/notesSlide3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9.xml"/><Relationship Id="rId1" Type="http://schemas.openxmlformats.org/officeDocument/2006/relationships/notesMaster" Target="../notesMasters/notesMaster1.xml"/></Relationships>
</file>

<file path=ppt/notesSlides/_rels/notesSlide3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0.xml"/><Relationship Id="rId1" Type="http://schemas.openxmlformats.org/officeDocument/2006/relationships/notesMaster" Target="../notesMasters/notesMaster1.xml"/></Relationships>
</file>

<file path=ppt/notesSlides/_rels/notesSlide3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1.xml"/><Relationship Id="rId1" Type="http://schemas.openxmlformats.org/officeDocument/2006/relationships/notesMaster" Target="../notesMasters/notesMaster1.xml"/></Relationships>
</file>

<file path=ppt/notesSlides/_rels/notesSlide3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2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06E0F86-F0FD-4A67-8B4E-2C201C0E27D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</a:t>
            </a:fld>
            <a:endParaRPr lang="en-CA" altLang="en-US" dirty="0"/>
          </a:p>
        </p:txBody>
      </p:sp>
      <p:sp>
        <p:nvSpPr>
          <p:cNvPr id="406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06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35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44509800"/>
      </p:ext>
    </p:extLst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A924917-67DE-406F-80E6-C9114E1F45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127</a:t>
            </a:fld>
            <a:endParaRPr lang="en-CA" altLang="en-US"/>
          </a:p>
        </p:txBody>
      </p:sp>
      <p:sp>
        <p:nvSpPr>
          <p:cNvPr id="529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9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961903125"/>
      </p:ext>
    </p:extLst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178757-BA37-425E-865D-0715D136152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128</a:t>
            </a:fld>
            <a:endParaRPr lang="en-CA" altLang="en-US"/>
          </a:p>
        </p:txBody>
      </p:sp>
      <p:sp>
        <p:nvSpPr>
          <p:cNvPr id="530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0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7829159"/>
      </p:ext>
    </p:extLst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129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26584524"/>
      </p:ext>
    </p:extLst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130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52338271"/>
      </p:ext>
    </p:extLst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131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44799628"/>
      </p:ext>
    </p:extLst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132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54328811"/>
      </p:ext>
    </p:extLst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93675E5-18FB-4F29-90D5-119D2AC5D10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133</a:t>
            </a:fld>
            <a:endParaRPr lang="en-CA" altLang="en-US"/>
          </a:p>
        </p:txBody>
      </p:sp>
      <p:sp>
        <p:nvSpPr>
          <p:cNvPr id="533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3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0027710"/>
      </p:ext>
    </p:extLst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76A199F-FF18-41C9-B747-C2288DDB2B4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134</a:t>
            </a:fld>
            <a:endParaRPr lang="en-CA" altLang="en-US"/>
          </a:p>
        </p:txBody>
      </p:sp>
      <p:sp>
        <p:nvSpPr>
          <p:cNvPr id="534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4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53203760"/>
      </p:ext>
    </p:extLst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50543D-80B7-49CE-BD45-15AE7BB04C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135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06096608"/>
      </p:ext>
    </p:extLst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50543D-80B7-49CE-BD45-15AE7BB04C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136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57264653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36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81506037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5E51A2-D20F-49E6-863E-A747035CEF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137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32556439"/>
      </p:ext>
    </p:extLst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5E51A2-D20F-49E6-863E-A747035CEF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138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50663817"/>
      </p:ext>
    </p:extLst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4FF8105-4E7F-474C-A875-103E3537E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139</a:t>
            </a:fld>
            <a:endParaRPr lang="en-CA" altLang="en-US"/>
          </a:p>
        </p:txBody>
      </p:sp>
      <p:sp>
        <p:nvSpPr>
          <p:cNvPr id="539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9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41738951"/>
      </p:ext>
    </p:extLst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EC663-8C6D-40DF-886B-4740A10469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140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91996723"/>
      </p:ext>
    </p:extLst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EC663-8C6D-40DF-886B-4740A10469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141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19913569"/>
      </p:ext>
    </p:extLst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9AE8DFF-2CED-462F-9D1B-6D21F3C1273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38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8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07265873"/>
      </p:ext>
    </p:extLst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D93C550-1EBA-409E-B555-13AB9F63F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143</a:t>
            </a:fld>
            <a:endParaRPr lang="en-CA" altLang="en-US"/>
          </a:p>
        </p:txBody>
      </p:sp>
      <p:sp>
        <p:nvSpPr>
          <p:cNvPr id="553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84491929"/>
      </p:ext>
    </p:extLst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598737-2FFD-44D7-BDCB-E504A8A7C23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82788478"/>
      </p:ext>
    </p:extLst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34707266"/>
      </p:ext>
    </p:extLst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5157569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37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78846024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20468613"/>
      </p:ext>
    </p:extLst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808100"/>
      </p:ext>
    </p:extLst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57274872"/>
      </p:ext>
    </p:extLst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28677243"/>
      </p:ext>
    </p:extLst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69703400"/>
      </p:ext>
    </p:extLst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06433711"/>
      </p:ext>
    </p:extLst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450210"/>
      </p:ext>
    </p:extLst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5804057"/>
      </p:ext>
    </p:extLst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15772604"/>
      </p:ext>
    </p:extLst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B83EDF0-1927-4B4C-AA9B-C804A55E375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0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0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38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31195652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3820EE-A84A-400C-B1ED-DC96CCBE066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1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1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75285616"/>
      </p:ext>
    </p:extLst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183930"/>
      </p:ext>
    </p:extLst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44618113"/>
      </p:ext>
    </p:extLst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95210917"/>
      </p:ext>
    </p:extLst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5804057"/>
      </p:ext>
    </p:extLst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0581424"/>
      </p:ext>
    </p:extLst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106406079"/>
      </p:ext>
    </p:extLst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82146449"/>
      </p:ext>
    </p:extLst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EF8E245-DA9E-451C-AB2E-0ED1C7BC879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166</a:t>
            </a:fld>
            <a:endParaRPr lang="en-CA" altLang="en-US"/>
          </a:p>
        </p:txBody>
      </p:sp>
      <p:sp>
        <p:nvSpPr>
          <p:cNvPr id="67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39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93010578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9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D2314A9-DC80-4ADA-BE7C-0F6144D0857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167</a:t>
            </a:fld>
            <a:endParaRPr lang="en-CA" altLang="en-US"/>
          </a:p>
        </p:txBody>
      </p:sp>
      <p:sp>
        <p:nvSpPr>
          <p:cNvPr id="68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0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656234DE-BFF9-46B9-AE5D-865C2C92FBB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168</a:t>
            </a:fld>
            <a:endParaRPr lang="en-CA" altLang="en-US"/>
          </a:p>
        </p:txBody>
      </p:sp>
      <p:sp>
        <p:nvSpPr>
          <p:cNvPr id="68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163E714-02C5-4A8C-9CA5-A6985F681C8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169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D125B46-C856-4FFF-9981-749EFA02C0F5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170</a:t>
            </a:fld>
            <a:endParaRPr lang="en-CA" altLang="en-US"/>
          </a:p>
        </p:txBody>
      </p:sp>
      <p:sp>
        <p:nvSpPr>
          <p:cNvPr id="68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ECCF319-67FE-41F3-A0B0-E389B27EFAC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171</a:t>
            </a:fld>
            <a:endParaRPr lang="en-CA" altLang="en-US"/>
          </a:p>
        </p:txBody>
      </p:sp>
      <p:sp>
        <p:nvSpPr>
          <p:cNvPr id="68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9F9395-A73A-404E-A43C-880B661E25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172</a:t>
            </a:fld>
            <a:endParaRPr lang="en-CA" altLang="en-US"/>
          </a:p>
        </p:txBody>
      </p:sp>
      <p:sp>
        <p:nvSpPr>
          <p:cNvPr id="68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1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6E6E38F-CFAA-442F-A4AE-38A3D269C74D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8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9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02301814"/>
      </p:ext>
    </p:extLst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40259982"/>
      </p:ext>
    </p:extLst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75285616"/>
      </p:ext>
    </p:extLst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40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79489104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02183930"/>
      </p:ext>
    </p:extLst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830465557"/>
      </p:ext>
    </p:extLst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1127513"/>
      </p:ext>
    </p:extLst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75804057"/>
      </p:ext>
    </p:extLst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15772604"/>
      </p:ext>
    </p:extLst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96177515"/>
      </p:ext>
    </p:extLst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C0A0C98-689F-DBF5-636B-B632358923A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72286573"/>
      </p:ext>
    </p:extLst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A4AAEDE-6A93-7446-BCEF-7A1E3F716A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962792057"/>
      </p:ext>
    </p:extLst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98609768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41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13370385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25341868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42998972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36016417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30373894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68850543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46724384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07597422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24829352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36857046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84746703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42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19522794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71893909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7354580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71686520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67800632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35413800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61268612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1415042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15734148"/>
      </p:ext>
    </p:extLst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9555433"/>
      </p:ext>
    </p:extLst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04653141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43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61822454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891626"/>
      </p:ext>
    </p:extLst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34801895"/>
      </p:ext>
    </p:extLst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48606893"/>
      </p:ext>
    </p:extLst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14685208"/>
      </p:ext>
    </p:extLst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48881379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58948522"/>
      </p:ext>
    </p:extLst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43694693"/>
      </p:ext>
    </p:extLst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09489439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65305849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99498103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44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19932217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5187622"/>
      </p:ext>
    </p:extLst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86714670"/>
      </p:ext>
    </p:extLst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46775020"/>
      </p:ext>
    </p:extLst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204072"/>
      </p:ext>
    </p:extLst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74288613"/>
      </p:ext>
    </p:extLst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44742936"/>
      </p:ext>
    </p:extLst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47082519"/>
      </p:ext>
    </p:extLst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65553416"/>
      </p:ext>
    </p:extLst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46812300"/>
      </p:ext>
    </p:extLst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416450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CA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>
              <a:defRPr/>
            </a:pPr>
            <a:fld id="{24DB802B-4F58-44D1-BC0A-7F9BB7FC9642}" type="slidenum">
              <a:rPr lang="en-CA" smtClean="0"/>
              <a:pPr>
                <a:defRPr/>
              </a:pPr>
              <a:t>13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76393651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45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61887781"/>
      </p:ext>
    </p:extLst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78307200"/>
      </p:ext>
    </p:extLst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27884685"/>
      </p:ext>
    </p:extLst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1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3EFBFC9-150E-4B8C-BED8-BDD79232C8D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63465391"/>
      </p:ext>
    </p:extLst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97104395"/>
      </p:ext>
    </p:extLst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A187E7E-892F-4504-9F8F-B58F4E61BD23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A187E7E-892F-4504-9F8F-B58F4E61BD23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9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49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 dirty="0"/>
          </a:p>
        </p:txBody>
      </p:sp>
    </p:spTree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B0A3A3-6B9C-4325-8B12-8785659E90D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46</a:t>
            </a:fld>
            <a:endParaRPr lang="en-CA" altLang="en-US"/>
          </a:p>
        </p:txBody>
      </p:sp>
      <p:sp>
        <p:nvSpPr>
          <p:cNvPr id="551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1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C4B9666-9E7D-43CB-B46D-DE9F935B9162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6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6132" name="Rectangle 3"/>
          <p:cNvSpPr>
            <a:spLocks noGrp="1" noChangeArrowheads="1"/>
          </p:cNvSpPr>
          <p:nvPr>
            <p:ph type="body" idx="1"/>
          </p:nvPr>
        </p:nvSpPr>
        <p:spPr>
          <a:noFill/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25DF4EF-9446-4CF4-A545-9B07FE5D062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B65EF0C-D5E8-4913-8665-68A9376BD2C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3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42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9532C23-82CD-471C-8827-53EBA308465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2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D7B3F65-64F9-4B03-8720-25D89DA22240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E619D9F-2358-4F68-83B3-E5800FCD4DC0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3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863CFD1-8887-4D71-B2D7-0129AC12CE8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7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FD1657C-EEF5-4C04-A132-150C4B5BAE6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3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9FEE054-6A62-43AF-8AF4-88D43FC7057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9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9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D77BB4-34E8-44E0-8DF5-C2ACE30106F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47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79966692"/>
      </p:ext>
    </p:extLst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4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96684DE-8856-48FB-BDAB-0A618C75EA0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0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0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1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345F7D7-028C-43E0-BB37-9E7D345B5C9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1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1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DF76688-FF14-4E2F-A32D-A5A539509D7E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2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2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FAF0F25-B3B8-414E-9E01-1A24F434029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3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3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5D59BD0-555C-4308-9D85-FFDBFA37C631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5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DC80781-B871-4D88-B9C4-E32E8A888E1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017A992-77F8-4FB1-9DB2-EFD5D54E610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0D4C86E-342E-43EF-992C-EA24B34B428E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7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1F7C63-AFCB-4B56-AA55-7159CE86786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55DC2DA-2454-4F38-870A-1AAF6F13E3F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9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9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2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8BD77BB4-34E8-44E0-8DF5-C2ACE30106F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48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6938171"/>
      </p:ext>
    </p:extLst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F8DEF5-8FA4-449F-98C0-2E680922B05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35FBEF6-939D-4B32-AE19-430DA5FDAB3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1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1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2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D212D702-0E1F-4EC5-BBD2-3027E2FA487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3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9CE38FF-A1A6-4F91-8B52-73A8A81BAA33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3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691A819-D5AF-4E8E-AD8D-4050933FEF2E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4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4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66E6F08-080D-40F4-BC97-7F407A11111D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B9622A7-173A-4469-9C08-0615E42032BE}" type="slidenum">
              <a:rPr kumimoji="0" lang="en-CA" alt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3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3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760385217"/>
      </p:ext>
    </p:extLst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F298206-E1AD-4471-8DE9-C555CC3819E1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34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34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87724103"/>
      </p:ext>
    </p:extLst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4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298FAC6-CCB7-42FA-8C69-4B2E765D57B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4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4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42369133"/>
      </p:ext>
    </p:extLst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FE4B38E-BB5A-4169-AE91-EA1A56BE831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54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54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9507435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17C0110-A23B-4AD0-89CF-FC9C0F8DF26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49</a:t>
            </a:fld>
            <a:endParaRPr lang="en-CA" altLang="en-US"/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56619425"/>
      </p:ext>
    </p:extLst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B8AA615-4472-4677-8B8B-822FC211AAC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6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6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18548369"/>
      </p:ext>
    </p:extLst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2E5E849-F2BB-4ECC-90BF-D1B33FF40AB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7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7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0922325"/>
      </p:ext>
    </p:extLst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7E77F13-AEDA-4E9D-8851-0EED5FFF0B9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8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8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84474292"/>
      </p:ext>
    </p:extLst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9E4A3D8-4C7E-48D1-8AA9-16033A95F33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79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9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27782964"/>
      </p:ext>
    </p:extLst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12F2DE9-8A3A-4234-BA7C-36CDE8E5A78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0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0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43659668"/>
      </p:ext>
    </p:extLst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DE83566-F25E-44F0-BE34-02365BC1CE3D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1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1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1835641"/>
      </p:ext>
    </p:extLst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74B462-9C27-4C69-A28C-A5A970B97C93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2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2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80282213"/>
      </p:ext>
    </p:extLst>
  </p:cSld>
  <p:clrMapOvr>
    <a:masterClrMapping/>
  </p:clrMapOvr>
</p:notes>
</file>

<file path=ppt/notesSlides/notesSlide2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8C8C77A-1027-4414-96D7-00D25F3E60B7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3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3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71093126"/>
      </p:ext>
    </p:extLst>
  </p:cSld>
  <p:clrMapOvr>
    <a:masterClrMapping/>
  </p:clrMapOvr>
</p:notes>
</file>

<file path=ppt/notesSlides/notesSlide2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FE4E6F3-2FEC-47BD-B418-3B2C1E9955E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4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4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20025666"/>
      </p:ext>
    </p:extLst>
  </p:cSld>
  <p:clrMapOvr>
    <a:masterClrMapping/>
  </p:clrMapOvr>
</p:notes>
</file>

<file path=ppt/notesSlides/notesSlide2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7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503E73A-B240-43B5-99C8-7FBF2E57EEB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5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5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27979516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50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7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1DA0F11-9EC5-40C5-BF6F-33CFF324B350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6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6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63906347"/>
      </p:ext>
    </p:extLst>
  </p:cSld>
  <p:clrMapOvr>
    <a:masterClrMapping/>
  </p:clrMapOvr>
</p:notes>
</file>

<file path=ppt/notesSlides/notesSlide2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E53214A-124C-4398-9834-DCE9AC70F32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7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7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93490272"/>
      </p:ext>
    </p:extLst>
  </p:cSld>
  <p:clrMapOvr>
    <a:masterClrMapping/>
  </p:clrMapOvr>
</p:notes>
</file>

<file path=ppt/notesSlides/notesSlide2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0EEC38B-DF14-430A-A3E1-C4DEA45FCAC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0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0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85984667"/>
      </p:ext>
    </p:extLst>
  </p:cSld>
  <p:clrMapOvr>
    <a:masterClrMapping/>
  </p:clrMapOvr>
</p:notes>
</file>

<file path=ppt/notesSlides/notesSlide2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65B7699-9A09-4CFD-989A-36FD61F9F42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1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10604554"/>
      </p:ext>
    </p:extLst>
  </p:cSld>
  <p:clrMapOvr>
    <a:masterClrMapping/>
  </p:clrMapOvr>
</p:notes>
</file>

<file path=ppt/notesSlides/notesSlide2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AD69231-2CEB-4103-A312-7DDAB0BC4AF3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2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2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9506395"/>
      </p:ext>
    </p:extLst>
  </p:cSld>
  <p:clrMapOvr>
    <a:masterClrMapping/>
  </p:clrMapOvr>
</p:notes>
</file>

<file path=ppt/notesSlides/notesSlide2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1F9D764-6CD7-4EDF-A25A-8374C840251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3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3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3476070"/>
      </p:ext>
    </p:extLst>
  </p:cSld>
  <p:clrMapOvr>
    <a:masterClrMapping/>
  </p:clrMapOvr>
</p:notes>
</file>

<file path=ppt/notesSlides/notesSlide2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64E35F7-DA93-427A-8A97-0A8F754A2D1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4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4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1205863"/>
      </p:ext>
    </p:extLst>
  </p:cSld>
  <p:clrMapOvr>
    <a:masterClrMapping/>
  </p:clrMapOvr>
</p:notes>
</file>

<file path=ppt/notesSlides/notesSlide2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9B9B814-A9EF-4242-A676-8B9109F8450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5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5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19508457"/>
      </p:ext>
    </p:extLst>
  </p:cSld>
  <p:clrMapOvr>
    <a:masterClrMapping/>
  </p:clrMapOvr>
</p:notes>
</file>

<file path=ppt/notesSlides/notesSlide2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C1E078B-3423-4709-AA2B-9A3FAA23536E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6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89565972"/>
      </p:ext>
    </p:extLst>
  </p:cSld>
  <p:clrMapOvr>
    <a:masterClrMapping/>
  </p:clrMapOvr>
</p:notes>
</file>

<file path=ppt/notesSlides/notesSlide2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A4B443E-68C9-4068-A913-AC2EB6208427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7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7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22772905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51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3B9B472-D258-4F4D-B03F-367A08E5C804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27001682"/>
      </p:ext>
    </p:extLst>
  </p:cSld>
  <p:clrMapOvr>
    <a:masterClrMapping/>
  </p:clrMapOvr>
</p:notes>
</file>

<file path=ppt/notesSlides/notesSlide2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FA1F203-2F56-43B7-8281-859665B82A9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92047517"/>
      </p:ext>
    </p:extLst>
  </p:cSld>
  <p:clrMapOvr>
    <a:masterClrMapping/>
  </p:clrMapOvr>
</p:notes>
</file>

<file path=ppt/notesSlides/notesSlide2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6A0C83E-0760-4300-8E0B-0D2D1D3402C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0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94899268"/>
      </p:ext>
    </p:extLst>
  </p:cSld>
  <p:clrMapOvr>
    <a:masterClrMapping/>
  </p:clrMapOvr>
</p:notes>
</file>

<file path=ppt/notesSlides/notesSlide2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2B809C8-C51B-4E0D-AD1F-00ABD9D8978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1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90124415"/>
      </p:ext>
    </p:extLst>
  </p:cSld>
  <p:clrMapOvr>
    <a:masterClrMapping/>
  </p:clrMapOvr>
</p:notes>
</file>

<file path=ppt/notesSlides/notesSlide2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2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821C743-0B42-4327-92C8-E7D6CBFE1010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2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43748996"/>
      </p:ext>
    </p:extLst>
  </p:cSld>
  <p:clrMapOvr>
    <a:masterClrMapping/>
  </p:clrMapOvr>
</p:notes>
</file>

<file path=ppt/notesSlides/notesSlide2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5FBF4FD-3DF2-4639-8A55-177318692FD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3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3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78519166"/>
      </p:ext>
    </p:extLst>
  </p:cSld>
  <p:clrMapOvr>
    <a:masterClrMapping/>
  </p:clrMapOvr>
</p:notes>
</file>

<file path=ppt/notesSlides/notesSlide2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4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ED37853-0109-4EEA-92A6-26426063A3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4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4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04205159"/>
      </p:ext>
    </p:extLst>
  </p:cSld>
  <p:clrMapOvr>
    <a:masterClrMapping/>
  </p:clrMapOvr>
</p:notes>
</file>

<file path=ppt/notesSlides/notesSlide2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1CF4C57-37FE-4B62-B0BE-2CBC1D98AE1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5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5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48087622"/>
      </p:ext>
    </p:extLst>
  </p:cSld>
  <p:clrMapOvr>
    <a:masterClrMapping/>
  </p:clrMapOvr>
</p:notes>
</file>

<file path=ppt/notesSlides/notesSlide2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46D6460-93F2-4B3A-9B22-10F7948271A7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6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6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63683508"/>
      </p:ext>
    </p:extLst>
  </p:cSld>
  <p:clrMapOvr>
    <a:masterClrMapping/>
  </p:clrMapOvr>
</p:notes>
</file>

<file path=ppt/notesSlides/notesSlide2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4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35D3BB-44FC-496D-AF76-453D52F1D401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7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7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8773948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52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4207694"/>
      </p:ext>
    </p:extLst>
  </p:cSld>
  <p:clrMapOvr>
    <a:masterClrMapping/>
  </p:clrMapOvr>
</p:notes>
</file>

<file path=ppt/notesSlides/notesSlide2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769DD10-2C6A-4D63-A46D-068C8F28E30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8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53761500"/>
      </p:ext>
    </p:extLst>
  </p:cSld>
  <p:clrMapOvr>
    <a:masterClrMapping/>
  </p:clrMapOvr>
</p:notes>
</file>

<file path=ppt/notesSlides/notesSlide2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D53EF16-397A-4BF5-8FA5-E6281B24D24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8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48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5883272"/>
      </p:ext>
    </p:extLst>
  </p:cSld>
  <p:clrMapOvr>
    <a:masterClrMapping/>
  </p:clrMapOvr>
</p:notes>
</file>

<file path=ppt/notesSlides/notesSlide2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AC2B5E9-E769-425B-88C6-E354B155313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1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1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57469758"/>
      </p:ext>
    </p:extLst>
  </p:cSld>
  <p:clrMapOvr>
    <a:masterClrMapping/>
  </p:clrMapOvr>
</p:notes>
</file>

<file path=ppt/notesSlides/notesSlide2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E6D90CBC-3FBE-4924-AF48-470E34B63691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2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2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29379663"/>
      </p:ext>
    </p:extLst>
  </p:cSld>
  <p:clrMapOvr>
    <a:masterClrMapping/>
  </p:clrMapOvr>
</p:notes>
</file>

<file path=ppt/notesSlides/notesSlide2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598737-2FFD-44D7-BDCB-E504A8A7C23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11977883"/>
      </p:ext>
    </p:extLst>
  </p:cSld>
  <p:clrMapOvr>
    <a:masterClrMapping/>
  </p:clrMapOvr>
</p:notes>
</file>

<file path=ppt/notesSlides/notesSlide2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18309083"/>
      </p:ext>
    </p:extLst>
  </p:cSld>
  <p:clrMapOvr>
    <a:masterClrMapping/>
  </p:clrMapOvr>
</p:notes>
</file>

<file path=ppt/notesSlides/notesSlide2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3323634"/>
      </p:ext>
    </p:extLst>
  </p:cSld>
  <p:clrMapOvr>
    <a:masterClrMapping/>
  </p:clrMapOvr>
</p:notes>
</file>

<file path=ppt/notesSlides/notesSlide2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66387984"/>
      </p:ext>
    </p:extLst>
  </p:cSld>
  <p:clrMapOvr>
    <a:masterClrMapping/>
  </p:clrMapOvr>
</p:notes>
</file>

<file path=ppt/notesSlides/notesSlide2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19344172"/>
      </p:ext>
    </p:extLst>
  </p:cSld>
  <p:clrMapOvr>
    <a:masterClrMapping/>
  </p:clrMapOvr>
</p:notes>
</file>

<file path=ppt/notesSlides/notesSlide2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83643662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53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6602830"/>
      </p:ext>
    </p:extLst>
  </p:cSld>
  <p:clrMapOvr>
    <a:masterClrMapping/>
  </p:clrMapOvr>
</p:notes>
</file>

<file path=ppt/notesSlides/notesSlide2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61562059"/>
      </p:ext>
    </p:extLst>
  </p:cSld>
  <p:clrMapOvr>
    <a:masterClrMapping/>
  </p:clrMapOvr>
</p:notes>
</file>

<file path=ppt/notesSlides/notesSlide2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D3831F4-053E-493C-B341-FF06CE1966C3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6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6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27E95C5-1C18-41E1-B184-08218CEA4012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7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7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4D3D9A1-BE65-4A3B-8790-EBD08F27BE5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8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8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8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932C2A7-7576-4460-98D3-F92599C1340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9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9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8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64CA522E-63F9-4C2C-B10A-2C785D92274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0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0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BABA3BBF-5E68-48B8-90FB-D29311F0519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3912B5F-88FE-48B9-9054-A107A8F1DCC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397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0E2066C-A1EE-4BD6-A57E-AECFCDCFF8B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499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4A32CCA-4DD5-48A1-9CB2-1DB853CC6AE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4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A924917-67DE-406F-80E6-C9114E1F45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54</a:t>
            </a:fld>
            <a:endParaRPr lang="en-CA" altLang="en-US"/>
          </a:p>
        </p:txBody>
      </p:sp>
      <p:sp>
        <p:nvSpPr>
          <p:cNvPr id="529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9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63912873"/>
      </p:ext>
    </p:extLst>
  </p:cSld>
  <p:clrMapOvr>
    <a:masterClrMapping/>
  </p:clrMapOvr>
</p:notes>
</file>

<file path=ppt/notesSlides/notesSlide2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60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74F923F-E77B-480C-BCF5-B3860BB1A6B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6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6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4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DF562A9-F54A-4EE2-AF3D-3536F241B7F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7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7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6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15672EC-686A-46F1-B35E-8B4C3BDD7BF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8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8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0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8BCF425-5582-489A-AB15-E429CF69E79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29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9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01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EC9ADD1-E26E-4E41-BDD2-2227E7ECD67E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0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0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1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35C7D7E-6B2B-462F-BE19-EF9A977D028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1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1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21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3A16610-FA06-419B-88A4-AF402626DAC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2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2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426B92E-7615-4D2F-B810-8C0C1807BD80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3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3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4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A399E0F-DD76-4BB6-9944-A69FA7BA388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4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4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2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5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47A7340E-D742-470E-ACF4-E32708B0A9E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5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5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6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D39CFE1-BF49-4BC3-BFF5-2083F8627D06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</a:t>
            </a:fld>
            <a:endParaRPr lang="en-CA" altLang="en-US"/>
          </a:p>
        </p:txBody>
      </p:sp>
      <p:sp>
        <p:nvSpPr>
          <p:cNvPr id="410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0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94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A924917-67DE-406F-80E6-C9114E1F458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55</a:t>
            </a:fld>
            <a:endParaRPr lang="en-CA" altLang="en-US"/>
          </a:p>
        </p:txBody>
      </p:sp>
      <p:sp>
        <p:nvSpPr>
          <p:cNvPr id="529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94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</p:cSld>
  <p:clrMapOvr>
    <a:masterClrMapping/>
  </p:clrMapOvr>
</p:notes>
</file>

<file path=ppt/notesSlides/notesSlide3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E2BDAD-3361-44C1-8CA6-53101E46C86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6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6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E6F1B9C-57CE-4529-8873-079867659CB7}" type="slidenum">
              <a:rPr kumimoji="0" lang="en-CA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387</a:t>
            </a:fld>
            <a:endParaRPr kumimoji="0" lang="en-CA" alt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68085075"/>
      </p:ext>
    </p:extLst>
  </p:cSld>
  <p:clrMapOvr>
    <a:masterClrMapping/>
  </p:clrMapOvr>
</p:notes>
</file>

<file path=ppt/notesSlides/notesSlide3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E6F1B9C-57CE-4529-8873-079867659CB7}" type="slidenum">
              <a:rPr kumimoji="0" lang="en-CA" altLang="en-US" sz="1200" b="1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388</a:t>
            </a:fld>
            <a:endParaRPr kumimoji="0" lang="en-CA" altLang="en-US" sz="12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2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82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03254082"/>
      </p:ext>
    </p:extLst>
  </p:cSld>
  <p:clrMapOvr>
    <a:masterClrMapping/>
  </p:clrMapOvr>
</p:notes>
</file>

<file path=ppt/notesSlides/notesSlide3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5622610-9BF9-4A81-88D5-18DC41010D1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5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25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9070019"/>
      </p:ext>
    </p:extLst>
  </p:cSld>
  <p:clrMapOvr>
    <a:masterClrMapping/>
  </p:clrMapOvr>
</p:notes>
</file>

<file path=ppt/notesSlides/notesSlide3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2DEC237-6CDE-4A5E-B3C1-5E50C76C6E12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93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3978263654"/>
      </p:ext>
    </p:extLst>
  </p:cSld>
  <p:clrMapOvr>
    <a:masterClrMapping/>
  </p:clrMapOvr>
</p:notes>
</file>

<file path=ppt/notesSlides/notesSlide3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99555649"/>
      </p:ext>
    </p:extLst>
  </p:cSld>
  <p:clrMapOvr>
    <a:masterClrMapping/>
  </p:clrMapOvr>
</p:notes>
</file>

<file path=ppt/notesSlides/notesSlide3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81472284"/>
      </p:ext>
    </p:extLst>
  </p:cSld>
  <p:clrMapOvr>
    <a:masterClrMapping/>
  </p:clrMapOvr>
</p:notes>
</file>

<file path=ppt/notesSlides/notesSlide3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57022426"/>
      </p:ext>
    </p:extLst>
  </p:cSld>
  <p:clrMapOvr>
    <a:masterClrMapping/>
  </p:clrMapOvr>
</p:notes>
</file>

<file path=ppt/notesSlides/notesSlide3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63936307"/>
      </p:ext>
    </p:extLst>
  </p:cSld>
  <p:clrMapOvr>
    <a:masterClrMapping/>
  </p:clrMapOvr>
</p:notes>
</file>

<file path=ppt/notesSlides/notesSlide3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3341866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4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73178757-BA37-425E-865D-0715D136152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56</a:t>
            </a:fld>
            <a:endParaRPr lang="en-CA" altLang="en-US"/>
          </a:p>
        </p:txBody>
      </p:sp>
      <p:sp>
        <p:nvSpPr>
          <p:cNvPr id="5304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04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45588486"/>
      </p:ext>
    </p:extLst>
  </p:cSld>
  <p:clrMapOvr>
    <a:masterClrMapping/>
  </p:clrMapOvr>
</p:notes>
</file>

<file path=ppt/notesSlides/notesSlide3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92265572"/>
      </p:ext>
    </p:extLst>
  </p:cSld>
  <p:clrMapOvr>
    <a:masterClrMapping/>
  </p:clrMapOvr>
</p:notes>
</file>

<file path=ppt/notesSlides/notesSlide3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50116532"/>
      </p:ext>
    </p:extLst>
  </p:cSld>
  <p:clrMapOvr>
    <a:masterClrMapping/>
  </p:clrMapOvr>
</p:notes>
</file>

<file path=ppt/notesSlides/notesSlide3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04102273"/>
      </p:ext>
    </p:extLst>
  </p:cSld>
  <p:clrMapOvr>
    <a:masterClrMapping/>
  </p:clrMapOvr>
</p:notes>
</file>

<file path=ppt/notesSlides/notesSlide3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03339013"/>
      </p:ext>
    </p:extLst>
  </p:cSld>
  <p:clrMapOvr>
    <a:masterClrMapping/>
  </p:clrMapOvr>
</p:notes>
</file>

<file path=ppt/notesSlides/notesSlide3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46396089"/>
      </p:ext>
    </p:extLst>
  </p:cSld>
  <p:clrMapOvr>
    <a:masterClrMapping/>
  </p:clrMapOvr>
</p:notes>
</file>

<file path=ppt/notesSlides/notesSlide3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75912812"/>
      </p:ext>
    </p:extLst>
  </p:cSld>
  <p:clrMapOvr>
    <a:masterClrMapping/>
  </p:clrMapOvr>
</p:notes>
</file>

<file path=ppt/notesSlides/notesSlide3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3068121"/>
      </p:ext>
    </p:extLst>
  </p:cSld>
  <p:clrMapOvr>
    <a:masterClrMapping/>
  </p:clrMapOvr>
</p:notes>
</file>

<file path=ppt/notesSlides/notesSlide3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42049787"/>
      </p:ext>
    </p:extLst>
  </p:cSld>
  <p:clrMapOvr>
    <a:masterClrMapping/>
  </p:clrMapOvr>
</p:notes>
</file>

<file path=ppt/notesSlides/notesSlide3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9865941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57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1328609"/>
      </p:ext>
    </p:extLst>
  </p:cSld>
  <p:clrMapOvr>
    <a:masterClrMapping/>
  </p:clrMapOvr>
</p:notes>
</file>

<file path=ppt/notesSlides/notesSlide3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59129849"/>
      </p:ext>
    </p:extLst>
  </p:cSld>
  <p:clrMapOvr>
    <a:masterClrMapping/>
  </p:clrMapOvr>
</p:notes>
</file>

<file path=ppt/notesSlides/notesSlide3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41119301"/>
      </p:ext>
    </p:extLst>
  </p:cSld>
  <p:clrMapOvr>
    <a:masterClrMapping/>
  </p:clrMapOvr>
</p:notes>
</file>

<file path=ppt/notesSlides/notesSlide3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28740578"/>
      </p:ext>
    </p:extLst>
  </p:cSld>
  <p:clrMapOvr>
    <a:masterClrMapping/>
  </p:clrMapOvr>
</p:notes>
</file>

<file path=ppt/notesSlides/notesSlide3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77111455"/>
      </p:ext>
    </p:extLst>
  </p:cSld>
  <p:clrMapOvr>
    <a:masterClrMapping/>
  </p:clrMapOvr>
</p:notes>
</file>

<file path=ppt/notesSlides/notesSlide3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80323749"/>
      </p:ext>
    </p:extLst>
  </p:cSld>
  <p:clrMapOvr>
    <a:masterClrMapping/>
  </p:clrMapOvr>
</p:notes>
</file>

<file path=ppt/notesSlides/notesSlide3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52424510"/>
      </p:ext>
    </p:extLst>
  </p:cSld>
  <p:clrMapOvr>
    <a:masterClrMapping/>
  </p:clrMapOvr>
</p:notes>
</file>

<file path=ppt/notesSlides/notesSlide3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26091427"/>
      </p:ext>
    </p:extLst>
  </p:cSld>
  <p:clrMapOvr>
    <a:masterClrMapping/>
  </p:clrMapOvr>
</p:notes>
</file>

<file path=ppt/notesSlides/notesSlide3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7864276"/>
      </p:ext>
    </p:extLst>
  </p:cSld>
  <p:clrMapOvr>
    <a:masterClrMapping/>
  </p:clrMapOvr>
</p:notes>
</file>

<file path=ppt/notesSlides/notesSlide3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4106978"/>
      </p:ext>
    </p:extLst>
  </p:cSld>
  <p:clrMapOvr>
    <a:masterClrMapping/>
  </p:clrMapOvr>
</p:notes>
</file>

<file path=ppt/notesSlides/notesSlide3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644229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58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6776723"/>
      </p:ext>
    </p:extLst>
  </p:cSld>
  <p:clrMapOvr>
    <a:masterClrMapping/>
  </p:clrMapOvr>
</p:notes>
</file>

<file path=ppt/notesSlides/notesSlide3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60810669"/>
      </p:ext>
    </p:extLst>
  </p:cSld>
  <p:clrMapOvr>
    <a:masterClrMapping/>
  </p:clrMapOvr>
</p:notes>
</file>

<file path=ppt/notesSlides/notesSlide3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90958613"/>
      </p:ext>
    </p:extLst>
  </p:cSld>
  <p:clrMapOvr>
    <a:masterClrMapping/>
  </p:clrMapOvr>
</p:notes>
</file>

<file path=ppt/notesSlides/notesSlide3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91926040"/>
      </p:ext>
    </p:extLst>
  </p:cSld>
  <p:clrMapOvr>
    <a:masterClrMapping/>
  </p:clrMapOvr>
</p:notes>
</file>

<file path=ppt/notesSlides/notesSlide3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11235737"/>
      </p:ext>
    </p:extLst>
  </p:cSld>
  <p:clrMapOvr>
    <a:masterClrMapping/>
  </p:clrMapOvr>
</p:notes>
</file>

<file path=ppt/notesSlides/notesSlide3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51599056"/>
      </p:ext>
    </p:extLst>
  </p:cSld>
  <p:clrMapOvr>
    <a:masterClrMapping/>
  </p:clrMapOvr>
</p:notes>
</file>

<file path=ppt/notesSlides/notesSlide3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8666672"/>
      </p:ext>
    </p:extLst>
  </p:cSld>
  <p:clrMapOvr>
    <a:masterClrMapping/>
  </p:clrMapOvr>
</p:notes>
</file>

<file path=ppt/notesSlides/notesSlide3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2297685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14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2A15683-9E56-4CAA-A2B6-0A31D0E2D0B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59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35670349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93675E5-18FB-4F29-90D5-119D2AC5D10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60</a:t>
            </a:fld>
            <a:endParaRPr lang="en-CA" altLang="en-US"/>
          </a:p>
        </p:txBody>
      </p:sp>
      <p:sp>
        <p:nvSpPr>
          <p:cNvPr id="533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3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5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76A199F-FF18-41C9-B747-C2288DDB2B4F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61</a:t>
            </a:fld>
            <a:endParaRPr lang="en-CA" altLang="en-US"/>
          </a:p>
        </p:txBody>
      </p:sp>
      <p:sp>
        <p:nvSpPr>
          <p:cNvPr id="534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4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50543D-80B7-49CE-BD45-15AE7BB04C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62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D50543D-80B7-49CE-BD45-15AE7BB04C8E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63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0918834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5E51A2-D20F-49E6-863E-A747035CEF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64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2567019-BFD4-4741-968B-6E5C6070E09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29</a:t>
            </a:fld>
            <a:endParaRPr lang="en-CA" altLang="en-US"/>
          </a:p>
        </p:txBody>
      </p:sp>
      <p:sp>
        <p:nvSpPr>
          <p:cNvPr id="412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2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0E5E51A2-D20F-49E6-863E-A747035CEF1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65</a:t>
            </a:fld>
            <a:endParaRPr lang="en-CA" altLang="en-US"/>
          </a:p>
        </p:txBody>
      </p:sp>
      <p:sp>
        <p:nvSpPr>
          <p:cNvPr id="537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7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21507664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96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B4FF8105-4E7F-474C-A875-103E3537E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66</a:t>
            </a:fld>
            <a:endParaRPr lang="en-CA" altLang="en-US"/>
          </a:p>
        </p:txBody>
      </p:sp>
      <p:sp>
        <p:nvSpPr>
          <p:cNvPr id="539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9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EC663-8C6D-40DF-886B-4740A10469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67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681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5FEC663-8C6D-40DF-886B-4740A10469D8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68</a:t>
            </a:fld>
            <a:endParaRPr lang="en-CA" altLang="en-US"/>
          </a:p>
        </p:txBody>
      </p:sp>
      <p:sp>
        <p:nvSpPr>
          <p:cNvPr id="546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46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49792782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D93C550-1EBA-409E-B555-13AB9F63F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69</a:t>
            </a:fld>
            <a:endParaRPr lang="en-CA" altLang="en-US"/>
          </a:p>
        </p:txBody>
      </p:sp>
      <p:sp>
        <p:nvSpPr>
          <p:cNvPr id="553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9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ED93C550-1EBA-409E-B555-13AB9F63F42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70</a:t>
            </a:fld>
            <a:endParaRPr lang="en-CA" altLang="en-US"/>
          </a:p>
        </p:txBody>
      </p:sp>
      <p:sp>
        <p:nvSpPr>
          <p:cNvPr id="553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53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2474691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1BA56F-6E86-6B87-D4D1-BB358B05AA5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17BB385E-CE33-561F-BE4C-BBCB890CFE46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DD9579F7-F9CC-6FC6-DB3A-4EBC1BCEAF7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F14505FC-A880-FA2B-9523-B6021236091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13148355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1B59E0-E33C-BFD1-1FAA-6B5AD90F56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440464DB-1790-84B3-F1E9-29E18EA2931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DAAC381B-E8A2-3055-D395-D4A0BFAF4A45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617844D0-4829-758A-5F7E-AFF19B61A37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5201605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58FC8B4-59C9-D656-816A-1221B8FD593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0F0CD68C-C405-5FE6-0793-33EC2B186EA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FED00A27-5C6B-CA6C-16D8-34BF7A93A697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AC4AAB6A-E9E9-7B34-4F35-ED5899916951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73551339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22F2AB1-8A87-371B-3E80-1A10F992A1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C2658A22-7154-CC78-0CB3-3357267D7DB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82B8B283-7A6A-B57E-B682-D52A30B41ACC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6EB1EA75-ABC6-9147-4B49-267B74267DB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5541767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28CD151-6DBC-4896-A4A2-F60F860B30A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30</a:t>
            </a:fld>
            <a:endParaRPr lang="en-CA" altLang="en-US"/>
          </a:p>
        </p:txBody>
      </p:sp>
      <p:sp>
        <p:nvSpPr>
          <p:cNvPr id="413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3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0598737-2FFD-44D7-BDCB-E504A8A7C23C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88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88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82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70EBCA0E-71C8-4587-B000-633866862408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898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898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5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54B5EA39-64EC-4563-A105-BD3308635D4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908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08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73188343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20593323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49438052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21605718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0647824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06110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09480739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A80699-2177-4D59-A4C1-9EBDD1DA76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31</a:t>
            </a:fld>
            <a:endParaRPr lang="en-CA" altLang="en-US"/>
          </a:p>
        </p:txBody>
      </p:sp>
      <p:sp>
        <p:nvSpPr>
          <p:cNvPr id="415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5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1801985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78730258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16226171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88515409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14467569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25124855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31225627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3337879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85763588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96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97118098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A80699-2177-4D59-A4C1-9EBDD1DA76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32</a:t>
            </a:fld>
            <a:endParaRPr lang="en-CA" altLang="en-US"/>
          </a:p>
        </p:txBody>
      </p:sp>
      <p:sp>
        <p:nvSpPr>
          <p:cNvPr id="415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15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41725934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97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40692468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98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70462662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99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20674957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100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3713031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101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02285539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C7035F4-C477-2F64-7CC7-7DECF8E0396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FE75BA44-58E9-6F26-A685-8CDFF0449C3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102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303CC08A-1DF0-09A8-ECCB-CB64ADDCD0E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4FEECEB1-81A0-0AAA-A05D-097DA891D92F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17163966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93770A-B0B0-DAF3-D9CD-71742814259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>
            <a:extLst>
              <a:ext uri="{FF2B5EF4-FFF2-40B4-BE49-F238E27FC236}">
                <a16:creationId xmlns:a16="http://schemas.microsoft.com/office/drawing/2014/main" id="{D585571A-2C6A-C336-7761-DF9B79C3E1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103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>
            <a:extLst>
              <a:ext uri="{FF2B5EF4-FFF2-40B4-BE49-F238E27FC236}">
                <a16:creationId xmlns:a16="http://schemas.microsoft.com/office/drawing/2014/main" id="{46FD3441-87AC-F902-5E87-EDDF439653C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>
            <a:extLst>
              <a:ext uri="{FF2B5EF4-FFF2-40B4-BE49-F238E27FC236}">
                <a16:creationId xmlns:a16="http://schemas.microsoft.com/office/drawing/2014/main" id="{60BEEC67-9AAF-FEB1-1395-7D6A6910A5C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83453213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104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78699960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B28AD9C-274D-489A-94FC-7124884C0386}" type="slidenum">
              <a:rPr kumimoji="0" lang="en-US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105</a:t>
            </a:fld>
            <a:endParaRPr kumimoji="0" lang="en-US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04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904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60619114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106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1638420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33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107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49159280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108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60159222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109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76358459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0B632A08-E575-41D6-9604-DA75C903BF6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5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5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63581443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C468DB09-25B3-4AC6-83C5-C7AE6387F74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111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6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6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82556996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2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96B0D1B6-F24B-438C-AC5C-FF4F05E23B86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112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7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7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88407941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2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50492AC-BC16-4F28-9C1C-66E082653DB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113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8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8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98892318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2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73EF5-B659-4B4D-9453-4E90A8945D2A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114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09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9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952104999"/>
      </p:ext>
    </p:extLst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30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2B140B4-3B96-4C3D-867C-8AF025C8E41B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115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0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0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73333312"/>
      </p:ext>
    </p:extLst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33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8BB388C7-6200-4FE6-BE17-245123B607FF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116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1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1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5716198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189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3325648C-FAA2-45B1-9F16-C4BFB08A29FD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34</a:t>
            </a:fld>
            <a:endParaRPr lang="en-CA" altLang="en-US"/>
          </a:p>
        </p:txBody>
      </p:sp>
      <p:sp>
        <p:nvSpPr>
          <p:cNvPr id="421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1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38269099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5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381837FE-CFA7-4F74-AFDD-B30A33296BA9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117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45168016"/>
      </p:ext>
    </p:extLst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180A319-9CE3-4955-B6F0-CDA7A12FEC2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3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01048017"/>
      </p:ext>
    </p:extLst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CC07593-77F8-2CA4-A16C-DEAEA8B896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>
            <a:extLst>
              <a:ext uri="{FF2B5EF4-FFF2-40B4-BE49-F238E27FC236}">
                <a16:creationId xmlns:a16="http://schemas.microsoft.com/office/drawing/2014/main" id="{6EB45A89-7FC2-AB0A-9CD8-AFC6C6A3D6F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180A319-9CE3-4955-B6F0-CDA7A12FEC2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119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3379" name="Rectangle 2">
            <a:extLst>
              <a:ext uri="{FF2B5EF4-FFF2-40B4-BE49-F238E27FC236}">
                <a16:creationId xmlns:a16="http://schemas.microsoft.com/office/drawing/2014/main" id="{D54F0C6B-7E22-3F7F-13A8-32DFA0B776D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>
            <a:extLst>
              <a:ext uri="{FF2B5EF4-FFF2-40B4-BE49-F238E27FC236}">
                <a16:creationId xmlns:a16="http://schemas.microsoft.com/office/drawing/2014/main" id="{F689C777-9664-6B6E-4461-4C4678A76D9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98542557"/>
      </p:ext>
    </p:extLst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AF3FBEA-CB0B-B101-9210-EBD335D08F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>
            <a:extLst>
              <a:ext uri="{FF2B5EF4-FFF2-40B4-BE49-F238E27FC236}">
                <a16:creationId xmlns:a16="http://schemas.microsoft.com/office/drawing/2014/main" id="{F12CEB81-A01D-DC16-810D-90916F4FE107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A180A319-9CE3-4955-B6F0-CDA7A12FEC25}" type="slidenum">
              <a:rPr kumimoji="0" lang="en-CA" alt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120</a:t>
            </a:fld>
            <a:endParaRPr kumimoji="0" lang="en-CA" alt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13379" name="Rectangle 2">
            <a:extLst>
              <a:ext uri="{FF2B5EF4-FFF2-40B4-BE49-F238E27FC236}">
                <a16:creationId xmlns:a16="http://schemas.microsoft.com/office/drawing/2014/main" id="{C97B4714-919B-7771-3A8D-B46C171D1201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>
            <a:extLst>
              <a:ext uri="{FF2B5EF4-FFF2-40B4-BE49-F238E27FC236}">
                <a16:creationId xmlns:a16="http://schemas.microsoft.com/office/drawing/2014/main" id="{3B35060B-9F93-77C1-C8B8-A821C1FF8AC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17789979"/>
      </p:ext>
    </p:extLst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31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217C0110-A23B-4AD0-89CF-FC9C0F8DF26B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121</a:t>
            </a:fld>
            <a:endParaRPr lang="en-CA" altLang="en-US"/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0308787"/>
      </p:ext>
    </p:extLst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122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76712719"/>
      </p:ext>
    </p:extLst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633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02EC720-4396-4951-BA00-343101374F19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123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39483839"/>
      </p:ext>
    </p:extLst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124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66396482"/>
      </p:ext>
    </p:extLst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125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04000307"/>
      </p:ext>
    </p:extLst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736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A54DC22A-9EAE-4493-AFFB-E26C8AF8CC17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126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8266469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CB30B-7E70-4CBF-B2BB-CB70E06D2F8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1506414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D1EF5-3A67-4ADB-A0E2-C175DF6717D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00040046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52400"/>
            <a:ext cx="19431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52400"/>
            <a:ext cx="56769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FDE6F5-436C-4391-8FEC-452BED05F96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9091134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CB30B-7E70-4CBF-B2BB-CB70E06D2F8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0796106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84D17D-FCDC-4355-88F6-225363AB79C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2767407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973B6F-B5DD-42FC-9089-F6754F07468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1729690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CB3A11-CD3D-414B-A2A0-F6D306CEF76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74839515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FB0F38-F87F-4BFA-A88E-9EB71259DF5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85825338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DF357B-129B-4717-BE74-A84958261EA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7600982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280130487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80638-AB07-4418-B286-85E9053D62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9326421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84D17D-FCDC-4355-88F6-225363AB79C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9945423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08499D-28CC-43D4-80C1-0D666557F45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85109519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D1EF5-3A67-4ADB-A0E2-C175DF6717D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3322945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52400"/>
            <a:ext cx="19431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52400"/>
            <a:ext cx="56769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FDE6F5-436C-4391-8FEC-452BED05F96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611089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119BEA7-E85C-405C-AD24-4D76B9AF9D7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6079215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ACF24D9-F004-40AA-A36B-BB08F5D61A8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553363872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1EEDE7A-EB6E-44F1-89E1-78DA814A099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2553045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DF8E4A-5C71-474C-8C5F-99C13615D7D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9877776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8B1BC2C-9FCA-407D-8C39-92693B5EF7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903498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7510281-8C9B-452F-9C90-29504F534CD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427678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AB14542-894B-48FF-B97D-B702AF11BF5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6539461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973B6F-B5DD-42FC-9089-F6754F07468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333320016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BA0252A-90CC-4182-90AD-F334ADCF2FC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20138197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2155B5-86CF-4116-B84E-FFB147B16FA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868127744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43C5008-9B80-48B6-8ECE-C849A4A62AE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209452407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C070DB7-FA08-4C35-82B7-9F3D315F5AC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9688531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9B9F0F6-1E6B-4DD5-8BA2-03B0533010FF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078703777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5B56DDB-7116-4F60-ADE0-CD942D2B0D8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55028281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CB30B-7E70-4CBF-B2BB-CB70E06D2F8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604354211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84D17D-FCDC-4355-88F6-225363AB79C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2984473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973B6F-B5DD-42FC-9089-F6754F07468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47027343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CB3A11-CD3D-414B-A2A0-F6D306CEF76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18149627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CB3A11-CD3D-414B-A2A0-F6D306CEF76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9555431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FB0F38-F87F-4BFA-A88E-9EB71259DF5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198014678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DF357B-129B-4717-BE74-A84958261EA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6879546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088168287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80638-AB07-4418-B286-85E9053D62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703422028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08499D-28CC-43D4-80C1-0D666557F45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36681544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D1EF5-3A67-4ADB-A0E2-C175DF6717D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615755241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52400"/>
            <a:ext cx="19431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52400"/>
            <a:ext cx="56769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FDE6F5-436C-4391-8FEC-452BED05F96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33550768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7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342900" indent="0" algn="ctr">
              <a:buNone/>
              <a:defRPr/>
            </a:lvl2pPr>
            <a:lvl3pPr marL="685800" indent="0" algn="ctr">
              <a:buNone/>
              <a:defRPr/>
            </a:lvl3pPr>
            <a:lvl4pPr marL="1028700" indent="0" algn="ctr">
              <a:buNone/>
              <a:defRPr/>
            </a:lvl4pPr>
            <a:lvl5pPr marL="1371600" indent="0" algn="ctr">
              <a:buNone/>
              <a:defRPr/>
            </a:lvl5pPr>
            <a:lvl6pPr marL="1714500" indent="0" algn="ctr">
              <a:buNone/>
              <a:defRPr/>
            </a:lvl6pPr>
            <a:lvl7pPr marL="2057400" indent="0" algn="ctr">
              <a:buNone/>
              <a:defRPr/>
            </a:lvl7pPr>
            <a:lvl8pPr marL="2400300" indent="0" algn="ctr">
              <a:buNone/>
              <a:defRPr/>
            </a:lvl8pPr>
            <a:lvl9pPr marL="27432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D7DD9D-B6D9-4645-BDDB-36610F29E2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0041650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C18E38-4299-469A-A43B-55AC34B84D6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4787469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2"/>
            <a:ext cx="7772400" cy="1362075"/>
          </a:xfrm>
        </p:spPr>
        <p:txBody>
          <a:bodyPr anchor="t"/>
          <a:lstStyle>
            <a:lvl1pPr algn="l">
              <a:defRPr sz="3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1500"/>
            </a:lvl1pPr>
            <a:lvl2pPr marL="342900" indent="0">
              <a:buNone/>
              <a:defRPr sz="1350"/>
            </a:lvl2pPr>
            <a:lvl3pPr marL="685800" indent="0">
              <a:buNone/>
              <a:defRPr sz="1200"/>
            </a:lvl3pPr>
            <a:lvl4pPr marL="1028700" indent="0">
              <a:buNone/>
              <a:defRPr sz="1050"/>
            </a:lvl4pPr>
            <a:lvl5pPr marL="1371600" indent="0">
              <a:buNone/>
              <a:defRPr sz="1050"/>
            </a:lvl5pPr>
            <a:lvl6pPr marL="1714500" indent="0">
              <a:buNone/>
              <a:defRPr sz="1050"/>
            </a:lvl6pPr>
            <a:lvl7pPr marL="2057400" indent="0">
              <a:buNone/>
              <a:defRPr sz="1050"/>
            </a:lvl7pPr>
            <a:lvl8pPr marL="2400300" indent="0">
              <a:buNone/>
              <a:defRPr sz="1050"/>
            </a:lvl8pPr>
            <a:lvl9pPr marL="2743200" indent="0">
              <a:buNone/>
              <a:defRPr sz="10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BE49D5-029A-4B93-ABD8-CD391E37F02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122749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FB0F38-F87F-4BFA-A88E-9EB71259DF5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17521278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100"/>
            </a:lvl1pPr>
            <a:lvl2pPr>
              <a:defRPr sz="1800"/>
            </a:lvl2pPr>
            <a:lvl3pPr>
              <a:defRPr sz="1500"/>
            </a:lvl3pPr>
            <a:lvl4pPr>
              <a:defRPr sz="1350"/>
            </a:lvl4pPr>
            <a:lvl5pPr>
              <a:defRPr sz="1350"/>
            </a:lvl5pPr>
            <a:lvl6pPr>
              <a:defRPr sz="1350"/>
            </a:lvl6pPr>
            <a:lvl7pPr>
              <a:defRPr sz="1350"/>
            </a:lvl7pPr>
            <a:lvl8pPr>
              <a:defRPr sz="1350"/>
            </a:lvl8pPr>
            <a:lvl9pPr>
              <a:defRPr sz="135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0AA8D4-5775-44E4-8243-4335AA0C0D8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638225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6" y="1535113"/>
            <a:ext cx="4041775" cy="639762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6" y="2174875"/>
            <a:ext cx="4041775" cy="3951288"/>
          </a:xfrm>
        </p:spPr>
        <p:txBody>
          <a:bodyPr/>
          <a:lstStyle>
            <a:lvl1pPr>
              <a:defRPr sz="1800"/>
            </a:lvl1pPr>
            <a:lvl2pPr>
              <a:defRPr sz="1500"/>
            </a:lvl2pPr>
            <a:lvl3pPr>
              <a:defRPr sz="135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7B6CB1-7276-4A7B-88D1-5A94773FE2A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52130778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BA461A-A2FB-45C8-8947-5BA4695A90C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8304424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422EF1-7023-4905-8303-0958AE59430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0241806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1" y="273050"/>
            <a:ext cx="3008313" cy="1162050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2"/>
            <a:ext cx="5111750" cy="5853113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1" y="1435102"/>
            <a:ext cx="3008313" cy="4691063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E0393-18A9-48EE-B6EF-947CE71233A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8132599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15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050"/>
            </a:lvl1pPr>
            <a:lvl2pPr marL="342900" indent="0">
              <a:buNone/>
              <a:defRPr sz="900"/>
            </a:lvl2pPr>
            <a:lvl3pPr marL="685800" indent="0">
              <a:buNone/>
              <a:defRPr sz="750"/>
            </a:lvl3pPr>
            <a:lvl4pPr marL="1028700" indent="0">
              <a:buNone/>
              <a:defRPr sz="675"/>
            </a:lvl4pPr>
            <a:lvl5pPr marL="1371600" indent="0">
              <a:buNone/>
              <a:defRPr sz="675"/>
            </a:lvl5pPr>
            <a:lvl6pPr marL="1714500" indent="0">
              <a:buNone/>
              <a:defRPr sz="675"/>
            </a:lvl6pPr>
            <a:lvl7pPr marL="2057400" indent="0">
              <a:buNone/>
              <a:defRPr sz="675"/>
            </a:lvl7pPr>
            <a:lvl8pPr marL="2400300" indent="0">
              <a:buNone/>
              <a:defRPr sz="675"/>
            </a:lvl8pPr>
            <a:lvl9pPr marL="2743200" indent="0">
              <a:buNone/>
              <a:defRPr sz="675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C399690-04C2-4D2E-8D3A-D8AFF72C36F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8261947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1BD095-AEFB-4081-9E41-306AAFEC02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1876612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B80551-8A12-42F9-B7EF-27B92616406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66975060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CA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FB3DF6-E01C-4A3C-9B9D-89BEE9E4EDF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6834961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83CB30B-7E70-4CBF-B2BB-CB70E06D2F8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8028134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DF357B-129B-4717-BE74-A84958261EA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591892053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A84D17D-FCDC-4355-88F6-225363AB79C9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06850003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3973B6F-B5DD-42FC-9089-F6754F07468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6699633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29CB3A11-CD3D-414B-A2A0-F6D306CEF76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81905488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4FB0F38-F87F-4BFA-A88E-9EB71259DF5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72305059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3DF357B-129B-4717-BE74-A84958261EA1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40623165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030214938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80638-AB07-4418-B286-85E9053D62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912942674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08499D-28CC-43D4-80C1-0D666557F45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9491820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5BD1EF5-3A67-4ADB-A0E2-C175DF6717D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3894824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152400"/>
            <a:ext cx="1943100" cy="59436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152400"/>
            <a:ext cx="5676900" cy="59436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7FDE6F5-436C-4391-8FEC-452BED05F96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4635558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0821488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solidFill>
                  <a:srgbClr val="FFFFFF"/>
                </a:solidFill>
              </a:rPr>
              <a:t>Last Update: Dec 4, 2014</a:t>
            </a: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>
              <a:defRPr/>
            </a:pPr>
            <a:r>
              <a:rPr lang="en-US">
                <a:solidFill>
                  <a:srgbClr val="2F2B20"/>
                </a:solidFill>
              </a:rPr>
              <a:t>Graphs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E1C7BAA1-6B73-A047-A174-4A0210AB0DBB}" type="slidenum">
              <a:rPr lang="en-US">
                <a:solidFill>
                  <a:srgbClr val="2F2B20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2F2B2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331975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BF90110-7E4F-4BF5-B6CF-807874F98C57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73027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2690511-6C4E-48D1-B21D-D9AFE5917FA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86609634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88F3AFB3-81B6-4DB3-A8E8-6EE130C9DA67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12168026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07E630-F10C-42AF-A8AE-E90637828FBE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376097574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8A0B952-309D-4615-BB25-86FB6ECACB41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57482144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7526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7526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F6D5902-B2B3-4336-AC88-AAA3AB148E30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3491299067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EB7DE0D-0F9D-434A-B416-0745F6699870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3833088120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F8D5A7F-99CE-4ECB-A9AA-9873C4547AA4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1807746180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9C963665-939F-4305-8944-CA33E5785F40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3134981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980638-AB07-4418-B286-85E9053D62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99855417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1367AC4-AD64-4B76-B625-D2A4C009C2D1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164143431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36FC55F-3AE1-4AD9-9A53-CCD2A7BD4EA6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2357523143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0C90EBE3-E8D5-4AE4-96EF-75E2AD5BACEF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4173960169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228600"/>
            <a:ext cx="1943100" cy="56388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228600"/>
            <a:ext cx="5676900" cy="56388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4A67245-10B0-4774-A5A8-7E94C642E23D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228353454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F9BEE19-4BA9-4186-A198-1A98981743A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78604152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89C145E-19FA-468B-BF5F-B75B930DE91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182742450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8F3660E-E88A-45C9-A8DB-91B2BF19791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05991997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0FDDDB8-C2C8-41E2-A4DC-22AEFA6EBA67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64169073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BEFD0ED4-FC84-4967-901A-5EB272C2A8F2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020818146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9A1A568-9AFE-4FED-96EF-4EA1002F5F1A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5716927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08499D-28CC-43D4-80C1-0D666557F45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4206595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74771F9-5886-485B-B9FE-AE9FEFB972FF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227737182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F6B28ADA-03C1-4F2F-81CB-B02872391BF6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422368360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7D349342-DC5C-40C4-BF38-8D61A492017D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41682561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2C7EC34-E19C-4783-9EBB-9AEE222501A3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3904813423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5F9604A0-A442-44A8-B5E1-9B38A58D534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829278622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xAndObj" preserve="1">
  <p:cSld name="Title, Text,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A4A572C-7DFA-454C-86C4-C5E8F3E2F1D0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69534161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US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C3D27704-D154-4EFB-A4E9-64C620A0E0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130976698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0.xml"/><Relationship Id="rId3" Type="http://schemas.openxmlformats.org/officeDocument/2006/relationships/slideLayout" Target="../slideLayouts/slideLayout75.xml"/><Relationship Id="rId7" Type="http://schemas.openxmlformats.org/officeDocument/2006/relationships/slideLayout" Target="../slideLayouts/slideLayout79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74.xml"/><Relationship Id="rId1" Type="http://schemas.openxmlformats.org/officeDocument/2006/relationships/slideLayout" Target="../slideLayouts/slideLayout73.xml"/><Relationship Id="rId6" Type="http://schemas.openxmlformats.org/officeDocument/2006/relationships/slideLayout" Target="../slideLayouts/slideLayout78.xml"/><Relationship Id="rId11" Type="http://schemas.openxmlformats.org/officeDocument/2006/relationships/slideLayout" Target="../slideLayouts/slideLayout83.xml"/><Relationship Id="rId5" Type="http://schemas.openxmlformats.org/officeDocument/2006/relationships/slideLayout" Target="../slideLayouts/slideLayout77.xml"/><Relationship Id="rId10" Type="http://schemas.openxmlformats.org/officeDocument/2006/relationships/slideLayout" Target="../slideLayouts/slideLayout82.xml"/><Relationship Id="rId4" Type="http://schemas.openxmlformats.org/officeDocument/2006/relationships/slideLayout" Target="../slideLayouts/slideLayout76.xml"/><Relationship Id="rId9" Type="http://schemas.openxmlformats.org/officeDocument/2006/relationships/slideLayout" Target="../slideLayouts/slideLayout81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91.xml"/><Relationship Id="rId13" Type="http://schemas.openxmlformats.org/officeDocument/2006/relationships/slideLayout" Target="../slideLayouts/slideLayout96.xml"/><Relationship Id="rId3" Type="http://schemas.openxmlformats.org/officeDocument/2006/relationships/slideLayout" Target="../slideLayouts/slideLayout86.xml"/><Relationship Id="rId7" Type="http://schemas.openxmlformats.org/officeDocument/2006/relationships/slideLayout" Target="../slideLayouts/slideLayout90.xml"/><Relationship Id="rId12" Type="http://schemas.openxmlformats.org/officeDocument/2006/relationships/slideLayout" Target="../slideLayouts/slideLayout95.xml"/><Relationship Id="rId2" Type="http://schemas.openxmlformats.org/officeDocument/2006/relationships/slideLayout" Target="../slideLayouts/slideLayout85.xml"/><Relationship Id="rId1" Type="http://schemas.openxmlformats.org/officeDocument/2006/relationships/slideLayout" Target="../slideLayouts/slideLayout84.xml"/><Relationship Id="rId6" Type="http://schemas.openxmlformats.org/officeDocument/2006/relationships/slideLayout" Target="../slideLayouts/slideLayout89.xml"/><Relationship Id="rId11" Type="http://schemas.openxmlformats.org/officeDocument/2006/relationships/slideLayout" Target="../slideLayouts/slideLayout94.xml"/><Relationship Id="rId5" Type="http://schemas.openxmlformats.org/officeDocument/2006/relationships/slideLayout" Target="../slideLayouts/slideLayout88.xml"/><Relationship Id="rId10" Type="http://schemas.openxmlformats.org/officeDocument/2006/relationships/slideLayout" Target="../slideLayouts/slideLayout93.xml"/><Relationship Id="rId4" Type="http://schemas.openxmlformats.org/officeDocument/2006/relationships/slideLayout" Target="../slideLayouts/slideLayout87.xml"/><Relationship Id="rId9" Type="http://schemas.openxmlformats.org/officeDocument/2006/relationships/slideLayout" Target="../slideLayouts/slideLayout92.xml"/><Relationship Id="rId14" Type="http://schemas.openxmlformats.org/officeDocument/2006/relationships/theme" Target="../theme/theme11.xml"/></Relationships>
</file>

<file path=ppt/slideMasters/_rels/slideMaster2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13" Type="http://schemas.openxmlformats.org/officeDocument/2006/relationships/slideLayout" Target="../slideLayouts/slideLayout35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4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Relationship Id="rId14" Type="http://schemas.openxmlformats.org/officeDocument/2006/relationships/theme" Target="../theme/theme4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.xml"/><Relationship Id="rId3" Type="http://schemas.openxmlformats.org/officeDocument/2006/relationships/slideLayout" Target="../slideLayouts/slideLayout38.xml"/><Relationship Id="rId7" Type="http://schemas.openxmlformats.org/officeDocument/2006/relationships/slideLayout" Target="../slideLayouts/slideLayout42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37.xml"/><Relationship Id="rId1" Type="http://schemas.openxmlformats.org/officeDocument/2006/relationships/slideLayout" Target="../slideLayouts/slideLayout36.xml"/><Relationship Id="rId6" Type="http://schemas.openxmlformats.org/officeDocument/2006/relationships/slideLayout" Target="../slideLayouts/slideLayout41.xml"/><Relationship Id="rId11" Type="http://schemas.openxmlformats.org/officeDocument/2006/relationships/slideLayout" Target="../slideLayouts/slideLayout46.xml"/><Relationship Id="rId5" Type="http://schemas.openxmlformats.org/officeDocument/2006/relationships/slideLayout" Target="../slideLayouts/slideLayout40.xml"/><Relationship Id="rId10" Type="http://schemas.openxmlformats.org/officeDocument/2006/relationships/slideLayout" Target="../slideLayouts/slideLayout45.xml"/><Relationship Id="rId4" Type="http://schemas.openxmlformats.org/officeDocument/2006/relationships/slideLayout" Target="../slideLayouts/slideLayout39.xml"/><Relationship Id="rId9" Type="http://schemas.openxmlformats.org/officeDocument/2006/relationships/slideLayout" Target="../slideLayouts/slideLayout44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4.xml"/><Relationship Id="rId13" Type="http://schemas.openxmlformats.org/officeDocument/2006/relationships/theme" Target="../theme/theme6.xml"/><Relationship Id="rId3" Type="http://schemas.openxmlformats.org/officeDocument/2006/relationships/slideLayout" Target="../slideLayouts/slideLayout49.xml"/><Relationship Id="rId7" Type="http://schemas.openxmlformats.org/officeDocument/2006/relationships/slideLayout" Target="../slideLayouts/slideLayout53.xml"/><Relationship Id="rId12" Type="http://schemas.openxmlformats.org/officeDocument/2006/relationships/slideLayout" Target="../slideLayouts/slideLayout58.xml"/><Relationship Id="rId2" Type="http://schemas.openxmlformats.org/officeDocument/2006/relationships/slideLayout" Target="../slideLayouts/slideLayout48.xml"/><Relationship Id="rId1" Type="http://schemas.openxmlformats.org/officeDocument/2006/relationships/slideLayout" Target="../slideLayouts/slideLayout47.xml"/><Relationship Id="rId6" Type="http://schemas.openxmlformats.org/officeDocument/2006/relationships/slideLayout" Target="../slideLayouts/slideLayout52.xml"/><Relationship Id="rId11" Type="http://schemas.openxmlformats.org/officeDocument/2006/relationships/slideLayout" Target="../slideLayouts/slideLayout57.xml"/><Relationship Id="rId5" Type="http://schemas.openxmlformats.org/officeDocument/2006/relationships/slideLayout" Target="../slideLayouts/slideLayout51.xml"/><Relationship Id="rId10" Type="http://schemas.openxmlformats.org/officeDocument/2006/relationships/slideLayout" Target="../slideLayouts/slideLayout56.xml"/><Relationship Id="rId4" Type="http://schemas.openxmlformats.org/officeDocument/2006/relationships/slideLayout" Target="../slideLayouts/slideLayout50.xml"/><Relationship Id="rId9" Type="http://schemas.openxmlformats.org/officeDocument/2006/relationships/slideLayout" Target="../slideLayouts/slideLayout55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66.xml"/><Relationship Id="rId3" Type="http://schemas.openxmlformats.org/officeDocument/2006/relationships/slideLayout" Target="../slideLayouts/slideLayout61.xml"/><Relationship Id="rId7" Type="http://schemas.openxmlformats.org/officeDocument/2006/relationships/slideLayout" Target="../slideLayouts/slideLayout65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60.xml"/><Relationship Id="rId1" Type="http://schemas.openxmlformats.org/officeDocument/2006/relationships/slideLayout" Target="../slideLayouts/slideLayout59.xml"/><Relationship Id="rId6" Type="http://schemas.openxmlformats.org/officeDocument/2006/relationships/slideLayout" Target="../slideLayouts/slideLayout64.xml"/><Relationship Id="rId11" Type="http://schemas.openxmlformats.org/officeDocument/2006/relationships/slideLayout" Target="../slideLayouts/slideLayout69.xml"/><Relationship Id="rId5" Type="http://schemas.openxmlformats.org/officeDocument/2006/relationships/slideLayout" Target="../slideLayouts/slideLayout63.xml"/><Relationship Id="rId10" Type="http://schemas.openxmlformats.org/officeDocument/2006/relationships/slideLayout" Target="../slideLayouts/slideLayout68.xml"/><Relationship Id="rId4" Type="http://schemas.openxmlformats.org/officeDocument/2006/relationships/slideLayout" Target="../slideLayouts/slideLayout62.xml"/><Relationship Id="rId9" Type="http://schemas.openxmlformats.org/officeDocument/2006/relationships/slideLayout" Target="../slideLayouts/slideLayout67.xml"/></Relationships>
</file>

<file path=ppt/slideMasters/_rels/slideMaster8.xml.rels><?xml version="1.0" encoding="UTF-8" standalone="yes"?>
<Relationships xmlns="http://schemas.openxmlformats.org/package/2006/relationships"><Relationship Id="rId2" Type="http://schemas.openxmlformats.org/officeDocument/2006/relationships/theme" Target="../theme/theme8.xml"/><Relationship Id="rId1" Type="http://schemas.openxmlformats.org/officeDocument/2006/relationships/slideLayout" Target="../slideLayouts/slideLayout70.xml"/></Relationships>
</file>

<file path=ppt/slideMasters/_rels/slideMaster9.xml.rels><?xml version="1.0" encoding="UTF-8" standalone="yes"?>
<Relationships xmlns="http://schemas.openxmlformats.org/package/2006/relationships"><Relationship Id="rId3" Type="http://schemas.openxmlformats.org/officeDocument/2006/relationships/theme" Target="../theme/theme9.xml"/><Relationship Id="rId2" Type="http://schemas.openxmlformats.org/officeDocument/2006/relationships/slideLayout" Target="../slideLayouts/slideLayout72.xml"/><Relationship Id="rId1" Type="http://schemas.openxmlformats.org/officeDocument/2006/relationships/slideLayout" Target="../slideLayouts/slideLayout7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FE4277E8-0BFA-4E26-B055-E5EBC5B3B6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A0D09F4C-E62F-4585-B564-B47BB1A524A6}" type="slidenum">
              <a:rPr lang="en-CA" altLang="en-US" sz="1400" smtClean="0"/>
              <a:pPr algn="r" eaLnBrk="1" hangingPunct="1">
                <a:defRPr/>
              </a:pPr>
              <a:t>‹#›</a:t>
            </a:fld>
            <a:endParaRPr lang="en-CA" altLang="en-US" sz="1400"/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228600"/>
            <a:ext cx="77724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752600"/>
            <a:ext cx="77724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7239000" y="6553200"/>
            <a:ext cx="1905000" cy="284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 eaLnBrk="0" hangingPunct="0">
              <a:defRPr sz="1200">
                <a:solidFill>
                  <a:schemeClr val="folHlink"/>
                </a:solidFill>
                <a:effectLst/>
                <a:cs typeface="+mn-cs"/>
              </a:defRPr>
            </a:lvl1pPr>
          </a:lstStyle>
          <a:p>
            <a:pPr>
              <a:defRPr/>
            </a:pPr>
            <a:fld id="{3BCA6842-D50D-4A22-BE27-BE39F21A9E9D}" type="datetime1">
              <a:rPr lang="en-US"/>
              <a:pPr>
                <a:defRPr/>
              </a:pPr>
              <a:t>11/30/2024</a:t>
            </a:fld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200400" y="6553200"/>
            <a:ext cx="2895600" cy="30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ctr" eaLnBrk="0" hangingPunct="0">
              <a:defRPr sz="1200">
                <a:solidFill>
                  <a:schemeClr val="folHlink"/>
                </a:solidFill>
                <a:effectLst/>
                <a:latin typeface="Arial" pitchFamily="34" charset="0"/>
                <a:cs typeface="+mn-cs"/>
              </a:defRPr>
            </a:lvl1pPr>
          </a:lstStyle>
          <a:p>
            <a:pPr>
              <a:defRPr/>
            </a:pPr>
            <a:r>
              <a:rPr lang="en-US"/>
              <a:t>Steven Rudich: www.cs.cmu.edu/~rudich</a:t>
            </a:r>
          </a:p>
        </p:txBody>
      </p:sp>
    </p:spTree>
    <p:extLst>
      <p:ext uri="{BB962C8B-B14F-4D97-AF65-F5344CB8AC3E}">
        <p14:creationId xmlns:p14="http://schemas.microsoft.com/office/powerpoint/2010/main" val="322580129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57" r:id="rId1"/>
    <p:sldLayoutId id="2147483758" r:id="rId2"/>
    <p:sldLayoutId id="2147483759" r:id="rId3"/>
    <p:sldLayoutId id="2147483760" r:id="rId4"/>
    <p:sldLayoutId id="2147483761" r:id="rId5"/>
    <p:sldLayoutId id="2147483762" r:id="rId6"/>
    <p:sldLayoutId id="2147483763" r:id="rId7"/>
    <p:sldLayoutId id="2147483764" r:id="rId8"/>
    <p:sldLayoutId id="2147483765" r:id="rId9"/>
    <p:sldLayoutId id="2147483766" r:id="rId10"/>
    <p:sldLayoutId id="214748376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5pPr>
      <a:lvl6pPr marL="457200"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6pPr>
      <a:lvl7pPr marL="914400"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7pPr>
      <a:lvl8pPr marL="1371600"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8pPr>
      <a:lvl9pPr marL="1828800"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2"/>
          </a:solidFill>
          <a:effectLst>
            <a:outerShdw blurRad="38100" dist="38100" dir="2700000" algn="tl">
              <a:srgbClr val="000000"/>
            </a:outerShdw>
          </a:effectLst>
          <a:latin typeface="Arial Rounded MT Bold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tabLst>
          <a:tab pos="858838" algn="l"/>
        </a:tabLst>
        <a:defRPr sz="3200">
          <a:solidFill>
            <a:schemeClr val="tx1"/>
          </a:solidFill>
          <a:effectLst>
            <a:outerShdw blurRad="38100" dist="38100" dir="2700000" algn="tl">
              <a:srgbClr val="000000"/>
            </a:outerShdw>
          </a:effectLst>
          <a:latin typeface="+mn-lt"/>
          <a:ea typeface="+mn-ea"/>
          <a:cs typeface="+mn-cs"/>
        </a:defRPr>
      </a:lvl1pPr>
      <a:lvl2pPr marL="404813" indent="-290513" algn="l" rtl="0" eaLnBrk="0" fontAlgn="base" hangingPunct="0">
        <a:spcBef>
          <a:spcPct val="20000"/>
        </a:spcBef>
        <a:spcAft>
          <a:spcPct val="0"/>
        </a:spcAft>
        <a:buChar char="•"/>
        <a:tabLst>
          <a:tab pos="858838" algn="l"/>
        </a:tabLst>
        <a:defRPr sz="3200">
          <a:solidFill>
            <a:schemeClr val="tx1"/>
          </a:solidFill>
          <a:latin typeface="Arial" pitchFamily="34" charset="0"/>
        </a:defRPr>
      </a:lvl2pPr>
      <a:lvl3pPr marL="858838" indent="-339725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800">
          <a:solidFill>
            <a:schemeClr val="tx1"/>
          </a:solidFill>
          <a:latin typeface="Arial" pitchFamily="34" charset="0"/>
        </a:defRPr>
      </a:lvl3pPr>
      <a:lvl4pPr marL="1200150" indent="-227013" algn="l" rtl="0" eaLnBrk="0" fontAlgn="base" hangingPunct="0">
        <a:spcBef>
          <a:spcPct val="20000"/>
        </a:spcBef>
        <a:spcAft>
          <a:spcPct val="0"/>
        </a:spcAft>
        <a:buChar char="•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4pPr>
      <a:lvl5pPr marL="1655763" indent="-341313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5pPr>
      <a:lvl6pPr marL="2112963" indent="-341313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6pPr>
      <a:lvl7pPr marL="2570163" indent="-341313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7pPr>
      <a:lvl8pPr marL="3027363" indent="-341313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8pPr>
      <a:lvl9pPr marL="3484563" indent="-341313" algn="l" rtl="0" eaLnBrk="0" fontAlgn="base" hangingPunct="0">
        <a:spcBef>
          <a:spcPct val="20000"/>
        </a:spcBef>
        <a:spcAft>
          <a:spcPct val="0"/>
        </a:spcAft>
        <a:buChar char="–"/>
        <a:tabLst>
          <a:tab pos="858838" algn="l"/>
        </a:tabLst>
        <a:defRPr sz="2400">
          <a:solidFill>
            <a:schemeClr val="tx1"/>
          </a:solidFill>
          <a:latin typeface="Arial" pitchFamily="34" charset="0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 i="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defRPr sz="1400" i="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5638800" y="5105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 i="0"/>
            </a:lvl1pPr>
          </a:lstStyle>
          <a:p>
            <a:pPr>
              <a:defRPr/>
            </a:pPr>
            <a:fld id="{8B70B56C-0614-4B2A-9AA2-E33BC0658D45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DF34897-0F49-4857-859A-50A99B7381FF}" type="slidenum">
              <a:rPr lang="en-CA" altLang="en-US" sz="1400" i="0" smtClean="0"/>
              <a:pPr algn="r" eaLnBrk="1" hangingPunct="1">
                <a:spcBef>
                  <a:spcPct val="0"/>
                </a:spcBef>
                <a:defRPr/>
              </a:pPr>
              <a:t>‹#›</a:t>
            </a:fld>
            <a:endParaRPr lang="en-CA" altLang="en-US" sz="1400" i="0"/>
          </a:p>
        </p:txBody>
      </p:sp>
    </p:spTree>
    <p:extLst>
      <p:ext uri="{BB962C8B-B14F-4D97-AF65-F5344CB8AC3E}">
        <p14:creationId xmlns:p14="http://schemas.microsoft.com/office/powerpoint/2010/main" val="3626258831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69" r:id="rId1"/>
    <p:sldLayoutId id="2147483770" r:id="rId2"/>
    <p:sldLayoutId id="2147483771" r:id="rId3"/>
    <p:sldLayoutId id="2147483772" r:id="rId4"/>
    <p:sldLayoutId id="2147483773" r:id="rId5"/>
    <p:sldLayoutId id="2147483774" r:id="rId6"/>
    <p:sldLayoutId id="2147483775" r:id="rId7"/>
    <p:sldLayoutId id="2147483776" r:id="rId8"/>
    <p:sldLayoutId id="2147483777" r:id="rId9"/>
    <p:sldLayoutId id="2147483778" r:id="rId10"/>
    <p:sldLayoutId id="2147483779" r:id="rId11"/>
    <p:sldLayoutId id="2147483780" r:id="rId12"/>
    <p:sldLayoutId id="2147483781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1430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 algn="l">
              <a:defRPr/>
            </a:pPr>
            <a:endParaRPr lang="en-CA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endParaRPr lang="en-CA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2193EE48-ACAA-488B-8E9A-316D9624D3EA}" type="slidenum">
              <a:rPr lang="en-CA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CA">
              <a:solidFill>
                <a:srgbClr val="FFFFFF"/>
              </a:solidFill>
            </a:endParaRPr>
          </a:p>
        </p:txBody>
      </p:sp>
      <p:sp>
        <p:nvSpPr>
          <p:cNvPr id="1031" name="Text Box 8"/>
          <p:cNvSpPr txBox="1">
            <a:spLocks noChangeArrowheads="1"/>
          </p:cNvSpPr>
          <p:nvPr/>
        </p:nvSpPr>
        <p:spPr bwMode="auto">
          <a:xfrm>
            <a:off x="2667000" y="4267200"/>
            <a:ext cx="1828800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 sz="3000">
              <a:solidFill>
                <a:srgbClr val="FFFFFF"/>
              </a:solidFill>
            </a:endParaRPr>
          </a:p>
          <a:p>
            <a:pPr eaLnBrk="1" hangingPunct="1"/>
            <a:endParaRPr lang="en-US" altLang="en-US" sz="3000">
              <a:solidFill>
                <a:srgbClr val="FFFFFF"/>
              </a:solidFill>
            </a:endParaRPr>
          </a:p>
        </p:txBody>
      </p:sp>
      <p:sp>
        <p:nvSpPr>
          <p:cNvPr id="1032" name="Rectangle 9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>
                <a:solidFill>
                  <a:schemeClr val="hlink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hlink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B71EE908-934E-40E6-9395-278202907671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FE4277E8-0BFA-4E26-B055-E5EBC5B3B6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A0D09F4C-E62F-4585-B564-B47BB1A524A6}" type="slidenum">
              <a:rPr lang="en-CA" altLang="en-US" sz="1400" smtClean="0"/>
              <a:pPr algn="r" eaLnBrk="1" hangingPunct="1">
                <a:defRPr/>
              </a:pPr>
              <a:t>‹#›</a:t>
            </a:fld>
            <a:endParaRPr lang="en-CA" altLang="en-US" sz="1400"/>
          </a:p>
        </p:txBody>
      </p:sp>
    </p:spTree>
    <p:extLst>
      <p:ext uri="{BB962C8B-B14F-4D97-AF65-F5344CB8AC3E}">
        <p14:creationId xmlns:p14="http://schemas.microsoft.com/office/powerpoint/2010/main" val="148439683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662" r:id="rId1"/>
    <p:sldLayoutId id="2147483663" r:id="rId2"/>
    <p:sldLayoutId id="2147483664" r:id="rId3"/>
    <p:sldLayoutId id="2147483665" r:id="rId4"/>
    <p:sldLayoutId id="2147483666" r:id="rId5"/>
    <p:sldLayoutId id="2147483667" r:id="rId6"/>
    <p:sldLayoutId id="2147483668" r:id="rId7"/>
    <p:sldLayoutId id="2147483669" r:id="rId8"/>
    <p:sldLayoutId id="2147483670" r:id="rId9"/>
    <p:sldLayoutId id="2147483671" r:id="rId10"/>
    <p:sldLayoutId id="2147483672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spcBef>
                <a:spcPct val="0"/>
              </a:spcBef>
              <a:defRPr sz="14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spcBef>
                <a:spcPct val="0"/>
              </a:spcBef>
              <a:defRPr sz="14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5638800" y="5105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spcBef>
                <a:spcPct val="0"/>
              </a:spcBef>
              <a:defRPr sz="1400" i="0">
                <a:cs typeface="+mn-cs"/>
              </a:defRPr>
            </a:lvl1pPr>
          </a:lstStyle>
          <a:p>
            <a:pPr>
              <a:defRPr/>
            </a:pPr>
            <a:fld id="{A76A6F50-6B14-4C8E-BAFA-70A8BAA5E978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0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50000"/>
              </a:spcBef>
              <a:spcAft>
                <a:spcPct val="0"/>
              </a:spcAft>
              <a:defRPr sz="30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BF45DDC6-B02E-463A-B434-6083B07EEBCB}" type="slidenum">
              <a:rPr lang="en-CA" altLang="en-US" sz="1400" i="0" smtClean="0">
                <a:cs typeface="+mn-cs"/>
              </a:rPr>
              <a:pPr algn="r" eaLnBrk="1" hangingPunct="1">
                <a:defRPr/>
              </a:pPr>
              <a:t>‹#›</a:t>
            </a:fld>
            <a:endParaRPr lang="en-CA" altLang="en-US" sz="1400" i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26659848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00" r:id="rId1"/>
    <p:sldLayoutId id="2147483701" r:id="rId2"/>
    <p:sldLayoutId id="2147483702" r:id="rId3"/>
    <p:sldLayoutId id="2147483703" r:id="rId4"/>
    <p:sldLayoutId id="2147483704" r:id="rId5"/>
    <p:sldLayoutId id="2147483705" r:id="rId6"/>
    <p:sldLayoutId id="2147483706" r:id="rId7"/>
    <p:sldLayoutId id="2147483707" r:id="rId8"/>
    <p:sldLayoutId id="2147483708" r:id="rId9"/>
    <p:sldLayoutId id="2147483709" r:id="rId10"/>
    <p:sldLayoutId id="2147483710" r:id="rId11"/>
    <p:sldLayoutId id="2147483711" r:id="rId12"/>
    <p:sldLayoutId id="2147483712" r:id="rId13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FE4277E8-0BFA-4E26-B055-E5EBC5B3B6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A0D09F4C-E62F-4585-B564-B47BB1A524A6}" type="slidenum">
              <a:rPr lang="en-CA" altLang="en-US" sz="1400" smtClean="0"/>
              <a:pPr algn="r" eaLnBrk="1" hangingPunct="1">
                <a:defRPr/>
              </a:pPr>
              <a:t>‹#›</a:t>
            </a:fld>
            <a:endParaRPr lang="en-CA" altLang="en-US" sz="1400"/>
          </a:p>
        </p:txBody>
      </p:sp>
    </p:spTree>
    <p:extLst>
      <p:ext uri="{BB962C8B-B14F-4D97-AF65-F5344CB8AC3E}">
        <p14:creationId xmlns:p14="http://schemas.microsoft.com/office/powerpoint/2010/main" val="85586660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14" r:id="rId1"/>
    <p:sldLayoutId id="2147483715" r:id="rId2"/>
    <p:sldLayoutId id="2147483716" r:id="rId3"/>
    <p:sldLayoutId id="2147483717" r:id="rId4"/>
    <p:sldLayoutId id="2147483718" r:id="rId5"/>
    <p:sldLayoutId id="2147483719" r:id="rId6"/>
    <p:sldLayoutId id="2147483720" r:id="rId7"/>
    <p:sldLayoutId id="2147483721" r:id="rId8"/>
    <p:sldLayoutId id="2147483722" r:id="rId9"/>
    <p:sldLayoutId id="2147483723" r:id="rId10"/>
    <p:sldLayoutId id="2147483724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05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05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050" i="0">
                <a:cs typeface="+mn-cs"/>
              </a:defRPr>
            </a:lvl1pPr>
          </a:lstStyle>
          <a:p>
            <a:pPr>
              <a:defRPr/>
            </a:pPr>
            <a:fld id="{8F87D25D-A943-407F-A1F1-2025FC01CBE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08556D03-AE96-4B8C-94BD-341FDF0320DE}" type="slidenum">
              <a:rPr lang="en-CA" altLang="en-US" sz="1050" i="0" smtClean="0">
                <a:cs typeface="+mn-cs"/>
              </a:rPr>
              <a:pPr algn="r" eaLnBrk="1" hangingPunct="1">
                <a:defRPr/>
              </a:pPr>
              <a:t>‹#›</a:t>
            </a:fld>
            <a:endParaRPr lang="en-CA" altLang="en-US" sz="1050" i="0"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408626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26" r:id="rId1"/>
    <p:sldLayoutId id="2147483727" r:id="rId2"/>
    <p:sldLayoutId id="2147483728" r:id="rId3"/>
    <p:sldLayoutId id="2147483729" r:id="rId4"/>
    <p:sldLayoutId id="2147483730" r:id="rId5"/>
    <p:sldLayoutId id="2147483731" r:id="rId6"/>
    <p:sldLayoutId id="2147483732" r:id="rId7"/>
    <p:sldLayoutId id="2147483733" r:id="rId8"/>
    <p:sldLayoutId id="2147483734" r:id="rId9"/>
    <p:sldLayoutId id="2147483735" r:id="rId10"/>
    <p:sldLayoutId id="2147483736" r:id="rId11"/>
    <p:sldLayoutId id="2147483737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5pPr>
      <a:lvl6pPr marL="342900" algn="ctr" rtl="0" fontAlgn="base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6pPr>
      <a:lvl7pPr marL="685800" algn="ctr" rtl="0" fontAlgn="base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7pPr>
      <a:lvl8pPr marL="1028700" algn="ctr" rtl="0" fontAlgn="base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8pPr>
      <a:lvl9pPr marL="1371600" algn="ctr" rtl="0" fontAlgn="base">
        <a:spcBef>
          <a:spcPct val="0"/>
        </a:spcBef>
        <a:spcAft>
          <a:spcPct val="0"/>
        </a:spcAft>
        <a:defRPr sz="3300">
          <a:solidFill>
            <a:schemeClr val="tx2"/>
          </a:solidFill>
          <a:latin typeface="Times New Roman" pitchFamily="18" charset="0"/>
        </a:defRPr>
      </a:lvl9pPr>
    </p:titleStyle>
    <p:bodyStyle>
      <a:lvl1pPr marL="257175" indent="-257175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ea typeface="+mn-ea"/>
          <a:cs typeface="+mn-cs"/>
        </a:defRPr>
      </a:lvl1pPr>
      <a:lvl2pPr marL="557213" indent="-214313" algn="l" rtl="0" eaLnBrk="0" fontAlgn="base" hangingPunct="0">
        <a:spcBef>
          <a:spcPct val="0"/>
        </a:spcBef>
        <a:spcAft>
          <a:spcPct val="0"/>
        </a:spcAft>
        <a:buChar char="–"/>
        <a:defRPr sz="2100">
          <a:solidFill>
            <a:schemeClr val="tx1"/>
          </a:solidFill>
          <a:latin typeface="+mn-lt"/>
        </a:defRPr>
      </a:lvl2pPr>
      <a:lvl3pPr marL="857250" indent="-171450" algn="l" rtl="0" eaLnBrk="0" fontAlgn="base" hangingPunct="0">
        <a:spcBef>
          <a:spcPct val="20000"/>
        </a:spcBef>
        <a:spcAft>
          <a:spcPct val="0"/>
        </a:spcAft>
        <a:buChar char="•"/>
        <a:defRPr sz="1800">
          <a:solidFill>
            <a:schemeClr val="tx1"/>
          </a:solidFill>
          <a:latin typeface="+mn-lt"/>
        </a:defRPr>
      </a:lvl3pPr>
      <a:lvl4pPr marL="1200150" indent="-171450" algn="l" rtl="0" eaLnBrk="0" fontAlgn="base" hangingPunct="0">
        <a:spcBef>
          <a:spcPct val="20000"/>
        </a:spcBef>
        <a:spcAft>
          <a:spcPct val="0"/>
        </a:spcAft>
        <a:buChar char="–"/>
        <a:defRPr sz="1500">
          <a:solidFill>
            <a:schemeClr val="tx1"/>
          </a:solidFill>
          <a:latin typeface="+mn-lt"/>
        </a:defRPr>
      </a:lvl4pPr>
      <a:lvl5pPr marL="1543050" indent="-171450" algn="l" rtl="0" eaLnBrk="0" fontAlgn="base" hangingPunct="0">
        <a:spcBef>
          <a:spcPct val="20000"/>
        </a:spcBef>
        <a:spcAft>
          <a:spcPct val="0"/>
        </a:spcAft>
        <a:buChar char="»"/>
        <a:defRPr sz="1500">
          <a:solidFill>
            <a:schemeClr val="tx1"/>
          </a:solidFill>
          <a:latin typeface="+mn-lt"/>
        </a:defRPr>
      </a:lvl5pPr>
      <a:lvl6pPr marL="1885950" indent="-171450" algn="l" rtl="0" fontAlgn="base">
        <a:spcBef>
          <a:spcPct val="20000"/>
        </a:spcBef>
        <a:spcAft>
          <a:spcPct val="0"/>
        </a:spcAft>
        <a:buChar char="»"/>
        <a:defRPr sz="1500">
          <a:solidFill>
            <a:schemeClr val="tx1"/>
          </a:solidFill>
          <a:latin typeface="+mn-lt"/>
        </a:defRPr>
      </a:lvl6pPr>
      <a:lvl7pPr marL="2228850" indent="-171450" algn="l" rtl="0" fontAlgn="base">
        <a:spcBef>
          <a:spcPct val="20000"/>
        </a:spcBef>
        <a:spcAft>
          <a:spcPct val="0"/>
        </a:spcAft>
        <a:buChar char="»"/>
        <a:defRPr sz="1500">
          <a:solidFill>
            <a:schemeClr val="tx1"/>
          </a:solidFill>
          <a:latin typeface="+mn-lt"/>
        </a:defRPr>
      </a:lvl7pPr>
      <a:lvl8pPr marL="2571750" indent="-171450" algn="l" rtl="0" fontAlgn="base">
        <a:spcBef>
          <a:spcPct val="20000"/>
        </a:spcBef>
        <a:spcAft>
          <a:spcPct val="0"/>
        </a:spcAft>
        <a:buChar char="»"/>
        <a:defRPr sz="1500">
          <a:solidFill>
            <a:schemeClr val="tx1"/>
          </a:solidFill>
          <a:latin typeface="+mn-lt"/>
        </a:defRPr>
      </a:lvl8pPr>
      <a:lvl9pPr marL="2914650" indent="-171450" algn="l" rtl="0" fontAlgn="base">
        <a:spcBef>
          <a:spcPct val="20000"/>
        </a:spcBef>
        <a:spcAft>
          <a:spcPct val="0"/>
        </a:spcAft>
        <a:buChar char="»"/>
        <a:defRPr sz="15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altLang="en-US"/>
              <a:t>Click to edit Master text styles</a:t>
            </a:r>
          </a:p>
          <a:p>
            <a:pPr lvl="1"/>
            <a:r>
              <a:rPr lang="en-CA" altLang="en-US"/>
              <a:t>Second level</a:t>
            </a:r>
          </a:p>
          <a:p>
            <a:pPr lvl="2"/>
            <a:r>
              <a:rPr lang="en-CA" altLang="en-US"/>
              <a:t>Third level</a:t>
            </a:r>
          </a:p>
          <a:p>
            <a:pPr lvl="3"/>
            <a:r>
              <a:rPr lang="en-CA" altLang="en-US"/>
              <a:t>Fourth level</a:t>
            </a:r>
          </a:p>
          <a:p>
            <a:pPr lvl="4"/>
            <a:r>
              <a:rPr lang="en-CA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/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/>
            </a:lvl1pPr>
          </a:lstStyle>
          <a:p>
            <a:pPr>
              <a:defRPr/>
            </a:pPr>
            <a:fld id="{FE4277E8-0BFA-4E26-B055-E5EBC5B3B6CE}" type="slidenum">
              <a:rPr lang="en-CA"/>
              <a:pPr>
                <a:defRPr/>
              </a:pPr>
              <a:t>‹#›</a:t>
            </a:fld>
            <a:endParaRPr lang="en-CA"/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A0D09F4C-E62F-4585-B564-B47BB1A524A6}" type="slidenum">
              <a:rPr lang="en-CA" altLang="en-US" sz="1400" smtClean="0"/>
              <a:pPr algn="r" eaLnBrk="1" hangingPunct="1">
                <a:defRPr/>
              </a:pPr>
              <a:t>‹#›</a:t>
            </a:fld>
            <a:endParaRPr lang="en-CA" altLang="en-US" sz="1400"/>
          </a:p>
        </p:txBody>
      </p:sp>
    </p:spTree>
    <p:extLst>
      <p:ext uri="{BB962C8B-B14F-4D97-AF65-F5344CB8AC3E}">
        <p14:creationId xmlns:p14="http://schemas.microsoft.com/office/powerpoint/2010/main" val="2326908269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  <p:sldLayoutId id="2147483742" r:id="rId4"/>
    <p:sldLayoutId id="2147483743" r:id="rId5"/>
    <p:sldLayoutId id="2147483744" r:id="rId6"/>
    <p:sldLayoutId id="2147483745" r:id="rId7"/>
    <p:sldLayoutId id="2147483746" r:id="rId8"/>
    <p:sldLayoutId id="2147483747" r:id="rId9"/>
    <p:sldLayoutId id="2147483748" r:id="rId10"/>
    <p:sldLayoutId id="214748374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 algn="l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/>
            </a:lvl1pPr>
          </a:lstStyle>
          <a:p>
            <a:pPr>
              <a:defRPr/>
            </a:pPr>
            <a:fld id="{7DC15855-51A8-425F-8F19-8726E73FAAB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AD27E5EF-0532-4F69-AEFE-DB2DEBB95657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8671462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52" r:id="rId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smtClean="0"/>
            </a:lvl1pPr>
          </a:lstStyle>
          <a:p>
            <a:pPr algn="l"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smtClean="0"/>
            </a:lvl1pPr>
          </a:lstStyle>
          <a:p>
            <a:pPr>
              <a:defRPr/>
            </a:pPr>
            <a:endParaRPr lang="en-US">
              <a:solidFill>
                <a:srgbClr val="FFFFFF"/>
              </a:solidFill>
            </a:endParaRPr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smtClean="0"/>
            </a:lvl1pPr>
          </a:lstStyle>
          <a:p>
            <a:pPr>
              <a:defRPr/>
            </a:pPr>
            <a:fld id="{7DC15855-51A8-425F-8F19-8726E73FAAB5}" type="slidenum">
              <a:rPr lang="en-US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US">
              <a:solidFill>
                <a:srgbClr val="FFFFFF"/>
              </a:solidFill>
            </a:endParaRPr>
          </a:p>
        </p:txBody>
      </p:sp>
      <p:sp>
        <p:nvSpPr>
          <p:cNvPr id="1031" name="Rectangle 7"/>
          <p:cNvSpPr>
            <a:spLocks noChangeArrowheads="1"/>
          </p:cNvSpPr>
          <p:nvPr userDrawn="1"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/>
            <a:fld id="{AD27E5EF-0532-4F69-AEFE-DB2DEBB95657}" type="slidenum">
              <a:rPr lang="en-CA" altLang="en-US" sz="1400">
                <a:solidFill>
                  <a:srgbClr val="FFFFFF"/>
                </a:solidFill>
              </a:rPr>
              <a:pPr algn="r" eaLnBrk="1" hangingPunct="1"/>
              <a:t>‹#›</a:t>
            </a:fld>
            <a:endParaRPr lang="en-CA" altLang="en-US" sz="140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4849632"/>
      </p:ext>
    </p:extLst>
  </p:cSld>
  <p:clrMap bg1="dk2" tx1="lt1" bg2="dk1" tx2="lt2" accent1="accent1" accent2="accent2" accent3="accent3" accent4="accent4" accent5="accent5" accent6="accent6" hlink="hlink" folHlink="folHlink"/>
  <p:sldLayoutIdLst>
    <p:sldLayoutId id="2147483754" r:id="rId1"/>
    <p:sldLayoutId id="2147483755" r:id="rId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openxmlformats.org/officeDocument/2006/relationships/slide" Target="slide35.xml"/><Relationship Id="rId18" Type="http://schemas.openxmlformats.org/officeDocument/2006/relationships/slide" Target="slide46.xml"/><Relationship Id="rId26" Type="http://schemas.openxmlformats.org/officeDocument/2006/relationships/slide" Target="slide156.xml"/><Relationship Id="rId39" Type="http://schemas.openxmlformats.org/officeDocument/2006/relationships/slide" Target="slide421.xml"/><Relationship Id="rId21" Type="http://schemas.openxmlformats.org/officeDocument/2006/relationships/slide" Target="slide69.xml"/><Relationship Id="rId34" Type="http://schemas.openxmlformats.org/officeDocument/2006/relationships/slide" Target="slide403.xml"/><Relationship Id="rId42" Type="http://schemas.openxmlformats.org/officeDocument/2006/relationships/slide" Target="slide82.xml"/><Relationship Id="rId47" Type="http://schemas.openxmlformats.org/officeDocument/2006/relationships/slide" Target="slide283.xml"/><Relationship Id="rId50" Type="http://schemas.openxmlformats.org/officeDocument/2006/relationships/slide" Target="slide300.xml"/><Relationship Id="rId7" Type="http://schemas.openxmlformats.org/officeDocument/2006/relationships/slide" Target="slide9.xml"/><Relationship Id="rId2" Type="http://schemas.openxmlformats.org/officeDocument/2006/relationships/notesSlide" Target="../notesSlides/notesSlide1.xml"/><Relationship Id="rId16" Type="http://schemas.openxmlformats.org/officeDocument/2006/relationships/slide" Target="slide42.xml"/><Relationship Id="rId29" Type="http://schemas.openxmlformats.org/officeDocument/2006/relationships/slide" Target="slide223.xml"/><Relationship Id="rId11" Type="http://schemas.openxmlformats.org/officeDocument/2006/relationships/slide" Target="slide29.xml"/><Relationship Id="rId24" Type="http://schemas.openxmlformats.org/officeDocument/2006/relationships/slide" Target="slide73.xml"/><Relationship Id="rId32" Type="http://schemas.openxmlformats.org/officeDocument/2006/relationships/slide" Target="slide391.xml"/><Relationship Id="rId37" Type="http://schemas.openxmlformats.org/officeDocument/2006/relationships/slide" Target="slide412.xml"/><Relationship Id="rId40" Type="http://schemas.openxmlformats.org/officeDocument/2006/relationships/slide" Target="slide418.xml"/><Relationship Id="rId45" Type="http://schemas.openxmlformats.org/officeDocument/2006/relationships/slide" Target="slide253.xml"/><Relationship Id="rId53" Type="http://schemas.openxmlformats.org/officeDocument/2006/relationships/slide" Target="slide335.xml"/><Relationship Id="rId5" Type="http://schemas.openxmlformats.org/officeDocument/2006/relationships/slide" Target="slide4.xml"/><Relationship Id="rId10" Type="http://schemas.openxmlformats.org/officeDocument/2006/relationships/slide" Target="slide26.xml"/><Relationship Id="rId19" Type="http://schemas.openxmlformats.org/officeDocument/2006/relationships/slide" Target="slide47.xml"/><Relationship Id="rId31" Type="http://schemas.openxmlformats.org/officeDocument/2006/relationships/slide" Target="slide389.xml"/><Relationship Id="rId44" Type="http://schemas.openxmlformats.org/officeDocument/2006/relationships/slide" Target="slide252.xml"/><Relationship Id="rId52" Type="http://schemas.openxmlformats.org/officeDocument/2006/relationships/slide" Target="slide332.xml"/><Relationship Id="rId4" Type="http://schemas.openxmlformats.org/officeDocument/2006/relationships/image" Target="../media/image1.wmf"/><Relationship Id="rId9" Type="http://schemas.openxmlformats.org/officeDocument/2006/relationships/slide" Target="slide23.xml"/><Relationship Id="rId14" Type="http://schemas.openxmlformats.org/officeDocument/2006/relationships/slide" Target="slide38.xml"/><Relationship Id="rId22" Type="http://schemas.openxmlformats.org/officeDocument/2006/relationships/slide" Target="slide71.xml"/><Relationship Id="rId27" Type="http://schemas.openxmlformats.org/officeDocument/2006/relationships/slide" Target="slide173.xml"/><Relationship Id="rId30" Type="http://schemas.openxmlformats.org/officeDocument/2006/relationships/slide" Target="slide385.xml"/><Relationship Id="rId35" Type="http://schemas.openxmlformats.org/officeDocument/2006/relationships/slide" Target="slide409.xml"/><Relationship Id="rId43" Type="http://schemas.openxmlformats.org/officeDocument/2006/relationships/slide" Target="slide85.xml"/><Relationship Id="rId48" Type="http://schemas.openxmlformats.org/officeDocument/2006/relationships/slide" Target="slide296.xml"/><Relationship Id="rId8" Type="http://schemas.openxmlformats.org/officeDocument/2006/relationships/slide" Target="slide21.xml"/><Relationship Id="rId51" Type="http://schemas.openxmlformats.org/officeDocument/2006/relationships/slide" Target="slide313.xml"/><Relationship Id="rId3" Type="http://schemas.openxmlformats.org/officeDocument/2006/relationships/oleObject" Target="../embeddings/oleObject1.bin"/><Relationship Id="rId12" Type="http://schemas.openxmlformats.org/officeDocument/2006/relationships/slide" Target="slide32.xml"/><Relationship Id="rId17" Type="http://schemas.openxmlformats.org/officeDocument/2006/relationships/slide" Target="slide45.xml"/><Relationship Id="rId25" Type="http://schemas.openxmlformats.org/officeDocument/2006/relationships/slide" Target="slide144.xml"/><Relationship Id="rId33" Type="http://schemas.openxmlformats.org/officeDocument/2006/relationships/slide" Target="slide401.xml"/><Relationship Id="rId38" Type="http://schemas.openxmlformats.org/officeDocument/2006/relationships/slide" Target="slide417.xml"/><Relationship Id="rId46" Type="http://schemas.openxmlformats.org/officeDocument/2006/relationships/slide" Target="slide261.xml"/><Relationship Id="rId20" Type="http://schemas.openxmlformats.org/officeDocument/2006/relationships/slide" Target="slide49.xml"/><Relationship Id="rId41" Type="http://schemas.openxmlformats.org/officeDocument/2006/relationships/slide" Target="slide419.xml"/><Relationship Id="rId1" Type="http://schemas.openxmlformats.org/officeDocument/2006/relationships/slideLayout" Target="../slideLayouts/slideLayout1.xml"/><Relationship Id="rId6" Type="http://schemas.openxmlformats.org/officeDocument/2006/relationships/slide" Target="slide6.xml"/><Relationship Id="rId15" Type="http://schemas.openxmlformats.org/officeDocument/2006/relationships/slide" Target="slide39.xml"/><Relationship Id="rId23" Type="http://schemas.openxmlformats.org/officeDocument/2006/relationships/slide" Target="slide77.xml"/><Relationship Id="rId28" Type="http://schemas.openxmlformats.org/officeDocument/2006/relationships/slide" Target="slide200.xml"/><Relationship Id="rId36" Type="http://schemas.openxmlformats.org/officeDocument/2006/relationships/slide" Target="slide410.xml"/><Relationship Id="rId49" Type="http://schemas.openxmlformats.org/officeDocument/2006/relationships/slide" Target="slide297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24.xml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24.xml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4.png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45.png"/><Relationship Id="rId4" Type="http://schemas.openxmlformats.org/officeDocument/2006/relationships/image" Target="../media/image9.jpeg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45.png"/><Relationship Id="rId4" Type="http://schemas.openxmlformats.org/officeDocument/2006/relationships/image" Target="../media/image9.jpe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24.xml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29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42.wmf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9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29.xml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29.xml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7" Type="http://schemas.openxmlformats.org/officeDocument/2006/relationships/image" Target="../media/image49.png"/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48.png"/><Relationship Id="rId5" Type="http://schemas.openxmlformats.org/officeDocument/2006/relationships/image" Target="../media/image42.wmf"/><Relationship Id="rId4" Type="http://schemas.openxmlformats.org/officeDocument/2006/relationships/image" Target="../media/image47.png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0.png"/><Relationship Id="rId5" Type="http://schemas.openxmlformats.org/officeDocument/2006/relationships/image" Target="../media/image42.wmf"/><Relationship Id="rId4" Type="http://schemas.openxmlformats.org/officeDocument/2006/relationships/image" Target="../media/image46.png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1.png"/><Relationship Id="rId5" Type="http://schemas.openxmlformats.org/officeDocument/2006/relationships/image" Target="../media/image42.wmf"/><Relationship Id="rId4" Type="http://schemas.openxmlformats.org/officeDocument/2006/relationships/image" Target="../media/image46.png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29.xml"/><Relationship Id="rId6" Type="http://schemas.openxmlformats.org/officeDocument/2006/relationships/image" Target="../media/image52.png"/><Relationship Id="rId5" Type="http://schemas.openxmlformats.org/officeDocument/2006/relationships/image" Target="../media/image49.png"/><Relationship Id="rId4" Type="http://schemas.openxmlformats.org/officeDocument/2006/relationships/image" Target="../media/image42.wmf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2.wmf"/><Relationship Id="rId4" Type="http://schemas.openxmlformats.org/officeDocument/2006/relationships/image" Target="../media/image46.png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png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46.png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42.w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9.xml"/><Relationship Id="rId4" Type="http://schemas.openxmlformats.org/officeDocument/2006/relationships/image" Target="../media/image42.wmf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29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9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29.xml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6.png"/><Relationship Id="rId4" Type="http://schemas.openxmlformats.org/officeDocument/2006/relationships/image" Target="../media/image6.png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6.png"/><Relationship Id="rId4" Type="http://schemas.openxmlformats.org/officeDocument/2006/relationships/image" Target="../media/image6.png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6.png"/><Relationship Id="rId4" Type="http://schemas.openxmlformats.org/officeDocument/2006/relationships/image" Target="../media/image6.png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6.png"/><Relationship Id="rId4" Type="http://schemas.openxmlformats.org/officeDocument/2006/relationships/image" Target="../media/image6.png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.png"/><Relationship Id="rId5" Type="http://schemas.openxmlformats.org/officeDocument/2006/relationships/image" Target="../media/image4.png"/><Relationship Id="rId4" Type="http://schemas.openxmlformats.org/officeDocument/2006/relationships/image" Target="../media/image6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46.png"/><Relationship Id="rId4" Type="http://schemas.openxmlformats.org/officeDocument/2006/relationships/image" Target="../media/image6.png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9.xml"/><Relationship Id="rId5" Type="http://schemas.openxmlformats.org/officeDocument/2006/relationships/image" Target="../media/image6.png"/><Relationship Id="rId4" Type="http://schemas.openxmlformats.org/officeDocument/2006/relationships/image" Target="../media/image46.png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29.xml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9.xml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wmf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13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17.xml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2.wmf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13.xml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13.xml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13.xml"/><Relationship Id="rId4" Type="http://schemas.openxmlformats.org/officeDocument/2006/relationships/image" Target="../media/image41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4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4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24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4.xml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24.xml"/><Relationship Id="rId5" Type="http://schemas.openxmlformats.org/officeDocument/2006/relationships/image" Target="../media/image9.jpeg"/><Relationship Id="rId4" Type="http://schemas.openxmlformats.org/officeDocument/2006/relationships/image" Target="../media/image30.png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24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wmf"/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17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17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39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41.png"/><Relationship Id="rId4" Type="http://schemas.openxmlformats.org/officeDocument/2006/relationships/image" Target="../media/image6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41.png"/><Relationship Id="rId4" Type="http://schemas.openxmlformats.org/officeDocument/2006/relationships/image" Target="../media/image6.png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41.png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37.xml"/><Relationship Id="rId5" Type="http://schemas.openxmlformats.org/officeDocument/2006/relationships/image" Target="../media/image57.png"/><Relationship Id="rId4" Type="http://schemas.openxmlformats.org/officeDocument/2006/relationships/image" Target="../media/image9.jpeg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37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41.png"/><Relationship Id="rId4" Type="http://schemas.openxmlformats.org/officeDocument/2006/relationships/image" Target="../media/image6.png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39.xml"/><Relationship Id="rId4" Type="http://schemas.openxmlformats.org/officeDocument/2006/relationships/image" Target="../media/image41.png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42.xml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42.xml"/></Relationships>
</file>

<file path=ppt/slides/_rels/slide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39.xml"/></Relationships>
</file>

<file path=ppt/slides/_rels/slide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39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39.xml"/></Relationships>
</file>

<file path=ppt/slides/_rels/slide1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42.xml"/></Relationships>
</file>

<file path=ppt/slides/_rels/slide1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2.pn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42.xml"/></Relationships>
</file>

<file path=ppt/slides/_rels/slide17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8.wmf"/><Relationship Id="rId3" Type="http://schemas.openxmlformats.org/officeDocument/2006/relationships/image" Target="../media/image63.wmf"/><Relationship Id="rId7" Type="http://schemas.openxmlformats.org/officeDocument/2006/relationships/image" Target="../media/image67.wmf"/><Relationship Id="rId12" Type="http://schemas.openxmlformats.org/officeDocument/2006/relationships/image" Target="../media/image72.wmf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66.wmf"/><Relationship Id="rId11" Type="http://schemas.openxmlformats.org/officeDocument/2006/relationships/image" Target="../media/image71.wmf"/><Relationship Id="rId5" Type="http://schemas.openxmlformats.org/officeDocument/2006/relationships/image" Target="../media/image65.wmf"/><Relationship Id="rId10" Type="http://schemas.openxmlformats.org/officeDocument/2006/relationships/image" Target="../media/image70.wmf"/><Relationship Id="rId4" Type="http://schemas.openxmlformats.org/officeDocument/2006/relationships/image" Target="../media/image64.wmf"/><Relationship Id="rId9" Type="http://schemas.openxmlformats.org/officeDocument/2006/relationships/image" Target="../media/image69.wmf"/></Relationships>
</file>

<file path=ppt/slides/_rels/slide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wmf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72.wmf"/></Relationships>
</file>

<file path=ppt/slides/_rels/slide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72.wmf"/></Relationships>
</file>

<file path=ppt/slides/_rels/slide1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wmf"/><Relationship Id="rId2" Type="http://schemas.openxmlformats.org/officeDocument/2006/relationships/image" Target="../media/image69.wmf"/><Relationship Id="rId1" Type="http://schemas.openxmlformats.org/officeDocument/2006/relationships/slideLayout" Target="../slideLayouts/slideLayout37.xml"/><Relationship Id="rId4" Type="http://schemas.openxmlformats.org/officeDocument/2006/relationships/image" Target="../media/image72.wmf"/></Relationships>
</file>

<file path=ppt/slides/_rels/slide1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6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6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wmf"/><Relationship Id="rId7" Type="http://schemas.openxmlformats.org/officeDocument/2006/relationships/image" Target="../media/image41.pn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6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8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41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8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41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wmf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41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66.wmf"/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37.xml"/><Relationship Id="rId6" Type="http://schemas.openxmlformats.org/officeDocument/2006/relationships/image" Target="../media/image69.wmf"/><Relationship Id="rId5" Type="http://schemas.openxmlformats.org/officeDocument/2006/relationships/image" Target="../media/image73.png"/><Relationship Id="rId4" Type="http://schemas.openxmlformats.org/officeDocument/2006/relationships/image" Target="../media/image9.jpeg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3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37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4.png"/><Relationship Id="rId4" Type="http://schemas.openxmlformats.org/officeDocument/2006/relationships/image" Target="../media/image6.png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9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1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9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69.wmf"/><Relationship Id="rId7" Type="http://schemas.openxmlformats.org/officeDocument/2006/relationships/image" Target="../media/image42.wmf"/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15.xml"/><Relationship Id="rId6" Type="http://schemas.openxmlformats.org/officeDocument/2006/relationships/image" Target="../media/image41.png"/><Relationship Id="rId5" Type="http://schemas.openxmlformats.org/officeDocument/2006/relationships/image" Target="../media/image66.wmf"/><Relationship Id="rId4" Type="http://schemas.openxmlformats.org/officeDocument/2006/relationships/image" Target="../media/image72.wmf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00.xml.rels><?xml version="1.0" encoding="UTF-8" standalone="yes"?>
<Relationships xmlns="http://schemas.openxmlformats.org/package/2006/relationships"><Relationship Id="rId8" Type="http://schemas.openxmlformats.org/officeDocument/2006/relationships/image" Target="../media/image84.wmf"/><Relationship Id="rId13" Type="http://schemas.openxmlformats.org/officeDocument/2006/relationships/image" Target="../media/image89.wmf"/><Relationship Id="rId3" Type="http://schemas.openxmlformats.org/officeDocument/2006/relationships/image" Target="../media/image79.jpeg"/><Relationship Id="rId7" Type="http://schemas.openxmlformats.org/officeDocument/2006/relationships/image" Target="../media/image83.wmf"/><Relationship Id="rId12" Type="http://schemas.openxmlformats.org/officeDocument/2006/relationships/image" Target="../media/image88.wmf"/><Relationship Id="rId17" Type="http://schemas.openxmlformats.org/officeDocument/2006/relationships/image" Target="../media/image93.wmf"/><Relationship Id="rId2" Type="http://schemas.openxmlformats.org/officeDocument/2006/relationships/image" Target="../media/image78.wmf"/><Relationship Id="rId16" Type="http://schemas.openxmlformats.org/officeDocument/2006/relationships/image" Target="../media/image92.wmf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2.wmf"/><Relationship Id="rId11" Type="http://schemas.openxmlformats.org/officeDocument/2006/relationships/image" Target="../media/image87.wmf"/><Relationship Id="rId5" Type="http://schemas.openxmlformats.org/officeDocument/2006/relationships/image" Target="../media/image81.wmf"/><Relationship Id="rId15" Type="http://schemas.openxmlformats.org/officeDocument/2006/relationships/image" Target="../media/image91.wmf"/><Relationship Id="rId10" Type="http://schemas.openxmlformats.org/officeDocument/2006/relationships/image" Target="../media/image86.wmf"/><Relationship Id="rId4" Type="http://schemas.openxmlformats.org/officeDocument/2006/relationships/image" Target="../media/image80.wmf"/><Relationship Id="rId9" Type="http://schemas.openxmlformats.org/officeDocument/2006/relationships/image" Target="../media/image85.wmf"/><Relationship Id="rId14" Type="http://schemas.openxmlformats.org/officeDocument/2006/relationships/image" Target="../media/image90.wmf"/></Relationships>
</file>

<file path=ppt/slides/_rels/slide2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wmf"/><Relationship Id="rId2" Type="http://schemas.openxmlformats.org/officeDocument/2006/relationships/image" Target="../media/image81.wmf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94.png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4.xml"/></Relationships>
</file>

<file path=ppt/slides/_rels/slide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4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4.xml"/></Relationships>
</file>

<file path=ppt/slides/_rels/slide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7" Type="http://schemas.openxmlformats.org/officeDocument/2006/relationships/image" Target="../media/image96.png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4.png"/><Relationship Id="rId5" Type="http://schemas.openxmlformats.org/officeDocument/2006/relationships/image" Target="../media/image95.png"/><Relationship Id="rId4" Type="http://schemas.openxmlformats.org/officeDocument/2006/relationships/image" Target="../media/image9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4.png"/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6.png"/></Relationships>
</file>

<file path=ppt/slides/_rels/slide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9.png"/></Relationships>
</file>

<file path=ppt/slides/_rels/slide2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image" Target="../media/image97.jpe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9.png"/></Relationships>
</file>

<file path=ppt/slides/_rels/slide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48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97.jpeg"/></Relationships>
</file>

<file path=ppt/slides/_rels/slide2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jpeg"/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50.xml"/><Relationship Id="rId4" Type="http://schemas.openxmlformats.org/officeDocument/2006/relationships/image" Target="../media/image6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48.xml"/><Relationship Id="rId6" Type="http://schemas.openxmlformats.org/officeDocument/2006/relationships/image" Target="../media/image100.png"/><Relationship Id="rId5" Type="http://schemas.openxmlformats.org/officeDocument/2006/relationships/image" Target="../media/image98.png"/><Relationship Id="rId4" Type="http://schemas.openxmlformats.org/officeDocument/2006/relationships/image" Target="../media/image9.jpeg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image" Target="../media/image98.png"/><Relationship Id="rId1" Type="http://schemas.openxmlformats.org/officeDocument/2006/relationships/slideLayout" Target="../slideLayouts/slideLayout53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48.xml"/></Relationships>
</file>

<file path=ppt/slides/_rels/slide2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70.xml"/></Relationships>
</file>

<file path=ppt/slides/_rels/slide2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70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71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71.xml"/><Relationship Id="rId4" Type="http://schemas.openxmlformats.org/officeDocument/2006/relationships/image" Target="../media/image102.png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71.xml"/><Relationship Id="rId4" Type="http://schemas.openxmlformats.org/officeDocument/2006/relationships/image" Target="../media/image103.wmf"/></Relationships>
</file>

<file path=ppt/slides/_rels/slide2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7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7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71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4.wmf"/><Relationship Id="rId1" Type="http://schemas.openxmlformats.org/officeDocument/2006/relationships/slideLayout" Target="../slideLayouts/slideLayout71.xml"/></Relationships>
</file>

<file path=ppt/slides/_rels/slide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5.png"/><Relationship Id="rId1" Type="http://schemas.openxmlformats.org/officeDocument/2006/relationships/slideLayout" Target="../slideLayouts/slideLayout7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65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65.xml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6.png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65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60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65.xml"/></Relationships>
</file>

<file path=ppt/slides/_rels/slide2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65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6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65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pn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65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pn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65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65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65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65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65.xml"/></Relationships>
</file>

<file path=ppt/slides/_rels/slide2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60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65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65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65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w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8.png"/><Relationship Id="rId4" Type="http://schemas.openxmlformats.org/officeDocument/2006/relationships/image" Target="../media/image17.gif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60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60.xml"/></Relationships>
</file>

<file path=ppt/slides/_rels/slide2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65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65.xml"/></Relationships>
</file>

<file path=ppt/slides/_rels/slide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pn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65.xml"/></Relationships>
</file>

<file path=ppt/slides/_rels/slide2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65.xml"/></Relationships>
</file>

<file path=ppt/slides/_rels/slide2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60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60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64.xml"/></Relationships>
</file>

<file path=ppt/slides/_rels/slide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64.xml"/></Relationships>
</file>

<file path=ppt/slides/_rels/slide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64.xml"/></Relationships>
</file>

<file path=ppt/slides/_rels/slide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64.xml"/></Relationships>
</file>

<file path=ppt/slides/_rels/slide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64.xml"/></Relationships>
</file>

<file path=ppt/slides/_rels/slide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60.xml"/></Relationships>
</file>

<file path=ppt/slides/_rels/slide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60.xml"/></Relationships>
</file>

<file path=ppt/slides/_rels/slide3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64.xml"/></Relationships>
</file>

<file path=ppt/slides/_rels/slide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7.xml"/><Relationship Id="rId1" Type="http://schemas.openxmlformats.org/officeDocument/2006/relationships/slideLayout" Target="../slideLayouts/slideLayout64.xml"/></Relationships>
</file>

<file path=ppt/slides/_rels/slide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8.xml"/><Relationship Id="rId1" Type="http://schemas.openxmlformats.org/officeDocument/2006/relationships/slideLayout" Target="../slideLayouts/slideLayout64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49.xml"/><Relationship Id="rId1" Type="http://schemas.openxmlformats.org/officeDocument/2006/relationships/slideLayout" Target="../slideLayouts/slideLayout64.xml"/></Relationships>
</file>

<file path=ppt/slides/_rels/slide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50.xml"/><Relationship Id="rId1" Type="http://schemas.openxmlformats.org/officeDocument/2006/relationships/slideLayout" Target="../slideLayouts/slideLayout64.xml"/></Relationships>
</file>

<file path=ppt/slides/_rels/slide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51.xml"/><Relationship Id="rId1" Type="http://schemas.openxmlformats.org/officeDocument/2006/relationships/slideLayout" Target="../slideLayouts/slideLayout64.xml"/></Relationships>
</file>

<file path=ppt/slides/_rels/slide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2.xml"/><Relationship Id="rId1" Type="http://schemas.openxmlformats.org/officeDocument/2006/relationships/slideLayout" Target="../slideLayouts/slideLayout65.xml"/></Relationships>
</file>

<file path=ppt/slides/_rels/slide3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3.xml"/><Relationship Id="rId1" Type="http://schemas.openxmlformats.org/officeDocument/2006/relationships/slideLayout" Target="../slideLayouts/slideLayout65.xml"/></Relationships>
</file>

<file path=ppt/slides/_rels/slide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4.xml"/><Relationship Id="rId1" Type="http://schemas.openxmlformats.org/officeDocument/2006/relationships/slideLayout" Target="../slideLayouts/slideLayout65.xml"/></Relationships>
</file>

<file path=ppt/slides/_rels/slide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5.xml"/><Relationship Id="rId1" Type="http://schemas.openxmlformats.org/officeDocument/2006/relationships/slideLayout" Target="../slideLayouts/slideLayout65.xml"/></Relationships>
</file>

<file path=ppt/slides/_rels/slide3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6.xml"/><Relationship Id="rId1" Type="http://schemas.openxmlformats.org/officeDocument/2006/relationships/slideLayout" Target="../slideLayouts/slideLayout65.xml"/></Relationships>
</file>

<file path=ppt/slides/_rels/slide3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7.xml"/><Relationship Id="rId1" Type="http://schemas.openxmlformats.org/officeDocument/2006/relationships/slideLayout" Target="../slideLayouts/slideLayout65.xml"/></Relationships>
</file>

<file path=ppt/slides/_rels/slide3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8.xml"/><Relationship Id="rId1" Type="http://schemas.openxmlformats.org/officeDocument/2006/relationships/slideLayout" Target="../slideLayouts/slideLayout65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59.xml"/><Relationship Id="rId1" Type="http://schemas.openxmlformats.org/officeDocument/2006/relationships/slideLayout" Target="../slideLayouts/slideLayout65.xml"/></Relationships>
</file>

<file path=ppt/slides/_rels/slide3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0.xml"/><Relationship Id="rId1" Type="http://schemas.openxmlformats.org/officeDocument/2006/relationships/slideLayout" Target="../slideLayouts/slideLayout65.xml"/></Relationships>
</file>

<file path=ppt/slides/_rels/slide3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1.xml"/><Relationship Id="rId1" Type="http://schemas.openxmlformats.org/officeDocument/2006/relationships/slideLayout" Target="../slideLayouts/slideLayout65.xml"/></Relationships>
</file>

<file path=ppt/slides/_rels/slide3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2.xml"/><Relationship Id="rId1" Type="http://schemas.openxmlformats.org/officeDocument/2006/relationships/slideLayout" Target="../slideLayouts/slideLayout65.xml"/></Relationships>
</file>

<file path=ppt/slides/_rels/slide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3.xml"/><Relationship Id="rId1" Type="http://schemas.openxmlformats.org/officeDocument/2006/relationships/slideLayout" Target="../slideLayouts/slideLayout65.xml"/></Relationships>
</file>

<file path=ppt/slides/_rels/slide3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4.xml"/><Relationship Id="rId1" Type="http://schemas.openxmlformats.org/officeDocument/2006/relationships/slideLayout" Target="../slideLayouts/slideLayout65.xml"/></Relationships>
</file>

<file path=ppt/slides/_rels/slide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5.xml"/><Relationship Id="rId1" Type="http://schemas.openxmlformats.org/officeDocument/2006/relationships/slideLayout" Target="../slideLayouts/slideLayout65.xml"/></Relationships>
</file>

<file path=ppt/slides/_rels/slide3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6.xml"/><Relationship Id="rId1" Type="http://schemas.openxmlformats.org/officeDocument/2006/relationships/slideLayout" Target="../slideLayouts/slideLayout65.xml"/></Relationships>
</file>

<file path=ppt/slides/_rels/slide3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7.xml"/><Relationship Id="rId1" Type="http://schemas.openxmlformats.org/officeDocument/2006/relationships/slideLayout" Target="../slideLayouts/slideLayout65.xml"/></Relationships>
</file>

<file path=ppt/slides/_rels/slide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8.xml"/><Relationship Id="rId1" Type="http://schemas.openxmlformats.org/officeDocument/2006/relationships/slideLayout" Target="../slideLayouts/slideLayout65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9.png"/><Relationship Id="rId4" Type="http://schemas.openxmlformats.org/officeDocument/2006/relationships/image" Target="../media/image6.png"/></Relationships>
</file>

<file path=ppt/slides/_rels/slide3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69.xml"/><Relationship Id="rId1" Type="http://schemas.openxmlformats.org/officeDocument/2006/relationships/slideLayout" Target="../slideLayouts/slideLayout65.xml"/></Relationships>
</file>

<file path=ppt/slides/_rels/slide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0.xml"/><Relationship Id="rId1" Type="http://schemas.openxmlformats.org/officeDocument/2006/relationships/slideLayout" Target="../slideLayouts/slideLayout65.xml"/></Relationships>
</file>

<file path=ppt/slides/_rels/slide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71.xml"/><Relationship Id="rId1" Type="http://schemas.openxmlformats.org/officeDocument/2006/relationships/slideLayout" Target="../slideLayouts/slideLayout64.xml"/></Relationships>
</file>

<file path=ppt/slides/_rels/slide3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2.xml"/><Relationship Id="rId1" Type="http://schemas.openxmlformats.org/officeDocument/2006/relationships/slideLayout" Target="../slideLayouts/slideLayout59.xml"/></Relationships>
</file>

<file path=ppt/slides/_rels/slide3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3.xml"/><Relationship Id="rId1" Type="http://schemas.openxmlformats.org/officeDocument/2006/relationships/slideLayout" Target="../slideLayouts/slideLayout62.xml"/></Relationships>
</file>

<file path=ppt/slides/_rels/slide3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4.xml"/><Relationship Id="rId1" Type="http://schemas.openxmlformats.org/officeDocument/2006/relationships/slideLayout" Target="../slideLayouts/slideLayout60.xml"/></Relationships>
</file>

<file path=ppt/slides/_rels/slide3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75.xml"/><Relationship Id="rId1" Type="http://schemas.openxmlformats.org/officeDocument/2006/relationships/slideLayout" Target="../slideLayouts/slideLayout64.xml"/></Relationships>
</file>

<file path=ppt/slides/_rels/slide3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76.xml"/><Relationship Id="rId1" Type="http://schemas.openxmlformats.org/officeDocument/2006/relationships/slideLayout" Target="../slideLayouts/slideLayout64.xml"/></Relationships>
</file>

<file path=ppt/slides/_rels/slide3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77.xml"/><Relationship Id="rId1" Type="http://schemas.openxmlformats.org/officeDocument/2006/relationships/slideLayout" Target="../slideLayouts/slideLayout64.xml"/></Relationships>
</file>

<file path=ppt/slides/_rels/slide3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78.xml"/><Relationship Id="rId1" Type="http://schemas.openxmlformats.org/officeDocument/2006/relationships/slideLayout" Target="../slideLayouts/slideLayout64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3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79.xml"/><Relationship Id="rId1" Type="http://schemas.openxmlformats.org/officeDocument/2006/relationships/slideLayout" Target="../slideLayouts/slideLayout64.xml"/></Relationships>
</file>

<file path=ppt/slides/_rels/slide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80.xml"/><Relationship Id="rId1" Type="http://schemas.openxmlformats.org/officeDocument/2006/relationships/slideLayout" Target="../slideLayouts/slideLayout64.xml"/></Relationships>
</file>

<file path=ppt/slides/_rels/slide3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1.xml"/><Relationship Id="rId1" Type="http://schemas.openxmlformats.org/officeDocument/2006/relationships/slideLayout" Target="../slideLayouts/slideLayout60.xml"/></Relationships>
</file>

<file path=ppt/slides/_rels/slide3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2.xml"/><Relationship Id="rId1" Type="http://schemas.openxmlformats.org/officeDocument/2006/relationships/slideLayout" Target="../slideLayouts/slideLayout60.xml"/></Relationships>
</file>

<file path=ppt/slides/_rels/slide3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3.xml"/><Relationship Id="rId1" Type="http://schemas.openxmlformats.org/officeDocument/2006/relationships/slideLayout" Target="../slideLayouts/slideLayout60.xml"/></Relationships>
</file>

<file path=ppt/slides/_rels/slide3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4.xml"/><Relationship Id="rId1" Type="http://schemas.openxmlformats.org/officeDocument/2006/relationships/slideLayout" Target="../slideLayouts/slideLayout60.xml"/></Relationships>
</file>

<file path=ppt/slides/_rels/slide3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5.xml"/><Relationship Id="rId1" Type="http://schemas.openxmlformats.org/officeDocument/2006/relationships/slideLayout" Target="../slideLayouts/slideLayout60.xml"/></Relationships>
</file>

<file path=ppt/slides/_rels/slide3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6.xml"/><Relationship Id="rId1" Type="http://schemas.openxmlformats.org/officeDocument/2006/relationships/slideLayout" Target="../slideLayouts/slideLayout60.xml"/></Relationships>
</file>

<file path=ppt/slides/_rels/slide3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7.xml"/><Relationship Id="rId1" Type="http://schemas.openxmlformats.org/officeDocument/2006/relationships/slideLayout" Target="../slideLayouts/slideLayout60.xml"/></Relationships>
</file>

<file path=ppt/slides/_rels/slide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288.xml"/><Relationship Id="rId1" Type="http://schemas.openxmlformats.org/officeDocument/2006/relationships/slideLayout" Target="../slideLayouts/slideLayout60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png"/><Relationship Id="rId2" Type="http://schemas.openxmlformats.org/officeDocument/2006/relationships/notesSlide" Target="../notesSlides/notesSlide289.xml"/><Relationship Id="rId1" Type="http://schemas.openxmlformats.org/officeDocument/2006/relationships/slideLayout" Target="../slideLayouts/slideLayout65.xml"/></Relationships>
</file>

<file path=ppt/slides/_rels/slide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notesSlide" Target="../notesSlides/notesSlide290.xml"/><Relationship Id="rId1" Type="http://schemas.openxmlformats.org/officeDocument/2006/relationships/slideLayout" Target="../slideLayouts/slideLayout65.xml"/></Relationships>
</file>

<file path=ppt/slides/_rels/slide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png"/><Relationship Id="rId2" Type="http://schemas.openxmlformats.org/officeDocument/2006/relationships/notesSlide" Target="../notesSlides/notesSlide291.xml"/><Relationship Id="rId1" Type="http://schemas.openxmlformats.org/officeDocument/2006/relationships/slideLayout" Target="../slideLayouts/slideLayout65.xml"/></Relationships>
</file>

<file path=ppt/slides/_rels/slide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2" Type="http://schemas.openxmlformats.org/officeDocument/2006/relationships/notesSlide" Target="../notesSlides/notesSlide292.xml"/><Relationship Id="rId1" Type="http://schemas.openxmlformats.org/officeDocument/2006/relationships/slideLayout" Target="../slideLayouts/slideLayout65.xml"/><Relationship Id="rId4" Type="http://schemas.openxmlformats.org/officeDocument/2006/relationships/image" Target="../media/image115.png"/></Relationships>
</file>

<file path=ppt/slides/_rels/slide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png"/><Relationship Id="rId2" Type="http://schemas.openxmlformats.org/officeDocument/2006/relationships/notesSlide" Target="../notesSlides/notesSlide293.xml"/><Relationship Id="rId1" Type="http://schemas.openxmlformats.org/officeDocument/2006/relationships/slideLayout" Target="../slideLayouts/slideLayout65.xml"/></Relationships>
</file>

<file path=ppt/slides/_rels/slide3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4.xml"/><Relationship Id="rId1" Type="http://schemas.openxmlformats.org/officeDocument/2006/relationships/slideLayout" Target="../slideLayouts/slideLayout60.xml"/></Relationships>
</file>

<file path=ppt/slides/_rels/slide3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2" Type="http://schemas.openxmlformats.org/officeDocument/2006/relationships/notesSlide" Target="../notesSlides/notesSlide295.xml"/><Relationship Id="rId1" Type="http://schemas.openxmlformats.org/officeDocument/2006/relationships/slideLayout" Target="../slideLayouts/slideLayout65.xml"/></Relationships>
</file>

<file path=ppt/slides/_rels/slide3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png"/><Relationship Id="rId2" Type="http://schemas.openxmlformats.org/officeDocument/2006/relationships/notesSlide" Target="../notesSlides/notesSlide296.xml"/><Relationship Id="rId1" Type="http://schemas.openxmlformats.org/officeDocument/2006/relationships/slideLayout" Target="../slideLayouts/slideLayout65.xml"/></Relationships>
</file>

<file path=ppt/slides/_rels/slide3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7" Type="http://schemas.openxmlformats.org/officeDocument/2006/relationships/image" Target="../media/image123.png"/><Relationship Id="rId2" Type="http://schemas.openxmlformats.org/officeDocument/2006/relationships/notesSlide" Target="../notesSlides/notesSlide297.xml"/><Relationship Id="rId1" Type="http://schemas.openxmlformats.org/officeDocument/2006/relationships/slideLayout" Target="../slideLayouts/slideLayout65.xml"/><Relationship Id="rId6" Type="http://schemas.openxmlformats.org/officeDocument/2006/relationships/image" Target="../media/image122.png"/><Relationship Id="rId5" Type="http://schemas.openxmlformats.org/officeDocument/2006/relationships/image" Target="../media/image121.png"/><Relationship Id="rId4" Type="http://schemas.openxmlformats.org/officeDocument/2006/relationships/image" Target="../media/image120.png"/></Relationships>
</file>

<file path=ppt/slides/_rels/slide3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notesSlide" Target="../notesSlides/notesSlide298.xml"/><Relationship Id="rId1" Type="http://schemas.openxmlformats.org/officeDocument/2006/relationships/slideLayout" Target="../slideLayouts/slideLayout65.xml"/><Relationship Id="rId4" Type="http://schemas.openxmlformats.org/officeDocument/2006/relationships/image" Target="../media/image125.png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png"/><Relationship Id="rId2" Type="http://schemas.openxmlformats.org/officeDocument/2006/relationships/notesSlide" Target="../notesSlides/notesSlide299.xml"/><Relationship Id="rId1" Type="http://schemas.openxmlformats.org/officeDocument/2006/relationships/slideLayout" Target="../slideLayouts/slideLayout65.xml"/></Relationships>
</file>

<file path=ppt/slides/_rels/slide3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0.xml"/><Relationship Id="rId1" Type="http://schemas.openxmlformats.org/officeDocument/2006/relationships/slideLayout" Target="../slideLayouts/slideLayout60.xml"/></Relationships>
</file>

<file path=ppt/slides/_rels/slide3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5.xml"/></Relationships>
</file>

<file path=ppt/slides/_rels/slide3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5.xml"/></Relationships>
</file>

<file path=ppt/slides/_rels/slide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/Relationships>
</file>

<file path=ppt/slides/_rels/slide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/Relationships>
</file>

<file path=ppt/slides/_rels/slide3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/Relationships>
</file>

<file path=ppt/slides/_rels/slide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/Relationships>
</file>

<file path=ppt/slides/_rels/slide3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/Relationships>
</file>

<file path=ppt/slides/_rels/slide3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65.xml"/><Relationship Id="rId4" Type="http://schemas.openxmlformats.org/officeDocument/2006/relationships/image" Target="../media/image129.pn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3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Relationship Id="rId5" Type="http://schemas.openxmlformats.org/officeDocument/2006/relationships/image" Target="../media/image21.jpeg"/><Relationship Id="rId4" Type="http://schemas.openxmlformats.org/officeDocument/2006/relationships/image" Target="../media/image20.wmf"/></Relationships>
</file>

<file path=ppt/slides/_rels/slide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/Relationships>
</file>

<file path=ppt/slides/_rels/slide3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/Relationships>
</file>

<file path=ppt/slides/_rels/slide3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/Relationships>
</file>

<file path=ppt/slides/_rels/slide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/Relationships>
</file>

<file path=ppt/slides/_rels/slide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png"/><Relationship Id="rId2" Type="http://schemas.openxmlformats.org/officeDocument/2006/relationships/image" Target="../media/image130.png"/><Relationship Id="rId1" Type="http://schemas.openxmlformats.org/officeDocument/2006/relationships/slideLayout" Target="../slideLayouts/slideLayout65.xml"/><Relationship Id="rId5" Type="http://schemas.openxmlformats.org/officeDocument/2006/relationships/image" Target="../media/image132.png"/><Relationship Id="rId4" Type="http://schemas.openxmlformats.org/officeDocument/2006/relationships/image" Target="../media/image6.png"/></Relationships>
</file>

<file path=ppt/slides/_rels/slide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5.xml"/></Relationships>
</file>

<file path=ppt/slides/_rels/slide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wmf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65.xml"/><Relationship Id="rId4" Type="http://schemas.openxmlformats.org/officeDocument/2006/relationships/image" Target="../media/image21.jpeg"/></Relationships>
</file>

<file path=ppt/slides/_rels/slide3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3.png"/><Relationship Id="rId1" Type="http://schemas.openxmlformats.org/officeDocument/2006/relationships/slideLayout" Target="../slideLayouts/slideLayout65.xml"/></Relationships>
</file>

<file path=ppt/slides/_rels/slide3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65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1.jpeg"/><Relationship Id="rId5" Type="http://schemas.openxmlformats.org/officeDocument/2006/relationships/image" Target="../media/image6.png"/><Relationship Id="rId4" Type="http://schemas.openxmlformats.org/officeDocument/2006/relationships/image" Target="../media/image20.wmf"/></Relationships>
</file>

<file path=ppt/slides/_rels/slide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65.xml"/></Relationships>
</file>

<file path=ppt/slides/_rels/slide3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65.xml"/></Relationships>
</file>

<file path=ppt/slides/_rels/slide3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65.xml"/></Relationships>
</file>

<file path=ppt/slides/_rels/slide3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65.xml"/></Relationships>
</file>

<file path=ppt/slides/_rels/slide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4.png"/><Relationship Id="rId1" Type="http://schemas.openxmlformats.org/officeDocument/2006/relationships/slideLayout" Target="../slideLayouts/slideLayout65.xml"/></Relationships>
</file>

<file path=ppt/slides/_rels/slide3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3.xml"/><Relationship Id="rId5" Type="http://schemas.openxmlformats.org/officeDocument/2006/relationships/image" Target="../media/image137.jpeg"/><Relationship Id="rId4" Type="http://schemas.openxmlformats.org/officeDocument/2006/relationships/image" Target="../media/image136.jpeg"/></Relationships>
</file>

<file path=ppt/slides/_rels/slide3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5.jpe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138.gif"/><Relationship Id="rId5" Type="http://schemas.openxmlformats.org/officeDocument/2006/relationships/image" Target="../media/image137.jpeg"/><Relationship Id="rId4" Type="http://schemas.openxmlformats.org/officeDocument/2006/relationships/image" Target="../media/image136.jpeg"/></Relationships>
</file>

<file path=ppt/slides/_rels/slide3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9.wmf"/><Relationship Id="rId7" Type="http://schemas.openxmlformats.org/officeDocument/2006/relationships/image" Target="../media/image143.png"/><Relationship Id="rId2" Type="http://schemas.openxmlformats.org/officeDocument/2006/relationships/notesSlide" Target="../notesSlides/notesSlide301.xml"/><Relationship Id="rId1" Type="http://schemas.openxmlformats.org/officeDocument/2006/relationships/slideLayout" Target="../slideLayouts/slideLayout74.xml"/><Relationship Id="rId6" Type="http://schemas.openxmlformats.org/officeDocument/2006/relationships/image" Target="../media/image142.png"/><Relationship Id="rId5" Type="http://schemas.openxmlformats.org/officeDocument/2006/relationships/image" Target="../media/image141.jpeg"/><Relationship Id="rId4" Type="http://schemas.openxmlformats.org/officeDocument/2006/relationships/image" Target="../media/image140.jpeg"/></Relationships>
</file>

<file path=ppt/slides/_rels/slide38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2.xml"/><Relationship Id="rId7" Type="http://schemas.openxmlformats.org/officeDocument/2006/relationships/image" Target="../media/image144.png"/><Relationship Id="rId2" Type="http://schemas.openxmlformats.org/officeDocument/2006/relationships/slideLayout" Target="../slideLayouts/slideLayout74.xml"/><Relationship Id="rId1" Type="http://schemas.openxmlformats.org/officeDocument/2006/relationships/video" Target="file:///C:\My%20Documents\Pictures\Mona_Lisa.jpg" TargetMode="External"/><Relationship Id="rId6" Type="http://schemas.openxmlformats.org/officeDocument/2006/relationships/image" Target="../media/image141.jpeg"/><Relationship Id="rId5" Type="http://schemas.openxmlformats.org/officeDocument/2006/relationships/image" Target="../media/image140.jpeg"/><Relationship Id="rId4" Type="http://schemas.openxmlformats.org/officeDocument/2006/relationships/image" Target="../media/image139.wmf"/></Relationships>
</file>

<file path=ppt/slides/_rels/slide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303.xml"/><Relationship Id="rId1" Type="http://schemas.openxmlformats.org/officeDocument/2006/relationships/slideLayout" Target="../slideLayouts/slideLayout89.xml"/><Relationship Id="rId6" Type="http://schemas.openxmlformats.org/officeDocument/2006/relationships/image" Target="../media/image145.wmf"/><Relationship Id="rId5" Type="http://schemas.openxmlformats.org/officeDocument/2006/relationships/image" Target="../media/image102.png"/><Relationship Id="rId4" Type="http://schemas.openxmlformats.org/officeDocument/2006/relationships/image" Target="../media/image103.wmf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39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1.png"/><Relationship Id="rId3" Type="http://schemas.openxmlformats.org/officeDocument/2006/relationships/image" Target="../media/image146.png"/><Relationship Id="rId7" Type="http://schemas.openxmlformats.org/officeDocument/2006/relationships/image" Target="../media/image150.png"/><Relationship Id="rId2" Type="http://schemas.openxmlformats.org/officeDocument/2006/relationships/notesSlide" Target="../notesSlides/notesSlide304.xml"/><Relationship Id="rId1" Type="http://schemas.openxmlformats.org/officeDocument/2006/relationships/slideLayout" Target="../slideLayouts/slideLayout85.xml"/><Relationship Id="rId6" Type="http://schemas.openxmlformats.org/officeDocument/2006/relationships/image" Target="../media/image149.png"/><Relationship Id="rId5" Type="http://schemas.openxmlformats.org/officeDocument/2006/relationships/image" Target="../media/image148.png"/><Relationship Id="rId4" Type="http://schemas.openxmlformats.org/officeDocument/2006/relationships/image" Target="../media/image147.png"/></Relationships>
</file>

<file path=ppt/slides/_rels/slide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eg"/><Relationship Id="rId2" Type="http://schemas.openxmlformats.org/officeDocument/2006/relationships/notesSlide" Target="../notesSlides/notesSlide305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3.jpeg"/></Relationships>
</file>

<file path=ppt/slides/_rels/slide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2.jpeg"/><Relationship Id="rId2" Type="http://schemas.openxmlformats.org/officeDocument/2006/relationships/notesSlide" Target="../notesSlides/notesSlide306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3.jpeg"/></Relationships>
</file>

<file path=ppt/slides/_rels/slide3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7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4.png"/></Relationships>
</file>

<file path=ppt/slides/_rels/slide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8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4.png"/></Relationships>
</file>

<file path=ppt/slides/_rels/slide3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09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4.png"/></Relationships>
</file>

<file path=ppt/slides/_rels/slide3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10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154.png"/></Relationships>
</file>

<file path=ppt/slides/_rels/slide39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gif"/><Relationship Id="rId13" Type="http://schemas.openxmlformats.org/officeDocument/2006/relationships/image" Target="../media/image161.jpeg"/><Relationship Id="rId3" Type="http://schemas.openxmlformats.org/officeDocument/2006/relationships/image" Target="../media/image155.jpeg"/><Relationship Id="rId7" Type="http://schemas.openxmlformats.org/officeDocument/2006/relationships/image" Target="../media/image35.jpeg"/><Relationship Id="rId12" Type="http://schemas.openxmlformats.org/officeDocument/2006/relationships/image" Target="../media/image28.gif"/><Relationship Id="rId2" Type="http://schemas.openxmlformats.org/officeDocument/2006/relationships/notesSlide" Target="../notesSlides/notesSlide311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11" Type="http://schemas.openxmlformats.org/officeDocument/2006/relationships/image" Target="../media/image160.gif"/><Relationship Id="rId5" Type="http://schemas.openxmlformats.org/officeDocument/2006/relationships/image" Target="../media/image156.jpeg"/><Relationship Id="rId10" Type="http://schemas.openxmlformats.org/officeDocument/2006/relationships/image" Target="../media/image159.gif"/><Relationship Id="rId4" Type="http://schemas.openxmlformats.org/officeDocument/2006/relationships/image" Target="../media/image32.jpeg"/><Relationship Id="rId9" Type="http://schemas.openxmlformats.org/officeDocument/2006/relationships/image" Target="../media/image158.gif"/></Relationships>
</file>

<file path=ppt/slides/_rels/slide39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5.gif"/><Relationship Id="rId13" Type="http://schemas.openxmlformats.org/officeDocument/2006/relationships/image" Target="../media/image162.gif"/><Relationship Id="rId3" Type="http://schemas.openxmlformats.org/officeDocument/2006/relationships/image" Target="../media/image155.jpeg"/><Relationship Id="rId7" Type="http://schemas.openxmlformats.org/officeDocument/2006/relationships/image" Target="../media/image35.jpeg"/><Relationship Id="rId12" Type="http://schemas.openxmlformats.org/officeDocument/2006/relationships/image" Target="../media/image38.gif"/><Relationship Id="rId2" Type="http://schemas.openxmlformats.org/officeDocument/2006/relationships/notesSlide" Target="../notesSlides/notesSlide312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11" Type="http://schemas.openxmlformats.org/officeDocument/2006/relationships/image" Target="../media/image37.gif"/><Relationship Id="rId5" Type="http://schemas.openxmlformats.org/officeDocument/2006/relationships/image" Target="../media/image156.jpeg"/><Relationship Id="rId10" Type="http://schemas.openxmlformats.org/officeDocument/2006/relationships/image" Target="../media/image26.gif"/><Relationship Id="rId4" Type="http://schemas.openxmlformats.org/officeDocument/2006/relationships/image" Target="../media/image32.jpeg"/><Relationship Id="rId9" Type="http://schemas.openxmlformats.org/officeDocument/2006/relationships/image" Target="../media/image36.gif"/></Relationships>
</file>

<file path=ppt/slides/_rels/slide39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jpeg"/><Relationship Id="rId3" Type="http://schemas.openxmlformats.org/officeDocument/2006/relationships/image" Target="../media/image155.jpeg"/><Relationship Id="rId7" Type="http://schemas.openxmlformats.org/officeDocument/2006/relationships/image" Target="../media/image35.jpeg"/><Relationship Id="rId2" Type="http://schemas.openxmlformats.org/officeDocument/2006/relationships/notesSlide" Target="../notesSlides/notesSlide313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11" Type="http://schemas.openxmlformats.org/officeDocument/2006/relationships/image" Target="../media/image166.jpeg"/><Relationship Id="rId5" Type="http://schemas.openxmlformats.org/officeDocument/2006/relationships/image" Target="../media/image156.jpeg"/><Relationship Id="rId10" Type="http://schemas.openxmlformats.org/officeDocument/2006/relationships/image" Target="../media/image165.jpeg"/><Relationship Id="rId4" Type="http://schemas.openxmlformats.org/officeDocument/2006/relationships/image" Target="../media/image32.jpeg"/><Relationship Id="rId9" Type="http://schemas.openxmlformats.org/officeDocument/2006/relationships/image" Target="../media/image164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4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jpeg"/><Relationship Id="rId7" Type="http://schemas.openxmlformats.org/officeDocument/2006/relationships/image" Target="../media/image35.jpeg"/><Relationship Id="rId2" Type="http://schemas.openxmlformats.org/officeDocument/2006/relationships/notesSlide" Target="../notesSlides/notesSlide314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5" Type="http://schemas.openxmlformats.org/officeDocument/2006/relationships/image" Target="../media/image156.jpeg"/><Relationship Id="rId4" Type="http://schemas.openxmlformats.org/officeDocument/2006/relationships/image" Target="../media/image32.jpeg"/></Relationships>
</file>

<file path=ppt/slides/_rels/slide40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gif"/><Relationship Id="rId3" Type="http://schemas.openxmlformats.org/officeDocument/2006/relationships/image" Target="../media/image155.jpeg"/><Relationship Id="rId7" Type="http://schemas.openxmlformats.org/officeDocument/2006/relationships/image" Target="../media/image27.gif"/><Relationship Id="rId2" Type="http://schemas.openxmlformats.org/officeDocument/2006/relationships/notesSlide" Target="../notesSlides/notesSlide315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5" Type="http://schemas.openxmlformats.org/officeDocument/2006/relationships/image" Target="../media/image156.jpeg"/><Relationship Id="rId10" Type="http://schemas.openxmlformats.org/officeDocument/2006/relationships/image" Target="../media/image28.gif"/><Relationship Id="rId4" Type="http://schemas.openxmlformats.org/officeDocument/2006/relationships/image" Target="../media/image32.jpeg"/><Relationship Id="rId9" Type="http://schemas.openxmlformats.org/officeDocument/2006/relationships/image" Target="../media/image159.gif"/></Relationships>
</file>

<file path=ppt/slides/_rels/slide40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gif"/><Relationship Id="rId3" Type="http://schemas.openxmlformats.org/officeDocument/2006/relationships/image" Target="../media/image155.jpeg"/><Relationship Id="rId7" Type="http://schemas.openxmlformats.org/officeDocument/2006/relationships/image" Target="../media/image158.gif"/><Relationship Id="rId2" Type="http://schemas.openxmlformats.org/officeDocument/2006/relationships/notesSlide" Target="../notesSlides/notesSlide316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7.gif"/><Relationship Id="rId5" Type="http://schemas.openxmlformats.org/officeDocument/2006/relationships/image" Target="../media/image156.jpeg"/><Relationship Id="rId4" Type="http://schemas.openxmlformats.org/officeDocument/2006/relationships/image" Target="../media/image32.jpeg"/><Relationship Id="rId9" Type="http://schemas.openxmlformats.org/officeDocument/2006/relationships/image" Target="../media/image20.wmf"/></Relationships>
</file>

<file path=ppt/slides/_rels/slide40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9.gif"/><Relationship Id="rId3" Type="http://schemas.openxmlformats.org/officeDocument/2006/relationships/image" Target="../media/image155.jpeg"/><Relationship Id="rId7" Type="http://schemas.openxmlformats.org/officeDocument/2006/relationships/image" Target="../media/image158.gif"/><Relationship Id="rId2" Type="http://schemas.openxmlformats.org/officeDocument/2006/relationships/notesSlide" Target="../notesSlides/notesSlide317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7.gif"/><Relationship Id="rId5" Type="http://schemas.openxmlformats.org/officeDocument/2006/relationships/image" Target="../media/image156.jpeg"/><Relationship Id="rId4" Type="http://schemas.openxmlformats.org/officeDocument/2006/relationships/image" Target="../media/image32.jpeg"/><Relationship Id="rId9" Type="http://schemas.openxmlformats.org/officeDocument/2006/relationships/image" Target="../media/image41.png"/></Relationships>
</file>

<file path=ppt/slides/_rels/slide40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1.png"/><Relationship Id="rId3" Type="http://schemas.openxmlformats.org/officeDocument/2006/relationships/image" Target="../media/image155.jpeg"/><Relationship Id="rId7" Type="http://schemas.openxmlformats.org/officeDocument/2006/relationships/image" Target="../media/image35.jpeg"/><Relationship Id="rId2" Type="http://schemas.openxmlformats.org/officeDocument/2006/relationships/notesSlide" Target="../notesSlides/notesSlide318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5" Type="http://schemas.openxmlformats.org/officeDocument/2006/relationships/image" Target="../media/image156.jpeg"/><Relationship Id="rId4" Type="http://schemas.openxmlformats.org/officeDocument/2006/relationships/image" Target="../media/image32.jpeg"/></Relationships>
</file>

<file path=ppt/slides/_rels/slide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7" Type="http://schemas.openxmlformats.org/officeDocument/2006/relationships/image" Target="../media/image28.gif"/><Relationship Id="rId2" Type="http://schemas.openxmlformats.org/officeDocument/2006/relationships/notesSlide" Target="../notesSlides/notesSlide319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9.gif"/><Relationship Id="rId5" Type="http://schemas.openxmlformats.org/officeDocument/2006/relationships/image" Target="../media/image158.gif"/><Relationship Id="rId4" Type="http://schemas.openxmlformats.org/officeDocument/2006/relationships/image" Target="../media/image27.gif"/></Relationships>
</file>

<file path=ppt/slides/_rels/slide40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8.gif"/><Relationship Id="rId3" Type="http://schemas.openxmlformats.org/officeDocument/2006/relationships/image" Target="../media/image41.png"/><Relationship Id="rId7" Type="http://schemas.openxmlformats.org/officeDocument/2006/relationships/image" Target="../media/image27.gif"/><Relationship Id="rId2" Type="http://schemas.openxmlformats.org/officeDocument/2006/relationships/notesSlide" Target="../notesSlides/notesSlide320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6.jpeg"/><Relationship Id="rId5" Type="http://schemas.openxmlformats.org/officeDocument/2006/relationships/image" Target="../media/image32.jpeg"/><Relationship Id="rId4" Type="http://schemas.openxmlformats.org/officeDocument/2006/relationships/image" Target="../media/image155.jpeg"/><Relationship Id="rId9" Type="http://schemas.openxmlformats.org/officeDocument/2006/relationships/image" Target="../media/image159.gif"/></Relationships>
</file>

<file path=ppt/slides/_rels/slide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321.xml"/><Relationship Id="rId1" Type="http://schemas.openxmlformats.org/officeDocument/2006/relationships/slideLayout" Target="../slideLayouts/slideLayout24.xml"/></Relationships>
</file>

<file path=ppt/slides/_rels/slide4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2.xml"/><Relationship Id="rId1" Type="http://schemas.openxmlformats.org/officeDocument/2006/relationships/slideLayout" Target="../slideLayouts/slideLayout24.xml"/></Relationships>
</file>

<file path=ppt/slides/_rels/slide4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3.xml"/><Relationship Id="rId1" Type="http://schemas.openxmlformats.org/officeDocument/2006/relationships/slideLayout" Target="../slideLayouts/slideLayout24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4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gif"/><Relationship Id="rId3" Type="http://schemas.openxmlformats.org/officeDocument/2006/relationships/image" Target="../media/image155.jpeg"/><Relationship Id="rId7" Type="http://schemas.openxmlformats.org/officeDocument/2006/relationships/image" Target="../media/image157.jpeg"/><Relationship Id="rId2" Type="http://schemas.openxmlformats.org/officeDocument/2006/relationships/notesSlide" Target="../notesSlides/notesSlide324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6.jpeg"/><Relationship Id="rId11" Type="http://schemas.openxmlformats.org/officeDocument/2006/relationships/image" Target="../media/image6.png"/><Relationship Id="rId5" Type="http://schemas.openxmlformats.org/officeDocument/2006/relationships/image" Target="../media/image32.jpeg"/><Relationship Id="rId10" Type="http://schemas.openxmlformats.org/officeDocument/2006/relationships/image" Target="../media/image28.gif"/><Relationship Id="rId4" Type="http://schemas.openxmlformats.org/officeDocument/2006/relationships/image" Target="../media/image158.gif"/><Relationship Id="rId9" Type="http://schemas.openxmlformats.org/officeDocument/2006/relationships/image" Target="../media/image159.gif"/></Relationships>
</file>

<file path=ppt/slides/_rels/slide4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gif"/><Relationship Id="rId3" Type="http://schemas.openxmlformats.org/officeDocument/2006/relationships/image" Target="../media/image155.jpeg"/><Relationship Id="rId7" Type="http://schemas.openxmlformats.org/officeDocument/2006/relationships/image" Target="../media/image25.gif"/><Relationship Id="rId2" Type="http://schemas.openxmlformats.org/officeDocument/2006/relationships/notesSlide" Target="../notesSlides/notesSlide325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11" Type="http://schemas.openxmlformats.org/officeDocument/2006/relationships/image" Target="../media/image6.png"/><Relationship Id="rId5" Type="http://schemas.openxmlformats.org/officeDocument/2006/relationships/image" Target="../media/image156.jpeg"/><Relationship Id="rId10" Type="http://schemas.openxmlformats.org/officeDocument/2006/relationships/image" Target="../media/image37.gif"/><Relationship Id="rId4" Type="http://schemas.openxmlformats.org/officeDocument/2006/relationships/image" Target="../media/image32.jpeg"/><Relationship Id="rId9" Type="http://schemas.openxmlformats.org/officeDocument/2006/relationships/image" Target="../media/image26.gif"/></Relationships>
</file>

<file path=ppt/slides/_rels/slide4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gif"/><Relationship Id="rId3" Type="http://schemas.openxmlformats.org/officeDocument/2006/relationships/image" Target="../media/image155.jpeg"/><Relationship Id="rId7" Type="http://schemas.openxmlformats.org/officeDocument/2006/relationships/image" Target="../media/image25.gif"/><Relationship Id="rId2" Type="http://schemas.openxmlformats.org/officeDocument/2006/relationships/notesSlide" Target="../notesSlides/notesSlide326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7.jpeg"/><Relationship Id="rId11" Type="http://schemas.openxmlformats.org/officeDocument/2006/relationships/image" Target="../media/image6.png"/><Relationship Id="rId5" Type="http://schemas.openxmlformats.org/officeDocument/2006/relationships/image" Target="../media/image156.jpeg"/><Relationship Id="rId10" Type="http://schemas.openxmlformats.org/officeDocument/2006/relationships/image" Target="../media/image28.gif"/><Relationship Id="rId4" Type="http://schemas.openxmlformats.org/officeDocument/2006/relationships/image" Target="../media/image32.jpeg"/><Relationship Id="rId9" Type="http://schemas.openxmlformats.org/officeDocument/2006/relationships/image" Target="../media/image27.gif"/></Relationships>
</file>

<file path=ppt/slides/_rels/slide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2" Type="http://schemas.openxmlformats.org/officeDocument/2006/relationships/notesSlide" Target="../notesSlides/notesSlide327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gif"/><Relationship Id="rId5" Type="http://schemas.openxmlformats.org/officeDocument/2006/relationships/image" Target="../media/image27.gif"/><Relationship Id="rId4" Type="http://schemas.openxmlformats.org/officeDocument/2006/relationships/image" Target="../media/image26.gif"/></Relationships>
</file>

<file path=ppt/slides/_rels/slide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7" Type="http://schemas.openxmlformats.org/officeDocument/2006/relationships/image" Target="../media/image29.gif"/><Relationship Id="rId2" Type="http://schemas.openxmlformats.org/officeDocument/2006/relationships/notesSlide" Target="../notesSlides/notesSlide328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gif"/><Relationship Id="rId5" Type="http://schemas.openxmlformats.org/officeDocument/2006/relationships/image" Target="../media/image27.gif"/><Relationship Id="rId4" Type="http://schemas.openxmlformats.org/officeDocument/2006/relationships/image" Target="../media/image26.gif"/></Relationships>
</file>

<file path=ppt/slides/_rels/slide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7" Type="http://schemas.openxmlformats.org/officeDocument/2006/relationships/image" Target="../media/image29.gif"/><Relationship Id="rId2" Type="http://schemas.openxmlformats.org/officeDocument/2006/relationships/notesSlide" Target="../notesSlides/notesSlide329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gif"/><Relationship Id="rId5" Type="http://schemas.openxmlformats.org/officeDocument/2006/relationships/image" Target="../media/image27.gif"/><Relationship Id="rId4" Type="http://schemas.openxmlformats.org/officeDocument/2006/relationships/image" Target="../media/image26.gif"/></Relationships>
</file>

<file path=ppt/slides/_rels/slide4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30.xml"/><Relationship Id="rId1" Type="http://schemas.openxmlformats.org/officeDocument/2006/relationships/slideLayout" Target="../slideLayouts/slideLayout24.xml"/></Relationships>
</file>

<file path=ppt/slides/_rels/slide4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jpeg"/><Relationship Id="rId13" Type="http://schemas.openxmlformats.org/officeDocument/2006/relationships/image" Target="../media/image37.gif"/><Relationship Id="rId3" Type="http://schemas.openxmlformats.org/officeDocument/2006/relationships/image" Target="../media/image30.png"/><Relationship Id="rId7" Type="http://schemas.openxmlformats.org/officeDocument/2006/relationships/image" Target="../media/image33.jpeg"/><Relationship Id="rId12" Type="http://schemas.openxmlformats.org/officeDocument/2006/relationships/image" Target="../media/image26.gif"/><Relationship Id="rId2" Type="http://schemas.openxmlformats.org/officeDocument/2006/relationships/notesSlide" Target="../notesSlides/notesSlide331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2.jpeg"/><Relationship Id="rId11" Type="http://schemas.openxmlformats.org/officeDocument/2006/relationships/image" Target="../media/image36.gif"/><Relationship Id="rId5" Type="http://schemas.openxmlformats.org/officeDocument/2006/relationships/image" Target="../media/image31.jpeg"/><Relationship Id="rId15" Type="http://schemas.openxmlformats.org/officeDocument/2006/relationships/image" Target="../media/image39.png"/><Relationship Id="rId10" Type="http://schemas.openxmlformats.org/officeDocument/2006/relationships/image" Target="../media/image25.gif"/><Relationship Id="rId4" Type="http://schemas.openxmlformats.org/officeDocument/2006/relationships/image" Target="../media/image9.jpeg"/><Relationship Id="rId9" Type="http://schemas.openxmlformats.org/officeDocument/2006/relationships/image" Target="../media/image35.jpeg"/><Relationship Id="rId14" Type="http://schemas.openxmlformats.org/officeDocument/2006/relationships/image" Target="../media/image38.gif"/></Relationships>
</file>

<file path=ppt/slides/_rels/slide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gif"/><Relationship Id="rId2" Type="http://schemas.openxmlformats.org/officeDocument/2006/relationships/notesSlide" Target="../notesSlides/notesSlide332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1.png"/></Relationships>
</file>

<file path=ppt/slides/_rels/slide4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7.jpeg"/><Relationship Id="rId2" Type="http://schemas.openxmlformats.org/officeDocument/2006/relationships/notesSlide" Target="../notesSlides/notesSlide333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159.gif"/><Relationship Id="rId5" Type="http://schemas.openxmlformats.org/officeDocument/2006/relationships/image" Target="../media/image26.gif"/><Relationship Id="rId4" Type="http://schemas.openxmlformats.org/officeDocument/2006/relationships/image" Target="../media/image42.wmf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4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gif"/><Relationship Id="rId2" Type="http://schemas.openxmlformats.org/officeDocument/2006/relationships/notesSlide" Target="../notesSlides/notesSlide334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6.png"/><Relationship Id="rId5" Type="http://schemas.openxmlformats.org/officeDocument/2006/relationships/image" Target="../media/image42.wmf"/><Relationship Id="rId4" Type="http://schemas.openxmlformats.org/officeDocument/2006/relationships/image" Target="../media/image159.gif"/></Relationships>
</file>

<file path=ppt/slides/_rels/slide4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335.xml"/><Relationship Id="rId1" Type="http://schemas.openxmlformats.org/officeDocument/2006/relationships/slideLayout" Target="../slideLayouts/slideLayout24.xml"/></Relationships>
</file>

<file path=ppt/slides/_rels/slide4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6.xml"/><Relationship Id="rId1" Type="http://schemas.openxmlformats.org/officeDocument/2006/relationships/slideLayout" Target="../slideLayouts/slideLayout24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3.png"/><Relationship Id="rId4" Type="http://schemas.openxmlformats.org/officeDocument/2006/relationships/image" Target="../media/image6.png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6.png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image" Target="../media/image22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6.pn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image" Target="../media/image22.png"/><Relationship Id="rId4" Type="http://schemas.openxmlformats.org/officeDocument/2006/relationships/image" Target="../media/image5.pn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.png"/><Relationship Id="rId4" Type="http://schemas.openxmlformats.org/officeDocument/2006/relationships/image" Target="../media/image6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2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.png"/><Relationship Id="rId4" Type="http://schemas.openxmlformats.org/officeDocument/2006/relationships/image" Target="../media/image22.pn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22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7" Type="http://schemas.openxmlformats.org/officeDocument/2006/relationships/image" Target="../media/image10.jpe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.jpeg"/><Relationship Id="rId5" Type="http://schemas.openxmlformats.org/officeDocument/2006/relationships/image" Target="../media/image8.jpeg"/><Relationship Id="rId4" Type="http://schemas.openxmlformats.org/officeDocument/2006/relationships/image" Target="../media/image6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23.png"/><Relationship Id="rId4" Type="http://schemas.openxmlformats.org/officeDocument/2006/relationships/image" Target="../media/image230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Relationship Id="rId4" Type="http://schemas.openxmlformats.org/officeDocument/2006/relationships/slide" Target="slide36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slide" Target="slide362.xml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4.xml"/><Relationship Id="rId4" Type="http://schemas.openxmlformats.org/officeDocument/2006/relationships/slide" Target="slide385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gif"/><Relationship Id="rId7" Type="http://schemas.openxmlformats.org/officeDocument/2006/relationships/image" Target="../media/image29.gif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8.gif"/><Relationship Id="rId5" Type="http://schemas.openxmlformats.org/officeDocument/2006/relationships/image" Target="../media/image27.gif"/><Relationship Id="rId4" Type="http://schemas.openxmlformats.org/officeDocument/2006/relationships/image" Target="../media/image26.gi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4.xml"/></Relationships>
</file>

<file path=ppt/slides/_rels/slide7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jpeg"/><Relationship Id="rId13" Type="http://schemas.openxmlformats.org/officeDocument/2006/relationships/image" Target="../media/image37.gif"/><Relationship Id="rId3" Type="http://schemas.openxmlformats.org/officeDocument/2006/relationships/image" Target="../media/image30.png"/><Relationship Id="rId7" Type="http://schemas.openxmlformats.org/officeDocument/2006/relationships/image" Target="../media/image33.jpeg"/><Relationship Id="rId12" Type="http://schemas.openxmlformats.org/officeDocument/2006/relationships/image" Target="../media/image26.gif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32.jpeg"/><Relationship Id="rId11" Type="http://schemas.openxmlformats.org/officeDocument/2006/relationships/image" Target="../media/image36.gif"/><Relationship Id="rId5" Type="http://schemas.openxmlformats.org/officeDocument/2006/relationships/image" Target="../media/image31.jpeg"/><Relationship Id="rId15" Type="http://schemas.openxmlformats.org/officeDocument/2006/relationships/image" Target="../media/image39.png"/><Relationship Id="rId10" Type="http://schemas.openxmlformats.org/officeDocument/2006/relationships/image" Target="../media/image25.gif"/><Relationship Id="rId4" Type="http://schemas.openxmlformats.org/officeDocument/2006/relationships/image" Target="../media/image9.jpeg"/><Relationship Id="rId9" Type="http://schemas.openxmlformats.org/officeDocument/2006/relationships/image" Target="../media/image35.jpeg"/><Relationship Id="rId14" Type="http://schemas.openxmlformats.org/officeDocument/2006/relationships/image" Target="../media/image38.gif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wmf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13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1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1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png"/><Relationship Id="rId5" Type="http://schemas.openxmlformats.org/officeDocument/2006/relationships/image" Target="../media/image12.png"/><Relationship Id="rId4" Type="http://schemas.openxmlformats.org/officeDocument/2006/relationships/image" Target="../media/image11.jpe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4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24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24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20.wmf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24.xml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24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24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24.xml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.png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6.png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6.png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6.png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wmf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6.png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24.xml"/><Relationship Id="rId4" Type="http://schemas.openxmlformats.org/officeDocument/2006/relationships/image" Target="../media/image42.w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44365" y="304800"/>
            <a:ext cx="4535487" cy="1731187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Dynamic Programming</a:t>
            </a:r>
            <a:br>
              <a:rPr lang="en-US" altLang="en-US" sz="3600" dirty="0"/>
            </a:br>
            <a:r>
              <a:rPr lang="en-US" altLang="en-US" sz="3200" dirty="0"/>
              <a:t>(As the Graph of Life)</a:t>
            </a:r>
            <a:endParaRPr lang="en-US" altLang="en-US" sz="3600" dirty="0"/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89173" y="5820568"/>
            <a:ext cx="5462588" cy="457200"/>
          </a:xfrm>
        </p:spPr>
        <p:txBody>
          <a:bodyPr/>
          <a:lstStyle/>
          <a:p>
            <a:pPr eaLnBrk="1" hangingPunct="1"/>
            <a:r>
              <a:rPr lang="en-US" altLang="en-US" sz="2400" b="1" dirty="0">
                <a:solidFill>
                  <a:schemeClr val="tx2"/>
                </a:solidFill>
              </a:rPr>
              <a:t>Jeff Edmonds York University</a:t>
            </a:r>
          </a:p>
        </p:txBody>
      </p:sp>
      <p:graphicFrame>
        <p:nvGraphicFramePr>
          <p:cNvPr id="2052" name="Object 4"/>
          <p:cNvGraphicFramePr>
            <a:graphicFrameLocks noChangeAspect="1"/>
          </p:cNvGraphicFramePr>
          <p:nvPr>
            <p:extLst>
              <p:ext uri="{D42A27DB-BD31-4B8C-83A1-F6EECF244321}">
                <p14:modId xmlns:p14="http://schemas.microsoft.com/office/powerpoint/2010/main" val="1683781313"/>
              </p:ext>
            </p:extLst>
          </p:nvPr>
        </p:nvGraphicFramePr>
        <p:xfrm>
          <a:off x="7442552" y="3810000"/>
          <a:ext cx="112713" cy="214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14151" imgH="215619" progId="Equation.3">
                  <p:embed/>
                </p:oleObj>
              </mc:Choice>
              <mc:Fallback>
                <p:oleObj name="Equation" r:id="rId3" imgW="114151" imgH="215619" progId="Equation.3">
                  <p:embed/>
                  <p:pic>
                    <p:nvPicPr>
                      <p:cNvPr id="205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442552" y="3810000"/>
                        <a:ext cx="112713" cy="214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3" name="Text Box 5"/>
          <p:cNvSpPr txBox="1">
            <a:spLocks noChangeArrowheads="1"/>
          </p:cNvSpPr>
          <p:nvPr/>
        </p:nvSpPr>
        <p:spPr bwMode="auto">
          <a:xfrm>
            <a:off x="3276600" y="6399213"/>
            <a:ext cx="20828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01" tIns="45717" rIns="274301" bIns="45717" anchor="ctr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2400" b="1" dirty="0">
                <a:solidFill>
                  <a:schemeClr val="accent2"/>
                </a:solidFill>
              </a:rPr>
              <a:t>COSC 3101</a:t>
            </a:r>
            <a:endParaRPr lang="en-US" altLang="en-US" sz="2400" dirty="0">
              <a:solidFill>
                <a:schemeClr val="accent2"/>
              </a:solidFill>
            </a:endParaRPr>
          </a:p>
        </p:txBody>
      </p:sp>
      <p:sp>
        <p:nvSpPr>
          <p:cNvPr id="525318" name="Text Box 6"/>
          <p:cNvSpPr txBox="1">
            <a:spLocks noChangeArrowheads="1"/>
          </p:cNvSpPr>
          <p:nvPr/>
        </p:nvSpPr>
        <p:spPr bwMode="auto">
          <a:xfrm>
            <a:off x="0" y="6399213"/>
            <a:ext cx="1958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lIns="274301" tIns="45717" rIns="274301" bIns="45717" anchor="ctr">
            <a:spAutoFit/>
          </a:bodyPr>
          <a:lstStyle/>
          <a:p>
            <a:pPr eaLnBrk="0" hangingPunct="0">
              <a:defRPr/>
            </a:pPr>
            <a:r>
              <a:rPr 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Lecture</a:t>
            </a:r>
            <a:r>
              <a:rPr lang="en-US" sz="2400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 </a:t>
            </a:r>
            <a:r>
              <a:rPr lang="en-US" sz="2400" b="1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</a:rPr>
              <a:t>7</a:t>
            </a:r>
            <a:endParaRPr lang="en-US" sz="2400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</a:endParaRPr>
          </a:p>
        </p:txBody>
      </p:sp>
      <p:sp>
        <p:nvSpPr>
          <p:cNvPr id="2055" name="WordArt 7"/>
          <p:cNvSpPr>
            <a:spLocks noChangeArrowheads="1" noChangeShapeType="1" noTextEdit="1"/>
          </p:cNvSpPr>
          <p:nvPr/>
        </p:nvSpPr>
        <p:spPr bwMode="auto">
          <a:xfrm>
            <a:off x="95722" y="114499"/>
            <a:ext cx="5771678" cy="723701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r>
              <a:rPr lang="en-US" sz="1000" kern="10" dirty="0">
                <a:ln w="6350">
                  <a:solidFill>
                    <a:schemeClr val="accent2"/>
                  </a:solidFill>
                  <a:round/>
                  <a:headEnd/>
                  <a:tailEnd/>
                </a:ln>
                <a:solidFill>
                  <a:schemeClr val="tx2"/>
                </a:solidFill>
                <a:effectLst>
                  <a:outerShdw dist="35921" dir="2700000" algn="ctr" rotWithShape="0">
                    <a:srgbClr val="808080"/>
                  </a:outerShdw>
                </a:effectLst>
                <a:latin typeface="Arial"/>
                <a:cs typeface="Arial"/>
              </a:rPr>
              <a:t>Thinking about Algorithms Abstractly</a:t>
            </a:r>
          </a:p>
        </p:txBody>
      </p:sp>
      <p:sp>
        <p:nvSpPr>
          <p:cNvPr id="8" name="Text Box 5">
            <a:extLst>
              <a:ext uri="{FF2B5EF4-FFF2-40B4-BE49-F238E27FC236}">
                <a16:creationId xmlns:a16="http://schemas.microsoft.com/office/drawing/2014/main" id="{9F531FC1-5AD3-45D3-A63B-708BBA7C98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712406"/>
            <a:ext cx="2517036" cy="43088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chemeClr val="tx2"/>
                </a:solidFill>
                <a:hlinkClick r:id="rId5" action="ppaction://hlinksldjump"/>
              </a:rPr>
              <a:t>Key Concepts</a:t>
            </a:r>
            <a:endParaRPr lang="en-US" altLang="en-US" sz="18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6" action="ppaction://hlinksldjump"/>
              </a:rPr>
              <a:t>Bird &amp; Friend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7" action="ppaction://hlinksldjump"/>
              </a:rPr>
              <a:t>Recursive Backtracking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8" action="ppaction://hlinksldjump"/>
              </a:rPr>
              <a:t>Dynamic Programming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9" action="ppaction://hlinksldjump"/>
              </a:rPr>
              <a:t>Bird Friend Algorithm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10" action="ppaction://hlinksldjump"/>
              </a:rPr>
              <a:t>Life Story Graph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endParaRPr lang="en-US" altLang="en-US" sz="1400" dirty="0">
              <a:solidFill>
                <a:schemeClr val="tx2"/>
              </a:solidFill>
            </a:endParaRPr>
          </a:p>
          <a:p>
            <a:pPr eaLnBrk="1" hangingPunct="1">
              <a:buNone/>
            </a:pPr>
            <a:r>
              <a:rPr lang="en-US" altLang="en-US" sz="1800" dirty="0">
                <a:hlinkClick r:id="rId11" action="ppaction://hlinksldjump"/>
              </a:rPr>
              <a:t>Shortest Path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2" action="ppaction://hlinksldjump"/>
              </a:rPr>
              <a:t>Dynamic Prog vs Dijkstra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3" action="ppaction://hlinksldjump"/>
              </a:rPr>
              <a:t>Bird &amp; Friend Algorithm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4" action="ppaction://hlinksldjump"/>
              </a:rPr>
              <a:t>Loop Invariant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5" action="ppaction://hlinksldjump"/>
              </a:rPr>
              <a:t>Try all Bird Answers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6" action="ppaction://hlinksldjump"/>
              </a:rPr>
              <a:t>Take the Best of the Best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7" action="ppaction://hlinksldjump"/>
              </a:rPr>
              <a:t>Construct Optimal Path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8" action="ppaction://hlinksldjump"/>
              </a:rPr>
              <a:t>Table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19" action="ppaction://hlinksldjump"/>
              </a:rPr>
              <a:t>Short Code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0" action="ppaction://hlinksldjump"/>
              </a:rPr>
              <a:t>Code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1" action="ppaction://hlinksldjump"/>
              </a:rPr>
              <a:t>Running Time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2" action="ppaction://hlinksldjump"/>
              </a:rPr>
              <a:t>Excel</a:t>
            </a:r>
            <a:endParaRPr lang="en-US" altLang="en-US" sz="1400" dirty="0"/>
          </a:p>
        </p:txBody>
      </p:sp>
      <p:sp>
        <p:nvSpPr>
          <p:cNvPr id="18" name="Text Box 5">
            <a:extLst>
              <a:ext uri="{FF2B5EF4-FFF2-40B4-BE49-F238E27FC236}">
                <a16:creationId xmlns:a16="http://schemas.microsoft.com/office/drawing/2014/main" id="{01873277-84FE-41C1-9ACB-537515843B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66121" y="1877544"/>
            <a:ext cx="2922595" cy="1877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1800" dirty="0">
                <a:hlinkClick r:id="rId23" action="ppaction://hlinksldjump"/>
              </a:rPr>
              <a:t>Game of Life Examples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4" action="ppaction://hlinksldjump"/>
              </a:rPr>
              <a:t>Graph of Life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3" action="ppaction://hlinksldjump"/>
              </a:rPr>
              <a:t>Printing Neatly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5" action="ppaction://hlinksldjump"/>
              </a:rPr>
              <a:t>+ (#lines)</a:t>
            </a:r>
            <a:r>
              <a:rPr lang="en-US" altLang="en-US" sz="1400" baseline="30000" dirty="0">
                <a:hlinkClick r:id="rId25" action="ppaction://hlinksldjump"/>
              </a:rPr>
              <a:t>2</a:t>
            </a:r>
            <a:endParaRPr lang="en-US" altLang="en-US" sz="1400" baseline="300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6" action="ppaction://hlinksldjump"/>
              </a:rPr>
              <a:t>Longest Common Subsequence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7" action="ppaction://hlinksldjump"/>
              </a:rPr>
              <a:t>Knapsack Problem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8" action="ppaction://hlinksldjump"/>
              </a:rPr>
              <a:t>Event Scheduling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29" action="ppaction://hlinksldjump"/>
              </a:rPr>
              <a:t>Buying Stocks</a:t>
            </a:r>
            <a:endParaRPr lang="en-US" altLang="en-US" sz="1400" dirty="0"/>
          </a:p>
        </p:txBody>
      </p:sp>
      <p:sp>
        <p:nvSpPr>
          <p:cNvPr id="19" name="Text Box 5">
            <a:extLst>
              <a:ext uri="{FF2B5EF4-FFF2-40B4-BE49-F238E27FC236}">
                <a16:creationId xmlns:a16="http://schemas.microsoft.com/office/drawing/2014/main" id="{A9885FA9-8BAB-497D-8CB5-53CD486D3C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67127" y="1817552"/>
            <a:ext cx="2686954" cy="338554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1800" dirty="0">
                <a:hlinkClick r:id="rId30" action="ppaction://hlinksldjump"/>
              </a:rPr>
              <a:t>Graph of Life</a:t>
            </a:r>
            <a:endParaRPr lang="en-US" altLang="en-US" sz="18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1" action="ppaction://hlinksldjump"/>
              </a:rPr>
              <a:t>Loop Invariants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2" action="ppaction://hlinksldjump"/>
              </a:rPr>
              <a:t>DFA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3" action="ppaction://hlinksldjump"/>
              </a:rPr>
              <a:t>Your Story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4" action="ppaction://hlinksldjump"/>
              </a:rPr>
              <a:t>Keep # of States Small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5" action="ppaction://hlinksldjump"/>
              </a:rPr>
              <a:t>Table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6" action="ppaction://hlinksldjump"/>
              </a:rPr>
              <a:t>Actions/Edges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7" action="ppaction://hlinksldjump"/>
              </a:rPr>
              <a:t>Path Through Life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8" action="ppaction://hlinksldjump"/>
              </a:rPr>
              <a:t>Cost of Solution/Path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9" action="ppaction://hlinksldjump"/>
              </a:rPr>
              <a:t>Weight of Edge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40" action="ppaction://hlinksldjump"/>
              </a:rPr>
              <a:t>Optimal Substructure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41" action="ppaction://hlinksldjump"/>
              </a:rPr>
              <a:t>Little Bird Specifies Action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42" action="ppaction://hlinksldjump"/>
              </a:rPr>
              <a:t>Solutions = Path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38" action="ppaction://hlinksldjump"/>
              </a:rPr>
              <a:t>Reduction to Shortest Path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hlinkClick r:id="rId43" action="ppaction://hlinksldjump"/>
              </a:rPr>
              <a:t>Running Time</a:t>
            </a:r>
            <a:endParaRPr lang="en-US" altLang="en-US" sz="1400" dirty="0"/>
          </a:p>
        </p:txBody>
      </p:sp>
      <p:sp>
        <p:nvSpPr>
          <p:cNvPr id="11" name="Text Box 5">
            <a:extLst>
              <a:ext uri="{FF2B5EF4-FFF2-40B4-BE49-F238E27FC236}">
                <a16:creationId xmlns:a16="http://schemas.microsoft.com/office/drawing/2014/main" id="{3E0B1924-1381-496C-88F8-1FDEABCCDE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30916" y="3874294"/>
            <a:ext cx="2871299" cy="12311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1800" dirty="0">
                <a:hlinkClick r:id="rId44" action="ppaction://hlinksldjump"/>
              </a:rPr>
              <a:t>Non-Game of Life Examples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45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All Pairs Shortest Paths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46" action="ppaction://hlinksldjump"/>
              </a:rPr>
              <a:t>Parsing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47" action="ppaction://hlinksldjump"/>
              </a:rPr>
              <a:t>Satisfiability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endParaRPr lang="en-US" altLang="en-US" sz="1400" dirty="0">
              <a:solidFill>
                <a:schemeClr val="tx2"/>
              </a:solidFill>
            </a:endParaRPr>
          </a:p>
        </p:txBody>
      </p:sp>
      <p:sp>
        <p:nvSpPr>
          <p:cNvPr id="2" name="Text Box 5">
            <a:extLst>
              <a:ext uri="{FF2B5EF4-FFF2-40B4-BE49-F238E27FC236}">
                <a16:creationId xmlns:a16="http://schemas.microsoft.com/office/drawing/2014/main" id="{A6752C34-D0AA-439A-3F25-ADFB0F036E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4295" y="4870003"/>
            <a:ext cx="2764539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1800" dirty="0">
                <a:hlinkClick r:id="rId48" action="ppaction://hlinksldjump"/>
              </a:rPr>
              <a:t>Review and More Thoughts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hlinkClick r:id="rId49" action="ppaction://hlinksldjump"/>
              </a:rPr>
              <a:t>Review</a:t>
            </a:r>
            <a:endParaRPr lang="en-US" altLang="en-US" sz="1400" dirty="0"/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50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Question for Little Bird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51" action="ppaction://hlinksldjump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Set of Sub-Instances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52" action="ppaction://hlinksldjump"/>
              </a:rPr>
              <a:t>Optimal Substructure</a:t>
            </a:r>
            <a:endParaRPr lang="en-US" altLang="en-US" sz="1400" dirty="0">
              <a:solidFill>
                <a:schemeClr val="tx2"/>
              </a:solidFill>
            </a:endParaRPr>
          </a:p>
          <a:p>
            <a:pPr lvl="1" eaLnBrk="1" hangingPunct="1">
              <a:buNone/>
            </a:pPr>
            <a:r>
              <a:rPr lang="en-US" altLang="en-US" sz="1400" dirty="0">
                <a:solidFill>
                  <a:schemeClr val="tx2"/>
                </a:solidFill>
                <a:hlinkClick r:id="rId53" action="ppaction://hlinksldjump"/>
              </a:rPr>
              <a:t>Failed Algorithm</a:t>
            </a:r>
            <a:endParaRPr lang="en-US" altLang="en-US" sz="1400" dirty="0">
              <a:solidFill>
                <a:schemeClr val="tx2"/>
              </a:solidFill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26A187F7-2DC2-CFC7-0962-2C0D045AD7E4}"/>
              </a:ext>
            </a:extLst>
          </p:cNvPr>
          <p:cNvSpPr/>
          <p:nvPr/>
        </p:nvSpPr>
        <p:spPr bwMode="auto">
          <a:xfrm>
            <a:off x="6048169" y="4145758"/>
            <a:ext cx="2249443" cy="340428"/>
          </a:xfrm>
          <a:prstGeom prst="ellipse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5" name="Straight Connector 4">
            <a:extLst>
              <a:ext uri="{FF2B5EF4-FFF2-40B4-BE49-F238E27FC236}">
                <a16:creationId xmlns:a16="http://schemas.microsoft.com/office/drawing/2014/main" id="{E5D5E0FC-4A03-9D1A-4BC0-4B4E20D8CDBA}"/>
              </a:ext>
            </a:extLst>
          </p:cNvPr>
          <p:cNvCxnSpPr>
            <a:cxnSpLocks/>
          </p:cNvCxnSpPr>
          <p:nvPr/>
        </p:nvCxnSpPr>
        <p:spPr bwMode="auto">
          <a:xfrm flipV="1">
            <a:off x="2730792" y="1785027"/>
            <a:ext cx="1985223" cy="3316876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F4758020-3C1A-DB8F-92B1-C1794459BE15}"/>
              </a:ext>
            </a:extLst>
          </p:cNvPr>
          <p:cNvCxnSpPr>
            <a:cxnSpLocks/>
          </p:cNvCxnSpPr>
          <p:nvPr/>
        </p:nvCxnSpPr>
        <p:spPr bwMode="auto">
          <a:xfrm flipV="1">
            <a:off x="222091" y="1785027"/>
            <a:ext cx="1704536" cy="1402262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B412692-EE9D-4A9B-95CC-381D14EB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ABFA4137-477A-4678-AC70-D5485EEA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983663"/>
            <a:ext cx="8054008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Back-Tracking is a brute force heuristic for finding an optimal solution when faster techniques don’t work.</a:t>
            </a:r>
          </a:p>
        </p:txBody>
      </p:sp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AACF4A5-186A-427B-BF98-D8BFC673B5B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98D38637-D4F3-4BAE-AEAA-DA1FE7B1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7" name="Text Box 3">
              <a:extLst>
                <a:ext uri="{FF2B5EF4-FFF2-40B4-BE49-F238E27FC236}">
                  <a16:creationId xmlns:a16="http://schemas.microsoft.com/office/drawing/2014/main" id="{0433672B-60A1-4F05-9840-80C73D011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19A1B2B-B23F-46C3-864E-001D19394E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8" name="AutoShape 58">
            <a:extLst>
              <a:ext uri="{FF2B5EF4-FFF2-40B4-BE49-F238E27FC236}">
                <a16:creationId xmlns:a16="http://schemas.microsoft.com/office/drawing/2014/main" id="{0D25B944-CB88-4E46-AA22-A0959638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53" y="3934356"/>
            <a:ext cx="6916947" cy="2695044"/>
          </a:xfrm>
          <a:prstGeom prst="wedgeRoundRectCallout">
            <a:avLst>
              <a:gd name="adj1" fmla="val -50025"/>
              <a:gd name="adj2" fmla="val -49090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not knowing how to set a variable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or some other decision about the solution,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branches trying all possible answers k.</a:t>
            </a:r>
          </a:p>
        </p:txBody>
      </p:sp>
      <p:pic>
        <p:nvPicPr>
          <p:cNvPr id="71" name="Picture 3" descr="question">
            <a:extLst>
              <a:ext uri="{FF2B5EF4-FFF2-40B4-BE49-F238E27FC236}">
                <a16:creationId xmlns:a16="http://schemas.microsoft.com/office/drawing/2014/main" id="{3B1747E3-C51C-4CE4-9AAD-4EAE385CF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" name="Freeform 27">
            <a:extLst>
              <a:ext uri="{FF2B5EF4-FFF2-40B4-BE49-F238E27FC236}">
                <a16:creationId xmlns:a16="http://schemas.microsoft.com/office/drawing/2014/main" id="{934ED6A2-1C4B-41A7-97DC-4AE009640936}"/>
              </a:ext>
            </a:extLst>
          </p:cNvPr>
          <p:cNvSpPr>
            <a:spLocks/>
          </p:cNvSpPr>
          <p:nvPr/>
        </p:nvSpPr>
        <p:spPr bwMode="auto">
          <a:xfrm>
            <a:off x="8023353" y="4404591"/>
            <a:ext cx="66369" cy="512763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5" name="Freeform 27">
            <a:extLst>
              <a:ext uri="{FF2B5EF4-FFF2-40B4-BE49-F238E27FC236}">
                <a16:creationId xmlns:a16="http://schemas.microsoft.com/office/drawing/2014/main" id="{1F93839B-5BCE-4DCF-984C-331B22EE9515}"/>
              </a:ext>
            </a:extLst>
          </p:cNvPr>
          <p:cNvSpPr>
            <a:spLocks/>
          </p:cNvSpPr>
          <p:nvPr/>
        </p:nvSpPr>
        <p:spPr bwMode="auto">
          <a:xfrm>
            <a:off x="7391097" y="4404512"/>
            <a:ext cx="698624" cy="434332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6" name="Freeform 27">
            <a:extLst>
              <a:ext uri="{FF2B5EF4-FFF2-40B4-BE49-F238E27FC236}">
                <a16:creationId xmlns:a16="http://schemas.microsoft.com/office/drawing/2014/main" id="{662BD578-AF0E-422B-B62B-F23CEAD7A8A4}"/>
              </a:ext>
            </a:extLst>
          </p:cNvPr>
          <p:cNvSpPr>
            <a:spLocks/>
          </p:cNvSpPr>
          <p:nvPr/>
        </p:nvSpPr>
        <p:spPr bwMode="auto">
          <a:xfrm flipH="1">
            <a:off x="8089721" y="4414388"/>
            <a:ext cx="317831" cy="1030448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C9523C59-0923-4746-83AC-44D6C934BB97}"/>
              </a:ext>
            </a:extLst>
          </p:cNvPr>
          <p:cNvSpPr/>
          <p:nvPr/>
        </p:nvSpPr>
        <p:spPr>
          <a:xfrm>
            <a:off x="8226102" y="4213461"/>
            <a:ext cx="320922" cy="46166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chemeClr val="accent2"/>
                </a:solidFill>
              </a:rPr>
              <a:t>?</a:t>
            </a:r>
            <a:endParaRPr lang="en-US" sz="2400" dirty="0">
              <a:solidFill>
                <a:schemeClr val="accent2"/>
              </a:solidFill>
            </a:endParaRP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28A8E5F-D542-401B-871C-59404349E55D}"/>
              </a:ext>
            </a:extLst>
          </p:cNvPr>
          <p:cNvGrpSpPr/>
          <p:nvPr/>
        </p:nvGrpSpPr>
        <p:grpSpPr>
          <a:xfrm flipH="1">
            <a:off x="8451495" y="4016807"/>
            <a:ext cx="740904" cy="750888"/>
            <a:chOff x="7543800" y="677863"/>
            <a:chExt cx="740904" cy="750888"/>
          </a:xfrm>
        </p:grpSpPr>
        <p:sp>
          <p:nvSpPr>
            <p:cNvPr id="42" name="AutoShape 3">
              <a:extLst>
                <a:ext uri="{FF2B5EF4-FFF2-40B4-BE49-F238E27FC236}">
                  <a16:creationId xmlns:a16="http://schemas.microsoft.com/office/drawing/2014/main" id="{152732C2-C0EF-485B-A34C-FDCF341C9F2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3" name="Freeform 5">
              <a:extLst>
                <a:ext uri="{FF2B5EF4-FFF2-40B4-BE49-F238E27FC236}">
                  <a16:creationId xmlns:a16="http://schemas.microsoft.com/office/drawing/2014/main" id="{EBEDA018-9991-44FF-8846-1F8AEF7D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7" name="Freeform 6">
              <a:extLst>
                <a:ext uri="{FF2B5EF4-FFF2-40B4-BE49-F238E27FC236}">
                  <a16:creationId xmlns:a16="http://schemas.microsoft.com/office/drawing/2014/main" id="{C25A7624-C385-48F5-8D53-847F2FE9A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9" name="Freeform 7">
              <a:extLst>
                <a:ext uri="{FF2B5EF4-FFF2-40B4-BE49-F238E27FC236}">
                  <a16:creationId xmlns:a16="http://schemas.microsoft.com/office/drawing/2014/main" id="{D7D5A70F-4893-4263-A839-964B4E005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50" name="Freeform 27">
            <a:extLst>
              <a:ext uri="{FF2B5EF4-FFF2-40B4-BE49-F238E27FC236}">
                <a16:creationId xmlns:a16="http://schemas.microsoft.com/office/drawing/2014/main" id="{B3106D94-3B15-49C7-A3D6-169594D353A9}"/>
              </a:ext>
            </a:extLst>
          </p:cNvPr>
          <p:cNvSpPr>
            <a:spLocks/>
          </p:cNvSpPr>
          <p:nvPr/>
        </p:nvSpPr>
        <p:spPr bwMode="auto">
          <a:xfrm flipH="1">
            <a:off x="8089719" y="4414817"/>
            <a:ext cx="695323" cy="386896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  <a:gd name="connsiteX0" fmla="*/ 12778 w 12778"/>
              <a:gd name="connsiteY0" fmla="*/ 0 h 15397"/>
              <a:gd name="connsiteX1" fmla="*/ 0 w 12778"/>
              <a:gd name="connsiteY1" fmla="*/ 15397 h 15397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54447 w 154447"/>
              <a:gd name="connsiteY0" fmla="*/ 0 h 11588"/>
              <a:gd name="connsiteX1" fmla="*/ 0 w 154447"/>
              <a:gd name="connsiteY1" fmla="*/ 11588 h 11588"/>
              <a:gd name="connsiteX0" fmla="*/ 154447 w 154447"/>
              <a:gd name="connsiteY0" fmla="*/ 0 h 12270"/>
              <a:gd name="connsiteX1" fmla="*/ 0 w 154447"/>
              <a:gd name="connsiteY1" fmla="*/ 12270 h 1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447" h="12270">
                <a:moveTo>
                  <a:pt x="154447" y="0"/>
                </a:moveTo>
                <a:lnTo>
                  <a:pt x="0" y="12270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B5A591CB-FB34-4BB2-B143-376A71DE2D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pic>
        <p:nvPicPr>
          <p:cNvPr id="112" name="Picture 111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C4A5849-81B1-4A7D-940E-0A08816CE9C6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52D7634F-6097-4F16-BB13-287F800AA2C8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130165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5" grpId="0" animBg="1"/>
      <p:bldP spid="76" grpId="0" animBg="1"/>
      <p:bldP spid="39" grpId="0"/>
      <p:bldP spid="39" grpId="1"/>
      <p:bldP spid="50" grpId="0" animBg="1"/>
      <p:bldP spid="50" grpId="1" animBg="1"/>
      <p:bldP spid="50" grpId="2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048ADB0-D175-411F-95DE-B221A02B210F}"/>
              </a:ext>
            </a:extLst>
          </p:cNvPr>
          <p:cNvGrpSpPr/>
          <p:nvPr/>
        </p:nvGrpSpPr>
        <p:grpSpPr>
          <a:xfrm>
            <a:off x="1353300" y="5244445"/>
            <a:ext cx="2476170" cy="403257"/>
            <a:chOff x="1353300" y="5215417"/>
            <a:chExt cx="2476170" cy="403257"/>
          </a:xfrm>
        </p:grpSpPr>
        <p:sp>
          <p:nvSpPr>
            <p:cNvPr id="58" name="Freeform 2">
              <a:extLst>
                <a:ext uri="{FF2B5EF4-FFF2-40B4-BE49-F238E27FC236}">
                  <a16:creationId xmlns:a16="http://schemas.microsoft.com/office/drawing/2014/main" id="{6A79E98F-447F-477D-9F74-B6AC77DBF80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58CF5A67-94ED-4E73-B1AB-43E002F4769D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Freeform 2">
              <a:extLst>
                <a:ext uri="{FF2B5EF4-FFF2-40B4-BE49-F238E27FC236}">
                  <a16:creationId xmlns:a16="http://schemas.microsoft.com/office/drawing/2014/main" id="{B262BE9F-0F60-48A1-8C4E-31671546D4A9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0E2BD1B-FC32-48DA-903C-5624F4435C2F}"/>
              </a:ext>
            </a:extLst>
          </p:cNvPr>
          <p:cNvGrpSpPr/>
          <p:nvPr/>
        </p:nvGrpSpPr>
        <p:grpSpPr>
          <a:xfrm>
            <a:off x="2172030" y="5244445"/>
            <a:ext cx="2476170" cy="403257"/>
            <a:chOff x="1353300" y="5215417"/>
            <a:chExt cx="2476170" cy="403257"/>
          </a:xfrm>
        </p:grpSpPr>
        <p:sp>
          <p:nvSpPr>
            <p:cNvPr id="62" name="Freeform 2">
              <a:extLst>
                <a:ext uri="{FF2B5EF4-FFF2-40B4-BE49-F238E27FC236}">
                  <a16:creationId xmlns:a16="http://schemas.microsoft.com/office/drawing/2014/main" id="{E00AAB97-3F5A-4583-8CE2-2FE934653B8A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Freeform 2">
              <a:extLst>
                <a:ext uri="{FF2B5EF4-FFF2-40B4-BE49-F238E27FC236}">
                  <a16:creationId xmlns:a16="http://schemas.microsoft.com/office/drawing/2014/main" id="{F5E4DA91-D6CA-4195-A596-095E0C2C70B0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E6527238-CDFF-4EBE-8E9A-7CA204CC28AE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5576334-C78A-46BA-B9F7-D03839CC8D8A}"/>
              </a:ext>
            </a:extLst>
          </p:cNvPr>
          <p:cNvGrpSpPr/>
          <p:nvPr/>
        </p:nvGrpSpPr>
        <p:grpSpPr>
          <a:xfrm>
            <a:off x="3034302" y="5244445"/>
            <a:ext cx="2476170" cy="403257"/>
            <a:chOff x="1353300" y="5215417"/>
            <a:chExt cx="2476170" cy="403257"/>
          </a:xfrm>
        </p:grpSpPr>
        <p:sp>
          <p:nvSpPr>
            <p:cNvPr id="67" name="Freeform 2">
              <a:extLst>
                <a:ext uri="{FF2B5EF4-FFF2-40B4-BE49-F238E27FC236}">
                  <a16:creationId xmlns:a16="http://schemas.microsoft.com/office/drawing/2014/main" id="{DE113EB4-953F-4B9B-94C9-BECDD82082A5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8" name="Freeform 2">
              <a:extLst>
                <a:ext uri="{FF2B5EF4-FFF2-40B4-BE49-F238E27FC236}">
                  <a16:creationId xmlns:a16="http://schemas.microsoft.com/office/drawing/2014/main" id="{9E175791-43D1-4276-B9DA-819CA6D5B195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9" name="Freeform 2">
              <a:extLst>
                <a:ext uri="{FF2B5EF4-FFF2-40B4-BE49-F238E27FC236}">
                  <a16:creationId xmlns:a16="http://schemas.microsoft.com/office/drawing/2014/main" id="{AB744AB5-C7DE-4289-BD7D-B4DA6010BB04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D885976-7454-4EAE-8309-F8DBF3EA2AFD}"/>
              </a:ext>
            </a:extLst>
          </p:cNvPr>
          <p:cNvGrpSpPr/>
          <p:nvPr/>
        </p:nvGrpSpPr>
        <p:grpSpPr>
          <a:xfrm>
            <a:off x="3868056" y="5244445"/>
            <a:ext cx="2476170" cy="403257"/>
            <a:chOff x="1353300" y="5215417"/>
            <a:chExt cx="2476170" cy="403257"/>
          </a:xfrm>
        </p:grpSpPr>
        <p:sp>
          <p:nvSpPr>
            <p:cNvPr id="76" name="Freeform 2">
              <a:extLst>
                <a:ext uri="{FF2B5EF4-FFF2-40B4-BE49-F238E27FC236}">
                  <a16:creationId xmlns:a16="http://schemas.microsoft.com/office/drawing/2014/main" id="{3E315C41-D8E1-413F-8C94-0D5D4951199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7" name="Freeform 2">
              <a:extLst>
                <a:ext uri="{FF2B5EF4-FFF2-40B4-BE49-F238E27FC236}">
                  <a16:creationId xmlns:a16="http://schemas.microsoft.com/office/drawing/2014/main" id="{10E04883-847B-4B1B-9DFC-BFD1B6730C4F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9" name="Freeform 2">
              <a:extLst>
                <a:ext uri="{FF2B5EF4-FFF2-40B4-BE49-F238E27FC236}">
                  <a16:creationId xmlns:a16="http://schemas.microsoft.com/office/drawing/2014/main" id="{70ADB3B5-C160-4F4D-B2A1-10E7EE7BFE81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F45FCEF4-C6D9-4A0E-95C5-AF4DCA77F325}"/>
              </a:ext>
            </a:extLst>
          </p:cNvPr>
          <p:cNvGrpSpPr/>
          <p:nvPr/>
        </p:nvGrpSpPr>
        <p:grpSpPr>
          <a:xfrm>
            <a:off x="4745352" y="5244445"/>
            <a:ext cx="2476170" cy="403257"/>
            <a:chOff x="1353300" y="5215417"/>
            <a:chExt cx="2476170" cy="403257"/>
          </a:xfrm>
        </p:grpSpPr>
        <p:sp>
          <p:nvSpPr>
            <p:cNvPr id="82" name="Freeform 2">
              <a:extLst>
                <a:ext uri="{FF2B5EF4-FFF2-40B4-BE49-F238E27FC236}">
                  <a16:creationId xmlns:a16="http://schemas.microsoft.com/office/drawing/2014/main" id="{539D7788-3576-4849-A0B9-D5956D91A1F7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Freeform 2">
              <a:extLst>
                <a:ext uri="{FF2B5EF4-FFF2-40B4-BE49-F238E27FC236}">
                  <a16:creationId xmlns:a16="http://schemas.microsoft.com/office/drawing/2014/main" id="{78EE22EA-CE24-4547-9E2F-195133002571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3E0E61F3-09D4-4D13-A14C-7190C1C85FB5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CC2410C-92F1-4C25-AC85-743D32D730F3}"/>
              </a:ext>
            </a:extLst>
          </p:cNvPr>
          <p:cNvGrpSpPr/>
          <p:nvPr/>
        </p:nvGrpSpPr>
        <p:grpSpPr>
          <a:xfrm>
            <a:off x="5715000" y="5364248"/>
            <a:ext cx="1587175" cy="283454"/>
            <a:chOff x="1353300" y="5335220"/>
            <a:chExt cx="1587175" cy="283454"/>
          </a:xfrm>
        </p:grpSpPr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17029B8A-C2B9-4889-AD05-8F98B3C22729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Freeform 2">
              <a:extLst>
                <a:ext uri="{FF2B5EF4-FFF2-40B4-BE49-F238E27FC236}">
                  <a16:creationId xmlns:a16="http://schemas.microsoft.com/office/drawing/2014/main" id="{97581701-6DEF-4116-AA4A-1431295449A8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35" name="Freeform 2">
            <a:extLst>
              <a:ext uri="{FF2B5EF4-FFF2-40B4-BE49-F238E27FC236}">
                <a16:creationId xmlns:a16="http://schemas.microsoft.com/office/drawing/2014/main" id="{782F135F-3CC9-4D64-8467-7F2F140555A1}"/>
              </a:ext>
            </a:extLst>
          </p:cNvPr>
          <p:cNvSpPr/>
          <p:nvPr/>
        </p:nvSpPr>
        <p:spPr>
          <a:xfrm>
            <a:off x="6699162" y="5454766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AA2E5B00-8181-4625-8B2A-5BA54A8B0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629" y="1836003"/>
            <a:ext cx="48388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A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Printing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Neatly problem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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graph of life.</a:t>
            </a:r>
          </a:p>
        </p:txBody>
      </p:sp>
      <p:sp>
        <p:nvSpPr>
          <p:cNvPr id="105" name="Text Box 6">
            <a:extLst>
              <a:ext uri="{FF2B5EF4-FFF2-40B4-BE49-F238E27FC236}">
                <a16:creationId xmlns:a16="http://schemas.microsoft.com/office/drawing/2014/main" id="{22DA4041-55EB-48FE-9E8C-4021287EF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500" y="2697540"/>
            <a:ext cx="5004486" cy="1569660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cost/value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of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(i.e.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sum of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weights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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cost/value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(i.e. sum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36" name="Rectangle 10">
            <a:extLst>
              <a:ext uri="{FF2B5EF4-FFF2-40B4-BE49-F238E27FC236}">
                <a16:creationId xmlns:a16="http://schemas.microsoft.com/office/drawing/2014/main" id="{3CC69E33-193E-4A73-8976-C16BA50DF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146" y="2540228"/>
            <a:ext cx="2248609" cy="1174984"/>
          </a:xfrm>
          <a:prstGeom prst="rect">
            <a:avLst/>
          </a:prstGeom>
          <a:noFill/>
          <a:ln w="254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2" name="Rectangle 4">
            <a:extLst>
              <a:ext uri="{FF2B5EF4-FFF2-40B4-BE49-F238E27FC236}">
                <a16:creationId xmlns:a16="http://schemas.microsoft.com/office/drawing/2014/main" id="{637D73D6-03B4-45E4-B612-5EAA99234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0881" y="251460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43" name="Rectangle 4">
            <a:extLst>
              <a:ext uri="{FF2B5EF4-FFF2-40B4-BE49-F238E27FC236}">
                <a16:creationId xmlns:a16="http://schemas.microsoft.com/office/drawing/2014/main" id="{1700F2C6-BDF4-442D-AB0A-87B1E5BC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460" y="2514600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144" name="Rectangle 4">
            <a:extLst>
              <a:ext uri="{FF2B5EF4-FFF2-40B4-BE49-F238E27FC236}">
                <a16:creationId xmlns:a16="http://schemas.microsoft.com/office/drawing/2014/main" id="{540211F1-C52B-4D26-A1FB-027E98482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460" y="2906780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8E47569A-3356-441D-86F9-7AACE2460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584" y="3271452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CC393291-BF46-42D6-94AF-15658CFB6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7238" y="3271452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C59FD26F-DF2F-4384-8CD0-75C781B39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0213" y="2514600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148" name="Rectangle 4">
            <a:extLst>
              <a:ext uri="{FF2B5EF4-FFF2-40B4-BE49-F238E27FC236}">
                <a16:creationId xmlns:a16="http://schemas.microsoft.com/office/drawing/2014/main" id="{E46475E4-E541-4056-865E-A10A0AAAC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7302" y="251460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49" name="Rectangle 4">
            <a:extLst>
              <a:ext uri="{FF2B5EF4-FFF2-40B4-BE49-F238E27FC236}">
                <a16:creationId xmlns:a16="http://schemas.microsoft.com/office/drawing/2014/main" id="{5C4FF2F8-0F5A-41D3-85C8-89AC77065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004" y="290678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50" name="Rectangle 4">
            <a:extLst>
              <a:ext uri="{FF2B5EF4-FFF2-40B4-BE49-F238E27FC236}">
                <a16:creationId xmlns:a16="http://schemas.microsoft.com/office/drawing/2014/main" id="{AE62299F-0712-4B5F-8901-B7672C66E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7604" y="290678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51" name="Rectangle 4">
            <a:extLst>
              <a:ext uri="{FF2B5EF4-FFF2-40B4-BE49-F238E27FC236}">
                <a16:creationId xmlns:a16="http://schemas.microsoft.com/office/drawing/2014/main" id="{60F0755E-ACD3-4D53-9544-8866338B0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888" y="3271452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  <p:pic>
        <p:nvPicPr>
          <p:cNvPr id="152" name="Picture 151">
            <a:extLst>
              <a:ext uri="{FF2B5EF4-FFF2-40B4-BE49-F238E27FC236}">
                <a16:creationId xmlns:a16="http://schemas.microsoft.com/office/drawing/2014/main" id="{E4F9D6D2-BFF9-4E68-84BC-FF2102C9EB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153" name="Freeform 2">
            <a:extLst>
              <a:ext uri="{FF2B5EF4-FFF2-40B4-BE49-F238E27FC236}">
                <a16:creationId xmlns:a16="http://schemas.microsoft.com/office/drawing/2014/main" id="{DE56D62F-E390-4D6E-8670-1C71C93320CF}"/>
              </a:ext>
            </a:extLst>
          </p:cNvPr>
          <p:cNvSpPr/>
          <p:nvPr/>
        </p:nvSpPr>
        <p:spPr>
          <a:xfrm>
            <a:off x="1353300" y="5197158"/>
            <a:ext cx="2417727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4" name="Freeform 2">
            <a:extLst>
              <a:ext uri="{FF2B5EF4-FFF2-40B4-BE49-F238E27FC236}">
                <a16:creationId xmlns:a16="http://schemas.microsoft.com/office/drawing/2014/main" id="{CABA1690-E503-4976-89ED-A3C2DE0E98A4}"/>
              </a:ext>
            </a:extLst>
          </p:cNvPr>
          <p:cNvSpPr/>
          <p:nvPr/>
        </p:nvSpPr>
        <p:spPr>
          <a:xfrm>
            <a:off x="3962400" y="5166997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5" name="Freeform 2">
            <a:extLst>
              <a:ext uri="{FF2B5EF4-FFF2-40B4-BE49-F238E27FC236}">
                <a16:creationId xmlns:a16="http://schemas.microsoft.com/office/drawing/2014/main" id="{7E2998B9-8F51-4C42-B1D5-ADE1FBE4EE9F}"/>
              </a:ext>
            </a:extLst>
          </p:cNvPr>
          <p:cNvSpPr/>
          <p:nvPr/>
        </p:nvSpPr>
        <p:spPr>
          <a:xfrm>
            <a:off x="5730670" y="5249828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5348ABED-CA72-43AD-998E-DF4C16677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4927937"/>
            <a:ext cx="13436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 length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1+8+27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36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Text Box 18">
            <a:extLst>
              <a:ext uri="{FF2B5EF4-FFF2-40B4-BE49-F238E27FC236}">
                <a16:creationId xmlns:a16="http://schemas.microsoft.com/office/drawing/2014/main" id="{5A1E6DB5-8189-41B2-AE53-775CCEA5A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881" y="2530626"/>
            <a:ext cx="553357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58" name="Line 19">
            <a:extLst>
              <a:ext uri="{FF2B5EF4-FFF2-40B4-BE49-F238E27FC236}">
                <a16:creationId xmlns:a16="http://schemas.microsoft.com/office/drawing/2014/main" id="{E12918E3-4FE2-404E-B5E6-FE8E3FBB8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3249" y="3652582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3" name="Rectangle 4">
            <a:extLst>
              <a:ext uri="{FF2B5EF4-FFF2-40B4-BE49-F238E27FC236}">
                <a16:creationId xmlns:a16="http://schemas.microsoft.com/office/drawing/2014/main" id="{C0EF2E1C-1006-4EEB-8E36-50617DA72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824" y="51181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4" name="Rectangle 4">
            <a:extLst>
              <a:ext uri="{FF2B5EF4-FFF2-40B4-BE49-F238E27FC236}">
                <a16:creationId xmlns:a16="http://schemas.microsoft.com/office/drawing/2014/main" id="{B9EA22D4-7761-45A5-8752-E3ECD4E35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5096174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0E5777AF-A3B0-43E5-8041-7A9721907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407" y="5167082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27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6" name="Rectangle 2">
            <a:extLst>
              <a:ext uri="{FF2B5EF4-FFF2-40B4-BE49-F238E27FC236}">
                <a16:creationId xmlns:a16="http://schemas.microsoft.com/office/drawing/2014/main" id="{CCD57DED-BF9A-46D5-B3CB-046A272FB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Solutions       </a:t>
            </a: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  <a:sym typeface="Wingdings" panose="05000000000000000000" pitchFamily="2" charset="2"/>
              </a:rPr>
              <a:t>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67" name="Arrow: Left-Right 166">
            <a:extLst>
              <a:ext uri="{FF2B5EF4-FFF2-40B4-BE49-F238E27FC236}">
                <a16:creationId xmlns:a16="http://schemas.microsoft.com/office/drawing/2014/main" id="{ED3DFEBA-FC25-4E2C-8DE9-EAAD5F2C1099}"/>
              </a:ext>
            </a:extLst>
          </p:cNvPr>
          <p:cNvSpPr/>
          <p:nvPr/>
        </p:nvSpPr>
        <p:spPr>
          <a:xfrm>
            <a:off x="4887745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8705D04-3358-47BF-8964-AFD2840FA535}"/>
              </a:ext>
            </a:extLst>
          </p:cNvPr>
          <p:cNvSpPr/>
          <p:nvPr/>
        </p:nvSpPr>
        <p:spPr>
          <a:xfrm>
            <a:off x="469452" y="3436475"/>
            <a:ext cx="51328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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82223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22222E-6 L 0.34895 -0.00509 " pathEditMode="relative" rAng="0" ptsTypes="AA">
                                      <p:cBhvr>
                                        <p:cTn id="72" dur="8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-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4687 -0.00093 L 0.54479 2.22222E-6 " pathEditMode="relative" rAng="0" ptsTypes="AA">
                                      <p:cBhvr>
                                        <p:cTn id="82" dur="7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896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635 0.00972 L 0.72604 0.0118 " pathEditMode="relative" rAng="0" ptsTypes="AA">
                                      <p:cBhvr>
                                        <p:cTn id="92" dur="9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976" y="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42" grpId="0" autoUpdateAnimBg="0"/>
      <p:bldP spid="143" grpId="0" autoUpdateAnimBg="0"/>
      <p:bldP spid="144" grpId="0" autoUpdateAnimBg="0"/>
      <p:bldP spid="145" grpId="0" autoUpdateAnimBg="0"/>
      <p:bldP spid="146" grpId="0" autoUpdateAnimBg="0"/>
      <p:bldP spid="147" grpId="0" autoUpdateAnimBg="0"/>
      <p:bldP spid="148" grpId="0" autoUpdateAnimBg="0"/>
      <p:bldP spid="149" grpId="0" autoUpdateAnimBg="0"/>
      <p:bldP spid="150" grpId="0" autoUpdateAnimBg="0"/>
      <p:bldP spid="151" grpId="0" autoUpdateAnimBg="0"/>
      <p:bldP spid="153" grpId="0" animBg="1"/>
      <p:bldP spid="154" grpId="0" animBg="1"/>
      <p:bldP spid="155" grpId="0" animBg="1"/>
      <p:bldP spid="158" grpId="0" animBg="1"/>
      <p:bldP spid="163" grpId="0"/>
      <p:bldP spid="164" grpId="0"/>
      <p:bldP spid="165" grpId="0"/>
      <p:bldP spid="166" grpId="0"/>
      <p:bldP spid="167" grpId="0" animBg="1"/>
      <p:bldP spid="2" grpId="0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048ADB0-D175-411F-95DE-B221A02B210F}"/>
              </a:ext>
            </a:extLst>
          </p:cNvPr>
          <p:cNvGrpSpPr/>
          <p:nvPr/>
        </p:nvGrpSpPr>
        <p:grpSpPr>
          <a:xfrm>
            <a:off x="1353300" y="5244445"/>
            <a:ext cx="2476170" cy="403257"/>
            <a:chOff x="1353300" y="5215417"/>
            <a:chExt cx="2476170" cy="403257"/>
          </a:xfrm>
        </p:grpSpPr>
        <p:sp>
          <p:nvSpPr>
            <p:cNvPr id="58" name="Freeform 2">
              <a:extLst>
                <a:ext uri="{FF2B5EF4-FFF2-40B4-BE49-F238E27FC236}">
                  <a16:creationId xmlns:a16="http://schemas.microsoft.com/office/drawing/2014/main" id="{6A79E98F-447F-477D-9F74-B6AC77DBF80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58CF5A67-94ED-4E73-B1AB-43E002F4769D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Freeform 2">
              <a:extLst>
                <a:ext uri="{FF2B5EF4-FFF2-40B4-BE49-F238E27FC236}">
                  <a16:creationId xmlns:a16="http://schemas.microsoft.com/office/drawing/2014/main" id="{B262BE9F-0F60-48A1-8C4E-31671546D4A9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0E2BD1B-FC32-48DA-903C-5624F4435C2F}"/>
              </a:ext>
            </a:extLst>
          </p:cNvPr>
          <p:cNvGrpSpPr/>
          <p:nvPr/>
        </p:nvGrpSpPr>
        <p:grpSpPr>
          <a:xfrm>
            <a:off x="2172030" y="5244445"/>
            <a:ext cx="2476170" cy="403257"/>
            <a:chOff x="1353300" y="5215417"/>
            <a:chExt cx="2476170" cy="403257"/>
          </a:xfrm>
        </p:grpSpPr>
        <p:sp>
          <p:nvSpPr>
            <p:cNvPr id="62" name="Freeform 2">
              <a:extLst>
                <a:ext uri="{FF2B5EF4-FFF2-40B4-BE49-F238E27FC236}">
                  <a16:creationId xmlns:a16="http://schemas.microsoft.com/office/drawing/2014/main" id="{E00AAB97-3F5A-4583-8CE2-2FE934653B8A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Freeform 2">
              <a:extLst>
                <a:ext uri="{FF2B5EF4-FFF2-40B4-BE49-F238E27FC236}">
                  <a16:creationId xmlns:a16="http://schemas.microsoft.com/office/drawing/2014/main" id="{F5E4DA91-D6CA-4195-A596-095E0C2C70B0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E6527238-CDFF-4EBE-8E9A-7CA204CC28AE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5576334-C78A-46BA-B9F7-D03839CC8D8A}"/>
              </a:ext>
            </a:extLst>
          </p:cNvPr>
          <p:cNvGrpSpPr/>
          <p:nvPr/>
        </p:nvGrpSpPr>
        <p:grpSpPr>
          <a:xfrm>
            <a:off x="3034302" y="5244445"/>
            <a:ext cx="2476170" cy="403257"/>
            <a:chOff x="1353300" y="5215417"/>
            <a:chExt cx="2476170" cy="403257"/>
          </a:xfrm>
        </p:grpSpPr>
        <p:sp>
          <p:nvSpPr>
            <p:cNvPr id="67" name="Freeform 2">
              <a:extLst>
                <a:ext uri="{FF2B5EF4-FFF2-40B4-BE49-F238E27FC236}">
                  <a16:creationId xmlns:a16="http://schemas.microsoft.com/office/drawing/2014/main" id="{DE113EB4-953F-4B9B-94C9-BECDD82082A5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8" name="Freeform 2">
              <a:extLst>
                <a:ext uri="{FF2B5EF4-FFF2-40B4-BE49-F238E27FC236}">
                  <a16:creationId xmlns:a16="http://schemas.microsoft.com/office/drawing/2014/main" id="{9E175791-43D1-4276-B9DA-819CA6D5B195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9" name="Freeform 2">
              <a:extLst>
                <a:ext uri="{FF2B5EF4-FFF2-40B4-BE49-F238E27FC236}">
                  <a16:creationId xmlns:a16="http://schemas.microsoft.com/office/drawing/2014/main" id="{AB744AB5-C7DE-4289-BD7D-B4DA6010BB04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D885976-7454-4EAE-8309-F8DBF3EA2AFD}"/>
              </a:ext>
            </a:extLst>
          </p:cNvPr>
          <p:cNvGrpSpPr/>
          <p:nvPr/>
        </p:nvGrpSpPr>
        <p:grpSpPr>
          <a:xfrm>
            <a:off x="3868056" y="5244445"/>
            <a:ext cx="2476170" cy="403257"/>
            <a:chOff x="1353300" y="5215417"/>
            <a:chExt cx="2476170" cy="403257"/>
          </a:xfrm>
        </p:grpSpPr>
        <p:sp>
          <p:nvSpPr>
            <p:cNvPr id="76" name="Freeform 2">
              <a:extLst>
                <a:ext uri="{FF2B5EF4-FFF2-40B4-BE49-F238E27FC236}">
                  <a16:creationId xmlns:a16="http://schemas.microsoft.com/office/drawing/2014/main" id="{3E315C41-D8E1-413F-8C94-0D5D4951199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7" name="Freeform 2">
              <a:extLst>
                <a:ext uri="{FF2B5EF4-FFF2-40B4-BE49-F238E27FC236}">
                  <a16:creationId xmlns:a16="http://schemas.microsoft.com/office/drawing/2014/main" id="{10E04883-847B-4B1B-9DFC-BFD1B6730C4F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9" name="Freeform 2">
              <a:extLst>
                <a:ext uri="{FF2B5EF4-FFF2-40B4-BE49-F238E27FC236}">
                  <a16:creationId xmlns:a16="http://schemas.microsoft.com/office/drawing/2014/main" id="{70ADB3B5-C160-4F4D-B2A1-10E7EE7BFE81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F45FCEF4-C6D9-4A0E-95C5-AF4DCA77F325}"/>
              </a:ext>
            </a:extLst>
          </p:cNvPr>
          <p:cNvGrpSpPr/>
          <p:nvPr/>
        </p:nvGrpSpPr>
        <p:grpSpPr>
          <a:xfrm>
            <a:off x="4745352" y="5244445"/>
            <a:ext cx="2476170" cy="403257"/>
            <a:chOff x="1353300" y="5215417"/>
            <a:chExt cx="2476170" cy="403257"/>
          </a:xfrm>
        </p:grpSpPr>
        <p:sp>
          <p:nvSpPr>
            <p:cNvPr id="82" name="Freeform 2">
              <a:extLst>
                <a:ext uri="{FF2B5EF4-FFF2-40B4-BE49-F238E27FC236}">
                  <a16:creationId xmlns:a16="http://schemas.microsoft.com/office/drawing/2014/main" id="{539D7788-3576-4849-A0B9-D5956D91A1F7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Freeform 2">
              <a:extLst>
                <a:ext uri="{FF2B5EF4-FFF2-40B4-BE49-F238E27FC236}">
                  <a16:creationId xmlns:a16="http://schemas.microsoft.com/office/drawing/2014/main" id="{78EE22EA-CE24-4547-9E2F-195133002571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3E0E61F3-09D4-4D13-A14C-7190C1C85FB5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CC2410C-92F1-4C25-AC85-743D32D730F3}"/>
              </a:ext>
            </a:extLst>
          </p:cNvPr>
          <p:cNvGrpSpPr/>
          <p:nvPr/>
        </p:nvGrpSpPr>
        <p:grpSpPr>
          <a:xfrm>
            <a:off x="5715000" y="5364248"/>
            <a:ext cx="1587175" cy="283454"/>
            <a:chOff x="1353300" y="5335220"/>
            <a:chExt cx="1587175" cy="283454"/>
          </a:xfrm>
        </p:grpSpPr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17029B8A-C2B9-4889-AD05-8F98B3C22729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Freeform 2">
              <a:extLst>
                <a:ext uri="{FF2B5EF4-FFF2-40B4-BE49-F238E27FC236}">
                  <a16:creationId xmlns:a16="http://schemas.microsoft.com/office/drawing/2014/main" id="{97581701-6DEF-4116-AA4A-1431295449A8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35" name="Freeform 2">
            <a:extLst>
              <a:ext uri="{FF2B5EF4-FFF2-40B4-BE49-F238E27FC236}">
                <a16:creationId xmlns:a16="http://schemas.microsoft.com/office/drawing/2014/main" id="{782F135F-3CC9-4D64-8467-7F2F140555A1}"/>
              </a:ext>
            </a:extLst>
          </p:cNvPr>
          <p:cNvSpPr/>
          <p:nvPr/>
        </p:nvSpPr>
        <p:spPr>
          <a:xfrm>
            <a:off x="6699162" y="5454766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AA2E5B00-8181-4625-8B2A-5BA54A8B09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629" y="1836003"/>
            <a:ext cx="49151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to Printing Neatly problem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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Any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graph of life.</a:t>
            </a:r>
          </a:p>
        </p:txBody>
      </p:sp>
      <p:sp>
        <p:nvSpPr>
          <p:cNvPr id="105" name="Text Box 6">
            <a:extLst>
              <a:ext uri="{FF2B5EF4-FFF2-40B4-BE49-F238E27FC236}">
                <a16:creationId xmlns:a16="http://schemas.microsoft.com/office/drawing/2014/main" id="{22DA4041-55EB-48FE-9E8C-4021287EF9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3500" y="2697540"/>
            <a:ext cx="5004486" cy="1569660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cost/value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of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(i.e.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sum of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weights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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cost/value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(i.e. sum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36" name="Rectangle 10">
            <a:extLst>
              <a:ext uri="{FF2B5EF4-FFF2-40B4-BE49-F238E27FC236}">
                <a16:creationId xmlns:a16="http://schemas.microsoft.com/office/drawing/2014/main" id="{3CC69E33-193E-4A73-8976-C16BA50DF9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1146" y="2540228"/>
            <a:ext cx="2248609" cy="1174984"/>
          </a:xfrm>
          <a:prstGeom prst="rect">
            <a:avLst/>
          </a:prstGeom>
          <a:noFill/>
          <a:ln w="254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2" name="Rectangle 4">
            <a:extLst>
              <a:ext uri="{FF2B5EF4-FFF2-40B4-BE49-F238E27FC236}">
                <a16:creationId xmlns:a16="http://schemas.microsoft.com/office/drawing/2014/main" id="{637D73D6-03B4-45E4-B612-5EAA992347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00881" y="251460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43" name="Rectangle 4">
            <a:extLst>
              <a:ext uri="{FF2B5EF4-FFF2-40B4-BE49-F238E27FC236}">
                <a16:creationId xmlns:a16="http://schemas.microsoft.com/office/drawing/2014/main" id="{1700F2C6-BDF4-442D-AB0A-87B1E5BC16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460" y="2514600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144" name="Rectangle 4">
            <a:extLst>
              <a:ext uri="{FF2B5EF4-FFF2-40B4-BE49-F238E27FC236}">
                <a16:creationId xmlns:a16="http://schemas.microsoft.com/office/drawing/2014/main" id="{540211F1-C52B-4D26-A1FB-027E98482C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80460" y="2906780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8E47569A-3356-441D-86F9-7AACE2460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3584" y="3271452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CC393291-BF46-42D6-94AF-15658CFB6B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17238" y="3271452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C59FD26F-DF2F-4384-8CD0-75C781B39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0213" y="2514600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148" name="Rectangle 4">
            <a:extLst>
              <a:ext uri="{FF2B5EF4-FFF2-40B4-BE49-F238E27FC236}">
                <a16:creationId xmlns:a16="http://schemas.microsoft.com/office/drawing/2014/main" id="{E46475E4-E541-4056-865E-A10A0AAACC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7302" y="251460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49" name="Rectangle 4">
            <a:extLst>
              <a:ext uri="{FF2B5EF4-FFF2-40B4-BE49-F238E27FC236}">
                <a16:creationId xmlns:a16="http://schemas.microsoft.com/office/drawing/2014/main" id="{5C4FF2F8-0F5A-41D3-85C8-89AC77065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94004" y="290678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50" name="Rectangle 4">
            <a:extLst>
              <a:ext uri="{FF2B5EF4-FFF2-40B4-BE49-F238E27FC236}">
                <a16:creationId xmlns:a16="http://schemas.microsoft.com/office/drawing/2014/main" id="{AE62299F-0712-4B5F-8901-B7672C66E0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17604" y="290678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51" name="Rectangle 4">
            <a:extLst>
              <a:ext uri="{FF2B5EF4-FFF2-40B4-BE49-F238E27FC236}">
                <a16:creationId xmlns:a16="http://schemas.microsoft.com/office/drawing/2014/main" id="{60F0755E-ACD3-4D53-9544-8866338B0E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1888" y="3271452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  <p:pic>
        <p:nvPicPr>
          <p:cNvPr id="152" name="Picture 151">
            <a:extLst>
              <a:ext uri="{FF2B5EF4-FFF2-40B4-BE49-F238E27FC236}">
                <a16:creationId xmlns:a16="http://schemas.microsoft.com/office/drawing/2014/main" id="{E4F9D6D2-BFF9-4E68-84BC-FF2102C9EB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153" name="Freeform 2">
            <a:extLst>
              <a:ext uri="{FF2B5EF4-FFF2-40B4-BE49-F238E27FC236}">
                <a16:creationId xmlns:a16="http://schemas.microsoft.com/office/drawing/2014/main" id="{DE56D62F-E390-4D6E-8670-1C71C93320CF}"/>
              </a:ext>
            </a:extLst>
          </p:cNvPr>
          <p:cNvSpPr/>
          <p:nvPr/>
        </p:nvSpPr>
        <p:spPr>
          <a:xfrm>
            <a:off x="1353300" y="5197158"/>
            <a:ext cx="2417727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4" name="Freeform 2">
            <a:extLst>
              <a:ext uri="{FF2B5EF4-FFF2-40B4-BE49-F238E27FC236}">
                <a16:creationId xmlns:a16="http://schemas.microsoft.com/office/drawing/2014/main" id="{CABA1690-E503-4976-89ED-A3C2DE0E98A4}"/>
              </a:ext>
            </a:extLst>
          </p:cNvPr>
          <p:cNvSpPr/>
          <p:nvPr/>
        </p:nvSpPr>
        <p:spPr>
          <a:xfrm>
            <a:off x="3962400" y="5166997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5" name="Freeform 2">
            <a:extLst>
              <a:ext uri="{FF2B5EF4-FFF2-40B4-BE49-F238E27FC236}">
                <a16:creationId xmlns:a16="http://schemas.microsoft.com/office/drawing/2014/main" id="{7E2998B9-8F51-4C42-B1D5-ADE1FBE4EE9F}"/>
              </a:ext>
            </a:extLst>
          </p:cNvPr>
          <p:cNvSpPr/>
          <p:nvPr/>
        </p:nvSpPr>
        <p:spPr>
          <a:xfrm>
            <a:off x="5730670" y="5249828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5348ABED-CA72-43AD-998E-DF4C16677C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4927937"/>
            <a:ext cx="13436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 length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1+8+27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36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Text Box 18">
            <a:extLst>
              <a:ext uri="{FF2B5EF4-FFF2-40B4-BE49-F238E27FC236}">
                <a16:creationId xmlns:a16="http://schemas.microsoft.com/office/drawing/2014/main" id="{5A1E6DB5-8189-41B2-AE53-775CCEA5AA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86881" y="2530626"/>
            <a:ext cx="553357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58" name="Line 19">
            <a:extLst>
              <a:ext uri="{FF2B5EF4-FFF2-40B4-BE49-F238E27FC236}">
                <a16:creationId xmlns:a16="http://schemas.microsoft.com/office/drawing/2014/main" id="{E12918E3-4FE2-404E-B5E6-FE8E3FBB8154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3249" y="3652582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3" name="Rectangle 4">
            <a:extLst>
              <a:ext uri="{FF2B5EF4-FFF2-40B4-BE49-F238E27FC236}">
                <a16:creationId xmlns:a16="http://schemas.microsoft.com/office/drawing/2014/main" id="{C0EF2E1C-1006-4EEB-8E36-50617DA727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824" y="51181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4" name="Rectangle 4">
            <a:extLst>
              <a:ext uri="{FF2B5EF4-FFF2-40B4-BE49-F238E27FC236}">
                <a16:creationId xmlns:a16="http://schemas.microsoft.com/office/drawing/2014/main" id="{B9EA22D4-7761-45A5-8752-E3ECD4E355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5096174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0E5777AF-A3B0-43E5-8041-7A97219070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407" y="5167082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27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6" name="Rectangle 2">
            <a:extLst>
              <a:ext uri="{FF2B5EF4-FFF2-40B4-BE49-F238E27FC236}">
                <a16:creationId xmlns:a16="http://schemas.microsoft.com/office/drawing/2014/main" id="{CCD57DED-BF9A-46D5-B3CB-046A272FB4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Solutions       </a:t>
            </a: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  <a:sym typeface="Wingdings" panose="05000000000000000000" pitchFamily="2" charset="2"/>
              </a:rPr>
              <a:t>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67" name="Arrow: Left-Right 166">
            <a:extLst>
              <a:ext uri="{FF2B5EF4-FFF2-40B4-BE49-F238E27FC236}">
                <a16:creationId xmlns:a16="http://schemas.microsoft.com/office/drawing/2014/main" id="{ED3DFEBA-FC25-4E2C-8DE9-EAAD5F2C1099}"/>
              </a:ext>
            </a:extLst>
          </p:cNvPr>
          <p:cNvSpPr/>
          <p:nvPr/>
        </p:nvSpPr>
        <p:spPr>
          <a:xfrm>
            <a:off x="4887745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8705D04-3358-47BF-8964-AFD2840FA535}"/>
              </a:ext>
            </a:extLst>
          </p:cNvPr>
          <p:cNvSpPr/>
          <p:nvPr/>
        </p:nvSpPr>
        <p:spPr>
          <a:xfrm>
            <a:off x="469453" y="3436475"/>
            <a:ext cx="5132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  <a:sym typeface="Wingdings" panose="05000000000000000000" pitchFamily="2" charset="2"/>
              </a:rPr>
              <a:t>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12064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22222E-6 L 0.34895 -0.00509 " pathEditMode="relative" rAng="0" ptsTypes="AA">
                                      <p:cBhvr>
                                        <p:cTn id="18" dur="8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-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4687 -0.00093 L 0.54479 2.22222E-6 " pathEditMode="relative" rAng="0" ptsTypes="AA">
                                      <p:cBhvr>
                                        <p:cTn id="28" dur="7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896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635 0.00972 L 0.72604 0.0118 " pathEditMode="relative" rAng="0" ptsTypes="AA">
                                      <p:cBhvr>
                                        <p:cTn id="38" dur="9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976" y="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42" grpId="0" autoUpdateAnimBg="0"/>
      <p:bldP spid="143" grpId="0" autoUpdateAnimBg="0"/>
      <p:bldP spid="144" grpId="0" autoUpdateAnimBg="0"/>
      <p:bldP spid="145" grpId="0" autoUpdateAnimBg="0"/>
      <p:bldP spid="146" grpId="0" autoUpdateAnimBg="0"/>
      <p:bldP spid="147" grpId="0" autoUpdateAnimBg="0"/>
      <p:bldP spid="148" grpId="0" autoUpdateAnimBg="0"/>
      <p:bldP spid="149" grpId="0" autoUpdateAnimBg="0"/>
      <p:bldP spid="150" grpId="0" autoUpdateAnimBg="0"/>
      <p:bldP spid="151" grpId="0" autoUpdateAnimBg="0"/>
      <p:bldP spid="153" grpId="0" animBg="1"/>
      <p:bldP spid="154" grpId="0" animBg="1"/>
      <p:bldP spid="155" grpId="0" animBg="1"/>
      <p:bldP spid="158" grpId="0" animBg="1"/>
      <p:bldP spid="163" grpId="0"/>
      <p:bldP spid="164" grpId="0"/>
      <p:bldP spid="165" grpId="0"/>
      <p:bldP spid="2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40AB98B-CD5F-4123-825F-4EFAB392C4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1C3EF372-CC37-E845-3C4A-88CBF3BF327C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166" name="Rectangle 2">
            <a:extLst>
              <a:ext uri="{FF2B5EF4-FFF2-40B4-BE49-F238E27FC236}">
                <a16:creationId xmlns:a16="http://schemas.microsoft.com/office/drawing/2014/main" id="{706668D2-6023-3F28-9462-E610AF7A90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Solutions       </a:t>
            </a: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  <a:sym typeface="Wingdings" panose="05000000000000000000" pitchFamily="2" charset="2"/>
              </a:rPr>
              <a:t>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67" name="Arrow: Left-Right 166">
            <a:extLst>
              <a:ext uri="{FF2B5EF4-FFF2-40B4-BE49-F238E27FC236}">
                <a16:creationId xmlns:a16="http://schemas.microsoft.com/office/drawing/2014/main" id="{19F15F55-8ABA-144D-1CAD-EB0C2192A309}"/>
              </a:ext>
            </a:extLst>
          </p:cNvPr>
          <p:cNvSpPr/>
          <p:nvPr/>
        </p:nvSpPr>
        <p:spPr>
          <a:xfrm>
            <a:off x="4887745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655235E5-9B3C-C499-0407-413E7E0EB7E3}"/>
              </a:ext>
            </a:extLst>
          </p:cNvPr>
          <p:cNvGrpSpPr/>
          <p:nvPr/>
        </p:nvGrpSpPr>
        <p:grpSpPr>
          <a:xfrm>
            <a:off x="1885569" y="5257800"/>
            <a:ext cx="5790770" cy="606557"/>
            <a:chOff x="1885569" y="5257800"/>
            <a:chExt cx="5790770" cy="606557"/>
          </a:xfrm>
        </p:grpSpPr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14C04E56-60C2-88CE-D107-B01F1E5C3D9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47960" y="5306336"/>
              <a:ext cx="1852747" cy="393007"/>
            </a:xfrm>
            <a:prstGeom prst="rect">
              <a:avLst/>
            </a:prstGeom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9E6D2236-09B4-5A18-D234-C79C1890F28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85569" y="5281490"/>
              <a:ext cx="1067529" cy="562106"/>
            </a:xfrm>
            <a:prstGeom prst="rect">
              <a:avLst/>
            </a:prstGeom>
          </p:spPr>
        </p:pic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777B7BDC-9F92-9E24-26F1-587E169C28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3896" y="52578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6EB25C98-193A-34E8-FFFF-B94104137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469" y="54026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19</a:t>
              </a:r>
            </a:p>
          </p:txBody>
        </p:sp>
        <p:sp>
          <p:nvSpPr>
            <p:cNvPr id="54" name="Arrow: Left-Right 53">
              <a:extLst>
                <a:ext uri="{FF2B5EF4-FFF2-40B4-BE49-F238E27FC236}">
                  <a16:creationId xmlns:a16="http://schemas.microsoft.com/office/drawing/2014/main" id="{4546CC0D-9A73-4DB1-012F-40683F6D9572}"/>
                </a:ext>
              </a:extLst>
            </p:cNvPr>
            <p:cNvSpPr/>
            <p:nvPr/>
          </p:nvSpPr>
          <p:spPr>
            <a:xfrm>
              <a:off x="2903806" y="53993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01" name="Rectangle 100">
            <a:extLst>
              <a:ext uri="{FF2B5EF4-FFF2-40B4-BE49-F238E27FC236}">
                <a16:creationId xmlns:a16="http://schemas.microsoft.com/office/drawing/2014/main" id="{FCF475F7-2042-2A38-1903-CDAC9320AF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3570" y="3190907"/>
            <a:ext cx="131157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lang="en-US" altLang="en-US" sz="2400" dirty="0"/>
              <a:t>The best </a:t>
            </a:r>
          </a:p>
          <a:p>
            <a:pPr lvl="0" algn="ctr" eaLnBrk="1" hangingPunct="1">
              <a:buNone/>
              <a:defRPr/>
            </a:pPr>
            <a:r>
              <a:rPr lang="en-US" altLang="en-US" sz="2400" dirty="0"/>
              <a:t>here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61185BA-726E-0EE1-4700-AC885FBC531E}"/>
              </a:ext>
            </a:extLst>
          </p:cNvPr>
          <p:cNvGrpSpPr/>
          <p:nvPr/>
        </p:nvGrpSpPr>
        <p:grpSpPr>
          <a:xfrm>
            <a:off x="609600" y="1192659"/>
            <a:ext cx="7502980" cy="5738498"/>
            <a:chOff x="609600" y="1192659"/>
            <a:chExt cx="7502980" cy="5738498"/>
          </a:xfrm>
        </p:grpSpPr>
        <p:sp>
          <p:nvSpPr>
            <p:cNvPr id="8" name="Oval 7">
              <a:extLst>
                <a:ext uri="{FF2B5EF4-FFF2-40B4-BE49-F238E27FC236}">
                  <a16:creationId xmlns:a16="http://schemas.microsoft.com/office/drawing/2014/main" id="{4C771E29-3A09-D39D-57A3-BE5B4E4BFEDD}"/>
                </a:ext>
              </a:extLst>
            </p:cNvPr>
            <p:cNvSpPr/>
            <p:nvPr/>
          </p:nvSpPr>
          <p:spPr>
            <a:xfrm>
              <a:off x="609600" y="1845621"/>
              <a:ext cx="3505200" cy="5012379"/>
            </a:xfrm>
            <a:prstGeom prst="ellipse">
              <a:avLst/>
            </a:prstGeom>
            <a:noFill/>
            <a:ln>
              <a:solidFill>
                <a:srgbClr val="FF66FF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63075B1B-5A2A-842E-0D64-E0532FA4F9F7}"/>
                </a:ext>
              </a:extLst>
            </p:cNvPr>
            <p:cNvSpPr/>
            <p:nvPr/>
          </p:nvSpPr>
          <p:spPr>
            <a:xfrm>
              <a:off x="4543893" y="1819495"/>
              <a:ext cx="3505200" cy="5012379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260EDCD9-AACD-26F1-0B41-85CFA5A2264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26864" y="2105936"/>
              <a:ext cx="1852747" cy="393007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51EA102A-3966-A52D-D1F5-46E2AFB39C5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64473" y="2081090"/>
              <a:ext cx="1067529" cy="562106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E51BE0E-8568-0DDB-637D-E15FCA365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2800" y="20574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827FD8C7-5A2C-7E96-C969-E7EA72F73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373" y="22022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36</a:t>
              </a:r>
            </a:p>
          </p:txBody>
        </p:sp>
        <p:sp>
          <p:nvSpPr>
            <p:cNvPr id="13" name="Arrow: Left-Right 12">
              <a:extLst>
                <a:ext uri="{FF2B5EF4-FFF2-40B4-BE49-F238E27FC236}">
                  <a16:creationId xmlns:a16="http://schemas.microsoft.com/office/drawing/2014/main" id="{AB797A21-DF50-4A27-6562-73801CEAD48A}"/>
                </a:ext>
              </a:extLst>
            </p:cNvPr>
            <p:cNvSpPr/>
            <p:nvPr/>
          </p:nvSpPr>
          <p:spPr>
            <a:xfrm>
              <a:off x="2882710" y="21989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B260453-D74C-B311-765A-662E97A7DD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35399" y="1192659"/>
              <a:ext cx="3172663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algn="ctr" eaLnBrk="1" hangingPunct="1">
                <a:buNone/>
                <a:defRPr/>
              </a:pPr>
              <a:r>
                <a:rPr lang="en-US" altLang="en-US" sz="2400" dirty="0">
                  <a:solidFill>
                    <a:srgbClr val="FF66FF"/>
                  </a:solidFill>
                </a:rPr>
                <a:t>Solution</a:t>
              </a:r>
              <a:r>
                <a:rPr lang="en-US" altLang="en-US" sz="2400" dirty="0">
                  <a:solidFill>
                    <a:srgbClr val="FFFFFF"/>
                  </a:solidFill>
                </a:rPr>
                <a:t> to</a:t>
              </a:r>
            </a:p>
            <a:p>
              <a:pPr lvl="0" algn="ctr" eaLnBrk="1" hangingPunct="1">
                <a:buNone/>
                <a:defRPr/>
              </a:pPr>
              <a:r>
                <a:rPr lang="en-US" altLang="en-US" sz="2400" dirty="0">
                  <a:solidFill>
                    <a:srgbClr val="FFFFFF"/>
                  </a:solidFill>
                </a:rPr>
                <a:t>Printing Neatly problem</a:t>
              </a:r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83E1552F-78F9-175F-415D-C1DEE29E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73818" y="1209895"/>
              <a:ext cx="34387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n-US" altLang="en-US" sz="2400" dirty="0">
                  <a:solidFill>
                    <a:srgbClr val="FF0000"/>
                  </a:solidFill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ath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through graph of life.</a:t>
              </a:r>
            </a:p>
          </p:txBody>
        </p:sp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4BFA189B-E0DB-8D4D-1892-E894844B77C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30380" y="2639336"/>
              <a:ext cx="1852747" cy="393007"/>
            </a:xfrm>
            <a:prstGeom prst="rect">
              <a:avLst/>
            </a:prstGeom>
          </p:spPr>
        </p:pic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F2CE7C9C-79C6-EAE8-4CEF-0D97451C26A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67989" y="2614490"/>
              <a:ext cx="1067529" cy="562106"/>
            </a:xfrm>
            <a:prstGeom prst="rect">
              <a:avLst/>
            </a:prstGeom>
          </p:spPr>
        </p:pic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D332D29D-0564-8FBC-8D3E-C61D45ECF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6316" y="25908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DD82AACC-E977-F7E4-11FF-7B07327C5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4889" y="27356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24" name="Arrow: Left-Right 23">
              <a:extLst>
                <a:ext uri="{FF2B5EF4-FFF2-40B4-BE49-F238E27FC236}">
                  <a16:creationId xmlns:a16="http://schemas.microsoft.com/office/drawing/2014/main" id="{5C6C36C9-765B-E721-B28D-D87FAE1F1881}"/>
                </a:ext>
              </a:extLst>
            </p:cNvPr>
            <p:cNvSpPr/>
            <p:nvPr/>
          </p:nvSpPr>
          <p:spPr>
            <a:xfrm>
              <a:off x="2886226" y="27323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1E19C74A-F161-70D6-27E3-647AC2CF72AC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33896" y="3172736"/>
              <a:ext cx="1852747" cy="393007"/>
            </a:xfrm>
            <a:prstGeom prst="rect">
              <a:avLst/>
            </a:prstGeom>
          </p:spPr>
        </p:pic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F061CD1F-9E3F-6FEE-6D99-81E8C21CDBF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71505" y="3147890"/>
              <a:ext cx="1067529" cy="562106"/>
            </a:xfrm>
            <a:prstGeom prst="rect">
              <a:avLst/>
            </a:prstGeom>
          </p:spPr>
        </p:pic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A7AB2E8E-E6D5-4BC0-00C1-113171D45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69832" y="31242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98</a:t>
              </a: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50A96198-2844-F2D0-49EB-BC9737010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8405" y="32690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n-US" altLang="en-US" sz="2400" dirty="0">
                  <a:solidFill>
                    <a:srgbClr val="FFC000"/>
                  </a:solidFill>
                </a:rPr>
                <a:t>98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0" name="Arrow: Left-Right 29">
              <a:extLst>
                <a:ext uri="{FF2B5EF4-FFF2-40B4-BE49-F238E27FC236}">
                  <a16:creationId xmlns:a16="http://schemas.microsoft.com/office/drawing/2014/main" id="{10A7F1F6-73E9-72BC-DFCC-9AE45BF22AC2}"/>
                </a:ext>
              </a:extLst>
            </p:cNvPr>
            <p:cNvSpPr/>
            <p:nvPr/>
          </p:nvSpPr>
          <p:spPr>
            <a:xfrm>
              <a:off x="2889742" y="32657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32" name="Picture 31">
              <a:extLst>
                <a:ext uri="{FF2B5EF4-FFF2-40B4-BE49-F238E27FC236}">
                  <a16:creationId xmlns:a16="http://schemas.microsoft.com/office/drawing/2014/main" id="{D76DFDA3-0111-815F-856F-D42EE7C40C0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37412" y="3706136"/>
              <a:ext cx="1852747" cy="393007"/>
            </a:xfrm>
            <a:prstGeom prst="rect">
              <a:avLst/>
            </a:prstGeom>
          </p:spPr>
        </p:pic>
        <p:pic>
          <p:nvPicPr>
            <p:cNvPr id="33" name="Picture 32">
              <a:extLst>
                <a:ext uri="{FF2B5EF4-FFF2-40B4-BE49-F238E27FC236}">
                  <a16:creationId xmlns:a16="http://schemas.microsoft.com/office/drawing/2014/main" id="{4FB785E5-178B-30FF-77DE-6EDD74554E5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75021" y="3681290"/>
              <a:ext cx="1067529" cy="562106"/>
            </a:xfrm>
            <a:prstGeom prst="rect">
              <a:avLst/>
            </a:prstGeom>
          </p:spPr>
        </p:pic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EAAFD3E7-C5E2-5B57-4D52-103C5D9DB2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3348" y="36576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74</a:t>
              </a:r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2FD15308-EB79-A926-3DD7-39338F5E6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1921" y="38024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74</a:t>
              </a:r>
            </a:p>
          </p:txBody>
        </p:sp>
        <p:sp>
          <p:nvSpPr>
            <p:cNvPr id="36" name="Arrow: Left-Right 35">
              <a:extLst>
                <a:ext uri="{FF2B5EF4-FFF2-40B4-BE49-F238E27FC236}">
                  <a16:creationId xmlns:a16="http://schemas.microsoft.com/office/drawing/2014/main" id="{6B49F96C-BB71-BF1D-8AD3-38F9AAA68E70}"/>
                </a:ext>
              </a:extLst>
            </p:cNvPr>
            <p:cNvSpPr/>
            <p:nvPr/>
          </p:nvSpPr>
          <p:spPr>
            <a:xfrm>
              <a:off x="2893258" y="37991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A0E4A990-9EF5-0D8B-EA44-14825F337A2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40928" y="4239536"/>
              <a:ext cx="1852747" cy="393007"/>
            </a:xfrm>
            <a:prstGeom prst="rect">
              <a:avLst/>
            </a:prstGeom>
          </p:spPr>
        </p:pic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7CD56772-83EE-0359-206A-A5423E4B3D4B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78537" y="4214690"/>
              <a:ext cx="1067529" cy="562106"/>
            </a:xfrm>
            <a:prstGeom prst="rect">
              <a:avLst/>
            </a:prstGeom>
          </p:spPr>
        </p:pic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CCD6B7AC-6492-01B9-B130-D12B417B5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6864" y="41910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23</a:t>
              </a:r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23CA83B1-D26B-1F7F-DD68-F9582C6D6E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5437" y="43358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23</a:t>
              </a:r>
            </a:p>
          </p:txBody>
        </p:sp>
        <p:sp>
          <p:nvSpPr>
            <p:cNvPr id="42" name="Arrow: Left-Right 41">
              <a:extLst>
                <a:ext uri="{FF2B5EF4-FFF2-40B4-BE49-F238E27FC236}">
                  <a16:creationId xmlns:a16="http://schemas.microsoft.com/office/drawing/2014/main" id="{7FD093EE-55E4-3DE8-48BF-0788C7C859B4}"/>
                </a:ext>
              </a:extLst>
            </p:cNvPr>
            <p:cNvSpPr/>
            <p:nvPr/>
          </p:nvSpPr>
          <p:spPr>
            <a:xfrm>
              <a:off x="2896774" y="43325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695F341D-DCD6-E661-2571-C368DC4CE36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44444" y="4772936"/>
              <a:ext cx="1852747" cy="393007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B375AC15-7D07-F0BB-8A27-1BBF5152603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82053" y="4748090"/>
              <a:ext cx="1067529" cy="562106"/>
            </a:xfrm>
            <a:prstGeom prst="rect">
              <a:avLst/>
            </a:prstGeom>
          </p:spPr>
        </p:pic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59C0DCE-3E7A-32BA-256C-33367F94E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0380" y="4724400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154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AECC24C1-E24C-995E-9FD6-EA6BCC504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8953" y="4869292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154</a:t>
              </a:r>
            </a:p>
          </p:txBody>
        </p:sp>
        <p:sp>
          <p:nvSpPr>
            <p:cNvPr id="48" name="Arrow: Left-Right 47">
              <a:extLst>
                <a:ext uri="{FF2B5EF4-FFF2-40B4-BE49-F238E27FC236}">
                  <a16:creationId xmlns:a16="http://schemas.microsoft.com/office/drawing/2014/main" id="{89A60CE1-6E7A-058F-04E7-0E8C4758A6DA}"/>
                </a:ext>
              </a:extLst>
            </p:cNvPr>
            <p:cNvSpPr/>
            <p:nvPr/>
          </p:nvSpPr>
          <p:spPr>
            <a:xfrm>
              <a:off x="2900290" y="48659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56" name="Picture 55">
              <a:extLst>
                <a:ext uri="{FF2B5EF4-FFF2-40B4-BE49-F238E27FC236}">
                  <a16:creationId xmlns:a16="http://schemas.microsoft.com/office/drawing/2014/main" id="{5462FCF8-451F-0745-77E6-03177C3AABA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51476" y="5839736"/>
              <a:ext cx="1852747" cy="393007"/>
            </a:xfrm>
            <a:prstGeom prst="rect">
              <a:avLst/>
            </a:prstGeom>
          </p:spPr>
        </p:pic>
        <p:pic>
          <p:nvPicPr>
            <p:cNvPr id="70" name="Picture 69">
              <a:extLst>
                <a:ext uri="{FF2B5EF4-FFF2-40B4-BE49-F238E27FC236}">
                  <a16:creationId xmlns:a16="http://schemas.microsoft.com/office/drawing/2014/main" id="{2559CEC6-68AC-9784-0DCF-1183F2FD001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89085" y="5814890"/>
              <a:ext cx="1067529" cy="562106"/>
            </a:xfrm>
            <a:prstGeom prst="rect">
              <a:avLst/>
            </a:prstGeom>
          </p:spPr>
        </p:pic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1CCCD9C9-6312-958A-6F07-8914F667F9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87412" y="57912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68</a:t>
              </a: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B80671AF-EF81-41D3-D89D-26EA534EF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5985" y="59360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68</a:t>
              </a:r>
            </a:p>
          </p:txBody>
        </p:sp>
        <p:sp>
          <p:nvSpPr>
            <p:cNvPr id="73" name="Arrow: Left-Right 72">
              <a:extLst>
                <a:ext uri="{FF2B5EF4-FFF2-40B4-BE49-F238E27FC236}">
                  <a16:creationId xmlns:a16="http://schemas.microsoft.com/office/drawing/2014/main" id="{216F4687-526A-4877-A55F-244C130AC39E}"/>
                </a:ext>
              </a:extLst>
            </p:cNvPr>
            <p:cNvSpPr/>
            <p:nvPr/>
          </p:nvSpPr>
          <p:spPr>
            <a:xfrm>
              <a:off x="2907322" y="59327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78" name="Picture 77">
              <a:extLst>
                <a:ext uri="{FF2B5EF4-FFF2-40B4-BE49-F238E27FC236}">
                  <a16:creationId xmlns:a16="http://schemas.microsoft.com/office/drawing/2014/main" id="{5B03F32F-4D5B-A807-1674-70E261B1461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5354992" y="6373136"/>
              <a:ext cx="1852747" cy="393007"/>
            </a:xfrm>
            <a:prstGeom prst="rect">
              <a:avLst/>
            </a:prstGeom>
          </p:spPr>
        </p:pic>
        <p:pic>
          <p:nvPicPr>
            <p:cNvPr id="81" name="Picture 80">
              <a:extLst>
                <a:ext uri="{FF2B5EF4-FFF2-40B4-BE49-F238E27FC236}">
                  <a16:creationId xmlns:a16="http://schemas.microsoft.com/office/drawing/2014/main" id="{4B0C7AC1-8BFE-4585-BD4F-9AB96B78C2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1892601" y="6348290"/>
              <a:ext cx="1067529" cy="562106"/>
            </a:xfrm>
            <a:prstGeom prst="rect">
              <a:avLst/>
            </a:prstGeom>
          </p:spPr>
        </p:pic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E32F285E-E992-E685-3075-7D6D991CDC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0928" y="63246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60</a:t>
              </a:r>
            </a:p>
          </p:txBody>
        </p: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0C5F34DF-6C81-ADD7-1DC6-DB1DF63EE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501" y="6469492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n-US" altLang="en-US" sz="2400" dirty="0">
                  <a:solidFill>
                    <a:srgbClr val="FFC000"/>
                  </a:solidFill>
                </a:rPr>
                <a:t>60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Arrow: Left-Right 99">
              <a:extLst>
                <a:ext uri="{FF2B5EF4-FFF2-40B4-BE49-F238E27FC236}">
                  <a16:creationId xmlns:a16="http://schemas.microsoft.com/office/drawing/2014/main" id="{935A0E17-54F4-BDFC-45BD-5C98AF4E455F}"/>
                </a:ext>
              </a:extLst>
            </p:cNvPr>
            <p:cNvSpPr/>
            <p:nvPr/>
          </p:nvSpPr>
          <p:spPr>
            <a:xfrm>
              <a:off x="2910838" y="6466194"/>
              <a:ext cx="2408721" cy="185366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30" name="Rectangle 129">
            <a:extLst>
              <a:ext uri="{FF2B5EF4-FFF2-40B4-BE49-F238E27FC236}">
                <a16:creationId xmlns:a16="http://schemas.microsoft.com/office/drawing/2014/main" id="{7BA80C9C-E0A7-8A74-BEBA-1C0E7F7D82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2397" y="3244471"/>
            <a:ext cx="131157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lang="en-US" altLang="en-US" sz="2400" dirty="0"/>
              <a:t>The best </a:t>
            </a:r>
          </a:p>
          <a:p>
            <a:pPr lvl="0" algn="ctr" eaLnBrk="1" hangingPunct="1">
              <a:buNone/>
              <a:defRPr/>
            </a:pPr>
            <a:r>
              <a:rPr lang="en-US" altLang="en-US" sz="2400" dirty="0"/>
              <a:t>here</a:t>
            </a:r>
          </a:p>
        </p:txBody>
      </p:sp>
    </p:spTree>
    <p:extLst>
      <p:ext uri="{BB962C8B-B14F-4D97-AF65-F5344CB8AC3E}">
        <p14:creationId xmlns:p14="http://schemas.microsoft.com/office/powerpoint/2010/main" val="399287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9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/>
      <p:bldP spid="13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DCD1AB-2BF3-605B-76C0-0A941C45F33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CAE37797-4000-9A6D-6514-A9D0BCA61A20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43" name="Text Box 23">
            <a:extLst>
              <a:ext uri="{FF2B5EF4-FFF2-40B4-BE49-F238E27FC236}">
                <a16:creationId xmlns:a16="http://schemas.microsoft.com/office/drawing/2014/main" id="{B2369B01-19FB-24CB-677F-E6D48C6CFC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69732D19-ECE0-0389-840E-5DF7FB53D6A9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965623"/>
            <a:chOff x="4194" y="1993"/>
            <a:chExt cx="1422" cy="2245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E0B9D18C-01EC-D3D4-D8EE-81794BC2F02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A0A495FA-8093-9E10-B11F-836AEADAD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6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Printing Neatly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2DFE302A-ABD5-5110-431D-376EED35ABF5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3CCB8D3F-C866-980F-4B05-11642B78C5E9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C443A9D3-FF27-2CC9-CDB1-25E7937D5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F2C6309-F564-1988-EE1D-57092464979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4449EE26-F356-15CA-5406-FCEA37369F3E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A25CD338-E229-99EF-7E94-C2AF4B3F3E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5" name="Rectangle 4">
            <a:extLst>
              <a:ext uri="{FF2B5EF4-FFF2-40B4-BE49-F238E27FC236}">
                <a16:creationId xmlns:a16="http://schemas.microsoft.com/office/drawing/2014/main" id="{68ACE09D-E97F-0FE5-B4FE-FE19783004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1759803"/>
            <a:ext cx="294965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honest and kind.”, 11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D2823B77-1254-277A-4EAB-FEC6A17BD599}"/>
              </a:ext>
            </a:extLst>
          </p:cNvPr>
          <p:cNvGrpSpPr/>
          <p:nvPr/>
        </p:nvGrpSpPr>
        <p:grpSpPr>
          <a:xfrm>
            <a:off x="3755476" y="1752600"/>
            <a:ext cx="2264324" cy="1218517"/>
            <a:chOff x="658812" y="3643769"/>
            <a:chExt cx="2264324" cy="1218517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6B7944C7-4101-4BF5-6667-D437EB7BB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2" y="3677786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Rectangle 4">
              <a:extLst>
                <a:ext uri="{FF2B5EF4-FFF2-40B4-BE49-F238E27FC236}">
                  <a16:creationId xmlns:a16="http://schemas.microsoft.com/office/drawing/2014/main" id="{AABADA60-5029-5612-BEBE-0CF2A4E5FC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364376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934BC92E-5CA3-4F23-444A-58EADAF729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3643769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40" name="Rectangle 4">
              <a:extLst>
                <a:ext uri="{FF2B5EF4-FFF2-40B4-BE49-F238E27FC236}">
                  <a16:creationId xmlns:a16="http://schemas.microsoft.com/office/drawing/2014/main" id="{B10091F1-C244-3014-C438-EACCBD2D9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4035949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41" name="Rectangle 4">
              <a:extLst>
                <a:ext uri="{FF2B5EF4-FFF2-40B4-BE49-F238E27FC236}">
                  <a16:creationId xmlns:a16="http://schemas.microsoft.com/office/drawing/2014/main" id="{84A0BCCA-2BEB-0A6D-1C34-A7562F52D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42" name="Rectangle 4">
              <a:extLst>
                <a:ext uri="{FF2B5EF4-FFF2-40B4-BE49-F238E27FC236}">
                  <a16:creationId xmlns:a16="http://schemas.microsoft.com/office/drawing/2014/main" id="{908133DD-C9C4-7DB3-3425-C51DF7A40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44" name="Rectangle 4">
              <a:extLst>
                <a:ext uri="{FF2B5EF4-FFF2-40B4-BE49-F238E27FC236}">
                  <a16:creationId xmlns:a16="http://schemas.microsoft.com/office/drawing/2014/main" id="{78FA15AB-2611-EA38-A3B0-A9884288A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3643769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48" name="Rectangle 4">
              <a:extLst>
                <a:ext uri="{FF2B5EF4-FFF2-40B4-BE49-F238E27FC236}">
                  <a16:creationId xmlns:a16="http://schemas.microsoft.com/office/drawing/2014/main" id="{D43B04BD-9BEB-39E4-B285-97FD4910C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3643769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49" name="Rectangle 4">
              <a:extLst>
                <a:ext uri="{FF2B5EF4-FFF2-40B4-BE49-F238E27FC236}">
                  <a16:creationId xmlns:a16="http://schemas.microsoft.com/office/drawing/2014/main" id="{6813FF9A-A514-EBA0-2D64-1F77DDD55B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51" name="Rectangle 4">
              <a:extLst>
                <a:ext uri="{FF2B5EF4-FFF2-40B4-BE49-F238E27FC236}">
                  <a16:creationId xmlns:a16="http://schemas.microsoft.com/office/drawing/2014/main" id="{045C4FEC-917B-9C8B-39D7-1E406C109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53" name="Rectangle 4">
              <a:extLst>
                <a:ext uri="{FF2B5EF4-FFF2-40B4-BE49-F238E27FC236}">
                  <a16:creationId xmlns:a16="http://schemas.microsoft.com/office/drawing/2014/main" id="{0ACB3601-954C-429C-1294-C276A16E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4400621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80667B69-0166-06B5-E96B-33A384DCAEFD}"/>
              </a:ext>
            </a:extLst>
          </p:cNvPr>
          <p:cNvGrpSpPr/>
          <p:nvPr/>
        </p:nvGrpSpPr>
        <p:grpSpPr>
          <a:xfrm>
            <a:off x="3655806" y="3298069"/>
            <a:ext cx="3506994" cy="1273931"/>
            <a:chOff x="3655806" y="3298069"/>
            <a:chExt cx="3506994" cy="127393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D9704EAD-05B5-50D4-F5F5-B0EC33CC3437}"/>
                </a:ext>
              </a:extLst>
            </p:cNvPr>
            <p:cNvGrpSpPr/>
            <p:nvPr/>
          </p:nvGrpSpPr>
          <p:grpSpPr>
            <a:xfrm>
              <a:off x="3976858" y="3298069"/>
              <a:ext cx="3047529" cy="1273931"/>
              <a:chOff x="4038600" y="1971690"/>
              <a:chExt cx="3047529" cy="1273931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F512D2B8-27F6-A124-0F10-646F99D2EC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4329" y="3245621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FC901BA5-47F4-25F8-5EB6-1522A6277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1971690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C0884BA0-169C-67B7-FD2D-99206DC877E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r="-689" b="2542"/>
            <a:stretch/>
          </p:blipFill>
          <p:spPr>
            <a:xfrm>
              <a:off x="3655806" y="3701142"/>
              <a:ext cx="3506994" cy="767326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7C84BA2-7145-4054-8FE9-2B6FF7A223F2}"/>
              </a:ext>
            </a:extLst>
          </p:cNvPr>
          <p:cNvGrpSpPr/>
          <p:nvPr/>
        </p:nvGrpSpPr>
        <p:grpSpPr>
          <a:xfrm>
            <a:off x="3834730" y="4939699"/>
            <a:ext cx="3778041" cy="851501"/>
            <a:chOff x="3834730" y="4680094"/>
            <a:chExt cx="3778041" cy="851501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C3AE6B40-4BC1-3AFB-89D9-0603F026ABD8}"/>
                </a:ext>
              </a:extLst>
            </p:cNvPr>
            <p:cNvGrpSpPr/>
            <p:nvPr/>
          </p:nvGrpSpPr>
          <p:grpSpPr>
            <a:xfrm>
              <a:off x="3834730" y="5000576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72AF8D5A-6518-8CF9-23EF-BB20CA720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BEFC499E-CBCE-1BA2-98B9-797052CC36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835DB471-0FA4-5CEB-512E-678299873686}"/>
                </a:ext>
              </a:extLst>
            </p:cNvPr>
            <p:cNvGrpSpPr/>
            <p:nvPr/>
          </p:nvGrpSpPr>
          <p:grpSpPr>
            <a:xfrm>
              <a:off x="4114800" y="4680094"/>
              <a:ext cx="2732448" cy="272906"/>
              <a:chOff x="1353300" y="3962400"/>
              <a:chExt cx="5964545" cy="554634"/>
            </a:xfrm>
          </p:grpSpPr>
          <p:sp>
            <p:nvSpPr>
              <p:cNvPr id="57" name="Freeform 2">
                <a:extLst>
                  <a:ext uri="{FF2B5EF4-FFF2-40B4-BE49-F238E27FC236}">
                    <a16:creationId xmlns:a16="http://schemas.microsoft.com/office/drawing/2014/main" id="{A59C492E-95FF-E711-B61B-DBDC0441ECE0}"/>
                  </a:ext>
                </a:extLst>
              </p:cNvPr>
              <p:cNvSpPr/>
              <p:nvPr/>
            </p:nvSpPr>
            <p:spPr>
              <a:xfrm>
                <a:off x="1353300" y="3992561"/>
                <a:ext cx="2417727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Freeform 2">
                <a:extLst>
                  <a:ext uri="{FF2B5EF4-FFF2-40B4-BE49-F238E27FC236}">
                    <a16:creationId xmlns:a16="http://schemas.microsoft.com/office/drawing/2014/main" id="{78E0F5F3-6A1A-056B-0EC5-771E3F7DE3F8}"/>
                  </a:ext>
                </a:extLst>
              </p:cNvPr>
              <p:cNvSpPr/>
              <p:nvPr/>
            </p:nvSpPr>
            <p:spPr>
              <a:xfrm>
                <a:off x="3962400" y="3962400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8" name="Freeform 2">
                <a:extLst>
                  <a:ext uri="{FF2B5EF4-FFF2-40B4-BE49-F238E27FC236}">
                    <a16:creationId xmlns:a16="http://schemas.microsoft.com/office/drawing/2014/main" id="{56CEBEC9-0C71-8F4B-B98D-B271D6E1F6C1}"/>
                  </a:ext>
                </a:extLst>
              </p:cNvPr>
              <p:cNvSpPr/>
              <p:nvPr/>
            </p:nvSpPr>
            <p:spPr>
              <a:xfrm>
                <a:off x="5730670" y="4045231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5" name="AutoShape 58">
            <a:extLst>
              <a:ext uri="{FF2B5EF4-FFF2-40B4-BE49-F238E27FC236}">
                <a16:creationId xmlns:a16="http://schemas.microsoft.com/office/drawing/2014/main" id="{BE55043F-72C6-F77E-BB7A-17493E25E5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49" y="5981699"/>
            <a:ext cx="5431549" cy="830897"/>
          </a:xfrm>
          <a:prstGeom prst="wedgeRoundRectCallout">
            <a:avLst>
              <a:gd name="adj1" fmla="val -25289"/>
              <a:gd name="adj2" fmla="val -124213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This is a great solution. Thanks. I know now that I can achieve a solution this good.</a:t>
            </a:r>
          </a:p>
        </p:txBody>
      </p:sp>
    </p:spTree>
    <p:extLst>
      <p:ext uri="{BB962C8B-B14F-4D97-AF65-F5344CB8AC3E}">
        <p14:creationId xmlns:p14="http://schemas.microsoft.com/office/powerpoint/2010/main" val="29543779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80" grpId="0" animBg="1"/>
      <p:bldP spid="34" grpId="0"/>
      <p:bldP spid="35" grpId="0" autoUpdateAnimBg="0"/>
      <p:bldP spid="5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965623"/>
            <a:chOff x="4194" y="1993"/>
            <a:chExt cx="1422" cy="2245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6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Printing Neatly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5" name="Rectangle 4">
            <a:extLst>
              <a:ext uri="{FF2B5EF4-FFF2-40B4-BE49-F238E27FC236}">
                <a16:creationId xmlns:a16="http://schemas.microsoft.com/office/drawing/2014/main" id="{E1C0A7E4-772B-4FE7-9349-DBC294DB8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1759803"/>
            <a:ext cx="294965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honest and kind.”, 11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338FEFC-4BEE-4484-82A0-C7C4693C99F2}"/>
              </a:ext>
            </a:extLst>
          </p:cNvPr>
          <p:cNvGrpSpPr/>
          <p:nvPr/>
        </p:nvGrpSpPr>
        <p:grpSpPr>
          <a:xfrm>
            <a:off x="3755476" y="1752600"/>
            <a:ext cx="2264324" cy="1218517"/>
            <a:chOff x="658812" y="3643769"/>
            <a:chExt cx="2264324" cy="1218517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17B1EF34-CEE5-4F5D-9BB1-94517E25C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2" y="3677786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Rectangle 4">
              <a:extLst>
                <a:ext uri="{FF2B5EF4-FFF2-40B4-BE49-F238E27FC236}">
                  <a16:creationId xmlns:a16="http://schemas.microsoft.com/office/drawing/2014/main" id="{3D5A1DA8-219E-40D8-9774-421EA7D17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364376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470544E1-F52A-4070-8E61-52C8DEF3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3643769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40" name="Rectangle 4">
              <a:extLst>
                <a:ext uri="{FF2B5EF4-FFF2-40B4-BE49-F238E27FC236}">
                  <a16:creationId xmlns:a16="http://schemas.microsoft.com/office/drawing/2014/main" id="{333FD8AA-FC90-40D4-9F9D-F961CD2F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4035949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41" name="Rectangle 4">
              <a:extLst>
                <a:ext uri="{FF2B5EF4-FFF2-40B4-BE49-F238E27FC236}">
                  <a16:creationId xmlns:a16="http://schemas.microsoft.com/office/drawing/2014/main" id="{4F3B5B35-2C66-4A45-871A-2FAB4677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42" name="Rectangle 4">
              <a:extLst>
                <a:ext uri="{FF2B5EF4-FFF2-40B4-BE49-F238E27FC236}">
                  <a16:creationId xmlns:a16="http://schemas.microsoft.com/office/drawing/2014/main" id="{1C88BC16-264A-44AE-AFE6-5B7F9E54E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44" name="Rectangle 4">
              <a:extLst>
                <a:ext uri="{FF2B5EF4-FFF2-40B4-BE49-F238E27FC236}">
                  <a16:creationId xmlns:a16="http://schemas.microsoft.com/office/drawing/2014/main" id="{44F29F6B-B10C-4E61-BAAD-2EC0D8C3D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3643769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48" name="Rectangle 4">
              <a:extLst>
                <a:ext uri="{FF2B5EF4-FFF2-40B4-BE49-F238E27FC236}">
                  <a16:creationId xmlns:a16="http://schemas.microsoft.com/office/drawing/2014/main" id="{2873AAEF-BCEE-4D7F-81B9-70ADCE040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3643769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49" name="Rectangle 4">
              <a:extLst>
                <a:ext uri="{FF2B5EF4-FFF2-40B4-BE49-F238E27FC236}">
                  <a16:creationId xmlns:a16="http://schemas.microsoft.com/office/drawing/2014/main" id="{90AC06B3-96A9-407F-A614-A6C79E64D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51" name="Rectangle 4">
              <a:extLst>
                <a:ext uri="{FF2B5EF4-FFF2-40B4-BE49-F238E27FC236}">
                  <a16:creationId xmlns:a16="http://schemas.microsoft.com/office/drawing/2014/main" id="{D74E60B4-4E55-4AB9-986D-97DCE94D8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53" name="Rectangle 4">
              <a:extLst>
                <a:ext uri="{FF2B5EF4-FFF2-40B4-BE49-F238E27FC236}">
                  <a16:creationId xmlns:a16="http://schemas.microsoft.com/office/drawing/2014/main" id="{C5320DA0-2784-4B15-91E5-69FA22CBF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4400621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705D1035-72B9-4D7A-ADB7-6766A6924CA0}"/>
              </a:ext>
            </a:extLst>
          </p:cNvPr>
          <p:cNvGrpSpPr/>
          <p:nvPr/>
        </p:nvGrpSpPr>
        <p:grpSpPr>
          <a:xfrm>
            <a:off x="3655806" y="3298069"/>
            <a:ext cx="3506994" cy="1273931"/>
            <a:chOff x="3655806" y="3298069"/>
            <a:chExt cx="3506994" cy="127393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82C244E-3C7E-4AC7-BA04-34179223DE39}"/>
                </a:ext>
              </a:extLst>
            </p:cNvPr>
            <p:cNvGrpSpPr/>
            <p:nvPr/>
          </p:nvGrpSpPr>
          <p:grpSpPr>
            <a:xfrm>
              <a:off x="3976858" y="3298069"/>
              <a:ext cx="3047529" cy="1273931"/>
              <a:chOff x="4038600" y="1971690"/>
              <a:chExt cx="3047529" cy="1273931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4329" y="3245621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1971690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D47047DD-638F-4F51-859E-52AFC94A37B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/>
            <a:srcRect r="-689" b="2542"/>
            <a:stretch/>
          </p:blipFill>
          <p:spPr>
            <a:xfrm>
              <a:off x="3655806" y="3701142"/>
              <a:ext cx="3506994" cy="767326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B1930E3-7828-4C36-BF6C-0CA967FA89AB}"/>
              </a:ext>
            </a:extLst>
          </p:cNvPr>
          <p:cNvGrpSpPr/>
          <p:nvPr/>
        </p:nvGrpSpPr>
        <p:grpSpPr>
          <a:xfrm>
            <a:off x="3834730" y="4939699"/>
            <a:ext cx="3778041" cy="851501"/>
            <a:chOff x="3834730" y="4680094"/>
            <a:chExt cx="3778041" cy="851501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000576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A1FA1A02-FEFE-4091-AFAA-90D69ABC490F}"/>
                </a:ext>
              </a:extLst>
            </p:cNvPr>
            <p:cNvGrpSpPr/>
            <p:nvPr/>
          </p:nvGrpSpPr>
          <p:grpSpPr>
            <a:xfrm>
              <a:off x="4114800" y="4680094"/>
              <a:ext cx="2732448" cy="272906"/>
              <a:chOff x="1353300" y="3962400"/>
              <a:chExt cx="5964545" cy="554634"/>
            </a:xfrm>
          </p:grpSpPr>
          <p:sp>
            <p:nvSpPr>
              <p:cNvPr id="57" name="Freeform 2">
                <a:extLst>
                  <a:ext uri="{FF2B5EF4-FFF2-40B4-BE49-F238E27FC236}">
                    <a16:creationId xmlns:a16="http://schemas.microsoft.com/office/drawing/2014/main" id="{A35ABA6D-F8FA-45D4-8472-99E55D5F81FD}"/>
                  </a:ext>
                </a:extLst>
              </p:cNvPr>
              <p:cNvSpPr/>
              <p:nvPr/>
            </p:nvSpPr>
            <p:spPr>
              <a:xfrm>
                <a:off x="1353300" y="3992561"/>
                <a:ext cx="2417727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Freeform 2">
                <a:extLst>
                  <a:ext uri="{FF2B5EF4-FFF2-40B4-BE49-F238E27FC236}">
                    <a16:creationId xmlns:a16="http://schemas.microsoft.com/office/drawing/2014/main" id="{43C1EE0F-6701-4879-97B9-65B7CDA1AB64}"/>
                  </a:ext>
                </a:extLst>
              </p:cNvPr>
              <p:cNvSpPr/>
              <p:nvPr/>
            </p:nvSpPr>
            <p:spPr>
              <a:xfrm>
                <a:off x="3962400" y="3962400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8" name="Freeform 2">
                <a:extLst>
                  <a:ext uri="{FF2B5EF4-FFF2-40B4-BE49-F238E27FC236}">
                    <a16:creationId xmlns:a16="http://schemas.microsoft.com/office/drawing/2014/main" id="{6B24D7A9-D34E-41C2-8434-3633EC8C646B}"/>
                  </a:ext>
                </a:extLst>
              </p:cNvPr>
              <p:cNvSpPr/>
              <p:nvPr/>
            </p:nvSpPr>
            <p:spPr>
              <a:xfrm>
                <a:off x="5730670" y="4045231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5" name="AutoShape 58">
            <a:extLst>
              <a:ext uri="{FF2B5EF4-FFF2-40B4-BE49-F238E27FC236}">
                <a16:creationId xmlns:a16="http://schemas.microsoft.com/office/drawing/2014/main" id="{43AB17A4-53BB-0C85-6ACA-65327C8830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3450" y="5981700"/>
            <a:ext cx="3257550" cy="727708"/>
          </a:xfrm>
          <a:prstGeom prst="wedgeRoundRectCallout">
            <a:avLst>
              <a:gd name="adj1" fmla="val -18625"/>
              <a:gd name="adj2" fmla="val -101286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If there was a better solution to my problem.</a:t>
            </a:r>
          </a:p>
        </p:txBody>
      </p:sp>
      <p:sp>
        <p:nvSpPr>
          <p:cNvPr id="7" name="AutoShape 58">
            <a:extLst>
              <a:ext uri="{FF2B5EF4-FFF2-40B4-BE49-F238E27FC236}">
                <a16:creationId xmlns:a16="http://schemas.microsoft.com/office/drawing/2014/main" id="{01E69024-792D-ECD8-BE4E-5D9E7D02B6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53002" y="5977892"/>
            <a:ext cx="4114798" cy="727708"/>
          </a:xfrm>
          <a:prstGeom prst="wedgeRoundRectCallout">
            <a:avLst>
              <a:gd name="adj1" fmla="val 20727"/>
              <a:gd name="adj2" fmla="val -289768"/>
              <a:gd name="adj3" fmla="val 16667"/>
            </a:avLst>
          </a:prstGeom>
          <a:noFill/>
          <a:ln w="127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Then I would have found a better solution to my problem.</a:t>
            </a:r>
          </a:p>
        </p:txBody>
      </p:sp>
    </p:spTree>
    <p:extLst>
      <p:ext uri="{BB962C8B-B14F-4D97-AF65-F5344CB8AC3E}">
        <p14:creationId xmlns:p14="http://schemas.microsoft.com/office/powerpoint/2010/main" val="4336867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7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40" name="Text Box 23">
            <a:extLst>
              <a:ext uri="{FF2B5EF4-FFF2-40B4-BE49-F238E27FC236}">
                <a16:creationId xmlns:a16="http://schemas.microsoft.com/office/drawing/2014/main" id="{4B123DF4-0ADD-4140-AE8A-42A423581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447800"/>
            <a:ext cx="8875571" cy="37856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use our dynamic programming alg to find the optimal s-t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(better than Dijkstra’s alg)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</a:t>
            </a:r>
          </a:p>
          <a:p>
            <a:pPr lvl="0" eaLnBrk="1" hangingPunct="1">
              <a:buNone/>
              <a:defRPr/>
            </a:pPr>
            <a:endParaRPr lang="en-US" altLang="en-US" sz="2400" dirty="0">
              <a:solidFill>
                <a:srgbClr val="FFC000"/>
              </a:solidFill>
            </a:endParaRPr>
          </a:p>
          <a:p>
            <a:pPr lvl="0" eaLnBrk="1" hangingPunct="1">
              <a:buNone/>
              <a:defRPr/>
            </a:pPr>
            <a:endParaRPr lang="en-US" altLang="en-US" sz="2400" dirty="0">
              <a:solidFill>
                <a:srgbClr val="FFC000"/>
              </a:solidFill>
            </a:endParaRPr>
          </a:p>
          <a:p>
            <a:pPr lvl="0" eaLnBrk="1" hangingPunct="1">
              <a:buNone/>
              <a:defRPr/>
            </a:pPr>
            <a:endParaRPr lang="en-US" altLang="en-US" sz="2400" dirty="0">
              <a:solidFill>
                <a:srgbClr val="FFC000"/>
              </a:solidFill>
            </a:endParaRP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=  O(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0" name="Text Box 23">
            <a:extLst>
              <a:ext uri="{FF2B5EF4-FFF2-40B4-BE49-F238E27FC236}">
                <a16:creationId xmlns:a16="http://schemas.microsoft.com/office/drawing/2014/main" id="{F22FE2CA-4788-4884-8A52-1F6CE2CC6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2533534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1" name="Text Box 23">
            <a:extLst>
              <a:ext uri="{FF2B5EF4-FFF2-40B4-BE49-F238E27FC236}">
                <a16:creationId xmlns:a16="http://schemas.microsoft.com/office/drawing/2014/main" id="{C23C3D18-02CC-4FA9-BE02-55AF59FA9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202" y="2535649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2" name="Text Box 23">
            <a:extLst>
              <a:ext uri="{FF2B5EF4-FFF2-40B4-BE49-F238E27FC236}">
                <a16:creationId xmlns:a16="http://schemas.microsoft.com/office/drawing/2014/main" id="{6BEA0925-BEF2-47C6-AC52-77E2DB495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20" y="2941380"/>
            <a:ext cx="14141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words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3" name="Text Box 23">
            <a:extLst>
              <a:ext uri="{FF2B5EF4-FFF2-40B4-BE49-F238E27FC236}">
                <a16:creationId xmlns:a16="http://schemas.microsoft.com/office/drawing/2014/main" id="{6543C0B1-14ED-4D91-B29F-F1F669559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2958009"/>
            <a:ext cx="235513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# words per line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4" name="Rectangle 2">
            <a:extLst>
              <a:ext uri="{FF2B5EF4-FFF2-40B4-BE49-F238E27FC236}">
                <a16:creationId xmlns:a16="http://schemas.microsoft.com/office/drawing/2014/main" id="{51C68670-BE7D-45C2-B433-30A6E72C2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99" name="Picture 98">
            <a:extLst>
              <a:ext uri="{FF2B5EF4-FFF2-40B4-BE49-F238E27FC236}">
                <a16:creationId xmlns:a16="http://schemas.microsoft.com/office/drawing/2014/main" id="{F019103E-F15A-4953-BF61-9867AF8C84A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-689" b="2542"/>
          <a:stretch/>
        </p:blipFill>
        <p:spPr>
          <a:xfrm>
            <a:off x="3655806" y="3701142"/>
            <a:ext cx="3506994" cy="767326"/>
          </a:xfrm>
          <a:prstGeom prst="rect">
            <a:avLst/>
          </a:prstGeom>
        </p:spPr>
      </p:pic>
      <p:sp>
        <p:nvSpPr>
          <p:cNvPr id="10" name="Text Box 23">
            <a:extLst>
              <a:ext uri="{FF2B5EF4-FFF2-40B4-BE49-F238E27FC236}">
                <a16:creationId xmlns:a16="http://schemas.microsoft.com/office/drawing/2014/main" id="{9DCA5798-DA38-4978-922A-0E0704602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00200" y="4770270"/>
            <a:ext cx="22156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</a:t>
            </a:r>
            <a:r>
              <a:rPr lang="en-US" altLang="en-US" sz="2400" dirty="0" err="1">
                <a:solidFill>
                  <a:srgbClr val="FFC000"/>
                </a:solidFill>
              </a:rPr>
              <a:t>subinstances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" name="Text Box 23">
            <a:extLst>
              <a:ext uri="{FF2B5EF4-FFF2-40B4-BE49-F238E27FC236}">
                <a16:creationId xmlns:a16="http://schemas.microsoft.com/office/drawing/2014/main" id="{1262ACFA-776E-454F-8821-FBD6FC6082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3800" y="4786899"/>
            <a:ext cx="215956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# bird answers)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2" name="Group 29">
            <a:extLst>
              <a:ext uri="{FF2B5EF4-FFF2-40B4-BE49-F238E27FC236}">
                <a16:creationId xmlns:a16="http://schemas.microsoft.com/office/drawing/2014/main" id="{D56DDCAD-6FD2-4347-9625-7AC2A61BF648}"/>
              </a:ext>
            </a:extLst>
          </p:cNvPr>
          <p:cNvGrpSpPr>
            <a:grpSpLocks/>
          </p:cNvGrpSpPr>
          <p:nvPr/>
        </p:nvGrpSpPr>
        <p:grpSpPr bwMode="auto">
          <a:xfrm>
            <a:off x="599742" y="5980872"/>
            <a:ext cx="917591" cy="929993"/>
            <a:chOff x="2065" y="1551"/>
            <a:chExt cx="1628" cy="1988"/>
          </a:xfrm>
        </p:grpSpPr>
        <p:sp>
          <p:nvSpPr>
            <p:cNvPr id="13" name="Freeform 30">
              <a:extLst>
                <a:ext uri="{FF2B5EF4-FFF2-40B4-BE49-F238E27FC236}">
                  <a16:creationId xmlns:a16="http://schemas.microsoft.com/office/drawing/2014/main" id="{262B3F44-5056-45AD-8126-C483E47C3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4" name="Freeform 31">
              <a:extLst>
                <a:ext uri="{FF2B5EF4-FFF2-40B4-BE49-F238E27FC236}">
                  <a16:creationId xmlns:a16="http://schemas.microsoft.com/office/drawing/2014/main" id="{946CAED4-638B-4FD1-9C2C-69B936265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5" name="Freeform 32">
              <a:extLst>
                <a:ext uri="{FF2B5EF4-FFF2-40B4-BE49-F238E27FC236}">
                  <a16:creationId xmlns:a16="http://schemas.microsoft.com/office/drawing/2014/main" id="{D302FEB3-64DE-4A2B-9BF6-260639783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" name="Freeform 33">
              <a:extLst>
                <a:ext uri="{FF2B5EF4-FFF2-40B4-BE49-F238E27FC236}">
                  <a16:creationId xmlns:a16="http://schemas.microsoft.com/office/drawing/2014/main" id="{D4842A14-92AB-494E-BCE2-E57BAF773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" name="Freeform 34">
              <a:extLst>
                <a:ext uri="{FF2B5EF4-FFF2-40B4-BE49-F238E27FC236}">
                  <a16:creationId xmlns:a16="http://schemas.microsoft.com/office/drawing/2014/main" id="{BDD12B8E-0BEA-4A27-93EE-79621DEBF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8" name="Freeform 35">
              <a:extLst>
                <a:ext uri="{FF2B5EF4-FFF2-40B4-BE49-F238E27FC236}">
                  <a16:creationId xmlns:a16="http://schemas.microsoft.com/office/drawing/2014/main" id="{88DE490B-DFD4-47A1-92EF-6FDDDD97C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9" name="Freeform 36">
              <a:extLst>
                <a:ext uri="{FF2B5EF4-FFF2-40B4-BE49-F238E27FC236}">
                  <a16:creationId xmlns:a16="http://schemas.microsoft.com/office/drawing/2014/main" id="{18219699-DFFF-4E69-BB92-5572367E0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0" name="Freeform 37">
              <a:extLst>
                <a:ext uri="{FF2B5EF4-FFF2-40B4-BE49-F238E27FC236}">
                  <a16:creationId xmlns:a16="http://schemas.microsoft.com/office/drawing/2014/main" id="{7B57E77E-D1E5-4B8C-A37E-93B2A13CD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2" name="Freeform 38">
              <a:extLst>
                <a:ext uri="{FF2B5EF4-FFF2-40B4-BE49-F238E27FC236}">
                  <a16:creationId xmlns:a16="http://schemas.microsoft.com/office/drawing/2014/main" id="{0805A71C-FADD-4E9B-9C73-6583A6B91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3" name="Freeform 39">
              <a:extLst>
                <a:ext uri="{FF2B5EF4-FFF2-40B4-BE49-F238E27FC236}">
                  <a16:creationId xmlns:a16="http://schemas.microsoft.com/office/drawing/2014/main" id="{FCC82A1D-21CA-409E-8B5D-2040894F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4" name="Freeform 40">
              <a:extLst>
                <a:ext uri="{FF2B5EF4-FFF2-40B4-BE49-F238E27FC236}">
                  <a16:creationId xmlns:a16="http://schemas.microsoft.com/office/drawing/2014/main" id="{29220852-A0D8-4CA4-B014-E8BC441DE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5" name="Freeform 41">
              <a:extLst>
                <a:ext uri="{FF2B5EF4-FFF2-40B4-BE49-F238E27FC236}">
                  <a16:creationId xmlns:a16="http://schemas.microsoft.com/office/drawing/2014/main" id="{F78A3B60-4856-4A85-824A-82D092D19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6" name="Freeform 42">
              <a:extLst>
                <a:ext uri="{FF2B5EF4-FFF2-40B4-BE49-F238E27FC236}">
                  <a16:creationId xmlns:a16="http://schemas.microsoft.com/office/drawing/2014/main" id="{BCDA6794-BF5C-4DA6-818D-53A8EAFC0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7" name="Freeform 43">
              <a:extLst>
                <a:ext uri="{FF2B5EF4-FFF2-40B4-BE49-F238E27FC236}">
                  <a16:creationId xmlns:a16="http://schemas.microsoft.com/office/drawing/2014/main" id="{87DE0C28-6F9F-4520-B0D2-541D869E7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8" name="Freeform 44">
              <a:extLst>
                <a:ext uri="{FF2B5EF4-FFF2-40B4-BE49-F238E27FC236}">
                  <a16:creationId xmlns:a16="http://schemas.microsoft.com/office/drawing/2014/main" id="{23FCCBFB-6959-4D17-9FF7-7624A547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45">
              <a:extLst>
                <a:ext uri="{FF2B5EF4-FFF2-40B4-BE49-F238E27FC236}">
                  <a16:creationId xmlns:a16="http://schemas.microsoft.com/office/drawing/2014/main" id="{C6B7A513-5FDC-4EFA-9B2B-C061DAD25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0" name="Freeform 46">
              <a:extLst>
                <a:ext uri="{FF2B5EF4-FFF2-40B4-BE49-F238E27FC236}">
                  <a16:creationId xmlns:a16="http://schemas.microsoft.com/office/drawing/2014/main" id="{33353AB6-3026-443D-BC49-F990DBA09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32" name="AutoShape 35">
            <a:extLst>
              <a:ext uri="{FF2B5EF4-FFF2-40B4-BE49-F238E27FC236}">
                <a16:creationId xmlns:a16="http://schemas.microsoft.com/office/drawing/2014/main" id="{F452E17B-0B5B-40F0-84BA-E183893D0B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9706" y="5818530"/>
            <a:ext cx="7293294" cy="812121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Building the graph and giving it to an oracle works,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but you might prefer to code it up yourself.</a:t>
            </a:r>
          </a:p>
        </p:txBody>
      </p:sp>
    </p:spTree>
    <p:extLst>
      <p:ext uri="{BB962C8B-B14F-4D97-AF65-F5344CB8AC3E}">
        <p14:creationId xmlns:p14="http://schemas.microsoft.com/office/powerpoint/2010/main" val="3273268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0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71" grpId="0"/>
      <p:bldP spid="172" grpId="0"/>
      <p:bldP spid="173" grpId="0"/>
      <p:bldP spid="174" grpId="0"/>
      <p:bldP spid="10" grpId="0"/>
      <p:bldP spid="11" grpId="0"/>
      <p:bldP spid="32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Rectangle 2">
            <a:extLst>
              <a:ext uri="{FF2B5EF4-FFF2-40B4-BE49-F238E27FC236}">
                <a16:creationId xmlns:a16="http://schemas.microsoft.com/office/drawing/2014/main" id="{59E84737-CED4-44A8-88F6-F390EBEFF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Sub-</a:t>
            </a:r>
            <a:r>
              <a:rPr lang="en-US" altLang="en-US" sz="3600" kern="0" dirty="0">
                <a:solidFill>
                  <a:srgbClr val="FFFF00"/>
                </a:solidFill>
                <a:latin typeface="Times New Roman"/>
              </a:rPr>
              <a:t>Instances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4" name="Text Box 23">
            <a:extLst>
              <a:ext uri="{FF2B5EF4-FFF2-40B4-BE49-F238E27FC236}">
                <a16:creationId xmlns:a16="http://schemas.microsoft.com/office/drawing/2014/main" id="{2B7BB458-475D-4F3C-8C0B-1529D967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371671"/>
            <a:ext cx="6327373" cy="3754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our instance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ie “</a:t>
            </a:r>
            <a:r>
              <a:rPr lang="en-US" altLang="en-US" sz="2400" dirty="0">
                <a:solidFill>
                  <a:srgbClr val="FFFFFF"/>
                </a:solidFill>
              </a:rPr>
              <a:t>W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hat is the best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“What is best way to print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words?”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100" dirty="0">
                <a:solidFill>
                  <a:srgbClr val="FFFFFF"/>
                </a:solidFill>
              </a:rPr>
              <a:t>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Each state[</a:t>
            </a:r>
            <a:r>
              <a:rPr lang="en-US" altLang="en-US" sz="2400" dirty="0" err="1">
                <a:solidFill>
                  <a:srgbClr val="FFFFFF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] 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 A </a:t>
            </a:r>
            <a:r>
              <a:rPr lang="en-US" altLang="en-US" sz="2400" dirty="0" err="1">
                <a:solidFill>
                  <a:srgbClr val="FFFFFF"/>
                </a:solidFill>
                <a:sym typeface="Wingdings" panose="05000000000000000000" pitchFamily="2" charset="2"/>
              </a:rPr>
              <a:t>subInstance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[</a:t>
            </a:r>
            <a:r>
              <a:rPr lang="en-US" altLang="en-US" sz="2400" dirty="0" err="1">
                <a:solidFill>
                  <a:srgbClr val="FFFFFF"/>
                </a:solidFill>
                <a:sym typeface="Wingdings" panose="05000000000000000000" pitchFamily="2" charset="2"/>
              </a:rPr>
              <a:t>i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ie “What is the best path from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 to </a:t>
            </a:r>
            <a:r>
              <a:rPr lang="en-US" altLang="en-US" sz="2400" i="1" dirty="0">
                <a:solidFill>
                  <a:srgbClr val="FFC000"/>
                </a:solidFill>
              </a:rPr>
              <a:t>t</a:t>
            </a:r>
            <a:r>
              <a:rPr lang="en-US" altLang="en-US" sz="2400" dirty="0">
                <a:solidFill>
                  <a:srgbClr val="FFFFFF"/>
                </a:solidFill>
              </a:rPr>
              <a:t>?” </a:t>
            </a: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= “What is best way to print </a:t>
            </a:r>
            <a:r>
              <a:rPr lang="en-US" altLang="en-US" sz="2400" dirty="0">
                <a:solidFill>
                  <a:srgbClr val="FFC000"/>
                </a:solidFill>
              </a:rPr>
              <a:t>last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>
                <a:solidFill>
                  <a:srgbClr val="FFC000"/>
                </a:solidFill>
              </a:rPr>
              <a:t>n-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words?”</a:t>
            </a:r>
          </a:p>
          <a:p>
            <a:pPr lvl="0" eaLnBrk="1" hangingPunct="1">
              <a:buNone/>
              <a:defRPr/>
            </a:pPr>
            <a:endParaRPr lang="en-US" altLang="en-US" sz="1100" dirty="0">
              <a:solidFill>
                <a:srgbClr val="FFFFFF"/>
              </a:solidFill>
            </a:endParaRP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ie “What is the best path from </a:t>
            </a: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>
                <a:solidFill>
                  <a:srgbClr val="FFFFFF"/>
                </a:solidFill>
              </a:rPr>
              <a:t>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?” </a:t>
            </a: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= “What is best way to print the </a:t>
            </a:r>
            <a:r>
              <a:rPr lang="en-US" altLang="en-US" sz="2400" dirty="0">
                <a:solidFill>
                  <a:srgbClr val="FFC000"/>
                </a:solidFill>
              </a:rPr>
              <a:t>first 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words?”</a:t>
            </a:r>
          </a:p>
          <a:p>
            <a:pPr lvl="0" eaLnBrk="1" hangingPunct="1"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A75536-2521-4C8A-A69A-2EE13EBDA2BE}"/>
              </a:ext>
            </a:extLst>
          </p:cNvPr>
          <p:cNvSpPr>
            <a:spLocks/>
          </p:cNvSpPr>
          <p:nvPr/>
        </p:nvSpPr>
        <p:spPr>
          <a:xfrm>
            <a:off x="44671" y="1536363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00028C2-9DBC-4EAE-9589-585F6B3EC13A}"/>
              </a:ext>
            </a:extLst>
          </p:cNvPr>
          <p:cNvGrpSpPr/>
          <p:nvPr/>
        </p:nvGrpSpPr>
        <p:grpSpPr>
          <a:xfrm>
            <a:off x="3606934" y="1840508"/>
            <a:ext cx="4599530" cy="911113"/>
            <a:chOff x="3606934" y="1840508"/>
            <a:chExt cx="4599530" cy="911113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1902A852-41AF-44D3-BBCD-307698BE87EB}"/>
                </a:ext>
              </a:extLst>
            </p:cNvPr>
            <p:cNvGrpSpPr/>
            <p:nvPr/>
          </p:nvGrpSpPr>
          <p:grpSpPr>
            <a:xfrm>
              <a:off x="3606934" y="2187691"/>
              <a:ext cx="4317865" cy="563930"/>
              <a:chOff x="3606934" y="2187691"/>
              <a:chExt cx="4317865" cy="563930"/>
            </a:xfrm>
          </p:grpSpPr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9B557A41-AF16-4B2C-8F3B-69DC69A109C4}"/>
                  </a:ext>
                </a:extLst>
              </p:cNvPr>
              <p:cNvSpPr/>
              <p:nvPr/>
            </p:nvSpPr>
            <p:spPr>
              <a:xfrm>
                <a:off x="3606934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F4C2ABD7-D419-4EF2-BCDF-4C69A8218EAA}"/>
                  </a:ext>
                </a:extLst>
              </p:cNvPr>
              <p:cNvSpPr/>
              <p:nvPr/>
            </p:nvSpPr>
            <p:spPr>
              <a:xfrm>
                <a:off x="4481669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FF06113-F95B-4680-B605-209567AFFE79}"/>
                  </a:ext>
                </a:extLst>
              </p:cNvPr>
              <p:cNvSpPr/>
              <p:nvPr/>
            </p:nvSpPr>
            <p:spPr>
              <a:xfrm>
                <a:off x="5356403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1EF765D2-4239-41C1-99C1-D38D92047529}"/>
                  </a:ext>
                </a:extLst>
              </p:cNvPr>
              <p:cNvSpPr/>
              <p:nvPr/>
            </p:nvSpPr>
            <p:spPr>
              <a:xfrm>
                <a:off x="6231137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45D13EF7-00A2-4D69-B56F-4717EE6CA1F7}"/>
                  </a:ext>
                </a:extLst>
              </p:cNvPr>
              <p:cNvGrpSpPr/>
              <p:nvPr/>
            </p:nvGrpSpPr>
            <p:grpSpPr>
              <a:xfrm>
                <a:off x="7105871" y="2187691"/>
                <a:ext cx="818928" cy="563930"/>
                <a:chOff x="310721" y="5385625"/>
                <a:chExt cx="832279" cy="1015175"/>
              </a:xfrm>
            </p:grpSpPr>
            <p:sp>
              <p:nvSpPr>
                <p:cNvPr id="122" name="Oval 121">
                  <a:extLst>
                    <a:ext uri="{FF2B5EF4-FFF2-40B4-BE49-F238E27FC236}">
                      <a16:creationId xmlns:a16="http://schemas.microsoft.com/office/drawing/2014/main" id="{D5F2D26A-5FD0-4CA3-872C-C38458A1B01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3" name="Text Box 23">
                  <a:extLst>
                    <a:ext uri="{FF2B5EF4-FFF2-40B4-BE49-F238E27FC236}">
                      <a16:creationId xmlns:a16="http://schemas.microsoft.com/office/drawing/2014/main" id="{A7FC6AF7-E4B9-4C8D-A1CB-251F5303E1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00" name="Rectangle 4">
              <a:extLst>
                <a:ext uri="{FF2B5EF4-FFF2-40B4-BE49-F238E27FC236}">
                  <a16:creationId xmlns:a16="http://schemas.microsoft.com/office/drawing/2014/main" id="{4D849781-5CD7-4B39-94AD-2ADDA7899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659" y="2309485"/>
              <a:ext cx="396215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01" name="Rectangle 4">
              <a:extLst>
                <a:ext uri="{FF2B5EF4-FFF2-40B4-BE49-F238E27FC236}">
                  <a16:creationId xmlns:a16="http://schemas.microsoft.com/office/drawing/2014/main" id="{66D2AC10-6199-4C31-BC84-CD40EF0B5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714" y="2309485"/>
              <a:ext cx="774764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02" name="Rectangle 4">
              <a:extLst>
                <a:ext uri="{FF2B5EF4-FFF2-40B4-BE49-F238E27FC236}">
                  <a16:creationId xmlns:a16="http://schemas.microsoft.com/office/drawing/2014/main" id="{7898CBCB-5A15-4552-B259-2EA41D753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7042" y="2309485"/>
              <a:ext cx="50978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03" name="Rectangle 4">
              <a:extLst>
                <a:ext uri="{FF2B5EF4-FFF2-40B4-BE49-F238E27FC236}">
                  <a16:creationId xmlns:a16="http://schemas.microsoft.com/office/drawing/2014/main" id="{94F3DF1D-F9BB-41F6-B225-AD2131E9E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1751" y="2309485"/>
              <a:ext cx="58549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0D0DCFA0-0482-4232-8A4C-FD956A97AB64}"/>
                </a:ext>
              </a:extLst>
            </p:cNvPr>
            <p:cNvGrpSpPr/>
            <p:nvPr/>
          </p:nvGrpSpPr>
          <p:grpSpPr>
            <a:xfrm>
              <a:off x="3868056" y="1840508"/>
              <a:ext cx="2476170" cy="403257"/>
              <a:chOff x="1353300" y="5215417"/>
              <a:chExt cx="2476170" cy="403257"/>
            </a:xfrm>
          </p:grpSpPr>
          <p:sp>
            <p:nvSpPr>
              <p:cNvPr id="114" name="Freeform 2">
                <a:extLst>
                  <a:ext uri="{FF2B5EF4-FFF2-40B4-BE49-F238E27FC236}">
                    <a16:creationId xmlns:a16="http://schemas.microsoft.com/office/drawing/2014/main" id="{39D70AB5-7BAB-44CE-941B-F0297FA4FFAC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5" name="Freeform 2">
                <a:extLst>
                  <a:ext uri="{FF2B5EF4-FFF2-40B4-BE49-F238E27FC236}">
                    <a16:creationId xmlns:a16="http://schemas.microsoft.com/office/drawing/2014/main" id="{5FEA015B-1C4E-488E-B199-E40EC460C24A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6" name="Freeform 2">
                <a:extLst>
                  <a:ext uri="{FF2B5EF4-FFF2-40B4-BE49-F238E27FC236}">
                    <a16:creationId xmlns:a16="http://schemas.microsoft.com/office/drawing/2014/main" id="{7A5F07FB-0AE3-4710-B077-05B4CCB4BE14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A4F3BCCA-D982-4626-A5B9-06885F2104D6}"/>
                </a:ext>
              </a:extLst>
            </p:cNvPr>
            <p:cNvGrpSpPr/>
            <p:nvPr/>
          </p:nvGrpSpPr>
          <p:grpSpPr>
            <a:xfrm>
              <a:off x="4745352" y="1840508"/>
              <a:ext cx="2476170" cy="403257"/>
              <a:chOff x="1353300" y="5215417"/>
              <a:chExt cx="2476170" cy="403257"/>
            </a:xfrm>
          </p:grpSpPr>
          <p:sp>
            <p:nvSpPr>
              <p:cNvPr id="111" name="Freeform 2">
                <a:extLst>
                  <a:ext uri="{FF2B5EF4-FFF2-40B4-BE49-F238E27FC236}">
                    <a16:creationId xmlns:a16="http://schemas.microsoft.com/office/drawing/2014/main" id="{961C1A0F-2184-4FDC-B6FB-9314A70963C8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2" name="Freeform 2">
                <a:extLst>
                  <a:ext uri="{FF2B5EF4-FFF2-40B4-BE49-F238E27FC236}">
                    <a16:creationId xmlns:a16="http://schemas.microsoft.com/office/drawing/2014/main" id="{D80604F2-C01C-4F69-A33D-1738807824F1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3" name="Freeform 2">
                <a:extLst>
                  <a:ext uri="{FF2B5EF4-FFF2-40B4-BE49-F238E27FC236}">
                    <a16:creationId xmlns:a16="http://schemas.microsoft.com/office/drawing/2014/main" id="{1EC5255C-1409-42B9-939D-BFDC180768E8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32D3813B-020D-4B5C-969C-EBC6D78D1F15}"/>
                </a:ext>
              </a:extLst>
            </p:cNvPr>
            <p:cNvGrpSpPr/>
            <p:nvPr/>
          </p:nvGrpSpPr>
          <p:grpSpPr>
            <a:xfrm>
              <a:off x="5715000" y="1960311"/>
              <a:ext cx="1587175" cy="283454"/>
              <a:chOff x="1353300" y="5335220"/>
              <a:chExt cx="1587175" cy="283454"/>
            </a:xfrm>
          </p:grpSpPr>
          <p:sp>
            <p:nvSpPr>
              <p:cNvPr id="109" name="Freeform 2">
                <a:extLst>
                  <a:ext uri="{FF2B5EF4-FFF2-40B4-BE49-F238E27FC236}">
                    <a16:creationId xmlns:a16="http://schemas.microsoft.com/office/drawing/2014/main" id="{4F325C96-5C5F-4381-A26C-6EC48EAD7F62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0" name="Freeform 2">
                <a:extLst>
                  <a:ext uri="{FF2B5EF4-FFF2-40B4-BE49-F238E27FC236}">
                    <a16:creationId xmlns:a16="http://schemas.microsoft.com/office/drawing/2014/main" id="{0DF65103-06CC-4D9F-9B7E-B099C1BC37C9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07" name="Freeform 2">
              <a:extLst>
                <a:ext uri="{FF2B5EF4-FFF2-40B4-BE49-F238E27FC236}">
                  <a16:creationId xmlns:a16="http://schemas.microsoft.com/office/drawing/2014/main" id="{FBF7BCFC-DA6A-45E5-A8F8-A6361C832FCB}"/>
                </a:ext>
              </a:extLst>
            </p:cNvPr>
            <p:cNvSpPr/>
            <p:nvPr/>
          </p:nvSpPr>
          <p:spPr>
            <a:xfrm>
              <a:off x="6699162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Text Box 6">
              <a:extLst>
                <a:ext uri="{FF2B5EF4-FFF2-40B4-BE49-F238E27FC236}">
                  <a16:creationId xmlns:a16="http://schemas.microsoft.com/office/drawing/2014/main" id="{D6C59C4D-F980-4E61-BE7D-B2A670842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62616" y="1853625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2CF8FAA-A7C0-45AA-B84A-433C0E016256}"/>
              </a:ext>
            </a:extLst>
          </p:cNvPr>
          <p:cNvGrpSpPr/>
          <p:nvPr/>
        </p:nvGrpSpPr>
        <p:grpSpPr>
          <a:xfrm>
            <a:off x="751552" y="1738688"/>
            <a:ext cx="3674310" cy="1012933"/>
            <a:chOff x="751552" y="1738688"/>
            <a:chExt cx="3674310" cy="1012933"/>
          </a:xfrm>
        </p:grpSpPr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6CEF37C0-B19F-489D-873E-BF7ED517764D}"/>
                </a:ext>
              </a:extLst>
            </p:cNvPr>
            <p:cNvSpPr/>
            <p:nvPr/>
          </p:nvSpPr>
          <p:spPr>
            <a:xfrm>
              <a:off x="982732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24F42903-7FDE-483A-B936-5FACD3490A28}"/>
                </a:ext>
              </a:extLst>
            </p:cNvPr>
            <p:cNvSpPr/>
            <p:nvPr/>
          </p:nvSpPr>
          <p:spPr>
            <a:xfrm>
              <a:off x="1857466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428C8F1D-F665-4C0C-9ADB-84576A352747}"/>
                </a:ext>
              </a:extLst>
            </p:cNvPr>
            <p:cNvSpPr/>
            <p:nvPr/>
          </p:nvSpPr>
          <p:spPr>
            <a:xfrm>
              <a:off x="2732200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AD86876D-6F51-4864-80E8-02BF26768537}"/>
                </a:ext>
              </a:extLst>
            </p:cNvPr>
            <p:cNvSpPr/>
            <p:nvPr/>
          </p:nvSpPr>
          <p:spPr>
            <a:xfrm>
              <a:off x="3606934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5" name="Rectangle 4">
              <a:extLst>
                <a:ext uri="{FF2B5EF4-FFF2-40B4-BE49-F238E27FC236}">
                  <a16:creationId xmlns:a16="http://schemas.microsoft.com/office/drawing/2014/main" id="{8F4D2773-64AF-4EB4-9BC3-6A4E283F1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347" y="2309485"/>
              <a:ext cx="434070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46" name="Rectangle 4">
              <a:extLst>
                <a:ext uri="{FF2B5EF4-FFF2-40B4-BE49-F238E27FC236}">
                  <a16:creationId xmlns:a16="http://schemas.microsoft.com/office/drawing/2014/main" id="{428D7729-0E20-44E3-B828-70E8EBDD9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703" y="2309485"/>
              <a:ext cx="560254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47" name="Rectangle 4">
              <a:extLst>
                <a:ext uri="{FF2B5EF4-FFF2-40B4-BE49-F238E27FC236}">
                  <a16:creationId xmlns:a16="http://schemas.microsoft.com/office/drawing/2014/main" id="{C69923B4-EA11-4F6C-B43E-CE0E0C363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772" y="2309485"/>
              <a:ext cx="35836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48" name="Rectangle 4">
              <a:extLst>
                <a:ext uri="{FF2B5EF4-FFF2-40B4-BE49-F238E27FC236}">
                  <a16:creationId xmlns:a16="http://schemas.microsoft.com/office/drawing/2014/main" id="{B88A1C29-A1E3-4BC3-B07E-C797EF0E6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659" y="2309485"/>
              <a:ext cx="396215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grpSp>
          <p:nvGrpSpPr>
            <p:cNvPr id="149" name="Group 148">
              <a:extLst>
                <a:ext uri="{FF2B5EF4-FFF2-40B4-BE49-F238E27FC236}">
                  <a16:creationId xmlns:a16="http://schemas.microsoft.com/office/drawing/2014/main" id="{A2437D4C-DC71-42E4-A67D-1D8CDC6DD8AC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5215417"/>
              <a:chExt cx="2476170" cy="403257"/>
            </a:xfrm>
          </p:grpSpPr>
          <p:sp>
            <p:nvSpPr>
              <p:cNvPr id="153" name="Freeform 2">
                <a:extLst>
                  <a:ext uri="{FF2B5EF4-FFF2-40B4-BE49-F238E27FC236}">
                    <a16:creationId xmlns:a16="http://schemas.microsoft.com/office/drawing/2014/main" id="{AB3E56F3-B981-4A93-91A4-39797F519110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4" name="Freeform 2">
                <a:extLst>
                  <a:ext uri="{FF2B5EF4-FFF2-40B4-BE49-F238E27FC236}">
                    <a16:creationId xmlns:a16="http://schemas.microsoft.com/office/drawing/2014/main" id="{082B0A52-7D81-41B0-B799-FD9CB9ADC9F0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5" name="Freeform 2">
                <a:extLst>
                  <a:ext uri="{FF2B5EF4-FFF2-40B4-BE49-F238E27FC236}">
                    <a16:creationId xmlns:a16="http://schemas.microsoft.com/office/drawing/2014/main" id="{11EA6442-B694-47B4-B032-5F546DA610FE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50" name="Freeform 2">
              <a:extLst>
                <a:ext uri="{FF2B5EF4-FFF2-40B4-BE49-F238E27FC236}">
                  <a16:creationId xmlns:a16="http://schemas.microsoft.com/office/drawing/2014/main" id="{7370F512-C200-4AF4-8FAD-C2465A8FC40D}"/>
                </a:ext>
              </a:extLst>
            </p:cNvPr>
            <p:cNvSpPr/>
            <p:nvPr/>
          </p:nvSpPr>
          <p:spPr>
            <a:xfrm>
              <a:off x="2172030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1" name="Freeform 2">
              <a:extLst>
                <a:ext uri="{FF2B5EF4-FFF2-40B4-BE49-F238E27FC236}">
                  <a16:creationId xmlns:a16="http://schemas.microsoft.com/office/drawing/2014/main" id="{282B7488-D648-4ED8-A971-D622DC97D289}"/>
                </a:ext>
              </a:extLst>
            </p:cNvPr>
            <p:cNvSpPr/>
            <p:nvPr/>
          </p:nvSpPr>
          <p:spPr>
            <a:xfrm>
              <a:off x="2172030" y="1960311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2" name="Text Box 6">
              <a:extLst>
                <a:ext uri="{FF2B5EF4-FFF2-40B4-BE49-F238E27FC236}">
                  <a16:creationId xmlns:a16="http://schemas.microsoft.com/office/drawing/2014/main" id="{CFB7C81F-E7B7-41F7-8DD4-734EDCA26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552" y="1738688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</a:t>
              </a: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A8359383-4544-4339-A0C9-C35E47332BCE}"/>
              </a:ext>
            </a:extLst>
          </p:cNvPr>
          <p:cNvGrpSpPr/>
          <p:nvPr/>
        </p:nvGrpSpPr>
        <p:grpSpPr>
          <a:xfrm>
            <a:off x="2172030" y="1840508"/>
            <a:ext cx="3338442" cy="403257"/>
            <a:chOff x="2172030" y="1840508"/>
            <a:chExt cx="3338442" cy="403257"/>
          </a:xfrm>
        </p:grpSpPr>
        <p:sp>
          <p:nvSpPr>
            <p:cNvPr id="157" name="Freeform 2">
              <a:extLst>
                <a:ext uri="{FF2B5EF4-FFF2-40B4-BE49-F238E27FC236}">
                  <a16:creationId xmlns:a16="http://schemas.microsoft.com/office/drawing/2014/main" id="{3DE3137F-6EA2-4878-A777-F9D406F38ADE}"/>
                </a:ext>
              </a:extLst>
            </p:cNvPr>
            <p:cNvSpPr/>
            <p:nvPr/>
          </p:nvSpPr>
          <p:spPr>
            <a:xfrm>
              <a:off x="2172030" y="1840508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8" name="Freeform 2">
              <a:extLst>
                <a:ext uri="{FF2B5EF4-FFF2-40B4-BE49-F238E27FC236}">
                  <a16:creationId xmlns:a16="http://schemas.microsoft.com/office/drawing/2014/main" id="{07BB1C81-2B3B-4D52-A273-0A11C37BB4F8}"/>
                </a:ext>
              </a:extLst>
            </p:cNvPr>
            <p:cNvSpPr/>
            <p:nvPr/>
          </p:nvSpPr>
          <p:spPr>
            <a:xfrm>
              <a:off x="3034302" y="1960311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9" name="Freeform 2">
              <a:extLst>
                <a:ext uri="{FF2B5EF4-FFF2-40B4-BE49-F238E27FC236}">
                  <a16:creationId xmlns:a16="http://schemas.microsoft.com/office/drawing/2014/main" id="{6D026854-4657-4E69-BF68-0724DB008C5A}"/>
                </a:ext>
              </a:extLst>
            </p:cNvPr>
            <p:cNvSpPr/>
            <p:nvPr/>
          </p:nvSpPr>
          <p:spPr>
            <a:xfrm>
              <a:off x="3034302" y="1840508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60" name="Rectangle 9">
            <a:extLst>
              <a:ext uri="{FF2B5EF4-FFF2-40B4-BE49-F238E27FC236}">
                <a16:creationId xmlns:a16="http://schemas.microsoft.com/office/drawing/2014/main" id="{930CB376-6F34-4B8A-9C2B-B0B24530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695" y="2959241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161" name="Rectangle 9">
            <a:extLst>
              <a:ext uri="{FF2B5EF4-FFF2-40B4-BE49-F238E27FC236}">
                <a16:creationId xmlns:a16="http://schemas.microsoft.com/office/drawing/2014/main" id="{1E3600BC-20BC-4BFC-8A8C-574112C5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2967335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B3AB9D0-D168-4D21-9E35-45C04EE65DE4}"/>
              </a:ext>
            </a:extLst>
          </p:cNvPr>
          <p:cNvCxnSpPr>
            <a:cxnSpLocks/>
          </p:cNvCxnSpPr>
          <p:nvPr/>
        </p:nvCxnSpPr>
        <p:spPr bwMode="auto">
          <a:xfrm flipV="1">
            <a:off x="261257" y="5029200"/>
            <a:ext cx="5834743" cy="6096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2" name="Text Box 23">
            <a:extLst>
              <a:ext uri="{FF2B5EF4-FFF2-40B4-BE49-F238E27FC236}">
                <a16:creationId xmlns:a16="http://schemas.microsoft.com/office/drawing/2014/main" id="{ACD30C18-D5FF-424E-9007-5D395A68D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3859" y="5925591"/>
            <a:ext cx="19175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Esthetically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more p</a:t>
            </a:r>
            <a:r>
              <a:rPr lang="en-US" altLang="en-US" sz="2400" baseline="0" dirty="0">
                <a:solidFill>
                  <a:srgbClr val="FF0000"/>
                </a:solidFill>
              </a:rPr>
              <a:t>leasing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220DB41-4EA3-4A92-8F29-37C03947DAE9}"/>
              </a:ext>
            </a:extLst>
          </p:cNvPr>
          <p:cNvGrpSpPr/>
          <p:nvPr/>
        </p:nvGrpSpPr>
        <p:grpSpPr>
          <a:xfrm>
            <a:off x="3771027" y="2362200"/>
            <a:ext cx="572373" cy="1356652"/>
            <a:chOff x="3771027" y="2362200"/>
            <a:chExt cx="572373" cy="1356652"/>
          </a:xfrm>
        </p:grpSpPr>
        <p:pic>
          <p:nvPicPr>
            <p:cNvPr id="84" name="Picture 83">
              <a:extLst>
                <a:ext uri="{FF2B5EF4-FFF2-40B4-BE49-F238E27FC236}">
                  <a16:creationId xmlns:a16="http://schemas.microsoft.com/office/drawing/2014/main" id="{E635FD1C-9F26-414C-9993-B997FA69C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164" name="Text Box 6">
              <a:extLst>
                <a:ext uri="{FF2B5EF4-FFF2-40B4-BE49-F238E27FC236}">
                  <a16:creationId xmlns:a16="http://schemas.microsoft.com/office/drawing/2014/main" id="{A05CF193-13F8-4DF0-A14C-C07102626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9" name="Rectangle 2">
            <a:extLst>
              <a:ext uri="{FF2B5EF4-FFF2-40B4-BE49-F238E27FC236}">
                <a16:creationId xmlns:a16="http://schemas.microsoft.com/office/drawing/2014/main" id="{75AEBF0B-731D-40D6-8CFE-92EE4032F096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Printing Neatly</a:t>
            </a:r>
            <a:endParaRPr lang="en-US" altLang="en-US" kern="0" dirty="0"/>
          </a:p>
        </p:txBody>
      </p:sp>
    </p:spTree>
    <p:extLst>
      <p:ext uri="{BB962C8B-B14F-4D97-AF65-F5344CB8AC3E}">
        <p14:creationId xmlns:p14="http://schemas.microsoft.com/office/powerpoint/2010/main" val="20124506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97" grpId="0" animBg="1"/>
      <p:bldP spid="160" grpId="0"/>
      <p:bldP spid="161" grpId="0"/>
      <p:bldP spid="161" grpId="1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81A81463-BA62-43A2-9712-12A0FBB3C9BE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Printing Neatly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A75536-2521-4C8A-A69A-2EE13EBDA2BE}"/>
              </a:ext>
            </a:extLst>
          </p:cNvPr>
          <p:cNvSpPr>
            <a:spLocks/>
          </p:cNvSpPr>
          <p:nvPr/>
        </p:nvSpPr>
        <p:spPr>
          <a:xfrm>
            <a:off x="44671" y="1536363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6CEF37C0-B19F-489D-873E-BF7ED517764D}"/>
              </a:ext>
            </a:extLst>
          </p:cNvPr>
          <p:cNvSpPr/>
          <p:nvPr/>
        </p:nvSpPr>
        <p:spPr>
          <a:xfrm>
            <a:off x="982732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24F42903-7FDE-483A-B936-5FACD3490A28}"/>
              </a:ext>
            </a:extLst>
          </p:cNvPr>
          <p:cNvSpPr/>
          <p:nvPr/>
        </p:nvSpPr>
        <p:spPr>
          <a:xfrm>
            <a:off x="1857466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28C8F1D-F665-4C0C-9ADB-84576A352747}"/>
              </a:ext>
            </a:extLst>
          </p:cNvPr>
          <p:cNvSpPr/>
          <p:nvPr/>
        </p:nvSpPr>
        <p:spPr>
          <a:xfrm>
            <a:off x="2732200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AD86876D-6F51-4864-80E8-02BF26768537}"/>
              </a:ext>
            </a:extLst>
          </p:cNvPr>
          <p:cNvSpPr/>
          <p:nvPr/>
        </p:nvSpPr>
        <p:spPr>
          <a:xfrm>
            <a:off x="3606934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8F4D2773-64AF-4EB4-9BC3-6A4E283F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2309485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428D7729-0E20-44E3-B828-70E8EBDD9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2309485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C69923B4-EA11-4F6C-B43E-CE0E0C363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2309485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48" name="Rectangle 4">
            <a:extLst>
              <a:ext uri="{FF2B5EF4-FFF2-40B4-BE49-F238E27FC236}">
                <a16:creationId xmlns:a16="http://schemas.microsoft.com/office/drawing/2014/main" id="{B88A1C29-A1E3-4BC3-B07E-C797EF0E6F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2309485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50" name="Freeform 2">
            <a:extLst>
              <a:ext uri="{FF2B5EF4-FFF2-40B4-BE49-F238E27FC236}">
                <a16:creationId xmlns:a16="http://schemas.microsoft.com/office/drawing/2014/main" id="{7370F512-C200-4AF4-8FAD-C2465A8FC40D}"/>
              </a:ext>
            </a:extLst>
          </p:cNvPr>
          <p:cNvSpPr/>
          <p:nvPr/>
        </p:nvSpPr>
        <p:spPr>
          <a:xfrm>
            <a:off x="2172030" y="2050829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DD2A60E-6003-4EFA-9847-72717F099DA5}"/>
              </a:ext>
            </a:extLst>
          </p:cNvPr>
          <p:cNvGrpSpPr/>
          <p:nvPr/>
        </p:nvGrpSpPr>
        <p:grpSpPr>
          <a:xfrm>
            <a:off x="1353300" y="1840508"/>
            <a:ext cx="2476170" cy="403257"/>
            <a:chOff x="1353300" y="1840508"/>
            <a:chExt cx="2476170" cy="403257"/>
          </a:xfrm>
        </p:grpSpPr>
        <p:grpSp>
          <p:nvGrpSpPr>
            <p:cNvPr id="149" name="Group 148">
              <a:extLst>
                <a:ext uri="{FF2B5EF4-FFF2-40B4-BE49-F238E27FC236}">
                  <a16:creationId xmlns:a16="http://schemas.microsoft.com/office/drawing/2014/main" id="{A2437D4C-DC71-42E4-A67D-1D8CDC6DD8AC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5215417"/>
              <a:chExt cx="2476170" cy="403257"/>
            </a:xfrm>
          </p:grpSpPr>
          <p:sp>
            <p:nvSpPr>
              <p:cNvPr id="153" name="Freeform 2">
                <a:extLst>
                  <a:ext uri="{FF2B5EF4-FFF2-40B4-BE49-F238E27FC236}">
                    <a16:creationId xmlns:a16="http://schemas.microsoft.com/office/drawing/2014/main" id="{AB3E56F3-B981-4A93-91A4-39797F519110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4" name="Freeform 2">
                <a:extLst>
                  <a:ext uri="{FF2B5EF4-FFF2-40B4-BE49-F238E27FC236}">
                    <a16:creationId xmlns:a16="http://schemas.microsoft.com/office/drawing/2014/main" id="{082B0A52-7D81-41B0-B799-FD9CB9ADC9F0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5" name="Freeform 2">
                <a:extLst>
                  <a:ext uri="{FF2B5EF4-FFF2-40B4-BE49-F238E27FC236}">
                    <a16:creationId xmlns:a16="http://schemas.microsoft.com/office/drawing/2014/main" id="{11EA6442-B694-47B4-B032-5F546DA610FE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51" name="Freeform 2">
              <a:extLst>
                <a:ext uri="{FF2B5EF4-FFF2-40B4-BE49-F238E27FC236}">
                  <a16:creationId xmlns:a16="http://schemas.microsoft.com/office/drawing/2014/main" id="{282B7488-D648-4ED8-A971-D622DC97D289}"/>
                </a:ext>
              </a:extLst>
            </p:cNvPr>
            <p:cNvSpPr/>
            <p:nvPr/>
          </p:nvSpPr>
          <p:spPr>
            <a:xfrm>
              <a:off x="2172030" y="1960311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52" name="Text Box 6">
            <a:extLst>
              <a:ext uri="{FF2B5EF4-FFF2-40B4-BE49-F238E27FC236}">
                <a16:creationId xmlns:a16="http://schemas.microsoft.com/office/drawing/2014/main" id="{CFB7C81F-E7B7-41F7-8DD4-734EDCA26E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552" y="1738688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160" name="Rectangle 9">
            <a:extLst>
              <a:ext uri="{FF2B5EF4-FFF2-40B4-BE49-F238E27FC236}">
                <a16:creationId xmlns:a16="http://schemas.microsoft.com/office/drawing/2014/main" id="{930CB376-6F34-4B8A-9C2B-B0B24530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695" y="2959241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220DB41-4EA3-4A92-8F29-37C03947DAE9}"/>
              </a:ext>
            </a:extLst>
          </p:cNvPr>
          <p:cNvGrpSpPr/>
          <p:nvPr/>
        </p:nvGrpSpPr>
        <p:grpSpPr>
          <a:xfrm flipH="1">
            <a:off x="3702427" y="2354831"/>
            <a:ext cx="572373" cy="1356652"/>
            <a:chOff x="3771027" y="2362200"/>
            <a:chExt cx="572373" cy="1356652"/>
          </a:xfrm>
        </p:grpSpPr>
        <p:pic>
          <p:nvPicPr>
            <p:cNvPr id="84" name="Picture 83">
              <a:extLst>
                <a:ext uri="{FF2B5EF4-FFF2-40B4-BE49-F238E27FC236}">
                  <a16:creationId xmlns:a16="http://schemas.microsoft.com/office/drawing/2014/main" id="{E635FD1C-9F26-414C-9993-B997FA69C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164" name="Text Box 6">
              <a:extLst>
                <a:ext uri="{FF2B5EF4-FFF2-40B4-BE49-F238E27FC236}">
                  <a16:creationId xmlns:a16="http://schemas.microsoft.com/office/drawing/2014/main" id="{A05CF193-13F8-4DF0-A14C-C07102626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pic>
        <p:nvPicPr>
          <p:cNvPr id="78" name="Picture 54" descr="an02380_">
            <a:extLst>
              <a:ext uri="{FF2B5EF4-FFF2-40B4-BE49-F238E27FC236}">
                <a16:creationId xmlns:a16="http://schemas.microsoft.com/office/drawing/2014/main" id="{5CC0C3E2-FAD3-437A-8302-44E2E608E1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0845" y="1421007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" name="Text Box 23">
            <a:extLst>
              <a:ext uri="{FF2B5EF4-FFF2-40B4-BE49-F238E27FC236}">
                <a16:creationId xmlns:a16="http://schemas.microsoft.com/office/drawing/2014/main" id="{78386410-4ADA-40BF-9A11-4725341A5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3859" y="5925591"/>
            <a:ext cx="19175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Esthetically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more p</a:t>
            </a:r>
            <a:r>
              <a:rPr lang="en-US" altLang="en-US" sz="2400" baseline="0" dirty="0">
                <a:solidFill>
                  <a:srgbClr val="FF0000"/>
                </a:solidFill>
              </a:rPr>
              <a:t>leasing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129" name="AutoShape 35">
            <a:extLst>
              <a:ext uri="{FF2B5EF4-FFF2-40B4-BE49-F238E27FC236}">
                <a16:creationId xmlns:a16="http://schemas.microsoft.com/office/drawing/2014/main" id="{390F7978-A71E-46AB-BDFF-16725E8F40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2029" y="3762226"/>
            <a:ext cx="6590253" cy="921060"/>
          </a:xfrm>
          <a:prstGeom prst="wedgeRoundRectCallout">
            <a:avLst>
              <a:gd name="adj1" fmla="val 39461"/>
              <a:gd name="adj2" fmla="val 62556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To get this more esthetically pleasing sub-problem,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we need to turn the whole process around.</a:t>
            </a:r>
          </a:p>
        </p:txBody>
      </p:sp>
      <p:grpSp>
        <p:nvGrpSpPr>
          <p:cNvPr id="130" name="Group 29">
            <a:extLst>
              <a:ext uri="{FF2B5EF4-FFF2-40B4-BE49-F238E27FC236}">
                <a16:creationId xmlns:a16="http://schemas.microsoft.com/office/drawing/2014/main" id="{22584149-FA8D-4938-916F-13CEBADFBCDD}"/>
              </a:ext>
            </a:extLst>
          </p:cNvPr>
          <p:cNvGrpSpPr>
            <a:grpSpLocks/>
          </p:cNvGrpSpPr>
          <p:nvPr/>
        </p:nvGrpSpPr>
        <p:grpSpPr bwMode="auto">
          <a:xfrm>
            <a:off x="7844691" y="4404007"/>
            <a:ext cx="917591" cy="929993"/>
            <a:chOff x="2065" y="1551"/>
            <a:chExt cx="1628" cy="1988"/>
          </a:xfrm>
        </p:grpSpPr>
        <p:sp>
          <p:nvSpPr>
            <p:cNvPr id="131" name="Freeform 30">
              <a:extLst>
                <a:ext uri="{FF2B5EF4-FFF2-40B4-BE49-F238E27FC236}">
                  <a16:creationId xmlns:a16="http://schemas.microsoft.com/office/drawing/2014/main" id="{9D6FE51E-E11C-4D10-BADF-AD336F6AC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2" name="Freeform 31">
              <a:extLst>
                <a:ext uri="{FF2B5EF4-FFF2-40B4-BE49-F238E27FC236}">
                  <a16:creationId xmlns:a16="http://schemas.microsoft.com/office/drawing/2014/main" id="{4BCFD9AC-D32D-479A-A0D3-6240E197E0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3" name="Freeform 32">
              <a:extLst>
                <a:ext uri="{FF2B5EF4-FFF2-40B4-BE49-F238E27FC236}">
                  <a16:creationId xmlns:a16="http://schemas.microsoft.com/office/drawing/2014/main" id="{2AEA9AB2-80C3-430D-A950-9A424AB70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4" name="Freeform 33">
              <a:extLst>
                <a:ext uri="{FF2B5EF4-FFF2-40B4-BE49-F238E27FC236}">
                  <a16:creationId xmlns:a16="http://schemas.microsoft.com/office/drawing/2014/main" id="{194F5BE7-A1B5-48B3-8036-E46303EB2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5" name="Freeform 34">
              <a:extLst>
                <a:ext uri="{FF2B5EF4-FFF2-40B4-BE49-F238E27FC236}">
                  <a16:creationId xmlns:a16="http://schemas.microsoft.com/office/drawing/2014/main" id="{6446785A-3121-4BD3-BC5F-7665081D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6" name="Freeform 35">
              <a:extLst>
                <a:ext uri="{FF2B5EF4-FFF2-40B4-BE49-F238E27FC236}">
                  <a16:creationId xmlns:a16="http://schemas.microsoft.com/office/drawing/2014/main" id="{972627F2-3BD3-44F4-A00F-D441EA067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7" name="Freeform 36">
              <a:extLst>
                <a:ext uri="{FF2B5EF4-FFF2-40B4-BE49-F238E27FC236}">
                  <a16:creationId xmlns:a16="http://schemas.microsoft.com/office/drawing/2014/main" id="{10DE9C8D-8DCC-4177-B965-DD47B57E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8" name="Freeform 37">
              <a:extLst>
                <a:ext uri="{FF2B5EF4-FFF2-40B4-BE49-F238E27FC236}">
                  <a16:creationId xmlns:a16="http://schemas.microsoft.com/office/drawing/2014/main" id="{28349EE8-A437-485A-A831-5BECA5C6B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9" name="Freeform 38">
              <a:extLst>
                <a:ext uri="{FF2B5EF4-FFF2-40B4-BE49-F238E27FC236}">
                  <a16:creationId xmlns:a16="http://schemas.microsoft.com/office/drawing/2014/main" id="{81872875-A475-4BAF-BD11-28B9C001E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3" name="Freeform 39">
              <a:extLst>
                <a:ext uri="{FF2B5EF4-FFF2-40B4-BE49-F238E27FC236}">
                  <a16:creationId xmlns:a16="http://schemas.microsoft.com/office/drawing/2014/main" id="{E804F2C4-FC48-4C1F-A349-B38433382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5" name="Freeform 40">
              <a:extLst>
                <a:ext uri="{FF2B5EF4-FFF2-40B4-BE49-F238E27FC236}">
                  <a16:creationId xmlns:a16="http://schemas.microsoft.com/office/drawing/2014/main" id="{AD1B1F9B-1FF8-4846-976D-D1B04F14E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6" name="Freeform 41">
              <a:extLst>
                <a:ext uri="{FF2B5EF4-FFF2-40B4-BE49-F238E27FC236}">
                  <a16:creationId xmlns:a16="http://schemas.microsoft.com/office/drawing/2014/main" id="{964B2E16-6307-4492-84D3-672FA63F5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7" name="Freeform 42">
              <a:extLst>
                <a:ext uri="{FF2B5EF4-FFF2-40B4-BE49-F238E27FC236}">
                  <a16:creationId xmlns:a16="http://schemas.microsoft.com/office/drawing/2014/main" id="{A98D1C19-85CE-49A5-AE31-2A24A44ADB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8" name="Freeform 43">
              <a:extLst>
                <a:ext uri="{FF2B5EF4-FFF2-40B4-BE49-F238E27FC236}">
                  <a16:creationId xmlns:a16="http://schemas.microsoft.com/office/drawing/2014/main" id="{F66A5C8B-3E6F-47A8-BBB5-708D18558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9" name="Freeform 44">
              <a:extLst>
                <a:ext uri="{FF2B5EF4-FFF2-40B4-BE49-F238E27FC236}">
                  <a16:creationId xmlns:a16="http://schemas.microsoft.com/office/drawing/2014/main" id="{3C9A302A-9781-4CC0-A58B-45557087C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0" name="Freeform 45">
              <a:extLst>
                <a:ext uri="{FF2B5EF4-FFF2-40B4-BE49-F238E27FC236}">
                  <a16:creationId xmlns:a16="http://schemas.microsoft.com/office/drawing/2014/main" id="{090B8D4B-96FD-4415-8C26-C3D66797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1" name="Freeform 46">
              <a:extLst>
                <a:ext uri="{FF2B5EF4-FFF2-40B4-BE49-F238E27FC236}">
                  <a16:creationId xmlns:a16="http://schemas.microsoft.com/office/drawing/2014/main" id="{0DBC025F-C34A-47AB-8A90-F64834F25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B4AF1DC5-735A-48D0-8A7D-F2935007AC39}"/>
              </a:ext>
            </a:extLst>
          </p:cNvPr>
          <p:cNvGrpSpPr/>
          <p:nvPr/>
        </p:nvGrpSpPr>
        <p:grpSpPr>
          <a:xfrm>
            <a:off x="3771027" y="2362200"/>
            <a:ext cx="572373" cy="1356652"/>
            <a:chOff x="3771027" y="2362200"/>
            <a:chExt cx="572373" cy="1356652"/>
          </a:xfrm>
        </p:grpSpPr>
        <p:pic>
          <p:nvPicPr>
            <p:cNvPr id="55" name="Picture 54">
              <a:extLst>
                <a:ext uri="{FF2B5EF4-FFF2-40B4-BE49-F238E27FC236}">
                  <a16:creationId xmlns:a16="http://schemas.microsoft.com/office/drawing/2014/main" id="{8857D861-9888-4E42-B657-AD9AE00D4CBB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57" name="Text Box 6">
              <a:extLst>
                <a:ext uri="{FF2B5EF4-FFF2-40B4-BE49-F238E27FC236}">
                  <a16:creationId xmlns:a16="http://schemas.microsoft.com/office/drawing/2014/main" id="{3178C928-CACA-41E5-8F74-9F93F3DE9D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8" name="Rectangle 2">
            <a:extLst>
              <a:ext uri="{FF2B5EF4-FFF2-40B4-BE49-F238E27FC236}">
                <a16:creationId xmlns:a16="http://schemas.microsoft.com/office/drawing/2014/main" id="{CBF21970-A4A3-4A56-9F93-0232B1A535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Sub-</a:t>
            </a:r>
            <a:r>
              <a:rPr lang="en-US" altLang="en-US" sz="3600" kern="0" dirty="0">
                <a:solidFill>
                  <a:srgbClr val="FFFF00"/>
                </a:solidFill>
                <a:latin typeface="Times New Roman"/>
              </a:rPr>
              <a:t>Instances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21667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81A81463-BA62-43A2-9712-12A0FBB3C9BE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Printing Neatly</a:t>
            </a:r>
            <a:endParaRPr lang="en-US" altLang="en-US" kern="0" dirty="0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A75536-2521-4C8A-A69A-2EE13EBDA2BE}"/>
              </a:ext>
            </a:extLst>
          </p:cNvPr>
          <p:cNvSpPr>
            <a:spLocks/>
          </p:cNvSpPr>
          <p:nvPr/>
        </p:nvSpPr>
        <p:spPr>
          <a:xfrm>
            <a:off x="44671" y="1536363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6CEF37C0-B19F-489D-873E-BF7ED517764D}"/>
              </a:ext>
            </a:extLst>
          </p:cNvPr>
          <p:cNvSpPr/>
          <p:nvPr/>
        </p:nvSpPr>
        <p:spPr>
          <a:xfrm>
            <a:off x="982732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24F42903-7FDE-483A-B936-5FACD3490A28}"/>
              </a:ext>
            </a:extLst>
          </p:cNvPr>
          <p:cNvSpPr/>
          <p:nvPr/>
        </p:nvSpPr>
        <p:spPr>
          <a:xfrm>
            <a:off x="1857466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28C8F1D-F665-4C0C-9ADB-84576A352747}"/>
              </a:ext>
            </a:extLst>
          </p:cNvPr>
          <p:cNvSpPr/>
          <p:nvPr/>
        </p:nvSpPr>
        <p:spPr>
          <a:xfrm>
            <a:off x="2732200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AD86876D-6F51-4864-80E8-02BF26768537}"/>
              </a:ext>
            </a:extLst>
          </p:cNvPr>
          <p:cNvSpPr/>
          <p:nvPr/>
        </p:nvSpPr>
        <p:spPr>
          <a:xfrm>
            <a:off x="3606934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8F4D2773-64AF-4EB4-9BC3-6A4E283F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2309485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428D7729-0E20-44E3-B828-70E8EBDD9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2309485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C69923B4-EA11-4F6C-B43E-CE0E0C363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2309485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4CB13CC-2246-4443-B8C7-005037007DBB}"/>
              </a:ext>
            </a:extLst>
          </p:cNvPr>
          <p:cNvGrpSpPr/>
          <p:nvPr/>
        </p:nvGrpSpPr>
        <p:grpSpPr>
          <a:xfrm>
            <a:off x="1353300" y="1840508"/>
            <a:ext cx="2476170" cy="403257"/>
            <a:chOff x="1353300" y="1840508"/>
            <a:chExt cx="2476170" cy="403257"/>
          </a:xfrm>
        </p:grpSpPr>
        <p:sp>
          <p:nvSpPr>
            <p:cNvPr id="150" name="Freeform 2">
              <a:extLst>
                <a:ext uri="{FF2B5EF4-FFF2-40B4-BE49-F238E27FC236}">
                  <a16:creationId xmlns:a16="http://schemas.microsoft.com/office/drawing/2014/main" id="{7370F512-C200-4AF4-8FAD-C2465A8FC40D}"/>
                </a:ext>
              </a:extLst>
            </p:cNvPr>
            <p:cNvSpPr/>
            <p:nvPr/>
          </p:nvSpPr>
          <p:spPr>
            <a:xfrm>
              <a:off x="2172030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DDD2A60E-6003-4EFA-9847-72717F099DA5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1840508"/>
              <a:chExt cx="2476170" cy="403257"/>
            </a:xfrm>
          </p:grpSpPr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A2437D4C-DC71-42E4-A67D-1D8CDC6DD8AC}"/>
                  </a:ext>
                </a:extLst>
              </p:cNvPr>
              <p:cNvGrpSpPr/>
              <p:nvPr/>
            </p:nvGrpSpPr>
            <p:grpSpPr>
              <a:xfrm>
                <a:off x="1353300" y="1840508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53" name="Freeform 2">
                  <a:extLst>
                    <a:ext uri="{FF2B5EF4-FFF2-40B4-BE49-F238E27FC236}">
                      <a16:creationId xmlns:a16="http://schemas.microsoft.com/office/drawing/2014/main" id="{AB3E56F3-B981-4A93-91A4-39797F519110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4" name="Freeform 2">
                  <a:extLst>
                    <a:ext uri="{FF2B5EF4-FFF2-40B4-BE49-F238E27FC236}">
                      <a16:creationId xmlns:a16="http://schemas.microsoft.com/office/drawing/2014/main" id="{082B0A52-7D81-41B0-B799-FD9CB9ADC9F0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5" name="Freeform 2">
                  <a:extLst>
                    <a:ext uri="{FF2B5EF4-FFF2-40B4-BE49-F238E27FC236}">
                      <a16:creationId xmlns:a16="http://schemas.microsoft.com/office/drawing/2014/main" id="{11EA6442-B694-47B4-B032-5F546DA610FE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51" name="Freeform 2">
                <a:extLst>
                  <a:ext uri="{FF2B5EF4-FFF2-40B4-BE49-F238E27FC236}">
                    <a16:creationId xmlns:a16="http://schemas.microsoft.com/office/drawing/2014/main" id="{282B7488-D648-4ED8-A971-D622DC97D289}"/>
                  </a:ext>
                </a:extLst>
              </p:cNvPr>
              <p:cNvSpPr/>
              <p:nvPr/>
            </p:nvSpPr>
            <p:spPr>
              <a:xfrm>
                <a:off x="2172030" y="1960311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52" name="Text Box 6">
            <a:extLst>
              <a:ext uri="{FF2B5EF4-FFF2-40B4-BE49-F238E27FC236}">
                <a16:creationId xmlns:a16="http://schemas.microsoft.com/office/drawing/2014/main" id="{CFB7C81F-E7B7-41F7-8DD4-734EDCA26E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552" y="1738688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160" name="Rectangle 9">
            <a:extLst>
              <a:ext uri="{FF2B5EF4-FFF2-40B4-BE49-F238E27FC236}">
                <a16:creationId xmlns:a16="http://schemas.microsoft.com/office/drawing/2014/main" id="{930CB376-6F34-4B8A-9C2B-B0B24530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695" y="2959241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pic>
        <p:nvPicPr>
          <p:cNvPr id="78" name="Picture 54" descr="an02380_">
            <a:extLst>
              <a:ext uri="{FF2B5EF4-FFF2-40B4-BE49-F238E27FC236}">
                <a16:creationId xmlns:a16="http://schemas.microsoft.com/office/drawing/2014/main" id="{5CC0C3E2-FAD3-437A-8302-44E2E608E1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0845" y="1421007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" name="Text Box 23">
            <a:extLst>
              <a:ext uri="{FF2B5EF4-FFF2-40B4-BE49-F238E27FC236}">
                <a16:creationId xmlns:a16="http://schemas.microsoft.com/office/drawing/2014/main" id="{78386410-4ADA-40BF-9A11-4725341A5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3859" y="5925591"/>
            <a:ext cx="19175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Esthetically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more p</a:t>
            </a:r>
            <a:r>
              <a:rPr lang="en-US" altLang="en-US" sz="2400" baseline="0" dirty="0">
                <a:solidFill>
                  <a:srgbClr val="FF0000"/>
                </a:solidFill>
              </a:rPr>
              <a:t>leasing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pic>
        <p:nvPicPr>
          <p:cNvPr id="50" name="Picture 54" descr="an02380_">
            <a:extLst>
              <a:ext uri="{FF2B5EF4-FFF2-40B4-BE49-F238E27FC236}">
                <a16:creationId xmlns:a16="http://schemas.microsoft.com/office/drawing/2014/main" id="{5623B08C-B949-49EF-BD47-70A8B0F901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6447" y="5176759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" name="AutoShape 58">
            <a:extLst>
              <a:ext uri="{FF2B5EF4-FFF2-40B4-BE49-F238E27FC236}">
                <a16:creationId xmlns:a16="http://schemas.microsoft.com/office/drawing/2014/main" id="{EAA9E34A-6B8C-4A81-9483-9695BEBD74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2349" y="5312308"/>
            <a:ext cx="5378827" cy="525660"/>
          </a:xfrm>
          <a:prstGeom prst="wedgeRoundRectCallout">
            <a:avLst>
              <a:gd name="adj1" fmla="val -52579"/>
              <a:gd name="adj2" fmla="val -2284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I answer </a:t>
            </a:r>
            <a:r>
              <a:rPr lang="en-US" altLang="en-US" sz="2400" dirty="0">
                <a:solidFill>
                  <a:schemeClr val="accent2"/>
                </a:solidFill>
              </a:rPr>
              <a:t>k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l-GR" altLang="en-US" sz="2400" dirty="0">
                <a:solidFill>
                  <a:srgbClr val="FFFFFF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FFFF"/>
                </a:solidFill>
              </a:rPr>
              <a:t>{1,2,3,…,# that fit in a line}.</a:t>
            </a: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E9AF2C43-E5D1-442A-B2E1-03759EC8D02E}"/>
              </a:ext>
            </a:extLst>
          </p:cNvPr>
          <p:cNvGrpSpPr/>
          <p:nvPr/>
        </p:nvGrpSpPr>
        <p:grpSpPr>
          <a:xfrm flipH="1">
            <a:off x="1285335" y="1841178"/>
            <a:ext cx="2476170" cy="403257"/>
            <a:chOff x="1353300" y="1840508"/>
            <a:chExt cx="2476170" cy="403257"/>
          </a:xfrm>
        </p:grpSpPr>
        <p:sp>
          <p:nvSpPr>
            <p:cNvPr id="57" name="Freeform 2">
              <a:extLst>
                <a:ext uri="{FF2B5EF4-FFF2-40B4-BE49-F238E27FC236}">
                  <a16:creationId xmlns:a16="http://schemas.microsoft.com/office/drawing/2014/main" id="{5D1C2FBF-4BC4-49B0-B8E0-0A3FDF99A639}"/>
                </a:ext>
              </a:extLst>
            </p:cNvPr>
            <p:cNvSpPr/>
            <p:nvPr/>
          </p:nvSpPr>
          <p:spPr>
            <a:xfrm>
              <a:off x="2172030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FC3C14B7-6E67-412C-BD4D-AF110B20479F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1840508"/>
              <a:chExt cx="2476170" cy="403257"/>
            </a:xfrm>
          </p:grpSpPr>
          <p:grpSp>
            <p:nvGrpSpPr>
              <p:cNvPr id="59" name="Group 58">
                <a:extLst>
                  <a:ext uri="{FF2B5EF4-FFF2-40B4-BE49-F238E27FC236}">
                    <a16:creationId xmlns:a16="http://schemas.microsoft.com/office/drawing/2014/main" id="{B7A2D21B-329F-46E3-A2C2-2C5B94F59217}"/>
                  </a:ext>
                </a:extLst>
              </p:cNvPr>
              <p:cNvGrpSpPr/>
              <p:nvPr/>
            </p:nvGrpSpPr>
            <p:grpSpPr>
              <a:xfrm>
                <a:off x="1353300" y="1840508"/>
                <a:ext cx="2476170" cy="403257"/>
                <a:chOff x="1353300" y="5215417"/>
                <a:chExt cx="2476170" cy="403257"/>
              </a:xfrm>
            </p:grpSpPr>
            <p:sp>
              <p:nvSpPr>
                <p:cNvPr id="61" name="Freeform 2">
                  <a:extLst>
                    <a:ext uri="{FF2B5EF4-FFF2-40B4-BE49-F238E27FC236}">
                      <a16:creationId xmlns:a16="http://schemas.microsoft.com/office/drawing/2014/main" id="{C176DC9C-7823-442A-8321-62165B9A23FA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2" name="Freeform 2">
                  <a:extLst>
                    <a:ext uri="{FF2B5EF4-FFF2-40B4-BE49-F238E27FC236}">
                      <a16:creationId xmlns:a16="http://schemas.microsoft.com/office/drawing/2014/main" id="{419D8453-F58F-4FAF-A317-5596CC252998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63" name="Freeform 2">
                  <a:extLst>
                    <a:ext uri="{FF2B5EF4-FFF2-40B4-BE49-F238E27FC236}">
                      <a16:creationId xmlns:a16="http://schemas.microsoft.com/office/drawing/2014/main" id="{E5A241B4-7875-42EF-BCE1-A35671855F5B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60" name="Freeform 2">
                <a:extLst>
                  <a:ext uri="{FF2B5EF4-FFF2-40B4-BE49-F238E27FC236}">
                    <a16:creationId xmlns:a16="http://schemas.microsoft.com/office/drawing/2014/main" id="{EB6F7D07-58EA-4140-9F2F-56A0C11056B9}"/>
                  </a:ext>
                </a:extLst>
              </p:cNvPr>
              <p:cNvSpPr/>
              <p:nvPr/>
            </p:nvSpPr>
            <p:spPr>
              <a:xfrm>
                <a:off x="2172030" y="1960311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64" name="Oval 63">
            <a:extLst>
              <a:ext uri="{FF2B5EF4-FFF2-40B4-BE49-F238E27FC236}">
                <a16:creationId xmlns:a16="http://schemas.microsoft.com/office/drawing/2014/main" id="{9003B5AB-BF7E-4996-9FC7-E4384E899998}"/>
              </a:ext>
            </a:extLst>
          </p:cNvPr>
          <p:cNvSpPr/>
          <p:nvPr/>
        </p:nvSpPr>
        <p:spPr>
          <a:xfrm>
            <a:off x="3606934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8998FA5-3452-4252-B9C7-531D7F3C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2309485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864F9AFE-B5ED-4DF8-96D0-C8C89431CDFF}"/>
              </a:ext>
            </a:extLst>
          </p:cNvPr>
          <p:cNvGrpSpPr/>
          <p:nvPr/>
        </p:nvGrpSpPr>
        <p:grpSpPr>
          <a:xfrm flipH="1">
            <a:off x="3702427" y="2354831"/>
            <a:ext cx="572373" cy="1356652"/>
            <a:chOff x="3771027" y="2362200"/>
            <a:chExt cx="572373" cy="1356652"/>
          </a:xfrm>
        </p:grpSpPr>
        <p:pic>
          <p:nvPicPr>
            <p:cNvPr id="67" name="Picture 66">
              <a:extLst>
                <a:ext uri="{FF2B5EF4-FFF2-40B4-BE49-F238E27FC236}">
                  <a16:creationId xmlns:a16="http://schemas.microsoft.com/office/drawing/2014/main" id="{A3F6F3B7-0244-4781-AA5D-960B23A2F5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68" name="Text Box 6">
              <a:extLst>
                <a:ext uri="{FF2B5EF4-FFF2-40B4-BE49-F238E27FC236}">
                  <a16:creationId xmlns:a16="http://schemas.microsoft.com/office/drawing/2014/main" id="{7910F8F4-CC5E-4741-A0AA-0E2EC7501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sp>
        <p:nvSpPr>
          <p:cNvPr id="51" name="AutoShape 38">
            <a:extLst>
              <a:ext uri="{FF2B5EF4-FFF2-40B4-BE49-F238E27FC236}">
                <a16:creationId xmlns:a16="http://schemas.microsoft.com/office/drawing/2014/main" id="{24E4A97B-DC3A-4B96-9744-223F6D9D97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3429000"/>
            <a:ext cx="6858000" cy="1662347"/>
          </a:xfrm>
          <a:prstGeom prst="wedgeRoundRectCallout">
            <a:avLst>
              <a:gd name="adj1" fmla="val -3472"/>
              <a:gd name="adj2" fmla="val -58966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I’m </a:t>
            </a:r>
            <a:r>
              <a:rPr lang="en-US" altLang="en-US" sz="2400" dirty="0">
                <a:solidFill>
                  <a:srgbClr val="FFFFFF"/>
                </a:solidFill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tanding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at the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state.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need to fill the next line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ending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with the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word.”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ask the little bird a question.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“How many words should I put in it?”</a:t>
            </a:r>
          </a:p>
        </p:txBody>
      </p:sp>
      <p:sp>
        <p:nvSpPr>
          <p:cNvPr id="73" name="AutoShape 38">
            <a:extLst>
              <a:ext uri="{FF2B5EF4-FFF2-40B4-BE49-F238E27FC236}">
                <a16:creationId xmlns:a16="http://schemas.microsoft.com/office/drawing/2014/main" id="{CB144FA3-2B8F-45A1-BCF2-792A248E8D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2628" y="5938760"/>
            <a:ext cx="4648200" cy="525660"/>
          </a:xfrm>
          <a:prstGeom prst="wedgeRoundRectCallout">
            <a:avLst>
              <a:gd name="adj1" fmla="val -3472"/>
              <a:gd name="adj2" fmla="val -58966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put on i-k-1, i-k-2, …,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word.”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98012E2-8B53-4266-AC2B-387D718ACE7B}"/>
              </a:ext>
            </a:extLst>
          </p:cNvPr>
          <p:cNvGrpSpPr/>
          <p:nvPr/>
        </p:nvGrpSpPr>
        <p:grpSpPr>
          <a:xfrm>
            <a:off x="1651187" y="6324601"/>
            <a:ext cx="2186471" cy="606992"/>
            <a:chOff x="1651187" y="6324601"/>
            <a:chExt cx="2186471" cy="606992"/>
          </a:xfrm>
        </p:grpSpPr>
        <p:sp>
          <p:nvSpPr>
            <p:cNvPr id="4" name="Right Brace 3">
              <a:extLst>
                <a:ext uri="{FF2B5EF4-FFF2-40B4-BE49-F238E27FC236}">
                  <a16:creationId xmlns:a16="http://schemas.microsoft.com/office/drawing/2014/main" id="{970493A7-AEB3-4AA0-9994-0BA7E9621BDC}"/>
                </a:ext>
              </a:extLst>
            </p:cNvPr>
            <p:cNvSpPr/>
            <p:nvPr/>
          </p:nvSpPr>
          <p:spPr bwMode="auto">
            <a:xfrm rot="5400000">
              <a:off x="2606738" y="5369050"/>
              <a:ext cx="275370" cy="2186471"/>
            </a:xfrm>
            <a:prstGeom prst="rightBrace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tlCol="0" anchor="ctr"/>
            <a:lstStyle/>
            <a:p>
              <a:pPr algn="ctr"/>
              <a:endParaRPr lang="en-GB"/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47768E28-8D72-479A-AEFE-B85A1D1E53E1}"/>
                </a:ext>
              </a:extLst>
            </p:cNvPr>
            <p:cNvSpPr txBox="1"/>
            <p:nvPr/>
          </p:nvSpPr>
          <p:spPr bwMode="auto">
            <a:xfrm>
              <a:off x="2065568" y="6469928"/>
              <a:ext cx="1281154" cy="46166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>
              <a:spAutoFit/>
            </a:bodyPr>
            <a:lstStyle/>
            <a:p>
              <a:r>
                <a:rPr kumimoji="0" lang="en-US" altLang="en-US" sz="2400" b="0" i="0" u="none" strike="noStrike" kern="1200" cap="none" spc="0" normalizeH="0" noProof="0" dirty="0">
                  <a:ln>
                    <a:noFill/>
                  </a:ln>
                  <a:solidFill>
                    <a:schemeClr val="accent2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</a:t>
              </a:r>
              <a:endParaRPr lang="en-GB" sz="2400" dirty="0">
                <a:solidFill>
                  <a:schemeClr val="accent2"/>
                </a:solidFill>
              </a:endParaRPr>
            </a:p>
          </p:txBody>
        </p:sp>
      </p:grpSp>
      <p:sp>
        <p:nvSpPr>
          <p:cNvPr id="76" name="Rectangle 2">
            <a:extLst>
              <a:ext uri="{FF2B5EF4-FFF2-40B4-BE49-F238E27FC236}">
                <a16:creationId xmlns:a16="http://schemas.microsoft.com/office/drawing/2014/main" id="{3996C2EE-ADA9-4490-A190-2501E23861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955870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50" dur="6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1" fill="hold">
                            <p:stCondLst>
                              <p:cond delay="600"/>
                            </p:stCondLst>
                            <p:childTnLst>
                              <p:par>
                                <p:cTn id="5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2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 animBg="1"/>
      <p:bldP spid="51" grpId="0" animBg="1"/>
      <p:bldP spid="73" grpId="0" animBg="1"/>
      <p:bldP spid="76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81A81463-BA62-43A2-9712-12A0FBB3C9BE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Printing Neatly</a:t>
            </a:r>
            <a:endParaRPr lang="en-US" altLang="en-US" kern="0" dirty="0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A75536-2521-4C8A-A69A-2EE13EBDA2BE}"/>
              </a:ext>
            </a:extLst>
          </p:cNvPr>
          <p:cNvSpPr>
            <a:spLocks/>
          </p:cNvSpPr>
          <p:nvPr/>
        </p:nvSpPr>
        <p:spPr>
          <a:xfrm>
            <a:off x="44671" y="1536363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1" name="Oval 140">
            <a:extLst>
              <a:ext uri="{FF2B5EF4-FFF2-40B4-BE49-F238E27FC236}">
                <a16:creationId xmlns:a16="http://schemas.microsoft.com/office/drawing/2014/main" id="{6CEF37C0-B19F-489D-873E-BF7ED517764D}"/>
              </a:ext>
            </a:extLst>
          </p:cNvPr>
          <p:cNvSpPr/>
          <p:nvPr/>
        </p:nvSpPr>
        <p:spPr>
          <a:xfrm>
            <a:off x="982732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2" name="Oval 141">
            <a:extLst>
              <a:ext uri="{FF2B5EF4-FFF2-40B4-BE49-F238E27FC236}">
                <a16:creationId xmlns:a16="http://schemas.microsoft.com/office/drawing/2014/main" id="{24F42903-7FDE-483A-B936-5FACD3490A28}"/>
              </a:ext>
            </a:extLst>
          </p:cNvPr>
          <p:cNvSpPr/>
          <p:nvPr/>
        </p:nvSpPr>
        <p:spPr>
          <a:xfrm>
            <a:off x="1857466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3" name="Oval 142">
            <a:extLst>
              <a:ext uri="{FF2B5EF4-FFF2-40B4-BE49-F238E27FC236}">
                <a16:creationId xmlns:a16="http://schemas.microsoft.com/office/drawing/2014/main" id="{428C8F1D-F665-4C0C-9ADB-84576A352747}"/>
              </a:ext>
            </a:extLst>
          </p:cNvPr>
          <p:cNvSpPr/>
          <p:nvPr/>
        </p:nvSpPr>
        <p:spPr>
          <a:xfrm>
            <a:off x="2732200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4" name="Oval 143">
            <a:extLst>
              <a:ext uri="{FF2B5EF4-FFF2-40B4-BE49-F238E27FC236}">
                <a16:creationId xmlns:a16="http://schemas.microsoft.com/office/drawing/2014/main" id="{AD86876D-6F51-4864-80E8-02BF26768537}"/>
              </a:ext>
            </a:extLst>
          </p:cNvPr>
          <p:cNvSpPr/>
          <p:nvPr/>
        </p:nvSpPr>
        <p:spPr>
          <a:xfrm>
            <a:off x="3606934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45" name="Rectangle 4">
            <a:extLst>
              <a:ext uri="{FF2B5EF4-FFF2-40B4-BE49-F238E27FC236}">
                <a16:creationId xmlns:a16="http://schemas.microsoft.com/office/drawing/2014/main" id="{8F4D2773-64AF-4EB4-9BC3-6A4E283F1A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2309485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428D7729-0E20-44E3-B828-70E8EBDD98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2309485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C69923B4-EA11-4F6C-B43E-CE0E0C363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2309485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52" name="Text Box 6">
            <a:extLst>
              <a:ext uri="{FF2B5EF4-FFF2-40B4-BE49-F238E27FC236}">
                <a16:creationId xmlns:a16="http://schemas.microsoft.com/office/drawing/2014/main" id="{CFB7C81F-E7B7-41F7-8DD4-734EDCA26E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552" y="1738688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160" name="Rectangle 9">
            <a:extLst>
              <a:ext uri="{FF2B5EF4-FFF2-40B4-BE49-F238E27FC236}">
                <a16:creationId xmlns:a16="http://schemas.microsoft.com/office/drawing/2014/main" id="{930CB376-6F34-4B8A-9C2B-B0B24530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695" y="2959241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pic>
        <p:nvPicPr>
          <p:cNvPr id="78" name="Picture 54" descr="an02380_">
            <a:extLst>
              <a:ext uri="{FF2B5EF4-FFF2-40B4-BE49-F238E27FC236}">
                <a16:creationId xmlns:a16="http://schemas.microsoft.com/office/drawing/2014/main" id="{5CC0C3E2-FAD3-437A-8302-44E2E608E1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310845" y="1421007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" name="Text Box 23">
            <a:extLst>
              <a:ext uri="{FF2B5EF4-FFF2-40B4-BE49-F238E27FC236}">
                <a16:creationId xmlns:a16="http://schemas.microsoft.com/office/drawing/2014/main" id="{78386410-4ADA-40BF-9A11-4725341A56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3859" y="5925591"/>
            <a:ext cx="19175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Esthetically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more p</a:t>
            </a:r>
            <a:r>
              <a:rPr lang="en-US" altLang="en-US" sz="2400" baseline="0" dirty="0">
                <a:solidFill>
                  <a:srgbClr val="FF0000"/>
                </a:solidFill>
              </a:rPr>
              <a:t>leasing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9003B5AB-BF7E-4996-9FC7-E4384E899998}"/>
              </a:ext>
            </a:extLst>
          </p:cNvPr>
          <p:cNvSpPr/>
          <p:nvPr/>
        </p:nvSpPr>
        <p:spPr>
          <a:xfrm>
            <a:off x="3606934" y="2187691"/>
            <a:ext cx="818928" cy="56393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5" name="Rectangle 4">
            <a:extLst>
              <a:ext uri="{FF2B5EF4-FFF2-40B4-BE49-F238E27FC236}">
                <a16:creationId xmlns:a16="http://schemas.microsoft.com/office/drawing/2014/main" id="{58998FA5-3452-4252-B9C7-531D7F3CD9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2309485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864F9AFE-B5ED-4DF8-96D0-C8C89431CDFF}"/>
              </a:ext>
            </a:extLst>
          </p:cNvPr>
          <p:cNvGrpSpPr/>
          <p:nvPr/>
        </p:nvGrpSpPr>
        <p:grpSpPr>
          <a:xfrm flipH="1">
            <a:off x="3702427" y="2354831"/>
            <a:ext cx="572373" cy="1356652"/>
            <a:chOff x="3771027" y="2362200"/>
            <a:chExt cx="572373" cy="1356652"/>
          </a:xfrm>
        </p:grpSpPr>
        <p:pic>
          <p:nvPicPr>
            <p:cNvPr id="67" name="Picture 66">
              <a:extLst>
                <a:ext uri="{FF2B5EF4-FFF2-40B4-BE49-F238E27FC236}">
                  <a16:creationId xmlns:a16="http://schemas.microsoft.com/office/drawing/2014/main" id="{A3F6F3B7-0244-4781-AA5D-960B23A2F5C8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68" name="Text Box 6">
              <a:extLst>
                <a:ext uri="{FF2B5EF4-FFF2-40B4-BE49-F238E27FC236}">
                  <a16:creationId xmlns:a16="http://schemas.microsoft.com/office/drawing/2014/main" id="{7910F8F4-CC5E-4741-A0AA-0E2EC7501B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CB8C120C-D5E2-46B1-9394-DA355C93D3FE}"/>
              </a:ext>
            </a:extLst>
          </p:cNvPr>
          <p:cNvGrpSpPr/>
          <p:nvPr/>
        </p:nvGrpSpPr>
        <p:grpSpPr>
          <a:xfrm flipH="1">
            <a:off x="1285335" y="1841178"/>
            <a:ext cx="2476170" cy="403257"/>
            <a:chOff x="1353300" y="1840508"/>
            <a:chExt cx="2476170" cy="403257"/>
          </a:xfrm>
        </p:grpSpPr>
        <p:sp>
          <p:nvSpPr>
            <p:cNvPr id="41" name="Freeform 2">
              <a:extLst>
                <a:ext uri="{FF2B5EF4-FFF2-40B4-BE49-F238E27FC236}">
                  <a16:creationId xmlns:a16="http://schemas.microsoft.com/office/drawing/2014/main" id="{3CFC5A52-6EFA-4A49-BB42-247D197C6209}"/>
                </a:ext>
              </a:extLst>
            </p:cNvPr>
            <p:cNvSpPr/>
            <p:nvPr/>
          </p:nvSpPr>
          <p:spPr>
            <a:xfrm>
              <a:off x="2172030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B0EE186A-2989-42D6-8658-20FD29A8863E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1840508"/>
              <a:chExt cx="2476170" cy="403257"/>
            </a:xfrm>
          </p:grpSpPr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9ABFCE6D-3D0E-42E2-8A53-D353ECD38A19}"/>
                  </a:ext>
                </a:extLst>
              </p:cNvPr>
              <p:cNvGrpSpPr/>
              <p:nvPr/>
            </p:nvGrpSpPr>
            <p:grpSpPr>
              <a:xfrm>
                <a:off x="1353300" y="1840508"/>
                <a:ext cx="2476170" cy="403257"/>
                <a:chOff x="1353300" y="5215417"/>
                <a:chExt cx="2476170" cy="403257"/>
              </a:xfrm>
            </p:grpSpPr>
            <p:sp>
              <p:nvSpPr>
                <p:cNvPr id="45" name="Freeform 2">
                  <a:extLst>
                    <a:ext uri="{FF2B5EF4-FFF2-40B4-BE49-F238E27FC236}">
                      <a16:creationId xmlns:a16="http://schemas.microsoft.com/office/drawing/2014/main" id="{E0456DED-BF87-4D0E-A551-7F06E20228CF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6" name="Freeform 2">
                  <a:extLst>
                    <a:ext uri="{FF2B5EF4-FFF2-40B4-BE49-F238E27FC236}">
                      <a16:creationId xmlns:a16="http://schemas.microsoft.com/office/drawing/2014/main" id="{145F7E07-48F8-4BAA-B37E-C16FEBB003C5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7" name="Freeform 2">
                  <a:extLst>
                    <a:ext uri="{FF2B5EF4-FFF2-40B4-BE49-F238E27FC236}">
                      <a16:creationId xmlns:a16="http://schemas.microsoft.com/office/drawing/2014/main" id="{FA9D4CAD-599E-426D-87DC-AFB85FD7C120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44" name="Freeform 2">
                <a:extLst>
                  <a:ext uri="{FF2B5EF4-FFF2-40B4-BE49-F238E27FC236}">
                    <a16:creationId xmlns:a16="http://schemas.microsoft.com/office/drawing/2014/main" id="{5F7505A4-0831-442C-9BA6-745A1E53162F}"/>
                  </a:ext>
                </a:extLst>
              </p:cNvPr>
              <p:cNvSpPr/>
              <p:nvPr/>
            </p:nvSpPr>
            <p:spPr>
              <a:xfrm>
                <a:off x="2172030" y="1960311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48" name="Text Box 23">
            <a:extLst>
              <a:ext uri="{FF2B5EF4-FFF2-40B4-BE49-F238E27FC236}">
                <a16:creationId xmlns:a16="http://schemas.microsoft.com/office/drawing/2014/main" id="{E80A22FE-85F0-4AA0-AE6F-20944FF9AA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664803"/>
            <a:ext cx="542994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don’t care what the words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actually are.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Only the number of letters per word.</a:t>
            </a:r>
            <a:endParaRPr lang="en-US" altLang="en-US" sz="2400" dirty="0">
              <a:solidFill>
                <a:srgbClr val="FFFFFF"/>
              </a:solidFill>
            </a:endParaRPr>
          </a:p>
          <a:p>
            <a:pPr lvl="0" eaLnBrk="1" hangingPunct="1"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9" name="Text Box 60">
            <a:extLst>
              <a:ext uri="{FF2B5EF4-FFF2-40B4-BE49-F238E27FC236}">
                <a16:creationId xmlns:a16="http://schemas.microsoft.com/office/drawing/2014/main" id="{F7FC036A-C71D-47F0-BFDB-D8B15EA83A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9788" y="2518448"/>
            <a:ext cx="52517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with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lang="en-US" altLang="en-US" sz="2400" dirty="0">
                <a:solidFill>
                  <a:srgbClr val="FFC000"/>
                </a:solidFill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4,         2,        </a:t>
            </a:r>
            <a:r>
              <a:rPr lang="en-US" altLang="en-US" sz="2400" dirty="0">
                <a:solidFill>
                  <a:srgbClr val="FFC000"/>
                </a:solidFill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chemeClr val="bg2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letters.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sp>
        <p:nvSpPr>
          <p:cNvPr id="53" name="Rectangle 2">
            <a:extLst>
              <a:ext uri="{FF2B5EF4-FFF2-40B4-BE49-F238E27FC236}">
                <a16:creationId xmlns:a16="http://schemas.microsoft.com/office/drawing/2014/main" id="{D261FE59-45EA-4DE6-B089-F1E0F50730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95662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3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B412692-EE9D-4A9B-95CC-381D14EB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ABFA4137-477A-4678-AC70-D5485EEA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983663"/>
            <a:ext cx="8054008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Back-Tracking is a brute force heuristic for finding an optimal solution when faster techniques don’t work.</a:t>
            </a:r>
          </a:p>
        </p:txBody>
      </p:sp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AACF4A5-186A-427B-BF98-D8BFC673B5B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98D38637-D4F3-4BAE-AEAA-DA1FE7B1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7" name="Text Box 3">
              <a:extLst>
                <a:ext uri="{FF2B5EF4-FFF2-40B4-BE49-F238E27FC236}">
                  <a16:creationId xmlns:a16="http://schemas.microsoft.com/office/drawing/2014/main" id="{0433672B-60A1-4F05-9840-80C73D011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19A1B2B-B23F-46C3-864E-001D19394E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8" name="AutoShape 58">
            <a:extLst>
              <a:ext uri="{FF2B5EF4-FFF2-40B4-BE49-F238E27FC236}">
                <a16:creationId xmlns:a16="http://schemas.microsoft.com/office/drawing/2014/main" id="{0D25B944-CB88-4E46-AA22-A0959638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53" y="3934356"/>
            <a:ext cx="6916947" cy="2695044"/>
          </a:xfrm>
          <a:prstGeom prst="wedgeRoundRectCallout">
            <a:avLst>
              <a:gd name="adj1" fmla="val -50025"/>
              <a:gd name="adj2" fmla="val -49090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not knowing how to set a variable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or some other decision about the solution,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branches trying all possible answers k.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one answer k, it proceeds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 finding the best solution conditioned on this k.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Then it back-tracks and tries another answer k.</a:t>
            </a:r>
          </a:p>
        </p:txBody>
      </p:sp>
      <p:pic>
        <p:nvPicPr>
          <p:cNvPr id="71" name="Picture 3" descr="question">
            <a:extLst>
              <a:ext uri="{FF2B5EF4-FFF2-40B4-BE49-F238E27FC236}">
                <a16:creationId xmlns:a16="http://schemas.microsoft.com/office/drawing/2014/main" id="{3B1747E3-C51C-4CE4-9AAD-4EAE385CF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3" name="Freeform 27">
            <a:extLst>
              <a:ext uri="{FF2B5EF4-FFF2-40B4-BE49-F238E27FC236}">
                <a16:creationId xmlns:a16="http://schemas.microsoft.com/office/drawing/2014/main" id="{934ED6A2-1C4B-41A7-97DC-4AE009640936}"/>
              </a:ext>
            </a:extLst>
          </p:cNvPr>
          <p:cNvSpPr>
            <a:spLocks/>
          </p:cNvSpPr>
          <p:nvPr/>
        </p:nvSpPr>
        <p:spPr bwMode="auto">
          <a:xfrm>
            <a:off x="8023353" y="4404591"/>
            <a:ext cx="66369" cy="512763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5" name="Freeform 27">
            <a:extLst>
              <a:ext uri="{FF2B5EF4-FFF2-40B4-BE49-F238E27FC236}">
                <a16:creationId xmlns:a16="http://schemas.microsoft.com/office/drawing/2014/main" id="{1F93839B-5BCE-4DCF-984C-331B22EE9515}"/>
              </a:ext>
            </a:extLst>
          </p:cNvPr>
          <p:cNvSpPr>
            <a:spLocks/>
          </p:cNvSpPr>
          <p:nvPr/>
        </p:nvSpPr>
        <p:spPr bwMode="auto">
          <a:xfrm>
            <a:off x="7391097" y="4404512"/>
            <a:ext cx="698624" cy="434332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76" name="Freeform 27">
            <a:extLst>
              <a:ext uri="{FF2B5EF4-FFF2-40B4-BE49-F238E27FC236}">
                <a16:creationId xmlns:a16="http://schemas.microsoft.com/office/drawing/2014/main" id="{662BD578-AF0E-422B-B62B-F23CEAD7A8A4}"/>
              </a:ext>
            </a:extLst>
          </p:cNvPr>
          <p:cNvSpPr>
            <a:spLocks/>
          </p:cNvSpPr>
          <p:nvPr/>
        </p:nvSpPr>
        <p:spPr bwMode="auto">
          <a:xfrm flipH="1">
            <a:off x="8089721" y="4414388"/>
            <a:ext cx="317831" cy="1030448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428A8E5F-D542-401B-871C-59404349E55D}"/>
              </a:ext>
            </a:extLst>
          </p:cNvPr>
          <p:cNvGrpSpPr/>
          <p:nvPr/>
        </p:nvGrpSpPr>
        <p:grpSpPr>
          <a:xfrm flipH="1">
            <a:off x="8451495" y="4016807"/>
            <a:ext cx="740904" cy="750888"/>
            <a:chOff x="7543800" y="677863"/>
            <a:chExt cx="740904" cy="750888"/>
          </a:xfrm>
        </p:grpSpPr>
        <p:sp>
          <p:nvSpPr>
            <p:cNvPr id="42" name="AutoShape 3">
              <a:extLst>
                <a:ext uri="{FF2B5EF4-FFF2-40B4-BE49-F238E27FC236}">
                  <a16:creationId xmlns:a16="http://schemas.microsoft.com/office/drawing/2014/main" id="{152732C2-C0EF-485B-A34C-FDCF341C9F2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3" name="Freeform 5">
              <a:extLst>
                <a:ext uri="{FF2B5EF4-FFF2-40B4-BE49-F238E27FC236}">
                  <a16:creationId xmlns:a16="http://schemas.microsoft.com/office/drawing/2014/main" id="{EBEDA018-9991-44FF-8846-1F8AEF7D1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7" name="Freeform 6">
              <a:extLst>
                <a:ext uri="{FF2B5EF4-FFF2-40B4-BE49-F238E27FC236}">
                  <a16:creationId xmlns:a16="http://schemas.microsoft.com/office/drawing/2014/main" id="{C25A7624-C385-48F5-8D53-847F2FE9A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9" name="Freeform 7">
              <a:extLst>
                <a:ext uri="{FF2B5EF4-FFF2-40B4-BE49-F238E27FC236}">
                  <a16:creationId xmlns:a16="http://schemas.microsoft.com/office/drawing/2014/main" id="{D7D5A70F-4893-4263-A839-964B4E005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50" name="Freeform 27">
            <a:extLst>
              <a:ext uri="{FF2B5EF4-FFF2-40B4-BE49-F238E27FC236}">
                <a16:creationId xmlns:a16="http://schemas.microsoft.com/office/drawing/2014/main" id="{B3106D94-3B15-49C7-A3D6-169594D353A9}"/>
              </a:ext>
            </a:extLst>
          </p:cNvPr>
          <p:cNvSpPr>
            <a:spLocks/>
          </p:cNvSpPr>
          <p:nvPr/>
        </p:nvSpPr>
        <p:spPr bwMode="auto">
          <a:xfrm flipH="1">
            <a:off x="8089720" y="4371274"/>
            <a:ext cx="520475" cy="396421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  <a:gd name="connsiteX0" fmla="*/ 12778 w 12778"/>
              <a:gd name="connsiteY0" fmla="*/ 0 h 15397"/>
              <a:gd name="connsiteX1" fmla="*/ 0 w 12778"/>
              <a:gd name="connsiteY1" fmla="*/ 15397 h 15397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54447 w 154447"/>
              <a:gd name="connsiteY0" fmla="*/ 0 h 11588"/>
              <a:gd name="connsiteX1" fmla="*/ 0 w 154447"/>
              <a:gd name="connsiteY1" fmla="*/ 11588 h 11588"/>
              <a:gd name="connsiteX0" fmla="*/ 154447 w 154447"/>
              <a:gd name="connsiteY0" fmla="*/ 0 h 12270"/>
              <a:gd name="connsiteX1" fmla="*/ 0 w 154447"/>
              <a:gd name="connsiteY1" fmla="*/ 12270 h 1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447" h="12270">
                <a:moveTo>
                  <a:pt x="154447" y="0"/>
                </a:moveTo>
                <a:lnTo>
                  <a:pt x="0" y="12270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B5A591CB-FB34-4BB2-B143-376A71DE2D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grpSp>
        <p:nvGrpSpPr>
          <p:cNvPr id="62" name="Group 61">
            <a:extLst>
              <a:ext uri="{FF2B5EF4-FFF2-40B4-BE49-F238E27FC236}">
                <a16:creationId xmlns:a16="http://schemas.microsoft.com/office/drawing/2014/main" id="{962D6F37-1F05-40EB-B93F-653507D2BC4D}"/>
              </a:ext>
            </a:extLst>
          </p:cNvPr>
          <p:cNvGrpSpPr/>
          <p:nvPr/>
        </p:nvGrpSpPr>
        <p:grpSpPr>
          <a:xfrm flipH="1">
            <a:off x="7696200" y="4354512"/>
            <a:ext cx="740904" cy="750888"/>
            <a:chOff x="7543800" y="677863"/>
            <a:chExt cx="740904" cy="750888"/>
          </a:xfrm>
        </p:grpSpPr>
        <p:sp>
          <p:nvSpPr>
            <p:cNvPr id="63" name="AutoShape 3">
              <a:extLst>
                <a:ext uri="{FF2B5EF4-FFF2-40B4-BE49-F238E27FC236}">
                  <a16:creationId xmlns:a16="http://schemas.microsoft.com/office/drawing/2014/main" id="{D09A7DCC-C03C-46BB-B4D2-C45833AB7CB9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6" name="Freeform 5">
              <a:extLst>
                <a:ext uri="{FF2B5EF4-FFF2-40B4-BE49-F238E27FC236}">
                  <a16:creationId xmlns:a16="http://schemas.microsoft.com/office/drawing/2014/main" id="{33313285-68AB-4D96-8B8B-743A230C5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69" name="Freeform 6">
              <a:extLst>
                <a:ext uri="{FF2B5EF4-FFF2-40B4-BE49-F238E27FC236}">
                  <a16:creationId xmlns:a16="http://schemas.microsoft.com/office/drawing/2014/main" id="{60733CFC-FE5C-43CA-9F0D-504D3BDF0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77" name="Freeform 7">
              <a:extLst>
                <a:ext uri="{FF2B5EF4-FFF2-40B4-BE49-F238E27FC236}">
                  <a16:creationId xmlns:a16="http://schemas.microsoft.com/office/drawing/2014/main" id="{64175DD9-815E-4293-A389-1D5AB4589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7CC1379A-39EA-4E25-9DDD-BF36477CB5FD}"/>
              </a:ext>
            </a:extLst>
          </p:cNvPr>
          <p:cNvGrpSpPr/>
          <p:nvPr/>
        </p:nvGrpSpPr>
        <p:grpSpPr>
          <a:xfrm flipH="1">
            <a:off x="7951672" y="4574740"/>
            <a:ext cx="740904" cy="750888"/>
            <a:chOff x="7543800" y="677863"/>
            <a:chExt cx="740904" cy="750888"/>
          </a:xfrm>
        </p:grpSpPr>
        <p:sp>
          <p:nvSpPr>
            <p:cNvPr id="79" name="AutoShape 3">
              <a:extLst>
                <a:ext uri="{FF2B5EF4-FFF2-40B4-BE49-F238E27FC236}">
                  <a16:creationId xmlns:a16="http://schemas.microsoft.com/office/drawing/2014/main" id="{541A4B1E-9EFF-4F56-AD2F-8759F070FFAD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0" name="Freeform 5">
              <a:extLst>
                <a:ext uri="{FF2B5EF4-FFF2-40B4-BE49-F238E27FC236}">
                  <a16:creationId xmlns:a16="http://schemas.microsoft.com/office/drawing/2014/main" id="{33B9AC94-D8FD-4704-A0D1-B0051FB0E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1" name="Freeform 6">
              <a:extLst>
                <a:ext uri="{FF2B5EF4-FFF2-40B4-BE49-F238E27FC236}">
                  <a16:creationId xmlns:a16="http://schemas.microsoft.com/office/drawing/2014/main" id="{DBD50E5A-B1F7-4C74-820C-3B842D9CF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2" name="Freeform 7">
              <a:extLst>
                <a:ext uri="{FF2B5EF4-FFF2-40B4-BE49-F238E27FC236}">
                  <a16:creationId xmlns:a16="http://schemas.microsoft.com/office/drawing/2014/main" id="{2F696845-2965-48F9-8870-D7E34DC03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E291A050-6F3F-498B-803C-6163F8EE04CD}"/>
              </a:ext>
            </a:extLst>
          </p:cNvPr>
          <p:cNvGrpSpPr/>
          <p:nvPr/>
        </p:nvGrpSpPr>
        <p:grpSpPr>
          <a:xfrm flipH="1">
            <a:off x="8153400" y="4343400"/>
            <a:ext cx="740904" cy="750888"/>
            <a:chOff x="7543800" y="677863"/>
            <a:chExt cx="740904" cy="750888"/>
          </a:xfrm>
        </p:grpSpPr>
        <p:sp>
          <p:nvSpPr>
            <p:cNvPr id="84" name="AutoShape 3">
              <a:extLst>
                <a:ext uri="{FF2B5EF4-FFF2-40B4-BE49-F238E27FC236}">
                  <a16:creationId xmlns:a16="http://schemas.microsoft.com/office/drawing/2014/main" id="{425E870A-8B31-477E-A635-EB7CF5574781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5" name="Freeform 5">
              <a:extLst>
                <a:ext uri="{FF2B5EF4-FFF2-40B4-BE49-F238E27FC236}">
                  <a16:creationId xmlns:a16="http://schemas.microsoft.com/office/drawing/2014/main" id="{0F7B17E9-DE02-4183-8EAB-F894EF16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6" name="Freeform 6">
              <a:extLst>
                <a:ext uri="{FF2B5EF4-FFF2-40B4-BE49-F238E27FC236}">
                  <a16:creationId xmlns:a16="http://schemas.microsoft.com/office/drawing/2014/main" id="{97AC0D23-91EF-43E3-B0FC-7BD4DF48A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7" name="Freeform 7">
              <a:extLst>
                <a:ext uri="{FF2B5EF4-FFF2-40B4-BE49-F238E27FC236}">
                  <a16:creationId xmlns:a16="http://schemas.microsoft.com/office/drawing/2014/main" id="{4C8270D7-5B4F-4797-8492-EF519DF0F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8CBD277E-B732-4A7C-B361-8A26864A4869}"/>
              </a:ext>
            </a:extLst>
          </p:cNvPr>
          <p:cNvGrpSpPr/>
          <p:nvPr/>
        </p:nvGrpSpPr>
        <p:grpSpPr>
          <a:xfrm>
            <a:off x="7239000" y="4347879"/>
            <a:ext cx="873824" cy="2357721"/>
            <a:chOff x="7239000" y="4347878"/>
            <a:chExt cx="873824" cy="2357721"/>
          </a:xfrm>
        </p:grpSpPr>
        <p:sp>
          <p:nvSpPr>
            <p:cNvPr id="101" name="Freeform 58">
              <a:extLst>
                <a:ext uri="{FF2B5EF4-FFF2-40B4-BE49-F238E27FC236}">
                  <a16:creationId xmlns:a16="http://schemas.microsoft.com/office/drawing/2014/main" id="{A8262813-F4F2-4D35-8D3D-82B946E7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3891" y="4347878"/>
              <a:ext cx="788933" cy="2357721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  <a:gd name="connsiteX0" fmla="*/ 13496 w 13496"/>
                <a:gd name="connsiteY0" fmla="*/ 0 h 13376"/>
                <a:gd name="connsiteX1" fmla="*/ 0 w 13496"/>
                <a:gd name="connsiteY1" fmla="*/ 9828 h 13376"/>
                <a:gd name="connsiteX2" fmla="*/ 10000 w 13496"/>
                <a:gd name="connsiteY2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96" h="13376">
                  <a:moveTo>
                    <a:pt x="13496" y="0"/>
                  </a:moveTo>
                  <a:cubicBezTo>
                    <a:pt x="9610" y="945"/>
                    <a:pt x="7791" y="1500"/>
                    <a:pt x="596" y="3001"/>
                  </a:cubicBezTo>
                  <a:cubicBezTo>
                    <a:pt x="894" y="5112"/>
                    <a:pt x="199" y="7717"/>
                    <a:pt x="0" y="9828"/>
                  </a:cubicBezTo>
                  <a:lnTo>
                    <a:pt x="10000" y="13376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Text Box 24">
              <a:extLst>
                <a:ext uri="{FF2B5EF4-FFF2-40B4-BE49-F238E27FC236}">
                  <a16:creationId xmlns:a16="http://schemas.microsoft.com/office/drawing/2014/main" id="{68B15965-9F44-4C10-B80B-AE738C7FF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39000" y="4462046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13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3BEC1A1-0A45-4B41-B055-7EF27AA70929}"/>
              </a:ext>
            </a:extLst>
          </p:cNvPr>
          <p:cNvGrpSpPr/>
          <p:nvPr/>
        </p:nvGrpSpPr>
        <p:grpSpPr>
          <a:xfrm>
            <a:off x="7994630" y="4364300"/>
            <a:ext cx="986804" cy="2352314"/>
            <a:chOff x="7994630" y="4364300"/>
            <a:chExt cx="986804" cy="2352314"/>
          </a:xfrm>
        </p:grpSpPr>
        <p:sp>
          <p:nvSpPr>
            <p:cNvPr id="104" name="Freeform 21">
              <a:extLst>
                <a:ext uri="{FF2B5EF4-FFF2-40B4-BE49-F238E27FC236}">
                  <a16:creationId xmlns:a16="http://schemas.microsoft.com/office/drawing/2014/main" id="{E279B99E-DB75-46FE-BE60-6C95F25F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30" y="4364300"/>
              <a:ext cx="986804" cy="2352314"/>
            </a:xfrm>
            <a:custGeom>
              <a:avLst/>
              <a:gdLst>
                <a:gd name="T0" fmla="*/ 2147483647 w 816"/>
                <a:gd name="T1" fmla="*/ 0 h 1536"/>
                <a:gd name="T2" fmla="*/ 2147483647 w 816"/>
                <a:gd name="T3" fmla="*/ 2147483647 h 1536"/>
                <a:gd name="T4" fmla="*/ 2147483647 w 816"/>
                <a:gd name="T5" fmla="*/ 2147483647 h 1536"/>
                <a:gd name="T6" fmla="*/ 0 w 816"/>
                <a:gd name="T7" fmla="*/ 2147483647 h 1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16"/>
                <a:gd name="T13" fmla="*/ 0 h 1536"/>
                <a:gd name="T14" fmla="*/ 816 w 816"/>
                <a:gd name="T15" fmla="*/ 1536 h 1536"/>
                <a:gd name="connsiteX0" fmla="*/ 8235 w 11640"/>
                <a:gd name="connsiteY0" fmla="*/ 0 h 10000"/>
                <a:gd name="connsiteX1" fmla="*/ 4706 w 11640"/>
                <a:gd name="connsiteY1" fmla="*/ 3438 h 10000"/>
                <a:gd name="connsiteX2" fmla="*/ 11640 w 11640"/>
                <a:gd name="connsiteY2" fmla="*/ 6897 h 10000"/>
                <a:gd name="connsiteX3" fmla="*/ 0 w 11640"/>
                <a:gd name="connsiteY3" fmla="*/ 10000 h 10000"/>
                <a:gd name="connsiteX0" fmla="*/ 7415 w 10820"/>
                <a:gd name="connsiteY0" fmla="*/ 0 h 10584"/>
                <a:gd name="connsiteX1" fmla="*/ 3886 w 10820"/>
                <a:gd name="connsiteY1" fmla="*/ 3438 h 10584"/>
                <a:gd name="connsiteX2" fmla="*/ 10820 w 10820"/>
                <a:gd name="connsiteY2" fmla="*/ 6897 h 10584"/>
                <a:gd name="connsiteX3" fmla="*/ 0 w 10820"/>
                <a:gd name="connsiteY3" fmla="*/ 10584 h 10584"/>
                <a:gd name="connsiteX0" fmla="*/ 8399 w 11804"/>
                <a:gd name="connsiteY0" fmla="*/ 0 h 10501"/>
                <a:gd name="connsiteX1" fmla="*/ 4870 w 11804"/>
                <a:gd name="connsiteY1" fmla="*/ 3438 h 10501"/>
                <a:gd name="connsiteX2" fmla="*/ 11804 w 11804"/>
                <a:gd name="connsiteY2" fmla="*/ 6897 h 10501"/>
                <a:gd name="connsiteX3" fmla="*/ 0 w 11804"/>
                <a:gd name="connsiteY3" fmla="*/ 10501 h 10501"/>
                <a:gd name="connsiteX0" fmla="*/ 1512 w 11804"/>
                <a:gd name="connsiteY0" fmla="*/ 0 h 13586"/>
                <a:gd name="connsiteX1" fmla="*/ 4870 w 11804"/>
                <a:gd name="connsiteY1" fmla="*/ 6523 h 13586"/>
                <a:gd name="connsiteX2" fmla="*/ 11804 w 11804"/>
                <a:gd name="connsiteY2" fmla="*/ 9982 h 13586"/>
                <a:gd name="connsiteX3" fmla="*/ 0 w 11804"/>
                <a:gd name="connsiteY3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148"/>
                <a:gd name="connsiteY0" fmla="*/ 0 h 13586"/>
                <a:gd name="connsiteX1" fmla="*/ 9213 w 11148"/>
                <a:gd name="connsiteY1" fmla="*/ 3184 h 13586"/>
                <a:gd name="connsiteX2" fmla="*/ 4870 w 11148"/>
                <a:gd name="connsiteY2" fmla="*/ 6523 h 13586"/>
                <a:gd name="connsiteX3" fmla="*/ 11148 w 11148"/>
                <a:gd name="connsiteY3" fmla="*/ 10149 h 13586"/>
                <a:gd name="connsiteX4" fmla="*/ 0 w 11148"/>
                <a:gd name="connsiteY4" fmla="*/ 13586 h 13586"/>
                <a:gd name="connsiteX0" fmla="*/ 1082 w 11148"/>
                <a:gd name="connsiteY0" fmla="*/ 0 h 13513"/>
                <a:gd name="connsiteX1" fmla="*/ 9213 w 11148"/>
                <a:gd name="connsiteY1" fmla="*/ 3111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8" h="13513">
                  <a:moveTo>
                    <a:pt x="1082" y="0"/>
                  </a:moveTo>
                  <a:cubicBezTo>
                    <a:pt x="4579" y="950"/>
                    <a:pt x="5075" y="1373"/>
                    <a:pt x="9356" y="2819"/>
                  </a:cubicBezTo>
                  <a:lnTo>
                    <a:pt x="4870" y="6450"/>
                  </a:lnTo>
                  <a:lnTo>
                    <a:pt x="11148" y="10076"/>
                  </a:lnTo>
                  <a:lnTo>
                    <a:pt x="0" y="13513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Text Box 24">
              <a:extLst>
                <a:ext uri="{FF2B5EF4-FFF2-40B4-BE49-F238E27FC236}">
                  <a16:creationId xmlns:a16="http://schemas.microsoft.com/office/drawing/2014/main" id="{4C28E7D6-BA5F-47A5-801B-F1C956D31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2963" y="4429126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12</a:t>
              </a: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BB601260-1952-43CD-A0B6-F9D21B62CED1}"/>
              </a:ext>
            </a:extLst>
          </p:cNvPr>
          <p:cNvGrpSpPr/>
          <p:nvPr/>
        </p:nvGrpSpPr>
        <p:grpSpPr>
          <a:xfrm>
            <a:off x="7681893" y="4371274"/>
            <a:ext cx="437412" cy="2319043"/>
            <a:chOff x="7681893" y="4371274"/>
            <a:chExt cx="437412" cy="2319043"/>
          </a:xfrm>
        </p:grpSpPr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C59671FD-55D3-40F6-96F0-60D1DB51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8033" y="4371274"/>
              <a:ext cx="111272" cy="2319043"/>
            </a:xfrm>
            <a:custGeom>
              <a:avLst/>
              <a:gdLst>
                <a:gd name="T0" fmla="*/ 2147483647 w 96"/>
                <a:gd name="T1" fmla="*/ 0 h 1488"/>
                <a:gd name="T2" fmla="*/ 2147483647 w 96"/>
                <a:gd name="T3" fmla="*/ 2147483647 h 1488"/>
                <a:gd name="T4" fmla="*/ 0 w 96"/>
                <a:gd name="T5" fmla="*/ 2147483647 h 1488"/>
                <a:gd name="T6" fmla="*/ 0 60000 65536"/>
                <a:gd name="T7" fmla="*/ 0 60000 65536"/>
                <a:gd name="T8" fmla="*/ 0 60000 65536"/>
                <a:gd name="T9" fmla="*/ 0 w 96"/>
                <a:gd name="T10" fmla="*/ 0 h 1488"/>
                <a:gd name="T11" fmla="*/ 96 w 96"/>
                <a:gd name="T12" fmla="*/ 1488 h 1488"/>
                <a:gd name="connsiteX0" fmla="*/ 6304 w 10000"/>
                <a:gd name="connsiteY0" fmla="*/ 0 h 13339"/>
                <a:gd name="connsiteX1" fmla="*/ 10000 w 10000"/>
                <a:gd name="connsiteY1" fmla="*/ 9791 h 13339"/>
                <a:gd name="connsiteX2" fmla="*/ 0 w 10000"/>
                <a:gd name="connsiteY2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3339">
                  <a:moveTo>
                    <a:pt x="6304" y="0"/>
                  </a:moveTo>
                  <a:cubicBezTo>
                    <a:pt x="405" y="1719"/>
                    <a:pt x="3325" y="1326"/>
                    <a:pt x="346" y="2653"/>
                  </a:cubicBezTo>
                  <a:lnTo>
                    <a:pt x="10000" y="9791"/>
                  </a:lnTo>
                  <a:lnTo>
                    <a:pt x="0" y="13339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Text Box 24">
              <a:extLst>
                <a:ext uri="{FF2B5EF4-FFF2-40B4-BE49-F238E27FC236}">
                  <a16:creationId xmlns:a16="http://schemas.microsoft.com/office/drawing/2014/main" id="{E977E722-6845-411F-92EB-58310147F3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1893" y="4551007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19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207E2C00-2DC7-4E64-86EB-69CCDF65E3D2}"/>
              </a:ext>
            </a:extLst>
          </p:cNvPr>
          <p:cNvGrpSpPr/>
          <p:nvPr/>
        </p:nvGrpSpPr>
        <p:grpSpPr>
          <a:xfrm>
            <a:off x="8011462" y="4379000"/>
            <a:ext cx="983638" cy="2329888"/>
            <a:chOff x="8011462" y="4379000"/>
            <a:chExt cx="983638" cy="2329888"/>
          </a:xfrm>
        </p:grpSpPr>
        <p:sp>
          <p:nvSpPr>
            <p:cNvPr id="110" name="Freeform 27">
              <a:extLst>
                <a:ext uri="{FF2B5EF4-FFF2-40B4-BE49-F238E27FC236}">
                  <a16:creationId xmlns:a16="http://schemas.microsoft.com/office/drawing/2014/main" id="{ABDA60B2-0F5B-41F4-889B-96C1FBD7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462" y="4379000"/>
              <a:ext cx="983638" cy="2329888"/>
            </a:xfrm>
            <a:custGeom>
              <a:avLst/>
              <a:gdLst>
                <a:gd name="T0" fmla="*/ 2147483647 w 816"/>
                <a:gd name="T1" fmla="*/ 0 h 960"/>
                <a:gd name="T2" fmla="*/ 2147483647 w 816"/>
                <a:gd name="T3" fmla="*/ 2147483647 h 960"/>
                <a:gd name="T4" fmla="*/ 0 w 816"/>
                <a:gd name="T5" fmla="*/ 2147483647 h 960"/>
                <a:gd name="T6" fmla="*/ 0 60000 65536"/>
                <a:gd name="T7" fmla="*/ 0 60000 65536"/>
                <a:gd name="T8" fmla="*/ 0 60000 65536"/>
                <a:gd name="T9" fmla="*/ 0 w 816"/>
                <a:gd name="T10" fmla="*/ 0 h 960"/>
                <a:gd name="T11" fmla="*/ 816 w 816"/>
                <a:gd name="T12" fmla="*/ 960 h 960"/>
                <a:gd name="connsiteX0" fmla="*/ 4706 w 10165"/>
                <a:gd name="connsiteY0" fmla="*/ 0 h 10000"/>
                <a:gd name="connsiteX1" fmla="*/ 10165 w 10165"/>
                <a:gd name="connsiteY1" fmla="*/ 5427 h 10000"/>
                <a:gd name="connsiteX2" fmla="*/ 0 w 10165"/>
                <a:gd name="connsiteY2" fmla="*/ 10000 h 10000"/>
                <a:gd name="connsiteX0" fmla="*/ 4871 w 10330"/>
                <a:gd name="connsiteY0" fmla="*/ 0 h 10530"/>
                <a:gd name="connsiteX1" fmla="*/ 10330 w 10330"/>
                <a:gd name="connsiteY1" fmla="*/ 5427 h 10530"/>
                <a:gd name="connsiteX2" fmla="*/ 0 w 10330"/>
                <a:gd name="connsiteY2" fmla="*/ 10530 h 10530"/>
                <a:gd name="connsiteX0" fmla="*/ 4871 w 9836"/>
                <a:gd name="connsiteY0" fmla="*/ 0 h 10530"/>
                <a:gd name="connsiteX1" fmla="*/ 9836 w 9836"/>
                <a:gd name="connsiteY1" fmla="*/ 4500 h 10530"/>
                <a:gd name="connsiteX2" fmla="*/ 0 w 9836"/>
                <a:gd name="connsiteY2" fmla="*/ 10530 h 10530"/>
                <a:gd name="connsiteX0" fmla="*/ 4952 w 10836"/>
                <a:gd name="connsiteY0" fmla="*/ 0 h 10000"/>
                <a:gd name="connsiteX1" fmla="*/ 10836 w 10836"/>
                <a:gd name="connsiteY1" fmla="*/ 4903 h 10000"/>
                <a:gd name="connsiteX2" fmla="*/ 0 w 10836"/>
                <a:gd name="connsiteY2" fmla="*/ 10000 h 10000"/>
                <a:gd name="connsiteX0" fmla="*/ 5454 w 11338"/>
                <a:gd name="connsiteY0" fmla="*/ 0 h 10000"/>
                <a:gd name="connsiteX1" fmla="*/ 11338 w 11338"/>
                <a:gd name="connsiteY1" fmla="*/ 4903 h 10000"/>
                <a:gd name="connsiteX2" fmla="*/ 0 w 11338"/>
                <a:gd name="connsiteY2" fmla="*/ 10000 h 10000"/>
                <a:gd name="connsiteX0" fmla="*/ 1271 w 11338"/>
                <a:gd name="connsiteY0" fmla="*/ 0 h 20186"/>
                <a:gd name="connsiteX1" fmla="*/ 11338 w 11338"/>
                <a:gd name="connsiteY1" fmla="*/ 15089 h 20186"/>
                <a:gd name="connsiteX2" fmla="*/ 0 w 11338"/>
                <a:gd name="connsiteY2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8" h="20186">
                  <a:moveTo>
                    <a:pt x="1271" y="0"/>
                  </a:moveTo>
                  <a:cubicBezTo>
                    <a:pt x="2243" y="2821"/>
                    <a:pt x="3231" y="5237"/>
                    <a:pt x="5191" y="10475"/>
                  </a:cubicBezTo>
                  <a:lnTo>
                    <a:pt x="11338" y="15089"/>
                  </a:lnTo>
                  <a:cubicBezTo>
                    <a:pt x="7949" y="16829"/>
                    <a:pt x="3389" y="18445"/>
                    <a:pt x="0" y="20186"/>
                  </a:cubicBez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Text Box 24">
              <a:extLst>
                <a:ext uri="{FF2B5EF4-FFF2-40B4-BE49-F238E27FC236}">
                  <a16:creationId xmlns:a16="http://schemas.microsoft.com/office/drawing/2014/main" id="{756BE510-FC96-4CEB-9E57-381B704F0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0750" y="4800600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13</a:t>
              </a:r>
            </a:p>
          </p:txBody>
        </p:sp>
      </p:grpSp>
      <p:pic>
        <p:nvPicPr>
          <p:cNvPr id="72" name="Picture 71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6399392A-80F1-4744-B924-A093C7D05BE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0D8774B4-7F2C-4DDD-B2B2-30460253A841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613166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5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" fill="hold">
                      <p:stCondLst>
                        <p:cond delay="indefinite"/>
                      </p:stCondLst>
                      <p:childTnLst>
                        <p:par>
                          <p:cTn id="31" fill="hold">
                            <p:stCondLst>
                              <p:cond delay="0"/>
                            </p:stCondLst>
                            <p:childTnLst>
                              <p:par>
                                <p:cTn id="32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6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1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6" fill="hold">
                      <p:stCondLst>
                        <p:cond delay="indefinite"/>
                      </p:stCondLst>
                      <p:childTnLst>
                        <p:par>
                          <p:cTn id="77" fill="hold">
                            <p:stCondLst>
                              <p:cond delay="0"/>
                            </p:stCondLst>
                            <p:childTnLst>
                              <p:par>
                                <p:cTn id="7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6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8" fill="hold">
                      <p:stCondLst>
                        <p:cond delay="indefinite"/>
                      </p:stCondLst>
                      <p:childTnLst>
                        <p:par>
                          <p:cTn id="89" fill="hold">
                            <p:stCondLst>
                              <p:cond delay="0"/>
                            </p:stCondLst>
                            <p:childTnLst>
                              <p:par>
                                <p:cTn id="90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9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3" grpId="1" animBg="1"/>
      <p:bldP spid="75" grpId="0" animBg="1"/>
      <p:bldP spid="75" grpId="1" animBg="1"/>
      <p:bldP spid="76" grpId="0" animBg="1"/>
      <p:bldP spid="76" grpId="1" animBg="1"/>
      <p:bldP spid="50" grpId="0" animBg="1"/>
      <p:bldP spid="50" grpId="1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58">
            <a:extLst>
              <a:ext uri="{FF2B5EF4-FFF2-40B4-BE49-F238E27FC236}">
                <a16:creationId xmlns:a16="http://schemas.microsoft.com/office/drawing/2014/main" id="{3FE4F2E7-D47F-407D-BFB5-E25E785F5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1257" y="990600"/>
            <a:ext cx="705834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Sorry for the dumb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sentences.</a:t>
            </a:r>
            <a:endParaRPr lang="en-US" altLang="en-US" sz="2400" dirty="0">
              <a:solidFill>
                <a:srgbClr val="FFFFFF"/>
              </a:solidFill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committed to letter numbers before I thought of words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00706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0707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0726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0727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0728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27"/>
          <p:cNvGrpSpPr>
            <a:grpSpLocks/>
          </p:cNvGrpSpPr>
          <p:nvPr/>
        </p:nvGrpSpPr>
        <p:grpSpPr bwMode="auto">
          <a:xfrm>
            <a:off x="152400" y="2362200"/>
            <a:ext cx="457200" cy="914400"/>
            <a:chOff x="1681" y="3025"/>
            <a:chExt cx="512" cy="1103"/>
          </a:xfrm>
        </p:grpSpPr>
        <p:grpSp>
          <p:nvGrpSpPr>
            <p:cNvPr id="200716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0720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21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22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23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24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25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0717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0718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719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0709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sp>
        <p:nvSpPr>
          <p:cNvPr id="1457206" name="Oval 54"/>
          <p:cNvSpPr>
            <a:spLocks noChangeArrowheads="1"/>
          </p:cNvSpPr>
          <p:nvPr/>
        </p:nvSpPr>
        <p:spPr bwMode="auto">
          <a:xfrm>
            <a:off x="1066800" y="2514600"/>
            <a:ext cx="2057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57207" name="Rectangle 55"/>
          <p:cNvSpPr>
            <a:spLocks noChangeArrowheads="1"/>
          </p:cNvSpPr>
          <p:nvPr/>
        </p:nvSpPr>
        <p:spPr bwMode="auto">
          <a:xfrm>
            <a:off x="3306763" y="4419600"/>
            <a:ext cx="53546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there”, 11</a:t>
            </a:r>
          </a:p>
        </p:txBody>
      </p:sp>
      <p:sp>
        <p:nvSpPr>
          <p:cNvPr id="1457209" name="Oval 57"/>
          <p:cNvSpPr>
            <a:spLocks noChangeArrowheads="1"/>
          </p:cNvSpPr>
          <p:nvPr/>
        </p:nvSpPr>
        <p:spPr bwMode="auto">
          <a:xfrm>
            <a:off x="652463" y="2481263"/>
            <a:ext cx="3810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57210" name="Text Box 58"/>
          <p:cNvSpPr txBox="1">
            <a:spLocks noChangeArrowheads="1"/>
          </p:cNvSpPr>
          <p:nvPr/>
        </p:nvSpPr>
        <p:spPr bwMode="auto">
          <a:xfrm>
            <a:off x="2825750" y="3992563"/>
            <a:ext cx="3938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5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sub-instance is </a:t>
            </a:r>
          </a:p>
        </p:txBody>
      </p:sp>
      <p:sp>
        <p:nvSpPr>
          <p:cNvPr id="1457211" name="Text Box 59"/>
          <p:cNvSpPr txBox="1">
            <a:spLocks noChangeArrowheads="1"/>
          </p:cNvSpPr>
          <p:nvPr/>
        </p:nvSpPr>
        <p:spPr bwMode="auto">
          <a:xfrm>
            <a:off x="4835525" y="4800600"/>
            <a:ext cx="1482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words</a:t>
            </a:r>
          </a:p>
        </p:txBody>
      </p:sp>
      <p:sp>
        <p:nvSpPr>
          <p:cNvPr id="1457212" name="Text Box 60"/>
          <p:cNvSpPr txBox="1">
            <a:spLocks noChangeArrowheads="1"/>
          </p:cNvSpPr>
          <p:nvPr/>
        </p:nvSpPr>
        <p:spPr bwMode="auto">
          <a:xfrm>
            <a:off x="2925763" y="5151438"/>
            <a:ext cx="63706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with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4,      4,   3,      5,       5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letters.  </a:t>
            </a:r>
          </a:p>
        </p:txBody>
      </p:sp>
    </p:spTree>
    <p:extLst>
      <p:ext uri="{BB962C8B-B14F-4D97-AF65-F5344CB8AC3E}">
        <p14:creationId xmlns:p14="http://schemas.microsoft.com/office/powerpoint/2010/main" val="20755315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07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07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07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07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0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457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572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57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457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 nodeType="clickPar">
                      <p:stCondLst>
                        <p:cond delay="indefinite"/>
                      </p:stCondLst>
                      <p:childTnLst>
                        <p:par>
                          <p:cTn id="6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457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0709" grpId="0"/>
      <p:bldP spid="1457206" grpId="0" animBg="1"/>
      <p:bldP spid="1457207" grpId="0"/>
      <p:bldP spid="1457209" grpId="0" animBg="1"/>
      <p:bldP spid="1457209" grpId="1" animBg="1"/>
      <p:bldP spid="1457210" grpId="0"/>
      <p:bldP spid="1457211" grpId="0"/>
      <p:bldP spid="1457212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1730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1731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1760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761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762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1732" name="Group 7"/>
          <p:cNvGrpSpPr>
            <a:grpSpLocks/>
          </p:cNvGrpSpPr>
          <p:nvPr/>
        </p:nvGrpSpPr>
        <p:grpSpPr bwMode="auto">
          <a:xfrm>
            <a:off x="152400" y="2362200"/>
            <a:ext cx="457200" cy="914400"/>
            <a:chOff x="1681" y="3025"/>
            <a:chExt cx="512" cy="1103"/>
          </a:xfrm>
        </p:grpSpPr>
        <p:grpSp>
          <p:nvGrpSpPr>
            <p:cNvPr id="201750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1754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5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6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7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8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9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1751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1752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753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1733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sp>
        <p:nvSpPr>
          <p:cNvPr id="1603603" name="Oval 19"/>
          <p:cNvSpPr>
            <a:spLocks noChangeArrowheads="1"/>
          </p:cNvSpPr>
          <p:nvPr/>
        </p:nvSpPr>
        <p:spPr bwMode="auto">
          <a:xfrm>
            <a:off x="3733800" y="2514600"/>
            <a:ext cx="914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1735" name="Rectangle 20"/>
          <p:cNvSpPr>
            <a:spLocks noChangeArrowheads="1"/>
          </p:cNvSpPr>
          <p:nvPr/>
        </p:nvSpPr>
        <p:spPr bwMode="auto">
          <a:xfrm>
            <a:off x="3306763" y="4419600"/>
            <a:ext cx="53546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there”, 11</a:t>
            </a:r>
          </a:p>
        </p:txBody>
      </p:sp>
      <p:sp>
        <p:nvSpPr>
          <p:cNvPr id="201736" name="Text Box 22"/>
          <p:cNvSpPr txBox="1">
            <a:spLocks noChangeArrowheads="1"/>
          </p:cNvSpPr>
          <p:nvPr/>
        </p:nvSpPr>
        <p:spPr bwMode="auto">
          <a:xfrm>
            <a:off x="2825750" y="3992563"/>
            <a:ext cx="39385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5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sub-instance is </a:t>
            </a: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0" y="4297363"/>
            <a:ext cx="3208338" cy="2560637"/>
            <a:chOff x="192" y="2707"/>
            <a:chExt cx="2021" cy="1613"/>
          </a:xfrm>
        </p:grpSpPr>
        <p:sp>
          <p:nvSpPr>
            <p:cNvPr id="201748" name="Rectangle 26"/>
            <p:cNvSpPr>
              <a:spLocks noChangeArrowheads="1"/>
            </p:cNvSpPr>
            <p:nvPr/>
          </p:nvSpPr>
          <p:spPr bwMode="auto">
            <a:xfrm>
              <a:off x="208" y="2807"/>
              <a:ext cx="1764" cy="1513"/>
            </a:xfrm>
            <a:prstGeom prst="rect">
              <a:avLst/>
            </a:prstGeom>
            <a:noFill/>
            <a:ln w="254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749" name="Rectangle 27"/>
            <p:cNvSpPr>
              <a:spLocks noChangeArrowheads="1"/>
            </p:cNvSpPr>
            <p:nvPr/>
          </p:nvSpPr>
          <p:spPr bwMode="auto">
            <a:xfrm>
              <a:off x="192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Love</a:t>
              </a:r>
              <a:r>
                <a:rPr kumimoji="0" lang="en-US" alt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.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life..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man.while..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there......</a:t>
              </a:r>
            </a:p>
          </p:txBody>
        </p:sp>
      </p:grpSp>
      <p:sp>
        <p:nvSpPr>
          <p:cNvPr id="1603613" name="Text Box 29"/>
          <p:cNvSpPr txBox="1">
            <a:spLocks noChangeArrowheads="1"/>
          </p:cNvSpPr>
          <p:nvPr/>
        </p:nvSpPr>
        <p:spPr bwMode="auto">
          <a:xfrm>
            <a:off x="2819400" y="4786313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Its solution is</a:t>
            </a:r>
          </a:p>
        </p:txBody>
      </p:sp>
      <p:sp>
        <p:nvSpPr>
          <p:cNvPr id="1603615" name="Text Box 31"/>
          <p:cNvSpPr txBox="1">
            <a:spLocks noChangeArrowheads="1"/>
          </p:cNvSpPr>
          <p:nvPr/>
        </p:nvSpPr>
        <p:spPr bwMode="auto">
          <a:xfrm>
            <a:off x="3154363" y="5257800"/>
            <a:ext cx="5389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with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2,2,1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words on each line.  </a:t>
            </a:r>
          </a:p>
        </p:txBody>
      </p:sp>
      <p:sp>
        <p:nvSpPr>
          <p:cNvPr id="1603616" name="Oval 32"/>
          <p:cNvSpPr>
            <a:spLocks noChangeArrowheads="1"/>
          </p:cNvSpPr>
          <p:nvPr/>
        </p:nvSpPr>
        <p:spPr bwMode="auto">
          <a:xfrm>
            <a:off x="5334000" y="2514600"/>
            <a:ext cx="533400" cy="3048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03617" name="Text Box 33"/>
          <p:cNvSpPr txBox="1">
            <a:spLocks noChangeArrowheads="1"/>
          </p:cNvSpPr>
          <p:nvPr/>
        </p:nvSpPr>
        <p:spPr bwMode="auto">
          <a:xfrm>
            <a:off x="2819400" y="5668963"/>
            <a:ext cx="5919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bird’s advice is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 on last.</a:t>
            </a:r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>
            <a:off x="7239000" y="2481263"/>
            <a:ext cx="1628775" cy="338137"/>
            <a:chOff x="4560" y="1563"/>
            <a:chExt cx="1026" cy="213"/>
          </a:xfrm>
        </p:grpSpPr>
        <p:sp>
          <p:nvSpPr>
            <p:cNvPr id="201745" name="Oval 35"/>
            <p:cNvSpPr>
              <a:spLocks noChangeArrowheads="1"/>
            </p:cNvSpPr>
            <p:nvPr/>
          </p:nvSpPr>
          <p:spPr bwMode="auto">
            <a:xfrm>
              <a:off x="5250" y="1563"/>
              <a:ext cx="336" cy="192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746" name="Line 36"/>
            <p:cNvSpPr>
              <a:spLocks noChangeShapeType="1"/>
            </p:cNvSpPr>
            <p:nvPr/>
          </p:nvSpPr>
          <p:spPr bwMode="auto">
            <a:xfrm>
              <a:off x="4560" y="1584"/>
              <a:ext cx="62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747" name="Line 37"/>
            <p:cNvSpPr>
              <a:spLocks noChangeShapeType="1"/>
            </p:cNvSpPr>
            <p:nvPr/>
          </p:nvSpPr>
          <p:spPr bwMode="auto">
            <a:xfrm flipV="1">
              <a:off x="4608" y="1584"/>
              <a:ext cx="480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03623" name="Text Box 39"/>
          <p:cNvSpPr txBox="1">
            <a:spLocks noChangeArrowheads="1"/>
          </p:cNvSpPr>
          <p:nvPr/>
        </p:nvSpPr>
        <p:spPr bwMode="auto">
          <a:xfrm>
            <a:off x="2819400" y="6172200"/>
            <a:ext cx="2984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Solution’s cost is</a:t>
            </a:r>
          </a:p>
        </p:txBody>
      </p:sp>
      <p:sp>
        <p:nvSpPr>
          <p:cNvPr id="1603624" name="Text Box 40"/>
          <p:cNvSpPr txBox="1">
            <a:spLocks noChangeArrowheads="1"/>
          </p:cNvSpPr>
          <p:nvPr/>
        </p:nvSpPr>
        <p:spPr bwMode="auto">
          <a:xfrm>
            <a:off x="5791200" y="6172200"/>
            <a:ext cx="299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+ 2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+6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232</a:t>
            </a:r>
          </a:p>
        </p:txBody>
      </p:sp>
    </p:spTree>
    <p:extLst>
      <p:ext uri="{BB962C8B-B14F-4D97-AF65-F5344CB8AC3E}">
        <p14:creationId xmlns:p14="http://schemas.microsoft.com/office/powerpoint/2010/main" val="31530605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36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036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036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036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6036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3603" grpId="0" animBg="1"/>
      <p:bldP spid="1603603" grpId="1" animBg="1"/>
      <p:bldP spid="1603613" grpId="0"/>
      <p:bldP spid="1603615" grpId="0"/>
      <p:bldP spid="1603616" grpId="0" animBg="1"/>
      <p:bldP spid="1603616" grpId="1" animBg="1"/>
      <p:bldP spid="1603617" grpId="0"/>
      <p:bldP spid="1603623" grpId="0"/>
      <p:bldP spid="1603624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2754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2755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2769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2770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2771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02756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sp>
        <p:nvSpPr>
          <p:cNvPr id="1604643" name="Text Box 35"/>
          <p:cNvSpPr txBox="1">
            <a:spLocks noChangeArrowheads="1"/>
          </p:cNvSpPr>
          <p:nvPr/>
        </p:nvSpPr>
        <p:spPr bwMode="auto">
          <a:xfrm>
            <a:off x="898525" y="4210050"/>
            <a:ext cx="58531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Assume the table is filled in so far.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work to fill in the last line</a:t>
            </a:r>
          </a:p>
        </p:txBody>
      </p:sp>
      <p:grpSp>
        <p:nvGrpSpPr>
          <p:cNvPr id="3" name="Group 3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2759" name="Group 3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2763" name="Freeform 3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4" name="Freeform 4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5" name="Freeform 4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6" name="Freeform 4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7" name="Freeform 4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8" name="Freeform 4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2760" name="Group 4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2761" name="Freeform 4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762" name="Freeform 4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8" name="Oval 4">
            <a:extLst>
              <a:ext uri="{FF2B5EF4-FFF2-40B4-BE49-F238E27FC236}">
                <a16:creationId xmlns:a16="http://schemas.microsoft.com/office/drawing/2014/main" id="{1ACFB3C2-4869-64BA-3C0F-21CDF8FC3C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06043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46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0464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3778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3779" name="Group 3"/>
          <p:cNvGrpSpPr>
            <a:grpSpLocks/>
          </p:cNvGrpSpPr>
          <p:nvPr/>
        </p:nvGrpSpPr>
        <p:grpSpPr bwMode="auto">
          <a:xfrm>
            <a:off x="3759200" y="3441700"/>
            <a:ext cx="5181600" cy="301625"/>
            <a:chOff x="2368" y="2168"/>
            <a:chExt cx="3264" cy="190"/>
          </a:xfrm>
        </p:grpSpPr>
        <p:sp>
          <p:nvSpPr>
            <p:cNvPr id="203828" name="Rectangle 4"/>
            <p:cNvSpPr>
              <a:spLocks noChangeArrowheads="1"/>
            </p:cNvSpPr>
            <p:nvPr/>
          </p:nvSpPr>
          <p:spPr bwMode="auto">
            <a:xfrm>
              <a:off x="2368" y="2171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829" name="Rectangle 5"/>
            <p:cNvSpPr>
              <a:spLocks noChangeArrowheads="1"/>
            </p:cNvSpPr>
            <p:nvPr/>
          </p:nvSpPr>
          <p:spPr bwMode="auto">
            <a:xfrm>
              <a:off x="3456" y="2179"/>
              <a:ext cx="816" cy="17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830" name="Rectangle 6"/>
            <p:cNvSpPr>
              <a:spLocks noChangeArrowheads="1"/>
            </p:cNvSpPr>
            <p:nvPr/>
          </p:nvSpPr>
          <p:spPr bwMode="auto">
            <a:xfrm>
              <a:off x="4608" y="2168"/>
              <a:ext cx="1024" cy="15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03780" name="Picture 7" descr="capture7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3675" y="4089400"/>
            <a:ext cx="4149725" cy="1627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3781" name="Picture 8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3180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203782" name="Rectangle 9"/>
          <p:cNvSpPr>
            <a:spLocks noChangeArrowheads="1"/>
          </p:cNvSpPr>
          <p:nvPr/>
        </p:nvSpPr>
        <p:spPr bwMode="auto">
          <a:xfrm>
            <a:off x="3810000" y="4800600"/>
            <a:ext cx="5029200" cy="13716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 useBgFill="1">
        <p:nvSpPr>
          <p:cNvPr id="203783" name="Rectangle 10"/>
          <p:cNvSpPr>
            <a:spLocks noChangeArrowheads="1"/>
          </p:cNvSpPr>
          <p:nvPr/>
        </p:nvSpPr>
        <p:spPr bwMode="auto">
          <a:xfrm>
            <a:off x="4495800" y="4449763"/>
            <a:ext cx="4546600" cy="1493837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-76200" y="3200400"/>
            <a:ext cx="539750" cy="914400"/>
            <a:chOff x="3309" y="2976"/>
            <a:chExt cx="484" cy="1010"/>
          </a:xfrm>
        </p:grpSpPr>
        <p:sp>
          <p:nvSpPr>
            <p:cNvPr id="203813" name="Freeform 1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03814" name="Group 1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3815" name="Freeform 1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6" name="Freeform 1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7" name="Freeform 1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8" name="Freeform 1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9" name="Freeform 1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0" name="Freeform 1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1" name="Freeform 2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2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3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4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5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6" name="Oval 2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27" name="Oval 2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3785" name="Group 2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3803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3807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08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09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0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1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12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3804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3805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806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3786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grpSp>
        <p:nvGrpSpPr>
          <p:cNvPr id="11" name="Group 50"/>
          <p:cNvGrpSpPr>
            <a:grpSpLocks/>
          </p:cNvGrpSpPr>
          <p:nvPr/>
        </p:nvGrpSpPr>
        <p:grpSpPr bwMode="auto">
          <a:xfrm>
            <a:off x="0" y="4267200"/>
            <a:ext cx="6018213" cy="2120900"/>
            <a:chOff x="0" y="2688"/>
            <a:chExt cx="3791" cy="1336"/>
          </a:xfrm>
        </p:grpSpPr>
        <p:pic>
          <p:nvPicPr>
            <p:cNvPr id="203800" name="Picture 51" descr="capture5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44" y="2839"/>
              <a:ext cx="247" cy="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3801" name="Freeform 52"/>
            <p:cNvSpPr>
              <a:spLocks/>
            </p:cNvSpPr>
            <p:nvPr/>
          </p:nvSpPr>
          <p:spPr bwMode="auto">
            <a:xfrm>
              <a:off x="2688" y="2688"/>
              <a:ext cx="912" cy="192"/>
            </a:xfrm>
            <a:custGeom>
              <a:avLst/>
              <a:gdLst>
                <a:gd name="T0" fmla="*/ 0 w 1008"/>
                <a:gd name="T1" fmla="*/ 109 h 200"/>
                <a:gd name="T2" fmla="*/ 215 w 1008"/>
                <a:gd name="T3" fmla="*/ 8 h 200"/>
                <a:gd name="T4" fmla="*/ 452 w 1008"/>
                <a:gd name="T5" fmla="*/ 144 h 200"/>
                <a:gd name="T6" fmla="*/ 0 60000 65536"/>
                <a:gd name="T7" fmla="*/ 0 60000 65536"/>
                <a:gd name="T8" fmla="*/ 0 60000 65536"/>
                <a:gd name="T9" fmla="*/ 0 w 1008"/>
                <a:gd name="T10" fmla="*/ 0 h 200"/>
                <a:gd name="T11" fmla="*/ 1008 w 1008"/>
                <a:gd name="T12" fmla="*/ 200 h 2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8" h="200">
                  <a:moveTo>
                    <a:pt x="0" y="152"/>
                  </a:moveTo>
                  <a:cubicBezTo>
                    <a:pt x="156" y="76"/>
                    <a:pt x="312" y="0"/>
                    <a:pt x="480" y="8"/>
                  </a:cubicBezTo>
                  <a:cubicBezTo>
                    <a:pt x="648" y="16"/>
                    <a:pt x="828" y="108"/>
                    <a:pt x="1008" y="200"/>
                  </a:cubicBez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802" name="Rectangle 53"/>
            <p:cNvSpPr>
              <a:spLocks noChangeArrowheads="1"/>
            </p:cNvSpPr>
            <p:nvPr/>
          </p:nvSpPr>
          <p:spPr bwMode="auto">
            <a:xfrm>
              <a:off x="0" y="3656"/>
              <a:ext cx="1827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be.........</a:t>
              </a:r>
            </a:p>
          </p:txBody>
        </p:sp>
      </p:grpSp>
      <p:sp>
        <p:nvSpPr>
          <p:cNvPr id="203788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7" name="Group 40"/>
          <p:cNvGrpSpPr>
            <a:grpSpLocks/>
          </p:cNvGrpSpPr>
          <p:nvPr/>
        </p:nvGrpSpPr>
        <p:grpSpPr bwMode="auto">
          <a:xfrm>
            <a:off x="-25400" y="3314700"/>
            <a:ext cx="8864600" cy="2857500"/>
            <a:chOff x="-16" y="2112"/>
            <a:chExt cx="5584" cy="1800"/>
          </a:xfrm>
        </p:grpSpPr>
        <p:sp>
          <p:nvSpPr>
            <p:cNvPr id="203795" name="Rectangle 41"/>
            <p:cNvSpPr>
              <a:spLocks noChangeArrowheads="1"/>
            </p:cNvSpPr>
            <p:nvPr/>
          </p:nvSpPr>
          <p:spPr bwMode="auto">
            <a:xfrm>
              <a:off x="-16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Love</a:t>
              </a:r>
              <a:r>
                <a:rPr kumimoji="0" lang="en-US" alt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.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life..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man.while..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there.as.we</a:t>
              </a:r>
            </a:p>
          </p:txBody>
        </p:sp>
        <p:grpSp>
          <p:nvGrpSpPr>
            <p:cNvPr id="203796" name="Group 42"/>
            <p:cNvGrpSpPr>
              <a:grpSpLocks/>
            </p:cNvGrpSpPr>
            <p:nvPr/>
          </p:nvGrpSpPr>
          <p:grpSpPr bwMode="auto">
            <a:xfrm>
              <a:off x="2400" y="2568"/>
              <a:ext cx="3168" cy="1344"/>
              <a:chOff x="2400" y="3600"/>
              <a:chExt cx="3168" cy="1344"/>
            </a:xfrm>
          </p:grpSpPr>
          <p:pic>
            <p:nvPicPr>
              <p:cNvPr id="203798" name="Picture 43" descr="capture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3600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3799" name="Rectangle 44"/>
              <p:cNvSpPr>
                <a:spLocks noChangeArrowheads="1"/>
              </p:cNvSpPr>
              <p:nvPr/>
            </p:nvSpPr>
            <p:spPr bwMode="auto">
              <a:xfrm>
                <a:off x="2400" y="4080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03797" name="Line 45"/>
            <p:cNvSpPr>
              <a:spLocks noChangeShapeType="1"/>
            </p:cNvSpPr>
            <p:nvPr/>
          </p:nvSpPr>
          <p:spPr bwMode="auto">
            <a:xfrm>
              <a:off x="2736" y="2112"/>
              <a:ext cx="528" cy="76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 useBgFill="1">
        <p:nvSpPr>
          <p:cNvPr id="64" name="Rectangle 5"/>
          <p:cNvSpPr>
            <a:spLocks noChangeArrowheads="1"/>
          </p:cNvSpPr>
          <p:nvPr/>
        </p:nvSpPr>
        <p:spPr bwMode="auto">
          <a:xfrm>
            <a:off x="6162675" y="4422775"/>
            <a:ext cx="2043113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533400" y="4724400"/>
            <a:ext cx="6324600" cy="1576388"/>
            <a:chOff x="533400" y="4724400"/>
            <a:chExt cx="6324600" cy="1575816"/>
          </a:xfrm>
        </p:grpSpPr>
        <p:sp>
          <p:nvSpPr>
            <p:cNvPr id="203793" name="Oval 48"/>
            <p:cNvSpPr>
              <a:spLocks noChangeArrowheads="1"/>
            </p:cNvSpPr>
            <p:nvPr/>
          </p:nvSpPr>
          <p:spPr bwMode="auto">
            <a:xfrm>
              <a:off x="533400" y="6071616"/>
              <a:ext cx="229235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794" name="Line 49"/>
            <p:cNvSpPr>
              <a:spLocks noChangeShapeType="1"/>
            </p:cNvSpPr>
            <p:nvPr/>
          </p:nvSpPr>
          <p:spPr bwMode="auto">
            <a:xfrm flipV="1">
              <a:off x="2438400" y="4724400"/>
              <a:ext cx="4419600" cy="137160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01582" name="Line 46"/>
          <p:cNvSpPr>
            <a:spLocks noChangeShapeType="1"/>
          </p:cNvSpPr>
          <p:nvPr/>
        </p:nvSpPr>
        <p:spPr bwMode="auto">
          <a:xfrm flipH="1">
            <a:off x="6553200" y="3340100"/>
            <a:ext cx="1993900" cy="11684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" name="Oval 4">
            <a:extLst>
              <a:ext uri="{FF2B5EF4-FFF2-40B4-BE49-F238E27FC236}">
                <a16:creationId xmlns:a16="http://schemas.microsoft.com/office/drawing/2014/main" id="{8BE9A06B-F8F3-E17C-0B61-8A56EEE2D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CD575AE6-7585-9C45-FE3E-AE743A7D28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687" y="3066472"/>
            <a:ext cx="358312" cy="356721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2884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01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4" grpId="1" animBg="1"/>
      <p:bldP spid="1601582" grpId="0" animBg="1"/>
      <p:bldP spid="4" grpId="0" animBg="1"/>
      <p:bldP spid="5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02" name="Group 2"/>
          <p:cNvGrpSpPr>
            <a:grpSpLocks/>
          </p:cNvGrpSpPr>
          <p:nvPr/>
        </p:nvGrpSpPr>
        <p:grpSpPr bwMode="auto">
          <a:xfrm>
            <a:off x="3784600" y="4076700"/>
            <a:ext cx="5246688" cy="2438400"/>
            <a:chOff x="2400" y="2568"/>
            <a:chExt cx="3305" cy="1536"/>
          </a:xfrm>
        </p:grpSpPr>
        <p:grpSp>
          <p:nvGrpSpPr>
            <p:cNvPr id="204854" name="Group 3"/>
            <p:cNvGrpSpPr>
              <a:grpSpLocks/>
            </p:cNvGrpSpPr>
            <p:nvPr/>
          </p:nvGrpSpPr>
          <p:grpSpPr bwMode="auto">
            <a:xfrm>
              <a:off x="2520" y="2568"/>
              <a:ext cx="3185" cy="1376"/>
              <a:chOff x="2520" y="2568"/>
              <a:chExt cx="3185" cy="1376"/>
            </a:xfrm>
          </p:grpSpPr>
          <p:pic>
            <p:nvPicPr>
              <p:cNvPr id="204856" name="Picture 4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2568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4857" name="Rectangle 5"/>
              <p:cNvSpPr>
                <a:spLocks noChangeArrowheads="1"/>
              </p:cNvSpPr>
              <p:nvPr/>
            </p:nvSpPr>
            <p:spPr bwMode="auto">
              <a:xfrm>
                <a:off x="2841" y="3003"/>
                <a:ext cx="2864" cy="941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 useBgFill="1">
          <p:nvSpPr>
            <p:cNvPr id="204855" name="Rectangle 6"/>
            <p:cNvSpPr>
              <a:spLocks noChangeArrowheads="1"/>
            </p:cNvSpPr>
            <p:nvPr/>
          </p:nvSpPr>
          <p:spPr bwMode="auto">
            <a:xfrm>
              <a:off x="2400" y="3240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04803" name="Picture 7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61975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4804" name="Rectangle 8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4805" name="Rectangle 9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4806" name="Rectangle 10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04807" name="Picture 11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6482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" name="Group 12"/>
          <p:cNvGrpSpPr>
            <a:grpSpLocks/>
          </p:cNvGrpSpPr>
          <p:nvPr/>
        </p:nvGrpSpPr>
        <p:grpSpPr bwMode="auto">
          <a:xfrm>
            <a:off x="-76200" y="2895600"/>
            <a:ext cx="539750" cy="914400"/>
            <a:chOff x="3309" y="2976"/>
            <a:chExt cx="484" cy="1010"/>
          </a:xfrm>
        </p:grpSpPr>
        <p:sp>
          <p:nvSpPr>
            <p:cNvPr id="204839" name="Freeform 13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04840" name="Group 14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4841" name="Freeform 15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2" name="Freeform 16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3" name="Freeform 17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4" name="Freeform 18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5" name="Freeform 19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6" name="Freeform 20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7" name="Freeform 21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8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49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50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51" name="Oval 25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52" name="Oval 26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53" name="Oval 27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4809" name="Group 28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4829" name="Group 2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4833" name="Freeform 3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4" name="Freeform 3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5" name="Freeform 3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6" name="Freeform 3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7" name="Freeform 3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8" name="Freeform 3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4830" name="Group 3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4831" name="Freeform 3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832" name="Freeform 3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4810" name="Rectangle 39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grpSp>
        <p:nvGrpSpPr>
          <p:cNvPr id="13" name="Group 52"/>
          <p:cNvGrpSpPr>
            <a:grpSpLocks/>
          </p:cNvGrpSpPr>
          <p:nvPr/>
        </p:nvGrpSpPr>
        <p:grpSpPr bwMode="auto">
          <a:xfrm>
            <a:off x="12700" y="4541838"/>
            <a:ext cx="5930900" cy="1833562"/>
            <a:chOff x="8" y="2861"/>
            <a:chExt cx="3736" cy="1155"/>
          </a:xfrm>
        </p:grpSpPr>
        <p:pic>
          <p:nvPicPr>
            <p:cNvPr id="204825" name="Picture 53" descr="capture6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4" y="3022"/>
              <a:ext cx="240" cy="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4826" name="Group 54"/>
            <p:cNvGrpSpPr>
              <a:grpSpLocks/>
            </p:cNvGrpSpPr>
            <p:nvPr/>
          </p:nvGrpSpPr>
          <p:grpSpPr bwMode="auto">
            <a:xfrm>
              <a:off x="8" y="2861"/>
              <a:ext cx="3539" cy="1155"/>
              <a:chOff x="8" y="2861"/>
              <a:chExt cx="3539" cy="1155"/>
            </a:xfrm>
          </p:grpSpPr>
          <p:sp>
            <p:nvSpPr>
              <p:cNvPr id="204827" name="Rectangle 55"/>
              <p:cNvSpPr>
                <a:spLocks noChangeArrowheads="1"/>
              </p:cNvSpPr>
              <p:nvPr/>
            </p:nvSpPr>
            <p:spPr bwMode="auto">
              <a:xfrm>
                <a:off x="8" y="3648"/>
                <a:ext cx="1827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we.be......</a:t>
                </a:r>
              </a:p>
            </p:txBody>
          </p:sp>
          <p:sp>
            <p:nvSpPr>
              <p:cNvPr id="204828" name="Freeform 56"/>
              <p:cNvSpPr>
                <a:spLocks/>
              </p:cNvSpPr>
              <p:nvPr/>
            </p:nvSpPr>
            <p:spPr bwMode="auto">
              <a:xfrm>
                <a:off x="2680" y="2861"/>
                <a:ext cx="867" cy="163"/>
              </a:xfrm>
              <a:custGeom>
                <a:avLst/>
                <a:gdLst>
                  <a:gd name="T0" fmla="*/ 0 w 867"/>
                  <a:gd name="T1" fmla="*/ 105 h 163"/>
                  <a:gd name="T2" fmla="*/ 410 w 867"/>
                  <a:gd name="T3" fmla="*/ 10 h 163"/>
                  <a:gd name="T4" fmla="*/ 867 w 86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867"/>
                  <a:gd name="T10" fmla="*/ 0 h 163"/>
                  <a:gd name="T11" fmla="*/ 867 w 86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7" h="163">
                    <a:moveTo>
                      <a:pt x="0" y="105"/>
                    </a:moveTo>
                    <a:cubicBezTo>
                      <a:pt x="68" y="89"/>
                      <a:pt x="266" y="0"/>
                      <a:pt x="410" y="10"/>
                    </a:cubicBezTo>
                    <a:cubicBezTo>
                      <a:pt x="554" y="20"/>
                      <a:pt x="772" y="131"/>
                      <a:pt x="867" y="163"/>
                    </a:cubicBezTo>
                  </a:path>
                </a:pathLst>
              </a:custGeom>
              <a:noFill/>
              <a:ln w="254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4812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7" name="Group 41"/>
          <p:cNvGrpSpPr>
            <a:grpSpLocks/>
          </p:cNvGrpSpPr>
          <p:nvPr/>
        </p:nvGrpSpPr>
        <p:grpSpPr bwMode="auto">
          <a:xfrm>
            <a:off x="-12700" y="2984500"/>
            <a:ext cx="8839200" cy="3492500"/>
            <a:chOff x="-8" y="1901"/>
            <a:chExt cx="5568" cy="2200"/>
          </a:xfrm>
        </p:grpSpPr>
        <p:grpSp>
          <p:nvGrpSpPr>
            <p:cNvPr id="204819" name="Group 42"/>
            <p:cNvGrpSpPr>
              <a:grpSpLocks/>
            </p:cNvGrpSpPr>
            <p:nvPr/>
          </p:nvGrpSpPr>
          <p:grpSpPr bwMode="auto">
            <a:xfrm>
              <a:off x="2392" y="2560"/>
              <a:ext cx="3168" cy="1541"/>
              <a:chOff x="2392" y="2576"/>
              <a:chExt cx="3168" cy="1541"/>
            </a:xfrm>
          </p:grpSpPr>
          <p:pic>
            <p:nvPicPr>
              <p:cNvPr id="204823" name="Picture 43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04" y="2576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4824" name="Rectangle 44"/>
              <p:cNvSpPr>
                <a:spLocks noChangeArrowheads="1"/>
              </p:cNvSpPr>
              <p:nvPr/>
            </p:nvSpPr>
            <p:spPr bwMode="auto">
              <a:xfrm>
                <a:off x="2392" y="3253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4820" name="Group 45"/>
            <p:cNvGrpSpPr>
              <a:grpSpLocks/>
            </p:cNvGrpSpPr>
            <p:nvPr/>
          </p:nvGrpSpPr>
          <p:grpSpPr bwMode="auto">
            <a:xfrm>
              <a:off x="-8" y="1901"/>
              <a:ext cx="3219" cy="1853"/>
              <a:chOff x="-8" y="1920"/>
              <a:chExt cx="3219" cy="1853"/>
            </a:xfrm>
          </p:grpSpPr>
          <p:sp>
            <p:nvSpPr>
              <p:cNvPr id="204821" name="Rectangle 46"/>
              <p:cNvSpPr>
                <a:spLocks noChangeArrowheads="1"/>
              </p:cNvSpPr>
              <p:nvPr/>
            </p:nvSpPr>
            <p:spPr bwMode="auto">
              <a:xfrm>
                <a:off x="-8" y="2707"/>
                <a:ext cx="2021" cy="106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Love</a:t>
                </a:r>
                <a:r>
                  <a:rPr kumimoji="0" lang="en-US" altLang="en-US" sz="40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.</a:t>
                </a: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life.. </a:t>
                </a:r>
                <a:b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</a:b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man.while.. </a:t>
                </a:r>
                <a:b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</a:b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there.as...</a:t>
                </a:r>
              </a:p>
            </p:txBody>
          </p:sp>
          <p:sp>
            <p:nvSpPr>
              <p:cNvPr id="204822" name="Line 47"/>
              <p:cNvSpPr>
                <a:spLocks noChangeShapeType="1"/>
              </p:cNvSpPr>
              <p:nvPr/>
            </p:nvSpPr>
            <p:spPr bwMode="auto">
              <a:xfrm>
                <a:off x="2683" y="1920"/>
                <a:ext cx="528" cy="110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 useBgFill="1">
        <p:nvSpPr>
          <p:cNvPr id="78" name="Rectangle 5"/>
          <p:cNvSpPr>
            <a:spLocks noChangeArrowheads="1"/>
          </p:cNvSpPr>
          <p:nvPr/>
        </p:nvSpPr>
        <p:spPr bwMode="auto">
          <a:xfrm>
            <a:off x="6119813" y="4776788"/>
            <a:ext cx="2043112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58224" name="Line 48"/>
          <p:cNvSpPr>
            <a:spLocks noChangeShapeType="1"/>
          </p:cNvSpPr>
          <p:nvPr/>
        </p:nvSpPr>
        <p:spPr bwMode="auto">
          <a:xfrm flipH="1">
            <a:off x="6477000" y="3048000"/>
            <a:ext cx="1981200" cy="1752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1295400" y="4953000"/>
            <a:ext cx="5562600" cy="1335088"/>
            <a:chOff x="1295400" y="4953000"/>
            <a:chExt cx="5562600" cy="1335024"/>
          </a:xfrm>
        </p:grpSpPr>
        <p:sp>
          <p:nvSpPr>
            <p:cNvPr id="204817" name="Oval 50"/>
            <p:cNvSpPr>
              <a:spLocks noChangeArrowheads="1"/>
            </p:cNvSpPr>
            <p:nvPr/>
          </p:nvSpPr>
          <p:spPr bwMode="auto">
            <a:xfrm>
              <a:off x="1295400" y="6059424"/>
              <a:ext cx="153035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4818" name="Line 51"/>
            <p:cNvSpPr>
              <a:spLocks noChangeShapeType="1"/>
            </p:cNvSpPr>
            <p:nvPr/>
          </p:nvSpPr>
          <p:spPr bwMode="auto">
            <a:xfrm flipV="1">
              <a:off x="2590800" y="4953000"/>
              <a:ext cx="4267200" cy="113030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" name="Oval 4">
            <a:extLst>
              <a:ext uri="{FF2B5EF4-FFF2-40B4-BE49-F238E27FC236}">
                <a16:creationId xmlns:a16="http://schemas.microsoft.com/office/drawing/2014/main" id="{AE85966E-E925-8BE0-7402-BF5B079E81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0187A19C-6551-1EF0-5AB7-2788D1BEF5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687" y="2819400"/>
            <a:ext cx="358312" cy="356721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77728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58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" grpId="0" animBg="1"/>
      <p:bldP spid="78" grpId="1" animBg="1"/>
      <p:bldP spid="1458224" grpId="0" animBg="1"/>
      <p:bldP spid="3" grpId="0" animBg="1"/>
      <p:bldP spid="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26" name="Group 2"/>
          <p:cNvGrpSpPr>
            <a:grpSpLocks/>
          </p:cNvGrpSpPr>
          <p:nvPr/>
        </p:nvGrpSpPr>
        <p:grpSpPr bwMode="auto">
          <a:xfrm>
            <a:off x="3810000" y="4064000"/>
            <a:ext cx="5246688" cy="2743200"/>
            <a:chOff x="2400" y="2496"/>
            <a:chExt cx="3305" cy="1728"/>
          </a:xfrm>
        </p:grpSpPr>
        <p:pic>
          <p:nvPicPr>
            <p:cNvPr id="205877" name="Picture 3" descr="capture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2" y="2496"/>
              <a:ext cx="2621" cy="11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205878" name="Rectangle 4"/>
            <p:cNvSpPr>
              <a:spLocks noChangeArrowheads="1"/>
            </p:cNvSpPr>
            <p:nvPr/>
          </p:nvSpPr>
          <p:spPr bwMode="auto">
            <a:xfrm>
              <a:off x="2400" y="3360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 useBgFill="1">
          <p:nvSpPr>
            <p:cNvPr id="205879" name="Rectangle 5"/>
            <p:cNvSpPr>
              <a:spLocks noChangeArrowheads="1"/>
            </p:cNvSpPr>
            <p:nvPr/>
          </p:nvSpPr>
          <p:spPr bwMode="auto">
            <a:xfrm>
              <a:off x="2841" y="3178"/>
              <a:ext cx="2864" cy="941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05827" name="Picture 6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828" name="Rectangle 7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5829" name="Rectangle 8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5830" name="Rectangle 9"/>
          <p:cNvSpPr>
            <a:spLocks noChangeArrowheads="1"/>
          </p:cNvSpPr>
          <p:nvPr/>
        </p:nvSpPr>
        <p:spPr bwMode="auto">
          <a:xfrm>
            <a:off x="73406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05831" name="Picture 10" descr="an02380_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9530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-76200" y="2590800"/>
            <a:ext cx="539750" cy="914400"/>
            <a:chOff x="3309" y="2976"/>
            <a:chExt cx="484" cy="1010"/>
          </a:xfrm>
        </p:grpSpPr>
        <p:sp>
          <p:nvSpPr>
            <p:cNvPr id="205862" name="Freeform 1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05863" name="Group 1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05864" name="Freeform 1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5" name="Freeform 1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6" name="Freeform 1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7" name="Freeform 1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8" name="Freeform 1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9" name="Freeform 1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0" name="Freeform 2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1" name="Oval 2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2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3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4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5" name="Oval 2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76" name="Oval 2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05833" name="Group 2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5852" name="Group 2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5856" name="Freeform 2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57" name="Freeform 3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58" name="Freeform 3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59" name="Freeform 3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0" name="Freeform 3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61" name="Freeform 3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5853" name="Group 3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5854" name="Freeform 3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855" name="Freeform 3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5834" name="Rectangle 3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grpSp>
        <p:nvGrpSpPr>
          <p:cNvPr id="11" name="Group 50"/>
          <p:cNvGrpSpPr>
            <a:grpSpLocks/>
          </p:cNvGrpSpPr>
          <p:nvPr/>
        </p:nvGrpSpPr>
        <p:grpSpPr bwMode="auto">
          <a:xfrm>
            <a:off x="0" y="4999038"/>
            <a:ext cx="5967413" cy="1376362"/>
            <a:chOff x="0" y="3149"/>
            <a:chExt cx="3759" cy="867"/>
          </a:xfrm>
        </p:grpSpPr>
        <p:pic>
          <p:nvPicPr>
            <p:cNvPr id="205848" name="Picture 51" descr="capture7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12" y="3240"/>
              <a:ext cx="247" cy="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05849" name="Group 52"/>
            <p:cNvGrpSpPr>
              <a:grpSpLocks/>
            </p:cNvGrpSpPr>
            <p:nvPr/>
          </p:nvGrpSpPr>
          <p:grpSpPr bwMode="auto">
            <a:xfrm>
              <a:off x="0" y="3149"/>
              <a:ext cx="3552" cy="867"/>
              <a:chOff x="0" y="3149"/>
              <a:chExt cx="3552" cy="867"/>
            </a:xfrm>
          </p:grpSpPr>
          <p:sp>
            <p:nvSpPr>
              <p:cNvPr id="205850" name="Rectangle 53"/>
              <p:cNvSpPr>
                <a:spLocks noChangeArrowheads="1"/>
              </p:cNvSpPr>
              <p:nvPr/>
            </p:nvSpPr>
            <p:spPr bwMode="auto">
              <a:xfrm>
                <a:off x="0" y="3648"/>
                <a:ext cx="1827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as.we.be...</a:t>
                </a:r>
              </a:p>
            </p:txBody>
          </p:sp>
          <p:sp>
            <p:nvSpPr>
              <p:cNvPr id="205851" name="Freeform 54"/>
              <p:cNvSpPr>
                <a:spLocks/>
              </p:cNvSpPr>
              <p:nvPr/>
            </p:nvSpPr>
            <p:spPr bwMode="auto">
              <a:xfrm>
                <a:off x="2685" y="3149"/>
                <a:ext cx="867" cy="163"/>
              </a:xfrm>
              <a:custGeom>
                <a:avLst/>
                <a:gdLst>
                  <a:gd name="T0" fmla="*/ 0 w 867"/>
                  <a:gd name="T1" fmla="*/ 105 h 163"/>
                  <a:gd name="T2" fmla="*/ 410 w 867"/>
                  <a:gd name="T3" fmla="*/ 10 h 163"/>
                  <a:gd name="T4" fmla="*/ 867 w 867"/>
                  <a:gd name="T5" fmla="*/ 163 h 163"/>
                  <a:gd name="T6" fmla="*/ 0 60000 65536"/>
                  <a:gd name="T7" fmla="*/ 0 60000 65536"/>
                  <a:gd name="T8" fmla="*/ 0 60000 65536"/>
                  <a:gd name="T9" fmla="*/ 0 w 867"/>
                  <a:gd name="T10" fmla="*/ 0 h 163"/>
                  <a:gd name="T11" fmla="*/ 867 w 867"/>
                  <a:gd name="T12" fmla="*/ 163 h 163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867" h="163">
                    <a:moveTo>
                      <a:pt x="0" y="105"/>
                    </a:moveTo>
                    <a:cubicBezTo>
                      <a:pt x="68" y="89"/>
                      <a:pt x="266" y="0"/>
                      <a:pt x="410" y="10"/>
                    </a:cubicBezTo>
                    <a:cubicBezTo>
                      <a:pt x="554" y="20"/>
                      <a:pt x="772" y="131"/>
                      <a:pt x="867" y="163"/>
                    </a:cubicBezTo>
                  </a:path>
                </a:pathLst>
              </a:custGeom>
              <a:noFill/>
              <a:ln w="254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5836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7" name="Group 40"/>
          <p:cNvGrpSpPr>
            <a:grpSpLocks/>
          </p:cNvGrpSpPr>
          <p:nvPr/>
        </p:nvGrpSpPr>
        <p:grpSpPr bwMode="auto">
          <a:xfrm>
            <a:off x="0" y="2652713"/>
            <a:ext cx="8839200" cy="4179887"/>
            <a:chOff x="0" y="1671"/>
            <a:chExt cx="5568" cy="2633"/>
          </a:xfrm>
        </p:grpSpPr>
        <p:grpSp>
          <p:nvGrpSpPr>
            <p:cNvPr id="205843" name="Group 41"/>
            <p:cNvGrpSpPr>
              <a:grpSpLocks/>
            </p:cNvGrpSpPr>
            <p:nvPr/>
          </p:nvGrpSpPr>
          <p:grpSpPr bwMode="auto">
            <a:xfrm>
              <a:off x="2400" y="2568"/>
              <a:ext cx="3168" cy="1736"/>
              <a:chOff x="2400" y="2568"/>
              <a:chExt cx="3168" cy="1736"/>
            </a:xfrm>
          </p:grpSpPr>
          <p:pic>
            <p:nvPicPr>
              <p:cNvPr id="205846" name="Picture 42" descr="capture3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520" y="2568"/>
                <a:ext cx="2621" cy="110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 useBgFill="1">
            <p:nvSpPr>
              <p:cNvPr id="205847" name="Rectangle 43"/>
              <p:cNvSpPr>
                <a:spLocks noChangeArrowheads="1"/>
              </p:cNvSpPr>
              <p:nvPr/>
            </p:nvSpPr>
            <p:spPr bwMode="auto">
              <a:xfrm>
                <a:off x="2400" y="3440"/>
                <a:ext cx="3168" cy="864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05844" name="Rectangle 44"/>
            <p:cNvSpPr>
              <a:spLocks noChangeArrowheads="1"/>
            </p:cNvSpPr>
            <p:nvPr/>
          </p:nvSpPr>
          <p:spPr bwMode="auto">
            <a:xfrm>
              <a:off x="0" y="2707"/>
              <a:ext cx="2021" cy="1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Love</a:t>
              </a:r>
              <a:r>
                <a:rPr kumimoji="0" lang="en-US" alt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.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life..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man.while..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there......</a:t>
              </a:r>
            </a:p>
          </p:txBody>
        </p:sp>
        <p:sp>
          <p:nvSpPr>
            <p:cNvPr id="205845" name="Line 45"/>
            <p:cNvSpPr>
              <a:spLocks noChangeShapeType="1"/>
            </p:cNvSpPr>
            <p:nvPr/>
          </p:nvSpPr>
          <p:spPr bwMode="auto">
            <a:xfrm>
              <a:off x="2688" y="1671"/>
              <a:ext cx="528" cy="159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 useBgFill="1">
        <p:nvSpPr>
          <p:cNvPr id="64" name="Rectangle 5"/>
          <p:cNvSpPr>
            <a:spLocks noChangeArrowheads="1"/>
          </p:cNvSpPr>
          <p:nvPr/>
        </p:nvSpPr>
        <p:spPr bwMode="auto">
          <a:xfrm>
            <a:off x="6156325" y="5118100"/>
            <a:ext cx="2043113" cy="3810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59246" name="Line 46"/>
          <p:cNvSpPr>
            <a:spLocks noChangeShapeType="1"/>
          </p:cNvSpPr>
          <p:nvPr/>
        </p:nvSpPr>
        <p:spPr bwMode="auto">
          <a:xfrm flipH="1">
            <a:off x="6553200" y="2743200"/>
            <a:ext cx="1905000" cy="24384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2057400" y="5257800"/>
            <a:ext cx="4876800" cy="1027113"/>
            <a:chOff x="2057400" y="5257797"/>
            <a:chExt cx="4876800" cy="1027179"/>
          </a:xfrm>
        </p:grpSpPr>
        <p:sp>
          <p:nvSpPr>
            <p:cNvPr id="205841" name="Oval 48"/>
            <p:cNvSpPr>
              <a:spLocks noChangeArrowheads="1"/>
            </p:cNvSpPr>
            <p:nvPr/>
          </p:nvSpPr>
          <p:spPr bwMode="auto">
            <a:xfrm>
              <a:off x="2057400" y="6056376"/>
              <a:ext cx="685800" cy="2286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5842" name="Line 49"/>
            <p:cNvSpPr>
              <a:spLocks noChangeShapeType="1"/>
            </p:cNvSpPr>
            <p:nvPr/>
          </p:nvSpPr>
          <p:spPr bwMode="auto">
            <a:xfrm flipV="1">
              <a:off x="2667000" y="5257797"/>
              <a:ext cx="4267200" cy="863601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" name="Oval 4">
            <a:extLst>
              <a:ext uri="{FF2B5EF4-FFF2-40B4-BE49-F238E27FC236}">
                <a16:creationId xmlns:a16="http://schemas.microsoft.com/office/drawing/2014/main" id="{EC34048F-E759-0C5E-B6E3-3829828717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" name="Oval 4">
            <a:extLst>
              <a:ext uri="{FF2B5EF4-FFF2-40B4-BE49-F238E27FC236}">
                <a16:creationId xmlns:a16="http://schemas.microsoft.com/office/drawing/2014/main" id="{3C555F8C-A6E4-8EA7-954E-BC8276D987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923" y="2456872"/>
            <a:ext cx="358312" cy="356721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508565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592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4" grpId="1" animBg="1"/>
      <p:bldP spid="1459246" grpId="0" animBg="1"/>
      <p:bldP spid="4" grpId="0" animBg="1"/>
      <p:bldP spid="5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6850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1" name="Rectangle 3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6852" name="Rectangle 4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6853" name="Rectangle 5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06854" name="Picture 6" descr="an02380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2578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6855" name="Group 7"/>
          <p:cNvGrpSpPr>
            <a:grpSpLocks/>
          </p:cNvGrpSpPr>
          <p:nvPr/>
        </p:nvGrpSpPr>
        <p:grpSpPr bwMode="auto">
          <a:xfrm>
            <a:off x="3810000" y="4064000"/>
            <a:ext cx="5233988" cy="3073400"/>
            <a:chOff x="2400" y="2560"/>
            <a:chExt cx="3297" cy="1936"/>
          </a:xfrm>
        </p:grpSpPr>
        <p:pic>
          <p:nvPicPr>
            <p:cNvPr id="206873" name="Picture 8" descr="capture3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04" y="2560"/>
              <a:ext cx="2621" cy="11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 useBgFill="1">
          <p:nvSpPr>
            <p:cNvPr id="206874" name="Rectangle 9"/>
            <p:cNvSpPr>
              <a:spLocks noChangeArrowheads="1"/>
            </p:cNvSpPr>
            <p:nvPr/>
          </p:nvSpPr>
          <p:spPr bwMode="auto">
            <a:xfrm>
              <a:off x="2400" y="3632"/>
              <a:ext cx="3168" cy="864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 useBgFill="1">
          <p:nvSpPr>
            <p:cNvPr id="206875" name="Rectangle 10"/>
            <p:cNvSpPr>
              <a:spLocks noChangeArrowheads="1"/>
            </p:cNvSpPr>
            <p:nvPr/>
          </p:nvSpPr>
          <p:spPr bwMode="auto">
            <a:xfrm>
              <a:off x="2833" y="3408"/>
              <a:ext cx="2864" cy="941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6856" name="Group 11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6863" name="Group 12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6867" name="Freeform 13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68" name="Freeform 14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69" name="Freeform 15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70" name="Freeform 16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71" name="Freeform 17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72" name="Freeform 18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6864" name="Group 19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6865" name="Freeform 20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866" name="Freeform 21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6857" name="Rectangle 22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grpSp>
        <p:nvGrpSpPr>
          <p:cNvPr id="6" name="Group 24"/>
          <p:cNvGrpSpPr>
            <a:grpSpLocks/>
          </p:cNvGrpSpPr>
          <p:nvPr/>
        </p:nvGrpSpPr>
        <p:grpSpPr bwMode="auto">
          <a:xfrm>
            <a:off x="1588" y="5473700"/>
            <a:ext cx="5713412" cy="901700"/>
            <a:chOff x="193" y="3448"/>
            <a:chExt cx="3599" cy="568"/>
          </a:xfrm>
        </p:grpSpPr>
        <p:sp>
          <p:nvSpPr>
            <p:cNvPr id="206861" name="Rectangle 25"/>
            <p:cNvSpPr>
              <a:spLocks noChangeArrowheads="1"/>
            </p:cNvSpPr>
            <p:nvPr/>
          </p:nvSpPr>
          <p:spPr bwMode="auto">
            <a:xfrm>
              <a:off x="193" y="3648"/>
              <a:ext cx="2293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there.as.we.be</a:t>
              </a:r>
            </a:p>
          </p:txBody>
        </p:sp>
        <p:pic>
          <p:nvPicPr>
            <p:cNvPr id="206862" name="Picture 26" descr="capture8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52" y="3448"/>
              <a:ext cx="240" cy="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1460251" name="Picture 27" descr="capture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60" name="Rectangle 26"/>
          <p:cNvSpPr>
            <a:spLocks noChangeArrowheads="1"/>
          </p:cNvSpPr>
          <p:nvPr/>
        </p:nvSpPr>
        <p:spPr bwMode="auto">
          <a:xfrm>
            <a:off x="25400" y="4456113"/>
            <a:ext cx="2800350" cy="2401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Oval 4">
            <a:extLst>
              <a:ext uri="{FF2B5EF4-FFF2-40B4-BE49-F238E27FC236}">
                <a16:creationId xmlns:a16="http://schemas.microsoft.com/office/drawing/2014/main" id="{D667F909-E59B-F7C0-24F8-7F94B1F586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742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02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Picture 2" descr="capture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7875" name="Picture 3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7876" name="Rectangle 4"/>
          <p:cNvSpPr>
            <a:spLocks noChangeArrowheads="1"/>
          </p:cNvSpPr>
          <p:nvPr/>
        </p:nvSpPr>
        <p:spPr bwMode="auto">
          <a:xfrm>
            <a:off x="3759200" y="34464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7877" name="Rectangle 5"/>
          <p:cNvSpPr>
            <a:spLocks noChangeArrowheads="1"/>
          </p:cNvSpPr>
          <p:nvPr/>
        </p:nvSpPr>
        <p:spPr bwMode="auto">
          <a:xfrm>
            <a:off x="5486400" y="3459163"/>
            <a:ext cx="1295400" cy="284162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7878" name="Rectangle 6"/>
          <p:cNvSpPr>
            <a:spLocks noChangeArrowheads="1"/>
          </p:cNvSpPr>
          <p:nvPr/>
        </p:nvSpPr>
        <p:spPr bwMode="auto">
          <a:xfrm>
            <a:off x="7315200" y="3441700"/>
            <a:ext cx="1625600" cy="246063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07879" name="Group 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7887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7891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2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3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4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5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6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7888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7889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890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7880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grpSp>
        <p:nvGrpSpPr>
          <p:cNvPr id="5" name="Group 19"/>
          <p:cNvGrpSpPr>
            <a:grpSpLocks/>
          </p:cNvGrpSpPr>
          <p:nvPr/>
        </p:nvGrpSpPr>
        <p:grpSpPr bwMode="auto">
          <a:xfrm>
            <a:off x="4640263" y="5092700"/>
            <a:ext cx="4059237" cy="1436688"/>
            <a:chOff x="2880" y="3120"/>
            <a:chExt cx="2557" cy="905"/>
          </a:xfrm>
        </p:grpSpPr>
        <p:sp>
          <p:nvSpPr>
            <p:cNvPr id="207885" name="Oval 20"/>
            <p:cNvSpPr>
              <a:spLocks noChangeArrowheads="1"/>
            </p:cNvSpPr>
            <p:nvPr/>
          </p:nvSpPr>
          <p:spPr bwMode="auto">
            <a:xfrm>
              <a:off x="4608" y="3120"/>
              <a:ext cx="432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7886" name="Text Box 21"/>
            <p:cNvSpPr txBox="1">
              <a:spLocks noChangeArrowheads="1"/>
            </p:cNvSpPr>
            <p:nvPr/>
          </p:nvSpPr>
          <p:spPr bwMode="auto">
            <a:xfrm>
              <a:off x="2880" y="3660"/>
              <a:ext cx="255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Choose best of the best.</a:t>
              </a:r>
            </a:p>
          </p:txBody>
        </p:sp>
      </p:grp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1371600" y="4343400"/>
            <a:ext cx="2428875" cy="1200150"/>
            <a:chOff x="76" y="2940"/>
            <a:chExt cx="1530" cy="756"/>
          </a:xfrm>
        </p:grpSpPr>
        <p:sp>
          <p:nvSpPr>
            <p:cNvPr id="207883" name="Text Box 23"/>
            <p:cNvSpPr txBox="1">
              <a:spLocks noChangeArrowheads="1"/>
            </p:cNvSpPr>
            <p:nvPr/>
          </p:nvSpPr>
          <p:spPr bwMode="auto">
            <a:xfrm>
              <a:off x="76" y="2940"/>
              <a:ext cx="153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Tried all bird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answers.</a:t>
              </a:r>
            </a:p>
          </p:txBody>
        </p:sp>
        <p:pic>
          <p:nvPicPr>
            <p:cNvPr id="207884" name="Picture 24" descr="an02380_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56" y="3264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" name="Oval 4">
            <a:extLst>
              <a:ext uri="{FF2B5EF4-FFF2-40B4-BE49-F238E27FC236}">
                <a16:creationId xmlns:a16="http://schemas.microsoft.com/office/drawing/2014/main" id="{A3A43316-387C-A656-D897-57C9E0C4B9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879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898" name="Picture 2" descr="capture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064000"/>
            <a:ext cx="4160838" cy="1751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899" name="Group 3"/>
          <p:cNvGrpSpPr>
            <a:grpSpLocks/>
          </p:cNvGrpSpPr>
          <p:nvPr/>
        </p:nvGrpSpPr>
        <p:grpSpPr bwMode="auto">
          <a:xfrm>
            <a:off x="4640263" y="5092700"/>
            <a:ext cx="4059237" cy="1436688"/>
            <a:chOff x="2880" y="3120"/>
            <a:chExt cx="2557" cy="905"/>
          </a:xfrm>
        </p:grpSpPr>
        <p:sp>
          <p:nvSpPr>
            <p:cNvPr id="208916" name="Oval 4"/>
            <p:cNvSpPr>
              <a:spLocks noChangeArrowheads="1"/>
            </p:cNvSpPr>
            <p:nvPr/>
          </p:nvSpPr>
          <p:spPr bwMode="auto">
            <a:xfrm>
              <a:off x="4608" y="3120"/>
              <a:ext cx="432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8917" name="Text Box 5"/>
            <p:cNvSpPr txBox="1">
              <a:spLocks noChangeArrowheads="1"/>
            </p:cNvSpPr>
            <p:nvPr/>
          </p:nvSpPr>
          <p:spPr bwMode="auto">
            <a:xfrm>
              <a:off x="2880" y="3660"/>
              <a:ext cx="255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Choose best of the best.</a:t>
              </a:r>
            </a:p>
          </p:txBody>
        </p:sp>
      </p:grpSp>
      <p:pic>
        <p:nvPicPr>
          <p:cNvPr id="208900" name="Picture 6" descr="capture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901" name="Group 7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08906" name="Group 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8910" name="Freeform 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1" name="Freeform 1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2" name="Freeform 1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3" name="Freeform 1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4" name="Freeform 1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5" name="Freeform 1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8907" name="Group 1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8908" name="Freeform 1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09" name="Freeform 1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8902" name="Rectangle 18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sp>
        <p:nvSpPr>
          <p:cNvPr id="1462291" name="Line 19"/>
          <p:cNvSpPr>
            <a:spLocks noChangeShapeType="1"/>
          </p:cNvSpPr>
          <p:nvPr/>
        </p:nvSpPr>
        <p:spPr bwMode="auto">
          <a:xfrm flipH="1" flipV="1">
            <a:off x="4343400" y="3733800"/>
            <a:ext cx="838200" cy="1371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62292" name="Line 20"/>
          <p:cNvSpPr>
            <a:spLocks noChangeShapeType="1"/>
          </p:cNvSpPr>
          <p:nvPr/>
        </p:nvSpPr>
        <p:spPr bwMode="auto">
          <a:xfrm flipV="1">
            <a:off x="4343400" y="3657600"/>
            <a:ext cx="1143000" cy="14478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62293" name="Line 21"/>
          <p:cNvSpPr>
            <a:spLocks noChangeShapeType="1"/>
          </p:cNvSpPr>
          <p:nvPr/>
        </p:nvSpPr>
        <p:spPr bwMode="auto">
          <a:xfrm flipV="1">
            <a:off x="7696200" y="3657600"/>
            <a:ext cx="914400" cy="13716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Oval 4">
            <a:extLst>
              <a:ext uri="{FF2B5EF4-FFF2-40B4-BE49-F238E27FC236}">
                <a16:creationId xmlns:a16="http://schemas.microsoft.com/office/drawing/2014/main" id="{C3C52005-A9EC-192B-9936-C50F97751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6544" y="3377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62084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2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2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62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2291" grpId="0" animBg="1"/>
      <p:bldP spid="1462292" grpId="0" animBg="1"/>
      <p:bldP spid="1462293" grpId="0" animBg="1"/>
      <p:bldP spid="2" grpId="0" animBg="1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68DC6F8-A640-88A7-8A30-B754C2B4F5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0" name="Picture 6" descr="capture1">
            <a:extLst>
              <a:ext uri="{FF2B5EF4-FFF2-40B4-BE49-F238E27FC236}">
                <a16:creationId xmlns:a16="http://schemas.microsoft.com/office/drawing/2014/main" id="{DAD8DB96-F9D4-1BDE-D09C-7803318C72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901" name="Group 7">
            <a:extLst>
              <a:ext uri="{FF2B5EF4-FFF2-40B4-BE49-F238E27FC236}">
                <a16:creationId xmlns:a16="http://schemas.microsoft.com/office/drawing/2014/main" id="{96C51F28-E6CF-CFB1-7439-304D1F43E16D}"/>
              </a:ext>
            </a:extLst>
          </p:cNvPr>
          <p:cNvGrpSpPr>
            <a:grpSpLocks/>
          </p:cNvGrpSpPr>
          <p:nvPr/>
        </p:nvGrpSpPr>
        <p:grpSpPr bwMode="auto">
          <a:xfrm>
            <a:off x="6337" y="1867394"/>
            <a:ext cx="457200" cy="914400"/>
            <a:chOff x="1681" y="3025"/>
            <a:chExt cx="512" cy="1103"/>
          </a:xfrm>
        </p:grpSpPr>
        <p:grpSp>
          <p:nvGrpSpPr>
            <p:cNvPr id="208906" name="Group 8">
              <a:extLst>
                <a:ext uri="{FF2B5EF4-FFF2-40B4-BE49-F238E27FC236}">
                  <a16:creationId xmlns:a16="http://schemas.microsoft.com/office/drawing/2014/main" id="{72C2A5BC-69ED-FEA9-1B33-7F5B2F187B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8910" name="Freeform 9">
                <a:extLst>
                  <a:ext uri="{FF2B5EF4-FFF2-40B4-BE49-F238E27FC236}">
                    <a16:creationId xmlns:a16="http://schemas.microsoft.com/office/drawing/2014/main" id="{F0721230-F4A0-1C9F-3ABB-E50FC3BD6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1" name="Freeform 10">
                <a:extLst>
                  <a:ext uri="{FF2B5EF4-FFF2-40B4-BE49-F238E27FC236}">
                    <a16:creationId xmlns:a16="http://schemas.microsoft.com/office/drawing/2014/main" id="{0C6ACFE4-17A8-4EF6-8968-D0BB1A281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2" name="Freeform 11">
                <a:extLst>
                  <a:ext uri="{FF2B5EF4-FFF2-40B4-BE49-F238E27FC236}">
                    <a16:creationId xmlns:a16="http://schemas.microsoft.com/office/drawing/2014/main" id="{2333AFC4-EF16-64F5-7AB6-89EFE4782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3" name="Freeform 12">
                <a:extLst>
                  <a:ext uri="{FF2B5EF4-FFF2-40B4-BE49-F238E27FC236}">
                    <a16:creationId xmlns:a16="http://schemas.microsoft.com/office/drawing/2014/main" id="{C845BD60-3B68-9CD4-7D7B-A762560B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4" name="Freeform 13">
                <a:extLst>
                  <a:ext uri="{FF2B5EF4-FFF2-40B4-BE49-F238E27FC236}">
                    <a16:creationId xmlns:a16="http://schemas.microsoft.com/office/drawing/2014/main" id="{4BBCAD12-67E5-CA74-59CD-9EA629319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5" name="Freeform 14">
                <a:extLst>
                  <a:ext uri="{FF2B5EF4-FFF2-40B4-BE49-F238E27FC236}">
                    <a16:creationId xmlns:a16="http://schemas.microsoft.com/office/drawing/2014/main" id="{F73BACE5-95B4-A96E-1880-DCE3E32AA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8907" name="Group 15">
              <a:extLst>
                <a:ext uri="{FF2B5EF4-FFF2-40B4-BE49-F238E27FC236}">
                  <a16:creationId xmlns:a16="http://schemas.microsoft.com/office/drawing/2014/main" id="{83E912CB-EC32-0A15-8D54-0DE6259E71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8908" name="Freeform 16">
                <a:extLst>
                  <a:ext uri="{FF2B5EF4-FFF2-40B4-BE49-F238E27FC236}">
                    <a16:creationId xmlns:a16="http://schemas.microsoft.com/office/drawing/2014/main" id="{7402E995-4604-ACEB-80CA-C7BF66117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09" name="Freeform 17">
                <a:extLst>
                  <a:ext uri="{FF2B5EF4-FFF2-40B4-BE49-F238E27FC236}">
                    <a16:creationId xmlns:a16="http://schemas.microsoft.com/office/drawing/2014/main" id="{18C12D18-BF03-AB10-D9ED-87C05A6D3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8902" name="Rectangle 18">
            <a:extLst>
              <a:ext uri="{FF2B5EF4-FFF2-40B4-BE49-F238E27FC236}">
                <a16:creationId xmlns:a16="http://schemas.microsoft.com/office/drawing/2014/main" id="{5B2BD1E8-92CB-359D-4B5E-06B9DB8D1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-46038"/>
            <a:ext cx="388279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dirty="0">
                <a:solidFill>
                  <a:srgbClr val="FFFFFF"/>
                </a:solidFill>
              </a:rPr>
              <a:t>What is the base case?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4" name="Group 11">
            <a:extLst>
              <a:ext uri="{FF2B5EF4-FFF2-40B4-BE49-F238E27FC236}">
                <a16:creationId xmlns:a16="http://schemas.microsoft.com/office/drawing/2014/main" id="{C4244538-FFAB-4E9F-2C8C-7AC72246956B}"/>
              </a:ext>
            </a:extLst>
          </p:cNvPr>
          <p:cNvGrpSpPr>
            <a:grpSpLocks/>
          </p:cNvGrpSpPr>
          <p:nvPr/>
        </p:nvGrpSpPr>
        <p:grpSpPr bwMode="auto">
          <a:xfrm>
            <a:off x="-76200" y="1371600"/>
            <a:ext cx="539750" cy="914400"/>
            <a:chOff x="3309" y="2976"/>
            <a:chExt cx="484" cy="1010"/>
          </a:xfrm>
        </p:grpSpPr>
        <p:sp>
          <p:nvSpPr>
            <p:cNvPr id="5" name="Freeform 12">
              <a:extLst>
                <a:ext uri="{FF2B5EF4-FFF2-40B4-BE49-F238E27FC236}">
                  <a16:creationId xmlns:a16="http://schemas.microsoft.com/office/drawing/2014/main" id="{A05A520D-14AD-4512-D4B1-2CDF957B7EDF}"/>
                </a:ext>
              </a:extLst>
            </p:cNvPr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" name="Group 13">
              <a:extLst>
                <a:ext uri="{FF2B5EF4-FFF2-40B4-BE49-F238E27FC236}">
                  <a16:creationId xmlns:a16="http://schemas.microsoft.com/office/drawing/2014/main" id="{80726815-1AE4-CC5B-6117-4C8D44C865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" name="Freeform 14">
                <a:extLst>
                  <a:ext uri="{FF2B5EF4-FFF2-40B4-BE49-F238E27FC236}">
                    <a16:creationId xmlns:a16="http://schemas.microsoft.com/office/drawing/2014/main" id="{F948732A-8A44-186D-6226-941DB4F85DE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" name="Freeform 15">
                <a:extLst>
                  <a:ext uri="{FF2B5EF4-FFF2-40B4-BE49-F238E27FC236}">
                    <a16:creationId xmlns:a16="http://schemas.microsoft.com/office/drawing/2014/main" id="{B31AEFC0-418E-45D8-2CCC-A51B3E19E7F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" name="Freeform 16">
                <a:extLst>
                  <a:ext uri="{FF2B5EF4-FFF2-40B4-BE49-F238E27FC236}">
                    <a16:creationId xmlns:a16="http://schemas.microsoft.com/office/drawing/2014/main" id="{655BAF4F-2A98-43DD-E1D5-187ADFC284E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" name="Freeform 17">
                <a:extLst>
                  <a:ext uri="{FF2B5EF4-FFF2-40B4-BE49-F238E27FC236}">
                    <a16:creationId xmlns:a16="http://schemas.microsoft.com/office/drawing/2014/main" id="{04910815-D3B7-0E69-2627-A8615CDDB81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" name="Freeform 18">
                <a:extLst>
                  <a:ext uri="{FF2B5EF4-FFF2-40B4-BE49-F238E27FC236}">
                    <a16:creationId xmlns:a16="http://schemas.microsoft.com/office/drawing/2014/main" id="{A2793E00-422C-10F8-D706-C230CE4C8E8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" name="Freeform 19">
                <a:extLst>
                  <a:ext uri="{FF2B5EF4-FFF2-40B4-BE49-F238E27FC236}">
                    <a16:creationId xmlns:a16="http://schemas.microsoft.com/office/drawing/2014/main" id="{EDF51B78-22E5-BC34-6BA1-D02FA60C2EF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" name="Freeform 20">
                <a:extLst>
                  <a:ext uri="{FF2B5EF4-FFF2-40B4-BE49-F238E27FC236}">
                    <a16:creationId xmlns:a16="http://schemas.microsoft.com/office/drawing/2014/main" id="{207C8F99-2247-14CE-C7BE-E1E2979708B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" name="Oval 21">
                <a:extLst>
                  <a:ext uri="{FF2B5EF4-FFF2-40B4-BE49-F238E27FC236}">
                    <a16:creationId xmlns:a16="http://schemas.microsoft.com/office/drawing/2014/main" id="{BEDF9C0D-33C5-4286-76AB-EF153A77E6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" name="Oval 22">
                <a:extLst>
                  <a:ext uri="{FF2B5EF4-FFF2-40B4-BE49-F238E27FC236}">
                    <a16:creationId xmlns:a16="http://schemas.microsoft.com/office/drawing/2014/main" id="{CD49A226-3795-9C9E-6A8D-FDB2CCB57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" name="Oval 23">
                <a:extLst>
                  <a:ext uri="{FF2B5EF4-FFF2-40B4-BE49-F238E27FC236}">
                    <a16:creationId xmlns:a16="http://schemas.microsoft.com/office/drawing/2014/main" id="{35F4AC37-1E53-6D3C-9C7C-28EAA1066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" name="Oval 24">
                <a:extLst>
                  <a:ext uri="{FF2B5EF4-FFF2-40B4-BE49-F238E27FC236}">
                    <a16:creationId xmlns:a16="http://schemas.microsoft.com/office/drawing/2014/main" id="{AFAAB038-100C-96A7-751B-2FBB2BC6F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" name="Oval 25">
                <a:extLst>
                  <a:ext uri="{FF2B5EF4-FFF2-40B4-BE49-F238E27FC236}">
                    <a16:creationId xmlns:a16="http://schemas.microsoft.com/office/drawing/2014/main" id="{4BFDDA9D-4B16-C424-589D-1C3EB1A42D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" name="Oval 26">
                <a:extLst>
                  <a:ext uri="{FF2B5EF4-FFF2-40B4-BE49-F238E27FC236}">
                    <a16:creationId xmlns:a16="http://schemas.microsoft.com/office/drawing/2014/main" id="{F4768F56-8BA3-462A-4F2D-7543A7B42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AutoShape 38">
            <a:extLst>
              <a:ext uri="{FF2B5EF4-FFF2-40B4-BE49-F238E27FC236}">
                <a16:creationId xmlns:a16="http://schemas.microsoft.com/office/drawing/2014/main" id="{10E46C22-E8B2-DB20-F631-C55282E899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999" y="4114373"/>
            <a:ext cx="6591003" cy="472909"/>
          </a:xfrm>
          <a:prstGeom prst="wedgeRoundRectCallout">
            <a:avLst>
              <a:gd name="adj1" fmla="val -40158"/>
              <a:gd name="adj2" fmla="val -9163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Let’s have the base case be when there is one word.</a:t>
            </a:r>
          </a:p>
        </p:txBody>
      </p:sp>
      <p:sp>
        <p:nvSpPr>
          <p:cNvPr id="208916" name="Oval 4">
            <a:extLst>
              <a:ext uri="{FF2B5EF4-FFF2-40B4-BE49-F238E27FC236}">
                <a16:creationId xmlns:a16="http://schemas.microsoft.com/office/drawing/2014/main" id="{E29B2516-ED8E-A312-B2A8-AC6002D837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687" y="1219199"/>
            <a:ext cx="358312" cy="356721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AutoShape 38">
            <a:extLst>
              <a:ext uri="{FF2B5EF4-FFF2-40B4-BE49-F238E27FC236}">
                <a16:creationId xmlns:a16="http://schemas.microsoft.com/office/drawing/2014/main" id="{D70C5251-AEB4-0DF1-34E6-0E7F41A1C2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800600"/>
            <a:ext cx="4724400" cy="472909"/>
          </a:xfrm>
          <a:prstGeom prst="wedgeRoundRectCallout">
            <a:avLst>
              <a:gd name="adj1" fmla="val -53289"/>
              <a:gd name="adj2" fmla="val -52568"/>
              <a:gd name="adj3" fmla="val 16667"/>
            </a:avLst>
          </a:prstGeom>
          <a:noFill/>
          <a:ln w="127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then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if I have </a:t>
            </a:r>
            <a:r>
              <a:rPr kumimoji="0" lang="en-US" altLang="en-US" sz="24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=3 words to print.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4" name="Picture 24" descr="an02380_">
            <a:extLst>
              <a:ext uri="{FF2B5EF4-FFF2-40B4-BE49-F238E27FC236}">
                <a16:creationId xmlns:a16="http://schemas.microsoft.com/office/drawing/2014/main" id="{5A976F8E-42D8-E9A2-12FD-47BED2C4A0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888" y="5246758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AutoShape 38">
            <a:extLst>
              <a:ext uri="{FF2B5EF4-FFF2-40B4-BE49-F238E27FC236}">
                <a16:creationId xmlns:a16="http://schemas.microsoft.com/office/drawing/2014/main" id="{E866525E-C19A-4DFA-2BDC-BF4A8A254D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6036" y="5343236"/>
            <a:ext cx="6239164" cy="472909"/>
          </a:xfrm>
          <a:prstGeom prst="wedgeRoundRectCallout">
            <a:avLst>
              <a:gd name="adj1" fmla="val -55214"/>
              <a:gd name="adj2" fmla="val -15459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 tell you to put k=3 words on the last line.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AutoShape 38">
            <a:extLst>
              <a:ext uri="{FF2B5EF4-FFF2-40B4-BE49-F238E27FC236}">
                <a16:creationId xmlns:a16="http://schemas.microsoft.com/office/drawing/2014/main" id="{4E32F24B-2BE3-2173-6B42-07662B4B531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492" y="5954549"/>
            <a:ext cx="5029200" cy="472909"/>
          </a:xfrm>
          <a:prstGeom prst="wedgeRoundRectCallout">
            <a:avLst>
              <a:gd name="adj1" fmla="val -53748"/>
              <a:gd name="adj2" fmla="val -960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Then there will be </a:t>
            </a:r>
            <a:r>
              <a:rPr lang="en-US" altLang="en-US" sz="2400" dirty="0" err="1">
                <a:solidFill>
                  <a:srgbClr val="FFFFFF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-k=0 words for me.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7" name="Group 11">
            <a:extLst>
              <a:ext uri="{FF2B5EF4-FFF2-40B4-BE49-F238E27FC236}">
                <a16:creationId xmlns:a16="http://schemas.microsoft.com/office/drawing/2014/main" id="{72F4DA93-0F81-92BC-913E-A165CCF4D38A}"/>
              </a:ext>
            </a:extLst>
          </p:cNvPr>
          <p:cNvGrpSpPr>
            <a:grpSpLocks/>
          </p:cNvGrpSpPr>
          <p:nvPr/>
        </p:nvGrpSpPr>
        <p:grpSpPr bwMode="auto">
          <a:xfrm>
            <a:off x="378835" y="5789761"/>
            <a:ext cx="539750" cy="914400"/>
            <a:chOff x="3309" y="2976"/>
            <a:chExt cx="484" cy="1010"/>
          </a:xfrm>
        </p:grpSpPr>
        <p:sp>
          <p:nvSpPr>
            <p:cNvPr id="28" name="Freeform 12">
              <a:extLst>
                <a:ext uri="{FF2B5EF4-FFF2-40B4-BE49-F238E27FC236}">
                  <a16:creationId xmlns:a16="http://schemas.microsoft.com/office/drawing/2014/main" id="{7D407959-05C0-4604-C28A-2DC32914DCB6}"/>
                </a:ext>
              </a:extLst>
            </p:cNvPr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9" name="Group 13">
              <a:extLst>
                <a:ext uri="{FF2B5EF4-FFF2-40B4-BE49-F238E27FC236}">
                  <a16:creationId xmlns:a16="http://schemas.microsoft.com/office/drawing/2014/main" id="{757A92B7-B440-2A33-E2AF-4DE03E9948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0" name="Freeform 14">
                <a:extLst>
                  <a:ext uri="{FF2B5EF4-FFF2-40B4-BE49-F238E27FC236}">
                    <a16:creationId xmlns:a16="http://schemas.microsoft.com/office/drawing/2014/main" id="{824A28CB-4812-5371-6F13-BD47C4D1AF0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1" name="Freeform 15">
                <a:extLst>
                  <a:ext uri="{FF2B5EF4-FFF2-40B4-BE49-F238E27FC236}">
                    <a16:creationId xmlns:a16="http://schemas.microsoft.com/office/drawing/2014/main" id="{DBBDB48A-03A9-A1FE-739D-80C3EE352C3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2" name="Freeform 16">
                <a:extLst>
                  <a:ext uri="{FF2B5EF4-FFF2-40B4-BE49-F238E27FC236}">
                    <a16:creationId xmlns:a16="http://schemas.microsoft.com/office/drawing/2014/main" id="{CF02741A-96D6-9A08-13EC-32B57E7D0A5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Freeform 17">
                <a:extLst>
                  <a:ext uri="{FF2B5EF4-FFF2-40B4-BE49-F238E27FC236}">
                    <a16:creationId xmlns:a16="http://schemas.microsoft.com/office/drawing/2014/main" id="{B48AEF34-E3B6-987D-B379-3236A50282A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" name="Freeform 18">
                <a:extLst>
                  <a:ext uri="{FF2B5EF4-FFF2-40B4-BE49-F238E27FC236}">
                    <a16:creationId xmlns:a16="http://schemas.microsoft.com/office/drawing/2014/main" id="{A9E26C0E-6E75-08B4-29DA-7265209C7D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" name="Freeform 19">
                <a:extLst>
                  <a:ext uri="{FF2B5EF4-FFF2-40B4-BE49-F238E27FC236}">
                    <a16:creationId xmlns:a16="http://schemas.microsoft.com/office/drawing/2014/main" id="{55F6FC20-3FBF-7B8E-F6E3-795D4F42BC7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" name="Freeform 20">
                <a:extLst>
                  <a:ext uri="{FF2B5EF4-FFF2-40B4-BE49-F238E27FC236}">
                    <a16:creationId xmlns:a16="http://schemas.microsoft.com/office/drawing/2014/main" id="{0C9A95FF-26BF-C916-281A-35BF462AE33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" name="Oval 21">
                <a:extLst>
                  <a:ext uri="{FF2B5EF4-FFF2-40B4-BE49-F238E27FC236}">
                    <a16:creationId xmlns:a16="http://schemas.microsoft.com/office/drawing/2014/main" id="{E5D88E6C-C66A-0426-558B-CE6F57BBF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" name="Oval 22">
                <a:extLst>
                  <a:ext uri="{FF2B5EF4-FFF2-40B4-BE49-F238E27FC236}">
                    <a16:creationId xmlns:a16="http://schemas.microsoft.com/office/drawing/2014/main" id="{20262331-329F-2779-3C68-F8DBA763A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" name="Oval 23">
                <a:extLst>
                  <a:ext uri="{FF2B5EF4-FFF2-40B4-BE49-F238E27FC236}">
                    <a16:creationId xmlns:a16="http://schemas.microsoft.com/office/drawing/2014/main" id="{70F3AD05-BFD5-0BF3-C0C0-F319F7864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0" name="Oval 24">
                <a:extLst>
                  <a:ext uri="{FF2B5EF4-FFF2-40B4-BE49-F238E27FC236}">
                    <a16:creationId xmlns:a16="http://schemas.microsoft.com/office/drawing/2014/main" id="{A369E9F5-263A-02F6-68AD-9D1578EB4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1" name="Oval 25">
                <a:extLst>
                  <a:ext uri="{FF2B5EF4-FFF2-40B4-BE49-F238E27FC236}">
                    <a16:creationId xmlns:a16="http://schemas.microsoft.com/office/drawing/2014/main" id="{30C2EDF3-54BC-5FAE-A735-681947FEC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2" name="Oval 26">
                <a:extLst>
                  <a:ext uri="{FF2B5EF4-FFF2-40B4-BE49-F238E27FC236}">
                    <a16:creationId xmlns:a16="http://schemas.microsoft.com/office/drawing/2014/main" id="{277ED5A4-88F2-6423-5CA0-A93CDA2F98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44" name="Oval 4">
            <a:extLst>
              <a:ext uri="{FF2B5EF4-FFF2-40B4-BE49-F238E27FC236}">
                <a16:creationId xmlns:a16="http://schemas.microsoft.com/office/drawing/2014/main" id="{9DC65D9E-48C1-0BCF-8EBD-5EC01100DCE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308" y="1853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653532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8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8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89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89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8902" grpId="0"/>
      <p:bldP spid="20" grpId="0" animBg="1"/>
      <p:bldP spid="208916" grpId="0" animBg="1"/>
      <p:bldP spid="21" grpId="0" animBg="1"/>
      <p:bldP spid="25" grpId="0" animBg="1"/>
      <p:bldP spid="26" grpId="0" animBg="1"/>
      <p:bldP spid="44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B412692-EE9D-4A9B-95CC-381D14EB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ABFA4137-477A-4678-AC70-D5485EEA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983663"/>
            <a:ext cx="8054008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Back-Tracking is a brute force heuristic for finding an optimal solution when faster techniques don’t work.</a:t>
            </a:r>
          </a:p>
        </p:txBody>
      </p:sp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AACF4A5-186A-427B-BF98-D8BFC673B5B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98D38637-D4F3-4BAE-AEAA-DA1FE7B1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7" name="Text Box 3">
              <a:extLst>
                <a:ext uri="{FF2B5EF4-FFF2-40B4-BE49-F238E27FC236}">
                  <a16:creationId xmlns:a16="http://schemas.microsoft.com/office/drawing/2014/main" id="{0433672B-60A1-4F05-9840-80C73D011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19A1B2B-B23F-46C3-864E-001D19394E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8" name="AutoShape 58">
            <a:extLst>
              <a:ext uri="{FF2B5EF4-FFF2-40B4-BE49-F238E27FC236}">
                <a16:creationId xmlns:a16="http://schemas.microsoft.com/office/drawing/2014/main" id="{0D25B944-CB88-4E46-AA22-A0959638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53" y="3934356"/>
            <a:ext cx="6916947" cy="2695044"/>
          </a:xfrm>
          <a:prstGeom prst="wedgeRoundRectCallout">
            <a:avLst>
              <a:gd name="adj1" fmla="val -50025"/>
              <a:gd name="adj2" fmla="val -49090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not knowing how to set a variable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or some other decision about the solution,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branches trying all possible answers k.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one answer k, it proceeds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 finding the best solution conditioned on this k.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Then it back-tracks and tries another answer k.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In the end, it returns best of these best solutions. </a:t>
            </a:r>
          </a:p>
        </p:txBody>
      </p:sp>
      <p:pic>
        <p:nvPicPr>
          <p:cNvPr id="71" name="Picture 3" descr="question">
            <a:extLst>
              <a:ext uri="{FF2B5EF4-FFF2-40B4-BE49-F238E27FC236}">
                <a16:creationId xmlns:a16="http://schemas.microsoft.com/office/drawing/2014/main" id="{3B1747E3-C51C-4CE4-9AAD-4EAE385CF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B5A591CB-FB34-4BB2-B143-376A71DE2D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grpSp>
        <p:nvGrpSpPr>
          <p:cNvPr id="100" name="Group 99">
            <a:extLst>
              <a:ext uri="{FF2B5EF4-FFF2-40B4-BE49-F238E27FC236}">
                <a16:creationId xmlns:a16="http://schemas.microsoft.com/office/drawing/2014/main" id="{8CBD277E-B732-4A7C-B361-8A26864A4869}"/>
              </a:ext>
            </a:extLst>
          </p:cNvPr>
          <p:cNvGrpSpPr/>
          <p:nvPr/>
        </p:nvGrpSpPr>
        <p:grpSpPr>
          <a:xfrm>
            <a:off x="7239000" y="4347879"/>
            <a:ext cx="873824" cy="2357721"/>
            <a:chOff x="7239000" y="4347878"/>
            <a:chExt cx="873824" cy="2357721"/>
          </a:xfrm>
        </p:grpSpPr>
        <p:sp>
          <p:nvSpPr>
            <p:cNvPr id="101" name="Freeform 58">
              <a:extLst>
                <a:ext uri="{FF2B5EF4-FFF2-40B4-BE49-F238E27FC236}">
                  <a16:creationId xmlns:a16="http://schemas.microsoft.com/office/drawing/2014/main" id="{A8262813-F4F2-4D35-8D3D-82B946E72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23891" y="4347878"/>
              <a:ext cx="788933" cy="2357721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  <a:gd name="connsiteX0" fmla="*/ 13496 w 13496"/>
                <a:gd name="connsiteY0" fmla="*/ 0 h 13376"/>
                <a:gd name="connsiteX1" fmla="*/ 0 w 13496"/>
                <a:gd name="connsiteY1" fmla="*/ 9828 h 13376"/>
                <a:gd name="connsiteX2" fmla="*/ 10000 w 13496"/>
                <a:gd name="connsiteY2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495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  <a:gd name="connsiteX0" fmla="*/ 13496 w 13496"/>
                <a:gd name="connsiteY0" fmla="*/ 0 h 13376"/>
                <a:gd name="connsiteX1" fmla="*/ 596 w 13496"/>
                <a:gd name="connsiteY1" fmla="*/ 3001 h 13376"/>
                <a:gd name="connsiteX2" fmla="*/ 0 w 13496"/>
                <a:gd name="connsiteY2" fmla="*/ 9828 h 13376"/>
                <a:gd name="connsiteX3" fmla="*/ 10000 w 13496"/>
                <a:gd name="connsiteY3" fmla="*/ 13376 h 1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96" h="13376">
                  <a:moveTo>
                    <a:pt x="13496" y="0"/>
                  </a:moveTo>
                  <a:cubicBezTo>
                    <a:pt x="9610" y="945"/>
                    <a:pt x="7791" y="1500"/>
                    <a:pt x="596" y="3001"/>
                  </a:cubicBezTo>
                  <a:cubicBezTo>
                    <a:pt x="894" y="5112"/>
                    <a:pt x="199" y="7717"/>
                    <a:pt x="0" y="9828"/>
                  </a:cubicBezTo>
                  <a:lnTo>
                    <a:pt x="10000" y="13376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2" name="Text Box 24">
              <a:extLst>
                <a:ext uri="{FF2B5EF4-FFF2-40B4-BE49-F238E27FC236}">
                  <a16:creationId xmlns:a16="http://schemas.microsoft.com/office/drawing/2014/main" id="{68B15965-9F44-4C10-B80B-AE738C7FF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39000" y="4462046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13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3BEC1A1-0A45-4B41-B055-7EF27AA70929}"/>
              </a:ext>
            </a:extLst>
          </p:cNvPr>
          <p:cNvGrpSpPr/>
          <p:nvPr/>
        </p:nvGrpSpPr>
        <p:grpSpPr>
          <a:xfrm>
            <a:off x="7994630" y="4364300"/>
            <a:ext cx="986804" cy="2352314"/>
            <a:chOff x="7994630" y="4364300"/>
            <a:chExt cx="986804" cy="2352314"/>
          </a:xfrm>
        </p:grpSpPr>
        <p:sp>
          <p:nvSpPr>
            <p:cNvPr id="104" name="Freeform 21">
              <a:extLst>
                <a:ext uri="{FF2B5EF4-FFF2-40B4-BE49-F238E27FC236}">
                  <a16:creationId xmlns:a16="http://schemas.microsoft.com/office/drawing/2014/main" id="{E279B99E-DB75-46FE-BE60-6C95F25F2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30" y="4364300"/>
              <a:ext cx="986804" cy="2352314"/>
            </a:xfrm>
            <a:custGeom>
              <a:avLst/>
              <a:gdLst>
                <a:gd name="T0" fmla="*/ 2147483647 w 816"/>
                <a:gd name="T1" fmla="*/ 0 h 1536"/>
                <a:gd name="T2" fmla="*/ 2147483647 w 816"/>
                <a:gd name="T3" fmla="*/ 2147483647 h 1536"/>
                <a:gd name="T4" fmla="*/ 2147483647 w 816"/>
                <a:gd name="T5" fmla="*/ 2147483647 h 1536"/>
                <a:gd name="T6" fmla="*/ 0 w 816"/>
                <a:gd name="T7" fmla="*/ 2147483647 h 1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16"/>
                <a:gd name="T13" fmla="*/ 0 h 1536"/>
                <a:gd name="T14" fmla="*/ 816 w 816"/>
                <a:gd name="T15" fmla="*/ 1536 h 1536"/>
                <a:gd name="connsiteX0" fmla="*/ 8235 w 11640"/>
                <a:gd name="connsiteY0" fmla="*/ 0 h 10000"/>
                <a:gd name="connsiteX1" fmla="*/ 4706 w 11640"/>
                <a:gd name="connsiteY1" fmla="*/ 3438 h 10000"/>
                <a:gd name="connsiteX2" fmla="*/ 11640 w 11640"/>
                <a:gd name="connsiteY2" fmla="*/ 6897 h 10000"/>
                <a:gd name="connsiteX3" fmla="*/ 0 w 11640"/>
                <a:gd name="connsiteY3" fmla="*/ 10000 h 10000"/>
                <a:gd name="connsiteX0" fmla="*/ 7415 w 10820"/>
                <a:gd name="connsiteY0" fmla="*/ 0 h 10584"/>
                <a:gd name="connsiteX1" fmla="*/ 3886 w 10820"/>
                <a:gd name="connsiteY1" fmla="*/ 3438 h 10584"/>
                <a:gd name="connsiteX2" fmla="*/ 10820 w 10820"/>
                <a:gd name="connsiteY2" fmla="*/ 6897 h 10584"/>
                <a:gd name="connsiteX3" fmla="*/ 0 w 10820"/>
                <a:gd name="connsiteY3" fmla="*/ 10584 h 10584"/>
                <a:gd name="connsiteX0" fmla="*/ 8399 w 11804"/>
                <a:gd name="connsiteY0" fmla="*/ 0 h 10501"/>
                <a:gd name="connsiteX1" fmla="*/ 4870 w 11804"/>
                <a:gd name="connsiteY1" fmla="*/ 3438 h 10501"/>
                <a:gd name="connsiteX2" fmla="*/ 11804 w 11804"/>
                <a:gd name="connsiteY2" fmla="*/ 6897 h 10501"/>
                <a:gd name="connsiteX3" fmla="*/ 0 w 11804"/>
                <a:gd name="connsiteY3" fmla="*/ 10501 h 10501"/>
                <a:gd name="connsiteX0" fmla="*/ 1512 w 11804"/>
                <a:gd name="connsiteY0" fmla="*/ 0 h 13586"/>
                <a:gd name="connsiteX1" fmla="*/ 4870 w 11804"/>
                <a:gd name="connsiteY1" fmla="*/ 6523 h 13586"/>
                <a:gd name="connsiteX2" fmla="*/ 11804 w 11804"/>
                <a:gd name="connsiteY2" fmla="*/ 9982 h 13586"/>
                <a:gd name="connsiteX3" fmla="*/ 0 w 11804"/>
                <a:gd name="connsiteY3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148"/>
                <a:gd name="connsiteY0" fmla="*/ 0 h 13586"/>
                <a:gd name="connsiteX1" fmla="*/ 9213 w 11148"/>
                <a:gd name="connsiteY1" fmla="*/ 3184 h 13586"/>
                <a:gd name="connsiteX2" fmla="*/ 4870 w 11148"/>
                <a:gd name="connsiteY2" fmla="*/ 6523 h 13586"/>
                <a:gd name="connsiteX3" fmla="*/ 11148 w 11148"/>
                <a:gd name="connsiteY3" fmla="*/ 10149 h 13586"/>
                <a:gd name="connsiteX4" fmla="*/ 0 w 11148"/>
                <a:gd name="connsiteY4" fmla="*/ 13586 h 13586"/>
                <a:gd name="connsiteX0" fmla="*/ 1082 w 11148"/>
                <a:gd name="connsiteY0" fmla="*/ 0 h 13513"/>
                <a:gd name="connsiteX1" fmla="*/ 9213 w 11148"/>
                <a:gd name="connsiteY1" fmla="*/ 3111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8" h="13513">
                  <a:moveTo>
                    <a:pt x="1082" y="0"/>
                  </a:moveTo>
                  <a:cubicBezTo>
                    <a:pt x="4579" y="950"/>
                    <a:pt x="5075" y="1373"/>
                    <a:pt x="9356" y="2819"/>
                  </a:cubicBezTo>
                  <a:lnTo>
                    <a:pt x="4870" y="6450"/>
                  </a:lnTo>
                  <a:lnTo>
                    <a:pt x="11148" y="10076"/>
                  </a:lnTo>
                  <a:lnTo>
                    <a:pt x="0" y="13513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5" name="Text Box 24">
              <a:extLst>
                <a:ext uri="{FF2B5EF4-FFF2-40B4-BE49-F238E27FC236}">
                  <a16:creationId xmlns:a16="http://schemas.microsoft.com/office/drawing/2014/main" id="{4C28E7D6-BA5F-47A5-801B-F1C956D31C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2963" y="4429126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12</a:t>
              </a:r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BB601260-1952-43CD-A0B6-F9D21B62CED1}"/>
              </a:ext>
            </a:extLst>
          </p:cNvPr>
          <p:cNvGrpSpPr/>
          <p:nvPr/>
        </p:nvGrpSpPr>
        <p:grpSpPr>
          <a:xfrm>
            <a:off x="7681893" y="4371274"/>
            <a:ext cx="437412" cy="2319043"/>
            <a:chOff x="7681893" y="4371274"/>
            <a:chExt cx="437412" cy="2319043"/>
          </a:xfrm>
        </p:grpSpPr>
        <p:sp>
          <p:nvSpPr>
            <p:cNvPr id="107" name="Freeform 27">
              <a:extLst>
                <a:ext uri="{FF2B5EF4-FFF2-40B4-BE49-F238E27FC236}">
                  <a16:creationId xmlns:a16="http://schemas.microsoft.com/office/drawing/2014/main" id="{C59671FD-55D3-40F6-96F0-60D1DB51F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08033" y="4371274"/>
              <a:ext cx="111272" cy="2319043"/>
            </a:xfrm>
            <a:custGeom>
              <a:avLst/>
              <a:gdLst>
                <a:gd name="T0" fmla="*/ 2147483647 w 96"/>
                <a:gd name="T1" fmla="*/ 0 h 1488"/>
                <a:gd name="T2" fmla="*/ 2147483647 w 96"/>
                <a:gd name="T3" fmla="*/ 2147483647 h 1488"/>
                <a:gd name="T4" fmla="*/ 0 w 96"/>
                <a:gd name="T5" fmla="*/ 2147483647 h 1488"/>
                <a:gd name="T6" fmla="*/ 0 60000 65536"/>
                <a:gd name="T7" fmla="*/ 0 60000 65536"/>
                <a:gd name="T8" fmla="*/ 0 60000 65536"/>
                <a:gd name="T9" fmla="*/ 0 w 96"/>
                <a:gd name="T10" fmla="*/ 0 h 1488"/>
                <a:gd name="T11" fmla="*/ 96 w 96"/>
                <a:gd name="T12" fmla="*/ 1488 h 1488"/>
                <a:gd name="connsiteX0" fmla="*/ 6304 w 10000"/>
                <a:gd name="connsiteY0" fmla="*/ 0 h 13339"/>
                <a:gd name="connsiteX1" fmla="*/ 10000 w 10000"/>
                <a:gd name="connsiteY1" fmla="*/ 9791 h 13339"/>
                <a:gd name="connsiteX2" fmla="*/ 0 w 10000"/>
                <a:gd name="connsiteY2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  <a:gd name="connsiteX0" fmla="*/ 6304 w 10000"/>
                <a:gd name="connsiteY0" fmla="*/ 0 h 13339"/>
                <a:gd name="connsiteX1" fmla="*/ 346 w 10000"/>
                <a:gd name="connsiteY1" fmla="*/ 2653 h 13339"/>
                <a:gd name="connsiteX2" fmla="*/ 10000 w 10000"/>
                <a:gd name="connsiteY2" fmla="*/ 9791 h 13339"/>
                <a:gd name="connsiteX3" fmla="*/ 0 w 10000"/>
                <a:gd name="connsiteY3" fmla="*/ 13339 h 13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" h="13339">
                  <a:moveTo>
                    <a:pt x="6304" y="0"/>
                  </a:moveTo>
                  <a:cubicBezTo>
                    <a:pt x="405" y="1719"/>
                    <a:pt x="3325" y="1326"/>
                    <a:pt x="346" y="2653"/>
                  </a:cubicBezTo>
                  <a:lnTo>
                    <a:pt x="10000" y="9791"/>
                  </a:lnTo>
                  <a:lnTo>
                    <a:pt x="0" y="13339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08" name="Text Box 24">
              <a:extLst>
                <a:ext uri="{FF2B5EF4-FFF2-40B4-BE49-F238E27FC236}">
                  <a16:creationId xmlns:a16="http://schemas.microsoft.com/office/drawing/2014/main" id="{E977E722-6845-411F-92EB-58310147F3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81893" y="4551007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19</a:t>
              </a: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207E2C00-2DC7-4E64-86EB-69CCDF65E3D2}"/>
              </a:ext>
            </a:extLst>
          </p:cNvPr>
          <p:cNvGrpSpPr/>
          <p:nvPr/>
        </p:nvGrpSpPr>
        <p:grpSpPr>
          <a:xfrm>
            <a:off x="8011462" y="4379000"/>
            <a:ext cx="983638" cy="2329888"/>
            <a:chOff x="8011462" y="4379000"/>
            <a:chExt cx="983638" cy="2329888"/>
          </a:xfrm>
        </p:grpSpPr>
        <p:sp>
          <p:nvSpPr>
            <p:cNvPr id="110" name="Freeform 27">
              <a:extLst>
                <a:ext uri="{FF2B5EF4-FFF2-40B4-BE49-F238E27FC236}">
                  <a16:creationId xmlns:a16="http://schemas.microsoft.com/office/drawing/2014/main" id="{ABDA60B2-0F5B-41F4-889B-96C1FBD7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1462" y="4379000"/>
              <a:ext cx="983638" cy="2329888"/>
            </a:xfrm>
            <a:custGeom>
              <a:avLst/>
              <a:gdLst>
                <a:gd name="T0" fmla="*/ 2147483647 w 816"/>
                <a:gd name="T1" fmla="*/ 0 h 960"/>
                <a:gd name="T2" fmla="*/ 2147483647 w 816"/>
                <a:gd name="T3" fmla="*/ 2147483647 h 960"/>
                <a:gd name="T4" fmla="*/ 0 w 816"/>
                <a:gd name="T5" fmla="*/ 2147483647 h 960"/>
                <a:gd name="T6" fmla="*/ 0 60000 65536"/>
                <a:gd name="T7" fmla="*/ 0 60000 65536"/>
                <a:gd name="T8" fmla="*/ 0 60000 65536"/>
                <a:gd name="T9" fmla="*/ 0 w 816"/>
                <a:gd name="T10" fmla="*/ 0 h 960"/>
                <a:gd name="T11" fmla="*/ 816 w 816"/>
                <a:gd name="T12" fmla="*/ 960 h 960"/>
                <a:gd name="connsiteX0" fmla="*/ 4706 w 10165"/>
                <a:gd name="connsiteY0" fmla="*/ 0 h 10000"/>
                <a:gd name="connsiteX1" fmla="*/ 10165 w 10165"/>
                <a:gd name="connsiteY1" fmla="*/ 5427 h 10000"/>
                <a:gd name="connsiteX2" fmla="*/ 0 w 10165"/>
                <a:gd name="connsiteY2" fmla="*/ 10000 h 10000"/>
                <a:gd name="connsiteX0" fmla="*/ 4871 w 10330"/>
                <a:gd name="connsiteY0" fmla="*/ 0 h 10530"/>
                <a:gd name="connsiteX1" fmla="*/ 10330 w 10330"/>
                <a:gd name="connsiteY1" fmla="*/ 5427 h 10530"/>
                <a:gd name="connsiteX2" fmla="*/ 0 w 10330"/>
                <a:gd name="connsiteY2" fmla="*/ 10530 h 10530"/>
                <a:gd name="connsiteX0" fmla="*/ 4871 w 9836"/>
                <a:gd name="connsiteY0" fmla="*/ 0 h 10530"/>
                <a:gd name="connsiteX1" fmla="*/ 9836 w 9836"/>
                <a:gd name="connsiteY1" fmla="*/ 4500 h 10530"/>
                <a:gd name="connsiteX2" fmla="*/ 0 w 9836"/>
                <a:gd name="connsiteY2" fmla="*/ 10530 h 10530"/>
                <a:gd name="connsiteX0" fmla="*/ 4952 w 10836"/>
                <a:gd name="connsiteY0" fmla="*/ 0 h 10000"/>
                <a:gd name="connsiteX1" fmla="*/ 10836 w 10836"/>
                <a:gd name="connsiteY1" fmla="*/ 4903 h 10000"/>
                <a:gd name="connsiteX2" fmla="*/ 0 w 10836"/>
                <a:gd name="connsiteY2" fmla="*/ 10000 h 10000"/>
                <a:gd name="connsiteX0" fmla="*/ 5454 w 11338"/>
                <a:gd name="connsiteY0" fmla="*/ 0 h 10000"/>
                <a:gd name="connsiteX1" fmla="*/ 11338 w 11338"/>
                <a:gd name="connsiteY1" fmla="*/ 4903 h 10000"/>
                <a:gd name="connsiteX2" fmla="*/ 0 w 11338"/>
                <a:gd name="connsiteY2" fmla="*/ 10000 h 10000"/>
                <a:gd name="connsiteX0" fmla="*/ 1271 w 11338"/>
                <a:gd name="connsiteY0" fmla="*/ 0 h 20186"/>
                <a:gd name="connsiteX1" fmla="*/ 11338 w 11338"/>
                <a:gd name="connsiteY1" fmla="*/ 15089 h 20186"/>
                <a:gd name="connsiteX2" fmla="*/ 0 w 11338"/>
                <a:gd name="connsiteY2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  <a:gd name="connsiteX0" fmla="*/ 1271 w 11338"/>
                <a:gd name="connsiteY0" fmla="*/ 0 h 20186"/>
                <a:gd name="connsiteX1" fmla="*/ 5191 w 11338"/>
                <a:gd name="connsiteY1" fmla="*/ 10475 h 20186"/>
                <a:gd name="connsiteX2" fmla="*/ 11338 w 11338"/>
                <a:gd name="connsiteY2" fmla="*/ 15089 h 20186"/>
                <a:gd name="connsiteX3" fmla="*/ 0 w 11338"/>
                <a:gd name="connsiteY3" fmla="*/ 20186 h 2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8" h="20186">
                  <a:moveTo>
                    <a:pt x="1271" y="0"/>
                  </a:moveTo>
                  <a:cubicBezTo>
                    <a:pt x="2243" y="2821"/>
                    <a:pt x="3231" y="5237"/>
                    <a:pt x="5191" y="10475"/>
                  </a:cubicBezTo>
                  <a:lnTo>
                    <a:pt x="11338" y="15089"/>
                  </a:lnTo>
                  <a:cubicBezTo>
                    <a:pt x="7949" y="16829"/>
                    <a:pt x="3389" y="18445"/>
                    <a:pt x="0" y="20186"/>
                  </a:cubicBez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1" name="Text Box 24">
              <a:extLst>
                <a:ext uri="{FF2B5EF4-FFF2-40B4-BE49-F238E27FC236}">
                  <a16:creationId xmlns:a16="http://schemas.microsoft.com/office/drawing/2014/main" id="{756BE510-FC96-4CEB-9E57-381B704F09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20750" y="4800600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13</a:t>
              </a:r>
            </a:p>
          </p:txBody>
        </p:sp>
      </p:grpSp>
      <p:pic>
        <p:nvPicPr>
          <p:cNvPr id="72" name="Picture 71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9DA0BFC4-EC23-492C-A675-BB7C83B9CDF1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B3A1BA4D-6E31-4201-BEFB-6E609E39944E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303039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3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6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22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C9ACDA2-0D2D-2B24-DAEB-D9B3336EB8E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0" name="Picture 6" descr="capture1">
            <a:extLst>
              <a:ext uri="{FF2B5EF4-FFF2-40B4-BE49-F238E27FC236}">
                <a16:creationId xmlns:a16="http://schemas.microsoft.com/office/drawing/2014/main" id="{25A14AF8-036B-E4C5-20C7-019C464563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08901" name="Group 7">
            <a:extLst>
              <a:ext uri="{FF2B5EF4-FFF2-40B4-BE49-F238E27FC236}">
                <a16:creationId xmlns:a16="http://schemas.microsoft.com/office/drawing/2014/main" id="{7778E70C-D5D1-8F93-2F27-B673CFE9569B}"/>
              </a:ext>
            </a:extLst>
          </p:cNvPr>
          <p:cNvGrpSpPr>
            <a:grpSpLocks/>
          </p:cNvGrpSpPr>
          <p:nvPr/>
        </p:nvGrpSpPr>
        <p:grpSpPr bwMode="auto">
          <a:xfrm>
            <a:off x="6337" y="1867394"/>
            <a:ext cx="457200" cy="914400"/>
            <a:chOff x="1681" y="3025"/>
            <a:chExt cx="512" cy="1103"/>
          </a:xfrm>
        </p:grpSpPr>
        <p:grpSp>
          <p:nvGrpSpPr>
            <p:cNvPr id="208906" name="Group 8">
              <a:extLst>
                <a:ext uri="{FF2B5EF4-FFF2-40B4-BE49-F238E27FC236}">
                  <a16:creationId xmlns:a16="http://schemas.microsoft.com/office/drawing/2014/main" id="{EA0FE0D6-8014-FBBF-55E1-044083921C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08910" name="Freeform 9">
                <a:extLst>
                  <a:ext uri="{FF2B5EF4-FFF2-40B4-BE49-F238E27FC236}">
                    <a16:creationId xmlns:a16="http://schemas.microsoft.com/office/drawing/2014/main" id="{896C1588-22B1-E72A-1534-37250C4D9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1" name="Freeform 10">
                <a:extLst>
                  <a:ext uri="{FF2B5EF4-FFF2-40B4-BE49-F238E27FC236}">
                    <a16:creationId xmlns:a16="http://schemas.microsoft.com/office/drawing/2014/main" id="{70BE3ED9-6289-8683-F01C-A6DD25805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2" name="Freeform 11">
                <a:extLst>
                  <a:ext uri="{FF2B5EF4-FFF2-40B4-BE49-F238E27FC236}">
                    <a16:creationId xmlns:a16="http://schemas.microsoft.com/office/drawing/2014/main" id="{B34C2D58-1AD3-6489-2853-071F763C7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3" name="Freeform 12">
                <a:extLst>
                  <a:ext uri="{FF2B5EF4-FFF2-40B4-BE49-F238E27FC236}">
                    <a16:creationId xmlns:a16="http://schemas.microsoft.com/office/drawing/2014/main" id="{D810837B-CB3E-2761-5166-65497E04D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4" name="Freeform 13">
                <a:extLst>
                  <a:ext uri="{FF2B5EF4-FFF2-40B4-BE49-F238E27FC236}">
                    <a16:creationId xmlns:a16="http://schemas.microsoft.com/office/drawing/2014/main" id="{01E3A633-8403-EDDB-F8E9-47C1B9BD2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15" name="Freeform 14">
                <a:extLst>
                  <a:ext uri="{FF2B5EF4-FFF2-40B4-BE49-F238E27FC236}">
                    <a16:creationId xmlns:a16="http://schemas.microsoft.com/office/drawing/2014/main" id="{C4EAC443-987F-EE22-2208-1C3A2BEF9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08907" name="Group 15">
              <a:extLst>
                <a:ext uri="{FF2B5EF4-FFF2-40B4-BE49-F238E27FC236}">
                  <a16:creationId xmlns:a16="http://schemas.microsoft.com/office/drawing/2014/main" id="{1EF1AE68-91D6-4951-921D-4BA9635815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08908" name="Freeform 16">
                <a:extLst>
                  <a:ext uri="{FF2B5EF4-FFF2-40B4-BE49-F238E27FC236}">
                    <a16:creationId xmlns:a16="http://schemas.microsoft.com/office/drawing/2014/main" id="{A398953E-DA2D-54BF-3DBE-000D2AB73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909" name="Freeform 17">
                <a:extLst>
                  <a:ext uri="{FF2B5EF4-FFF2-40B4-BE49-F238E27FC236}">
                    <a16:creationId xmlns:a16="http://schemas.microsoft.com/office/drawing/2014/main" id="{8AC88093-BEF9-904A-0BE9-898F3B005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8902" name="Rectangle 18">
            <a:extLst>
              <a:ext uri="{FF2B5EF4-FFF2-40B4-BE49-F238E27FC236}">
                <a16:creationId xmlns:a16="http://schemas.microsoft.com/office/drawing/2014/main" id="{7DEFDEF4-2C9B-1060-1ABF-ADB7BB3D8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-46038"/>
            <a:ext cx="388279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dirty="0">
                <a:solidFill>
                  <a:srgbClr val="FFFFFF"/>
                </a:solidFill>
              </a:rPr>
              <a:t>What is the base case?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4" name="Group 11">
            <a:extLst>
              <a:ext uri="{FF2B5EF4-FFF2-40B4-BE49-F238E27FC236}">
                <a16:creationId xmlns:a16="http://schemas.microsoft.com/office/drawing/2014/main" id="{8691BF35-9829-DA73-3150-0A04CDAA6C0E}"/>
              </a:ext>
            </a:extLst>
          </p:cNvPr>
          <p:cNvGrpSpPr>
            <a:grpSpLocks/>
          </p:cNvGrpSpPr>
          <p:nvPr/>
        </p:nvGrpSpPr>
        <p:grpSpPr bwMode="auto">
          <a:xfrm>
            <a:off x="-76200" y="1066801"/>
            <a:ext cx="539750" cy="914400"/>
            <a:chOff x="3309" y="2976"/>
            <a:chExt cx="484" cy="1010"/>
          </a:xfrm>
        </p:grpSpPr>
        <p:sp>
          <p:nvSpPr>
            <p:cNvPr id="5" name="Freeform 12">
              <a:extLst>
                <a:ext uri="{FF2B5EF4-FFF2-40B4-BE49-F238E27FC236}">
                  <a16:creationId xmlns:a16="http://schemas.microsoft.com/office/drawing/2014/main" id="{4DE08D76-AEE1-4E42-4083-74D356381B7C}"/>
                </a:ext>
              </a:extLst>
            </p:cNvPr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" name="Group 13">
              <a:extLst>
                <a:ext uri="{FF2B5EF4-FFF2-40B4-BE49-F238E27FC236}">
                  <a16:creationId xmlns:a16="http://schemas.microsoft.com/office/drawing/2014/main" id="{8ECB4ED9-20B8-EBAC-35FF-1927BF76B7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" name="Freeform 14">
                <a:extLst>
                  <a:ext uri="{FF2B5EF4-FFF2-40B4-BE49-F238E27FC236}">
                    <a16:creationId xmlns:a16="http://schemas.microsoft.com/office/drawing/2014/main" id="{02A2C7D3-D791-5792-A697-BFEEC0210A2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" name="Freeform 15">
                <a:extLst>
                  <a:ext uri="{FF2B5EF4-FFF2-40B4-BE49-F238E27FC236}">
                    <a16:creationId xmlns:a16="http://schemas.microsoft.com/office/drawing/2014/main" id="{7D070F8C-4803-35FF-141A-1722290C7A4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" name="Freeform 16">
                <a:extLst>
                  <a:ext uri="{FF2B5EF4-FFF2-40B4-BE49-F238E27FC236}">
                    <a16:creationId xmlns:a16="http://schemas.microsoft.com/office/drawing/2014/main" id="{93166C62-E52B-FC95-F354-303E3C8B058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" name="Freeform 17">
                <a:extLst>
                  <a:ext uri="{FF2B5EF4-FFF2-40B4-BE49-F238E27FC236}">
                    <a16:creationId xmlns:a16="http://schemas.microsoft.com/office/drawing/2014/main" id="{28763049-620D-C58C-4963-70DD54426E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" name="Freeform 18">
                <a:extLst>
                  <a:ext uri="{FF2B5EF4-FFF2-40B4-BE49-F238E27FC236}">
                    <a16:creationId xmlns:a16="http://schemas.microsoft.com/office/drawing/2014/main" id="{02CC2E46-9CAC-7459-E185-D00213840D0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" name="Freeform 19">
                <a:extLst>
                  <a:ext uri="{FF2B5EF4-FFF2-40B4-BE49-F238E27FC236}">
                    <a16:creationId xmlns:a16="http://schemas.microsoft.com/office/drawing/2014/main" id="{7AC62AD5-1FF3-743B-BEA5-0944B385098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" name="Freeform 20">
                <a:extLst>
                  <a:ext uri="{FF2B5EF4-FFF2-40B4-BE49-F238E27FC236}">
                    <a16:creationId xmlns:a16="http://schemas.microsoft.com/office/drawing/2014/main" id="{D2AFE909-E55B-4A4E-8184-A730C2F55E1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" name="Oval 21">
                <a:extLst>
                  <a:ext uri="{FF2B5EF4-FFF2-40B4-BE49-F238E27FC236}">
                    <a16:creationId xmlns:a16="http://schemas.microsoft.com/office/drawing/2014/main" id="{08D7A599-41FE-9F2C-461E-672D6A101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" name="Oval 22">
                <a:extLst>
                  <a:ext uri="{FF2B5EF4-FFF2-40B4-BE49-F238E27FC236}">
                    <a16:creationId xmlns:a16="http://schemas.microsoft.com/office/drawing/2014/main" id="{67B76119-08FD-82F3-7954-7C08C61D4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" name="Oval 23">
                <a:extLst>
                  <a:ext uri="{FF2B5EF4-FFF2-40B4-BE49-F238E27FC236}">
                    <a16:creationId xmlns:a16="http://schemas.microsoft.com/office/drawing/2014/main" id="{466444CB-2253-EE6E-F5E6-A6934853C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" name="Oval 24">
                <a:extLst>
                  <a:ext uri="{FF2B5EF4-FFF2-40B4-BE49-F238E27FC236}">
                    <a16:creationId xmlns:a16="http://schemas.microsoft.com/office/drawing/2014/main" id="{92B5AA2B-B661-3840-E7CD-FC553DC9F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" name="Oval 25">
                <a:extLst>
                  <a:ext uri="{FF2B5EF4-FFF2-40B4-BE49-F238E27FC236}">
                    <a16:creationId xmlns:a16="http://schemas.microsoft.com/office/drawing/2014/main" id="{844C4383-87C5-952A-7F68-1ACC6682A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" name="Oval 26">
                <a:extLst>
                  <a:ext uri="{FF2B5EF4-FFF2-40B4-BE49-F238E27FC236}">
                    <a16:creationId xmlns:a16="http://schemas.microsoft.com/office/drawing/2014/main" id="{54331E54-8DA2-F32B-4CE0-06ABD81AA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0" name="AutoShape 38">
            <a:extLst>
              <a:ext uri="{FF2B5EF4-FFF2-40B4-BE49-F238E27FC236}">
                <a16:creationId xmlns:a16="http://schemas.microsoft.com/office/drawing/2014/main" id="{1C938C5A-B5DC-9A5F-C1CC-1FEC30E403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999" y="4114373"/>
            <a:ext cx="6909801" cy="472909"/>
          </a:xfrm>
          <a:prstGeom prst="wedgeRoundRectCallout">
            <a:avLst>
              <a:gd name="adj1" fmla="val -40158"/>
              <a:gd name="adj2" fmla="val -9163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Let’s have the base case be when there </a:t>
            </a:r>
            <a:r>
              <a:rPr lang="en-US" altLang="en-US" sz="2400" dirty="0">
                <a:solidFill>
                  <a:srgbClr val="FFFFFF"/>
                </a:solidFill>
              </a:rPr>
              <a:t>are </a:t>
            </a:r>
            <a:r>
              <a:rPr lang="en-US" altLang="en-US" sz="2400" dirty="0">
                <a:solidFill>
                  <a:srgbClr val="FF0000"/>
                </a:solidFill>
              </a:rPr>
              <a:t>zero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words.</a:t>
            </a:r>
          </a:p>
        </p:txBody>
      </p:sp>
      <p:sp>
        <p:nvSpPr>
          <p:cNvPr id="208916" name="Oval 4">
            <a:extLst>
              <a:ext uri="{FF2B5EF4-FFF2-40B4-BE49-F238E27FC236}">
                <a16:creationId xmlns:a16="http://schemas.microsoft.com/office/drawing/2014/main" id="{1972631A-4FD6-5EF6-61B4-664A60E86E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687" y="914400"/>
            <a:ext cx="358312" cy="356721"/>
          </a:xfrm>
          <a:prstGeom prst="ellipse">
            <a:avLst/>
          </a:prstGeom>
          <a:noFill/>
          <a:ln w="254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AutoShape 38">
            <a:extLst>
              <a:ext uri="{FF2B5EF4-FFF2-40B4-BE49-F238E27FC236}">
                <a16:creationId xmlns:a16="http://schemas.microsoft.com/office/drawing/2014/main" id="{54529305-60F0-4F2A-D925-207B7A4C6E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4800600"/>
            <a:ext cx="4724400" cy="472909"/>
          </a:xfrm>
          <a:prstGeom prst="wedgeRoundRectCallout">
            <a:avLst>
              <a:gd name="adj1" fmla="val -53289"/>
              <a:gd name="adj2" fmla="val -52568"/>
              <a:gd name="adj3" fmla="val 16667"/>
            </a:avLst>
          </a:prstGeom>
          <a:noFill/>
          <a:ln w="127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then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if I have </a:t>
            </a:r>
            <a:r>
              <a:rPr kumimoji="0" lang="en-US" altLang="en-US" sz="24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=3 words to print.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4" name="Picture 24" descr="an02380_">
            <a:extLst>
              <a:ext uri="{FF2B5EF4-FFF2-40B4-BE49-F238E27FC236}">
                <a16:creationId xmlns:a16="http://schemas.microsoft.com/office/drawing/2014/main" id="{90061811-9EC2-D839-10BB-8C764AF58B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2888" y="5246758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AutoShape 38">
            <a:extLst>
              <a:ext uri="{FF2B5EF4-FFF2-40B4-BE49-F238E27FC236}">
                <a16:creationId xmlns:a16="http://schemas.microsoft.com/office/drawing/2014/main" id="{9A0225D3-E839-F645-68FD-7EA307A20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6036" y="5343236"/>
            <a:ext cx="6239164" cy="472909"/>
          </a:xfrm>
          <a:prstGeom prst="wedgeRoundRectCallout">
            <a:avLst>
              <a:gd name="adj1" fmla="val -55214"/>
              <a:gd name="adj2" fmla="val -15459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 tell you to put k=3 words on the last line.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AutoShape 38">
            <a:extLst>
              <a:ext uri="{FF2B5EF4-FFF2-40B4-BE49-F238E27FC236}">
                <a16:creationId xmlns:a16="http://schemas.microsoft.com/office/drawing/2014/main" id="{185E63CC-62A4-29FE-0573-96DA3CAD6E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1492" y="5954549"/>
            <a:ext cx="5029200" cy="472909"/>
          </a:xfrm>
          <a:prstGeom prst="wedgeRoundRectCallout">
            <a:avLst>
              <a:gd name="adj1" fmla="val -53748"/>
              <a:gd name="adj2" fmla="val -960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Then there will be </a:t>
            </a:r>
            <a:r>
              <a:rPr lang="en-US" altLang="en-US" sz="2400" dirty="0" err="1">
                <a:solidFill>
                  <a:srgbClr val="FFFFFF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-k=0 words for me.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7" name="Group 11">
            <a:extLst>
              <a:ext uri="{FF2B5EF4-FFF2-40B4-BE49-F238E27FC236}">
                <a16:creationId xmlns:a16="http://schemas.microsoft.com/office/drawing/2014/main" id="{8184E288-9CC9-6E6E-ECC2-FE6395C3E017}"/>
              </a:ext>
            </a:extLst>
          </p:cNvPr>
          <p:cNvGrpSpPr>
            <a:grpSpLocks/>
          </p:cNvGrpSpPr>
          <p:nvPr/>
        </p:nvGrpSpPr>
        <p:grpSpPr bwMode="auto">
          <a:xfrm>
            <a:off x="378835" y="5789761"/>
            <a:ext cx="539750" cy="914400"/>
            <a:chOff x="3309" y="2976"/>
            <a:chExt cx="484" cy="1010"/>
          </a:xfrm>
        </p:grpSpPr>
        <p:sp>
          <p:nvSpPr>
            <p:cNvPr id="28" name="Freeform 12">
              <a:extLst>
                <a:ext uri="{FF2B5EF4-FFF2-40B4-BE49-F238E27FC236}">
                  <a16:creationId xmlns:a16="http://schemas.microsoft.com/office/drawing/2014/main" id="{242C6B3B-5BF6-C115-A3E8-F32BAF58BB9A}"/>
                </a:ext>
              </a:extLst>
            </p:cNvPr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9" name="Group 13">
              <a:extLst>
                <a:ext uri="{FF2B5EF4-FFF2-40B4-BE49-F238E27FC236}">
                  <a16:creationId xmlns:a16="http://schemas.microsoft.com/office/drawing/2014/main" id="{028FFA53-3ABA-E294-5A0A-498805B0EC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0" name="Freeform 14">
                <a:extLst>
                  <a:ext uri="{FF2B5EF4-FFF2-40B4-BE49-F238E27FC236}">
                    <a16:creationId xmlns:a16="http://schemas.microsoft.com/office/drawing/2014/main" id="{E1A253BE-F418-1507-8CC4-E90BE73BCC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1" name="Freeform 15">
                <a:extLst>
                  <a:ext uri="{FF2B5EF4-FFF2-40B4-BE49-F238E27FC236}">
                    <a16:creationId xmlns:a16="http://schemas.microsoft.com/office/drawing/2014/main" id="{DA64D473-D016-34C7-222D-5D110DA775B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2" name="Freeform 16">
                <a:extLst>
                  <a:ext uri="{FF2B5EF4-FFF2-40B4-BE49-F238E27FC236}">
                    <a16:creationId xmlns:a16="http://schemas.microsoft.com/office/drawing/2014/main" id="{C9501F25-1F4E-9351-6391-0108C764478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Freeform 17">
                <a:extLst>
                  <a:ext uri="{FF2B5EF4-FFF2-40B4-BE49-F238E27FC236}">
                    <a16:creationId xmlns:a16="http://schemas.microsoft.com/office/drawing/2014/main" id="{E7EBE220-F734-096F-C6E6-7EA0656AD5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" name="Freeform 18">
                <a:extLst>
                  <a:ext uri="{FF2B5EF4-FFF2-40B4-BE49-F238E27FC236}">
                    <a16:creationId xmlns:a16="http://schemas.microsoft.com/office/drawing/2014/main" id="{7CD61265-0250-2A31-C20B-4E2861D3CA7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" name="Freeform 19">
                <a:extLst>
                  <a:ext uri="{FF2B5EF4-FFF2-40B4-BE49-F238E27FC236}">
                    <a16:creationId xmlns:a16="http://schemas.microsoft.com/office/drawing/2014/main" id="{0E5531F6-4371-CBFC-4146-A4661506CC9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" name="Freeform 20">
                <a:extLst>
                  <a:ext uri="{FF2B5EF4-FFF2-40B4-BE49-F238E27FC236}">
                    <a16:creationId xmlns:a16="http://schemas.microsoft.com/office/drawing/2014/main" id="{CCDEBBB8-1408-835B-541A-B9A67B67A6E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" name="Oval 21">
                <a:extLst>
                  <a:ext uri="{FF2B5EF4-FFF2-40B4-BE49-F238E27FC236}">
                    <a16:creationId xmlns:a16="http://schemas.microsoft.com/office/drawing/2014/main" id="{CB67D8AB-3A17-5EDE-9248-C4C7FBDFE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" name="Oval 22">
                <a:extLst>
                  <a:ext uri="{FF2B5EF4-FFF2-40B4-BE49-F238E27FC236}">
                    <a16:creationId xmlns:a16="http://schemas.microsoft.com/office/drawing/2014/main" id="{A7680047-492E-9CC3-2B65-B02DA034D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" name="Oval 23">
                <a:extLst>
                  <a:ext uri="{FF2B5EF4-FFF2-40B4-BE49-F238E27FC236}">
                    <a16:creationId xmlns:a16="http://schemas.microsoft.com/office/drawing/2014/main" id="{79AB24C5-E182-6DF4-22E4-90254730C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0" name="Oval 24">
                <a:extLst>
                  <a:ext uri="{FF2B5EF4-FFF2-40B4-BE49-F238E27FC236}">
                    <a16:creationId xmlns:a16="http://schemas.microsoft.com/office/drawing/2014/main" id="{6883AD50-14D6-F6E9-0AA1-EF5DCC347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1" name="Oval 25">
                <a:extLst>
                  <a:ext uri="{FF2B5EF4-FFF2-40B4-BE49-F238E27FC236}">
                    <a16:creationId xmlns:a16="http://schemas.microsoft.com/office/drawing/2014/main" id="{7DBCDFB3-06D9-3C6C-C0E9-38D6CE8AF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2" name="Oval 26">
                <a:extLst>
                  <a:ext uri="{FF2B5EF4-FFF2-40B4-BE49-F238E27FC236}">
                    <a16:creationId xmlns:a16="http://schemas.microsoft.com/office/drawing/2014/main" id="{F2EC2AEE-7306-8324-39B9-B24EA88F1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44" name="Oval 4">
            <a:extLst>
              <a:ext uri="{FF2B5EF4-FFF2-40B4-BE49-F238E27FC236}">
                <a16:creationId xmlns:a16="http://schemas.microsoft.com/office/drawing/2014/main" id="{6F794179-9D0D-0DBB-64CE-EF2572AC158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7308" y="1853079"/>
            <a:ext cx="358312" cy="356721"/>
          </a:xfrm>
          <a:prstGeom prst="ellipse">
            <a:avLst/>
          </a:prstGeom>
          <a:noFill/>
          <a:ln w="25400">
            <a:solidFill>
              <a:srgbClr val="FF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75578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8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08916" grpId="0" animBg="1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4" name="Text Box 5"/>
          <p:cNvSpPr txBox="1">
            <a:spLocks noChangeArrowheads="1"/>
          </p:cNvSpPr>
          <p:nvPr/>
        </p:nvSpPr>
        <p:spPr bwMode="auto">
          <a:xfrm>
            <a:off x="273110" y="142875"/>
            <a:ext cx="307969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Dynamic Programming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code always has this</a:t>
            </a:r>
            <a:br>
              <a:rPr lang="en-US" altLang="en-US" sz="2400" dirty="0"/>
            </a:br>
            <a:r>
              <a:rPr lang="en-US" altLang="en-US" sz="2400" dirty="0"/>
              <a:t>same basic structure.</a:t>
            </a:r>
          </a:p>
        </p:txBody>
      </p:sp>
      <p:pic>
        <p:nvPicPr>
          <p:cNvPr id="4" name="Picture 6">
            <a:extLst>
              <a:ext uri="{FF2B5EF4-FFF2-40B4-BE49-F238E27FC236}">
                <a16:creationId xmlns:a16="http://schemas.microsoft.com/office/drawing/2014/main" id="{ADB2765F-7B75-4061-866B-16145D0426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200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5">
            <a:extLst>
              <a:ext uri="{FF2B5EF4-FFF2-40B4-BE49-F238E27FC236}">
                <a16:creationId xmlns:a16="http://schemas.microsoft.com/office/drawing/2014/main" id="{A1A4078D-1276-4B4F-90BB-A9EACECA3A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7505" y="1466671"/>
            <a:ext cx="3390672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Loop though </a:t>
            </a:r>
            <a:br>
              <a:rPr lang="en-US" altLang="en-US" sz="2400" dirty="0"/>
            </a:br>
            <a:r>
              <a:rPr lang="en-US" altLang="en-US" sz="2400" dirty="0"/>
              <a:t>   nodes/</a:t>
            </a:r>
            <a:r>
              <a:rPr lang="en-US" altLang="en-US" sz="2400" dirty="0" err="1"/>
              <a:t>subinstances</a:t>
            </a:r>
            <a:endParaRPr lang="en-US" altLang="en-US" sz="24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       Loop though </a:t>
            </a:r>
            <a:br>
              <a:rPr lang="en-US" altLang="en-US" sz="2400" dirty="0"/>
            </a:br>
            <a:r>
              <a:rPr lang="en-US" altLang="en-US" sz="2400" dirty="0"/>
              <a:t>           edges/</a:t>
            </a:r>
            <a:r>
              <a:rPr lang="en-US" altLang="en-US" sz="2400" dirty="0" err="1"/>
              <a:t>birdAnswers</a:t>
            </a: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974066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714" grpId="0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81A81463-BA62-43A2-9712-12A0FBB3C9BE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0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Printing Neatly</a:t>
            </a:r>
            <a:endParaRPr lang="en-US" altLang="en-US" kern="0" dirty="0"/>
          </a:p>
        </p:txBody>
      </p:sp>
      <p:sp>
        <p:nvSpPr>
          <p:cNvPr id="56" name="Rectangle 2">
            <a:extLst>
              <a:ext uri="{FF2B5EF4-FFF2-40B4-BE49-F238E27FC236}">
                <a16:creationId xmlns:a16="http://schemas.microsoft.com/office/drawing/2014/main" id="{59E84737-CED4-44A8-88F6-F390EBEFF9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Sub-</a:t>
            </a:r>
            <a:r>
              <a:rPr lang="en-US" altLang="en-US" sz="3600" kern="0" dirty="0">
                <a:solidFill>
                  <a:srgbClr val="FFFF00"/>
                </a:solidFill>
                <a:latin typeface="Times New Roman"/>
              </a:rPr>
              <a:t>Instances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4" name="Text Box 23">
            <a:extLst>
              <a:ext uri="{FF2B5EF4-FFF2-40B4-BE49-F238E27FC236}">
                <a16:creationId xmlns:a16="http://schemas.microsoft.com/office/drawing/2014/main" id="{2B7BB458-475D-4F3C-8C0B-1529D967A6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371671"/>
            <a:ext cx="6327373" cy="37548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our instance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ie “</a:t>
            </a:r>
            <a:r>
              <a:rPr lang="en-US" altLang="en-US" sz="2400" dirty="0">
                <a:solidFill>
                  <a:srgbClr val="FFFFFF"/>
                </a:solidFill>
              </a:rPr>
              <a:t>W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hat is the best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“What is best way to print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words?”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1100" dirty="0">
                <a:solidFill>
                  <a:srgbClr val="FFFFFF"/>
                </a:solidFill>
              </a:rPr>
              <a:t>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Each state[</a:t>
            </a:r>
            <a:r>
              <a:rPr lang="en-US" altLang="en-US" sz="2400" dirty="0" err="1">
                <a:solidFill>
                  <a:srgbClr val="FFFFFF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] 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 A </a:t>
            </a:r>
            <a:r>
              <a:rPr lang="en-US" altLang="en-US" sz="2400" dirty="0" err="1">
                <a:solidFill>
                  <a:srgbClr val="FFFFFF"/>
                </a:solidFill>
                <a:sym typeface="Wingdings" panose="05000000000000000000" pitchFamily="2" charset="2"/>
              </a:rPr>
              <a:t>subInstance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[</a:t>
            </a:r>
            <a:r>
              <a:rPr lang="en-US" altLang="en-US" sz="2400" dirty="0" err="1">
                <a:solidFill>
                  <a:srgbClr val="FFFFFF"/>
                </a:solidFill>
                <a:sym typeface="Wingdings" panose="05000000000000000000" pitchFamily="2" charset="2"/>
              </a:rPr>
              <a:t>i</a:t>
            </a:r>
            <a:r>
              <a:rPr lang="en-US" altLang="en-US" sz="2400" dirty="0">
                <a:solidFill>
                  <a:srgbClr val="FFFFFF"/>
                </a:solidFill>
                <a:sym typeface="Wingdings" panose="05000000000000000000" pitchFamily="2" charset="2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ie “What is the best path from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 to </a:t>
            </a:r>
            <a:r>
              <a:rPr lang="en-US" altLang="en-US" sz="2400" i="1" dirty="0">
                <a:solidFill>
                  <a:srgbClr val="FFC000"/>
                </a:solidFill>
              </a:rPr>
              <a:t>t</a:t>
            </a:r>
            <a:r>
              <a:rPr lang="en-US" altLang="en-US" sz="2400" dirty="0">
                <a:solidFill>
                  <a:srgbClr val="FFFFFF"/>
                </a:solidFill>
              </a:rPr>
              <a:t>?” </a:t>
            </a: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= “What is best way to print </a:t>
            </a:r>
            <a:r>
              <a:rPr lang="en-US" altLang="en-US" sz="2400" dirty="0">
                <a:solidFill>
                  <a:srgbClr val="FFC000"/>
                </a:solidFill>
              </a:rPr>
              <a:t>last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n-US" altLang="en-US" sz="2400" i="1" dirty="0">
                <a:solidFill>
                  <a:srgbClr val="FFC000"/>
                </a:solidFill>
              </a:rPr>
              <a:t>n-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words?”</a:t>
            </a:r>
          </a:p>
          <a:p>
            <a:pPr lvl="0" eaLnBrk="1" hangingPunct="1">
              <a:buNone/>
              <a:defRPr/>
            </a:pPr>
            <a:endParaRPr lang="en-US" altLang="en-US" sz="1100" dirty="0">
              <a:solidFill>
                <a:srgbClr val="FFFFFF"/>
              </a:solidFill>
            </a:endParaRP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ie “What is the best path from </a:t>
            </a: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>
                <a:solidFill>
                  <a:srgbClr val="FFFFFF"/>
                </a:solidFill>
              </a:rPr>
              <a:t>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FFFF"/>
                </a:solidFill>
              </a:rPr>
              <a:t>?” </a:t>
            </a:r>
          </a:p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     = “What is best way to print the </a:t>
            </a:r>
            <a:r>
              <a:rPr lang="en-US" altLang="en-US" sz="2400" dirty="0">
                <a:solidFill>
                  <a:srgbClr val="FFC000"/>
                </a:solidFill>
              </a:rPr>
              <a:t>first 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FFFFFF"/>
                </a:solidFill>
              </a:rPr>
              <a:t>words?”</a:t>
            </a:r>
          </a:p>
          <a:p>
            <a:pPr lvl="0" eaLnBrk="1" hangingPunct="1"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6AA75536-2521-4C8A-A69A-2EE13EBDA2BE}"/>
              </a:ext>
            </a:extLst>
          </p:cNvPr>
          <p:cNvSpPr>
            <a:spLocks/>
          </p:cNvSpPr>
          <p:nvPr/>
        </p:nvSpPr>
        <p:spPr>
          <a:xfrm>
            <a:off x="44671" y="1536363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100028C2-9DBC-4EAE-9589-585F6B3EC13A}"/>
              </a:ext>
            </a:extLst>
          </p:cNvPr>
          <p:cNvGrpSpPr/>
          <p:nvPr/>
        </p:nvGrpSpPr>
        <p:grpSpPr>
          <a:xfrm>
            <a:off x="3606934" y="1840508"/>
            <a:ext cx="4599530" cy="911113"/>
            <a:chOff x="3606934" y="1840508"/>
            <a:chExt cx="4599530" cy="911113"/>
          </a:xfrm>
        </p:grpSpPr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1902A852-41AF-44D3-BBCD-307698BE87EB}"/>
                </a:ext>
              </a:extLst>
            </p:cNvPr>
            <p:cNvGrpSpPr/>
            <p:nvPr/>
          </p:nvGrpSpPr>
          <p:grpSpPr>
            <a:xfrm>
              <a:off x="3606934" y="2187691"/>
              <a:ext cx="4317865" cy="563930"/>
              <a:chOff x="3606934" y="2187691"/>
              <a:chExt cx="4317865" cy="563930"/>
            </a:xfrm>
          </p:grpSpPr>
          <p:sp>
            <p:nvSpPr>
              <p:cNvPr id="117" name="Oval 116">
                <a:extLst>
                  <a:ext uri="{FF2B5EF4-FFF2-40B4-BE49-F238E27FC236}">
                    <a16:creationId xmlns:a16="http://schemas.microsoft.com/office/drawing/2014/main" id="{9B557A41-AF16-4B2C-8F3B-69DC69A109C4}"/>
                  </a:ext>
                </a:extLst>
              </p:cNvPr>
              <p:cNvSpPr/>
              <p:nvPr/>
            </p:nvSpPr>
            <p:spPr>
              <a:xfrm>
                <a:off x="3606934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8" name="Oval 117">
                <a:extLst>
                  <a:ext uri="{FF2B5EF4-FFF2-40B4-BE49-F238E27FC236}">
                    <a16:creationId xmlns:a16="http://schemas.microsoft.com/office/drawing/2014/main" id="{F4C2ABD7-D419-4EF2-BCDF-4C69A8218EAA}"/>
                  </a:ext>
                </a:extLst>
              </p:cNvPr>
              <p:cNvSpPr/>
              <p:nvPr/>
            </p:nvSpPr>
            <p:spPr>
              <a:xfrm>
                <a:off x="4481669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9" name="Oval 118">
                <a:extLst>
                  <a:ext uri="{FF2B5EF4-FFF2-40B4-BE49-F238E27FC236}">
                    <a16:creationId xmlns:a16="http://schemas.microsoft.com/office/drawing/2014/main" id="{9FF06113-F95B-4680-B605-209567AFFE79}"/>
                  </a:ext>
                </a:extLst>
              </p:cNvPr>
              <p:cNvSpPr/>
              <p:nvPr/>
            </p:nvSpPr>
            <p:spPr>
              <a:xfrm>
                <a:off x="5356403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0" name="Oval 119">
                <a:extLst>
                  <a:ext uri="{FF2B5EF4-FFF2-40B4-BE49-F238E27FC236}">
                    <a16:creationId xmlns:a16="http://schemas.microsoft.com/office/drawing/2014/main" id="{1EF765D2-4239-41C1-99C1-D38D92047529}"/>
                  </a:ext>
                </a:extLst>
              </p:cNvPr>
              <p:cNvSpPr/>
              <p:nvPr/>
            </p:nvSpPr>
            <p:spPr>
              <a:xfrm>
                <a:off x="6231137" y="2187691"/>
                <a:ext cx="818928" cy="563930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45D13EF7-00A2-4D69-B56F-4717EE6CA1F7}"/>
                  </a:ext>
                </a:extLst>
              </p:cNvPr>
              <p:cNvGrpSpPr/>
              <p:nvPr/>
            </p:nvGrpSpPr>
            <p:grpSpPr>
              <a:xfrm>
                <a:off x="7105871" y="2187691"/>
                <a:ext cx="818928" cy="563930"/>
                <a:chOff x="310721" y="5385625"/>
                <a:chExt cx="832279" cy="1015175"/>
              </a:xfrm>
            </p:grpSpPr>
            <p:sp>
              <p:nvSpPr>
                <p:cNvPr id="122" name="Oval 121">
                  <a:extLst>
                    <a:ext uri="{FF2B5EF4-FFF2-40B4-BE49-F238E27FC236}">
                      <a16:creationId xmlns:a16="http://schemas.microsoft.com/office/drawing/2014/main" id="{D5F2D26A-5FD0-4CA3-872C-C38458A1B01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3" name="Text Box 23">
                  <a:extLst>
                    <a:ext uri="{FF2B5EF4-FFF2-40B4-BE49-F238E27FC236}">
                      <a16:creationId xmlns:a16="http://schemas.microsoft.com/office/drawing/2014/main" id="{A7FC6AF7-E4B9-4C8D-A1CB-251F5303E1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00" name="Rectangle 4">
              <a:extLst>
                <a:ext uri="{FF2B5EF4-FFF2-40B4-BE49-F238E27FC236}">
                  <a16:creationId xmlns:a16="http://schemas.microsoft.com/office/drawing/2014/main" id="{4D849781-5CD7-4B39-94AD-2ADDA7899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659" y="2309485"/>
              <a:ext cx="396215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01" name="Rectangle 4">
              <a:extLst>
                <a:ext uri="{FF2B5EF4-FFF2-40B4-BE49-F238E27FC236}">
                  <a16:creationId xmlns:a16="http://schemas.microsoft.com/office/drawing/2014/main" id="{66D2AC10-6199-4C31-BC84-CD40EF0B5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7714" y="2309485"/>
              <a:ext cx="774764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02" name="Rectangle 4">
              <a:extLst>
                <a:ext uri="{FF2B5EF4-FFF2-40B4-BE49-F238E27FC236}">
                  <a16:creationId xmlns:a16="http://schemas.microsoft.com/office/drawing/2014/main" id="{7898CBCB-5A15-4552-B259-2EA41D753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27042" y="2309485"/>
              <a:ext cx="50978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03" name="Rectangle 4">
              <a:extLst>
                <a:ext uri="{FF2B5EF4-FFF2-40B4-BE49-F238E27FC236}">
                  <a16:creationId xmlns:a16="http://schemas.microsoft.com/office/drawing/2014/main" id="{94F3DF1D-F9BB-41F6-B225-AD2131E9E9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51751" y="2309485"/>
              <a:ext cx="58549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0D0DCFA0-0482-4232-8A4C-FD956A97AB64}"/>
                </a:ext>
              </a:extLst>
            </p:cNvPr>
            <p:cNvGrpSpPr/>
            <p:nvPr/>
          </p:nvGrpSpPr>
          <p:grpSpPr>
            <a:xfrm>
              <a:off x="3868056" y="1840508"/>
              <a:ext cx="2476170" cy="403257"/>
              <a:chOff x="1353300" y="5215417"/>
              <a:chExt cx="2476170" cy="403257"/>
            </a:xfrm>
          </p:grpSpPr>
          <p:sp>
            <p:nvSpPr>
              <p:cNvPr id="114" name="Freeform 2">
                <a:extLst>
                  <a:ext uri="{FF2B5EF4-FFF2-40B4-BE49-F238E27FC236}">
                    <a16:creationId xmlns:a16="http://schemas.microsoft.com/office/drawing/2014/main" id="{39D70AB5-7BAB-44CE-941B-F0297FA4FFAC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5" name="Freeform 2">
                <a:extLst>
                  <a:ext uri="{FF2B5EF4-FFF2-40B4-BE49-F238E27FC236}">
                    <a16:creationId xmlns:a16="http://schemas.microsoft.com/office/drawing/2014/main" id="{5FEA015B-1C4E-488E-B199-E40EC460C24A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6" name="Freeform 2">
                <a:extLst>
                  <a:ext uri="{FF2B5EF4-FFF2-40B4-BE49-F238E27FC236}">
                    <a16:creationId xmlns:a16="http://schemas.microsoft.com/office/drawing/2014/main" id="{7A5F07FB-0AE3-4710-B077-05B4CCB4BE14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A4F3BCCA-D982-4626-A5B9-06885F2104D6}"/>
                </a:ext>
              </a:extLst>
            </p:cNvPr>
            <p:cNvGrpSpPr/>
            <p:nvPr/>
          </p:nvGrpSpPr>
          <p:grpSpPr>
            <a:xfrm>
              <a:off x="4745352" y="1840508"/>
              <a:ext cx="2476170" cy="403257"/>
              <a:chOff x="1353300" y="5215417"/>
              <a:chExt cx="2476170" cy="403257"/>
            </a:xfrm>
          </p:grpSpPr>
          <p:sp>
            <p:nvSpPr>
              <p:cNvPr id="111" name="Freeform 2">
                <a:extLst>
                  <a:ext uri="{FF2B5EF4-FFF2-40B4-BE49-F238E27FC236}">
                    <a16:creationId xmlns:a16="http://schemas.microsoft.com/office/drawing/2014/main" id="{961C1A0F-2184-4FDC-B6FB-9314A70963C8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2" name="Freeform 2">
                <a:extLst>
                  <a:ext uri="{FF2B5EF4-FFF2-40B4-BE49-F238E27FC236}">
                    <a16:creationId xmlns:a16="http://schemas.microsoft.com/office/drawing/2014/main" id="{D80604F2-C01C-4F69-A33D-1738807824F1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3" name="Freeform 2">
                <a:extLst>
                  <a:ext uri="{FF2B5EF4-FFF2-40B4-BE49-F238E27FC236}">
                    <a16:creationId xmlns:a16="http://schemas.microsoft.com/office/drawing/2014/main" id="{1EC5255C-1409-42B9-939D-BFDC180768E8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06" name="Group 105">
              <a:extLst>
                <a:ext uri="{FF2B5EF4-FFF2-40B4-BE49-F238E27FC236}">
                  <a16:creationId xmlns:a16="http://schemas.microsoft.com/office/drawing/2014/main" id="{32D3813B-020D-4B5C-969C-EBC6D78D1F15}"/>
                </a:ext>
              </a:extLst>
            </p:cNvPr>
            <p:cNvGrpSpPr/>
            <p:nvPr/>
          </p:nvGrpSpPr>
          <p:grpSpPr>
            <a:xfrm>
              <a:off x="5715000" y="1960311"/>
              <a:ext cx="1587175" cy="283454"/>
              <a:chOff x="1353300" y="5335220"/>
              <a:chExt cx="1587175" cy="283454"/>
            </a:xfrm>
          </p:grpSpPr>
          <p:sp>
            <p:nvSpPr>
              <p:cNvPr id="109" name="Freeform 2">
                <a:extLst>
                  <a:ext uri="{FF2B5EF4-FFF2-40B4-BE49-F238E27FC236}">
                    <a16:creationId xmlns:a16="http://schemas.microsoft.com/office/drawing/2014/main" id="{4F325C96-5C5F-4381-A26C-6EC48EAD7F62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0" name="Freeform 2">
                <a:extLst>
                  <a:ext uri="{FF2B5EF4-FFF2-40B4-BE49-F238E27FC236}">
                    <a16:creationId xmlns:a16="http://schemas.microsoft.com/office/drawing/2014/main" id="{0DF65103-06CC-4D9F-9B7E-B099C1BC37C9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07" name="Freeform 2">
              <a:extLst>
                <a:ext uri="{FF2B5EF4-FFF2-40B4-BE49-F238E27FC236}">
                  <a16:creationId xmlns:a16="http://schemas.microsoft.com/office/drawing/2014/main" id="{FBF7BCFC-DA6A-45E5-A8F8-A6361C832FCB}"/>
                </a:ext>
              </a:extLst>
            </p:cNvPr>
            <p:cNvSpPr/>
            <p:nvPr/>
          </p:nvSpPr>
          <p:spPr>
            <a:xfrm>
              <a:off x="6699162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Text Box 6">
              <a:extLst>
                <a:ext uri="{FF2B5EF4-FFF2-40B4-BE49-F238E27FC236}">
                  <a16:creationId xmlns:a16="http://schemas.microsoft.com/office/drawing/2014/main" id="{D6C59C4D-F980-4E61-BE7D-B2A670842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62616" y="1853625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2CF8FAA-A7C0-45AA-B84A-433C0E016256}"/>
              </a:ext>
            </a:extLst>
          </p:cNvPr>
          <p:cNvGrpSpPr/>
          <p:nvPr/>
        </p:nvGrpSpPr>
        <p:grpSpPr>
          <a:xfrm>
            <a:off x="751552" y="1738688"/>
            <a:ext cx="3674310" cy="1012933"/>
            <a:chOff x="751552" y="1738688"/>
            <a:chExt cx="3674310" cy="1012933"/>
          </a:xfrm>
        </p:grpSpPr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6CEF37C0-B19F-489D-873E-BF7ED517764D}"/>
                </a:ext>
              </a:extLst>
            </p:cNvPr>
            <p:cNvSpPr/>
            <p:nvPr/>
          </p:nvSpPr>
          <p:spPr>
            <a:xfrm>
              <a:off x="982732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24F42903-7FDE-483A-B936-5FACD3490A28}"/>
                </a:ext>
              </a:extLst>
            </p:cNvPr>
            <p:cNvSpPr/>
            <p:nvPr/>
          </p:nvSpPr>
          <p:spPr>
            <a:xfrm>
              <a:off x="1857466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428C8F1D-F665-4C0C-9ADB-84576A352747}"/>
                </a:ext>
              </a:extLst>
            </p:cNvPr>
            <p:cNvSpPr/>
            <p:nvPr/>
          </p:nvSpPr>
          <p:spPr>
            <a:xfrm>
              <a:off x="2732200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AD86876D-6F51-4864-80E8-02BF26768537}"/>
                </a:ext>
              </a:extLst>
            </p:cNvPr>
            <p:cNvSpPr/>
            <p:nvPr/>
          </p:nvSpPr>
          <p:spPr>
            <a:xfrm>
              <a:off x="3606934" y="2187691"/>
              <a:ext cx="818928" cy="56393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5" name="Rectangle 4">
              <a:extLst>
                <a:ext uri="{FF2B5EF4-FFF2-40B4-BE49-F238E27FC236}">
                  <a16:creationId xmlns:a16="http://schemas.microsoft.com/office/drawing/2014/main" id="{8F4D2773-64AF-4EB4-9BC3-6A4E283F1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2347" y="2309485"/>
              <a:ext cx="434070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46" name="Rectangle 4">
              <a:extLst>
                <a:ext uri="{FF2B5EF4-FFF2-40B4-BE49-F238E27FC236}">
                  <a16:creationId xmlns:a16="http://schemas.microsoft.com/office/drawing/2014/main" id="{428D7729-0E20-44E3-B828-70E8EBDD9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703" y="2309485"/>
              <a:ext cx="560254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47" name="Rectangle 4">
              <a:extLst>
                <a:ext uri="{FF2B5EF4-FFF2-40B4-BE49-F238E27FC236}">
                  <a16:creationId xmlns:a16="http://schemas.microsoft.com/office/drawing/2014/main" id="{C69923B4-EA11-4F6C-B43E-CE0E0C363C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9772" y="2309485"/>
              <a:ext cx="358361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48" name="Rectangle 4">
              <a:extLst>
                <a:ext uri="{FF2B5EF4-FFF2-40B4-BE49-F238E27FC236}">
                  <a16:creationId xmlns:a16="http://schemas.microsoft.com/office/drawing/2014/main" id="{B88A1C29-A1E3-4BC3-B07E-C797EF0E6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7659" y="2309485"/>
              <a:ext cx="396215" cy="17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grpSp>
          <p:nvGrpSpPr>
            <p:cNvPr id="149" name="Group 148">
              <a:extLst>
                <a:ext uri="{FF2B5EF4-FFF2-40B4-BE49-F238E27FC236}">
                  <a16:creationId xmlns:a16="http://schemas.microsoft.com/office/drawing/2014/main" id="{A2437D4C-DC71-42E4-A67D-1D8CDC6DD8AC}"/>
                </a:ext>
              </a:extLst>
            </p:cNvPr>
            <p:cNvGrpSpPr/>
            <p:nvPr/>
          </p:nvGrpSpPr>
          <p:grpSpPr>
            <a:xfrm>
              <a:off x="1353300" y="1840508"/>
              <a:ext cx="2476170" cy="403257"/>
              <a:chOff x="1353300" y="5215417"/>
              <a:chExt cx="2476170" cy="403257"/>
            </a:xfrm>
          </p:grpSpPr>
          <p:sp>
            <p:nvSpPr>
              <p:cNvPr id="153" name="Freeform 2">
                <a:extLst>
                  <a:ext uri="{FF2B5EF4-FFF2-40B4-BE49-F238E27FC236}">
                    <a16:creationId xmlns:a16="http://schemas.microsoft.com/office/drawing/2014/main" id="{AB3E56F3-B981-4A93-91A4-39797F519110}"/>
                  </a:ext>
                </a:extLst>
              </p:cNvPr>
              <p:cNvSpPr/>
              <p:nvPr/>
            </p:nvSpPr>
            <p:spPr>
              <a:xfrm>
                <a:off x="1353300" y="542573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4" name="Freeform 2">
                <a:extLst>
                  <a:ext uri="{FF2B5EF4-FFF2-40B4-BE49-F238E27FC236}">
                    <a16:creationId xmlns:a16="http://schemas.microsoft.com/office/drawing/2014/main" id="{082B0A52-7D81-41B0-B799-FD9CB9ADC9F0}"/>
                  </a:ext>
                </a:extLst>
              </p:cNvPr>
              <p:cNvSpPr/>
              <p:nvPr/>
            </p:nvSpPr>
            <p:spPr>
              <a:xfrm>
                <a:off x="1353300" y="5335220"/>
                <a:ext cx="1587175" cy="283454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55" name="Freeform 2">
                <a:extLst>
                  <a:ext uri="{FF2B5EF4-FFF2-40B4-BE49-F238E27FC236}">
                    <a16:creationId xmlns:a16="http://schemas.microsoft.com/office/drawing/2014/main" id="{11EA6442-B694-47B4-B032-5F546DA610FE}"/>
                  </a:ext>
                </a:extLst>
              </p:cNvPr>
              <p:cNvSpPr/>
              <p:nvPr/>
            </p:nvSpPr>
            <p:spPr>
              <a:xfrm>
                <a:off x="1353300" y="5215417"/>
                <a:ext cx="2476170" cy="403257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50" name="Freeform 2">
              <a:extLst>
                <a:ext uri="{FF2B5EF4-FFF2-40B4-BE49-F238E27FC236}">
                  <a16:creationId xmlns:a16="http://schemas.microsoft.com/office/drawing/2014/main" id="{7370F512-C200-4AF4-8FAD-C2465A8FC40D}"/>
                </a:ext>
              </a:extLst>
            </p:cNvPr>
            <p:cNvSpPr/>
            <p:nvPr/>
          </p:nvSpPr>
          <p:spPr>
            <a:xfrm>
              <a:off x="2172030" y="2050829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1" name="Freeform 2">
              <a:extLst>
                <a:ext uri="{FF2B5EF4-FFF2-40B4-BE49-F238E27FC236}">
                  <a16:creationId xmlns:a16="http://schemas.microsoft.com/office/drawing/2014/main" id="{282B7488-D648-4ED8-A971-D622DC97D289}"/>
                </a:ext>
              </a:extLst>
            </p:cNvPr>
            <p:cNvSpPr/>
            <p:nvPr/>
          </p:nvSpPr>
          <p:spPr>
            <a:xfrm>
              <a:off x="2172030" y="1960311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2" name="Text Box 6">
              <a:extLst>
                <a:ext uri="{FF2B5EF4-FFF2-40B4-BE49-F238E27FC236}">
                  <a16:creationId xmlns:a16="http://schemas.microsoft.com/office/drawing/2014/main" id="{CFB7C81F-E7B7-41F7-8DD4-734EDCA26E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1552" y="1738688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</a:t>
              </a:r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A8359383-4544-4339-A0C9-C35E47332BCE}"/>
              </a:ext>
            </a:extLst>
          </p:cNvPr>
          <p:cNvGrpSpPr/>
          <p:nvPr/>
        </p:nvGrpSpPr>
        <p:grpSpPr>
          <a:xfrm>
            <a:off x="2172030" y="1840508"/>
            <a:ext cx="3338442" cy="403257"/>
            <a:chOff x="2172030" y="1840508"/>
            <a:chExt cx="3338442" cy="403257"/>
          </a:xfrm>
        </p:grpSpPr>
        <p:sp>
          <p:nvSpPr>
            <p:cNvPr id="157" name="Freeform 2">
              <a:extLst>
                <a:ext uri="{FF2B5EF4-FFF2-40B4-BE49-F238E27FC236}">
                  <a16:creationId xmlns:a16="http://schemas.microsoft.com/office/drawing/2014/main" id="{3DE3137F-6EA2-4878-A777-F9D406F38ADE}"/>
                </a:ext>
              </a:extLst>
            </p:cNvPr>
            <p:cNvSpPr/>
            <p:nvPr/>
          </p:nvSpPr>
          <p:spPr>
            <a:xfrm>
              <a:off x="2172030" y="1840508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8" name="Freeform 2">
              <a:extLst>
                <a:ext uri="{FF2B5EF4-FFF2-40B4-BE49-F238E27FC236}">
                  <a16:creationId xmlns:a16="http://schemas.microsoft.com/office/drawing/2014/main" id="{07BB1C81-2B3B-4D52-A273-0A11C37BB4F8}"/>
                </a:ext>
              </a:extLst>
            </p:cNvPr>
            <p:cNvSpPr/>
            <p:nvPr/>
          </p:nvSpPr>
          <p:spPr>
            <a:xfrm>
              <a:off x="3034302" y="1960311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9" name="Freeform 2">
              <a:extLst>
                <a:ext uri="{FF2B5EF4-FFF2-40B4-BE49-F238E27FC236}">
                  <a16:creationId xmlns:a16="http://schemas.microsoft.com/office/drawing/2014/main" id="{6D026854-4657-4E69-BF68-0724DB008C5A}"/>
                </a:ext>
              </a:extLst>
            </p:cNvPr>
            <p:cNvSpPr/>
            <p:nvPr/>
          </p:nvSpPr>
          <p:spPr>
            <a:xfrm>
              <a:off x="3034302" y="1840508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60" name="Rectangle 9">
            <a:extLst>
              <a:ext uri="{FF2B5EF4-FFF2-40B4-BE49-F238E27FC236}">
                <a16:creationId xmlns:a16="http://schemas.microsoft.com/office/drawing/2014/main" id="{930CB376-6F34-4B8A-9C2B-B0B24530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06695" y="2959241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161" name="Rectangle 9">
            <a:extLst>
              <a:ext uri="{FF2B5EF4-FFF2-40B4-BE49-F238E27FC236}">
                <a16:creationId xmlns:a16="http://schemas.microsoft.com/office/drawing/2014/main" id="{1E3600BC-20BC-4BFC-8A8C-574112C545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76800" y="2967335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5B3AB9D0-D168-4D21-9E35-45C04EE65DE4}"/>
              </a:ext>
            </a:extLst>
          </p:cNvPr>
          <p:cNvCxnSpPr>
            <a:cxnSpLocks/>
          </p:cNvCxnSpPr>
          <p:nvPr/>
        </p:nvCxnSpPr>
        <p:spPr bwMode="auto">
          <a:xfrm flipV="1">
            <a:off x="261257" y="5029200"/>
            <a:ext cx="5834743" cy="6096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62" name="Text Box 23">
            <a:extLst>
              <a:ext uri="{FF2B5EF4-FFF2-40B4-BE49-F238E27FC236}">
                <a16:creationId xmlns:a16="http://schemas.microsoft.com/office/drawing/2014/main" id="{ACD30C18-D5FF-424E-9007-5D395A68D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3859" y="5925591"/>
            <a:ext cx="191751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Esthetically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more p</a:t>
            </a:r>
            <a:r>
              <a:rPr lang="en-US" altLang="en-US" sz="2400" baseline="0" dirty="0">
                <a:solidFill>
                  <a:srgbClr val="FF0000"/>
                </a:solidFill>
              </a:rPr>
              <a:t>leasing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</a:endParaRP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4220DB41-4EA3-4A92-8F29-37C03947DAE9}"/>
              </a:ext>
            </a:extLst>
          </p:cNvPr>
          <p:cNvGrpSpPr/>
          <p:nvPr/>
        </p:nvGrpSpPr>
        <p:grpSpPr>
          <a:xfrm>
            <a:off x="3771027" y="2362200"/>
            <a:ext cx="572373" cy="1356652"/>
            <a:chOff x="3771027" y="2362200"/>
            <a:chExt cx="572373" cy="1356652"/>
          </a:xfrm>
        </p:grpSpPr>
        <p:pic>
          <p:nvPicPr>
            <p:cNvPr id="84" name="Picture 83">
              <a:extLst>
                <a:ext uri="{FF2B5EF4-FFF2-40B4-BE49-F238E27FC236}">
                  <a16:creationId xmlns:a16="http://schemas.microsoft.com/office/drawing/2014/main" id="{E635FD1C-9F26-414C-9993-B997FA69C12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771027" y="2723912"/>
              <a:ext cx="525533" cy="994940"/>
            </a:xfrm>
            <a:prstGeom prst="rect">
              <a:avLst/>
            </a:prstGeom>
          </p:spPr>
        </p:pic>
        <p:sp>
          <p:nvSpPr>
            <p:cNvPr id="164" name="Text Box 6">
              <a:extLst>
                <a:ext uri="{FF2B5EF4-FFF2-40B4-BE49-F238E27FC236}">
                  <a16:creationId xmlns:a16="http://schemas.microsoft.com/office/drawing/2014/main" id="{A05CF193-13F8-4DF0-A14C-C071026264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99552" y="2362200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i</a:t>
              </a:r>
              <a:endPara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198598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0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4" dur="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9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86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0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/>
                                        <p:tgtEl>
                                          <p:spTgt spid="1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9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94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/>
      <p:bldP spid="97" grpId="0" animBg="1"/>
      <p:bldP spid="160" grpId="0"/>
      <p:bldP spid="161" grpId="0"/>
      <p:bldP spid="161" grpId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" name="Picture 6">
            <a:extLst>
              <a:ext uri="{FF2B5EF4-FFF2-40B4-BE49-F238E27FC236}">
                <a16:creationId xmlns:a16="http://schemas.microsoft.com/office/drawing/2014/main" id="{C3421F3F-292D-421A-B203-EBEA9782791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88194"/>
          <a:stretch/>
        </p:blipFill>
        <p:spPr bwMode="auto">
          <a:xfrm>
            <a:off x="40865" y="4191000"/>
            <a:ext cx="9026935" cy="13974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2915" name="Text Box 3"/>
          <p:cNvSpPr txBox="1">
            <a:spLocks noChangeArrowheads="1"/>
          </p:cNvSpPr>
          <p:nvPr/>
        </p:nvSpPr>
        <p:spPr bwMode="auto">
          <a:xfrm>
            <a:off x="228600" y="142875"/>
            <a:ext cx="3392275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Be clear what are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the 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it’s solution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the cost of a solution.</a:t>
            </a:r>
          </a:p>
        </p:txBody>
      </p:sp>
      <p:sp>
        <p:nvSpPr>
          <p:cNvPr id="1702916" name="Line 4"/>
          <p:cNvSpPr>
            <a:spLocks noChangeShapeType="1"/>
          </p:cNvSpPr>
          <p:nvPr/>
        </p:nvSpPr>
        <p:spPr bwMode="auto">
          <a:xfrm flipV="1">
            <a:off x="1648642" y="4962560"/>
            <a:ext cx="6657158" cy="3960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1702917" name="Line 5"/>
          <p:cNvSpPr>
            <a:spLocks noChangeShapeType="1"/>
          </p:cNvSpPr>
          <p:nvPr/>
        </p:nvSpPr>
        <p:spPr bwMode="auto">
          <a:xfrm flipV="1">
            <a:off x="1752600" y="5395167"/>
            <a:ext cx="4495800" cy="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702918" name="Line 6"/>
          <p:cNvSpPr>
            <a:spLocks noChangeShapeType="1"/>
          </p:cNvSpPr>
          <p:nvPr/>
        </p:nvSpPr>
        <p:spPr bwMode="auto">
          <a:xfrm flipV="1">
            <a:off x="6629400" y="5395171"/>
            <a:ext cx="16764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2143676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2916" grpId="0" animBg="1"/>
      <p:bldP spid="1702916" grpId="1" animBg="1"/>
      <p:bldP spid="1702917" grpId="0" animBg="1"/>
      <p:bldP spid="1702917" grpId="1" animBg="1"/>
      <p:bldP spid="17029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" name="Picture 6">
            <a:extLst>
              <a:ext uri="{FF2B5EF4-FFF2-40B4-BE49-F238E27FC236}">
                <a16:creationId xmlns:a16="http://schemas.microsoft.com/office/drawing/2014/main" id="{0B74DE3D-A76E-4398-ACB8-B0924D688E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041" b="70259"/>
          <a:stretch/>
        </p:blipFill>
        <p:spPr bwMode="auto">
          <a:xfrm>
            <a:off x="40865" y="5118100"/>
            <a:ext cx="902693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248233" y="152400"/>
            <a:ext cx="378661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The first step is to determine </a:t>
            </a:r>
            <a:br>
              <a:rPr lang="en-US" altLang="en-US" sz="2400" dirty="0"/>
            </a:br>
            <a:r>
              <a:rPr lang="en-US" altLang="en-US" sz="2400" dirty="0"/>
              <a:t>the set </a:t>
            </a: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/>
              <a:t> of all sub-instances</a:t>
            </a:r>
            <a:br>
              <a:rPr lang="en-US" altLang="en-US" sz="2400" dirty="0"/>
            </a:br>
            <a:r>
              <a:rPr lang="en-US" altLang="en-US" sz="2400" dirty="0"/>
              <a:t>that ever need to be solved.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-22871" y="1295400"/>
            <a:ext cx="41376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Be clear what sub-instances are.</a:t>
            </a:r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 flipV="1">
            <a:off x="1544367" y="5365083"/>
            <a:ext cx="739321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5110927-C712-44E4-BD8C-4F5B425D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5710" y="5209165"/>
            <a:ext cx="182562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6630437-B266-413A-A296-AFB1FA860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9400" y="5410200"/>
            <a:ext cx="304800" cy="242074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5" name="Text Box 10">
            <a:extLst>
              <a:ext uri="{FF2B5EF4-FFF2-40B4-BE49-F238E27FC236}">
                <a16:creationId xmlns:a16="http://schemas.microsoft.com/office/drawing/2014/main" id="{14EFEFBD-2C84-4948-81AE-2AA386C85C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215" y="1739005"/>
            <a:ext cx="34401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“Which is the best printing of first 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 </a:t>
            </a:r>
            <a:r>
              <a:rPr lang="en-US" altLang="en-US" sz="2400" dirty="0"/>
              <a:t>words? </a:t>
            </a:r>
          </a:p>
        </p:txBody>
      </p:sp>
      <p:sp>
        <p:nvSpPr>
          <p:cNvPr id="50" name="Line 11">
            <a:extLst>
              <a:ext uri="{FF2B5EF4-FFF2-40B4-BE49-F238E27FC236}">
                <a16:creationId xmlns:a16="http://schemas.microsoft.com/office/drawing/2014/main" id="{D5B2F16A-5E2A-4B02-99B2-839E1C6B05B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79002" y="5655292"/>
            <a:ext cx="3145397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750A14D9-ABBA-4158-8AF3-40DCE8E19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0800" y="2189522"/>
            <a:ext cx="304800" cy="331036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9239DF3-8D77-4C37-A268-0CA3FB933D4B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EA14A4BF-6CF1-441B-A2D5-EB93516345AF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5F0275FA-4ED2-4165-9A34-23CA74FCC8D8}"/>
                </a:ext>
              </a:extLst>
            </p:cNvPr>
            <p:cNvGrpSpPr/>
            <p:nvPr/>
          </p:nvGrpSpPr>
          <p:grpSpPr>
            <a:xfrm>
              <a:off x="457200" y="3006937"/>
              <a:ext cx="7467599" cy="1016199"/>
              <a:chOff x="457200" y="3006937"/>
              <a:chExt cx="7467599" cy="1016199"/>
            </a:xfrm>
          </p:grpSpPr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4753084C-3044-47B4-A1E3-1D0A78E3DFF4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7E20525C-6769-4EFA-A801-71AE295CAD50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9" name="Oval 148">
                  <a:extLst>
                    <a:ext uri="{FF2B5EF4-FFF2-40B4-BE49-F238E27FC236}">
                      <a16:creationId xmlns:a16="http://schemas.microsoft.com/office/drawing/2014/main" id="{890D190B-44BA-4995-9697-AF55AD2035B4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0" name="Oval 149">
                  <a:extLst>
                    <a:ext uri="{FF2B5EF4-FFF2-40B4-BE49-F238E27FC236}">
                      <a16:creationId xmlns:a16="http://schemas.microsoft.com/office/drawing/2014/main" id="{ABCC52E4-E1A7-4CB8-BECD-CD3435035D89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D6934015-A260-4D75-A2FA-6A29D502D2DE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2" name="Oval 151">
                  <a:extLst>
                    <a:ext uri="{FF2B5EF4-FFF2-40B4-BE49-F238E27FC236}">
                      <a16:creationId xmlns:a16="http://schemas.microsoft.com/office/drawing/2014/main" id="{6B172356-5F8A-4BA4-9C9A-FEB56700B545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9B8C593E-D851-4B73-9F64-C685CF84C1C1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EBABF530-4955-4F25-BC0D-739245F09A71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155" name="Group 154">
                  <a:extLst>
                    <a:ext uri="{FF2B5EF4-FFF2-40B4-BE49-F238E27FC236}">
                      <a16:creationId xmlns:a16="http://schemas.microsoft.com/office/drawing/2014/main" id="{7B78A756-9699-4825-91D7-1C6B50D69F1D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156" name="Oval 155">
                    <a:extLst>
                      <a:ext uri="{FF2B5EF4-FFF2-40B4-BE49-F238E27FC236}">
                        <a16:creationId xmlns:a16="http://schemas.microsoft.com/office/drawing/2014/main" id="{49C15984-A004-49CA-A317-3C08B7F38280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57" name="Text Box 23">
                    <a:extLst>
                      <a:ext uri="{FF2B5EF4-FFF2-40B4-BE49-F238E27FC236}">
                        <a16:creationId xmlns:a16="http://schemas.microsoft.com/office/drawing/2014/main" id="{1B55F47F-B947-45A8-B483-BD645DBD328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158" name="Rectangle 4">
                <a:extLst>
                  <a:ext uri="{FF2B5EF4-FFF2-40B4-BE49-F238E27FC236}">
                    <a16:creationId xmlns:a16="http://schemas.microsoft.com/office/drawing/2014/main" id="{1BA7641C-7169-4591-B5D5-4844949B8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59" name="Rectangle 4">
                <a:extLst>
                  <a:ext uri="{FF2B5EF4-FFF2-40B4-BE49-F238E27FC236}">
                    <a16:creationId xmlns:a16="http://schemas.microsoft.com/office/drawing/2014/main" id="{7C6946ED-D2A5-451F-88ED-E1D531942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60" name="Rectangle 4">
                <a:extLst>
                  <a:ext uri="{FF2B5EF4-FFF2-40B4-BE49-F238E27FC236}">
                    <a16:creationId xmlns:a16="http://schemas.microsoft.com/office/drawing/2014/main" id="{E2BFC69F-7290-4245-86BA-CB3C79FCA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61" name="Rectangle 4">
                <a:extLst>
                  <a:ext uri="{FF2B5EF4-FFF2-40B4-BE49-F238E27FC236}">
                    <a16:creationId xmlns:a16="http://schemas.microsoft.com/office/drawing/2014/main" id="{A65228D3-E97D-41FC-A854-046484BEF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62" name="Rectangle 4">
                <a:extLst>
                  <a:ext uri="{FF2B5EF4-FFF2-40B4-BE49-F238E27FC236}">
                    <a16:creationId xmlns:a16="http://schemas.microsoft.com/office/drawing/2014/main" id="{5B5E9FC6-EB46-4C1D-A6E0-D60439AA08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63" name="Rectangle 4">
                <a:extLst>
                  <a:ext uri="{FF2B5EF4-FFF2-40B4-BE49-F238E27FC236}">
                    <a16:creationId xmlns:a16="http://schemas.microsoft.com/office/drawing/2014/main" id="{D3B9B3FD-4B02-4B3C-A35D-8A361EA28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64" name="Rectangle 4">
                <a:extLst>
                  <a:ext uri="{FF2B5EF4-FFF2-40B4-BE49-F238E27FC236}">
                    <a16:creationId xmlns:a16="http://schemas.microsoft.com/office/drawing/2014/main" id="{B34C3164-B382-4722-B3AB-5D5C31B8E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65" name="Group 164">
                <a:extLst>
                  <a:ext uri="{FF2B5EF4-FFF2-40B4-BE49-F238E27FC236}">
                    <a16:creationId xmlns:a16="http://schemas.microsoft.com/office/drawing/2014/main" id="{2A104AD3-4E6B-4225-9071-51D54345F183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66" name="Freeform 2">
                  <a:extLst>
                    <a:ext uri="{FF2B5EF4-FFF2-40B4-BE49-F238E27FC236}">
                      <a16:creationId xmlns:a16="http://schemas.microsoft.com/office/drawing/2014/main" id="{0FC1E88B-A7F9-4168-A811-8388DC4F0FD2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67" name="Freeform 2">
                  <a:extLst>
                    <a:ext uri="{FF2B5EF4-FFF2-40B4-BE49-F238E27FC236}">
                      <a16:creationId xmlns:a16="http://schemas.microsoft.com/office/drawing/2014/main" id="{1662DB19-E165-48A2-AEBF-C892257D4F23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68" name="Freeform 2">
                  <a:extLst>
                    <a:ext uri="{FF2B5EF4-FFF2-40B4-BE49-F238E27FC236}">
                      <a16:creationId xmlns:a16="http://schemas.microsoft.com/office/drawing/2014/main" id="{01F6B202-325E-4D7F-9CD7-0FA44F111C84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69" name="Group 168">
                <a:extLst>
                  <a:ext uri="{FF2B5EF4-FFF2-40B4-BE49-F238E27FC236}">
                    <a16:creationId xmlns:a16="http://schemas.microsoft.com/office/drawing/2014/main" id="{2AAA1411-5EDF-4183-BD95-FB266FA9C232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70" name="Freeform 2">
                  <a:extLst>
                    <a:ext uri="{FF2B5EF4-FFF2-40B4-BE49-F238E27FC236}">
                      <a16:creationId xmlns:a16="http://schemas.microsoft.com/office/drawing/2014/main" id="{CD0DFDF1-0849-48FE-9D6C-56230936DDEA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1" name="Freeform 2">
                  <a:extLst>
                    <a:ext uri="{FF2B5EF4-FFF2-40B4-BE49-F238E27FC236}">
                      <a16:creationId xmlns:a16="http://schemas.microsoft.com/office/drawing/2014/main" id="{7D971D03-F69B-4E75-BFFE-9AA92272454D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2" name="Freeform 2">
                  <a:extLst>
                    <a:ext uri="{FF2B5EF4-FFF2-40B4-BE49-F238E27FC236}">
                      <a16:creationId xmlns:a16="http://schemas.microsoft.com/office/drawing/2014/main" id="{775E6256-2721-4D23-8602-2F80F9559CF1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73" name="Group 172">
                <a:extLst>
                  <a:ext uri="{FF2B5EF4-FFF2-40B4-BE49-F238E27FC236}">
                    <a16:creationId xmlns:a16="http://schemas.microsoft.com/office/drawing/2014/main" id="{023774A2-0D6A-494C-A965-F249969DA89F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74" name="Freeform 2">
                  <a:extLst>
                    <a:ext uri="{FF2B5EF4-FFF2-40B4-BE49-F238E27FC236}">
                      <a16:creationId xmlns:a16="http://schemas.microsoft.com/office/drawing/2014/main" id="{CA068126-0AC1-478C-9616-EB2FD6190470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5" name="Freeform 2">
                  <a:extLst>
                    <a:ext uri="{FF2B5EF4-FFF2-40B4-BE49-F238E27FC236}">
                      <a16:creationId xmlns:a16="http://schemas.microsoft.com/office/drawing/2014/main" id="{2E8190CE-AB51-4BA0-803F-4476872EAF99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6" name="Freeform 2">
                  <a:extLst>
                    <a:ext uri="{FF2B5EF4-FFF2-40B4-BE49-F238E27FC236}">
                      <a16:creationId xmlns:a16="http://schemas.microsoft.com/office/drawing/2014/main" id="{2136A8B0-7C69-4BB6-99B0-887AA1F79AD8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77" name="Group 176">
                <a:extLst>
                  <a:ext uri="{FF2B5EF4-FFF2-40B4-BE49-F238E27FC236}">
                    <a16:creationId xmlns:a16="http://schemas.microsoft.com/office/drawing/2014/main" id="{E8B906CE-CF1A-4346-8145-884B471D4C5E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78" name="Freeform 2">
                  <a:extLst>
                    <a:ext uri="{FF2B5EF4-FFF2-40B4-BE49-F238E27FC236}">
                      <a16:creationId xmlns:a16="http://schemas.microsoft.com/office/drawing/2014/main" id="{17DCE304-5BD9-4E2D-BB03-2CD29F7DD3D0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9" name="Freeform 2">
                  <a:extLst>
                    <a:ext uri="{FF2B5EF4-FFF2-40B4-BE49-F238E27FC236}">
                      <a16:creationId xmlns:a16="http://schemas.microsoft.com/office/drawing/2014/main" id="{1A971388-0B32-4928-90E7-EF63070E67DC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0" name="Freeform 2">
                  <a:extLst>
                    <a:ext uri="{FF2B5EF4-FFF2-40B4-BE49-F238E27FC236}">
                      <a16:creationId xmlns:a16="http://schemas.microsoft.com/office/drawing/2014/main" id="{8F47F661-72CA-411C-8D86-5D6A4AB356EC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33B452B8-A71C-4712-849A-C9AA2F57F72C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82" name="Freeform 2">
                  <a:extLst>
                    <a:ext uri="{FF2B5EF4-FFF2-40B4-BE49-F238E27FC236}">
                      <a16:creationId xmlns:a16="http://schemas.microsoft.com/office/drawing/2014/main" id="{432E1255-BD07-4762-9274-960562C72F6E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3" name="Freeform 2">
                  <a:extLst>
                    <a:ext uri="{FF2B5EF4-FFF2-40B4-BE49-F238E27FC236}">
                      <a16:creationId xmlns:a16="http://schemas.microsoft.com/office/drawing/2014/main" id="{57A36014-960A-4643-9AFF-B0D1F50C5E15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4" name="Freeform 2">
                  <a:extLst>
                    <a:ext uri="{FF2B5EF4-FFF2-40B4-BE49-F238E27FC236}">
                      <a16:creationId xmlns:a16="http://schemas.microsoft.com/office/drawing/2014/main" id="{3CA0EA30-F928-445E-A1F9-DC83621B9D2D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85" name="Group 184">
                <a:extLst>
                  <a:ext uri="{FF2B5EF4-FFF2-40B4-BE49-F238E27FC236}">
                    <a16:creationId xmlns:a16="http://schemas.microsoft.com/office/drawing/2014/main" id="{3DCE6319-58A9-4AD0-8D69-25504753F082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186" name="Freeform 2">
                  <a:extLst>
                    <a:ext uri="{FF2B5EF4-FFF2-40B4-BE49-F238E27FC236}">
                      <a16:creationId xmlns:a16="http://schemas.microsoft.com/office/drawing/2014/main" id="{63E3B288-A2AF-426D-8383-BDB9B2D598A3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87" name="Freeform 2">
                  <a:extLst>
                    <a:ext uri="{FF2B5EF4-FFF2-40B4-BE49-F238E27FC236}">
                      <a16:creationId xmlns:a16="http://schemas.microsoft.com/office/drawing/2014/main" id="{A6178D70-3AF8-4EBC-8790-0C1895EB4684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88" name="Freeform 2">
                <a:extLst>
                  <a:ext uri="{FF2B5EF4-FFF2-40B4-BE49-F238E27FC236}">
                    <a16:creationId xmlns:a16="http://schemas.microsoft.com/office/drawing/2014/main" id="{0662CFD6-B688-4149-94B5-5CEA1302033F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pic>
            <p:nvPicPr>
              <p:cNvPr id="189" name="Picture 188">
                <a:extLst>
                  <a:ext uri="{FF2B5EF4-FFF2-40B4-BE49-F238E27FC236}">
                    <a16:creationId xmlns:a16="http://schemas.microsoft.com/office/drawing/2014/main" id="{DF03C82E-CEEE-48B9-9D05-EA324EF69A6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7200" y="3028196"/>
                <a:ext cx="525533" cy="994940"/>
              </a:xfrm>
              <a:prstGeom prst="rect">
                <a:avLst/>
              </a:prstGeom>
            </p:spPr>
          </p:pic>
        </p:grpSp>
      </p:grpSp>
      <p:pic>
        <p:nvPicPr>
          <p:cNvPr id="197" name="Picture 2" descr="capture1">
            <a:extLst>
              <a:ext uri="{FF2B5EF4-FFF2-40B4-BE49-F238E27FC236}">
                <a16:creationId xmlns:a16="http://schemas.microsoft.com/office/drawing/2014/main" id="{A72E54D9-8B14-44EA-948B-419918B9031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67376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1" grpId="0" animBg="1"/>
      <p:bldP spid="20" grpId="0" animBg="1"/>
      <p:bldP spid="22" grpId="0" animBg="1"/>
      <p:bldP spid="50" grpId="0" animBg="1"/>
      <p:bldP spid="51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6">
            <a:extLst>
              <a:ext uri="{FF2B5EF4-FFF2-40B4-BE49-F238E27FC236}">
                <a16:creationId xmlns:a16="http://schemas.microsoft.com/office/drawing/2014/main" id="{11AD3691-1CAE-498A-8D08-66CD8BE759A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041" b="70259"/>
          <a:stretch/>
        </p:blipFill>
        <p:spPr bwMode="auto">
          <a:xfrm>
            <a:off x="40865" y="5118100"/>
            <a:ext cx="902693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 Box 10">
            <a:extLst>
              <a:ext uri="{FF2B5EF4-FFF2-40B4-BE49-F238E27FC236}">
                <a16:creationId xmlns:a16="http://schemas.microsoft.com/office/drawing/2014/main" id="{64894649-2FFD-4BE0-9B0D-D650D2F8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953" y="859994"/>
            <a:ext cx="349450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the table storing </a:t>
            </a:r>
            <a:br>
              <a:rPr lang="en-US" altLang="en-US" sz="2400" dirty="0"/>
            </a:br>
            <a:r>
              <a:rPr lang="en-US" altLang="en-US" sz="2400" dirty="0"/>
              <a:t>for each sub-instance: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rgbClr val="FF66FF"/>
                </a:solidFill>
              </a:rPr>
              <a:t>solution </a:t>
            </a:r>
            <a:r>
              <a:rPr lang="en-US" altLang="en-US" sz="2400" dirty="0"/>
              <a:t>takes too much space to store.</a:t>
            </a:r>
          </a:p>
        </p:txBody>
      </p:sp>
      <p:sp>
        <p:nvSpPr>
          <p:cNvPr id="17" name="Line 11">
            <a:extLst>
              <a:ext uri="{FF2B5EF4-FFF2-40B4-BE49-F238E27FC236}">
                <a16:creationId xmlns:a16="http://schemas.microsoft.com/office/drawing/2014/main" id="{880192ED-4197-4DF2-886C-B77C1101E3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00200" y="5918778"/>
            <a:ext cx="6172199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Line 12">
            <a:extLst>
              <a:ext uri="{FF2B5EF4-FFF2-40B4-BE49-F238E27FC236}">
                <a16:creationId xmlns:a16="http://schemas.microsoft.com/office/drawing/2014/main" id="{5C1C6EEF-71F2-4ECE-B943-35BD9EFFF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925948" y="5400964"/>
            <a:ext cx="51992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A8199822-EF9D-4808-8FD8-C6474F5728BF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5E3143BC-2583-427C-A518-41F8DC4C3D73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99AEB95D-7722-421D-932E-1425B365291D}"/>
                </a:ext>
              </a:extLst>
            </p:cNvPr>
            <p:cNvGrpSpPr/>
            <p:nvPr/>
          </p:nvGrpSpPr>
          <p:grpSpPr>
            <a:xfrm>
              <a:off x="457200" y="3006937"/>
              <a:ext cx="7467599" cy="1016199"/>
              <a:chOff x="457200" y="3006937"/>
              <a:chExt cx="7467599" cy="1016199"/>
            </a:xfrm>
          </p:grpSpPr>
          <p:grpSp>
            <p:nvGrpSpPr>
              <p:cNvPr id="72" name="Group 71">
                <a:extLst>
                  <a:ext uri="{FF2B5EF4-FFF2-40B4-BE49-F238E27FC236}">
                    <a16:creationId xmlns:a16="http://schemas.microsoft.com/office/drawing/2014/main" id="{BB8FAE68-2D2D-4111-8561-93C9100F0775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105" name="Oval 104">
                  <a:extLst>
                    <a:ext uri="{FF2B5EF4-FFF2-40B4-BE49-F238E27FC236}">
                      <a16:creationId xmlns:a16="http://schemas.microsoft.com/office/drawing/2014/main" id="{935D60E7-66D3-479A-9A16-86EC2142EC80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6" name="Oval 105">
                  <a:extLst>
                    <a:ext uri="{FF2B5EF4-FFF2-40B4-BE49-F238E27FC236}">
                      <a16:creationId xmlns:a16="http://schemas.microsoft.com/office/drawing/2014/main" id="{5F958588-3FFA-439E-98EA-B757BF8DABFC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7" name="Oval 106">
                  <a:extLst>
                    <a:ext uri="{FF2B5EF4-FFF2-40B4-BE49-F238E27FC236}">
                      <a16:creationId xmlns:a16="http://schemas.microsoft.com/office/drawing/2014/main" id="{EAC24ADC-92BF-49D1-B150-4FFC36E6F7BF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8" name="Oval 107">
                  <a:extLst>
                    <a:ext uri="{FF2B5EF4-FFF2-40B4-BE49-F238E27FC236}">
                      <a16:creationId xmlns:a16="http://schemas.microsoft.com/office/drawing/2014/main" id="{080CE57C-8016-4C39-842E-BC204A8B71BA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9" name="Oval 108">
                  <a:extLst>
                    <a:ext uri="{FF2B5EF4-FFF2-40B4-BE49-F238E27FC236}">
                      <a16:creationId xmlns:a16="http://schemas.microsoft.com/office/drawing/2014/main" id="{A45DFF1A-7FB9-47F4-AAD1-A10368F45B97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0" name="Oval 109">
                  <a:extLst>
                    <a:ext uri="{FF2B5EF4-FFF2-40B4-BE49-F238E27FC236}">
                      <a16:creationId xmlns:a16="http://schemas.microsoft.com/office/drawing/2014/main" id="{334FE4EE-BF19-4074-9702-E02476F0F5DF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1" name="Oval 110">
                  <a:extLst>
                    <a:ext uri="{FF2B5EF4-FFF2-40B4-BE49-F238E27FC236}">
                      <a16:creationId xmlns:a16="http://schemas.microsoft.com/office/drawing/2014/main" id="{EF711FA9-D96B-42C5-9294-90FA1D40BD10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112" name="Group 111">
                  <a:extLst>
                    <a:ext uri="{FF2B5EF4-FFF2-40B4-BE49-F238E27FC236}">
                      <a16:creationId xmlns:a16="http://schemas.microsoft.com/office/drawing/2014/main" id="{5E9934FD-593D-4164-BCE6-5E1143FB7471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113" name="Oval 112">
                    <a:extLst>
                      <a:ext uri="{FF2B5EF4-FFF2-40B4-BE49-F238E27FC236}">
                        <a16:creationId xmlns:a16="http://schemas.microsoft.com/office/drawing/2014/main" id="{C95DDEE8-A9A9-4172-9A7B-786C26FA7202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14" name="Text Box 23">
                    <a:extLst>
                      <a:ext uri="{FF2B5EF4-FFF2-40B4-BE49-F238E27FC236}">
                        <a16:creationId xmlns:a16="http://schemas.microsoft.com/office/drawing/2014/main" id="{7C43C711-2311-4109-9C06-DDDED0143F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73" name="Rectangle 4">
                <a:extLst>
                  <a:ext uri="{FF2B5EF4-FFF2-40B4-BE49-F238E27FC236}">
                    <a16:creationId xmlns:a16="http://schemas.microsoft.com/office/drawing/2014/main" id="{381209AE-75FB-4BC0-A26D-7FDD3A74B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74" name="Rectangle 4">
                <a:extLst>
                  <a:ext uri="{FF2B5EF4-FFF2-40B4-BE49-F238E27FC236}">
                    <a16:creationId xmlns:a16="http://schemas.microsoft.com/office/drawing/2014/main" id="{43B67E50-2D91-4CF5-ABE7-BB5A609F3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75" name="Rectangle 4">
                <a:extLst>
                  <a:ext uri="{FF2B5EF4-FFF2-40B4-BE49-F238E27FC236}">
                    <a16:creationId xmlns:a16="http://schemas.microsoft.com/office/drawing/2014/main" id="{45040D9E-C3E9-4806-9148-E935A3436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76" name="Rectangle 4">
                <a:extLst>
                  <a:ext uri="{FF2B5EF4-FFF2-40B4-BE49-F238E27FC236}">
                    <a16:creationId xmlns:a16="http://schemas.microsoft.com/office/drawing/2014/main" id="{375E50D2-6A44-46FE-803C-59B886D4A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77" name="Rectangle 4">
                <a:extLst>
                  <a:ext uri="{FF2B5EF4-FFF2-40B4-BE49-F238E27FC236}">
                    <a16:creationId xmlns:a16="http://schemas.microsoft.com/office/drawing/2014/main" id="{1123C02D-7B2E-4F05-991E-24311BD6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78" name="Rectangle 4">
                <a:extLst>
                  <a:ext uri="{FF2B5EF4-FFF2-40B4-BE49-F238E27FC236}">
                    <a16:creationId xmlns:a16="http://schemas.microsoft.com/office/drawing/2014/main" id="{16F4CCE2-5138-49CA-B591-27F298E30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79" name="Rectangle 4">
                <a:extLst>
                  <a:ext uri="{FF2B5EF4-FFF2-40B4-BE49-F238E27FC236}">
                    <a16:creationId xmlns:a16="http://schemas.microsoft.com/office/drawing/2014/main" id="{7F02FB06-1D07-42C7-9F15-0A530E0A8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80" name="Group 79">
                <a:extLst>
                  <a:ext uri="{FF2B5EF4-FFF2-40B4-BE49-F238E27FC236}">
                    <a16:creationId xmlns:a16="http://schemas.microsoft.com/office/drawing/2014/main" id="{D56D4786-268E-482F-B68C-5218A1E2A81A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02" name="Freeform 2">
                  <a:extLst>
                    <a:ext uri="{FF2B5EF4-FFF2-40B4-BE49-F238E27FC236}">
                      <a16:creationId xmlns:a16="http://schemas.microsoft.com/office/drawing/2014/main" id="{3AC5A6C4-04FA-47D2-9642-03AA6DFDB1A4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3" name="Freeform 2">
                  <a:extLst>
                    <a:ext uri="{FF2B5EF4-FFF2-40B4-BE49-F238E27FC236}">
                      <a16:creationId xmlns:a16="http://schemas.microsoft.com/office/drawing/2014/main" id="{8E612164-74C6-487E-B239-B9E249B94F09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4" name="Freeform 2">
                  <a:extLst>
                    <a:ext uri="{FF2B5EF4-FFF2-40B4-BE49-F238E27FC236}">
                      <a16:creationId xmlns:a16="http://schemas.microsoft.com/office/drawing/2014/main" id="{2B66353A-9A3A-4D56-B659-4917A10F87F2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4AD3547C-2701-4990-B2A8-A96A65D41A5D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99" name="Freeform 2">
                  <a:extLst>
                    <a:ext uri="{FF2B5EF4-FFF2-40B4-BE49-F238E27FC236}">
                      <a16:creationId xmlns:a16="http://schemas.microsoft.com/office/drawing/2014/main" id="{827866EA-EF60-477B-BD93-7ACCEFFD901B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0" name="Freeform 2">
                  <a:extLst>
                    <a:ext uri="{FF2B5EF4-FFF2-40B4-BE49-F238E27FC236}">
                      <a16:creationId xmlns:a16="http://schemas.microsoft.com/office/drawing/2014/main" id="{DE603C6C-4E78-49A7-A1BD-D5EA284A4A2C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1" name="Freeform 2">
                  <a:extLst>
                    <a:ext uri="{FF2B5EF4-FFF2-40B4-BE49-F238E27FC236}">
                      <a16:creationId xmlns:a16="http://schemas.microsoft.com/office/drawing/2014/main" id="{3D5B8574-F036-419E-92A9-4459D629224E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BE1BB3E7-F699-446F-8D6A-F0A82F3375E5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96" name="Freeform 2">
                  <a:extLst>
                    <a:ext uri="{FF2B5EF4-FFF2-40B4-BE49-F238E27FC236}">
                      <a16:creationId xmlns:a16="http://schemas.microsoft.com/office/drawing/2014/main" id="{D8BA0D6C-A967-4DA8-972E-B479991F5C2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7" name="Freeform 2">
                  <a:extLst>
                    <a:ext uri="{FF2B5EF4-FFF2-40B4-BE49-F238E27FC236}">
                      <a16:creationId xmlns:a16="http://schemas.microsoft.com/office/drawing/2014/main" id="{C2649D0F-9CA8-48B1-9C4F-2AA785BAF8BB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8" name="Freeform 2">
                  <a:extLst>
                    <a:ext uri="{FF2B5EF4-FFF2-40B4-BE49-F238E27FC236}">
                      <a16:creationId xmlns:a16="http://schemas.microsoft.com/office/drawing/2014/main" id="{B0ACDFC5-B8C7-4E1A-8C75-48DF6AEAADF3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83" name="Group 82">
                <a:extLst>
                  <a:ext uri="{FF2B5EF4-FFF2-40B4-BE49-F238E27FC236}">
                    <a16:creationId xmlns:a16="http://schemas.microsoft.com/office/drawing/2014/main" id="{C27C0C25-BCA0-4E38-9FFD-060C6A9CA844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93" name="Freeform 2">
                  <a:extLst>
                    <a:ext uri="{FF2B5EF4-FFF2-40B4-BE49-F238E27FC236}">
                      <a16:creationId xmlns:a16="http://schemas.microsoft.com/office/drawing/2014/main" id="{D085EF30-00DB-47FE-AAD0-BE9B10F7A2A5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4" name="Freeform 2">
                  <a:extLst>
                    <a:ext uri="{FF2B5EF4-FFF2-40B4-BE49-F238E27FC236}">
                      <a16:creationId xmlns:a16="http://schemas.microsoft.com/office/drawing/2014/main" id="{A7763CED-8725-4F32-BAB2-16DBA7D69223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5" name="Freeform 2">
                  <a:extLst>
                    <a:ext uri="{FF2B5EF4-FFF2-40B4-BE49-F238E27FC236}">
                      <a16:creationId xmlns:a16="http://schemas.microsoft.com/office/drawing/2014/main" id="{4C679A6F-6752-4D22-B950-5BA0AE8A29E7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84" name="Group 83">
                <a:extLst>
                  <a:ext uri="{FF2B5EF4-FFF2-40B4-BE49-F238E27FC236}">
                    <a16:creationId xmlns:a16="http://schemas.microsoft.com/office/drawing/2014/main" id="{8A305130-B3BC-42A1-A3ED-F15E53354C49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90" name="Freeform 2">
                  <a:extLst>
                    <a:ext uri="{FF2B5EF4-FFF2-40B4-BE49-F238E27FC236}">
                      <a16:creationId xmlns:a16="http://schemas.microsoft.com/office/drawing/2014/main" id="{BBEE9259-E9E2-477F-AAD7-F17D84D8BA3C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1" name="Freeform 2">
                  <a:extLst>
                    <a:ext uri="{FF2B5EF4-FFF2-40B4-BE49-F238E27FC236}">
                      <a16:creationId xmlns:a16="http://schemas.microsoft.com/office/drawing/2014/main" id="{0DBEB38A-34EE-4552-A15F-15C93FE0C5CF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92" name="Freeform 2">
                  <a:extLst>
                    <a:ext uri="{FF2B5EF4-FFF2-40B4-BE49-F238E27FC236}">
                      <a16:creationId xmlns:a16="http://schemas.microsoft.com/office/drawing/2014/main" id="{56D7AD07-B2A1-441E-8D08-07160A51BF08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2C71D0F1-173F-4194-8B63-7711D1DF257D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88" name="Freeform 2">
                  <a:extLst>
                    <a:ext uri="{FF2B5EF4-FFF2-40B4-BE49-F238E27FC236}">
                      <a16:creationId xmlns:a16="http://schemas.microsoft.com/office/drawing/2014/main" id="{16892F28-9299-4FAC-ABB5-F21DA8E135AD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89" name="Freeform 2">
                  <a:extLst>
                    <a:ext uri="{FF2B5EF4-FFF2-40B4-BE49-F238E27FC236}">
                      <a16:creationId xmlns:a16="http://schemas.microsoft.com/office/drawing/2014/main" id="{0BFFEF89-B635-4D26-883E-DB8B08A7107F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86" name="Freeform 2">
                <a:extLst>
                  <a:ext uri="{FF2B5EF4-FFF2-40B4-BE49-F238E27FC236}">
                    <a16:creationId xmlns:a16="http://schemas.microsoft.com/office/drawing/2014/main" id="{B72FE32B-DFED-4FF6-B9C7-4DA790AE0C3B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pic>
            <p:nvPicPr>
              <p:cNvPr id="87" name="Picture 86">
                <a:extLst>
                  <a:ext uri="{FF2B5EF4-FFF2-40B4-BE49-F238E27FC236}">
                    <a16:creationId xmlns:a16="http://schemas.microsoft.com/office/drawing/2014/main" id="{DE098678-1C50-416F-80BE-6A93F6CD50C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7200" y="3028196"/>
                <a:ext cx="525533" cy="994940"/>
              </a:xfrm>
              <a:prstGeom prst="rect">
                <a:avLst/>
              </a:prstGeom>
            </p:spPr>
          </p:pic>
        </p:grpSp>
      </p:grpSp>
      <p:pic>
        <p:nvPicPr>
          <p:cNvPr id="115" name="Picture 2" descr="capture1">
            <a:extLst>
              <a:ext uri="{FF2B5EF4-FFF2-40B4-BE49-F238E27FC236}">
                <a16:creationId xmlns:a16="http://schemas.microsoft.com/office/drawing/2014/main" id="{C62F40AE-9858-497F-844C-1E98B47BABE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107184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25" grpId="0" animBg="1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6">
            <a:extLst>
              <a:ext uri="{FF2B5EF4-FFF2-40B4-BE49-F238E27FC236}">
                <a16:creationId xmlns:a16="http://schemas.microsoft.com/office/drawing/2014/main" id="{CC64FE0E-DE41-40D7-B328-A91FAF426BE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5041" b="70259"/>
          <a:stretch/>
        </p:blipFill>
        <p:spPr bwMode="auto">
          <a:xfrm>
            <a:off x="40865" y="5118100"/>
            <a:ext cx="9026935" cy="17399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 Box 10">
            <a:extLst>
              <a:ext uri="{FF2B5EF4-FFF2-40B4-BE49-F238E27FC236}">
                <a16:creationId xmlns:a16="http://schemas.microsoft.com/office/drawing/2014/main" id="{64894649-2FFD-4BE0-9B0D-D650D2F8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003" y="859994"/>
            <a:ext cx="349450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the table storing </a:t>
            </a:r>
            <a:br>
              <a:rPr lang="en-US" altLang="en-US" sz="2400" dirty="0"/>
            </a:br>
            <a:r>
              <a:rPr lang="en-US" altLang="en-US" sz="2400" dirty="0"/>
              <a:t>for each sub-instance: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rgbClr val="FF66FF"/>
                </a:solidFill>
              </a:rPr>
              <a:t>cost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bird’s advice</a:t>
            </a:r>
            <a:r>
              <a:rPr lang="en-US" altLang="en-US" sz="2400" dirty="0"/>
              <a:t>.</a:t>
            </a:r>
          </a:p>
        </p:txBody>
      </p:sp>
      <p:sp>
        <p:nvSpPr>
          <p:cNvPr id="18" name="Line 12">
            <a:extLst>
              <a:ext uri="{FF2B5EF4-FFF2-40B4-BE49-F238E27FC236}">
                <a16:creationId xmlns:a16="http://schemas.microsoft.com/office/drawing/2014/main" id="{2BC594A9-D54B-46A7-9A56-4DF04B5ED97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910840" y="6172199"/>
            <a:ext cx="2423160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Line 12">
            <a:extLst>
              <a:ext uri="{FF2B5EF4-FFF2-40B4-BE49-F238E27FC236}">
                <a16:creationId xmlns:a16="http://schemas.microsoft.com/office/drawing/2014/main" id="{8A1F4361-533C-483F-BBBC-9F85444755DC}"/>
              </a:ext>
            </a:extLst>
          </p:cNvPr>
          <p:cNvSpPr>
            <a:spLocks noChangeShapeType="1"/>
          </p:cNvSpPr>
          <p:nvPr/>
        </p:nvSpPr>
        <p:spPr bwMode="auto">
          <a:xfrm>
            <a:off x="1447800" y="6421584"/>
            <a:ext cx="146304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5" name="Line 12">
            <a:extLst>
              <a:ext uri="{FF2B5EF4-FFF2-40B4-BE49-F238E27FC236}">
                <a16:creationId xmlns:a16="http://schemas.microsoft.com/office/drawing/2014/main" id="{32122167-9C5E-4715-A397-CC72C77341F5}"/>
              </a:ext>
            </a:extLst>
          </p:cNvPr>
          <p:cNvSpPr>
            <a:spLocks noChangeShapeType="1"/>
          </p:cNvSpPr>
          <p:nvPr/>
        </p:nvSpPr>
        <p:spPr bwMode="auto">
          <a:xfrm>
            <a:off x="1599224" y="6652584"/>
            <a:ext cx="1160192" cy="17269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Line 12">
            <a:extLst>
              <a:ext uri="{FF2B5EF4-FFF2-40B4-BE49-F238E27FC236}">
                <a16:creationId xmlns:a16="http://schemas.microsoft.com/office/drawing/2014/main" id="{1E323838-25A0-416B-9834-3AFD80FA82F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77128" y="6652584"/>
            <a:ext cx="669401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B6ABF751-9A0D-4DE7-988A-69FEC368E32A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F0A3BF09-F798-48AF-8242-7390CD89B2C9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BDC06A26-D90D-482F-A2CA-F6BAF0939673}"/>
                </a:ext>
              </a:extLst>
            </p:cNvPr>
            <p:cNvGrpSpPr/>
            <p:nvPr/>
          </p:nvGrpSpPr>
          <p:grpSpPr>
            <a:xfrm>
              <a:off x="457200" y="3006937"/>
              <a:ext cx="7467599" cy="1016199"/>
              <a:chOff x="457200" y="3006937"/>
              <a:chExt cx="7467599" cy="1016199"/>
            </a:xfrm>
          </p:grpSpPr>
          <p:grpSp>
            <p:nvGrpSpPr>
              <p:cNvPr id="56" name="Group 55">
                <a:extLst>
                  <a:ext uri="{FF2B5EF4-FFF2-40B4-BE49-F238E27FC236}">
                    <a16:creationId xmlns:a16="http://schemas.microsoft.com/office/drawing/2014/main" id="{0CB5C3BC-1146-407F-9016-341B80727621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3190E889-AFC9-42D4-B6D3-031E4DB3EA29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8" name="Oval 117">
                  <a:extLst>
                    <a:ext uri="{FF2B5EF4-FFF2-40B4-BE49-F238E27FC236}">
                      <a16:creationId xmlns:a16="http://schemas.microsoft.com/office/drawing/2014/main" id="{86C46298-8EF8-4A16-A63B-AA31E3E7E951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F19DBF9A-5E96-49DC-8F4B-20E6B0325744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0" name="Oval 119">
                  <a:extLst>
                    <a:ext uri="{FF2B5EF4-FFF2-40B4-BE49-F238E27FC236}">
                      <a16:creationId xmlns:a16="http://schemas.microsoft.com/office/drawing/2014/main" id="{BF535687-83B4-4C9F-A2BA-62A472F9E3E6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F93B0EDA-E74F-46DC-8AAE-D291E188CC5F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2" name="Oval 121">
                  <a:extLst>
                    <a:ext uri="{FF2B5EF4-FFF2-40B4-BE49-F238E27FC236}">
                      <a16:creationId xmlns:a16="http://schemas.microsoft.com/office/drawing/2014/main" id="{92457887-278C-45B6-83B4-0FA69F4DBD32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2F146F16-F6F0-4A7F-BFD5-6E62987B8B45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124" name="Group 123">
                  <a:extLst>
                    <a:ext uri="{FF2B5EF4-FFF2-40B4-BE49-F238E27FC236}">
                      <a16:creationId xmlns:a16="http://schemas.microsoft.com/office/drawing/2014/main" id="{4B2C0763-9074-4C83-B495-5F2FC831E086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125" name="Oval 124">
                    <a:extLst>
                      <a:ext uri="{FF2B5EF4-FFF2-40B4-BE49-F238E27FC236}">
                        <a16:creationId xmlns:a16="http://schemas.microsoft.com/office/drawing/2014/main" id="{D18C58AA-1FC9-41B3-8B5D-CEFC95BB9B5C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26" name="Text Box 23">
                    <a:extLst>
                      <a:ext uri="{FF2B5EF4-FFF2-40B4-BE49-F238E27FC236}">
                        <a16:creationId xmlns:a16="http://schemas.microsoft.com/office/drawing/2014/main" id="{3400D3A5-7F79-4BE1-BAF8-F964D108C2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57" name="Rectangle 4">
                <a:extLst>
                  <a:ext uri="{FF2B5EF4-FFF2-40B4-BE49-F238E27FC236}">
                    <a16:creationId xmlns:a16="http://schemas.microsoft.com/office/drawing/2014/main" id="{DB22A1D5-4E78-4A0B-8DB9-B32795AD4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58" name="Rectangle 4">
                <a:extLst>
                  <a:ext uri="{FF2B5EF4-FFF2-40B4-BE49-F238E27FC236}">
                    <a16:creationId xmlns:a16="http://schemas.microsoft.com/office/drawing/2014/main" id="{230D2C2F-059F-4B95-B893-124877E5CF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59" name="Rectangle 4">
                <a:extLst>
                  <a:ext uri="{FF2B5EF4-FFF2-40B4-BE49-F238E27FC236}">
                    <a16:creationId xmlns:a16="http://schemas.microsoft.com/office/drawing/2014/main" id="{974B0BD6-BC03-4D26-80EC-34D65D954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60" name="Rectangle 4">
                <a:extLst>
                  <a:ext uri="{FF2B5EF4-FFF2-40B4-BE49-F238E27FC236}">
                    <a16:creationId xmlns:a16="http://schemas.microsoft.com/office/drawing/2014/main" id="{9919FF4D-748C-4D89-80E7-6410D756E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61" name="Rectangle 4">
                <a:extLst>
                  <a:ext uri="{FF2B5EF4-FFF2-40B4-BE49-F238E27FC236}">
                    <a16:creationId xmlns:a16="http://schemas.microsoft.com/office/drawing/2014/main" id="{D99EA5C9-26F0-4DE6-AE3A-1AAE37034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62" name="Rectangle 4">
                <a:extLst>
                  <a:ext uri="{FF2B5EF4-FFF2-40B4-BE49-F238E27FC236}">
                    <a16:creationId xmlns:a16="http://schemas.microsoft.com/office/drawing/2014/main" id="{5C07186F-8F8F-4FDF-9AAF-072640C8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63" name="Rectangle 4">
                <a:extLst>
                  <a:ext uri="{FF2B5EF4-FFF2-40B4-BE49-F238E27FC236}">
                    <a16:creationId xmlns:a16="http://schemas.microsoft.com/office/drawing/2014/main" id="{4D9C7E05-D48B-4144-B901-962F27DFA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64" name="Group 63">
                <a:extLst>
                  <a:ext uri="{FF2B5EF4-FFF2-40B4-BE49-F238E27FC236}">
                    <a16:creationId xmlns:a16="http://schemas.microsoft.com/office/drawing/2014/main" id="{BA6C8EBF-71BF-410C-9177-D2C0595F4272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14" name="Freeform 2">
                  <a:extLst>
                    <a:ext uri="{FF2B5EF4-FFF2-40B4-BE49-F238E27FC236}">
                      <a16:creationId xmlns:a16="http://schemas.microsoft.com/office/drawing/2014/main" id="{3533B8C1-8C1B-4A28-8E61-77C1167E41B4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5" name="Freeform 2">
                  <a:extLst>
                    <a:ext uri="{FF2B5EF4-FFF2-40B4-BE49-F238E27FC236}">
                      <a16:creationId xmlns:a16="http://schemas.microsoft.com/office/drawing/2014/main" id="{D06C7E7F-EF1C-4B3E-B8C6-09FF974E4DE5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6" name="Freeform 2">
                  <a:extLst>
                    <a:ext uri="{FF2B5EF4-FFF2-40B4-BE49-F238E27FC236}">
                      <a16:creationId xmlns:a16="http://schemas.microsoft.com/office/drawing/2014/main" id="{860EEF40-0C7E-46C4-9CC0-3CA78EA5C278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65" name="Group 64">
                <a:extLst>
                  <a:ext uri="{FF2B5EF4-FFF2-40B4-BE49-F238E27FC236}">
                    <a16:creationId xmlns:a16="http://schemas.microsoft.com/office/drawing/2014/main" id="{7A676ED5-B28D-4B8D-965B-55DD0EACEF4C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11" name="Freeform 2">
                  <a:extLst>
                    <a:ext uri="{FF2B5EF4-FFF2-40B4-BE49-F238E27FC236}">
                      <a16:creationId xmlns:a16="http://schemas.microsoft.com/office/drawing/2014/main" id="{75C1E9C3-FB82-47C8-9E0A-C11B92E49183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2" name="Freeform 2">
                  <a:extLst>
                    <a:ext uri="{FF2B5EF4-FFF2-40B4-BE49-F238E27FC236}">
                      <a16:creationId xmlns:a16="http://schemas.microsoft.com/office/drawing/2014/main" id="{6E37EB94-FF93-4AF6-9D43-C3272AE27BCC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Freeform 2">
                  <a:extLst>
                    <a:ext uri="{FF2B5EF4-FFF2-40B4-BE49-F238E27FC236}">
                      <a16:creationId xmlns:a16="http://schemas.microsoft.com/office/drawing/2014/main" id="{3D6580B3-053D-4091-9E7D-991D72299661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66" name="Group 65">
                <a:extLst>
                  <a:ext uri="{FF2B5EF4-FFF2-40B4-BE49-F238E27FC236}">
                    <a16:creationId xmlns:a16="http://schemas.microsoft.com/office/drawing/2014/main" id="{C5967541-4842-4F59-B643-9A5769F474FE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08" name="Freeform 2">
                  <a:extLst>
                    <a:ext uri="{FF2B5EF4-FFF2-40B4-BE49-F238E27FC236}">
                      <a16:creationId xmlns:a16="http://schemas.microsoft.com/office/drawing/2014/main" id="{A50FE492-3B6A-4D18-925E-58A09BB4C10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9" name="Freeform 2">
                  <a:extLst>
                    <a:ext uri="{FF2B5EF4-FFF2-40B4-BE49-F238E27FC236}">
                      <a16:creationId xmlns:a16="http://schemas.microsoft.com/office/drawing/2014/main" id="{D9CF67A4-92F7-4FCC-A3FF-D6DC12902947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0" name="Freeform 2">
                  <a:extLst>
                    <a:ext uri="{FF2B5EF4-FFF2-40B4-BE49-F238E27FC236}">
                      <a16:creationId xmlns:a16="http://schemas.microsoft.com/office/drawing/2014/main" id="{DD1B9E32-F99D-4F99-8D1D-1C698B12BC60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67" name="Group 66">
                <a:extLst>
                  <a:ext uri="{FF2B5EF4-FFF2-40B4-BE49-F238E27FC236}">
                    <a16:creationId xmlns:a16="http://schemas.microsoft.com/office/drawing/2014/main" id="{1F04E5A8-9C96-46BD-85E2-ECAF686E709D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05" name="Freeform 2">
                  <a:extLst>
                    <a:ext uri="{FF2B5EF4-FFF2-40B4-BE49-F238E27FC236}">
                      <a16:creationId xmlns:a16="http://schemas.microsoft.com/office/drawing/2014/main" id="{4670A492-F119-4E65-B5C6-541554202D83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6" name="Freeform 2">
                  <a:extLst>
                    <a:ext uri="{FF2B5EF4-FFF2-40B4-BE49-F238E27FC236}">
                      <a16:creationId xmlns:a16="http://schemas.microsoft.com/office/drawing/2014/main" id="{54723D00-1CAE-4995-9D4C-395696663504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7" name="Freeform 2">
                  <a:extLst>
                    <a:ext uri="{FF2B5EF4-FFF2-40B4-BE49-F238E27FC236}">
                      <a16:creationId xmlns:a16="http://schemas.microsoft.com/office/drawing/2014/main" id="{271EC8C3-0338-4C34-A70F-DB8A35A665E9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68" name="Group 67">
                <a:extLst>
                  <a:ext uri="{FF2B5EF4-FFF2-40B4-BE49-F238E27FC236}">
                    <a16:creationId xmlns:a16="http://schemas.microsoft.com/office/drawing/2014/main" id="{860825E1-124C-4AB6-B5AD-6D9E3F1CD60D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02" name="Freeform 2">
                  <a:extLst>
                    <a:ext uri="{FF2B5EF4-FFF2-40B4-BE49-F238E27FC236}">
                      <a16:creationId xmlns:a16="http://schemas.microsoft.com/office/drawing/2014/main" id="{E939EB6C-1749-47D2-BD9E-99DB81DC5A3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3" name="Freeform 2">
                  <a:extLst>
                    <a:ext uri="{FF2B5EF4-FFF2-40B4-BE49-F238E27FC236}">
                      <a16:creationId xmlns:a16="http://schemas.microsoft.com/office/drawing/2014/main" id="{50CFA46C-7441-414D-AD6A-E5D0255117FF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4" name="Freeform 2">
                  <a:extLst>
                    <a:ext uri="{FF2B5EF4-FFF2-40B4-BE49-F238E27FC236}">
                      <a16:creationId xmlns:a16="http://schemas.microsoft.com/office/drawing/2014/main" id="{6349F1C1-D704-4BC3-B9FF-2FD56E2918E9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788BE018-8DD1-42F0-B68E-E5C5785B4A37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100" name="Freeform 2">
                  <a:extLst>
                    <a:ext uri="{FF2B5EF4-FFF2-40B4-BE49-F238E27FC236}">
                      <a16:creationId xmlns:a16="http://schemas.microsoft.com/office/drawing/2014/main" id="{BB20C4E0-744D-4261-8E3D-124856C7E34E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01" name="Freeform 2">
                  <a:extLst>
                    <a:ext uri="{FF2B5EF4-FFF2-40B4-BE49-F238E27FC236}">
                      <a16:creationId xmlns:a16="http://schemas.microsoft.com/office/drawing/2014/main" id="{363F54FF-2861-45F1-9A11-D96C75CFC186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98" name="Freeform 2">
                <a:extLst>
                  <a:ext uri="{FF2B5EF4-FFF2-40B4-BE49-F238E27FC236}">
                    <a16:creationId xmlns:a16="http://schemas.microsoft.com/office/drawing/2014/main" id="{BDAB1AFF-3967-405F-9756-38E99144AB6E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pic>
            <p:nvPicPr>
              <p:cNvPr id="99" name="Picture 98">
                <a:extLst>
                  <a:ext uri="{FF2B5EF4-FFF2-40B4-BE49-F238E27FC236}">
                    <a16:creationId xmlns:a16="http://schemas.microsoft.com/office/drawing/2014/main" id="{166A5D10-420C-4A2A-8FCC-D7AEC4FC0CE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7200" y="3028196"/>
                <a:ext cx="525533" cy="994940"/>
              </a:xfrm>
              <a:prstGeom prst="rect">
                <a:avLst/>
              </a:prstGeom>
            </p:spPr>
          </p:pic>
        </p:grpSp>
      </p:grpSp>
      <p:pic>
        <p:nvPicPr>
          <p:cNvPr id="127" name="Picture 2" descr="capture1">
            <a:extLst>
              <a:ext uri="{FF2B5EF4-FFF2-40B4-BE49-F238E27FC236}">
                <a16:creationId xmlns:a16="http://schemas.microsoft.com/office/drawing/2014/main" id="{1D7573C7-0A0E-4A67-814F-EC4E5448B57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984873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3" grpId="0" animBg="1"/>
      <p:bldP spid="95" grpId="0" animBg="1"/>
      <p:bldP spid="96" grpId="0" animBg="1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-201612" y="499408"/>
            <a:ext cx="401161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Base Cases:</a:t>
            </a:r>
            <a:br>
              <a:rPr lang="en-US" altLang="en-US" sz="2400" dirty="0"/>
            </a:br>
            <a:r>
              <a:rPr lang="en-US" altLang="en-US" sz="2400" dirty="0"/>
              <a:t>Instances that are too small </a:t>
            </a:r>
            <a:br>
              <a:rPr lang="en-US" altLang="en-US" sz="2400" dirty="0"/>
            </a:br>
            <a:r>
              <a:rPr lang="en-US" altLang="en-US" sz="2400" dirty="0"/>
              <a:t>to have smaller instances to give to friends.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They get solved first.</a:t>
            </a:r>
          </a:p>
        </p:txBody>
      </p:sp>
      <p:pic>
        <p:nvPicPr>
          <p:cNvPr id="8" name="Picture 6">
            <a:extLst>
              <a:ext uri="{FF2B5EF4-FFF2-40B4-BE49-F238E27FC236}">
                <a16:creationId xmlns:a16="http://schemas.microsoft.com/office/drawing/2014/main" id="{18358D7F-1A7F-43BF-B2E2-814B50845DB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576" b="58000"/>
          <a:stretch/>
        </p:blipFill>
        <p:spPr bwMode="auto">
          <a:xfrm>
            <a:off x="106218" y="4191000"/>
            <a:ext cx="8977457" cy="1447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514CF20E-57D0-45DF-9119-B3653849CA67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C5000A45-5081-4B2A-8744-7CD34EB64A34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514BED3E-74C7-40BB-9B42-C3788157E132}"/>
                </a:ext>
              </a:extLst>
            </p:cNvPr>
            <p:cNvGrpSpPr/>
            <p:nvPr/>
          </p:nvGrpSpPr>
          <p:grpSpPr>
            <a:xfrm>
              <a:off x="457200" y="3006937"/>
              <a:ext cx="7467599" cy="1016199"/>
              <a:chOff x="457200" y="3006937"/>
              <a:chExt cx="7467599" cy="1016199"/>
            </a:xfrm>
          </p:grpSpPr>
          <p:grpSp>
            <p:nvGrpSpPr>
              <p:cNvPr id="13" name="Group 12">
                <a:extLst>
                  <a:ext uri="{FF2B5EF4-FFF2-40B4-BE49-F238E27FC236}">
                    <a16:creationId xmlns:a16="http://schemas.microsoft.com/office/drawing/2014/main" id="{4F231ABB-0B89-4505-A104-B396DA10F055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46" name="Oval 45">
                  <a:extLst>
                    <a:ext uri="{FF2B5EF4-FFF2-40B4-BE49-F238E27FC236}">
                      <a16:creationId xmlns:a16="http://schemas.microsoft.com/office/drawing/2014/main" id="{B2D9A70B-9D17-4A5B-9F93-2B4D15A1528F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C9C3DECA-EF03-40D5-A618-CBABD09BF800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8" name="Oval 47">
                  <a:extLst>
                    <a:ext uri="{FF2B5EF4-FFF2-40B4-BE49-F238E27FC236}">
                      <a16:creationId xmlns:a16="http://schemas.microsoft.com/office/drawing/2014/main" id="{F2A5A810-50F7-43B2-8673-0AA36B11D988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9" name="Oval 48">
                  <a:extLst>
                    <a:ext uri="{FF2B5EF4-FFF2-40B4-BE49-F238E27FC236}">
                      <a16:creationId xmlns:a16="http://schemas.microsoft.com/office/drawing/2014/main" id="{CF215465-5083-4D11-B495-14E25AC02900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DDCE8F9C-715E-4176-9C8C-4FB4A2BBD34E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1" name="Oval 50">
                  <a:extLst>
                    <a:ext uri="{FF2B5EF4-FFF2-40B4-BE49-F238E27FC236}">
                      <a16:creationId xmlns:a16="http://schemas.microsoft.com/office/drawing/2014/main" id="{44A9C6BF-0DE3-42B6-A5EE-FBE5B086AE83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2" name="Oval 51">
                  <a:extLst>
                    <a:ext uri="{FF2B5EF4-FFF2-40B4-BE49-F238E27FC236}">
                      <a16:creationId xmlns:a16="http://schemas.microsoft.com/office/drawing/2014/main" id="{FCDE6162-5190-4D25-996B-EA53E3BE058E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14D2EECC-D9DF-4E58-8DA0-E56A947D6A86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54" name="Oval 53">
                    <a:extLst>
                      <a:ext uri="{FF2B5EF4-FFF2-40B4-BE49-F238E27FC236}">
                        <a16:creationId xmlns:a16="http://schemas.microsoft.com/office/drawing/2014/main" id="{AC59D45B-DB05-4184-B534-5C7F4800EDE3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55" name="Text Box 23">
                    <a:extLst>
                      <a:ext uri="{FF2B5EF4-FFF2-40B4-BE49-F238E27FC236}">
                        <a16:creationId xmlns:a16="http://schemas.microsoft.com/office/drawing/2014/main" id="{2F26044E-E84B-4808-B3C4-101FE690AC6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14" name="Rectangle 4">
                <a:extLst>
                  <a:ext uri="{FF2B5EF4-FFF2-40B4-BE49-F238E27FC236}">
                    <a16:creationId xmlns:a16="http://schemas.microsoft.com/office/drawing/2014/main" id="{8A495943-7D84-4B80-B9EB-E7153803C2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5" name="Rectangle 4">
                <a:extLst>
                  <a:ext uri="{FF2B5EF4-FFF2-40B4-BE49-F238E27FC236}">
                    <a16:creationId xmlns:a16="http://schemas.microsoft.com/office/drawing/2014/main" id="{D12DB0D8-63D1-4CDB-973A-04AC44F6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6" name="Rectangle 4">
                <a:extLst>
                  <a:ext uri="{FF2B5EF4-FFF2-40B4-BE49-F238E27FC236}">
                    <a16:creationId xmlns:a16="http://schemas.microsoft.com/office/drawing/2014/main" id="{667EACAF-3366-4750-B8B5-FB4FD9C59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7" name="Rectangle 4">
                <a:extLst>
                  <a:ext uri="{FF2B5EF4-FFF2-40B4-BE49-F238E27FC236}">
                    <a16:creationId xmlns:a16="http://schemas.microsoft.com/office/drawing/2014/main" id="{F96AD1D2-08FA-490B-9AD9-96DA788BE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8" name="Rectangle 4">
                <a:extLst>
                  <a:ext uri="{FF2B5EF4-FFF2-40B4-BE49-F238E27FC236}">
                    <a16:creationId xmlns:a16="http://schemas.microsoft.com/office/drawing/2014/main" id="{ADF148DE-4AA3-40B4-BFE6-93CB2368E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9" name="Rectangle 4">
                <a:extLst>
                  <a:ext uri="{FF2B5EF4-FFF2-40B4-BE49-F238E27FC236}">
                    <a16:creationId xmlns:a16="http://schemas.microsoft.com/office/drawing/2014/main" id="{032DA042-8758-4176-9E19-6D0ABF32B6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20" name="Rectangle 4">
                <a:extLst>
                  <a:ext uri="{FF2B5EF4-FFF2-40B4-BE49-F238E27FC236}">
                    <a16:creationId xmlns:a16="http://schemas.microsoft.com/office/drawing/2014/main" id="{915DDF67-032A-4799-9FAB-1ADA9D0EE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21" name="Group 20">
                <a:extLst>
                  <a:ext uri="{FF2B5EF4-FFF2-40B4-BE49-F238E27FC236}">
                    <a16:creationId xmlns:a16="http://schemas.microsoft.com/office/drawing/2014/main" id="{B2D888A4-29B1-40FE-B3EC-AC8DDE0A64DE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43" name="Freeform 2">
                  <a:extLst>
                    <a:ext uri="{FF2B5EF4-FFF2-40B4-BE49-F238E27FC236}">
                      <a16:creationId xmlns:a16="http://schemas.microsoft.com/office/drawing/2014/main" id="{6B4F5851-1901-4B2E-81F6-CF4F5C20A779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4" name="Freeform 2">
                  <a:extLst>
                    <a:ext uri="{FF2B5EF4-FFF2-40B4-BE49-F238E27FC236}">
                      <a16:creationId xmlns:a16="http://schemas.microsoft.com/office/drawing/2014/main" id="{8C09B57F-25FA-4FBF-931C-2FAF895D87B2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5" name="Freeform 2">
                  <a:extLst>
                    <a:ext uri="{FF2B5EF4-FFF2-40B4-BE49-F238E27FC236}">
                      <a16:creationId xmlns:a16="http://schemas.microsoft.com/office/drawing/2014/main" id="{764161C4-C4E7-410F-B965-C650828E1782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22" name="Group 21">
                <a:extLst>
                  <a:ext uri="{FF2B5EF4-FFF2-40B4-BE49-F238E27FC236}">
                    <a16:creationId xmlns:a16="http://schemas.microsoft.com/office/drawing/2014/main" id="{C30BDB6D-2AEF-405D-8F31-C5E89703A63C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40" name="Freeform 2">
                  <a:extLst>
                    <a:ext uri="{FF2B5EF4-FFF2-40B4-BE49-F238E27FC236}">
                      <a16:creationId xmlns:a16="http://schemas.microsoft.com/office/drawing/2014/main" id="{5EA47F62-49A5-44B6-90B6-92DB59A300EA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1" name="Freeform 2">
                  <a:extLst>
                    <a:ext uri="{FF2B5EF4-FFF2-40B4-BE49-F238E27FC236}">
                      <a16:creationId xmlns:a16="http://schemas.microsoft.com/office/drawing/2014/main" id="{58EE8125-F1A6-4BEB-ACAA-E376192AD8F6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42" name="Freeform 2">
                  <a:extLst>
                    <a:ext uri="{FF2B5EF4-FFF2-40B4-BE49-F238E27FC236}">
                      <a16:creationId xmlns:a16="http://schemas.microsoft.com/office/drawing/2014/main" id="{F37F3E6A-5226-498C-9F7A-F080A257BE08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23" name="Group 22">
                <a:extLst>
                  <a:ext uri="{FF2B5EF4-FFF2-40B4-BE49-F238E27FC236}">
                    <a16:creationId xmlns:a16="http://schemas.microsoft.com/office/drawing/2014/main" id="{BCD427A1-F13E-4187-9439-DA4842751B05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37" name="Freeform 2">
                  <a:extLst>
                    <a:ext uri="{FF2B5EF4-FFF2-40B4-BE49-F238E27FC236}">
                      <a16:creationId xmlns:a16="http://schemas.microsoft.com/office/drawing/2014/main" id="{3D0D1142-510E-42D4-ADFC-61A672CAB0FE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8" name="Freeform 2">
                  <a:extLst>
                    <a:ext uri="{FF2B5EF4-FFF2-40B4-BE49-F238E27FC236}">
                      <a16:creationId xmlns:a16="http://schemas.microsoft.com/office/drawing/2014/main" id="{DE9515CA-F5BE-4C4C-AB55-75F65920FF5B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9" name="Freeform 2">
                  <a:extLst>
                    <a:ext uri="{FF2B5EF4-FFF2-40B4-BE49-F238E27FC236}">
                      <a16:creationId xmlns:a16="http://schemas.microsoft.com/office/drawing/2014/main" id="{6A1D9109-08A2-4765-AF69-59653E907110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715366F1-7A37-4EBA-96BE-4A8425C1F1DF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34" name="Freeform 2">
                  <a:extLst>
                    <a:ext uri="{FF2B5EF4-FFF2-40B4-BE49-F238E27FC236}">
                      <a16:creationId xmlns:a16="http://schemas.microsoft.com/office/drawing/2014/main" id="{F6451F46-8D99-41CD-80ED-9E09C330B97E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5" name="Freeform 2">
                  <a:extLst>
                    <a:ext uri="{FF2B5EF4-FFF2-40B4-BE49-F238E27FC236}">
                      <a16:creationId xmlns:a16="http://schemas.microsoft.com/office/drawing/2014/main" id="{02128666-9DD5-4514-8883-EA3B063ED80C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6" name="Freeform 2">
                  <a:extLst>
                    <a:ext uri="{FF2B5EF4-FFF2-40B4-BE49-F238E27FC236}">
                      <a16:creationId xmlns:a16="http://schemas.microsoft.com/office/drawing/2014/main" id="{E94E2BD1-9CA7-4817-B163-745F118236D9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25" name="Group 24">
                <a:extLst>
                  <a:ext uri="{FF2B5EF4-FFF2-40B4-BE49-F238E27FC236}">
                    <a16:creationId xmlns:a16="http://schemas.microsoft.com/office/drawing/2014/main" id="{9C453AAE-20E8-479C-B9AF-1EEF05E1318E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31" name="Freeform 2">
                  <a:extLst>
                    <a:ext uri="{FF2B5EF4-FFF2-40B4-BE49-F238E27FC236}">
                      <a16:creationId xmlns:a16="http://schemas.microsoft.com/office/drawing/2014/main" id="{CFAF6CB3-3525-4C89-A7DF-DAC5B891EA11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2" name="Freeform 2">
                  <a:extLst>
                    <a:ext uri="{FF2B5EF4-FFF2-40B4-BE49-F238E27FC236}">
                      <a16:creationId xmlns:a16="http://schemas.microsoft.com/office/drawing/2014/main" id="{FA48F506-0036-4B1C-94C5-CD2262AB3CA2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3" name="Freeform 2">
                  <a:extLst>
                    <a:ext uri="{FF2B5EF4-FFF2-40B4-BE49-F238E27FC236}">
                      <a16:creationId xmlns:a16="http://schemas.microsoft.com/office/drawing/2014/main" id="{3AEBF1C4-9192-4EE9-81E8-80399BB7520A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A747171F-4EF4-4510-AFBD-92D728389A99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29" name="Freeform 2">
                  <a:extLst>
                    <a:ext uri="{FF2B5EF4-FFF2-40B4-BE49-F238E27FC236}">
                      <a16:creationId xmlns:a16="http://schemas.microsoft.com/office/drawing/2014/main" id="{7442DF0D-025B-4A5F-B93E-9027910CCFF2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30" name="Freeform 2">
                  <a:extLst>
                    <a:ext uri="{FF2B5EF4-FFF2-40B4-BE49-F238E27FC236}">
                      <a16:creationId xmlns:a16="http://schemas.microsoft.com/office/drawing/2014/main" id="{A3F28850-5D28-4D4E-8181-D64CD5DA24C9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27" name="Freeform 2">
                <a:extLst>
                  <a:ext uri="{FF2B5EF4-FFF2-40B4-BE49-F238E27FC236}">
                    <a16:creationId xmlns:a16="http://schemas.microsoft.com/office/drawing/2014/main" id="{4136B110-B370-47F9-AEFB-6ADA887CA98F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pic>
            <p:nvPicPr>
              <p:cNvPr id="28" name="Picture 27">
                <a:extLst>
                  <a:ext uri="{FF2B5EF4-FFF2-40B4-BE49-F238E27FC236}">
                    <a16:creationId xmlns:a16="http://schemas.microsoft.com/office/drawing/2014/main" id="{E9F2F226-8E1D-41B5-B72D-622ED3ACA19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457200" y="3028196"/>
                <a:ext cx="525533" cy="994940"/>
              </a:xfrm>
              <a:prstGeom prst="rect">
                <a:avLst/>
              </a:prstGeom>
            </p:spPr>
          </p:pic>
        </p:grpSp>
      </p:grpSp>
      <p:pic>
        <p:nvPicPr>
          <p:cNvPr id="56" name="Picture 2" descr="capture1">
            <a:extLst>
              <a:ext uri="{FF2B5EF4-FFF2-40B4-BE49-F238E27FC236}">
                <a16:creationId xmlns:a16="http://schemas.microsoft.com/office/drawing/2014/main" id="{0BDC04F3-10C7-4248-BDA1-082458E3A91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" name="Rectangle 56">
            <a:extLst>
              <a:ext uri="{FF2B5EF4-FFF2-40B4-BE49-F238E27FC236}">
                <a16:creationId xmlns:a16="http://schemas.microsoft.com/office/drawing/2014/main" id="{2C63D3BE-613F-401A-9C72-5231E3023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2466" y="408803"/>
            <a:ext cx="2346734" cy="276997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</p:spTree>
    <p:extLst>
      <p:ext uri="{BB962C8B-B14F-4D97-AF65-F5344CB8AC3E}">
        <p14:creationId xmlns:p14="http://schemas.microsoft.com/office/powerpoint/2010/main" val="28366231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E951A060-B382-458B-9564-70B5EC9B4337}"/>
              </a:ext>
            </a:extLst>
          </p:cNvPr>
          <p:cNvGrpSpPr/>
          <p:nvPr/>
        </p:nvGrpSpPr>
        <p:grpSpPr>
          <a:xfrm>
            <a:off x="-6927" y="4177145"/>
            <a:ext cx="9274680" cy="2604655"/>
            <a:chOff x="-6927" y="4177145"/>
            <a:chExt cx="9274680" cy="2604655"/>
          </a:xfrm>
        </p:grpSpPr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626F5B97-4DB2-40F9-80A2-1C7A3CE4FA8E}"/>
                </a:ext>
              </a:extLst>
            </p:cNvPr>
            <p:cNvGrpSpPr/>
            <p:nvPr/>
          </p:nvGrpSpPr>
          <p:grpSpPr>
            <a:xfrm>
              <a:off x="83271" y="4177145"/>
              <a:ext cx="8977457" cy="2604655"/>
              <a:chOff x="83271" y="1357745"/>
              <a:chExt cx="8977457" cy="2604655"/>
            </a:xfrm>
          </p:grpSpPr>
          <p:pic>
            <p:nvPicPr>
              <p:cNvPr id="36" name="Picture 6">
                <a:extLst>
                  <a:ext uri="{FF2B5EF4-FFF2-40B4-BE49-F238E27FC236}">
                    <a16:creationId xmlns:a16="http://schemas.microsoft.com/office/drawing/2014/main" id="{63D058F5-D346-49A3-A730-DEE2CCCFBB8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42654" b="41652"/>
              <a:stretch/>
            </p:blipFill>
            <p:spPr bwMode="auto">
              <a:xfrm>
                <a:off x="83271" y="1357745"/>
                <a:ext cx="8977457" cy="18288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chemeClr val="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  <p:pic>
            <p:nvPicPr>
              <p:cNvPr id="37" name="Picture 6">
                <a:extLst>
                  <a:ext uri="{FF2B5EF4-FFF2-40B4-BE49-F238E27FC236}">
                    <a16:creationId xmlns:a16="http://schemas.microsoft.com/office/drawing/2014/main" id="{1CFDE9CF-F79B-4AC9-998C-1B471C41048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71277" b="22184"/>
              <a:stretch/>
            </p:blipFill>
            <p:spPr bwMode="auto">
              <a:xfrm>
                <a:off x="83271" y="3200400"/>
                <a:ext cx="8977457" cy="76200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chemeClr val="hlink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</p:pic>
        </p:grpSp>
        <p:pic>
          <p:nvPicPr>
            <p:cNvPr id="44" name="Picture 6">
              <a:extLst>
                <a:ext uri="{FF2B5EF4-FFF2-40B4-BE49-F238E27FC236}">
                  <a16:creationId xmlns:a16="http://schemas.microsoft.com/office/drawing/2014/main" id="{167C6E9B-0D5C-442E-954E-2F779C14FF3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7696" b="7145"/>
            <a:stretch/>
          </p:blipFill>
          <p:spPr bwMode="auto">
            <a:xfrm>
              <a:off x="83271" y="5015345"/>
              <a:ext cx="8977457" cy="176645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225F9614-8413-4F1F-A5D3-ACF781BB2DA2}"/>
                </a:ext>
              </a:extLst>
            </p:cNvPr>
            <p:cNvSpPr/>
            <p:nvPr/>
          </p:nvSpPr>
          <p:spPr>
            <a:xfrm>
              <a:off x="-6927" y="5056622"/>
              <a:ext cx="9274680" cy="751609"/>
            </a:xfrm>
            <a:prstGeom prst="rect">
              <a:avLst/>
            </a:prstGeom>
            <a:solidFill>
              <a:srgbClr val="000066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CA" sz="30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-76200" y="0"/>
            <a:ext cx="4737194" cy="28007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Then we iterate through </a:t>
            </a:r>
            <a:br>
              <a:rPr lang="en-US" altLang="en-US" sz="2400" dirty="0"/>
            </a:br>
            <a:r>
              <a:rPr lang="en-US" altLang="en-US" sz="2400" dirty="0"/>
              <a:t>the remaining sub-instances.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smallest to largest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i.e. in an order so that nobody waits.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Each gets solved</a:t>
            </a:r>
            <a:br>
              <a:rPr lang="en-US" altLang="en-US" sz="2400" dirty="0"/>
            </a:br>
            <a:r>
              <a:rPr lang="en-US" altLang="en-US" sz="2400" dirty="0"/>
              <a:t>     and cost &amp; bird’s advice stored.</a:t>
            </a:r>
          </a:p>
        </p:txBody>
      </p:sp>
      <p:sp>
        <p:nvSpPr>
          <p:cNvPr id="1694730" name="Line 10"/>
          <p:cNvSpPr>
            <a:spLocks noChangeShapeType="1"/>
          </p:cNvSpPr>
          <p:nvPr/>
        </p:nvSpPr>
        <p:spPr bwMode="auto">
          <a:xfrm flipV="1">
            <a:off x="682748" y="4687542"/>
            <a:ext cx="1334870" cy="1058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694732" name="Line 12"/>
          <p:cNvSpPr>
            <a:spLocks noChangeShapeType="1"/>
          </p:cNvSpPr>
          <p:nvPr/>
        </p:nvSpPr>
        <p:spPr bwMode="auto">
          <a:xfrm flipV="1">
            <a:off x="644432" y="4452303"/>
            <a:ext cx="5076047" cy="1058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152187" y="5715000"/>
            <a:ext cx="2864666" cy="829454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40119142-D19B-4D9E-B635-EBF5C74D7FA3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EE898774-7424-4F95-92B5-63E66F0DD9A5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DB204DC1-919D-4C1C-9087-C1C6B84408BA}"/>
                </a:ext>
              </a:extLst>
            </p:cNvPr>
            <p:cNvGrpSpPr/>
            <p:nvPr/>
          </p:nvGrpSpPr>
          <p:grpSpPr>
            <a:xfrm>
              <a:off x="982732" y="3006937"/>
              <a:ext cx="6942067" cy="911113"/>
              <a:chOff x="982732" y="3006937"/>
              <a:chExt cx="6942067" cy="911113"/>
            </a:xfrm>
          </p:grpSpPr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71973E6E-5FA8-4DF3-AE93-7787C79BAC58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900AF089-BF4C-4E44-8BC9-B9064E65A27A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9" name="Oval 138">
                  <a:extLst>
                    <a:ext uri="{FF2B5EF4-FFF2-40B4-BE49-F238E27FC236}">
                      <a16:creationId xmlns:a16="http://schemas.microsoft.com/office/drawing/2014/main" id="{CF221A89-55BE-4560-A883-0FDE2D997DB7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0" name="Oval 139">
                  <a:extLst>
                    <a:ext uri="{FF2B5EF4-FFF2-40B4-BE49-F238E27FC236}">
                      <a16:creationId xmlns:a16="http://schemas.microsoft.com/office/drawing/2014/main" id="{4573F69A-CBFC-4634-94A7-86EC69335CFE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1" name="Oval 140">
                  <a:extLst>
                    <a:ext uri="{FF2B5EF4-FFF2-40B4-BE49-F238E27FC236}">
                      <a16:creationId xmlns:a16="http://schemas.microsoft.com/office/drawing/2014/main" id="{339CBD94-5E05-44D5-BAAB-ED0613E34869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2" name="Oval 141">
                  <a:extLst>
                    <a:ext uri="{FF2B5EF4-FFF2-40B4-BE49-F238E27FC236}">
                      <a16:creationId xmlns:a16="http://schemas.microsoft.com/office/drawing/2014/main" id="{B274E59E-7CBF-44E9-A44C-B04CC0D779EF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3" name="Oval 142">
                  <a:extLst>
                    <a:ext uri="{FF2B5EF4-FFF2-40B4-BE49-F238E27FC236}">
                      <a16:creationId xmlns:a16="http://schemas.microsoft.com/office/drawing/2014/main" id="{6164C695-840E-48B9-9374-B95DEB2816AD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4" name="Oval 143">
                  <a:extLst>
                    <a:ext uri="{FF2B5EF4-FFF2-40B4-BE49-F238E27FC236}">
                      <a16:creationId xmlns:a16="http://schemas.microsoft.com/office/drawing/2014/main" id="{9D842A93-6E85-479B-AC1A-558F66ECD25F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145" name="Group 144">
                  <a:extLst>
                    <a:ext uri="{FF2B5EF4-FFF2-40B4-BE49-F238E27FC236}">
                      <a16:creationId xmlns:a16="http://schemas.microsoft.com/office/drawing/2014/main" id="{52A2C5B5-7622-4568-82E4-047527A621E5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146" name="Oval 145">
                    <a:extLst>
                      <a:ext uri="{FF2B5EF4-FFF2-40B4-BE49-F238E27FC236}">
                        <a16:creationId xmlns:a16="http://schemas.microsoft.com/office/drawing/2014/main" id="{9A8037B3-9AED-498B-AC14-0A2A650EB7A3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47" name="Text Box 23">
                    <a:extLst>
                      <a:ext uri="{FF2B5EF4-FFF2-40B4-BE49-F238E27FC236}">
                        <a16:creationId xmlns:a16="http://schemas.microsoft.com/office/drawing/2014/main" id="{2DC1FCE1-7A52-48AF-A859-C5E77B680CF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107" name="Rectangle 4">
                <a:extLst>
                  <a:ext uri="{FF2B5EF4-FFF2-40B4-BE49-F238E27FC236}">
                    <a16:creationId xmlns:a16="http://schemas.microsoft.com/office/drawing/2014/main" id="{9D08B1A1-A178-4955-8414-4670CF60A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8" name="Rectangle 4">
                <a:extLst>
                  <a:ext uri="{FF2B5EF4-FFF2-40B4-BE49-F238E27FC236}">
                    <a16:creationId xmlns:a16="http://schemas.microsoft.com/office/drawing/2014/main" id="{EAFBD799-2C43-4E92-8A24-B42635807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09" name="Rectangle 4">
                <a:extLst>
                  <a:ext uri="{FF2B5EF4-FFF2-40B4-BE49-F238E27FC236}">
                    <a16:creationId xmlns:a16="http://schemas.microsoft.com/office/drawing/2014/main" id="{9FFF699E-C25D-43B9-A5F7-99B7213500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10" name="Rectangle 4">
                <a:extLst>
                  <a:ext uri="{FF2B5EF4-FFF2-40B4-BE49-F238E27FC236}">
                    <a16:creationId xmlns:a16="http://schemas.microsoft.com/office/drawing/2014/main" id="{7C9A0B6A-1C2C-40C1-AA61-23BA98F1D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11" name="Rectangle 4">
                <a:extLst>
                  <a:ext uri="{FF2B5EF4-FFF2-40B4-BE49-F238E27FC236}">
                    <a16:creationId xmlns:a16="http://schemas.microsoft.com/office/drawing/2014/main" id="{22BB758E-967E-4B94-99DC-B57661EB6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12" name="Rectangle 4">
                <a:extLst>
                  <a:ext uri="{FF2B5EF4-FFF2-40B4-BE49-F238E27FC236}">
                    <a16:creationId xmlns:a16="http://schemas.microsoft.com/office/drawing/2014/main" id="{FA8C5FC9-BAE7-4121-9419-9BC1078F2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13" name="Rectangle 4">
                <a:extLst>
                  <a:ext uri="{FF2B5EF4-FFF2-40B4-BE49-F238E27FC236}">
                    <a16:creationId xmlns:a16="http://schemas.microsoft.com/office/drawing/2014/main" id="{24085AB6-D80E-469C-A019-2F361DC452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1D781B39-ACF7-4EB3-900B-D341D6050F91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35" name="Freeform 2">
                  <a:extLst>
                    <a:ext uri="{FF2B5EF4-FFF2-40B4-BE49-F238E27FC236}">
                      <a16:creationId xmlns:a16="http://schemas.microsoft.com/office/drawing/2014/main" id="{488C1AE4-5D00-4490-9E1C-6257C67C64A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6" name="Freeform 2">
                  <a:extLst>
                    <a:ext uri="{FF2B5EF4-FFF2-40B4-BE49-F238E27FC236}">
                      <a16:creationId xmlns:a16="http://schemas.microsoft.com/office/drawing/2014/main" id="{DB2032A6-854D-4B77-B8F4-440309B33596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7" name="Freeform 2">
                  <a:extLst>
                    <a:ext uri="{FF2B5EF4-FFF2-40B4-BE49-F238E27FC236}">
                      <a16:creationId xmlns:a16="http://schemas.microsoft.com/office/drawing/2014/main" id="{3BE62833-226F-4AD3-A9C0-AEBBA54BC1C6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6DA971B6-D853-49C5-AF41-89A94D0F9956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32" name="Freeform 2">
                  <a:extLst>
                    <a:ext uri="{FF2B5EF4-FFF2-40B4-BE49-F238E27FC236}">
                      <a16:creationId xmlns:a16="http://schemas.microsoft.com/office/drawing/2014/main" id="{FAB755F6-414C-4910-A211-21AB28AA17AA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3" name="Freeform 2">
                  <a:extLst>
                    <a:ext uri="{FF2B5EF4-FFF2-40B4-BE49-F238E27FC236}">
                      <a16:creationId xmlns:a16="http://schemas.microsoft.com/office/drawing/2014/main" id="{7510C10A-9971-4B9B-8E30-5CCC8CF1AEA5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4" name="Freeform 2">
                  <a:extLst>
                    <a:ext uri="{FF2B5EF4-FFF2-40B4-BE49-F238E27FC236}">
                      <a16:creationId xmlns:a16="http://schemas.microsoft.com/office/drawing/2014/main" id="{1D827389-1CBE-4B69-872C-3BDD32A9446E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15F33240-F9C0-4FAA-92D5-0B8013B48907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9" name="Freeform 2">
                  <a:extLst>
                    <a:ext uri="{FF2B5EF4-FFF2-40B4-BE49-F238E27FC236}">
                      <a16:creationId xmlns:a16="http://schemas.microsoft.com/office/drawing/2014/main" id="{7D0E2B65-1D5F-4FC5-8A24-D61A5B1E381A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0" name="Freeform 2">
                  <a:extLst>
                    <a:ext uri="{FF2B5EF4-FFF2-40B4-BE49-F238E27FC236}">
                      <a16:creationId xmlns:a16="http://schemas.microsoft.com/office/drawing/2014/main" id="{BFE31B7E-B081-4F96-8DA9-777503A7550B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1" name="Freeform 2">
                  <a:extLst>
                    <a:ext uri="{FF2B5EF4-FFF2-40B4-BE49-F238E27FC236}">
                      <a16:creationId xmlns:a16="http://schemas.microsoft.com/office/drawing/2014/main" id="{32198232-3D5D-4541-8EE0-A0FC51B5EE6B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BFD6A6B4-168F-4333-A04D-D3CE184500D4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6" name="Freeform 2">
                  <a:extLst>
                    <a:ext uri="{FF2B5EF4-FFF2-40B4-BE49-F238E27FC236}">
                      <a16:creationId xmlns:a16="http://schemas.microsoft.com/office/drawing/2014/main" id="{AD66D56E-66F8-4517-8324-D7302A8B350D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7" name="Freeform 2">
                  <a:extLst>
                    <a:ext uri="{FF2B5EF4-FFF2-40B4-BE49-F238E27FC236}">
                      <a16:creationId xmlns:a16="http://schemas.microsoft.com/office/drawing/2014/main" id="{677B8B8E-E710-4183-B71E-2596ED852984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8" name="Freeform 2">
                  <a:extLst>
                    <a:ext uri="{FF2B5EF4-FFF2-40B4-BE49-F238E27FC236}">
                      <a16:creationId xmlns:a16="http://schemas.microsoft.com/office/drawing/2014/main" id="{2DE59E1A-3214-4959-A012-B83F81C44C8B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DFFF1910-F21C-4B13-BC04-A8FAC4FA40AD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3" name="Freeform 2">
                  <a:extLst>
                    <a:ext uri="{FF2B5EF4-FFF2-40B4-BE49-F238E27FC236}">
                      <a16:creationId xmlns:a16="http://schemas.microsoft.com/office/drawing/2014/main" id="{CC2A7537-24CB-4381-B0D4-66FD4B2716B5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4" name="Freeform 2">
                  <a:extLst>
                    <a:ext uri="{FF2B5EF4-FFF2-40B4-BE49-F238E27FC236}">
                      <a16:creationId xmlns:a16="http://schemas.microsoft.com/office/drawing/2014/main" id="{593EC275-3DE5-48D8-9C52-D40DE19F5FD5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5" name="Freeform 2">
                  <a:extLst>
                    <a:ext uri="{FF2B5EF4-FFF2-40B4-BE49-F238E27FC236}">
                      <a16:creationId xmlns:a16="http://schemas.microsoft.com/office/drawing/2014/main" id="{B29C245F-382A-4BD4-A6D4-DB102A925FA1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B0781BFF-B583-43A8-A951-E4EC97E1C70B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121" name="Freeform 2">
                  <a:extLst>
                    <a:ext uri="{FF2B5EF4-FFF2-40B4-BE49-F238E27FC236}">
                      <a16:creationId xmlns:a16="http://schemas.microsoft.com/office/drawing/2014/main" id="{EACC2815-810C-481E-A5E7-D38841DBC7B3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2" name="Freeform 2">
                  <a:extLst>
                    <a:ext uri="{FF2B5EF4-FFF2-40B4-BE49-F238E27FC236}">
                      <a16:creationId xmlns:a16="http://schemas.microsoft.com/office/drawing/2014/main" id="{748F857D-C239-4D53-B6BA-9ABEF634DC51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20" name="Freeform 2">
                <a:extLst>
                  <a:ext uri="{FF2B5EF4-FFF2-40B4-BE49-F238E27FC236}">
                    <a16:creationId xmlns:a16="http://schemas.microsoft.com/office/drawing/2014/main" id="{CD51C8E2-326D-47F5-8DF9-F4E4E1EAF0CC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pic>
        <p:nvPicPr>
          <p:cNvPr id="148" name="Picture 2" descr="capture1">
            <a:extLst>
              <a:ext uri="{FF2B5EF4-FFF2-40B4-BE49-F238E27FC236}">
                <a16:creationId xmlns:a16="http://schemas.microsoft.com/office/drawing/2014/main" id="{FC2970B4-8A6B-4B59-844C-FA0542B2461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9" name="Picture 148">
            <a:extLst>
              <a:ext uri="{FF2B5EF4-FFF2-40B4-BE49-F238E27FC236}">
                <a16:creationId xmlns:a16="http://schemas.microsoft.com/office/drawing/2014/main" id="{6EA25C9A-7EE3-4399-A9D9-C419F391AAE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57200" y="3028196"/>
            <a:ext cx="525533" cy="994940"/>
          </a:xfrm>
          <a:prstGeom prst="rect">
            <a:avLst/>
          </a:prstGeom>
        </p:spPr>
      </p:pic>
      <p:pic>
        <p:nvPicPr>
          <p:cNvPr id="150" name="Picture 149">
            <a:extLst>
              <a:ext uri="{FF2B5EF4-FFF2-40B4-BE49-F238E27FC236}">
                <a16:creationId xmlns:a16="http://schemas.microsoft.com/office/drawing/2014/main" id="{3F338323-B9E5-4916-BE02-EEC39B6B766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740" y="76200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7273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7037E-7 L 0.75468 -0.0169 " pathEditMode="relative" rAng="0" ptsTypes="AA">
                                      <p:cBhvr>
                                        <p:cTn id="25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726" y="-856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2.59259E-6 L 0.00225 0.28819 " pathEditMode="relative" rAng="0" ptsTypes="AA">
                                      <p:cBhvr>
                                        <p:cTn id="27" dur="12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4" y="14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947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 nodeType="clickPar">
                      <p:stCondLst>
                        <p:cond delay="indefinite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947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947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0" grpId="0" animBg="1"/>
      <p:bldP spid="1694732" grpId="0" animBg="1"/>
      <p:bldP spid="13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>
            <a:extLst>
              <a:ext uri="{FF2B5EF4-FFF2-40B4-BE49-F238E27FC236}">
                <a16:creationId xmlns:a16="http://schemas.microsoft.com/office/drawing/2014/main" id="{785BF43F-75B9-430D-8540-61965217CD84}"/>
              </a:ext>
            </a:extLst>
          </p:cNvPr>
          <p:cNvGrpSpPr/>
          <p:nvPr/>
        </p:nvGrpSpPr>
        <p:grpSpPr>
          <a:xfrm>
            <a:off x="83271" y="4177145"/>
            <a:ext cx="8977457" cy="2604655"/>
            <a:chOff x="83271" y="1357745"/>
            <a:chExt cx="8977457" cy="2604655"/>
          </a:xfrm>
        </p:grpSpPr>
        <p:pic>
          <p:nvPicPr>
            <p:cNvPr id="42" name="Picture 6">
              <a:extLst>
                <a:ext uri="{FF2B5EF4-FFF2-40B4-BE49-F238E27FC236}">
                  <a16:creationId xmlns:a16="http://schemas.microsoft.com/office/drawing/2014/main" id="{94E1B987-56D4-48C0-804D-6C348DED361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2654" b="41652"/>
            <a:stretch/>
          </p:blipFill>
          <p:spPr bwMode="auto">
            <a:xfrm>
              <a:off x="83271" y="1357745"/>
              <a:ext cx="8977457" cy="182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3" name="Picture 6">
              <a:extLst>
                <a:ext uri="{FF2B5EF4-FFF2-40B4-BE49-F238E27FC236}">
                  <a16:creationId xmlns:a16="http://schemas.microsoft.com/office/drawing/2014/main" id="{76D06AAA-2349-43AE-B151-D69FC240A11B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1277" b="22184"/>
            <a:stretch/>
          </p:blipFill>
          <p:spPr bwMode="auto">
            <a:xfrm>
              <a:off x="83271" y="3200400"/>
              <a:ext cx="8977457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26821" y="457200"/>
            <a:ext cx="408797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Consider yourself to be a friend</a:t>
            </a:r>
            <a:br>
              <a:rPr lang="en-US" altLang="en-US" sz="2400" dirty="0"/>
            </a:br>
            <a:r>
              <a:rPr lang="en-US" altLang="en-US" sz="2400" dirty="0"/>
              <a:t>working on one of these.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 clear which </a:t>
            </a:r>
            <a:br>
              <a:rPr lang="en-US" altLang="en-US" sz="2400" dirty="0"/>
            </a:br>
            <a:r>
              <a:rPr lang="en-US" altLang="en-US" sz="2400" dirty="0"/>
              <a:t>sub-instance is yours. </a:t>
            </a:r>
          </a:p>
        </p:txBody>
      </p:sp>
      <p:sp>
        <p:nvSpPr>
          <p:cNvPr id="1694731" name="Line 11"/>
          <p:cNvSpPr>
            <a:spLocks noChangeShapeType="1"/>
          </p:cNvSpPr>
          <p:nvPr/>
        </p:nvSpPr>
        <p:spPr bwMode="auto">
          <a:xfrm>
            <a:off x="1295400" y="4971472"/>
            <a:ext cx="60198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40418D83-D49C-4023-8BB7-8BD3DC81B918}"/>
              </a:ext>
            </a:extLst>
          </p:cNvPr>
          <p:cNvGrpSpPr/>
          <p:nvPr/>
        </p:nvGrpSpPr>
        <p:grpSpPr>
          <a:xfrm>
            <a:off x="44671" y="2702792"/>
            <a:ext cx="9058952" cy="1421244"/>
            <a:chOff x="44671" y="2702792"/>
            <a:chExt cx="9058952" cy="1421244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0AF5897A-225B-487D-B8F7-64C3BA7F251D}"/>
                </a:ext>
              </a:extLst>
            </p:cNvPr>
            <p:cNvSpPr>
              <a:spLocks/>
            </p:cNvSpPr>
            <p:nvPr/>
          </p:nvSpPr>
          <p:spPr>
            <a:xfrm>
              <a:off x="44671" y="2702792"/>
              <a:ext cx="9058952" cy="142124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F1180B57-C484-46CB-815F-1DD01B0A41CE}"/>
                </a:ext>
              </a:extLst>
            </p:cNvPr>
            <p:cNvGrpSpPr/>
            <p:nvPr/>
          </p:nvGrpSpPr>
          <p:grpSpPr>
            <a:xfrm>
              <a:off x="982732" y="3006937"/>
              <a:ext cx="6942067" cy="911113"/>
              <a:chOff x="982732" y="3006937"/>
              <a:chExt cx="6942067" cy="911113"/>
            </a:xfrm>
          </p:grpSpPr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708E629D-9868-4B62-B9DB-F7C2D7E537F4}"/>
                  </a:ext>
                </a:extLst>
              </p:cNvPr>
              <p:cNvGrpSpPr/>
              <p:nvPr/>
            </p:nvGrpSpPr>
            <p:grpSpPr>
              <a:xfrm>
                <a:off x="982732" y="3354120"/>
                <a:ext cx="6942067" cy="563930"/>
                <a:chOff x="869556" y="5638800"/>
                <a:chExt cx="7055244" cy="1015175"/>
              </a:xfrm>
            </p:grpSpPr>
            <p:sp>
              <p:nvSpPr>
                <p:cNvPr id="133" name="Oval 132">
                  <a:extLst>
                    <a:ext uri="{FF2B5EF4-FFF2-40B4-BE49-F238E27FC236}">
                      <a16:creationId xmlns:a16="http://schemas.microsoft.com/office/drawing/2014/main" id="{D1750480-C923-40F2-AD20-E295A47E3585}"/>
                    </a:ext>
                  </a:extLst>
                </p:cNvPr>
                <p:cNvSpPr/>
                <p:nvPr/>
              </p:nvSpPr>
              <p:spPr>
                <a:xfrm>
                  <a:off x="86955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AF65212E-8EBC-416F-899C-CAAA5B3449B4}"/>
                    </a:ext>
                  </a:extLst>
                </p:cNvPr>
                <p:cNvSpPr/>
                <p:nvPr/>
              </p:nvSpPr>
              <p:spPr>
                <a:xfrm>
                  <a:off x="175855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5" name="Oval 134">
                  <a:extLst>
                    <a:ext uri="{FF2B5EF4-FFF2-40B4-BE49-F238E27FC236}">
                      <a16:creationId xmlns:a16="http://schemas.microsoft.com/office/drawing/2014/main" id="{33E4F12B-F6D7-4CEE-9C7C-3451C56E2D1E}"/>
                    </a:ext>
                  </a:extLst>
                </p:cNvPr>
                <p:cNvSpPr/>
                <p:nvPr/>
              </p:nvSpPr>
              <p:spPr>
                <a:xfrm>
                  <a:off x="264754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6" name="Oval 135">
                  <a:extLst>
                    <a:ext uri="{FF2B5EF4-FFF2-40B4-BE49-F238E27FC236}">
                      <a16:creationId xmlns:a16="http://schemas.microsoft.com/office/drawing/2014/main" id="{5A2F341D-1DDF-44FD-A8DE-D0CDE8AC7331}"/>
                    </a:ext>
                  </a:extLst>
                </p:cNvPr>
                <p:cNvSpPr/>
                <p:nvPr/>
              </p:nvSpPr>
              <p:spPr>
                <a:xfrm>
                  <a:off x="353654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7" name="Oval 136">
                  <a:extLst>
                    <a:ext uri="{FF2B5EF4-FFF2-40B4-BE49-F238E27FC236}">
                      <a16:creationId xmlns:a16="http://schemas.microsoft.com/office/drawing/2014/main" id="{0F415FCD-DD9F-413A-81DC-342F95D9BFC3}"/>
                    </a:ext>
                  </a:extLst>
                </p:cNvPr>
                <p:cNvSpPr/>
                <p:nvPr/>
              </p:nvSpPr>
              <p:spPr>
                <a:xfrm>
                  <a:off x="442553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BFD90DF9-CEAA-4235-BAEE-2E7160EFC93E}"/>
                    </a:ext>
                  </a:extLst>
                </p:cNvPr>
                <p:cNvSpPr/>
                <p:nvPr/>
              </p:nvSpPr>
              <p:spPr>
                <a:xfrm>
                  <a:off x="5314531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9" name="Oval 138">
                  <a:extLst>
                    <a:ext uri="{FF2B5EF4-FFF2-40B4-BE49-F238E27FC236}">
                      <a16:creationId xmlns:a16="http://schemas.microsoft.com/office/drawing/2014/main" id="{E90FD5D6-FC85-44D4-B73F-F88618800BEC}"/>
                    </a:ext>
                  </a:extLst>
                </p:cNvPr>
                <p:cNvSpPr/>
                <p:nvPr/>
              </p:nvSpPr>
              <p:spPr>
                <a:xfrm>
                  <a:off x="6203526" y="5638800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grpSp>
              <p:nvGrpSpPr>
                <p:cNvPr id="140" name="Group 139">
                  <a:extLst>
                    <a:ext uri="{FF2B5EF4-FFF2-40B4-BE49-F238E27FC236}">
                      <a16:creationId xmlns:a16="http://schemas.microsoft.com/office/drawing/2014/main" id="{54143DCF-61E9-4C7A-9D78-119681191357}"/>
                    </a:ext>
                  </a:extLst>
                </p:cNvPr>
                <p:cNvGrpSpPr/>
                <p:nvPr/>
              </p:nvGrpSpPr>
              <p:grpSpPr>
                <a:xfrm>
                  <a:off x="7092521" y="5638800"/>
                  <a:ext cx="832279" cy="1015175"/>
                  <a:chOff x="310721" y="5385625"/>
                  <a:chExt cx="832279" cy="1015175"/>
                </a:xfrm>
              </p:grpSpPr>
              <p:sp>
                <p:nvSpPr>
                  <p:cNvPr id="141" name="Oval 140">
                    <a:extLst>
                      <a:ext uri="{FF2B5EF4-FFF2-40B4-BE49-F238E27FC236}">
                        <a16:creationId xmlns:a16="http://schemas.microsoft.com/office/drawing/2014/main" id="{F69525AA-391C-4844-858C-C68F706BBC44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142" name="Text Box 23">
                    <a:extLst>
                      <a:ext uri="{FF2B5EF4-FFF2-40B4-BE49-F238E27FC236}">
                        <a16:creationId xmlns:a16="http://schemas.microsoft.com/office/drawing/2014/main" id="{36660B7B-C9C7-4A6C-892E-2612E9F5E5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</p:grpSp>
          <p:sp>
            <p:nvSpPr>
              <p:cNvPr id="102" name="Rectangle 4">
                <a:extLst>
                  <a:ext uri="{FF2B5EF4-FFF2-40B4-BE49-F238E27FC236}">
                    <a16:creationId xmlns:a16="http://schemas.microsoft.com/office/drawing/2014/main" id="{123DF36B-CA5E-487C-87FF-C0F92E8371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2347" y="3475914"/>
                <a:ext cx="434070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3" name="Rectangle 4">
                <a:extLst>
                  <a:ext uri="{FF2B5EF4-FFF2-40B4-BE49-F238E27FC236}">
                    <a16:creationId xmlns:a16="http://schemas.microsoft.com/office/drawing/2014/main" id="{5B21AD5A-4059-4C3B-9C10-65E1E370C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8703" y="3475914"/>
                <a:ext cx="56025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04" name="Rectangle 4">
                <a:extLst>
                  <a:ext uri="{FF2B5EF4-FFF2-40B4-BE49-F238E27FC236}">
                    <a16:creationId xmlns:a16="http://schemas.microsoft.com/office/drawing/2014/main" id="{43BE98CE-753F-40D3-8F34-67D594794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9772" y="3475914"/>
                <a:ext cx="35836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05" name="Rectangle 4">
                <a:extLst>
                  <a:ext uri="{FF2B5EF4-FFF2-40B4-BE49-F238E27FC236}">
                    <a16:creationId xmlns:a16="http://schemas.microsoft.com/office/drawing/2014/main" id="{AA7B3BB7-528C-468B-AFED-036442083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37659" y="3475914"/>
                <a:ext cx="396215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6" name="Rectangle 4">
                <a:extLst>
                  <a:ext uri="{FF2B5EF4-FFF2-40B4-BE49-F238E27FC236}">
                    <a16:creationId xmlns:a16="http://schemas.microsoft.com/office/drawing/2014/main" id="{B1BE5160-7606-4435-AC5E-EE9E755D0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37714" y="3475914"/>
                <a:ext cx="774764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07" name="Rectangle 4">
                <a:extLst>
                  <a:ext uri="{FF2B5EF4-FFF2-40B4-BE49-F238E27FC236}">
                    <a16:creationId xmlns:a16="http://schemas.microsoft.com/office/drawing/2014/main" id="{3070F46D-B763-4381-B71B-59319345F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27042" y="3475914"/>
                <a:ext cx="50978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08" name="Rectangle 4">
                <a:extLst>
                  <a:ext uri="{FF2B5EF4-FFF2-40B4-BE49-F238E27FC236}">
                    <a16:creationId xmlns:a16="http://schemas.microsoft.com/office/drawing/2014/main" id="{56EECFD4-DD48-42E6-A056-33CFCAD32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51751" y="3475914"/>
                <a:ext cx="585491" cy="17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9E4C4934-9128-432D-89C0-457AA6D3AA9D}"/>
                  </a:ext>
                </a:extLst>
              </p:cNvPr>
              <p:cNvGrpSpPr/>
              <p:nvPr/>
            </p:nvGrpSpPr>
            <p:grpSpPr>
              <a:xfrm>
                <a:off x="135330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30" name="Freeform 2">
                  <a:extLst>
                    <a:ext uri="{FF2B5EF4-FFF2-40B4-BE49-F238E27FC236}">
                      <a16:creationId xmlns:a16="http://schemas.microsoft.com/office/drawing/2014/main" id="{79C25FE4-B4D6-455C-BA54-FD322CAEE595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1" name="Freeform 2">
                  <a:extLst>
                    <a:ext uri="{FF2B5EF4-FFF2-40B4-BE49-F238E27FC236}">
                      <a16:creationId xmlns:a16="http://schemas.microsoft.com/office/drawing/2014/main" id="{97DE8E0B-401A-4E97-A1C7-BD1AE1A43DAB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32" name="Freeform 2">
                  <a:extLst>
                    <a:ext uri="{FF2B5EF4-FFF2-40B4-BE49-F238E27FC236}">
                      <a16:creationId xmlns:a16="http://schemas.microsoft.com/office/drawing/2014/main" id="{A6E1B0D4-EAB1-409A-A961-37BF3E4D306A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4F766666-206A-4D5F-BCDB-F5A82AE6FC34}"/>
                  </a:ext>
                </a:extLst>
              </p:cNvPr>
              <p:cNvGrpSpPr/>
              <p:nvPr/>
            </p:nvGrpSpPr>
            <p:grpSpPr>
              <a:xfrm>
                <a:off x="2172030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7" name="Freeform 2">
                  <a:extLst>
                    <a:ext uri="{FF2B5EF4-FFF2-40B4-BE49-F238E27FC236}">
                      <a16:creationId xmlns:a16="http://schemas.microsoft.com/office/drawing/2014/main" id="{2A66C017-98E5-458A-811D-3664FA7764D1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8" name="Freeform 2">
                  <a:extLst>
                    <a:ext uri="{FF2B5EF4-FFF2-40B4-BE49-F238E27FC236}">
                      <a16:creationId xmlns:a16="http://schemas.microsoft.com/office/drawing/2014/main" id="{2CBC2A6A-C90C-44E0-899B-978275DAD1E3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9" name="Freeform 2">
                  <a:extLst>
                    <a:ext uri="{FF2B5EF4-FFF2-40B4-BE49-F238E27FC236}">
                      <a16:creationId xmlns:a16="http://schemas.microsoft.com/office/drawing/2014/main" id="{B362E25F-D061-4D88-93F8-90201F1C6662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3B23DFE9-5C16-4D00-B49F-1223B24A61EF}"/>
                  </a:ext>
                </a:extLst>
              </p:cNvPr>
              <p:cNvGrpSpPr/>
              <p:nvPr/>
            </p:nvGrpSpPr>
            <p:grpSpPr>
              <a:xfrm>
                <a:off x="303430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4" name="Freeform 2">
                  <a:extLst>
                    <a:ext uri="{FF2B5EF4-FFF2-40B4-BE49-F238E27FC236}">
                      <a16:creationId xmlns:a16="http://schemas.microsoft.com/office/drawing/2014/main" id="{A71839A0-EF66-4E5B-AD5B-EAD0523CD1FB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5" name="Freeform 2">
                  <a:extLst>
                    <a:ext uri="{FF2B5EF4-FFF2-40B4-BE49-F238E27FC236}">
                      <a16:creationId xmlns:a16="http://schemas.microsoft.com/office/drawing/2014/main" id="{D8FE586F-875E-4542-922D-52EF150F15CD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6" name="Freeform 2">
                  <a:extLst>
                    <a:ext uri="{FF2B5EF4-FFF2-40B4-BE49-F238E27FC236}">
                      <a16:creationId xmlns:a16="http://schemas.microsoft.com/office/drawing/2014/main" id="{053C03CB-819F-4219-AE85-C3946C849FEA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2" name="Group 111">
                <a:extLst>
                  <a:ext uri="{FF2B5EF4-FFF2-40B4-BE49-F238E27FC236}">
                    <a16:creationId xmlns:a16="http://schemas.microsoft.com/office/drawing/2014/main" id="{CBBF10EC-EC54-40B0-8B5F-3892007EC784}"/>
                  </a:ext>
                </a:extLst>
              </p:cNvPr>
              <p:cNvGrpSpPr/>
              <p:nvPr/>
            </p:nvGrpSpPr>
            <p:grpSpPr>
              <a:xfrm>
                <a:off x="3868056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21" name="Freeform 2">
                  <a:extLst>
                    <a:ext uri="{FF2B5EF4-FFF2-40B4-BE49-F238E27FC236}">
                      <a16:creationId xmlns:a16="http://schemas.microsoft.com/office/drawing/2014/main" id="{9681006F-A012-454D-8DB4-E75DCADD0D2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2" name="Freeform 2">
                  <a:extLst>
                    <a:ext uri="{FF2B5EF4-FFF2-40B4-BE49-F238E27FC236}">
                      <a16:creationId xmlns:a16="http://schemas.microsoft.com/office/drawing/2014/main" id="{B0F7DD04-A5A4-4419-A56C-F82F6E5801DC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3" name="Freeform 2">
                  <a:extLst>
                    <a:ext uri="{FF2B5EF4-FFF2-40B4-BE49-F238E27FC236}">
                      <a16:creationId xmlns:a16="http://schemas.microsoft.com/office/drawing/2014/main" id="{418B2799-1EC4-4910-9EC5-818C0624644B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ED0E887D-9870-467D-BE4D-075BA4608321}"/>
                  </a:ext>
                </a:extLst>
              </p:cNvPr>
              <p:cNvGrpSpPr/>
              <p:nvPr/>
            </p:nvGrpSpPr>
            <p:grpSpPr>
              <a:xfrm>
                <a:off x="4745352" y="3006937"/>
                <a:ext cx="2476170" cy="403257"/>
                <a:chOff x="1353300" y="5215417"/>
                <a:chExt cx="2476170" cy="403257"/>
              </a:xfrm>
            </p:grpSpPr>
            <p:sp>
              <p:nvSpPr>
                <p:cNvPr id="118" name="Freeform 2">
                  <a:extLst>
                    <a:ext uri="{FF2B5EF4-FFF2-40B4-BE49-F238E27FC236}">
                      <a16:creationId xmlns:a16="http://schemas.microsoft.com/office/drawing/2014/main" id="{1C4D5404-C87A-407D-98C1-752D68027624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9" name="Freeform 2">
                  <a:extLst>
                    <a:ext uri="{FF2B5EF4-FFF2-40B4-BE49-F238E27FC236}">
                      <a16:creationId xmlns:a16="http://schemas.microsoft.com/office/drawing/2014/main" id="{A64FBD15-A263-4ED8-A875-7B280D167402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0" name="Freeform 2">
                  <a:extLst>
                    <a:ext uri="{FF2B5EF4-FFF2-40B4-BE49-F238E27FC236}">
                      <a16:creationId xmlns:a16="http://schemas.microsoft.com/office/drawing/2014/main" id="{BBDD450D-7046-41DC-B2E6-C3CC8DD7BBD9}"/>
                    </a:ext>
                  </a:extLst>
                </p:cNvPr>
                <p:cNvSpPr/>
                <p:nvPr/>
              </p:nvSpPr>
              <p:spPr>
                <a:xfrm>
                  <a:off x="1353300" y="5215417"/>
                  <a:ext cx="2476170" cy="403257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4B6F54E2-CCD8-46DB-9F1F-6B2B55BCAFB2}"/>
                  </a:ext>
                </a:extLst>
              </p:cNvPr>
              <p:cNvGrpSpPr/>
              <p:nvPr/>
            </p:nvGrpSpPr>
            <p:grpSpPr>
              <a:xfrm>
                <a:off x="5715000" y="3126740"/>
                <a:ext cx="1587175" cy="283454"/>
                <a:chOff x="1353300" y="5335220"/>
                <a:chExt cx="1587175" cy="283454"/>
              </a:xfrm>
            </p:grpSpPr>
            <p:sp>
              <p:nvSpPr>
                <p:cNvPr id="116" name="Freeform 2">
                  <a:extLst>
                    <a:ext uri="{FF2B5EF4-FFF2-40B4-BE49-F238E27FC236}">
                      <a16:creationId xmlns:a16="http://schemas.microsoft.com/office/drawing/2014/main" id="{C0497761-0A06-41C4-9764-1DD21A92D0E8}"/>
                    </a:ext>
                  </a:extLst>
                </p:cNvPr>
                <p:cNvSpPr/>
                <p:nvPr/>
              </p:nvSpPr>
              <p:spPr>
                <a:xfrm>
                  <a:off x="1353300" y="5425738"/>
                  <a:ext cx="838691" cy="192935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7" name="Freeform 2">
                  <a:extLst>
                    <a:ext uri="{FF2B5EF4-FFF2-40B4-BE49-F238E27FC236}">
                      <a16:creationId xmlns:a16="http://schemas.microsoft.com/office/drawing/2014/main" id="{B4115F4B-26CC-4FF3-ACEE-65B3840B9733}"/>
                    </a:ext>
                  </a:extLst>
                </p:cNvPr>
                <p:cNvSpPr/>
                <p:nvPr/>
              </p:nvSpPr>
              <p:spPr>
                <a:xfrm>
                  <a:off x="1353300" y="5335220"/>
                  <a:ext cx="1587175" cy="283454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9491">
                      <a:moveTo>
                        <a:pt x="0" y="242800"/>
                      </a:moveTo>
                      <a:cubicBezTo>
                        <a:pt x="209426" y="109573"/>
                        <a:pt x="418853" y="-11855"/>
                        <a:pt x="613532" y="927"/>
                      </a:cubicBezTo>
                      <a:cubicBezTo>
                        <a:pt x="808211" y="13709"/>
                        <a:pt x="1075649" y="266397"/>
                        <a:pt x="1168072" y="319491"/>
                      </a:cubicBezTo>
                      <a:lnTo>
                        <a:pt x="1168072" y="319491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15" name="Freeform 2">
                <a:extLst>
                  <a:ext uri="{FF2B5EF4-FFF2-40B4-BE49-F238E27FC236}">
                    <a16:creationId xmlns:a16="http://schemas.microsoft.com/office/drawing/2014/main" id="{0CA3FBCA-0739-4D4D-BC8C-08FF502081E9}"/>
                  </a:ext>
                </a:extLst>
              </p:cNvPr>
              <p:cNvSpPr/>
              <p:nvPr/>
            </p:nvSpPr>
            <p:spPr>
              <a:xfrm>
                <a:off x="6699162" y="3217258"/>
                <a:ext cx="838691" cy="19293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9491">
                    <a:moveTo>
                      <a:pt x="0" y="242800"/>
                    </a:moveTo>
                    <a:cubicBezTo>
                      <a:pt x="209426" y="109573"/>
                      <a:pt x="418853" y="-11855"/>
                      <a:pt x="613532" y="927"/>
                    </a:cubicBezTo>
                    <a:cubicBezTo>
                      <a:pt x="808211" y="13709"/>
                      <a:pt x="1075649" y="266397"/>
                      <a:pt x="1168072" y="319491"/>
                    </a:cubicBezTo>
                    <a:lnTo>
                      <a:pt x="1168072" y="319491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pic>
        <p:nvPicPr>
          <p:cNvPr id="143" name="Picture 2" descr="capture1">
            <a:extLst>
              <a:ext uri="{FF2B5EF4-FFF2-40B4-BE49-F238E27FC236}">
                <a16:creationId xmlns:a16="http://schemas.microsoft.com/office/drawing/2014/main" id="{7CF0C69B-B78C-4602-97F8-D6AE64CD76D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46" name="Picture 145">
            <a:extLst>
              <a:ext uri="{FF2B5EF4-FFF2-40B4-BE49-F238E27FC236}">
                <a16:creationId xmlns:a16="http://schemas.microsoft.com/office/drawing/2014/main" id="{505DF6A5-52EB-45DE-BD47-66C41CCE09D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47" name="Picture 146">
            <a:extLst>
              <a:ext uri="{FF2B5EF4-FFF2-40B4-BE49-F238E27FC236}">
                <a16:creationId xmlns:a16="http://schemas.microsoft.com/office/drawing/2014/main" id="{B2D8D97D-6E4B-42F9-AE4D-9C15AAE6127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43082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1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B412692-EE9D-4A9B-95CC-381D14EB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ABFA4137-477A-4678-AC70-D5485EEA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983663"/>
            <a:ext cx="8054008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Back-Tracking is a brute force heuristic for finding an optimal solution when faster techniques don’t work.</a:t>
            </a:r>
          </a:p>
        </p:txBody>
      </p:sp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AACF4A5-186A-427B-BF98-D8BFC673B5B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98D38637-D4F3-4BAE-AEAA-DA1FE7B1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7" name="Text Box 3">
              <a:extLst>
                <a:ext uri="{FF2B5EF4-FFF2-40B4-BE49-F238E27FC236}">
                  <a16:creationId xmlns:a16="http://schemas.microsoft.com/office/drawing/2014/main" id="{0433672B-60A1-4F05-9840-80C73D011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19A1B2B-B23F-46C3-864E-001D19394E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8" name="AutoShape 58">
            <a:extLst>
              <a:ext uri="{FF2B5EF4-FFF2-40B4-BE49-F238E27FC236}">
                <a16:creationId xmlns:a16="http://schemas.microsoft.com/office/drawing/2014/main" id="{0D25B944-CB88-4E46-AA22-A0959638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53" y="3934356"/>
            <a:ext cx="6916947" cy="2695044"/>
          </a:xfrm>
          <a:prstGeom prst="wedgeRoundRectCallout">
            <a:avLst>
              <a:gd name="adj1" fmla="val -50025"/>
              <a:gd name="adj2" fmla="val -49090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endParaRPr lang="en-US" altLang="en-US" sz="2400" dirty="0">
              <a:solidFill>
                <a:srgbClr val="FFFFFF"/>
              </a:solidFill>
            </a:endParaRPr>
          </a:p>
        </p:txBody>
      </p:sp>
      <p:pic>
        <p:nvPicPr>
          <p:cNvPr id="71" name="Picture 3" descr="question">
            <a:extLst>
              <a:ext uri="{FF2B5EF4-FFF2-40B4-BE49-F238E27FC236}">
                <a16:creationId xmlns:a16="http://schemas.microsoft.com/office/drawing/2014/main" id="{3B1747E3-C51C-4CE4-9AAD-4EAE385CF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94094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" name="Picture 51">
            <a:extLst>
              <a:ext uri="{FF2B5EF4-FFF2-40B4-BE49-F238E27FC236}">
                <a16:creationId xmlns:a16="http://schemas.microsoft.com/office/drawing/2014/main" id="{B5A591CB-FB34-4BB2-B143-376A71DE2DC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pic>
        <p:nvPicPr>
          <p:cNvPr id="72" name="Picture 71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9DA0BFC4-EC23-492C-A675-BB7C83B9CDF1}"/>
              </a:ext>
            </a:extLst>
          </p:cNvPr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B3A1BA4D-6E31-4201-BEFB-6E609E39944E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3">
            <a:extLst>
              <a:ext uri="{FF2B5EF4-FFF2-40B4-BE49-F238E27FC236}">
                <a16:creationId xmlns:a16="http://schemas.microsoft.com/office/drawing/2014/main" id="{4C365E24-422D-4B6F-B4A4-3E8897B8D8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6412" y="4168676"/>
            <a:ext cx="627778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The set of all solutions </a:t>
            </a:r>
            <a:br>
              <a:rPr lang="en-US" altLang="en-US" sz="2400" dirty="0"/>
            </a:br>
            <a:r>
              <a:rPr lang="en-US" altLang="en-US" sz="2400" dirty="0"/>
              <a:t>    for our instance.</a:t>
            </a:r>
            <a:r>
              <a:rPr lang="en-US" altLang="en-US" sz="105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Partition them based </a:t>
            </a:r>
            <a:br>
              <a:rPr lang="en-US" altLang="en-US" sz="2400" dirty="0"/>
            </a:br>
            <a:r>
              <a:rPr lang="en-US" altLang="en-US" sz="2400" dirty="0"/>
              <a:t>    on bird’s answer.</a:t>
            </a:r>
            <a:endParaRPr lang="en-US" altLang="en-US" sz="105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Find best in each part.</a:t>
            </a:r>
            <a:endParaRPr lang="en-US" altLang="en-US" sz="105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Take the best of these best.</a:t>
            </a:r>
            <a:endParaRPr lang="en-US" altLang="en-US" sz="1050" dirty="0"/>
          </a:p>
        </p:txBody>
      </p:sp>
      <p:pic>
        <p:nvPicPr>
          <p:cNvPr id="49" name="Picture 2" descr="bestofbestTree">
            <a:extLst>
              <a:ext uri="{FF2B5EF4-FFF2-40B4-BE49-F238E27FC236}">
                <a16:creationId xmlns:a16="http://schemas.microsoft.com/office/drawing/2014/main" id="{E0BFE104-B404-4837-B3D7-D8AAE7491E8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4486095" y="4253271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0" name="Picture 2" descr="bestofbestTree">
            <a:extLst>
              <a:ext uri="{FF2B5EF4-FFF2-40B4-BE49-F238E27FC236}">
                <a16:creationId xmlns:a16="http://schemas.microsoft.com/office/drawing/2014/main" id="{B6F2E928-646B-4926-9229-2AE676B97F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3" t="65456" r="79906" b="-1372"/>
          <a:stretch>
            <a:fillRect/>
          </a:stretch>
        </p:blipFill>
        <p:spPr bwMode="auto">
          <a:xfrm>
            <a:off x="4519612" y="4275137"/>
            <a:ext cx="2109788" cy="217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" name="Group 50">
            <a:extLst>
              <a:ext uri="{FF2B5EF4-FFF2-40B4-BE49-F238E27FC236}">
                <a16:creationId xmlns:a16="http://schemas.microsoft.com/office/drawing/2014/main" id="{47C7BC1F-CA88-4C05-9B03-651E629B8D29}"/>
              </a:ext>
            </a:extLst>
          </p:cNvPr>
          <p:cNvGrpSpPr/>
          <p:nvPr/>
        </p:nvGrpSpPr>
        <p:grpSpPr>
          <a:xfrm>
            <a:off x="4502763" y="4222750"/>
            <a:ext cx="2112963" cy="2203450"/>
            <a:chOff x="6016625" y="947738"/>
            <a:chExt cx="2112963" cy="2203450"/>
          </a:xfrm>
        </p:grpSpPr>
        <p:pic>
          <p:nvPicPr>
            <p:cNvPr id="53" name="Picture 2" descr="bestofbestTree">
              <a:extLst>
                <a:ext uri="{FF2B5EF4-FFF2-40B4-BE49-F238E27FC236}">
                  <a16:creationId xmlns:a16="http://schemas.microsoft.com/office/drawing/2014/main" id="{EB0238A1-83E9-4248-8E56-DB716069124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0609" t="3436" r="50562" b="60648"/>
            <a:stretch>
              <a:fillRect/>
            </a:stretch>
          </p:blipFill>
          <p:spPr bwMode="auto">
            <a:xfrm>
              <a:off x="6019800" y="947738"/>
              <a:ext cx="2109788" cy="217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4" name="Picture 2" descr="bestofbestTree">
              <a:extLst>
                <a:ext uri="{FF2B5EF4-FFF2-40B4-BE49-F238E27FC236}">
                  <a16:creationId xmlns:a16="http://schemas.microsoft.com/office/drawing/2014/main" id="{350076AD-55FF-420E-9939-4F128B1F673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63" t="65456" r="79906" b="-1372"/>
            <a:stretch>
              <a:fillRect/>
            </a:stretch>
          </p:blipFill>
          <p:spPr bwMode="auto">
            <a:xfrm>
              <a:off x="6019800" y="974725"/>
              <a:ext cx="2109788" cy="2176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55" name="Picture 2" descr="bestofbestTree">
              <a:extLst>
                <a:ext uri="{FF2B5EF4-FFF2-40B4-BE49-F238E27FC236}">
                  <a16:creationId xmlns:a16="http://schemas.microsoft.com/office/drawing/2014/main" id="{F7217515-FB90-4D68-B1D7-26C261D83D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506" t="61446" r="49664" b="2638"/>
            <a:stretch>
              <a:fillRect/>
            </a:stretch>
          </p:blipFill>
          <p:spPr bwMode="auto">
            <a:xfrm>
              <a:off x="6016625" y="960438"/>
              <a:ext cx="2109788" cy="217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1714B9C-FF21-42B7-B061-EAFF9B6134B1}"/>
              </a:ext>
            </a:extLst>
          </p:cNvPr>
          <p:cNvGrpSpPr/>
          <p:nvPr/>
        </p:nvGrpSpPr>
        <p:grpSpPr>
          <a:xfrm>
            <a:off x="5256032" y="4102100"/>
            <a:ext cx="779161" cy="393700"/>
            <a:chOff x="6427429" y="4476750"/>
            <a:chExt cx="779161" cy="393700"/>
          </a:xfrm>
        </p:grpSpPr>
        <p:sp>
          <p:nvSpPr>
            <p:cNvPr id="57" name="Rectangle 26">
              <a:extLst>
                <a:ext uri="{FF2B5EF4-FFF2-40B4-BE49-F238E27FC236}">
                  <a16:creationId xmlns:a16="http://schemas.microsoft.com/office/drawing/2014/main" id="{16D5B931-2298-4DBA-A3D2-39F3355C67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6995" y="4806521"/>
              <a:ext cx="109697" cy="63929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 dirty="0"/>
            </a:p>
          </p:txBody>
        </p:sp>
        <p:sp>
          <p:nvSpPr>
            <p:cNvPr id="58" name="Rectangle 27">
              <a:extLst>
                <a:ext uri="{FF2B5EF4-FFF2-40B4-BE49-F238E27FC236}">
                  <a16:creationId xmlns:a16="http://schemas.microsoft.com/office/drawing/2014/main" id="{70B0BDA4-4DCF-4DCF-B976-01DF7FDCC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7429" y="4476750"/>
              <a:ext cx="779161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 dirty="0" err="1">
                  <a:solidFill>
                    <a:srgbClr val="FFC000"/>
                  </a:solidFill>
                </a:rPr>
                <a:t>optS</a:t>
              </a:r>
              <a:r>
                <a:rPr lang="en-US" altLang="en-US" sz="1600" i="1" dirty="0">
                  <a:solidFill>
                    <a:srgbClr val="FFC000"/>
                  </a:solidFill>
                </a:rPr>
                <a:t>[I]</a:t>
              </a:r>
              <a:endParaRPr lang="en-US" altLang="en-US" sz="16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E12FEB30-C7F5-457E-8CFA-C46DCE565826}"/>
              </a:ext>
            </a:extLst>
          </p:cNvPr>
          <p:cNvGrpSpPr/>
          <p:nvPr/>
        </p:nvGrpSpPr>
        <p:grpSpPr>
          <a:xfrm>
            <a:off x="4690978" y="4200528"/>
            <a:ext cx="1736629" cy="697416"/>
            <a:chOff x="6581871" y="4391204"/>
            <a:chExt cx="1736629" cy="697416"/>
          </a:xfrm>
        </p:grpSpPr>
        <p:sp>
          <p:nvSpPr>
            <p:cNvPr id="60" name="Rectangle 16">
              <a:extLst>
                <a:ext uri="{FF2B5EF4-FFF2-40B4-BE49-F238E27FC236}">
                  <a16:creationId xmlns:a16="http://schemas.microsoft.com/office/drawing/2014/main" id="{EC53F0AF-0C33-4228-ABC6-412CAB0CF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3788" y="4391204"/>
              <a:ext cx="874712" cy="3377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 dirty="0" err="1">
                  <a:solidFill>
                    <a:srgbClr val="FFC000"/>
                  </a:solidFill>
                </a:rPr>
                <a:t>optS</a:t>
              </a:r>
              <a:r>
                <a:rPr lang="en-US" altLang="en-US" sz="1600" i="1" baseline="-25000" dirty="0">
                  <a:solidFill>
                    <a:srgbClr val="FFC000"/>
                  </a:solidFill>
                </a:rPr>
                <a:t>&lt;</a:t>
              </a:r>
              <a:r>
                <a:rPr lang="en-US" altLang="en-US" sz="1600" i="1" baseline="-25000" dirty="0" err="1">
                  <a:solidFill>
                    <a:srgbClr val="FFC000"/>
                  </a:solidFill>
                </a:rPr>
                <a:t>I,k</a:t>
              </a:r>
              <a:r>
                <a:rPr lang="en-US" altLang="en-US" sz="1600" i="1" baseline="-25000" dirty="0">
                  <a:solidFill>
                    <a:srgbClr val="FFC000"/>
                  </a:solidFill>
                </a:rPr>
                <a:t>&gt;</a:t>
              </a:r>
              <a:endParaRPr lang="en-US" altLang="en-US" sz="1600" dirty="0">
                <a:solidFill>
                  <a:srgbClr val="FFC000"/>
                </a:solidFill>
              </a:endParaRPr>
            </a:p>
          </p:txBody>
        </p:sp>
        <p:sp>
          <p:nvSpPr>
            <p:cNvPr id="61" name="Rectangle 9">
              <a:extLst>
                <a:ext uri="{FF2B5EF4-FFF2-40B4-BE49-F238E27FC236}">
                  <a16:creationId xmlns:a16="http://schemas.microsoft.com/office/drawing/2014/main" id="{46CAB730-5CA4-4102-A6FF-CBDB7B0EC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762" y="4698822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84" name="Rectangle 9">
              <a:extLst>
                <a:ext uri="{FF2B5EF4-FFF2-40B4-BE49-F238E27FC236}">
                  <a16:creationId xmlns:a16="http://schemas.microsoft.com/office/drawing/2014/main" id="{CC62C55F-1E9D-47B0-A4ED-18DF264F6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50815" y="4915076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90" name="Rectangle 9">
              <a:extLst>
                <a:ext uri="{FF2B5EF4-FFF2-40B4-BE49-F238E27FC236}">
                  <a16:creationId xmlns:a16="http://schemas.microsoft.com/office/drawing/2014/main" id="{9B2147B0-13C9-49BA-AD79-A0986B6A9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96271" y="4615562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91" name="Rectangle 9">
              <a:extLst>
                <a:ext uri="{FF2B5EF4-FFF2-40B4-BE49-F238E27FC236}">
                  <a16:creationId xmlns:a16="http://schemas.microsoft.com/office/drawing/2014/main" id="{7B9D2904-7073-4CAA-89D0-EA8EE94CA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4321" y="4638480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92" name="Rectangle 9">
              <a:extLst>
                <a:ext uri="{FF2B5EF4-FFF2-40B4-BE49-F238E27FC236}">
                  <a16:creationId xmlns:a16="http://schemas.microsoft.com/office/drawing/2014/main" id="{9D1D99E4-A972-4ECA-84CE-06506819B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43893" y="4817310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93" name="Rectangle 9">
              <a:extLst>
                <a:ext uri="{FF2B5EF4-FFF2-40B4-BE49-F238E27FC236}">
                  <a16:creationId xmlns:a16="http://schemas.microsoft.com/office/drawing/2014/main" id="{08A61E3D-11FB-4399-9D85-2F6D3F9068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1871" y="5024766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62" name="Rectangle 61">
            <a:extLst>
              <a:ext uri="{FF2B5EF4-FFF2-40B4-BE49-F238E27FC236}">
                <a16:creationId xmlns:a16="http://schemas.microsoft.com/office/drawing/2014/main" id="{20D4EF96-B7EC-4EF1-A9EB-E7D7B87134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87879" y="5951358"/>
            <a:ext cx="5826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 dirty="0" err="1">
                <a:solidFill>
                  <a:srgbClr val="FFC000"/>
                </a:solidFill>
              </a:rPr>
              <a:t>k</a:t>
            </a:r>
            <a:r>
              <a:rPr lang="en-US" altLang="en-US" sz="2000" i="1" baseline="-25000" dirty="0" err="1">
                <a:solidFill>
                  <a:srgbClr val="FFC000"/>
                </a:solidFill>
              </a:rPr>
              <a:t>max</a:t>
            </a:r>
            <a:endParaRPr lang="en-US" altLang="en-US" sz="2000" dirty="0">
              <a:solidFill>
                <a:srgbClr val="FFC000"/>
              </a:solidFill>
            </a:endParaRPr>
          </a:p>
        </p:txBody>
      </p:sp>
      <p:sp>
        <p:nvSpPr>
          <p:cNvPr id="63" name="Rectangle 15">
            <a:extLst>
              <a:ext uri="{FF2B5EF4-FFF2-40B4-BE49-F238E27FC236}">
                <a16:creationId xmlns:a16="http://schemas.microsoft.com/office/drawing/2014/main" id="{46689D07-6D38-4359-8191-420C247882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29120" y="5969000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 dirty="0">
                <a:solidFill>
                  <a:srgbClr val="FFC000"/>
                </a:solidFill>
              </a:rPr>
              <a:t>k</a:t>
            </a:r>
            <a:endParaRPr lang="en-US" altLang="en-US" sz="2000" dirty="0">
              <a:solidFill>
                <a:srgbClr val="FFC000"/>
              </a:solidFill>
            </a:endParaRPr>
          </a:p>
        </p:txBody>
      </p:sp>
      <p:grpSp>
        <p:nvGrpSpPr>
          <p:cNvPr id="66" name="Group 27">
            <a:extLst>
              <a:ext uri="{FF2B5EF4-FFF2-40B4-BE49-F238E27FC236}">
                <a16:creationId xmlns:a16="http://schemas.microsoft.com/office/drawing/2014/main" id="{F0C3F74B-0094-4A0C-BE82-FE5F5300BBAD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4343400"/>
            <a:ext cx="1447800" cy="2362200"/>
            <a:chOff x="3984" y="2208"/>
            <a:chExt cx="1344" cy="1920"/>
          </a:xfrm>
        </p:grpSpPr>
        <p:sp>
          <p:nvSpPr>
            <p:cNvPr id="67" name="Freeform 28">
              <a:extLst>
                <a:ext uri="{FF2B5EF4-FFF2-40B4-BE49-F238E27FC236}">
                  <a16:creationId xmlns:a16="http://schemas.microsoft.com/office/drawing/2014/main" id="{CC521764-15F9-45E7-A5AE-85A491C73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" name="Freeform 29">
              <a:extLst>
                <a:ext uri="{FF2B5EF4-FFF2-40B4-BE49-F238E27FC236}">
                  <a16:creationId xmlns:a16="http://schemas.microsoft.com/office/drawing/2014/main" id="{9EC5AE45-C867-4C16-BFBC-137B357D7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30">
              <a:extLst>
                <a:ext uri="{FF2B5EF4-FFF2-40B4-BE49-F238E27FC236}">
                  <a16:creationId xmlns:a16="http://schemas.microsoft.com/office/drawing/2014/main" id="{EB1B8D40-2405-4436-B369-CF4F60097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31">
              <a:extLst>
                <a:ext uri="{FF2B5EF4-FFF2-40B4-BE49-F238E27FC236}">
                  <a16:creationId xmlns:a16="http://schemas.microsoft.com/office/drawing/2014/main" id="{5F2ED989-E07C-4C0E-98CD-46BA64399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32">
              <a:extLst>
                <a:ext uri="{FF2B5EF4-FFF2-40B4-BE49-F238E27FC236}">
                  <a16:creationId xmlns:a16="http://schemas.microsoft.com/office/drawing/2014/main" id="{CD1018BD-16CD-4B01-9D79-D5443B925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33">
              <a:extLst>
                <a:ext uri="{FF2B5EF4-FFF2-40B4-BE49-F238E27FC236}">
                  <a16:creationId xmlns:a16="http://schemas.microsoft.com/office/drawing/2014/main" id="{5C318D5F-560B-46EE-B855-DF3D86E3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34">
              <a:extLst>
                <a:ext uri="{FF2B5EF4-FFF2-40B4-BE49-F238E27FC236}">
                  <a16:creationId xmlns:a16="http://schemas.microsoft.com/office/drawing/2014/main" id="{DE91B65D-A5CC-4A67-81D5-24A3C8B08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35">
              <a:extLst>
                <a:ext uri="{FF2B5EF4-FFF2-40B4-BE49-F238E27FC236}">
                  <a16:creationId xmlns:a16="http://schemas.microsoft.com/office/drawing/2014/main" id="{5F9CD90B-7046-48A7-8BE6-8B9353D1F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96D14FBB-7472-4A92-A69E-3E2570C2B08B}"/>
              </a:ext>
            </a:extLst>
          </p:cNvPr>
          <p:cNvGrpSpPr/>
          <p:nvPr/>
        </p:nvGrpSpPr>
        <p:grpSpPr>
          <a:xfrm>
            <a:off x="7391097" y="4213461"/>
            <a:ext cx="1393945" cy="1231375"/>
            <a:chOff x="7391097" y="4213461"/>
            <a:chExt cx="1393945" cy="1231375"/>
          </a:xfrm>
        </p:grpSpPr>
        <p:sp>
          <p:nvSpPr>
            <p:cNvPr id="85" name="Freeform 27">
              <a:extLst>
                <a:ext uri="{FF2B5EF4-FFF2-40B4-BE49-F238E27FC236}">
                  <a16:creationId xmlns:a16="http://schemas.microsoft.com/office/drawing/2014/main" id="{8926323C-0021-4230-9ED5-574A1E7FD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3353" y="4404591"/>
              <a:ext cx="66369" cy="512763"/>
            </a:xfrm>
            <a:custGeom>
              <a:avLst/>
              <a:gdLst>
                <a:gd name="T0" fmla="*/ 57 w 57"/>
                <a:gd name="T1" fmla="*/ 0 h 418"/>
                <a:gd name="T2" fmla="*/ 0 w 57"/>
                <a:gd name="T3" fmla="*/ 418 h 418"/>
                <a:gd name="T4" fmla="*/ 0 60000 65536"/>
                <a:gd name="T5" fmla="*/ 0 60000 65536"/>
                <a:gd name="T6" fmla="*/ 0 w 57"/>
                <a:gd name="T7" fmla="*/ 0 h 418"/>
                <a:gd name="T8" fmla="*/ 57 w 57"/>
                <a:gd name="T9" fmla="*/ 418 h 4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7" h="418">
                  <a:moveTo>
                    <a:pt x="57" y="0"/>
                  </a:moveTo>
                  <a:lnTo>
                    <a:pt x="0" y="418"/>
                  </a:lnTo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27">
              <a:extLst>
                <a:ext uri="{FF2B5EF4-FFF2-40B4-BE49-F238E27FC236}">
                  <a16:creationId xmlns:a16="http://schemas.microsoft.com/office/drawing/2014/main" id="{897EAFA4-3768-4CD1-8F0A-28D8604EF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097" y="4404512"/>
              <a:ext cx="698624" cy="434332"/>
            </a:xfrm>
            <a:custGeom>
              <a:avLst/>
              <a:gdLst>
                <a:gd name="T0" fmla="*/ 57 w 57"/>
                <a:gd name="T1" fmla="*/ 0 h 418"/>
                <a:gd name="T2" fmla="*/ 0 w 57"/>
                <a:gd name="T3" fmla="*/ 418 h 418"/>
                <a:gd name="T4" fmla="*/ 0 60000 65536"/>
                <a:gd name="T5" fmla="*/ 0 60000 65536"/>
                <a:gd name="T6" fmla="*/ 0 w 57"/>
                <a:gd name="T7" fmla="*/ 0 h 418"/>
                <a:gd name="T8" fmla="*/ 57 w 57"/>
                <a:gd name="T9" fmla="*/ 418 h 4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7" h="418">
                  <a:moveTo>
                    <a:pt x="57" y="0"/>
                  </a:moveTo>
                  <a:lnTo>
                    <a:pt x="0" y="418"/>
                  </a:lnTo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27">
              <a:extLst>
                <a:ext uri="{FF2B5EF4-FFF2-40B4-BE49-F238E27FC236}">
                  <a16:creationId xmlns:a16="http://schemas.microsoft.com/office/drawing/2014/main" id="{EAB97623-D96D-45B1-ADCF-557C68A564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89721" y="4414388"/>
              <a:ext cx="317831" cy="1030448"/>
            </a:xfrm>
            <a:custGeom>
              <a:avLst/>
              <a:gdLst>
                <a:gd name="T0" fmla="*/ 57 w 57"/>
                <a:gd name="T1" fmla="*/ 0 h 418"/>
                <a:gd name="T2" fmla="*/ 0 w 57"/>
                <a:gd name="T3" fmla="*/ 418 h 418"/>
                <a:gd name="T4" fmla="*/ 0 60000 65536"/>
                <a:gd name="T5" fmla="*/ 0 60000 65536"/>
                <a:gd name="T6" fmla="*/ 0 w 57"/>
                <a:gd name="T7" fmla="*/ 0 h 418"/>
                <a:gd name="T8" fmla="*/ 57 w 57"/>
                <a:gd name="T9" fmla="*/ 418 h 4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7" h="418">
                  <a:moveTo>
                    <a:pt x="57" y="0"/>
                  </a:moveTo>
                  <a:lnTo>
                    <a:pt x="0" y="418"/>
                  </a:lnTo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Rectangle 87">
              <a:extLst>
                <a:ext uri="{FF2B5EF4-FFF2-40B4-BE49-F238E27FC236}">
                  <a16:creationId xmlns:a16="http://schemas.microsoft.com/office/drawing/2014/main" id="{0D94D064-C984-4C93-9EE6-D0452C5F7F00}"/>
                </a:ext>
              </a:extLst>
            </p:cNvPr>
            <p:cNvSpPr/>
            <p:nvPr/>
          </p:nvSpPr>
          <p:spPr>
            <a:xfrm>
              <a:off x="8226102" y="4213461"/>
              <a:ext cx="320922" cy="461665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>
                  <a:solidFill>
                    <a:schemeClr val="accent2"/>
                  </a:solidFill>
                </a:rPr>
                <a:t>?</a:t>
              </a:r>
              <a:endParaRPr lang="en-US" sz="2400" dirty="0">
                <a:solidFill>
                  <a:schemeClr val="accent2"/>
                </a:solidFill>
              </a:endParaRPr>
            </a:p>
          </p:txBody>
        </p:sp>
        <p:sp>
          <p:nvSpPr>
            <p:cNvPr id="89" name="Freeform 27">
              <a:extLst>
                <a:ext uri="{FF2B5EF4-FFF2-40B4-BE49-F238E27FC236}">
                  <a16:creationId xmlns:a16="http://schemas.microsoft.com/office/drawing/2014/main" id="{E161B080-6142-4FE7-A6B4-261FA3E9506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89719" y="4414817"/>
              <a:ext cx="695323" cy="386896"/>
            </a:xfrm>
            <a:custGeom>
              <a:avLst/>
              <a:gdLst>
                <a:gd name="T0" fmla="*/ 57 w 57"/>
                <a:gd name="T1" fmla="*/ 0 h 418"/>
                <a:gd name="T2" fmla="*/ 0 w 57"/>
                <a:gd name="T3" fmla="*/ 418 h 418"/>
                <a:gd name="T4" fmla="*/ 0 60000 65536"/>
                <a:gd name="T5" fmla="*/ 0 60000 65536"/>
                <a:gd name="T6" fmla="*/ 0 w 57"/>
                <a:gd name="T7" fmla="*/ 0 h 418"/>
                <a:gd name="T8" fmla="*/ 57 w 57"/>
                <a:gd name="T9" fmla="*/ 418 h 418"/>
                <a:gd name="connsiteX0" fmla="*/ 12778 w 12778"/>
                <a:gd name="connsiteY0" fmla="*/ 0 h 15397"/>
                <a:gd name="connsiteX1" fmla="*/ 0 w 12778"/>
                <a:gd name="connsiteY1" fmla="*/ 15397 h 15397"/>
                <a:gd name="connsiteX0" fmla="*/ 135002 w 135002"/>
                <a:gd name="connsiteY0" fmla="*/ 0 h 11905"/>
                <a:gd name="connsiteX1" fmla="*/ 0 w 135002"/>
                <a:gd name="connsiteY1" fmla="*/ 11905 h 11905"/>
                <a:gd name="connsiteX0" fmla="*/ 135002 w 135002"/>
                <a:gd name="connsiteY0" fmla="*/ 0 h 11905"/>
                <a:gd name="connsiteX1" fmla="*/ 0 w 135002"/>
                <a:gd name="connsiteY1" fmla="*/ 11905 h 11905"/>
                <a:gd name="connsiteX0" fmla="*/ 135002 w 135002"/>
                <a:gd name="connsiteY0" fmla="*/ 0 h 11905"/>
                <a:gd name="connsiteX1" fmla="*/ 0 w 135002"/>
                <a:gd name="connsiteY1" fmla="*/ 11905 h 11905"/>
                <a:gd name="connsiteX0" fmla="*/ 154447 w 154447"/>
                <a:gd name="connsiteY0" fmla="*/ 0 h 11588"/>
                <a:gd name="connsiteX1" fmla="*/ 0 w 154447"/>
                <a:gd name="connsiteY1" fmla="*/ 11588 h 11588"/>
                <a:gd name="connsiteX0" fmla="*/ 154447 w 154447"/>
                <a:gd name="connsiteY0" fmla="*/ 0 h 12270"/>
                <a:gd name="connsiteX1" fmla="*/ 0 w 154447"/>
                <a:gd name="connsiteY1" fmla="*/ 12270 h 12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447" h="12270">
                  <a:moveTo>
                    <a:pt x="154447" y="0"/>
                  </a:moveTo>
                  <a:lnTo>
                    <a:pt x="0" y="12270"/>
                  </a:lnTo>
                </a:path>
              </a:pathLst>
            </a:custGeom>
            <a:noFill/>
            <a:ln w="28575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FE9101AB-9EF0-4748-B3F6-31613997D07D}"/>
              </a:ext>
            </a:extLst>
          </p:cNvPr>
          <p:cNvGrpSpPr/>
          <p:nvPr/>
        </p:nvGrpSpPr>
        <p:grpSpPr>
          <a:xfrm>
            <a:off x="7239000" y="4347879"/>
            <a:ext cx="1756100" cy="2368735"/>
            <a:chOff x="7239000" y="4347879"/>
            <a:chExt cx="1756100" cy="2368735"/>
          </a:xfrm>
        </p:grpSpPr>
        <p:grpSp>
          <p:nvGrpSpPr>
            <p:cNvPr id="100" name="Group 99">
              <a:extLst>
                <a:ext uri="{FF2B5EF4-FFF2-40B4-BE49-F238E27FC236}">
                  <a16:creationId xmlns:a16="http://schemas.microsoft.com/office/drawing/2014/main" id="{8CBD277E-B732-4A7C-B361-8A26864A4869}"/>
                </a:ext>
              </a:extLst>
            </p:cNvPr>
            <p:cNvGrpSpPr/>
            <p:nvPr/>
          </p:nvGrpSpPr>
          <p:grpSpPr>
            <a:xfrm>
              <a:off x="7239000" y="4347879"/>
              <a:ext cx="873824" cy="2357721"/>
              <a:chOff x="7239000" y="4347878"/>
              <a:chExt cx="873824" cy="2357721"/>
            </a:xfrm>
          </p:grpSpPr>
          <p:sp>
            <p:nvSpPr>
              <p:cNvPr id="101" name="Freeform 58">
                <a:extLst>
                  <a:ext uri="{FF2B5EF4-FFF2-40B4-BE49-F238E27FC236}">
                    <a16:creationId xmlns:a16="http://schemas.microsoft.com/office/drawing/2014/main" id="{A8262813-F4F2-4D35-8D3D-82B946E72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3891" y="4347878"/>
                <a:ext cx="788933" cy="2357721"/>
              </a:xfrm>
              <a:custGeom>
                <a:avLst/>
                <a:gdLst>
                  <a:gd name="T0" fmla="*/ 48 w 576"/>
                  <a:gd name="T1" fmla="*/ 0 h 1488"/>
                  <a:gd name="T2" fmla="*/ 0 w 576"/>
                  <a:gd name="T3" fmla="*/ 960 h 1488"/>
                  <a:gd name="T4" fmla="*/ 576 w 576"/>
                  <a:gd name="T5" fmla="*/ 1488 h 1488"/>
                  <a:gd name="T6" fmla="*/ 0 60000 65536"/>
                  <a:gd name="T7" fmla="*/ 0 60000 65536"/>
                  <a:gd name="T8" fmla="*/ 0 60000 65536"/>
                  <a:gd name="T9" fmla="*/ 0 w 576"/>
                  <a:gd name="T10" fmla="*/ 0 h 1488"/>
                  <a:gd name="T11" fmla="*/ 576 w 576"/>
                  <a:gd name="T12" fmla="*/ 1488 h 1488"/>
                  <a:gd name="connsiteX0" fmla="*/ 13496 w 13496"/>
                  <a:gd name="connsiteY0" fmla="*/ 0 h 13376"/>
                  <a:gd name="connsiteX1" fmla="*/ 0 w 13496"/>
                  <a:gd name="connsiteY1" fmla="*/ 9828 h 13376"/>
                  <a:gd name="connsiteX2" fmla="*/ 10000 w 13496"/>
                  <a:gd name="connsiteY2" fmla="*/ 13376 h 13376"/>
                  <a:gd name="connsiteX0" fmla="*/ 13496 w 13496"/>
                  <a:gd name="connsiteY0" fmla="*/ 0 h 13376"/>
                  <a:gd name="connsiteX1" fmla="*/ 596 w 13496"/>
                  <a:gd name="connsiteY1" fmla="*/ 3495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  <a:gd name="connsiteX0" fmla="*/ 13496 w 13496"/>
                  <a:gd name="connsiteY0" fmla="*/ 0 h 13376"/>
                  <a:gd name="connsiteX1" fmla="*/ 596 w 13496"/>
                  <a:gd name="connsiteY1" fmla="*/ 3495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  <a:gd name="connsiteX0" fmla="*/ 13496 w 13496"/>
                  <a:gd name="connsiteY0" fmla="*/ 0 h 13376"/>
                  <a:gd name="connsiteX1" fmla="*/ 596 w 13496"/>
                  <a:gd name="connsiteY1" fmla="*/ 3495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  <a:gd name="connsiteX0" fmla="*/ 13496 w 13496"/>
                  <a:gd name="connsiteY0" fmla="*/ 0 h 13376"/>
                  <a:gd name="connsiteX1" fmla="*/ 596 w 13496"/>
                  <a:gd name="connsiteY1" fmla="*/ 3001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  <a:gd name="connsiteX0" fmla="*/ 13496 w 13496"/>
                  <a:gd name="connsiteY0" fmla="*/ 0 h 13376"/>
                  <a:gd name="connsiteX1" fmla="*/ 596 w 13496"/>
                  <a:gd name="connsiteY1" fmla="*/ 3001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  <a:gd name="connsiteX0" fmla="*/ 13496 w 13496"/>
                  <a:gd name="connsiteY0" fmla="*/ 0 h 13376"/>
                  <a:gd name="connsiteX1" fmla="*/ 596 w 13496"/>
                  <a:gd name="connsiteY1" fmla="*/ 3001 h 13376"/>
                  <a:gd name="connsiteX2" fmla="*/ 0 w 13496"/>
                  <a:gd name="connsiteY2" fmla="*/ 9828 h 13376"/>
                  <a:gd name="connsiteX3" fmla="*/ 10000 w 13496"/>
                  <a:gd name="connsiteY3" fmla="*/ 13376 h 1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96" h="13376">
                    <a:moveTo>
                      <a:pt x="13496" y="0"/>
                    </a:moveTo>
                    <a:cubicBezTo>
                      <a:pt x="9610" y="945"/>
                      <a:pt x="7791" y="1500"/>
                      <a:pt x="596" y="3001"/>
                    </a:cubicBezTo>
                    <a:cubicBezTo>
                      <a:pt x="894" y="5112"/>
                      <a:pt x="199" y="7717"/>
                      <a:pt x="0" y="9828"/>
                    </a:cubicBezTo>
                    <a:lnTo>
                      <a:pt x="10000" y="13376"/>
                    </a:lnTo>
                  </a:path>
                </a:pathLst>
              </a:custGeom>
              <a:noFill/>
              <a:ln w="38100" cap="flat" cmpd="sng">
                <a:solidFill>
                  <a:srgbClr val="FF66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Text Box 24">
                <a:extLst>
                  <a:ext uri="{FF2B5EF4-FFF2-40B4-BE49-F238E27FC236}">
                    <a16:creationId xmlns:a16="http://schemas.microsoft.com/office/drawing/2014/main" id="{68B15965-9F44-4C10-B80B-AE738C7FFD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39000" y="4462046"/>
                <a:ext cx="389850" cy="338554"/>
              </a:xfrm>
              <a:prstGeom prst="rect">
                <a:avLst/>
              </a:prstGeom>
              <a:noFill/>
              <a:ln w="38100">
                <a:noFill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1600" dirty="0">
                    <a:solidFill>
                      <a:srgbClr val="FF66FF"/>
                    </a:solidFill>
                  </a:rPr>
                  <a:t>13</a:t>
                </a:r>
              </a:p>
            </p:txBody>
          </p:sp>
        </p:grp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5A15483A-D14C-44BD-B492-690B38265A62}"/>
                </a:ext>
              </a:extLst>
            </p:cNvPr>
            <p:cNvGrpSpPr/>
            <p:nvPr/>
          </p:nvGrpSpPr>
          <p:grpSpPr>
            <a:xfrm>
              <a:off x="7681893" y="4364300"/>
              <a:ext cx="1313207" cy="2352314"/>
              <a:chOff x="7681893" y="4364300"/>
              <a:chExt cx="1313207" cy="2352314"/>
            </a:xfrm>
          </p:grpSpPr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43BEC1A1-0A45-4B41-B055-7EF27AA70929}"/>
                  </a:ext>
                </a:extLst>
              </p:cNvPr>
              <p:cNvGrpSpPr/>
              <p:nvPr/>
            </p:nvGrpSpPr>
            <p:grpSpPr>
              <a:xfrm>
                <a:off x="7994630" y="4364300"/>
                <a:ext cx="986804" cy="2352314"/>
                <a:chOff x="7994630" y="4364300"/>
                <a:chExt cx="986804" cy="2352314"/>
              </a:xfrm>
            </p:grpSpPr>
            <p:sp>
              <p:nvSpPr>
                <p:cNvPr id="104" name="Freeform 21">
                  <a:extLst>
                    <a:ext uri="{FF2B5EF4-FFF2-40B4-BE49-F238E27FC236}">
                      <a16:creationId xmlns:a16="http://schemas.microsoft.com/office/drawing/2014/main" id="{E279B99E-DB75-46FE-BE60-6C95F25F20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94630" y="4364300"/>
                  <a:ext cx="986804" cy="2352314"/>
                </a:xfrm>
                <a:custGeom>
                  <a:avLst/>
                  <a:gdLst>
                    <a:gd name="T0" fmla="*/ 2147483647 w 816"/>
                    <a:gd name="T1" fmla="*/ 0 h 1536"/>
                    <a:gd name="T2" fmla="*/ 2147483647 w 816"/>
                    <a:gd name="T3" fmla="*/ 2147483647 h 1536"/>
                    <a:gd name="T4" fmla="*/ 2147483647 w 816"/>
                    <a:gd name="T5" fmla="*/ 2147483647 h 1536"/>
                    <a:gd name="T6" fmla="*/ 0 w 816"/>
                    <a:gd name="T7" fmla="*/ 2147483647 h 15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816"/>
                    <a:gd name="T13" fmla="*/ 0 h 1536"/>
                    <a:gd name="T14" fmla="*/ 816 w 816"/>
                    <a:gd name="T15" fmla="*/ 1536 h 1536"/>
                    <a:gd name="connsiteX0" fmla="*/ 8235 w 11640"/>
                    <a:gd name="connsiteY0" fmla="*/ 0 h 10000"/>
                    <a:gd name="connsiteX1" fmla="*/ 4706 w 11640"/>
                    <a:gd name="connsiteY1" fmla="*/ 3438 h 10000"/>
                    <a:gd name="connsiteX2" fmla="*/ 11640 w 11640"/>
                    <a:gd name="connsiteY2" fmla="*/ 6897 h 10000"/>
                    <a:gd name="connsiteX3" fmla="*/ 0 w 11640"/>
                    <a:gd name="connsiteY3" fmla="*/ 10000 h 10000"/>
                    <a:gd name="connsiteX0" fmla="*/ 7415 w 10820"/>
                    <a:gd name="connsiteY0" fmla="*/ 0 h 10584"/>
                    <a:gd name="connsiteX1" fmla="*/ 3886 w 10820"/>
                    <a:gd name="connsiteY1" fmla="*/ 3438 h 10584"/>
                    <a:gd name="connsiteX2" fmla="*/ 10820 w 10820"/>
                    <a:gd name="connsiteY2" fmla="*/ 6897 h 10584"/>
                    <a:gd name="connsiteX3" fmla="*/ 0 w 10820"/>
                    <a:gd name="connsiteY3" fmla="*/ 10584 h 10584"/>
                    <a:gd name="connsiteX0" fmla="*/ 8399 w 11804"/>
                    <a:gd name="connsiteY0" fmla="*/ 0 h 10501"/>
                    <a:gd name="connsiteX1" fmla="*/ 4870 w 11804"/>
                    <a:gd name="connsiteY1" fmla="*/ 3438 h 10501"/>
                    <a:gd name="connsiteX2" fmla="*/ 11804 w 11804"/>
                    <a:gd name="connsiteY2" fmla="*/ 6897 h 10501"/>
                    <a:gd name="connsiteX3" fmla="*/ 0 w 11804"/>
                    <a:gd name="connsiteY3" fmla="*/ 10501 h 10501"/>
                    <a:gd name="connsiteX0" fmla="*/ 1512 w 11804"/>
                    <a:gd name="connsiteY0" fmla="*/ 0 h 13586"/>
                    <a:gd name="connsiteX1" fmla="*/ 4870 w 11804"/>
                    <a:gd name="connsiteY1" fmla="*/ 6523 h 13586"/>
                    <a:gd name="connsiteX2" fmla="*/ 11804 w 11804"/>
                    <a:gd name="connsiteY2" fmla="*/ 9982 h 13586"/>
                    <a:gd name="connsiteX3" fmla="*/ 0 w 11804"/>
                    <a:gd name="connsiteY3" fmla="*/ 13586 h 13586"/>
                    <a:gd name="connsiteX0" fmla="*/ 1512 w 11804"/>
                    <a:gd name="connsiteY0" fmla="*/ 0 h 13586"/>
                    <a:gd name="connsiteX1" fmla="*/ 9213 w 11804"/>
                    <a:gd name="connsiteY1" fmla="*/ 3184 h 13586"/>
                    <a:gd name="connsiteX2" fmla="*/ 4870 w 11804"/>
                    <a:gd name="connsiteY2" fmla="*/ 6523 h 13586"/>
                    <a:gd name="connsiteX3" fmla="*/ 11804 w 11804"/>
                    <a:gd name="connsiteY3" fmla="*/ 9982 h 13586"/>
                    <a:gd name="connsiteX4" fmla="*/ 0 w 11804"/>
                    <a:gd name="connsiteY4" fmla="*/ 13586 h 13586"/>
                    <a:gd name="connsiteX0" fmla="*/ 1512 w 11804"/>
                    <a:gd name="connsiteY0" fmla="*/ 0 h 13586"/>
                    <a:gd name="connsiteX1" fmla="*/ 9213 w 11804"/>
                    <a:gd name="connsiteY1" fmla="*/ 3184 h 13586"/>
                    <a:gd name="connsiteX2" fmla="*/ 4870 w 11804"/>
                    <a:gd name="connsiteY2" fmla="*/ 6523 h 13586"/>
                    <a:gd name="connsiteX3" fmla="*/ 11804 w 11804"/>
                    <a:gd name="connsiteY3" fmla="*/ 9982 h 13586"/>
                    <a:gd name="connsiteX4" fmla="*/ 0 w 11804"/>
                    <a:gd name="connsiteY4" fmla="*/ 13586 h 13586"/>
                    <a:gd name="connsiteX0" fmla="*/ 1512 w 11804"/>
                    <a:gd name="connsiteY0" fmla="*/ 0 h 13586"/>
                    <a:gd name="connsiteX1" fmla="*/ 9213 w 11804"/>
                    <a:gd name="connsiteY1" fmla="*/ 3184 h 13586"/>
                    <a:gd name="connsiteX2" fmla="*/ 4870 w 11804"/>
                    <a:gd name="connsiteY2" fmla="*/ 6523 h 13586"/>
                    <a:gd name="connsiteX3" fmla="*/ 11804 w 11804"/>
                    <a:gd name="connsiteY3" fmla="*/ 9982 h 13586"/>
                    <a:gd name="connsiteX4" fmla="*/ 0 w 11804"/>
                    <a:gd name="connsiteY4" fmla="*/ 13586 h 13586"/>
                    <a:gd name="connsiteX0" fmla="*/ 1512 w 11804"/>
                    <a:gd name="connsiteY0" fmla="*/ 0 h 13586"/>
                    <a:gd name="connsiteX1" fmla="*/ 9213 w 11804"/>
                    <a:gd name="connsiteY1" fmla="*/ 3184 h 13586"/>
                    <a:gd name="connsiteX2" fmla="*/ 4870 w 11804"/>
                    <a:gd name="connsiteY2" fmla="*/ 6523 h 13586"/>
                    <a:gd name="connsiteX3" fmla="*/ 11804 w 11804"/>
                    <a:gd name="connsiteY3" fmla="*/ 9982 h 13586"/>
                    <a:gd name="connsiteX4" fmla="*/ 0 w 11804"/>
                    <a:gd name="connsiteY4" fmla="*/ 13586 h 13586"/>
                    <a:gd name="connsiteX0" fmla="*/ 1512 w 11148"/>
                    <a:gd name="connsiteY0" fmla="*/ 0 h 13586"/>
                    <a:gd name="connsiteX1" fmla="*/ 9213 w 11148"/>
                    <a:gd name="connsiteY1" fmla="*/ 3184 h 13586"/>
                    <a:gd name="connsiteX2" fmla="*/ 4870 w 11148"/>
                    <a:gd name="connsiteY2" fmla="*/ 6523 h 13586"/>
                    <a:gd name="connsiteX3" fmla="*/ 11148 w 11148"/>
                    <a:gd name="connsiteY3" fmla="*/ 10149 h 13586"/>
                    <a:gd name="connsiteX4" fmla="*/ 0 w 11148"/>
                    <a:gd name="connsiteY4" fmla="*/ 13586 h 13586"/>
                    <a:gd name="connsiteX0" fmla="*/ 1082 w 11148"/>
                    <a:gd name="connsiteY0" fmla="*/ 0 h 13513"/>
                    <a:gd name="connsiteX1" fmla="*/ 9213 w 11148"/>
                    <a:gd name="connsiteY1" fmla="*/ 3111 h 13513"/>
                    <a:gd name="connsiteX2" fmla="*/ 4870 w 11148"/>
                    <a:gd name="connsiteY2" fmla="*/ 6450 h 13513"/>
                    <a:gd name="connsiteX3" fmla="*/ 11148 w 11148"/>
                    <a:gd name="connsiteY3" fmla="*/ 10076 h 13513"/>
                    <a:gd name="connsiteX4" fmla="*/ 0 w 11148"/>
                    <a:gd name="connsiteY4" fmla="*/ 13513 h 13513"/>
                    <a:gd name="connsiteX0" fmla="*/ 1082 w 11148"/>
                    <a:gd name="connsiteY0" fmla="*/ 0 h 13513"/>
                    <a:gd name="connsiteX1" fmla="*/ 9356 w 11148"/>
                    <a:gd name="connsiteY1" fmla="*/ 2819 h 13513"/>
                    <a:gd name="connsiteX2" fmla="*/ 4870 w 11148"/>
                    <a:gd name="connsiteY2" fmla="*/ 6450 h 13513"/>
                    <a:gd name="connsiteX3" fmla="*/ 11148 w 11148"/>
                    <a:gd name="connsiteY3" fmla="*/ 10076 h 13513"/>
                    <a:gd name="connsiteX4" fmla="*/ 0 w 11148"/>
                    <a:gd name="connsiteY4" fmla="*/ 13513 h 13513"/>
                    <a:gd name="connsiteX0" fmla="*/ 1082 w 11148"/>
                    <a:gd name="connsiteY0" fmla="*/ 0 h 13513"/>
                    <a:gd name="connsiteX1" fmla="*/ 9356 w 11148"/>
                    <a:gd name="connsiteY1" fmla="*/ 2819 h 13513"/>
                    <a:gd name="connsiteX2" fmla="*/ 4870 w 11148"/>
                    <a:gd name="connsiteY2" fmla="*/ 6450 h 13513"/>
                    <a:gd name="connsiteX3" fmla="*/ 11148 w 11148"/>
                    <a:gd name="connsiteY3" fmla="*/ 10076 h 13513"/>
                    <a:gd name="connsiteX4" fmla="*/ 0 w 11148"/>
                    <a:gd name="connsiteY4" fmla="*/ 13513 h 13513"/>
                    <a:gd name="connsiteX0" fmla="*/ 1082 w 11148"/>
                    <a:gd name="connsiteY0" fmla="*/ 0 h 13513"/>
                    <a:gd name="connsiteX1" fmla="*/ 9356 w 11148"/>
                    <a:gd name="connsiteY1" fmla="*/ 2819 h 13513"/>
                    <a:gd name="connsiteX2" fmla="*/ 4870 w 11148"/>
                    <a:gd name="connsiteY2" fmla="*/ 6450 h 13513"/>
                    <a:gd name="connsiteX3" fmla="*/ 11148 w 11148"/>
                    <a:gd name="connsiteY3" fmla="*/ 10076 h 13513"/>
                    <a:gd name="connsiteX4" fmla="*/ 0 w 11148"/>
                    <a:gd name="connsiteY4" fmla="*/ 13513 h 13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148" h="13513">
                      <a:moveTo>
                        <a:pt x="1082" y="0"/>
                      </a:moveTo>
                      <a:cubicBezTo>
                        <a:pt x="4579" y="950"/>
                        <a:pt x="5075" y="1373"/>
                        <a:pt x="9356" y="2819"/>
                      </a:cubicBezTo>
                      <a:lnTo>
                        <a:pt x="4870" y="6450"/>
                      </a:lnTo>
                      <a:lnTo>
                        <a:pt x="11148" y="10076"/>
                      </a:lnTo>
                      <a:lnTo>
                        <a:pt x="0" y="13513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66FF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105" name="Text Box 24">
                  <a:extLst>
                    <a:ext uri="{FF2B5EF4-FFF2-40B4-BE49-F238E27FC236}">
                      <a16:creationId xmlns:a16="http://schemas.microsoft.com/office/drawing/2014/main" id="{4C28E7D6-BA5F-47A5-801B-F1C956D31C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462963" y="4429126"/>
                  <a:ext cx="389850" cy="338554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1600" dirty="0">
                      <a:solidFill>
                        <a:srgbClr val="FF66FF"/>
                      </a:solidFill>
                    </a:rPr>
                    <a:t>12</a:t>
                  </a: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BB601260-1952-43CD-A0B6-F9D21B62CED1}"/>
                  </a:ext>
                </a:extLst>
              </p:cNvPr>
              <p:cNvGrpSpPr/>
              <p:nvPr/>
            </p:nvGrpSpPr>
            <p:grpSpPr>
              <a:xfrm>
                <a:off x="7681893" y="4371274"/>
                <a:ext cx="437412" cy="2319043"/>
                <a:chOff x="7681893" y="4371274"/>
                <a:chExt cx="437412" cy="2319043"/>
              </a:xfrm>
            </p:grpSpPr>
            <p:sp>
              <p:nvSpPr>
                <p:cNvPr id="107" name="Freeform 27">
                  <a:extLst>
                    <a:ext uri="{FF2B5EF4-FFF2-40B4-BE49-F238E27FC236}">
                      <a16:creationId xmlns:a16="http://schemas.microsoft.com/office/drawing/2014/main" id="{C59671FD-55D3-40F6-96F0-60D1DB51F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08033" y="4371274"/>
                  <a:ext cx="111272" cy="2319043"/>
                </a:xfrm>
                <a:custGeom>
                  <a:avLst/>
                  <a:gdLst>
                    <a:gd name="T0" fmla="*/ 2147483647 w 96"/>
                    <a:gd name="T1" fmla="*/ 0 h 1488"/>
                    <a:gd name="T2" fmla="*/ 2147483647 w 96"/>
                    <a:gd name="T3" fmla="*/ 2147483647 h 1488"/>
                    <a:gd name="T4" fmla="*/ 0 w 96"/>
                    <a:gd name="T5" fmla="*/ 2147483647 h 1488"/>
                    <a:gd name="T6" fmla="*/ 0 60000 65536"/>
                    <a:gd name="T7" fmla="*/ 0 60000 65536"/>
                    <a:gd name="T8" fmla="*/ 0 60000 65536"/>
                    <a:gd name="T9" fmla="*/ 0 w 96"/>
                    <a:gd name="T10" fmla="*/ 0 h 1488"/>
                    <a:gd name="T11" fmla="*/ 96 w 96"/>
                    <a:gd name="T12" fmla="*/ 1488 h 1488"/>
                    <a:gd name="connsiteX0" fmla="*/ 6304 w 10000"/>
                    <a:gd name="connsiteY0" fmla="*/ 0 h 13339"/>
                    <a:gd name="connsiteX1" fmla="*/ 10000 w 10000"/>
                    <a:gd name="connsiteY1" fmla="*/ 9791 h 13339"/>
                    <a:gd name="connsiteX2" fmla="*/ 0 w 10000"/>
                    <a:gd name="connsiteY2" fmla="*/ 13339 h 13339"/>
                    <a:gd name="connsiteX0" fmla="*/ 6304 w 10000"/>
                    <a:gd name="connsiteY0" fmla="*/ 0 h 13339"/>
                    <a:gd name="connsiteX1" fmla="*/ 346 w 10000"/>
                    <a:gd name="connsiteY1" fmla="*/ 2653 h 13339"/>
                    <a:gd name="connsiteX2" fmla="*/ 10000 w 10000"/>
                    <a:gd name="connsiteY2" fmla="*/ 9791 h 13339"/>
                    <a:gd name="connsiteX3" fmla="*/ 0 w 10000"/>
                    <a:gd name="connsiteY3" fmla="*/ 13339 h 13339"/>
                    <a:gd name="connsiteX0" fmla="*/ 6304 w 10000"/>
                    <a:gd name="connsiteY0" fmla="*/ 0 h 13339"/>
                    <a:gd name="connsiteX1" fmla="*/ 346 w 10000"/>
                    <a:gd name="connsiteY1" fmla="*/ 2653 h 13339"/>
                    <a:gd name="connsiteX2" fmla="*/ 10000 w 10000"/>
                    <a:gd name="connsiteY2" fmla="*/ 9791 h 13339"/>
                    <a:gd name="connsiteX3" fmla="*/ 0 w 10000"/>
                    <a:gd name="connsiteY3" fmla="*/ 13339 h 13339"/>
                    <a:gd name="connsiteX0" fmla="*/ 6304 w 10000"/>
                    <a:gd name="connsiteY0" fmla="*/ 0 h 13339"/>
                    <a:gd name="connsiteX1" fmla="*/ 346 w 10000"/>
                    <a:gd name="connsiteY1" fmla="*/ 2653 h 13339"/>
                    <a:gd name="connsiteX2" fmla="*/ 10000 w 10000"/>
                    <a:gd name="connsiteY2" fmla="*/ 9791 h 13339"/>
                    <a:gd name="connsiteX3" fmla="*/ 0 w 10000"/>
                    <a:gd name="connsiteY3" fmla="*/ 13339 h 133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000" h="13339">
                      <a:moveTo>
                        <a:pt x="6304" y="0"/>
                      </a:moveTo>
                      <a:cubicBezTo>
                        <a:pt x="405" y="1719"/>
                        <a:pt x="3325" y="1326"/>
                        <a:pt x="346" y="2653"/>
                      </a:cubicBezTo>
                      <a:lnTo>
                        <a:pt x="10000" y="9791"/>
                      </a:lnTo>
                      <a:lnTo>
                        <a:pt x="0" y="13339"/>
                      </a:lnTo>
                    </a:path>
                  </a:pathLst>
                </a:custGeom>
                <a:noFill/>
                <a:ln w="38100" cap="flat" cmpd="sng">
                  <a:solidFill>
                    <a:srgbClr val="FF66FF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8" name="Text Box 24">
                  <a:extLst>
                    <a:ext uri="{FF2B5EF4-FFF2-40B4-BE49-F238E27FC236}">
                      <a16:creationId xmlns:a16="http://schemas.microsoft.com/office/drawing/2014/main" id="{E977E722-6845-411F-92EB-58310147F39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81893" y="4551007"/>
                  <a:ext cx="389850" cy="338554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1600" dirty="0">
                      <a:solidFill>
                        <a:srgbClr val="FF66FF"/>
                      </a:solidFill>
                    </a:rPr>
                    <a:t>19</a:t>
                  </a: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207E2C00-2DC7-4E64-86EB-69CCDF65E3D2}"/>
                  </a:ext>
                </a:extLst>
              </p:cNvPr>
              <p:cNvGrpSpPr/>
              <p:nvPr/>
            </p:nvGrpSpPr>
            <p:grpSpPr>
              <a:xfrm>
                <a:off x="8011462" y="4379000"/>
                <a:ext cx="983638" cy="2329888"/>
                <a:chOff x="8011462" y="4379000"/>
                <a:chExt cx="983638" cy="2329888"/>
              </a:xfrm>
            </p:grpSpPr>
            <p:sp>
              <p:nvSpPr>
                <p:cNvPr id="110" name="Freeform 27">
                  <a:extLst>
                    <a:ext uri="{FF2B5EF4-FFF2-40B4-BE49-F238E27FC236}">
                      <a16:creationId xmlns:a16="http://schemas.microsoft.com/office/drawing/2014/main" id="{ABDA60B2-0F5B-41F4-889B-96C1FBD7F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11462" y="4379000"/>
                  <a:ext cx="983638" cy="2329888"/>
                </a:xfrm>
                <a:custGeom>
                  <a:avLst/>
                  <a:gdLst>
                    <a:gd name="T0" fmla="*/ 2147483647 w 816"/>
                    <a:gd name="T1" fmla="*/ 0 h 960"/>
                    <a:gd name="T2" fmla="*/ 2147483647 w 816"/>
                    <a:gd name="T3" fmla="*/ 2147483647 h 960"/>
                    <a:gd name="T4" fmla="*/ 0 w 816"/>
                    <a:gd name="T5" fmla="*/ 2147483647 h 960"/>
                    <a:gd name="T6" fmla="*/ 0 60000 65536"/>
                    <a:gd name="T7" fmla="*/ 0 60000 65536"/>
                    <a:gd name="T8" fmla="*/ 0 60000 65536"/>
                    <a:gd name="T9" fmla="*/ 0 w 816"/>
                    <a:gd name="T10" fmla="*/ 0 h 960"/>
                    <a:gd name="T11" fmla="*/ 816 w 816"/>
                    <a:gd name="T12" fmla="*/ 960 h 960"/>
                    <a:gd name="connsiteX0" fmla="*/ 4706 w 10165"/>
                    <a:gd name="connsiteY0" fmla="*/ 0 h 10000"/>
                    <a:gd name="connsiteX1" fmla="*/ 10165 w 10165"/>
                    <a:gd name="connsiteY1" fmla="*/ 5427 h 10000"/>
                    <a:gd name="connsiteX2" fmla="*/ 0 w 10165"/>
                    <a:gd name="connsiteY2" fmla="*/ 10000 h 10000"/>
                    <a:gd name="connsiteX0" fmla="*/ 4871 w 10330"/>
                    <a:gd name="connsiteY0" fmla="*/ 0 h 10530"/>
                    <a:gd name="connsiteX1" fmla="*/ 10330 w 10330"/>
                    <a:gd name="connsiteY1" fmla="*/ 5427 h 10530"/>
                    <a:gd name="connsiteX2" fmla="*/ 0 w 10330"/>
                    <a:gd name="connsiteY2" fmla="*/ 10530 h 10530"/>
                    <a:gd name="connsiteX0" fmla="*/ 4871 w 9836"/>
                    <a:gd name="connsiteY0" fmla="*/ 0 h 10530"/>
                    <a:gd name="connsiteX1" fmla="*/ 9836 w 9836"/>
                    <a:gd name="connsiteY1" fmla="*/ 4500 h 10530"/>
                    <a:gd name="connsiteX2" fmla="*/ 0 w 9836"/>
                    <a:gd name="connsiteY2" fmla="*/ 10530 h 10530"/>
                    <a:gd name="connsiteX0" fmla="*/ 4952 w 10836"/>
                    <a:gd name="connsiteY0" fmla="*/ 0 h 10000"/>
                    <a:gd name="connsiteX1" fmla="*/ 10836 w 10836"/>
                    <a:gd name="connsiteY1" fmla="*/ 4903 h 10000"/>
                    <a:gd name="connsiteX2" fmla="*/ 0 w 10836"/>
                    <a:gd name="connsiteY2" fmla="*/ 10000 h 10000"/>
                    <a:gd name="connsiteX0" fmla="*/ 5454 w 11338"/>
                    <a:gd name="connsiteY0" fmla="*/ 0 h 10000"/>
                    <a:gd name="connsiteX1" fmla="*/ 11338 w 11338"/>
                    <a:gd name="connsiteY1" fmla="*/ 4903 h 10000"/>
                    <a:gd name="connsiteX2" fmla="*/ 0 w 11338"/>
                    <a:gd name="connsiteY2" fmla="*/ 10000 h 10000"/>
                    <a:gd name="connsiteX0" fmla="*/ 1271 w 11338"/>
                    <a:gd name="connsiteY0" fmla="*/ 0 h 20186"/>
                    <a:gd name="connsiteX1" fmla="*/ 11338 w 11338"/>
                    <a:gd name="connsiteY1" fmla="*/ 15089 h 20186"/>
                    <a:gd name="connsiteX2" fmla="*/ 0 w 11338"/>
                    <a:gd name="connsiteY2" fmla="*/ 20186 h 20186"/>
                    <a:gd name="connsiteX0" fmla="*/ 1271 w 11338"/>
                    <a:gd name="connsiteY0" fmla="*/ 0 h 20186"/>
                    <a:gd name="connsiteX1" fmla="*/ 5191 w 11338"/>
                    <a:gd name="connsiteY1" fmla="*/ 10475 h 20186"/>
                    <a:gd name="connsiteX2" fmla="*/ 11338 w 11338"/>
                    <a:gd name="connsiteY2" fmla="*/ 15089 h 20186"/>
                    <a:gd name="connsiteX3" fmla="*/ 0 w 11338"/>
                    <a:gd name="connsiteY3" fmla="*/ 20186 h 20186"/>
                    <a:gd name="connsiteX0" fmla="*/ 1271 w 11338"/>
                    <a:gd name="connsiteY0" fmla="*/ 0 h 20186"/>
                    <a:gd name="connsiteX1" fmla="*/ 5191 w 11338"/>
                    <a:gd name="connsiteY1" fmla="*/ 10475 h 20186"/>
                    <a:gd name="connsiteX2" fmla="*/ 11338 w 11338"/>
                    <a:gd name="connsiteY2" fmla="*/ 15089 h 20186"/>
                    <a:gd name="connsiteX3" fmla="*/ 0 w 11338"/>
                    <a:gd name="connsiteY3" fmla="*/ 20186 h 20186"/>
                    <a:gd name="connsiteX0" fmla="*/ 1271 w 11338"/>
                    <a:gd name="connsiteY0" fmla="*/ 0 h 20186"/>
                    <a:gd name="connsiteX1" fmla="*/ 5191 w 11338"/>
                    <a:gd name="connsiteY1" fmla="*/ 10475 h 20186"/>
                    <a:gd name="connsiteX2" fmla="*/ 11338 w 11338"/>
                    <a:gd name="connsiteY2" fmla="*/ 15089 h 20186"/>
                    <a:gd name="connsiteX3" fmla="*/ 0 w 11338"/>
                    <a:gd name="connsiteY3" fmla="*/ 20186 h 20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38" h="20186">
                      <a:moveTo>
                        <a:pt x="1271" y="0"/>
                      </a:moveTo>
                      <a:cubicBezTo>
                        <a:pt x="2243" y="2821"/>
                        <a:pt x="3231" y="5237"/>
                        <a:pt x="5191" y="10475"/>
                      </a:cubicBezTo>
                      <a:lnTo>
                        <a:pt x="11338" y="15089"/>
                      </a:lnTo>
                      <a:cubicBezTo>
                        <a:pt x="7949" y="16829"/>
                        <a:pt x="3389" y="18445"/>
                        <a:pt x="0" y="20186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FF66FF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1" name="Text Box 24">
                  <a:extLst>
                    <a:ext uri="{FF2B5EF4-FFF2-40B4-BE49-F238E27FC236}">
                      <a16:creationId xmlns:a16="http://schemas.microsoft.com/office/drawing/2014/main" id="{756BE510-FC96-4CEB-9E57-381B704F09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220750" y="4800600"/>
                  <a:ext cx="389850" cy="338554"/>
                </a:xfrm>
                <a:prstGeom prst="rect">
                  <a:avLst/>
                </a:prstGeom>
                <a:noFill/>
                <a:ln w="38100">
                  <a:noFill/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1600" dirty="0">
                      <a:solidFill>
                        <a:srgbClr val="FF66FF"/>
                      </a:solidFill>
                    </a:rPr>
                    <a:t>13</a:t>
                  </a:r>
                </a:p>
              </p:txBody>
            </p:sp>
          </p:grpSp>
        </p:grp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CE94E9EC-B0FA-4834-ABE3-12E7DC75DC60}"/>
              </a:ext>
            </a:extLst>
          </p:cNvPr>
          <p:cNvGrpSpPr/>
          <p:nvPr/>
        </p:nvGrpSpPr>
        <p:grpSpPr>
          <a:xfrm>
            <a:off x="8001000" y="4379260"/>
            <a:ext cx="986804" cy="2352314"/>
            <a:chOff x="7994630" y="4364300"/>
            <a:chExt cx="986804" cy="2352314"/>
          </a:xfrm>
        </p:grpSpPr>
        <p:sp>
          <p:nvSpPr>
            <p:cNvPr id="82" name="Freeform 21">
              <a:extLst>
                <a:ext uri="{FF2B5EF4-FFF2-40B4-BE49-F238E27FC236}">
                  <a16:creationId xmlns:a16="http://schemas.microsoft.com/office/drawing/2014/main" id="{5E20A0AE-C05A-4C19-B709-17D9E2C92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4630" y="4364300"/>
              <a:ext cx="986804" cy="2352314"/>
            </a:xfrm>
            <a:custGeom>
              <a:avLst/>
              <a:gdLst>
                <a:gd name="T0" fmla="*/ 2147483647 w 816"/>
                <a:gd name="T1" fmla="*/ 0 h 1536"/>
                <a:gd name="T2" fmla="*/ 2147483647 w 816"/>
                <a:gd name="T3" fmla="*/ 2147483647 h 1536"/>
                <a:gd name="T4" fmla="*/ 2147483647 w 816"/>
                <a:gd name="T5" fmla="*/ 2147483647 h 1536"/>
                <a:gd name="T6" fmla="*/ 0 w 816"/>
                <a:gd name="T7" fmla="*/ 2147483647 h 153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16"/>
                <a:gd name="T13" fmla="*/ 0 h 1536"/>
                <a:gd name="T14" fmla="*/ 816 w 816"/>
                <a:gd name="T15" fmla="*/ 1536 h 1536"/>
                <a:gd name="connsiteX0" fmla="*/ 8235 w 11640"/>
                <a:gd name="connsiteY0" fmla="*/ 0 h 10000"/>
                <a:gd name="connsiteX1" fmla="*/ 4706 w 11640"/>
                <a:gd name="connsiteY1" fmla="*/ 3438 h 10000"/>
                <a:gd name="connsiteX2" fmla="*/ 11640 w 11640"/>
                <a:gd name="connsiteY2" fmla="*/ 6897 h 10000"/>
                <a:gd name="connsiteX3" fmla="*/ 0 w 11640"/>
                <a:gd name="connsiteY3" fmla="*/ 10000 h 10000"/>
                <a:gd name="connsiteX0" fmla="*/ 7415 w 10820"/>
                <a:gd name="connsiteY0" fmla="*/ 0 h 10584"/>
                <a:gd name="connsiteX1" fmla="*/ 3886 w 10820"/>
                <a:gd name="connsiteY1" fmla="*/ 3438 h 10584"/>
                <a:gd name="connsiteX2" fmla="*/ 10820 w 10820"/>
                <a:gd name="connsiteY2" fmla="*/ 6897 h 10584"/>
                <a:gd name="connsiteX3" fmla="*/ 0 w 10820"/>
                <a:gd name="connsiteY3" fmla="*/ 10584 h 10584"/>
                <a:gd name="connsiteX0" fmla="*/ 8399 w 11804"/>
                <a:gd name="connsiteY0" fmla="*/ 0 h 10501"/>
                <a:gd name="connsiteX1" fmla="*/ 4870 w 11804"/>
                <a:gd name="connsiteY1" fmla="*/ 3438 h 10501"/>
                <a:gd name="connsiteX2" fmla="*/ 11804 w 11804"/>
                <a:gd name="connsiteY2" fmla="*/ 6897 h 10501"/>
                <a:gd name="connsiteX3" fmla="*/ 0 w 11804"/>
                <a:gd name="connsiteY3" fmla="*/ 10501 h 10501"/>
                <a:gd name="connsiteX0" fmla="*/ 1512 w 11804"/>
                <a:gd name="connsiteY0" fmla="*/ 0 h 13586"/>
                <a:gd name="connsiteX1" fmla="*/ 4870 w 11804"/>
                <a:gd name="connsiteY1" fmla="*/ 6523 h 13586"/>
                <a:gd name="connsiteX2" fmla="*/ 11804 w 11804"/>
                <a:gd name="connsiteY2" fmla="*/ 9982 h 13586"/>
                <a:gd name="connsiteX3" fmla="*/ 0 w 11804"/>
                <a:gd name="connsiteY3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804"/>
                <a:gd name="connsiteY0" fmla="*/ 0 h 13586"/>
                <a:gd name="connsiteX1" fmla="*/ 9213 w 11804"/>
                <a:gd name="connsiteY1" fmla="*/ 3184 h 13586"/>
                <a:gd name="connsiteX2" fmla="*/ 4870 w 11804"/>
                <a:gd name="connsiteY2" fmla="*/ 6523 h 13586"/>
                <a:gd name="connsiteX3" fmla="*/ 11804 w 11804"/>
                <a:gd name="connsiteY3" fmla="*/ 9982 h 13586"/>
                <a:gd name="connsiteX4" fmla="*/ 0 w 11804"/>
                <a:gd name="connsiteY4" fmla="*/ 13586 h 13586"/>
                <a:gd name="connsiteX0" fmla="*/ 1512 w 11148"/>
                <a:gd name="connsiteY0" fmla="*/ 0 h 13586"/>
                <a:gd name="connsiteX1" fmla="*/ 9213 w 11148"/>
                <a:gd name="connsiteY1" fmla="*/ 3184 h 13586"/>
                <a:gd name="connsiteX2" fmla="*/ 4870 w 11148"/>
                <a:gd name="connsiteY2" fmla="*/ 6523 h 13586"/>
                <a:gd name="connsiteX3" fmla="*/ 11148 w 11148"/>
                <a:gd name="connsiteY3" fmla="*/ 10149 h 13586"/>
                <a:gd name="connsiteX4" fmla="*/ 0 w 11148"/>
                <a:gd name="connsiteY4" fmla="*/ 13586 h 13586"/>
                <a:gd name="connsiteX0" fmla="*/ 1082 w 11148"/>
                <a:gd name="connsiteY0" fmla="*/ 0 h 13513"/>
                <a:gd name="connsiteX1" fmla="*/ 9213 w 11148"/>
                <a:gd name="connsiteY1" fmla="*/ 3111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  <a:gd name="connsiteX0" fmla="*/ 1082 w 11148"/>
                <a:gd name="connsiteY0" fmla="*/ 0 h 13513"/>
                <a:gd name="connsiteX1" fmla="*/ 9356 w 11148"/>
                <a:gd name="connsiteY1" fmla="*/ 2819 h 13513"/>
                <a:gd name="connsiteX2" fmla="*/ 4870 w 11148"/>
                <a:gd name="connsiteY2" fmla="*/ 6450 h 13513"/>
                <a:gd name="connsiteX3" fmla="*/ 11148 w 11148"/>
                <a:gd name="connsiteY3" fmla="*/ 10076 h 13513"/>
                <a:gd name="connsiteX4" fmla="*/ 0 w 11148"/>
                <a:gd name="connsiteY4" fmla="*/ 13513 h 13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48" h="13513">
                  <a:moveTo>
                    <a:pt x="1082" y="0"/>
                  </a:moveTo>
                  <a:cubicBezTo>
                    <a:pt x="4579" y="950"/>
                    <a:pt x="5075" y="1373"/>
                    <a:pt x="9356" y="2819"/>
                  </a:cubicBezTo>
                  <a:lnTo>
                    <a:pt x="4870" y="6450"/>
                  </a:lnTo>
                  <a:lnTo>
                    <a:pt x="11148" y="10076"/>
                  </a:lnTo>
                  <a:lnTo>
                    <a:pt x="0" y="13513"/>
                  </a:lnTo>
                </a:path>
              </a:pathLst>
            </a:custGeom>
            <a:noFill/>
            <a:ln w="38100" cap="flat" cmpd="sng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3" name="Text Box 24">
              <a:extLst>
                <a:ext uri="{FF2B5EF4-FFF2-40B4-BE49-F238E27FC236}">
                  <a16:creationId xmlns:a16="http://schemas.microsoft.com/office/drawing/2014/main" id="{05F77422-F704-4081-8546-DA4A40061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462963" y="4429126"/>
              <a:ext cx="389850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12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6897198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5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8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3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5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/>
      <p:bldP spid="63" grpId="0"/>
      <p:bldP spid="63" grpId="1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oup 54">
            <a:extLst>
              <a:ext uri="{FF2B5EF4-FFF2-40B4-BE49-F238E27FC236}">
                <a16:creationId xmlns:a16="http://schemas.microsoft.com/office/drawing/2014/main" id="{3584B6E8-9E4B-4604-939C-05F79F83A2DF}"/>
              </a:ext>
            </a:extLst>
          </p:cNvPr>
          <p:cNvGrpSpPr/>
          <p:nvPr/>
        </p:nvGrpSpPr>
        <p:grpSpPr>
          <a:xfrm>
            <a:off x="83271" y="4177145"/>
            <a:ext cx="8977457" cy="2604655"/>
            <a:chOff x="83271" y="1357745"/>
            <a:chExt cx="8977457" cy="2604655"/>
          </a:xfrm>
        </p:grpSpPr>
        <p:pic>
          <p:nvPicPr>
            <p:cNvPr id="60" name="Picture 6">
              <a:extLst>
                <a:ext uri="{FF2B5EF4-FFF2-40B4-BE49-F238E27FC236}">
                  <a16:creationId xmlns:a16="http://schemas.microsoft.com/office/drawing/2014/main" id="{560EBCFF-9F28-4C00-89EC-CE68418E9EB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2654" b="41652"/>
            <a:stretch/>
          </p:blipFill>
          <p:spPr bwMode="auto">
            <a:xfrm>
              <a:off x="83271" y="1357745"/>
              <a:ext cx="8977457" cy="182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1" name="Picture 6">
              <a:extLst>
                <a:ext uri="{FF2B5EF4-FFF2-40B4-BE49-F238E27FC236}">
                  <a16:creationId xmlns:a16="http://schemas.microsoft.com/office/drawing/2014/main" id="{1634BC35-63B9-4021-8764-B76B3413B62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1277" b="22184"/>
            <a:stretch/>
          </p:blipFill>
          <p:spPr bwMode="auto">
            <a:xfrm>
              <a:off x="83271" y="3200400"/>
              <a:ext cx="8977457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33" name="Text Box 5">
            <a:extLst>
              <a:ext uri="{FF2B5EF4-FFF2-40B4-BE49-F238E27FC236}">
                <a16:creationId xmlns:a16="http://schemas.microsoft.com/office/drawing/2014/main" id="{E0374561-F3A5-4270-91AE-4B44FF8CC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" y="457200"/>
            <a:ext cx="4038285" cy="1846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Loop through the bird answers.</a:t>
            </a:r>
          </a:p>
          <a:p>
            <a:pPr algn="ctr" eaLnBrk="1" hangingPunct="1">
              <a:buNone/>
            </a:pPr>
            <a:r>
              <a:rPr lang="en-US" altLang="en-US" sz="2400" dirty="0"/>
              <a:t>Let’s index them with </a:t>
            </a:r>
            <a:r>
              <a:rPr lang="en-CA" altLang="en-US" sz="2400" i="1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k</a:t>
            </a:r>
            <a:r>
              <a:rPr lang="en-US" altLang="en-US" sz="2400" dirty="0"/>
              <a:t>.</a:t>
            </a:r>
          </a:p>
          <a:p>
            <a:pPr algn="ctr" eaLnBrk="1" hangingPunct="1">
              <a:buFontTx/>
              <a:buNone/>
            </a:pPr>
            <a:r>
              <a:rPr lang="en-US" altLang="en-US" sz="1800" dirty="0"/>
              <a:t>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 clear which is </a:t>
            </a:r>
            <a:br>
              <a:rPr lang="en-US" altLang="en-US" sz="2400" dirty="0"/>
            </a:br>
            <a:r>
              <a:rPr lang="en-US" altLang="en-US" sz="2400" dirty="0"/>
              <a:t>the current one being tried. </a:t>
            </a:r>
          </a:p>
        </p:txBody>
      </p:sp>
      <p:sp>
        <p:nvSpPr>
          <p:cNvPr id="36" name="Line 13">
            <a:extLst>
              <a:ext uri="{FF2B5EF4-FFF2-40B4-BE49-F238E27FC236}">
                <a16:creationId xmlns:a16="http://schemas.microsoft.com/office/drawing/2014/main" id="{CA302BA4-6C56-4B7E-85B8-9C779BBC41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49901" y="5973074"/>
            <a:ext cx="1426493" cy="6969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56" name="Oval 55">
            <a:extLst>
              <a:ext uri="{FF2B5EF4-FFF2-40B4-BE49-F238E27FC236}">
                <a16:creationId xmlns:a16="http://schemas.microsoft.com/office/drawing/2014/main" id="{91B277B7-D8DC-4403-A43C-0618A9388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05528" y="5742708"/>
            <a:ext cx="224826" cy="230366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66" name="Line 13">
            <a:extLst>
              <a:ext uri="{FF2B5EF4-FFF2-40B4-BE49-F238E27FC236}">
                <a16:creationId xmlns:a16="http://schemas.microsoft.com/office/drawing/2014/main" id="{97115266-BEDD-460D-99A9-13CE12D0F2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277620" y="5720935"/>
            <a:ext cx="30657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B3C14335-5222-4238-B683-9D9A09B0AB5A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94C5CDE3-C76F-4860-B2CF-79AECD2D143B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FC752A69-E972-4BCB-8E0C-2C6350399615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1E39FDC3-93EA-4A20-A34D-58029DD53F7D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50A66D5-8199-4434-906A-DF8D98D99CBF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2241A705-6794-42BA-B447-79216BA674CF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AA6CEC-6496-4D0E-B387-F3E343F18FB0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484D7EDA-CDA8-4EF7-878A-481061F1578C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1EBDE7D8-DD76-4624-822E-8C2AE6434517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2D2C3ECA-6EA5-471F-9D55-E70CF104BB62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375F500B-3B23-43AA-89B5-581E1952A65E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4" name="Text Box 23">
                <a:extLst>
                  <a:ext uri="{FF2B5EF4-FFF2-40B4-BE49-F238E27FC236}">
                    <a16:creationId xmlns:a16="http://schemas.microsoft.com/office/drawing/2014/main" id="{93CD67CC-F015-41CD-992F-29B87E9C63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74" name="Rectangle 4">
            <a:extLst>
              <a:ext uri="{FF2B5EF4-FFF2-40B4-BE49-F238E27FC236}">
                <a16:creationId xmlns:a16="http://schemas.microsoft.com/office/drawing/2014/main" id="{D107A6CF-DA39-4986-B29C-0900713CA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5" name="Rectangle 4">
            <a:extLst>
              <a:ext uri="{FF2B5EF4-FFF2-40B4-BE49-F238E27FC236}">
                <a16:creationId xmlns:a16="http://schemas.microsoft.com/office/drawing/2014/main" id="{ACD6DB98-0958-4087-8250-512BC4989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76" name="Rectangle 4">
            <a:extLst>
              <a:ext uri="{FF2B5EF4-FFF2-40B4-BE49-F238E27FC236}">
                <a16:creationId xmlns:a16="http://schemas.microsoft.com/office/drawing/2014/main" id="{C8CB3C7A-9D52-4F88-95B9-85289D7E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BF69BC96-FAE3-45F5-B5DE-58D5E35B4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8" name="Rectangle 4">
            <a:extLst>
              <a:ext uri="{FF2B5EF4-FFF2-40B4-BE49-F238E27FC236}">
                <a16:creationId xmlns:a16="http://schemas.microsoft.com/office/drawing/2014/main" id="{4209CBBA-5E2A-408E-8B42-AA156BE41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24F54E95-CDF4-44E2-8CB9-BB06CAAF2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80" name="Rectangle 4">
            <a:extLst>
              <a:ext uri="{FF2B5EF4-FFF2-40B4-BE49-F238E27FC236}">
                <a16:creationId xmlns:a16="http://schemas.microsoft.com/office/drawing/2014/main" id="{6EC0134E-6406-45AF-8794-05AC85B02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92" name="Freeform 2">
            <a:extLst>
              <a:ext uri="{FF2B5EF4-FFF2-40B4-BE49-F238E27FC236}">
                <a16:creationId xmlns:a16="http://schemas.microsoft.com/office/drawing/2014/main" id="{3653ED47-552E-43EF-9C57-588AE9BA8002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Freeform 2">
            <a:extLst>
              <a:ext uri="{FF2B5EF4-FFF2-40B4-BE49-F238E27FC236}">
                <a16:creationId xmlns:a16="http://schemas.microsoft.com/office/drawing/2014/main" id="{F5CF2720-DFE2-4235-BF3C-C4365FE544D4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7" name="Freeform 2">
            <a:extLst>
              <a:ext uri="{FF2B5EF4-FFF2-40B4-BE49-F238E27FC236}">
                <a16:creationId xmlns:a16="http://schemas.microsoft.com/office/drawing/2014/main" id="{172527AA-36CC-4FDA-A588-C435BDCD4D4D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5" name="Picture 2" descr="capture1">
            <a:extLst>
              <a:ext uri="{FF2B5EF4-FFF2-40B4-BE49-F238E27FC236}">
                <a16:creationId xmlns:a16="http://schemas.microsoft.com/office/drawing/2014/main" id="{2CDA4A80-A41B-490A-BD69-9385FAD921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6" name="Picture 115">
            <a:extLst>
              <a:ext uri="{FF2B5EF4-FFF2-40B4-BE49-F238E27FC236}">
                <a16:creationId xmlns:a16="http://schemas.microsoft.com/office/drawing/2014/main" id="{51A43784-B50E-49EB-AF96-88D9C8FFA6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17" name="Picture 116">
            <a:extLst>
              <a:ext uri="{FF2B5EF4-FFF2-40B4-BE49-F238E27FC236}">
                <a16:creationId xmlns:a16="http://schemas.microsoft.com/office/drawing/2014/main" id="{8B1F53DF-3807-4739-B1D1-DCAA67B60E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6792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56" grpId="0" animBg="1"/>
      <p:bldP spid="66" grpId="0" animBg="1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" name="Group 54">
            <a:extLst>
              <a:ext uri="{FF2B5EF4-FFF2-40B4-BE49-F238E27FC236}">
                <a16:creationId xmlns:a16="http://schemas.microsoft.com/office/drawing/2014/main" id="{3584B6E8-9E4B-4604-939C-05F79F83A2DF}"/>
              </a:ext>
            </a:extLst>
          </p:cNvPr>
          <p:cNvGrpSpPr/>
          <p:nvPr/>
        </p:nvGrpSpPr>
        <p:grpSpPr>
          <a:xfrm>
            <a:off x="83271" y="4177145"/>
            <a:ext cx="8977457" cy="2604655"/>
            <a:chOff x="83271" y="1357745"/>
            <a:chExt cx="8977457" cy="2604655"/>
          </a:xfrm>
        </p:grpSpPr>
        <p:pic>
          <p:nvPicPr>
            <p:cNvPr id="60" name="Picture 6">
              <a:extLst>
                <a:ext uri="{FF2B5EF4-FFF2-40B4-BE49-F238E27FC236}">
                  <a16:creationId xmlns:a16="http://schemas.microsoft.com/office/drawing/2014/main" id="{560EBCFF-9F28-4C00-89EC-CE68418E9EB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2654" b="41652"/>
            <a:stretch/>
          </p:blipFill>
          <p:spPr bwMode="auto">
            <a:xfrm>
              <a:off x="83271" y="1357745"/>
              <a:ext cx="8977457" cy="182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1" name="Picture 6">
              <a:extLst>
                <a:ext uri="{FF2B5EF4-FFF2-40B4-BE49-F238E27FC236}">
                  <a16:creationId xmlns:a16="http://schemas.microsoft.com/office/drawing/2014/main" id="{1634BC35-63B9-4021-8764-B76B3413B62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1277" b="22184"/>
            <a:stretch/>
          </p:blipFill>
          <p:spPr bwMode="auto">
            <a:xfrm>
              <a:off x="83271" y="3200400"/>
              <a:ext cx="8977457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69" name="Line 13">
            <a:extLst>
              <a:ext uri="{FF2B5EF4-FFF2-40B4-BE49-F238E27FC236}">
                <a16:creationId xmlns:a16="http://schemas.microsoft.com/office/drawing/2014/main" id="{03CA3188-964D-4989-AC0D-85B2B0A829D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6523504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70" name="Line 13">
            <a:extLst>
              <a:ext uri="{FF2B5EF4-FFF2-40B4-BE49-F238E27FC236}">
                <a16:creationId xmlns:a16="http://schemas.microsoft.com/office/drawing/2014/main" id="{98A1CD98-378E-4CF6-89FC-C817DDA6F8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6269493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68" name="Rectangle 67">
            <a:extLst>
              <a:ext uri="{FF2B5EF4-FFF2-40B4-BE49-F238E27FC236}">
                <a16:creationId xmlns:a16="http://schemas.microsoft.com/office/drawing/2014/main" id="{B3C14335-5222-4238-B683-9D9A09B0AB5A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94C5CDE3-C76F-4860-B2CF-79AECD2D143B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FC752A69-E972-4BCB-8E0C-2C6350399615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1E39FDC3-93EA-4A20-A34D-58029DD53F7D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7" name="Oval 106">
              <a:extLst>
                <a:ext uri="{FF2B5EF4-FFF2-40B4-BE49-F238E27FC236}">
                  <a16:creationId xmlns:a16="http://schemas.microsoft.com/office/drawing/2014/main" id="{E50A66D5-8199-4434-906A-DF8D98D99CBF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Oval 107">
              <a:extLst>
                <a:ext uri="{FF2B5EF4-FFF2-40B4-BE49-F238E27FC236}">
                  <a16:creationId xmlns:a16="http://schemas.microsoft.com/office/drawing/2014/main" id="{2241A705-6794-42BA-B447-79216BA674CF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9" name="Oval 108">
              <a:extLst>
                <a:ext uri="{FF2B5EF4-FFF2-40B4-BE49-F238E27FC236}">
                  <a16:creationId xmlns:a16="http://schemas.microsoft.com/office/drawing/2014/main" id="{1CAA6CEC-6496-4D0E-B387-F3E343F18FB0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484D7EDA-CDA8-4EF7-878A-481061F1578C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1EBDE7D8-DD76-4624-822E-8C2AE6434517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2D2C3ECA-6EA5-471F-9D55-E70CF104BB62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375F500B-3B23-43AA-89B5-581E1952A65E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4" name="Text Box 23">
                <a:extLst>
                  <a:ext uri="{FF2B5EF4-FFF2-40B4-BE49-F238E27FC236}">
                    <a16:creationId xmlns:a16="http://schemas.microsoft.com/office/drawing/2014/main" id="{93CD67CC-F015-41CD-992F-29B87E9C63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74" name="Rectangle 4">
            <a:extLst>
              <a:ext uri="{FF2B5EF4-FFF2-40B4-BE49-F238E27FC236}">
                <a16:creationId xmlns:a16="http://schemas.microsoft.com/office/drawing/2014/main" id="{D107A6CF-DA39-4986-B29C-0900713CAC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5" name="Rectangle 4">
            <a:extLst>
              <a:ext uri="{FF2B5EF4-FFF2-40B4-BE49-F238E27FC236}">
                <a16:creationId xmlns:a16="http://schemas.microsoft.com/office/drawing/2014/main" id="{ACD6DB98-0958-4087-8250-512BC4989F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76" name="Rectangle 4">
            <a:extLst>
              <a:ext uri="{FF2B5EF4-FFF2-40B4-BE49-F238E27FC236}">
                <a16:creationId xmlns:a16="http://schemas.microsoft.com/office/drawing/2014/main" id="{C8CB3C7A-9D52-4F88-95B9-85289D7E88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BF69BC96-FAE3-45F5-B5DE-58D5E35B4E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8" name="Rectangle 4">
            <a:extLst>
              <a:ext uri="{FF2B5EF4-FFF2-40B4-BE49-F238E27FC236}">
                <a16:creationId xmlns:a16="http://schemas.microsoft.com/office/drawing/2014/main" id="{4209CBBA-5E2A-408E-8B42-AA156BE419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24F54E95-CDF4-44E2-8CB9-BB06CAAF2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80" name="Rectangle 4">
            <a:extLst>
              <a:ext uri="{FF2B5EF4-FFF2-40B4-BE49-F238E27FC236}">
                <a16:creationId xmlns:a16="http://schemas.microsoft.com/office/drawing/2014/main" id="{6EC0134E-6406-45AF-8794-05AC85B025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92" name="Freeform 2">
            <a:extLst>
              <a:ext uri="{FF2B5EF4-FFF2-40B4-BE49-F238E27FC236}">
                <a16:creationId xmlns:a16="http://schemas.microsoft.com/office/drawing/2014/main" id="{3653ED47-552E-43EF-9C57-588AE9BA8002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Freeform 2">
            <a:extLst>
              <a:ext uri="{FF2B5EF4-FFF2-40B4-BE49-F238E27FC236}">
                <a16:creationId xmlns:a16="http://schemas.microsoft.com/office/drawing/2014/main" id="{F5CF2720-DFE2-4235-BF3C-C4365FE544D4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7" name="Freeform 2">
            <a:extLst>
              <a:ext uri="{FF2B5EF4-FFF2-40B4-BE49-F238E27FC236}">
                <a16:creationId xmlns:a16="http://schemas.microsoft.com/office/drawing/2014/main" id="{172527AA-36CC-4FDA-A588-C435BDCD4D4D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5" name="Picture 2" descr="capture1">
            <a:extLst>
              <a:ext uri="{FF2B5EF4-FFF2-40B4-BE49-F238E27FC236}">
                <a16:creationId xmlns:a16="http://schemas.microsoft.com/office/drawing/2014/main" id="{2CDA4A80-A41B-490A-BD69-9385FAD9217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6" name="Picture 115">
            <a:extLst>
              <a:ext uri="{FF2B5EF4-FFF2-40B4-BE49-F238E27FC236}">
                <a16:creationId xmlns:a16="http://schemas.microsoft.com/office/drawing/2014/main" id="{51A43784-B50E-49EB-AF96-88D9C8FFA6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17" name="Picture 116">
            <a:extLst>
              <a:ext uri="{FF2B5EF4-FFF2-40B4-BE49-F238E27FC236}">
                <a16:creationId xmlns:a16="http://schemas.microsoft.com/office/drawing/2014/main" id="{8B1F53DF-3807-4739-B1D1-DCAA67B60E2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  <p:sp>
        <p:nvSpPr>
          <p:cNvPr id="118" name="Text Box 5">
            <a:extLst>
              <a:ext uri="{FF2B5EF4-FFF2-40B4-BE49-F238E27FC236}">
                <a16:creationId xmlns:a16="http://schemas.microsoft.com/office/drawing/2014/main" id="{6D26A4F3-C40A-4ADE-871D-99CEBF93C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2507" y="152400"/>
            <a:ext cx="6078908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Optimal solution &amp; its cost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for best printing of first 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dirty="0"/>
              <a:t> words </a:t>
            </a:r>
            <a:endParaRPr lang="en-US" altLang="en-US" sz="2400" i="1" baseline="-25000" dirty="0">
              <a:solidFill>
                <a:srgbClr val="FFC000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amongst those consistent with bird answer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ie </a:t>
            </a:r>
            <a:r>
              <a:rPr lang="en-CA" altLang="en-US" sz="2400" i="1" dirty="0">
                <a:solidFill>
                  <a:srgbClr val="FFC000"/>
                </a:solidFill>
              </a:rPr>
              <a:t>k</a:t>
            </a:r>
            <a:r>
              <a:rPr lang="en-CA" altLang="en-US" sz="2400" dirty="0"/>
              <a:t> works on next line.</a:t>
            </a: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1754595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70" grpId="0" animBg="1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" name="Group 46">
            <a:extLst>
              <a:ext uri="{FF2B5EF4-FFF2-40B4-BE49-F238E27FC236}">
                <a16:creationId xmlns:a16="http://schemas.microsoft.com/office/drawing/2014/main" id="{D4279861-878F-4C41-9E2F-D72DCA75CD5B}"/>
              </a:ext>
            </a:extLst>
          </p:cNvPr>
          <p:cNvGrpSpPr/>
          <p:nvPr/>
        </p:nvGrpSpPr>
        <p:grpSpPr>
          <a:xfrm>
            <a:off x="83271" y="4177145"/>
            <a:ext cx="8977457" cy="2604655"/>
            <a:chOff x="83271" y="1357745"/>
            <a:chExt cx="8977457" cy="2604655"/>
          </a:xfrm>
        </p:grpSpPr>
        <p:pic>
          <p:nvPicPr>
            <p:cNvPr id="48" name="Picture 6">
              <a:extLst>
                <a:ext uri="{FF2B5EF4-FFF2-40B4-BE49-F238E27FC236}">
                  <a16:creationId xmlns:a16="http://schemas.microsoft.com/office/drawing/2014/main" id="{F20E0BE6-1AB7-4272-829E-DFE8C7899C85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2654" b="41652"/>
            <a:stretch/>
          </p:blipFill>
          <p:spPr bwMode="auto">
            <a:xfrm>
              <a:off x="83271" y="1357745"/>
              <a:ext cx="8977457" cy="18288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1" name="Picture 6">
              <a:extLst>
                <a:ext uri="{FF2B5EF4-FFF2-40B4-BE49-F238E27FC236}">
                  <a16:creationId xmlns:a16="http://schemas.microsoft.com/office/drawing/2014/main" id="{146330E9-2EB5-4F9A-B8FF-977366EDAA4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1277" b="22184"/>
            <a:stretch/>
          </p:blipFill>
          <p:spPr bwMode="auto">
            <a:xfrm>
              <a:off x="83271" y="3200400"/>
              <a:ext cx="8977457" cy="7620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91B277B7-D8DC-4403-A43C-0618A9388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4892" y="5922816"/>
            <a:ext cx="220200" cy="377122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5" name="Text Box 13">
            <a:extLst>
              <a:ext uri="{FF2B5EF4-FFF2-40B4-BE49-F238E27FC236}">
                <a16:creationId xmlns:a16="http://schemas.microsoft.com/office/drawing/2014/main" id="{5C199014-D2C4-463A-9023-3B513CF36F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152400"/>
            <a:ext cx="3974165" cy="2185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solution is </a:t>
            </a:r>
            <a:r>
              <a:rPr lang="en-US" altLang="en-US" sz="2400" dirty="0">
                <a:solidFill>
                  <a:srgbClr val="FFFFFF"/>
                </a:solidFill>
              </a:rPr>
              <a:t>not saved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because doing so takes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too much time and space.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Leave these lines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 comments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extra clarity for the reader</a:t>
            </a:r>
          </a:p>
        </p:txBody>
      </p:sp>
      <p:sp>
        <p:nvSpPr>
          <p:cNvPr id="66" name="Line 13">
            <a:extLst>
              <a:ext uri="{FF2B5EF4-FFF2-40B4-BE49-F238E27FC236}">
                <a16:creationId xmlns:a16="http://schemas.microsoft.com/office/drawing/2014/main" id="{BE7DD721-2D86-4048-B712-415FED1E9298}"/>
              </a:ext>
            </a:extLst>
          </p:cNvPr>
          <p:cNvSpPr>
            <a:spLocks noChangeShapeType="1"/>
          </p:cNvSpPr>
          <p:nvPr/>
        </p:nvSpPr>
        <p:spPr bwMode="auto">
          <a:xfrm>
            <a:off x="1905000" y="6269493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3CC5701-BE73-4B8F-B6D4-9B4FC26392E1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68" name="Group 67">
            <a:extLst>
              <a:ext uri="{FF2B5EF4-FFF2-40B4-BE49-F238E27FC236}">
                <a16:creationId xmlns:a16="http://schemas.microsoft.com/office/drawing/2014/main" id="{683520FB-B510-45C6-827D-8B7F68AC5E94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F08B799F-6DDC-4D10-869D-13FF101A0457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649B8CCB-B833-4EFC-A5E0-546B5D9FA911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F27375A3-BB94-45C1-BC13-1E633BB07273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A0394763-5646-47A5-90C0-9BB77C20E969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BD7F28A2-DF38-459C-BCD5-469110EB128F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D3E4643D-EF20-4312-A21F-4420441A60F6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B0C2F192-811B-4CAA-870A-4771A70F2A52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F21ED417-E054-410A-845F-C555F8386FCB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DD0FDE82-0D48-40F4-984D-A331F9DA6E79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9" name="Text Box 23">
                <a:extLst>
                  <a:ext uri="{FF2B5EF4-FFF2-40B4-BE49-F238E27FC236}">
                    <a16:creationId xmlns:a16="http://schemas.microsoft.com/office/drawing/2014/main" id="{DBD9B009-A3D1-4C74-A1C6-5F2455A43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80" name="Rectangle 4">
            <a:extLst>
              <a:ext uri="{FF2B5EF4-FFF2-40B4-BE49-F238E27FC236}">
                <a16:creationId xmlns:a16="http://schemas.microsoft.com/office/drawing/2014/main" id="{B0BEFBF5-4217-4FAE-BBD5-1CE071714A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81" name="Rectangle 4">
            <a:extLst>
              <a:ext uri="{FF2B5EF4-FFF2-40B4-BE49-F238E27FC236}">
                <a16:creationId xmlns:a16="http://schemas.microsoft.com/office/drawing/2014/main" id="{374FC872-7E80-487C-909C-B20D14B717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82" name="Rectangle 4">
            <a:extLst>
              <a:ext uri="{FF2B5EF4-FFF2-40B4-BE49-F238E27FC236}">
                <a16:creationId xmlns:a16="http://schemas.microsoft.com/office/drawing/2014/main" id="{7E539032-C1C1-4898-BCF7-7E795D4A8C3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83" name="Rectangle 4">
            <a:extLst>
              <a:ext uri="{FF2B5EF4-FFF2-40B4-BE49-F238E27FC236}">
                <a16:creationId xmlns:a16="http://schemas.microsoft.com/office/drawing/2014/main" id="{36D7B7C9-F823-4426-AE05-289BEDB669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84" name="Rectangle 4">
            <a:extLst>
              <a:ext uri="{FF2B5EF4-FFF2-40B4-BE49-F238E27FC236}">
                <a16:creationId xmlns:a16="http://schemas.microsoft.com/office/drawing/2014/main" id="{AF8E356B-4BE7-429B-B06C-43EC8739E6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E59DDF0E-5177-412F-ABB9-886ABDFAF0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86" name="Rectangle 4">
            <a:extLst>
              <a:ext uri="{FF2B5EF4-FFF2-40B4-BE49-F238E27FC236}">
                <a16:creationId xmlns:a16="http://schemas.microsoft.com/office/drawing/2014/main" id="{D9A9F9E9-466F-410C-B420-CB6A58AC25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87" name="Freeform 2">
            <a:extLst>
              <a:ext uri="{FF2B5EF4-FFF2-40B4-BE49-F238E27FC236}">
                <a16:creationId xmlns:a16="http://schemas.microsoft.com/office/drawing/2014/main" id="{15EDFBBB-962A-4647-9803-8E2FBB0E852B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8" name="Freeform 2">
            <a:extLst>
              <a:ext uri="{FF2B5EF4-FFF2-40B4-BE49-F238E27FC236}">
                <a16:creationId xmlns:a16="http://schemas.microsoft.com/office/drawing/2014/main" id="{8CAD5205-E16B-4A6A-A16C-D4DC84D51384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Freeform 2">
            <a:extLst>
              <a:ext uri="{FF2B5EF4-FFF2-40B4-BE49-F238E27FC236}">
                <a16:creationId xmlns:a16="http://schemas.microsoft.com/office/drawing/2014/main" id="{F4EB375A-2AD3-4DEA-B8CC-C06A3535B515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90" name="Picture 2" descr="capture1">
            <a:extLst>
              <a:ext uri="{FF2B5EF4-FFF2-40B4-BE49-F238E27FC236}">
                <a16:creationId xmlns:a16="http://schemas.microsoft.com/office/drawing/2014/main" id="{A6EACFAD-161F-4136-9DFF-492E3F4F2B4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1" name="Picture 90">
            <a:extLst>
              <a:ext uri="{FF2B5EF4-FFF2-40B4-BE49-F238E27FC236}">
                <a16:creationId xmlns:a16="http://schemas.microsoft.com/office/drawing/2014/main" id="{FD5BA4C5-0B99-44A0-83C0-829187979D5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92" name="Picture 91">
            <a:extLst>
              <a:ext uri="{FF2B5EF4-FFF2-40B4-BE49-F238E27FC236}">
                <a16:creationId xmlns:a16="http://schemas.microsoft.com/office/drawing/2014/main" id="{135CDB7D-2DE6-4754-B65C-DDFC7AEA065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07583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Picture 6">
            <a:extLst>
              <a:ext uri="{FF2B5EF4-FFF2-40B4-BE49-F238E27FC236}">
                <a16:creationId xmlns:a16="http://schemas.microsoft.com/office/drawing/2014/main" id="{670915EA-293C-4880-9850-8476F61A5F6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19800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74" name="Picture 6">
            <a:extLst>
              <a:ext uri="{FF2B5EF4-FFF2-40B4-BE49-F238E27FC236}">
                <a16:creationId xmlns:a16="http://schemas.microsoft.com/office/drawing/2014/main" id="{BF315AB5-739E-4954-B8E4-BC648F0303F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54237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-14113" y="457200"/>
            <a:ext cx="405271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Give bird &amp; friend algorithm</a:t>
            </a:r>
            <a:br>
              <a:rPr lang="en-US" altLang="en-US" sz="2400" dirty="0"/>
            </a:br>
            <a:r>
              <a:rPr lang="en-US" altLang="en-US" sz="2400" dirty="0"/>
              <a:t>as a comment.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(Unless in an earlier question.)</a:t>
            </a:r>
          </a:p>
        </p:txBody>
      </p:sp>
      <p:sp>
        <p:nvSpPr>
          <p:cNvPr id="71" name="Line 6">
            <a:extLst>
              <a:ext uri="{FF2B5EF4-FFF2-40B4-BE49-F238E27FC236}">
                <a16:creationId xmlns:a16="http://schemas.microsoft.com/office/drawing/2014/main" id="{0E6A1E76-DB3A-4BD1-A943-A5C6AF3137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828800" y="4724400"/>
            <a:ext cx="29260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75" name="Rectangle 74">
            <a:extLst>
              <a:ext uri="{FF2B5EF4-FFF2-40B4-BE49-F238E27FC236}">
                <a16:creationId xmlns:a16="http://schemas.microsoft.com/office/drawing/2014/main" id="{D1678BF4-D377-48BB-AB41-5267055E1C3E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601A6FA4-485C-4F97-988E-E9354B211BF3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8001CD18-D90B-4B4F-A364-542F4BB51E29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EC5DE720-1901-47E9-9341-D2107BCFC29A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9D810167-E455-4395-B86B-24214EB4E2E5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F3EC3A24-949F-45A4-AF9A-BEBD4D9A7252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8710C4C2-191F-41D6-87C8-6D2E9F6F6AA3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4" name="Oval 83">
              <a:extLst>
                <a:ext uri="{FF2B5EF4-FFF2-40B4-BE49-F238E27FC236}">
                  <a16:creationId xmlns:a16="http://schemas.microsoft.com/office/drawing/2014/main" id="{BC527195-871B-44FE-8317-37A29D09BDE1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343A5461-9DC2-41FA-8770-F844054A4AEF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86" name="Group 85">
              <a:extLst>
                <a:ext uri="{FF2B5EF4-FFF2-40B4-BE49-F238E27FC236}">
                  <a16:creationId xmlns:a16="http://schemas.microsoft.com/office/drawing/2014/main" id="{832E963E-8A6E-4A6E-9381-8D82D247005B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87" name="Oval 86">
                <a:extLst>
                  <a:ext uri="{FF2B5EF4-FFF2-40B4-BE49-F238E27FC236}">
                    <a16:creationId xmlns:a16="http://schemas.microsoft.com/office/drawing/2014/main" id="{E5C6FB35-CA23-4391-A469-8FE83BF3B23F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8" name="Text Box 23">
                <a:extLst>
                  <a:ext uri="{FF2B5EF4-FFF2-40B4-BE49-F238E27FC236}">
                    <a16:creationId xmlns:a16="http://schemas.microsoft.com/office/drawing/2014/main" id="{1C8449D3-F54F-405C-A535-09D80DFBB1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89" name="Rectangle 4">
            <a:extLst>
              <a:ext uri="{FF2B5EF4-FFF2-40B4-BE49-F238E27FC236}">
                <a16:creationId xmlns:a16="http://schemas.microsoft.com/office/drawing/2014/main" id="{43E352C2-39DC-4586-ACC6-C1DDB32594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0" name="Rectangle 4">
            <a:extLst>
              <a:ext uri="{FF2B5EF4-FFF2-40B4-BE49-F238E27FC236}">
                <a16:creationId xmlns:a16="http://schemas.microsoft.com/office/drawing/2014/main" id="{D59BA523-3B28-4600-B8F6-E2990726FD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91" name="Rectangle 4">
            <a:extLst>
              <a:ext uri="{FF2B5EF4-FFF2-40B4-BE49-F238E27FC236}">
                <a16:creationId xmlns:a16="http://schemas.microsoft.com/office/drawing/2014/main" id="{D69224A6-DC22-4325-BAAD-E65894B06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92" name="Rectangle 4">
            <a:extLst>
              <a:ext uri="{FF2B5EF4-FFF2-40B4-BE49-F238E27FC236}">
                <a16:creationId xmlns:a16="http://schemas.microsoft.com/office/drawing/2014/main" id="{17CFADC9-DB61-4912-B9D1-BDEFC18CFA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3" name="Rectangle 4">
            <a:extLst>
              <a:ext uri="{FF2B5EF4-FFF2-40B4-BE49-F238E27FC236}">
                <a16:creationId xmlns:a16="http://schemas.microsoft.com/office/drawing/2014/main" id="{8D497802-43D7-43E3-BE6D-A4F56E6972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2575888E-BD54-4F2E-AA37-28B16E6DF2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95" name="Rectangle 4">
            <a:extLst>
              <a:ext uri="{FF2B5EF4-FFF2-40B4-BE49-F238E27FC236}">
                <a16:creationId xmlns:a16="http://schemas.microsoft.com/office/drawing/2014/main" id="{DFB27A38-455F-440A-ADE3-4E9F33F110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96" name="Freeform 2">
            <a:extLst>
              <a:ext uri="{FF2B5EF4-FFF2-40B4-BE49-F238E27FC236}">
                <a16:creationId xmlns:a16="http://schemas.microsoft.com/office/drawing/2014/main" id="{3130D15D-4DA4-4435-BE61-42E15F8BB659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7" name="Freeform 2">
            <a:extLst>
              <a:ext uri="{FF2B5EF4-FFF2-40B4-BE49-F238E27FC236}">
                <a16:creationId xmlns:a16="http://schemas.microsoft.com/office/drawing/2014/main" id="{1B4BB557-AE54-4513-A3D8-7638886BCC07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8" name="Freeform 2">
            <a:extLst>
              <a:ext uri="{FF2B5EF4-FFF2-40B4-BE49-F238E27FC236}">
                <a16:creationId xmlns:a16="http://schemas.microsoft.com/office/drawing/2014/main" id="{60A99B4E-E7C2-4F1C-B9AC-D0561A5B3965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99" name="Picture 2" descr="capture1">
            <a:extLst>
              <a:ext uri="{FF2B5EF4-FFF2-40B4-BE49-F238E27FC236}">
                <a16:creationId xmlns:a16="http://schemas.microsoft.com/office/drawing/2014/main" id="{5C94AB29-0DE4-45F4-AA71-18ADAF932DE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0" name="Picture 99">
            <a:extLst>
              <a:ext uri="{FF2B5EF4-FFF2-40B4-BE49-F238E27FC236}">
                <a16:creationId xmlns:a16="http://schemas.microsoft.com/office/drawing/2014/main" id="{4A46A2CB-2955-4C48-9224-9B38CA706AB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01" name="Picture 100">
            <a:extLst>
              <a:ext uri="{FF2B5EF4-FFF2-40B4-BE49-F238E27FC236}">
                <a16:creationId xmlns:a16="http://schemas.microsoft.com/office/drawing/2014/main" id="{6F46536C-5A11-4366-AE0D-D81C79B538D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060215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" name="Picture 6">
            <a:extLst>
              <a:ext uri="{FF2B5EF4-FFF2-40B4-BE49-F238E27FC236}">
                <a16:creationId xmlns:a16="http://schemas.microsoft.com/office/drawing/2014/main" id="{17C9BED4-A070-4170-9E0C-28B972DFEE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19800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" name="Picture 6">
            <a:extLst>
              <a:ext uri="{FF2B5EF4-FFF2-40B4-BE49-F238E27FC236}">
                <a16:creationId xmlns:a16="http://schemas.microsoft.com/office/drawing/2014/main" id="{E3B7A3CD-1CD8-440F-AB4C-313FCDC9EB6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54237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3939" name="Text Box 3"/>
          <p:cNvSpPr txBox="1">
            <a:spLocks noChangeArrowheads="1"/>
          </p:cNvSpPr>
          <p:nvPr/>
        </p:nvSpPr>
        <p:spPr bwMode="auto">
          <a:xfrm>
            <a:off x="282729" y="1531203"/>
            <a:ext cx="307007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What is the bird asked?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What does she answer?</a:t>
            </a:r>
          </a:p>
        </p:txBody>
      </p:sp>
      <p:sp>
        <p:nvSpPr>
          <p:cNvPr id="1703942" name="Line 6"/>
          <p:cNvSpPr>
            <a:spLocks noChangeShapeType="1"/>
          </p:cNvSpPr>
          <p:nvPr/>
        </p:nvSpPr>
        <p:spPr bwMode="auto">
          <a:xfrm>
            <a:off x="4391892" y="4687456"/>
            <a:ext cx="464112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F69A6CD1-B92E-4F22-9CE8-996A2C6F14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94708" y="6064214"/>
            <a:ext cx="224826" cy="230366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3" name="Rectangle 52">
            <a:extLst>
              <a:ext uri="{FF2B5EF4-FFF2-40B4-BE49-F238E27FC236}">
                <a16:creationId xmlns:a16="http://schemas.microsoft.com/office/drawing/2014/main" id="{F52C4CB4-1D3B-4AFC-A3E4-C0379F9C426C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914E5CE5-514E-4F64-871C-D9338EA5F75C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7D17D18D-11AB-4859-B0DD-0F2DE2E5EACB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58712754-14BC-4CA0-96C4-EF3B9BBDF3A4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5EA63D98-DF2E-4BF2-A7CD-D1E97CEFD897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220526C5-4DB7-4E15-B788-5984CC21F5D6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7" name="Oval 96">
              <a:extLst>
                <a:ext uri="{FF2B5EF4-FFF2-40B4-BE49-F238E27FC236}">
                  <a16:creationId xmlns:a16="http://schemas.microsoft.com/office/drawing/2014/main" id="{EAF79188-7AFB-40DB-B9E4-22571914E872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Oval 97">
              <a:extLst>
                <a:ext uri="{FF2B5EF4-FFF2-40B4-BE49-F238E27FC236}">
                  <a16:creationId xmlns:a16="http://schemas.microsoft.com/office/drawing/2014/main" id="{4BC95E7F-DA36-4D97-B680-2D6DA547951E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9" name="Oval 98">
              <a:extLst>
                <a:ext uri="{FF2B5EF4-FFF2-40B4-BE49-F238E27FC236}">
                  <a16:creationId xmlns:a16="http://schemas.microsoft.com/office/drawing/2014/main" id="{F1562CE7-7830-46BD-9141-52421129075D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9E9345A3-9D78-4A38-B4B4-94C9F4DE516A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106" name="Oval 105">
                <a:extLst>
                  <a:ext uri="{FF2B5EF4-FFF2-40B4-BE49-F238E27FC236}">
                    <a16:creationId xmlns:a16="http://schemas.microsoft.com/office/drawing/2014/main" id="{762F36EF-D942-4066-9C59-5560966EB4B9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07" name="Text Box 23">
                <a:extLst>
                  <a:ext uri="{FF2B5EF4-FFF2-40B4-BE49-F238E27FC236}">
                    <a16:creationId xmlns:a16="http://schemas.microsoft.com/office/drawing/2014/main" id="{51160C70-BBC2-450A-BB32-93127CA6E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108" name="Rectangle 4">
            <a:extLst>
              <a:ext uri="{FF2B5EF4-FFF2-40B4-BE49-F238E27FC236}">
                <a16:creationId xmlns:a16="http://schemas.microsoft.com/office/drawing/2014/main" id="{8E8D1180-964D-407E-B4D9-BBED9ACF39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09" name="Rectangle 4">
            <a:extLst>
              <a:ext uri="{FF2B5EF4-FFF2-40B4-BE49-F238E27FC236}">
                <a16:creationId xmlns:a16="http://schemas.microsoft.com/office/drawing/2014/main" id="{86AC2056-FC74-47FE-BECA-99E01C78FF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10" name="Rectangle 4">
            <a:extLst>
              <a:ext uri="{FF2B5EF4-FFF2-40B4-BE49-F238E27FC236}">
                <a16:creationId xmlns:a16="http://schemas.microsoft.com/office/drawing/2014/main" id="{B734EDC1-30EC-485A-BC7B-F086169821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2CFA5CAF-68AD-4346-A8E4-1A042EA67B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2" name="Rectangle 4">
            <a:extLst>
              <a:ext uri="{FF2B5EF4-FFF2-40B4-BE49-F238E27FC236}">
                <a16:creationId xmlns:a16="http://schemas.microsoft.com/office/drawing/2014/main" id="{244E5A63-D5EA-4B96-883A-C23F4DA076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13" name="Rectangle 4">
            <a:extLst>
              <a:ext uri="{FF2B5EF4-FFF2-40B4-BE49-F238E27FC236}">
                <a16:creationId xmlns:a16="http://schemas.microsoft.com/office/drawing/2014/main" id="{C4455C5F-3E71-4FF3-ABC1-85DDFFE8BB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14" name="Rectangle 4">
            <a:extLst>
              <a:ext uri="{FF2B5EF4-FFF2-40B4-BE49-F238E27FC236}">
                <a16:creationId xmlns:a16="http://schemas.microsoft.com/office/drawing/2014/main" id="{8D11EB0B-231B-40F6-8E1B-FC957FD16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DEF43FD8-EE04-41D2-AB0B-8A8D56EB8D30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8" name="Picture 2" descr="capture1">
            <a:extLst>
              <a:ext uri="{FF2B5EF4-FFF2-40B4-BE49-F238E27FC236}">
                <a16:creationId xmlns:a16="http://schemas.microsoft.com/office/drawing/2014/main" id="{AF5D7628-6EBD-401C-B3D7-2C4957253D3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9" name="Picture 118">
            <a:extLst>
              <a:ext uri="{FF2B5EF4-FFF2-40B4-BE49-F238E27FC236}">
                <a16:creationId xmlns:a16="http://schemas.microsoft.com/office/drawing/2014/main" id="{7F75C373-EED3-465F-B422-12C3FDEDBEA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20" name="Picture 119">
            <a:extLst>
              <a:ext uri="{FF2B5EF4-FFF2-40B4-BE49-F238E27FC236}">
                <a16:creationId xmlns:a16="http://schemas.microsoft.com/office/drawing/2014/main" id="{504BAD06-D65F-42F1-A25C-4A9A74BCBDB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1136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942" grpId="0" animBg="1"/>
      <p:bldP spid="52" grpId="0" animBg="1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773" name="Text Box 5"/>
          <p:cNvSpPr txBox="1">
            <a:spLocks noChangeArrowheads="1"/>
          </p:cNvSpPr>
          <p:nvPr/>
        </p:nvSpPr>
        <p:spPr bwMode="auto">
          <a:xfrm>
            <a:off x="168400" y="1378803"/>
            <a:ext cx="35654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Be clear what sub-instance </a:t>
            </a:r>
            <a:br>
              <a:rPr lang="en-US" altLang="en-US" sz="2400" dirty="0"/>
            </a:br>
            <a:r>
              <a:rPr lang="en-US" altLang="en-US" sz="2400" dirty="0"/>
              <a:t>you give your friend. </a:t>
            </a:r>
          </a:p>
        </p:txBody>
      </p:sp>
      <p:sp>
        <p:nvSpPr>
          <p:cNvPr id="21" name="Line 10"/>
          <p:cNvSpPr>
            <a:spLocks noChangeShapeType="1"/>
          </p:cNvSpPr>
          <p:nvPr/>
        </p:nvSpPr>
        <p:spPr bwMode="auto">
          <a:xfrm>
            <a:off x="2305332" y="5086950"/>
            <a:ext cx="340966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Rectangle 2">
            <a:extLst>
              <a:ext uri="{FF2B5EF4-FFF2-40B4-BE49-F238E27FC236}">
                <a16:creationId xmlns:a16="http://schemas.microsoft.com/office/drawing/2014/main" id="{F9208ECF-1662-401B-A92A-95C32F0EE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41" y="840938"/>
            <a:ext cx="272061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Get help from friend</a:t>
            </a:r>
          </a:p>
        </p:txBody>
      </p:sp>
      <p:pic>
        <p:nvPicPr>
          <p:cNvPr id="56" name="Picture 6">
            <a:extLst>
              <a:ext uri="{FF2B5EF4-FFF2-40B4-BE49-F238E27FC236}">
                <a16:creationId xmlns:a16="http://schemas.microsoft.com/office/drawing/2014/main" id="{9593A4B8-6AB7-4F0C-A318-FD60DB7607D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19800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7" name="Picture 6">
            <a:extLst>
              <a:ext uri="{FF2B5EF4-FFF2-40B4-BE49-F238E27FC236}">
                <a16:creationId xmlns:a16="http://schemas.microsoft.com/office/drawing/2014/main" id="{F0183315-4196-416A-82D4-3A318B3E8820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54237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35" name="Line 10">
            <a:extLst>
              <a:ext uri="{FF2B5EF4-FFF2-40B4-BE49-F238E27FC236}">
                <a16:creationId xmlns:a16="http://schemas.microsoft.com/office/drawing/2014/main" id="{CB6872D2-7262-4859-A0B5-38A4810573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51100" y="4955354"/>
            <a:ext cx="5973700" cy="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D3C5463B-8D3B-4D9F-BC5C-AB914EBDD25C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EFD352ED-4AC8-4E33-B33A-B029244F262E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3331365F-805C-4D3B-88ED-E9A49CD19331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B4DCD0BB-F089-4A0E-A04C-ED42B6B6B6C0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B137007C-1FDC-4AFA-889D-CC80BC0CED8B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2262B533-CCD3-4868-AF46-924793EBC26F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CEE05A08-E016-4702-834C-8F864E208331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A8762EAF-36BE-4C4C-84C7-BB7E498113CE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58F7CEA4-2A2D-4703-B664-9D7566661D17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1AB6762A-7F5A-4134-B8AB-A0C0A466DDA0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69" name="Oval 68">
                <a:extLst>
                  <a:ext uri="{FF2B5EF4-FFF2-40B4-BE49-F238E27FC236}">
                    <a16:creationId xmlns:a16="http://schemas.microsoft.com/office/drawing/2014/main" id="{CF598239-88A7-42ED-B55E-B08DBB6A2B43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0" name="Text Box 23">
                <a:extLst>
                  <a:ext uri="{FF2B5EF4-FFF2-40B4-BE49-F238E27FC236}">
                    <a16:creationId xmlns:a16="http://schemas.microsoft.com/office/drawing/2014/main" id="{B14F2F87-E578-415A-8220-616E3B55A6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71" name="Rectangle 4">
            <a:extLst>
              <a:ext uri="{FF2B5EF4-FFF2-40B4-BE49-F238E27FC236}">
                <a16:creationId xmlns:a16="http://schemas.microsoft.com/office/drawing/2014/main" id="{784C157B-D902-499C-8C82-C32AF1D5B1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2" name="Rectangle 4">
            <a:extLst>
              <a:ext uri="{FF2B5EF4-FFF2-40B4-BE49-F238E27FC236}">
                <a16:creationId xmlns:a16="http://schemas.microsoft.com/office/drawing/2014/main" id="{64A77F96-D7E3-4FC6-A309-757449FA27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73" name="Rectangle 4">
            <a:extLst>
              <a:ext uri="{FF2B5EF4-FFF2-40B4-BE49-F238E27FC236}">
                <a16:creationId xmlns:a16="http://schemas.microsoft.com/office/drawing/2014/main" id="{DC662ABE-24C1-4685-A9C1-FFB40CF7E9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74" name="Rectangle 4">
            <a:extLst>
              <a:ext uri="{FF2B5EF4-FFF2-40B4-BE49-F238E27FC236}">
                <a16:creationId xmlns:a16="http://schemas.microsoft.com/office/drawing/2014/main" id="{7ECC005F-A4A4-496E-A022-6A245F5E9B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5" name="Rectangle 4">
            <a:extLst>
              <a:ext uri="{FF2B5EF4-FFF2-40B4-BE49-F238E27FC236}">
                <a16:creationId xmlns:a16="http://schemas.microsoft.com/office/drawing/2014/main" id="{DD376629-03B1-4214-923F-CB68E779FF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76" name="Rectangle 4">
            <a:extLst>
              <a:ext uri="{FF2B5EF4-FFF2-40B4-BE49-F238E27FC236}">
                <a16:creationId xmlns:a16="http://schemas.microsoft.com/office/drawing/2014/main" id="{9EC5EF10-E3B2-402B-8241-22DB03B6F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5E321A90-C023-4861-A2ED-EA5A2E6FA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78" name="Freeform 2">
            <a:extLst>
              <a:ext uri="{FF2B5EF4-FFF2-40B4-BE49-F238E27FC236}">
                <a16:creationId xmlns:a16="http://schemas.microsoft.com/office/drawing/2014/main" id="{97F53C2A-21A8-431E-9B84-3F70C6D12514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81" name="Picture 2" descr="capture1">
            <a:extLst>
              <a:ext uri="{FF2B5EF4-FFF2-40B4-BE49-F238E27FC236}">
                <a16:creationId xmlns:a16="http://schemas.microsoft.com/office/drawing/2014/main" id="{62CC7CBF-3985-40F7-938D-30690D5B0B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2" name="Picture 81">
            <a:extLst>
              <a:ext uri="{FF2B5EF4-FFF2-40B4-BE49-F238E27FC236}">
                <a16:creationId xmlns:a16="http://schemas.microsoft.com/office/drawing/2014/main" id="{08C5161D-53CB-4119-BFFE-87D39367B92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83" name="Picture 82">
            <a:extLst>
              <a:ext uri="{FF2B5EF4-FFF2-40B4-BE49-F238E27FC236}">
                <a16:creationId xmlns:a16="http://schemas.microsoft.com/office/drawing/2014/main" id="{05A293A2-7A75-4ACF-8438-69089D386FD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  <p:sp>
        <p:nvSpPr>
          <p:cNvPr id="87" name="Oval 20">
            <a:extLst>
              <a:ext uri="{FF2B5EF4-FFF2-40B4-BE49-F238E27FC236}">
                <a16:creationId xmlns:a16="http://schemas.microsoft.com/office/drawing/2014/main" id="{D790F902-BC89-43E2-A3CC-37E3BE3B89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6940" y="1627909"/>
            <a:ext cx="381060" cy="30586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247970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48" grpId="0"/>
      <p:bldP spid="135" grpId="0" animBg="1"/>
      <p:bldP spid="87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" name="Picture 6">
            <a:extLst>
              <a:ext uri="{FF2B5EF4-FFF2-40B4-BE49-F238E27FC236}">
                <a16:creationId xmlns:a16="http://schemas.microsoft.com/office/drawing/2014/main" id="{E6220065-FC0D-47FD-8301-A69D7C0B54C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19800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2" name="Picture 6">
            <a:extLst>
              <a:ext uri="{FF2B5EF4-FFF2-40B4-BE49-F238E27FC236}">
                <a16:creationId xmlns:a16="http://schemas.microsoft.com/office/drawing/2014/main" id="{FE2829F9-F3A0-47AA-9527-0E6D613226C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54237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6" name="Text Box 5">
            <a:extLst>
              <a:ext uri="{FF2B5EF4-FFF2-40B4-BE49-F238E27FC236}">
                <a16:creationId xmlns:a16="http://schemas.microsoft.com/office/drawing/2014/main" id="{6AF0DDFC-8A39-4486-9781-5E87EEFC7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4287" y="118821"/>
            <a:ext cx="4052887" cy="2185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Simply look in the table </a:t>
            </a:r>
            <a:br>
              <a:rPr lang="en-US" altLang="en-US" sz="2400" dirty="0"/>
            </a:br>
            <a:r>
              <a:rPr lang="en-US" altLang="en-US" sz="2400" dirty="0"/>
              <a:t>for his solution.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Because his instance is smaller, he has already solved it and </a:t>
            </a:r>
            <a:br>
              <a:rPr lang="en-US" altLang="en-US" sz="2400" dirty="0"/>
            </a:br>
            <a:r>
              <a:rPr lang="en-US" altLang="en-US" sz="2400" dirty="0"/>
              <a:t>stored sol in the table.</a:t>
            </a:r>
          </a:p>
        </p:txBody>
      </p:sp>
      <p:pic>
        <p:nvPicPr>
          <p:cNvPr id="89" name="Picture 88">
            <a:extLst>
              <a:ext uri="{FF2B5EF4-FFF2-40B4-BE49-F238E27FC236}">
                <a16:creationId xmlns:a16="http://schemas.microsoft.com/office/drawing/2014/main" id="{1D6219F5-04EF-4BC7-B07C-1724B12B46F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148613" y="2831096"/>
            <a:ext cx="164540" cy="371580"/>
          </a:xfrm>
          <a:prstGeom prst="rect">
            <a:avLst/>
          </a:prstGeom>
        </p:spPr>
      </p:pic>
      <p:sp>
        <p:nvSpPr>
          <p:cNvPr id="141" name="Line 4">
            <a:extLst>
              <a:ext uri="{FF2B5EF4-FFF2-40B4-BE49-F238E27FC236}">
                <a16:creationId xmlns:a16="http://schemas.microsoft.com/office/drawing/2014/main" id="{B5D9E213-8DAA-40E3-A719-9E444757F4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319661" y="6232415"/>
            <a:ext cx="1106201" cy="4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42" name="Line 4">
            <a:extLst>
              <a:ext uri="{FF2B5EF4-FFF2-40B4-BE49-F238E27FC236}">
                <a16:creationId xmlns:a16="http://schemas.microsoft.com/office/drawing/2014/main" id="{63FB043C-7842-4218-84D7-A1EA2790BB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19732" y="6520040"/>
            <a:ext cx="1306130" cy="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63" name="Rectangle 62">
            <a:extLst>
              <a:ext uri="{FF2B5EF4-FFF2-40B4-BE49-F238E27FC236}">
                <a16:creationId xmlns:a16="http://schemas.microsoft.com/office/drawing/2014/main" id="{4BC5FD6B-5A1C-4E59-B2AC-0951D89886CA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67E395BC-A6A3-4D53-BEB5-F7BA1C63024E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B1B89E1E-B56E-4104-918B-BFDA78EA411E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8726C527-1A09-43C3-938D-902E833CF018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B74663E4-6EF0-4605-9D57-956AB0CAA057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5CD1B58C-7A2A-4197-B2E5-F9C215876A35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66987E37-DC16-4D36-91F8-C13466E1C7E3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0F2E0F28-5BA3-46D8-A6EC-FE48B214D3FB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C7D83048-5400-40F5-86A8-120CA53CFE95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C365E1A-E7E4-4847-ABF2-94C5F16CF50A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920E7F1E-B42E-4F5B-8909-7CD05540B5EC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4" name="Text Box 23">
                <a:extLst>
                  <a:ext uri="{FF2B5EF4-FFF2-40B4-BE49-F238E27FC236}">
                    <a16:creationId xmlns:a16="http://schemas.microsoft.com/office/drawing/2014/main" id="{65D6E9FC-7316-45DC-B64C-1E4CE1492B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75" name="Rectangle 4">
            <a:extLst>
              <a:ext uri="{FF2B5EF4-FFF2-40B4-BE49-F238E27FC236}">
                <a16:creationId xmlns:a16="http://schemas.microsoft.com/office/drawing/2014/main" id="{E6EEAD50-1647-4F71-B351-A956D2EEFF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6" name="Rectangle 4">
            <a:extLst>
              <a:ext uri="{FF2B5EF4-FFF2-40B4-BE49-F238E27FC236}">
                <a16:creationId xmlns:a16="http://schemas.microsoft.com/office/drawing/2014/main" id="{DFD3F081-ADC6-45E7-9CFB-AA048E0E1F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77" name="Rectangle 4">
            <a:extLst>
              <a:ext uri="{FF2B5EF4-FFF2-40B4-BE49-F238E27FC236}">
                <a16:creationId xmlns:a16="http://schemas.microsoft.com/office/drawing/2014/main" id="{C8F7582B-B137-4C03-A1D4-F093F33D2C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78" name="Rectangle 4">
            <a:extLst>
              <a:ext uri="{FF2B5EF4-FFF2-40B4-BE49-F238E27FC236}">
                <a16:creationId xmlns:a16="http://schemas.microsoft.com/office/drawing/2014/main" id="{2C556D9A-7CE7-46F5-9393-FAC74A0F5C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A8DDBE55-3294-4D0E-8146-3E1FA33C24A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80" name="Rectangle 4">
            <a:extLst>
              <a:ext uri="{FF2B5EF4-FFF2-40B4-BE49-F238E27FC236}">
                <a16:creationId xmlns:a16="http://schemas.microsoft.com/office/drawing/2014/main" id="{E3EA5CEC-03E4-46DB-8B3B-21E91EEEE3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81" name="Rectangle 4">
            <a:extLst>
              <a:ext uri="{FF2B5EF4-FFF2-40B4-BE49-F238E27FC236}">
                <a16:creationId xmlns:a16="http://schemas.microsoft.com/office/drawing/2014/main" id="{0159BC10-9E32-4CC3-8B09-C672F5A1562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82" name="Freeform 2">
            <a:extLst>
              <a:ext uri="{FF2B5EF4-FFF2-40B4-BE49-F238E27FC236}">
                <a16:creationId xmlns:a16="http://schemas.microsoft.com/office/drawing/2014/main" id="{F64F4EF7-5715-42C8-88F0-8A0EFE581849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31" name="Picture 2" descr="capture1">
            <a:extLst>
              <a:ext uri="{FF2B5EF4-FFF2-40B4-BE49-F238E27FC236}">
                <a16:creationId xmlns:a16="http://schemas.microsoft.com/office/drawing/2014/main" id="{403696D2-3613-4381-A547-30358CD98B9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2" name="Picture 131">
            <a:extLst>
              <a:ext uri="{FF2B5EF4-FFF2-40B4-BE49-F238E27FC236}">
                <a16:creationId xmlns:a16="http://schemas.microsoft.com/office/drawing/2014/main" id="{40F66C6B-0DE5-4A2F-B480-559F1C23397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3AFF9D29-8EB4-4ECC-90B0-A9C49801E0E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  <p:sp>
        <p:nvSpPr>
          <p:cNvPr id="138" name="Oval 20">
            <a:extLst>
              <a:ext uri="{FF2B5EF4-FFF2-40B4-BE49-F238E27FC236}">
                <a16:creationId xmlns:a16="http://schemas.microsoft.com/office/drawing/2014/main" id="{A530CBDC-3A7D-4824-82B2-CAEAD05A0D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76940" y="1627909"/>
            <a:ext cx="381060" cy="30586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40" name="Line 10">
            <a:extLst>
              <a:ext uri="{FF2B5EF4-FFF2-40B4-BE49-F238E27FC236}">
                <a16:creationId xmlns:a16="http://schemas.microsoft.com/office/drawing/2014/main" id="{DA6ACE89-CE50-4D7F-863A-66C56EF78B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951100" y="4955354"/>
            <a:ext cx="5973700" cy="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51702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" grpId="0" animBg="1"/>
      <p:bldP spid="142" grpId="0" animBg="1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" name="Picture 6">
            <a:extLst>
              <a:ext uri="{FF2B5EF4-FFF2-40B4-BE49-F238E27FC236}">
                <a16:creationId xmlns:a16="http://schemas.microsoft.com/office/drawing/2014/main" id="{A11F1544-F1A3-4F8B-A82D-4E2BF04B285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19800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60" name="Picture 6">
            <a:extLst>
              <a:ext uri="{FF2B5EF4-FFF2-40B4-BE49-F238E27FC236}">
                <a16:creationId xmlns:a16="http://schemas.microsoft.com/office/drawing/2014/main" id="{EFEEDBE6-F94B-4AC4-831D-5BD2EBC488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54237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7797" name="Text Box 5"/>
          <p:cNvSpPr txBox="1">
            <a:spLocks noChangeArrowheads="1"/>
          </p:cNvSpPr>
          <p:nvPr/>
        </p:nvSpPr>
        <p:spPr bwMode="auto">
          <a:xfrm>
            <a:off x="-53329" y="762000"/>
            <a:ext cx="416812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How do you form your solution </a:t>
            </a:r>
            <a:br>
              <a:rPr lang="en-US" altLang="en-US" sz="2400" dirty="0"/>
            </a:br>
            <a:r>
              <a:rPr lang="en-US" altLang="en-US" sz="2400" dirty="0"/>
              <a:t>from the friend’s and the bird’s?</a:t>
            </a:r>
          </a:p>
        </p:txBody>
      </p:sp>
      <p:sp>
        <p:nvSpPr>
          <p:cNvPr id="1697801" name="Line 9"/>
          <p:cNvSpPr>
            <a:spLocks noChangeShapeType="1"/>
          </p:cNvSpPr>
          <p:nvPr/>
        </p:nvSpPr>
        <p:spPr bwMode="auto">
          <a:xfrm flipV="1">
            <a:off x="1922730" y="5429929"/>
            <a:ext cx="6840269" cy="1953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2" name="Line 10"/>
          <p:cNvSpPr>
            <a:spLocks noChangeShapeType="1"/>
          </p:cNvSpPr>
          <p:nvPr/>
        </p:nvSpPr>
        <p:spPr bwMode="auto">
          <a:xfrm>
            <a:off x="7358856" y="5209308"/>
            <a:ext cx="140414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Oval 20">
            <a:extLst>
              <a:ext uri="{FF2B5EF4-FFF2-40B4-BE49-F238E27FC236}">
                <a16:creationId xmlns:a16="http://schemas.microsoft.com/office/drawing/2014/main" id="{23978AAD-96A5-47F5-8D38-E2D144990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77931" y="5943600"/>
            <a:ext cx="1394069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6" name="Oval 20">
            <a:extLst>
              <a:ext uri="{FF2B5EF4-FFF2-40B4-BE49-F238E27FC236}">
                <a16:creationId xmlns:a16="http://schemas.microsoft.com/office/drawing/2014/main" id="{36E7FF34-DC9C-495D-BE39-67895D02D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1669" y="5973844"/>
            <a:ext cx="470533" cy="366273"/>
          </a:xfrm>
          <a:prstGeom prst="ellipse">
            <a:avLst/>
          </a:prstGeom>
          <a:noFill/>
          <a:ln w="381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20" name="Text Box 5">
            <a:extLst>
              <a:ext uri="{FF2B5EF4-FFF2-40B4-BE49-F238E27FC236}">
                <a16:creationId xmlns:a16="http://schemas.microsoft.com/office/drawing/2014/main" id="{9EA317B1-5221-457A-BDBB-E4CC4F504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6757" y="1531203"/>
            <a:ext cx="1654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And its cost</a:t>
            </a:r>
          </a:p>
        </p:txBody>
      </p:sp>
      <p:sp>
        <p:nvSpPr>
          <p:cNvPr id="121" name="Oval 20">
            <a:extLst>
              <a:ext uri="{FF2B5EF4-FFF2-40B4-BE49-F238E27FC236}">
                <a16:creationId xmlns:a16="http://schemas.microsoft.com/office/drawing/2014/main" id="{47173AFE-6C1B-4AC8-BAD6-9EC67B2FF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800" y="6249182"/>
            <a:ext cx="1523200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22" name="Oval 20">
            <a:extLst>
              <a:ext uri="{FF2B5EF4-FFF2-40B4-BE49-F238E27FC236}">
                <a16:creationId xmlns:a16="http://schemas.microsoft.com/office/drawing/2014/main" id="{E40FDA73-25DF-4DA1-91BC-EEBF6975A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7157" y="6196153"/>
            <a:ext cx="3269043" cy="473541"/>
          </a:xfrm>
          <a:prstGeom prst="ellipse">
            <a:avLst/>
          </a:prstGeom>
          <a:noFill/>
          <a:ln w="381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4DC1264A-D725-4104-B8F4-485995CF26AF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F6FFE132-9EAD-4D3E-925A-CC94E4F8E167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55BA1EA5-29BC-4AF7-AA92-C9D8956F4F2F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1" name="Oval 70">
              <a:extLst>
                <a:ext uri="{FF2B5EF4-FFF2-40B4-BE49-F238E27FC236}">
                  <a16:creationId xmlns:a16="http://schemas.microsoft.com/office/drawing/2014/main" id="{97ACB127-CBAE-4E5D-82B3-6B4336A9D492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BDD04EC1-B444-410C-9B80-3FD9CC56E75D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3" name="Oval 72">
              <a:extLst>
                <a:ext uri="{FF2B5EF4-FFF2-40B4-BE49-F238E27FC236}">
                  <a16:creationId xmlns:a16="http://schemas.microsoft.com/office/drawing/2014/main" id="{6DDDBB14-B4AD-467E-9D97-71AA7674898B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4" name="Oval 73">
              <a:extLst>
                <a:ext uri="{FF2B5EF4-FFF2-40B4-BE49-F238E27FC236}">
                  <a16:creationId xmlns:a16="http://schemas.microsoft.com/office/drawing/2014/main" id="{8B134818-C5CD-4669-8206-8FA3C5406CE4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5" name="Oval 74">
              <a:extLst>
                <a:ext uri="{FF2B5EF4-FFF2-40B4-BE49-F238E27FC236}">
                  <a16:creationId xmlns:a16="http://schemas.microsoft.com/office/drawing/2014/main" id="{CE9E8BE1-FBDF-4B6B-A5DF-F6E373122382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E8709E62-8FBA-413A-93EC-D934C65BD8B4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CDC00C7E-4C6D-4DBA-94ED-63F6F7A9FC61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78" name="Oval 77">
                <a:extLst>
                  <a:ext uri="{FF2B5EF4-FFF2-40B4-BE49-F238E27FC236}">
                    <a16:creationId xmlns:a16="http://schemas.microsoft.com/office/drawing/2014/main" id="{DE6B7A2B-FF35-429D-8F00-6B7336F150FE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9" name="Text Box 23">
                <a:extLst>
                  <a:ext uri="{FF2B5EF4-FFF2-40B4-BE49-F238E27FC236}">
                    <a16:creationId xmlns:a16="http://schemas.microsoft.com/office/drawing/2014/main" id="{22A77969-35B6-49DB-ADDE-87DCB22E4A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80" name="Rectangle 4">
            <a:extLst>
              <a:ext uri="{FF2B5EF4-FFF2-40B4-BE49-F238E27FC236}">
                <a16:creationId xmlns:a16="http://schemas.microsoft.com/office/drawing/2014/main" id="{83C02814-7EE2-4E0C-97AD-0338502D1D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2641792B-0FA6-491E-94CD-5A2A2C11F9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17" name="Rectangle 4">
            <a:extLst>
              <a:ext uri="{FF2B5EF4-FFF2-40B4-BE49-F238E27FC236}">
                <a16:creationId xmlns:a16="http://schemas.microsoft.com/office/drawing/2014/main" id="{C3D151B5-B264-4A46-9B4A-57D57256E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19" name="Rectangle 4">
            <a:extLst>
              <a:ext uri="{FF2B5EF4-FFF2-40B4-BE49-F238E27FC236}">
                <a16:creationId xmlns:a16="http://schemas.microsoft.com/office/drawing/2014/main" id="{893CB9B7-9549-4241-B965-5F3E4D77C8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26" name="Rectangle 4">
            <a:extLst>
              <a:ext uri="{FF2B5EF4-FFF2-40B4-BE49-F238E27FC236}">
                <a16:creationId xmlns:a16="http://schemas.microsoft.com/office/drawing/2014/main" id="{A3A75AE7-BB31-4C90-B49D-9709043538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27" name="Rectangle 4">
            <a:extLst>
              <a:ext uri="{FF2B5EF4-FFF2-40B4-BE49-F238E27FC236}">
                <a16:creationId xmlns:a16="http://schemas.microsoft.com/office/drawing/2014/main" id="{1219DA69-D133-469D-BE39-A8D52BD0F2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9AB06C93-0D55-4A9B-8C1B-912CDE7E20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29" name="Freeform 2">
            <a:extLst>
              <a:ext uri="{FF2B5EF4-FFF2-40B4-BE49-F238E27FC236}">
                <a16:creationId xmlns:a16="http://schemas.microsoft.com/office/drawing/2014/main" id="{69DEE8CE-0BA4-43FC-A62B-1B7F675171EE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32" name="Picture 2" descr="capture1">
            <a:extLst>
              <a:ext uri="{FF2B5EF4-FFF2-40B4-BE49-F238E27FC236}">
                <a16:creationId xmlns:a16="http://schemas.microsoft.com/office/drawing/2014/main" id="{DC6DB5BD-D82B-451A-9DB4-F383AA56AE3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3" name="Picture 132">
            <a:extLst>
              <a:ext uri="{FF2B5EF4-FFF2-40B4-BE49-F238E27FC236}">
                <a16:creationId xmlns:a16="http://schemas.microsoft.com/office/drawing/2014/main" id="{423BE546-612D-47D6-8EF6-AE5DC6A9EDF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34" name="Picture 133">
            <a:extLst>
              <a:ext uri="{FF2B5EF4-FFF2-40B4-BE49-F238E27FC236}">
                <a16:creationId xmlns:a16="http://schemas.microsoft.com/office/drawing/2014/main" id="{97A9960C-169A-455C-9663-0CF08E2E6655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75275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7801" grpId="0" animBg="1"/>
      <p:bldP spid="1697802" grpId="0" animBg="1"/>
      <p:bldP spid="55" grpId="0" animBg="1"/>
      <p:bldP spid="55" grpId="1" animBg="1"/>
      <p:bldP spid="56" grpId="0" animBg="1"/>
      <p:bldP spid="56" grpId="1" animBg="1"/>
      <p:bldP spid="121" grpId="0" animBg="1"/>
      <p:bldP spid="122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6">
            <a:extLst>
              <a:ext uri="{FF2B5EF4-FFF2-40B4-BE49-F238E27FC236}">
                <a16:creationId xmlns:a16="http://schemas.microsoft.com/office/drawing/2014/main" id="{BD53697D-A164-4C2E-A17F-B79CFBD1BAD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1277" b="22184"/>
          <a:stretch/>
        </p:blipFill>
        <p:spPr bwMode="auto">
          <a:xfrm>
            <a:off x="83271" y="6061363"/>
            <a:ext cx="8977457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4" name="Picture 6">
            <a:extLst>
              <a:ext uri="{FF2B5EF4-FFF2-40B4-BE49-F238E27FC236}">
                <a16:creationId xmlns:a16="http://schemas.microsoft.com/office/drawing/2014/main" id="{03C4FA7D-305E-4E25-96B4-79268A0BA5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67" t="58080" r="-567" b="28723"/>
          <a:stretch/>
        </p:blipFill>
        <p:spPr bwMode="auto">
          <a:xfrm>
            <a:off x="83271" y="4495800"/>
            <a:ext cx="8977457" cy="15378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9" name="Text Box 3">
            <a:extLst>
              <a:ext uri="{FF2B5EF4-FFF2-40B4-BE49-F238E27FC236}">
                <a16:creationId xmlns:a16="http://schemas.microsoft.com/office/drawing/2014/main" id="{2BF46F40-7EC0-42B6-BE3E-965269916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741740"/>
            <a:ext cx="4011612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 </a:t>
            </a: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i,k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&gt;</a:t>
            </a:r>
            <a:r>
              <a:rPr lang="en-US" altLang="en-US" sz="2400" dirty="0"/>
              <a:t> is a best solution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for our instance </a:t>
            </a:r>
            <a:r>
              <a:rPr lang="en-US" altLang="en-US" sz="2400" i="1" dirty="0" err="1">
                <a:solidFill>
                  <a:srgbClr val="FFC000"/>
                </a:solidFill>
              </a:rPr>
              <a:t>subI</a:t>
            </a:r>
            <a:r>
              <a:rPr lang="en-US" altLang="en-US" sz="2400" i="1" dirty="0">
                <a:solidFill>
                  <a:srgbClr val="FFC000"/>
                </a:solidFill>
              </a:rPr>
              <a:t>[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]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endParaRPr lang="en-US" altLang="en-US" sz="2400" dirty="0"/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amongst those consistent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with </a:t>
            </a:r>
            <a:r>
              <a:rPr lang="en-US" altLang="en-US" sz="2400" dirty="0">
                <a:solidFill>
                  <a:schemeClr val="accent2"/>
                </a:solidFill>
              </a:rPr>
              <a:t>the bird’s </a:t>
            </a:r>
            <a:r>
              <a:rPr lang="en-US" altLang="en-US" sz="2400" i="1" dirty="0">
                <a:solidFill>
                  <a:srgbClr val="FFC000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FFC000"/>
                </a:solidFill>
              </a:rPr>
              <a:t>th</a:t>
            </a:r>
            <a:r>
              <a:rPr lang="en-US" altLang="en-US" sz="2400" dirty="0"/>
              <a:t> </a:t>
            </a:r>
            <a:r>
              <a:rPr lang="en-US" altLang="en-US" sz="2400" dirty="0">
                <a:solidFill>
                  <a:schemeClr val="accent2"/>
                </a:solidFill>
              </a:rPr>
              <a:t>answer.</a:t>
            </a:r>
          </a:p>
        </p:txBody>
      </p:sp>
      <p:sp>
        <p:nvSpPr>
          <p:cNvPr id="51" name="Oval 20">
            <a:extLst>
              <a:ext uri="{FF2B5EF4-FFF2-40B4-BE49-F238E27FC236}">
                <a16:creationId xmlns:a16="http://schemas.microsoft.com/office/drawing/2014/main" id="{1ABF5AB6-89D5-4E81-BE01-9E6353AD7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5383" y="6020582"/>
            <a:ext cx="1272617" cy="380218"/>
          </a:xfrm>
          <a:prstGeom prst="ellipse">
            <a:avLst/>
          </a:prstGeom>
          <a:noFill/>
          <a:ln w="381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5" name="Rectangle 54">
            <a:extLst>
              <a:ext uri="{FF2B5EF4-FFF2-40B4-BE49-F238E27FC236}">
                <a16:creationId xmlns:a16="http://schemas.microsoft.com/office/drawing/2014/main" id="{7AA6C1DC-9324-4115-B471-1822C6ABCE3C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F9AE7597-41C7-46A3-9B87-EFECBA6B469E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57" name="Oval 56">
              <a:extLst>
                <a:ext uri="{FF2B5EF4-FFF2-40B4-BE49-F238E27FC236}">
                  <a16:creationId xmlns:a16="http://schemas.microsoft.com/office/drawing/2014/main" id="{F7D54972-E667-4C7C-A967-C1BBD965D8C3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D5214564-7058-42A2-B34C-4E547C39D602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3" name="Oval 102">
              <a:extLst>
                <a:ext uri="{FF2B5EF4-FFF2-40B4-BE49-F238E27FC236}">
                  <a16:creationId xmlns:a16="http://schemas.microsoft.com/office/drawing/2014/main" id="{8045CD5A-04AC-4A3B-B64B-D3427330C473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540AE4ED-CFD7-4769-AD3A-B7F4478327A1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5" name="Oval 104">
              <a:extLst>
                <a:ext uri="{FF2B5EF4-FFF2-40B4-BE49-F238E27FC236}">
                  <a16:creationId xmlns:a16="http://schemas.microsoft.com/office/drawing/2014/main" id="{F6B13C17-92D2-42D9-AB1F-B1295A58FE12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0" name="Oval 109">
              <a:extLst>
                <a:ext uri="{FF2B5EF4-FFF2-40B4-BE49-F238E27FC236}">
                  <a16:creationId xmlns:a16="http://schemas.microsoft.com/office/drawing/2014/main" id="{9DCA81E4-7713-419F-A6E4-69F7B0DCED43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1" name="Oval 110">
              <a:extLst>
                <a:ext uri="{FF2B5EF4-FFF2-40B4-BE49-F238E27FC236}">
                  <a16:creationId xmlns:a16="http://schemas.microsoft.com/office/drawing/2014/main" id="{C52E8491-3357-4AD3-BE2C-12050331227C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10167855-3A21-4C63-9D3B-C8D457C4D8C0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0B48C69-3C42-46A2-8518-64871A8F813B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14" name="Text Box 23">
                <a:extLst>
                  <a:ext uri="{FF2B5EF4-FFF2-40B4-BE49-F238E27FC236}">
                    <a16:creationId xmlns:a16="http://schemas.microsoft.com/office/drawing/2014/main" id="{E97DBA6F-1982-48BF-8207-30EB97C9EC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115" name="Rectangle 4">
            <a:extLst>
              <a:ext uri="{FF2B5EF4-FFF2-40B4-BE49-F238E27FC236}">
                <a16:creationId xmlns:a16="http://schemas.microsoft.com/office/drawing/2014/main" id="{1309B35E-D81C-4096-8268-8C2F0AA3DC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DA200988-3F96-48BD-A9B7-1C9E456D613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17" name="Rectangle 4">
            <a:extLst>
              <a:ext uri="{FF2B5EF4-FFF2-40B4-BE49-F238E27FC236}">
                <a16:creationId xmlns:a16="http://schemas.microsoft.com/office/drawing/2014/main" id="{78B738A2-8312-4DDE-87E5-A8104FE8610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18" name="Rectangle 4">
            <a:extLst>
              <a:ext uri="{FF2B5EF4-FFF2-40B4-BE49-F238E27FC236}">
                <a16:creationId xmlns:a16="http://schemas.microsoft.com/office/drawing/2014/main" id="{0B28D46A-52CC-4D3E-9762-ABC93C020C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9" name="Rectangle 4">
            <a:extLst>
              <a:ext uri="{FF2B5EF4-FFF2-40B4-BE49-F238E27FC236}">
                <a16:creationId xmlns:a16="http://schemas.microsoft.com/office/drawing/2014/main" id="{4756E86A-C9ED-4E5C-9AA8-0B4733990D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20" name="Rectangle 4">
            <a:extLst>
              <a:ext uri="{FF2B5EF4-FFF2-40B4-BE49-F238E27FC236}">
                <a16:creationId xmlns:a16="http://schemas.microsoft.com/office/drawing/2014/main" id="{BC307A87-99E8-475D-8FA8-8538BD5E8D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21" name="Rectangle 4">
            <a:extLst>
              <a:ext uri="{FF2B5EF4-FFF2-40B4-BE49-F238E27FC236}">
                <a16:creationId xmlns:a16="http://schemas.microsoft.com/office/drawing/2014/main" id="{003A1F25-390F-4E3E-BE85-A4587BB343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22" name="Freeform 2">
            <a:extLst>
              <a:ext uri="{FF2B5EF4-FFF2-40B4-BE49-F238E27FC236}">
                <a16:creationId xmlns:a16="http://schemas.microsoft.com/office/drawing/2014/main" id="{3CEE99A2-D8A9-492B-8086-7FBEAEC3F40E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23" name="Picture 2" descr="capture1">
            <a:extLst>
              <a:ext uri="{FF2B5EF4-FFF2-40B4-BE49-F238E27FC236}">
                <a16:creationId xmlns:a16="http://schemas.microsoft.com/office/drawing/2014/main" id="{90EC1BB0-D922-44AF-ADCB-7FD8EEA10EE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4" name="Picture 123">
            <a:extLst>
              <a:ext uri="{FF2B5EF4-FFF2-40B4-BE49-F238E27FC236}">
                <a16:creationId xmlns:a16="http://schemas.microsoft.com/office/drawing/2014/main" id="{B8585BC6-173F-4EEC-BA5A-99C28D985C0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25" name="Picture 124">
            <a:extLst>
              <a:ext uri="{FF2B5EF4-FFF2-40B4-BE49-F238E27FC236}">
                <a16:creationId xmlns:a16="http://schemas.microsoft.com/office/drawing/2014/main" id="{EBEEF465-F590-40F9-988E-FD655D32605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2459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" name="Picture 6">
            <a:extLst>
              <a:ext uri="{FF2B5EF4-FFF2-40B4-BE49-F238E27FC236}">
                <a16:creationId xmlns:a16="http://schemas.microsoft.com/office/drawing/2014/main" id="{B132332C-EB80-47E7-B535-7954F6B6890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696" b="7145"/>
          <a:stretch/>
        </p:blipFill>
        <p:spPr bwMode="auto">
          <a:xfrm>
            <a:off x="83271" y="4280377"/>
            <a:ext cx="8977457" cy="17664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19299" name="Text Box 3"/>
          <p:cNvSpPr txBox="1">
            <a:spLocks noChangeArrowheads="1"/>
          </p:cNvSpPr>
          <p:nvPr/>
        </p:nvSpPr>
        <p:spPr bwMode="auto">
          <a:xfrm>
            <a:off x="310141" y="1214735"/>
            <a:ext cx="31591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Take the best of the best</a:t>
            </a: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967593E2-F743-4C47-AD3C-C90424576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28600" y="44946"/>
            <a:ext cx="4011612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For each </a:t>
            </a:r>
            <a:r>
              <a:rPr lang="en-US" altLang="en-US" sz="2400" dirty="0">
                <a:solidFill>
                  <a:schemeClr val="accent2"/>
                </a:solidFill>
              </a:rPr>
              <a:t>bird’s </a:t>
            </a:r>
            <a:r>
              <a:rPr lang="en-US" altLang="en-US" sz="2400" i="1" dirty="0">
                <a:solidFill>
                  <a:srgbClr val="FFC000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FFC000"/>
                </a:solidFill>
              </a:rPr>
              <a:t>th</a:t>
            </a:r>
            <a:r>
              <a:rPr lang="en-US" altLang="en-US" sz="2400" dirty="0"/>
              <a:t> answer,</a:t>
            </a:r>
            <a:br>
              <a:rPr lang="en-US" altLang="en-US" sz="2400" dirty="0"/>
            </a:br>
            <a:r>
              <a:rPr lang="en-US" altLang="en-US" sz="2400" dirty="0"/>
              <a:t>we have a best solution</a:t>
            </a:r>
            <a:br>
              <a:rPr lang="en-US" altLang="en-US" sz="2400" dirty="0"/>
            </a:br>
            <a:r>
              <a:rPr lang="en-US" altLang="en-US" sz="2400" dirty="0"/>
              <a:t>consistent with it.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32CD388-352C-4520-B348-5103FDFAB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042" y="4284995"/>
            <a:ext cx="5519465" cy="313996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sp>
        <p:nvSpPr>
          <p:cNvPr id="68" name="Line 9">
            <a:extLst>
              <a:ext uri="{FF2B5EF4-FFF2-40B4-BE49-F238E27FC236}">
                <a16:creationId xmlns:a16="http://schemas.microsoft.com/office/drawing/2014/main" id="{F57FE05B-8626-4824-A9E5-9DC6028131A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9762" y="3177276"/>
            <a:ext cx="0" cy="2651760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BC9602F-83F1-46CB-A179-092B95BA6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561" y="5028499"/>
            <a:ext cx="2766634" cy="797339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0A9C83-5B9F-41D8-B6B2-C467B7806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561" y="4632315"/>
            <a:ext cx="5519464" cy="382465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sp>
        <p:nvSpPr>
          <p:cNvPr id="138" name="Rectangle 137">
            <a:extLst>
              <a:ext uri="{FF2B5EF4-FFF2-40B4-BE49-F238E27FC236}">
                <a16:creationId xmlns:a16="http://schemas.microsoft.com/office/drawing/2014/main" id="{16453AE1-A42B-473C-B0D4-461ED9625A47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1945DA1F-A2E9-4B32-A463-3B7043A492EF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140" name="Oval 139">
              <a:extLst>
                <a:ext uri="{FF2B5EF4-FFF2-40B4-BE49-F238E27FC236}">
                  <a16:creationId xmlns:a16="http://schemas.microsoft.com/office/drawing/2014/main" id="{659A6FBF-0729-4C1B-B644-12A46BC3BBB5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1" name="Oval 140">
              <a:extLst>
                <a:ext uri="{FF2B5EF4-FFF2-40B4-BE49-F238E27FC236}">
                  <a16:creationId xmlns:a16="http://schemas.microsoft.com/office/drawing/2014/main" id="{79DBF2E3-912C-4A68-A416-B422B0DE00B2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2" name="Oval 141">
              <a:extLst>
                <a:ext uri="{FF2B5EF4-FFF2-40B4-BE49-F238E27FC236}">
                  <a16:creationId xmlns:a16="http://schemas.microsoft.com/office/drawing/2014/main" id="{AED7A924-BCD7-4CB9-8D1A-E82188C4A46B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3" name="Oval 142">
              <a:extLst>
                <a:ext uri="{FF2B5EF4-FFF2-40B4-BE49-F238E27FC236}">
                  <a16:creationId xmlns:a16="http://schemas.microsoft.com/office/drawing/2014/main" id="{07922D11-A6CE-431F-B5C0-5E6ADA48E68C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4" name="Oval 143">
              <a:extLst>
                <a:ext uri="{FF2B5EF4-FFF2-40B4-BE49-F238E27FC236}">
                  <a16:creationId xmlns:a16="http://schemas.microsoft.com/office/drawing/2014/main" id="{04A9EA29-C6F2-48A4-B8CE-629FCAB6CB3F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5" name="Oval 144">
              <a:extLst>
                <a:ext uri="{FF2B5EF4-FFF2-40B4-BE49-F238E27FC236}">
                  <a16:creationId xmlns:a16="http://schemas.microsoft.com/office/drawing/2014/main" id="{6CB6364D-662F-4763-9177-FB4CC16EEEC7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6" name="Oval 145">
              <a:extLst>
                <a:ext uri="{FF2B5EF4-FFF2-40B4-BE49-F238E27FC236}">
                  <a16:creationId xmlns:a16="http://schemas.microsoft.com/office/drawing/2014/main" id="{5D962B2A-0E6C-4815-8C9B-7530D4892219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E8154292-7CF1-4FD3-819A-E7F279CB03A9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148" name="Oval 147">
                <a:extLst>
                  <a:ext uri="{FF2B5EF4-FFF2-40B4-BE49-F238E27FC236}">
                    <a16:creationId xmlns:a16="http://schemas.microsoft.com/office/drawing/2014/main" id="{FD53BA85-689A-4AE7-B723-1D20CCED05A2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49" name="Text Box 23">
                <a:extLst>
                  <a:ext uri="{FF2B5EF4-FFF2-40B4-BE49-F238E27FC236}">
                    <a16:creationId xmlns:a16="http://schemas.microsoft.com/office/drawing/2014/main" id="{4B7AACD3-C8E2-47FA-84F6-DF4B9B650C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150" name="Rectangle 4">
            <a:extLst>
              <a:ext uri="{FF2B5EF4-FFF2-40B4-BE49-F238E27FC236}">
                <a16:creationId xmlns:a16="http://schemas.microsoft.com/office/drawing/2014/main" id="{A38E1563-EAAB-4581-96C1-092C36952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51" name="Rectangle 4">
            <a:extLst>
              <a:ext uri="{FF2B5EF4-FFF2-40B4-BE49-F238E27FC236}">
                <a16:creationId xmlns:a16="http://schemas.microsoft.com/office/drawing/2014/main" id="{E6197774-C222-47E4-B331-1B4FA035E9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52" name="Rectangle 4">
            <a:extLst>
              <a:ext uri="{FF2B5EF4-FFF2-40B4-BE49-F238E27FC236}">
                <a16:creationId xmlns:a16="http://schemas.microsoft.com/office/drawing/2014/main" id="{B463EF0F-5B94-4200-BEFD-3705B31C83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53" name="Rectangle 4">
            <a:extLst>
              <a:ext uri="{FF2B5EF4-FFF2-40B4-BE49-F238E27FC236}">
                <a16:creationId xmlns:a16="http://schemas.microsoft.com/office/drawing/2014/main" id="{CAC7E9AD-8A1A-4531-BF17-1E94A0C338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54" name="Rectangle 4">
            <a:extLst>
              <a:ext uri="{FF2B5EF4-FFF2-40B4-BE49-F238E27FC236}">
                <a16:creationId xmlns:a16="http://schemas.microsoft.com/office/drawing/2014/main" id="{E1561B0B-3D83-4E84-B2B0-21F6301438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55" name="Rectangle 4">
            <a:extLst>
              <a:ext uri="{FF2B5EF4-FFF2-40B4-BE49-F238E27FC236}">
                <a16:creationId xmlns:a16="http://schemas.microsoft.com/office/drawing/2014/main" id="{E5055562-EA8A-4F88-83D0-086D4C0EA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6103B149-E060-45F4-A88A-234D36DB63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57" name="Freeform 2">
            <a:extLst>
              <a:ext uri="{FF2B5EF4-FFF2-40B4-BE49-F238E27FC236}">
                <a16:creationId xmlns:a16="http://schemas.microsoft.com/office/drawing/2014/main" id="{61A4E38F-24CD-4435-BF5A-98D48E713C7E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8" name="Freeform 2">
            <a:extLst>
              <a:ext uri="{FF2B5EF4-FFF2-40B4-BE49-F238E27FC236}">
                <a16:creationId xmlns:a16="http://schemas.microsoft.com/office/drawing/2014/main" id="{54B1F767-51BE-4B8C-ABDA-5FF17A12EB2A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59" name="Freeform 2">
            <a:extLst>
              <a:ext uri="{FF2B5EF4-FFF2-40B4-BE49-F238E27FC236}">
                <a16:creationId xmlns:a16="http://schemas.microsoft.com/office/drawing/2014/main" id="{223110F0-083B-44AA-AD08-CFB1E234C14B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60" name="Picture 2" descr="capture1">
            <a:extLst>
              <a:ext uri="{FF2B5EF4-FFF2-40B4-BE49-F238E27FC236}">
                <a16:creationId xmlns:a16="http://schemas.microsoft.com/office/drawing/2014/main" id="{F3060E3C-FCE8-490F-8A28-AFBB16B1CA5B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1" name="Picture 160">
            <a:extLst>
              <a:ext uri="{FF2B5EF4-FFF2-40B4-BE49-F238E27FC236}">
                <a16:creationId xmlns:a16="http://schemas.microsoft.com/office/drawing/2014/main" id="{15CE24C0-B151-4680-BE7B-B71132B8E33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62" name="Picture 161">
            <a:extLst>
              <a:ext uri="{FF2B5EF4-FFF2-40B4-BE49-F238E27FC236}">
                <a16:creationId xmlns:a16="http://schemas.microsoft.com/office/drawing/2014/main" id="{C41DEAFF-3F8B-4033-A588-F2FC4C4B0E1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3809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5" grpId="1" animBg="1"/>
      <p:bldP spid="68" grpId="0" animBg="1"/>
      <p:bldP spid="71" grpId="0" animBg="1"/>
      <p:bldP spid="115" grpId="0" animBg="1"/>
      <p:bldP spid="115" grpId="1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2895600"/>
            <a:ext cx="7424055" cy="2085444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this answer k,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defines a sub-instance to the same problem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whose solution corresponds to the rest of our solution.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(Problem has a recursive sub-structure)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This is solved using a single recursive call.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4CCDEE2C-C9A5-4632-8EF5-90407DEC7F4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75" name="Text Box 3">
              <a:extLst>
                <a:ext uri="{FF2B5EF4-FFF2-40B4-BE49-F238E27FC236}">
                  <a16:creationId xmlns:a16="http://schemas.microsoft.com/office/drawing/2014/main" id="{AFE3F5AC-0260-47E1-AFA2-6557BDA21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76" name="Text Box 3">
              <a:extLst>
                <a:ext uri="{FF2B5EF4-FFF2-40B4-BE49-F238E27FC236}">
                  <a16:creationId xmlns:a16="http://schemas.microsoft.com/office/drawing/2014/main" id="{83A58A87-44ED-47C5-BF58-1D2F20E83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C57474D-3C2A-47BE-9262-6379E4B41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88" name="Text Box 3">
            <a:extLst>
              <a:ext uri="{FF2B5EF4-FFF2-40B4-BE49-F238E27FC236}">
                <a16:creationId xmlns:a16="http://schemas.microsoft.com/office/drawing/2014/main" id="{8B56B272-BE96-44FE-A5EF-6D77728B18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4271EFAA-3619-43AE-9907-8244761CD26B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8354DC3C-D69E-4CF6-A48E-7AB3FF58A066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E3C1163-D45C-48FA-BFDE-2219A30AAF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E3776E3D-814E-41B9-B403-6D5375020536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13AFE47-F0B7-405D-A28C-ECC7EF1D9F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853A3337-B60D-4F0C-8840-F1AC201A5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94906042-2A1E-4881-9A6E-1BA9F97CA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77AC24E0-A296-4FC3-9243-A4FE9E80A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pic>
        <p:nvPicPr>
          <p:cNvPr id="105" name="Picture 3" descr="question">
            <a:extLst>
              <a:ext uri="{FF2B5EF4-FFF2-40B4-BE49-F238E27FC236}">
                <a16:creationId xmlns:a16="http://schemas.microsoft.com/office/drawing/2014/main" id="{9A85A288-D43C-4522-917A-1C361312FC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" name="Freeform 27">
            <a:extLst>
              <a:ext uri="{FF2B5EF4-FFF2-40B4-BE49-F238E27FC236}">
                <a16:creationId xmlns:a16="http://schemas.microsoft.com/office/drawing/2014/main" id="{026FE718-202B-4B31-A939-FFF29285EE80}"/>
              </a:ext>
            </a:extLst>
          </p:cNvPr>
          <p:cNvSpPr>
            <a:spLocks/>
          </p:cNvSpPr>
          <p:nvPr/>
        </p:nvSpPr>
        <p:spPr bwMode="auto">
          <a:xfrm>
            <a:off x="7391097" y="4404512"/>
            <a:ext cx="698624" cy="434332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38" name="Picture 37">
            <a:extLst>
              <a:ext uri="{FF2B5EF4-FFF2-40B4-BE49-F238E27FC236}">
                <a16:creationId xmlns:a16="http://schemas.microsoft.com/office/drawing/2014/main" id="{D00E78AD-566E-4717-9E32-9282A69A1AE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grpSp>
        <p:nvGrpSpPr>
          <p:cNvPr id="39" name="Group 38">
            <a:extLst>
              <a:ext uri="{FF2B5EF4-FFF2-40B4-BE49-F238E27FC236}">
                <a16:creationId xmlns:a16="http://schemas.microsoft.com/office/drawing/2014/main" id="{F8A3C34D-E2B8-4FBE-887A-931F4A9BBB29}"/>
              </a:ext>
            </a:extLst>
          </p:cNvPr>
          <p:cNvGrpSpPr/>
          <p:nvPr/>
        </p:nvGrpSpPr>
        <p:grpSpPr>
          <a:xfrm flipH="1">
            <a:off x="7696200" y="4354512"/>
            <a:ext cx="740904" cy="750888"/>
            <a:chOff x="7543800" y="677863"/>
            <a:chExt cx="740904" cy="750888"/>
          </a:xfrm>
        </p:grpSpPr>
        <p:sp>
          <p:nvSpPr>
            <p:cNvPr id="40" name="AutoShape 3">
              <a:extLst>
                <a:ext uri="{FF2B5EF4-FFF2-40B4-BE49-F238E27FC236}">
                  <a16:creationId xmlns:a16="http://schemas.microsoft.com/office/drawing/2014/main" id="{33BE449B-2C0D-434F-8B6B-7E2CF056B30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5">
              <a:extLst>
                <a:ext uri="{FF2B5EF4-FFF2-40B4-BE49-F238E27FC236}">
                  <a16:creationId xmlns:a16="http://schemas.microsoft.com/office/drawing/2014/main" id="{152F9F42-CFDA-44F4-A2B6-C356BE1E5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6">
              <a:extLst>
                <a:ext uri="{FF2B5EF4-FFF2-40B4-BE49-F238E27FC236}">
                  <a16:creationId xmlns:a16="http://schemas.microsoft.com/office/drawing/2014/main" id="{B272C28B-3A0B-4987-A0EE-BD07393EE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3" name="Freeform 7">
              <a:extLst>
                <a:ext uri="{FF2B5EF4-FFF2-40B4-BE49-F238E27FC236}">
                  <a16:creationId xmlns:a16="http://schemas.microsoft.com/office/drawing/2014/main" id="{BC61D2E7-BA77-4284-B23D-1F77B942C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47" name="Picture 46">
            <a:extLst>
              <a:ext uri="{FF2B5EF4-FFF2-40B4-BE49-F238E27FC236}">
                <a16:creationId xmlns:a16="http://schemas.microsoft.com/office/drawing/2014/main" id="{BA8AC17D-8FDC-4B48-ADD7-C035056014F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9618494" flipH="1">
            <a:off x="7036931" y="3988952"/>
            <a:ext cx="417672" cy="790737"/>
          </a:xfrm>
          <a:prstGeom prst="rect">
            <a:avLst/>
          </a:prstGeom>
        </p:spPr>
      </p:pic>
      <p:pic>
        <p:nvPicPr>
          <p:cNvPr id="48" name="Picture 47">
            <a:extLst>
              <a:ext uri="{FF2B5EF4-FFF2-40B4-BE49-F238E27FC236}">
                <a16:creationId xmlns:a16="http://schemas.microsoft.com/office/drawing/2014/main" id="{BCBC2C0A-F113-4FC2-934C-B817BB6A3EB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2742" y="4786086"/>
            <a:ext cx="302053" cy="571847"/>
          </a:xfrm>
          <a:prstGeom prst="rect">
            <a:avLst/>
          </a:prstGeom>
        </p:spPr>
      </p:pic>
      <p:sp>
        <p:nvSpPr>
          <p:cNvPr id="49" name="Freeform 58">
            <a:extLst>
              <a:ext uri="{FF2B5EF4-FFF2-40B4-BE49-F238E27FC236}">
                <a16:creationId xmlns:a16="http://schemas.microsoft.com/office/drawing/2014/main" id="{2777B72E-8846-4C23-90B3-E0A37E98DA06}"/>
              </a:ext>
            </a:extLst>
          </p:cNvPr>
          <p:cNvSpPr>
            <a:spLocks/>
          </p:cNvSpPr>
          <p:nvPr/>
        </p:nvSpPr>
        <p:spPr bwMode="auto">
          <a:xfrm>
            <a:off x="7340232" y="4942950"/>
            <a:ext cx="584568" cy="1762650"/>
          </a:xfrm>
          <a:custGeom>
            <a:avLst/>
            <a:gdLst>
              <a:gd name="T0" fmla="*/ 48 w 576"/>
              <a:gd name="T1" fmla="*/ 0 h 1488"/>
              <a:gd name="T2" fmla="*/ 0 w 576"/>
              <a:gd name="T3" fmla="*/ 960 h 1488"/>
              <a:gd name="T4" fmla="*/ 576 w 576"/>
              <a:gd name="T5" fmla="*/ 1488 h 1488"/>
              <a:gd name="T6" fmla="*/ 0 60000 65536"/>
              <a:gd name="T7" fmla="*/ 0 60000 65536"/>
              <a:gd name="T8" fmla="*/ 0 60000 65536"/>
              <a:gd name="T9" fmla="*/ 0 w 576"/>
              <a:gd name="T10" fmla="*/ 0 h 1488"/>
              <a:gd name="T11" fmla="*/ 576 w 57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576" h="1488">
                <a:moveTo>
                  <a:pt x="48" y="0"/>
                </a:moveTo>
                <a:lnTo>
                  <a:pt x="0" y="960"/>
                </a:lnTo>
                <a:lnTo>
                  <a:pt x="576" y="1488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003141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222 -0.05416 L -1.11111E-6 2.96296E-6 " pathEditMode="relative" rAng="0" ptsTypes="AA">
                                      <p:cBhvr>
                                        <p:cTn id="35" dur="7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611" y="25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6" fill="hold">
                      <p:stCondLst>
                        <p:cond delay="indefinite"/>
                      </p:stCondLst>
                      <p:childTnLst>
                        <p:par>
                          <p:cTn id="37" fill="hold">
                            <p:stCondLst>
                              <p:cond delay="0"/>
                            </p:stCondLst>
                            <p:childTnLst>
                              <p:par>
                                <p:cTn id="38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0" presetID="2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52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71" grpId="0" animBg="1"/>
      <p:bldP spid="37" grpId="0" animBg="1"/>
      <p:bldP spid="49" grpId="0" animBg="1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" name="Picture 6">
            <a:extLst>
              <a:ext uri="{FF2B5EF4-FFF2-40B4-BE49-F238E27FC236}">
                <a16:creationId xmlns:a16="http://schemas.microsoft.com/office/drawing/2014/main" id="{34656337-F436-4D35-AB48-A12EEE76E7F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28" t="90776" r="928" b="-50"/>
          <a:stretch/>
        </p:blipFill>
        <p:spPr bwMode="auto">
          <a:xfrm>
            <a:off x="4907" y="5428672"/>
            <a:ext cx="8977457" cy="1080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" name="Line 9">
            <a:extLst>
              <a:ext uri="{FF2B5EF4-FFF2-40B4-BE49-F238E27FC236}">
                <a16:creationId xmlns:a16="http://schemas.microsoft.com/office/drawing/2014/main" id="{CDF86F9B-770D-457E-95D5-378919BCC27A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52400" y="4343400"/>
            <a:ext cx="9236" cy="2057394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33" name="Oval 20">
            <a:extLst>
              <a:ext uri="{FF2B5EF4-FFF2-40B4-BE49-F238E27FC236}">
                <a16:creationId xmlns:a16="http://schemas.microsoft.com/office/drawing/2014/main" id="{B132773F-348F-49AF-A164-42CD439C1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1627" y="5913842"/>
            <a:ext cx="1092274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16" name="Text Box 10">
            <a:extLst>
              <a:ext uri="{FF2B5EF4-FFF2-40B4-BE49-F238E27FC236}">
                <a16:creationId xmlns:a16="http://schemas.microsoft.com/office/drawing/2014/main" id="{66DE3BC0-66D1-4FCA-9EBC-05D6B723F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63940"/>
            <a:ext cx="40386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The table has been completed.</a:t>
            </a:r>
          </a:p>
          <a:p>
            <a:pPr algn="ctr" eaLnBrk="1" hangingPunct="1">
              <a:buNone/>
            </a:pPr>
            <a:endParaRPr lang="en-US" altLang="en-US" sz="2400" dirty="0"/>
          </a:p>
          <a:p>
            <a:pPr algn="ctr" eaLnBrk="1" hangingPunct="1"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subI</a:t>
            </a:r>
            <a:r>
              <a:rPr lang="en-US" altLang="en-US" sz="2400" i="1" dirty="0">
                <a:solidFill>
                  <a:srgbClr val="FFC000"/>
                </a:solidFill>
              </a:rPr>
              <a:t>[n]</a:t>
            </a:r>
            <a:r>
              <a:rPr lang="en-US" altLang="en-US" sz="2400" dirty="0"/>
              <a:t> is the original instance</a:t>
            </a:r>
            <a:br>
              <a:rPr lang="en-US" altLang="en-US" sz="2400" dirty="0"/>
            </a:br>
            <a:r>
              <a:rPr lang="en-US" altLang="en-US" sz="2400" dirty="0"/>
              <a:t> finding </a:t>
            </a:r>
            <a:r>
              <a:rPr lang="en-US" altLang="en-US" sz="2400" dirty="0">
                <a:solidFill>
                  <a:srgbClr val="FF66FF"/>
                </a:solidFill>
              </a:rPr>
              <a:t>min path </a:t>
            </a:r>
            <a:r>
              <a:rPr lang="en-US" altLang="en-US" sz="2400" dirty="0"/>
              <a:t>from s to t.</a:t>
            </a:r>
          </a:p>
        </p:txBody>
      </p:sp>
      <p:sp>
        <p:nvSpPr>
          <p:cNvPr id="54" name="Rectangle 53">
            <a:extLst>
              <a:ext uri="{FF2B5EF4-FFF2-40B4-BE49-F238E27FC236}">
                <a16:creationId xmlns:a16="http://schemas.microsoft.com/office/drawing/2014/main" id="{A6DA7313-A9D6-4B76-8EF4-AF680DDF4B61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82" name="Group 81">
            <a:extLst>
              <a:ext uri="{FF2B5EF4-FFF2-40B4-BE49-F238E27FC236}">
                <a16:creationId xmlns:a16="http://schemas.microsoft.com/office/drawing/2014/main" id="{4AB9273C-E702-46B2-B839-07204C6DBEAD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55FDC17B-AFC2-4A8F-B1D8-BD6EB489F768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88E2864B-FC51-4AEC-9BE8-326829B8AD86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F649FD67-55AA-4850-A899-913E091FB90C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A6ECAAE6-5A26-4477-A078-05E0A9F1761F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9" name="Oval 88">
              <a:extLst>
                <a:ext uri="{FF2B5EF4-FFF2-40B4-BE49-F238E27FC236}">
                  <a16:creationId xmlns:a16="http://schemas.microsoft.com/office/drawing/2014/main" id="{14F8FEB9-5453-4892-A206-DD008C6849B8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4CEFCE50-5EE4-4CA2-90B9-37F4D9C3F7FB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E58EBD00-57BE-48CA-AFF9-09C4D80FCAC7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DAF74764-BD6A-4B8C-8822-3A32BF970972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93" name="Oval 92">
                <a:extLst>
                  <a:ext uri="{FF2B5EF4-FFF2-40B4-BE49-F238E27FC236}">
                    <a16:creationId xmlns:a16="http://schemas.microsoft.com/office/drawing/2014/main" id="{552FE867-EEDC-46F6-AAFC-063120022DDF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4" name="Text Box 23">
                <a:extLst>
                  <a:ext uri="{FF2B5EF4-FFF2-40B4-BE49-F238E27FC236}">
                    <a16:creationId xmlns:a16="http://schemas.microsoft.com/office/drawing/2014/main" id="{4C040028-F428-49B3-B239-A19C5B4D82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95" name="Rectangle 4">
            <a:extLst>
              <a:ext uri="{FF2B5EF4-FFF2-40B4-BE49-F238E27FC236}">
                <a16:creationId xmlns:a16="http://schemas.microsoft.com/office/drawing/2014/main" id="{AC12E036-510B-4432-9714-DE8766798A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6" name="Rectangle 4">
            <a:extLst>
              <a:ext uri="{FF2B5EF4-FFF2-40B4-BE49-F238E27FC236}">
                <a16:creationId xmlns:a16="http://schemas.microsoft.com/office/drawing/2014/main" id="{9AE7DE1A-84F1-43CD-B191-D10EF9D31D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97" name="Rectangle 4">
            <a:extLst>
              <a:ext uri="{FF2B5EF4-FFF2-40B4-BE49-F238E27FC236}">
                <a16:creationId xmlns:a16="http://schemas.microsoft.com/office/drawing/2014/main" id="{59EE5F0F-172F-48EF-A9D8-A4A9AB0E20B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98" name="Rectangle 4">
            <a:extLst>
              <a:ext uri="{FF2B5EF4-FFF2-40B4-BE49-F238E27FC236}">
                <a16:creationId xmlns:a16="http://schemas.microsoft.com/office/drawing/2014/main" id="{D88A05B7-21BD-411B-99BC-02343541C5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5610335B-999D-460C-82A4-F44F6B702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00" name="Rectangle 4">
            <a:extLst>
              <a:ext uri="{FF2B5EF4-FFF2-40B4-BE49-F238E27FC236}">
                <a16:creationId xmlns:a16="http://schemas.microsoft.com/office/drawing/2014/main" id="{11C12002-1818-4D5C-8F8B-8A84DD5DD0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01" name="Rectangle 4">
            <a:extLst>
              <a:ext uri="{FF2B5EF4-FFF2-40B4-BE49-F238E27FC236}">
                <a16:creationId xmlns:a16="http://schemas.microsoft.com/office/drawing/2014/main" id="{F79F981F-D66F-4FEB-B2F7-3648ED9E86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02" name="Freeform 2">
            <a:extLst>
              <a:ext uri="{FF2B5EF4-FFF2-40B4-BE49-F238E27FC236}">
                <a16:creationId xmlns:a16="http://schemas.microsoft.com/office/drawing/2014/main" id="{F460554B-A1F5-45B6-9E28-FA4DC2D47682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3" name="Freeform 2">
            <a:extLst>
              <a:ext uri="{FF2B5EF4-FFF2-40B4-BE49-F238E27FC236}">
                <a16:creationId xmlns:a16="http://schemas.microsoft.com/office/drawing/2014/main" id="{4FB14D9E-B7C6-49AA-96C8-4DFAE2027D60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4" name="Freeform 2">
            <a:extLst>
              <a:ext uri="{FF2B5EF4-FFF2-40B4-BE49-F238E27FC236}">
                <a16:creationId xmlns:a16="http://schemas.microsoft.com/office/drawing/2014/main" id="{0E2CA121-33C2-48A7-A57A-1578AC9DBF62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05" name="Picture 2" descr="capture1">
            <a:extLst>
              <a:ext uri="{FF2B5EF4-FFF2-40B4-BE49-F238E27FC236}">
                <a16:creationId xmlns:a16="http://schemas.microsoft.com/office/drawing/2014/main" id="{AA5C99BA-DD7A-42E6-A050-C2C9995EA0F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6" name="Picture 105">
            <a:extLst>
              <a:ext uri="{FF2B5EF4-FFF2-40B4-BE49-F238E27FC236}">
                <a16:creationId xmlns:a16="http://schemas.microsoft.com/office/drawing/2014/main" id="{3D891EA8-8F0B-441C-AA97-FE741FD1B0D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07" name="Picture 106">
            <a:extLst>
              <a:ext uri="{FF2B5EF4-FFF2-40B4-BE49-F238E27FC236}">
                <a16:creationId xmlns:a16="http://schemas.microsoft.com/office/drawing/2014/main" id="{140008C8-679B-4CAD-9EC5-EE0F11A9BBB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78394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Picture 6">
            <a:extLst>
              <a:ext uri="{FF2B5EF4-FFF2-40B4-BE49-F238E27FC236}">
                <a16:creationId xmlns:a16="http://schemas.microsoft.com/office/drawing/2014/main" id="{BB50E44D-CB8D-4883-A8ED-B156A9FD4A1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928" t="90776" r="928" b="-50"/>
          <a:stretch/>
        </p:blipFill>
        <p:spPr bwMode="auto">
          <a:xfrm>
            <a:off x="4907" y="5428672"/>
            <a:ext cx="8977457" cy="1080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" name="Line 9">
            <a:extLst>
              <a:ext uri="{FF2B5EF4-FFF2-40B4-BE49-F238E27FC236}">
                <a16:creationId xmlns:a16="http://schemas.microsoft.com/office/drawing/2014/main" id="{CDF86F9B-770D-457E-95D5-378919BCC27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2400" y="2857500"/>
            <a:ext cx="0" cy="3543294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53" name="Line 8">
            <a:extLst>
              <a:ext uri="{FF2B5EF4-FFF2-40B4-BE49-F238E27FC236}">
                <a16:creationId xmlns:a16="http://schemas.microsoft.com/office/drawing/2014/main" id="{4854B4C6-26E3-439B-88AC-5A9022D141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16756" y="5943600"/>
            <a:ext cx="6333307" cy="1616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" name="Text Box 10">
            <a:extLst>
              <a:ext uri="{FF2B5EF4-FFF2-40B4-BE49-F238E27FC236}">
                <a16:creationId xmlns:a16="http://schemas.microsoft.com/office/drawing/2014/main" id="{7E5BAB10-9770-4B88-82C7-EDFE3292F5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0"/>
            <a:ext cx="4038600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But no actual solutions </a:t>
            </a:r>
            <a:br>
              <a:rPr lang="en-US" altLang="en-US" sz="2400" dirty="0"/>
            </a:br>
            <a:r>
              <a:rPr lang="en-US" altLang="en-US" sz="2400" dirty="0"/>
              <a:t>   have been constructed.</a:t>
            </a:r>
            <a:r>
              <a:rPr lang="en-US" altLang="en-US" sz="1000" dirty="0"/>
              <a:t>   </a:t>
            </a:r>
          </a:p>
          <a:p>
            <a:pPr algn="ctr" eaLnBrk="1" hangingPunct="1">
              <a:buNone/>
            </a:pPr>
            <a:r>
              <a:rPr lang="en-US" altLang="en-US" sz="2400" dirty="0"/>
              <a:t>We must now find </a:t>
            </a:r>
            <a:br>
              <a:rPr lang="en-US" altLang="en-US" sz="2400" dirty="0"/>
            </a:b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minimum path </a:t>
            </a:r>
            <a:r>
              <a:rPr lang="en-US" altLang="en-US" sz="2400" dirty="0"/>
              <a:t>from s to t</a:t>
            </a:r>
          </a:p>
          <a:p>
            <a:pPr algn="ctr" eaLnBrk="1" hangingPunct="1">
              <a:buNone/>
            </a:pPr>
            <a:r>
              <a:rPr lang="en-US" altLang="en-US" sz="2400" dirty="0"/>
              <a:t>by tracing the saved bird’s answers backwards.</a:t>
            </a:r>
            <a:r>
              <a:rPr lang="en-US" altLang="en-US" sz="1600" dirty="0"/>
              <a:t> </a:t>
            </a:r>
            <a:endParaRPr lang="en-US" altLang="en-US" sz="2400" dirty="0"/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45502F9E-3251-4520-BDD9-D170AAF2335A}"/>
              </a:ext>
            </a:extLst>
          </p:cNvPr>
          <p:cNvSpPr>
            <a:spLocks/>
          </p:cNvSpPr>
          <p:nvPr/>
        </p:nvSpPr>
        <p:spPr>
          <a:xfrm>
            <a:off x="44671" y="2702792"/>
            <a:ext cx="9058952" cy="1421244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89" name="Group 88">
            <a:extLst>
              <a:ext uri="{FF2B5EF4-FFF2-40B4-BE49-F238E27FC236}">
                <a16:creationId xmlns:a16="http://schemas.microsoft.com/office/drawing/2014/main" id="{114FE298-4912-4A36-862C-F4F15C52FEC3}"/>
              </a:ext>
            </a:extLst>
          </p:cNvPr>
          <p:cNvGrpSpPr/>
          <p:nvPr/>
        </p:nvGrpSpPr>
        <p:grpSpPr>
          <a:xfrm>
            <a:off x="982732" y="3354120"/>
            <a:ext cx="6942067" cy="563930"/>
            <a:chOff x="869556" y="5638800"/>
            <a:chExt cx="7055244" cy="1015175"/>
          </a:xfrm>
        </p:grpSpPr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472AD9A1-131E-485E-AD49-BC3A1E0DF0A0}"/>
                </a:ext>
              </a:extLst>
            </p:cNvPr>
            <p:cNvSpPr/>
            <p:nvPr/>
          </p:nvSpPr>
          <p:spPr>
            <a:xfrm>
              <a:off x="86955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3681ADD1-0A9E-4BAC-BDD1-30ACED6F2CE8}"/>
                </a:ext>
              </a:extLst>
            </p:cNvPr>
            <p:cNvSpPr/>
            <p:nvPr/>
          </p:nvSpPr>
          <p:spPr>
            <a:xfrm>
              <a:off x="175855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2" name="Oval 91">
              <a:extLst>
                <a:ext uri="{FF2B5EF4-FFF2-40B4-BE49-F238E27FC236}">
                  <a16:creationId xmlns:a16="http://schemas.microsoft.com/office/drawing/2014/main" id="{490D1733-D175-4170-A33D-34A2F36A85A0}"/>
                </a:ext>
              </a:extLst>
            </p:cNvPr>
            <p:cNvSpPr/>
            <p:nvPr/>
          </p:nvSpPr>
          <p:spPr>
            <a:xfrm>
              <a:off x="264754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3" name="Oval 92">
              <a:extLst>
                <a:ext uri="{FF2B5EF4-FFF2-40B4-BE49-F238E27FC236}">
                  <a16:creationId xmlns:a16="http://schemas.microsoft.com/office/drawing/2014/main" id="{BD869589-9E1A-45F1-BE8E-747CA3247B3E}"/>
                </a:ext>
              </a:extLst>
            </p:cNvPr>
            <p:cNvSpPr/>
            <p:nvPr/>
          </p:nvSpPr>
          <p:spPr>
            <a:xfrm>
              <a:off x="353654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4" name="Oval 93">
              <a:extLst>
                <a:ext uri="{FF2B5EF4-FFF2-40B4-BE49-F238E27FC236}">
                  <a16:creationId xmlns:a16="http://schemas.microsoft.com/office/drawing/2014/main" id="{2DB3C3CD-253D-40C7-9181-E2D5DC317D64}"/>
                </a:ext>
              </a:extLst>
            </p:cNvPr>
            <p:cNvSpPr/>
            <p:nvPr/>
          </p:nvSpPr>
          <p:spPr>
            <a:xfrm>
              <a:off x="442553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Oval 94">
              <a:extLst>
                <a:ext uri="{FF2B5EF4-FFF2-40B4-BE49-F238E27FC236}">
                  <a16:creationId xmlns:a16="http://schemas.microsoft.com/office/drawing/2014/main" id="{A45A3DE1-94B8-45D4-A9FA-5D4A1BA27D8F}"/>
                </a:ext>
              </a:extLst>
            </p:cNvPr>
            <p:cNvSpPr/>
            <p:nvPr/>
          </p:nvSpPr>
          <p:spPr>
            <a:xfrm>
              <a:off x="5314531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541C1F6B-03A4-44D4-9621-7697548E7B6D}"/>
                </a:ext>
              </a:extLst>
            </p:cNvPr>
            <p:cNvSpPr/>
            <p:nvPr/>
          </p:nvSpPr>
          <p:spPr>
            <a:xfrm>
              <a:off x="6203526" y="5638800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A582AD42-90E4-48A6-8312-742ABCDB31C9}"/>
                </a:ext>
              </a:extLst>
            </p:cNvPr>
            <p:cNvGrpSpPr/>
            <p:nvPr/>
          </p:nvGrpSpPr>
          <p:grpSpPr>
            <a:xfrm>
              <a:off x="7092521" y="5638800"/>
              <a:ext cx="832279" cy="1015175"/>
              <a:chOff x="310721" y="5385625"/>
              <a:chExt cx="832279" cy="1015175"/>
            </a:xfrm>
          </p:grpSpPr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1A79704E-3C5C-4588-A7CD-332FD339EBDE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9" name="Text Box 23">
                <a:extLst>
                  <a:ext uri="{FF2B5EF4-FFF2-40B4-BE49-F238E27FC236}">
                    <a16:creationId xmlns:a16="http://schemas.microsoft.com/office/drawing/2014/main" id="{E28BEFE5-2851-4478-8060-F7C9A117C3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</p:grpSp>
      <p:sp>
        <p:nvSpPr>
          <p:cNvPr id="100" name="Rectangle 4">
            <a:extLst>
              <a:ext uri="{FF2B5EF4-FFF2-40B4-BE49-F238E27FC236}">
                <a16:creationId xmlns:a16="http://schemas.microsoft.com/office/drawing/2014/main" id="{660F2562-C196-4ECD-93AB-AD8BE56DB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2347" y="3475914"/>
            <a:ext cx="434070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01" name="Rectangle 4">
            <a:extLst>
              <a:ext uri="{FF2B5EF4-FFF2-40B4-BE49-F238E27FC236}">
                <a16:creationId xmlns:a16="http://schemas.microsoft.com/office/drawing/2014/main" id="{8375614C-2395-4916-BD62-3521E2DE2A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88703" y="3475914"/>
            <a:ext cx="56025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9F757DE0-968F-4A66-9EFD-85A524E1AE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9772" y="3475914"/>
            <a:ext cx="35836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03" name="Rectangle 4">
            <a:extLst>
              <a:ext uri="{FF2B5EF4-FFF2-40B4-BE49-F238E27FC236}">
                <a16:creationId xmlns:a16="http://schemas.microsoft.com/office/drawing/2014/main" id="{DD5BC292-7092-4EC2-A67C-2949C3BADB3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37659" y="3475914"/>
            <a:ext cx="396215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04" name="Rectangle 4">
            <a:extLst>
              <a:ext uri="{FF2B5EF4-FFF2-40B4-BE49-F238E27FC236}">
                <a16:creationId xmlns:a16="http://schemas.microsoft.com/office/drawing/2014/main" id="{944CC470-A370-4C3D-B906-5C376C0287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7714" y="3475914"/>
            <a:ext cx="774764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05" name="Rectangle 4">
            <a:extLst>
              <a:ext uri="{FF2B5EF4-FFF2-40B4-BE49-F238E27FC236}">
                <a16:creationId xmlns:a16="http://schemas.microsoft.com/office/drawing/2014/main" id="{17AB607D-3F27-406C-8343-3366D947DA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27042" y="3475914"/>
            <a:ext cx="50978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06" name="Rectangle 4">
            <a:extLst>
              <a:ext uri="{FF2B5EF4-FFF2-40B4-BE49-F238E27FC236}">
                <a16:creationId xmlns:a16="http://schemas.microsoft.com/office/drawing/2014/main" id="{17CF5010-97F0-4CD1-A294-E211429BBB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51751" y="3475914"/>
            <a:ext cx="585491" cy="17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07" name="Freeform 2">
            <a:extLst>
              <a:ext uri="{FF2B5EF4-FFF2-40B4-BE49-F238E27FC236}">
                <a16:creationId xmlns:a16="http://schemas.microsoft.com/office/drawing/2014/main" id="{DD8B568F-DA90-4B73-BC3F-EFB7E6CCEDE4}"/>
              </a:ext>
            </a:extLst>
          </p:cNvPr>
          <p:cNvSpPr/>
          <p:nvPr/>
        </p:nvSpPr>
        <p:spPr>
          <a:xfrm>
            <a:off x="4745352" y="3006937"/>
            <a:ext cx="2476170" cy="40325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8" name="Freeform 2">
            <a:extLst>
              <a:ext uri="{FF2B5EF4-FFF2-40B4-BE49-F238E27FC236}">
                <a16:creationId xmlns:a16="http://schemas.microsoft.com/office/drawing/2014/main" id="{213F5940-6BD7-4ABD-BEDD-5D1232F9FE2F}"/>
              </a:ext>
            </a:extLst>
          </p:cNvPr>
          <p:cNvSpPr/>
          <p:nvPr/>
        </p:nvSpPr>
        <p:spPr>
          <a:xfrm>
            <a:off x="5715000" y="3126740"/>
            <a:ext cx="1587175" cy="28345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9" name="Freeform 2">
            <a:extLst>
              <a:ext uri="{FF2B5EF4-FFF2-40B4-BE49-F238E27FC236}">
                <a16:creationId xmlns:a16="http://schemas.microsoft.com/office/drawing/2014/main" id="{3AAD27F1-0C92-40E8-89EB-9FEDF343A5C4}"/>
              </a:ext>
            </a:extLst>
          </p:cNvPr>
          <p:cNvSpPr/>
          <p:nvPr/>
        </p:nvSpPr>
        <p:spPr>
          <a:xfrm>
            <a:off x="6699162" y="3217258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0" name="Picture 2" descr="capture1">
            <a:extLst>
              <a:ext uri="{FF2B5EF4-FFF2-40B4-BE49-F238E27FC236}">
                <a16:creationId xmlns:a16="http://schemas.microsoft.com/office/drawing/2014/main" id="{C86D6398-418F-49A3-A2BF-7622FB1FEEE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63166"/>
          <a:stretch/>
        </p:blipFill>
        <p:spPr bwMode="auto">
          <a:xfrm>
            <a:off x="6477000" y="123654"/>
            <a:ext cx="2479318" cy="25541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1" name="Picture 110">
            <a:extLst>
              <a:ext uri="{FF2B5EF4-FFF2-40B4-BE49-F238E27FC236}">
                <a16:creationId xmlns:a16="http://schemas.microsoft.com/office/drawing/2014/main" id="{2C677F42-1E52-41FF-BBDC-1FF0588F5ED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flipH="1">
            <a:off x="7399267" y="3048000"/>
            <a:ext cx="525533" cy="994940"/>
          </a:xfrm>
          <a:prstGeom prst="rect">
            <a:avLst/>
          </a:prstGeom>
        </p:spPr>
      </p:pic>
      <p:pic>
        <p:nvPicPr>
          <p:cNvPr id="112" name="Picture 111">
            <a:extLst>
              <a:ext uri="{FF2B5EF4-FFF2-40B4-BE49-F238E27FC236}">
                <a16:creationId xmlns:a16="http://schemas.microsoft.com/office/drawing/2014/main" id="{36223551-40D5-4C80-B090-1210EF194FB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42582" y="2037662"/>
            <a:ext cx="381060" cy="721423"/>
          </a:xfrm>
          <a:prstGeom prst="rect">
            <a:avLst/>
          </a:prstGeom>
        </p:spPr>
      </p:pic>
      <p:sp>
        <p:nvSpPr>
          <p:cNvPr id="113" name="Freeform 2">
            <a:extLst>
              <a:ext uri="{FF2B5EF4-FFF2-40B4-BE49-F238E27FC236}">
                <a16:creationId xmlns:a16="http://schemas.microsoft.com/office/drawing/2014/main" id="{3D4EC060-AF21-4A8E-8055-7D50BBCEB982}"/>
              </a:ext>
            </a:extLst>
          </p:cNvPr>
          <p:cNvSpPr/>
          <p:nvPr/>
        </p:nvSpPr>
        <p:spPr>
          <a:xfrm>
            <a:off x="1353300" y="2959650"/>
            <a:ext cx="2417727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4" name="Freeform 2">
            <a:extLst>
              <a:ext uri="{FF2B5EF4-FFF2-40B4-BE49-F238E27FC236}">
                <a16:creationId xmlns:a16="http://schemas.microsoft.com/office/drawing/2014/main" id="{01D62462-70E1-46F3-8B87-C822AB575A54}"/>
              </a:ext>
            </a:extLst>
          </p:cNvPr>
          <p:cNvSpPr/>
          <p:nvPr/>
        </p:nvSpPr>
        <p:spPr>
          <a:xfrm>
            <a:off x="3962400" y="2929489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ED33D567-D35F-4F11-B24B-A5924AE4639E}"/>
              </a:ext>
            </a:extLst>
          </p:cNvPr>
          <p:cNvSpPr/>
          <p:nvPr/>
        </p:nvSpPr>
        <p:spPr>
          <a:xfrm>
            <a:off x="5730670" y="3012320"/>
            <a:ext cx="1587175" cy="47180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8748">
                <a:moveTo>
                  <a:pt x="0" y="281280"/>
                </a:moveTo>
                <a:cubicBezTo>
                  <a:pt x="209426" y="148053"/>
                  <a:pt x="418854" y="-6061"/>
                  <a:pt x="613532" y="184"/>
                </a:cubicBezTo>
                <a:cubicBezTo>
                  <a:pt x="808210" y="6429"/>
                  <a:pt x="1075649" y="265654"/>
                  <a:pt x="1168072" y="318748"/>
                </a:cubicBezTo>
                <a:lnTo>
                  <a:pt x="1168072" y="318748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4888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113" grpId="0" animBg="1"/>
      <p:bldP spid="114" grpId="0" animBg="1"/>
      <p:bldP spid="116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4498" name="Picture 2" descr="capture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4200" y="546100"/>
            <a:ext cx="8559800" cy="324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4499" name="Group 3"/>
          <p:cNvGrpSpPr>
            <a:grpSpLocks/>
          </p:cNvGrpSpPr>
          <p:nvPr/>
        </p:nvGrpSpPr>
        <p:grpSpPr bwMode="auto">
          <a:xfrm>
            <a:off x="152400" y="3382963"/>
            <a:ext cx="457200" cy="914400"/>
            <a:chOff x="1681" y="3025"/>
            <a:chExt cx="512" cy="1103"/>
          </a:xfrm>
        </p:grpSpPr>
        <p:grpSp>
          <p:nvGrpSpPr>
            <p:cNvPr id="234609" name="Group 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234613" name="Freeform 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4" name="Freeform 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5" name="Freeform 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6" name="Freeform 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7" name="Freeform 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8" name="Freeform 1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234610" name="Group 1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234611" name="Freeform 1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12" name="Freeform 1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4500" name="Rectangle 14"/>
          <p:cNvSpPr>
            <a:spLocks noChangeArrowheads="1"/>
          </p:cNvSpPr>
          <p:nvPr/>
        </p:nvSpPr>
        <p:spPr bwMode="auto">
          <a:xfrm>
            <a:off x="877888" y="-46038"/>
            <a:ext cx="6858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“Love life man while there as we be”, 11</a:t>
            </a:r>
          </a:p>
        </p:txBody>
      </p:sp>
      <p:sp>
        <p:nvSpPr>
          <p:cNvPr id="234501" name="Rectangle 15"/>
          <p:cNvSpPr>
            <a:spLocks noChangeArrowheads="1"/>
          </p:cNvSpPr>
          <p:nvPr/>
        </p:nvSpPr>
        <p:spPr bwMode="auto">
          <a:xfrm>
            <a:off x="3378200" y="4303713"/>
            <a:ext cx="1905000" cy="52228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4502" name="Rectangle 16"/>
          <p:cNvSpPr>
            <a:spLocks noChangeArrowheads="1"/>
          </p:cNvSpPr>
          <p:nvPr/>
        </p:nvSpPr>
        <p:spPr bwMode="auto">
          <a:xfrm>
            <a:off x="3733800" y="622300"/>
            <a:ext cx="1600200" cy="31242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" name="Group 17"/>
          <p:cNvGrpSpPr>
            <a:grpSpLocks/>
          </p:cNvGrpSpPr>
          <p:nvPr/>
        </p:nvGrpSpPr>
        <p:grpSpPr bwMode="auto">
          <a:xfrm flipH="1">
            <a:off x="5775325" y="3281363"/>
            <a:ext cx="625475" cy="676275"/>
            <a:chOff x="3638" y="2067"/>
            <a:chExt cx="394" cy="426"/>
          </a:xfrm>
        </p:grpSpPr>
        <p:sp>
          <p:nvSpPr>
            <p:cNvPr id="234603" name="Freeform 18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604" name="Freeform 19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605" name="Freeform 20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606" name="Freeform 21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607" name="Freeform 22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608" name="Freeform 23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34504" name="Rectangle 24"/>
          <p:cNvSpPr>
            <a:spLocks noChangeArrowheads="1"/>
          </p:cNvSpPr>
          <p:nvPr/>
        </p:nvSpPr>
        <p:spPr bwMode="auto">
          <a:xfrm>
            <a:off x="330200" y="4532313"/>
            <a:ext cx="2108200" cy="2020887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101600" y="2540000"/>
            <a:ext cx="539750" cy="914400"/>
            <a:chOff x="3309" y="2976"/>
            <a:chExt cx="484" cy="1010"/>
          </a:xfrm>
        </p:grpSpPr>
        <p:sp>
          <p:nvSpPr>
            <p:cNvPr id="23458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3458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9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9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0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0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60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4506" name="Rectangle 41"/>
          <p:cNvSpPr>
            <a:spLocks noChangeArrowheads="1"/>
          </p:cNvSpPr>
          <p:nvPr/>
        </p:nvSpPr>
        <p:spPr bwMode="auto">
          <a:xfrm>
            <a:off x="3378200" y="4303713"/>
            <a:ext cx="1905000" cy="52228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8" name="Group 42"/>
          <p:cNvGrpSpPr>
            <a:grpSpLocks/>
          </p:cNvGrpSpPr>
          <p:nvPr/>
        </p:nvGrpSpPr>
        <p:grpSpPr bwMode="auto">
          <a:xfrm>
            <a:off x="304800" y="4297363"/>
            <a:ext cx="3733800" cy="777875"/>
            <a:chOff x="192" y="2707"/>
            <a:chExt cx="2352" cy="490"/>
          </a:xfrm>
        </p:grpSpPr>
        <p:sp>
          <p:nvSpPr>
            <p:cNvPr id="234586" name="Text Box 43"/>
            <p:cNvSpPr txBox="1">
              <a:spLocks noChangeArrowheads="1"/>
            </p:cNvSpPr>
            <p:nvPr/>
          </p:nvSpPr>
          <p:spPr bwMode="auto">
            <a:xfrm>
              <a:off x="2156" y="2707"/>
              <a:ext cx="3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&lt;2</a:t>
              </a:r>
            </a:p>
          </p:txBody>
        </p:sp>
        <p:sp>
          <p:nvSpPr>
            <p:cNvPr id="234587" name="Rectangle 44"/>
            <p:cNvSpPr>
              <a:spLocks noChangeArrowheads="1"/>
            </p:cNvSpPr>
            <p:nvPr/>
          </p:nvSpPr>
          <p:spPr bwMode="auto">
            <a:xfrm>
              <a:off x="192" y="2755"/>
              <a:ext cx="1255" cy="4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Love</a:t>
              </a:r>
              <a:r>
                <a:rPr kumimoji="0" lang="en-US" altLang="en-US" sz="4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life.. </a:t>
              </a:r>
            </a:p>
          </p:txBody>
        </p:sp>
      </p:grpSp>
      <p:grpSp>
        <p:nvGrpSpPr>
          <p:cNvPr id="9" name="Group 45"/>
          <p:cNvGrpSpPr>
            <a:grpSpLocks/>
          </p:cNvGrpSpPr>
          <p:nvPr/>
        </p:nvGrpSpPr>
        <p:grpSpPr bwMode="auto">
          <a:xfrm>
            <a:off x="336550" y="4273550"/>
            <a:ext cx="4381500" cy="1746250"/>
            <a:chOff x="212" y="2692"/>
            <a:chExt cx="2760" cy="1100"/>
          </a:xfrm>
        </p:grpSpPr>
        <p:sp>
          <p:nvSpPr>
            <p:cNvPr id="234584" name="Text Box 46"/>
            <p:cNvSpPr txBox="1">
              <a:spLocks noChangeArrowheads="1"/>
            </p:cNvSpPr>
            <p:nvPr/>
          </p:nvSpPr>
          <p:spPr bwMode="auto">
            <a:xfrm>
              <a:off x="2664" y="2692"/>
              <a:ext cx="30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,1</a:t>
              </a:r>
            </a:p>
          </p:txBody>
        </p:sp>
        <p:sp>
          <p:nvSpPr>
            <p:cNvPr id="234585" name="Rectangle 47"/>
            <p:cNvSpPr>
              <a:spLocks noChangeArrowheads="1"/>
            </p:cNvSpPr>
            <p:nvPr/>
          </p:nvSpPr>
          <p:spPr bwMode="auto">
            <a:xfrm>
              <a:off x="212" y="3427"/>
              <a:ext cx="11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there……</a:t>
              </a:r>
            </a:p>
          </p:txBody>
        </p:sp>
      </p:grpSp>
      <p:grpSp>
        <p:nvGrpSpPr>
          <p:cNvPr id="10" name="Group 48"/>
          <p:cNvGrpSpPr>
            <a:grpSpLocks/>
          </p:cNvGrpSpPr>
          <p:nvPr/>
        </p:nvGrpSpPr>
        <p:grpSpPr bwMode="auto">
          <a:xfrm>
            <a:off x="330200" y="4295775"/>
            <a:ext cx="4044950" cy="1228725"/>
            <a:chOff x="208" y="2706"/>
            <a:chExt cx="2548" cy="774"/>
          </a:xfrm>
        </p:grpSpPr>
        <p:sp>
          <p:nvSpPr>
            <p:cNvPr id="234582" name="Text Box 49"/>
            <p:cNvSpPr txBox="1">
              <a:spLocks noChangeArrowheads="1"/>
            </p:cNvSpPr>
            <p:nvPr/>
          </p:nvSpPr>
          <p:spPr bwMode="auto">
            <a:xfrm>
              <a:off x="2448" y="2706"/>
              <a:ext cx="30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,2</a:t>
              </a:r>
            </a:p>
          </p:txBody>
        </p:sp>
        <p:sp>
          <p:nvSpPr>
            <p:cNvPr id="234583" name="Rectangle 50"/>
            <p:cNvSpPr>
              <a:spLocks noChangeArrowheads="1"/>
            </p:cNvSpPr>
            <p:nvPr/>
          </p:nvSpPr>
          <p:spPr bwMode="auto">
            <a:xfrm>
              <a:off x="208" y="3115"/>
              <a:ext cx="138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man.while.. </a:t>
              </a:r>
            </a:p>
          </p:txBody>
        </p:sp>
      </p:grpSp>
      <p:grpSp>
        <p:nvGrpSpPr>
          <p:cNvPr id="11" name="Group 51"/>
          <p:cNvGrpSpPr>
            <a:grpSpLocks/>
          </p:cNvGrpSpPr>
          <p:nvPr/>
        </p:nvGrpSpPr>
        <p:grpSpPr bwMode="auto">
          <a:xfrm flipH="1">
            <a:off x="5765800" y="2422525"/>
            <a:ext cx="625475" cy="676275"/>
            <a:chOff x="3638" y="2067"/>
            <a:chExt cx="394" cy="426"/>
          </a:xfrm>
        </p:grpSpPr>
        <p:sp>
          <p:nvSpPr>
            <p:cNvPr id="234576" name="Freeform 52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7" name="Freeform 53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8" name="Freeform 54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9" name="Freeform 55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80" name="Freeform 56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81" name="Freeform 57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2" name="Group 58"/>
          <p:cNvGrpSpPr>
            <a:grpSpLocks/>
          </p:cNvGrpSpPr>
          <p:nvPr/>
        </p:nvGrpSpPr>
        <p:grpSpPr bwMode="auto">
          <a:xfrm>
            <a:off x="306388" y="4281488"/>
            <a:ext cx="4957762" cy="2195512"/>
            <a:chOff x="193" y="2697"/>
            <a:chExt cx="3123" cy="1383"/>
          </a:xfrm>
        </p:grpSpPr>
        <p:sp>
          <p:nvSpPr>
            <p:cNvPr id="234574" name="Text Box 59"/>
            <p:cNvSpPr txBox="1">
              <a:spLocks noChangeArrowheads="1"/>
            </p:cNvSpPr>
            <p:nvPr/>
          </p:nvSpPr>
          <p:spPr bwMode="auto">
            <a:xfrm>
              <a:off x="2864" y="2697"/>
              <a:ext cx="4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,3&gt;</a:t>
              </a:r>
            </a:p>
          </p:txBody>
        </p:sp>
        <p:sp>
          <p:nvSpPr>
            <p:cNvPr id="234575" name="Rectangle 60"/>
            <p:cNvSpPr>
              <a:spLocks noChangeArrowheads="1"/>
            </p:cNvSpPr>
            <p:nvPr/>
          </p:nvSpPr>
          <p:spPr bwMode="auto">
            <a:xfrm>
              <a:off x="193" y="3715"/>
              <a:ext cx="12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as we be…</a:t>
              </a:r>
            </a:p>
          </p:txBody>
        </p:sp>
      </p:grpSp>
      <p:grpSp>
        <p:nvGrpSpPr>
          <p:cNvPr id="13" name="Group 61"/>
          <p:cNvGrpSpPr>
            <a:grpSpLocks/>
          </p:cNvGrpSpPr>
          <p:nvPr/>
        </p:nvGrpSpPr>
        <p:grpSpPr bwMode="auto">
          <a:xfrm flipH="1">
            <a:off x="5788025" y="2082800"/>
            <a:ext cx="625475" cy="676275"/>
            <a:chOff x="3638" y="2067"/>
            <a:chExt cx="394" cy="426"/>
          </a:xfrm>
        </p:grpSpPr>
        <p:sp>
          <p:nvSpPr>
            <p:cNvPr id="234568" name="Freeform 62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9" name="Freeform 63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0" name="Freeform 64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1" name="Freeform 65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2" name="Freeform 66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73" name="Freeform 67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68"/>
          <p:cNvGrpSpPr>
            <a:grpSpLocks/>
          </p:cNvGrpSpPr>
          <p:nvPr/>
        </p:nvGrpSpPr>
        <p:grpSpPr bwMode="auto">
          <a:xfrm flipH="1">
            <a:off x="5778500" y="1508125"/>
            <a:ext cx="625475" cy="676275"/>
            <a:chOff x="3638" y="2067"/>
            <a:chExt cx="394" cy="426"/>
          </a:xfrm>
        </p:grpSpPr>
        <p:sp>
          <p:nvSpPr>
            <p:cNvPr id="234562" name="Freeform 69"/>
            <p:cNvSpPr>
              <a:spLocks/>
            </p:cNvSpPr>
            <p:nvPr/>
          </p:nvSpPr>
          <p:spPr bwMode="auto">
            <a:xfrm>
              <a:off x="3638" y="2067"/>
              <a:ext cx="394" cy="426"/>
            </a:xfrm>
            <a:custGeom>
              <a:avLst/>
              <a:gdLst>
                <a:gd name="T0" fmla="*/ 0 w 1970"/>
                <a:gd name="T1" fmla="*/ 0 h 2559"/>
                <a:gd name="T2" fmla="*/ 0 w 1970"/>
                <a:gd name="T3" fmla="*/ 0 h 2559"/>
                <a:gd name="T4" fmla="*/ 0 w 1970"/>
                <a:gd name="T5" fmla="*/ 0 h 2559"/>
                <a:gd name="T6" fmla="*/ 0 w 1970"/>
                <a:gd name="T7" fmla="*/ 0 h 2559"/>
                <a:gd name="T8" fmla="*/ 0 w 1970"/>
                <a:gd name="T9" fmla="*/ 0 h 2559"/>
                <a:gd name="T10" fmla="*/ 0 w 1970"/>
                <a:gd name="T11" fmla="*/ 0 h 2559"/>
                <a:gd name="T12" fmla="*/ 0 w 1970"/>
                <a:gd name="T13" fmla="*/ 0 h 2559"/>
                <a:gd name="T14" fmla="*/ 0 w 1970"/>
                <a:gd name="T15" fmla="*/ 0 h 2559"/>
                <a:gd name="T16" fmla="*/ 0 w 1970"/>
                <a:gd name="T17" fmla="*/ 0 h 2559"/>
                <a:gd name="T18" fmla="*/ 0 w 1970"/>
                <a:gd name="T19" fmla="*/ 0 h 2559"/>
                <a:gd name="T20" fmla="*/ 0 w 1970"/>
                <a:gd name="T21" fmla="*/ 0 h 2559"/>
                <a:gd name="T22" fmla="*/ 0 w 1970"/>
                <a:gd name="T23" fmla="*/ 0 h 2559"/>
                <a:gd name="T24" fmla="*/ 0 w 1970"/>
                <a:gd name="T25" fmla="*/ 0 h 2559"/>
                <a:gd name="T26" fmla="*/ 0 w 1970"/>
                <a:gd name="T27" fmla="*/ 0 h 2559"/>
                <a:gd name="T28" fmla="*/ 0 w 1970"/>
                <a:gd name="T29" fmla="*/ 0 h 2559"/>
                <a:gd name="T30" fmla="*/ 0 w 1970"/>
                <a:gd name="T31" fmla="*/ 0 h 2559"/>
                <a:gd name="T32" fmla="*/ 0 w 1970"/>
                <a:gd name="T33" fmla="*/ 0 h 2559"/>
                <a:gd name="T34" fmla="*/ 0 w 1970"/>
                <a:gd name="T35" fmla="*/ 0 h 2559"/>
                <a:gd name="T36" fmla="*/ 0 w 1970"/>
                <a:gd name="T37" fmla="*/ 0 h 2559"/>
                <a:gd name="T38" fmla="*/ 0 w 1970"/>
                <a:gd name="T39" fmla="*/ 0 h 2559"/>
                <a:gd name="T40" fmla="*/ 0 w 1970"/>
                <a:gd name="T41" fmla="*/ 0 h 2559"/>
                <a:gd name="T42" fmla="*/ 0 w 1970"/>
                <a:gd name="T43" fmla="*/ 0 h 2559"/>
                <a:gd name="T44" fmla="*/ 0 w 1970"/>
                <a:gd name="T45" fmla="*/ 0 h 2559"/>
                <a:gd name="T46" fmla="*/ 0 w 1970"/>
                <a:gd name="T47" fmla="*/ 0 h 2559"/>
                <a:gd name="T48" fmla="*/ 0 w 1970"/>
                <a:gd name="T49" fmla="*/ 0 h 2559"/>
                <a:gd name="T50" fmla="*/ 0 w 1970"/>
                <a:gd name="T51" fmla="*/ 0 h 2559"/>
                <a:gd name="T52" fmla="*/ 0 w 1970"/>
                <a:gd name="T53" fmla="*/ 0 h 2559"/>
                <a:gd name="T54" fmla="*/ 0 w 1970"/>
                <a:gd name="T55" fmla="*/ 0 h 2559"/>
                <a:gd name="T56" fmla="*/ 0 w 1970"/>
                <a:gd name="T57" fmla="*/ 0 h 2559"/>
                <a:gd name="T58" fmla="*/ 0 w 1970"/>
                <a:gd name="T59" fmla="*/ 0 h 2559"/>
                <a:gd name="T60" fmla="*/ 0 w 1970"/>
                <a:gd name="T61" fmla="*/ 0 h 2559"/>
                <a:gd name="T62" fmla="*/ 0 w 1970"/>
                <a:gd name="T63" fmla="*/ 0 h 2559"/>
                <a:gd name="T64" fmla="*/ 0 w 1970"/>
                <a:gd name="T65" fmla="*/ 0 h 2559"/>
                <a:gd name="T66" fmla="*/ 0 w 1970"/>
                <a:gd name="T67" fmla="*/ 0 h 2559"/>
                <a:gd name="T68" fmla="*/ 0 w 1970"/>
                <a:gd name="T69" fmla="*/ 0 h 2559"/>
                <a:gd name="T70" fmla="*/ 0 w 1970"/>
                <a:gd name="T71" fmla="*/ 0 h 2559"/>
                <a:gd name="T72" fmla="*/ 0 w 1970"/>
                <a:gd name="T73" fmla="*/ 0 h 2559"/>
                <a:gd name="T74" fmla="*/ 0 w 1970"/>
                <a:gd name="T75" fmla="*/ 0 h 2559"/>
                <a:gd name="T76" fmla="*/ 0 w 1970"/>
                <a:gd name="T77" fmla="*/ 0 h 2559"/>
                <a:gd name="T78" fmla="*/ 0 w 1970"/>
                <a:gd name="T79" fmla="*/ 0 h 2559"/>
                <a:gd name="T80" fmla="*/ 0 w 1970"/>
                <a:gd name="T81" fmla="*/ 0 h 2559"/>
                <a:gd name="T82" fmla="*/ 0 w 1970"/>
                <a:gd name="T83" fmla="*/ 0 h 2559"/>
                <a:gd name="T84" fmla="*/ 0 w 1970"/>
                <a:gd name="T85" fmla="*/ 0 h 2559"/>
                <a:gd name="T86" fmla="*/ 0 w 1970"/>
                <a:gd name="T87" fmla="*/ 0 h 2559"/>
                <a:gd name="T88" fmla="*/ 0 w 1970"/>
                <a:gd name="T89" fmla="*/ 0 h 2559"/>
                <a:gd name="T90" fmla="*/ 0 w 1970"/>
                <a:gd name="T91" fmla="*/ 0 h 2559"/>
                <a:gd name="T92" fmla="*/ 0 w 1970"/>
                <a:gd name="T93" fmla="*/ 0 h 2559"/>
                <a:gd name="T94" fmla="*/ 0 w 1970"/>
                <a:gd name="T95" fmla="*/ 0 h 2559"/>
                <a:gd name="T96" fmla="*/ 0 w 1970"/>
                <a:gd name="T97" fmla="*/ 0 h 2559"/>
                <a:gd name="T98" fmla="*/ 0 w 1970"/>
                <a:gd name="T99" fmla="*/ 0 h 2559"/>
                <a:gd name="T100" fmla="*/ 0 w 1970"/>
                <a:gd name="T101" fmla="*/ 0 h 2559"/>
                <a:gd name="T102" fmla="*/ 0 w 1970"/>
                <a:gd name="T103" fmla="*/ 0 h 2559"/>
                <a:gd name="T104" fmla="*/ 0 w 1970"/>
                <a:gd name="T105" fmla="*/ 0 h 2559"/>
                <a:gd name="T106" fmla="*/ 0 w 1970"/>
                <a:gd name="T107" fmla="*/ 0 h 2559"/>
                <a:gd name="T108" fmla="*/ 0 w 1970"/>
                <a:gd name="T109" fmla="*/ 0 h 2559"/>
                <a:gd name="T110" fmla="*/ 0 w 1970"/>
                <a:gd name="T111" fmla="*/ 0 h 2559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0"/>
                <a:gd name="T169" fmla="*/ 0 h 2559"/>
                <a:gd name="T170" fmla="*/ 1970 w 1970"/>
                <a:gd name="T171" fmla="*/ 2559 h 2559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0" h="2559">
                  <a:moveTo>
                    <a:pt x="656" y="56"/>
                  </a:moveTo>
                  <a:lnTo>
                    <a:pt x="675" y="81"/>
                  </a:lnTo>
                  <a:lnTo>
                    <a:pt x="695" y="104"/>
                  </a:lnTo>
                  <a:lnTo>
                    <a:pt x="716" y="127"/>
                  </a:lnTo>
                  <a:lnTo>
                    <a:pt x="737" y="148"/>
                  </a:lnTo>
                  <a:lnTo>
                    <a:pt x="758" y="169"/>
                  </a:lnTo>
                  <a:lnTo>
                    <a:pt x="780" y="189"/>
                  </a:lnTo>
                  <a:lnTo>
                    <a:pt x="803" y="207"/>
                  </a:lnTo>
                  <a:lnTo>
                    <a:pt x="826" y="225"/>
                  </a:lnTo>
                  <a:lnTo>
                    <a:pt x="850" y="242"/>
                  </a:lnTo>
                  <a:lnTo>
                    <a:pt x="874" y="259"/>
                  </a:lnTo>
                  <a:lnTo>
                    <a:pt x="898" y="273"/>
                  </a:lnTo>
                  <a:lnTo>
                    <a:pt x="923" y="288"/>
                  </a:lnTo>
                  <a:lnTo>
                    <a:pt x="948" y="302"/>
                  </a:lnTo>
                  <a:lnTo>
                    <a:pt x="975" y="315"/>
                  </a:lnTo>
                  <a:lnTo>
                    <a:pt x="1000" y="327"/>
                  </a:lnTo>
                  <a:lnTo>
                    <a:pt x="1027" y="339"/>
                  </a:lnTo>
                  <a:lnTo>
                    <a:pt x="1053" y="350"/>
                  </a:lnTo>
                  <a:lnTo>
                    <a:pt x="1080" y="361"/>
                  </a:lnTo>
                  <a:lnTo>
                    <a:pt x="1107" y="370"/>
                  </a:lnTo>
                  <a:lnTo>
                    <a:pt x="1134" y="380"/>
                  </a:lnTo>
                  <a:lnTo>
                    <a:pt x="1161" y="388"/>
                  </a:lnTo>
                  <a:lnTo>
                    <a:pt x="1189" y="397"/>
                  </a:lnTo>
                  <a:lnTo>
                    <a:pt x="1217" y="405"/>
                  </a:lnTo>
                  <a:lnTo>
                    <a:pt x="1244" y="412"/>
                  </a:lnTo>
                  <a:lnTo>
                    <a:pt x="1272" y="419"/>
                  </a:lnTo>
                  <a:lnTo>
                    <a:pt x="1300" y="425"/>
                  </a:lnTo>
                  <a:lnTo>
                    <a:pt x="1328" y="431"/>
                  </a:lnTo>
                  <a:lnTo>
                    <a:pt x="1357" y="437"/>
                  </a:lnTo>
                  <a:lnTo>
                    <a:pt x="1385" y="443"/>
                  </a:lnTo>
                  <a:lnTo>
                    <a:pt x="1413" y="449"/>
                  </a:lnTo>
                  <a:lnTo>
                    <a:pt x="1441" y="454"/>
                  </a:lnTo>
                  <a:lnTo>
                    <a:pt x="1469" y="459"/>
                  </a:lnTo>
                  <a:lnTo>
                    <a:pt x="1485" y="469"/>
                  </a:lnTo>
                  <a:lnTo>
                    <a:pt x="1501" y="478"/>
                  </a:lnTo>
                  <a:lnTo>
                    <a:pt x="1518" y="489"/>
                  </a:lnTo>
                  <a:lnTo>
                    <a:pt x="1534" y="500"/>
                  </a:lnTo>
                  <a:lnTo>
                    <a:pt x="1549" y="513"/>
                  </a:lnTo>
                  <a:lnTo>
                    <a:pt x="1562" y="527"/>
                  </a:lnTo>
                  <a:lnTo>
                    <a:pt x="1574" y="544"/>
                  </a:lnTo>
                  <a:lnTo>
                    <a:pt x="1582" y="564"/>
                  </a:lnTo>
                  <a:lnTo>
                    <a:pt x="1580" y="594"/>
                  </a:lnTo>
                  <a:lnTo>
                    <a:pt x="1573" y="621"/>
                  </a:lnTo>
                  <a:lnTo>
                    <a:pt x="1564" y="647"/>
                  </a:lnTo>
                  <a:lnTo>
                    <a:pt x="1554" y="672"/>
                  </a:lnTo>
                  <a:lnTo>
                    <a:pt x="1542" y="698"/>
                  </a:lnTo>
                  <a:lnTo>
                    <a:pt x="1532" y="724"/>
                  </a:lnTo>
                  <a:lnTo>
                    <a:pt x="1523" y="750"/>
                  </a:lnTo>
                  <a:lnTo>
                    <a:pt x="1517" y="778"/>
                  </a:lnTo>
                  <a:lnTo>
                    <a:pt x="1508" y="792"/>
                  </a:lnTo>
                  <a:lnTo>
                    <a:pt x="1501" y="808"/>
                  </a:lnTo>
                  <a:lnTo>
                    <a:pt x="1494" y="823"/>
                  </a:lnTo>
                  <a:lnTo>
                    <a:pt x="1488" y="841"/>
                  </a:lnTo>
                  <a:lnTo>
                    <a:pt x="1483" y="858"/>
                  </a:lnTo>
                  <a:lnTo>
                    <a:pt x="1479" y="876"/>
                  </a:lnTo>
                  <a:lnTo>
                    <a:pt x="1475" y="893"/>
                  </a:lnTo>
                  <a:lnTo>
                    <a:pt x="1473" y="910"/>
                  </a:lnTo>
                  <a:lnTo>
                    <a:pt x="1486" y="898"/>
                  </a:lnTo>
                  <a:lnTo>
                    <a:pt x="1498" y="886"/>
                  </a:lnTo>
                  <a:lnTo>
                    <a:pt x="1509" y="874"/>
                  </a:lnTo>
                  <a:lnTo>
                    <a:pt x="1521" y="861"/>
                  </a:lnTo>
                  <a:lnTo>
                    <a:pt x="1534" y="850"/>
                  </a:lnTo>
                  <a:lnTo>
                    <a:pt x="1547" y="841"/>
                  </a:lnTo>
                  <a:lnTo>
                    <a:pt x="1561" y="834"/>
                  </a:lnTo>
                  <a:lnTo>
                    <a:pt x="1577" y="831"/>
                  </a:lnTo>
                  <a:lnTo>
                    <a:pt x="1593" y="817"/>
                  </a:lnTo>
                  <a:lnTo>
                    <a:pt x="1610" y="809"/>
                  </a:lnTo>
                  <a:lnTo>
                    <a:pt x="1629" y="803"/>
                  </a:lnTo>
                  <a:lnTo>
                    <a:pt x="1649" y="799"/>
                  </a:lnTo>
                  <a:lnTo>
                    <a:pt x="1668" y="798"/>
                  </a:lnTo>
                  <a:lnTo>
                    <a:pt x="1688" y="801"/>
                  </a:lnTo>
                  <a:lnTo>
                    <a:pt x="1708" y="804"/>
                  </a:lnTo>
                  <a:lnTo>
                    <a:pt x="1726" y="810"/>
                  </a:lnTo>
                  <a:lnTo>
                    <a:pt x="1734" y="816"/>
                  </a:lnTo>
                  <a:lnTo>
                    <a:pt x="1742" y="822"/>
                  </a:lnTo>
                  <a:lnTo>
                    <a:pt x="1751" y="827"/>
                  </a:lnTo>
                  <a:lnTo>
                    <a:pt x="1759" y="833"/>
                  </a:lnTo>
                  <a:lnTo>
                    <a:pt x="1767" y="839"/>
                  </a:lnTo>
                  <a:lnTo>
                    <a:pt x="1775" y="845"/>
                  </a:lnTo>
                  <a:lnTo>
                    <a:pt x="1781" y="853"/>
                  </a:lnTo>
                  <a:lnTo>
                    <a:pt x="1787" y="862"/>
                  </a:lnTo>
                  <a:lnTo>
                    <a:pt x="1800" y="864"/>
                  </a:lnTo>
                  <a:lnTo>
                    <a:pt x="1813" y="865"/>
                  </a:lnTo>
                  <a:lnTo>
                    <a:pt x="1826" y="864"/>
                  </a:lnTo>
                  <a:lnTo>
                    <a:pt x="1838" y="863"/>
                  </a:lnTo>
                  <a:lnTo>
                    <a:pt x="1850" y="861"/>
                  </a:lnTo>
                  <a:lnTo>
                    <a:pt x="1862" y="858"/>
                  </a:lnTo>
                  <a:lnTo>
                    <a:pt x="1873" y="856"/>
                  </a:lnTo>
                  <a:lnTo>
                    <a:pt x="1885" y="853"/>
                  </a:lnTo>
                  <a:lnTo>
                    <a:pt x="1896" y="852"/>
                  </a:lnTo>
                  <a:lnTo>
                    <a:pt x="1907" y="851"/>
                  </a:lnTo>
                  <a:lnTo>
                    <a:pt x="1918" y="852"/>
                  </a:lnTo>
                  <a:lnTo>
                    <a:pt x="1929" y="853"/>
                  </a:lnTo>
                  <a:lnTo>
                    <a:pt x="1939" y="857"/>
                  </a:lnTo>
                  <a:lnTo>
                    <a:pt x="1950" y="863"/>
                  </a:lnTo>
                  <a:lnTo>
                    <a:pt x="1960" y="873"/>
                  </a:lnTo>
                  <a:lnTo>
                    <a:pt x="1970" y="883"/>
                  </a:lnTo>
                  <a:lnTo>
                    <a:pt x="1963" y="904"/>
                  </a:lnTo>
                  <a:lnTo>
                    <a:pt x="1955" y="922"/>
                  </a:lnTo>
                  <a:lnTo>
                    <a:pt x="1944" y="937"/>
                  </a:lnTo>
                  <a:lnTo>
                    <a:pt x="1932" y="952"/>
                  </a:lnTo>
                  <a:lnTo>
                    <a:pt x="1918" y="962"/>
                  </a:lnTo>
                  <a:lnTo>
                    <a:pt x="1903" y="973"/>
                  </a:lnTo>
                  <a:lnTo>
                    <a:pt x="1888" y="983"/>
                  </a:lnTo>
                  <a:lnTo>
                    <a:pt x="1872" y="992"/>
                  </a:lnTo>
                  <a:lnTo>
                    <a:pt x="1856" y="1002"/>
                  </a:lnTo>
                  <a:lnTo>
                    <a:pt x="1840" y="1012"/>
                  </a:lnTo>
                  <a:lnTo>
                    <a:pt x="1825" y="1022"/>
                  </a:lnTo>
                  <a:lnTo>
                    <a:pt x="1810" y="1034"/>
                  </a:lnTo>
                  <a:lnTo>
                    <a:pt x="1797" y="1048"/>
                  </a:lnTo>
                  <a:lnTo>
                    <a:pt x="1784" y="1063"/>
                  </a:lnTo>
                  <a:lnTo>
                    <a:pt x="1774" y="1081"/>
                  </a:lnTo>
                  <a:lnTo>
                    <a:pt x="1765" y="1103"/>
                  </a:lnTo>
                  <a:lnTo>
                    <a:pt x="1753" y="1140"/>
                  </a:lnTo>
                  <a:lnTo>
                    <a:pt x="1740" y="1176"/>
                  </a:lnTo>
                  <a:lnTo>
                    <a:pt x="1726" y="1212"/>
                  </a:lnTo>
                  <a:lnTo>
                    <a:pt x="1711" y="1247"/>
                  </a:lnTo>
                  <a:lnTo>
                    <a:pt x="1696" y="1281"/>
                  </a:lnTo>
                  <a:lnTo>
                    <a:pt x="1679" y="1316"/>
                  </a:lnTo>
                  <a:lnTo>
                    <a:pt x="1662" y="1350"/>
                  </a:lnTo>
                  <a:lnTo>
                    <a:pt x="1644" y="1382"/>
                  </a:lnTo>
                  <a:lnTo>
                    <a:pt x="1625" y="1414"/>
                  </a:lnTo>
                  <a:lnTo>
                    <a:pt x="1606" y="1446"/>
                  </a:lnTo>
                  <a:lnTo>
                    <a:pt x="1586" y="1477"/>
                  </a:lnTo>
                  <a:lnTo>
                    <a:pt x="1565" y="1507"/>
                  </a:lnTo>
                  <a:lnTo>
                    <a:pt x="1543" y="1536"/>
                  </a:lnTo>
                  <a:lnTo>
                    <a:pt x="1521" y="1564"/>
                  </a:lnTo>
                  <a:lnTo>
                    <a:pt x="1497" y="1591"/>
                  </a:lnTo>
                  <a:lnTo>
                    <a:pt x="1474" y="1617"/>
                  </a:lnTo>
                  <a:lnTo>
                    <a:pt x="1449" y="1642"/>
                  </a:lnTo>
                  <a:lnTo>
                    <a:pt x="1424" y="1666"/>
                  </a:lnTo>
                  <a:lnTo>
                    <a:pt x="1398" y="1690"/>
                  </a:lnTo>
                  <a:lnTo>
                    <a:pt x="1371" y="1712"/>
                  </a:lnTo>
                  <a:lnTo>
                    <a:pt x="1344" y="1733"/>
                  </a:lnTo>
                  <a:lnTo>
                    <a:pt x="1316" y="1753"/>
                  </a:lnTo>
                  <a:lnTo>
                    <a:pt x="1287" y="1772"/>
                  </a:lnTo>
                  <a:lnTo>
                    <a:pt x="1258" y="1789"/>
                  </a:lnTo>
                  <a:lnTo>
                    <a:pt x="1228" y="1804"/>
                  </a:lnTo>
                  <a:lnTo>
                    <a:pt x="1198" y="1819"/>
                  </a:lnTo>
                  <a:lnTo>
                    <a:pt x="1166" y="1833"/>
                  </a:lnTo>
                  <a:lnTo>
                    <a:pt x="1135" y="1845"/>
                  </a:lnTo>
                  <a:lnTo>
                    <a:pt x="1102" y="1854"/>
                  </a:lnTo>
                  <a:lnTo>
                    <a:pt x="1069" y="1864"/>
                  </a:lnTo>
                  <a:lnTo>
                    <a:pt x="1036" y="1871"/>
                  </a:lnTo>
                  <a:lnTo>
                    <a:pt x="1002" y="1877"/>
                  </a:lnTo>
                  <a:lnTo>
                    <a:pt x="968" y="1878"/>
                  </a:lnTo>
                  <a:lnTo>
                    <a:pt x="937" y="1886"/>
                  </a:lnTo>
                  <a:lnTo>
                    <a:pt x="910" y="1898"/>
                  </a:lnTo>
                  <a:lnTo>
                    <a:pt x="884" y="1912"/>
                  </a:lnTo>
                  <a:lnTo>
                    <a:pt x="861" y="1931"/>
                  </a:lnTo>
                  <a:lnTo>
                    <a:pt x="839" y="1953"/>
                  </a:lnTo>
                  <a:lnTo>
                    <a:pt x="818" y="1977"/>
                  </a:lnTo>
                  <a:lnTo>
                    <a:pt x="799" y="2003"/>
                  </a:lnTo>
                  <a:lnTo>
                    <a:pt x="779" y="2032"/>
                  </a:lnTo>
                  <a:lnTo>
                    <a:pt x="761" y="2061"/>
                  </a:lnTo>
                  <a:lnTo>
                    <a:pt x="742" y="2089"/>
                  </a:lnTo>
                  <a:lnTo>
                    <a:pt x="723" y="2119"/>
                  </a:lnTo>
                  <a:lnTo>
                    <a:pt x="703" y="2148"/>
                  </a:lnTo>
                  <a:lnTo>
                    <a:pt x="682" y="2176"/>
                  </a:lnTo>
                  <a:lnTo>
                    <a:pt x="659" y="2202"/>
                  </a:lnTo>
                  <a:lnTo>
                    <a:pt x="635" y="2226"/>
                  </a:lnTo>
                  <a:lnTo>
                    <a:pt x="619" y="2239"/>
                  </a:lnTo>
                  <a:lnTo>
                    <a:pt x="604" y="2255"/>
                  </a:lnTo>
                  <a:lnTo>
                    <a:pt x="591" y="2273"/>
                  </a:lnTo>
                  <a:lnTo>
                    <a:pt x="578" y="2292"/>
                  </a:lnTo>
                  <a:lnTo>
                    <a:pt x="565" y="2314"/>
                  </a:lnTo>
                  <a:lnTo>
                    <a:pt x="553" y="2334"/>
                  </a:lnTo>
                  <a:lnTo>
                    <a:pt x="541" y="2354"/>
                  </a:lnTo>
                  <a:lnTo>
                    <a:pt x="529" y="2375"/>
                  </a:lnTo>
                  <a:lnTo>
                    <a:pt x="516" y="2393"/>
                  </a:lnTo>
                  <a:lnTo>
                    <a:pt x="502" y="2410"/>
                  </a:lnTo>
                  <a:lnTo>
                    <a:pt x="487" y="2423"/>
                  </a:lnTo>
                  <a:lnTo>
                    <a:pt x="471" y="2432"/>
                  </a:lnTo>
                  <a:lnTo>
                    <a:pt x="453" y="2438"/>
                  </a:lnTo>
                  <a:lnTo>
                    <a:pt x="433" y="2440"/>
                  </a:lnTo>
                  <a:lnTo>
                    <a:pt x="411" y="2435"/>
                  </a:lnTo>
                  <a:lnTo>
                    <a:pt x="386" y="2425"/>
                  </a:lnTo>
                  <a:lnTo>
                    <a:pt x="378" y="2423"/>
                  </a:lnTo>
                  <a:lnTo>
                    <a:pt x="370" y="2418"/>
                  </a:lnTo>
                  <a:lnTo>
                    <a:pt x="362" y="2413"/>
                  </a:lnTo>
                  <a:lnTo>
                    <a:pt x="354" y="2408"/>
                  </a:lnTo>
                  <a:lnTo>
                    <a:pt x="346" y="2404"/>
                  </a:lnTo>
                  <a:lnTo>
                    <a:pt x="339" y="2398"/>
                  </a:lnTo>
                  <a:lnTo>
                    <a:pt x="332" y="2393"/>
                  </a:lnTo>
                  <a:lnTo>
                    <a:pt x="325" y="2389"/>
                  </a:lnTo>
                  <a:lnTo>
                    <a:pt x="309" y="2406"/>
                  </a:lnTo>
                  <a:lnTo>
                    <a:pt x="292" y="2423"/>
                  </a:lnTo>
                  <a:lnTo>
                    <a:pt x="275" y="2440"/>
                  </a:lnTo>
                  <a:lnTo>
                    <a:pt x="257" y="2455"/>
                  </a:lnTo>
                  <a:lnTo>
                    <a:pt x="239" y="2471"/>
                  </a:lnTo>
                  <a:lnTo>
                    <a:pt x="221" y="2486"/>
                  </a:lnTo>
                  <a:lnTo>
                    <a:pt x="203" y="2501"/>
                  </a:lnTo>
                  <a:lnTo>
                    <a:pt x="184" y="2513"/>
                  </a:lnTo>
                  <a:lnTo>
                    <a:pt x="164" y="2525"/>
                  </a:lnTo>
                  <a:lnTo>
                    <a:pt x="144" y="2535"/>
                  </a:lnTo>
                  <a:lnTo>
                    <a:pt x="124" y="2544"/>
                  </a:lnTo>
                  <a:lnTo>
                    <a:pt x="103" y="2551"/>
                  </a:lnTo>
                  <a:lnTo>
                    <a:pt x="82" y="2556"/>
                  </a:lnTo>
                  <a:lnTo>
                    <a:pt x="60" y="2558"/>
                  </a:lnTo>
                  <a:lnTo>
                    <a:pt x="38" y="2559"/>
                  </a:lnTo>
                  <a:lnTo>
                    <a:pt x="15" y="2557"/>
                  </a:lnTo>
                  <a:lnTo>
                    <a:pt x="3" y="2533"/>
                  </a:lnTo>
                  <a:lnTo>
                    <a:pt x="0" y="2510"/>
                  </a:lnTo>
                  <a:lnTo>
                    <a:pt x="4" y="2487"/>
                  </a:lnTo>
                  <a:lnTo>
                    <a:pt x="12" y="2466"/>
                  </a:lnTo>
                  <a:lnTo>
                    <a:pt x="24" y="2446"/>
                  </a:lnTo>
                  <a:lnTo>
                    <a:pt x="37" y="2426"/>
                  </a:lnTo>
                  <a:lnTo>
                    <a:pt x="49" y="2407"/>
                  </a:lnTo>
                  <a:lnTo>
                    <a:pt x="59" y="2389"/>
                  </a:lnTo>
                  <a:lnTo>
                    <a:pt x="137" y="2279"/>
                  </a:lnTo>
                  <a:lnTo>
                    <a:pt x="120" y="2280"/>
                  </a:lnTo>
                  <a:lnTo>
                    <a:pt x="104" y="2278"/>
                  </a:lnTo>
                  <a:lnTo>
                    <a:pt x="90" y="2272"/>
                  </a:lnTo>
                  <a:lnTo>
                    <a:pt x="76" y="2263"/>
                  </a:lnTo>
                  <a:lnTo>
                    <a:pt x="63" y="2252"/>
                  </a:lnTo>
                  <a:lnTo>
                    <a:pt x="51" y="2241"/>
                  </a:lnTo>
                  <a:lnTo>
                    <a:pt x="39" y="2229"/>
                  </a:lnTo>
                  <a:lnTo>
                    <a:pt x="28" y="2217"/>
                  </a:lnTo>
                  <a:lnTo>
                    <a:pt x="27" y="2205"/>
                  </a:lnTo>
                  <a:lnTo>
                    <a:pt x="28" y="2193"/>
                  </a:lnTo>
                  <a:lnTo>
                    <a:pt x="33" y="2183"/>
                  </a:lnTo>
                  <a:lnTo>
                    <a:pt x="39" y="2173"/>
                  </a:lnTo>
                  <a:lnTo>
                    <a:pt x="47" y="2166"/>
                  </a:lnTo>
                  <a:lnTo>
                    <a:pt x="55" y="2159"/>
                  </a:lnTo>
                  <a:lnTo>
                    <a:pt x="64" y="2153"/>
                  </a:lnTo>
                  <a:lnTo>
                    <a:pt x="71" y="2148"/>
                  </a:lnTo>
                  <a:lnTo>
                    <a:pt x="110" y="2131"/>
                  </a:lnTo>
                  <a:lnTo>
                    <a:pt x="149" y="2112"/>
                  </a:lnTo>
                  <a:lnTo>
                    <a:pt x="187" y="2092"/>
                  </a:lnTo>
                  <a:lnTo>
                    <a:pt x="225" y="2069"/>
                  </a:lnTo>
                  <a:lnTo>
                    <a:pt x="262" y="2046"/>
                  </a:lnTo>
                  <a:lnTo>
                    <a:pt x="300" y="2022"/>
                  </a:lnTo>
                  <a:lnTo>
                    <a:pt x="336" y="1997"/>
                  </a:lnTo>
                  <a:lnTo>
                    <a:pt x="373" y="1972"/>
                  </a:lnTo>
                  <a:lnTo>
                    <a:pt x="409" y="1946"/>
                  </a:lnTo>
                  <a:lnTo>
                    <a:pt x="445" y="1920"/>
                  </a:lnTo>
                  <a:lnTo>
                    <a:pt x="481" y="1894"/>
                  </a:lnTo>
                  <a:lnTo>
                    <a:pt x="517" y="1868"/>
                  </a:lnTo>
                  <a:lnTo>
                    <a:pt x="553" y="1841"/>
                  </a:lnTo>
                  <a:lnTo>
                    <a:pt x="589" y="1816"/>
                  </a:lnTo>
                  <a:lnTo>
                    <a:pt x="625" y="1791"/>
                  </a:lnTo>
                  <a:lnTo>
                    <a:pt x="661" y="1767"/>
                  </a:lnTo>
                  <a:lnTo>
                    <a:pt x="684" y="1749"/>
                  </a:lnTo>
                  <a:lnTo>
                    <a:pt x="706" y="1727"/>
                  </a:lnTo>
                  <a:lnTo>
                    <a:pt x="725" y="1705"/>
                  </a:lnTo>
                  <a:lnTo>
                    <a:pt x="743" y="1681"/>
                  </a:lnTo>
                  <a:lnTo>
                    <a:pt x="760" y="1654"/>
                  </a:lnTo>
                  <a:lnTo>
                    <a:pt x="775" y="1628"/>
                  </a:lnTo>
                  <a:lnTo>
                    <a:pt x="790" y="1600"/>
                  </a:lnTo>
                  <a:lnTo>
                    <a:pt x="804" y="1573"/>
                  </a:lnTo>
                  <a:lnTo>
                    <a:pt x="804" y="1552"/>
                  </a:lnTo>
                  <a:lnTo>
                    <a:pt x="848" y="1468"/>
                  </a:lnTo>
                  <a:lnTo>
                    <a:pt x="834" y="1447"/>
                  </a:lnTo>
                  <a:lnTo>
                    <a:pt x="821" y="1423"/>
                  </a:lnTo>
                  <a:lnTo>
                    <a:pt x="810" y="1398"/>
                  </a:lnTo>
                  <a:lnTo>
                    <a:pt x="802" y="1370"/>
                  </a:lnTo>
                  <a:lnTo>
                    <a:pt x="797" y="1343"/>
                  </a:lnTo>
                  <a:lnTo>
                    <a:pt x="795" y="1314"/>
                  </a:lnTo>
                  <a:lnTo>
                    <a:pt x="797" y="1284"/>
                  </a:lnTo>
                  <a:lnTo>
                    <a:pt x="804" y="1255"/>
                  </a:lnTo>
                  <a:lnTo>
                    <a:pt x="780" y="1256"/>
                  </a:lnTo>
                  <a:lnTo>
                    <a:pt x="756" y="1256"/>
                  </a:lnTo>
                  <a:lnTo>
                    <a:pt x="732" y="1257"/>
                  </a:lnTo>
                  <a:lnTo>
                    <a:pt x="708" y="1257"/>
                  </a:lnTo>
                  <a:lnTo>
                    <a:pt x="684" y="1257"/>
                  </a:lnTo>
                  <a:lnTo>
                    <a:pt x="659" y="1257"/>
                  </a:lnTo>
                  <a:lnTo>
                    <a:pt x="635" y="1257"/>
                  </a:lnTo>
                  <a:lnTo>
                    <a:pt x="611" y="1257"/>
                  </a:lnTo>
                  <a:lnTo>
                    <a:pt x="586" y="1256"/>
                  </a:lnTo>
                  <a:lnTo>
                    <a:pt x="562" y="1255"/>
                  </a:lnTo>
                  <a:lnTo>
                    <a:pt x="537" y="1254"/>
                  </a:lnTo>
                  <a:lnTo>
                    <a:pt x="513" y="1253"/>
                  </a:lnTo>
                  <a:lnTo>
                    <a:pt x="488" y="1250"/>
                  </a:lnTo>
                  <a:lnTo>
                    <a:pt x="464" y="1248"/>
                  </a:lnTo>
                  <a:lnTo>
                    <a:pt x="439" y="1245"/>
                  </a:lnTo>
                  <a:lnTo>
                    <a:pt x="415" y="1242"/>
                  </a:lnTo>
                  <a:lnTo>
                    <a:pt x="391" y="1238"/>
                  </a:lnTo>
                  <a:lnTo>
                    <a:pt x="367" y="1233"/>
                  </a:lnTo>
                  <a:lnTo>
                    <a:pt x="343" y="1230"/>
                  </a:lnTo>
                  <a:lnTo>
                    <a:pt x="319" y="1225"/>
                  </a:lnTo>
                  <a:lnTo>
                    <a:pt x="295" y="1219"/>
                  </a:lnTo>
                  <a:lnTo>
                    <a:pt x="272" y="1213"/>
                  </a:lnTo>
                  <a:lnTo>
                    <a:pt x="249" y="1207"/>
                  </a:lnTo>
                  <a:lnTo>
                    <a:pt x="225" y="1200"/>
                  </a:lnTo>
                  <a:lnTo>
                    <a:pt x="203" y="1193"/>
                  </a:lnTo>
                  <a:lnTo>
                    <a:pt x="180" y="1184"/>
                  </a:lnTo>
                  <a:lnTo>
                    <a:pt x="158" y="1176"/>
                  </a:lnTo>
                  <a:lnTo>
                    <a:pt x="135" y="1166"/>
                  </a:lnTo>
                  <a:lnTo>
                    <a:pt x="114" y="1157"/>
                  </a:lnTo>
                  <a:lnTo>
                    <a:pt x="92" y="1146"/>
                  </a:lnTo>
                  <a:lnTo>
                    <a:pt x="71" y="1135"/>
                  </a:lnTo>
                  <a:lnTo>
                    <a:pt x="50" y="1123"/>
                  </a:lnTo>
                  <a:lnTo>
                    <a:pt x="43" y="1112"/>
                  </a:lnTo>
                  <a:lnTo>
                    <a:pt x="38" y="1100"/>
                  </a:lnTo>
                  <a:lnTo>
                    <a:pt x="36" y="1086"/>
                  </a:lnTo>
                  <a:lnTo>
                    <a:pt x="37" y="1072"/>
                  </a:lnTo>
                  <a:lnTo>
                    <a:pt x="80" y="1067"/>
                  </a:lnTo>
                  <a:lnTo>
                    <a:pt x="122" y="1060"/>
                  </a:lnTo>
                  <a:lnTo>
                    <a:pt x="164" y="1050"/>
                  </a:lnTo>
                  <a:lnTo>
                    <a:pt x="205" y="1038"/>
                  </a:lnTo>
                  <a:lnTo>
                    <a:pt x="245" y="1024"/>
                  </a:lnTo>
                  <a:lnTo>
                    <a:pt x="284" y="1008"/>
                  </a:lnTo>
                  <a:lnTo>
                    <a:pt x="323" y="992"/>
                  </a:lnTo>
                  <a:lnTo>
                    <a:pt x="362" y="974"/>
                  </a:lnTo>
                  <a:lnTo>
                    <a:pt x="401" y="958"/>
                  </a:lnTo>
                  <a:lnTo>
                    <a:pt x="440" y="940"/>
                  </a:lnTo>
                  <a:lnTo>
                    <a:pt x="479" y="923"/>
                  </a:lnTo>
                  <a:lnTo>
                    <a:pt x="518" y="906"/>
                  </a:lnTo>
                  <a:lnTo>
                    <a:pt x="557" y="891"/>
                  </a:lnTo>
                  <a:lnTo>
                    <a:pt x="597" y="876"/>
                  </a:lnTo>
                  <a:lnTo>
                    <a:pt x="637" y="863"/>
                  </a:lnTo>
                  <a:lnTo>
                    <a:pt x="678" y="852"/>
                  </a:lnTo>
                  <a:lnTo>
                    <a:pt x="700" y="849"/>
                  </a:lnTo>
                  <a:lnTo>
                    <a:pt x="723" y="846"/>
                  </a:lnTo>
                  <a:lnTo>
                    <a:pt x="746" y="844"/>
                  </a:lnTo>
                  <a:lnTo>
                    <a:pt x="769" y="843"/>
                  </a:lnTo>
                  <a:lnTo>
                    <a:pt x="793" y="841"/>
                  </a:lnTo>
                  <a:lnTo>
                    <a:pt x="817" y="843"/>
                  </a:lnTo>
                  <a:lnTo>
                    <a:pt x="841" y="844"/>
                  </a:lnTo>
                  <a:lnTo>
                    <a:pt x="865" y="847"/>
                  </a:lnTo>
                  <a:lnTo>
                    <a:pt x="889" y="851"/>
                  </a:lnTo>
                  <a:lnTo>
                    <a:pt x="913" y="857"/>
                  </a:lnTo>
                  <a:lnTo>
                    <a:pt x="936" y="864"/>
                  </a:lnTo>
                  <a:lnTo>
                    <a:pt x="958" y="873"/>
                  </a:lnTo>
                  <a:lnTo>
                    <a:pt x="981" y="883"/>
                  </a:lnTo>
                  <a:lnTo>
                    <a:pt x="1002" y="894"/>
                  </a:lnTo>
                  <a:lnTo>
                    <a:pt x="1022" y="909"/>
                  </a:lnTo>
                  <a:lnTo>
                    <a:pt x="1041" y="924"/>
                  </a:lnTo>
                  <a:lnTo>
                    <a:pt x="1049" y="918"/>
                  </a:lnTo>
                  <a:lnTo>
                    <a:pt x="1055" y="910"/>
                  </a:lnTo>
                  <a:lnTo>
                    <a:pt x="1060" y="900"/>
                  </a:lnTo>
                  <a:lnTo>
                    <a:pt x="1063" y="891"/>
                  </a:lnTo>
                  <a:lnTo>
                    <a:pt x="1065" y="879"/>
                  </a:lnTo>
                  <a:lnTo>
                    <a:pt x="1067" y="868"/>
                  </a:lnTo>
                  <a:lnTo>
                    <a:pt x="1069" y="857"/>
                  </a:lnTo>
                  <a:lnTo>
                    <a:pt x="1072" y="846"/>
                  </a:lnTo>
                  <a:lnTo>
                    <a:pt x="1068" y="838"/>
                  </a:lnTo>
                  <a:lnTo>
                    <a:pt x="1063" y="829"/>
                  </a:lnTo>
                  <a:lnTo>
                    <a:pt x="1058" y="822"/>
                  </a:lnTo>
                  <a:lnTo>
                    <a:pt x="1052" y="815"/>
                  </a:lnTo>
                  <a:lnTo>
                    <a:pt x="1046" y="809"/>
                  </a:lnTo>
                  <a:lnTo>
                    <a:pt x="1039" y="803"/>
                  </a:lnTo>
                  <a:lnTo>
                    <a:pt x="1032" y="798"/>
                  </a:lnTo>
                  <a:lnTo>
                    <a:pt x="1024" y="793"/>
                  </a:lnTo>
                  <a:lnTo>
                    <a:pt x="1012" y="793"/>
                  </a:lnTo>
                  <a:lnTo>
                    <a:pt x="1000" y="791"/>
                  </a:lnTo>
                  <a:lnTo>
                    <a:pt x="988" y="789"/>
                  </a:lnTo>
                  <a:lnTo>
                    <a:pt x="976" y="785"/>
                  </a:lnTo>
                  <a:lnTo>
                    <a:pt x="963" y="780"/>
                  </a:lnTo>
                  <a:lnTo>
                    <a:pt x="951" y="775"/>
                  </a:lnTo>
                  <a:lnTo>
                    <a:pt x="939" y="769"/>
                  </a:lnTo>
                  <a:lnTo>
                    <a:pt x="928" y="762"/>
                  </a:lnTo>
                  <a:lnTo>
                    <a:pt x="917" y="754"/>
                  </a:lnTo>
                  <a:lnTo>
                    <a:pt x="906" y="745"/>
                  </a:lnTo>
                  <a:lnTo>
                    <a:pt x="896" y="736"/>
                  </a:lnTo>
                  <a:lnTo>
                    <a:pt x="887" y="725"/>
                  </a:lnTo>
                  <a:lnTo>
                    <a:pt x="878" y="714"/>
                  </a:lnTo>
                  <a:lnTo>
                    <a:pt x="870" y="704"/>
                  </a:lnTo>
                  <a:lnTo>
                    <a:pt x="863" y="692"/>
                  </a:lnTo>
                  <a:lnTo>
                    <a:pt x="857" y="678"/>
                  </a:lnTo>
                  <a:lnTo>
                    <a:pt x="852" y="656"/>
                  </a:lnTo>
                  <a:lnTo>
                    <a:pt x="843" y="640"/>
                  </a:lnTo>
                  <a:lnTo>
                    <a:pt x="831" y="628"/>
                  </a:lnTo>
                  <a:lnTo>
                    <a:pt x="816" y="620"/>
                  </a:lnTo>
                  <a:lnTo>
                    <a:pt x="800" y="612"/>
                  </a:lnTo>
                  <a:lnTo>
                    <a:pt x="784" y="605"/>
                  </a:lnTo>
                  <a:lnTo>
                    <a:pt x="770" y="597"/>
                  </a:lnTo>
                  <a:lnTo>
                    <a:pt x="757" y="585"/>
                  </a:lnTo>
                  <a:lnTo>
                    <a:pt x="732" y="556"/>
                  </a:lnTo>
                  <a:lnTo>
                    <a:pt x="711" y="524"/>
                  </a:lnTo>
                  <a:lnTo>
                    <a:pt x="694" y="489"/>
                  </a:lnTo>
                  <a:lnTo>
                    <a:pt x="681" y="452"/>
                  </a:lnTo>
                  <a:lnTo>
                    <a:pt x="672" y="413"/>
                  </a:lnTo>
                  <a:lnTo>
                    <a:pt x="665" y="374"/>
                  </a:lnTo>
                  <a:lnTo>
                    <a:pt x="662" y="335"/>
                  </a:lnTo>
                  <a:lnTo>
                    <a:pt x="661" y="297"/>
                  </a:lnTo>
                  <a:lnTo>
                    <a:pt x="637" y="270"/>
                  </a:lnTo>
                  <a:lnTo>
                    <a:pt x="617" y="238"/>
                  </a:lnTo>
                  <a:lnTo>
                    <a:pt x="601" y="204"/>
                  </a:lnTo>
                  <a:lnTo>
                    <a:pt x="588" y="166"/>
                  </a:lnTo>
                  <a:lnTo>
                    <a:pt x="580" y="127"/>
                  </a:lnTo>
                  <a:lnTo>
                    <a:pt x="576" y="86"/>
                  </a:lnTo>
                  <a:lnTo>
                    <a:pt x="577" y="45"/>
                  </a:lnTo>
                  <a:lnTo>
                    <a:pt x="582" y="5"/>
                  </a:lnTo>
                  <a:lnTo>
                    <a:pt x="596" y="0"/>
                  </a:lnTo>
                  <a:lnTo>
                    <a:pt x="607" y="1"/>
                  </a:lnTo>
                  <a:lnTo>
                    <a:pt x="616" y="7"/>
                  </a:lnTo>
                  <a:lnTo>
                    <a:pt x="624" y="15"/>
                  </a:lnTo>
                  <a:lnTo>
                    <a:pt x="631" y="26"/>
                  </a:lnTo>
                  <a:lnTo>
                    <a:pt x="638" y="37"/>
                  </a:lnTo>
                  <a:lnTo>
                    <a:pt x="646" y="48"/>
                  </a:lnTo>
                  <a:lnTo>
                    <a:pt x="656" y="5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3" name="Freeform 70"/>
            <p:cNvSpPr>
              <a:spLocks/>
            </p:cNvSpPr>
            <p:nvPr/>
          </p:nvSpPr>
          <p:spPr bwMode="auto">
            <a:xfrm>
              <a:off x="3644" y="2112"/>
              <a:ext cx="360" cy="376"/>
            </a:xfrm>
            <a:custGeom>
              <a:avLst/>
              <a:gdLst>
                <a:gd name="T0" fmla="*/ 0 w 1803"/>
                <a:gd name="T1" fmla="*/ 0 h 2255"/>
                <a:gd name="T2" fmla="*/ 0 w 1803"/>
                <a:gd name="T3" fmla="*/ 0 h 2255"/>
                <a:gd name="T4" fmla="*/ 0 w 1803"/>
                <a:gd name="T5" fmla="*/ 0 h 2255"/>
                <a:gd name="T6" fmla="*/ 0 w 1803"/>
                <a:gd name="T7" fmla="*/ 0 h 2255"/>
                <a:gd name="T8" fmla="*/ 0 w 1803"/>
                <a:gd name="T9" fmla="*/ 0 h 2255"/>
                <a:gd name="T10" fmla="*/ 0 w 1803"/>
                <a:gd name="T11" fmla="*/ 0 h 2255"/>
                <a:gd name="T12" fmla="*/ 0 w 1803"/>
                <a:gd name="T13" fmla="*/ 0 h 2255"/>
                <a:gd name="T14" fmla="*/ 0 w 1803"/>
                <a:gd name="T15" fmla="*/ 0 h 2255"/>
                <a:gd name="T16" fmla="*/ 0 w 1803"/>
                <a:gd name="T17" fmla="*/ 0 h 2255"/>
                <a:gd name="T18" fmla="*/ 0 w 1803"/>
                <a:gd name="T19" fmla="*/ 0 h 2255"/>
                <a:gd name="T20" fmla="*/ 0 w 1803"/>
                <a:gd name="T21" fmla="*/ 0 h 2255"/>
                <a:gd name="T22" fmla="*/ 0 w 1803"/>
                <a:gd name="T23" fmla="*/ 0 h 2255"/>
                <a:gd name="T24" fmla="*/ 0 w 1803"/>
                <a:gd name="T25" fmla="*/ 0 h 2255"/>
                <a:gd name="T26" fmla="*/ 0 w 1803"/>
                <a:gd name="T27" fmla="*/ 0 h 2255"/>
                <a:gd name="T28" fmla="*/ 0 w 1803"/>
                <a:gd name="T29" fmla="*/ 0 h 2255"/>
                <a:gd name="T30" fmla="*/ 0 w 1803"/>
                <a:gd name="T31" fmla="*/ 0 h 2255"/>
                <a:gd name="T32" fmla="*/ 0 w 1803"/>
                <a:gd name="T33" fmla="*/ 0 h 2255"/>
                <a:gd name="T34" fmla="*/ 0 w 1803"/>
                <a:gd name="T35" fmla="*/ 0 h 2255"/>
                <a:gd name="T36" fmla="*/ 0 w 1803"/>
                <a:gd name="T37" fmla="*/ 0 h 2255"/>
                <a:gd name="T38" fmla="*/ 0 w 1803"/>
                <a:gd name="T39" fmla="*/ 0 h 2255"/>
                <a:gd name="T40" fmla="*/ 0 w 1803"/>
                <a:gd name="T41" fmla="*/ 0 h 2255"/>
                <a:gd name="T42" fmla="*/ 0 w 1803"/>
                <a:gd name="T43" fmla="*/ 0 h 2255"/>
                <a:gd name="T44" fmla="*/ 0 w 1803"/>
                <a:gd name="T45" fmla="*/ 0 h 2255"/>
                <a:gd name="T46" fmla="*/ 0 w 1803"/>
                <a:gd name="T47" fmla="*/ 0 h 2255"/>
                <a:gd name="T48" fmla="*/ 0 w 1803"/>
                <a:gd name="T49" fmla="*/ 0 h 2255"/>
                <a:gd name="T50" fmla="*/ 0 w 1803"/>
                <a:gd name="T51" fmla="*/ 0 h 2255"/>
                <a:gd name="T52" fmla="*/ 0 w 1803"/>
                <a:gd name="T53" fmla="*/ 0 h 2255"/>
                <a:gd name="T54" fmla="*/ 0 w 1803"/>
                <a:gd name="T55" fmla="*/ 0 h 2255"/>
                <a:gd name="T56" fmla="*/ 0 w 1803"/>
                <a:gd name="T57" fmla="*/ 0 h 2255"/>
                <a:gd name="T58" fmla="*/ 0 w 1803"/>
                <a:gd name="T59" fmla="*/ 0 h 2255"/>
                <a:gd name="T60" fmla="*/ 0 w 1803"/>
                <a:gd name="T61" fmla="*/ 0 h 2255"/>
                <a:gd name="T62" fmla="*/ 0 w 1803"/>
                <a:gd name="T63" fmla="*/ 0 h 2255"/>
                <a:gd name="T64" fmla="*/ 0 w 1803"/>
                <a:gd name="T65" fmla="*/ 0 h 2255"/>
                <a:gd name="T66" fmla="*/ 0 w 1803"/>
                <a:gd name="T67" fmla="*/ 0 h 2255"/>
                <a:gd name="T68" fmla="*/ 0 w 1803"/>
                <a:gd name="T69" fmla="*/ 0 h 2255"/>
                <a:gd name="T70" fmla="*/ 0 w 1803"/>
                <a:gd name="T71" fmla="*/ 0 h 2255"/>
                <a:gd name="T72" fmla="*/ 0 w 1803"/>
                <a:gd name="T73" fmla="*/ 0 h 2255"/>
                <a:gd name="T74" fmla="*/ 0 w 1803"/>
                <a:gd name="T75" fmla="*/ 0 h 2255"/>
                <a:gd name="T76" fmla="*/ 0 w 1803"/>
                <a:gd name="T77" fmla="*/ 0 h 2255"/>
                <a:gd name="T78" fmla="*/ 0 w 1803"/>
                <a:gd name="T79" fmla="*/ 0 h 2255"/>
                <a:gd name="T80" fmla="*/ 0 w 1803"/>
                <a:gd name="T81" fmla="*/ 0 h 2255"/>
                <a:gd name="T82" fmla="*/ 0 w 1803"/>
                <a:gd name="T83" fmla="*/ 0 h 2255"/>
                <a:gd name="T84" fmla="*/ 0 w 1803"/>
                <a:gd name="T85" fmla="*/ 0 h 2255"/>
                <a:gd name="T86" fmla="*/ 0 w 1803"/>
                <a:gd name="T87" fmla="*/ 0 h 2255"/>
                <a:gd name="T88" fmla="*/ 0 w 1803"/>
                <a:gd name="T89" fmla="*/ 0 h 2255"/>
                <a:gd name="T90" fmla="*/ 0 w 1803"/>
                <a:gd name="T91" fmla="*/ 0 h 2255"/>
                <a:gd name="T92" fmla="*/ 0 w 1803"/>
                <a:gd name="T93" fmla="*/ 0 h 2255"/>
                <a:gd name="T94" fmla="*/ 0 w 1803"/>
                <a:gd name="T95" fmla="*/ 0 h 2255"/>
                <a:gd name="T96" fmla="*/ 0 w 1803"/>
                <a:gd name="T97" fmla="*/ 0 h 2255"/>
                <a:gd name="T98" fmla="*/ 0 w 1803"/>
                <a:gd name="T99" fmla="*/ 0 h 2255"/>
                <a:gd name="T100" fmla="*/ 0 w 1803"/>
                <a:gd name="T101" fmla="*/ 0 h 2255"/>
                <a:gd name="T102" fmla="*/ 0 w 1803"/>
                <a:gd name="T103" fmla="*/ 0 h 2255"/>
                <a:gd name="T104" fmla="*/ 0 w 1803"/>
                <a:gd name="T105" fmla="*/ 0 h 2255"/>
                <a:gd name="T106" fmla="*/ 0 w 1803"/>
                <a:gd name="T107" fmla="*/ 0 h 2255"/>
                <a:gd name="T108" fmla="*/ 0 w 1803"/>
                <a:gd name="T109" fmla="*/ 0 h 2255"/>
                <a:gd name="T110" fmla="*/ 0 w 1803"/>
                <a:gd name="T111" fmla="*/ 0 h 2255"/>
                <a:gd name="T112" fmla="*/ 0 w 1803"/>
                <a:gd name="T113" fmla="*/ 0 h 2255"/>
                <a:gd name="T114" fmla="*/ 0 w 1803"/>
                <a:gd name="T115" fmla="*/ 0 h 2255"/>
                <a:gd name="T116" fmla="*/ 0 w 1803"/>
                <a:gd name="T117" fmla="*/ 0 h 225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03"/>
                <a:gd name="T178" fmla="*/ 0 h 2255"/>
                <a:gd name="T179" fmla="*/ 1803 w 1803"/>
                <a:gd name="T180" fmla="*/ 2255 h 225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03" h="2255">
                  <a:moveTo>
                    <a:pt x="948" y="79"/>
                  </a:moveTo>
                  <a:lnTo>
                    <a:pt x="939" y="91"/>
                  </a:lnTo>
                  <a:lnTo>
                    <a:pt x="939" y="104"/>
                  </a:lnTo>
                  <a:lnTo>
                    <a:pt x="944" y="117"/>
                  </a:lnTo>
                  <a:lnTo>
                    <a:pt x="948" y="130"/>
                  </a:lnTo>
                  <a:lnTo>
                    <a:pt x="1022" y="208"/>
                  </a:lnTo>
                  <a:lnTo>
                    <a:pt x="1016" y="211"/>
                  </a:lnTo>
                  <a:lnTo>
                    <a:pt x="1009" y="212"/>
                  </a:lnTo>
                  <a:lnTo>
                    <a:pt x="1002" y="214"/>
                  </a:lnTo>
                  <a:lnTo>
                    <a:pt x="996" y="218"/>
                  </a:lnTo>
                  <a:lnTo>
                    <a:pt x="990" y="222"/>
                  </a:lnTo>
                  <a:lnTo>
                    <a:pt x="985" y="226"/>
                  </a:lnTo>
                  <a:lnTo>
                    <a:pt x="981" y="232"/>
                  </a:lnTo>
                  <a:lnTo>
                    <a:pt x="978" y="240"/>
                  </a:lnTo>
                  <a:lnTo>
                    <a:pt x="979" y="263"/>
                  </a:lnTo>
                  <a:lnTo>
                    <a:pt x="985" y="283"/>
                  </a:lnTo>
                  <a:lnTo>
                    <a:pt x="996" y="298"/>
                  </a:lnTo>
                  <a:lnTo>
                    <a:pt x="1009" y="310"/>
                  </a:lnTo>
                  <a:lnTo>
                    <a:pt x="1024" y="321"/>
                  </a:lnTo>
                  <a:lnTo>
                    <a:pt x="1039" y="331"/>
                  </a:lnTo>
                  <a:lnTo>
                    <a:pt x="1055" y="339"/>
                  </a:lnTo>
                  <a:lnTo>
                    <a:pt x="1070" y="350"/>
                  </a:lnTo>
                  <a:lnTo>
                    <a:pt x="1064" y="350"/>
                  </a:lnTo>
                  <a:lnTo>
                    <a:pt x="1058" y="350"/>
                  </a:lnTo>
                  <a:lnTo>
                    <a:pt x="1052" y="351"/>
                  </a:lnTo>
                  <a:lnTo>
                    <a:pt x="1046" y="352"/>
                  </a:lnTo>
                  <a:lnTo>
                    <a:pt x="1041" y="355"/>
                  </a:lnTo>
                  <a:lnTo>
                    <a:pt x="1036" y="359"/>
                  </a:lnTo>
                  <a:lnTo>
                    <a:pt x="1032" y="364"/>
                  </a:lnTo>
                  <a:lnTo>
                    <a:pt x="1030" y="371"/>
                  </a:lnTo>
                  <a:lnTo>
                    <a:pt x="1033" y="382"/>
                  </a:lnTo>
                  <a:lnTo>
                    <a:pt x="1036" y="394"/>
                  </a:lnTo>
                  <a:lnTo>
                    <a:pt x="1040" y="405"/>
                  </a:lnTo>
                  <a:lnTo>
                    <a:pt x="1045" y="416"/>
                  </a:lnTo>
                  <a:lnTo>
                    <a:pt x="1051" y="425"/>
                  </a:lnTo>
                  <a:lnTo>
                    <a:pt x="1057" y="435"/>
                  </a:lnTo>
                  <a:lnTo>
                    <a:pt x="1065" y="442"/>
                  </a:lnTo>
                  <a:lnTo>
                    <a:pt x="1075" y="449"/>
                  </a:lnTo>
                  <a:lnTo>
                    <a:pt x="1081" y="452"/>
                  </a:lnTo>
                  <a:lnTo>
                    <a:pt x="1088" y="454"/>
                  </a:lnTo>
                  <a:lnTo>
                    <a:pt x="1095" y="457"/>
                  </a:lnTo>
                  <a:lnTo>
                    <a:pt x="1103" y="460"/>
                  </a:lnTo>
                  <a:lnTo>
                    <a:pt x="1110" y="464"/>
                  </a:lnTo>
                  <a:lnTo>
                    <a:pt x="1116" y="468"/>
                  </a:lnTo>
                  <a:lnTo>
                    <a:pt x="1122" y="474"/>
                  </a:lnTo>
                  <a:lnTo>
                    <a:pt x="1127" y="482"/>
                  </a:lnTo>
                  <a:lnTo>
                    <a:pt x="1166" y="496"/>
                  </a:lnTo>
                  <a:lnTo>
                    <a:pt x="1146" y="521"/>
                  </a:lnTo>
                  <a:lnTo>
                    <a:pt x="1127" y="549"/>
                  </a:lnTo>
                  <a:lnTo>
                    <a:pt x="1110" y="578"/>
                  </a:lnTo>
                  <a:lnTo>
                    <a:pt x="1095" y="608"/>
                  </a:lnTo>
                  <a:lnTo>
                    <a:pt x="1084" y="640"/>
                  </a:lnTo>
                  <a:lnTo>
                    <a:pt x="1078" y="672"/>
                  </a:lnTo>
                  <a:lnTo>
                    <a:pt x="1077" y="705"/>
                  </a:lnTo>
                  <a:lnTo>
                    <a:pt x="1083" y="738"/>
                  </a:lnTo>
                  <a:lnTo>
                    <a:pt x="1085" y="755"/>
                  </a:lnTo>
                  <a:lnTo>
                    <a:pt x="1086" y="774"/>
                  </a:lnTo>
                  <a:lnTo>
                    <a:pt x="1089" y="790"/>
                  </a:lnTo>
                  <a:lnTo>
                    <a:pt x="1101" y="801"/>
                  </a:lnTo>
                  <a:lnTo>
                    <a:pt x="1107" y="781"/>
                  </a:lnTo>
                  <a:lnTo>
                    <a:pt x="1111" y="762"/>
                  </a:lnTo>
                  <a:lnTo>
                    <a:pt x="1114" y="742"/>
                  </a:lnTo>
                  <a:lnTo>
                    <a:pt x="1118" y="721"/>
                  </a:lnTo>
                  <a:lnTo>
                    <a:pt x="1126" y="689"/>
                  </a:lnTo>
                  <a:lnTo>
                    <a:pt x="1136" y="660"/>
                  </a:lnTo>
                  <a:lnTo>
                    <a:pt x="1148" y="634"/>
                  </a:lnTo>
                  <a:lnTo>
                    <a:pt x="1163" y="610"/>
                  </a:lnTo>
                  <a:lnTo>
                    <a:pt x="1181" y="591"/>
                  </a:lnTo>
                  <a:lnTo>
                    <a:pt x="1202" y="574"/>
                  </a:lnTo>
                  <a:lnTo>
                    <a:pt x="1226" y="560"/>
                  </a:lnTo>
                  <a:lnTo>
                    <a:pt x="1253" y="550"/>
                  </a:lnTo>
                  <a:lnTo>
                    <a:pt x="1258" y="554"/>
                  </a:lnTo>
                  <a:lnTo>
                    <a:pt x="1262" y="537"/>
                  </a:lnTo>
                  <a:lnTo>
                    <a:pt x="1260" y="521"/>
                  </a:lnTo>
                  <a:lnTo>
                    <a:pt x="1255" y="506"/>
                  </a:lnTo>
                  <a:lnTo>
                    <a:pt x="1248" y="490"/>
                  </a:lnTo>
                  <a:lnTo>
                    <a:pt x="1242" y="473"/>
                  </a:lnTo>
                  <a:lnTo>
                    <a:pt x="1237" y="457"/>
                  </a:lnTo>
                  <a:lnTo>
                    <a:pt x="1238" y="439"/>
                  </a:lnTo>
                  <a:lnTo>
                    <a:pt x="1244" y="418"/>
                  </a:lnTo>
                  <a:lnTo>
                    <a:pt x="1257" y="409"/>
                  </a:lnTo>
                  <a:lnTo>
                    <a:pt x="1270" y="404"/>
                  </a:lnTo>
                  <a:lnTo>
                    <a:pt x="1285" y="403"/>
                  </a:lnTo>
                  <a:lnTo>
                    <a:pt x="1300" y="406"/>
                  </a:lnTo>
                  <a:lnTo>
                    <a:pt x="1315" y="411"/>
                  </a:lnTo>
                  <a:lnTo>
                    <a:pt x="1330" y="417"/>
                  </a:lnTo>
                  <a:lnTo>
                    <a:pt x="1344" y="423"/>
                  </a:lnTo>
                  <a:lnTo>
                    <a:pt x="1358" y="428"/>
                  </a:lnTo>
                  <a:lnTo>
                    <a:pt x="1366" y="419"/>
                  </a:lnTo>
                  <a:lnTo>
                    <a:pt x="1367" y="410"/>
                  </a:lnTo>
                  <a:lnTo>
                    <a:pt x="1365" y="400"/>
                  </a:lnTo>
                  <a:lnTo>
                    <a:pt x="1361" y="389"/>
                  </a:lnTo>
                  <a:lnTo>
                    <a:pt x="1355" y="377"/>
                  </a:lnTo>
                  <a:lnTo>
                    <a:pt x="1350" y="365"/>
                  </a:lnTo>
                  <a:lnTo>
                    <a:pt x="1348" y="352"/>
                  </a:lnTo>
                  <a:lnTo>
                    <a:pt x="1349" y="339"/>
                  </a:lnTo>
                  <a:lnTo>
                    <a:pt x="1363" y="335"/>
                  </a:lnTo>
                  <a:lnTo>
                    <a:pt x="1375" y="337"/>
                  </a:lnTo>
                  <a:lnTo>
                    <a:pt x="1386" y="341"/>
                  </a:lnTo>
                  <a:lnTo>
                    <a:pt x="1397" y="347"/>
                  </a:lnTo>
                  <a:lnTo>
                    <a:pt x="1407" y="353"/>
                  </a:lnTo>
                  <a:lnTo>
                    <a:pt x="1418" y="358"/>
                  </a:lnTo>
                  <a:lnTo>
                    <a:pt x="1429" y="359"/>
                  </a:lnTo>
                  <a:lnTo>
                    <a:pt x="1441" y="356"/>
                  </a:lnTo>
                  <a:lnTo>
                    <a:pt x="1436" y="349"/>
                  </a:lnTo>
                  <a:lnTo>
                    <a:pt x="1430" y="339"/>
                  </a:lnTo>
                  <a:lnTo>
                    <a:pt x="1426" y="329"/>
                  </a:lnTo>
                  <a:lnTo>
                    <a:pt x="1423" y="320"/>
                  </a:lnTo>
                  <a:lnTo>
                    <a:pt x="1421" y="309"/>
                  </a:lnTo>
                  <a:lnTo>
                    <a:pt x="1422" y="301"/>
                  </a:lnTo>
                  <a:lnTo>
                    <a:pt x="1425" y="293"/>
                  </a:lnTo>
                  <a:lnTo>
                    <a:pt x="1432" y="287"/>
                  </a:lnTo>
                  <a:lnTo>
                    <a:pt x="1440" y="289"/>
                  </a:lnTo>
                  <a:lnTo>
                    <a:pt x="1449" y="290"/>
                  </a:lnTo>
                  <a:lnTo>
                    <a:pt x="1456" y="293"/>
                  </a:lnTo>
                  <a:lnTo>
                    <a:pt x="1464" y="297"/>
                  </a:lnTo>
                  <a:lnTo>
                    <a:pt x="1470" y="303"/>
                  </a:lnTo>
                  <a:lnTo>
                    <a:pt x="1477" y="309"/>
                  </a:lnTo>
                  <a:lnTo>
                    <a:pt x="1483" y="316"/>
                  </a:lnTo>
                  <a:lnTo>
                    <a:pt x="1489" y="325"/>
                  </a:lnTo>
                  <a:lnTo>
                    <a:pt x="1490" y="369"/>
                  </a:lnTo>
                  <a:lnTo>
                    <a:pt x="1486" y="411"/>
                  </a:lnTo>
                  <a:lnTo>
                    <a:pt x="1477" y="452"/>
                  </a:lnTo>
                  <a:lnTo>
                    <a:pt x="1465" y="491"/>
                  </a:lnTo>
                  <a:lnTo>
                    <a:pt x="1450" y="530"/>
                  </a:lnTo>
                  <a:lnTo>
                    <a:pt x="1436" y="569"/>
                  </a:lnTo>
                  <a:lnTo>
                    <a:pt x="1422" y="608"/>
                  </a:lnTo>
                  <a:lnTo>
                    <a:pt x="1410" y="648"/>
                  </a:lnTo>
                  <a:lnTo>
                    <a:pt x="1404" y="681"/>
                  </a:lnTo>
                  <a:lnTo>
                    <a:pt x="1396" y="713"/>
                  </a:lnTo>
                  <a:lnTo>
                    <a:pt x="1388" y="744"/>
                  </a:lnTo>
                  <a:lnTo>
                    <a:pt x="1379" y="775"/>
                  </a:lnTo>
                  <a:lnTo>
                    <a:pt x="1370" y="807"/>
                  </a:lnTo>
                  <a:lnTo>
                    <a:pt x="1360" y="838"/>
                  </a:lnTo>
                  <a:lnTo>
                    <a:pt x="1350" y="868"/>
                  </a:lnTo>
                  <a:lnTo>
                    <a:pt x="1340" y="899"/>
                  </a:lnTo>
                  <a:lnTo>
                    <a:pt x="1331" y="904"/>
                  </a:lnTo>
                  <a:lnTo>
                    <a:pt x="1321" y="910"/>
                  </a:lnTo>
                  <a:lnTo>
                    <a:pt x="1312" y="917"/>
                  </a:lnTo>
                  <a:lnTo>
                    <a:pt x="1301" y="923"/>
                  </a:lnTo>
                  <a:lnTo>
                    <a:pt x="1290" y="929"/>
                  </a:lnTo>
                  <a:lnTo>
                    <a:pt x="1279" y="932"/>
                  </a:lnTo>
                  <a:lnTo>
                    <a:pt x="1266" y="932"/>
                  </a:lnTo>
                  <a:lnTo>
                    <a:pt x="1253" y="930"/>
                  </a:lnTo>
                  <a:lnTo>
                    <a:pt x="1243" y="907"/>
                  </a:lnTo>
                  <a:lnTo>
                    <a:pt x="1237" y="883"/>
                  </a:lnTo>
                  <a:lnTo>
                    <a:pt x="1235" y="857"/>
                  </a:lnTo>
                  <a:lnTo>
                    <a:pt x="1237" y="831"/>
                  </a:lnTo>
                  <a:lnTo>
                    <a:pt x="1242" y="804"/>
                  </a:lnTo>
                  <a:lnTo>
                    <a:pt x="1249" y="779"/>
                  </a:lnTo>
                  <a:lnTo>
                    <a:pt x="1257" y="755"/>
                  </a:lnTo>
                  <a:lnTo>
                    <a:pt x="1266" y="732"/>
                  </a:lnTo>
                  <a:lnTo>
                    <a:pt x="1265" y="743"/>
                  </a:lnTo>
                  <a:lnTo>
                    <a:pt x="1263" y="756"/>
                  </a:lnTo>
                  <a:lnTo>
                    <a:pt x="1261" y="773"/>
                  </a:lnTo>
                  <a:lnTo>
                    <a:pt x="1260" y="790"/>
                  </a:lnTo>
                  <a:lnTo>
                    <a:pt x="1261" y="808"/>
                  </a:lnTo>
                  <a:lnTo>
                    <a:pt x="1265" y="822"/>
                  </a:lnTo>
                  <a:lnTo>
                    <a:pt x="1272" y="834"/>
                  </a:lnTo>
                  <a:lnTo>
                    <a:pt x="1284" y="841"/>
                  </a:lnTo>
                  <a:lnTo>
                    <a:pt x="1294" y="843"/>
                  </a:lnTo>
                  <a:lnTo>
                    <a:pt x="1303" y="841"/>
                  </a:lnTo>
                  <a:lnTo>
                    <a:pt x="1312" y="835"/>
                  </a:lnTo>
                  <a:lnTo>
                    <a:pt x="1321" y="828"/>
                  </a:lnTo>
                  <a:lnTo>
                    <a:pt x="1329" y="820"/>
                  </a:lnTo>
                  <a:lnTo>
                    <a:pt x="1336" y="810"/>
                  </a:lnTo>
                  <a:lnTo>
                    <a:pt x="1343" y="799"/>
                  </a:lnTo>
                  <a:lnTo>
                    <a:pt x="1349" y="790"/>
                  </a:lnTo>
                  <a:lnTo>
                    <a:pt x="1353" y="768"/>
                  </a:lnTo>
                  <a:lnTo>
                    <a:pt x="1359" y="747"/>
                  </a:lnTo>
                  <a:lnTo>
                    <a:pt x="1364" y="725"/>
                  </a:lnTo>
                  <a:lnTo>
                    <a:pt x="1369" y="702"/>
                  </a:lnTo>
                  <a:lnTo>
                    <a:pt x="1372" y="681"/>
                  </a:lnTo>
                  <a:lnTo>
                    <a:pt x="1373" y="659"/>
                  </a:lnTo>
                  <a:lnTo>
                    <a:pt x="1370" y="638"/>
                  </a:lnTo>
                  <a:lnTo>
                    <a:pt x="1362" y="617"/>
                  </a:lnTo>
                  <a:lnTo>
                    <a:pt x="1354" y="609"/>
                  </a:lnTo>
                  <a:lnTo>
                    <a:pt x="1346" y="603"/>
                  </a:lnTo>
                  <a:lnTo>
                    <a:pt x="1337" y="600"/>
                  </a:lnTo>
                  <a:lnTo>
                    <a:pt x="1329" y="599"/>
                  </a:lnTo>
                  <a:lnTo>
                    <a:pt x="1319" y="600"/>
                  </a:lnTo>
                  <a:lnTo>
                    <a:pt x="1310" y="603"/>
                  </a:lnTo>
                  <a:lnTo>
                    <a:pt x="1301" y="608"/>
                  </a:lnTo>
                  <a:lnTo>
                    <a:pt x="1292" y="612"/>
                  </a:lnTo>
                  <a:lnTo>
                    <a:pt x="1261" y="651"/>
                  </a:lnTo>
                  <a:lnTo>
                    <a:pt x="1234" y="693"/>
                  </a:lnTo>
                  <a:lnTo>
                    <a:pt x="1211" y="739"/>
                  </a:lnTo>
                  <a:lnTo>
                    <a:pt x="1193" y="789"/>
                  </a:lnTo>
                  <a:lnTo>
                    <a:pt x="1181" y="841"/>
                  </a:lnTo>
                  <a:lnTo>
                    <a:pt x="1176" y="895"/>
                  </a:lnTo>
                  <a:lnTo>
                    <a:pt x="1177" y="949"/>
                  </a:lnTo>
                  <a:lnTo>
                    <a:pt x="1187" y="1004"/>
                  </a:lnTo>
                  <a:lnTo>
                    <a:pt x="1192" y="1016"/>
                  </a:lnTo>
                  <a:lnTo>
                    <a:pt x="1200" y="1027"/>
                  </a:lnTo>
                  <a:lnTo>
                    <a:pt x="1211" y="1036"/>
                  </a:lnTo>
                  <a:lnTo>
                    <a:pt x="1222" y="1042"/>
                  </a:lnTo>
                  <a:lnTo>
                    <a:pt x="1235" y="1045"/>
                  </a:lnTo>
                  <a:lnTo>
                    <a:pt x="1249" y="1046"/>
                  </a:lnTo>
                  <a:lnTo>
                    <a:pt x="1262" y="1045"/>
                  </a:lnTo>
                  <a:lnTo>
                    <a:pt x="1275" y="1040"/>
                  </a:lnTo>
                  <a:lnTo>
                    <a:pt x="1286" y="1036"/>
                  </a:lnTo>
                  <a:lnTo>
                    <a:pt x="1296" y="1028"/>
                  </a:lnTo>
                  <a:lnTo>
                    <a:pt x="1306" y="1020"/>
                  </a:lnTo>
                  <a:lnTo>
                    <a:pt x="1316" y="1012"/>
                  </a:lnTo>
                  <a:lnTo>
                    <a:pt x="1325" y="1001"/>
                  </a:lnTo>
                  <a:lnTo>
                    <a:pt x="1334" y="990"/>
                  </a:lnTo>
                  <a:lnTo>
                    <a:pt x="1343" y="979"/>
                  </a:lnTo>
                  <a:lnTo>
                    <a:pt x="1353" y="967"/>
                  </a:lnTo>
                  <a:lnTo>
                    <a:pt x="1362" y="956"/>
                  </a:lnTo>
                  <a:lnTo>
                    <a:pt x="1371" y="946"/>
                  </a:lnTo>
                  <a:lnTo>
                    <a:pt x="1381" y="935"/>
                  </a:lnTo>
                  <a:lnTo>
                    <a:pt x="1391" y="925"/>
                  </a:lnTo>
                  <a:lnTo>
                    <a:pt x="1402" y="917"/>
                  </a:lnTo>
                  <a:lnTo>
                    <a:pt x="1413" y="910"/>
                  </a:lnTo>
                  <a:lnTo>
                    <a:pt x="1425" y="904"/>
                  </a:lnTo>
                  <a:lnTo>
                    <a:pt x="1437" y="899"/>
                  </a:lnTo>
                  <a:lnTo>
                    <a:pt x="1443" y="891"/>
                  </a:lnTo>
                  <a:lnTo>
                    <a:pt x="1450" y="883"/>
                  </a:lnTo>
                  <a:lnTo>
                    <a:pt x="1455" y="875"/>
                  </a:lnTo>
                  <a:lnTo>
                    <a:pt x="1454" y="863"/>
                  </a:lnTo>
                  <a:lnTo>
                    <a:pt x="1441" y="846"/>
                  </a:lnTo>
                  <a:lnTo>
                    <a:pt x="1432" y="826"/>
                  </a:lnTo>
                  <a:lnTo>
                    <a:pt x="1426" y="804"/>
                  </a:lnTo>
                  <a:lnTo>
                    <a:pt x="1423" y="781"/>
                  </a:lnTo>
                  <a:lnTo>
                    <a:pt x="1423" y="759"/>
                  </a:lnTo>
                  <a:lnTo>
                    <a:pt x="1425" y="735"/>
                  </a:lnTo>
                  <a:lnTo>
                    <a:pt x="1428" y="712"/>
                  </a:lnTo>
                  <a:lnTo>
                    <a:pt x="1432" y="690"/>
                  </a:lnTo>
                  <a:lnTo>
                    <a:pt x="1447" y="676"/>
                  </a:lnTo>
                  <a:lnTo>
                    <a:pt x="1461" y="662"/>
                  </a:lnTo>
                  <a:lnTo>
                    <a:pt x="1476" y="648"/>
                  </a:lnTo>
                  <a:lnTo>
                    <a:pt x="1492" y="636"/>
                  </a:lnTo>
                  <a:lnTo>
                    <a:pt x="1507" y="624"/>
                  </a:lnTo>
                  <a:lnTo>
                    <a:pt x="1522" y="612"/>
                  </a:lnTo>
                  <a:lnTo>
                    <a:pt x="1538" y="602"/>
                  </a:lnTo>
                  <a:lnTo>
                    <a:pt x="1554" y="591"/>
                  </a:lnTo>
                  <a:lnTo>
                    <a:pt x="1554" y="615"/>
                  </a:lnTo>
                  <a:lnTo>
                    <a:pt x="1554" y="641"/>
                  </a:lnTo>
                  <a:lnTo>
                    <a:pt x="1554" y="668"/>
                  </a:lnTo>
                  <a:lnTo>
                    <a:pt x="1556" y="695"/>
                  </a:lnTo>
                  <a:lnTo>
                    <a:pt x="1560" y="721"/>
                  </a:lnTo>
                  <a:lnTo>
                    <a:pt x="1566" y="747"/>
                  </a:lnTo>
                  <a:lnTo>
                    <a:pt x="1576" y="769"/>
                  </a:lnTo>
                  <a:lnTo>
                    <a:pt x="1589" y="790"/>
                  </a:lnTo>
                  <a:lnTo>
                    <a:pt x="1601" y="799"/>
                  </a:lnTo>
                  <a:lnTo>
                    <a:pt x="1612" y="808"/>
                  </a:lnTo>
                  <a:lnTo>
                    <a:pt x="1624" y="813"/>
                  </a:lnTo>
                  <a:lnTo>
                    <a:pt x="1636" y="814"/>
                  </a:lnTo>
                  <a:lnTo>
                    <a:pt x="1648" y="814"/>
                  </a:lnTo>
                  <a:lnTo>
                    <a:pt x="1660" y="810"/>
                  </a:lnTo>
                  <a:lnTo>
                    <a:pt x="1673" y="804"/>
                  </a:lnTo>
                  <a:lnTo>
                    <a:pt x="1685" y="795"/>
                  </a:lnTo>
                  <a:lnTo>
                    <a:pt x="1692" y="779"/>
                  </a:lnTo>
                  <a:lnTo>
                    <a:pt x="1699" y="763"/>
                  </a:lnTo>
                  <a:lnTo>
                    <a:pt x="1705" y="748"/>
                  </a:lnTo>
                  <a:lnTo>
                    <a:pt x="1712" y="732"/>
                  </a:lnTo>
                  <a:lnTo>
                    <a:pt x="1720" y="717"/>
                  </a:lnTo>
                  <a:lnTo>
                    <a:pt x="1730" y="703"/>
                  </a:lnTo>
                  <a:lnTo>
                    <a:pt x="1741" y="693"/>
                  </a:lnTo>
                  <a:lnTo>
                    <a:pt x="1755" y="684"/>
                  </a:lnTo>
                  <a:lnTo>
                    <a:pt x="1799" y="675"/>
                  </a:lnTo>
                  <a:lnTo>
                    <a:pt x="1803" y="689"/>
                  </a:lnTo>
                  <a:lnTo>
                    <a:pt x="1801" y="701"/>
                  </a:lnTo>
                  <a:lnTo>
                    <a:pt x="1794" y="711"/>
                  </a:lnTo>
                  <a:lnTo>
                    <a:pt x="1784" y="720"/>
                  </a:lnTo>
                  <a:lnTo>
                    <a:pt x="1773" y="727"/>
                  </a:lnTo>
                  <a:lnTo>
                    <a:pt x="1762" y="737"/>
                  </a:lnTo>
                  <a:lnTo>
                    <a:pt x="1752" y="747"/>
                  </a:lnTo>
                  <a:lnTo>
                    <a:pt x="1746" y="759"/>
                  </a:lnTo>
                  <a:lnTo>
                    <a:pt x="1730" y="781"/>
                  </a:lnTo>
                  <a:lnTo>
                    <a:pt x="1716" y="804"/>
                  </a:lnTo>
                  <a:lnTo>
                    <a:pt x="1703" y="827"/>
                  </a:lnTo>
                  <a:lnTo>
                    <a:pt x="1691" y="850"/>
                  </a:lnTo>
                  <a:lnTo>
                    <a:pt x="1679" y="874"/>
                  </a:lnTo>
                  <a:lnTo>
                    <a:pt x="1668" y="897"/>
                  </a:lnTo>
                  <a:lnTo>
                    <a:pt x="1655" y="919"/>
                  </a:lnTo>
                  <a:lnTo>
                    <a:pt x="1641" y="941"/>
                  </a:lnTo>
                  <a:lnTo>
                    <a:pt x="1625" y="947"/>
                  </a:lnTo>
                  <a:lnTo>
                    <a:pt x="1609" y="948"/>
                  </a:lnTo>
                  <a:lnTo>
                    <a:pt x="1592" y="944"/>
                  </a:lnTo>
                  <a:lnTo>
                    <a:pt x="1576" y="940"/>
                  </a:lnTo>
                  <a:lnTo>
                    <a:pt x="1560" y="932"/>
                  </a:lnTo>
                  <a:lnTo>
                    <a:pt x="1543" y="928"/>
                  </a:lnTo>
                  <a:lnTo>
                    <a:pt x="1527" y="924"/>
                  </a:lnTo>
                  <a:lnTo>
                    <a:pt x="1511" y="925"/>
                  </a:lnTo>
                  <a:lnTo>
                    <a:pt x="1499" y="947"/>
                  </a:lnTo>
                  <a:lnTo>
                    <a:pt x="1490" y="970"/>
                  </a:lnTo>
                  <a:lnTo>
                    <a:pt x="1482" y="994"/>
                  </a:lnTo>
                  <a:lnTo>
                    <a:pt x="1475" y="1018"/>
                  </a:lnTo>
                  <a:lnTo>
                    <a:pt x="1469" y="1042"/>
                  </a:lnTo>
                  <a:lnTo>
                    <a:pt x="1463" y="1066"/>
                  </a:lnTo>
                  <a:lnTo>
                    <a:pt x="1456" y="1090"/>
                  </a:lnTo>
                  <a:lnTo>
                    <a:pt x="1449" y="1114"/>
                  </a:lnTo>
                  <a:lnTo>
                    <a:pt x="1430" y="1151"/>
                  </a:lnTo>
                  <a:lnTo>
                    <a:pt x="1410" y="1189"/>
                  </a:lnTo>
                  <a:lnTo>
                    <a:pt x="1389" y="1227"/>
                  </a:lnTo>
                  <a:lnTo>
                    <a:pt x="1366" y="1265"/>
                  </a:lnTo>
                  <a:lnTo>
                    <a:pt x="1342" y="1302"/>
                  </a:lnTo>
                  <a:lnTo>
                    <a:pt x="1317" y="1338"/>
                  </a:lnTo>
                  <a:lnTo>
                    <a:pt x="1290" y="1372"/>
                  </a:lnTo>
                  <a:lnTo>
                    <a:pt x="1262" y="1406"/>
                  </a:lnTo>
                  <a:lnTo>
                    <a:pt x="1232" y="1437"/>
                  </a:lnTo>
                  <a:lnTo>
                    <a:pt x="1201" y="1466"/>
                  </a:lnTo>
                  <a:lnTo>
                    <a:pt x="1169" y="1492"/>
                  </a:lnTo>
                  <a:lnTo>
                    <a:pt x="1136" y="1515"/>
                  </a:lnTo>
                  <a:lnTo>
                    <a:pt x="1101" y="1534"/>
                  </a:lnTo>
                  <a:lnTo>
                    <a:pt x="1064" y="1550"/>
                  </a:lnTo>
                  <a:lnTo>
                    <a:pt x="1026" y="1562"/>
                  </a:lnTo>
                  <a:lnTo>
                    <a:pt x="987" y="1569"/>
                  </a:lnTo>
                  <a:lnTo>
                    <a:pt x="976" y="1570"/>
                  </a:lnTo>
                  <a:lnTo>
                    <a:pt x="965" y="1571"/>
                  </a:lnTo>
                  <a:lnTo>
                    <a:pt x="954" y="1573"/>
                  </a:lnTo>
                  <a:lnTo>
                    <a:pt x="944" y="1571"/>
                  </a:lnTo>
                  <a:lnTo>
                    <a:pt x="933" y="1569"/>
                  </a:lnTo>
                  <a:lnTo>
                    <a:pt x="923" y="1565"/>
                  </a:lnTo>
                  <a:lnTo>
                    <a:pt x="914" y="1561"/>
                  </a:lnTo>
                  <a:lnTo>
                    <a:pt x="907" y="1552"/>
                  </a:lnTo>
                  <a:lnTo>
                    <a:pt x="890" y="1553"/>
                  </a:lnTo>
                  <a:lnTo>
                    <a:pt x="871" y="1556"/>
                  </a:lnTo>
                  <a:lnTo>
                    <a:pt x="850" y="1558"/>
                  </a:lnTo>
                  <a:lnTo>
                    <a:pt x="829" y="1559"/>
                  </a:lnTo>
                  <a:lnTo>
                    <a:pt x="808" y="1558"/>
                  </a:lnTo>
                  <a:lnTo>
                    <a:pt x="790" y="1552"/>
                  </a:lnTo>
                  <a:lnTo>
                    <a:pt x="775" y="1540"/>
                  </a:lnTo>
                  <a:lnTo>
                    <a:pt x="764" y="1521"/>
                  </a:lnTo>
                  <a:lnTo>
                    <a:pt x="750" y="1518"/>
                  </a:lnTo>
                  <a:lnTo>
                    <a:pt x="724" y="1545"/>
                  </a:lnTo>
                  <a:lnTo>
                    <a:pt x="698" y="1574"/>
                  </a:lnTo>
                  <a:lnTo>
                    <a:pt x="673" y="1604"/>
                  </a:lnTo>
                  <a:lnTo>
                    <a:pt x="648" y="1633"/>
                  </a:lnTo>
                  <a:lnTo>
                    <a:pt x="623" y="1663"/>
                  </a:lnTo>
                  <a:lnTo>
                    <a:pt x="599" y="1693"/>
                  </a:lnTo>
                  <a:lnTo>
                    <a:pt x="574" y="1724"/>
                  </a:lnTo>
                  <a:lnTo>
                    <a:pt x="550" y="1754"/>
                  </a:lnTo>
                  <a:lnTo>
                    <a:pt x="526" y="1784"/>
                  </a:lnTo>
                  <a:lnTo>
                    <a:pt x="501" y="1814"/>
                  </a:lnTo>
                  <a:lnTo>
                    <a:pt x="477" y="1844"/>
                  </a:lnTo>
                  <a:lnTo>
                    <a:pt x="452" y="1874"/>
                  </a:lnTo>
                  <a:lnTo>
                    <a:pt x="427" y="1902"/>
                  </a:lnTo>
                  <a:lnTo>
                    <a:pt x="401" y="1931"/>
                  </a:lnTo>
                  <a:lnTo>
                    <a:pt x="375" y="1959"/>
                  </a:lnTo>
                  <a:lnTo>
                    <a:pt x="349" y="1986"/>
                  </a:lnTo>
                  <a:lnTo>
                    <a:pt x="288" y="2065"/>
                  </a:lnTo>
                  <a:lnTo>
                    <a:pt x="279" y="2062"/>
                  </a:lnTo>
                  <a:lnTo>
                    <a:pt x="273" y="2063"/>
                  </a:lnTo>
                  <a:lnTo>
                    <a:pt x="269" y="2068"/>
                  </a:lnTo>
                  <a:lnTo>
                    <a:pt x="268" y="2075"/>
                  </a:lnTo>
                  <a:lnTo>
                    <a:pt x="267" y="2082"/>
                  </a:lnTo>
                  <a:lnTo>
                    <a:pt x="265" y="2091"/>
                  </a:lnTo>
                  <a:lnTo>
                    <a:pt x="262" y="2098"/>
                  </a:lnTo>
                  <a:lnTo>
                    <a:pt x="257" y="2103"/>
                  </a:lnTo>
                  <a:lnTo>
                    <a:pt x="243" y="2118"/>
                  </a:lnTo>
                  <a:lnTo>
                    <a:pt x="229" y="2134"/>
                  </a:lnTo>
                  <a:lnTo>
                    <a:pt x="215" y="2149"/>
                  </a:lnTo>
                  <a:lnTo>
                    <a:pt x="201" y="2164"/>
                  </a:lnTo>
                  <a:lnTo>
                    <a:pt x="187" y="2177"/>
                  </a:lnTo>
                  <a:lnTo>
                    <a:pt x="172" y="2190"/>
                  </a:lnTo>
                  <a:lnTo>
                    <a:pt x="157" y="2203"/>
                  </a:lnTo>
                  <a:lnTo>
                    <a:pt x="142" y="2214"/>
                  </a:lnTo>
                  <a:lnTo>
                    <a:pt x="126" y="2224"/>
                  </a:lnTo>
                  <a:lnTo>
                    <a:pt x="110" y="2233"/>
                  </a:lnTo>
                  <a:lnTo>
                    <a:pt x="93" y="2240"/>
                  </a:lnTo>
                  <a:lnTo>
                    <a:pt x="76" y="2246"/>
                  </a:lnTo>
                  <a:lnTo>
                    <a:pt x="58" y="2251"/>
                  </a:lnTo>
                  <a:lnTo>
                    <a:pt x="39" y="2254"/>
                  </a:lnTo>
                  <a:lnTo>
                    <a:pt x="20" y="2255"/>
                  </a:lnTo>
                  <a:lnTo>
                    <a:pt x="0" y="2254"/>
                  </a:lnTo>
                  <a:lnTo>
                    <a:pt x="6" y="2228"/>
                  </a:lnTo>
                  <a:lnTo>
                    <a:pt x="16" y="2204"/>
                  </a:lnTo>
                  <a:lnTo>
                    <a:pt x="28" y="2182"/>
                  </a:lnTo>
                  <a:lnTo>
                    <a:pt x="41" y="2159"/>
                  </a:lnTo>
                  <a:lnTo>
                    <a:pt x="55" y="2137"/>
                  </a:lnTo>
                  <a:lnTo>
                    <a:pt x="68" y="2117"/>
                  </a:lnTo>
                  <a:lnTo>
                    <a:pt x="81" y="2097"/>
                  </a:lnTo>
                  <a:lnTo>
                    <a:pt x="91" y="2076"/>
                  </a:lnTo>
                  <a:lnTo>
                    <a:pt x="122" y="2037"/>
                  </a:lnTo>
                  <a:lnTo>
                    <a:pt x="155" y="1999"/>
                  </a:lnTo>
                  <a:lnTo>
                    <a:pt x="189" y="1965"/>
                  </a:lnTo>
                  <a:lnTo>
                    <a:pt x="225" y="1931"/>
                  </a:lnTo>
                  <a:lnTo>
                    <a:pt x="262" y="1900"/>
                  </a:lnTo>
                  <a:lnTo>
                    <a:pt x="299" y="1869"/>
                  </a:lnTo>
                  <a:lnTo>
                    <a:pt x="338" y="1838"/>
                  </a:lnTo>
                  <a:lnTo>
                    <a:pt x="377" y="1809"/>
                  </a:lnTo>
                  <a:lnTo>
                    <a:pt x="416" y="1779"/>
                  </a:lnTo>
                  <a:lnTo>
                    <a:pt x="456" y="1749"/>
                  </a:lnTo>
                  <a:lnTo>
                    <a:pt x="495" y="1719"/>
                  </a:lnTo>
                  <a:lnTo>
                    <a:pt x="534" y="1688"/>
                  </a:lnTo>
                  <a:lnTo>
                    <a:pt x="572" y="1657"/>
                  </a:lnTo>
                  <a:lnTo>
                    <a:pt x="609" y="1623"/>
                  </a:lnTo>
                  <a:lnTo>
                    <a:pt x="646" y="1588"/>
                  </a:lnTo>
                  <a:lnTo>
                    <a:pt x="681" y="1552"/>
                  </a:lnTo>
                  <a:lnTo>
                    <a:pt x="686" y="1546"/>
                  </a:lnTo>
                  <a:lnTo>
                    <a:pt x="692" y="1540"/>
                  </a:lnTo>
                  <a:lnTo>
                    <a:pt x="698" y="1533"/>
                  </a:lnTo>
                  <a:lnTo>
                    <a:pt x="705" y="1525"/>
                  </a:lnTo>
                  <a:lnTo>
                    <a:pt x="712" y="1516"/>
                  </a:lnTo>
                  <a:lnTo>
                    <a:pt x="718" y="1508"/>
                  </a:lnTo>
                  <a:lnTo>
                    <a:pt x="724" y="1500"/>
                  </a:lnTo>
                  <a:lnTo>
                    <a:pt x="729" y="1490"/>
                  </a:lnTo>
                  <a:lnTo>
                    <a:pt x="730" y="1468"/>
                  </a:lnTo>
                  <a:lnTo>
                    <a:pt x="735" y="1448"/>
                  </a:lnTo>
                  <a:lnTo>
                    <a:pt x="743" y="1429"/>
                  </a:lnTo>
                  <a:lnTo>
                    <a:pt x="752" y="1411"/>
                  </a:lnTo>
                  <a:lnTo>
                    <a:pt x="763" y="1394"/>
                  </a:lnTo>
                  <a:lnTo>
                    <a:pt x="774" y="1376"/>
                  </a:lnTo>
                  <a:lnTo>
                    <a:pt x="783" y="1358"/>
                  </a:lnTo>
                  <a:lnTo>
                    <a:pt x="790" y="1339"/>
                  </a:lnTo>
                  <a:lnTo>
                    <a:pt x="801" y="1317"/>
                  </a:lnTo>
                  <a:lnTo>
                    <a:pt x="811" y="1295"/>
                  </a:lnTo>
                  <a:lnTo>
                    <a:pt x="821" y="1272"/>
                  </a:lnTo>
                  <a:lnTo>
                    <a:pt x="830" y="1249"/>
                  </a:lnTo>
                  <a:lnTo>
                    <a:pt x="840" y="1226"/>
                  </a:lnTo>
                  <a:lnTo>
                    <a:pt x="849" y="1203"/>
                  </a:lnTo>
                  <a:lnTo>
                    <a:pt x="859" y="1181"/>
                  </a:lnTo>
                  <a:lnTo>
                    <a:pt x="869" y="1158"/>
                  </a:lnTo>
                  <a:lnTo>
                    <a:pt x="880" y="1136"/>
                  </a:lnTo>
                  <a:lnTo>
                    <a:pt x="892" y="1116"/>
                  </a:lnTo>
                  <a:lnTo>
                    <a:pt x="904" y="1097"/>
                  </a:lnTo>
                  <a:lnTo>
                    <a:pt x="918" y="1078"/>
                  </a:lnTo>
                  <a:lnTo>
                    <a:pt x="932" y="1061"/>
                  </a:lnTo>
                  <a:lnTo>
                    <a:pt x="950" y="1045"/>
                  </a:lnTo>
                  <a:lnTo>
                    <a:pt x="967" y="1031"/>
                  </a:lnTo>
                  <a:lnTo>
                    <a:pt x="987" y="1019"/>
                  </a:lnTo>
                  <a:lnTo>
                    <a:pt x="994" y="1036"/>
                  </a:lnTo>
                  <a:lnTo>
                    <a:pt x="1002" y="1052"/>
                  </a:lnTo>
                  <a:lnTo>
                    <a:pt x="1010" y="1069"/>
                  </a:lnTo>
                  <a:lnTo>
                    <a:pt x="1019" y="1085"/>
                  </a:lnTo>
                  <a:lnTo>
                    <a:pt x="1030" y="1099"/>
                  </a:lnTo>
                  <a:lnTo>
                    <a:pt x="1043" y="1110"/>
                  </a:lnTo>
                  <a:lnTo>
                    <a:pt x="1058" y="1116"/>
                  </a:lnTo>
                  <a:lnTo>
                    <a:pt x="1075" y="1118"/>
                  </a:lnTo>
                  <a:lnTo>
                    <a:pt x="1083" y="1106"/>
                  </a:lnTo>
                  <a:lnTo>
                    <a:pt x="1085" y="1098"/>
                  </a:lnTo>
                  <a:lnTo>
                    <a:pt x="1082" y="1092"/>
                  </a:lnTo>
                  <a:lnTo>
                    <a:pt x="1075" y="1087"/>
                  </a:lnTo>
                  <a:lnTo>
                    <a:pt x="1066" y="1084"/>
                  </a:lnTo>
                  <a:lnTo>
                    <a:pt x="1057" y="1080"/>
                  </a:lnTo>
                  <a:lnTo>
                    <a:pt x="1049" y="1074"/>
                  </a:lnTo>
                  <a:lnTo>
                    <a:pt x="1044" y="1067"/>
                  </a:lnTo>
                  <a:lnTo>
                    <a:pt x="1016" y="1013"/>
                  </a:lnTo>
                  <a:lnTo>
                    <a:pt x="1001" y="954"/>
                  </a:lnTo>
                  <a:lnTo>
                    <a:pt x="995" y="893"/>
                  </a:lnTo>
                  <a:lnTo>
                    <a:pt x="998" y="831"/>
                  </a:lnTo>
                  <a:lnTo>
                    <a:pt x="1008" y="768"/>
                  </a:lnTo>
                  <a:lnTo>
                    <a:pt x="1025" y="707"/>
                  </a:lnTo>
                  <a:lnTo>
                    <a:pt x="1046" y="648"/>
                  </a:lnTo>
                  <a:lnTo>
                    <a:pt x="1070" y="596"/>
                  </a:lnTo>
                  <a:lnTo>
                    <a:pt x="1072" y="578"/>
                  </a:lnTo>
                  <a:lnTo>
                    <a:pt x="1072" y="561"/>
                  </a:lnTo>
                  <a:lnTo>
                    <a:pt x="1069" y="544"/>
                  </a:lnTo>
                  <a:lnTo>
                    <a:pt x="1063" y="530"/>
                  </a:lnTo>
                  <a:lnTo>
                    <a:pt x="1055" y="516"/>
                  </a:lnTo>
                  <a:lnTo>
                    <a:pt x="1045" y="504"/>
                  </a:lnTo>
                  <a:lnTo>
                    <a:pt x="1034" y="495"/>
                  </a:lnTo>
                  <a:lnTo>
                    <a:pt x="1022" y="486"/>
                  </a:lnTo>
                  <a:lnTo>
                    <a:pt x="1009" y="480"/>
                  </a:lnTo>
                  <a:lnTo>
                    <a:pt x="997" y="473"/>
                  </a:lnTo>
                  <a:lnTo>
                    <a:pt x="986" y="465"/>
                  </a:lnTo>
                  <a:lnTo>
                    <a:pt x="976" y="455"/>
                  </a:lnTo>
                  <a:lnTo>
                    <a:pt x="966" y="446"/>
                  </a:lnTo>
                  <a:lnTo>
                    <a:pt x="957" y="434"/>
                  </a:lnTo>
                  <a:lnTo>
                    <a:pt x="948" y="421"/>
                  </a:lnTo>
                  <a:lnTo>
                    <a:pt x="938" y="407"/>
                  </a:lnTo>
                  <a:lnTo>
                    <a:pt x="941" y="400"/>
                  </a:lnTo>
                  <a:lnTo>
                    <a:pt x="946" y="395"/>
                  </a:lnTo>
                  <a:lnTo>
                    <a:pt x="952" y="391"/>
                  </a:lnTo>
                  <a:lnTo>
                    <a:pt x="958" y="388"/>
                  </a:lnTo>
                  <a:lnTo>
                    <a:pt x="964" y="387"/>
                  </a:lnTo>
                  <a:lnTo>
                    <a:pt x="971" y="388"/>
                  </a:lnTo>
                  <a:lnTo>
                    <a:pt x="977" y="389"/>
                  </a:lnTo>
                  <a:lnTo>
                    <a:pt x="982" y="393"/>
                  </a:lnTo>
                  <a:lnTo>
                    <a:pt x="985" y="393"/>
                  </a:lnTo>
                  <a:lnTo>
                    <a:pt x="988" y="392"/>
                  </a:lnTo>
                  <a:lnTo>
                    <a:pt x="989" y="389"/>
                  </a:lnTo>
                  <a:lnTo>
                    <a:pt x="991" y="387"/>
                  </a:lnTo>
                  <a:lnTo>
                    <a:pt x="986" y="371"/>
                  </a:lnTo>
                  <a:lnTo>
                    <a:pt x="977" y="358"/>
                  </a:lnTo>
                  <a:lnTo>
                    <a:pt x="967" y="347"/>
                  </a:lnTo>
                  <a:lnTo>
                    <a:pt x="955" y="338"/>
                  </a:lnTo>
                  <a:lnTo>
                    <a:pt x="941" y="329"/>
                  </a:lnTo>
                  <a:lnTo>
                    <a:pt x="928" y="321"/>
                  </a:lnTo>
                  <a:lnTo>
                    <a:pt x="915" y="313"/>
                  </a:lnTo>
                  <a:lnTo>
                    <a:pt x="903" y="303"/>
                  </a:lnTo>
                  <a:lnTo>
                    <a:pt x="892" y="285"/>
                  </a:lnTo>
                  <a:lnTo>
                    <a:pt x="879" y="268"/>
                  </a:lnTo>
                  <a:lnTo>
                    <a:pt x="865" y="253"/>
                  </a:lnTo>
                  <a:lnTo>
                    <a:pt x="852" y="237"/>
                  </a:lnTo>
                  <a:lnTo>
                    <a:pt x="841" y="219"/>
                  </a:lnTo>
                  <a:lnTo>
                    <a:pt x="832" y="200"/>
                  </a:lnTo>
                  <a:lnTo>
                    <a:pt x="828" y="177"/>
                  </a:lnTo>
                  <a:lnTo>
                    <a:pt x="829" y="151"/>
                  </a:lnTo>
                  <a:lnTo>
                    <a:pt x="847" y="147"/>
                  </a:lnTo>
                  <a:lnTo>
                    <a:pt x="863" y="148"/>
                  </a:lnTo>
                  <a:lnTo>
                    <a:pt x="879" y="153"/>
                  </a:lnTo>
                  <a:lnTo>
                    <a:pt x="894" y="159"/>
                  </a:lnTo>
                  <a:lnTo>
                    <a:pt x="908" y="166"/>
                  </a:lnTo>
                  <a:lnTo>
                    <a:pt x="922" y="172"/>
                  </a:lnTo>
                  <a:lnTo>
                    <a:pt x="937" y="176"/>
                  </a:lnTo>
                  <a:lnTo>
                    <a:pt x="952" y="177"/>
                  </a:lnTo>
                  <a:lnTo>
                    <a:pt x="947" y="169"/>
                  </a:lnTo>
                  <a:lnTo>
                    <a:pt x="940" y="159"/>
                  </a:lnTo>
                  <a:lnTo>
                    <a:pt x="933" y="151"/>
                  </a:lnTo>
                  <a:lnTo>
                    <a:pt x="925" y="141"/>
                  </a:lnTo>
                  <a:lnTo>
                    <a:pt x="917" y="133"/>
                  </a:lnTo>
                  <a:lnTo>
                    <a:pt x="908" y="126"/>
                  </a:lnTo>
                  <a:lnTo>
                    <a:pt x="899" y="120"/>
                  </a:lnTo>
                  <a:lnTo>
                    <a:pt x="890" y="115"/>
                  </a:lnTo>
                  <a:lnTo>
                    <a:pt x="875" y="103"/>
                  </a:lnTo>
                  <a:lnTo>
                    <a:pt x="859" y="91"/>
                  </a:lnTo>
                  <a:lnTo>
                    <a:pt x="842" y="79"/>
                  </a:lnTo>
                  <a:lnTo>
                    <a:pt x="827" y="66"/>
                  </a:lnTo>
                  <a:lnTo>
                    <a:pt x="812" y="52"/>
                  </a:lnTo>
                  <a:lnTo>
                    <a:pt x="799" y="37"/>
                  </a:lnTo>
                  <a:lnTo>
                    <a:pt x="788" y="19"/>
                  </a:lnTo>
                  <a:lnTo>
                    <a:pt x="781" y="0"/>
                  </a:lnTo>
                  <a:lnTo>
                    <a:pt x="792" y="2"/>
                  </a:lnTo>
                  <a:lnTo>
                    <a:pt x="803" y="6"/>
                  </a:lnTo>
                  <a:lnTo>
                    <a:pt x="814" y="9"/>
                  </a:lnTo>
                  <a:lnTo>
                    <a:pt x="825" y="14"/>
                  </a:lnTo>
                  <a:lnTo>
                    <a:pt x="835" y="20"/>
                  </a:lnTo>
                  <a:lnTo>
                    <a:pt x="845" y="26"/>
                  </a:lnTo>
                  <a:lnTo>
                    <a:pt x="855" y="32"/>
                  </a:lnTo>
                  <a:lnTo>
                    <a:pt x="866" y="38"/>
                  </a:lnTo>
                  <a:lnTo>
                    <a:pt x="876" y="45"/>
                  </a:lnTo>
                  <a:lnTo>
                    <a:pt x="886" y="51"/>
                  </a:lnTo>
                  <a:lnTo>
                    <a:pt x="896" y="57"/>
                  </a:lnTo>
                  <a:lnTo>
                    <a:pt x="906" y="63"/>
                  </a:lnTo>
                  <a:lnTo>
                    <a:pt x="916" y="68"/>
                  </a:lnTo>
                  <a:lnTo>
                    <a:pt x="926" y="73"/>
                  </a:lnTo>
                  <a:lnTo>
                    <a:pt x="936" y="76"/>
                  </a:lnTo>
                  <a:lnTo>
                    <a:pt x="948" y="79"/>
                  </a:lnTo>
                  <a:close/>
                </a:path>
              </a:pathLst>
            </a:custGeom>
            <a:solidFill>
              <a:srgbClr val="CE9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4" name="Freeform 71"/>
            <p:cNvSpPr>
              <a:spLocks/>
            </p:cNvSpPr>
            <p:nvPr/>
          </p:nvSpPr>
          <p:spPr bwMode="auto">
            <a:xfrm>
              <a:off x="3965" y="2206"/>
              <a:ext cx="30" cy="14"/>
            </a:xfrm>
            <a:custGeom>
              <a:avLst/>
              <a:gdLst>
                <a:gd name="T0" fmla="*/ 0 w 148"/>
                <a:gd name="T1" fmla="*/ 0 h 87"/>
                <a:gd name="T2" fmla="*/ 0 w 148"/>
                <a:gd name="T3" fmla="*/ 0 h 87"/>
                <a:gd name="T4" fmla="*/ 0 w 148"/>
                <a:gd name="T5" fmla="*/ 0 h 87"/>
                <a:gd name="T6" fmla="*/ 0 w 148"/>
                <a:gd name="T7" fmla="*/ 0 h 87"/>
                <a:gd name="T8" fmla="*/ 0 w 148"/>
                <a:gd name="T9" fmla="*/ 0 h 87"/>
                <a:gd name="T10" fmla="*/ 0 w 148"/>
                <a:gd name="T11" fmla="*/ 0 h 87"/>
                <a:gd name="T12" fmla="*/ 0 w 148"/>
                <a:gd name="T13" fmla="*/ 0 h 87"/>
                <a:gd name="T14" fmla="*/ 0 w 148"/>
                <a:gd name="T15" fmla="*/ 0 h 87"/>
                <a:gd name="T16" fmla="*/ 0 w 148"/>
                <a:gd name="T17" fmla="*/ 0 h 87"/>
                <a:gd name="T18" fmla="*/ 0 w 148"/>
                <a:gd name="T19" fmla="*/ 0 h 87"/>
                <a:gd name="T20" fmla="*/ 0 w 148"/>
                <a:gd name="T21" fmla="*/ 0 h 87"/>
                <a:gd name="T22" fmla="*/ 0 w 148"/>
                <a:gd name="T23" fmla="*/ 0 h 87"/>
                <a:gd name="T24" fmla="*/ 0 w 148"/>
                <a:gd name="T25" fmla="*/ 0 h 87"/>
                <a:gd name="T26" fmla="*/ 0 w 148"/>
                <a:gd name="T27" fmla="*/ 0 h 87"/>
                <a:gd name="T28" fmla="*/ 0 w 148"/>
                <a:gd name="T29" fmla="*/ 0 h 87"/>
                <a:gd name="T30" fmla="*/ 0 w 148"/>
                <a:gd name="T31" fmla="*/ 0 h 87"/>
                <a:gd name="T32" fmla="*/ 0 w 148"/>
                <a:gd name="T33" fmla="*/ 0 h 87"/>
                <a:gd name="T34" fmla="*/ 0 w 148"/>
                <a:gd name="T35" fmla="*/ 0 h 87"/>
                <a:gd name="T36" fmla="*/ 0 w 148"/>
                <a:gd name="T37" fmla="*/ 0 h 87"/>
                <a:gd name="T38" fmla="*/ 0 w 148"/>
                <a:gd name="T39" fmla="*/ 0 h 87"/>
                <a:gd name="T40" fmla="*/ 0 w 148"/>
                <a:gd name="T41" fmla="*/ 0 h 87"/>
                <a:gd name="T42" fmla="*/ 0 w 148"/>
                <a:gd name="T43" fmla="*/ 0 h 87"/>
                <a:gd name="T44" fmla="*/ 0 w 148"/>
                <a:gd name="T45" fmla="*/ 0 h 87"/>
                <a:gd name="T46" fmla="*/ 0 w 148"/>
                <a:gd name="T47" fmla="*/ 0 h 87"/>
                <a:gd name="T48" fmla="*/ 0 w 148"/>
                <a:gd name="T49" fmla="*/ 0 h 87"/>
                <a:gd name="T50" fmla="*/ 0 w 148"/>
                <a:gd name="T51" fmla="*/ 0 h 87"/>
                <a:gd name="T52" fmla="*/ 0 w 148"/>
                <a:gd name="T53" fmla="*/ 0 h 87"/>
                <a:gd name="T54" fmla="*/ 0 w 148"/>
                <a:gd name="T55" fmla="*/ 0 h 87"/>
                <a:gd name="T56" fmla="*/ 0 w 148"/>
                <a:gd name="T57" fmla="*/ 0 h 87"/>
                <a:gd name="T58" fmla="*/ 0 w 148"/>
                <a:gd name="T59" fmla="*/ 0 h 87"/>
                <a:gd name="T60" fmla="*/ 0 w 148"/>
                <a:gd name="T61" fmla="*/ 0 h 87"/>
                <a:gd name="T62" fmla="*/ 0 w 148"/>
                <a:gd name="T63" fmla="*/ 0 h 87"/>
                <a:gd name="T64" fmla="*/ 0 w 148"/>
                <a:gd name="T65" fmla="*/ 0 h 87"/>
                <a:gd name="T66" fmla="*/ 0 w 148"/>
                <a:gd name="T67" fmla="*/ 0 h 87"/>
                <a:gd name="T68" fmla="*/ 0 w 148"/>
                <a:gd name="T69" fmla="*/ 0 h 87"/>
                <a:gd name="T70" fmla="*/ 0 w 148"/>
                <a:gd name="T71" fmla="*/ 0 h 87"/>
                <a:gd name="T72" fmla="*/ 0 w 148"/>
                <a:gd name="T73" fmla="*/ 0 h 87"/>
                <a:gd name="T74" fmla="*/ 0 w 148"/>
                <a:gd name="T75" fmla="*/ 0 h 8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8"/>
                <a:gd name="T115" fmla="*/ 0 h 87"/>
                <a:gd name="T116" fmla="*/ 148 w 148"/>
                <a:gd name="T117" fmla="*/ 87 h 8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8" h="87">
                  <a:moveTo>
                    <a:pt x="148" y="59"/>
                  </a:moveTo>
                  <a:lnTo>
                    <a:pt x="144" y="65"/>
                  </a:lnTo>
                  <a:lnTo>
                    <a:pt x="137" y="52"/>
                  </a:lnTo>
                  <a:lnTo>
                    <a:pt x="128" y="42"/>
                  </a:lnTo>
                  <a:lnTo>
                    <a:pt x="117" y="37"/>
                  </a:lnTo>
                  <a:lnTo>
                    <a:pt x="106" y="34"/>
                  </a:lnTo>
                  <a:lnTo>
                    <a:pt x="95" y="33"/>
                  </a:lnTo>
                  <a:lnTo>
                    <a:pt x="83" y="34"/>
                  </a:lnTo>
                  <a:lnTo>
                    <a:pt x="72" y="36"/>
                  </a:lnTo>
                  <a:lnTo>
                    <a:pt x="61" y="39"/>
                  </a:lnTo>
                  <a:lnTo>
                    <a:pt x="55" y="46"/>
                  </a:lnTo>
                  <a:lnTo>
                    <a:pt x="50" y="54"/>
                  </a:lnTo>
                  <a:lnTo>
                    <a:pt x="46" y="63"/>
                  </a:lnTo>
                  <a:lnTo>
                    <a:pt x="41" y="71"/>
                  </a:lnTo>
                  <a:lnTo>
                    <a:pt x="36" y="79"/>
                  </a:lnTo>
                  <a:lnTo>
                    <a:pt x="30" y="84"/>
                  </a:lnTo>
                  <a:lnTo>
                    <a:pt x="22" y="87"/>
                  </a:lnTo>
                  <a:lnTo>
                    <a:pt x="13" y="85"/>
                  </a:lnTo>
                  <a:lnTo>
                    <a:pt x="4" y="73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28"/>
                  </a:lnTo>
                  <a:lnTo>
                    <a:pt x="9" y="13"/>
                  </a:lnTo>
                  <a:lnTo>
                    <a:pt x="17" y="5"/>
                  </a:lnTo>
                  <a:lnTo>
                    <a:pt x="26" y="1"/>
                  </a:lnTo>
                  <a:lnTo>
                    <a:pt x="37" y="0"/>
                  </a:lnTo>
                  <a:lnTo>
                    <a:pt x="49" y="1"/>
                  </a:lnTo>
                  <a:lnTo>
                    <a:pt x="61" y="4"/>
                  </a:lnTo>
                  <a:lnTo>
                    <a:pt x="72" y="6"/>
                  </a:lnTo>
                  <a:lnTo>
                    <a:pt x="82" y="7"/>
                  </a:lnTo>
                  <a:lnTo>
                    <a:pt x="90" y="13"/>
                  </a:lnTo>
                  <a:lnTo>
                    <a:pt x="99" y="19"/>
                  </a:lnTo>
                  <a:lnTo>
                    <a:pt x="107" y="24"/>
                  </a:lnTo>
                  <a:lnTo>
                    <a:pt x="116" y="30"/>
                  </a:lnTo>
                  <a:lnTo>
                    <a:pt x="124" y="36"/>
                  </a:lnTo>
                  <a:lnTo>
                    <a:pt x="132" y="43"/>
                  </a:lnTo>
                  <a:lnTo>
                    <a:pt x="140" y="51"/>
                  </a:lnTo>
                  <a:lnTo>
                    <a:pt x="148" y="59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5" name="Freeform 72"/>
            <p:cNvSpPr>
              <a:spLocks/>
            </p:cNvSpPr>
            <p:nvPr/>
          </p:nvSpPr>
          <p:spPr bwMode="auto">
            <a:xfrm>
              <a:off x="4008" y="2215"/>
              <a:ext cx="18" cy="11"/>
            </a:xfrm>
            <a:custGeom>
              <a:avLst/>
              <a:gdLst>
                <a:gd name="T0" fmla="*/ 0 w 91"/>
                <a:gd name="T1" fmla="*/ 0 h 67"/>
                <a:gd name="T2" fmla="*/ 0 w 91"/>
                <a:gd name="T3" fmla="*/ 0 h 67"/>
                <a:gd name="T4" fmla="*/ 0 w 91"/>
                <a:gd name="T5" fmla="*/ 0 h 67"/>
                <a:gd name="T6" fmla="*/ 0 w 91"/>
                <a:gd name="T7" fmla="*/ 0 h 67"/>
                <a:gd name="T8" fmla="*/ 0 w 91"/>
                <a:gd name="T9" fmla="*/ 0 h 67"/>
                <a:gd name="T10" fmla="*/ 0 w 91"/>
                <a:gd name="T11" fmla="*/ 0 h 67"/>
                <a:gd name="T12" fmla="*/ 0 w 91"/>
                <a:gd name="T13" fmla="*/ 0 h 67"/>
                <a:gd name="T14" fmla="*/ 0 w 91"/>
                <a:gd name="T15" fmla="*/ 0 h 67"/>
                <a:gd name="T16" fmla="*/ 0 w 91"/>
                <a:gd name="T17" fmla="*/ 0 h 67"/>
                <a:gd name="T18" fmla="*/ 0 w 91"/>
                <a:gd name="T19" fmla="*/ 0 h 67"/>
                <a:gd name="T20" fmla="*/ 0 w 91"/>
                <a:gd name="T21" fmla="*/ 0 h 67"/>
                <a:gd name="T22" fmla="*/ 0 w 91"/>
                <a:gd name="T23" fmla="*/ 0 h 67"/>
                <a:gd name="T24" fmla="*/ 0 w 91"/>
                <a:gd name="T25" fmla="*/ 0 h 67"/>
                <a:gd name="T26" fmla="*/ 0 w 91"/>
                <a:gd name="T27" fmla="*/ 0 h 67"/>
                <a:gd name="T28" fmla="*/ 0 w 91"/>
                <a:gd name="T29" fmla="*/ 0 h 67"/>
                <a:gd name="T30" fmla="*/ 0 w 91"/>
                <a:gd name="T31" fmla="*/ 0 h 67"/>
                <a:gd name="T32" fmla="*/ 0 w 91"/>
                <a:gd name="T33" fmla="*/ 0 h 67"/>
                <a:gd name="T34" fmla="*/ 0 w 91"/>
                <a:gd name="T35" fmla="*/ 0 h 67"/>
                <a:gd name="T36" fmla="*/ 0 w 91"/>
                <a:gd name="T37" fmla="*/ 0 h 67"/>
                <a:gd name="T38" fmla="*/ 0 w 91"/>
                <a:gd name="T39" fmla="*/ 0 h 67"/>
                <a:gd name="T40" fmla="*/ 0 w 91"/>
                <a:gd name="T41" fmla="*/ 0 h 67"/>
                <a:gd name="T42" fmla="*/ 0 w 91"/>
                <a:gd name="T43" fmla="*/ 0 h 67"/>
                <a:gd name="T44" fmla="*/ 0 w 91"/>
                <a:gd name="T45" fmla="*/ 0 h 6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91"/>
                <a:gd name="T70" fmla="*/ 0 h 67"/>
                <a:gd name="T71" fmla="*/ 91 w 91"/>
                <a:gd name="T72" fmla="*/ 67 h 6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91" h="67">
                  <a:moveTo>
                    <a:pt x="91" y="11"/>
                  </a:moveTo>
                  <a:lnTo>
                    <a:pt x="82" y="18"/>
                  </a:lnTo>
                  <a:lnTo>
                    <a:pt x="72" y="27"/>
                  </a:lnTo>
                  <a:lnTo>
                    <a:pt x="62" y="35"/>
                  </a:lnTo>
                  <a:lnTo>
                    <a:pt x="51" y="42"/>
                  </a:lnTo>
                  <a:lnTo>
                    <a:pt x="39" y="49"/>
                  </a:lnTo>
                  <a:lnTo>
                    <a:pt x="28" y="57"/>
                  </a:lnTo>
                  <a:lnTo>
                    <a:pt x="16" y="63"/>
                  </a:lnTo>
                  <a:lnTo>
                    <a:pt x="5" y="67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8" y="22"/>
                  </a:lnTo>
                  <a:lnTo>
                    <a:pt x="9" y="16"/>
                  </a:lnTo>
                  <a:lnTo>
                    <a:pt x="9" y="10"/>
                  </a:lnTo>
                  <a:lnTo>
                    <a:pt x="9" y="5"/>
                  </a:lnTo>
                  <a:lnTo>
                    <a:pt x="21" y="7"/>
                  </a:lnTo>
                  <a:lnTo>
                    <a:pt x="32" y="6"/>
                  </a:lnTo>
                  <a:lnTo>
                    <a:pt x="44" y="5"/>
                  </a:lnTo>
                  <a:lnTo>
                    <a:pt x="55" y="3"/>
                  </a:lnTo>
                  <a:lnTo>
                    <a:pt x="65" y="0"/>
                  </a:lnTo>
                  <a:lnTo>
                    <a:pt x="75" y="0"/>
                  </a:lnTo>
                  <a:lnTo>
                    <a:pt x="83" y="4"/>
                  </a:lnTo>
                  <a:lnTo>
                    <a:pt x="91" y="11"/>
                  </a:lnTo>
                  <a:close/>
                </a:path>
              </a:pathLst>
            </a:custGeom>
            <a:solidFill>
              <a:srgbClr val="E8A01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6" name="Freeform 73"/>
            <p:cNvSpPr>
              <a:spLocks/>
            </p:cNvSpPr>
            <p:nvPr/>
          </p:nvSpPr>
          <p:spPr bwMode="auto">
            <a:xfrm>
              <a:off x="3978" y="2217"/>
              <a:ext cx="12" cy="9"/>
            </a:xfrm>
            <a:custGeom>
              <a:avLst/>
              <a:gdLst>
                <a:gd name="T0" fmla="*/ 0 w 60"/>
                <a:gd name="T1" fmla="*/ 0 h 57"/>
                <a:gd name="T2" fmla="*/ 0 w 60"/>
                <a:gd name="T3" fmla="*/ 0 h 57"/>
                <a:gd name="T4" fmla="*/ 0 w 60"/>
                <a:gd name="T5" fmla="*/ 0 h 57"/>
                <a:gd name="T6" fmla="*/ 0 w 60"/>
                <a:gd name="T7" fmla="*/ 0 h 57"/>
                <a:gd name="T8" fmla="*/ 0 w 60"/>
                <a:gd name="T9" fmla="*/ 0 h 57"/>
                <a:gd name="T10" fmla="*/ 0 w 60"/>
                <a:gd name="T11" fmla="*/ 0 h 57"/>
                <a:gd name="T12" fmla="*/ 0 w 60"/>
                <a:gd name="T13" fmla="*/ 0 h 57"/>
                <a:gd name="T14" fmla="*/ 0 w 60"/>
                <a:gd name="T15" fmla="*/ 0 h 57"/>
                <a:gd name="T16" fmla="*/ 0 w 60"/>
                <a:gd name="T17" fmla="*/ 0 h 57"/>
                <a:gd name="T18" fmla="*/ 0 w 60"/>
                <a:gd name="T19" fmla="*/ 0 h 57"/>
                <a:gd name="T20" fmla="*/ 0 w 60"/>
                <a:gd name="T21" fmla="*/ 0 h 57"/>
                <a:gd name="T22" fmla="*/ 0 w 60"/>
                <a:gd name="T23" fmla="*/ 0 h 57"/>
                <a:gd name="T24" fmla="*/ 0 w 60"/>
                <a:gd name="T25" fmla="*/ 0 h 57"/>
                <a:gd name="T26" fmla="*/ 0 w 60"/>
                <a:gd name="T27" fmla="*/ 0 h 57"/>
                <a:gd name="T28" fmla="*/ 0 w 60"/>
                <a:gd name="T29" fmla="*/ 0 h 57"/>
                <a:gd name="T30" fmla="*/ 0 w 60"/>
                <a:gd name="T31" fmla="*/ 0 h 57"/>
                <a:gd name="T32" fmla="*/ 0 w 60"/>
                <a:gd name="T33" fmla="*/ 0 h 57"/>
                <a:gd name="T34" fmla="*/ 0 w 60"/>
                <a:gd name="T35" fmla="*/ 0 h 57"/>
                <a:gd name="T36" fmla="*/ 0 w 60"/>
                <a:gd name="T37" fmla="*/ 0 h 57"/>
                <a:gd name="T38" fmla="*/ 0 w 60"/>
                <a:gd name="T39" fmla="*/ 0 h 57"/>
                <a:gd name="T40" fmla="*/ 0 w 60"/>
                <a:gd name="T41" fmla="*/ 0 h 5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60"/>
                <a:gd name="T64" fmla="*/ 0 h 57"/>
                <a:gd name="T65" fmla="*/ 60 w 60"/>
                <a:gd name="T66" fmla="*/ 57 h 5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60" h="57">
                  <a:moveTo>
                    <a:pt x="60" y="31"/>
                  </a:moveTo>
                  <a:lnTo>
                    <a:pt x="57" y="41"/>
                  </a:lnTo>
                  <a:lnTo>
                    <a:pt x="52" y="48"/>
                  </a:lnTo>
                  <a:lnTo>
                    <a:pt x="46" y="52"/>
                  </a:lnTo>
                  <a:lnTo>
                    <a:pt x="39" y="55"/>
                  </a:lnTo>
                  <a:lnTo>
                    <a:pt x="31" y="56"/>
                  </a:lnTo>
                  <a:lnTo>
                    <a:pt x="23" y="57"/>
                  </a:lnTo>
                  <a:lnTo>
                    <a:pt x="15" y="56"/>
                  </a:lnTo>
                  <a:lnTo>
                    <a:pt x="7" y="56"/>
                  </a:lnTo>
                  <a:lnTo>
                    <a:pt x="2" y="47"/>
                  </a:lnTo>
                  <a:lnTo>
                    <a:pt x="0" y="37"/>
                  </a:lnTo>
                  <a:lnTo>
                    <a:pt x="1" y="26"/>
                  </a:lnTo>
                  <a:lnTo>
                    <a:pt x="4" y="16"/>
                  </a:lnTo>
                  <a:lnTo>
                    <a:pt x="11" y="6"/>
                  </a:lnTo>
                  <a:lnTo>
                    <a:pt x="19" y="1"/>
                  </a:lnTo>
                  <a:lnTo>
                    <a:pt x="27" y="0"/>
                  </a:lnTo>
                  <a:lnTo>
                    <a:pt x="36" y="2"/>
                  </a:lnTo>
                  <a:lnTo>
                    <a:pt x="44" y="8"/>
                  </a:lnTo>
                  <a:lnTo>
                    <a:pt x="51" y="14"/>
                  </a:lnTo>
                  <a:lnTo>
                    <a:pt x="57" y="23"/>
                  </a:lnTo>
                  <a:lnTo>
                    <a:pt x="60" y="31"/>
                  </a:lnTo>
                  <a:close/>
                </a:path>
              </a:pathLst>
            </a:custGeom>
            <a:solidFill>
              <a:srgbClr val="9B9B9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4567" name="Freeform 74"/>
            <p:cNvSpPr>
              <a:spLocks/>
            </p:cNvSpPr>
            <p:nvPr/>
          </p:nvSpPr>
          <p:spPr bwMode="auto">
            <a:xfrm>
              <a:off x="3980" y="2216"/>
              <a:ext cx="7" cy="7"/>
            </a:xfrm>
            <a:custGeom>
              <a:avLst/>
              <a:gdLst>
                <a:gd name="T0" fmla="*/ 0 w 36"/>
                <a:gd name="T1" fmla="*/ 0 h 44"/>
                <a:gd name="T2" fmla="*/ 0 w 36"/>
                <a:gd name="T3" fmla="*/ 0 h 44"/>
                <a:gd name="T4" fmla="*/ 0 w 36"/>
                <a:gd name="T5" fmla="*/ 0 h 44"/>
                <a:gd name="T6" fmla="*/ 0 w 36"/>
                <a:gd name="T7" fmla="*/ 0 h 44"/>
                <a:gd name="T8" fmla="*/ 0 w 36"/>
                <a:gd name="T9" fmla="*/ 0 h 44"/>
                <a:gd name="T10" fmla="*/ 0 w 36"/>
                <a:gd name="T11" fmla="*/ 0 h 44"/>
                <a:gd name="T12" fmla="*/ 0 w 36"/>
                <a:gd name="T13" fmla="*/ 0 h 44"/>
                <a:gd name="T14" fmla="*/ 0 w 36"/>
                <a:gd name="T15" fmla="*/ 0 h 44"/>
                <a:gd name="T16" fmla="*/ 0 w 36"/>
                <a:gd name="T17" fmla="*/ 0 h 44"/>
                <a:gd name="T18" fmla="*/ 0 w 36"/>
                <a:gd name="T19" fmla="*/ 0 h 44"/>
                <a:gd name="T20" fmla="*/ 0 w 36"/>
                <a:gd name="T21" fmla="*/ 0 h 44"/>
                <a:gd name="T22" fmla="*/ 0 w 36"/>
                <a:gd name="T23" fmla="*/ 0 h 44"/>
                <a:gd name="T24" fmla="*/ 0 w 36"/>
                <a:gd name="T25" fmla="*/ 0 h 44"/>
                <a:gd name="T26" fmla="*/ 0 w 36"/>
                <a:gd name="T27" fmla="*/ 0 h 44"/>
                <a:gd name="T28" fmla="*/ 0 w 36"/>
                <a:gd name="T29" fmla="*/ 0 h 44"/>
                <a:gd name="T30" fmla="*/ 0 w 36"/>
                <a:gd name="T31" fmla="*/ 0 h 44"/>
                <a:gd name="T32" fmla="*/ 0 w 36"/>
                <a:gd name="T33" fmla="*/ 0 h 44"/>
                <a:gd name="T34" fmla="*/ 0 w 36"/>
                <a:gd name="T35" fmla="*/ 0 h 4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36"/>
                <a:gd name="T55" fmla="*/ 0 h 44"/>
                <a:gd name="T56" fmla="*/ 36 w 36"/>
                <a:gd name="T57" fmla="*/ 44 h 4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36" h="44">
                  <a:moveTo>
                    <a:pt x="0" y="22"/>
                  </a:moveTo>
                  <a:lnTo>
                    <a:pt x="1" y="30"/>
                  </a:lnTo>
                  <a:lnTo>
                    <a:pt x="5" y="38"/>
                  </a:lnTo>
                  <a:lnTo>
                    <a:pt x="11" y="42"/>
                  </a:lnTo>
                  <a:lnTo>
                    <a:pt x="18" y="44"/>
                  </a:lnTo>
                  <a:lnTo>
                    <a:pt x="25" y="42"/>
                  </a:lnTo>
                  <a:lnTo>
                    <a:pt x="31" y="38"/>
                  </a:lnTo>
                  <a:lnTo>
                    <a:pt x="35" y="30"/>
                  </a:lnTo>
                  <a:lnTo>
                    <a:pt x="36" y="22"/>
                  </a:lnTo>
                  <a:lnTo>
                    <a:pt x="35" y="14"/>
                  </a:lnTo>
                  <a:lnTo>
                    <a:pt x="31" y="6"/>
                  </a:lnTo>
                  <a:lnTo>
                    <a:pt x="25" y="2"/>
                  </a:lnTo>
                  <a:lnTo>
                    <a:pt x="18" y="0"/>
                  </a:lnTo>
                  <a:lnTo>
                    <a:pt x="11" y="2"/>
                  </a:lnTo>
                  <a:lnTo>
                    <a:pt x="5" y="6"/>
                  </a:lnTo>
                  <a:lnTo>
                    <a:pt x="1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5" name="Group 75"/>
          <p:cNvGrpSpPr>
            <a:grpSpLocks/>
          </p:cNvGrpSpPr>
          <p:nvPr/>
        </p:nvGrpSpPr>
        <p:grpSpPr bwMode="auto">
          <a:xfrm>
            <a:off x="146050" y="2235200"/>
            <a:ext cx="539750" cy="914400"/>
            <a:chOff x="3309" y="2976"/>
            <a:chExt cx="484" cy="1010"/>
          </a:xfrm>
        </p:grpSpPr>
        <p:sp>
          <p:nvSpPr>
            <p:cNvPr id="234547" name="Freeform 7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34548" name="Group 7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49" name="Freeform 7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0" name="Freeform 7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1" name="Freeform 8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2" name="Freeform 8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3" name="Freeform 8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4" name="Freeform 8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5" name="Freeform 8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6" name="Oval 8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7" name="Oval 8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8" name="Oval 8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59" name="Oval 8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60" name="Oval 8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61" name="Oval 9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7" name="Group 91"/>
          <p:cNvGrpSpPr>
            <a:grpSpLocks/>
          </p:cNvGrpSpPr>
          <p:nvPr/>
        </p:nvGrpSpPr>
        <p:grpSpPr bwMode="auto">
          <a:xfrm>
            <a:off x="76200" y="1663700"/>
            <a:ext cx="539750" cy="914400"/>
            <a:chOff x="3309" y="2976"/>
            <a:chExt cx="484" cy="1010"/>
          </a:xfrm>
        </p:grpSpPr>
        <p:sp>
          <p:nvSpPr>
            <p:cNvPr id="234532" name="Freeform 9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34533" name="Group 9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34" name="Freeform 9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5" name="Freeform 9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6" name="Freeform 9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7" name="Freeform 9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8" name="Freeform 9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9" name="Freeform 9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0" name="Freeform 10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1" name="Oval 10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2" name="Oval 10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3" name="Oval 10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4" name="Oval 10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5" name="Oval 10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46" name="Oval 10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9" name="Group 107"/>
          <p:cNvGrpSpPr>
            <a:grpSpLocks/>
          </p:cNvGrpSpPr>
          <p:nvPr/>
        </p:nvGrpSpPr>
        <p:grpSpPr bwMode="auto">
          <a:xfrm>
            <a:off x="76200" y="990600"/>
            <a:ext cx="539750" cy="914400"/>
            <a:chOff x="3309" y="2976"/>
            <a:chExt cx="484" cy="1010"/>
          </a:xfrm>
        </p:grpSpPr>
        <p:sp>
          <p:nvSpPr>
            <p:cNvPr id="234517" name="Freeform 10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34518" name="Group 10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234519" name="Freeform 11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0" name="Freeform 11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1" name="Freeform 11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2" name="Freeform 11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3" name="Freeform 11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4" name="Freeform 11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5" name="Freeform 11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6" name="Oval 11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7" name="Oval 11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8" name="Oval 11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29" name="Oval 12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0" name="Oval 12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531" name="Oval 12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432124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6">
            <a:extLst>
              <a:ext uri="{FF2B5EF4-FFF2-40B4-BE49-F238E27FC236}">
                <a16:creationId xmlns:a16="http://schemas.microsoft.com/office/drawing/2014/main" id="{83685CF7-2741-423F-B162-F944D35945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472" y="61913"/>
            <a:ext cx="5197475" cy="67468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10052" name="Text Box 4"/>
          <p:cNvSpPr txBox="1">
            <a:spLocks noChangeArrowheads="1"/>
          </p:cNvSpPr>
          <p:nvPr/>
        </p:nvSpPr>
        <p:spPr bwMode="auto">
          <a:xfrm>
            <a:off x="6069013" y="2590800"/>
            <a:ext cx="24753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# of Sub-Instances</a:t>
            </a:r>
          </a:p>
        </p:txBody>
      </p:sp>
      <p:sp>
        <p:nvSpPr>
          <p:cNvPr id="1410053" name="Text Box 5"/>
          <p:cNvSpPr txBox="1">
            <a:spLocks noChangeArrowheads="1"/>
          </p:cNvSpPr>
          <p:nvPr/>
        </p:nvSpPr>
        <p:spPr bwMode="auto">
          <a:xfrm>
            <a:off x="5788325" y="2971800"/>
            <a:ext cx="26843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× # of Bird Answers</a:t>
            </a:r>
          </a:p>
        </p:txBody>
      </p:sp>
      <p:sp>
        <p:nvSpPr>
          <p:cNvPr id="1410054" name="Line 6"/>
          <p:cNvSpPr>
            <a:spLocks noChangeShapeType="1"/>
          </p:cNvSpPr>
          <p:nvPr/>
        </p:nvSpPr>
        <p:spPr bwMode="auto">
          <a:xfrm>
            <a:off x="58058" y="3045691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0055" name="Line 7"/>
          <p:cNvSpPr>
            <a:spLocks noChangeShapeType="1"/>
          </p:cNvSpPr>
          <p:nvPr/>
        </p:nvSpPr>
        <p:spPr bwMode="auto">
          <a:xfrm>
            <a:off x="366486" y="3904344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5688013" y="2279650"/>
            <a:ext cx="10715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solidFill>
                  <a:srgbClr val="FFC000"/>
                </a:solidFill>
              </a:rPr>
              <a:t>Time =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335D3BEF-13B2-4141-8BB3-A079BE2C3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52335" y="5193148"/>
            <a:ext cx="3381829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Text Box 10">
            <a:extLst>
              <a:ext uri="{FF2B5EF4-FFF2-40B4-BE49-F238E27FC236}">
                <a16:creationId xmlns:a16="http://schemas.microsoft.com/office/drawing/2014/main" id="{D06BAC7A-5932-4679-81DA-8F3B9C414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3494544"/>
            <a:ext cx="40386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Computing the cost takes</a:t>
            </a:r>
          </a:p>
          <a:p>
            <a:pPr algn="ctr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q(1) </a:t>
            </a:r>
            <a:r>
              <a:rPr lang="en-US" altLang="en-US" sz="2400" dirty="0"/>
              <a:t>time </a:t>
            </a:r>
          </a:p>
          <a:p>
            <a:pPr algn="ctr" eaLnBrk="1" hangingPunct="1">
              <a:buNone/>
            </a:pPr>
            <a:r>
              <a:rPr lang="en-US" altLang="en-US" sz="2400" dirty="0"/>
              <a:t>Copying the solution </a:t>
            </a:r>
          </a:p>
          <a:p>
            <a:pPr algn="ctr" eaLnBrk="1" hangingPunct="1">
              <a:buNone/>
            </a:pPr>
            <a:r>
              <a:rPr lang="en-US" altLang="en-US" sz="2400" dirty="0"/>
              <a:t>from </a:t>
            </a:r>
            <a:r>
              <a:rPr lang="en-US" altLang="en-US" sz="2400" dirty="0" err="1"/>
              <a:t>optSol</a:t>
            </a:r>
            <a:r>
              <a:rPr lang="en-US" altLang="en-US" sz="2400" dirty="0"/>
              <a:t>[k] to </a:t>
            </a:r>
            <a:r>
              <a:rPr lang="en-US" altLang="en-US" sz="2400" dirty="0" err="1"/>
              <a:t>optSol</a:t>
            </a:r>
            <a:r>
              <a:rPr lang="el-GR" altLang="en-US" sz="2400" baseline="-250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baseline="-250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i,k</a:t>
            </a:r>
            <a:r>
              <a:rPr lang="el-GR" altLang="en-US" sz="2400" baseline="-250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 </a:t>
            </a:r>
          </a:p>
          <a:p>
            <a:pPr algn="ctr" eaLnBrk="1" hangingPunct="1">
              <a:buNone/>
            </a:pPr>
            <a:r>
              <a:rPr lang="en-US" altLang="en-US" sz="2400" dirty="0"/>
              <a:t>would take </a:t>
            </a: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q(</a:t>
            </a:r>
            <a:r>
              <a:rPr lang="en-US" altLang="en-US" sz="2400" dirty="0">
                <a:solidFill>
                  <a:srgbClr val="FFC000"/>
                </a:solidFill>
                <a:latin typeface="+mj-lt"/>
              </a:rPr>
              <a:t>n</a:t>
            </a: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) </a:t>
            </a:r>
            <a:r>
              <a:rPr lang="en-US" altLang="en-US" sz="2400" dirty="0"/>
              <a:t>time</a:t>
            </a:r>
          </a:p>
          <a:p>
            <a:pPr algn="ctr" eaLnBrk="1" hangingPunct="1">
              <a:buNone/>
            </a:pPr>
            <a:r>
              <a:rPr lang="en-US" altLang="en-US" sz="2400" dirty="0"/>
              <a:t>but we deleted that line. </a:t>
            </a:r>
          </a:p>
          <a:p>
            <a:pPr algn="ctr" eaLnBrk="1" hangingPunct="1">
              <a:buNone/>
            </a:pPr>
            <a:endParaRPr lang="en-US" altLang="en-US" sz="2400" dirty="0"/>
          </a:p>
        </p:txBody>
      </p:sp>
      <p:sp>
        <p:nvSpPr>
          <p:cNvPr id="23" name="Line 8">
            <a:extLst>
              <a:ext uri="{FF2B5EF4-FFF2-40B4-BE49-F238E27FC236}">
                <a16:creationId xmlns:a16="http://schemas.microsoft.com/office/drawing/2014/main" id="{0784E270-9EBC-4BB4-B92F-49176CF618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3428" y="5022276"/>
            <a:ext cx="1857829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Text Box 10">
            <a:extLst>
              <a:ext uri="{FF2B5EF4-FFF2-40B4-BE49-F238E27FC236}">
                <a16:creationId xmlns:a16="http://schemas.microsoft.com/office/drawing/2014/main" id="{E2577FA5-D0D8-41FB-92AD-52A95C7405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0"/>
            <a:ext cx="40386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endParaRPr lang="en-US" altLang="en-US" sz="1600" dirty="0"/>
          </a:p>
          <a:p>
            <a:pPr algn="ctr" eaLnBrk="1" hangingPunct="1">
              <a:buNone/>
            </a:pPr>
            <a:r>
              <a:rPr lang="en-US" altLang="en-US" sz="2400" dirty="0"/>
              <a:t>   And that completes our dynamic programming algorithm. </a:t>
            </a:r>
          </a:p>
        </p:txBody>
      </p:sp>
    </p:spTree>
    <p:extLst>
      <p:ext uri="{BB962C8B-B14F-4D97-AF65-F5344CB8AC3E}">
        <p14:creationId xmlns:p14="http://schemas.microsoft.com/office/powerpoint/2010/main" val="4222217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0052" grpId="0" autoUpdateAnimBg="0"/>
      <p:bldP spid="1410053" grpId="0" autoUpdateAnimBg="0"/>
      <p:bldP spid="1410054" grpId="0" animBg="1"/>
      <p:bldP spid="1410055" grpId="0" animBg="1"/>
      <p:bldP spid="149514" grpId="0"/>
      <p:bldP spid="19" grpId="0" animBg="1"/>
      <p:bldP spid="19" grpId="1" animBg="1"/>
      <p:bldP spid="23" grpId="0" animBg="1"/>
      <p:bldP spid="11" grpId="0" build="allAtOnce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3" name="Picture 22" descr="sy01258_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249863" y="2400300"/>
            <a:ext cx="2522537" cy="2159000"/>
          </a:xfrm>
          <a:noFill/>
        </p:spPr>
      </p:pic>
      <p:grpSp>
        <p:nvGrpSpPr>
          <p:cNvPr id="184324" name="Group 93"/>
          <p:cNvGrpSpPr>
            <a:grpSpLocks/>
          </p:cNvGrpSpPr>
          <p:nvPr/>
        </p:nvGrpSpPr>
        <p:grpSpPr bwMode="auto">
          <a:xfrm>
            <a:off x="1065213" y="2292350"/>
            <a:ext cx="2592387" cy="2279650"/>
            <a:chOff x="671" y="1444"/>
            <a:chExt cx="1633" cy="1436"/>
          </a:xfrm>
        </p:grpSpPr>
        <p:sp>
          <p:nvSpPr>
            <p:cNvPr id="184325" name="AutoShape 24"/>
            <p:cNvSpPr>
              <a:spLocks noChangeAspect="1" noChangeArrowheads="1" noTextEdit="1"/>
            </p:cNvSpPr>
            <p:nvPr/>
          </p:nvSpPr>
          <p:spPr bwMode="auto">
            <a:xfrm>
              <a:off x="671" y="1444"/>
              <a:ext cx="1633" cy="1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6" name="Freeform 29"/>
            <p:cNvSpPr>
              <a:spLocks/>
            </p:cNvSpPr>
            <p:nvPr/>
          </p:nvSpPr>
          <p:spPr bwMode="auto">
            <a:xfrm>
              <a:off x="671" y="1444"/>
              <a:ext cx="1515" cy="1433"/>
            </a:xfrm>
            <a:custGeom>
              <a:avLst/>
              <a:gdLst>
                <a:gd name="T0" fmla="*/ 12 w 3030"/>
                <a:gd name="T1" fmla="*/ 7 h 2866"/>
                <a:gd name="T2" fmla="*/ 12 w 3030"/>
                <a:gd name="T3" fmla="*/ 6 h 2866"/>
                <a:gd name="T4" fmla="*/ 12 w 3030"/>
                <a:gd name="T5" fmla="*/ 5 h 2866"/>
                <a:gd name="T6" fmla="*/ 12 w 3030"/>
                <a:gd name="T7" fmla="*/ 4 h 2866"/>
                <a:gd name="T8" fmla="*/ 11 w 3030"/>
                <a:gd name="T9" fmla="*/ 3 h 2866"/>
                <a:gd name="T10" fmla="*/ 11 w 3030"/>
                <a:gd name="T11" fmla="*/ 2 h 2866"/>
                <a:gd name="T12" fmla="*/ 10 w 3030"/>
                <a:gd name="T13" fmla="*/ 2 h 2866"/>
                <a:gd name="T14" fmla="*/ 10 w 3030"/>
                <a:gd name="T15" fmla="*/ 1 h 2866"/>
                <a:gd name="T16" fmla="*/ 9 w 3030"/>
                <a:gd name="T17" fmla="*/ 0 h 2866"/>
                <a:gd name="T18" fmla="*/ 1 w 3030"/>
                <a:gd name="T19" fmla="*/ 3 h 2866"/>
                <a:gd name="T20" fmla="*/ 2 w 3030"/>
                <a:gd name="T21" fmla="*/ 3 h 2866"/>
                <a:gd name="T22" fmla="*/ 2 w 3030"/>
                <a:gd name="T23" fmla="*/ 3 h 2866"/>
                <a:gd name="T24" fmla="*/ 2 w 3030"/>
                <a:gd name="T25" fmla="*/ 3 h 2866"/>
                <a:gd name="T26" fmla="*/ 2 w 3030"/>
                <a:gd name="T27" fmla="*/ 3 h 2866"/>
                <a:gd name="T28" fmla="*/ 2 w 3030"/>
                <a:gd name="T29" fmla="*/ 4 h 2866"/>
                <a:gd name="T30" fmla="*/ 2 w 3030"/>
                <a:gd name="T31" fmla="*/ 4 h 2866"/>
                <a:gd name="T32" fmla="*/ 1 w 3030"/>
                <a:gd name="T33" fmla="*/ 4 h 2866"/>
                <a:gd name="T34" fmla="*/ 1 w 3030"/>
                <a:gd name="T35" fmla="*/ 4 h 2866"/>
                <a:gd name="T36" fmla="*/ 1 w 3030"/>
                <a:gd name="T37" fmla="*/ 4 h 2866"/>
                <a:gd name="T38" fmla="*/ 1 w 3030"/>
                <a:gd name="T39" fmla="*/ 6 h 2866"/>
                <a:gd name="T40" fmla="*/ 1 w 3030"/>
                <a:gd name="T41" fmla="*/ 7 h 2866"/>
                <a:gd name="T42" fmla="*/ 2 w 3030"/>
                <a:gd name="T43" fmla="*/ 8 h 2866"/>
                <a:gd name="T44" fmla="*/ 2 w 3030"/>
                <a:gd name="T45" fmla="*/ 9 h 2866"/>
                <a:gd name="T46" fmla="*/ 3 w 3030"/>
                <a:gd name="T47" fmla="*/ 10 h 2866"/>
                <a:gd name="T48" fmla="*/ 3 w 3030"/>
                <a:gd name="T49" fmla="*/ 11 h 2866"/>
                <a:gd name="T50" fmla="*/ 4 w 3030"/>
                <a:gd name="T51" fmla="*/ 11 h 2866"/>
                <a:gd name="T52" fmla="*/ 4 w 3030"/>
                <a:gd name="T53" fmla="*/ 12 h 2866"/>
                <a:gd name="T54" fmla="*/ 4 w 3030"/>
                <a:gd name="T55" fmla="*/ 12 h 2866"/>
                <a:gd name="T56" fmla="*/ 4 w 3030"/>
                <a:gd name="T57" fmla="*/ 12 h 2866"/>
                <a:gd name="T58" fmla="*/ 4 w 3030"/>
                <a:gd name="T59" fmla="*/ 12 h 2866"/>
                <a:gd name="T60" fmla="*/ 5 w 3030"/>
                <a:gd name="T61" fmla="*/ 12 h 2866"/>
                <a:gd name="T62" fmla="*/ 12 w 3030"/>
                <a:gd name="T63" fmla="*/ 9 h 2866"/>
                <a:gd name="T64" fmla="*/ 12 w 3030"/>
                <a:gd name="T65" fmla="*/ 9 h 2866"/>
                <a:gd name="T66" fmla="*/ 12 w 3030"/>
                <a:gd name="T67" fmla="*/ 8 h 2866"/>
                <a:gd name="T68" fmla="*/ 12 w 3030"/>
                <a:gd name="T69" fmla="*/ 8 h 2866"/>
                <a:gd name="T70" fmla="*/ 12 w 3030"/>
                <a:gd name="T71" fmla="*/ 7 h 2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30"/>
                <a:gd name="T109" fmla="*/ 0 h 2866"/>
                <a:gd name="T110" fmla="*/ 3030 w 3030"/>
                <a:gd name="T111" fmla="*/ 2866 h 28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30" h="2866">
                  <a:moveTo>
                    <a:pt x="3022" y="1685"/>
                  </a:moveTo>
                  <a:lnTo>
                    <a:pt x="3013" y="1585"/>
                  </a:lnTo>
                  <a:lnTo>
                    <a:pt x="2999" y="1479"/>
                  </a:lnTo>
                  <a:lnTo>
                    <a:pt x="2980" y="1371"/>
                  </a:lnTo>
                  <a:lnTo>
                    <a:pt x="2958" y="1259"/>
                  </a:lnTo>
                  <a:lnTo>
                    <a:pt x="2931" y="1144"/>
                  </a:lnTo>
                  <a:lnTo>
                    <a:pt x="2900" y="1031"/>
                  </a:lnTo>
                  <a:lnTo>
                    <a:pt x="2863" y="916"/>
                  </a:lnTo>
                  <a:lnTo>
                    <a:pt x="2823" y="803"/>
                  </a:lnTo>
                  <a:lnTo>
                    <a:pt x="2775" y="692"/>
                  </a:lnTo>
                  <a:lnTo>
                    <a:pt x="2725" y="582"/>
                  </a:lnTo>
                  <a:lnTo>
                    <a:pt x="2668" y="476"/>
                  </a:lnTo>
                  <a:lnTo>
                    <a:pt x="2607" y="374"/>
                  </a:lnTo>
                  <a:lnTo>
                    <a:pt x="2540" y="277"/>
                  </a:lnTo>
                  <a:lnTo>
                    <a:pt x="2467" y="187"/>
                  </a:lnTo>
                  <a:lnTo>
                    <a:pt x="2389" y="102"/>
                  </a:lnTo>
                  <a:lnTo>
                    <a:pt x="2305" y="27"/>
                  </a:lnTo>
                  <a:lnTo>
                    <a:pt x="2271" y="0"/>
                  </a:lnTo>
                  <a:lnTo>
                    <a:pt x="108" y="525"/>
                  </a:lnTo>
                  <a:lnTo>
                    <a:pt x="239" y="637"/>
                  </a:lnTo>
                  <a:lnTo>
                    <a:pt x="250" y="648"/>
                  </a:lnTo>
                  <a:lnTo>
                    <a:pt x="263" y="659"/>
                  </a:lnTo>
                  <a:lnTo>
                    <a:pt x="274" y="670"/>
                  </a:lnTo>
                  <a:lnTo>
                    <a:pt x="286" y="682"/>
                  </a:lnTo>
                  <a:lnTo>
                    <a:pt x="299" y="696"/>
                  </a:lnTo>
                  <a:lnTo>
                    <a:pt x="311" y="712"/>
                  </a:lnTo>
                  <a:lnTo>
                    <a:pt x="324" y="726"/>
                  </a:lnTo>
                  <a:lnTo>
                    <a:pt x="337" y="744"/>
                  </a:lnTo>
                  <a:lnTo>
                    <a:pt x="327" y="755"/>
                  </a:lnTo>
                  <a:lnTo>
                    <a:pt x="316" y="770"/>
                  </a:lnTo>
                  <a:lnTo>
                    <a:pt x="303" y="786"/>
                  </a:lnTo>
                  <a:lnTo>
                    <a:pt x="288" y="806"/>
                  </a:lnTo>
                  <a:lnTo>
                    <a:pt x="269" y="830"/>
                  </a:lnTo>
                  <a:lnTo>
                    <a:pt x="248" y="857"/>
                  </a:lnTo>
                  <a:lnTo>
                    <a:pt x="225" y="887"/>
                  </a:lnTo>
                  <a:lnTo>
                    <a:pt x="198" y="921"/>
                  </a:lnTo>
                  <a:lnTo>
                    <a:pt x="0" y="876"/>
                  </a:lnTo>
                  <a:lnTo>
                    <a:pt x="16" y="1000"/>
                  </a:lnTo>
                  <a:lnTo>
                    <a:pt x="42" y="1179"/>
                  </a:lnTo>
                  <a:lnTo>
                    <a:pt x="79" y="1353"/>
                  </a:lnTo>
                  <a:lnTo>
                    <a:pt x="121" y="1523"/>
                  </a:lnTo>
                  <a:lnTo>
                    <a:pt x="171" y="1685"/>
                  </a:lnTo>
                  <a:lnTo>
                    <a:pt x="228" y="1842"/>
                  </a:lnTo>
                  <a:lnTo>
                    <a:pt x="288" y="1990"/>
                  </a:lnTo>
                  <a:lnTo>
                    <a:pt x="352" y="2132"/>
                  </a:lnTo>
                  <a:lnTo>
                    <a:pt x="418" y="2261"/>
                  </a:lnTo>
                  <a:lnTo>
                    <a:pt x="486" y="2382"/>
                  </a:lnTo>
                  <a:lnTo>
                    <a:pt x="555" y="2490"/>
                  </a:lnTo>
                  <a:lnTo>
                    <a:pt x="623" y="2587"/>
                  </a:lnTo>
                  <a:lnTo>
                    <a:pt x="689" y="2671"/>
                  </a:lnTo>
                  <a:lnTo>
                    <a:pt x="753" y="2740"/>
                  </a:lnTo>
                  <a:lnTo>
                    <a:pt x="813" y="2795"/>
                  </a:lnTo>
                  <a:lnTo>
                    <a:pt x="868" y="2834"/>
                  </a:lnTo>
                  <a:lnTo>
                    <a:pt x="917" y="2858"/>
                  </a:lnTo>
                  <a:lnTo>
                    <a:pt x="934" y="2863"/>
                  </a:lnTo>
                  <a:lnTo>
                    <a:pt x="951" y="2864"/>
                  </a:lnTo>
                  <a:lnTo>
                    <a:pt x="969" y="2866"/>
                  </a:lnTo>
                  <a:lnTo>
                    <a:pt x="986" y="2864"/>
                  </a:lnTo>
                  <a:lnTo>
                    <a:pt x="1002" y="2861"/>
                  </a:lnTo>
                  <a:lnTo>
                    <a:pt x="1016" y="2856"/>
                  </a:lnTo>
                  <a:lnTo>
                    <a:pt x="1030" y="2848"/>
                  </a:lnTo>
                  <a:lnTo>
                    <a:pt x="1044" y="2841"/>
                  </a:lnTo>
                  <a:lnTo>
                    <a:pt x="2947" y="2213"/>
                  </a:lnTo>
                  <a:lnTo>
                    <a:pt x="2963" y="2196"/>
                  </a:lnTo>
                  <a:lnTo>
                    <a:pt x="2989" y="2154"/>
                  </a:lnTo>
                  <a:lnTo>
                    <a:pt x="3008" y="2099"/>
                  </a:lnTo>
                  <a:lnTo>
                    <a:pt x="3021" y="2034"/>
                  </a:lnTo>
                  <a:lnTo>
                    <a:pt x="3027" y="1963"/>
                  </a:lnTo>
                  <a:lnTo>
                    <a:pt x="3030" y="1890"/>
                  </a:lnTo>
                  <a:lnTo>
                    <a:pt x="3030" y="1817"/>
                  </a:lnTo>
                  <a:lnTo>
                    <a:pt x="3027" y="1746"/>
                  </a:lnTo>
                  <a:lnTo>
                    <a:pt x="3022" y="1685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7" name="Freeform 30"/>
            <p:cNvSpPr>
              <a:spLocks/>
            </p:cNvSpPr>
            <p:nvPr/>
          </p:nvSpPr>
          <p:spPr bwMode="auto">
            <a:xfrm>
              <a:off x="700" y="1471"/>
              <a:ext cx="1461" cy="1381"/>
            </a:xfrm>
            <a:custGeom>
              <a:avLst/>
              <a:gdLst>
                <a:gd name="T0" fmla="*/ 12 w 2922"/>
                <a:gd name="T1" fmla="*/ 6 h 2764"/>
                <a:gd name="T2" fmla="*/ 12 w 2922"/>
                <a:gd name="T3" fmla="*/ 5 h 2764"/>
                <a:gd name="T4" fmla="*/ 12 w 2922"/>
                <a:gd name="T5" fmla="*/ 4 h 2764"/>
                <a:gd name="T6" fmla="*/ 11 w 2922"/>
                <a:gd name="T7" fmla="*/ 3 h 2764"/>
                <a:gd name="T8" fmla="*/ 11 w 2922"/>
                <a:gd name="T9" fmla="*/ 2 h 2764"/>
                <a:gd name="T10" fmla="*/ 11 w 2922"/>
                <a:gd name="T11" fmla="*/ 1 h 2764"/>
                <a:gd name="T12" fmla="*/ 10 w 2922"/>
                <a:gd name="T13" fmla="*/ 1 h 2764"/>
                <a:gd name="T14" fmla="*/ 9 w 2922"/>
                <a:gd name="T15" fmla="*/ 0 h 2764"/>
                <a:gd name="T16" fmla="*/ 9 w 2922"/>
                <a:gd name="T17" fmla="*/ 0 h 2764"/>
                <a:gd name="T18" fmla="*/ 1 w 2922"/>
                <a:gd name="T19" fmla="*/ 2 h 2764"/>
                <a:gd name="T20" fmla="*/ 1 w 2922"/>
                <a:gd name="T21" fmla="*/ 2 h 2764"/>
                <a:gd name="T22" fmla="*/ 2 w 2922"/>
                <a:gd name="T23" fmla="*/ 2 h 2764"/>
                <a:gd name="T24" fmla="*/ 2 w 2922"/>
                <a:gd name="T25" fmla="*/ 2 h 2764"/>
                <a:gd name="T26" fmla="*/ 2 w 2922"/>
                <a:gd name="T27" fmla="*/ 2 h 2764"/>
                <a:gd name="T28" fmla="*/ 2 w 2922"/>
                <a:gd name="T29" fmla="*/ 2 h 2764"/>
                <a:gd name="T30" fmla="*/ 1 w 2922"/>
                <a:gd name="T31" fmla="*/ 3 h 2764"/>
                <a:gd name="T32" fmla="*/ 1 w 2922"/>
                <a:gd name="T33" fmla="*/ 3 h 2764"/>
                <a:gd name="T34" fmla="*/ 1 w 2922"/>
                <a:gd name="T35" fmla="*/ 3 h 2764"/>
                <a:gd name="T36" fmla="*/ 1 w 2922"/>
                <a:gd name="T37" fmla="*/ 3 h 2764"/>
                <a:gd name="T38" fmla="*/ 1 w 2922"/>
                <a:gd name="T39" fmla="*/ 5 h 2764"/>
                <a:gd name="T40" fmla="*/ 1 w 2922"/>
                <a:gd name="T41" fmla="*/ 6 h 2764"/>
                <a:gd name="T42" fmla="*/ 2 w 2922"/>
                <a:gd name="T43" fmla="*/ 7 h 2764"/>
                <a:gd name="T44" fmla="*/ 2 w 2922"/>
                <a:gd name="T45" fmla="*/ 8 h 2764"/>
                <a:gd name="T46" fmla="*/ 3 w 2922"/>
                <a:gd name="T47" fmla="*/ 9 h 2764"/>
                <a:gd name="T48" fmla="*/ 3 w 2922"/>
                <a:gd name="T49" fmla="*/ 10 h 2764"/>
                <a:gd name="T50" fmla="*/ 4 w 2922"/>
                <a:gd name="T51" fmla="*/ 10 h 2764"/>
                <a:gd name="T52" fmla="*/ 4 w 2922"/>
                <a:gd name="T53" fmla="*/ 10 h 2764"/>
                <a:gd name="T54" fmla="*/ 4 w 2922"/>
                <a:gd name="T55" fmla="*/ 10 h 2764"/>
                <a:gd name="T56" fmla="*/ 4 w 2922"/>
                <a:gd name="T57" fmla="*/ 10 h 2764"/>
                <a:gd name="T58" fmla="*/ 4 w 2922"/>
                <a:gd name="T59" fmla="*/ 10 h 2764"/>
                <a:gd name="T60" fmla="*/ 4 w 2922"/>
                <a:gd name="T61" fmla="*/ 10 h 2764"/>
                <a:gd name="T62" fmla="*/ 12 w 2922"/>
                <a:gd name="T63" fmla="*/ 8 h 2764"/>
                <a:gd name="T64" fmla="*/ 12 w 2922"/>
                <a:gd name="T65" fmla="*/ 7 h 2764"/>
                <a:gd name="T66" fmla="*/ 12 w 2922"/>
                <a:gd name="T67" fmla="*/ 7 h 2764"/>
                <a:gd name="T68" fmla="*/ 12 w 2922"/>
                <a:gd name="T69" fmla="*/ 6 h 2764"/>
                <a:gd name="T70" fmla="*/ 12 w 2922"/>
                <a:gd name="T71" fmla="*/ 6 h 27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2"/>
                <a:gd name="T109" fmla="*/ 0 h 2764"/>
                <a:gd name="T110" fmla="*/ 2922 w 2922"/>
                <a:gd name="T111" fmla="*/ 2764 h 27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2" h="2764">
                  <a:moveTo>
                    <a:pt x="2916" y="1637"/>
                  </a:moveTo>
                  <a:lnTo>
                    <a:pt x="2906" y="1538"/>
                  </a:lnTo>
                  <a:lnTo>
                    <a:pt x="2892" y="1434"/>
                  </a:lnTo>
                  <a:lnTo>
                    <a:pt x="2875" y="1327"/>
                  </a:lnTo>
                  <a:lnTo>
                    <a:pt x="2853" y="1219"/>
                  </a:lnTo>
                  <a:lnTo>
                    <a:pt x="2826" y="1107"/>
                  </a:lnTo>
                  <a:lnTo>
                    <a:pt x="2794" y="996"/>
                  </a:lnTo>
                  <a:lnTo>
                    <a:pt x="2760" y="882"/>
                  </a:lnTo>
                  <a:lnTo>
                    <a:pt x="2719" y="771"/>
                  </a:lnTo>
                  <a:lnTo>
                    <a:pt x="2675" y="662"/>
                  </a:lnTo>
                  <a:lnTo>
                    <a:pt x="2625" y="555"/>
                  </a:lnTo>
                  <a:lnTo>
                    <a:pt x="2570" y="452"/>
                  </a:lnTo>
                  <a:lnTo>
                    <a:pt x="2510" y="351"/>
                  </a:lnTo>
                  <a:lnTo>
                    <a:pt x="2444" y="257"/>
                  </a:lnTo>
                  <a:lnTo>
                    <a:pt x="2373" y="169"/>
                  </a:lnTo>
                  <a:lnTo>
                    <a:pt x="2298" y="87"/>
                  </a:lnTo>
                  <a:lnTo>
                    <a:pt x="2216" y="13"/>
                  </a:lnTo>
                  <a:lnTo>
                    <a:pt x="2200" y="0"/>
                  </a:lnTo>
                  <a:lnTo>
                    <a:pt x="156" y="497"/>
                  </a:lnTo>
                  <a:lnTo>
                    <a:pt x="214" y="547"/>
                  </a:lnTo>
                  <a:lnTo>
                    <a:pt x="228" y="560"/>
                  </a:lnTo>
                  <a:lnTo>
                    <a:pt x="244" y="576"/>
                  </a:lnTo>
                  <a:lnTo>
                    <a:pt x="260" y="592"/>
                  </a:lnTo>
                  <a:lnTo>
                    <a:pt x="275" y="609"/>
                  </a:lnTo>
                  <a:lnTo>
                    <a:pt x="291" y="628"/>
                  </a:lnTo>
                  <a:lnTo>
                    <a:pt x="307" y="647"/>
                  </a:lnTo>
                  <a:lnTo>
                    <a:pt x="324" y="669"/>
                  </a:lnTo>
                  <a:lnTo>
                    <a:pt x="340" y="691"/>
                  </a:lnTo>
                  <a:lnTo>
                    <a:pt x="332" y="702"/>
                  </a:lnTo>
                  <a:lnTo>
                    <a:pt x="312" y="728"/>
                  </a:lnTo>
                  <a:lnTo>
                    <a:pt x="282" y="764"/>
                  </a:lnTo>
                  <a:lnTo>
                    <a:pt x="249" y="807"/>
                  </a:lnTo>
                  <a:lnTo>
                    <a:pt x="216" y="849"/>
                  </a:lnTo>
                  <a:lnTo>
                    <a:pt x="187" y="887"/>
                  </a:lnTo>
                  <a:lnTo>
                    <a:pt x="167" y="914"/>
                  </a:lnTo>
                  <a:lnTo>
                    <a:pt x="159" y="923"/>
                  </a:lnTo>
                  <a:lnTo>
                    <a:pt x="0" y="885"/>
                  </a:lnTo>
                  <a:lnTo>
                    <a:pt x="6" y="942"/>
                  </a:lnTo>
                  <a:lnTo>
                    <a:pt x="33" y="1115"/>
                  </a:lnTo>
                  <a:lnTo>
                    <a:pt x="68" y="1283"/>
                  </a:lnTo>
                  <a:lnTo>
                    <a:pt x="110" y="1448"/>
                  </a:lnTo>
                  <a:lnTo>
                    <a:pt x="159" y="1607"/>
                  </a:lnTo>
                  <a:lnTo>
                    <a:pt x="212" y="1759"/>
                  </a:lnTo>
                  <a:lnTo>
                    <a:pt x="271" y="1906"/>
                  </a:lnTo>
                  <a:lnTo>
                    <a:pt x="334" y="2042"/>
                  </a:lnTo>
                  <a:lnTo>
                    <a:pt x="398" y="2171"/>
                  </a:lnTo>
                  <a:lnTo>
                    <a:pt x="462" y="2289"/>
                  </a:lnTo>
                  <a:lnTo>
                    <a:pt x="529" y="2396"/>
                  </a:lnTo>
                  <a:lnTo>
                    <a:pt x="595" y="2492"/>
                  </a:lnTo>
                  <a:lnTo>
                    <a:pt x="657" y="2575"/>
                  </a:lnTo>
                  <a:lnTo>
                    <a:pt x="719" y="2643"/>
                  </a:lnTo>
                  <a:lnTo>
                    <a:pt x="775" y="2698"/>
                  </a:lnTo>
                  <a:lnTo>
                    <a:pt x="827" y="2736"/>
                  </a:lnTo>
                  <a:lnTo>
                    <a:pt x="873" y="2758"/>
                  </a:lnTo>
                  <a:lnTo>
                    <a:pt x="889" y="2762"/>
                  </a:lnTo>
                  <a:lnTo>
                    <a:pt x="904" y="2764"/>
                  </a:lnTo>
                  <a:lnTo>
                    <a:pt x="917" y="2762"/>
                  </a:lnTo>
                  <a:lnTo>
                    <a:pt x="930" y="2761"/>
                  </a:lnTo>
                  <a:lnTo>
                    <a:pt x="939" y="2758"/>
                  </a:lnTo>
                  <a:lnTo>
                    <a:pt x="948" y="2753"/>
                  </a:lnTo>
                  <a:lnTo>
                    <a:pt x="958" y="2748"/>
                  </a:lnTo>
                  <a:lnTo>
                    <a:pt x="964" y="2744"/>
                  </a:lnTo>
                  <a:lnTo>
                    <a:pt x="2860" y="2118"/>
                  </a:lnTo>
                  <a:lnTo>
                    <a:pt x="2867" y="2110"/>
                  </a:lnTo>
                  <a:lnTo>
                    <a:pt x="2890" y="2069"/>
                  </a:lnTo>
                  <a:lnTo>
                    <a:pt x="2906" y="2014"/>
                  </a:lnTo>
                  <a:lnTo>
                    <a:pt x="2916" y="1948"/>
                  </a:lnTo>
                  <a:lnTo>
                    <a:pt x="2920" y="1876"/>
                  </a:lnTo>
                  <a:lnTo>
                    <a:pt x="2922" y="1805"/>
                  </a:lnTo>
                  <a:lnTo>
                    <a:pt x="2920" y="1737"/>
                  </a:lnTo>
                  <a:lnTo>
                    <a:pt x="2919" y="1679"/>
                  </a:lnTo>
                  <a:lnTo>
                    <a:pt x="2916" y="1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8" name="Freeform 31"/>
            <p:cNvSpPr>
              <a:spLocks/>
            </p:cNvSpPr>
            <p:nvPr/>
          </p:nvSpPr>
          <p:spPr bwMode="auto">
            <a:xfrm>
              <a:off x="746" y="1850"/>
              <a:ext cx="433" cy="963"/>
            </a:xfrm>
            <a:custGeom>
              <a:avLst/>
              <a:gdLst>
                <a:gd name="T0" fmla="*/ 0 w 865"/>
                <a:gd name="T1" fmla="*/ 0 h 1927"/>
                <a:gd name="T2" fmla="*/ 1 w 865"/>
                <a:gd name="T3" fmla="*/ 0 h 1927"/>
                <a:gd name="T4" fmla="*/ 2 w 865"/>
                <a:gd name="T5" fmla="*/ 0 h 1927"/>
                <a:gd name="T6" fmla="*/ 2 w 865"/>
                <a:gd name="T7" fmla="*/ 0 h 1927"/>
                <a:gd name="T8" fmla="*/ 2 w 865"/>
                <a:gd name="T9" fmla="*/ 0 h 1927"/>
                <a:gd name="T10" fmla="*/ 2 w 865"/>
                <a:gd name="T11" fmla="*/ 0 h 1927"/>
                <a:gd name="T12" fmla="*/ 2 w 865"/>
                <a:gd name="T13" fmla="*/ 0 h 1927"/>
                <a:gd name="T14" fmla="*/ 2 w 865"/>
                <a:gd name="T15" fmla="*/ 0 h 1927"/>
                <a:gd name="T16" fmla="*/ 2 w 865"/>
                <a:gd name="T17" fmla="*/ 0 h 1927"/>
                <a:gd name="T18" fmla="*/ 2 w 865"/>
                <a:gd name="T19" fmla="*/ 0 h 1927"/>
                <a:gd name="T20" fmla="*/ 2 w 865"/>
                <a:gd name="T21" fmla="*/ 1 h 1927"/>
                <a:gd name="T22" fmla="*/ 2 w 865"/>
                <a:gd name="T23" fmla="*/ 1 h 1927"/>
                <a:gd name="T24" fmla="*/ 2 w 865"/>
                <a:gd name="T25" fmla="*/ 1 h 1927"/>
                <a:gd name="T26" fmla="*/ 2 w 865"/>
                <a:gd name="T27" fmla="*/ 1 h 1927"/>
                <a:gd name="T28" fmla="*/ 3 w 865"/>
                <a:gd name="T29" fmla="*/ 1 h 1927"/>
                <a:gd name="T30" fmla="*/ 3 w 865"/>
                <a:gd name="T31" fmla="*/ 1 h 1927"/>
                <a:gd name="T32" fmla="*/ 3 w 865"/>
                <a:gd name="T33" fmla="*/ 2 h 1927"/>
                <a:gd name="T34" fmla="*/ 3 w 865"/>
                <a:gd name="T35" fmla="*/ 2 h 1927"/>
                <a:gd name="T36" fmla="*/ 3 w 865"/>
                <a:gd name="T37" fmla="*/ 2 h 1927"/>
                <a:gd name="T38" fmla="*/ 3 w 865"/>
                <a:gd name="T39" fmla="*/ 2 h 1927"/>
                <a:gd name="T40" fmla="*/ 3 w 865"/>
                <a:gd name="T41" fmla="*/ 3 h 1927"/>
                <a:gd name="T42" fmla="*/ 3 w 865"/>
                <a:gd name="T43" fmla="*/ 3 h 1927"/>
                <a:gd name="T44" fmla="*/ 3 w 865"/>
                <a:gd name="T45" fmla="*/ 4 h 1927"/>
                <a:gd name="T46" fmla="*/ 4 w 865"/>
                <a:gd name="T47" fmla="*/ 4 h 1927"/>
                <a:gd name="T48" fmla="*/ 4 w 865"/>
                <a:gd name="T49" fmla="*/ 4 h 1927"/>
                <a:gd name="T50" fmla="*/ 4 w 865"/>
                <a:gd name="T51" fmla="*/ 5 h 1927"/>
                <a:gd name="T52" fmla="*/ 4 w 865"/>
                <a:gd name="T53" fmla="*/ 5 h 1927"/>
                <a:gd name="T54" fmla="*/ 4 w 865"/>
                <a:gd name="T55" fmla="*/ 6 h 1927"/>
                <a:gd name="T56" fmla="*/ 4 w 865"/>
                <a:gd name="T57" fmla="*/ 6 h 1927"/>
                <a:gd name="T58" fmla="*/ 4 w 865"/>
                <a:gd name="T59" fmla="*/ 6 h 1927"/>
                <a:gd name="T60" fmla="*/ 4 w 865"/>
                <a:gd name="T61" fmla="*/ 6 h 1927"/>
                <a:gd name="T62" fmla="*/ 4 w 865"/>
                <a:gd name="T63" fmla="*/ 7 h 1927"/>
                <a:gd name="T64" fmla="*/ 4 w 865"/>
                <a:gd name="T65" fmla="*/ 7 h 1927"/>
                <a:gd name="T66" fmla="*/ 4 w 865"/>
                <a:gd name="T67" fmla="*/ 7 h 1927"/>
                <a:gd name="T68" fmla="*/ 4 w 865"/>
                <a:gd name="T69" fmla="*/ 7 h 1927"/>
                <a:gd name="T70" fmla="*/ 4 w 865"/>
                <a:gd name="T71" fmla="*/ 7 h 1927"/>
                <a:gd name="T72" fmla="*/ 4 w 865"/>
                <a:gd name="T73" fmla="*/ 7 h 1927"/>
                <a:gd name="T74" fmla="*/ 4 w 865"/>
                <a:gd name="T75" fmla="*/ 7 h 1927"/>
                <a:gd name="T76" fmla="*/ 4 w 865"/>
                <a:gd name="T77" fmla="*/ 7 h 1927"/>
                <a:gd name="T78" fmla="*/ 3 w 865"/>
                <a:gd name="T79" fmla="*/ 7 h 1927"/>
                <a:gd name="T80" fmla="*/ 3 w 865"/>
                <a:gd name="T81" fmla="*/ 7 h 1927"/>
                <a:gd name="T82" fmla="*/ 3 w 865"/>
                <a:gd name="T83" fmla="*/ 7 h 1927"/>
                <a:gd name="T84" fmla="*/ 3 w 865"/>
                <a:gd name="T85" fmla="*/ 6 h 1927"/>
                <a:gd name="T86" fmla="*/ 3 w 865"/>
                <a:gd name="T87" fmla="*/ 6 h 1927"/>
                <a:gd name="T88" fmla="*/ 2 w 865"/>
                <a:gd name="T89" fmla="*/ 6 h 1927"/>
                <a:gd name="T90" fmla="*/ 2 w 865"/>
                <a:gd name="T91" fmla="*/ 5 h 1927"/>
                <a:gd name="T92" fmla="*/ 2 w 865"/>
                <a:gd name="T93" fmla="*/ 5 h 1927"/>
                <a:gd name="T94" fmla="*/ 2 w 865"/>
                <a:gd name="T95" fmla="*/ 5 h 1927"/>
                <a:gd name="T96" fmla="*/ 2 w 865"/>
                <a:gd name="T97" fmla="*/ 4 h 1927"/>
                <a:gd name="T98" fmla="*/ 1 w 865"/>
                <a:gd name="T99" fmla="*/ 3 h 1927"/>
                <a:gd name="T100" fmla="*/ 1 w 865"/>
                <a:gd name="T101" fmla="*/ 3 h 1927"/>
                <a:gd name="T102" fmla="*/ 1 w 865"/>
                <a:gd name="T103" fmla="*/ 2 h 1927"/>
                <a:gd name="T104" fmla="*/ 1 w 865"/>
                <a:gd name="T105" fmla="*/ 2 h 1927"/>
                <a:gd name="T106" fmla="*/ 1 w 865"/>
                <a:gd name="T107" fmla="*/ 1 h 1927"/>
                <a:gd name="T108" fmla="*/ 0 w 865"/>
                <a:gd name="T109" fmla="*/ 0 h 19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65"/>
                <a:gd name="T166" fmla="*/ 0 h 1927"/>
                <a:gd name="T167" fmla="*/ 865 w 865"/>
                <a:gd name="T168" fmla="*/ 1927 h 19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65" h="1927">
                  <a:moveTo>
                    <a:pt x="0" y="230"/>
                  </a:moveTo>
                  <a:lnTo>
                    <a:pt x="97" y="253"/>
                  </a:lnTo>
                  <a:lnTo>
                    <a:pt x="294" y="0"/>
                  </a:lnTo>
                  <a:lnTo>
                    <a:pt x="313" y="30"/>
                  </a:lnTo>
                  <a:lnTo>
                    <a:pt x="332" y="61"/>
                  </a:lnTo>
                  <a:lnTo>
                    <a:pt x="351" y="93"/>
                  </a:lnTo>
                  <a:lnTo>
                    <a:pt x="369" y="127"/>
                  </a:lnTo>
                  <a:lnTo>
                    <a:pt x="390" y="162"/>
                  </a:lnTo>
                  <a:lnTo>
                    <a:pt x="409" y="197"/>
                  </a:lnTo>
                  <a:lnTo>
                    <a:pt x="428" y="234"/>
                  </a:lnTo>
                  <a:lnTo>
                    <a:pt x="447" y="272"/>
                  </a:lnTo>
                  <a:lnTo>
                    <a:pt x="465" y="310"/>
                  </a:lnTo>
                  <a:lnTo>
                    <a:pt x="484" y="349"/>
                  </a:lnTo>
                  <a:lnTo>
                    <a:pt x="503" y="390"/>
                  </a:lnTo>
                  <a:lnTo>
                    <a:pt x="522" y="432"/>
                  </a:lnTo>
                  <a:lnTo>
                    <a:pt x="541" y="475"/>
                  </a:lnTo>
                  <a:lnTo>
                    <a:pt x="558" y="517"/>
                  </a:lnTo>
                  <a:lnTo>
                    <a:pt x="577" y="561"/>
                  </a:lnTo>
                  <a:lnTo>
                    <a:pt x="594" y="605"/>
                  </a:lnTo>
                  <a:lnTo>
                    <a:pt x="640" y="726"/>
                  </a:lnTo>
                  <a:lnTo>
                    <a:pt x="682" y="844"/>
                  </a:lnTo>
                  <a:lnTo>
                    <a:pt x="720" y="959"/>
                  </a:lnTo>
                  <a:lnTo>
                    <a:pt x="753" y="1069"/>
                  </a:lnTo>
                  <a:lnTo>
                    <a:pt x="781" y="1176"/>
                  </a:lnTo>
                  <a:lnTo>
                    <a:pt x="805" y="1278"/>
                  </a:lnTo>
                  <a:lnTo>
                    <a:pt x="825" y="1376"/>
                  </a:lnTo>
                  <a:lnTo>
                    <a:pt x="841" y="1467"/>
                  </a:lnTo>
                  <a:lnTo>
                    <a:pt x="854" y="1552"/>
                  </a:lnTo>
                  <a:lnTo>
                    <a:pt x="860" y="1629"/>
                  </a:lnTo>
                  <a:lnTo>
                    <a:pt x="865" y="1699"/>
                  </a:lnTo>
                  <a:lnTo>
                    <a:pt x="863" y="1762"/>
                  </a:lnTo>
                  <a:lnTo>
                    <a:pt x="859" y="1817"/>
                  </a:lnTo>
                  <a:lnTo>
                    <a:pt x="851" y="1863"/>
                  </a:lnTo>
                  <a:lnTo>
                    <a:pt x="838" y="1899"/>
                  </a:lnTo>
                  <a:lnTo>
                    <a:pt x="821" y="1926"/>
                  </a:lnTo>
                  <a:lnTo>
                    <a:pt x="818" y="1927"/>
                  </a:lnTo>
                  <a:lnTo>
                    <a:pt x="813" y="1927"/>
                  </a:lnTo>
                  <a:lnTo>
                    <a:pt x="808" y="1926"/>
                  </a:lnTo>
                  <a:lnTo>
                    <a:pt x="803" y="1924"/>
                  </a:lnTo>
                  <a:lnTo>
                    <a:pt x="767" y="1907"/>
                  </a:lnTo>
                  <a:lnTo>
                    <a:pt x="723" y="1874"/>
                  </a:lnTo>
                  <a:lnTo>
                    <a:pt x="676" y="1827"/>
                  </a:lnTo>
                  <a:lnTo>
                    <a:pt x="623" y="1765"/>
                  </a:lnTo>
                  <a:lnTo>
                    <a:pt x="566" y="1692"/>
                  </a:lnTo>
                  <a:lnTo>
                    <a:pt x="506" y="1605"/>
                  </a:lnTo>
                  <a:lnTo>
                    <a:pt x="445" y="1506"/>
                  </a:lnTo>
                  <a:lnTo>
                    <a:pt x="384" y="1398"/>
                  </a:lnTo>
                  <a:lnTo>
                    <a:pt x="324" y="1280"/>
                  </a:lnTo>
                  <a:lnTo>
                    <a:pt x="264" y="1152"/>
                  </a:lnTo>
                  <a:lnTo>
                    <a:pt x="208" y="1016"/>
                  </a:lnTo>
                  <a:lnTo>
                    <a:pt x="154" y="871"/>
                  </a:lnTo>
                  <a:lnTo>
                    <a:pt x="107" y="720"/>
                  </a:lnTo>
                  <a:lnTo>
                    <a:pt x="64" y="561"/>
                  </a:lnTo>
                  <a:lnTo>
                    <a:pt x="28" y="398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9" name="Freeform 32"/>
            <p:cNvSpPr>
              <a:spLocks/>
            </p:cNvSpPr>
            <p:nvPr/>
          </p:nvSpPr>
          <p:spPr bwMode="auto">
            <a:xfrm>
              <a:off x="859" y="1513"/>
              <a:ext cx="1263" cy="1279"/>
            </a:xfrm>
            <a:custGeom>
              <a:avLst/>
              <a:gdLst>
                <a:gd name="T0" fmla="*/ 9 w 2527"/>
                <a:gd name="T1" fmla="*/ 8 h 2558"/>
                <a:gd name="T2" fmla="*/ 2 w 2527"/>
                <a:gd name="T3" fmla="*/ 10 h 2558"/>
                <a:gd name="T4" fmla="*/ 2 w 2527"/>
                <a:gd name="T5" fmla="*/ 10 h 2558"/>
                <a:gd name="T6" fmla="*/ 2 w 2527"/>
                <a:gd name="T7" fmla="*/ 10 h 2558"/>
                <a:gd name="T8" fmla="*/ 2 w 2527"/>
                <a:gd name="T9" fmla="*/ 10 h 2558"/>
                <a:gd name="T10" fmla="*/ 2 w 2527"/>
                <a:gd name="T11" fmla="*/ 10 h 2558"/>
                <a:gd name="T12" fmla="*/ 2 w 2527"/>
                <a:gd name="T13" fmla="*/ 9 h 2558"/>
                <a:gd name="T14" fmla="*/ 2 w 2527"/>
                <a:gd name="T15" fmla="*/ 9 h 2558"/>
                <a:gd name="T16" fmla="*/ 2 w 2527"/>
                <a:gd name="T17" fmla="*/ 9 h 2558"/>
                <a:gd name="T18" fmla="*/ 2 w 2527"/>
                <a:gd name="T19" fmla="*/ 8 h 2558"/>
                <a:gd name="T20" fmla="*/ 2 w 2527"/>
                <a:gd name="T21" fmla="*/ 8 h 2558"/>
                <a:gd name="T22" fmla="*/ 2 w 2527"/>
                <a:gd name="T23" fmla="*/ 8 h 2558"/>
                <a:gd name="T24" fmla="*/ 2 w 2527"/>
                <a:gd name="T25" fmla="*/ 7 h 2558"/>
                <a:gd name="T26" fmla="*/ 2 w 2527"/>
                <a:gd name="T27" fmla="*/ 7 h 2558"/>
                <a:gd name="T28" fmla="*/ 2 w 2527"/>
                <a:gd name="T29" fmla="*/ 6 h 2558"/>
                <a:gd name="T30" fmla="*/ 2 w 2527"/>
                <a:gd name="T31" fmla="*/ 6 h 2558"/>
                <a:gd name="T32" fmla="*/ 1 w 2527"/>
                <a:gd name="T33" fmla="*/ 6 h 2558"/>
                <a:gd name="T34" fmla="*/ 1 w 2527"/>
                <a:gd name="T35" fmla="*/ 5 h 2558"/>
                <a:gd name="T36" fmla="*/ 1 w 2527"/>
                <a:gd name="T37" fmla="*/ 5 h 2558"/>
                <a:gd name="T38" fmla="*/ 1 w 2527"/>
                <a:gd name="T39" fmla="*/ 5 h 2558"/>
                <a:gd name="T40" fmla="*/ 1 w 2527"/>
                <a:gd name="T41" fmla="*/ 5 h 2558"/>
                <a:gd name="T42" fmla="*/ 1 w 2527"/>
                <a:gd name="T43" fmla="*/ 4 h 2558"/>
                <a:gd name="T44" fmla="*/ 1 w 2527"/>
                <a:gd name="T45" fmla="*/ 4 h 2558"/>
                <a:gd name="T46" fmla="*/ 1 w 2527"/>
                <a:gd name="T47" fmla="*/ 4 h 2558"/>
                <a:gd name="T48" fmla="*/ 0 w 2527"/>
                <a:gd name="T49" fmla="*/ 4 h 2558"/>
                <a:gd name="T50" fmla="*/ 0 w 2527"/>
                <a:gd name="T51" fmla="*/ 4 h 2558"/>
                <a:gd name="T52" fmla="*/ 0 w 2527"/>
                <a:gd name="T53" fmla="*/ 3 h 2558"/>
                <a:gd name="T54" fmla="*/ 0 w 2527"/>
                <a:gd name="T55" fmla="*/ 3 h 2558"/>
                <a:gd name="T56" fmla="*/ 0 w 2527"/>
                <a:gd name="T57" fmla="*/ 3 h 2558"/>
                <a:gd name="T58" fmla="*/ 0 w 2527"/>
                <a:gd name="T59" fmla="*/ 3 h 2558"/>
                <a:gd name="T60" fmla="*/ 0 w 2527"/>
                <a:gd name="T61" fmla="*/ 3 h 2558"/>
                <a:gd name="T62" fmla="*/ 0 w 2527"/>
                <a:gd name="T63" fmla="*/ 3 h 2558"/>
                <a:gd name="T64" fmla="*/ 0 w 2527"/>
                <a:gd name="T65" fmla="*/ 2 h 2558"/>
                <a:gd name="T66" fmla="*/ 0 w 2527"/>
                <a:gd name="T67" fmla="*/ 2 h 2558"/>
                <a:gd name="T68" fmla="*/ 7 w 2527"/>
                <a:gd name="T69" fmla="*/ 0 h 2558"/>
                <a:gd name="T70" fmla="*/ 7 w 2527"/>
                <a:gd name="T71" fmla="*/ 1 h 2558"/>
                <a:gd name="T72" fmla="*/ 7 w 2527"/>
                <a:gd name="T73" fmla="*/ 1 h 2558"/>
                <a:gd name="T74" fmla="*/ 8 w 2527"/>
                <a:gd name="T75" fmla="*/ 1 h 2558"/>
                <a:gd name="T76" fmla="*/ 8 w 2527"/>
                <a:gd name="T77" fmla="*/ 2 h 2558"/>
                <a:gd name="T78" fmla="*/ 8 w 2527"/>
                <a:gd name="T79" fmla="*/ 2 h 2558"/>
                <a:gd name="T80" fmla="*/ 8 w 2527"/>
                <a:gd name="T81" fmla="*/ 3 h 2558"/>
                <a:gd name="T82" fmla="*/ 8 w 2527"/>
                <a:gd name="T83" fmla="*/ 3 h 2558"/>
                <a:gd name="T84" fmla="*/ 9 w 2527"/>
                <a:gd name="T85" fmla="*/ 3 h 2558"/>
                <a:gd name="T86" fmla="*/ 9 w 2527"/>
                <a:gd name="T87" fmla="*/ 4 h 2558"/>
                <a:gd name="T88" fmla="*/ 9 w 2527"/>
                <a:gd name="T89" fmla="*/ 4 h 2558"/>
                <a:gd name="T90" fmla="*/ 9 w 2527"/>
                <a:gd name="T91" fmla="*/ 5 h 2558"/>
                <a:gd name="T92" fmla="*/ 9 w 2527"/>
                <a:gd name="T93" fmla="*/ 5 h 2558"/>
                <a:gd name="T94" fmla="*/ 9 w 2527"/>
                <a:gd name="T95" fmla="*/ 5 h 2558"/>
                <a:gd name="T96" fmla="*/ 9 w 2527"/>
                <a:gd name="T97" fmla="*/ 6 h 2558"/>
                <a:gd name="T98" fmla="*/ 9 w 2527"/>
                <a:gd name="T99" fmla="*/ 6 h 2558"/>
                <a:gd name="T100" fmla="*/ 9 w 2527"/>
                <a:gd name="T101" fmla="*/ 7 h 2558"/>
                <a:gd name="T102" fmla="*/ 9 w 2527"/>
                <a:gd name="T103" fmla="*/ 7 h 2558"/>
                <a:gd name="T104" fmla="*/ 9 w 2527"/>
                <a:gd name="T105" fmla="*/ 8 h 2558"/>
                <a:gd name="T106" fmla="*/ 9 w 2527"/>
                <a:gd name="T107" fmla="*/ 8 h 2558"/>
                <a:gd name="T108" fmla="*/ 9 w 2527"/>
                <a:gd name="T109" fmla="*/ 8 h 2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27"/>
                <a:gd name="T166" fmla="*/ 0 h 2558"/>
                <a:gd name="T167" fmla="*/ 2527 w 2527"/>
                <a:gd name="T168" fmla="*/ 2558 h 25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27" h="2558">
                  <a:moveTo>
                    <a:pt x="2495" y="1965"/>
                  </a:moveTo>
                  <a:lnTo>
                    <a:pt x="698" y="2558"/>
                  </a:lnTo>
                  <a:lnTo>
                    <a:pt x="709" y="2508"/>
                  </a:lnTo>
                  <a:lnTo>
                    <a:pt x="714" y="2449"/>
                  </a:lnTo>
                  <a:lnTo>
                    <a:pt x="715" y="2385"/>
                  </a:lnTo>
                  <a:lnTo>
                    <a:pt x="714" y="2316"/>
                  </a:lnTo>
                  <a:lnTo>
                    <a:pt x="707" y="2240"/>
                  </a:lnTo>
                  <a:lnTo>
                    <a:pt x="698" y="2160"/>
                  </a:lnTo>
                  <a:lnTo>
                    <a:pt x="684" y="2077"/>
                  </a:lnTo>
                  <a:lnTo>
                    <a:pt x="668" y="1990"/>
                  </a:lnTo>
                  <a:lnTo>
                    <a:pt x="648" y="1901"/>
                  </a:lnTo>
                  <a:lnTo>
                    <a:pt x="626" y="1810"/>
                  </a:lnTo>
                  <a:lnTo>
                    <a:pt x="600" y="1715"/>
                  </a:lnTo>
                  <a:lnTo>
                    <a:pt x="574" y="1623"/>
                  </a:lnTo>
                  <a:lnTo>
                    <a:pt x="544" y="1528"/>
                  </a:lnTo>
                  <a:lnTo>
                    <a:pt x="512" y="1434"/>
                  </a:lnTo>
                  <a:lnTo>
                    <a:pt x="478" y="1341"/>
                  </a:lnTo>
                  <a:lnTo>
                    <a:pt x="443" y="1250"/>
                  </a:lnTo>
                  <a:lnTo>
                    <a:pt x="417" y="1184"/>
                  </a:lnTo>
                  <a:lnTo>
                    <a:pt x="390" y="1120"/>
                  </a:lnTo>
                  <a:lnTo>
                    <a:pt x="361" y="1058"/>
                  </a:lnTo>
                  <a:lnTo>
                    <a:pt x="333" y="997"/>
                  </a:lnTo>
                  <a:lnTo>
                    <a:pt x="306" y="939"/>
                  </a:lnTo>
                  <a:lnTo>
                    <a:pt x="278" y="882"/>
                  </a:lnTo>
                  <a:lnTo>
                    <a:pt x="250" y="827"/>
                  </a:lnTo>
                  <a:lnTo>
                    <a:pt x="222" y="775"/>
                  </a:lnTo>
                  <a:lnTo>
                    <a:pt x="193" y="727"/>
                  </a:lnTo>
                  <a:lnTo>
                    <a:pt x="165" y="678"/>
                  </a:lnTo>
                  <a:lnTo>
                    <a:pt x="137" y="634"/>
                  </a:lnTo>
                  <a:lnTo>
                    <a:pt x="108" y="591"/>
                  </a:lnTo>
                  <a:lnTo>
                    <a:pt x="80" y="552"/>
                  </a:lnTo>
                  <a:lnTo>
                    <a:pt x="53" y="516"/>
                  </a:lnTo>
                  <a:lnTo>
                    <a:pt x="27" y="483"/>
                  </a:lnTo>
                  <a:lnTo>
                    <a:pt x="0" y="453"/>
                  </a:lnTo>
                  <a:lnTo>
                    <a:pt x="1862" y="0"/>
                  </a:lnTo>
                  <a:lnTo>
                    <a:pt x="1939" y="73"/>
                  </a:lnTo>
                  <a:lnTo>
                    <a:pt x="2009" y="151"/>
                  </a:lnTo>
                  <a:lnTo>
                    <a:pt x="2075" y="236"/>
                  </a:lnTo>
                  <a:lnTo>
                    <a:pt x="2137" y="327"/>
                  </a:lnTo>
                  <a:lnTo>
                    <a:pt x="2193" y="422"/>
                  </a:lnTo>
                  <a:lnTo>
                    <a:pt x="2245" y="522"/>
                  </a:lnTo>
                  <a:lnTo>
                    <a:pt x="2292" y="624"/>
                  </a:lnTo>
                  <a:lnTo>
                    <a:pt x="2335" y="730"/>
                  </a:lnTo>
                  <a:lnTo>
                    <a:pt x="2371" y="835"/>
                  </a:lnTo>
                  <a:lnTo>
                    <a:pt x="2406" y="944"/>
                  </a:lnTo>
                  <a:lnTo>
                    <a:pt x="2434" y="1050"/>
                  </a:lnTo>
                  <a:lnTo>
                    <a:pt x="2459" y="1157"/>
                  </a:lnTo>
                  <a:lnTo>
                    <a:pt x="2480" y="1261"/>
                  </a:lnTo>
                  <a:lnTo>
                    <a:pt x="2497" y="1363"/>
                  </a:lnTo>
                  <a:lnTo>
                    <a:pt x="2509" y="1462"/>
                  </a:lnTo>
                  <a:lnTo>
                    <a:pt x="2519" y="1558"/>
                  </a:lnTo>
                  <a:lnTo>
                    <a:pt x="2527" y="1717"/>
                  </a:lnTo>
                  <a:lnTo>
                    <a:pt x="2522" y="1836"/>
                  </a:lnTo>
                  <a:lnTo>
                    <a:pt x="2511" y="1920"/>
                  </a:lnTo>
                  <a:lnTo>
                    <a:pt x="2495" y="1965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0" name="Freeform 33"/>
            <p:cNvSpPr>
              <a:spLocks/>
            </p:cNvSpPr>
            <p:nvPr/>
          </p:nvSpPr>
          <p:spPr bwMode="auto">
            <a:xfrm>
              <a:off x="890" y="1545"/>
              <a:ext cx="997" cy="318"/>
            </a:xfrm>
            <a:custGeom>
              <a:avLst/>
              <a:gdLst>
                <a:gd name="T0" fmla="*/ 8 w 1992"/>
                <a:gd name="T1" fmla="*/ 0 h 635"/>
                <a:gd name="T2" fmla="*/ 0 w 1992"/>
                <a:gd name="T3" fmla="*/ 2 h 635"/>
                <a:gd name="T4" fmla="*/ 1 w 1992"/>
                <a:gd name="T5" fmla="*/ 2 h 635"/>
                <a:gd name="T6" fmla="*/ 1 w 1992"/>
                <a:gd name="T7" fmla="*/ 2 h 635"/>
                <a:gd name="T8" fmla="*/ 1 w 1992"/>
                <a:gd name="T9" fmla="*/ 3 h 635"/>
                <a:gd name="T10" fmla="*/ 1 w 1992"/>
                <a:gd name="T11" fmla="*/ 3 h 635"/>
                <a:gd name="T12" fmla="*/ 1 w 1992"/>
                <a:gd name="T13" fmla="*/ 3 h 635"/>
                <a:gd name="T14" fmla="*/ 1 w 1992"/>
                <a:gd name="T15" fmla="*/ 3 h 635"/>
                <a:gd name="T16" fmla="*/ 1 w 1992"/>
                <a:gd name="T17" fmla="*/ 3 h 635"/>
                <a:gd name="T18" fmla="*/ 1 w 1992"/>
                <a:gd name="T19" fmla="*/ 3 h 635"/>
                <a:gd name="T20" fmla="*/ 8 w 1992"/>
                <a:gd name="T21" fmla="*/ 1 h 635"/>
                <a:gd name="T22" fmla="*/ 8 w 1992"/>
                <a:gd name="T23" fmla="*/ 1 h 635"/>
                <a:gd name="T24" fmla="*/ 8 w 1992"/>
                <a:gd name="T25" fmla="*/ 1 h 635"/>
                <a:gd name="T26" fmla="*/ 8 w 1992"/>
                <a:gd name="T27" fmla="*/ 1 h 635"/>
                <a:gd name="T28" fmla="*/ 8 w 1992"/>
                <a:gd name="T29" fmla="*/ 1 h 635"/>
                <a:gd name="T30" fmla="*/ 8 w 1992"/>
                <a:gd name="T31" fmla="*/ 1 h 635"/>
                <a:gd name="T32" fmla="*/ 8 w 1992"/>
                <a:gd name="T33" fmla="*/ 1 h 635"/>
                <a:gd name="T34" fmla="*/ 8 w 1992"/>
                <a:gd name="T35" fmla="*/ 1 h 635"/>
                <a:gd name="T36" fmla="*/ 8 w 1992"/>
                <a:gd name="T37" fmla="*/ 0 h 6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2"/>
                <a:gd name="T58" fmla="*/ 0 h 635"/>
                <a:gd name="T59" fmla="*/ 1992 w 1992"/>
                <a:gd name="T60" fmla="*/ 635 h 6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2" h="635">
                  <a:moveTo>
                    <a:pt x="1868" y="0"/>
                  </a:moveTo>
                  <a:lnTo>
                    <a:pt x="0" y="465"/>
                  </a:lnTo>
                  <a:lnTo>
                    <a:pt x="14" y="484"/>
                  </a:lnTo>
                  <a:lnTo>
                    <a:pt x="28" y="503"/>
                  </a:lnTo>
                  <a:lnTo>
                    <a:pt x="42" y="523"/>
                  </a:lnTo>
                  <a:lnTo>
                    <a:pt x="58" y="545"/>
                  </a:lnTo>
                  <a:lnTo>
                    <a:pt x="72" y="566"/>
                  </a:lnTo>
                  <a:lnTo>
                    <a:pt x="86" y="589"/>
                  </a:lnTo>
                  <a:lnTo>
                    <a:pt x="100" y="611"/>
                  </a:lnTo>
                  <a:lnTo>
                    <a:pt x="115" y="635"/>
                  </a:lnTo>
                  <a:lnTo>
                    <a:pt x="1992" y="143"/>
                  </a:lnTo>
                  <a:lnTo>
                    <a:pt x="1978" y="124"/>
                  </a:lnTo>
                  <a:lnTo>
                    <a:pt x="1962" y="105"/>
                  </a:lnTo>
                  <a:lnTo>
                    <a:pt x="1946" y="88"/>
                  </a:lnTo>
                  <a:lnTo>
                    <a:pt x="1932" y="69"/>
                  </a:lnTo>
                  <a:lnTo>
                    <a:pt x="1917" y="52"/>
                  </a:lnTo>
                  <a:lnTo>
                    <a:pt x="1901" y="34"/>
                  </a:lnTo>
                  <a:lnTo>
                    <a:pt x="1884" y="17"/>
                  </a:lnTo>
                  <a:lnTo>
                    <a:pt x="1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1" name="Freeform 34"/>
            <p:cNvSpPr>
              <a:spLocks/>
            </p:cNvSpPr>
            <p:nvPr/>
          </p:nvSpPr>
          <p:spPr bwMode="auto">
            <a:xfrm>
              <a:off x="1004" y="1740"/>
              <a:ext cx="244" cy="202"/>
            </a:xfrm>
            <a:custGeom>
              <a:avLst/>
              <a:gdLst>
                <a:gd name="T0" fmla="*/ 1 w 487"/>
                <a:gd name="T1" fmla="*/ 1 h 406"/>
                <a:gd name="T2" fmla="*/ 1 w 487"/>
                <a:gd name="T3" fmla="*/ 1 h 406"/>
                <a:gd name="T4" fmla="*/ 1 w 487"/>
                <a:gd name="T5" fmla="*/ 1 h 406"/>
                <a:gd name="T6" fmla="*/ 1 w 487"/>
                <a:gd name="T7" fmla="*/ 1 h 406"/>
                <a:gd name="T8" fmla="*/ 1 w 487"/>
                <a:gd name="T9" fmla="*/ 1 h 406"/>
                <a:gd name="T10" fmla="*/ 1 w 487"/>
                <a:gd name="T11" fmla="*/ 0 h 406"/>
                <a:gd name="T12" fmla="*/ 1 w 487"/>
                <a:gd name="T13" fmla="*/ 0 h 406"/>
                <a:gd name="T14" fmla="*/ 1 w 487"/>
                <a:gd name="T15" fmla="*/ 0 h 406"/>
                <a:gd name="T16" fmla="*/ 1 w 487"/>
                <a:gd name="T17" fmla="*/ 0 h 406"/>
                <a:gd name="T18" fmla="*/ 0 w 487"/>
                <a:gd name="T19" fmla="*/ 0 h 406"/>
                <a:gd name="T20" fmla="*/ 2 w 487"/>
                <a:gd name="T21" fmla="*/ 0 h 406"/>
                <a:gd name="T22" fmla="*/ 2 w 487"/>
                <a:gd name="T23" fmla="*/ 0 h 406"/>
                <a:gd name="T24" fmla="*/ 2 w 487"/>
                <a:gd name="T25" fmla="*/ 0 h 406"/>
                <a:gd name="T26" fmla="*/ 2 w 487"/>
                <a:gd name="T27" fmla="*/ 0 h 406"/>
                <a:gd name="T28" fmla="*/ 2 w 487"/>
                <a:gd name="T29" fmla="*/ 0 h 406"/>
                <a:gd name="T30" fmla="*/ 2 w 487"/>
                <a:gd name="T31" fmla="*/ 0 h 406"/>
                <a:gd name="T32" fmla="*/ 2 w 487"/>
                <a:gd name="T33" fmla="*/ 0 h 406"/>
                <a:gd name="T34" fmla="*/ 2 w 487"/>
                <a:gd name="T35" fmla="*/ 0 h 406"/>
                <a:gd name="T36" fmla="*/ 2 w 487"/>
                <a:gd name="T37" fmla="*/ 0 h 406"/>
                <a:gd name="T38" fmla="*/ 2 w 487"/>
                <a:gd name="T39" fmla="*/ 0 h 406"/>
                <a:gd name="T40" fmla="*/ 2 w 487"/>
                <a:gd name="T41" fmla="*/ 0 h 406"/>
                <a:gd name="T42" fmla="*/ 2 w 487"/>
                <a:gd name="T43" fmla="*/ 0 h 406"/>
                <a:gd name="T44" fmla="*/ 2 w 487"/>
                <a:gd name="T45" fmla="*/ 0 h 406"/>
                <a:gd name="T46" fmla="*/ 2 w 487"/>
                <a:gd name="T47" fmla="*/ 1 h 406"/>
                <a:gd name="T48" fmla="*/ 1 w 487"/>
                <a:gd name="T49" fmla="*/ 0 h 406"/>
                <a:gd name="T50" fmla="*/ 1 w 487"/>
                <a:gd name="T51" fmla="*/ 1 h 406"/>
                <a:gd name="T52" fmla="*/ 1 w 487"/>
                <a:gd name="T53" fmla="*/ 1 h 406"/>
                <a:gd name="T54" fmla="*/ 1 w 487"/>
                <a:gd name="T55" fmla="*/ 1 h 406"/>
                <a:gd name="T56" fmla="*/ 1 w 487"/>
                <a:gd name="T57" fmla="*/ 1 h 406"/>
                <a:gd name="T58" fmla="*/ 1 w 487"/>
                <a:gd name="T59" fmla="*/ 1 h 406"/>
                <a:gd name="T60" fmla="*/ 1 w 487"/>
                <a:gd name="T61" fmla="*/ 1 h 406"/>
                <a:gd name="T62" fmla="*/ 2 w 487"/>
                <a:gd name="T63" fmla="*/ 1 h 406"/>
                <a:gd name="T64" fmla="*/ 1 w 487"/>
                <a:gd name="T65" fmla="*/ 1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7"/>
                <a:gd name="T100" fmla="*/ 0 h 406"/>
                <a:gd name="T101" fmla="*/ 487 w 487"/>
                <a:gd name="T102" fmla="*/ 406 h 4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7" h="406">
                  <a:moveTo>
                    <a:pt x="152" y="406"/>
                  </a:moveTo>
                  <a:lnTo>
                    <a:pt x="148" y="395"/>
                  </a:lnTo>
                  <a:lnTo>
                    <a:pt x="160" y="390"/>
                  </a:lnTo>
                  <a:lnTo>
                    <a:pt x="171" y="385"/>
                  </a:lnTo>
                  <a:lnTo>
                    <a:pt x="177" y="380"/>
                  </a:lnTo>
                  <a:lnTo>
                    <a:pt x="181" y="374"/>
                  </a:lnTo>
                  <a:lnTo>
                    <a:pt x="182" y="368"/>
                  </a:lnTo>
                  <a:lnTo>
                    <a:pt x="182" y="362"/>
                  </a:lnTo>
                  <a:lnTo>
                    <a:pt x="179" y="354"/>
                  </a:lnTo>
                  <a:lnTo>
                    <a:pt x="176" y="346"/>
                  </a:lnTo>
                  <a:lnTo>
                    <a:pt x="69" y="126"/>
                  </a:lnTo>
                  <a:lnTo>
                    <a:pt x="52" y="118"/>
                  </a:lnTo>
                  <a:lnTo>
                    <a:pt x="39" y="113"/>
                  </a:lnTo>
                  <a:lnTo>
                    <a:pt x="30" y="109"/>
                  </a:lnTo>
                  <a:lnTo>
                    <a:pt x="23" y="107"/>
                  </a:lnTo>
                  <a:lnTo>
                    <a:pt x="20" y="105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4" y="105"/>
                  </a:lnTo>
                  <a:lnTo>
                    <a:pt x="0" y="93"/>
                  </a:lnTo>
                  <a:lnTo>
                    <a:pt x="115" y="65"/>
                  </a:lnTo>
                  <a:lnTo>
                    <a:pt x="398" y="212"/>
                  </a:lnTo>
                  <a:lnTo>
                    <a:pt x="401" y="211"/>
                  </a:lnTo>
                  <a:lnTo>
                    <a:pt x="333" y="74"/>
                  </a:lnTo>
                  <a:lnTo>
                    <a:pt x="327" y="63"/>
                  </a:lnTo>
                  <a:lnTo>
                    <a:pt x="321" y="54"/>
                  </a:lnTo>
                  <a:lnTo>
                    <a:pt x="313" y="47"/>
                  </a:lnTo>
                  <a:lnTo>
                    <a:pt x="306" y="43"/>
                  </a:lnTo>
                  <a:lnTo>
                    <a:pt x="303" y="41"/>
                  </a:lnTo>
                  <a:lnTo>
                    <a:pt x="298" y="39"/>
                  </a:lnTo>
                  <a:lnTo>
                    <a:pt x="294" y="39"/>
                  </a:lnTo>
                  <a:lnTo>
                    <a:pt x="287" y="39"/>
                  </a:lnTo>
                  <a:lnTo>
                    <a:pt x="281" y="39"/>
                  </a:lnTo>
                  <a:lnTo>
                    <a:pt x="275" y="39"/>
                  </a:lnTo>
                  <a:lnTo>
                    <a:pt x="267" y="39"/>
                  </a:lnTo>
                  <a:lnTo>
                    <a:pt x="259" y="41"/>
                  </a:lnTo>
                  <a:lnTo>
                    <a:pt x="254" y="28"/>
                  </a:lnTo>
                  <a:lnTo>
                    <a:pt x="371" y="0"/>
                  </a:lnTo>
                  <a:lnTo>
                    <a:pt x="377" y="11"/>
                  </a:lnTo>
                  <a:lnTo>
                    <a:pt x="366" y="16"/>
                  </a:lnTo>
                  <a:lnTo>
                    <a:pt x="358" y="20"/>
                  </a:lnTo>
                  <a:lnTo>
                    <a:pt x="352" y="25"/>
                  </a:lnTo>
                  <a:lnTo>
                    <a:pt x="347" y="30"/>
                  </a:lnTo>
                  <a:lnTo>
                    <a:pt x="346" y="35"/>
                  </a:lnTo>
                  <a:lnTo>
                    <a:pt x="346" y="41"/>
                  </a:lnTo>
                  <a:lnTo>
                    <a:pt x="349" y="50"/>
                  </a:lnTo>
                  <a:lnTo>
                    <a:pt x="352" y="60"/>
                  </a:lnTo>
                  <a:lnTo>
                    <a:pt x="487" y="332"/>
                  </a:lnTo>
                  <a:lnTo>
                    <a:pt x="471" y="335"/>
                  </a:lnTo>
                  <a:lnTo>
                    <a:pt x="110" y="148"/>
                  </a:lnTo>
                  <a:lnTo>
                    <a:pt x="107" y="149"/>
                  </a:lnTo>
                  <a:lnTo>
                    <a:pt x="196" y="330"/>
                  </a:lnTo>
                  <a:lnTo>
                    <a:pt x="201" y="340"/>
                  </a:lnTo>
                  <a:lnTo>
                    <a:pt x="207" y="347"/>
                  </a:lnTo>
                  <a:lnTo>
                    <a:pt x="212" y="354"/>
                  </a:lnTo>
                  <a:lnTo>
                    <a:pt x="218" y="358"/>
                  </a:lnTo>
                  <a:lnTo>
                    <a:pt x="223" y="362"/>
                  </a:lnTo>
                  <a:lnTo>
                    <a:pt x="228" y="363"/>
                  </a:lnTo>
                  <a:lnTo>
                    <a:pt x="234" y="365"/>
                  </a:lnTo>
                  <a:lnTo>
                    <a:pt x="240" y="365"/>
                  </a:lnTo>
                  <a:lnTo>
                    <a:pt x="247" y="366"/>
                  </a:lnTo>
                  <a:lnTo>
                    <a:pt x="254" y="365"/>
                  </a:lnTo>
                  <a:lnTo>
                    <a:pt x="262" y="365"/>
                  </a:lnTo>
                  <a:lnTo>
                    <a:pt x="270" y="363"/>
                  </a:lnTo>
                  <a:lnTo>
                    <a:pt x="276" y="374"/>
                  </a:lnTo>
                  <a:lnTo>
                    <a:pt x="152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2" name="Freeform 35"/>
            <p:cNvSpPr>
              <a:spLocks/>
            </p:cNvSpPr>
            <p:nvPr/>
          </p:nvSpPr>
          <p:spPr bwMode="auto">
            <a:xfrm>
              <a:off x="1205" y="1697"/>
              <a:ext cx="237" cy="196"/>
            </a:xfrm>
            <a:custGeom>
              <a:avLst/>
              <a:gdLst>
                <a:gd name="T0" fmla="*/ 1 w 473"/>
                <a:gd name="T1" fmla="*/ 2 h 392"/>
                <a:gd name="T2" fmla="*/ 1 w 473"/>
                <a:gd name="T3" fmla="*/ 2 h 392"/>
                <a:gd name="T4" fmla="*/ 1 w 473"/>
                <a:gd name="T5" fmla="*/ 2 h 392"/>
                <a:gd name="T6" fmla="*/ 1 w 473"/>
                <a:gd name="T7" fmla="*/ 2 h 392"/>
                <a:gd name="T8" fmla="*/ 1 w 473"/>
                <a:gd name="T9" fmla="*/ 2 h 392"/>
                <a:gd name="T10" fmla="*/ 1 w 473"/>
                <a:gd name="T11" fmla="*/ 1 h 392"/>
                <a:gd name="T12" fmla="*/ 1 w 473"/>
                <a:gd name="T13" fmla="*/ 1 h 392"/>
                <a:gd name="T14" fmla="*/ 1 w 473"/>
                <a:gd name="T15" fmla="*/ 1 h 392"/>
                <a:gd name="T16" fmla="*/ 1 w 473"/>
                <a:gd name="T17" fmla="*/ 1 h 392"/>
                <a:gd name="T18" fmla="*/ 1 w 473"/>
                <a:gd name="T19" fmla="*/ 1 h 392"/>
                <a:gd name="T20" fmla="*/ 2 w 473"/>
                <a:gd name="T21" fmla="*/ 0 h 392"/>
                <a:gd name="T22" fmla="*/ 2 w 473"/>
                <a:gd name="T23" fmla="*/ 1 h 392"/>
                <a:gd name="T24" fmla="*/ 2 w 473"/>
                <a:gd name="T25" fmla="*/ 1 h 392"/>
                <a:gd name="T26" fmla="*/ 2 w 473"/>
                <a:gd name="T27" fmla="*/ 1 h 392"/>
                <a:gd name="T28" fmla="*/ 2 w 473"/>
                <a:gd name="T29" fmla="*/ 1 h 392"/>
                <a:gd name="T30" fmla="*/ 2 w 473"/>
                <a:gd name="T31" fmla="*/ 1 h 392"/>
                <a:gd name="T32" fmla="*/ 2 w 473"/>
                <a:gd name="T33" fmla="*/ 1 h 392"/>
                <a:gd name="T34" fmla="*/ 1 w 473"/>
                <a:gd name="T35" fmla="*/ 1 h 392"/>
                <a:gd name="T36" fmla="*/ 1 w 473"/>
                <a:gd name="T37" fmla="*/ 1 h 392"/>
                <a:gd name="T38" fmla="*/ 1 w 473"/>
                <a:gd name="T39" fmla="*/ 1 h 392"/>
                <a:gd name="T40" fmla="*/ 1 w 473"/>
                <a:gd name="T41" fmla="*/ 1 h 392"/>
                <a:gd name="T42" fmla="*/ 1 w 473"/>
                <a:gd name="T43" fmla="*/ 1 h 392"/>
                <a:gd name="T44" fmla="*/ 1 w 473"/>
                <a:gd name="T45" fmla="*/ 1 h 392"/>
                <a:gd name="T46" fmla="*/ 1 w 473"/>
                <a:gd name="T47" fmla="*/ 1 h 392"/>
                <a:gd name="T48" fmla="*/ 1 w 473"/>
                <a:gd name="T49" fmla="*/ 1 h 392"/>
                <a:gd name="T50" fmla="*/ 1 w 473"/>
                <a:gd name="T51" fmla="*/ 1 h 392"/>
                <a:gd name="T52" fmla="*/ 1 w 473"/>
                <a:gd name="T53" fmla="*/ 1 h 392"/>
                <a:gd name="T54" fmla="*/ 2 w 473"/>
                <a:gd name="T55" fmla="*/ 1 h 392"/>
                <a:gd name="T56" fmla="*/ 2 w 473"/>
                <a:gd name="T57" fmla="*/ 1 h 392"/>
                <a:gd name="T58" fmla="*/ 2 w 473"/>
                <a:gd name="T59" fmla="*/ 1 h 392"/>
                <a:gd name="T60" fmla="*/ 2 w 473"/>
                <a:gd name="T61" fmla="*/ 1 h 392"/>
                <a:gd name="T62" fmla="*/ 2 w 473"/>
                <a:gd name="T63" fmla="*/ 1 h 392"/>
                <a:gd name="T64" fmla="*/ 2 w 473"/>
                <a:gd name="T65" fmla="*/ 1 h 392"/>
                <a:gd name="T66" fmla="*/ 2 w 473"/>
                <a:gd name="T67" fmla="*/ 1 h 392"/>
                <a:gd name="T68" fmla="*/ 2 w 473"/>
                <a:gd name="T69" fmla="*/ 1 h 392"/>
                <a:gd name="T70" fmla="*/ 2 w 473"/>
                <a:gd name="T71" fmla="*/ 1 h 392"/>
                <a:gd name="T72" fmla="*/ 2 w 473"/>
                <a:gd name="T73" fmla="*/ 1 h 392"/>
                <a:gd name="T74" fmla="*/ 2 w 473"/>
                <a:gd name="T75" fmla="*/ 1 h 392"/>
                <a:gd name="T76" fmla="*/ 1 w 473"/>
                <a:gd name="T77" fmla="*/ 1 h 392"/>
                <a:gd name="T78" fmla="*/ 1 w 473"/>
                <a:gd name="T79" fmla="*/ 1 h 392"/>
                <a:gd name="T80" fmla="*/ 2 w 473"/>
                <a:gd name="T81" fmla="*/ 2 h 392"/>
                <a:gd name="T82" fmla="*/ 2 w 473"/>
                <a:gd name="T83" fmla="*/ 2 h 392"/>
                <a:gd name="T84" fmla="*/ 2 w 473"/>
                <a:gd name="T85" fmla="*/ 2 h 392"/>
                <a:gd name="T86" fmla="*/ 2 w 473"/>
                <a:gd name="T87" fmla="*/ 2 h 392"/>
                <a:gd name="T88" fmla="*/ 2 w 473"/>
                <a:gd name="T89" fmla="*/ 2 h 392"/>
                <a:gd name="T90" fmla="*/ 2 w 473"/>
                <a:gd name="T91" fmla="*/ 2 h 392"/>
                <a:gd name="T92" fmla="*/ 2 w 473"/>
                <a:gd name="T93" fmla="*/ 2 h 392"/>
                <a:gd name="T94" fmla="*/ 2 w 473"/>
                <a:gd name="T95" fmla="*/ 2 h 392"/>
                <a:gd name="T96" fmla="*/ 2 w 473"/>
                <a:gd name="T97" fmla="*/ 2 h 392"/>
                <a:gd name="T98" fmla="*/ 2 w 473"/>
                <a:gd name="T99" fmla="*/ 1 h 392"/>
                <a:gd name="T100" fmla="*/ 2 w 473"/>
                <a:gd name="T101" fmla="*/ 1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3"/>
                <a:gd name="T154" fmla="*/ 0 h 392"/>
                <a:gd name="T155" fmla="*/ 473 w 473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3" h="392">
                  <a:moveTo>
                    <a:pt x="473" y="311"/>
                  </a:moveTo>
                  <a:lnTo>
                    <a:pt x="155" y="392"/>
                  </a:lnTo>
                  <a:lnTo>
                    <a:pt x="149" y="381"/>
                  </a:lnTo>
                  <a:lnTo>
                    <a:pt x="160" y="377"/>
                  </a:lnTo>
                  <a:lnTo>
                    <a:pt x="168" y="373"/>
                  </a:lnTo>
                  <a:lnTo>
                    <a:pt x="174" y="370"/>
                  </a:lnTo>
                  <a:lnTo>
                    <a:pt x="179" y="366"/>
                  </a:lnTo>
                  <a:lnTo>
                    <a:pt x="184" y="360"/>
                  </a:lnTo>
                  <a:lnTo>
                    <a:pt x="185" y="352"/>
                  </a:lnTo>
                  <a:lnTo>
                    <a:pt x="185" y="344"/>
                  </a:lnTo>
                  <a:lnTo>
                    <a:pt x="181" y="335"/>
                  </a:lnTo>
                  <a:lnTo>
                    <a:pt x="70" y="112"/>
                  </a:lnTo>
                  <a:lnTo>
                    <a:pt x="66" y="102"/>
                  </a:lnTo>
                  <a:lnTo>
                    <a:pt x="59" y="94"/>
                  </a:lnTo>
                  <a:lnTo>
                    <a:pt x="52" y="90"/>
                  </a:lnTo>
                  <a:lnTo>
                    <a:pt x="42" y="88"/>
                  </a:lnTo>
                  <a:lnTo>
                    <a:pt x="36" y="88"/>
                  </a:lnTo>
                  <a:lnTo>
                    <a:pt x="26" y="88"/>
                  </a:lnTo>
                  <a:lnTo>
                    <a:pt x="17" y="90"/>
                  </a:lnTo>
                  <a:lnTo>
                    <a:pt x="6" y="91"/>
                  </a:lnTo>
                  <a:lnTo>
                    <a:pt x="0" y="79"/>
                  </a:lnTo>
                  <a:lnTo>
                    <a:pt x="314" y="0"/>
                  </a:lnTo>
                  <a:lnTo>
                    <a:pt x="360" y="94"/>
                  </a:lnTo>
                  <a:lnTo>
                    <a:pt x="347" y="98"/>
                  </a:lnTo>
                  <a:lnTo>
                    <a:pt x="339" y="88"/>
                  </a:lnTo>
                  <a:lnTo>
                    <a:pt x="331" y="79"/>
                  </a:lnTo>
                  <a:lnTo>
                    <a:pt x="322" y="71"/>
                  </a:lnTo>
                  <a:lnTo>
                    <a:pt x="314" y="63"/>
                  </a:lnTo>
                  <a:lnTo>
                    <a:pt x="306" y="57"/>
                  </a:lnTo>
                  <a:lnTo>
                    <a:pt x="298" y="52"/>
                  </a:lnTo>
                  <a:lnTo>
                    <a:pt x="289" y="47"/>
                  </a:lnTo>
                  <a:lnTo>
                    <a:pt x="281" y="44"/>
                  </a:lnTo>
                  <a:lnTo>
                    <a:pt x="272" y="43"/>
                  </a:lnTo>
                  <a:lnTo>
                    <a:pt x="262" y="41"/>
                  </a:lnTo>
                  <a:lnTo>
                    <a:pt x="251" y="41"/>
                  </a:lnTo>
                  <a:lnTo>
                    <a:pt x="240" y="41"/>
                  </a:lnTo>
                  <a:lnTo>
                    <a:pt x="228" y="43"/>
                  </a:lnTo>
                  <a:lnTo>
                    <a:pt x="214" y="44"/>
                  </a:lnTo>
                  <a:lnTo>
                    <a:pt x="198" y="47"/>
                  </a:lnTo>
                  <a:lnTo>
                    <a:pt x="182" y="50"/>
                  </a:lnTo>
                  <a:lnTo>
                    <a:pt x="171" y="54"/>
                  </a:lnTo>
                  <a:lnTo>
                    <a:pt x="163" y="57"/>
                  </a:lnTo>
                  <a:lnTo>
                    <a:pt x="157" y="60"/>
                  </a:lnTo>
                  <a:lnTo>
                    <a:pt x="154" y="63"/>
                  </a:lnTo>
                  <a:lnTo>
                    <a:pt x="152" y="66"/>
                  </a:lnTo>
                  <a:lnTo>
                    <a:pt x="152" y="71"/>
                  </a:lnTo>
                  <a:lnTo>
                    <a:pt x="152" y="77"/>
                  </a:lnTo>
                  <a:lnTo>
                    <a:pt x="155" y="83"/>
                  </a:lnTo>
                  <a:lnTo>
                    <a:pt x="207" y="190"/>
                  </a:lnTo>
                  <a:lnTo>
                    <a:pt x="218" y="187"/>
                  </a:lnTo>
                  <a:lnTo>
                    <a:pt x="229" y="184"/>
                  </a:lnTo>
                  <a:lnTo>
                    <a:pt x="237" y="181"/>
                  </a:lnTo>
                  <a:lnTo>
                    <a:pt x="245" y="176"/>
                  </a:lnTo>
                  <a:lnTo>
                    <a:pt x="251" y="173"/>
                  </a:lnTo>
                  <a:lnTo>
                    <a:pt x="258" y="168"/>
                  </a:lnTo>
                  <a:lnTo>
                    <a:pt x="261" y="164"/>
                  </a:lnTo>
                  <a:lnTo>
                    <a:pt x="264" y="159"/>
                  </a:lnTo>
                  <a:lnTo>
                    <a:pt x="267" y="148"/>
                  </a:lnTo>
                  <a:lnTo>
                    <a:pt x="269" y="135"/>
                  </a:lnTo>
                  <a:lnTo>
                    <a:pt x="267" y="118"/>
                  </a:lnTo>
                  <a:lnTo>
                    <a:pt x="262" y="99"/>
                  </a:lnTo>
                  <a:lnTo>
                    <a:pt x="276" y="96"/>
                  </a:lnTo>
                  <a:lnTo>
                    <a:pt x="354" y="252"/>
                  </a:lnTo>
                  <a:lnTo>
                    <a:pt x="339" y="255"/>
                  </a:lnTo>
                  <a:lnTo>
                    <a:pt x="333" y="245"/>
                  </a:lnTo>
                  <a:lnTo>
                    <a:pt x="327" y="238"/>
                  </a:lnTo>
                  <a:lnTo>
                    <a:pt x="320" y="230"/>
                  </a:lnTo>
                  <a:lnTo>
                    <a:pt x="314" y="223"/>
                  </a:lnTo>
                  <a:lnTo>
                    <a:pt x="308" y="219"/>
                  </a:lnTo>
                  <a:lnTo>
                    <a:pt x="302" y="214"/>
                  </a:lnTo>
                  <a:lnTo>
                    <a:pt x="295" y="209"/>
                  </a:lnTo>
                  <a:lnTo>
                    <a:pt x="289" y="206"/>
                  </a:lnTo>
                  <a:lnTo>
                    <a:pt x="283" y="203"/>
                  </a:lnTo>
                  <a:lnTo>
                    <a:pt x="275" y="201"/>
                  </a:lnTo>
                  <a:lnTo>
                    <a:pt x="267" y="200"/>
                  </a:lnTo>
                  <a:lnTo>
                    <a:pt x="258" y="200"/>
                  </a:lnTo>
                  <a:lnTo>
                    <a:pt x="248" y="200"/>
                  </a:lnTo>
                  <a:lnTo>
                    <a:pt x="237" y="201"/>
                  </a:lnTo>
                  <a:lnTo>
                    <a:pt x="226" y="203"/>
                  </a:lnTo>
                  <a:lnTo>
                    <a:pt x="215" y="206"/>
                  </a:lnTo>
                  <a:lnTo>
                    <a:pt x="272" y="318"/>
                  </a:lnTo>
                  <a:lnTo>
                    <a:pt x="275" y="324"/>
                  </a:lnTo>
                  <a:lnTo>
                    <a:pt x="280" y="329"/>
                  </a:lnTo>
                  <a:lnTo>
                    <a:pt x="284" y="333"/>
                  </a:lnTo>
                  <a:lnTo>
                    <a:pt x="291" y="335"/>
                  </a:lnTo>
                  <a:lnTo>
                    <a:pt x="297" y="337"/>
                  </a:lnTo>
                  <a:lnTo>
                    <a:pt x="306" y="337"/>
                  </a:lnTo>
                  <a:lnTo>
                    <a:pt x="317" y="335"/>
                  </a:lnTo>
                  <a:lnTo>
                    <a:pt x="330" y="332"/>
                  </a:lnTo>
                  <a:lnTo>
                    <a:pt x="342" y="329"/>
                  </a:lnTo>
                  <a:lnTo>
                    <a:pt x="354" y="324"/>
                  </a:lnTo>
                  <a:lnTo>
                    <a:pt x="365" y="319"/>
                  </a:lnTo>
                  <a:lnTo>
                    <a:pt x="376" y="315"/>
                  </a:lnTo>
                  <a:lnTo>
                    <a:pt x="383" y="310"/>
                  </a:lnTo>
                  <a:lnTo>
                    <a:pt x="391" y="305"/>
                  </a:lnTo>
                  <a:lnTo>
                    <a:pt x="399" y="299"/>
                  </a:lnTo>
                  <a:lnTo>
                    <a:pt x="405" y="293"/>
                  </a:lnTo>
                  <a:lnTo>
                    <a:pt x="416" y="278"/>
                  </a:lnTo>
                  <a:lnTo>
                    <a:pt x="424" y="260"/>
                  </a:lnTo>
                  <a:lnTo>
                    <a:pt x="429" y="239"/>
                  </a:lnTo>
                  <a:lnTo>
                    <a:pt x="432" y="214"/>
                  </a:lnTo>
                  <a:lnTo>
                    <a:pt x="448" y="211"/>
                  </a:lnTo>
                  <a:lnTo>
                    <a:pt x="473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3" name="Freeform 36"/>
            <p:cNvSpPr>
              <a:spLocks/>
            </p:cNvSpPr>
            <p:nvPr/>
          </p:nvSpPr>
          <p:spPr bwMode="auto">
            <a:xfrm>
              <a:off x="1383" y="1625"/>
              <a:ext cx="267" cy="206"/>
            </a:xfrm>
            <a:custGeom>
              <a:avLst/>
              <a:gdLst>
                <a:gd name="T0" fmla="*/ 0 w 535"/>
                <a:gd name="T1" fmla="*/ 0 h 413"/>
                <a:gd name="T2" fmla="*/ 0 w 535"/>
                <a:gd name="T3" fmla="*/ 0 h 413"/>
                <a:gd name="T4" fmla="*/ 0 w 535"/>
                <a:gd name="T5" fmla="*/ 0 h 413"/>
                <a:gd name="T6" fmla="*/ 0 w 535"/>
                <a:gd name="T7" fmla="*/ 0 h 413"/>
                <a:gd name="T8" fmla="*/ 0 w 535"/>
                <a:gd name="T9" fmla="*/ 0 h 413"/>
                <a:gd name="T10" fmla="*/ 0 w 535"/>
                <a:gd name="T11" fmla="*/ 0 h 413"/>
                <a:gd name="T12" fmla="*/ 0 w 535"/>
                <a:gd name="T13" fmla="*/ 0 h 413"/>
                <a:gd name="T14" fmla="*/ 1 w 535"/>
                <a:gd name="T15" fmla="*/ 1 h 413"/>
                <a:gd name="T16" fmla="*/ 1 w 535"/>
                <a:gd name="T17" fmla="*/ 0 h 413"/>
                <a:gd name="T18" fmla="*/ 1 w 535"/>
                <a:gd name="T19" fmla="*/ 0 h 413"/>
                <a:gd name="T20" fmla="*/ 1 w 535"/>
                <a:gd name="T21" fmla="*/ 0 h 413"/>
                <a:gd name="T22" fmla="*/ 1 w 535"/>
                <a:gd name="T23" fmla="*/ 0 h 413"/>
                <a:gd name="T24" fmla="*/ 0 w 535"/>
                <a:gd name="T25" fmla="*/ 0 h 413"/>
                <a:gd name="T26" fmla="*/ 0 w 535"/>
                <a:gd name="T27" fmla="*/ 0 h 413"/>
                <a:gd name="T28" fmla="*/ 0 w 535"/>
                <a:gd name="T29" fmla="*/ 0 h 413"/>
                <a:gd name="T30" fmla="*/ 0 w 535"/>
                <a:gd name="T31" fmla="*/ 0 h 413"/>
                <a:gd name="T32" fmla="*/ 0 w 535"/>
                <a:gd name="T33" fmla="*/ 0 h 413"/>
                <a:gd name="T34" fmla="*/ 1 w 535"/>
                <a:gd name="T35" fmla="*/ 0 h 413"/>
                <a:gd name="T36" fmla="*/ 1 w 535"/>
                <a:gd name="T37" fmla="*/ 0 h 413"/>
                <a:gd name="T38" fmla="*/ 1 w 535"/>
                <a:gd name="T39" fmla="*/ 0 h 413"/>
                <a:gd name="T40" fmla="*/ 1 w 535"/>
                <a:gd name="T41" fmla="*/ 0 h 413"/>
                <a:gd name="T42" fmla="*/ 1 w 535"/>
                <a:gd name="T43" fmla="*/ 0 h 413"/>
                <a:gd name="T44" fmla="*/ 1 w 535"/>
                <a:gd name="T45" fmla="*/ 0 h 413"/>
                <a:gd name="T46" fmla="*/ 1 w 535"/>
                <a:gd name="T47" fmla="*/ 0 h 413"/>
                <a:gd name="T48" fmla="*/ 1 w 535"/>
                <a:gd name="T49" fmla="*/ 0 h 413"/>
                <a:gd name="T50" fmla="*/ 1 w 535"/>
                <a:gd name="T51" fmla="*/ 0 h 413"/>
                <a:gd name="T52" fmla="*/ 1 w 535"/>
                <a:gd name="T53" fmla="*/ 0 h 413"/>
                <a:gd name="T54" fmla="*/ 1 w 535"/>
                <a:gd name="T55" fmla="*/ 0 h 413"/>
                <a:gd name="T56" fmla="*/ 1 w 535"/>
                <a:gd name="T57" fmla="*/ 0 h 413"/>
                <a:gd name="T58" fmla="*/ 1 w 535"/>
                <a:gd name="T59" fmla="*/ 0 h 413"/>
                <a:gd name="T60" fmla="*/ 1 w 535"/>
                <a:gd name="T61" fmla="*/ 0 h 413"/>
                <a:gd name="T62" fmla="*/ 1 w 535"/>
                <a:gd name="T63" fmla="*/ 0 h 413"/>
                <a:gd name="T64" fmla="*/ 2 w 535"/>
                <a:gd name="T65" fmla="*/ 0 h 413"/>
                <a:gd name="T66" fmla="*/ 2 w 535"/>
                <a:gd name="T67" fmla="*/ 0 h 413"/>
                <a:gd name="T68" fmla="*/ 2 w 535"/>
                <a:gd name="T69" fmla="*/ 0 h 413"/>
                <a:gd name="T70" fmla="*/ 1 w 535"/>
                <a:gd name="T71" fmla="*/ 0 h 413"/>
                <a:gd name="T72" fmla="*/ 1 w 535"/>
                <a:gd name="T73" fmla="*/ 0 h 413"/>
                <a:gd name="T74" fmla="*/ 2 w 535"/>
                <a:gd name="T75" fmla="*/ 1 h 413"/>
                <a:gd name="T76" fmla="*/ 1 w 535"/>
                <a:gd name="T77" fmla="*/ 0 h 413"/>
                <a:gd name="T78" fmla="*/ 1 w 535"/>
                <a:gd name="T79" fmla="*/ 1 h 413"/>
                <a:gd name="T80" fmla="*/ 0 w 535"/>
                <a:gd name="T81" fmla="*/ 0 h 413"/>
                <a:gd name="T82" fmla="*/ 0 w 535"/>
                <a:gd name="T83" fmla="*/ 0 h 413"/>
                <a:gd name="T84" fmla="*/ 0 w 535"/>
                <a:gd name="T85" fmla="*/ 0 h 413"/>
                <a:gd name="T86" fmla="*/ 0 w 535"/>
                <a:gd name="T87" fmla="*/ 0 h 413"/>
                <a:gd name="T88" fmla="*/ 0 w 535"/>
                <a:gd name="T89" fmla="*/ 0 h 4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5"/>
                <a:gd name="T136" fmla="*/ 0 h 413"/>
                <a:gd name="T137" fmla="*/ 535 w 535"/>
                <a:gd name="T138" fmla="*/ 413 h 4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5" h="413">
                  <a:moveTo>
                    <a:pt x="0" y="132"/>
                  </a:moveTo>
                  <a:lnTo>
                    <a:pt x="160" y="91"/>
                  </a:lnTo>
                  <a:lnTo>
                    <a:pt x="165" y="103"/>
                  </a:lnTo>
                  <a:lnTo>
                    <a:pt x="157" y="106"/>
                  </a:lnTo>
                  <a:lnTo>
                    <a:pt x="149" y="110"/>
                  </a:lnTo>
                  <a:lnTo>
                    <a:pt x="145" y="111"/>
                  </a:lnTo>
                  <a:lnTo>
                    <a:pt x="142" y="114"/>
                  </a:lnTo>
                  <a:lnTo>
                    <a:pt x="138" y="117"/>
                  </a:lnTo>
                  <a:lnTo>
                    <a:pt x="138" y="121"/>
                  </a:lnTo>
                  <a:lnTo>
                    <a:pt x="138" y="125"/>
                  </a:lnTo>
                  <a:lnTo>
                    <a:pt x="142" y="132"/>
                  </a:lnTo>
                  <a:lnTo>
                    <a:pt x="143" y="135"/>
                  </a:lnTo>
                  <a:lnTo>
                    <a:pt x="145" y="138"/>
                  </a:lnTo>
                  <a:lnTo>
                    <a:pt x="148" y="141"/>
                  </a:lnTo>
                  <a:lnTo>
                    <a:pt x="151" y="146"/>
                  </a:lnTo>
                  <a:lnTo>
                    <a:pt x="293" y="290"/>
                  </a:lnTo>
                  <a:lnTo>
                    <a:pt x="297" y="290"/>
                  </a:lnTo>
                  <a:lnTo>
                    <a:pt x="293" y="139"/>
                  </a:lnTo>
                  <a:lnTo>
                    <a:pt x="293" y="138"/>
                  </a:lnTo>
                  <a:lnTo>
                    <a:pt x="289" y="133"/>
                  </a:lnTo>
                  <a:lnTo>
                    <a:pt x="285" y="128"/>
                  </a:lnTo>
                  <a:lnTo>
                    <a:pt x="277" y="121"/>
                  </a:lnTo>
                  <a:lnTo>
                    <a:pt x="269" y="113"/>
                  </a:lnTo>
                  <a:lnTo>
                    <a:pt x="263" y="106"/>
                  </a:lnTo>
                  <a:lnTo>
                    <a:pt x="258" y="102"/>
                  </a:lnTo>
                  <a:lnTo>
                    <a:pt x="253" y="99"/>
                  </a:lnTo>
                  <a:lnTo>
                    <a:pt x="249" y="97"/>
                  </a:lnTo>
                  <a:lnTo>
                    <a:pt x="244" y="94"/>
                  </a:lnTo>
                  <a:lnTo>
                    <a:pt x="239" y="92"/>
                  </a:lnTo>
                  <a:lnTo>
                    <a:pt x="234" y="91"/>
                  </a:lnTo>
                  <a:lnTo>
                    <a:pt x="230" y="91"/>
                  </a:lnTo>
                  <a:lnTo>
                    <a:pt x="223" y="91"/>
                  </a:lnTo>
                  <a:lnTo>
                    <a:pt x="216" y="91"/>
                  </a:lnTo>
                  <a:lnTo>
                    <a:pt x="206" y="92"/>
                  </a:lnTo>
                  <a:lnTo>
                    <a:pt x="200" y="81"/>
                  </a:lnTo>
                  <a:lnTo>
                    <a:pt x="370" y="39"/>
                  </a:lnTo>
                  <a:lnTo>
                    <a:pt x="374" y="50"/>
                  </a:lnTo>
                  <a:lnTo>
                    <a:pt x="365" y="53"/>
                  </a:lnTo>
                  <a:lnTo>
                    <a:pt x="355" y="56"/>
                  </a:lnTo>
                  <a:lnTo>
                    <a:pt x="349" y="59"/>
                  </a:lnTo>
                  <a:lnTo>
                    <a:pt x="346" y="62"/>
                  </a:lnTo>
                  <a:lnTo>
                    <a:pt x="343" y="66"/>
                  </a:lnTo>
                  <a:lnTo>
                    <a:pt x="343" y="69"/>
                  </a:lnTo>
                  <a:lnTo>
                    <a:pt x="343" y="72"/>
                  </a:lnTo>
                  <a:lnTo>
                    <a:pt x="344" y="77"/>
                  </a:lnTo>
                  <a:lnTo>
                    <a:pt x="346" y="80"/>
                  </a:lnTo>
                  <a:lnTo>
                    <a:pt x="349" y="84"/>
                  </a:lnTo>
                  <a:lnTo>
                    <a:pt x="355" y="92"/>
                  </a:lnTo>
                  <a:lnTo>
                    <a:pt x="365" y="102"/>
                  </a:lnTo>
                  <a:lnTo>
                    <a:pt x="495" y="235"/>
                  </a:lnTo>
                  <a:lnTo>
                    <a:pt x="499" y="234"/>
                  </a:lnTo>
                  <a:lnTo>
                    <a:pt x="483" y="67"/>
                  </a:lnTo>
                  <a:lnTo>
                    <a:pt x="483" y="64"/>
                  </a:lnTo>
                  <a:lnTo>
                    <a:pt x="481" y="59"/>
                  </a:lnTo>
                  <a:lnTo>
                    <a:pt x="480" y="55"/>
                  </a:lnTo>
                  <a:lnTo>
                    <a:pt x="477" y="48"/>
                  </a:lnTo>
                  <a:lnTo>
                    <a:pt x="473" y="42"/>
                  </a:lnTo>
                  <a:lnTo>
                    <a:pt x="469" y="37"/>
                  </a:lnTo>
                  <a:lnTo>
                    <a:pt x="464" y="36"/>
                  </a:lnTo>
                  <a:lnTo>
                    <a:pt x="458" y="34"/>
                  </a:lnTo>
                  <a:lnTo>
                    <a:pt x="453" y="34"/>
                  </a:lnTo>
                  <a:lnTo>
                    <a:pt x="447" y="34"/>
                  </a:lnTo>
                  <a:lnTo>
                    <a:pt x="439" y="36"/>
                  </a:lnTo>
                  <a:lnTo>
                    <a:pt x="429" y="37"/>
                  </a:lnTo>
                  <a:lnTo>
                    <a:pt x="423" y="25"/>
                  </a:lnTo>
                  <a:lnTo>
                    <a:pt x="522" y="0"/>
                  </a:lnTo>
                  <a:lnTo>
                    <a:pt x="528" y="12"/>
                  </a:lnTo>
                  <a:lnTo>
                    <a:pt x="524" y="14"/>
                  </a:lnTo>
                  <a:lnTo>
                    <a:pt x="519" y="17"/>
                  </a:lnTo>
                  <a:lnTo>
                    <a:pt x="514" y="18"/>
                  </a:lnTo>
                  <a:lnTo>
                    <a:pt x="511" y="22"/>
                  </a:lnTo>
                  <a:lnTo>
                    <a:pt x="508" y="26"/>
                  </a:lnTo>
                  <a:lnTo>
                    <a:pt x="506" y="33"/>
                  </a:lnTo>
                  <a:lnTo>
                    <a:pt x="505" y="40"/>
                  </a:lnTo>
                  <a:lnTo>
                    <a:pt x="505" y="50"/>
                  </a:lnTo>
                  <a:lnTo>
                    <a:pt x="535" y="356"/>
                  </a:lnTo>
                  <a:lnTo>
                    <a:pt x="519" y="361"/>
                  </a:lnTo>
                  <a:lnTo>
                    <a:pt x="321" y="166"/>
                  </a:lnTo>
                  <a:lnTo>
                    <a:pt x="318" y="168"/>
                  </a:lnTo>
                  <a:lnTo>
                    <a:pt x="324" y="410"/>
                  </a:lnTo>
                  <a:lnTo>
                    <a:pt x="310" y="413"/>
                  </a:lnTo>
                  <a:lnTo>
                    <a:pt x="58" y="163"/>
                  </a:lnTo>
                  <a:lnTo>
                    <a:pt x="50" y="155"/>
                  </a:lnTo>
                  <a:lnTo>
                    <a:pt x="43" y="150"/>
                  </a:lnTo>
                  <a:lnTo>
                    <a:pt x="36" y="146"/>
                  </a:lnTo>
                  <a:lnTo>
                    <a:pt x="32" y="144"/>
                  </a:lnTo>
                  <a:lnTo>
                    <a:pt x="27" y="143"/>
                  </a:lnTo>
                  <a:lnTo>
                    <a:pt x="21" y="143"/>
                  </a:lnTo>
                  <a:lnTo>
                    <a:pt x="13" y="143"/>
                  </a:lnTo>
                  <a:lnTo>
                    <a:pt x="5" y="143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4" name="Freeform 37"/>
            <p:cNvSpPr>
              <a:spLocks/>
            </p:cNvSpPr>
            <p:nvPr/>
          </p:nvSpPr>
          <p:spPr bwMode="auto">
            <a:xfrm>
              <a:off x="1662" y="1591"/>
              <a:ext cx="171" cy="195"/>
            </a:xfrm>
            <a:custGeom>
              <a:avLst/>
              <a:gdLst>
                <a:gd name="T0" fmla="*/ 0 w 343"/>
                <a:gd name="T1" fmla="*/ 2 h 390"/>
                <a:gd name="T2" fmla="*/ 0 w 343"/>
                <a:gd name="T3" fmla="*/ 2 h 390"/>
                <a:gd name="T4" fmla="*/ 0 w 343"/>
                <a:gd name="T5" fmla="*/ 2 h 390"/>
                <a:gd name="T6" fmla="*/ 0 w 343"/>
                <a:gd name="T7" fmla="*/ 2 h 390"/>
                <a:gd name="T8" fmla="*/ 0 w 343"/>
                <a:gd name="T9" fmla="*/ 2 h 390"/>
                <a:gd name="T10" fmla="*/ 0 w 343"/>
                <a:gd name="T11" fmla="*/ 2 h 390"/>
                <a:gd name="T12" fmla="*/ 1 w 343"/>
                <a:gd name="T13" fmla="*/ 2 h 390"/>
                <a:gd name="T14" fmla="*/ 1 w 343"/>
                <a:gd name="T15" fmla="*/ 2 h 390"/>
                <a:gd name="T16" fmla="*/ 1 w 343"/>
                <a:gd name="T17" fmla="*/ 2 h 390"/>
                <a:gd name="T18" fmla="*/ 1 w 343"/>
                <a:gd name="T19" fmla="*/ 1 h 390"/>
                <a:gd name="T20" fmla="*/ 0 w 343"/>
                <a:gd name="T21" fmla="*/ 1 h 390"/>
                <a:gd name="T22" fmla="*/ 0 w 343"/>
                <a:gd name="T23" fmla="*/ 1 h 390"/>
                <a:gd name="T24" fmla="*/ 0 w 343"/>
                <a:gd name="T25" fmla="*/ 1 h 390"/>
                <a:gd name="T26" fmla="*/ 0 w 343"/>
                <a:gd name="T27" fmla="*/ 1 h 390"/>
                <a:gd name="T28" fmla="*/ 0 w 343"/>
                <a:gd name="T29" fmla="*/ 1 h 390"/>
                <a:gd name="T30" fmla="*/ 0 w 343"/>
                <a:gd name="T31" fmla="*/ 1 h 390"/>
                <a:gd name="T32" fmla="*/ 0 w 343"/>
                <a:gd name="T33" fmla="*/ 1 h 390"/>
                <a:gd name="T34" fmla="*/ 0 w 343"/>
                <a:gd name="T35" fmla="*/ 1 h 390"/>
                <a:gd name="T36" fmla="*/ 0 w 343"/>
                <a:gd name="T37" fmla="*/ 1 h 390"/>
                <a:gd name="T38" fmla="*/ 0 w 343"/>
                <a:gd name="T39" fmla="*/ 1 h 390"/>
                <a:gd name="T40" fmla="*/ 0 w 343"/>
                <a:gd name="T41" fmla="*/ 1 h 390"/>
                <a:gd name="T42" fmla="*/ 0 w 343"/>
                <a:gd name="T43" fmla="*/ 1 h 390"/>
                <a:gd name="T44" fmla="*/ 0 w 343"/>
                <a:gd name="T45" fmla="*/ 1 h 390"/>
                <a:gd name="T46" fmla="*/ 0 w 343"/>
                <a:gd name="T47" fmla="*/ 1 h 390"/>
                <a:gd name="T48" fmla="*/ 0 w 343"/>
                <a:gd name="T49" fmla="*/ 1 h 390"/>
                <a:gd name="T50" fmla="*/ 0 w 343"/>
                <a:gd name="T51" fmla="*/ 1 h 390"/>
                <a:gd name="T52" fmla="*/ 0 w 343"/>
                <a:gd name="T53" fmla="*/ 1 h 390"/>
                <a:gd name="T54" fmla="*/ 0 w 343"/>
                <a:gd name="T55" fmla="*/ 1 h 390"/>
                <a:gd name="T56" fmla="*/ 0 w 343"/>
                <a:gd name="T57" fmla="*/ 1 h 390"/>
                <a:gd name="T58" fmla="*/ 0 w 343"/>
                <a:gd name="T59" fmla="*/ 1 h 390"/>
                <a:gd name="T60" fmla="*/ 0 w 343"/>
                <a:gd name="T61" fmla="*/ 1 h 390"/>
                <a:gd name="T62" fmla="*/ 0 w 343"/>
                <a:gd name="T63" fmla="*/ 1 h 390"/>
                <a:gd name="T64" fmla="*/ 0 w 343"/>
                <a:gd name="T65" fmla="*/ 1 h 390"/>
                <a:gd name="T66" fmla="*/ 0 w 343"/>
                <a:gd name="T67" fmla="*/ 1 h 390"/>
                <a:gd name="T68" fmla="*/ 0 w 343"/>
                <a:gd name="T69" fmla="*/ 1 h 390"/>
                <a:gd name="T70" fmla="*/ 0 w 343"/>
                <a:gd name="T71" fmla="*/ 1 h 390"/>
                <a:gd name="T72" fmla="*/ 0 w 343"/>
                <a:gd name="T73" fmla="*/ 1 h 390"/>
                <a:gd name="T74" fmla="*/ 0 w 343"/>
                <a:gd name="T75" fmla="*/ 1 h 390"/>
                <a:gd name="T76" fmla="*/ 0 w 343"/>
                <a:gd name="T77" fmla="*/ 1 h 390"/>
                <a:gd name="T78" fmla="*/ 0 w 343"/>
                <a:gd name="T79" fmla="*/ 1 h 390"/>
                <a:gd name="T80" fmla="*/ 0 w 343"/>
                <a:gd name="T81" fmla="*/ 1 h 390"/>
                <a:gd name="T82" fmla="*/ 0 w 343"/>
                <a:gd name="T83" fmla="*/ 1 h 390"/>
                <a:gd name="T84" fmla="*/ 0 w 343"/>
                <a:gd name="T85" fmla="*/ 1 h 390"/>
                <a:gd name="T86" fmla="*/ 0 w 343"/>
                <a:gd name="T87" fmla="*/ 1 h 390"/>
                <a:gd name="T88" fmla="*/ 1 w 343"/>
                <a:gd name="T89" fmla="*/ 1 h 390"/>
                <a:gd name="T90" fmla="*/ 1 w 343"/>
                <a:gd name="T91" fmla="*/ 1 h 390"/>
                <a:gd name="T92" fmla="*/ 1 w 343"/>
                <a:gd name="T93" fmla="*/ 1 h 390"/>
                <a:gd name="T94" fmla="*/ 1 w 343"/>
                <a:gd name="T95" fmla="*/ 1 h 390"/>
                <a:gd name="T96" fmla="*/ 1 w 343"/>
                <a:gd name="T97" fmla="*/ 2 h 390"/>
                <a:gd name="T98" fmla="*/ 1 w 343"/>
                <a:gd name="T99" fmla="*/ 2 h 390"/>
                <a:gd name="T100" fmla="*/ 1 w 343"/>
                <a:gd name="T101" fmla="*/ 2 h 390"/>
                <a:gd name="T102" fmla="*/ 0 w 343"/>
                <a:gd name="T103" fmla="*/ 2 h 390"/>
                <a:gd name="T104" fmla="*/ 0 w 343"/>
                <a:gd name="T105" fmla="*/ 2 h 390"/>
                <a:gd name="T106" fmla="*/ 0 w 343"/>
                <a:gd name="T107" fmla="*/ 2 h 390"/>
                <a:gd name="T108" fmla="*/ 0 w 343"/>
                <a:gd name="T109" fmla="*/ 2 h 390"/>
                <a:gd name="T110" fmla="*/ 0 w 343"/>
                <a:gd name="T111" fmla="*/ 2 h 390"/>
                <a:gd name="T112" fmla="*/ 0 w 343"/>
                <a:gd name="T113" fmla="*/ 2 h 390"/>
                <a:gd name="T114" fmla="*/ 0 w 343"/>
                <a:gd name="T115" fmla="*/ 2 h 390"/>
                <a:gd name="T116" fmla="*/ 0 w 343"/>
                <a:gd name="T117" fmla="*/ 2 h 3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43"/>
                <a:gd name="T178" fmla="*/ 0 h 390"/>
                <a:gd name="T179" fmla="*/ 343 w 343"/>
                <a:gd name="T180" fmla="*/ 390 h 3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43" h="390">
                  <a:moveTo>
                    <a:pt x="121" y="390"/>
                  </a:moveTo>
                  <a:lnTo>
                    <a:pt x="65" y="275"/>
                  </a:lnTo>
                  <a:lnTo>
                    <a:pt x="80" y="270"/>
                  </a:lnTo>
                  <a:lnTo>
                    <a:pt x="90" y="283"/>
                  </a:lnTo>
                  <a:lnTo>
                    <a:pt x="101" y="292"/>
                  </a:lnTo>
                  <a:lnTo>
                    <a:pt x="110" y="302"/>
                  </a:lnTo>
                  <a:lnTo>
                    <a:pt x="121" y="311"/>
                  </a:lnTo>
                  <a:lnTo>
                    <a:pt x="131" y="317"/>
                  </a:lnTo>
                  <a:lnTo>
                    <a:pt x="140" y="325"/>
                  </a:lnTo>
                  <a:lnTo>
                    <a:pt x="151" y="330"/>
                  </a:lnTo>
                  <a:lnTo>
                    <a:pt x="161" y="335"/>
                  </a:lnTo>
                  <a:lnTo>
                    <a:pt x="172" y="338"/>
                  </a:lnTo>
                  <a:lnTo>
                    <a:pt x="181" y="341"/>
                  </a:lnTo>
                  <a:lnTo>
                    <a:pt x="192" y="343"/>
                  </a:lnTo>
                  <a:lnTo>
                    <a:pt x="202" y="344"/>
                  </a:lnTo>
                  <a:lnTo>
                    <a:pt x="213" y="344"/>
                  </a:lnTo>
                  <a:lnTo>
                    <a:pt x="222" y="344"/>
                  </a:lnTo>
                  <a:lnTo>
                    <a:pt x="231" y="343"/>
                  </a:lnTo>
                  <a:lnTo>
                    <a:pt x="241" y="341"/>
                  </a:lnTo>
                  <a:lnTo>
                    <a:pt x="258" y="336"/>
                  </a:lnTo>
                  <a:lnTo>
                    <a:pt x="271" y="329"/>
                  </a:lnTo>
                  <a:lnTo>
                    <a:pt x="280" y="322"/>
                  </a:lnTo>
                  <a:lnTo>
                    <a:pt x="285" y="313"/>
                  </a:lnTo>
                  <a:lnTo>
                    <a:pt x="288" y="302"/>
                  </a:lnTo>
                  <a:lnTo>
                    <a:pt x="290" y="292"/>
                  </a:lnTo>
                  <a:lnTo>
                    <a:pt x="288" y="283"/>
                  </a:lnTo>
                  <a:lnTo>
                    <a:pt x="285" y="273"/>
                  </a:lnTo>
                  <a:lnTo>
                    <a:pt x="279" y="264"/>
                  </a:lnTo>
                  <a:lnTo>
                    <a:pt x="271" y="256"/>
                  </a:lnTo>
                  <a:lnTo>
                    <a:pt x="261" y="250"/>
                  </a:lnTo>
                  <a:lnTo>
                    <a:pt x="252" y="245"/>
                  </a:lnTo>
                  <a:lnTo>
                    <a:pt x="247" y="244"/>
                  </a:lnTo>
                  <a:lnTo>
                    <a:pt x="242" y="242"/>
                  </a:lnTo>
                  <a:lnTo>
                    <a:pt x="236" y="240"/>
                  </a:lnTo>
                  <a:lnTo>
                    <a:pt x="230" y="239"/>
                  </a:lnTo>
                  <a:lnTo>
                    <a:pt x="222" y="237"/>
                  </a:lnTo>
                  <a:lnTo>
                    <a:pt x="214" y="236"/>
                  </a:lnTo>
                  <a:lnTo>
                    <a:pt x="206" y="234"/>
                  </a:lnTo>
                  <a:lnTo>
                    <a:pt x="197" y="233"/>
                  </a:lnTo>
                  <a:lnTo>
                    <a:pt x="153" y="228"/>
                  </a:lnTo>
                  <a:lnTo>
                    <a:pt x="137" y="225"/>
                  </a:lnTo>
                  <a:lnTo>
                    <a:pt x="123" y="223"/>
                  </a:lnTo>
                  <a:lnTo>
                    <a:pt x="110" y="220"/>
                  </a:lnTo>
                  <a:lnTo>
                    <a:pt x="98" y="217"/>
                  </a:lnTo>
                  <a:lnTo>
                    <a:pt x="85" y="214"/>
                  </a:lnTo>
                  <a:lnTo>
                    <a:pt x="76" y="209"/>
                  </a:lnTo>
                  <a:lnTo>
                    <a:pt x="66" y="206"/>
                  </a:lnTo>
                  <a:lnTo>
                    <a:pt x="57" y="203"/>
                  </a:lnTo>
                  <a:lnTo>
                    <a:pt x="49" y="198"/>
                  </a:lnTo>
                  <a:lnTo>
                    <a:pt x="43" y="193"/>
                  </a:lnTo>
                  <a:lnTo>
                    <a:pt x="36" y="189"/>
                  </a:lnTo>
                  <a:lnTo>
                    <a:pt x="30" y="182"/>
                  </a:lnTo>
                  <a:lnTo>
                    <a:pt x="24" y="176"/>
                  </a:lnTo>
                  <a:lnTo>
                    <a:pt x="19" y="170"/>
                  </a:lnTo>
                  <a:lnTo>
                    <a:pt x="14" y="162"/>
                  </a:lnTo>
                  <a:lnTo>
                    <a:pt x="10" y="154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102"/>
                  </a:lnTo>
                  <a:lnTo>
                    <a:pt x="7" y="83"/>
                  </a:lnTo>
                  <a:lnTo>
                    <a:pt x="11" y="75"/>
                  </a:lnTo>
                  <a:lnTo>
                    <a:pt x="16" y="68"/>
                  </a:lnTo>
                  <a:lnTo>
                    <a:pt x="24" y="60"/>
                  </a:lnTo>
                  <a:lnTo>
                    <a:pt x="32" y="53"/>
                  </a:lnTo>
                  <a:lnTo>
                    <a:pt x="43" y="47"/>
                  </a:lnTo>
                  <a:lnTo>
                    <a:pt x="54" y="41"/>
                  </a:lnTo>
                  <a:lnTo>
                    <a:pt x="66" y="36"/>
                  </a:lnTo>
                  <a:lnTo>
                    <a:pt x="80" y="33"/>
                  </a:lnTo>
                  <a:lnTo>
                    <a:pt x="88" y="31"/>
                  </a:lnTo>
                  <a:lnTo>
                    <a:pt x="96" y="30"/>
                  </a:lnTo>
                  <a:lnTo>
                    <a:pt x="104" y="28"/>
                  </a:lnTo>
                  <a:lnTo>
                    <a:pt x="112" y="27"/>
                  </a:lnTo>
                  <a:lnTo>
                    <a:pt x="118" y="27"/>
                  </a:lnTo>
                  <a:lnTo>
                    <a:pt x="126" y="25"/>
                  </a:lnTo>
                  <a:lnTo>
                    <a:pt x="134" y="25"/>
                  </a:lnTo>
                  <a:lnTo>
                    <a:pt x="142" y="25"/>
                  </a:lnTo>
                  <a:lnTo>
                    <a:pt x="156" y="25"/>
                  </a:lnTo>
                  <a:lnTo>
                    <a:pt x="167" y="25"/>
                  </a:lnTo>
                  <a:lnTo>
                    <a:pt x="175" y="25"/>
                  </a:lnTo>
                  <a:lnTo>
                    <a:pt x="178" y="25"/>
                  </a:lnTo>
                  <a:lnTo>
                    <a:pt x="183" y="24"/>
                  </a:lnTo>
                  <a:lnTo>
                    <a:pt x="186" y="22"/>
                  </a:lnTo>
                  <a:lnTo>
                    <a:pt x="187" y="19"/>
                  </a:lnTo>
                  <a:lnTo>
                    <a:pt x="187" y="17"/>
                  </a:lnTo>
                  <a:lnTo>
                    <a:pt x="189" y="14"/>
                  </a:lnTo>
                  <a:lnTo>
                    <a:pt x="189" y="11"/>
                  </a:lnTo>
                  <a:lnTo>
                    <a:pt x="189" y="8"/>
                  </a:lnTo>
                  <a:lnTo>
                    <a:pt x="187" y="5"/>
                  </a:lnTo>
                  <a:lnTo>
                    <a:pt x="205" y="0"/>
                  </a:lnTo>
                  <a:lnTo>
                    <a:pt x="253" y="101"/>
                  </a:lnTo>
                  <a:lnTo>
                    <a:pt x="239" y="105"/>
                  </a:lnTo>
                  <a:lnTo>
                    <a:pt x="231" y="97"/>
                  </a:lnTo>
                  <a:lnTo>
                    <a:pt x="224" y="90"/>
                  </a:lnTo>
                  <a:lnTo>
                    <a:pt x="216" y="83"/>
                  </a:lnTo>
                  <a:lnTo>
                    <a:pt x="208" y="75"/>
                  </a:lnTo>
                  <a:lnTo>
                    <a:pt x="198" y="69"/>
                  </a:lnTo>
                  <a:lnTo>
                    <a:pt x="189" y="64"/>
                  </a:lnTo>
                  <a:lnTo>
                    <a:pt x="180" y="58"/>
                  </a:lnTo>
                  <a:lnTo>
                    <a:pt x="170" y="53"/>
                  </a:lnTo>
                  <a:lnTo>
                    <a:pt x="161" y="50"/>
                  </a:lnTo>
                  <a:lnTo>
                    <a:pt x="150" y="47"/>
                  </a:lnTo>
                  <a:lnTo>
                    <a:pt x="140" y="44"/>
                  </a:lnTo>
                  <a:lnTo>
                    <a:pt x="131" y="42"/>
                  </a:lnTo>
                  <a:lnTo>
                    <a:pt x="121" y="42"/>
                  </a:lnTo>
                  <a:lnTo>
                    <a:pt x="112" y="42"/>
                  </a:lnTo>
                  <a:lnTo>
                    <a:pt x="101" y="44"/>
                  </a:lnTo>
                  <a:lnTo>
                    <a:pt x="92" y="46"/>
                  </a:lnTo>
                  <a:lnTo>
                    <a:pt x="79" y="50"/>
                  </a:lnTo>
                  <a:lnTo>
                    <a:pt x="68" y="55"/>
                  </a:lnTo>
                  <a:lnTo>
                    <a:pt x="60" y="61"/>
                  </a:lnTo>
                  <a:lnTo>
                    <a:pt x="54" y="69"/>
                  </a:lnTo>
                  <a:lnTo>
                    <a:pt x="51" y="77"/>
                  </a:lnTo>
                  <a:lnTo>
                    <a:pt x="49" y="86"/>
                  </a:lnTo>
                  <a:lnTo>
                    <a:pt x="51" y="96"/>
                  </a:lnTo>
                  <a:lnTo>
                    <a:pt x="54" y="105"/>
                  </a:lnTo>
                  <a:lnTo>
                    <a:pt x="60" y="115"/>
                  </a:lnTo>
                  <a:lnTo>
                    <a:pt x="66" y="123"/>
                  </a:lnTo>
                  <a:lnTo>
                    <a:pt x="74" y="129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106" y="138"/>
                  </a:lnTo>
                  <a:lnTo>
                    <a:pt x="115" y="141"/>
                  </a:lnTo>
                  <a:lnTo>
                    <a:pt x="126" y="143"/>
                  </a:lnTo>
                  <a:lnTo>
                    <a:pt x="139" y="145"/>
                  </a:lnTo>
                  <a:lnTo>
                    <a:pt x="153" y="148"/>
                  </a:lnTo>
                  <a:lnTo>
                    <a:pt x="167" y="149"/>
                  </a:lnTo>
                  <a:lnTo>
                    <a:pt x="216" y="156"/>
                  </a:lnTo>
                  <a:lnTo>
                    <a:pt x="224" y="157"/>
                  </a:lnTo>
                  <a:lnTo>
                    <a:pt x="231" y="159"/>
                  </a:lnTo>
                  <a:lnTo>
                    <a:pt x="239" y="160"/>
                  </a:lnTo>
                  <a:lnTo>
                    <a:pt x="247" y="162"/>
                  </a:lnTo>
                  <a:lnTo>
                    <a:pt x="253" y="163"/>
                  </a:lnTo>
                  <a:lnTo>
                    <a:pt x="260" y="167"/>
                  </a:lnTo>
                  <a:lnTo>
                    <a:pt x="266" y="168"/>
                  </a:lnTo>
                  <a:lnTo>
                    <a:pt x="272" y="171"/>
                  </a:lnTo>
                  <a:lnTo>
                    <a:pt x="283" y="176"/>
                  </a:lnTo>
                  <a:lnTo>
                    <a:pt x="293" y="181"/>
                  </a:lnTo>
                  <a:lnTo>
                    <a:pt x="301" y="187"/>
                  </a:lnTo>
                  <a:lnTo>
                    <a:pt x="309" y="193"/>
                  </a:lnTo>
                  <a:lnTo>
                    <a:pt x="316" y="201"/>
                  </a:lnTo>
                  <a:lnTo>
                    <a:pt x="323" y="209"/>
                  </a:lnTo>
                  <a:lnTo>
                    <a:pt x="329" y="217"/>
                  </a:lnTo>
                  <a:lnTo>
                    <a:pt x="334" y="226"/>
                  </a:lnTo>
                  <a:lnTo>
                    <a:pt x="342" y="244"/>
                  </a:lnTo>
                  <a:lnTo>
                    <a:pt x="343" y="262"/>
                  </a:lnTo>
                  <a:lnTo>
                    <a:pt x="342" y="281"/>
                  </a:lnTo>
                  <a:lnTo>
                    <a:pt x="334" y="300"/>
                  </a:lnTo>
                  <a:lnTo>
                    <a:pt x="329" y="310"/>
                  </a:lnTo>
                  <a:lnTo>
                    <a:pt x="323" y="319"/>
                  </a:lnTo>
                  <a:lnTo>
                    <a:pt x="313" y="327"/>
                  </a:lnTo>
                  <a:lnTo>
                    <a:pt x="304" y="335"/>
                  </a:lnTo>
                  <a:lnTo>
                    <a:pt x="291" y="341"/>
                  </a:lnTo>
                  <a:lnTo>
                    <a:pt x="277" y="347"/>
                  </a:lnTo>
                  <a:lnTo>
                    <a:pt x="263" y="354"/>
                  </a:lnTo>
                  <a:lnTo>
                    <a:pt x="246" y="358"/>
                  </a:lnTo>
                  <a:lnTo>
                    <a:pt x="238" y="360"/>
                  </a:lnTo>
                  <a:lnTo>
                    <a:pt x="228" y="362"/>
                  </a:lnTo>
                  <a:lnTo>
                    <a:pt x="220" y="363"/>
                  </a:lnTo>
                  <a:lnTo>
                    <a:pt x="211" y="363"/>
                  </a:lnTo>
                  <a:lnTo>
                    <a:pt x="202" y="365"/>
                  </a:lnTo>
                  <a:lnTo>
                    <a:pt x="192" y="365"/>
                  </a:lnTo>
                  <a:lnTo>
                    <a:pt x="183" y="365"/>
                  </a:lnTo>
                  <a:lnTo>
                    <a:pt x="173" y="365"/>
                  </a:lnTo>
                  <a:lnTo>
                    <a:pt x="161" y="363"/>
                  </a:lnTo>
                  <a:lnTo>
                    <a:pt x="158" y="363"/>
                  </a:lnTo>
                  <a:lnTo>
                    <a:pt x="153" y="363"/>
                  </a:lnTo>
                  <a:lnTo>
                    <a:pt x="150" y="365"/>
                  </a:lnTo>
                  <a:lnTo>
                    <a:pt x="147" y="365"/>
                  </a:lnTo>
                  <a:lnTo>
                    <a:pt x="143" y="366"/>
                  </a:lnTo>
                  <a:lnTo>
                    <a:pt x="140" y="368"/>
                  </a:lnTo>
                  <a:lnTo>
                    <a:pt x="139" y="371"/>
                  </a:lnTo>
                  <a:lnTo>
                    <a:pt x="137" y="373"/>
                  </a:lnTo>
                  <a:lnTo>
                    <a:pt x="137" y="376"/>
                  </a:lnTo>
                  <a:lnTo>
                    <a:pt x="137" y="379"/>
                  </a:lnTo>
                  <a:lnTo>
                    <a:pt x="137" y="382"/>
                  </a:lnTo>
                  <a:lnTo>
                    <a:pt x="137" y="385"/>
                  </a:lnTo>
                  <a:lnTo>
                    <a:pt x="121" y="3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5" name="Freeform 38"/>
            <p:cNvSpPr>
              <a:spLocks/>
            </p:cNvSpPr>
            <p:nvPr/>
          </p:nvSpPr>
          <p:spPr bwMode="auto">
            <a:xfrm>
              <a:off x="771" y="1857"/>
              <a:ext cx="402" cy="956"/>
            </a:xfrm>
            <a:custGeom>
              <a:avLst/>
              <a:gdLst>
                <a:gd name="T0" fmla="*/ 3 w 803"/>
                <a:gd name="T1" fmla="*/ 8 h 1911"/>
                <a:gd name="T2" fmla="*/ 4 w 803"/>
                <a:gd name="T3" fmla="*/ 8 h 1911"/>
                <a:gd name="T4" fmla="*/ 4 w 803"/>
                <a:gd name="T5" fmla="*/ 7 h 1911"/>
                <a:gd name="T6" fmla="*/ 3 w 803"/>
                <a:gd name="T7" fmla="*/ 5 h 1911"/>
                <a:gd name="T8" fmla="*/ 3 w 803"/>
                <a:gd name="T9" fmla="*/ 4 h 1911"/>
                <a:gd name="T10" fmla="*/ 2 w 803"/>
                <a:gd name="T11" fmla="*/ 3 h 1911"/>
                <a:gd name="T12" fmla="*/ 2 w 803"/>
                <a:gd name="T13" fmla="*/ 2 h 1911"/>
                <a:gd name="T14" fmla="*/ 2 w 803"/>
                <a:gd name="T15" fmla="*/ 1 h 1911"/>
                <a:gd name="T16" fmla="*/ 1 w 803"/>
                <a:gd name="T17" fmla="*/ 0 h 1911"/>
                <a:gd name="T18" fmla="*/ 2 w 803"/>
                <a:gd name="T19" fmla="*/ 2 h 1911"/>
                <a:gd name="T20" fmla="*/ 3 w 803"/>
                <a:gd name="T21" fmla="*/ 4 h 1911"/>
                <a:gd name="T22" fmla="*/ 3 w 803"/>
                <a:gd name="T23" fmla="*/ 6 h 1911"/>
                <a:gd name="T24" fmla="*/ 3 w 803"/>
                <a:gd name="T25" fmla="*/ 6 h 1911"/>
                <a:gd name="T26" fmla="*/ 2 w 803"/>
                <a:gd name="T27" fmla="*/ 4 h 1911"/>
                <a:gd name="T28" fmla="*/ 2 w 803"/>
                <a:gd name="T29" fmla="*/ 1 h 1911"/>
                <a:gd name="T30" fmla="*/ 1 w 803"/>
                <a:gd name="T31" fmla="*/ 1 h 1911"/>
                <a:gd name="T32" fmla="*/ 2 w 803"/>
                <a:gd name="T33" fmla="*/ 3 h 1911"/>
                <a:gd name="T34" fmla="*/ 3 w 803"/>
                <a:gd name="T35" fmla="*/ 5 h 1911"/>
                <a:gd name="T36" fmla="*/ 4 w 803"/>
                <a:gd name="T37" fmla="*/ 8 h 1911"/>
                <a:gd name="T38" fmla="*/ 3 w 803"/>
                <a:gd name="T39" fmla="*/ 5 h 1911"/>
                <a:gd name="T40" fmla="*/ 2 w 803"/>
                <a:gd name="T41" fmla="*/ 3 h 1911"/>
                <a:gd name="T42" fmla="*/ 1 w 803"/>
                <a:gd name="T43" fmla="*/ 1 h 1911"/>
                <a:gd name="T44" fmla="*/ 1 w 803"/>
                <a:gd name="T45" fmla="*/ 2 h 1911"/>
                <a:gd name="T46" fmla="*/ 2 w 803"/>
                <a:gd name="T47" fmla="*/ 4 h 1911"/>
                <a:gd name="T48" fmla="*/ 3 w 803"/>
                <a:gd name="T49" fmla="*/ 6 h 1911"/>
                <a:gd name="T50" fmla="*/ 3 w 803"/>
                <a:gd name="T51" fmla="*/ 7 h 1911"/>
                <a:gd name="T52" fmla="*/ 2 w 803"/>
                <a:gd name="T53" fmla="*/ 4 h 1911"/>
                <a:gd name="T54" fmla="*/ 1 w 803"/>
                <a:gd name="T55" fmla="*/ 2 h 1911"/>
                <a:gd name="T56" fmla="*/ 1 w 803"/>
                <a:gd name="T57" fmla="*/ 1 h 1911"/>
                <a:gd name="T58" fmla="*/ 2 w 803"/>
                <a:gd name="T59" fmla="*/ 3 h 1911"/>
                <a:gd name="T60" fmla="*/ 2 w 803"/>
                <a:gd name="T61" fmla="*/ 5 h 1911"/>
                <a:gd name="T62" fmla="*/ 3 w 803"/>
                <a:gd name="T63" fmla="*/ 7 h 1911"/>
                <a:gd name="T64" fmla="*/ 3 w 803"/>
                <a:gd name="T65" fmla="*/ 6 h 1911"/>
                <a:gd name="T66" fmla="*/ 2 w 803"/>
                <a:gd name="T67" fmla="*/ 3 h 1911"/>
                <a:gd name="T68" fmla="*/ 1 w 803"/>
                <a:gd name="T69" fmla="*/ 2 h 1911"/>
                <a:gd name="T70" fmla="*/ 1 w 803"/>
                <a:gd name="T71" fmla="*/ 2 h 1911"/>
                <a:gd name="T72" fmla="*/ 2 w 803"/>
                <a:gd name="T73" fmla="*/ 3 h 1911"/>
                <a:gd name="T74" fmla="*/ 3 w 803"/>
                <a:gd name="T75" fmla="*/ 6 h 1911"/>
                <a:gd name="T76" fmla="*/ 3 w 803"/>
                <a:gd name="T77" fmla="*/ 7 h 1911"/>
                <a:gd name="T78" fmla="*/ 2 w 803"/>
                <a:gd name="T79" fmla="*/ 5 h 1911"/>
                <a:gd name="T80" fmla="*/ 1 w 803"/>
                <a:gd name="T81" fmla="*/ 3 h 1911"/>
                <a:gd name="T82" fmla="*/ 1 w 803"/>
                <a:gd name="T83" fmla="*/ 1 h 1911"/>
                <a:gd name="T84" fmla="*/ 1 w 803"/>
                <a:gd name="T85" fmla="*/ 2 h 1911"/>
                <a:gd name="T86" fmla="*/ 2 w 803"/>
                <a:gd name="T87" fmla="*/ 4 h 1911"/>
                <a:gd name="T88" fmla="*/ 3 w 803"/>
                <a:gd name="T89" fmla="*/ 7 h 1911"/>
                <a:gd name="T90" fmla="*/ 2 w 803"/>
                <a:gd name="T91" fmla="*/ 6 h 1911"/>
                <a:gd name="T92" fmla="*/ 1 w 803"/>
                <a:gd name="T93" fmla="*/ 4 h 1911"/>
                <a:gd name="T94" fmla="*/ 1 w 803"/>
                <a:gd name="T95" fmla="*/ 2 h 1911"/>
                <a:gd name="T96" fmla="*/ 1 w 803"/>
                <a:gd name="T97" fmla="*/ 1 h 1911"/>
                <a:gd name="T98" fmla="*/ 1 w 803"/>
                <a:gd name="T99" fmla="*/ 3 h 1911"/>
                <a:gd name="T100" fmla="*/ 2 w 803"/>
                <a:gd name="T101" fmla="*/ 5 h 1911"/>
                <a:gd name="T102" fmla="*/ 3 w 803"/>
                <a:gd name="T103" fmla="*/ 7 h 1911"/>
                <a:gd name="T104" fmla="*/ 2 w 803"/>
                <a:gd name="T105" fmla="*/ 6 h 1911"/>
                <a:gd name="T106" fmla="*/ 1 w 803"/>
                <a:gd name="T107" fmla="*/ 3 h 1911"/>
                <a:gd name="T108" fmla="*/ 1 w 803"/>
                <a:gd name="T109" fmla="*/ 2 h 1911"/>
                <a:gd name="T110" fmla="*/ 1 w 803"/>
                <a:gd name="T111" fmla="*/ 2 h 1911"/>
                <a:gd name="T112" fmla="*/ 1 w 803"/>
                <a:gd name="T113" fmla="*/ 3 h 1911"/>
                <a:gd name="T114" fmla="*/ 1 w 803"/>
                <a:gd name="T115" fmla="*/ 4 h 1911"/>
                <a:gd name="T116" fmla="*/ 2 w 803"/>
                <a:gd name="T117" fmla="*/ 6 h 1911"/>
                <a:gd name="T118" fmla="*/ 3 w 803"/>
                <a:gd name="T119" fmla="*/ 7 h 19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03"/>
                <a:gd name="T181" fmla="*/ 0 h 1911"/>
                <a:gd name="T182" fmla="*/ 803 w 803"/>
                <a:gd name="T183" fmla="*/ 1911 h 191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03" h="1911">
                  <a:moveTo>
                    <a:pt x="725" y="1894"/>
                  </a:moveTo>
                  <a:lnTo>
                    <a:pt x="732" y="1899"/>
                  </a:lnTo>
                  <a:lnTo>
                    <a:pt x="740" y="1902"/>
                  </a:lnTo>
                  <a:lnTo>
                    <a:pt x="747" y="1905"/>
                  </a:lnTo>
                  <a:lnTo>
                    <a:pt x="754" y="1908"/>
                  </a:lnTo>
                  <a:lnTo>
                    <a:pt x="759" y="1910"/>
                  </a:lnTo>
                  <a:lnTo>
                    <a:pt x="764" y="1911"/>
                  </a:lnTo>
                  <a:lnTo>
                    <a:pt x="769" y="1911"/>
                  </a:lnTo>
                  <a:lnTo>
                    <a:pt x="772" y="1910"/>
                  </a:lnTo>
                  <a:lnTo>
                    <a:pt x="781" y="1896"/>
                  </a:lnTo>
                  <a:lnTo>
                    <a:pt x="791" y="1880"/>
                  </a:lnTo>
                  <a:lnTo>
                    <a:pt x="797" y="1860"/>
                  </a:lnTo>
                  <a:lnTo>
                    <a:pt x="803" y="1836"/>
                  </a:lnTo>
                  <a:lnTo>
                    <a:pt x="799" y="1753"/>
                  </a:lnTo>
                  <a:lnTo>
                    <a:pt x="791" y="1669"/>
                  </a:lnTo>
                  <a:lnTo>
                    <a:pt x="780" y="1586"/>
                  </a:lnTo>
                  <a:lnTo>
                    <a:pt x="767" y="1501"/>
                  </a:lnTo>
                  <a:lnTo>
                    <a:pt x="750" y="1416"/>
                  </a:lnTo>
                  <a:lnTo>
                    <a:pt x="732" y="1331"/>
                  </a:lnTo>
                  <a:lnTo>
                    <a:pt x="712" y="1246"/>
                  </a:lnTo>
                  <a:lnTo>
                    <a:pt x="690" y="1163"/>
                  </a:lnTo>
                  <a:lnTo>
                    <a:pt x="666" y="1081"/>
                  </a:lnTo>
                  <a:lnTo>
                    <a:pt x="643" y="1001"/>
                  </a:lnTo>
                  <a:lnTo>
                    <a:pt x="618" y="921"/>
                  </a:lnTo>
                  <a:lnTo>
                    <a:pt x="591" y="844"/>
                  </a:lnTo>
                  <a:lnTo>
                    <a:pt x="564" y="769"/>
                  </a:lnTo>
                  <a:lnTo>
                    <a:pt x="539" y="696"/>
                  </a:lnTo>
                  <a:lnTo>
                    <a:pt x="512" y="627"/>
                  </a:lnTo>
                  <a:lnTo>
                    <a:pt x="486" y="561"/>
                  </a:lnTo>
                  <a:lnTo>
                    <a:pt x="468" y="517"/>
                  </a:lnTo>
                  <a:lnTo>
                    <a:pt x="449" y="473"/>
                  </a:lnTo>
                  <a:lnTo>
                    <a:pt x="432" y="431"/>
                  </a:lnTo>
                  <a:lnTo>
                    <a:pt x="415" y="390"/>
                  </a:lnTo>
                  <a:lnTo>
                    <a:pt x="396" y="350"/>
                  </a:lnTo>
                  <a:lnTo>
                    <a:pt x="380" y="311"/>
                  </a:lnTo>
                  <a:lnTo>
                    <a:pt x="363" y="273"/>
                  </a:lnTo>
                  <a:lnTo>
                    <a:pt x="346" y="237"/>
                  </a:lnTo>
                  <a:lnTo>
                    <a:pt x="330" y="203"/>
                  </a:lnTo>
                  <a:lnTo>
                    <a:pt x="314" y="168"/>
                  </a:lnTo>
                  <a:lnTo>
                    <a:pt x="298" y="137"/>
                  </a:lnTo>
                  <a:lnTo>
                    <a:pt x="284" y="105"/>
                  </a:lnTo>
                  <a:lnTo>
                    <a:pt x="270" y="77"/>
                  </a:lnTo>
                  <a:lnTo>
                    <a:pt x="258" y="49"/>
                  </a:lnTo>
                  <a:lnTo>
                    <a:pt x="245" y="23"/>
                  </a:lnTo>
                  <a:lnTo>
                    <a:pt x="232" y="0"/>
                  </a:lnTo>
                  <a:lnTo>
                    <a:pt x="221" y="14"/>
                  </a:lnTo>
                  <a:lnTo>
                    <a:pt x="253" y="77"/>
                  </a:lnTo>
                  <a:lnTo>
                    <a:pt x="289" y="152"/>
                  </a:lnTo>
                  <a:lnTo>
                    <a:pt x="328" y="236"/>
                  </a:lnTo>
                  <a:lnTo>
                    <a:pt x="369" y="327"/>
                  </a:lnTo>
                  <a:lnTo>
                    <a:pt x="413" y="427"/>
                  </a:lnTo>
                  <a:lnTo>
                    <a:pt x="457" y="534"/>
                  </a:lnTo>
                  <a:lnTo>
                    <a:pt x="501" y="648"/>
                  </a:lnTo>
                  <a:lnTo>
                    <a:pt x="547" y="764"/>
                  </a:lnTo>
                  <a:lnTo>
                    <a:pt x="589" y="886"/>
                  </a:lnTo>
                  <a:lnTo>
                    <a:pt x="630" y="1012"/>
                  </a:lnTo>
                  <a:lnTo>
                    <a:pt x="668" y="1140"/>
                  </a:lnTo>
                  <a:lnTo>
                    <a:pt x="701" y="1268"/>
                  </a:lnTo>
                  <a:lnTo>
                    <a:pt x="731" y="1399"/>
                  </a:lnTo>
                  <a:lnTo>
                    <a:pt x="756" y="1529"/>
                  </a:lnTo>
                  <a:lnTo>
                    <a:pt x="775" y="1657"/>
                  </a:lnTo>
                  <a:lnTo>
                    <a:pt x="786" y="1784"/>
                  </a:lnTo>
                  <a:lnTo>
                    <a:pt x="762" y="1657"/>
                  </a:lnTo>
                  <a:lnTo>
                    <a:pt x="736" y="1528"/>
                  </a:lnTo>
                  <a:lnTo>
                    <a:pt x="704" y="1399"/>
                  </a:lnTo>
                  <a:lnTo>
                    <a:pt x="668" y="1270"/>
                  </a:lnTo>
                  <a:lnTo>
                    <a:pt x="630" y="1143"/>
                  </a:lnTo>
                  <a:lnTo>
                    <a:pt x="589" y="1015"/>
                  </a:lnTo>
                  <a:lnTo>
                    <a:pt x="548" y="891"/>
                  </a:lnTo>
                  <a:lnTo>
                    <a:pt x="506" y="772"/>
                  </a:lnTo>
                  <a:lnTo>
                    <a:pt x="462" y="655"/>
                  </a:lnTo>
                  <a:lnTo>
                    <a:pt x="420" y="545"/>
                  </a:lnTo>
                  <a:lnTo>
                    <a:pt x="377" y="440"/>
                  </a:lnTo>
                  <a:lnTo>
                    <a:pt x="336" y="343"/>
                  </a:lnTo>
                  <a:lnTo>
                    <a:pt x="298" y="253"/>
                  </a:lnTo>
                  <a:lnTo>
                    <a:pt x="262" y="171"/>
                  </a:lnTo>
                  <a:lnTo>
                    <a:pt x="231" y="99"/>
                  </a:lnTo>
                  <a:lnTo>
                    <a:pt x="203" y="38"/>
                  </a:lnTo>
                  <a:lnTo>
                    <a:pt x="193" y="52"/>
                  </a:lnTo>
                  <a:lnTo>
                    <a:pt x="221" y="115"/>
                  </a:lnTo>
                  <a:lnTo>
                    <a:pt x="254" y="187"/>
                  </a:lnTo>
                  <a:lnTo>
                    <a:pt x="289" y="269"/>
                  </a:lnTo>
                  <a:lnTo>
                    <a:pt x="328" y="360"/>
                  </a:lnTo>
                  <a:lnTo>
                    <a:pt x="368" y="457"/>
                  </a:lnTo>
                  <a:lnTo>
                    <a:pt x="410" y="561"/>
                  </a:lnTo>
                  <a:lnTo>
                    <a:pt x="453" y="673"/>
                  </a:lnTo>
                  <a:lnTo>
                    <a:pt x="495" y="787"/>
                  </a:lnTo>
                  <a:lnTo>
                    <a:pt x="537" y="908"/>
                  </a:lnTo>
                  <a:lnTo>
                    <a:pt x="580" y="1031"/>
                  </a:lnTo>
                  <a:lnTo>
                    <a:pt x="619" y="1157"/>
                  </a:lnTo>
                  <a:lnTo>
                    <a:pt x="657" y="1286"/>
                  </a:lnTo>
                  <a:lnTo>
                    <a:pt x="692" y="1413"/>
                  </a:lnTo>
                  <a:lnTo>
                    <a:pt x="723" y="1542"/>
                  </a:lnTo>
                  <a:lnTo>
                    <a:pt x="750" y="1671"/>
                  </a:lnTo>
                  <a:lnTo>
                    <a:pt x="772" y="1797"/>
                  </a:lnTo>
                  <a:lnTo>
                    <a:pt x="739" y="1669"/>
                  </a:lnTo>
                  <a:lnTo>
                    <a:pt x="703" y="1542"/>
                  </a:lnTo>
                  <a:lnTo>
                    <a:pt x="663" y="1413"/>
                  </a:lnTo>
                  <a:lnTo>
                    <a:pt x="624" y="1286"/>
                  </a:lnTo>
                  <a:lnTo>
                    <a:pt x="582" y="1158"/>
                  </a:lnTo>
                  <a:lnTo>
                    <a:pt x="539" y="1034"/>
                  </a:lnTo>
                  <a:lnTo>
                    <a:pt x="497" y="913"/>
                  </a:lnTo>
                  <a:lnTo>
                    <a:pt x="454" y="794"/>
                  </a:lnTo>
                  <a:lnTo>
                    <a:pt x="413" y="681"/>
                  </a:lnTo>
                  <a:lnTo>
                    <a:pt x="372" y="572"/>
                  </a:lnTo>
                  <a:lnTo>
                    <a:pt x="333" y="470"/>
                  </a:lnTo>
                  <a:lnTo>
                    <a:pt x="295" y="374"/>
                  </a:lnTo>
                  <a:lnTo>
                    <a:pt x="261" y="286"/>
                  </a:lnTo>
                  <a:lnTo>
                    <a:pt x="228" y="206"/>
                  </a:lnTo>
                  <a:lnTo>
                    <a:pt x="199" y="135"/>
                  </a:lnTo>
                  <a:lnTo>
                    <a:pt x="174" y="75"/>
                  </a:lnTo>
                  <a:lnTo>
                    <a:pt x="163" y="89"/>
                  </a:lnTo>
                  <a:lnTo>
                    <a:pt x="188" y="151"/>
                  </a:lnTo>
                  <a:lnTo>
                    <a:pt x="217" y="223"/>
                  </a:lnTo>
                  <a:lnTo>
                    <a:pt x="250" y="303"/>
                  </a:lnTo>
                  <a:lnTo>
                    <a:pt x="284" y="391"/>
                  </a:lnTo>
                  <a:lnTo>
                    <a:pt x="322" y="487"/>
                  </a:lnTo>
                  <a:lnTo>
                    <a:pt x="361" y="589"/>
                  </a:lnTo>
                  <a:lnTo>
                    <a:pt x="402" y="698"/>
                  </a:lnTo>
                  <a:lnTo>
                    <a:pt x="443" y="811"/>
                  </a:lnTo>
                  <a:lnTo>
                    <a:pt x="486" y="929"/>
                  </a:lnTo>
                  <a:lnTo>
                    <a:pt x="528" y="1050"/>
                  </a:lnTo>
                  <a:lnTo>
                    <a:pt x="569" y="1174"/>
                  </a:lnTo>
                  <a:lnTo>
                    <a:pt x="610" y="1300"/>
                  </a:lnTo>
                  <a:lnTo>
                    <a:pt x="651" y="1427"/>
                  </a:lnTo>
                  <a:lnTo>
                    <a:pt x="688" y="1555"/>
                  </a:lnTo>
                  <a:lnTo>
                    <a:pt x="725" y="1682"/>
                  </a:lnTo>
                  <a:lnTo>
                    <a:pt x="758" y="1808"/>
                  </a:lnTo>
                  <a:lnTo>
                    <a:pt x="714" y="1682"/>
                  </a:lnTo>
                  <a:lnTo>
                    <a:pt x="668" y="1555"/>
                  </a:lnTo>
                  <a:lnTo>
                    <a:pt x="624" y="1427"/>
                  </a:lnTo>
                  <a:lnTo>
                    <a:pt x="578" y="1301"/>
                  </a:lnTo>
                  <a:lnTo>
                    <a:pt x="533" y="1176"/>
                  </a:lnTo>
                  <a:lnTo>
                    <a:pt x="489" y="1053"/>
                  </a:lnTo>
                  <a:lnTo>
                    <a:pt x="445" y="934"/>
                  </a:lnTo>
                  <a:lnTo>
                    <a:pt x="404" y="819"/>
                  </a:lnTo>
                  <a:lnTo>
                    <a:pt x="363" y="707"/>
                  </a:lnTo>
                  <a:lnTo>
                    <a:pt x="324" y="600"/>
                  </a:lnTo>
                  <a:lnTo>
                    <a:pt x="287" y="500"/>
                  </a:lnTo>
                  <a:lnTo>
                    <a:pt x="253" y="407"/>
                  </a:lnTo>
                  <a:lnTo>
                    <a:pt x="220" y="321"/>
                  </a:lnTo>
                  <a:lnTo>
                    <a:pt x="192" y="242"/>
                  </a:lnTo>
                  <a:lnTo>
                    <a:pt x="166" y="173"/>
                  </a:lnTo>
                  <a:lnTo>
                    <a:pt x="144" y="113"/>
                  </a:lnTo>
                  <a:lnTo>
                    <a:pt x="133" y="127"/>
                  </a:lnTo>
                  <a:lnTo>
                    <a:pt x="155" y="188"/>
                  </a:lnTo>
                  <a:lnTo>
                    <a:pt x="182" y="258"/>
                  </a:lnTo>
                  <a:lnTo>
                    <a:pt x="210" y="336"/>
                  </a:lnTo>
                  <a:lnTo>
                    <a:pt x="243" y="423"/>
                  </a:lnTo>
                  <a:lnTo>
                    <a:pt x="276" y="517"/>
                  </a:lnTo>
                  <a:lnTo>
                    <a:pt x="314" y="618"/>
                  </a:lnTo>
                  <a:lnTo>
                    <a:pt x="352" y="723"/>
                  </a:lnTo>
                  <a:lnTo>
                    <a:pt x="393" y="835"/>
                  </a:lnTo>
                  <a:lnTo>
                    <a:pt x="435" y="951"/>
                  </a:lnTo>
                  <a:lnTo>
                    <a:pt x="478" y="1069"/>
                  </a:lnTo>
                  <a:lnTo>
                    <a:pt x="522" y="1191"/>
                  </a:lnTo>
                  <a:lnTo>
                    <a:pt x="567" y="1316"/>
                  </a:lnTo>
                  <a:lnTo>
                    <a:pt x="611" y="1440"/>
                  </a:lnTo>
                  <a:lnTo>
                    <a:pt x="657" y="1566"/>
                  </a:lnTo>
                  <a:lnTo>
                    <a:pt x="701" y="1691"/>
                  </a:lnTo>
                  <a:lnTo>
                    <a:pt x="745" y="1817"/>
                  </a:lnTo>
                  <a:lnTo>
                    <a:pt x="690" y="1691"/>
                  </a:lnTo>
                  <a:lnTo>
                    <a:pt x="637" y="1566"/>
                  </a:lnTo>
                  <a:lnTo>
                    <a:pt x="583" y="1440"/>
                  </a:lnTo>
                  <a:lnTo>
                    <a:pt x="533" y="1316"/>
                  </a:lnTo>
                  <a:lnTo>
                    <a:pt x="486" y="1193"/>
                  </a:lnTo>
                  <a:lnTo>
                    <a:pt x="438" y="1072"/>
                  </a:lnTo>
                  <a:lnTo>
                    <a:pt x="394" y="956"/>
                  </a:lnTo>
                  <a:lnTo>
                    <a:pt x="352" y="841"/>
                  </a:lnTo>
                  <a:lnTo>
                    <a:pt x="313" y="732"/>
                  </a:lnTo>
                  <a:lnTo>
                    <a:pt x="276" y="629"/>
                  </a:lnTo>
                  <a:lnTo>
                    <a:pt x="242" y="530"/>
                  </a:lnTo>
                  <a:lnTo>
                    <a:pt x="210" y="438"/>
                  </a:lnTo>
                  <a:lnTo>
                    <a:pt x="182" y="354"/>
                  </a:lnTo>
                  <a:lnTo>
                    <a:pt x="155" y="277"/>
                  </a:lnTo>
                  <a:lnTo>
                    <a:pt x="133" y="209"/>
                  </a:lnTo>
                  <a:lnTo>
                    <a:pt x="114" y="151"/>
                  </a:lnTo>
                  <a:lnTo>
                    <a:pt x="103" y="166"/>
                  </a:lnTo>
                  <a:lnTo>
                    <a:pt x="122" y="226"/>
                  </a:lnTo>
                  <a:lnTo>
                    <a:pt x="146" y="295"/>
                  </a:lnTo>
                  <a:lnTo>
                    <a:pt x="171" y="371"/>
                  </a:lnTo>
                  <a:lnTo>
                    <a:pt x="199" y="456"/>
                  </a:lnTo>
                  <a:lnTo>
                    <a:pt x="231" y="548"/>
                  </a:lnTo>
                  <a:lnTo>
                    <a:pt x="265" y="646"/>
                  </a:lnTo>
                  <a:lnTo>
                    <a:pt x="302" y="750"/>
                  </a:lnTo>
                  <a:lnTo>
                    <a:pt x="342" y="858"/>
                  </a:lnTo>
                  <a:lnTo>
                    <a:pt x="383" y="971"/>
                  </a:lnTo>
                  <a:lnTo>
                    <a:pt x="427" y="1088"/>
                  </a:lnTo>
                  <a:lnTo>
                    <a:pt x="473" y="1207"/>
                  </a:lnTo>
                  <a:lnTo>
                    <a:pt x="522" y="1328"/>
                  </a:lnTo>
                  <a:lnTo>
                    <a:pt x="572" y="1452"/>
                  </a:lnTo>
                  <a:lnTo>
                    <a:pt x="622" y="1577"/>
                  </a:lnTo>
                  <a:lnTo>
                    <a:pt x="676" y="1701"/>
                  </a:lnTo>
                  <a:lnTo>
                    <a:pt x="731" y="1825"/>
                  </a:lnTo>
                  <a:lnTo>
                    <a:pt x="665" y="1701"/>
                  </a:lnTo>
                  <a:lnTo>
                    <a:pt x="602" y="1575"/>
                  </a:lnTo>
                  <a:lnTo>
                    <a:pt x="544" y="1452"/>
                  </a:lnTo>
                  <a:lnTo>
                    <a:pt x="489" y="1328"/>
                  </a:lnTo>
                  <a:lnTo>
                    <a:pt x="437" y="1209"/>
                  </a:lnTo>
                  <a:lnTo>
                    <a:pt x="388" y="1089"/>
                  </a:lnTo>
                  <a:lnTo>
                    <a:pt x="342" y="974"/>
                  </a:lnTo>
                  <a:lnTo>
                    <a:pt x="302" y="863"/>
                  </a:lnTo>
                  <a:lnTo>
                    <a:pt x="262" y="758"/>
                  </a:lnTo>
                  <a:lnTo>
                    <a:pt x="228" y="655"/>
                  </a:lnTo>
                  <a:lnTo>
                    <a:pt x="196" y="559"/>
                  </a:lnTo>
                  <a:lnTo>
                    <a:pt x="168" y="470"/>
                  </a:lnTo>
                  <a:lnTo>
                    <a:pt x="141" y="388"/>
                  </a:lnTo>
                  <a:lnTo>
                    <a:pt x="119" y="313"/>
                  </a:lnTo>
                  <a:lnTo>
                    <a:pt x="100" y="247"/>
                  </a:lnTo>
                  <a:lnTo>
                    <a:pt x="85" y="190"/>
                  </a:lnTo>
                  <a:lnTo>
                    <a:pt x="72" y="206"/>
                  </a:lnTo>
                  <a:lnTo>
                    <a:pt x="89" y="264"/>
                  </a:lnTo>
                  <a:lnTo>
                    <a:pt x="108" y="332"/>
                  </a:lnTo>
                  <a:lnTo>
                    <a:pt x="130" y="407"/>
                  </a:lnTo>
                  <a:lnTo>
                    <a:pt x="157" y="489"/>
                  </a:lnTo>
                  <a:lnTo>
                    <a:pt x="185" y="578"/>
                  </a:lnTo>
                  <a:lnTo>
                    <a:pt x="217" y="674"/>
                  </a:lnTo>
                  <a:lnTo>
                    <a:pt x="253" y="775"/>
                  </a:lnTo>
                  <a:lnTo>
                    <a:pt x="291" y="880"/>
                  </a:lnTo>
                  <a:lnTo>
                    <a:pt x="331" y="990"/>
                  </a:lnTo>
                  <a:lnTo>
                    <a:pt x="377" y="1105"/>
                  </a:lnTo>
                  <a:lnTo>
                    <a:pt x="426" y="1221"/>
                  </a:lnTo>
                  <a:lnTo>
                    <a:pt x="476" y="1341"/>
                  </a:lnTo>
                  <a:lnTo>
                    <a:pt x="531" y="1462"/>
                  </a:lnTo>
                  <a:lnTo>
                    <a:pt x="589" y="1584"/>
                  </a:lnTo>
                  <a:lnTo>
                    <a:pt x="652" y="1709"/>
                  </a:lnTo>
                  <a:lnTo>
                    <a:pt x="717" y="1831"/>
                  </a:lnTo>
                  <a:lnTo>
                    <a:pt x="640" y="1707"/>
                  </a:lnTo>
                  <a:lnTo>
                    <a:pt x="569" y="1584"/>
                  </a:lnTo>
                  <a:lnTo>
                    <a:pt x="504" y="1462"/>
                  </a:lnTo>
                  <a:lnTo>
                    <a:pt x="443" y="1342"/>
                  </a:lnTo>
                  <a:lnTo>
                    <a:pt x="388" y="1223"/>
                  </a:lnTo>
                  <a:lnTo>
                    <a:pt x="338" y="1108"/>
                  </a:lnTo>
                  <a:lnTo>
                    <a:pt x="291" y="995"/>
                  </a:lnTo>
                  <a:lnTo>
                    <a:pt x="250" y="886"/>
                  </a:lnTo>
                  <a:lnTo>
                    <a:pt x="212" y="783"/>
                  </a:lnTo>
                  <a:lnTo>
                    <a:pt x="179" y="684"/>
                  </a:lnTo>
                  <a:lnTo>
                    <a:pt x="149" y="589"/>
                  </a:lnTo>
                  <a:lnTo>
                    <a:pt x="124" y="503"/>
                  </a:lnTo>
                  <a:lnTo>
                    <a:pt x="102" y="423"/>
                  </a:lnTo>
                  <a:lnTo>
                    <a:pt x="83" y="350"/>
                  </a:lnTo>
                  <a:lnTo>
                    <a:pt x="67" y="286"/>
                  </a:lnTo>
                  <a:lnTo>
                    <a:pt x="55" y="229"/>
                  </a:lnTo>
                  <a:lnTo>
                    <a:pt x="48" y="237"/>
                  </a:lnTo>
                  <a:lnTo>
                    <a:pt x="39" y="234"/>
                  </a:lnTo>
                  <a:lnTo>
                    <a:pt x="52" y="291"/>
                  </a:lnTo>
                  <a:lnTo>
                    <a:pt x="67" y="355"/>
                  </a:lnTo>
                  <a:lnTo>
                    <a:pt x="86" y="429"/>
                  </a:lnTo>
                  <a:lnTo>
                    <a:pt x="110" y="509"/>
                  </a:lnTo>
                  <a:lnTo>
                    <a:pt x="135" y="597"/>
                  </a:lnTo>
                  <a:lnTo>
                    <a:pt x="165" y="690"/>
                  </a:lnTo>
                  <a:lnTo>
                    <a:pt x="198" y="789"/>
                  </a:lnTo>
                  <a:lnTo>
                    <a:pt x="236" y="893"/>
                  </a:lnTo>
                  <a:lnTo>
                    <a:pt x="278" y="1001"/>
                  </a:lnTo>
                  <a:lnTo>
                    <a:pt x="324" y="1114"/>
                  </a:lnTo>
                  <a:lnTo>
                    <a:pt x="374" y="1229"/>
                  </a:lnTo>
                  <a:lnTo>
                    <a:pt x="429" y="1349"/>
                  </a:lnTo>
                  <a:lnTo>
                    <a:pt x="490" y="1468"/>
                  </a:lnTo>
                  <a:lnTo>
                    <a:pt x="556" y="1591"/>
                  </a:lnTo>
                  <a:lnTo>
                    <a:pt x="627" y="1713"/>
                  </a:lnTo>
                  <a:lnTo>
                    <a:pt x="703" y="1837"/>
                  </a:lnTo>
                  <a:lnTo>
                    <a:pt x="611" y="1709"/>
                  </a:lnTo>
                  <a:lnTo>
                    <a:pt x="528" y="1581"/>
                  </a:lnTo>
                  <a:lnTo>
                    <a:pt x="454" y="1454"/>
                  </a:lnTo>
                  <a:lnTo>
                    <a:pt x="387" y="1330"/>
                  </a:lnTo>
                  <a:lnTo>
                    <a:pt x="325" y="1209"/>
                  </a:lnTo>
                  <a:lnTo>
                    <a:pt x="272" y="1089"/>
                  </a:lnTo>
                  <a:lnTo>
                    <a:pt x="225" y="976"/>
                  </a:lnTo>
                  <a:lnTo>
                    <a:pt x="184" y="866"/>
                  </a:lnTo>
                  <a:lnTo>
                    <a:pt x="148" y="762"/>
                  </a:lnTo>
                  <a:lnTo>
                    <a:pt x="116" y="663"/>
                  </a:lnTo>
                  <a:lnTo>
                    <a:pt x="89" y="570"/>
                  </a:lnTo>
                  <a:lnTo>
                    <a:pt x="67" y="486"/>
                  </a:lnTo>
                  <a:lnTo>
                    <a:pt x="50" y="409"/>
                  </a:lnTo>
                  <a:lnTo>
                    <a:pt x="36" y="339"/>
                  </a:lnTo>
                  <a:lnTo>
                    <a:pt x="25" y="280"/>
                  </a:lnTo>
                  <a:lnTo>
                    <a:pt x="17" y="229"/>
                  </a:lnTo>
                  <a:lnTo>
                    <a:pt x="0" y="226"/>
                  </a:lnTo>
                  <a:lnTo>
                    <a:pt x="6" y="266"/>
                  </a:lnTo>
                  <a:lnTo>
                    <a:pt x="14" y="313"/>
                  </a:lnTo>
                  <a:lnTo>
                    <a:pt x="23" y="366"/>
                  </a:lnTo>
                  <a:lnTo>
                    <a:pt x="36" y="424"/>
                  </a:lnTo>
                  <a:lnTo>
                    <a:pt x="52" y="489"/>
                  </a:lnTo>
                  <a:lnTo>
                    <a:pt x="69" y="558"/>
                  </a:lnTo>
                  <a:lnTo>
                    <a:pt x="89" y="633"/>
                  </a:lnTo>
                  <a:lnTo>
                    <a:pt x="113" y="712"/>
                  </a:lnTo>
                  <a:lnTo>
                    <a:pt x="132" y="769"/>
                  </a:lnTo>
                  <a:lnTo>
                    <a:pt x="152" y="830"/>
                  </a:lnTo>
                  <a:lnTo>
                    <a:pt x="174" y="893"/>
                  </a:lnTo>
                  <a:lnTo>
                    <a:pt x="199" y="959"/>
                  </a:lnTo>
                  <a:lnTo>
                    <a:pt x="228" y="1028"/>
                  </a:lnTo>
                  <a:lnTo>
                    <a:pt x="258" y="1099"/>
                  </a:lnTo>
                  <a:lnTo>
                    <a:pt x="291" y="1173"/>
                  </a:lnTo>
                  <a:lnTo>
                    <a:pt x="327" y="1246"/>
                  </a:lnTo>
                  <a:lnTo>
                    <a:pt x="366" y="1323"/>
                  </a:lnTo>
                  <a:lnTo>
                    <a:pt x="407" y="1402"/>
                  </a:lnTo>
                  <a:lnTo>
                    <a:pt x="451" y="1482"/>
                  </a:lnTo>
                  <a:lnTo>
                    <a:pt x="500" y="1564"/>
                  </a:lnTo>
                  <a:lnTo>
                    <a:pt x="550" y="1646"/>
                  </a:lnTo>
                  <a:lnTo>
                    <a:pt x="605" y="1727"/>
                  </a:lnTo>
                  <a:lnTo>
                    <a:pt x="663" y="1811"/>
                  </a:lnTo>
                  <a:lnTo>
                    <a:pt x="725" y="1894"/>
                  </a:lnTo>
                  <a:close/>
                </a:path>
              </a:pathLst>
            </a:custGeom>
            <a:solidFill>
              <a:srgbClr val="CCD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6" name="Freeform 39"/>
            <p:cNvSpPr>
              <a:spLocks/>
            </p:cNvSpPr>
            <p:nvPr/>
          </p:nvSpPr>
          <p:spPr bwMode="auto">
            <a:xfrm>
              <a:off x="1180" y="2156"/>
              <a:ext cx="942" cy="572"/>
            </a:xfrm>
            <a:custGeom>
              <a:avLst/>
              <a:gdLst>
                <a:gd name="T0" fmla="*/ 8 w 1882"/>
                <a:gd name="T1" fmla="*/ 1 h 1145"/>
                <a:gd name="T2" fmla="*/ 8 w 1882"/>
                <a:gd name="T3" fmla="*/ 0 h 1145"/>
                <a:gd name="T4" fmla="*/ 8 w 1882"/>
                <a:gd name="T5" fmla="*/ 0 h 1145"/>
                <a:gd name="T6" fmla="*/ 8 w 1882"/>
                <a:gd name="T7" fmla="*/ 0 h 1145"/>
                <a:gd name="T8" fmla="*/ 8 w 1882"/>
                <a:gd name="T9" fmla="*/ 0 h 1145"/>
                <a:gd name="T10" fmla="*/ 0 w 1882"/>
                <a:gd name="T11" fmla="*/ 2 h 1145"/>
                <a:gd name="T12" fmla="*/ 1 w 1882"/>
                <a:gd name="T13" fmla="*/ 2 h 1145"/>
                <a:gd name="T14" fmla="*/ 1 w 1882"/>
                <a:gd name="T15" fmla="*/ 2 h 1145"/>
                <a:gd name="T16" fmla="*/ 1 w 1882"/>
                <a:gd name="T17" fmla="*/ 3 h 1145"/>
                <a:gd name="T18" fmla="*/ 1 w 1882"/>
                <a:gd name="T19" fmla="*/ 3 h 1145"/>
                <a:gd name="T20" fmla="*/ 1 w 1882"/>
                <a:gd name="T21" fmla="*/ 3 h 1145"/>
                <a:gd name="T22" fmla="*/ 1 w 1882"/>
                <a:gd name="T23" fmla="*/ 4 h 1145"/>
                <a:gd name="T24" fmla="*/ 1 w 1882"/>
                <a:gd name="T25" fmla="*/ 4 h 1145"/>
                <a:gd name="T26" fmla="*/ 1 w 1882"/>
                <a:gd name="T27" fmla="*/ 4 h 1145"/>
                <a:gd name="T28" fmla="*/ 8 w 1882"/>
                <a:gd name="T29" fmla="*/ 2 h 1145"/>
                <a:gd name="T30" fmla="*/ 8 w 1882"/>
                <a:gd name="T31" fmla="*/ 1 h 1145"/>
                <a:gd name="T32" fmla="*/ 8 w 1882"/>
                <a:gd name="T33" fmla="*/ 1 h 1145"/>
                <a:gd name="T34" fmla="*/ 8 w 1882"/>
                <a:gd name="T35" fmla="*/ 1 h 1145"/>
                <a:gd name="T36" fmla="*/ 8 w 1882"/>
                <a:gd name="T37" fmla="*/ 1 h 11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82"/>
                <a:gd name="T58" fmla="*/ 0 h 1145"/>
                <a:gd name="T59" fmla="*/ 1882 w 1882"/>
                <a:gd name="T60" fmla="*/ 1145 h 11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82" h="1145">
                  <a:moveTo>
                    <a:pt x="1876" y="272"/>
                  </a:moveTo>
                  <a:lnTo>
                    <a:pt x="1870" y="206"/>
                  </a:lnTo>
                  <a:lnTo>
                    <a:pt x="1862" y="140"/>
                  </a:lnTo>
                  <a:lnTo>
                    <a:pt x="1852" y="71"/>
                  </a:lnTo>
                  <a:lnTo>
                    <a:pt x="1841" y="0"/>
                  </a:lnTo>
                  <a:lnTo>
                    <a:pt x="0" y="591"/>
                  </a:lnTo>
                  <a:lnTo>
                    <a:pt x="17" y="670"/>
                  </a:lnTo>
                  <a:lnTo>
                    <a:pt x="33" y="745"/>
                  </a:lnTo>
                  <a:lnTo>
                    <a:pt x="47" y="821"/>
                  </a:lnTo>
                  <a:lnTo>
                    <a:pt x="58" y="892"/>
                  </a:lnTo>
                  <a:lnTo>
                    <a:pt x="66" y="961"/>
                  </a:lnTo>
                  <a:lnTo>
                    <a:pt x="71" y="1027"/>
                  </a:lnTo>
                  <a:lnTo>
                    <a:pt x="72" y="1088"/>
                  </a:lnTo>
                  <a:lnTo>
                    <a:pt x="72" y="1145"/>
                  </a:lnTo>
                  <a:lnTo>
                    <a:pt x="1877" y="565"/>
                  </a:lnTo>
                  <a:lnTo>
                    <a:pt x="1881" y="508"/>
                  </a:lnTo>
                  <a:lnTo>
                    <a:pt x="1882" y="440"/>
                  </a:lnTo>
                  <a:lnTo>
                    <a:pt x="1881" y="362"/>
                  </a:lnTo>
                  <a:lnTo>
                    <a:pt x="1876" y="272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7" name="Freeform 40"/>
            <p:cNvSpPr>
              <a:spLocks/>
            </p:cNvSpPr>
            <p:nvPr/>
          </p:nvSpPr>
          <p:spPr bwMode="auto">
            <a:xfrm>
              <a:off x="1142" y="2013"/>
              <a:ext cx="951" cy="393"/>
            </a:xfrm>
            <a:custGeom>
              <a:avLst/>
              <a:gdLst>
                <a:gd name="T0" fmla="*/ 8 w 1901"/>
                <a:gd name="T1" fmla="*/ 0 h 786"/>
                <a:gd name="T2" fmla="*/ 0 w 1901"/>
                <a:gd name="T3" fmla="*/ 3 h 786"/>
                <a:gd name="T4" fmla="*/ 1 w 1901"/>
                <a:gd name="T5" fmla="*/ 3 h 786"/>
                <a:gd name="T6" fmla="*/ 1 w 1901"/>
                <a:gd name="T7" fmla="*/ 3 h 786"/>
                <a:gd name="T8" fmla="*/ 1 w 1901"/>
                <a:gd name="T9" fmla="*/ 3 h 786"/>
                <a:gd name="T10" fmla="*/ 1 w 1901"/>
                <a:gd name="T11" fmla="*/ 3 h 786"/>
                <a:gd name="T12" fmla="*/ 1 w 1901"/>
                <a:gd name="T13" fmla="*/ 3 h 786"/>
                <a:gd name="T14" fmla="*/ 1 w 1901"/>
                <a:gd name="T15" fmla="*/ 3 h 786"/>
                <a:gd name="T16" fmla="*/ 1 w 1901"/>
                <a:gd name="T17" fmla="*/ 3 h 786"/>
                <a:gd name="T18" fmla="*/ 1 w 1901"/>
                <a:gd name="T19" fmla="*/ 4 h 786"/>
                <a:gd name="T20" fmla="*/ 8 w 1901"/>
                <a:gd name="T21" fmla="*/ 1 h 786"/>
                <a:gd name="T22" fmla="*/ 8 w 1901"/>
                <a:gd name="T23" fmla="*/ 1 h 786"/>
                <a:gd name="T24" fmla="*/ 8 w 1901"/>
                <a:gd name="T25" fmla="*/ 1 h 786"/>
                <a:gd name="T26" fmla="*/ 8 w 1901"/>
                <a:gd name="T27" fmla="*/ 1 h 786"/>
                <a:gd name="T28" fmla="*/ 8 w 1901"/>
                <a:gd name="T29" fmla="*/ 0 h 7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01"/>
                <a:gd name="T46" fmla="*/ 0 h 786"/>
                <a:gd name="T47" fmla="*/ 1901 w 1901"/>
                <a:gd name="T48" fmla="*/ 786 h 7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01" h="786">
                  <a:moveTo>
                    <a:pt x="1855" y="0"/>
                  </a:moveTo>
                  <a:lnTo>
                    <a:pt x="0" y="596"/>
                  </a:lnTo>
                  <a:lnTo>
                    <a:pt x="6" y="619"/>
                  </a:lnTo>
                  <a:lnTo>
                    <a:pt x="14" y="645"/>
                  </a:lnTo>
                  <a:lnTo>
                    <a:pt x="20" y="668"/>
                  </a:lnTo>
                  <a:lnTo>
                    <a:pt x="28" y="692"/>
                  </a:lnTo>
                  <a:lnTo>
                    <a:pt x="34" y="715"/>
                  </a:lnTo>
                  <a:lnTo>
                    <a:pt x="41" y="739"/>
                  </a:lnTo>
                  <a:lnTo>
                    <a:pt x="47" y="763"/>
                  </a:lnTo>
                  <a:lnTo>
                    <a:pt x="53" y="786"/>
                  </a:lnTo>
                  <a:lnTo>
                    <a:pt x="1901" y="193"/>
                  </a:lnTo>
                  <a:lnTo>
                    <a:pt x="1892" y="146"/>
                  </a:lnTo>
                  <a:lnTo>
                    <a:pt x="1881" y="98"/>
                  </a:lnTo>
                  <a:lnTo>
                    <a:pt x="1868" y="49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8" name="Freeform 41"/>
            <p:cNvSpPr>
              <a:spLocks/>
            </p:cNvSpPr>
            <p:nvPr/>
          </p:nvSpPr>
          <p:spPr bwMode="auto">
            <a:xfrm>
              <a:off x="1101" y="1945"/>
              <a:ext cx="242" cy="74"/>
            </a:xfrm>
            <a:custGeom>
              <a:avLst/>
              <a:gdLst>
                <a:gd name="T0" fmla="*/ 2 w 484"/>
                <a:gd name="T1" fmla="*/ 0 h 146"/>
                <a:gd name="T2" fmla="*/ 0 w 484"/>
                <a:gd name="T3" fmla="*/ 1 h 146"/>
                <a:gd name="T4" fmla="*/ 1 w 484"/>
                <a:gd name="T5" fmla="*/ 1 h 146"/>
                <a:gd name="T6" fmla="*/ 1 w 484"/>
                <a:gd name="T7" fmla="*/ 1 h 146"/>
                <a:gd name="T8" fmla="*/ 1 w 484"/>
                <a:gd name="T9" fmla="*/ 1 h 146"/>
                <a:gd name="T10" fmla="*/ 1 w 484"/>
                <a:gd name="T11" fmla="*/ 1 h 146"/>
                <a:gd name="T12" fmla="*/ 2 w 484"/>
                <a:gd name="T13" fmla="*/ 1 h 146"/>
                <a:gd name="T14" fmla="*/ 2 w 484"/>
                <a:gd name="T15" fmla="*/ 1 h 146"/>
                <a:gd name="T16" fmla="*/ 2 w 484"/>
                <a:gd name="T17" fmla="*/ 1 h 146"/>
                <a:gd name="T18" fmla="*/ 2 w 484"/>
                <a:gd name="T19" fmla="*/ 1 h 146"/>
                <a:gd name="T20" fmla="*/ 2 w 484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4"/>
                <a:gd name="T34" fmla="*/ 0 h 146"/>
                <a:gd name="T35" fmla="*/ 484 w 484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4" h="146">
                  <a:moveTo>
                    <a:pt x="475" y="0"/>
                  </a:moveTo>
                  <a:lnTo>
                    <a:pt x="0" y="129"/>
                  </a:lnTo>
                  <a:lnTo>
                    <a:pt x="2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4" y="19"/>
                  </a:lnTo>
                  <a:lnTo>
                    <a:pt x="483" y="14"/>
                  </a:lnTo>
                  <a:lnTo>
                    <a:pt x="480" y="9"/>
                  </a:lnTo>
                  <a:lnTo>
                    <a:pt x="478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9" name="Freeform 42"/>
            <p:cNvSpPr>
              <a:spLocks/>
            </p:cNvSpPr>
            <p:nvPr/>
          </p:nvSpPr>
          <p:spPr bwMode="auto">
            <a:xfrm>
              <a:off x="1119" y="1986"/>
              <a:ext cx="242" cy="73"/>
            </a:xfrm>
            <a:custGeom>
              <a:avLst/>
              <a:gdLst>
                <a:gd name="T0" fmla="*/ 1 w 485"/>
                <a:gd name="T1" fmla="*/ 0 h 146"/>
                <a:gd name="T2" fmla="*/ 0 w 485"/>
                <a:gd name="T3" fmla="*/ 1 h 146"/>
                <a:gd name="T4" fmla="*/ 0 w 485"/>
                <a:gd name="T5" fmla="*/ 1 h 146"/>
                <a:gd name="T6" fmla="*/ 0 w 485"/>
                <a:gd name="T7" fmla="*/ 1 h 146"/>
                <a:gd name="T8" fmla="*/ 0 w 485"/>
                <a:gd name="T9" fmla="*/ 1 h 146"/>
                <a:gd name="T10" fmla="*/ 0 w 485"/>
                <a:gd name="T11" fmla="*/ 1 h 146"/>
                <a:gd name="T12" fmla="*/ 1 w 485"/>
                <a:gd name="T13" fmla="*/ 1 h 146"/>
                <a:gd name="T14" fmla="*/ 1 w 485"/>
                <a:gd name="T15" fmla="*/ 1 h 146"/>
                <a:gd name="T16" fmla="*/ 1 w 485"/>
                <a:gd name="T17" fmla="*/ 1 h 146"/>
                <a:gd name="T18" fmla="*/ 1 w 485"/>
                <a:gd name="T19" fmla="*/ 1 h 146"/>
                <a:gd name="T20" fmla="*/ 1 w 485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146"/>
                <a:gd name="T35" fmla="*/ 485 w 485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146">
                  <a:moveTo>
                    <a:pt x="475" y="0"/>
                  </a:moveTo>
                  <a:lnTo>
                    <a:pt x="0" y="129"/>
                  </a:lnTo>
                  <a:lnTo>
                    <a:pt x="2" y="133"/>
                  </a:lnTo>
                  <a:lnTo>
                    <a:pt x="5" y="138"/>
                  </a:lnTo>
                  <a:lnTo>
                    <a:pt x="7" y="143"/>
                  </a:lnTo>
                  <a:lnTo>
                    <a:pt x="8" y="146"/>
                  </a:lnTo>
                  <a:lnTo>
                    <a:pt x="485" y="17"/>
                  </a:lnTo>
                  <a:lnTo>
                    <a:pt x="483" y="12"/>
                  </a:lnTo>
                  <a:lnTo>
                    <a:pt x="480" y="8"/>
                  </a:lnTo>
                  <a:lnTo>
                    <a:pt x="478" y="3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0" name="Freeform 43"/>
            <p:cNvSpPr>
              <a:spLocks/>
            </p:cNvSpPr>
            <p:nvPr/>
          </p:nvSpPr>
          <p:spPr bwMode="auto">
            <a:xfrm>
              <a:off x="1137" y="2026"/>
              <a:ext cx="241" cy="75"/>
            </a:xfrm>
            <a:custGeom>
              <a:avLst/>
              <a:gdLst>
                <a:gd name="T0" fmla="*/ 2 w 482"/>
                <a:gd name="T1" fmla="*/ 0 h 149"/>
                <a:gd name="T2" fmla="*/ 0 w 482"/>
                <a:gd name="T3" fmla="*/ 1 h 149"/>
                <a:gd name="T4" fmla="*/ 1 w 482"/>
                <a:gd name="T5" fmla="*/ 1 h 149"/>
                <a:gd name="T6" fmla="*/ 1 w 482"/>
                <a:gd name="T7" fmla="*/ 1 h 149"/>
                <a:gd name="T8" fmla="*/ 1 w 482"/>
                <a:gd name="T9" fmla="*/ 1 h 149"/>
                <a:gd name="T10" fmla="*/ 1 w 482"/>
                <a:gd name="T11" fmla="*/ 1 h 149"/>
                <a:gd name="T12" fmla="*/ 2 w 482"/>
                <a:gd name="T13" fmla="*/ 1 h 149"/>
                <a:gd name="T14" fmla="*/ 2 w 482"/>
                <a:gd name="T15" fmla="*/ 1 h 149"/>
                <a:gd name="T16" fmla="*/ 2 w 482"/>
                <a:gd name="T17" fmla="*/ 1 h 149"/>
                <a:gd name="T18" fmla="*/ 2 w 482"/>
                <a:gd name="T19" fmla="*/ 1 h 149"/>
                <a:gd name="T20" fmla="*/ 2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0"/>
                  </a:lnTo>
                  <a:lnTo>
                    <a:pt x="2" y="135"/>
                  </a:lnTo>
                  <a:lnTo>
                    <a:pt x="4" y="140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9"/>
                  </a:lnTo>
                  <a:lnTo>
                    <a:pt x="480" y="14"/>
                  </a:lnTo>
                  <a:lnTo>
                    <a:pt x="478" y="9"/>
                  </a:lnTo>
                  <a:lnTo>
                    <a:pt x="477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1" name="Freeform 44"/>
            <p:cNvSpPr>
              <a:spLocks/>
            </p:cNvSpPr>
            <p:nvPr/>
          </p:nvSpPr>
          <p:spPr bwMode="auto">
            <a:xfrm>
              <a:off x="1154" y="2067"/>
              <a:ext cx="240" cy="75"/>
            </a:xfrm>
            <a:custGeom>
              <a:avLst/>
              <a:gdLst>
                <a:gd name="T0" fmla="*/ 1 w 482"/>
                <a:gd name="T1" fmla="*/ 0 h 149"/>
                <a:gd name="T2" fmla="*/ 0 w 482"/>
                <a:gd name="T3" fmla="*/ 1 h 149"/>
                <a:gd name="T4" fmla="*/ 0 w 482"/>
                <a:gd name="T5" fmla="*/ 1 h 149"/>
                <a:gd name="T6" fmla="*/ 0 w 482"/>
                <a:gd name="T7" fmla="*/ 1 h 149"/>
                <a:gd name="T8" fmla="*/ 0 w 482"/>
                <a:gd name="T9" fmla="*/ 1 h 149"/>
                <a:gd name="T10" fmla="*/ 0 w 482"/>
                <a:gd name="T11" fmla="*/ 1 h 149"/>
                <a:gd name="T12" fmla="*/ 1 w 482"/>
                <a:gd name="T13" fmla="*/ 1 h 149"/>
                <a:gd name="T14" fmla="*/ 1 w 482"/>
                <a:gd name="T15" fmla="*/ 1 h 149"/>
                <a:gd name="T16" fmla="*/ 1 w 482"/>
                <a:gd name="T17" fmla="*/ 1 h 149"/>
                <a:gd name="T18" fmla="*/ 1 w 482"/>
                <a:gd name="T19" fmla="*/ 1 h 149"/>
                <a:gd name="T20" fmla="*/ 1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8"/>
                  </a:lnTo>
                  <a:lnTo>
                    <a:pt x="480" y="11"/>
                  </a:lnTo>
                  <a:lnTo>
                    <a:pt x="477" y="6"/>
                  </a:lnTo>
                  <a:lnTo>
                    <a:pt x="475" y="1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2" name="Freeform 45"/>
            <p:cNvSpPr>
              <a:spLocks/>
            </p:cNvSpPr>
            <p:nvPr/>
          </p:nvSpPr>
          <p:spPr bwMode="auto">
            <a:xfrm>
              <a:off x="1170" y="2108"/>
              <a:ext cx="240" cy="76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1 h 151"/>
                <a:gd name="T4" fmla="*/ 1 w 479"/>
                <a:gd name="T5" fmla="*/ 1 h 151"/>
                <a:gd name="T6" fmla="*/ 1 w 479"/>
                <a:gd name="T7" fmla="*/ 1 h 151"/>
                <a:gd name="T8" fmla="*/ 1 w 479"/>
                <a:gd name="T9" fmla="*/ 1 h 151"/>
                <a:gd name="T10" fmla="*/ 1 w 479"/>
                <a:gd name="T11" fmla="*/ 1 h 151"/>
                <a:gd name="T12" fmla="*/ 2 w 479"/>
                <a:gd name="T13" fmla="*/ 1 h 151"/>
                <a:gd name="T14" fmla="*/ 2 w 479"/>
                <a:gd name="T15" fmla="*/ 1 h 151"/>
                <a:gd name="T16" fmla="*/ 2 w 479"/>
                <a:gd name="T17" fmla="*/ 1 h 151"/>
                <a:gd name="T18" fmla="*/ 2 w 479"/>
                <a:gd name="T19" fmla="*/ 1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4"/>
                  </a:lnTo>
                  <a:lnTo>
                    <a:pt x="476" y="10"/>
                  </a:lnTo>
                  <a:lnTo>
                    <a:pt x="474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3" name="Freeform 46"/>
            <p:cNvSpPr>
              <a:spLocks/>
            </p:cNvSpPr>
            <p:nvPr/>
          </p:nvSpPr>
          <p:spPr bwMode="auto">
            <a:xfrm>
              <a:off x="1185" y="2149"/>
              <a:ext cx="240" cy="76"/>
            </a:xfrm>
            <a:custGeom>
              <a:avLst/>
              <a:gdLst>
                <a:gd name="T0" fmla="*/ 2 w 480"/>
                <a:gd name="T1" fmla="*/ 0 h 153"/>
                <a:gd name="T2" fmla="*/ 0 w 480"/>
                <a:gd name="T3" fmla="*/ 0 h 153"/>
                <a:gd name="T4" fmla="*/ 1 w 480"/>
                <a:gd name="T5" fmla="*/ 0 h 153"/>
                <a:gd name="T6" fmla="*/ 1 w 480"/>
                <a:gd name="T7" fmla="*/ 0 h 153"/>
                <a:gd name="T8" fmla="*/ 1 w 480"/>
                <a:gd name="T9" fmla="*/ 0 h 153"/>
                <a:gd name="T10" fmla="*/ 1 w 480"/>
                <a:gd name="T11" fmla="*/ 0 h 153"/>
                <a:gd name="T12" fmla="*/ 2 w 480"/>
                <a:gd name="T13" fmla="*/ 0 h 153"/>
                <a:gd name="T14" fmla="*/ 2 w 480"/>
                <a:gd name="T15" fmla="*/ 0 h 153"/>
                <a:gd name="T16" fmla="*/ 2 w 480"/>
                <a:gd name="T17" fmla="*/ 0 h 153"/>
                <a:gd name="T18" fmla="*/ 2 w 480"/>
                <a:gd name="T19" fmla="*/ 0 h 153"/>
                <a:gd name="T20" fmla="*/ 2 w 480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3"/>
                <a:gd name="T35" fmla="*/ 480 w 480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3">
                  <a:moveTo>
                    <a:pt x="474" y="0"/>
                  </a:moveTo>
                  <a:lnTo>
                    <a:pt x="0" y="134"/>
                  </a:lnTo>
                  <a:lnTo>
                    <a:pt x="2" y="138"/>
                  </a:lnTo>
                  <a:lnTo>
                    <a:pt x="4" y="143"/>
                  </a:lnTo>
                  <a:lnTo>
                    <a:pt x="5" y="148"/>
                  </a:lnTo>
                  <a:lnTo>
                    <a:pt x="7" y="153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5" y="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4" name="Freeform 47"/>
            <p:cNvSpPr>
              <a:spLocks/>
            </p:cNvSpPr>
            <p:nvPr/>
          </p:nvSpPr>
          <p:spPr bwMode="auto">
            <a:xfrm>
              <a:off x="1199" y="2191"/>
              <a:ext cx="240" cy="75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0 h 151"/>
                <a:gd name="T4" fmla="*/ 1 w 479"/>
                <a:gd name="T5" fmla="*/ 0 h 151"/>
                <a:gd name="T6" fmla="*/ 1 w 479"/>
                <a:gd name="T7" fmla="*/ 0 h 151"/>
                <a:gd name="T8" fmla="*/ 1 w 479"/>
                <a:gd name="T9" fmla="*/ 0 h 151"/>
                <a:gd name="T10" fmla="*/ 1 w 479"/>
                <a:gd name="T11" fmla="*/ 0 h 151"/>
                <a:gd name="T12" fmla="*/ 2 w 479"/>
                <a:gd name="T13" fmla="*/ 0 h 151"/>
                <a:gd name="T14" fmla="*/ 2 w 479"/>
                <a:gd name="T15" fmla="*/ 0 h 151"/>
                <a:gd name="T16" fmla="*/ 2 w 479"/>
                <a:gd name="T17" fmla="*/ 0 h 151"/>
                <a:gd name="T18" fmla="*/ 2 w 479"/>
                <a:gd name="T19" fmla="*/ 0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5"/>
                  </a:lnTo>
                  <a:lnTo>
                    <a:pt x="476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5" name="Freeform 48"/>
            <p:cNvSpPr>
              <a:spLocks/>
            </p:cNvSpPr>
            <p:nvPr/>
          </p:nvSpPr>
          <p:spPr bwMode="auto">
            <a:xfrm>
              <a:off x="1213" y="2232"/>
              <a:ext cx="240" cy="77"/>
            </a:xfrm>
            <a:custGeom>
              <a:avLst/>
              <a:gdLst>
                <a:gd name="T0" fmla="*/ 2 w 478"/>
                <a:gd name="T1" fmla="*/ 0 h 152"/>
                <a:gd name="T2" fmla="*/ 0 w 478"/>
                <a:gd name="T3" fmla="*/ 1 h 152"/>
                <a:gd name="T4" fmla="*/ 1 w 478"/>
                <a:gd name="T5" fmla="*/ 1 h 152"/>
                <a:gd name="T6" fmla="*/ 1 w 478"/>
                <a:gd name="T7" fmla="*/ 1 h 152"/>
                <a:gd name="T8" fmla="*/ 1 w 478"/>
                <a:gd name="T9" fmla="*/ 1 h 152"/>
                <a:gd name="T10" fmla="*/ 1 w 478"/>
                <a:gd name="T11" fmla="*/ 1 h 152"/>
                <a:gd name="T12" fmla="*/ 2 w 478"/>
                <a:gd name="T13" fmla="*/ 1 h 152"/>
                <a:gd name="T14" fmla="*/ 2 w 478"/>
                <a:gd name="T15" fmla="*/ 1 h 152"/>
                <a:gd name="T16" fmla="*/ 2 w 478"/>
                <a:gd name="T17" fmla="*/ 1 h 152"/>
                <a:gd name="T18" fmla="*/ 2 w 478"/>
                <a:gd name="T19" fmla="*/ 1 h 152"/>
                <a:gd name="T20" fmla="*/ 2 w 478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2"/>
                <a:gd name="T35" fmla="*/ 478 w 47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2">
                  <a:moveTo>
                    <a:pt x="472" y="0"/>
                  </a:moveTo>
                  <a:lnTo>
                    <a:pt x="0" y="133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3" y="147"/>
                  </a:lnTo>
                  <a:lnTo>
                    <a:pt x="5" y="152"/>
                  </a:lnTo>
                  <a:lnTo>
                    <a:pt x="478" y="17"/>
                  </a:lnTo>
                  <a:lnTo>
                    <a:pt x="476" y="12"/>
                  </a:lnTo>
                  <a:lnTo>
                    <a:pt x="475" y="8"/>
                  </a:lnTo>
                  <a:lnTo>
                    <a:pt x="473" y="3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6" name="Freeform 49"/>
            <p:cNvSpPr>
              <a:spLocks/>
            </p:cNvSpPr>
            <p:nvPr/>
          </p:nvSpPr>
          <p:spPr bwMode="auto">
            <a:xfrm>
              <a:off x="1226" y="2273"/>
              <a:ext cx="239" cy="78"/>
            </a:xfrm>
            <a:custGeom>
              <a:avLst/>
              <a:gdLst>
                <a:gd name="T0" fmla="*/ 2 w 478"/>
                <a:gd name="T1" fmla="*/ 0 h 156"/>
                <a:gd name="T2" fmla="*/ 0 w 478"/>
                <a:gd name="T3" fmla="*/ 1 h 156"/>
                <a:gd name="T4" fmla="*/ 1 w 478"/>
                <a:gd name="T5" fmla="*/ 1 h 156"/>
                <a:gd name="T6" fmla="*/ 1 w 478"/>
                <a:gd name="T7" fmla="*/ 1 h 156"/>
                <a:gd name="T8" fmla="*/ 1 w 478"/>
                <a:gd name="T9" fmla="*/ 1 h 156"/>
                <a:gd name="T10" fmla="*/ 1 w 478"/>
                <a:gd name="T11" fmla="*/ 1 h 156"/>
                <a:gd name="T12" fmla="*/ 2 w 478"/>
                <a:gd name="T13" fmla="*/ 1 h 156"/>
                <a:gd name="T14" fmla="*/ 2 w 478"/>
                <a:gd name="T15" fmla="*/ 1 h 156"/>
                <a:gd name="T16" fmla="*/ 2 w 478"/>
                <a:gd name="T17" fmla="*/ 1 h 156"/>
                <a:gd name="T18" fmla="*/ 2 w 478"/>
                <a:gd name="T19" fmla="*/ 1 h 156"/>
                <a:gd name="T20" fmla="*/ 2 w 478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6"/>
                <a:gd name="T35" fmla="*/ 478 w 478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6">
                  <a:moveTo>
                    <a:pt x="472" y="0"/>
                  </a:moveTo>
                  <a:lnTo>
                    <a:pt x="0" y="137"/>
                  </a:lnTo>
                  <a:lnTo>
                    <a:pt x="2" y="142"/>
                  </a:lnTo>
                  <a:lnTo>
                    <a:pt x="3" y="147"/>
                  </a:lnTo>
                  <a:lnTo>
                    <a:pt x="5" y="151"/>
                  </a:lnTo>
                  <a:lnTo>
                    <a:pt x="6" y="156"/>
                  </a:lnTo>
                  <a:lnTo>
                    <a:pt x="478" y="19"/>
                  </a:lnTo>
                  <a:lnTo>
                    <a:pt x="477" y="15"/>
                  </a:lnTo>
                  <a:lnTo>
                    <a:pt x="475" y="10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7" name="Freeform 50"/>
            <p:cNvSpPr>
              <a:spLocks/>
            </p:cNvSpPr>
            <p:nvPr/>
          </p:nvSpPr>
          <p:spPr bwMode="auto">
            <a:xfrm>
              <a:off x="1238" y="2315"/>
              <a:ext cx="239" cy="78"/>
            </a:xfrm>
            <a:custGeom>
              <a:avLst/>
              <a:gdLst>
                <a:gd name="T0" fmla="*/ 2 w 478"/>
                <a:gd name="T1" fmla="*/ 0 h 157"/>
                <a:gd name="T2" fmla="*/ 0 w 478"/>
                <a:gd name="T3" fmla="*/ 0 h 157"/>
                <a:gd name="T4" fmla="*/ 1 w 478"/>
                <a:gd name="T5" fmla="*/ 0 h 157"/>
                <a:gd name="T6" fmla="*/ 1 w 478"/>
                <a:gd name="T7" fmla="*/ 0 h 157"/>
                <a:gd name="T8" fmla="*/ 1 w 478"/>
                <a:gd name="T9" fmla="*/ 0 h 157"/>
                <a:gd name="T10" fmla="*/ 1 w 478"/>
                <a:gd name="T11" fmla="*/ 0 h 157"/>
                <a:gd name="T12" fmla="*/ 2 w 478"/>
                <a:gd name="T13" fmla="*/ 0 h 157"/>
                <a:gd name="T14" fmla="*/ 2 w 478"/>
                <a:gd name="T15" fmla="*/ 0 h 157"/>
                <a:gd name="T16" fmla="*/ 2 w 478"/>
                <a:gd name="T17" fmla="*/ 0 h 157"/>
                <a:gd name="T18" fmla="*/ 2 w 478"/>
                <a:gd name="T19" fmla="*/ 0 h 157"/>
                <a:gd name="T20" fmla="*/ 2 w 478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7"/>
                <a:gd name="T35" fmla="*/ 478 w 478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7">
                  <a:moveTo>
                    <a:pt x="471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4" y="152"/>
                  </a:lnTo>
                  <a:lnTo>
                    <a:pt x="6" y="157"/>
                  </a:lnTo>
                  <a:lnTo>
                    <a:pt x="478" y="19"/>
                  </a:lnTo>
                  <a:lnTo>
                    <a:pt x="476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8" name="Freeform 51"/>
            <p:cNvSpPr>
              <a:spLocks/>
            </p:cNvSpPr>
            <p:nvPr/>
          </p:nvSpPr>
          <p:spPr bwMode="auto">
            <a:xfrm>
              <a:off x="1250" y="2357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0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3" y="147"/>
                  </a:lnTo>
                  <a:lnTo>
                    <a:pt x="3" y="152"/>
                  </a:lnTo>
                  <a:lnTo>
                    <a:pt x="5" y="157"/>
                  </a:lnTo>
                  <a:lnTo>
                    <a:pt x="477" y="18"/>
                  </a:lnTo>
                  <a:lnTo>
                    <a:pt x="475" y="14"/>
                  </a:lnTo>
                  <a:lnTo>
                    <a:pt x="474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9" name="Freeform 52"/>
            <p:cNvSpPr>
              <a:spLocks/>
            </p:cNvSpPr>
            <p:nvPr/>
          </p:nvSpPr>
          <p:spPr bwMode="auto">
            <a:xfrm>
              <a:off x="1260" y="239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0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4" y="160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11"/>
                  </a:lnTo>
                  <a:lnTo>
                    <a:pt x="472" y="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0" name="Freeform 53"/>
            <p:cNvSpPr>
              <a:spLocks/>
            </p:cNvSpPr>
            <p:nvPr/>
          </p:nvSpPr>
          <p:spPr bwMode="auto">
            <a:xfrm>
              <a:off x="1269" y="2442"/>
              <a:ext cx="238" cy="80"/>
            </a:xfrm>
            <a:custGeom>
              <a:avLst/>
              <a:gdLst>
                <a:gd name="T0" fmla="*/ 2 w 475"/>
                <a:gd name="T1" fmla="*/ 0 h 161"/>
                <a:gd name="T2" fmla="*/ 0 w 475"/>
                <a:gd name="T3" fmla="*/ 0 h 161"/>
                <a:gd name="T4" fmla="*/ 1 w 475"/>
                <a:gd name="T5" fmla="*/ 0 h 161"/>
                <a:gd name="T6" fmla="*/ 1 w 475"/>
                <a:gd name="T7" fmla="*/ 0 h 161"/>
                <a:gd name="T8" fmla="*/ 1 w 475"/>
                <a:gd name="T9" fmla="*/ 0 h 161"/>
                <a:gd name="T10" fmla="*/ 1 w 475"/>
                <a:gd name="T11" fmla="*/ 0 h 161"/>
                <a:gd name="T12" fmla="*/ 2 w 475"/>
                <a:gd name="T13" fmla="*/ 0 h 161"/>
                <a:gd name="T14" fmla="*/ 2 w 475"/>
                <a:gd name="T15" fmla="*/ 0 h 161"/>
                <a:gd name="T16" fmla="*/ 2 w 475"/>
                <a:gd name="T17" fmla="*/ 0 h 161"/>
                <a:gd name="T18" fmla="*/ 2 w 475"/>
                <a:gd name="T19" fmla="*/ 0 h 161"/>
                <a:gd name="T20" fmla="*/ 2 w 475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1"/>
                <a:gd name="T35" fmla="*/ 475 w 475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1">
                  <a:moveTo>
                    <a:pt x="470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3" y="161"/>
                  </a:lnTo>
                  <a:lnTo>
                    <a:pt x="475" y="19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1" name="Freeform 54"/>
            <p:cNvSpPr>
              <a:spLocks/>
            </p:cNvSpPr>
            <p:nvPr/>
          </p:nvSpPr>
          <p:spPr bwMode="auto">
            <a:xfrm>
              <a:off x="1277" y="2485"/>
              <a:ext cx="238" cy="81"/>
            </a:xfrm>
            <a:custGeom>
              <a:avLst/>
              <a:gdLst>
                <a:gd name="T0" fmla="*/ 2 w 475"/>
                <a:gd name="T1" fmla="*/ 0 h 162"/>
                <a:gd name="T2" fmla="*/ 0 w 475"/>
                <a:gd name="T3" fmla="*/ 1 h 162"/>
                <a:gd name="T4" fmla="*/ 1 w 475"/>
                <a:gd name="T5" fmla="*/ 1 h 162"/>
                <a:gd name="T6" fmla="*/ 1 w 475"/>
                <a:gd name="T7" fmla="*/ 1 h 162"/>
                <a:gd name="T8" fmla="*/ 1 w 475"/>
                <a:gd name="T9" fmla="*/ 1 h 162"/>
                <a:gd name="T10" fmla="*/ 1 w 475"/>
                <a:gd name="T11" fmla="*/ 1 h 162"/>
                <a:gd name="T12" fmla="*/ 2 w 475"/>
                <a:gd name="T13" fmla="*/ 1 h 162"/>
                <a:gd name="T14" fmla="*/ 2 w 475"/>
                <a:gd name="T15" fmla="*/ 1 h 162"/>
                <a:gd name="T16" fmla="*/ 2 w 475"/>
                <a:gd name="T17" fmla="*/ 1 h 162"/>
                <a:gd name="T18" fmla="*/ 2 w 475"/>
                <a:gd name="T19" fmla="*/ 1 h 162"/>
                <a:gd name="T20" fmla="*/ 2 w 475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2"/>
                <a:gd name="T35" fmla="*/ 475 w 475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2">
                  <a:moveTo>
                    <a:pt x="472" y="0"/>
                  </a:moveTo>
                  <a:lnTo>
                    <a:pt x="0" y="141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4" y="157"/>
                  </a:lnTo>
                  <a:lnTo>
                    <a:pt x="4" y="162"/>
                  </a:lnTo>
                  <a:lnTo>
                    <a:pt x="475" y="19"/>
                  </a:lnTo>
                  <a:lnTo>
                    <a:pt x="474" y="14"/>
                  </a:lnTo>
                  <a:lnTo>
                    <a:pt x="474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2" name="Freeform 55"/>
            <p:cNvSpPr>
              <a:spLocks/>
            </p:cNvSpPr>
            <p:nvPr/>
          </p:nvSpPr>
          <p:spPr bwMode="auto">
            <a:xfrm>
              <a:off x="1284" y="2529"/>
              <a:ext cx="237" cy="81"/>
            </a:xfrm>
            <a:custGeom>
              <a:avLst/>
              <a:gdLst>
                <a:gd name="T0" fmla="*/ 2 w 473"/>
                <a:gd name="T1" fmla="*/ 0 h 164"/>
                <a:gd name="T2" fmla="*/ 0 w 473"/>
                <a:gd name="T3" fmla="*/ 0 h 164"/>
                <a:gd name="T4" fmla="*/ 0 w 473"/>
                <a:gd name="T5" fmla="*/ 0 h 164"/>
                <a:gd name="T6" fmla="*/ 1 w 473"/>
                <a:gd name="T7" fmla="*/ 0 h 164"/>
                <a:gd name="T8" fmla="*/ 1 w 473"/>
                <a:gd name="T9" fmla="*/ 0 h 164"/>
                <a:gd name="T10" fmla="*/ 1 w 473"/>
                <a:gd name="T11" fmla="*/ 0 h 164"/>
                <a:gd name="T12" fmla="*/ 2 w 473"/>
                <a:gd name="T13" fmla="*/ 0 h 164"/>
                <a:gd name="T14" fmla="*/ 2 w 473"/>
                <a:gd name="T15" fmla="*/ 0 h 164"/>
                <a:gd name="T16" fmla="*/ 2 w 473"/>
                <a:gd name="T17" fmla="*/ 0 h 164"/>
                <a:gd name="T18" fmla="*/ 2 w 473"/>
                <a:gd name="T19" fmla="*/ 0 h 164"/>
                <a:gd name="T20" fmla="*/ 2 w 473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4"/>
                <a:gd name="T35" fmla="*/ 473 w 473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4">
                  <a:moveTo>
                    <a:pt x="470" y="0"/>
                  </a:moveTo>
                  <a:lnTo>
                    <a:pt x="0" y="143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473" y="19"/>
                  </a:lnTo>
                  <a:lnTo>
                    <a:pt x="471" y="14"/>
                  </a:lnTo>
                  <a:lnTo>
                    <a:pt x="471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3" name="Freeform 56"/>
            <p:cNvSpPr>
              <a:spLocks/>
            </p:cNvSpPr>
            <p:nvPr/>
          </p:nvSpPr>
          <p:spPr bwMode="auto">
            <a:xfrm>
              <a:off x="1289" y="2573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1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2" y="0"/>
                  </a:moveTo>
                  <a:lnTo>
                    <a:pt x="0" y="145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61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4" name="Freeform 57"/>
            <p:cNvSpPr>
              <a:spLocks/>
            </p:cNvSpPr>
            <p:nvPr/>
          </p:nvSpPr>
          <p:spPr bwMode="auto">
            <a:xfrm>
              <a:off x="1292" y="2617"/>
              <a:ext cx="236" cy="84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1 h 167"/>
                <a:gd name="T4" fmla="*/ 0 w 472"/>
                <a:gd name="T5" fmla="*/ 1 h 167"/>
                <a:gd name="T6" fmla="*/ 0 w 472"/>
                <a:gd name="T7" fmla="*/ 1 h 167"/>
                <a:gd name="T8" fmla="*/ 0 w 472"/>
                <a:gd name="T9" fmla="*/ 1 h 167"/>
                <a:gd name="T10" fmla="*/ 0 w 472"/>
                <a:gd name="T11" fmla="*/ 1 h 167"/>
                <a:gd name="T12" fmla="*/ 2 w 472"/>
                <a:gd name="T13" fmla="*/ 1 h 167"/>
                <a:gd name="T14" fmla="*/ 2 w 472"/>
                <a:gd name="T15" fmla="*/ 1 h 167"/>
                <a:gd name="T16" fmla="*/ 2 w 472"/>
                <a:gd name="T17" fmla="*/ 1 h 167"/>
                <a:gd name="T18" fmla="*/ 2 w 472"/>
                <a:gd name="T19" fmla="*/ 1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2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472" y="20"/>
                  </a:lnTo>
                  <a:lnTo>
                    <a:pt x="472" y="14"/>
                  </a:lnTo>
                  <a:lnTo>
                    <a:pt x="472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5" name="Freeform 58"/>
            <p:cNvSpPr>
              <a:spLocks/>
            </p:cNvSpPr>
            <p:nvPr/>
          </p:nvSpPr>
          <p:spPr bwMode="auto">
            <a:xfrm>
              <a:off x="1390" y="1862"/>
              <a:ext cx="242" cy="73"/>
            </a:xfrm>
            <a:custGeom>
              <a:avLst/>
              <a:gdLst>
                <a:gd name="T0" fmla="*/ 2 w 483"/>
                <a:gd name="T1" fmla="*/ 0 h 146"/>
                <a:gd name="T2" fmla="*/ 0 w 483"/>
                <a:gd name="T3" fmla="*/ 1 h 146"/>
                <a:gd name="T4" fmla="*/ 1 w 483"/>
                <a:gd name="T5" fmla="*/ 1 h 146"/>
                <a:gd name="T6" fmla="*/ 1 w 483"/>
                <a:gd name="T7" fmla="*/ 1 h 146"/>
                <a:gd name="T8" fmla="*/ 1 w 483"/>
                <a:gd name="T9" fmla="*/ 1 h 146"/>
                <a:gd name="T10" fmla="*/ 1 w 483"/>
                <a:gd name="T11" fmla="*/ 1 h 146"/>
                <a:gd name="T12" fmla="*/ 2 w 483"/>
                <a:gd name="T13" fmla="*/ 1 h 146"/>
                <a:gd name="T14" fmla="*/ 2 w 483"/>
                <a:gd name="T15" fmla="*/ 1 h 146"/>
                <a:gd name="T16" fmla="*/ 2 w 483"/>
                <a:gd name="T17" fmla="*/ 1 h 146"/>
                <a:gd name="T18" fmla="*/ 2 w 483"/>
                <a:gd name="T19" fmla="*/ 1 h 146"/>
                <a:gd name="T20" fmla="*/ 2 w 483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3"/>
                <a:gd name="T34" fmla="*/ 0 h 146"/>
                <a:gd name="T35" fmla="*/ 483 w 483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3" h="146">
                  <a:moveTo>
                    <a:pt x="475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5" y="139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3" y="19"/>
                  </a:lnTo>
                  <a:lnTo>
                    <a:pt x="481" y="14"/>
                  </a:lnTo>
                  <a:lnTo>
                    <a:pt x="479" y="10"/>
                  </a:lnTo>
                  <a:lnTo>
                    <a:pt x="476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6" name="Freeform 59"/>
            <p:cNvSpPr>
              <a:spLocks/>
            </p:cNvSpPr>
            <p:nvPr/>
          </p:nvSpPr>
          <p:spPr bwMode="auto">
            <a:xfrm>
              <a:off x="1409" y="1903"/>
              <a:ext cx="241" cy="74"/>
            </a:xfrm>
            <a:custGeom>
              <a:avLst/>
              <a:gdLst>
                <a:gd name="T0" fmla="*/ 2 w 481"/>
                <a:gd name="T1" fmla="*/ 0 h 148"/>
                <a:gd name="T2" fmla="*/ 0 w 481"/>
                <a:gd name="T3" fmla="*/ 1 h 148"/>
                <a:gd name="T4" fmla="*/ 1 w 481"/>
                <a:gd name="T5" fmla="*/ 1 h 148"/>
                <a:gd name="T6" fmla="*/ 1 w 481"/>
                <a:gd name="T7" fmla="*/ 1 h 148"/>
                <a:gd name="T8" fmla="*/ 1 w 481"/>
                <a:gd name="T9" fmla="*/ 1 h 148"/>
                <a:gd name="T10" fmla="*/ 1 w 481"/>
                <a:gd name="T11" fmla="*/ 1 h 148"/>
                <a:gd name="T12" fmla="*/ 2 w 481"/>
                <a:gd name="T13" fmla="*/ 1 h 148"/>
                <a:gd name="T14" fmla="*/ 2 w 481"/>
                <a:gd name="T15" fmla="*/ 1 h 148"/>
                <a:gd name="T16" fmla="*/ 2 w 481"/>
                <a:gd name="T17" fmla="*/ 1 h 148"/>
                <a:gd name="T18" fmla="*/ 2 w 481"/>
                <a:gd name="T19" fmla="*/ 1 h 148"/>
                <a:gd name="T20" fmla="*/ 2 w 481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48"/>
                <a:gd name="T35" fmla="*/ 481 w 481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48">
                  <a:moveTo>
                    <a:pt x="473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7" y="148"/>
                  </a:lnTo>
                  <a:lnTo>
                    <a:pt x="481" y="17"/>
                  </a:lnTo>
                  <a:lnTo>
                    <a:pt x="479" y="13"/>
                  </a:lnTo>
                  <a:lnTo>
                    <a:pt x="478" y="8"/>
                  </a:lnTo>
                  <a:lnTo>
                    <a:pt x="474" y="3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7" name="Freeform 60"/>
            <p:cNvSpPr>
              <a:spLocks/>
            </p:cNvSpPr>
            <p:nvPr/>
          </p:nvSpPr>
          <p:spPr bwMode="auto">
            <a:xfrm>
              <a:off x="1427" y="1943"/>
              <a:ext cx="240" cy="75"/>
            </a:xfrm>
            <a:custGeom>
              <a:avLst/>
              <a:gdLst>
                <a:gd name="T0" fmla="*/ 1 w 481"/>
                <a:gd name="T1" fmla="*/ 0 h 150"/>
                <a:gd name="T2" fmla="*/ 0 w 481"/>
                <a:gd name="T3" fmla="*/ 1 h 150"/>
                <a:gd name="T4" fmla="*/ 0 w 481"/>
                <a:gd name="T5" fmla="*/ 1 h 150"/>
                <a:gd name="T6" fmla="*/ 0 w 481"/>
                <a:gd name="T7" fmla="*/ 1 h 150"/>
                <a:gd name="T8" fmla="*/ 0 w 481"/>
                <a:gd name="T9" fmla="*/ 1 h 150"/>
                <a:gd name="T10" fmla="*/ 0 w 481"/>
                <a:gd name="T11" fmla="*/ 1 h 150"/>
                <a:gd name="T12" fmla="*/ 1 w 481"/>
                <a:gd name="T13" fmla="*/ 1 h 150"/>
                <a:gd name="T14" fmla="*/ 1 w 481"/>
                <a:gd name="T15" fmla="*/ 1 h 150"/>
                <a:gd name="T16" fmla="*/ 1 w 481"/>
                <a:gd name="T17" fmla="*/ 1 h 150"/>
                <a:gd name="T18" fmla="*/ 1 w 481"/>
                <a:gd name="T19" fmla="*/ 1 h 150"/>
                <a:gd name="T20" fmla="*/ 1 w 481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50"/>
                <a:gd name="T35" fmla="*/ 481 w 481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50">
                  <a:moveTo>
                    <a:pt x="473" y="0"/>
                  </a:moveTo>
                  <a:lnTo>
                    <a:pt x="0" y="131"/>
                  </a:lnTo>
                  <a:lnTo>
                    <a:pt x="2" y="135"/>
                  </a:lnTo>
                  <a:lnTo>
                    <a:pt x="5" y="140"/>
                  </a:lnTo>
                  <a:lnTo>
                    <a:pt x="6" y="145"/>
                  </a:lnTo>
                  <a:lnTo>
                    <a:pt x="8" y="150"/>
                  </a:lnTo>
                  <a:lnTo>
                    <a:pt x="481" y="19"/>
                  </a:lnTo>
                  <a:lnTo>
                    <a:pt x="480" y="14"/>
                  </a:lnTo>
                  <a:lnTo>
                    <a:pt x="478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8" name="Freeform 61"/>
            <p:cNvSpPr>
              <a:spLocks/>
            </p:cNvSpPr>
            <p:nvPr/>
          </p:nvSpPr>
          <p:spPr bwMode="auto">
            <a:xfrm>
              <a:off x="1444" y="1984"/>
              <a:ext cx="240" cy="75"/>
            </a:xfrm>
            <a:custGeom>
              <a:avLst/>
              <a:gdLst>
                <a:gd name="T0" fmla="*/ 2 w 479"/>
                <a:gd name="T1" fmla="*/ 0 h 149"/>
                <a:gd name="T2" fmla="*/ 0 w 479"/>
                <a:gd name="T3" fmla="*/ 1 h 149"/>
                <a:gd name="T4" fmla="*/ 1 w 479"/>
                <a:gd name="T5" fmla="*/ 1 h 149"/>
                <a:gd name="T6" fmla="*/ 1 w 479"/>
                <a:gd name="T7" fmla="*/ 1 h 149"/>
                <a:gd name="T8" fmla="*/ 1 w 479"/>
                <a:gd name="T9" fmla="*/ 1 h 149"/>
                <a:gd name="T10" fmla="*/ 1 w 479"/>
                <a:gd name="T11" fmla="*/ 1 h 149"/>
                <a:gd name="T12" fmla="*/ 2 w 479"/>
                <a:gd name="T13" fmla="*/ 1 h 149"/>
                <a:gd name="T14" fmla="*/ 2 w 479"/>
                <a:gd name="T15" fmla="*/ 1 h 149"/>
                <a:gd name="T16" fmla="*/ 2 w 479"/>
                <a:gd name="T17" fmla="*/ 1 h 149"/>
                <a:gd name="T18" fmla="*/ 2 w 479"/>
                <a:gd name="T19" fmla="*/ 1 h 149"/>
                <a:gd name="T20" fmla="*/ 2 w 479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49"/>
                <a:gd name="T35" fmla="*/ 479 w 479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49">
                  <a:moveTo>
                    <a:pt x="471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0"/>
                  </a:lnTo>
                  <a:lnTo>
                    <a:pt x="4" y="145"/>
                  </a:lnTo>
                  <a:lnTo>
                    <a:pt x="6" y="149"/>
                  </a:lnTo>
                  <a:lnTo>
                    <a:pt x="479" y="19"/>
                  </a:lnTo>
                  <a:lnTo>
                    <a:pt x="476" y="11"/>
                  </a:lnTo>
                  <a:lnTo>
                    <a:pt x="475" y="6"/>
                  </a:lnTo>
                  <a:lnTo>
                    <a:pt x="473" y="2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9" name="Freeform 62"/>
            <p:cNvSpPr>
              <a:spLocks/>
            </p:cNvSpPr>
            <p:nvPr/>
          </p:nvSpPr>
          <p:spPr bwMode="auto">
            <a:xfrm>
              <a:off x="1460" y="2025"/>
              <a:ext cx="239" cy="75"/>
            </a:xfrm>
            <a:custGeom>
              <a:avLst/>
              <a:gdLst>
                <a:gd name="T0" fmla="*/ 1 w 480"/>
                <a:gd name="T1" fmla="*/ 0 h 151"/>
                <a:gd name="T2" fmla="*/ 0 w 480"/>
                <a:gd name="T3" fmla="*/ 0 h 151"/>
                <a:gd name="T4" fmla="*/ 0 w 480"/>
                <a:gd name="T5" fmla="*/ 0 h 151"/>
                <a:gd name="T6" fmla="*/ 0 w 480"/>
                <a:gd name="T7" fmla="*/ 0 h 151"/>
                <a:gd name="T8" fmla="*/ 0 w 480"/>
                <a:gd name="T9" fmla="*/ 0 h 151"/>
                <a:gd name="T10" fmla="*/ 0 w 480"/>
                <a:gd name="T11" fmla="*/ 0 h 151"/>
                <a:gd name="T12" fmla="*/ 1 w 480"/>
                <a:gd name="T13" fmla="*/ 0 h 151"/>
                <a:gd name="T14" fmla="*/ 1 w 480"/>
                <a:gd name="T15" fmla="*/ 0 h 151"/>
                <a:gd name="T16" fmla="*/ 1 w 480"/>
                <a:gd name="T17" fmla="*/ 0 h 151"/>
                <a:gd name="T18" fmla="*/ 1 w 480"/>
                <a:gd name="T19" fmla="*/ 0 h 151"/>
                <a:gd name="T20" fmla="*/ 1 w 480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1"/>
                <a:gd name="T35" fmla="*/ 480 w 48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1">
                  <a:moveTo>
                    <a:pt x="472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0" name="Freeform 63"/>
            <p:cNvSpPr>
              <a:spLocks/>
            </p:cNvSpPr>
            <p:nvPr/>
          </p:nvSpPr>
          <p:spPr bwMode="auto">
            <a:xfrm>
              <a:off x="1475" y="2066"/>
              <a:ext cx="239" cy="76"/>
            </a:xfrm>
            <a:custGeom>
              <a:avLst/>
              <a:gdLst>
                <a:gd name="T0" fmla="*/ 2 w 478"/>
                <a:gd name="T1" fmla="*/ 0 h 153"/>
                <a:gd name="T2" fmla="*/ 0 w 478"/>
                <a:gd name="T3" fmla="*/ 0 h 153"/>
                <a:gd name="T4" fmla="*/ 1 w 478"/>
                <a:gd name="T5" fmla="*/ 0 h 153"/>
                <a:gd name="T6" fmla="*/ 1 w 478"/>
                <a:gd name="T7" fmla="*/ 0 h 153"/>
                <a:gd name="T8" fmla="*/ 1 w 478"/>
                <a:gd name="T9" fmla="*/ 0 h 153"/>
                <a:gd name="T10" fmla="*/ 1 w 478"/>
                <a:gd name="T11" fmla="*/ 0 h 153"/>
                <a:gd name="T12" fmla="*/ 2 w 478"/>
                <a:gd name="T13" fmla="*/ 0 h 153"/>
                <a:gd name="T14" fmla="*/ 2 w 478"/>
                <a:gd name="T15" fmla="*/ 0 h 153"/>
                <a:gd name="T16" fmla="*/ 2 w 478"/>
                <a:gd name="T17" fmla="*/ 0 h 153"/>
                <a:gd name="T18" fmla="*/ 2 w 478"/>
                <a:gd name="T19" fmla="*/ 0 h 153"/>
                <a:gd name="T20" fmla="*/ 2 w 478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3"/>
                <a:gd name="T35" fmla="*/ 478 w 478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3">
                  <a:moveTo>
                    <a:pt x="470" y="0"/>
                  </a:moveTo>
                  <a:lnTo>
                    <a:pt x="0" y="134"/>
                  </a:lnTo>
                  <a:lnTo>
                    <a:pt x="1" y="139"/>
                  </a:lnTo>
                  <a:lnTo>
                    <a:pt x="3" y="143"/>
                  </a:lnTo>
                  <a:lnTo>
                    <a:pt x="4" y="148"/>
                  </a:lnTo>
                  <a:lnTo>
                    <a:pt x="6" y="153"/>
                  </a:lnTo>
                  <a:lnTo>
                    <a:pt x="478" y="19"/>
                  </a:lnTo>
                  <a:lnTo>
                    <a:pt x="476" y="15"/>
                  </a:lnTo>
                  <a:lnTo>
                    <a:pt x="475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1" name="Freeform 64"/>
            <p:cNvSpPr>
              <a:spLocks/>
            </p:cNvSpPr>
            <p:nvPr/>
          </p:nvSpPr>
          <p:spPr bwMode="auto">
            <a:xfrm>
              <a:off x="1489" y="2107"/>
              <a:ext cx="239" cy="77"/>
            </a:xfrm>
            <a:custGeom>
              <a:avLst/>
              <a:gdLst>
                <a:gd name="T0" fmla="*/ 2 w 476"/>
                <a:gd name="T1" fmla="*/ 0 h 152"/>
                <a:gd name="T2" fmla="*/ 0 w 476"/>
                <a:gd name="T3" fmla="*/ 1 h 152"/>
                <a:gd name="T4" fmla="*/ 1 w 476"/>
                <a:gd name="T5" fmla="*/ 1 h 152"/>
                <a:gd name="T6" fmla="*/ 1 w 476"/>
                <a:gd name="T7" fmla="*/ 1 h 152"/>
                <a:gd name="T8" fmla="*/ 1 w 476"/>
                <a:gd name="T9" fmla="*/ 1 h 152"/>
                <a:gd name="T10" fmla="*/ 1 w 476"/>
                <a:gd name="T11" fmla="*/ 1 h 152"/>
                <a:gd name="T12" fmla="*/ 2 w 476"/>
                <a:gd name="T13" fmla="*/ 1 h 152"/>
                <a:gd name="T14" fmla="*/ 2 w 476"/>
                <a:gd name="T15" fmla="*/ 1 h 152"/>
                <a:gd name="T16" fmla="*/ 2 w 476"/>
                <a:gd name="T17" fmla="*/ 1 h 152"/>
                <a:gd name="T18" fmla="*/ 2 w 476"/>
                <a:gd name="T19" fmla="*/ 1 h 152"/>
                <a:gd name="T20" fmla="*/ 2 w 476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2"/>
                <a:gd name="T35" fmla="*/ 476 w 476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2">
                  <a:moveTo>
                    <a:pt x="472" y="0"/>
                  </a:moveTo>
                  <a:lnTo>
                    <a:pt x="0" y="135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5" y="148"/>
                  </a:lnTo>
                  <a:lnTo>
                    <a:pt x="6" y="152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2" name="Freeform 65"/>
            <p:cNvSpPr>
              <a:spLocks/>
            </p:cNvSpPr>
            <p:nvPr/>
          </p:nvSpPr>
          <p:spPr bwMode="auto">
            <a:xfrm>
              <a:off x="1503" y="2149"/>
              <a:ext cx="238" cy="77"/>
            </a:xfrm>
            <a:custGeom>
              <a:avLst/>
              <a:gdLst>
                <a:gd name="T0" fmla="*/ 2 w 476"/>
                <a:gd name="T1" fmla="*/ 0 h 154"/>
                <a:gd name="T2" fmla="*/ 0 w 476"/>
                <a:gd name="T3" fmla="*/ 1 h 154"/>
                <a:gd name="T4" fmla="*/ 1 w 476"/>
                <a:gd name="T5" fmla="*/ 1 h 154"/>
                <a:gd name="T6" fmla="*/ 1 w 476"/>
                <a:gd name="T7" fmla="*/ 1 h 154"/>
                <a:gd name="T8" fmla="*/ 1 w 476"/>
                <a:gd name="T9" fmla="*/ 1 h 154"/>
                <a:gd name="T10" fmla="*/ 1 w 476"/>
                <a:gd name="T11" fmla="*/ 1 h 154"/>
                <a:gd name="T12" fmla="*/ 2 w 476"/>
                <a:gd name="T13" fmla="*/ 1 h 154"/>
                <a:gd name="T14" fmla="*/ 2 w 476"/>
                <a:gd name="T15" fmla="*/ 1 h 154"/>
                <a:gd name="T16" fmla="*/ 2 w 476"/>
                <a:gd name="T17" fmla="*/ 1 h 154"/>
                <a:gd name="T18" fmla="*/ 2 w 476"/>
                <a:gd name="T19" fmla="*/ 1 h 154"/>
                <a:gd name="T20" fmla="*/ 2 w 476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4"/>
                <a:gd name="T35" fmla="*/ 476 w 476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4">
                  <a:moveTo>
                    <a:pt x="471" y="0"/>
                  </a:moveTo>
                  <a:lnTo>
                    <a:pt x="0" y="135"/>
                  </a:lnTo>
                  <a:lnTo>
                    <a:pt x="1" y="140"/>
                  </a:lnTo>
                  <a:lnTo>
                    <a:pt x="3" y="145"/>
                  </a:lnTo>
                  <a:lnTo>
                    <a:pt x="4" y="149"/>
                  </a:lnTo>
                  <a:lnTo>
                    <a:pt x="6" y="154"/>
                  </a:lnTo>
                  <a:lnTo>
                    <a:pt x="476" y="17"/>
                  </a:lnTo>
                  <a:lnTo>
                    <a:pt x="475" y="13"/>
                  </a:lnTo>
                  <a:lnTo>
                    <a:pt x="475" y="8"/>
                  </a:lnTo>
                  <a:lnTo>
                    <a:pt x="473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3" name="Freeform 66"/>
            <p:cNvSpPr>
              <a:spLocks/>
            </p:cNvSpPr>
            <p:nvPr/>
          </p:nvSpPr>
          <p:spPr bwMode="auto">
            <a:xfrm>
              <a:off x="1516" y="2191"/>
              <a:ext cx="238" cy="77"/>
            </a:xfrm>
            <a:custGeom>
              <a:avLst/>
              <a:gdLst>
                <a:gd name="T0" fmla="*/ 2 w 475"/>
                <a:gd name="T1" fmla="*/ 0 h 154"/>
                <a:gd name="T2" fmla="*/ 0 w 475"/>
                <a:gd name="T3" fmla="*/ 1 h 154"/>
                <a:gd name="T4" fmla="*/ 1 w 475"/>
                <a:gd name="T5" fmla="*/ 1 h 154"/>
                <a:gd name="T6" fmla="*/ 1 w 475"/>
                <a:gd name="T7" fmla="*/ 1 h 154"/>
                <a:gd name="T8" fmla="*/ 1 w 475"/>
                <a:gd name="T9" fmla="*/ 1 h 154"/>
                <a:gd name="T10" fmla="*/ 1 w 475"/>
                <a:gd name="T11" fmla="*/ 1 h 154"/>
                <a:gd name="T12" fmla="*/ 2 w 475"/>
                <a:gd name="T13" fmla="*/ 1 h 154"/>
                <a:gd name="T14" fmla="*/ 2 w 475"/>
                <a:gd name="T15" fmla="*/ 1 h 154"/>
                <a:gd name="T16" fmla="*/ 2 w 475"/>
                <a:gd name="T17" fmla="*/ 1 h 154"/>
                <a:gd name="T18" fmla="*/ 2 w 475"/>
                <a:gd name="T19" fmla="*/ 1 h 154"/>
                <a:gd name="T20" fmla="*/ 2 w 475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4"/>
                <a:gd name="T35" fmla="*/ 475 w 475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4">
                  <a:moveTo>
                    <a:pt x="471" y="0"/>
                  </a:moveTo>
                  <a:lnTo>
                    <a:pt x="0" y="136"/>
                  </a:lnTo>
                  <a:lnTo>
                    <a:pt x="2" y="140"/>
                  </a:lnTo>
                  <a:lnTo>
                    <a:pt x="4" y="145"/>
                  </a:lnTo>
                  <a:lnTo>
                    <a:pt x="4" y="150"/>
                  </a:lnTo>
                  <a:lnTo>
                    <a:pt x="5" y="154"/>
                  </a:lnTo>
                  <a:lnTo>
                    <a:pt x="475" y="19"/>
                  </a:lnTo>
                  <a:lnTo>
                    <a:pt x="474" y="15"/>
                  </a:lnTo>
                  <a:lnTo>
                    <a:pt x="474" y="10"/>
                  </a:lnTo>
                  <a:lnTo>
                    <a:pt x="472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4" name="Freeform 67"/>
            <p:cNvSpPr>
              <a:spLocks/>
            </p:cNvSpPr>
            <p:nvPr/>
          </p:nvSpPr>
          <p:spPr bwMode="auto">
            <a:xfrm>
              <a:off x="1528" y="2232"/>
              <a:ext cx="237" cy="78"/>
            </a:xfrm>
            <a:custGeom>
              <a:avLst/>
              <a:gdLst>
                <a:gd name="T0" fmla="*/ 1 w 475"/>
                <a:gd name="T1" fmla="*/ 0 h 155"/>
                <a:gd name="T2" fmla="*/ 0 w 475"/>
                <a:gd name="T3" fmla="*/ 1 h 155"/>
                <a:gd name="T4" fmla="*/ 0 w 475"/>
                <a:gd name="T5" fmla="*/ 1 h 155"/>
                <a:gd name="T6" fmla="*/ 0 w 475"/>
                <a:gd name="T7" fmla="*/ 1 h 155"/>
                <a:gd name="T8" fmla="*/ 0 w 475"/>
                <a:gd name="T9" fmla="*/ 1 h 155"/>
                <a:gd name="T10" fmla="*/ 0 w 475"/>
                <a:gd name="T11" fmla="*/ 1 h 155"/>
                <a:gd name="T12" fmla="*/ 1 w 475"/>
                <a:gd name="T13" fmla="*/ 1 h 155"/>
                <a:gd name="T14" fmla="*/ 1 w 475"/>
                <a:gd name="T15" fmla="*/ 1 h 155"/>
                <a:gd name="T16" fmla="*/ 1 w 475"/>
                <a:gd name="T17" fmla="*/ 1 h 155"/>
                <a:gd name="T18" fmla="*/ 1 w 475"/>
                <a:gd name="T19" fmla="*/ 1 h 155"/>
                <a:gd name="T20" fmla="*/ 1 w 475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5"/>
                <a:gd name="T35" fmla="*/ 475 w 475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5">
                  <a:moveTo>
                    <a:pt x="470" y="0"/>
                  </a:moveTo>
                  <a:lnTo>
                    <a:pt x="0" y="136"/>
                  </a:lnTo>
                  <a:lnTo>
                    <a:pt x="2" y="141"/>
                  </a:lnTo>
                  <a:lnTo>
                    <a:pt x="2" y="146"/>
                  </a:lnTo>
                  <a:lnTo>
                    <a:pt x="2" y="151"/>
                  </a:lnTo>
                  <a:lnTo>
                    <a:pt x="3" y="155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5" name="Freeform 68"/>
            <p:cNvSpPr>
              <a:spLocks/>
            </p:cNvSpPr>
            <p:nvPr/>
          </p:nvSpPr>
          <p:spPr bwMode="auto">
            <a:xfrm>
              <a:off x="1538" y="2274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2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5" y="157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6" name="Freeform 69"/>
            <p:cNvSpPr>
              <a:spLocks/>
            </p:cNvSpPr>
            <p:nvPr/>
          </p:nvSpPr>
          <p:spPr bwMode="auto">
            <a:xfrm>
              <a:off x="1548" y="2316"/>
              <a:ext cx="239" cy="80"/>
            </a:xfrm>
            <a:custGeom>
              <a:avLst/>
              <a:gdLst>
                <a:gd name="T0" fmla="*/ 2 w 476"/>
                <a:gd name="T1" fmla="*/ 0 h 161"/>
                <a:gd name="T2" fmla="*/ 0 w 476"/>
                <a:gd name="T3" fmla="*/ 0 h 161"/>
                <a:gd name="T4" fmla="*/ 1 w 476"/>
                <a:gd name="T5" fmla="*/ 0 h 161"/>
                <a:gd name="T6" fmla="*/ 1 w 476"/>
                <a:gd name="T7" fmla="*/ 0 h 161"/>
                <a:gd name="T8" fmla="*/ 1 w 476"/>
                <a:gd name="T9" fmla="*/ 0 h 161"/>
                <a:gd name="T10" fmla="*/ 1 w 476"/>
                <a:gd name="T11" fmla="*/ 0 h 161"/>
                <a:gd name="T12" fmla="*/ 2 w 476"/>
                <a:gd name="T13" fmla="*/ 0 h 161"/>
                <a:gd name="T14" fmla="*/ 2 w 476"/>
                <a:gd name="T15" fmla="*/ 0 h 161"/>
                <a:gd name="T16" fmla="*/ 2 w 476"/>
                <a:gd name="T17" fmla="*/ 0 h 161"/>
                <a:gd name="T18" fmla="*/ 2 w 476"/>
                <a:gd name="T19" fmla="*/ 0 h 161"/>
                <a:gd name="T20" fmla="*/ 2 w 476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61"/>
                <a:gd name="T35" fmla="*/ 476 w 476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61">
                  <a:moveTo>
                    <a:pt x="472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1"/>
                  </a:lnTo>
                  <a:lnTo>
                    <a:pt x="476" y="21"/>
                  </a:lnTo>
                  <a:lnTo>
                    <a:pt x="475" y="16"/>
                  </a:lnTo>
                  <a:lnTo>
                    <a:pt x="475" y="11"/>
                  </a:lnTo>
                  <a:lnTo>
                    <a:pt x="473" y="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7" name="Freeform 70"/>
            <p:cNvSpPr>
              <a:spLocks/>
            </p:cNvSpPr>
            <p:nvPr/>
          </p:nvSpPr>
          <p:spPr bwMode="auto">
            <a:xfrm>
              <a:off x="1558" y="235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1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5"/>
                  </a:lnTo>
                  <a:lnTo>
                    <a:pt x="4" y="160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8" name="Freeform 71"/>
            <p:cNvSpPr>
              <a:spLocks/>
            </p:cNvSpPr>
            <p:nvPr/>
          </p:nvSpPr>
          <p:spPr bwMode="auto">
            <a:xfrm>
              <a:off x="1567" y="2402"/>
              <a:ext cx="236" cy="81"/>
            </a:xfrm>
            <a:custGeom>
              <a:avLst/>
              <a:gdLst>
                <a:gd name="T0" fmla="*/ 1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0 w 473"/>
                <a:gd name="T7" fmla="*/ 1 h 162"/>
                <a:gd name="T8" fmla="*/ 0 w 473"/>
                <a:gd name="T9" fmla="*/ 1 h 162"/>
                <a:gd name="T10" fmla="*/ 0 w 473"/>
                <a:gd name="T11" fmla="*/ 1 h 162"/>
                <a:gd name="T12" fmla="*/ 1 w 473"/>
                <a:gd name="T13" fmla="*/ 1 h 162"/>
                <a:gd name="T14" fmla="*/ 1 w 473"/>
                <a:gd name="T15" fmla="*/ 1 h 162"/>
                <a:gd name="T16" fmla="*/ 1 w 473"/>
                <a:gd name="T17" fmla="*/ 1 h 162"/>
                <a:gd name="T18" fmla="*/ 1 w 473"/>
                <a:gd name="T19" fmla="*/ 1 h 162"/>
                <a:gd name="T20" fmla="*/ 1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2"/>
                  </a:lnTo>
                  <a:lnTo>
                    <a:pt x="0" y="148"/>
                  </a:lnTo>
                  <a:lnTo>
                    <a:pt x="2" y="153"/>
                  </a:lnTo>
                  <a:lnTo>
                    <a:pt x="2" y="157"/>
                  </a:lnTo>
                  <a:lnTo>
                    <a:pt x="3" y="162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9" name="Freeform 72"/>
            <p:cNvSpPr>
              <a:spLocks/>
            </p:cNvSpPr>
            <p:nvPr/>
          </p:nvSpPr>
          <p:spPr bwMode="auto">
            <a:xfrm>
              <a:off x="1573" y="2445"/>
              <a:ext cx="236" cy="82"/>
            </a:xfrm>
            <a:custGeom>
              <a:avLst/>
              <a:gdLst>
                <a:gd name="T0" fmla="*/ 1 w 473"/>
                <a:gd name="T1" fmla="*/ 0 h 163"/>
                <a:gd name="T2" fmla="*/ 0 w 473"/>
                <a:gd name="T3" fmla="*/ 1 h 163"/>
                <a:gd name="T4" fmla="*/ 0 w 473"/>
                <a:gd name="T5" fmla="*/ 1 h 163"/>
                <a:gd name="T6" fmla="*/ 0 w 473"/>
                <a:gd name="T7" fmla="*/ 1 h 163"/>
                <a:gd name="T8" fmla="*/ 0 w 473"/>
                <a:gd name="T9" fmla="*/ 1 h 163"/>
                <a:gd name="T10" fmla="*/ 0 w 473"/>
                <a:gd name="T11" fmla="*/ 1 h 163"/>
                <a:gd name="T12" fmla="*/ 1 w 473"/>
                <a:gd name="T13" fmla="*/ 1 h 163"/>
                <a:gd name="T14" fmla="*/ 1 w 473"/>
                <a:gd name="T15" fmla="*/ 1 h 163"/>
                <a:gd name="T16" fmla="*/ 1 w 473"/>
                <a:gd name="T17" fmla="*/ 1 h 163"/>
                <a:gd name="T18" fmla="*/ 1 w 473"/>
                <a:gd name="T19" fmla="*/ 1 h 163"/>
                <a:gd name="T20" fmla="*/ 1 w 473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3"/>
                <a:gd name="T35" fmla="*/ 473 w 473"/>
                <a:gd name="T36" fmla="*/ 163 h 1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3">
                  <a:moveTo>
                    <a:pt x="471" y="0"/>
                  </a:moveTo>
                  <a:lnTo>
                    <a:pt x="0" y="143"/>
                  </a:lnTo>
                  <a:lnTo>
                    <a:pt x="1" y="149"/>
                  </a:lnTo>
                  <a:lnTo>
                    <a:pt x="1" y="154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1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0" name="Freeform 73"/>
            <p:cNvSpPr>
              <a:spLocks/>
            </p:cNvSpPr>
            <p:nvPr/>
          </p:nvSpPr>
          <p:spPr bwMode="auto">
            <a:xfrm>
              <a:off x="1578" y="2489"/>
              <a:ext cx="236" cy="83"/>
            </a:xfrm>
            <a:custGeom>
              <a:avLst/>
              <a:gdLst>
                <a:gd name="T0" fmla="*/ 2 w 471"/>
                <a:gd name="T1" fmla="*/ 0 h 165"/>
                <a:gd name="T2" fmla="*/ 0 w 471"/>
                <a:gd name="T3" fmla="*/ 1 h 165"/>
                <a:gd name="T4" fmla="*/ 0 w 471"/>
                <a:gd name="T5" fmla="*/ 1 h 165"/>
                <a:gd name="T6" fmla="*/ 1 w 471"/>
                <a:gd name="T7" fmla="*/ 1 h 165"/>
                <a:gd name="T8" fmla="*/ 1 w 471"/>
                <a:gd name="T9" fmla="*/ 1 h 165"/>
                <a:gd name="T10" fmla="*/ 1 w 471"/>
                <a:gd name="T11" fmla="*/ 1 h 165"/>
                <a:gd name="T12" fmla="*/ 2 w 471"/>
                <a:gd name="T13" fmla="*/ 1 h 165"/>
                <a:gd name="T14" fmla="*/ 2 w 471"/>
                <a:gd name="T15" fmla="*/ 1 h 165"/>
                <a:gd name="T16" fmla="*/ 2 w 471"/>
                <a:gd name="T17" fmla="*/ 1 h 165"/>
                <a:gd name="T18" fmla="*/ 2 w 471"/>
                <a:gd name="T19" fmla="*/ 1 h 165"/>
                <a:gd name="T20" fmla="*/ 2 w 471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1"/>
                <a:gd name="T34" fmla="*/ 0 h 165"/>
                <a:gd name="T35" fmla="*/ 471 w 471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1" h="165">
                  <a:moveTo>
                    <a:pt x="470" y="0"/>
                  </a:move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60"/>
                  </a:lnTo>
                  <a:lnTo>
                    <a:pt x="1" y="165"/>
                  </a:lnTo>
                  <a:lnTo>
                    <a:pt x="471" y="20"/>
                  </a:lnTo>
                  <a:lnTo>
                    <a:pt x="471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1" name="Freeform 74"/>
            <p:cNvSpPr>
              <a:spLocks/>
            </p:cNvSpPr>
            <p:nvPr/>
          </p:nvSpPr>
          <p:spPr bwMode="auto">
            <a:xfrm>
              <a:off x="1581" y="2534"/>
              <a:ext cx="236" cy="83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0 h 167"/>
                <a:gd name="T4" fmla="*/ 0 w 472"/>
                <a:gd name="T5" fmla="*/ 0 h 167"/>
                <a:gd name="T6" fmla="*/ 0 w 472"/>
                <a:gd name="T7" fmla="*/ 0 h 167"/>
                <a:gd name="T8" fmla="*/ 0 w 472"/>
                <a:gd name="T9" fmla="*/ 0 h 167"/>
                <a:gd name="T10" fmla="*/ 0 w 472"/>
                <a:gd name="T11" fmla="*/ 0 h 167"/>
                <a:gd name="T12" fmla="*/ 2 w 472"/>
                <a:gd name="T13" fmla="*/ 0 h 167"/>
                <a:gd name="T14" fmla="*/ 2 w 472"/>
                <a:gd name="T15" fmla="*/ 0 h 167"/>
                <a:gd name="T16" fmla="*/ 2 w 472"/>
                <a:gd name="T17" fmla="*/ 0 h 167"/>
                <a:gd name="T18" fmla="*/ 2 w 472"/>
                <a:gd name="T19" fmla="*/ 0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0" y="0"/>
                  </a:moveTo>
                  <a:lnTo>
                    <a:pt x="0" y="147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472" y="21"/>
                  </a:lnTo>
                  <a:lnTo>
                    <a:pt x="472" y="14"/>
                  </a:lnTo>
                  <a:lnTo>
                    <a:pt x="472" y="10"/>
                  </a:lnTo>
                  <a:lnTo>
                    <a:pt x="470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2" name="Freeform 75"/>
            <p:cNvSpPr>
              <a:spLocks/>
            </p:cNvSpPr>
            <p:nvPr/>
          </p:nvSpPr>
          <p:spPr bwMode="auto">
            <a:xfrm>
              <a:off x="1792" y="2102"/>
              <a:ext cx="238" cy="78"/>
            </a:xfrm>
            <a:custGeom>
              <a:avLst/>
              <a:gdLst>
                <a:gd name="T0" fmla="*/ 1 w 477"/>
                <a:gd name="T1" fmla="*/ 0 h 155"/>
                <a:gd name="T2" fmla="*/ 0 w 477"/>
                <a:gd name="T3" fmla="*/ 1 h 155"/>
                <a:gd name="T4" fmla="*/ 0 w 477"/>
                <a:gd name="T5" fmla="*/ 1 h 155"/>
                <a:gd name="T6" fmla="*/ 0 w 477"/>
                <a:gd name="T7" fmla="*/ 1 h 155"/>
                <a:gd name="T8" fmla="*/ 0 w 477"/>
                <a:gd name="T9" fmla="*/ 1 h 155"/>
                <a:gd name="T10" fmla="*/ 0 w 477"/>
                <a:gd name="T11" fmla="*/ 1 h 155"/>
                <a:gd name="T12" fmla="*/ 1 w 477"/>
                <a:gd name="T13" fmla="*/ 1 h 155"/>
                <a:gd name="T14" fmla="*/ 1 w 477"/>
                <a:gd name="T15" fmla="*/ 1 h 155"/>
                <a:gd name="T16" fmla="*/ 1 w 477"/>
                <a:gd name="T17" fmla="*/ 1 h 155"/>
                <a:gd name="T18" fmla="*/ 1 w 477"/>
                <a:gd name="T19" fmla="*/ 1 h 155"/>
                <a:gd name="T20" fmla="*/ 1 w 47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5"/>
                <a:gd name="T35" fmla="*/ 477 w 47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5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3" name="Freeform 76"/>
            <p:cNvSpPr>
              <a:spLocks/>
            </p:cNvSpPr>
            <p:nvPr/>
          </p:nvSpPr>
          <p:spPr bwMode="auto">
            <a:xfrm>
              <a:off x="1804" y="2144"/>
              <a:ext cx="238" cy="78"/>
            </a:xfrm>
            <a:custGeom>
              <a:avLst/>
              <a:gdLst>
                <a:gd name="T0" fmla="*/ 2 w 476"/>
                <a:gd name="T1" fmla="*/ 0 h 157"/>
                <a:gd name="T2" fmla="*/ 0 w 476"/>
                <a:gd name="T3" fmla="*/ 0 h 157"/>
                <a:gd name="T4" fmla="*/ 1 w 476"/>
                <a:gd name="T5" fmla="*/ 0 h 157"/>
                <a:gd name="T6" fmla="*/ 1 w 476"/>
                <a:gd name="T7" fmla="*/ 0 h 157"/>
                <a:gd name="T8" fmla="*/ 1 w 476"/>
                <a:gd name="T9" fmla="*/ 0 h 157"/>
                <a:gd name="T10" fmla="*/ 1 w 476"/>
                <a:gd name="T11" fmla="*/ 0 h 157"/>
                <a:gd name="T12" fmla="*/ 2 w 476"/>
                <a:gd name="T13" fmla="*/ 0 h 157"/>
                <a:gd name="T14" fmla="*/ 2 w 476"/>
                <a:gd name="T15" fmla="*/ 0 h 157"/>
                <a:gd name="T16" fmla="*/ 2 w 476"/>
                <a:gd name="T17" fmla="*/ 0 h 157"/>
                <a:gd name="T18" fmla="*/ 2 w 476"/>
                <a:gd name="T19" fmla="*/ 0 h 157"/>
                <a:gd name="T20" fmla="*/ 2 w 476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7"/>
                <a:gd name="T35" fmla="*/ 476 w 476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7">
                  <a:moveTo>
                    <a:pt x="472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5" y="157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4" name="Freeform 77"/>
            <p:cNvSpPr>
              <a:spLocks/>
            </p:cNvSpPr>
            <p:nvPr/>
          </p:nvSpPr>
          <p:spPr bwMode="auto">
            <a:xfrm>
              <a:off x="1815" y="2186"/>
              <a:ext cx="238" cy="78"/>
            </a:xfrm>
            <a:custGeom>
              <a:avLst/>
              <a:gdLst>
                <a:gd name="T0" fmla="*/ 2 w 476"/>
                <a:gd name="T1" fmla="*/ 0 h 156"/>
                <a:gd name="T2" fmla="*/ 0 w 476"/>
                <a:gd name="T3" fmla="*/ 1 h 156"/>
                <a:gd name="T4" fmla="*/ 1 w 476"/>
                <a:gd name="T5" fmla="*/ 1 h 156"/>
                <a:gd name="T6" fmla="*/ 1 w 476"/>
                <a:gd name="T7" fmla="*/ 1 h 156"/>
                <a:gd name="T8" fmla="*/ 1 w 476"/>
                <a:gd name="T9" fmla="*/ 1 h 156"/>
                <a:gd name="T10" fmla="*/ 1 w 476"/>
                <a:gd name="T11" fmla="*/ 1 h 156"/>
                <a:gd name="T12" fmla="*/ 2 w 476"/>
                <a:gd name="T13" fmla="*/ 1 h 156"/>
                <a:gd name="T14" fmla="*/ 2 w 476"/>
                <a:gd name="T15" fmla="*/ 1 h 156"/>
                <a:gd name="T16" fmla="*/ 2 w 476"/>
                <a:gd name="T17" fmla="*/ 1 h 156"/>
                <a:gd name="T18" fmla="*/ 2 w 476"/>
                <a:gd name="T19" fmla="*/ 1 h 156"/>
                <a:gd name="T20" fmla="*/ 2 w 476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6"/>
                <a:gd name="T35" fmla="*/ 476 w 476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6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6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5" name="Freeform 78"/>
            <p:cNvSpPr>
              <a:spLocks/>
            </p:cNvSpPr>
            <p:nvPr/>
          </p:nvSpPr>
          <p:spPr bwMode="auto">
            <a:xfrm>
              <a:off x="1826" y="2228"/>
              <a:ext cx="237" cy="79"/>
            </a:xfrm>
            <a:custGeom>
              <a:avLst/>
              <a:gdLst>
                <a:gd name="T0" fmla="*/ 1 w 475"/>
                <a:gd name="T1" fmla="*/ 0 h 157"/>
                <a:gd name="T2" fmla="*/ 0 w 475"/>
                <a:gd name="T3" fmla="*/ 1 h 157"/>
                <a:gd name="T4" fmla="*/ 0 w 475"/>
                <a:gd name="T5" fmla="*/ 1 h 157"/>
                <a:gd name="T6" fmla="*/ 0 w 475"/>
                <a:gd name="T7" fmla="*/ 1 h 157"/>
                <a:gd name="T8" fmla="*/ 0 w 475"/>
                <a:gd name="T9" fmla="*/ 1 h 157"/>
                <a:gd name="T10" fmla="*/ 0 w 475"/>
                <a:gd name="T11" fmla="*/ 1 h 157"/>
                <a:gd name="T12" fmla="*/ 1 w 475"/>
                <a:gd name="T13" fmla="*/ 1 h 157"/>
                <a:gd name="T14" fmla="*/ 1 w 475"/>
                <a:gd name="T15" fmla="*/ 1 h 157"/>
                <a:gd name="T16" fmla="*/ 1 w 475"/>
                <a:gd name="T17" fmla="*/ 1 h 157"/>
                <a:gd name="T18" fmla="*/ 1 w 475"/>
                <a:gd name="T19" fmla="*/ 1 h 157"/>
                <a:gd name="T20" fmla="*/ 1 w 475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7"/>
                <a:gd name="T35" fmla="*/ 475 w 475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7">
                  <a:moveTo>
                    <a:pt x="470" y="0"/>
                  </a:moveTo>
                  <a:lnTo>
                    <a:pt x="0" y="138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6" name="Freeform 79"/>
            <p:cNvSpPr>
              <a:spLocks/>
            </p:cNvSpPr>
            <p:nvPr/>
          </p:nvSpPr>
          <p:spPr bwMode="auto">
            <a:xfrm>
              <a:off x="1835" y="2270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2" y="0"/>
                  </a:moveTo>
                  <a:lnTo>
                    <a:pt x="0" y="142"/>
                  </a:lnTo>
                  <a:lnTo>
                    <a:pt x="2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0"/>
                  </a:lnTo>
                  <a:lnTo>
                    <a:pt x="475" y="19"/>
                  </a:lnTo>
                  <a:lnTo>
                    <a:pt x="475" y="14"/>
                  </a:lnTo>
                  <a:lnTo>
                    <a:pt x="474" y="10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7" name="Freeform 80"/>
            <p:cNvSpPr>
              <a:spLocks/>
            </p:cNvSpPr>
            <p:nvPr/>
          </p:nvSpPr>
          <p:spPr bwMode="auto">
            <a:xfrm>
              <a:off x="1843" y="2313"/>
              <a:ext cx="237" cy="81"/>
            </a:xfrm>
            <a:custGeom>
              <a:avLst/>
              <a:gdLst>
                <a:gd name="T0" fmla="*/ 2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1 w 473"/>
                <a:gd name="T7" fmla="*/ 1 h 162"/>
                <a:gd name="T8" fmla="*/ 1 w 473"/>
                <a:gd name="T9" fmla="*/ 1 h 162"/>
                <a:gd name="T10" fmla="*/ 1 w 473"/>
                <a:gd name="T11" fmla="*/ 1 h 162"/>
                <a:gd name="T12" fmla="*/ 2 w 473"/>
                <a:gd name="T13" fmla="*/ 1 h 162"/>
                <a:gd name="T14" fmla="*/ 2 w 473"/>
                <a:gd name="T15" fmla="*/ 1 h 162"/>
                <a:gd name="T16" fmla="*/ 2 w 473"/>
                <a:gd name="T17" fmla="*/ 1 h 162"/>
                <a:gd name="T18" fmla="*/ 2 w 473"/>
                <a:gd name="T19" fmla="*/ 1 h 162"/>
                <a:gd name="T20" fmla="*/ 2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3"/>
                  </a:lnTo>
                  <a:lnTo>
                    <a:pt x="0" y="147"/>
                  </a:lnTo>
                  <a:lnTo>
                    <a:pt x="1" y="152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73" y="18"/>
                  </a:lnTo>
                  <a:lnTo>
                    <a:pt x="473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8" name="Freeform 81"/>
            <p:cNvSpPr>
              <a:spLocks/>
            </p:cNvSpPr>
            <p:nvPr/>
          </p:nvSpPr>
          <p:spPr bwMode="auto">
            <a:xfrm>
              <a:off x="1850" y="2357"/>
              <a:ext cx="237" cy="81"/>
            </a:xfrm>
            <a:custGeom>
              <a:avLst/>
              <a:gdLst>
                <a:gd name="T0" fmla="*/ 1 w 475"/>
                <a:gd name="T1" fmla="*/ 0 h 164"/>
                <a:gd name="T2" fmla="*/ 0 w 475"/>
                <a:gd name="T3" fmla="*/ 0 h 164"/>
                <a:gd name="T4" fmla="*/ 0 w 475"/>
                <a:gd name="T5" fmla="*/ 0 h 164"/>
                <a:gd name="T6" fmla="*/ 0 w 475"/>
                <a:gd name="T7" fmla="*/ 0 h 164"/>
                <a:gd name="T8" fmla="*/ 0 w 475"/>
                <a:gd name="T9" fmla="*/ 0 h 164"/>
                <a:gd name="T10" fmla="*/ 0 w 475"/>
                <a:gd name="T11" fmla="*/ 0 h 164"/>
                <a:gd name="T12" fmla="*/ 1 w 475"/>
                <a:gd name="T13" fmla="*/ 0 h 164"/>
                <a:gd name="T14" fmla="*/ 1 w 475"/>
                <a:gd name="T15" fmla="*/ 0 h 164"/>
                <a:gd name="T16" fmla="*/ 1 w 475"/>
                <a:gd name="T17" fmla="*/ 0 h 164"/>
                <a:gd name="T18" fmla="*/ 1 w 475"/>
                <a:gd name="T19" fmla="*/ 0 h 164"/>
                <a:gd name="T20" fmla="*/ 1 w 475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4"/>
                <a:gd name="T35" fmla="*/ 475 w 475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4">
                  <a:moveTo>
                    <a:pt x="472" y="0"/>
                  </a:moveTo>
                  <a:lnTo>
                    <a:pt x="0" y="145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3" y="159"/>
                  </a:lnTo>
                  <a:lnTo>
                    <a:pt x="3" y="164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9" name="Freeform 82"/>
            <p:cNvSpPr>
              <a:spLocks/>
            </p:cNvSpPr>
            <p:nvPr/>
          </p:nvSpPr>
          <p:spPr bwMode="auto">
            <a:xfrm>
              <a:off x="1855" y="2401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0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0" y="0"/>
                  </a:moveTo>
                  <a:lnTo>
                    <a:pt x="0" y="145"/>
                  </a:lnTo>
                  <a:lnTo>
                    <a:pt x="0" y="151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2" y="16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0" name="Freeform 83"/>
            <p:cNvSpPr>
              <a:spLocks/>
            </p:cNvSpPr>
            <p:nvPr/>
          </p:nvSpPr>
          <p:spPr bwMode="auto">
            <a:xfrm>
              <a:off x="1858" y="2445"/>
              <a:ext cx="236" cy="84"/>
            </a:xfrm>
            <a:custGeom>
              <a:avLst/>
              <a:gdLst>
                <a:gd name="T0" fmla="*/ 2 w 472"/>
                <a:gd name="T1" fmla="*/ 0 h 166"/>
                <a:gd name="T2" fmla="*/ 0 w 472"/>
                <a:gd name="T3" fmla="*/ 1 h 166"/>
                <a:gd name="T4" fmla="*/ 0 w 472"/>
                <a:gd name="T5" fmla="*/ 1 h 166"/>
                <a:gd name="T6" fmla="*/ 0 w 472"/>
                <a:gd name="T7" fmla="*/ 1 h 166"/>
                <a:gd name="T8" fmla="*/ 0 w 472"/>
                <a:gd name="T9" fmla="*/ 1 h 166"/>
                <a:gd name="T10" fmla="*/ 0 w 472"/>
                <a:gd name="T11" fmla="*/ 1 h 166"/>
                <a:gd name="T12" fmla="*/ 2 w 472"/>
                <a:gd name="T13" fmla="*/ 1 h 166"/>
                <a:gd name="T14" fmla="*/ 2 w 472"/>
                <a:gd name="T15" fmla="*/ 1 h 166"/>
                <a:gd name="T16" fmla="*/ 2 w 472"/>
                <a:gd name="T17" fmla="*/ 1 h 166"/>
                <a:gd name="T18" fmla="*/ 2 w 472"/>
                <a:gd name="T19" fmla="*/ 1 h 166"/>
                <a:gd name="T20" fmla="*/ 2 w 472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6"/>
                <a:gd name="T35" fmla="*/ 472 w 472"/>
                <a:gd name="T36" fmla="*/ 166 h 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6">
                  <a:moveTo>
                    <a:pt x="471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472" y="20"/>
                  </a:lnTo>
                  <a:lnTo>
                    <a:pt x="472" y="15"/>
                  </a:lnTo>
                  <a:lnTo>
                    <a:pt x="472" y="9"/>
                  </a:lnTo>
                  <a:lnTo>
                    <a:pt x="472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1" name="Freeform 84"/>
            <p:cNvSpPr>
              <a:spLocks/>
            </p:cNvSpPr>
            <p:nvPr/>
          </p:nvSpPr>
          <p:spPr bwMode="auto">
            <a:xfrm>
              <a:off x="1683" y="1788"/>
              <a:ext cx="334" cy="336"/>
            </a:xfrm>
            <a:custGeom>
              <a:avLst/>
              <a:gdLst>
                <a:gd name="T0" fmla="*/ 0 w 668"/>
                <a:gd name="T1" fmla="*/ 1 h 671"/>
                <a:gd name="T2" fmla="*/ 1 w 668"/>
                <a:gd name="T3" fmla="*/ 1 h 671"/>
                <a:gd name="T4" fmla="*/ 1 w 668"/>
                <a:gd name="T5" fmla="*/ 1 h 671"/>
                <a:gd name="T6" fmla="*/ 1 w 668"/>
                <a:gd name="T7" fmla="*/ 1 h 671"/>
                <a:gd name="T8" fmla="*/ 1 w 668"/>
                <a:gd name="T9" fmla="*/ 2 h 671"/>
                <a:gd name="T10" fmla="*/ 1 w 668"/>
                <a:gd name="T11" fmla="*/ 2 h 671"/>
                <a:gd name="T12" fmla="*/ 1 w 668"/>
                <a:gd name="T13" fmla="*/ 2 h 671"/>
                <a:gd name="T14" fmla="*/ 1 w 668"/>
                <a:gd name="T15" fmla="*/ 3 h 671"/>
                <a:gd name="T16" fmla="*/ 1 w 668"/>
                <a:gd name="T17" fmla="*/ 3 h 671"/>
                <a:gd name="T18" fmla="*/ 3 w 668"/>
                <a:gd name="T19" fmla="*/ 3 h 671"/>
                <a:gd name="T20" fmla="*/ 3 w 668"/>
                <a:gd name="T21" fmla="*/ 3 h 671"/>
                <a:gd name="T22" fmla="*/ 3 w 668"/>
                <a:gd name="T23" fmla="*/ 2 h 671"/>
                <a:gd name="T24" fmla="*/ 3 w 668"/>
                <a:gd name="T25" fmla="*/ 2 h 671"/>
                <a:gd name="T26" fmla="*/ 3 w 668"/>
                <a:gd name="T27" fmla="*/ 2 h 671"/>
                <a:gd name="T28" fmla="*/ 3 w 668"/>
                <a:gd name="T29" fmla="*/ 1 h 671"/>
                <a:gd name="T30" fmla="*/ 3 w 668"/>
                <a:gd name="T31" fmla="*/ 1 h 671"/>
                <a:gd name="T32" fmla="*/ 3 w 668"/>
                <a:gd name="T33" fmla="*/ 1 h 671"/>
                <a:gd name="T34" fmla="*/ 2 w 668"/>
                <a:gd name="T35" fmla="*/ 0 h 671"/>
                <a:gd name="T36" fmla="*/ 0 w 668"/>
                <a:gd name="T37" fmla="*/ 1 h 6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8"/>
                <a:gd name="T58" fmla="*/ 0 h 671"/>
                <a:gd name="T59" fmla="*/ 668 w 668"/>
                <a:gd name="T60" fmla="*/ 671 h 6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8" h="671">
                  <a:moveTo>
                    <a:pt x="0" y="119"/>
                  </a:moveTo>
                  <a:lnTo>
                    <a:pt x="4" y="132"/>
                  </a:lnTo>
                  <a:lnTo>
                    <a:pt x="20" y="165"/>
                  </a:lnTo>
                  <a:lnTo>
                    <a:pt x="42" y="218"/>
                  </a:lnTo>
                  <a:lnTo>
                    <a:pt x="71" y="286"/>
                  </a:lnTo>
                  <a:lnTo>
                    <a:pt x="104" y="369"/>
                  </a:lnTo>
                  <a:lnTo>
                    <a:pt x="137" y="463"/>
                  </a:lnTo>
                  <a:lnTo>
                    <a:pt x="171" y="564"/>
                  </a:lnTo>
                  <a:lnTo>
                    <a:pt x="204" y="671"/>
                  </a:lnTo>
                  <a:lnTo>
                    <a:pt x="668" y="539"/>
                  </a:lnTo>
                  <a:lnTo>
                    <a:pt x="665" y="523"/>
                  </a:lnTo>
                  <a:lnTo>
                    <a:pt x="657" y="477"/>
                  </a:lnTo>
                  <a:lnTo>
                    <a:pt x="643" y="411"/>
                  </a:lnTo>
                  <a:lnTo>
                    <a:pt x="622" y="330"/>
                  </a:lnTo>
                  <a:lnTo>
                    <a:pt x="596" y="242"/>
                  </a:lnTo>
                  <a:lnTo>
                    <a:pt x="563" y="152"/>
                  </a:lnTo>
                  <a:lnTo>
                    <a:pt x="522" y="70"/>
                  </a:lnTo>
                  <a:lnTo>
                    <a:pt x="473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2" name="Freeform 85"/>
            <p:cNvSpPr>
              <a:spLocks/>
            </p:cNvSpPr>
            <p:nvPr/>
          </p:nvSpPr>
          <p:spPr bwMode="auto">
            <a:xfrm>
              <a:off x="1818" y="1874"/>
              <a:ext cx="96" cy="146"/>
            </a:xfrm>
            <a:custGeom>
              <a:avLst/>
              <a:gdLst>
                <a:gd name="T0" fmla="*/ 1 w 192"/>
                <a:gd name="T1" fmla="*/ 2 h 292"/>
                <a:gd name="T2" fmla="*/ 1 w 192"/>
                <a:gd name="T3" fmla="*/ 1 h 292"/>
                <a:gd name="T4" fmla="*/ 1 w 192"/>
                <a:gd name="T5" fmla="*/ 1 h 292"/>
                <a:gd name="T6" fmla="*/ 0 w 192"/>
                <a:gd name="T7" fmla="*/ 1 h 292"/>
                <a:gd name="T8" fmla="*/ 1 w 192"/>
                <a:gd name="T9" fmla="*/ 0 h 292"/>
                <a:gd name="T10" fmla="*/ 1 w 192"/>
                <a:gd name="T11" fmla="*/ 1 h 292"/>
                <a:gd name="T12" fmla="*/ 1 w 192"/>
                <a:gd name="T13" fmla="*/ 1 h 292"/>
                <a:gd name="T14" fmla="*/ 1 w 192"/>
                <a:gd name="T15" fmla="*/ 1 h 292"/>
                <a:gd name="T16" fmla="*/ 1 w 192"/>
                <a:gd name="T17" fmla="*/ 2 h 292"/>
                <a:gd name="T18" fmla="*/ 1 w 192"/>
                <a:gd name="T19" fmla="*/ 2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292"/>
                <a:gd name="T32" fmla="*/ 192 w 192"/>
                <a:gd name="T33" fmla="*/ 292 h 2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292">
                  <a:moveTo>
                    <a:pt x="69" y="275"/>
                  </a:moveTo>
                  <a:lnTo>
                    <a:pt x="58" y="228"/>
                  </a:lnTo>
                  <a:lnTo>
                    <a:pt x="40" y="211"/>
                  </a:lnTo>
                  <a:lnTo>
                    <a:pt x="0" y="38"/>
                  </a:lnTo>
                  <a:lnTo>
                    <a:pt x="162" y="0"/>
                  </a:lnTo>
                  <a:lnTo>
                    <a:pt x="192" y="174"/>
                  </a:lnTo>
                  <a:lnTo>
                    <a:pt x="176" y="207"/>
                  </a:lnTo>
                  <a:lnTo>
                    <a:pt x="190" y="244"/>
                  </a:lnTo>
                  <a:lnTo>
                    <a:pt x="128" y="292"/>
                  </a:lnTo>
                  <a:lnTo>
                    <a:pt x="69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3" name="Freeform 86"/>
            <p:cNvSpPr>
              <a:spLocks/>
            </p:cNvSpPr>
            <p:nvPr/>
          </p:nvSpPr>
          <p:spPr bwMode="auto">
            <a:xfrm>
              <a:off x="1785" y="1994"/>
              <a:ext cx="232" cy="138"/>
            </a:xfrm>
            <a:custGeom>
              <a:avLst/>
              <a:gdLst>
                <a:gd name="T0" fmla="*/ 0 w 464"/>
                <a:gd name="T1" fmla="*/ 2 h 275"/>
                <a:gd name="T2" fmla="*/ 2 w 464"/>
                <a:gd name="T3" fmla="*/ 1 h 275"/>
                <a:gd name="T4" fmla="*/ 2 w 464"/>
                <a:gd name="T5" fmla="*/ 1 h 275"/>
                <a:gd name="T6" fmla="*/ 2 w 464"/>
                <a:gd name="T7" fmla="*/ 1 h 275"/>
                <a:gd name="T8" fmla="*/ 1 w 464"/>
                <a:gd name="T9" fmla="*/ 1 h 275"/>
                <a:gd name="T10" fmla="*/ 1 w 464"/>
                <a:gd name="T11" fmla="*/ 0 h 275"/>
                <a:gd name="T12" fmla="*/ 1 w 464"/>
                <a:gd name="T13" fmla="*/ 1 h 275"/>
                <a:gd name="T14" fmla="*/ 1 w 464"/>
                <a:gd name="T15" fmla="*/ 1 h 275"/>
                <a:gd name="T16" fmla="*/ 0 w 464"/>
                <a:gd name="T17" fmla="*/ 2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4"/>
                <a:gd name="T28" fmla="*/ 0 h 275"/>
                <a:gd name="T29" fmla="*/ 464 w 464"/>
                <a:gd name="T30" fmla="*/ 275 h 2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4" h="275">
                  <a:moveTo>
                    <a:pt x="0" y="275"/>
                  </a:moveTo>
                  <a:lnTo>
                    <a:pt x="464" y="136"/>
                  </a:lnTo>
                  <a:lnTo>
                    <a:pt x="395" y="21"/>
                  </a:lnTo>
                  <a:lnTo>
                    <a:pt x="264" y="4"/>
                  </a:lnTo>
                  <a:lnTo>
                    <a:pt x="181" y="32"/>
                  </a:lnTo>
                  <a:lnTo>
                    <a:pt x="129" y="0"/>
                  </a:lnTo>
                  <a:lnTo>
                    <a:pt x="126" y="40"/>
                  </a:lnTo>
                  <a:lnTo>
                    <a:pt x="6" y="128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4" name="Freeform 87"/>
            <p:cNvSpPr>
              <a:spLocks/>
            </p:cNvSpPr>
            <p:nvPr/>
          </p:nvSpPr>
          <p:spPr bwMode="auto">
            <a:xfrm>
              <a:off x="1846" y="1986"/>
              <a:ext cx="74" cy="109"/>
            </a:xfrm>
            <a:custGeom>
              <a:avLst/>
              <a:gdLst>
                <a:gd name="T0" fmla="*/ 0 w 150"/>
                <a:gd name="T1" fmla="*/ 0 h 219"/>
                <a:gd name="T2" fmla="*/ 0 w 150"/>
                <a:gd name="T3" fmla="*/ 0 h 219"/>
                <a:gd name="T4" fmla="*/ 0 w 150"/>
                <a:gd name="T5" fmla="*/ 0 h 219"/>
                <a:gd name="T6" fmla="*/ 0 w 150"/>
                <a:gd name="T7" fmla="*/ 0 h 219"/>
                <a:gd name="T8" fmla="*/ 0 w 150"/>
                <a:gd name="T9" fmla="*/ 0 h 219"/>
                <a:gd name="T10" fmla="*/ 0 w 150"/>
                <a:gd name="T11" fmla="*/ 0 h 219"/>
                <a:gd name="T12" fmla="*/ 0 w 150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0"/>
                <a:gd name="T22" fmla="*/ 0 h 219"/>
                <a:gd name="T23" fmla="*/ 150 w 150"/>
                <a:gd name="T24" fmla="*/ 219 h 2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0" h="219">
                  <a:moveTo>
                    <a:pt x="0" y="58"/>
                  </a:moveTo>
                  <a:lnTo>
                    <a:pt x="124" y="219"/>
                  </a:lnTo>
                  <a:lnTo>
                    <a:pt x="150" y="24"/>
                  </a:lnTo>
                  <a:lnTo>
                    <a:pt x="134" y="0"/>
                  </a:lnTo>
                  <a:lnTo>
                    <a:pt x="88" y="80"/>
                  </a:lnTo>
                  <a:lnTo>
                    <a:pt x="7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5" name="Freeform 88"/>
            <p:cNvSpPr>
              <a:spLocks/>
            </p:cNvSpPr>
            <p:nvPr/>
          </p:nvSpPr>
          <p:spPr bwMode="auto">
            <a:xfrm>
              <a:off x="1888" y="2015"/>
              <a:ext cx="29" cy="83"/>
            </a:xfrm>
            <a:custGeom>
              <a:avLst/>
              <a:gdLst>
                <a:gd name="T0" fmla="*/ 0 w 58"/>
                <a:gd name="T1" fmla="*/ 0 h 167"/>
                <a:gd name="T2" fmla="*/ 1 w 58"/>
                <a:gd name="T3" fmla="*/ 0 h 167"/>
                <a:gd name="T4" fmla="*/ 1 w 58"/>
                <a:gd name="T5" fmla="*/ 0 h 167"/>
                <a:gd name="T6" fmla="*/ 0 w 58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167"/>
                <a:gd name="T14" fmla="*/ 58 w 58"/>
                <a:gd name="T15" fmla="*/ 167 h 1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167">
                  <a:moveTo>
                    <a:pt x="0" y="0"/>
                  </a:moveTo>
                  <a:lnTo>
                    <a:pt x="19" y="167"/>
                  </a:lnTo>
                  <a:lnTo>
                    <a:pt x="58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6" name="Freeform 89"/>
            <p:cNvSpPr>
              <a:spLocks/>
            </p:cNvSpPr>
            <p:nvPr/>
          </p:nvSpPr>
          <p:spPr bwMode="auto">
            <a:xfrm>
              <a:off x="1814" y="1850"/>
              <a:ext cx="88" cy="85"/>
            </a:xfrm>
            <a:custGeom>
              <a:avLst/>
              <a:gdLst>
                <a:gd name="T0" fmla="*/ 1 w 176"/>
                <a:gd name="T1" fmla="*/ 1 h 169"/>
                <a:gd name="T2" fmla="*/ 0 w 176"/>
                <a:gd name="T3" fmla="*/ 1 h 169"/>
                <a:gd name="T4" fmla="*/ 1 w 176"/>
                <a:gd name="T5" fmla="*/ 1 h 169"/>
                <a:gd name="T6" fmla="*/ 1 w 176"/>
                <a:gd name="T7" fmla="*/ 1 h 169"/>
                <a:gd name="T8" fmla="*/ 1 w 176"/>
                <a:gd name="T9" fmla="*/ 1 h 169"/>
                <a:gd name="T10" fmla="*/ 1 w 176"/>
                <a:gd name="T11" fmla="*/ 1 h 169"/>
                <a:gd name="T12" fmla="*/ 1 w 176"/>
                <a:gd name="T13" fmla="*/ 1 h 169"/>
                <a:gd name="T14" fmla="*/ 1 w 176"/>
                <a:gd name="T15" fmla="*/ 0 h 169"/>
                <a:gd name="T16" fmla="*/ 1 w 176"/>
                <a:gd name="T17" fmla="*/ 1 h 169"/>
                <a:gd name="T18" fmla="*/ 1 w 176"/>
                <a:gd name="T19" fmla="*/ 1 h 169"/>
                <a:gd name="T20" fmla="*/ 1 w 176"/>
                <a:gd name="T21" fmla="*/ 1 h 169"/>
                <a:gd name="T22" fmla="*/ 1 w 176"/>
                <a:gd name="T23" fmla="*/ 1 h 169"/>
                <a:gd name="T24" fmla="*/ 1 w 176"/>
                <a:gd name="T25" fmla="*/ 1 h 169"/>
                <a:gd name="T26" fmla="*/ 1 w 176"/>
                <a:gd name="T27" fmla="*/ 1 h 169"/>
                <a:gd name="T28" fmla="*/ 1 w 176"/>
                <a:gd name="T29" fmla="*/ 1 h 169"/>
                <a:gd name="T30" fmla="*/ 1 w 176"/>
                <a:gd name="T31" fmla="*/ 1 h 169"/>
                <a:gd name="T32" fmla="*/ 1 w 176"/>
                <a:gd name="T33" fmla="*/ 1 h 169"/>
                <a:gd name="T34" fmla="*/ 1 w 176"/>
                <a:gd name="T35" fmla="*/ 1 h 169"/>
                <a:gd name="T36" fmla="*/ 1 w 176"/>
                <a:gd name="T37" fmla="*/ 1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"/>
                <a:gd name="T58" fmla="*/ 0 h 169"/>
                <a:gd name="T59" fmla="*/ 176 w 176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" h="169">
                  <a:moveTo>
                    <a:pt x="27" y="169"/>
                  </a:moveTo>
                  <a:lnTo>
                    <a:pt x="0" y="69"/>
                  </a:lnTo>
                  <a:lnTo>
                    <a:pt x="4" y="64"/>
                  </a:lnTo>
                  <a:lnTo>
                    <a:pt x="11" y="50"/>
                  </a:lnTo>
                  <a:lnTo>
                    <a:pt x="26" y="33"/>
                  </a:lnTo>
                  <a:lnTo>
                    <a:pt x="46" y="17"/>
                  </a:lnTo>
                  <a:lnTo>
                    <a:pt x="71" y="4"/>
                  </a:lnTo>
                  <a:lnTo>
                    <a:pt x="101" y="0"/>
                  </a:lnTo>
                  <a:lnTo>
                    <a:pt x="137" y="8"/>
                  </a:lnTo>
                  <a:lnTo>
                    <a:pt x="176" y="33"/>
                  </a:lnTo>
                  <a:lnTo>
                    <a:pt x="172" y="34"/>
                  </a:lnTo>
                  <a:lnTo>
                    <a:pt x="161" y="39"/>
                  </a:lnTo>
                  <a:lnTo>
                    <a:pt x="143" y="47"/>
                  </a:lnTo>
                  <a:lnTo>
                    <a:pt x="123" y="55"/>
                  </a:lnTo>
                  <a:lnTo>
                    <a:pt x="98" y="61"/>
                  </a:lnTo>
                  <a:lnTo>
                    <a:pt x="74" y="67"/>
                  </a:lnTo>
                  <a:lnTo>
                    <a:pt x="49" y="72"/>
                  </a:lnTo>
                  <a:lnTo>
                    <a:pt x="27" y="72"/>
                  </a:lnTo>
                  <a:lnTo>
                    <a:pt x="27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7" name="Freeform 90"/>
            <p:cNvSpPr>
              <a:spLocks/>
            </p:cNvSpPr>
            <p:nvPr/>
          </p:nvSpPr>
          <p:spPr bwMode="auto">
            <a:xfrm>
              <a:off x="1867" y="1857"/>
              <a:ext cx="42" cy="59"/>
            </a:xfrm>
            <a:custGeom>
              <a:avLst/>
              <a:gdLst>
                <a:gd name="T0" fmla="*/ 0 w 85"/>
                <a:gd name="T1" fmla="*/ 0 h 120"/>
                <a:gd name="T2" fmla="*/ 0 w 85"/>
                <a:gd name="T3" fmla="*/ 0 h 120"/>
                <a:gd name="T4" fmla="*/ 0 w 85"/>
                <a:gd name="T5" fmla="*/ 0 h 120"/>
                <a:gd name="T6" fmla="*/ 0 w 85"/>
                <a:gd name="T7" fmla="*/ 0 h 120"/>
                <a:gd name="T8" fmla="*/ 0 w 85"/>
                <a:gd name="T9" fmla="*/ 0 h 120"/>
                <a:gd name="T10" fmla="*/ 0 w 8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20"/>
                <a:gd name="T20" fmla="*/ 85 w 85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20">
                  <a:moveTo>
                    <a:pt x="44" y="29"/>
                  </a:moveTo>
                  <a:lnTo>
                    <a:pt x="85" y="120"/>
                  </a:lnTo>
                  <a:lnTo>
                    <a:pt x="70" y="21"/>
                  </a:lnTo>
                  <a:lnTo>
                    <a:pt x="0" y="0"/>
                  </a:lnTo>
                  <a:lnTo>
                    <a:pt x="3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8" name="Freeform 91"/>
            <p:cNvSpPr>
              <a:spLocks/>
            </p:cNvSpPr>
            <p:nvPr/>
          </p:nvSpPr>
          <p:spPr bwMode="auto">
            <a:xfrm>
              <a:off x="1898" y="1912"/>
              <a:ext cx="20" cy="33"/>
            </a:xfrm>
            <a:custGeom>
              <a:avLst/>
              <a:gdLst>
                <a:gd name="T0" fmla="*/ 0 w 41"/>
                <a:gd name="T1" fmla="*/ 0 h 68"/>
                <a:gd name="T2" fmla="*/ 0 w 41"/>
                <a:gd name="T3" fmla="*/ 0 h 68"/>
                <a:gd name="T4" fmla="*/ 0 w 41"/>
                <a:gd name="T5" fmla="*/ 0 h 68"/>
                <a:gd name="T6" fmla="*/ 0 w 41"/>
                <a:gd name="T7" fmla="*/ 0 h 68"/>
                <a:gd name="T8" fmla="*/ 0 w 41"/>
                <a:gd name="T9" fmla="*/ 0 h 68"/>
                <a:gd name="T10" fmla="*/ 0 w 41"/>
                <a:gd name="T11" fmla="*/ 0 h 68"/>
                <a:gd name="T12" fmla="*/ 0 w 41"/>
                <a:gd name="T13" fmla="*/ 0 h 68"/>
                <a:gd name="T14" fmla="*/ 0 w 41"/>
                <a:gd name="T15" fmla="*/ 0 h 68"/>
                <a:gd name="T16" fmla="*/ 0 w 41"/>
                <a:gd name="T17" fmla="*/ 0 h 68"/>
                <a:gd name="T18" fmla="*/ 0 w 41"/>
                <a:gd name="T19" fmla="*/ 0 h 68"/>
                <a:gd name="T20" fmla="*/ 0 w 41"/>
                <a:gd name="T21" fmla="*/ 0 h 68"/>
                <a:gd name="T22" fmla="*/ 0 w 41"/>
                <a:gd name="T23" fmla="*/ 0 h 68"/>
                <a:gd name="T24" fmla="*/ 0 w 41"/>
                <a:gd name="T25" fmla="*/ 0 h 68"/>
                <a:gd name="T26" fmla="*/ 0 w 41"/>
                <a:gd name="T27" fmla="*/ 0 h 68"/>
                <a:gd name="T28" fmla="*/ 0 w 41"/>
                <a:gd name="T29" fmla="*/ 0 h 68"/>
                <a:gd name="T30" fmla="*/ 0 w 41"/>
                <a:gd name="T31" fmla="*/ 0 h 68"/>
                <a:gd name="T32" fmla="*/ 0 w 41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8"/>
                <a:gd name="T53" fmla="*/ 41 w 41"/>
                <a:gd name="T54" fmla="*/ 68 h 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8">
                  <a:moveTo>
                    <a:pt x="20" y="68"/>
                  </a:moveTo>
                  <a:lnTo>
                    <a:pt x="28" y="65"/>
                  </a:lnTo>
                  <a:lnTo>
                    <a:pt x="35" y="57"/>
                  </a:lnTo>
                  <a:lnTo>
                    <a:pt x="39" y="46"/>
                  </a:lnTo>
                  <a:lnTo>
                    <a:pt x="41" y="33"/>
                  </a:lnTo>
                  <a:lnTo>
                    <a:pt x="39" y="21"/>
                  </a:lnTo>
                  <a:lnTo>
                    <a:pt x="35" y="10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6" y="10"/>
                  </a:lnTo>
                  <a:lnTo>
                    <a:pt x="2" y="21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6" y="57"/>
                  </a:lnTo>
                  <a:lnTo>
                    <a:pt x="13" y="65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9" name="Freeform 92"/>
            <p:cNvSpPr>
              <a:spLocks/>
            </p:cNvSpPr>
            <p:nvPr/>
          </p:nvSpPr>
          <p:spPr bwMode="auto">
            <a:xfrm>
              <a:off x="1822" y="1925"/>
              <a:ext cx="20" cy="35"/>
            </a:xfrm>
            <a:custGeom>
              <a:avLst/>
              <a:gdLst>
                <a:gd name="T0" fmla="*/ 0 w 41"/>
                <a:gd name="T1" fmla="*/ 1 h 69"/>
                <a:gd name="T2" fmla="*/ 0 w 41"/>
                <a:gd name="T3" fmla="*/ 1 h 69"/>
                <a:gd name="T4" fmla="*/ 0 w 41"/>
                <a:gd name="T5" fmla="*/ 1 h 69"/>
                <a:gd name="T6" fmla="*/ 0 w 41"/>
                <a:gd name="T7" fmla="*/ 1 h 69"/>
                <a:gd name="T8" fmla="*/ 0 w 41"/>
                <a:gd name="T9" fmla="*/ 1 h 69"/>
                <a:gd name="T10" fmla="*/ 0 w 41"/>
                <a:gd name="T11" fmla="*/ 1 h 69"/>
                <a:gd name="T12" fmla="*/ 0 w 41"/>
                <a:gd name="T13" fmla="*/ 1 h 69"/>
                <a:gd name="T14" fmla="*/ 0 w 41"/>
                <a:gd name="T15" fmla="*/ 1 h 69"/>
                <a:gd name="T16" fmla="*/ 0 w 41"/>
                <a:gd name="T17" fmla="*/ 0 h 69"/>
                <a:gd name="T18" fmla="*/ 0 w 41"/>
                <a:gd name="T19" fmla="*/ 1 h 69"/>
                <a:gd name="T20" fmla="*/ 0 w 41"/>
                <a:gd name="T21" fmla="*/ 1 h 69"/>
                <a:gd name="T22" fmla="*/ 0 w 41"/>
                <a:gd name="T23" fmla="*/ 1 h 69"/>
                <a:gd name="T24" fmla="*/ 0 w 41"/>
                <a:gd name="T25" fmla="*/ 1 h 69"/>
                <a:gd name="T26" fmla="*/ 0 w 41"/>
                <a:gd name="T27" fmla="*/ 1 h 69"/>
                <a:gd name="T28" fmla="*/ 0 w 41"/>
                <a:gd name="T29" fmla="*/ 1 h 69"/>
                <a:gd name="T30" fmla="*/ 0 w 41"/>
                <a:gd name="T31" fmla="*/ 1 h 69"/>
                <a:gd name="T32" fmla="*/ 0 w 4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9"/>
                <a:gd name="T53" fmla="*/ 41 w 4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9">
                  <a:moveTo>
                    <a:pt x="21" y="69"/>
                  </a:moveTo>
                  <a:lnTo>
                    <a:pt x="28" y="66"/>
                  </a:lnTo>
                  <a:lnTo>
                    <a:pt x="35" y="58"/>
                  </a:lnTo>
                  <a:lnTo>
                    <a:pt x="39" y="47"/>
                  </a:lnTo>
                  <a:lnTo>
                    <a:pt x="41" y="35"/>
                  </a:lnTo>
                  <a:lnTo>
                    <a:pt x="39" y="20"/>
                  </a:lnTo>
                  <a:lnTo>
                    <a:pt x="35" y="9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6" y="9"/>
                  </a:lnTo>
                  <a:lnTo>
                    <a:pt x="2" y="20"/>
                  </a:lnTo>
                  <a:lnTo>
                    <a:pt x="0" y="35"/>
                  </a:lnTo>
                  <a:lnTo>
                    <a:pt x="2" y="47"/>
                  </a:lnTo>
                  <a:lnTo>
                    <a:pt x="6" y="58"/>
                  </a:lnTo>
                  <a:lnTo>
                    <a:pt x="13" y="66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75" name="Rectangle 2">
            <a:extLst>
              <a:ext uri="{FF2B5EF4-FFF2-40B4-BE49-F238E27FC236}">
                <a16:creationId xmlns:a16="http://schemas.microsoft.com/office/drawing/2014/main" id="{71A631E4-DE43-46E6-AE0F-74C34D8AB36B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119742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70" name="Rectangle 2">
            <a:extLst>
              <a:ext uri="{FF2B5EF4-FFF2-40B4-BE49-F238E27FC236}">
                <a16:creationId xmlns:a16="http://schemas.microsoft.com/office/drawing/2014/main" id="{03356593-5BED-49D8-B232-56543B50BDCC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3132931" y="909638"/>
            <a:ext cx="2895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2249930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/>
      <p:bldP spid="70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73B59C32-204B-4526-9C36-CA92AD11E2E3}"/>
              </a:ext>
            </a:extLst>
          </p:cNvPr>
          <p:cNvGrpSpPr/>
          <p:nvPr/>
        </p:nvGrpSpPr>
        <p:grpSpPr>
          <a:xfrm>
            <a:off x="304800" y="106363"/>
            <a:ext cx="8763000" cy="6298902"/>
            <a:chOff x="304800" y="106363"/>
            <a:chExt cx="8763000" cy="6298902"/>
          </a:xfrm>
        </p:grpSpPr>
        <p:sp>
          <p:nvSpPr>
            <p:cNvPr id="1805315" name="Rectangle 3"/>
            <p:cNvSpPr>
              <a:spLocks noChangeArrowheads="1"/>
            </p:cNvSpPr>
            <p:nvPr/>
          </p:nvSpPr>
          <p:spPr bwMode="auto">
            <a:xfrm>
              <a:off x="381000" y="685800"/>
              <a:ext cx="634660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instance: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text to print neatly &amp; # chars per line</a:t>
              </a:r>
            </a:p>
          </p:txBody>
        </p:sp>
        <p:sp>
          <p:nvSpPr>
            <p:cNvPr id="1805316" name="Rectangle 4"/>
            <p:cNvSpPr>
              <a:spLocks noChangeArrowheads="1"/>
            </p:cNvSpPr>
            <p:nvPr/>
          </p:nvSpPr>
          <p:spPr bwMode="auto">
            <a:xfrm>
              <a:off x="877888" y="1173163"/>
              <a:ext cx="462318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 sure to be honest and kind.”, 11</a:t>
              </a:r>
            </a:p>
          </p:txBody>
        </p:sp>
        <p:sp>
          <p:nvSpPr>
            <p:cNvPr id="1805317" name="Rectangle 5"/>
            <p:cNvSpPr>
              <a:spLocks noChangeArrowheads="1"/>
            </p:cNvSpPr>
            <p:nvPr/>
          </p:nvSpPr>
          <p:spPr bwMode="auto">
            <a:xfrm>
              <a:off x="381000" y="5943600"/>
              <a:ext cx="86868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goal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is to to print it as “neatly” as possible. </a:t>
              </a:r>
            </a:p>
          </p:txBody>
        </p:sp>
        <p:sp>
          <p:nvSpPr>
            <p:cNvPr id="1805318" name="Rectangle 6"/>
            <p:cNvSpPr>
              <a:spLocks noChangeArrowheads="1"/>
            </p:cNvSpPr>
            <p:nvPr/>
          </p:nvSpPr>
          <p:spPr bwMode="auto">
            <a:xfrm>
              <a:off x="304800" y="2438400"/>
              <a:ext cx="86106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cost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measure of how neat,</a:t>
              </a:r>
            </a:p>
          </p:txBody>
        </p:sp>
        <p:sp>
          <p:nvSpPr>
            <p:cNvPr id="185360" name="Rectangle 13"/>
            <p:cNvSpPr>
              <a:spLocks noChangeArrowheads="1"/>
            </p:cNvSpPr>
            <p:nvPr/>
          </p:nvSpPr>
          <p:spPr bwMode="auto">
            <a:xfrm>
              <a:off x="381000" y="1779588"/>
              <a:ext cx="8610600" cy="4619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# of words to put on each line. </a:t>
              </a:r>
            </a:p>
          </p:txBody>
        </p:sp>
        <p:sp>
          <p:nvSpPr>
            <p:cNvPr id="185357" name="Rectangle 15"/>
            <p:cNvSpPr>
              <a:spLocks noChangeArrowheads="1"/>
            </p:cNvSpPr>
            <p:nvPr/>
          </p:nvSpPr>
          <p:spPr bwMode="auto">
            <a:xfrm>
              <a:off x="1552575" y="2895604"/>
              <a:ext cx="49231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i.e. few blanks on the end of each line.</a:t>
              </a:r>
            </a:p>
          </p:txBody>
        </p:sp>
        <p:sp>
          <p:nvSpPr>
            <p:cNvPr id="1805332" name="Text Box 20"/>
            <p:cNvSpPr txBox="1">
              <a:spLocks noChangeArrowheads="1"/>
            </p:cNvSpPr>
            <p:nvPr/>
          </p:nvSpPr>
          <p:spPr bwMode="auto">
            <a:xfrm>
              <a:off x="4876800" y="3614738"/>
              <a:ext cx="2361544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small punishment</a:t>
              </a:r>
              <a:b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b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big punishment</a:t>
              </a:r>
            </a:p>
          </p:txBody>
        </p:sp>
        <p:sp>
          <p:nvSpPr>
            <p:cNvPr id="40" name="Text Box 16">
              <a:extLst>
                <a:ext uri="{FF2B5EF4-FFF2-40B4-BE49-F238E27FC236}">
                  <a16:creationId xmlns:a16="http://schemas.microsoft.com/office/drawing/2014/main" id="{03ED9BC0-2EE1-40AC-9EB0-90D3426854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84511" y="3643769"/>
              <a:ext cx="338554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52718BF1-40D2-4346-92E2-E6F3CA1353CF}"/>
                </a:ext>
              </a:extLst>
            </p:cNvPr>
            <p:cNvGrpSpPr/>
            <p:nvPr/>
          </p:nvGrpSpPr>
          <p:grpSpPr>
            <a:xfrm>
              <a:off x="658812" y="3643769"/>
              <a:ext cx="2264324" cy="1728331"/>
              <a:chOff x="658812" y="3643769"/>
              <a:chExt cx="2264324" cy="1728331"/>
            </a:xfrm>
          </p:grpSpPr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3F7B5A89-9D14-4267-99CE-C51C9A5207E5}"/>
                  </a:ext>
                </a:extLst>
              </p:cNvPr>
              <p:cNvGrpSpPr/>
              <p:nvPr/>
            </p:nvGrpSpPr>
            <p:grpSpPr>
              <a:xfrm>
                <a:off x="658812" y="3677786"/>
                <a:ext cx="2256972" cy="1694314"/>
                <a:chOff x="927100" y="3429001"/>
                <a:chExt cx="2256972" cy="1694314"/>
              </a:xfrm>
            </p:grpSpPr>
            <p:sp>
              <p:nvSpPr>
                <p:cNvPr id="31" name="Rectangle 10">
                  <a:extLst>
                    <a:ext uri="{FF2B5EF4-FFF2-40B4-BE49-F238E27FC236}">
                      <a16:creationId xmlns:a16="http://schemas.microsoft.com/office/drawing/2014/main" id="{B9E0944A-6D80-49F8-9B66-7C50CB140C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7100" y="3429001"/>
                  <a:ext cx="2248609" cy="1174984"/>
                </a:xfrm>
                <a:prstGeom prst="rect">
                  <a:avLst/>
                </a:prstGeom>
                <a:noFill/>
                <a:ln w="25400">
                  <a:solidFill>
                    <a:srgbClr val="FF66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" name="Line 11">
                  <a:extLst>
                    <a:ext uri="{FF2B5EF4-FFF2-40B4-BE49-F238E27FC236}">
                      <a16:creationId xmlns:a16="http://schemas.microsoft.com/office/drawing/2014/main" id="{7B07FC42-D72F-4A5F-9E6E-F62E7BF976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74272" y="4723265"/>
                  <a:ext cx="2209800" cy="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 type="triangl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" name="Text Box 12">
                  <a:extLst>
                    <a:ext uri="{FF2B5EF4-FFF2-40B4-BE49-F238E27FC236}">
                      <a16:creationId xmlns:a16="http://schemas.microsoft.com/office/drawing/2014/main" id="{77BEB18D-306D-48F8-89F7-ABC08A74B0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20397" y="4666115"/>
                  <a:ext cx="488950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11</a:t>
                  </a:r>
                </a:p>
              </p:txBody>
            </p:sp>
          </p:grpSp>
          <p:sp>
            <p:nvSpPr>
              <p:cNvPr id="34" name="Rectangle 4">
                <a:extLst>
                  <a:ext uri="{FF2B5EF4-FFF2-40B4-BE49-F238E27FC236}">
                    <a16:creationId xmlns:a16="http://schemas.microsoft.com/office/drawing/2014/main" id="{F5FD664C-9ED9-449C-9ABA-79E476E5B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077" y="3643769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Be</a:t>
                </a:r>
              </a:p>
            </p:txBody>
          </p:sp>
          <p:sp>
            <p:nvSpPr>
              <p:cNvPr id="35" name="Rectangle 4">
                <a:extLst>
                  <a:ext uri="{FF2B5EF4-FFF2-40B4-BE49-F238E27FC236}">
                    <a16:creationId xmlns:a16="http://schemas.microsoft.com/office/drawing/2014/main" id="{28C69CDE-CF4A-4019-95EC-59E5B0C67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656" y="3643769"/>
                <a:ext cx="110639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.sure</a:t>
                </a:r>
              </a:p>
            </p:txBody>
          </p:sp>
          <p:sp>
            <p:nvSpPr>
              <p:cNvPr id="36" name="Rectangle 4">
                <a:extLst>
                  <a:ext uri="{FF2B5EF4-FFF2-40B4-BE49-F238E27FC236}">
                    <a16:creationId xmlns:a16="http://schemas.microsoft.com/office/drawing/2014/main" id="{8D9A58BC-769C-41C0-8C9B-B3D9CD1C6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656" y="4035949"/>
                <a:ext cx="14750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.honest</a:t>
                </a:r>
              </a:p>
            </p:txBody>
          </p:sp>
          <p:sp>
            <p:nvSpPr>
              <p:cNvPr id="37" name="Rectangle 4">
                <a:extLst>
                  <a:ext uri="{FF2B5EF4-FFF2-40B4-BE49-F238E27FC236}">
                    <a16:creationId xmlns:a16="http://schemas.microsoft.com/office/drawing/2014/main" id="{F24F646C-504B-4E10-A12B-4EC9B23E5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80" y="4400621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and</a:t>
                </a:r>
              </a:p>
            </p:txBody>
          </p:sp>
          <p:sp>
            <p:nvSpPr>
              <p:cNvPr id="38" name="Rectangle 4">
                <a:extLst>
                  <a:ext uri="{FF2B5EF4-FFF2-40B4-BE49-F238E27FC236}">
                    <a16:creationId xmlns:a16="http://schemas.microsoft.com/office/drawing/2014/main" id="{219EDCA4-F661-4A80-A51C-5828EA120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434" y="4400621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...</a:t>
                </a:r>
              </a:p>
            </p:txBody>
          </p:sp>
          <p:sp>
            <p:nvSpPr>
              <p:cNvPr id="39" name="Rectangle 4">
                <a:extLst>
                  <a:ext uri="{FF2B5EF4-FFF2-40B4-BE49-F238E27FC236}">
                    <a16:creationId xmlns:a16="http://schemas.microsoft.com/office/drawing/2014/main" id="{8FFF6575-B1BE-4D32-B685-9BCAC1E98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409" y="3643769"/>
                <a:ext cx="36901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</a:t>
                </a:r>
              </a:p>
            </p:txBody>
          </p:sp>
          <p:sp>
            <p:nvSpPr>
              <p:cNvPr id="43" name="Rectangle 4">
                <a:extLst>
                  <a:ext uri="{FF2B5EF4-FFF2-40B4-BE49-F238E27FC236}">
                    <a16:creationId xmlns:a16="http://schemas.microsoft.com/office/drawing/2014/main" id="{13829557-7F50-4C74-8410-E40825954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498" y="3643769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.to</a:t>
                </a:r>
              </a:p>
            </p:txBody>
          </p:sp>
          <p:sp>
            <p:nvSpPr>
              <p:cNvPr id="44" name="Rectangle 4">
                <a:extLst>
                  <a:ext uri="{FF2B5EF4-FFF2-40B4-BE49-F238E27FC236}">
                    <a16:creationId xmlns:a16="http://schemas.microsoft.com/office/drawing/2014/main" id="{65542EA5-A5C3-4B76-A5BD-7315810B6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200" y="4035949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..</a:t>
                </a:r>
              </a:p>
            </p:txBody>
          </p:sp>
          <p:sp>
            <p:nvSpPr>
              <p:cNvPr id="45" name="Rectangle 4">
                <a:extLst>
                  <a:ext uri="{FF2B5EF4-FFF2-40B4-BE49-F238E27FC236}">
                    <a16:creationId xmlns:a16="http://schemas.microsoft.com/office/drawing/2014/main" id="{C4DDD6B0-B6F7-4A5D-8105-1DC2FE6A2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5800" y="4035949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be</a:t>
                </a:r>
              </a:p>
            </p:txBody>
          </p:sp>
          <p:sp>
            <p:nvSpPr>
              <p:cNvPr id="46" name="Rectangle 4">
                <a:extLst>
                  <a:ext uri="{FF2B5EF4-FFF2-40B4-BE49-F238E27FC236}">
                    <a16:creationId xmlns:a16="http://schemas.microsoft.com/office/drawing/2014/main" id="{19527D76-CF96-4413-AF56-AA248FAAC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4" y="4400621"/>
                <a:ext cx="110639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.kind</a:t>
                </a: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49B9FE1A-686D-43ED-B43E-2D13C155B40A}"/>
                </a:ext>
              </a:extLst>
            </p:cNvPr>
            <p:cNvGrpSpPr/>
            <p:nvPr/>
          </p:nvGrpSpPr>
          <p:grpSpPr>
            <a:xfrm>
              <a:off x="3903955" y="4791678"/>
              <a:ext cx="553357" cy="497570"/>
              <a:chOff x="3903955" y="4791678"/>
              <a:chExt cx="553357" cy="497570"/>
            </a:xfrm>
          </p:grpSpPr>
          <p:sp>
            <p:nvSpPr>
              <p:cNvPr id="42" name="Line 19">
                <a:extLst>
                  <a:ext uri="{FF2B5EF4-FFF2-40B4-BE49-F238E27FC236}">
                    <a16:creationId xmlns:a16="http://schemas.microsoft.com/office/drawing/2014/main" id="{38F3308C-DAEE-4DD8-AC9E-FFC1E651F3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0759" y="4791678"/>
                <a:ext cx="539751" cy="0"/>
              </a:xfrm>
              <a:prstGeom prst="line">
                <a:avLst/>
              </a:prstGeom>
              <a:noFill/>
              <a:ln w="25400">
                <a:solidFill>
                  <a:srgbClr val="FFC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8" name="Text Box 18">
                <a:extLst>
                  <a:ext uri="{FF2B5EF4-FFF2-40B4-BE49-F238E27FC236}">
                    <a16:creationId xmlns:a16="http://schemas.microsoft.com/office/drawing/2014/main" id="{C95B61B5-30B0-42B6-A67C-45DAE80EB2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03955" y="4827583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36</a:t>
                </a:r>
              </a:p>
            </p:txBody>
          </p:sp>
        </p:grpSp>
        <p:sp>
          <p:nvSpPr>
            <p:cNvPr id="50" name="Text Box 18">
              <a:extLst>
                <a:ext uri="{FF2B5EF4-FFF2-40B4-BE49-F238E27FC236}">
                  <a16:creationId xmlns:a16="http://schemas.microsoft.com/office/drawing/2014/main" id="{511F199C-EA30-48DE-83AB-42C610C03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19449" y="3643769"/>
              <a:ext cx="1229824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 =  1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 =  8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3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 = 27</a:t>
              </a:r>
            </a:p>
          </p:txBody>
        </p:sp>
        <p:sp>
          <p:nvSpPr>
            <p:cNvPr id="53" name="Rectangle 2">
              <a:extLst>
                <a:ext uri="{FF2B5EF4-FFF2-40B4-BE49-F238E27FC236}">
                  <a16:creationId xmlns:a16="http://schemas.microsoft.com/office/drawing/2014/main" id="{BA13AADD-E9E1-4DD4-B134-86D6A2E847AA}"/>
                </a:ext>
              </a:extLst>
            </p:cNvPr>
            <p:cNvSpPr txBox="1">
              <a:spLocks noChangeAspect="1" noChangeArrowheads="1"/>
            </p:cNvSpPr>
            <p:nvPr/>
          </p:nvSpPr>
          <p:spPr>
            <a:xfrm>
              <a:off x="1447800" y="106363"/>
              <a:ext cx="6324600" cy="990600"/>
            </a:xfrm>
            <a:prstGeom prst="rect">
              <a:avLst/>
            </a:prstGeom>
            <a:noFill/>
          </p:spPr>
          <p:txBody>
            <a:bodyPr/>
            <a:lstStyle>
              <a:lvl1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+mj-lt"/>
                  <a:ea typeface="+mj-ea"/>
                  <a:cs typeface="+mj-cs"/>
                </a:defRPr>
              </a:lvl1pPr>
              <a:lvl2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2pPr>
              <a:lvl3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3pPr>
              <a:lvl4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4pPr>
              <a:lvl5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5pPr>
              <a:lvl6pPr marL="4572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6pPr>
              <a:lvl7pPr marL="9144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7pPr>
              <a:lvl8pPr marL="13716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8pPr>
              <a:lvl9pPr marL="18288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44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</a:rPr>
                <a:t>Printing Neatly + (# lines)</a:t>
              </a:r>
              <a:r>
                <a:rPr kumimoji="0" lang="en-US" altLang="en-US" sz="4400" b="0" i="0" u="none" strike="noStrike" kern="0" cap="none" spc="0" normalizeH="0" baseline="3000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</a:rPr>
                <a:t>2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endParaRPr>
            </a:p>
          </p:txBody>
        </p:sp>
      </p:grpSp>
      <p:sp>
        <p:nvSpPr>
          <p:cNvPr id="41" name="Rectangle 2">
            <a:extLst>
              <a:ext uri="{FF2B5EF4-FFF2-40B4-BE49-F238E27FC236}">
                <a16:creationId xmlns:a16="http://schemas.microsoft.com/office/drawing/2014/main" id="{231DB385-2124-4159-8F8C-C38366CAE11C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4403884" y="4799013"/>
            <a:ext cx="1636248" cy="559769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2400" b="0" i="0" u="none" strike="noStrike" kern="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4970704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Rectangle 2">
            <a:extLst>
              <a:ext uri="{FF2B5EF4-FFF2-40B4-BE49-F238E27FC236}">
                <a16:creationId xmlns:a16="http://schemas.microsoft.com/office/drawing/2014/main" id="{48600466-D7EE-41DF-B129-60BA57088E77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E9E732D7-7B48-43D3-B8BE-2CE513A53AB3}"/>
              </a:ext>
            </a:extLst>
          </p:cNvPr>
          <p:cNvGrpSpPr/>
          <p:nvPr/>
        </p:nvGrpSpPr>
        <p:grpSpPr>
          <a:xfrm>
            <a:off x="44671" y="457200"/>
            <a:ext cx="9058952" cy="6368742"/>
            <a:chOff x="44671" y="457200"/>
            <a:chExt cx="9058952" cy="6368742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1A1FC69D-7739-460B-91F9-8A28F181614E}"/>
                </a:ext>
              </a:extLst>
            </p:cNvPr>
            <p:cNvGrpSpPr/>
            <p:nvPr/>
          </p:nvGrpSpPr>
          <p:grpSpPr>
            <a:xfrm>
              <a:off x="44671" y="457200"/>
              <a:ext cx="9058952" cy="6368742"/>
              <a:chOff x="44671" y="457200"/>
              <a:chExt cx="9058952" cy="6368742"/>
            </a:xfrm>
          </p:grpSpPr>
          <p:sp>
            <p:nvSpPr>
              <p:cNvPr id="176" name="Rectangle 175">
                <a:extLst>
                  <a:ext uri="{FF2B5EF4-FFF2-40B4-BE49-F238E27FC236}">
                    <a16:creationId xmlns:a16="http://schemas.microsoft.com/office/drawing/2014/main" id="{9DF92BFA-CD98-476C-88A5-8F6F6A6E3FC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4671" y="4940300"/>
                <a:ext cx="9058952" cy="1885642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pic>
            <p:nvPicPr>
              <p:cNvPr id="3" name="Picture 2">
                <a:extLst>
                  <a:ext uri="{FF2B5EF4-FFF2-40B4-BE49-F238E27FC236}">
                    <a16:creationId xmlns:a16="http://schemas.microsoft.com/office/drawing/2014/main" id="{0F2342B3-0B13-4D3A-8900-EAAF203EDBA4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457200" y="5265704"/>
                <a:ext cx="525533" cy="994940"/>
              </a:xfrm>
              <a:prstGeom prst="rect">
                <a:avLst/>
              </a:prstGeom>
            </p:spPr>
          </p:pic>
          <p:sp>
            <p:nvSpPr>
              <p:cNvPr id="78" name="Rectangle 2">
                <a:extLst>
                  <a:ext uri="{FF2B5EF4-FFF2-40B4-BE49-F238E27FC236}">
                    <a16:creationId xmlns:a16="http://schemas.microsoft.com/office/drawing/2014/main" id="{1E68F474-C770-40FF-9B94-EAEF7DD629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8200" y="457200"/>
                <a:ext cx="7772400" cy="114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lvl1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+mj-lt"/>
                    <a:ea typeface="+mj-ea"/>
                    <a:cs typeface="+mj-cs"/>
                  </a:defRPr>
                </a:lvl1pPr>
                <a:lvl2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2pPr>
                <a:lvl3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3pPr>
                <a:lvl4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4pPr>
                <a:lvl5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5pPr>
                <a:lvl6pPr marL="4572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6pPr>
                <a:lvl7pPr marL="9144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7pPr>
                <a:lvl8pPr marL="13716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8pPr>
                <a:lvl9pPr marL="18288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Times New Roman"/>
                    <a:ea typeface="+mj-ea"/>
                    <a:cs typeface="+mj-cs"/>
                  </a:rPr>
                  <a:t>Little Bird - Actions/Edges</a:t>
                </a:r>
                <a:endParaRPr kumimoji="0" lang="en-CA" altLang="en-US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</a:endParaRPr>
              </a:p>
            </p:txBody>
          </p:sp>
          <p:pic>
            <p:nvPicPr>
              <p:cNvPr id="104" name="Picture 103">
                <a:extLst>
                  <a:ext uri="{FF2B5EF4-FFF2-40B4-BE49-F238E27FC236}">
                    <a16:creationId xmlns:a16="http://schemas.microsoft.com/office/drawing/2014/main" id="{557E2B40-217C-49F2-8F57-041DE9DF525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60841" y="1368120"/>
                <a:ext cx="304800" cy="577048"/>
              </a:xfrm>
              <a:prstGeom prst="rect">
                <a:avLst/>
              </a:prstGeom>
            </p:spPr>
          </p:pic>
          <p:sp>
            <p:nvSpPr>
              <p:cNvPr id="105" name="Rectangle 4">
                <a:extLst>
                  <a:ext uri="{FF2B5EF4-FFF2-40B4-BE49-F238E27FC236}">
                    <a16:creationId xmlns:a16="http://schemas.microsoft.com/office/drawing/2014/main" id="{5307521A-5D14-4A19-9D7E-8316275706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686300" y="2416020"/>
                <a:ext cx="338426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Incremental cost of action</a:t>
                </a:r>
              </a:p>
            </p:txBody>
          </p: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1B628CB4-028C-4130-AE80-7BAD4E1E2A66}"/>
                  </a:ext>
                </a:extLst>
              </p:cNvPr>
              <p:cNvGrpSpPr/>
              <p:nvPr/>
            </p:nvGrpSpPr>
            <p:grpSpPr>
              <a:xfrm>
                <a:off x="869556" y="5591628"/>
                <a:ext cx="7055244" cy="1201055"/>
                <a:chOff x="869556" y="5591628"/>
                <a:chExt cx="7055244" cy="1201055"/>
              </a:xfrm>
            </p:grpSpPr>
            <p:grpSp>
              <p:nvGrpSpPr>
                <p:cNvPr id="107" name="Group 106">
                  <a:extLst>
                    <a:ext uri="{FF2B5EF4-FFF2-40B4-BE49-F238E27FC236}">
                      <a16:creationId xmlns:a16="http://schemas.microsoft.com/office/drawing/2014/main" id="{F9CB75A2-AC97-46AD-8AD7-0110E90DD9AE}"/>
                    </a:ext>
                  </a:extLst>
                </p:cNvPr>
                <p:cNvGrpSpPr/>
                <p:nvPr/>
              </p:nvGrpSpPr>
              <p:grpSpPr>
                <a:xfrm>
                  <a:off x="869556" y="5591628"/>
                  <a:ext cx="7055244" cy="1187142"/>
                  <a:chOff x="869556" y="5638800"/>
                  <a:chExt cx="7055244" cy="1015175"/>
                </a:xfrm>
              </p:grpSpPr>
              <p:grpSp>
                <p:nvGrpSpPr>
                  <p:cNvPr id="115" name="Group 114">
                    <a:extLst>
                      <a:ext uri="{FF2B5EF4-FFF2-40B4-BE49-F238E27FC236}">
                        <a16:creationId xmlns:a16="http://schemas.microsoft.com/office/drawing/2014/main" id="{CE1E183B-A752-48BD-85FC-1A570FF4304F}"/>
                      </a:ext>
                    </a:extLst>
                  </p:cNvPr>
                  <p:cNvGrpSpPr/>
                  <p:nvPr/>
                </p:nvGrpSpPr>
                <p:grpSpPr>
                  <a:xfrm>
                    <a:off x="869556" y="5638800"/>
                    <a:ext cx="863605" cy="1015175"/>
                    <a:chOff x="310721" y="5385625"/>
                    <a:chExt cx="863605" cy="1015175"/>
                  </a:xfrm>
                </p:grpSpPr>
                <p:sp>
                  <p:nvSpPr>
                    <p:cNvPr id="137" name="Text Box 23">
                      <a:extLst>
                        <a:ext uri="{FF2B5EF4-FFF2-40B4-BE49-F238E27FC236}">
                          <a16:creationId xmlns:a16="http://schemas.microsoft.com/office/drawing/2014/main" id="{11AA616C-04C5-4D8B-B158-5416469DDE6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2047" y="5436144"/>
                      <a:ext cx="832279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1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st</a:t>
                      </a: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38" name="Oval 137">
                      <a:extLst>
                        <a:ext uri="{FF2B5EF4-FFF2-40B4-BE49-F238E27FC236}">
                          <a16:creationId xmlns:a16="http://schemas.microsoft.com/office/drawing/2014/main" id="{7851EE1D-2B83-4BAC-B818-B49D05A262B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16" name="Group 115">
                    <a:extLst>
                      <a:ext uri="{FF2B5EF4-FFF2-40B4-BE49-F238E27FC236}">
                        <a16:creationId xmlns:a16="http://schemas.microsoft.com/office/drawing/2014/main" id="{A582C2F0-07FF-4DF1-805B-98C48450A959}"/>
                      </a:ext>
                    </a:extLst>
                  </p:cNvPr>
                  <p:cNvGrpSpPr/>
                  <p:nvPr/>
                </p:nvGrpSpPr>
                <p:grpSpPr>
                  <a:xfrm>
                    <a:off x="1758551" y="5638800"/>
                    <a:ext cx="866811" cy="1015175"/>
                    <a:chOff x="310721" y="5385625"/>
                    <a:chExt cx="866811" cy="1015175"/>
                  </a:xfrm>
                </p:grpSpPr>
                <p:sp>
                  <p:nvSpPr>
                    <p:cNvPr id="135" name="Text Box 23">
                      <a:extLst>
                        <a:ext uri="{FF2B5EF4-FFF2-40B4-BE49-F238E27FC236}">
                          <a16:creationId xmlns:a16="http://schemas.microsoft.com/office/drawing/2014/main" id="{736A3C15-37B4-4D99-9EF2-72488C39528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38841" y="5436144"/>
                      <a:ext cx="838691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2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nd</a:t>
                      </a: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36" name="Oval 135">
                      <a:extLst>
                        <a:ext uri="{FF2B5EF4-FFF2-40B4-BE49-F238E27FC236}">
                          <a16:creationId xmlns:a16="http://schemas.microsoft.com/office/drawing/2014/main" id="{170E9E4C-703F-4816-A418-A66F095738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17" name="Group 116">
                    <a:extLst>
                      <a:ext uri="{FF2B5EF4-FFF2-40B4-BE49-F238E27FC236}">
                        <a16:creationId xmlns:a16="http://schemas.microsoft.com/office/drawing/2014/main" id="{2E781F07-899E-44D4-B1F6-387607310097}"/>
                      </a:ext>
                    </a:extLst>
                  </p:cNvPr>
                  <p:cNvGrpSpPr/>
                  <p:nvPr/>
                </p:nvGrpSpPr>
                <p:grpSpPr>
                  <a:xfrm>
                    <a:off x="2647546" y="5638800"/>
                    <a:ext cx="863605" cy="1015175"/>
                    <a:chOff x="310721" y="5385625"/>
                    <a:chExt cx="863605" cy="1015175"/>
                  </a:xfrm>
                </p:grpSpPr>
                <p:sp>
                  <p:nvSpPr>
                    <p:cNvPr id="133" name="Text Box 23">
                      <a:extLst>
                        <a:ext uri="{FF2B5EF4-FFF2-40B4-BE49-F238E27FC236}">
                          <a16:creationId xmlns:a16="http://schemas.microsoft.com/office/drawing/2014/main" id="{CC832498-DCC9-419F-9782-C9B770E12A8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42047" y="5436144"/>
                      <a:ext cx="832279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3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rd</a:t>
                      </a: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34" name="Oval 133">
                      <a:extLst>
                        <a:ext uri="{FF2B5EF4-FFF2-40B4-BE49-F238E27FC236}">
                          <a16:creationId xmlns:a16="http://schemas.microsoft.com/office/drawing/2014/main" id="{BD5B424D-2319-4EBA-8DE3-29121A3C0D6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18" name="Group 117">
                    <a:extLst>
                      <a:ext uri="{FF2B5EF4-FFF2-40B4-BE49-F238E27FC236}">
                        <a16:creationId xmlns:a16="http://schemas.microsoft.com/office/drawing/2014/main" id="{F0798059-9C4F-40ED-9ADA-BC81ABAF20C7}"/>
                      </a:ext>
                    </a:extLst>
                  </p:cNvPr>
                  <p:cNvGrpSpPr/>
                  <p:nvPr/>
                </p:nvGrpSpPr>
                <p:grpSpPr>
                  <a:xfrm>
                    <a:off x="3536541" y="5638800"/>
                    <a:ext cx="879636" cy="1015175"/>
                    <a:chOff x="310721" y="5385625"/>
                    <a:chExt cx="879636" cy="1015175"/>
                  </a:xfrm>
                </p:grpSpPr>
                <p:sp>
                  <p:nvSpPr>
                    <p:cNvPr id="131" name="Text Box 23">
                      <a:extLst>
                        <a:ext uri="{FF2B5EF4-FFF2-40B4-BE49-F238E27FC236}">
                          <a16:creationId xmlns:a16="http://schemas.microsoft.com/office/drawing/2014/main" id="{6032D100-B186-44C8-A6ED-D00C72955C5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017" y="5436144"/>
                      <a:ext cx="864340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4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th</a:t>
                      </a:r>
                      <a:endPara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32" name="Oval 131">
                      <a:extLst>
                        <a:ext uri="{FF2B5EF4-FFF2-40B4-BE49-F238E27FC236}">
                          <a16:creationId xmlns:a16="http://schemas.microsoft.com/office/drawing/2014/main" id="{BF93F8A6-E1A8-4EB9-B3D5-2F3DEC3BCCF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19" name="Group 118">
                    <a:extLst>
                      <a:ext uri="{FF2B5EF4-FFF2-40B4-BE49-F238E27FC236}">
                        <a16:creationId xmlns:a16="http://schemas.microsoft.com/office/drawing/2014/main" id="{BF24A579-168C-4BCD-9469-6762D3173554}"/>
                      </a:ext>
                    </a:extLst>
                  </p:cNvPr>
                  <p:cNvGrpSpPr/>
                  <p:nvPr/>
                </p:nvGrpSpPr>
                <p:grpSpPr>
                  <a:xfrm>
                    <a:off x="4425536" y="5638800"/>
                    <a:ext cx="879636" cy="1015175"/>
                    <a:chOff x="310721" y="5385625"/>
                    <a:chExt cx="879636" cy="1015175"/>
                  </a:xfrm>
                </p:grpSpPr>
                <p:sp>
                  <p:nvSpPr>
                    <p:cNvPr id="129" name="Text Box 23">
                      <a:extLst>
                        <a:ext uri="{FF2B5EF4-FFF2-40B4-BE49-F238E27FC236}">
                          <a16:creationId xmlns:a16="http://schemas.microsoft.com/office/drawing/2014/main" id="{8614BE3F-5801-42FF-90B5-42C4C91225A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017" y="5436144"/>
                      <a:ext cx="864340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5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th</a:t>
                      </a:r>
                      <a:endPara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endParaRP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30" name="Oval 129">
                      <a:extLst>
                        <a:ext uri="{FF2B5EF4-FFF2-40B4-BE49-F238E27FC236}">
                          <a16:creationId xmlns:a16="http://schemas.microsoft.com/office/drawing/2014/main" id="{DB828104-2811-45BC-B375-7187BE8BDD1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20" name="Group 119">
                    <a:extLst>
                      <a:ext uri="{FF2B5EF4-FFF2-40B4-BE49-F238E27FC236}">
                        <a16:creationId xmlns:a16="http://schemas.microsoft.com/office/drawing/2014/main" id="{AD55C435-1888-4B65-9385-5CF2DD489FE7}"/>
                      </a:ext>
                    </a:extLst>
                  </p:cNvPr>
                  <p:cNvGrpSpPr/>
                  <p:nvPr/>
                </p:nvGrpSpPr>
                <p:grpSpPr>
                  <a:xfrm>
                    <a:off x="5314531" y="5638800"/>
                    <a:ext cx="878834" cy="1015175"/>
                    <a:chOff x="310721" y="5385625"/>
                    <a:chExt cx="878834" cy="1015175"/>
                  </a:xfrm>
                </p:grpSpPr>
                <p:sp>
                  <p:nvSpPr>
                    <p:cNvPr id="127" name="Text Box 23">
                      <a:extLst>
                        <a:ext uri="{FF2B5EF4-FFF2-40B4-BE49-F238E27FC236}">
                          <a16:creationId xmlns:a16="http://schemas.microsoft.com/office/drawing/2014/main" id="{5F742520-CDC8-4621-AE46-A4DF4F17DD2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819" y="5436144"/>
                      <a:ext cx="862736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6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th</a:t>
                      </a: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28" name="Oval 127">
                      <a:extLst>
                        <a:ext uri="{FF2B5EF4-FFF2-40B4-BE49-F238E27FC236}">
                          <a16:creationId xmlns:a16="http://schemas.microsoft.com/office/drawing/2014/main" id="{768B18AB-0B5F-4562-9C16-08A749190DE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21" name="Group 120">
                    <a:extLst>
                      <a:ext uri="{FF2B5EF4-FFF2-40B4-BE49-F238E27FC236}">
                        <a16:creationId xmlns:a16="http://schemas.microsoft.com/office/drawing/2014/main" id="{E4914429-1123-4A1C-91B8-AB6C784AB7AF}"/>
                      </a:ext>
                    </a:extLst>
                  </p:cNvPr>
                  <p:cNvGrpSpPr/>
                  <p:nvPr/>
                </p:nvGrpSpPr>
                <p:grpSpPr>
                  <a:xfrm>
                    <a:off x="6203526" y="5638800"/>
                    <a:ext cx="878834" cy="1015175"/>
                    <a:chOff x="310721" y="5385625"/>
                    <a:chExt cx="878834" cy="1015175"/>
                  </a:xfrm>
                </p:grpSpPr>
                <p:sp>
                  <p:nvSpPr>
                    <p:cNvPr id="125" name="Text Box 23">
                      <a:extLst>
                        <a:ext uri="{FF2B5EF4-FFF2-40B4-BE49-F238E27FC236}">
                          <a16:creationId xmlns:a16="http://schemas.microsoft.com/office/drawing/2014/main" id="{BF5D03C4-7336-4E00-B06F-23CC7138865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26819" y="5436144"/>
                      <a:ext cx="862736" cy="92333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Ready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for 7</a:t>
                      </a:r>
                      <a:r>
                        <a:rPr kumimoji="0" lang="en-CA" altLang="en-US" sz="1800" b="0" i="0" u="none" strike="noStrike" kern="1200" cap="none" spc="0" normalizeH="0" baseline="3000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th</a:t>
                      </a: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 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word</a:t>
                      </a:r>
                    </a:p>
                  </p:txBody>
                </p:sp>
                <p:sp>
                  <p:nvSpPr>
                    <p:cNvPr id="126" name="Oval 125">
                      <a:extLst>
                        <a:ext uri="{FF2B5EF4-FFF2-40B4-BE49-F238E27FC236}">
                          <a16:creationId xmlns:a16="http://schemas.microsoft.com/office/drawing/2014/main" id="{A8BA0EFE-187F-4DF6-8E06-C84B4BAC3F0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</p:grpSp>
              <p:grpSp>
                <p:nvGrpSpPr>
                  <p:cNvPr id="122" name="Group 121">
                    <a:extLst>
                      <a:ext uri="{FF2B5EF4-FFF2-40B4-BE49-F238E27FC236}">
                        <a16:creationId xmlns:a16="http://schemas.microsoft.com/office/drawing/2014/main" id="{D76F1B2E-842C-43DB-A2CD-1B100005F64C}"/>
                      </a:ext>
                    </a:extLst>
                  </p:cNvPr>
                  <p:cNvGrpSpPr/>
                  <p:nvPr/>
                </p:nvGrpSpPr>
                <p:grpSpPr>
                  <a:xfrm>
                    <a:off x="7092521" y="5638800"/>
                    <a:ext cx="832279" cy="1015175"/>
                    <a:chOff x="310721" y="5385625"/>
                    <a:chExt cx="832279" cy="1015175"/>
                  </a:xfrm>
                </p:grpSpPr>
                <p:sp>
                  <p:nvSpPr>
                    <p:cNvPr id="123" name="Oval 122">
                      <a:extLst>
                        <a:ext uri="{FF2B5EF4-FFF2-40B4-BE49-F238E27FC236}">
                          <a16:creationId xmlns:a16="http://schemas.microsoft.com/office/drawing/2014/main" id="{28CAA832-5DCB-48E7-9052-D1A496765EF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10721" y="5385625"/>
                      <a:ext cx="832279" cy="1015175"/>
                    </a:xfrm>
                    <a:prstGeom prst="ellipse">
                      <a:avLst/>
                    </a:prstGeom>
                    <a:noFill/>
                    <a:ln w="25400">
                      <a:solidFill>
                        <a:srgbClr val="33CC33"/>
                      </a:solidFill>
                    </a:ln>
                  </p:spPr>
                  <p:txBody>
                    <a:bodyPr vert="horz" wrap="none" lIns="91440" tIns="45720" rIns="91440" bIns="45720" numCol="1" rtlCol="0" anchor="ctr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5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Arial" charset="0"/>
                      </a:endParaRPr>
                    </a:p>
                  </p:txBody>
                </p:sp>
                <p:sp>
                  <p:nvSpPr>
                    <p:cNvPr id="124" name="Text Box 23">
                      <a:extLst>
                        <a:ext uri="{FF2B5EF4-FFF2-40B4-BE49-F238E27FC236}">
                          <a16:creationId xmlns:a16="http://schemas.microsoft.com/office/drawing/2014/main" id="{7E2E7346-D41F-4356-9940-9AF44775837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381997" y="5678882"/>
                      <a:ext cx="684803" cy="369332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CA" altLang="en-US" sz="18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Times New Roman" panose="02020603050405020304" pitchFamily="18" charset="0"/>
                          <a:sym typeface="Symbol" panose="05050102010706020507" pitchFamily="18" charset="2"/>
                        </a:rPr>
                        <a:t>Done</a:t>
                      </a:r>
                    </a:p>
                  </p:txBody>
                </p:sp>
              </p:grpSp>
            </p:grpSp>
            <p:sp>
              <p:nvSpPr>
                <p:cNvPr id="108" name="Rectangle 4">
                  <a:extLst>
                    <a:ext uri="{FF2B5EF4-FFF2-40B4-BE49-F238E27FC236}">
                      <a16:creationId xmlns:a16="http://schemas.microsoft.com/office/drawing/2014/main" id="{BDC78430-4CB3-4FB8-A367-C0157AA053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2262" y="6423351"/>
                  <a:ext cx="441147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Be</a:t>
                  </a:r>
                </a:p>
              </p:txBody>
            </p:sp>
            <p:sp>
              <p:nvSpPr>
                <p:cNvPr id="109" name="Rectangle 4">
                  <a:extLst>
                    <a:ext uri="{FF2B5EF4-FFF2-40B4-BE49-F238E27FC236}">
                      <a16:creationId xmlns:a16="http://schemas.microsoft.com/office/drawing/2014/main" id="{56C3B026-3705-4ABF-83DE-CD9AC4D0C0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91927" y="6423351"/>
                  <a:ext cx="569388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sure</a:t>
                  </a:r>
                </a:p>
              </p:txBody>
            </p:sp>
            <p:sp>
              <p:nvSpPr>
                <p:cNvPr id="110" name="Rectangle 4">
                  <a:extLst>
                    <a:ext uri="{FF2B5EF4-FFF2-40B4-BE49-F238E27FC236}">
                      <a16:creationId xmlns:a16="http://schemas.microsoft.com/office/drawing/2014/main" id="{4B108A86-4939-4D47-A96C-376B339B4F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9154" y="6423351"/>
                  <a:ext cx="3642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to</a:t>
                  </a:r>
                </a:p>
              </p:txBody>
            </p:sp>
            <p:sp>
              <p:nvSpPr>
                <p:cNvPr id="111" name="Rectangle 4">
                  <a:extLst>
                    <a:ext uri="{FF2B5EF4-FFF2-40B4-BE49-F238E27FC236}">
                      <a16:creationId xmlns:a16="http://schemas.microsoft.com/office/drawing/2014/main" id="{0AE68481-C7DA-4C19-AC2A-4E51221872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1027" y="6423351"/>
                  <a:ext cx="402675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be</a:t>
                  </a:r>
                </a:p>
              </p:txBody>
            </p:sp>
            <p:sp>
              <p:nvSpPr>
                <p:cNvPr id="112" name="Rectangle 4">
                  <a:extLst>
                    <a:ext uri="{FF2B5EF4-FFF2-40B4-BE49-F238E27FC236}">
                      <a16:creationId xmlns:a16="http://schemas.microsoft.com/office/drawing/2014/main" id="{AE5AF823-1EF8-4D1B-B032-2F7CEF35A8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482495" y="6423351"/>
                  <a:ext cx="787395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honest</a:t>
                  </a:r>
                </a:p>
              </p:txBody>
            </p:sp>
            <p:sp>
              <p:nvSpPr>
                <p:cNvPr id="113" name="Rectangle 4">
                  <a:extLst>
                    <a:ext uri="{FF2B5EF4-FFF2-40B4-BE49-F238E27FC236}">
                      <a16:creationId xmlns:a16="http://schemas.microsoft.com/office/drawing/2014/main" id="{1257F324-AC06-45CA-9381-03658E31C1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487952" y="6423351"/>
                  <a:ext cx="518092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and</a:t>
                  </a:r>
                </a:p>
              </p:txBody>
            </p:sp>
            <p:sp>
              <p:nvSpPr>
                <p:cNvPr id="114" name="Rectangle 4">
                  <a:extLst>
                    <a:ext uri="{FF2B5EF4-FFF2-40B4-BE49-F238E27FC236}">
                      <a16:creationId xmlns:a16="http://schemas.microsoft.com/office/drawing/2014/main" id="{21F19575-2E72-4181-99F4-87B91FF0A4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26106" y="6423351"/>
                  <a:ext cx="595036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>
                          <a:lumMod val="50000"/>
                          <a:lumOff val="50000"/>
                        </a:srgbClr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kind</a:t>
                  </a:r>
                </a:p>
              </p:txBody>
            </p:sp>
          </p:grpSp>
          <p:sp>
            <p:nvSpPr>
              <p:cNvPr id="139" name="Rectangle 4">
                <a:extLst>
                  <a:ext uri="{FF2B5EF4-FFF2-40B4-BE49-F238E27FC236}">
                    <a16:creationId xmlns:a16="http://schemas.microsoft.com/office/drawing/2014/main" id="{194EF77E-6F0B-4DB8-AA8D-A7A121E217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7200" y="1882621"/>
                <a:ext cx="43268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“Be sure to be honest and kind.”</a:t>
                </a:r>
              </a:p>
            </p:txBody>
          </p:sp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030362BB-5898-410B-9296-9DEFD2291CFD}"/>
                  </a:ext>
                </a:extLst>
              </p:cNvPr>
              <p:cNvGrpSpPr/>
              <p:nvPr/>
            </p:nvGrpSpPr>
            <p:grpSpPr>
              <a:xfrm>
                <a:off x="729342" y="2572886"/>
                <a:ext cx="2256972" cy="1694314"/>
                <a:chOff x="927100" y="3429001"/>
                <a:chExt cx="2256972" cy="1694314"/>
              </a:xfrm>
            </p:grpSpPr>
            <p:sp>
              <p:nvSpPr>
                <p:cNvPr id="141" name="Rectangle 10">
                  <a:extLst>
                    <a:ext uri="{FF2B5EF4-FFF2-40B4-BE49-F238E27FC236}">
                      <a16:creationId xmlns:a16="http://schemas.microsoft.com/office/drawing/2014/main" id="{1FB07C15-86BE-4BCB-A4B5-804FB6638B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927100" y="3429001"/>
                  <a:ext cx="2248609" cy="1174984"/>
                </a:xfrm>
                <a:prstGeom prst="rect">
                  <a:avLst/>
                </a:prstGeom>
                <a:noFill/>
                <a:ln w="25400">
                  <a:solidFill>
                    <a:srgbClr val="FF66FF"/>
                  </a:solidFill>
                  <a:miter lim="800000"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Line 11">
                  <a:extLst>
                    <a:ext uri="{FF2B5EF4-FFF2-40B4-BE49-F238E27FC236}">
                      <a16:creationId xmlns:a16="http://schemas.microsoft.com/office/drawing/2014/main" id="{80369790-804D-4623-B746-7E4C390F86D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974272" y="4723265"/>
                  <a:ext cx="2209800" cy="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 type="triangl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Text Box 12">
                  <a:extLst>
                    <a:ext uri="{FF2B5EF4-FFF2-40B4-BE49-F238E27FC236}">
                      <a16:creationId xmlns:a16="http://schemas.microsoft.com/office/drawing/2014/main" id="{0610F83C-992C-4504-87F5-4C884EAE59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20397" y="4666115"/>
                  <a:ext cx="488950" cy="4572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11</a:t>
                  </a:r>
                </a:p>
              </p:txBody>
            </p:sp>
          </p:grpSp>
          <p:pic>
            <p:nvPicPr>
              <p:cNvPr id="144" name="Picture 54" descr="an02380_">
                <a:extLst>
                  <a:ext uri="{FF2B5EF4-FFF2-40B4-BE49-F238E27FC236}">
                    <a16:creationId xmlns:a16="http://schemas.microsoft.com/office/drawing/2014/main" id="{3F550D06-D5E5-4E54-B6F2-CCB8DF7CD36D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59968" y="3167640"/>
                <a:ext cx="704850" cy="762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45" name="AutoShape 58">
                <a:extLst>
                  <a:ext uri="{FF2B5EF4-FFF2-40B4-BE49-F238E27FC236}">
                    <a16:creationId xmlns:a16="http://schemas.microsoft.com/office/drawing/2014/main" id="{F5348158-6386-4CE3-BF6B-616FF3713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87278" y="2819400"/>
                <a:ext cx="2151922" cy="467855"/>
              </a:xfrm>
              <a:prstGeom prst="wedgeRoundRectCallout">
                <a:avLst>
                  <a:gd name="adj1" fmla="val -59724"/>
                  <a:gd name="adj2" fmla="val 52788"/>
                  <a:gd name="adj3" fmla="val 16667"/>
                </a:avLst>
              </a:prstGeom>
              <a:noFill/>
              <a:ln w="127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Put k=3 word.</a:t>
                </a:r>
              </a:p>
            </p:txBody>
          </p:sp>
          <p:sp>
            <p:nvSpPr>
              <p:cNvPr id="146" name="Rectangle 4">
                <a:extLst>
                  <a:ext uri="{FF2B5EF4-FFF2-40B4-BE49-F238E27FC236}">
                    <a16:creationId xmlns:a16="http://schemas.microsoft.com/office/drawing/2014/main" id="{1950A0E3-5EDC-4EF9-98E9-934265907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9077" y="2547258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Be</a:t>
                </a:r>
              </a:p>
            </p:txBody>
          </p:sp>
          <p:sp>
            <p:nvSpPr>
              <p:cNvPr id="147" name="Rectangle 4">
                <a:extLst>
                  <a:ext uri="{FF2B5EF4-FFF2-40B4-BE49-F238E27FC236}">
                    <a16:creationId xmlns:a16="http://schemas.microsoft.com/office/drawing/2014/main" id="{A34D3B58-4FFE-4FEA-B632-DD9C28111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656" y="2547258"/>
                <a:ext cx="110639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.sure</a:t>
                </a:r>
              </a:p>
            </p:txBody>
          </p:sp>
          <p:sp>
            <p:nvSpPr>
              <p:cNvPr id="148" name="Rectangle 4">
                <a:extLst>
                  <a:ext uri="{FF2B5EF4-FFF2-40B4-BE49-F238E27FC236}">
                    <a16:creationId xmlns:a16="http://schemas.microsoft.com/office/drawing/2014/main" id="{800A4A70-4029-4BC0-BF5B-4C6F67B4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656" y="2939438"/>
                <a:ext cx="147508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.honest</a:t>
                </a:r>
              </a:p>
            </p:txBody>
          </p:sp>
          <p:sp>
            <p:nvSpPr>
              <p:cNvPr id="149" name="Rectangle 4">
                <a:extLst>
                  <a:ext uri="{FF2B5EF4-FFF2-40B4-BE49-F238E27FC236}">
                    <a16:creationId xmlns:a16="http://schemas.microsoft.com/office/drawing/2014/main" id="{E8099154-8EE1-42FD-A1AF-B7B25690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1780" y="3304110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and</a:t>
                </a:r>
              </a:p>
            </p:txBody>
          </p:sp>
          <p:sp>
            <p:nvSpPr>
              <p:cNvPr id="150" name="Rectangle 4">
                <a:extLst>
                  <a:ext uri="{FF2B5EF4-FFF2-40B4-BE49-F238E27FC236}">
                    <a16:creationId xmlns:a16="http://schemas.microsoft.com/office/drawing/2014/main" id="{B271AA28-D2A0-4413-A980-0CD5129DFA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5434" y="3304110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...</a:t>
                </a:r>
              </a:p>
            </p:txBody>
          </p:sp>
          <p:sp>
            <p:nvSpPr>
              <p:cNvPr id="151" name="Rectangle 4">
                <a:extLst>
                  <a:ext uri="{FF2B5EF4-FFF2-40B4-BE49-F238E27FC236}">
                    <a16:creationId xmlns:a16="http://schemas.microsoft.com/office/drawing/2014/main" id="{ABCAE111-64BB-4BBF-B75A-75C7D12CD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8409" y="2547258"/>
                <a:ext cx="36901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</a:t>
                </a:r>
              </a:p>
            </p:txBody>
          </p:sp>
          <p:sp>
            <p:nvSpPr>
              <p:cNvPr id="152" name="Text Box 16">
                <a:extLst>
                  <a:ext uri="{FF2B5EF4-FFF2-40B4-BE49-F238E27FC236}">
                    <a16:creationId xmlns:a16="http://schemas.microsoft.com/office/drawing/2014/main" id="{5A7E4713-5E08-4E12-AE10-7C89D338E0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84511" y="2547258"/>
                <a:ext cx="338554" cy="12003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</a:t>
                </a:r>
              </a:p>
            </p:txBody>
          </p:sp>
          <p:sp>
            <p:nvSpPr>
              <p:cNvPr id="153" name="Text Box 18">
                <a:extLst>
                  <a:ext uri="{FF2B5EF4-FFF2-40B4-BE49-F238E27FC236}">
                    <a16:creationId xmlns:a16="http://schemas.microsoft.com/office/drawing/2014/main" id="{BBE15036-AEE6-44B0-8313-42F2B3BF5A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19449" y="2547258"/>
                <a:ext cx="1229824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3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 =  1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3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 =  8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3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 = 27</a:t>
                </a:r>
              </a:p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  </a:t>
                </a: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  </a:t>
                </a: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Courier New" pitchFamily="49" charset="0"/>
                    <a:ea typeface="+mn-ea"/>
                    <a:cs typeface="Courier New" pitchFamily="49" charset="0"/>
                  </a:rPr>
                  <a:t>36</a:t>
                </a:r>
              </a:p>
            </p:txBody>
          </p:sp>
          <p:sp>
            <p:nvSpPr>
              <p:cNvPr id="154" name="Line 19">
                <a:extLst>
                  <a:ext uri="{FF2B5EF4-FFF2-40B4-BE49-F238E27FC236}">
                    <a16:creationId xmlns:a16="http://schemas.microsoft.com/office/drawing/2014/main" id="{7C9463A7-C83B-4251-8D83-52DD5E7B0B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910759" y="3695167"/>
                <a:ext cx="539751" cy="0"/>
              </a:xfrm>
              <a:prstGeom prst="line">
                <a:avLst/>
              </a:prstGeom>
              <a:noFill/>
              <a:ln w="25400">
                <a:solidFill>
                  <a:srgbClr val="FFC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5" name="Rectangle 4">
                <a:extLst>
                  <a:ext uri="{FF2B5EF4-FFF2-40B4-BE49-F238E27FC236}">
                    <a16:creationId xmlns:a16="http://schemas.microsoft.com/office/drawing/2014/main" id="{59C17480-1AE3-4C6E-BFAE-B987054A3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5498" y="2547258"/>
                <a:ext cx="73770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.to</a:t>
                </a:r>
              </a:p>
            </p:txBody>
          </p:sp>
          <p:sp>
            <p:nvSpPr>
              <p:cNvPr id="156" name="Rectangle 4">
                <a:extLst>
                  <a:ext uri="{FF2B5EF4-FFF2-40B4-BE49-F238E27FC236}">
                    <a16:creationId xmlns:a16="http://schemas.microsoft.com/office/drawing/2014/main" id="{FE6CEBD8-B052-4B72-9A55-A15312CA4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2200" y="2939438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..</a:t>
                </a:r>
              </a:p>
            </p:txBody>
          </p:sp>
          <p:sp>
            <p:nvSpPr>
              <p:cNvPr id="157" name="Rectangle 4">
                <a:extLst>
                  <a:ext uri="{FF2B5EF4-FFF2-40B4-BE49-F238E27FC236}">
                    <a16:creationId xmlns:a16="http://schemas.microsoft.com/office/drawing/2014/main" id="{5A2DD8BE-C03C-4D15-8D2B-EACB1C3A4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5800" y="2939438"/>
                <a:ext cx="55335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be</a:t>
                </a:r>
              </a:p>
            </p:txBody>
          </p:sp>
          <p:sp>
            <p:nvSpPr>
              <p:cNvPr id="158" name="Rectangle 4">
                <a:extLst>
                  <a:ext uri="{FF2B5EF4-FFF2-40B4-BE49-F238E27FC236}">
                    <a16:creationId xmlns:a16="http://schemas.microsoft.com/office/drawing/2014/main" id="{AF1E4792-21F0-4EAE-99CD-4276CEA33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0084" y="3304110"/>
                <a:ext cx="110639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Courier New" panose="02070309020205020404" pitchFamily="49" charset="0"/>
                    <a:ea typeface="+mn-ea"/>
                    <a:cs typeface="Courier New" panose="02070309020205020404" pitchFamily="49" charset="0"/>
                  </a:rPr>
                  <a:t>.kind</a:t>
                </a:r>
              </a:p>
            </p:txBody>
          </p:sp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6780FB27-1ACE-4916-ABEE-5C28801E9AA3}"/>
                  </a:ext>
                </a:extLst>
              </p:cNvPr>
              <p:cNvGrpSpPr/>
              <p:nvPr/>
            </p:nvGrpSpPr>
            <p:grpSpPr>
              <a:xfrm>
                <a:off x="1353300" y="4798407"/>
                <a:ext cx="2417727" cy="870554"/>
                <a:chOff x="1353300" y="5075537"/>
                <a:chExt cx="1587175" cy="593424"/>
              </a:xfrm>
            </p:grpSpPr>
            <p:sp>
              <p:nvSpPr>
                <p:cNvPr id="161" name="Freeform 2">
                  <a:extLst>
                    <a:ext uri="{FF2B5EF4-FFF2-40B4-BE49-F238E27FC236}">
                      <a16:creationId xmlns:a16="http://schemas.microsoft.com/office/drawing/2014/main" id="{0BDB1D6B-5C72-4D84-A293-BABBB72F3B7A}"/>
                    </a:ext>
                  </a:extLst>
                </p:cNvPr>
                <p:cNvSpPr/>
                <p:nvPr/>
              </p:nvSpPr>
              <p:spPr>
                <a:xfrm>
                  <a:off x="1353300" y="5197158"/>
                  <a:ext cx="1587175" cy="471803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81280 h 318748"/>
                    <a:gd name="connsiteX1" fmla="*/ 613532 w 1168072"/>
                    <a:gd name="connsiteY1" fmla="*/ 184 h 318748"/>
                    <a:gd name="connsiteX2" fmla="*/ 1168072 w 1168072"/>
                    <a:gd name="connsiteY2" fmla="*/ 318748 h 318748"/>
                    <a:gd name="connsiteX3" fmla="*/ 1168072 w 1168072"/>
                    <a:gd name="connsiteY3" fmla="*/ 318748 h 318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8748">
                      <a:moveTo>
                        <a:pt x="0" y="281280"/>
                      </a:moveTo>
                      <a:cubicBezTo>
                        <a:pt x="209426" y="148053"/>
                        <a:pt x="418854" y="-6061"/>
                        <a:pt x="613532" y="184"/>
                      </a:cubicBezTo>
                      <a:cubicBezTo>
                        <a:pt x="808210" y="6429"/>
                        <a:pt x="1075649" y="265654"/>
                        <a:pt x="1168072" y="318748"/>
                      </a:cubicBezTo>
                      <a:lnTo>
                        <a:pt x="1168072" y="318748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62" name="Rectangle 4">
                  <a:extLst>
                    <a:ext uri="{FF2B5EF4-FFF2-40B4-BE49-F238E27FC236}">
                      <a16:creationId xmlns:a16="http://schemas.microsoft.com/office/drawing/2014/main" id="{DA72AEA6-D87B-4AF4-A52A-31814F1EA4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0846" y="5075537"/>
                  <a:ext cx="22225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8BFE1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</p:grpSp>
          <p:sp>
            <p:nvSpPr>
              <p:cNvPr id="163" name="AutoShape 58">
                <a:extLst>
                  <a:ext uri="{FF2B5EF4-FFF2-40B4-BE49-F238E27FC236}">
                    <a16:creationId xmlns:a16="http://schemas.microsoft.com/office/drawing/2014/main" id="{EE4FDD08-1BAF-46D8-B4AE-325E6C818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87278" y="3294514"/>
                <a:ext cx="2151922" cy="467855"/>
              </a:xfrm>
              <a:prstGeom prst="wedgeRoundRectCallout">
                <a:avLst>
                  <a:gd name="adj1" fmla="val -59724"/>
                  <a:gd name="adj2" fmla="val -43383"/>
                  <a:gd name="adj3" fmla="val 16667"/>
                </a:avLst>
              </a:prstGeom>
              <a:noFill/>
              <a:ln w="127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Put k=2 word.</a:t>
                </a:r>
              </a:p>
            </p:txBody>
          </p:sp>
          <p:sp>
            <p:nvSpPr>
              <p:cNvPr id="164" name="AutoShape 58">
                <a:extLst>
                  <a:ext uri="{FF2B5EF4-FFF2-40B4-BE49-F238E27FC236}">
                    <a16:creationId xmlns:a16="http://schemas.microsoft.com/office/drawing/2014/main" id="{BBD5B790-DA74-48C1-9FC5-A97C0163B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09230" y="3799345"/>
                <a:ext cx="2151922" cy="467855"/>
              </a:xfrm>
              <a:prstGeom prst="wedgeRoundRectCallout">
                <a:avLst>
                  <a:gd name="adj1" fmla="val -55003"/>
                  <a:gd name="adj2" fmla="val -49587"/>
                  <a:gd name="adj3" fmla="val 16667"/>
                </a:avLst>
              </a:prstGeom>
              <a:noFill/>
              <a:ln w="12700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6858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Put k=2 word.</a:t>
                </a:r>
              </a:p>
            </p:txBody>
          </p:sp>
          <p:grpSp>
            <p:nvGrpSpPr>
              <p:cNvPr id="166" name="Group 165">
                <a:extLst>
                  <a:ext uri="{FF2B5EF4-FFF2-40B4-BE49-F238E27FC236}">
                    <a16:creationId xmlns:a16="http://schemas.microsoft.com/office/drawing/2014/main" id="{F0D4C42F-D787-431D-8221-5AF77E75A557}"/>
                  </a:ext>
                </a:extLst>
              </p:cNvPr>
              <p:cNvGrpSpPr/>
              <p:nvPr/>
            </p:nvGrpSpPr>
            <p:grpSpPr>
              <a:xfrm>
                <a:off x="3962400" y="4768246"/>
                <a:ext cx="1587175" cy="870554"/>
                <a:chOff x="1353300" y="5075537"/>
                <a:chExt cx="1587175" cy="593424"/>
              </a:xfrm>
            </p:grpSpPr>
            <p:sp>
              <p:nvSpPr>
                <p:cNvPr id="167" name="Freeform 2">
                  <a:extLst>
                    <a:ext uri="{FF2B5EF4-FFF2-40B4-BE49-F238E27FC236}">
                      <a16:creationId xmlns:a16="http://schemas.microsoft.com/office/drawing/2014/main" id="{A69EB64D-1501-410A-8345-E9EB93F4AF12}"/>
                    </a:ext>
                  </a:extLst>
                </p:cNvPr>
                <p:cNvSpPr/>
                <p:nvPr/>
              </p:nvSpPr>
              <p:spPr>
                <a:xfrm>
                  <a:off x="1353300" y="5197158"/>
                  <a:ext cx="1587175" cy="471803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81280 h 318748"/>
                    <a:gd name="connsiteX1" fmla="*/ 613532 w 1168072"/>
                    <a:gd name="connsiteY1" fmla="*/ 184 h 318748"/>
                    <a:gd name="connsiteX2" fmla="*/ 1168072 w 1168072"/>
                    <a:gd name="connsiteY2" fmla="*/ 318748 h 318748"/>
                    <a:gd name="connsiteX3" fmla="*/ 1168072 w 1168072"/>
                    <a:gd name="connsiteY3" fmla="*/ 318748 h 318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8748">
                      <a:moveTo>
                        <a:pt x="0" y="281280"/>
                      </a:moveTo>
                      <a:cubicBezTo>
                        <a:pt x="209426" y="148053"/>
                        <a:pt x="418854" y="-6061"/>
                        <a:pt x="613532" y="184"/>
                      </a:cubicBezTo>
                      <a:cubicBezTo>
                        <a:pt x="808210" y="6429"/>
                        <a:pt x="1075649" y="265654"/>
                        <a:pt x="1168072" y="318748"/>
                      </a:cubicBezTo>
                      <a:lnTo>
                        <a:pt x="1168072" y="318748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68" name="Rectangle 4">
                  <a:extLst>
                    <a:ext uri="{FF2B5EF4-FFF2-40B4-BE49-F238E27FC236}">
                      <a16:creationId xmlns:a16="http://schemas.microsoft.com/office/drawing/2014/main" id="{22F7618E-1F6D-4D20-99B4-598F307D60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0846" y="5075537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8BFE1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</p:grpSp>
          <p:grpSp>
            <p:nvGrpSpPr>
              <p:cNvPr id="170" name="Group 169">
                <a:extLst>
                  <a:ext uri="{FF2B5EF4-FFF2-40B4-BE49-F238E27FC236}">
                    <a16:creationId xmlns:a16="http://schemas.microsoft.com/office/drawing/2014/main" id="{EBF9702D-7D11-462E-8EC7-2ADDA749FF4A}"/>
                  </a:ext>
                </a:extLst>
              </p:cNvPr>
              <p:cNvGrpSpPr/>
              <p:nvPr/>
            </p:nvGrpSpPr>
            <p:grpSpPr>
              <a:xfrm>
                <a:off x="5730670" y="4800600"/>
                <a:ext cx="1587175" cy="870554"/>
                <a:chOff x="1353300" y="5075537"/>
                <a:chExt cx="1587175" cy="593424"/>
              </a:xfrm>
            </p:grpSpPr>
            <p:sp>
              <p:nvSpPr>
                <p:cNvPr id="171" name="Freeform 2">
                  <a:extLst>
                    <a:ext uri="{FF2B5EF4-FFF2-40B4-BE49-F238E27FC236}">
                      <a16:creationId xmlns:a16="http://schemas.microsoft.com/office/drawing/2014/main" id="{FAB2514B-83E1-4B73-BD26-253019D062CD}"/>
                    </a:ext>
                  </a:extLst>
                </p:cNvPr>
                <p:cNvSpPr/>
                <p:nvPr/>
              </p:nvSpPr>
              <p:spPr>
                <a:xfrm>
                  <a:off x="1353300" y="5197158"/>
                  <a:ext cx="1587175" cy="471803"/>
                </a:xfrm>
                <a:custGeom>
                  <a:avLst/>
                  <a:gdLst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4" fmla="*/ 1168072 w 1168072"/>
                    <a:gd name="connsiteY4" fmla="*/ 307617 h 331214"/>
                    <a:gd name="connsiteX0" fmla="*/ 0 w 1168072"/>
                    <a:gd name="connsiteY0" fmla="*/ 254523 h 331214"/>
                    <a:gd name="connsiteX1" fmla="*/ 613532 w 1168072"/>
                    <a:gd name="connsiteY1" fmla="*/ 851 h 331214"/>
                    <a:gd name="connsiteX2" fmla="*/ 1168072 w 1168072"/>
                    <a:gd name="connsiteY2" fmla="*/ 331214 h 331214"/>
                    <a:gd name="connsiteX3" fmla="*/ 1168072 w 1168072"/>
                    <a:gd name="connsiteY3" fmla="*/ 331214 h 331214"/>
                    <a:gd name="connsiteX0" fmla="*/ 0 w 1168072"/>
                    <a:gd name="connsiteY0" fmla="*/ 242800 h 319491"/>
                    <a:gd name="connsiteX1" fmla="*/ 578136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42800 h 319491"/>
                    <a:gd name="connsiteX1" fmla="*/ 613532 w 1168072"/>
                    <a:gd name="connsiteY1" fmla="*/ 927 h 319491"/>
                    <a:gd name="connsiteX2" fmla="*/ 1168072 w 1168072"/>
                    <a:gd name="connsiteY2" fmla="*/ 319491 h 319491"/>
                    <a:gd name="connsiteX3" fmla="*/ 1168072 w 1168072"/>
                    <a:gd name="connsiteY3" fmla="*/ 319491 h 319491"/>
                    <a:gd name="connsiteX0" fmla="*/ 0 w 1168072"/>
                    <a:gd name="connsiteY0" fmla="*/ 281280 h 318748"/>
                    <a:gd name="connsiteX1" fmla="*/ 613532 w 1168072"/>
                    <a:gd name="connsiteY1" fmla="*/ 184 h 318748"/>
                    <a:gd name="connsiteX2" fmla="*/ 1168072 w 1168072"/>
                    <a:gd name="connsiteY2" fmla="*/ 318748 h 318748"/>
                    <a:gd name="connsiteX3" fmla="*/ 1168072 w 1168072"/>
                    <a:gd name="connsiteY3" fmla="*/ 318748 h 318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8072" h="318748">
                      <a:moveTo>
                        <a:pt x="0" y="281280"/>
                      </a:moveTo>
                      <a:cubicBezTo>
                        <a:pt x="209426" y="148053"/>
                        <a:pt x="418854" y="-6061"/>
                        <a:pt x="613532" y="184"/>
                      </a:cubicBezTo>
                      <a:cubicBezTo>
                        <a:pt x="808210" y="6429"/>
                        <a:pt x="1075649" y="265654"/>
                        <a:pt x="1168072" y="318748"/>
                      </a:cubicBezTo>
                      <a:lnTo>
                        <a:pt x="1168072" y="318748"/>
                      </a:lnTo>
                    </a:path>
                  </a:pathLst>
                </a:custGeom>
                <a:noFill/>
                <a:ln w="41275">
                  <a:solidFill>
                    <a:srgbClr val="08BFE1"/>
                  </a:solidFill>
                  <a:headEnd type="none"/>
                  <a:tailEnd type="arrow"/>
                </a:ln>
              </p:spPr>
              <p:txBody>
                <a:bodyPr rtlCol="0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72" name="Rectangle 4">
                  <a:extLst>
                    <a:ext uri="{FF2B5EF4-FFF2-40B4-BE49-F238E27FC236}">
                      <a16:creationId xmlns:a16="http://schemas.microsoft.com/office/drawing/2014/main" id="{A24D8A43-3AC8-4137-A558-E20EDBCE52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80846" y="5075537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8BFE1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</p:grpSp>
          <p:sp>
            <p:nvSpPr>
              <p:cNvPr id="174" name="Rectangle 2">
                <a:extLst>
                  <a:ext uri="{FF2B5EF4-FFF2-40B4-BE49-F238E27FC236}">
                    <a16:creationId xmlns:a16="http://schemas.microsoft.com/office/drawing/2014/main" id="{6F78771C-C8B5-4A33-9DFE-3335B88681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209972" y="457200"/>
                <a:ext cx="1629228" cy="11430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</a:bodyPr>
              <a:lstStyle>
                <a:lvl1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+mj-lt"/>
                    <a:ea typeface="+mj-ea"/>
                    <a:cs typeface="+mj-cs"/>
                  </a:defRPr>
                </a:lvl1pPr>
                <a:lvl2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2pPr>
                <a:lvl3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3pPr>
                <a:lvl4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4pPr>
                <a:lvl5pPr algn="ctr" rtl="0" eaLnBrk="0" fontAlgn="base" hangingPunct="0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5pPr>
                <a:lvl6pPr marL="4572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6pPr>
                <a:lvl7pPr marL="9144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7pPr>
                <a:lvl8pPr marL="13716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8pPr>
                <a:lvl9pPr marL="1828800" algn="ctr" rtl="0" fontAlgn="base">
                  <a:spcBef>
                    <a:spcPct val="0"/>
                  </a:spcBef>
                  <a:spcAft>
                    <a:spcPct val="0"/>
                  </a:spcAft>
                  <a:defRPr sz="4400">
                    <a:solidFill>
                      <a:schemeClr val="tx2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600" b="0" i="0" u="none" strike="noStrike" kern="0" cap="none" spc="0" normalizeH="0" baseline="0" noProof="0" dirty="0">
                    <a:ln>
                      <a:noFill/>
                    </a:ln>
                    <a:solidFill>
                      <a:srgbClr val="FFFF00"/>
                    </a:solidFill>
                    <a:effectLst/>
                    <a:uLnTx/>
                    <a:uFillTx/>
                    <a:latin typeface="Times New Roman"/>
                    <a:ea typeface="+mj-ea"/>
                    <a:cs typeface="+mj-cs"/>
                  </a:rPr>
                  <a:t>- Path</a:t>
                </a:r>
                <a:endParaRPr kumimoji="0" lang="en-CA" altLang="en-US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</a:endParaRPr>
              </a:p>
            </p:txBody>
          </p:sp>
        </p:grpSp>
        <p:sp>
          <p:nvSpPr>
            <p:cNvPr id="184" name="Rectangle 4">
              <a:extLst>
                <a:ext uri="{FF2B5EF4-FFF2-40B4-BE49-F238E27FC236}">
                  <a16:creationId xmlns:a16="http://schemas.microsoft.com/office/drawing/2014/main" id="{FE3EA1D9-D9A1-4683-9807-252A45475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0824" y="492034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endPara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Rectangle 4">
              <a:extLst>
                <a:ext uri="{FF2B5EF4-FFF2-40B4-BE49-F238E27FC236}">
                  <a16:creationId xmlns:a16="http://schemas.microsoft.com/office/drawing/2014/main" id="{249E8430-2783-45C7-86F1-6D7AF53B1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205" y="492034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8</a:t>
              </a:r>
              <a:endPara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Rectangle 4">
              <a:extLst>
                <a:ext uri="{FF2B5EF4-FFF2-40B4-BE49-F238E27FC236}">
                  <a16:creationId xmlns:a16="http://schemas.microsoft.com/office/drawing/2014/main" id="{94C7B550-B76C-4959-BD77-1483D6228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1407" y="4920342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27</a:t>
              </a:r>
              <a:endPara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Rectangle 4">
              <a:extLst>
                <a:ext uri="{FF2B5EF4-FFF2-40B4-BE49-F238E27FC236}">
                  <a16:creationId xmlns:a16="http://schemas.microsoft.com/office/drawing/2014/main" id="{CDB961F3-2241-42C0-9D21-6F9F0FACE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96200" y="4923972"/>
              <a:ext cx="1343638" cy="7078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Path length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= 1+8+27</a:t>
              </a:r>
            </a:p>
          </p:txBody>
        </p:sp>
      </p:grpSp>
      <p:sp>
        <p:nvSpPr>
          <p:cNvPr id="188" name="Rectangle 2">
            <a:extLst>
              <a:ext uri="{FF2B5EF4-FFF2-40B4-BE49-F238E27FC236}">
                <a16:creationId xmlns:a16="http://schemas.microsoft.com/office/drawing/2014/main" id="{22ADA471-9B4B-4F5B-BB93-0D0D401CAD55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4352683" y="3616226"/>
            <a:ext cx="1636248" cy="559769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2400" b="0" i="0" u="none" strike="noStrike" kern="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  <p:sp>
        <p:nvSpPr>
          <p:cNvPr id="189" name="Rectangle 4">
            <a:extLst>
              <a:ext uri="{FF2B5EF4-FFF2-40B4-BE49-F238E27FC236}">
                <a16:creationId xmlns:a16="http://schemas.microsoft.com/office/drawing/2014/main" id="{4F59B83C-C5E3-4AFF-A58E-32E69E06CA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4168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90" name="Rectangle 4">
            <a:extLst>
              <a:ext uri="{FF2B5EF4-FFF2-40B4-BE49-F238E27FC236}">
                <a16:creationId xmlns:a16="http://schemas.microsoft.com/office/drawing/2014/main" id="{1DEB2064-F331-4A3A-8656-6D36C39444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256" y="5210628"/>
            <a:ext cx="4828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91" name="Rectangle 4">
            <a:extLst>
              <a:ext uri="{FF2B5EF4-FFF2-40B4-BE49-F238E27FC236}">
                <a16:creationId xmlns:a16="http://schemas.microsoft.com/office/drawing/2014/main" id="{B7E0EFAE-22DF-4F62-BA97-B34C02A112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5032" y="5210628"/>
            <a:ext cx="4828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92" name="Rectangle 4">
            <a:extLst>
              <a:ext uri="{FF2B5EF4-FFF2-40B4-BE49-F238E27FC236}">
                <a16:creationId xmlns:a16="http://schemas.microsoft.com/office/drawing/2014/main" id="{97C3F838-D452-4423-B26F-019CDD1A93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8886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93" name="Rectangle 4">
            <a:extLst>
              <a:ext uri="{FF2B5EF4-FFF2-40B4-BE49-F238E27FC236}">
                <a16:creationId xmlns:a16="http://schemas.microsoft.com/office/drawing/2014/main" id="{766A4F5B-D09A-4E1C-BB6F-F80A2AA43A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17774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+3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94" name="Rectangle 4">
            <a:extLst>
              <a:ext uri="{FF2B5EF4-FFF2-40B4-BE49-F238E27FC236}">
                <a16:creationId xmlns:a16="http://schemas.microsoft.com/office/drawing/2014/main" id="{6D168BCC-56E5-4F21-AA63-924D66601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4961" y="5545216"/>
            <a:ext cx="1257075" cy="6052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+3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cxnSp>
        <p:nvCxnSpPr>
          <p:cNvPr id="195" name="Straight Connector 194">
            <a:extLst>
              <a:ext uri="{FF2B5EF4-FFF2-40B4-BE49-F238E27FC236}">
                <a16:creationId xmlns:a16="http://schemas.microsoft.com/office/drawing/2014/main" id="{5D2F0EA3-D8D5-417C-A80B-04A64E758443}"/>
              </a:ext>
            </a:extLst>
          </p:cNvPr>
          <p:cNvCxnSpPr/>
          <p:nvPr/>
        </p:nvCxnSpPr>
        <p:spPr bwMode="auto">
          <a:xfrm flipV="1">
            <a:off x="8070560" y="5631858"/>
            <a:ext cx="297459" cy="216005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6" name="Straight Connector 195">
            <a:extLst>
              <a:ext uri="{FF2B5EF4-FFF2-40B4-BE49-F238E27FC236}">
                <a16:creationId xmlns:a16="http://schemas.microsoft.com/office/drawing/2014/main" id="{7BAA7047-3540-42EA-BB2F-988F82EDA0CF}"/>
              </a:ext>
            </a:extLst>
          </p:cNvPr>
          <p:cNvCxnSpPr/>
          <p:nvPr/>
        </p:nvCxnSpPr>
        <p:spPr bwMode="auto">
          <a:xfrm flipV="1">
            <a:off x="8436513" y="5638800"/>
            <a:ext cx="297459" cy="216005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632204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8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5" dur="10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1" dur="10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2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10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0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5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7" dur="10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8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/>
      <p:bldP spid="189" grpId="0"/>
      <p:bldP spid="190" grpId="0"/>
      <p:bldP spid="191" grpId="0"/>
      <p:bldP spid="192" grpId="0"/>
      <p:bldP spid="193" grpId="0"/>
      <p:bldP spid="194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Rectangle 175">
            <a:extLst>
              <a:ext uri="{FF2B5EF4-FFF2-40B4-BE49-F238E27FC236}">
                <a16:creationId xmlns:a16="http://schemas.microsoft.com/office/drawing/2014/main" id="{9DF92BFA-CD98-476C-88A5-8F6F6A6E3FC5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0798059-9C4F-40ED-9ADA-BC81ABAF20C7}"/>
              </a:ext>
            </a:extLst>
          </p:cNvPr>
          <p:cNvGrpSpPr/>
          <p:nvPr/>
        </p:nvGrpSpPr>
        <p:grpSpPr>
          <a:xfrm>
            <a:off x="3536541" y="5591628"/>
            <a:ext cx="879636" cy="1187142"/>
            <a:chOff x="310721" y="5385625"/>
            <a:chExt cx="879636" cy="1015175"/>
          </a:xfrm>
        </p:grpSpPr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6032D100-B186-44C8-A6ED-D00C72955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17" y="5436144"/>
              <a:ext cx="864340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BF93F8A6-E1A8-4EB9-B3D5-2F3DEC3BCCF6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D55C435-1888-4B65-9385-5CF2DD489FE7}"/>
              </a:ext>
            </a:extLst>
          </p:cNvPr>
          <p:cNvGrpSpPr/>
          <p:nvPr/>
        </p:nvGrpSpPr>
        <p:grpSpPr>
          <a:xfrm>
            <a:off x="5314531" y="5591628"/>
            <a:ext cx="878834" cy="1187142"/>
            <a:chOff x="310721" y="5385625"/>
            <a:chExt cx="878834" cy="1015175"/>
          </a:xfrm>
        </p:grpSpPr>
        <p:sp>
          <p:nvSpPr>
            <p:cNvPr id="127" name="Text Box 23">
              <a:extLst>
                <a:ext uri="{FF2B5EF4-FFF2-40B4-BE49-F238E27FC236}">
                  <a16:creationId xmlns:a16="http://schemas.microsoft.com/office/drawing/2014/main" id="{5F742520-CDC8-4621-AE46-A4DF4F17D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819" y="5436144"/>
              <a:ext cx="8627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768B18AB-0B5F-4562-9C16-08A749190DE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11" name="Rectangle 4">
            <a:extLst>
              <a:ext uri="{FF2B5EF4-FFF2-40B4-BE49-F238E27FC236}">
                <a16:creationId xmlns:a16="http://schemas.microsoft.com/office/drawing/2014/main" id="{0AE68481-C7DA-4C19-AC2A-4E512218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1027" y="6423351"/>
            <a:ext cx="4026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3" name="Rectangle 4">
            <a:extLst>
              <a:ext uri="{FF2B5EF4-FFF2-40B4-BE49-F238E27FC236}">
                <a16:creationId xmlns:a16="http://schemas.microsoft.com/office/drawing/2014/main" id="{1257F324-AC06-45CA-9381-03658E31C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52" y="6423351"/>
            <a:ext cx="5180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A05083FF-0989-4CD7-9272-87E030C40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4920342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F0D4C42F-D787-431D-8221-5AF77E75A557}"/>
              </a:ext>
            </a:extLst>
          </p:cNvPr>
          <p:cNvGrpSpPr/>
          <p:nvPr/>
        </p:nvGrpSpPr>
        <p:grpSpPr>
          <a:xfrm>
            <a:off x="3962400" y="4768246"/>
            <a:ext cx="1587175" cy="870554"/>
            <a:chOff x="1353300" y="5075537"/>
            <a:chExt cx="1587175" cy="593424"/>
          </a:xfrm>
        </p:grpSpPr>
        <p:sp>
          <p:nvSpPr>
            <p:cNvPr id="167" name="Freeform 2">
              <a:extLst>
                <a:ext uri="{FF2B5EF4-FFF2-40B4-BE49-F238E27FC236}">
                  <a16:creationId xmlns:a16="http://schemas.microsoft.com/office/drawing/2014/main" id="{A69EB64D-1501-410A-8345-E9EB93F4AF1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8" name="Rectangle 4">
              <a:extLst>
                <a:ext uri="{FF2B5EF4-FFF2-40B4-BE49-F238E27FC236}">
                  <a16:creationId xmlns:a16="http://schemas.microsoft.com/office/drawing/2014/main" id="{22F7618E-1F6D-4D20-99B4-598F307D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83" name="Rectangle 4">
            <a:extLst>
              <a:ext uri="{FF2B5EF4-FFF2-40B4-BE49-F238E27FC236}">
                <a16:creationId xmlns:a16="http://schemas.microsoft.com/office/drawing/2014/main" id="{A18F3CE1-ECE1-46DF-AF82-0632CCA4F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256" y="5210628"/>
            <a:ext cx="4828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DD67FD15-E6AA-4534-82F4-7D961F464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8886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88" name="Rectangle 2">
            <a:extLst>
              <a:ext uri="{FF2B5EF4-FFF2-40B4-BE49-F238E27FC236}">
                <a16:creationId xmlns:a16="http://schemas.microsoft.com/office/drawing/2014/main" id="{B0F9AE36-17A0-4828-9FCB-174E18EF0840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2" name="Rectangle 2">
            <a:extLst>
              <a:ext uri="{FF2B5EF4-FFF2-40B4-BE49-F238E27FC236}">
                <a16:creationId xmlns:a16="http://schemas.microsoft.com/office/drawing/2014/main" id="{423CFEA9-D5CF-4D92-B988-13B4B3BD7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3" name="Text Box 6">
            <a:extLst>
              <a:ext uri="{FF2B5EF4-FFF2-40B4-BE49-F238E27FC236}">
                <a16:creationId xmlns:a16="http://schemas.microsoft.com/office/drawing/2014/main" id="{D7092A93-7DB3-4F29-A96E-FC3EC39FF5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0946" y="1219809"/>
            <a:ext cx="6858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MOST IMPORTANT THING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FOR DYNAMIC PROGRAMMING TO WORK.</a:t>
            </a:r>
          </a:p>
        </p:txBody>
      </p:sp>
      <p:sp>
        <p:nvSpPr>
          <p:cNvPr id="94" name="Text Box 6">
            <a:extLst>
              <a:ext uri="{FF2B5EF4-FFF2-40B4-BE49-F238E27FC236}">
                <a16:creationId xmlns:a16="http://schemas.microsoft.com/office/drawing/2014/main" id="{15FDB8D6-1008-4422-9E9F-8E929B3CB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968571"/>
            <a:ext cx="9525000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differential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assigned to the edge cannot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This separates the problem of finding the optimal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into two independent problems.</a:t>
            </a:r>
          </a:p>
        </p:txBody>
      </p:sp>
      <p:pic>
        <p:nvPicPr>
          <p:cNvPr id="95" name="Picture 94">
            <a:extLst>
              <a:ext uri="{FF2B5EF4-FFF2-40B4-BE49-F238E27FC236}">
                <a16:creationId xmlns:a16="http://schemas.microsoft.com/office/drawing/2014/main" id="{294984E1-0B39-4C10-87D8-A8EF25302C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96" name="Rectangle 9">
            <a:extLst>
              <a:ext uri="{FF2B5EF4-FFF2-40B4-BE49-F238E27FC236}">
                <a16:creationId xmlns:a16="http://schemas.microsoft.com/office/drawing/2014/main" id="{C18143DC-07E1-453D-AB00-200FE15AF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0344" y="5373969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97" name="Rectangle 9">
            <a:extLst>
              <a:ext uri="{FF2B5EF4-FFF2-40B4-BE49-F238E27FC236}">
                <a16:creationId xmlns:a16="http://schemas.microsoft.com/office/drawing/2014/main" id="{F21C9138-079E-47B2-BB08-8361C8D2D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3043" y="5382063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  <p:pic>
        <p:nvPicPr>
          <p:cNvPr id="98" name="Picture 97">
            <a:extLst>
              <a:ext uri="{FF2B5EF4-FFF2-40B4-BE49-F238E27FC236}">
                <a16:creationId xmlns:a16="http://schemas.microsoft.com/office/drawing/2014/main" id="{7ABD9184-B105-4F06-8236-0CCDF26198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99" name="Rectangle 4">
            <a:extLst>
              <a:ext uri="{FF2B5EF4-FFF2-40B4-BE49-F238E27FC236}">
                <a16:creationId xmlns:a16="http://schemas.microsoft.com/office/drawing/2014/main" id="{A53C529D-9CAE-45B9-A707-A45BED34D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100" name="Rectangle 4">
            <a:extLst>
              <a:ext uri="{FF2B5EF4-FFF2-40B4-BE49-F238E27FC236}">
                <a16:creationId xmlns:a16="http://schemas.microsoft.com/office/drawing/2014/main" id="{904F1378-4ECB-4CD4-8800-1ADDC76D09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F46F419-9681-4433-8026-BD790CDD6E7A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02" name="Rectangle 10">
              <a:extLst>
                <a:ext uri="{FF2B5EF4-FFF2-40B4-BE49-F238E27FC236}">
                  <a16:creationId xmlns:a16="http://schemas.microsoft.com/office/drawing/2014/main" id="{8503D370-E6C9-4E70-8838-68956F713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3" name="Line 11">
              <a:extLst>
                <a:ext uri="{FF2B5EF4-FFF2-40B4-BE49-F238E27FC236}">
                  <a16:creationId xmlns:a16="http://schemas.microsoft.com/office/drawing/2014/main" id="{0B88088F-BDA2-4230-BBF9-E828D5ADC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3" name="Text Box 12">
              <a:extLst>
                <a:ext uri="{FF2B5EF4-FFF2-40B4-BE49-F238E27FC236}">
                  <a16:creationId xmlns:a16="http://schemas.microsoft.com/office/drawing/2014/main" id="{64600362-6CA7-488C-BE61-E0359183D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177" name="Rectangle 4">
            <a:extLst>
              <a:ext uri="{FF2B5EF4-FFF2-40B4-BE49-F238E27FC236}">
                <a16:creationId xmlns:a16="http://schemas.microsoft.com/office/drawing/2014/main" id="{6BEE018C-8889-46C3-BB5E-9B28A4E2A7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54725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78" name="Rectangle 4">
            <a:extLst>
              <a:ext uri="{FF2B5EF4-FFF2-40B4-BE49-F238E27FC236}">
                <a16:creationId xmlns:a16="http://schemas.microsoft.com/office/drawing/2014/main" id="{EBB84B3B-6646-40DB-B66A-39E39BD8D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547258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179" name="Rectangle 4">
            <a:extLst>
              <a:ext uri="{FF2B5EF4-FFF2-40B4-BE49-F238E27FC236}">
                <a16:creationId xmlns:a16="http://schemas.microsoft.com/office/drawing/2014/main" id="{E1FEB6A1-22E4-4F90-92EF-24B3A330E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939438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80" name="Rectangle 4">
            <a:extLst>
              <a:ext uri="{FF2B5EF4-FFF2-40B4-BE49-F238E27FC236}">
                <a16:creationId xmlns:a16="http://schemas.microsoft.com/office/drawing/2014/main" id="{3F9E0360-7A73-4CD4-9B1E-CE2C92446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780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81" name="Rectangle 4">
            <a:extLst>
              <a:ext uri="{FF2B5EF4-FFF2-40B4-BE49-F238E27FC236}">
                <a16:creationId xmlns:a16="http://schemas.microsoft.com/office/drawing/2014/main" id="{BC889792-0E9E-4162-B264-319460836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434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82" name="Rectangle 4">
            <a:extLst>
              <a:ext uri="{FF2B5EF4-FFF2-40B4-BE49-F238E27FC236}">
                <a16:creationId xmlns:a16="http://schemas.microsoft.com/office/drawing/2014/main" id="{093B6C66-2887-439F-9EC9-4F906ADC76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547258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183" name="Text Box 16">
            <a:extLst>
              <a:ext uri="{FF2B5EF4-FFF2-40B4-BE49-F238E27FC236}">
                <a16:creationId xmlns:a16="http://schemas.microsoft.com/office/drawing/2014/main" id="{52B5EA86-EB4E-46CF-9B44-571DE9BFF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547258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184" name="Text Box 18">
            <a:extLst>
              <a:ext uri="{FF2B5EF4-FFF2-40B4-BE49-F238E27FC236}">
                <a16:creationId xmlns:a16="http://schemas.microsoft.com/office/drawing/2014/main" id="{A7C16BF7-FFBD-4CD8-B2C8-2422B3C1D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547258"/>
            <a:ext cx="122982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85" name="Line 19">
            <a:extLst>
              <a:ext uri="{FF2B5EF4-FFF2-40B4-BE49-F238E27FC236}">
                <a16:creationId xmlns:a16="http://schemas.microsoft.com/office/drawing/2014/main" id="{CB8A64E3-B333-4C9F-B212-1CDA3AFDE0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759" y="3695167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6" name="Rectangle 4">
            <a:extLst>
              <a:ext uri="{FF2B5EF4-FFF2-40B4-BE49-F238E27FC236}">
                <a16:creationId xmlns:a16="http://schemas.microsoft.com/office/drawing/2014/main" id="{138F42CF-6B66-4D7C-879A-676987B958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547258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87" name="Rectangle 4">
            <a:extLst>
              <a:ext uri="{FF2B5EF4-FFF2-40B4-BE49-F238E27FC236}">
                <a16:creationId xmlns:a16="http://schemas.microsoft.com/office/drawing/2014/main" id="{0D910BDD-0AC9-4CE5-9140-1ECCBABF0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88" name="Rectangle 4">
            <a:extLst>
              <a:ext uri="{FF2B5EF4-FFF2-40B4-BE49-F238E27FC236}">
                <a16:creationId xmlns:a16="http://schemas.microsoft.com/office/drawing/2014/main" id="{9FC6EAB6-04DF-4034-BD0C-0F410BB72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89" name="Rectangle 4">
            <a:extLst>
              <a:ext uri="{FF2B5EF4-FFF2-40B4-BE49-F238E27FC236}">
                <a16:creationId xmlns:a16="http://schemas.microsoft.com/office/drawing/2014/main" id="{DC352F5D-C95E-42A9-8DB8-753A6580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0084" y="3304110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  <p:sp>
        <p:nvSpPr>
          <p:cNvPr id="191" name="Rectangle 2">
            <a:extLst>
              <a:ext uri="{FF2B5EF4-FFF2-40B4-BE49-F238E27FC236}">
                <a16:creationId xmlns:a16="http://schemas.microsoft.com/office/drawing/2014/main" id="{7BA9DEA2-6F3C-45FC-9795-FF55F396A5FB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4352683" y="3616226"/>
            <a:ext cx="1636248" cy="559769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2400" b="0" i="0" u="none" strike="noStrike" kern="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7FD1C4B3-6061-42B5-9D1E-0BF3E7762D0F}"/>
              </a:ext>
            </a:extLst>
          </p:cNvPr>
          <p:cNvGrpSpPr/>
          <p:nvPr/>
        </p:nvGrpSpPr>
        <p:grpSpPr>
          <a:xfrm>
            <a:off x="569841" y="2324209"/>
            <a:ext cx="4695439" cy="3311929"/>
            <a:chOff x="569841" y="2324209"/>
            <a:chExt cx="4695439" cy="3311929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65C44AFE-0A9E-47D0-8A75-2C46E6D0D116}"/>
                </a:ext>
              </a:extLst>
            </p:cNvPr>
            <p:cNvSpPr/>
            <p:nvPr/>
          </p:nvSpPr>
          <p:spPr>
            <a:xfrm>
              <a:off x="4311121" y="5196114"/>
              <a:ext cx="954159" cy="440024"/>
            </a:xfrm>
            <a:prstGeom prst="ellipse">
              <a:avLst/>
            </a:prstGeom>
            <a:noFill/>
            <a:ln w="25400">
              <a:solidFill>
                <a:srgbClr val="00BFBF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Oval 45">
              <a:extLst>
                <a:ext uri="{FF2B5EF4-FFF2-40B4-BE49-F238E27FC236}">
                  <a16:creationId xmlns:a16="http://schemas.microsoft.com/office/drawing/2014/main" id="{70C9FB3A-F16F-4297-A5F1-7EED60480196}"/>
                </a:ext>
              </a:extLst>
            </p:cNvPr>
            <p:cNvSpPr/>
            <p:nvPr/>
          </p:nvSpPr>
          <p:spPr>
            <a:xfrm>
              <a:off x="569841" y="2324209"/>
              <a:ext cx="2513433" cy="751299"/>
            </a:xfrm>
            <a:prstGeom prst="ellipse">
              <a:avLst/>
            </a:prstGeom>
            <a:noFill/>
            <a:ln w="25400">
              <a:solidFill>
                <a:srgbClr val="00BFBF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cxnSp>
          <p:nvCxnSpPr>
            <p:cNvPr id="3" name="Straight Arrow Connector 2">
              <a:extLst>
                <a:ext uri="{FF2B5EF4-FFF2-40B4-BE49-F238E27FC236}">
                  <a16:creationId xmlns:a16="http://schemas.microsoft.com/office/drawing/2014/main" id="{AC964214-366F-48E1-9AFD-450BE2B851C5}"/>
                </a:ext>
              </a:extLst>
            </p:cNvPr>
            <p:cNvCxnSpPr>
              <a:stCxn id="46" idx="5"/>
            </p:cNvCxnSpPr>
            <p:nvPr/>
          </p:nvCxnSpPr>
          <p:spPr bwMode="auto">
            <a:xfrm>
              <a:off x="2715190" y="2965483"/>
              <a:ext cx="1899015" cy="2261365"/>
            </a:xfrm>
            <a:prstGeom prst="straightConnector1">
              <a:avLst/>
            </a:prstGeom>
            <a:noFill/>
            <a:ln w="25400" cap="flat" cmpd="sng" algn="ctr">
              <a:solidFill>
                <a:srgbClr val="00BFBF"/>
              </a:solidFill>
              <a:prstDash val="solid"/>
              <a:round/>
              <a:headEnd type="arrow" w="med" len="med"/>
              <a:tailEnd type="arrow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302171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/>
      <p:bldP spid="96" grpId="0"/>
      <p:bldP spid="97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Rectangle 175">
            <a:extLst>
              <a:ext uri="{FF2B5EF4-FFF2-40B4-BE49-F238E27FC236}">
                <a16:creationId xmlns:a16="http://schemas.microsoft.com/office/drawing/2014/main" id="{9DF92BFA-CD98-476C-88A5-8F6F6A6E3FC5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0798059-9C4F-40ED-9ADA-BC81ABAF20C7}"/>
              </a:ext>
            </a:extLst>
          </p:cNvPr>
          <p:cNvGrpSpPr/>
          <p:nvPr/>
        </p:nvGrpSpPr>
        <p:grpSpPr>
          <a:xfrm>
            <a:off x="3536541" y="5591628"/>
            <a:ext cx="879636" cy="1187142"/>
            <a:chOff x="310721" y="5385625"/>
            <a:chExt cx="879636" cy="1015175"/>
          </a:xfrm>
        </p:grpSpPr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6032D100-B186-44C8-A6ED-D00C72955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17" y="5436144"/>
              <a:ext cx="864340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BF93F8A6-E1A8-4EB9-B3D5-2F3DEC3BCCF6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D55C435-1888-4B65-9385-5CF2DD489FE7}"/>
              </a:ext>
            </a:extLst>
          </p:cNvPr>
          <p:cNvGrpSpPr/>
          <p:nvPr/>
        </p:nvGrpSpPr>
        <p:grpSpPr>
          <a:xfrm>
            <a:off x="5314531" y="5591628"/>
            <a:ext cx="878834" cy="1187142"/>
            <a:chOff x="310721" y="5385625"/>
            <a:chExt cx="878834" cy="1015175"/>
          </a:xfrm>
        </p:grpSpPr>
        <p:sp>
          <p:nvSpPr>
            <p:cNvPr id="127" name="Text Box 23">
              <a:extLst>
                <a:ext uri="{FF2B5EF4-FFF2-40B4-BE49-F238E27FC236}">
                  <a16:creationId xmlns:a16="http://schemas.microsoft.com/office/drawing/2014/main" id="{5F742520-CDC8-4621-AE46-A4DF4F17D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819" y="5436144"/>
              <a:ext cx="8627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768B18AB-0B5F-4562-9C16-08A749190DE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11" name="Rectangle 4">
            <a:extLst>
              <a:ext uri="{FF2B5EF4-FFF2-40B4-BE49-F238E27FC236}">
                <a16:creationId xmlns:a16="http://schemas.microsoft.com/office/drawing/2014/main" id="{0AE68481-C7DA-4C19-AC2A-4E512218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1027" y="6423351"/>
            <a:ext cx="4026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3" name="Rectangle 4">
            <a:extLst>
              <a:ext uri="{FF2B5EF4-FFF2-40B4-BE49-F238E27FC236}">
                <a16:creationId xmlns:a16="http://schemas.microsoft.com/office/drawing/2014/main" id="{1257F324-AC06-45CA-9381-03658E31C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52" y="6423351"/>
            <a:ext cx="5180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A05083FF-0989-4CD7-9272-87E030C40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4920342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F0D4C42F-D787-431D-8221-5AF77E75A557}"/>
              </a:ext>
            </a:extLst>
          </p:cNvPr>
          <p:cNvGrpSpPr/>
          <p:nvPr/>
        </p:nvGrpSpPr>
        <p:grpSpPr>
          <a:xfrm>
            <a:off x="3962400" y="4768246"/>
            <a:ext cx="1587175" cy="870554"/>
            <a:chOff x="1353300" y="5075537"/>
            <a:chExt cx="1587175" cy="593424"/>
          </a:xfrm>
        </p:grpSpPr>
        <p:sp>
          <p:nvSpPr>
            <p:cNvPr id="167" name="Freeform 2">
              <a:extLst>
                <a:ext uri="{FF2B5EF4-FFF2-40B4-BE49-F238E27FC236}">
                  <a16:creationId xmlns:a16="http://schemas.microsoft.com/office/drawing/2014/main" id="{A69EB64D-1501-410A-8345-E9EB93F4AF1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8" name="Rectangle 4">
              <a:extLst>
                <a:ext uri="{FF2B5EF4-FFF2-40B4-BE49-F238E27FC236}">
                  <a16:creationId xmlns:a16="http://schemas.microsoft.com/office/drawing/2014/main" id="{22F7618E-1F6D-4D20-99B4-598F307D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83" name="Rectangle 4">
            <a:extLst>
              <a:ext uri="{FF2B5EF4-FFF2-40B4-BE49-F238E27FC236}">
                <a16:creationId xmlns:a16="http://schemas.microsoft.com/office/drawing/2014/main" id="{A18F3CE1-ECE1-46DF-AF82-0632CCA4F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256" y="5210628"/>
            <a:ext cx="4828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DD67FD15-E6AA-4534-82F4-7D961F464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8886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88" name="Rectangle 2">
            <a:extLst>
              <a:ext uri="{FF2B5EF4-FFF2-40B4-BE49-F238E27FC236}">
                <a16:creationId xmlns:a16="http://schemas.microsoft.com/office/drawing/2014/main" id="{B0F9AE36-17A0-4828-9FCB-174E18EF0840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2" name="Rectangle 2">
            <a:extLst>
              <a:ext uri="{FF2B5EF4-FFF2-40B4-BE49-F238E27FC236}">
                <a16:creationId xmlns:a16="http://schemas.microsoft.com/office/drawing/2014/main" id="{423CFEA9-D5CF-4D92-B988-13B4B3BD7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3" name="Text Box 6">
            <a:extLst>
              <a:ext uri="{FF2B5EF4-FFF2-40B4-BE49-F238E27FC236}">
                <a16:creationId xmlns:a16="http://schemas.microsoft.com/office/drawing/2014/main" id="{D7092A93-7DB3-4F29-A96E-FC3EC39FF5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60946" y="1219809"/>
            <a:ext cx="6858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MOST IMPORTANT THING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FOR DYNAMIC PROGRAMMING TO WORK.</a:t>
            </a:r>
          </a:p>
        </p:txBody>
      </p:sp>
      <p:sp>
        <p:nvSpPr>
          <p:cNvPr id="94" name="Text Box 6">
            <a:extLst>
              <a:ext uri="{FF2B5EF4-FFF2-40B4-BE49-F238E27FC236}">
                <a16:creationId xmlns:a16="http://schemas.microsoft.com/office/drawing/2014/main" id="{15FDB8D6-1008-4422-9E9F-8E929B3CBE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968571"/>
            <a:ext cx="9525000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differential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assigned to the edge cannot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This separates the problem of finding the optimal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into two independent problems.</a:t>
            </a:r>
          </a:p>
        </p:txBody>
      </p:sp>
      <p:pic>
        <p:nvPicPr>
          <p:cNvPr id="95" name="Picture 94">
            <a:extLst>
              <a:ext uri="{FF2B5EF4-FFF2-40B4-BE49-F238E27FC236}">
                <a16:creationId xmlns:a16="http://schemas.microsoft.com/office/drawing/2014/main" id="{294984E1-0B39-4C10-87D8-A8EF25302C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96" name="Rectangle 9">
            <a:extLst>
              <a:ext uri="{FF2B5EF4-FFF2-40B4-BE49-F238E27FC236}">
                <a16:creationId xmlns:a16="http://schemas.microsoft.com/office/drawing/2014/main" id="{C18143DC-07E1-453D-AB00-200FE15AF4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0344" y="5373969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97" name="Rectangle 9">
            <a:extLst>
              <a:ext uri="{FF2B5EF4-FFF2-40B4-BE49-F238E27FC236}">
                <a16:creationId xmlns:a16="http://schemas.microsoft.com/office/drawing/2014/main" id="{F21C9138-079E-47B2-BB08-8361C8D2D6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3043" y="5382063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  <p:pic>
        <p:nvPicPr>
          <p:cNvPr id="98" name="Picture 97">
            <a:extLst>
              <a:ext uri="{FF2B5EF4-FFF2-40B4-BE49-F238E27FC236}">
                <a16:creationId xmlns:a16="http://schemas.microsoft.com/office/drawing/2014/main" id="{7ABD9184-B105-4F06-8236-0CCDF26198E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99" name="Rectangle 4">
            <a:extLst>
              <a:ext uri="{FF2B5EF4-FFF2-40B4-BE49-F238E27FC236}">
                <a16:creationId xmlns:a16="http://schemas.microsoft.com/office/drawing/2014/main" id="{A53C529D-9CAE-45B9-A707-A45BED34DC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EF46F419-9681-4433-8026-BD790CDD6E7A}"/>
              </a:ext>
            </a:extLst>
          </p:cNvPr>
          <p:cNvGrpSpPr/>
          <p:nvPr/>
        </p:nvGrpSpPr>
        <p:grpSpPr>
          <a:xfrm>
            <a:off x="729343" y="2041972"/>
            <a:ext cx="2256971" cy="2225228"/>
            <a:chOff x="927101" y="2898087"/>
            <a:chExt cx="2256971" cy="2225228"/>
          </a:xfrm>
        </p:grpSpPr>
        <p:sp>
          <p:nvSpPr>
            <p:cNvPr id="102" name="Rectangle 10">
              <a:extLst>
                <a:ext uri="{FF2B5EF4-FFF2-40B4-BE49-F238E27FC236}">
                  <a16:creationId xmlns:a16="http://schemas.microsoft.com/office/drawing/2014/main" id="{8503D370-E6C9-4E70-8838-68956F713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1" y="2898087"/>
              <a:ext cx="2209800" cy="1705898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3" name="Line 11">
              <a:extLst>
                <a:ext uri="{FF2B5EF4-FFF2-40B4-BE49-F238E27FC236}">
                  <a16:creationId xmlns:a16="http://schemas.microsoft.com/office/drawing/2014/main" id="{0B88088F-BDA2-4230-BBF9-E828D5ADCC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3" name="Text Box 12">
              <a:extLst>
                <a:ext uri="{FF2B5EF4-FFF2-40B4-BE49-F238E27FC236}">
                  <a16:creationId xmlns:a16="http://schemas.microsoft.com/office/drawing/2014/main" id="{64600362-6CA7-488C-BE61-E0359183D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179" name="Rectangle 4">
            <a:extLst>
              <a:ext uri="{FF2B5EF4-FFF2-40B4-BE49-F238E27FC236}">
                <a16:creationId xmlns:a16="http://schemas.microsoft.com/office/drawing/2014/main" id="{E1FEB6A1-22E4-4F90-92EF-24B3A330E9C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939438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80" name="Rectangle 4">
            <a:extLst>
              <a:ext uri="{FF2B5EF4-FFF2-40B4-BE49-F238E27FC236}">
                <a16:creationId xmlns:a16="http://schemas.microsoft.com/office/drawing/2014/main" id="{3F9E0360-7A73-4CD4-9B1E-CE2C92446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780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81" name="Rectangle 4">
            <a:extLst>
              <a:ext uri="{FF2B5EF4-FFF2-40B4-BE49-F238E27FC236}">
                <a16:creationId xmlns:a16="http://schemas.microsoft.com/office/drawing/2014/main" id="{BC889792-0E9E-4162-B264-3194608364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434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83" name="Text Box 16">
            <a:extLst>
              <a:ext uri="{FF2B5EF4-FFF2-40B4-BE49-F238E27FC236}">
                <a16:creationId xmlns:a16="http://schemas.microsoft.com/office/drawing/2014/main" id="{52B5EA86-EB4E-46CF-9B44-571DE9BFF4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547258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184" name="Text Box 18">
            <a:extLst>
              <a:ext uri="{FF2B5EF4-FFF2-40B4-BE49-F238E27FC236}">
                <a16:creationId xmlns:a16="http://schemas.microsoft.com/office/drawing/2014/main" id="{A7C16BF7-FFBD-4CD8-B2C8-2422B3C1D6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547258"/>
            <a:ext cx="122982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85" name="Line 19">
            <a:extLst>
              <a:ext uri="{FF2B5EF4-FFF2-40B4-BE49-F238E27FC236}">
                <a16:creationId xmlns:a16="http://schemas.microsoft.com/office/drawing/2014/main" id="{CB8A64E3-B333-4C9F-B212-1CDA3AFDE0BD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759" y="3695167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B578AE3E-7350-4744-9FF0-DC0C8D0C7EE0}"/>
              </a:ext>
            </a:extLst>
          </p:cNvPr>
          <p:cNvGrpSpPr/>
          <p:nvPr/>
        </p:nvGrpSpPr>
        <p:grpSpPr>
          <a:xfrm>
            <a:off x="662820" y="1929563"/>
            <a:ext cx="922047" cy="1079360"/>
            <a:chOff x="662820" y="1929563"/>
            <a:chExt cx="922047" cy="1079360"/>
          </a:xfrm>
        </p:grpSpPr>
        <p:sp>
          <p:nvSpPr>
            <p:cNvPr id="177" name="Rectangle 4">
              <a:extLst>
                <a:ext uri="{FF2B5EF4-FFF2-40B4-BE49-F238E27FC236}">
                  <a16:creationId xmlns:a16="http://schemas.microsoft.com/office/drawing/2014/main" id="{6BEE018C-8889-46C3-BB5E-9B28A4E2A7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1929563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178" name="Rectangle 4">
              <a:extLst>
                <a:ext uri="{FF2B5EF4-FFF2-40B4-BE49-F238E27FC236}">
                  <a16:creationId xmlns:a16="http://schemas.microsoft.com/office/drawing/2014/main" id="{EBB84B3B-6646-40DB-B66A-39E39BD8D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2820" y="2229386"/>
              <a:ext cx="92204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sure</a:t>
              </a:r>
            </a:p>
          </p:txBody>
        </p:sp>
        <p:sp>
          <p:nvSpPr>
            <p:cNvPr id="186" name="Rectangle 4">
              <a:extLst>
                <a:ext uri="{FF2B5EF4-FFF2-40B4-BE49-F238E27FC236}">
                  <a16:creationId xmlns:a16="http://schemas.microsoft.com/office/drawing/2014/main" id="{138F42CF-6B66-4D7C-879A-676987B95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1286" y="2547258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to</a:t>
              </a:r>
            </a:p>
          </p:txBody>
        </p:sp>
      </p:grpSp>
      <p:sp>
        <p:nvSpPr>
          <p:cNvPr id="187" name="Rectangle 4">
            <a:extLst>
              <a:ext uri="{FF2B5EF4-FFF2-40B4-BE49-F238E27FC236}">
                <a16:creationId xmlns:a16="http://schemas.microsoft.com/office/drawing/2014/main" id="{0D910BDD-0AC9-4CE5-9140-1ECCBABF0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88" name="Rectangle 4">
            <a:extLst>
              <a:ext uri="{FF2B5EF4-FFF2-40B4-BE49-F238E27FC236}">
                <a16:creationId xmlns:a16="http://schemas.microsoft.com/office/drawing/2014/main" id="{9FC6EAB6-04DF-4034-BD0C-0F410BB72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89" name="Rectangle 4">
            <a:extLst>
              <a:ext uri="{FF2B5EF4-FFF2-40B4-BE49-F238E27FC236}">
                <a16:creationId xmlns:a16="http://schemas.microsoft.com/office/drawing/2014/main" id="{DC352F5D-C95E-42A9-8DB8-753A6580EC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0084" y="3304110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  <p:sp>
        <p:nvSpPr>
          <p:cNvPr id="191" name="Rectangle 2">
            <a:extLst>
              <a:ext uri="{FF2B5EF4-FFF2-40B4-BE49-F238E27FC236}">
                <a16:creationId xmlns:a16="http://schemas.microsoft.com/office/drawing/2014/main" id="{7BA9DEA2-6F3C-45FC-9795-FF55F396A5FB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4352683" y="3616226"/>
            <a:ext cx="1636248" cy="559769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2400" b="0" i="0" u="none" strike="noStrike" kern="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B84DBB64-2084-42E5-8C86-97FD45B80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6035" y="4934008"/>
            <a:ext cx="3383207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74110E97-6D92-4CE4-A781-1240AD933FF2}"/>
              </a:ext>
            </a:extLst>
          </p:cNvPr>
          <p:cNvGrpSpPr/>
          <p:nvPr/>
        </p:nvGrpSpPr>
        <p:grpSpPr>
          <a:xfrm>
            <a:off x="569841" y="1895387"/>
            <a:ext cx="4695439" cy="4183437"/>
            <a:chOff x="569841" y="1895387"/>
            <a:chExt cx="4695439" cy="4183437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7A77792-54DC-4093-84C4-0A98DCF16CCD}"/>
                </a:ext>
              </a:extLst>
            </p:cNvPr>
            <p:cNvGrpSpPr/>
            <p:nvPr/>
          </p:nvGrpSpPr>
          <p:grpSpPr>
            <a:xfrm>
              <a:off x="569841" y="1895387"/>
              <a:ext cx="4695439" cy="4183437"/>
              <a:chOff x="569841" y="1895387"/>
              <a:chExt cx="4695439" cy="4183437"/>
            </a:xfrm>
          </p:grpSpPr>
          <p:grpSp>
            <p:nvGrpSpPr>
              <p:cNvPr id="4" name="Group 3">
                <a:extLst>
                  <a:ext uri="{FF2B5EF4-FFF2-40B4-BE49-F238E27FC236}">
                    <a16:creationId xmlns:a16="http://schemas.microsoft.com/office/drawing/2014/main" id="{7FD1C4B3-6061-42B5-9D1E-0BF3E7762D0F}"/>
                  </a:ext>
                </a:extLst>
              </p:cNvPr>
              <p:cNvGrpSpPr/>
              <p:nvPr/>
            </p:nvGrpSpPr>
            <p:grpSpPr>
              <a:xfrm>
                <a:off x="569841" y="1895387"/>
                <a:ext cx="3881013" cy="3807853"/>
                <a:chOff x="569841" y="1895387"/>
                <a:chExt cx="3881013" cy="3807853"/>
              </a:xfrm>
            </p:grpSpPr>
            <p:sp>
              <p:nvSpPr>
                <p:cNvPr id="46" name="Oval 45">
                  <a:extLst>
                    <a:ext uri="{FF2B5EF4-FFF2-40B4-BE49-F238E27FC236}">
                      <a16:creationId xmlns:a16="http://schemas.microsoft.com/office/drawing/2014/main" id="{70C9FB3A-F16F-4297-A5F1-7EED60480196}"/>
                    </a:ext>
                  </a:extLst>
                </p:cNvPr>
                <p:cNvSpPr/>
                <p:nvPr/>
              </p:nvSpPr>
              <p:spPr>
                <a:xfrm>
                  <a:off x="569841" y="1895387"/>
                  <a:ext cx="2513433" cy="1180121"/>
                </a:xfrm>
                <a:prstGeom prst="ellipse">
                  <a:avLst/>
                </a:prstGeom>
                <a:noFill/>
                <a:ln w="25400">
                  <a:solidFill>
                    <a:srgbClr val="00BFBF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cxnSp>
              <p:nvCxnSpPr>
                <p:cNvPr id="3" name="Straight Arrow Connector 2">
                  <a:extLst>
                    <a:ext uri="{FF2B5EF4-FFF2-40B4-BE49-F238E27FC236}">
                      <a16:creationId xmlns:a16="http://schemas.microsoft.com/office/drawing/2014/main" id="{AC964214-366F-48E1-9AFD-450BE2B851C5}"/>
                    </a:ext>
                  </a:extLst>
                </p:cNvPr>
                <p:cNvCxnSpPr>
                  <a:cxnSpLocks/>
                  <a:stCxn id="46" idx="5"/>
                  <a:endCxn id="53" idx="1"/>
                </p:cNvCxnSpPr>
                <p:nvPr/>
              </p:nvCxnSpPr>
              <p:spPr bwMode="auto">
                <a:xfrm>
                  <a:off x="2715190" y="2902683"/>
                  <a:ext cx="1735664" cy="2800557"/>
                </a:xfrm>
                <a:prstGeom prst="straightConnector1">
                  <a:avLst/>
                </a:prstGeom>
                <a:noFill/>
                <a:ln w="25400" cap="flat" cmpd="sng" algn="ctr">
                  <a:solidFill>
                    <a:srgbClr val="00BFBF"/>
                  </a:solidFill>
                  <a:prstDash val="solid"/>
                  <a:round/>
                  <a:headEnd type="arrow" w="med" len="med"/>
                  <a:tailEnd type="arrow"/>
                </a:ln>
                <a:effectLst/>
              </p:spPr>
            </p:cxnSp>
          </p:grpSp>
          <p:sp>
            <p:nvSpPr>
              <p:cNvPr id="51" name="Rectangle 4">
                <a:extLst>
                  <a:ext uri="{FF2B5EF4-FFF2-40B4-BE49-F238E27FC236}">
                    <a16:creationId xmlns:a16="http://schemas.microsoft.com/office/drawing/2014/main" id="{6E8091F4-8788-4255-B938-06E8A4B4A5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1434" y="5652348"/>
                <a:ext cx="482824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-3</a:t>
                </a:r>
                <a:r>
                  <a:rPr kumimoji="0" lang="en-US" altLang="en-US" sz="20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</a:t>
                </a:r>
              </a:p>
            </p:txBody>
          </p:sp>
          <p:sp>
            <p:nvSpPr>
              <p:cNvPr id="52" name="Rectangle 4">
                <a:extLst>
                  <a:ext uri="{FF2B5EF4-FFF2-40B4-BE49-F238E27FC236}">
                    <a16:creationId xmlns:a16="http://schemas.microsoft.com/office/drawing/2014/main" id="{67A36576-4338-441B-ADEF-876F88FC7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54064" y="5652348"/>
                <a:ext cx="542136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AAA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+4</a:t>
                </a:r>
                <a:r>
                  <a:rPr kumimoji="0" lang="en-US" altLang="en-US" sz="20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FFCAAA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</a:t>
                </a:r>
              </a:p>
            </p:txBody>
          </p:sp>
          <p:sp>
            <p:nvSpPr>
              <p:cNvPr id="53" name="Oval 52">
                <a:extLst>
                  <a:ext uri="{FF2B5EF4-FFF2-40B4-BE49-F238E27FC236}">
                    <a16:creationId xmlns:a16="http://schemas.microsoft.com/office/drawing/2014/main" id="{F715DCE9-F993-4F6E-A800-4B93ACB4C15D}"/>
                  </a:ext>
                </a:extLst>
              </p:cNvPr>
              <p:cNvSpPr/>
              <p:nvPr/>
            </p:nvSpPr>
            <p:spPr>
              <a:xfrm>
                <a:off x="4311121" y="5638800"/>
                <a:ext cx="954159" cy="440024"/>
              </a:xfrm>
              <a:prstGeom prst="ellipse">
                <a:avLst/>
              </a:prstGeom>
              <a:noFill/>
              <a:ln w="25400">
                <a:solidFill>
                  <a:srgbClr val="00BFBF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A6E7BC2-30C4-4EB5-AEA9-BF6EF26992A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373118" y="5289582"/>
              <a:ext cx="742764" cy="333760"/>
            </a:xfrm>
            <a:prstGeom prst="lin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626412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Rectangle 175">
            <a:extLst>
              <a:ext uri="{FF2B5EF4-FFF2-40B4-BE49-F238E27FC236}">
                <a16:creationId xmlns:a16="http://schemas.microsoft.com/office/drawing/2014/main" id="{9DF92BFA-CD98-476C-88A5-8F6F6A6E3FC5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0798059-9C4F-40ED-9ADA-BC81ABAF20C7}"/>
              </a:ext>
            </a:extLst>
          </p:cNvPr>
          <p:cNvGrpSpPr/>
          <p:nvPr/>
        </p:nvGrpSpPr>
        <p:grpSpPr>
          <a:xfrm>
            <a:off x="3536541" y="5591628"/>
            <a:ext cx="879636" cy="1187142"/>
            <a:chOff x="310721" y="5385625"/>
            <a:chExt cx="879636" cy="1015175"/>
          </a:xfrm>
        </p:grpSpPr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6032D100-B186-44C8-A6ED-D00C72955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17" y="5436144"/>
              <a:ext cx="864340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BF93F8A6-E1A8-4EB9-B3D5-2F3DEC3BCCF6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AD55C435-1888-4B65-9385-5CF2DD489FE7}"/>
              </a:ext>
            </a:extLst>
          </p:cNvPr>
          <p:cNvGrpSpPr/>
          <p:nvPr/>
        </p:nvGrpSpPr>
        <p:grpSpPr>
          <a:xfrm>
            <a:off x="5314531" y="5591628"/>
            <a:ext cx="878834" cy="1187142"/>
            <a:chOff x="310721" y="5385625"/>
            <a:chExt cx="878834" cy="1015175"/>
          </a:xfrm>
        </p:grpSpPr>
        <p:sp>
          <p:nvSpPr>
            <p:cNvPr id="127" name="Text Box 23">
              <a:extLst>
                <a:ext uri="{FF2B5EF4-FFF2-40B4-BE49-F238E27FC236}">
                  <a16:creationId xmlns:a16="http://schemas.microsoft.com/office/drawing/2014/main" id="{5F742520-CDC8-4621-AE46-A4DF4F17DD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819" y="5436144"/>
              <a:ext cx="862736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28" name="Oval 127">
              <a:extLst>
                <a:ext uri="{FF2B5EF4-FFF2-40B4-BE49-F238E27FC236}">
                  <a16:creationId xmlns:a16="http://schemas.microsoft.com/office/drawing/2014/main" id="{768B18AB-0B5F-4562-9C16-08A749190DE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11" name="Rectangle 4">
            <a:extLst>
              <a:ext uri="{FF2B5EF4-FFF2-40B4-BE49-F238E27FC236}">
                <a16:creationId xmlns:a16="http://schemas.microsoft.com/office/drawing/2014/main" id="{0AE68481-C7DA-4C19-AC2A-4E512218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1027" y="6423351"/>
            <a:ext cx="4026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13" name="Rectangle 4">
            <a:extLst>
              <a:ext uri="{FF2B5EF4-FFF2-40B4-BE49-F238E27FC236}">
                <a16:creationId xmlns:a16="http://schemas.microsoft.com/office/drawing/2014/main" id="{1257F324-AC06-45CA-9381-03658E31C1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87952" y="6423351"/>
            <a:ext cx="51809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A05083FF-0989-4CD7-9272-87E030C40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4920342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F0D4C42F-D787-431D-8221-5AF77E75A557}"/>
              </a:ext>
            </a:extLst>
          </p:cNvPr>
          <p:cNvGrpSpPr/>
          <p:nvPr/>
        </p:nvGrpSpPr>
        <p:grpSpPr>
          <a:xfrm>
            <a:off x="3962400" y="4768246"/>
            <a:ext cx="1587175" cy="870554"/>
            <a:chOff x="1353300" y="5075537"/>
            <a:chExt cx="1587175" cy="593424"/>
          </a:xfrm>
        </p:grpSpPr>
        <p:sp>
          <p:nvSpPr>
            <p:cNvPr id="167" name="Freeform 2">
              <a:extLst>
                <a:ext uri="{FF2B5EF4-FFF2-40B4-BE49-F238E27FC236}">
                  <a16:creationId xmlns:a16="http://schemas.microsoft.com/office/drawing/2014/main" id="{A69EB64D-1501-410A-8345-E9EB93F4AF1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8" name="Rectangle 4">
              <a:extLst>
                <a:ext uri="{FF2B5EF4-FFF2-40B4-BE49-F238E27FC236}">
                  <a16:creationId xmlns:a16="http://schemas.microsoft.com/office/drawing/2014/main" id="{22F7618E-1F6D-4D20-99B4-598F307D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83" name="Rectangle 4">
            <a:extLst>
              <a:ext uri="{FF2B5EF4-FFF2-40B4-BE49-F238E27FC236}">
                <a16:creationId xmlns:a16="http://schemas.microsoft.com/office/drawing/2014/main" id="{A18F3CE1-ECE1-46DF-AF82-0632CCA4F4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6256" y="5210628"/>
            <a:ext cx="4828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85" name="Rectangle 4">
            <a:extLst>
              <a:ext uri="{FF2B5EF4-FFF2-40B4-BE49-F238E27FC236}">
                <a16:creationId xmlns:a16="http://schemas.microsoft.com/office/drawing/2014/main" id="{DD67FD15-E6AA-4534-82F4-7D961F4647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28886" y="5210628"/>
            <a:ext cx="5421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+2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pic>
        <p:nvPicPr>
          <p:cNvPr id="95" name="Picture 94">
            <a:extLst>
              <a:ext uri="{FF2B5EF4-FFF2-40B4-BE49-F238E27FC236}">
                <a16:creationId xmlns:a16="http://schemas.microsoft.com/office/drawing/2014/main" id="{294984E1-0B39-4C10-87D8-A8EF25302CC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45" name="Oval 44">
            <a:extLst>
              <a:ext uri="{FF2B5EF4-FFF2-40B4-BE49-F238E27FC236}">
                <a16:creationId xmlns:a16="http://schemas.microsoft.com/office/drawing/2014/main" id="{65C44AFE-0A9E-47D0-8A75-2C46E6D0D116}"/>
              </a:ext>
            </a:extLst>
          </p:cNvPr>
          <p:cNvSpPr/>
          <p:nvPr/>
        </p:nvSpPr>
        <p:spPr>
          <a:xfrm>
            <a:off x="4311121" y="5196114"/>
            <a:ext cx="954159" cy="440024"/>
          </a:xfrm>
          <a:prstGeom prst="ellipse">
            <a:avLst/>
          </a:prstGeom>
          <a:noFill/>
          <a:ln w="25400">
            <a:solidFill>
              <a:srgbClr val="00BFBF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B84DBB64-2084-42E5-8C86-97FD45B80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6035" y="4934008"/>
            <a:ext cx="2924525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</a:t>
            </a:r>
          </a:p>
        </p:txBody>
      </p:sp>
      <p:grpSp>
        <p:nvGrpSpPr>
          <p:cNvPr id="51" name="Group 26">
            <a:extLst>
              <a:ext uri="{FF2B5EF4-FFF2-40B4-BE49-F238E27FC236}">
                <a16:creationId xmlns:a16="http://schemas.microsoft.com/office/drawing/2014/main" id="{4955DFB6-AC83-4B89-9E1F-10B1E494A68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3400" y="1508479"/>
            <a:ext cx="596918" cy="1213357"/>
            <a:chOff x="2308" y="1513"/>
            <a:chExt cx="1162" cy="2570"/>
          </a:xfrm>
        </p:grpSpPr>
        <p:grpSp>
          <p:nvGrpSpPr>
            <p:cNvPr id="52" name="Group 27">
              <a:extLst>
                <a:ext uri="{FF2B5EF4-FFF2-40B4-BE49-F238E27FC236}">
                  <a16:creationId xmlns:a16="http://schemas.microsoft.com/office/drawing/2014/main" id="{0F22D0D2-405A-4699-B462-F878CF113A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60" name="Freeform 28">
                <a:extLst>
                  <a:ext uri="{FF2B5EF4-FFF2-40B4-BE49-F238E27FC236}">
                    <a16:creationId xmlns:a16="http://schemas.microsoft.com/office/drawing/2014/main" id="{1CC08EA1-13E4-4141-8B5E-9DD022EF7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Freeform 29">
                <a:extLst>
                  <a:ext uri="{FF2B5EF4-FFF2-40B4-BE49-F238E27FC236}">
                    <a16:creationId xmlns:a16="http://schemas.microsoft.com/office/drawing/2014/main" id="{CB9EB201-12EA-4224-BF67-ACD9D2E3A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Freeform 30">
                <a:extLst>
                  <a:ext uri="{FF2B5EF4-FFF2-40B4-BE49-F238E27FC236}">
                    <a16:creationId xmlns:a16="http://schemas.microsoft.com/office/drawing/2014/main" id="{13CAC450-3BB8-4A44-B015-7E77225DD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3" name="Freeform 31">
                <a:extLst>
                  <a:ext uri="{FF2B5EF4-FFF2-40B4-BE49-F238E27FC236}">
                    <a16:creationId xmlns:a16="http://schemas.microsoft.com/office/drawing/2014/main" id="{720C471A-BC88-4E45-AFF8-177F71D923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Freeform 32">
                <a:extLst>
                  <a:ext uri="{FF2B5EF4-FFF2-40B4-BE49-F238E27FC236}">
                    <a16:creationId xmlns:a16="http://schemas.microsoft.com/office/drawing/2014/main" id="{85FE00AC-AD6D-498C-871A-72AFE76E6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" name="Freeform 33">
                <a:extLst>
                  <a:ext uri="{FF2B5EF4-FFF2-40B4-BE49-F238E27FC236}">
                    <a16:creationId xmlns:a16="http://schemas.microsoft.com/office/drawing/2014/main" id="{C148C19F-2F9C-4CF4-B259-4F69828C8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53" name="Freeform 34">
              <a:extLst>
                <a:ext uri="{FF2B5EF4-FFF2-40B4-BE49-F238E27FC236}">
                  <a16:creationId xmlns:a16="http://schemas.microsoft.com/office/drawing/2014/main" id="{9356B2EA-7CA7-420C-A875-5FE570CB6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4" name="Freeform 35">
              <a:extLst>
                <a:ext uri="{FF2B5EF4-FFF2-40B4-BE49-F238E27FC236}">
                  <a16:creationId xmlns:a16="http://schemas.microsoft.com/office/drawing/2014/main" id="{06B7B762-A810-4A79-9153-62CAC1DA2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5" name="Oval 36">
              <a:extLst>
                <a:ext uri="{FF2B5EF4-FFF2-40B4-BE49-F238E27FC236}">
                  <a16:creationId xmlns:a16="http://schemas.microsoft.com/office/drawing/2014/main" id="{EB2CF2DC-889B-41FE-B242-4883226E793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6" name="Oval 37">
              <a:extLst>
                <a:ext uri="{FF2B5EF4-FFF2-40B4-BE49-F238E27FC236}">
                  <a16:creationId xmlns:a16="http://schemas.microsoft.com/office/drawing/2014/main" id="{FE457A24-16F3-4868-8B60-470BC7E0A7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7" name="Oval 38">
              <a:extLst>
                <a:ext uri="{FF2B5EF4-FFF2-40B4-BE49-F238E27FC236}">
                  <a16:creationId xmlns:a16="http://schemas.microsoft.com/office/drawing/2014/main" id="{8F10EC67-957F-4354-AF12-7040278757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8" name="Oval 39">
              <a:extLst>
                <a:ext uri="{FF2B5EF4-FFF2-40B4-BE49-F238E27FC236}">
                  <a16:creationId xmlns:a16="http://schemas.microsoft.com/office/drawing/2014/main" id="{F8AB2DCD-1479-4A70-9E28-EEC6263E4DE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9" name="Oval 40">
              <a:extLst>
                <a:ext uri="{FF2B5EF4-FFF2-40B4-BE49-F238E27FC236}">
                  <a16:creationId xmlns:a16="http://schemas.microsoft.com/office/drawing/2014/main" id="{88FE6067-B981-47AF-B4FA-77B1A96CC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66" name="AutoShape 58">
            <a:extLst>
              <a:ext uri="{FF2B5EF4-FFF2-40B4-BE49-F238E27FC236}">
                <a16:creationId xmlns:a16="http://schemas.microsoft.com/office/drawing/2014/main" id="{3006D270-9ECF-4978-B70E-4ED0EE48B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227" y="1409700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67" name="AutoShape 58">
            <a:extLst>
              <a:ext uri="{FF2B5EF4-FFF2-40B4-BE49-F238E27FC236}">
                <a16:creationId xmlns:a16="http://schemas.microsoft.com/office/drawing/2014/main" id="{E395EC80-E8CE-43C9-B7BB-B80DEE49AD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22227" y="2342793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68" name="Rectangle 2">
            <a:extLst>
              <a:ext uri="{FF2B5EF4-FFF2-40B4-BE49-F238E27FC236}">
                <a16:creationId xmlns:a16="http://schemas.microsoft.com/office/drawing/2014/main" id="{837C79D0-2BB8-47F2-8E95-2378F3509C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541653E5-EAAA-4ADA-A3E6-2B41D22C3BBA}"/>
              </a:ext>
            </a:extLst>
          </p:cNvPr>
          <p:cNvGrpSpPr/>
          <p:nvPr/>
        </p:nvGrpSpPr>
        <p:grpSpPr>
          <a:xfrm>
            <a:off x="7078661" y="76200"/>
            <a:ext cx="1904181" cy="3123545"/>
            <a:chOff x="7078661" y="76200"/>
            <a:chExt cx="1904181" cy="3123545"/>
          </a:xfrm>
        </p:grpSpPr>
        <p:pic>
          <p:nvPicPr>
            <p:cNvPr id="70" name="Picture 8" descr="pooh">
              <a:extLst>
                <a:ext uri="{FF2B5EF4-FFF2-40B4-BE49-F238E27FC236}">
                  <a16:creationId xmlns:a16="http://schemas.microsoft.com/office/drawing/2014/main" id="{0924E0EC-7A41-4833-AFD3-53076A5CB14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11C0C534-69EA-49D6-A23F-599AE035EA30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F6012A2D-EB4D-4A6A-B5CD-5112CEF4168B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3" name="Rectangle 4">
              <a:extLst>
                <a:ext uri="{FF2B5EF4-FFF2-40B4-BE49-F238E27FC236}">
                  <a16:creationId xmlns:a16="http://schemas.microsoft.com/office/drawing/2014/main" id="{F4B24D13-B6E2-4D2A-AC1A-BEDB4C2C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6412" y="330518"/>
              <a:ext cx="949299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= next </a:t>
              </a:r>
              <a:b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word</a:t>
              </a:r>
            </a:p>
          </p:txBody>
        </p:sp>
        <p:sp>
          <p:nvSpPr>
            <p:cNvPr id="74" name="Rectangle 4">
              <a:extLst>
                <a:ext uri="{FF2B5EF4-FFF2-40B4-BE49-F238E27FC236}">
                  <a16:creationId xmlns:a16="http://schemas.microsoft.com/office/drawing/2014/main" id="{2D0E1F08-1E3E-4354-92E0-2C4B20C2A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72368" y="905142"/>
              <a:ext cx="973343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Starting </a:t>
              </a:r>
              <a:b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new line</a:t>
              </a:r>
            </a:p>
          </p:txBody>
        </p:sp>
      </p:grpSp>
      <p:sp>
        <p:nvSpPr>
          <p:cNvPr id="75" name="AutoShape 58">
            <a:extLst>
              <a:ext uri="{FF2B5EF4-FFF2-40B4-BE49-F238E27FC236}">
                <a16:creationId xmlns:a16="http://schemas.microsoft.com/office/drawing/2014/main" id="{7C85B11E-644C-4CF6-9F29-0E23108A7D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87949" y="3276600"/>
            <a:ext cx="5890711" cy="927100"/>
          </a:xfrm>
          <a:prstGeom prst="wedgeRoundRectCallout">
            <a:avLst>
              <a:gd name="adj1" fmla="val -51809"/>
              <a:gd name="adj2" fmla="val -51157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he need to know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many lines they were printed on?</a:t>
            </a:r>
          </a:p>
        </p:txBody>
      </p:sp>
      <p:sp>
        <p:nvSpPr>
          <p:cNvPr id="76" name="Rectangle 4">
            <a:extLst>
              <a:ext uri="{FF2B5EF4-FFF2-40B4-BE49-F238E27FC236}">
                <a16:creationId xmlns:a16="http://schemas.microsoft.com/office/drawing/2014/main" id="{40FA5B8C-2493-4AFC-A312-903A95CC9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92033" y="3722985"/>
            <a:ext cx="6331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78" name="Rectangle 4">
            <a:extLst>
              <a:ext uri="{FF2B5EF4-FFF2-40B4-BE49-F238E27FC236}">
                <a16:creationId xmlns:a16="http://schemas.microsoft.com/office/drawing/2014/main" id="{7A4634F0-363D-4B6D-BAC1-E324450A5B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8502" y="1454390"/>
            <a:ext cx="110318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# lines</a:t>
            </a:r>
          </a:p>
        </p:txBody>
      </p:sp>
      <p:sp>
        <p:nvSpPr>
          <p:cNvPr id="82" name="Rectangle 2">
            <a:extLst>
              <a:ext uri="{FF2B5EF4-FFF2-40B4-BE49-F238E27FC236}">
                <a16:creationId xmlns:a16="http://schemas.microsoft.com/office/drawing/2014/main" id="{CD2BF666-0376-4D10-BB03-A85C40F04908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3050705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10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67" grpId="0" animBg="1"/>
      <p:bldP spid="68" grpId="0"/>
      <p:bldP spid="75" grpId="0" animBg="1"/>
      <p:bldP spid="76" grpId="0"/>
      <p:bldP spid="78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2895600"/>
            <a:ext cx="7424055" cy="2085444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this answer k,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defines a sub-instance to the same problem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whose solution corresponds to the rest of our solution.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(Problem has a recursive sub-structure)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This is solved using a single recursive call.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4CCDEE2C-C9A5-4632-8EF5-90407DEC7F4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75" name="Text Box 3">
              <a:extLst>
                <a:ext uri="{FF2B5EF4-FFF2-40B4-BE49-F238E27FC236}">
                  <a16:creationId xmlns:a16="http://schemas.microsoft.com/office/drawing/2014/main" id="{AFE3F5AC-0260-47E1-AFA2-6557BDA21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76" name="Text Box 3">
              <a:extLst>
                <a:ext uri="{FF2B5EF4-FFF2-40B4-BE49-F238E27FC236}">
                  <a16:creationId xmlns:a16="http://schemas.microsoft.com/office/drawing/2014/main" id="{83A58A87-44ED-47C5-BF58-1D2F20E83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C57474D-3C2A-47BE-9262-6379E4B41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88" name="Text Box 3">
            <a:extLst>
              <a:ext uri="{FF2B5EF4-FFF2-40B4-BE49-F238E27FC236}">
                <a16:creationId xmlns:a16="http://schemas.microsoft.com/office/drawing/2014/main" id="{8B56B272-BE96-44FE-A5EF-6D77728B18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4271EFAA-3619-43AE-9907-8244761CD26B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8354DC3C-D69E-4CF6-A48E-7AB3FF58A066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E3C1163-D45C-48FA-BFDE-2219A30AAF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E3776E3D-814E-41B9-B403-6D5375020536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13AFE47-F0B7-405D-A28C-ECC7EF1D9F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853A3337-B60D-4F0C-8840-F1AC201A5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94906042-2A1E-4881-9A6E-1BA9F97CA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77AC24E0-A296-4FC3-9243-A4FE9E80A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pic>
        <p:nvPicPr>
          <p:cNvPr id="105" name="Picture 3" descr="question">
            <a:extLst>
              <a:ext uri="{FF2B5EF4-FFF2-40B4-BE49-F238E27FC236}">
                <a16:creationId xmlns:a16="http://schemas.microsoft.com/office/drawing/2014/main" id="{9A85A288-D43C-4522-917A-1C361312FC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Freeform 27">
            <a:extLst>
              <a:ext uri="{FF2B5EF4-FFF2-40B4-BE49-F238E27FC236}">
                <a16:creationId xmlns:a16="http://schemas.microsoft.com/office/drawing/2014/main" id="{F42C1B88-234B-4157-AA85-67FE323CAF6B}"/>
              </a:ext>
            </a:extLst>
          </p:cNvPr>
          <p:cNvSpPr>
            <a:spLocks/>
          </p:cNvSpPr>
          <p:nvPr/>
        </p:nvSpPr>
        <p:spPr bwMode="auto">
          <a:xfrm>
            <a:off x="8023353" y="4404591"/>
            <a:ext cx="66369" cy="512763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826E7835-1681-4022-8D3C-9E8DF80DCBDF}"/>
              </a:ext>
            </a:extLst>
          </p:cNvPr>
          <p:cNvGrpSpPr/>
          <p:nvPr/>
        </p:nvGrpSpPr>
        <p:grpSpPr>
          <a:xfrm flipH="1">
            <a:off x="8153400" y="4419600"/>
            <a:ext cx="740904" cy="750888"/>
            <a:chOff x="7543800" y="677863"/>
            <a:chExt cx="740904" cy="750888"/>
          </a:xfrm>
        </p:grpSpPr>
        <p:sp>
          <p:nvSpPr>
            <p:cNvPr id="35" name="AutoShape 3">
              <a:extLst>
                <a:ext uri="{FF2B5EF4-FFF2-40B4-BE49-F238E27FC236}">
                  <a16:creationId xmlns:a16="http://schemas.microsoft.com/office/drawing/2014/main" id="{1C85ADC5-34B2-487D-AEA6-E221BE8CCB1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ACC4199A-333A-481F-ABC5-CF15E44FD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99641857-818B-4C69-892D-6E255B116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91750B46-2575-4A54-A26A-B1C52B9D7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40" name="Picture 39">
            <a:extLst>
              <a:ext uri="{FF2B5EF4-FFF2-40B4-BE49-F238E27FC236}">
                <a16:creationId xmlns:a16="http://schemas.microsoft.com/office/drawing/2014/main" id="{1BE735A5-3F5E-4819-BC3A-662ABBA6169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6922788" flipH="1">
            <a:off x="7617563" y="3804440"/>
            <a:ext cx="417672" cy="790737"/>
          </a:xfrm>
          <a:prstGeom prst="rect">
            <a:avLst/>
          </a:prstGeom>
        </p:spPr>
      </p:pic>
      <p:sp>
        <p:nvSpPr>
          <p:cNvPr id="41" name="Freeform 27">
            <a:extLst>
              <a:ext uri="{FF2B5EF4-FFF2-40B4-BE49-F238E27FC236}">
                <a16:creationId xmlns:a16="http://schemas.microsoft.com/office/drawing/2014/main" id="{6D5A566A-79A1-4352-9935-2D9B589299C6}"/>
              </a:ext>
            </a:extLst>
          </p:cNvPr>
          <p:cNvSpPr>
            <a:spLocks/>
          </p:cNvSpPr>
          <p:nvPr/>
        </p:nvSpPr>
        <p:spPr bwMode="auto">
          <a:xfrm>
            <a:off x="8008033" y="4967057"/>
            <a:ext cx="111272" cy="1738543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2" name="Picture 41">
            <a:extLst>
              <a:ext uri="{FF2B5EF4-FFF2-40B4-BE49-F238E27FC236}">
                <a16:creationId xmlns:a16="http://schemas.microsoft.com/office/drawing/2014/main" id="{26E28F5D-66A9-400D-AC26-A345B1926DAC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678056" y="4953000"/>
            <a:ext cx="302053" cy="571847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56220975-917E-4248-A066-63773277C9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55439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6 1.48148E-6 L -0.01284 0.07523 " pathEditMode="relative" rAng="0" ptsTypes="AA">
                                      <p:cBhvr>
                                        <p:cTn id="21" dur="6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42" y="375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 animBg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Rectangle 183">
            <a:extLst>
              <a:ext uri="{FF2B5EF4-FFF2-40B4-BE49-F238E27FC236}">
                <a16:creationId xmlns:a16="http://schemas.microsoft.com/office/drawing/2014/main" id="{2C74DA60-93E2-4920-B68B-B40047645161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7AAC865-39BC-406F-85F4-23BB0C6540A0}"/>
              </a:ext>
            </a:extLst>
          </p:cNvPr>
          <p:cNvGrpSpPr/>
          <p:nvPr/>
        </p:nvGrpSpPr>
        <p:grpSpPr>
          <a:xfrm>
            <a:off x="25620" y="60180"/>
            <a:ext cx="9099329" cy="6765762"/>
            <a:chOff x="25620" y="60180"/>
            <a:chExt cx="9099329" cy="6765762"/>
          </a:xfrm>
        </p:grpSpPr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586208DB-F66E-4AD2-BFFC-FD788CB974FB}"/>
                </a:ext>
              </a:extLst>
            </p:cNvPr>
            <p:cNvSpPr/>
            <p:nvPr/>
          </p:nvSpPr>
          <p:spPr>
            <a:xfrm>
              <a:off x="25620" y="1447800"/>
              <a:ext cx="9099329" cy="537814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1BD2EE7-ECED-4C04-AAFE-EB22A33611EB}"/>
                </a:ext>
              </a:extLst>
            </p:cNvPr>
            <p:cNvGrpSpPr/>
            <p:nvPr/>
          </p:nvGrpSpPr>
          <p:grpSpPr>
            <a:xfrm>
              <a:off x="25621" y="60180"/>
              <a:ext cx="7056739" cy="5986052"/>
              <a:chOff x="25621" y="60180"/>
              <a:chExt cx="7056739" cy="5986052"/>
            </a:xfrm>
          </p:grpSpPr>
          <p:sp>
            <p:nvSpPr>
              <p:cNvPr id="97" name="Text Box 23">
                <a:extLst>
                  <a:ext uri="{FF2B5EF4-FFF2-40B4-BE49-F238E27FC236}">
                    <a16:creationId xmlns:a16="http://schemas.microsoft.com/office/drawing/2014/main" id="{985447BF-0A59-423B-8046-451B62995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4402477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2A004C5F-12DC-41E9-A587-9A39C3B0B860}"/>
                  </a:ext>
                </a:extLst>
              </p:cNvPr>
              <p:cNvSpPr/>
              <p:nvPr/>
            </p:nvSpPr>
            <p:spPr>
              <a:xfrm>
                <a:off x="175855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5" name="Text Box 23">
                <a:extLst>
                  <a:ext uri="{FF2B5EF4-FFF2-40B4-BE49-F238E27FC236}">
                    <a16:creationId xmlns:a16="http://schemas.microsoft.com/office/drawing/2014/main" id="{E3B4E624-B691-469A-985B-F4FE0DB971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4402477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6E81E9B6-9779-4C7B-99E2-B500C0BD9467}"/>
                  </a:ext>
                </a:extLst>
              </p:cNvPr>
              <p:cNvSpPr/>
              <p:nvPr/>
            </p:nvSpPr>
            <p:spPr>
              <a:xfrm>
                <a:off x="264754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3" name="Text Box 23">
                <a:extLst>
                  <a:ext uri="{FF2B5EF4-FFF2-40B4-BE49-F238E27FC236}">
                    <a16:creationId xmlns:a16="http://schemas.microsoft.com/office/drawing/2014/main" id="{13F5C384-8224-4BDD-A3F3-2DC2D647D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B9643D56-6C55-4CCB-B5B4-645456B7A15F}"/>
                  </a:ext>
                </a:extLst>
              </p:cNvPr>
              <p:cNvSpPr/>
              <p:nvPr/>
            </p:nvSpPr>
            <p:spPr>
              <a:xfrm>
                <a:off x="353654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1" name="Text Box 23">
                <a:extLst>
                  <a:ext uri="{FF2B5EF4-FFF2-40B4-BE49-F238E27FC236}">
                    <a16:creationId xmlns:a16="http://schemas.microsoft.com/office/drawing/2014/main" id="{45B03811-8AA8-4DAA-BABB-562F72684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663874A9-6DF5-405E-98B0-311E534A5133}"/>
                  </a:ext>
                </a:extLst>
              </p:cNvPr>
              <p:cNvSpPr/>
              <p:nvPr/>
            </p:nvSpPr>
            <p:spPr>
              <a:xfrm>
                <a:off x="442553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9" name="Text Box 23">
                <a:extLst>
                  <a:ext uri="{FF2B5EF4-FFF2-40B4-BE49-F238E27FC236}">
                    <a16:creationId xmlns:a16="http://schemas.microsoft.com/office/drawing/2014/main" id="{CCCD6AA2-C0EA-4AC1-8957-5B8D0C8A22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978DB781-2B0C-4E51-A77C-F1AE7FD7402B}"/>
                  </a:ext>
                </a:extLst>
              </p:cNvPr>
              <p:cNvSpPr/>
              <p:nvPr/>
            </p:nvSpPr>
            <p:spPr>
              <a:xfrm>
                <a:off x="531453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7" name="Text Box 23">
                <a:extLst>
                  <a:ext uri="{FF2B5EF4-FFF2-40B4-BE49-F238E27FC236}">
                    <a16:creationId xmlns:a16="http://schemas.microsoft.com/office/drawing/2014/main" id="{6606A04C-6C63-4801-94E4-275EC00A8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E85DB296-8CDC-45F9-BBAF-1B0935A4BF7C}"/>
                  </a:ext>
                </a:extLst>
              </p:cNvPr>
              <p:cNvSpPr/>
              <p:nvPr/>
            </p:nvSpPr>
            <p:spPr>
              <a:xfrm>
                <a:off x="620352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Rectangle 4">
                <a:extLst>
                  <a:ext uri="{FF2B5EF4-FFF2-40B4-BE49-F238E27FC236}">
                    <a16:creationId xmlns:a16="http://schemas.microsoft.com/office/drawing/2014/main" id="{59A7726D-5BE9-47E9-930D-72C5D322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5175123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63" name="Rectangle 4">
                <a:extLst>
                  <a:ext uri="{FF2B5EF4-FFF2-40B4-BE49-F238E27FC236}">
                    <a16:creationId xmlns:a16="http://schemas.microsoft.com/office/drawing/2014/main" id="{389FD16B-A772-4344-8BE5-5E1D50061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5175123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64" name="Rectangle 4">
                <a:extLst>
                  <a:ext uri="{FF2B5EF4-FFF2-40B4-BE49-F238E27FC236}">
                    <a16:creationId xmlns:a16="http://schemas.microsoft.com/office/drawing/2014/main" id="{705E4EF8-1F91-4FF6-9AF6-8114852FE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5175123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72" name="Rectangle 4">
                <a:extLst>
                  <a:ext uri="{FF2B5EF4-FFF2-40B4-BE49-F238E27FC236}">
                    <a16:creationId xmlns:a16="http://schemas.microsoft.com/office/drawing/2014/main" id="{F35C1401-D8FF-4B0B-B11B-20E216670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5175123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74" name="Rectangle 4">
                <a:extLst>
                  <a:ext uri="{FF2B5EF4-FFF2-40B4-BE49-F238E27FC236}">
                    <a16:creationId xmlns:a16="http://schemas.microsoft.com/office/drawing/2014/main" id="{5CF25CF1-B70A-4BF2-937A-D987444B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5175123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75" name="Rectangle 4">
                <a:extLst>
                  <a:ext uri="{FF2B5EF4-FFF2-40B4-BE49-F238E27FC236}">
                    <a16:creationId xmlns:a16="http://schemas.microsoft.com/office/drawing/2014/main" id="{9AC2330B-9356-441E-B186-14F978813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5175123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30" name="Text Box 23">
                <a:extLst>
                  <a:ext uri="{FF2B5EF4-FFF2-40B4-BE49-F238E27FC236}">
                    <a16:creationId xmlns:a16="http://schemas.microsoft.com/office/drawing/2014/main" id="{08B5F0DF-81AD-4BFC-B1DD-4EC99D713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3154249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C855D4B1-3F9A-4886-9135-62E9571A4979}"/>
                  </a:ext>
                </a:extLst>
              </p:cNvPr>
              <p:cNvSpPr/>
              <p:nvPr/>
            </p:nvSpPr>
            <p:spPr>
              <a:xfrm>
                <a:off x="175855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8" name="Text Box 23">
                <a:extLst>
                  <a:ext uri="{FF2B5EF4-FFF2-40B4-BE49-F238E27FC236}">
                    <a16:creationId xmlns:a16="http://schemas.microsoft.com/office/drawing/2014/main" id="{231213D5-8315-4D32-B6C9-3DBEDE67B4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3154249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6283D7D5-666F-405E-ACB3-DC5EB6519E6D}"/>
                  </a:ext>
                </a:extLst>
              </p:cNvPr>
              <p:cNvSpPr/>
              <p:nvPr/>
            </p:nvSpPr>
            <p:spPr>
              <a:xfrm>
                <a:off x="264754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6" name="Text Box 23">
                <a:extLst>
                  <a:ext uri="{FF2B5EF4-FFF2-40B4-BE49-F238E27FC236}">
                    <a16:creationId xmlns:a16="http://schemas.microsoft.com/office/drawing/2014/main" id="{2D68F79B-987F-4208-9480-7652BF4736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3D52C9A6-1DBD-401B-9E8A-812A98F341CF}"/>
                  </a:ext>
                </a:extLst>
              </p:cNvPr>
              <p:cNvSpPr/>
              <p:nvPr/>
            </p:nvSpPr>
            <p:spPr>
              <a:xfrm>
                <a:off x="353654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4" name="Text Box 23">
                <a:extLst>
                  <a:ext uri="{FF2B5EF4-FFF2-40B4-BE49-F238E27FC236}">
                    <a16:creationId xmlns:a16="http://schemas.microsoft.com/office/drawing/2014/main" id="{82115C88-2F1C-4C40-A4AC-CDF71E3469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ABE09FA6-E4D2-4014-A109-2BE72125156C}"/>
                  </a:ext>
                </a:extLst>
              </p:cNvPr>
              <p:cNvSpPr/>
              <p:nvPr/>
            </p:nvSpPr>
            <p:spPr>
              <a:xfrm>
                <a:off x="442553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2" name="Text Box 23">
                <a:extLst>
                  <a:ext uri="{FF2B5EF4-FFF2-40B4-BE49-F238E27FC236}">
                    <a16:creationId xmlns:a16="http://schemas.microsoft.com/office/drawing/2014/main" id="{6591E210-53DB-49ED-A132-7BFA345E55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0885F293-3A8A-4B34-8345-5251803E2E91}"/>
                  </a:ext>
                </a:extLst>
              </p:cNvPr>
              <p:cNvSpPr/>
              <p:nvPr/>
            </p:nvSpPr>
            <p:spPr>
              <a:xfrm>
                <a:off x="531453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0" name="Text Box 23">
                <a:extLst>
                  <a:ext uri="{FF2B5EF4-FFF2-40B4-BE49-F238E27FC236}">
                    <a16:creationId xmlns:a16="http://schemas.microsoft.com/office/drawing/2014/main" id="{65464FD7-9C8E-43E1-A135-91DBF302A6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F92A931E-6BBC-42AE-972B-2DBF624AD531}"/>
                  </a:ext>
                </a:extLst>
              </p:cNvPr>
              <p:cNvSpPr/>
              <p:nvPr/>
            </p:nvSpPr>
            <p:spPr>
              <a:xfrm>
                <a:off x="620352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04" name="Rectangle 4">
                <a:extLst>
                  <a:ext uri="{FF2B5EF4-FFF2-40B4-BE49-F238E27FC236}">
                    <a16:creationId xmlns:a16="http://schemas.microsoft.com/office/drawing/2014/main" id="{B52943DC-D802-49BA-8D36-C35E69CB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3926895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05" name="Rectangle 4">
                <a:extLst>
                  <a:ext uri="{FF2B5EF4-FFF2-40B4-BE49-F238E27FC236}">
                    <a16:creationId xmlns:a16="http://schemas.microsoft.com/office/drawing/2014/main" id="{48828628-E70C-4E23-99FC-AF6D4BC4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3926895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06" name="Rectangle 4">
                <a:extLst>
                  <a:ext uri="{FF2B5EF4-FFF2-40B4-BE49-F238E27FC236}">
                    <a16:creationId xmlns:a16="http://schemas.microsoft.com/office/drawing/2014/main" id="{0E2B72BA-7230-46D7-BC7C-D4AA5975D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3926895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7" name="Rectangle 4">
                <a:extLst>
                  <a:ext uri="{FF2B5EF4-FFF2-40B4-BE49-F238E27FC236}">
                    <a16:creationId xmlns:a16="http://schemas.microsoft.com/office/drawing/2014/main" id="{4490E892-A94B-47A1-BD3A-BB62FD6FD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3926895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08" name="Rectangle 4">
                <a:extLst>
                  <a:ext uri="{FF2B5EF4-FFF2-40B4-BE49-F238E27FC236}">
                    <a16:creationId xmlns:a16="http://schemas.microsoft.com/office/drawing/2014/main" id="{A634AEB8-3178-4A98-AE50-1637DD911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3926895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09" name="Rectangle 4">
                <a:extLst>
                  <a:ext uri="{FF2B5EF4-FFF2-40B4-BE49-F238E27FC236}">
                    <a16:creationId xmlns:a16="http://schemas.microsoft.com/office/drawing/2014/main" id="{E8AD9F33-847B-429C-BFFC-6962EE240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3926895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079989FE-A75A-4215-BEBE-6F9F5FADF34C}"/>
                  </a:ext>
                </a:extLst>
              </p:cNvPr>
              <p:cNvGrpSpPr/>
              <p:nvPr/>
            </p:nvGrpSpPr>
            <p:grpSpPr>
              <a:xfrm>
                <a:off x="1758551" y="1846944"/>
                <a:ext cx="866811" cy="1187142"/>
                <a:chOff x="310721" y="5385625"/>
                <a:chExt cx="866811" cy="1015175"/>
              </a:xfrm>
            </p:grpSpPr>
            <p:sp>
              <p:nvSpPr>
                <p:cNvPr id="163" name="Text Box 23">
                  <a:extLst>
                    <a:ext uri="{FF2B5EF4-FFF2-40B4-BE49-F238E27FC236}">
                      <a16:creationId xmlns:a16="http://schemas.microsoft.com/office/drawing/2014/main" id="{DA74F8D2-740A-4251-B3D2-16BE93C75D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1DDBF539-7D9C-4A2C-8C9A-68A86E09962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BBD13B09-AC15-45AF-9E0A-554E2EA75E86}"/>
                  </a:ext>
                </a:extLst>
              </p:cNvPr>
              <p:cNvGrpSpPr/>
              <p:nvPr/>
            </p:nvGrpSpPr>
            <p:grpSpPr>
              <a:xfrm>
                <a:off x="2647546" y="1846944"/>
                <a:ext cx="863605" cy="1187142"/>
                <a:chOff x="310721" y="5385625"/>
                <a:chExt cx="863605" cy="1015175"/>
              </a:xfrm>
            </p:grpSpPr>
            <p:sp>
              <p:nvSpPr>
                <p:cNvPr id="161" name="Text Box 23">
                  <a:extLst>
                    <a:ext uri="{FF2B5EF4-FFF2-40B4-BE49-F238E27FC236}">
                      <a16:creationId xmlns:a16="http://schemas.microsoft.com/office/drawing/2014/main" id="{4DA92380-A329-4936-A533-2F9C679D87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D6B92481-389E-493F-A2C8-44CBA7757ECD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47552B2F-F21D-4770-AA54-1F02C1E3D8B2}"/>
                  </a:ext>
                </a:extLst>
              </p:cNvPr>
              <p:cNvGrpSpPr/>
              <p:nvPr/>
            </p:nvGrpSpPr>
            <p:grpSpPr>
              <a:xfrm>
                <a:off x="3536541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9" name="Text Box 23">
                  <a:extLst>
                    <a:ext uri="{FF2B5EF4-FFF2-40B4-BE49-F238E27FC236}">
                      <a16:creationId xmlns:a16="http://schemas.microsoft.com/office/drawing/2014/main" id="{30BD6AE9-CDBA-483C-8BE6-7744D74023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9025F9C0-674B-485C-8DEE-E9B733243B2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CD2DBB27-7087-47DD-8F3F-4A60A7498B7A}"/>
                  </a:ext>
                </a:extLst>
              </p:cNvPr>
              <p:cNvGrpSpPr/>
              <p:nvPr/>
            </p:nvGrpSpPr>
            <p:grpSpPr>
              <a:xfrm>
                <a:off x="4425536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7" name="Text Box 23">
                  <a:extLst>
                    <a:ext uri="{FF2B5EF4-FFF2-40B4-BE49-F238E27FC236}">
                      <a16:creationId xmlns:a16="http://schemas.microsoft.com/office/drawing/2014/main" id="{05330E3E-B0D0-4805-B633-FF66DBFBD4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EC140B88-6399-44BE-B45A-32E265323DC0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A5A37133-7D2C-46CA-86DD-BC726A36C8F9}"/>
                  </a:ext>
                </a:extLst>
              </p:cNvPr>
              <p:cNvGrpSpPr/>
              <p:nvPr/>
            </p:nvGrpSpPr>
            <p:grpSpPr>
              <a:xfrm>
                <a:off x="5314531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5" name="Text Box 23">
                  <a:extLst>
                    <a:ext uri="{FF2B5EF4-FFF2-40B4-BE49-F238E27FC236}">
                      <a16:creationId xmlns:a16="http://schemas.microsoft.com/office/drawing/2014/main" id="{F1B68187-8D73-442D-84F0-E187ADC966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BDCA1EFC-5BFB-4A95-A625-8AB431B67D1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423E6278-9CA6-462A-A8CA-65784057B4E3}"/>
                  </a:ext>
                </a:extLst>
              </p:cNvPr>
              <p:cNvGrpSpPr/>
              <p:nvPr/>
            </p:nvGrpSpPr>
            <p:grpSpPr>
              <a:xfrm>
                <a:off x="6203526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3" name="Text Box 23">
                  <a:extLst>
                    <a:ext uri="{FF2B5EF4-FFF2-40B4-BE49-F238E27FC236}">
                      <a16:creationId xmlns:a16="http://schemas.microsoft.com/office/drawing/2014/main" id="{A438844D-968E-4494-BA48-238312D2D7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C984990C-CB4C-406D-8FAC-AE47F864034A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37" name="Rectangle 4">
                <a:extLst>
                  <a:ext uri="{FF2B5EF4-FFF2-40B4-BE49-F238E27FC236}">
                    <a16:creationId xmlns:a16="http://schemas.microsoft.com/office/drawing/2014/main" id="{DB8DA5C5-2781-4B2F-A54B-8ADA9B09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2678667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38" name="Rectangle 4">
                <a:extLst>
                  <a:ext uri="{FF2B5EF4-FFF2-40B4-BE49-F238E27FC236}">
                    <a16:creationId xmlns:a16="http://schemas.microsoft.com/office/drawing/2014/main" id="{7DA0E71B-88D8-43B0-9742-D9FCDAE4C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2678667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39" name="Rectangle 4">
                <a:extLst>
                  <a:ext uri="{FF2B5EF4-FFF2-40B4-BE49-F238E27FC236}">
                    <a16:creationId xmlns:a16="http://schemas.microsoft.com/office/drawing/2014/main" id="{67025702-F1BF-469F-BE13-275911A7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2678667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40" name="Rectangle 4">
                <a:extLst>
                  <a:ext uri="{FF2B5EF4-FFF2-40B4-BE49-F238E27FC236}">
                    <a16:creationId xmlns:a16="http://schemas.microsoft.com/office/drawing/2014/main" id="{485E9E98-711B-45F7-9CE6-66F7942C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2678667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41" name="Rectangle 4">
                <a:extLst>
                  <a:ext uri="{FF2B5EF4-FFF2-40B4-BE49-F238E27FC236}">
                    <a16:creationId xmlns:a16="http://schemas.microsoft.com/office/drawing/2014/main" id="{6CADBAF9-89BF-4CAE-8B15-949318DB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2678667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42" name="Rectangle 4">
                <a:extLst>
                  <a:ext uri="{FF2B5EF4-FFF2-40B4-BE49-F238E27FC236}">
                    <a16:creationId xmlns:a16="http://schemas.microsoft.com/office/drawing/2014/main" id="{3FC43E42-4AE9-4BA1-8216-DA98038EB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2678667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08839E75-78EB-46CB-907A-CFF7AE395414}"/>
                  </a:ext>
                </a:extLst>
              </p:cNvPr>
              <p:cNvSpPr/>
              <p:nvPr/>
            </p:nvSpPr>
            <p:spPr>
              <a:xfrm>
                <a:off x="25621" y="60180"/>
                <a:ext cx="2203229" cy="140970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2EE82191-28F9-4596-B868-1067A099D0BD}"/>
                  </a:ext>
                </a:extLst>
              </p:cNvPr>
              <p:cNvGrpSpPr/>
              <p:nvPr/>
            </p:nvGrpSpPr>
            <p:grpSpPr>
              <a:xfrm>
                <a:off x="869556" y="552450"/>
                <a:ext cx="863605" cy="1187142"/>
                <a:chOff x="310721" y="5385625"/>
                <a:chExt cx="863605" cy="1015175"/>
              </a:xfrm>
            </p:grpSpPr>
            <p:sp>
              <p:nvSpPr>
                <p:cNvPr id="172" name="Text Box 23">
                  <a:extLst>
                    <a:ext uri="{FF2B5EF4-FFF2-40B4-BE49-F238E27FC236}">
                      <a16:creationId xmlns:a16="http://schemas.microsoft.com/office/drawing/2014/main" id="{DF8231E6-D2F8-4716-9DF9-F398852975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73" name="Oval 172">
                  <a:extLst>
                    <a:ext uri="{FF2B5EF4-FFF2-40B4-BE49-F238E27FC236}">
                      <a16:creationId xmlns:a16="http://schemas.microsoft.com/office/drawing/2014/main" id="{EE7FE429-8F15-40B2-A2EF-3CA1119D4F7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74" name="Rectangle 4">
                <a:extLst>
                  <a:ext uri="{FF2B5EF4-FFF2-40B4-BE49-F238E27FC236}">
                    <a16:creationId xmlns:a16="http://schemas.microsoft.com/office/drawing/2014/main" id="{BBE80FD2-F3C8-41CF-8846-5567F3C2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2262" y="1384173"/>
                <a:ext cx="44114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75" name="Text Box 23">
                <a:extLst>
                  <a:ext uri="{FF2B5EF4-FFF2-40B4-BE49-F238E27FC236}">
                    <a16:creationId xmlns:a16="http://schemas.microsoft.com/office/drawing/2014/main" id="{46DCA6B2-C2E4-4996-A8AE-2CA65FD78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60403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0 lines</a:t>
                </a:r>
              </a:p>
            </p:txBody>
          </p:sp>
          <p:sp>
            <p:nvSpPr>
              <p:cNvPr id="176" name="Text Box 23">
                <a:extLst>
                  <a:ext uri="{FF2B5EF4-FFF2-40B4-BE49-F238E27FC236}">
                    <a16:creationId xmlns:a16="http://schemas.microsoft.com/office/drawing/2014/main" id="{E4B52A97-B717-4658-A2D2-04D06540AE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18859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1 lines</a:t>
                </a:r>
              </a:p>
            </p:txBody>
          </p:sp>
          <p:sp>
            <p:nvSpPr>
              <p:cNvPr id="177" name="Text Box 23">
                <a:extLst>
                  <a:ext uri="{FF2B5EF4-FFF2-40B4-BE49-F238E27FC236}">
                    <a16:creationId xmlns:a16="http://schemas.microsoft.com/office/drawing/2014/main" id="{9B5B1F69-9E17-4D15-B54A-7F5D3E9802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311072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2 lines</a:t>
                </a:r>
              </a:p>
            </p:txBody>
          </p:sp>
          <p:sp>
            <p:nvSpPr>
              <p:cNvPr id="178" name="Text Box 23">
                <a:extLst>
                  <a:ext uri="{FF2B5EF4-FFF2-40B4-BE49-F238E27FC236}">
                    <a16:creationId xmlns:a16="http://schemas.microsoft.com/office/drawing/2014/main" id="{126C5EC7-DEED-4D91-ACA2-BFFE784F0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44386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3 lines</a:t>
                </a:r>
              </a:p>
            </p:txBody>
          </p:sp>
          <p:sp>
            <p:nvSpPr>
              <p:cNvPr id="179" name="Text Box 23">
                <a:extLst>
                  <a:ext uri="{FF2B5EF4-FFF2-40B4-BE49-F238E27FC236}">
                    <a16:creationId xmlns:a16="http://schemas.microsoft.com/office/drawing/2014/main" id="{744AF7BF-5DB9-4840-B560-85CCB508A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567690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4 lines</a:t>
                </a:r>
              </a:p>
            </p:txBody>
          </p:sp>
        </p:grpSp>
      </p:grpSp>
      <p:sp>
        <p:nvSpPr>
          <p:cNvPr id="187" name="Isosceles Triangle 186">
            <a:extLst>
              <a:ext uri="{FF2B5EF4-FFF2-40B4-BE49-F238E27FC236}">
                <a16:creationId xmlns:a16="http://schemas.microsoft.com/office/drawing/2014/main" id="{CC13925A-EE19-4170-AEC6-2E32BD4F6E00}"/>
              </a:ext>
            </a:extLst>
          </p:cNvPr>
          <p:cNvSpPr/>
          <p:nvPr/>
        </p:nvSpPr>
        <p:spPr>
          <a:xfrm flipV="1">
            <a:off x="1151055" y="11854"/>
            <a:ext cx="1089924" cy="1410854"/>
          </a:xfrm>
          <a:prstGeom prst="triangle">
            <a:avLst>
              <a:gd name="adj" fmla="val 100000"/>
            </a:avLst>
          </a:prstGeom>
          <a:solidFill>
            <a:srgbClr val="000066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D5E17E9-1B5D-4AA5-A570-26C7C6B87105}"/>
              </a:ext>
            </a:extLst>
          </p:cNvPr>
          <p:cNvGrpSpPr/>
          <p:nvPr/>
        </p:nvGrpSpPr>
        <p:grpSpPr>
          <a:xfrm>
            <a:off x="1758551" y="5591628"/>
            <a:ext cx="5323809" cy="1201055"/>
            <a:chOff x="1758551" y="5591628"/>
            <a:chExt cx="5323809" cy="1201055"/>
          </a:xfrm>
        </p:grpSpPr>
        <p:sp>
          <p:nvSpPr>
            <p:cNvPr id="39" name="Text Box 23">
              <a:extLst>
                <a:ext uri="{FF2B5EF4-FFF2-40B4-BE49-F238E27FC236}">
                  <a16:creationId xmlns:a16="http://schemas.microsoft.com/office/drawing/2014/main" id="{22F168ED-627B-45E0-9644-8437B1A0E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6671" y="5650705"/>
              <a:ext cx="838691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9E1BEEEF-C115-44B7-98E4-A3E6730EF016}"/>
                </a:ext>
              </a:extLst>
            </p:cNvPr>
            <p:cNvSpPr/>
            <p:nvPr/>
          </p:nvSpPr>
          <p:spPr>
            <a:xfrm>
              <a:off x="175855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63FF0171-C59B-4BF6-8692-D9216EEFE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872" y="5650705"/>
              <a:ext cx="832279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3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6413E5D6-8427-4C6C-AC00-8921E81D5AEF}"/>
                </a:ext>
              </a:extLst>
            </p:cNvPr>
            <p:cNvSpPr/>
            <p:nvPr/>
          </p:nvSpPr>
          <p:spPr>
            <a:xfrm>
              <a:off x="264754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Text Box 23">
              <a:extLst>
                <a:ext uri="{FF2B5EF4-FFF2-40B4-BE49-F238E27FC236}">
                  <a16:creationId xmlns:a16="http://schemas.microsoft.com/office/drawing/2014/main" id="{755FC887-6638-480D-977C-5F30F473E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1837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AF0F10E1-BF34-4AB6-A47F-060FC41E4047}"/>
                </a:ext>
              </a:extLst>
            </p:cNvPr>
            <p:cNvSpPr/>
            <p:nvPr/>
          </p:nvSpPr>
          <p:spPr>
            <a:xfrm>
              <a:off x="353654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Text Box 23">
              <a:extLst>
                <a:ext uri="{FF2B5EF4-FFF2-40B4-BE49-F238E27FC236}">
                  <a16:creationId xmlns:a16="http://schemas.microsoft.com/office/drawing/2014/main" id="{B17FE756-89A7-40B2-AE5B-88CEDD48F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32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5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C59D0373-4823-42E2-9A7A-8266D8B32793}"/>
                </a:ext>
              </a:extLst>
            </p:cNvPr>
            <p:cNvSpPr/>
            <p:nvPr/>
          </p:nvSpPr>
          <p:spPr>
            <a:xfrm>
              <a:off x="442553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2" name="Text Box 23">
              <a:extLst>
                <a:ext uri="{FF2B5EF4-FFF2-40B4-BE49-F238E27FC236}">
                  <a16:creationId xmlns:a16="http://schemas.microsoft.com/office/drawing/2014/main" id="{0904627D-6CBD-4A60-91DA-965F7F7FB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0629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2B8A8694-0322-401B-98FA-7BCCB7CC1617}"/>
                </a:ext>
              </a:extLst>
            </p:cNvPr>
            <p:cNvSpPr/>
            <p:nvPr/>
          </p:nvSpPr>
          <p:spPr>
            <a:xfrm>
              <a:off x="531453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5" name="Text Box 23">
              <a:extLst>
                <a:ext uri="{FF2B5EF4-FFF2-40B4-BE49-F238E27FC236}">
                  <a16:creationId xmlns:a16="http://schemas.microsoft.com/office/drawing/2014/main" id="{177FE6CD-8205-4551-AC59-10521626A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9624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7DEEFB45-7C67-44AC-B9C3-D897CCD22DCF}"/>
                </a:ext>
              </a:extLst>
            </p:cNvPr>
            <p:cNvSpPr/>
            <p:nvPr/>
          </p:nvSpPr>
          <p:spPr>
            <a:xfrm>
              <a:off x="620352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393BD3-6FA7-410B-ACA8-5551CA0BB5B9}"/>
              </a:ext>
            </a:extLst>
          </p:cNvPr>
          <p:cNvGrpSpPr/>
          <p:nvPr/>
        </p:nvGrpSpPr>
        <p:grpSpPr>
          <a:xfrm>
            <a:off x="1697073" y="1322596"/>
            <a:ext cx="1979576" cy="811004"/>
            <a:chOff x="1697073" y="1322596"/>
            <a:chExt cx="1979576" cy="811004"/>
          </a:xfrm>
        </p:grpSpPr>
        <p:sp>
          <p:nvSpPr>
            <p:cNvPr id="207" name="Freeform 2">
              <a:extLst>
                <a:ext uri="{FF2B5EF4-FFF2-40B4-BE49-F238E27FC236}">
                  <a16:creationId xmlns:a16="http://schemas.microsoft.com/office/drawing/2014/main" id="{ED034EEA-7585-4D7D-8C90-511A54537A80}"/>
                </a:ext>
              </a:extLst>
            </p:cNvPr>
            <p:cNvSpPr/>
            <p:nvPr/>
          </p:nvSpPr>
          <p:spPr>
            <a:xfrm>
              <a:off x="1697073" y="1322596"/>
              <a:ext cx="1979576" cy="74810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08" name="Rectangle 4">
              <a:extLst>
                <a:ext uri="{FF2B5EF4-FFF2-40B4-BE49-F238E27FC236}">
                  <a16:creationId xmlns:a16="http://schemas.microsoft.com/office/drawing/2014/main" id="{3C6C4229-D8A6-42AD-8288-0EED1D16E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0" y="1456337"/>
              <a:ext cx="338554" cy="677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pic>
        <p:nvPicPr>
          <p:cNvPr id="211" name="Picture 54" descr="an02380_">
            <a:extLst>
              <a:ext uri="{FF2B5EF4-FFF2-40B4-BE49-F238E27FC236}">
                <a16:creationId xmlns:a16="http://schemas.microsoft.com/office/drawing/2014/main" id="{D3B47E7A-B868-4C9C-A0BF-5C2CD349ED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9800" y="14150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2" name="AutoShape 58">
            <a:extLst>
              <a:ext uri="{FF2B5EF4-FFF2-40B4-BE49-F238E27FC236}">
                <a16:creationId xmlns:a16="http://schemas.microsoft.com/office/drawing/2014/main" id="{E1E2570D-09BA-4487-BD06-FAEF9BB146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7110" y="1066800"/>
            <a:ext cx="2151922" cy="467855"/>
          </a:xfrm>
          <a:prstGeom prst="wedgeRoundRectCallout">
            <a:avLst>
              <a:gd name="adj1" fmla="val -59724"/>
              <a:gd name="adj2" fmla="val 52788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k=3 word.</a:t>
            </a:r>
          </a:p>
        </p:txBody>
      </p:sp>
      <p:sp>
        <p:nvSpPr>
          <p:cNvPr id="213" name="AutoShape 58">
            <a:extLst>
              <a:ext uri="{FF2B5EF4-FFF2-40B4-BE49-F238E27FC236}">
                <a16:creationId xmlns:a16="http://schemas.microsoft.com/office/drawing/2014/main" id="{2DF0E1B6-4422-4A0F-B538-2D7F841F40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47110" y="1541914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word.</a:t>
            </a:r>
          </a:p>
        </p:txBody>
      </p:sp>
      <p:sp>
        <p:nvSpPr>
          <p:cNvPr id="214" name="AutoShape 58">
            <a:extLst>
              <a:ext uri="{FF2B5EF4-FFF2-40B4-BE49-F238E27FC236}">
                <a16:creationId xmlns:a16="http://schemas.microsoft.com/office/drawing/2014/main" id="{4AAAE84B-56A9-454B-872F-20EA1C7068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69062" y="2046745"/>
            <a:ext cx="2151922" cy="467855"/>
          </a:xfrm>
          <a:prstGeom prst="wedgeRoundRectCallout">
            <a:avLst>
              <a:gd name="adj1" fmla="val -55003"/>
              <a:gd name="adj2" fmla="val -49587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word.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28DB806-C852-4711-B97D-22CB80217F6E}"/>
              </a:ext>
            </a:extLst>
          </p:cNvPr>
          <p:cNvGrpSpPr/>
          <p:nvPr/>
        </p:nvGrpSpPr>
        <p:grpSpPr>
          <a:xfrm>
            <a:off x="4230418" y="2781300"/>
            <a:ext cx="1200818" cy="510281"/>
            <a:chOff x="4230418" y="2781300"/>
            <a:chExt cx="1200818" cy="510281"/>
          </a:xfrm>
        </p:grpSpPr>
        <p:sp>
          <p:nvSpPr>
            <p:cNvPr id="215" name="Freeform 2">
              <a:extLst>
                <a:ext uri="{FF2B5EF4-FFF2-40B4-BE49-F238E27FC236}">
                  <a16:creationId xmlns:a16="http://schemas.microsoft.com/office/drawing/2014/main" id="{9D94AADB-0F10-43A0-9703-782F36FC5476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6" name="Rectangle 4">
              <a:extLst>
                <a:ext uri="{FF2B5EF4-FFF2-40B4-BE49-F238E27FC236}">
                  <a16:creationId xmlns:a16="http://schemas.microsoft.com/office/drawing/2014/main" id="{F45EA1FD-5CCF-4364-A2D7-FF9B246A2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DFBF8A8-720E-460B-B28A-CC67F3048257}"/>
              </a:ext>
            </a:extLst>
          </p:cNvPr>
          <p:cNvGrpSpPr/>
          <p:nvPr/>
        </p:nvGrpSpPr>
        <p:grpSpPr>
          <a:xfrm>
            <a:off x="5161882" y="4000500"/>
            <a:ext cx="1200818" cy="510281"/>
            <a:chOff x="4230418" y="2781300"/>
            <a:chExt cx="1200818" cy="510281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96FA6635-DEB7-49CC-BD3D-2E6E00B55F7E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9" name="Rectangle 4">
              <a:extLst>
                <a:ext uri="{FF2B5EF4-FFF2-40B4-BE49-F238E27FC236}">
                  <a16:creationId xmlns:a16="http://schemas.microsoft.com/office/drawing/2014/main" id="{77B11DA8-F1E9-488C-8D54-2B3E4DEF1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221" name="Freeform 2">
            <a:extLst>
              <a:ext uri="{FF2B5EF4-FFF2-40B4-BE49-F238E27FC236}">
                <a16:creationId xmlns:a16="http://schemas.microsoft.com/office/drawing/2014/main" id="{2853646A-204E-4F07-85CB-C7083385B478}"/>
              </a:ext>
            </a:extLst>
          </p:cNvPr>
          <p:cNvSpPr/>
          <p:nvPr/>
        </p:nvSpPr>
        <p:spPr>
          <a:xfrm flipV="1">
            <a:off x="7045966" y="4663506"/>
            <a:ext cx="862736" cy="27883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  <a:gd name="connsiteX0" fmla="*/ 0 w 1168072"/>
              <a:gd name="connsiteY0" fmla="*/ 41209 h 146352"/>
              <a:gd name="connsiteX1" fmla="*/ 631939 w 1168072"/>
              <a:gd name="connsiteY1" fmla="*/ 146128 h 146352"/>
              <a:gd name="connsiteX2" fmla="*/ 1168072 w 1168072"/>
              <a:gd name="connsiteY2" fmla="*/ 78677 h 146352"/>
              <a:gd name="connsiteX3" fmla="*/ 1168072 w 1168072"/>
              <a:gd name="connsiteY3" fmla="*/ 78677 h 146352"/>
              <a:gd name="connsiteX0" fmla="*/ 0 w 1168072"/>
              <a:gd name="connsiteY0" fmla="*/ 41209 h 289230"/>
              <a:gd name="connsiteX1" fmla="*/ 631939 w 1168072"/>
              <a:gd name="connsiteY1" fmla="*/ 146128 h 289230"/>
              <a:gd name="connsiteX2" fmla="*/ 1168072 w 1168072"/>
              <a:gd name="connsiteY2" fmla="*/ 78677 h 289230"/>
              <a:gd name="connsiteX3" fmla="*/ 1094443 w 1168072"/>
              <a:gd name="connsiteY3" fmla="*/ 289230 h 289230"/>
              <a:gd name="connsiteX0" fmla="*/ 0 w 1094443"/>
              <a:gd name="connsiteY0" fmla="*/ 45632 h 293653"/>
              <a:gd name="connsiteX1" fmla="*/ 631939 w 1094443"/>
              <a:gd name="connsiteY1" fmla="*/ 150551 h 293653"/>
              <a:gd name="connsiteX2" fmla="*/ 1094443 w 1094443"/>
              <a:gd name="connsiteY2" fmla="*/ 293653 h 293653"/>
              <a:gd name="connsiteX0" fmla="*/ 0 w 1094443"/>
              <a:gd name="connsiteY0" fmla="*/ 0 h 248021"/>
              <a:gd name="connsiteX1" fmla="*/ 631939 w 1094443"/>
              <a:gd name="connsiteY1" fmla="*/ 104919 h 248021"/>
              <a:gd name="connsiteX2" fmla="*/ 1094443 w 1094443"/>
              <a:gd name="connsiteY2" fmla="*/ 248021 h 248021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6389" h="344525">
                <a:moveTo>
                  <a:pt x="0" y="0"/>
                </a:moveTo>
                <a:cubicBezTo>
                  <a:pt x="264648" y="24688"/>
                  <a:pt x="371301" y="65044"/>
                  <a:pt x="558310" y="131238"/>
                </a:cubicBezTo>
                <a:cubicBezTo>
                  <a:pt x="745319" y="197432"/>
                  <a:pt x="795608" y="244527"/>
                  <a:pt x="956389" y="344525"/>
                </a:cubicBez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25" name="Text Box 6">
            <a:extLst>
              <a:ext uri="{FF2B5EF4-FFF2-40B4-BE49-F238E27FC236}">
                <a16:creationId xmlns:a16="http://schemas.microsoft.com/office/drawing/2014/main" id="{466A7269-C39F-4C15-8205-F6ED36E1E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599" y="78142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85F3B19-876E-49B2-BE0D-845FFB134C85}"/>
              </a:ext>
            </a:extLst>
          </p:cNvPr>
          <p:cNvGrpSpPr/>
          <p:nvPr/>
        </p:nvGrpSpPr>
        <p:grpSpPr>
          <a:xfrm>
            <a:off x="7778321" y="3689658"/>
            <a:ext cx="1186490" cy="1187142"/>
            <a:chOff x="7778321" y="3689658"/>
            <a:chExt cx="1186490" cy="1187142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5E32DB00-186D-4DA5-AB4C-97BEA49111D1}"/>
                </a:ext>
              </a:extLst>
            </p:cNvPr>
            <p:cNvGrpSpPr/>
            <p:nvPr/>
          </p:nvGrpSpPr>
          <p:grpSpPr>
            <a:xfrm>
              <a:off x="7778321" y="3689658"/>
              <a:ext cx="832279" cy="1187142"/>
              <a:chOff x="310721" y="5385625"/>
              <a:chExt cx="832279" cy="1015175"/>
            </a:xfrm>
          </p:grpSpPr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F4D81DD6-B2ED-4B22-B7F1-7DE7DB526059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Text Box 23">
                <a:extLst>
                  <a:ext uri="{FF2B5EF4-FFF2-40B4-BE49-F238E27FC236}">
                    <a16:creationId xmlns:a16="http://schemas.microsoft.com/office/drawing/2014/main" id="{59CD14A2-B2D2-464A-AFF6-E5DB97CC48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  <p:sp>
          <p:nvSpPr>
            <p:cNvPr id="226" name="Text Box 6">
              <a:extLst>
                <a:ext uri="{FF2B5EF4-FFF2-40B4-BE49-F238E27FC236}">
                  <a16:creationId xmlns:a16="http://schemas.microsoft.com/office/drawing/2014/main" id="{F2674C9C-3136-4C0F-9B08-F9C39B16A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5350" y="3927285"/>
              <a:ext cx="449461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445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27" name="Rectangle 2">
            <a:extLst>
              <a:ext uri="{FF2B5EF4-FFF2-40B4-BE49-F238E27FC236}">
                <a16:creationId xmlns:a16="http://schemas.microsoft.com/office/drawing/2014/main" id="{DA7E347A-0A7B-4D26-A7E1-1F3E9C089464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0" name="Rectangle 2">
            <a:extLst>
              <a:ext uri="{FF2B5EF4-FFF2-40B4-BE49-F238E27FC236}">
                <a16:creationId xmlns:a16="http://schemas.microsoft.com/office/drawing/2014/main" id="{58DCC5A2-0D57-4522-BBC4-22488B63CC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0741794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3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22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2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2" grpId="0" animBg="1"/>
      <p:bldP spid="213" grpId="0" animBg="1"/>
      <p:bldP spid="214" grpId="0" animBg="1"/>
      <p:bldP spid="221" grpId="0" animBg="1"/>
      <p:bldP spid="225" grpId="0"/>
      <p:bldP spid="42" grpId="0"/>
      <p:bldP spid="230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Rectangle 183">
            <a:extLst>
              <a:ext uri="{FF2B5EF4-FFF2-40B4-BE49-F238E27FC236}">
                <a16:creationId xmlns:a16="http://schemas.microsoft.com/office/drawing/2014/main" id="{2C74DA60-93E2-4920-B68B-B40047645161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7AAC865-39BC-406F-85F4-23BB0C6540A0}"/>
              </a:ext>
            </a:extLst>
          </p:cNvPr>
          <p:cNvGrpSpPr/>
          <p:nvPr/>
        </p:nvGrpSpPr>
        <p:grpSpPr>
          <a:xfrm>
            <a:off x="25620" y="60180"/>
            <a:ext cx="9099329" cy="6765762"/>
            <a:chOff x="25620" y="60180"/>
            <a:chExt cx="9099329" cy="6765762"/>
          </a:xfrm>
        </p:grpSpPr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586208DB-F66E-4AD2-BFFC-FD788CB974FB}"/>
                </a:ext>
              </a:extLst>
            </p:cNvPr>
            <p:cNvSpPr/>
            <p:nvPr/>
          </p:nvSpPr>
          <p:spPr>
            <a:xfrm>
              <a:off x="25620" y="1447800"/>
              <a:ext cx="9099329" cy="537814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1BD2EE7-ECED-4C04-AAFE-EB22A33611EB}"/>
                </a:ext>
              </a:extLst>
            </p:cNvPr>
            <p:cNvGrpSpPr/>
            <p:nvPr/>
          </p:nvGrpSpPr>
          <p:grpSpPr>
            <a:xfrm>
              <a:off x="25621" y="60180"/>
              <a:ext cx="7056739" cy="5986052"/>
              <a:chOff x="25621" y="60180"/>
              <a:chExt cx="7056739" cy="5986052"/>
            </a:xfrm>
          </p:grpSpPr>
          <p:sp>
            <p:nvSpPr>
              <p:cNvPr id="97" name="Text Box 23">
                <a:extLst>
                  <a:ext uri="{FF2B5EF4-FFF2-40B4-BE49-F238E27FC236}">
                    <a16:creationId xmlns:a16="http://schemas.microsoft.com/office/drawing/2014/main" id="{985447BF-0A59-423B-8046-451B62995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4402477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2A004C5F-12DC-41E9-A587-9A39C3B0B860}"/>
                  </a:ext>
                </a:extLst>
              </p:cNvPr>
              <p:cNvSpPr/>
              <p:nvPr/>
            </p:nvSpPr>
            <p:spPr>
              <a:xfrm>
                <a:off x="175855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5" name="Text Box 23">
                <a:extLst>
                  <a:ext uri="{FF2B5EF4-FFF2-40B4-BE49-F238E27FC236}">
                    <a16:creationId xmlns:a16="http://schemas.microsoft.com/office/drawing/2014/main" id="{E3B4E624-B691-469A-985B-F4FE0DB971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4402477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6E81E9B6-9779-4C7B-99E2-B500C0BD9467}"/>
                  </a:ext>
                </a:extLst>
              </p:cNvPr>
              <p:cNvSpPr/>
              <p:nvPr/>
            </p:nvSpPr>
            <p:spPr>
              <a:xfrm>
                <a:off x="264754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3" name="Text Box 23">
                <a:extLst>
                  <a:ext uri="{FF2B5EF4-FFF2-40B4-BE49-F238E27FC236}">
                    <a16:creationId xmlns:a16="http://schemas.microsoft.com/office/drawing/2014/main" id="{13F5C384-8224-4BDD-A3F3-2DC2D647D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B9643D56-6C55-4CCB-B5B4-645456B7A15F}"/>
                  </a:ext>
                </a:extLst>
              </p:cNvPr>
              <p:cNvSpPr/>
              <p:nvPr/>
            </p:nvSpPr>
            <p:spPr>
              <a:xfrm>
                <a:off x="353654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1" name="Text Box 23">
                <a:extLst>
                  <a:ext uri="{FF2B5EF4-FFF2-40B4-BE49-F238E27FC236}">
                    <a16:creationId xmlns:a16="http://schemas.microsoft.com/office/drawing/2014/main" id="{45B03811-8AA8-4DAA-BABB-562F72684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663874A9-6DF5-405E-98B0-311E534A5133}"/>
                  </a:ext>
                </a:extLst>
              </p:cNvPr>
              <p:cNvSpPr/>
              <p:nvPr/>
            </p:nvSpPr>
            <p:spPr>
              <a:xfrm>
                <a:off x="442553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9" name="Text Box 23">
                <a:extLst>
                  <a:ext uri="{FF2B5EF4-FFF2-40B4-BE49-F238E27FC236}">
                    <a16:creationId xmlns:a16="http://schemas.microsoft.com/office/drawing/2014/main" id="{CCCD6AA2-C0EA-4AC1-8957-5B8D0C8A22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978DB781-2B0C-4E51-A77C-F1AE7FD7402B}"/>
                  </a:ext>
                </a:extLst>
              </p:cNvPr>
              <p:cNvSpPr/>
              <p:nvPr/>
            </p:nvSpPr>
            <p:spPr>
              <a:xfrm>
                <a:off x="531453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7" name="Text Box 23">
                <a:extLst>
                  <a:ext uri="{FF2B5EF4-FFF2-40B4-BE49-F238E27FC236}">
                    <a16:creationId xmlns:a16="http://schemas.microsoft.com/office/drawing/2014/main" id="{6606A04C-6C63-4801-94E4-275EC00A8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E85DB296-8CDC-45F9-BBAF-1B0935A4BF7C}"/>
                  </a:ext>
                </a:extLst>
              </p:cNvPr>
              <p:cNvSpPr/>
              <p:nvPr/>
            </p:nvSpPr>
            <p:spPr>
              <a:xfrm>
                <a:off x="620352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Rectangle 4">
                <a:extLst>
                  <a:ext uri="{FF2B5EF4-FFF2-40B4-BE49-F238E27FC236}">
                    <a16:creationId xmlns:a16="http://schemas.microsoft.com/office/drawing/2014/main" id="{59A7726D-5BE9-47E9-930D-72C5D322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5175123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63" name="Rectangle 4">
                <a:extLst>
                  <a:ext uri="{FF2B5EF4-FFF2-40B4-BE49-F238E27FC236}">
                    <a16:creationId xmlns:a16="http://schemas.microsoft.com/office/drawing/2014/main" id="{389FD16B-A772-4344-8BE5-5E1D50061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5175123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64" name="Rectangle 4">
                <a:extLst>
                  <a:ext uri="{FF2B5EF4-FFF2-40B4-BE49-F238E27FC236}">
                    <a16:creationId xmlns:a16="http://schemas.microsoft.com/office/drawing/2014/main" id="{705E4EF8-1F91-4FF6-9AF6-8114852FE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5175123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72" name="Rectangle 4">
                <a:extLst>
                  <a:ext uri="{FF2B5EF4-FFF2-40B4-BE49-F238E27FC236}">
                    <a16:creationId xmlns:a16="http://schemas.microsoft.com/office/drawing/2014/main" id="{F35C1401-D8FF-4B0B-B11B-20E216670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5175123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74" name="Rectangle 4">
                <a:extLst>
                  <a:ext uri="{FF2B5EF4-FFF2-40B4-BE49-F238E27FC236}">
                    <a16:creationId xmlns:a16="http://schemas.microsoft.com/office/drawing/2014/main" id="{5CF25CF1-B70A-4BF2-937A-D987444B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5175123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75" name="Rectangle 4">
                <a:extLst>
                  <a:ext uri="{FF2B5EF4-FFF2-40B4-BE49-F238E27FC236}">
                    <a16:creationId xmlns:a16="http://schemas.microsoft.com/office/drawing/2014/main" id="{9AC2330B-9356-441E-B186-14F978813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5175123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30" name="Text Box 23">
                <a:extLst>
                  <a:ext uri="{FF2B5EF4-FFF2-40B4-BE49-F238E27FC236}">
                    <a16:creationId xmlns:a16="http://schemas.microsoft.com/office/drawing/2014/main" id="{08B5F0DF-81AD-4BFC-B1DD-4EC99D713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3154249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C855D4B1-3F9A-4886-9135-62E9571A4979}"/>
                  </a:ext>
                </a:extLst>
              </p:cNvPr>
              <p:cNvSpPr/>
              <p:nvPr/>
            </p:nvSpPr>
            <p:spPr>
              <a:xfrm>
                <a:off x="175855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8" name="Text Box 23">
                <a:extLst>
                  <a:ext uri="{FF2B5EF4-FFF2-40B4-BE49-F238E27FC236}">
                    <a16:creationId xmlns:a16="http://schemas.microsoft.com/office/drawing/2014/main" id="{231213D5-8315-4D32-B6C9-3DBEDE67B4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3154249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6283D7D5-666F-405E-ACB3-DC5EB6519E6D}"/>
                  </a:ext>
                </a:extLst>
              </p:cNvPr>
              <p:cNvSpPr/>
              <p:nvPr/>
            </p:nvSpPr>
            <p:spPr>
              <a:xfrm>
                <a:off x="264754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6" name="Text Box 23">
                <a:extLst>
                  <a:ext uri="{FF2B5EF4-FFF2-40B4-BE49-F238E27FC236}">
                    <a16:creationId xmlns:a16="http://schemas.microsoft.com/office/drawing/2014/main" id="{2D68F79B-987F-4208-9480-7652BF4736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3D52C9A6-1DBD-401B-9E8A-812A98F341CF}"/>
                  </a:ext>
                </a:extLst>
              </p:cNvPr>
              <p:cNvSpPr/>
              <p:nvPr/>
            </p:nvSpPr>
            <p:spPr>
              <a:xfrm>
                <a:off x="353654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4" name="Text Box 23">
                <a:extLst>
                  <a:ext uri="{FF2B5EF4-FFF2-40B4-BE49-F238E27FC236}">
                    <a16:creationId xmlns:a16="http://schemas.microsoft.com/office/drawing/2014/main" id="{82115C88-2F1C-4C40-A4AC-CDF71E3469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ABE09FA6-E4D2-4014-A109-2BE72125156C}"/>
                  </a:ext>
                </a:extLst>
              </p:cNvPr>
              <p:cNvSpPr/>
              <p:nvPr/>
            </p:nvSpPr>
            <p:spPr>
              <a:xfrm>
                <a:off x="442553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2" name="Text Box 23">
                <a:extLst>
                  <a:ext uri="{FF2B5EF4-FFF2-40B4-BE49-F238E27FC236}">
                    <a16:creationId xmlns:a16="http://schemas.microsoft.com/office/drawing/2014/main" id="{6591E210-53DB-49ED-A132-7BFA345E55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0885F293-3A8A-4B34-8345-5251803E2E91}"/>
                  </a:ext>
                </a:extLst>
              </p:cNvPr>
              <p:cNvSpPr/>
              <p:nvPr/>
            </p:nvSpPr>
            <p:spPr>
              <a:xfrm>
                <a:off x="531453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0" name="Text Box 23">
                <a:extLst>
                  <a:ext uri="{FF2B5EF4-FFF2-40B4-BE49-F238E27FC236}">
                    <a16:creationId xmlns:a16="http://schemas.microsoft.com/office/drawing/2014/main" id="{65464FD7-9C8E-43E1-A135-91DBF302A6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F92A931E-6BBC-42AE-972B-2DBF624AD531}"/>
                  </a:ext>
                </a:extLst>
              </p:cNvPr>
              <p:cNvSpPr/>
              <p:nvPr/>
            </p:nvSpPr>
            <p:spPr>
              <a:xfrm>
                <a:off x="620352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04" name="Rectangle 4">
                <a:extLst>
                  <a:ext uri="{FF2B5EF4-FFF2-40B4-BE49-F238E27FC236}">
                    <a16:creationId xmlns:a16="http://schemas.microsoft.com/office/drawing/2014/main" id="{B52943DC-D802-49BA-8D36-C35E69CB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3926895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05" name="Rectangle 4">
                <a:extLst>
                  <a:ext uri="{FF2B5EF4-FFF2-40B4-BE49-F238E27FC236}">
                    <a16:creationId xmlns:a16="http://schemas.microsoft.com/office/drawing/2014/main" id="{48828628-E70C-4E23-99FC-AF6D4BC4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3926895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06" name="Rectangle 4">
                <a:extLst>
                  <a:ext uri="{FF2B5EF4-FFF2-40B4-BE49-F238E27FC236}">
                    <a16:creationId xmlns:a16="http://schemas.microsoft.com/office/drawing/2014/main" id="{0E2B72BA-7230-46D7-BC7C-D4AA5975D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3926895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7" name="Rectangle 4">
                <a:extLst>
                  <a:ext uri="{FF2B5EF4-FFF2-40B4-BE49-F238E27FC236}">
                    <a16:creationId xmlns:a16="http://schemas.microsoft.com/office/drawing/2014/main" id="{4490E892-A94B-47A1-BD3A-BB62FD6FD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3926895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08" name="Rectangle 4">
                <a:extLst>
                  <a:ext uri="{FF2B5EF4-FFF2-40B4-BE49-F238E27FC236}">
                    <a16:creationId xmlns:a16="http://schemas.microsoft.com/office/drawing/2014/main" id="{A634AEB8-3178-4A98-AE50-1637DD911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3926895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09" name="Rectangle 4">
                <a:extLst>
                  <a:ext uri="{FF2B5EF4-FFF2-40B4-BE49-F238E27FC236}">
                    <a16:creationId xmlns:a16="http://schemas.microsoft.com/office/drawing/2014/main" id="{E8AD9F33-847B-429C-BFFC-6962EE240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3926895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079989FE-A75A-4215-BEBE-6F9F5FADF34C}"/>
                  </a:ext>
                </a:extLst>
              </p:cNvPr>
              <p:cNvGrpSpPr/>
              <p:nvPr/>
            </p:nvGrpSpPr>
            <p:grpSpPr>
              <a:xfrm>
                <a:off x="1758551" y="1846944"/>
                <a:ext cx="866811" cy="1187142"/>
                <a:chOff x="310721" y="5385625"/>
                <a:chExt cx="866811" cy="1015175"/>
              </a:xfrm>
            </p:grpSpPr>
            <p:sp>
              <p:nvSpPr>
                <p:cNvPr id="163" name="Text Box 23">
                  <a:extLst>
                    <a:ext uri="{FF2B5EF4-FFF2-40B4-BE49-F238E27FC236}">
                      <a16:creationId xmlns:a16="http://schemas.microsoft.com/office/drawing/2014/main" id="{DA74F8D2-740A-4251-B3D2-16BE93C75D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1DDBF539-7D9C-4A2C-8C9A-68A86E09962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BBD13B09-AC15-45AF-9E0A-554E2EA75E86}"/>
                  </a:ext>
                </a:extLst>
              </p:cNvPr>
              <p:cNvGrpSpPr/>
              <p:nvPr/>
            </p:nvGrpSpPr>
            <p:grpSpPr>
              <a:xfrm>
                <a:off x="2647546" y="1846944"/>
                <a:ext cx="863605" cy="1187142"/>
                <a:chOff x="310721" y="5385625"/>
                <a:chExt cx="863605" cy="1015175"/>
              </a:xfrm>
            </p:grpSpPr>
            <p:sp>
              <p:nvSpPr>
                <p:cNvPr id="161" name="Text Box 23">
                  <a:extLst>
                    <a:ext uri="{FF2B5EF4-FFF2-40B4-BE49-F238E27FC236}">
                      <a16:creationId xmlns:a16="http://schemas.microsoft.com/office/drawing/2014/main" id="{4DA92380-A329-4936-A533-2F9C679D87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D6B92481-389E-493F-A2C8-44CBA7757ECD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47552B2F-F21D-4770-AA54-1F02C1E3D8B2}"/>
                  </a:ext>
                </a:extLst>
              </p:cNvPr>
              <p:cNvGrpSpPr/>
              <p:nvPr/>
            </p:nvGrpSpPr>
            <p:grpSpPr>
              <a:xfrm>
                <a:off x="3536541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9" name="Text Box 23">
                  <a:extLst>
                    <a:ext uri="{FF2B5EF4-FFF2-40B4-BE49-F238E27FC236}">
                      <a16:creationId xmlns:a16="http://schemas.microsoft.com/office/drawing/2014/main" id="{30BD6AE9-CDBA-483C-8BE6-7744D74023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9025F9C0-674B-485C-8DEE-E9B733243B2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CD2DBB27-7087-47DD-8F3F-4A60A7498B7A}"/>
                  </a:ext>
                </a:extLst>
              </p:cNvPr>
              <p:cNvGrpSpPr/>
              <p:nvPr/>
            </p:nvGrpSpPr>
            <p:grpSpPr>
              <a:xfrm>
                <a:off x="4425536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7" name="Text Box 23">
                  <a:extLst>
                    <a:ext uri="{FF2B5EF4-FFF2-40B4-BE49-F238E27FC236}">
                      <a16:creationId xmlns:a16="http://schemas.microsoft.com/office/drawing/2014/main" id="{05330E3E-B0D0-4805-B633-FF66DBFBD4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EC140B88-6399-44BE-B45A-32E265323DC0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A5A37133-7D2C-46CA-86DD-BC726A36C8F9}"/>
                  </a:ext>
                </a:extLst>
              </p:cNvPr>
              <p:cNvGrpSpPr/>
              <p:nvPr/>
            </p:nvGrpSpPr>
            <p:grpSpPr>
              <a:xfrm>
                <a:off x="5314531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5" name="Text Box 23">
                  <a:extLst>
                    <a:ext uri="{FF2B5EF4-FFF2-40B4-BE49-F238E27FC236}">
                      <a16:creationId xmlns:a16="http://schemas.microsoft.com/office/drawing/2014/main" id="{F1B68187-8D73-442D-84F0-E187ADC966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BDCA1EFC-5BFB-4A95-A625-8AB431B67D1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423E6278-9CA6-462A-A8CA-65784057B4E3}"/>
                  </a:ext>
                </a:extLst>
              </p:cNvPr>
              <p:cNvGrpSpPr/>
              <p:nvPr/>
            </p:nvGrpSpPr>
            <p:grpSpPr>
              <a:xfrm>
                <a:off x="6203526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3" name="Text Box 23">
                  <a:extLst>
                    <a:ext uri="{FF2B5EF4-FFF2-40B4-BE49-F238E27FC236}">
                      <a16:creationId xmlns:a16="http://schemas.microsoft.com/office/drawing/2014/main" id="{A438844D-968E-4494-BA48-238312D2D7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C984990C-CB4C-406D-8FAC-AE47F864034A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37" name="Rectangle 4">
                <a:extLst>
                  <a:ext uri="{FF2B5EF4-FFF2-40B4-BE49-F238E27FC236}">
                    <a16:creationId xmlns:a16="http://schemas.microsoft.com/office/drawing/2014/main" id="{DB8DA5C5-2781-4B2F-A54B-8ADA9B09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2678667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38" name="Rectangle 4">
                <a:extLst>
                  <a:ext uri="{FF2B5EF4-FFF2-40B4-BE49-F238E27FC236}">
                    <a16:creationId xmlns:a16="http://schemas.microsoft.com/office/drawing/2014/main" id="{7DA0E71B-88D8-43B0-9742-D9FCDAE4C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2678667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39" name="Rectangle 4">
                <a:extLst>
                  <a:ext uri="{FF2B5EF4-FFF2-40B4-BE49-F238E27FC236}">
                    <a16:creationId xmlns:a16="http://schemas.microsoft.com/office/drawing/2014/main" id="{67025702-F1BF-469F-BE13-275911A7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2678667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40" name="Rectangle 4">
                <a:extLst>
                  <a:ext uri="{FF2B5EF4-FFF2-40B4-BE49-F238E27FC236}">
                    <a16:creationId xmlns:a16="http://schemas.microsoft.com/office/drawing/2014/main" id="{485E9E98-711B-45F7-9CE6-66F7942C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2678667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41" name="Rectangle 4">
                <a:extLst>
                  <a:ext uri="{FF2B5EF4-FFF2-40B4-BE49-F238E27FC236}">
                    <a16:creationId xmlns:a16="http://schemas.microsoft.com/office/drawing/2014/main" id="{6CADBAF9-89BF-4CAE-8B15-949318DB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2678667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42" name="Rectangle 4">
                <a:extLst>
                  <a:ext uri="{FF2B5EF4-FFF2-40B4-BE49-F238E27FC236}">
                    <a16:creationId xmlns:a16="http://schemas.microsoft.com/office/drawing/2014/main" id="{3FC43E42-4AE9-4BA1-8216-DA98038EB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2678667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08839E75-78EB-46CB-907A-CFF7AE395414}"/>
                  </a:ext>
                </a:extLst>
              </p:cNvPr>
              <p:cNvSpPr/>
              <p:nvPr/>
            </p:nvSpPr>
            <p:spPr>
              <a:xfrm>
                <a:off x="25621" y="60180"/>
                <a:ext cx="2203229" cy="140970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2EE82191-28F9-4596-B868-1067A099D0BD}"/>
                  </a:ext>
                </a:extLst>
              </p:cNvPr>
              <p:cNvGrpSpPr/>
              <p:nvPr/>
            </p:nvGrpSpPr>
            <p:grpSpPr>
              <a:xfrm>
                <a:off x="869556" y="552450"/>
                <a:ext cx="863605" cy="1187142"/>
                <a:chOff x="310721" y="5385625"/>
                <a:chExt cx="863605" cy="1015175"/>
              </a:xfrm>
            </p:grpSpPr>
            <p:sp>
              <p:nvSpPr>
                <p:cNvPr id="172" name="Text Box 23">
                  <a:extLst>
                    <a:ext uri="{FF2B5EF4-FFF2-40B4-BE49-F238E27FC236}">
                      <a16:creationId xmlns:a16="http://schemas.microsoft.com/office/drawing/2014/main" id="{DF8231E6-D2F8-4716-9DF9-F398852975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73" name="Oval 172">
                  <a:extLst>
                    <a:ext uri="{FF2B5EF4-FFF2-40B4-BE49-F238E27FC236}">
                      <a16:creationId xmlns:a16="http://schemas.microsoft.com/office/drawing/2014/main" id="{EE7FE429-8F15-40B2-A2EF-3CA1119D4F7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74" name="Rectangle 4">
                <a:extLst>
                  <a:ext uri="{FF2B5EF4-FFF2-40B4-BE49-F238E27FC236}">
                    <a16:creationId xmlns:a16="http://schemas.microsoft.com/office/drawing/2014/main" id="{BBE80FD2-F3C8-41CF-8846-5567F3C2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2262" y="1384173"/>
                <a:ext cx="44114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75" name="Text Box 23">
                <a:extLst>
                  <a:ext uri="{FF2B5EF4-FFF2-40B4-BE49-F238E27FC236}">
                    <a16:creationId xmlns:a16="http://schemas.microsoft.com/office/drawing/2014/main" id="{46DCA6B2-C2E4-4996-A8AE-2CA65FD78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60403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0 lines</a:t>
                </a:r>
              </a:p>
            </p:txBody>
          </p:sp>
          <p:sp>
            <p:nvSpPr>
              <p:cNvPr id="176" name="Text Box 23">
                <a:extLst>
                  <a:ext uri="{FF2B5EF4-FFF2-40B4-BE49-F238E27FC236}">
                    <a16:creationId xmlns:a16="http://schemas.microsoft.com/office/drawing/2014/main" id="{E4B52A97-B717-4658-A2D2-04D06540AE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18859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1 lines</a:t>
                </a:r>
              </a:p>
            </p:txBody>
          </p:sp>
          <p:sp>
            <p:nvSpPr>
              <p:cNvPr id="177" name="Text Box 23">
                <a:extLst>
                  <a:ext uri="{FF2B5EF4-FFF2-40B4-BE49-F238E27FC236}">
                    <a16:creationId xmlns:a16="http://schemas.microsoft.com/office/drawing/2014/main" id="{9B5B1F69-9E17-4D15-B54A-7F5D3E9802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311072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2 lines</a:t>
                </a:r>
              </a:p>
            </p:txBody>
          </p:sp>
          <p:sp>
            <p:nvSpPr>
              <p:cNvPr id="178" name="Text Box 23">
                <a:extLst>
                  <a:ext uri="{FF2B5EF4-FFF2-40B4-BE49-F238E27FC236}">
                    <a16:creationId xmlns:a16="http://schemas.microsoft.com/office/drawing/2014/main" id="{126C5EC7-DEED-4D91-ACA2-BFFE784F0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44386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3 lines</a:t>
                </a:r>
              </a:p>
            </p:txBody>
          </p:sp>
          <p:sp>
            <p:nvSpPr>
              <p:cNvPr id="179" name="Text Box 23">
                <a:extLst>
                  <a:ext uri="{FF2B5EF4-FFF2-40B4-BE49-F238E27FC236}">
                    <a16:creationId xmlns:a16="http://schemas.microsoft.com/office/drawing/2014/main" id="{744AF7BF-5DB9-4840-B560-85CCB508A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567690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4 lines</a:t>
                </a:r>
              </a:p>
            </p:txBody>
          </p:sp>
        </p:grpSp>
      </p:grpSp>
      <p:sp>
        <p:nvSpPr>
          <p:cNvPr id="187" name="Isosceles Triangle 186">
            <a:extLst>
              <a:ext uri="{FF2B5EF4-FFF2-40B4-BE49-F238E27FC236}">
                <a16:creationId xmlns:a16="http://schemas.microsoft.com/office/drawing/2014/main" id="{CC13925A-EE19-4170-AEC6-2E32BD4F6E00}"/>
              </a:ext>
            </a:extLst>
          </p:cNvPr>
          <p:cNvSpPr/>
          <p:nvPr/>
        </p:nvSpPr>
        <p:spPr>
          <a:xfrm flipV="1">
            <a:off x="1151055" y="11854"/>
            <a:ext cx="1089924" cy="1410854"/>
          </a:xfrm>
          <a:prstGeom prst="triangle">
            <a:avLst>
              <a:gd name="adj" fmla="val 100000"/>
            </a:avLst>
          </a:prstGeom>
          <a:solidFill>
            <a:srgbClr val="000066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D5E17E9-1B5D-4AA5-A570-26C7C6B87105}"/>
              </a:ext>
            </a:extLst>
          </p:cNvPr>
          <p:cNvGrpSpPr/>
          <p:nvPr/>
        </p:nvGrpSpPr>
        <p:grpSpPr>
          <a:xfrm>
            <a:off x="1758551" y="5591628"/>
            <a:ext cx="5323809" cy="1201055"/>
            <a:chOff x="1758551" y="5591628"/>
            <a:chExt cx="5323809" cy="1201055"/>
          </a:xfrm>
        </p:grpSpPr>
        <p:sp>
          <p:nvSpPr>
            <p:cNvPr id="39" name="Text Box 23">
              <a:extLst>
                <a:ext uri="{FF2B5EF4-FFF2-40B4-BE49-F238E27FC236}">
                  <a16:creationId xmlns:a16="http://schemas.microsoft.com/office/drawing/2014/main" id="{22F168ED-627B-45E0-9644-8437B1A0E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6671" y="5650705"/>
              <a:ext cx="838691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9E1BEEEF-C115-44B7-98E4-A3E6730EF016}"/>
                </a:ext>
              </a:extLst>
            </p:cNvPr>
            <p:cNvSpPr/>
            <p:nvPr/>
          </p:nvSpPr>
          <p:spPr>
            <a:xfrm>
              <a:off x="175855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63FF0171-C59B-4BF6-8692-D9216EEFE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872" y="5650705"/>
              <a:ext cx="832279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3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6413E5D6-8427-4C6C-AC00-8921E81D5AEF}"/>
                </a:ext>
              </a:extLst>
            </p:cNvPr>
            <p:cNvSpPr/>
            <p:nvPr/>
          </p:nvSpPr>
          <p:spPr>
            <a:xfrm>
              <a:off x="264754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Text Box 23">
              <a:extLst>
                <a:ext uri="{FF2B5EF4-FFF2-40B4-BE49-F238E27FC236}">
                  <a16:creationId xmlns:a16="http://schemas.microsoft.com/office/drawing/2014/main" id="{755FC887-6638-480D-977C-5F30F473E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1837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AF0F10E1-BF34-4AB6-A47F-060FC41E4047}"/>
                </a:ext>
              </a:extLst>
            </p:cNvPr>
            <p:cNvSpPr/>
            <p:nvPr/>
          </p:nvSpPr>
          <p:spPr>
            <a:xfrm>
              <a:off x="353654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Text Box 23">
              <a:extLst>
                <a:ext uri="{FF2B5EF4-FFF2-40B4-BE49-F238E27FC236}">
                  <a16:creationId xmlns:a16="http://schemas.microsoft.com/office/drawing/2014/main" id="{B17FE756-89A7-40B2-AE5B-88CEDD48F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32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5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C59D0373-4823-42E2-9A7A-8266D8B32793}"/>
                </a:ext>
              </a:extLst>
            </p:cNvPr>
            <p:cNvSpPr/>
            <p:nvPr/>
          </p:nvSpPr>
          <p:spPr>
            <a:xfrm>
              <a:off x="442553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2" name="Text Box 23">
              <a:extLst>
                <a:ext uri="{FF2B5EF4-FFF2-40B4-BE49-F238E27FC236}">
                  <a16:creationId xmlns:a16="http://schemas.microsoft.com/office/drawing/2014/main" id="{0904627D-6CBD-4A60-91DA-965F7F7FB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0629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2B8A8694-0322-401B-98FA-7BCCB7CC1617}"/>
                </a:ext>
              </a:extLst>
            </p:cNvPr>
            <p:cNvSpPr/>
            <p:nvPr/>
          </p:nvSpPr>
          <p:spPr>
            <a:xfrm>
              <a:off x="531453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5" name="Text Box 23">
              <a:extLst>
                <a:ext uri="{FF2B5EF4-FFF2-40B4-BE49-F238E27FC236}">
                  <a16:creationId xmlns:a16="http://schemas.microsoft.com/office/drawing/2014/main" id="{177FE6CD-8205-4551-AC59-10521626A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9624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7DEEFB45-7C67-44AC-B9C3-D897CCD22DCF}"/>
                </a:ext>
              </a:extLst>
            </p:cNvPr>
            <p:cNvSpPr/>
            <p:nvPr/>
          </p:nvSpPr>
          <p:spPr>
            <a:xfrm>
              <a:off x="620352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393BD3-6FA7-410B-ACA8-5551CA0BB5B9}"/>
              </a:ext>
            </a:extLst>
          </p:cNvPr>
          <p:cNvGrpSpPr/>
          <p:nvPr/>
        </p:nvGrpSpPr>
        <p:grpSpPr>
          <a:xfrm>
            <a:off x="1697073" y="1322596"/>
            <a:ext cx="1979576" cy="811004"/>
            <a:chOff x="1697073" y="1322596"/>
            <a:chExt cx="1979576" cy="811004"/>
          </a:xfrm>
        </p:grpSpPr>
        <p:sp>
          <p:nvSpPr>
            <p:cNvPr id="207" name="Freeform 2">
              <a:extLst>
                <a:ext uri="{FF2B5EF4-FFF2-40B4-BE49-F238E27FC236}">
                  <a16:creationId xmlns:a16="http://schemas.microsoft.com/office/drawing/2014/main" id="{ED034EEA-7585-4D7D-8C90-511A54537A80}"/>
                </a:ext>
              </a:extLst>
            </p:cNvPr>
            <p:cNvSpPr/>
            <p:nvPr/>
          </p:nvSpPr>
          <p:spPr>
            <a:xfrm>
              <a:off x="1697073" y="1322596"/>
              <a:ext cx="1979576" cy="74810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08" name="Rectangle 4">
              <a:extLst>
                <a:ext uri="{FF2B5EF4-FFF2-40B4-BE49-F238E27FC236}">
                  <a16:creationId xmlns:a16="http://schemas.microsoft.com/office/drawing/2014/main" id="{3C6C4229-D8A6-42AD-8288-0EED1D16E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0" y="1456337"/>
              <a:ext cx="338554" cy="677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28DB806-C852-4711-B97D-22CB80217F6E}"/>
              </a:ext>
            </a:extLst>
          </p:cNvPr>
          <p:cNvGrpSpPr/>
          <p:nvPr/>
        </p:nvGrpSpPr>
        <p:grpSpPr>
          <a:xfrm>
            <a:off x="4230418" y="2781300"/>
            <a:ext cx="1200818" cy="510281"/>
            <a:chOff x="4230418" y="2781300"/>
            <a:chExt cx="1200818" cy="510281"/>
          </a:xfrm>
        </p:grpSpPr>
        <p:sp>
          <p:nvSpPr>
            <p:cNvPr id="215" name="Freeform 2">
              <a:extLst>
                <a:ext uri="{FF2B5EF4-FFF2-40B4-BE49-F238E27FC236}">
                  <a16:creationId xmlns:a16="http://schemas.microsoft.com/office/drawing/2014/main" id="{9D94AADB-0F10-43A0-9703-782F36FC5476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6" name="Rectangle 4">
              <a:extLst>
                <a:ext uri="{FF2B5EF4-FFF2-40B4-BE49-F238E27FC236}">
                  <a16:creationId xmlns:a16="http://schemas.microsoft.com/office/drawing/2014/main" id="{F45EA1FD-5CCF-4364-A2D7-FF9B246A2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DFBF8A8-720E-460B-B28A-CC67F3048257}"/>
              </a:ext>
            </a:extLst>
          </p:cNvPr>
          <p:cNvGrpSpPr/>
          <p:nvPr/>
        </p:nvGrpSpPr>
        <p:grpSpPr>
          <a:xfrm>
            <a:off x="5161882" y="4000500"/>
            <a:ext cx="1200818" cy="510281"/>
            <a:chOff x="4230418" y="2781300"/>
            <a:chExt cx="1200818" cy="510281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96FA6635-DEB7-49CC-BD3D-2E6E00B55F7E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9" name="Rectangle 4">
              <a:extLst>
                <a:ext uri="{FF2B5EF4-FFF2-40B4-BE49-F238E27FC236}">
                  <a16:creationId xmlns:a16="http://schemas.microsoft.com/office/drawing/2014/main" id="{77B11DA8-F1E9-488C-8D54-2B3E4DEF1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221" name="Freeform 2">
            <a:extLst>
              <a:ext uri="{FF2B5EF4-FFF2-40B4-BE49-F238E27FC236}">
                <a16:creationId xmlns:a16="http://schemas.microsoft.com/office/drawing/2014/main" id="{2853646A-204E-4F07-85CB-C7083385B478}"/>
              </a:ext>
            </a:extLst>
          </p:cNvPr>
          <p:cNvSpPr/>
          <p:nvPr/>
        </p:nvSpPr>
        <p:spPr>
          <a:xfrm flipV="1">
            <a:off x="7045966" y="4663506"/>
            <a:ext cx="862736" cy="27883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  <a:gd name="connsiteX0" fmla="*/ 0 w 1168072"/>
              <a:gd name="connsiteY0" fmla="*/ 41209 h 146352"/>
              <a:gd name="connsiteX1" fmla="*/ 631939 w 1168072"/>
              <a:gd name="connsiteY1" fmla="*/ 146128 h 146352"/>
              <a:gd name="connsiteX2" fmla="*/ 1168072 w 1168072"/>
              <a:gd name="connsiteY2" fmla="*/ 78677 h 146352"/>
              <a:gd name="connsiteX3" fmla="*/ 1168072 w 1168072"/>
              <a:gd name="connsiteY3" fmla="*/ 78677 h 146352"/>
              <a:gd name="connsiteX0" fmla="*/ 0 w 1168072"/>
              <a:gd name="connsiteY0" fmla="*/ 41209 h 289230"/>
              <a:gd name="connsiteX1" fmla="*/ 631939 w 1168072"/>
              <a:gd name="connsiteY1" fmla="*/ 146128 h 289230"/>
              <a:gd name="connsiteX2" fmla="*/ 1168072 w 1168072"/>
              <a:gd name="connsiteY2" fmla="*/ 78677 h 289230"/>
              <a:gd name="connsiteX3" fmla="*/ 1094443 w 1168072"/>
              <a:gd name="connsiteY3" fmla="*/ 289230 h 289230"/>
              <a:gd name="connsiteX0" fmla="*/ 0 w 1094443"/>
              <a:gd name="connsiteY0" fmla="*/ 45632 h 293653"/>
              <a:gd name="connsiteX1" fmla="*/ 631939 w 1094443"/>
              <a:gd name="connsiteY1" fmla="*/ 150551 h 293653"/>
              <a:gd name="connsiteX2" fmla="*/ 1094443 w 1094443"/>
              <a:gd name="connsiteY2" fmla="*/ 293653 h 293653"/>
              <a:gd name="connsiteX0" fmla="*/ 0 w 1094443"/>
              <a:gd name="connsiteY0" fmla="*/ 0 h 248021"/>
              <a:gd name="connsiteX1" fmla="*/ 631939 w 1094443"/>
              <a:gd name="connsiteY1" fmla="*/ 104919 h 248021"/>
              <a:gd name="connsiteX2" fmla="*/ 1094443 w 1094443"/>
              <a:gd name="connsiteY2" fmla="*/ 248021 h 248021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6389" h="344525">
                <a:moveTo>
                  <a:pt x="0" y="0"/>
                </a:moveTo>
                <a:cubicBezTo>
                  <a:pt x="264648" y="24688"/>
                  <a:pt x="371301" y="65044"/>
                  <a:pt x="558310" y="131238"/>
                </a:cubicBezTo>
                <a:cubicBezTo>
                  <a:pt x="745319" y="197432"/>
                  <a:pt x="795608" y="244527"/>
                  <a:pt x="956389" y="344525"/>
                </a:cubicBez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23" name="Rectangle 4">
            <a:extLst>
              <a:ext uri="{FF2B5EF4-FFF2-40B4-BE49-F238E27FC236}">
                <a16:creationId xmlns:a16="http://schemas.microsoft.com/office/drawing/2014/main" id="{A20A2710-E335-4328-9B15-A1A6E7EBE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52394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4" name="Rectangle 4">
            <a:extLst>
              <a:ext uri="{FF2B5EF4-FFF2-40B4-BE49-F238E27FC236}">
                <a16:creationId xmlns:a16="http://schemas.microsoft.com/office/drawing/2014/main" id="{1FEA1DF4-0C89-46C5-BC03-405974D67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254" y="294543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5" name="Text Box 6">
            <a:extLst>
              <a:ext uri="{FF2B5EF4-FFF2-40B4-BE49-F238E27FC236}">
                <a16:creationId xmlns:a16="http://schemas.microsoft.com/office/drawing/2014/main" id="{466A7269-C39F-4C15-8205-F6ED36E1E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599" y="78142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85F3B19-876E-49B2-BE0D-845FFB134C85}"/>
              </a:ext>
            </a:extLst>
          </p:cNvPr>
          <p:cNvGrpSpPr/>
          <p:nvPr/>
        </p:nvGrpSpPr>
        <p:grpSpPr>
          <a:xfrm>
            <a:off x="7778321" y="3689658"/>
            <a:ext cx="1186490" cy="1187142"/>
            <a:chOff x="7778321" y="3689658"/>
            <a:chExt cx="1186490" cy="1187142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5E32DB00-186D-4DA5-AB4C-97BEA49111D1}"/>
                </a:ext>
              </a:extLst>
            </p:cNvPr>
            <p:cNvGrpSpPr/>
            <p:nvPr/>
          </p:nvGrpSpPr>
          <p:grpSpPr>
            <a:xfrm>
              <a:off x="7778321" y="3689658"/>
              <a:ext cx="832279" cy="1187142"/>
              <a:chOff x="310721" y="5385625"/>
              <a:chExt cx="832279" cy="1015175"/>
            </a:xfrm>
          </p:grpSpPr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F4D81DD6-B2ED-4B22-B7F1-7DE7DB526059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Text Box 23">
                <a:extLst>
                  <a:ext uri="{FF2B5EF4-FFF2-40B4-BE49-F238E27FC236}">
                    <a16:creationId xmlns:a16="http://schemas.microsoft.com/office/drawing/2014/main" id="{59CD14A2-B2D2-464A-AFF6-E5DB97CC48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  <p:sp>
          <p:nvSpPr>
            <p:cNvPr id="226" name="Text Box 6">
              <a:extLst>
                <a:ext uri="{FF2B5EF4-FFF2-40B4-BE49-F238E27FC236}">
                  <a16:creationId xmlns:a16="http://schemas.microsoft.com/office/drawing/2014/main" id="{F2674C9C-3136-4C0F-9B08-F9C39B16A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5350" y="3927285"/>
              <a:ext cx="449461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sp>
        <p:nvSpPr>
          <p:cNvPr id="206" name="Rectangle 4">
            <a:extLst>
              <a:ext uri="{FF2B5EF4-FFF2-40B4-BE49-F238E27FC236}">
                <a16:creationId xmlns:a16="http://schemas.microsoft.com/office/drawing/2014/main" id="{15DD9540-0E24-414C-A313-5F2E606C1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5946" y="4091285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27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0" name="Rectangle 4">
            <a:extLst>
              <a:ext uri="{FF2B5EF4-FFF2-40B4-BE49-F238E27FC236}">
                <a16:creationId xmlns:a16="http://schemas.microsoft.com/office/drawing/2014/main" id="{A8BF91A4-3AFA-4FAF-99A5-A4338880D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0" y="4953000"/>
            <a:ext cx="157607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 length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1+8+27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CDE8C0F-CC8F-4D58-B3E4-AE91FA24C577}"/>
              </a:ext>
            </a:extLst>
          </p:cNvPr>
          <p:cNvGrpSpPr/>
          <p:nvPr/>
        </p:nvGrpSpPr>
        <p:grpSpPr>
          <a:xfrm>
            <a:off x="7010400" y="2438400"/>
            <a:ext cx="1142999" cy="3814465"/>
            <a:chOff x="7010400" y="2438400"/>
            <a:chExt cx="1142999" cy="3814465"/>
          </a:xfrm>
        </p:grpSpPr>
        <p:sp>
          <p:nvSpPr>
            <p:cNvPr id="222" name="Rectangle 4">
              <a:extLst>
                <a:ext uri="{FF2B5EF4-FFF2-40B4-BE49-F238E27FC236}">
                  <a16:creationId xmlns:a16="http://schemas.microsoft.com/office/drawing/2014/main" id="{0D3E16DA-C026-4F90-A5AF-5526066D1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827" y="262160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0" name="Freeform 2">
              <a:extLst>
                <a:ext uri="{FF2B5EF4-FFF2-40B4-BE49-F238E27FC236}">
                  <a16:creationId xmlns:a16="http://schemas.microsoft.com/office/drawing/2014/main" id="{5642D20C-EED5-42F1-B960-7D6C56CBFF98}"/>
                </a:ext>
              </a:extLst>
            </p:cNvPr>
            <p:cNvSpPr/>
            <p:nvPr/>
          </p:nvSpPr>
          <p:spPr>
            <a:xfrm flipV="1">
              <a:off x="7032144" y="4838476"/>
              <a:ext cx="1121255" cy="113268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1" name="Freeform 2">
              <a:extLst>
                <a:ext uri="{FF2B5EF4-FFF2-40B4-BE49-F238E27FC236}">
                  <a16:creationId xmlns:a16="http://schemas.microsoft.com/office/drawing/2014/main" id="{A354C7F0-2115-4F9B-B943-608C454E116A}"/>
                </a:ext>
              </a:extLst>
            </p:cNvPr>
            <p:cNvSpPr/>
            <p:nvPr/>
          </p:nvSpPr>
          <p:spPr>
            <a:xfrm>
              <a:off x="7010400" y="3429000"/>
              <a:ext cx="862736" cy="58967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2" name="Freeform 2">
              <a:extLst>
                <a:ext uri="{FF2B5EF4-FFF2-40B4-BE49-F238E27FC236}">
                  <a16:creationId xmlns:a16="http://schemas.microsoft.com/office/drawing/2014/main" id="{02B68AC3-D07E-449A-AFEE-F458AD770658}"/>
                </a:ext>
              </a:extLst>
            </p:cNvPr>
            <p:cNvSpPr/>
            <p:nvPr/>
          </p:nvSpPr>
          <p:spPr>
            <a:xfrm>
              <a:off x="7067549" y="2438400"/>
              <a:ext cx="1085849" cy="134358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4" name="Rectangle 4">
              <a:extLst>
                <a:ext uri="{FF2B5EF4-FFF2-40B4-BE49-F238E27FC236}">
                  <a16:creationId xmlns:a16="http://schemas.microsoft.com/office/drawing/2014/main" id="{61A5526A-6B90-464A-A053-7F85E41C5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5791200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5" name="Rectangle 4">
              <a:extLst>
                <a:ext uri="{FF2B5EF4-FFF2-40B4-BE49-F238E27FC236}">
                  <a16:creationId xmlns:a16="http://schemas.microsoft.com/office/drawing/2014/main" id="{59AA429F-A446-4973-B113-9B1FF6241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363408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6" name="Rectangle 4">
              <a:extLst>
                <a:ext uri="{FF2B5EF4-FFF2-40B4-BE49-F238E27FC236}">
                  <a16:creationId xmlns:a16="http://schemas.microsoft.com/office/drawing/2014/main" id="{7B5972A4-CE9B-461E-B066-0B7FF45AC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4104" y="481518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566B0FDF-22CA-4793-B8ED-B81EA986E153}"/>
              </a:ext>
            </a:extLst>
          </p:cNvPr>
          <p:cNvGrpSpPr/>
          <p:nvPr/>
        </p:nvGrpSpPr>
        <p:grpSpPr>
          <a:xfrm>
            <a:off x="5090636" y="1322851"/>
            <a:ext cx="4053364" cy="2004326"/>
            <a:chOff x="560841" y="2416020"/>
            <a:chExt cx="4053364" cy="2004326"/>
          </a:xfrm>
        </p:grpSpPr>
        <p:sp>
          <p:nvSpPr>
            <p:cNvPr id="188" name="Rectangle 187">
              <a:extLst>
                <a:ext uri="{FF2B5EF4-FFF2-40B4-BE49-F238E27FC236}">
                  <a16:creationId xmlns:a16="http://schemas.microsoft.com/office/drawing/2014/main" id="{F23534BD-7E20-4BE2-8BB7-A60686CA56AE}"/>
                </a:ext>
              </a:extLst>
            </p:cNvPr>
            <p:cNvSpPr/>
            <p:nvPr/>
          </p:nvSpPr>
          <p:spPr>
            <a:xfrm>
              <a:off x="560841" y="2416020"/>
              <a:ext cx="4053364" cy="2004326"/>
            </a:xfrm>
            <a:prstGeom prst="rect">
              <a:avLst/>
            </a:prstGeom>
            <a:solidFill>
              <a:srgbClr val="000066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89" name="Group 188">
              <a:extLst>
                <a:ext uri="{FF2B5EF4-FFF2-40B4-BE49-F238E27FC236}">
                  <a16:creationId xmlns:a16="http://schemas.microsoft.com/office/drawing/2014/main" id="{D1BD79FF-71FA-4B24-9DE0-EDEBBD66F335}"/>
                </a:ext>
              </a:extLst>
            </p:cNvPr>
            <p:cNvGrpSpPr/>
            <p:nvPr/>
          </p:nvGrpSpPr>
          <p:grpSpPr>
            <a:xfrm>
              <a:off x="729342" y="2572886"/>
              <a:ext cx="2256972" cy="1694314"/>
              <a:chOff x="927100" y="3429001"/>
              <a:chExt cx="2256972" cy="1694314"/>
            </a:xfrm>
          </p:grpSpPr>
          <p:sp>
            <p:nvSpPr>
              <p:cNvPr id="200" name="Rectangle 10">
                <a:extLst>
                  <a:ext uri="{FF2B5EF4-FFF2-40B4-BE49-F238E27FC236}">
                    <a16:creationId xmlns:a16="http://schemas.microsoft.com/office/drawing/2014/main" id="{3B9159B1-0061-48B3-854E-5B37BD17C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00" y="3429001"/>
                <a:ext cx="2248609" cy="1174984"/>
              </a:xfrm>
              <a:prstGeom prst="rect">
                <a:avLst/>
              </a:prstGeom>
              <a:noFill/>
              <a:ln w="25400">
                <a:solidFill>
                  <a:srgbClr val="FF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" name="Line 11">
                <a:extLst>
                  <a:ext uri="{FF2B5EF4-FFF2-40B4-BE49-F238E27FC236}">
                    <a16:creationId xmlns:a16="http://schemas.microsoft.com/office/drawing/2014/main" id="{B8F21F1D-F3A7-4188-863D-A6A0B40AAA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4272" y="4723265"/>
                <a:ext cx="220980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" name="Text Box 12">
                <a:extLst>
                  <a:ext uri="{FF2B5EF4-FFF2-40B4-BE49-F238E27FC236}">
                    <a16:creationId xmlns:a16="http://schemas.microsoft.com/office/drawing/2014/main" id="{BB23899E-0E33-4C21-A8B9-6CCBC9C14A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0397" y="4666115"/>
                <a:ext cx="488950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11</a:t>
                </a:r>
              </a:p>
            </p:txBody>
          </p:sp>
        </p:grpSp>
        <p:sp>
          <p:nvSpPr>
            <p:cNvPr id="190" name="Rectangle 4">
              <a:extLst>
                <a:ext uri="{FF2B5EF4-FFF2-40B4-BE49-F238E27FC236}">
                  <a16:creationId xmlns:a16="http://schemas.microsoft.com/office/drawing/2014/main" id="{8178ECDA-1D09-4602-B5C2-05DA0235F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2547258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191" name="Rectangle 4">
              <a:extLst>
                <a:ext uri="{FF2B5EF4-FFF2-40B4-BE49-F238E27FC236}">
                  <a16:creationId xmlns:a16="http://schemas.microsoft.com/office/drawing/2014/main" id="{8138CDBA-8359-4CED-B2BE-A7D0D9257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2547258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192" name="Rectangle 4">
              <a:extLst>
                <a:ext uri="{FF2B5EF4-FFF2-40B4-BE49-F238E27FC236}">
                  <a16:creationId xmlns:a16="http://schemas.microsoft.com/office/drawing/2014/main" id="{D81229BC-0BAC-4C2F-BF98-AC08CE93F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2939438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193" name="Rectangle 4">
              <a:extLst>
                <a:ext uri="{FF2B5EF4-FFF2-40B4-BE49-F238E27FC236}">
                  <a16:creationId xmlns:a16="http://schemas.microsoft.com/office/drawing/2014/main" id="{31E4CBCA-6111-4FE2-8014-9C275A35B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3304110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194" name="Rectangle 4">
              <a:extLst>
                <a:ext uri="{FF2B5EF4-FFF2-40B4-BE49-F238E27FC236}">
                  <a16:creationId xmlns:a16="http://schemas.microsoft.com/office/drawing/2014/main" id="{FF399A63-7518-4270-95DB-A45862F75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3304110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195" name="Rectangle 4">
              <a:extLst>
                <a:ext uri="{FF2B5EF4-FFF2-40B4-BE49-F238E27FC236}">
                  <a16:creationId xmlns:a16="http://schemas.microsoft.com/office/drawing/2014/main" id="{ADDA6260-2B6B-41BB-85D2-9ED1C47B0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2547258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196" name="Rectangle 4">
              <a:extLst>
                <a:ext uri="{FF2B5EF4-FFF2-40B4-BE49-F238E27FC236}">
                  <a16:creationId xmlns:a16="http://schemas.microsoft.com/office/drawing/2014/main" id="{F93B7535-BCF6-44B0-8268-29030D08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2547258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197" name="Rectangle 4">
              <a:extLst>
                <a:ext uri="{FF2B5EF4-FFF2-40B4-BE49-F238E27FC236}">
                  <a16:creationId xmlns:a16="http://schemas.microsoft.com/office/drawing/2014/main" id="{13C2F63F-2539-44B9-9CC5-BD2456048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2939438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198" name="Rectangle 4">
              <a:extLst>
                <a:ext uri="{FF2B5EF4-FFF2-40B4-BE49-F238E27FC236}">
                  <a16:creationId xmlns:a16="http://schemas.microsoft.com/office/drawing/2014/main" id="{1EBF7521-7374-4803-A7F4-35999311FF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2939438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199" name="Rectangle 4">
              <a:extLst>
                <a:ext uri="{FF2B5EF4-FFF2-40B4-BE49-F238E27FC236}">
                  <a16:creationId xmlns:a16="http://schemas.microsoft.com/office/drawing/2014/main" id="{0E190321-05A2-4522-985C-294F1B7A8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3304110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sp>
        <p:nvSpPr>
          <p:cNvPr id="203" name="Text Box 16">
            <a:extLst>
              <a:ext uri="{FF2B5EF4-FFF2-40B4-BE49-F238E27FC236}">
                <a16:creationId xmlns:a16="http://schemas.microsoft.com/office/drawing/2014/main" id="{8D2FE67B-11C9-4A98-A88F-2E977276EA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4306" y="1454089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204" name="Text Box 18">
            <a:extLst>
              <a:ext uri="{FF2B5EF4-FFF2-40B4-BE49-F238E27FC236}">
                <a16:creationId xmlns:a16="http://schemas.microsoft.com/office/drawing/2014/main" id="{1D174392-5627-43A7-89C2-16532E7B2E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49244" y="1454089"/>
            <a:ext cx="122982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237" name="Rectangle 4">
            <a:extLst>
              <a:ext uri="{FF2B5EF4-FFF2-40B4-BE49-F238E27FC236}">
                <a16:creationId xmlns:a16="http://schemas.microsoft.com/office/drawing/2014/main" id="{B9411E9F-2DF4-4A1F-A6EA-84F3B3F99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5715000"/>
            <a:ext cx="6142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229" name="Rectangle 2">
            <a:extLst>
              <a:ext uri="{FF2B5EF4-FFF2-40B4-BE49-F238E27FC236}">
                <a16:creationId xmlns:a16="http://schemas.microsoft.com/office/drawing/2014/main" id="{34DFBEF0-5B55-429C-A60B-9D1C0F69768D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7543800" y="2869231"/>
            <a:ext cx="1636248" cy="559769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+ (# lines)</a:t>
            </a:r>
            <a:r>
              <a:rPr kumimoji="0" lang="en-US" altLang="en-US" sz="2400" b="0" i="0" u="none" strike="noStrike" kern="0" cap="none" spc="0" normalizeH="0" baseline="30000" noProof="0" dirty="0">
                <a:ln>
                  <a:noFill/>
                </a:ln>
                <a:solidFill>
                  <a:srgbClr val="FFCAAA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</p:txBody>
      </p:sp>
      <p:sp>
        <p:nvSpPr>
          <p:cNvPr id="205" name="Line 19">
            <a:extLst>
              <a:ext uri="{FF2B5EF4-FFF2-40B4-BE49-F238E27FC236}">
                <a16:creationId xmlns:a16="http://schemas.microsoft.com/office/drawing/2014/main" id="{EFC045E6-CC17-48B6-9C1D-3A435DFBFEE7}"/>
              </a:ext>
            </a:extLst>
          </p:cNvPr>
          <p:cNvSpPr>
            <a:spLocks noChangeShapeType="1"/>
          </p:cNvSpPr>
          <p:nvPr/>
        </p:nvSpPr>
        <p:spPr bwMode="auto">
          <a:xfrm>
            <a:off x="8440554" y="2601998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Incremental Cost of Action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8" name="Rectangle 2">
            <a:extLst>
              <a:ext uri="{FF2B5EF4-FFF2-40B4-BE49-F238E27FC236}">
                <a16:creationId xmlns:a16="http://schemas.microsoft.com/office/drawing/2014/main" id="{863B60A1-1B3A-42F0-89FF-1992C7A63CCE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263295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0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0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3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4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5" dur="10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6" dur="1000"/>
                                        <p:tgtEl>
                                          <p:spTgt spid="2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0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1" dur="1000" fill="hold"/>
                                        <p:tgtEl>
                                          <p:spTgt spid="237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2" dur="1000"/>
                                        <p:tgtEl>
                                          <p:spTgt spid="2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3" grpId="0"/>
      <p:bldP spid="224" grpId="0"/>
      <p:bldP spid="206" grpId="0"/>
      <p:bldP spid="220" grpId="0"/>
      <p:bldP spid="237" grpId="0"/>
      <p:bldP spid="229" grpId="0"/>
      <p:bldP spid="205" grpId="0" animBg="1"/>
      <p:bldP spid="42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" name="Rectangle 183">
            <a:extLst>
              <a:ext uri="{FF2B5EF4-FFF2-40B4-BE49-F238E27FC236}">
                <a16:creationId xmlns:a16="http://schemas.microsoft.com/office/drawing/2014/main" id="{2C74DA60-93E2-4920-B68B-B40047645161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C7AAC865-39BC-406F-85F4-23BB0C6540A0}"/>
              </a:ext>
            </a:extLst>
          </p:cNvPr>
          <p:cNvGrpSpPr/>
          <p:nvPr/>
        </p:nvGrpSpPr>
        <p:grpSpPr>
          <a:xfrm>
            <a:off x="25620" y="60180"/>
            <a:ext cx="9099329" cy="6765762"/>
            <a:chOff x="25620" y="60180"/>
            <a:chExt cx="9099329" cy="6765762"/>
          </a:xfrm>
        </p:grpSpPr>
        <p:sp>
          <p:nvSpPr>
            <p:cNvPr id="76" name="Rectangle 75">
              <a:extLst>
                <a:ext uri="{FF2B5EF4-FFF2-40B4-BE49-F238E27FC236}">
                  <a16:creationId xmlns:a16="http://schemas.microsoft.com/office/drawing/2014/main" id="{586208DB-F66E-4AD2-BFFC-FD788CB974FB}"/>
                </a:ext>
              </a:extLst>
            </p:cNvPr>
            <p:cNvSpPr/>
            <p:nvPr/>
          </p:nvSpPr>
          <p:spPr>
            <a:xfrm>
              <a:off x="25620" y="1447800"/>
              <a:ext cx="9099329" cy="537814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1BD2EE7-ECED-4C04-AAFE-EB22A33611EB}"/>
                </a:ext>
              </a:extLst>
            </p:cNvPr>
            <p:cNvGrpSpPr/>
            <p:nvPr/>
          </p:nvGrpSpPr>
          <p:grpSpPr>
            <a:xfrm>
              <a:off x="25621" y="60180"/>
              <a:ext cx="7056739" cy="5986052"/>
              <a:chOff x="25621" y="60180"/>
              <a:chExt cx="7056739" cy="5986052"/>
            </a:xfrm>
          </p:grpSpPr>
          <p:sp>
            <p:nvSpPr>
              <p:cNvPr id="97" name="Text Box 23">
                <a:extLst>
                  <a:ext uri="{FF2B5EF4-FFF2-40B4-BE49-F238E27FC236}">
                    <a16:creationId xmlns:a16="http://schemas.microsoft.com/office/drawing/2014/main" id="{985447BF-0A59-423B-8046-451B62995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4402477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8" name="Oval 97">
                <a:extLst>
                  <a:ext uri="{FF2B5EF4-FFF2-40B4-BE49-F238E27FC236}">
                    <a16:creationId xmlns:a16="http://schemas.microsoft.com/office/drawing/2014/main" id="{2A004C5F-12DC-41E9-A587-9A39C3B0B860}"/>
                  </a:ext>
                </a:extLst>
              </p:cNvPr>
              <p:cNvSpPr/>
              <p:nvPr/>
            </p:nvSpPr>
            <p:spPr>
              <a:xfrm>
                <a:off x="175855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5" name="Text Box 23">
                <a:extLst>
                  <a:ext uri="{FF2B5EF4-FFF2-40B4-BE49-F238E27FC236}">
                    <a16:creationId xmlns:a16="http://schemas.microsoft.com/office/drawing/2014/main" id="{E3B4E624-B691-469A-985B-F4FE0DB971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4402477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6" name="Oval 95">
                <a:extLst>
                  <a:ext uri="{FF2B5EF4-FFF2-40B4-BE49-F238E27FC236}">
                    <a16:creationId xmlns:a16="http://schemas.microsoft.com/office/drawing/2014/main" id="{6E81E9B6-9779-4C7B-99E2-B500C0BD9467}"/>
                  </a:ext>
                </a:extLst>
              </p:cNvPr>
              <p:cNvSpPr/>
              <p:nvPr/>
            </p:nvSpPr>
            <p:spPr>
              <a:xfrm>
                <a:off x="264754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3" name="Text Box 23">
                <a:extLst>
                  <a:ext uri="{FF2B5EF4-FFF2-40B4-BE49-F238E27FC236}">
                    <a16:creationId xmlns:a16="http://schemas.microsoft.com/office/drawing/2014/main" id="{13F5C384-8224-4BDD-A3F3-2DC2D647D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B9643D56-6C55-4CCB-B5B4-645456B7A15F}"/>
                  </a:ext>
                </a:extLst>
              </p:cNvPr>
              <p:cNvSpPr/>
              <p:nvPr/>
            </p:nvSpPr>
            <p:spPr>
              <a:xfrm>
                <a:off x="353654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91" name="Text Box 23">
                <a:extLst>
                  <a:ext uri="{FF2B5EF4-FFF2-40B4-BE49-F238E27FC236}">
                    <a16:creationId xmlns:a16="http://schemas.microsoft.com/office/drawing/2014/main" id="{45B03811-8AA8-4DAA-BABB-562F726848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4402477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2" name="Oval 91">
                <a:extLst>
                  <a:ext uri="{FF2B5EF4-FFF2-40B4-BE49-F238E27FC236}">
                    <a16:creationId xmlns:a16="http://schemas.microsoft.com/office/drawing/2014/main" id="{663874A9-6DF5-405E-98B0-311E534A5133}"/>
                  </a:ext>
                </a:extLst>
              </p:cNvPr>
              <p:cNvSpPr/>
              <p:nvPr/>
            </p:nvSpPr>
            <p:spPr>
              <a:xfrm>
                <a:off x="442553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9" name="Text Box 23">
                <a:extLst>
                  <a:ext uri="{FF2B5EF4-FFF2-40B4-BE49-F238E27FC236}">
                    <a16:creationId xmlns:a16="http://schemas.microsoft.com/office/drawing/2014/main" id="{CCCD6AA2-C0EA-4AC1-8957-5B8D0C8A22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90" name="Oval 89">
                <a:extLst>
                  <a:ext uri="{FF2B5EF4-FFF2-40B4-BE49-F238E27FC236}">
                    <a16:creationId xmlns:a16="http://schemas.microsoft.com/office/drawing/2014/main" id="{978DB781-2B0C-4E51-A77C-F1AE7FD7402B}"/>
                  </a:ext>
                </a:extLst>
              </p:cNvPr>
              <p:cNvSpPr/>
              <p:nvPr/>
            </p:nvSpPr>
            <p:spPr>
              <a:xfrm>
                <a:off x="5314531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87" name="Text Box 23">
                <a:extLst>
                  <a:ext uri="{FF2B5EF4-FFF2-40B4-BE49-F238E27FC236}">
                    <a16:creationId xmlns:a16="http://schemas.microsoft.com/office/drawing/2014/main" id="{6606A04C-6C63-4801-94E4-275EC00A83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4402477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88" name="Oval 87">
                <a:extLst>
                  <a:ext uri="{FF2B5EF4-FFF2-40B4-BE49-F238E27FC236}">
                    <a16:creationId xmlns:a16="http://schemas.microsoft.com/office/drawing/2014/main" id="{E85DB296-8CDC-45F9-BBAF-1B0935A4BF7C}"/>
                  </a:ext>
                </a:extLst>
              </p:cNvPr>
              <p:cNvSpPr/>
              <p:nvPr/>
            </p:nvSpPr>
            <p:spPr>
              <a:xfrm>
                <a:off x="6203526" y="4343400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Rectangle 4">
                <a:extLst>
                  <a:ext uri="{FF2B5EF4-FFF2-40B4-BE49-F238E27FC236}">
                    <a16:creationId xmlns:a16="http://schemas.microsoft.com/office/drawing/2014/main" id="{59A7726D-5BE9-47E9-930D-72C5D322CB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5175123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63" name="Rectangle 4">
                <a:extLst>
                  <a:ext uri="{FF2B5EF4-FFF2-40B4-BE49-F238E27FC236}">
                    <a16:creationId xmlns:a16="http://schemas.microsoft.com/office/drawing/2014/main" id="{389FD16B-A772-4344-8BE5-5E1D50061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5175123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64" name="Rectangle 4">
                <a:extLst>
                  <a:ext uri="{FF2B5EF4-FFF2-40B4-BE49-F238E27FC236}">
                    <a16:creationId xmlns:a16="http://schemas.microsoft.com/office/drawing/2014/main" id="{705E4EF8-1F91-4FF6-9AF6-8114852FE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5175123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72" name="Rectangle 4">
                <a:extLst>
                  <a:ext uri="{FF2B5EF4-FFF2-40B4-BE49-F238E27FC236}">
                    <a16:creationId xmlns:a16="http://schemas.microsoft.com/office/drawing/2014/main" id="{F35C1401-D8FF-4B0B-B11B-20E216670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5175123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74" name="Rectangle 4">
                <a:extLst>
                  <a:ext uri="{FF2B5EF4-FFF2-40B4-BE49-F238E27FC236}">
                    <a16:creationId xmlns:a16="http://schemas.microsoft.com/office/drawing/2014/main" id="{5CF25CF1-B70A-4BF2-937A-D987444B98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5175123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75" name="Rectangle 4">
                <a:extLst>
                  <a:ext uri="{FF2B5EF4-FFF2-40B4-BE49-F238E27FC236}">
                    <a16:creationId xmlns:a16="http://schemas.microsoft.com/office/drawing/2014/main" id="{9AC2330B-9356-441E-B186-14F978813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5175123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30" name="Text Box 23">
                <a:extLst>
                  <a:ext uri="{FF2B5EF4-FFF2-40B4-BE49-F238E27FC236}">
                    <a16:creationId xmlns:a16="http://schemas.microsoft.com/office/drawing/2014/main" id="{08B5F0DF-81AD-4BFC-B1DD-4EC99D7134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86671" y="3154249"/>
                <a:ext cx="838691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31" name="Oval 130">
                <a:extLst>
                  <a:ext uri="{FF2B5EF4-FFF2-40B4-BE49-F238E27FC236}">
                    <a16:creationId xmlns:a16="http://schemas.microsoft.com/office/drawing/2014/main" id="{C855D4B1-3F9A-4886-9135-62E9571A4979}"/>
                  </a:ext>
                </a:extLst>
              </p:cNvPr>
              <p:cNvSpPr/>
              <p:nvPr/>
            </p:nvSpPr>
            <p:spPr>
              <a:xfrm>
                <a:off x="175855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8" name="Text Box 23">
                <a:extLst>
                  <a:ext uri="{FF2B5EF4-FFF2-40B4-BE49-F238E27FC236}">
                    <a16:creationId xmlns:a16="http://schemas.microsoft.com/office/drawing/2014/main" id="{231213D5-8315-4D32-B6C9-3DBEDE67B4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78872" y="3154249"/>
                <a:ext cx="832279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3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9" name="Oval 128">
                <a:extLst>
                  <a:ext uri="{FF2B5EF4-FFF2-40B4-BE49-F238E27FC236}">
                    <a16:creationId xmlns:a16="http://schemas.microsoft.com/office/drawing/2014/main" id="{6283D7D5-666F-405E-ACB3-DC5EB6519E6D}"/>
                  </a:ext>
                </a:extLst>
              </p:cNvPr>
              <p:cNvSpPr/>
              <p:nvPr/>
            </p:nvSpPr>
            <p:spPr>
              <a:xfrm>
                <a:off x="264754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6" name="Text Box 23">
                <a:extLst>
                  <a:ext uri="{FF2B5EF4-FFF2-40B4-BE49-F238E27FC236}">
                    <a16:creationId xmlns:a16="http://schemas.microsoft.com/office/drawing/2014/main" id="{2D68F79B-987F-4208-9480-7652BF4736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51837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4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7" name="Oval 126">
                <a:extLst>
                  <a:ext uri="{FF2B5EF4-FFF2-40B4-BE49-F238E27FC236}">
                    <a16:creationId xmlns:a16="http://schemas.microsoft.com/office/drawing/2014/main" id="{3D52C9A6-1DBD-401B-9E8A-812A98F341CF}"/>
                  </a:ext>
                </a:extLst>
              </p:cNvPr>
              <p:cNvSpPr/>
              <p:nvPr/>
            </p:nvSpPr>
            <p:spPr>
              <a:xfrm>
                <a:off x="353654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4" name="Text Box 23">
                <a:extLst>
                  <a:ext uri="{FF2B5EF4-FFF2-40B4-BE49-F238E27FC236}">
                    <a16:creationId xmlns:a16="http://schemas.microsoft.com/office/drawing/2014/main" id="{82115C88-2F1C-4C40-A4AC-CDF71E3469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40832" y="3154249"/>
                <a:ext cx="864340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5" name="Oval 124">
                <a:extLst>
                  <a:ext uri="{FF2B5EF4-FFF2-40B4-BE49-F238E27FC236}">
                    <a16:creationId xmlns:a16="http://schemas.microsoft.com/office/drawing/2014/main" id="{ABE09FA6-E4D2-4014-A109-2BE72125156C}"/>
                  </a:ext>
                </a:extLst>
              </p:cNvPr>
              <p:cNvSpPr/>
              <p:nvPr/>
            </p:nvSpPr>
            <p:spPr>
              <a:xfrm>
                <a:off x="442553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2" name="Text Box 23">
                <a:extLst>
                  <a:ext uri="{FF2B5EF4-FFF2-40B4-BE49-F238E27FC236}">
                    <a16:creationId xmlns:a16="http://schemas.microsoft.com/office/drawing/2014/main" id="{6591E210-53DB-49ED-A132-7BFA345E55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0629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0885F293-3A8A-4B34-8345-5251803E2E91}"/>
                  </a:ext>
                </a:extLst>
              </p:cNvPr>
              <p:cNvSpPr/>
              <p:nvPr/>
            </p:nvSpPr>
            <p:spPr>
              <a:xfrm>
                <a:off x="5314531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20" name="Text Box 23">
                <a:extLst>
                  <a:ext uri="{FF2B5EF4-FFF2-40B4-BE49-F238E27FC236}">
                    <a16:creationId xmlns:a16="http://schemas.microsoft.com/office/drawing/2014/main" id="{65464FD7-9C8E-43E1-A135-91DBF302A6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219624" y="3154249"/>
                <a:ext cx="862736" cy="107973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7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1" name="Oval 120">
                <a:extLst>
                  <a:ext uri="{FF2B5EF4-FFF2-40B4-BE49-F238E27FC236}">
                    <a16:creationId xmlns:a16="http://schemas.microsoft.com/office/drawing/2014/main" id="{F92A931E-6BBC-42AE-972B-2DBF624AD531}"/>
                  </a:ext>
                </a:extLst>
              </p:cNvPr>
              <p:cNvSpPr/>
              <p:nvPr/>
            </p:nvSpPr>
            <p:spPr>
              <a:xfrm>
                <a:off x="6203526" y="3095172"/>
                <a:ext cx="832279" cy="1187142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04" name="Rectangle 4">
                <a:extLst>
                  <a:ext uri="{FF2B5EF4-FFF2-40B4-BE49-F238E27FC236}">
                    <a16:creationId xmlns:a16="http://schemas.microsoft.com/office/drawing/2014/main" id="{B52943DC-D802-49BA-8D36-C35E69CB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3926895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05" name="Rectangle 4">
                <a:extLst>
                  <a:ext uri="{FF2B5EF4-FFF2-40B4-BE49-F238E27FC236}">
                    <a16:creationId xmlns:a16="http://schemas.microsoft.com/office/drawing/2014/main" id="{48828628-E70C-4E23-99FC-AF6D4BC4D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3926895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06" name="Rectangle 4">
                <a:extLst>
                  <a:ext uri="{FF2B5EF4-FFF2-40B4-BE49-F238E27FC236}">
                    <a16:creationId xmlns:a16="http://schemas.microsoft.com/office/drawing/2014/main" id="{0E2B72BA-7230-46D7-BC7C-D4AA5975D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3926895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07" name="Rectangle 4">
                <a:extLst>
                  <a:ext uri="{FF2B5EF4-FFF2-40B4-BE49-F238E27FC236}">
                    <a16:creationId xmlns:a16="http://schemas.microsoft.com/office/drawing/2014/main" id="{4490E892-A94B-47A1-BD3A-BB62FD6FDD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3926895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08" name="Rectangle 4">
                <a:extLst>
                  <a:ext uri="{FF2B5EF4-FFF2-40B4-BE49-F238E27FC236}">
                    <a16:creationId xmlns:a16="http://schemas.microsoft.com/office/drawing/2014/main" id="{A634AEB8-3178-4A98-AE50-1637DD911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3926895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09" name="Rectangle 4">
                <a:extLst>
                  <a:ext uri="{FF2B5EF4-FFF2-40B4-BE49-F238E27FC236}">
                    <a16:creationId xmlns:a16="http://schemas.microsoft.com/office/drawing/2014/main" id="{E8AD9F33-847B-429C-BFFC-6962EE240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3926895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079989FE-A75A-4215-BEBE-6F9F5FADF34C}"/>
                  </a:ext>
                </a:extLst>
              </p:cNvPr>
              <p:cNvGrpSpPr/>
              <p:nvPr/>
            </p:nvGrpSpPr>
            <p:grpSpPr>
              <a:xfrm>
                <a:off x="1758551" y="1846944"/>
                <a:ext cx="866811" cy="1187142"/>
                <a:chOff x="310721" y="5385625"/>
                <a:chExt cx="866811" cy="1015175"/>
              </a:xfrm>
            </p:grpSpPr>
            <p:sp>
              <p:nvSpPr>
                <p:cNvPr id="163" name="Text Box 23">
                  <a:extLst>
                    <a:ext uri="{FF2B5EF4-FFF2-40B4-BE49-F238E27FC236}">
                      <a16:creationId xmlns:a16="http://schemas.microsoft.com/office/drawing/2014/main" id="{DA74F8D2-740A-4251-B3D2-16BE93C75D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4" name="Oval 163">
                  <a:extLst>
                    <a:ext uri="{FF2B5EF4-FFF2-40B4-BE49-F238E27FC236}">
                      <a16:creationId xmlns:a16="http://schemas.microsoft.com/office/drawing/2014/main" id="{1DDBF539-7D9C-4A2C-8C9A-68A86E09962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BBD13B09-AC15-45AF-9E0A-554E2EA75E86}"/>
                  </a:ext>
                </a:extLst>
              </p:cNvPr>
              <p:cNvGrpSpPr/>
              <p:nvPr/>
            </p:nvGrpSpPr>
            <p:grpSpPr>
              <a:xfrm>
                <a:off x="2647546" y="1846944"/>
                <a:ext cx="863605" cy="1187142"/>
                <a:chOff x="310721" y="5385625"/>
                <a:chExt cx="863605" cy="1015175"/>
              </a:xfrm>
            </p:grpSpPr>
            <p:sp>
              <p:nvSpPr>
                <p:cNvPr id="161" name="Text Box 23">
                  <a:extLst>
                    <a:ext uri="{FF2B5EF4-FFF2-40B4-BE49-F238E27FC236}">
                      <a16:creationId xmlns:a16="http://schemas.microsoft.com/office/drawing/2014/main" id="{4DA92380-A329-4936-A533-2F9C679D87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2" name="Oval 161">
                  <a:extLst>
                    <a:ext uri="{FF2B5EF4-FFF2-40B4-BE49-F238E27FC236}">
                      <a16:creationId xmlns:a16="http://schemas.microsoft.com/office/drawing/2014/main" id="{D6B92481-389E-493F-A2C8-44CBA7757ECD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47552B2F-F21D-4770-AA54-1F02C1E3D8B2}"/>
                  </a:ext>
                </a:extLst>
              </p:cNvPr>
              <p:cNvGrpSpPr/>
              <p:nvPr/>
            </p:nvGrpSpPr>
            <p:grpSpPr>
              <a:xfrm>
                <a:off x="3536541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9" name="Text Box 23">
                  <a:extLst>
                    <a:ext uri="{FF2B5EF4-FFF2-40B4-BE49-F238E27FC236}">
                      <a16:creationId xmlns:a16="http://schemas.microsoft.com/office/drawing/2014/main" id="{30BD6AE9-CDBA-483C-8BE6-7744D74023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9025F9C0-674B-485C-8DEE-E9B733243B2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CD2DBB27-7087-47DD-8F3F-4A60A7498B7A}"/>
                  </a:ext>
                </a:extLst>
              </p:cNvPr>
              <p:cNvGrpSpPr/>
              <p:nvPr/>
            </p:nvGrpSpPr>
            <p:grpSpPr>
              <a:xfrm>
                <a:off x="4425536" y="1846944"/>
                <a:ext cx="879636" cy="1187142"/>
                <a:chOff x="310721" y="5385625"/>
                <a:chExt cx="879636" cy="1015175"/>
              </a:xfrm>
            </p:grpSpPr>
            <p:sp>
              <p:nvSpPr>
                <p:cNvPr id="157" name="Text Box 23">
                  <a:extLst>
                    <a:ext uri="{FF2B5EF4-FFF2-40B4-BE49-F238E27FC236}">
                      <a16:creationId xmlns:a16="http://schemas.microsoft.com/office/drawing/2014/main" id="{05330E3E-B0D0-4805-B633-FF66DBFBD4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8" name="Oval 157">
                  <a:extLst>
                    <a:ext uri="{FF2B5EF4-FFF2-40B4-BE49-F238E27FC236}">
                      <a16:creationId xmlns:a16="http://schemas.microsoft.com/office/drawing/2014/main" id="{EC140B88-6399-44BE-B45A-32E265323DC0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8" name="Group 147">
                <a:extLst>
                  <a:ext uri="{FF2B5EF4-FFF2-40B4-BE49-F238E27FC236}">
                    <a16:creationId xmlns:a16="http://schemas.microsoft.com/office/drawing/2014/main" id="{A5A37133-7D2C-46CA-86DD-BC726A36C8F9}"/>
                  </a:ext>
                </a:extLst>
              </p:cNvPr>
              <p:cNvGrpSpPr/>
              <p:nvPr/>
            </p:nvGrpSpPr>
            <p:grpSpPr>
              <a:xfrm>
                <a:off x="5314531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5" name="Text Box 23">
                  <a:extLst>
                    <a:ext uri="{FF2B5EF4-FFF2-40B4-BE49-F238E27FC236}">
                      <a16:creationId xmlns:a16="http://schemas.microsoft.com/office/drawing/2014/main" id="{F1B68187-8D73-442D-84F0-E187ADC966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6" name="Oval 155">
                  <a:extLst>
                    <a:ext uri="{FF2B5EF4-FFF2-40B4-BE49-F238E27FC236}">
                      <a16:creationId xmlns:a16="http://schemas.microsoft.com/office/drawing/2014/main" id="{BDCA1EFC-5BFB-4A95-A625-8AB431B67D1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9" name="Group 148">
                <a:extLst>
                  <a:ext uri="{FF2B5EF4-FFF2-40B4-BE49-F238E27FC236}">
                    <a16:creationId xmlns:a16="http://schemas.microsoft.com/office/drawing/2014/main" id="{423E6278-9CA6-462A-A8CA-65784057B4E3}"/>
                  </a:ext>
                </a:extLst>
              </p:cNvPr>
              <p:cNvGrpSpPr/>
              <p:nvPr/>
            </p:nvGrpSpPr>
            <p:grpSpPr>
              <a:xfrm>
                <a:off x="6203526" y="1846944"/>
                <a:ext cx="878834" cy="1187142"/>
                <a:chOff x="310721" y="5385625"/>
                <a:chExt cx="878834" cy="1015175"/>
              </a:xfrm>
            </p:grpSpPr>
            <p:sp>
              <p:nvSpPr>
                <p:cNvPr id="153" name="Text Box 23">
                  <a:extLst>
                    <a:ext uri="{FF2B5EF4-FFF2-40B4-BE49-F238E27FC236}">
                      <a16:creationId xmlns:a16="http://schemas.microsoft.com/office/drawing/2014/main" id="{A438844D-968E-4494-BA48-238312D2D7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4" name="Oval 153">
                  <a:extLst>
                    <a:ext uri="{FF2B5EF4-FFF2-40B4-BE49-F238E27FC236}">
                      <a16:creationId xmlns:a16="http://schemas.microsoft.com/office/drawing/2014/main" id="{C984990C-CB4C-406D-8FAC-AE47F864034A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37" name="Rectangle 4">
                <a:extLst>
                  <a:ext uri="{FF2B5EF4-FFF2-40B4-BE49-F238E27FC236}">
                    <a16:creationId xmlns:a16="http://schemas.microsoft.com/office/drawing/2014/main" id="{DB8DA5C5-2781-4B2F-A54B-8ADA9B095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1927" y="2678667"/>
                <a:ext cx="569388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sure</a:t>
                </a:r>
              </a:p>
            </p:txBody>
          </p:sp>
          <p:sp>
            <p:nvSpPr>
              <p:cNvPr id="138" name="Rectangle 4">
                <a:extLst>
                  <a:ext uri="{FF2B5EF4-FFF2-40B4-BE49-F238E27FC236}">
                    <a16:creationId xmlns:a16="http://schemas.microsoft.com/office/drawing/2014/main" id="{7DA0E71B-88D8-43B0-9742-D9FCDAE4C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154" y="2678667"/>
                <a:ext cx="3642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to</a:t>
                </a:r>
              </a:p>
            </p:txBody>
          </p:sp>
          <p:sp>
            <p:nvSpPr>
              <p:cNvPr id="139" name="Rectangle 4">
                <a:extLst>
                  <a:ext uri="{FF2B5EF4-FFF2-40B4-BE49-F238E27FC236}">
                    <a16:creationId xmlns:a16="http://schemas.microsoft.com/office/drawing/2014/main" id="{67025702-F1BF-469F-BE13-275911A7F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027" y="2678667"/>
                <a:ext cx="40267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40" name="Rectangle 4">
                <a:extLst>
                  <a:ext uri="{FF2B5EF4-FFF2-40B4-BE49-F238E27FC236}">
                    <a16:creationId xmlns:a16="http://schemas.microsoft.com/office/drawing/2014/main" id="{485E9E98-711B-45F7-9CE6-66F7942C3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82495" y="2678667"/>
                <a:ext cx="787395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honest</a:t>
                </a:r>
              </a:p>
            </p:txBody>
          </p:sp>
          <p:sp>
            <p:nvSpPr>
              <p:cNvPr id="141" name="Rectangle 4">
                <a:extLst>
                  <a:ext uri="{FF2B5EF4-FFF2-40B4-BE49-F238E27FC236}">
                    <a16:creationId xmlns:a16="http://schemas.microsoft.com/office/drawing/2014/main" id="{6CADBAF9-89BF-4CAE-8B15-949318DB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52" y="2678667"/>
                <a:ext cx="518092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and</a:t>
                </a:r>
              </a:p>
            </p:txBody>
          </p:sp>
          <p:sp>
            <p:nvSpPr>
              <p:cNvPr id="142" name="Rectangle 4">
                <a:extLst>
                  <a:ext uri="{FF2B5EF4-FFF2-40B4-BE49-F238E27FC236}">
                    <a16:creationId xmlns:a16="http://schemas.microsoft.com/office/drawing/2014/main" id="{3FC43E42-4AE9-4BA1-8216-DA98038EB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26106" y="2678667"/>
                <a:ext cx="59503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kind</a:t>
                </a:r>
              </a:p>
            </p:txBody>
          </p:sp>
          <p:sp>
            <p:nvSpPr>
              <p:cNvPr id="168" name="Rectangle 167">
                <a:extLst>
                  <a:ext uri="{FF2B5EF4-FFF2-40B4-BE49-F238E27FC236}">
                    <a16:creationId xmlns:a16="http://schemas.microsoft.com/office/drawing/2014/main" id="{08839E75-78EB-46CB-907A-CFF7AE395414}"/>
                  </a:ext>
                </a:extLst>
              </p:cNvPr>
              <p:cNvSpPr/>
              <p:nvPr/>
            </p:nvSpPr>
            <p:spPr>
              <a:xfrm>
                <a:off x="25621" y="60180"/>
                <a:ext cx="2203229" cy="1409701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grpSp>
            <p:nvGrpSpPr>
              <p:cNvPr id="171" name="Group 170">
                <a:extLst>
                  <a:ext uri="{FF2B5EF4-FFF2-40B4-BE49-F238E27FC236}">
                    <a16:creationId xmlns:a16="http://schemas.microsoft.com/office/drawing/2014/main" id="{2EE82191-28F9-4596-B868-1067A099D0BD}"/>
                  </a:ext>
                </a:extLst>
              </p:cNvPr>
              <p:cNvGrpSpPr/>
              <p:nvPr/>
            </p:nvGrpSpPr>
            <p:grpSpPr>
              <a:xfrm>
                <a:off x="869556" y="552450"/>
                <a:ext cx="863605" cy="1187142"/>
                <a:chOff x="310721" y="5385625"/>
                <a:chExt cx="863605" cy="1015175"/>
              </a:xfrm>
            </p:grpSpPr>
            <p:sp>
              <p:nvSpPr>
                <p:cNvPr id="172" name="Text Box 23">
                  <a:extLst>
                    <a:ext uri="{FF2B5EF4-FFF2-40B4-BE49-F238E27FC236}">
                      <a16:creationId xmlns:a16="http://schemas.microsoft.com/office/drawing/2014/main" id="{DF8231E6-D2F8-4716-9DF9-F398852975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73" name="Oval 172">
                  <a:extLst>
                    <a:ext uri="{FF2B5EF4-FFF2-40B4-BE49-F238E27FC236}">
                      <a16:creationId xmlns:a16="http://schemas.microsoft.com/office/drawing/2014/main" id="{EE7FE429-8F15-40B2-A2EF-3CA1119D4F7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sp>
            <p:nvSpPr>
              <p:cNvPr id="174" name="Rectangle 4">
                <a:extLst>
                  <a:ext uri="{FF2B5EF4-FFF2-40B4-BE49-F238E27FC236}">
                    <a16:creationId xmlns:a16="http://schemas.microsoft.com/office/drawing/2014/main" id="{BBE80FD2-F3C8-41CF-8846-5567F3C29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2262" y="1384173"/>
                <a:ext cx="44114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>
                        <a:lumMod val="50000"/>
                        <a:lumOff val="50000"/>
                      </a:srgbClr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Be</a:t>
                </a:r>
              </a:p>
            </p:txBody>
          </p:sp>
          <p:sp>
            <p:nvSpPr>
              <p:cNvPr id="175" name="Text Box 23">
                <a:extLst>
                  <a:ext uri="{FF2B5EF4-FFF2-40B4-BE49-F238E27FC236}">
                    <a16:creationId xmlns:a16="http://schemas.microsoft.com/office/drawing/2014/main" id="{46DCA6B2-C2E4-4996-A8AE-2CA65FD78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60403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0 lines</a:t>
                </a:r>
              </a:p>
            </p:txBody>
          </p:sp>
          <p:sp>
            <p:nvSpPr>
              <p:cNvPr id="176" name="Text Box 23">
                <a:extLst>
                  <a:ext uri="{FF2B5EF4-FFF2-40B4-BE49-F238E27FC236}">
                    <a16:creationId xmlns:a16="http://schemas.microsoft.com/office/drawing/2014/main" id="{E4B52A97-B717-4658-A2D2-04D06540AE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18859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1 lines</a:t>
                </a:r>
              </a:p>
            </p:txBody>
          </p:sp>
          <p:sp>
            <p:nvSpPr>
              <p:cNvPr id="177" name="Text Box 23">
                <a:extLst>
                  <a:ext uri="{FF2B5EF4-FFF2-40B4-BE49-F238E27FC236}">
                    <a16:creationId xmlns:a16="http://schemas.microsoft.com/office/drawing/2014/main" id="{9B5B1F69-9E17-4D15-B54A-7F5D3E9802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311072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2 lines</a:t>
                </a:r>
              </a:p>
            </p:txBody>
          </p:sp>
          <p:sp>
            <p:nvSpPr>
              <p:cNvPr id="178" name="Text Box 23">
                <a:extLst>
                  <a:ext uri="{FF2B5EF4-FFF2-40B4-BE49-F238E27FC236}">
                    <a16:creationId xmlns:a16="http://schemas.microsoft.com/office/drawing/2014/main" id="{126C5EC7-DEED-4D91-ACA2-BFFE784F0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443865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3 lines</a:t>
                </a:r>
              </a:p>
            </p:txBody>
          </p:sp>
          <p:sp>
            <p:nvSpPr>
              <p:cNvPr id="179" name="Text Box 23">
                <a:extLst>
                  <a:ext uri="{FF2B5EF4-FFF2-40B4-BE49-F238E27FC236}">
                    <a16:creationId xmlns:a16="http://schemas.microsoft.com/office/drawing/2014/main" id="{744AF7BF-5DB9-4840-B560-85CCB508A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2792" y="5676900"/>
                <a:ext cx="793807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4 lines</a:t>
                </a:r>
              </a:p>
            </p:txBody>
          </p:sp>
        </p:grpSp>
      </p:grpSp>
      <p:sp>
        <p:nvSpPr>
          <p:cNvPr id="187" name="Isosceles Triangle 186">
            <a:extLst>
              <a:ext uri="{FF2B5EF4-FFF2-40B4-BE49-F238E27FC236}">
                <a16:creationId xmlns:a16="http://schemas.microsoft.com/office/drawing/2014/main" id="{CC13925A-EE19-4170-AEC6-2E32BD4F6E00}"/>
              </a:ext>
            </a:extLst>
          </p:cNvPr>
          <p:cNvSpPr/>
          <p:nvPr/>
        </p:nvSpPr>
        <p:spPr>
          <a:xfrm flipV="1">
            <a:off x="1151055" y="11854"/>
            <a:ext cx="1089924" cy="1410854"/>
          </a:xfrm>
          <a:prstGeom prst="triangle">
            <a:avLst>
              <a:gd name="adj" fmla="val 100000"/>
            </a:avLst>
          </a:prstGeom>
          <a:solidFill>
            <a:srgbClr val="000066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D5E17E9-1B5D-4AA5-A570-26C7C6B87105}"/>
              </a:ext>
            </a:extLst>
          </p:cNvPr>
          <p:cNvGrpSpPr/>
          <p:nvPr/>
        </p:nvGrpSpPr>
        <p:grpSpPr>
          <a:xfrm>
            <a:off x="1758551" y="5591628"/>
            <a:ext cx="5323809" cy="1201055"/>
            <a:chOff x="1758551" y="5591628"/>
            <a:chExt cx="5323809" cy="1201055"/>
          </a:xfrm>
        </p:grpSpPr>
        <p:sp>
          <p:nvSpPr>
            <p:cNvPr id="39" name="Text Box 23">
              <a:extLst>
                <a:ext uri="{FF2B5EF4-FFF2-40B4-BE49-F238E27FC236}">
                  <a16:creationId xmlns:a16="http://schemas.microsoft.com/office/drawing/2014/main" id="{22F168ED-627B-45E0-9644-8437B1A0E4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6671" y="5650705"/>
              <a:ext cx="838691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0" name="Oval 39">
              <a:extLst>
                <a:ext uri="{FF2B5EF4-FFF2-40B4-BE49-F238E27FC236}">
                  <a16:creationId xmlns:a16="http://schemas.microsoft.com/office/drawing/2014/main" id="{9E1BEEEF-C115-44B7-98E4-A3E6730EF016}"/>
                </a:ext>
              </a:extLst>
            </p:cNvPr>
            <p:cNvSpPr/>
            <p:nvPr/>
          </p:nvSpPr>
          <p:spPr>
            <a:xfrm>
              <a:off x="175855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3" name="Text Box 23">
              <a:extLst>
                <a:ext uri="{FF2B5EF4-FFF2-40B4-BE49-F238E27FC236}">
                  <a16:creationId xmlns:a16="http://schemas.microsoft.com/office/drawing/2014/main" id="{63FF0171-C59B-4BF6-8692-D9216EEFE8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8872" y="5650705"/>
              <a:ext cx="832279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3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4" name="Oval 43">
              <a:extLst>
                <a:ext uri="{FF2B5EF4-FFF2-40B4-BE49-F238E27FC236}">
                  <a16:creationId xmlns:a16="http://schemas.microsoft.com/office/drawing/2014/main" id="{6413E5D6-8427-4C6C-AC00-8921E81D5AEF}"/>
                </a:ext>
              </a:extLst>
            </p:cNvPr>
            <p:cNvSpPr/>
            <p:nvPr/>
          </p:nvSpPr>
          <p:spPr>
            <a:xfrm>
              <a:off x="264754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Text Box 23">
              <a:extLst>
                <a:ext uri="{FF2B5EF4-FFF2-40B4-BE49-F238E27FC236}">
                  <a16:creationId xmlns:a16="http://schemas.microsoft.com/office/drawing/2014/main" id="{755FC887-6638-480D-977C-5F30F473E6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51837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AF0F10E1-BF34-4AB6-A47F-060FC41E4047}"/>
                </a:ext>
              </a:extLst>
            </p:cNvPr>
            <p:cNvSpPr/>
            <p:nvPr/>
          </p:nvSpPr>
          <p:spPr>
            <a:xfrm>
              <a:off x="353654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Text Box 23">
              <a:extLst>
                <a:ext uri="{FF2B5EF4-FFF2-40B4-BE49-F238E27FC236}">
                  <a16:creationId xmlns:a16="http://schemas.microsoft.com/office/drawing/2014/main" id="{B17FE756-89A7-40B2-AE5B-88CEDD48F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440832" y="5650705"/>
              <a:ext cx="864340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5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C59D0373-4823-42E2-9A7A-8266D8B32793}"/>
                </a:ext>
              </a:extLst>
            </p:cNvPr>
            <p:cNvSpPr/>
            <p:nvPr/>
          </p:nvSpPr>
          <p:spPr>
            <a:xfrm>
              <a:off x="442553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2" name="Text Box 23">
              <a:extLst>
                <a:ext uri="{FF2B5EF4-FFF2-40B4-BE49-F238E27FC236}">
                  <a16:creationId xmlns:a16="http://schemas.microsoft.com/office/drawing/2014/main" id="{0904627D-6CBD-4A60-91DA-965F7F7FBD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30629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3" name="Oval 52">
              <a:extLst>
                <a:ext uri="{FF2B5EF4-FFF2-40B4-BE49-F238E27FC236}">
                  <a16:creationId xmlns:a16="http://schemas.microsoft.com/office/drawing/2014/main" id="{2B8A8694-0322-401B-98FA-7BCCB7CC1617}"/>
                </a:ext>
              </a:extLst>
            </p:cNvPr>
            <p:cNvSpPr/>
            <p:nvPr/>
          </p:nvSpPr>
          <p:spPr>
            <a:xfrm>
              <a:off x="5314531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5" name="Text Box 23">
              <a:extLst>
                <a:ext uri="{FF2B5EF4-FFF2-40B4-BE49-F238E27FC236}">
                  <a16:creationId xmlns:a16="http://schemas.microsoft.com/office/drawing/2014/main" id="{177FE6CD-8205-4551-AC59-10521626A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219624" y="5650705"/>
              <a:ext cx="862736" cy="107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56" name="Oval 55">
              <a:extLst>
                <a:ext uri="{FF2B5EF4-FFF2-40B4-BE49-F238E27FC236}">
                  <a16:creationId xmlns:a16="http://schemas.microsoft.com/office/drawing/2014/main" id="{7DEEFB45-7C67-44AC-B9C3-D897CCD22DCF}"/>
                </a:ext>
              </a:extLst>
            </p:cNvPr>
            <p:cNvSpPr/>
            <p:nvPr/>
          </p:nvSpPr>
          <p:spPr>
            <a:xfrm>
              <a:off x="6203526" y="5591628"/>
              <a:ext cx="832279" cy="1187142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BB393BD3-6FA7-410B-ACA8-5551CA0BB5B9}"/>
              </a:ext>
            </a:extLst>
          </p:cNvPr>
          <p:cNvGrpSpPr/>
          <p:nvPr/>
        </p:nvGrpSpPr>
        <p:grpSpPr>
          <a:xfrm>
            <a:off x="1697073" y="1322596"/>
            <a:ext cx="1979576" cy="811004"/>
            <a:chOff x="1697073" y="1322596"/>
            <a:chExt cx="1979576" cy="811004"/>
          </a:xfrm>
        </p:grpSpPr>
        <p:sp>
          <p:nvSpPr>
            <p:cNvPr id="207" name="Freeform 2">
              <a:extLst>
                <a:ext uri="{FF2B5EF4-FFF2-40B4-BE49-F238E27FC236}">
                  <a16:creationId xmlns:a16="http://schemas.microsoft.com/office/drawing/2014/main" id="{ED034EEA-7585-4D7D-8C90-511A54537A80}"/>
                </a:ext>
              </a:extLst>
            </p:cNvPr>
            <p:cNvSpPr/>
            <p:nvPr/>
          </p:nvSpPr>
          <p:spPr>
            <a:xfrm>
              <a:off x="1697073" y="1322596"/>
              <a:ext cx="1979576" cy="74810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08" name="Rectangle 4">
              <a:extLst>
                <a:ext uri="{FF2B5EF4-FFF2-40B4-BE49-F238E27FC236}">
                  <a16:creationId xmlns:a16="http://schemas.microsoft.com/office/drawing/2014/main" id="{3C6C4229-D8A6-42AD-8288-0EED1D16E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6600" y="1456337"/>
              <a:ext cx="338554" cy="677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28DB806-C852-4711-B97D-22CB80217F6E}"/>
              </a:ext>
            </a:extLst>
          </p:cNvPr>
          <p:cNvGrpSpPr/>
          <p:nvPr/>
        </p:nvGrpSpPr>
        <p:grpSpPr>
          <a:xfrm>
            <a:off x="4230418" y="2781300"/>
            <a:ext cx="1200818" cy="510281"/>
            <a:chOff x="4230418" y="2781300"/>
            <a:chExt cx="1200818" cy="510281"/>
          </a:xfrm>
        </p:grpSpPr>
        <p:sp>
          <p:nvSpPr>
            <p:cNvPr id="215" name="Freeform 2">
              <a:extLst>
                <a:ext uri="{FF2B5EF4-FFF2-40B4-BE49-F238E27FC236}">
                  <a16:creationId xmlns:a16="http://schemas.microsoft.com/office/drawing/2014/main" id="{9D94AADB-0F10-43A0-9703-782F36FC5476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6" name="Rectangle 4">
              <a:extLst>
                <a:ext uri="{FF2B5EF4-FFF2-40B4-BE49-F238E27FC236}">
                  <a16:creationId xmlns:a16="http://schemas.microsoft.com/office/drawing/2014/main" id="{F45EA1FD-5CCF-4364-A2D7-FF9B246A2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5DFBF8A8-720E-460B-B28A-CC67F3048257}"/>
              </a:ext>
            </a:extLst>
          </p:cNvPr>
          <p:cNvGrpSpPr/>
          <p:nvPr/>
        </p:nvGrpSpPr>
        <p:grpSpPr>
          <a:xfrm>
            <a:off x="5161882" y="4000500"/>
            <a:ext cx="1200818" cy="510281"/>
            <a:chOff x="4230418" y="2781300"/>
            <a:chExt cx="1200818" cy="510281"/>
          </a:xfrm>
        </p:grpSpPr>
        <p:sp>
          <p:nvSpPr>
            <p:cNvPr id="218" name="Freeform 2">
              <a:extLst>
                <a:ext uri="{FF2B5EF4-FFF2-40B4-BE49-F238E27FC236}">
                  <a16:creationId xmlns:a16="http://schemas.microsoft.com/office/drawing/2014/main" id="{96FA6635-DEB7-49CC-BD3D-2E6E00B55F7E}"/>
                </a:ext>
              </a:extLst>
            </p:cNvPr>
            <p:cNvSpPr/>
            <p:nvPr/>
          </p:nvSpPr>
          <p:spPr>
            <a:xfrm>
              <a:off x="4230418" y="2922249"/>
              <a:ext cx="1200818" cy="3693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19" name="Rectangle 4">
              <a:extLst>
                <a:ext uri="{FF2B5EF4-FFF2-40B4-BE49-F238E27FC236}">
                  <a16:creationId xmlns:a16="http://schemas.microsoft.com/office/drawing/2014/main" id="{77B11DA8-F1E9-488C-8D54-2B3E4DEF1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696" y="278130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221" name="Freeform 2">
            <a:extLst>
              <a:ext uri="{FF2B5EF4-FFF2-40B4-BE49-F238E27FC236}">
                <a16:creationId xmlns:a16="http://schemas.microsoft.com/office/drawing/2014/main" id="{2853646A-204E-4F07-85CB-C7083385B478}"/>
              </a:ext>
            </a:extLst>
          </p:cNvPr>
          <p:cNvSpPr/>
          <p:nvPr/>
        </p:nvSpPr>
        <p:spPr>
          <a:xfrm flipV="1">
            <a:off x="7045966" y="4663506"/>
            <a:ext cx="862736" cy="27883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81280 h 318748"/>
              <a:gd name="connsiteX1" fmla="*/ 613532 w 1168072"/>
              <a:gd name="connsiteY1" fmla="*/ 184 h 318748"/>
              <a:gd name="connsiteX2" fmla="*/ 1168072 w 1168072"/>
              <a:gd name="connsiteY2" fmla="*/ 318748 h 318748"/>
              <a:gd name="connsiteX3" fmla="*/ 1168072 w 1168072"/>
              <a:gd name="connsiteY3" fmla="*/ 318748 h 318748"/>
              <a:gd name="connsiteX0" fmla="*/ 0 w 1168072"/>
              <a:gd name="connsiteY0" fmla="*/ 41209 h 146352"/>
              <a:gd name="connsiteX1" fmla="*/ 631939 w 1168072"/>
              <a:gd name="connsiteY1" fmla="*/ 146128 h 146352"/>
              <a:gd name="connsiteX2" fmla="*/ 1168072 w 1168072"/>
              <a:gd name="connsiteY2" fmla="*/ 78677 h 146352"/>
              <a:gd name="connsiteX3" fmla="*/ 1168072 w 1168072"/>
              <a:gd name="connsiteY3" fmla="*/ 78677 h 146352"/>
              <a:gd name="connsiteX0" fmla="*/ 0 w 1168072"/>
              <a:gd name="connsiteY0" fmla="*/ 41209 h 289230"/>
              <a:gd name="connsiteX1" fmla="*/ 631939 w 1168072"/>
              <a:gd name="connsiteY1" fmla="*/ 146128 h 289230"/>
              <a:gd name="connsiteX2" fmla="*/ 1168072 w 1168072"/>
              <a:gd name="connsiteY2" fmla="*/ 78677 h 289230"/>
              <a:gd name="connsiteX3" fmla="*/ 1094443 w 1168072"/>
              <a:gd name="connsiteY3" fmla="*/ 289230 h 289230"/>
              <a:gd name="connsiteX0" fmla="*/ 0 w 1094443"/>
              <a:gd name="connsiteY0" fmla="*/ 45632 h 293653"/>
              <a:gd name="connsiteX1" fmla="*/ 631939 w 1094443"/>
              <a:gd name="connsiteY1" fmla="*/ 150551 h 293653"/>
              <a:gd name="connsiteX2" fmla="*/ 1094443 w 1094443"/>
              <a:gd name="connsiteY2" fmla="*/ 293653 h 293653"/>
              <a:gd name="connsiteX0" fmla="*/ 0 w 1094443"/>
              <a:gd name="connsiteY0" fmla="*/ 0 h 248021"/>
              <a:gd name="connsiteX1" fmla="*/ 631939 w 1094443"/>
              <a:gd name="connsiteY1" fmla="*/ 104919 h 248021"/>
              <a:gd name="connsiteX2" fmla="*/ 1094443 w 1094443"/>
              <a:gd name="connsiteY2" fmla="*/ 248021 h 248021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631939 w 956389"/>
              <a:gd name="connsiteY1" fmla="*/ 104919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  <a:gd name="connsiteX0" fmla="*/ 0 w 956389"/>
              <a:gd name="connsiteY0" fmla="*/ 0 h 344525"/>
              <a:gd name="connsiteX1" fmla="*/ 558310 w 956389"/>
              <a:gd name="connsiteY1" fmla="*/ 131238 h 344525"/>
              <a:gd name="connsiteX2" fmla="*/ 956389 w 956389"/>
              <a:gd name="connsiteY2" fmla="*/ 344525 h 344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6389" h="344525">
                <a:moveTo>
                  <a:pt x="0" y="0"/>
                </a:moveTo>
                <a:cubicBezTo>
                  <a:pt x="264648" y="24688"/>
                  <a:pt x="371301" y="65044"/>
                  <a:pt x="558310" y="131238"/>
                </a:cubicBezTo>
                <a:cubicBezTo>
                  <a:pt x="745319" y="197432"/>
                  <a:pt x="795608" y="244527"/>
                  <a:pt x="956389" y="344525"/>
                </a:cubicBez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23" name="Rectangle 4">
            <a:extLst>
              <a:ext uri="{FF2B5EF4-FFF2-40B4-BE49-F238E27FC236}">
                <a16:creationId xmlns:a16="http://schemas.microsoft.com/office/drawing/2014/main" id="{A20A2710-E335-4328-9B15-A1A6E7EBED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14600" y="152394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4" name="Rectangle 4">
            <a:extLst>
              <a:ext uri="{FF2B5EF4-FFF2-40B4-BE49-F238E27FC236}">
                <a16:creationId xmlns:a16="http://schemas.microsoft.com/office/drawing/2014/main" id="{1FEA1DF4-0C89-46C5-BC03-405974D67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83254" y="294543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5" name="Text Box 6">
            <a:extLst>
              <a:ext uri="{FF2B5EF4-FFF2-40B4-BE49-F238E27FC236}">
                <a16:creationId xmlns:a16="http://schemas.microsoft.com/office/drawing/2014/main" id="{466A7269-C39F-4C15-8205-F6ED36E1E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599" y="78142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985F3B19-876E-49B2-BE0D-845FFB134C85}"/>
              </a:ext>
            </a:extLst>
          </p:cNvPr>
          <p:cNvGrpSpPr/>
          <p:nvPr/>
        </p:nvGrpSpPr>
        <p:grpSpPr>
          <a:xfrm>
            <a:off x="7778321" y="3689658"/>
            <a:ext cx="1186490" cy="1187142"/>
            <a:chOff x="7778321" y="3689658"/>
            <a:chExt cx="1186490" cy="1187142"/>
          </a:xfrm>
        </p:grpSpPr>
        <p:grpSp>
          <p:nvGrpSpPr>
            <p:cNvPr id="180" name="Group 179">
              <a:extLst>
                <a:ext uri="{FF2B5EF4-FFF2-40B4-BE49-F238E27FC236}">
                  <a16:creationId xmlns:a16="http://schemas.microsoft.com/office/drawing/2014/main" id="{5E32DB00-186D-4DA5-AB4C-97BEA49111D1}"/>
                </a:ext>
              </a:extLst>
            </p:cNvPr>
            <p:cNvGrpSpPr/>
            <p:nvPr/>
          </p:nvGrpSpPr>
          <p:grpSpPr>
            <a:xfrm>
              <a:off x="7778321" y="3689658"/>
              <a:ext cx="832279" cy="1187142"/>
              <a:chOff x="310721" y="5385625"/>
              <a:chExt cx="832279" cy="1015175"/>
            </a:xfrm>
          </p:grpSpPr>
          <p:sp>
            <p:nvSpPr>
              <p:cNvPr id="181" name="Oval 180">
                <a:extLst>
                  <a:ext uri="{FF2B5EF4-FFF2-40B4-BE49-F238E27FC236}">
                    <a16:creationId xmlns:a16="http://schemas.microsoft.com/office/drawing/2014/main" id="{F4D81DD6-B2ED-4B22-B7F1-7DE7DB526059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Text Box 23">
                <a:extLst>
                  <a:ext uri="{FF2B5EF4-FFF2-40B4-BE49-F238E27FC236}">
                    <a16:creationId xmlns:a16="http://schemas.microsoft.com/office/drawing/2014/main" id="{59CD14A2-B2D2-464A-AFF6-E5DB97CC48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1997" y="5678882"/>
                <a:ext cx="684803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Done</a:t>
                </a:r>
              </a:p>
            </p:txBody>
          </p:sp>
        </p:grpSp>
        <p:sp>
          <p:nvSpPr>
            <p:cNvPr id="226" name="Text Box 6">
              <a:extLst>
                <a:ext uri="{FF2B5EF4-FFF2-40B4-BE49-F238E27FC236}">
                  <a16:creationId xmlns:a16="http://schemas.microsoft.com/office/drawing/2014/main" id="{F2674C9C-3136-4C0F-9B08-F9C39B16A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15350" y="3927285"/>
              <a:ext cx="449461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sp>
        <p:nvSpPr>
          <p:cNvPr id="206" name="Rectangle 4">
            <a:extLst>
              <a:ext uri="{FF2B5EF4-FFF2-40B4-BE49-F238E27FC236}">
                <a16:creationId xmlns:a16="http://schemas.microsoft.com/office/drawing/2014/main" id="{15DD9540-0E24-414C-A313-5F2E606C1B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85946" y="4091285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27</a:t>
            </a:r>
            <a:endParaRPr kumimoji="0" lang="en-US" alt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0" name="Rectangle 4">
            <a:extLst>
              <a:ext uri="{FF2B5EF4-FFF2-40B4-BE49-F238E27FC236}">
                <a16:creationId xmlns:a16="http://schemas.microsoft.com/office/drawing/2014/main" id="{A8BF91A4-3AFA-4FAF-99A5-A4338880DA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0" y="4953000"/>
            <a:ext cx="157607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 length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1+8+27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CDE8C0F-CC8F-4D58-B3E4-AE91FA24C577}"/>
              </a:ext>
            </a:extLst>
          </p:cNvPr>
          <p:cNvGrpSpPr/>
          <p:nvPr/>
        </p:nvGrpSpPr>
        <p:grpSpPr>
          <a:xfrm>
            <a:off x="7010400" y="2438400"/>
            <a:ext cx="1142999" cy="3814465"/>
            <a:chOff x="7010400" y="2438400"/>
            <a:chExt cx="1142999" cy="3814465"/>
          </a:xfrm>
        </p:grpSpPr>
        <p:sp>
          <p:nvSpPr>
            <p:cNvPr id="222" name="Rectangle 4">
              <a:extLst>
                <a:ext uri="{FF2B5EF4-FFF2-40B4-BE49-F238E27FC236}">
                  <a16:creationId xmlns:a16="http://schemas.microsoft.com/office/drawing/2014/main" id="{0D3E16DA-C026-4F90-A5AF-5526066D1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51827" y="262160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0" name="Freeform 2">
              <a:extLst>
                <a:ext uri="{FF2B5EF4-FFF2-40B4-BE49-F238E27FC236}">
                  <a16:creationId xmlns:a16="http://schemas.microsoft.com/office/drawing/2014/main" id="{5642D20C-EED5-42F1-B960-7D6C56CBFF98}"/>
                </a:ext>
              </a:extLst>
            </p:cNvPr>
            <p:cNvSpPr/>
            <p:nvPr/>
          </p:nvSpPr>
          <p:spPr>
            <a:xfrm flipV="1">
              <a:off x="7032144" y="4838476"/>
              <a:ext cx="1121255" cy="113268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1" name="Freeform 2">
              <a:extLst>
                <a:ext uri="{FF2B5EF4-FFF2-40B4-BE49-F238E27FC236}">
                  <a16:creationId xmlns:a16="http://schemas.microsoft.com/office/drawing/2014/main" id="{A354C7F0-2115-4F9B-B943-608C454E116A}"/>
                </a:ext>
              </a:extLst>
            </p:cNvPr>
            <p:cNvSpPr/>
            <p:nvPr/>
          </p:nvSpPr>
          <p:spPr>
            <a:xfrm>
              <a:off x="7010400" y="3429000"/>
              <a:ext cx="862736" cy="58967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2" name="Freeform 2">
              <a:extLst>
                <a:ext uri="{FF2B5EF4-FFF2-40B4-BE49-F238E27FC236}">
                  <a16:creationId xmlns:a16="http://schemas.microsoft.com/office/drawing/2014/main" id="{02B68AC3-D07E-449A-AFEE-F458AD770658}"/>
                </a:ext>
              </a:extLst>
            </p:cNvPr>
            <p:cNvSpPr/>
            <p:nvPr/>
          </p:nvSpPr>
          <p:spPr>
            <a:xfrm>
              <a:off x="7067549" y="2438400"/>
              <a:ext cx="1085849" cy="134358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  <a:gd name="connsiteX0" fmla="*/ 0 w 1168072"/>
                <a:gd name="connsiteY0" fmla="*/ 41209 h 146352"/>
                <a:gd name="connsiteX1" fmla="*/ 631939 w 1168072"/>
                <a:gd name="connsiteY1" fmla="*/ 146128 h 146352"/>
                <a:gd name="connsiteX2" fmla="*/ 1168072 w 1168072"/>
                <a:gd name="connsiteY2" fmla="*/ 78677 h 146352"/>
                <a:gd name="connsiteX3" fmla="*/ 1168072 w 1168072"/>
                <a:gd name="connsiteY3" fmla="*/ 78677 h 146352"/>
                <a:gd name="connsiteX0" fmla="*/ 0 w 1168072"/>
                <a:gd name="connsiteY0" fmla="*/ 41209 h 289230"/>
                <a:gd name="connsiteX1" fmla="*/ 631939 w 1168072"/>
                <a:gd name="connsiteY1" fmla="*/ 146128 h 289230"/>
                <a:gd name="connsiteX2" fmla="*/ 1168072 w 1168072"/>
                <a:gd name="connsiteY2" fmla="*/ 78677 h 289230"/>
                <a:gd name="connsiteX3" fmla="*/ 1094443 w 1168072"/>
                <a:gd name="connsiteY3" fmla="*/ 289230 h 289230"/>
                <a:gd name="connsiteX0" fmla="*/ 0 w 1094443"/>
                <a:gd name="connsiteY0" fmla="*/ 45632 h 293653"/>
                <a:gd name="connsiteX1" fmla="*/ 631939 w 1094443"/>
                <a:gd name="connsiteY1" fmla="*/ 150551 h 293653"/>
                <a:gd name="connsiteX2" fmla="*/ 1094443 w 1094443"/>
                <a:gd name="connsiteY2" fmla="*/ 293653 h 293653"/>
                <a:gd name="connsiteX0" fmla="*/ 0 w 1094443"/>
                <a:gd name="connsiteY0" fmla="*/ 0 h 248021"/>
                <a:gd name="connsiteX1" fmla="*/ 631939 w 1094443"/>
                <a:gd name="connsiteY1" fmla="*/ 104919 h 248021"/>
                <a:gd name="connsiteX2" fmla="*/ 1094443 w 1094443"/>
                <a:gd name="connsiteY2" fmla="*/ 248021 h 248021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631939 w 956389"/>
                <a:gd name="connsiteY1" fmla="*/ 104919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  <a:gd name="connsiteX0" fmla="*/ 0 w 956389"/>
                <a:gd name="connsiteY0" fmla="*/ 0 h 344525"/>
                <a:gd name="connsiteX1" fmla="*/ 558310 w 956389"/>
                <a:gd name="connsiteY1" fmla="*/ 131238 h 344525"/>
                <a:gd name="connsiteX2" fmla="*/ 956389 w 956389"/>
                <a:gd name="connsiteY2" fmla="*/ 344525 h 34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6389" h="344525">
                  <a:moveTo>
                    <a:pt x="0" y="0"/>
                  </a:moveTo>
                  <a:cubicBezTo>
                    <a:pt x="264648" y="24688"/>
                    <a:pt x="371301" y="65044"/>
                    <a:pt x="558310" y="131238"/>
                  </a:cubicBezTo>
                  <a:cubicBezTo>
                    <a:pt x="745319" y="197432"/>
                    <a:pt x="795608" y="244527"/>
                    <a:pt x="956389" y="344525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4" name="Rectangle 4">
              <a:extLst>
                <a:ext uri="{FF2B5EF4-FFF2-40B4-BE49-F238E27FC236}">
                  <a16:creationId xmlns:a16="http://schemas.microsoft.com/office/drawing/2014/main" id="{61A5526A-6B90-464A-A053-7F85E41C53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5791200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5" name="Rectangle 4">
              <a:extLst>
                <a:ext uri="{FF2B5EF4-FFF2-40B4-BE49-F238E27FC236}">
                  <a16:creationId xmlns:a16="http://schemas.microsoft.com/office/drawing/2014/main" id="{59AA429F-A446-4973-B113-9B1FF6241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363408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36" name="Rectangle 4">
              <a:extLst>
                <a:ext uri="{FF2B5EF4-FFF2-40B4-BE49-F238E27FC236}">
                  <a16:creationId xmlns:a16="http://schemas.microsoft.com/office/drawing/2014/main" id="{7B5972A4-CE9B-461E-B066-0B7FF45AC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74104" y="4815185"/>
              <a:ext cx="44114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237" name="Rectangle 4">
            <a:extLst>
              <a:ext uri="{FF2B5EF4-FFF2-40B4-BE49-F238E27FC236}">
                <a16:creationId xmlns:a16="http://schemas.microsoft.com/office/drawing/2014/main" id="{B9411E9F-2DF4-4A1F-A6EA-84F3B3F99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72450" y="5715000"/>
            <a:ext cx="6142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2D3DEA68-C8F5-431F-B425-C46B1BB8616F}"/>
              </a:ext>
            </a:extLst>
          </p:cNvPr>
          <p:cNvGrpSpPr/>
          <p:nvPr/>
        </p:nvGrpSpPr>
        <p:grpSpPr>
          <a:xfrm>
            <a:off x="838200" y="457200"/>
            <a:ext cx="7772400" cy="1143000"/>
            <a:chOff x="838200" y="457200"/>
            <a:chExt cx="7772400" cy="1143000"/>
          </a:xfrm>
        </p:grpSpPr>
        <p:sp>
          <p:nvSpPr>
            <p:cNvPr id="152" name="Rectangle 2">
              <a:extLst>
                <a:ext uri="{FF2B5EF4-FFF2-40B4-BE49-F238E27FC236}">
                  <a16:creationId xmlns:a16="http://schemas.microsoft.com/office/drawing/2014/main" id="{9E671412-6DB7-4362-B3DF-A93A7C065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8200" y="457200"/>
              <a:ext cx="7772400" cy="114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>
              <a:lvl1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+mj-lt"/>
                  <a:ea typeface="+mj-ea"/>
                  <a:cs typeface="+mj-cs"/>
                </a:defRPr>
              </a:lvl1pPr>
              <a:lvl2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2pPr>
              <a:lvl3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3pPr>
              <a:lvl4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4pPr>
              <a:lvl5pPr algn="ctr" rtl="0" eaLnBrk="0" fontAlgn="base" hangingPunct="0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5pPr>
              <a:lvl6pPr marL="4572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6pPr>
              <a:lvl7pPr marL="9144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7pPr>
              <a:lvl8pPr marL="13716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8pPr>
              <a:lvl9pPr marL="1828800" algn="ctr" rtl="0" fontAlgn="base">
                <a:spcBef>
                  <a:spcPct val="0"/>
                </a:spcBef>
                <a:spcAft>
                  <a:spcPct val="0"/>
                </a:spcAft>
                <a:defRPr sz="4400">
                  <a:solidFill>
                    <a:schemeClr val="tx2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</a:rPr>
                <a:t>Solutions       </a:t>
              </a:r>
              <a:r>
                <a:rPr kumimoji="0" lang="en-US" altLang="en-US" sz="3600" b="0" i="0" u="none" strike="noStrike" kern="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/>
                  <a:ea typeface="+mj-ea"/>
                  <a:cs typeface="+mj-cs"/>
                  <a:sym typeface="Wingdings" panose="05000000000000000000" pitchFamily="2" charset="2"/>
                </a:rPr>
                <a:t>Path</a:t>
              </a:r>
              <a:endParaRPr kumimoji="0" lang="en-CA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endParaRPr>
            </a:p>
          </p:txBody>
        </p:sp>
        <p:sp>
          <p:nvSpPr>
            <p:cNvPr id="165" name="Arrow: Left-Right 164">
              <a:extLst>
                <a:ext uri="{FF2B5EF4-FFF2-40B4-BE49-F238E27FC236}">
                  <a16:creationId xmlns:a16="http://schemas.microsoft.com/office/drawing/2014/main" id="{70A868F4-E9BE-4629-AFC5-4684061AEBA8}"/>
                </a:ext>
              </a:extLst>
            </p:cNvPr>
            <p:cNvSpPr/>
            <p:nvPr/>
          </p:nvSpPr>
          <p:spPr>
            <a:xfrm>
              <a:off x="4887745" y="893669"/>
              <a:ext cx="599669" cy="298990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12D0AE2F-D3C4-44E7-949B-7219AA703239}"/>
              </a:ext>
            </a:extLst>
          </p:cNvPr>
          <p:cNvGrpSpPr/>
          <p:nvPr/>
        </p:nvGrpSpPr>
        <p:grpSpPr>
          <a:xfrm>
            <a:off x="1711115" y="2405029"/>
            <a:ext cx="5501500" cy="2583597"/>
            <a:chOff x="213500" y="1836002"/>
            <a:chExt cx="5501500" cy="2583597"/>
          </a:xfrm>
        </p:grpSpPr>
        <p:sp>
          <p:nvSpPr>
            <p:cNvPr id="167" name="Rectangle 166">
              <a:extLst>
                <a:ext uri="{FF2B5EF4-FFF2-40B4-BE49-F238E27FC236}">
                  <a16:creationId xmlns:a16="http://schemas.microsoft.com/office/drawing/2014/main" id="{28862475-1E58-4BAF-98A1-C2E604E520EC}"/>
                </a:ext>
              </a:extLst>
            </p:cNvPr>
            <p:cNvSpPr/>
            <p:nvPr/>
          </p:nvSpPr>
          <p:spPr>
            <a:xfrm>
              <a:off x="486328" y="1836002"/>
              <a:ext cx="4923871" cy="2583597"/>
            </a:xfrm>
            <a:prstGeom prst="rect">
              <a:avLst/>
            </a:prstGeom>
            <a:solidFill>
              <a:srgbClr val="000066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9" name="Rectangle 6">
              <a:extLst>
                <a:ext uri="{FF2B5EF4-FFF2-40B4-BE49-F238E27FC236}">
                  <a16:creationId xmlns:a16="http://schemas.microsoft.com/office/drawing/2014/main" id="{B79BA6D1-1FA0-42EA-8422-97467A8FF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629" y="1836003"/>
              <a:ext cx="5241371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Any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returned by the algorithm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a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path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through graph of life.</a:t>
              </a:r>
            </a:p>
          </p:txBody>
        </p:sp>
        <p:sp>
          <p:nvSpPr>
            <p:cNvPr id="170" name="Text Box 6">
              <a:extLst>
                <a:ext uri="{FF2B5EF4-FFF2-40B4-BE49-F238E27FC236}">
                  <a16:creationId xmlns:a16="http://schemas.microsoft.com/office/drawing/2014/main" id="{7E5C5A3E-0DBD-4BF7-9B1A-1F427EBFC4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3500" y="2697540"/>
              <a:ext cx="5004486" cy="1569660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The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cost/value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of the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66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solution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  (i.e.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sum of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action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weights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).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     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cost/value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of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path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 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(i.e. sum of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edge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weights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).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endParaRPr>
            </a:p>
          </p:txBody>
        </p:sp>
        <p:sp>
          <p:nvSpPr>
            <p:cNvPr id="183" name="Arrow: Left-Right 182">
              <a:extLst>
                <a:ext uri="{FF2B5EF4-FFF2-40B4-BE49-F238E27FC236}">
                  <a16:creationId xmlns:a16="http://schemas.microsoft.com/office/drawing/2014/main" id="{9585D3B4-B705-4254-9BB5-4A7CFC818628}"/>
                </a:ext>
              </a:extLst>
            </p:cNvPr>
            <p:cNvSpPr/>
            <p:nvPr/>
          </p:nvSpPr>
          <p:spPr>
            <a:xfrm>
              <a:off x="632828" y="2334579"/>
              <a:ext cx="364918" cy="218349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9" name="Arrow: Left-Right 208">
              <a:extLst>
                <a:ext uri="{FF2B5EF4-FFF2-40B4-BE49-F238E27FC236}">
                  <a16:creationId xmlns:a16="http://schemas.microsoft.com/office/drawing/2014/main" id="{EBE7570F-A396-4692-84EC-D27E977405A0}"/>
                </a:ext>
              </a:extLst>
            </p:cNvPr>
            <p:cNvSpPr/>
            <p:nvPr/>
          </p:nvSpPr>
          <p:spPr>
            <a:xfrm>
              <a:off x="622300" y="3578951"/>
              <a:ext cx="364918" cy="218349"/>
            </a:xfrm>
            <a:prstGeom prst="leftRightArrow">
              <a:avLst/>
            </a:prstGeom>
            <a:solidFill>
              <a:srgbClr val="FF66FF"/>
            </a:solidFill>
            <a:ln>
              <a:solidFill>
                <a:srgbClr val="FF0000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10" name="Rectangle 2">
            <a:extLst>
              <a:ext uri="{FF2B5EF4-FFF2-40B4-BE49-F238E27FC236}">
                <a16:creationId xmlns:a16="http://schemas.microsoft.com/office/drawing/2014/main" id="{F0FBD737-1E25-4737-8C93-F5AD22B9E268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152384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Table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9" name="Text Box 6">
            <a:extLst>
              <a:ext uri="{FF2B5EF4-FFF2-40B4-BE49-F238E27FC236}">
                <a16:creationId xmlns:a16="http://schemas.microsoft.com/office/drawing/2014/main" id="{93F419FF-CE10-48DA-9287-29276D417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06" y="1447800"/>
            <a:ext cx="7797513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like to index the states with a tuple of integers.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input object &amp;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lines so far”</a:t>
            </a:r>
          </a:p>
        </p:txBody>
      </p:sp>
      <p:graphicFrame>
        <p:nvGraphicFramePr>
          <p:cNvPr id="22" name="Group 4">
            <a:extLst>
              <a:ext uri="{FF2B5EF4-FFF2-40B4-BE49-F238E27FC236}">
                <a16:creationId xmlns:a16="http://schemas.microsoft.com/office/drawing/2014/main" id="{15DE4C64-0CB9-467E-959F-3B57A89B41CF}"/>
              </a:ext>
            </a:extLst>
          </p:cNvPr>
          <p:cNvGraphicFramePr>
            <a:graphicFrameLocks noGrp="1"/>
          </p:cNvGraphicFramePr>
          <p:nvPr/>
        </p:nvGraphicFramePr>
        <p:xfrm>
          <a:off x="1142998" y="2953980"/>
          <a:ext cx="6020800" cy="2070648"/>
        </p:xfrm>
        <a:graphic>
          <a:graphicData uri="http://schemas.openxmlformats.org/drawingml/2006/table">
            <a:tbl>
              <a:tblPr/>
              <a:tblGrid>
                <a:gridCol w="752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3579601584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127896143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42013652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07279061"/>
                  </a:ext>
                </a:extLst>
              </a:tr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687878289"/>
                  </a:ext>
                </a:extLst>
              </a:tr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62522063"/>
                  </a:ext>
                </a:extLst>
              </a:tr>
            </a:tbl>
          </a:graphicData>
        </a:graphic>
      </p:graphicFrame>
      <p:sp>
        <p:nvSpPr>
          <p:cNvPr id="27" name="Text Box 25">
            <a:extLst>
              <a:ext uri="{FF2B5EF4-FFF2-40B4-BE49-F238E27FC236}">
                <a16:creationId xmlns:a16="http://schemas.microsoft.com/office/drawing/2014/main" id="{8E528ED1-4564-4264-A461-FC3D36F1A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996" y="5029200"/>
            <a:ext cx="56557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        2        3        4       5        6        7         t</a:t>
            </a:r>
          </a:p>
        </p:txBody>
      </p:sp>
      <p:sp>
        <p:nvSpPr>
          <p:cNvPr id="33" name="Rectangle 27">
            <a:extLst>
              <a:ext uri="{FF2B5EF4-FFF2-40B4-BE49-F238E27FC236}">
                <a16:creationId xmlns:a16="http://schemas.microsoft.com/office/drawing/2014/main" id="{6FE6BE33-E4B8-4892-91F2-91B1C1296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423755"/>
            <a:ext cx="7627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states can correspond to cells of a table.</a:t>
            </a:r>
          </a:p>
        </p:txBody>
      </p:sp>
      <p:sp>
        <p:nvSpPr>
          <p:cNvPr id="70" name="Text Box 25">
            <a:extLst>
              <a:ext uri="{FF2B5EF4-FFF2-40B4-BE49-F238E27FC236}">
                <a16:creationId xmlns:a16="http://schemas.microsoft.com/office/drawing/2014/main" id="{3D50FE36-0D51-408D-8091-BA1DA148E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9100" y="2948285"/>
            <a:ext cx="7505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0</a:t>
            </a:r>
          </a:p>
        </p:txBody>
      </p:sp>
      <p:sp>
        <p:nvSpPr>
          <p:cNvPr id="71" name="Text Box 25">
            <a:extLst>
              <a:ext uri="{FF2B5EF4-FFF2-40B4-BE49-F238E27FC236}">
                <a16:creationId xmlns:a16="http://schemas.microsoft.com/office/drawing/2014/main" id="{BD5187F6-EB2D-4682-8379-1893CFEFB6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347533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72" name="Text Box 25">
            <a:extLst>
              <a:ext uri="{FF2B5EF4-FFF2-40B4-BE49-F238E27FC236}">
                <a16:creationId xmlns:a16="http://schemas.microsoft.com/office/drawing/2014/main" id="{814B7FC9-3684-4948-8AC0-14365E64E4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398968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73" name="Text Box 25">
            <a:extLst>
              <a:ext uri="{FF2B5EF4-FFF2-40B4-BE49-F238E27FC236}">
                <a16:creationId xmlns:a16="http://schemas.microsoft.com/office/drawing/2014/main" id="{8E79D27E-0C66-49B8-88D5-49C5362F3A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0100" y="451673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75" name="Rectangle 2">
            <a:extLst>
              <a:ext uri="{FF2B5EF4-FFF2-40B4-BE49-F238E27FC236}">
                <a16:creationId xmlns:a16="http://schemas.microsoft.com/office/drawing/2014/main" id="{548F8482-F700-4172-83CA-AAB622AB5333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6858280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29" grpId="0"/>
      <p:bldP spid="27" grpId="0"/>
      <p:bldP spid="33" grpId="0"/>
      <p:bldP spid="70" grpId="0"/>
      <p:bldP spid="71" grpId="0"/>
      <p:bldP spid="72" grpId="0"/>
      <p:bldP spid="73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>
            <a:extLst>
              <a:ext uri="{FF2B5EF4-FFF2-40B4-BE49-F238E27FC236}">
                <a16:creationId xmlns:a16="http://schemas.microsoft.com/office/drawing/2014/main" id="{A567AEE8-FE2D-4D32-ADE1-7A16A659DC5C}"/>
              </a:ext>
            </a:extLst>
          </p:cNvPr>
          <p:cNvGrpSpPr/>
          <p:nvPr/>
        </p:nvGrpSpPr>
        <p:grpSpPr>
          <a:xfrm>
            <a:off x="4052587" y="3048000"/>
            <a:ext cx="2971800" cy="1630065"/>
            <a:chOff x="4052587" y="2941935"/>
            <a:chExt cx="2971800" cy="1630065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6913EB19-5EB4-4A62-AA6E-DC2585846A7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/>
            <a:srcRect b="499"/>
            <a:stretch/>
          </p:blipFill>
          <p:spPr>
            <a:xfrm>
              <a:off x="4205066" y="3139145"/>
              <a:ext cx="1931332" cy="1385280"/>
            </a:xfrm>
            <a:prstGeom prst="rect">
              <a:avLst/>
            </a:prstGeom>
          </p:spPr>
        </p:pic>
        <p:sp>
          <p:nvSpPr>
            <p:cNvPr id="63" name="Line 36">
              <a:extLst>
                <a:ext uri="{FF2B5EF4-FFF2-40B4-BE49-F238E27FC236}">
                  <a16:creationId xmlns:a16="http://schemas.microsoft.com/office/drawing/2014/main" id="{11421D42-8896-4D8F-A94B-3849FB6F54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52587" y="4572000"/>
              <a:ext cx="2971800" cy="0"/>
            </a:xfrm>
            <a:prstGeom prst="line">
              <a:avLst/>
            </a:prstGeom>
            <a:noFill/>
            <a:ln w="57150" cap="sq">
              <a:solidFill>
                <a:schemeClr val="tx2"/>
              </a:solidFill>
              <a:round/>
              <a:headEnd type="none" w="sm" len="sm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4" name="Rectangle 23">
              <a:extLst>
                <a:ext uri="{FF2B5EF4-FFF2-40B4-BE49-F238E27FC236}">
                  <a16:creationId xmlns:a16="http://schemas.microsoft.com/office/drawing/2014/main" id="{DC4E253E-86D9-48B6-815B-03E63DA70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515" y="2941935"/>
              <a:ext cx="250068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leveled graph</a:t>
              </a:r>
            </a:p>
          </p:txBody>
        </p:sp>
      </p:grpSp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965623"/>
            <a:chOff x="4194" y="1993"/>
            <a:chExt cx="1422" cy="2245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6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Printing Neatly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5" name="Rectangle 4">
            <a:extLst>
              <a:ext uri="{FF2B5EF4-FFF2-40B4-BE49-F238E27FC236}">
                <a16:creationId xmlns:a16="http://schemas.microsoft.com/office/drawing/2014/main" id="{E1C0A7E4-772B-4FE7-9349-DBC294DB8C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-76200" y="1759803"/>
            <a:ext cx="294965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honest and kind.”, 11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0338FEFC-4BEE-4484-82A0-C7C4693C99F2}"/>
              </a:ext>
            </a:extLst>
          </p:cNvPr>
          <p:cNvGrpSpPr/>
          <p:nvPr/>
        </p:nvGrpSpPr>
        <p:grpSpPr>
          <a:xfrm>
            <a:off x="3755476" y="1752600"/>
            <a:ext cx="2264324" cy="1218517"/>
            <a:chOff x="658812" y="3643769"/>
            <a:chExt cx="2264324" cy="1218517"/>
          </a:xfrm>
        </p:grpSpPr>
        <p:sp>
          <p:nvSpPr>
            <p:cNvPr id="37" name="Rectangle 10">
              <a:extLst>
                <a:ext uri="{FF2B5EF4-FFF2-40B4-BE49-F238E27FC236}">
                  <a16:creationId xmlns:a16="http://schemas.microsoft.com/office/drawing/2014/main" id="{17B1EF34-CEE5-4F5D-9BB1-94517E25C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8812" y="3677786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Rectangle 4">
              <a:extLst>
                <a:ext uri="{FF2B5EF4-FFF2-40B4-BE49-F238E27FC236}">
                  <a16:creationId xmlns:a16="http://schemas.microsoft.com/office/drawing/2014/main" id="{3D5A1DA8-219E-40D8-9774-421EA7D177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364376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470544E1-F52A-4070-8E61-52C8DEF3F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3643769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40" name="Rectangle 4">
              <a:extLst>
                <a:ext uri="{FF2B5EF4-FFF2-40B4-BE49-F238E27FC236}">
                  <a16:creationId xmlns:a16="http://schemas.microsoft.com/office/drawing/2014/main" id="{333FD8AA-FC90-40D4-9F9D-F961CD2FA8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4035949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41" name="Rectangle 4">
              <a:extLst>
                <a:ext uri="{FF2B5EF4-FFF2-40B4-BE49-F238E27FC236}">
                  <a16:creationId xmlns:a16="http://schemas.microsoft.com/office/drawing/2014/main" id="{4F3B5B35-2C66-4A45-871A-2FAB4677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42" name="Rectangle 4">
              <a:extLst>
                <a:ext uri="{FF2B5EF4-FFF2-40B4-BE49-F238E27FC236}">
                  <a16:creationId xmlns:a16="http://schemas.microsoft.com/office/drawing/2014/main" id="{1C88BC16-264A-44AE-AFE6-5B7F9E54E6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44" name="Rectangle 4">
              <a:extLst>
                <a:ext uri="{FF2B5EF4-FFF2-40B4-BE49-F238E27FC236}">
                  <a16:creationId xmlns:a16="http://schemas.microsoft.com/office/drawing/2014/main" id="{44F29F6B-B10C-4E61-BAAD-2EC0D8C3D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3643769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48" name="Rectangle 4">
              <a:extLst>
                <a:ext uri="{FF2B5EF4-FFF2-40B4-BE49-F238E27FC236}">
                  <a16:creationId xmlns:a16="http://schemas.microsoft.com/office/drawing/2014/main" id="{2873AAEF-BCEE-4D7F-81B9-70ADCE040F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3643769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49" name="Rectangle 4">
              <a:extLst>
                <a:ext uri="{FF2B5EF4-FFF2-40B4-BE49-F238E27FC236}">
                  <a16:creationId xmlns:a16="http://schemas.microsoft.com/office/drawing/2014/main" id="{90AC06B3-96A9-407F-A614-A6C79E64D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51" name="Rectangle 4">
              <a:extLst>
                <a:ext uri="{FF2B5EF4-FFF2-40B4-BE49-F238E27FC236}">
                  <a16:creationId xmlns:a16="http://schemas.microsoft.com/office/drawing/2014/main" id="{D74E60B4-4E55-4AB9-986D-97DCE94D8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53" name="Rectangle 4">
              <a:extLst>
                <a:ext uri="{FF2B5EF4-FFF2-40B4-BE49-F238E27FC236}">
                  <a16:creationId xmlns:a16="http://schemas.microsoft.com/office/drawing/2014/main" id="{C5320DA0-2784-4B15-91E5-69FA22CBF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4400621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FCACBE06-A8A8-41B9-B219-426D1C1D98AA}"/>
              </a:ext>
            </a:extLst>
          </p:cNvPr>
          <p:cNvGrpSpPr/>
          <p:nvPr/>
        </p:nvGrpSpPr>
        <p:grpSpPr>
          <a:xfrm>
            <a:off x="3834730" y="4783480"/>
            <a:ext cx="3778041" cy="1386339"/>
            <a:chOff x="3834730" y="4783480"/>
            <a:chExt cx="3778041" cy="1386339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638800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5E875E82-ABC8-4FFF-9E57-A64BB4C92B41}"/>
                </a:ext>
              </a:extLst>
            </p:cNvPr>
            <p:cNvGrpSpPr/>
            <p:nvPr/>
          </p:nvGrpSpPr>
          <p:grpSpPr>
            <a:xfrm>
              <a:off x="4645288" y="4783480"/>
              <a:ext cx="1239289" cy="689727"/>
              <a:chOff x="4114800" y="4954540"/>
              <a:chExt cx="2977480" cy="696398"/>
            </a:xfrm>
          </p:grpSpPr>
          <p:sp>
            <p:nvSpPr>
              <p:cNvPr id="57" name="Freeform 2">
                <a:extLst>
                  <a:ext uri="{FF2B5EF4-FFF2-40B4-BE49-F238E27FC236}">
                    <a16:creationId xmlns:a16="http://schemas.microsoft.com/office/drawing/2014/main" id="{A35ABA6D-F8FA-45D4-8472-99E55D5F81FD}"/>
                  </a:ext>
                </a:extLst>
              </p:cNvPr>
              <p:cNvSpPr/>
              <p:nvPr/>
            </p:nvSpPr>
            <p:spPr>
              <a:xfrm rot="843645">
                <a:off x="4114800" y="4954540"/>
                <a:ext cx="1107597" cy="232149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Freeform 2">
                <a:extLst>
                  <a:ext uri="{FF2B5EF4-FFF2-40B4-BE49-F238E27FC236}">
                    <a16:creationId xmlns:a16="http://schemas.microsoft.com/office/drawing/2014/main" id="{43C1EE0F-6701-4879-97B9-65B7CDA1AB64}"/>
                  </a:ext>
                </a:extLst>
              </p:cNvPr>
              <p:cNvSpPr/>
              <p:nvPr/>
            </p:nvSpPr>
            <p:spPr>
              <a:xfrm rot="843645">
                <a:off x="5198908" y="5169402"/>
                <a:ext cx="727109" cy="232149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8" name="Freeform 2">
                <a:extLst>
                  <a:ext uri="{FF2B5EF4-FFF2-40B4-BE49-F238E27FC236}">
                    <a16:creationId xmlns:a16="http://schemas.microsoft.com/office/drawing/2014/main" id="{6B24D7A9-D34E-41C2-8434-3633EC8C646B}"/>
                  </a:ext>
                </a:extLst>
              </p:cNvPr>
              <p:cNvSpPr/>
              <p:nvPr/>
            </p:nvSpPr>
            <p:spPr>
              <a:xfrm rot="843645">
                <a:off x="5884708" y="5347202"/>
                <a:ext cx="727109" cy="232149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952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2" name="Freeform 2">
                <a:extLst>
                  <a:ext uri="{FF2B5EF4-FFF2-40B4-BE49-F238E27FC236}">
                    <a16:creationId xmlns:a16="http://schemas.microsoft.com/office/drawing/2014/main" id="{71555A21-A6FE-4A12-8690-846A1FE6A4F8}"/>
                  </a:ext>
                </a:extLst>
              </p:cNvPr>
              <p:cNvSpPr/>
              <p:nvPr/>
            </p:nvSpPr>
            <p:spPr>
              <a:xfrm flipV="1">
                <a:off x="6553200" y="5443833"/>
                <a:ext cx="539080" cy="207105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  <a:gd name="connsiteX0" fmla="*/ 0 w 1168072"/>
                  <a:gd name="connsiteY0" fmla="*/ 41209 h 146352"/>
                  <a:gd name="connsiteX1" fmla="*/ 631939 w 1168072"/>
                  <a:gd name="connsiteY1" fmla="*/ 146128 h 146352"/>
                  <a:gd name="connsiteX2" fmla="*/ 1168072 w 1168072"/>
                  <a:gd name="connsiteY2" fmla="*/ 78677 h 146352"/>
                  <a:gd name="connsiteX3" fmla="*/ 1168072 w 1168072"/>
                  <a:gd name="connsiteY3" fmla="*/ 78677 h 146352"/>
                  <a:gd name="connsiteX0" fmla="*/ 0 w 1168072"/>
                  <a:gd name="connsiteY0" fmla="*/ 41209 h 289230"/>
                  <a:gd name="connsiteX1" fmla="*/ 631939 w 1168072"/>
                  <a:gd name="connsiteY1" fmla="*/ 146128 h 289230"/>
                  <a:gd name="connsiteX2" fmla="*/ 1168072 w 1168072"/>
                  <a:gd name="connsiteY2" fmla="*/ 78677 h 289230"/>
                  <a:gd name="connsiteX3" fmla="*/ 1094443 w 1168072"/>
                  <a:gd name="connsiteY3" fmla="*/ 289230 h 289230"/>
                  <a:gd name="connsiteX0" fmla="*/ 0 w 1094443"/>
                  <a:gd name="connsiteY0" fmla="*/ 45632 h 293653"/>
                  <a:gd name="connsiteX1" fmla="*/ 631939 w 1094443"/>
                  <a:gd name="connsiteY1" fmla="*/ 150551 h 293653"/>
                  <a:gd name="connsiteX2" fmla="*/ 1094443 w 1094443"/>
                  <a:gd name="connsiteY2" fmla="*/ 293653 h 293653"/>
                  <a:gd name="connsiteX0" fmla="*/ 0 w 1094443"/>
                  <a:gd name="connsiteY0" fmla="*/ 0 h 248021"/>
                  <a:gd name="connsiteX1" fmla="*/ 631939 w 1094443"/>
                  <a:gd name="connsiteY1" fmla="*/ 104919 h 248021"/>
                  <a:gd name="connsiteX2" fmla="*/ 1094443 w 1094443"/>
                  <a:gd name="connsiteY2" fmla="*/ 248021 h 248021"/>
                  <a:gd name="connsiteX0" fmla="*/ 0 w 956389"/>
                  <a:gd name="connsiteY0" fmla="*/ 0 h 344525"/>
                  <a:gd name="connsiteX1" fmla="*/ 631939 w 956389"/>
                  <a:gd name="connsiteY1" fmla="*/ 104919 h 344525"/>
                  <a:gd name="connsiteX2" fmla="*/ 956389 w 956389"/>
                  <a:gd name="connsiteY2" fmla="*/ 344525 h 344525"/>
                  <a:gd name="connsiteX0" fmla="*/ 0 w 956389"/>
                  <a:gd name="connsiteY0" fmla="*/ 0 h 344525"/>
                  <a:gd name="connsiteX1" fmla="*/ 631939 w 956389"/>
                  <a:gd name="connsiteY1" fmla="*/ 104919 h 344525"/>
                  <a:gd name="connsiteX2" fmla="*/ 956389 w 956389"/>
                  <a:gd name="connsiteY2" fmla="*/ 344525 h 344525"/>
                  <a:gd name="connsiteX0" fmla="*/ 0 w 956389"/>
                  <a:gd name="connsiteY0" fmla="*/ 0 h 344525"/>
                  <a:gd name="connsiteX1" fmla="*/ 558310 w 956389"/>
                  <a:gd name="connsiteY1" fmla="*/ 131238 h 344525"/>
                  <a:gd name="connsiteX2" fmla="*/ 956389 w 956389"/>
                  <a:gd name="connsiteY2" fmla="*/ 344525 h 344525"/>
                  <a:gd name="connsiteX0" fmla="*/ 0 w 956389"/>
                  <a:gd name="connsiteY0" fmla="*/ 0 h 344525"/>
                  <a:gd name="connsiteX1" fmla="*/ 558310 w 956389"/>
                  <a:gd name="connsiteY1" fmla="*/ 131238 h 344525"/>
                  <a:gd name="connsiteX2" fmla="*/ 956389 w 956389"/>
                  <a:gd name="connsiteY2" fmla="*/ 344525 h 344525"/>
                  <a:gd name="connsiteX0" fmla="*/ 0 w 956389"/>
                  <a:gd name="connsiteY0" fmla="*/ 0 h 344525"/>
                  <a:gd name="connsiteX1" fmla="*/ 558310 w 956389"/>
                  <a:gd name="connsiteY1" fmla="*/ 131238 h 344525"/>
                  <a:gd name="connsiteX2" fmla="*/ 956389 w 956389"/>
                  <a:gd name="connsiteY2" fmla="*/ 344525 h 344525"/>
                  <a:gd name="connsiteX0" fmla="*/ 0 w 956389"/>
                  <a:gd name="connsiteY0" fmla="*/ 0 h 344525"/>
                  <a:gd name="connsiteX1" fmla="*/ 558310 w 956389"/>
                  <a:gd name="connsiteY1" fmla="*/ 131238 h 344525"/>
                  <a:gd name="connsiteX2" fmla="*/ 956389 w 956389"/>
                  <a:gd name="connsiteY2" fmla="*/ 344525 h 34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6389" h="344525">
                    <a:moveTo>
                      <a:pt x="0" y="0"/>
                    </a:moveTo>
                    <a:cubicBezTo>
                      <a:pt x="264648" y="24688"/>
                      <a:pt x="371301" y="65044"/>
                      <a:pt x="558310" y="131238"/>
                    </a:cubicBezTo>
                    <a:cubicBezTo>
                      <a:pt x="745319" y="197432"/>
                      <a:pt x="795608" y="244527"/>
                      <a:pt x="956389" y="34452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54" name="Rectangle 2">
            <a:extLst>
              <a:ext uri="{FF2B5EF4-FFF2-40B4-BE49-F238E27FC236}">
                <a16:creationId xmlns:a16="http://schemas.microsoft.com/office/drawing/2014/main" id="{5E273C88-353B-4C57-BD5D-C2A1D265D8F9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5523119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80" grpId="0" animBg="1"/>
      <p:bldP spid="34" grpId="0"/>
      <p:bldP spid="35" grpId="0" autoUpdateAnimBg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" name="Text Box 23">
            <a:extLst>
              <a:ext uri="{FF2B5EF4-FFF2-40B4-BE49-F238E27FC236}">
                <a16:creationId xmlns:a16="http://schemas.microsoft.com/office/drawing/2014/main" id="{6BEA0925-BEF2-47C6-AC52-77E2DB495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20" y="4786086"/>
            <a:ext cx="254749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words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 # lines 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3" name="Text Box 23">
            <a:extLst>
              <a:ext uri="{FF2B5EF4-FFF2-40B4-BE49-F238E27FC236}">
                <a16:creationId xmlns:a16="http://schemas.microsoft.com/office/drawing/2014/main" id="{6543C0B1-14ED-4D91-B29F-F1F669559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78300" y="4802715"/>
            <a:ext cx="235513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# words per line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00" name="Picture 99">
            <a:extLst>
              <a:ext uri="{FF2B5EF4-FFF2-40B4-BE49-F238E27FC236}">
                <a16:creationId xmlns:a16="http://schemas.microsoft.com/office/drawing/2014/main" id="{A6AF8CB7-2C2E-475C-ACEC-49304BCA00FE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499"/>
          <a:stretch/>
        </p:blipFill>
        <p:spPr>
          <a:xfrm>
            <a:off x="4205066" y="3245210"/>
            <a:ext cx="1931332" cy="1385280"/>
          </a:xfrm>
          <a:prstGeom prst="rect">
            <a:avLst/>
          </a:prstGeom>
        </p:spPr>
      </p:pic>
      <p:sp>
        <p:nvSpPr>
          <p:cNvPr id="103" name="Text Box 23">
            <a:extLst>
              <a:ext uri="{FF2B5EF4-FFF2-40B4-BE49-F238E27FC236}">
                <a16:creationId xmlns:a16="http://schemas.microsoft.com/office/drawing/2014/main" id="{6C55815C-500D-4A9D-81E6-94B6847DB4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04737" y="5111456"/>
            <a:ext cx="194957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O(# words)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C17A11E0-DCD0-41A9-B5C9-944BF0BB3839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447800" y="106363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 + (# lines)</a:t>
            </a:r>
            <a:r>
              <a:rPr kumimoji="0" lang="en-US" altLang="en-US" sz="4400" b="0" i="0" u="none" strike="noStrike" kern="0" cap="none" spc="0" normalizeH="0" baseline="3000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2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8" name="Text Box 23">
            <a:extLst>
              <a:ext uri="{FF2B5EF4-FFF2-40B4-BE49-F238E27FC236}">
                <a16:creationId xmlns:a16="http://schemas.microsoft.com/office/drawing/2014/main" id="{7ABAF968-A2A3-41EA-B5A5-5B78B23F2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447800"/>
            <a:ext cx="8875571" cy="37856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use our dynamic programming alg to find the optimal s-t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(better than Dijkstra’s alg)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Text Box 23">
            <a:extLst>
              <a:ext uri="{FF2B5EF4-FFF2-40B4-BE49-F238E27FC236}">
                <a16:creationId xmlns:a16="http://schemas.microsoft.com/office/drawing/2014/main" id="{26B4D326-28BD-4914-933C-9BFD88BEC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2533534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52CA791C-D254-41AB-8F4F-E9B2FDA71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202" y="2535649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BFF41733-B1B2-4FC4-BE02-C9EE6A889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5712320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10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  <p:bldP spid="173" grpId="0"/>
      <p:bldP spid="103" grpId="0"/>
      <p:bldP spid="19" grpId="0"/>
      <p:bldP spid="20" grpId="0"/>
      <p:bldP spid="23" grpId="0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235523" name="Text Box 36"/>
          <p:cNvSpPr txBox="1">
            <a:spLocks noChangeArrowheads="1"/>
          </p:cNvSpPr>
          <p:nvPr/>
        </p:nvSpPr>
        <p:spPr bwMode="auto">
          <a:xfrm>
            <a:off x="1752600" y="4881563"/>
            <a:ext cx="5481638" cy="1431925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1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 f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1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r t w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 j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 t f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0000CC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235524" name="Picture 39" descr="j028113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62200" y="1033463"/>
            <a:ext cx="3975100" cy="3749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2">
            <a:extLst>
              <a:ext uri="{FF2B5EF4-FFF2-40B4-BE49-F238E27FC236}">
                <a16:creationId xmlns:a16="http://schemas.microsoft.com/office/drawing/2014/main" id="{A38413D4-40DA-4883-9C1A-73CCC126854E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5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23" grpId="0" animBg="1"/>
      <p:bldP spid="21" grpId="0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4290" name="Rectangle 2"/>
          <p:cNvSpPr>
            <a:spLocks noChangeArrowheads="1"/>
          </p:cNvSpPr>
          <p:nvPr/>
        </p:nvSpPr>
        <p:spPr bwMode="auto">
          <a:xfrm>
            <a:off x="304800" y="3276600"/>
            <a:ext cx="8686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goal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to find a longest common subsequence.</a:t>
            </a:r>
          </a:p>
        </p:txBody>
      </p:sp>
      <p:sp>
        <p:nvSpPr>
          <p:cNvPr id="1804291" name="Rectangle 3"/>
          <p:cNvSpPr>
            <a:spLocks noChangeArrowheads="1"/>
          </p:cNvSpPr>
          <p:nvPr/>
        </p:nvSpPr>
        <p:spPr bwMode="auto">
          <a:xfrm>
            <a:off x="304800" y="2768898"/>
            <a:ext cx="8610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The length of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Z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381000" y="1905000"/>
            <a:ext cx="8610600" cy="842963"/>
            <a:chOff x="240" y="1344"/>
            <a:chExt cx="5424" cy="531"/>
          </a:xfrm>
        </p:grpSpPr>
        <p:sp>
          <p:nvSpPr>
            <p:cNvPr id="236557" name="Rectangle 5"/>
            <p:cNvSpPr>
              <a:spLocks noChangeArrowheads="1"/>
            </p:cNvSpPr>
            <p:nvPr/>
          </p:nvSpPr>
          <p:spPr bwMode="auto">
            <a:xfrm>
              <a:off x="240" y="1344"/>
              <a:ext cx="5424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common subsequence.</a:t>
              </a:r>
            </a:p>
          </p:txBody>
        </p:sp>
        <p:sp>
          <p:nvSpPr>
            <p:cNvPr id="236558" name="Text Box 6"/>
            <p:cNvSpPr txBox="1">
              <a:spLocks noChangeArrowheads="1"/>
            </p:cNvSpPr>
            <p:nvPr/>
          </p:nvSpPr>
          <p:spPr bwMode="auto">
            <a:xfrm>
              <a:off x="768" y="1584"/>
              <a:ext cx="99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Z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 a b c d </a:t>
              </a: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381000" y="685800"/>
            <a:ext cx="3902075" cy="1287463"/>
            <a:chOff x="240" y="432"/>
            <a:chExt cx="2458" cy="811"/>
          </a:xfrm>
        </p:grpSpPr>
        <p:sp>
          <p:nvSpPr>
            <p:cNvPr id="236555" name="Rectangle 9"/>
            <p:cNvSpPr>
              <a:spLocks noChangeArrowheads="1"/>
            </p:cNvSpPr>
            <p:nvPr/>
          </p:nvSpPr>
          <p:spPr bwMode="auto">
            <a:xfrm>
              <a:off x="240" y="432"/>
              <a:ext cx="2042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instance: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Two strings</a:t>
              </a:r>
            </a:p>
          </p:txBody>
        </p:sp>
        <p:sp>
          <p:nvSpPr>
            <p:cNvPr id="236556" name="Text Box 10"/>
            <p:cNvSpPr txBox="1">
              <a:spLocks noChangeArrowheads="1"/>
            </p:cNvSpPr>
            <p:nvPr/>
          </p:nvSpPr>
          <p:spPr bwMode="auto">
            <a:xfrm>
              <a:off x="720" y="720"/>
              <a:ext cx="1978" cy="5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 = a s b e f c h d a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Y = r t w a b g j c k t f d</a:t>
              </a:r>
            </a:p>
          </p:txBody>
        </p:sp>
      </p:grpSp>
      <p:sp useBgFill="1">
        <p:nvSpPr>
          <p:cNvPr id="1804299" name="Text Box 11"/>
          <p:cNvSpPr txBox="1">
            <a:spLocks noChangeArrowheads="1"/>
          </p:cNvSpPr>
          <p:nvPr/>
        </p:nvSpPr>
        <p:spPr bwMode="auto">
          <a:xfrm>
            <a:off x="1219200" y="1066800"/>
            <a:ext cx="3140411" cy="830997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 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 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 = r t w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b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 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 t f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grpSp>
        <p:nvGrpSpPr>
          <p:cNvPr id="4" name="Group 14"/>
          <p:cNvGrpSpPr>
            <a:grpSpLocks/>
          </p:cNvGrpSpPr>
          <p:nvPr/>
        </p:nvGrpSpPr>
        <p:grpSpPr bwMode="auto">
          <a:xfrm>
            <a:off x="1606550" y="3812620"/>
            <a:ext cx="5353050" cy="3200400"/>
            <a:chOff x="1404" y="2736"/>
            <a:chExt cx="2928" cy="1584"/>
          </a:xfrm>
        </p:grpSpPr>
        <p:sp>
          <p:nvSpPr>
            <p:cNvPr id="236553" name="Rectangle 13"/>
            <p:cNvSpPr>
              <a:spLocks noChangeArrowheads="1"/>
            </p:cNvSpPr>
            <p:nvPr/>
          </p:nvSpPr>
          <p:spPr bwMode="auto">
            <a:xfrm>
              <a:off x="1404" y="2736"/>
              <a:ext cx="2928" cy="158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236554" name="Picture 12"/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47" y="2748"/>
              <a:ext cx="2865" cy="15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0" name="Rectangle 2">
            <a:extLst>
              <a:ext uri="{FF2B5EF4-FFF2-40B4-BE49-F238E27FC236}">
                <a16:creationId xmlns:a16="http://schemas.microsoft.com/office/drawing/2014/main" id="{49EF63A7-6149-4639-B931-C14DB59B699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042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42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42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4290" grpId="0"/>
      <p:bldP spid="1804291" grpId="0"/>
      <p:bldP spid="1804299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2000071"/>
            <a:ext cx="667605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LCS player’s life?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- Move curser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string X and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though Y.</a:t>
            </a:r>
          </a:p>
        </p:txBody>
      </p:sp>
      <p:sp useBgFill="1">
        <p:nvSpPr>
          <p:cNvPr id="108" name="Text Box 11">
            <a:extLst>
              <a:ext uri="{FF2B5EF4-FFF2-40B4-BE49-F238E27FC236}">
                <a16:creationId xmlns:a16="http://schemas.microsoft.com/office/drawing/2014/main" id="{EC5AD319-08A5-4394-891E-E7B025860B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0" y="1066800"/>
            <a:ext cx="3140411" cy="830997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 = a s b e t c h d 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 = r t w a b g j c k t f d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09" name="Rectangle 6">
            <a:extLst>
              <a:ext uri="{FF2B5EF4-FFF2-40B4-BE49-F238E27FC236}">
                <a16:creationId xmlns:a16="http://schemas.microsoft.com/office/drawing/2014/main" id="{5042B04C-46F0-4145-83CD-7BBECC6D31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287333"/>
            <a:ext cx="269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0" name="Rectangle 6">
            <a:extLst>
              <a:ext uri="{FF2B5EF4-FFF2-40B4-BE49-F238E27FC236}">
                <a16:creationId xmlns:a16="http://schemas.microsoft.com/office/drawing/2014/main" id="{7204819E-2C52-41B2-A4C4-6B288CEA5C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6400" y="1595735"/>
            <a:ext cx="269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</a:p>
        </p:txBody>
      </p:sp>
      <p:grpSp>
        <p:nvGrpSpPr>
          <p:cNvPr id="111" name="Group 26">
            <a:extLst>
              <a:ext uri="{FF2B5EF4-FFF2-40B4-BE49-F238E27FC236}">
                <a16:creationId xmlns:a16="http://schemas.microsoft.com/office/drawing/2014/main" id="{499D6056-6FC2-4CAC-BEA8-A9DBFA20A14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9373" y="3070579"/>
            <a:ext cx="596918" cy="1213357"/>
            <a:chOff x="2308" y="1513"/>
            <a:chExt cx="1162" cy="2570"/>
          </a:xfrm>
        </p:grpSpPr>
        <p:grpSp>
          <p:nvGrpSpPr>
            <p:cNvPr id="112" name="Group 27">
              <a:extLst>
                <a:ext uri="{FF2B5EF4-FFF2-40B4-BE49-F238E27FC236}">
                  <a16:creationId xmlns:a16="http://schemas.microsoft.com/office/drawing/2014/main" id="{CF62983C-A617-4E0C-B40D-59D6AC21F7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0" name="Freeform 28">
                <a:extLst>
                  <a:ext uri="{FF2B5EF4-FFF2-40B4-BE49-F238E27FC236}">
                    <a16:creationId xmlns:a16="http://schemas.microsoft.com/office/drawing/2014/main" id="{54623588-036D-4752-BF10-52244E0F6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2" name="Freeform 29">
                <a:extLst>
                  <a:ext uri="{FF2B5EF4-FFF2-40B4-BE49-F238E27FC236}">
                    <a16:creationId xmlns:a16="http://schemas.microsoft.com/office/drawing/2014/main" id="{11118C4B-79D5-45C7-B1D2-9A23A1B00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3" name="Freeform 30">
                <a:extLst>
                  <a:ext uri="{FF2B5EF4-FFF2-40B4-BE49-F238E27FC236}">
                    <a16:creationId xmlns:a16="http://schemas.microsoft.com/office/drawing/2014/main" id="{94A7F55A-25EA-4506-AEBD-7A1A34096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4" name="Freeform 31">
                <a:extLst>
                  <a:ext uri="{FF2B5EF4-FFF2-40B4-BE49-F238E27FC236}">
                    <a16:creationId xmlns:a16="http://schemas.microsoft.com/office/drawing/2014/main" id="{7332D01B-C8C9-43D0-851F-8354C602F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5" name="Freeform 32">
                <a:extLst>
                  <a:ext uri="{FF2B5EF4-FFF2-40B4-BE49-F238E27FC236}">
                    <a16:creationId xmlns:a16="http://schemas.microsoft.com/office/drawing/2014/main" id="{0605A6A7-50F4-4E6D-AA78-28134E1A2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1" name="Freeform 33">
                <a:extLst>
                  <a:ext uri="{FF2B5EF4-FFF2-40B4-BE49-F238E27FC236}">
                    <a16:creationId xmlns:a16="http://schemas.microsoft.com/office/drawing/2014/main" id="{5F6EC72D-BD4B-492E-9B7C-90103FE92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3" name="Freeform 34">
              <a:extLst>
                <a:ext uri="{FF2B5EF4-FFF2-40B4-BE49-F238E27FC236}">
                  <a16:creationId xmlns:a16="http://schemas.microsoft.com/office/drawing/2014/main" id="{ABA48C29-86A8-42E6-B540-74EB7672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4" name="Freeform 35">
              <a:extLst>
                <a:ext uri="{FF2B5EF4-FFF2-40B4-BE49-F238E27FC236}">
                  <a16:creationId xmlns:a16="http://schemas.microsoft.com/office/drawing/2014/main" id="{FF4BB5A3-D069-4220-A29F-C8E8903D9B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5" name="Oval 36">
              <a:extLst>
                <a:ext uri="{FF2B5EF4-FFF2-40B4-BE49-F238E27FC236}">
                  <a16:creationId xmlns:a16="http://schemas.microsoft.com/office/drawing/2014/main" id="{DD26A518-FA55-4E5B-BA79-6346004030A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6" name="Oval 37">
              <a:extLst>
                <a:ext uri="{FF2B5EF4-FFF2-40B4-BE49-F238E27FC236}">
                  <a16:creationId xmlns:a16="http://schemas.microsoft.com/office/drawing/2014/main" id="{D92272BE-D653-45E0-9EEE-22D4E4C06C4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Oval 38">
              <a:extLst>
                <a:ext uri="{FF2B5EF4-FFF2-40B4-BE49-F238E27FC236}">
                  <a16:creationId xmlns:a16="http://schemas.microsoft.com/office/drawing/2014/main" id="{BDF69A67-1DC9-4240-861F-7D64471DB3F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8" name="Oval 39">
              <a:extLst>
                <a:ext uri="{FF2B5EF4-FFF2-40B4-BE49-F238E27FC236}">
                  <a16:creationId xmlns:a16="http://schemas.microsoft.com/office/drawing/2014/main" id="{36A133F2-6555-46C8-89E5-5B607B3E85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9" name="Oval 40">
              <a:extLst>
                <a:ext uri="{FF2B5EF4-FFF2-40B4-BE49-F238E27FC236}">
                  <a16:creationId xmlns:a16="http://schemas.microsoft.com/office/drawing/2014/main" id="{9FE2C02D-DA8E-432A-BB97-9522685C35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42" name="AutoShape 58">
            <a:extLst>
              <a:ext uri="{FF2B5EF4-FFF2-40B4-BE49-F238E27FC236}">
                <a16:creationId xmlns:a16="http://schemas.microsoft.com/office/drawing/2014/main" id="{EA49C771-5C45-4DAD-A67B-E769158E5D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3278029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78F4843D-C162-4EFE-A313-FFA0D7751238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144" name="Group 7">
              <a:extLst>
                <a:ext uri="{FF2B5EF4-FFF2-40B4-BE49-F238E27FC236}">
                  <a16:creationId xmlns:a16="http://schemas.microsoft.com/office/drawing/2014/main" id="{071A3E1D-F121-4681-BD93-539BBED3B3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148" name="Freeform 8">
                <a:extLst>
                  <a:ext uri="{FF2B5EF4-FFF2-40B4-BE49-F238E27FC236}">
                    <a16:creationId xmlns:a16="http://schemas.microsoft.com/office/drawing/2014/main" id="{B226A7C8-BC1F-4C1C-B420-DD713428F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9">
                <a:extLst>
                  <a:ext uri="{FF2B5EF4-FFF2-40B4-BE49-F238E27FC236}">
                    <a16:creationId xmlns:a16="http://schemas.microsoft.com/office/drawing/2014/main" id="{23D14497-CD33-4679-B808-D0092EBB3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0" name="Freeform 10">
                <a:extLst>
                  <a:ext uri="{FF2B5EF4-FFF2-40B4-BE49-F238E27FC236}">
                    <a16:creationId xmlns:a16="http://schemas.microsoft.com/office/drawing/2014/main" id="{55CB5BA4-FD52-4834-94BA-A7ACAC68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1" name="Freeform 11">
                <a:extLst>
                  <a:ext uri="{FF2B5EF4-FFF2-40B4-BE49-F238E27FC236}">
                    <a16:creationId xmlns:a16="http://schemas.microsoft.com/office/drawing/2014/main" id="{DC399579-0A3B-4CCE-807B-25C40349B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2" name="Freeform 12">
                <a:extLst>
                  <a:ext uri="{FF2B5EF4-FFF2-40B4-BE49-F238E27FC236}">
                    <a16:creationId xmlns:a16="http://schemas.microsoft.com/office/drawing/2014/main" id="{9F7FFE6E-46E9-40EB-AAAE-66C4DACB6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Freeform 13">
                <a:extLst>
                  <a:ext uri="{FF2B5EF4-FFF2-40B4-BE49-F238E27FC236}">
                    <a16:creationId xmlns:a16="http://schemas.microsoft.com/office/drawing/2014/main" id="{C28DB39F-C6B1-423D-B6BB-A71B7DA79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4" name="Freeform 14">
                <a:extLst>
                  <a:ext uri="{FF2B5EF4-FFF2-40B4-BE49-F238E27FC236}">
                    <a16:creationId xmlns:a16="http://schemas.microsoft.com/office/drawing/2014/main" id="{6011FFC1-AA36-4C15-A753-3B67B1558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5" name="Freeform 15">
                <a:extLst>
                  <a:ext uri="{FF2B5EF4-FFF2-40B4-BE49-F238E27FC236}">
                    <a16:creationId xmlns:a16="http://schemas.microsoft.com/office/drawing/2014/main" id="{B718FEA5-3F4A-4FEF-A1D1-C9DAEE7DE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6" name="Freeform 16">
                <a:extLst>
                  <a:ext uri="{FF2B5EF4-FFF2-40B4-BE49-F238E27FC236}">
                    <a16:creationId xmlns:a16="http://schemas.microsoft.com/office/drawing/2014/main" id="{B96CB56A-DFBD-4F9C-8C33-1CFBC98B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7" name="Freeform 17">
                <a:extLst>
                  <a:ext uri="{FF2B5EF4-FFF2-40B4-BE49-F238E27FC236}">
                    <a16:creationId xmlns:a16="http://schemas.microsoft.com/office/drawing/2014/main" id="{FC1731DE-0542-4771-8CCB-52F7B2AF1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8" name="Freeform 18">
                <a:extLst>
                  <a:ext uri="{FF2B5EF4-FFF2-40B4-BE49-F238E27FC236}">
                    <a16:creationId xmlns:a16="http://schemas.microsoft.com/office/drawing/2014/main" id="{B5A1BBA9-D415-4BF5-8FDC-1CF03EB32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9" name="Freeform 19">
                <a:extLst>
                  <a:ext uri="{FF2B5EF4-FFF2-40B4-BE49-F238E27FC236}">
                    <a16:creationId xmlns:a16="http://schemas.microsoft.com/office/drawing/2014/main" id="{A774CF51-8D7B-4A02-B403-A9024C2A0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0" name="Freeform 20">
                <a:extLst>
                  <a:ext uri="{FF2B5EF4-FFF2-40B4-BE49-F238E27FC236}">
                    <a16:creationId xmlns:a16="http://schemas.microsoft.com/office/drawing/2014/main" id="{3B394F64-B601-431E-9D84-2E6F50F5E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1" name="Freeform 21">
                <a:extLst>
                  <a:ext uri="{FF2B5EF4-FFF2-40B4-BE49-F238E27FC236}">
                    <a16:creationId xmlns:a16="http://schemas.microsoft.com/office/drawing/2014/main" id="{D490D8CF-F030-41F2-8F68-E49E46FB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2" name="Freeform 22">
                <a:extLst>
                  <a:ext uri="{FF2B5EF4-FFF2-40B4-BE49-F238E27FC236}">
                    <a16:creationId xmlns:a16="http://schemas.microsoft.com/office/drawing/2014/main" id="{21E6511B-511C-4EC4-8E7F-458E62695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3" name="Freeform 23">
                <a:extLst>
                  <a:ext uri="{FF2B5EF4-FFF2-40B4-BE49-F238E27FC236}">
                    <a16:creationId xmlns:a16="http://schemas.microsoft.com/office/drawing/2014/main" id="{7BAA396C-5A61-4593-93AB-162C6B50F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4" name="Freeform 24">
                <a:extLst>
                  <a:ext uri="{FF2B5EF4-FFF2-40B4-BE49-F238E27FC236}">
                    <a16:creationId xmlns:a16="http://schemas.microsoft.com/office/drawing/2014/main" id="{FB3FAB81-D5E8-4DEA-BA1A-78962A29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5" name="Freeform 25">
                <a:extLst>
                  <a:ext uri="{FF2B5EF4-FFF2-40B4-BE49-F238E27FC236}">
                    <a16:creationId xmlns:a16="http://schemas.microsoft.com/office/drawing/2014/main" id="{3422B586-6449-4CC0-9F0A-811CF8551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6" name="Freeform 26">
                <a:extLst>
                  <a:ext uri="{FF2B5EF4-FFF2-40B4-BE49-F238E27FC236}">
                    <a16:creationId xmlns:a16="http://schemas.microsoft.com/office/drawing/2014/main" id="{AFFA6571-3F6B-4431-AD64-BA599608C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0" name="Freeform 27">
                <a:extLst>
                  <a:ext uri="{FF2B5EF4-FFF2-40B4-BE49-F238E27FC236}">
                    <a16:creationId xmlns:a16="http://schemas.microsoft.com/office/drawing/2014/main" id="{6CCD1C5F-7B99-43A6-B8BB-3EF815528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" name="Freeform 28">
                <a:extLst>
                  <a:ext uri="{FF2B5EF4-FFF2-40B4-BE49-F238E27FC236}">
                    <a16:creationId xmlns:a16="http://schemas.microsoft.com/office/drawing/2014/main" id="{4B8300AC-D3BA-4D0D-8D93-6DF8D6C50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" name="Freeform 29">
                <a:extLst>
                  <a:ext uri="{FF2B5EF4-FFF2-40B4-BE49-F238E27FC236}">
                    <a16:creationId xmlns:a16="http://schemas.microsoft.com/office/drawing/2014/main" id="{73B65808-9907-4168-86A8-28065D2BD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" name="Freeform 30">
                <a:extLst>
                  <a:ext uri="{FF2B5EF4-FFF2-40B4-BE49-F238E27FC236}">
                    <a16:creationId xmlns:a16="http://schemas.microsoft.com/office/drawing/2014/main" id="{3EE4C5FB-924F-4ACB-87AA-C9AE4EE75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" name="Freeform 31">
                <a:extLst>
                  <a:ext uri="{FF2B5EF4-FFF2-40B4-BE49-F238E27FC236}">
                    <a16:creationId xmlns:a16="http://schemas.microsoft.com/office/drawing/2014/main" id="{3D5EFD06-9CE6-46D1-AD92-5CE1B4BA0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" name="Freeform 32">
                <a:extLst>
                  <a:ext uri="{FF2B5EF4-FFF2-40B4-BE49-F238E27FC236}">
                    <a16:creationId xmlns:a16="http://schemas.microsoft.com/office/drawing/2014/main" id="{65D9A3AD-4CE9-4544-838E-8250B7AE2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" name="Freeform 33">
                <a:extLst>
                  <a:ext uri="{FF2B5EF4-FFF2-40B4-BE49-F238E27FC236}">
                    <a16:creationId xmlns:a16="http://schemas.microsoft.com/office/drawing/2014/main" id="{472C907B-D701-4BDB-9708-66E625AA2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45" name="Picture 8" descr="pooh">
              <a:extLst>
                <a:ext uri="{FF2B5EF4-FFF2-40B4-BE49-F238E27FC236}">
                  <a16:creationId xmlns:a16="http://schemas.microsoft.com/office/drawing/2014/main" id="{F33F5644-829B-4AC4-84A8-EB705A33E7E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6" name="Rectangle 145">
              <a:extLst>
                <a:ext uri="{FF2B5EF4-FFF2-40B4-BE49-F238E27FC236}">
                  <a16:creationId xmlns:a16="http://schemas.microsoft.com/office/drawing/2014/main" id="{9DEEB295-777B-4621-9EFA-28745ECF8B21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7" name="Rectangle 146">
              <a:extLst>
                <a:ext uri="{FF2B5EF4-FFF2-40B4-BE49-F238E27FC236}">
                  <a16:creationId xmlns:a16="http://schemas.microsoft.com/office/drawing/2014/main" id="{49DD157C-1FE5-49E6-8593-49C2BA6E4F81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0" name="Rectangle 4">
            <a:extLst>
              <a:ext uri="{FF2B5EF4-FFF2-40B4-BE49-F238E27FC236}">
                <a16:creationId xmlns:a16="http://schemas.microsoft.com/office/drawing/2014/main" id="{5F6D18EC-5E7F-4350-85F7-622B2E0D4A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181" name="Rectangle 4">
            <a:extLst>
              <a:ext uri="{FF2B5EF4-FFF2-40B4-BE49-F238E27FC236}">
                <a16:creationId xmlns:a16="http://schemas.microsoft.com/office/drawing/2014/main" id="{ED895D5C-22F1-4811-BF12-C38EADFDE3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</p:spTree>
    <p:extLst>
      <p:ext uri="{BB962C8B-B14F-4D97-AF65-F5344CB8AC3E}">
        <p14:creationId xmlns:p14="http://schemas.microsoft.com/office/powerpoint/2010/main" val="1276280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81481E-6 L 0.08959 0.00116 " pathEditMode="relative" rAng="0" ptsTypes="AA">
                                      <p:cBhvr>
                                        <p:cTn id="32" dur="11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479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2.22222E-6 L 0.16459 0.00394 " pathEditMode="relative" rAng="0" ptsTypes="AA">
                                      <p:cBhvr>
                                        <p:cTn id="36" dur="12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29" y="18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  <p:bldP spid="109" grpId="0" build="allAtOnce"/>
      <p:bldP spid="110" grpId="0" build="allAtOnce"/>
      <p:bldP spid="142" grpId="0" animBg="1"/>
      <p:bldP spid="180" grpId="0"/>
      <p:bldP spid="181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31" name="Group 144">
            <a:extLst>
              <a:ext uri="{FF2B5EF4-FFF2-40B4-BE49-F238E27FC236}">
                <a16:creationId xmlns:a16="http://schemas.microsoft.com/office/drawing/2014/main" id="{0EAECEDE-465B-44A2-B80A-FB73C5CA6B8D}"/>
              </a:ext>
            </a:extLst>
          </p:cNvPr>
          <p:cNvGrpSpPr>
            <a:grpSpLocks/>
          </p:cNvGrpSpPr>
          <p:nvPr/>
        </p:nvGrpSpPr>
        <p:grpSpPr bwMode="auto">
          <a:xfrm>
            <a:off x="7245350" y="5710237"/>
            <a:ext cx="1441450" cy="766763"/>
            <a:chOff x="96" y="3693"/>
            <a:chExt cx="908" cy="483"/>
          </a:xfrm>
        </p:grpSpPr>
        <p:pic>
          <p:nvPicPr>
            <p:cNvPr id="132" name="Picture 145" descr="an02380_">
              <a:extLst>
                <a:ext uri="{FF2B5EF4-FFF2-40B4-BE49-F238E27FC236}">
                  <a16:creationId xmlns:a16="http://schemas.microsoft.com/office/drawing/2014/main" id="{ABA81552-05AF-4D31-A635-C4AA9D31B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" name="Rectangle 146">
              <a:extLst>
                <a:ext uri="{FF2B5EF4-FFF2-40B4-BE49-F238E27FC236}">
                  <a16:creationId xmlns:a16="http://schemas.microsoft.com/office/drawing/2014/main" id="{B2CA0592-005C-431E-9497-6D35F1E4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3693"/>
              <a:ext cx="458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F236DF59-A3D2-41B9-95D3-878003AACF71}"/>
              </a:ext>
            </a:extLst>
          </p:cNvPr>
          <p:cNvGrpSpPr/>
          <p:nvPr/>
        </p:nvGrpSpPr>
        <p:grpSpPr>
          <a:xfrm>
            <a:off x="3169088" y="4597400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360DCF3C-37D8-4A5D-8675-8C739B57E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43FE432F-1653-4B1B-9754-EB81B9E41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1F4532-3C1B-4E03-8CD6-39C0CF29BF6B}"/>
              </a:ext>
            </a:extLst>
          </p:cNvPr>
          <p:cNvGrpSpPr/>
          <p:nvPr/>
        </p:nvGrpSpPr>
        <p:grpSpPr>
          <a:xfrm>
            <a:off x="3156388" y="5012142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532F4F6D-6306-4207-BC24-30AD6601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FEBE04E-B223-4327-9A83-BFE32A5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5" y="762000"/>
            <a:ext cx="6007877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 </a:t>
            </a: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177" y="4034260"/>
            <a:ext cx="525533" cy="994940"/>
          </a:xfrm>
          <a:prstGeom prst="rect">
            <a:avLst/>
          </a:prstGeom>
        </p:spPr>
      </p:pic>
      <p:sp>
        <p:nvSpPr>
          <p:cNvPr id="222" name="Text Box 6">
            <a:extLst>
              <a:ext uri="{FF2B5EF4-FFF2-40B4-BE49-F238E27FC236}">
                <a16:creationId xmlns:a16="http://schemas.microsoft.com/office/drawing/2014/main" id="{C13B22CF-9F8C-4000-83C3-8FBA3F664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400" y="1143000"/>
            <a:ext cx="6529416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507982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85698" name="Group 285697">
            <a:extLst>
              <a:ext uri="{FF2B5EF4-FFF2-40B4-BE49-F238E27FC236}">
                <a16:creationId xmlns:a16="http://schemas.microsoft.com/office/drawing/2014/main" id="{064BA953-BA80-4EC2-B9F9-87A13FF58F74}"/>
              </a:ext>
            </a:extLst>
          </p:cNvPr>
          <p:cNvGrpSpPr/>
          <p:nvPr/>
        </p:nvGrpSpPr>
        <p:grpSpPr>
          <a:xfrm>
            <a:off x="-76200" y="1638300"/>
            <a:ext cx="6782412" cy="5067300"/>
            <a:chOff x="-76200" y="1638300"/>
            <a:chExt cx="6782412" cy="506730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6382155" y="6138751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51C525DD-06D6-4BF3-BFA8-613E25D5E9E6}"/>
                </a:ext>
              </a:extLst>
            </p:cNvPr>
            <p:cNvGrpSpPr/>
            <p:nvPr/>
          </p:nvGrpSpPr>
          <p:grpSpPr>
            <a:xfrm>
              <a:off x="-76200" y="1638300"/>
              <a:ext cx="6778979" cy="5067300"/>
              <a:chOff x="-76200" y="1638300"/>
              <a:chExt cx="6778979" cy="5067300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A40E1B0-2F83-4315-8957-B75C089EA5C3}"/>
                  </a:ext>
                </a:extLst>
              </p:cNvPr>
              <p:cNvGrpSpPr/>
              <p:nvPr/>
            </p:nvGrpSpPr>
            <p:grpSpPr>
              <a:xfrm>
                <a:off x="38100" y="2641997"/>
                <a:ext cx="627062" cy="4063603"/>
                <a:chOff x="38100" y="2655132"/>
                <a:chExt cx="627062" cy="4063603"/>
              </a:xfrm>
            </p:grpSpPr>
            <p:sp>
              <p:nvSpPr>
                <p:cNvPr id="137" name="Text Box 128">
                  <a:extLst>
                    <a:ext uri="{FF2B5EF4-FFF2-40B4-BE49-F238E27FC236}">
                      <a16:creationId xmlns:a16="http://schemas.microsoft.com/office/drawing/2014/main" id="{653E9DE0-CD8D-49E3-B51D-FAE02DD7FB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265513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139" name="Text Box 129">
                  <a:extLst>
                    <a:ext uri="{FF2B5EF4-FFF2-40B4-BE49-F238E27FC236}">
                      <a16:creationId xmlns:a16="http://schemas.microsoft.com/office/drawing/2014/main" id="{B083F7A7-9397-4A35-9F88-A4299358E4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15678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144" name="Text Box 134">
                  <a:extLst>
                    <a:ext uri="{FF2B5EF4-FFF2-40B4-BE49-F238E27FC236}">
                      <a16:creationId xmlns:a16="http://schemas.microsoft.com/office/drawing/2014/main" id="{FFC15F2E-9B62-4AE1-9B6E-9831EFA44E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685529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292" name="Text Box 134">
                  <a:extLst>
                    <a:ext uri="{FF2B5EF4-FFF2-40B4-BE49-F238E27FC236}">
                      <a16:creationId xmlns:a16="http://schemas.microsoft.com/office/drawing/2014/main" id="{52F22A20-7592-46B1-868C-EF3D5C5C1E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2371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293" name="Text Box 134">
                  <a:extLst>
                    <a:ext uri="{FF2B5EF4-FFF2-40B4-BE49-F238E27FC236}">
                      <a16:creationId xmlns:a16="http://schemas.microsoft.com/office/drawing/2014/main" id="{08288772-90C9-4231-94B6-CD6810D86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7199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294" name="Text Box 134">
                  <a:extLst>
                    <a:ext uri="{FF2B5EF4-FFF2-40B4-BE49-F238E27FC236}">
                      <a16:creationId xmlns:a16="http://schemas.microsoft.com/office/drawing/2014/main" id="{0D284FC1-18D3-48F3-B74D-20A265A03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24078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295" name="Text Box 134">
                  <a:extLst>
                    <a:ext uri="{FF2B5EF4-FFF2-40B4-BE49-F238E27FC236}">
                      <a16:creationId xmlns:a16="http://schemas.microsoft.com/office/drawing/2014/main" id="{1AFC2B19-103B-4979-A85E-5118947590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77432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296" name="Text Box 134">
                  <a:extLst>
                    <a:ext uri="{FF2B5EF4-FFF2-40B4-BE49-F238E27FC236}">
                      <a16:creationId xmlns:a16="http://schemas.microsoft.com/office/drawing/2014/main" id="{D437F22E-F326-415A-9CDB-AB7C0CCF27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625707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310" name="Text Box 129">
                  <a:extLst>
                    <a:ext uri="{FF2B5EF4-FFF2-40B4-BE49-F238E27FC236}">
                      <a16:creationId xmlns:a16="http://schemas.microsoft.com/office/drawing/2014/main" id="{B040760E-4A71-4353-9BE2-E40EEDC5F7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3156347"/>
                  <a:ext cx="30489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312" name="Text Box 134">
                  <a:extLst>
                    <a:ext uri="{FF2B5EF4-FFF2-40B4-BE49-F238E27FC236}">
                      <a16:creationId xmlns:a16="http://schemas.microsoft.com/office/drawing/2014/main" id="{329D0077-042A-4F02-90AC-B57B9E6F5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23675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13" name="Text Box 134">
                  <a:extLst>
                    <a:ext uri="{FF2B5EF4-FFF2-40B4-BE49-F238E27FC236}">
                      <a16:creationId xmlns:a16="http://schemas.microsoft.com/office/drawing/2014/main" id="{4D924616-2089-4D6F-8B93-725D2F76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719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sp>
              <p:nvSpPr>
                <p:cNvPr id="314" name="Text Box 134">
                  <a:extLst>
                    <a:ext uri="{FF2B5EF4-FFF2-40B4-BE49-F238E27FC236}">
                      <a16:creationId xmlns:a16="http://schemas.microsoft.com/office/drawing/2014/main" id="{6C0031F9-28C2-4CC2-9BDB-DF2A16BB0D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24034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c</a:t>
                  </a:r>
                </a:p>
              </p:txBody>
            </p:sp>
            <p:sp>
              <p:nvSpPr>
                <p:cNvPr id="315" name="Text Box 134">
                  <a:extLst>
                    <a:ext uri="{FF2B5EF4-FFF2-40B4-BE49-F238E27FC236}">
                      <a16:creationId xmlns:a16="http://schemas.microsoft.com/office/drawing/2014/main" id="{F81F3A2C-3EF0-41D4-8EBF-62A6EBF6C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7738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</a:t>
                  </a:r>
                </a:p>
              </p:txBody>
            </p:sp>
            <p:sp>
              <p:nvSpPr>
                <p:cNvPr id="316" name="Text Box 134">
                  <a:extLst>
                    <a:ext uri="{FF2B5EF4-FFF2-40B4-BE49-F238E27FC236}">
                      <a16:creationId xmlns:a16="http://schemas.microsoft.com/office/drawing/2014/main" id="{1D68A46B-8C1E-4F7B-8A97-152A6092A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62566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d</a:t>
                  </a: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1DDDEB2-442B-41CD-9263-E3333056AA2D}"/>
                  </a:ext>
                </a:extLst>
              </p:cNvPr>
              <p:cNvGrpSpPr/>
              <p:nvPr/>
            </p:nvGrpSpPr>
            <p:grpSpPr>
              <a:xfrm>
                <a:off x="-76200" y="1638300"/>
                <a:ext cx="6778979" cy="1379552"/>
                <a:chOff x="-76200" y="1638300"/>
                <a:chExt cx="6778979" cy="1379552"/>
              </a:xfrm>
            </p:grpSpPr>
            <p:sp>
              <p:nvSpPr>
                <p:cNvPr id="143" name="Text Box 133">
                  <a:extLst>
                    <a:ext uri="{FF2B5EF4-FFF2-40B4-BE49-F238E27FC236}">
                      <a16:creationId xmlns:a16="http://schemas.microsoft.com/office/drawing/2014/main" id="{7F9833FB-62AD-4920-94CD-D53FF47A91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1738" y="1841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A8E72-D36F-40FB-9E18-07EA0527F10B}"/>
                    </a:ext>
                  </a:extLst>
                </p:cNvPr>
                <p:cNvGrpSpPr/>
                <p:nvPr/>
              </p:nvGrpSpPr>
              <p:grpSpPr>
                <a:xfrm>
                  <a:off x="-76200" y="1638300"/>
                  <a:ext cx="6778979" cy="1379552"/>
                  <a:chOff x="-76200" y="1638300"/>
                  <a:chExt cx="6778979" cy="1379552"/>
                </a:xfrm>
              </p:grpSpPr>
              <p:sp>
                <p:nvSpPr>
                  <p:cNvPr id="142" name="Text Box 132">
                    <a:extLst>
                      <a:ext uri="{FF2B5EF4-FFF2-40B4-BE49-F238E27FC236}">
                        <a16:creationId xmlns:a16="http://schemas.microsoft.com/office/drawing/2014/main" id="{8F0D6FB0-A80F-4D14-8428-FCF0953B21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03885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r</a:t>
                    </a:r>
                  </a:p>
                </p:txBody>
              </p:sp>
              <p:sp>
                <p:nvSpPr>
                  <p:cNvPr id="145" name="Text Box 135">
                    <a:extLst>
                      <a:ext uri="{FF2B5EF4-FFF2-40B4-BE49-F238E27FC236}">
                        <a16:creationId xmlns:a16="http://schemas.microsoft.com/office/drawing/2014/main" id="{4993CF82-4617-446F-A9CB-F97FF4505A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644650" y="18288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w</a:t>
                    </a:r>
                  </a:p>
                </p:txBody>
              </p:sp>
              <p:sp>
                <p:nvSpPr>
                  <p:cNvPr id="147" name="Text Box 137">
                    <a:extLst>
                      <a:ext uri="{FF2B5EF4-FFF2-40B4-BE49-F238E27FC236}">
                        <a16:creationId xmlns:a16="http://schemas.microsoft.com/office/drawing/2014/main" id="{130FEE1F-245B-445F-9EEF-8FE0FF0355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23000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d</a:t>
                    </a:r>
                  </a:p>
                </p:txBody>
              </p:sp>
              <p:grpSp>
                <p:nvGrpSpPr>
                  <p:cNvPr id="150" name="Group 149">
                    <a:extLst>
                      <a:ext uri="{FF2B5EF4-FFF2-40B4-BE49-F238E27FC236}">
                        <a16:creationId xmlns:a16="http://schemas.microsoft.com/office/drawing/2014/main" id="{2859DED8-BA1B-48BA-850E-898A009FBF7F}"/>
                      </a:ext>
                    </a:extLst>
                  </p:cNvPr>
                  <p:cNvGrpSpPr/>
                  <p:nvPr/>
                </p:nvGrpSpPr>
                <p:grpSpPr>
                  <a:xfrm>
                    <a:off x="578375" y="2455877"/>
                    <a:ext cx="406399" cy="561975"/>
                    <a:chOff x="2032001" y="5175250"/>
                    <a:chExt cx="406399" cy="561975"/>
                  </a:xfrm>
                </p:grpSpPr>
                <p:sp>
                  <p:nvSpPr>
                    <p:cNvPr id="154" name="Oval 153">
                      <a:extLst>
                        <a:ext uri="{FF2B5EF4-FFF2-40B4-BE49-F238E27FC236}">
                          <a16:creationId xmlns:a16="http://schemas.microsoft.com/office/drawing/2014/main" id="{D6D165AD-8B4A-4B5F-B55E-055794E9A3D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286000" y="5562600"/>
                      <a:ext cx="152400" cy="174625"/>
                    </a:xfrm>
                    <a:prstGeom prst="ellipse">
                      <a:avLst/>
                    </a:prstGeom>
                    <a:solidFill>
                      <a:srgbClr val="CC00CC"/>
                    </a:solidFill>
                    <a:ln w="25400" cap="flat" cmpd="sng" algn="ctr">
                      <a:noFill/>
                      <a:prstDash val="solid"/>
                      <a:round/>
                      <a:headEnd type="none" w="med" len="med"/>
                      <a:tailEnd type="triangl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7" name="Text Box 26">
                      <a:extLst>
                        <a:ext uri="{FF2B5EF4-FFF2-40B4-BE49-F238E27FC236}">
                          <a16:creationId xmlns:a16="http://schemas.microsoft.com/office/drawing/2014/main" id="{D1226DF3-3826-4A6C-9794-8CADB4F441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032001" y="5175250"/>
                      <a:ext cx="304892" cy="4616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381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algn="l"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algn="l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algn="l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algn="l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algn="l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C00CC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+mn-cs"/>
                        </a:rPr>
                        <a:t>s</a:t>
                      </a:r>
                    </a:p>
                  </p:txBody>
                </p:sp>
              </p:grpSp>
              <p:sp>
                <p:nvSpPr>
                  <p:cNvPr id="221" name="Text Box 135">
                    <a:extLst>
                      <a:ext uri="{FF2B5EF4-FFF2-40B4-BE49-F238E27FC236}">
                        <a16:creationId xmlns:a16="http://schemas.microsoft.com/office/drawing/2014/main" id="{8EEA9D2E-CA1A-45B2-B06F-D9F01B4250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42846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g</a:t>
                    </a:r>
                  </a:p>
                </p:txBody>
              </p:sp>
              <p:sp>
                <p:nvSpPr>
                  <p:cNvPr id="224" name="Text Box 135">
                    <a:extLst>
                      <a:ext uri="{FF2B5EF4-FFF2-40B4-BE49-F238E27FC236}">
                        <a16:creationId xmlns:a16="http://schemas.microsoft.com/office/drawing/2014/main" id="{BDC8FCB6-6071-4120-8787-CEF3D398C3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42492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230" name="Text Box 135">
                    <a:extLst>
                      <a:ext uri="{FF2B5EF4-FFF2-40B4-BE49-F238E27FC236}">
                        <a16:creationId xmlns:a16="http://schemas.microsoft.com/office/drawing/2014/main" id="{D4A11101-7F53-4F1A-B83A-CC497F9E71C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42138" y="1828800"/>
                    <a:ext cx="320922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c</a:t>
                    </a:r>
                  </a:p>
                </p:txBody>
              </p:sp>
              <p:sp>
                <p:nvSpPr>
                  <p:cNvPr id="231" name="Text Box 135">
                    <a:extLst>
                      <a:ext uri="{FF2B5EF4-FFF2-40B4-BE49-F238E27FC236}">
                        <a16:creationId xmlns:a16="http://schemas.microsoft.com/office/drawing/2014/main" id="{ED25A953-11B3-4A0A-9F62-989E71402B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41784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k</a:t>
                    </a:r>
                  </a:p>
                </p:txBody>
              </p:sp>
              <p:sp>
                <p:nvSpPr>
                  <p:cNvPr id="232" name="Text Box 135">
                    <a:extLst>
                      <a:ext uri="{FF2B5EF4-FFF2-40B4-BE49-F238E27FC236}">
                        <a16:creationId xmlns:a16="http://schemas.microsoft.com/office/drawing/2014/main" id="{3E522B3D-EEE8-4DC3-BD20-09DEEBD127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254130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t</a:t>
                    </a:r>
                  </a:p>
                </p:txBody>
              </p:sp>
              <p:sp>
                <p:nvSpPr>
                  <p:cNvPr id="233" name="Text Box 135">
                    <a:extLst>
                      <a:ext uri="{FF2B5EF4-FFF2-40B4-BE49-F238E27FC236}">
                        <a16:creationId xmlns:a16="http://schemas.microsoft.com/office/drawing/2014/main" id="{275508AC-F8E7-469F-A7B4-3A251AE143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66476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f</a:t>
                    </a:r>
                  </a:p>
                </p:txBody>
              </p:sp>
              <p:sp>
                <p:nvSpPr>
                  <p:cNvPr id="287" name="Text Box 132">
                    <a:extLst>
                      <a:ext uri="{FF2B5EF4-FFF2-40B4-BE49-F238E27FC236}">
                        <a16:creationId xmlns:a16="http://schemas.microsoft.com/office/drawing/2014/main" id="{F2BCC5AE-F516-48D7-A706-D9A86F5613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10336" y="218659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12</a:t>
                    </a:r>
                  </a:p>
                </p:txBody>
              </p:sp>
              <p:sp>
                <p:nvSpPr>
                  <p:cNvPr id="288" name="Text Box 133">
                    <a:extLst>
                      <a:ext uri="{FF2B5EF4-FFF2-40B4-BE49-F238E27FC236}">
                        <a16:creationId xmlns:a16="http://schemas.microsoft.com/office/drawing/2014/main" id="{928FAE64-C3F2-4A6F-B7A4-89207C6BB9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8338" y="2198229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89" name="Text Box 135">
                    <a:extLst>
                      <a:ext uri="{FF2B5EF4-FFF2-40B4-BE49-F238E27FC236}">
                        <a16:creationId xmlns:a16="http://schemas.microsoft.com/office/drawing/2014/main" id="{496964FC-D6D2-435D-9248-85D8AA237F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87450" y="2199817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299" name="Text Box 137">
                    <a:extLst>
                      <a:ext uri="{FF2B5EF4-FFF2-40B4-BE49-F238E27FC236}">
                        <a16:creationId xmlns:a16="http://schemas.microsoft.com/office/drawing/2014/main" id="{7F497FE3-0042-47B1-A132-0F7BD81531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10654" y="2205335"/>
                    <a:ext cx="481029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11</a:t>
                    </a:r>
                  </a:p>
                </p:txBody>
              </p:sp>
              <p:sp>
                <p:nvSpPr>
                  <p:cNvPr id="300" name="Text Box 135">
                    <a:extLst>
                      <a:ext uri="{FF2B5EF4-FFF2-40B4-BE49-F238E27FC236}">
                        <a16:creationId xmlns:a16="http://schemas.microsoft.com/office/drawing/2014/main" id="{7AFB1DF9-3E54-4776-9756-204A94C90B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45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01" name="Text Box 135">
                    <a:extLst>
                      <a:ext uri="{FF2B5EF4-FFF2-40B4-BE49-F238E27FC236}">
                        <a16:creationId xmlns:a16="http://schemas.microsoft.com/office/drawing/2014/main" id="{2AB963D9-7196-42AC-A9DA-E8467E35E8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4589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4</a:t>
                    </a:r>
                  </a:p>
                </p:txBody>
              </p:sp>
              <p:sp>
                <p:nvSpPr>
                  <p:cNvPr id="303" name="Text Box 135">
                    <a:extLst>
                      <a:ext uri="{FF2B5EF4-FFF2-40B4-BE49-F238E27FC236}">
                        <a16:creationId xmlns:a16="http://schemas.microsoft.com/office/drawing/2014/main" id="{BFEB518C-74E0-4DD0-9154-661F6DD74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559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5</a:t>
                    </a:r>
                  </a:p>
                </p:txBody>
              </p:sp>
              <p:sp>
                <p:nvSpPr>
                  <p:cNvPr id="304" name="Text Box 135">
                    <a:extLst>
                      <a:ext uri="{FF2B5EF4-FFF2-40B4-BE49-F238E27FC236}">
                        <a16:creationId xmlns:a16="http://schemas.microsoft.com/office/drawing/2014/main" id="{83882A4C-63A1-46C6-A5E5-F5094C40D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5554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6</a:t>
                    </a:r>
                  </a:p>
                </p:txBody>
              </p:sp>
              <p:sp>
                <p:nvSpPr>
                  <p:cNvPr id="305" name="Text Box 135">
                    <a:extLst>
                      <a:ext uri="{FF2B5EF4-FFF2-40B4-BE49-F238E27FC236}">
                        <a16:creationId xmlns:a16="http://schemas.microsoft.com/office/drawing/2014/main" id="{FD516428-2AF1-4328-B87E-C1FA8C496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5192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7</a:t>
                    </a:r>
                  </a:p>
                </p:txBody>
              </p:sp>
              <p:sp>
                <p:nvSpPr>
                  <p:cNvPr id="306" name="Text Box 135">
                    <a:extLst>
                      <a:ext uri="{FF2B5EF4-FFF2-40B4-BE49-F238E27FC236}">
                        <a16:creationId xmlns:a16="http://schemas.microsoft.com/office/drawing/2014/main" id="{0B00D3E3-9161-44BA-A6A0-312D374BC6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54838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8</a:t>
                    </a:r>
                  </a:p>
                </p:txBody>
              </p:sp>
              <p:sp>
                <p:nvSpPr>
                  <p:cNvPr id="307" name="Text Box 135">
                    <a:extLst>
                      <a:ext uri="{FF2B5EF4-FFF2-40B4-BE49-F238E27FC236}">
                        <a16:creationId xmlns:a16="http://schemas.microsoft.com/office/drawing/2014/main" id="{CE4918FE-2013-4566-ABAF-22344ED54C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7184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9</a:t>
                    </a:r>
                  </a:p>
                </p:txBody>
              </p:sp>
              <p:sp>
                <p:nvSpPr>
                  <p:cNvPr id="308" name="Text Box 135">
                    <a:extLst>
                      <a:ext uri="{FF2B5EF4-FFF2-40B4-BE49-F238E27FC236}">
                        <a16:creationId xmlns:a16="http://schemas.microsoft.com/office/drawing/2014/main" id="{E4547071-A193-48EB-B8C4-0F12EDEC97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65230" y="220533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10</a:t>
                    </a:r>
                  </a:p>
                </p:txBody>
              </p:sp>
              <p:sp>
                <p:nvSpPr>
                  <p:cNvPr id="317" name="Text Box 132">
                    <a:extLst>
                      <a:ext uri="{FF2B5EF4-FFF2-40B4-BE49-F238E27FC236}">
                        <a16:creationId xmlns:a16="http://schemas.microsoft.com/office/drawing/2014/main" id="{04C03A11-C340-4349-A8AE-59C3DD67EC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93700" y="16383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318" name="Text Box 133">
                    <a:extLst>
                      <a:ext uri="{FF2B5EF4-FFF2-40B4-BE49-F238E27FC236}">
                        <a16:creationId xmlns:a16="http://schemas.microsoft.com/office/drawing/2014/main" id="{00D2538E-5723-4DF1-B2F9-4B295D1D15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9900" y="19939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320" name="Text Box 133">
                    <a:extLst>
                      <a:ext uri="{FF2B5EF4-FFF2-40B4-BE49-F238E27FC236}">
                        <a16:creationId xmlns:a16="http://schemas.microsoft.com/office/drawing/2014/main" id="{BD41B53F-C17D-467D-A865-7D67AFD4DA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700" y="2306935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i</a:t>
                    </a: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Text Box 132">
                    <a:extLst>
                      <a:ext uri="{FF2B5EF4-FFF2-40B4-BE49-F238E27FC236}">
                        <a16:creationId xmlns:a16="http://schemas.microsoft.com/office/drawing/2014/main" id="{8374AEC1-61F7-4DEF-9718-4812B33CBF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-76200" y="2052935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X</a:t>
                    </a:r>
                  </a:p>
                </p:txBody>
              </p:sp>
            </p:grpSp>
          </p:grpSp>
        </p:grpSp>
      </p:grpSp>
      <p:sp>
        <p:nvSpPr>
          <p:cNvPr id="321" name="Rectangle 8">
            <a:extLst>
              <a:ext uri="{FF2B5EF4-FFF2-40B4-BE49-F238E27FC236}">
                <a16:creationId xmlns:a16="http://schemas.microsoft.com/office/drawing/2014/main" id="{931F6242-1D8B-4214-9E49-EBE596DB9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1" y="2720441"/>
            <a:ext cx="319087" cy="1998623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2" name="Rectangle 9">
            <a:extLst>
              <a:ext uri="{FF2B5EF4-FFF2-40B4-BE49-F238E27FC236}">
                <a16:creationId xmlns:a16="http://schemas.microsoft.com/office/drawing/2014/main" id="{663F9377-F00B-4C4C-9D3B-37D4F3CFC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1922020"/>
            <a:ext cx="2452687" cy="3385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98001C54-200E-4FFB-8559-FE0EBB3CBA65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331" name="Group 7">
              <a:extLst>
                <a:ext uri="{FF2B5EF4-FFF2-40B4-BE49-F238E27FC236}">
                  <a16:creationId xmlns:a16="http://schemas.microsoft.com/office/drawing/2014/main" id="{C9B9E40C-161E-47EE-91CC-D275515A5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335" name="Freeform 8">
                <a:extLst>
                  <a:ext uri="{FF2B5EF4-FFF2-40B4-BE49-F238E27FC236}">
                    <a16:creationId xmlns:a16="http://schemas.microsoft.com/office/drawing/2014/main" id="{358B01E8-9A66-44F4-B690-B16BE9F2F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6" name="Freeform 9">
                <a:extLst>
                  <a:ext uri="{FF2B5EF4-FFF2-40B4-BE49-F238E27FC236}">
                    <a16:creationId xmlns:a16="http://schemas.microsoft.com/office/drawing/2014/main" id="{ACF5FACE-44F4-4530-A2D2-43517F67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7" name="Freeform 10">
                <a:extLst>
                  <a:ext uri="{FF2B5EF4-FFF2-40B4-BE49-F238E27FC236}">
                    <a16:creationId xmlns:a16="http://schemas.microsoft.com/office/drawing/2014/main" id="{CABA4DCA-63DA-47C3-BAF6-739ABB47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8" name="Freeform 11">
                <a:extLst>
                  <a:ext uri="{FF2B5EF4-FFF2-40B4-BE49-F238E27FC236}">
                    <a16:creationId xmlns:a16="http://schemas.microsoft.com/office/drawing/2014/main" id="{0BD65B15-5F2C-4BA5-8447-FBE6761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9" name="Freeform 12">
                <a:extLst>
                  <a:ext uri="{FF2B5EF4-FFF2-40B4-BE49-F238E27FC236}">
                    <a16:creationId xmlns:a16="http://schemas.microsoft.com/office/drawing/2014/main" id="{1978A174-9B56-40C6-BF88-F66DF602D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0" name="Freeform 13">
                <a:extLst>
                  <a:ext uri="{FF2B5EF4-FFF2-40B4-BE49-F238E27FC236}">
                    <a16:creationId xmlns:a16="http://schemas.microsoft.com/office/drawing/2014/main" id="{AABCA5EE-01C7-4FBE-8736-25F566CA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1" name="Freeform 14">
                <a:extLst>
                  <a:ext uri="{FF2B5EF4-FFF2-40B4-BE49-F238E27FC236}">
                    <a16:creationId xmlns:a16="http://schemas.microsoft.com/office/drawing/2014/main" id="{06BCB1E7-EB41-46C2-8B41-C754853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2" name="Freeform 15">
                <a:extLst>
                  <a:ext uri="{FF2B5EF4-FFF2-40B4-BE49-F238E27FC236}">
                    <a16:creationId xmlns:a16="http://schemas.microsoft.com/office/drawing/2014/main" id="{C20B326E-5BA4-4311-9BC6-ED0987CC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3" name="Freeform 16">
                <a:extLst>
                  <a:ext uri="{FF2B5EF4-FFF2-40B4-BE49-F238E27FC236}">
                    <a16:creationId xmlns:a16="http://schemas.microsoft.com/office/drawing/2014/main" id="{DA3B44AC-FB5A-4792-A91E-1721EF58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4" name="Freeform 17">
                <a:extLst>
                  <a:ext uri="{FF2B5EF4-FFF2-40B4-BE49-F238E27FC236}">
                    <a16:creationId xmlns:a16="http://schemas.microsoft.com/office/drawing/2014/main" id="{0FD5C314-8805-4C29-A7D6-272B62B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5" name="Freeform 18">
                <a:extLst>
                  <a:ext uri="{FF2B5EF4-FFF2-40B4-BE49-F238E27FC236}">
                    <a16:creationId xmlns:a16="http://schemas.microsoft.com/office/drawing/2014/main" id="{90C2C038-A2D6-4974-A2D1-5A79486B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6" name="Freeform 19">
                <a:extLst>
                  <a:ext uri="{FF2B5EF4-FFF2-40B4-BE49-F238E27FC236}">
                    <a16:creationId xmlns:a16="http://schemas.microsoft.com/office/drawing/2014/main" id="{158D499A-C4EA-4B56-9135-89C3291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7" name="Freeform 20">
                <a:extLst>
                  <a:ext uri="{FF2B5EF4-FFF2-40B4-BE49-F238E27FC236}">
                    <a16:creationId xmlns:a16="http://schemas.microsoft.com/office/drawing/2014/main" id="{78EB8A24-A199-4863-8F00-31A72FD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8" name="Freeform 21">
                <a:extLst>
                  <a:ext uri="{FF2B5EF4-FFF2-40B4-BE49-F238E27FC236}">
                    <a16:creationId xmlns:a16="http://schemas.microsoft.com/office/drawing/2014/main" id="{2FE29AC6-CBDA-4C44-AEC6-AB51D60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9" name="Freeform 22">
                <a:extLst>
                  <a:ext uri="{FF2B5EF4-FFF2-40B4-BE49-F238E27FC236}">
                    <a16:creationId xmlns:a16="http://schemas.microsoft.com/office/drawing/2014/main" id="{44D48B34-229A-442E-BE15-94F97068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0" name="Freeform 23">
                <a:extLst>
                  <a:ext uri="{FF2B5EF4-FFF2-40B4-BE49-F238E27FC236}">
                    <a16:creationId xmlns:a16="http://schemas.microsoft.com/office/drawing/2014/main" id="{B094DAAB-EEF7-443A-9174-AA0524A34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" name="Freeform 24">
                <a:extLst>
                  <a:ext uri="{FF2B5EF4-FFF2-40B4-BE49-F238E27FC236}">
                    <a16:creationId xmlns:a16="http://schemas.microsoft.com/office/drawing/2014/main" id="{BE3604C2-5AF9-4723-A040-F54F8178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" name="Freeform 25">
                <a:extLst>
                  <a:ext uri="{FF2B5EF4-FFF2-40B4-BE49-F238E27FC236}">
                    <a16:creationId xmlns:a16="http://schemas.microsoft.com/office/drawing/2014/main" id="{2EDB70BB-AF09-4F3D-A4DC-34D88C4C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3" name="Freeform 26">
                <a:extLst>
                  <a:ext uri="{FF2B5EF4-FFF2-40B4-BE49-F238E27FC236}">
                    <a16:creationId xmlns:a16="http://schemas.microsoft.com/office/drawing/2014/main" id="{AF24DB4F-B89D-45E6-831D-55BF1B3A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4" name="Freeform 27">
                <a:extLst>
                  <a:ext uri="{FF2B5EF4-FFF2-40B4-BE49-F238E27FC236}">
                    <a16:creationId xmlns:a16="http://schemas.microsoft.com/office/drawing/2014/main" id="{4E47D0E1-3DF7-47A9-8636-5AF1D938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" name="Freeform 28">
                <a:extLst>
                  <a:ext uri="{FF2B5EF4-FFF2-40B4-BE49-F238E27FC236}">
                    <a16:creationId xmlns:a16="http://schemas.microsoft.com/office/drawing/2014/main" id="{BBE84011-D2FF-4E41-8973-EA4637A5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6" name="Freeform 29">
                <a:extLst>
                  <a:ext uri="{FF2B5EF4-FFF2-40B4-BE49-F238E27FC236}">
                    <a16:creationId xmlns:a16="http://schemas.microsoft.com/office/drawing/2014/main" id="{F17C4068-493F-48AC-8C81-B24C2439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7" name="Freeform 30">
                <a:extLst>
                  <a:ext uri="{FF2B5EF4-FFF2-40B4-BE49-F238E27FC236}">
                    <a16:creationId xmlns:a16="http://schemas.microsoft.com/office/drawing/2014/main" id="{7D448AD7-0330-48CD-AF8B-69256E76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8" name="Freeform 31">
                <a:extLst>
                  <a:ext uri="{FF2B5EF4-FFF2-40B4-BE49-F238E27FC236}">
                    <a16:creationId xmlns:a16="http://schemas.microsoft.com/office/drawing/2014/main" id="{F4FBADFA-D052-4AB9-822F-552CF99A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9" name="Freeform 32">
                <a:extLst>
                  <a:ext uri="{FF2B5EF4-FFF2-40B4-BE49-F238E27FC236}">
                    <a16:creationId xmlns:a16="http://schemas.microsoft.com/office/drawing/2014/main" id="{22C6B1D9-F487-4AD1-B8D7-C477DCB9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" name="Freeform 33">
                <a:extLst>
                  <a:ext uri="{FF2B5EF4-FFF2-40B4-BE49-F238E27FC236}">
                    <a16:creationId xmlns:a16="http://schemas.microsoft.com/office/drawing/2014/main" id="{1C639D1A-80B7-4D92-8A6B-C7413184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332" name="Picture 8" descr="pooh">
              <a:extLst>
                <a:ext uri="{FF2B5EF4-FFF2-40B4-BE49-F238E27FC236}">
                  <a16:creationId xmlns:a16="http://schemas.microsoft.com/office/drawing/2014/main" id="{0717A6DA-B032-46DD-BA66-14B3737B4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A71FCD1-28EC-4A23-B193-E4EE8FD5AD15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9F93429-D005-4845-93B8-78A59B5EA81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1" name="Rectangle 4">
            <a:extLst>
              <a:ext uri="{FF2B5EF4-FFF2-40B4-BE49-F238E27FC236}">
                <a16:creationId xmlns:a16="http://schemas.microsoft.com/office/drawing/2014/main" id="{2A36C05E-028E-48DE-94A8-43CE5B009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362" name="Rectangle 4">
            <a:extLst>
              <a:ext uri="{FF2B5EF4-FFF2-40B4-BE49-F238E27FC236}">
                <a16:creationId xmlns:a16="http://schemas.microsoft.com/office/drawing/2014/main" id="{A210B3B5-391B-4CF3-9C73-27D698A5D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  <p:grpSp>
        <p:nvGrpSpPr>
          <p:cNvPr id="285696" name="Group 285695">
            <a:extLst>
              <a:ext uri="{FF2B5EF4-FFF2-40B4-BE49-F238E27FC236}">
                <a16:creationId xmlns:a16="http://schemas.microsoft.com/office/drawing/2014/main" id="{780C040B-DE50-43CB-A34B-11AF3270B933}"/>
              </a:ext>
            </a:extLst>
          </p:cNvPr>
          <p:cNvGrpSpPr/>
          <p:nvPr/>
        </p:nvGrpSpPr>
        <p:grpSpPr>
          <a:xfrm>
            <a:off x="-25400" y="1955800"/>
            <a:ext cx="3632200" cy="3149600"/>
            <a:chOff x="-25400" y="1955800"/>
            <a:chExt cx="3632200" cy="3149600"/>
          </a:xfrm>
        </p:grpSpPr>
        <p:sp>
          <p:nvSpPr>
            <p:cNvPr id="363" name="Oval 16">
              <a:extLst>
                <a:ext uri="{FF2B5EF4-FFF2-40B4-BE49-F238E27FC236}">
                  <a16:creationId xmlns:a16="http://schemas.microsoft.com/office/drawing/2014/main" id="{7842A5FF-E30E-4E33-8FC3-0490F42F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400" y="48006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4" name="Oval 16">
              <a:extLst>
                <a:ext uri="{FF2B5EF4-FFF2-40B4-BE49-F238E27FC236}">
                  <a16:creationId xmlns:a16="http://schemas.microsoft.com/office/drawing/2014/main" id="{18F22B91-2FBB-45A5-8C60-17390B0A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800" y="19558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" name="Text Box 128">
            <a:extLst>
              <a:ext uri="{FF2B5EF4-FFF2-40B4-BE49-F238E27FC236}">
                <a16:creationId xmlns:a16="http://schemas.microsoft.com/office/drawing/2014/main" id="{9330C378-90BF-4147-A7B2-BD5662D55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265469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7" name="Text Box 134">
            <a:extLst>
              <a:ext uri="{FF2B5EF4-FFF2-40B4-BE49-F238E27FC236}">
                <a16:creationId xmlns:a16="http://schemas.microsoft.com/office/drawing/2014/main" id="{91CC8C5B-CA8C-49ED-AE7A-3A3B8E2BF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67195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68" name="Text Box 135">
            <a:extLst>
              <a:ext uri="{FF2B5EF4-FFF2-40B4-BE49-F238E27FC236}">
                <a16:creationId xmlns:a16="http://schemas.microsoft.com/office/drawing/2014/main" id="{96FFC834-0E82-4507-BBA8-BE6283943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446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9" name="Text Box 135">
            <a:extLst>
              <a:ext uri="{FF2B5EF4-FFF2-40B4-BE49-F238E27FC236}">
                <a16:creationId xmlns:a16="http://schemas.microsoft.com/office/drawing/2014/main" id="{740E882B-27C5-4EAF-A1CC-A776E2FFF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2842" y="18288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3984185"/>
            <a:ext cx="1904181" cy="1557299"/>
          </a:xfrm>
          <a:prstGeom prst="wedgeRoundRectCallout">
            <a:avLst>
              <a:gd name="adj1" fmla="val -58311"/>
              <a:gd name="adj2" fmla="val -22638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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Must reject at least one.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Which?</a:t>
            </a:r>
          </a:p>
        </p:txBody>
      </p:sp>
      <p:cxnSp>
        <p:nvCxnSpPr>
          <p:cNvPr id="371" name="Straight Connector 370">
            <a:extLst>
              <a:ext uri="{FF2B5EF4-FFF2-40B4-BE49-F238E27FC236}">
                <a16:creationId xmlns:a16="http://schemas.microsoft.com/office/drawing/2014/main" id="{DBC80A3E-808B-4327-AD2A-85E9FC7758DB}"/>
              </a:ext>
            </a:extLst>
          </p:cNvPr>
          <p:cNvCxnSpPr>
            <a:cxnSpLocks/>
          </p:cNvCxnSpPr>
          <p:nvPr/>
        </p:nvCxnSpPr>
        <p:spPr bwMode="auto">
          <a:xfrm flipV="1">
            <a:off x="-15834" y="4758580"/>
            <a:ext cx="371434" cy="39275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72" name="Rectangle 8">
            <a:extLst>
              <a:ext uri="{FF2B5EF4-FFF2-40B4-BE49-F238E27FC236}">
                <a16:creationId xmlns:a16="http://schemas.microsoft.com/office/drawing/2014/main" id="{21255884-2874-4140-BD93-5E4D4E62C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2700721"/>
            <a:ext cx="319087" cy="24427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3" name="Text Box 155">
            <a:extLst>
              <a:ext uri="{FF2B5EF4-FFF2-40B4-BE49-F238E27FC236}">
                <a16:creationId xmlns:a16="http://schemas.microsoft.com/office/drawing/2014/main" id="{CBC97817-3AB3-46C2-B2A2-ECD1B7FFC1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21977" y="4419600"/>
            <a:ext cx="294183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 weight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Incremental value.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ever LCS length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state had,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has not changed.</a:t>
            </a:r>
          </a:p>
        </p:txBody>
      </p: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9FA8D95F-D560-43F7-A765-2195C6FC750D}"/>
              </a:ext>
            </a:extLst>
          </p:cNvPr>
          <p:cNvCxnSpPr/>
          <p:nvPr/>
        </p:nvCxnSpPr>
        <p:spPr bwMode="auto">
          <a:xfrm flipV="1">
            <a:off x="299804" y="2260600"/>
            <a:ext cx="2943042" cy="2584637"/>
          </a:xfrm>
          <a:prstGeom prst="straightConnector1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arrow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865898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8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5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1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2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  <p:bldP spid="222" grpId="0"/>
      <p:bldP spid="227" grpId="0"/>
      <p:bldP spid="321" grpId="0" animBg="1"/>
      <p:bldP spid="321" grpId="1" animBg="1"/>
      <p:bldP spid="322" grpId="0" animBg="1"/>
      <p:bldP spid="366" grpId="0"/>
      <p:bldP spid="366" grpId="1"/>
      <p:bldP spid="367" grpId="0"/>
      <p:bldP spid="367" grpId="1"/>
      <p:bldP spid="368" grpId="0"/>
      <p:bldP spid="368" grpId="1"/>
      <p:bldP spid="369" grpId="0"/>
      <p:bldP spid="369" grpId="1"/>
      <p:bldP spid="220" grpId="0" animBg="1"/>
      <p:bldP spid="372" grpId="0" animBg="1"/>
      <p:bldP spid="373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2895600"/>
            <a:ext cx="7424055" cy="2085444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this answer k,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defines a sub-instance to the same problem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whose solution corresponds to the rest of our solution.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(Problem has a recursive sub-structure)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This is solved using a single recursive call.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4CCDEE2C-C9A5-4632-8EF5-90407DEC7F4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75" name="Text Box 3">
              <a:extLst>
                <a:ext uri="{FF2B5EF4-FFF2-40B4-BE49-F238E27FC236}">
                  <a16:creationId xmlns:a16="http://schemas.microsoft.com/office/drawing/2014/main" id="{AFE3F5AC-0260-47E1-AFA2-6557BDA21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76" name="Text Box 3">
              <a:extLst>
                <a:ext uri="{FF2B5EF4-FFF2-40B4-BE49-F238E27FC236}">
                  <a16:creationId xmlns:a16="http://schemas.microsoft.com/office/drawing/2014/main" id="{83A58A87-44ED-47C5-BF58-1D2F20E83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C57474D-3C2A-47BE-9262-6379E4B41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88" name="Text Box 3">
            <a:extLst>
              <a:ext uri="{FF2B5EF4-FFF2-40B4-BE49-F238E27FC236}">
                <a16:creationId xmlns:a16="http://schemas.microsoft.com/office/drawing/2014/main" id="{8B56B272-BE96-44FE-A5EF-6D77728B18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4271EFAA-3619-43AE-9907-8244761CD26B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8354DC3C-D69E-4CF6-A48E-7AB3FF58A066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E3C1163-D45C-48FA-BFDE-2219A30AAF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E3776E3D-814E-41B9-B403-6D5375020536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13AFE47-F0B7-405D-A28C-ECC7EF1D9F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853A3337-B60D-4F0C-8840-F1AC201A5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94906042-2A1E-4881-9A6E-1BA9F97CA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77AC24E0-A296-4FC3-9243-A4FE9E80A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pic>
        <p:nvPicPr>
          <p:cNvPr id="105" name="Picture 3" descr="question">
            <a:extLst>
              <a:ext uri="{FF2B5EF4-FFF2-40B4-BE49-F238E27FC236}">
                <a16:creationId xmlns:a16="http://schemas.microsoft.com/office/drawing/2014/main" id="{9A85A288-D43C-4522-917A-1C361312FC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3" name="Freeform 27">
            <a:extLst>
              <a:ext uri="{FF2B5EF4-FFF2-40B4-BE49-F238E27FC236}">
                <a16:creationId xmlns:a16="http://schemas.microsoft.com/office/drawing/2014/main" id="{9E9CC6FE-02D8-4E0B-ACC7-37843BD19A85}"/>
              </a:ext>
            </a:extLst>
          </p:cNvPr>
          <p:cNvSpPr>
            <a:spLocks/>
          </p:cNvSpPr>
          <p:nvPr/>
        </p:nvSpPr>
        <p:spPr bwMode="auto">
          <a:xfrm flipH="1">
            <a:off x="8089721" y="4414388"/>
            <a:ext cx="317831" cy="1030448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5A5104E-75B2-4995-A2CD-1A57F8D9817D}"/>
              </a:ext>
            </a:extLst>
          </p:cNvPr>
          <p:cNvGrpSpPr/>
          <p:nvPr/>
        </p:nvGrpSpPr>
        <p:grpSpPr>
          <a:xfrm flipH="1">
            <a:off x="8153400" y="4354512"/>
            <a:ext cx="740904" cy="750888"/>
            <a:chOff x="7543800" y="677863"/>
            <a:chExt cx="740904" cy="750888"/>
          </a:xfrm>
        </p:grpSpPr>
        <p:sp>
          <p:nvSpPr>
            <p:cNvPr id="36" name="AutoShape 3">
              <a:extLst>
                <a:ext uri="{FF2B5EF4-FFF2-40B4-BE49-F238E27FC236}">
                  <a16:creationId xmlns:a16="http://schemas.microsoft.com/office/drawing/2014/main" id="{D5333C61-C017-4510-9418-4147102E2BD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5">
              <a:extLst>
                <a:ext uri="{FF2B5EF4-FFF2-40B4-BE49-F238E27FC236}">
                  <a16:creationId xmlns:a16="http://schemas.microsoft.com/office/drawing/2014/main" id="{97AF1498-7388-44CA-AD4E-0BEA294DC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6">
              <a:extLst>
                <a:ext uri="{FF2B5EF4-FFF2-40B4-BE49-F238E27FC236}">
                  <a16:creationId xmlns:a16="http://schemas.microsoft.com/office/drawing/2014/main" id="{9AFB10C1-CCE0-481D-B774-FC4D06E3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9" name="Freeform 7">
              <a:extLst>
                <a:ext uri="{FF2B5EF4-FFF2-40B4-BE49-F238E27FC236}">
                  <a16:creationId xmlns:a16="http://schemas.microsoft.com/office/drawing/2014/main" id="{C2714D20-F366-4DC5-AFE5-9782EFCA4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40" name="Picture 39">
            <a:extLst>
              <a:ext uri="{FF2B5EF4-FFF2-40B4-BE49-F238E27FC236}">
                <a16:creationId xmlns:a16="http://schemas.microsoft.com/office/drawing/2014/main" id="{03364704-4816-47BF-AB67-F7E8038C466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4677212">
            <a:off x="8603412" y="4840660"/>
            <a:ext cx="417672" cy="790737"/>
          </a:xfrm>
          <a:prstGeom prst="rect">
            <a:avLst/>
          </a:prstGeom>
        </p:spPr>
      </p:pic>
      <p:sp>
        <p:nvSpPr>
          <p:cNvPr id="41" name="Freeform 21">
            <a:extLst>
              <a:ext uri="{FF2B5EF4-FFF2-40B4-BE49-F238E27FC236}">
                <a16:creationId xmlns:a16="http://schemas.microsoft.com/office/drawing/2014/main" id="{52DE25C1-20D2-4848-A9F1-5E42DE374125}"/>
              </a:ext>
            </a:extLst>
          </p:cNvPr>
          <p:cNvSpPr>
            <a:spLocks/>
          </p:cNvSpPr>
          <p:nvPr/>
        </p:nvSpPr>
        <p:spPr bwMode="auto">
          <a:xfrm>
            <a:off x="8001000" y="5541762"/>
            <a:ext cx="972287" cy="1174852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  <a:gd name="connsiteX0" fmla="*/ 8235 w 11640"/>
              <a:gd name="connsiteY0" fmla="*/ 0 h 10000"/>
              <a:gd name="connsiteX1" fmla="*/ 4706 w 11640"/>
              <a:gd name="connsiteY1" fmla="*/ 3438 h 10000"/>
              <a:gd name="connsiteX2" fmla="*/ 11640 w 11640"/>
              <a:gd name="connsiteY2" fmla="*/ 6897 h 10000"/>
              <a:gd name="connsiteX3" fmla="*/ 0 w 11640"/>
              <a:gd name="connsiteY3" fmla="*/ 10000 h 10000"/>
              <a:gd name="connsiteX0" fmla="*/ 7415 w 10820"/>
              <a:gd name="connsiteY0" fmla="*/ 0 h 10584"/>
              <a:gd name="connsiteX1" fmla="*/ 3886 w 10820"/>
              <a:gd name="connsiteY1" fmla="*/ 3438 h 10584"/>
              <a:gd name="connsiteX2" fmla="*/ 10820 w 10820"/>
              <a:gd name="connsiteY2" fmla="*/ 6897 h 10584"/>
              <a:gd name="connsiteX3" fmla="*/ 0 w 10820"/>
              <a:gd name="connsiteY3" fmla="*/ 10584 h 10584"/>
              <a:gd name="connsiteX0" fmla="*/ 8399 w 11804"/>
              <a:gd name="connsiteY0" fmla="*/ 0 h 10501"/>
              <a:gd name="connsiteX1" fmla="*/ 4870 w 11804"/>
              <a:gd name="connsiteY1" fmla="*/ 3438 h 10501"/>
              <a:gd name="connsiteX2" fmla="*/ 11804 w 11804"/>
              <a:gd name="connsiteY2" fmla="*/ 6897 h 10501"/>
              <a:gd name="connsiteX3" fmla="*/ 0 w 11804"/>
              <a:gd name="connsiteY3" fmla="*/ 10501 h 10501"/>
              <a:gd name="connsiteX0" fmla="*/ 8399 w 10984"/>
              <a:gd name="connsiteY0" fmla="*/ 0 h 10501"/>
              <a:gd name="connsiteX1" fmla="*/ 4870 w 10984"/>
              <a:gd name="connsiteY1" fmla="*/ 3438 h 10501"/>
              <a:gd name="connsiteX2" fmla="*/ 10984 w 10984"/>
              <a:gd name="connsiteY2" fmla="*/ 7064 h 10501"/>
              <a:gd name="connsiteX3" fmla="*/ 0 w 10984"/>
              <a:gd name="connsiteY3" fmla="*/ 10501 h 10501"/>
              <a:gd name="connsiteX0" fmla="*/ 8399 w 10984"/>
              <a:gd name="connsiteY0" fmla="*/ 0 h 10501"/>
              <a:gd name="connsiteX1" fmla="*/ 10984 w 10984"/>
              <a:gd name="connsiteY1" fmla="*/ 7064 h 10501"/>
              <a:gd name="connsiteX2" fmla="*/ 0 w 10984"/>
              <a:gd name="connsiteY2" fmla="*/ 10501 h 10501"/>
              <a:gd name="connsiteX0" fmla="*/ 5120 w 10984"/>
              <a:gd name="connsiteY0" fmla="*/ 0 h 6749"/>
              <a:gd name="connsiteX1" fmla="*/ 10984 w 10984"/>
              <a:gd name="connsiteY1" fmla="*/ 3312 h 6749"/>
              <a:gd name="connsiteX2" fmla="*/ 0 w 10984"/>
              <a:gd name="connsiteY2" fmla="*/ 6749 h 6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984" h="6749">
                <a:moveTo>
                  <a:pt x="5120" y="0"/>
                </a:moveTo>
                <a:lnTo>
                  <a:pt x="10984" y="3312"/>
                </a:lnTo>
                <a:lnTo>
                  <a:pt x="0" y="6749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42" name="Picture 41">
            <a:extLst>
              <a:ext uri="{FF2B5EF4-FFF2-40B4-BE49-F238E27FC236}">
                <a16:creationId xmlns:a16="http://schemas.microsoft.com/office/drawing/2014/main" id="{C77988BA-4217-4989-92EF-E095448421F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077200" y="5364499"/>
            <a:ext cx="302053" cy="571847"/>
          </a:xfrm>
          <a:prstGeom prst="rect">
            <a:avLst/>
          </a:prstGeom>
        </p:spPr>
      </p:pic>
      <p:pic>
        <p:nvPicPr>
          <p:cNvPr id="43" name="Picture 42">
            <a:extLst>
              <a:ext uri="{FF2B5EF4-FFF2-40B4-BE49-F238E27FC236}">
                <a16:creationId xmlns:a16="http://schemas.microsoft.com/office/drawing/2014/main" id="{1EA67835-8BC9-4E37-A63E-FDE9CBAD1E1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79190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4601 -0.1301 L -2.77778E-6 -2.22222E-6 " pathEditMode="relative" rAng="0" ptsTypes="AA">
                                      <p:cBhvr>
                                        <p:cTn id="21" dur="8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22" y="662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41" grpId="0" animBg="1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31" name="Group 144">
            <a:extLst>
              <a:ext uri="{FF2B5EF4-FFF2-40B4-BE49-F238E27FC236}">
                <a16:creationId xmlns:a16="http://schemas.microsoft.com/office/drawing/2014/main" id="{0EAECEDE-465B-44A2-B80A-FB73C5CA6B8D}"/>
              </a:ext>
            </a:extLst>
          </p:cNvPr>
          <p:cNvGrpSpPr>
            <a:grpSpLocks/>
          </p:cNvGrpSpPr>
          <p:nvPr/>
        </p:nvGrpSpPr>
        <p:grpSpPr bwMode="auto">
          <a:xfrm>
            <a:off x="7245350" y="5710237"/>
            <a:ext cx="1441450" cy="766763"/>
            <a:chOff x="96" y="3693"/>
            <a:chExt cx="908" cy="483"/>
          </a:xfrm>
        </p:grpSpPr>
        <p:pic>
          <p:nvPicPr>
            <p:cNvPr id="132" name="Picture 145" descr="an02380_">
              <a:extLst>
                <a:ext uri="{FF2B5EF4-FFF2-40B4-BE49-F238E27FC236}">
                  <a16:creationId xmlns:a16="http://schemas.microsoft.com/office/drawing/2014/main" id="{ABA81552-05AF-4D31-A635-C4AA9D31B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" name="Rectangle 146">
              <a:extLst>
                <a:ext uri="{FF2B5EF4-FFF2-40B4-BE49-F238E27FC236}">
                  <a16:creationId xmlns:a16="http://schemas.microsoft.com/office/drawing/2014/main" id="{B2CA0592-005C-431E-9497-6D35F1E4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3693"/>
              <a:ext cx="458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Y</a:t>
              </a:r>
              <a:r>
                <a:rPr kumimoji="0" lang="en-US" altLang="en-US" sz="2400" b="0" i="0" u="none" strike="noStrike" kern="1200" cap="none" spc="0" normalizeH="0" baseline="-2500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j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0" name="Rectangle 141">
            <a:extLst>
              <a:ext uri="{FF2B5EF4-FFF2-40B4-BE49-F238E27FC236}">
                <a16:creationId xmlns:a16="http://schemas.microsoft.com/office/drawing/2014/main" id="{360DCF3C-37D8-4A5D-8675-8C739B57E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088" y="4707700"/>
            <a:ext cx="457200" cy="457200"/>
          </a:xfrm>
          <a:prstGeom prst="rect">
            <a:avLst/>
          </a:prstGeom>
          <a:noFill/>
          <a:ln w="25400" algn="ctr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5" y="762000"/>
            <a:ext cx="6007877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 </a:t>
            </a: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177" y="4034260"/>
            <a:ext cx="525533" cy="994940"/>
          </a:xfrm>
          <a:prstGeom prst="rect">
            <a:avLst/>
          </a:prstGeom>
        </p:spPr>
      </p:pic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507982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85698" name="Group 285697">
            <a:extLst>
              <a:ext uri="{FF2B5EF4-FFF2-40B4-BE49-F238E27FC236}">
                <a16:creationId xmlns:a16="http://schemas.microsoft.com/office/drawing/2014/main" id="{064BA953-BA80-4EC2-B9F9-87A13FF58F74}"/>
              </a:ext>
            </a:extLst>
          </p:cNvPr>
          <p:cNvGrpSpPr/>
          <p:nvPr/>
        </p:nvGrpSpPr>
        <p:grpSpPr>
          <a:xfrm>
            <a:off x="-76200" y="1638300"/>
            <a:ext cx="6782412" cy="5067300"/>
            <a:chOff x="-76200" y="1638300"/>
            <a:chExt cx="6782412" cy="506730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6382155" y="6138751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51C525DD-06D6-4BF3-BFA8-613E25D5E9E6}"/>
                </a:ext>
              </a:extLst>
            </p:cNvPr>
            <p:cNvGrpSpPr/>
            <p:nvPr/>
          </p:nvGrpSpPr>
          <p:grpSpPr>
            <a:xfrm>
              <a:off x="-76200" y="1638300"/>
              <a:ext cx="6778979" cy="5067300"/>
              <a:chOff x="-76200" y="1638300"/>
              <a:chExt cx="6778979" cy="5067300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A40E1B0-2F83-4315-8957-B75C089EA5C3}"/>
                  </a:ext>
                </a:extLst>
              </p:cNvPr>
              <p:cNvGrpSpPr/>
              <p:nvPr/>
            </p:nvGrpSpPr>
            <p:grpSpPr>
              <a:xfrm>
                <a:off x="38100" y="2641997"/>
                <a:ext cx="627062" cy="4063603"/>
                <a:chOff x="38100" y="2655132"/>
                <a:chExt cx="627062" cy="4063603"/>
              </a:xfrm>
            </p:grpSpPr>
            <p:sp>
              <p:nvSpPr>
                <p:cNvPr id="137" name="Text Box 128">
                  <a:extLst>
                    <a:ext uri="{FF2B5EF4-FFF2-40B4-BE49-F238E27FC236}">
                      <a16:creationId xmlns:a16="http://schemas.microsoft.com/office/drawing/2014/main" id="{653E9DE0-CD8D-49E3-B51D-FAE02DD7FB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265513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139" name="Text Box 129">
                  <a:extLst>
                    <a:ext uri="{FF2B5EF4-FFF2-40B4-BE49-F238E27FC236}">
                      <a16:creationId xmlns:a16="http://schemas.microsoft.com/office/drawing/2014/main" id="{B083F7A7-9397-4A35-9F88-A4299358E4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15678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144" name="Text Box 134">
                  <a:extLst>
                    <a:ext uri="{FF2B5EF4-FFF2-40B4-BE49-F238E27FC236}">
                      <a16:creationId xmlns:a16="http://schemas.microsoft.com/office/drawing/2014/main" id="{FFC15F2E-9B62-4AE1-9B6E-9831EFA44E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685529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292" name="Text Box 134">
                  <a:extLst>
                    <a:ext uri="{FF2B5EF4-FFF2-40B4-BE49-F238E27FC236}">
                      <a16:creationId xmlns:a16="http://schemas.microsoft.com/office/drawing/2014/main" id="{52F22A20-7592-46B1-868C-EF3D5C5C1E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2371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293" name="Text Box 134">
                  <a:extLst>
                    <a:ext uri="{FF2B5EF4-FFF2-40B4-BE49-F238E27FC236}">
                      <a16:creationId xmlns:a16="http://schemas.microsoft.com/office/drawing/2014/main" id="{08288772-90C9-4231-94B6-CD6810D86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7199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294" name="Text Box 134">
                  <a:extLst>
                    <a:ext uri="{FF2B5EF4-FFF2-40B4-BE49-F238E27FC236}">
                      <a16:creationId xmlns:a16="http://schemas.microsoft.com/office/drawing/2014/main" id="{0D284FC1-18D3-48F3-B74D-20A265A03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24078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295" name="Text Box 134">
                  <a:extLst>
                    <a:ext uri="{FF2B5EF4-FFF2-40B4-BE49-F238E27FC236}">
                      <a16:creationId xmlns:a16="http://schemas.microsoft.com/office/drawing/2014/main" id="{1AFC2B19-103B-4979-A85E-5118947590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77432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296" name="Text Box 134">
                  <a:extLst>
                    <a:ext uri="{FF2B5EF4-FFF2-40B4-BE49-F238E27FC236}">
                      <a16:creationId xmlns:a16="http://schemas.microsoft.com/office/drawing/2014/main" id="{D437F22E-F326-415A-9CDB-AB7C0CCF27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625707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310" name="Text Box 129">
                  <a:extLst>
                    <a:ext uri="{FF2B5EF4-FFF2-40B4-BE49-F238E27FC236}">
                      <a16:creationId xmlns:a16="http://schemas.microsoft.com/office/drawing/2014/main" id="{B040760E-4A71-4353-9BE2-E40EEDC5F7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3156347"/>
                  <a:ext cx="30489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312" name="Text Box 134">
                  <a:extLst>
                    <a:ext uri="{FF2B5EF4-FFF2-40B4-BE49-F238E27FC236}">
                      <a16:creationId xmlns:a16="http://schemas.microsoft.com/office/drawing/2014/main" id="{329D0077-042A-4F02-90AC-B57B9E6F5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23675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13" name="Text Box 134">
                  <a:extLst>
                    <a:ext uri="{FF2B5EF4-FFF2-40B4-BE49-F238E27FC236}">
                      <a16:creationId xmlns:a16="http://schemas.microsoft.com/office/drawing/2014/main" id="{4D924616-2089-4D6F-8B93-725D2F76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719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sp>
              <p:nvSpPr>
                <p:cNvPr id="314" name="Text Box 134">
                  <a:extLst>
                    <a:ext uri="{FF2B5EF4-FFF2-40B4-BE49-F238E27FC236}">
                      <a16:creationId xmlns:a16="http://schemas.microsoft.com/office/drawing/2014/main" id="{6C0031F9-28C2-4CC2-9BDB-DF2A16BB0D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24034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c</a:t>
                  </a:r>
                </a:p>
              </p:txBody>
            </p:sp>
            <p:sp>
              <p:nvSpPr>
                <p:cNvPr id="315" name="Text Box 134">
                  <a:extLst>
                    <a:ext uri="{FF2B5EF4-FFF2-40B4-BE49-F238E27FC236}">
                      <a16:creationId xmlns:a16="http://schemas.microsoft.com/office/drawing/2014/main" id="{F81F3A2C-3EF0-41D4-8EBF-62A6EBF6C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7738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</a:t>
                  </a:r>
                </a:p>
              </p:txBody>
            </p:sp>
            <p:sp>
              <p:nvSpPr>
                <p:cNvPr id="316" name="Text Box 134">
                  <a:extLst>
                    <a:ext uri="{FF2B5EF4-FFF2-40B4-BE49-F238E27FC236}">
                      <a16:creationId xmlns:a16="http://schemas.microsoft.com/office/drawing/2014/main" id="{1D68A46B-8C1E-4F7B-8A97-152A6092A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62566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d</a:t>
                  </a: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1DDDEB2-442B-41CD-9263-E3333056AA2D}"/>
                  </a:ext>
                </a:extLst>
              </p:cNvPr>
              <p:cNvGrpSpPr/>
              <p:nvPr/>
            </p:nvGrpSpPr>
            <p:grpSpPr>
              <a:xfrm>
                <a:off x="-76200" y="1638300"/>
                <a:ext cx="6778979" cy="1379552"/>
                <a:chOff x="-76200" y="1638300"/>
                <a:chExt cx="6778979" cy="1379552"/>
              </a:xfrm>
            </p:grpSpPr>
            <p:sp>
              <p:nvSpPr>
                <p:cNvPr id="143" name="Text Box 133">
                  <a:extLst>
                    <a:ext uri="{FF2B5EF4-FFF2-40B4-BE49-F238E27FC236}">
                      <a16:creationId xmlns:a16="http://schemas.microsoft.com/office/drawing/2014/main" id="{7F9833FB-62AD-4920-94CD-D53FF47A91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1738" y="1841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A8E72-D36F-40FB-9E18-07EA0527F10B}"/>
                    </a:ext>
                  </a:extLst>
                </p:cNvPr>
                <p:cNvGrpSpPr/>
                <p:nvPr/>
              </p:nvGrpSpPr>
              <p:grpSpPr>
                <a:xfrm>
                  <a:off x="-76200" y="1638300"/>
                  <a:ext cx="6778979" cy="1379552"/>
                  <a:chOff x="-76200" y="1638300"/>
                  <a:chExt cx="6778979" cy="1379552"/>
                </a:xfrm>
              </p:grpSpPr>
              <p:sp>
                <p:nvSpPr>
                  <p:cNvPr id="142" name="Text Box 132">
                    <a:extLst>
                      <a:ext uri="{FF2B5EF4-FFF2-40B4-BE49-F238E27FC236}">
                        <a16:creationId xmlns:a16="http://schemas.microsoft.com/office/drawing/2014/main" id="{8F0D6FB0-A80F-4D14-8428-FCF0953B21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03885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r</a:t>
                    </a:r>
                  </a:p>
                </p:txBody>
              </p:sp>
              <p:sp>
                <p:nvSpPr>
                  <p:cNvPr id="145" name="Text Box 135">
                    <a:extLst>
                      <a:ext uri="{FF2B5EF4-FFF2-40B4-BE49-F238E27FC236}">
                        <a16:creationId xmlns:a16="http://schemas.microsoft.com/office/drawing/2014/main" id="{4993CF82-4617-446F-A9CB-F97FF4505A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644650" y="18288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w</a:t>
                    </a:r>
                  </a:p>
                </p:txBody>
              </p:sp>
              <p:sp>
                <p:nvSpPr>
                  <p:cNvPr id="147" name="Text Box 137">
                    <a:extLst>
                      <a:ext uri="{FF2B5EF4-FFF2-40B4-BE49-F238E27FC236}">
                        <a16:creationId xmlns:a16="http://schemas.microsoft.com/office/drawing/2014/main" id="{130FEE1F-245B-445F-9EEF-8FE0FF0355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23000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d</a:t>
                    </a:r>
                  </a:p>
                </p:txBody>
              </p:sp>
              <p:grpSp>
                <p:nvGrpSpPr>
                  <p:cNvPr id="150" name="Group 149">
                    <a:extLst>
                      <a:ext uri="{FF2B5EF4-FFF2-40B4-BE49-F238E27FC236}">
                        <a16:creationId xmlns:a16="http://schemas.microsoft.com/office/drawing/2014/main" id="{2859DED8-BA1B-48BA-850E-898A009FBF7F}"/>
                      </a:ext>
                    </a:extLst>
                  </p:cNvPr>
                  <p:cNvGrpSpPr/>
                  <p:nvPr/>
                </p:nvGrpSpPr>
                <p:grpSpPr>
                  <a:xfrm>
                    <a:off x="578375" y="2455877"/>
                    <a:ext cx="406399" cy="561975"/>
                    <a:chOff x="2032001" y="5175250"/>
                    <a:chExt cx="406399" cy="561975"/>
                  </a:xfrm>
                </p:grpSpPr>
                <p:sp>
                  <p:nvSpPr>
                    <p:cNvPr id="154" name="Oval 153">
                      <a:extLst>
                        <a:ext uri="{FF2B5EF4-FFF2-40B4-BE49-F238E27FC236}">
                          <a16:creationId xmlns:a16="http://schemas.microsoft.com/office/drawing/2014/main" id="{D6D165AD-8B4A-4B5F-B55E-055794E9A3D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286000" y="5562600"/>
                      <a:ext cx="152400" cy="174625"/>
                    </a:xfrm>
                    <a:prstGeom prst="ellipse">
                      <a:avLst/>
                    </a:prstGeom>
                    <a:solidFill>
                      <a:srgbClr val="CC00CC"/>
                    </a:solidFill>
                    <a:ln w="25400" cap="flat" cmpd="sng" algn="ctr">
                      <a:noFill/>
                      <a:prstDash val="solid"/>
                      <a:round/>
                      <a:headEnd type="none" w="med" len="med"/>
                      <a:tailEnd type="triangl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7" name="Text Box 26">
                      <a:extLst>
                        <a:ext uri="{FF2B5EF4-FFF2-40B4-BE49-F238E27FC236}">
                          <a16:creationId xmlns:a16="http://schemas.microsoft.com/office/drawing/2014/main" id="{D1226DF3-3826-4A6C-9794-8CADB4F441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032001" y="5175250"/>
                      <a:ext cx="304892" cy="4616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381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algn="l"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algn="l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algn="l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algn="l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algn="l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C00CC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+mn-cs"/>
                        </a:rPr>
                        <a:t>s</a:t>
                      </a:r>
                    </a:p>
                  </p:txBody>
                </p:sp>
              </p:grpSp>
              <p:sp>
                <p:nvSpPr>
                  <p:cNvPr id="221" name="Text Box 135">
                    <a:extLst>
                      <a:ext uri="{FF2B5EF4-FFF2-40B4-BE49-F238E27FC236}">
                        <a16:creationId xmlns:a16="http://schemas.microsoft.com/office/drawing/2014/main" id="{8EEA9D2E-CA1A-45B2-B06F-D9F01B4250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42846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g</a:t>
                    </a:r>
                  </a:p>
                </p:txBody>
              </p:sp>
              <p:sp>
                <p:nvSpPr>
                  <p:cNvPr id="224" name="Text Box 135">
                    <a:extLst>
                      <a:ext uri="{FF2B5EF4-FFF2-40B4-BE49-F238E27FC236}">
                        <a16:creationId xmlns:a16="http://schemas.microsoft.com/office/drawing/2014/main" id="{BDC8FCB6-6071-4120-8787-CEF3D398C3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42492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230" name="Text Box 135">
                    <a:extLst>
                      <a:ext uri="{FF2B5EF4-FFF2-40B4-BE49-F238E27FC236}">
                        <a16:creationId xmlns:a16="http://schemas.microsoft.com/office/drawing/2014/main" id="{D4A11101-7F53-4F1A-B83A-CC497F9E71C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42138" y="1828800"/>
                    <a:ext cx="320922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c</a:t>
                    </a:r>
                  </a:p>
                </p:txBody>
              </p:sp>
              <p:sp>
                <p:nvSpPr>
                  <p:cNvPr id="231" name="Text Box 135">
                    <a:extLst>
                      <a:ext uri="{FF2B5EF4-FFF2-40B4-BE49-F238E27FC236}">
                        <a16:creationId xmlns:a16="http://schemas.microsoft.com/office/drawing/2014/main" id="{ED25A953-11B3-4A0A-9F62-989E71402B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41784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k</a:t>
                    </a:r>
                  </a:p>
                </p:txBody>
              </p:sp>
              <p:sp>
                <p:nvSpPr>
                  <p:cNvPr id="232" name="Text Box 135">
                    <a:extLst>
                      <a:ext uri="{FF2B5EF4-FFF2-40B4-BE49-F238E27FC236}">
                        <a16:creationId xmlns:a16="http://schemas.microsoft.com/office/drawing/2014/main" id="{3E522B3D-EEE8-4DC3-BD20-09DEEBD127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254130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t</a:t>
                    </a:r>
                  </a:p>
                </p:txBody>
              </p:sp>
              <p:sp>
                <p:nvSpPr>
                  <p:cNvPr id="233" name="Text Box 135">
                    <a:extLst>
                      <a:ext uri="{FF2B5EF4-FFF2-40B4-BE49-F238E27FC236}">
                        <a16:creationId xmlns:a16="http://schemas.microsoft.com/office/drawing/2014/main" id="{275508AC-F8E7-469F-A7B4-3A251AE143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66476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f</a:t>
                    </a:r>
                  </a:p>
                </p:txBody>
              </p:sp>
              <p:sp>
                <p:nvSpPr>
                  <p:cNvPr id="287" name="Text Box 132">
                    <a:extLst>
                      <a:ext uri="{FF2B5EF4-FFF2-40B4-BE49-F238E27FC236}">
                        <a16:creationId xmlns:a16="http://schemas.microsoft.com/office/drawing/2014/main" id="{F2BCC5AE-F516-48D7-A706-D9A86F5613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10336" y="218659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12</a:t>
                    </a:r>
                  </a:p>
                </p:txBody>
              </p:sp>
              <p:sp>
                <p:nvSpPr>
                  <p:cNvPr id="288" name="Text Box 133">
                    <a:extLst>
                      <a:ext uri="{FF2B5EF4-FFF2-40B4-BE49-F238E27FC236}">
                        <a16:creationId xmlns:a16="http://schemas.microsoft.com/office/drawing/2014/main" id="{928FAE64-C3F2-4A6F-B7A4-89207C6BB9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8338" y="2198229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89" name="Text Box 135">
                    <a:extLst>
                      <a:ext uri="{FF2B5EF4-FFF2-40B4-BE49-F238E27FC236}">
                        <a16:creationId xmlns:a16="http://schemas.microsoft.com/office/drawing/2014/main" id="{496964FC-D6D2-435D-9248-85D8AA237F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87450" y="2199817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299" name="Text Box 137">
                    <a:extLst>
                      <a:ext uri="{FF2B5EF4-FFF2-40B4-BE49-F238E27FC236}">
                        <a16:creationId xmlns:a16="http://schemas.microsoft.com/office/drawing/2014/main" id="{7F497FE3-0042-47B1-A132-0F7BD81531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10654" y="2205335"/>
                    <a:ext cx="481029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11</a:t>
                    </a:r>
                  </a:p>
                </p:txBody>
              </p:sp>
              <p:sp>
                <p:nvSpPr>
                  <p:cNvPr id="300" name="Text Box 135">
                    <a:extLst>
                      <a:ext uri="{FF2B5EF4-FFF2-40B4-BE49-F238E27FC236}">
                        <a16:creationId xmlns:a16="http://schemas.microsoft.com/office/drawing/2014/main" id="{7AFB1DF9-3E54-4776-9756-204A94C90B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45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01" name="Text Box 135">
                    <a:extLst>
                      <a:ext uri="{FF2B5EF4-FFF2-40B4-BE49-F238E27FC236}">
                        <a16:creationId xmlns:a16="http://schemas.microsoft.com/office/drawing/2014/main" id="{2AB963D9-7196-42AC-A9DA-E8467E35E8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4589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4</a:t>
                    </a:r>
                  </a:p>
                </p:txBody>
              </p:sp>
              <p:sp>
                <p:nvSpPr>
                  <p:cNvPr id="303" name="Text Box 135">
                    <a:extLst>
                      <a:ext uri="{FF2B5EF4-FFF2-40B4-BE49-F238E27FC236}">
                        <a16:creationId xmlns:a16="http://schemas.microsoft.com/office/drawing/2014/main" id="{BFEB518C-74E0-4DD0-9154-661F6DD74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559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5</a:t>
                    </a:r>
                  </a:p>
                </p:txBody>
              </p:sp>
              <p:sp>
                <p:nvSpPr>
                  <p:cNvPr id="304" name="Text Box 135">
                    <a:extLst>
                      <a:ext uri="{FF2B5EF4-FFF2-40B4-BE49-F238E27FC236}">
                        <a16:creationId xmlns:a16="http://schemas.microsoft.com/office/drawing/2014/main" id="{83882A4C-63A1-46C6-A5E5-F5094C40D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5554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6</a:t>
                    </a:r>
                  </a:p>
                </p:txBody>
              </p:sp>
              <p:sp>
                <p:nvSpPr>
                  <p:cNvPr id="305" name="Text Box 135">
                    <a:extLst>
                      <a:ext uri="{FF2B5EF4-FFF2-40B4-BE49-F238E27FC236}">
                        <a16:creationId xmlns:a16="http://schemas.microsoft.com/office/drawing/2014/main" id="{FD516428-2AF1-4328-B87E-C1FA8C496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5192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7</a:t>
                    </a:r>
                  </a:p>
                </p:txBody>
              </p:sp>
              <p:sp>
                <p:nvSpPr>
                  <p:cNvPr id="306" name="Text Box 135">
                    <a:extLst>
                      <a:ext uri="{FF2B5EF4-FFF2-40B4-BE49-F238E27FC236}">
                        <a16:creationId xmlns:a16="http://schemas.microsoft.com/office/drawing/2014/main" id="{0B00D3E3-9161-44BA-A6A0-312D374BC6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54838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8</a:t>
                    </a:r>
                  </a:p>
                </p:txBody>
              </p:sp>
              <p:sp>
                <p:nvSpPr>
                  <p:cNvPr id="307" name="Text Box 135">
                    <a:extLst>
                      <a:ext uri="{FF2B5EF4-FFF2-40B4-BE49-F238E27FC236}">
                        <a16:creationId xmlns:a16="http://schemas.microsoft.com/office/drawing/2014/main" id="{CE4918FE-2013-4566-ABAF-22344ED54C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7184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9</a:t>
                    </a:r>
                  </a:p>
                </p:txBody>
              </p:sp>
              <p:sp>
                <p:nvSpPr>
                  <p:cNvPr id="308" name="Text Box 135">
                    <a:extLst>
                      <a:ext uri="{FF2B5EF4-FFF2-40B4-BE49-F238E27FC236}">
                        <a16:creationId xmlns:a16="http://schemas.microsoft.com/office/drawing/2014/main" id="{E4547071-A193-48EB-B8C4-0F12EDEC97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65230" y="220533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10</a:t>
                    </a:r>
                  </a:p>
                </p:txBody>
              </p:sp>
              <p:sp>
                <p:nvSpPr>
                  <p:cNvPr id="317" name="Text Box 132">
                    <a:extLst>
                      <a:ext uri="{FF2B5EF4-FFF2-40B4-BE49-F238E27FC236}">
                        <a16:creationId xmlns:a16="http://schemas.microsoft.com/office/drawing/2014/main" id="{04C03A11-C340-4349-A8AE-59C3DD67EC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93700" y="16383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318" name="Text Box 133">
                    <a:extLst>
                      <a:ext uri="{FF2B5EF4-FFF2-40B4-BE49-F238E27FC236}">
                        <a16:creationId xmlns:a16="http://schemas.microsoft.com/office/drawing/2014/main" id="{00D2538E-5723-4DF1-B2F9-4B295D1D15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9900" y="19939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320" name="Text Box 133">
                    <a:extLst>
                      <a:ext uri="{FF2B5EF4-FFF2-40B4-BE49-F238E27FC236}">
                        <a16:creationId xmlns:a16="http://schemas.microsoft.com/office/drawing/2014/main" id="{BD41B53F-C17D-467D-A865-7D67AFD4DA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700" y="2306935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i</a:t>
                    </a: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Text Box 132">
                    <a:extLst>
                      <a:ext uri="{FF2B5EF4-FFF2-40B4-BE49-F238E27FC236}">
                        <a16:creationId xmlns:a16="http://schemas.microsoft.com/office/drawing/2014/main" id="{8374AEC1-61F7-4DEF-9718-4812B33CBF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-76200" y="2052935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X</a:t>
                    </a:r>
                  </a:p>
                </p:txBody>
              </p:sp>
            </p:grpSp>
          </p:grpSp>
        </p:grpSp>
      </p:grpSp>
      <p:sp>
        <p:nvSpPr>
          <p:cNvPr id="321" name="Rectangle 8">
            <a:extLst>
              <a:ext uri="{FF2B5EF4-FFF2-40B4-BE49-F238E27FC236}">
                <a16:creationId xmlns:a16="http://schemas.microsoft.com/office/drawing/2014/main" id="{931F6242-1D8B-4214-9E49-EBE596DB994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1" y="2720441"/>
            <a:ext cx="319087" cy="1998623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2" name="Rectangle 9">
            <a:extLst>
              <a:ext uri="{FF2B5EF4-FFF2-40B4-BE49-F238E27FC236}">
                <a16:creationId xmlns:a16="http://schemas.microsoft.com/office/drawing/2014/main" id="{663F9377-F00B-4C4C-9D3B-37D4F3CFC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1922020"/>
            <a:ext cx="2452687" cy="3385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98001C54-200E-4FFB-8559-FE0EBB3CBA65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331" name="Group 7">
              <a:extLst>
                <a:ext uri="{FF2B5EF4-FFF2-40B4-BE49-F238E27FC236}">
                  <a16:creationId xmlns:a16="http://schemas.microsoft.com/office/drawing/2014/main" id="{C9B9E40C-161E-47EE-91CC-D275515A5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335" name="Freeform 8">
                <a:extLst>
                  <a:ext uri="{FF2B5EF4-FFF2-40B4-BE49-F238E27FC236}">
                    <a16:creationId xmlns:a16="http://schemas.microsoft.com/office/drawing/2014/main" id="{358B01E8-9A66-44F4-B690-B16BE9F2F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6" name="Freeform 9">
                <a:extLst>
                  <a:ext uri="{FF2B5EF4-FFF2-40B4-BE49-F238E27FC236}">
                    <a16:creationId xmlns:a16="http://schemas.microsoft.com/office/drawing/2014/main" id="{ACF5FACE-44F4-4530-A2D2-43517F67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7" name="Freeform 10">
                <a:extLst>
                  <a:ext uri="{FF2B5EF4-FFF2-40B4-BE49-F238E27FC236}">
                    <a16:creationId xmlns:a16="http://schemas.microsoft.com/office/drawing/2014/main" id="{CABA4DCA-63DA-47C3-BAF6-739ABB47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8" name="Freeform 11">
                <a:extLst>
                  <a:ext uri="{FF2B5EF4-FFF2-40B4-BE49-F238E27FC236}">
                    <a16:creationId xmlns:a16="http://schemas.microsoft.com/office/drawing/2014/main" id="{0BD65B15-5F2C-4BA5-8447-FBE6761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9" name="Freeform 12">
                <a:extLst>
                  <a:ext uri="{FF2B5EF4-FFF2-40B4-BE49-F238E27FC236}">
                    <a16:creationId xmlns:a16="http://schemas.microsoft.com/office/drawing/2014/main" id="{1978A174-9B56-40C6-BF88-F66DF602D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0" name="Freeform 13">
                <a:extLst>
                  <a:ext uri="{FF2B5EF4-FFF2-40B4-BE49-F238E27FC236}">
                    <a16:creationId xmlns:a16="http://schemas.microsoft.com/office/drawing/2014/main" id="{AABCA5EE-01C7-4FBE-8736-25F566CA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1" name="Freeform 14">
                <a:extLst>
                  <a:ext uri="{FF2B5EF4-FFF2-40B4-BE49-F238E27FC236}">
                    <a16:creationId xmlns:a16="http://schemas.microsoft.com/office/drawing/2014/main" id="{06BCB1E7-EB41-46C2-8B41-C754853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2" name="Freeform 15">
                <a:extLst>
                  <a:ext uri="{FF2B5EF4-FFF2-40B4-BE49-F238E27FC236}">
                    <a16:creationId xmlns:a16="http://schemas.microsoft.com/office/drawing/2014/main" id="{C20B326E-5BA4-4311-9BC6-ED0987CC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3" name="Freeform 16">
                <a:extLst>
                  <a:ext uri="{FF2B5EF4-FFF2-40B4-BE49-F238E27FC236}">
                    <a16:creationId xmlns:a16="http://schemas.microsoft.com/office/drawing/2014/main" id="{DA3B44AC-FB5A-4792-A91E-1721EF58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4" name="Freeform 17">
                <a:extLst>
                  <a:ext uri="{FF2B5EF4-FFF2-40B4-BE49-F238E27FC236}">
                    <a16:creationId xmlns:a16="http://schemas.microsoft.com/office/drawing/2014/main" id="{0FD5C314-8805-4C29-A7D6-272B62B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5" name="Freeform 18">
                <a:extLst>
                  <a:ext uri="{FF2B5EF4-FFF2-40B4-BE49-F238E27FC236}">
                    <a16:creationId xmlns:a16="http://schemas.microsoft.com/office/drawing/2014/main" id="{90C2C038-A2D6-4974-A2D1-5A79486B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6" name="Freeform 19">
                <a:extLst>
                  <a:ext uri="{FF2B5EF4-FFF2-40B4-BE49-F238E27FC236}">
                    <a16:creationId xmlns:a16="http://schemas.microsoft.com/office/drawing/2014/main" id="{158D499A-C4EA-4B56-9135-89C3291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7" name="Freeform 20">
                <a:extLst>
                  <a:ext uri="{FF2B5EF4-FFF2-40B4-BE49-F238E27FC236}">
                    <a16:creationId xmlns:a16="http://schemas.microsoft.com/office/drawing/2014/main" id="{78EB8A24-A199-4863-8F00-31A72FD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8" name="Freeform 21">
                <a:extLst>
                  <a:ext uri="{FF2B5EF4-FFF2-40B4-BE49-F238E27FC236}">
                    <a16:creationId xmlns:a16="http://schemas.microsoft.com/office/drawing/2014/main" id="{2FE29AC6-CBDA-4C44-AEC6-AB51D60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9" name="Freeform 22">
                <a:extLst>
                  <a:ext uri="{FF2B5EF4-FFF2-40B4-BE49-F238E27FC236}">
                    <a16:creationId xmlns:a16="http://schemas.microsoft.com/office/drawing/2014/main" id="{44D48B34-229A-442E-BE15-94F97068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0" name="Freeform 23">
                <a:extLst>
                  <a:ext uri="{FF2B5EF4-FFF2-40B4-BE49-F238E27FC236}">
                    <a16:creationId xmlns:a16="http://schemas.microsoft.com/office/drawing/2014/main" id="{B094DAAB-EEF7-443A-9174-AA0524A34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" name="Freeform 24">
                <a:extLst>
                  <a:ext uri="{FF2B5EF4-FFF2-40B4-BE49-F238E27FC236}">
                    <a16:creationId xmlns:a16="http://schemas.microsoft.com/office/drawing/2014/main" id="{BE3604C2-5AF9-4723-A040-F54F8178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" name="Freeform 25">
                <a:extLst>
                  <a:ext uri="{FF2B5EF4-FFF2-40B4-BE49-F238E27FC236}">
                    <a16:creationId xmlns:a16="http://schemas.microsoft.com/office/drawing/2014/main" id="{2EDB70BB-AF09-4F3D-A4DC-34D88C4C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3" name="Freeform 26">
                <a:extLst>
                  <a:ext uri="{FF2B5EF4-FFF2-40B4-BE49-F238E27FC236}">
                    <a16:creationId xmlns:a16="http://schemas.microsoft.com/office/drawing/2014/main" id="{AF24DB4F-B89D-45E6-831D-55BF1B3A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4" name="Freeform 27">
                <a:extLst>
                  <a:ext uri="{FF2B5EF4-FFF2-40B4-BE49-F238E27FC236}">
                    <a16:creationId xmlns:a16="http://schemas.microsoft.com/office/drawing/2014/main" id="{4E47D0E1-3DF7-47A9-8636-5AF1D938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" name="Freeform 28">
                <a:extLst>
                  <a:ext uri="{FF2B5EF4-FFF2-40B4-BE49-F238E27FC236}">
                    <a16:creationId xmlns:a16="http://schemas.microsoft.com/office/drawing/2014/main" id="{BBE84011-D2FF-4E41-8973-EA4637A5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6" name="Freeform 29">
                <a:extLst>
                  <a:ext uri="{FF2B5EF4-FFF2-40B4-BE49-F238E27FC236}">
                    <a16:creationId xmlns:a16="http://schemas.microsoft.com/office/drawing/2014/main" id="{F17C4068-493F-48AC-8C81-B24C2439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7" name="Freeform 30">
                <a:extLst>
                  <a:ext uri="{FF2B5EF4-FFF2-40B4-BE49-F238E27FC236}">
                    <a16:creationId xmlns:a16="http://schemas.microsoft.com/office/drawing/2014/main" id="{7D448AD7-0330-48CD-AF8B-69256E76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8" name="Freeform 31">
                <a:extLst>
                  <a:ext uri="{FF2B5EF4-FFF2-40B4-BE49-F238E27FC236}">
                    <a16:creationId xmlns:a16="http://schemas.microsoft.com/office/drawing/2014/main" id="{F4FBADFA-D052-4AB9-822F-552CF99A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9" name="Freeform 32">
                <a:extLst>
                  <a:ext uri="{FF2B5EF4-FFF2-40B4-BE49-F238E27FC236}">
                    <a16:creationId xmlns:a16="http://schemas.microsoft.com/office/drawing/2014/main" id="{22C6B1D9-F487-4AD1-B8D7-C477DCB9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" name="Freeform 33">
                <a:extLst>
                  <a:ext uri="{FF2B5EF4-FFF2-40B4-BE49-F238E27FC236}">
                    <a16:creationId xmlns:a16="http://schemas.microsoft.com/office/drawing/2014/main" id="{1C639D1A-80B7-4D92-8A6B-C7413184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332" name="Picture 8" descr="pooh">
              <a:extLst>
                <a:ext uri="{FF2B5EF4-FFF2-40B4-BE49-F238E27FC236}">
                  <a16:creationId xmlns:a16="http://schemas.microsoft.com/office/drawing/2014/main" id="{0717A6DA-B032-46DD-BA66-14B3737B4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A71FCD1-28EC-4A23-B193-E4EE8FD5AD15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9F93429-D005-4845-93B8-78A59B5EA81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1" name="Rectangle 4">
            <a:extLst>
              <a:ext uri="{FF2B5EF4-FFF2-40B4-BE49-F238E27FC236}">
                <a16:creationId xmlns:a16="http://schemas.microsoft.com/office/drawing/2014/main" id="{2A36C05E-028E-48DE-94A8-43CE5B009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362" name="Rectangle 4">
            <a:extLst>
              <a:ext uri="{FF2B5EF4-FFF2-40B4-BE49-F238E27FC236}">
                <a16:creationId xmlns:a16="http://schemas.microsoft.com/office/drawing/2014/main" id="{A210B3B5-391B-4CF3-9C73-27D698A5D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  <p:grpSp>
        <p:nvGrpSpPr>
          <p:cNvPr id="285696" name="Group 285695">
            <a:extLst>
              <a:ext uri="{FF2B5EF4-FFF2-40B4-BE49-F238E27FC236}">
                <a16:creationId xmlns:a16="http://schemas.microsoft.com/office/drawing/2014/main" id="{780C040B-DE50-43CB-A34B-11AF3270B933}"/>
              </a:ext>
            </a:extLst>
          </p:cNvPr>
          <p:cNvGrpSpPr/>
          <p:nvPr/>
        </p:nvGrpSpPr>
        <p:grpSpPr>
          <a:xfrm>
            <a:off x="-25400" y="1955800"/>
            <a:ext cx="3632200" cy="3149600"/>
            <a:chOff x="-25400" y="1955800"/>
            <a:chExt cx="3632200" cy="3149600"/>
          </a:xfrm>
        </p:grpSpPr>
        <p:sp>
          <p:nvSpPr>
            <p:cNvPr id="363" name="Oval 16">
              <a:extLst>
                <a:ext uri="{FF2B5EF4-FFF2-40B4-BE49-F238E27FC236}">
                  <a16:creationId xmlns:a16="http://schemas.microsoft.com/office/drawing/2014/main" id="{7842A5FF-E30E-4E33-8FC3-0490F42F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400" y="48006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4" name="Oval 16">
              <a:extLst>
                <a:ext uri="{FF2B5EF4-FFF2-40B4-BE49-F238E27FC236}">
                  <a16:creationId xmlns:a16="http://schemas.microsoft.com/office/drawing/2014/main" id="{18F22B91-2FBB-45A5-8C60-17390B0A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800" y="19558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" name="Text Box 128">
            <a:extLst>
              <a:ext uri="{FF2B5EF4-FFF2-40B4-BE49-F238E27FC236}">
                <a16:creationId xmlns:a16="http://schemas.microsoft.com/office/drawing/2014/main" id="{9330C378-90BF-4147-A7B2-BD5662D55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265469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7" name="Text Box 134">
            <a:extLst>
              <a:ext uri="{FF2B5EF4-FFF2-40B4-BE49-F238E27FC236}">
                <a16:creationId xmlns:a16="http://schemas.microsoft.com/office/drawing/2014/main" id="{91CC8C5B-CA8C-49ED-AE7A-3A3B8E2BF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67195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68" name="Text Box 135">
            <a:extLst>
              <a:ext uri="{FF2B5EF4-FFF2-40B4-BE49-F238E27FC236}">
                <a16:creationId xmlns:a16="http://schemas.microsoft.com/office/drawing/2014/main" id="{96FFC834-0E82-4507-BBA8-BE6283943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446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9" name="Text Box 135">
            <a:extLst>
              <a:ext uri="{FF2B5EF4-FFF2-40B4-BE49-F238E27FC236}">
                <a16:creationId xmlns:a16="http://schemas.microsoft.com/office/drawing/2014/main" id="{740E882B-27C5-4EAF-A1CC-A776E2FFF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2842" y="18288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3984185"/>
            <a:ext cx="1904181" cy="1557299"/>
          </a:xfrm>
          <a:prstGeom prst="wedgeRoundRectCallout">
            <a:avLst>
              <a:gd name="adj1" fmla="val -58311"/>
              <a:gd name="adj2" fmla="val -22638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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Must reject at least one.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Which?</a:t>
            </a:r>
          </a:p>
        </p:txBody>
      </p:sp>
      <p:cxnSp>
        <p:nvCxnSpPr>
          <p:cNvPr id="371" name="Straight Connector 370">
            <a:extLst>
              <a:ext uri="{FF2B5EF4-FFF2-40B4-BE49-F238E27FC236}">
                <a16:creationId xmlns:a16="http://schemas.microsoft.com/office/drawing/2014/main" id="{DBC80A3E-808B-4327-AD2A-85E9FC7758DB}"/>
              </a:ext>
            </a:extLst>
          </p:cNvPr>
          <p:cNvCxnSpPr>
            <a:cxnSpLocks/>
          </p:cNvCxnSpPr>
          <p:nvPr/>
        </p:nvCxnSpPr>
        <p:spPr bwMode="auto">
          <a:xfrm flipV="1">
            <a:off x="3196860" y="1952003"/>
            <a:ext cx="371434" cy="39275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72" name="Rectangle 8">
            <a:extLst>
              <a:ext uri="{FF2B5EF4-FFF2-40B4-BE49-F238E27FC236}">
                <a16:creationId xmlns:a16="http://schemas.microsoft.com/office/drawing/2014/main" id="{21255884-2874-4140-BD93-5E4D4E62C0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1976110" y="580699"/>
            <a:ext cx="353079" cy="3009899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3" name="Text Box 155">
            <a:extLst>
              <a:ext uri="{FF2B5EF4-FFF2-40B4-BE49-F238E27FC236}">
                <a16:creationId xmlns:a16="http://schemas.microsoft.com/office/drawing/2014/main" id="{CBC97817-3AB3-46C2-B2A2-ECD1B7FFC1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4494" y="2768600"/>
            <a:ext cx="294183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 weight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Incremental value.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ever LCS length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state had,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has not changed.</a:t>
            </a:r>
          </a:p>
        </p:txBody>
      </p:sp>
      <p:sp>
        <p:nvSpPr>
          <p:cNvPr id="118" name="Text Box 155">
            <a:extLst>
              <a:ext uri="{FF2B5EF4-FFF2-40B4-BE49-F238E27FC236}">
                <a16:creationId xmlns:a16="http://schemas.microsoft.com/office/drawing/2014/main" id="{5495433E-C3F8-4AE0-8B93-8AEE793D84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403413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19" name="Picture 118">
            <a:extLst>
              <a:ext uri="{FF2B5EF4-FFF2-40B4-BE49-F238E27FC236}">
                <a16:creationId xmlns:a16="http://schemas.microsoft.com/office/drawing/2014/main" id="{EBC3606C-EED6-4230-9543-E68355C2EEE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17592" y="4597400"/>
            <a:ext cx="320675" cy="607102"/>
          </a:xfrm>
          <a:prstGeom prst="rect">
            <a:avLst/>
          </a:prstGeom>
        </p:spPr>
      </p:pic>
      <p:sp>
        <p:nvSpPr>
          <p:cNvPr id="222" name="Text Box 6">
            <a:extLst>
              <a:ext uri="{FF2B5EF4-FFF2-40B4-BE49-F238E27FC236}">
                <a16:creationId xmlns:a16="http://schemas.microsoft.com/office/drawing/2014/main" id="{C13B22CF-9F8C-4000-83C3-8FBA3F664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400" y="1143000"/>
            <a:ext cx="6529416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321F4532-3C1B-4E03-8CD6-39C0CF29BF6B}"/>
              </a:ext>
            </a:extLst>
          </p:cNvPr>
          <p:cNvGrpSpPr/>
          <p:nvPr/>
        </p:nvGrpSpPr>
        <p:grpSpPr>
          <a:xfrm>
            <a:off x="3156388" y="5012142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532F4F6D-6306-4207-BC24-30AD6601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FEBE04E-B223-4327-9A83-BFE32A5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C028691-64F1-4944-9E06-46796EFCCCD1}"/>
              </a:ext>
            </a:extLst>
          </p:cNvPr>
          <p:cNvGrpSpPr/>
          <p:nvPr/>
        </p:nvGrpSpPr>
        <p:grpSpPr>
          <a:xfrm>
            <a:off x="3352800" y="4406900"/>
            <a:ext cx="792346" cy="766358"/>
            <a:chOff x="2821242" y="4910912"/>
            <a:chExt cx="792346" cy="766358"/>
          </a:xfrm>
        </p:grpSpPr>
        <p:sp>
          <p:nvSpPr>
            <p:cNvPr id="116" name="Rectangle 139">
              <a:extLst>
                <a:ext uri="{FF2B5EF4-FFF2-40B4-BE49-F238E27FC236}">
                  <a16:creationId xmlns:a16="http://schemas.microsoft.com/office/drawing/2014/main" id="{4757B11B-3B58-412B-95F4-4BB4B230A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150">
              <a:extLst>
                <a:ext uri="{FF2B5EF4-FFF2-40B4-BE49-F238E27FC236}">
                  <a16:creationId xmlns:a16="http://schemas.microsoft.com/office/drawing/2014/main" id="{3D780E13-BB89-4539-AED9-3B5A6202C25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52992" y="487916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0AD73F17-B0D8-4A77-B57B-2DD1BB3CB26D}"/>
              </a:ext>
            </a:extLst>
          </p:cNvPr>
          <p:cNvCxnSpPr/>
          <p:nvPr/>
        </p:nvCxnSpPr>
        <p:spPr bwMode="auto">
          <a:xfrm flipV="1">
            <a:off x="299804" y="2260600"/>
            <a:ext cx="2943042" cy="2584637"/>
          </a:xfrm>
          <a:prstGeom prst="straightConnector1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arrow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4160188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2" grpId="0" animBg="1"/>
      <p:bldP spid="220" grpId="0" animBg="1"/>
      <p:bldP spid="372" grpId="0" animBg="1"/>
      <p:bldP spid="373" grpId="0"/>
      <p:bldP spid="118" grpId="0"/>
      <p:bldP spid="222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5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0" name="Rectangle 141">
            <a:extLst>
              <a:ext uri="{FF2B5EF4-FFF2-40B4-BE49-F238E27FC236}">
                <a16:creationId xmlns:a16="http://schemas.microsoft.com/office/drawing/2014/main" id="{360DCF3C-37D8-4A5D-8675-8C739B57E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946" y="5245598"/>
            <a:ext cx="457200" cy="457200"/>
          </a:xfrm>
          <a:prstGeom prst="rect">
            <a:avLst/>
          </a:prstGeom>
          <a:noFill/>
          <a:ln w="25400" algn="ctr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5" y="762000"/>
            <a:ext cx="6007877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 </a:t>
            </a: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0177" y="4034260"/>
            <a:ext cx="525533" cy="994940"/>
          </a:xfrm>
          <a:prstGeom prst="rect">
            <a:avLst/>
          </a:prstGeom>
        </p:spPr>
      </p:pic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60900" y="5283698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66FF66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85698" name="Group 285697">
            <a:extLst>
              <a:ext uri="{FF2B5EF4-FFF2-40B4-BE49-F238E27FC236}">
                <a16:creationId xmlns:a16="http://schemas.microsoft.com/office/drawing/2014/main" id="{064BA953-BA80-4EC2-B9F9-87A13FF58F74}"/>
              </a:ext>
            </a:extLst>
          </p:cNvPr>
          <p:cNvGrpSpPr/>
          <p:nvPr/>
        </p:nvGrpSpPr>
        <p:grpSpPr>
          <a:xfrm>
            <a:off x="-76200" y="1638300"/>
            <a:ext cx="6782412" cy="5067300"/>
            <a:chOff x="-76200" y="1638300"/>
            <a:chExt cx="6782412" cy="506730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6382155" y="6138751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51C525DD-06D6-4BF3-BFA8-613E25D5E9E6}"/>
                </a:ext>
              </a:extLst>
            </p:cNvPr>
            <p:cNvGrpSpPr/>
            <p:nvPr/>
          </p:nvGrpSpPr>
          <p:grpSpPr>
            <a:xfrm>
              <a:off x="-76200" y="1638300"/>
              <a:ext cx="6778979" cy="5067300"/>
              <a:chOff x="-76200" y="1638300"/>
              <a:chExt cx="6778979" cy="5067300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A40E1B0-2F83-4315-8957-B75C089EA5C3}"/>
                  </a:ext>
                </a:extLst>
              </p:cNvPr>
              <p:cNvGrpSpPr/>
              <p:nvPr/>
            </p:nvGrpSpPr>
            <p:grpSpPr>
              <a:xfrm>
                <a:off x="38100" y="2641997"/>
                <a:ext cx="627062" cy="4063603"/>
                <a:chOff x="38100" y="2655132"/>
                <a:chExt cx="627062" cy="4063603"/>
              </a:xfrm>
            </p:grpSpPr>
            <p:sp>
              <p:nvSpPr>
                <p:cNvPr id="137" name="Text Box 128">
                  <a:extLst>
                    <a:ext uri="{FF2B5EF4-FFF2-40B4-BE49-F238E27FC236}">
                      <a16:creationId xmlns:a16="http://schemas.microsoft.com/office/drawing/2014/main" id="{653E9DE0-CD8D-49E3-B51D-FAE02DD7FB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265513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139" name="Text Box 129">
                  <a:extLst>
                    <a:ext uri="{FF2B5EF4-FFF2-40B4-BE49-F238E27FC236}">
                      <a16:creationId xmlns:a16="http://schemas.microsoft.com/office/drawing/2014/main" id="{B083F7A7-9397-4A35-9F88-A4299358E4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15678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144" name="Text Box 134">
                  <a:extLst>
                    <a:ext uri="{FF2B5EF4-FFF2-40B4-BE49-F238E27FC236}">
                      <a16:creationId xmlns:a16="http://schemas.microsoft.com/office/drawing/2014/main" id="{FFC15F2E-9B62-4AE1-9B6E-9831EFA44E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685529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292" name="Text Box 134">
                  <a:extLst>
                    <a:ext uri="{FF2B5EF4-FFF2-40B4-BE49-F238E27FC236}">
                      <a16:creationId xmlns:a16="http://schemas.microsoft.com/office/drawing/2014/main" id="{52F22A20-7592-46B1-868C-EF3D5C5C1E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2371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293" name="Text Box 134">
                  <a:extLst>
                    <a:ext uri="{FF2B5EF4-FFF2-40B4-BE49-F238E27FC236}">
                      <a16:creationId xmlns:a16="http://schemas.microsoft.com/office/drawing/2014/main" id="{08288772-90C9-4231-94B6-CD6810D86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7199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294" name="Text Box 134">
                  <a:extLst>
                    <a:ext uri="{FF2B5EF4-FFF2-40B4-BE49-F238E27FC236}">
                      <a16:creationId xmlns:a16="http://schemas.microsoft.com/office/drawing/2014/main" id="{0D284FC1-18D3-48F3-B74D-20A265A03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24078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295" name="Text Box 134">
                  <a:extLst>
                    <a:ext uri="{FF2B5EF4-FFF2-40B4-BE49-F238E27FC236}">
                      <a16:creationId xmlns:a16="http://schemas.microsoft.com/office/drawing/2014/main" id="{1AFC2B19-103B-4979-A85E-5118947590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77432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296" name="Text Box 134">
                  <a:extLst>
                    <a:ext uri="{FF2B5EF4-FFF2-40B4-BE49-F238E27FC236}">
                      <a16:creationId xmlns:a16="http://schemas.microsoft.com/office/drawing/2014/main" id="{D437F22E-F326-415A-9CDB-AB7C0CCF27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625707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310" name="Text Box 129">
                  <a:extLst>
                    <a:ext uri="{FF2B5EF4-FFF2-40B4-BE49-F238E27FC236}">
                      <a16:creationId xmlns:a16="http://schemas.microsoft.com/office/drawing/2014/main" id="{B040760E-4A71-4353-9BE2-E40EEDC5F7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3156347"/>
                  <a:ext cx="30489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312" name="Text Box 134">
                  <a:extLst>
                    <a:ext uri="{FF2B5EF4-FFF2-40B4-BE49-F238E27FC236}">
                      <a16:creationId xmlns:a16="http://schemas.microsoft.com/office/drawing/2014/main" id="{329D0077-042A-4F02-90AC-B57B9E6F5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23675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13" name="Text Box 134">
                  <a:extLst>
                    <a:ext uri="{FF2B5EF4-FFF2-40B4-BE49-F238E27FC236}">
                      <a16:creationId xmlns:a16="http://schemas.microsoft.com/office/drawing/2014/main" id="{4D924616-2089-4D6F-8B93-725D2F76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719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sp>
              <p:nvSpPr>
                <p:cNvPr id="315" name="Text Box 134">
                  <a:extLst>
                    <a:ext uri="{FF2B5EF4-FFF2-40B4-BE49-F238E27FC236}">
                      <a16:creationId xmlns:a16="http://schemas.microsoft.com/office/drawing/2014/main" id="{F81F3A2C-3EF0-41D4-8EBF-62A6EBF6C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7738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</a:t>
                  </a:r>
                </a:p>
              </p:txBody>
            </p:sp>
            <p:sp>
              <p:nvSpPr>
                <p:cNvPr id="316" name="Text Box 134">
                  <a:extLst>
                    <a:ext uri="{FF2B5EF4-FFF2-40B4-BE49-F238E27FC236}">
                      <a16:creationId xmlns:a16="http://schemas.microsoft.com/office/drawing/2014/main" id="{1D68A46B-8C1E-4F7B-8A97-152A6092A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62566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d</a:t>
                  </a: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1DDDEB2-442B-41CD-9263-E3333056AA2D}"/>
                  </a:ext>
                </a:extLst>
              </p:cNvPr>
              <p:cNvGrpSpPr/>
              <p:nvPr/>
            </p:nvGrpSpPr>
            <p:grpSpPr>
              <a:xfrm>
                <a:off x="-76200" y="1638300"/>
                <a:ext cx="6778979" cy="1379552"/>
                <a:chOff x="-76200" y="1638300"/>
                <a:chExt cx="6778979" cy="1379552"/>
              </a:xfrm>
            </p:grpSpPr>
            <p:sp>
              <p:nvSpPr>
                <p:cNvPr id="143" name="Text Box 133">
                  <a:extLst>
                    <a:ext uri="{FF2B5EF4-FFF2-40B4-BE49-F238E27FC236}">
                      <a16:creationId xmlns:a16="http://schemas.microsoft.com/office/drawing/2014/main" id="{7F9833FB-62AD-4920-94CD-D53FF47A91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1738" y="1841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A8E72-D36F-40FB-9E18-07EA0527F10B}"/>
                    </a:ext>
                  </a:extLst>
                </p:cNvPr>
                <p:cNvGrpSpPr/>
                <p:nvPr/>
              </p:nvGrpSpPr>
              <p:grpSpPr>
                <a:xfrm>
                  <a:off x="-76200" y="1638300"/>
                  <a:ext cx="6778979" cy="1379552"/>
                  <a:chOff x="-76200" y="1638300"/>
                  <a:chExt cx="6778979" cy="1379552"/>
                </a:xfrm>
              </p:grpSpPr>
              <p:sp>
                <p:nvSpPr>
                  <p:cNvPr id="142" name="Text Box 132">
                    <a:extLst>
                      <a:ext uri="{FF2B5EF4-FFF2-40B4-BE49-F238E27FC236}">
                        <a16:creationId xmlns:a16="http://schemas.microsoft.com/office/drawing/2014/main" id="{8F0D6FB0-A80F-4D14-8428-FCF0953B21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03885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r</a:t>
                    </a:r>
                  </a:p>
                </p:txBody>
              </p:sp>
              <p:sp>
                <p:nvSpPr>
                  <p:cNvPr id="145" name="Text Box 135">
                    <a:extLst>
                      <a:ext uri="{FF2B5EF4-FFF2-40B4-BE49-F238E27FC236}">
                        <a16:creationId xmlns:a16="http://schemas.microsoft.com/office/drawing/2014/main" id="{4993CF82-4617-446F-A9CB-F97FF4505A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644650" y="18288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w</a:t>
                    </a:r>
                  </a:p>
                </p:txBody>
              </p:sp>
              <p:sp>
                <p:nvSpPr>
                  <p:cNvPr id="147" name="Text Box 137">
                    <a:extLst>
                      <a:ext uri="{FF2B5EF4-FFF2-40B4-BE49-F238E27FC236}">
                        <a16:creationId xmlns:a16="http://schemas.microsoft.com/office/drawing/2014/main" id="{130FEE1F-245B-445F-9EEF-8FE0FF0355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23000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d</a:t>
                    </a:r>
                  </a:p>
                </p:txBody>
              </p:sp>
              <p:grpSp>
                <p:nvGrpSpPr>
                  <p:cNvPr id="150" name="Group 149">
                    <a:extLst>
                      <a:ext uri="{FF2B5EF4-FFF2-40B4-BE49-F238E27FC236}">
                        <a16:creationId xmlns:a16="http://schemas.microsoft.com/office/drawing/2014/main" id="{2859DED8-BA1B-48BA-850E-898A009FBF7F}"/>
                      </a:ext>
                    </a:extLst>
                  </p:cNvPr>
                  <p:cNvGrpSpPr/>
                  <p:nvPr/>
                </p:nvGrpSpPr>
                <p:grpSpPr>
                  <a:xfrm>
                    <a:off x="578375" y="2455877"/>
                    <a:ext cx="406399" cy="561975"/>
                    <a:chOff x="2032001" y="5175250"/>
                    <a:chExt cx="406399" cy="561975"/>
                  </a:xfrm>
                </p:grpSpPr>
                <p:sp>
                  <p:nvSpPr>
                    <p:cNvPr id="154" name="Oval 153">
                      <a:extLst>
                        <a:ext uri="{FF2B5EF4-FFF2-40B4-BE49-F238E27FC236}">
                          <a16:creationId xmlns:a16="http://schemas.microsoft.com/office/drawing/2014/main" id="{D6D165AD-8B4A-4B5F-B55E-055794E9A3D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286000" y="5562600"/>
                      <a:ext cx="152400" cy="174625"/>
                    </a:xfrm>
                    <a:prstGeom prst="ellipse">
                      <a:avLst/>
                    </a:prstGeom>
                    <a:solidFill>
                      <a:srgbClr val="CC00CC"/>
                    </a:solidFill>
                    <a:ln w="25400" cap="flat" cmpd="sng" algn="ctr">
                      <a:noFill/>
                      <a:prstDash val="solid"/>
                      <a:round/>
                      <a:headEnd type="none" w="med" len="med"/>
                      <a:tailEnd type="triangl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7" name="Text Box 26">
                      <a:extLst>
                        <a:ext uri="{FF2B5EF4-FFF2-40B4-BE49-F238E27FC236}">
                          <a16:creationId xmlns:a16="http://schemas.microsoft.com/office/drawing/2014/main" id="{D1226DF3-3826-4A6C-9794-8CADB4F441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032001" y="5175250"/>
                      <a:ext cx="304892" cy="4616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381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algn="l"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algn="l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algn="l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algn="l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algn="l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C00CC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+mn-cs"/>
                        </a:rPr>
                        <a:t>s</a:t>
                      </a:r>
                    </a:p>
                  </p:txBody>
                </p:sp>
              </p:grpSp>
              <p:sp>
                <p:nvSpPr>
                  <p:cNvPr id="221" name="Text Box 135">
                    <a:extLst>
                      <a:ext uri="{FF2B5EF4-FFF2-40B4-BE49-F238E27FC236}">
                        <a16:creationId xmlns:a16="http://schemas.microsoft.com/office/drawing/2014/main" id="{8EEA9D2E-CA1A-45B2-B06F-D9F01B4250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42846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g</a:t>
                    </a:r>
                  </a:p>
                </p:txBody>
              </p:sp>
              <p:sp>
                <p:nvSpPr>
                  <p:cNvPr id="224" name="Text Box 135">
                    <a:extLst>
                      <a:ext uri="{FF2B5EF4-FFF2-40B4-BE49-F238E27FC236}">
                        <a16:creationId xmlns:a16="http://schemas.microsoft.com/office/drawing/2014/main" id="{BDC8FCB6-6071-4120-8787-CEF3D398C3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42492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231" name="Text Box 135">
                    <a:extLst>
                      <a:ext uri="{FF2B5EF4-FFF2-40B4-BE49-F238E27FC236}">
                        <a16:creationId xmlns:a16="http://schemas.microsoft.com/office/drawing/2014/main" id="{ED25A953-11B3-4A0A-9F62-989E71402B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41784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k</a:t>
                    </a:r>
                  </a:p>
                </p:txBody>
              </p:sp>
              <p:sp>
                <p:nvSpPr>
                  <p:cNvPr id="232" name="Text Box 135">
                    <a:extLst>
                      <a:ext uri="{FF2B5EF4-FFF2-40B4-BE49-F238E27FC236}">
                        <a16:creationId xmlns:a16="http://schemas.microsoft.com/office/drawing/2014/main" id="{3E522B3D-EEE8-4DC3-BD20-09DEEBD127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254130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t</a:t>
                    </a:r>
                  </a:p>
                </p:txBody>
              </p:sp>
              <p:sp>
                <p:nvSpPr>
                  <p:cNvPr id="233" name="Text Box 135">
                    <a:extLst>
                      <a:ext uri="{FF2B5EF4-FFF2-40B4-BE49-F238E27FC236}">
                        <a16:creationId xmlns:a16="http://schemas.microsoft.com/office/drawing/2014/main" id="{275508AC-F8E7-469F-A7B4-3A251AE143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66476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f</a:t>
                    </a:r>
                  </a:p>
                </p:txBody>
              </p:sp>
              <p:sp>
                <p:nvSpPr>
                  <p:cNvPr id="287" name="Text Box 132">
                    <a:extLst>
                      <a:ext uri="{FF2B5EF4-FFF2-40B4-BE49-F238E27FC236}">
                        <a16:creationId xmlns:a16="http://schemas.microsoft.com/office/drawing/2014/main" id="{F2BCC5AE-F516-48D7-A706-D9A86F5613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10336" y="218659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12</a:t>
                    </a:r>
                  </a:p>
                </p:txBody>
              </p:sp>
              <p:sp>
                <p:nvSpPr>
                  <p:cNvPr id="288" name="Text Box 133">
                    <a:extLst>
                      <a:ext uri="{FF2B5EF4-FFF2-40B4-BE49-F238E27FC236}">
                        <a16:creationId xmlns:a16="http://schemas.microsoft.com/office/drawing/2014/main" id="{928FAE64-C3F2-4A6F-B7A4-89207C6BB9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8338" y="2198229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89" name="Text Box 135">
                    <a:extLst>
                      <a:ext uri="{FF2B5EF4-FFF2-40B4-BE49-F238E27FC236}">
                        <a16:creationId xmlns:a16="http://schemas.microsoft.com/office/drawing/2014/main" id="{496964FC-D6D2-435D-9248-85D8AA237F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87450" y="2199817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299" name="Text Box 137">
                    <a:extLst>
                      <a:ext uri="{FF2B5EF4-FFF2-40B4-BE49-F238E27FC236}">
                        <a16:creationId xmlns:a16="http://schemas.microsoft.com/office/drawing/2014/main" id="{7F497FE3-0042-47B1-A132-0F7BD81531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10654" y="2205335"/>
                    <a:ext cx="481029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11</a:t>
                    </a:r>
                  </a:p>
                </p:txBody>
              </p:sp>
              <p:sp>
                <p:nvSpPr>
                  <p:cNvPr id="300" name="Text Box 135">
                    <a:extLst>
                      <a:ext uri="{FF2B5EF4-FFF2-40B4-BE49-F238E27FC236}">
                        <a16:creationId xmlns:a16="http://schemas.microsoft.com/office/drawing/2014/main" id="{7AFB1DF9-3E54-4776-9756-204A94C90B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45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01" name="Text Box 135">
                    <a:extLst>
                      <a:ext uri="{FF2B5EF4-FFF2-40B4-BE49-F238E27FC236}">
                        <a16:creationId xmlns:a16="http://schemas.microsoft.com/office/drawing/2014/main" id="{2AB963D9-7196-42AC-A9DA-E8467E35E8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4589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4</a:t>
                    </a:r>
                  </a:p>
                </p:txBody>
              </p:sp>
              <p:sp>
                <p:nvSpPr>
                  <p:cNvPr id="303" name="Text Box 135">
                    <a:extLst>
                      <a:ext uri="{FF2B5EF4-FFF2-40B4-BE49-F238E27FC236}">
                        <a16:creationId xmlns:a16="http://schemas.microsoft.com/office/drawing/2014/main" id="{BFEB518C-74E0-4DD0-9154-661F6DD74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559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5</a:t>
                    </a:r>
                  </a:p>
                </p:txBody>
              </p:sp>
              <p:sp>
                <p:nvSpPr>
                  <p:cNvPr id="304" name="Text Box 135">
                    <a:extLst>
                      <a:ext uri="{FF2B5EF4-FFF2-40B4-BE49-F238E27FC236}">
                        <a16:creationId xmlns:a16="http://schemas.microsoft.com/office/drawing/2014/main" id="{83882A4C-63A1-46C6-A5E5-F5094C40D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5554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6</a:t>
                    </a:r>
                  </a:p>
                </p:txBody>
              </p:sp>
              <p:sp>
                <p:nvSpPr>
                  <p:cNvPr id="305" name="Text Box 135">
                    <a:extLst>
                      <a:ext uri="{FF2B5EF4-FFF2-40B4-BE49-F238E27FC236}">
                        <a16:creationId xmlns:a16="http://schemas.microsoft.com/office/drawing/2014/main" id="{FD516428-2AF1-4328-B87E-C1FA8C496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5192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7</a:t>
                    </a:r>
                  </a:p>
                </p:txBody>
              </p:sp>
              <p:sp>
                <p:nvSpPr>
                  <p:cNvPr id="306" name="Text Box 135">
                    <a:extLst>
                      <a:ext uri="{FF2B5EF4-FFF2-40B4-BE49-F238E27FC236}">
                        <a16:creationId xmlns:a16="http://schemas.microsoft.com/office/drawing/2014/main" id="{0B00D3E3-9161-44BA-A6A0-312D374BC6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54838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8</a:t>
                    </a:r>
                  </a:p>
                </p:txBody>
              </p:sp>
              <p:sp>
                <p:nvSpPr>
                  <p:cNvPr id="307" name="Text Box 135">
                    <a:extLst>
                      <a:ext uri="{FF2B5EF4-FFF2-40B4-BE49-F238E27FC236}">
                        <a16:creationId xmlns:a16="http://schemas.microsoft.com/office/drawing/2014/main" id="{CE4918FE-2013-4566-ABAF-22344ED54C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7184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9</a:t>
                    </a:r>
                  </a:p>
                </p:txBody>
              </p:sp>
              <p:sp>
                <p:nvSpPr>
                  <p:cNvPr id="308" name="Text Box 135">
                    <a:extLst>
                      <a:ext uri="{FF2B5EF4-FFF2-40B4-BE49-F238E27FC236}">
                        <a16:creationId xmlns:a16="http://schemas.microsoft.com/office/drawing/2014/main" id="{E4547071-A193-48EB-B8C4-0F12EDEC97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65230" y="220533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10</a:t>
                    </a:r>
                  </a:p>
                </p:txBody>
              </p:sp>
              <p:sp>
                <p:nvSpPr>
                  <p:cNvPr id="317" name="Text Box 132">
                    <a:extLst>
                      <a:ext uri="{FF2B5EF4-FFF2-40B4-BE49-F238E27FC236}">
                        <a16:creationId xmlns:a16="http://schemas.microsoft.com/office/drawing/2014/main" id="{04C03A11-C340-4349-A8AE-59C3DD67EC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93700" y="16383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318" name="Text Box 133">
                    <a:extLst>
                      <a:ext uri="{FF2B5EF4-FFF2-40B4-BE49-F238E27FC236}">
                        <a16:creationId xmlns:a16="http://schemas.microsoft.com/office/drawing/2014/main" id="{00D2538E-5723-4DF1-B2F9-4B295D1D15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9900" y="19939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320" name="Text Box 133">
                    <a:extLst>
                      <a:ext uri="{FF2B5EF4-FFF2-40B4-BE49-F238E27FC236}">
                        <a16:creationId xmlns:a16="http://schemas.microsoft.com/office/drawing/2014/main" id="{BD41B53F-C17D-467D-A865-7D67AFD4DA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700" y="2306935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i</a:t>
                    </a: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Text Box 132">
                    <a:extLst>
                      <a:ext uri="{FF2B5EF4-FFF2-40B4-BE49-F238E27FC236}">
                        <a16:creationId xmlns:a16="http://schemas.microsoft.com/office/drawing/2014/main" id="{8374AEC1-61F7-4DEF-9718-4812B33CBF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-76200" y="2052935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X</a:t>
                    </a:r>
                  </a:p>
                </p:txBody>
              </p:sp>
            </p:grpSp>
          </p:grpSp>
        </p:grpSp>
      </p:grpSp>
      <p:sp>
        <p:nvSpPr>
          <p:cNvPr id="322" name="Rectangle 9">
            <a:extLst>
              <a:ext uri="{FF2B5EF4-FFF2-40B4-BE49-F238E27FC236}">
                <a16:creationId xmlns:a16="http://schemas.microsoft.com/office/drawing/2014/main" id="{663F9377-F00B-4C4C-9D3B-37D4F3CFC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1922020"/>
            <a:ext cx="3377276" cy="3385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98001C54-200E-4FFB-8559-FE0EBB3CBA65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331" name="Group 7">
              <a:extLst>
                <a:ext uri="{FF2B5EF4-FFF2-40B4-BE49-F238E27FC236}">
                  <a16:creationId xmlns:a16="http://schemas.microsoft.com/office/drawing/2014/main" id="{C9B9E40C-161E-47EE-91CC-D275515A5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335" name="Freeform 8">
                <a:extLst>
                  <a:ext uri="{FF2B5EF4-FFF2-40B4-BE49-F238E27FC236}">
                    <a16:creationId xmlns:a16="http://schemas.microsoft.com/office/drawing/2014/main" id="{358B01E8-9A66-44F4-B690-B16BE9F2F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6" name="Freeform 9">
                <a:extLst>
                  <a:ext uri="{FF2B5EF4-FFF2-40B4-BE49-F238E27FC236}">
                    <a16:creationId xmlns:a16="http://schemas.microsoft.com/office/drawing/2014/main" id="{ACF5FACE-44F4-4530-A2D2-43517F67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7" name="Freeform 10">
                <a:extLst>
                  <a:ext uri="{FF2B5EF4-FFF2-40B4-BE49-F238E27FC236}">
                    <a16:creationId xmlns:a16="http://schemas.microsoft.com/office/drawing/2014/main" id="{CABA4DCA-63DA-47C3-BAF6-739ABB47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8" name="Freeform 11">
                <a:extLst>
                  <a:ext uri="{FF2B5EF4-FFF2-40B4-BE49-F238E27FC236}">
                    <a16:creationId xmlns:a16="http://schemas.microsoft.com/office/drawing/2014/main" id="{0BD65B15-5F2C-4BA5-8447-FBE6761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9" name="Freeform 12">
                <a:extLst>
                  <a:ext uri="{FF2B5EF4-FFF2-40B4-BE49-F238E27FC236}">
                    <a16:creationId xmlns:a16="http://schemas.microsoft.com/office/drawing/2014/main" id="{1978A174-9B56-40C6-BF88-F66DF602D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0" name="Freeform 13">
                <a:extLst>
                  <a:ext uri="{FF2B5EF4-FFF2-40B4-BE49-F238E27FC236}">
                    <a16:creationId xmlns:a16="http://schemas.microsoft.com/office/drawing/2014/main" id="{AABCA5EE-01C7-4FBE-8736-25F566CA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1" name="Freeform 14">
                <a:extLst>
                  <a:ext uri="{FF2B5EF4-FFF2-40B4-BE49-F238E27FC236}">
                    <a16:creationId xmlns:a16="http://schemas.microsoft.com/office/drawing/2014/main" id="{06BCB1E7-EB41-46C2-8B41-C754853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2" name="Freeform 15">
                <a:extLst>
                  <a:ext uri="{FF2B5EF4-FFF2-40B4-BE49-F238E27FC236}">
                    <a16:creationId xmlns:a16="http://schemas.microsoft.com/office/drawing/2014/main" id="{C20B326E-5BA4-4311-9BC6-ED0987CC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3" name="Freeform 16">
                <a:extLst>
                  <a:ext uri="{FF2B5EF4-FFF2-40B4-BE49-F238E27FC236}">
                    <a16:creationId xmlns:a16="http://schemas.microsoft.com/office/drawing/2014/main" id="{DA3B44AC-FB5A-4792-A91E-1721EF58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4" name="Freeform 17">
                <a:extLst>
                  <a:ext uri="{FF2B5EF4-FFF2-40B4-BE49-F238E27FC236}">
                    <a16:creationId xmlns:a16="http://schemas.microsoft.com/office/drawing/2014/main" id="{0FD5C314-8805-4C29-A7D6-272B62B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5" name="Freeform 18">
                <a:extLst>
                  <a:ext uri="{FF2B5EF4-FFF2-40B4-BE49-F238E27FC236}">
                    <a16:creationId xmlns:a16="http://schemas.microsoft.com/office/drawing/2014/main" id="{90C2C038-A2D6-4974-A2D1-5A79486B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6" name="Freeform 19">
                <a:extLst>
                  <a:ext uri="{FF2B5EF4-FFF2-40B4-BE49-F238E27FC236}">
                    <a16:creationId xmlns:a16="http://schemas.microsoft.com/office/drawing/2014/main" id="{158D499A-C4EA-4B56-9135-89C3291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7" name="Freeform 20">
                <a:extLst>
                  <a:ext uri="{FF2B5EF4-FFF2-40B4-BE49-F238E27FC236}">
                    <a16:creationId xmlns:a16="http://schemas.microsoft.com/office/drawing/2014/main" id="{78EB8A24-A199-4863-8F00-31A72FD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8" name="Freeform 21">
                <a:extLst>
                  <a:ext uri="{FF2B5EF4-FFF2-40B4-BE49-F238E27FC236}">
                    <a16:creationId xmlns:a16="http://schemas.microsoft.com/office/drawing/2014/main" id="{2FE29AC6-CBDA-4C44-AEC6-AB51D60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9" name="Freeform 22">
                <a:extLst>
                  <a:ext uri="{FF2B5EF4-FFF2-40B4-BE49-F238E27FC236}">
                    <a16:creationId xmlns:a16="http://schemas.microsoft.com/office/drawing/2014/main" id="{44D48B34-229A-442E-BE15-94F97068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0" name="Freeform 23">
                <a:extLst>
                  <a:ext uri="{FF2B5EF4-FFF2-40B4-BE49-F238E27FC236}">
                    <a16:creationId xmlns:a16="http://schemas.microsoft.com/office/drawing/2014/main" id="{B094DAAB-EEF7-443A-9174-AA0524A34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" name="Freeform 24">
                <a:extLst>
                  <a:ext uri="{FF2B5EF4-FFF2-40B4-BE49-F238E27FC236}">
                    <a16:creationId xmlns:a16="http://schemas.microsoft.com/office/drawing/2014/main" id="{BE3604C2-5AF9-4723-A040-F54F8178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" name="Freeform 25">
                <a:extLst>
                  <a:ext uri="{FF2B5EF4-FFF2-40B4-BE49-F238E27FC236}">
                    <a16:creationId xmlns:a16="http://schemas.microsoft.com/office/drawing/2014/main" id="{2EDB70BB-AF09-4F3D-A4DC-34D88C4C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3" name="Freeform 26">
                <a:extLst>
                  <a:ext uri="{FF2B5EF4-FFF2-40B4-BE49-F238E27FC236}">
                    <a16:creationId xmlns:a16="http://schemas.microsoft.com/office/drawing/2014/main" id="{AF24DB4F-B89D-45E6-831D-55BF1B3A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4" name="Freeform 27">
                <a:extLst>
                  <a:ext uri="{FF2B5EF4-FFF2-40B4-BE49-F238E27FC236}">
                    <a16:creationId xmlns:a16="http://schemas.microsoft.com/office/drawing/2014/main" id="{4E47D0E1-3DF7-47A9-8636-5AF1D938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" name="Freeform 28">
                <a:extLst>
                  <a:ext uri="{FF2B5EF4-FFF2-40B4-BE49-F238E27FC236}">
                    <a16:creationId xmlns:a16="http://schemas.microsoft.com/office/drawing/2014/main" id="{BBE84011-D2FF-4E41-8973-EA4637A5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6" name="Freeform 29">
                <a:extLst>
                  <a:ext uri="{FF2B5EF4-FFF2-40B4-BE49-F238E27FC236}">
                    <a16:creationId xmlns:a16="http://schemas.microsoft.com/office/drawing/2014/main" id="{F17C4068-493F-48AC-8C81-B24C2439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7" name="Freeform 30">
                <a:extLst>
                  <a:ext uri="{FF2B5EF4-FFF2-40B4-BE49-F238E27FC236}">
                    <a16:creationId xmlns:a16="http://schemas.microsoft.com/office/drawing/2014/main" id="{7D448AD7-0330-48CD-AF8B-69256E76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8" name="Freeform 31">
                <a:extLst>
                  <a:ext uri="{FF2B5EF4-FFF2-40B4-BE49-F238E27FC236}">
                    <a16:creationId xmlns:a16="http://schemas.microsoft.com/office/drawing/2014/main" id="{F4FBADFA-D052-4AB9-822F-552CF99A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9" name="Freeform 32">
                <a:extLst>
                  <a:ext uri="{FF2B5EF4-FFF2-40B4-BE49-F238E27FC236}">
                    <a16:creationId xmlns:a16="http://schemas.microsoft.com/office/drawing/2014/main" id="{22C6B1D9-F487-4AD1-B8D7-C477DCB9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" name="Freeform 33">
                <a:extLst>
                  <a:ext uri="{FF2B5EF4-FFF2-40B4-BE49-F238E27FC236}">
                    <a16:creationId xmlns:a16="http://schemas.microsoft.com/office/drawing/2014/main" id="{1C639D1A-80B7-4D92-8A6B-C7413184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332" name="Picture 8" descr="pooh">
              <a:extLst>
                <a:ext uri="{FF2B5EF4-FFF2-40B4-BE49-F238E27FC236}">
                  <a16:creationId xmlns:a16="http://schemas.microsoft.com/office/drawing/2014/main" id="{0717A6DA-B032-46DD-BA66-14B3737B4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A71FCD1-28EC-4A23-B193-E4EE8FD5AD15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9F93429-D005-4845-93B8-78A59B5EA81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1" name="Rectangle 4">
            <a:extLst>
              <a:ext uri="{FF2B5EF4-FFF2-40B4-BE49-F238E27FC236}">
                <a16:creationId xmlns:a16="http://schemas.microsoft.com/office/drawing/2014/main" id="{2A36C05E-028E-48DE-94A8-43CE5B009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362" name="Rectangle 4">
            <a:extLst>
              <a:ext uri="{FF2B5EF4-FFF2-40B4-BE49-F238E27FC236}">
                <a16:creationId xmlns:a16="http://schemas.microsoft.com/office/drawing/2014/main" id="{A210B3B5-391B-4CF3-9C73-27D698A5D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  <p:grpSp>
        <p:nvGrpSpPr>
          <p:cNvPr id="285696" name="Group 285695">
            <a:extLst>
              <a:ext uri="{FF2B5EF4-FFF2-40B4-BE49-F238E27FC236}">
                <a16:creationId xmlns:a16="http://schemas.microsoft.com/office/drawing/2014/main" id="{780C040B-DE50-43CB-A34B-11AF3270B933}"/>
              </a:ext>
            </a:extLst>
          </p:cNvPr>
          <p:cNvGrpSpPr/>
          <p:nvPr/>
        </p:nvGrpSpPr>
        <p:grpSpPr>
          <a:xfrm>
            <a:off x="25399" y="1943100"/>
            <a:ext cx="4572001" cy="3708110"/>
            <a:chOff x="-25400" y="1397290"/>
            <a:chExt cx="4572001" cy="3708110"/>
          </a:xfrm>
        </p:grpSpPr>
        <p:sp>
          <p:nvSpPr>
            <p:cNvPr id="363" name="Oval 16">
              <a:extLst>
                <a:ext uri="{FF2B5EF4-FFF2-40B4-BE49-F238E27FC236}">
                  <a16:creationId xmlns:a16="http://schemas.microsoft.com/office/drawing/2014/main" id="{7842A5FF-E30E-4E33-8FC3-0490F42F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400" y="4800600"/>
              <a:ext cx="381000" cy="304800"/>
            </a:xfrm>
            <a:prstGeom prst="ellipse">
              <a:avLst/>
            </a:prstGeom>
            <a:noFill/>
            <a:ln w="254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4" name="Oval 16">
              <a:extLst>
                <a:ext uri="{FF2B5EF4-FFF2-40B4-BE49-F238E27FC236}">
                  <a16:creationId xmlns:a16="http://schemas.microsoft.com/office/drawing/2014/main" id="{18F22B91-2FBB-45A5-8C60-17390B0A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601" y="1397290"/>
              <a:ext cx="381000" cy="304800"/>
            </a:xfrm>
            <a:prstGeom prst="ellipse">
              <a:avLst/>
            </a:prstGeom>
            <a:noFill/>
            <a:ln w="254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" name="Text Box 128">
            <a:extLst>
              <a:ext uri="{FF2B5EF4-FFF2-40B4-BE49-F238E27FC236}">
                <a16:creationId xmlns:a16="http://schemas.microsoft.com/office/drawing/2014/main" id="{9330C378-90BF-4147-A7B2-BD5662D55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265469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7" name="Text Box 134">
            <a:extLst>
              <a:ext uri="{FF2B5EF4-FFF2-40B4-BE49-F238E27FC236}">
                <a16:creationId xmlns:a16="http://schemas.microsoft.com/office/drawing/2014/main" id="{91CC8C5B-CA8C-49ED-AE7A-3A3B8E2BF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67195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68" name="Text Box 135">
            <a:extLst>
              <a:ext uri="{FF2B5EF4-FFF2-40B4-BE49-F238E27FC236}">
                <a16:creationId xmlns:a16="http://schemas.microsoft.com/office/drawing/2014/main" id="{96FFC834-0E82-4507-BBA8-BE6283943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446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9" name="Text Box 135">
            <a:extLst>
              <a:ext uri="{FF2B5EF4-FFF2-40B4-BE49-F238E27FC236}">
                <a16:creationId xmlns:a16="http://schemas.microsoft.com/office/drawing/2014/main" id="{740E882B-27C5-4EAF-A1CC-A776E2FFF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2842" y="18288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3984185"/>
            <a:ext cx="2019300" cy="1261413"/>
          </a:xfrm>
          <a:prstGeom prst="wedgeRoundRectCallout">
            <a:avLst>
              <a:gd name="adj1" fmla="val -58311"/>
              <a:gd name="adj2" fmla="val -22638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Put both into our LCS.</a:t>
            </a:r>
          </a:p>
        </p:txBody>
      </p:sp>
      <p:sp>
        <p:nvSpPr>
          <p:cNvPr id="372" name="Rectangle 8">
            <a:extLst>
              <a:ext uri="{FF2B5EF4-FFF2-40B4-BE49-F238E27FC236}">
                <a16:creationId xmlns:a16="http://schemas.microsoft.com/office/drawing/2014/main" id="{21255884-2874-4140-BD93-5E4D4E62C0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428839" y="127969"/>
            <a:ext cx="353079" cy="391536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3" name="Text Box 155">
            <a:extLst>
              <a:ext uri="{FF2B5EF4-FFF2-40B4-BE49-F238E27FC236}">
                <a16:creationId xmlns:a16="http://schemas.microsoft.com/office/drawing/2014/main" id="{CBC97817-3AB3-46C2-B2A2-ECD1B7FFC1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86374" y="3075911"/>
            <a:ext cx="294183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 weight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Incremental value.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ever LCS length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state had,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has increased by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pic>
        <p:nvPicPr>
          <p:cNvPr id="130" name="Picture 129">
            <a:extLst>
              <a:ext uri="{FF2B5EF4-FFF2-40B4-BE49-F238E27FC236}">
                <a16:creationId xmlns:a16="http://schemas.microsoft.com/office/drawing/2014/main" id="{5060376C-D010-4E88-AB08-CE48458992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50807" y="5107816"/>
            <a:ext cx="320675" cy="607102"/>
          </a:xfrm>
          <a:prstGeom prst="rect">
            <a:avLst/>
          </a:prstGeom>
        </p:spPr>
      </p:pic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C028691-64F1-4944-9E06-46796EFCCCD1}"/>
              </a:ext>
            </a:extLst>
          </p:cNvPr>
          <p:cNvGrpSpPr/>
          <p:nvPr/>
        </p:nvGrpSpPr>
        <p:grpSpPr>
          <a:xfrm>
            <a:off x="4377654" y="5470964"/>
            <a:ext cx="779636" cy="754079"/>
            <a:chOff x="2833952" y="4923191"/>
            <a:chExt cx="779636" cy="754079"/>
          </a:xfrm>
        </p:grpSpPr>
        <p:sp>
          <p:nvSpPr>
            <p:cNvPr id="116" name="Rectangle 139">
              <a:extLst>
                <a:ext uri="{FF2B5EF4-FFF2-40B4-BE49-F238E27FC236}">
                  <a16:creationId xmlns:a16="http://schemas.microsoft.com/office/drawing/2014/main" id="{4757B11B-3B58-412B-95F4-4BB4B230A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66FF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150">
              <a:extLst>
                <a:ext uri="{FF2B5EF4-FFF2-40B4-BE49-F238E27FC236}">
                  <a16:creationId xmlns:a16="http://schemas.microsoft.com/office/drawing/2014/main" id="{3D780E13-BB89-4539-AED9-3B5A6202C259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903577" y="4853566"/>
              <a:ext cx="457640" cy="59689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  <a:gd name="connsiteX0" fmla="*/ 8372 w 8381"/>
                <a:gd name="connsiteY0" fmla="*/ 0 h 5000"/>
                <a:gd name="connsiteX1" fmla="*/ 0 w 8381"/>
                <a:gd name="connsiteY1" fmla="*/ 5000 h 5000"/>
                <a:gd name="connsiteX0" fmla="*/ 9989 w 9999"/>
                <a:gd name="connsiteY0" fmla="*/ 0 h 19583"/>
                <a:gd name="connsiteX1" fmla="*/ 0 w 9999"/>
                <a:gd name="connsiteY1" fmla="*/ 19583 h 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99" h="19583">
                  <a:moveTo>
                    <a:pt x="9989" y="0"/>
                  </a:moveTo>
                  <a:cubicBezTo>
                    <a:pt x="10267" y="3334"/>
                    <a:pt x="5134" y="16249"/>
                    <a:pt x="0" y="19583"/>
                  </a:cubicBezTo>
                </a:path>
              </a:pathLst>
            </a:custGeom>
            <a:noFill/>
            <a:ln w="25400" cap="flat" cmpd="sng">
              <a:solidFill>
                <a:srgbClr val="66FF66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33" name="Rectangle 8">
            <a:extLst>
              <a:ext uri="{FF2B5EF4-FFF2-40B4-BE49-F238E27FC236}">
                <a16:creationId xmlns:a16="http://schemas.microsoft.com/office/drawing/2014/main" id="{31F89035-D085-4A00-81E3-A76B10DF3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1" y="2720441"/>
            <a:ext cx="319087" cy="2486398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FB728134-7498-438E-8FA9-E673E4F4C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2700721"/>
            <a:ext cx="319087" cy="3038954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6" name="Text Box 134">
            <a:extLst>
              <a:ext uri="{FF2B5EF4-FFF2-40B4-BE49-F238E27FC236}">
                <a16:creationId xmlns:a16="http://schemas.microsoft.com/office/drawing/2014/main" id="{3154DE62-ED2E-4AF2-A5B2-F8EEBE5FA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522721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38" name="Text Box 135">
            <a:extLst>
              <a:ext uri="{FF2B5EF4-FFF2-40B4-BE49-F238E27FC236}">
                <a16:creationId xmlns:a16="http://schemas.microsoft.com/office/drawing/2014/main" id="{2F237777-F4E0-43A2-9174-38B0BE5BD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2138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63" name="Rectangle 141">
            <a:extLst>
              <a:ext uri="{FF2B5EF4-FFF2-40B4-BE49-F238E27FC236}">
                <a16:creationId xmlns:a16="http://schemas.microsoft.com/office/drawing/2014/main" id="{EEA91E43-05AB-404F-98D0-8150B23069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69088" y="4707700"/>
            <a:ext cx="457200" cy="457200"/>
          </a:xfrm>
          <a:prstGeom prst="rect">
            <a:avLst/>
          </a:prstGeom>
          <a:noFill/>
          <a:ln w="25400" algn="ctr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4" name="Group 163">
            <a:extLst>
              <a:ext uri="{FF2B5EF4-FFF2-40B4-BE49-F238E27FC236}">
                <a16:creationId xmlns:a16="http://schemas.microsoft.com/office/drawing/2014/main" id="{6F8D48E4-2969-412F-9B7B-0FAC2844E8F7}"/>
              </a:ext>
            </a:extLst>
          </p:cNvPr>
          <p:cNvGrpSpPr/>
          <p:nvPr/>
        </p:nvGrpSpPr>
        <p:grpSpPr>
          <a:xfrm>
            <a:off x="3156388" y="5012142"/>
            <a:ext cx="693554" cy="664758"/>
            <a:chOff x="3156388" y="5012512"/>
            <a:chExt cx="693554" cy="664758"/>
          </a:xfrm>
        </p:grpSpPr>
        <p:sp>
          <p:nvSpPr>
            <p:cNvPr id="166" name="Rectangle 139">
              <a:extLst>
                <a:ext uri="{FF2B5EF4-FFF2-40B4-BE49-F238E27FC236}">
                  <a16:creationId xmlns:a16="http://schemas.microsoft.com/office/drawing/2014/main" id="{44AC7142-F254-4FD8-9BFB-8048FE7C9E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7" name="Freeform 150">
              <a:extLst>
                <a:ext uri="{FF2B5EF4-FFF2-40B4-BE49-F238E27FC236}">
                  <a16:creationId xmlns:a16="http://schemas.microsoft.com/office/drawing/2014/main" id="{FCCECBC1-96EC-4FCA-A14B-26C6F5E0C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8" name="Text Box 155">
            <a:extLst>
              <a:ext uri="{FF2B5EF4-FFF2-40B4-BE49-F238E27FC236}">
                <a16:creationId xmlns:a16="http://schemas.microsoft.com/office/drawing/2014/main" id="{C7A8B704-332C-4E98-BE54-E5DB079659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507982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354AF234-F294-41C3-B02E-AA9744647C53}"/>
              </a:ext>
            </a:extLst>
          </p:cNvPr>
          <p:cNvGrpSpPr/>
          <p:nvPr/>
        </p:nvGrpSpPr>
        <p:grpSpPr>
          <a:xfrm>
            <a:off x="3352800" y="4406900"/>
            <a:ext cx="792346" cy="766358"/>
            <a:chOff x="2821242" y="4910912"/>
            <a:chExt cx="792346" cy="766358"/>
          </a:xfrm>
        </p:grpSpPr>
        <p:sp>
          <p:nvSpPr>
            <p:cNvPr id="170" name="Rectangle 139">
              <a:extLst>
                <a:ext uri="{FF2B5EF4-FFF2-40B4-BE49-F238E27FC236}">
                  <a16:creationId xmlns:a16="http://schemas.microsoft.com/office/drawing/2014/main" id="{19CD3B5D-1B09-4F2F-B04C-BD514CB25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1" name="Freeform 150">
              <a:extLst>
                <a:ext uri="{FF2B5EF4-FFF2-40B4-BE49-F238E27FC236}">
                  <a16:creationId xmlns:a16="http://schemas.microsoft.com/office/drawing/2014/main" id="{DA2DC1AC-2B30-4BDB-A577-D252DED3716C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2852992" y="487916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3" name="Text Box 155">
            <a:extLst>
              <a:ext uri="{FF2B5EF4-FFF2-40B4-BE49-F238E27FC236}">
                <a16:creationId xmlns:a16="http://schemas.microsoft.com/office/drawing/2014/main" id="{FF2D2EB1-54A0-4324-8FD4-2951B4636E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05200" y="403413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2" name="Text Box 6">
            <a:extLst>
              <a:ext uri="{FF2B5EF4-FFF2-40B4-BE49-F238E27FC236}">
                <a16:creationId xmlns:a16="http://schemas.microsoft.com/office/drawing/2014/main" id="{C13B22CF-9F8C-4000-83C3-8FBA3F664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399" y="1143000"/>
            <a:ext cx="7162772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1,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 and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j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.”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CCB6B0BF-7E3F-4E8D-B3FA-83BA4BE4B3AC}"/>
              </a:ext>
            </a:extLst>
          </p:cNvPr>
          <p:cNvCxnSpPr>
            <a:cxnSpLocks/>
          </p:cNvCxnSpPr>
          <p:nvPr/>
        </p:nvCxnSpPr>
        <p:spPr bwMode="auto">
          <a:xfrm flipV="1">
            <a:off x="350603" y="2235055"/>
            <a:ext cx="3887645" cy="3155992"/>
          </a:xfrm>
          <a:prstGeom prst="straightConnector1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arrow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979519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3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8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39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0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1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2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63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66FF66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 animBg="1"/>
      <p:bldP spid="172" grpId="0"/>
      <p:bldP spid="227" grpId="0"/>
      <p:bldP spid="322" grpId="0" animBg="1"/>
      <p:bldP spid="322" grpId="1" animBg="1"/>
      <p:bldP spid="366" grpId="0"/>
      <p:bldP spid="367" grpId="0"/>
      <p:bldP spid="368" grpId="0"/>
      <p:bldP spid="369" grpId="0"/>
      <p:bldP spid="220" grpId="0" animBg="1"/>
      <p:bldP spid="372" grpId="0" animBg="1"/>
      <p:bldP spid="373" grpId="0"/>
      <p:bldP spid="133" grpId="0" animBg="1"/>
      <p:bldP spid="133" grpId="1" animBg="1"/>
      <p:bldP spid="135" grpId="0" animBg="1"/>
      <p:bldP spid="136" grpId="0"/>
      <p:bldP spid="138" grpId="0"/>
      <p:bldP spid="222" grpId="0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719919"/>
            <a:chOff x="4194" y="1993"/>
            <a:chExt cx="1422" cy="2059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443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LCS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C245C51C-5E96-443D-9E6E-3FBEB6A7419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7EBF9D4C-FE38-4735-A1FB-30CF267777FF}"/>
              </a:ext>
            </a:extLst>
          </p:cNvPr>
          <p:cNvGrpSpPr/>
          <p:nvPr/>
        </p:nvGrpSpPr>
        <p:grpSpPr>
          <a:xfrm>
            <a:off x="4052587" y="3048000"/>
            <a:ext cx="2971800" cy="1630065"/>
            <a:chOff x="4052587" y="3048000"/>
            <a:chExt cx="2971800" cy="163006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A567AEE8-FE2D-4D32-ADE1-7A16A659DC5C}"/>
                </a:ext>
              </a:extLst>
            </p:cNvPr>
            <p:cNvGrpSpPr/>
            <p:nvPr/>
          </p:nvGrpSpPr>
          <p:grpSpPr>
            <a:xfrm>
              <a:off x="4052587" y="3048000"/>
              <a:ext cx="2971800" cy="1630065"/>
              <a:chOff x="4052587" y="2941935"/>
              <a:chExt cx="2971800" cy="1630065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2587" y="4572000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515" y="2941935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19" name="Picture 18">
              <a:extLst>
                <a:ext uri="{FF2B5EF4-FFF2-40B4-BE49-F238E27FC236}">
                  <a16:creationId xmlns:a16="http://schemas.microsoft.com/office/drawing/2014/main" id="{7D2298E9-EA91-41FA-AF89-B40DA32C2A0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842164" y="3390567"/>
              <a:ext cx="1620218" cy="1230887"/>
            </a:xfrm>
            <a:prstGeom prst="rect">
              <a:avLst/>
            </a:prstGeom>
          </p:spPr>
        </p:pic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05388AAA-D03C-4495-BBE0-31C68D6A53C5}"/>
              </a:ext>
            </a:extLst>
          </p:cNvPr>
          <p:cNvGrpSpPr/>
          <p:nvPr/>
        </p:nvGrpSpPr>
        <p:grpSpPr>
          <a:xfrm>
            <a:off x="3834730" y="4957464"/>
            <a:ext cx="3778041" cy="1212355"/>
            <a:chOff x="3834730" y="4957464"/>
            <a:chExt cx="3778041" cy="1212355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638800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63" name="Group 162">
              <a:extLst>
                <a:ext uri="{FF2B5EF4-FFF2-40B4-BE49-F238E27FC236}">
                  <a16:creationId xmlns:a16="http://schemas.microsoft.com/office/drawing/2014/main" id="{8804A82C-B081-45FF-BC9D-C7304960F245}"/>
                </a:ext>
              </a:extLst>
            </p:cNvPr>
            <p:cNvGrpSpPr/>
            <p:nvPr/>
          </p:nvGrpSpPr>
          <p:grpSpPr>
            <a:xfrm>
              <a:off x="4770185" y="4957464"/>
              <a:ext cx="1097215" cy="605135"/>
              <a:chOff x="3669969" y="-84435"/>
              <a:chExt cx="1456975" cy="1682339"/>
            </a:xfrm>
          </p:grpSpPr>
          <p:sp>
            <p:nvSpPr>
              <p:cNvPr id="164" name="Freeform 150">
                <a:extLst>
                  <a:ext uri="{FF2B5EF4-FFF2-40B4-BE49-F238E27FC236}">
                    <a16:creationId xmlns:a16="http://schemas.microsoft.com/office/drawing/2014/main" id="{8CAB4A92-D3C7-496F-8EDB-CE748582BE93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4599679" y="1070639"/>
                <a:ext cx="457640" cy="596890"/>
              </a:xfrm>
              <a:custGeom>
                <a:avLst/>
                <a:gdLst>
                  <a:gd name="T0" fmla="*/ 0 w 344"/>
                  <a:gd name="T1" fmla="*/ 0 h 384"/>
                  <a:gd name="T2" fmla="*/ 336 w 344"/>
                  <a:gd name="T3" fmla="*/ 192 h 384"/>
                  <a:gd name="T4" fmla="*/ 48 w 344"/>
                  <a:gd name="T5" fmla="*/ 384 h 384"/>
                  <a:gd name="T6" fmla="*/ 0 60000 65536"/>
                  <a:gd name="T7" fmla="*/ 0 60000 65536"/>
                  <a:gd name="T8" fmla="*/ 0 60000 65536"/>
                  <a:gd name="T9" fmla="*/ 0 w 344"/>
                  <a:gd name="T10" fmla="*/ 0 h 384"/>
                  <a:gd name="T11" fmla="*/ 344 w 344"/>
                  <a:gd name="T12" fmla="*/ 384 h 384"/>
                  <a:gd name="connsiteX0" fmla="*/ 8372 w 8381"/>
                  <a:gd name="connsiteY0" fmla="*/ 0 h 5000"/>
                  <a:gd name="connsiteX1" fmla="*/ 0 w 8381"/>
                  <a:gd name="connsiteY1" fmla="*/ 5000 h 5000"/>
                  <a:gd name="connsiteX0" fmla="*/ 9989 w 9999"/>
                  <a:gd name="connsiteY0" fmla="*/ 0 h 19583"/>
                  <a:gd name="connsiteX1" fmla="*/ 0 w 9999"/>
                  <a:gd name="connsiteY1" fmla="*/ 19583 h 19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99" h="19583">
                    <a:moveTo>
                      <a:pt x="9989" y="0"/>
                    </a:moveTo>
                    <a:cubicBezTo>
                      <a:pt x="10267" y="3334"/>
                      <a:pt x="5134" y="16249"/>
                      <a:pt x="0" y="19583"/>
                    </a:cubicBezTo>
                  </a:path>
                </a:pathLst>
              </a:custGeom>
              <a:noFill/>
              <a:ln w="25400" cap="flat" cmpd="sng">
                <a:solidFill>
                  <a:srgbClr val="66FF66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5" name="Freeform 150">
                <a:extLst>
                  <a:ext uri="{FF2B5EF4-FFF2-40B4-BE49-F238E27FC236}">
                    <a16:creationId xmlns:a16="http://schemas.microsoft.com/office/drawing/2014/main" id="{5454FD78-8CB3-48B1-8475-F8087D6F65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0342" y="466357"/>
                <a:ext cx="546100" cy="609600"/>
              </a:xfrm>
              <a:custGeom>
                <a:avLst/>
                <a:gdLst>
                  <a:gd name="T0" fmla="*/ 0 w 344"/>
                  <a:gd name="T1" fmla="*/ 0 h 384"/>
                  <a:gd name="T2" fmla="*/ 336 w 344"/>
                  <a:gd name="T3" fmla="*/ 192 h 384"/>
                  <a:gd name="T4" fmla="*/ 48 w 344"/>
                  <a:gd name="T5" fmla="*/ 384 h 384"/>
                  <a:gd name="T6" fmla="*/ 0 60000 65536"/>
                  <a:gd name="T7" fmla="*/ 0 60000 65536"/>
                  <a:gd name="T8" fmla="*/ 0 60000 65536"/>
                  <a:gd name="T9" fmla="*/ 0 w 344"/>
                  <a:gd name="T10" fmla="*/ 0 h 384"/>
                  <a:gd name="T11" fmla="*/ 344 w 344"/>
                  <a:gd name="T12" fmla="*/ 384 h 3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4" h="384">
                    <a:moveTo>
                      <a:pt x="0" y="0"/>
                    </a:moveTo>
                    <a:cubicBezTo>
                      <a:pt x="164" y="64"/>
                      <a:pt x="328" y="128"/>
                      <a:pt x="336" y="192"/>
                    </a:cubicBezTo>
                    <a:cubicBezTo>
                      <a:pt x="344" y="256"/>
                      <a:pt x="196" y="320"/>
                      <a:pt x="48" y="384"/>
                    </a:cubicBezTo>
                  </a:path>
                </a:pathLst>
              </a:custGeom>
              <a:noFill/>
              <a:ln w="254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6" name="Freeform 150">
                <a:extLst>
                  <a:ext uri="{FF2B5EF4-FFF2-40B4-BE49-F238E27FC236}">
                    <a16:creationId xmlns:a16="http://schemas.microsoft.com/office/drawing/2014/main" id="{605B7FB9-C68A-4A91-A8A1-41D589293DB8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3701719" y="-116185"/>
                <a:ext cx="546100" cy="609600"/>
              </a:xfrm>
              <a:custGeom>
                <a:avLst/>
                <a:gdLst>
                  <a:gd name="T0" fmla="*/ 0 w 344"/>
                  <a:gd name="T1" fmla="*/ 0 h 384"/>
                  <a:gd name="T2" fmla="*/ 336 w 344"/>
                  <a:gd name="T3" fmla="*/ 192 h 384"/>
                  <a:gd name="T4" fmla="*/ 48 w 344"/>
                  <a:gd name="T5" fmla="*/ 384 h 384"/>
                  <a:gd name="T6" fmla="*/ 0 60000 65536"/>
                  <a:gd name="T7" fmla="*/ 0 60000 65536"/>
                  <a:gd name="T8" fmla="*/ 0 60000 65536"/>
                  <a:gd name="T9" fmla="*/ 0 w 344"/>
                  <a:gd name="T10" fmla="*/ 0 h 384"/>
                  <a:gd name="T11" fmla="*/ 344 w 344"/>
                  <a:gd name="T12" fmla="*/ 384 h 3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4" h="384">
                    <a:moveTo>
                      <a:pt x="0" y="0"/>
                    </a:moveTo>
                    <a:cubicBezTo>
                      <a:pt x="164" y="64"/>
                      <a:pt x="328" y="128"/>
                      <a:pt x="336" y="192"/>
                    </a:cubicBezTo>
                    <a:cubicBezTo>
                      <a:pt x="344" y="256"/>
                      <a:pt x="196" y="320"/>
                      <a:pt x="48" y="384"/>
                    </a:cubicBezTo>
                  </a:path>
                </a:pathLst>
              </a:custGeom>
              <a:noFill/>
              <a:ln w="254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 useBgFill="1">
        <p:nvSpPr>
          <p:cNvPr id="167" name="Text Box 11">
            <a:extLst>
              <a:ext uri="{FF2B5EF4-FFF2-40B4-BE49-F238E27FC236}">
                <a16:creationId xmlns:a16="http://schemas.microsoft.com/office/drawing/2014/main" id="{6ECC628C-E344-4162-9223-0AA550DF8D3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1912203"/>
            <a:ext cx="3100529" cy="830997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a s b e t c h d 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r t w a b g j c k t f d</a:t>
            </a:r>
          </a:p>
        </p:txBody>
      </p:sp>
      <p:sp>
        <p:nvSpPr>
          <p:cNvPr id="170" name="Text Box 6">
            <a:extLst>
              <a:ext uri="{FF2B5EF4-FFF2-40B4-BE49-F238E27FC236}">
                <a16:creationId xmlns:a16="http://schemas.microsoft.com/office/drawing/2014/main" id="{BB44AC2B-CAA5-451F-A56B-B082FE857F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2248" y="2490437"/>
            <a:ext cx="15716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Z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a b c d </a:t>
            </a:r>
          </a:p>
        </p:txBody>
      </p:sp>
    </p:spTree>
    <p:extLst>
      <p:ext uri="{BB962C8B-B14F-4D97-AF65-F5344CB8AC3E}">
        <p14:creationId xmlns:p14="http://schemas.microsoft.com/office/powerpoint/2010/main" val="1221908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9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80" grpId="0" animBg="1"/>
      <p:bldP spid="34" grpId="0"/>
      <p:bldP spid="167" grpId="0" animBg="1"/>
      <p:bldP spid="170" grpId="0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Box 23">
            <a:extLst>
              <a:ext uri="{FF2B5EF4-FFF2-40B4-BE49-F238E27FC236}">
                <a16:creationId xmlns:a16="http://schemas.microsoft.com/office/drawing/2014/main" id="{7ABAF968-A2A3-41EA-B5A5-5B78B23F2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447800"/>
            <a:ext cx="8875571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use our dynamic programming alg to find the optimal s-t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=  O(</a:t>
            </a:r>
          </a:p>
        </p:txBody>
      </p:sp>
      <p:sp>
        <p:nvSpPr>
          <p:cNvPr id="19" name="Text Box 23">
            <a:extLst>
              <a:ext uri="{FF2B5EF4-FFF2-40B4-BE49-F238E27FC236}">
                <a16:creationId xmlns:a16="http://schemas.microsoft.com/office/drawing/2014/main" id="{26B4D326-28BD-4914-933C-9BFD88BEC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2533534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52CA791C-D254-41AB-8F4F-E9B2FDA71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202" y="2535649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BFF41733-B1B2-4FC4-BE02-C9EE6A889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3F48D68F-E02E-4808-BB40-9BF8D0D9B8AC}"/>
              </a:ext>
            </a:extLst>
          </p:cNvPr>
          <p:cNvGrpSpPr/>
          <p:nvPr/>
        </p:nvGrpSpPr>
        <p:grpSpPr>
          <a:xfrm>
            <a:off x="4433515" y="3048000"/>
            <a:ext cx="2500685" cy="1573454"/>
            <a:chOff x="4433515" y="3048000"/>
            <a:chExt cx="2500685" cy="1573454"/>
          </a:xfrm>
        </p:grpSpPr>
        <p:sp>
          <p:nvSpPr>
            <p:cNvPr id="13" name="Rectangle 23">
              <a:extLst>
                <a:ext uri="{FF2B5EF4-FFF2-40B4-BE49-F238E27FC236}">
                  <a16:creationId xmlns:a16="http://schemas.microsoft.com/office/drawing/2014/main" id="{70CA8F5E-B706-41BA-A200-F9162D213B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515" y="3048000"/>
              <a:ext cx="250068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leveled graph</a:t>
              </a:r>
            </a:p>
          </p:txBody>
        </p: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740DD999-ED19-4A09-A8EC-9B6E1FC4AF6D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842164" y="3390567"/>
              <a:ext cx="1620218" cy="1230887"/>
            </a:xfrm>
            <a:prstGeom prst="rect">
              <a:avLst/>
            </a:prstGeom>
          </p:spPr>
        </p:pic>
      </p:grpSp>
      <p:sp>
        <p:nvSpPr>
          <p:cNvPr id="15" name="Text Box 23">
            <a:extLst>
              <a:ext uri="{FF2B5EF4-FFF2-40B4-BE49-F238E27FC236}">
                <a16:creationId xmlns:a16="http://schemas.microsoft.com/office/drawing/2014/main" id="{578621AB-3963-4533-BE2F-247E15D4B1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20" y="2895600"/>
            <a:ext cx="142699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m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" name="Text Box 23">
            <a:extLst>
              <a:ext uri="{FF2B5EF4-FFF2-40B4-BE49-F238E27FC236}">
                <a16:creationId xmlns:a16="http://schemas.microsoft.com/office/drawing/2014/main" id="{D24E9724-BE06-470F-96B1-6A6721D68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3605" y="2899350"/>
            <a:ext cx="51809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" name="Rectangle 2">
            <a:extLst>
              <a:ext uri="{FF2B5EF4-FFF2-40B4-BE49-F238E27FC236}">
                <a16:creationId xmlns:a16="http://schemas.microsoft.com/office/drawing/2014/main" id="{5942290B-1A6C-4AC6-9F5E-C4841B9BC91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pSp>
        <p:nvGrpSpPr>
          <p:cNvPr id="12" name="Group 29">
            <a:extLst>
              <a:ext uri="{FF2B5EF4-FFF2-40B4-BE49-F238E27FC236}">
                <a16:creationId xmlns:a16="http://schemas.microsoft.com/office/drawing/2014/main" id="{0AEF61A5-D0BE-482C-B191-7F860075046C}"/>
              </a:ext>
            </a:extLst>
          </p:cNvPr>
          <p:cNvGrpSpPr>
            <a:grpSpLocks/>
          </p:cNvGrpSpPr>
          <p:nvPr/>
        </p:nvGrpSpPr>
        <p:grpSpPr bwMode="auto">
          <a:xfrm>
            <a:off x="599742" y="5980872"/>
            <a:ext cx="917591" cy="929993"/>
            <a:chOff x="2065" y="1551"/>
            <a:chExt cx="1628" cy="1988"/>
          </a:xfrm>
        </p:grpSpPr>
        <p:sp>
          <p:nvSpPr>
            <p:cNvPr id="21" name="Freeform 30">
              <a:extLst>
                <a:ext uri="{FF2B5EF4-FFF2-40B4-BE49-F238E27FC236}">
                  <a16:creationId xmlns:a16="http://schemas.microsoft.com/office/drawing/2014/main" id="{280F299E-1660-4DEF-A2FE-62E627257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2" name="Freeform 31">
              <a:extLst>
                <a:ext uri="{FF2B5EF4-FFF2-40B4-BE49-F238E27FC236}">
                  <a16:creationId xmlns:a16="http://schemas.microsoft.com/office/drawing/2014/main" id="{B6E4FD48-CA86-4A5C-923B-C9294AD09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4" name="Freeform 32">
              <a:extLst>
                <a:ext uri="{FF2B5EF4-FFF2-40B4-BE49-F238E27FC236}">
                  <a16:creationId xmlns:a16="http://schemas.microsoft.com/office/drawing/2014/main" id="{128054D1-A8CF-442E-A08F-683D4B6C8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5" name="Freeform 33">
              <a:extLst>
                <a:ext uri="{FF2B5EF4-FFF2-40B4-BE49-F238E27FC236}">
                  <a16:creationId xmlns:a16="http://schemas.microsoft.com/office/drawing/2014/main" id="{EEC13829-07D1-45C0-9C56-4FD1A4148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6" name="Freeform 34">
              <a:extLst>
                <a:ext uri="{FF2B5EF4-FFF2-40B4-BE49-F238E27FC236}">
                  <a16:creationId xmlns:a16="http://schemas.microsoft.com/office/drawing/2014/main" id="{83F054FE-3093-49EF-B91D-9DD60FD9F6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7" name="Freeform 35">
              <a:extLst>
                <a:ext uri="{FF2B5EF4-FFF2-40B4-BE49-F238E27FC236}">
                  <a16:creationId xmlns:a16="http://schemas.microsoft.com/office/drawing/2014/main" id="{ED587636-CB98-4FA8-A715-8542721A3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8" name="Freeform 36">
              <a:extLst>
                <a:ext uri="{FF2B5EF4-FFF2-40B4-BE49-F238E27FC236}">
                  <a16:creationId xmlns:a16="http://schemas.microsoft.com/office/drawing/2014/main" id="{91F2472E-C735-4E27-8619-E877FD581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37">
              <a:extLst>
                <a:ext uri="{FF2B5EF4-FFF2-40B4-BE49-F238E27FC236}">
                  <a16:creationId xmlns:a16="http://schemas.microsoft.com/office/drawing/2014/main" id="{8B363B41-AC58-4F9F-8598-076C3ACF8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0" name="Freeform 38">
              <a:extLst>
                <a:ext uri="{FF2B5EF4-FFF2-40B4-BE49-F238E27FC236}">
                  <a16:creationId xmlns:a16="http://schemas.microsoft.com/office/drawing/2014/main" id="{A3ACFF4A-5167-4314-A45B-A4B9584E3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1" name="Freeform 39">
              <a:extLst>
                <a:ext uri="{FF2B5EF4-FFF2-40B4-BE49-F238E27FC236}">
                  <a16:creationId xmlns:a16="http://schemas.microsoft.com/office/drawing/2014/main" id="{C5054237-759B-436A-B427-781A02FF1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2" name="Freeform 40">
              <a:extLst>
                <a:ext uri="{FF2B5EF4-FFF2-40B4-BE49-F238E27FC236}">
                  <a16:creationId xmlns:a16="http://schemas.microsoft.com/office/drawing/2014/main" id="{6F32EBCC-807E-4B7B-9FBE-A5A815ED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41">
              <a:extLst>
                <a:ext uri="{FF2B5EF4-FFF2-40B4-BE49-F238E27FC236}">
                  <a16:creationId xmlns:a16="http://schemas.microsoft.com/office/drawing/2014/main" id="{CE7FDAAB-6195-41FA-A201-21B2C575A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42">
              <a:extLst>
                <a:ext uri="{FF2B5EF4-FFF2-40B4-BE49-F238E27FC236}">
                  <a16:creationId xmlns:a16="http://schemas.microsoft.com/office/drawing/2014/main" id="{335201F5-95FB-472B-AFCF-29E736521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43">
              <a:extLst>
                <a:ext uri="{FF2B5EF4-FFF2-40B4-BE49-F238E27FC236}">
                  <a16:creationId xmlns:a16="http://schemas.microsoft.com/office/drawing/2014/main" id="{3400C79E-3F2A-45A3-9EBB-E7AFFE69C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6" name="Freeform 44">
              <a:extLst>
                <a:ext uri="{FF2B5EF4-FFF2-40B4-BE49-F238E27FC236}">
                  <a16:creationId xmlns:a16="http://schemas.microsoft.com/office/drawing/2014/main" id="{8CDF805A-FFA8-4D47-A372-580572F9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7" name="Freeform 45">
              <a:extLst>
                <a:ext uri="{FF2B5EF4-FFF2-40B4-BE49-F238E27FC236}">
                  <a16:creationId xmlns:a16="http://schemas.microsoft.com/office/drawing/2014/main" id="{7F9EA28F-0E8B-46FE-9496-0606B5B43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8" name="Freeform 46">
              <a:extLst>
                <a:ext uri="{FF2B5EF4-FFF2-40B4-BE49-F238E27FC236}">
                  <a16:creationId xmlns:a16="http://schemas.microsoft.com/office/drawing/2014/main" id="{3AB633B4-75C7-47E7-804A-45E5AC29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39" name="AutoShape 35">
            <a:extLst>
              <a:ext uri="{FF2B5EF4-FFF2-40B4-BE49-F238E27FC236}">
                <a16:creationId xmlns:a16="http://schemas.microsoft.com/office/drawing/2014/main" id="{E1D07C99-AC80-4101-AF21-F783830CC9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56698" y="4867223"/>
            <a:ext cx="7293294" cy="812121"/>
          </a:xfrm>
          <a:prstGeom prst="wedgeRoundRectCallout">
            <a:avLst>
              <a:gd name="adj1" fmla="val -44568"/>
              <a:gd name="adj2" fmla="val 60423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Building the graph and giving it to an oracle works,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but you might prefer to code it up yourself.</a:t>
            </a:r>
          </a:p>
        </p:txBody>
      </p:sp>
      <p:sp>
        <p:nvSpPr>
          <p:cNvPr id="40" name="AutoShape 35">
            <a:extLst>
              <a:ext uri="{FF2B5EF4-FFF2-40B4-BE49-F238E27FC236}">
                <a16:creationId xmlns:a16="http://schemas.microsoft.com/office/drawing/2014/main" id="{5DACFE71-A184-4CE5-A34C-56F236AF7E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0347" y="5784540"/>
            <a:ext cx="6590253" cy="921060"/>
          </a:xfrm>
          <a:prstGeom prst="wedgeRoundRectCallout">
            <a:avLst>
              <a:gd name="adj1" fmla="val -52599"/>
              <a:gd name="adj2" fmla="val -1781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To get this more esthetically pleasing sub-problem,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we need to turn the whole process around.</a:t>
            </a:r>
          </a:p>
        </p:txBody>
      </p:sp>
    </p:spTree>
    <p:extLst>
      <p:ext uri="{BB962C8B-B14F-4D97-AF65-F5344CB8AC3E}">
        <p14:creationId xmlns:p14="http://schemas.microsoft.com/office/powerpoint/2010/main" val="2360056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9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3" grpId="0"/>
      <p:bldP spid="15" grpId="0"/>
      <p:bldP spid="16" grpId="0"/>
      <p:bldP spid="39" grpId="0" animBg="1"/>
      <p:bldP spid="40" grpId="0" animBg="1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pic>
        <p:nvPicPr>
          <p:cNvPr id="132" name="Picture 145" descr="an02380_">
            <a:extLst>
              <a:ext uri="{FF2B5EF4-FFF2-40B4-BE49-F238E27FC236}">
                <a16:creationId xmlns:a16="http://schemas.microsoft.com/office/drawing/2014/main" id="{ABA81552-05AF-4D31-A635-C4AA9D31BA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21550" y="6172196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F236DF59-A3D2-41B9-95D3-878003AACF71}"/>
              </a:ext>
            </a:extLst>
          </p:cNvPr>
          <p:cNvGrpSpPr/>
          <p:nvPr/>
        </p:nvGrpSpPr>
        <p:grpSpPr>
          <a:xfrm>
            <a:off x="3169088" y="4597400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360DCF3C-37D8-4A5D-8675-8C739B57E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43FE432F-1653-4B1B-9754-EB81B9E41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1F4532-3C1B-4E03-8CD6-39C0CF29BF6B}"/>
              </a:ext>
            </a:extLst>
          </p:cNvPr>
          <p:cNvGrpSpPr/>
          <p:nvPr/>
        </p:nvGrpSpPr>
        <p:grpSpPr>
          <a:xfrm flipV="1">
            <a:off x="3156388" y="4229100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532F4F6D-6306-4207-BC24-30AD6601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FEBE04E-B223-4327-9A83-BFE32A5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576942"/>
            <a:ext cx="6442887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= </a:t>
            </a:r>
            <a:r>
              <a:rPr lang="en-US" sz="2400" dirty="0" err="1">
                <a:solidFill>
                  <a:srgbClr val="FFFFFF"/>
                </a:solidFill>
                <a:cs typeface="Arial" pitchFamily="34" charset="0"/>
              </a:rPr>
              <a:t>subInst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[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i,j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] 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=  “LCS of first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chars and first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chars.” </a:t>
            </a: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10177" y="4034260"/>
            <a:ext cx="525533" cy="994940"/>
          </a:xfrm>
          <a:prstGeom prst="rect">
            <a:avLst/>
          </a:prstGeom>
        </p:spPr>
      </p:pic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408922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85698" name="Group 285697">
            <a:extLst>
              <a:ext uri="{FF2B5EF4-FFF2-40B4-BE49-F238E27FC236}">
                <a16:creationId xmlns:a16="http://schemas.microsoft.com/office/drawing/2014/main" id="{064BA953-BA80-4EC2-B9F9-87A13FF58F74}"/>
              </a:ext>
            </a:extLst>
          </p:cNvPr>
          <p:cNvGrpSpPr/>
          <p:nvPr/>
        </p:nvGrpSpPr>
        <p:grpSpPr>
          <a:xfrm>
            <a:off x="-76200" y="1638300"/>
            <a:ext cx="6782412" cy="5067300"/>
            <a:chOff x="-76200" y="1638300"/>
            <a:chExt cx="6782412" cy="506730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6382155" y="6138751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51C525DD-06D6-4BF3-BFA8-613E25D5E9E6}"/>
                </a:ext>
              </a:extLst>
            </p:cNvPr>
            <p:cNvGrpSpPr/>
            <p:nvPr/>
          </p:nvGrpSpPr>
          <p:grpSpPr>
            <a:xfrm>
              <a:off x="-76200" y="1638300"/>
              <a:ext cx="6778979" cy="5067300"/>
              <a:chOff x="-76200" y="1638300"/>
              <a:chExt cx="6778979" cy="5067300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A40E1B0-2F83-4315-8957-B75C089EA5C3}"/>
                  </a:ext>
                </a:extLst>
              </p:cNvPr>
              <p:cNvGrpSpPr/>
              <p:nvPr/>
            </p:nvGrpSpPr>
            <p:grpSpPr>
              <a:xfrm>
                <a:off x="38100" y="2641997"/>
                <a:ext cx="627062" cy="4063603"/>
                <a:chOff x="38100" y="2655132"/>
                <a:chExt cx="627062" cy="4063603"/>
              </a:xfrm>
            </p:grpSpPr>
            <p:sp>
              <p:nvSpPr>
                <p:cNvPr id="137" name="Text Box 128">
                  <a:extLst>
                    <a:ext uri="{FF2B5EF4-FFF2-40B4-BE49-F238E27FC236}">
                      <a16:creationId xmlns:a16="http://schemas.microsoft.com/office/drawing/2014/main" id="{653E9DE0-CD8D-49E3-B51D-FAE02DD7FB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265513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139" name="Text Box 129">
                  <a:extLst>
                    <a:ext uri="{FF2B5EF4-FFF2-40B4-BE49-F238E27FC236}">
                      <a16:creationId xmlns:a16="http://schemas.microsoft.com/office/drawing/2014/main" id="{B083F7A7-9397-4A35-9F88-A4299358E4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15678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144" name="Text Box 134">
                  <a:extLst>
                    <a:ext uri="{FF2B5EF4-FFF2-40B4-BE49-F238E27FC236}">
                      <a16:creationId xmlns:a16="http://schemas.microsoft.com/office/drawing/2014/main" id="{FFC15F2E-9B62-4AE1-9B6E-9831EFA44E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685529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292" name="Text Box 134">
                  <a:extLst>
                    <a:ext uri="{FF2B5EF4-FFF2-40B4-BE49-F238E27FC236}">
                      <a16:creationId xmlns:a16="http://schemas.microsoft.com/office/drawing/2014/main" id="{52F22A20-7592-46B1-868C-EF3D5C5C1E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2371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293" name="Text Box 134">
                  <a:extLst>
                    <a:ext uri="{FF2B5EF4-FFF2-40B4-BE49-F238E27FC236}">
                      <a16:creationId xmlns:a16="http://schemas.microsoft.com/office/drawing/2014/main" id="{08288772-90C9-4231-94B6-CD6810D86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7199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294" name="Text Box 134">
                  <a:extLst>
                    <a:ext uri="{FF2B5EF4-FFF2-40B4-BE49-F238E27FC236}">
                      <a16:creationId xmlns:a16="http://schemas.microsoft.com/office/drawing/2014/main" id="{0D284FC1-18D3-48F3-B74D-20A265A03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24078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295" name="Text Box 134">
                  <a:extLst>
                    <a:ext uri="{FF2B5EF4-FFF2-40B4-BE49-F238E27FC236}">
                      <a16:creationId xmlns:a16="http://schemas.microsoft.com/office/drawing/2014/main" id="{1AFC2B19-103B-4979-A85E-5118947590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77432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296" name="Text Box 134">
                  <a:extLst>
                    <a:ext uri="{FF2B5EF4-FFF2-40B4-BE49-F238E27FC236}">
                      <a16:creationId xmlns:a16="http://schemas.microsoft.com/office/drawing/2014/main" id="{D437F22E-F326-415A-9CDB-AB7C0CCF27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625707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310" name="Text Box 129">
                  <a:extLst>
                    <a:ext uri="{FF2B5EF4-FFF2-40B4-BE49-F238E27FC236}">
                      <a16:creationId xmlns:a16="http://schemas.microsoft.com/office/drawing/2014/main" id="{B040760E-4A71-4353-9BE2-E40EEDC5F7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3156347"/>
                  <a:ext cx="30489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312" name="Text Box 134">
                  <a:extLst>
                    <a:ext uri="{FF2B5EF4-FFF2-40B4-BE49-F238E27FC236}">
                      <a16:creationId xmlns:a16="http://schemas.microsoft.com/office/drawing/2014/main" id="{329D0077-042A-4F02-90AC-B57B9E6F5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23675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13" name="Text Box 134">
                  <a:extLst>
                    <a:ext uri="{FF2B5EF4-FFF2-40B4-BE49-F238E27FC236}">
                      <a16:creationId xmlns:a16="http://schemas.microsoft.com/office/drawing/2014/main" id="{4D924616-2089-4D6F-8B93-725D2F76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719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sp>
              <p:nvSpPr>
                <p:cNvPr id="314" name="Text Box 134">
                  <a:extLst>
                    <a:ext uri="{FF2B5EF4-FFF2-40B4-BE49-F238E27FC236}">
                      <a16:creationId xmlns:a16="http://schemas.microsoft.com/office/drawing/2014/main" id="{6C0031F9-28C2-4CC2-9BDB-DF2A16BB0D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24034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c</a:t>
                  </a:r>
                </a:p>
              </p:txBody>
            </p:sp>
            <p:sp>
              <p:nvSpPr>
                <p:cNvPr id="315" name="Text Box 134">
                  <a:extLst>
                    <a:ext uri="{FF2B5EF4-FFF2-40B4-BE49-F238E27FC236}">
                      <a16:creationId xmlns:a16="http://schemas.microsoft.com/office/drawing/2014/main" id="{F81F3A2C-3EF0-41D4-8EBF-62A6EBF6C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7738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</a:t>
                  </a:r>
                </a:p>
              </p:txBody>
            </p:sp>
            <p:sp>
              <p:nvSpPr>
                <p:cNvPr id="316" name="Text Box 134">
                  <a:extLst>
                    <a:ext uri="{FF2B5EF4-FFF2-40B4-BE49-F238E27FC236}">
                      <a16:creationId xmlns:a16="http://schemas.microsoft.com/office/drawing/2014/main" id="{1D68A46B-8C1E-4F7B-8A97-152A6092A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62566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d</a:t>
                  </a: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1DDDEB2-442B-41CD-9263-E3333056AA2D}"/>
                  </a:ext>
                </a:extLst>
              </p:cNvPr>
              <p:cNvGrpSpPr/>
              <p:nvPr/>
            </p:nvGrpSpPr>
            <p:grpSpPr>
              <a:xfrm>
                <a:off x="-76200" y="1638300"/>
                <a:ext cx="6778979" cy="1379552"/>
                <a:chOff x="-76200" y="1638300"/>
                <a:chExt cx="6778979" cy="1379552"/>
              </a:xfrm>
            </p:grpSpPr>
            <p:sp>
              <p:nvSpPr>
                <p:cNvPr id="143" name="Text Box 133">
                  <a:extLst>
                    <a:ext uri="{FF2B5EF4-FFF2-40B4-BE49-F238E27FC236}">
                      <a16:creationId xmlns:a16="http://schemas.microsoft.com/office/drawing/2014/main" id="{7F9833FB-62AD-4920-94CD-D53FF47A91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1738" y="1841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A8E72-D36F-40FB-9E18-07EA0527F10B}"/>
                    </a:ext>
                  </a:extLst>
                </p:cNvPr>
                <p:cNvGrpSpPr/>
                <p:nvPr/>
              </p:nvGrpSpPr>
              <p:grpSpPr>
                <a:xfrm>
                  <a:off x="-76200" y="1638300"/>
                  <a:ext cx="6778979" cy="1379552"/>
                  <a:chOff x="-76200" y="1638300"/>
                  <a:chExt cx="6778979" cy="1379552"/>
                </a:xfrm>
              </p:grpSpPr>
              <p:sp>
                <p:nvSpPr>
                  <p:cNvPr id="142" name="Text Box 132">
                    <a:extLst>
                      <a:ext uri="{FF2B5EF4-FFF2-40B4-BE49-F238E27FC236}">
                        <a16:creationId xmlns:a16="http://schemas.microsoft.com/office/drawing/2014/main" id="{8F0D6FB0-A80F-4D14-8428-FCF0953B21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03885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r</a:t>
                    </a:r>
                  </a:p>
                </p:txBody>
              </p:sp>
              <p:sp>
                <p:nvSpPr>
                  <p:cNvPr id="145" name="Text Box 135">
                    <a:extLst>
                      <a:ext uri="{FF2B5EF4-FFF2-40B4-BE49-F238E27FC236}">
                        <a16:creationId xmlns:a16="http://schemas.microsoft.com/office/drawing/2014/main" id="{4993CF82-4617-446F-A9CB-F97FF4505A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644650" y="18288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w</a:t>
                    </a:r>
                  </a:p>
                </p:txBody>
              </p:sp>
              <p:sp>
                <p:nvSpPr>
                  <p:cNvPr id="147" name="Text Box 137">
                    <a:extLst>
                      <a:ext uri="{FF2B5EF4-FFF2-40B4-BE49-F238E27FC236}">
                        <a16:creationId xmlns:a16="http://schemas.microsoft.com/office/drawing/2014/main" id="{130FEE1F-245B-445F-9EEF-8FE0FF0355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23000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d</a:t>
                    </a:r>
                  </a:p>
                </p:txBody>
              </p:sp>
              <p:grpSp>
                <p:nvGrpSpPr>
                  <p:cNvPr id="150" name="Group 149">
                    <a:extLst>
                      <a:ext uri="{FF2B5EF4-FFF2-40B4-BE49-F238E27FC236}">
                        <a16:creationId xmlns:a16="http://schemas.microsoft.com/office/drawing/2014/main" id="{2859DED8-BA1B-48BA-850E-898A009FBF7F}"/>
                      </a:ext>
                    </a:extLst>
                  </p:cNvPr>
                  <p:cNvGrpSpPr/>
                  <p:nvPr/>
                </p:nvGrpSpPr>
                <p:grpSpPr>
                  <a:xfrm>
                    <a:off x="578375" y="2455877"/>
                    <a:ext cx="406399" cy="561975"/>
                    <a:chOff x="2032001" y="5175250"/>
                    <a:chExt cx="406399" cy="561975"/>
                  </a:xfrm>
                </p:grpSpPr>
                <p:sp>
                  <p:nvSpPr>
                    <p:cNvPr id="154" name="Oval 153">
                      <a:extLst>
                        <a:ext uri="{FF2B5EF4-FFF2-40B4-BE49-F238E27FC236}">
                          <a16:creationId xmlns:a16="http://schemas.microsoft.com/office/drawing/2014/main" id="{D6D165AD-8B4A-4B5F-B55E-055794E9A3D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286000" y="5562600"/>
                      <a:ext cx="152400" cy="174625"/>
                    </a:xfrm>
                    <a:prstGeom prst="ellipse">
                      <a:avLst/>
                    </a:prstGeom>
                    <a:solidFill>
                      <a:srgbClr val="CC00CC"/>
                    </a:solidFill>
                    <a:ln w="25400" cap="flat" cmpd="sng" algn="ctr">
                      <a:noFill/>
                      <a:prstDash val="solid"/>
                      <a:round/>
                      <a:headEnd type="none" w="med" len="med"/>
                      <a:tailEnd type="triangl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7" name="Text Box 26">
                      <a:extLst>
                        <a:ext uri="{FF2B5EF4-FFF2-40B4-BE49-F238E27FC236}">
                          <a16:creationId xmlns:a16="http://schemas.microsoft.com/office/drawing/2014/main" id="{D1226DF3-3826-4A6C-9794-8CADB4F441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032001" y="5175250"/>
                      <a:ext cx="304892" cy="4616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381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algn="l"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algn="l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algn="l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algn="l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algn="l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C00CC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+mn-cs"/>
                        </a:rPr>
                        <a:t>s</a:t>
                      </a:r>
                    </a:p>
                  </p:txBody>
                </p:sp>
              </p:grpSp>
              <p:sp>
                <p:nvSpPr>
                  <p:cNvPr id="221" name="Text Box 135">
                    <a:extLst>
                      <a:ext uri="{FF2B5EF4-FFF2-40B4-BE49-F238E27FC236}">
                        <a16:creationId xmlns:a16="http://schemas.microsoft.com/office/drawing/2014/main" id="{8EEA9D2E-CA1A-45B2-B06F-D9F01B4250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42846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g</a:t>
                    </a:r>
                  </a:p>
                </p:txBody>
              </p:sp>
              <p:sp>
                <p:nvSpPr>
                  <p:cNvPr id="224" name="Text Box 135">
                    <a:extLst>
                      <a:ext uri="{FF2B5EF4-FFF2-40B4-BE49-F238E27FC236}">
                        <a16:creationId xmlns:a16="http://schemas.microsoft.com/office/drawing/2014/main" id="{BDC8FCB6-6071-4120-8787-CEF3D398C3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42492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230" name="Text Box 135">
                    <a:extLst>
                      <a:ext uri="{FF2B5EF4-FFF2-40B4-BE49-F238E27FC236}">
                        <a16:creationId xmlns:a16="http://schemas.microsoft.com/office/drawing/2014/main" id="{D4A11101-7F53-4F1A-B83A-CC497F9E71C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42138" y="1828800"/>
                    <a:ext cx="320922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c</a:t>
                    </a:r>
                  </a:p>
                </p:txBody>
              </p:sp>
              <p:sp>
                <p:nvSpPr>
                  <p:cNvPr id="231" name="Text Box 135">
                    <a:extLst>
                      <a:ext uri="{FF2B5EF4-FFF2-40B4-BE49-F238E27FC236}">
                        <a16:creationId xmlns:a16="http://schemas.microsoft.com/office/drawing/2014/main" id="{ED25A953-11B3-4A0A-9F62-989E71402B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41784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k</a:t>
                    </a:r>
                  </a:p>
                </p:txBody>
              </p:sp>
              <p:sp>
                <p:nvSpPr>
                  <p:cNvPr id="232" name="Text Box 135">
                    <a:extLst>
                      <a:ext uri="{FF2B5EF4-FFF2-40B4-BE49-F238E27FC236}">
                        <a16:creationId xmlns:a16="http://schemas.microsoft.com/office/drawing/2014/main" id="{3E522B3D-EEE8-4DC3-BD20-09DEEBD127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254130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t</a:t>
                    </a:r>
                  </a:p>
                </p:txBody>
              </p:sp>
              <p:sp>
                <p:nvSpPr>
                  <p:cNvPr id="233" name="Text Box 135">
                    <a:extLst>
                      <a:ext uri="{FF2B5EF4-FFF2-40B4-BE49-F238E27FC236}">
                        <a16:creationId xmlns:a16="http://schemas.microsoft.com/office/drawing/2014/main" id="{275508AC-F8E7-469F-A7B4-3A251AE143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66476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f</a:t>
                    </a:r>
                  </a:p>
                </p:txBody>
              </p:sp>
              <p:sp>
                <p:nvSpPr>
                  <p:cNvPr id="287" name="Text Box 132">
                    <a:extLst>
                      <a:ext uri="{FF2B5EF4-FFF2-40B4-BE49-F238E27FC236}">
                        <a16:creationId xmlns:a16="http://schemas.microsoft.com/office/drawing/2014/main" id="{F2BCC5AE-F516-48D7-A706-D9A86F5613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10336" y="218659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12</a:t>
                    </a:r>
                  </a:p>
                </p:txBody>
              </p:sp>
              <p:sp>
                <p:nvSpPr>
                  <p:cNvPr id="288" name="Text Box 133">
                    <a:extLst>
                      <a:ext uri="{FF2B5EF4-FFF2-40B4-BE49-F238E27FC236}">
                        <a16:creationId xmlns:a16="http://schemas.microsoft.com/office/drawing/2014/main" id="{928FAE64-C3F2-4A6F-B7A4-89207C6BB9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8338" y="2198229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89" name="Text Box 135">
                    <a:extLst>
                      <a:ext uri="{FF2B5EF4-FFF2-40B4-BE49-F238E27FC236}">
                        <a16:creationId xmlns:a16="http://schemas.microsoft.com/office/drawing/2014/main" id="{496964FC-D6D2-435D-9248-85D8AA237F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87450" y="2199817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299" name="Text Box 137">
                    <a:extLst>
                      <a:ext uri="{FF2B5EF4-FFF2-40B4-BE49-F238E27FC236}">
                        <a16:creationId xmlns:a16="http://schemas.microsoft.com/office/drawing/2014/main" id="{7F497FE3-0042-47B1-A132-0F7BD81531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10654" y="2205335"/>
                    <a:ext cx="481029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11</a:t>
                    </a:r>
                  </a:p>
                </p:txBody>
              </p:sp>
              <p:sp>
                <p:nvSpPr>
                  <p:cNvPr id="300" name="Text Box 135">
                    <a:extLst>
                      <a:ext uri="{FF2B5EF4-FFF2-40B4-BE49-F238E27FC236}">
                        <a16:creationId xmlns:a16="http://schemas.microsoft.com/office/drawing/2014/main" id="{7AFB1DF9-3E54-4776-9756-204A94C90B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45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01" name="Text Box 135">
                    <a:extLst>
                      <a:ext uri="{FF2B5EF4-FFF2-40B4-BE49-F238E27FC236}">
                        <a16:creationId xmlns:a16="http://schemas.microsoft.com/office/drawing/2014/main" id="{2AB963D9-7196-42AC-A9DA-E8467E35E8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4589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4</a:t>
                    </a:r>
                  </a:p>
                </p:txBody>
              </p:sp>
              <p:sp>
                <p:nvSpPr>
                  <p:cNvPr id="303" name="Text Box 135">
                    <a:extLst>
                      <a:ext uri="{FF2B5EF4-FFF2-40B4-BE49-F238E27FC236}">
                        <a16:creationId xmlns:a16="http://schemas.microsoft.com/office/drawing/2014/main" id="{BFEB518C-74E0-4DD0-9154-661F6DD74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559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5</a:t>
                    </a:r>
                  </a:p>
                </p:txBody>
              </p:sp>
              <p:sp>
                <p:nvSpPr>
                  <p:cNvPr id="304" name="Text Box 135">
                    <a:extLst>
                      <a:ext uri="{FF2B5EF4-FFF2-40B4-BE49-F238E27FC236}">
                        <a16:creationId xmlns:a16="http://schemas.microsoft.com/office/drawing/2014/main" id="{83882A4C-63A1-46C6-A5E5-F5094C40D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5554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6</a:t>
                    </a:r>
                  </a:p>
                </p:txBody>
              </p:sp>
              <p:sp>
                <p:nvSpPr>
                  <p:cNvPr id="305" name="Text Box 135">
                    <a:extLst>
                      <a:ext uri="{FF2B5EF4-FFF2-40B4-BE49-F238E27FC236}">
                        <a16:creationId xmlns:a16="http://schemas.microsoft.com/office/drawing/2014/main" id="{FD516428-2AF1-4328-B87E-C1FA8C496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5192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7</a:t>
                    </a:r>
                  </a:p>
                </p:txBody>
              </p:sp>
              <p:sp>
                <p:nvSpPr>
                  <p:cNvPr id="306" name="Text Box 135">
                    <a:extLst>
                      <a:ext uri="{FF2B5EF4-FFF2-40B4-BE49-F238E27FC236}">
                        <a16:creationId xmlns:a16="http://schemas.microsoft.com/office/drawing/2014/main" id="{0B00D3E3-9161-44BA-A6A0-312D374BC6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54838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8</a:t>
                    </a:r>
                  </a:p>
                </p:txBody>
              </p:sp>
              <p:sp>
                <p:nvSpPr>
                  <p:cNvPr id="307" name="Text Box 135">
                    <a:extLst>
                      <a:ext uri="{FF2B5EF4-FFF2-40B4-BE49-F238E27FC236}">
                        <a16:creationId xmlns:a16="http://schemas.microsoft.com/office/drawing/2014/main" id="{CE4918FE-2013-4566-ABAF-22344ED54C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7184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9</a:t>
                    </a:r>
                  </a:p>
                </p:txBody>
              </p:sp>
              <p:sp>
                <p:nvSpPr>
                  <p:cNvPr id="308" name="Text Box 135">
                    <a:extLst>
                      <a:ext uri="{FF2B5EF4-FFF2-40B4-BE49-F238E27FC236}">
                        <a16:creationId xmlns:a16="http://schemas.microsoft.com/office/drawing/2014/main" id="{E4547071-A193-48EB-B8C4-0F12EDEC97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65230" y="220533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10</a:t>
                    </a:r>
                  </a:p>
                </p:txBody>
              </p:sp>
              <p:sp>
                <p:nvSpPr>
                  <p:cNvPr id="317" name="Text Box 132">
                    <a:extLst>
                      <a:ext uri="{FF2B5EF4-FFF2-40B4-BE49-F238E27FC236}">
                        <a16:creationId xmlns:a16="http://schemas.microsoft.com/office/drawing/2014/main" id="{04C03A11-C340-4349-A8AE-59C3DD67EC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93700" y="16383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318" name="Text Box 133">
                    <a:extLst>
                      <a:ext uri="{FF2B5EF4-FFF2-40B4-BE49-F238E27FC236}">
                        <a16:creationId xmlns:a16="http://schemas.microsoft.com/office/drawing/2014/main" id="{00D2538E-5723-4DF1-B2F9-4B295D1D15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9900" y="19939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320" name="Text Box 133">
                    <a:extLst>
                      <a:ext uri="{FF2B5EF4-FFF2-40B4-BE49-F238E27FC236}">
                        <a16:creationId xmlns:a16="http://schemas.microsoft.com/office/drawing/2014/main" id="{BD41B53F-C17D-467D-A865-7D67AFD4DA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700" y="2306935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i</a:t>
                    </a: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Text Box 132">
                    <a:extLst>
                      <a:ext uri="{FF2B5EF4-FFF2-40B4-BE49-F238E27FC236}">
                        <a16:creationId xmlns:a16="http://schemas.microsoft.com/office/drawing/2014/main" id="{8374AEC1-61F7-4DEF-9718-4812B33CBF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-76200" y="2052935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X</a:t>
                    </a:r>
                  </a:p>
                </p:txBody>
              </p:sp>
            </p:grpSp>
          </p:grpSp>
        </p:grpSp>
      </p:grpSp>
      <p:sp>
        <p:nvSpPr>
          <p:cNvPr id="322" name="Rectangle 9">
            <a:extLst>
              <a:ext uri="{FF2B5EF4-FFF2-40B4-BE49-F238E27FC236}">
                <a16:creationId xmlns:a16="http://schemas.microsoft.com/office/drawing/2014/main" id="{663F9377-F00B-4C4C-9D3B-37D4F3CFC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1922020"/>
            <a:ext cx="2940371" cy="329895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98001C54-200E-4FFB-8559-FE0EBB3CBA65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331" name="Group 7">
              <a:extLst>
                <a:ext uri="{FF2B5EF4-FFF2-40B4-BE49-F238E27FC236}">
                  <a16:creationId xmlns:a16="http://schemas.microsoft.com/office/drawing/2014/main" id="{C9B9E40C-161E-47EE-91CC-D275515A5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335" name="Freeform 8">
                <a:extLst>
                  <a:ext uri="{FF2B5EF4-FFF2-40B4-BE49-F238E27FC236}">
                    <a16:creationId xmlns:a16="http://schemas.microsoft.com/office/drawing/2014/main" id="{358B01E8-9A66-44F4-B690-B16BE9F2F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6" name="Freeform 9">
                <a:extLst>
                  <a:ext uri="{FF2B5EF4-FFF2-40B4-BE49-F238E27FC236}">
                    <a16:creationId xmlns:a16="http://schemas.microsoft.com/office/drawing/2014/main" id="{ACF5FACE-44F4-4530-A2D2-43517F67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7" name="Freeform 10">
                <a:extLst>
                  <a:ext uri="{FF2B5EF4-FFF2-40B4-BE49-F238E27FC236}">
                    <a16:creationId xmlns:a16="http://schemas.microsoft.com/office/drawing/2014/main" id="{CABA4DCA-63DA-47C3-BAF6-739ABB47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8" name="Freeform 11">
                <a:extLst>
                  <a:ext uri="{FF2B5EF4-FFF2-40B4-BE49-F238E27FC236}">
                    <a16:creationId xmlns:a16="http://schemas.microsoft.com/office/drawing/2014/main" id="{0BD65B15-5F2C-4BA5-8447-FBE6761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9" name="Freeform 12">
                <a:extLst>
                  <a:ext uri="{FF2B5EF4-FFF2-40B4-BE49-F238E27FC236}">
                    <a16:creationId xmlns:a16="http://schemas.microsoft.com/office/drawing/2014/main" id="{1978A174-9B56-40C6-BF88-F66DF602D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0" name="Freeform 13">
                <a:extLst>
                  <a:ext uri="{FF2B5EF4-FFF2-40B4-BE49-F238E27FC236}">
                    <a16:creationId xmlns:a16="http://schemas.microsoft.com/office/drawing/2014/main" id="{AABCA5EE-01C7-4FBE-8736-25F566CA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1" name="Freeform 14">
                <a:extLst>
                  <a:ext uri="{FF2B5EF4-FFF2-40B4-BE49-F238E27FC236}">
                    <a16:creationId xmlns:a16="http://schemas.microsoft.com/office/drawing/2014/main" id="{06BCB1E7-EB41-46C2-8B41-C754853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2" name="Freeform 15">
                <a:extLst>
                  <a:ext uri="{FF2B5EF4-FFF2-40B4-BE49-F238E27FC236}">
                    <a16:creationId xmlns:a16="http://schemas.microsoft.com/office/drawing/2014/main" id="{C20B326E-5BA4-4311-9BC6-ED0987CC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3" name="Freeform 16">
                <a:extLst>
                  <a:ext uri="{FF2B5EF4-FFF2-40B4-BE49-F238E27FC236}">
                    <a16:creationId xmlns:a16="http://schemas.microsoft.com/office/drawing/2014/main" id="{DA3B44AC-FB5A-4792-A91E-1721EF58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4" name="Freeform 17">
                <a:extLst>
                  <a:ext uri="{FF2B5EF4-FFF2-40B4-BE49-F238E27FC236}">
                    <a16:creationId xmlns:a16="http://schemas.microsoft.com/office/drawing/2014/main" id="{0FD5C314-8805-4C29-A7D6-272B62B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5" name="Freeform 18">
                <a:extLst>
                  <a:ext uri="{FF2B5EF4-FFF2-40B4-BE49-F238E27FC236}">
                    <a16:creationId xmlns:a16="http://schemas.microsoft.com/office/drawing/2014/main" id="{90C2C038-A2D6-4974-A2D1-5A79486B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6" name="Freeform 19">
                <a:extLst>
                  <a:ext uri="{FF2B5EF4-FFF2-40B4-BE49-F238E27FC236}">
                    <a16:creationId xmlns:a16="http://schemas.microsoft.com/office/drawing/2014/main" id="{158D499A-C4EA-4B56-9135-89C3291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7" name="Freeform 20">
                <a:extLst>
                  <a:ext uri="{FF2B5EF4-FFF2-40B4-BE49-F238E27FC236}">
                    <a16:creationId xmlns:a16="http://schemas.microsoft.com/office/drawing/2014/main" id="{78EB8A24-A199-4863-8F00-31A72FD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8" name="Freeform 21">
                <a:extLst>
                  <a:ext uri="{FF2B5EF4-FFF2-40B4-BE49-F238E27FC236}">
                    <a16:creationId xmlns:a16="http://schemas.microsoft.com/office/drawing/2014/main" id="{2FE29AC6-CBDA-4C44-AEC6-AB51D60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9" name="Freeform 22">
                <a:extLst>
                  <a:ext uri="{FF2B5EF4-FFF2-40B4-BE49-F238E27FC236}">
                    <a16:creationId xmlns:a16="http://schemas.microsoft.com/office/drawing/2014/main" id="{44D48B34-229A-442E-BE15-94F97068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0" name="Freeform 23">
                <a:extLst>
                  <a:ext uri="{FF2B5EF4-FFF2-40B4-BE49-F238E27FC236}">
                    <a16:creationId xmlns:a16="http://schemas.microsoft.com/office/drawing/2014/main" id="{B094DAAB-EEF7-443A-9174-AA0524A34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" name="Freeform 24">
                <a:extLst>
                  <a:ext uri="{FF2B5EF4-FFF2-40B4-BE49-F238E27FC236}">
                    <a16:creationId xmlns:a16="http://schemas.microsoft.com/office/drawing/2014/main" id="{BE3604C2-5AF9-4723-A040-F54F8178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" name="Freeform 25">
                <a:extLst>
                  <a:ext uri="{FF2B5EF4-FFF2-40B4-BE49-F238E27FC236}">
                    <a16:creationId xmlns:a16="http://schemas.microsoft.com/office/drawing/2014/main" id="{2EDB70BB-AF09-4F3D-A4DC-34D88C4C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3" name="Freeform 26">
                <a:extLst>
                  <a:ext uri="{FF2B5EF4-FFF2-40B4-BE49-F238E27FC236}">
                    <a16:creationId xmlns:a16="http://schemas.microsoft.com/office/drawing/2014/main" id="{AF24DB4F-B89D-45E6-831D-55BF1B3A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4" name="Freeform 27">
                <a:extLst>
                  <a:ext uri="{FF2B5EF4-FFF2-40B4-BE49-F238E27FC236}">
                    <a16:creationId xmlns:a16="http://schemas.microsoft.com/office/drawing/2014/main" id="{4E47D0E1-3DF7-47A9-8636-5AF1D938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" name="Freeform 28">
                <a:extLst>
                  <a:ext uri="{FF2B5EF4-FFF2-40B4-BE49-F238E27FC236}">
                    <a16:creationId xmlns:a16="http://schemas.microsoft.com/office/drawing/2014/main" id="{BBE84011-D2FF-4E41-8973-EA4637A5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6" name="Freeform 29">
                <a:extLst>
                  <a:ext uri="{FF2B5EF4-FFF2-40B4-BE49-F238E27FC236}">
                    <a16:creationId xmlns:a16="http://schemas.microsoft.com/office/drawing/2014/main" id="{F17C4068-493F-48AC-8C81-B24C2439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7" name="Freeform 30">
                <a:extLst>
                  <a:ext uri="{FF2B5EF4-FFF2-40B4-BE49-F238E27FC236}">
                    <a16:creationId xmlns:a16="http://schemas.microsoft.com/office/drawing/2014/main" id="{7D448AD7-0330-48CD-AF8B-69256E76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8" name="Freeform 31">
                <a:extLst>
                  <a:ext uri="{FF2B5EF4-FFF2-40B4-BE49-F238E27FC236}">
                    <a16:creationId xmlns:a16="http://schemas.microsoft.com/office/drawing/2014/main" id="{F4FBADFA-D052-4AB9-822F-552CF99A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9" name="Freeform 32">
                <a:extLst>
                  <a:ext uri="{FF2B5EF4-FFF2-40B4-BE49-F238E27FC236}">
                    <a16:creationId xmlns:a16="http://schemas.microsoft.com/office/drawing/2014/main" id="{22C6B1D9-F487-4AD1-B8D7-C477DCB9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" name="Freeform 33">
                <a:extLst>
                  <a:ext uri="{FF2B5EF4-FFF2-40B4-BE49-F238E27FC236}">
                    <a16:creationId xmlns:a16="http://schemas.microsoft.com/office/drawing/2014/main" id="{1C639D1A-80B7-4D92-8A6B-C7413184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332" name="Picture 8" descr="pooh">
              <a:extLst>
                <a:ext uri="{FF2B5EF4-FFF2-40B4-BE49-F238E27FC236}">
                  <a16:creationId xmlns:a16="http://schemas.microsoft.com/office/drawing/2014/main" id="{0717A6DA-B032-46DD-BA66-14B3737B4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A71FCD1-28EC-4A23-B193-E4EE8FD5AD15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9F93429-D005-4845-93B8-78A59B5EA81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1" name="Rectangle 4">
            <a:extLst>
              <a:ext uri="{FF2B5EF4-FFF2-40B4-BE49-F238E27FC236}">
                <a16:creationId xmlns:a16="http://schemas.microsoft.com/office/drawing/2014/main" id="{2A36C05E-028E-48DE-94A8-43CE5B009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362" name="Rectangle 4">
            <a:extLst>
              <a:ext uri="{FF2B5EF4-FFF2-40B4-BE49-F238E27FC236}">
                <a16:creationId xmlns:a16="http://schemas.microsoft.com/office/drawing/2014/main" id="{A210B3B5-391B-4CF3-9C73-27D698A5D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  <p:grpSp>
        <p:nvGrpSpPr>
          <p:cNvPr id="285696" name="Group 285695">
            <a:extLst>
              <a:ext uri="{FF2B5EF4-FFF2-40B4-BE49-F238E27FC236}">
                <a16:creationId xmlns:a16="http://schemas.microsoft.com/office/drawing/2014/main" id="{780C040B-DE50-43CB-A34B-11AF3270B933}"/>
              </a:ext>
            </a:extLst>
          </p:cNvPr>
          <p:cNvGrpSpPr/>
          <p:nvPr/>
        </p:nvGrpSpPr>
        <p:grpSpPr>
          <a:xfrm>
            <a:off x="-25400" y="1955800"/>
            <a:ext cx="3632200" cy="3149600"/>
            <a:chOff x="-25400" y="1955800"/>
            <a:chExt cx="3632200" cy="3149600"/>
          </a:xfrm>
        </p:grpSpPr>
        <p:sp>
          <p:nvSpPr>
            <p:cNvPr id="363" name="Oval 16">
              <a:extLst>
                <a:ext uri="{FF2B5EF4-FFF2-40B4-BE49-F238E27FC236}">
                  <a16:creationId xmlns:a16="http://schemas.microsoft.com/office/drawing/2014/main" id="{7842A5FF-E30E-4E33-8FC3-0490F42F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400" y="48006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4" name="Oval 16">
              <a:extLst>
                <a:ext uri="{FF2B5EF4-FFF2-40B4-BE49-F238E27FC236}">
                  <a16:creationId xmlns:a16="http://schemas.microsoft.com/office/drawing/2014/main" id="{18F22B91-2FBB-45A5-8C60-17390B0A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800" y="1955800"/>
              <a:ext cx="381000" cy="30480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" name="Text Box 128">
            <a:extLst>
              <a:ext uri="{FF2B5EF4-FFF2-40B4-BE49-F238E27FC236}">
                <a16:creationId xmlns:a16="http://schemas.microsoft.com/office/drawing/2014/main" id="{9330C378-90BF-4147-A7B2-BD5662D55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265469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7" name="Text Box 134">
            <a:extLst>
              <a:ext uri="{FF2B5EF4-FFF2-40B4-BE49-F238E27FC236}">
                <a16:creationId xmlns:a16="http://schemas.microsoft.com/office/drawing/2014/main" id="{91CC8C5B-CA8C-49ED-AE7A-3A3B8E2BF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67195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68" name="Text Box 135">
            <a:extLst>
              <a:ext uri="{FF2B5EF4-FFF2-40B4-BE49-F238E27FC236}">
                <a16:creationId xmlns:a16="http://schemas.microsoft.com/office/drawing/2014/main" id="{96FFC834-0E82-4507-BBA8-BE6283943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446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9" name="Text Box 135">
            <a:extLst>
              <a:ext uri="{FF2B5EF4-FFF2-40B4-BE49-F238E27FC236}">
                <a16:creationId xmlns:a16="http://schemas.microsoft.com/office/drawing/2014/main" id="{740E882B-27C5-4EAF-A1CC-A776E2FFF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2842" y="18288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6330" y="3721593"/>
            <a:ext cx="1927670" cy="2374407"/>
          </a:xfrm>
          <a:prstGeom prst="wedgeRoundRectCallout">
            <a:avLst>
              <a:gd name="adj1" fmla="val -58311"/>
              <a:gd name="adj2" fmla="val -22638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Consider the </a:t>
            </a:r>
            <a:r>
              <a:rPr lang="en-US" altLang="en-US" sz="2400" dirty="0">
                <a:solidFill>
                  <a:srgbClr val="FF0000"/>
                </a:solidFill>
              </a:rPr>
              <a:t>last</a:t>
            </a:r>
            <a:r>
              <a:rPr lang="en-US" altLang="en-US" sz="2400" dirty="0"/>
              <a:t> char of </a:t>
            </a:r>
            <a:r>
              <a:rPr lang="en-US" altLang="en-US" sz="2400" dirty="0">
                <a:solidFill>
                  <a:srgbClr val="00FFFF"/>
                </a:solidFill>
              </a:rPr>
              <a:t>X </a:t>
            </a:r>
            <a:r>
              <a:rPr lang="en-US" altLang="en-US" sz="2400" dirty="0"/>
              <a:t>and</a:t>
            </a:r>
            <a:r>
              <a:rPr lang="en-US" altLang="en-US" sz="2400" dirty="0">
                <a:solidFill>
                  <a:srgbClr val="00FFFF"/>
                </a:solidFill>
              </a:rPr>
              <a:t> Y</a:t>
            </a:r>
            <a:r>
              <a:rPr lang="en-US" altLang="en-US" sz="2400" dirty="0"/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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Which do I reject?</a:t>
            </a:r>
          </a:p>
        </p:txBody>
      </p:sp>
      <p:cxnSp>
        <p:nvCxnSpPr>
          <p:cNvPr id="371" name="Straight Connector 370">
            <a:extLst>
              <a:ext uri="{FF2B5EF4-FFF2-40B4-BE49-F238E27FC236}">
                <a16:creationId xmlns:a16="http://schemas.microsoft.com/office/drawing/2014/main" id="{DBC80A3E-808B-4327-AD2A-85E9FC7758DB}"/>
              </a:ext>
            </a:extLst>
          </p:cNvPr>
          <p:cNvCxnSpPr>
            <a:cxnSpLocks/>
          </p:cNvCxnSpPr>
          <p:nvPr/>
        </p:nvCxnSpPr>
        <p:spPr bwMode="auto">
          <a:xfrm flipV="1">
            <a:off x="-15834" y="4758580"/>
            <a:ext cx="371434" cy="39275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72" name="Rectangle 8">
            <a:extLst>
              <a:ext uri="{FF2B5EF4-FFF2-40B4-BE49-F238E27FC236}">
                <a16:creationId xmlns:a16="http://schemas.microsoft.com/office/drawing/2014/main" id="{21255884-2874-4140-BD93-5E4D4E62C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2700721"/>
            <a:ext cx="319087" cy="24427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cxnSp>
        <p:nvCxnSpPr>
          <p:cNvPr id="115" name="Straight Arrow Connector 114">
            <a:extLst>
              <a:ext uri="{FF2B5EF4-FFF2-40B4-BE49-F238E27FC236}">
                <a16:creationId xmlns:a16="http://schemas.microsoft.com/office/drawing/2014/main" id="{9FA8D95F-D560-43F7-A765-2195C6FC750D}"/>
              </a:ext>
            </a:extLst>
          </p:cNvPr>
          <p:cNvCxnSpPr/>
          <p:nvPr/>
        </p:nvCxnSpPr>
        <p:spPr bwMode="auto">
          <a:xfrm flipV="1">
            <a:off x="299804" y="2260600"/>
            <a:ext cx="2943042" cy="2584637"/>
          </a:xfrm>
          <a:prstGeom prst="straightConnector1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arrow" w="med" len="med"/>
            <a:tailEnd type="triangle"/>
          </a:ln>
          <a:effectLst/>
        </p:spPr>
      </p:cxnSp>
      <p:sp>
        <p:nvSpPr>
          <p:cNvPr id="113" name="Rectangle 8">
            <a:extLst>
              <a:ext uri="{FF2B5EF4-FFF2-40B4-BE49-F238E27FC236}">
                <a16:creationId xmlns:a16="http://schemas.microsoft.com/office/drawing/2014/main" id="{963DC4C6-A652-4156-A908-B5B53C124F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1" y="2720441"/>
            <a:ext cx="319087" cy="1998623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4" name="Rectangle 146">
            <a:extLst>
              <a:ext uri="{FF2B5EF4-FFF2-40B4-BE49-F238E27FC236}">
                <a16:creationId xmlns:a16="http://schemas.microsoft.com/office/drawing/2014/main" id="{3964D5E2-59A3-4EB0-8514-98704100CC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035925" y="6167437"/>
            <a:ext cx="72707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6" name="Rectangle 146">
            <a:extLst>
              <a:ext uri="{FF2B5EF4-FFF2-40B4-BE49-F238E27FC236}">
                <a16:creationId xmlns:a16="http://schemas.microsoft.com/office/drawing/2014/main" id="{8167DE64-09ED-4059-A324-6686F0369B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19304" y="6340471"/>
            <a:ext cx="727075" cy="425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7" name="Text Box 155">
            <a:extLst>
              <a:ext uri="{FF2B5EF4-FFF2-40B4-BE49-F238E27FC236}">
                <a16:creationId xmlns:a16="http://schemas.microsoft.com/office/drawing/2014/main" id="{13480AE7-2AD9-4AD1-B324-7CFF51C4C3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3746" y="401955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3473005F-4D49-491B-98DE-B7B0064BE32E}"/>
              </a:ext>
            </a:extLst>
          </p:cNvPr>
          <p:cNvGrpSpPr/>
          <p:nvPr/>
        </p:nvGrpSpPr>
        <p:grpSpPr>
          <a:xfrm>
            <a:off x="2678296" y="4392315"/>
            <a:ext cx="655454" cy="766358"/>
            <a:chOff x="3156388" y="4910912"/>
            <a:chExt cx="655454" cy="766358"/>
          </a:xfrm>
        </p:grpSpPr>
        <p:sp>
          <p:nvSpPr>
            <p:cNvPr id="119" name="Rectangle 139">
              <a:extLst>
                <a:ext uri="{FF2B5EF4-FFF2-40B4-BE49-F238E27FC236}">
                  <a16:creationId xmlns:a16="http://schemas.microsoft.com/office/drawing/2014/main" id="{E2327FC6-496B-4A55-A468-DCB61AF16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0" name="Freeform 150">
              <a:extLst>
                <a:ext uri="{FF2B5EF4-FFF2-40B4-BE49-F238E27FC236}">
                  <a16:creationId xmlns:a16="http://schemas.microsoft.com/office/drawing/2014/main" id="{9589A313-F28A-4662-BDC4-AEA38B52DF53}"/>
                </a:ext>
              </a:extLst>
            </p:cNvPr>
            <p:cNvSpPr>
              <a:spLocks/>
            </p:cNvSpPr>
            <p:nvPr/>
          </p:nvSpPr>
          <p:spPr bwMode="auto">
            <a:xfrm rot="5400000" flipH="1">
              <a:off x="3233992" y="487916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21" name="Rectangle 9">
            <a:extLst>
              <a:ext uri="{FF2B5EF4-FFF2-40B4-BE49-F238E27FC236}">
                <a16:creationId xmlns:a16="http://schemas.microsoft.com/office/drawing/2014/main" id="{297EA75D-1F50-4A99-B768-AE14BDB5DA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080" y="1932710"/>
            <a:ext cx="2464253" cy="340047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2" name="Rectangle 2">
            <a:extLst>
              <a:ext uri="{FF2B5EF4-FFF2-40B4-BE49-F238E27FC236}">
                <a16:creationId xmlns:a16="http://schemas.microsoft.com/office/drawing/2014/main" id="{857808C6-3D9D-4A70-8C2E-2C607D13E6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738" y="184483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28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9350048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56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ntr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5" fill="hold">
                      <p:stCondLst>
                        <p:cond delay="indefinite"/>
                      </p:stCondLst>
                      <p:childTnLst>
                        <p:par>
                          <p:cTn id="156" fill="hold">
                            <p:stCondLst>
                              <p:cond delay="0"/>
                            </p:stCondLst>
                            <p:childTnLst>
                              <p:par>
                                <p:cTn id="1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" grpId="0"/>
      <p:bldP spid="322" grpId="0" animBg="1"/>
      <p:bldP spid="322" grpId="1" animBg="1"/>
      <p:bldP spid="366" grpId="0"/>
      <p:bldP spid="367" grpId="0"/>
      <p:bldP spid="368" grpId="0"/>
      <p:bldP spid="369" grpId="0"/>
      <p:bldP spid="220" grpId="0" animBg="1"/>
      <p:bldP spid="372" grpId="0" animBg="1"/>
      <p:bldP spid="372" grpId="1" animBg="1"/>
      <p:bldP spid="372" grpId="2" animBg="1"/>
      <p:bldP spid="113" grpId="0" animBg="1"/>
      <p:bldP spid="113" grpId="1" animBg="1"/>
      <p:bldP spid="114" grpId="0"/>
      <p:bldP spid="114" grpId="1"/>
      <p:bldP spid="116" grpId="0"/>
      <p:bldP spid="117" grpId="0"/>
      <p:bldP spid="121" grpId="0" animBg="1"/>
      <p:bldP spid="122" grpId="0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Longest Common Subsequence problem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635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60" name="Rectangle 141">
            <a:extLst>
              <a:ext uri="{FF2B5EF4-FFF2-40B4-BE49-F238E27FC236}">
                <a16:creationId xmlns:a16="http://schemas.microsoft.com/office/drawing/2014/main" id="{360DCF3C-37D8-4A5D-8675-8C739B57E8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95946" y="5245598"/>
            <a:ext cx="457200" cy="457200"/>
          </a:xfrm>
          <a:prstGeom prst="rect">
            <a:avLst/>
          </a:prstGeom>
          <a:noFill/>
          <a:ln w="25400" algn="ctr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510177" y="4034260"/>
            <a:ext cx="525533" cy="994940"/>
          </a:xfrm>
          <a:prstGeom prst="rect">
            <a:avLst/>
          </a:prstGeom>
        </p:spPr>
      </p:pic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65918" y="475460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400" b="0" i="0" u="none" strike="noStrike" kern="1200" cap="none" spc="0" normalizeH="0" baseline="-25000" noProof="0" dirty="0">
              <a:ln>
                <a:noFill/>
              </a:ln>
              <a:solidFill>
                <a:srgbClr val="66FF66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85698" name="Group 285697">
            <a:extLst>
              <a:ext uri="{FF2B5EF4-FFF2-40B4-BE49-F238E27FC236}">
                <a16:creationId xmlns:a16="http://schemas.microsoft.com/office/drawing/2014/main" id="{064BA953-BA80-4EC2-B9F9-87A13FF58F74}"/>
              </a:ext>
            </a:extLst>
          </p:cNvPr>
          <p:cNvGrpSpPr/>
          <p:nvPr/>
        </p:nvGrpSpPr>
        <p:grpSpPr>
          <a:xfrm>
            <a:off x="-76200" y="1638300"/>
            <a:ext cx="6782412" cy="5067300"/>
            <a:chOff x="-76200" y="1638300"/>
            <a:chExt cx="6782412" cy="5067300"/>
          </a:xfrm>
        </p:grpSpPr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6382155" y="6138751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51C525DD-06D6-4BF3-BFA8-613E25D5E9E6}"/>
                </a:ext>
              </a:extLst>
            </p:cNvPr>
            <p:cNvGrpSpPr/>
            <p:nvPr/>
          </p:nvGrpSpPr>
          <p:grpSpPr>
            <a:xfrm>
              <a:off x="-76200" y="1638300"/>
              <a:ext cx="6778979" cy="5067300"/>
              <a:chOff x="-76200" y="1638300"/>
              <a:chExt cx="6778979" cy="5067300"/>
            </a:xfrm>
          </p:grpSpPr>
          <p:grpSp>
            <p:nvGrpSpPr>
              <p:cNvPr id="26" name="Group 25">
                <a:extLst>
                  <a:ext uri="{FF2B5EF4-FFF2-40B4-BE49-F238E27FC236}">
                    <a16:creationId xmlns:a16="http://schemas.microsoft.com/office/drawing/2014/main" id="{CA40E1B0-2F83-4315-8957-B75C089EA5C3}"/>
                  </a:ext>
                </a:extLst>
              </p:cNvPr>
              <p:cNvGrpSpPr/>
              <p:nvPr/>
            </p:nvGrpSpPr>
            <p:grpSpPr>
              <a:xfrm>
                <a:off x="38100" y="2641997"/>
                <a:ext cx="627062" cy="4063603"/>
                <a:chOff x="38100" y="2655132"/>
                <a:chExt cx="627062" cy="4063603"/>
              </a:xfrm>
            </p:grpSpPr>
            <p:sp>
              <p:nvSpPr>
                <p:cNvPr id="137" name="Text Box 128">
                  <a:extLst>
                    <a:ext uri="{FF2B5EF4-FFF2-40B4-BE49-F238E27FC236}">
                      <a16:creationId xmlns:a16="http://schemas.microsoft.com/office/drawing/2014/main" id="{653E9DE0-CD8D-49E3-B51D-FAE02DD7FB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265513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139" name="Text Box 129">
                  <a:extLst>
                    <a:ext uri="{FF2B5EF4-FFF2-40B4-BE49-F238E27FC236}">
                      <a16:creationId xmlns:a16="http://schemas.microsoft.com/office/drawing/2014/main" id="{B083F7A7-9397-4A35-9F88-A4299358E4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156782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144" name="Text Box 134">
                  <a:extLst>
                    <a:ext uri="{FF2B5EF4-FFF2-40B4-BE49-F238E27FC236}">
                      <a16:creationId xmlns:a16="http://schemas.microsoft.com/office/drawing/2014/main" id="{FFC15F2E-9B62-4AE1-9B6E-9831EFA44E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3685529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292" name="Text Box 134">
                  <a:extLst>
                    <a:ext uri="{FF2B5EF4-FFF2-40B4-BE49-F238E27FC236}">
                      <a16:creationId xmlns:a16="http://schemas.microsoft.com/office/drawing/2014/main" id="{52F22A20-7592-46B1-868C-EF3D5C5C1E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2371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4</a:t>
                  </a:r>
                </a:p>
              </p:txBody>
            </p:sp>
            <p:sp>
              <p:nvSpPr>
                <p:cNvPr id="293" name="Text Box 134">
                  <a:extLst>
                    <a:ext uri="{FF2B5EF4-FFF2-40B4-BE49-F238E27FC236}">
                      <a16:creationId xmlns:a16="http://schemas.microsoft.com/office/drawing/2014/main" id="{08288772-90C9-4231-94B6-CD6810D86F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47199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</a:t>
                  </a:r>
                </a:p>
              </p:txBody>
            </p:sp>
            <p:sp>
              <p:nvSpPr>
                <p:cNvPr id="294" name="Text Box 134">
                  <a:extLst>
                    <a:ext uri="{FF2B5EF4-FFF2-40B4-BE49-F238E27FC236}">
                      <a16:creationId xmlns:a16="http://schemas.microsoft.com/office/drawing/2014/main" id="{0D284FC1-18D3-48F3-B74D-20A265A03F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24078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6</a:t>
                  </a:r>
                </a:p>
              </p:txBody>
            </p:sp>
            <p:sp>
              <p:nvSpPr>
                <p:cNvPr id="295" name="Text Box 134">
                  <a:extLst>
                    <a:ext uri="{FF2B5EF4-FFF2-40B4-BE49-F238E27FC236}">
                      <a16:creationId xmlns:a16="http://schemas.microsoft.com/office/drawing/2014/main" id="{1AFC2B19-103B-4979-A85E-5118947590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577432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7</a:t>
                  </a:r>
                </a:p>
              </p:txBody>
            </p:sp>
            <p:sp>
              <p:nvSpPr>
                <p:cNvPr id="296" name="Text Box 134">
                  <a:extLst>
                    <a:ext uri="{FF2B5EF4-FFF2-40B4-BE49-F238E27FC236}">
                      <a16:creationId xmlns:a16="http://schemas.microsoft.com/office/drawing/2014/main" id="{D437F22E-F326-415A-9CDB-AB7C0CCF27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608" y="625707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8</a:t>
                  </a:r>
                </a:p>
              </p:txBody>
            </p:sp>
            <p:sp>
              <p:nvSpPr>
                <p:cNvPr id="310" name="Text Box 129">
                  <a:extLst>
                    <a:ext uri="{FF2B5EF4-FFF2-40B4-BE49-F238E27FC236}">
                      <a16:creationId xmlns:a16="http://schemas.microsoft.com/office/drawing/2014/main" id="{B040760E-4A71-4353-9BE2-E40EEDC5F7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3156347"/>
                  <a:ext cx="30489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s</a:t>
                  </a:r>
                </a:p>
              </p:txBody>
            </p:sp>
            <p:sp>
              <p:nvSpPr>
                <p:cNvPr id="312" name="Text Box 134">
                  <a:extLst>
                    <a:ext uri="{FF2B5EF4-FFF2-40B4-BE49-F238E27FC236}">
                      <a16:creationId xmlns:a16="http://schemas.microsoft.com/office/drawing/2014/main" id="{329D0077-042A-4F02-90AC-B57B9E6F54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236755"/>
                  <a:ext cx="320922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</a:t>
                  </a:r>
                </a:p>
              </p:txBody>
            </p:sp>
            <p:sp>
              <p:nvSpPr>
                <p:cNvPr id="313" name="Text Box 134">
                  <a:extLst>
                    <a:ext uri="{FF2B5EF4-FFF2-40B4-BE49-F238E27FC236}">
                      <a16:creationId xmlns:a16="http://schemas.microsoft.com/office/drawing/2014/main" id="{4D924616-2089-4D6F-8B93-725D2F76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4719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sp>
              <p:nvSpPr>
                <p:cNvPr id="315" name="Text Box 134">
                  <a:extLst>
                    <a:ext uri="{FF2B5EF4-FFF2-40B4-BE49-F238E27FC236}">
                      <a16:creationId xmlns:a16="http://schemas.microsoft.com/office/drawing/2014/main" id="{F81F3A2C-3EF0-41D4-8EBF-62A6EBF6C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5773890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h</a:t>
                  </a:r>
                </a:p>
              </p:txBody>
            </p:sp>
            <p:sp>
              <p:nvSpPr>
                <p:cNvPr id="316" name="Text Box 134">
                  <a:extLst>
                    <a:ext uri="{FF2B5EF4-FFF2-40B4-BE49-F238E27FC236}">
                      <a16:creationId xmlns:a16="http://schemas.microsoft.com/office/drawing/2014/main" id="{1D68A46B-8C1E-4F7B-8A97-152A6092AD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00" y="6256635"/>
                  <a:ext cx="338554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d</a:t>
                  </a:r>
                </a:p>
              </p:txBody>
            </p:sp>
          </p:grpSp>
          <p:grpSp>
            <p:nvGrpSpPr>
              <p:cNvPr id="28" name="Group 27">
                <a:extLst>
                  <a:ext uri="{FF2B5EF4-FFF2-40B4-BE49-F238E27FC236}">
                    <a16:creationId xmlns:a16="http://schemas.microsoft.com/office/drawing/2014/main" id="{11DDDEB2-442B-41CD-9263-E3333056AA2D}"/>
                  </a:ext>
                </a:extLst>
              </p:cNvPr>
              <p:cNvGrpSpPr/>
              <p:nvPr/>
            </p:nvGrpSpPr>
            <p:grpSpPr>
              <a:xfrm>
                <a:off x="-76200" y="1638300"/>
                <a:ext cx="6778979" cy="1379552"/>
                <a:chOff x="-76200" y="1638300"/>
                <a:chExt cx="6778979" cy="1379552"/>
              </a:xfrm>
            </p:grpSpPr>
            <p:sp>
              <p:nvSpPr>
                <p:cNvPr id="143" name="Text Box 133">
                  <a:extLst>
                    <a:ext uri="{FF2B5EF4-FFF2-40B4-BE49-F238E27FC236}">
                      <a16:creationId xmlns:a16="http://schemas.microsoft.com/office/drawing/2014/main" id="{7F9833FB-62AD-4920-94CD-D53FF47A91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201738" y="1841500"/>
                  <a:ext cx="269626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</a:t>
                  </a:r>
                </a:p>
              </p:txBody>
            </p:sp>
            <p:grpSp>
              <p:nvGrpSpPr>
                <p:cNvPr id="25" name="Group 24">
                  <a:extLst>
                    <a:ext uri="{FF2B5EF4-FFF2-40B4-BE49-F238E27FC236}">
                      <a16:creationId xmlns:a16="http://schemas.microsoft.com/office/drawing/2014/main" id="{4B1A8E72-D36F-40FB-9E18-07EA0527F10B}"/>
                    </a:ext>
                  </a:extLst>
                </p:cNvPr>
                <p:cNvGrpSpPr/>
                <p:nvPr/>
              </p:nvGrpSpPr>
              <p:grpSpPr>
                <a:xfrm>
                  <a:off x="-76200" y="1638300"/>
                  <a:ext cx="6778979" cy="1379552"/>
                  <a:chOff x="-76200" y="1638300"/>
                  <a:chExt cx="6778979" cy="1379552"/>
                </a:xfrm>
              </p:grpSpPr>
              <p:sp>
                <p:nvSpPr>
                  <p:cNvPr id="142" name="Text Box 132">
                    <a:extLst>
                      <a:ext uri="{FF2B5EF4-FFF2-40B4-BE49-F238E27FC236}">
                        <a16:creationId xmlns:a16="http://schemas.microsoft.com/office/drawing/2014/main" id="{8F0D6FB0-A80F-4D14-8428-FCF0953B21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703885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r</a:t>
                    </a:r>
                  </a:p>
                </p:txBody>
              </p:sp>
              <p:sp>
                <p:nvSpPr>
                  <p:cNvPr id="145" name="Text Box 135">
                    <a:extLst>
                      <a:ext uri="{FF2B5EF4-FFF2-40B4-BE49-F238E27FC236}">
                        <a16:creationId xmlns:a16="http://schemas.microsoft.com/office/drawing/2014/main" id="{4993CF82-4617-446F-A9CB-F97FF4505A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644650" y="18288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w</a:t>
                    </a:r>
                  </a:p>
                </p:txBody>
              </p:sp>
              <p:sp>
                <p:nvSpPr>
                  <p:cNvPr id="147" name="Text Box 137">
                    <a:extLst>
                      <a:ext uri="{FF2B5EF4-FFF2-40B4-BE49-F238E27FC236}">
                        <a16:creationId xmlns:a16="http://schemas.microsoft.com/office/drawing/2014/main" id="{130FEE1F-245B-445F-9EEF-8FE0FF0355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23000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d</a:t>
                    </a:r>
                  </a:p>
                </p:txBody>
              </p:sp>
              <p:grpSp>
                <p:nvGrpSpPr>
                  <p:cNvPr id="150" name="Group 149">
                    <a:extLst>
                      <a:ext uri="{FF2B5EF4-FFF2-40B4-BE49-F238E27FC236}">
                        <a16:creationId xmlns:a16="http://schemas.microsoft.com/office/drawing/2014/main" id="{2859DED8-BA1B-48BA-850E-898A009FBF7F}"/>
                      </a:ext>
                    </a:extLst>
                  </p:cNvPr>
                  <p:cNvGrpSpPr/>
                  <p:nvPr/>
                </p:nvGrpSpPr>
                <p:grpSpPr>
                  <a:xfrm>
                    <a:off x="578375" y="2455877"/>
                    <a:ext cx="406399" cy="561975"/>
                    <a:chOff x="2032001" y="5175250"/>
                    <a:chExt cx="406399" cy="561975"/>
                  </a:xfrm>
                </p:grpSpPr>
                <p:sp>
                  <p:nvSpPr>
                    <p:cNvPr id="154" name="Oval 153">
                      <a:extLst>
                        <a:ext uri="{FF2B5EF4-FFF2-40B4-BE49-F238E27FC236}">
                          <a16:creationId xmlns:a16="http://schemas.microsoft.com/office/drawing/2014/main" id="{D6D165AD-8B4A-4B5F-B55E-055794E9A3D6}"/>
                        </a:ext>
                      </a:extLst>
                    </p:cNvPr>
                    <p:cNvSpPr/>
                    <p:nvPr/>
                  </p:nvSpPr>
                  <p:spPr bwMode="auto">
                    <a:xfrm>
                      <a:off x="2286000" y="5562600"/>
                      <a:ext cx="152400" cy="174625"/>
                    </a:xfrm>
                    <a:prstGeom prst="ellipse">
                      <a:avLst/>
                    </a:prstGeom>
                    <a:solidFill>
                      <a:srgbClr val="CC00CC"/>
                    </a:solidFill>
                    <a:ln w="25400" cap="flat" cmpd="sng" algn="ctr">
                      <a:noFill/>
                      <a:prstDash val="solid"/>
                      <a:round/>
                      <a:headEnd type="none" w="med" len="med"/>
                      <a:tailEnd type="triangle" w="med" len="med"/>
                    </a:ln>
                    <a:effectLst/>
                  </p:spPr>
                  <p:txBody>
                    <a:bodyPr vert="horz" wrap="square" lIns="91440" tIns="45720" rIns="91440" bIns="45720" numCol="1" rtlCol="0" anchor="t" anchorCtr="0" compatLnSpc="1">
                      <a:prstTxWarp prst="textNoShape">
                        <a:avLst/>
                      </a:prstTxWarp>
                    </a:bodyPr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endParaRPr>
                    </a:p>
                  </p:txBody>
                </p:sp>
                <p:sp>
                  <p:nvSpPr>
                    <p:cNvPr id="157" name="Text Box 26">
                      <a:extLst>
                        <a:ext uri="{FF2B5EF4-FFF2-40B4-BE49-F238E27FC236}">
                          <a16:creationId xmlns:a16="http://schemas.microsoft.com/office/drawing/2014/main" id="{D1226DF3-3826-4A6C-9794-8CADB4F441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2032001" y="5175250"/>
                      <a:ext cx="304892" cy="46166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38100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 algn="l" eaLnBrk="0" hangingPunct="0"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algn="l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algn="l" eaLnBrk="0" hangingPunct="0"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algn="l" eaLnBrk="0" hangingPunct="0"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algn="l" eaLnBrk="0" hangingPunct="0"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altLang="en-US" sz="2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CC00CC"/>
                          </a:solidFill>
                          <a:effectLst/>
                          <a:uLnTx/>
                          <a:uFillTx/>
                          <a:latin typeface="Times New Roman" pitchFamily="18" charset="0"/>
                          <a:ea typeface="+mn-ea"/>
                          <a:cs typeface="+mn-cs"/>
                        </a:rPr>
                        <a:t>s</a:t>
                      </a:r>
                    </a:p>
                  </p:txBody>
                </p:sp>
              </p:grpSp>
              <p:sp>
                <p:nvSpPr>
                  <p:cNvPr id="221" name="Text Box 135">
                    <a:extLst>
                      <a:ext uri="{FF2B5EF4-FFF2-40B4-BE49-F238E27FC236}">
                        <a16:creationId xmlns:a16="http://schemas.microsoft.com/office/drawing/2014/main" id="{8EEA9D2E-CA1A-45B2-B06F-D9F01B4250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42846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g</a:t>
                    </a:r>
                  </a:p>
                </p:txBody>
              </p:sp>
              <p:sp>
                <p:nvSpPr>
                  <p:cNvPr id="224" name="Text Box 135">
                    <a:extLst>
                      <a:ext uri="{FF2B5EF4-FFF2-40B4-BE49-F238E27FC236}">
                        <a16:creationId xmlns:a16="http://schemas.microsoft.com/office/drawing/2014/main" id="{BDC8FCB6-6071-4120-8787-CEF3D398C3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42492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231" name="Text Box 135">
                    <a:extLst>
                      <a:ext uri="{FF2B5EF4-FFF2-40B4-BE49-F238E27FC236}">
                        <a16:creationId xmlns:a16="http://schemas.microsoft.com/office/drawing/2014/main" id="{ED25A953-11B3-4A0A-9F62-989E71402BB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41784" y="1828800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k</a:t>
                    </a:r>
                  </a:p>
                </p:txBody>
              </p:sp>
              <p:sp>
                <p:nvSpPr>
                  <p:cNvPr id="232" name="Text Box 135">
                    <a:extLst>
                      <a:ext uri="{FF2B5EF4-FFF2-40B4-BE49-F238E27FC236}">
                        <a16:creationId xmlns:a16="http://schemas.microsoft.com/office/drawing/2014/main" id="{3E522B3D-EEE8-4DC3-BD20-09DEEBD127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254130" y="18288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t</a:t>
                    </a:r>
                  </a:p>
                </p:txBody>
              </p:sp>
              <p:sp>
                <p:nvSpPr>
                  <p:cNvPr id="233" name="Text Box 135">
                    <a:extLst>
                      <a:ext uri="{FF2B5EF4-FFF2-40B4-BE49-F238E27FC236}">
                        <a16:creationId xmlns:a16="http://schemas.microsoft.com/office/drawing/2014/main" id="{275508AC-F8E7-469F-A7B4-3A251AE143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66476" y="1828800"/>
                    <a:ext cx="287258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f</a:t>
                    </a:r>
                  </a:p>
                </p:txBody>
              </p:sp>
              <p:sp>
                <p:nvSpPr>
                  <p:cNvPr id="287" name="Text Box 132">
                    <a:extLst>
                      <a:ext uri="{FF2B5EF4-FFF2-40B4-BE49-F238E27FC236}">
                        <a16:creationId xmlns:a16="http://schemas.microsoft.com/office/drawing/2014/main" id="{F2BCC5AE-F516-48D7-A706-D9A86F5613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210336" y="218659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12</a:t>
                    </a:r>
                  </a:p>
                </p:txBody>
              </p:sp>
              <p:sp>
                <p:nvSpPr>
                  <p:cNvPr id="288" name="Text Box 133">
                    <a:extLst>
                      <a:ext uri="{FF2B5EF4-FFF2-40B4-BE49-F238E27FC236}">
                        <a16:creationId xmlns:a16="http://schemas.microsoft.com/office/drawing/2014/main" id="{928FAE64-C3F2-4A6F-B7A4-89207C6BB9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8338" y="2198229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</a:t>
                    </a:r>
                  </a:p>
                </p:txBody>
              </p:sp>
              <p:sp>
                <p:nvSpPr>
                  <p:cNvPr id="289" name="Text Box 135">
                    <a:extLst>
                      <a:ext uri="{FF2B5EF4-FFF2-40B4-BE49-F238E27FC236}">
                        <a16:creationId xmlns:a16="http://schemas.microsoft.com/office/drawing/2014/main" id="{496964FC-D6D2-435D-9248-85D8AA237F0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87450" y="2199817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2</a:t>
                    </a:r>
                  </a:p>
                </p:txBody>
              </p:sp>
              <p:sp>
                <p:nvSpPr>
                  <p:cNvPr id="299" name="Text Box 137">
                    <a:extLst>
                      <a:ext uri="{FF2B5EF4-FFF2-40B4-BE49-F238E27FC236}">
                        <a16:creationId xmlns:a16="http://schemas.microsoft.com/office/drawing/2014/main" id="{7F497FE3-0042-47B1-A132-0F7BD81531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710654" y="2205335"/>
                    <a:ext cx="481029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11</a:t>
                    </a:r>
                  </a:p>
                </p:txBody>
              </p:sp>
              <p:sp>
                <p:nvSpPr>
                  <p:cNvPr id="300" name="Text Box 135">
                    <a:extLst>
                      <a:ext uri="{FF2B5EF4-FFF2-40B4-BE49-F238E27FC236}">
                        <a16:creationId xmlns:a16="http://schemas.microsoft.com/office/drawing/2014/main" id="{7AFB1DF9-3E54-4776-9756-204A94C90B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7145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3</a:t>
                    </a:r>
                  </a:p>
                </p:txBody>
              </p:sp>
              <p:sp>
                <p:nvSpPr>
                  <p:cNvPr id="301" name="Text Box 135">
                    <a:extLst>
                      <a:ext uri="{FF2B5EF4-FFF2-40B4-BE49-F238E27FC236}">
                        <a16:creationId xmlns:a16="http://schemas.microsoft.com/office/drawing/2014/main" id="{2AB963D9-7196-42AC-A9DA-E8467E35E8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4589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4</a:t>
                    </a:r>
                  </a:p>
                </p:txBody>
              </p:sp>
              <p:sp>
                <p:nvSpPr>
                  <p:cNvPr id="303" name="Text Box 135">
                    <a:extLst>
                      <a:ext uri="{FF2B5EF4-FFF2-40B4-BE49-F238E27FC236}">
                        <a16:creationId xmlns:a16="http://schemas.microsoft.com/office/drawing/2014/main" id="{BFEB518C-74E0-4DD0-9154-661F6DD74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55900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5</a:t>
                    </a:r>
                  </a:p>
                </p:txBody>
              </p:sp>
              <p:sp>
                <p:nvSpPr>
                  <p:cNvPr id="304" name="Text Box 135">
                    <a:extLst>
                      <a:ext uri="{FF2B5EF4-FFF2-40B4-BE49-F238E27FC236}">
                        <a16:creationId xmlns:a16="http://schemas.microsoft.com/office/drawing/2014/main" id="{83882A4C-63A1-46C6-A5E5-F5094C40D0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255546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6</a:t>
                    </a:r>
                  </a:p>
                </p:txBody>
              </p:sp>
              <p:sp>
                <p:nvSpPr>
                  <p:cNvPr id="305" name="Text Box 135">
                    <a:extLst>
                      <a:ext uri="{FF2B5EF4-FFF2-40B4-BE49-F238E27FC236}">
                        <a16:creationId xmlns:a16="http://schemas.microsoft.com/office/drawing/2014/main" id="{FD516428-2AF1-4328-B87E-C1FA8C496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755192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7</a:t>
                    </a:r>
                  </a:p>
                </p:txBody>
              </p:sp>
              <p:sp>
                <p:nvSpPr>
                  <p:cNvPr id="306" name="Text Box 135">
                    <a:extLst>
                      <a:ext uri="{FF2B5EF4-FFF2-40B4-BE49-F238E27FC236}">
                        <a16:creationId xmlns:a16="http://schemas.microsoft.com/office/drawing/2014/main" id="{0B00D3E3-9161-44BA-A6A0-312D374BC6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254838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8</a:t>
                    </a:r>
                  </a:p>
                </p:txBody>
              </p:sp>
              <p:sp>
                <p:nvSpPr>
                  <p:cNvPr id="307" name="Text Box 135">
                    <a:extLst>
                      <a:ext uri="{FF2B5EF4-FFF2-40B4-BE49-F238E27FC236}">
                        <a16:creationId xmlns:a16="http://schemas.microsoft.com/office/drawing/2014/main" id="{CE4918FE-2013-4566-ABAF-22344ED54C8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767184" y="2205335"/>
                    <a:ext cx="33855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9</a:t>
                    </a:r>
                  </a:p>
                </p:txBody>
              </p:sp>
              <p:sp>
                <p:nvSpPr>
                  <p:cNvPr id="308" name="Text Box 135">
                    <a:extLst>
                      <a:ext uri="{FF2B5EF4-FFF2-40B4-BE49-F238E27FC236}">
                        <a16:creationId xmlns:a16="http://schemas.microsoft.com/office/drawing/2014/main" id="{E4547071-A193-48EB-B8C4-0F12EDEC97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65230" y="2205335"/>
                    <a:ext cx="492443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10</a:t>
                    </a:r>
                  </a:p>
                </p:txBody>
              </p:sp>
              <p:sp>
                <p:nvSpPr>
                  <p:cNvPr id="317" name="Text Box 132">
                    <a:extLst>
                      <a:ext uri="{FF2B5EF4-FFF2-40B4-BE49-F238E27FC236}">
                        <a16:creationId xmlns:a16="http://schemas.microsoft.com/office/drawing/2014/main" id="{04C03A11-C340-4349-A8AE-59C3DD67EC5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93700" y="1638300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Y</a:t>
                    </a:r>
                  </a:p>
                </p:txBody>
              </p:sp>
              <p:sp>
                <p:nvSpPr>
                  <p:cNvPr id="318" name="Text Box 133">
                    <a:extLst>
                      <a:ext uri="{FF2B5EF4-FFF2-40B4-BE49-F238E27FC236}">
                        <a16:creationId xmlns:a16="http://schemas.microsoft.com/office/drawing/2014/main" id="{00D2538E-5723-4DF1-B2F9-4B295D1D15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9900" y="1993900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j</a:t>
                    </a:r>
                  </a:p>
                </p:txBody>
              </p:sp>
              <p:sp>
                <p:nvSpPr>
                  <p:cNvPr id="320" name="Text Box 133">
                    <a:extLst>
                      <a:ext uri="{FF2B5EF4-FFF2-40B4-BE49-F238E27FC236}">
                        <a16:creationId xmlns:a16="http://schemas.microsoft.com/office/drawing/2014/main" id="{BD41B53F-C17D-467D-A865-7D67AFD4DA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700" y="2306935"/>
                    <a:ext cx="269626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 err="1">
                        <a:ln>
                          <a:noFill/>
                        </a:ln>
                        <a:solidFill>
                          <a:srgbClr val="FFC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i</a:t>
                    </a:r>
                    <a:endParaRPr kumimoji="0" lang="en-US" altLang="en-US" sz="24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FFC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0" name="Text Box 132">
                    <a:extLst>
                      <a:ext uri="{FF2B5EF4-FFF2-40B4-BE49-F238E27FC236}">
                        <a16:creationId xmlns:a16="http://schemas.microsoft.com/office/drawing/2014/main" id="{8374AEC1-61F7-4DEF-9718-4812B33CBF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-76200" y="2052935"/>
                    <a:ext cx="407484" cy="46166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25400" algn="ctr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2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FFFF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+mn-cs"/>
                      </a:rPr>
                      <a:t>X</a:t>
                    </a:r>
                  </a:p>
                </p:txBody>
              </p:sp>
            </p:grpSp>
          </p:grpSp>
        </p:grpSp>
      </p:grpSp>
      <p:sp>
        <p:nvSpPr>
          <p:cNvPr id="322" name="Rectangle 9">
            <a:extLst>
              <a:ext uri="{FF2B5EF4-FFF2-40B4-BE49-F238E27FC236}">
                <a16:creationId xmlns:a16="http://schemas.microsoft.com/office/drawing/2014/main" id="{663F9377-F00B-4C4C-9D3B-37D4F3CFC1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0400" y="1922020"/>
            <a:ext cx="3377276" cy="33858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30" name="Group 329">
            <a:extLst>
              <a:ext uri="{FF2B5EF4-FFF2-40B4-BE49-F238E27FC236}">
                <a16:creationId xmlns:a16="http://schemas.microsoft.com/office/drawing/2014/main" id="{98001C54-200E-4FFB-8559-FE0EBB3CBA65}"/>
              </a:ext>
            </a:extLst>
          </p:cNvPr>
          <p:cNvGrpSpPr/>
          <p:nvPr/>
        </p:nvGrpSpPr>
        <p:grpSpPr>
          <a:xfrm>
            <a:off x="7078661" y="685800"/>
            <a:ext cx="1912939" cy="3123545"/>
            <a:chOff x="7078661" y="76200"/>
            <a:chExt cx="1912939" cy="3123545"/>
          </a:xfrm>
        </p:grpSpPr>
        <p:grpSp>
          <p:nvGrpSpPr>
            <p:cNvPr id="331" name="Group 7">
              <a:extLst>
                <a:ext uri="{FF2B5EF4-FFF2-40B4-BE49-F238E27FC236}">
                  <a16:creationId xmlns:a16="http://schemas.microsoft.com/office/drawing/2014/main" id="{C9B9E40C-161E-47EE-91CC-D275515A5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335" name="Freeform 8">
                <a:extLst>
                  <a:ext uri="{FF2B5EF4-FFF2-40B4-BE49-F238E27FC236}">
                    <a16:creationId xmlns:a16="http://schemas.microsoft.com/office/drawing/2014/main" id="{358B01E8-9A66-44F4-B690-B16BE9F2F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6" name="Freeform 9">
                <a:extLst>
                  <a:ext uri="{FF2B5EF4-FFF2-40B4-BE49-F238E27FC236}">
                    <a16:creationId xmlns:a16="http://schemas.microsoft.com/office/drawing/2014/main" id="{ACF5FACE-44F4-4530-A2D2-43517F67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7" name="Freeform 10">
                <a:extLst>
                  <a:ext uri="{FF2B5EF4-FFF2-40B4-BE49-F238E27FC236}">
                    <a16:creationId xmlns:a16="http://schemas.microsoft.com/office/drawing/2014/main" id="{CABA4DCA-63DA-47C3-BAF6-739ABB473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8" name="Freeform 11">
                <a:extLst>
                  <a:ext uri="{FF2B5EF4-FFF2-40B4-BE49-F238E27FC236}">
                    <a16:creationId xmlns:a16="http://schemas.microsoft.com/office/drawing/2014/main" id="{0BD65B15-5F2C-4BA5-8447-FBE6761FA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9" name="Freeform 12">
                <a:extLst>
                  <a:ext uri="{FF2B5EF4-FFF2-40B4-BE49-F238E27FC236}">
                    <a16:creationId xmlns:a16="http://schemas.microsoft.com/office/drawing/2014/main" id="{1978A174-9B56-40C6-BF88-F66DF602D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0" name="Freeform 13">
                <a:extLst>
                  <a:ext uri="{FF2B5EF4-FFF2-40B4-BE49-F238E27FC236}">
                    <a16:creationId xmlns:a16="http://schemas.microsoft.com/office/drawing/2014/main" id="{AABCA5EE-01C7-4FBE-8736-25F566CA6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1" name="Freeform 14">
                <a:extLst>
                  <a:ext uri="{FF2B5EF4-FFF2-40B4-BE49-F238E27FC236}">
                    <a16:creationId xmlns:a16="http://schemas.microsoft.com/office/drawing/2014/main" id="{06BCB1E7-EB41-46C2-8B41-C754853D6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2" name="Freeform 15">
                <a:extLst>
                  <a:ext uri="{FF2B5EF4-FFF2-40B4-BE49-F238E27FC236}">
                    <a16:creationId xmlns:a16="http://schemas.microsoft.com/office/drawing/2014/main" id="{C20B326E-5BA4-4311-9BC6-ED0987CC3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3" name="Freeform 16">
                <a:extLst>
                  <a:ext uri="{FF2B5EF4-FFF2-40B4-BE49-F238E27FC236}">
                    <a16:creationId xmlns:a16="http://schemas.microsoft.com/office/drawing/2014/main" id="{DA3B44AC-FB5A-4792-A91E-1721EF58C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4" name="Freeform 17">
                <a:extLst>
                  <a:ext uri="{FF2B5EF4-FFF2-40B4-BE49-F238E27FC236}">
                    <a16:creationId xmlns:a16="http://schemas.microsoft.com/office/drawing/2014/main" id="{0FD5C314-8805-4C29-A7D6-272B62B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5" name="Freeform 18">
                <a:extLst>
                  <a:ext uri="{FF2B5EF4-FFF2-40B4-BE49-F238E27FC236}">
                    <a16:creationId xmlns:a16="http://schemas.microsoft.com/office/drawing/2014/main" id="{90C2C038-A2D6-4974-A2D1-5A79486B2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6" name="Freeform 19">
                <a:extLst>
                  <a:ext uri="{FF2B5EF4-FFF2-40B4-BE49-F238E27FC236}">
                    <a16:creationId xmlns:a16="http://schemas.microsoft.com/office/drawing/2014/main" id="{158D499A-C4EA-4B56-9135-89C3291E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7" name="Freeform 20">
                <a:extLst>
                  <a:ext uri="{FF2B5EF4-FFF2-40B4-BE49-F238E27FC236}">
                    <a16:creationId xmlns:a16="http://schemas.microsoft.com/office/drawing/2014/main" id="{78EB8A24-A199-4863-8F00-31A72FDF6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8" name="Freeform 21">
                <a:extLst>
                  <a:ext uri="{FF2B5EF4-FFF2-40B4-BE49-F238E27FC236}">
                    <a16:creationId xmlns:a16="http://schemas.microsoft.com/office/drawing/2014/main" id="{2FE29AC6-CBDA-4C44-AEC6-AB51D6037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9" name="Freeform 22">
                <a:extLst>
                  <a:ext uri="{FF2B5EF4-FFF2-40B4-BE49-F238E27FC236}">
                    <a16:creationId xmlns:a16="http://schemas.microsoft.com/office/drawing/2014/main" id="{44D48B34-229A-442E-BE15-94F97068F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0" name="Freeform 23">
                <a:extLst>
                  <a:ext uri="{FF2B5EF4-FFF2-40B4-BE49-F238E27FC236}">
                    <a16:creationId xmlns:a16="http://schemas.microsoft.com/office/drawing/2014/main" id="{B094DAAB-EEF7-443A-9174-AA0524A346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" name="Freeform 24">
                <a:extLst>
                  <a:ext uri="{FF2B5EF4-FFF2-40B4-BE49-F238E27FC236}">
                    <a16:creationId xmlns:a16="http://schemas.microsoft.com/office/drawing/2014/main" id="{BE3604C2-5AF9-4723-A040-F54F81785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" name="Freeform 25">
                <a:extLst>
                  <a:ext uri="{FF2B5EF4-FFF2-40B4-BE49-F238E27FC236}">
                    <a16:creationId xmlns:a16="http://schemas.microsoft.com/office/drawing/2014/main" id="{2EDB70BB-AF09-4F3D-A4DC-34D88C4CF7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3" name="Freeform 26">
                <a:extLst>
                  <a:ext uri="{FF2B5EF4-FFF2-40B4-BE49-F238E27FC236}">
                    <a16:creationId xmlns:a16="http://schemas.microsoft.com/office/drawing/2014/main" id="{AF24DB4F-B89D-45E6-831D-55BF1B3AE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4" name="Freeform 27">
                <a:extLst>
                  <a:ext uri="{FF2B5EF4-FFF2-40B4-BE49-F238E27FC236}">
                    <a16:creationId xmlns:a16="http://schemas.microsoft.com/office/drawing/2014/main" id="{4E47D0E1-3DF7-47A9-8636-5AF1D9388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" name="Freeform 28">
                <a:extLst>
                  <a:ext uri="{FF2B5EF4-FFF2-40B4-BE49-F238E27FC236}">
                    <a16:creationId xmlns:a16="http://schemas.microsoft.com/office/drawing/2014/main" id="{BBE84011-D2FF-4E41-8973-EA4637A59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6" name="Freeform 29">
                <a:extLst>
                  <a:ext uri="{FF2B5EF4-FFF2-40B4-BE49-F238E27FC236}">
                    <a16:creationId xmlns:a16="http://schemas.microsoft.com/office/drawing/2014/main" id="{F17C4068-493F-48AC-8C81-B24C24398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7" name="Freeform 30">
                <a:extLst>
                  <a:ext uri="{FF2B5EF4-FFF2-40B4-BE49-F238E27FC236}">
                    <a16:creationId xmlns:a16="http://schemas.microsoft.com/office/drawing/2014/main" id="{7D448AD7-0330-48CD-AF8B-69256E767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8" name="Freeform 31">
                <a:extLst>
                  <a:ext uri="{FF2B5EF4-FFF2-40B4-BE49-F238E27FC236}">
                    <a16:creationId xmlns:a16="http://schemas.microsoft.com/office/drawing/2014/main" id="{F4FBADFA-D052-4AB9-822F-552CF99AB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9" name="Freeform 32">
                <a:extLst>
                  <a:ext uri="{FF2B5EF4-FFF2-40B4-BE49-F238E27FC236}">
                    <a16:creationId xmlns:a16="http://schemas.microsoft.com/office/drawing/2014/main" id="{22C6B1D9-F487-4AD1-B8D7-C477DCB9F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" name="Freeform 33">
                <a:extLst>
                  <a:ext uri="{FF2B5EF4-FFF2-40B4-BE49-F238E27FC236}">
                    <a16:creationId xmlns:a16="http://schemas.microsoft.com/office/drawing/2014/main" id="{1C639D1A-80B7-4D92-8A6B-C74131840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332" name="Picture 8" descr="pooh">
              <a:extLst>
                <a:ext uri="{FF2B5EF4-FFF2-40B4-BE49-F238E27FC236}">
                  <a16:creationId xmlns:a16="http://schemas.microsoft.com/office/drawing/2014/main" id="{0717A6DA-B032-46DD-BA66-14B3737B47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3" name="Rectangle 332">
              <a:extLst>
                <a:ext uri="{FF2B5EF4-FFF2-40B4-BE49-F238E27FC236}">
                  <a16:creationId xmlns:a16="http://schemas.microsoft.com/office/drawing/2014/main" id="{7A71FCD1-28EC-4A23-B193-E4EE8FD5AD15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4" name="Rectangle 333">
              <a:extLst>
                <a:ext uri="{FF2B5EF4-FFF2-40B4-BE49-F238E27FC236}">
                  <a16:creationId xmlns:a16="http://schemas.microsoft.com/office/drawing/2014/main" id="{39F93429-D005-4845-93B8-78A59B5EA81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1" name="Rectangle 4">
            <a:extLst>
              <a:ext uri="{FF2B5EF4-FFF2-40B4-BE49-F238E27FC236}">
                <a16:creationId xmlns:a16="http://schemas.microsoft.com/office/drawing/2014/main" id="{2A36C05E-028E-48DE-94A8-43CE5B0093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940118"/>
            <a:ext cx="1095172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X char</a:t>
            </a:r>
          </a:p>
        </p:txBody>
      </p:sp>
      <p:sp>
        <p:nvSpPr>
          <p:cNvPr id="362" name="Rectangle 4">
            <a:extLst>
              <a:ext uri="{FF2B5EF4-FFF2-40B4-BE49-F238E27FC236}">
                <a16:creationId xmlns:a16="http://schemas.microsoft.com/office/drawing/2014/main" id="{A210B3B5-391B-4CF3-9C73-27D698A5D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1487269"/>
            <a:ext cx="962571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next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Y char</a:t>
            </a:r>
          </a:p>
        </p:txBody>
      </p:sp>
      <p:grpSp>
        <p:nvGrpSpPr>
          <p:cNvPr id="285696" name="Group 285695">
            <a:extLst>
              <a:ext uri="{FF2B5EF4-FFF2-40B4-BE49-F238E27FC236}">
                <a16:creationId xmlns:a16="http://schemas.microsoft.com/office/drawing/2014/main" id="{780C040B-DE50-43CB-A34B-11AF3270B933}"/>
              </a:ext>
            </a:extLst>
          </p:cNvPr>
          <p:cNvGrpSpPr/>
          <p:nvPr/>
        </p:nvGrpSpPr>
        <p:grpSpPr>
          <a:xfrm>
            <a:off x="25399" y="1943100"/>
            <a:ext cx="4572001" cy="3708110"/>
            <a:chOff x="-25400" y="1397290"/>
            <a:chExt cx="4572001" cy="3708110"/>
          </a:xfrm>
        </p:grpSpPr>
        <p:sp>
          <p:nvSpPr>
            <p:cNvPr id="363" name="Oval 16">
              <a:extLst>
                <a:ext uri="{FF2B5EF4-FFF2-40B4-BE49-F238E27FC236}">
                  <a16:creationId xmlns:a16="http://schemas.microsoft.com/office/drawing/2014/main" id="{7842A5FF-E30E-4E33-8FC3-0490F42F5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25400" y="4800600"/>
              <a:ext cx="381000" cy="304800"/>
            </a:xfrm>
            <a:prstGeom prst="ellipse">
              <a:avLst/>
            </a:prstGeom>
            <a:noFill/>
            <a:ln w="254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4" name="Oval 16">
              <a:extLst>
                <a:ext uri="{FF2B5EF4-FFF2-40B4-BE49-F238E27FC236}">
                  <a16:creationId xmlns:a16="http://schemas.microsoft.com/office/drawing/2014/main" id="{18F22B91-2FBB-45A5-8C60-17390B0A09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601" y="1397290"/>
              <a:ext cx="381000" cy="304800"/>
            </a:xfrm>
            <a:prstGeom prst="ellipse">
              <a:avLst/>
            </a:prstGeom>
            <a:noFill/>
            <a:ln w="254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" name="Text Box 128">
            <a:extLst>
              <a:ext uri="{FF2B5EF4-FFF2-40B4-BE49-F238E27FC236}">
                <a16:creationId xmlns:a16="http://schemas.microsoft.com/office/drawing/2014/main" id="{9330C378-90BF-4147-A7B2-BD5662D55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265469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7" name="Text Box 134">
            <a:extLst>
              <a:ext uri="{FF2B5EF4-FFF2-40B4-BE49-F238E27FC236}">
                <a16:creationId xmlns:a16="http://schemas.microsoft.com/office/drawing/2014/main" id="{91CC8C5B-CA8C-49ED-AE7A-3A3B8E2BF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367195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68" name="Text Box 135">
            <a:extLst>
              <a:ext uri="{FF2B5EF4-FFF2-40B4-BE49-F238E27FC236}">
                <a16:creationId xmlns:a16="http://schemas.microsoft.com/office/drawing/2014/main" id="{96FFC834-0E82-4507-BBA8-BE6283943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1446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9" name="Text Box 135">
            <a:extLst>
              <a:ext uri="{FF2B5EF4-FFF2-40B4-BE49-F238E27FC236}">
                <a16:creationId xmlns:a16="http://schemas.microsoft.com/office/drawing/2014/main" id="{740E882B-27C5-4EAF-A1CC-A776E2FFF4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32842" y="18288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372" name="Rectangle 8">
            <a:extLst>
              <a:ext uri="{FF2B5EF4-FFF2-40B4-BE49-F238E27FC236}">
                <a16:creationId xmlns:a16="http://schemas.microsoft.com/office/drawing/2014/main" id="{21255884-2874-4140-BD93-5E4D4E62C012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2428839" y="127969"/>
            <a:ext cx="353079" cy="3915360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30" name="Picture 129">
            <a:extLst>
              <a:ext uri="{FF2B5EF4-FFF2-40B4-BE49-F238E27FC236}">
                <a16:creationId xmlns:a16="http://schemas.microsoft.com/office/drawing/2014/main" id="{5060376C-D010-4E88-AB08-CE48458992E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250807" y="5107816"/>
            <a:ext cx="320675" cy="607102"/>
          </a:xfrm>
          <a:prstGeom prst="rect">
            <a:avLst/>
          </a:prstGeom>
        </p:spPr>
      </p:pic>
      <p:grpSp>
        <p:nvGrpSpPr>
          <p:cNvPr id="115" name="Group 114">
            <a:extLst>
              <a:ext uri="{FF2B5EF4-FFF2-40B4-BE49-F238E27FC236}">
                <a16:creationId xmlns:a16="http://schemas.microsoft.com/office/drawing/2014/main" id="{7C028691-64F1-4944-9E06-46796EFCCCD1}"/>
              </a:ext>
            </a:extLst>
          </p:cNvPr>
          <p:cNvGrpSpPr/>
          <p:nvPr/>
        </p:nvGrpSpPr>
        <p:grpSpPr>
          <a:xfrm>
            <a:off x="3688298" y="4728294"/>
            <a:ext cx="655542" cy="793886"/>
            <a:chOff x="3156388" y="5220070"/>
            <a:chExt cx="655542" cy="793886"/>
          </a:xfrm>
        </p:grpSpPr>
        <p:sp>
          <p:nvSpPr>
            <p:cNvPr id="116" name="Rectangle 139">
              <a:extLst>
                <a:ext uri="{FF2B5EF4-FFF2-40B4-BE49-F238E27FC236}">
                  <a16:creationId xmlns:a16="http://schemas.microsoft.com/office/drawing/2014/main" id="{4757B11B-3B58-412B-95F4-4BB4B230A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66FF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150">
              <a:extLst>
                <a:ext uri="{FF2B5EF4-FFF2-40B4-BE49-F238E27FC236}">
                  <a16:creationId xmlns:a16="http://schemas.microsoft.com/office/drawing/2014/main" id="{3D780E13-BB89-4539-AED9-3B5A6202C259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3354290" y="5417066"/>
              <a:ext cx="457640" cy="59689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  <a:gd name="connsiteX0" fmla="*/ 8372 w 8381"/>
                <a:gd name="connsiteY0" fmla="*/ 0 h 5000"/>
                <a:gd name="connsiteX1" fmla="*/ 0 w 8381"/>
                <a:gd name="connsiteY1" fmla="*/ 5000 h 5000"/>
                <a:gd name="connsiteX0" fmla="*/ 9989 w 9999"/>
                <a:gd name="connsiteY0" fmla="*/ 0 h 19583"/>
                <a:gd name="connsiteX1" fmla="*/ 0 w 9999"/>
                <a:gd name="connsiteY1" fmla="*/ 19583 h 19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99" h="19583">
                  <a:moveTo>
                    <a:pt x="9989" y="0"/>
                  </a:moveTo>
                  <a:cubicBezTo>
                    <a:pt x="10267" y="3334"/>
                    <a:pt x="5134" y="16249"/>
                    <a:pt x="0" y="19583"/>
                  </a:cubicBezTo>
                </a:path>
              </a:pathLst>
            </a:custGeom>
            <a:noFill/>
            <a:ln w="25400" cap="flat" cmpd="sng">
              <a:solidFill>
                <a:srgbClr val="66FF66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33" name="Rectangle 8">
            <a:extLst>
              <a:ext uri="{FF2B5EF4-FFF2-40B4-BE49-F238E27FC236}">
                <a16:creationId xmlns:a16="http://schemas.microsoft.com/office/drawing/2014/main" id="{31F89035-D085-4A00-81E3-A76B10DF3A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11" y="2720441"/>
            <a:ext cx="319087" cy="2486398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5" name="Rectangle 8">
            <a:extLst>
              <a:ext uri="{FF2B5EF4-FFF2-40B4-BE49-F238E27FC236}">
                <a16:creationId xmlns:a16="http://schemas.microsoft.com/office/drawing/2014/main" id="{FB728134-7498-438E-8FA9-E673E4F4C1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2700721"/>
            <a:ext cx="319087" cy="3038954"/>
          </a:xfrm>
          <a:prstGeom prst="rect">
            <a:avLst/>
          </a:prstGeom>
          <a:noFill/>
          <a:ln w="25400">
            <a:solidFill>
              <a:srgbClr val="FFC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6" name="Text Box 134">
            <a:extLst>
              <a:ext uri="{FF2B5EF4-FFF2-40B4-BE49-F238E27FC236}">
                <a16:creationId xmlns:a16="http://schemas.microsoft.com/office/drawing/2014/main" id="{3154DE62-ED2E-4AF2-A5B2-F8EEBE5FA4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" y="522721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38" name="Text Box 135">
            <a:extLst>
              <a:ext uri="{FF2B5EF4-FFF2-40B4-BE49-F238E27FC236}">
                <a16:creationId xmlns:a16="http://schemas.microsoft.com/office/drawing/2014/main" id="{2F237777-F4E0-43A2-9174-38B0BE5BD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42138" y="182880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cxnSp>
        <p:nvCxnSpPr>
          <p:cNvPr id="120" name="Straight Arrow Connector 119">
            <a:extLst>
              <a:ext uri="{FF2B5EF4-FFF2-40B4-BE49-F238E27FC236}">
                <a16:creationId xmlns:a16="http://schemas.microsoft.com/office/drawing/2014/main" id="{CCB6B0BF-7E3F-4E8D-B3FA-83BA4BE4B3AC}"/>
              </a:ext>
            </a:extLst>
          </p:cNvPr>
          <p:cNvCxnSpPr>
            <a:cxnSpLocks/>
          </p:cNvCxnSpPr>
          <p:nvPr/>
        </p:nvCxnSpPr>
        <p:spPr bwMode="auto">
          <a:xfrm flipV="1">
            <a:off x="350603" y="2235055"/>
            <a:ext cx="3887645" cy="3155992"/>
          </a:xfrm>
          <a:prstGeom prst="straightConnector1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arrow" w="med" len="med"/>
            <a:tailEnd type="triangle"/>
          </a:ln>
          <a:effectLst/>
        </p:spPr>
      </p:cxnSp>
      <p:sp>
        <p:nvSpPr>
          <p:cNvPr id="165" name="Text Box 6">
            <a:extLst>
              <a:ext uri="{FF2B5EF4-FFF2-40B4-BE49-F238E27FC236}">
                <a16:creationId xmlns:a16="http://schemas.microsoft.com/office/drawing/2014/main" id="{E40A80FF-3F08-48DC-9FCF-39F706084C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90600" y="576942"/>
            <a:ext cx="6442887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i,j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= </a:t>
            </a:r>
            <a:r>
              <a:rPr lang="en-US" sz="2400" dirty="0" err="1">
                <a:solidFill>
                  <a:srgbClr val="FFFFFF"/>
                </a:solidFill>
                <a:cs typeface="Arial" pitchFamily="34" charset="0"/>
              </a:rPr>
              <a:t>subInst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[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i,j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] 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=  “LCS of first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X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chars and first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j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chars.” </a:t>
            </a:r>
          </a:p>
        </p:txBody>
      </p:sp>
      <p:sp>
        <p:nvSpPr>
          <p:cNvPr id="174" name="AutoShape 58">
            <a:extLst>
              <a:ext uri="{FF2B5EF4-FFF2-40B4-BE49-F238E27FC236}">
                <a16:creationId xmlns:a16="http://schemas.microsoft.com/office/drawing/2014/main" id="{BAE1026A-741D-4EA6-B1B0-A38F770D66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16330" y="3721593"/>
            <a:ext cx="1927670" cy="2374407"/>
          </a:xfrm>
          <a:prstGeom prst="wedgeRoundRectCallout">
            <a:avLst>
              <a:gd name="adj1" fmla="val -58311"/>
              <a:gd name="adj2" fmla="val -22638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Consider the </a:t>
            </a:r>
            <a:r>
              <a:rPr lang="en-US" altLang="en-US" sz="2400" dirty="0">
                <a:solidFill>
                  <a:srgbClr val="FF0000"/>
                </a:solidFill>
              </a:rPr>
              <a:t>last</a:t>
            </a:r>
            <a:r>
              <a:rPr lang="en-US" altLang="en-US" sz="2400" dirty="0"/>
              <a:t> char of </a:t>
            </a:r>
            <a:r>
              <a:rPr lang="en-US" altLang="en-US" sz="2400" dirty="0">
                <a:solidFill>
                  <a:srgbClr val="00FFFF"/>
                </a:solidFill>
              </a:rPr>
              <a:t>X </a:t>
            </a:r>
            <a:r>
              <a:rPr lang="en-US" altLang="en-US" sz="2400" dirty="0"/>
              <a:t>and</a:t>
            </a:r>
            <a:r>
              <a:rPr lang="en-US" altLang="en-US" sz="2400" dirty="0">
                <a:solidFill>
                  <a:srgbClr val="00FFFF"/>
                </a:solidFill>
              </a:rPr>
              <a:t> Y</a:t>
            </a:r>
            <a:r>
              <a:rPr lang="en-US" altLang="en-US" sz="2400" dirty="0"/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Take both.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5" name="Rectangle 2">
            <a:extLst>
              <a:ext uri="{FF2B5EF4-FFF2-40B4-BE49-F238E27FC236}">
                <a16:creationId xmlns:a16="http://schemas.microsoft.com/office/drawing/2014/main" id="{A73BD161-DCE1-4253-8BF4-340F2CA67C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01738" y="184483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8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28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3231968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5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 animBg="1"/>
      <p:bldP spid="227" grpId="0"/>
      <p:bldP spid="322" grpId="0" animBg="1"/>
      <p:bldP spid="372" grpId="0" animBg="1"/>
      <p:bldP spid="372" grpId="1" animBg="1"/>
      <p:bldP spid="133" grpId="0" animBg="1"/>
      <p:bldP spid="135" grpId="0" animBg="1"/>
      <p:bldP spid="135" grpId="1" animBg="1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5458" name="Picture 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19063"/>
            <a:ext cx="6505575" cy="66627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75459" name="Rectangle 5"/>
          <p:cNvSpPr>
            <a:spLocks noChangeArrowheads="1"/>
          </p:cNvSpPr>
          <p:nvPr/>
        </p:nvSpPr>
        <p:spPr bwMode="auto">
          <a:xfrm>
            <a:off x="3962400" y="1981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Fill in Box</a:t>
            </a:r>
          </a:p>
        </p:txBody>
      </p:sp>
    </p:spTree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Rectangle 2"/>
          <p:cNvSpPr>
            <a:spLocks noChangeArrowheads="1"/>
          </p:cNvSpPr>
          <p:nvPr/>
        </p:nvSpPr>
        <p:spPr bwMode="auto">
          <a:xfrm>
            <a:off x="3429000" y="1981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Fill in Box</a:t>
            </a:r>
          </a:p>
        </p:txBody>
      </p:sp>
      <p:pic>
        <p:nvPicPr>
          <p:cNvPr id="276483" name="Picture 4" descr="capture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7650" y="1295400"/>
            <a:ext cx="5314950" cy="4183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7506" name="Picture 2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1755160" name="Text Box 24"/>
          <p:cNvSpPr txBox="1">
            <a:spLocks noChangeArrowheads="1"/>
          </p:cNvSpPr>
          <p:nvPr/>
        </p:nvSpPr>
        <p:spPr bwMode="auto">
          <a:xfrm>
            <a:off x="5981700" y="1431925"/>
            <a:ext cx="3238500" cy="1860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Order to fill table:</a:t>
            </a:r>
          </a:p>
          <a:p>
            <a:pPr eaLnBrk="1" hangingPunct="1"/>
            <a:r>
              <a:rPr lang="en-US" altLang="en-US" sz="2800"/>
              <a:t>so that nobody waits</a:t>
            </a:r>
            <a:br>
              <a:rPr lang="en-US" altLang="en-US" sz="2800"/>
            </a:br>
            <a:endParaRPr lang="en-US" altLang="en-US" sz="2800"/>
          </a:p>
          <a:p>
            <a:pPr eaLnBrk="1" hangingPunct="1">
              <a:buFontTx/>
              <a:buNone/>
            </a:pPr>
            <a:r>
              <a:rPr lang="en-US" altLang="en-US" sz="2800"/>
              <a:t>   This guy waits for</a:t>
            </a:r>
          </a:p>
        </p:txBody>
      </p:sp>
      <p:sp>
        <p:nvSpPr>
          <p:cNvPr id="1755162" name="Rectangle 26"/>
          <p:cNvSpPr>
            <a:spLocks noChangeArrowheads="1"/>
          </p:cNvSpPr>
          <p:nvPr/>
        </p:nvSpPr>
        <p:spPr bwMode="auto">
          <a:xfrm>
            <a:off x="3609975" y="4419600"/>
            <a:ext cx="561975" cy="471488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3" name="Rectangle 27"/>
          <p:cNvSpPr>
            <a:spLocks noChangeArrowheads="1"/>
          </p:cNvSpPr>
          <p:nvPr/>
        </p:nvSpPr>
        <p:spPr bwMode="auto">
          <a:xfrm>
            <a:off x="3609975" y="39004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4" name="Rectangle 28"/>
          <p:cNvSpPr>
            <a:spLocks noChangeArrowheads="1"/>
          </p:cNvSpPr>
          <p:nvPr/>
        </p:nvSpPr>
        <p:spPr bwMode="auto">
          <a:xfrm>
            <a:off x="3076575" y="388620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5" name="Rectangle 29"/>
          <p:cNvSpPr>
            <a:spLocks noChangeArrowheads="1"/>
          </p:cNvSpPr>
          <p:nvPr/>
        </p:nvSpPr>
        <p:spPr bwMode="auto">
          <a:xfrm>
            <a:off x="3067050" y="4433888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5166" name="Line 30"/>
          <p:cNvSpPr>
            <a:spLocks noChangeShapeType="1"/>
          </p:cNvSpPr>
          <p:nvPr/>
        </p:nvSpPr>
        <p:spPr bwMode="auto">
          <a:xfrm>
            <a:off x="1295400" y="20574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7" name="Line 31"/>
          <p:cNvSpPr>
            <a:spLocks noChangeShapeType="1"/>
          </p:cNvSpPr>
          <p:nvPr/>
        </p:nvSpPr>
        <p:spPr bwMode="auto">
          <a:xfrm>
            <a:off x="1309688" y="25908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8" name="Line 32"/>
          <p:cNvSpPr>
            <a:spLocks noChangeShapeType="1"/>
          </p:cNvSpPr>
          <p:nvPr/>
        </p:nvSpPr>
        <p:spPr bwMode="auto">
          <a:xfrm>
            <a:off x="1323975" y="31242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69" name="Line 33"/>
          <p:cNvSpPr>
            <a:spLocks noChangeShapeType="1"/>
          </p:cNvSpPr>
          <p:nvPr/>
        </p:nvSpPr>
        <p:spPr bwMode="auto">
          <a:xfrm>
            <a:off x="1338263" y="36576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70" name="Line 34"/>
          <p:cNvSpPr>
            <a:spLocks noChangeShapeType="1"/>
          </p:cNvSpPr>
          <p:nvPr/>
        </p:nvSpPr>
        <p:spPr bwMode="auto">
          <a:xfrm>
            <a:off x="1352550" y="4191000"/>
            <a:ext cx="40386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55171" name="Line 35"/>
          <p:cNvSpPr>
            <a:spLocks noChangeShapeType="1"/>
          </p:cNvSpPr>
          <p:nvPr/>
        </p:nvSpPr>
        <p:spPr bwMode="auto">
          <a:xfrm>
            <a:off x="1366838" y="4724400"/>
            <a:ext cx="2062162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7518" name="Rectangle 37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Order to Fill in Table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551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55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55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55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55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55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55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5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55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5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55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6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55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6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55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9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7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55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55162" grpId="0" animBg="1"/>
      <p:bldP spid="1755163" grpId="0" animBg="1"/>
      <p:bldP spid="1755164" grpId="0" animBg="1"/>
      <p:bldP spid="1755165" grpId="0" animBg="1"/>
      <p:bldP spid="1755166" grpId="0" animBg="1"/>
      <p:bldP spid="1755167" grpId="0" animBg="1"/>
      <p:bldP spid="1755168" grpId="0" animBg="1"/>
      <p:bldP spid="1755169" grpId="0" animBg="1"/>
      <p:bldP spid="1755170" grpId="0" animBg="1"/>
      <p:bldP spid="1755171" grpId="0" animBg="1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9554" name="Picture 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1767428" name="Text Box 4"/>
          <p:cNvSpPr txBox="1">
            <a:spLocks noChangeArrowheads="1"/>
          </p:cNvSpPr>
          <p:nvPr/>
        </p:nvSpPr>
        <p:spPr bwMode="auto">
          <a:xfrm>
            <a:off x="5943600" y="1431925"/>
            <a:ext cx="2822575" cy="27146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Cases:</a:t>
            </a:r>
          </a:p>
          <a:p>
            <a:pPr eaLnBrk="1" hangingPunct="1"/>
            <a:r>
              <a:rPr lang="en-US" altLang="en-US" sz="2800"/>
              <a:t>general algorithm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does not work</a:t>
            </a:r>
            <a:br>
              <a:rPr lang="en-US" altLang="en-US" sz="2800"/>
            </a:br>
            <a:endParaRPr lang="en-US" altLang="en-US" sz="2800"/>
          </a:p>
          <a:p>
            <a:pPr eaLnBrk="1" hangingPunct="1"/>
            <a:r>
              <a:rPr lang="en-US" altLang="en-US" sz="2800"/>
              <a:t>This guy’s </a:t>
            </a:r>
            <a:br>
              <a:rPr lang="en-US" altLang="en-US" sz="2800"/>
            </a:br>
            <a:r>
              <a:rPr lang="en-US" altLang="en-US" sz="2800"/>
              <a:t>  friends are</a:t>
            </a:r>
          </a:p>
        </p:txBody>
      </p:sp>
      <p:sp>
        <p:nvSpPr>
          <p:cNvPr id="1767429" name="Rectangle 5"/>
          <p:cNvSpPr>
            <a:spLocks noChangeArrowheads="1"/>
          </p:cNvSpPr>
          <p:nvPr/>
        </p:nvSpPr>
        <p:spPr bwMode="auto">
          <a:xfrm>
            <a:off x="933450" y="4424363"/>
            <a:ext cx="561975" cy="471487"/>
          </a:xfrm>
          <a:prstGeom prst="rect">
            <a:avLst/>
          </a:prstGeom>
          <a:noFill/>
          <a:ln w="25400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0" name="Rectangle 6"/>
          <p:cNvSpPr>
            <a:spLocks noChangeArrowheads="1"/>
          </p:cNvSpPr>
          <p:nvPr/>
        </p:nvSpPr>
        <p:spPr bwMode="auto">
          <a:xfrm>
            <a:off x="933450" y="39052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1" name="Rectangle 7"/>
          <p:cNvSpPr>
            <a:spLocks noChangeArrowheads="1"/>
          </p:cNvSpPr>
          <p:nvPr/>
        </p:nvSpPr>
        <p:spPr bwMode="auto">
          <a:xfrm>
            <a:off x="400050" y="3890963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67432" name="Rectangle 8"/>
          <p:cNvSpPr>
            <a:spLocks noChangeArrowheads="1"/>
          </p:cNvSpPr>
          <p:nvPr/>
        </p:nvSpPr>
        <p:spPr bwMode="auto">
          <a:xfrm>
            <a:off x="390525" y="4438650"/>
            <a:ext cx="561975" cy="457200"/>
          </a:xfrm>
          <a:prstGeom prst="rect">
            <a:avLst/>
          </a:prstGeom>
          <a:noFill/>
          <a:ln w="25400">
            <a:solidFill>
              <a:srgbClr val="FF66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79560" name="Rectangle 16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674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674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6742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6742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674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674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674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674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7429" grpId="0" animBg="1"/>
      <p:bldP spid="1767430" grpId="0" animBg="1"/>
      <p:bldP spid="1767431" grpId="0" animBg="1"/>
      <p:bldP spid="1767432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2895600"/>
            <a:ext cx="7424055" cy="2085444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Temporarily trusting this answer k,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It defines a sub-instance to the same problem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whose solution corresponds to the rest of our solution.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(Problem has a recursive sub-structure)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This is solved using a single recursive call.</a:t>
            </a: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4CCDEE2C-C9A5-4632-8EF5-90407DEC7F4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75" name="Text Box 3">
              <a:extLst>
                <a:ext uri="{FF2B5EF4-FFF2-40B4-BE49-F238E27FC236}">
                  <a16:creationId xmlns:a16="http://schemas.microsoft.com/office/drawing/2014/main" id="{AFE3F5AC-0260-47E1-AFA2-6557BDA210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76" name="Text Box 3">
              <a:extLst>
                <a:ext uri="{FF2B5EF4-FFF2-40B4-BE49-F238E27FC236}">
                  <a16:creationId xmlns:a16="http://schemas.microsoft.com/office/drawing/2014/main" id="{83A58A87-44ED-47C5-BF58-1D2F20E831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77" name="Straight Connector 76">
              <a:extLst>
                <a:ext uri="{FF2B5EF4-FFF2-40B4-BE49-F238E27FC236}">
                  <a16:creationId xmlns:a16="http://schemas.microsoft.com/office/drawing/2014/main" id="{FC57474D-3C2A-47BE-9262-6379E4B417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88" name="Text Box 3">
            <a:extLst>
              <a:ext uri="{FF2B5EF4-FFF2-40B4-BE49-F238E27FC236}">
                <a16:creationId xmlns:a16="http://schemas.microsoft.com/office/drawing/2014/main" id="{8B56B272-BE96-44FE-A5EF-6D77728B18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89" name="Straight Connector 88">
            <a:extLst>
              <a:ext uri="{FF2B5EF4-FFF2-40B4-BE49-F238E27FC236}">
                <a16:creationId xmlns:a16="http://schemas.microsoft.com/office/drawing/2014/main" id="{4271EFAA-3619-43AE-9907-8244761CD26B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0" name="Group 89">
            <a:extLst>
              <a:ext uri="{FF2B5EF4-FFF2-40B4-BE49-F238E27FC236}">
                <a16:creationId xmlns:a16="http://schemas.microsoft.com/office/drawing/2014/main" id="{8354DC3C-D69E-4CF6-A48E-7AB3FF58A066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0E3C1163-D45C-48FA-BFDE-2219A30AAF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92" name="Group 91">
              <a:extLst>
                <a:ext uri="{FF2B5EF4-FFF2-40B4-BE49-F238E27FC236}">
                  <a16:creationId xmlns:a16="http://schemas.microsoft.com/office/drawing/2014/main" id="{E3776E3D-814E-41B9-B403-6D5375020536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F13AFE47-F0B7-405D-A28C-ECC7EF1D9F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853A3337-B60D-4F0C-8840-F1AC201A5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94906042-2A1E-4881-9A6E-1BA9F97CA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77AC24E0-A296-4FC3-9243-A4FE9E80A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pic>
        <p:nvPicPr>
          <p:cNvPr id="105" name="Picture 3" descr="question">
            <a:extLst>
              <a:ext uri="{FF2B5EF4-FFF2-40B4-BE49-F238E27FC236}">
                <a16:creationId xmlns:a16="http://schemas.microsoft.com/office/drawing/2014/main" id="{9A85A288-D43C-4522-917A-1C361312FC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3" name="Group 32">
            <a:extLst>
              <a:ext uri="{FF2B5EF4-FFF2-40B4-BE49-F238E27FC236}">
                <a16:creationId xmlns:a16="http://schemas.microsoft.com/office/drawing/2014/main" id="{5A84AC27-FA78-4BFD-A958-A1546AE6BBD3}"/>
              </a:ext>
            </a:extLst>
          </p:cNvPr>
          <p:cNvGrpSpPr/>
          <p:nvPr/>
        </p:nvGrpSpPr>
        <p:grpSpPr>
          <a:xfrm flipH="1">
            <a:off x="8305800" y="4016807"/>
            <a:ext cx="740904" cy="750888"/>
            <a:chOff x="7543800" y="677863"/>
            <a:chExt cx="740904" cy="750888"/>
          </a:xfrm>
        </p:grpSpPr>
        <p:sp>
          <p:nvSpPr>
            <p:cNvPr id="35" name="AutoShape 3">
              <a:extLst>
                <a:ext uri="{FF2B5EF4-FFF2-40B4-BE49-F238E27FC236}">
                  <a16:creationId xmlns:a16="http://schemas.microsoft.com/office/drawing/2014/main" id="{C4DBC299-CE30-4073-BB6E-2E8810FAAB82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2D8C137E-97E3-4F17-A4E0-408F7747A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76907F6F-D308-4A22-AB46-07C6CC361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70BF6BFC-2975-4E4E-B659-D85C2E03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9" name="Freeform 27">
            <a:extLst>
              <a:ext uri="{FF2B5EF4-FFF2-40B4-BE49-F238E27FC236}">
                <a16:creationId xmlns:a16="http://schemas.microsoft.com/office/drawing/2014/main" id="{9BC6EACA-F8CC-44EF-B216-18CDF5237CE4}"/>
              </a:ext>
            </a:extLst>
          </p:cNvPr>
          <p:cNvSpPr>
            <a:spLocks/>
          </p:cNvSpPr>
          <p:nvPr/>
        </p:nvSpPr>
        <p:spPr bwMode="auto">
          <a:xfrm flipH="1">
            <a:off x="8060691" y="4400302"/>
            <a:ext cx="758546" cy="432501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  <a:gd name="connsiteX0" fmla="*/ 12778 w 12778"/>
              <a:gd name="connsiteY0" fmla="*/ 0 h 15397"/>
              <a:gd name="connsiteX1" fmla="*/ 0 w 12778"/>
              <a:gd name="connsiteY1" fmla="*/ 15397 h 15397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54447 w 154447"/>
              <a:gd name="connsiteY0" fmla="*/ 0 h 11588"/>
              <a:gd name="connsiteX1" fmla="*/ 0 w 154447"/>
              <a:gd name="connsiteY1" fmla="*/ 11588 h 11588"/>
              <a:gd name="connsiteX0" fmla="*/ 154447 w 154447"/>
              <a:gd name="connsiteY0" fmla="*/ 0 h 12270"/>
              <a:gd name="connsiteX1" fmla="*/ 0 w 154447"/>
              <a:gd name="connsiteY1" fmla="*/ 12270 h 1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447" h="12270">
                <a:moveTo>
                  <a:pt x="154447" y="0"/>
                </a:moveTo>
                <a:lnTo>
                  <a:pt x="0" y="12270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40" name="Picture 39">
            <a:extLst>
              <a:ext uri="{FF2B5EF4-FFF2-40B4-BE49-F238E27FC236}">
                <a16:creationId xmlns:a16="http://schemas.microsoft.com/office/drawing/2014/main" id="{47A4F686-A0CD-48D5-8FF4-6D368D6E9ED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956436">
            <a:off x="8648341" y="3995509"/>
            <a:ext cx="417672" cy="790737"/>
          </a:xfrm>
          <a:prstGeom prst="rect">
            <a:avLst/>
          </a:prstGeom>
        </p:spPr>
      </p:pic>
      <p:pic>
        <p:nvPicPr>
          <p:cNvPr id="41" name="Picture 40">
            <a:extLst>
              <a:ext uri="{FF2B5EF4-FFF2-40B4-BE49-F238E27FC236}">
                <a16:creationId xmlns:a16="http://schemas.microsoft.com/office/drawing/2014/main" id="{DAA4069F-76E6-4DE4-A906-D5511B083C5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305800" y="4685953"/>
            <a:ext cx="302053" cy="571847"/>
          </a:xfrm>
          <a:prstGeom prst="rect">
            <a:avLst/>
          </a:prstGeom>
        </p:spPr>
      </p:pic>
      <p:sp>
        <p:nvSpPr>
          <p:cNvPr id="42" name="Freeform 21">
            <a:extLst>
              <a:ext uri="{FF2B5EF4-FFF2-40B4-BE49-F238E27FC236}">
                <a16:creationId xmlns:a16="http://schemas.microsoft.com/office/drawing/2014/main" id="{4A3ED32C-4E97-432E-BF8B-325473FDAECD}"/>
              </a:ext>
            </a:extLst>
          </p:cNvPr>
          <p:cNvSpPr>
            <a:spLocks/>
          </p:cNvSpPr>
          <p:nvPr/>
        </p:nvSpPr>
        <p:spPr bwMode="auto">
          <a:xfrm>
            <a:off x="8001000" y="4876800"/>
            <a:ext cx="972287" cy="1827992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  <a:gd name="connsiteX0" fmla="*/ 8235 w 11640"/>
              <a:gd name="connsiteY0" fmla="*/ 0 h 10000"/>
              <a:gd name="connsiteX1" fmla="*/ 4706 w 11640"/>
              <a:gd name="connsiteY1" fmla="*/ 3438 h 10000"/>
              <a:gd name="connsiteX2" fmla="*/ 11640 w 11640"/>
              <a:gd name="connsiteY2" fmla="*/ 6897 h 10000"/>
              <a:gd name="connsiteX3" fmla="*/ 0 w 11640"/>
              <a:gd name="connsiteY3" fmla="*/ 10000 h 10000"/>
              <a:gd name="connsiteX0" fmla="*/ 7415 w 10820"/>
              <a:gd name="connsiteY0" fmla="*/ 0 h 10584"/>
              <a:gd name="connsiteX1" fmla="*/ 3886 w 10820"/>
              <a:gd name="connsiteY1" fmla="*/ 3438 h 10584"/>
              <a:gd name="connsiteX2" fmla="*/ 10820 w 10820"/>
              <a:gd name="connsiteY2" fmla="*/ 6897 h 10584"/>
              <a:gd name="connsiteX3" fmla="*/ 0 w 10820"/>
              <a:gd name="connsiteY3" fmla="*/ 10584 h 10584"/>
              <a:gd name="connsiteX0" fmla="*/ 8399 w 11804"/>
              <a:gd name="connsiteY0" fmla="*/ 0 h 10501"/>
              <a:gd name="connsiteX1" fmla="*/ 4870 w 11804"/>
              <a:gd name="connsiteY1" fmla="*/ 3438 h 10501"/>
              <a:gd name="connsiteX2" fmla="*/ 11804 w 11804"/>
              <a:gd name="connsiteY2" fmla="*/ 6897 h 10501"/>
              <a:gd name="connsiteX3" fmla="*/ 0 w 11804"/>
              <a:gd name="connsiteY3" fmla="*/ 10501 h 10501"/>
              <a:gd name="connsiteX0" fmla="*/ 8399 w 10984"/>
              <a:gd name="connsiteY0" fmla="*/ 0 h 10501"/>
              <a:gd name="connsiteX1" fmla="*/ 4870 w 10984"/>
              <a:gd name="connsiteY1" fmla="*/ 3438 h 10501"/>
              <a:gd name="connsiteX2" fmla="*/ 10984 w 10984"/>
              <a:gd name="connsiteY2" fmla="*/ 7064 h 10501"/>
              <a:gd name="connsiteX3" fmla="*/ 0 w 10984"/>
              <a:gd name="connsiteY3" fmla="*/ 10501 h 105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984" h="10501">
                <a:moveTo>
                  <a:pt x="8399" y="0"/>
                </a:moveTo>
                <a:lnTo>
                  <a:pt x="4870" y="3438"/>
                </a:lnTo>
                <a:lnTo>
                  <a:pt x="10984" y="7064"/>
                </a:lnTo>
                <a:lnTo>
                  <a:pt x="0" y="10501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43" name="Picture 42">
            <a:extLst>
              <a:ext uri="{FF2B5EF4-FFF2-40B4-BE49-F238E27FC236}">
                <a16:creationId xmlns:a16="http://schemas.microsoft.com/office/drawing/2014/main" id="{DDAE9A3F-B14A-4AB3-9803-59433189591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37572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6563 -0.04815 L -1.2837E-16 -2.96296E-6 " pathEditMode="relative" rAng="0" ptsTypes="AA">
                                      <p:cBhvr>
                                        <p:cTn id="21" dur="8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06" y="229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30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2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0578" name="Picture 3" descr="capture3"/>
          <p:cNvPicPr>
            <a:picLocks noGrp="1" noChangeAspect="1" noChangeArrowheads="1"/>
          </p:cNvPicPr>
          <p:nvPr>
            <p:ph sz="half" idx="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95263" y="1028700"/>
            <a:ext cx="5672137" cy="5143500"/>
          </a:xfrm>
          <a:noFill/>
        </p:spPr>
      </p:pic>
      <p:sp>
        <p:nvSpPr>
          <p:cNvPr id="280579" name="Text Box 4"/>
          <p:cNvSpPr txBox="1">
            <a:spLocks noChangeArrowheads="1"/>
          </p:cNvSpPr>
          <p:nvPr/>
        </p:nvSpPr>
        <p:spPr bwMode="auto">
          <a:xfrm>
            <a:off x="5943600" y="1431925"/>
            <a:ext cx="2822575" cy="1433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/>
              <a:t>Base Cases:</a:t>
            </a:r>
          </a:p>
          <a:p>
            <a:pPr eaLnBrk="1" hangingPunct="1"/>
            <a:r>
              <a:rPr lang="en-US" altLang="en-US" sz="2800"/>
              <a:t>general algorithm</a:t>
            </a:r>
          </a:p>
          <a:p>
            <a:pPr eaLnBrk="1" hangingPunct="1">
              <a:buFontTx/>
              <a:buNone/>
            </a:pPr>
            <a:r>
              <a:rPr lang="en-US" altLang="en-US" sz="2800"/>
              <a:t>does not work</a:t>
            </a:r>
          </a:p>
        </p:txBody>
      </p:sp>
      <p:sp>
        <p:nvSpPr>
          <p:cNvPr id="1768462" name="Freeform 14"/>
          <p:cNvSpPr>
            <a:spLocks/>
          </p:cNvSpPr>
          <p:nvPr/>
        </p:nvSpPr>
        <p:spPr bwMode="auto">
          <a:xfrm>
            <a:off x="957263" y="1752600"/>
            <a:ext cx="4791075" cy="4256088"/>
          </a:xfrm>
          <a:custGeom>
            <a:avLst/>
            <a:gdLst>
              <a:gd name="T0" fmla="*/ 0 w 3018"/>
              <a:gd name="T1" fmla="*/ 2147483647 h 2681"/>
              <a:gd name="T2" fmla="*/ 2147483647 w 3018"/>
              <a:gd name="T3" fmla="*/ 2147483647 h 2681"/>
              <a:gd name="T4" fmla="*/ 2147483647 w 3018"/>
              <a:gd name="T5" fmla="*/ 2147483647 h 2681"/>
              <a:gd name="T6" fmla="*/ 2147483647 w 3018"/>
              <a:gd name="T7" fmla="*/ 2147483647 h 2681"/>
              <a:gd name="T8" fmla="*/ 2147483647 w 3018"/>
              <a:gd name="T9" fmla="*/ 2147483647 h 2681"/>
              <a:gd name="T10" fmla="*/ 0 w 3018"/>
              <a:gd name="T11" fmla="*/ 2147483647 h 2681"/>
              <a:gd name="T12" fmla="*/ 2147483647 w 3018"/>
              <a:gd name="T13" fmla="*/ 0 h 26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w 3018"/>
              <a:gd name="T22" fmla="*/ 0 h 2681"/>
              <a:gd name="T23" fmla="*/ 3018 w 3018"/>
              <a:gd name="T24" fmla="*/ 2681 h 2681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T21" t="T22" r="T23" b="T24"/>
            <a:pathLst>
              <a:path w="3018" h="2681">
                <a:moveTo>
                  <a:pt x="0" y="2"/>
                </a:moveTo>
                <a:lnTo>
                  <a:pt x="3018" y="2"/>
                </a:lnTo>
                <a:lnTo>
                  <a:pt x="3018" y="359"/>
                </a:lnTo>
                <a:lnTo>
                  <a:pt x="357" y="359"/>
                </a:lnTo>
                <a:lnTo>
                  <a:pt x="348" y="2681"/>
                </a:lnTo>
                <a:lnTo>
                  <a:pt x="0" y="2672"/>
                </a:lnTo>
                <a:lnTo>
                  <a:pt x="21" y="0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0581" name="Rectangle 16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68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68462" grpId="0" animBg="1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1602" name="Picture 5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600075"/>
            <a:ext cx="8556625" cy="61817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81603" name="Rectangle 3"/>
          <p:cNvSpPr>
            <a:spLocks noChangeArrowheads="1"/>
          </p:cNvSpPr>
          <p:nvPr/>
        </p:nvSpPr>
        <p:spPr bwMode="auto">
          <a:xfrm>
            <a:off x="838200" y="3200400"/>
            <a:ext cx="7543800" cy="28194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81604" name="Rectangle 5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Base Cases</a:t>
            </a:r>
          </a:p>
        </p:txBody>
      </p:sp>
    </p:spTree>
  </p:cSld>
  <p:clrMapOvr>
    <a:masterClrMapping/>
  </p:clrMapOvr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3650" name="Picture 2" descr="LC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6238" y="822325"/>
            <a:ext cx="5851525" cy="5211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9907" name="Freeform 3"/>
          <p:cNvSpPr>
            <a:spLocks/>
          </p:cNvSpPr>
          <p:nvPr/>
        </p:nvSpPr>
        <p:spPr bwMode="auto">
          <a:xfrm>
            <a:off x="3211513" y="1636713"/>
            <a:ext cx="4030662" cy="4024312"/>
          </a:xfrm>
          <a:custGeom>
            <a:avLst/>
            <a:gdLst>
              <a:gd name="T0" fmla="*/ 2147483647 w 2539"/>
              <a:gd name="T1" fmla="*/ 2147483647 h 2535"/>
              <a:gd name="T2" fmla="*/ 2147483647 w 2539"/>
              <a:gd name="T3" fmla="*/ 2147483647 h 2535"/>
              <a:gd name="T4" fmla="*/ 2147483647 w 2539"/>
              <a:gd name="T5" fmla="*/ 2147483647 h 2535"/>
              <a:gd name="T6" fmla="*/ 2147483647 w 2539"/>
              <a:gd name="T7" fmla="*/ 2147483647 h 2535"/>
              <a:gd name="T8" fmla="*/ 0 w 2539"/>
              <a:gd name="T9" fmla="*/ 0 h 253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539"/>
              <a:gd name="T16" fmla="*/ 0 h 2535"/>
              <a:gd name="T17" fmla="*/ 2539 w 2539"/>
              <a:gd name="T18" fmla="*/ 2535 h 2535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539" h="2535">
                <a:moveTo>
                  <a:pt x="2539" y="2535"/>
                </a:moveTo>
                <a:lnTo>
                  <a:pt x="1079" y="1051"/>
                </a:lnTo>
                <a:lnTo>
                  <a:pt x="1079" y="704"/>
                </a:lnTo>
                <a:lnTo>
                  <a:pt x="722" y="704"/>
                </a:lnTo>
                <a:lnTo>
                  <a:pt x="0" y="0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3652" name="Rectangle 4"/>
          <p:cNvSpPr>
            <a:spLocks noChangeArrowheads="1"/>
          </p:cNvSpPr>
          <p:nvPr/>
        </p:nvSpPr>
        <p:spPr bwMode="auto">
          <a:xfrm>
            <a:off x="685800" y="-3048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With Advice</a:t>
            </a:r>
          </a:p>
        </p:txBody>
      </p:sp>
      <p:sp>
        <p:nvSpPr>
          <p:cNvPr id="1659909" name="Text Box 5"/>
          <p:cNvSpPr txBox="1">
            <a:spLocks noChangeArrowheads="1"/>
          </p:cNvSpPr>
          <p:nvPr/>
        </p:nvSpPr>
        <p:spPr bwMode="auto">
          <a:xfrm>
            <a:off x="7926388" y="6202363"/>
            <a:ext cx="10652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>
                <a:solidFill>
                  <a:schemeClr val="hlink"/>
                </a:solidFill>
              </a:rPr>
              <a:t>Done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599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599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59907" grpId="0" animBg="1"/>
      <p:bldP spid="1659909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Rectangle 2"/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Knapsack Problem</a:t>
            </a:r>
          </a:p>
        </p:txBody>
      </p:sp>
      <p:pic>
        <p:nvPicPr>
          <p:cNvPr id="284675" name="Picture 3" descr="j0232725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76600"/>
            <a:ext cx="831850" cy="1116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6" name="Picture 4" descr="j0232142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5291138"/>
            <a:ext cx="1060450" cy="11096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7" name="Picture 5" descr="j0232146"/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2057400"/>
            <a:ext cx="982663" cy="1084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8" name="Picture 6" descr="j0232136"/>
          <p:cNvPicPr preferRelativeResize="0"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9800" y="1295400"/>
            <a:ext cx="846138" cy="1112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79" name="Picture 7" descr="j0232727"/>
          <p:cNvPicPr preferRelativeResize="0"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4876800"/>
            <a:ext cx="866775" cy="882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0" name="Picture 8" descr="j0232156"/>
          <p:cNvPicPr preferRelativeResize="0"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0" y="5715000"/>
            <a:ext cx="1498600" cy="930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1" name="Picture 9" descr="j0238687"/>
          <p:cNvPicPr preferRelativeResize="0"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685800"/>
            <a:ext cx="1063625" cy="5921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2" name="Picture 10" descr="j0290361"/>
          <p:cNvPicPr preferRelativeResize="0"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7450" y="4875213"/>
            <a:ext cx="844550" cy="8397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3" name="Picture 11" descr="j0295614"/>
          <p:cNvPicPr preferRelativeResize="0"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1165225"/>
            <a:ext cx="1460500" cy="1501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4684" name="Picture 12" descr="j0290903"/>
          <p:cNvPicPr preferRelativeResize="0"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752600"/>
            <a:ext cx="3167063" cy="3810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4685" name="Group 13"/>
          <p:cNvGrpSpPr>
            <a:grpSpLocks/>
          </p:cNvGrpSpPr>
          <p:nvPr/>
        </p:nvGrpSpPr>
        <p:grpSpPr bwMode="auto">
          <a:xfrm>
            <a:off x="7097713" y="5954713"/>
            <a:ext cx="1436687" cy="827087"/>
            <a:chOff x="2569" y="1329"/>
            <a:chExt cx="905" cy="521"/>
          </a:xfrm>
        </p:grpSpPr>
        <p:sp>
          <p:nvSpPr>
            <p:cNvPr id="284687" name="Freeform 14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88" name="Freeform 15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89" name="Freeform 16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0" name="Freeform 17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1" name="Freeform 18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2" name="Freeform 19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3" name="Freeform 20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4" name="Freeform 21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5" name="Freeform 22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6" name="Freeform 23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7" name="Freeform 24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8" name="Freeform 25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699" name="Freeform 26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0" name="Freeform 27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1" name="Freeform 28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2" name="Freeform 29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3" name="Freeform 30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4" name="Freeform 31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5" name="Freeform 32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6" name="Freeform 33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7" name="Freeform 34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8" name="Freeform 35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09" name="Freeform 36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10" name="Freeform 37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11" name="Freeform 38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4712" name="Freeform 39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84686" name="Text Box 40"/>
          <p:cNvSpPr txBox="1">
            <a:spLocks noChangeArrowheads="1"/>
          </p:cNvSpPr>
          <p:nvPr/>
        </p:nvSpPr>
        <p:spPr bwMode="auto">
          <a:xfrm>
            <a:off x="3816350" y="2819400"/>
            <a:ext cx="3575050" cy="1739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Get as much value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 you can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into the knapsack</a:t>
            </a:r>
          </a:p>
        </p:txBody>
      </p:sp>
    </p:spTree>
    <p:extLst>
      <p:ext uri="{BB962C8B-B14F-4D97-AF65-F5344CB8AC3E}">
        <p14:creationId xmlns:p14="http://schemas.microsoft.com/office/powerpoint/2010/main" val="39451501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46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46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46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846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46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46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846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846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846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46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846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46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4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4674" grpId="0"/>
      <p:bldP spid="284686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8389" name="Text Box 5"/>
          <p:cNvSpPr txBox="1">
            <a:spLocks noChangeArrowheads="1"/>
          </p:cNvSpPr>
          <p:nvPr/>
        </p:nvSpPr>
        <p:spPr bwMode="auto">
          <a:xfrm>
            <a:off x="76200" y="1301889"/>
            <a:ext cx="9372600" cy="56323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The volume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the knapsack.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The volume  and price of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objects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I =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…,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 set of objects that fit in the knapsack.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of Solution: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The total value of objects in set.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i.e.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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Goal: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Get as much value as you can into the knapsack.</a:t>
            </a:r>
          </a:p>
        </p:txBody>
      </p:sp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grpSp>
        <p:nvGrpSpPr>
          <p:cNvPr id="285703" name="Group 7"/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285704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5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6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7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8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9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0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1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2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3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4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5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6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7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8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9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0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1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2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3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4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5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6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7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8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9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D23225B-AE05-4045-9676-E2FFFF429B20}"/>
              </a:ext>
            </a:extLst>
          </p:cNvPr>
          <p:cNvGrpSpPr/>
          <p:nvPr/>
        </p:nvGrpSpPr>
        <p:grpSpPr>
          <a:xfrm>
            <a:off x="914400" y="2434665"/>
            <a:ext cx="5679282" cy="1278740"/>
            <a:chOff x="914400" y="3009201"/>
            <a:chExt cx="5679282" cy="1278740"/>
          </a:xfrm>
        </p:grpSpPr>
        <p:pic>
          <p:nvPicPr>
            <p:cNvPr id="35" name="Picture 15" descr="j0238687">
              <a:extLst>
                <a:ext uri="{FF2B5EF4-FFF2-40B4-BE49-F238E27FC236}">
                  <a16:creationId xmlns:a16="http://schemas.microsoft.com/office/drawing/2014/main" id="{DB352A51-21D4-4F4B-BED6-67BBE96DA02E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464" y="3023680"/>
              <a:ext cx="8858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" name="Picture 16" descr="j0232136">
              <a:extLst>
                <a:ext uri="{FF2B5EF4-FFF2-40B4-BE49-F238E27FC236}">
                  <a16:creationId xmlns:a16="http://schemas.microsoft.com/office/drawing/2014/main" id="{786B78CD-18F6-44BD-9FA3-41C683C92EF2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244" y="3032017"/>
              <a:ext cx="579438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7" name="Group 17">
              <a:extLst>
                <a:ext uri="{FF2B5EF4-FFF2-40B4-BE49-F238E27FC236}">
                  <a16:creationId xmlns:a16="http://schemas.microsoft.com/office/drawing/2014/main" id="{A1407086-6E5F-4A24-9A63-B587E184D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8995" y="3009201"/>
              <a:ext cx="914400" cy="838200"/>
              <a:chOff x="2569" y="1329"/>
              <a:chExt cx="905" cy="521"/>
            </a:xfrm>
          </p:grpSpPr>
          <p:sp>
            <p:nvSpPr>
              <p:cNvPr id="58" name="Freeform 18">
                <a:extLst>
                  <a:ext uri="{FF2B5EF4-FFF2-40B4-BE49-F238E27FC236}">
                    <a16:creationId xmlns:a16="http://schemas.microsoft.com/office/drawing/2014/main" id="{9D636A90-5CB2-45CC-AA93-6DD34DC4F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063E16B3-CAD7-42F1-BA8A-2725B0A7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Freeform 20">
                <a:extLst>
                  <a:ext uri="{FF2B5EF4-FFF2-40B4-BE49-F238E27FC236}">
                    <a16:creationId xmlns:a16="http://schemas.microsoft.com/office/drawing/2014/main" id="{493451EE-84FD-489D-B3AF-BCBDA403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Freeform 21">
                <a:extLst>
                  <a:ext uri="{FF2B5EF4-FFF2-40B4-BE49-F238E27FC236}">
                    <a16:creationId xmlns:a16="http://schemas.microsoft.com/office/drawing/2014/main" id="{AB8FB312-1821-44A7-A500-57FA6332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Freeform 22">
                <a:extLst>
                  <a:ext uri="{FF2B5EF4-FFF2-40B4-BE49-F238E27FC236}">
                    <a16:creationId xmlns:a16="http://schemas.microsoft.com/office/drawing/2014/main" id="{BC22BCEE-F27D-4004-8DAB-050BD0D3C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3" name="Freeform 23">
                <a:extLst>
                  <a:ext uri="{FF2B5EF4-FFF2-40B4-BE49-F238E27FC236}">
                    <a16:creationId xmlns:a16="http://schemas.microsoft.com/office/drawing/2014/main" id="{A2722179-4158-4C2B-8864-D5D1E51D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Freeform 24">
                <a:extLst>
                  <a:ext uri="{FF2B5EF4-FFF2-40B4-BE49-F238E27FC236}">
                    <a16:creationId xmlns:a16="http://schemas.microsoft.com/office/drawing/2014/main" id="{52E77F46-9DE8-43B3-AF3E-E2984BA81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" name="Freeform 25">
                <a:extLst>
                  <a:ext uri="{FF2B5EF4-FFF2-40B4-BE49-F238E27FC236}">
                    <a16:creationId xmlns:a16="http://schemas.microsoft.com/office/drawing/2014/main" id="{D6045DDD-37E8-47B6-BD86-F9CD01E9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" name="Freeform 26">
                <a:extLst>
                  <a:ext uri="{FF2B5EF4-FFF2-40B4-BE49-F238E27FC236}">
                    <a16:creationId xmlns:a16="http://schemas.microsoft.com/office/drawing/2014/main" id="{848916FB-63A8-4986-9B2F-F4F6A27C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" name="Freeform 27">
                <a:extLst>
                  <a:ext uri="{FF2B5EF4-FFF2-40B4-BE49-F238E27FC236}">
                    <a16:creationId xmlns:a16="http://schemas.microsoft.com/office/drawing/2014/main" id="{DE5FE07D-41DF-4236-A246-C51DE788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" name="Freeform 28">
                <a:extLst>
                  <a:ext uri="{FF2B5EF4-FFF2-40B4-BE49-F238E27FC236}">
                    <a16:creationId xmlns:a16="http://schemas.microsoft.com/office/drawing/2014/main" id="{503B2CC5-055A-4A47-AE06-FFF9539E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" name="Freeform 29">
                <a:extLst>
                  <a:ext uri="{FF2B5EF4-FFF2-40B4-BE49-F238E27FC236}">
                    <a16:creationId xmlns:a16="http://schemas.microsoft.com/office/drawing/2014/main" id="{C23ACD10-1006-47D5-A8A2-08711CC41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" name="Freeform 30">
                <a:extLst>
                  <a:ext uri="{FF2B5EF4-FFF2-40B4-BE49-F238E27FC236}">
                    <a16:creationId xmlns:a16="http://schemas.microsoft.com/office/drawing/2014/main" id="{3B8525BC-666C-4A9F-8630-5CB2B7F8D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" name="Freeform 31">
                <a:extLst>
                  <a:ext uri="{FF2B5EF4-FFF2-40B4-BE49-F238E27FC236}">
                    <a16:creationId xmlns:a16="http://schemas.microsoft.com/office/drawing/2014/main" id="{C7253C7D-3E7B-48AE-A936-9D55A8A4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" name="Freeform 32">
                <a:extLst>
                  <a:ext uri="{FF2B5EF4-FFF2-40B4-BE49-F238E27FC236}">
                    <a16:creationId xmlns:a16="http://schemas.microsoft.com/office/drawing/2014/main" id="{73899AE1-B360-462B-98A8-1B7AC3B2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" name="Freeform 33">
                <a:extLst>
                  <a:ext uri="{FF2B5EF4-FFF2-40B4-BE49-F238E27FC236}">
                    <a16:creationId xmlns:a16="http://schemas.microsoft.com/office/drawing/2014/main" id="{9B526D0D-BE99-4735-A1F9-83AD8427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" name="Freeform 34">
                <a:extLst>
                  <a:ext uri="{FF2B5EF4-FFF2-40B4-BE49-F238E27FC236}">
                    <a16:creationId xmlns:a16="http://schemas.microsoft.com/office/drawing/2014/main" id="{D1E70E8C-AB77-452F-B609-D23FB718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" name="Freeform 35">
                <a:extLst>
                  <a:ext uri="{FF2B5EF4-FFF2-40B4-BE49-F238E27FC236}">
                    <a16:creationId xmlns:a16="http://schemas.microsoft.com/office/drawing/2014/main" id="{57BF0138-30F5-4276-B600-ED540E762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" name="Freeform 36">
                <a:extLst>
                  <a:ext uri="{FF2B5EF4-FFF2-40B4-BE49-F238E27FC236}">
                    <a16:creationId xmlns:a16="http://schemas.microsoft.com/office/drawing/2014/main" id="{050F6404-83F1-44C5-9580-5F6AC327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" name="Freeform 37">
                <a:extLst>
                  <a:ext uri="{FF2B5EF4-FFF2-40B4-BE49-F238E27FC236}">
                    <a16:creationId xmlns:a16="http://schemas.microsoft.com/office/drawing/2014/main" id="{D2D2D081-EBA4-4926-A9D9-EDC8E8F6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" name="Freeform 38">
                <a:extLst>
                  <a:ext uri="{FF2B5EF4-FFF2-40B4-BE49-F238E27FC236}">
                    <a16:creationId xmlns:a16="http://schemas.microsoft.com/office/drawing/2014/main" id="{04E4B3BB-B1D7-428F-8D5F-472A58F6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" name="Freeform 39">
                <a:extLst>
                  <a:ext uri="{FF2B5EF4-FFF2-40B4-BE49-F238E27FC236}">
                    <a16:creationId xmlns:a16="http://schemas.microsoft.com/office/drawing/2014/main" id="{2EEE9935-3A4D-48A1-ABA8-E3FEBA58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" name="Freeform 40">
                <a:extLst>
                  <a:ext uri="{FF2B5EF4-FFF2-40B4-BE49-F238E27FC236}">
                    <a16:creationId xmlns:a16="http://schemas.microsoft.com/office/drawing/2014/main" id="{614AB1ED-4CCC-4343-886B-CBE70F3BF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" name="Freeform 41">
                <a:extLst>
                  <a:ext uri="{FF2B5EF4-FFF2-40B4-BE49-F238E27FC236}">
                    <a16:creationId xmlns:a16="http://schemas.microsoft.com/office/drawing/2014/main" id="{6810ECF9-6A61-4B5A-8BA3-0FD58E748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Freeform 42">
                <a:extLst>
                  <a:ext uri="{FF2B5EF4-FFF2-40B4-BE49-F238E27FC236}">
                    <a16:creationId xmlns:a16="http://schemas.microsoft.com/office/drawing/2014/main" id="{CD543AA3-44B4-4622-998E-5A79277E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43">
                <a:extLst>
                  <a:ext uri="{FF2B5EF4-FFF2-40B4-BE49-F238E27FC236}">
                    <a16:creationId xmlns:a16="http://schemas.microsoft.com/office/drawing/2014/main" id="{7E5887F9-ECEB-448A-8F08-8CB056E7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8" name="Group 44">
              <a:extLst>
                <a:ext uri="{FF2B5EF4-FFF2-40B4-BE49-F238E27FC236}">
                  <a16:creationId xmlns:a16="http://schemas.microsoft.com/office/drawing/2014/main" id="{6E4DF412-996C-4EA3-AA36-CB0395CFEA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4400" y="3048000"/>
              <a:ext cx="1603375" cy="1216025"/>
              <a:chOff x="1059" y="1025"/>
              <a:chExt cx="1490" cy="1822"/>
            </a:xfrm>
          </p:grpSpPr>
          <p:sp>
            <p:nvSpPr>
              <p:cNvPr id="43" name="Freeform 45">
                <a:extLst>
                  <a:ext uri="{FF2B5EF4-FFF2-40B4-BE49-F238E27FC236}">
                    <a16:creationId xmlns:a16="http://schemas.microsoft.com/office/drawing/2014/main" id="{09E129C4-578D-4A8E-97C0-4487B7388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4" name="Freeform 46">
                <a:extLst>
                  <a:ext uri="{FF2B5EF4-FFF2-40B4-BE49-F238E27FC236}">
                    <a16:creationId xmlns:a16="http://schemas.microsoft.com/office/drawing/2014/main" id="{5F503663-63CB-4ADC-B07C-F20E17C71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5" name="Freeform 47">
                <a:extLst>
                  <a:ext uri="{FF2B5EF4-FFF2-40B4-BE49-F238E27FC236}">
                    <a16:creationId xmlns:a16="http://schemas.microsoft.com/office/drawing/2014/main" id="{4CBA927A-A55C-49AE-ADD1-0186E73A1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6" name="Freeform 48">
                <a:extLst>
                  <a:ext uri="{FF2B5EF4-FFF2-40B4-BE49-F238E27FC236}">
                    <a16:creationId xmlns:a16="http://schemas.microsoft.com/office/drawing/2014/main" id="{979736EE-FF33-4567-874C-25E8EC2B0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7" name="Freeform 49">
                <a:extLst>
                  <a:ext uri="{FF2B5EF4-FFF2-40B4-BE49-F238E27FC236}">
                    <a16:creationId xmlns:a16="http://schemas.microsoft.com/office/drawing/2014/main" id="{373BD627-DAB7-4F52-BB43-A81332DC6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8" name="Freeform 50">
                <a:extLst>
                  <a:ext uri="{FF2B5EF4-FFF2-40B4-BE49-F238E27FC236}">
                    <a16:creationId xmlns:a16="http://schemas.microsoft.com/office/drawing/2014/main" id="{17C9FB1E-B6EA-4C0B-A1FB-8553E761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9" name="Freeform 51">
                <a:extLst>
                  <a:ext uri="{FF2B5EF4-FFF2-40B4-BE49-F238E27FC236}">
                    <a16:creationId xmlns:a16="http://schemas.microsoft.com/office/drawing/2014/main" id="{3600032B-94DD-43CB-9260-0F9BE2147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0" name="Freeform 52">
                <a:extLst>
                  <a:ext uri="{FF2B5EF4-FFF2-40B4-BE49-F238E27FC236}">
                    <a16:creationId xmlns:a16="http://schemas.microsoft.com/office/drawing/2014/main" id="{1F230803-38E0-4437-900A-2142B9B0D7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1" name="Freeform 53">
                <a:extLst>
                  <a:ext uri="{FF2B5EF4-FFF2-40B4-BE49-F238E27FC236}">
                    <a16:creationId xmlns:a16="http://schemas.microsoft.com/office/drawing/2014/main" id="{AE1174CE-B0C8-4151-A53D-DBBBFFC74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2" name="Freeform 54">
                <a:extLst>
                  <a:ext uri="{FF2B5EF4-FFF2-40B4-BE49-F238E27FC236}">
                    <a16:creationId xmlns:a16="http://schemas.microsoft.com/office/drawing/2014/main" id="{8B4249FA-EE81-40B9-B5FE-16866260A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3" name="Freeform 55">
                <a:extLst>
                  <a:ext uri="{FF2B5EF4-FFF2-40B4-BE49-F238E27FC236}">
                    <a16:creationId xmlns:a16="http://schemas.microsoft.com/office/drawing/2014/main" id="{E6CE8948-37EF-4DE6-A7EB-6343527E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4" name="Freeform 56">
                <a:extLst>
                  <a:ext uri="{FF2B5EF4-FFF2-40B4-BE49-F238E27FC236}">
                    <a16:creationId xmlns:a16="http://schemas.microsoft.com/office/drawing/2014/main" id="{8EC1CCD1-B6A8-46B7-9923-4FA8910E0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5" name="Freeform 57">
                <a:extLst>
                  <a:ext uri="{FF2B5EF4-FFF2-40B4-BE49-F238E27FC236}">
                    <a16:creationId xmlns:a16="http://schemas.microsoft.com/office/drawing/2014/main" id="{A764B5EA-6FCF-4389-8F59-E8E82B35E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6" name="Freeform 58">
                <a:extLst>
                  <a:ext uri="{FF2B5EF4-FFF2-40B4-BE49-F238E27FC236}">
                    <a16:creationId xmlns:a16="http://schemas.microsoft.com/office/drawing/2014/main" id="{28CE82D3-B039-48F2-A341-2422BFBDD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7" name="Freeform 59">
                <a:extLst>
                  <a:ext uri="{FF2B5EF4-FFF2-40B4-BE49-F238E27FC236}">
                    <a16:creationId xmlns:a16="http://schemas.microsoft.com/office/drawing/2014/main" id="{093570DA-59F1-4497-8BA7-9FE6F031C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40" name="Text Box 61">
              <a:extLst>
                <a:ext uri="{FF2B5EF4-FFF2-40B4-BE49-F238E27FC236}">
                  <a16:creationId xmlns:a16="http://schemas.microsoft.com/office/drawing/2014/main" id="{A3E2BF67-F122-487A-9573-3E273AB00A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65551" y="3456944"/>
              <a:ext cx="665567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</a:t>
              </a: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417C03D5-7CB2-4A47-B237-9FF077610449}"/>
              </a:ext>
            </a:extLst>
          </p:cNvPr>
          <p:cNvGrpSpPr/>
          <p:nvPr/>
        </p:nvGrpSpPr>
        <p:grpSpPr>
          <a:xfrm>
            <a:off x="914400" y="4388688"/>
            <a:ext cx="1603375" cy="1276973"/>
            <a:chOff x="914400" y="4388688"/>
            <a:chExt cx="1603375" cy="1276973"/>
          </a:xfrm>
        </p:grpSpPr>
        <p:pic>
          <p:nvPicPr>
            <p:cNvPr id="119" name="Picture 16" descr="j0232136">
              <a:extLst>
                <a:ext uri="{FF2B5EF4-FFF2-40B4-BE49-F238E27FC236}">
                  <a16:creationId xmlns:a16="http://schemas.microsoft.com/office/drawing/2014/main" id="{213FFEB5-106F-43DB-83FB-AF8F1EC55397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787603" y="4903661"/>
              <a:ext cx="579438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20" name="Group 17">
              <a:extLst>
                <a:ext uri="{FF2B5EF4-FFF2-40B4-BE49-F238E27FC236}">
                  <a16:creationId xmlns:a16="http://schemas.microsoft.com/office/drawing/2014/main" id="{42E377A8-1AB9-4CAE-AB9B-083056648D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35342" y="4464140"/>
              <a:ext cx="914400" cy="838200"/>
              <a:chOff x="2569" y="1329"/>
              <a:chExt cx="905" cy="521"/>
            </a:xfrm>
          </p:grpSpPr>
          <p:sp>
            <p:nvSpPr>
              <p:cNvPr id="141" name="Freeform 18">
                <a:extLst>
                  <a:ext uri="{FF2B5EF4-FFF2-40B4-BE49-F238E27FC236}">
                    <a16:creationId xmlns:a16="http://schemas.microsoft.com/office/drawing/2014/main" id="{51DE1D80-4C39-407C-9512-AF46DD28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2" name="Freeform 19">
                <a:extLst>
                  <a:ext uri="{FF2B5EF4-FFF2-40B4-BE49-F238E27FC236}">
                    <a16:creationId xmlns:a16="http://schemas.microsoft.com/office/drawing/2014/main" id="{5B8B427A-DFC1-4C5E-A80C-7ED8D022E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3" name="Freeform 20">
                <a:extLst>
                  <a:ext uri="{FF2B5EF4-FFF2-40B4-BE49-F238E27FC236}">
                    <a16:creationId xmlns:a16="http://schemas.microsoft.com/office/drawing/2014/main" id="{1B209D7F-F9F5-4D3E-A0BF-6BB860B59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4" name="Freeform 21">
                <a:extLst>
                  <a:ext uri="{FF2B5EF4-FFF2-40B4-BE49-F238E27FC236}">
                    <a16:creationId xmlns:a16="http://schemas.microsoft.com/office/drawing/2014/main" id="{F209459E-57F4-49A2-8B19-CF469E5CC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2">
                <a:extLst>
                  <a:ext uri="{FF2B5EF4-FFF2-40B4-BE49-F238E27FC236}">
                    <a16:creationId xmlns:a16="http://schemas.microsoft.com/office/drawing/2014/main" id="{DD36E6AE-93A2-47A2-B768-5B25C93BB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23">
                <a:extLst>
                  <a:ext uri="{FF2B5EF4-FFF2-40B4-BE49-F238E27FC236}">
                    <a16:creationId xmlns:a16="http://schemas.microsoft.com/office/drawing/2014/main" id="{2E6D81A3-A588-42FF-8AAE-91BB15DA5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24">
                <a:extLst>
                  <a:ext uri="{FF2B5EF4-FFF2-40B4-BE49-F238E27FC236}">
                    <a16:creationId xmlns:a16="http://schemas.microsoft.com/office/drawing/2014/main" id="{2CCEE2D7-297E-4B0E-9CCB-B41FF0026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25">
                <a:extLst>
                  <a:ext uri="{FF2B5EF4-FFF2-40B4-BE49-F238E27FC236}">
                    <a16:creationId xmlns:a16="http://schemas.microsoft.com/office/drawing/2014/main" id="{DC204762-098A-4BB8-85A0-186E0E0A4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26">
                <a:extLst>
                  <a:ext uri="{FF2B5EF4-FFF2-40B4-BE49-F238E27FC236}">
                    <a16:creationId xmlns:a16="http://schemas.microsoft.com/office/drawing/2014/main" id="{4CF58C2F-5F7F-4C71-B136-E5233009C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0" name="Freeform 27">
                <a:extLst>
                  <a:ext uri="{FF2B5EF4-FFF2-40B4-BE49-F238E27FC236}">
                    <a16:creationId xmlns:a16="http://schemas.microsoft.com/office/drawing/2014/main" id="{82847B96-DD49-4342-8D80-646AB17A6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1" name="Freeform 28">
                <a:extLst>
                  <a:ext uri="{FF2B5EF4-FFF2-40B4-BE49-F238E27FC236}">
                    <a16:creationId xmlns:a16="http://schemas.microsoft.com/office/drawing/2014/main" id="{A4C5060C-F446-49B7-B4A6-3ABCAF96B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2" name="Freeform 29">
                <a:extLst>
                  <a:ext uri="{FF2B5EF4-FFF2-40B4-BE49-F238E27FC236}">
                    <a16:creationId xmlns:a16="http://schemas.microsoft.com/office/drawing/2014/main" id="{CD09CF3F-8509-4EFA-BAC7-46584E348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Freeform 30">
                <a:extLst>
                  <a:ext uri="{FF2B5EF4-FFF2-40B4-BE49-F238E27FC236}">
                    <a16:creationId xmlns:a16="http://schemas.microsoft.com/office/drawing/2014/main" id="{4E56DE30-801E-4EF3-B727-F52852C17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4" name="Freeform 31">
                <a:extLst>
                  <a:ext uri="{FF2B5EF4-FFF2-40B4-BE49-F238E27FC236}">
                    <a16:creationId xmlns:a16="http://schemas.microsoft.com/office/drawing/2014/main" id="{15BDF0F4-1A39-4D01-A8C6-E25E8121B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5" name="Freeform 32">
                <a:extLst>
                  <a:ext uri="{FF2B5EF4-FFF2-40B4-BE49-F238E27FC236}">
                    <a16:creationId xmlns:a16="http://schemas.microsoft.com/office/drawing/2014/main" id="{AF161266-694F-4011-B73C-B348CACC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6" name="Freeform 33">
                <a:extLst>
                  <a:ext uri="{FF2B5EF4-FFF2-40B4-BE49-F238E27FC236}">
                    <a16:creationId xmlns:a16="http://schemas.microsoft.com/office/drawing/2014/main" id="{F0A0E7EB-5CFB-45BF-BC5B-9E2DBE80E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7" name="Freeform 34">
                <a:extLst>
                  <a:ext uri="{FF2B5EF4-FFF2-40B4-BE49-F238E27FC236}">
                    <a16:creationId xmlns:a16="http://schemas.microsoft.com/office/drawing/2014/main" id="{15F50D7B-892D-4B94-88B3-CC7C81DF6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8" name="Freeform 35">
                <a:extLst>
                  <a:ext uri="{FF2B5EF4-FFF2-40B4-BE49-F238E27FC236}">
                    <a16:creationId xmlns:a16="http://schemas.microsoft.com/office/drawing/2014/main" id="{BF8E30AD-D962-49D4-BCC0-5D8027C6A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9" name="Freeform 36">
                <a:extLst>
                  <a:ext uri="{FF2B5EF4-FFF2-40B4-BE49-F238E27FC236}">
                    <a16:creationId xmlns:a16="http://schemas.microsoft.com/office/drawing/2014/main" id="{C04ECDFD-D6DD-484F-A08C-394F2B75D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0" name="Freeform 37">
                <a:extLst>
                  <a:ext uri="{FF2B5EF4-FFF2-40B4-BE49-F238E27FC236}">
                    <a16:creationId xmlns:a16="http://schemas.microsoft.com/office/drawing/2014/main" id="{11A8909F-8CBE-4B0B-AC38-11053A2297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1" name="Freeform 38">
                <a:extLst>
                  <a:ext uri="{FF2B5EF4-FFF2-40B4-BE49-F238E27FC236}">
                    <a16:creationId xmlns:a16="http://schemas.microsoft.com/office/drawing/2014/main" id="{135016FD-E847-4C0D-BCD4-5762FE1BB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2" name="Freeform 39">
                <a:extLst>
                  <a:ext uri="{FF2B5EF4-FFF2-40B4-BE49-F238E27FC236}">
                    <a16:creationId xmlns:a16="http://schemas.microsoft.com/office/drawing/2014/main" id="{CC6F3186-34B2-4C34-BBFC-A395A03F0E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3" name="Freeform 40">
                <a:extLst>
                  <a:ext uri="{FF2B5EF4-FFF2-40B4-BE49-F238E27FC236}">
                    <a16:creationId xmlns:a16="http://schemas.microsoft.com/office/drawing/2014/main" id="{121343A4-5AA5-4329-9A72-B4029115C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4" name="Freeform 41">
                <a:extLst>
                  <a:ext uri="{FF2B5EF4-FFF2-40B4-BE49-F238E27FC236}">
                    <a16:creationId xmlns:a16="http://schemas.microsoft.com/office/drawing/2014/main" id="{C53172CF-CC21-4EEF-BBA4-68FC3C45D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5" name="Freeform 42">
                <a:extLst>
                  <a:ext uri="{FF2B5EF4-FFF2-40B4-BE49-F238E27FC236}">
                    <a16:creationId xmlns:a16="http://schemas.microsoft.com/office/drawing/2014/main" id="{64BB1B03-2308-4700-B0F9-7B1F648B6A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6" name="Freeform 43">
                <a:extLst>
                  <a:ext uri="{FF2B5EF4-FFF2-40B4-BE49-F238E27FC236}">
                    <a16:creationId xmlns:a16="http://schemas.microsoft.com/office/drawing/2014/main" id="{3A7F5780-80D8-4E34-828A-1251190C5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1" name="Group 44">
              <a:extLst>
                <a:ext uri="{FF2B5EF4-FFF2-40B4-BE49-F238E27FC236}">
                  <a16:creationId xmlns:a16="http://schemas.microsoft.com/office/drawing/2014/main" id="{4389C5DC-EF5A-4F4B-8E81-BB08211536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4400" y="4388688"/>
              <a:ext cx="1603375" cy="1216025"/>
              <a:chOff x="1059" y="1025"/>
              <a:chExt cx="1490" cy="1822"/>
            </a:xfrm>
          </p:grpSpPr>
          <p:sp>
            <p:nvSpPr>
              <p:cNvPr id="126" name="Freeform 45">
                <a:extLst>
                  <a:ext uri="{FF2B5EF4-FFF2-40B4-BE49-F238E27FC236}">
                    <a16:creationId xmlns:a16="http://schemas.microsoft.com/office/drawing/2014/main" id="{5650B6C6-F426-49E0-8A3C-8E1BD8CF6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7" name="Freeform 46">
                <a:extLst>
                  <a:ext uri="{FF2B5EF4-FFF2-40B4-BE49-F238E27FC236}">
                    <a16:creationId xmlns:a16="http://schemas.microsoft.com/office/drawing/2014/main" id="{07318D13-C217-4DD6-AEE7-BFC360071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8" name="Freeform 47">
                <a:extLst>
                  <a:ext uri="{FF2B5EF4-FFF2-40B4-BE49-F238E27FC236}">
                    <a16:creationId xmlns:a16="http://schemas.microsoft.com/office/drawing/2014/main" id="{551D235A-E8F7-4231-95AD-C27D5EF5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9" name="Freeform 48">
                <a:extLst>
                  <a:ext uri="{FF2B5EF4-FFF2-40B4-BE49-F238E27FC236}">
                    <a16:creationId xmlns:a16="http://schemas.microsoft.com/office/drawing/2014/main" id="{0642D3A5-31E2-4CF0-8D40-07E2E9EF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0" name="Freeform 49">
                <a:extLst>
                  <a:ext uri="{FF2B5EF4-FFF2-40B4-BE49-F238E27FC236}">
                    <a16:creationId xmlns:a16="http://schemas.microsoft.com/office/drawing/2014/main" id="{2C8A59B6-A4A3-4BEC-8672-E956D22F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1" name="Freeform 50">
                <a:extLst>
                  <a:ext uri="{FF2B5EF4-FFF2-40B4-BE49-F238E27FC236}">
                    <a16:creationId xmlns:a16="http://schemas.microsoft.com/office/drawing/2014/main" id="{F346F363-B46B-4ADA-9B40-712E5A88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2" name="Freeform 51">
                <a:extLst>
                  <a:ext uri="{FF2B5EF4-FFF2-40B4-BE49-F238E27FC236}">
                    <a16:creationId xmlns:a16="http://schemas.microsoft.com/office/drawing/2014/main" id="{38AB1781-6543-45CF-81ED-5E92362C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3" name="Freeform 52">
                <a:extLst>
                  <a:ext uri="{FF2B5EF4-FFF2-40B4-BE49-F238E27FC236}">
                    <a16:creationId xmlns:a16="http://schemas.microsoft.com/office/drawing/2014/main" id="{63E90D41-1F89-49DC-93EA-0BC270C1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4" name="Freeform 53">
                <a:extLst>
                  <a:ext uri="{FF2B5EF4-FFF2-40B4-BE49-F238E27FC236}">
                    <a16:creationId xmlns:a16="http://schemas.microsoft.com/office/drawing/2014/main" id="{C3E89EB9-55DC-4872-BE7C-3272D637F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5" name="Freeform 54">
                <a:extLst>
                  <a:ext uri="{FF2B5EF4-FFF2-40B4-BE49-F238E27FC236}">
                    <a16:creationId xmlns:a16="http://schemas.microsoft.com/office/drawing/2014/main" id="{FAE08819-3865-46DE-99A5-A4AEDF88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6" name="Freeform 55">
                <a:extLst>
                  <a:ext uri="{FF2B5EF4-FFF2-40B4-BE49-F238E27FC236}">
                    <a16:creationId xmlns:a16="http://schemas.microsoft.com/office/drawing/2014/main" id="{BEED4E49-C325-420B-9AE3-361E591E1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7" name="Freeform 56">
                <a:extLst>
                  <a:ext uri="{FF2B5EF4-FFF2-40B4-BE49-F238E27FC236}">
                    <a16:creationId xmlns:a16="http://schemas.microsoft.com/office/drawing/2014/main" id="{D2007860-4DC8-4B42-93F1-97527B7B3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8" name="Freeform 57">
                <a:extLst>
                  <a:ext uri="{FF2B5EF4-FFF2-40B4-BE49-F238E27FC236}">
                    <a16:creationId xmlns:a16="http://schemas.microsoft.com/office/drawing/2014/main" id="{F79DFE70-42FB-4357-92A2-AB05A5413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9" name="Freeform 58">
                <a:extLst>
                  <a:ext uri="{FF2B5EF4-FFF2-40B4-BE49-F238E27FC236}">
                    <a16:creationId xmlns:a16="http://schemas.microsoft.com/office/drawing/2014/main" id="{DF9E03FF-47E1-4488-B1E1-0AB2227B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0" name="Freeform 59">
                <a:extLst>
                  <a:ext uri="{FF2B5EF4-FFF2-40B4-BE49-F238E27FC236}">
                    <a16:creationId xmlns:a16="http://schemas.microsoft.com/office/drawing/2014/main" id="{FBB9DED3-C520-4584-8FEE-EDD84CA7A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2" name="Text Box 60">
            <a:extLst>
              <a:ext uri="{FF2B5EF4-FFF2-40B4-BE49-F238E27FC236}">
                <a16:creationId xmlns:a16="http://schemas.microsoft.com/office/drawing/2014/main" id="{17CDD3C7-7EF6-49AC-B648-A95CE559BD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1205" y="4845975"/>
            <a:ext cx="204575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i.e. 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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 + 4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7" name="Text Box 60">
            <a:extLst>
              <a:ext uri="{FF2B5EF4-FFF2-40B4-BE49-F238E27FC236}">
                <a16:creationId xmlns:a16="http://schemas.microsoft.com/office/drawing/2014/main" id="{0A679E05-82D5-4E9D-B9EC-EA6D266199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6110229"/>
            <a:ext cx="188705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 + 5 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= 10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0" name="Text Box 60">
            <a:extLst>
              <a:ext uri="{FF2B5EF4-FFF2-40B4-BE49-F238E27FC236}">
                <a16:creationId xmlns:a16="http://schemas.microsoft.com/office/drawing/2014/main" id="{0199CA41-C739-460B-9257-B91F8D71E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3999" y="2930751"/>
            <a:ext cx="66556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=7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=5</a:t>
            </a:r>
          </a:p>
        </p:txBody>
      </p:sp>
      <p:sp>
        <p:nvSpPr>
          <p:cNvPr id="201" name="Text Box 62">
            <a:extLst>
              <a:ext uri="{FF2B5EF4-FFF2-40B4-BE49-F238E27FC236}">
                <a16:creationId xmlns:a16="http://schemas.microsoft.com/office/drawing/2014/main" id="{5BEACFFA-6385-4ABB-BE24-EF90C42D0E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56300" y="2841764"/>
            <a:ext cx="665567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=5</a:t>
            </a:r>
          </a:p>
        </p:txBody>
      </p:sp>
      <p:sp>
        <p:nvSpPr>
          <p:cNvPr id="203" name="Text Box 63">
            <a:extLst>
              <a:ext uri="{FF2B5EF4-FFF2-40B4-BE49-F238E27FC236}">
                <a16:creationId xmlns:a16="http://schemas.microsoft.com/office/drawing/2014/main" id="{94C4C518-35B0-4BBF-A0D4-EB8867F4CE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58999" y="3234066"/>
            <a:ext cx="8890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V=12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4" name="Text Box 60">
            <a:extLst>
              <a:ext uri="{FF2B5EF4-FFF2-40B4-BE49-F238E27FC236}">
                <a16:creationId xmlns:a16="http://schemas.microsoft.com/office/drawing/2014/main" id="{59EE9F3C-D1E8-4EB2-8B71-CD10804DC7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05545" y="5201515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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12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</p:spTree>
    <p:extLst>
      <p:ext uri="{BB962C8B-B14F-4D97-AF65-F5344CB8AC3E}">
        <p14:creationId xmlns:p14="http://schemas.microsoft.com/office/powerpoint/2010/main" val="10349824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83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838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3" presetClass="emph" presetSubtype="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8" dur="700" fill="hold"/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  <p:par>
                                <p:cTn id="49" presetID="3" presetClass="emph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700" fill="hold"/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3" presetClass="emph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0" dur="7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0838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0838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80838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80838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80838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80838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8389" grpId="0" uiExpand="1" build="p" bldLvl="2" autoUpdateAnimBg="0"/>
      <p:bldP spid="197" grpId="0"/>
      <p:bldP spid="200" grpId="0"/>
      <p:bldP spid="200" grpId="1"/>
      <p:bldP spid="201" grpId="0"/>
      <p:bldP spid="201" grpId="1"/>
      <p:bldP spid="203" grpId="0"/>
      <p:bldP spid="203" grpId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343400" y="3048000"/>
            <a:ext cx="1676400" cy="1676400"/>
            <a:chOff x="2569" y="1329"/>
            <a:chExt cx="905" cy="521"/>
          </a:xfrm>
        </p:grpSpPr>
        <p:sp>
          <p:nvSpPr>
            <p:cNvPr id="286773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4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5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6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7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8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79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0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1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2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3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4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5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6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7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8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89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0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1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2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3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4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5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6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7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98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56"/>
          <p:cNvGrpSpPr>
            <a:grpSpLocks/>
          </p:cNvGrpSpPr>
          <p:nvPr/>
        </p:nvGrpSpPr>
        <p:grpSpPr bwMode="auto">
          <a:xfrm>
            <a:off x="5029200" y="2898775"/>
            <a:ext cx="3698875" cy="2968625"/>
            <a:chOff x="3168" y="1826"/>
            <a:chExt cx="2330" cy="1870"/>
          </a:xfrm>
        </p:grpSpPr>
        <p:pic>
          <p:nvPicPr>
            <p:cNvPr id="286752" name="Picture 57" descr="j0238687"/>
            <p:cNvPicPr preferRelativeResize="0"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46" y="3001"/>
              <a:ext cx="558" cy="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6753" name="Picture 58" descr="j0232136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68" y="2160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6754" name="Text Box 59"/>
            <p:cNvSpPr txBox="1">
              <a:spLocks noChangeArrowheads="1"/>
            </p:cNvSpPr>
            <p:nvPr/>
          </p:nvSpPr>
          <p:spPr bwMode="auto">
            <a:xfrm>
              <a:off x="3168" y="2276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=4,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</a:t>
              </a:r>
            </a:p>
          </p:txBody>
        </p:sp>
        <p:sp>
          <p:nvSpPr>
            <p:cNvPr id="286755" name="Text Box 60"/>
            <p:cNvSpPr txBox="1">
              <a:spLocks noChangeArrowheads="1"/>
            </p:cNvSpPr>
            <p:nvPr/>
          </p:nvSpPr>
          <p:spPr bwMode="auto">
            <a:xfrm>
              <a:off x="3168" y="2832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=4,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</a:t>
              </a:r>
            </a:p>
          </p:txBody>
        </p:sp>
        <p:grpSp>
          <p:nvGrpSpPr>
            <p:cNvPr id="286756" name="Group 61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6758" name="Freeform 6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59" name="Freeform 6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0" name="Freeform 6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1" name="Freeform 6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2" name="Freeform 6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3" name="Freeform 6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4" name="Freeform 6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5" name="Freeform 6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6" name="Freeform 7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7" name="Freeform 7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8" name="Freeform 7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69" name="Freeform 7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70" name="Freeform 7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71" name="Freeform 7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6772" name="Freeform 7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86757" name="Text Box 77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=8</a:t>
              </a:r>
            </a:p>
          </p:txBody>
        </p:sp>
      </p:grpSp>
      <p:sp>
        <p:nvSpPr>
          <p:cNvPr id="1809411" name="Rectangle 3"/>
          <p:cNvSpPr>
            <a:spLocks noChangeArrowheads="1"/>
          </p:cNvSpPr>
          <p:nvPr/>
        </p:nvSpPr>
        <p:spPr bwMode="auto">
          <a:xfrm>
            <a:off x="3530600" y="1274763"/>
            <a:ext cx="2223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Most valuable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</p:txBody>
      </p:sp>
      <p:sp>
        <p:nvSpPr>
          <p:cNvPr id="1809412" name="Rectangle 4"/>
          <p:cNvSpPr>
            <a:spLocks noChangeArrowheads="1"/>
          </p:cNvSpPr>
          <p:nvPr/>
        </p:nvSpPr>
        <p:spPr bwMode="auto">
          <a:xfrm>
            <a:off x="1371600" y="1300163"/>
            <a:ext cx="21900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Criteria:</a:t>
            </a:r>
          </a:p>
        </p:txBody>
      </p:sp>
      <p:pic>
        <p:nvPicPr>
          <p:cNvPr id="1809413" name="Picture 5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5575" y="3341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09414" name="Picture 6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004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6729" name="Group 34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6737" name="Freeform 35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38" name="Freeform 36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39" name="Freeform 37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0" name="Freeform 38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1" name="Freeform 39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2" name="Freeform 40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3" name="Freeform 41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4" name="Freeform 42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5" name="Freeform 43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6" name="Freeform 44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7" name="Freeform 45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8" name="Freeform 46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49" name="Freeform 47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50" name="Freeform 48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6751" name="Freeform 49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09458" name="Text Box 50"/>
          <p:cNvSpPr txBox="1">
            <a:spLocks noChangeArrowheads="1"/>
          </p:cNvSpPr>
          <p:nvPr/>
        </p:nvSpPr>
        <p:spPr bwMode="auto">
          <a:xfrm>
            <a:off x="4959350" y="426720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=7,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=5</a:t>
            </a:r>
          </a:p>
        </p:txBody>
      </p:sp>
      <p:sp>
        <p:nvSpPr>
          <p:cNvPr id="1809459" name="Text Box 51"/>
          <p:cNvSpPr txBox="1">
            <a:spLocks noChangeArrowheads="1"/>
          </p:cNvSpPr>
          <p:nvPr/>
        </p:nvSpPr>
        <p:spPr bwMode="auto">
          <a:xfrm>
            <a:off x="6297613" y="424497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</p:txBody>
      </p:sp>
      <p:sp>
        <p:nvSpPr>
          <p:cNvPr id="1809460" name="Text Box 52"/>
          <p:cNvSpPr txBox="1">
            <a:spLocks noChangeArrowheads="1"/>
          </p:cNvSpPr>
          <p:nvPr/>
        </p:nvSpPr>
        <p:spPr bwMode="auto">
          <a:xfrm>
            <a:off x="7626350" y="421322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</p:txBody>
      </p:sp>
      <p:sp>
        <p:nvSpPr>
          <p:cNvPr id="1809461" name="Text Box 53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=8</a:t>
            </a:r>
          </a:p>
        </p:txBody>
      </p:sp>
      <p:sp>
        <p:nvSpPr>
          <p:cNvPr id="1809462" name="Text Box 54"/>
          <p:cNvSpPr txBox="1">
            <a:spLocks noChangeArrowheads="1"/>
          </p:cNvSpPr>
          <p:nvPr/>
        </p:nvSpPr>
        <p:spPr bwMode="auto">
          <a:xfrm>
            <a:off x="838200" y="6126163"/>
            <a:ext cx="19271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give 5</a:t>
            </a:r>
          </a:p>
        </p:txBody>
      </p:sp>
      <p:sp>
        <p:nvSpPr>
          <p:cNvPr id="1809463" name="Text Box 55"/>
          <p:cNvSpPr txBox="1">
            <a:spLocks noChangeArrowheads="1"/>
          </p:cNvSpPr>
          <p:nvPr/>
        </p:nvSpPr>
        <p:spPr bwMode="auto">
          <a:xfrm>
            <a:off x="5869848" y="6057900"/>
            <a:ext cx="11913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Optimal</a:t>
            </a:r>
          </a:p>
        </p:txBody>
      </p:sp>
      <p:sp>
        <p:nvSpPr>
          <p:cNvPr id="1809486" name="Rectangle 78"/>
          <p:cNvSpPr>
            <a:spLocks noChangeArrowheads="1"/>
          </p:cNvSpPr>
          <p:nvPr/>
        </p:nvSpPr>
        <p:spPr bwMode="auto">
          <a:xfrm>
            <a:off x="6934200" y="6049963"/>
            <a:ext cx="10647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gives 8</a:t>
            </a:r>
          </a:p>
        </p:txBody>
      </p:sp>
      <p:sp>
        <p:nvSpPr>
          <p:cNvPr id="81" name="Rectangle 2">
            <a:extLst>
              <a:ext uri="{FF2B5EF4-FFF2-40B4-BE49-F238E27FC236}">
                <a16:creationId xmlns:a16="http://schemas.microsoft.com/office/drawing/2014/main" id="{4D0CCC72-57A7-4E1F-B8FF-734C97EC3AF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83" name="Rectangle 2">
            <a:extLst>
              <a:ext uri="{FF2B5EF4-FFF2-40B4-BE49-F238E27FC236}">
                <a16:creationId xmlns:a16="http://schemas.microsoft.com/office/drawing/2014/main" id="{71607DA5-216F-483A-BB5C-0E92A8F62E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Greedy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80" name="Picture 3" descr="j0238687">
            <a:extLst>
              <a:ext uri="{FF2B5EF4-FFF2-40B4-BE49-F238E27FC236}">
                <a16:creationId xmlns:a16="http://schemas.microsoft.com/office/drawing/2014/main" id="{C9E02A87-BAB8-4663-ACCC-B9FA8509699A}"/>
              </a:ext>
            </a:extLst>
          </p:cNvPr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82" name="Picture 4" descr="j0290903">
            <a:extLst>
              <a:ext uri="{FF2B5EF4-FFF2-40B4-BE49-F238E27FC236}">
                <a16:creationId xmlns:a16="http://schemas.microsoft.com/office/drawing/2014/main" id="{6B2DFDCB-1049-4AFC-BCD9-9267BB07DB56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4" name="Picture 6" descr="j0232136">
            <a:extLst>
              <a:ext uri="{FF2B5EF4-FFF2-40B4-BE49-F238E27FC236}">
                <a16:creationId xmlns:a16="http://schemas.microsoft.com/office/drawing/2014/main" id="{3E6E4F78-8C6E-4B25-85B4-7ED6E9082ABA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prstGeom prst="rect">
            <a:avLst/>
          </a:prstGeom>
          <a:noFill/>
        </p:spPr>
      </p:pic>
      <p:grpSp>
        <p:nvGrpSpPr>
          <p:cNvPr id="85" name="Group 7">
            <a:extLst>
              <a:ext uri="{FF2B5EF4-FFF2-40B4-BE49-F238E27FC236}">
                <a16:creationId xmlns:a16="http://schemas.microsoft.com/office/drawing/2014/main" id="{CA005135-20F1-4E92-BCC0-D85FB8C44BB0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86" name="Freeform 8">
              <a:extLst>
                <a:ext uri="{FF2B5EF4-FFF2-40B4-BE49-F238E27FC236}">
                  <a16:creationId xmlns:a16="http://schemas.microsoft.com/office/drawing/2014/main" id="{54AF79DD-C866-42C0-8887-D732F1391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7" name="Freeform 9">
              <a:extLst>
                <a:ext uri="{FF2B5EF4-FFF2-40B4-BE49-F238E27FC236}">
                  <a16:creationId xmlns:a16="http://schemas.microsoft.com/office/drawing/2014/main" id="{25C6292B-D48E-4A27-B347-C6EE93EC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id="{A19DC6F6-F97D-43FC-A989-F2D0D7327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9" name="Freeform 11">
              <a:extLst>
                <a:ext uri="{FF2B5EF4-FFF2-40B4-BE49-F238E27FC236}">
                  <a16:creationId xmlns:a16="http://schemas.microsoft.com/office/drawing/2014/main" id="{2D7D5506-02C5-4B51-B403-4BE31CD1B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0" name="Freeform 12">
              <a:extLst>
                <a:ext uri="{FF2B5EF4-FFF2-40B4-BE49-F238E27FC236}">
                  <a16:creationId xmlns:a16="http://schemas.microsoft.com/office/drawing/2014/main" id="{96A12C20-DA82-440F-B168-C3C01905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1" name="Freeform 13">
              <a:extLst>
                <a:ext uri="{FF2B5EF4-FFF2-40B4-BE49-F238E27FC236}">
                  <a16:creationId xmlns:a16="http://schemas.microsoft.com/office/drawing/2014/main" id="{070561F2-1593-4463-B165-360C5740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2" name="Freeform 14">
              <a:extLst>
                <a:ext uri="{FF2B5EF4-FFF2-40B4-BE49-F238E27FC236}">
                  <a16:creationId xmlns:a16="http://schemas.microsoft.com/office/drawing/2014/main" id="{A40A3415-D7E7-4862-9B1B-FCFFD7F8E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3" name="Freeform 15">
              <a:extLst>
                <a:ext uri="{FF2B5EF4-FFF2-40B4-BE49-F238E27FC236}">
                  <a16:creationId xmlns:a16="http://schemas.microsoft.com/office/drawing/2014/main" id="{F56720C3-0AA4-4162-BEA3-32EDF3BF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4" name="Freeform 16">
              <a:extLst>
                <a:ext uri="{FF2B5EF4-FFF2-40B4-BE49-F238E27FC236}">
                  <a16:creationId xmlns:a16="http://schemas.microsoft.com/office/drawing/2014/main" id="{509B41B6-D9DE-4768-972C-AEA6583E9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Freeform 17">
              <a:extLst>
                <a:ext uri="{FF2B5EF4-FFF2-40B4-BE49-F238E27FC236}">
                  <a16:creationId xmlns:a16="http://schemas.microsoft.com/office/drawing/2014/main" id="{DB14C25B-371B-4DBA-800B-B906E4F4D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6" name="Freeform 18">
              <a:extLst>
                <a:ext uri="{FF2B5EF4-FFF2-40B4-BE49-F238E27FC236}">
                  <a16:creationId xmlns:a16="http://schemas.microsoft.com/office/drawing/2014/main" id="{6F63D992-685C-4D4C-936B-3034AED22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7" name="Freeform 19">
              <a:extLst>
                <a:ext uri="{FF2B5EF4-FFF2-40B4-BE49-F238E27FC236}">
                  <a16:creationId xmlns:a16="http://schemas.microsoft.com/office/drawing/2014/main" id="{80E626E1-FDCB-4101-A68B-B373043AF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8" name="Freeform 20">
              <a:extLst>
                <a:ext uri="{FF2B5EF4-FFF2-40B4-BE49-F238E27FC236}">
                  <a16:creationId xmlns:a16="http://schemas.microsoft.com/office/drawing/2014/main" id="{DBEBE31B-C5D3-436C-9BCE-4DBEB6465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9" name="Freeform 21">
              <a:extLst>
                <a:ext uri="{FF2B5EF4-FFF2-40B4-BE49-F238E27FC236}">
                  <a16:creationId xmlns:a16="http://schemas.microsoft.com/office/drawing/2014/main" id="{169D83A7-7E4A-4A43-ADB3-BD85ADD9C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Freeform 22">
              <a:extLst>
                <a:ext uri="{FF2B5EF4-FFF2-40B4-BE49-F238E27FC236}">
                  <a16:creationId xmlns:a16="http://schemas.microsoft.com/office/drawing/2014/main" id="{6B498DC3-D988-409D-8B5E-2E3F63ABD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1" name="Freeform 23">
              <a:extLst>
                <a:ext uri="{FF2B5EF4-FFF2-40B4-BE49-F238E27FC236}">
                  <a16:creationId xmlns:a16="http://schemas.microsoft.com/office/drawing/2014/main" id="{1CE64C88-4935-4DC6-9798-43C13FC78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2" name="Freeform 24">
              <a:extLst>
                <a:ext uri="{FF2B5EF4-FFF2-40B4-BE49-F238E27FC236}">
                  <a16:creationId xmlns:a16="http://schemas.microsoft.com/office/drawing/2014/main" id="{D4EB26CC-7766-4F6B-94A6-A7A2156B6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3" name="Freeform 25">
              <a:extLst>
                <a:ext uri="{FF2B5EF4-FFF2-40B4-BE49-F238E27FC236}">
                  <a16:creationId xmlns:a16="http://schemas.microsoft.com/office/drawing/2014/main" id="{69795D7D-1EE9-4B19-B0B5-235FE6C11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4" name="Freeform 26">
              <a:extLst>
                <a:ext uri="{FF2B5EF4-FFF2-40B4-BE49-F238E27FC236}">
                  <a16:creationId xmlns:a16="http://schemas.microsoft.com/office/drawing/2014/main" id="{88395679-A150-4F51-B92A-D236C3A5F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5" name="Freeform 27">
              <a:extLst>
                <a:ext uri="{FF2B5EF4-FFF2-40B4-BE49-F238E27FC236}">
                  <a16:creationId xmlns:a16="http://schemas.microsoft.com/office/drawing/2014/main" id="{4F67D750-2182-489A-B805-00715AB50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6" name="Freeform 28">
              <a:extLst>
                <a:ext uri="{FF2B5EF4-FFF2-40B4-BE49-F238E27FC236}">
                  <a16:creationId xmlns:a16="http://schemas.microsoft.com/office/drawing/2014/main" id="{23252B50-9C42-4E2A-A888-FD12CA52E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7" name="Freeform 29">
              <a:extLst>
                <a:ext uri="{FF2B5EF4-FFF2-40B4-BE49-F238E27FC236}">
                  <a16:creationId xmlns:a16="http://schemas.microsoft.com/office/drawing/2014/main" id="{62681E6C-B8D9-44B2-8BF3-9474C9D5A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8" name="Freeform 30">
              <a:extLst>
                <a:ext uri="{FF2B5EF4-FFF2-40B4-BE49-F238E27FC236}">
                  <a16:creationId xmlns:a16="http://schemas.microsoft.com/office/drawing/2014/main" id="{30F640CE-D43A-4A9D-A2F2-99F0AAF46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9" name="Freeform 31">
              <a:extLst>
                <a:ext uri="{FF2B5EF4-FFF2-40B4-BE49-F238E27FC236}">
                  <a16:creationId xmlns:a16="http://schemas.microsoft.com/office/drawing/2014/main" id="{D7D07F86-0C19-4B46-A5EC-63CB75737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0" name="Freeform 32">
              <a:extLst>
                <a:ext uri="{FF2B5EF4-FFF2-40B4-BE49-F238E27FC236}">
                  <a16:creationId xmlns:a16="http://schemas.microsoft.com/office/drawing/2014/main" id="{C331EEC5-7B56-42A6-B64A-50C591C98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1" name="Freeform 33">
              <a:extLst>
                <a:ext uri="{FF2B5EF4-FFF2-40B4-BE49-F238E27FC236}">
                  <a16:creationId xmlns:a16="http://schemas.microsoft.com/office/drawing/2014/main" id="{587293EE-0BA9-410F-A792-04E7DEE5E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07264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094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094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094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094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94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094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8094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1.56069E-6 L -0.35 0.09989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500" y="4994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35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2.31214E-6 L -0.34201 0.09988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18094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01" y="49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094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8094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8094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9411" grpId="0" autoUpdateAnimBg="0"/>
      <p:bldP spid="1809412" grpId="0" autoUpdateAnimBg="0"/>
      <p:bldP spid="1809458" grpId="0"/>
      <p:bldP spid="1809458" grpId="1"/>
      <p:bldP spid="1809459" grpId="0"/>
      <p:bldP spid="1809459" grpId="1"/>
      <p:bldP spid="1809460" grpId="0"/>
      <p:bldP spid="1809460" grpId="1"/>
      <p:bldP spid="1809461" grpId="0"/>
      <p:bldP spid="1809462" grpId="0"/>
      <p:bldP spid="1809463" grpId="0"/>
      <p:bldP spid="1809486" grpId="0"/>
      <p:bldP spid="83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2"/>
          <p:cNvGrpSpPr>
            <a:grpSpLocks/>
          </p:cNvGrpSpPr>
          <p:nvPr/>
        </p:nvGrpSpPr>
        <p:grpSpPr bwMode="auto">
          <a:xfrm>
            <a:off x="5943600" y="2898775"/>
            <a:ext cx="2784475" cy="2968625"/>
            <a:chOff x="3744" y="1826"/>
            <a:chExt cx="1754" cy="1870"/>
          </a:xfrm>
        </p:grpSpPr>
        <p:grpSp>
          <p:nvGrpSpPr>
            <p:cNvPr id="287808" name="Group 63"/>
            <p:cNvGrpSpPr>
              <a:grpSpLocks/>
            </p:cNvGrpSpPr>
            <p:nvPr/>
          </p:nvGrpSpPr>
          <p:grpSpPr bwMode="auto">
            <a:xfrm>
              <a:off x="3744" y="2400"/>
              <a:ext cx="1056" cy="1056"/>
              <a:chOff x="2569" y="1329"/>
              <a:chExt cx="905" cy="521"/>
            </a:xfrm>
          </p:grpSpPr>
          <p:sp>
            <p:nvSpPr>
              <p:cNvPr id="287827" name="Freeform 64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8" name="Freeform 65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9" name="Freeform 66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0" name="Freeform 67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1" name="Freeform 68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2" name="Freeform 69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3" name="Freeform 70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4" name="Freeform 71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5" name="Freeform 72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6" name="Freeform 73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7" name="Freeform 74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8" name="Freeform 75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39" name="Freeform 76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0" name="Freeform 77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1" name="Freeform 78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2" name="Freeform 79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3" name="Freeform 80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4" name="Freeform 81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5" name="Freeform 82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6" name="Freeform 83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7" name="Freeform 84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8" name="Freeform 85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49" name="Freeform 86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50" name="Freeform 87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51" name="Freeform 88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52" name="Freeform 89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87809" name="Text Box 90"/>
            <p:cNvSpPr txBox="1">
              <a:spLocks noChangeArrowheads="1"/>
            </p:cNvSpPr>
            <p:nvPr/>
          </p:nvSpPr>
          <p:spPr bwMode="auto">
            <a:xfrm>
              <a:off x="4132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=7,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=5</a:t>
              </a:r>
            </a:p>
          </p:txBody>
        </p:sp>
        <p:grpSp>
          <p:nvGrpSpPr>
            <p:cNvPr id="287810" name="Group 91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7812" name="Freeform 92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3" name="Freeform 93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4" name="Freeform 94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5" name="Freeform 95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6" name="Freeform 96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7" name="Freeform 97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8" name="Freeform 98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19" name="Freeform 99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0" name="Freeform 100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1" name="Freeform 101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2" name="Freeform 102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3" name="Freeform 103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4" name="Freeform 104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5" name="Freeform 105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7826" name="Freeform 106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87811" name="Text Box 107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=7</a:t>
              </a:r>
            </a:p>
          </p:txBody>
        </p:sp>
      </p:grpSp>
      <p:sp>
        <p:nvSpPr>
          <p:cNvPr id="1810435" name="Rectangle 3"/>
          <p:cNvSpPr>
            <a:spLocks noChangeArrowheads="1"/>
          </p:cNvSpPr>
          <p:nvPr/>
        </p:nvSpPr>
        <p:spPr bwMode="auto">
          <a:xfrm>
            <a:off x="1371600" y="1300163"/>
            <a:ext cx="21900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Criteria:</a:t>
            </a:r>
          </a:p>
        </p:txBody>
      </p:sp>
      <p:pic>
        <p:nvPicPr>
          <p:cNvPr id="1810436" name="Picture 4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05575" y="3341688"/>
            <a:ext cx="885825" cy="493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10437" name="Picture 5" descr="j0232136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32004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" name="Group 6"/>
          <p:cNvGrpSpPr>
            <a:grpSpLocks/>
          </p:cNvGrpSpPr>
          <p:nvPr/>
        </p:nvGrpSpPr>
        <p:grpSpPr bwMode="auto">
          <a:xfrm>
            <a:off x="4343400" y="3048000"/>
            <a:ext cx="1676400" cy="1676400"/>
            <a:chOff x="2569" y="1329"/>
            <a:chExt cx="905" cy="521"/>
          </a:xfrm>
        </p:grpSpPr>
        <p:sp>
          <p:nvSpPr>
            <p:cNvPr id="287782" name="Freeform 7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3" name="Freeform 8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4" name="Freeform 9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5" name="Freeform 10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6" name="Freeform 11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7" name="Freeform 12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8" name="Freeform 13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9" name="Freeform 14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0" name="Freeform 15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1" name="Freeform 16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2" name="Freeform 17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3" name="Freeform 18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4" name="Freeform 19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5" name="Freeform 20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6" name="Freeform 21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7" name="Freeform 22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8" name="Freeform 23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99" name="Freeform 24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0" name="Freeform 25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1" name="Freeform 26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2" name="Freeform 27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3" name="Freeform 28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4" name="Freeform 29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5" name="Freeform 30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6" name="Freeform 31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807" name="Freeform 32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87752" name="Group 33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7767" name="Freeform 34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68" name="Freeform 35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69" name="Freeform 36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0" name="Freeform 37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1" name="Freeform 38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2" name="Freeform 39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3" name="Freeform 40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4" name="Freeform 41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5" name="Freeform 42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6" name="Freeform 43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7" name="Freeform 44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8" name="Freeform 45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79" name="Freeform 46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0" name="Freeform 47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7781" name="Freeform 48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10481" name="Text Box 49"/>
          <p:cNvSpPr txBox="1">
            <a:spLocks noChangeArrowheads="1"/>
          </p:cNvSpPr>
          <p:nvPr/>
        </p:nvSpPr>
        <p:spPr bwMode="auto">
          <a:xfrm>
            <a:off x="4959350" y="426720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=7,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=5</a:t>
            </a:r>
          </a:p>
        </p:txBody>
      </p:sp>
      <p:sp>
        <p:nvSpPr>
          <p:cNvPr id="1810482" name="Text Box 50"/>
          <p:cNvSpPr txBox="1">
            <a:spLocks noChangeArrowheads="1"/>
          </p:cNvSpPr>
          <p:nvPr/>
        </p:nvSpPr>
        <p:spPr bwMode="auto">
          <a:xfrm>
            <a:off x="6297613" y="4244975"/>
            <a:ext cx="1195387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</p:txBody>
      </p:sp>
      <p:sp>
        <p:nvSpPr>
          <p:cNvPr id="1810483" name="Text Box 51"/>
          <p:cNvSpPr txBox="1">
            <a:spLocks noChangeArrowheads="1"/>
          </p:cNvSpPr>
          <p:nvPr/>
        </p:nvSpPr>
        <p:spPr bwMode="auto">
          <a:xfrm>
            <a:off x="7626350" y="4213225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</p:txBody>
      </p:sp>
      <p:sp>
        <p:nvSpPr>
          <p:cNvPr id="1810484" name="Text Box 52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=7</a:t>
            </a:r>
          </a:p>
        </p:txBody>
      </p:sp>
      <p:grpSp>
        <p:nvGrpSpPr>
          <p:cNvPr id="7" name="Group 53"/>
          <p:cNvGrpSpPr>
            <a:grpSpLocks/>
          </p:cNvGrpSpPr>
          <p:nvPr/>
        </p:nvGrpSpPr>
        <p:grpSpPr bwMode="auto">
          <a:xfrm>
            <a:off x="3479800" y="1312863"/>
            <a:ext cx="2652712" cy="1117600"/>
            <a:chOff x="2715" y="835"/>
            <a:chExt cx="1671" cy="704"/>
          </a:xfrm>
        </p:grpSpPr>
        <p:sp>
          <p:nvSpPr>
            <p:cNvPr id="287762" name="Rectangle 54"/>
            <p:cNvSpPr>
              <a:spLocks noChangeArrowheads="1"/>
            </p:cNvSpPr>
            <p:nvPr/>
          </p:nvSpPr>
          <p:spPr bwMode="auto">
            <a:xfrm>
              <a:off x="2715" y="835"/>
              <a:ext cx="167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Most dense in value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287763" name="Group 55"/>
            <p:cNvGrpSpPr>
              <a:grpSpLocks/>
            </p:cNvGrpSpPr>
            <p:nvPr/>
          </p:nvGrpSpPr>
          <p:grpSpPr bwMode="auto">
            <a:xfrm>
              <a:off x="3282" y="1075"/>
              <a:ext cx="485" cy="464"/>
              <a:chOff x="3282" y="1075"/>
              <a:chExt cx="485" cy="464"/>
            </a:xfrm>
          </p:grpSpPr>
          <p:sp>
            <p:nvSpPr>
              <p:cNvPr id="287764" name="Rectangle 56"/>
              <p:cNvSpPr>
                <a:spLocks noChangeArrowheads="1"/>
              </p:cNvSpPr>
              <p:nvPr/>
            </p:nvSpPr>
            <p:spPr bwMode="auto">
              <a:xfrm>
                <a:off x="3282" y="1075"/>
                <a:ext cx="25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p</a:t>
                </a:r>
                <a:r>
                  <a:rPr kumimoji="0" lang="en-US" altLang="en-US" sz="24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</a:p>
            </p:txBody>
          </p:sp>
          <p:sp>
            <p:nvSpPr>
              <p:cNvPr id="287765" name="Rectangle 57"/>
              <p:cNvSpPr>
                <a:spLocks noChangeArrowheads="1"/>
              </p:cNvSpPr>
              <p:nvPr/>
            </p:nvSpPr>
            <p:spPr bwMode="auto">
              <a:xfrm>
                <a:off x="3528" y="1248"/>
                <a:ext cx="239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v</a:t>
                </a:r>
                <a:r>
                  <a:rPr kumimoji="0" lang="en-US" altLang="en-US" sz="24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</a:p>
            </p:txBody>
          </p:sp>
          <p:sp>
            <p:nvSpPr>
              <p:cNvPr id="287766" name="Line 58"/>
              <p:cNvSpPr>
                <a:spLocks noChangeShapeType="1"/>
              </p:cNvSpPr>
              <p:nvPr/>
            </p:nvSpPr>
            <p:spPr bwMode="auto">
              <a:xfrm flipV="1">
                <a:off x="3312" y="1296"/>
                <a:ext cx="336" cy="240"/>
              </a:xfrm>
              <a:prstGeom prst="line">
                <a:avLst/>
              </a:prstGeom>
              <a:noFill/>
              <a:ln w="254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810491" name="Text Box 59"/>
          <p:cNvSpPr txBox="1">
            <a:spLocks noChangeArrowheads="1"/>
          </p:cNvSpPr>
          <p:nvPr/>
        </p:nvSpPr>
        <p:spPr bwMode="auto">
          <a:xfrm>
            <a:off x="636588" y="6126163"/>
            <a:ext cx="19271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give 4</a:t>
            </a:r>
          </a:p>
        </p:txBody>
      </p:sp>
      <p:sp>
        <p:nvSpPr>
          <p:cNvPr id="1810492" name="Text Box 60"/>
          <p:cNvSpPr txBox="1">
            <a:spLocks noChangeArrowheads="1"/>
          </p:cNvSpPr>
          <p:nvPr/>
        </p:nvSpPr>
        <p:spPr bwMode="auto">
          <a:xfrm>
            <a:off x="5819048" y="6057900"/>
            <a:ext cx="11913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Optimal</a:t>
            </a:r>
          </a:p>
        </p:txBody>
      </p:sp>
      <p:sp>
        <p:nvSpPr>
          <p:cNvPr id="1810493" name="Rectangle 61"/>
          <p:cNvSpPr>
            <a:spLocks noChangeArrowheads="1"/>
          </p:cNvSpPr>
          <p:nvPr/>
        </p:nvSpPr>
        <p:spPr bwMode="auto">
          <a:xfrm>
            <a:off x="6891338" y="6049963"/>
            <a:ext cx="10647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gives 5</a:t>
            </a:r>
          </a:p>
        </p:txBody>
      </p:sp>
      <p:sp>
        <p:nvSpPr>
          <p:cNvPr id="1810540" name="Text Box 108"/>
          <p:cNvSpPr txBox="1">
            <a:spLocks noChangeArrowheads="1"/>
          </p:cNvSpPr>
          <p:nvPr/>
        </p:nvSpPr>
        <p:spPr bwMode="auto">
          <a:xfrm>
            <a:off x="3124200" y="51054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=8</a:t>
            </a:r>
          </a:p>
        </p:txBody>
      </p:sp>
      <p:sp>
        <p:nvSpPr>
          <p:cNvPr id="112" name="Rectangle 2">
            <a:extLst>
              <a:ext uri="{FF2B5EF4-FFF2-40B4-BE49-F238E27FC236}">
                <a16:creationId xmlns:a16="http://schemas.microsoft.com/office/drawing/2014/main" id="{BD5F09F2-F14D-4A12-859F-53E58B1389C5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13" name="Rectangle 2">
            <a:extLst>
              <a:ext uri="{FF2B5EF4-FFF2-40B4-BE49-F238E27FC236}">
                <a16:creationId xmlns:a16="http://schemas.microsoft.com/office/drawing/2014/main" id="{D0D14541-A7D9-48AB-8FCC-820C58A8647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Greedy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10" name="Picture 3" descr="j0238687">
            <a:extLst>
              <a:ext uri="{FF2B5EF4-FFF2-40B4-BE49-F238E27FC236}">
                <a16:creationId xmlns:a16="http://schemas.microsoft.com/office/drawing/2014/main" id="{1EF09605-3A3D-4AB5-BAF5-C12978E31445}"/>
              </a:ext>
            </a:extLst>
          </p:cNvPr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111" name="Picture 4" descr="j0290903">
            <a:extLst>
              <a:ext uri="{FF2B5EF4-FFF2-40B4-BE49-F238E27FC236}">
                <a16:creationId xmlns:a16="http://schemas.microsoft.com/office/drawing/2014/main" id="{AEC5FBEF-E421-4B43-BC4E-C7848EF431CD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" name="Picture 6" descr="j0232136">
            <a:extLst>
              <a:ext uri="{FF2B5EF4-FFF2-40B4-BE49-F238E27FC236}">
                <a16:creationId xmlns:a16="http://schemas.microsoft.com/office/drawing/2014/main" id="{20003563-6E45-40BA-A5FF-43878E78E5A8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prstGeom prst="rect">
            <a:avLst/>
          </a:prstGeom>
          <a:noFill/>
        </p:spPr>
      </p:pic>
      <p:grpSp>
        <p:nvGrpSpPr>
          <p:cNvPr id="115" name="Group 7">
            <a:extLst>
              <a:ext uri="{FF2B5EF4-FFF2-40B4-BE49-F238E27FC236}">
                <a16:creationId xmlns:a16="http://schemas.microsoft.com/office/drawing/2014/main" id="{BEF1F4F3-A540-46EE-A1F8-600BB2FA4B2D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116" name="Freeform 8">
              <a:extLst>
                <a:ext uri="{FF2B5EF4-FFF2-40B4-BE49-F238E27FC236}">
                  <a16:creationId xmlns:a16="http://schemas.microsoft.com/office/drawing/2014/main" id="{F5969D11-CD56-4F13-836B-5A13592A5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9">
              <a:extLst>
                <a:ext uri="{FF2B5EF4-FFF2-40B4-BE49-F238E27FC236}">
                  <a16:creationId xmlns:a16="http://schemas.microsoft.com/office/drawing/2014/main" id="{775DEFA8-82F2-40BE-B7DA-865D3BF46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8" name="Freeform 10">
              <a:extLst>
                <a:ext uri="{FF2B5EF4-FFF2-40B4-BE49-F238E27FC236}">
                  <a16:creationId xmlns:a16="http://schemas.microsoft.com/office/drawing/2014/main" id="{6258A6D3-7113-4AD5-A135-DEB4001F8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9" name="Freeform 11">
              <a:extLst>
                <a:ext uri="{FF2B5EF4-FFF2-40B4-BE49-F238E27FC236}">
                  <a16:creationId xmlns:a16="http://schemas.microsoft.com/office/drawing/2014/main" id="{6B26EA28-06C5-412C-9859-710827D4D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0" name="Freeform 12">
              <a:extLst>
                <a:ext uri="{FF2B5EF4-FFF2-40B4-BE49-F238E27FC236}">
                  <a16:creationId xmlns:a16="http://schemas.microsoft.com/office/drawing/2014/main" id="{7874CFB0-40E0-4376-9D81-857B2AFFD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1" name="Freeform 13">
              <a:extLst>
                <a:ext uri="{FF2B5EF4-FFF2-40B4-BE49-F238E27FC236}">
                  <a16:creationId xmlns:a16="http://schemas.microsoft.com/office/drawing/2014/main" id="{8840B65E-75DF-4E12-AFA7-C4979486B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2" name="Freeform 14">
              <a:extLst>
                <a:ext uri="{FF2B5EF4-FFF2-40B4-BE49-F238E27FC236}">
                  <a16:creationId xmlns:a16="http://schemas.microsoft.com/office/drawing/2014/main" id="{7C97DD15-2D15-443D-A3F8-5DF4596CE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3" name="Freeform 15">
              <a:extLst>
                <a:ext uri="{FF2B5EF4-FFF2-40B4-BE49-F238E27FC236}">
                  <a16:creationId xmlns:a16="http://schemas.microsoft.com/office/drawing/2014/main" id="{553FC606-4176-4AD2-96FF-023B562E2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4" name="Freeform 16">
              <a:extLst>
                <a:ext uri="{FF2B5EF4-FFF2-40B4-BE49-F238E27FC236}">
                  <a16:creationId xmlns:a16="http://schemas.microsoft.com/office/drawing/2014/main" id="{319D4780-5573-4A17-B05C-E937EFFA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5" name="Freeform 17">
              <a:extLst>
                <a:ext uri="{FF2B5EF4-FFF2-40B4-BE49-F238E27FC236}">
                  <a16:creationId xmlns:a16="http://schemas.microsoft.com/office/drawing/2014/main" id="{FD988CC4-5EFC-4E27-AA59-1D884E8B7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6" name="Freeform 18">
              <a:extLst>
                <a:ext uri="{FF2B5EF4-FFF2-40B4-BE49-F238E27FC236}">
                  <a16:creationId xmlns:a16="http://schemas.microsoft.com/office/drawing/2014/main" id="{6FC387A7-CC0E-4554-98EC-9B898F29D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7" name="Freeform 19">
              <a:extLst>
                <a:ext uri="{FF2B5EF4-FFF2-40B4-BE49-F238E27FC236}">
                  <a16:creationId xmlns:a16="http://schemas.microsoft.com/office/drawing/2014/main" id="{0FD0D52D-0957-4BA2-8420-5DB0981A6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8" name="Freeform 20">
              <a:extLst>
                <a:ext uri="{FF2B5EF4-FFF2-40B4-BE49-F238E27FC236}">
                  <a16:creationId xmlns:a16="http://schemas.microsoft.com/office/drawing/2014/main" id="{E5767261-C741-4730-937F-49DA7F876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9" name="Freeform 21">
              <a:extLst>
                <a:ext uri="{FF2B5EF4-FFF2-40B4-BE49-F238E27FC236}">
                  <a16:creationId xmlns:a16="http://schemas.microsoft.com/office/drawing/2014/main" id="{54680DF5-9710-40D3-93A8-52C10E631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0" name="Freeform 22">
              <a:extLst>
                <a:ext uri="{FF2B5EF4-FFF2-40B4-BE49-F238E27FC236}">
                  <a16:creationId xmlns:a16="http://schemas.microsoft.com/office/drawing/2014/main" id="{F2AC6048-1F78-4338-8458-025CB7D96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Freeform 23">
              <a:extLst>
                <a:ext uri="{FF2B5EF4-FFF2-40B4-BE49-F238E27FC236}">
                  <a16:creationId xmlns:a16="http://schemas.microsoft.com/office/drawing/2014/main" id="{9AEAFD94-D353-44D9-A4C9-CE68AB2FE6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Freeform 24">
              <a:extLst>
                <a:ext uri="{FF2B5EF4-FFF2-40B4-BE49-F238E27FC236}">
                  <a16:creationId xmlns:a16="http://schemas.microsoft.com/office/drawing/2014/main" id="{3F35E973-72B6-44AC-A2E5-A4C2877FAD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Freeform 25">
              <a:extLst>
                <a:ext uri="{FF2B5EF4-FFF2-40B4-BE49-F238E27FC236}">
                  <a16:creationId xmlns:a16="http://schemas.microsoft.com/office/drawing/2014/main" id="{D5216953-1DC2-4A59-869C-248D4A43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4" name="Freeform 26">
              <a:extLst>
                <a:ext uri="{FF2B5EF4-FFF2-40B4-BE49-F238E27FC236}">
                  <a16:creationId xmlns:a16="http://schemas.microsoft.com/office/drawing/2014/main" id="{37300B59-A6EF-4F02-9FE5-B81950FE6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5" name="Freeform 27">
              <a:extLst>
                <a:ext uri="{FF2B5EF4-FFF2-40B4-BE49-F238E27FC236}">
                  <a16:creationId xmlns:a16="http://schemas.microsoft.com/office/drawing/2014/main" id="{8D4A6552-B787-4BC4-AE24-BA7AA2A3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6" name="Freeform 28">
              <a:extLst>
                <a:ext uri="{FF2B5EF4-FFF2-40B4-BE49-F238E27FC236}">
                  <a16:creationId xmlns:a16="http://schemas.microsoft.com/office/drawing/2014/main" id="{38B72BBF-73AE-401B-8D1D-A3646F718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7" name="Freeform 29">
              <a:extLst>
                <a:ext uri="{FF2B5EF4-FFF2-40B4-BE49-F238E27FC236}">
                  <a16:creationId xmlns:a16="http://schemas.microsoft.com/office/drawing/2014/main" id="{AFB7C23A-5E58-4E4E-B4DD-73C70F140C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0">
              <a:extLst>
                <a:ext uri="{FF2B5EF4-FFF2-40B4-BE49-F238E27FC236}">
                  <a16:creationId xmlns:a16="http://schemas.microsoft.com/office/drawing/2014/main" id="{482BC0ED-C545-4224-8C82-A73847C4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Freeform 31">
              <a:extLst>
                <a:ext uri="{FF2B5EF4-FFF2-40B4-BE49-F238E27FC236}">
                  <a16:creationId xmlns:a16="http://schemas.microsoft.com/office/drawing/2014/main" id="{B59FA96D-78D7-4167-B590-FEEC803E5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Freeform 32">
              <a:extLst>
                <a:ext uri="{FF2B5EF4-FFF2-40B4-BE49-F238E27FC236}">
                  <a16:creationId xmlns:a16="http://schemas.microsoft.com/office/drawing/2014/main" id="{B4489D01-6C11-481D-9F4F-85E933BC1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Freeform 33">
              <a:extLst>
                <a:ext uri="{FF2B5EF4-FFF2-40B4-BE49-F238E27FC236}">
                  <a16:creationId xmlns:a16="http://schemas.microsoft.com/office/drawing/2014/main" id="{82827180-7357-4700-A1D5-97B176081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5624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10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10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5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35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-3.3526E-6 L -0.55157 0.04347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18104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7587" y="217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35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6.93642E-7 L -0.48003 0.00324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8104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010" y="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0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10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104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0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0435" grpId="0" autoUpdateAnimBg="0"/>
      <p:bldP spid="1810481" grpId="0"/>
      <p:bldP spid="1810482" grpId="0"/>
      <p:bldP spid="1810483" grpId="0"/>
      <p:bldP spid="1810484" grpId="0"/>
      <p:bldP spid="1810491" grpId="0"/>
      <p:bldP spid="1810492" grpId="0"/>
      <p:bldP spid="1810493" grpId="0"/>
      <p:bldP spid="1810540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8772" name="Group 4"/>
          <p:cNvGrpSpPr>
            <a:grpSpLocks/>
          </p:cNvGrpSpPr>
          <p:nvPr/>
        </p:nvGrpSpPr>
        <p:grpSpPr bwMode="auto">
          <a:xfrm>
            <a:off x="838200" y="3127375"/>
            <a:ext cx="2365375" cy="2892425"/>
            <a:chOff x="1059" y="1025"/>
            <a:chExt cx="1490" cy="1822"/>
          </a:xfrm>
        </p:grpSpPr>
        <p:sp>
          <p:nvSpPr>
            <p:cNvPr id="288842" name="Freeform 5"/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3" name="Freeform 6"/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4" name="Freeform 7"/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5" name="Freeform 8"/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6" name="Freeform 9"/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7" name="Freeform 10"/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8" name="Freeform 11"/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49" name="Freeform 12"/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0" name="Freeform 13"/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1" name="Freeform 14"/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2" name="Freeform 15"/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3" name="Freeform 16"/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4" name="Freeform 17"/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5" name="Freeform 18"/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8856" name="Freeform 19"/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88773" name="Text Box 20"/>
          <p:cNvSpPr txBox="1">
            <a:spLocks noChangeArrowheads="1"/>
          </p:cNvSpPr>
          <p:nvPr/>
        </p:nvSpPr>
        <p:spPr bwMode="auto">
          <a:xfrm>
            <a:off x="1930400" y="4248150"/>
            <a:ext cx="119538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=4,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=4</a:t>
            </a:r>
          </a:p>
        </p:txBody>
      </p:sp>
      <p:sp>
        <p:nvSpPr>
          <p:cNvPr id="288774" name="Text Box 21"/>
          <p:cNvSpPr txBox="1">
            <a:spLocks noChangeArrowheads="1"/>
          </p:cNvSpPr>
          <p:nvPr/>
        </p:nvSpPr>
        <p:spPr bwMode="auto">
          <a:xfrm>
            <a:off x="3130550" y="5410200"/>
            <a:ext cx="693738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=7</a:t>
            </a:r>
          </a:p>
        </p:txBody>
      </p:sp>
      <p:sp>
        <p:nvSpPr>
          <p:cNvPr id="288775" name="Text Box 23"/>
          <p:cNvSpPr txBox="1">
            <a:spLocks noChangeArrowheads="1"/>
          </p:cNvSpPr>
          <p:nvPr/>
        </p:nvSpPr>
        <p:spPr bwMode="auto">
          <a:xfrm>
            <a:off x="636588" y="6126163"/>
            <a:ext cx="192713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give 4</a:t>
            </a:r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5943600" y="2898775"/>
            <a:ext cx="2784475" cy="2968625"/>
            <a:chOff x="3744" y="1826"/>
            <a:chExt cx="1754" cy="1870"/>
          </a:xfrm>
        </p:grpSpPr>
        <p:grpSp>
          <p:nvGrpSpPr>
            <p:cNvPr id="288797" name="Group 25"/>
            <p:cNvGrpSpPr>
              <a:grpSpLocks/>
            </p:cNvGrpSpPr>
            <p:nvPr/>
          </p:nvGrpSpPr>
          <p:grpSpPr bwMode="auto">
            <a:xfrm>
              <a:off x="3744" y="2400"/>
              <a:ext cx="1056" cy="1056"/>
              <a:chOff x="2569" y="1329"/>
              <a:chExt cx="905" cy="521"/>
            </a:xfrm>
          </p:grpSpPr>
          <p:sp>
            <p:nvSpPr>
              <p:cNvPr id="288816" name="Freeform 26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7" name="Freeform 27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8" name="Freeform 28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9" name="Freeform 29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0" name="Freeform 30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1" name="Freeform 31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2" name="Freeform 32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3" name="Freeform 33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4" name="Freeform 34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5" name="Freeform 35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6" name="Freeform 36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7" name="Freeform 37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8" name="Freeform 38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29" name="Freeform 39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0" name="Freeform 40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1" name="Freeform 41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2" name="Freeform 42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3" name="Freeform 43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4" name="Freeform 44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5" name="Freeform 45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6" name="Freeform 46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7" name="Freeform 47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8" name="Freeform 48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39" name="Freeform 49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40" name="Freeform 50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41" name="Freeform 51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88798" name="Text Box 52"/>
            <p:cNvSpPr txBox="1">
              <a:spLocks noChangeArrowheads="1"/>
            </p:cNvSpPr>
            <p:nvPr/>
          </p:nvSpPr>
          <p:spPr bwMode="auto">
            <a:xfrm>
              <a:off x="4132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=7,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=5</a:t>
              </a:r>
            </a:p>
          </p:txBody>
        </p:sp>
        <p:grpSp>
          <p:nvGrpSpPr>
            <p:cNvPr id="288799" name="Group 53"/>
            <p:cNvGrpSpPr>
              <a:grpSpLocks/>
            </p:cNvGrpSpPr>
            <p:nvPr/>
          </p:nvGrpSpPr>
          <p:grpSpPr bwMode="auto">
            <a:xfrm>
              <a:off x="3790" y="1826"/>
              <a:ext cx="1490" cy="1822"/>
              <a:chOff x="1059" y="1025"/>
              <a:chExt cx="1490" cy="1822"/>
            </a:xfrm>
          </p:grpSpPr>
          <p:sp>
            <p:nvSpPr>
              <p:cNvPr id="288801" name="Freeform 54"/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2" name="Freeform 55"/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3" name="Freeform 56"/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4" name="Freeform 57"/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5" name="Freeform 58"/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6" name="Freeform 59"/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7" name="Freeform 60"/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8" name="Freeform 61"/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09" name="Freeform 62"/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0" name="Freeform 63"/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1" name="Freeform 64"/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2" name="Freeform 65"/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3" name="Freeform 66"/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4" name="Freeform 67"/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8815" name="Freeform 68"/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88800" name="Text Box 69"/>
            <p:cNvSpPr txBox="1">
              <a:spLocks noChangeArrowheads="1"/>
            </p:cNvSpPr>
            <p:nvPr/>
          </p:nvSpPr>
          <p:spPr bwMode="auto">
            <a:xfrm>
              <a:off x="5061" y="3408"/>
              <a:ext cx="43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=7</a:t>
              </a:r>
            </a:p>
          </p:txBody>
        </p:sp>
      </p:grpSp>
      <p:pic>
        <p:nvPicPr>
          <p:cNvPr id="288777" name="Picture 70" descr="j0238687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62088" y="3638550"/>
            <a:ext cx="8858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" name="Group 71"/>
          <p:cNvGrpSpPr>
            <a:grpSpLocks/>
          </p:cNvGrpSpPr>
          <p:nvPr/>
        </p:nvGrpSpPr>
        <p:grpSpPr bwMode="auto">
          <a:xfrm>
            <a:off x="0" y="4648200"/>
            <a:ext cx="2209800" cy="1143000"/>
            <a:chOff x="0" y="2928"/>
            <a:chExt cx="1392" cy="720"/>
          </a:xfrm>
        </p:grpSpPr>
        <p:pic>
          <p:nvPicPr>
            <p:cNvPr id="288793" name="Picture 72" descr="j0232136"/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27" y="3168"/>
              <a:ext cx="365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88794" name="Text Box 73"/>
            <p:cNvSpPr txBox="1">
              <a:spLocks noChangeArrowheads="1"/>
            </p:cNvSpPr>
            <p:nvPr/>
          </p:nvSpPr>
          <p:spPr bwMode="auto">
            <a:xfrm>
              <a:off x="148" y="3168"/>
              <a:ext cx="753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=4,</a:t>
              </a: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p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=4</a:t>
              </a:r>
            </a:p>
          </p:txBody>
        </p:sp>
        <p:sp>
          <p:nvSpPr>
            <p:cNvPr id="288795" name="Text Box 74"/>
            <p:cNvSpPr txBox="1">
              <a:spLocks noChangeArrowheads="1"/>
            </p:cNvSpPr>
            <p:nvPr/>
          </p:nvSpPr>
          <p:spPr bwMode="auto">
            <a:xfrm>
              <a:off x="0" y="2928"/>
              <a:ext cx="58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¾ of</a:t>
              </a:r>
            </a:p>
          </p:txBody>
        </p:sp>
        <p:sp useBgFill="1">
          <p:nvSpPr>
            <p:cNvPr id="288796" name="Rectangle 75"/>
            <p:cNvSpPr>
              <a:spLocks noChangeArrowheads="1"/>
            </p:cNvSpPr>
            <p:nvPr/>
          </p:nvSpPr>
          <p:spPr bwMode="auto">
            <a:xfrm>
              <a:off x="1248" y="3120"/>
              <a:ext cx="144" cy="480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11532" name="Rectangle 76"/>
          <p:cNvSpPr>
            <a:spLocks noChangeArrowheads="1"/>
          </p:cNvSpPr>
          <p:nvPr/>
        </p:nvSpPr>
        <p:spPr bwMode="auto">
          <a:xfrm>
            <a:off x="3006725" y="6122988"/>
            <a:ext cx="163378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 ¾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×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4 = 7</a:t>
            </a:r>
          </a:p>
        </p:txBody>
      </p:sp>
      <p:sp>
        <p:nvSpPr>
          <p:cNvPr id="1811533" name="Text Box 77"/>
          <p:cNvSpPr txBox="1">
            <a:spLocks noChangeArrowheads="1"/>
          </p:cNvSpPr>
          <p:nvPr/>
        </p:nvSpPr>
        <p:spPr bwMode="auto">
          <a:xfrm>
            <a:off x="1431925" y="2362200"/>
            <a:ext cx="44101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If fractional solutions are allowed.</a:t>
            </a:r>
          </a:p>
        </p:txBody>
      </p:sp>
      <p:sp>
        <p:nvSpPr>
          <p:cNvPr id="1811534" name="Text Box 78"/>
          <p:cNvSpPr txBox="1">
            <a:spLocks noChangeArrowheads="1"/>
          </p:cNvSpPr>
          <p:nvPr/>
        </p:nvSpPr>
        <p:spPr bwMode="auto">
          <a:xfrm>
            <a:off x="5105400" y="6126163"/>
            <a:ext cx="14414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Optimal</a:t>
            </a:r>
          </a:p>
        </p:txBody>
      </p:sp>
      <p:sp>
        <p:nvSpPr>
          <p:cNvPr id="1811535" name="Text Box 79"/>
          <p:cNvSpPr txBox="1">
            <a:spLocks noChangeArrowheads="1"/>
          </p:cNvSpPr>
          <p:nvPr/>
        </p:nvSpPr>
        <p:spPr bwMode="auto">
          <a:xfrm>
            <a:off x="3108325" y="2895600"/>
            <a:ext cx="98078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Works</a:t>
            </a:r>
          </a:p>
        </p:txBody>
      </p:sp>
      <p:grpSp>
        <p:nvGrpSpPr>
          <p:cNvPr id="9" name="Group 88"/>
          <p:cNvGrpSpPr>
            <a:grpSpLocks/>
          </p:cNvGrpSpPr>
          <p:nvPr/>
        </p:nvGrpSpPr>
        <p:grpSpPr bwMode="auto">
          <a:xfrm>
            <a:off x="5346700" y="6083300"/>
            <a:ext cx="2470150" cy="508000"/>
            <a:chOff x="3456" y="3811"/>
            <a:chExt cx="1556" cy="320"/>
          </a:xfrm>
        </p:grpSpPr>
        <p:sp>
          <p:nvSpPr>
            <p:cNvPr id="288786" name="Text Box 86"/>
            <p:cNvSpPr txBox="1">
              <a:spLocks noChangeArrowheads="1"/>
            </p:cNvSpPr>
            <p:nvPr/>
          </p:nvSpPr>
          <p:spPr bwMode="auto">
            <a:xfrm>
              <a:off x="3456" y="3840"/>
              <a:ext cx="750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Optimal</a:t>
              </a:r>
            </a:p>
          </p:txBody>
        </p:sp>
        <p:sp>
          <p:nvSpPr>
            <p:cNvPr id="288787" name="Rectangle 87"/>
            <p:cNvSpPr>
              <a:spLocks noChangeArrowheads="1"/>
            </p:cNvSpPr>
            <p:nvPr/>
          </p:nvSpPr>
          <p:spPr bwMode="auto">
            <a:xfrm>
              <a:off x="4341" y="3811"/>
              <a:ext cx="67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gives 5</a:t>
              </a:r>
            </a:p>
          </p:txBody>
        </p:sp>
      </p:grpSp>
      <p:sp>
        <p:nvSpPr>
          <p:cNvPr id="1811545" name="Text Box 89"/>
          <p:cNvSpPr txBox="1">
            <a:spLocks noChangeArrowheads="1"/>
          </p:cNvSpPr>
          <p:nvPr/>
        </p:nvSpPr>
        <p:spPr bwMode="auto">
          <a:xfrm>
            <a:off x="3520929" y="3371850"/>
            <a:ext cx="245932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Often an Integer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 is MUCH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harder to find.</a:t>
            </a:r>
          </a:p>
        </p:txBody>
      </p:sp>
      <p:sp>
        <p:nvSpPr>
          <p:cNvPr id="90" name="Rectangle 3">
            <a:extLst>
              <a:ext uri="{FF2B5EF4-FFF2-40B4-BE49-F238E27FC236}">
                <a16:creationId xmlns:a16="http://schemas.microsoft.com/office/drawing/2014/main" id="{F24BA585-55B7-48DD-B1BA-80E4470503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71600" y="1300163"/>
            <a:ext cx="21900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Criteria:</a:t>
            </a:r>
          </a:p>
        </p:txBody>
      </p:sp>
      <p:grpSp>
        <p:nvGrpSpPr>
          <p:cNvPr id="91" name="Group 53">
            <a:extLst>
              <a:ext uri="{FF2B5EF4-FFF2-40B4-BE49-F238E27FC236}">
                <a16:creationId xmlns:a16="http://schemas.microsoft.com/office/drawing/2014/main" id="{23C5D9BB-5F47-48F3-A285-5CE15FF32240}"/>
              </a:ext>
            </a:extLst>
          </p:cNvPr>
          <p:cNvGrpSpPr>
            <a:grpSpLocks/>
          </p:cNvGrpSpPr>
          <p:nvPr/>
        </p:nvGrpSpPr>
        <p:grpSpPr bwMode="auto">
          <a:xfrm>
            <a:off x="3479800" y="1312863"/>
            <a:ext cx="2652712" cy="1117600"/>
            <a:chOff x="2715" y="835"/>
            <a:chExt cx="1671" cy="704"/>
          </a:xfrm>
        </p:grpSpPr>
        <p:sp>
          <p:nvSpPr>
            <p:cNvPr id="92" name="Rectangle 54">
              <a:extLst>
                <a:ext uri="{FF2B5EF4-FFF2-40B4-BE49-F238E27FC236}">
                  <a16:creationId xmlns:a16="http://schemas.microsoft.com/office/drawing/2014/main" id="{1DED45DB-B99F-449A-AC39-7CDFD7752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835"/>
              <a:ext cx="167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Most dense in value</a:t>
              </a:r>
              <a:endParaRPr kumimoji="0" lang="en-US" altLang="en-US" sz="24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93" name="Group 55">
              <a:extLst>
                <a:ext uri="{FF2B5EF4-FFF2-40B4-BE49-F238E27FC236}">
                  <a16:creationId xmlns:a16="http://schemas.microsoft.com/office/drawing/2014/main" id="{B3C5B5A6-C00F-4C9B-953C-CB3E23282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82" y="1075"/>
              <a:ext cx="485" cy="464"/>
              <a:chOff x="3282" y="1075"/>
              <a:chExt cx="485" cy="464"/>
            </a:xfrm>
          </p:grpSpPr>
          <p:sp>
            <p:nvSpPr>
              <p:cNvPr id="94" name="Rectangle 56">
                <a:extLst>
                  <a:ext uri="{FF2B5EF4-FFF2-40B4-BE49-F238E27FC236}">
                    <a16:creationId xmlns:a16="http://schemas.microsoft.com/office/drawing/2014/main" id="{8EEA6204-4876-4EAF-AE07-50354D649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1075"/>
                <a:ext cx="250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p</a:t>
                </a:r>
                <a:r>
                  <a:rPr kumimoji="0" lang="en-US" altLang="en-US" sz="24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</a:p>
            </p:txBody>
          </p:sp>
          <p:sp>
            <p:nvSpPr>
              <p:cNvPr id="95" name="Rectangle 57">
                <a:extLst>
                  <a:ext uri="{FF2B5EF4-FFF2-40B4-BE49-F238E27FC236}">
                    <a16:creationId xmlns:a16="http://schemas.microsoft.com/office/drawing/2014/main" id="{B06AF3C3-A118-4601-AA90-771FCF519C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1248"/>
                <a:ext cx="239" cy="2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v</a:t>
                </a:r>
                <a:r>
                  <a:rPr kumimoji="0" lang="en-US" altLang="en-US" sz="2400" b="0" i="1" u="none" strike="noStrike" kern="1200" cap="none" spc="0" normalizeH="0" baseline="-2500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i</a:t>
                </a:r>
              </a:p>
            </p:txBody>
          </p:sp>
          <p:sp>
            <p:nvSpPr>
              <p:cNvPr id="96" name="Line 58">
                <a:extLst>
                  <a:ext uri="{FF2B5EF4-FFF2-40B4-BE49-F238E27FC236}">
                    <a16:creationId xmlns:a16="http://schemas.microsoft.com/office/drawing/2014/main" id="{3E92EC14-B000-485F-A8B1-F31A800B61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3312" y="1296"/>
                <a:ext cx="336" cy="240"/>
              </a:xfrm>
              <a:prstGeom prst="line">
                <a:avLst/>
              </a:prstGeom>
              <a:noFill/>
              <a:ln w="254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98" name="Rectangle 2">
            <a:extLst>
              <a:ext uri="{FF2B5EF4-FFF2-40B4-BE49-F238E27FC236}">
                <a16:creationId xmlns:a16="http://schemas.microsoft.com/office/drawing/2014/main" id="{EFCC7AB9-F711-4482-A65D-D11C19A6932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99" name="Rectangle 2">
            <a:extLst>
              <a:ext uri="{FF2B5EF4-FFF2-40B4-BE49-F238E27FC236}">
                <a16:creationId xmlns:a16="http://schemas.microsoft.com/office/drawing/2014/main" id="{62A8E932-141B-4A38-B568-C27C309A8C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Greedy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97" name="Picture 3" descr="j0238687">
            <a:extLst>
              <a:ext uri="{FF2B5EF4-FFF2-40B4-BE49-F238E27FC236}">
                <a16:creationId xmlns:a16="http://schemas.microsoft.com/office/drawing/2014/main" id="{E7F2E544-EA02-466E-860D-FE3833F32221}"/>
              </a:ext>
            </a:extLst>
          </p:cNvPr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100" name="Picture 4" descr="j0290903">
            <a:extLst>
              <a:ext uri="{FF2B5EF4-FFF2-40B4-BE49-F238E27FC236}">
                <a16:creationId xmlns:a16="http://schemas.microsoft.com/office/drawing/2014/main" id="{9D07EC7F-78B4-43E1-BA79-C2DDBA5BD41C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1" name="Picture 6" descr="j0232136">
            <a:extLst>
              <a:ext uri="{FF2B5EF4-FFF2-40B4-BE49-F238E27FC236}">
                <a16:creationId xmlns:a16="http://schemas.microsoft.com/office/drawing/2014/main" id="{D2388E48-082F-445A-997D-AD1F32B89F8E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prstGeom prst="rect">
            <a:avLst/>
          </a:prstGeom>
          <a:noFill/>
        </p:spPr>
      </p:pic>
      <p:grpSp>
        <p:nvGrpSpPr>
          <p:cNvPr id="102" name="Group 7">
            <a:extLst>
              <a:ext uri="{FF2B5EF4-FFF2-40B4-BE49-F238E27FC236}">
                <a16:creationId xmlns:a16="http://schemas.microsoft.com/office/drawing/2014/main" id="{6C81F092-FC73-4B82-9CFC-7B0A2F105466}"/>
              </a:ext>
            </a:extLst>
          </p:cNvPr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103" name="Freeform 8">
              <a:extLst>
                <a:ext uri="{FF2B5EF4-FFF2-40B4-BE49-F238E27FC236}">
                  <a16:creationId xmlns:a16="http://schemas.microsoft.com/office/drawing/2014/main" id="{AA0007F8-71BA-4E90-AB02-C3780EA7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4" name="Freeform 9">
              <a:extLst>
                <a:ext uri="{FF2B5EF4-FFF2-40B4-BE49-F238E27FC236}">
                  <a16:creationId xmlns:a16="http://schemas.microsoft.com/office/drawing/2014/main" id="{17762320-4241-4FC5-A8BF-FE09B1836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5" name="Freeform 10">
              <a:extLst>
                <a:ext uri="{FF2B5EF4-FFF2-40B4-BE49-F238E27FC236}">
                  <a16:creationId xmlns:a16="http://schemas.microsoft.com/office/drawing/2014/main" id="{7E5078E4-9ABA-4C4C-A5A6-563491EF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6" name="Freeform 11">
              <a:extLst>
                <a:ext uri="{FF2B5EF4-FFF2-40B4-BE49-F238E27FC236}">
                  <a16:creationId xmlns:a16="http://schemas.microsoft.com/office/drawing/2014/main" id="{BEAA50D4-17E6-4C37-9906-C0EC1B707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7" name="Freeform 12">
              <a:extLst>
                <a:ext uri="{FF2B5EF4-FFF2-40B4-BE49-F238E27FC236}">
                  <a16:creationId xmlns:a16="http://schemas.microsoft.com/office/drawing/2014/main" id="{C95D7770-44E9-460D-973C-D5E5CB4B7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8" name="Freeform 13">
              <a:extLst>
                <a:ext uri="{FF2B5EF4-FFF2-40B4-BE49-F238E27FC236}">
                  <a16:creationId xmlns:a16="http://schemas.microsoft.com/office/drawing/2014/main" id="{253C67C2-5060-4D96-B553-37725237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9" name="Freeform 14">
              <a:extLst>
                <a:ext uri="{FF2B5EF4-FFF2-40B4-BE49-F238E27FC236}">
                  <a16:creationId xmlns:a16="http://schemas.microsoft.com/office/drawing/2014/main" id="{C13F5000-4818-4109-AF91-F27517C6C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0" name="Freeform 15">
              <a:extLst>
                <a:ext uri="{FF2B5EF4-FFF2-40B4-BE49-F238E27FC236}">
                  <a16:creationId xmlns:a16="http://schemas.microsoft.com/office/drawing/2014/main" id="{5DE9BC78-1656-4D86-8B91-D2FC1981E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1" name="Freeform 16">
              <a:extLst>
                <a:ext uri="{FF2B5EF4-FFF2-40B4-BE49-F238E27FC236}">
                  <a16:creationId xmlns:a16="http://schemas.microsoft.com/office/drawing/2014/main" id="{6DC77DCF-AE81-44C6-9103-C72AB82DCF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2" name="Freeform 17">
              <a:extLst>
                <a:ext uri="{FF2B5EF4-FFF2-40B4-BE49-F238E27FC236}">
                  <a16:creationId xmlns:a16="http://schemas.microsoft.com/office/drawing/2014/main" id="{054DADDE-4429-4B9D-9F6B-EF55DD8E5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3" name="Freeform 18">
              <a:extLst>
                <a:ext uri="{FF2B5EF4-FFF2-40B4-BE49-F238E27FC236}">
                  <a16:creationId xmlns:a16="http://schemas.microsoft.com/office/drawing/2014/main" id="{B3040D6C-5A3F-4505-8CB9-0F68DB186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4" name="Freeform 19">
              <a:extLst>
                <a:ext uri="{FF2B5EF4-FFF2-40B4-BE49-F238E27FC236}">
                  <a16:creationId xmlns:a16="http://schemas.microsoft.com/office/drawing/2014/main" id="{74F1A7CB-D76C-441A-951E-C146B1803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5" name="Freeform 20">
              <a:extLst>
                <a:ext uri="{FF2B5EF4-FFF2-40B4-BE49-F238E27FC236}">
                  <a16:creationId xmlns:a16="http://schemas.microsoft.com/office/drawing/2014/main" id="{D1FBBBE8-C888-43AA-9CDA-8C57DDC61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6" name="Freeform 21">
              <a:extLst>
                <a:ext uri="{FF2B5EF4-FFF2-40B4-BE49-F238E27FC236}">
                  <a16:creationId xmlns:a16="http://schemas.microsoft.com/office/drawing/2014/main" id="{6F90ECCD-3AAD-4E6D-8407-3F2759B0B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22">
              <a:extLst>
                <a:ext uri="{FF2B5EF4-FFF2-40B4-BE49-F238E27FC236}">
                  <a16:creationId xmlns:a16="http://schemas.microsoft.com/office/drawing/2014/main" id="{A52C062B-7208-4812-AD0A-C0C5C7A83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8" name="Freeform 23">
              <a:extLst>
                <a:ext uri="{FF2B5EF4-FFF2-40B4-BE49-F238E27FC236}">
                  <a16:creationId xmlns:a16="http://schemas.microsoft.com/office/drawing/2014/main" id="{64B149D1-74A2-4551-B274-B4046652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9" name="Freeform 24">
              <a:extLst>
                <a:ext uri="{FF2B5EF4-FFF2-40B4-BE49-F238E27FC236}">
                  <a16:creationId xmlns:a16="http://schemas.microsoft.com/office/drawing/2014/main" id="{A27ECAB8-E1D5-4FB5-B3DD-9155F33F4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0" name="Freeform 25">
              <a:extLst>
                <a:ext uri="{FF2B5EF4-FFF2-40B4-BE49-F238E27FC236}">
                  <a16:creationId xmlns:a16="http://schemas.microsoft.com/office/drawing/2014/main" id="{5752A122-6F79-42F9-8735-4A3E846C0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1" name="Freeform 26">
              <a:extLst>
                <a:ext uri="{FF2B5EF4-FFF2-40B4-BE49-F238E27FC236}">
                  <a16:creationId xmlns:a16="http://schemas.microsoft.com/office/drawing/2014/main" id="{1A16460B-465C-4154-AE1D-129FAE7C9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2" name="Freeform 27">
              <a:extLst>
                <a:ext uri="{FF2B5EF4-FFF2-40B4-BE49-F238E27FC236}">
                  <a16:creationId xmlns:a16="http://schemas.microsoft.com/office/drawing/2014/main" id="{848C0B81-0FCA-449E-A417-E861F48C3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3" name="Freeform 28">
              <a:extLst>
                <a:ext uri="{FF2B5EF4-FFF2-40B4-BE49-F238E27FC236}">
                  <a16:creationId xmlns:a16="http://schemas.microsoft.com/office/drawing/2014/main" id="{C38E5FBC-4743-41D3-B1BF-B174CE95B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4" name="Freeform 29">
              <a:extLst>
                <a:ext uri="{FF2B5EF4-FFF2-40B4-BE49-F238E27FC236}">
                  <a16:creationId xmlns:a16="http://schemas.microsoft.com/office/drawing/2014/main" id="{27058F46-F9BD-46F4-93C8-8732DBEC4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5" name="Freeform 30">
              <a:extLst>
                <a:ext uri="{FF2B5EF4-FFF2-40B4-BE49-F238E27FC236}">
                  <a16:creationId xmlns:a16="http://schemas.microsoft.com/office/drawing/2014/main" id="{BE6FD4D7-16CC-45E1-A43F-7C40F1C52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6" name="Freeform 31">
              <a:extLst>
                <a:ext uri="{FF2B5EF4-FFF2-40B4-BE49-F238E27FC236}">
                  <a16:creationId xmlns:a16="http://schemas.microsoft.com/office/drawing/2014/main" id="{46EF789D-3683-448F-AF79-D91B4E1FB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7" name="Freeform 32">
              <a:extLst>
                <a:ext uri="{FF2B5EF4-FFF2-40B4-BE49-F238E27FC236}">
                  <a16:creationId xmlns:a16="http://schemas.microsoft.com/office/drawing/2014/main" id="{5BC58B32-C544-45B3-8060-78F3B7C00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8" name="Freeform 33">
              <a:extLst>
                <a:ext uri="{FF2B5EF4-FFF2-40B4-BE49-F238E27FC236}">
                  <a16:creationId xmlns:a16="http://schemas.microsoft.com/office/drawing/2014/main" id="{A20B2A23-8E38-4A4E-9214-322A913B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598298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11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11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115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115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11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11532" grpId="0"/>
      <p:bldP spid="1811533" grpId="0"/>
      <p:bldP spid="1811534" grpId="0"/>
      <p:bldP spid="1811545" grpId="0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8389" name="Text Box 5"/>
          <p:cNvSpPr txBox="1">
            <a:spLocks noChangeArrowheads="1"/>
          </p:cNvSpPr>
          <p:nvPr/>
        </p:nvSpPr>
        <p:spPr bwMode="auto">
          <a:xfrm>
            <a:off x="76200" y="2413206"/>
            <a:ext cx="937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I =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…,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grpSp>
        <p:nvGrpSpPr>
          <p:cNvPr id="285703" name="Group 7"/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285704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5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6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7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8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9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0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1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2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3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4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5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6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7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8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9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0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1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2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3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4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5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6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7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8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9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78937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knapsack player’s life?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- The input and output objects are handled one at a time. 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47322268-2BF9-4803-BD24-6E46B18DA902}"/>
              </a:ext>
            </a:extLst>
          </p:cNvPr>
          <p:cNvGrpSpPr/>
          <p:nvPr/>
        </p:nvGrpSpPr>
        <p:grpSpPr>
          <a:xfrm>
            <a:off x="152400" y="3569168"/>
            <a:ext cx="2967728" cy="1572731"/>
            <a:chOff x="1389446" y="3569168"/>
            <a:chExt cx="2967728" cy="1572731"/>
          </a:xfrm>
        </p:grpSpPr>
        <p:grpSp>
          <p:nvGrpSpPr>
            <p:cNvPr id="121" name="Group 44">
              <a:extLst>
                <a:ext uri="{FF2B5EF4-FFF2-40B4-BE49-F238E27FC236}">
                  <a16:creationId xmlns:a16="http://schemas.microsoft.com/office/drawing/2014/main" id="{4389C5DC-EF5A-4F4B-8E81-BB08211536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5281" y="3608089"/>
              <a:ext cx="2121893" cy="1533810"/>
              <a:chOff x="1059" y="1025"/>
              <a:chExt cx="1490" cy="1822"/>
            </a:xfrm>
          </p:grpSpPr>
          <p:sp>
            <p:nvSpPr>
              <p:cNvPr id="126" name="Freeform 45">
                <a:extLst>
                  <a:ext uri="{FF2B5EF4-FFF2-40B4-BE49-F238E27FC236}">
                    <a16:creationId xmlns:a16="http://schemas.microsoft.com/office/drawing/2014/main" id="{5650B6C6-F426-49E0-8A3C-8E1BD8CF6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7" name="Freeform 46">
                <a:extLst>
                  <a:ext uri="{FF2B5EF4-FFF2-40B4-BE49-F238E27FC236}">
                    <a16:creationId xmlns:a16="http://schemas.microsoft.com/office/drawing/2014/main" id="{07318D13-C217-4DD6-AEE7-BFC360071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8" name="Freeform 47">
                <a:extLst>
                  <a:ext uri="{FF2B5EF4-FFF2-40B4-BE49-F238E27FC236}">
                    <a16:creationId xmlns:a16="http://schemas.microsoft.com/office/drawing/2014/main" id="{551D235A-E8F7-4231-95AD-C27D5EF5C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9" name="Freeform 48">
                <a:extLst>
                  <a:ext uri="{FF2B5EF4-FFF2-40B4-BE49-F238E27FC236}">
                    <a16:creationId xmlns:a16="http://schemas.microsoft.com/office/drawing/2014/main" id="{0642D3A5-31E2-4CF0-8D40-07E2E9EF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0" name="Freeform 49">
                <a:extLst>
                  <a:ext uri="{FF2B5EF4-FFF2-40B4-BE49-F238E27FC236}">
                    <a16:creationId xmlns:a16="http://schemas.microsoft.com/office/drawing/2014/main" id="{2C8A59B6-A4A3-4BEC-8672-E956D22F4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1" name="Freeform 50">
                <a:extLst>
                  <a:ext uri="{FF2B5EF4-FFF2-40B4-BE49-F238E27FC236}">
                    <a16:creationId xmlns:a16="http://schemas.microsoft.com/office/drawing/2014/main" id="{F346F363-B46B-4ADA-9B40-712E5A88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2" name="Freeform 51">
                <a:extLst>
                  <a:ext uri="{FF2B5EF4-FFF2-40B4-BE49-F238E27FC236}">
                    <a16:creationId xmlns:a16="http://schemas.microsoft.com/office/drawing/2014/main" id="{38AB1781-6543-45CF-81ED-5E92362CA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3" name="Freeform 52">
                <a:extLst>
                  <a:ext uri="{FF2B5EF4-FFF2-40B4-BE49-F238E27FC236}">
                    <a16:creationId xmlns:a16="http://schemas.microsoft.com/office/drawing/2014/main" id="{63E90D41-1F89-49DC-93EA-0BC270C14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4" name="Freeform 53">
                <a:extLst>
                  <a:ext uri="{FF2B5EF4-FFF2-40B4-BE49-F238E27FC236}">
                    <a16:creationId xmlns:a16="http://schemas.microsoft.com/office/drawing/2014/main" id="{C3E89EB9-55DC-4872-BE7C-3272D637F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5" name="Freeform 54">
                <a:extLst>
                  <a:ext uri="{FF2B5EF4-FFF2-40B4-BE49-F238E27FC236}">
                    <a16:creationId xmlns:a16="http://schemas.microsoft.com/office/drawing/2014/main" id="{FAE08819-3865-46DE-99A5-A4AEDF880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6" name="Freeform 55">
                <a:extLst>
                  <a:ext uri="{FF2B5EF4-FFF2-40B4-BE49-F238E27FC236}">
                    <a16:creationId xmlns:a16="http://schemas.microsoft.com/office/drawing/2014/main" id="{BEED4E49-C325-420B-9AE3-361E591E1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7" name="Freeform 56">
                <a:extLst>
                  <a:ext uri="{FF2B5EF4-FFF2-40B4-BE49-F238E27FC236}">
                    <a16:creationId xmlns:a16="http://schemas.microsoft.com/office/drawing/2014/main" id="{D2007860-4DC8-4B42-93F1-97527B7B3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8" name="Freeform 57">
                <a:extLst>
                  <a:ext uri="{FF2B5EF4-FFF2-40B4-BE49-F238E27FC236}">
                    <a16:creationId xmlns:a16="http://schemas.microsoft.com/office/drawing/2014/main" id="{F79DFE70-42FB-4357-92A2-AB05A5413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9" name="Freeform 58">
                <a:extLst>
                  <a:ext uri="{FF2B5EF4-FFF2-40B4-BE49-F238E27FC236}">
                    <a16:creationId xmlns:a16="http://schemas.microsoft.com/office/drawing/2014/main" id="{DF9E03FF-47E1-4488-B1E1-0AB2227B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0" name="Freeform 59">
                <a:extLst>
                  <a:ext uri="{FF2B5EF4-FFF2-40B4-BE49-F238E27FC236}">
                    <a16:creationId xmlns:a16="http://schemas.microsoft.com/office/drawing/2014/main" id="{FBB9DED3-C520-4584-8FEE-EDD84CA7A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69" name="Picture 168">
              <a:extLst>
                <a:ext uri="{FF2B5EF4-FFF2-40B4-BE49-F238E27FC236}">
                  <a16:creationId xmlns:a16="http://schemas.microsoft.com/office/drawing/2014/main" id="{7575D90F-A3EF-4F1C-9B78-663AA6BEF1A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1951951" y="3810000"/>
              <a:ext cx="525533" cy="994940"/>
            </a:xfrm>
            <a:prstGeom prst="rect">
              <a:avLst/>
            </a:prstGeom>
          </p:spPr>
        </p:pic>
        <p:pic>
          <p:nvPicPr>
            <p:cNvPr id="171" name="Picture 54" descr="an02380_">
              <a:extLst>
                <a:ext uri="{FF2B5EF4-FFF2-40B4-BE49-F238E27FC236}">
                  <a16:creationId xmlns:a16="http://schemas.microsoft.com/office/drawing/2014/main" id="{94BD1397-7125-491B-B7D3-4C58D8AA2C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389446" y="3569168"/>
              <a:ext cx="704850" cy="7620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75" name="AutoShape 58">
            <a:extLst>
              <a:ext uri="{FF2B5EF4-FFF2-40B4-BE49-F238E27FC236}">
                <a16:creationId xmlns:a16="http://schemas.microsoft.com/office/drawing/2014/main" id="{3FCF37F0-246E-4F62-BF7D-0301AF23B9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7766" y="5205878"/>
            <a:ext cx="792956" cy="533935"/>
          </a:xfrm>
          <a:prstGeom prst="wedgeRoundRectCallout">
            <a:avLst>
              <a:gd name="adj1" fmla="val -74112"/>
              <a:gd name="adj2" fmla="val -35780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pic>
        <p:nvPicPr>
          <p:cNvPr id="35" name="Picture 15" descr="j0238687">
            <a:extLst>
              <a:ext uri="{FF2B5EF4-FFF2-40B4-BE49-F238E27FC236}">
                <a16:creationId xmlns:a16="http://schemas.microsoft.com/office/drawing/2014/main" id="{DB352A51-21D4-4F4B-BED6-67BBE96DA02E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5464" y="2954596"/>
            <a:ext cx="8858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16" descr="j0232136">
            <a:extLst>
              <a:ext uri="{FF2B5EF4-FFF2-40B4-BE49-F238E27FC236}">
                <a16:creationId xmlns:a16="http://schemas.microsoft.com/office/drawing/2014/main" id="{786B78CD-18F6-44BD-9FA3-41C683C92EF2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4244" y="2962933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7" name="Group 17">
            <a:extLst>
              <a:ext uri="{FF2B5EF4-FFF2-40B4-BE49-F238E27FC236}">
                <a16:creationId xmlns:a16="http://schemas.microsoft.com/office/drawing/2014/main" id="{A1407086-6E5F-4A24-9A63-B587E184DBD8}"/>
              </a:ext>
            </a:extLst>
          </p:cNvPr>
          <p:cNvGrpSpPr>
            <a:grpSpLocks/>
          </p:cNvGrpSpPr>
          <p:nvPr/>
        </p:nvGrpSpPr>
        <p:grpSpPr bwMode="auto">
          <a:xfrm>
            <a:off x="3078995" y="2940117"/>
            <a:ext cx="914400" cy="838200"/>
            <a:chOff x="2569" y="1329"/>
            <a:chExt cx="905" cy="521"/>
          </a:xfrm>
        </p:grpSpPr>
        <p:sp>
          <p:nvSpPr>
            <p:cNvPr id="58" name="Freeform 18">
              <a:extLst>
                <a:ext uri="{FF2B5EF4-FFF2-40B4-BE49-F238E27FC236}">
                  <a16:creationId xmlns:a16="http://schemas.microsoft.com/office/drawing/2014/main" id="{9D636A90-5CB2-45CC-AA93-6DD34DC4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9" name="Freeform 19">
              <a:extLst>
                <a:ext uri="{FF2B5EF4-FFF2-40B4-BE49-F238E27FC236}">
                  <a16:creationId xmlns:a16="http://schemas.microsoft.com/office/drawing/2014/main" id="{063E16B3-CAD7-42F1-BA8A-2725B0A7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0" name="Freeform 20">
              <a:extLst>
                <a:ext uri="{FF2B5EF4-FFF2-40B4-BE49-F238E27FC236}">
                  <a16:creationId xmlns:a16="http://schemas.microsoft.com/office/drawing/2014/main" id="{493451EE-84FD-489D-B3AF-BCBDA403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1" name="Freeform 21">
              <a:extLst>
                <a:ext uri="{FF2B5EF4-FFF2-40B4-BE49-F238E27FC236}">
                  <a16:creationId xmlns:a16="http://schemas.microsoft.com/office/drawing/2014/main" id="{AB8FB312-1821-44A7-A500-57FA6332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2" name="Freeform 22">
              <a:extLst>
                <a:ext uri="{FF2B5EF4-FFF2-40B4-BE49-F238E27FC236}">
                  <a16:creationId xmlns:a16="http://schemas.microsoft.com/office/drawing/2014/main" id="{BC22BCEE-F27D-4004-8DAB-050BD0D3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3" name="Freeform 23">
              <a:extLst>
                <a:ext uri="{FF2B5EF4-FFF2-40B4-BE49-F238E27FC236}">
                  <a16:creationId xmlns:a16="http://schemas.microsoft.com/office/drawing/2014/main" id="{A2722179-4158-4C2B-8864-D5D1E51D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4" name="Freeform 24">
              <a:extLst>
                <a:ext uri="{FF2B5EF4-FFF2-40B4-BE49-F238E27FC236}">
                  <a16:creationId xmlns:a16="http://schemas.microsoft.com/office/drawing/2014/main" id="{52E77F46-9DE8-43B3-AF3E-E2984BA8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5" name="Freeform 25">
              <a:extLst>
                <a:ext uri="{FF2B5EF4-FFF2-40B4-BE49-F238E27FC236}">
                  <a16:creationId xmlns:a16="http://schemas.microsoft.com/office/drawing/2014/main" id="{D6045DDD-37E8-47B6-BD86-F9CD01E9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6" name="Freeform 26">
              <a:extLst>
                <a:ext uri="{FF2B5EF4-FFF2-40B4-BE49-F238E27FC236}">
                  <a16:creationId xmlns:a16="http://schemas.microsoft.com/office/drawing/2014/main" id="{848916FB-63A8-4986-9B2F-F4F6A27C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7" name="Freeform 27">
              <a:extLst>
                <a:ext uri="{FF2B5EF4-FFF2-40B4-BE49-F238E27FC236}">
                  <a16:creationId xmlns:a16="http://schemas.microsoft.com/office/drawing/2014/main" id="{DE5FE07D-41DF-4236-A246-C51DE788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8" name="Freeform 28">
              <a:extLst>
                <a:ext uri="{FF2B5EF4-FFF2-40B4-BE49-F238E27FC236}">
                  <a16:creationId xmlns:a16="http://schemas.microsoft.com/office/drawing/2014/main" id="{503B2CC5-055A-4A47-AE06-FFF9539E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9" name="Freeform 29">
              <a:extLst>
                <a:ext uri="{FF2B5EF4-FFF2-40B4-BE49-F238E27FC236}">
                  <a16:creationId xmlns:a16="http://schemas.microsoft.com/office/drawing/2014/main" id="{C23ACD10-1006-47D5-A8A2-08711CC4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0" name="Freeform 30">
              <a:extLst>
                <a:ext uri="{FF2B5EF4-FFF2-40B4-BE49-F238E27FC236}">
                  <a16:creationId xmlns:a16="http://schemas.microsoft.com/office/drawing/2014/main" id="{3B8525BC-666C-4A9F-8630-5CB2B7F8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1" name="Freeform 31">
              <a:extLst>
                <a:ext uri="{FF2B5EF4-FFF2-40B4-BE49-F238E27FC236}">
                  <a16:creationId xmlns:a16="http://schemas.microsoft.com/office/drawing/2014/main" id="{C7253C7D-3E7B-48AE-A936-9D55A8A4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2" name="Freeform 32">
              <a:extLst>
                <a:ext uri="{FF2B5EF4-FFF2-40B4-BE49-F238E27FC236}">
                  <a16:creationId xmlns:a16="http://schemas.microsoft.com/office/drawing/2014/main" id="{73899AE1-B360-462B-98A8-1B7AC3B2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3" name="Freeform 33">
              <a:extLst>
                <a:ext uri="{FF2B5EF4-FFF2-40B4-BE49-F238E27FC236}">
                  <a16:creationId xmlns:a16="http://schemas.microsoft.com/office/drawing/2014/main" id="{9B526D0D-BE99-4735-A1F9-83AD8427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4" name="Freeform 34">
              <a:extLst>
                <a:ext uri="{FF2B5EF4-FFF2-40B4-BE49-F238E27FC236}">
                  <a16:creationId xmlns:a16="http://schemas.microsoft.com/office/drawing/2014/main" id="{D1E70E8C-AB77-452F-B609-D23FB718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5" name="Freeform 35">
              <a:extLst>
                <a:ext uri="{FF2B5EF4-FFF2-40B4-BE49-F238E27FC236}">
                  <a16:creationId xmlns:a16="http://schemas.microsoft.com/office/drawing/2014/main" id="{57BF0138-30F5-4276-B600-ED540E762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" name="Freeform 36">
              <a:extLst>
                <a:ext uri="{FF2B5EF4-FFF2-40B4-BE49-F238E27FC236}">
                  <a16:creationId xmlns:a16="http://schemas.microsoft.com/office/drawing/2014/main" id="{050F6404-83F1-44C5-9580-5F6AC327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7" name="Freeform 37">
              <a:extLst>
                <a:ext uri="{FF2B5EF4-FFF2-40B4-BE49-F238E27FC236}">
                  <a16:creationId xmlns:a16="http://schemas.microsoft.com/office/drawing/2014/main" id="{D2D2D081-EBA4-4926-A9D9-EDC8E8F6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" name="Freeform 38">
              <a:extLst>
                <a:ext uri="{FF2B5EF4-FFF2-40B4-BE49-F238E27FC236}">
                  <a16:creationId xmlns:a16="http://schemas.microsoft.com/office/drawing/2014/main" id="{04E4B3BB-B1D7-428F-8D5F-472A58F60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 39">
              <a:extLst>
                <a:ext uri="{FF2B5EF4-FFF2-40B4-BE49-F238E27FC236}">
                  <a16:creationId xmlns:a16="http://schemas.microsoft.com/office/drawing/2014/main" id="{2EEE9935-3A4D-48A1-ABA8-E3FEBA58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Freeform 40">
              <a:extLst>
                <a:ext uri="{FF2B5EF4-FFF2-40B4-BE49-F238E27FC236}">
                  <a16:creationId xmlns:a16="http://schemas.microsoft.com/office/drawing/2014/main" id="{614AB1ED-4CCC-4343-886B-CBE70F3B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1" name="Freeform 41">
              <a:extLst>
                <a:ext uri="{FF2B5EF4-FFF2-40B4-BE49-F238E27FC236}">
                  <a16:creationId xmlns:a16="http://schemas.microsoft.com/office/drawing/2014/main" id="{6810ECF9-6A61-4B5A-8BA3-0FD58E748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2" name="Freeform 42">
              <a:extLst>
                <a:ext uri="{FF2B5EF4-FFF2-40B4-BE49-F238E27FC236}">
                  <a16:creationId xmlns:a16="http://schemas.microsoft.com/office/drawing/2014/main" id="{CD543AA3-44B4-4622-998E-5A79277E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3" name="Freeform 43">
              <a:extLst>
                <a:ext uri="{FF2B5EF4-FFF2-40B4-BE49-F238E27FC236}">
                  <a16:creationId xmlns:a16="http://schemas.microsoft.com/office/drawing/2014/main" id="{7E5887F9-ECEB-448A-8F08-8CB056E7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6" name="AutoShape 58">
            <a:extLst>
              <a:ext uri="{FF2B5EF4-FFF2-40B4-BE49-F238E27FC236}">
                <a16:creationId xmlns:a16="http://schemas.microsoft.com/office/drawing/2014/main" id="{B5699694-D3F5-4E71-AADD-4CD214874D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33600" y="5205878"/>
            <a:ext cx="3484166" cy="1384147"/>
          </a:xfrm>
          <a:prstGeom prst="wedgeRoundRectCallout">
            <a:avLst>
              <a:gd name="adj1" fmla="val -33271"/>
              <a:gd name="adj2" fmla="val -92866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Hey little bird,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Should I put the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object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my knapsack?</a:t>
            </a:r>
          </a:p>
        </p:txBody>
      </p:sp>
    </p:spTree>
    <p:extLst>
      <p:ext uri="{BB962C8B-B14F-4D97-AF65-F5344CB8AC3E}">
        <p14:creationId xmlns:p14="http://schemas.microsoft.com/office/powerpoint/2010/main" val="2596938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83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083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083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.55556E-7 -3.7037E-6 L 0.15868 -0.00185 " pathEditMode="relative" rAng="0" ptsTypes="AA">
                                      <p:cBhvr>
                                        <p:cTn id="48" dur="13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934" y="-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-4.81481E-6 L 0.00434 0.1169 " pathEditMode="relative" rAng="0" ptsTypes="AA">
                                      <p:cBhvr>
                                        <p:cTn id="64" dur="14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8" y="58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8389" grpId="0"/>
      <p:bldP spid="168" grpId="0"/>
      <p:bldP spid="175" grpId="0" animBg="1"/>
      <p:bldP spid="176" grpId="0" animBg="1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08389" name="Text Box 5"/>
          <p:cNvSpPr txBox="1">
            <a:spLocks noChangeArrowheads="1"/>
          </p:cNvSpPr>
          <p:nvPr/>
        </p:nvSpPr>
        <p:spPr bwMode="auto">
          <a:xfrm>
            <a:off x="76200" y="2413206"/>
            <a:ext cx="937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I =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,  …, 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grpSp>
        <p:nvGrpSpPr>
          <p:cNvPr id="285703" name="Group 7"/>
          <p:cNvGrpSpPr>
            <a:grpSpLocks/>
          </p:cNvGrpSpPr>
          <p:nvPr/>
        </p:nvGrpSpPr>
        <p:grpSpPr bwMode="auto">
          <a:xfrm>
            <a:off x="7924800" y="914400"/>
            <a:ext cx="1066800" cy="609600"/>
            <a:chOff x="2569" y="1329"/>
            <a:chExt cx="905" cy="521"/>
          </a:xfrm>
        </p:grpSpPr>
        <p:sp>
          <p:nvSpPr>
            <p:cNvPr id="285704" name="Freeform 8"/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5" name="Freeform 9"/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6" name="Freeform 10"/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7" name="Freeform 11"/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8" name="Freeform 12"/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09" name="Freeform 13"/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0" name="Freeform 14"/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1" name="Freeform 15"/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2" name="Freeform 16"/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3" name="Freeform 17"/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4" name="Freeform 18"/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5" name="Freeform 19"/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6" name="Freeform 20"/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7" name="Freeform 21"/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8" name="Freeform 22"/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19" name="Freeform 23"/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0" name="Freeform 24"/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1" name="Freeform 25"/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2" name="Freeform 26"/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3" name="Freeform 27"/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4" name="Freeform 28"/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5" name="Freeform 29"/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6" name="Freeform 30"/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7" name="Freeform 31"/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8" name="Freeform 32"/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5729" name="Freeform 33"/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35" name="Picture 15" descr="j0238687">
            <a:extLst>
              <a:ext uri="{FF2B5EF4-FFF2-40B4-BE49-F238E27FC236}">
                <a16:creationId xmlns:a16="http://schemas.microsoft.com/office/drawing/2014/main" id="{DB352A51-21D4-4F4B-BED6-67BBE96DA02E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35464" y="2954596"/>
            <a:ext cx="885825" cy="493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78937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knapsack player’s life?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- The input and output objects are handled one at a time. 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B9192F5-CDDE-437E-8858-340AA8C329C7}"/>
              </a:ext>
            </a:extLst>
          </p:cNvPr>
          <p:cNvGrpSpPr/>
          <p:nvPr/>
        </p:nvGrpSpPr>
        <p:grpSpPr>
          <a:xfrm>
            <a:off x="1604272" y="3569168"/>
            <a:ext cx="2967728" cy="1572731"/>
            <a:chOff x="1604272" y="3569168"/>
            <a:chExt cx="2967728" cy="1572731"/>
          </a:xfrm>
        </p:grpSpPr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BABD1192-ABC2-4FEF-B34C-5FA3C3AD0D5C}"/>
                </a:ext>
              </a:extLst>
            </p:cNvPr>
            <p:cNvGrpSpPr/>
            <p:nvPr/>
          </p:nvGrpSpPr>
          <p:grpSpPr>
            <a:xfrm>
              <a:off x="1604272" y="3569168"/>
              <a:ext cx="2967728" cy="1572731"/>
              <a:chOff x="1389446" y="3569168"/>
              <a:chExt cx="2967728" cy="1572731"/>
            </a:xfrm>
          </p:grpSpPr>
          <p:grpSp>
            <p:nvGrpSpPr>
              <p:cNvPr id="88" name="Group 44">
                <a:extLst>
                  <a:ext uri="{FF2B5EF4-FFF2-40B4-BE49-F238E27FC236}">
                    <a16:creationId xmlns:a16="http://schemas.microsoft.com/office/drawing/2014/main" id="{041E7B60-F92F-4DB4-A8C2-25BB4ED020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235281" y="3608089"/>
                <a:ext cx="2121893" cy="1533810"/>
                <a:chOff x="1059" y="1025"/>
                <a:chExt cx="1490" cy="1822"/>
              </a:xfrm>
            </p:grpSpPr>
            <p:sp>
              <p:nvSpPr>
                <p:cNvPr id="91" name="Freeform 45">
                  <a:extLst>
                    <a:ext uri="{FF2B5EF4-FFF2-40B4-BE49-F238E27FC236}">
                      <a16:creationId xmlns:a16="http://schemas.microsoft.com/office/drawing/2014/main" id="{4A2DC000-9002-424F-9EEC-9DB0C15EBA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1" y="1417"/>
                  <a:ext cx="254" cy="1059"/>
                </a:xfrm>
                <a:custGeom>
                  <a:avLst/>
                  <a:gdLst>
                    <a:gd name="T0" fmla="*/ 0 w 254"/>
                    <a:gd name="T1" fmla="*/ 94 h 1059"/>
                    <a:gd name="T2" fmla="*/ 38 w 254"/>
                    <a:gd name="T3" fmla="*/ 94 h 1059"/>
                    <a:gd name="T4" fmla="*/ 105 w 254"/>
                    <a:gd name="T5" fmla="*/ 138 h 1059"/>
                    <a:gd name="T6" fmla="*/ 121 w 254"/>
                    <a:gd name="T7" fmla="*/ 478 h 1059"/>
                    <a:gd name="T8" fmla="*/ 153 w 254"/>
                    <a:gd name="T9" fmla="*/ 794 h 1059"/>
                    <a:gd name="T10" fmla="*/ 138 w 254"/>
                    <a:gd name="T11" fmla="*/ 897 h 1059"/>
                    <a:gd name="T12" fmla="*/ 70 w 254"/>
                    <a:gd name="T13" fmla="*/ 967 h 1059"/>
                    <a:gd name="T14" fmla="*/ 83 w 254"/>
                    <a:gd name="T15" fmla="*/ 1059 h 1059"/>
                    <a:gd name="T16" fmla="*/ 248 w 254"/>
                    <a:gd name="T17" fmla="*/ 972 h 1059"/>
                    <a:gd name="T18" fmla="*/ 254 w 254"/>
                    <a:gd name="T19" fmla="*/ 767 h 1059"/>
                    <a:gd name="T20" fmla="*/ 243 w 254"/>
                    <a:gd name="T21" fmla="*/ 160 h 1059"/>
                    <a:gd name="T22" fmla="*/ 155 w 254"/>
                    <a:gd name="T23" fmla="*/ 34 h 1059"/>
                    <a:gd name="T24" fmla="*/ 1 w 254"/>
                    <a:gd name="T25" fmla="*/ 0 h 1059"/>
                    <a:gd name="T26" fmla="*/ 0 w 254"/>
                    <a:gd name="T27" fmla="*/ 94 h 1059"/>
                    <a:gd name="T28" fmla="*/ 0 w 254"/>
                    <a:gd name="T29" fmla="*/ 94 h 1059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254"/>
                    <a:gd name="T46" fmla="*/ 0 h 1059"/>
                    <a:gd name="T47" fmla="*/ 254 w 254"/>
                    <a:gd name="T48" fmla="*/ 1059 h 1059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254" h="1059">
                      <a:moveTo>
                        <a:pt x="0" y="94"/>
                      </a:moveTo>
                      <a:lnTo>
                        <a:pt x="38" y="94"/>
                      </a:lnTo>
                      <a:lnTo>
                        <a:pt x="105" y="138"/>
                      </a:lnTo>
                      <a:lnTo>
                        <a:pt x="121" y="478"/>
                      </a:lnTo>
                      <a:lnTo>
                        <a:pt x="153" y="794"/>
                      </a:lnTo>
                      <a:lnTo>
                        <a:pt x="138" y="897"/>
                      </a:lnTo>
                      <a:lnTo>
                        <a:pt x="70" y="967"/>
                      </a:lnTo>
                      <a:lnTo>
                        <a:pt x="83" y="1059"/>
                      </a:lnTo>
                      <a:lnTo>
                        <a:pt x="248" y="972"/>
                      </a:lnTo>
                      <a:lnTo>
                        <a:pt x="254" y="767"/>
                      </a:lnTo>
                      <a:lnTo>
                        <a:pt x="243" y="160"/>
                      </a:lnTo>
                      <a:lnTo>
                        <a:pt x="155" y="34"/>
                      </a:lnTo>
                      <a:lnTo>
                        <a:pt x="1" y="0"/>
                      </a:lnTo>
                      <a:lnTo>
                        <a:pt x="0" y="94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Freeform 46">
                  <a:extLst>
                    <a:ext uri="{FF2B5EF4-FFF2-40B4-BE49-F238E27FC236}">
                      <a16:creationId xmlns:a16="http://schemas.microsoft.com/office/drawing/2014/main" id="{0D048AC5-AC46-40B0-98E0-F24FA0B80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1" y="1036"/>
                  <a:ext cx="169" cy="250"/>
                </a:xfrm>
                <a:custGeom>
                  <a:avLst/>
                  <a:gdLst>
                    <a:gd name="T0" fmla="*/ 0 w 169"/>
                    <a:gd name="T1" fmla="*/ 10 h 250"/>
                    <a:gd name="T2" fmla="*/ 89 w 169"/>
                    <a:gd name="T3" fmla="*/ 49 h 250"/>
                    <a:gd name="T4" fmla="*/ 97 w 169"/>
                    <a:gd name="T5" fmla="*/ 98 h 250"/>
                    <a:gd name="T6" fmla="*/ 19 w 169"/>
                    <a:gd name="T7" fmla="*/ 232 h 250"/>
                    <a:gd name="T8" fmla="*/ 95 w 169"/>
                    <a:gd name="T9" fmla="*/ 250 h 250"/>
                    <a:gd name="T10" fmla="*/ 169 w 169"/>
                    <a:gd name="T11" fmla="*/ 70 h 250"/>
                    <a:gd name="T12" fmla="*/ 159 w 169"/>
                    <a:gd name="T13" fmla="*/ 10 h 250"/>
                    <a:gd name="T14" fmla="*/ 105 w 169"/>
                    <a:gd name="T15" fmla="*/ 0 h 250"/>
                    <a:gd name="T16" fmla="*/ 0 w 169"/>
                    <a:gd name="T17" fmla="*/ 10 h 250"/>
                    <a:gd name="T18" fmla="*/ 0 w 169"/>
                    <a:gd name="T19" fmla="*/ 10 h 25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69"/>
                    <a:gd name="T31" fmla="*/ 0 h 250"/>
                    <a:gd name="T32" fmla="*/ 169 w 169"/>
                    <a:gd name="T33" fmla="*/ 250 h 25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69" h="250">
                      <a:moveTo>
                        <a:pt x="0" y="10"/>
                      </a:moveTo>
                      <a:lnTo>
                        <a:pt x="89" y="49"/>
                      </a:lnTo>
                      <a:lnTo>
                        <a:pt x="97" y="98"/>
                      </a:lnTo>
                      <a:lnTo>
                        <a:pt x="19" y="232"/>
                      </a:lnTo>
                      <a:lnTo>
                        <a:pt x="95" y="250"/>
                      </a:lnTo>
                      <a:lnTo>
                        <a:pt x="169" y="70"/>
                      </a:lnTo>
                      <a:lnTo>
                        <a:pt x="159" y="10"/>
                      </a:lnTo>
                      <a:lnTo>
                        <a:pt x="105" y="0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63809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" name="Freeform 47">
                  <a:extLst>
                    <a:ext uri="{FF2B5EF4-FFF2-40B4-BE49-F238E27FC236}">
                      <a16:creationId xmlns:a16="http://schemas.microsoft.com/office/drawing/2014/main" id="{650E95AC-6CE8-4C5B-B5F5-9FC4DDDE7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7" y="1043"/>
                  <a:ext cx="144" cy="225"/>
                </a:xfrm>
                <a:custGeom>
                  <a:avLst/>
                  <a:gdLst>
                    <a:gd name="T0" fmla="*/ 113 w 144"/>
                    <a:gd name="T1" fmla="*/ 185 h 225"/>
                    <a:gd name="T2" fmla="*/ 64 w 144"/>
                    <a:gd name="T3" fmla="*/ 71 h 225"/>
                    <a:gd name="T4" fmla="*/ 69 w 144"/>
                    <a:gd name="T5" fmla="*/ 48 h 225"/>
                    <a:gd name="T6" fmla="*/ 144 w 144"/>
                    <a:gd name="T7" fmla="*/ 37 h 225"/>
                    <a:gd name="T8" fmla="*/ 63 w 144"/>
                    <a:gd name="T9" fmla="*/ 0 h 225"/>
                    <a:gd name="T10" fmla="*/ 21 w 144"/>
                    <a:gd name="T11" fmla="*/ 18 h 225"/>
                    <a:gd name="T12" fmla="*/ 10 w 144"/>
                    <a:gd name="T13" fmla="*/ 47 h 225"/>
                    <a:gd name="T14" fmla="*/ 0 w 144"/>
                    <a:gd name="T15" fmla="*/ 90 h 225"/>
                    <a:gd name="T16" fmla="*/ 21 w 144"/>
                    <a:gd name="T17" fmla="*/ 148 h 225"/>
                    <a:gd name="T18" fmla="*/ 71 w 144"/>
                    <a:gd name="T19" fmla="*/ 225 h 225"/>
                    <a:gd name="T20" fmla="*/ 113 w 144"/>
                    <a:gd name="T21" fmla="*/ 185 h 225"/>
                    <a:gd name="T22" fmla="*/ 113 w 144"/>
                    <a:gd name="T23" fmla="*/ 185 h 22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44"/>
                    <a:gd name="T37" fmla="*/ 0 h 225"/>
                    <a:gd name="T38" fmla="*/ 144 w 144"/>
                    <a:gd name="T39" fmla="*/ 225 h 22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44" h="225">
                      <a:moveTo>
                        <a:pt x="113" y="185"/>
                      </a:moveTo>
                      <a:lnTo>
                        <a:pt x="64" y="71"/>
                      </a:lnTo>
                      <a:lnTo>
                        <a:pt x="69" y="48"/>
                      </a:lnTo>
                      <a:lnTo>
                        <a:pt x="144" y="37"/>
                      </a:lnTo>
                      <a:lnTo>
                        <a:pt x="63" y="0"/>
                      </a:lnTo>
                      <a:lnTo>
                        <a:pt x="21" y="18"/>
                      </a:lnTo>
                      <a:lnTo>
                        <a:pt x="10" y="47"/>
                      </a:lnTo>
                      <a:lnTo>
                        <a:pt x="0" y="90"/>
                      </a:lnTo>
                      <a:lnTo>
                        <a:pt x="21" y="148"/>
                      </a:lnTo>
                      <a:lnTo>
                        <a:pt x="71" y="225"/>
                      </a:lnTo>
                      <a:lnTo>
                        <a:pt x="113" y="185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" name="Freeform 48">
                  <a:extLst>
                    <a:ext uri="{FF2B5EF4-FFF2-40B4-BE49-F238E27FC236}">
                      <a16:creationId xmlns:a16="http://schemas.microsoft.com/office/drawing/2014/main" id="{458BFA59-73D6-4214-A753-C39964BDF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69" y="1459"/>
                  <a:ext cx="183" cy="346"/>
                </a:xfrm>
                <a:custGeom>
                  <a:avLst/>
                  <a:gdLst>
                    <a:gd name="T0" fmla="*/ 13 w 183"/>
                    <a:gd name="T1" fmla="*/ 0 h 346"/>
                    <a:gd name="T2" fmla="*/ 48 w 183"/>
                    <a:gd name="T3" fmla="*/ 12 h 346"/>
                    <a:gd name="T4" fmla="*/ 93 w 183"/>
                    <a:gd name="T5" fmla="*/ 42 h 346"/>
                    <a:gd name="T6" fmla="*/ 135 w 183"/>
                    <a:gd name="T7" fmla="*/ 83 h 346"/>
                    <a:gd name="T8" fmla="*/ 162 w 183"/>
                    <a:gd name="T9" fmla="*/ 133 h 346"/>
                    <a:gd name="T10" fmla="*/ 182 w 183"/>
                    <a:gd name="T11" fmla="*/ 190 h 346"/>
                    <a:gd name="T12" fmla="*/ 183 w 183"/>
                    <a:gd name="T13" fmla="*/ 236 h 346"/>
                    <a:gd name="T14" fmla="*/ 180 w 183"/>
                    <a:gd name="T15" fmla="*/ 298 h 346"/>
                    <a:gd name="T16" fmla="*/ 178 w 183"/>
                    <a:gd name="T17" fmla="*/ 298 h 346"/>
                    <a:gd name="T18" fmla="*/ 178 w 183"/>
                    <a:gd name="T19" fmla="*/ 299 h 346"/>
                    <a:gd name="T20" fmla="*/ 178 w 183"/>
                    <a:gd name="T21" fmla="*/ 303 h 346"/>
                    <a:gd name="T22" fmla="*/ 178 w 183"/>
                    <a:gd name="T23" fmla="*/ 306 h 346"/>
                    <a:gd name="T24" fmla="*/ 177 w 183"/>
                    <a:gd name="T25" fmla="*/ 309 h 346"/>
                    <a:gd name="T26" fmla="*/ 175 w 183"/>
                    <a:gd name="T27" fmla="*/ 314 h 346"/>
                    <a:gd name="T28" fmla="*/ 173 w 183"/>
                    <a:gd name="T29" fmla="*/ 319 h 346"/>
                    <a:gd name="T30" fmla="*/ 173 w 183"/>
                    <a:gd name="T31" fmla="*/ 324 h 346"/>
                    <a:gd name="T32" fmla="*/ 170 w 183"/>
                    <a:gd name="T33" fmla="*/ 328 h 346"/>
                    <a:gd name="T34" fmla="*/ 168 w 183"/>
                    <a:gd name="T35" fmla="*/ 333 h 346"/>
                    <a:gd name="T36" fmla="*/ 165 w 183"/>
                    <a:gd name="T37" fmla="*/ 336 h 346"/>
                    <a:gd name="T38" fmla="*/ 163 w 183"/>
                    <a:gd name="T39" fmla="*/ 341 h 346"/>
                    <a:gd name="T40" fmla="*/ 160 w 183"/>
                    <a:gd name="T41" fmla="*/ 343 h 346"/>
                    <a:gd name="T42" fmla="*/ 157 w 183"/>
                    <a:gd name="T43" fmla="*/ 346 h 346"/>
                    <a:gd name="T44" fmla="*/ 153 w 183"/>
                    <a:gd name="T45" fmla="*/ 346 h 346"/>
                    <a:gd name="T46" fmla="*/ 148 w 183"/>
                    <a:gd name="T47" fmla="*/ 346 h 346"/>
                    <a:gd name="T48" fmla="*/ 145 w 183"/>
                    <a:gd name="T49" fmla="*/ 344 h 346"/>
                    <a:gd name="T50" fmla="*/ 140 w 183"/>
                    <a:gd name="T51" fmla="*/ 341 h 346"/>
                    <a:gd name="T52" fmla="*/ 137 w 183"/>
                    <a:gd name="T53" fmla="*/ 338 h 346"/>
                    <a:gd name="T54" fmla="*/ 135 w 183"/>
                    <a:gd name="T55" fmla="*/ 334 h 346"/>
                    <a:gd name="T56" fmla="*/ 132 w 183"/>
                    <a:gd name="T57" fmla="*/ 329 h 346"/>
                    <a:gd name="T58" fmla="*/ 128 w 183"/>
                    <a:gd name="T59" fmla="*/ 326 h 346"/>
                    <a:gd name="T60" fmla="*/ 127 w 183"/>
                    <a:gd name="T61" fmla="*/ 321 h 346"/>
                    <a:gd name="T62" fmla="*/ 125 w 183"/>
                    <a:gd name="T63" fmla="*/ 316 h 346"/>
                    <a:gd name="T64" fmla="*/ 123 w 183"/>
                    <a:gd name="T65" fmla="*/ 313 h 346"/>
                    <a:gd name="T66" fmla="*/ 122 w 183"/>
                    <a:gd name="T67" fmla="*/ 308 h 346"/>
                    <a:gd name="T68" fmla="*/ 120 w 183"/>
                    <a:gd name="T69" fmla="*/ 303 h 346"/>
                    <a:gd name="T70" fmla="*/ 120 w 183"/>
                    <a:gd name="T71" fmla="*/ 299 h 346"/>
                    <a:gd name="T72" fmla="*/ 118 w 183"/>
                    <a:gd name="T73" fmla="*/ 296 h 346"/>
                    <a:gd name="T74" fmla="*/ 118 w 183"/>
                    <a:gd name="T75" fmla="*/ 294 h 346"/>
                    <a:gd name="T76" fmla="*/ 118 w 183"/>
                    <a:gd name="T77" fmla="*/ 293 h 346"/>
                    <a:gd name="T78" fmla="*/ 88 w 183"/>
                    <a:gd name="T79" fmla="*/ 73 h 346"/>
                    <a:gd name="T80" fmla="*/ 37 w 183"/>
                    <a:gd name="T81" fmla="*/ 52 h 346"/>
                    <a:gd name="T82" fmla="*/ 0 w 183"/>
                    <a:gd name="T83" fmla="*/ 55 h 346"/>
                    <a:gd name="T84" fmla="*/ 13 w 183"/>
                    <a:gd name="T85" fmla="*/ 0 h 346"/>
                    <a:gd name="T86" fmla="*/ 13 w 183"/>
                    <a:gd name="T87" fmla="*/ 0 h 34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83"/>
                    <a:gd name="T133" fmla="*/ 0 h 346"/>
                    <a:gd name="T134" fmla="*/ 183 w 183"/>
                    <a:gd name="T135" fmla="*/ 346 h 34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83" h="346">
                      <a:moveTo>
                        <a:pt x="13" y="0"/>
                      </a:moveTo>
                      <a:lnTo>
                        <a:pt x="48" y="12"/>
                      </a:lnTo>
                      <a:lnTo>
                        <a:pt x="93" y="42"/>
                      </a:lnTo>
                      <a:lnTo>
                        <a:pt x="135" y="83"/>
                      </a:lnTo>
                      <a:lnTo>
                        <a:pt x="162" y="133"/>
                      </a:lnTo>
                      <a:lnTo>
                        <a:pt x="182" y="190"/>
                      </a:lnTo>
                      <a:lnTo>
                        <a:pt x="183" y="236"/>
                      </a:lnTo>
                      <a:lnTo>
                        <a:pt x="180" y="298"/>
                      </a:lnTo>
                      <a:lnTo>
                        <a:pt x="178" y="298"/>
                      </a:lnTo>
                      <a:lnTo>
                        <a:pt x="178" y="299"/>
                      </a:lnTo>
                      <a:lnTo>
                        <a:pt x="178" y="303"/>
                      </a:lnTo>
                      <a:lnTo>
                        <a:pt x="178" y="306"/>
                      </a:lnTo>
                      <a:lnTo>
                        <a:pt x="177" y="309"/>
                      </a:lnTo>
                      <a:lnTo>
                        <a:pt x="175" y="314"/>
                      </a:lnTo>
                      <a:lnTo>
                        <a:pt x="173" y="319"/>
                      </a:lnTo>
                      <a:lnTo>
                        <a:pt x="173" y="324"/>
                      </a:lnTo>
                      <a:lnTo>
                        <a:pt x="170" y="328"/>
                      </a:lnTo>
                      <a:lnTo>
                        <a:pt x="168" y="333"/>
                      </a:lnTo>
                      <a:lnTo>
                        <a:pt x="165" y="336"/>
                      </a:lnTo>
                      <a:lnTo>
                        <a:pt x="163" y="341"/>
                      </a:lnTo>
                      <a:lnTo>
                        <a:pt x="160" y="343"/>
                      </a:lnTo>
                      <a:lnTo>
                        <a:pt x="157" y="346"/>
                      </a:lnTo>
                      <a:lnTo>
                        <a:pt x="153" y="346"/>
                      </a:lnTo>
                      <a:lnTo>
                        <a:pt x="148" y="346"/>
                      </a:lnTo>
                      <a:lnTo>
                        <a:pt x="145" y="344"/>
                      </a:lnTo>
                      <a:lnTo>
                        <a:pt x="140" y="341"/>
                      </a:lnTo>
                      <a:lnTo>
                        <a:pt x="137" y="338"/>
                      </a:lnTo>
                      <a:lnTo>
                        <a:pt x="135" y="334"/>
                      </a:lnTo>
                      <a:lnTo>
                        <a:pt x="132" y="329"/>
                      </a:lnTo>
                      <a:lnTo>
                        <a:pt x="128" y="326"/>
                      </a:lnTo>
                      <a:lnTo>
                        <a:pt x="127" y="321"/>
                      </a:lnTo>
                      <a:lnTo>
                        <a:pt x="125" y="316"/>
                      </a:lnTo>
                      <a:lnTo>
                        <a:pt x="123" y="313"/>
                      </a:lnTo>
                      <a:lnTo>
                        <a:pt x="122" y="308"/>
                      </a:lnTo>
                      <a:lnTo>
                        <a:pt x="120" y="303"/>
                      </a:lnTo>
                      <a:lnTo>
                        <a:pt x="120" y="299"/>
                      </a:lnTo>
                      <a:lnTo>
                        <a:pt x="118" y="296"/>
                      </a:lnTo>
                      <a:lnTo>
                        <a:pt x="118" y="294"/>
                      </a:lnTo>
                      <a:lnTo>
                        <a:pt x="118" y="293"/>
                      </a:lnTo>
                      <a:lnTo>
                        <a:pt x="88" y="73"/>
                      </a:lnTo>
                      <a:lnTo>
                        <a:pt x="37" y="52"/>
                      </a:lnTo>
                      <a:lnTo>
                        <a:pt x="0" y="55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" name="Freeform 49">
                  <a:extLst>
                    <a:ext uri="{FF2B5EF4-FFF2-40B4-BE49-F238E27FC236}">
                      <a16:creationId xmlns:a16="http://schemas.microsoft.com/office/drawing/2014/main" id="{D715AFFB-42E4-4542-9304-4D6C673C9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2" y="1897"/>
                  <a:ext cx="218" cy="181"/>
                </a:xfrm>
                <a:custGeom>
                  <a:avLst/>
                  <a:gdLst>
                    <a:gd name="T0" fmla="*/ 60 w 218"/>
                    <a:gd name="T1" fmla="*/ 0 h 181"/>
                    <a:gd name="T2" fmla="*/ 210 w 218"/>
                    <a:gd name="T3" fmla="*/ 25 h 181"/>
                    <a:gd name="T4" fmla="*/ 218 w 218"/>
                    <a:gd name="T5" fmla="*/ 58 h 181"/>
                    <a:gd name="T6" fmla="*/ 188 w 218"/>
                    <a:gd name="T7" fmla="*/ 181 h 181"/>
                    <a:gd name="T8" fmla="*/ 0 w 218"/>
                    <a:gd name="T9" fmla="*/ 156 h 181"/>
                    <a:gd name="T10" fmla="*/ 18 w 218"/>
                    <a:gd name="T11" fmla="*/ 64 h 181"/>
                    <a:gd name="T12" fmla="*/ 60 w 218"/>
                    <a:gd name="T13" fmla="*/ 0 h 181"/>
                    <a:gd name="T14" fmla="*/ 60 w 218"/>
                    <a:gd name="T15" fmla="*/ 0 h 181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18"/>
                    <a:gd name="T25" fmla="*/ 0 h 181"/>
                    <a:gd name="T26" fmla="*/ 218 w 218"/>
                    <a:gd name="T27" fmla="*/ 181 h 181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18" h="181">
                      <a:moveTo>
                        <a:pt x="60" y="0"/>
                      </a:moveTo>
                      <a:lnTo>
                        <a:pt x="210" y="25"/>
                      </a:lnTo>
                      <a:lnTo>
                        <a:pt x="218" y="58"/>
                      </a:lnTo>
                      <a:lnTo>
                        <a:pt x="188" y="181"/>
                      </a:lnTo>
                      <a:lnTo>
                        <a:pt x="0" y="156"/>
                      </a:lnTo>
                      <a:lnTo>
                        <a:pt x="18" y="64"/>
                      </a:lnTo>
                      <a:lnTo>
                        <a:pt x="60" y="0"/>
                      </a:lnTo>
                      <a:close/>
                    </a:path>
                  </a:pathLst>
                </a:custGeom>
                <a:solidFill>
                  <a:srgbClr val="4A697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50">
                  <a:extLst>
                    <a:ext uri="{FF2B5EF4-FFF2-40B4-BE49-F238E27FC236}">
                      <a16:creationId xmlns:a16="http://schemas.microsoft.com/office/drawing/2014/main" id="{578CC0D4-E4CF-4C39-B2DD-0F190517B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4" y="1203"/>
                  <a:ext cx="598" cy="795"/>
                </a:xfrm>
                <a:custGeom>
                  <a:avLst/>
                  <a:gdLst>
                    <a:gd name="T0" fmla="*/ 518 w 598"/>
                    <a:gd name="T1" fmla="*/ 5 h 795"/>
                    <a:gd name="T2" fmla="*/ 438 w 598"/>
                    <a:gd name="T3" fmla="*/ 1 h 795"/>
                    <a:gd name="T4" fmla="*/ 368 w 598"/>
                    <a:gd name="T5" fmla="*/ 16 h 795"/>
                    <a:gd name="T6" fmla="*/ 306 w 598"/>
                    <a:gd name="T7" fmla="*/ 48 h 795"/>
                    <a:gd name="T8" fmla="*/ 253 w 598"/>
                    <a:gd name="T9" fmla="*/ 95 h 795"/>
                    <a:gd name="T10" fmla="*/ 210 w 598"/>
                    <a:gd name="T11" fmla="*/ 154 h 795"/>
                    <a:gd name="T12" fmla="*/ 173 w 598"/>
                    <a:gd name="T13" fmla="*/ 226 h 795"/>
                    <a:gd name="T14" fmla="*/ 147 w 598"/>
                    <a:gd name="T15" fmla="*/ 306 h 795"/>
                    <a:gd name="T16" fmla="*/ 135 w 598"/>
                    <a:gd name="T17" fmla="*/ 347 h 795"/>
                    <a:gd name="T18" fmla="*/ 125 w 598"/>
                    <a:gd name="T19" fmla="*/ 381 h 795"/>
                    <a:gd name="T20" fmla="*/ 115 w 598"/>
                    <a:gd name="T21" fmla="*/ 414 h 795"/>
                    <a:gd name="T22" fmla="*/ 107 w 598"/>
                    <a:gd name="T23" fmla="*/ 447 h 795"/>
                    <a:gd name="T24" fmla="*/ 93 w 598"/>
                    <a:gd name="T25" fmla="*/ 481 h 795"/>
                    <a:gd name="T26" fmla="*/ 82 w 598"/>
                    <a:gd name="T27" fmla="*/ 512 h 795"/>
                    <a:gd name="T28" fmla="*/ 67 w 598"/>
                    <a:gd name="T29" fmla="*/ 544 h 795"/>
                    <a:gd name="T30" fmla="*/ 48 w 598"/>
                    <a:gd name="T31" fmla="*/ 575 h 795"/>
                    <a:gd name="T32" fmla="*/ 25 w 598"/>
                    <a:gd name="T33" fmla="*/ 607 h 795"/>
                    <a:gd name="T34" fmla="*/ 10 w 598"/>
                    <a:gd name="T35" fmla="*/ 634 h 795"/>
                    <a:gd name="T36" fmla="*/ 0 w 598"/>
                    <a:gd name="T37" fmla="*/ 659 h 795"/>
                    <a:gd name="T38" fmla="*/ 5 w 598"/>
                    <a:gd name="T39" fmla="*/ 685 h 795"/>
                    <a:gd name="T40" fmla="*/ 17 w 598"/>
                    <a:gd name="T41" fmla="*/ 714 h 795"/>
                    <a:gd name="T42" fmla="*/ 42 w 598"/>
                    <a:gd name="T43" fmla="*/ 742 h 795"/>
                    <a:gd name="T44" fmla="*/ 67 w 598"/>
                    <a:gd name="T45" fmla="*/ 760 h 795"/>
                    <a:gd name="T46" fmla="*/ 95 w 598"/>
                    <a:gd name="T47" fmla="*/ 773 h 795"/>
                    <a:gd name="T48" fmla="*/ 127 w 598"/>
                    <a:gd name="T49" fmla="*/ 785 h 795"/>
                    <a:gd name="T50" fmla="*/ 157 w 598"/>
                    <a:gd name="T51" fmla="*/ 792 h 795"/>
                    <a:gd name="T52" fmla="*/ 188 w 598"/>
                    <a:gd name="T53" fmla="*/ 795 h 795"/>
                    <a:gd name="T54" fmla="*/ 210 w 598"/>
                    <a:gd name="T55" fmla="*/ 780 h 795"/>
                    <a:gd name="T56" fmla="*/ 180 w 598"/>
                    <a:gd name="T57" fmla="*/ 768 h 795"/>
                    <a:gd name="T58" fmla="*/ 150 w 598"/>
                    <a:gd name="T59" fmla="*/ 762 h 795"/>
                    <a:gd name="T60" fmla="*/ 120 w 598"/>
                    <a:gd name="T61" fmla="*/ 752 h 795"/>
                    <a:gd name="T62" fmla="*/ 90 w 598"/>
                    <a:gd name="T63" fmla="*/ 739 h 795"/>
                    <a:gd name="T64" fmla="*/ 57 w 598"/>
                    <a:gd name="T65" fmla="*/ 722 h 795"/>
                    <a:gd name="T66" fmla="*/ 32 w 598"/>
                    <a:gd name="T67" fmla="*/ 690 h 795"/>
                    <a:gd name="T68" fmla="*/ 30 w 598"/>
                    <a:gd name="T69" fmla="*/ 667 h 795"/>
                    <a:gd name="T70" fmla="*/ 35 w 598"/>
                    <a:gd name="T71" fmla="*/ 642 h 795"/>
                    <a:gd name="T72" fmla="*/ 45 w 598"/>
                    <a:gd name="T73" fmla="*/ 619 h 795"/>
                    <a:gd name="T74" fmla="*/ 68 w 598"/>
                    <a:gd name="T75" fmla="*/ 582 h 795"/>
                    <a:gd name="T76" fmla="*/ 88 w 598"/>
                    <a:gd name="T77" fmla="*/ 552 h 795"/>
                    <a:gd name="T78" fmla="*/ 103 w 598"/>
                    <a:gd name="T79" fmla="*/ 522 h 795"/>
                    <a:gd name="T80" fmla="*/ 113 w 598"/>
                    <a:gd name="T81" fmla="*/ 499 h 795"/>
                    <a:gd name="T82" fmla="*/ 122 w 598"/>
                    <a:gd name="T83" fmla="*/ 474 h 795"/>
                    <a:gd name="T84" fmla="*/ 130 w 598"/>
                    <a:gd name="T85" fmla="*/ 447 h 795"/>
                    <a:gd name="T86" fmla="*/ 137 w 598"/>
                    <a:gd name="T87" fmla="*/ 422 h 795"/>
                    <a:gd name="T88" fmla="*/ 143 w 598"/>
                    <a:gd name="T89" fmla="*/ 397 h 795"/>
                    <a:gd name="T90" fmla="*/ 150 w 598"/>
                    <a:gd name="T91" fmla="*/ 372 h 795"/>
                    <a:gd name="T92" fmla="*/ 157 w 598"/>
                    <a:gd name="T93" fmla="*/ 341 h 795"/>
                    <a:gd name="T94" fmla="*/ 166 w 598"/>
                    <a:gd name="T95" fmla="*/ 304 h 795"/>
                    <a:gd name="T96" fmla="*/ 180 w 598"/>
                    <a:gd name="T97" fmla="*/ 271 h 795"/>
                    <a:gd name="T98" fmla="*/ 193 w 598"/>
                    <a:gd name="T99" fmla="*/ 239 h 795"/>
                    <a:gd name="T100" fmla="*/ 208 w 598"/>
                    <a:gd name="T101" fmla="*/ 206 h 795"/>
                    <a:gd name="T102" fmla="*/ 226 w 598"/>
                    <a:gd name="T103" fmla="*/ 176 h 795"/>
                    <a:gd name="T104" fmla="*/ 246 w 598"/>
                    <a:gd name="T105" fmla="*/ 144 h 795"/>
                    <a:gd name="T106" fmla="*/ 268 w 598"/>
                    <a:gd name="T107" fmla="*/ 116 h 795"/>
                    <a:gd name="T108" fmla="*/ 296 w 598"/>
                    <a:gd name="T109" fmla="*/ 85 h 795"/>
                    <a:gd name="T110" fmla="*/ 331 w 598"/>
                    <a:gd name="T111" fmla="*/ 60 h 795"/>
                    <a:gd name="T112" fmla="*/ 371 w 598"/>
                    <a:gd name="T113" fmla="*/ 41 h 795"/>
                    <a:gd name="T114" fmla="*/ 414 w 598"/>
                    <a:gd name="T115" fmla="*/ 30 h 795"/>
                    <a:gd name="T116" fmla="*/ 458 w 598"/>
                    <a:gd name="T117" fmla="*/ 25 h 795"/>
                    <a:gd name="T118" fmla="*/ 501 w 598"/>
                    <a:gd name="T119" fmla="*/ 25 h 795"/>
                    <a:gd name="T120" fmla="*/ 544 w 598"/>
                    <a:gd name="T121" fmla="*/ 28 h 795"/>
                    <a:gd name="T122" fmla="*/ 584 w 598"/>
                    <a:gd name="T123" fmla="*/ 38 h 795"/>
                    <a:gd name="T124" fmla="*/ 596 w 598"/>
                    <a:gd name="T125" fmla="*/ 26 h 795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598"/>
                    <a:gd name="T190" fmla="*/ 0 h 795"/>
                    <a:gd name="T191" fmla="*/ 598 w 598"/>
                    <a:gd name="T192" fmla="*/ 795 h 795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598" h="795">
                      <a:moveTo>
                        <a:pt x="596" y="26"/>
                      </a:moveTo>
                      <a:lnTo>
                        <a:pt x="584" y="21"/>
                      </a:lnTo>
                      <a:lnTo>
                        <a:pt x="573" y="18"/>
                      </a:lnTo>
                      <a:lnTo>
                        <a:pt x="561" y="15"/>
                      </a:lnTo>
                      <a:lnTo>
                        <a:pt x="551" y="11"/>
                      </a:lnTo>
                      <a:lnTo>
                        <a:pt x="539" y="8"/>
                      </a:lnTo>
                      <a:lnTo>
                        <a:pt x="528" y="6"/>
                      </a:lnTo>
                      <a:lnTo>
                        <a:pt x="518" y="5"/>
                      </a:lnTo>
                      <a:lnTo>
                        <a:pt x="508" y="3"/>
                      </a:lnTo>
                      <a:lnTo>
                        <a:pt x="496" y="1"/>
                      </a:lnTo>
                      <a:lnTo>
                        <a:pt x="486" y="1"/>
                      </a:lnTo>
                      <a:lnTo>
                        <a:pt x="476" y="0"/>
                      </a:lnTo>
                      <a:lnTo>
                        <a:pt x="466" y="0"/>
                      </a:lnTo>
                      <a:lnTo>
                        <a:pt x="458" y="0"/>
                      </a:lnTo>
                      <a:lnTo>
                        <a:pt x="448" y="0"/>
                      </a:lnTo>
                      <a:lnTo>
                        <a:pt x="438" y="1"/>
                      </a:lnTo>
                      <a:lnTo>
                        <a:pt x="429" y="1"/>
                      </a:lnTo>
                      <a:lnTo>
                        <a:pt x="419" y="3"/>
                      </a:lnTo>
                      <a:lnTo>
                        <a:pt x="409" y="5"/>
                      </a:lnTo>
                      <a:lnTo>
                        <a:pt x="401" y="6"/>
                      </a:lnTo>
                      <a:lnTo>
                        <a:pt x="393" y="8"/>
                      </a:lnTo>
                      <a:lnTo>
                        <a:pt x="383" y="10"/>
                      </a:lnTo>
                      <a:lnTo>
                        <a:pt x="375" y="13"/>
                      </a:lnTo>
                      <a:lnTo>
                        <a:pt x="368" y="16"/>
                      </a:lnTo>
                      <a:lnTo>
                        <a:pt x="360" y="20"/>
                      </a:lnTo>
                      <a:lnTo>
                        <a:pt x="351" y="23"/>
                      </a:lnTo>
                      <a:lnTo>
                        <a:pt x="343" y="26"/>
                      </a:lnTo>
                      <a:lnTo>
                        <a:pt x="336" y="30"/>
                      </a:lnTo>
                      <a:lnTo>
                        <a:pt x="328" y="35"/>
                      </a:lnTo>
                      <a:lnTo>
                        <a:pt x="320" y="38"/>
                      </a:lnTo>
                      <a:lnTo>
                        <a:pt x="313" y="43"/>
                      </a:lnTo>
                      <a:lnTo>
                        <a:pt x="306" y="48"/>
                      </a:lnTo>
                      <a:lnTo>
                        <a:pt x="300" y="55"/>
                      </a:lnTo>
                      <a:lnTo>
                        <a:pt x="291" y="60"/>
                      </a:lnTo>
                      <a:lnTo>
                        <a:pt x="285" y="65"/>
                      </a:lnTo>
                      <a:lnTo>
                        <a:pt x="278" y="70"/>
                      </a:lnTo>
                      <a:lnTo>
                        <a:pt x="271" y="76"/>
                      </a:lnTo>
                      <a:lnTo>
                        <a:pt x="266" y="83"/>
                      </a:lnTo>
                      <a:lnTo>
                        <a:pt x="260" y="88"/>
                      </a:lnTo>
                      <a:lnTo>
                        <a:pt x="253" y="95"/>
                      </a:lnTo>
                      <a:lnTo>
                        <a:pt x="248" y="103"/>
                      </a:lnTo>
                      <a:lnTo>
                        <a:pt x="241" y="108"/>
                      </a:lnTo>
                      <a:lnTo>
                        <a:pt x="235" y="116"/>
                      </a:lnTo>
                      <a:lnTo>
                        <a:pt x="230" y="123"/>
                      </a:lnTo>
                      <a:lnTo>
                        <a:pt x="225" y="131"/>
                      </a:lnTo>
                      <a:lnTo>
                        <a:pt x="220" y="139"/>
                      </a:lnTo>
                      <a:lnTo>
                        <a:pt x="215" y="148"/>
                      </a:lnTo>
                      <a:lnTo>
                        <a:pt x="210" y="154"/>
                      </a:lnTo>
                      <a:lnTo>
                        <a:pt x="205" y="164"/>
                      </a:lnTo>
                      <a:lnTo>
                        <a:pt x="200" y="173"/>
                      </a:lnTo>
                      <a:lnTo>
                        <a:pt x="195" y="181"/>
                      </a:lnTo>
                      <a:lnTo>
                        <a:pt x="190" y="189"/>
                      </a:lnTo>
                      <a:lnTo>
                        <a:pt x="186" y="199"/>
                      </a:lnTo>
                      <a:lnTo>
                        <a:pt x="181" y="208"/>
                      </a:lnTo>
                      <a:lnTo>
                        <a:pt x="176" y="218"/>
                      </a:lnTo>
                      <a:lnTo>
                        <a:pt x="173" y="226"/>
                      </a:lnTo>
                      <a:lnTo>
                        <a:pt x="170" y="236"/>
                      </a:lnTo>
                      <a:lnTo>
                        <a:pt x="166" y="246"/>
                      </a:lnTo>
                      <a:lnTo>
                        <a:pt x="162" y="256"/>
                      </a:lnTo>
                      <a:lnTo>
                        <a:pt x="158" y="266"/>
                      </a:lnTo>
                      <a:lnTo>
                        <a:pt x="157" y="276"/>
                      </a:lnTo>
                      <a:lnTo>
                        <a:pt x="153" y="286"/>
                      </a:lnTo>
                      <a:lnTo>
                        <a:pt x="150" y="296"/>
                      </a:lnTo>
                      <a:lnTo>
                        <a:pt x="147" y="306"/>
                      </a:lnTo>
                      <a:lnTo>
                        <a:pt x="143" y="318"/>
                      </a:lnTo>
                      <a:lnTo>
                        <a:pt x="143" y="321"/>
                      </a:lnTo>
                      <a:lnTo>
                        <a:pt x="142" y="326"/>
                      </a:lnTo>
                      <a:lnTo>
                        <a:pt x="140" y="329"/>
                      </a:lnTo>
                      <a:lnTo>
                        <a:pt x="138" y="334"/>
                      </a:lnTo>
                      <a:lnTo>
                        <a:pt x="137" y="337"/>
                      </a:lnTo>
                      <a:lnTo>
                        <a:pt x="137" y="342"/>
                      </a:lnTo>
                      <a:lnTo>
                        <a:pt x="135" y="347"/>
                      </a:lnTo>
                      <a:lnTo>
                        <a:pt x="133" y="351"/>
                      </a:lnTo>
                      <a:lnTo>
                        <a:pt x="133" y="356"/>
                      </a:lnTo>
                      <a:lnTo>
                        <a:pt x="132" y="361"/>
                      </a:lnTo>
                      <a:lnTo>
                        <a:pt x="130" y="364"/>
                      </a:lnTo>
                      <a:lnTo>
                        <a:pt x="130" y="369"/>
                      </a:lnTo>
                      <a:lnTo>
                        <a:pt x="128" y="372"/>
                      </a:lnTo>
                      <a:lnTo>
                        <a:pt x="127" y="377"/>
                      </a:lnTo>
                      <a:lnTo>
                        <a:pt x="125" y="381"/>
                      </a:lnTo>
                      <a:lnTo>
                        <a:pt x="125" y="386"/>
                      </a:lnTo>
                      <a:lnTo>
                        <a:pt x="123" y="389"/>
                      </a:lnTo>
                      <a:lnTo>
                        <a:pt x="122" y="394"/>
                      </a:lnTo>
                      <a:lnTo>
                        <a:pt x="120" y="397"/>
                      </a:lnTo>
                      <a:lnTo>
                        <a:pt x="120" y="402"/>
                      </a:lnTo>
                      <a:lnTo>
                        <a:pt x="118" y="406"/>
                      </a:lnTo>
                      <a:lnTo>
                        <a:pt x="117" y="411"/>
                      </a:lnTo>
                      <a:lnTo>
                        <a:pt x="115" y="414"/>
                      </a:lnTo>
                      <a:lnTo>
                        <a:pt x="115" y="419"/>
                      </a:lnTo>
                      <a:lnTo>
                        <a:pt x="113" y="422"/>
                      </a:lnTo>
                      <a:lnTo>
                        <a:pt x="112" y="427"/>
                      </a:lnTo>
                      <a:lnTo>
                        <a:pt x="110" y="431"/>
                      </a:lnTo>
                      <a:lnTo>
                        <a:pt x="110" y="436"/>
                      </a:lnTo>
                      <a:lnTo>
                        <a:pt x="108" y="439"/>
                      </a:lnTo>
                      <a:lnTo>
                        <a:pt x="107" y="444"/>
                      </a:lnTo>
                      <a:lnTo>
                        <a:pt x="107" y="447"/>
                      </a:lnTo>
                      <a:lnTo>
                        <a:pt x="105" y="452"/>
                      </a:lnTo>
                      <a:lnTo>
                        <a:pt x="103" y="456"/>
                      </a:lnTo>
                      <a:lnTo>
                        <a:pt x="102" y="461"/>
                      </a:lnTo>
                      <a:lnTo>
                        <a:pt x="100" y="464"/>
                      </a:lnTo>
                      <a:lnTo>
                        <a:pt x="98" y="469"/>
                      </a:lnTo>
                      <a:lnTo>
                        <a:pt x="97" y="472"/>
                      </a:lnTo>
                      <a:lnTo>
                        <a:pt x="95" y="476"/>
                      </a:lnTo>
                      <a:lnTo>
                        <a:pt x="93" y="481"/>
                      </a:lnTo>
                      <a:lnTo>
                        <a:pt x="93" y="486"/>
                      </a:lnTo>
                      <a:lnTo>
                        <a:pt x="90" y="489"/>
                      </a:lnTo>
                      <a:lnTo>
                        <a:pt x="90" y="492"/>
                      </a:lnTo>
                      <a:lnTo>
                        <a:pt x="87" y="497"/>
                      </a:lnTo>
                      <a:lnTo>
                        <a:pt x="87" y="501"/>
                      </a:lnTo>
                      <a:lnTo>
                        <a:pt x="85" y="504"/>
                      </a:lnTo>
                      <a:lnTo>
                        <a:pt x="83" y="509"/>
                      </a:lnTo>
                      <a:lnTo>
                        <a:pt x="82" y="512"/>
                      </a:lnTo>
                      <a:lnTo>
                        <a:pt x="80" y="517"/>
                      </a:lnTo>
                      <a:lnTo>
                        <a:pt x="77" y="521"/>
                      </a:lnTo>
                      <a:lnTo>
                        <a:pt x="75" y="524"/>
                      </a:lnTo>
                      <a:lnTo>
                        <a:pt x="73" y="529"/>
                      </a:lnTo>
                      <a:lnTo>
                        <a:pt x="72" y="532"/>
                      </a:lnTo>
                      <a:lnTo>
                        <a:pt x="70" y="535"/>
                      </a:lnTo>
                      <a:lnTo>
                        <a:pt x="68" y="540"/>
                      </a:lnTo>
                      <a:lnTo>
                        <a:pt x="67" y="544"/>
                      </a:lnTo>
                      <a:lnTo>
                        <a:pt x="65" y="549"/>
                      </a:lnTo>
                      <a:lnTo>
                        <a:pt x="62" y="552"/>
                      </a:lnTo>
                      <a:lnTo>
                        <a:pt x="60" y="555"/>
                      </a:lnTo>
                      <a:lnTo>
                        <a:pt x="57" y="560"/>
                      </a:lnTo>
                      <a:lnTo>
                        <a:pt x="55" y="564"/>
                      </a:lnTo>
                      <a:lnTo>
                        <a:pt x="53" y="569"/>
                      </a:lnTo>
                      <a:lnTo>
                        <a:pt x="50" y="572"/>
                      </a:lnTo>
                      <a:lnTo>
                        <a:pt x="48" y="575"/>
                      </a:lnTo>
                      <a:lnTo>
                        <a:pt x="47" y="580"/>
                      </a:lnTo>
                      <a:lnTo>
                        <a:pt x="43" y="584"/>
                      </a:lnTo>
                      <a:lnTo>
                        <a:pt x="40" y="589"/>
                      </a:lnTo>
                      <a:lnTo>
                        <a:pt x="37" y="594"/>
                      </a:lnTo>
                      <a:lnTo>
                        <a:pt x="33" y="599"/>
                      </a:lnTo>
                      <a:lnTo>
                        <a:pt x="30" y="602"/>
                      </a:lnTo>
                      <a:lnTo>
                        <a:pt x="28" y="604"/>
                      </a:lnTo>
                      <a:lnTo>
                        <a:pt x="25" y="607"/>
                      </a:lnTo>
                      <a:lnTo>
                        <a:pt x="23" y="610"/>
                      </a:lnTo>
                      <a:lnTo>
                        <a:pt x="22" y="614"/>
                      </a:lnTo>
                      <a:lnTo>
                        <a:pt x="20" y="617"/>
                      </a:lnTo>
                      <a:lnTo>
                        <a:pt x="18" y="620"/>
                      </a:lnTo>
                      <a:lnTo>
                        <a:pt x="17" y="624"/>
                      </a:lnTo>
                      <a:lnTo>
                        <a:pt x="13" y="627"/>
                      </a:lnTo>
                      <a:lnTo>
                        <a:pt x="12" y="630"/>
                      </a:lnTo>
                      <a:lnTo>
                        <a:pt x="10" y="634"/>
                      </a:lnTo>
                      <a:lnTo>
                        <a:pt x="8" y="637"/>
                      </a:lnTo>
                      <a:lnTo>
                        <a:pt x="7" y="639"/>
                      </a:lnTo>
                      <a:lnTo>
                        <a:pt x="5" y="642"/>
                      </a:lnTo>
                      <a:lnTo>
                        <a:pt x="5" y="645"/>
                      </a:lnTo>
                      <a:lnTo>
                        <a:pt x="3" y="650"/>
                      </a:lnTo>
                      <a:lnTo>
                        <a:pt x="2" y="652"/>
                      </a:lnTo>
                      <a:lnTo>
                        <a:pt x="2" y="655"/>
                      </a:lnTo>
                      <a:lnTo>
                        <a:pt x="0" y="659"/>
                      </a:lnTo>
                      <a:lnTo>
                        <a:pt x="0" y="662"/>
                      </a:lnTo>
                      <a:lnTo>
                        <a:pt x="0" y="665"/>
                      </a:lnTo>
                      <a:lnTo>
                        <a:pt x="0" y="669"/>
                      </a:lnTo>
                      <a:lnTo>
                        <a:pt x="0" y="672"/>
                      </a:lnTo>
                      <a:lnTo>
                        <a:pt x="2" y="675"/>
                      </a:lnTo>
                      <a:lnTo>
                        <a:pt x="2" y="679"/>
                      </a:lnTo>
                      <a:lnTo>
                        <a:pt x="3" y="682"/>
                      </a:lnTo>
                      <a:lnTo>
                        <a:pt x="5" y="685"/>
                      </a:lnTo>
                      <a:lnTo>
                        <a:pt x="7" y="689"/>
                      </a:lnTo>
                      <a:lnTo>
                        <a:pt x="7" y="692"/>
                      </a:lnTo>
                      <a:lnTo>
                        <a:pt x="8" y="697"/>
                      </a:lnTo>
                      <a:lnTo>
                        <a:pt x="10" y="700"/>
                      </a:lnTo>
                      <a:lnTo>
                        <a:pt x="12" y="704"/>
                      </a:lnTo>
                      <a:lnTo>
                        <a:pt x="13" y="707"/>
                      </a:lnTo>
                      <a:lnTo>
                        <a:pt x="15" y="710"/>
                      </a:lnTo>
                      <a:lnTo>
                        <a:pt x="17" y="714"/>
                      </a:lnTo>
                      <a:lnTo>
                        <a:pt x="20" y="717"/>
                      </a:lnTo>
                      <a:lnTo>
                        <a:pt x="22" y="719"/>
                      </a:lnTo>
                      <a:lnTo>
                        <a:pt x="23" y="722"/>
                      </a:lnTo>
                      <a:lnTo>
                        <a:pt x="27" y="725"/>
                      </a:lnTo>
                      <a:lnTo>
                        <a:pt x="30" y="729"/>
                      </a:lnTo>
                      <a:lnTo>
                        <a:pt x="33" y="734"/>
                      </a:lnTo>
                      <a:lnTo>
                        <a:pt x="40" y="739"/>
                      </a:lnTo>
                      <a:lnTo>
                        <a:pt x="42" y="742"/>
                      </a:lnTo>
                      <a:lnTo>
                        <a:pt x="45" y="743"/>
                      </a:lnTo>
                      <a:lnTo>
                        <a:pt x="48" y="747"/>
                      </a:lnTo>
                      <a:lnTo>
                        <a:pt x="52" y="748"/>
                      </a:lnTo>
                      <a:lnTo>
                        <a:pt x="55" y="752"/>
                      </a:lnTo>
                      <a:lnTo>
                        <a:pt x="58" y="753"/>
                      </a:lnTo>
                      <a:lnTo>
                        <a:pt x="62" y="755"/>
                      </a:lnTo>
                      <a:lnTo>
                        <a:pt x="65" y="757"/>
                      </a:lnTo>
                      <a:lnTo>
                        <a:pt x="67" y="760"/>
                      </a:lnTo>
                      <a:lnTo>
                        <a:pt x="72" y="762"/>
                      </a:lnTo>
                      <a:lnTo>
                        <a:pt x="75" y="763"/>
                      </a:lnTo>
                      <a:lnTo>
                        <a:pt x="78" y="765"/>
                      </a:lnTo>
                      <a:lnTo>
                        <a:pt x="82" y="767"/>
                      </a:lnTo>
                      <a:lnTo>
                        <a:pt x="85" y="768"/>
                      </a:lnTo>
                      <a:lnTo>
                        <a:pt x="88" y="770"/>
                      </a:lnTo>
                      <a:lnTo>
                        <a:pt x="92" y="772"/>
                      </a:lnTo>
                      <a:lnTo>
                        <a:pt x="95" y="773"/>
                      </a:lnTo>
                      <a:lnTo>
                        <a:pt x="100" y="775"/>
                      </a:lnTo>
                      <a:lnTo>
                        <a:pt x="103" y="777"/>
                      </a:lnTo>
                      <a:lnTo>
                        <a:pt x="107" y="778"/>
                      </a:lnTo>
                      <a:lnTo>
                        <a:pt x="110" y="780"/>
                      </a:lnTo>
                      <a:lnTo>
                        <a:pt x="115" y="780"/>
                      </a:lnTo>
                      <a:lnTo>
                        <a:pt x="118" y="782"/>
                      </a:lnTo>
                      <a:lnTo>
                        <a:pt x="123" y="783"/>
                      </a:lnTo>
                      <a:lnTo>
                        <a:pt x="127" y="785"/>
                      </a:lnTo>
                      <a:lnTo>
                        <a:pt x="130" y="785"/>
                      </a:lnTo>
                      <a:lnTo>
                        <a:pt x="133" y="787"/>
                      </a:lnTo>
                      <a:lnTo>
                        <a:pt x="138" y="788"/>
                      </a:lnTo>
                      <a:lnTo>
                        <a:pt x="142" y="788"/>
                      </a:lnTo>
                      <a:lnTo>
                        <a:pt x="145" y="788"/>
                      </a:lnTo>
                      <a:lnTo>
                        <a:pt x="150" y="790"/>
                      </a:lnTo>
                      <a:lnTo>
                        <a:pt x="153" y="790"/>
                      </a:lnTo>
                      <a:lnTo>
                        <a:pt x="157" y="792"/>
                      </a:lnTo>
                      <a:lnTo>
                        <a:pt x="162" y="792"/>
                      </a:lnTo>
                      <a:lnTo>
                        <a:pt x="165" y="792"/>
                      </a:lnTo>
                      <a:lnTo>
                        <a:pt x="168" y="793"/>
                      </a:lnTo>
                      <a:lnTo>
                        <a:pt x="173" y="793"/>
                      </a:lnTo>
                      <a:lnTo>
                        <a:pt x="176" y="793"/>
                      </a:lnTo>
                      <a:lnTo>
                        <a:pt x="180" y="793"/>
                      </a:lnTo>
                      <a:lnTo>
                        <a:pt x="185" y="795"/>
                      </a:lnTo>
                      <a:lnTo>
                        <a:pt x="188" y="795"/>
                      </a:lnTo>
                      <a:lnTo>
                        <a:pt x="191" y="795"/>
                      </a:lnTo>
                      <a:lnTo>
                        <a:pt x="196" y="795"/>
                      </a:lnTo>
                      <a:lnTo>
                        <a:pt x="200" y="795"/>
                      </a:lnTo>
                      <a:lnTo>
                        <a:pt x="203" y="795"/>
                      </a:lnTo>
                      <a:lnTo>
                        <a:pt x="206" y="792"/>
                      </a:lnTo>
                      <a:lnTo>
                        <a:pt x="208" y="788"/>
                      </a:lnTo>
                      <a:lnTo>
                        <a:pt x="210" y="785"/>
                      </a:lnTo>
                      <a:lnTo>
                        <a:pt x="210" y="780"/>
                      </a:lnTo>
                      <a:lnTo>
                        <a:pt x="208" y="777"/>
                      </a:lnTo>
                      <a:lnTo>
                        <a:pt x="205" y="775"/>
                      </a:lnTo>
                      <a:lnTo>
                        <a:pt x="201" y="773"/>
                      </a:lnTo>
                      <a:lnTo>
                        <a:pt x="196" y="773"/>
                      </a:lnTo>
                      <a:lnTo>
                        <a:pt x="193" y="772"/>
                      </a:lnTo>
                      <a:lnTo>
                        <a:pt x="188" y="770"/>
                      </a:lnTo>
                      <a:lnTo>
                        <a:pt x="185" y="770"/>
                      </a:lnTo>
                      <a:lnTo>
                        <a:pt x="180" y="768"/>
                      </a:lnTo>
                      <a:lnTo>
                        <a:pt x="176" y="768"/>
                      </a:lnTo>
                      <a:lnTo>
                        <a:pt x="173" y="767"/>
                      </a:lnTo>
                      <a:lnTo>
                        <a:pt x="170" y="767"/>
                      </a:lnTo>
                      <a:lnTo>
                        <a:pt x="165" y="765"/>
                      </a:lnTo>
                      <a:lnTo>
                        <a:pt x="162" y="765"/>
                      </a:lnTo>
                      <a:lnTo>
                        <a:pt x="157" y="763"/>
                      </a:lnTo>
                      <a:lnTo>
                        <a:pt x="153" y="763"/>
                      </a:lnTo>
                      <a:lnTo>
                        <a:pt x="150" y="762"/>
                      </a:lnTo>
                      <a:lnTo>
                        <a:pt x="147" y="760"/>
                      </a:lnTo>
                      <a:lnTo>
                        <a:pt x="142" y="758"/>
                      </a:lnTo>
                      <a:lnTo>
                        <a:pt x="138" y="758"/>
                      </a:lnTo>
                      <a:lnTo>
                        <a:pt x="135" y="757"/>
                      </a:lnTo>
                      <a:lnTo>
                        <a:pt x="132" y="755"/>
                      </a:lnTo>
                      <a:lnTo>
                        <a:pt x="127" y="753"/>
                      </a:lnTo>
                      <a:lnTo>
                        <a:pt x="123" y="753"/>
                      </a:lnTo>
                      <a:lnTo>
                        <a:pt x="120" y="752"/>
                      </a:lnTo>
                      <a:lnTo>
                        <a:pt x="117" y="750"/>
                      </a:lnTo>
                      <a:lnTo>
                        <a:pt x="112" y="748"/>
                      </a:lnTo>
                      <a:lnTo>
                        <a:pt x="108" y="748"/>
                      </a:lnTo>
                      <a:lnTo>
                        <a:pt x="105" y="745"/>
                      </a:lnTo>
                      <a:lnTo>
                        <a:pt x="100" y="743"/>
                      </a:lnTo>
                      <a:lnTo>
                        <a:pt x="97" y="742"/>
                      </a:lnTo>
                      <a:lnTo>
                        <a:pt x="93" y="742"/>
                      </a:lnTo>
                      <a:lnTo>
                        <a:pt x="90" y="739"/>
                      </a:lnTo>
                      <a:lnTo>
                        <a:pt x="85" y="737"/>
                      </a:lnTo>
                      <a:lnTo>
                        <a:pt x="82" y="735"/>
                      </a:lnTo>
                      <a:lnTo>
                        <a:pt x="78" y="734"/>
                      </a:lnTo>
                      <a:lnTo>
                        <a:pt x="73" y="732"/>
                      </a:lnTo>
                      <a:lnTo>
                        <a:pt x="68" y="730"/>
                      </a:lnTo>
                      <a:lnTo>
                        <a:pt x="65" y="727"/>
                      </a:lnTo>
                      <a:lnTo>
                        <a:pt x="62" y="725"/>
                      </a:lnTo>
                      <a:lnTo>
                        <a:pt x="57" y="722"/>
                      </a:lnTo>
                      <a:lnTo>
                        <a:pt x="53" y="719"/>
                      </a:lnTo>
                      <a:lnTo>
                        <a:pt x="52" y="717"/>
                      </a:lnTo>
                      <a:lnTo>
                        <a:pt x="48" y="715"/>
                      </a:lnTo>
                      <a:lnTo>
                        <a:pt x="43" y="709"/>
                      </a:lnTo>
                      <a:lnTo>
                        <a:pt x="40" y="704"/>
                      </a:lnTo>
                      <a:lnTo>
                        <a:pt x="35" y="699"/>
                      </a:lnTo>
                      <a:lnTo>
                        <a:pt x="33" y="694"/>
                      </a:lnTo>
                      <a:lnTo>
                        <a:pt x="32" y="690"/>
                      </a:lnTo>
                      <a:lnTo>
                        <a:pt x="32" y="687"/>
                      </a:lnTo>
                      <a:lnTo>
                        <a:pt x="30" y="684"/>
                      </a:lnTo>
                      <a:lnTo>
                        <a:pt x="30" y="682"/>
                      </a:lnTo>
                      <a:lnTo>
                        <a:pt x="30" y="679"/>
                      </a:lnTo>
                      <a:lnTo>
                        <a:pt x="30" y="675"/>
                      </a:lnTo>
                      <a:lnTo>
                        <a:pt x="30" y="672"/>
                      </a:lnTo>
                      <a:lnTo>
                        <a:pt x="30" y="670"/>
                      </a:lnTo>
                      <a:lnTo>
                        <a:pt x="30" y="667"/>
                      </a:lnTo>
                      <a:lnTo>
                        <a:pt x="30" y="664"/>
                      </a:lnTo>
                      <a:lnTo>
                        <a:pt x="30" y="660"/>
                      </a:lnTo>
                      <a:lnTo>
                        <a:pt x="30" y="657"/>
                      </a:lnTo>
                      <a:lnTo>
                        <a:pt x="30" y="654"/>
                      </a:lnTo>
                      <a:lnTo>
                        <a:pt x="32" y="652"/>
                      </a:lnTo>
                      <a:lnTo>
                        <a:pt x="33" y="649"/>
                      </a:lnTo>
                      <a:lnTo>
                        <a:pt x="33" y="645"/>
                      </a:lnTo>
                      <a:lnTo>
                        <a:pt x="35" y="642"/>
                      </a:lnTo>
                      <a:lnTo>
                        <a:pt x="35" y="639"/>
                      </a:lnTo>
                      <a:lnTo>
                        <a:pt x="37" y="637"/>
                      </a:lnTo>
                      <a:lnTo>
                        <a:pt x="38" y="634"/>
                      </a:lnTo>
                      <a:lnTo>
                        <a:pt x="40" y="630"/>
                      </a:lnTo>
                      <a:lnTo>
                        <a:pt x="42" y="627"/>
                      </a:lnTo>
                      <a:lnTo>
                        <a:pt x="43" y="624"/>
                      </a:lnTo>
                      <a:lnTo>
                        <a:pt x="43" y="622"/>
                      </a:lnTo>
                      <a:lnTo>
                        <a:pt x="45" y="619"/>
                      </a:lnTo>
                      <a:lnTo>
                        <a:pt x="47" y="615"/>
                      </a:lnTo>
                      <a:lnTo>
                        <a:pt x="48" y="612"/>
                      </a:lnTo>
                      <a:lnTo>
                        <a:pt x="50" y="610"/>
                      </a:lnTo>
                      <a:lnTo>
                        <a:pt x="53" y="604"/>
                      </a:lnTo>
                      <a:lnTo>
                        <a:pt x="58" y="599"/>
                      </a:lnTo>
                      <a:lnTo>
                        <a:pt x="62" y="592"/>
                      </a:lnTo>
                      <a:lnTo>
                        <a:pt x="65" y="587"/>
                      </a:lnTo>
                      <a:lnTo>
                        <a:pt x="68" y="582"/>
                      </a:lnTo>
                      <a:lnTo>
                        <a:pt x="72" y="579"/>
                      </a:lnTo>
                      <a:lnTo>
                        <a:pt x="75" y="574"/>
                      </a:lnTo>
                      <a:lnTo>
                        <a:pt x="78" y="569"/>
                      </a:lnTo>
                      <a:lnTo>
                        <a:pt x="82" y="564"/>
                      </a:lnTo>
                      <a:lnTo>
                        <a:pt x="85" y="560"/>
                      </a:lnTo>
                      <a:lnTo>
                        <a:pt x="85" y="557"/>
                      </a:lnTo>
                      <a:lnTo>
                        <a:pt x="87" y="555"/>
                      </a:lnTo>
                      <a:lnTo>
                        <a:pt x="88" y="552"/>
                      </a:lnTo>
                      <a:lnTo>
                        <a:pt x="90" y="549"/>
                      </a:lnTo>
                      <a:lnTo>
                        <a:pt x="93" y="544"/>
                      </a:lnTo>
                      <a:lnTo>
                        <a:pt x="97" y="537"/>
                      </a:lnTo>
                      <a:lnTo>
                        <a:pt x="98" y="534"/>
                      </a:lnTo>
                      <a:lnTo>
                        <a:pt x="100" y="532"/>
                      </a:lnTo>
                      <a:lnTo>
                        <a:pt x="100" y="529"/>
                      </a:lnTo>
                      <a:lnTo>
                        <a:pt x="102" y="526"/>
                      </a:lnTo>
                      <a:lnTo>
                        <a:pt x="103" y="522"/>
                      </a:lnTo>
                      <a:lnTo>
                        <a:pt x="105" y="521"/>
                      </a:lnTo>
                      <a:lnTo>
                        <a:pt x="107" y="517"/>
                      </a:lnTo>
                      <a:lnTo>
                        <a:pt x="108" y="514"/>
                      </a:lnTo>
                      <a:lnTo>
                        <a:pt x="108" y="511"/>
                      </a:lnTo>
                      <a:lnTo>
                        <a:pt x="110" y="507"/>
                      </a:lnTo>
                      <a:lnTo>
                        <a:pt x="110" y="504"/>
                      </a:lnTo>
                      <a:lnTo>
                        <a:pt x="112" y="501"/>
                      </a:lnTo>
                      <a:lnTo>
                        <a:pt x="113" y="499"/>
                      </a:lnTo>
                      <a:lnTo>
                        <a:pt x="115" y="496"/>
                      </a:lnTo>
                      <a:lnTo>
                        <a:pt x="115" y="492"/>
                      </a:lnTo>
                      <a:lnTo>
                        <a:pt x="117" y="489"/>
                      </a:lnTo>
                      <a:lnTo>
                        <a:pt x="118" y="486"/>
                      </a:lnTo>
                      <a:lnTo>
                        <a:pt x="118" y="482"/>
                      </a:lnTo>
                      <a:lnTo>
                        <a:pt x="120" y="479"/>
                      </a:lnTo>
                      <a:lnTo>
                        <a:pt x="122" y="476"/>
                      </a:lnTo>
                      <a:lnTo>
                        <a:pt x="122" y="474"/>
                      </a:lnTo>
                      <a:lnTo>
                        <a:pt x="123" y="471"/>
                      </a:lnTo>
                      <a:lnTo>
                        <a:pt x="123" y="467"/>
                      </a:lnTo>
                      <a:lnTo>
                        <a:pt x="125" y="464"/>
                      </a:lnTo>
                      <a:lnTo>
                        <a:pt x="127" y="461"/>
                      </a:lnTo>
                      <a:lnTo>
                        <a:pt x="127" y="457"/>
                      </a:lnTo>
                      <a:lnTo>
                        <a:pt x="128" y="454"/>
                      </a:lnTo>
                      <a:lnTo>
                        <a:pt x="128" y="451"/>
                      </a:lnTo>
                      <a:lnTo>
                        <a:pt x="130" y="447"/>
                      </a:lnTo>
                      <a:lnTo>
                        <a:pt x="130" y="444"/>
                      </a:lnTo>
                      <a:lnTo>
                        <a:pt x="132" y="442"/>
                      </a:lnTo>
                      <a:lnTo>
                        <a:pt x="133" y="439"/>
                      </a:lnTo>
                      <a:lnTo>
                        <a:pt x="133" y="436"/>
                      </a:lnTo>
                      <a:lnTo>
                        <a:pt x="133" y="432"/>
                      </a:lnTo>
                      <a:lnTo>
                        <a:pt x="135" y="429"/>
                      </a:lnTo>
                      <a:lnTo>
                        <a:pt x="135" y="426"/>
                      </a:lnTo>
                      <a:lnTo>
                        <a:pt x="137" y="422"/>
                      </a:lnTo>
                      <a:lnTo>
                        <a:pt x="137" y="419"/>
                      </a:lnTo>
                      <a:lnTo>
                        <a:pt x="138" y="416"/>
                      </a:lnTo>
                      <a:lnTo>
                        <a:pt x="140" y="412"/>
                      </a:lnTo>
                      <a:lnTo>
                        <a:pt x="140" y="409"/>
                      </a:lnTo>
                      <a:lnTo>
                        <a:pt x="142" y="406"/>
                      </a:lnTo>
                      <a:lnTo>
                        <a:pt x="142" y="404"/>
                      </a:lnTo>
                      <a:lnTo>
                        <a:pt x="143" y="401"/>
                      </a:lnTo>
                      <a:lnTo>
                        <a:pt x="143" y="397"/>
                      </a:lnTo>
                      <a:lnTo>
                        <a:pt x="143" y="394"/>
                      </a:lnTo>
                      <a:lnTo>
                        <a:pt x="145" y="391"/>
                      </a:lnTo>
                      <a:lnTo>
                        <a:pt x="145" y="387"/>
                      </a:lnTo>
                      <a:lnTo>
                        <a:pt x="147" y="384"/>
                      </a:lnTo>
                      <a:lnTo>
                        <a:pt x="147" y="382"/>
                      </a:lnTo>
                      <a:lnTo>
                        <a:pt x="148" y="379"/>
                      </a:lnTo>
                      <a:lnTo>
                        <a:pt x="148" y="376"/>
                      </a:lnTo>
                      <a:lnTo>
                        <a:pt x="150" y="372"/>
                      </a:lnTo>
                      <a:lnTo>
                        <a:pt x="150" y="369"/>
                      </a:lnTo>
                      <a:lnTo>
                        <a:pt x="152" y="366"/>
                      </a:lnTo>
                      <a:lnTo>
                        <a:pt x="152" y="364"/>
                      </a:lnTo>
                      <a:lnTo>
                        <a:pt x="153" y="359"/>
                      </a:lnTo>
                      <a:lnTo>
                        <a:pt x="153" y="354"/>
                      </a:lnTo>
                      <a:lnTo>
                        <a:pt x="155" y="349"/>
                      </a:lnTo>
                      <a:lnTo>
                        <a:pt x="157" y="346"/>
                      </a:lnTo>
                      <a:lnTo>
                        <a:pt x="157" y="341"/>
                      </a:lnTo>
                      <a:lnTo>
                        <a:pt x="158" y="336"/>
                      </a:lnTo>
                      <a:lnTo>
                        <a:pt x="160" y="331"/>
                      </a:lnTo>
                      <a:lnTo>
                        <a:pt x="162" y="327"/>
                      </a:lnTo>
                      <a:lnTo>
                        <a:pt x="162" y="323"/>
                      </a:lnTo>
                      <a:lnTo>
                        <a:pt x="163" y="318"/>
                      </a:lnTo>
                      <a:lnTo>
                        <a:pt x="165" y="314"/>
                      </a:lnTo>
                      <a:lnTo>
                        <a:pt x="166" y="309"/>
                      </a:lnTo>
                      <a:lnTo>
                        <a:pt x="166" y="304"/>
                      </a:lnTo>
                      <a:lnTo>
                        <a:pt x="168" y="301"/>
                      </a:lnTo>
                      <a:lnTo>
                        <a:pt x="170" y="296"/>
                      </a:lnTo>
                      <a:lnTo>
                        <a:pt x="171" y="293"/>
                      </a:lnTo>
                      <a:lnTo>
                        <a:pt x="173" y="288"/>
                      </a:lnTo>
                      <a:lnTo>
                        <a:pt x="175" y="284"/>
                      </a:lnTo>
                      <a:lnTo>
                        <a:pt x="176" y="279"/>
                      </a:lnTo>
                      <a:lnTo>
                        <a:pt x="178" y="276"/>
                      </a:lnTo>
                      <a:lnTo>
                        <a:pt x="180" y="271"/>
                      </a:lnTo>
                      <a:lnTo>
                        <a:pt x="181" y="268"/>
                      </a:lnTo>
                      <a:lnTo>
                        <a:pt x="183" y="263"/>
                      </a:lnTo>
                      <a:lnTo>
                        <a:pt x="185" y="259"/>
                      </a:lnTo>
                      <a:lnTo>
                        <a:pt x="186" y="254"/>
                      </a:lnTo>
                      <a:lnTo>
                        <a:pt x="188" y="251"/>
                      </a:lnTo>
                      <a:lnTo>
                        <a:pt x="190" y="246"/>
                      </a:lnTo>
                      <a:lnTo>
                        <a:pt x="191" y="243"/>
                      </a:lnTo>
                      <a:lnTo>
                        <a:pt x="193" y="239"/>
                      </a:lnTo>
                      <a:lnTo>
                        <a:pt x="195" y="234"/>
                      </a:lnTo>
                      <a:lnTo>
                        <a:pt x="196" y="231"/>
                      </a:lnTo>
                      <a:lnTo>
                        <a:pt x="200" y="228"/>
                      </a:lnTo>
                      <a:lnTo>
                        <a:pt x="200" y="223"/>
                      </a:lnTo>
                      <a:lnTo>
                        <a:pt x="201" y="219"/>
                      </a:lnTo>
                      <a:lnTo>
                        <a:pt x="205" y="214"/>
                      </a:lnTo>
                      <a:lnTo>
                        <a:pt x="206" y="211"/>
                      </a:lnTo>
                      <a:lnTo>
                        <a:pt x="208" y="206"/>
                      </a:lnTo>
                      <a:lnTo>
                        <a:pt x="210" y="203"/>
                      </a:lnTo>
                      <a:lnTo>
                        <a:pt x="213" y="199"/>
                      </a:lnTo>
                      <a:lnTo>
                        <a:pt x="215" y="194"/>
                      </a:lnTo>
                      <a:lnTo>
                        <a:pt x="216" y="191"/>
                      </a:lnTo>
                      <a:lnTo>
                        <a:pt x="220" y="186"/>
                      </a:lnTo>
                      <a:lnTo>
                        <a:pt x="221" y="183"/>
                      </a:lnTo>
                      <a:lnTo>
                        <a:pt x="223" y="179"/>
                      </a:lnTo>
                      <a:lnTo>
                        <a:pt x="226" y="176"/>
                      </a:lnTo>
                      <a:lnTo>
                        <a:pt x="228" y="173"/>
                      </a:lnTo>
                      <a:lnTo>
                        <a:pt x="231" y="168"/>
                      </a:lnTo>
                      <a:lnTo>
                        <a:pt x="233" y="164"/>
                      </a:lnTo>
                      <a:lnTo>
                        <a:pt x="236" y="161"/>
                      </a:lnTo>
                      <a:lnTo>
                        <a:pt x="238" y="156"/>
                      </a:lnTo>
                      <a:lnTo>
                        <a:pt x="241" y="153"/>
                      </a:lnTo>
                      <a:lnTo>
                        <a:pt x="243" y="149"/>
                      </a:lnTo>
                      <a:lnTo>
                        <a:pt x="246" y="144"/>
                      </a:lnTo>
                      <a:lnTo>
                        <a:pt x="248" y="143"/>
                      </a:lnTo>
                      <a:lnTo>
                        <a:pt x="251" y="138"/>
                      </a:lnTo>
                      <a:lnTo>
                        <a:pt x="255" y="134"/>
                      </a:lnTo>
                      <a:lnTo>
                        <a:pt x="256" y="131"/>
                      </a:lnTo>
                      <a:lnTo>
                        <a:pt x="260" y="128"/>
                      </a:lnTo>
                      <a:lnTo>
                        <a:pt x="263" y="123"/>
                      </a:lnTo>
                      <a:lnTo>
                        <a:pt x="266" y="119"/>
                      </a:lnTo>
                      <a:lnTo>
                        <a:pt x="268" y="116"/>
                      </a:lnTo>
                      <a:lnTo>
                        <a:pt x="271" y="113"/>
                      </a:lnTo>
                      <a:lnTo>
                        <a:pt x="275" y="110"/>
                      </a:lnTo>
                      <a:lnTo>
                        <a:pt x="278" y="106"/>
                      </a:lnTo>
                      <a:lnTo>
                        <a:pt x="281" y="101"/>
                      </a:lnTo>
                      <a:lnTo>
                        <a:pt x="285" y="96"/>
                      </a:lnTo>
                      <a:lnTo>
                        <a:pt x="288" y="93"/>
                      </a:lnTo>
                      <a:lnTo>
                        <a:pt x="293" y="90"/>
                      </a:lnTo>
                      <a:lnTo>
                        <a:pt x="296" y="85"/>
                      </a:lnTo>
                      <a:lnTo>
                        <a:pt x="301" y="81"/>
                      </a:lnTo>
                      <a:lnTo>
                        <a:pt x="305" y="78"/>
                      </a:lnTo>
                      <a:lnTo>
                        <a:pt x="310" y="75"/>
                      </a:lnTo>
                      <a:lnTo>
                        <a:pt x="313" y="71"/>
                      </a:lnTo>
                      <a:lnTo>
                        <a:pt x="318" y="68"/>
                      </a:lnTo>
                      <a:lnTo>
                        <a:pt x="323" y="65"/>
                      </a:lnTo>
                      <a:lnTo>
                        <a:pt x="326" y="63"/>
                      </a:lnTo>
                      <a:lnTo>
                        <a:pt x="331" y="60"/>
                      </a:lnTo>
                      <a:lnTo>
                        <a:pt x="336" y="58"/>
                      </a:lnTo>
                      <a:lnTo>
                        <a:pt x="341" y="55"/>
                      </a:lnTo>
                      <a:lnTo>
                        <a:pt x="346" y="53"/>
                      </a:lnTo>
                      <a:lnTo>
                        <a:pt x="351" y="50"/>
                      </a:lnTo>
                      <a:lnTo>
                        <a:pt x="356" y="48"/>
                      </a:lnTo>
                      <a:lnTo>
                        <a:pt x="361" y="45"/>
                      </a:lnTo>
                      <a:lnTo>
                        <a:pt x="366" y="43"/>
                      </a:lnTo>
                      <a:lnTo>
                        <a:pt x="371" y="41"/>
                      </a:lnTo>
                      <a:lnTo>
                        <a:pt x="376" y="40"/>
                      </a:lnTo>
                      <a:lnTo>
                        <a:pt x="381" y="38"/>
                      </a:lnTo>
                      <a:lnTo>
                        <a:pt x="388" y="36"/>
                      </a:lnTo>
                      <a:lnTo>
                        <a:pt x="393" y="35"/>
                      </a:lnTo>
                      <a:lnTo>
                        <a:pt x="398" y="33"/>
                      </a:lnTo>
                      <a:lnTo>
                        <a:pt x="403" y="33"/>
                      </a:lnTo>
                      <a:lnTo>
                        <a:pt x="408" y="31"/>
                      </a:lnTo>
                      <a:lnTo>
                        <a:pt x="414" y="30"/>
                      </a:lnTo>
                      <a:lnTo>
                        <a:pt x="419" y="30"/>
                      </a:lnTo>
                      <a:lnTo>
                        <a:pt x="424" y="28"/>
                      </a:lnTo>
                      <a:lnTo>
                        <a:pt x="431" y="28"/>
                      </a:lnTo>
                      <a:lnTo>
                        <a:pt x="436" y="26"/>
                      </a:lnTo>
                      <a:lnTo>
                        <a:pt x="441" y="26"/>
                      </a:lnTo>
                      <a:lnTo>
                        <a:pt x="446" y="25"/>
                      </a:lnTo>
                      <a:lnTo>
                        <a:pt x="453" y="25"/>
                      </a:lnTo>
                      <a:lnTo>
                        <a:pt x="458" y="25"/>
                      </a:lnTo>
                      <a:lnTo>
                        <a:pt x="463" y="25"/>
                      </a:lnTo>
                      <a:lnTo>
                        <a:pt x="468" y="25"/>
                      </a:lnTo>
                      <a:lnTo>
                        <a:pt x="474" y="25"/>
                      </a:lnTo>
                      <a:lnTo>
                        <a:pt x="479" y="25"/>
                      </a:lnTo>
                      <a:lnTo>
                        <a:pt x="484" y="25"/>
                      </a:lnTo>
                      <a:lnTo>
                        <a:pt x="489" y="25"/>
                      </a:lnTo>
                      <a:lnTo>
                        <a:pt x="496" y="25"/>
                      </a:lnTo>
                      <a:lnTo>
                        <a:pt x="501" y="25"/>
                      </a:lnTo>
                      <a:lnTo>
                        <a:pt x="506" y="25"/>
                      </a:lnTo>
                      <a:lnTo>
                        <a:pt x="513" y="25"/>
                      </a:lnTo>
                      <a:lnTo>
                        <a:pt x="518" y="26"/>
                      </a:lnTo>
                      <a:lnTo>
                        <a:pt x="523" y="26"/>
                      </a:lnTo>
                      <a:lnTo>
                        <a:pt x="528" y="26"/>
                      </a:lnTo>
                      <a:lnTo>
                        <a:pt x="533" y="26"/>
                      </a:lnTo>
                      <a:lnTo>
                        <a:pt x="539" y="28"/>
                      </a:lnTo>
                      <a:lnTo>
                        <a:pt x="544" y="28"/>
                      </a:lnTo>
                      <a:lnTo>
                        <a:pt x="549" y="30"/>
                      </a:lnTo>
                      <a:lnTo>
                        <a:pt x="554" y="30"/>
                      </a:lnTo>
                      <a:lnTo>
                        <a:pt x="559" y="31"/>
                      </a:lnTo>
                      <a:lnTo>
                        <a:pt x="564" y="33"/>
                      </a:lnTo>
                      <a:lnTo>
                        <a:pt x="569" y="33"/>
                      </a:lnTo>
                      <a:lnTo>
                        <a:pt x="574" y="35"/>
                      </a:lnTo>
                      <a:lnTo>
                        <a:pt x="579" y="36"/>
                      </a:lnTo>
                      <a:lnTo>
                        <a:pt x="584" y="38"/>
                      </a:lnTo>
                      <a:lnTo>
                        <a:pt x="589" y="38"/>
                      </a:lnTo>
                      <a:lnTo>
                        <a:pt x="594" y="40"/>
                      </a:lnTo>
                      <a:lnTo>
                        <a:pt x="598" y="41"/>
                      </a:lnTo>
                      <a:lnTo>
                        <a:pt x="598" y="40"/>
                      </a:lnTo>
                      <a:lnTo>
                        <a:pt x="598" y="35"/>
                      </a:lnTo>
                      <a:lnTo>
                        <a:pt x="598" y="31"/>
                      </a:lnTo>
                      <a:lnTo>
                        <a:pt x="598" y="30"/>
                      </a:lnTo>
                      <a:lnTo>
                        <a:pt x="596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7" name="Freeform 51">
                  <a:extLst>
                    <a:ext uri="{FF2B5EF4-FFF2-40B4-BE49-F238E27FC236}">
                      <a16:creationId xmlns:a16="http://schemas.microsoft.com/office/drawing/2014/main" id="{2E860734-B64B-4256-8B9D-76B2FB1FA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2" y="1985"/>
                  <a:ext cx="82" cy="50"/>
                </a:xfrm>
                <a:custGeom>
                  <a:avLst/>
                  <a:gdLst>
                    <a:gd name="T0" fmla="*/ 75 w 82"/>
                    <a:gd name="T1" fmla="*/ 18 h 50"/>
                    <a:gd name="T2" fmla="*/ 72 w 82"/>
                    <a:gd name="T3" fmla="*/ 16 h 50"/>
                    <a:gd name="T4" fmla="*/ 67 w 82"/>
                    <a:gd name="T5" fmla="*/ 15 h 50"/>
                    <a:gd name="T6" fmla="*/ 62 w 82"/>
                    <a:gd name="T7" fmla="*/ 13 h 50"/>
                    <a:gd name="T8" fmla="*/ 57 w 82"/>
                    <a:gd name="T9" fmla="*/ 13 h 50"/>
                    <a:gd name="T10" fmla="*/ 55 w 82"/>
                    <a:gd name="T11" fmla="*/ 8 h 50"/>
                    <a:gd name="T12" fmla="*/ 52 w 82"/>
                    <a:gd name="T13" fmla="*/ 6 h 50"/>
                    <a:gd name="T14" fmla="*/ 48 w 82"/>
                    <a:gd name="T15" fmla="*/ 3 h 50"/>
                    <a:gd name="T16" fmla="*/ 45 w 82"/>
                    <a:gd name="T17" fmla="*/ 1 h 50"/>
                    <a:gd name="T18" fmla="*/ 40 w 82"/>
                    <a:gd name="T19" fmla="*/ 0 h 50"/>
                    <a:gd name="T20" fmla="*/ 37 w 82"/>
                    <a:gd name="T21" fmla="*/ 0 h 50"/>
                    <a:gd name="T22" fmla="*/ 32 w 82"/>
                    <a:gd name="T23" fmla="*/ 1 h 50"/>
                    <a:gd name="T24" fmla="*/ 30 w 82"/>
                    <a:gd name="T25" fmla="*/ 5 h 50"/>
                    <a:gd name="T26" fmla="*/ 28 w 82"/>
                    <a:gd name="T27" fmla="*/ 8 h 50"/>
                    <a:gd name="T28" fmla="*/ 27 w 82"/>
                    <a:gd name="T29" fmla="*/ 11 h 50"/>
                    <a:gd name="T30" fmla="*/ 22 w 82"/>
                    <a:gd name="T31" fmla="*/ 11 h 50"/>
                    <a:gd name="T32" fmla="*/ 18 w 82"/>
                    <a:gd name="T33" fmla="*/ 13 h 50"/>
                    <a:gd name="T34" fmla="*/ 15 w 82"/>
                    <a:gd name="T35" fmla="*/ 13 h 50"/>
                    <a:gd name="T36" fmla="*/ 12 w 82"/>
                    <a:gd name="T37" fmla="*/ 15 h 50"/>
                    <a:gd name="T38" fmla="*/ 8 w 82"/>
                    <a:gd name="T39" fmla="*/ 16 h 50"/>
                    <a:gd name="T40" fmla="*/ 7 w 82"/>
                    <a:gd name="T41" fmla="*/ 18 h 50"/>
                    <a:gd name="T42" fmla="*/ 3 w 82"/>
                    <a:gd name="T43" fmla="*/ 20 h 50"/>
                    <a:gd name="T44" fmla="*/ 0 w 82"/>
                    <a:gd name="T45" fmla="*/ 21 h 50"/>
                    <a:gd name="T46" fmla="*/ 0 w 82"/>
                    <a:gd name="T47" fmla="*/ 21 h 50"/>
                    <a:gd name="T48" fmla="*/ 0 w 82"/>
                    <a:gd name="T49" fmla="*/ 23 h 50"/>
                    <a:gd name="T50" fmla="*/ 2 w 82"/>
                    <a:gd name="T51" fmla="*/ 26 h 50"/>
                    <a:gd name="T52" fmla="*/ 5 w 82"/>
                    <a:gd name="T53" fmla="*/ 28 h 50"/>
                    <a:gd name="T54" fmla="*/ 8 w 82"/>
                    <a:gd name="T55" fmla="*/ 30 h 50"/>
                    <a:gd name="T56" fmla="*/ 10 w 82"/>
                    <a:gd name="T57" fmla="*/ 31 h 50"/>
                    <a:gd name="T58" fmla="*/ 13 w 82"/>
                    <a:gd name="T59" fmla="*/ 33 h 50"/>
                    <a:gd name="T60" fmla="*/ 17 w 82"/>
                    <a:gd name="T61" fmla="*/ 33 h 50"/>
                    <a:gd name="T62" fmla="*/ 20 w 82"/>
                    <a:gd name="T63" fmla="*/ 35 h 50"/>
                    <a:gd name="T64" fmla="*/ 23 w 82"/>
                    <a:gd name="T65" fmla="*/ 36 h 50"/>
                    <a:gd name="T66" fmla="*/ 23 w 82"/>
                    <a:gd name="T67" fmla="*/ 40 h 50"/>
                    <a:gd name="T68" fmla="*/ 27 w 82"/>
                    <a:gd name="T69" fmla="*/ 43 h 50"/>
                    <a:gd name="T70" fmla="*/ 30 w 82"/>
                    <a:gd name="T71" fmla="*/ 46 h 50"/>
                    <a:gd name="T72" fmla="*/ 35 w 82"/>
                    <a:gd name="T73" fmla="*/ 50 h 50"/>
                    <a:gd name="T74" fmla="*/ 38 w 82"/>
                    <a:gd name="T75" fmla="*/ 50 h 50"/>
                    <a:gd name="T76" fmla="*/ 42 w 82"/>
                    <a:gd name="T77" fmla="*/ 50 h 50"/>
                    <a:gd name="T78" fmla="*/ 45 w 82"/>
                    <a:gd name="T79" fmla="*/ 48 h 50"/>
                    <a:gd name="T80" fmla="*/ 50 w 82"/>
                    <a:gd name="T81" fmla="*/ 45 h 50"/>
                    <a:gd name="T82" fmla="*/ 52 w 82"/>
                    <a:gd name="T83" fmla="*/ 41 h 50"/>
                    <a:gd name="T84" fmla="*/ 55 w 82"/>
                    <a:gd name="T85" fmla="*/ 41 h 50"/>
                    <a:gd name="T86" fmla="*/ 62 w 82"/>
                    <a:gd name="T87" fmla="*/ 43 h 50"/>
                    <a:gd name="T88" fmla="*/ 65 w 82"/>
                    <a:gd name="T89" fmla="*/ 43 h 50"/>
                    <a:gd name="T90" fmla="*/ 70 w 82"/>
                    <a:gd name="T91" fmla="*/ 41 h 50"/>
                    <a:gd name="T92" fmla="*/ 75 w 82"/>
                    <a:gd name="T93" fmla="*/ 40 h 50"/>
                    <a:gd name="T94" fmla="*/ 77 w 82"/>
                    <a:gd name="T95" fmla="*/ 36 h 50"/>
                    <a:gd name="T96" fmla="*/ 80 w 82"/>
                    <a:gd name="T97" fmla="*/ 31 h 50"/>
                    <a:gd name="T98" fmla="*/ 82 w 82"/>
                    <a:gd name="T99" fmla="*/ 26 h 50"/>
                    <a:gd name="T100" fmla="*/ 78 w 82"/>
                    <a:gd name="T101" fmla="*/ 21 h 50"/>
                    <a:gd name="T102" fmla="*/ 75 w 82"/>
                    <a:gd name="T103" fmla="*/ 18 h 50"/>
                    <a:gd name="T104" fmla="*/ 75 w 82"/>
                    <a:gd name="T105" fmla="*/ 18 h 5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82"/>
                    <a:gd name="T160" fmla="*/ 0 h 50"/>
                    <a:gd name="T161" fmla="*/ 82 w 82"/>
                    <a:gd name="T162" fmla="*/ 50 h 5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82" h="50">
                      <a:moveTo>
                        <a:pt x="75" y="18"/>
                      </a:moveTo>
                      <a:lnTo>
                        <a:pt x="72" y="16"/>
                      </a:lnTo>
                      <a:lnTo>
                        <a:pt x="67" y="15"/>
                      </a:lnTo>
                      <a:lnTo>
                        <a:pt x="62" y="13"/>
                      </a:lnTo>
                      <a:lnTo>
                        <a:pt x="57" y="13"/>
                      </a:lnTo>
                      <a:lnTo>
                        <a:pt x="55" y="8"/>
                      </a:lnTo>
                      <a:lnTo>
                        <a:pt x="52" y="6"/>
                      </a:lnTo>
                      <a:lnTo>
                        <a:pt x="48" y="3"/>
                      </a:lnTo>
                      <a:lnTo>
                        <a:pt x="45" y="1"/>
                      </a:lnTo>
                      <a:lnTo>
                        <a:pt x="40" y="0"/>
                      </a:lnTo>
                      <a:lnTo>
                        <a:pt x="37" y="0"/>
                      </a:lnTo>
                      <a:lnTo>
                        <a:pt x="32" y="1"/>
                      </a:lnTo>
                      <a:lnTo>
                        <a:pt x="30" y="5"/>
                      </a:lnTo>
                      <a:lnTo>
                        <a:pt x="28" y="8"/>
                      </a:lnTo>
                      <a:lnTo>
                        <a:pt x="27" y="11"/>
                      </a:lnTo>
                      <a:lnTo>
                        <a:pt x="22" y="11"/>
                      </a:lnTo>
                      <a:lnTo>
                        <a:pt x="18" y="13"/>
                      </a:lnTo>
                      <a:lnTo>
                        <a:pt x="15" y="13"/>
                      </a:lnTo>
                      <a:lnTo>
                        <a:pt x="12" y="15"/>
                      </a:lnTo>
                      <a:lnTo>
                        <a:pt x="8" y="16"/>
                      </a:lnTo>
                      <a:lnTo>
                        <a:pt x="7" y="18"/>
                      </a:lnTo>
                      <a:lnTo>
                        <a:pt x="3" y="20"/>
                      </a:lnTo>
                      <a:lnTo>
                        <a:pt x="0" y="21"/>
                      </a:lnTo>
                      <a:lnTo>
                        <a:pt x="0" y="23"/>
                      </a:lnTo>
                      <a:lnTo>
                        <a:pt x="2" y="26"/>
                      </a:lnTo>
                      <a:lnTo>
                        <a:pt x="5" y="28"/>
                      </a:lnTo>
                      <a:lnTo>
                        <a:pt x="8" y="30"/>
                      </a:lnTo>
                      <a:lnTo>
                        <a:pt x="10" y="31"/>
                      </a:lnTo>
                      <a:lnTo>
                        <a:pt x="13" y="33"/>
                      </a:lnTo>
                      <a:lnTo>
                        <a:pt x="17" y="33"/>
                      </a:lnTo>
                      <a:lnTo>
                        <a:pt x="20" y="35"/>
                      </a:lnTo>
                      <a:lnTo>
                        <a:pt x="23" y="36"/>
                      </a:lnTo>
                      <a:lnTo>
                        <a:pt x="23" y="40"/>
                      </a:lnTo>
                      <a:lnTo>
                        <a:pt x="27" y="43"/>
                      </a:lnTo>
                      <a:lnTo>
                        <a:pt x="30" y="46"/>
                      </a:lnTo>
                      <a:lnTo>
                        <a:pt x="35" y="50"/>
                      </a:lnTo>
                      <a:lnTo>
                        <a:pt x="38" y="50"/>
                      </a:lnTo>
                      <a:lnTo>
                        <a:pt x="42" y="50"/>
                      </a:lnTo>
                      <a:lnTo>
                        <a:pt x="45" y="48"/>
                      </a:lnTo>
                      <a:lnTo>
                        <a:pt x="50" y="45"/>
                      </a:lnTo>
                      <a:lnTo>
                        <a:pt x="52" y="41"/>
                      </a:lnTo>
                      <a:lnTo>
                        <a:pt x="55" y="41"/>
                      </a:lnTo>
                      <a:lnTo>
                        <a:pt x="62" y="43"/>
                      </a:lnTo>
                      <a:lnTo>
                        <a:pt x="65" y="43"/>
                      </a:lnTo>
                      <a:lnTo>
                        <a:pt x="70" y="41"/>
                      </a:lnTo>
                      <a:lnTo>
                        <a:pt x="75" y="40"/>
                      </a:lnTo>
                      <a:lnTo>
                        <a:pt x="77" y="36"/>
                      </a:lnTo>
                      <a:lnTo>
                        <a:pt x="80" y="31"/>
                      </a:lnTo>
                      <a:lnTo>
                        <a:pt x="82" y="26"/>
                      </a:lnTo>
                      <a:lnTo>
                        <a:pt x="78" y="21"/>
                      </a:lnTo>
                      <a:lnTo>
                        <a:pt x="75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8" name="Freeform 52">
                  <a:extLst>
                    <a:ext uri="{FF2B5EF4-FFF2-40B4-BE49-F238E27FC236}">
                      <a16:creationId xmlns:a16="http://schemas.microsoft.com/office/drawing/2014/main" id="{11B4481C-4EDB-4F15-9A2F-84FD3F71BD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2" y="1354"/>
                  <a:ext cx="789" cy="739"/>
                </a:xfrm>
                <a:custGeom>
                  <a:avLst/>
                  <a:gdLst>
                    <a:gd name="T0" fmla="*/ 722 w 789"/>
                    <a:gd name="T1" fmla="*/ 45 h 739"/>
                    <a:gd name="T2" fmla="*/ 686 w 789"/>
                    <a:gd name="T3" fmla="*/ 105 h 739"/>
                    <a:gd name="T4" fmla="*/ 661 w 789"/>
                    <a:gd name="T5" fmla="*/ 168 h 739"/>
                    <a:gd name="T6" fmla="*/ 637 w 789"/>
                    <a:gd name="T7" fmla="*/ 228 h 739"/>
                    <a:gd name="T8" fmla="*/ 614 w 789"/>
                    <a:gd name="T9" fmla="*/ 288 h 739"/>
                    <a:gd name="T10" fmla="*/ 594 w 789"/>
                    <a:gd name="T11" fmla="*/ 350 h 739"/>
                    <a:gd name="T12" fmla="*/ 581 w 789"/>
                    <a:gd name="T13" fmla="*/ 413 h 739"/>
                    <a:gd name="T14" fmla="*/ 576 w 789"/>
                    <a:gd name="T15" fmla="*/ 466 h 739"/>
                    <a:gd name="T16" fmla="*/ 576 w 789"/>
                    <a:gd name="T17" fmla="*/ 519 h 739"/>
                    <a:gd name="T18" fmla="*/ 578 w 789"/>
                    <a:gd name="T19" fmla="*/ 563 h 739"/>
                    <a:gd name="T20" fmla="*/ 573 w 789"/>
                    <a:gd name="T21" fmla="*/ 624 h 739"/>
                    <a:gd name="T22" fmla="*/ 524 w 789"/>
                    <a:gd name="T23" fmla="*/ 661 h 739"/>
                    <a:gd name="T24" fmla="*/ 466 w 789"/>
                    <a:gd name="T25" fmla="*/ 667 h 739"/>
                    <a:gd name="T26" fmla="*/ 403 w 789"/>
                    <a:gd name="T27" fmla="*/ 671 h 739"/>
                    <a:gd name="T28" fmla="*/ 341 w 789"/>
                    <a:gd name="T29" fmla="*/ 674 h 739"/>
                    <a:gd name="T30" fmla="*/ 278 w 789"/>
                    <a:gd name="T31" fmla="*/ 676 h 739"/>
                    <a:gd name="T32" fmla="*/ 221 w 789"/>
                    <a:gd name="T33" fmla="*/ 671 h 739"/>
                    <a:gd name="T34" fmla="*/ 235 w 789"/>
                    <a:gd name="T35" fmla="*/ 607 h 739"/>
                    <a:gd name="T36" fmla="*/ 210 w 789"/>
                    <a:gd name="T37" fmla="*/ 612 h 739"/>
                    <a:gd name="T38" fmla="*/ 195 w 789"/>
                    <a:gd name="T39" fmla="*/ 666 h 739"/>
                    <a:gd name="T40" fmla="*/ 187 w 789"/>
                    <a:gd name="T41" fmla="*/ 716 h 739"/>
                    <a:gd name="T42" fmla="*/ 115 w 789"/>
                    <a:gd name="T43" fmla="*/ 702 h 739"/>
                    <a:gd name="T44" fmla="*/ 42 w 789"/>
                    <a:gd name="T45" fmla="*/ 691 h 739"/>
                    <a:gd name="T46" fmla="*/ 37 w 789"/>
                    <a:gd name="T47" fmla="*/ 634 h 739"/>
                    <a:gd name="T48" fmla="*/ 65 w 789"/>
                    <a:gd name="T49" fmla="*/ 576 h 739"/>
                    <a:gd name="T50" fmla="*/ 123 w 789"/>
                    <a:gd name="T51" fmla="*/ 568 h 739"/>
                    <a:gd name="T52" fmla="*/ 187 w 789"/>
                    <a:gd name="T53" fmla="*/ 576 h 739"/>
                    <a:gd name="T54" fmla="*/ 235 w 789"/>
                    <a:gd name="T55" fmla="*/ 571 h 739"/>
                    <a:gd name="T56" fmla="*/ 172 w 789"/>
                    <a:gd name="T57" fmla="*/ 538 h 739"/>
                    <a:gd name="T58" fmla="*/ 130 w 789"/>
                    <a:gd name="T59" fmla="*/ 529 h 739"/>
                    <a:gd name="T60" fmla="*/ 88 w 789"/>
                    <a:gd name="T61" fmla="*/ 528 h 739"/>
                    <a:gd name="T62" fmla="*/ 32 w 789"/>
                    <a:gd name="T63" fmla="*/ 561 h 739"/>
                    <a:gd name="T64" fmla="*/ 13 w 789"/>
                    <a:gd name="T65" fmla="*/ 607 h 739"/>
                    <a:gd name="T66" fmla="*/ 5 w 789"/>
                    <a:gd name="T67" fmla="*/ 652 h 739"/>
                    <a:gd name="T68" fmla="*/ 7 w 789"/>
                    <a:gd name="T69" fmla="*/ 707 h 739"/>
                    <a:gd name="T70" fmla="*/ 58 w 789"/>
                    <a:gd name="T71" fmla="*/ 719 h 739"/>
                    <a:gd name="T72" fmla="*/ 100 w 789"/>
                    <a:gd name="T73" fmla="*/ 724 h 739"/>
                    <a:gd name="T74" fmla="*/ 142 w 789"/>
                    <a:gd name="T75" fmla="*/ 729 h 739"/>
                    <a:gd name="T76" fmla="*/ 183 w 789"/>
                    <a:gd name="T77" fmla="*/ 734 h 739"/>
                    <a:gd name="T78" fmla="*/ 215 w 789"/>
                    <a:gd name="T79" fmla="*/ 701 h 739"/>
                    <a:gd name="T80" fmla="*/ 266 w 789"/>
                    <a:gd name="T81" fmla="*/ 697 h 739"/>
                    <a:gd name="T82" fmla="*/ 328 w 789"/>
                    <a:gd name="T83" fmla="*/ 706 h 739"/>
                    <a:gd name="T84" fmla="*/ 390 w 789"/>
                    <a:gd name="T85" fmla="*/ 706 h 739"/>
                    <a:gd name="T86" fmla="*/ 454 w 789"/>
                    <a:gd name="T87" fmla="*/ 701 h 739"/>
                    <a:gd name="T88" fmla="*/ 518 w 789"/>
                    <a:gd name="T89" fmla="*/ 696 h 739"/>
                    <a:gd name="T90" fmla="*/ 573 w 789"/>
                    <a:gd name="T91" fmla="*/ 684 h 739"/>
                    <a:gd name="T92" fmla="*/ 611 w 789"/>
                    <a:gd name="T93" fmla="*/ 647 h 739"/>
                    <a:gd name="T94" fmla="*/ 609 w 789"/>
                    <a:gd name="T95" fmla="*/ 594 h 739"/>
                    <a:gd name="T96" fmla="*/ 601 w 789"/>
                    <a:gd name="T97" fmla="*/ 536 h 739"/>
                    <a:gd name="T98" fmla="*/ 598 w 789"/>
                    <a:gd name="T99" fmla="*/ 489 h 739"/>
                    <a:gd name="T100" fmla="*/ 601 w 789"/>
                    <a:gd name="T101" fmla="*/ 439 h 739"/>
                    <a:gd name="T102" fmla="*/ 609 w 789"/>
                    <a:gd name="T103" fmla="*/ 388 h 739"/>
                    <a:gd name="T104" fmla="*/ 623 w 789"/>
                    <a:gd name="T105" fmla="*/ 340 h 739"/>
                    <a:gd name="T106" fmla="*/ 639 w 789"/>
                    <a:gd name="T107" fmla="*/ 290 h 739"/>
                    <a:gd name="T108" fmla="*/ 666 w 789"/>
                    <a:gd name="T109" fmla="*/ 228 h 739"/>
                    <a:gd name="T110" fmla="*/ 691 w 789"/>
                    <a:gd name="T111" fmla="*/ 168 h 739"/>
                    <a:gd name="T112" fmla="*/ 712 w 789"/>
                    <a:gd name="T113" fmla="*/ 118 h 739"/>
                    <a:gd name="T114" fmla="*/ 734 w 789"/>
                    <a:gd name="T115" fmla="*/ 77 h 739"/>
                    <a:gd name="T116" fmla="*/ 774 w 789"/>
                    <a:gd name="T117" fmla="*/ 38 h 739"/>
                    <a:gd name="T118" fmla="*/ 772 w 789"/>
                    <a:gd name="T119" fmla="*/ 2 h 739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789"/>
                    <a:gd name="T181" fmla="*/ 0 h 739"/>
                    <a:gd name="T182" fmla="*/ 789 w 789"/>
                    <a:gd name="T183" fmla="*/ 739 h 739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789" h="739">
                      <a:moveTo>
                        <a:pt x="772" y="2"/>
                      </a:moveTo>
                      <a:lnTo>
                        <a:pt x="767" y="5"/>
                      </a:lnTo>
                      <a:lnTo>
                        <a:pt x="762" y="8"/>
                      </a:lnTo>
                      <a:lnTo>
                        <a:pt x="757" y="12"/>
                      </a:lnTo>
                      <a:lnTo>
                        <a:pt x="754" y="15"/>
                      </a:lnTo>
                      <a:lnTo>
                        <a:pt x="749" y="18"/>
                      </a:lnTo>
                      <a:lnTo>
                        <a:pt x="746" y="22"/>
                      </a:lnTo>
                      <a:lnTo>
                        <a:pt x="742" y="25"/>
                      </a:lnTo>
                      <a:lnTo>
                        <a:pt x="739" y="28"/>
                      </a:lnTo>
                      <a:lnTo>
                        <a:pt x="734" y="32"/>
                      </a:lnTo>
                      <a:lnTo>
                        <a:pt x="731" y="35"/>
                      </a:lnTo>
                      <a:lnTo>
                        <a:pt x="727" y="38"/>
                      </a:lnTo>
                      <a:lnTo>
                        <a:pt x="724" y="42"/>
                      </a:lnTo>
                      <a:lnTo>
                        <a:pt x="722" y="45"/>
                      </a:lnTo>
                      <a:lnTo>
                        <a:pt x="719" y="50"/>
                      </a:lnTo>
                      <a:lnTo>
                        <a:pt x="716" y="53"/>
                      </a:lnTo>
                      <a:lnTo>
                        <a:pt x="712" y="58"/>
                      </a:lnTo>
                      <a:lnTo>
                        <a:pt x="711" y="60"/>
                      </a:lnTo>
                      <a:lnTo>
                        <a:pt x="707" y="65"/>
                      </a:lnTo>
                      <a:lnTo>
                        <a:pt x="704" y="68"/>
                      </a:lnTo>
                      <a:lnTo>
                        <a:pt x="702" y="73"/>
                      </a:lnTo>
                      <a:lnTo>
                        <a:pt x="699" y="77"/>
                      </a:lnTo>
                      <a:lnTo>
                        <a:pt x="697" y="82"/>
                      </a:lnTo>
                      <a:lnTo>
                        <a:pt x="694" y="87"/>
                      </a:lnTo>
                      <a:lnTo>
                        <a:pt x="692" y="92"/>
                      </a:lnTo>
                      <a:lnTo>
                        <a:pt x="691" y="95"/>
                      </a:lnTo>
                      <a:lnTo>
                        <a:pt x="689" y="100"/>
                      </a:lnTo>
                      <a:lnTo>
                        <a:pt x="686" y="105"/>
                      </a:lnTo>
                      <a:lnTo>
                        <a:pt x="684" y="110"/>
                      </a:lnTo>
                      <a:lnTo>
                        <a:pt x="682" y="115"/>
                      </a:lnTo>
                      <a:lnTo>
                        <a:pt x="679" y="118"/>
                      </a:lnTo>
                      <a:lnTo>
                        <a:pt x="677" y="125"/>
                      </a:lnTo>
                      <a:lnTo>
                        <a:pt x="676" y="130"/>
                      </a:lnTo>
                      <a:lnTo>
                        <a:pt x="674" y="133"/>
                      </a:lnTo>
                      <a:lnTo>
                        <a:pt x="672" y="138"/>
                      </a:lnTo>
                      <a:lnTo>
                        <a:pt x="671" y="142"/>
                      </a:lnTo>
                      <a:lnTo>
                        <a:pt x="669" y="147"/>
                      </a:lnTo>
                      <a:lnTo>
                        <a:pt x="667" y="150"/>
                      </a:lnTo>
                      <a:lnTo>
                        <a:pt x="666" y="155"/>
                      </a:lnTo>
                      <a:lnTo>
                        <a:pt x="664" y="160"/>
                      </a:lnTo>
                      <a:lnTo>
                        <a:pt x="662" y="163"/>
                      </a:lnTo>
                      <a:lnTo>
                        <a:pt x="661" y="168"/>
                      </a:lnTo>
                      <a:lnTo>
                        <a:pt x="659" y="173"/>
                      </a:lnTo>
                      <a:lnTo>
                        <a:pt x="657" y="176"/>
                      </a:lnTo>
                      <a:lnTo>
                        <a:pt x="656" y="181"/>
                      </a:lnTo>
                      <a:lnTo>
                        <a:pt x="654" y="185"/>
                      </a:lnTo>
                      <a:lnTo>
                        <a:pt x="652" y="190"/>
                      </a:lnTo>
                      <a:lnTo>
                        <a:pt x="651" y="193"/>
                      </a:lnTo>
                      <a:lnTo>
                        <a:pt x="649" y="198"/>
                      </a:lnTo>
                      <a:lnTo>
                        <a:pt x="647" y="201"/>
                      </a:lnTo>
                      <a:lnTo>
                        <a:pt x="646" y="206"/>
                      </a:lnTo>
                      <a:lnTo>
                        <a:pt x="644" y="210"/>
                      </a:lnTo>
                      <a:lnTo>
                        <a:pt x="642" y="215"/>
                      </a:lnTo>
                      <a:lnTo>
                        <a:pt x="641" y="220"/>
                      </a:lnTo>
                      <a:lnTo>
                        <a:pt x="639" y="223"/>
                      </a:lnTo>
                      <a:lnTo>
                        <a:pt x="637" y="228"/>
                      </a:lnTo>
                      <a:lnTo>
                        <a:pt x="636" y="233"/>
                      </a:lnTo>
                      <a:lnTo>
                        <a:pt x="634" y="236"/>
                      </a:lnTo>
                      <a:lnTo>
                        <a:pt x="633" y="241"/>
                      </a:lnTo>
                      <a:lnTo>
                        <a:pt x="631" y="245"/>
                      </a:lnTo>
                      <a:lnTo>
                        <a:pt x="629" y="250"/>
                      </a:lnTo>
                      <a:lnTo>
                        <a:pt x="628" y="255"/>
                      </a:lnTo>
                      <a:lnTo>
                        <a:pt x="626" y="258"/>
                      </a:lnTo>
                      <a:lnTo>
                        <a:pt x="624" y="263"/>
                      </a:lnTo>
                      <a:lnTo>
                        <a:pt x="623" y="266"/>
                      </a:lnTo>
                      <a:lnTo>
                        <a:pt x="621" y="271"/>
                      </a:lnTo>
                      <a:lnTo>
                        <a:pt x="619" y="275"/>
                      </a:lnTo>
                      <a:lnTo>
                        <a:pt x="618" y="280"/>
                      </a:lnTo>
                      <a:lnTo>
                        <a:pt x="616" y="285"/>
                      </a:lnTo>
                      <a:lnTo>
                        <a:pt x="614" y="288"/>
                      </a:lnTo>
                      <a:lnTo>
                        <a:pt x="613" y="291"/>
                      </a:lnTo>
                      <a:lnTo>
                        <a:pt x="611" y="296"/>
                      </a:lnTo>
                      <a:lnTo>
                        <a:pt x="611" y="301"/>
                      </a:lnTo>
                      <a:lnTo>
                        <a:pt x="609" y="305"/>
                      </a:lnTo>
                      <a:lnTo>
                        <a:pt x="608" y="310"/>
                      </a:lnTo>
                      <a:lnTo>
                        <a:pt x="606" y="315"/>
                      </a:lnTo>
                      <a:lnTo>
                        <a:pt x="604" y="318"/>
                      </a:lnTo>
                      <a:lnTo>
                        <a:pt x="603" y="323"/>
                      </a:lnTo>
                      <a:lnTo>
                        <a:pt x="601" y="326"/>
                      </a:lnTo>
                      <a:lnTo>
                        <a:pt x="599" y="331"/>
                      </a:lnTo>
                      <a:lnTo>
                        <a:pt x="599" y="336"/>
                      </a:lnTo>
                      <a:lnTo>
                        <a:pt x="598" y="341"/>
                      </a:lnTo>
                      <a:lnTo>
                        <a:pt x="596" y="345"/>
                      </a:lnTo>
                      <a:lnTo>
                        <a:pt x="594" y="350"/>
                      </a:lnTo>
                      <a:lnTo>
                        <a:pt x="594" y="355"/>
                      </a:lnTo>
                      <a:lnTo>
                        <a:pt x="593" y="358"/>
                      </a:lnTo>
                      <a:lnTo>
                        <a:pt x="591" y="363"/>
                      </a:lnTo>
                      <a:lnTo>
                        <a:pt x="589" y="368"/>
                      </a:lnTo>
                      <a:lnTo>
                        <a:pt x="589" y="373"/>
                      </a:lnTo>
                      <a:lnTo>
                        <a:pt x="588" y="376"/>
                      </a:lnTo>
                      <a:lnTo>
                        <a:pt x="588" y="381"/>
                      </a:lnTo>
                      <a:lnTo>
                        <a:pt x="586" y="386"/>
                      </a:lnTo>
                      <a:lnTo>
                        <a:pt x="586" y="391"/>
                      </a:lnTo>
                      <a:lnTo>
                        <a:pt x="584" y="394"/>
                      </a:lnTo>
                      <a:lnTo>
                        <a:pt x="584" y="399"/>
                      </a:lnTo>
                      <a:lnTo>
                        <a:pt x="583" y="404"/>
                      </a:lnTo>
                      <a:lnTo>
                        <a:pt x="583" y="409"/>
                      </a:lnTo>
                      <a:lnTo>
                        <a:pt x="581" y="413"/>
                      </a:lnTo>
                      <a:lnTo>
                        <a:pt x="581" y="416"/>
                      </a:lnTo>
                      <a:lnTo>
                        <a:pt x="579" y="419"/>
                      </a:lnTo>
                      <a:lnTo>
                        <a:pt x="579" y="424"/>
                      </a:lnTo>
                      <a:lnTo>
                        <a:pt x="579" y="428"/>
                      </a:lnTo>
                      <a:lnTo>
                        <a:pt x="578" y="431"/>
                      </a:lnTo>
                      <a:lnTo>
                        <a:pt x="578" y="434"/>
                      </a:lnTo>
                      <a:lnTo>
                        <a:pt x="578" y="439"/>
                      </a:lnTo>
                      <a:lnTo>
                        <a:pt x="578" y="443"/>
                      </a:lnTo>
                      <a:lnTo>
                        <a:pt x="576" y="446"/>
                      </a:lnTo>
                      <a:lnTo>
                        <a:pt x="576" y="449"/>
                      </a:lnTo>
                      <a:lnTo>
                        <a:pt x="576" y="454"/>
                      </a:lnTo>
                      <a:lnTo>
                        <a:pt x="576" y="458"/>
                      </a:lnTo>
                      <a:lnTo>
                        <a:pt x="576" y="463"/>
                      </a:lnTo>
                      <a:lnTo>
                        <a:pt x="576" y="466"/>
                      </a:lnTo>
                      <a:lnTo>
                        <a:pt x="576" y="469"/>
                      </a:lnTo>
                      <a:lnTo>
                        <a:pt x="576" y="473"/>
                      </a:lnTo>
                      <a:lnTo>
                        <a:pt x="576" y="478"/>
                      </a:lnTo>
                      <a:lnTo>
                        <a:pt x="576" y="481"/>
                      </a:lnTo>
                      <a:lnTo>
                        <a:pt x="576" y="484"/>
                      </a:lnTo>
                      <a:lnTo>
                        <a:pt x="576" y="488"/>
                      </a:lnTo>
                      <a:lnTo>
                        <a:pt x="576" y="493"/>
                      </a:lnTo>
                      <a:lnTo>
                        <a:pt x="576" y="496"/>
                      </a:lnTo>
                      <a:lnTo>
                        <a:pt x="576" y="499"/>
                      </a:lnTo>
                      <a:lnTo>
                        <a:pt x="576" y="503"/>
                      </a:lnTo>
                      <a:lnTo>
                        <a:pt x="576" y="508"/>
                      </a:lnTo>
                      <a:lnTo>
                        <a:pt x="576" y="511"/>
                      </a:lnTo>
                      <a:lnTo>
                        <a:pt x="576" y="514"/>
                      </a:lnTo>
                      <a:lnTo>
                        <a:pt x="576" y="519"/>
                      </a:lnTo>
                      <a:lnTo>
                        <a:pt x="576" y="523"/>
                      </a:lnTo>
                      <a:lnTo>
                        <a:pt x="576" y="526"/>
                      </a:lnTo>
                      <a:lnTo>
                        <a:pt x="576" y="531"/>
                      </a:lnTo>
                      <a:lnTo>
                        <a:pt x="576" y="533"/>
                      </a:lnTo>
                      <a:lnTo>
                        <a:pt x="576" y="536"/>
                      </a:lnTo>
                      <a:lnTo>
                        <a:pt x="576" y="539"/>
                      </a:lnTo>
                      <a:lnTo>
                        <a:pt x="576" y="543"/>
                      </a:lnTo>
                      <a:lnTo>
                        <a:pt x="576" y="544"/>
                      </a:lnTo>
                      <a:lnTo>
                        <a:pt x="576" y="548"/>
                      </a:lnTo>
                      <a:lnTo>
                        <a:pt x="576" y="551"/>
                      </a:lnTo>
                      <a:lnTo>
                        <a:pt x="578" y="554"/>
                      </a:lnTo>
                      <a:lnTo>
                        <a:pt x="578" y="556"/>
                      </a:lnTo>
                      <a:lnTo>
                        <a:pt x="578" y="559"/>
                      </a:lnTo>
                      <a:lnTo>
                        <a:pt x="578" y="563"/>
                      </a:lnTo>
                      <a:lnTo>
                        <a:pt x="578" y="566"/>
                      </a:lnTo>
                      <a:lnTo>
                        <a:pt x="578" y="568"/>
                      </a:lnTo>
                      <a:lnTo>
                        <a:pt x="578" y="571"/>
                      </a:lnTo>
                      <a:lnTo>
                        <a:pt x="578" y="574"/>
                      </a:lnTo>
                      <a:lnTo>
                        <a:pt x="578" y="578"/>
                      </a:lnTo>
                      <a:lnTo>
                        <a:pt x="578" y="583"/>
                      </a:lnTo>
                      <a:lnTo>
                        <a:pt x="578" y="589"/>
                      </a:lnTo>
                      <a:lnTo>
                        <a:pt x="578" y="594"/>
                      </a:lnTo>
                      <a:lnTo>
                        <a:pt x="578" y="599"/>
                      </a:lnTo>
                      <a:lnTo>
                        <a:pt x="576" y="604"/>
                      </a:lnTo>
                      <a:lnTo>
                        <a:pt x="576" y="609"/>
                      </a:lnTo>
                      <a:lnTo>
                        <a:pt x="576" y="614"/>
                      </a:lnTo>
                      <a:lnTo>
                        <a:pt x="574" y="619"/>
                      </a:lnTo>
                      <a:lnTo>
                        <a:pt x="573" y="624"/>
                      </a:lnTo>
                      <a:lnTo>
                        <a:pt x="571" y="627"/>
                      </a:lnTo>
                      <a:lnTo>
                        <a:pt x="569" y="631"/>
                      </a:lnTo>
                      <a:lnTo>
                        <a:pt x="566" y="636"/>
                      </a:lnTo>
                      <a:lnTo>
                        <a:pt x="564" y="639"/>
                      </a:lnTo>
                      <a:lnTo>
                        <a:pt x="561" y="642"/>
                      </a:lnTo>
                      <a:lnTo>
                        <a:pt x="558" y="646"/>
                      </a:lnTo>
                      <a:lnTo>
                        <a:pt x="554" y="649"/>
                      </a:lnTo>
                      <a:lnTo>
                        <a:pt x="549" y="651"/>
                      </a:lnTo>
                      <a:lnTo>
                        <a:pt x="544" y="654"/>
                      </a:lnTo>
                      <a:lnTo>
                        <a:pt x="539" y="656"/>
                      </a:lnTo>
                      <a:lnTo>
                        <a:pt x="534" y="659"/>
                      </a:lnTo>
                      <a:lnTo>
                        <a:pt x="531" y="659"/>
                      </a:lnTo>
                      <a:lnTo>
                        <a:pt x="528" y="661"/>
                      </a:lnTo>
                      <a:lnTo>
                        <a:pt x="524" y="661"/>
                      </a:lnTo>
                      <a:lnTo>
                        <a:pt x="521" y="662"/>
                      </a:lnTo>
                      <a:lnTo>
                        <a:pt x="518" y="662"/>
                      </a:lnTo>
                      <a:lnTo>
                        <a:pt x="514" y="662"/>
                      </a:lnTo>
                      <a:lnTo>
                        <a:pt x="511" y="662"/>
                      </a:lnTo>
                      <a:lnTo>
                        <a:pt x="508" y="664"/>
                      </a:lnTo>
                      <a:lnTo>
                        <a:pt x="503" y="664"/>
                      </a:lnTo>
                      <a:lnTo>
                        <a:pt x="498" y="664"/>
                      </a:lnTo>
                      <a:lnTo>
                        <a:pt x="493" y="664"/>
                      </a:lnTo>
                      <a:lnTo>
                        <a:pt x="489" y="666"/>
                      </a:lnTo>
                      <a:lnTo>
                        <a:pt x="484" y="666"/>
                      </a:lnTo>
                      <a:lnTo>
                        <a:pt x="479" y="666"/>
                      </a:lnTo>
                      <a:lnTo>
                        <a:pt x="476" y="666"/>
                      </a:lnTo>
                      <a:lnTo>
                        <a:pt x="471" y="667"/>
                      </a:lnTo>
                      <a:lnTo>
                        <a:pt x="466" y="667"/>
                      </a:lnTo>
                      <a:lnTo>
                        <a:pt x="461" y="667"/>
                      </a:lnTo>
                      <a:lnTo>
                        <a:pt x="456" y="667"/>
                      </a:lnTo>
                      <a:lnTo>
                        <a:pt x="453" y="669"/>
                      </a:lnTo>
                      <a:lnTo>
                        <a:pt x="448" y="669"/>
                      </a:lnTo>
                      <a:lnTo>
                        <a:pt x="443" y="669"/>
                      </a:lnTo>
                      <a:lnTo>
                        <a:pt x="439" y="669"/>
                      </a:lnTo>
                      <a:lnTo>
                        <a:pt x="434" y="671"/>
                      </a:lnTo>
                      <a:lnTo>
                        <a:pt x="429" y="671"/>
                      </a:lnTo>
                      <a:lnTo>
                        <a:pt x="424" y="671"/>
                      </a:lnTo>
                      <a:lnTo>
                        <a:pt x="421" y="671"/>
                      </a:lnTo>
                      <a:lnTo>
                        <a:pt x="416" y="671"/>
                      </a:lnTo>
                      <a:lnTo>
                        <a:pt x="411" y="671"/>
                      </a:lnTo>
                      <a:lnTo>
                        <a:pt x="408" y="671"/>
                      </a:lnTo>
                      <a:lnTo>
                        <a:pt x="403" y="671"/>
                      </a:lnTo>
                      <a:lnTo>
                        <a:pt x="398" y="672"/>
                      </a:lnTo>
                      <a:lnTo>
                        <a:pt x="395" y="672"/>
                      </a:lnTo>
                      <a:lnTo>
                        <a:pt x="390" y="672"/>
                      </a:lnTo>
                      <a:lnTo>
                        <a:pt x="385" y="672"/>
                      </a:lnTo>
                      <a:lnTo>
                        <a:pt x="381" y="672"/>
                      </a:lnTo>
                      <a:lnTo>
                        <a:pt x="376" y="672"/>
                      </a:lnTo>
                      <a:lnTo>
                        <a:pt x="371" y="672"/>
                      </a:lnTo>
                      <a:lnTo>
                        <a:pt x="368" y="674"/>
                      </a:lnTo>
                      <a:lnTo>
                        <a:pt x="363" y="674"/>
                      </a:lnTo>
                      <a:lnTo>
                        <a:pt x="358" y="674"/>
                      </a:lnTo>
                      <a:lnTo>
                        <a:pt x="353" y="674"/>
                      </a:lnTo>
                      <a:lnTo>
                        <a:pt x="350" y="674"/>
                      </a:lnTo>
                      <a:lnTo>
                        <a:pt x="345" y="674"/>
                      </a:lnTo>
                      <a:lnTo>
                        <a:pt x="341" y="674"/>
                      </a:lnTo>
                      <a:lnTo>
                        <a:pt x="336" y="674"/>
                      </a:lnTo>
                      <a:lnTo>
                        <a:pt x="331" y="674"/>
                      </a:lnTo>
                      <a:lnTo>
                        <a:pt x="328" y="676"/>
                      </a:lnTo>
                      <a:lnTo>
                        <a:pt x="323" y="676"/>
                      </a:lnTo>
                      <a:lnTo>
                        <a:pt x="318" y="676"/>
                      </a:lnTo>
                      <a:lnTo>
                        <a:pt x="313" y="676"/>
                      </a:lnTo>
                      <a:lnTo>
                        <a:pt x="310" y="676"/>
                      </a:lnTo>
                      <a:lnTo>
                        <a:pt x="305" y="676"/>
                      </a:lnTo>
                      <a:lnTo>
                        <a:pt x="300" y="676"/>
                      </a:lnTo>
                      <a:lnTo>
                        <a:pt x="295" y="676"/>
                      </a:lnTo>
                      <a:lnTo>
                        <a:pt x="291" y="676"/>
                      </a:lnTo>
                      <a:lnTo>
                        <a:pt x="286" y="676"/>
                      </a:lnTo>
                      <a:lnTo>
                        <a:pt x="281" y="676"/>
                      </a:lnTo>
                      <a:lnTo>
                        <a:pt x="278" y="676"/>
                      </a:lnTo>
                      <a:lnTo>
                        <a:pt x="273" y="676"/>
                      </a:lnTo>
                      <a:lnTo>
                        <a:pt x="268" y="676"/>
                      </a:lnTo>
                      <a:lnTo>
                        <a:pt x="263" y="676"/>
                      </a:lnTo>
                      <a:lnTo>
                        <a:pt x="260" y="676"/>
                      </a:lnTo>
                      <a:lnTo>
                        <a:pt x="255" y="676"/>
                      </a:lnTo>
                      <a:lnTo>
                        <a:pt x="251" y="676"/>
                      </a:lnTo>
                      <a:lnTo>
                        <a:pt x="246" y="676"/>
                      </a:lnTo>
                      <a:lnTo>
                        <a:pt x="241" y="676"/>
                      </a:lnTo>
                      <a:lnTo>
                        <a:pt x="238" y="676"/>
                      </a:lnTo>
                      <a:lnTo>
                        <a:pt x="233" y="676"/>
                      </a:lnTo>
                      <a:lnTo>
                        <a:pt x="228" y="676"/>
                      </a:lnTo>
                      <a:lnTo>
                        <a:pt x="225" y="676"/>
                      </a:lnTo>
                      <a:lnTo>
                        <a:pt x="220" y="676"/>
                      </a:lnTo>
                      <a:lnTo>
                        <a:pt x="221" y="671"/>
                      </a:lnTo>
                      <a:lnTo>
                        <a:pt x="221" y="667"/>
                      </a:lnTo>
                      <a:lnTo>
                        <a:pt x="223" y="662"/>
                      </a:lnTo>
                      <a:lnTo>
                        <a:pt x="225" y="657"/>
                      </a:lnTo>
                      <a:lnTo>
                        <a:pt x="225" y="652"/>
                      </a:lnTo>
                      <a:lnTo>
                        <a:pt x="226" y="649"/>
                      </a:lnTo>
                      <a:lnTo>
                        <a:pt x="228" y="644"/>
                      </a:lnTo>
                      <a:lnTo>
                        <a:pt x="228" y="639"/>
                      </a:lnTo>
                      <a:lnTo>
                        <a:pt x="228" y="636"/>
                      </a:lnTo>
                      <a:lnTo>
                        <a:pt x="230" y="631"/>
                      </a:lnTo>
                      <a:lnTo>
                        <a:pt x="230" y="626"/>
                      </a:lnTo>
                      <a:lnTo>
                        <a:pt x="231" y="621"/>
                      </a:lnTo>
                      <a:lnTo>
                        <a:pt x="231" y="616"/>
                      </a:lnTo>
                      <a:lnTo>
                        <a:pt x="233" y="612"/>
                      </a:lnTo>
                      <a:lnTo>
                        <a:pt x="235" y="607"/>
                      </a:lnTo>
                      <a:lnTo>
                        <a:pt x="235" y="602"/>
                      </a:lnTo>
                      <a:lnTo>
                        <a:pt x="235" y="601"/>
                      </a:lnTo>
                      <a:lnTo>
                        <a:pt x="233" y="597"/>
                      </a:lnTo>
                      <a:lnTo>
                        <a:pt x="231" y="594"/>
                      </a:lnTo>
                      <a:lnTo>
                        <a:pt x="230" y="592"/>
                      </a:lnTo>
                      <a:lnTo>
                        <a:pt x="228" y="592"/>
                      </a:lnTo>
                      <a:lnTo>
                        <a:pt x="225" y="592"/>
                      </a:lnTo>
                      <a:lnTo>
                        <a:pt x="221" y="592"/>
                      </a:lnTo>
                      <a:lnTo>
                        <a:pt x="220" y="596"/>
                      </a:lnTo>
                      <a:lnTo>
                        <a:pt x="216" y="599"/>
                      </a:lnTo>
                      <a:lnTo>
                        <a:pt x="215" y="602"/>
                      </a:lnTo>
                      <a:lnTo>
                        <a:pt x="213" y="606"/>
                      </a:lnTo>
                      <a:lnTo>
                        <a:pt x="211" y="609"/>
                      </a:lnTo>
                      <a:lnTo>
                        <a:pt x="210" y="612"/>
                      </a:lnTo>
                      <a:lnTo>
                        <a:pt x="208" y="616"/>
                      </a:lnTo>
                      <a:lnTo>
                        <a:pt x="206" y="621"/>
                      </a:lnTo>
                      <a:lnTo>
                        <a:pt x="205" y="624"/>
                      </a:lnTo>
                      <a:lnTo>
                        <a:pt x="205" y="627"/>
                      </a:lnTo>
                      <a:lnTo>
                        <a:pt x="203" y="631"/>
                      </a:lnTo>
                      <a:lnTo>
                        <a:pt x="201" y="634"/>
                      </a:lnTo>
                      <a:lnTo>
                        <a:pt x="201" y="637"/>
                      </a:lnTo>
                      <a:lnTo>
                        <a:pt x="200" y="642"/>
                      </a:lnTo>
                      <a:lnTo>
                        <a:pt x="200" y="646"/>
                      </a:lnTo>
                      <a:lnTo>
                        <a:pt x="198" y="649"/>
                      </a:lnTo>
                      <a:lnTo>
                        <a:pt x="198" y="654"/>
                      </a:lnTo>
                      <a:lnTo>
                        <a:pt x="196" y="657"/>
                      </a:lnTo>
                      <a:lnTo>
                        <a:pt x="196" y="661"/>
                      </a:lnTo>
                      <a:lnTo>
                        <a:pt x="195" y="666"/>
                      </a:lnTo>
                      <a:lnTo>
                        <a:pt x="195" y="669"/>
                      </a:lnTo>
                      <a:lnTo>
                        <a:pt x="195" y="672"/>
                      </a:lnTo>
                      <a:lnTo>
                        <a:pt x="195" y="677"/>
                      </a:lnTo>
                      <a:lnTo>
                        <a:pt x="193" y="681"/>
                      </a:lnTo>
                      <a:lnTo>
                        <a:pt x="193" y="686"/>
                      </a:lnTo>
                      <a:lnTo>
                        <a:pt x="193" y="689"/>
                      </a:lnTo>
                      <a:lnTo>
                        <a:pt x="193" y="694"/>
                      </a:lnTo>
                      <a:lnTo>
                        <a:pt x="191" y="697"/>
                      </a:lnTo>
                      <a:lnTo>
                        <a:pt x="191" y="701"/>
                      </a:lnTo>
                      <a:lnTo>
                        <a:pt x="191" y="704"/>
                      </a:lnTo>
                      <a:lnTo>
                        <a:pt x="191" y="709"/>
                      </a:lnTo>
                      <a:lnTo>
                        <a:pt x="191" y="712"/>
                      </a:lnTo>
                      <a:lnTo>
                        <a:pt x="191" y="717"/>
                      </a:lnTo>
                      <a:lnTo>
                        <a:pt x="187" y="716"/>
                      </a:lnTo>
                      <a:lnTo>
                        <a:pt x="182" y="714"/>
                      </a:lnTo>
                      <a:lnTo>
                        <a:pt x="177" y="712"/>
                      </a:lnTo>
                      <a:lnTo>
                        <a:pt x="172" y="712"/>
                      </a:lnTo>
                      <a:lnTo>
                        <a:pt x="167" y="711"/>
                      </a:lnTo>
                      <a:lnTo>
                        <a:pt x="162" y="711"/>
                      </a:lnTo>
                      <a:lnTo>
                        <a:pt x="155" y="709"/>
                      </a:lnTo>
                      <a:lnTo>
                        <a:pt x="150" y="709"/>
                      </a:lnTo>
                      <a:lnTo>
                        <a:pt x="145" y="707"/>
                      </a:lnTo>
                      <a:lnTo>
                        <a:pt x="140" y="707"/>
                      </a:lnTo>
                      <a:lnTo>
                        <a:pt x="135" y="706"/>
                      </a:lnTo>
                      <a:lnTo>
                        <a:pt x="130" y="706"/>
                      </a:lnTo>
                      <a:lnTo>
                        <a:pt x="125" y="704"/>
                      </a:lnTo>
                      <a:lnTo>
                        <a:pt x="120" y="704"/>
                      </a:lnTo>
                      <a:lnTo>
                        <a:pt x="115" y="702"/>
                      </a:lnTo>
                      <a:lnTo>
                        <a:pt x="110" y="702"/>
                      </a:lnTo>
                      <a:lnTo>
                        <a:pt x="103" y="702"/>
                      </a:lnTo>
                      <a:lnTo>
                        <a:pt x="98" y="701"/>
                      </a:lnTo>
                      <a:lnTo>
                        <a:pt x="93" y="699"/>
                      </a:lnTo>
                      <a:lnTo>
                        <a:pt x="88" y="699"/>
                      </a:lnTo>
                      <a:lnTo>
                        <a:pt x="83" y="697"/>
                      </a:lnTo>
                      <a:lnTo>
                        <a:pt x="78" y="697"/>
                      </a:lnTo>
                      <a:lnTo>
                        <a:pt x="72" y="696"/>
                      </a:lnTo>
                      <a:lnTo>
                        <a:pt x="68" y="696"/>
                      </a:lnTo>
                      <a:lnTo>
                        <a:pt x="62" y="694"/>
                      </a:lnTo>
                      <a:lnTo>
                        <a:pt x="57" y="694"/>
                      </a:lnTo>
                      <a:lnTo>
                        <a:pt x="52" y="692"/>
                      </a:lnTo>
                      <a:lnTo>
                        <a:pt x="47" y="692"/>
                      </a:lnTo>
                      <a:lnTo>
                        <a:pt x="42" y="691"/>
                      </a:lnTo>
                      <a:lnTo>
                        <a:pt x="37" y="689"/>
                      </a:lnTo>
                      <a:lnTo>
                        <a:pt x="32" y="689"/>
                      </a:lnTo>
                      <a:lnTo>
                        <a:pt x="27" y="687"/>
                      </a:lnTo>
                      <a:lnTo>
                        <a:pt x="27" y="682"/>
                      </a:lnTo>
                      <a:lnTo>
                        <a:pt x="28" y="679"/>
                      </a:lnTo>
                      <a:lnTo>
                        <a:pt x="28" y="674"/>
                      </a:lnTo>
                      <a:lnTo>
                        <a:pt x="28" y="669"/>
                      </a:lnTo>
                      <a:lnTo>
                        <a:pt x="30" y="664"/>
                      </a:lnTo>
                      <a:lnTo>
                        <a:pt x="30" y="659"/>
                      </a:lnTo>
                      <a:lnTo>
                        <a:pt x="32" y="654"/>
                      </a:lnTo>
                      <a:lnTo>
                        <a:pt x="33" y="649"/>
                      </a:lnTo>
                      <a:lnTo>
                        <a:pt x="33" y="644"/>
                      </a:lnTo>
                      <a:lnTo>
                        <a:pt x="35" y="639"/>
                      </a:lnTo>
                      <a:lnTo>
                        <a:pt x="37" y="634"/>
                      </a:lnTo>
                      <a:lnTo>
                        <a:pt x="38" y="629"/>
                      </a:lnTo>
                      <a:lnTo>
                        <a:pt x="38" y="624"/>
                      </a:lnTo>
                      <a:lnTo>
                        <a:pt x="40" y="619"/>
                      </a:lnTo>
                      <a:lnTo>
                        <a:pt x="42" y="614"/>
                      </a:lnTo>
                      <a:lnTo>
                        <a:pt x="45" y="611"/>
                      </a:lnTo>
                      <a:lnTo>
                        <a:pt x="47" y="606"/>
                      </a:lnTo>
                      <a:lnTo>
                        <a:pt x="48" y="601"/>
                      </a:lnTo>
                      <a:lnTo>
                        <a:pt x="50" y="596"/>
                      </a:lnTo>
                      <a:lnTo>
                        <a:pt x="52" y="592"/>
                      </a:lnTo>
                      <a:lnTo>
                        <a:pt x="55" y="589"/>
                      </a:lnTo>
                      <a:lnTo>
                        <a:pt x="57" y="584"/>
                      </a:lnTo>
                      <a:lnTo>
                        <a:pt x="60" y="581"/>
                      </a:lnTo>
                      <a:lnTo>
                        <a:pt x="63" y="579"/>
                      </a:lnTo>
                      <a:lnTo>
                        <a:pt x="65" y="576"/>
                      </a:lnTo>
                      <a:lnTo>
                        <a:pt x="68" y="574"/>
                      </a:lnTo>
                      <a:lnTo>
                        <a:pt x="72" y="571"/>
                      </a:lnTo>
                      <a:lnTo>
                        <a:pt x="75" y="569"/>
                      </a:lnTo>
                      <a:lnTo>
                        <a:pt x="78" y="568"/>
                      </a:lnTo>
                      <a:lnTo>
                        <a:pt x="83" y="568"/>
                      </a:lnTo>
                      <a:lnTo>
                        <a:pt x="87" y="568"/>
                      </a:lnTo>
                      <a:lnTo>
                        <a:pt x="92" y="568"/>
                      </a:lnTo>
                      <a:lnTo>
                        <a:pt x="95" y="568"/>
                      </a:lnTo>
                      <a:lnTo>
                        <a:pt x="100" y="568"/>
                      </a:lnTo>
                      <a:lnTo>
                        <a:pt x="105" y="568"/>
                      </a:lnTo>
                      <a:lnTo>
                        <a:pt x="110" y="568"/>
                      </a:lnTo>
                      <a:lnTo>
                        <a:pt x="113" y="568"/>
                      </a:lnTo>
                      <a:lnTo>
                        <a:pt x="118" y="568"/>
                      </a:lnTo>
                      <a:lnTo>
                        <a:pt x="123" y="568"/>
                      </a:lnTo>
                      <a:lnTo>
                        <a:pt x="128" y="569"/>
                      </a:lnTo>
                      <a:lnTo>
                        <a:pt x="132" y="569"/>
                      </a:lnTo>
                      <a:lnTo>
                        <a:pt x="137" y="569"/>
                      </a:lnTo>
                      <a:lnTo>
                        <a:pt x="142" y="571"/>
                      </a:lnTo>
                      <a:lnTo>
                        <a:pt x="147" y="571"/>
                      </a:lnTo>
                      <a:lnTo>
                        <a:pt x="150" y="573"/>
                      </a:lnTo>
                      <a:lnTo>
                        <a:pt x="155" y="573"/>
                      </a:lnTo>
                      <a:lnTo>
                        <a:pt x="160" y="574"/>
                      </a:lnTo>
                      <a:lnTo>
                        <a:pt x="165" y="574"/>
                      </a:lnTo>
                      <a:lnTo>
                        <a:pt x="170" y="574"/>
                      </a:lnTo>
                      <a:lnTo>
                        <a:pt x="173" y="576"/>
                      </a:lnTo>
                      <a:lnTo>
                        <a:pt x="178" y="576"/>
                      </a:lnTo>
                      <a:lnTo>
                        <a:pt x="183" y="576"/>
                      </a:lnTo>
                      <a:lnTo>
                        <a:pt x="187" y="576"/>
                      </a:lnTo>
                      <a:lnTo>
                        <a:pt x="191" y="578"/>
                      </a:lnTo>
                      <a:lnTo>
                        <a:pt x="196" y="578"/>
                      </a:lnTo>
                      <a:lnTo>
                        <a:pt x="201" y="578"/>
                      </a:lnTo>
                      <a:lnTo>
                        <a:pt x="206" y="578"/>
                      </a:lnTo>
                      <a:lnTo>
                        <a:pt x="211" y="578"/>
                      </a:lnTo>
                      <a:lnTo>
                        <a:pt x="216" y="578"/>
                      </a:lnTo>
                      <a:lnTo>
                        <a:pt x="220" y="578"/>
                      </a:lnTo>
                      <a:lnTo>
                        <a:pt x="225" y="578"/>
                      </a:lnTo>
                      <a:lnTo>
                        <a:pt x="230" y="578"/>
                      </a:lnTo>
                      <a:lnTo>
                        <a:pt x="235" y="578"/>
                      </a:lnTo>
                      <a:lnTo>
                        <a:pt x="240" y="578"/>
                      </a:lnTo>
                      <a:lnTo>
                        <a:pt x="240" y="576"/>
                      </a:lnTo>
                      <a:lnTo>
                        <a:pt x="240" y="574"/>
                      </a:lnTo>
                      <a:lnTo>
                        <a:pt x="235" y="571"/>
                      </a:lnTo>
                      <a:lnTo>
                        <a:pt x="231" y="568"/>
                      </a:lnTo>
                      <a:lnTo>
                        <a:pt x="226" y="564"/>
                      </a:lnTo>
                      <a:lnTo>
                        <a:pt x="221" y="563"/>
                      </a:lnTo>
                      <a:lnTo>
                        <a:pt x="216" y="559"/>
                      </a:lnTo>
                      <a:lnTo>
                        <a:pt x="211" y="556"/>
                      </a:lnTo>
                      <a:lnTo>
                        <a:pt x="206" y="553"/>
                      </a:lnTo>
                      <a:lnTo>
                        <a:pt x="201" y="551"/>
                      </a:lnTo>
                      <a:lnTo>
                        <a:pt x="196" y="548"/>
                      </a:lnTo>
                      <a:lnTo>
                        <a:pt x="191" y="546"/>
                      </a:lnTo>
                      <a:lnTo>
                        <a:pt x="185" y="543"/>
                      </a:lnTo>
                      <a:lnTo>
                        <a:pt x="180" y="541"/>
                      </a:lnTo>
                      <a:lnTo>
                        <a:pt x="177" y="539"/>
                      </a:lnTo>
                      <a:lnTo>
                        <a:pt x="173" y="539"/>
                      </a:lnTo>
                      <a:lnTo>
                        <a:pt x="172" y="538"/>
                      </a:lnTo>
                      <a:lnTo>
                        <a:pt x="168" y="538"/>
                      </a:lnTo>
                      <a:lnTo>
                        <a:pt x="165" y="536"/>
                      </a:lnTo>
                      <a:lnTo>
                        <a:pt x="162" y="536"/>
                      </a:lnTo>
                      <a:lnTo>
                        <a:pt x="160" y="534"/>
                      </a:lnTo>
                      <a:lnTo>
                        <a:pt x="157" y="534"/>
                      </a:lnTo>
                      <a:lnTo>
                        <a:pt x="153" y="534"/>
                      </a:lnTo>
                      <a:lnTo>
                        <a:pt x="150" y="533"/>
                      </a:lnTo>
                      <a:lnTo>
                        <a:pt x="148" y="533"/>
                      </a:lnTo>
                      <a:lnTo>
                        <a:pt x="145" y="533"/>
                      </a:lnTo>
                      <a:lnTo>
                        <a:pt x="142" y="531"/>
                      </a:lnTo>
                      <a:lnTo>
                        <a:pt x="138" y="531"/>
                      </a:lnTo>
                      <a:lnTo>
                        <a:pt x="137" y="531"/>
                      </a:lnTo>
                      <a:lnTo>
                        <a:pt x="133" y="531"/>
                      </a:lnTo>
                      <a:lnTo>
                        <a:pt x="130" y="529"/>
                      </a:lnTo>
                      <a:lnTo>
                        <a:pt x="127" y="529"/>
                      </a:lnTo>
                      <a:lnTo>
                        <a:pt x="123" y="529"/>
                      </a:lnTo>
                      <a:lnTo>
                        <a:pt x="122" y="529"/>
                      </a:lnTo>
                      <a:lnTo>
                        <a:pt x="118" y="528"/>
                      </a:lnTo>
                      <a:lnTo>
                        <a:pt x="115" y="528"/>
                      </a:lnTo>
                      <a:lnTo>
                        <a:pt x="112" y="528"/>
                      </a:lnTo>
                      <a:lnTo>
                        <a:pt x="110" y="528"/>
                      </a:lnTo>
                      <a:lnTo>
                        <a:pt x="107" y="528"/>
                      </a:lnTo>
                      <a:lnTo>
                        <a:pt x="103" y="528"/>
                      </a:lnTo>
                      <a:lnTo>
                        <a:pt x="100" y="528"/>
                      </a:lnTo>
                      <a:lnTo>
                        <a:pt x="98" y="528"/>
                      </a:lnTo>
                      <a:lnTo>
                        <a:pt x="95" y="528"/>
                      </a:lnTo>
                      <a:lnTo>
                        <a:pt x="92" y="528"/>
                      </a:lnTo>
                      <a:lnTo>
                        <a:pt x="88" y="528"/>
                      </a:lnTo>
                      <a:lnTo>
                        <a:pt x="87" y="528"/>
                      </a:lnTo>
                      <a:lnTo>
                        <a:pt x="80" y="529"/>
                      </a:lnTo>
                      <a:lnTo>
                        <a:pt x="75" y="529"/>
                      </a:lnTo>
                      <a:lnTo>
                        <a:pt x="70" y="531"/>
                      </a:lnTo>
                      <a:lnTo>
                        <a:pt x="65" y="533"/>
                      </a:lnTo>
                      <a:lnTo>
                        <a:pt x="60" y="533"/>
                      </a:lnTo>
                      <a:lnTo>
                        <a:pt x="55" y="534"/>
                      </a:lnTo>
                      <a:lnTo>
                        <a:pt x="52" y="538"/>
                      </a:lnTo>
                      <a:lnTo>
                        <a:pt x="48" y="541"/>
                      </a:lnTo>
                      <a:lnTo>
                        <a:pt x="43" y="543"/>
                      </a:lnTo>
                      <a:lnTo>
                        <a:pt x="40" y="548"/>
                      </a:lnTo>
                      <a:lnTo>
                        <a:pt x="37" y="553"/>
                      </a:lnTo>
                      <a:lnTo>
                        <a:pt x="35" y="556"/>
                      </a:lnTo>
                      <a:lnTo>
                        <a:pt x="32" y="561"/>
                      </a:lnTo>
                      <a:lnTo>
                        <a:pt x="28" y="568"/>
                      </a:lnTo>
                      <a:lnTo>
                        <a:pt x="27" y="569"/>
                      </a:lnTo>
                      <a:lnTo>
                        <a:pt x="25" y="573"/>
                      </a:lnTo>
                      <a:lnTo>
                        <a:pt x="25" y="576"/>
                      </a:lnTo>
                      <a:lnTo>
                        <a:pt x="23" y="579"/>
                      </a:lnTo>
                      <a:lnTo>
                        <a:pt x="22" y="581"/>
                      </a:lnTo>
                      <a:lnTo>
                        <a:pt x="20" y="584"/>
                      </a:lnTo>
                      <a:lnTo>
                        <a:pt x="20" y="588"/>
                      </a:lnTo>
                      <a:lnTo>
                        <a:pt x="18" y="591"/>
                      </a:lnTo>
                      <a:lnTo>
                        <a:pt x="17" y="594"/>
                      </a:lnTo>
                      <a:lnTo>
                        <a:pt x="17" y="597"/>
                      </a:lnTo>
                      <a:lnTo>
                        <a:pt x="15" y="601"/>
                      </a:lnTo>
                      <a:lnTo>
                        <a:pt x="15" y="604"/>
                      </a:lnTo>
                      <a:lnTo>
                        <a:pt x="13" y="607"/>
                      </a:lnTo>
                      <a:lnTo>
                        <a:pt x="13" y="611"/>
                      </a:lnTo>
                      <a:lnTo>
                        <a:pt x="12" y="614"/>
                      </a:lnTo>
                      <a:lnTo>
                        <a:pt x="12" y="616"/>
                      </a:lnTo>
                      <a:lnTo>
                        <a:pt x="10" y="619"/>
                      </a:lnTo>
                      <a:lnTo>
                        <a:pt x="10" y="622"/>
                      </a:lnTo>
                      <a:lnTo>
                        <a:pt x="8" y="626"/>
                      </a:lnTo>
                      <a:lnTo>
                        <a:pt x="8" y="629"/>
                      </a:lnTo>
                      <a:lnTo>
                        <a:pt x="8" y="632"/>
                      </a:lnTo>
                      <a:lnTo>
                        <a:pt x="7" y="636"/>
                      </a:lnTo>
                      <a:lnTo>
                        <a:pt x="7" y="639"/>
                      </a:lnTo>
                      <a:lnTo>
                        <a:pt x="7" y="642"/>
                      </a:lnTo>
                      <a:lnTo>
                        <a:pt x="5" y="646"/>
                      </a:lnTo>
                      <a:lnTo>
                        <a:pt x="5" y="649"/>
                      </a:lnTo>
                      <a:lnTo>
                        <a:pt x="5" y="652"/>
                      </a:lnTo>
                      <a:lnTo>
                        <a:pt x="5" y="656"/>
                      </a:lnTo>
                      <a:lnTo>
                        <a:pt x="3" y="659"/>
                      </a:lnTo>
                      <a:lnTo>
                        <a:pt x="3" y="662"/>
                      </a:lnTo>
                      <a:lnTo>
                        <a:pt x="3" y="664"/>
                      </a:lnTo>
                      <a:lnTo>
                        <a:pt x="3" y="667"/>
                      </a:lnTo>
                      <a:lnTo>
                        <a:pt x="2" y="672"/>
                      </a:lnTo>
                      <a:lnTo>
                        <a:pt x="2" y="679"/>
                      </a:lnTo>
                      <a:lnTo>
                        <a:pt x="2" y="684"/>
                      </a:lnTo>
                      <a:lnTo>
                        <a:pt x="0" y="689"/>
                      </a:lnTo>
                      <a:lnTo>
                        <a:pt x="0" y="692"/>
                      </a:lnTo>
                      <a:lnTo>
                        <a:pt x="0" y="697"/>
                      </a:lnTo>
                      <a:lnTo>
                        <a:pt x="2" y="701"/>
                      </a:lnTo>
                      <a:lnTo>
                        <a:pt x="3" y="704"/>
                      </a:lnTo>
                      <a:lnTo>
                        <a:pt x="7" y="707"/>
                      </a:lnTo>
                      <a:lnTo>
                        <a:pt x="10" y="709"/>
                      </a:lnTo>
                      <a:lnTo>
                        <a:pt x="15" y="711"/>
                      </a:lnTo>
                      <a:lnTo>
                        <a:pt x="22" y="712"/>
                      </a:lnTo>
                      <a:lnTo>
                        <a:pt x="27" y="712"/>
                      </a:lnTo>
                      <a:lnTo>
                        <a:pt x="33" y="714"/>
                      </a:lnTo>
                      <a:lnTo>
                        <a:pt x="35" y="714"/>
                      </a:lnTo>
                      <a:lnTo>
                        <a:pt x="38" y="716"/>
                      </a:lnTo>
                      <a:lnTo>
                        <a:pt x="42" y="716"/>
                      </a:lnTo>
                      <a:lnTo>
                        <a:pt x="45" y="717"/>
                      </a:lnTo>
                      <a:lnTo>
                        <a:pt x="47" y="717"/>
                      </a:lnTo>
                      <a:lnTo>
                        <a:pt x="50" y="717"/>
                      </a:lnTo>
                      <a:lnTo>
                        <a:pt x="53" y="717"/>
                      </a:lnTo>
                      <a:lnTo>
                        <a:pt x="57" y="719"/>
                      </a:lnTo>
                      <a:lnTo>
                        <a:pt x="58" y="719"/>
                      </a:lnTo>
                      <a:lnTo>
                        <a:pt x="62" y="719"/>
                      </a:lnTo>
                      <a:lnTo>
                        <a:pt x="65" y="719"/>
                      </a:lnTo>
                      <a:lnTo>
                        <a:pt x="68" y="721"/>
                      </a:lnTo>
                      <a:lnTo>
                        <a:pt x="70" y="721"/>
                      </a:lnTo>
                      <a:lnTo>
                        <a:pt x="73" y="721"/>
                      </a:lnTo>
                      <a:lnTo>
                        <a:pt x="77" y="721"/>
                      </a:lnTo>
                      <a:lnTo>
                        <a:pt x="80" y="722"/>
                      </a:lnTo>
                      <a:lnTo>
                        <a:pt x="82" y="722"/>
                      </a:lnTo>
                      <a:lnTo>
                        <a:pt x="85" y="722"/>
                      </a:lnTo>
                      <a:lnTo>
                        <a:pt x="88" y="722"/>
                      </a:lnTo>
                      <a:lnTo>
                        <a:pt x="92" y="724"/>
                      </a:lnTo>
                      <a:lnTo>
                        <a:pt x="93" y="724"/>
                      </a:lnTo>
                      <a:lnTo>
                        <a:pt x="97" y="724"/>
                      </a:lnTo>
                      <a:lnTo>
                        <a:pt x="100" y="724"/>
                      </a:lnTo>
                      <a:lnTo>
                        <a:pt x="103" y="726"/>
                      </a:lnTo>
                      <a:lnTo>
                        <a:pt x="107" y="726"/>
                      </a:lnTo>
                      <a:lnTo>
                        <a:pt x="110" y="726"/>
                      </a:lnTo>
                      <a:lnTo>
                        <a:pt x="112" y="726"/>
                      </a:lnTo>
                      <a:lnTo>
                        <a:pt x="115" y="726"/>
                      </a:lnTo>
                      <a:lnTo>
                        <a:pt x="118" y="726"/>
                      </a:lnTo>
                      <a:lnTo>
                        <a:pt x="122" y="726"/>
                      </a:lnTo>
                      <a:lnTo>
                        <a:pt x="125" y="727"/>
                      </a:lnTo>
                      <a:lnTo>
                        <a:pt x="127" y="727"/>
                      </a:lnTo>
                      <a:lnTo>
                        <a:pt x="130" y="727"/>
                      </a:lnTo>
                      <a:lnTo>
                        <a:pt x="133" y="727"/>
                      </a:lnTo>
                      <a:lnTo>
                        <a:pt x="137" y="729"/>
                      </a:lnTo>
                      <a:lnTo>
                        <a:pt x="138" y="729"/>
                      </a:lnTo>
                      <a:lnTo>
                        <a:pt x="142" y="729"/>
                      </a:lnTo>
                      <a:lnTo>
                        <a:pt x="145" y="729"/>
                      </a:lnTo>
                      <a:lnTo>
                        <a:pt x="148" y="729"/>
                      </a:lnTo>
                      <a:lnTo>
                        <a:pt x="152" y="731"/>
                      </a:lnTo>
                      <a:lnTo>
                        <a:pt x="153" y="731"/>
                      </a:lnTo>
                      <a:lnTo>
                        <a:pt x="157" y="731"/>
                      </a:lnTo>
                      <a:lnTo>
                        <a:pt x="160" y="731"/>
                      </a:lnTo>
                      <a:lnTo>
                        <a:pt x="163" y="732"/>
                      </a:lnTo>
                      <a:lnTo>
                        <a:pt x="165" y="732"/>
                      </a:lnTo>
                      <a:lnTo>
                        <a:pt x="168" y="732"/>
                      </a:lnTo>
                      <a:lnTo>
                        <a:pt x="172" y="732"/>
                      </a:lnTo>
                      <a:lnTo>
                        <a:pt x="175" y="734"/>
                      </a:lnTo>
                      <a:lnTo>
                        <a:pt x="178" y="734"/>
                      </a:lnTo>
                      <a:lnTo>
                        <a:pt x="182" y="734"/>
                      </a:lnTo>
                      <a:lnTo>
                        <a:pt x="183" y="734"/>
                      </a:lnTo>
                      <a:lnTo>
                        <a:pt x="187" y="736"/>
                      </a:lnTo>
                      <a:lnTo>
                        <a:pt x="190" y="736"/>
                      </a:lnTo>
                      <a:lnTo>
                        <a:pt x="193" y="737"/>
                      </a:lnTo>
                      <a:lnTo>
                        <a:pt x="195" y="737"/>
                      </a:lnTo>
                      <a:lnTo>
                        <a:pt x="198" y="739"/>
                      </a:lnTo>
                      <a:lnTo>
                        <a:pt x="203" y="739"/>
                      </a:lnTo>
                      <a:lnTo>
                        <a:pt x="206" y="737"/>
                      </a:lnTo>
                      <a:lnTo>
                        <a:pt x="210" y="732"/>
                      </a:lnTo>
                      <a:lnTo>
                        <a:pt x="211" y="729"/>
                      </a:lnTo>
                      <a:lnTo>
                        <a:pt x="211" y="722"/>
                      </a:lnTo>
                      <a:lnTo>
                        <a:pt x="211" y="717"/>
                      </a:lnTo>
                      <a:lnTo>
                        <a:pt x="213" y="712"/>
                      </a:lnTo>
                      <a:lnTo>
                        <a:pt x="213" y="707"/>
                      </a:lnTo>
                      <a:lnTo>
                        <a:pt x="215" y="701"/>
                      </a:lnTo>
                      <a:lnTo>
                        <a:pt x="216" y="696"/>
                      </a:lnTo>
                      <a:lnTo>
                        <a:pt x="216" y="691"/>
                      </a:lnTo>
                      <a:lnTo>
                        <a:pt x="218" y="686"/>
                      </a:lnTo>
                      <a:lnTo>
                        <a:pt x="223" y="687"/>
                      </a:lnTo>
                      <a:lnTo>
                        <a:pt x="226" y="687"/>
                      </a:lnTo>
                      <a:lnTo>
                        <a:pt x="231" y="689"/>
                      </a:lnTo>
                      <a:lnTo>
                        <a:pt x="236" y="691"/>
                      </a:lnTo>
                      <a:lnTo>
                        <a:pt x="240" y="692"/>
                      </a:lnTo>
                      <a:lnTo>
                        <a:pt x="245" y="692"/>
                      </a:lnTo>
                      <a:lnTo>
                        <a:pt x="250" y="694"/>
                      </a:lnTo>
                      <a:lnTo>
                        <a:pt x="253" y="696"/>
                      </a:lnTo>
                      <a:lnTo>
                        <a:pt x="258" y="696"/>
                      </a:lnTo>
                      <a:lnTo>
                        <a:pt x="261" y="697"/>
                      </a:lnTo>
                      <a:lnTo>
                        <a:pt x="266" y="697"/>
                      </a:lnTo>
                      <a:lnTo>
                        <a:pt x="271" y="699"/>
                      </a:lnTo>
                      <a:lnTo>
                        <a:pt x="275" y="699"/>
                      </a:lnTo>
                      <a:lnTo>
                        <a:pt x="280" y="701"/>
                      </a:lnTo>
                      <a:lnTo>
                        <a:pt x="285" y="701"/>
                      </a:lnTo>
                      <a:lnTo>
                        <a:pt x="290" y="702"/>
                      </a:lnTo>
                      <a:lnTo>
                        <a:pt x="293" y="702"/>
                      </a:lnTo>
                      <a:lnTo>
                        <a:pt x="298" y="702"/>
                      </a:lnTo>
                      <a:lnTo>
                        <a:pt x="301" y="704"/>
                      </a:lnTo>
                      <a:lnTo>
                        <a:pt x="306" y="704"/>
                      </a:lnTo>
                      <a:lnTo>
                        <a:pt x="311" y="704"/>
                      </a:lnTo>
                      <a:lnTo>
                        <a:pt x="315" y="704"/>
                      </a:lnTo>
                      <a:lnTo>
                        <a:pt x="320" y="704"/>
                      </a:lnTo>
                      <a:lnTo>
                        <a:pt x="325" y="706"/>
                      </a:lnTo>
                      <a:lnTo>
                        <a:pt x="328" y="706"/>
                      </a:lnTo>
                      <a:lnTo>
                        <a:pt x="333" y="706"/>
                      </a:lnTo>
                      <a:lnTo>
                        <a:pt x="336" y="706"/>
                      </a:lnTo>
                      <a:lnTo>
                        <a:pt x="341" y="706"/>
                      </a:lnTo>
                      <a:lnTo>
                        <a:pt x="346" y="706"/>
                      </a:lnTo>
                      <a:lnTo>
                        <a:pt x="350" y="706"/>
                      </a:lnTo>
                      <a:lnTo>
                        <a:pt x="355" y="706"/>
                      </a:lnTo>
                      <a:lnTo>
                        <a:pt x="360" y="707"/>
                      </a:lnTo>
                      <a:lnTo>
                        <a:pt x="363" y="706"/>
                      </a:lnTo>
                      <a:lnTo>
                        <a:pt x="368" y="706"/>
                      </a:lnTo>
                      <a:lnTo>
                        <a:pt x="373" y="706"/>
                      </a:lnTo>
                      <a:lnTo>
                        <a:pt x="376" y="706"/>
                      </a:lnTo>
                      <a:lnTo>
                        <a:pt x="381" y="706"/>
                      </a:lnTo>
                      <a:lnTo>
                        <a:pt x="386" y="706"/>
                      </a:lnTo>
                      <a:lnTo>
                        <a:pt x="390" y="706"/>
                      </a:lnTo>
                      <a:lnTo>
                        <a:pt x="395" y="706"/>
                      </a:lnTo>
                      <a:lnTo>
                        <a:pt x="400" y="704"/>
                      </a:lnTo>
                      <a:lnTo>
                        <a:pt x="405" y="704"/>
                      </a:lnTo>
                      <a:lnTo>
                        <a:pt x="408" y="704"/>
                      </a:lnTo>
                      <a:lnTo>
                        <a:pt x="413" y="704"/>
                      </a:lnTo>
                      <a:lnTo>
                        <a:pt x="418" y="704"/>
                      </a:lnTo>
                      <a:lnTo>
                        <a:pt x="421" y="704"/>
                      </a:lnTo>
                      <a:lnTo>
                        <a:pt x="426" y="704"/>
                      </a:lnTo>
                      <a:lnTo>
                        <a:pt x="431" y="704"/>
                      </a:lnTo>
                      <a:lnTo>
                        <a:pt x="436" y="702"/>
                      </a:lnTo>
                      <a:lnTo>
                        <a:pt x="441" y="702"/>
                      </a:lnTo>
                      <a:lnTo>
                        <a:pt x="444" y="702"/>
                      </a:lnTo>
                      <a:lnTo>
                        <a:pt x="449" y="702"/>
                      </a:lnTo>
                      <a:lnTo>
                        <a:pt x="454" y="701"/>
                      </a:lnTo>
                      <a:lnTo>
                        <a:pt x="459" y="701"/>
                      </a:lnTo>
                      <a:lnTo>
                        <a:pt x="464" y="701"/>
                      </a:lnTo>
                      <a:lnTo>
                        <a:pt x="468" y="701"/>
                      </a:lnTo>
                      <a:lnTo>
                        <a:pt x="473" y="699"/>
                      </a:lnTo>
                      <a:lnTo>
                        <a:pt x="478" y="699"/>
                      </a:lnTo>
                      <a:lnTo>
                        <a:pt x="483" y="699"/>
                      </a:lnTo>
                      <a:lnTo>
                        <a:pt x="488" y="699"/>
                      </a:lnTo>
                      <a:lnTo>
                        <a:pt x="493" y="697"/>
                      </a:lnTo>
                      <a:lnTo>
                        <a:pt x="498" y="697"/>
                      </a:lnTo>
                      <a:lnTo>
                        <a:pt x="503" y="697"/>
                      </a:lnTo>
                      <a:lnTo>
                        <a:pt x="508" y="697"/>
                      </a:lnTo>
                      <a:lnTo>
                        <a:pt x="511" y="696"/>
                      </a:lnTo>
                      <a:lnTo>
                        <a:pt x="514" y="696"/>
                      </a:lnTo>
                      <a:lnTo>
                        <a:pt x="518" y="696"/>
                      </a:lnTo>
                      <a:lnTo>
                        <a:pt x="521" y="696"/>
                      </a:lnTo>
                      <a:lnTo>
                        <a:pt x="526" y="694"/>
                      </a:lnTo>
                      <a:lnTo>
                        <a:pt x="529" y="694"/>
                      </a:lnTo>
                      <a:lnTo>
                        <a:pt x="533" y="694"/>
                      </a:lnTo>
                      <a:lnTo>
                        <a:pt x="538" y="694"/>
                      </a:lnTo>
                      <a:lnTo>
                        <a:pt x="541" y="692"/>
                      </a:lnTo>
                      <a:lnTo>
                        <a:pt x="546" y="692"/>
                      </a:lnTo>
                      <a:lnTo>
                        <a:pt x="549" y="691"/>
                      </a:lnTo>
                      <a:lnTo>
                        <a:pt x="554" y="691"/>
                      </a:lnTo>
                      <a:lnTo>
                        <a:pt x="558" y="689"/>
                      </a:lnTo>
                      <a:lnTo>
                        <a:pt x="561" y="689"/>
                      </a:lnTo>
                      <a:lnTo>
                        <a:pt x="566" y="687"/>
                      </a:lnTo>
                      <a:lnTo>
                        <a:pt x="569" y="687"/>
                      </a:lnTo>
                      <a:lnTo>
                        <a:pt x="573" y="684"/>
                      </a:lnTo>
                      <a:lnTo>
                        <a:pt x="576" y="684"/>
                      </a:lnTo>
                      <a:lnTo>
                        <a:pt x="579" y="681"/>
                      </a:lnTo>
                      <a:lnTo>
                        <a:pt x="583" y="681"/>
                      </a:lnTo>
                      <a:lnTo>
                        <a:pt x="586" y="677"/>
                      </a:lnTo>
                      <a:lnTo>
                        <a:pt x="589" y="676"/>
                      </a:lnTo>
                      <a:lnTo>
                        <a:pt x="593" y="674"/>
                      </a:lnTo>
                      <a:lnTo>
                        <a:pt x="596" y="672"/>
                      </a:lnTo>
                      <a:lnTo>
                        <a:pt x="599" y="669"/>
                      </a:lnTo>
                      <a:lnTo>
                        <a:pt x="601" y="666"/>
                      </a:lnTo>
                      <a:lnTo>
                        <a:pt x="603" y="662"/>
                      </a:lnTo>
                      <a:lnTo>
                        <a:pt x="606" y="661"/>
                      </a:lnTo>
                      <a:lnTo>
                        <a:pt x="608" y="656"/>
                      </a:lnTo>
                      <a:lnTo>
                        <a:pt x="609" y="652"/>
                      </a:lnTo>
                      <a:lnTo>
                        <a:pt x="611" y="647"/>
                      </a:lnTo>
                      <a:lnTo>
                        <a:pt x="613" y="644"/>
                      </a:lnTo>
                      <a:lnTo>
                        <a:pt x="613" y="642"/>
                      </a:lnTo>
                      <a:lnTo>
                        <a:pt x="613" y="639"/>
                      </a:lnTo>
                      <a:lnTo>
                        <a:pt x="613" y="637"/>
                      </a:lnTo>
                      <a:lnTo>
                        <a:pt x="614" y="634"/>
                      </a:lnTo>
                      <a:lnTo>
                        <a:pt x="613" y="629"/>
                      </a:lnTo>
                      <a:lnTo>
                        <a:pt x="613" y="626"/>
                      </a:lnTo>
                      <a:lnTo>
                        <a:pt x="613" y="622"/>
                      </a:lnTo>
                      <a:lnTo>
                        <a:pt x="613" y="617"/>
                      </a:lnTo>
                      <a:lnTo>
                        <a:pt x="613" y="614"/>
                      </a:lnTo>
                      <a:lnTo>
                        <a:pt x="611" y="609"/>
                      </a:lnTo>
                      <a:lnTo>
                        <a:pt x="611" y="604"/>
                      </a:lnTo>
                      <a:lnTo>
                        <a:pt x="611" y="599"/>
                      </a:lnTo>
                      <a:lnTo>
                        <a:pt x="609" y="594"/>
                      </a:lnTo>
                      <a:lnTo>
                        <a:pt x="609" y="589"/>
                      </a:lnTo>
                      <a:lnTo>
                        <a:pt x="609" y="584"/>
                      </a:lnTo>
                      <a:lnTo>
                        <a:pt x="609" y="579"/>
                      </a:lnTo>
                      <a:lnTo>
                        <a:pt x="608" y="574"/>
                      </a:lnTo>
                      <a:lnTo>
                        <a:pt x="608" y="569"/>
                      </a:lnTo>
                      <a:lnTo>
                        <a:pt x="606" y="564"/>
                      </a:lnTo>
                      <a:lnTo>
                        <a:pt x="606" y="561"/>
                      </a:lnTo>
                      <a:lnTo>
                        <a:pt x="604" y="556"/>
                      </a:lnTo>
                      <a:lnTo>
                        <a:pt x="604" y="553"/>
                      </a:lnTo>
                      <a:lnTo>
                        <a:pt x="603" y="548"/>
                      </a:lnTo>
                      <a:lnTo>
                        <a:pt x="603" y="546"/>
                      </a:lnTo>
                      <a:lnTo>
                        <a:pt x="601" y="541"/>
                      </a:lnTo>
                      <a:lnTo>
                        <a:pt x="601" y="539"/>
                      </a:lnTo>
                      <a:lnTo>
                        <a:pt x="601" y="536"/>
                      </a:lnTo>
                      <a:lnTo>
                        <a:pt x="601" y="534"/>
                      </a:lnTo>
                      <a:lnTo>
                        <a:pt x="599" y="531"/>
                      </a:lnTo>
                      <a:lnTo>
                        <a:pt x="599" y="526"/>
                      </a:lnTo>
                      <a:lnTo>
                        <a:pt x="599" y="523"/>
                      </a:lnTo>
                      <a:lnTo>
                        <a:pt x="599" y="519"/>
                      </a:lnTo>
                      <a:lnTo>
                        <a:pt x="599" y="516"/>
                      </a:lnTo>
                      <a:lnTo>
                        <a:pt x="599" y="511"/>
                      </a:lnTo>
                      <a:lnTo>
                        <a:pt x="599" y="508"/>
                      </a:lnTo>
                      <a:lnTo>
                        <a:pt x="599" y="504"/>
                      </a:lnTo>
                      <a:lnTo>
                        <a:pt x="599" y="501"/>
                      </a:lnTo>
                      <a:lnTo>
                        <a:pt x="598" y="496"/>
                      </a:lnTo>
                      <a:lnTo>
                        <a:pt x="598" y="493"/>
                      </a:lnTo>
                      <a:lnTo>
                        <a:pt x="598" y="489"/>
                      </a:lnTo>
                      <a:lnTo>
                        <a:pt x="598" y="486"/>
                      </a:lnTo>
                      <a:lnTo>
                        <a:pt x="598" y="483"/>
                      </a:lnTo>
                      <a:lnTo>
                        <a:pt x="599" y="478"/>
                      </a:lnTo>
                      <a:lnTo>
                        <a:pt x="599" y="474"/>
                      </a:lnTo>
                      <a:lnTo>
                        <a:pt x="599" y="471"/>
                      </a:lnTo>
                      <a:lnTo>
                        <a:pt x="599" y="468"/>
                      </a:lnTo>
                      <a:lnTo>
                        <a:pt x="599" y="464"/>
                      </a:lnTo>
                      <a:lnTo>
                        <a:pt x="599" y="459"/>
                      </a:lnTo>
                      <a:lnTo>
                        <a:pt x="599" y="456"/>
                      </a:lnTo>
                      <a:lnTo>
                        <a:pt x="599" y="453"/>
                      </a:lnTo>
                      <a:lnTo>
                        <a:pt x="599" y="449"/>
                      </a:lnTo>
                      <a:lnTo>
                        <a:pt x="601" y="446"/>
                      </a:lnTo>
                      <a:lnTo>
                        <a:pt x="601" y="443"/>
                      </a:lnTo>
                      <a:lnTo>
                        <a:pt x="601" y="439"/>
                      </a:lnTo>
                      <a:lnTo>
                        <a:pt x="601" y="434"/>
                      </a:lnTo>
                      <a:lnTo>
                        <a:pt x="603" y="431"/>
                      </a:lnTo>
                      <a:lnTo>
                        <a:pt x="603" y="428"/>
                      </a:lnTo>
                      <a:lnTo>
                        <a:pt x="603" y="424"/>
                      </a:lnTo>
                      <a:lnTo>
                        <a:pt x="604" y="421"/>
                      </a:lnTo>
                      <a:lnTo>
                        <a:pt x="604" y="418"/>
                      </a:lnTo>
                      <a:lnTo>
                        <a:pt x="606" y="414"/>
                      </a:lnTo>
                      <a:lnTo>
                        <a:pt x="606" y="409"/>
                      </a:lnTo>
                      <a:lnTo>
                        <a:pt x="606" y="406"/>
                      </a:lnTo>
                      <a:lnTo>
                        <a:pt x="606" y="403"/>
                      </a:lnTo>
                      <a:lnTo>
                        <a:pt x="608" y="399"/>
                      </a:lnTo>
                      <a:lnTo>
                        <a:pt x="608" y="396"/>
                      </a:lnTo>
                      <a:lnTo>
                        <a:pt x="609" y="393"/>
                      </a:lnTo>
                      <a:lnTo>
                        <a:pt x="609" y="388"/>
                      </a:lnTo>
                      <a:lnTo>
                        <a:pt x="611" y="384"/>
                      </a:lnTo>
                      <a:lnTo>
                        <a:pt x="611" y="381"/>
                      </a:lnTo>
                      <a:lnTo>
                        <a:pt x="613" y="378"/>
                      </a:lnTo>
                      <a:lnTo>
                        <a:pt x="613" y="375"/>
                      </a:lnTo>
                      <a:lnTo>
                        <a:pt x="614" y="371"/>
                      </a:lnTo>
                      <a:lnTo>
                        <a:pt x="614" y="368"/>
                      </a:lnTo>
                      <a:lnTo>
                        <a:pt x="616" y="363"/>
                      </a:lnTo>
                      <a:lnTo>
                        <a:pt x="616" y="361"/>
                      </a:lnTo>
                      <a:lnTo>
                        <a:pt x="618" y="358"/>
                      </a:lnTo>
                      <a:lnTo>
                        <a:pt x="618" y="353"/>
                      </a:lnTo>
                      <a:lnTo>
                        <a:pt x="619" y="350"/>
                      </a:lnTo>
                      <a:lnTo>
                        <a:pt x="621" y="346"/>
                      </a:lnTo>
                      <a:lnTo>
                        <a:pt x="621" y="343"/>
                      </a:lnTo>
                      <a:lnTo>
                        <a:pt x="623" y="340"/>
                      </a:lnTo>
                      <a:lnTo>
                        <a:pt x="623" y="335"/>
                      </a:lnTo>
                      <a:lnTo>
                        <a:pt x="624" y="333"/>
                      </a:lnTo>
                      <a:lnTo>
                        <a:pt x="626" y="330"/>
                      </a:lnTo>
                      <a:lnTo>
                        <a:pt x="626" y="325"/>
                      </a:lnTo>
                      <a:lnTo>
                        <a:pt x="628" y="323"/>
                      </a:lnTo>
                      <a:lnTo>
                        <a:pt x="629" y="318"/>
                      </a:lnTo>
                      <a:lnTo>
                        <a:pt x="631" y="315"/>
                      </a:lnTo>
                      <a:lnTo>
                        <a:pt x="631" y="311"/>
                      </a:lnTo>
                      <a:lnTo>
                        <a:pt x="633" y="308"/>
                      </a:lnTo>
                      <a:lnTo>
                        <a:pt x="633" y="305"/>
                      </a:lnTo>
                      <a:lnTo>
                        <a:pt x="634" y="301"/>
                      </a:lnTo>
                      <a:lnTo>
                        <a:pt x="636" y="298"/>
                      </a:lnTo>
                      <a:lnTo>
                        <a:pt x="637" y="293"/>
                      </a:lnTo>
                      <a:lnTo>
                        <a:pt x="639" y="290"/>
                      </a:lnTo>
                      <a:lnTo>
                        <a:pt x="641" y="285"/>
                      </a:lnTo>
                      <a:lnTo>
                        <a:pt x="642" y="280"/>
                      </a:lnTo>
                      <a:lnTo>
                        <a:pt x="644" y="276"/>
                      </a:lnTo>
                      <a:lnTo>
                        <a:pt x="646" y="271"/>
                      </a:lnTo>
                      <a:lnTo>
                        <a:pt x="647" y="266"/>
                      </a:lnTo>
                      <a:lnTo>
                        <a:pt x="649" y="263"/>
                      </a:lnTo>
                      <a:lnTo>
                        <a:pt x="651" y="258"/>
                      </a:lnTo>
                      <a:lnTo>
                        <a:pt x="654" y="255"/>
                      </a:lnTo>
                      <a:lnTo>
                        <a:pt x="656" y="250"/>
                      </a:lnTo>
                      <a:lnTo>
                        <a:pt x="657" y="245"/>
                      </a:lnTo>
                      <a:lnTo>
                        <a:pt x="659" y="241"/>
                      </a:lnTo>
                      <a:lnTo>
                        <a:pt x="661" y="236"/>
                      </a:lnTo>
                      <a:lnTo>
                        <a:pt x="664" y="233"/>
                      </a:lnTo>
                      <a:lnTo>
                        <a:pt x="666" y="228"/>
                      </a:lnTo>
                      <a:lnTo>
                        <a:pt x="667" y="225"/>
                      </a:lnTo>
                      <a:lnTo>
                        <a:pt x="669" y="220"/>
                      </a:lnTo>
                      <a:lnTo>
                        <a:pt x="671" y="216"/>
                      </a:lnTo>
                      <a:lnTo>
                        <a:pt x="672" y="211"/>
                      </a:lnTo>
                      <a:lnTo>
                        <a:pt x="674" y="208"/>
                      </a:lnTo>
                      <a:lnTo>
                        <a:pt x="677" y="203"/>
                      </a:lnTo>
                      <a:lnTo>
                        <a:pt x="679" y="200"/>
                      </a:lnTo>
                      <a:lnTo>
                        <a:pt x="681" y="195"/>
                      </a:lnTo>
                      <a:lnTo>
                        <a:pt x="682" y="190"/>
                      </a:lnTo>
                      <a:lnTo>
                        <a:pt x="684" y="186"/>
                      </a:lnTo>
                      <a:lnTo>
                        <a:pt x="686" y="181"/>
                      </a:lnTo>
                      <a:lnTo>
                        <a:pt x="687" y="176"/>
                      </a:lnTo>
                      <a:lnTo>
                        <a:pt x="689" y="173"/>
                      </a:lnTo>
                      <a:lnTo>
                        <a:pt x="691" y="168"/>
                      </a:lnTo>
                      <a:lnTo>
                        <a:pt x="692" y="165"/>
                      </a:lnTo>
                      <a:lnTo>
                        <a:pt x="692" y="162"/>
                      </a:lnTo>
                      <a:lnTo>
                        <a:pt x="694" y="160"/>
                      </a:lnTo>
                      <a:lnTo>
                        <a:pt x="696" y="155"/>
                      </a:lnTo>
                      <a:lnTo>
                        <a:pt x="697" y="152"/>
                      </a:lnTo>
                      <a:lnTo>
                        <a:pt x="699" y="147"/>
                      </a:lnTo>
                      <a:lnTo>
                        <a:pt x="701" y="140"/>
                      </a:lnTo>
                      <a:lnTo>
                        <a:pt x="702" y="138"/>
                      </a:lnTo>
                      <a:lnTo>
                        <a:pt x="704" y="135"/>
                      </a:lnTo>
                      <a:lnTo>
                        <a:pt x="706" y="132"/>
                      </a:lnTo>
                      <a:lnTo>
                        <a:pt x="707" y="128"/>
                      </a:lnTo>
                      <a:lnTo>
                        <a:pt x="709" y="125"/>
                      </a:lnTo>
                      <a:lnTo>
                        <a:pt x="711" y="122"/>
                      </a:lnTo>
                      <a:lnTo>
                        <a:pt x="712" y="118"/>
                      </a:lnTo>
                      <a:lnTo>
                        <a:pt x="712" y="115"/>
                      </a:lnTo>
                      <a:lnTo>
                        <a:pt x="714" y="112"/>
                      </a:lnTo>
                      <a:lnTo>
                        <a:pt x="716" y="107"/>
                      </a:lnTo>
                      <a:lnTo>
                        <a:pt x="717" y="105"/>
                      </a:lnTo>
                      <a:lnTo>
                        <a:pt x="719" y="102"/>
                      </a:lnTo>
                      <a:lnTo>
                        <a:pt x="721" y="97"/>
                      </a:lnTo>
                      <a:lnTo>
                        <a:pt x="722" y="93"/>
                      </a:lnTo>
                      <a:lnTo>
                        <a:pt x="722" y="90"/>
                      </a:lnTo>
                      <a:lnTo>
                        <a:pt x="724" y="87"/>
                      </a:lnTo>
                      <a:lnTo>
                        <a:pt x="726" y="83"/>
                      </a:lnTo>
                      <a:lnTo>
                        <a:pt x="727" y="82"/>
                      </a:lnTo>
                      <a:lnTo>
                        <a:pt x="729" y="78"/>
                      </a:lnTo>
                      <a:lnTo>
                        <a:pt x="731" y="75"/>
                      </a:lnTo>
                      <a:lnTo>
                        <a:pt x="734" y="77"/>
                      </a:lnTo>
                      <a:lnTo>
                        <a:pt x="736" y="78"/>
                      </a:lnTo>
                      <a:lnTo>
                        <a:pt x="739" y="78"/>
                      </a:lnTo>
                      <a:lnTo>
                        <a:pt x="742" y="77"/>
                      </a:lnTo>
                      <a:lnTo>
                        <a:pt x="746" y="73"/>
                      </a:lnTo>
                      <a:lnTo>
                        <a:pt x="747" y="70"/>
                      </a:lnTo>
                      <a:lnTo>
                        <a:pt x="751" y="65"/>
                      </a:lnTo>
                      <a:lnTo>
                        <a:pt x="754" y="62"/>
                      </a:lnTo>
                      <a:lnTo>
                        <a:pt x="756" y="58"/>
                      </a:lnTo>
                      <a:lnTo>
                        <a:pt x="759" y="55"/>
                      </a:lnTo>
                      <a:lnTo>
                        <a:pt x="762" y="52"/>
                      </a:lnTo>
                      <a:lnTo>
                        <a:pt x="766" y="48"/>
                      </a:lnTo>
                      <a:lnTo>
                        <a:pt x="769" y="45"/>
                      </a:lnTo>
                      <a:lnTo>
                        <a:pt x="771" y="42"/>
                      </a:lnTo>
                      <a:lnTo>
                        <a:pt x="774" y="38"/>
                      </a:lnTo>
                      <a:lnTo>
                        <a:pt x="777" y="35"/>
                      </a:lnTo>
                      <a:lnTo>
                        <a:pt x="779" y="30"/>
                      </a:lnTo>
                      <a:lnTo>
                        <a:pt x="782" y="27"/>
                      </a:lnTo>
                      <a:lnTo>
                        <a:pt x="786" y="23"/>
                      </a:lnTo>
                      <a:lnTo>
                        <a:pt x="789" y="18"/>
                      </a:lnTo>
                      <a:lnTo>
                        <a:pt x="789" y="15"/>
                      </a:lnTo>
                      <a:lnTo>
                        <a:pt x="789" y="12"/>
                      </a:lnTo>
                      <a:lnTo>
                        <a:pt x="787" y="7"/>
                      </a:lnTo>
                      <a:lnTo>
                        <a:pt x="786" y="3"/>
                      </a:lnTo>
                      <a:lnTo>
                        <a:pt x="782" y="2"/>
                      </a:lnTo>
                      <a:lnTo>
                        <a:pt x="779" y="0"/>
                      </a:lnTo>
                      <a:lnTo>
                        <a:pt x="776" y="0"/>
                      </a:lnTo>
                      <a:lnTo>
                        <a:pt x="772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" name="Freeform 53">
                  <a:extLst>
                    <a:ext uri="{FF2B5EF4-FFF2-40B4-BE49-F238E27FC236}">
                      <a16:creationId xmlns:a16="http://schemas.microsoft.com/office/drawing/2014/main" id="{4296D835-FC0F-4149-84C6-06E9D32DC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28" y="1253"/>
                  <a:ext cx="395" cy="89"/>
                </a:xfrm>
                <a:custGeom>
                  <a:avLst/>
                  <a:gdLst>
                    <a:gd name="T0" fmla="*/ 382 w 395"/>
                    <a:gd name="T1" fmla="*/ 78 h 89"/>
                    <a:gd name="T2" fmla="*/ 363 w 395"/>
                    <a:gd name="T3" fmla="*/ 74 h 89"/>
                    <a:gd name="T4" fmla="*/ 345 w 395"/>
                    <a:gd name="T5" fmla="*/ 71 h 89"/>
                    <a:gd name="T6" fmla="*/ 327 w 395"/>
                    <a:gd name="T7" fmla="*/ 66 h 89"/>
                    <a:gd name="T8" fmla="*/ 308 w 395"/>
                    <a:gd name="T9" fmla="*/ 63 h 89"/>
                    <a:gd name="T10" fmla="*/ 290 w 395"/>
                    <a:gd name="T11" fmla="*/ 58 h 89"/>
                    <a:gd name="T12" fmla="*/ 273 w 395"/>
                    <a:gd name="T13" fmla="*/ 53 h 89"/>
                    <a:gd name="T14" fmla="*/ 255 w 395"/>
                    <a:gd name="T15" fmla="*/ 48 h 89"/>
                    <a:gd name="T16" fmla="*/ 237 w 395"/>
                    <a:gd name="T17" fmla="*/ 43 h 89"/>
                    <a:gd name="T18" fmla="*/ 218 w 395"/>
                    <a:gd name="T19" fmla="*/ 36 h 89"/>
                    <a:gd name="T20" fmla="*/ 200 w 395"/>
                    <a:gd name="T21" fmla="*/ 31 h 89"/>
                    <a:gd name="T22" fmla="*/ 182 w 395"/>
                    <a:gd name="T23" fmla="*/ 26 h 89"/>
                    <a:gd name="T24" fmla="*/ 164 w 395"/>
                    <a:gd name="T25" fmla="*/ 21 h 89"/>
                    <a:gd name="T26" fmla="*/ 145 w 395"/>
                    <a:gd name="T27" fmla="*/ 16 h 89"/>
                    <a:gd name="T28" fmla="*/ 127 w 395"/>
                    <a:gd name="T29" fmla="*/ 11 h 89"/>
                    <a:gd name="T30" fmla="*/ 109 w 395"/>
                    <a:gd name="T31" fmla="*/ 8 h 89"/>
                    <a:gd name="T32" fmla="*/ 90 w 395"/>
                    <a:gd name="T33" fmla="*/ 5 h 89"/>
                    <a:gd name="T34" fmla="*/ 72 w 395"/>
                    <a:gd name="T35" fmla="*/ 3 h 89"/>
                    <a:gd name="T36" fmla="*/ 54 w 395"/>
                    <a:gd name="T37" fmla="*/ 1 h 89"/>
                    <a:gd name="T38" fmla="*/ 35 w 395"/>
                    <a:gd name="T39" fmla="*/ 0 h 89"/>
                    <a:gd name="T40" fmla="*/ 17 w 395"/>
                    <a:gd name="T41" fmla="*/ 0 h 89"/>
                    <a:gd name="T42" fmla="*/ 2 w 395"/>
                    <a:gd name="T43" fmla="*/ 1 h 89"/>
                    <a:gd name="T44" fmla="*/ 4 w 395"/>
                    <a:gd name="T45" fmla="*/ 13 h 89"/>
                    <a:gd name="T46" fmla="*/ 22 w 395"/>
                    <a:gd name="T47" fmla="*/ 15 h 89"/>
                    <a:gd name="T48" fmla="*/ 39 w 395"/>
                    <a:gd name="T49" fmla="*/ 20 h 89"/>
                    <a:gd name="T50" fmla="*/ 57 w 395"/>
                    <a:gd name="T51" fmla="*/ 25 h 89"/>
                    <a:gd name="T52" fmla="*/ 75 w 395"/>
                    <a:gd name="T53" fmla="*/ 30 h 89"/>
                    <a:gd name="T54" fmla="*/ 94 w 395"/>
                    <a:gd name="T55" fmla="*/ 35 h 89"/>
                    <a:gd name="T56" fmla="*/ 112 w 395"/>
                    <a:gd name="T57" fmla="*/ 40 h 89"/>
                    <a:gd name="T58" fmla="*/ 130 w 395"/>
                    <a:gd name="T59" fmla="*/ 45 h 89"/>
                    <a:gd name="T60" fmla="*/ 149 w 395"/>
                    <a:gd name="T61" fmla="*/ 51 h 89"/>
                    <a:gd name="T62" fmla="*/ 167 w 395"/>
                    <a:gd name="T63" fmla="*/ 56 h 89"/>
                    <a:gd name="T64" fmla="*/ 185 w 395"/>
                    <a:gd name="T65" fmla="*/ 63 h 89"/>
                    <a:gd name="T66" fmla="*/ 203 w 395"/>
                    <a:gd name="T67" fmla="*/ 68 h 89"/>
                    <a:gd name="T68" fmla="*/ 222 w 395"/>
                    <a:gd name="T69" fmla="*/ 73 h 89"/>
                    <a:gd name="T70" fmla="*/ 240 w 395"/>
                    <a:gd name="T71" fmla="*/ 78 h 89"/>
                    <a:gd name="T72" fmla="*/ 258 w 395"/>
                    <a:gd name="T73" fmla="*/ 81 h 89"/>
                    <a:gd name="T74" fmla="*/ 277 w 395"/>
                    <a:gd name="T75" fmla="*/ 84 h 89"/>
                    <a:gd name="T76" fmla="*/ 295 w 395"/>
                    <a:gd name="T77" fmla="*/ 88 h 89"/>
                    <a:gd name="T78" fmla="*/ 313 w 395"/>
                    <a:gd name="T79" fmla="*/ 89 h 89"/>
                    <a:gd name="T80" fmla="*/ 332 w 395"/>
                    <a:gd name="T81" fmla="*/ 89 h 89"/>
                    <a:gd name="T82" fmla="*/ 350 w 395"/>
                    <a:gd name="T83" fmla="*/ 89 h 89"/>
                    <a:gd name="T84" fmla="*/ 368 w 395"/>
                    <a:gd name="T85" fmla="*/ 88 h 89"/>
                    <a:gd name="T86" fmla="*/ 387 w 395"/>
                    <a:gd name="T87" fmla="*/ 84 h 89"/>
                    <a:gd name="T88" fmla="*/ 393 w 395"/>
                    <a:gd name="T89" fmla="*/ 79 h 8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395"/>
                    <a:gd name="T136" fmla="*/ 0 h 89"/>
                    <a:gd name="T137" fmla="*/ 395 w 395"/>
                    <a:gd name="T138" fmla="*/ 89 h 8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395" h="89">
                      <a:moveTo>
                        <a:pt x="393" y="79"/>
                      </a:moveTo>
                      <a:lnTo>
                        <a:pt x="387" y="79"/>
                      </a:lnTo>
                      <a:lnTo>
                        <a:pt x="382" y="78"/>
                      </a:lnTo>
                      <a:lnTo>
                        <a:pt x="375" y="78"/>
                      </a:lnTo>
                      <a:lnTo>
                        <a:pt x="370" y="76"/>
                      </a:lnTo>
                      <a:lnTo>
                        <a:pt x="363" y="74"/>
                      </a:lnTo>
                      <a:lnTo>
                        <a:pt x="357" y="73"/>
                      </a:lnTo>
                      <a:lnTo>
                        <a:pt x="352" y="73"/>
                      </a:lnTo>
                      <a:lnTo>
                        <a:pt x="345" y="71"/>
                      </a:lnTo>
                      <a:lnTo>
                        <a:pt x="338" y="69"/>
                      </a:lnTo>
                      <a:lnTo>
                        <a:pt x="333" y="68"/>
                      </a:lnTo>
                      <a:lnTo>
                        <a:pt x="327" y="66"/>
                      </a:lnTo>
                      <a:lnTo>
                        <a:pt x="320" y="66"/>
                      </a:lnTo>
                      <a:lnTo>
                        <a:pt x="315" y="65"/>
                      </a:lnTo>
                      <a:lnTo>
                        <a:pt x="308" y="63"/>
                      </a:lnTo>
                      <a:lnTo>
                        <a:pt x="303" y="61"/>
                      </a:lnTo>
                      <a:lnTo>
                        <a:pt x="297" y="60"/>
                      </a:lnTo>
                      <a:lnTo>
                        <a:pt x="290" y="58"/>
                      </a:lnTo>
                      <a:lnTo>
                        <a:pt x="285" y="56"/>
                      </a:lnTo>
                      <a:lnTo>
                        <a:pt x="278" y="55"/>
                      </a:lnTo>
                      <a:lnTo>
                        <a:pt x="273" y="53"/>
                      </a:lnTo>
                      <a:lnTo>
                        <a:pt x="267" y="51"/>
                      </a:lnTo>
                      <a:lnTo>
                        <a:pt x="260" y="50"/>
                      </a:lnTo>
                      <a:lnTo>
                        <a:pt x="255" y="48"/>
                      </a:lnTo>
                      <a:lnTo>
                        <a:pt x="248" y="46"/>
                      </a:lnTo>
                      <a:lnTo>
                        <a:pt x="242" y="45"/>
                      </a:lnTo>
                      <a:lnTo>
                        <a:pt x="237" y="43"/>
                      </a:lnTo>
                      <a:lnTo>
                        <a:pt x="230" y="40"/>
                      </a:lnTo>
                      <a:lnTo>
                        <a:pt x="225" y="38"/>
                      </a:lnTo>
                      <a:lnTo>
                        <a:pt x="218" y="36"/>
                      </a:lnTo>
                      <a:lnTo>
                        <a:pt x="212" y="35"/>
                      </a:lnTo>
                      <a:lnTo>
                        <a:pt x="207" y="33"/>
                      </a:lnTo>
                      <a:lnTo>
                        <a:pt x="200" y="31"/>
                      </a:lnTo>
                      <a:lnTo>
                        <a:pt x="195" y="30"/>
                      </a:lnTo>
                      <a:lnTo>
                        <a:pt x="188" y="28"/>
                      </a:lnTo>
                      <a:lnTo>
                        <a:pt x="182" y="26"/>
                      </a:lnTo>
                      <a:lnTo>
                        <a:pt x="177" y="25"/>
                      </a:lnTo>
                      <a:lnTo>
                        <a:pt x="170" y="23"/>
                      </a:lnTo>
                      <a:lnTo>
                        <a:pt x="164" y="21"/>
                      </a:lnTo>
                      <a:lnTo>
                        <a:pt x="159" y="20"/>
                      </a:lnTo>
                      <a:lnTo>
                        <a:pt x="152" y="18"/>
                      </a:lnTo>
                      <a:lnTo>
                        <a:pt x="145" y="16"/>
                      </a:lnTo>
                      <a:lnTo>
                        <a:pt x="139" y="15"/>
                      </a:lnTo>
                      <a:lnTo>
                        <a:pt x="134" y="13"/>
                      </a:lnTo>
                      <a:lnTo>
                        <a:pt x="127" y="11"/>
                      </a:lnTo>
                      <a:lnTo>
                        <a:pt x="122" y="10"/>
                      </a:lnTo>
                      <a:lnTo>
                        <a:pt x="115" y="10"/>
                      </a:lnTo>
                      <a:lnTo>
                        <a:pt x="109" y="8"/>
                      </a:lnTo>
                      <a:lnTo>
                        <a:pt x="104" y="8"/>
                      </a:lnTo>
                      <a:lnTo>
                        <a:pt x="97" y="6"/>
                      </a:lnTo>
                      <a:lnTo>
                        <a:pt x="90" y="5"/>
                      </a:lnTo>
                      <a:lnTo>
                        <a:pt x="84" y="5"/>
                      </a:lnTo>
                      <a:lnTo>
                        <a:pt x="79" y="3"/>
                      </a:lnTo>
                      <a:lnTo>
                        <a:pt x="72" y="3"/>
                      </a:lnTo>
                      <a:lnTo>
                        <a:pt x="67" y="1"/>
                      </a:lnTo>
                      <a:lnTo>
                        <a:pt x="60" y="1"/>
                      </a:lnTo>
                      <a:lnTo>
                        <a:pt x="54" y="1"/>
                      </a:lnTo>
                      <a:lnTo>
                        <a:pt x="49" y="1"/>
                      </a:lnTo>
                      <a:lnTo>
                        <a:pt x="42" y="0"/>
                      </a:lnTo>
                      <a:lnTo>
                        <a:pt x="35" y="0"/>
                      </a:lnTo>
                      <a:lnTo>
                        <a:pt x="30" y="0"/>
                      </a:lnTo>
                      <a:lnTo>
                        <a:pt x="24" y="0"/>
                      </a:lnTo>
                      <a:lnTo>
                        <a:pt x="17" y="0"/>
                      </a:lnTo>
                      <a:lnTo>
                        <a:pt x="12" y="0"/>
                      </a:lnTo>
                      <a:lnTo>
                        <a:pt x="5" y="1"/>
                      </a:lnTo>
                      <a:lnTo>
                        <a:pt x="2" y="1"/>
                      </a:lnTo>
                      <a:lnTo>
                        <a:pt x="0" y="6"/>
                      </a:lnTo>
                      <a:lnTo>
                        <a:pt x="0" y="10"/>
                      </a:lnTo>
                      <a:lnTo>
                        <a:pt x="4" y="13"/>
                      </a:lnTo>
                      <a:lnTo>
                        <a:pt x="10" y="13"/>
                      </a:lnTo>
                      <a:lnTo>
                        <a:pt x="15" y="15"/>
                      </a:lnTo>
                      <a:lnTo>
                        <a:pt x="22" y="15"/>
                      </a:lnTo>
                      <a:lnTo>
                        <a:pt x="27" y="16"/>
                      </a:lnTo>
                      <a:lnTo>
                        <a:pt x="34" y="18"/>
                      </a:lnTo>
                      <a:lnTo>
                        <a:pt x="39" y="20"/>
                      </a:lnTo>
                      <a:lnTo>
                        <a:pt x="45" y="21"/>
                      </a:lnTo>
                      <a:lnTo>
                        <a:pt x="52" y="23"/>
                      </a:lnTo>
                      <a:lnTo>
                        <a:pt x="57" y="25"/>
                      </a:lnTo>
                      <a:lnTo>
                        <a:pt x="64" y="26"/>
                      </a:lnTo>
                      <a:lnTo>
                        <a:pt x="69" y="28"/>
                      </a:lnTo>
                      <a:lnTo>
                        <a:pt x="75" y="30"/>
                      </a:lnTo>
                      <a:lnTo>
                        <a:pt x="82" y="31"/>
                      </a:lnTo>
                      <a:lnTo>
                        <a:pt x="87" y="33"/>
                      </a:lnTo>
                      <a:lnTo>
                        <a:pt x="94" y="35"/>
                      </a:lnTo>
                      <a:lnTo>
                        <a:pt x="100" y="36"/>
                      </a:lnTo>
                      <a:lnTo>
                        <a:pt x="105" y="38"/>
                      </a:lnTo>
                      <a:lnTo>
                        <a:pt x="112" y="40"/>
                      </a:lnTo>
                      <a:lnTo>
                        <a:pt x="117" y="41"/>
                      </a:lnTo>
                      <a:lnTo>
                        <a:pt x="124" y="45"/>
                      </a:lnTo>
                      <a:lnTo>
                        <a:pt x="130" y="45"/>
                      </a:lnTo>
                      <a:lnTo>
                        <a:pt x="135" y="48"/>
                      </a:lnTo>
                      <a:lnTo>
                        <a:pt x="142" y="50"/>
                      </a:lnTo>
                      <a:lnTo>
                        <a:pt x="149" y="51"/>
                      </a:lnTo>
                      <a:lnTo>
                        <a:pt x="154" y="53"/>
                      </a:lnTo>
                      <a:lnTo>
                        <a:pt x="160" y="56"/>
                      </a:lnTo>
                      <a:lnTo>
                        <a:pt x="167" y="56"/>
                      </a:lnTo>
                      <a:lnTo>
                        <a:pt x="172" y="60"/>
                      </a:lnTo>
                      <a:lnTo>
                        <a:pt x="178" y="61"/>
                      </a:lnTo>
                      <a:lnTo>
                        <a:pt x="185" y="63"/>
                      </a:lnTo>
                      <a:lnTo>
                        <a:pt x="192" y="65"/>
                      </a:lnTo>
                      <a:lnTo>
                        <a:pt x="197" y="66"/>
                      </a:lnTo>
                      <a:lnTo>
                        <a:pt x="203" y="68"/>
                      </a:lnTo>
                      <a:lnTo>
                        <a:pt x="210" y="69"/>
                      </a:lnTo>
                      <a:lnTo>
                        <a:pt x="215" y="71"/>
                      </a:lnTo>
                      <a:lnTo>
                        <a:pt x="222" y="73"/>
                      </a:lnTo>
                      <a:lnTo>
                        <a:pt x="228" y="74"/>
                      </a:lnTo>
                      <a:lnTo>
                        <a:pt x="233" y="76"/>
                      </a:lnTo>
                      <a:lnTo>
                        <a:pt x="240" y="78"/>
                      </a:lnTo>
                      <a:lnTo>
                        <a:pt x="247" y="79"/>
                      </a:lnTo>
                      <a:lnTo>
                        <a:pt x="252" y="81"/>
                      </a:lnTo>
                      <a:lnTo>
                        <a:pt x="258" y="81"/>
                      </a:lnTo>
                      <a:lnTo>
                        <a:pt x="263" y="83"/>
                      </a:lnTo>
                      <a:lnTo>
                        <a:pt x="270" y="84"/>
                      </a:lnTo>
                      <a:lnTo>
                        <a:pt x="277" y="84"/>
                      </a:lnTo>
                      <a:lnTo>
                        <a:pt x="283" y="86"/>
                      </a:lnTo>
                      <a:lnTo>
                        <a:pt x="288" y="88"/>
                      </a:lnTo>
                      <a:lnTo>
                        <a:pt x="295" y="88"/>
                      </a:lnTo>
                      <a:lnTo>
                        <a:pt x="302" y="88"/>
                      </a:lnTo>
                      <a:lnTo>
                        <a:pt x="307" y="89"/>
                      </a:lnTo>
                      <a:lnTo>
                        <a:pt x="313" y="89"/>
                      </a:lnTo>
                      <a:lnTo>
                        <a:pt x="320" y="89"/>
                      </a:lnTo>
                      <a:lnTo>
                        <a:pt x="325" y="89"/>
                      </a:lnTo>
                      <a:lnTo>
                        <a:pt x="332" y="89"/>
                      </a:lnTo>
                      <a:lnTo>
                        <a:pt x="338" y="89"/>
                      </a:lnTo>
                      <a:lnTo>
                        <a:pt x="345" y="89"/>
                      </a:lnTo>
                      <a:lnTo>
                        <a:pt x="350" y="89"/>
                      </a:lnTo>
                      <a:lnTo>
                        <a:pt x="357" y="89"/>
                      </a:lnTo>
                      <a:lnTo>
                        <a:pt x="363" y="88"/>
                      </a:lnTo>
                      <a:lnTo>
                        <a:pt x="368" y="88"/>
                      </a:lnTo>
                      <a:lnTo>
                        <a:pt x="375" y="86"/>
                      </a:lnTo>
                      <a:lnTo>
                        <a:pt x="382" y="86"/>
                      </a:lnTo>
                      <a:lnTo>
                        <a:pt x="387" y="84"/>
                      </a:lnTo>
                      <a:lnTo>
                        <a:pt x="393" y="84"/>
                      </a:lnTo>
                      <a:lnTo>
                        <a:pt x="395" y="81"/>
                      </a:lnTo>
                      <a:lnTo>
                        <a:pt x="393" y="7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54">
                  <a:extLst>
                    <a:ext uri="{FF2B5EF4-FFF2-40B4-BE49-F238E27FC236}">
                      <a16:creationId xmlns:a16="http://schemas.microsoft.com/office/drawing/2014/main" id="{49027686-EB30-41C4-8F18-23932005B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5" y="1080"/>
                  <a:ext cx="120" cy="141"/>
                </a:xfrm>
                <a:custGeom>
                  <a:avLst/>
                  <a:gdLst>
                    <a:gd name="T0" fmla="*/ 113 w 120"/>
                    <a:gd name="T1" fmla="*/ 5 h 141"/>
                    <a:gd name="T2" fmla="*/ 101 w 120"/>
                    <a:gd name="T3" fmla="*/ 3 h 141"/>
                    <a:gd name="T4" fmla="*/ 91 w 120"/>
                    <a:gd name="T5" fmla="*/ 0 h 141"/>
                    <a:gd name="T6" fmla="*/ 83 w 120"/>
                    <a:gd name="T7" fmla="*/ 0 h 141"/>
                    <a:gd name="T8" fmla="*/ 68 w 120"/>
                    <a:gd name="T9" fmla="*/ 0 h 141"/>
                    <a:gd name="T10" fmla="*/ 60 w 120"/>
                    <a:gd name="T11" fmla="*/ 0 h 141"/>
                    <a:gd name="T12" fmla="*/ 51 w 120"/>
                    <a:gd name="T13" fmla="*/ 0 h 141"/>
                    <a:gd name="T14" fmla="*/ 41 w 120"/>
                    <a:gd name="T15" fmla="*/ 0 h 141"/>
                    <a:gd name="T16" fmla="*/ 33 w 120"/>
                    <a:gd name="T17" fmla="*/ 0 h 141"/>
                    <a:gd name="T18" fmla="*/ 23 w 120"/>
                    <a:gd name="T19" fmla="*/ 1 h 141"/>
                    <a:gd name="T20" fmla="*/ 15 w 120"/>
                    <a:gd name="T21" fmla="*/ 5 h 141"/>
                    <a:gd name="T22" fmla="*/ 6 w 120"/>
                    <a:gd name="T23" fmla="*/ 10 h 141"/>
                    <a:gd name="T24" fmla="*/ 1 w 120"/>
                    <a:gd name="T25" fmla="*/ 18 h 141"/>
                    <a:gd name="T26" fmla="*/ 0 w 120"/>
                    <a:gd name="T27" fmla="*/ 26 h 141"/>
                    <a:gd name="T28" fmla="*/ 3 w 120"/>
                    <a:gd name="T29" fmla="*/ 39 h 141"/>
                    <a:gd name="T30" fmla="*/ 8 w 120"/>
                    <a:gd name="T31" fmla="*/ 51 h 141"/>
                    <a:gd name="T32" fmla="*/ 11 w 120"/>
                    <a:gd name="T33" fmla="*/ 64 h 141"/>
                    <a:gd name="T34" fmla="*/ 16 w 120"/>
                    <a:gd name="T35" fmla="*/ 73 h 141"/>
                    <a:gd name="T36" fmla="*/ 21 w 120"/>
                    <a:gd name="T37" fmla="*/ 84 h 141"/>
                    <a:gd name="T38" fmla="*/ 26 w 120"/>
                    <a:gd name="T39" fmla="*/ 96 h 141"/>
                    <a:gd name="T40" fmla="*/ 30 w 120"/>
                    <a:gd name="T41" fmla="*/ 109 h 141"/>
                    <a:gd name="T42" fmla="*/ 36 w 120"/>
                    <a:gd name="T43" fmla="*/ 121 h 141"/>
                    <a:gd name="T44" fmla="*/ 43 w 120"/>
                    <a:gd name="T45" fmla="*/ 133 h 141"/>
                    <a:gd name="T46" fmla="*/ 50 w 120"/>
                    <a:gd name="T47" fmla="*/ 141 h 141"/>
                    <a:gd name="T48" fmla="*/ 55 w 120"/>
                    <a:gd name="T49" fmla="*/ 136 h 141"/>
                    <a:gd name="T50" fmla="*/ 51 w 120"/>
                    <a:gd name="T51" fmla="*/ 126 h 141"/>
                    <a:gd name="T52" fmla="*/ 46 w 120"/>
                    <a:gd name="T53" fmla="*/ 113 h 141"/>
                    <a:gd name="T54" fmla="*/ 41 w 120"/>
                    <a:gd name="T55" fmla="*/ 104 h 141"/>
                    <a:gd name="T56" fmla="*/ 35 w 120"/>
                    <a:gd name="T57" fmla="*/ 91 h 141"/>
                    <a:gd name="T58" fmla="*/ 30 w 120"/>
                    <a:gd name="T59" fmla="*/ 79 h 141"/>
                    <a:gd name="T60" fmla="*/ 26 w 120"/>
                    <a:gd name="T61" fmla="*/ 69 h 141"/>
                    <a:gd name="T62" fmla="*/ 21 w 120"/>
                    <a:gd name="T63" fmla="*/ 58 h 141"/>
                    <a:gd name="T64" fmla="*/ 20 w 120"/>
                    <a:gd name="T65" fmla="*/ 48 h 141"/>
                    <a:gd name="T66" fmla="*/ 16 w 120"/>
                    <a:gd name="T67" fmla="*/ 36 h 141"/>
                    <a:gd name="T68" fmla="*/ 16 w 120"/>
                    <a:gd name="T69" fmla="*/ 26 h 141"/>
                    <a:gd name="T70" fmla="*/ 21 w 120"/>
                    <a:gd name="T71" fmla="*/ 20 h 141"/>
                    <a:gd name="T72" fmla="*/ 31 w 120"/>
                    <a:gd name="T73" fmla="*/ 16 h 141"/>
                    <a:gd name="T74" fmla="*/ 43 w 120"/>
                    <a:gd name="T75" fmla="*/ 13 h 141"/>
                    <a:gd name="T76" fmla="*/ 56 w 120"/>
                    <a:gd name="T77" fmla="*/ 13 h 141"/>
                    <a:gd name="T78" fmla="*/ 66 w 120"/>
                    <a:gd name="T79" fmla="*/ 13 h 141"/>
                    <a:gd name="T80" fmla="*/ 80 w 120"/>
                    <a:gd name="T81" fmla="*/ 11 h 141"/>
                    <a:gd name="T82" fmla="*/ 91 w 120"/>
                    <a:gd name="T83" fmla="*/ 10 h 141"/>
                    <a:gd name="T84" fmla="*/ 101 w 120"/>
                    <a:gd name="T85" fmla="*/ 10 h 141"/>
                    <a:gd name="T86" fmla="*/ 111 w 120"/>
                    <a:gd name="T87" fmla="*/ 6 h 141"/>
                    <a:gd name="T88" fmla="*/ 120 w 120"/>
                    <a:gd name="T89" fmla="*/ 8 h 141"/>
                    <a:gd name="T90" fmla="*/ 120 w 120"/>
                    <a:gd name="T91" fmla="*/ 6 h 141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20"/>
                    <a:gd name="T139" fmla="*/ 0 h 141"/>
                    <a:gd name="T140" fmla="*/ 120 w 120"/>
                    <a:gd name="T141" fmla="*/ 141 h 141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20" h="141">
                      <a:moveTo>
                        <a:pt x="120" y="6"/>
                      </a:moveTo>
                      <a:lnTo>
                        <a:pt x="116" y="5"/>
                      </a:lnTo>
                      <a:lnTo>
                        <a:pt x="113" y="5"/>
                      </a:lnTo>
                      <a:lnTo>
                        <a:pt x="110" y="5"/>
                      </a:lnTo>
                      <a:lnTo>
                        <a:pt x="106" y="5"/>
                      </a:lnTo>
                      <a:lnTo>
                        <a:pt x="101" y="3"/>
                      </a:lnTo>
                      <a:lnTo>
                        <a:pt x="98" y="1"/>
                      </a:lnTo>
                      <a:lnTo>
                        <a:pt x="95" y="0"/>
                      </a:lnTo>
                      <a:lnTo>
                        <a:pt x="91" y="0"/>
                      </a:lnTo>
                      <a:lnTo>
                        <a:pt x="88" y="0"/>
                      </a:lnTo>
                      <a:lnTo>
                        <a:pt x="86" y="0"/>
                      </a:lnTo>
                      <a:lnTo>
                        <a:pt x="83" y="0"/>
                      </a:lnTo>
                      <a:lnTo>
                        <a:pt x="80" y="0"/>
                      </a:lnTo>
                      <a:lnTo>
                        <a:pt x="75" y="0"/>
                      </a:lnTo>
                      <a:lnTo>
                        <a:pt x="68" y="0"/>
                      </a:lnTo>
                      <a:lnTo>
                        <a:pt x="65" y="0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6" y="0"/>
                      </a:lnTo>
                      <a:lnTo>
                        <a:pt x="53" y="0"/>
                      </a:lnTo>
                      <a:lnTo>
                        <a:pt x="51" y="0"/>
                      </a:lnTo>
                      <a:lnTo>
                        <a:pt x="48" y="0"/>
                      </a:lnTo>
                      <a:lnTo>
                        <a:pt x="45" y="0"/>
                      </a:lnTo>
                      <a:lnTo>
                        <a:pt x="41" y="0"/>
                      </a:lnTo>
                      <a:lnTo>
                        <a:pt x="40" y="0"/>
                      </a:lnTo>
                      <a:lnTo>
                        <a:pt x="36" y="0"/>
                      </a:lnTo>
                      <a:lnTo>
                        <a:pt x="33" y="0"/>
                      </a:lnTo>
                      <a:lnTo>
                        <a:pt x="30" y="0"/>
                      </a:lnTo>
                      <a:lnTo>
                        <a:pt x="26" y="1"/>
                      </a:lnTo>
                      <a:lnTo>
                        <a:pt x="23" y="1"/>
                      </a:lnTo>
                      <a:lnTo>
                        <a:pt x="20" y="3"/>
                      </a:lnTo>
                      <a:lnTo>
                        <a:pt x="18" y="3"/>
                      </a:lnTo>
                      <a:lnTo>
                        <a:pt x="15" y="5"/>
                      </a:lnTo>
                      <a:lnTo>
                        <a:pt x="11" y="6"/>
                      </a:lnTo>
                      <a:lnTo>
                        <a:pt x="10" y="8"/>
                      </a:lnTo>
                      <a:lnTo>
                        <a:pt x="6" y="10"/>
                      </a:lnTo>
                      <a:lnTo>
                        <a:pt x="5" y="11"/>
                      </a:lnTo>
                      <a:lnTo>
                        <a:pt x="3" y="15"/>
                      </a:lnTo>
                      <a:lnTo>
                        <a:pt x="1" y="18"/>
                      </a:lnTo>
                      <a:lnTo>
                        <a:pt x="0" y="20"/>
                      </a:lnTo>
                      <a:lnTo>
                        <a:pt x="0" y="23"/>
                      </a:lnTo>
                      <a:lnTo>
                        <a:pt x="0" y="26"/>
                      </a:lnTo>
                      <a:lnTo>
                        <a:pt x="1" y="31"/>
                      </a:lnTo>
                      <a:lnTo>
                        <a:pt x="1" y="34"/>
                      </a:lnTo>
                      <a:lnTo>
                        <a:pt x="3" y="39"/>
                      </a:lnTo>
                      <a:lnTo>
                        <a:pt x="5" y="43"/>
                      </a:lnTo>
                      <a:lnTo>
                        <a:pt x="6" y="48"/>
                      </a:lnTo>
                      <a:lnTo>
                        <a:pt x="8" y="51"/>
                      </a:lnTo>
                      <a:lnTo>
                        <a:pt x="8" y="56"/>
                      </a:lnTo>
                      <a:lnTo>
                        <a:pt x="10" y="59"/>
                      </a:lnTo>
                      <a:lnTo>
                        <a:pt x="11" y="64"/>
                      </a:lnTo>
                      <a:lnTo>
                        <a:pt x="13" y="68"/>
                      </a:lnTo>
                      <a:lnTo>
                        <a:pt x="15" y="69"/>
                      </a:lnTo>
                      <a:lnTo>
                        <a:pt x="16" y="73"/>
                      </a:lnTo>
                      <a:lnTo>
                        <a:pt x="18" y="76"/>
                      </a:lnTo>
                      <a:lnTo>
                        <a:pt x="20" y="79"/>
                      </a:lnTo>
                      <a:lnTo>
                        <a:pt x="21" y="84"/>
                      </a:lnTo>
                      <a:lnTo>
                        <a:pt x="23" y="88"/>
                      </a:lnTo>
                      <a:lnTo>
                        <a:pt x="25" y="93"/>
                      </a:lnTo>
                      <a:lnTo>
                        <a:pt x="26" y="96"/>
                      </a:lnTo>
                      <a:lnTo>
                        <a:pt x="28" y="101"/>
                      </a:lnTo>
                      <a:lnTo>
                        <a:pt x="30" y="104"/>
                      </a:lnTo>
                      <a:lnTo>
                        <a:pt x="30" y="109"/>
                      </a:lnTo>
                      <a:lnTo>
                        <a:pt x="31" y="113"/>
                      </a:lnTo>
                      <a:lnTo>
                        <a:pt x="33" y="118"/>
                      </a:lnTo>
                      <a:lnTo>
                        <a:pt x="36" y="121"/>
                      </a:lnTo>
                      <a:lnTo>
                        <a:pt x="38" y="124"/>
                      </a:lnTo>
                      <a:lnTo>
                        <a:pt x="40" y="129"/>
                      </a:lnTo>
                      <a:lnTo>
                        <a:pt x="43" y="133"/>
                      </a:lnTo>
                      <a:lnTo>
                        <a:pt x="45" y="136"/>
                      </a:lnTo>
                      <a:lnTo>
                        <a:pt x="48" y="139"/>
                      </a:lnTo>
                      <a:lnTo>
                        <a:pt x="50" y="141"/>
                      </a:lnTo>
                      <a:lnTo>
                        <a:pt x="53" y="139"/>
                      </a:lnTo>
                      <a:lnTo>
                        <a:pt x="53" y="138"/>
                      </a:lnTo>
                      <a:lnTo>
                        <a:pt x="55" y="136"/>
                      </a:lnTo>
                      <a:lnTo>
                        <a:pt x="53" y="133"/>
                      </a:lnTo>
                      <a:lnTo>
                        <a:pt x="53" y="129"/>
                      </a:lnTo>
                      <a:lnTo>
                        <a:pt x="51" y="126"/>
                      </a:lnTo>
                      <a:lnTo>
                        <a:pt x="51" y="124"/>
                      </a:lnTo>
                      <a:lnTo>
                        <a:pt x="48" y="118"/>
                      </a:lnTo>
                      <a:lnTo>
                        <a:pt x="46" y="113"/>
                      </a:lnTo>
                      <a:lnTo>
                        <a:pt x="45" y="109"/>
                      </a:lnTo>
                      <a:lnTo>
                        <a:pt x="43" y="106"/>
                      </a:lnTo>
                      <a:lnTo>
                        <a:pt x="41" y="104"/>
                      </a:lnTo>
                      <a:lnTo>
                        <a:pt x="40" y="101"/>
                      </a:lnTo>
                      <a:lnTo>
                        <a:pt x="36" y="96"/>
                      </a:lnTo>
                      <a:lnTo>
                        <a:pt x="35" y="91"/>
                      </a:lnTo>
                      <a:lnTo>
                        <a:pt x="33" y="88"/>
                      </a:lnTo>
                      <a:lnTo>
                        <a:pt x="31" y="84"/>
                      </a:lnTo>
                      <a:lnTo>
                        <a:pt x="30" y="79"/>
                      </a:lnTo>
                      <a:lnTo>
                        <a:pt x="28" y="78"/>
                      </a:lnTo>
                      <a:lnTo>
                        <a:pt x="26" y="73"/>
                      </a:lnTo>
                      <a:lnTo>
                        <a:pt x="26" y="69"/>
                      </a:lnTo>
                      <a:lnTo>
                        <a:pt x="25" y="66"/>
                      </a:lnTo>
                      <a:lnTo>
                        <a:pt x="23" y="63"/>
                      </a:lnTo>
                      <a:lnTo>
                        <a:pt x="21" y="58"/>
                      </a:lnTo>
                      <a:lnTo>
                        <a:pt x="21" y="54"/>
                      </a:lnTo>
                      <a:lnTo>
                        <a:pt x="20" y="51"/>
                      </a:lnTo>
                      <a:lnTo>
                        <a:pt x="20" y="48"/>
                      </a:lnTo>
                      <a:lnTo>
                        <a:pt x="18" y="44"/>
                      </a:lnTo>
                      <a:lnTo>
                        <a:pt x="18" y="41"/>
                      </a:lnTo>
                      <a:lnTo>
                        <a:pt x="16" y="36"/>
                      </a:lnTo>
                      <a:lnTo>
                        <a:pt x="16" y="33"/>
                      </a:lnTo>
                      <a:lnTo>
                        <a:pt x="16" y="30"/>
                      </a:lnTo>
                      <a:lnTo>
                        <a:pt x="16" y="26"/>
                      </a:lnTo>
                      <a:lnTo>
                        <a:pt x="18" y="23"/>
                      </a:lnTo>
                      <a:lnTo>
                        <a:pt x="20" y="21"/>
                      </a:lnTo>
                      <a:lnTo>
                        <a:pt x="21" y="20"/>
                      </a:lnTo>
                      <a:lnTo>
                        <a:pt x="25" y="18"/>
                      </a:lnTo>
                      <a:lnTo>
                        <a:pt x="28" y="16"/>
                      </a:lnTo>
                      <a:lnTo>
                        <a:pt x="31" y="16"/>
                      </a:lnTo>
                      <a:lnTo>
                        <a:pt x="35" y="15"/>
                      </a:lnTo>
                      <a:lnTo>
                        <a:pt x="40" y="15"/>
                      </a:lnTo>
                      <a:lnTo>
                        <a:pt x="43" y="13"/>
                      </a:lnTo>
                      <a:lnTo>
                        <a:pt x="48" y="13"/>
                      </a:lnTo>
                      <a:lnTo>
                        <a:pt x="51" y="13"/>
                      </a:lnTo>
                      <a:lnTo>
                        <a:pt x="56" y="13"/>
                      </a:lnTo>
                      <a:lnTo>
                        <a:pt x="60" y="13"/>
                      </a:lnTo>
                      <a:lnTo>
                        <a:pt x="63" y="13"/>
                      </a:lnTo>
                      <a:lnTo>
                        <a:pt x="66" y="13"/>
                      </a:lnTo>
                      <a:lnTo>
                        <a:pt x="71" y="11"/>
                      </a:lnTo>
                      <a:lnTo>
                        <a:pt x="75" y="11"/>
                      </a:lnTo>
                      <a:lnTo>
                        <a:pt x="80" y="11"/>
                      </a:lnTo>
                      <a:lnTo>
                        <a:pt x="83" y="10"/>
                      </a:lnTo>
                      <a:lnTo>
                        <a:pt x="88" y="10"/>
                      </a:lnTo>
                      <a:lnTo>
                        <a:pt x="91" y="10"/>
                      </a:lnTo>
                      <a:lnTo>
                        <a:pt x="96" y="10"/>
                      </a:lnTo>
                      <a:lnTo>
                        <a:pt x="98" y="10"/>
                      </a:lnTo>
                      <a:lnTo>
                        <a:pt x="101" y="10"/>
                      </a:lnTo>
                      <a:lnTo>
                        <a:pt x="105" y="8"/>
                      </a:lnTo>
                      <a:lnTo>
                        <a:pt x="108" y="8"/>
                      </a:lnTo>
                      <a:lnTo>
                        <a:pt x="111" y="6"/>
                      </a:lnTo>
                      <a:lnTo>
                        <a:pt x="115" y="6"/>
                      </a:lnTo>
                      <a:lnTo>
                        <a:pt x="116" y="6"/>
                      </a:lnTo>
                      <a:lnTo>
                        <a:pt x="120" y="8"/>
                      </a:lnTo>
                      <a:lnTo>
                        <a:pt x="120" y="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" name="Freeform 55">
                  <a:extLst>
                    <a:ext uri="{FF2B5EF4-FFF2-40B4-BE49-F238E27FC236}">
                      <a16:creationId xmlns:a16="http://schemas.microsoft.com/office/drawing/2014/main" id="{F668F959-D847-4329-8B0F-BC6637823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1" y="1053"/>
                  <a:ext cx="130" cy="203"/>
                </a:xfrm>
                <a:custGeom>
                  <a:avLst/>
                  <a:gdLst>
                    <a:gd name="T0" fmla="*/ 9 w 130"/>
                    <a:gd name="T1" fmla="*/ 12 h 203"/>
                    <a:gd name="T2" fmla="*/ 20 w 130"/>
                    <a:gd name="T3" fmla="*/ 12 h 203"/>
                    <a:gd name="T4" fmla="*/ 34 w 130"/>
                    <a:gd name="T5" fmla="*/ 13 h 203"/>
                    <a:gd name="T6" fmla="*/ 45 w 130"/>
                    <a:gd name="T7" fmla="*/ 17 h 203"/>
                    <a:gd name="T8" fmla="*/ 60 w 130"/>
                    <a:gd name="T9" fmla="*/ 20 h 203"/>
                    <a:gd name="T10" fmla="*/ 72 w 130"/>
                    <a:gd name="T11" fmla="*/ 27 h 203"/>
                    <a:gd name="T12" fmla="*/ 84 w 130"/>
                    <a:gd name="T13" fmla="*/ 32 h 203"/>
                    <a:gd name="T14" fmla="*/ 94 w 130"/>
                    <a:gd name="T15" fmla="*/ 40 h 203"/>
                    <a:gd name="T16" fmla="*/ 100 w 130"/>
                    <a:gd name="T17" fmla="*/ 48 h 203"/>
                    <a:gd name="T18" fmla="*/ 104 w 130"/>
                    <a:gd name="T19" fmla="*/ 58 h 203"/>
                    <a:gd name="T20" fmla="*/ 105 w 130"/>
                    <a:gd name="T21" fmla="*/ 71 h 203"/>
                    <a:gd name="T22" fmla="*/ 102 w 130"/>
                    <a:gd name="T23" fmla="*/ 81 h 203"/>
                    <a:gd name="T24" fmla="*/ 99 w 130"/>
                    <a:gd name="T25" fmla="*/ 93 h 203"/>
                    <a:gd name="T26" fmla="*/ 94 w 130"/>
                    <a:gd name="T27" fmla="*/ 105 h 203"/>
                    <a:gd name="T28" fmla="*/ 89 w 130"/>
                    <a:gd name="T29" fmla="*/ 116 h 203"/>
                    <a:gd name="T30" fmla="*/ 84 w 130"/>
                    <a:gd name="T31" fmla="*/ 126 h 203"/>
                    <a:gd name="T32" fmla="*/ 77 w 130"/>
                    <a:gd name="T33" fmla="*/ 138 h 203"/>
                    <a:gd name="T34" fmla="*/ 70 w 130"/>
                    <a:gd name="T35" fmla="*/ 148 h 203"/>
                    <a:gd name="T36" fmla="*/ 64 w 130"/>
                    <a:gd name="T37" fmla="*/ 160 h 203"/>
                    <a:gd name="T38" fmla="*/ 55 w 130"/>
                    <a:gd name="T39" fmla="*/ 170 h 203"/>
                    <a:gd name="T40" fmla="*/ 49 w 130"/>
                    <a:gd name="T41" fmla="*/ 178 h 203"/>
                    <a:gd name="T42" fmla="*/ 40 w 130"/>
                    <a:gd name="T43" fmla="*/ 188 h 203"/>
                    <a:gd name="T44" fmla="*/ 44 w 130"/>
                    <a:gd name="T45" fmla="*/ 200 h 203"/>
                    <a:gd name="T46" fmla="*/ 55 w 130"/>
                    <a:gd name="T47" fmla="*/ 201 h 203"/>
                    <a:gd name="T48" fmla="*/ 65 w 130"/>
                    <a:gd name="T49" fmla="*/ 193 h 203"/>
                    <a:gd name="T50" fmla="*/ 74 w 130"/>
                    <a:gd name="T51" fmla="*/ 183 h 203"/>
                    <a:gd name="T52" fmla="*/ 84 w 130"/>
                    <a:gd name="T53" fmla="*/ 171 h 203"/>
                    <a:gd name="T54" fmla="*/ 94 w 130"/>
                    <a:gd name="T55" fmla="*/ 156 h 203"/>
                    <a:gd name="T56" fmla="*/ 102 w 130"/>
                    <a:gd name="T57" fmla="*/ 141 h 203"/>
                    <a:gd name="T58" fmla="*/ 110 w 130"/>
                    <a:gd name="T59" fmla="*/ 126 h 203"/>
                    <a:gd name="T60" fmla="*/ 117 w 130"/>
                    <a:gd name="T61" fmla="*/ 111 h 203"/>
                    <a:gd name="T62" fmla="*/ 124 w 130"/>
                    <a:gd name="T63" fmla="*/ 96 h 203"/>
                    <a:gd name="T64" fmla="*/ 127 w 130"/>
                    <a:gd name="T65" fmla="*/ 81 h 203"/>
                    <a:gd name="T66" fmla="*/ 129 w 130"/>
                    <a:gd name="T67" fmla="*/ 66 h 203"/>
                    <a:gd name="T68" fmla="*/ 130 w 130"/>
                    <a:gd name="T69" fmla="*/ 53 h 203"/>
                    <a:gd name="T70" fmla="*/ 125 w 130"/>
                    <a:gd name="T71" fmla="*/ 38 h 203"/>
                    <a:gd name="T72" fmla="*/ 119 w 130"/>
                    <a:gd name="T73" fmla="*/ 27 h 203"/>
                    <a:gd name="T74" fmla="*/ 109 w 130"/>
                    <a:gd name="T75" fmla="*/ 17 h 203"/>
                    <a:gd name="T76" fmla="*/ 97 w 130"/>
                    <a:gd name="T77" fmla="*/ 10 h 203"/>
                    <a:gd name="T78" fmla="*/ 82 w 130"/>
                    <a:gd name="T79" fmla="*/ 3 h 203"/>
                    <a:gd name="T80" fmla="*/ 67 w 130"/>
                    <a:gd name="T81" fmla="*/ 2 h 203"/>
                    <a:gd name="T82" fmla="*/ 52 w 130"/>
                    <a:gd name="T83" fmla="*/ 0 h 203"/>
                    <a:gd name="T84" fmla="*/ 37 w 130"/>
                    <a:gd name="T85" fmla="*/ 2 h 203"/>
                    <a:gd name="T86" fmla="*/ 22 w 130"/>
                    <a:gd name="T87" fmla="*/ 3 h 203"/>
                    <a:gd name="T88" fmla="*/ 9 w 130"/>
                    <a:gd name="T89" fmla="*/ 7 h 203"/>
                    <a:gd name="T90" fmla="*/ 0 w 130"/>
                    <a:gd name="T91" fmla="*/ 10 h 203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130"/>
                    <a:gd name="T139" fmla="*/ 0 h 203"/>
                    <a:gd name="T140" fmla="*/ 130 w 130"/>
                    <a:gd name="T141" fmla="*/ 203 h 203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130" h="203">
                      <a:moveTo>
                        <a:pt x="2" y="12"/>
                      </a:moveTo>
                      <a:lnTo>
                        <a:pt x="5" y="12"/>
                      </a:lnTo>
                      <a:lnTo>
                        <a:pt x="9" y="12"/>
                      </a:lnTo>
                      <a:lnTo>
                        <a:pt x="12" y="12"/>
                      </a:lnTo>
                      <a:lnTo>
                        <a:pt x="17" y="12"/>
                      </a:lnTo>
                      <a:lnTo>
                        <a:pt x="20" y="12"/>
                      </a:lnTo>
                      <a:lnTo>
                        <a:pt x="24" y="12"/>
                      </a:lnTo>
                      <a:lnTo>
                        <a:pt x="29" y="13"/>
                      </a:lnTo>
                      <a:lnTo>
                        <a:pt x="34" y="13"/>
                      </a:lnTo>
                      <a:lnTo>
                        <a:pt x="37" y="13"/>
                      </a:lnTo>
                      <a:lnTo>
                        <a:pt x="42" y="15"/>
                      </a:lnTo>
                      <a:lnTo>
                        <a:pt x="45" y="17"/>
                      </a:lnTo>
                      <a:lnTo>
                        <a:pt x="50" y="18"/>
                      </a:lnTo>
                      <a:lnTo>
                        <a:pt x="55" y="18"/>
                      </a:lnTo>
                      <a:lnTo>
                        <a:pt x="60" y="20"/>
                      </a:lnTo>
                      <a:lnTo>
                        <a:pt x="64" y="22"/>
                      </a:lnTo>
                      <a:lnTo>
                        <a:pt x="69" y="25"/>
                      </a:lnTo>
                      <a:lnTo>
                        <a:pt x="72" y="27"/>
                      </a:lnTo>
                      <a:lnTo>
                        <a:pt x="77" y="27"/>
                      </a:lnTo>
                      <a:lnTo>
                        <a:pt x="80" y="30"/>
                      </a:lnTo>
                      <a:lnTo>
                        <a:pt x="84" y="32"/>
                      </a:lnTo>
                      <a:lnTo>
                        <a:pt x="87" y="35"/>
                      </a:lnTo>
                      <a:lnTo>
                        <a:pt x="90" y="37"/>
                      </a:lnTo>
                      <a:lnTo>
                        <a:pt x="94" y="40"/>
                      </a:lnTo>
                      <a:lnTo>
                        <a:pt x="97" y="43"/>
                      </a:lnTo>
                      <a:lnTo>
                        <a:pt x="99" y="45"/>
                      </a:lnTo>
                      <a:lnTo>
                        <a:pt x="100" y="48"/>
                      </a:lnTo>
                      <a:lnTo>
                        <a:pt x="102" y="52"/>
                      </a:lnTo>
                      <a:lnTo>
                        <a:pt x="104" y="55"/>
                      </a:lnTo>
                      <a:lnTo>
                        <a:pt x="104" y="58"/>
                      </a:lnTo>
                      <a:lnTo>
                        <a:pt x="105" y="61"/>
                      </a:lnTo>
                      <a:lnTo>
                        <a:pt x="105" y="66"/>
                      </a:lnTo>
                      <a:lnTo>
                        <a:pt x="105" y="71"/>
                      </a:lnTo>
                      <a:lnTo>
                        <a:pt x="104" y="73"/>
                      </a:lnTo>
                      <a:lnTo>
                        <a:pt x="102" y="78"/>
                      </a:lnTo>
                      <a:lnTo>
                        <a:pt x="102" y="81"/>
                      </a:lnTo>
                      <a:lnTo>
                        <a:pt x="100" y="85"/>
                      </a:lnTo>
                      <a:lnTo>
                        <a:pt x="99" y="88"/>
                      </a:lnTo>
                      <a:lnTo>
                        <a:pt x="99" y="93"/>
                      </a:lnTo>
                      <a:lnTo>
                        <a:pt x="97" y="96"/>
                      </a:lnTo>
                      <a:lnTo>
                        <a:pt x="95" y="101"/>
                      </a:lnTo>
                      <a:lnTo>
                        <a:pt x="94" y="105"/>
                      </a:lnTo>
                      <a:lnTo>
                        <a:pt x="92" y="108"/>
                      </a:lnTo>
                      <a:lnTo>
                        <a:pt x="90" y="111"/>
                      </a:lnTo>
                      <a:lnTo>
                        <a:pt x="89" y="116"/>
                      </a:lnTo>
                      <a:lnTo>
                        <a:pt x="87" y="120"/>
                      </a:lnTo>
                      <a:lnTo>
                        <a:pt x="85" y="123"/>
                      </a:lnTo>
                      <a:lnTo>
                        <a:pt x="84" y="126"/>
                      </a:lnTo>
                      <a:lnTo>
                        <a:pt x="82" y="131"/>
                      </a:lnTo>
                      <a:lnTo>
                        <a:pt x="79" y="135"/>
                      </a:lnTo>
                      <a:lnTo>
                        <a:pt x="77" y="138"/>
                      </a:lnTo>
                      <a:lnTo>
                        <a:pt x="75" y="141"/>
                      </a:lnTo>
                      <a:lnTo>
                        <a:pt x="72" y="145"/>
                      </a:lnTo>
                      <a:lnTo>
                        <a:pt x="70" y="148"/>
                      </a:lnTo>
                      <a:lnTo>
                        <a:pt x="67" y="151"/>
                      </a:lnTo>
                      <a:lnTo>
                        <a:pt x="65" y="156"/>
                      </a:lnTo>
                      <a:lnTo>
                        <a:pt x="64" y="160"/>
                      </a:lnTo>
                      <a:lnTo>
                        <a:pt x="60" y="163"/>
                      </a:lnTo>
                      <a:lnTo>
                        <a:pt x="59" y="166"/>
                      </a:lnTo>
                      <a:lnTo>
                        <a:pt x="55" y="170"/>
                      </a:lnTo>
                      <a:lnTo>
                        <a:pt x="54" y="173"/>
                      </a:lnTo>
                      <a:lnTo>
                        <a:pt x="50" y="175"/>
                      </a:lnTo>
                      <a:lnTo>
                        <a:pt x="49" y="178"/>
                      </a:lnTo>
                      <a:lnTo>
                        <a:pt x="45" y="181"/>
                      </a:lnTo>
                      <a:lnTo>
                        <a:pt x="44" y="185"/>
                      </a:lnTo>
                      <a:lnTo>
                        <a:pt x="40" y="188"/>
                      </a:lnTo>
                      <a:lnTo>
                        <a:pt x="40" y="191"/>
                      </a:lnTo>
                      <a:lnTo>
                        <a:pt x="40" y="196"/>
                      </a:lnTo>
                      <a:lnTo>
                        <a:pt x="44" y="200"/>
                      </a:lnTo>
                      <a:lnTo>
                        <a:pt x="45" y="201"/>
                      </a:lnTo>
                      <a:lnTo>
                        <a:pt x="50" y="203"/>
                      </a:lnTo>
                      <a:lnTo>
                        <a:pt x="55" y="201"/>
                      </a:lnTo>
                      <a:lnTo>
                        <a:pt x="59" y="200"/>
                      </a:lnTo>
                      <a:lnTo>
                        <a:pt x="62" y="196"/>
                      </a:lnTo>
                      <a:lnTo>
                        <a:pt x="65" y="193"/>
                      </a:lnTo>
                      <a:lnTo>
                        <a:pt x="67" y="190"/>
                      </a:lnTo>
                      <a:lnTo>
                        <a:pt x="70" y="186"/>
                      </a:lnTo>
                      <a:lnTo>
                        <a:pt x="74" y="183"/>
                      </a:lnTo>
                      <a:lnTo>
                        <a:pt x="77" y="178"/>
                      </a:lnTo>
                      <a:lnTo>
                        <a:pt x="80" y="175"/>
                      </a:lnTo>
                      <a:lnTo>
                        <a:pt x="84" y="171"/>
                      </a:lnTo>
                      <a:lnTo>
                        <a:pt x="87" y="166"/>
                      </a:lnTo>
                      <a:lnTo>
                        <a:pt x="90" y="161"/>
                      </a:lnTo>
                      <a:lnTo>
                        <a:pt x="94" y="156"/>
                      </a:lnTo>
                      <a:lnTo>
                        <a:pt x="97" y="151"/>
                      </a:lnTo>
                      <a:lnTo>
                        <a:pt x="99" y="146"/>
                      </a:lnTo>
                      <a:lnTo>
                        <a:pt x="102" y="141"/>
                      </a:lnTo>
                      <a:lnTo>
                        <a:pt x="105" y="138"/>
                      </a:lnTo>
                      <a:lnTo>
                        <a:pt x="109" y="133"/>
                      </a:lnTo>
                      <a:lnTo>
                        <a:pt x="110" y="126"/>
                      </a:lnTo>
                      <a:lnTo>
                        <a:pt x="112" y="121"/>
                      </a:lnTo>
                      <a:lnTo>
                        <a:pt x="115" y="116"/>
                      </a:lnTo>
                      <a:lnTo>
                        <a:pt x="117" y="111"/>
                      </a:lnTo>
                      <a:lnTo>
                        <a:pt x="120" y="106"/>
                      </a:lnTo>
                      <a:lnTo>
                        <a:pt x="122" y="101"/>
                      </a:lnTo>
                      <a:lnTo>
                        <a:pt x="124" y="96"/>
                      </a:lnTo>
                      <a:lnTo>
                        <a:pt x="125" y="91"/>
                      </a:lnTo>
                      <a:lnTo>
                        <a:pt x="127" y="86"/>
                      </a:lnTo>
                      <a:lnTo>
                        <a:pt x="127" y="81"/>
                      </a:lnTo>
                      <a:lnTo>
                        <a:pt x="129" y="76"/>
                      </a:lnTo>
                      <a:lnTo>
                        <a:pt x="129" y="71"/>
                      </a:lnTo>
                      <a:lnTo>
                        <a:pt x="129" y="66"/>
                      </a:lnTo>
                      <a:lnTo>
                        <a:pt x="130" y="61"/>
                      </a:lnTo>
                      <a:lnTo>
                        <a:pt x="130" y="58"/>
                      </a:lnTo>
                      <a:lnTo>
                        <a:pt x="130" y="53"/>
                      </a:lnTo>
                      <a:lnTo>
                        <a:pt x="129" y="48"/>
                      </a:lnTo>
                      <a:lnTo>
                        <a:pt x="127" y="43"/>
                      </a:lnTo>
                      <a:lnTo>
                        <a:pt x="125" y="38"/>
                      </a:lnTo>
                      <a:lnTo>
                        <a:pt x="124" y="35"/>
                      </a:lnTo>
                      <a:lnTo>
                        <a:pt x="122" y="30"/>
                      </a:lnTo>
                      <a:lnTo>
                        <a:pt x="119" y="27"/>
                      </a:lnTo>
                      <a:lnTo>
                        <a:pt x="115" y="23"/>
                      </a:lnTo>
                      <a:lnTo>
                        <a:pt x="112" y="20"/>
                      </a:lnTo>
                      <a:lnTo>
                        <a:pt x="109" y="17"/>
                      </a:lnTo>
                      <a:lnTo>
                        <a:pt x="105" y="13"/>
                      </a:lnTo>
                      <a:lnTo>
                        <a:pt x="100" y="12"/>
                      </a:lnTo>
                      <a:lnTo>
                        <a:pt x="97" y="10"/>
                      </a:lnTo>
                      <a:lnTo>
                        <a:pt x="92" y="7"/>
                      </a:lnTo>
                      <a:lnTo>
                        <a:pt x="87" y="5"/>
                      </a:lnTo>
                      <a:lnTo>
                        <a:pt x="82" y="3"/>
                      </a:lnTo>
                      <a:lnTo>
                        <a:pt x="79" y="3"/>
                      </a:lnTo>
                      <a:lnTo>
                        <a:pt x="74" y="2"/>
                      </a:lnTo>
                      <a:lnTo>
                        <a:pt x="67" y="2"/>
                      </a:lnTo>
                      <a:lnTo>
                        <a:pt x="62" y="0"/>
                      </a:lnTo>
                      <a:lnTo>
                        <a:pt x="57" y="0"/>
                      </a:lnTo>
                      <a:lnTo>
                        <a:pt x="52" y="0"/>
                      </a:lnTo>
                      <a:lnTo>
                        <a:pt x="47" y="0"/>
                      </a:lnTo>
                      <a:lnTo>
                        <a:pt x="42" y="0"/>
                      </a:lnTo>
                      <a:lnTo>
                        <a:pt x="37" y="2"/>
                      </a:lnTo>
                      <a:lnTo>
                        <a:pt x="32" y="2"/>
                      </a:lnTo>
                      <a:lnTo>
                        <a:pt x="27" y="2"/>
                      </a:lnTo>
                      <a:lnTo>
                        <a:pt x="22" y="3"/>
                      </a:lnTo>
                      <a:lnTo>
                        <a:pt x="17" y="3"/>
                      </a:lnTo>
                      <a:lnTo>
                        <a:pt x="12" y="5"/>
                      </a:lnTo>
                      <a:lnTo>
                        <a:pt x="9" y="7"/>
                      </a:lnTo>
                      <a:lnTo>
                        <a:pt x="4" y="8"/>
                      </a:lnTo>
                      <a:lnTo>
                        <a:pt x="0" y="10"/>
                      </a:lnTo>
                      <a:lnTo>
                        <a:pt x="2" y="1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" name="Freeform 56">
                  <a:extLst>
                    <a:ext uri="{FF2B5EF4-FFF2-40B4-BE49-F238E27FC236}">
                      <a16:creationId xmlns:a16="http://schemas.microsoft.com/office/drawing/2014/main" id="{AD077ED5-2A42-4777-96B5-F1BD751B3B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9" y="1507"/>
                  <a:ext cx="1295" cy="1340"/>
                </a:xfrm>
                <a:custGeom>
                  <a:avLst/>
                  <a:gdLst>
                    <a:gd name="T0" fmla="*/ 1220 w 1295"/>
                    <a:gd name="T1" fmla="*/ 486 h 1340"/>
                    <a:gd name="T2" fmla="*/ 1205 w 1295"/>
                    <a:gd name="T3" fmla="*/ 330 h 1340"/>
                    <a:gd name="T4" fmla="*/ 1205 w 1295"/>
                    <a:gd name="T5" fmla="*/ 172 h 1340"/>
                    <a:gd name="T6" fmla="*/ 1215 w 1295"/>
                    <a:gd name="T7" fmla="*/ 12 h 1340"/>
                    <a:gd name="T8" fmla="*/ 1184 w 1295"/>
                    <a:gd name="T9" fmla="*/ 140 h 1340"/>
                    <a:gd name="T10" fmla="*/ 1175 w 1295"/>
                    <a:gd name="T11" fmla="*/ 320 h 1340"/>
                    <a:gd name="T12" fmla="*/ 1187 w 1295"/>
                    <a:gd name="T13" fmla="*/ 499 h 1340"/>
                    <a:gd name="T14" fmla="*/ 1212 w 1295"/>
                    <a:gd name="T15" fmla="*/ 674 h 1340"/>
                    <a:gd name="T16" fmla="*/ 1228 w 1295"/>
                    <a:gd name="T17" fmla="*/ 772 h 1340"/>
                    <a:gd name="T18" fmla="*/ 1242 w 1295"/>
                    <a:gd name="T19" fmla="*/ 855 h 1340"/>
                    <a:gd name="T20" fmla="*/ 1250 w 1295"/>
                    <a:gd name="T21" fmla="*/ 939 h 1340"/>
                    <a:gd name="T22" fmla="*/ 1245 w 1295"/>
                    <a:gd name="T23" fmla="*/ 1022 h 1340"/>
                    <a:gd name="T24" fmla="*/ 1222 w 1295"/>
                    <a:gd name="T25" fmla="*/ 1093 h 1340"/>
                    <a:gd name="T26" fmla="*/ 1180 w 1295"/>
                    <a:gd name="T27" fmla="*/ 1150 h 1340"/>
                    <a:gd name="T28" fmla="*/ 1124 w 1295"/>
                    <a:gd name="T29" fmla="*/ 1197 h 1340"/>
                    <a:gd name="T30" fmla="*/ 1057 w 1295"/>
                    <a:gd name="T31" fmla="*/ 1233 h 1340"/>
                    <a:gd name="T32" fmla="*/ 1085 w 1295"/>
                    <a:gd name="T33" fmla="*/ 1145 h 1340"/>
                    <a:gd name="T34" fmla="*/ 1095 w 1295"/>
                    <a:gd name="T35" fmla="*/ 1010 h 1340"/>
                    <a:gd name="T36" fmla="*/ 1077 w 1295"/>
                    <a:gd name="T37" fmla="*/ 872 h 1340"/>
                    <a:gd name="T38" fmla="*/ 1050 w 1295"/>
                    <a:gd name="T39" fmla="*/ 742 h 1340"/>
                    <a:gd name="T40" fmla="*/ 1054 w 1295"/>
                    <a:gd name="T41" fmla="*/ 816 h 1340"/>
                    <a:gd name="T42" fmla="*/ 1069 w 1295"/>
                    <a:gd name="T43" fmla="*/ 952 h 1340"/>
                    <a:gd name="T44" fmla="*/ 1065 w 1295"/>
                    <a:gd name="T45" fmla="*/ 1087 h 1340"/>
                    <a:gd name="T46" fmla="*/ 1027 w 1295"/>
                    <a:gd name="T47" fmla="*/ 1215 h 1340"/>
                    <a:gd name="T48" fmla="*/ 964 w 1295"/>
                    <a:gd name="T49" fmla="*/ 1270 h 1340"/>
                    <a:gd name="T50" fmla="*/ 909 w 1295"/>
                    <a:gd name="T51" fmla="*/ 1285 h 1340"/>
                    <a:gd name="T52" fmla="*/ 771 w 1295"/>
                    <a:gd name="T53" fmla="*/ 1308 h 1340"/>
                    <a:gd name="T54" fmla="*/ 581 w 1295"/>
                    <a:gd name="T55" fmla="*/ 1310 h 1340"/>
                    <a:gd name="T56" fmla="*/ 390 w 1295"/>
                    <a:gd name="T57" fmla="*/ 1280 h 1340"/>
                    <a:gd name="T58" fmla="*/ 213 w 1295"/>
                    <a:gd name="T59" fmla="*/ 1223 h 1340"/>
                    <a:gd name="T60" fmla="*/ 103 w 1295"/>
                    <a:gd name="T61" fmla="*/ 1153 h 1340"/>
                    <a:gd name="T62" fmla="*/ 50 w 1295"/>
                    <a:gd name="T63" fmla="*/ 1068 h 1340"/>
                    <a:gd name="T64" fmla="*/ 37 w 1295"/>
                    <a:gd name="T65" fmla="*/ 969 h 1340"/>
                    <a:gd name="T66" fmla="*/ 55 w 1295"/>
                    <a:gd name="T67" fmla="*/ 865 h 1340"/>
                    <a:gd name="T68" fmla="*/ 82 w 1295"/>
                    <a:gd name="T69" fmla="*/ 789 h 1340"/>
                    <a:gd name="T70" fmla="*/ 93 w 1295"/>
                    <a:gd name="T71" fmla="*/ 724 h 1340"/>
                    <a:gd name="T72" fmla="*/ 97 w 1295"/>
                    <a:gd name="T73" fmla="*/ 654 h 1340"/>
                    <a:gd name="T74" fmla="*/ 107 w 1295"/>
                    <a:gd name="T75" fmla="*/ 593 h 1340"/>
                    <a:gd name="T76" fmla="*/ 128 w 1295"/>
                    <a:gd name="T77" fmla="*/ 538 h 1340"/>
                    <a:gd name="T78" fmla="*/ 163 w 1295"/>
                    <a:gd name="T79" fmla="*/ 483 h 1340"/>
                    <a:gd name="T80" fmla="*/ 148 w 1295"/>
                    <a:gd name="T81" fmla="*/ 461 h 1340"/>
                    <a:gd name="T82" fmla="*/ 102 w 1295"/>
                    <a:gd name="T83" fmla="*/ 536 h 1340"/>
                    <a:gd name="T84" fmla="*/ 82 w 1295"/>
                    <a:gd name="T85" fmla="*/ 611 h 1340"/>
                    <a:gd name="T86" fmla="*/ 74 w 1295"/>
                    <a:gd name="T87" fmla="*/ 691 h 1340"/>
                    <a:gd name="T88" fmla="*/ 59 w 1295"/>
                    <a:gd name="T89" fmla="*/ 782 h 1340"/>
                    <a:gd name="T90" fmla="*/ 32 w 1295"/>
                    <a:gd name="T91" fmla="*/ 864 h 1340"/>
                    <a:gd name="T92" fmla="*/ 9 w 1295"/>
                    <a:gd name="T93" fmla="*/ 942 h 1340"/>
                    <a:gd name="T94" fmla="*/ 2 w 1295"/>
                    <a:gd name="T95" fmla="*/ 1022 h 1340"/>
                    <a:gd name="T96" fmla="*/ 42 w 1295"/>
                    <a:gd name="T97" fmla="*/ 1127 h 1340"/>
                    <a:gd name="T98" fmla="*/ 178 w 1295"/>
                    <a:gd name="T99" fmla="*/ 1248 h 1340"/>
                    <a:gd name="T100" fmla="*/ 363 w 1295"/>
                    <a:gd name="T101" fmla="*/ 1313 h 1340"/>
                    <a:gd name="T102" fmla="*/ 563 w 1295"/>
                    <a:gd name="T103" fmla="*/ 1336 h 1340"/>
                    <a:gd name="T104" fmla="*/ 741 w 1295"/>
                    <a:gd name="T105" fmla="*/ 1338 h 1340"/>
                    <a:gd name="T106" fmla="*/ 921 w 1295"/>
                    <a:gd name="T107" fmla="*/ 1316 h 1340"/>
                    <a:gd name="T108" fmla="*/ 1100 w 1295"/>
                    <a:gd name="T109" fmla="*/ 1258 h 1340"/>
                    <a:gd name="T110" fmla="*/ 1237 w 1295"/>
                    <a:gd name="T111" fmla="*/ 1148 h 1340"/>
                    <a:gd name="T112" fmla="*/ 1292 w 1295"/>
                    <a:gd name="T113" fmla="*/ 997 h 1340"/>
                    <a:gd name="T114" fmla="*/ 1293 w 1295"/>
                    <a:gd name="T115" fmla="*/ 902 h 1340"/>
                    <a:gd name="T116" fmla="*/ 1283 w 1295"/>
                    <a:gd name="T117" fmla="*/ 807 h 1340"/>
                    <a:gd name="T118" fmla="*/ 1265 w 1295"/>
                    <a:gd name="T119" fmla="*/ 712 h 1340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295"/>
                    <a:gd name="T181" fmla="*/ 0 h 1340"/>
                    <a:gd name="T182" fmla="*/ 1295 w 1295"/>
                    <a:gd name="T183" fmla="*/ 1340 h 1340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295" h="1340">
                      <a:moveTo>
                        <a:pt x="1248" y="638"/>
                      </a:moveTo>
                      <a:lnTo>
                        <a:pt x="1245" y="626"/>
                      </a:lnTo>
                      <a:lnTo>
                        <a:pt x="1243" y="616"/>
                      </a:lnTo>
                      <a:lnTo>
                        <a:pt x="1240" y="606"/>
                      </a:lnTo>
                      <a:lnTo>
                        <a:pt x="1238" y="596"/>
                      </a:lnTo>
                      <a:lnTo>
                        <a:pt x="1237" y="586"/>
                      </a:lnTo>
                      <a:lnTo>
                        <a:pt x="1235" y="576"/>
                      </a:lnTo>
                      <a:lnTo>
                        <a:pt x="1233" y="566"/>
                      </a:lnTo>
                      <a:lnTo>
                        <a:pt x="1232" y="556"/>
                      </a:lnTo>
                      <a:lnTo>
                        <a:pt x="1228" y="546"/>
                      </a:lnTo>
                      <a:lnTo>
                        <a:pt x="1227" y="536"/>
                      </a:lnTo>
                      <a:lnTo>
                        <a:pt x="1225" y="526"/>
                      </a:lnTo>
                      <a:lnTo>
                        <a:pt x="1225" y="516"/>
                      </a:lnTo>
                      <a:lnTo>
                        <a:pt x="1223" y="506"/>
                      </a:lnTo>
                      <a:lnTo>
                        <a:pt x="1222" y="496"/>
                      </a:lnTo>
                      <a:lnTo>
                        <a:pt x="1220" y="486"/>
                      </a:lnTo>
                      <a:lnTo>
                        <a:pt x="1218" y="478"/>
                      </a:lnTo>
                      <a:lnTo>
                        <a:pt x="1217" y="468"/>
                      </a:lnTo>
                      <a:lnTo>
                        <a:pt x="1215" y="458"/>
                      </a:lnTo>
                      <a:lnTo>
                        <a:pt x="1215" y="448"/>
                      </a:lnTo>
                      <a:lnTo>
                        <a:pt x="1213" y="438"/>
                      </a:lnTo>
                      <a:lnTo>
                        <a:pt x="1213" y="428"/>
                      </a:lnTo>
                      <a:lnTo>
                        <a:pt x="1212" y="418"/>
                      </a:lnTo>
                      <a:lnTo>
                        <a:pt x="1212" y="408"/>
                      </a:lnTo>
                      <a:lnTo>
                        <a:pt x="1210" y="398"/>
                      </a:lnTo>
                      <a:lnTo>
                        <a:pt x="1210" y="388"/>
                      </a:lnTo>
                      <a:lnTo>
                        <a:pt x="1208" y="378"/>
                      </a:lnTo>
                      <a:lnTo>
                        <a:pt x="1208" y="368"/>
                      </a:lnTo>
                      <a:lnTo>
                        <a:pt x="1207" y="358"/>
                      </a:lnTo>
                      <a:lnTo>
                        <a:pt x="1207" y="348"/>
                      </a:lnTo>
                      <a:lnTo>
                        <a:pt x="1207" y="340"/>
                      </a:lnTo>
                      <a:lnTo>
                        <a:pt x="1205" y="330"/>
                      </a:lnTo>
                      <a:lnTo>
                        <a:pt x="1205" y="320"/>
                      </a:lnTo>
                      <a:lnTo>
                        <a:pt x="1205" y="310"/>
                      </a:lnTo>
                      <a:lnTo>
                        <a:pt x="1205" y="300"/>
                      </a:lnTo>
                      <a:lnTo>
                        <a:pt x="1203" y="290"/>
                      </a:lnTo>
                      <a:lnTo>
                        <a:pt x="1203" y="280"/>
                      </a:lnTo>
                      <a:lnTo>
                        <a:pt x="1203" y="270"/>
                      </a:lnTo>
                      <a:lnTo>
                        <a:pt x="1203" y="261"/>
                      </a:lnTo>
                      <a:lnTo>
                        <a:pt x="1203" y="251"/>
                      </a:lnTo>
                      <a:lnTo>
                        <a:pt x="1203" y="241"/>
                      </a:lnTo>
                      <a:lnTo>
                        <a:pt x="1203" y="231"/>
                      </a:lnTo>
                      <a:lnTo>
                        <a:pt x="1203" y="222"/>
                      </a:lnTo>
                      <a:lnTo>
                        <a:pt x="1203" y="212"/>
                      </a:lnTo>
                      <a:lnTo>
                        <a:pt x="1203" y="202"/>
                      </a:lnTo>
                      <a:lnTo>
                        <a:pt x="1203" y="192"/>
                      </a:lnTo>
                      <a:lnTo>
                        <a:pt x="1203" y="182"/>
                      </a:lnTo>
                      <a:lnTo>
                        <a:pt x="1205" y="172"/>
                      </a:lnTo>
                      <a:lnTo>
                        <a:pt x="1205" y="162"/>
                      </a:lnTo>
                      <a:lnTo>
                        <a:pt x="1205" y="152"/>
                      </a:lnTo>
                      <a:lnTo>
                        <a:pt x="1205" y="142"/>
                      </a:lnTo>
                      <a:lnTo>
                        <a:pt x="1207" y="132"/>
                      </a:lnTo>
                      <a:lnTo>
                        <a:pt x="1207" y="123"/>
                      </a:lnTo>
                      <a:lnTo>
                        <a:pt x="1207" y="113"/>
                      </a:lnTo>
                      <a:lnTo>
                        <a:pt x="1208" y="102"/>
                      </a:lnTo>
                      <a:lnTo>
                        <a:pt x="1208" y="92"/>
                      </a:lnTo>
                      <a:lnTo>
                        <a:pt x="1210" y="83"/>
                      </a:lnTo>
                      <a:lnTo>
                        <a:pt x="1210" y="72"/>
                      </a:lnTo>
                      <a:lnTo>
                        <a:pt x="1210" y="62"/>
                      </a:lnTo>
                      <a:lnTo>
                        <a:pt x="1212" y="52"/>
                      </a:lnTo>
                      <a:lnTo>
                        <a:pt x="1212" y="42"/>
                      </a:lnTo>
                      <a:lnTo>
                        <a:pt x="1213" y="32"/>
                      </a:lnTo>
                      <a:lnTo>
                        <a:pt x="1213" y="22"/>
                      </a:lnTo>
                      <a:lnTo>
                        <a:pt x="1215" y="12"/>
                      </a:lnTo>
                      <a:lnTo>
                        <a:pt x="1215" y="2"/>
                      </a:lnTo>
                      <a:lnTo>
                        <a:pt x="1215" y="0"/>
                      </a:lnTo>
                      <a:lnTo>
                        <a:pt x="1213" y="2"/>
                      </a:lnTo>
                      <a:lnTo>
                        <a:pt x="1210" y="12"/>
                      </a:lnTo>
                      <a:lnTo>
                        <a:pt x="1207" y="23"/>
                      </a:lnTo>
                      <a:lnTo>
                        <a:pt x="1203" y="33"/>
                      </a:lnTo>
                      <a:lnTo>
                        <a:pt x="1202" y="43"/>
                      </a:lnTo>
                      <a:lnTo>
                        <a:pt x="1198" y="53"/>
                      </a:lnTo>
                      <a:lnTo>
                        <a:pt x="1197" y="65"/>
                      </a:lnTo>
                      <a:lnTo>
                        <a:pt x="1195" y="75"/>
                      </a:lnTo>
                      <a:lnTo>
                        <a:pt x="1193" y="87"/>
                      </a:lnTo>
                      <a:lnTo>
                        <a:pt x="1192" y="97"/>
                      </a:lnTo>
                      <a:lnTo>
                        <a:pt x="1189" y="107"/>
                      </a:lnTo>
                      <a:lnTo>
                        <a:pt x="1187" y="118"/>
                      </a:lnTo>
                      <a:lnTo>
                        <a:pt x="1185" y="128"/>
                      </a:lnTo>
                      <a:lnTo>
                        <a:pt x="1184" y="140"/>
                      </a:lnTo>
                      <a:lnTo>
                        <a:pt x="1182" y="152"/>
                      </a:lnTo>
                      <a:lnTo>
                        <a:pt x="1182" y="162"/>
                      </a:lnTo>
                      <a:lnTo>
                        <a:pt x="1180" y="173"/>
                      </a:lnTo>
                      <a:lnTo>
                        <a:pt x="1179" y="185"/>
                      </a:lnTo>
                      <a:lnTo>
                        <a:pt x="1179" y="195"/>
                      </a:lnTo>
                      <a:lnTo>
                        <a:pt x="1177" y="207"/>
                      </a:lnTo>
                      <a:lnTo>
                        <a:pt x="1177" y="218"/>
                      </a:lnTo>
                      <a:lnTo>
                        <a:pt x="1177" y="228"/>
                      </a:lnTo>
                      <a:lnTo>
                        <a:pt x="1175" y="240"/>
                      </a:lnTo>
                      <a:lnTo>
                        <a:pt x="1175" y="251"/>
                      </a:lnTo>
                      <a:lnTo>
                        <a:pt x="1175" y="263"/>
                      </a:lnTo>
                      <a:lnTo>
                        <a:pt x="1175" y="275"/>
                      </a:lnTo>
                      <a:lnTo>
                        <a:pt x="1175" y="285"/>
                      </a:lnTo>
                      <a:lnTo>
                        <a:pt x="1175" y="296"/>
                      </a:lnTo>
                      <a:lnTo>
                        <a:pt x="1175" y="308"/>
                      </a:lnTo>
                      <a:lnTo>
                        <a:pt x="1175" y="320"/>
                      </a:lnTo>
                      <a:lnTo>
                        <a:pt x="1175" y="331"/>
                      </a:lnTo>
                      <a:lnTo>
                        <a:pt x="1177" y="341"/>
                      </a:lnTo>
                      <a:lnTo>
                        <a:pt x="1177" y="353"/>
                      </a:lnTo>
                      <a:lnTo>
                        <a:pt x="1177" y="365"/>
                      </a:lnTo>
                      <a:lnTo>
                        <a:pt x="1177" y="376"/>
                      </a:lnTo>
                      <a:lnTo>
                        <a:pt x="1179" y="386"/>
                      </a:lnTo>
                      <a:lnTo>
                        <a:pt x="1179" y="398"/>
                      </a:lnTo>
                      <a:lnTo>
                        <a:pt x="1179" y="410"/>
                      </a:lnTo>
                      <a:lnTo>
                        <a:pt x="1180" y="420"/>
                      </a:lnTo>
                      <a:lnTo>
                        <a:pt x="1180" y="431"/>
                      </a:lnTo>
                      <a:lnTo>
                        <a:pt x="1182" y="443"/>
                      </a:lnTo>
                      <a:lnTo>
                        <a:pt x="1182" y="454"/>
                      </a:lnTo>
                      <a:lnTo>
                        <a:pt x="1184" y="464"/>
                      </a:lnTo>
                      <a:lnTo>
                        <a:pt x="1185" y="476"/>
                      </a:lnTo>
                      <a:lnTo>
                        <a:pt x="1187" y="488"/>
                      </a:lnTo>
                      <a:lnTo>
                        <a:pt x="1187" y="499"/>
                      </a:lnTo>
                      <a:lnTo>
                        <a:pt x="1189" y="509"/>
                      </a:lnTo>
                      <a:lnTo>
                        <a:pt x="1190" y="521"/>
                      </a:lnTo>
                      <a:lnTo>
                        <a:pt x="1192" y="533"/>
                      </a:lnTo>
                      <a:lnTo>
                        <a:pt x="1192" y="543"/>
                      </a:lnTo>
                      <a:lnTo>
                        <a:pt x="1193" y="554"/>
                      </a:lnTo>
                      <a:lnTo>
                        <a:pt x="1195" y="566"/>
                      </a:lnTo>
                      <a:lnTo>
                        <a:pt x="1197" y="576"/>
                      </a:lnTo>
                      <a:lnTo>
                        <a:pt x="1198" y="588"/>
                      </a:lnTo>
                      <a:lnTo>
                        <a:pt x="1200" y="599"/>
                      </a:lnTo>
                      <a:lnTo>
                        <a:pt x="1202" y="609"/>
                      </a:lnTo>
                      <a:lnTo>
                        <a:pt x="1203" y="621"/>
                      </a:lnTo>
                      <a:lnTo>
                        <a:pt x="1205" y="631"/>
                      </a:lnTo>
                      <a:lnTo>
                        <a:pt x="1207" y="643"/>
                      </a:lnTo>
                      <a:lnTo>
                        <a:pt x="1208" y="652"/>
                      </a:lnTo>
                      <a:lnTo>
                        <a:pt x="1210" y="664"/>
                      </a:lnTo>
                      <a:lnTo>
                        <a:pt x="1212" y="674"/>
                      </a:lnTo>
                      <a:lnTo>
                        <a:pt x="1213" y="684"/>
                      </a:lnTo>
                      <a:lnTo>
                        <a:pt x="1215" y="696"/>
                      </a:lnTo>
                      <a:lnTo>
                        <a:pt x="1217" y="706"/>
                      </a:lnTo>
                      <a:lnTo>
                        <a:pt x="1218" y="711"/>
                      </a:lnTo>
                      <a:lnTo>
                        <a:pt x="1218" y="716"/>
                      </a:lnTo>
                      <a:lnTo>
                        <a:pt x="1220" y="722"/>
                      </a:lnTo>
                      <a:lnTo>
                        <a:pt x="1220" y="727"/>
                      </a:lnTo>
                      <a:lnTo>
                        <a:pt x="1222" y="732"/>
                      </a:lnTo>
                      <a:lnTo>
                        <a:pt x="1222" y="737"/>
                      </a:lnTo>
                      <a:lnTo>
                        <a:pt x="1223" y="742"/>
                      </a:lnTo>
                      <a:lnTo>
                        <a:pt x="1225" y="747"/>
                      </a:lnTo>
                      <a:lnTo>
                        <a:pt x="1225" y="752"/>
                      </a:lnTo>
                      <a:lnTo>
                        <a:pt x="1225" y="757"/>
                      </a:lnTo>
                      <a:lnTo>
                        <a:pt x="1227" y="762"/>
                      </a:lnTo>
                      <a:lnTo>
                        <a:pt x="1227" y="769"/>
                      </a:lnTo>
                      <a:lnTo>
                        <a:pt x="1228" y="772"/>
                      </a:lnTo>
                      <a:lnTo>
                        <a:pt x="1230" y="779"/>
                      </a:lnTo>
                      <a:lnTo>
                        <a:pt x="1230" y="784"/>
                      </a:lnTo>
                      <a:lnTo>
                        <a:pt x="1232" y="789"/>
                      </a:lnTo>
                      <a:lnTo>
                        <a:pt x="1232" y="794"/>
                      </a:lnTo>
                      <a:lnTo>
                        <a:pt x="1233" y="799"/>
                      </a:lnTo>
                      <a:lnTo>
                        <a:pt x="1233" y="804"/>
                      </a:lnTo>
                      <a:lnTo>
                        <a:pt x="1235" y="809"/>
                      </a:lnTo>
                      <a:lnTo>
                        <a:pt x="1235" y="814"/>
                      </a:lnTo>
                      <a:lnTo>
                        <a:pt x="1237" y="819"/>
                      </a:lnTo>
                      <a:lnTo>
                        <a:pt x="1237" y="826"/>
                      </a:lnTo>
                      <a:lnTo>
                        <a:pt x="1238" y="831"/>
                      </a:lnTo>
                      <a:lnTo>
                        <a:pt x="1238" y="836"/>
                      </a:lnTo>
                      <a:lnTo>
                        <a:pt x="1240" y="841"/>
                      </a:lnTo>
                      <a:lnTo>
                        <a:pt x="1240" y="846"/>
                      </a:lnTo>
                      <a:lnTo>
                        <a:pt x="1242" y="851"/>
                      </a:lnTo>
                      <a:lnTo>
                        <a:pt x="1242" y="855"/>
                      </a:lnTo>
                      <a:lnTo>
                        <a:pt x="1243" y="860"/>
                      </a:lnTo>
                      <a:lnTo>
                        <a:pt x="1243" y="865"/>
                      </a:lnTo>
                      <a:lnTo>
                        <a:pt x="1245" y="872"/>
                      </a:lnTo>
                      <a:lnTo>
                        <a:pt x="1245" y="877"/>
                      </a:lnTo>
                      <a:lnTo>
                        <a:pt x="1245" y="882"/>
                      </a:lnTo>
                      <a:lnTo>
                        <a:pt x="1247" y="887"/>
                      </a:lnTo>
                      <a:lnTo>
                        <a:pt x="1247" y="892"/>
                      </a:lnTo>
                      <a:lnTo>
                        <a:pt x="1247" y="897"/>
                      </a:lnTo>
                      <a:lnTo>
                        <a:pt x="1248" y="902"/>
                      </a:lnTo>
                      <a:lnTo>
                        <a:pt x="1248" y="907"/>
                      </a:lnTo>
                      <a:lnTo>
                        <a:pt x="1248" y="912"/>
                      </a:lnTo>
                      <a:lnTo>
                        <a:pt x="1248" y="917"/>
                      </a:lnTo>
                      <a:lnTo>
                        <a:pt x="1248" y="922"/>
                      </a:lnTo>
                      <a:lnTo>
                        <a:pt x="1248" y="929"/>
                      </a:lnTo>
                      <a:lnTo>
                        <a:pt x="1250" y="934"/>
                      </a:lnTo>
                      <a:lnTo>
                        <a:pt x="1250" y="939"/>
                      </a:lnTo>
                      <a:lnTo>
                        <a:pt x="1250" y="944"/>
                      </a:lnTo>
                      <a:lnTo>
                        <a:pt x="1250" y="949"/>
                      </a:lnTo>
                      <a:lnTo>
                        <a:pt x="1250" y="955"/>
                      </a:lnTo>
                      <a:lnTo>
                        <a:pt x="1250" y="959"/>
                      </a:lnTo>
                      <a:lnTo>
                        <a:pt x="1250" y="965"/>
                      </a:lnTo>
                      <a:lnTo>
                        <a:pt x="1248" y="970"/>
                      </a:lnTo>
                      <a:lnTo>
                        <a:pt x="1248" y="975"/>
                      </a:lnTo>
                      <a:lnTo>
                        <a:pt x="1248" y="980"/>
                      </a:lnTo>
                      <a:lnTo>
                        <a:pt x="1248" y="985"/>
                      </a:lnTo>
                      <a:lnTo>
                        <a:pt x="1248" y="990"/>
                      </a:lnTo>
                      <a:lnTo>
                        <a:pt x="1248" y="997"/>
                      </a:lnTo>
                      <a:lnTo>
                        <a:pt x="1247" y="1002"/>
                      </a:lnTo>
                      <a:lnTo>
                        <a:pt x="1247" y="1007"/>
                      </a:lnTo>
                      <a:lnTo>
                        <a:pt x="1247" y="1012"/>
                      </a:lnTo>
                      <a:lnTo>
                        <a:pt x="1245" y="1017"/>
                      </a:lnTo>
                      <a:lnTo>
                        <a:pt x="1245" y="1022"/>
                      </a:lnTo>
                      <a:lnTo>
                        <a:pt x="1243" y="1027"/>
                      </a:lnTo>
                      <a:lnTo>
                        <a:pt x="1243" y="1034"/>
                      </a:lnTo>
                      <a:lnTo>
                        <a:pt x="1242" y="1039"/>
                      </a:lnTo>
                      <a:lnTo>
                        <a:pt x="1240" y="1044"/>
                      </a:lnTo>
                      <a:lnTo>
                        <a:pt x="1240" y="1047"/>
                      </a:lnTo>
                      <a:lnTo>
                        <a:pt x="1238" y="1052"/>
                      </a:lnTo>
                      <a:lnTo>
                        <a:pt x="1237" y="1057"/>
                      </a:lnTo>
                      <a:lnTo>
                        <a:pt x="1235" y="1060"/>
                      </a:lnTo>
                      <a:lnTo>
                        <a:pt x="1235" y="1065"/>
                      </a:lnTo>
                      <a:lnTo>
                        <a:pt x="1233" y="1068"/>
                      </a:lnTo>
                      <a:lnTo>
                        <a:pt x="1232" y="1073"/>
                      </a:lnTo>
                      <a:lnTo>
                        <a:pt x="1228" y="1077"/>
                      </a:lnTo>
                      <a:lnTo>
                        <a:pt x="1227" y="1082"/>
                      </a:lnTo>
                      <a:lnTo>
                        <a:pt x="1225" y="1085"/>
                      </a:lnTo>
                      <a:lnTo>
                        <a:pt x="1223" y="1088"/>
                      </a:lnTo>
                      <a:lnTo>
                        <a:pt x="1222" y="1093"/>
                      </a:lnTo>
                      <a:lnTo>
                        <a:pt x="1220" y="1097"/>
                      </a:lnTo>
                      <a:lnTo>
                        <a:pt x="1217" y="1100"/>
                      </a:lnTo>
                      <a:lnTo>
                        <a:pt x="1215" y="1105"/>
                      </a:lnTo>
                      <a:lnTo>
                        <a:pt x="1213" y="1108"/>
                      </a:lnTo>
                      <a:lnTo>
                        <a:pt x="1210" y="1112"/>
                      </a:lnTo>
                      <a:lnTo>
                        <a:pt x="1208" y="1115"/>
                      </a:lnTo>
                      <a:lnTo>
                        <a:pt x="1205" y="1118"/>
                      </a:lnTo>
                      <a:lnTo>
                        <a:pt x="1202" y="1123"/>
                      </a:lnTo>
                      <a:lnTo>
                        <a:pt x="1200" y="1127"/>
                      </a:lnTo>
                      <a:lnTo>
                        <a:pt x="1197" y="1130"/>
                      </a:lnTo>
                      <a:lnTo>
                        <a:pt x="1195" y="1133"/>
                      </a:lnTo>
                      <a:lnTo>
                        <a:pt x="1192" y="1137"/>
                      </a:lnTo>
                      <a:lnTo>
                        <a:pt x="1190" y="1140"/>
                      </a:lnTo>
                      <a:lnTo>
                        <a:pt x="1187" y="1143"/>
                      </a:lnTo>
                      <a:lnTo>
                        <a:pt x="1184" y="1147"/>
                      </a:lnTo>
                      <a:lnTo>
                        <a:pt x="1180" y="1150"/>
                      </a:lnTo>
                      <a:lnTo>
                        <a:pt x="1177" y="1153"/>
                      </a:lnTo>
                      <a:lnTo>
                        <a:pt x="1174" y="1157"/>
                      </a:lnTo>
                      <a:lnTo>
                        <a:pt x="1172" y="1160"/>
                      </a:lnTo>
                      <a:lnTo>
                        <a:pt x="1169" y="1163"/>
                      </a:lnTo>
                      <a:lnTo>
                        <a:pt x="1164" y="1167"/>
                      </a:lnTo>
                      <a:lnTo>
                        <a:pt x="1160" y="1168"/>
                      </a:lnTo>
                      <a:lnTo>
                        <a:pt x="1157" y="1172"/>
                      </a:lnTo>
                      <a:lnTo>
                        <a:pt x="1154" y="1175"/>
                      </a:lnTo>
                      <a:lnTo>
                        <a:pt x="1150" y="1178"/>
                      </a:lnTo>
                      <a:lnTo>
                        <a:pt x="1145" y="1180"/>
                      </a:lnTo>
                      <a:lnTo>
                        <a:pt x="1144" y="1183"/>
                      </a:lnTo>
                      <a:lnTo>
                        <a:pt x="1139" y="1187"/>
                      </a:lnTo>
                      <a:lnTo>
                        <a:pt x="1135" y="1190"/>
                      </a:lnTo>
                      <a:lnTo>
                        <a:pt x="1132" y="1192"/>
                      </a:lnTo>
                      <a:lnTo>
                        <a:pt x="1127" y="1195"/>
                      </a:lnTo>
                      <a:lnTo>
                        <a:pt x="1124" y="1197"/>
                      </a:lnTo>
                      <a:lnTo>
                        <a:pt x="1120" y="1200"/>
                      </a:lnTo>
                      <a:lnTo>
                        <a:pt x="1115" y="1202"/>
                      </a:lnTo>
                      <a:lnTo>
                        <a:pt x="1112" y="1205"/>
                      </a:lnTo>
                      <a:lnTo>
                        <a:pt x="1107" y="1207"/>
                      </a:lnTo>
                      <a:lnTo>
                        <a:pt x="1104" y="1210"/>
                      </a:lnTo>
                      <a:lnTo>
                        <a:pt x="1099" y="1212"/>
                      </a:lnTo>
                      <a:lnTo>
                        <a:pt x="1095" y="1213"/>
                      </a:lnTo>
                      <a:lnTo>
                        <a:pt x="1090" y="1217"/>
                      </a:lnTo>
                      <a:lnTo>
                        <a:pt x="1087" y="1218"/>
                      </a:lnTo>
                      <a:lnTo>
                        <a:pt x="1082" y="1222"/>
                      </a:lnTo>
                      <a:lnTo>
                        <a:pt x="1079" y="1223"/>
                      </a:lnTo>
                      <a:lnTo>
                        <a:pt x="1074" y="1225"/>
                      </a:lnTo>
                      <a:lnTo>
                        <a:pt x="1070" y="1228"/>
                      </a:lnTo>
                      <a:lnTo>
                        <a:pt x="1065" y="1230"/>
                      </a:lnTo>
                      <a:lnTo>
                        <a:pt x="1062" y="1232"/>
                      </a:lnTo>
                      <a:lnTo>
                        <a:pt x="1057" y="1233"/>
                      </a:lnTo>
                      <a:lnTo>
                        <a:pt x="1052" y="1237"/>
                      </a:lnTo>
                      <a:lnTo>
                        <a:pt x="1049" y="1238"/>
                      </a:lnTo>
                      <a:lnTo>
                        <a:pt x="1044" y="1240"/>
                      </a:lnTo>
                      <a:lnTo>
                        <a:pt x="1049" y="1233"/>
                      </a:lnTo>
                      <a:lnTo>
                        <a:pt x="1052" y="1227"/>
                      </a:lnTo>
                      <a:lnTo>
                        <a:pt x="1055" y="1220"/>
                      </a:lnTo>
                      <a:lnTo>
                        <a:pt x="1060" y="1213"/>
                      </a:lnTo>
                      <a:lnTo>
                        <a:pt x="1064" y="1205"/>
                      </a:lnTo>
                      <a:lnTo>
                        <a:pt x="1067" y="1198"/>
                      </a:lnTo>
                      <a:lnTo>
                        <a:pt x="1070" y="1190"/>
                      </a:lnTo>
                      <a:lnTo>
                        <a:pt x="1074" y="1183"/>
                      </a:lnTo>
                      <a:lnTo>
                        <a:pt x="1077" y="1177"/>
                      </a:lnTo>
                      <a:lnTo>
                        <a:pt x="1079" y="1168"/>
                      </a:lnTo>
                      <a:lnTo>
                        <a:pt x="1080" y="1160"/>
                      </a:lnTo>
                      <a:lnTo>
                        <a:pt x="1084" y="1153"/>
                      </a:lnTo>
                      <a:lnTo>
                        <a:pt x="1085" y="1145"/>
                      </a:lnTo>
                      <a:lnTo>
                        <a:pt x="1087" y="1137"/>
                      </a:lnTo>
                      <a:lnTo>
                        <a:pt x="1089" y="1130"/>
                      </a:lnTo>
                      <a:lnTo>
                        <a:pt x="1090" y="1122"/>
                      </a:lnTo>
                      <a:lnTo>
                        <a:pt x="1092" y="1113"/>
                      </a:lnTo>
                      <a:lnTo>
                        <a:pt x="1092" y="1105"/>
                      </a:lnTo>
                      <a:lnTo>
                        <a:pt x="1094" y="1095"/>
                      </a:lnTo>
                      <a:lnTo>
                        <a:pt x="1094" y="1088"/>
                      </a:lnTo>
                      <a:lnTo>
                        <a:pt x="1095" y="1078"/>
                      </a:lnTo>
                      <a:lnTo>
                        <a:pt x="1095" y="1072"/>
                      </a:lnTo>
                      <a:lnTo>
                        <a:pt x="1095" y="1062"/>
                      </a:lnTo>
                      <a:lnTo>
                        <a:pt x="1097" y="1054"/>
                      </a:lnTo>
                      <a:lnTo>
                        <a:pt x="1095" y="1045"/>
                      </a:lnTo>
                      <a:lnTo>
                        <a:pt x="1095" y="1037"/>
                      </a:lnTo>
                      <a:lnTo>
                        <a:pt x="1095" y="1029"/>
                      </a:lnTo>
                      <a:lnTo>
                        <a:pt x="1095" y="1020"/>
                      </a:lnTo>
                      <a:lnTo>
                        <a:pt x="1095" y="1010"/>
                      </a:lnTo>
                      <a:lnTo>
                        <a:pt x="1095" y="1002"/>
                      </a:lnTo>
                      <a:lnTo>
                        <a:pt x="1094" y="994"/>
                      </a:lnTo>
                      <a:lnTo>
                        <a:pt x="1094" y="985"/>
                      </a:lnTo>
                      <a:lnTo>
                        <a:pt x="1092" y="977"/>
                      </a:lnTo>
                      <a:lnTo>
                        <a:pt x="1090" y="967"/>
                      </a:lnTo>
                      <a:lnTo>
                        <a:pt x="1090" y="959"/>
                      </a:lnTo>
                      <a:lnTo>
                        <a:pt x="1089" y="950"/>
                      </a:lnTo>
                      <a:lnTo>
                        <a:pt x="1087" y="940"/>
                      </a:lnTo>
                      <a:lnTo>
                        <a:pt x="1087" y="932"/>
                      </a:lnTo>
                      <a:lnTo>
                        <a:pt x="1085" y="924"/>
                      </a:lnTo>
                      <a:lnTo>
                        <a:pt x="1084" y="915"/>
                      </a:lnTo>
                      <a:lnTo>
                        <a:pt x="1082" y="905"/>
                      </a:lnTo>
                      <a:lnTo>
                        <a:pt x="1080" y="897"/>
                      </a:lnTo>
                      <a:lnTo>
                        <a:pt x="1079" y="889"/>
                      </a:lnTo>
                      <a:lnTo>
                        <a:pt x="1079" y="880"/>
                      </a:lnTo>
                      <a:lnTo>
                        <a:pt x="1077" y="872"/>
                      </a:lnTo>
                      <a:lnTo>
                        <a:pt x="1075" y="864"/>
                      </a:lnTo>
                      <a:lnTo>
                        <a:pt x="1074" y="854"/>
                      </a:lnTo>
                      <a:lnTo>
                        <a:pt x="1072" y="847"/>
                      </a:lnTo>
                      <a:lnTo>
                        <a:pt x="1070" y="837"/>
                      </a:lnTo>
                      <a:lnTo>
                        <a:pt x="1069" y="829"/>
                      </a:lnTo>
                      <a:lnTo>
                        <a:pt x="1067" y="821"/>
                      </a:lnTo>
                      <a:lnTo>
                        <a:pt x="1065" y="812"/>
                      </a:lnTo>
                      <a:lnTo>
                        <a:pt x="1064" y="806"/>
                      </a:lnTo>
                      <a:lnTo>
                        <a:pt x="1062" y="797"/>
                      </a:lnTo>
                      <a:lnTo>
                        <a:pt x="1060" y="789"/>
                      </a:lnTo>
                      <a:lnTo>
                        <a:pt x="1059" y="781"/>
                      </a:lnTo>
                      <a:lnTo>
                        <a:pt x="1057" y="772"/>
                      </a:lnTo>
                      <a:lnTo>
                        <a:pt x="1055" y="766"/>
                      </a:lnTo>
                      <a:lnTo>
                        <a:pt x="1054" y="757"/>
                      </a:lnTo>
                      <a:lnTo>
                        <a:pt x="1052" y="751"/>
                      </a:lnTo>
                      <a:lnTo>
                        <a:pt x="1050" y="742"/>
                      </a:lnTo>
                      <a:lnTo>
                        <a:pt x="1049" y="736"/>
                      </a:lnTo>
                      <a:lnTo>
                        <a:pt x="1049" y="727"/>
                      </a:lnTo>
                      <a:lnTo>
                        <a:pt x="1047" y="721"/>
                      </a:lnTo>
                      <a:lnTo>
                        <a:pt x="1045" y="719"/>
                      </a:lnTo>
                      <a:lnTo>
                        <a:pt x="1045" y="721"/>
                      </a:lnTo>
                      <a:lnTo>
                        <a:pt x="1045" y="729"/>
                      </a:lnTo>
                      <a:lnTo>
                        <a:pt x="1047" y="739"/>
                      </a:lnTo>
                      <a:lnTo>
                        <a:pt x="1047" y="747"/>
                      </a:lnTo>
                      <a:lnTo>
                        <a:pt x="1049" y="756"/>
                      </a:lnTo>
                      <a:lnTo>
                        <a:pt x="1049" y="764"/>
                      </a:lnTo>
                      <a:lnTo>
                        <a:pt x="1050" y="772"/>
                      </a:lnTo>
                      <a:lnTo>
                        <a:pt x="1050" y="781"/>
                      </a:lnTo>
                      <a:lnTo>
                        <a:pt x="1052" y="791"/>
                      </a:lnTo>
                      <a:lnTo>
                        <a:pt x="1052" y="799"/>
                      </a:lnTo>
                      <a:lnTo>
                        <a:pt x="1054" y="807"/>
                      </a:lnTo>
                      <a:lnTo>
                        <a:pt x="1054" y="816"/>
                      </a:lnTo>
                      <a:lnTo>
                        <a:pt x="1055" y="824"/>
                      </a:lnTo>
                      <a:lnTo>
                        <a:pt x="1055" y="832"/>
                      </a:lnTo>
                      <a:lnTo>
                        <a:pt x="1057" y="842"/>
                      </a:lnTo>
                      <a:lnTo>
                        <a:pt x="1059" y="851"/>
                      </a:lnTo>
                      <a:lnTo>
                        <a:pt x="1060" y="859"/>
                      </a:lnTo>
                      <a:lnTo>
                        <a:pt x="1060" y="867"/>
                      </a:lnTo>
                      <a:lnTo>
                        <a:pt x="1062" y="877"/>
                      </a:lnTo>
                      <a:lnTo>
                        <a:pt x="1062" y="884"/>
                      </a:lnTo>
                      <a:lnTo>
                        <a:pt x="1064" y="894"/>
                      </a:lnTo>
                      <a:lnTo>
                        <a:pt x="1064" y="902"/>
                      </a:lnTo>
                      <a:lnTo>
                        <a:pt x="1065" y="910"/>
                      </a:lnTo>
                      <a:lnTo>
                        <a:pt x="1065" y="919"/>
                      </a:lnTo>
                      <a:lnTo>
                        <a:pt x="1067" y="927"/>
                      </a:lnTo>
                      <a:lnTo>
                        <a:pt x="1067" y="935"/>
                      </a:lnTo>
                      <a:lnTo>
                        <a:pt x="1067" y="945"/>
                      </a:lnTo>
                      <a:lnTo>
                        <a:pt x="1069" y="952"/>
                      </a:lnTo>
                      <a:lnTo>
                        <a:pt x="1069" y="962"/>
                      </a:lnTo>
                      <a:lnTo>
                        <a:pt x="1069" y="970"/>
                      </a:lnTo>
                      <a:lnTo>
                        <a:pt x="1070" y="979"/>
                      </a:lnTo>
                      <a:lnTo>
                        <a:pt x="1070" y="987"/>
                      </a:lnTo>
                      <a:lnTo>
                        <a:pt x="1070" y="995"/>
                      </a:lnTo>
                      <a:lnTo>
                        <a:pt x="1070" y="1004"/>
                      </a:lnTo>
                      <a:lnTo>
                        <a:pt x="1070" y="1012"/>
                      </a:lnTo>
                      <a:lnTo>
                        <a:pt x="1070" y="1020"/>
                      </a:lnTo>
                      <a:lnTo>
                        <a:pt x="1070" y="1029"/>
                      </a:lnTo>
                      <a:lnTo>
                        <a:pt x="1070" y="1037"/>
                      </a:lnTo>
                      <a:lnTo>
                        <a:pt x="1070" y="1045"/>
                      </a:lnTo>
                      <a:lnTo>
                        <a:pt x="1069" y="1054"/>
                      </a:lnTo>
                      <a:lnTo>
                        <a:pt x="1069" y="1062"/>
                      </a:lnTo>
                      <a:lnTo>
                        <a:pt x="1067" y="1070"/>
                      </a:lnTo>
                      <a:lnTo>
                        <a:pt x="1067" y="1078"/>
                      </a:lnTo>
                      <a:lnTo>
                        <a:pt x="1065" y="1087"/>
                      </a:lnTo>
                      <a:lnTo>
                        <a:pt x="1065" y="1095"/>
                      </a:lnTo>
                      <a:lnTo>
                        <a:pt x="1064" y="1103"/>
                      </a:lnTo>
                      <a:lnTo>
                        <a:pt x="1062" y="1112"/>
                      </a:lnTo>
                      <a:lnTo>
                        <a:pt x="1060" y="1120"/>
                      </a:lnTo>
                      <a:lnTo>
                        <a:pt x="1059" y="1128"/>
                      </a:lnTo>
                      <a:lnTo>
                        <a:pt x="1055" y="1137"/>
                      </a:lnTo>
                      <a:lnTo>
                        <a:pt x="1054" y="1143"/>
                      </a:lnTo>
                      <a:lnTo>
                        <a:pt x="1052" y="1152"/>
                      </a:lnTo>
                      <a:lnTo>
                        <a:pt x="1049" y="1160"/>
                      </a:lnTo>
                      <a:lnTo>
                        <a:pt x="1045" y="1168"/>
                      </a:lnTo>
                      <a:lnTo>
                        <a:pt x="1044" y="1177"/>
                      </a:lnTo>
                      <a:lnTo>
                        <a:pt x="1040" y="1183"/>
                      </a:lnTo>
                      <a:lnTo>
                        <a:pt x="1037" y="1192"/>
                      </a:lnTo>
                      <a:lnTo>
                        <a:pt x="1034" y="1200"/>
                      </a:lnTo>
                      <a:lnTo>
                        <a:pt x="1030" y="1208"/>
                      </a:lnTo>
                      <a:lnTo>
                        <a:pt x="1027" y="1215"/>
                      </a:lnTo>
                      <a:lnTo>
                        <a:pt x="1022" y="1223"/>
                      </a:lnTo>
                      <a:lnTo>
                        <a:pt x="1019" y="1232"/>
                      </a:lnTo>
                      <a:lnTo>
                        <a:pt x="1014" y="1240"/>
                      </a:lnTo>
                      <a:lnTo>
                        <a:pt x="1009" y="1247"/>
                      </a:lnTo>
                      <a:lnTo>
                        <a:pt x="1004" y="1255"/>
                      </a:lnTo>
                      <a:lnTo>
                        <a:pt x="1000" y="1257"/>
                      </a:lnTo>
                      <a:lnTo>
                        <a:pt x="997" y="1257"/>
                      </a:lnTo>
                      <a:lnTo>
                        <a:pt x="992" y="1258"/>
                      </a:lnTo>
                      <a:lnTo>
                        <a:pt x="989" y="1260"/>
                      </a:lnTo>
                      <a:lnTo>
                        <a:pt x="985" y="1262"/>
                      </a:lnTo>
                      <a:lnTo>
                        <a:pt x="982" y="1263"/>
                      </a:lnTo>
                      <a:lnTo>
                        <a:pt x="979" y="1265"/>
                      </a:lnTo>
                      <a:lnTo>
                        <a:pt x="975" y="1267"/>
                      </a:lnTo>
                      <a:lnTo>
                        <a:pt x="972" y="1267"/>
                      </a:lnTo>
                      <a:lnTo>
                        <a:pt x="967" y="1268"/>
                      </a:lnTo>
                      <a:lnTo>
                        <a:pt x="964" y="1270"/>
                      </a:lnTo>
                      <a:lnTo>
                        <a:pt x="961" y="1270"/>
                      </a:lnTo>
                      <a:lnTo>
                        <a:pt x="957" y="1271"/>
                      </a:lnTo>
                      <a:lnTo>
                        <a:pt x="954" y="1271"/>
                      </a:lnTo>
                      <a:lnTo>
                        <a:pt x="951" y="1273"/>
                      </a:lnTo>
                      <a:lnTo>
                        <a:pt x="947" y="1275"/>
                      </a:lnTo>
                      <a:lnTo>
                        <a:pt x="944" y="1275"/>
                      </a:lnTo>
                      <a:lnTo>
                        <a:pt x="939" y="1276"/>
                      </a:lnTo>
                      <a:lnTo>
                        <a:pt x="936" y="1278"/>
                      </a:lnTo>
                      <a:lnTo>
                        <a:pt x="932" y="1278"/>
                      </a:lnTo>
                      <a:lnTo>
                        <a:pt x="929" y="1280"/>
                      </a:lnTo>
                      <a:lnTo>
                        <a:pt x="926" y="1280"/>
                      </a:lnTo>
                      <a:lnTo>
                        <a:pt x="922" y="1281"/>
                      </a:lnTo>
                      <a:lnTo>
                        <a:pt x="919" y="1283"/>
                      </a:lnTo>
                      <a:lnTo>
                        <a:pt x="916" y="1283"/>
                      </a:lnTo>
                      <a:lnTo>
                        <a:pt x="912" y="1285"/>
                      </a:lnTo>
                      <a:lnTo>
                        <a:pt x="909" y="1285"/>
                      </a:lnTo>
                      <a:lnTo>
                        <a:pt x="906" y="1286"/>
                      </a:lnTo>
                      <a:lnTo>
                        <a:pt x="902" y="1286"/>
                      </a:lnTo>
                      <a:lnTo>
                        <a:pt x="899" y="1288"/>
                      </a:lnTo>
                      <a:lnTo>
                        <a:pt x="896" y="1290"/>
                      </a:lnTo>
                      <a:lnTo>
                        <a:pt x="894" y="1290"/>
                      </a:lnTo>
                      <a:lnTo>
                        <a:pt x="882" y="1291"/>
                      </a:lnTo>
                      <a:lnTo>
                        <a:pt x="872" y="1295"/>
                      </a:lnTo>
                      <a:lnTo>
                        <a:pt x="861" y="1296"/>
                      </a:lnTo>
                      <a:lnTo>
                        <a:pt x="851" y="1298"/>
                      </a:lnTo>
                      <a:lnTo>
                        <a:pt x="839" y="1300"/>
                      </a:lnTo>
                      <a:lnTo>
                        <a:pt x="827" y="1301"/>
                      </a:lnTo>
                      <a:lnTo>
                        <a:pt x="817" y="1303"/>
                      </a:lnTo>
                      <a:lnTo>
                        <a:pt x="806" y="1305"/>
                      </a:lnTo>
                      <a:lnTo>
                        <a:pt x="794" y="1306"/>
                      </a:lnTo>
                      <a:lnTo>
                        <a:pt x="782" y="1306"/>
                      </a:lnTo>
                      <a:lnTo>
                        <a:pt x="771" y="1308"/>
                      </a:lnTo>
                      <a:lnTo>
                        <a:pt x="759" y="1310"/>
                      </a:lnTo>
                      <a:lnTo>
                        <a:pt x="747" y="1310"/>
                      </a:lnTo>
                      <a:lnTo>
                        <a:pt x="736" y="1311"/>
                      </a:lnTo>
                      <a:lnTo>
                        <a:pt x="724" y="1311"/>
                      </a:lnTo>
                      <a:lnTo>
                        <a:pt x="713" y="1313"/>
                      </a:lnTo>
                      <a:lnTo>
                        <a:pt x="701" y="1313"/>
                      </a:lnTo>
                      <a:lnTo>
                        <a:pt x="689" y="1313"/>
                      </a:lnTo>
                      <a:lnTo>
                        <a:pt x="676" y="1313"/>
                      </a:lnTo>
                      <a:lnTo>
                        <a:pt x="664" y="1313"/>
                      </a:lnTo>
                      <a:lnTo>
                        <a:pt x="653" y="1313"/>
                      </a:lnTo>
                      <a:lnTo>
                        <a:pt x="641" y="1313"/>
                      </a:lnTo>
                      <a:lnTo>
                        <a:pt x="629" y="1313"/>
                      </a:lnTo>
                      <a:lnTo>
                        <a:pt x="618" y="1313"/>
                      </a:lnTo>
                      <a:lnTo>
                        <a:pt x="604" y="1311"/>
                      </a:lnTo>
                      <a:lnTo>
                        <a:pt x="593" y="1311"/>
                      </a:lnTo>
                      <a:lnTo>
                        <a:pt x="581" y="1310"/>
                      </a:lnTo>
                      <a:lnTo>
                        <a:pt x="569" y="1310"/>
                      </a:lnTo>
                      <a:lnTo>
                        <a:pt x="556" y="1308"/>
                      </a:lnTo>
                      <a:lnTo>
                        <a:pt x="544" y="1306"/>
                      </a:lnTo>
                      <a:lnTo>
                        <a:pt x="533" y="1305"/>
                      </a:lnTo>
                      <a:lnTo>
                        <a:pt x="521" y="1305"/>
                      </a:lnTo>
                      <a:lnTo>
                        <a:pt x="508" y="1303"/>
                      </a:lnTo>
                      <a:lnTo>
                        <a:pt x="496" y="1301"/>
                      </a:lnTo>
                      <a:lnTo>
                        <a:pt x="483" y="1298"/>
                      </a:lnTo>
                      <a:lnTo>
                        <a:pt x="471" y="1296"/>
                      </a:lnTo>
                      <a:lnTo>
                        <a:pt x="460" y="1295"/>
                      </a:lnTo>
                      <a:lnTo>
                        <a:pt x="448" y="1293"/>
                      </a:lnTo>
                      <a:lnTo>
                        <a:pt x="436" y="1291"/>
                      </a:lnTo>
                      <a:lnTo>
                        <a:pt x="425" y="1288"/>
                      </a:lnTo>
                      <a:lnTo>
                        <a:pt x="413" y="1286"/>
                      </a:lnTo>
                      <a:lnTo>
                        <a:pt x="401" y="1283"/>
                      </a:lnTo>
                      <a:lnTo>
                        <a:pt x="390" y="1280"/>
                      </a:lnTo>
                      <a:lnTo>
                        <a:pt x="378" y="1278"/>
                      </a:lnTo>
                      <a:lnTo>
                        <a:pt x="366" y="1275"/>
                      </a:lnTo>
                      <a:lnTo>
                        <a:pt x="355" y="1271"/>
                      </a:lnTo>
                      <a:lnTo>
                        <a:pt x="343" y="1270"/>
                      </a:lnTo>
                      <a:lnTo>
                        <a:pt x="333" y="1267"/>
                      </a:lnTo>
                      <a:lnTo>
                        <a:pt x="321" y="1263"/>
                      </a:lnTo>
                      <a:lnTo>
                        <a:pt x="310" y="1258"/>
                      </a:lnTo>
                      <a:lnTo>
                        <a:pt x="298" y="1255"/>
                      </a:lnTo>
                      <a:lnTo>
                        <a:pt x="288" y="1252"/>
                      </a:lnTo>
                      <a:lnTo>
                        <a:pt x="277" y="1248"/>
                      </a:lnTo>
                      <a:lnTo>
                        <a:pt x="265" y="1245"/>
                      </a:lnTo>
                      <a:lnTo>
                        <a:pt x="255" y="1240"/>
                      </a:lnTo>
                      <a:lnTo>
                        <a:pt x="245" y="1237"/>
                      </a:lnTo>
                      <a:lnTo>
                        <a:pt x="233" y="1232"/>
                      </a:lnTo>
                      <a:lnTo>
                        <a:pt x="223" y="1227"/>
                      </a:lnTo>
                      <a:lnTo>
                        <a:pt x="213" y="1223"/>
                      </a:lnTo>
                      <a:lnTo>
                        <a:pt x="203" y="1218"/>
                      </a:lnTo>
                      <a:lnTo>
                        <a:pt x="193" y="1213"/>
                      </a:lnTo>
                      <a:lnTo>
                        <a:pt x="183" y="1208"/>
                      </a:lnTo>
                      <a:lnTo>
                        <a:pt x="175" y="1203"/>
                      </a:lnTo>
                      <a:lnTo>
                        <a:pt x="165" y="1200"/>
                      </a:lnTo>
                      <a:lnTo>
                        <a:pt x="158" y="1195"/>
                      </a:lnTo>
                      <a:lnTo>
                        <a:pt x="152" y="1192"/>
                      </a:lnTo>
                      <a:lnTo>
                        <a:pt x="145" y="1187"/>
                      </a:lnTo>
                      <a:lnTo>
                        <a:pt x="140" y="1183"/>
                      </a:lnTo>
                      <a:lnTo>
                        <a:pt x="133" y="1180"/>
                      </a:lnTo>
                      <a:lnTo>
                        <a:pt x="128" y="1175"/>
                      </a:lnTo>
                      <a:lnTo>
                        <a:pt x="122" y="1172"/>
                      </a:lnTo>
                      <a:lnTo>
                        <a:pt x="118" y="1167"/>
                      </a:lnTo>
                      <a:lnTo>
                        <a:pt x="112" y="1163"/>
                      </a:lnTo>
                      <a:lnTo>
                        <a:pt x="108" y="1158"/>
                      </a:lnTo>
                      <a:lnTo>
                        <a:pt x="103" y="1153"/>
                      </a:lnTo>
                      <a:lnTo>
                        <a:pt x="98" y="1148"/>
                      </a:lnTo>
                      <a:lnTo>
                        <a:pt x="93" y="1143"/>
                      </a:lnTo>
                      <a:lnTo>
                        <a:pt x="90" y="1138"/>
                      </a:lnTo>
                      <a:lnTo>
                        <a:pt x="85" y="1133"/>
                      </a:lnTo>
                      <a:lnTo>
                        <a:pt x="82" y="1130"/>
                      </a:lnTo>
                      <a:lnTo>
                        <a:pt x="78" y="1123"/>
                      </a:lnTo>
                      <a:lnTo>
                        <a:pt x="75" y="1118"/>
                      </a:lnTo>
                      <a:lnTo>
                        <a:pt x="72" y="1113"/>
                      </a:lnTo>
                      <a:lnTo>
                        <a:pt x="69" y="1107"/>
                      </a:lnTo>
                      <a:lnTo>
                        <a:pt x="65" y="1102"/>
                      </a:lnTo>
                      <a:lnTo>
                        <a:pt x="62" y="1097"/>
                      </a:lnTo>
                      <a:lnTo>
                        <a:pt x="60" y="1090"/>
                      </a:lnTo>
                      <a:lnTo>
                        <a:pt x="57" y="1085"/>
                      </a:lnTo>
                      <a:lnTo>
                        <a:pt x="55" y="1080"/>
                      </a:lnTo>
                      <a:lnTo>
                        <a:pt x="52" y="1073"/>
                      </a:lnTo>
                      <a:lnTo>
                        <a:pt x="50" y="1068"/>
                      </a:lnTo>
                      <a:lnTo>
                        <a:pt x="49" y="1062"/>
                      </a:lnTo>
                      <a:lnTo>
                        <a:pt x="47" y="1055"/>
                      </a:lnTo>
                      <a:lnTo>
                        <a:pt x="45" y="1050"/>
                      </a:lnTo>
                      <a:lnTo>
                        <a:pt x="44" y="1044"/>
                      </a:lnTo>
                      <a:lnTo>
                        <a:pt x="42" y="1039"/>
                      </a:lnTo>
                      <a:lnTo>
                        <a:pt x="42" y="1032"/>
                      </a:lnTo>
                      <a:lnTo>
                        <a:pt x="40" y="1025"/>
                      </a:lnTo>
                      <a:lnTo>
                        <a:pt x="39" y="1019"/>
                      </a:lnTo>
                      <a:lnTo>
                        <a:pt x="39" y="1014"/>
                      </a:lnTo>
                      <a:lnTo>
                        <a:pt x="37" y="1007"/>
                      </a:lnTo>
                      <a:lnTo>
                        <a:pt x="37" y="1000"/>
                      </a:lnTo>
                      <a:lnTo>
                        <a:pt x="37" y="994"/>
                      </a:lnTo>
                      <a:lnTo>
                        <a:pt x="37" y="989"/>
                      </a:lnTo>
                      <a:lnTo>
                        <a:pt x="37" y="980"/>
                      </a:lnTo>
                      <a:lnTo>
                        <a:pt x="37" y="975"/>
                      </a:lnTo>
                      <a:lnTo>
                        <a:pt x="37" y="969"/>
                      </a:lnTo>
                      <a:lnTo>
                        <a:pt x="37" y="962"/>
                      </a:lnTo>
                      <a:lnTo>
                        <a:pt x="37" y="955"/>
                      </a:lnTo>
                      <a:lnTo>
                        <a:pt x="39" y="949"/>
                      </a:lnTo>
                      <a:lnTo>
                        <a:pt x="39" y="944"/>
                      </a:lnTo>
                      <a:lnTo>
                        <a:pt x="40" y="937"/>
                      </a:lnTo>
                      <a:lnTo>
                        <a:pt x="40" y="930"/>
                      </a:lnTo>
                      <a:lnTo>
                        <a:pt x="42" y="924"/>
                      </a:lnTo>
                      <a:lnTo>
                        <a:pt x="42" y="917"/>
                      </a:lnTo>
                      <a:lnTo>
                        <a:pt x="44" y="910"/>
                      </a:lnTo>
                      <a:lnTo>
                        <a:pt x="45" y="904"/>
                      </a:lnTo>
                      <a:lnTo>
                        <a:pt x="47" y="899"/>
                      </a:lnTo>
                      <a:lnTo>
                        <a:pt x="49" y="892"/>
                      </a:lnTo>
                      <a:lnTo>
                        <a:pt x="50" y="885"/>
                      </a:lnTo>
                      <a:lnTo>
                        <a:pt x="52" y="879"/>
                      </a:lnTo>
                      <a:lnTo>
                        <a:pt x="54" y="872"/>
                      </a:lnTo>
                      <a:lnTo>
                        <a:pt x="55" y="865"/>
                      </a:lnTo>
                      <a:lnTo>
                        <a:pt x="59" y="860"/>
                      </a:lnTo>
                      <a:lnTo>
                        <a:pt x="60" y="854"/>
                      </a:lnTo>
                      <a:lnTo>
                        <a:pt x="62" y="847"/>
                      </a:lnTo>
                      <a:lnTo>
                        <a:pt x="65" y="841"/>
                      </a:lnTo>
                      <a:lnTo>
                        <a:pt x="67" y="836"/>
                      </a:lnTo>
                      <a:lnTo>
                        <a:pt x="69" y="831"/>
                      </a:lnTo>
                      <a:lnTo>
                        <a:pt x="70" y="827"/>
                      </a:lnTo>
                      <a:lnTo>
                        <a:pt x="72" y="822"/>
                      </a:lnTo>
                      <a:lnTo>
                        <a:pt x="74" y="817"/>
                      </a:lnTo>
                      <a:lnTo>
                        <a:pt x="75" y="814"/>
                      </a:lnTo>
                      <a:lnTo>
                        <a:pt x="75" y="811"/>
                      </a:lnTo>
                      <a:lnTo>
                        <a:pt x="78" y="806"/>
                      </a:lnTo>
                      <a:lnTo>
                        <a:pt x="78" y="802"/>
                      </a:lnTo>
                      <a:lnTo>
                        <a:pt x="80" y="797"/>
                      </a:lnTo>
                      <a:lnTo>
                        <a:pt x="82" y="794"/>
                      </a:lnTo>
                      <a:lnTo>
                        <a:pt x="82" y="789"/>
                      </a:lnTo>
                      <a:lnTo>
                        <a:pt x="83" y="786"/>
                      </a:lnTo>
                      <a:lnTo>
                        <a:pt x="85" y="782"/>
                      </a:lnTo>
                      <a:lnTo>
                        <a:pt x="87" y="777"/>
                      </a:lnTo>
                      <a:lnTo>
                        <a:pt x="87" y="774"/>
                      </a:lnTo>
                      <a:lnTo>
                        <a:pt x="88" y="771"/>
                      </a:lnTo>
                      <a:lnTo>
                        <a:pt x="88" y="766"/>
                      </a:lnTo>
                      <a:lnTo>
                        <a:pt x="88" y="761"/>
                      </a:lnTo>
                      <a:lnTo>
                        <a:pt x="90" y="757"/>
                      </a:lnTo>
                      <a:lnTo>
                        <a:pt x="90" y="754"/>
                      </a:lnTo>
                      <a:lnTo>
                        <a:pt x="92" y="749"/>
                      </a:lnTo>
                      <a:lnTo>
                        <a:pt x="92" y="746"/>
                      </a:lnTo>
                      <a:lnTo>
                        <a:pt x="92" y="741"/>
                      </a:lnTo>
                      <a:lnTo>
                        <a:pt x="93" y="737"/>
                      </a:lnTo>
                      <a:lnTo>
                        <a:pt x="93" y="732"/>
                      </a:lnTo>
                      <a:lnTo>
                        <a:pt x="93" y="729"/>
                      </a:lnTo>
                      <a:lnTo>
                        <a:pt x="93" y="724"/>
                      </a:lnTo>
                      <a:lnTo>
                        <a:pt x="95" y="721"/>
                      </a:lnTo>
                      <a:lnTo>
                        <a:pt x="95" y="716"/>
                      </a:lnTo>
                      <a:lnTo>
                        <a:pt x="95" y="712"/>
                      </a:lnTo>
                      <a:lnTo>
                        <a:pt x="95" y="707"/>
                      </a:lnTo>
                      <a:lnTo>
                        <a:pt x="95" y="702"/>
                      </a:lnTo>
                      <a:lnTo>
                        <a:pt x="95" y="699"/>
                      </a:lnTo>
                      <a:lnTo>
                        <a:pt x="95" y="694"/>
                      </a:lnTo>
                      <a:lnTo>
                        <a:pt x="95" y="689"/>
                      </a:lnTo>
                      <a:lnTo>
                        <a:pt x="95" y="684"/>
                      </a:lnTo>
                      <a:lnTo>
                        <a:pt x="95" y="679"/>
                      </a:lnTo>
                      <a:lnTo>
                        <a:pt x="95" y="676"/>
                      </a:lnTo>
                      <a:lnTo>
                        <a:pt x="95" y="671"/>
                      </a:lnTo>
                      <a:lnTo>
                        <a:pt x="97" y="667"/>
                      </a:lnTo>
                      <a:lnTo>
                        <a:pt x="97" y="662"/>
                      </a:lnTo>
                      <a:lnTo>
                        <a:pt x="97" y="657"/>
                      </a:lnTo>
                      <a:lnTo>
                        <a:pt x="97" y="654"/>
                      </a:lnTo>
                      <a:lnTo>
                        <a:pt x="97" y="649"/>
                      </a:lnTo>
                      <a:lnTo>
                        <a:pt x="97" y="646"/>
                      </a:lnTo>
                      <a:lnTo>
                        <a:pt x="98" y="643"/>
                      </a:lnTo>
                      <a:lnTo>
                        <a:pt x="98" y="638"/>
                      </a:lnTo>
                      <a:lnTo>
                        <a:pt x="98" y="634"/>
                      </a:lnTo>
                      <a:lnTo>
                        <a:pt x="98" y="629"/>
                      </a:lnTo>
                      <a:lnTo>
                        <a:pt x="100" y="626"/>
                      </a:lnTo>
                      <a:lnTo>
                        <a:pt x="100" y="623"/>
                      </a:lnTo>
                      <a:lnTo>
                        <a:pt x="102" y="618"/>
                      </a:lnTo>
                      <a:lnTo>
                        <a:pt x="102" y="614"/>
                      </a:lnTo>
                      <a:lnTo>
                        <a:pt x="103" y="611"/>
                      </a:lnTo>
                      <a:lnTo>
                        <a:pt x="103" y="608"/>
                      </a:lnTo>
                      <a:lnTo>
                        <a:pt x="105" y="604"/>
                      </a:lnTo>
                      <a:lnTo>
                        <a:pt x="105" y="599"/>
                      </a:lnTo>
                      <a:lnTo>
                        <a:pt x="107" y="596"/>
                      </a:lnTo>
                      <a:lnTo>
                        <a:pt x="107" y="593"/>
                      </a:lnTo>
                      <a:lnTo>
                        <a:pt x="108" y="589"/>
                      </a:lnTo>
                      <a:lnTo>
                        <a:pt x="110" y="586"/>
                      </a:lnTo>
                      <a:lnTo>
                        <a:pt x="110" y="583"/>
                      </a:lnTo>
                      <a:lnTo>
                        <a:pt x="112" y="579"/>
                      </a:lnTo>
                      <a:lnTo>
                        <a:pt x="113" y="576"/>
                      </a:lnTo>
                      <a:lnTo>
                        <a:pt x="113" y="573"/>
                      </a:lnTo>
                      <a:lnTo>
                        <a:pt x="115" y="568"/>
                      </a:lnTo>
                      <a:lnTo>
                        <a:pt x="117" y="564"/>
                      </a:lnTo>
                      <a:lnTo>
                        <a:pt x="118" y="561"/>
                      </a:lnTo>
                      <a:lnTo>
                        <a:pt x="118" y="558"/>
                      </a:lnTo>
                      <a:lnTo>
                        <a:pt x="120" y="554"/>
                      </a:lnTo>
                      <a:lnTo>
                        <a:pt x="122" y="551"/>
                      </a:lnTo>
                      <a:lnTo>
                        <a:pt x="123" y="548"/>
                      </a:lnTo>
                      <a:lnTo>
                        <a:pt x="125" y="544"/>
                      </a:lnTo>
                      <a:lnTo>
                        <a:pt x="127" y="541"/>
                      </a:lnTo>
                      <a:lnTo>
                        <a:pt x="128" y="538"/>
                      </a:lnTo>
                      <a:lnTo>
                        <a:pt x="130" y="534"/>
                      </a:lnTo>
                      <a:lnTo>
                        <a:pt x="132" y="531"/>
                      </a:lnTo>
                      <a:lnTo>
                        <a:pt x="133" y="528"/>
                      </a:lnTo>
                      <a:lnTo>
                        <a:pt x="135" y="524"/>
                      </a:lnTo>
                      <a:lnTo>
                        <a:pt x="138" y="521"/>
                      </a:lnTo>
                      <a:lnTo>
                        <a:pt x="140" y="518"/>
                      </a:lnTo>
                      <a:lnTo>
                        <a:pt x="142" y="514"/>
                      </a:lnTo>
                      <a:lnTo>
                        <a:pt x="145" y="511"/>
                      </a:lnTo>
                      <a:lnTo>
                        <a:pt x="147" y="508"/>
                      </a:lnTo>
                      <a:lnTo>
                        <a:pt x="148" y="504"/>
                      </a:lnTo>
                      <a:lnTo>
                        <a:pt x="152" y="499"/>
                      </a:lnTo>
                      <a:lnTo>
                        <a:pt x="153" y="496"/>
                      </a:lnTo>
                      <a:lnTo>
                        <a:pt x="155" y="494"/>
                      </a:lnTo>
                      <a:lnTo>
                        <a:pt x="158" y="489"/>
                      </a:lnTo>
                      <a:lnTo>
                        <a:pt x="160" y="486"/>
                      </a:lnTo>
                      <a:lnTo>
                        <a:pt x="163" y="483"/>
                      </a:lnTo>
                      <a:lnTo>
                        <a:pt x="167" y="479"/>
                      </a:lnTo>
                      <a:lnTo>
                        <a:pt x="168" y="476"/>
                      </a:lnTo>
                      <a:lnTo>
                        <a:pt x="172" y="471"/>
                      </a:lnTo>
                      <a:lnTo>
                        <a:pt x="175" y="468"/>
                      </a:lnTo>
                      <a:lnTo>
                        <a:pt x="178" y="464"/>
                      </a:lnTo>
                      <a:lnTo>
                        <a:pt x="180" y="461"/>
                      </a:lnTo>
                      <a:lnTo>
                        <a:pt x="180" y="456"/>
                      </a:lnTo>
                      <a:lnTo>
                        <a:pt x="178" y="451"/>
                      </a:lnTo>
                      <a:lnTo>
                        <a:pt x="177" y="448"/>
                      </a:lnTo>
                      <a:lnTo>
                        <a:pt x="173" y="444"/>
                      </a:lnTo>
                      <a:lnTo>
                        <a:pt x="170" y="444"/>
                      </a:lnTo>
                      <a:lnTo>
                        <a:pt x="165" y="444"/>
                      </a:lnTo>
                      <a:lnTo>
                        <a:pt x="162" y="448"/>
                      </a:lnTo>
                      <a:lnTo>
                        <a:pt x="157" y="453"/>
                      </a:lnTo>
                      <a:lnTo>
                        <a:pt x="152" y="458"/>
                      </a:lnTo>
                      <a:lnTo>
                        <a:pt x="148" y="461"/>
                      </a:lnTo>
                      <a:lnTo>
                        <a:pt x="145" y="466"/>
                      </a:lnTo>
                      <a:lnTo>
                        <a:pt x="140" y="471"/>
                      </a:lnTo>
                      <a:lnTo>
                        <a:pt x="137" y="476"/>
                      </a:lnTo>
                      <a:lnTo>
                        <a:pt x="133" y="481"/>
                      </a:lnTo>
                      <a:lnTo>
                        <a:pt x="130" y="486"/>
                      </a:lnTo>
                      <a:lnTo>
                        <a:pt x="127" y="489"/>
                      </a:lnTo>
                      <a:lnTo>
                        <a:pt x="123" y="494"/>
                      </a:lnTo>
                      <a:lnTo>
                        <a:pt x="120" y="499"/>
                      </a:lnTo>
                      <a:lnTo>
                        <a:pt x="118" y="504"/>
                      </a:lnTo>
                      <a:lnTo>
                        <a:pt x="115" y="509"/>
                      </a:lnTo>
                      <a:lnTo>
                        <a:pt x="112" y="514"/>
                      </a:lnTo>
                      <a:lnTo>
                        <a:pt x="110" y="518"/>
                      </a:lnTo>
                      <a:lnTo>
                        <a:pt x="108" y="523"/>
                      </a:lnTo>
                      <a:lnTo>
                        <a:pt x="105" y="528"/>
                      </a:lnTo>
                      <a:lnTo>
                        <a:pt x="103" y="533"/>
                      </a:lnTo>
                      <a:lnTo>
                        <a:pt x="102" y="536"/>
                      </a:lnTo>
                      <a:lnTo>
                        <a:pt x="100" y="541"/>
                      </a:lnTo>
                      <a:lnTo>
                        <a:pt x="98" y="546"/>
                      </a:lnTo>
                      <a:lnTo>
                        <a:pt x="97" y="551"/>
                      </a:lnTo>
                      <a:lnTo>
                        <a:pt x="95" y="554"/>
                      </a:lnTo>
                      <a:lnTo>
                        <a:pt x="93" y="559"/>
                      </a:lnTo>
                      <a:lnTo>
                        <a:pt x="92" y="564"/>
                      </a:lnTo>
                      <a:lnTo>
                        <a:pt x="90" y="569"/>
                      </a:lnTo>
                      <a:lnTo>
                        <a:pt x="90" y="574"/>
                      </a:lnTo>
                      <a:lnTo>
                        <a:pt x="88" y="578"/>
                      </a:lnTo>
                      <a:lnTo>
                        <a:pt x="87" y="583"/>
                      </a:lnTo>
                      <a:lnTo>
                        <a:pt x="87" y="588"/>
                      </a:lnTo>
                      <a:lnTo>
                        <a:pt x="85" y="593"/>
                      </a:lnTo>
                      <a:lnTo>
                        <a:pt x="85" y="598"/>
                      </a:lnTo>
                      <a:lnTo>
                        <a:pt x="83" y="601"/>
                      </a:lnTo>
                      <a:lnTo>
                        <a:pt x="83" y="606"/>
                      </a:lnTo>
                      <a:lnTo>
                        <a:pt x="82" y="611"/>
                      </a:lnTo>
                      <a:lnTo>
                        <a:pt x="82" y="616"/>
                      </a:lnTo>
                      <a:lnTo>
                        <a:pt x="80" y="621"/>
                      </a:lnTo>
                      <a:lnTo>
                        <a:pt x="80" y="626"/>
                      </a:lnTo>
                      <a:lnTo>
                        <a:pt x="78" y="631"/>
                      </a:lnTo>
                      <a:lnTo>
                        <a:pt x="78" y="636"/>
                      </a:lnTo>
                      <a:lnTo>
                        <a:pt x="78" y="641"/>
                      </a:lnTo>
                      <a:lnTo>
                        <a:pt x="78" y="646"/>
                      </a:lnTo>
                      <a:lnTo>
                        <a:pt x="77" y="649"/>
                      </a:lnTo>
                      <a:lnTo>
                        <a:pt x="77" y="656"/>
                      </a:lnTo>
                      <a:lnTo>
                        <a:pt x="77" y="659"/>
                      </a:lnTo>
                      <a:lnTo>
                        <a:pt x="75" y="666"/>
                      </a:lnTo>
                      <a:lnTo>
                        <a:pt x="75" y="671"/>
                      </a:lnTo>
                      <a:lnTo>
                        <a:pt x="75" y="676"/>
                      </a:lnTo>
                      <a:lnTo>
                        <a:pt x="75" y="681"/>
                      </a:lnTo>
                      <a:lnTo>
                        <a:pt x="74" y="686"/>
                      </a:lnTo>
                      <a:lnTo>
                        <a:pt x="74" y="691"/>
                      </a:lnTo>
                      <a:lnTo>
                        <a:pt x="74" y="696"/>
                      </a:lnTo>
                      <a:lnTo>
                        <a:pt x="72" y="702"/>
                      </a:lnTo>
                      <a:lnTo>
                        <a:pt x="72" y="707"/>
                      </a:lnTo>
                      <a:lnTo>
                        <a:pt x="70" y="712"/>
                      </a:lnTo>
                      <a:lnTo>
                        <a:pt x="70" y="719"/>
                      </a:lnTo>
                      <a:lnTo>
                        <a:pt x="70" y="724"/>
                      </a:lnTo>
                      <a:lnTo>
                        <a:pt x="69" y="731"/>
                      </a:lnTo>
                      <a:lnTo>
                        <a:pt x="67" y="736"/>
                      </a:lnTo>
                      <a:lnTo>
                        <a:pt x="67" y="741"/>
                      </a:lnTo>
                      <a:lnTo>
                        <a:pt x="65" y="747"/>
                      </a:lnTo>
                      <a:lnTo>
                        <a:pt x="65" y="752"/>
                      </a:lnTo>
                      <a:lnTo>
                        <a:pt x="65" y="759"/>
                      </a:lnTo>
                      <a:lnTo>
                        <a:pt x="64" y="766"/>
                      </a:lnTo>
                      <a:lnTo>
                        <a:pt x="62" y="771"/>
                      </a:lnTo>
                      <a:lnTo>
                        <a:pt x="60" y="777"/>
                      </a:lnTo>
                      <a:lnTo>
                        <a:pt x="59" y="782"/>
                      </a:lnTo>
                      <a:lnTo>
                        <a:pt x="59" y="787"/>
                      </a:lnTo>
                      <a:lnTo>
                        <a:pt x="57" y="794"/>
                      </a:lnTo>
                      <a:lnTo>
                        <a:pt x="55" y="799"/>
                      </a:lnTo>
                      <a:lnTo>
                        <a:pt x="54" y="804"/>
                      </a:lnTo>
                      <a:lnTo>
                        <a:pt x="52" y="809"/>
                      </a:lnTo>
                      <a:lnTo>
                        <a:pt x="50" y="814"/>
                      </a:lnTo>
                      <a:lnTo>
                        <a:pt x="49" y="819"/>
                      </a:lnTo>
                      <a:lnTo>
                        <a:pt x="47" y="824"/>
                      </a:lnTo>
                      <a:lnTo>
                        <a:pt x="45" y="831"/>
                      </a:lnTo>
                      <a:lnTo>
                        <a:pt x="44" y="834"/>
                      </a:lnTo>
                      <a:lnTo>
                        <a:pt x="42" y="841"/>
                      </a:lnTo>
                      <a:lnTo>
                        <a:pt x="40" y="846"/>
                      </a:lnTo>
                      <a:lnTo>
                        <a:pt x="39" y="851"/>
                      </a:lnTo>
                      <a:lnTo>
                        <a:pt x="37" y="855"/>
                      </a:lnTo>
                      <a:lnTo>
                        <a:pt x="34" y="860"/>
                      </a:lnTo>
                      <a:lnTo>
                        <a:pt x="32" y="864"/>
                      </a:lnTo>
                      <a:lnTo>
                        <a:pt x="32" y="869"/>
                      </a:lnTo>
                      <a:lnTo>
                        <a:pt x="29" y="874"/>
                      </a:lnTo>
                      <a:lnTo>
                        <a:pt x="27" y="879"/>
                      </a:lnTo>
                      <a:lnTo>
                        <a:pt x="25" y="884"/>
                      </a:lnTo>
                      <a:lnTo>
                        <a:pt x="24" y="889"/>
                      </a:lnTo>
                      <a:lnTo>
                        <a:pt x="22" y="894"/>
                      </a:lnTo>
                      <a:lnTo>
                        <a:pt x="20" y="899"/>
                      </a:lnTo>
                      <a:lnTo>
                        <a:pt x="19" y="904"/>
                      </a:lnTo>
                      <a:lnTo>
                        <a:pt x="17" y="909"/>
                      </a:lnTo>
                      <a:lnTo>
                        <a:pt x="15" y="914"/>
                      </a:lnTo>
                      <a:lnTo>
                        <a:pt x="14" y="919"/>
                      </a:lnTo>
                      <a:lnTo>
                        <a:pt x="14" y="922"/>
                      </a:lnTo>
                      <a:lnTo>
                        <a:pt x="12" y="929"/>
                      </a:lnTo>
                      <a:lnTo>
                        <a:pt x="10" y="934"/>
                      </a:lnTo>
                      <a:lnTo>
                        <a:pt x="9" y="937"/>
                      </a:lnTo>
                      <a:lnTo>
                        <a:pt x="9" y="942"/>
                      </a:lnTo>
                      <a:lnTo>
                        <a:pt x="7" y="947"/>
                      </a:lnTo>
                      <a:lnTo>
                        <a:pt x="5" y="952"/>
                      </a:lnTo>
                      <a:lnTo>
                        <a:pt x="5" y="957"/>
                      </a:lnTo>
                      <a:lnTo>
                        <a:pt x="4" y="962"/>
                      </a:lnTo>
                      <a:lnTo>
                        <a:pt x="4" y="967"/>
                      </a:lnTo>
                      <a:lnTo>
                        <a:pt x="2" y="970"/>
                      </a:lnTo>
                      <a:lnTo>
                        <a:pt x="2" y="975"/>
                      </a:lnTo>
                      <a:lnTo>
                        <a:pt x="2" y="980"/>
                      </a:lnTo>
                      <a:lnTo>
                        <a:pt x="2" y="985"/>
                      </a:lnTo>
                      <a:lnTo>
                        <a:pt x="0" y="990"/>
                      </a:lnTo>
                      <a:lnTo>
                        <a:pt x="0" y="995"/>
                      </a:lnTo>
                      <a:lnTo>
                        <a:pt x="0" y="1002"/>
                      </a:lnTo>
                      <a:lnTo>
                        <a:pt x="2" y="1007"/>
                      </a:lnTo>
                      <a:lnTo>
                        <a:pt x="2" y="1012"/>
                      </a:lnTo>
                      <a:lnTo>
                        <a:pt x="2" y="1017"/>
                      </a:lnTo>
                      <a:lnTo>
                        <a:pt x="2" y="1022"/>
                      </a:lnTo>
                      <a:lnTo>
                        <a:pt x="4" y="1027"/>
                      </a:lnTo>
                      <a:lnTo>
                        <a:pt x="4" y="1032"/>
                      </a:lnTo>
                      <a:lnTo>
                        <a:pt x="5" y="1039"/>
                      </a:lnTo>
                      <a:lnTo>
                        <a:pt x="7" y="1044"/>
                      </a:lnTo>
                      <a:lnTo>
                        <a:pt x="9" y="1049"/>
                      </a:lnTo>
                      <a:lnTo>
                        <a:pt x="10" y="1055"/>
                      </a:lnTo>
                      <a:lnTo>
                        <a:pt x="12" y="1060"/>
                      </a:lnTo>
                      <a:lnTo>
                        <a:pt x="14" y="1065"/>
                      </a:lnTo>
                      <a:lnTo>
                        <a:pt x="15" y="1072"/>
                      </a:lnTo>
                      <a:lnTo>
                        <a:pt x="19" y="1078"/>
                      </a:lnTo>
                      <a:lnTo>
                        <a:pt x="20" y="1083"/>
                      </a:lnTo>
                      <a:lnTo>
                        <a:pt x="24" y="1090"/>
                      </a:lnTo>
                      <a:lnTo>
                        <a:pt x="27" y="1097"/>
                      </a:lnTo>
                      <a:lnTo>
                        <a:pt x="32" y="1107"/>
                      </a:lnTo>
                      <a:lnTo>
                        <a:pt x="37" y="1117"/>
                      </a:lnTo>
                      <a:lnTo>
                        <a:pt x="42" y="1127"/>
                      </a:lnTo>
                      <a:lnTo>
                        <a:pt x="49" y="1137"/>
                      </a:lnTo>
                      <a:lnTo>
                        <a:pt x="55" y="1145"/>
                      </a:lnTo>
                      <a:lnTo>
                        <a:pt x="62" y="1155"/>
                      </a:lnTo>
                      <a:lnTo>
                        <a:pt x="70" y="1163"/>
                      </a:lnTo>
                      <a:lnTo>
                        <a:pt x="78" y="1172"/>
                      </a:lnTo>
                      <a:lnTo>
                        <a:pt x="85" y="1180"/>
                      </a:lnTo>
                      <a:lnTo>
                        <a:pt x="93" y="1188"/>
                      </a:lnTo>
                      <a:lnTo>
                        <a:pt x="102" y="1195"/>
                      </a:lnTo>
                      <a:lnTo>
                        <a:pt x="110" y="1203"/>
                      </a:lnTo>
                      <a:lnTo>
                        <a:pt x="120" y="1210"/>
                      </a:lnTo>
                      <a:lnTo>
                        <a:pt x="128" y="1218"/>
                      </a:lnTo>
                      <a:lnTo>
                        <a:pt x="138" y="1223"/>
                      </a:lnTo>
                      <a:lnTo>
                        <a:pt x="148" y="1232"/>
                      </a:lnTo>
                      <a:lnTo>
                        <a:pt x="157" y="1237"/>
                      </a:lnTo>
                      <a:lnTo>
                        <a:pt x="168" y="1243"/>
                      </a:lnTo>
                      <a:lnTo>
                        <a:pt x="178" y="1248"/>
                      </a:lnTo>
                      <a:lnTo>
                        <a:pt x="188" y="1255"/>
                      </a:lnTo>
                      <a:lnTo>
                        <a:pt x="198" y="1258"/>
                      </a:lnTo>
                      <a:lnTo>
                        <a:pt x="210" y="1265"/>
                      </a:lnTo>
                      <a:lnTo>
                        <a:pt x="222" y="1270"/>
                      </a:lnTo>
                      <a:lnTo>
                        <a:pt x="233" y="1275"/>
                      </a:lnTo>
                      <a:lnTo>
                        <a:pt x="243" y="1278"/>
                      </a:lnTo>
                      <a:lnTo>
                        <a:pt x="255" y="1283"/>
                      </a:lnTo>
                      <a:lnTo>
                        <a:pt x="267" y="1286"/>
                      </a:lnTo>
                      <a:lnTo>
                        <a:pt x="278" y="1291"/>
                      </a:lnTo>
                      <a:lnTo>
                        <a:pt x="290" y="1295"/>
                      </a:lnTo>
                      <a:lnTo>
                        <a:pt x="301" y="1298"/>
                      </a:lnTo>
                      <a:lnTo>
                        <a:pt x="315" y="1301"/>
                      </a:lnTo>
                      <a:lnTo>
                        <a:pt x="326" y="1305"/>
                      </a:lnTo>
                      <a:lnTo>
                        <a:pt x="338" y="1308"/>
                      </a:lnTo>
                      <a:lnTo>
                        <a:pt x="351" y="1310"/>
                      </a:lnTo>
                      <a:lnTo>
                        <a:pt x="363" y="1313"/>
                      </a:lnTo>
                      <a:lnTo>
                        <a:pt x="376" y="1315"/>
                      </a:lnTo>
                      <a:lnTo>
                        <a:pt x="388" y="1318"/>
                      </a:lnTo>
                      <a:lnTo>
                        <a:pt x="401" y="1320"/>
                      </a:lnTo>
                      <a:lnTo>
                        <a:pt x="415" y="1321"/>
                      </a:lnTo>
                      <a:lnTo>
                        <a:pt x="426" y="1325"/>
                      </a:lnTo>
                      <a:lnTo>
                        <a:pt x="438" y="1325"/>
                      </a:lnTo>
                      <a:lnTo>
                        <a:pt x="451" y="1328"/>
                      </a:lnTo>
                      <a:lnTo>
                        <a:pt x="465" y="1328"/>
                      </a:lnTo>
                      <a:lnTo>
                        <a:pt x="476" y="1330"/>
                      </a:lnTo>
                      <a:lnTo>
                        <a:pt x="490" y="1331"/>
                      </a:lnTo>
                      <a:lnTo>
                        <a:pt x="501" y="1333"/>
                      </a:lnTo>
                      <a:lnTo>
                        <a:pt x="515" y="1333"/>
                      </a:lnTo>
                      <a:lnTo>
                        <a:pt x="528" y="1335"/>
                      </a:lnTo>
                      <a:lnTo>
                        <a:pt x="538" y="1336"/>
                      </a:lnTo>
                      <a:lnTo>
                        <a:pt x="551" y="1336"/>
                      </a:lnTo>
                      <a:lnTo>
                        <a:pt x="563" y="1336"/>
                      </a:lnTo>
                      <a:lnTo>
                        <a:pt x="576" y="1338"/>
                      </a:lnTo>
                      <a:lnTo>
                        <a:pt x="588" y="1338"/>
                      </a:lnTo>
                      <a:lnTo>
                        <a:pt x="599" y="1338"/>
                      </a:lnTo>
                      <a:lnTo>
                        <a:pt x="611" y="1338"/>
                      </a:lnTo>
                      <a:lnTo>
                        <a:pt x="623" y="1340"/>
                      </a:lnTo>
                      <a:lnTo>
                        <a:pt x="634" y="1340"/>
                      </a:lnTo>
                      <a:lnTo>
                        <a:pt x="646" y="1340"/>
                      </a:lnTo>
                      <a:lnTo>
                        <a:pt x="658" y="1340"/>
                      </a:lnTo>
                      <a:lnTo>
                        <a:pt x="669" y="1340"/>
                      </a:lnTo>
                      <a:lnTo>
                        <a:pt x="679" y="1340"/>
                      </a:lnTo>
                      <a:lnTo>
                        <a:pt x="691" y="1340"/>
                      </a:lnTo>
                      <a:lnTo>
                        <a:pt x="701" y="1340"/>
                      </a:lnTo>
                      <a:lnTo>
                        <a:pt x="711" y="1340"/>
                      </a:lnTo>
                      <a:lnTo>
                        <a:pt x="721" y="1340"/>
                      </a:lnTo>
                      <a:lnTo>
                        <a:pt x="731" y="1338"/>
                      </a:lnTo>
                      <a:lnTo>
                        <a:pt x="741" y="1338"/>
                      </a:lnTo>
                      <a:lnTo>
                        <a:pt x="752" y="1338"/>
                      </a:lnTo>
                      <a:lnTo>
                        <a:pt x="762" y="1338"/>
                      </a:lnTo>
                      <a:lnTo>
                        <a:pt x="772" y="1336"/>
                      </a:lnTo>
                      <a:lnTo>
                        <a:pt x="784" y="1336"/>
                      </a:lnTo>
                      <a:lnTo>
                        <a:pt x="796" y="1335"/>
                      </a:lnTo>
                      <a:lnTo>
                        <a:pt x="806" y="1333"/>
                      </a:lnTo>
                      <a:lnTo>
                        <a:pt x="817" y="1333"/>
                      </a:lnTo>
                      <a:lnTo>
                        <a:pt x="827" y="1331"/>
                      </a:lnTo>
                      <a:lnTo>
                        <a:pt x="839" y="1330"/>
                      </a:lnTo>
                      <a:lnTo>
                        <a:pt x="851" y="1328"/>
                      </a:lnTo>
                      <a:lnTo>
                        <a:pt x="862" y="1328"/>
                      </a:lnTo>
                      <a:lnTo>
                        <a:pt x="874" y="1325"/>
                      </a:lnTo>
                      <a:lnTo>
                        <a:pt x="886" y="1325"/>
                      </a:lnTo>
                      <a:lnTo>
                        <a:pt x="897" y="1321"/>
                      </a:lnTo>
                      <a:lnTo>
                        <a:pt x="909" y="1320"/>
                      </a:lnTo>
                      <a:lnTo>
                        <a:pt x="921" y="1316"/>
                      </a:lnTo>
                      <a:lnTo>
                        <a:pt x="932" y="1315"/>
                      </a:lnTo>
                      <a:lnTo>
                        <a:pt x="944" y="1311"/>
                      </a:lnTo>
                      <a:lnTo>
                        <a:pt x="956" y="1310"/>
                      </a:lnTo>
                      <a:lnTo>
                        <a:pt x="967" y="1306"/>
                      </a:lnTo>
                      <a:lnTo>
                        <a:pt x="979" y="1303"/>
                      </a:lnTo>
                      <a:lnTo>
                        <a:pt x="990" y="1300"/>
                      </a:lnTo>
                      <a:lnTo>
                        <a:pt x="1002" y="1296"/>
                      </a:lnTo>
                      <a:lnTo>
                        <a:pt x="1012" y="1293"/>
                      </a:lnTo>
                      <a:lnTo>
                        <a:pt x="1024" y="1290"/>
                      </a:lnTo>
                      <a:lnTo>
                        <a:pt x="1035" y="1285"/>
                      </a:lnTo>
                      <a:lnTo>
                        <a:pt x="1047" y="1281"/>
                      </a:lnTo>
                      <a:lnTo>
                        <a:pt x="1057" y="1276"/>
                      </a:lnTo>
                      <a:lnTo>
                        <a:pt x="1069" y="1273"/>
                      </a:lnTo>
                      <a:lnTo>
                        <a:pt x="1079" y="1268"/>
                      </a:lnTo>
                      <a:lnTo>
                        <a:pt x="1089" y="1263"/>
                      </a:lnTo>
                      <a:lnTo>
                        <a:pt x="1100" y="1258"/>
                      </a:lnTo>
                      <a:lnTo>
                        <a:pt x="1110" y="1253"/>
                      </a:lnTo>
                      <a:lnTo>
                        <a:pt x="1120" y="1247"/>
                      </a:lnTo>
                      <a:lnTo>
                        <a:pt x="1130" y="1242"/>
                      </a:lnTo>
                      <a:lnTo>
                        <a:pt x="1140" y="1237"/>
                      </a:lnTo>
                      <a:lnTo>
                        <a:pt x="1150" y="1230"/>
                      </a:lnTo>
                      <a:lnTo>
                        <a:pt x="1159" y="1223"/>
                      </a:lnTo>
                      <a:lnTo>
                        <a:pt x="1169" y="1217"/>
                      </a:lnTo>
                      <a:lnTo>
                        <a:pt x="1177" y="1210"/>
                      </a:lnTo>
                      <a:lnTo>
                        <a:pt x="1185" y="1203"/>
                      </a:lnTo>
                      <a:lnTo>
                        <a:pt x="1193" y="1197"/>
                      </a:lnTo>
                      <a:lnTo>
                        <a:pt x="1202" y="1190"/>
                      </a:lnTo>
                      <a:lnTo>
                        <a:pt x="1210" y="1182"/>
                      </a:lnTo>
                      <a:lnTo>
                        <a:pt x="1217" y="1175"/>
                      </a:lnTo>
                      <a:lnTo>
                        <a:pt x="1225" y="1165"/>
                      </a:lnTo>
                      <a:lnTo>
                        <a:pt x="1232" y="1157"/>
                      </a:lnTo>
                      <a:lnTo>
                        <a:pt x="1237" y="1148"/>
                      </a:lnTo>
                      <a:lnTo>
                        <a:pt x="1245" y="1140"/>
                      </a:lnTo>
                      <a:lnTo>
                        <a:pt x="1250" y="1130"/>
                      </a:lnTo>
                      <a:lnTo>
                        <a:pt x="1255" y="1122"/>
                      </a:lnTo>
                      <a:lnTo>
                        <a:pt x="1260" y="1112"/>
                      </a:lnTo>
                      <a:lnTo>
                        <a:pt x="1267" y="1103"/>
                      </a:lnTo>
                      <a:lnTo>
                        <a:pt x="1270" y="1092"/>
                      </a:lnTo>
                      <a:lnTo>
                        <a:pt x="1275" y="1082"/>
                      </a:lnTo>
                      <a:lnTo>
                        <a:pt x="1278" y="1072"/>
                      </a:lnTo>
                      <a:lnTo>
                        <a:pt x="1282" y="1062"/>
                      </a:lnTo>
                      <a:lnTo>
                        <a:pt x="1285" y="1050"/>
                      </a:lnTo>
                      <a:lnTo>
                        <a:pt x="1287" y="1039"/>
                      </a:lnTo>
                      <a:lnTo>
                        <a:pt x="1290" y="1027"/>
                      </a:lnTo>
                      <a:lnTo>
                        <a:pt x="1292" y="1015"/>
                      </a:lnTo>
                      <a:lnTo>
                        <a:pt x="1292" y="1009"/>
                      </a:lnTo>
                      <a:lnTo>
                        <a:pt x="1292" y="1004"/>
                      </a:lnTo>
                      <a:lnTo>
                        <a:pt x="1292" y="997"/>
                      </a:lnTo>
                      <a:lnTo>
                        <a:pt x="1293" y="992"/>
                      </a:lnTo>
                      <a:lnTo>
                        <a:pt x="1293" y="985"/>
                      </a:lnTo>
                      <a:lnTo>
                        <a:pt x="1293" y="979"/>
                      </a:lnTo>
                      <a:lnTo>
                        <a:pt x="1293" y="974"/>
                      </a:lnTo>
                      <a:lnTo>
                        <a:pt x="1295" y="967"/>
                      </a:lnTo>
                      <a:lnTo>
                        <a:pt x="1295" y="960"/>
                      </a:lnTo>
                      <a:lnTo>
                        <a:pt x="1295" y="955"/>
                      </a:lnTo>
                      <a:lnTo>
                        <a:pt x="1295" y="949"/>
                      </a:lnTo>
                      <a:lnTo>
                        <a:pt x="1295" y="944"/>
                      </a:lnTo>
                      <a:lnTo>
                        <a:pt x="1295" y="937"/>
                      </a:lnTo>
                      <a:lnTo>
                        <a:pt x="1295" y="932"/>
                      </a:lnTo>
                      <a:lnTo>
                        <a:pt x="1295" y="925"/>
                      </a:lnTo>
                      <a:lnTo>
                        <a:pt x="1295" y="920"/>
                      </a:lnTo>
                      <a:lnTo>
                        <a:pt x="1293" y="914"/>
                      </a:lnTo>
                      <a:lnTo>
                        <a:pt x="1293" y="907"/>
                      </a:lnTo>
                      <a:lnTo>
                        <a:pt x="1293" y="902"/>
                      </a:lnTo>
                      <a:lnTo>
                        <a:pt x="1293" y="895"/>
                      </a:lnTo>
                      <a:lnTo>
                        <a:pt x="1292" y="889"/>
                      </a:lnTo>
                      <a:lnTo>
                        <a:pt x="1292" y="884"/>
                      </a:lnTo>
                      <a:lnTo>
                        <a:pt x="1292" y="877"/>
                      </a:lnTo>
                      <a:lnTo>
                        <a:pt x="1292" y="872"/>
                      </a:lnTo>
                      <a:lnTo>
                        <a:pt x="1290" y="865"/>
                      </a:lnTo>
                      <a:lnTo>
                        <a:pt x="1290" y="860"/>
                      </a:lnTo>
                      <a:lnTo>
                        <a:pt x="1290" y="854"/>
                      </a:lnTo>
                      <a:lnTo>
                        <a:pt x="1290" y="849"/>
                      </a:lnTo>
                      <a:lnTo>
                        <a:pt x="1288" y="842"/>
                      </a:lnTo>
                      <a:lnTo>
                        <a:pt x="1288" y="836"/>
                      </a:lnTo>
                      <a:lnTo>
                        <a:pt x="1287" y="831"/>
                      </a:lnTo>
                      <a:lnTo>
                        <a:pt x="1287" y="826"/>
                      </a:lnTo>
                      <a:lnTo>
                        <a:pt x="1285" y="819"/>
                      </a:lnTo>
                      <a:lnTo>
                        <a:pt x="1285" y="812"/>
                      </a:lnTo>
                      <a:lnTo>
                        <a:pt x="1283" y="807"/>
                      </a:lnTo>
                      <a:lnTo>
                        <a:pt x="1282" y="801"/>
                      </a:lnTo>
                      <a:lnTo>
                        <a:pt x="1282" y="796"/>
                      </a:lnTo>
                      <a:lnTo>
                        <a:pt x="1280" y="789"/>
                      </a:lnTo>
                      <a:lnTo>
                        <a:pt x="1280" y="784"/>
                      </a:lnTo>
                      <a:lnTo>
                        <a:pt x="1278" y="777"/>
                      </a:lnTo>
                      <a:lnTo>
                        <a:pt x="1277" y="771"/>
                      </a:lnTo>
                      <a:lnTo>
                        <a:pt x="1277" y="766"/>
                      </a:lnTo>
                      <a:lnTo>
                        <a:pt x="1275" y="759"/>
                      </a:lnTo>
                      <a:lnTo>
                        <a:pt x="1273" y="754"/>
                      </a:lnTo>
                      <a:lnTo>
                        <a:pt x="1272" y="747"/>
                      </a:lnTo>
                      <a:lnTo>
                        <a:pt x="1272" y="741"/>
                      </a:lnTo>
                      <a:lnTo>
                        <a:pt x="1270" y="736"/>
                      </a:lnTo>
                      <a:lnTo>
                        <a:pt x="1270" y="731"/>
                      </a:lnTo>
                      <a:lnTo>
                        <a:pt x="1268" y="724"/>
                      </a:lnTo>
                      <a:lnTo>
                        <a:pt x="1267" y="717"/>
                      </a:lnTo>
                      <a:lnTo>
                        <a:pt x="1265" y="712"/>
                      </a:lnTo>
                      <a:lnTo>
                        <a:pt x="1265" y="706"/>
                      </a:lnTo>
                      <a:lnTo>
                        <a:pt x="1263" y="701"/>
                      </a:lnTo>
                      <a:lnTo>
                        <a:pt x="1262" y="694"/>
                      </a:lnTo>
                      <a:lnTo>
                        <a:pt x="1260" y="689"/>
                      </a:lnTo>
                      <a:lnTo>
                        <a:pt x="1258" y="682"/>
                      </a:lnTo>
                      <a:lnTo>
                        <a:pt x="1258" y="677"/>
                      </a:lnTo>
                      <a:lnTo>
                        <a:pt x="1257" y="671"/>
                      </a:lnTo>
                      <a:lnTo>
                        <a:pt x="1255" y="666"/>
                      </a:lnTo>
                      <a:lnTo>
                        <a:pt x="1253" y="659"/>
                      </a:lnTo>
                      <a:lnTo>
                        <a:pt x="1252" y="654"/>
                      </a:lnTo>
                      <a:lnTo>
                        <a:pt x="1250" y="647"/>
                      </a:lnTo>
                      <a:lnTo>
                        <a:pt x="1250" y="643"/>
                      </a:lnTo>
                      <a:lnTo>
                        <a:pt x="1248" y="63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" name="Freeform 57">
                  <a:extLst>
                    <a:ext uri="{FF2B5EF4-FFF2-40B4-BE49-F238E27FC236}">
                      <a16:creationId xmlns:a16="http://schemas.microsoft.com/office/drawing/2014/main" id="{6759D73D-DB1A-4A25-92FC-2F4851B21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86" y="1504"/>
                  <a:ext cx="145" cy="882"/>
                </a:xfrm>
                <a:custGeom>
                  <a:avLst/>
                  <a:gdLst>
                    <a:gd name="T0" fmla="*/ 20 w 145"/>
                    <a:gd name="T1" fmla="*/ 12 h 882"/>
                    <a:gd name="T2" fmla="*/ 38 w 145"/>
                    <a:gd name="T3" fmla="*/ 31 h 882"/>
                    <a:gd name="T4" fmla="*/ 53 w 145"/>
                    <a:gd name="T5" fmla="*/ 60 h 882"/>
                    <a:gd name="T6" fmla="*/ 65 w 145"/>
                    <a:gd name="T7" fmla="*/ 95 h 882"/>
                    <a:gd name="T8" fmla="*/ 71 w 145"/>
                    <a:gd name="T9" fmla="*/ 135 h 882"/>
                    <a:gd name="T10" fmla="*/ 76 w 145"/>
                    <a:gd name="T11" fmla="*/ 178 h 882"/>
                    <a:gd name="T12" fmla="*/ 80 w 145"/>
                    <a:gd name="T13" fmla="*/ 223 h 882"/>
                    <a:gd name="T14" fmla="*/ 80 w 145"/>
                    <a:gd name="T15" fmla="*/ 269 h 882"/>
                    <a:gd name="T16" fmla="*/ 81 w 145"/>
                    <a:gd name="T17" fmla="*/ 313 h 882"/>
                    <a:gd name="T18" fmla="*/ 80 w 145"/>
                    <a:gd name="T19" fmla="*/ 354 h 882"/>
                    <a:gd name="T20" fmla="*/ 80 w 145"/>
                    <a:gd name="T21" fmla="*/ 391 h 882"/>
                    <a:gd name="T22" fmla="*/ 78 w 145"/>
                    <a:gd name="T23" fmla="*/ 423 h 882"/>
                    <a:gd name="T24" fmla="*/ 80 w 145"/>
                    <a:gd name="T25" fmla="*/ 446 h 882"/>
                    <a:gd name="T26" fmla="*/ 81 w 145"/>
                    <a:gd name="T27" fmla="*/ 476 h 882"/>
                    <a:gd name="T28" fmla="*/ 86 w 145"/>
                    <a:gd name="T29" fmla="*/ 509 h 882"/>
                    <a:gd name="T30" fmla="*/ 90 w 145"/>
                    <a:gd name="T31" fmla="*/ 544 h 882"/>
                    <a:gd name="T32" fmla="*/ 96 w 145"/>
                    <a:gd name="T33" fmla="*/ 579 h 882"/>
                    <a:gd name="T34" fmla="*/ 101 w 145"/>
                    <a:gd name="T35" fmla="*/ 614 h 882"/>
                    <a:gd name="T36" fmla="*/ 106 w 145"/>
                    <a:gd name="T37" fmla="*/ 649 h 882"/>
                    <a:gd name="T38" fmla="*/ 108 w 145"/>
                    <a:gd name="T39" fmla="*/ 684 h 882"/>
                    <a:gd name="T40" fmla="*/ 108 w 145"/>
                    <a:gd name="T41" fmla="*/ 720 h 882"/>
                    <a:gd name="T42" fmla="*/ 105 w 145"/>
                    <a:gd name="T43" fmla="*/ 752 h 882"/>
                    <a:gd name="T44" fmla="*/ 98 w 145"/>
                    <a:gd name="T45" fmla="*/ 785 h 882"/>
                    <a:gd name="T46" fmla="*/ 86 w 145"/>
                    <a:gd name="T47" fmla="*/ 815 h 882"/>
                    <a:gd name="T48" fmla="*/ 71 w 145"/>
                    <a:gd name="T49" fmla="*/ 844 h 882"/>
                    <a:gd name="T50" fmla="*/ 51 w 145"/>
                    <a:gd name="T51" fmla="*/ 867 h 882"/>
                    <a:gd name="T52" fmla="*/ 63 w 145"/>
                    <a:gd name="T53" fmla="*/ 882 h 882"/>
                    <a:gd name="T54" fmla="*/ 85 w 145"/>
                    <a:gd name="T55" fmla="*/ 868 h 882"/>
                    <a:gd name="T56" fmla="*/ 105 w 145"/>
                    <a:gd name="T57" fmla="*/ 852 h 882"/>
                    <a:gd name="T58" fmla="*/ 120 w 145"/>
                    <a:gd name="T59" fmla="*/ 834 h 882"/>
                    <a:gd name="T60" fmla="*/ 131 w 145"/>
                    <a:gd name="T61" fmla="*/ 815 h 882"/>
                    <a:gd name="T62" fmla="*/ 140 w 145"/>
                    <a:gd name="T63" fmla="*/ 794 h 882"/>
                    <a:gd name="T64" fmla="*/ 145 w 145"/>
                    <a:gd name="T65" fmla="*/ 770 h 882"/>
                    <a:gd name="T66" fmla="*/ 145 w 145"/>
                    <a:gd name="T67" fmla="*/ 742 h 882"/>
                    <a:gd name="T68" fmla="*/ 143 w 145"/>
                    <a:gd name="T69" fmla="*/ 710 h 882"/>
                    <a:gd name="T70" fmla="*/ 140 w 145"/>
                    <a:gd name="T71" fmla="*/ 679 h 882"/>
                    <a:gd name="T72" fmla="*/ 138 w 145"/>
                    <a:gd name="T73" fmla="*/ 649 h 882"/>
                    <a:gd name="T74" fmla="*/ 133 w 145"/>
                    <a:gd name="T75" fmla="*/ 617 h 882"/>
                    <a:gd name="T76" fmla="*/ 130 w 145"/>
                    <a:gd name="T77" fmla="*/ 586 h 882"/>
                    <a:gd name="T78" fmla="*/ 126 w 145"/>
                    <a:gd name="T79" fmla="*/ 556 h 882"/>
                    <a:gd name="T80" fmla="*/ 121 w 145"/>
                    <a:gd name="T81" fmla="*/ 524 h 882"/>
                    <a:gd name="T82" fmla="*/ 118 w 145"/>
                    <a:gd name="T83" fmla="*/ 494 h 882"/>
                    <a:gd name="T84" fmla="*/ 115 w 145"/>
                    <a:gd name="T85" fmla="*/ 462 h 882"/>
                    <a:gd name="T86" fmla="*/ 111 w 145"/>
                    <a:gd name="T87" fmla="*/ 431 h 882"/>
                    <a:gd name="T88" fmla="*/ 108 w 145"/>
                    <a:gd name="T89" fmla="*/ 401 h 882"/>
                    <a:gd name="T90" fmla="*/ 106 w 145"/>
                    <a:gd name="T91" fmla="*/ 369 h 882"/>
                    <a:gd name="T92" fmla="*/ 105 w 145"/>
                    <a:gd name="T93" fmla="*/ 339 h 882"/>
                    <a:gd name="T94" fmla="*/ 106 w 145"/>
                    <a:gd name="T95" fmla="*/ 311 h 882"/>
                    <a:gd name="T96" fmla="*/ 110 w 145"/>
                    <a:gd name="T97" fmla="*/ 278 h 882"/>
                    <a:gd name="T98" fmla="*/ 113 w 145"/>
                    <a:gd name="T99" fmla="*/ 243 h 882"/>
                    <a:gd name="T100" fmla="*/ 116 w 145"/>
                    <a:gd name="T101" fmla="*/ 206 h 882"/>
                    <a:gd name="T102" fmla="*/ 118 w 145"/>
                    <a:gd name="T103" fmla="*/ 168 h 882"/>
                    <a:gd name="T104" fmla="*/ 120 w 145"/>
                    <a:gd name="T105" fmla="*/ 133 h 882"/>
                    <a:gd name="T106" fmla="*/ 115 w 145"/>
                    <a:gd name="T107" fmla="*/ 98 h 882"/>
                    <a:gd name="T108" fmla="*/ 108 w 145"/>
                    <a:gd name="T109" fmla="*/ 68 h 882"/>
                    <a:gd name="T110" fmla="*/ 95 w 145"/>
                    <a:gd name="T111" fmla="*/ 41 h 882"/>
                    <a:gd name="T112" fmla="*/ 76 w 145"/>
                    <a:gd name="T113" fmla="*/ 22 h 882"/>
                    <a:gd name="T114" fmla="*/ 50 w 145"/>
                    <a:gd name="T115" fmla="*/ 7 h 882"/>
                    <a:gd name="T116" fmla="*/ 18 w 145"/>
                    <a:gd name="T117" fmla="*/ 0 h 882"/>
                    <a:gd name="T118" fmla="*/ 1 w 145"/>
                    <a:gd name="T119" fmla="*/ 3 h 882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145"/>
                    <a:gd name="T181" fmla="*/ 0 h 882"/>
                    <a:gd name="T182" fmla="*/ 145 w 145"/>
                    <a:gd name="T183" fmla="*/ 882 h 882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145" h="882">
                      <a:moveTo>
                        <a:pt x="1" y="3"/>
                      </a:moveTo>
                      <a:lnTo>
                        <a:pt x="6" y="5"/>
                      </a:lnTo>
                      <a:lnTo>
                        <a:pt x="11" y="7"/>
                      </a:lnTo>
                      <a:lnTo>
                        <a:pt x="15" y="8"/>
                      </a:lnTo>
                      <a:lnTo>
                        <a:pt x="20" y="12"/>
                      </a:lnTo>
                      <a:lnTo>
                        <a:pt x="23" y="15"/>
                      </a:lnTo>
                      <a:lnTo>
                        <a:pt x="28" y="18"/>
                      </a:lnTo>
                      <a:lnTo>
                        <a:pt x="31" y="23"/>
                      </a:lnTo>
                      <a:lnTo>
                        <a:pt x="35" y="26"/>
                      </a:lnTo>
                      <a:lnTo>
                        <a:pt x="38" y="31"/>
                      </a:lnTo>
                      <a:lnTo>
                        <a:pt x="41" y="36"/>
                      </a:lnTo>
                      <a:lnTo>
                        <a:pt x="45" y="41"/>
                      </a:lnTo>
                      <a:lnTo>
                        <a:pt x="48" y="48"/>
                      </a:lnTo>
                      <a:lnTo>
                        <a:pt x="51" y="53"/>
                      </a:lnTo>
                      <a:lnTo>
                        <a:pt x="53" y="60"/>
                      </a:lnTo>
                      <a:lnTo>
                        <a:pt x="56" y="66"/>
                      </a:lnTo>
                      <a:lnTo>
                        <a:pt x="58" y="73"/>
                      </a:lnTo>
                      <a:lnTo>
                        <a:pt x="60" y="80"/>
                      </a:lnTo>
                      <a:lnTo>
                        <a:pt x="63" y="88"/>
                      </a:lnTo>
                      <a:lnTo>
                        <a:pt x="65" y="95"/>
                      </a:lnTo>
                      <a:lnTo>
                        <a:pt x="66" y="103"/>
                      </a:lnTo>
                      <a:lnTo>
                        <a:pt x="66" y="110"/>
                      </a:lnTo>
                      <a:lnTo>
                        <a:pt x="68" y="118"/>
                      </a:lnTo>
                      <a:lnTo>
                        <a:pt x="70" y="126"/>
                      </a:lnTo>
                      <a:lnTo>
                        <a:pt x="71" y="135"/>
                      </a:lnTo>
                      <a:lnTo>
                        <a:pt x="73" y="143"/>
                      </a:lnTo>
                      <a:lnTo>
                        <a:pt x="75" y="151"/>
                      </a:lnTo>
                      <a:lnTo>
                        <a:pt x="75" y="161"/>
                      </a:lnTo>
                      <a:lnTo>
                        <a:pt x="76" y="170"/>
                      </a:lnTo>
                      <a:lnTo>
                        <a:pt x="76" y="178"/>
                      </a:lnTo>
                      <a:lnTo>
                        <a:pt x="78" y="188"/>
                      </a:lnTo>
                      <a:lnTo>
                        <a:pt x="78" y="196"/>
                      </a:lnTo>
                      <a:lnTo>
                        <a:pt x="80" y="206"/>
                      </a:lnTo>
                      <a:lnTo>
                        <a:pt x="80" y="215"/>
                      </a:lnTo>
                      <a:lnTo>
                        <a:pt x="80" y="223"/>
                      </a:lnTo>
                      <a:lnTo>
                        <a:pt x="80" y="233"/>
                      </a:lnTo>
                      <a:lnTo>
                        <a:pt x="80" y="243"/>
                      </a:lnTo>
                      <a:lnTo>
                        <a:pt x="80" y="251"/>
                      </a:lnTo>
                      <a:lnTo>
                        <a:pt x="80" y="259"/>
                      </a:lnTo>
                      <a:lnTo>
                        <a:pt x="80" y="269"/>
                      </a:lnTo>
                      <a:lnTo>
                        <a:pt x="81" y="279"/>
                      </a:lnTo>
                      <a:lnTo>
                        <a:pt x="81" y="288"/>
                      </a:lnTo>
                      <a:lnTo>
                        <a:pt x="81" y="296"/>
                      </a:lnTo>
                      <a:lnTo>
                        <a:pt x="81" y="304"/>
                      </a:lnTo>
                      <a:lnTo>
                        <a:pt x="81" y="313"/>
                      </a:lnTo>
                      <a:lnTo>
                        <a:pt x="81" y="323"/>
                      </a:lnTo>
                      <a:lnTo>
                        <a:pt x="81" y="331"/>
                      </a:lnTo>
                      <a:lnTo>
                        <a:pt x="81" y="339"/>
                      </a:lnTo>
                      <a:lnTo>
                        <a:pt x="81" y="348"/>
                      </a:lnTo>
                      <a:lnTo>
                        <a:pt x="80" y="354"/>
                      </a:lnTo>
                      <a:lnTo>
                        <a:pt x="80" y="363"/>
                      </a:lnTo>
                      <a:lnTo>
                        <a:pt x="80" y="369"/>
                      </a:lnTo>
                      <a:lnTo>
                        <a:pt x="80" y="378"/>
                      </a:lnTo>
                      <a:lnTo>
                        <a:pt x="80" y="384"/>
                      </a:lnTo>
                      <a:lnTo>
                        <a:pt x="80" y="391"/>
                      </a:lnTo>
                      <a:lnTo>
                        <a:pt x="80" y="398"/>
                      </a:lnTo>
                      <a:lnTo>
                        <a:pt x="80" y="406"/>
                      </a:lnTo>
                      <a:lnTo>
                        <a:pt x="78" y="411"/>
                      </a:lnTo>
                      <a:lnTo>
                        <a:pt x="78" y="418"/>
                      </a:lnTo>
                      <a:lnTo>
                        <a:pt x="78" y="423"/>
                      </a:lnTo>
                      <a:lnTo>
                        <a:pt x="78" y="428"/>
                      </a:lnTo>
                      <a:lnTo>
                        <a:pt x="78" y="433"/>
                      </a:lnTo>
                      <a:lnTo>
                        <a:pt x="78" y="438"/>
                      </a:lnTo>
                      <a:lnTo>
                        <a:pt x="78" y="442"/>
                      </a:lnTo>
                      <a:lnTo>
                        <a:pt x="80" y="446"/>
                      </a:lnTo>
                      <a:lnTo>
                        <a:pt x="80" y="452"/>
                      </a:lnTo>
                      <a:lnTo>
                        <a:pt x="80" y="457"/>
                      </a:lnTo>
                      <a:lnTo>
                        <a:pt x="80" y="464"/>
                      </a:lnTo>
                      <a:lnTo>
                        <a:pt x="81" y="471"/>
                      </a:lnTo>
                      <a:lnTo>
                        <a:pt x="81" y="476"/>
                      </a:lnTo>
                      <a:lnTo>
                        <a:pt x="81" y="482"/>
                      </a:lnTo>
                      <a:lnTo>
                        <a:pt x="83" y="489"/>
                      </a:lnTo>
                      <a:lnTo>
                        <a:pt x="85" y="496"/>
                      </a:lnTo>
                      <a:lnTo>
                        <a:pt x="85" y="502"/>
                      </a:lnTo>
                      <a:lnTo>
                        <a:pt x="86" y="509"/>
                      </a:lnTo>
                      <a:lnTo>
                        <a:pt x="86" y="516"/>
                      </a:lnTo>
                      <a:lnTo>
                        <a:pt x="88" y="522"/>
                      </a:lnTo>
                      <a:lnTo>
                        <a:pt x="88" y="529"/>
                      </a:lnTo>
                      <a:lnTo>
                        <a:pt x="90" y="536"/>
                      </a:lnTo>
                      <a:lnTo>
                        <a:pt x="90" y="544"/>
                      </a:lnTo>
                      <a:lnTo>
                        <a:pt x="91" y="551"/>
                      </a:lnTo>
                      <a:lnTo>
                        <a:pt x="93" y="557"/>
                      </a:lnTo>
                      <a:lnTo>
                        <a:pt x="93" y="564"/>
                      </a:lnTo>
                      <a:lnTo>
                        <a:pt x="95" y="571"/>
                      </a:lnTo>
                      <a:lnTo>
                        <a:pt x="96" y="579"/>
                      </a:lnTo>
                      <a:lnTo>
                        <a:pt x="96" y="586"/>
                      </a:lnTo>
                      <a:lnTo>
                        <a:pt x="98" y="592"/>
                      </a:lnTo>
                      <a:lnTo>
                        <a:pt x="98" y="599"/>
                      </a:lnTo>
                      <a:lnTo>
                        <a:pt x="100" y="607"/>
                      </a:lnTo>
                      <a:lnTo>
                        <a:pt x="101" y="614"/>
                      </a:lnTo>
                      <a:lnTo>
                        <a:pt x="101" y="621"/>
                      </a:lnTo>
                      <a:lnTo>
                        <a:pt x="103" y="627"/>
                      </a:lnTo>
                      <a:lnTo>
                        <a:pt x="105" y="636"/>
                      </a:lnTo>
                      <a:lnTo>
                        <a:pt x="105" y="642"/>
                      </a:lnTo>
                      <a:lnTo>
                        <a:pt x="106" y="649"/>
                      </a:lnTo>
                      <a:lnTo>
                        <a:pt x="106" y="657"/>
                      </a:lnTo>
                      <a:lnTo>
                        <a:pt x="108" y="664"/>
                      </a:lnTo>
                      <a:lnTo>
                        <a:pt x="108" y="670"/>
                      </a:lnTo>
                      <a:lnTo>
                        <a:pt x="108" y="679"/>
                      </a:lnTo>
                      <a:lnTo>
                        <a:pt x="108" y="684"/>
                      </a:lnTo>
                      <a:lnTo>
                        <a:pt x="108" y="692"/>
                      </a:lnTo>
                      <a:lnTo>
                        <a:pt x="108" y="699"/>
                      </a:lnTo>
                      <a:lnTo>
                        <a:pt x="108" y="705"/>
                      </a:lnTo>
                      <a:lnTo>
                        <a:pt x="108" y="712"/>
                      </a:lnTo>
                      <a:lnTo>
                        <a:pt x="108" y="720"/>
                      </a:lnTo>
                      <a:lnTo>
                        <a:pt x="108" y="727"/>
                      </a:lnTo>
                      <a:lnTo>
                        <a:pt x="106" y="734"/>
                      </a:lnTo>
                      <a:lnTo>
                        <a:pt x="106" y="740"/>
                      </a:lnTo>
                      <a:lnTo>
                        <a:pt x="106" y="747"/>
                      </a:lnTo>
                      <a:lnTo>
                        <a:pt x="105" y="752"/>
                      </a:lnTo>
                      <a:lnTo>
                        <a:pt x="103" y="760"/>
                      </a:lnTo>
                      <a:lnTo>
                        <a:pt x="103" y="765"/>
                      </a:lnTo>
                      <a:lnTo>
                        <a:pt x="101" y="774"/>
                      </a:lnTo>
                      <a:lnTo>
                        <a:pt x="100" y="779"/>
                      </a:lnTo>
                      <a:lnTo>
                        <a:pt x="98" y="785"/>
                      </a:lnTo>
                      <a:lnTo>
                        <a:pt x="96" y="790"/>
                      </a:lnTo>
                      <a:lnTo>
                        <a:pt x="95" y="797"/>
                      </a:lnTo>
                      <a:lnTo>
                        <a:pt x="91" y="804"/>
                      </a:lnTo>
                      <a:lnTo>
                        <a:pt x="90" y="809"/>
                      </a:lnTo>
                      <a:lnTo>
                        <a:pt x="86" y="815"/>
                      </a:lnTo>
                      <a:lnTo>
                        <a:pt x="85" y="820"/>
                      </a:lnTo>
                      <a:lnTo>
                        <a:pt x="81" y="827"/>
                      </a:lnTo>
                      <a:lnTo>
                        <a:pt x="78" y="832"/>
                      </a:lnTo>
                      <a:lnTo>
                        <a:pt x="75" y="837"/>
                      </a:lnTo>
                      <a:lnTo>
                        <a:pt x="71" y="844"/>
                      </a:lnTo>
                      <a:lnTo>
                        <a:pt x="66" y="849"/>
                      </a:lnTo>
                      <a:lnTo>
                        <a:pt x="63" y="854"/>
                      </a:lnTo>
                      <a:lnTo>
                        <a:pt x="60" y="858"/>
                      </a:lnTo>
                      <a:lnTo>
                        <a:pt x="55" y="863"/>
                      </a:lnTo>
                      <a:lnTo>
                        <a:pt x="51" y="867"/>
                      </a:lnTo>
                      <a:lnTo>
                        <a:pt x="51" y="872"/>
                      </a:lnTo>
                      <a:lnTo>
                        <a:pt x="53" y="875"/>
                      </a:lnTo>
                      <a:lnTo>
                        <a:pt x="55" y="878"/>
                      </a:lnTo>
                      <a:lnTo>
                        <a:pt x="58" y="880"/>
                      </a:lnTo>
                      <a:lnTo>
                        <a:pt x="63" y="882"/>
                      </a:lnTo>
                      <a:lnTo>
                        <a:pt x="66" y="882"/>
                      </a:lnTo>
                      <a:lnTo>
                        <a:pt x="71" y="880"/>
                      </a:lnTo>
                      <a:lnTo>
                        <a:pt x="76" y="875"/>
                      </a:lnTo>
                      <a:lnTo>
                        <a:pt x="80" y="872"/>
                      </a:lnTo>
                      <a:lnTo>
                        <a:pt x="85" y="868"/>
                      </a:lnTo>
                      <a:lnTo>
                        <a:pt x="88" y="865"/>
                      </a:lnTo>
                      <a:lnTo>
                        <a:pt x="91" y="862"/>
                      </a:lnTo>
                      <a:lnTo>
                        <a:pt x="96" y="857"/>
                      </a:lnTo>
                      <a:lnTo>
                        <a:pt x="100" y="855"/>
                      </a:lnTo>
                      <a:lnTo>
                        <a:pt x="105" y="852"/>
                      </a:lnTo>
                      <a:lnTo>
                        <a:pt x="106" y="847"/>
                      </a:lnTo>
                      <a:lnTo>
                        <a:pt x="110" y="844"/>
                      </a:lnTo>
                      <a:lnTo>
                        <a:pt x="113" y="840"/>
                      </a:lnTo>
                      <a:lnTo>
                        <a:pt x="116" y="837"/>
                      </a:lnTo>
                      <a:lnTo>
                        <a:pt x="120" y="834"/>
                      </a:lnTo>
                      <a:lnTo>
                        <a:pt x="121" y="830"/>
                      </a:lnTo>
                      <a:lnTo>
                        <a:pt x="125" y="825"/>
                      </a:lnTo>
                      <a:lnTo>
                        <a:pt x="128" y="822"/>
                      </a:lnTo>
                      <a:lnTo>
                        <a:pt x="130" y="819"/>
                      </a:lnTo>
                      <a:lnTo>
                        <a:pt x="131" y="815"/>
                      </a:lnTo>
                      <a:lnTo>
                        <a:pt x="133" y="810"/>
                      </a:lnTo>
                      <a:lnTo>
                        <a:pt x="135" y="807"/>
                      </a:lnTo>
                      <a:lnTo>
                        <a:pt x="136" y="802"/>
                      </a:lnTo>
                      <a:lnTo>
                        <a:pt x="138" y="799"/>
                      </a:lnTo>
                      <a:lnTo>
                        <a:pt x="140" y="794"/>
                      </a:lnTo>
                      <a:lnTo>
                        <a:pt x="141" y="789"/>
                      </a:lnTo>
                      <a:lnTo>
                        <a:pt x="141" y="784"/>
                      </a:lnTo>
                      <a:lnTo>
                        <a:pt x="143" y="779"/>
                      </a:lnTo>
                      <a:lnTo>
                        <a:pt x="143" y="775"/>
                      </a:lnTo>
                      <a:lnTo>
                        <a:pt x="145" y="770"/>
                      </a:lnTo>
                      <a:lnTo>
                        <a:pt x="145" y="764"/>
                      </a:lnTo>
                      <a:lnTo>
                        <a:pt x="145" y="759"/>
                      </a:lnTo>
                      <a:lnTo>
                        <a:pt x="145" y="752"/>
                      </a:lnTo>
                      <a:lnTo>
                        <a:pt x="145" y="747"/>
                      </a:lnTo>
                      <a:lnTo>
                        <a:pt x="145" y="742"/>
                      </a:lnTo>
                      <a:lnTo>
                        <a:pt x="145" y="735"/>
                      </a:lnTo>
                      <a:lnTo>
                        <a:pt x="145" y="729"/>
                      </a:lnTo>
                      <a:lnTo>
                        <a:pt x="145" y="722"/>
                      </a:lnTo>
                      <a:lnTo>
                        <a:pt x="143" y="715"/>
                      </a:lnTo>
                      <a:lnTo>
                        <a:pt x="143" y="710"/>
                      </a:lnTo>
                      <a:lnTo>
                        <a:pt x="143" y="704"/>
                      </a:lnTo>
                      <a:lnTo>
                        <a:pt x="143" y="697"/>
                      </a:lnTo>
                      <a:lnTo>
                        <a:pt x="141" y="692"/>
                      </a:lnTo>
                      <a:lnTo>
                        <a:pt x="141" y="685"/>
                      </a:lnTo>
                      <a:lnTo>
                        <a:pt x="140" y="679"/>
                      </a:lnTo>
                      <a:lnTo>
                        <a:pt x="140" y="672"/>
                      </a:lnTo>
                      <a:lnTo>
                        <a:pt x="138" y="665"/>
                      </a:lnTo>
                      <a:lnTo>
                        <a:pt x="138" y="660"/>
                      </a:lnTo>
                      <a:lnTo>
                        <a:pt x="138" y="654"/>
                      </a:lnTo>
                      <a:lnTo>
                        <a:pt x="138" y="649"/>
                      </a:lnTo>
                      <a:lnTo>
                        <a:pt x="136" y="642"/>
                      </a:lnTo>
                      <a:lnTo>
                        <a:pt x="136" y="636"/>
                      </a:lnTo>
                      <a:lnTo>
                        <a:pt x="135" y="629"/>
                      </a:lnTo>
                      <a:lnTo>
                        <a:pt x="135" y="624"/>
                      </a:lnTo>
                      <a:lnTo>
                        <a:pt x="133" y="617"/>
                      </a:lnTo>
                      <a:lnTo>
                        <a:pt x="133" y="611"/>
                      </a:lnTo>
                      <a:lnTo>
                        <a:pt x="131" y="604"/>
                      </a:lnTo>
                      <a:lnTo>
                        <a:pt x="131" y="599"/>
                      </a:lnTo>
                      <a:lnTo>
                        <a:pt x="130" y="592"/>
                      </a:lnTo>
                      <a:lnTo>
                        <a:pt x="130" y="586"/>
                      </a:lnTo>
                      <a:lnTo>
                        <a:pt x="128" y="579"/>
                      </a:lnTo>
                      <a:lnTo>
                        <a:pt x="128" y="574"/>
                      </a:lnTo>
                      <a:lnTo>
                        <a:pt x="126" y="567"/>
                      </a:lnTo>
                      <a:lnTo>
                        <a:pt x="126" y="562"/>
                      </a:lnTo>
                      <a:lnTo>
                        <a:pt x="126" y="556"/>
                      </a:lnTo>
                      <a:lnTo>
                        <a:pt x="125" y="549"/>
                      </a:lnTo>
                      <a:lnTo>
                        <a:pt x="125" y="544"/>
                      </a:lnTo>
                      <a:lnTo>
                        <a:pt x="123" y="537"/>
                      </a:lnTo>
                      <a:lnTo>
                        <a:pt x="123" y="531"/>
                      </a:lnTo>
                      <a:lnTo>
                        <a:pt x="121" y="524"/>
                      </a:lnTo>
                      <a:lnTo>
                        <a:pt x="121" y="517"/>
                      </a:lnTo>
                      <a:lnTo>
                        <a:pt x="121" y="512"/>
                      </a:lnTo>
                      <a:lnTo>
                        <a:pt x="120" y="506"/>
                      </a:lnTo>
                      <a:lnTo>
                        <a:pt x="120" y="499"/>
                      </a:lnTo>
                      <a:lnTo>
                        <a:pt x="118" y="494"/>
                      </a:lnTo>
                      <a:lnTo>
                        <a:pt x="118" y="487"/>
                      </a:lnTo>
                      <a:lnTo>
                        <a:pt x="116" y="481"/>
                      </a:lnTo>
                      <a:lnTo>
                        <a:pt x="116" y="474"/>
                      </a:lnTo>
                      <a:lnTo>
                        <a:pt x="115" y="467"/>
                      </a:lnTo>
                      <a:lnTo>
                        <a:pt x="115" y="462"/>
                      </a:lnTo>
                      <a:lnTo>
                        <a:pt x="113" y="456"/>
                      </a:lnTo>
                      <a:lnTo>
                        <a:pt x="113" y="451"/>
                      </a:lnTo>
                      <a:lnTo>
                        <a:pt x="111" y="444"/>
                      </a:lnTo>
                      <a:lnTo>
                        <a:pt x="111" y="438"/>
                      </a:lnTo>
                      <a:lnTo>
                        <a:pt x="111" y="431"/>
                      </a:lnTo>
                      <a:lnTo>
                        <a:pt x="110" y="424"/>
                      </a:lnTo>
                      <a:lnTo>
                        <a:pt x="110" y="418"/>
                      </a:lnTo>
                      <a:lnTo>
                        <a:pt x="110" y="413"/>
                      </a:lnTo>
                      <a:lnTo>
                        <a:pt x="108" y="406"/>
                      </a:lnTo>
                      <a:lnTo>
                        <a:pt x="108" y="401"/>
                      </a:lnTo>
                      <a:lnTo>
                        <a:pt x="108" y="394"/>
                      </a:lnTo>
                      <a:lnTo>
                        <a:pt x="106" y="388"/>
                      </a:lnTo>
                      <a:lnTo>
                        <a:pt x="106" y="381"/>
                      </a:lnTo>
                      <a:lnTo>
                        <a:pt x="106" y="374"/>
                      </a:lnTo>
                      <a:lnTo>
                        <a:pt x="106" y="369"/>
                      </a:lnTo>
                      <a:lnTo>
                        <a:pt x="106" y="363"/>
                      </a:lnTo>
                      <a:lnTo>
                        <a:pt x="106" y="356"/>
                      </a:lnTo>
                      <a:lnTo>
                        <a:pt x="106" y="351"/>
                      </a:lnTo>
                      <a:lnTo>
                        <a:pt x="105" y="344"/>
                      </a:lnTo>
                      <a:lnTo>
                        <a:pt x="105" y="339"/>
                      </a:lnTo>
                      <a:lnTo>
                        <a:pt x="105" y="334"/>
                      </a:lnTo>
                      <a:lnTo>
                        <a:pt x="106" y="329"/>
                      </a:lnTo>
                      <a:lnTo>
                        <a:pt x="106" y="323"/>
                      </a:lnTo>
                      <a:lnTo>
                        <a:pt x="106" y="316"/>
                      </a:lnTo>
                      <a:lnTo>
                        <a:pt x="106" y="311"/>
                      </a:lnTo>
                      <a:lnTo>
                        <a:pt x="108" y="304"/>
                      </a:lnTo>
                      <a:lnTo>
                        <a:pt x="108" y="298"/>
                      </a:lnTo>
                      <a:lnTo>
                        <a:pt x="108" y="291"/>
                      </a:lnTo>
                      <a:lnTo>
                        <a:pt x="108" y="284"/>
                      </a:lnTo>
                      <a:lnTo>
                        <a:pt x="110" y="278"/>
                      </a:lnTo>
                      <a:lnTo>
                        <a:pt x="110" y="271"/>
                      </a:lnTo>
                      <a:lnTo>
                        <a:pt x="111" y="264"/>
                      </a:lnTo>
                      <a:lnTo>
                        <a:pt x="111" y="258"/>
                      </a:lnTo>
                      <a:lnTo>
                        <a:pt x="113" y="251"/>
                      </a:lnTo>
                      <a:lnTo>
                        <a:pt x="113" y="243"/>
                      </a:lnTo>
                      <a:lnTo>
                        <a:pt x="113" y="236"/>
                      </a:lnTo>
                      <a:lnTo>
                        <a:pt x="115" y="228"/>
                      </a:lnTo>
                      <a:lnTo>
                        <a:pt x="115" y="221"/>
                      </a:lnTo>
                      <a:lnTo>
                        <a:pt x="116" y="213"/>
                      </a:lnTo>
                      <a:lnTo>
                        <a:pt x="116" y="206"/>
                      </a:lnTo>
                      <a:lnTo>
                        <a:pt x="116" y="198"/>
                      </a:lnTo>
                      <a:lnTo>
                        <a:pt x="118" y="191"/>
                      </a:lnTo>
                      <a:lnTo>
                        <a:pt x="118" y="183"/>
                      </a:lnTo>
                      <a:lnTo>
                        <a:pt x="118" y="176"/>
                      </a:lnTo>
                      <a:lnTo>
                        <a:pt x="118" y="168"/>
                      </a:lnTo>
                      <a:lnTo>
                        <a:pt x="120" y="161"/>
                      </a:lnTo>
                      <a:lnTo>
                        <a:pt x="120" y="155"/>
                      </a:lnTo>
                      <a:lnTo>
                        <a:pt x="120" y="148"/>
                      </a:lnTo>
                      <a:lnTo>
                        <a:pt x="120" y="140"/>
                      </a:lnTo>
                      <a:lnTo>
                        <a:pt x="120" y="133"/>
                      </a:lnTo>
                      <a:lnTo>
                        <a:pt x="118" y="126"/>
                      </a:lnTo>
                      <a:lnTo>
                        <a:pt x="118" y="120"/>
                      </a:lnTo>
                      <a:lnTo>
                        <a:pt x="116" y="111"/>
                      </a:lnTo>
                      <a:lnTo>
                        <a:pt x="116" y="105"/>
                      </a:lnTo>
                      <a:lnTo>
                        <a:pt x="115" y="98"/>
                      </a:lnTo>
                      <a:lnTo>
                        <a:pt x="113" y="93"/>
                      </a:lnTo>
                      <a:lnTo>
                        <a:pt x="111" y="86"/>
                      </a:lnTo>
                      <a:lnTo>
                        <a:pt x="111" y="80"/>
                      </a:lnTo>
                      <a:lnTo>
                        <a:pt x="110" y="73"/>
                      </a:lnTo>
                      <a:lnTo>
                        <a:pt x="108" y="68"/>
                      </a:lnTo>
                      <a:lnTo>
                        <a:pt x="105" y="61"/>
                      </a:lnTo>
                      <a:lnTo>
                        <a:pt x="103" y="56"/>
                      </a:lnTo>
                      <a:lnTo>
                        <a:pt x="100" y="51"/>
                      </a:lnTo>
                      <a:lnTo>
                        <a:pt x="98" y="46"/>
                      </a:lnTo>
                      <a:lnTo>
                        <a:pt x="95" y="41"/>
                      </a:lnTo>
                      <a:lnTo>
                        <a:pt x="91" y="36"/>
                      </a:lnTo>
                      <a:lnTo>
                        <a:pt x="88" y="33"/>
                      </a:lnTo>
                      <a:lnTo>
                        <a:pt x="85" y="28"/>
                      </a:lnTo>
                      <a:lnTo>
                        <a:pt x="80" y="23"/>
                      </a:lnTo>
                      <a:lnTo>
                        <a:pt x="76" y="22"/>
                      </a:lnTo>
                      <a:lnTo>
                        <a:pt x="71" y="17"/>
                      </a:lnTo>
                      <a:lnTo>
                        <a:pt x="66" y="13"/>
                      </a:lnTo>
                      <a:lnTo>
                        <a:pt x="61" y="12"/>
                      </a:lnTo>
                      <a:lnTo>
                        <a:pt x="56" y="10"/>
                      </a:lnTo>
                      <a:lnTo>
                        <a:pt x="50" y="7"/>
                      </a:lnTo>
                      <a:lnTo>
                        <a:pt x="45" y="5"/>
                      </a:lnTo>
                      <a:lnTo>
                        <a:pt x="38" y="3"/>
                      </a:lnTo>
                      <a:lnTo>
                        <a:pt x="31" y="3"/>
                      </a:lnTo>
                      <a:lnTo>
                        <a:pt x="25" y="0"/>
                      </a:lnTo>
                      <a:lnTo>
                        <a:pt x="18" y="0"/>
                      </a:lnTo>
                      <a:lnTo>
                        <a:pt x="10" y="0"/>
                      </a:lnTo>
                      <a:lnTo>
                        <a:pt x="1" y="2"/>
                      </a:lnTo>
                      <a:lnTo>
                        <a:pt x="0" y="3"/>
                      </a:lnTo>
                      <a:lnTo>
                        <a:pt x="1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" name="Freeform 58">
                  <a:extLst>
                    <a:ext uri="{FF2B5EF4-FFF2-40B4-BE49-F238E27FC236}">
                      <a16:creationId xmlns:a16="http://schemas.microsoft.com/office/drawing/2014/main" id="{5308323E-21F3-4C1D-BE07-B825CD976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7" y="1467"/>
                  <a:ext cx="154" cy="974"/>
                </a:xfrm>
                <a:custGeom>
                  <a:avLst/>
                  <a:gdLst>
                    <a:gd name="T0" fmla="*/ 39 w 154"/>
                    <a:gd name="T1" fmla="*/ 25 h 974"/>
                    <a:gd name="T2" fmla="*/ 77 w 154"/>
                    <a:gd name="T3" fmla="*/ 55 h 974"/>
                    <a:gd name="T4" fmla="*/ 104 w 154"/>
                    <a:gd name="T5" fmla="*/ 90 h 974"/>
                    <a:gd name="T6" fmla="*/ 122 w 154"/>
                    <a:gd name="T7" fmla="*/ 128 h 974"/>
                    <a:gd name="T8" fmla="*/ 134 w 154"/>
                    <a:gd name="T9" fmla="*/ 167 h 974"/>
                    <a:gd name="T10" fmla="*/ 139 w 154"/>
                    <a:gd name="T11" fmla="*/ 210 h 974"/>
                    <a:gd name="T12" fmla="*/ 139 w 154"/>
                    <a:gd name="T13" fmla="*/ 253 h 974"/>
                    <a:gd name="T14" fmla="*/ 135 w 154"/>
                    <a:gd name="T15" fmla="*/ 300 h 974"/>
                    <a:gd name="T16" fmla="*/ 130 w 154"/>
                    <a:gd name="T17" fmla="*/ 346 h 974"/>
                    <a:gd name="T18" fmla="*/ 124 w 154"/>
                    <a:gd name="T19" fmla="*/ 393 h 974"/>
                    <a:gd name="T20" fmla="*/ 119 w 154"/>
                    <a:gd name="T21" fmla="*/ 440 h 974"/>
                    <a:gd name="T22" fmla="*/ 117 w 154"/>
                    <a:gd name="T23" fmla="*/ 473 h 974"/>
                    <a:gd name="T24" fmla="*/ 117 w 154"/>
                    <a:gd name="T25" fmla="*/ 498 h 974"/>
                    <a:gd name="T26" fmla="*/ 117 w 154"/>
                    <a:gd name="T27" fmla="*/ 521 h 974"/>
                    <a:gd name="T28" fmla="*/ 119 w 154"/>
                    <a:gd name="T29" fmla="*/ 551 h 974"/>
                    <a:gd name="T30" fmla="*/ 120 w 154"/>
                    <a:gd name="T31" fmla="*/ 574 h 974"/>
                    <a:gd name="T32" fmla="*/ 124 w 154"/>
                    <a:gd name="T33" fmla="*/ 596 h 974"/>
                    <a:gd name="T34" fmla="*/ 127 w 154"/>
                    <a:gd name="T35" fmla="*/ 618 h 974"/>
                    <a:gd name="T36" fmla="*/ 130 w 154"/>
                    <a:gd name="T37" fmla="*/ 638 h 974"/>
                    <a:gd name="T38" fmla="*/ 134 w 154"/>
                    <a:gd name="T39" fmla="*/ 661 h 974"/>
                    <a:gd name="T40" fmla="*/ 137 w 154"/>
                    <a:gd name="T41" fmla="*/ 683 h 974"/>
                    <a:gd name="T42" fmla="*/ 140 w 154"/>
                    <a:gd name="T43" fmla="*/ 707 h 974"/>
                    <a:gd name="T44" fmla="*/ 144 w 154"/>
                    <a:gd name="T45" fmla="*/ 731 h 974"/>
                    <a:gd name="T46" fmla="*/ 144 w 154"/>
                    <a:gd name="T47" fmla="*/ 754 h 974"/>
                    <a:gd name="T48" fmla="*/ 144 w 154"/>
                    <a:gd name="T49" fmla="*/ 777 h 974"/>
                    <a:gd name="T50" fmla="*/ 142 w 154"/>
                    <a:gd name="T51" fmla="*/ 801 h 974"/>
                    <a:gd name="T52" fmla="*/ 139 w 154"/>
                    <a:gd name="T53" fmla="*/ 822 h 974"/>
                    <a:gd name="T54" fmla="*/ 132 w 154"/>
                    <a:gd name="T55" fmla="*/ 842 h 974"/>
                    <a:gd name="T56" fmla="*/ 122 w 154"/>
                    <a:gd name="T57" fmla="*/ 862 h 974"/>
                    <a:gd name="T58" fmla="*/ 105 w 154"/>
                    <a:gd name="T59" fmla="*/ 882 h 974"/>
                    <a:gd name="T60" fmla="*/ 87 w 154"/>
                    <a:gd name="T61" fmla="*/ 904 h 974"/>
                    <a:gd name="T62" fmla="*/ 67 w 154"/>
                    <a:gd name="T63" fmla="*/ 922 h 974"/>
                    <a:gd name="T64" fmla="*/ 49 w 154"/>
                    <a:gd name="T65" fmla="*/ 940 h 974"/>
                    <a:gd name="T66" fmla="*/ 34 w 154"/>
                    <a:gd name="T67" fmla="*/ 959 h 974"/>
                    <a:gd name="T68" fmla="*/ 44 w 154"/>
                    <a:gd name="T69" fmla="*/ 974 h 974"/>
                    <a:gd name="T70" fmla="*/ 85 w 154"/>
                    <a:gd name="T71" fmla="*/ 937 h 974"/>
                    <a:gd name="T72" fmla="*/ 117 w 154"/>
                    <a:gd name="T73" fmla="*/ 894 h 974"/>
                    <a:gd name="T74" fmla="*/ 139 w 154"/>
                    <a:gd name="T75" fmla="*/ 849 h 974"/>
                    <a:gd name="T76" fmla="*/ 150 w 154"/>
                    <a:gd name="T77" fmla="*/ 801 h 974"/>
                    <a:gd name="T78" fmla="*/ 154 w 154"/>
                    <a:gd name="T79" fmla="*/ 749 h 974"/>
                    <a:gd name="T80" fmla="*/ 152 w 154"/>
                    <a:gd name="T81" fmla="*/ 697 h 974"/>
                    <a:gd name="T82" fmla="*/ 145 w 154"/>
                    <a:gd name="T83" fmla="*/ 644 h 974"/>
                    <a:gd name="T84" fmla="*/ 139 w 154"/>
                    <a:gd name="T85" fmla="*/ 589 h 974"/>
                    <a:gd name="T86" fmla="*/ 132 w 154"/>
                    <a:gd name="T87" fmla="*/ 534 h 974"/>
                    <a:gd name="T88" fmla="*/ 129 w 154"/>
                    <a:gd name="T89" fmla="*/ 479 h 974"/>
                    <a:gd name="T90" fmla="*/ 132 w 154"/>
                    <a:gd name="T91" fmla="*/ 425 h 974"/>
                    <a:gd name="T92" fmla="*/ 137 w 154"/>
                    <a:gd name="T93" fmla="*/ 373 h 974"/>
                    <a:gd name="T94" fmla="*/ 142 w 154"/>
                    <a:gd name="T95" fmla="*/ 323 h 974"/>
                    <a:gd name="T96" fmla="*/ 147 w 154"/>
                    <a:gd name="T97" fmla="*/ 276 h 974"/>
                    <a:gd name="T98" fmla="*/ 149 w 154"/>
                    <a:gd name="T99" fmla="*/ 232 h 974"/>
                    <a:gd name="T100" fmla="*/ 147 w 154"/>
                    <a:gd name="T101" fmla="*/ 188 h 974"/>
                    <a:gd name="T102" fmla="*/ 139 w 154"/>
                    <a:gd name="T103" fmla="*/ 148 h 974"/>
                    <a:gd name="T104" fmla="*/ 124 w 154"/>
                    <a:gd name="T105" fmla="*/ 110 h 974"/>
                    <a:gd name="T106" fmla="*/ 102 w 154"/>
                    <a:gd name="T107" fmla="*/ 75 h 974"/>
                    <a:gd name="T108" fmla="*/ 70 w 154"/>
                    <a:gd name="T109" fmla="*/ 44 h 974"/>
                    <a:gd name="T110" fmla="*/ 27 w 154"/>
                    <a:gd name="T111" fmla="*/ 14 h 974"/>
                    <a:gd name="T112" fmla="*/ 0 w 154"/>
                    <a:gd name="T113" fmla="*/ 2 h 974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154"/>
                    <a:gd name="T172" fmla="*/ 0 h 974"/>
                    <a:gd name="T173" fmla="*/ 154 w 154"/>
                    <a:gd name="T174" fmla="*/ 974 h 974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154" h="974">
                      <a:moveTo>
                        <a:pt x="0" y="2"/>
                      </a:moveTo>
                      <a:lnTo>
                        <a:pt x="9" y="7"/>
                      </a:lnTo>
                      <a:lnTo>
                        <a:pt x="17" y="10"/>
                      </a:lnTo>
                      <a:lnTo>
                        <a:pt x="24" y="15"/>
                      </a:lnTo>
                      <a:lnTo>
                        <a:pt x="32" y="20"/>
                      </a:lnTo>
                      <a:lnTo>
                        <a:pt x="39" y="25"/>
                      </a:lnTo>
                      <a:lnTo>
                        <a:pt x="47" y="30"/>
                      </a:lnTo>
                      <a:lnTo>
                        <a:pt x="54" y="35"/>
                      </a:lnTo>
                      <a:lnTo>
                        <a:pt x="60" y="40"/>
                      </a:lnTo>
                      <a:lnTo>
                        <a:pt x="65" y="45"/>
                      </a:lnTo>
                      <a:lnTo>
                        <a:pt x="72" y="50"/>
                      </a:lnTo>
                      <a:lnTo>
                        <a:pt x="77" y="55"/>
                      </a:lnTo>
                      <a:lnTo>
                        <a:pt x="82" y="62"/>
                      </a:lnTo>
                      <a:lnTo>
                        <a:pt x="87" y="67"/>
                      </a:lnTo>
                      <a:lnTo>
                        <a:pt x="92" y="73"/>
                      </a:lnTo>
                      <a:lnTo>
                        <a:pt x="95" y="78"/>
                      </a:lnTo>
                      <a:lnTo>
                        <a:pt x="100" y="85"/>
                      </a:lnTo>
                      <a:lnTo>
                        <a:pt x="104" y="90"/>
                      </a:lnTo>
                      <a:lnTo>
                        <a:pt x="107" y="97"/>
                      </a:lnTo>
                      <a:lnTo>
                        <a:pt x="110" y="103"/>
                      </a:lnTo>
                      <a:lnTo>
                        <a:pt x="114" y="108"/>
                      </a:lnTo>
                      <a:lnTo>
                        <a:pt x="117" y="115"/>
                      </a:lnTo>
                      <a:lnTo>
                        <a:pt x="120" y="122"/>
                      </a:lnTo>
                      <a:lnTo>
                        <a:pt x="122" y="128"/>
                      </a:lnTo>
                      <a:lnTo>
                        <a:pt x="125" y="135"/>
                      </a:lnTo>
                      <a:lnTo>
                        <a:pt x="127" y="142"/>
                      </a:lnTo>
                      <a:lnTo>
                        <a:pt x="129" y="147"/>
                      </a:lnTo>
                      <a:lnTo>
                        <a:pt x="130" y="153"/>
                      </a:lnTo>
                      <a:lnTo>
                        <a:pt x="132" y="162"/>
                      </a:lnTo>
                      <a:lnTo>
                        <a:pt x="134" y="167"/>
                      </a:lnTo>
                      <a:lnTo>
                        <a:pt x="135" y="175"/>
                      </a:lnTo>
                      <a:lnTo>
                        <a:pt x="135" y="182"/>
                      </a:lnTo>
                      <a:lnTo>
                        <a:pt x="137" y="188"/>
                      </a:lnTo>
                      <a:lnTo>
                        <a:pt x="137" y="195"/>
                      </a:lnTo>
                      <a:lnTo>
                        <a:pt x="139" y="203"/>
                      </a:lnTo>
                      <a:lnTo>
                        <a:pt x="139" y="210"/>
                      </a:lnTo>
                      <a:lnTo>
                        <a:pt x="139" y="217"/>
                      </a:lnTo>
                      <a:lnTo>
                        <a:pt x="139" y="225"/>
                      </a:lnTo>
                      <a:lnTo>
                        <a:pt x="139" y="232"/>
                      </a:lnTo>
                      <a:lnTo>
                        <a:pt x="139" y="238"/>
                      </a:lnTo>
                      <a:lnTo>
                        <a:pt x="139" y="247"/>
                      </a:lnTo>
                      <a:lnTo>
                        <a:pt x="139" y="253"/>
                      </a:lnTo>
                      <a:lnTo>
                        <a:pt x="137" y="260"/>
                      </a:lnTo>
                      <a:lnTo>
                        <a:pt x="137" y="268"/>
                      </a:lnTo>
                      <a:lnTo>
                        <a:pt x="137" y="276"/>
                      </a:lnTo>
                      <a:lnTo>
                        <a:pt x="135" y="283"/>
                      </a:lnTo>
                      <a:lnTo>
                        <a:pt x="135" y="291"/>
                      </a:lnTo>
                      <a:lnTo>
                        <a:pt x="135" y="300"/>
                      </a:lnTo>
                      <a:lnTo>
                        <a:pt x="134" y="306"/>
                      </a:lnTo>
                      <a:lnTo>
                        <a:pt x="134" y="315"/>
                      </a:lnTo>
                      <a:lnTo>
                        <a:pt x="132" y="323"/>
                      </a:lnTo>
                      <a:lnTo>
                        <a:pt x="132" y="330"/>
                      </a:lnTo>
                      <a:lnTo>
                        <a:pt x="130" y="338"/>
                      </a:lnTo>
                      <a:lnTo>
                        <a:pt x="130" y="346"/>
                      </a:lnTo>
                      <a:lnTo>
                        <a:pt x="129" y="353"/>
                      </a:lnTo>
                      <a:lnTo>
                        <a:pt x="127" y="361"/>
                      </a:lnTo>
                      <a:lnTo>
                        <a:pt x="127" y="370"/>
                      </a:lnTo>
                      <a:lnTo>
                        <a:pt x="125" y="378"/>
                      </a:lnTo>
                      <a:lnTo>
                        <a:pt x="125" y="386"/>
                      </a:lnTo>
                      <a:lnTo>
                        <a:pt x="124" y="393"/>
                      </a:lnTo>
                      <a:lnTo>
                        <a:pt x="124" y="401"/>
                      </a:lnTo>
                      <a:lnTo>
                        <a:pt x="122" y="410"/>
                      </a:lnTo>
                      <a:lnTo>
                        <a:pt x="122" y="418"/>
                      </a:lnTo>
                      <a:lnTo>
                        <a:pt x="120" y="425"/>
                      </a:lnTo>
                      <a:lnTo>
                        <a:pt x="120" y="433"/>
                      </a:lnTo>
                      <a:lnTo>
                        <a:pt x="119" y="440"/>
                      </a:lnTo>
                      <a:lnTo>
                        <a:pt x="119" y="445"/>
                      </a:lnTo>
                      <a:lnTo>
                        <a:pt x="117" y="450"/>
                      </a:lnTo>
                      <a:lnTo>
                        <a:pt x="117" y="456"/>
                      </a:lnTo>
                      <a:lnTo>
                        <a:pt x="117" y="461"/>
                      </a:lnTo>
                      <a:lnTo>
                        <a:pt x="117" y="466"/>
                      </a:lnTo>
                      <a:lnTo>
                        <a:pt x="117" y="473"/>
                      </a:lnTo>
                      <a:lnTo>
                        <a:pt x="117" y="478"/>
                      </a:lnTo>
                      <a:lnTo>
                        <a:pt x="117" y="483"/>
                      </a:lnTo>
                      <a:lnTo>
                        <a:pt x="117" y="489"/>
                      </a:lnTo>
                      <a:lnTo>
                        <a:pt x="117" y="491"/>
                      </a:lnTo>
                      <a:lnTo>
                        <a:pt x="117" y="494"/>
                      </a:lnTo>
                      <a:lnTo>
                        <a:pt x="117" y="498"/>
                      </a:lnTo>
                      <a:lnTo>
                        <a:pt x="117" y="501"/>
                      </a:lnTo>
                      <a:lnTo>
                        <a:pt x="117" y="506"/>
                      </a:lnTo>
                      <a:lnTo>
                        <a:pt x="117" y="511"/>
                      </a:lnTo>
                      <a:lnTo>
                        <a:pt x="117" y="514"/>
                      </a:lnTo>
                      <a:lnTo>
                        <a:pt x="117" y="518"/>
                      </a:lnTo>
                      <a:lnTo>
                        <a:pt x="117" y="521"/>
                      </a:lnTo>
                      <a:lnTo>
                        <a:pt x="117" y="524"/>
                      </a:lnTo>
                      <a:lnTo>
                        <a:pt x="117" y="529"/>
                      </a:lnTo>
                      <a:lnTo>
                        <a:pt x="117" y="534"/>
                      </a:lnTo>
                      <a:lnTo>
                        <a:pt x="119" y="539"/>
                      </a:lnTo>
                      <a:lnTo>
                        <a:pt x="119" y="546"/>
                      </a:lnTo>
                      <a:lnTo>
                        <a:pt x="119" y="551"/>
                      </a:lnTo>
                      <a:lnTo>
                        <a:pt x="119" y="558"/>
                      </a:lnTo>
                      <a:lnTo>
                        <a:pt x="119" y="559"/>
                      </a:lnTo>
                      <a:lnTo>
                        <a:pt x="120" y="563"/>
                      </a:lnTo>
                      <a:lnTo>
                        <a:pt x="120" y="566"/>
                      </a:lnTo>
                      <a:lnTo>
                        <a:pt x="120" y="568"/>
                      </a:lnTo>
                      <a:lnTo>
                        <a:pt x="120" y="574"/>
                      </a:lnTo>
                      <a:lnTo>
                        <a:pt x="122" y="579"/>
                      </a:lnTo>
                      <a:lnTo>
                        <a:pt x="122" y="583"/>
                      </a:lnTo>
                      <a:lnTo>
                        <a:pt x="122" y="584"/>
                      </a:lnTo>
                      <a:lnTo>
                        <a:pt x="124" y="588"/>
                      </a:lnTo>
                      <a:lnTo>
                        <a:pt x="124" y="591"/>
                      </a:lnTo>
                      <a:lnTo>
                        <a:pt x="124" y="596"/>
                      </a:lnTo>
                      <a:lnTo>
                        <a:pt x="125" y="603"/>
                      </a:lnTo>
                      <a:lnTo>
                        <a:pt x="125" y="604"/>
                      </a:lnTo>
                      <a:lnTo>
                        <a:pt x="125" y="608"/>
                      </a:lnTo>
                      <a:lnTo>
                        <a:pt x="125" y="611"/>
                      </a:lnTo>
                      <a:lnTo>
                        <a:pt x="127" y="614"/>
                      </a:lnTo>
                      <a:lnTo>
                        <a:pt x="127" y="618"/>
                      </a:lnTo>
                      <a:lnTo>
                        <a:pt x="127" y="621"/>
                      </a:lnTo>
                      <a:lnTo>
                        <a:pt x="127" y="624"/>
                      </a:lnTo>
                      <a:lnTo>
                        <a:pt x="129" y="628"/>
                      </a:lnTo>
                      <a:lnTo>
                        <a:pt x="129" y="631"/>
                      </a:lnTo>
                      <a:lnTo>
                        <a:pt x="129" y="634"/>
                      </a:lnTo>
                      <a:lnTo>
                        <a:pt x="130" y="638"/>
                      </a:lnTo>
                      <a:lnTo>
                        <a:pt x="130" y="643"/>
                      </a:lnTo>
                      <a:lnTo>
                        <a:pt x="130" y="646"/>
                      </a:lnTo>
                      <a:lnTo>
                        <a:pt x="132" y="649"/>
                      </a:lnTo>
                      <a:lnTo>
                        <a:pt x="132" y="653"/>
                      </a:lnTo>
                      <a:lnTo>
                        <a:pt x="134" y="656"/>
                      </a:lnTo>
                      <a:lnTo>
                        <a:pt x="134" y="661"/>
                      </a:lnTo>
                      <a:lnTo>
                        <a:pt x="134" y="664"/>
                      </a:lnTo>
                      <a:lnTo>
                        <a:pt x="134" y="668"/>
                      </a:lnTo>
                      <a:lnTo>
                        <a:pt x="135" y="673"/>
                      </a:lnTo>
                      <a:lnTo>
                        <a:pt x="135" y="676"/>
                      </a:lnTo>
                      <a:lnTo>
                        <a:pt x="137" y="679"/>
                      </a:lnTo>
                      <a:lnTo>
                        <a:pt x="137" y="683"/>
                      </a:lnTo>
                      <a:lnTo>
                        <a:pt x="137" y="687"/>
                      </a:lnTo>
                      <a:lnTo>
                        <a:pt x="137" y="691"/>
                      </a:lnTo>
                      <a:lnTo>
                        <a:pt x="139" y="696"/>
                      </a:lnTo>
                      <a:lnTo>
                        <a:pt x="139" y="699"/>
                      </a:lnTo>
                      <a:lnTo>
                        <a:pt x="140" y="702"/>
                      </a:lnTo>
                      <a:lnTo>
                        <a:pt x="140" y="707"/>
                      </a:lnTo>
                      <a:lnTo>
                        <a:pt x="140" y="711"/>
                      </a:lnTo>
                      <a:lnTo>
                        <a:pt x="140" y="714"/>
                      </a:lnTo>
                      <a:lnTo>
                        <a:pt x="142" y="719"/>
                      </a:lnTo>
                      <a:lnTo>
                        <a:pt x="142" y="722"/>
                      </a:lnTo>
                      <a:lnTo>
                        <a:pt x="142" y="727"/>
                      </a:lnTo>
                      <a:lnTo>
                        <a:pt x="144" y="731"/>
                      </a:lnTo>
                      <a:lnTo>
                        <a:pt x="144" y="736"/>
                      </a:lnTo>
                      <a:lnTo>
                        <a:pt x="144" y="739"/>
                      </a:lnTo>
                      <a:lnTo>
                        <a:pt x="144" y="742"/>
                      </a:lnTo>
                      <a:lnTo>
                        <a:pt x="144" y="746"/>
                      </a:lnTo>
                      <a:lnTo>
                        <a:pt x="144" y="751"/>
                      </a:lnTo>
                      <a:lnTo>
                        <a:pt x="144" y="754"/>
                      </a:lnTo>
                      <a:lnTo>
                        <a:pt x="144" y="759"/>
                      </a:lnTo>
                      <a:lnTo>
                        <a:pt x="144" y="762"/>
                      </a:lnTo>
                      <a:lnTo>
                        <a:pt x="145" y="766"/>
                      </a:lnTo>
                      <a:lnTo>
                        <a:pt x="144" y="769"/>
                      </a:lnTo>
                      <a:lnTo>
                        <a:pt x="144" y="774"/>
                      </a:lnTo>
                      <a:lnTo>
                        <a:pt x="144" y="777"/>
                      </a:lnTo>
                      <a:lnTo>
                        <a:pt x="144" y="781"/>
                      </a:lnTo>
                      <a:lnTo>
                        <a:pt x="144" y="786"/>
                      </a:lnTo>
                      <a:lnTo>
                        <a:pt x="144" y="789"/>
                      </a:lnTo>
                      <a:lnTo>
                        <a:pt x="144" y="792"/>
                      </a:lnTo>
                      <a:lnTo>
                        <a:pt x="144" y="797"/>
                      </a:lnTo>
                      <a:lnTo>
                        <a:pt x="142" y="801"/>
                      </a:lnTo>
                      <a:lnTo>
                        <a:pt x="142" y="804"/>
                      </a:lnTo>
                      <a:lnTo>
                        <a:pt x="140" y="807"/>
                      </a:lnTo>
                      <a:lnTo>
                        <a:pt x="140" y="811"/>
                      </a:lnTo>
                      <a:lnTo>
                        <a:pt x="139" y="814"/>
                      </a:lnTo>
                      <a:lnTo>
                        <a:pt x="139" y="817"/>
                      </a:lnTo>
                      <a:lnTo>
                        <a:pt x="139" y="822"/>
                      </a:lnTo>
                      <a:lnTo>
                        <a:pt x="137" y="826"/>
                      </a:lnTo>
                      <a:lnTo>
                        <a:pt x="135" y="829"/>
                      </a:lnTo>
                      <a:lnTo>
                        <a:pt x="135" y="832"/>
                      </a:lnTo>
                      <a:lnTo>
                        <a:pt x="134" y="836"/>
                      </a:lnTo>
                      <a:lnTo>
                        <a:pt x="134" y="839"/>
                      </a:lnTo>
                      <a:lnTo>
                        <a:pt x="132" y="842"/>
                      </a:lnTo>
                      <a:lnTo>
                        <a:pt x="130" y="846"/>
                      </a:lnTo>
                      <a:lnTo>
                        <a:pt x="129" y="849"/>
                      </a:lnTo>
                      <a:lnTo>
                        <a:pt x="129" y="852"/>
                      </a:lnTo>
                      <a:lnTo>
                        <a:pt x="125" y="856"/>
                      </a:lnTo>
                      <a:lnTo>
                        <a:pt x="124" y="859"/>
                      </a:lnTo>
                      <a:lnTo>
                        <a:pt x="122" y="862"/>
                      </a:lnTo>
                      <a:lnTo>
                        <a:pt x="119" y="866"/>
                      </a:lnTo>
                      <a:lnTo>
                        <a:pt x="117" y="869"/>
                      </a:lnTo>
                      <a:lnTo>
                        <a:pt x="114" y="872"/>
                      </a:lnTo>
                      <a:lnTo>
                        <a:pt x="110" y="876"/>
                      </a:lnTo>
                      <a:lnTo>
                        <a:pt x="109" y="881"/>
                      </a:lnTo>
                      <a:lnTo>
                        <a:pt x="105" y="882"/>
                      </a:lnTo>
                      <a:lnTo>
                        <a:pt x="102" y="886"/>
                      </a:lnTo>
                      <a:lnTo>
                        <a:pt x="100" y="889"/>
                      </a:lnTo>
                      <a:lnTo>
                        <a:pt x="97" y="894"/>
                      </a:lnTo>
                      <a:lnTo>
                        <a:pt x="94" y="895"/>
                      </a:lnTo>
                      <a:lnTo>
                        <a:pt x="90" y="900"/>
                      </a:lnTo>
                      <a:lnTo>
                        <a:pt x="87" y="904"/>
                      </a:lnTo>
                      <a:lnTo>
                        <a:pt x="85" y="907"/>
                      </a:lnTo>
                      <a:lnTo>
                        <a:pt x="80" y="909"/>
                      </a:lnTo>
                      <a:lnTo>
                        <a:pt x="77" y="912"/>
                      </a:lnTo>
                      <a:lnTo>
                        <a:pt x="74" y="915"/>
                      </a:lnTo>
                      <a:lnTo>
                        <a:pt x="70" y="919"/>
                      </a:lnTo>
                      <a:lnTo>
                        <a:pt x="67" y="922"/>
                      </a:lnTo>
                      <a:lnTo>
                        <a:pt x="65" y="925"/>
                      </a:lnTo>
                      <a:lnTo>
                        <a:pt x="62" y="929"/>
                      </a:lnTo>
                      <a:lnTo>
                        <a:pt x="59" y="932"/>
                      </a:lnTo>
                      <a:lnTo>
                        <a:pt x="55" y="934"/>
                      </a:lnTo>
                      <a:lnTo>
                        <a:pt x="52" y="937"/>
                      </a:lnTo>
                      <a:lnTo>
                        <a:pt x="49" y="940"/>
                      </a:lnTo>
                      <a:lnTo>
                        <a:pt x="45" y="944"/>
                      </a:lnTo>
                      <a:lnTo>
                        <a:pt x="44" y="947"/>
                      </a:lnTo>
                      <a:lnTo>
                        <a:pt x="40" y="950"/>
                      </a:lnTo>
                      <a:lnTo>
                        <a:pt x="37" y="954"/>
                      </a:lnTo>
                      <a:lnTo>
                        <a:pt x="35" y="957"/>
                      </a:lnTo>
                      <a:lnTo>
                        <a:pt x="34" y="959"/>
                      </a:lnTo>
                      <a:lnTo>
                        <a:pt x="34" y="962"/>
                      </a:lnTo>
                      <a:lnTo>
                        <a:pt x="34" y="965"/>
                      </a:lnTo>
                      <a:lnTo>
                        <a:pt x="35" y="970"/>
                      </a:lnTo>
                      <a:lnTo>
                        <a:pt x="37" y="972"/>
                      </a:lnTo>
                      <a:lnTo>
                        <a:pt x="40" y="974"/>
                      </a:lnTo>
                      <a:lnTo>
                        <a:pt x="44" y="974"/>
                      </a:lnTo>
                      <a:lnTo>
                        <a:pt x="47" y="972"/>
                      </a:lnTo>
                      <a:lnTo>
                        <a:pt x="55" y="964"/>
                      </a:lnTo>
                      <a:lnTo>
                        <a:pt x="64" y="957"/>
                      </a:lnTo>
                      <a:lnTo>
                        <a:pt x="70" y="950"/>
                      </a:lnTo>
                      <a:lnTo>
                        <a:pt x="79" y="944"/>
                      </a:lnTo>
                      <a:lnTo>
                        <a:pt x="85" y="937"/>
                      </a:lnTo>
                      <a:lnTo>
                        <a:pt x="92" y="930"/>
                      </a:lnTo>
                      <a:lnTo>
                        <a:pt x="97" y="924"/>
                      </a:lnTo>
                      <a:lnTo>
                        <a:pt x="104" y="917"/>
                      </a:lnTo>
                      <a:lnTo>
                        <a:pt x="109" y="909"/>
                      </a:lnTo>
                      <a:lnTo>
                        <a:pt x="114" y="902"/>
                      </a:lnTo>
                      <a:lnTo>
                        <a:pt x="117" y="894"/>
                      </a:lnTo>
                      <a:lnTo>
                        <a:pt x="122" y="887"/>
                      </a:lnTo>
                      <a:lnTo>
                        <a:pt x="125" y="879"/>
                      </a:lnTo>
                      <a:lnTo>
                        <a:pt x="130" y="871"/>
                      </a:lnTo>
                      <a:lnTo>
                        <a:pt x="134" y="864"/>
                      </a:lnTo>
                      <a:lnTo>
                        <a:pt x="137" y="857"/>
                      </a:lnTo>
                      <a:lnTo>
                        <a:pt x="139" y="849"/>
                      </a:lnTo>
                      <a:lnTo>
                        <a:pt x="142" y="841"/>
                      </a:lnTo>
                      <a:lnTo>
                        <a:pt x="144" y="832"/>
                      </a:lnTo>
                      <a:lnTo>
                        <a:pt x="145" y="824"/>
                      </a:lnTo>
                      <a:lnTo>
                        <a:pt x="147" y="816"/>
                      </a:lnTo>
                      <a:lnTo>
                        <a:pt x="149" y="809"/>
                      </a:lnTo>
                      <a:lnTo>
                        <a:pt x="150" y="801"/>
                      </a:lnTo>
                      <a:lnTo>
                        <a:pt x="152" y="792"/>
                      </a:lnTo>
                      <a:lnTo>
                        <a:pt x="152" y="784"/>
                      </a:lnTo>
                      <a:lnTo>
                        <a:pt x="152" y="776"/>
                      </a:lnTo>
                      <a:lnTo>
                        <a:pt x="154" y="766"/>
                      </a:lnTo>
                      <a:lnTo>
                        <a:pt x="154" y="759"/>
                      </a:lnTo>
                      <a:lnTo>
                        <a:pt x="154" y="749"/>
                      </a:lnTo>
                      <a:lnTo>
                        <a:pt x="154" y="742"/>
                      </a:lnTo>
                      <a:lnTo>
                        <a:pt x="154" y="732"/>
                      </a:lnTo>
                      <a:lnTo>
                        <a:pt x="154" y="724"/>
                      </a:lnTo>
                      <a:lnTo>
                        <a:pt x="152" y="716"/>
                      </a:lnTo>
                      <a:lnTo>
                        <a:pt x="152" y="707"/>
                      </a:lnTo>
                      <a:lnTo>
                        <a:pt x="152" y="697"/>
                      </a:lnTo>
                      <a:lnTo>
                        <a:pt x="150" y="689"/>
                      </a:lnTo>
                      <a:lnTo>
                        <a:pt x="150" y="681"/>
                      </a:lnTo>
                      <a:lnTo>
                        <a:pt x="149" y="671"/>
                      </a:lnTo>
                      <a:lnTo>
                        <a:pt x="147" y="663"/>
                      </a:lnTo>
                      <a:lnTo>
                        <a:pt x="147" y="654"/>
                      </a:lnTo>
                      <a:lnTo>
                        <a:pt x="145" y="644"/>
                      </a:lnTo>
                      <a:lnTo>
                        <a:pt x="145" y="636"/>
                      </a:lnTo>
                      <a:lnTo>
                        <a:pt x="144" y="626"/>
                      </a:lnTo>
                      <a:lnTo>
                        <a:pt x="142" y="618"/>
                      </a:lnTo>
                      <a:lnTo>
                        <a:pt x="140" y="608"/>
                      </a:lnTo>
                      <a:lnTo>
                        <a:pt x="140" y="599"/>
                      </a:lnTo>
                      <a:lnTo>
                        <a:pt x="139" y="589"/>
                      </a:lnTo>
                      <a:lnTo>
                        <a:pt x="137" y="581"/>
                      </a:lnTo>
                      <a:lnTo>
                        <a:pt x="135" y="571"/>
                      </a:lnTo>
                      <a:lnTo>
                        <a:pt x="135" y="563"/>
                      </a:lnTo>
                      <a:lnTo>
                        <a:pt x="134" y="553"/>
                      </a:lnTo>
                      <a:lnTo>
                        <a:pt x="134" y="544"/>
                      </a:lnTo>
                      <a:lnTo>
                        <a:pt x="132" y="534"/>
                      </a:lnTo>
                      <a:lnTo>
                        <a:pt x="132" y="524"/>
                      </a:lnTo>
                      <a:lnTo>
                        <a:pt x="130" y="516"/>
                      </a:lnTo>
                      <a:lnTo>
                        <a:pt x="130" y="508"/>
                      </a:lnTo>
                      <a:lnTo>
                        <a:pt x="130" y="498"/>
                      </a:lnTo>
                      <a:lnTo>
                        <a:pt x="129" y="488"/>
                      </a:lnTo>
                      <a:lnTo>
                        <a:pt x="129" y="479"/>
                      </a:lnTo>
                      <a:lnTo>
                        <a:pt x="129" y="470"/>
                      </a:lnTo>
                      <a:lnTo>
                        <a:pt x="129" y="461"/>
                      </a:lnTo>
                      <a:lnTo>
                        <a:pt x="130" y="451"/>
                      </a:lnTo>
                      <a:lnTo>
                        <a:pt x="130" y="443"/>
                      </a:lnTo>
                      <a:lnTo>
                        <a:pt x="132" y="433"/>
                      </a:lnTo>
                      <a:lnTo>
                        <a:pt x="132" y="425"/>
                      </a:lnTo>
                      <a:lnTo>
                        <a:pt x="132" y="416"/>
                      </a:lnTo>
                      <a:lnTo>
                        <a:pt x="134" y="406"/>
                      </a:lnTo>
                      <a:lnTo>
                        <a:pt x="134" y="398"/>
                      </a:lnTo>
                      <a:lnTo>
                        <a:pt x="134" y="390"/>
                      </a:lnTo>
                      <a:lnTo>
                        <a:pt x="135" y="381"/>
                      </a:lnTo>
                      <a:lnTo>
                        <a:pt x="137" y="373"/>
                      </a:lnTo>
                      <a:lnTo>
                        <a:pt x="137" y="365"/>
                      </a:lnTo>
                      <a:lnTo>
                        <a:pt x="139" y="356"/>
                      </a:lnTo>
                      <a:lnTo>
                        <a:pt x="139" y="348"/>
                      </a:lnTo>
                      <a:lnTo>
                        <a:pt x="140" y="340"/>
                      </a:lnTo>
                      <a:lnTo>
                        <a:pt x="142" y="331"/>
                      </a:lnTo>
                      <a:lnTo>
                        <a:pt x="142" y="323"/>
                      </a:lnTo>
                      <a:lnTo>
                        <a:pt x="144" y="316"/>
                      </a:lnTo>
                      <a:lnTo>
                        <a:pt x="144" y="308"/>
                      </a:lnTo>
                      <a:lnTo>
                        <a:pt x="145" y="300"/>
                      </a:lnTo>
                      <a:lnTo>
                        <a:pt x="145" y="291"/>
                      </a:lnTo>
                      <a:lnTo>
                        <a:pt x="147" y="285"/>
                      </a:lnTo>
                      <a:lnTo>
                        <a:pt x="147" y="276"/>
                      </a:lnTo>
                      <a:lnTo>
                        <a:pt x="147" y="268"/>
                      </a:lnTo>
                      <a:lnTo>
                        <a:pt x="147" y="262"/>
                      </a:lnTo>
                      <a:lnTo>
                        <a:pt x="147" y="253"/>
                      </a:lnTo>
                      <a:lnTo>
                        <a:pt x="149" y="247"/>
                      </a:lnTo>
                      <a:lnTo>
                        <a:pt x="149" y="240"/>
                      </a:lnTo>
                      <a:lnTo>
                        <a:pt x="149" y="232"/>
                      </a:lnTo>
                      <a:lnTo>
                        <a:pt x="149" y="225"/>
                      </a:lnTo>
                      <a:lnTo>
                        <a:pt x="149" y="217"/>
                      </a:lnTo>
                      <a:lnTo>
                        <a:pt x="149" y="210"/>
                      </a:lnTo>
                      <a:lnTo>
                        <a:pt x="147" y="203"/>
                      </a:lnTo>
                      <a:lnTo>
                        <a:pt x="147" y="197"/>
                      </a:lnTo>
                      <a:lnTo>
                        <a:pt x="147" y="188"/>
                      </a:lnTo>
                      <a:lnTo>
                        <a:pt x="147" y="183"/>
                      </a:lnTo>
                      <a:lnTo>
                        <a:pt x="145" y="175"/>
                      </a:lnTo>
                      <a:lnTo>
                        <a:pt x="144" y="168"/>
                      </a:lnTo>
                      <a:lnTo>
                        <a:pt x="142" y="162"/>
                      </a:lnTo>
                      <a:lnTo>
                        <a:pt x="140" y="155"/>
                      </a:lnTo>
                      <a:lnTo>
                        <a:pt x="139" y="148"/>
                      </a:lnTo>
                      <a:lnTo>
                        <a:pt x="137" y="142"/>
                      </a:lnTo>
                      <a:lnTo>
                        <a:pt x="135" y="137"/>
                      </a:lnTo>
                      <a:lnTo>
                        <a:pt x="134" y="130"/>
                      </a:lnTo>
                      <a:lnTo>
                        <a:pt x="130" y="123"/>
                      </a:lnTo>
                      <a:lnTo>
                        <a:pt x="127" y="117"/>
                      </a:lnTo>
                      <a:lnTo>
                        <a:pt x="124" y="110"/>
                      </a:lnTo>
                      <a:lnTo>
                        <a:pt x="122" y="105"/>
                      </a:lnTo>
                      <a:lnTo>
                        <a:pt x="119" y="98"/>
                      </a:lnTo>
                      <a:lnTo>
                        <a:pt x="115" y="93"/>
                      </a:lnTo>
                      <a:lnTo>
                        <a:pt x="110" y="87"/>
                      </a:lnTo>
                      <a:lnTo>
                        <a:pt x="107" y="82"/>
                      </a:lnTo>
                      <a:lnTo>
                        <a:pt x="102" y="75"/>
                      </a:lnTo>
                      <a:lnTo>
                        <a:pt x="99" y="70"/>
                      </a:lnTo>
                      <a:lnTo>
                        <a:pt x="92" y="65"/>
                      </a:lnTo>
                      <a:lnTo>
                        <a:pt x="89" y="60"/>
                      </a:lnTo>
                      <a:lnTo>
                        <a:pt x="82" y="54"/>
                      </a:lnTo>
                      <a:lnTo>
                        <a:pt x="77" y="49"/>
                      </a:lnTo>
                      <a:lnTo>
                        <a:pt x="70" y="44"/>
                      </a:lnTo>
                      <a:lnTo>
                        <a:pt x="65" y="39"/>
                      </a:lnTo>
                      <a:lnTo>
                        <a:pt x="57" y="34"/>
                      </a:lnTo>
                      <a:lnTo>
                        <a:pt x="50" y="29"/>
                      </a:lnTo>
                      <a:lnTo>
                        <a:pt x="44" y="24"/>
                      </a:lnTo>
                      <a:lnTo>
                        <a:pt x="35" y="19"/>
                      </a:lnTo>
                      <a:lnTo>
                        <a:pt x="27" y="14"/>
                      </a:lnTo>
                      <a:lnTo>
                        <a:pt x="20" y="9"/>
                      </a:lnTo>
                      <a:lnTo>
                        <a:pt x="10" y="5"/>
                      </a:lnTo>
                      <a:lnTo>
                        <a:pt x="2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5" name="Freeform 59">
                  <a:extLst>
                    <a:ext uri="{FF2B5EF4-FFF2-40B4-BE49-F238E27FC236}">
                      <a16:creationId xmlns:a16="http://schemas.microsoft.com/office/drawing/2014/main" id="{C957E0DB-4EAB-42DE-BFDB-88F183841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5" y="1025"/>
                  <a:ext cx="794" cy="1482"/>
                </a:xfrm>
                <a:custGeom>
                  <a:avLst/>
                  <a:gdLst>
                    <a:gd name="T0" fmla="*/ 794 w 794"/>
                    <a:gd name="T1" fmla="*/ 1213 h 1482"/>
                    <a:gd name="T2" fmla="*/ 787 w 794"/>
                    <a:gd name="T3" fmla="*/ 1085 h 1482"/>
                    <a:gd name="T4" fmla="*/ 779 w 794"/>
                    <a:gd name="T5" fmla="*/ 958 h 1482"/>
                    <a:gd name="T6" fmla="*/ 775 w 794"/>
                    <a:gd name="T7" fmla="*/ 835 h 1482"/>
                    <a:gd name="T8" fmla="*/ 782 w 794"/>
                    <a:gd name="T9" fmla="*/ 728 h 1482"/>
                    <a:gd name="T10" fmla="*/ 785 w 794"/>
                    <a:gd name="T11" fmla="*/ 629 h 1482"/>
                    <a:gd name="T12" fmla="*/ 765 w 794"/>
                    <a:gd name="T13" fmla="*/ 532 h 1482"/>
                    <a:gd name="T14" fmla="*/ 702 w 794"/>
                    <a:gd name="T15" fmla="*/ 439 h 1482"/>
                    <a:gd name="T16" fmla="*/ 651 w 794"/>
                    <a:gd name="T17" fmla="*/ 401 h 1482"/>
                    <a:gd name="T18" fmla="*/ 592 w 794"/>
                    <a:gd name="T19" fmla="*/ 381 h 1482"/>
                    <a:gd name="T20" fmla="*/ 541 w 794"/>
                    <a:gd name="T21" fmla="*/ 377 h 1482"/>
                    <a:gd name="T22" fmla="*/ 521 w 794"/>
                    <a:gd name="T23" fmla="*/ 302 h 1482"/>
                    <a:gd name="T24" fmla="*/ 476 w 794"/>
                    <a:gd name="T25" fmla="*/ 251 h 1482"/>
                    <a:gd name="T26" fmla="*/ 421 w 794"/>
                    <a:gd name="T27" fmla="*/ 233 h 1482"/>
                    <a:gd name="T28" fmla="*/ 364 w 794"/>
                    <a:gd name="T29" fmla="*/ 229 h 1482"/>
                    <a:gd name="T30" fmla="*/ 313 w 794"/>
                    <a:gd name="T31" fmla="*/ 226 h 1482"/>
                    <a:gd name="T32" fmla="*/ 261 w 794"/>
                    <a:gd name="T33" fmla="*/ 226 h 1482"/>
                    <a:gd name="T34" fmla="*/ 210 w 794"/>
                    <a:gd name="T35" fmla="*/ 228 h 1482"/>
                    <a:gd name="T36" fmla="*/ 210 w 794"/>
                    <a:gd name="T37" fmla="*/ 194 h 1482"/>
                    <a:gd name="T38" fmla="*/ 246 w 794"/>
                    <a:gd name="T39" fmla="*/ 123 h 1482"/>
                    <a:gd name="T40" fmla="*/ 256 w 794"/>
                    <a:gd name="T41" fmla="*/ 50 h 1482"/>
                    <a:gd name="T42" fmla="*/ 208 w 794"/>
                    <a:gd name="T43" fmla="*/ 5 h 1482"/>
                    <a:gd name="T44" fmla="*/ 140 w 794"/>
                    <a:gd name="T45" fmla="*/ 0 h 1482"/>
                    <a:gd name="T46" fmla="*/ 86 w 794"/>
                    <a:gd name="T47" fmla="*/ 5 h 1482"/>
                    <a:gd name="T48" fmla="*/ 20 w 794"/>
                    <a:gd name="T49" fmla="*/ 35 h 1482"/>
                    <a:gd name="T50" fmla="*/ 0 w 794"/>
                    <a:gd name="T51" fmla="*/ 99 h 1482"/>
                    <a:gd name="T52" fmla="*/ 13 w 794"/>
                    <a:gd name="T53" fmla="*/ 153 h 1482"/>
                    <a:gd name="T54" fmla="*/ 66 w 794"/>
                    <a:gd name="T55" fmla="*/ 214 h 1482"/>
                    <a:gd name="T56" fmla="*/ 25 w 794"/>
                    <a:gd name="T57" fmla="*/ 134 h 1482"/>
                    <a:gd name="T58" fmla="*/ 32 w 794"/>
                    <a:gd name="T59" fmla="*/ 51 h 1482"/>
                    <a:gd name="T60" fmla="*/ 96 w 794"/>
                    <a:gd name="T61" fmla="*/ 28 h 1482"/>
                    <a:gd name="T62" fmla="*/ 146 w 794"/>
                    <a:gd name="T63" fmla="*/ 25 h 1482"/>
                    <a:gd name="T64" fmla="*/ 213 w 794"/>
                    <a:gd name="T65" fmla="*/ 38 h 1482"/>
                    <a:gd name="T66" fmla="*/ 225 w 794"/>
                    <a:gd name="T67" fmla="*/ 93 h 1482"/>
                    <a:gd name="T68" fmla="*/ 196 w 794"/>
                    <a:gd name="T69" fmla="*/ 159 h 1482"/>
                    <a:gd name="T70" fmla="*/ 158 w 794"/>
                    <a:gd name="T71" fmla="*/ 226 h 1482"/>
                    <a:gd name="T72" fmla="*/ 186 w 794"/>
                    <a:gd name="T73" fmla="*/ 241 h 1482"/>
                    <a:gd name="T74" fmla="*/ 245 w 794"/>
                    <a:gd name="T75" fmla="*/ 248 h 1482"/>
                    <a:gd name="T76" fmla="*/ 303 w 794"/>
                    <a:gd name="T77" fmla="*/ 253 h 1482"/>
                    <a:gd name="T78" fmla="*/ 359 w 794"/>
                    <a:gd name="T79" fmla="*/ 256 h 1482"/>
                    <a:gd name="T80" fmla="*/ 431 w 794"/>
                    <a:gd name="T81" fmla="*/ 266 h 1482"/>
                    <a:gd name="T82" fmla="*/ 489 w 794"/>
                    <a:gd name="T83" fmla="*/ 319 h 1482"/>
                    <a:gd name="T84" fmla="*/ 507 w 794"/>
                    <a:gd name="T85" fmla="*/ 377 h 1482"/>
                    <a:gd name="T86" fmla="*/ 534 w 794"/>
                    <a:gd name="T87" fmla="*/ 439 h 1482"/>
                    <a:gd name="T88" fmla="*/ 611 w 794"/>
                    <a:gd name="T89" fmla="*/ 437 h 1482"/>
                    <a:gd name="T90" fmla="*/ 691 w 794"/>
                    <a:gd name="T91" fmla="*/ 492 h 1482"/>
                    <a:gd name="T92" fmla="*/ 727 w 794"/>
                    <a:gd name="T93" fmla="*/ 575 h 1482"/>
                    <a:gd name="T94" fmla="*/ 730 w 794"/>
                    <a:gd name="T95" fmla="*/ 687 h 1482"/>
                    <a:gd name="T96" fmla="*/ 720 w 794"/>
                    <a:gd name="T97" fmla="*/ 778 h 1482"/>
                    <a:gd name="T98" fmla="*/ 719 w 794"/>
                    <a:gd name="T99" fmla="*/ 867 h 1482"/>
                    <a:gd name="T100" fmla="*/ 722 w 794"/>
                    <a:gd name="T101" fmla="*/ 953 h 1482"/>
                    <a:gd name="T102" fmla="*/ 724 w 794"/>
                    <a:gd name="T103" fmla="*/ 1041 h 1482"/>
                    <a:gd name="T104" fmla="*/ 735 w 794"/>
                    <a:gd name="T105" fmla="*/ 1136 h 1482"/>
                    <a:gd name="T106" fmla="*/ 742 w 794"/>
                    <a:gd name="T107" fmla="*/ 1239 h 1482"/>
                    <a:gd name="T108" fmla="*/ 717 w 794"/>
                    <a:gd name="T109" fmla="*/ 1331 h 1482"/>
                    <a:gd name="T110" fmla="*/ 647 w 794"/>
                    <a:gd name="T111" fmla="*/ 1389 h 1482"/>
                    <a:gd name="T112" fmla="*/ 596 w 794"/>
                    <a:gd name="T113" fmla="*/ 1437 h 1482"/>
                    <a:gd name="T114" fmla="*/ 601 w 794"/>
                    <a:gd name="T115" fmla="*/ 1466 h 1482"/>
                    <a:gd name="T116" fmla="*/ 667 w 794"/>
                    <a:gd name="T117" fmla="*/ 1434 h 1482"/>
                    <a:gd name="T118" fmla="*/ 735 w 794"/>
                    <a:gd name="T119" fmla="*/ 1402 h 1482"/>
                    <a:gd name="T120" fmla="*/ 782 w 794"/>
                    <a:gd name="T121" fmla="*/ 1354 h 1482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794"/>
                    <a:gd name="T184" fmla="*/ 0 h 1482"/>
                    <a:gd name="T185" fmla="*/ 794 w 794"/>
                    <a:gd name="T186" fmla="*/ 1482 h 1482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794" h="1482">
                      <a:moveTo>
                        <a:pt x="789" y="1331"/>
                      </a:moveTo>
                      <a:lnTo>
                        <a:pt x="789" y="1323"/>
                      </a:lnTo>
                      <a:lnTo>
                        <a:pt x="789" y="1316"/>
                      </a:lnTo>
                      <a:lnTo>
                        <a:pt x="790" y="1308"/>
                      </a:lnTo>
                      <a:lnTo>
                        <a:pt x="790" y="1301"/>
                      </a:lnTo>
                      <a:lnTo>
                        <a:pt x="790" y="1294"/>
                      </a:lnTo>
                      <a:lnTo>
                        <a:pt x="792" y="1286"/>
                      </a:lnTo>
                      <a:lnTo>
                        <a:pt x="792" y="1279"/>
                      </a:lnTo>
                      <a:lnTo>
                        <a:pt x="792" y="1273"/>
                      </a:lnTo>
                      <a:lnTo>
                        <a:pt x="792" y="1264"/>
                      </a:lnTo>
                      <a:lnTo>
                        <a:pt x="792" y="1256"/>
                      </a:lnTo>
                      <a:lnTo>
                        <a:pt x="792" y="1249"/>
                      </a:lnTo>
                      <a:lnTo>
                        <a:pt x="792" y="1243"/>
                      </a:lnTo>
                      <a:lnTo>
                        <a:pt x="792" y="1234"/>
                      </a:lnTo>
                      <a:lnTo>
                        <a:pt x="792" y="1228"/>
                      </a:lnTo>
                      <a:lnTo>
                        <a:pt x="792" y="1219"/>
                      </a:lnTo>
                      <a:lnTo>
                        <a:pt x="794" y="1213"/>
                      </a:lnTo>
                      <a:lnTo>
                        <a:pt x="792" y="1204"/>
                      </a:lnTo>
                      <a:lnTo>
                        <a:pt x="792" y="1198"/>
                      </a:lnTo>
                      <a:lnTo>
                        <a:pt x="792" y="1189"/>
                      </a:lnTo>
                      <a:lnTo>
                        <a:pt x="792" y="1183"/>
                      </a:lnTo>
                      <a:lnTo>
                        <a:pt x="792" y="1174"/>
                      </a:lnTo>
                      <a:lnTo>
                        <a:pt x="792" y="1168"/>
                      </a:lnTo>
                      <a:lnTo>
                        <a:pt x="790" y="1159"/>
                      </a:lnTo>
                      <a:lnTo>
                        <a:pt x="790" y="1153"/>
                      </a:lnTo>
                      <a:lnTo>
                        <a:pt x="790" y="1144"/>
                      </a:lnTo>
                      <a:lnTo>
                        <a:pt x="790" y="1138"/>
                      </a:lnTo>
                      <a:lnTo>
                        <a:pt x="789" y="1129"/>
                      </a:lnTo>
                      <a:lnTo>
                        <a:pt x="789" y="1123"/>
                      </a:lnTo>
                      <a:lnTo>
                        <a:pt x="789" y="1115"/>
                      </a:lnTo>
                      <a:lnTo>
                        <a:pt x="789" y="1108"/>
                      </a:lnTo>
                      <a:lnTo>
                        <a:pt x="789" y="1100"/>
                      </a:lnTo>
                      <a:lnTo>
                        <a:pt x="789" y="1093"/>
                      </a:lnTo>
                      <a:lnTo>
                        <a:pt x="787" y="1085"/>
                      </a:lnTo>
                      <a:lnTo>
                        <a:pt x="787" y="1078"/>
                      </a:lnTo>
                      <a:lnTo>
                        <a:pt x="785" y="1070"/>
                      </a:lnTo>
                      <a:lnTo>
                        <a:pt x="785" y="1063"/>
                      </a:lnTo>
                      <a:lnTo>
                        <a:pt x="785" y="1055"/>
                      </a:lnTo>
                      <a:lnTo>
                        <a:pt x="785" y="1048"/>
                      </a:lnTo>
                      <a:lnTo>
                        <a:pt x="784" y="1040"/>
                      </a:lnTo>
                      <a:lnTo>
                        <a:pt x="784" y="1033"/>
                      </a:lnTo>
                      <a:lnTo>
                        <a:pt x="784" y="1025"/>
                      </a:lnTo>
                      <a:lnTo>
                        <a:pt x="782" y="1018"/>
                      </a:lnTo>
                      <a:lnTo>
                        <a:pt x="782" y="1010"/>
                      </a:lnTo>
                      <a:lnTo>
                        <a:pt x="782" y="1003"/>
                      </a:lnTo>
                      <a:lnTo>
                        <a:pt x="780" y="995"/>
                      </a:lnTo>
                      <a:lnTo>
                        <a:pt x="780" y="986"/>
                      </a:lnTo>
                      <a:lnTo>
                        <a:pt x="780" y="980"/>
                      </a:lnTo>
                      <a:lnTo>
                        <a:pt x="780" y="973"/>
                      </a:lnTo>
                      <a:lnTo>
                        <a:pt x="779" y="965"/>
                      </a:lnTo>
                      <a:lnTo>
                        <a:pt x="779" y="958"/>
                      </a:lnTo>
                      <a:lnTo>
                        <a:pt x="779" y="950"/>
                      </a:lnTo>
                      <a:lnTo>
                        <a:pt x="779" y="943"/>
                      </a:lnTo>
                      <a:lnTo>
                        <a:pt x="777" y="935"/>
                      </a:lnTo>
                      <a:lnTo>
                        <a:pt x="777" y="928"/>
                      </a:lnTo>
                      <a:lnTo>
                        <a:pt x="777" y="920"/>
                      </a:lnTo>
                      <a:lnTo>
                        <a:pt x="777" y="913"/>
                      </a:lnTo>
                      <a:lnTo>
                        <a:pt x="775" y="907"/>
                      </a:lnTo>
                      <a:lnTo>
                        <a:pt x="775" y="898"/>
                      </a:lnTo>
                      <a:lnTo>
                        <a:pt x="775" y="892"/>
                      </a:lnTo>
                      <a:lnTo>
                        <a:pt x="775" y="885"/>
                      </a:lnTo>
                      <a:lnTo>
                        <a:pt x="775" y="877"/>
                      </a:lnTo>
                      <a:lnTo>
                        <a:pt x="775" y="870"/>
                      </a:lnTo>
                      <a:lnTo>
                        <a:pt x="775" y="863"/>
                      </a:lnTo>
                      <a:lnTo>
                        <a:pt x="775" y="857"/>
                      </a:lnTo>
                      <a:lnTo>
                        <a:pt x="775" y="848"/>
                      </a:lnTo>
                      <a:lnTo>
                        <a:pt x="775" y="842"/>
                      </a:lnTo>
                      <a:lnTo>
                        <a:pt x="775" y="835"/>
                      </a:lnTo>
                      <a:lnTo>
                        <a:pt x="775" y="828"/>
                      </a:lnTo>
                      <a:lnTo>
                        <a:pt x="775" y="823"/>
                      </a:lnTo>
                      <a:lnTo>
                        <a:pt x="775" y="817"/>
                      </a:lnTo>
                      <a:lnTo>
                        <a:pt x="775" y="810"/>
                      </a:lnTo>
                      <a:lnTo>
                        <a:pt x="777" y="803"/>
                      </a:lnTo>
                      <a:lnTo>
                        <a:pt x="777" y="797"/>
                      </a:lnTo>
                      <a:lnTo>
                        <a:pt x="777" y="792"/>
                      </a:lnTo>
                      <a:lnTo>
                        <a:pt x="777" y="785"/>
                      </a:lnTo>
                      <a:lnTo>
                        <a:pt x="779" y="778"/>
                      </a:lnTo>
                      <a:lnTo>
                        <a:pt x="779" y="772"/>
                      </a:lnTo>
                      <a:lnTo>
                        <a:pt x="779" y="765"/>
                      </a:lnTo>
                      <a:lnTo>
                        <a:pt x="779" y="758"/>
                      </a:lnTo>
                      <a:lnTo>
                        <a:pt x="780" y="753"/>
                      </a:lnTo>
                      <a:lnTo>
                        <a:pt x="780" y="747"/>
                      </a:lnTo>
                      <a:lnTo>
                        <a:pt x="782" y="740"/>
                      </a:lnTo>
                      <a:lnTo>
                        <a:pt x="782" y="733"/>
                      </a:lnTo>
                      <a:lnTo>
                        <a:pt x="782" y="728"/>
                      </a:lnTo>
                      <a:lnTo>
                        <a:pt x="782" y="722"/>
                      </a:lnTo>
                      <a:lnTo>
                        <a:pt x="784" y="717"/>
                      </a:lnTo>
                      <a:lnTo>
                        <a:pt x="784" y="710"/>
                      </a:lnTo>
                      <a:lnTo>
                        <a:pt x="785" y="705"/>
                      </a:lnTo>
                      <a:lnTo>
                        <a:pt x="785" y="699"/>
                      </a:lnTo>
                      <a:lnTo>
                        <a:pt x="785" y="692"/>
                      </a:lnTo>
                      <a:lnTo>
                        <a:pt x="785" y="687"/>
                      </a:lnTo>
                      <a:lnTo>
                        <a:pt x="785" y="680"/>
                      </a:lnTo>
                      <a:lnTo>
                        <a:pt x="785" y="675"/>
                      </a:lnTo>
                      <a:lnTo>
                        <a:pt x="785" y="669"/>
                      </a:lnTo>
                      <a:lnTo>
                        <a:pt x="787" y="664"/>
                      </a:lnTo>
                      <a:lnTo>
                        <a:pt x="787" y="657"/>
                      </a:lnTo>
                      <a:lnTo>
                        <a:pt x="787" y="652"/>
                      </a:lnTo>
                      <a:lnTo>
                        <a:pt x="787" y="645"/>
                      </a:lnTo>
                      <a:lnTo>
                        <a:pt x="787" y="640"/>
                      </a:lnTo>
                      <a:lnTo>
                        <a:pt x="787" y="634"/>
                      </a:lnTo>
                      <a:lnTo>
                        <a:pt x="785" y="629"/>
                      </a:lnTo>
                      <a:lnTo>
                        <a:pt x="785" y="622"/>
                      </a:lnTo>
                      <a:lnTo>
                        <a:pt x="785" y="617"/>
                      </a:lnTo>
                      <a:lnTo>
                        <a:pt x="785" y="610"/>
                      </a:lnTo>
                      <a:lnTo>
                        <a:pt x="785" y="605"/>
                      </a:lnTo>
                      <a:lnTo>
                        <a:pt x="784" y="599"/>
                      </a:lnTo>
                      <a:lnTo>
                        <a:pt x="784" y="594"/>
                      </a:lnTo>
                      <a:lnTo>
                        <a:pt x="782" y="587"/>
                      </a:lnTo>
                      <a:lnTo>
                        <a:pt x="780" y="582"/>
                      </a:lnTo>
                      <a:lnTo>
                        <a:pt x="780" y="577"/>
                      </a:lnTo>
                      <a:lnTo>
                        <a:pt x="779" y="570"/>
                      </a:lnTo>
                      <a:lnTo>
                        <a:pt x="777" y="565"/>
                      </a:lnTo>
                      <a:lnTo>
                        <a:pt x="775" y="560"/>
                      </a:lnTo>
                      <a:lnTo>
                        <a:pt x="774" y="554"/>
                      </a:lnTo>
                      <a:lnTo>
                        <a:pt x="772" y="549"/>
                      </a:lnTo>
                      <a:lnTo>
                        <a:pt x="770" y="544"/>
                      </a:lnTo>
                      <a:lnTo>
                        <a:pt x="769" y="537"/>
                      </a:lnTo>
                      <a:lnTo>
                        <a:pt x="765" y="532"/>
                      </a:lnTo>
                      <a:lnTo>
                        <a:pt x="764" y="525"/>
                      </a:lnTo>
                      <a:lnTo>
                        <a:pt x="762" y="520"/>
                      </a:lnTo>
                      <a:lnTo>
                        <a:pt x="759" y="515"/>
                      </a:lnTo>
                      <a:lnTo>
                        <a:pt x="755" y="510"/>
                      </a:lnTo>
                      <a:lnTo>
                        <a:pt x="752" y="504"/>
                      </a:lnTo>
                      <a:lnTo>
                        <a:pt x="750" y="499"/>
                      </a:lnTo>
                      <a:lnTo>
                        <a:pt x="747" y="492"/>
                      </a:lnTo>
                      <a:lnTo>
                        <a:pt x="744" y="487"/>
                      </a:lnTo>
                      <a:lnTo>
                        <a:pt x="740" y="482"/>
                      </a:lnTo>
                      <a:lnTo>
                        <a:pt x="735" y="477"/>
                      </a:lnTo>
                      <a:lnTo>
                        <a:pt x="732" y="471"/>
                      </a:lnTo>
                      <a:lnTo>
                        <a:pt x="727" y="466"/>
                      </a:lnTo>
                      <a:lnTo>
                        <a:pt x="722" y="461"/>
                      </a:lnTo>
                      <a:lnTo>
                        <a:pt x="717" y="456"/>
                      </a:lnTo>
                      <a:lnTo>
                        <a:pt x="712" y="449"/>
                      </a:lnTo>
                      <a:lnTo>
                        <a:pt x="707" y="444"/>
                      </a:lnTo>
                      <a:lnTo>
                        <a:pt x="702" y="439"/>
                      </a:lnTo>
                      <a:lnTo>
                        <a:pt x="697" y="434"/>
                      </a:lnTo>
                      <a:lnTo>
                        <a:pt x="694" y="431"/>
                      </a:lnTo>
                      <a:lnTo>
                        <a:pt x="692" y="429"/>
                      </a:lnTo>
                      <a:lnTo>
                        <a:pt x="689" y="426"/>
                      </a:lnTo>
                      <a:lnTo>
                        <a:pt x="686" y="424"/>
                      </a:lnTo>
                      <a:lnTo>
                        <a:pt x="682" y="422"/>
                      </a:lnTo>
                      <a:lnTo>
                        <a:pt x="681" y="419"/>
                      </a:lnTo>
                      <a:lnTo>
                        <a:pt x="677" y="417"/>
                      </a:lnTo>
                      <a:lnTo>
                        <a:pt x="674" y="416"/>
                      </a:lnTo>
                      <a:lnTo>
                        <a:pt x="671" y="412"/>
                      </a:lnTo>
                      <a:lnTo>
                        <a:pt x="667" y="411"/>
                      </a:lnTo>
                      <a:lnTo>
                        <a:pt x="666" y="409"/>
                      </a:lnTo>
                      <a:lnTo>
                        <a:pt x="662" y="407"/>
                      </a:lnTo>
                      <a:lnTo>
                        <a:pt x="659" y="404"/>
                      </a:lnTo>
                      <a:lnTo>
                        <a:pt x="656" y="402"/>
                      </a:lnTo>
                      <a:lnTo>
                        <a:pt x="652" y="401"/>
                      </a:lnTo>
                      <a:lnTo>
                        <a:pt x="651" y="401"/>
                      </a:lnTo>
                      <a:lnTo>
                        <a:pt x="646" y="397"/>
                      </a:lnTo>
                      <a:lnTo>
                        <a:pt x="642" y="396"/>
                      </a:lnTo>
                      <a:lnTo>
                        <a:pt x="639" y="394"/>
                      </a:lnTo>
                      <a:lnTo>
                        <a:pt x="636" y="392"/>
                      </a:lnTo>
                      <a:lnTo>
                        <a:pt x="632" y="391"/>
                      </a:lnTo>
                      <a:lnTo>
                        <a:pt x="629" y="391"/>
                      </a:lnTo>
                      <a:lnTo>
                        <a:pt x="626" y="389"/>
                      </a:lnTo>
                      <a:lnTo>
                        <a:pt x="622" y="387"/>
                      </a:lnTo>
                      <a:lnTo>
                        <a:pt x="619" y="387"/>
                      </a:lnTo>
                      <a:lnTo>
                        <a:pt x="616" y="386"/>
                      </a:lnTo>
                      <a:lnTo>
                        <a:pt x="612" y="384"/>
                      </a:lnTo>
                      <a:lnTo>
                        <a:pt x="609" y="384"/>
                      </a:lnTo>
                      <a:lnTo>
                        <a:pt x="606" y="382"/>
                      </a:lnTo>
                      <a:lnTo>
                        <a:pt x="602" y="382"/>
                      </a:lnTo>
                      <a:lnTo>
                        <a:pt x="599" y="382"/>
                      </a:lnTo>
                      <a:lnTo>
                        <a:pt x="596" y="382"/>
                      </a:lnTo>
                      <a:lnTo>
                        <a:pt x="592" y="381"/>
                      </a:lnTo>
                      <a:lnTo>
                        <a:pt x="589" y="381"/>
                      </a:lnTo>
                      <a:lnTo>
                        <a:pt x="586" y="381"/>
                      </a:lnTo>
                      <a:lnTo>
                        <a:pt x="582" y="381"/>
                      </a:lnTo>
                      <a:lnTo>
                        <a:pt x="579" y="381"/>
                      </a:lnTo>
                      <a:lnTo>
                        <a:pt x="576" y="381"/>
                      </a:lnTo>
                      <a:lnTo>
                        <a:pt x="572" y="381"/>
                      </a:lnTo>
                      <a:lnTo>
                        <a:pt x="569" y="381"/>
                      </a:lnTo>
                      <a:lnTo>
                        <a:pt x="566" y="381"/>
                      </a:lnTo>
                      <a:lnTo>
                        <a:pt x="562" y="381"/>
                      </a:lnTo>
                      <a:lnTo>
                        <a:pt x="559" y="382"/>
                      </a:lnTo>
                      <a:lnTo>
                        <a:pt x="556" y="382"/>
                      </a:lnTo>
                      <a:lnTo>
                        <a:pt x="552" y="384"/>
                      </a:lnTo>
                      <a:lnTo>
                        <a:pt x="549" y="384"/>
                      </a:lnTo>
                      <a:lnTo>
                        <a:pt x="546" y="386"/>
                      </a:lnTo>
                      <a:lnTo>
                        <a:pt x="542" y="387"/>
                      </a:lnTo>
                      <a:lnTo>
                        <a:pt x="542" y="382"/>
                      </a:lnTo>
                      <a:lnTo>
                        <a:pt x="541" y="377"/>
                      </a:lnTo>
                      <a:lnTo>
                        <a:pt x="541" y="374"/>
                      </a:lnTo>
                      <a:lnTo>
                        <a:pt x="541" y="369"/>
                      </a:lnTo>
                      <a:lnTo>
                        <a:pt x="539" y="364"/>
                      </a:lnTo>
                      <a:lnTo>
                        <a:pt x="539" y="359"/>
                      </a:lnTo>
                      <a:lnTo>
                        <a:pt x="539" y="354"/>
                      </a:lnTo>
                      <a:lnTo>
                        <a:pt x="537" y="351"/>
                      </a:lnTo>
                      <a:lnTo>
                        <a:pt x="537" y="346"/>
                      </a:lnTo>
                      <a:lnTo>
                        <a:pt x="536" y="341"/>
                      </a:lnTo>
                      <a:lnTo>
                        <a:pt x="534" y="336"/>
                      </a:lnTo>
                      <a:lnTo>
                        <a:pt x="534" y="332"/>
                      </a:lnTo>
                      <a:lnTo>
                        <a:pt x="532" y="327"/>
                      </a:lnTo>
                      <a:lnTo>
                        <a:pt x="531" y="322"/>
                      </a:lnTo>
                      <a:lnTo>
                        <a:pt x="529" y="319"/>
                      </a:lnTo>
                      <a:lnTo>
                        <a:pt x="527" y="316"/>
                      </a:lnTo>
                      <a:lnTo>
                        <a:pt x="526" y="311"/>
                      </a:lnTo>
                      <a:lnTo>
                        <a:pt x="524" y="306"/>
                      </a:lnTo>
                      <a:lnTo>
                        <a:pt x="521" y="302"/>
                      </a:lnTo>
                      <a:lnTo>
                        <a:pt x="519" y="297"/>
                      </a:lnTo>
                      <a:lnTo>
                        <a:pt x="517" y="294"/>
                      </a:lnTo>
                      <a:lnTo>
                        <a:pt x="516" y="291"/>
                      </a:lnTo>
                      <a:lnTo>
                        <a:pt x="512" y="286"/>
                      </a:lnTo>
                      <a:lnTo>
                        <a:pt x="511" y="284"/>
                      </a:lnTo>
                      <a:lnTo>
                        <a:pt x="507" y="279"/>
                      </a:lnTo>
                      <a:lnTo>
                        <a:pt x="506" y="276"/>
                      </a:lnTo>
                      <a:lnTo>
                        <a:pt x="502" y="273"/>
                      </a:lnTo>
                      <a:lnTo>
                        <a:pt x="501" y="269"/>
                      </a:lnTo>
                      <a:lnTo>
                        <a:pt x="497" y="266"/>
                      </a:lnTo>
                      <a:lnTo>
                        <a:pt x="494" y="264"/>
                      </a:lnTo>
                      <a:lnTo>
                        <a:pt x="491" y="261"/>
                      </a:lnTo>
                      <a:lnTo>
                        <a:pt x="488" y="259"/>
                      </a:lnTo>
                      <a:lnTo>
                        <a:pt x="484" y="256"/>
                      </a:lnTo>
                      <a:lnTo>
                        <a:pt x="483" y="254"/>
                      </a:lnTo>
                      <a:lnTo>
                        <a:pt x="479" y="253"/>
                      </a:lnTo>
                      <a:lnTo>
                        <a:pt x="476" y="251"/>
                      </a:lnTo>
                      <a:lnTo>
                        <a:pt x="473" y="249"/>
                      </a:lnTo>
                      <a:lnTo>
                        <a:pt x="469" y="248"/>
                      </a:lnTo>
                      <a:lnTo>
                        <a:pt x="466" y="246"/>
                      </a:lnTo>
                      <a:lnTo>
                        <a:pt x="463" y="244"/>
                      </a:lnTo>
                      <a:lnTo>
                        <a:pt x="461" y="243"/>
                      </a:lnTo>
                      <a:lnTo>
                        <a:pt x="458" y="241"/>
                      </a:lnTo>
                      <a:lnTo>
                        <a:pt x="454" y="241"/>
                      </a:lnTo>
                      <a:lnTo>
                        <a:pt x="451" y="239"/>
                      </a:lnTo>
                      <a:lnTo>
                        <a:pt x="448" y="238"/>
                      </a:lnTo>
                      <a:lnTo>
                        <a:pt x="444" y="238"/>
                      </a:lnTo>
                      <a:lnTo>
                        <a:pt x="441" y="238"/>
                      </a:lnTo>
                      <a:lnTo>
                        <a:pt x="439" y="238"/>
                      </a:lnTo>
                      <a:lnTo>
                        <a:pt x="434" y="236"/>
                      </a:lnTo>
                      <a:lnTo>
                        <a:pt x="431" y="236"/>
                      </a:lnTo>
                      <a:lnTo>
                        <a:pt x="428" y="234"/>
                      </a:lnTo>
                      <a:lnTo>
                        <a:pt x="426" y="234"/>
                      </a:lnTo>
                      <a:lnTo>
                        <a:pt x="421" y="233"/>
                      </a:lnTo>
                      <a:lnTo>
                        <a:pt x="418" y="233"/>
                      </a:lnTo>
                      <a:lnTo>
                        <a:pt x="416" y="233"/>
                      </a:lnTo>
                      <a:lnTo>
                        <a:pt x="413" y="233"/>
                      </a:lnTo>
                      <a:lnTo>
                        <a:pt x="408" y="231"/>
                      </a:lnTo>
                      <a:lnTo>
                        <a:pt x="404" y="231"/>
                      </a:lnTo>
                      <a:lnTo>
                        <a:pt x="401" y="231"/>
                      </a:lnTo>
                      <a:lnTo>
                        <a:pt x="398" y="231"/>
                      </a:lnTo>
                      <a:lnTo>
                        <a:pt x="394" y="231"/>
                      </a:lnTo>
                      <a:lnTo>
                        <a:pt x="391" y="231"/>
                      </a:lnTo>
                      <a:lnTo>
                        <a:pt x="388" y="231"/>
                      </a:lnTo>
                      <a:lnTo>
                        <a:pt x="384" y="231"/>
                      </a:lnTo>
                      <a:lnTo>
                        <a:pt x="381" y="231"/>
                      </a:lnTo>
                      <a:lnTo>
                        <a:pt x="378" y="229"/>
                      </a:lnTo>
                      <a:lnTo>
                        <a:pt x="374" y="229"/>
                      </a:lnTo>
                      <a:lnTo>
                        <a:pt x="371" y="229"/>
                      </a:lnTo>
                      <a:lnTo>
                        <a:pt x="368" y="229"/>
                      </a:lnTo>
                      <a:lnTo>
                        <a:pt x="364" y="229"/>
                      </a:lnTo>
                      <a:lnTo>
                        <a:pt x="361" y="229"/>
                      </a:lnTo>
                      <a:lnTo>
                        <a:pt x="359" y="229"/>
                      </a:lnTo>
                      <a:lnTo>
                        <a:pt x="356" y="228"/>
                      </a:lnTo>
                      <a:lnTo>
                        <a:pt x="353" y="228"/>
                      </a:lnTo>
                      <a:lnTo>
                        <a:pt x="349" y="228"/>
                      </a:lnTo>
                      <a:lnTo>
                        <a:pt x="348" y="228"/>
                      </a:lnTo>
                      <a:lnTo>
                        <a:pt x="344" y="228"/>
                      </a:lnTo>
                      <a:lnTo>
                        <a:pt x="341" y="228"/>
                      </a:lnTo>
                      <a:lnTo>
                        <a:pt x="338" y="228"/>
                      </a:lnTo>
                      <a:lnTo>
                        <a:pt x="334" y="228"/>
                      </a:lnTo>
                      <a:lnTo>
                        <a:pt x="331" y="228"/>
                      </a:lnTo>
                      <a:lnTo>
                        <a:pt x="328" y="228"/>
                      </a:lnTo>
                      <a:lnTo>
                        <a:pt x="326" y="226"/>
                      </a:lnTo>
                      <a:lnTo>
                        <a:pt x="323" y="226"/>
                      </a:lnTo>
                      <a:lnTo>
                        <a:pt x="319" y="226"/>
                      </a:lnTo>
                      <a:lnTo>
                        <a:pt x="316" y="226"/>
                      </a:lnTo>
                      <a:lnTo>
                        <a:pt x="313" y="226"/>
                      </a:lnTo>
                      <a:lnTo>
                        <a:pt x="311" y="226"/>
                      </a:lnTo>
                      <a:lnTo>
                        <a:pt x="308" y="226"/>
                      </a:lnTo>
                      <a:lnTo>
                        <a:pt x="304" y="226"/>
                      </a:lnTo>
                      <a:lnTo>
                        <a:pt x="301" y="226"/>
                      </a:lnTo>
                      <a:lnTo>
                        <a:pt x="298" y="226"/>
                      </a:lnTo>
                      <a:lnTo>
                        <a:pt x="294" y="226"/>
                      </a:lnTo>
                      <a:lnTo>
                        <a:pt x="293" y="226"/>
                      </a:lnTo>
                      <a:lnTo>
                        <a:pt x="289" y="226"/>
                      </a:lnTo>
                      <a:lnTo>
                        <a:pt x="286" y="226"/>
                      </a:lnTo>
                      <a:lnTo>
                        <a:pt x="283" y="226"/>
                      </a:lnTo>
                      <a:lnTo>
                        <a:pt x="279" y="226"/>
                      </a:lnTo>
                      <a:lnTo>
                        <a:pt x="276" y="226"/>
                      </a:lnTo>
                      <a:lnTo>
                        <a:pt x="273" y="226"/>
                      </a:lnTo>
                      <a:lnTo>
                        <a:pt x="270" y="226"/>
                      </a:lnTo>
                      <a:lnTo>
                        <a:pt x="268" y="226"/>
                      </a:lnTo>
                      <a:lnTo>
                        <a:pt x="265" y="226"/>
                      </a:lnTo>
                      <a:lnTo>
                        <a:pt x="261" y="226"/>
                      </a:lnTo>
                      <a:lnTo>
                        <a:pt x="258" y="226"/>
                      </a:lnTo>
                      <a:lnTo>
                        <a:pt x="255" y="226"/>
                      </a:lnTo>
                      <a:lnTo>
                        <a:pt x="251" y="226"/>
                      </a:lnTo>
                      <a:lnTo>
                        <a:pt x="250" y="226"/>
                      </a:lnTo>
                      <a:lnTo>
                        <a:pt x="246" y="226"/>
                      </a:lnTo>
                      <a:lnTo>
                        <a:pt x="243" y="226"/>
                      </a:lnTo>
                      <a:lnTo>
                        <a:pt x="240" y="226"/>
                      </a:lnTo>
                      <a:lnTo>
                        <a:pt x="238" y="226"/>
                      </a:lnTo>
                      <a:lnTo>
                        <a:pt x="235" y="226"/>
                      </a:lnTo>
                      <a:lnTo>
                        <a:pt x="231" y="226"/>
                      </a:lnTo>
                      <a:lnTo>
                        <a:pt x="228" y="226"/>
                      </a:lnTo>
                      <a:lnTo>
                        <a:pt x="225" y="226"/>
                      </a:lnTo>
                      <a:lnTo>
                        <a:pt x="221" y="226"/>
                      </a:lnTo>
                      <a:lnTo>
                        <a:pt x="220" y="226"/>
                      </a:lnTo>
                      <a:lnTo>
                        <a:pt x="216" y="226"/>
                      </a:lnTo>
                      <a:lnTo>
                        <a:pt x="213" y="228"/>
                      </a:lnTo>
                      <a:lnTo>
                        <a:pt x="210" y="228"/>
                      </a:lnTo>
                      <a:lnTo>
                        <a:pt x="206" y="228"/>
                      </a:lnTo>
                      <a:lnTo>
                        <a:pt x="203" y="228"/>
                      </a:lnTo>
                      <a:lnTo>
                        <a:pt x="201" y="228"/>
                      </a:lnTo>
                      <a:lnTo>
                        <a:pt x="198" y="228"/>
                      </a:lnTo>
                      <a:lnTo>
                        <a:pt x="195" y="228"/>
                      </a:lnTo>
                      <a:lnTo>
                        <a:pt x="191" y="228"/>
                      </a:lnTo>
                      <a:lnTo>
                        <a:pt x="190" y="229"/>
                      </a:lnTo>
                      <a:lnTo>
                        <a:pt x="191" y="226"/>
                      </a:lnTo>
                      <a:lnTo>
                        <a:pt x="193" y="223"/>
                      </a:lnTo>
                      <a:lnTo>
                        <a:pt x="195" y="219"/>
                      </a:lnTo>
                      <a:lnTo>
                        <a:pt x="196" y="216"/>
                      </a:lnTo>
                      <a:lnTo>
                        <a:pt x="198" y="213"/>
                      </a:lnTo>
                      <a:lnTo>
                        <a:pt x="201" y="209"/>
                      </a:lnTo>
                      <a:lnTo>
                        <a:pt x="203" y="206"/>
                      </a:lnTo>
                      <a:lnTo>
                        <a:pt x="205" y="203"/>
                      </a:lnTo>
                      <a:lnTo>
                        <a:pt x="206" y="199"/>
                      </a:lnTo>
                      <a:lnTo>
                        <a:pt x="210" y="194"/>
                      </a:lnTo>
                      <a:lnTo>
                        <a:pt x="211" y="191"/>
                      </a:lnTo>
                      <a:lnTo>
                        <a:pt x="215" y="188"/>
                      </a:lnTo>
                      <a:lnTo>
                        <a:pt x="216" y="183"/>
                      </a:lnTo>
                      <a:lnTo>
                        <a:pt x="220" y="179"/>
                      </a:lnTo>
                      <a:lnTo>
                        <a:pt x="221" y="174"/>
                      </a:lnTo>
                      <a:lnTo>
                        <a:pt x="225" y="171"/>
                      </a:lnTo>
                      <a:lnTo>
                        <a:pt x="225" y="166"/>
                      </a:lnTo>
                      <a:lnTo>
                        <a:pt x="228" y="163"/>
                      </a:lnTo>
                      <a:lnTo>
                        <a:pt x="230" y="158"/>
                      </a:lnTo>
                      <a:lnTo>
                        <a:pt x="233" y="153"/>
                      </a:lnTo>
                      <a:lnTo>
                        <a:pt x="235" y="148"/>
                      </a:lnTo>
                      <a:lnTo>
                        <a:pt x="236" y="144"/>
                      </a:lnTo>
                      <a:lnTo>
                        <a:pt x="238" y="139"/>
                      </a:lnTo>
                      <a:lnTo>
                        <a:pt x="241" y="136"/>
                      </a:lnTo>
                      <a:lnTo>
                        <a:pt x="243" y="131"/>
                      </a:lnTo>
                      <a:lnTo>
                        <a:pt x="245" y="126"/>
                      </a:lnTo>
                      <a:lnTo>
                        <a:pt x="246" y="123"/>
                      </a:lnTo>
                      <a:lnTo>
                        <a:pt x="248" y="118"/>
                      </a:lnTo>
                      <a:lnTo>
                        <a:pt x="248" y="113"/>
                      </a:lnTo>
                      <a:lnTo>
                        <a:pt x="250" y="109"/>
                      </a:lnTo>
                      <a:lnTo>
                        <a:pt x="251" y="104"/>
                      </a:lnTo>
                      <a:lnTo>
                        <a:pt x="253" y="99"/>
                      </a:lnTo>
                      <a:lnTo>
                        <a:pt x="255" y="96"/>
                      </a:lnTo>
                      <a:lnTo>
                        <a:pt x="255" y="91"/>
                      </a:lnTo>
                      <a:lnTo>
                        <a:pt x="256" y="86"/>
                      </a:lnTo>
                      <a:lnTo>
                        <a:pt x="256" y="83"/>
                      </a:lnTo>
                      <a:lnTo>
                        <a:pt x="256" y="78"/>
                      </a:lnTo>
                      <a:lnTo>
                        <a:pt x="258" y="75"/>
                      </a:lnTo>
                      <a:lnTo>
                        <a:pt x="258" y="70"/>
                      </a:lnTo>
                      <a:lnTo>
                        <a:pt x="258" y="66"/>
                      </a:lnTo>
                      <a:lnTo>
                        <a:pt x="258" y="61"/>
                      </a:lnTo>
                      <a:lnTo>
                        <a:pt x="258" y="58"/>
                      </a:lnTo>
                      <a:lnTo>
                        <a:pt x="256" y="53"/>
                      </a:lnTo>
                      <a:lnTo>
                        <a:pt x="256" y="50"/>
                      </a:lnTo>
                      <a:lnTo>
                        <a:pt x="255" y="46"/>
                      </a:lnTo>
                      <a:lnTo>
                        <a:pt x="255" y="43"/>
                      </a:lnTo>
                      <a:lnTo>
                        <a:pt x="253" y="40"/>
                      </a:lnTo>
                      <a:lnTo>
                        <a:pt x="251" y="36"/>
                      </a:lnTo>
                      <a:lnTo>
                        <a:pt x="250" y="33"/>
                      </a:lnTo>
                      <a:lnTo>
                        <a:pt x="248" y="30"/>
                      </a:lnTo>
                      <a:lnTo>
                        <a:pt x="245" y="26"/>
                      </a:lnTo>
                      <a:lnTo>
                        <a:pt x="243" y="23"/>
                      </a:lnTo>
                      <a:lnTo>
                        <a:pt x="240" y="20"/>
                      </a:lnTo>
                      <a:lnTo>
                        <a:pt x="236" y="18"/>
                      </a:lnTo>
                      <a:lnTo>
                        <a:pt x="233" y="16"/>
                      </a:lnTo>
                      <a:lnTo>
                        <a:pt x="230" y="15"/>
                      </a:lnTo>
                      <a:lnTo>
                        <a:pt x="226" y="11"/>
                      </a:lnTo>
                      <a:lnTo>
                        <a:pt x="221" y="10"/>
                      </a:lnTo>
                      <a:lnTo>
                        <a:pt x="216" y="8"/>
                      </a:lnTo>
                      <a:lnTo>
                        <a:pt x="213" y="6"/>
                      </a:lnTo>
                      <a:lnTo>
                        <a:pt x="208" y="5"/>
                      </a:lnTo>
                      <a:lnTo>
                        <a:pt x="203" y="5"/>
                      </a:lnTo>
                      <a:lnTo>
                        <a:pt x="196" y="3"/>
                      </a:lnTo>
                      <a:lnTo>
                        <a:pt x="191" y="3"/>
                      </a:lnTo>
                      <a:lnTo>
                        <a:pt x="186" y="1"/>
                      </a:lnTo>
                      <a:lnTo>
                        <a:pt x="180" y="1"/>
                      </a:lnTo>
                      <a:lnTo>
                        <a:pt x="175" y="0"/>
                      </a:lnTo>
                      <a:lnTo>
                        <a:pt x="170" y="0"/>
                      </a:lnTo>
                      <a:lnTo>
                        <a:pt x="166" y="0"/>
                      </a:lnTo>
                      <a:lnTo>
                        <a:pt x="165" y="0"/>
                      </a:lnTo>
                      <a:lnTo>
                        <a:pt x="161" y="0"/>
                      </a:lnTo>
                      <a:lnTo>
                        <a:pt x="158" y="0"/>
                      </a:lnTo>
                      <a:lnTo>
                        <a:pt x="155" y="0"/>
                      </a:lnTo>
                      <a:lnTo>
                        <a:pt x="153" y="0"/>
                      </a:lnTo>
                      <a:lnTo>
                        <a:pt x="150" y="0"/>
                      </a:lnTo>
                      <a:lnTo>
                        <a:pt x="146" y="0"/>
                      </a:lnTo>
                      <a:lnTo>
                        <a:pt x="143" y="0"/>
                      </a:lnTo>
                      <a:lnTo>
                        <a:pt x="140" y="0"/>
                      </a:lnTo>
                      <a:lnTo>
                        <a:pt x="136" y="0"/>
                      </a:lnTo>
                      <a:lnTo>
                        <a:pt x="135" y="0"/>
                      </a:lnTo>
                      <a:lnTo>
                        <a:pt x="131" y="0"/>
                      </a:lnTo>
                      <a:lnTo>
                        <a:pt x="128" y="0"/>
                      </a:lnTo>
                      <a:lnTo>
                        <a:pt x="125" y="0"/>
                      </a:lnTo>
                      <a:lnTo>
                        <a:pt x="121" y="0"/>
                      </a:lnTo>
                      <a:lnTo>
                        <a:pt x="118" y="0"/>
                      </a:lnTo>
                      <a:lnTo>
                        <a:pt x="115" y="0"/>
                      </a:lnTo>
                      <a:lnTo>
                        <a:pt x="111" y="0"/>
                      </a:lnTo>
                      <a:lnTo>
                        <a:pt x="108" y="1"/>
                      </a:lnTo>
                      <a:lnTo>
                        <a:pt x="105" y="1"/>
                      </a:lnTo>
                      <a:lnTo>
                        <a:pt x="101" y="1"/>
                      </a:lnTo>
                      <a:lnTo>
                        <a:pt x="100" y="1"/>
                      </a:lnTo>
                      <a:lnTo>
                        <a:pt x="96" y="3"/>
                      </a:lnTo>
                      <a:lnTo>
                        <a:pt x="93" y="3"/>
                      </a:lnTo>
                      <a:lnTo>
                        <a:pt x="90" y="3"/>
                      </a:lnTo>
                      <a:lnTo>
                        <a:pt x="86" y="5"/>
                      </a:lnTo>
                      <a:lnTo>
                        <a:pt x="83" y="5"/>
                      </a:lnTo>
                      <a:lnTo>
                        <a:pt x="80" y="5"/>
                      </a:lnTo>
                      <a:lnTo>
                        <a:pt x="76" y="6"/>
                      </a:lnTo>
                      <a:lnTo>
                        <a:pt x="73" y="6"/>
                      </a:lnTo>
                      <a:lnTo>
                        <a:pt x="71" y="8"/>
                      </a:lnTo>
                      <a:lnTo>
                        <a:pt x="68" y="8"/>
                      </a:lnTo>
                      <a:lnTo>
                        <a:pt x="65" y="10"/>
                      </a:lnTo>
                      <a:lnTo>
                        <a:pt x="61" y="10"/>
                      </a:lnTo>
                      <a:lnTo>
                        <a:pt x="58" y="11"/>
                      </a:lnTo>
                      <a:lnTo>
                        <a:pt x="53" y="13"/>
                      </a:lnTo>
                      <a:lnTo>
                        <a:pt x="48" y="16"/>
                      </a:lnTo>
                      <a:lnTo>
                        <a:pt x="43" y="18"/>
                      </a:lnTo>
                      <a:lnTo>
                        <a:pt x="38" y="21"/>
                      </a:lnTo>
                      <a:lnTo>
                        <a:pt x="33" y="25"/>
                      </a:lnTo>
                      <a:lnTo>
                        <a:pt x="28" y="28"/>
                      </a:lnTo>
                      <a:lnTo>
                        <a:pt x="23" y="31"/>
                      </a:lnTo>
                      <a:lnTo>
                        <a:pt x="20" y="35"/>
                      </a:lnTo>
                      <a:lnTo>
                        <a:pt x="17" y="40"/>
                      </a:lnTo>
                      <a:lnTo>
                        <a:pt x="13" y="43"/>
                      </a:lnTo>
                      <a:lnTo>
                        <a:pt x="12" y="48"/>
                      </a:lnTo>
                      <a:lnTo>
                        <a:pt x="8" y="53"/>
                      </a:lnTo>
                      <a:lnTo>
                        <a:pt x="7" y="58"/>
                      </a:lnTo>
                      <a:lnTo>
                        <a:pt x="5" y="63"/>
                      </a:lnTo>
                      <a:lnTo>
                        <a:pt x="3" y="68"/>
                      </a:lnTo>
                      <a:lnTo>
                        <a:pt x="2" y="75"/>
                      </a:lnTo>
                      <a:lnTo>
                        <a:pt x="2" y="76"/>
                      </a:lnTo>
                      <a:lnTo>
                        <a:pt x="0" y="80"/>
                      </a:lnTo>
                      <a:lnTo>
                        <a:pt x="0" y="83"/>
                      </a:lnTo>
                      <a:lnTo>
                        <a:pt x="0" y="86"/>
                      </a:lnTo>
                      <a:lnTo>
                        <a:pt x="0" y="88"/>
                      </a:lnTo>
                      <a:lnTo>
                        <a:pt x="0" y="91"/>
                      </a:lnTo>
                      <a:lnTo>
                        <a:pt x="0" y="94"/>
                      </a:lnTo>
                      <a:lnTo>
                        <a:pt x="0" y="98"/>
                      </a:lnTo>
                      <a:lnTo>
                        <a:pt x="0" y="99"/>
                      </a:lnTo>
                      <a:lnTo>
                        <a:pt x="0" y="103"/>
                      </a:lnTo>
                      <a:lnTo>
                        <a:pt x="2" y="106"/>
                      </a:lnTo>
                      <a:lnTo>
                        <a:pt x="2" y="109"/>
                      </a:lnTo>
                      <a:lnTo>
                        <a:pt x="2" y="113"/>
                      </a:lnTo>
                      <a:lnTo>
                        <a:pt x="3" y="116"/>
                      </a:lnTo>
                      <a:lnTo>
                        <a:pt x="3" y="119"/>
                      </a:lnTo>
                      <a:lnTo>
                        <a:pt x="5" y="123"/>
                      </a:lnTo>
                      <a:lnTo>
                        <a:pt x="5" y="124"/>
                      </a:lnTo>
                      <a:lnTo>
                        <a:pt x="7" y="128"/>
                      </a:lnTo>
                      <a:lnTo>
                        <a:pt x="7" y="131"/>
                      </a:lnTo>
                      <a:lnTo>
                        <a:pt x="8" y="134"/>
                      </a:lnTo>
                      <a:lnTo>
                        <a:pt x="8" y="138"/>
                      </a:lnTo>
                      <a:lnTo>
                        <a:pt x="10" y="141"/>
                      </a:lnTo>
                      <a:lnTo>
                        <a:pt x="10" y="143"/>
                      </a:lnTo>
                      <a:lnTo>
                        <a:pt x="12" y="146"/>
                      </a:lnTo>
                      <a:lnTo>
                        <a:pt x="13" y="149"/>
                      </a:lnTo>
                      <a:lnTo>
                        <a:pt x="13" y="153"/>
                      </a:lnTo>
                      <a:lnTo>
                        <a:pt x="15" y="154"/>
                      </a:lnTo>
                      <a:lnTo>
                        <a:pt x="17" y="158"/>
                      </a:lnTo>
                      <a:lnTo>
                        <a:pt x="20" y="163"/>
                      </a:lnTo>
                      <a:lnTo>
                        <a:pt x="22" y="169"/>
                      </a:lnTo>
                      <a:lnTo>
                        <a:pt x="25" y="174"/>
                      </a:lnTo>
                      <a:lnTo>
                        <a:pt x="28" y="179"/>
                      </a:lnTo>
                      <a:lnTo>
                        <a:pt x="32" y="184"/>
                      </a:lnTo>
                      <a:lnTo>
                        <a:pt x="35" y="191"/>
                      </a:lnTo>
                      <a:lnTo>
                        <a:pt x="38" y="194"/>
                      </a:lnTo>
                      <a:lnTo>
                        <a:pt x="42" y="199"/>
                      </a:lnTo>
                      <a:lnTo>
                        <a:pt x="45" y="203"/>
                      </a:lnTo>
                      <a:lnTo>
                        <a:pt x="50" y="208"/>
                      </a:lnTo>
                      <a:lnTo>
                        <a:pt x="53" y="211"/>
                      </a:lnTo>
                      <a:lnTo>
                        <a:pt x="56" y="216"/>
                      </a:lnTo>
                      <a:lnTo>
                        <a:pt x="60" y="218"/>
                      </a:lnTo>
                      <a:lnTo>
                        <a:pt x="65" y="216"/>
                      </a:lnTo>
                      <a:lnTo>
                        <a:pt x="66" y="214"/>
                      </a:lnTo>
                      <a:lnTo>
                        <a:pt x="66" y="209"/>
                      </a:lnTo>
                      <a:lnTo>
                        <a:pt x="65" y="204"/>
                      </a:lnTo>
                      <a:lnTo>
                        <a:pt x="61" y="201"/>
                      </a:lnTo>
                      <a:lnTo>
                        <a:pt x="60" y="196"/>
                      </a:lnTo>
                      <a:lnTo>
                        <a:pt x="58" y="193"/>
                      </a:lnTo>
                      <a:lnTo>
                        <a:pt x="55" y="188"/>
                      </a:lnTo>
                      <a:lnTo>
                        <a:pt x="53" y="183"/>
                      </a:lnTo>
                      <a:lnTo>
                        <a:pt x="50" y="178"/>
                      </a:lnTo>
                      <a:lnTo>
                        <a:pt x="47" y="173"/>
                      </a:lnTo>
                      <a:lnTo>
                        <a:pt x="45" y="168"/>
                      </a:lnTo>
                      <a:lnTo>
                        <a:pt x="42" y="163"/>
                      </a:lnTo>
                      <a:lnTo>
                        <a:pt x="38" y="158"/>
                      </a:lnTo>
                      <a:lnTo>
                        <a:pt x="35" y="154"/>
                      </a:lnTo>
                      <a:lnTo>
                        <a:pt x="33" y="148"/>
                      </a:lnTo>
                      <a:lnTo>
                        <a:pt x="30" y="144"/>
                      </a:lnTo>
                      <a:lnTo>
                        <a:pt x="27" y="139"/>
                      </a:lnTo>
                      <a:lnTo>
                        <a:pt x="25" y="134"/>
                      </a:lnTo>
                      <a:lnTo>
                        <a:pt x="23" y="129"/>
                      </a:lnTo>
                      <a:lnTo>
                        <a:pt x="22" y="123"/>
                      </a:lnTo>
                      <a:lnTo>
                        <a:pt x="18" y="118"/>
                      </a:lnTo>
                      <a:lnTo>
                        <a:pt x="18" y="113"/>
                      </a:lnTo>
                      <a:lnTo>
                        <a:pt x="17" y="108"/>
                      </a:lnTo>
                      <a:lnTo>
                        <a:pt x="15" y="103"/>
                      </a:lnTo>
                      <a:lnTo>
                        <a:pt x="15" y="99"/>
                      </a:lnTo>
                      <a:lnTo>
                        <a:pt x="15" y="94"/>
                      </a:lnTo>
                      <a:lnTo>
                        <a:pt x="15" y="88"/>
                      </a:lnTo>
                      <a:lnTo>
                        <a:pt x="15" y="85"/>
                      </a:lnTo>
                      <a:lnTo>
                        <a:pt x="15" y="78"/>
                      </a:lnTo>
                      <a:lnTo>
                        <a:pt x="18" y="75"/>
                      </a:lnTo>
                      <a:lnTo>
                        <a:pt x="20" y="70"/>
                      </a:lnTo>
                      <a:lnTo>
                        <a:pt x="22" y="65"/>
                      </a:lnTo>
                      <a:lnTo>
                        <a:pt x="25" y="60"/>
                      </a:lnTo>
                      <a:lnTo>
                        <a:pt x="28" y="55"/>
                      </a:lnTo>
                      <a:lnTo>
                        <a:pt x="32" y="51"/>
                      </a:lnTo>
                      <a:lnTo>
                        <a:pt x="35" y="48"/>
                      </a:lnTo>
                      <a:lnTo>
                        <a:pt x="38" y="46"/>
                      </a:lnTo>
                      <a:lnTo>
                        <a:pt x="43" y="43"/>
                      </a:lnTo>
                      <a:lnTo>
                        <a:pt x="47" y="41"/>
                      </a:lnTo>
                      <a:lnTo>
                        <a:pt x="51" y="38"/>
                      </a:lnTo>
                      <a:lnTo>
                        <a:pt x="56" y="36"/>
                      </a:lnTo>
                      <a:lnTo>
                        <a:pt x="61" y="35"/>
                      </a:lnTo>
                      <a:lnTo>
                        <a:pt x="66" y="33"/>
                      </a:lnTo>
                      <a:lnTo>
                        <a:pt x="73" y="31"/>
                      </a:lnTo>
                      <a:lnTo>
                        <a:pt x="75" y="31"/>
                      </a:lnTo>
                      <a:lnTo>
                        <a:pt x="78" y="31"/>
                      </a:lnTo>
                      <a:lnTo>
                        <a:pt x="81" y="30"/>
                      </a:lnTo>
                      <a:lnTo>
                        <a:pt x="85" y="30"/>
                      </a:lnTo>
                      <a:lnTo>
                        <a:pt x="86" y="28"/>
                      </a:lnTo>
                      <a:lnTo>
                        <a:pt x="90" y="28"/>
                      </a:lnTo>
                      <a:lnTo>
                        <a:pt x="93" y="28"/>
                      </a:lnTo>
                      <a:lnTo>
                        <a:pt x="96" y="28"/>
                      </a:lnTo>
                      <a:lnTo>
                        <a:pt x="100" y="26"/>
                      </a:lnTo>
                      <a:lnTo>
                        <a:pt x="101" y="26"/>
                      </a:lnTo>
                      <a:lnTo>
                        <a:pt x="105" y="26"/>
                      </a:lnTo>
                      <a:lnTo>
                        <a:pt x="108" y="26"/>
                      </a:lnTo>
                      <a:lnTo>
                        <a:pt x="111" y="26"/>
                      </a:lnTo>
                      <a:lnTo>
                        <a:pt x="115" y="25"/>
                      </a:lnTo>
                      <a:lnTo>
                        <a:pt x="118" y="25"/>
                      </a:lnTo>
                      <a:lnTo>
                        <a:pt x="121" y="25"/>
                      </a:lnTo>
                      <a:lnTo>
                        <a:pt x="123" y="25"/>
                      </a:lnTo>
                      <a:lnTo>
                        <a:pt x="126" y="25"/>
                      </a:lnTo>
                      <a:lnTo>
                        <a:pt x="130" y="25"/>
                      </a:lnTo>
                      <a:lnTo>
                        <a:pt x="133" y="25"/>
                      </a:lnTo>
                      <a:lnTo>
                        <a:pt x="135" y="25"/>
                      </a:lnTo>
                      <a:lnTo>
                        <a:pt x="138" y="25"/>
                      </a:lnTo>
                      <a:lnTo>
                        <a:pt x="141" y="25"/>
                      </a:lnTo>
                      <a:lnTo>
                        <a:pt x="145" y="25"/>
                      </a:lnTo>
                      <a:lnTo>
                        <a:pt x="146" y="25"/>
                      </a:lnTo>
                      <a:lnTo>
                        <a:pt x="150" y="25"/>
                      </a:lnTo>
                      <a:lnTo>
                        <a:pt x="153" y="25"/>
                      </a:lnTo>
                      <a:lnTo>
                        <a:pt x="156" y="25"/>
                      </a:lnTo>
                      <a:lnTo>
                        <a:pt x="161" y="25"/>
                      </a:lnTo>
                      <a:lnTo>
                        <a:pt x="168" y="26"/>
                      </a:lnTo>
                      <a:lnTo>
                        <a:pt x="173" y="26"/>
                      </a:lnTo>
                      <a:lnTo>
                        <a:pt x="178" y="26"/>
                      </a:lnTo>
                      <a:lnTo>
                        <a:pt x="181" y="28"/>
                      </a:lnTo>
                      <a:lnTo>
                        <a:pt x="186" y="28"/>
                      </a:lnTo>
                      <a:lnTo>
                        <a:pt x="191" y="30"/>
                      </a:lnTo>
                      <a:lnTo>
                        <a:pt x="196" y="31"/>
                      </a:lnTo>
                      <a:lnTo>
                        <a:pt x="200" y="31"/>
                      </a:lnTo>
                      <a:lnTo>
                        <a:pt x="203" y="31"/>
                      </a:lnTo>
                      <a:lnTo>
                        <a:pt x="205" y="33"/>
                      </a:lnTo>
                      <a:lnTo>
                        <a:pt x="208" y="35"/>
                      </a:lnTo>
                      <a:lnTo>
                        <a:pt x="211" y="36"/>
                      </a:lnTo>
                      <a:lnTo>
                        <a:pt x="213" y="38"/>
                      </a:lnTo>
                      <a:lnTo>
                        <a:pt x="216" y="40"/>
                      </a:lnTo>
                      <a:lnTo>
                        <a:pt x="218" y="41"/>
                      </a:lnTo>
                      <a:lnTo>
                        <a:pt x="221" y="46"/>
                      </a:lnTo>
                      <a:lnTo>
                        <a:pt x="225" y="51"/>
                      </a:lnTo>
                      <a:lnTo>
                        <a:pt x="225" y="55"/>
                      </a:lnTo>
                      <a:lnTo>
                        <a:pt x="226" y="56"/>
                      </a:lnTo>
                      <a:lnTo>
                        <a:pt x="226" y="60"/>
                      </a:lnTo>
                      <a:lnTo>
                        <a:pt x="228" y="63"/>
                      </a:lnTo>
                      <a:lnTo>
                        <a:pt x="228" y="65"/>
                      </a:lnTo>
                      <a:lnTo>
                        <a:pt x="228" y="68"/>
                      </a:lnTo>
                      <a:lnTo>
                        <a:pt x="228" y="71"/>
                      </a:lnTo>
                      <a:lnTo>
                        <a:pt x="228" y="76"/>
                      </a:lnTo>
                      <a:lnTo>
                        <a:pt x="226" y="78"/>
                      </a:lnTo>
                      <a:lnTo>
                        <a:pt x="226" y="83"/>
                      </a:lnTo>
                      <a:lnTo>
                        <a:pt x="226" y="86"/>
                      </a:lnTo>
                      <a:lnTo>
                        <a:pt x="225" y="89"/>
                      </a:lnTo>
                      <a:lnTo>
                        <a:pt x="225" y="93"/>
                      </a:lnTo>
                      <a:lnTo>
                        <a:pt x="223" y="98"/>
                      </a:lnTo>
                      <a:lnTo>
                        <a:pt x="223" y="101"/>
                      </a:lnTo>
                      <a:lnTo>
                        <a:pt x="221" y="104"/>
                      </a:lnTo>
                      <a:lnTo>
                        <a:pt x="220" y="109"/>
                      </a:lnTo>
                      <a:lnTo>
                        <a:pt x="218" y="113"/>
                      </a:lnTo>
                      <a:lnTo>
                        <a:pt x="216" y="116"/>
                      </a:lnTo>
                      <a:lnTo>
                        <a:pt x="216" y="121"/>
                      </a:lnTo>
                      <a:lnTo>
                        <a:pt x="213" y="124"/>
                      </a:lnTo>
                      <a:lnTo>
                        <a:pt x="211" y="129"/>
                      </a:lnTo>
                      <a:lnTo>
                        <a:pt x="210" y="133"/>
                      </a:lnTo>
                      <a:lnTo>
                        <a:pt x="208" y="136"/>
                      </a:lnTo>
                      <a:lnTo>
                        <a:pt x="206" y="141"/>
                      </a:lnTo>
                      <a:lnTo>
                        <a:pt x="205" y="144"/>
                      </a:lnTo>
                      <a:lnTo>
                        <a:pt x="203" y="148"/>
                      </a:lnTo>
                      <a:lnTo>
                        <a:pt x="201" y="153"/>
                      </a:lnTo>
                      <a:lnTo>
                        <a:pt x="198" y="156"/>
                      </a:lnTo>
                      <a:lnTo>
                        <a:pt x="196" y="159"/>
                      </a:lnTo>
                      <a:lnTo>
                        <a:pt x="193" y="164"/>
                      </a:lnTo>
                      <a:lnTo>
                        <a:pt x="191" y="168"/>
                      </a:lnTo>
                      <a:lnTo>
                        <a:pt x="190" y="171"/>
                      </a:lnTo>
                      <a:lnTo>
                        <a:pt x="188" y="176"/>
                      </a:lnTo>
                      <a:lnTo>
                        <a:pt x="185" y="179"/>
                      </a:lnTo>
                      <a:lnTo>
                        <a:pt x="183" y="184"/>
                      </a:lnTo>
                      <a:lnTo>
                        <a:pt x="181" y="188"/>
                      </a:lnTo>
                      <a:lnTo>
                        <a:pt x="180" y="191"/>
                      </a:lnTo>
                      <a:lnTo>
                        <a:pt x="176" y="194"/>
                      </a:lnTo>
                      <a:lnTo>
                        <a:pt x="175" y="198"/>
                      </a:lnTo>
                      <a:lnTo>
                        <a:pt x="173" y="201"/>
                      </a:lnTo>
                      <a:lnTo>
                        <a:pt x="171" y="204"/>
                      </a:lnTo>
                      <a:lnTo>
                        <a:pt x="170" y="208"/>
                      </a:lnTo>
                      <a:lnTo>
                        <a:pt x="168" y="211"/>
                      </a:lnTo>
                      <a:lnTo>
                        <a:pt x="165" y="216"/>
                      </a:lnTo>
                      <a:lnTo>
                        <a:pt x="161" y="221"/>
                      </a:lnTo>
                      <a:lnTo>
                        <a:pt x="158" y="226"/>
                      </a:lnTo>
                      <a:lnTo>
                        <a:pt x="156" y="231"/>
                      </a:lnTo>
                      <a:lnTo>
                        <a:pt x="151" y="231"/>
                      </a:lnTo>
                      <a:lnTo>
                        <a:pt x="148" y="231"/>
                      </a:lnTo>
                      <a:lnTo>
                        <a:pt x="146" y="233"/>
                      </a:lnTo>
                      <a:lnTo>
                        <a:pt x="146" y="234"/>
                      </a:lnTo>
                      <a:lnTo>
                        <a:pt x="148" y="236"/>
                      </a:lnTo>
                      <a:lnTo>
                        <a:pt x="153" y="238"/>
                      </a:lnTo>
                      <a:lnTo>
                        <a:pt x="155" y="238"/>
                      </a:lnTo>
                      <a:lnTo>
                        <a:pt x="158" y="238"/>
                      </a:lnTo>
                      <a:lnTo>
                        <a:pt x="161" y="239"/>
                      </a:lnTo>
                      <a:lnTo>
                        <a:pt x="166" y="241"/>
                      </a:lnTo>
                      <a:lnTo>
                        <a:pt x="170" y="241"/>
                      </a:lnTo>
                      <a:lnTo>
                        <a:pt x="173" y="241"/>
                      </a:lnTo>
                      <a:lnTo>
                        <a:pt x="176" y="241"/>
                      </a:lnTo>
                      <a:lnTo>
                        <a:pt x="180" y="241"/>
                      </a:lnTo>
                      <a:lnTo>
                        <a:pt x="183" y="241"/>
                      </a:lnTo>
                      <a:lnTo>
                        <a:pt x="186" y="241"/>
                      </a:lnTo>
                      <a:lnTo>
                        <a:pt x="190" y="243"/>
                      </a:lnTo>
                      <a:lnTo>
                        <a:pt x="193" y="243"/>
                      </a:lnTo>
                      <a:lnTo>
                        <a:pt x="196" y="243"/>
                      </a:lnTo>
                      <a:lnTo>
                        <a:pt x="200" y="243"/>
                      </a:lnTo>
                      <a:lnTo>
                        <a:pt x="203" y="243"/>
                      </a:lnTo>
                      <a:lnTo>
                        <a:pt x="206" y="244"/>
                      </a:lnTo>
                      <a:lnTo>
                        <a:pt x="210" y="244"/>
                      </a:lnTo>
                      <a:lnTo>
                        <a:pt x="213" y="244"/>
                      </a:lnTo>
                      <a:lnTo>
                        <a:pt x="216" y="244"/>
                      </a:lnTo>
                      <a:lnTo>
                        <a:pt x="221" y="246"/>
                      </a:lnTo>
                      <a:lnTo>
                        <a:pt x="225" y="246"/>
                      </a:lnTo>
                      <a:lnTo>
                        <a:pt x="226" y="246"/>
                      </a:lnTo>
                      <a:lnTo>
                        <a:pt x="230" y="246"/>
                      </a:lnTo>
                      <a:lnTo>
                        <a:pt x="235" y="246"/>
                      </a:lnTo>
                      <a:lnTo>
                        <a:pt x="236" y="246"/>
                      </a:lnTo>
                      <a:lnTo>
                        <a:pt x="241" y="246"/>
                      </a:lnTo>
                      <a:lnTo>
                        <a:pt x="245" y="248"/>
                      </a:lnTo>
                      <a:lnTo>
                        <a:pt x="248" y="248"/>
                      </a:lnTo>
                      <a:lnTo>
                        <a:pt x="251" y="248"/>
                      </a:lnTo>
                      <a:lnTo>
                        <a:pt x="255" y="248"/>
                      </a:lnTo>
                      <a:lnTo>
                        <a:pt x="258" y="248"/>
                      </a:lnTo>
                      <a:lnTo>
                        <a:pt x="261" y="249"/>
                      </a:lnTo>
                      <a:lnTo>
                        <a:pt x="265" y="249"/>
                      </a:lnTo>
                      <a:lnTo>
                        <a:pt x="268" y="249"/>
                      </a:lnTo>
                      <a:lnTo>
                        <a:pt x="271" y="249"/>
                      </a:lnTo>
                      <a:lnTo>
                        <a:pt x="276" y="249"/>
                      </a:lnTo>
                      <a:lnTo>
                        <a:pt x="279" y="249"/>
                      </a:lnTo>
                      <a:lnTo>
                        <a:pt x="281" y="249"/>
                      </a:lnTo>
                      <a:lnTo>
                        <a:pt x="284" y="251"/>
                      </a:lnTo>
                      <a:lnTo>
                        <a:pt x="289" y="251"/>
                      </a:lnTo>
                      <a:lnTo>
                        <a:pt x="293" y="251"/>
                      </a:lnTo>
                      <a:lnTo>
                        <a:pt x="296" y="251"/>
                      </a:lnTo>
                      <a:lnTo>
                        <a:pt x="299" y="251"/>
                      </a:lnTo>
                      <a:lnTo>
                        <a:pt x="303" y="253"/>
                      </a:lnTo>
                      <a:lnTo>
                        <a:pt x="306" y="253"/>
                      </a:lnTo>
                      <a:lnTo>
                        <a:pt x="309" y="253"/>
                      </a:lnTo>
                      <a:lnTo>
                        <a:pt x="313" y="253"/>
                      </a:lnTo>
                      <a:lnTo>
                        <a:pt x="316" y="253"/>
                      </a:lnTo>
                      <a:lnTo>
                        <a:pt x="319" y="253"/>
                      </a:lnTo>
                      <a:lnTo>
                        <a:pt x="323" y="253"/>
                      </a:lnTo>
                      <a:lnTo>
                        <a:pt x="326" y="254"/>
                      </a:lnTo>
                      <a:lnTo>
                        <a:pt x="329" y="254"/>
                      </a:lnTo>
                      <a:lnTo>
                        <a:pt x="333" y="254"/>
                      </a:lnTo>
                      <a:lnTo>
                        <a:pt x="336" y="254"/>
                      </a:lnTo>
                      <a:lnTo>
                        <a:pt x="339" y="254"/>
                      </a:lnTo>
                      <a:lnTo>
                        <a:pt x="343" y="256"/>
                      </a:lnTo>
                      <a:lnTo>
                        <a:pt x="346" y="256"/>
                      </a:lnTo>
                      <a:lnTo>
                        <a:pt x="349" y="256"/>
                      </a:lnTo>
                      <a:lnTo>
                        <a:pt x="353" y="256"/>
                      </a:lnTo>
                      <a:lnTo>
                        <a:pt x="358" y="256"/>
                      </a:lnTo>
                      <a:lnTo>
                        <a:pt x="359" y="256"/>
                      </a:lnTo>
                      <a:lnTo>
                        <a:pt x="363" y="258"/>
                      </a:lnTo>
                      <a:lnTo>
                        <a:pt x="366" y="258"/>
                      </a:lnTo>
                      <a:lnTo>
                        <a:pt x="371" y="258"/>
                      </a:lnTo>
                      <a:lnTo>
                        <a:pt x="373" y="258"/>
                      </a:lnTo>
                      <a:lnTo>
                        <a:pt x="378" y="258"/>
                      </a:lnTo>
                      <a:lnTo>
                        <a:pt x="381" y="259"/>
                      </a:lnTo>
                      <a:lnTo>
                        <a:pt x="384" y="259"/>
                      </a:lnTo>
                      <a:lnTo>
                        <a:pt x="389" y="259"/>
                      </a:lnTo>
                      <a:lnTo>
                        <a:pt x="394" y="259"/>
                      </a:lnTo>
                      <a:lnTo>
                        <a:pt x="399" y="259"/>
                      </a:lnTo>
                      <a:lnTo>
                        <a:pt x="406" y="261"/>
                      </a:lnTo>
                      <a:lnTo>
                        <a:pt x="409" y="261"/>
                      </a:lnTo>
                      <a:lnTo>
                        <a:pt x="414" y="263"/>
                      </a:lnTo>
                      <a:lnTo>
                        <a:pt x="419" y="263"/>
                      </a:lnTo>
                      <a:lnTo>
                        <a:pt x="424" y="264"/>
                      </a:lnTo>
                      <a:lnTo>
                        <a:pt x="428" y="266"/>
                      </a:lnTo>
                      <a:lnTo>
                        <a:pt x="431" y="266"/>
                      </a:lnTo>
                      <a:lnTo>
                        <a:pt x="436" y="268"/>
                      </a:lnTo>
                      <a:lnTo>
                        <a:pt x="439" y="269"/>
                      </a:lnTo>
                      <a:lnTo>
                        <a:pt x="443" y="271"/>
                      </a:lnTo>
                      <a:lnTo>
                        <a:pt x="446" y="273"/>
                      </a:lnTo>
                      <a:lnTo>
                        <a:pt x="449" y="274"/>
                      </a:lnTo>
                      <a:lnTo>
                        <a:pt x="453" y="278"/>
                      </a:lnTo>
                      <a:lnTo>
                        <a:pt x="459" y="281"/>
                      </a:lnTo>
                      <a:lnTo>
                        <a:pt x="464" y="284"/>
                      </a:lnTo>
                      <a:lnTo>
                        <a:pt x="469" y="289"/>
                      </a:lnTo>
                      <a:lnTo>
                        <a:pt x="474" y="294"/>
                      </a:lnTo>
                      <a:lnTo>
                        <a:pt x="478" y="299"/>
                      </a:lnTo>
                      <a:lnTo>
                        <a:pt x="481" y="304"/>
                      </a:lnTo>
                      <a:lnTo>
                        <a:pt x="483" y="307"/>
                      </a:lnTo>
                      <a:lnTo>
                        <a:pt x="484" y="309"/>
                      </a:lnTo>
                      <a:lnTo>
                        <a:pt x="486" y="312"/>
                      </a:lnTo>
                      <a:lnTo>
                        <a:pt x="488" y="316"/>
                      </a:lnTo>
                      <a:lnTo>
                        <a:pt x="489" y="319"/>
                      </a:lnTo>
                      <a:lnTo>
                        <a:pt x="491" y="322"/>
                      </a:lnTo>
                      <a:lnTo>
                        <a:pt x="491" y="326"/>
                      </a:lnTo>
                      <a:lnTo>
                        <a:pt x="493" y="329"/>
                      </a:lnTo>
                      <a:lnTo>
                        <a:pt x="494" y="331"/>
                      </a:lnTo>
                      <a:lnTo>
                        <a:pt x="496" y="334"/>
                      </a:lnTo>
                      <a:lnTo>
                        <a:pt x="496" y="337"/>
                      </a:lnTo>
                      <a:lnTo>
                        <a:pt x="497" y="341"/>
                      </a:lnTo>
                      <a:lnTo>
                        <a:pt x="497" y="344"/>
                      </a:lnTo>
                      <a:lnTo>
                        <a:pt x="499" y="347"/>
                      </a:lnTo>
                      <a:lnTo>
                        <a:pt x="501" y="352"/>
                      </a:lnTo>
                      <a:lnTo>
                        <a:pt x="502" y="356"/>
                      </a:lnTo>
                      <a:lnTo>
                        <a:pt x="502" y="359"/>
                      </a:lnTo>
                      <a:lnTo>
                        <a:pt x="504" y="362"/>
                      </a:lnTo>
                      <a:lnTo>
                        <a:pt x="504" y="366"/>
                      </a:lnTo>
                      <a:lnTo>
                        <a:pt x="506" y="371"/>
                      </a:lnTo>
                      <a:lnTo>
                        <a:pt x="506" y="374"/>
                      </a:lnTo>
                      <a:lnTo>
                        <a:pt x="507" y="377"/>
                      </a:lnTo>
                      <a:lnTo>
                        <a:pt x="509" y="381"/>
                      </a:lnTo>
                      <a:lnTo>
                        <a:pt x="509" y="386"/>
                      </a:lnTo>
                      <a:lnTo>
                        <a:pt x="511" y="389"/>
                      </a:lnTo>
                      <a:lnTo>
                        <a:pt x="512" y="394"/>
                      </a:lnTo>
                      <a:lnTo>
                        <a:pt x="512" y="397"/>
                      </a:lnTo>
                      <a:lnTo>
                        <a:pt x="514" y="401"/>
                      </a:lnTo>
                      <a:lnTo>
                        <a:pt x="516" y="406"/>
                      </a:lnTo>
                      <a:lnTo>
                        <a:pt x="517" y="409"/>
                      </a:lnTo>
                      <a:lnTo>
                        <a:pt x="517" y="412"/>
                      </a:lnTo>
                      <a:lnTo>
                        <a:pt x="519" y="417"/>
                      </a:lnTo>
                      <a:lnTo>
                        <a:pt x="521" y="421"/>
                      </a:lnTo>
                      <a:lnTo>
                        <a:pt x="522" y="426"/>
                      </a:lnTo>
                      <a:lnTo>
                        <a:pt x="524" y="429"/>
                      </a:lnTo>
                      <a:lnTo>
                        <a:pt x="526" y="434"/>
                      </a:lnTo>
                      <a:lnTo>
                        <a:pt x="529" y="437"/>
                      </a:lnTo>
                      <a:lnTo>
                        <a:pt x="532" y="439"/>
                      </a:lnTo>
                      <a:lnTo>
                        <a:pt x="534" y="439"/>
                      </a:lnTo>
                      <a:lnTo>
                        <a:pt x="537" y="437"/>
                      </a:lnTo>
                      <a:lnTo>
                        <a:pt x="537" y="436"/>
                      </a:lnTo>
                      <a:lnTo>
                        <a:pt x="539" y="434"/>
                      </a:lnTo>
                      <a:lnTo>
                        <a:pt x="539" y="431"/>
                      </a:lnTo>
                      <a:lnTo>
                        <a:pt x="541" y="429"/>
                      </a:lnTo>
                      <a:lnTo>
                        <a:pt x="541" y="426"/>
                      </a:lnTo>
                      <a:lnTo>
                        <a:pt x="541" y="422"/>
                      </a:lnTo>
                      <a:lnTo>
                        <a:pt x="549" y="422"/>
                      </a:lnTo>
                      <a:lnTo>
                        <a:pt x="556" y="424"/>
                      </a:lnTo>
                      <a:lnTo>
                        <a:pt x="564" y="426"/>
                      </a:lnTo>
                      <a:lnTo>
                        <a:pt x="571" y="427"/>
                      </a:lnTo>
                      <a:lnTo>
                        <a:pt x="577" y="429"/>
                      </a:lnTo>
                      <a:lnTo>
                        <a:pt x="586" y="431"/>
                      </a:lnTo>
                      <a:lnTo>
                        <a:pt x="592" y="432"/>
                      </a:lnTo>
                      <a:lnTo>
                        <a:pt x="599" y="434"/>
                      </a:lnTo>
                      <a:lnTo>
                        <a:pt x="604" y="436"/>
                      </a:lnTo>
                      <a:lnTo>
                        <a:pt x="611" y="437"/>
                      </a:lnTo>
                      <a:lnTo>
                        <a:pt x="617" y="441"/>
                      </a:lnTo>
                      <a:lnTo>
                        <a:pt x="622" y="442"/>
                      </a:lnTo>
                      <a:lnTo>
                        <a:pt x="629" y="446"/>
                      </a:lnTo>
                      <a:lnTo>
                        <a:pt x="634" y="447"/>
                      </a:lnTo>
                      <a:lnTo>
                        <a:pt x="639" y="451"/>
                      </a:lnTo>
                      <a:lnTo>
                        <a:pt x="646" y="454"/>
                      </a:lnTo>
                      <a:lnTo>
                        <a:pt x="651" y="456"/>
                      </a:lnTo>
                      <a:lnTo>
                        <a:pt x="654" y="459"/>
                      </a:lnTo>
                      <a:lnTo>
                        <a:pt x="659" y="462"/>
                      </a:lnTo>
                      <a:lnTo>
                        <a:pt x="664" y="466"/>
                      </a:lnTo>
                      <a:lnTo>
                        <a:pt x="667" y="469"/>
                      </a:lnTo>
                      <a:lnTo>
                        <a:pt x="672" y="472"/>
                      </a:lnTo>
                      <a:lnTo>
                        <a:pt x="676" y="476"/>
                      </a:lnTo>
                      <a:lnTo>
                        <a:pt x="681" y="481"/>
                      </a:lnTo>
                      <a:lnTo>
                        <a:pt x="684" y="484"/>
                      </a:lnTo>
                      <a:lnTo>
                        <a:pt x="687" y="487"/>
                      </a:lnTo>
                      <a:lnTo>
                        <a:pt x="691" y="492"/>
                      </a:lnTo>
                      <a:lnTo>
                        <a:pt x="696" y="496"/>
                      </a:lnTo>
                      <a:lnTo>
                        <a:pt x="697" y="501"/>
                      </a:lnTo>
                      <a:lnTo>
                        <a:pt x="701" y="505"/>
                      </a:lnTo>
                      <a:lnTo>
                        <a:pt x="704" y="509"/>
                      </a:lnTo>
                      <a:lnTo>
                        <a:pt x="707" y="514"/>
                      </a:lnTo>
                      <a:lnTo>
                        <a:pt x="709" y="519"/>
                      </a:lnTo>
                      <a:lnTo>
                        <a:pt x="711" y="524"/>
                      </a:lnTo>
                      <a:lnTo>
                        <a:pt x="712" y="529"/>
                      </a:lnTo>
                      <a:lnTo>
                        <a:pt x="716" y="534"/>
                      </a:lnTo>
                      <a:lnTo>
                        <a:pt x="717" y="539"/>
                      </a:lnTo>
                      <a:lnTo>
                        <a:pt x="719" y="542"/>
                      </a:lnTo>
                      <a:lnTo>
                        <a:pt x="720" y="549"/>
                      </a:lnTo>
                      <a:lnTo>
                        <a:pt x="722" y="554"/>
                      </a:lnTo>
                      <a:lnTo>
                        <a:pt x="724" y="559"/>
                      </a:lnTo>
                      <a:lnTo>
                        <a:pt x="725" y="564"/>
                      </a:lnTo>
                      <a:lnTo>
                        <a:pt x="725" y="570"/>
                      </a:lnTo>
                      <a:lnTo>
                        <a:pt x="727" y="575"/>
                      </a:lnTo>
                      <a:lnTo>
                        <a:pt x="729" y="582"/>
                      </a:lnTo>
                      <a:lnTo>
                        <a:pt x="729" y="587"/>
                      </a:lnTo>
                      <a:lnTo>
                        <a:pt x="730" y="594"/>
                      </a:lnTo>
                      <a:lnTo>
                        <a:pt x="732" y="600"/>
                      </a:lnTo>
                      <a:lnTo>
                        <a:pt x="732" y="605"/>
                      </a:lnTo>
                      <a:lnTo>
                        <a:pt x="732" y="612"/>
                      </a:lnTo>
                      <a:lnTo>
                        <a:pt x="732" y="619"/>
                      </a:lnTo>
                      <a:lnTo>
                        <a:pt x="732" y="625"/>
                      </a:lnTo>
                      <a:lnTo>
                        <a:pt x="732" y="630"/>
                      </a:lnTo>
                      <a:lnTo>
                        <a:pt x="732" y="637"/>
                      </a:lnTo>
                      <a:lnTo>
                        <a:pt x="732" y="644"/>
                      </a:lnTo>
                      <a:lnTo>
                        <a:pt x="732" y="652"/>
                      </a:lnTo>
                      <a:lnTo>
                        <a:pt x="732" y="659"/>
                      </a:lnTo>
                      <a:lnTo>
                        <a:pt x="732" y="665"/>
                      </a:lnTo>
                      <a:lnTo>
                        <a:pt x="730" y="672"/>
                      </a:lnTo>
                      <a:lnTo>
                        <a:pt x="730" y="679"/>
                      </a:lnTo>
                      <a:lnTo>
                        <a:pt x="730" y="687"/>
                      </a:lnTo>
                      <a:lnTo>
                        <a:pt x="729" y="694"/>
                      </a:lnTo>
                      <a:lnTo>
                        <a:pt x="729" y="700"/>
                      </a:lnTo>
                      <a:lnTo>
                        <a:pt x="727" y="709"/>
                      </a:lnTo>
                      <a:lnTo>
                        <a:pt x="727" y="713"/>
                      </a:lnTo>
                      <a:lnTo>
                        <a:pt x="725" y="718"/>
                      </a:lnTo>
                      <a:lnTo>
                        <a:pt x="725" y="723"/>
                      </a:lnTo>
                      <a:lnTo>
                        <a:pt x="724" y="728"/>
                      </a:lnTo>
                      <a:lnTo>
                        <a:pt x="724" y="733"/>
                      </a:lnTo>
                      <a:lnTo>
                        <a:pt x="724" y="738"/>
                      </a:lnTo>
                      <a:lnTo>
                        <a:pt x="722" y="743"/>
                      </a:lnTo>
                      <a:lnTo>
                        <a:pt x="722" y="748"/>
                      </a:lnTo>
                      <a:lnTo>
                        <a:pt x="722" y="753"/>
                      </a:lnTo>
                      <a:lnTo>
                        <a:pt x="722" y="758"/>
                      </a:lnTo>
                      <a:lnTo>
                        <a:pt x="720" y="763"/>
                      </a:lnTo>
                      <a:lnTo>
                        <a:pt x="720" y="768"/>
                      </a:lnTo>
                      <a:lnTo>
                        <a:pt x="720" y="773"/>
                      </a:lnTo>
                      <a:lnTo>
                        <a:pt x="720" y="778"/>
                      </a:lnTo>
                      <a:lnTo>
                        <a:pt x="720" y="783"/>
                      </a:lnTo>
                      <a:lnTo>
                        <a:pt x="720" y="790"/>
                      </a:lnTo>
                      <a:lnTo>
                        <a:pt x="719" y="793"/>
                      </a:lnTo>
                      <a:lnTo>
                        <a:pt x="719" y="798"/>
                      </a:lnTo>
                      <a:lnTo>
                        <a:pt x="719" y="805"/>
                      </a:lnTo>
                      <a:lnTo>
                        <a:pt x="719" y="810"/>
                      </a:lnTo>
                      <a:lnTo>
                        <a:pt x="719" y="815"/>
                      </a:lnTo>
                      <a:lnTo>
                        <a:pt x="719" y="820"/>
                      </a:lnTo>
                      <a:lnTo>
                        <a:pt x="719" y="825"/>
                      </a:lnTo>
                      <a:lnTo>
                        <a:pt x="719" y="830"/>
                      </a:lnTo>
                      <a:lnTo>
                        <a:pt x="719" y="835"/>
                      </a:lnTo>
                      <a:lnTo>
                        <a:pt x="719" y="840"/>
                      </a:lnTo>
                      <a:lnTo>
                        <a:pt x="719" y="845"/>
                      </a:lnTo>
                      <a:lnTo>
                        <a:pt x="719" y="852"/>
                      </a:lnTo>
                      <a:lnTo>
                        <a:pt x="719" y="855"/>
                      </a:lnTo>
                      <a:lnTo>
                        <a:pt x="719" y="862"/>
                      </a:lnTo>
                      <a:lnTo>
                        <a:pt x="719" y="867"/>
                      </a:lnTo>
                      <a:lnTo>
                        <a:pt x="719" y="872"/>
                      </a:lnTo>
                      <a:lnTo>
                        <a:pt x="719" y="877"/>
                      </a:lnTo>
                      <a:lnTo>
                        <a:pt x="719" y="882"/>
                      </a:lnTo>
                      <a:lnTo>
                        <a:pt x="719" y="887"/>
                      </a:lnTo>
                      <a:lnTo>
                        <a:pt x="719" y="892"/>
                      </a:lnTo>
                      <a:lnTo>
                        <a:pt x="719" y="897"/>
                      </a:lnTo>
                      <a:lnTo>
                        <a:pt x="719" y="902"/>
                      </a:lnTo>
                      <a:lnTo>
                        <a:pt x="719" y="908"/>
                      </a:lnTo>
                      <a:lnTo>
                        <a:pt x="719" y="913"/>
                      </a:lnTo>
                      <a:lnTo>
                        <a:pt x="719" y="918"/>
                      </a:lnTo>
                      <a:lnTo>
                        <a:pt x="719" y="923"/>
                      </a:lnTo>
                      <a:lnTo>
                        <a:pt x="719" y="928"/>
                      </a:lnTo>
                      <a:lnTo>
                        <a:pt x="720" y="933"/>
                      </a:lnTo>
                      <a:lnTo>
                        <a:pt x="720" y="938"/>
                      </a:lnTo>
                      <a:lnTo>
                        <a:pt x="720" y="943"/>
                      </a:lnTo>
                      <a:lnTo>
                        <a:pt x="720" y="948"/>
                      </a:lnTo>
                      <a:lnTo>
                        <a:pt x="722" y="953"/>
                      </a:lnTo>
                      <a:lnTo>
                        <a:pt x="722" y="958"/>
                      </a:lnTo>
                      <a:lnTo>
                        <a:pt x="722" y="965"/>
                      </a:lnTo>
                      <a:lnTo>
                        <a:pt x="722" y="968"/>
                      </a:lnTo>
                      <a:lnTo>
                        <a:pt x="722" y="975"/>
                      </a:lnTo>
                      <a:lnTo>
                        <a:pt x="722" y="978"/>
                      </a:lnTo>
                      <a:lnTo>
                        <a:pt x="722" y="985"/>
                      </a:lnTo>
                      <a:lnTo>
                        <a:pt x="722" y="990"/>
                      </a:lnTo>
                      <a:lnTo>
                        <a:pt x="722" y="995"/>
                      </a:lnTo>
                      <a:lnTo>
                        <a:pt x="722" y="1000"/>
                      </a:lnTo>
                      <a:lnTo>
                        <a:pt x="722" y="1005"/>
                      </a:lnTo>
                      <a:lnTo>
                        <a:pt x="722" y="1010"/>
                      </a:lnTo>
                      <a:lnTo>
                        <a:pt x="724" y="1015"/>
                      </a:lnTo>
                      <a:lnTo>
                        <a:pt x="724" y="1020"/>
                      </a:lnTo>
                      <a:lnTo>
                        <a:pt x="724" y="1025"/>
                      </a:lnTo>
                      <a:lnTo>
                        <a:pt x="724" y="1031"/>
                      </a:lnTo>
                      <a:lnTo>
                        <a:pt x="724" y="1036"/>
                      </a:lnTo>
                      <a:lnTo>
                        <a:pt x="724" y="1041"/>
                      </a:lnTo>
                      <a:lnTo>
                        <a:pt x="724" y="1046"/>
                      </a:lnTo>
                      <a:lnTo>
                        <a:pt x="725" y="1051"/>
                      </a:lnTo>
                      <a:lnTo>
                        <a:pt x="725" y="1056"/>
                      </a:lnTo>
                      <a:lnTo>
                        <a:pt x="725" y="1061"/>
                      </a:lnTo>
                      <a:lnTo>
                        <a:pt x="725" y="1066"/>
                      </a:lnTo>
                      <a:lnTo>
                        <a:pt x="727" y="1071"/>
                      </a:lnTo>
                      <a:lnTo>
                        <a:pt x="727" y="1078"/>
                      </a:lnTo>
                      <a:lnTo>
                        <a:pt x="729" y="1083"/>
                      </a:lnTo>
                      <a:lnTo>
                        <a:pt x="729" y="1090"/>
                      </a:lnTo>
                      <a:lnTo>
                        <a:pt x="730" y="1095"/>
                      </a:lnTo>
                      <a:lnTo>
                        <a:pt x="730" y="1101"/>
                      </a:lnTo>
                      <a:lnTo>
                        <a:pt x="732" y="1106"/>
                      </a:lnTo>
                      <a:lnTo>
                        <a:pt x="732" y="1113"/>
                      </a:lnTo>
                      <a:lnTo>
                        <a:pt x="732" y="1118"/>
                      </a:lnTo>
                      <a:lnTo>
                        <a:pt x="734" y="1125"/>
                      </a:lnTo>
                      <a:lnTo>
                        <a:pt x="734" y="1131"/>
                      </a:lnTo>
                      <a:lnTo>
                        <a:pt x="735" y="1136"/>
                      </a:lnTo>
                      <a:lnTo>
                        <a:pt x="735" y="1143"/>
                      </a:lnTo>
                      <a:lnTo>
                        <a:pt x="737" y="1149"/>
                      </a:lnTo>
                      <a:lnTo>
                        <a:pt x="737" y="1154"/>
                      </a:lnTo>
                      <a:lnTo>
                        <a:pt x="737" y="1161"/>
                      </a:lnTo>
                      <a:lnTo>
                        <a:pt x="739" y="1166"/>
                      </a:lnTo>
                      <a:lnTo>
                        <a:pt x="739" y="1173"/>
                      </a:lnTo>
                      <a:lnTo>
                        <a:pt x="739" y="1179"/>
                      </a:lnTo>
                      <a:lnTo>
                        <a:pt x="740" y="1184"/>
                      </a:lnTo>
                      <a:lnTo>
                        <a:pt x="740" y="1191"/>
                      </a:lnTo>
                      <a:lnTo>
                        <a:pt x="740" y="1198"/>
                      </a:lnTo>
                      <a:lnTo>
                        <a:pt x="740" y="1203"/>
                      </a:lnTo>
                      <a:lnTo>
                        <a:pt x="742" y="1209"/>
                      </a:lnTo>
                      <a:lnTo>
                        <a:pt x="742" y="1216"/>
                      </a:lnTo>
                      <a:lnTo>
                        <a:pt x="742" y="1223"/>
                      </a:lnTo>
                      <a:lnTo>
                        <a:pt x="742" y="1228"/>
                      </a:lnTo>
                      <a:lnTo>
                        <a:pt x="742" y="1234"/>
                      </a:lnTo>
                      <a:lnTo>
                        <a:pt x="742" y="1239"/>
                      </a:lnTo>
                      <a:lnTo>
                        <a:pt x="742" y="1246"/>
                      </a:lnTo>
                      <a:lnTo>
                        <a:pt x="740" y="1251"/>
                      </a:lnTo>
                      <a:lnTo>
                        <a:pt x="740" y="1256"/>
                      </a:lnTo>
                      <a:lnTo>
                        <a:pt x="739" y="1263"/>
                      </a:lnTo>
                      <a:lnTo>
                        <a:pt x="739" y="1268"/>
                      </a:lnTo>
                      <a:lnTo>
                        <a:pt x="737" y="1274"/>
                      </a:lnTo>
                      <a:lnTo>
                        <a:pt x="737" y="1279"/>
                      </a:lnTo>
                      <a:lnTo>
                        <a:pt x="735" y="1284"/>
                      </a:lnTo>
                      <a:lnTo>
                        <a:pt x="734" y="1291"/>
                      </a:lnTo>
                      <a:lnTo>
                        <a:pt x="732" y="1296"/>
                      </a:lnTo>
                      <a:lnTo>
                        <a:pt x="730" y="1301"/>
                      </a:lnTo>
                      <a:lnTo>
                        <a:pt x="729" y="1306"/>
                      </a:lnTo>
                      <a:lnTo>
                        <a:pt x="727" y="1311"/>
                      </a:lnTo>
                      <a:lnTo>
                        <a:pt x="725" y="1316"/>
                      </a:lnTo>
                      <a:lnTo>
                        <a:pt x="722" y="1321"/>
                      </a:lnTo>
                      <a:lnTo>
                        <a:pt x="719" y="1326"/>
                      </a:lnTo>
                      <a:lnTo>
                        <a:pt x="717" y="1331"/>
                      </a:lnTo>
                      <a:lnTo>
                        <a:pt x="714" y="1334"/>
                      </a:lnTo>
                      <a:lnTo>
                        <a:pt x="711" y="1339"/>
                      </a:lnTo>
                      <a:lnTo>
                        <a:pt x="709" y="1344"/>
                      </a:lnTo>
                      <a:lnTo>
                        <a:pt x="706" y="1347"/>
                      </a:lnTo>
                      <a:lnTo>
                        <a:pt x="701" y="1351"/>
                      </a:lnTo>
                      <a:lnTo>
                        <a:pt x="697" y="1356"/>
                      </a:lnTo>
                      <a:lnTo>
                        <a:pt x="692" y="1359"/>
                      </a:lnTo>
                      <a:lnTo>
                        <a:pt x="689" y="1362"/>
                      </a:lnTo>
                      <a:lnTo>
                        <a:pt x="684" y="1366"/>
                      </a:lnTo>
                      <a:lnTo>
                        <a:pt x="679" y="1369"/>
                      </a:lnTo>
                      <a:lnTo>
                        <a:pt x="676" y="1372"/>
                      </a:lnTo>
                      <a:lnTo>
                        <a:pt x="671" y="1377"/>
                      </a:lnTo>
                      <a:lnTo>
                        <a:pt x="666" y="1379"/>
                      </a:lnTo>
                      <a:lnTo>
                        <a:pt x="661" y="1382"/>
                      </a:lnTo>
                      <a:lnTo>
                        <a:pt x="656" y="1384"/>
                      </a:lnTo>
                      <a:lnTo>
                        <a:pt x="652" y="1386"/>
                      </a:lnTo>
                      <a:lnTo>
                        <a:pt x="647" y="1389"/>
                      </a:lnTo>
                      <a:lnTo>
                        <a:pt x="644" y="1391"/>
                      </a:lnTo>
                      <a:lnTo>
                        <a:pt x="639" y="1392"/>
                      </a:lnTo>
                      <a:lnTo>
                        <a:pt x="636" y="1396"/>
                      </a:lnTo>
                      <a:lnTo>
                        <a:pt x="632" y="1399"/>
                      </a:lnTo>
                      <a:lnTo>
                        <a:pt x="629" y="1401"/>
                      </a:lnTo>
                      <a:lnTo>
                        <a:pt x="626" y="1404"/>
                      </a:lnTo>
                      <a:lnTo>
                        <a:pt x="622" y="1406"/>
                      </a:lnTo>
                      <a:lnTo>
                        <a:pt x="619" y="1409"/>
                      </a:lnTo>
                      <a:lnTo>
                        <a:pt x="616" y="1412"/>
                      </a:lnTo>
                      <a:lnTo>
                        <a:pt x="614" y="1416"/>
                      </a:lnTo>
                      <a:lnTo>
                        <a:pt x="611" y="1417"/>
                      </a:lnTo>
                      <a:lnTo>
                        <a:pt x="607" y="1421"/>
                      </a:lnTo>
                      <a:lnTo>
                        <a:pt x="606" y="1424"/>
                      </a:lnTo>
                      <a:lnTo>
                        <a:pt x="602" y="1427"/>
                      </a:lnTo>
                      <a:lnTo>
                        <a:pt x="601" y="1431"/>
                      </a:lnTo>
                      <a:lnTo>
                        <a:pt x="597" y="1434"/>
                      </a:lnTo>
                      <a:lnTo>
                        <a:pt x="596" y="1437"/>
                      </a:lnTo>
                      <a:lnTo>
                        <a:pt x="594" y="1441"/>
                      </a:lnTo>
                      <a:lnTo>
                        <a:pt x="592" y="1446"/>
                      </a:lnTo>
                      <a:lnTo>
                        <a:pt x="591" y="1449"/>
                      </a:lnTo>
                      <a:lnTo>
                        <a:pt x="587" y="1452"/>
                      </a:lnTo>
                      <a:lnTo>
                        <a:pt x="586" y="1457"/>
                      </a:lnTo>
                      <a:lnTo>
                        <a:pt x="586" y="1461"/>
                      </a:lnTo>
                      <a:lnTo>
                        <a:pt x="584" y="1466"/>
                      </a:lnTo>
                      <a:lnTo>
                        <a:pt x="582" y="1471"/>
                      </a:lnTo>
                      <a:lnTo>
                        <a:pt x="581" y="1476"/>
                      </a:lnTo>
                      <a:lnTo>
                        <a:pt x="581" y="1481"/>
                      </a:lnTo>
                      <a:lnTo>
                        <a:pt x="581" y="1482"/>
                      </a:lnTo>
                      <a:lnTo>
                        <a:pt x="582" y="1482"/>
                      </a:lnTo>
                      <a:lnTo>
                        <a:pt x="587" y="1477"/>
                      </a:lnTo>
                      <a:lnTo>
                        <a:pt x="592" y="1472"/>
                      </a:lnTo>
                      <a:lnTo>
                        <a:pt x="596" y="1469"/>
                      </a:lnTo>
                      <a:lnTo>
                        <a:pt x="597" y="1467"/>
                      </a:lnTo>
                      <a:lnTo>
                        <a:pt x="601" y="1466"/>
                      </a:lnTo>
                      <a:lnTo>
                        <a:pt x="606" y="1464"/>
                      </a:lnTo>
                      <a:lnTo>
                        <a:pt x="609" y="1461"/>
                      </a:lnTo>
                      <a:lnTo>
                        <a:pt x="611" y="1459"/>
                      </a:lnTo>
                      <a:lnTo>
                        <a:pt x="616" y="1457"/>
                      </a:lnTo>
                      <a:lnTo>
                        <a:pt x="619" y="1456"/>
                      </a:lnTo>
                      <a:lnTo>
                        <a:pt x="622" y="1452"/>
                      </a:lnTo>
                      <a:lnTo>
                        <a:pt x="627" y="1451"/>
                      </a:lnTo>
                      <a:lnTo>
                        <a:pt x="631" y="1451"/>
                      </a:lnTo>
                      <a:lnTo>
                        <a:pt x="634" y="1449"/>
                      </a:lnTo>
                      <a:lnTo>
                        <a:pt x="639" y="1446"/>
                      </a:lnTo>
                      <a:lnTo>
                        <a:pt x="642" y="1444"/>
                      </a:lnTo>
                      <a:lnTo>
                        <a:pt x="646" y="1442"/>
                      </a:lnTo>
                      <a:lnTo>
                        <a:pt x="651" y="1441"/>
                      </a:lnTo>
                      <a:lnTo>
                        <a:pt x="654" y="1439"/>
                      </a:lnTo>
                      <a:lnTo>
                        <a:pt x="659" y="1437"/>
                      </a:lnTo>
                      <a:lnTo>
                        <a:pt x="662" y="1436"/>
                      </a:lnTo>
                      <a:lnTo>
                        <a:pt x="667" y="1434"/>
                      </a:lnTo>
                      <a:lnTo>
                        <a:pt x="671" y="1432"/>
                      </a:lnTo>
                      <a:lnTo>
                        <a:pt x="676" y="1431"/>
                      </a:lnTo>
                      <a:lnTo>
                        <a:pt x="679" y="1429"/>
                      </a:lnTo>
                      <a:lnTo>
                        <a:pt x="684" y="1427"/>
                      </a:lnTo>
                      <a:lnTo>
                        <a:pt x="687" y="1426"/>
                      </a:lnTo>
                      <a:lnTo>
                        <a:pt x="692" y="1424"/>
                      </a:lnTo>
                      <a:lnTo>
                        <a:pt x="697" y="1422"/>
                      </a:lnTo>
                      <a:lnTo>
                        <a:pt x="701" y="1421"/>
                      </a:lnTo>
                      <a:lnTo>
                        <a:pt x="706" y="1419"/>
                      </a:lnTo>
                      <a:lnTo>
                        <a:pt x="709" y="1416"/>
                      </a:lnTo>
                      <a:lnTo>
                        <a:pt x="712" y="1414"/>
                      </a:lnTo>
                      <a:lnTo>
                        <a:pt x="717" y="1412"/>
                      </a:lnTo>
                      <a:lnTo>
                        <a:pt x="720" y="1411"/>
                      </a:lnTo>
                      <a:lnTo>
                        <a:pt x="725" y="1409"/>
                      </a:lnTo>
                      <a:lnTo>
                        <a:pt x="729" y="1406"/>
                      </a:lnTo>
                      <a:lnTo>
                        <a:pt x="732" y="1404"/>
                      </a:lnTo>
                      <a:lnTo>
                        <a:pt x="735" y="1402"/>
                      </a:lnTo>
                      <a:lnTo>
                        <a:pt x="740" y="1401"/>
                      </a:lnTo>
                      <a:lnTo>
                        <a:pt x="742" y="1397"/>
                      </a:lnTo>
                      <a:lnTo>
                        <a:pt x="747" y="1396"/>
                      </a:lnTo>
                      <a:lnTo>
                        <a:pt x="750" y="1392"/>
                      </a:lnTo>
                      <a:lnTo>
                        <a:pt x="752" y="1391"/>
                      </a:lnTo>
                      <a:lnTo>
                        <a:pt x="755" y="1387"/>
                      </a:lnTo>
                      <a:lnTo>
                        <a:pt x="760" y="1386"/>
                      </a:lnTo>
                      <a:lnTo>
                        <a:pt x="762" y="1382"/>
                      </a:lnTo>
                      <a:lnTo>
                        <a:pt x="765" y="1381"/>
                      </a:lnTo>
                      <a:lnTo>
                        <a:pt x="767" y="1377"/>
                      </a:lnTo>
                      <a:lnTo>
                        <a:pt x="770" y="1374"/>
                      </a:lnTo>
                      <a:lnTo>
                        <a:pt x="772" y="1371"/>
                      </a:lnTo>
                      <a:lnTo>
                        <a:pt x="775" y="1367"/>
                      </a:lnTo>
                      <a:lnTo>
                        <a:pt x="777" y="1364"/>
                      </a:lnTo>
                      <a:lnTo>
                        <a:pt x="779" y="1361"/>
                      </a:lnTo>
                      <a:lnTo>
                        <a:pt x="780" y="1357"/>
                      </a:lnTo>
                      <a:lnTo>
                        <a:pt x="782" y="1354"/>
                      </a:lnTo>
                      <a:lnTo>
                        <a:pt x="784" y="1351"/>
                      </a:lnTo>
                      <a:lnTo>
                        <a:pt x="785" y="1346"/>
                      </a:lnTo>
                      <a:lnTo>
                        <a:pt x="785" y="1342"/>
                      </a:lnTo>
                      <a:lnTo>
                        <a:pt x="787" y="1339"/>
                      </a:lnTo>
                      <a:lnTo>
                        <a:pt x="789" y="1334"/>
                      </a:lnTo>
                      <a:lnTo>
                        <a:pt x="789" y="133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89" name="Picture 88">
                <a:extLst>
                  <a:ext uri="{FF2B5EF4-FFF2-40B4-BE49-F238E27FC236}">
                    <a16:creationId xmlns:a16="http://schemas.microsoft.com/office/drawing/2014/main" id="{582FCA87-D58B-445F-ADFB-B98E0577EB8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6"/>
              <a:stretch>
                <a:fillRect/>
              </a:stretch>
            </p:blipFill>
            <p:spPr>
              <a:xfrm>
                <a:off x="1951951" y="3810000"/>
                <a:ext cx="525533" cy="994940"/>
              </a:xfrm>
              <a:prstGeom prst="rect">
                <a:avLst/>
              </a:prstGeom>
            </p:spPr>
          </p:pic>
          <p:pic>
            <p:nvPicPr>
              <p:cNvPr id="90" name="Picture 54" descr="an02380_">
                <a:extLst>
                  <a:ext uri="{FF2B5EF4-FFF2-40B4-BE49-F238E27FC236}">
                    <a16:creationId xmlns:a16="http://schemas.microsoft.com/office/drawing/2014/main" id="{30B5044E-8AED-4449-80E6-8BAEB7B5708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1389446" y="3569168"/>
                <a:ext cx="704850" cy="7620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37" name="Group 17">
              <a:extLst>
                <a:ext uri="{FF2B5EF4-FFF2-40B4-BE49-F238E27FC236}">
                  <a16:creationId xmlns:a16="http://schemas.microsoft.com/office/drawing/2014/main" id="{A1407086-6E5F-4A24-9A63-B587E184D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0745" y="3752850"/>
              <a:ext cx="914400" cy="838200"/>
              <a:chOff x="2569" y="1329"/>
              <a:chExt cx="905" cy="521"/>
            </a:xfrm>
          </p:grpSpPr>
          <p:sp>
            <p:nvSpPr>
              <p:cNvPr id="58" name="Freeform 18">
                <a:extLst>
                  <a:ext uri="{FF2B5EF4-FFF2-40B4-BE49-F238E27FC236}">
                    <a16:creationId xmlns:a16="http://schemas.microsoft.com/office/drawing/2014/main" id="{9D636A90-5CB2-45CC-AA93-6DD34DC4F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9" name="Freeform 19">
                <a:extLst>
                  <a:ext uri="{FF2B5EF4-FFF2-40B4-BE49-F238E27FC236}">
                    <a16:creationId xmlns:a16="http://schemas.microsoft.com/office/drawing/2014/main" id="{063E16B3-CAD7-42F1-BA8A-2725B0A71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0" name="Freeform 20">
                <a:extLst>
                  <a:ext uri="{FF2B5EF4-FFF2-40B4-BE49-F238E27FC236}">
                    <a16:creationId xmlns:a16="http://schemas.microsoft.com/office/drawing/2014/main" id="{493451EE-84FD-489D-B3AF-BCBDA403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Freeform 21">
                <a:extLst>
                  <a:ext uri="{FF2B5EF4-FFF2-40B4-BE49-F238E27FC236}">
                    <a16:creationId xmlns:a16="http://schemas.microsoft.com/office/drawing/2014/main" id="{AB8FB312-1821-44A7-A500-57FA63321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Freeform 22">
                <a:extLst>
                  <a:ext uri="{FF2B5EF4-FFF2-40B4-BE49-F238E27FC236}">
                    <a16:creationId xmlns:a16="http://schemas.microsoft.com/office/drawing/2014/main" id="{BC22BCEE-F27D-4004-8DAB-050BD0D3C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3" name="Freeform 23">
                <a:extLst>
                  <a:ext uri="{FF2B5EF4-FFF2-40B4-BE49-F238E27FC236}">
                    <a16:creationId xmlns:a16="http://schemas.microsoft.com/office/drawing/2014/main" id="{A2722179-4158-4C2B-8864-D5D1E51D5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Freeform 24">
                <a:extLst>
                  <a:ext uri="{FF2B5EF4-FFF2-40B4-BE49-F238E27FC236}">
                    <a16:creationId xmlns:a16="http://schemas.microsoft.com/office/drawing/2014/main" id="{52E77F46-9DE8-43B3-AF3E-E2984BA81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" name="Freeform 25">
                <a:extLst>
                  <a:ext uri="{FF2B5EF4-FFF2-40B4-BE49-F238E27FC236}">
                    <a16:creationId xmlns:a16="http://schemas.microsoft.com/office/drawing/2014/main" id="{D6045DDD-37E8-47B6-BD86-F9CD01E93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" name="Freeform 26">
                <a:extLst>
                  <a:ext uri="{FF2B5EF4-FFF2-40B4-BE49-F238E27FC236}">
                    <a16:creationId xmlns:a16="http://schemas.microsoft.com/office/drawing/2014/main" id="{848916FB-63A8-4986-9B2F-F4F6A27C0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" name="Freeform 27">
                <a:extLst>
                  <a:ext uri="{FF2B5EF4-FFF2-40B4-BE49-F238E27FC236}">
                    <a16:creationId xmlns:a16="http://schemas.microsoft.com/office/drawing/2014/main" id="{DE5FE07D-41DF-4236-A246-C51DE7886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" name="Freeform 28">
                <a:extLst>
                  <a:ext uri="{FF2B5EF4-FFF2-40B4-BE49-F238E27FC236}">
                    <a16:creationId xmlns:a16="http://schemas.microsoft.com/office/drawing/2014/main" id="{503B2CC5-055A-4A47-AE06-FFF9539E8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" name="Freeform 29">
                <a:extLst>
                  <a:ext uri="{FF2B5EF4-FFF2-40B4-BE49-F238E27FC236}">
                    <a16:creationId xmlns:a16="http://schemas.microsoft.com/office/drawing/2014/main" id="{C23ACD10-1006-47D5-A8A2-08711CC41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" name="Freeform 30">
                <a:extLst>
                  <a:ext uri="{FF2B5EF4-FFF2-40B4-BE49-F238E27FC236}">
                    <a16:creationId xmlns:a16="http://schemas.microsoft.com/office/drawing/2014/main" id="{3B8525BC-666C-4A9F-8630-5CB2B7F8D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" name="Freeform 31">
                <a:extLst>
                  <a:ext uri="{FF2B5EF4-FFF2-40B4-BE49-F238E27FC236}">
                    <a16:creationId xmlns:a16="http://schemas.microsoft.com/office/drawing/2014/main" id="{C7253C7D-3E7B-48AE-A936-9D55A8A4A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" name="Freeform 32">
                <a:extLst>
                  <a:ext uri="{FF2B5EF4-FFF2-40B4-BE49-F238E27FC236}">
                    <a16:creationId xmlns:a16="http://schemas.microsoft.com/office/drawing/2014/main" id="{73899AE1-B360-462B-98A8-1B7AC3B228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" name="Freeform 33">
                <a:extLst>
                  <a:ext uri="{FF2B5EF4-FFF2-40B4-BE49-F238E27FC236}">
                    <a16:creationId xmlns:a16="http://schemas.microsoft.com/office/drawing/2014/main" id="{9B526D0D-BE99-4735-A1F9-83AD8427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" name="Freeform 34">
                <a:extLst>
                  <a:ext uri="{FF2B5EF4-FFF2-40B4-BE49-F238E27FC236}">
                    <a16:creationId xmlns:a16="http://schemas.microsoft.com/office/drawing/2014/main" id="{D1E70E8C-AB77-452F-B609-D23FB718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" name="Freeform 35">
                <a:extLst>
                  <a:ext uri="{FF2B5EF4-FFF2-40B4-BE49-F238E27FC236}">
                    <a16:creationId xmlns:a16="http://schemas.microsoft.com/office/drawing/2014/main" id="{57BF0138-30F5-4276-B600-ED540E762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" name="Freeform 36">
                <a:extLst>
                  <a:ext uri="{FF2B5EF4-FFF2-40B4-BE49-F238E27FC236}">
                    <a16:creationId xmlns:a16="http://schemas.microsoft.com/office/drawing/2014/main" id="{050F6404-83F1-44C5-9580-5F6AC327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" name="Freeform 37">
                <a:extLst>
                  <a:ext uri="{FF2B5EF4-FFF2-40B4-BE49-F238E27FC236}">
                    <a16:creationId xmlns:a16="http://schemas.microsoft.com/office/drawing/2014/main" id="{D2D2D081-EBA4-4926-A9D9-EDC8E8F6F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" name="Freeform 38">
                <a:extLst>
                  <a:ext uri="{FF2B5EF4-FFF2-40B4-BE49-F238E27FC236}">
                    <a16:creationId xmlns:a16="http://schemas.microsoft.com/office/drawing/2014/main" id="{04E4B3BB-B1D7-428F-8D5F-472A58F60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" name="Freeform 39">
                <a:extLst>
                  <a:ext uri="{FF2B5EF4-FFF2-40B4-BE49-F238E27FC236}">
                    <a16:creationId xmlns:a16="http://schemas.microsoft.com/office/drawing/2014/main" id="{2EEE9935-3A4D-48A1-ABA8-E3FEBA58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" name="Freeform 40">
                <a:extLst>
                  <a:ext uri="{FF2B5EF4-FFF2-40B4-BE49-F238E27FC236}">
                    <a16:creationId xmlns:a16="http://schemas.microsoft.com/office/drawing/2014/main" id="{614AB1ED-4CCC-4343-886B-CBE70F3BF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" name="Freeform 41">
                <a:extLst>
                  <a:ext uri="{FF2B5EF4-FFF2-40B4-BE49-F238E27FC236}">
                    <a16:creationId xmlns:a16="http://schemas.microsoft.com/office/drawing/2014/main" id="{6810ECF9-6A61-4B5A-8BA3-0FD58E748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Freeform 42">
                <a:extLst>
                  <a:ext uri="{FF2B5EF4-FFF2-40B4-BE49-F238E27FC236}">
                    <a16:creationId xmlns:a16="http://schemas.microsoft.com/office/drawing/2014/main" id="{CD543AA3-44B4-4622-998E-5A79277E8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43">
                <a:extLst>
                  <a:ext uri="{FF2B5EF4-FFF2-40B4-BE49-F238E27FC236}">
                    <a16:creationId xmlns:a16="http://schemas.microsoft.com/office/drawing/2014/main" id="{7E5887F9-ECEB-448A-8F08-8CB056E7A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7" name="AutoShape 58">
            <a:extLst>
              <a:ext uri="{FF2B5EF4-FFF2-40B4-BE49-F238E27FC236}">
                <a16:creationId xmlns:a16="http://schemas.microsoft.com/office/drawing/2014/main" id="{0A718425-A433-44F6-8594-9FD4156C636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41766" y="5205878"/>
            <a:ext cx="792956" cy="533935"/>
          </a:xfrm>
          <a:prstGeom prst="wedgeRoundRectCallout">
            <a:avLst>
              <a:gd name="adj1" fmla="val -74112"/>
              <a:gd name="adj2" fmla="val -35780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108" name="AutoShape 58">
            <a:extLst>
              <a:ext uri="{FF2B5EF4-FFF2-40B4-BE49-F238E27FC236}">
                <a16:creationId xmlns:a16="http://schemas.microsoft.com/office/drawing/2014/main" id="{122299B9-5DA1-4DF6-86BF-584D5C820F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205878"/>
            <a:ext cx="3591322" cy="1384147"/>
          </a:xfrm>
          <a:prstGeom prst="wedgeRoundRectCallout">
            <a:avLst>
              <a:gd name="adj1" fmla="val -33271"/>
              <a:gd name="adj2" fmla="val -92866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Hey little bird,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Should I put the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object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my knapsack?</a:t>
            </a:r>
          </a:p>
        </p:txBody>
      </p:sp>
      <p:sp>
        <p:nvSpPr>
          <p:cNvPr id="109" name="AutoShape 58">
            <a:extLst>
              <a:ext uri="{FF2B5EF4-FFF2-40B4-BE49-F238E27FC236}">
                <a16:creationId xmlns:a16="http://schemas.microsoft.com/office/drawing/2014/main" id="{D445B45B-A3D6-4833-BD50-AAABBCFB0B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05800" y="5205878"/>
            <a:ext cx="792956" cy="533935"/>
          </a:xfrm>
          <a:prstGeom prst="wedgeRoundRectCallout">
            <a:avLst>
              <a:gd name="adj1" fmla="val -74112"/>
              <a:gd name="adj2" fmla="val -35780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110" name="AutoShape 58">
            <a:extLst>
              <a:ext uri="{FF2B5EF4-FFF2-40B4-BE49-F238E27FC236}">
                <a16:creationId xmlns:a16="http://schemas.microsoft.com/office/drawing/2014/main" id="{DAC2E876-19E9-403E-8DF8-431B108E0F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74790" y="5205878"/>
            <a:ext cx="3554810" cy="1384147"/>
          </a:xfrm>
          <a:prstGeom prst="wedgeRoundRectCallout">
            <a:avLst>
              <a:gd name="adj1" fmla="val -33271"/>
              <a:gd name="adj2" fmla="val -92866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Hey little bird,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Should I put the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object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my knapsack?</a:t>
            </a:r>
          </a:p>
        </p:txBody>
      </p:sp>
      <p:pic>
        <p:nvPicPr>
          <p:cNvPr id="36" name="Picture 16" descr="j0232136">
            <a:extLst>
              <a:ext uri="{FF2B5EF4-FFF2-40B4-BE49-F238E27FC236}">
                <a16:creationId xmlns:a16="http://schemas.microsoft.com/office/drawing/2014/main" id="{786B78CD-18F6-44BD-9FA3-41C683C92EF2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14244" y="2962933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1" name="AutoShape 58">
            <a:extLst>
              <a:ext uri="{FF2B5EF4-FFF2-40B4-BE49-F238E27FC236}">
                <a16:creationId xmlns:a16="http://schemas.microsoft.com/office/drawing/2014/main" id="{CA7171E3-627D-480F-860D-D85CAA7109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0" y="5215534"/>
            <a:ext cx="1056878" cy="533935"/>
          </a:xfrm>
          <a:prstGeom prst="wedgeRoundRectCallout">
            <a:avLst>
              <a:gd name="adj1" fmla="val -46489"/>
              <a:gd name="adj2" fmla="val -9524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Done</a:t>
            </a:r>
          </a:p>
        </p:txBody>
      </p:sp>
    </p:spTree>
    <p:extLst>
      <p:ext uri="{BB962C8B-B14F-4D97-AF65-F5344CB8AC3E}">
        <p14:creationId xmlns:p14="http://schemas.microsoft.com/office/powerpoint/2010/main" val="3785575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-3.7037E-6 L 0.13907 0.00232 " pathEditMode="relative" rAng="0" ptsTypes="AA">
                                      <p:cBhvr>
                                        <p:cTn id="6" dur="11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944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3733 -3.7037E-6 L 0.29566 0.00024 " pathEditMode="relative" rAng="0" ptsTypes="AA">
                                      <p:cBhvr>
                                        <p:cTn id="22" dur="13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917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7 0 L 0.01024 0.18796 " pathEditMode="relative" rAng="0" ptsTypes="AA">
                                      <p:cBhvr>
                                        <p:cTn id="42" dur="13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03" y="939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107" grpId="1" animBg="1"/>
      <p:bldP spid="108" grpId="0" animBg="1"/>
      <p:bldP spid="108" grpId="1" animBg="1"/>
      <p:bldP spid="109" grpId="0" animBg="1"/>
      <p:bldP spid="109" grpId="1" animBg="1"/>
      <p:bldP spid="110" grpId="0" animBg="1"/>
      <p:bldP spid="110" grpId="1" animBg="1"/>
      <p:bldP spid="111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" name="Picture 3" descr="question">
            <a:extLst>
              <a:ext uri="{FF2B5EF4-FFF2-40B4-BE49-F238E27FC236}">
                <a16:creationId xmlns:a16="http://schemas.microsoft.com/office/drawing/2014/main" id="{B5C5AD4E-948F-4F17-ABFF-6F5D583B5C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AAF3D008-ACA5-4FAA-B181-B3AD3C075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5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57A84D9-F0D5-4138-A7C5-FEFC5CBB8281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0" name="Text Box 3">
              <a:extLst>
                <a:ext uri="{FF2B5EF4-FFF2-40B4-BE49-F238E27FC236}">
                  <a16:creationId xmlns:a16="http://schemas.microsoft.com/office/drawing/2014/main" id="{02E15388-BAD5-42A9-B173-7C6D85526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3" name="Text Box 3">
              <a:extLst>
                <a:ext uri="{FF2B5EF4-FFF2-40B4-BE49-F238E27FC236}">
                  <a16:creationId xmlns:a16="http://schemas.microsoft.com/office/drawing/2014/main" id="{BAD62A7F-E623-412C-8F53-711AB09D3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E80846AC-FEC0-4C83-93C6-A56EC68272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53" name="Text Box 3">
            <a:extLst>
              <a:ext uri="{FF2B5EF4-FFF2-40B4-BE49-F238E27FC236}">
                <a16:creationId xmlns:a16="http://schemas.microsoft.com/office/drawing/2014/main" id="{6B645BB2-2909-4B32-9235-113EA4511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E9F92ECA-8832-4337-880E-7848744B70A6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1B2B082-5AD1-4676-8BAD-1FB35E87BC5D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661FD97-16A6-480D-AC6F-147BD55C86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D9036F9D-7276-4712-8FA4-EF02CE85D13A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578E1DA9-4DEB-4200-9D8B-0FD9826F54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99677D0C-5A1D-4C4B-ACE9-D982293130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45FD28F8-E65D-493B-ADBA-F1B4FD313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5D0BBAD2-CA45-4D88-B138-C05CECD9A0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884" y="2895599"/>
            <a:ext cx="8094316" cy="2895597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For each answer k tried, it makes a separate recursive call, 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creating a branch in the tree of stack frames.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If they have two friends and they have two friends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4E5DA5A-C8A1-4358-A4B8-578BF8F4566B}"/>
              </a:ext>
            </a:extLst>
          </p:cNvPr>
          <p:cNvGrpSpPr/>
          <p:nvPr/>
        </p:nvGrpSpPr>
        <p:grpSpPr>
          <a:xfrm>
            <a:off x="6972742" y="4685953"/>
            <a:ext cx="1635111" cy="1250393"/>
            <a:chOff x="6972742" y="4685953"/>
            <a:chExt cx="1635111" cy="1250393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1E76D203-839C-4616-AFE2-D73C811E644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972742" y="4786086"/>
              <a:ext cx="302053" cy="571847"/>
            </a:xfrm>
            <a:prstGeom prst="rect">
              <a:avLst/>
            </a:prstGeom>
          </p:spPr>
        </p:pic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E7FE25DA-77CE-4443-8140-A12CA62F33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78056" y="4953000"/>
              <a:ext cx="302053" cy="571847"/>
            </a:xfrm>
            <a:prstGeom prst="rect">
              <a:avLst/>
            </a:prstGeom>
          </p:spPr>
        </p:pic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A427E5C1-9F4D-4D51-8A2A-3328B934FB3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077200" y="5364499"/>
              <a:ext cx="302053" cy="571847"/>
            </a:xfrm>
            <a:prstGeom prst="rect">
              <a:avLst/>
            </a:prstGeom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970F4A2B-ED11-49F9-90ED-6DE4021535F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305800" y="4685953"/>
              <a:ext cx="302053" cy="571847"/>
            </a:xfrm>
            <a:prstGeom prst="rect">
              <a:avLst/>
            </a:prstGeom>
          </p:spPr>
        </p:pic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7EE0087-CBD2-4514-8919-B0A50E14DF9B}"/>
              </a:ext>
            </a:extLst>
          </p:cNvPr>
          <p:cNvGrpSpPr/>
          <p:nvPr/>
        </p:nvGrpSpPr>
        <p:grpSpPr>
          <a:xfrm>
            <a:off x="7391097" y="4016807"/>
            <a:ext cx="1801302" cy="1428029"/>
            <a:chOff x="7391097" y="4016807"/>
            <a:chExt cx="1801302" cy="142802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39C3BC-4512-4AEA-974C-6F68A28156BF}"/>
                </a:ext>
              </a:extLst>
            </p:cNvPr>
            <p:cNvGrpSpPr/>
            <p:nvPr/>
          </p:nvGrpSpPr>
          <p:grpSpPr>
            <a:xfrm>
              <a:off x="7391097" y="4404512"/>
              <a:ext cx="1016455" cy="1040324"/>
              <a:chOff x="7391097" y="4404512"/>
              <a:chExt cx="1016455" cy="1040324"/>
            </a:xfrm>
          </p:grpSpPr>
          <p:sp>
            <p:nvSpPr>
              <p:cNvPr id="106" name="Freeform 27">
                <a:extLst>
                  <a:ext uri="{FF2B5EF4-FFF2-40B4-BE49-F238E27FC236}">
                    <a16:creationId xmlns:a16="http://schemas.microsoft.com/office/drawing/2014/main" id="{74A22A10-8AC8-4645-9116-0CE5157F3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353" y="4404591"/>
                <a:ext cx="66369" cy="512763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27">
                <a:extLst>
                  <a:ext uri="{FF2B5EF4-FFF2-40B4-BE49-F238E27FC236}">
                    <a16:creationId xmlns:a16="http://schemas.microsoft.com/office/drawing/2014/main" id="{612006AE-AD67-4CFB-82D4-0C4E6ECC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1097" y="4404512"/>
                <a:ext cx="698624" cy="434332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27">
                <a:extLst>
                  <a:ext uri="{FF2B5EF4-FFF2-40B4-BE49-F238E27FC236}">
                    <a16:creationId xmlns:a16="http://schemas.microsoft.com/office/drawing/2014/main" id="{2A025DB4-F57E-4083-9F55-9218D9DB20E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89721" y="4414388"/>
                <a:ext cx="317831" cy="1030448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608BC10-4F02-437A-889B-57DEA710D613}"/>
                </a:ext>
              </a:extLst>
            </p:cNvPr>
            <p:cNvGrpSpPr/>
            <p:nvPr/>
          </p:nvGrpSpPr>
          <p:grpSpPr>
            <a:xfrm>
              <a:off x="8073653" y="4016807"/>
              <a:ext cx="1118746" cy="750888"/>
              <a:chOff x="8073653" y="4016807"/>
              <a:chExt cx="1118746" cy="750888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8ED51458-D4C3-4498-8166-3139B3D33B3C}"/>
                  </a:ext>
                </a:extLst>
              </p:cNvPr>
              <p:cNvSpPr/>
              <p:nvPr/>
            </p:nvSpPr>
            <p:spPr>
              <a:xfrm>
                <a:off x="8226102" y="4213461"/>
                <a:ext cx="320922" cy="461665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 algn="l"/>
                <a:r>
                  <a:rPr lang="en-US" altLang="en-US" sz="2400" dirty="0">
                    <a:solidFill>
                      <a:schemeClr val="accent2"/>
                    </a:solidFill>
                  </a:rPr>
                  <a:t>?</a:t>
                </a:r>
                <a:endParaRPr lang="en-US" sz="2400" dirty="0">
                  <a:solidFill>
                    <a:schemeClr val="accent2"/>
                  </a:solidFill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F3FDE214-8B08-4D90-93F5-36FC3471868B}"/>
                  </a:ext>
                </a:extLst>
              </p:cNvPr>
              <p:cNvGrpSpPr/>
              <p:nvPr/>
            </p:nvGrpSpPr>
            <p:grpSpPr>
              <a:xfrm flipH="1">
                <a:off x="8451495" y="4016807"/>
                <a:ext cx="740904" cy="750888"/>
                <a:chOff x="7543800" y="677863"/>
                <a:chExt cx="740904" cy="750888"/>
              </a:xfrm>
            </p:grpSpPr>
            <p:sp>
              <p:nvSpPr>
                <p:cNvPr id="102" name="AutoShape 3">
                  <a:extLst>
                    <a:ext uri="{FF2B5EF4-FFF2-40B4-BE49-F238E27FC236}">
                      <a16:creationId xmlns:a16="http://schemas.microsoft.com/office/drawing/2014/main" id="{02BD3B5D-E845-48E2-8372-8AA9F906A00A}"/>
                    </a:ext>
                  </a:extLst>
                </p:cNvPr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7589379" y="677863"/>
                  <a:ext cx="695325" cy="7508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Freeform 5">
                  <a:extLst>
                    <a:ext uri="{FF2B5EF4-FFF2-40B4-BE49-F238E27FC236}">
                      <a16:creationId xmlns:a16="http://schemas.microsoft.com/office/drawing/2014/main" id="{B97DA587-9573-4316-AFC7-65CAC636A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89838" y="687388"/>
                  <a:ext cx="684213" cy="741363"/>
                </a:xfrm>
                <a:custGeom>
                  <a:avLst/>
                  <a:gdLst>
                    <a:gd name="T0" fmla="*/ 854 w 2157"/>
                    <a:gd name="T1" fmla="*/ 173 h 2336"/>
                    <a:gd name="T2" fmla="*/ 1038 w 2157"/>
                    <a:gd name="T3" fmla="*/ 276 h 2336"/>
                    <a:gd name="T4" fmla="*/ 1241 w 2157"/>
                    <a:gd name="T5" fmla="*/ 347 h 2336"/>
                    <a:gd name="T6" fmla="*/ 1454 w 2157"/>
                    <a:gd name="T7" fmla="*/ 394 h 2336"/>
                    <a:gd name="T8" fmla="*/ 1643 w 2157"/>
                    <a:gd name="T9" fmla="*/ 437 h 2336"/>
                    <a:gd name="T10" fmla="*/ 1730 w 2157"/>
                    <a:gd name="T11" fmla="*/ 543 h 2336"/>
                    <a:gd name="T12" fmla="*/ 1661 w 2157"/>
                    <a:gd name="T13" fmla="*/ 710 h 2336"/>
                    <a:gd name="T14" fmla="*/ 1615 w 2157"/>
                    <a:gd name="T15" fmla="*/ 815 h 2336"/>
                    <a:gd name="T16" fmla="*/ 1694 w 2157"/>
                    <a:gd name="T17" fmla="*/ 768 h 2336"/>
                    <a:gd name="T18" fmla="*/ 1826 w 2157"/>
                    <a:gd name="T19" fmla="*/ 729 h 2336"/>
                    <a:gd name="T20" fmla="*/ 1926 w 2157"/>
                    <a:gd name="T21" fmla="*/ 761 h 2336"/>
                    <a:gd name="T22" fmla="*/ 1999 w 2157"/>
                    <a:gd name="T23" fmla="*/ 789 h 2336"/>
                    <a:gd name="T24" fmla="*/ 2088 w 2157"/>
                    <a:gd name="T25" fmla="*/ 777 h 2336"/>
                    <a:gd name="T26" fmla="*/ 2149 w 2157"/>
                    <a:gd name="T27" fmla="*/ 825 h 2336"/>
                    <a:gd name="T28" fmla="*/ 2050 w 2157"/>
                    <a:gd name="T29" fmla="*/ 906 h 2336"/>
                    <a:gd name="T30" fmla="*/ 1942 w 2157"/>
                    <a:gd name="T31" fmla="*/ 987 h 2336"/>
                    <a:gd name="T32" fmla="*/ 1838 w 2157"/>
                    <a:gd name="T33" fmla="*/ 1201 h 2336"/>
                    <a:gd name="T34" fmla="*/ 1689 w 2157"/>
                    <a:gd name="T35" fmla="*/ 1402 h 2336"/>
                    <a:gd name="T36" fmla="*/ 1501 w 2157"/>
                    <a:gd name="T37" fmla="*/ 1562 h 2336"/>
                    <a:gd name="T38" fmla="*/ 1276 w 2157"/>
                    <a:gd name="T39" fmla="*/ 1673 h 2336"/>
                    <a:gd name="T40" fmla="*/ 1026 w 2157"/>
                    <a:gd name="T41" fmla="*/ 1721 h 2336"/>
                    <a:gd name="T42" fmla="*/ 853 w 2157"/>
                    <a:gd name="T43" fmla="*/ 1854 h 2336"/>
                    <a:gd name="T44" fmla="*/ 696 w 2157"/>
                    <a:gd name="T45" fmla="*/ 2032 h 2336"/>
                    <a:gd name="T46" fmla="*/ 593 w 2157"/>
                    <a:gd name="T47" fmla="*/ 2149 h 2336"/>
                    <a:gd name="T48" fmla="*/ 474 w 2157"/>
                    <a:gd name="T49" fmla="*/ 2226 h 2336"/>
                    <a:gd name="T50" fmla="*/ 379 w 2157"/>
                    <a:gd name="T51" fmla="*/ 2194 h 2336"/>
                    <a:gd name="T52" fmla="*/ 281 w 2157"/>
                    <a:gd name="T53" fmla="*/ 2241 h 2336"/>
                    <a:gd name="T54" fmla="*/ 136 w 2157"/>
                    <a:gd name="T55" fmla="*/ 2322 h 2336"/>
                    <a:gd name="T56" fmla="*/ 0 w 2157"/>
                    <a:gd name="T57" fmla="*/ 2291 h 2336"/>
                    <a:gd name="T58" fmla="*/ 150 w 2157"/>
                    <a:gd name="T59" fmla="*/ 2080 h 2336"/>
                    <a:gd name="T60" fmla="*/ 43 w 2157"/>
                    <a:gd name="T61" fmla="*/ 2034 h 2336"/>
                    <a:gd name="T62" fmla="*/ 60 w 2157"/>
                    <a:gd name="T63" fmla="*/ 1970 h 2336"/>
                    <a:gd name="T64" fmla="*/ 287 w 2157"/>
                    <a:gd name="T65" fmla="*/ 1868 h 2336"/>
                    <a:gd name="T66" fmla="*/ 566 w 2157"/>
                    <a:gd name="T67" fmla="*/ 1705 h 2336"/>
                    <a:gd name="T68" fmla="*/ 794 w 2157"/>
                    <a:gd name="T69" fmla="*/ 1556 h 2336"/>
                    <a:gd name="T70" fmla="*/ 929 w 2157"/>
                    <a:gd name="T71" fmla="*/ 1340 h 2336"/>
                    <a:gd name="T72" fmla="*/ 873 w 2157"/>
                    <a:gd name="T73" fmla="*/ 1172 h 2336"/>
                    <a:gd name="T74" fmla="*/ 722 w 2157"/>
                    <a:gd name="T75" fmla="*/ 1148 h 2336"/>
                    <a:gd name="T76" fmla="*/ 534 w 2157"/>
                    <a:gd name="T77" fmla="*/ 1141 h 2336"/>
                    <a:gd name="T78" fmla="*/ 349 w 2157"/>
                    <a:gd name="T79" fmla="*/ 1118 h 2336"/>
                    <a:gd name="T80" fmla="*/ 173 w 2157"/>
                    <a:gd name="T81" fmla="*/ 1073 h 2336"/>
                    <a:gd name="T82" fmla="*/ 41 w 2157"/>
                    <a:gd name="T83" fmla="*/ 1005 h 2336"/>
                    <a:gd name="T84" fmla="*/ 268 w 2157"/>
                    <a:gd name="T85" fmla="*/ 935 h 2336"/>
                    <a:gd name="T86" fmla="*/ 567 w 2157"/>
                    <a:gd name="T87" fmla="*/ 827 h 2336"/>
                    <a:gd name="T88" fmla="*/ 817 w 2157"/>
                    <a:gd name="T89" fmla="*/ 770 h 2336"/>
                    <a:gd name="T90" fmla="*/ 1000 w 2157"/>
                    <a:gd name="T91" fmla="*/ 782 h 2336"/>
                    <a:gd name="T92" fmla="*/ 1148 w 2157"/>
                    <a:gd name="T93" fmla="*/ 838 h 2336"/>
                    <a:gd name="T94" fmla="*/ 1173 w 2157"/>
                    <a:gd name="T95" fmla="*/ 773 h 2336"/>
                    <a:gd name="T96" fmla="*/ 1129 w 2157"/>
                    <a:gd name="T97" fmla="*/ 729 h 2336"/>
                    <a:gd name="T98" fmla="*/ 1042 w 2157"/>
                    <a:gd name="T99" fmla="*/ 708 h 2336"/>
                    <a:gd name="T100" fmla="*/ 962 w 2157"/>
                    <a:gd name="T101" fmla="*/ 652 h 2336"/>
                    <a:gd name="T102" fmla="*/ 894 w 2157"/>
                    <a:gd name="T103" fmla="*/ 566 h 2336"/>
                    <a:gd name="T104" fmla="*/ 760 w 2157"/>
                    <a:gd name="T105" fmla="*/ 447 h 2336"/>
                    <a:gd name="T106" fmla="*/ 676 w 2157"/>
                    <a:gd name="T107" fmla="*/ 218 h 2336"/>
                    <a:gd name="T108" fmla="*/ 653 w 2157"/>
                    <a:gd name="T109" fmla="*/ 0 h 2336"/>
                    <a:gd name="T110" fmla="*/ 719 w 2157"/>
                    <a:gd name="T111" fmla="*/ 52 h 23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157" h="2336">
                      <a:moveTo>
                        <a:pt x="719" y="52"/>
                      </a:moveTo>
                      <a:lnTo>
                        <a:pt x="739" y="75"/>
                      </a:lnTo>
                      <a:lnTo>
                        <a:pt x="761" y="95"/>
                      </a:lnTo>
                      <a:lnTo>
                        <a:pt x="784" y="116"/>
                      </a:lnTo>
                      <a:lnTo>
                        <a:pt x="807" y="136"/>
                      </a:lnTo>
                      <a:lnTo>
                        <a:pt x="830" y="155"/>
                      </a:lnTo>
                      <a:lnTo>
                        <a:pt x="854" y="173"/>
                      </a:lnTo>
                      <a:lnTo>
                        <a:pt x="880" y="190"/>
                      </a:lnTo>
                      <a:lnTo>
                        <a:pt x="905" y="206"/>
                      </a:lnTo>
                      <a:lnTo>
                        <a:pt x="931" y="221"/>
                      </a:lnTo>
                      <a:lnTo>
                        <a:pt x="957" y="237"/>
                      </a:lnTo>
                      <a:lnTo>
                        <a:pt x="984" y="250"/>
                      </a:lnTo>
                      <a:lnTo>
                        <a:pt x="1011" y="263"/>
                      </a:lnTo>
                      <a:lnTo>
                        <a:pt x="1038" y="276"/>
                      </a:lnTo>
                      <a:lnTo>
                        <a:pt x="1067" y="288"/>
                      </a:lnTo>
                      <a:lnTo>
                        <a:pt x="1094" y="299"/>
                      </a:lnTo>
                      <a:lnTo>
                        <a:pt x="1124" y="310"/>
                      </a:lnTo>
                      <a:lnTo>
                        <a:pt x="1152" y="320"/>
                      </a:lnTo>
                      <a:lnTo>
                        <a:pt x="1182" y="330"/>
                      </a:lnTo>
                      <a:lnTo>
                        <a:pt x="1212" y="338"/>
                      </a:lnTo>
                      <a:lnTo>
                        <a:pt x="1241" y="347"/>
                      </a:lnTo>
                      <a:lnTo>
                        <a:pt x="1271" y="355"/>
                      </a:lnTo>
                      <a:lnTo>
                        <a:pt x="1301" y="362"/>
                      </a:lnTo>
                      <a:lnTo>
                        <a:pt x="1332" y="370"/>
                      </a:lnTo>
                      <a:lnTo>
                        <a:pt x="1362" y="377"/>
                      </a:lnTo>
                      <a:lnTo>
                        <a:pt x="1392" y="383"/>
                      </a:lnTo>
                      <a:lnTo>
                        <a:pt x="1423" y="389"/>
                      </a:lnTo>
                      <a:lnTo>
                        <a:pt x="1454" y="394"/>
                      </a:lnTo>
                      <a:lnTo>
                        <a:pt x="1485" y="400"/>
                      </a:lnTo>
                      <a:lnTo>
                        <a:pt x="1516" y="405"/>
                      </a:lnTo>
                      <a:lnTo>
                        <a:pt x="1547" y="411"/>
                      </a:lnTo>
                      <a:lnTo>
                        <a:pt x="1577" y="415"/>
                      </a:lnTo>
                      <a:lnTo>
                        <a:pt x="1608" y="419"/>
                      </a:lnTo>
                      <a:lnTo>
                        <a:pt x="1626" y="428"/>
                      </a:lnTo>
                      <a:lnTo>
                        <a:pt x="1643" y="437"/>
                      </a:lnTo>
                      <a:lnTo>
                        <a:pt x="1662" y="447"/>
                      </a:lnTo>
                      <a:lnTo>
                        <a:pt x="1679" y="456"/>
                      </a:lnTo>
                      <a:lnTo>
                        <a:pt x="1696" y="469"/>
                      </a:lnTo>
                      <a:lnTo>
                        <a:pt x="1710" y="482"/>
                      </a:lnTo>
                      <a:lnTo>
                        <a:pt x="1723" y="497"/>
                      </a:lnTo>
                      <a:lnTo>
                        <a:pt x="1732" y="516"/>
                      </a:lnTo>
                      <a:lnTo>
                        <a:pt x="1730" y="543"/>
                      </a:lnTo>
                      <a:lnTo>
                        <a:pt x="1722" y="567"/>
                      </a:lnTo>
                      <a:lnTo>
                        <a:pt x="1712" y="591"/>
                      </a:lnTo>
                      <a:lnTo>
                        <a:pt x="1701" y="614"/>
                      </a:lnTo>
                      <a:lnTo>
                        <a:pt x="1688" y="637"/>
                      </a:lnTo>
                      <a:lnTo>
                        <a:pt x="1677" y="661"/>
                      </a:lnTo>
                      <a:lnTo>
                        <a:pt x="1667" y="685"/>
                      </a:lnTo>
                      <a:lnTo>
                        <a:pt x="1661" y="710"/>
                      </a:lnTo>
                      <a:lnTo>
                        <a:pt x="1651" y="723"/>
                      </a:lnTo>
                      <a:lnTo>
                        <a:pt x="1643" y="738"/>
                      </a:lnTo>
                      <a:lnTo>
                        <a:pt x="1636" y="752"/>
                      </a:lnTo>
                      <a:lnTo>
                        <a:pt x="1629" y="768"/>
                      </a:lnTo>
                      <a:lnTo>
                        <a:pt x="1623" y="784"/>
                      </a:lnTo>
                      <a:lnTo>
                        <a:pt x="1619" y="800"/>
                      </a:lnTo>
                      <a:lnTo>
                        <a:pt x="1615" y="815"/>
                      </a:lnTo>
                      <a:lnTo>
                        <a:pt x="1613" y="831"/>
                      </a:lnTo>
                      <a:lnTo>
                        <a:pt x="1627" y="820"/>
                      </a:lnTo>
                      <a:lnTo>
                        <a:pt x="1640" y="809"/>
                      </a:lnTo>
                      <a:lnTo>
                        <a:pt x="1652" y="798"/>
                      </a:lnTo>
                      <a:lnTo>
                        <a:pt x="1665" y="786"/>
                      </a:lnTo>
                      <a:lnTo>
                        <a:pt x="1679" y="776"/>
                      </a:lnTo>
                      <a:lnTo>
                        <a:pt x="1694" y="768"/>
                      </a:lnTo>
                      <a:lnTo>
                        <a:pt x="1709" y="762"/>
                      </a:lnTo>
                      <a:lnTo>
                        <a:pt x="1726" y="758"/>
                      </a:lnTo>
                      <a:lnTo>
                        <a:pt x="1744" y="746"/>
                      </a:lnTo>
                      <a:lnTo>
                        <a:pt x="1763" y="739"/>
                      </a:lnTo>
                      <a:lnTo>
                        <a:pt x="1783" y="733"/>
                      </a:lnTo>
                      <a:lnTo>
                        <a:pt x="1805" y="730"/>
                      </a:lnTo>
                      <a:lnTo>
                        <a:pt x="1826" y="729"/>
                      </a:lnTo>
                      <a:lnTo>
                        <a:pt x="1848" y="731"/>
                      </a:lnTo>
                      <a:lnTo>
                        <a:pt x="1870" y="734"/>
                      </a:lnTo>
                      <a:lnTo>
                        <a:pt x="1890" y="740"/>
                      </a:lnTo>
                      <a:lnTo>
                        <a:pt x="1898" y="745"/>
                      </a:lnTo>
                      <a:lnTo>
                        <a:pt x="1907" y="751"/>
                      </a:lnTo>
                      <a:lnTo>
                        <a:pt x="1917" y="755"/>
                      </a:lnTo>
                      <a:lnTo>
                        <a:pt x="1926" y="761"/>
                      </a:lnTo>
                      <a:lnTo>
                        <a:pt x="1935" y="766"/>
                      </a:lnTo>
                      <a:lnTo>
                        <a:pt x="1943" y="772"/>
                      </a:lnTo>
                      <a:lnTo>
                        <a:pt x="1950" y="779"/>
                      </a:lnTo>
                      <a:lnTo>
                        <a:pt x="1957" y="787"/>
                      </a:lnTo>
                      <a:lnTo>
                        <a:pt x="1971" y="789"/>
                      </a:lnTo>
                      <a:lnTo>
                        <a:pt x="1985" y="790"/>
                      </a:lnTo>
                      <a:lnTo>
                        <a:pt x="1999" y="789"/>
                      </a:lnTo>
                      <a:lnTo>
                        <a:pt x="2012" y="788"/>
                      </a:lnTo>
                      <a:lnTo>
                        <a:pt x="2026" y="786"/>
                      </a:lnTo>
                      <a:lnTo>
                        <a:pt x="2039" y="784"/>
                      </a:lnTo>
                      <a:lnTo>
                        <a:pt x="2051" y="781"/>
                      </a:lnTo>
                      <a:lnTo>
                        <a:pt x="2064" y="779"/>
                      </a:lnTo>
                      <a:lnTo>
                        <a:pt x="2076" y="778"/>
                      </a:lnTo>
                      <a:lnTo>
                        <a:pt x="2088" y="777"/>
                      </a:lnTo>
                      <a:lnTo>
                        <a:pt x="2100" y="778"/>
                      </a:lnTo>
                      <a:lnTo>
                        <a:pt x="2112" y="779"/>
                      </a:lnTo>
                      <a:lnTo>
                        <a:pt x="2123" y="782"/>
                      </a:lnTo>
                      <a:lnTo>
                        <a:pt x="2135" y="788"/>
                      </a:lnTo>
                      <a:lnTo>
                        <a:pt x="2146" y="797"/>
                      </a:lnTo>
                      <a:lnTo>
                        <a:pt x="2157" y="807"/>
                      </a:lnTo>
                      <a:lnTo>
                        <a:pt x="2149" y="825"/>
                      </a:lnTo>
                      <a:lnTo>
                        <a:pt x="2141" y="842"/>
                      </a:lnTo>
                      <a:lnTo>
                        <a:pt x="2129" y="856"/>
                      </a:lnTo>
                      <a:lnTo>
                        <a:pt x="2115" y="869"/>
                      </a:lnTo>
                      <a:lnTo>
                        <a:pt x="2100" y="879"/>
                      </a:lnTo>
                      <a:lnTo>
                        <a:pt x="2084" y="889"/>
                      </a:lnTo>
                      <a:lnTo>
                        <a:pt x="2067" y="897"/>
                      </a:lnTo>
                      <a:lnTo>
                        <a:pt x="2050" y="906"/>
                      </a:lnTo>
                      <a:lnTo>
                        <a:pt x="2032" y="915"/>
                      </a:lnTo>
                      <a:lnTo>
                        <a:pt x="2015" y="924"/>
                      </a:lnTo>
                      <a:lnTo>
                        <a:pt x="1998" y="933"/>
                      </a:lnTo>
                      <a:lnTo>
                        <a:pt x="1982" y="944"/>
                      </a:lnTo>
                      <a:lnTo>
                        <a:pt x="1967" y="956"/>
                      </a:lnTo>
                      <a:lnTo>
                        <a:pt x="1953" y="971"/>
                      </a:lnTo>
                      <a:lnTo>
                        <a:pt x="1942" y="987"/>
                      </a:lnTo>
                      <a:lnTo>
                        <a:pt x="1932" y="1007"/>
                      </a:lnTo>
                      <a:lnTo>
                        <a:pt x="1919" y="1041"/>
                      </a:lnTo>
                      <a:lnTo>
                        <a:pt x="1905" y="1073"/>
                      </a:lnTo>
                      <a:lnTo>
                        <a:pt x="1890" y="1106"/>
                      </a:lnTo>
                      <a:lnTo>
                        <a:pt x="1873" y="1138"/>
                      </a:lnTo>
                      <a:lnTo>
                        <a:pt x="1857" y="1170"/>
                      </a:lnTo>
                      <a:lnTo>
                        <a:pt x="1838" y="1201"/>
                      </a:lnTo>
                      <a:lnTo>
                        <a:pt x="1820" y="1232"/>
                      </a:lnTo>
                      <a:lnTo>
                        <a:pt x="1800" y="1262"/>
                      </a:lnTo>
                      <a:lnTo>
                        <a:pt x="1779" y="1291"/>
                      </a:lnTo>
                      <a:lnTo>
                        <a:pt x="1758" y="1320"/>
                      </a:lnTo>
                      <a:lnTo>
                        <a:pt x="1736" y="1348"/>
                      </a:lnTo>
                      <a:lnTo>
                        <a:pt x="1713" y="1375"/>
                      </a:lnTo>
                      <a:lnTo>
                        <a:pt x="1689" y="1402"/>
                      </a:lnTo>
                      <a:lnTo>
                        <a:pt x="1665" y="1428"/>
                      </a:lnTo>
                      <a:lnTo>
                        <a:pt x="1639" y="1452"/>
                      </a:lnTo>
                      <a:lnTo>
                        <a:pt x="1614" y="1476"/>
                      </a:lnTo>
                      <a:lnTo>
                        <a:pt x="1586" y="1499"/>
                      </a:lnTo>
                      <a:lnTo>
                        <a:pt x="1559" y="1521"/>
                      </a:lnTo>
                      <a:lnTo>
                        <a:pt x="1530" y="1543"/>
                      </a:lnTo>
                      <a:lnTo>
                        <a:pt x="1501" y="1562"/>
                      </a:lnTo>
                      <a:lnTo>
                        <a:pt x="1471" y="1582"/>
                      </a:lnTo>
                      <a:lnTo>
                        <a:pt x="1441" y="1600"/>
                      </a:lnTo>
                      <a:lnTo>
                        <a:pt x="1409" y="1617"/>
                      </a:lnTo>
                      <a:lnTo>
                        <a:pt x="1377" y="1632"/>
                      </a:lnTo>
                      <a:lnTo>
                        <a:pt x="1344" y="1647"/>
                      </a:lnTo>
                      <a:lnTo>
                        <a:pt x="1311" y="1660"/>
                      </a:lnTo>
                      <a:lnTo>
                        <a:pt x="1276" y="1673"/>
                      </a:lnTo>
                      <a:lnTo>
                        <a:pt x="1242" y="1684"/>
                      </a:lnTo>
                      <a:lnTo>
                        <a:pt x="1206" y="1693"/>
                      </a:lnTo>
                      <a:lnTo>
                        <a:pt x="1170" y="1701"/>
                      </a:lnTo>
                      <a:lnTo>
                        <a:pt x="1134" y="1708"/>
                      </a:lnTo>
                      <a:lnTo>
                        <a:pt x="1097" y="1713"/>
                      </a:lnTo>
                      <a:lnTo>
                        <a:pt x="1060" y="1714"/>
                      </a:lnTo>
                      <a:lnTo>
                        <a:pt x="1026" y="1721"/>
                      </a:lnTo>
                      <a:lnTo>
                        <a:pt x="997" y="1732"/>
                      </a:lnTo>
                      <a:lnTo>
                        <a:pt x="968" y="1745"/>
                      </a:lnTo>
                      <a:lnTo>
                        <a:pt x="943" y="1763"/>
                      </a:lnTo>
                      <a:lnTo>
                        <a:pt x="919" y="1782"/>
                      </a:lnTo>
                      <a:lnTo>
                        <a:pt x="896" y="1804"/>
                      </a:lnTo>
                      <a:lnTo>
                        <a:pt x="875" y="1828"/>
                      </a:lnTo>
                      <a:lnTo>
                        <a:pt x="853" y="1854"/>
                      </a:lnTo>
                      <a:lnTo>
                        <a:pt x="834" y="1881"/>
                      </a:lnTo>
                      <a:lnTo>
                        <a:pt x="813" y="1907"/>
                      </a:lnTo>
                      <a:lnTo>
                        <a:pt x="792" y="1934"/>
                      </a:lnTo>
                      <a:lnTo>
                        <a:pt x="770" y="1961"/>
                      </a:lnTo>
                      <a:lnTo>
                        <a:pt x="747" y="1986"/>
                      </a:lnTo>
                      <a:lnTo>
                        <a:pt x="722" y="2010"/>
                      </a:lnTo>
                      <a:lnTo>
                        <a:pt x="696" y="2032"/>
                      </a:lnTo>
                      <a:lnTo>
                        <a:pt x="678" y="2044"/>
                      </a:lnTo>
                      <a:lnTo>
                        <a:pt x="662" y="2058"/>
                      </a:lnTo>
                      <a:lnTo>
                        <a:pt x="647" y="2074"/>
                      </a:lnTo>
                      <a:lnTo>
                        <a:pt x="633" y="2092"/>
                      </a:lnTo>
                      <a:lnTo>
                        <a:pt x="619" y="2112"/>
                      </a:lnTo>
                      <a:lnTo>
                        <a:pt x="606" y="2130"/>
                      </a:lnTo>
                      <a:lnTo>
                        <a:pt x="593" y="2149"/>
                      </a:lnTo>
                      <a:lnTo>
                        <a:pt x="579" y="2167"/>
                      </a:lnTo>
                      <a:lnTo>
                        <a:pt x="565" y="2184"/>
                      </a:lnTo>
                      <a:lnTo>
                        <a:pt x="550" y="2199"/>
                      </a:lnTo>
                      <a:lnTo>
                        <a:pt x="533" y="2211"/>
                      </a:lnTo>
                      <a:lnTo>
                        <a:pt x="516" y="2220"/>
                      </a:lnTo>
                      <a:lnTo>
                        <a:pt x="496" y="2225"/>
                      </a:lnTo>
                      <a:lnTo>
                        <a:pt x="474" y="2226"/>
                      </a:lnTo>
                      <a:lnTo>
                        <a:pt x="450" y="2222"/>
                      </a:lnTo>
                      <a:lnTo>
                        <a:pt x="423" y="2213"/>
                      </a:lnTo>
                      <a:lnTo>
                        <a:pt x="414" y="2211"/>
                      </a:lnTo>
                      <a:lnTo>
                        <a:pt x="405" y="2207"/>
                      </a:lnTo>
                      <a:lnTo>
                        <a:pt x="396" y="2202"/>
                      </a:lnTo>
                      <a:lnTo>
                        <a:pt x="388" y="2198"/>
                      </a:lnTo>
                      <a:lnTo>
                        <a:pt x="379" y="2194"/>
                      </a:lnTo>
                      <a:lnTo>
                        <a:pt x="371" y="2188"/>
                      </a:lnTo>
                      <a:lnTo>
                        <a:pt x="364" y="2184"/>
                      </a:lnTo>
                      <a:lnTo>
                        <a:pt x="356" y="2180"/>
                      </a:lnTo>
                      <a:lnTo>
                        <a:pt x="338" y="2196"/>
                      </a:lnTo>
                      <a:lnTo>
                        <a:pt x="320" y="2211"/>
                      </a:lnTo>
                      <a:lnTo>
                        <a:pt x="301" y="2226"/>
                      </a:lnTo>
                      <a:lnTo>
                        <a:pt x="281" y="2241"/>
                      </a:lnTo>
                      <a:lnTo>
                        <a:pt x="262" y="2255"/>
                      </a:lnTo>
                      <a:lnTo>
                        <a:pt x="242" y="2269"/>
                      </a:lnTo>
                      <a:lnTo>
                        <a:pt x="222" y="2282"/>
                      </a:lnTo>
                      <a:lnTo>
                        <a:pt x="201" y="2293"/>
                      </a:lnTo>
                      <a:lnTo>
                        <a:pt x="180" y="2304"/>
                      </a:lnTo>
                      <a:lnTo>
                        <a:pt x="158" y="2314"/>
                      </a:lnTo>
                      <a:lnTo>
                        <a:pt x="136" y="2322"/>
                      </a:lnTo>
                      <a:lnTo>
                        <a:pt x="113" y="2328"/>
                      </a:lnTo>
                      <a:lnTo>
                        <a:pt x="90" y="2332"/>
                      </a:lnTo>
                      <a:lnTo>
                        <a:pt x="66" y="2335"/>
                      </a:lnTo>
                      <a:lnTo>
                        <a:pt x="41" y="2336"/>
                      </a:lnTo>
                      <a:lnTo>
                        <a:pt x="16" y="2334"/>
                      </a:lnTo>
                      <a:lnTo>
                        <a:pt x="3" y="2312"/>
                      </a:lnTo>
                      <a:lnTo>
                        <a:pt x="0" y="2291"/>
                      </a:lnTo>
                      <a:lnTo>
                        <a:pt x="4" y="2270"/>
                      </a:lnTo>
                      <a:lnTo>
                        <a:pt x="13" y="2250"/>
                      </a:lnTo>
                      <a:lnTo>
                        <a:pt x="26" y="2232"/>
                      </a:lnTo>
                      <a:lnTo>
                        <a:pt x="40" y="2214"/>
                      </a:lnTo>
                      <a:lnTo>
                        <a:pt x="54" y="2197"/>
                      </a:lnTo>
                      <a:lnTo>
                        <a:pt x="65" y="2180"/>
                      </a:lnTo>
                      <a:lnTo>
                        <a:pt x="150" y="2080"/>
                      </a:lnTo>
                      <a:lnTo>
                        <a:pt x="131" y="2081"/>
                      </a:lnTo>
                      <a:lnTo>
                        <a:pt x="114" y="2079"/>
                      </a:lnTo>
                      <a:lnTo>
                        <a:pt x="98" y="2073"/>
                      </a:lnTo>
                      <a:lnTo>
                        <a:pt x="83" y="2066"/>
                      </a:lnTo>
                      <a:lnTo>
                        <a:pt x="69" y="2056"/>
                      </a:lnTo>
                      <a:lnTo>
                        <a:pt x="56" y="2045"/>
                      </a:lnTo>
                      <a:lnTo>
                        <a:pt x="43" y="2034"/>
                      </a:lnTo>
                      <a:lnTo>
                        <a:pt x="31" y="2023"/>
                      </a:lnTo>
                      <a:lnTo>
                        <a:pt x="29" y="2012"/>
                      </a:lnTo>
                      <a:lnTo>
                        <a:pt x="31" y="2001"/>
                      </a:lnTo>
                      <a:lnTo>
                        <a:pt x="36" y="1992"/>
                      </a:lnTo>
                      <a:lnTo>
                        <a:pt x="43" y="1984"/>
                      </a:lnTo>
                      <a:lnTo>
                        <a:pt x="51" y="1977"/>
                      </a:lnTo>
                      <a:lnTo>
                        <a:pt x="60" y="1970"/>
                      </a:lnTo>
                      <a:lnTo>
                        <a:pt x="70" y="1965"/>
                      </a:lnTo>
                      <a:lnTo>
                        <a:pt x="78" y="1961"/>
                      </a:lnTo>
                      <a:lnTo>
                        <a:pt x="120" y="1945"/>
                      </a:lnTo>
                      <a:lnTo>
                        <a:pt x="163" y="1928"/>
                      </a:lnTo>
                      <a:lnTo>
                        <a:pt x="205" y="1909"/>
                      </a:lnTo>
                      <a:lnTo>
                        <a:pt x="246" y="1888"/>
                      </a:lnTo>
                      <a:lnTo>
                        <a:pt x="287" y="1868"/>
                      </a:lnTo>
                      <a:lnTo>
                        <a:pt x="329" y="1846"/>
                      </a:lnTo>
                      <a:lnTo>
                        <a:pt x="368" y="1823"/>
                      </a:lnTo>
                      <a:lnTo>
                        <a:pt x="409" y="1800"/>
                      </a:lnTo>
                      <a:lnTo>
                        <a:pt x="448" y="1776"/>
                      </a:lnTo>
                      <a:lnTo>
                        <a:pt x="487" y="1753"/>
                      </a:lnTo>
                      <a:lnTo>
                        <a:pt x="527" y="1729"/>
                      </a:lnTo>
                      <a:lnTo>
                        <a:pt x="566" y="1705"/>
                      </a:lnTo>
                      <a:lnTo>
                        <a:pt x="606" y="1681"/>
                      </a:lnTo>
                      <a:lnTo>
                        <a:pt x="645" y="1658"/>
                      </a:lnTo>
                      <a:lnTo>
                        <a:pt x="685" y="1635"/>
                      </a:lnTo>
                      <a:lnTo>
                        <a:pt x="724" y="1613"/>
                      </a:lnTo>
                      <a:lnTo>
                        <a:pt x="749" y="1596"/>
                      </a:lnTo>
                      <a:lnTo>
                        <a:pt x="773" y="1577"/>
                      </a:lnTo>
                      <a:lnTo>
                        <a:pt x="794" y="1556"/>
                      </a:lnTo>
                      <a:lnTo>
                        <a:pt x="814" y="1534"/>
                      </a:lnTo>
                      <a:lnTo>
                        <a:pt x="832" y="1510"/>
                      </a:lnTo>
                      <a:lnTo>
                        <a:pt x="849" y="1486"/>
                      </a:lnTo>
                      <a:lnTo>
                        <a:pt x="865" y="1461"/>
                      </a:lnTo>
                      <a:lnTo>
                        <a:pt x="881" y="1436"/>
                      </a:lnTo>
                      <a:lnTo>
                        <a:pt x="881" y="1417"/>
                      </a:lnTo>
                      <a:lnTo>
                        <a:pt x="929" y="1340"/>
                      </a:lnTo>
                      <a:lnTo>
                        <a:pt x="914" y="1321"/>
                      </a:lnTo>
                      <a:lnTo>
                        <a:pt x="899" y="1299"/>
                      </a:lnTo>
                      <a:lnTo>
                        <a:pt x="887" y="1276"/>
                      </a:lnTo>
                      <a:lnTo>
                        <a:pt x="878" y="1251"/>
                      </a:lnTo>
                      <a:lnTo>
                        <a:pt x="873" y="1225"/>
                      </a:lnTo>
                      <a:lnTo>
                        <a:pt x="871" y="1199"/>
                      </a:lnTo>
                      <a:lnTo>
                        <a:pt x="873" y="1172"/>
                      </a:lnTo>
                      <a:lnTo>
                        <a:pt x="881" y="1146"/>
                      </a:lnTo>
                      <a:lnTo>
                        <a:pt x="854" y="1147"/>
                      </a:lnTo>
                      <a:lnTo>
                        <a:pt x="828" y="1147"/>
                      </a:lnTo>
                      <a:lnTo>
                        <a:pt x="802" y="1148"/>
                      </a:lnTo>
                      <a:lnTo>
                        <a:pt x="776" y="1148"/>
                      </a:lnTo>
                      <a:lnTo>
                        <a:pt x="749" y="1148"/>
                      </a:lnTo>
                      <a:lnTo>
                        <a:pt x="722" y="1148"/>
                      </a:lnTo>
                      <a:lnTo>
                        <a:pt x="696" y="1148"/>
                      </a:lnTo>
                      <a:lnTo>
                        <a:pt x="669" y="1148"/>
                      </a:lnTo>
                      <a:lnTo>
                        <a:pt x="642" y="1147"/>
                      </a:lnTo>
                      <a:lnTo>
                        <a:pt x="616" y="1146"/>
                      </a:lnTo>
                      <a:lnTo>
                        <a:pt x="588" y="1145"/>
                      </a:lnTo>
                      <a:lnTo>
                        <a:pt x="562" y="1143"/>
                      </a:lnTo>
                      <a:lnTo>
                        <a:pt x="534" y="1141"/>
                      </a:lnTo>
                      <a:lnTo>
                        <a:pt x="508" y="1139"/>
                      </a:lnTo>
                      <a:lnTo>
                        <a:pt x="481" y="1137"/>
                      </a:lnTo>
                      <a:lnTo>
                        <a:pt x="455" y="1134"/>
                      </a:lnTo>
                      <a:lnTo>
                        <a:pt x="428" y="1130"/>
                      </a:lnTo>
                      <a:lnTo>
                        <a:pt x="402" y="1126"/>
                      </a:lnTo>
                      <a:lnTo>
                        <a:pt x="376" y="1123"/>
                      </a:lnTo>
                      <a:lnTo>
                        <a:pt x="349" y="1118"/>
                      </a:lnTo>
                      <a:lnTo>
                        <a:pt x="323" y="1113"/>
                      </a:lnTo>
                      <a:lnTo>
                        <a:pt x="298" y="1107"/>
                      </a:lnTo>
                      <a:lnTo>
                        <a:pt x="273" y="1102"/>
                      </a:lnTo>
                      <a:lnTo>
                        <a:pt x="246" y="1095"/>
                      </a:lnTo>
                      <a:lnTo>
                        <a:pt x="222" y="1089"/>
                      </a:lnTo>
                      <a:lnTo>
                        <a:pt x="197" y="1081"/>
                      </a:lnTo>
                      <a:lnTo>
                        <a:pt x="173" y="1073"/>
                      </a:lnTo>
                      <a:lnTo>
                        <a:pt x="148" y="1065"/>
                      </a:lnTo>
                      <a:lnTo>
                        <a:pt x="125" y="1056"/>
                      </a:lnTo>
                      <a:lnTo>
                        <a:pt x="101" y="1046"/>
                      </a:lnTo>
                      <a:lnTo>
                        <a:pt x="78" y="1036"/>
                      </a:lnTo>
                      <a:lnTo>
                        <a:pt x="55" y="1025"/>
                      </a:lnTo>
                      <a:lnTo>
                        <a:pt x="47" y="1015"/>
                      </a:lnTo>
                      <a:lnTo>
                        <a:pt x="41" y="1005"/>
                      </a:lnTo>
                      <a:lnTo>
                        <a:pt x="39" y="991"/>
                      </a:lnTo>
                      <a:lnTo>
                        <a:pt x="40" y="978"/>
                      </a:lnTo>
                      <a:lnTo>
                        <a:pt x="88" y="974"/>
                      </a:lnTo>
                      <a:lnTo>
                        <a:pt x="134" y="967"/>
                      </a:lnTo>
                      <a:lnTo>
                        <a:pt x="180" y="959"/>
                      </a:lnTo>
                      <a:lnTo>
                        <a:pt x="224" y="948"/>
                      </a:lnTo>
                      <a:lnTo>
                        <a:pt x="268" y="935"/>
                      </a:lnTo>
                      <a:lnTo>
                        <a:pt x="311" y="920"/>
                      </a:lnTo>
                      <a:lnTo>
                        <a:pt x="354" y="906"/>
                      </a:lnTo>
                      <a:lnTo>
                        <a:pt x="396" y="890"/>
                      </a:lnTo>
                      <a:lnTo>
                        <a:pt x="439" y="874"/>
                      </a:lnTo>
                      <a:lnTo>
                        <a:pt x="482" y="858"/>
                      </a:lnTo>
                      <a:lnTo>
                        <a:pt x="525" y="843"/>
                      </a:lnTo>
                      <a:lnTo>
                        <a:pt x="567" y="827"/>
                      </a:lnTo>
                      <a:lnTo>
                        <a:pt x="610" y="813"/>
                      </a:lnTo>
                      <a:lnTo>
                        <a:pt x="654" y="800"/>
                      </a:lnTo>
                      <a:lnTo>
                        <a:pt x="698" y="788"/>
                      </a:lnTo>
                      <a:lnTo>
                        <a:pt x="743" y="778"/>
                      </a:lnTo>
                      <a:lnTo>
                        <a:pt x="767" y="775"/>
                      </a:lnTo>
                      <a:lnTo>
                        <a:pt x="792" y="773"/>
                      </a:lnTo>
                      <a:lnTo>
                        <a:pt x="817" y="770"/>
                      </a:lnTo>
                      <a:lnTo>
                        <a:pt x="842" y="769"/>
                      </a:lnTo>
                      <a:lnTo>
                        <a:pt x="869" y="768"/>
                      </a:lnTo>
                      <a:lnTo>
                        <a:pt x="895" y="769"/>
                      </a:lnTo>
                      <a:lnTo>
                        <a:pt x="921" y="770"/>
                      </a:lnTo>
                      <a:lnTo>
                        <a:pt x="948" y="774"/>
                      </a:lnTo>
                      <a:lnTo>
                        <a:pt x="974" y="777"/>
                      </a:lnTo>
                      <a:lnTo>
                        <a:pt x="1000" y="782"/>
                      </a:lnTo>
                      <a:lnTo>
                        <a:pt x="1025" y="789"/>
                      </a:lnTo>
                      <a:lnTo>
                        <a:pt x="1049" y="797"/>
                      </a:lnTo>
                      <a:lnTo>
                        <a:pt x="1074" y="807"/>
                      </a:lnTo>
                      <a:lnTo>
                        <a:pt x="1097" y="816"/>
                      </a:lnTo>
                      <a:lnTo>
                        <a:pt x="1118" y="829"/>
                      </a:lnTo>
                      <a:lnTo>
                        <a:pt x="1139" y="844"/>
                      </a:lnTo>
                      <a:lnTo>
                        <a:pt x="1148" y="838"/>
                      </a:lnTo>
                      <a:lnTo>
                        <a:pt x="1155" y="831"/>
                      </a:lnTo>
                      <a:lnTo>
                        <a:pt x="1160" y="822"/>
                      </a:lnTo>
                      <a:lnTo>
                        <a:pt x="1163" y="813"/>
                      </a:lnTo>
                      <a:lnTo>
                        <a:pt x="1166" y="802"/>
                      </a:lnTo>
                      <a:lnTo>
                        <a:pt x="1168" y="792"/>
                      </a:lnTo>
                      <a:lnTo>
                        <a:pt x="1170" y="782"/>
                      </a:lnTo>
                      <a:lnTo>
                        <a:pt x="1173" y="773"/>
                      </a:lnTo>
                      <a:lnTo>
                        <a:pt x="1169" y="765"/>
                      </a:lnTo>
                      <a:lnTo>
                        <a:pt x="1163" y="757"/>
                      </a:lnTo>
                      <a:lnTo>
                        <a:pt x="1158" y="751"/>
                      </a:lnTo>
                      <a:lnTo>
                        <a:pt x="1151" y="744"/>
                      </a:lnTo>
                      <a:lnTo>
                        <a:pt x="1145" y="739"/>
                      </a:lnTo>
                      <a:lnTo>
                        <a:pt x="1137" y="733"/>
                      </a:lnTo>
                      <a:lnTo>
                        <a:pt x="1129" y="729"/>
                      </a:lnTo>
                      <a:lnTo>
                        <a:pt x="1121" y="724"/>
                      </a:lnTo>
                      <a:lnTo>
                        <a:pt x="1107" y="724"/>
                      </a:lnTo>
                      <a:lnTo>
                        <a:pt x="1094" y="722"/>
                      </a:lnTo>
                      <a:lnTo>
                        <a:pt x="1081" y="720"/>
                      </a:lnTo>
                      <a:lnTo>
                        <a:pt x="1068" y="717"/>
                      </a:lnTo>
                      <a:lnTo>
                        <a:pt x="1055" y="712"/>
                      </a:lnTo>
                      <a:lnTo>
                        <a:pt x="1042" y="708"/>
                      </a:lnTo>
                      <a:lnTo>
                        <a:pt x="1029" y="703"/>
                      </a:lnTo>
                      <a:lnTo>
                        <a:pt x="1017" y="696"/>
                      </a:lnTo>
                      <a:lnTo>
                        <a:pt x="1004" y="688"/>
                      </a:lnTo>
                      <a:lnTo>
                        <a:pt x="992" y="681"/>
                      </a:lnTo>
                      <a:lnTo>
                        <a:pt x="981" y="672"/>
                      </a:lnTo>
                      <a:lnTo>
                        <a:pt x="972" y="662"/>
                      </a:lnTo>
                      <a:lnTo>
                        <a:pt x="962" y="652"/>
                      </a:lnTo>
                      <a:lnTo>
                        <a:pt x="953" y="642"/>
                      </a:lnTo>
                      <a:lnTo>
                        <a:pt x="945" y="631"/>
                      </a:lnTo>
                      <a:lnTo>
                        <a:pt x="939" y="619"/>
                      </a:lnTo>
                      <a:lnTo>
                        <a:pt x="933" y="599"/>
                      </a:lnTo>
                      <a:lnTo>
                        <a:pt x="923" y="584"/>
                      </a:lnTo>
                      <a:lnTo>
                        <a:pt x="910" y="574"/>
                      </a:lnTo>
                      <a:lnTo>
                        <a:pt x="894" y="566"/>
                      </a:lnTo>
                      <a:lnTo>
                        <a:pt x="876" y="559"/>
                      </a:lnTo>
                      <a:lnTo>
                        <a:pt x="859" y="553"/>
                      </a:lnTo>
                      <a:lnTo>
                        <a:pt x="843" y="545"/>
                      </a:lnTo>
                      <a:lnTo>
                        <a:pt x="829" y="534"/>
                      </a:lnTo>
                      <a:lnTo>
                        <a:pt x="802" y="508"/>
                      </a:lnTo>
                      <a:lnTo>
                        <a:pt x="779" y="478"/>
                      </a:lnTo>
                      <a:lnTo>
                        <a:pt x="760" y="447"/>
                      </a:lnTo>
                      <a:lnTo>
                        <a:pt x="746" y="413"/>
                      </a:lnTo>
                      <a:lnTo>
                        <a:pt x="736" y="378"/>
                      </a:lnTo>
                      <a:lnTo>
                        <a:pt x="728" y="342"/>
                      </a:lnTo>
                      <a:lnTo>
                        <a:pt x="725" y="307"/>
                      </a:lnTo>
                      <a:lnTo>
                        <a:pt x="724" y="272"/>
                      </a:lnTo>
                      <a:lnTo>
                        <a:pt x="698" y="246"/>
                      </a:lnTo>
                      <a:lnTo>
                        <a:pt x="676" y="218"/>
                      </a:lnTo>
                      <a:lnTo>
                        <a:pt x="658" y="186"/>
                      </a:lnTo>
                      <a:lnTo>
                        <a:pt x="644" y="152"/>
                      </a:lnTo>
                      <a:lnTo>
                        <a:pt x="635" y="116"/>
                      </a:lnTo>
                      <a:lnTo>
                        <a:pt x="631" y="79"/>
                      </a:lnTo>
                      <a:lnTo>
                        <a:pt x="632" y="42"/>
                      </a:lnTo>
                      <a:lnTo>
                        <a:pt x="637" y="5"/>
                      </a:lnTo>
                      <a:lnTo>
                        <a:pt x="653" y="0"/>
                      </a:lnTo>
                      <a:lnTo>
                        <a:pt x="665" y="1"/>
                      </a:lnTo>
                      <a:lnTo>
                        <a:pt x="675" y="7"/>
                      </a:lnTo>
                      <a:lnTo>
                        <a:pt x="683" y="15"/>
                      </a:lnTo>
                      <a:lnTo>
                        <a:pt x="691" y="24"/>
                      </a:lnTo>
                      <a:lnTo>
                        <a:pt x="699" y="34"/>
                      </a:lnTo>
                      <a:lnTo>
                        <a:pt x="708" y="44"/>
                      </a:lnTo>
                      <a:lnTo>
                        <a:pt x="719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6">
                  <a:extLst>
                    <a:ext uri="{FF2B5EF4-FFF2-40B4-BE49-F238E27FC236}">
                      <a16:creationId xmlns:a16="http://schemas.microsoft.com/office/drawing/2014/main" id="{94B815C5-714C-4BFE-8356-5740C6685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43800" y="766763"/>
                  <a:ext cx="627063" cy="652463"/>
                </a:xfrm>
                <a:custGeom>
                  <a:avLst/>
                  <a:gdLst>
                    <a:gd name="T0" fmla="*/ 1096 w 1974"/>
                    <a:gd name="T1" fmla="*/ 195 h 2057"/>
                    <a:gd name="T2" fmla="*/ 1104 w 1974"/>
                    <a:gd name="T3" fmla="*/ 283 h 2057"/>
                    <a:gd name="T4" fmla="*/ 1139 w 1974"/>
                    <a:gd name="T5" fmla="*/ 323 h 2057"/>
                    <a:gd name="T6" fmla="*/ 1156 w 1974"/>
                    <a:gd name="T7" fmla="*/ 397 h 2057"/>
                    <a:gd name="T8" fmla="*/ 1228 w 1974"/>
                    <a:gd name="T9" fmla="*/ 433 h 2057"/>
                    <a:gd name="T10" fmla="*/ 1178 w 1974"/>
                    <a:gd name="T11" fmla="*/ 643 h 2057"/>
                    <a:gd name="T12" fmla="*/ 1223 w 1974"/>
                    <a:gd name="T13" fmla="*/ 658 h 2057"/>
                    <a:gd name="T14" fmla="*/ 1377 w 1974"/>
                    <a:gd name="T15" fmla="*/ 505 h 2057"/>
                    <a:gd name="T16" fmla="*/ 1376 w 1974"/>
                    <a:gd name="T17" fmla="*/ 373 h 2057"/>
                    <a:gd name="T18" fmla="*/ 1496 w 1974"/>
                    <a:gd name="T19" fmla="*/ 374 h 2057"/>
                    <a:gd name="T20" fmla="*/ 1517 w 1974"/>
                    <a:gd name="T21" fmla="*/ 311 h 2057"/>
                    <a:gd name="T22" fmla="*/ 1557 w 1974"/>
                    <a:gd name="T23" fmla="*/ 292 h 2057"/>
                    <a:gd name="T24" fmla="*/ 1609 w 1974"/>
                    <a:gd name="T25" fmla="*/ 276 h 2057"/>
                    <a:gd name="T26" fmla="*/ 1572 w 1974"/>
                    <a:gd name="T27" fmla="*/ 519 h 2057"/>
                    <a:gd name="T28" fmla="*/ 1477 w 1974"/>
                    <a:gd name="T29" fmla="*/ 792 h 2057"/>
                    <a:gd name="T30" fmla="*/ 1371 w 1974"/>
                    <a:gd name="T31" fmla="*/ 848 h 2057"/>
                    <a:gd name="T32" fmla="*/ 1384 w 1974"/>
                    <a:gd name="T33" fmla="*/ 678 h 2057"/>
                    <a:gd name="T34" fmla="*/ 1426 w 1974"/>
                    <a:gd name="T35" fmla="*/ 767 h 2057"/>
                    <a:gd name="T36" fmla="*/ 1493 w 1974"/>
                    <a:gd name="T37" fmla="*/ 661 h 2057"/>
                    <a:gd name="T38" fmla="*/ 1454 w 1974"/>
                    <a:gd name="T39" fmla="*/ 546 h 2057"/>
                    <a:gd name="T40" fmla="*/ 1292 w 1974"/>
                    <a:gd name="T41" fmla="*/ 767 h 2057"/>
                    <a:gd name="T42" fmla="*/ 1367 w 1974"/>
                    <a:gd name="T43" fmla="*/ 955 h 2057"/>
                    <a:gd name="T44" fmla="*/ 1470 w 1974"/>
                    <a:gd name="T45" fmla="*/ 893 h 2057"/>
                    <a:gd name="T46" fmla="*/ 1573 w 1974"/>
                    <a:gd name="T47" fmla="*/ 820 h 2057"/>
                    <a:gd name="T48" fmla="*/ 1557 w 1974"/>
                    <a:gd name="T49" fmla="*/ 692 h 2057"/>
                    <a:gd name="T50" fmla="*/ 1666 w 1974"/>
                    <a:gd name="T51" fmla="*/ 559 h 2057"/>
                    <a:gd name="T52" fmla="*/ 1725 w 1974"/>
                    <a:gd name="T53" fmla="*/ 702 h 2057"/>
                    <a:gd name="T54" fmla="*/ 1844 w 1974"/>
                    <a:gd name="T55" fmla="*/ 725 h 2057"/>
                    <a:gd name="T56" fmla="*/ 1969 w 1974"/>
                    <a:gd name="T57" fmla="*/ 615 h 2057"/>
                    <a:gd name="T58" fmla="*/ 1894 w 1974"/>
                    <a:gd name="T59" fmla="*/ 713 h 2057"/>
                    <a:gd name="T60" fmla="*/ 1761 w 1974"/>
                    <a:gd name="T61" fmla="*/ 865 h 2057"/>
                    <a:gd name="T62" fmla="*/ 1622 w 1974"/>
                    <a:gd name="T63" fmla="*/ 906 h 2057"/>
                    <a:gd name="T64" fmla="*/ 1495 w 1974"/>
                    <a:gd name="T65" fmla="*/ 1154 h 2057"/>
                    <a:gd name="T66" fmla="*/ 1205 w 1974"/>
                    <a:gd name="T67" fmla="*/ 1400 h 2057"/>
                    <a:gd name="T68" fmla="*/ 1011 w 1974"/>
                    <a:gd name="T69" fmla="*/ 1428 h 2057"/>
                    <a:gd name="T70" fmla="*/ 849 w 1974"/>
                    <a:gd name="T71" fmla="*/ 1405 h 2057"/>
                    <a:gd name="T72" fmla="*/ 628 w 1974"/>
                    <a:gd name="T73" fmla="*/ 1573 h 2057"/>
                    <a:gd name="T74" fmla="*/ 382 w 1974"/>
                    <a:gd name="T75" fmla="*/ 1812 h 2057"/>
                    <a:gd name="T76" fmla="*/ 281 w 1974"/>
                    <a:gd name="T77" fmla="*/ 1918 h 2057"/>
                    <a:gd name="T78" fmla="*/ 138 w 1974"/>
                    <a:gd name="T79" fmla="*/ 2029 h 2057"/>
                    <a:gd name="T80" fmla="*/ 17 w 1974"/>
                    <a:gd name="T81" fmla="*/ 2011 h 2057"/>
                    <a:gd name="T82" fmla="*/ 207 w 1974"/>
                    <a:gd name="T83" fmla="*/ 1792 h 2057"/>
                    <a:gd name="T84" fmla="*/ 585 w 1974"/>
                    <a:gd name="T85" fmla="*/ 1540 h 2057"/>
                    <a:gd name="T86" fmla="*/ 780 w 1974"/>
                    <a:gd name="T87" fmla="*/ 1383 h 2057"/>
                    <a:gd name="T88" fmla="*/ 847 w 1974"/>
                    <a:gd name="T89" fmla="*/ 1255 h 2057"/>
                    <a:gd name="T90" fmla="*/ 941 w 1974"/>
                    <a:gd name="T91" fmla="*/ 1077 h 2057"/>
                    <a:gd name="T92" fmla="*/ 1080 w 1974"/>
                    <a:gd name="T93" fmla="*/ 929 h 2057"/>
                    <a:gd name="T94" fmla="*/ 1185 w 1974"/>
                    <a:gd name="T95" fmla="*/ 1009 h 2057"/>
                    <a:gd name="T96" fmla="*/ 1095 w 1974"/>
                    <a:gd name="T97" fmla="*/ 870 h 2057"/>
                    <a:gd name="T98" fmla="*/ 1170 w 1974"/>
                    <a:gd name="T99" fmla="*/ 496 h 2057"/>
                    <a:gd name="T100" fmla="*/ 1068 w 1974"/>
                    <a:gd name="T101" fmla="*/ 415 h 2057"/>
                    <a:gd name="T102" fmla="*/ 1055 w 1974"/>
                    <a:gd name="T103" fmla="*/ 353 h 2057"/>
                    <a:gd name="T104" fmla="*/ 1069 w 1974"/>
                    <a:gd name="T105" fmla="*/ 327 h 2057"/>
                    <a:gd name="T106" fmla="*/ 947 w 1974"/>
                    <a:gd name="T107" fmla="*/ 230 h 2057"/>
                    <a:gd name="T108" fmla="*/ 979 w 1974"/>
                    <a:gd name="T109" fmla="*/ 145 h 2057"/>
                    <a:gd name="T110" fmla="*/ 1004 w 1974"/>
                    <a:gd name="T111" fmla="*/ 121 h 2057"/>
                    <a:gd name="T112" fmla="*/ 875 w 1974"/>
                    <a:gd name="T113" fmla="*/ 33 h 2057"/>
                    <a:gd name="T114" fmla="*/ 936 w 1974"/>
                    <a:gd name="T115" fmla="*/ 29 h 2057"/>
                    <a:gd name="T116" fmla="*/ 1037 w 1974"/>
                    <a:gd name="T117" fmla="*/ 72 h 20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974" h="2057">
                      <a:moveTo>
                        <a:pt x="1037" y="72"/>
                      </a:moveTo>
                      <a:lnTo>
                        <a:pt x="1028" y="83"/>
                      </a:lnTo>
                      <a:lnTo>
                        <a:pt x="1028" y="95"/>
                      </a:lnTo>
                      <a:lnTo>
                        <a:pt x="1033" y="107"/>
                      </a:lnTo>
                      <a:lnTo>
                        <a:pt x="1037" y="119"/>
                      </a:lnTo>
                      <a:lnTo>
                        <a:pt x="1118" y="190"/>
                      </a:lnTo>
                      <a:lnTo>
                        <a:pt x="1112" y="192"/>
                      </a:lnTo>
                      <a:lnTo>
                        <a:pt x="1104" y="193"/>
                      </a:lnTo>
                      <a:lnTo>
                        <a:pt x="1096" y="195"/>
                      </a:lnTo>
                      <a:lnTo>
                        <a:pt x="1090" y="199"/>
                      </a:lnTo>
                      <a:lnTo>
                        <a:pt x="1083" y="202"/>
                      </a:lnTo>
                      <a:lnTo>
                        <a:pt x="1078" y="206"/>
                      </a:lnTo>
                      <a:lnTo>
                        <a:pt x="1073" y="212"/>
                      </a:lnTo>
                      <a:lnTo>
                        <a:pt x="1070" y="218"/>
                      </a:lnTo>
                      <a:lnTo>
                        <a:pt x="1071" y="240"/>
                      </a:lnTo>
                      <a:lnTo>
                        <a:pt x="1078" y="258"/>
                      </a:lnTo>
                      <a:lnTo>
                        <a:pt x="1090" y="272"/>
                      </a:lnTo>
                      <a:lnTo>
                        <a:pt x="1104" y="283"/>
                      </a:lnTo>
                      <a:lnTo>
                        <a:pt x="1120" y="293"/>
                      </a:lnTo>
                      <a:lnTo>
                        <a:pt x="1137" y="301"/>
                      </a:lnTo>
                      <a:lnTo>
                        <a:pt x="1154" y="309"/>
                      </a:lnTo>
                      <a:lnTo>
                        <a:pt x="1171" y="319"/>
                      </a:lnTo>
                      <a:lnTo>
                        <a:pt x="1164" y="319"/>
                      </a:lnTo>
                      <a:lnTo>
                        <a:pt x="1158" y="319"/>
                      </a:lnTo>
                      <a:lnTo>
                        <a:pt x="1151" y="320"/>
                      </a:lnTo>
                      <a:lnTo>
                        <a:pt x="1144" y="321"/>
                      </a:lnTo>
                      <a:lnTo>
                        <a:pt x="1139" y="323"/>
                      </a:lnTo>
                      <a:lnTo>
                        <a:pt x="1133" y="328"/>
                      </a:lnTo>
                      <a:lnTo>
                        <a:pt x="1129" y="332"/>
                      </a:lnTo>
                      <a:lnTo>
                        <a:pt x="1127" y="339"/>
                      </a:lnTo>
                      <a:lnTo>
                        <a:pt x="1130" y="348"/>
                      </a:lnTo>
                      <a:lnTo>
                        <a:pt x="1133" y="359"/>
                      </a:lnTo>
                      <a:lnTo>
                        <a:pt x="1138" y="369"/>
                      </a:lnTo>
                      <a:lnTo>
                        <a:pt x="1143" y="379"/>
                      </a:lnTo>
                      <a:lnTo>
                        <a:pt x="1150" y="388"/>
                      </a:lnTo>
                      <a:lnTo>
                        <a:pt x="1156" y="397"/>
                      </a:lnTo>
                      <a:lnTo>
                        <a:pt x="1165" y="403"/>
                      </a:lnTo>
                      <a:lnTo>
                        <a:pt x="1176" y="410"/>
                      </a:lnTo>
                      <a:lnTo>
                        <a:pt x="1183" y="412"/>
                      </a:lnTo>
                      <a:lnTo>
                        <a:pt x="1190" y="414"/>
                      </a:lnTo>
                      <a:lnTo>
                        <a:pt x="1198" y="416"/>
                      </a:lnTo>
                      <a:lnTo>
                        <a:pt x="1207" y="420"/>
                      </a:lnTo>
                      <a:lnTo>
                        <a:pt x="1215" y="423"/>
                      </a:lnTo>
                      <a:lnTo>
                        <a:pt x="1221" y="427"/>
                      </a:lnTo>
                      <a:lnTo>
                        <a:pt x="1228" y="433"/>
                      </a:lnTo>
                      <a:lnTo>
                        <a:pt x="1233" y="439"/>
                      </a:lnTo>
                      <a:lnTo>
                        <a:pt x="1276" y="452"/>
                      </a:lnTo>
                      <a:lnTo>
                        <a:pt x="1254" y="475"/>
                      </a:lnTo>
                      <a:lnTo>
                        <a:pt x="1233" y="501"/>
                      </a:lnTo>
                      <a:lnTo>
                        <a:pt x="1215" y="527"/>
                      </a:lnTo>
                      <a:lnTo>
                        <a:pt x="1198" y="554"/>
                      </a:lnTo>
                      <a:lnTo>
                        <a:pt x="1186" y="584"/>
                      </a:lnTo>
                      <a:lnTo>
                        <a:pt x="1179" y="613"/>
                      </a:lnTo>
                      <a:lnTo>
                        <a:pt x="1178" y="643"/>
                      </a:lnTo>
                      <a:lnTo>
                        <a:pt x="1185" y="673"/>
                      </a:lnTo>
                      <a:lnTo>
                        <a:pt x="1187" y="689"/>
                      </a:lnTo>
                      <a:lnTo>
                        <a:pt x="1188" y="706"/>
                      </a:lnTo>
                      <a:lnTo>
                        <a:pt x="1191" y="720"/>
                      </a:lnTo>
                      <a:lnTo>
                        <a:pt x="1205" y="730"/>
                      </a:lnTo>
                      <a:lnTo>
                        <a:pt x="1211" y="713"/>
                      </a:lnTo>
                      <a:lnTo>
                        <a:pt x="1216" y="695"/>
                      </a:lnTo>
                      <a:lnTo>
                        <a:pt x="1219" y="677"/>
                      </a:lnTo>
                      <a:lnTo>
                        <a:pt x="1223" y="658"/>
                      </a:lnTo>
                      <a:lnTo>
                        <a:pt x="1232" y="629"/>
                      </a:lnTo>
                      <a:lnTo>
                        <a:pt x="1243" y="602"/>
                      </a:lnTo>
                      <a:lnTo>
                        <a:pt x="1256" y="578"/>
                      </a:lnTo>
                      <a:lnTo>
                        <a:pt x="1273" y="556"/>
                      </a:lnTo>
                      <a:lnTo>
                        <a:pt x="1292" y="539"/>
                      </a:lnTo>
                      <a:lnTo>
                        <a:pt x="1315" y="524"/>
                      </a:lnTo>
                      <a:lnTo>
                        <a:pt x="1342" y="510"/>
                      </a:lnTo>
                      <a:lnTo>
                        <a:pt x="1371" y="502"/>
                      </a:lnTo>
                      <a:lnTo>
                        <a:pt x="1377" y="505"/>
                      </a:lnTo>
                      <a:lnTo>
                        <a:pt x="1381" y="490"/>
                      </a:lnTo>
                      <a:lnTo>
                        <a:pt x="1379" y="475"/>
                      </a:lnTo>
                      <a:lnTo>
                        <a:pt x="1373" y="461"/>
                      </a:lnTo>
                      <a:lnTo>
                        <a:pt x="1366" y="447"/>
                      </a:lnTo>
                      <a:lnTo>
                        <a:pt x="1359" y="432"/>
                      </a:lnTo>
                      <a:lnTo>
                        <a:pt x="1354" y="416"/>
                      </a:lnTo>
                      <a:lnTo>
                        <a:pt x="1355" y="400"/>
                      </a:lnTo>
                      <a:lnTo>
                        <a:pt x="1361" y="381"/>
                      </a:lnTo>
                      <a:lnTo>
                        <a:pt x="1376" y="373"/>
                      </a:lnTo>
                      <a:lnTo>
                        <a:pt x="1390" y="368"/>
                      </a:lnTo>
                      <a:lnTo>
                        <a:pt x="1406" y="367"/>
                      </a:lnTo>
                      <a:lnTo>
                        <a:pt x="1423" y="370"/>
                      </a:lnTo>
                      <a:lnTo>
                        <a:pt x="1439" y="375"/>
                      </a:lnTo>
                      <a:lnTo>
                        <a:pt x="1456" y="380"/>
                      </a:lnTo>
                      <a:lnTo>
                        <a:pt x="1471" y="386"/>
                      </a:lnTo>
                      <a:lnTo>
                        <a:pt x="1486" y="390"/>
                      </a:lnTo>
                      <a:lnTo>
                        <a:pt x="1495" y="382"/>
                      </a:lnTo>
                      <a:lnTo>
                        <a:pt x="1496" y="374"/>
                      </a:lnTo>
                      <a:lnTo>
                        <a:pt x="1494" y="365"/>
                      </a:lnTo>
                      <a:lnTo>
                        <a:pt x="1489" y="355"/>
                      </a:lnTo>
                      <a:lnTo>
                        <a:pt x="1483" y="344"/>
                      </a:lnTo>
                      <a:lnTo>
                        <a:pt x="1477" y="333"/>
                      </a:lnTo>
                      <a:lnTo>
                        <a:pt x="1475" y="321"/>
                      </a:lnTo>
                      <a:lnTo>
                        <a:pt x="1476" y="309"/>
                      </a:lnTo>
                      <a:lnTo>
                        <a:pt x="1492" y="306"/>
                      </a:lnTo>
                      <a:lnTo>
                        <a:pt x="1505" y="307"/>
                      </a:lnTo>
                      <a:lnTo>
                        <a:pt x="1517" y="311"/>
                      </a:lnTo>
                      <a:lnTo>
                        <a:pt x="1529" y="317"/>
                      </a:lnTo>
                      <a:lnTo>
                        <a:pt x="1540" y="322"/>
                      </a:lnTo>
                      <a:lnTo>
                        <a:pt x="1552" y="327"/>
                      </a:lnTo>
                      <a:lnTo>
                        <a:pt x="1564" y="328"/>
                      </a:lnTo>
                      <a:lnTo>
                        <a:pt x="1577" y="324"/>
                      </a:lnTo>
                      <a:lnTo>
                        <a:pt x="1572" y="318"/>
                      </a:lnTo>
                      <a:lnTo>
                        <a:pt x="1565" y="309"/>
                      </a:lnTo>
                      <a:lnTo>
                        <a:pt x="1561" y="300"/>
                      </a:lnTo>
                      <a:lnTo>
                        <a:pt x="1557" y="292"/>
                      </a:lnTo>
                      <a:lnTo>
                        <a:pt x="1555" y="282"/>
                      </a:lnTo>
                      <a:lnTo>
                        <a:pt x="1556" y="274"/>
                      </a:lnTo>
                      <a:lnTo>
                        <a:pt x="1560" y="268"/>
                      </a:lnTo>
                      <a:lnTo>
                        <a:pt x="1567" y="262"/>
                      </a:lnTo>
                      <a:lnTo>
                        <a:pt x="1576" y="263"/>
                      </a:lnTo>
                      <a:lnTo>
                        <a:pt x="1586" y="264"/>
                      </a:lnTo>
                      <a:lnTo>
                        <a:pt x="1594" y="268"/>
                      </a:lnTo>
                      <a:lnTo>
                        <a:pt x="1602" y="271"/>
                      </a:lnTo>
                      <a:lnTo>
                        <a:pt x="1609" y="276"/>
                      </a:lnTo>
                      <a:lnTo>
                        <a:pt x="1617" y="282"/>
                      </a:lnTo>
                      <a:lnTo>
                        <a:pt x="1623" y="288"/>
                      </a:lnTo>
                      <a:lnTo>
                        <a:pt x="1630" y="296"/>
                      </a:lnTo>
                      <a:lnTo>
                        <a:pt x="1631" y="336"/>
                      </a:lnTo>
                      <a:lnTo>
                        <a:pt x="1626" y="375"/>
                      </a:lnTo>
                      <a:lnTo>
                        <a:pt x="1617" y="412"/>
                      </a:lnTo>
                      <a:lnTo>
                        <a:pt x="1603" y="448"/>
                      </a:lnTo>
                      <a:lnTo>
                        <a:pt x="1587" y="483"/>
                      </a:lnTo>
                      <a:lnTo>
                        <a:pt x="1572" y="519"/>
                      </a:lnTo>
                      <a:lnTo>
                        <a:pt x="1556" y="554"/>
                      </a:lnTo>
                      <a:lnTo>
                        <a:pt x="1543" y="591"/>
                      </a:lnTo>
                      <a:lnTo>
                        <a:pt x="1537" y="621"/>
                      </a:lnTo>
                      <a:lnTo>
                        <a:pt x="1528" y="650"/>
                      </a:lnTo>
                      <a:lnTo>
                        <a:pt x="1519" y="679"/>
                      </a:lnTo>
                      <a:lnTo>
                        <a:pt x="1509" y="707"/>
                      </a:lnTo>
                      <a:lnTo>
                        <a:pt x="1499" y="736"/>
                      </a:lnTo>
                      <a:lnTo>
                        <a:pt x="1488" y="764"/>
                      </a:lnTo>
                      <a:lnTo>
                        <a:pt x="1477" y="792"/>
                      </a:lnTo>
                      <a:lnTo>
                        <a:pt x="1466" y="820"/>
                      </a:lnTo>
                      <a:lnTo>
                        <a:pt x="1457" y="824"/>
                      </a:lnTo>
                      <a:lnTo>
                        <a:pt x="1446" y="830"/>
                      </a:lnTo>
                      <a:lnTo>
                        <a:pt x="1436" y="836"/>
                      </a:lnTo>
                      <a:lnTo>
                        <a:pt x="1424" y="842"/>
                      </a:lnTo>
                      <a:lnTo>
                        <a:pt x="1412" y="847"/>
                      </a:lnTo>
                      <a:lnTo>
                        <a:pt x="1400" y="851"/>
                      </a:lnTo>
                      <a:lnTo>
                        <a:pt x="1385" y="851"/>
                      </a:lnTo>
                      <a:lnTo>
                        <a:pt x="1371" y="848"/>
                      </a:lnTo>
                      <a:lnTo>
                        <a:pt x="1360" y="828"/>
                      </a:lnTo>
                      <a:lnTo>
                        <a:pt x="1354" y="806"/>
                      </a:lnTo>
                      <a:lnTo>
                        <a:pt x="1351" y="782"/>
                      </a:lnTo>
                      <a:lnTo>
                        <a:pt x="1354" y="758"/>
                      </a:lnTo>
                      <a:lnTo>
                        <a:pt x="1359" y="734"/>
                      </a:lnTo>
                      <a:lnTo>
                        <a:pt x="1367" y="711"/>
                      </a:lnTo>
                      <a:lnTo>
                        <a:pt x="1376" y="689"/>
                      </a:lnTo>
                      <a:lnTo>
                        <a:pt x="1385" y="668"/>
                      </a:lnTo>
                      <a:lnTo>
                        <a:pt x="1384" y="678"/>
                      </a:lnTo>
                      <a:lnTo>
                        <a:pt x="1382" y="690"/>
                      </a:lnTo>
                      <a:lnTo>
                        <a:pt x="1380" y="705"/>
                      </a:lnTo>
                      <a:lnTo>
                        <a:pt x="1379" y="720"/>
                      </a:lnTo>
                      <a:lnTo>
                        <a:pt x="1380" y="737"/>
                      </a:lnTo>
                      <a:lnTo>
                        <a:pt x="1384" y="750"/>
                      </a:lnTo>
                      <a:lnTo>
                        <a:pt x="1392" y="761"/>
                      </a:lnTo>
                      <a:lnTo>
                        <a:pt x="1405" y="767"/>
                      </a:lnTo>
                      <a:lnTo>
                        <a:pt x="1416" y="769"/>
                      </a:lnTo>
                      <a:lnTo>
                        <a:pt x="1426" y="767"/>
                      </a:lnTo>
                      <a:lnTo>
                        <a:pt x="1436" y="762"/>
                      </a:lnTo>
                      <a:lnTo>
                        <a:pt x="1446" y="755"/>
                      </a:lnTo>
                      <a:lnTo>
                        <a:pt x="1454" y="748"/>
                      </a:lnTo>
                      <a:lnTo>
                        <a:pt x="1462" y="739"/>
                      </a:lnTo>
                      <a:lnTo>
                        <a:pt x="1470" y="729"/>
                      </a:lnTo>
                      <a:lnTo>
                        <a:pt x="1476" y="720"/>
                      </a:lnTo>
                      <a:lnTo>
                        <a:pt x="1481" y="701"/>
                      </a:lnTo>
                      <a:lnTo>
                        <a:pt x="1487" y="681"/>
                      </a:lnTo>
                      <a:lnTo>
                        <a:pt x="1493" y="661"/>
                      </a:lnTo>
                      <a:lnTo>
                        <a:pt x="1498" y="641"/>
                      </a:lnTo>
                      <a:lnTo>
                        <a:pt x="1502" y="621"/>
                      </a:lnTo>
                      <a:lnTo>
                        <a:pt x="1503" y="601"/>
                      </a:lnTo>
                      <a:lnTo>
                        <a:pt x="1499" y="581"/>
                      </a:lnTo>
                      <a:lnTo>
                        <a:pt x="1491" y="563"/>
                      </a:lnTo>
                      <a:lnTo>
                        <a:pt x="1482" y="555"/>
                      </a:lnTo>
                      <a:lnTo>
                        <a:pt x="1473" y="550"/>
                      </a:lnTo>
                      <a:lnTo>
                        <a:pt x="1463" y="548"/>
                      </a:lnTo>
                      <a:lnTo>
                        <a:pt x="1454" y="546"/>
                      </a:lnTo>
                      <a:lnTo>
                        <a:pt x="1443" y="548"/>
                      </a:lnTo>
                      <a:lnTo>
                        <a:pt x="1434" y="550"/>
                      </a:lnTo>
                      <a:lnTo>
                        <a:pt x="1424" y="554"/>
                      </a:lnTo>
                      <a:lnTo>
                        <a:pt x="1414" y="559"/>
                      </a:lnTo>
                      <a:lnTo>
                        <a:pt x="1380" y="594"/>
                      </a:lnTo>
                      <a:lnTo>
                        <a:pt x="1350" y="632"/>
                      </a:lnTo>
                      <a:lnTo>
                        <a:pt x="1325" y="674"/>
                      </a:lnTo>
                      <a:lnTo>
                        <a:pt x="1305" y="719"/>
                      </a:lnTo>
                      <a:lnTo>
                        <a:pt x="1292" y="767"/>
                      </a:lnTo>
                      <a:lnTo>
                        <a:pt x="1287" y="817"/>
                      </a:lnTo>
                      <a:lnTo>
                        <a:pt x="1288" y="866"/>
                      </a:lnTo>
                      <a:lnTo>
                        <a:pt x="1299" y="916"/>
                      </a:lnTo>
                      <a:lnTo>
                        <a:pt x="1304" y="927"/>
                      </a:lnTo>
                      <a:lnTo>
                        <a:pt x="1313" y="937"/>
                      </a:lnTo>
                      <a:lnTo>
                        <a:pt x="1325" y="945"/>
                      </a:lnTo>
                      <a:lnTo>
                        <a:pt x="1337" y="950"/>
                      </a:lnTo>
                      <a:lnTo>
                        <a:pt x="1351" y="953"/>
                      </a:lnTo>
                      <a:lnTo>
                        <a:pt x="1367" y="955"/>
                      </a:lnTo>
                      <a:lnTo>
                        <a:pt x="1381" y="953"/>
                      </a:lnTo>
                      <a:lnTo>
                        <a:pt x="1395" y="949"/>
                      </a:lnTo>
                      <a:lnTo>
                        <a:pt x="1407" y="945"/>
                      </a:lnTo>
                      <a:lnTo>
                        <a:pt x="1418" y="938"/>
                      </a:lnTo>
                      <a:lnTo>
                        <a:pt x="1429" y="930"/>
                      </a:lnTo>
                      <a:lnTo>
                        <a:pt x="1440" y="923"/>
                      </a:lnTo>
                      <a:lnTo>
                        <a:pt x="1450" y="913"/>
                      </a:lnTo>
                      <a:lnTo>
                        <a:pt x="1460" y="903"/>
                      </a:lnTo>
                      <a:lnTo>
                        <a:pt x="1470" y="893"/>
                      </a:lnTo>
                      <a:lnTo>
                        <a:pt x="1481" y="882"/>
                      </a:lnTo>
                      <a:lnTo>
                        <a:pt x="1491" y="872"/>
                      </a:lnTo>
                      <a:lnTo>
                        <a:pt x="1500" y="863"/>
                      </a:lnTo>
                      <a:lnTo>
                        <a:pt x="1511" y="853"/>
                      </a:lnTo>
                      <a:lnTo>
                        <a:pt x="1522" y="844"/>
                      </a:lnTo>
                      <a:lnTo>
                        <a:pt x="1534" y="836"/>
                      </a:lnTo>
                      <a:lnTo>
                        <a:pt x="1546" y="830"/>
                      </a:lnTo>
                      <a:lnTo>
                        <a:pt x="1560" y="824"/>
                      </a:lnTo>
                      <a:lnTo>
                        <a:pt x="1573" y="820"/>
                      </a:lnTo>
                      <a:lnTo>
                        <a:pt x="1579" y="812"/>
                      </a:lnTo>
                      <a:lnTo>
                        <a:pt x="1587" y="806"/>
                      </a:lnTo>
                      <a:lnTo>
                        <a:pt x="1592" y="798"/>
                      </a:lnTo>
                      <a:lnTo>
                        <a:pt x="1591" y="787"/>
                      </a:lnTo>
                      <a:lnTo>
                        <a:pt x="1577" y="772"/>
                      </a:lnTo>
                      <a:lnTo>
                        <a:pt x="1567" y="753"/>
                      </a:lnTo>
                      <a:lnTo>
                        <a:pt x="1561" y="734"/>
                      </a:lnTo>
                      <a:lnTo>
                        <a:pt x="1557" y="713"/>
                      </a:lnTo>
                      <a:lnTo>
                        <a:pt x="1557" y="692"/>
                      </a:lnTo>
                      <a:lnTo>
                        <a:pt x="1560" y="670"/>
                      </a:lnTo>
                      <a:lnTo>
                        <a:pt x="1563" y="649"/>
                      </a:lnTo>
                      <a:lnTo>
                        <a:pt x="1567" y="630"/>
                      </a:lnTo>
                      <a:lnTo>
                        <a:pt x="1584" y="616"/>
                      </a:lnTo>
                      <a:lnTo>
                        <a:pt x="1599" y="603"/>
                      </a:lnTo>
                      <a:lnTo>
                        <a:pt x="1615" y="591"/>
                      </a:lnTo>
                      <a:lnTo>
                        <a:pt x="1633" y="580"/>
                      </a:lnTo>
                      <a:lnTo>
                        <a:pt x="1649" y="569"/>
                      </a:lnTo>
                      <a:lnTo>
                        <a:pt x="1666" y="559"/>
                      </a:lnTo>
                      <a:lnTo>
                        <a:pt x="1683" y="549"/>
                      </a:lnTo>
                      <a:lnTo>
                        <a:pt x="1701" y="539"/>
                      </a:lnTo>
                      <a:lnTo>
                        <a:pt x="1701" y="561"/>
                      </a:lnTo>
                      <a:lnTo>
                        <a:pt x="1701" y="585"/>
                      </a:lnTo>
                      <a:lnTo>
                        <a:pt x="1701" y="609"/>
                      </a:lnTo>
                      <a:lnTo>
                        <a:pt x="1703" y="634"/>
                      </a:lnTo>
                      <a:lnTo>
                        <a:pt x="1708" y="658"/>
                      </a:lnTo>
                      <a:lnTo>
                        <a:pt x="1714" y="681"/>
                      </a:lnTo>
                      <a:lnTo>
                        <a:pt x="1725" y="702"/>
                      </a:lnTo>
                      <a:lnTo>
                        <a:pt x="1739" y="720"/>
                      </a:lnTo>
                      <a:lnTo>
                        <a:pt x="1752" y="729"/>
                      </a:lnTo>
                      <a:lnTo>
                        <a:pt x="1764" y="737"/>
                      </a:lnTo>
                      <a:lnTo>
                        <a:pt x="1778" y="741"/>
                      </a:lnTo>
                      <a:lnTo>
                        <a:pt x="1791" y="742"/>
                      </a:lnTo>
                      <a:lnTo>
                        <a:pt x="1804" y="742"/>
                      </a:lnTo>
                      <a:lnTo>
                        <a:pt x="1817" y="739"/>
                      </a:lnTo>
                      <a:lnTo>
                        <a:pt x="1831" y="734"/>
                      </a:lnTo>
                      <a:lnTo>
                        <a:pt x="1844" y="725"/>
                      </a:lnTo>
                      <a:lnTo>
                        <a:pt x="1852" y="711"/>
                      </a:lnTo>
                      <a:lnTo>
                        <a:pt x="1860" y="696"/>
                      </a:lnTo>
                      <a:lnTo>
                        <a:pt x="1866" y="682"/>
                      </a:lnTo>
                      <a:lnTo>
                        <a:pt x="1874" y="668"/>
                      </a:lnTo>
                      <a:lnTo>
                        <a:pt x="1883" y="654"/>
                      </a:lnTo>
                      <a:lnTo>
                        <a:pt x="1894" y="642"/>
                      </a:lnTo>
                      <a:lnTo>
                        <a:pt x="1906" y="632"/>
                      </a:lnTo>
                      <a:lnTo>
                        <a:pt x="1921" y="624"/>
                      </a:lnTo>
                      <a:lnTo>
                        <a:pt x="1969" y="615"/>
                      </a:lnTo>
                      <a:lnTo>
                        <a:pt x="1974" y="629"/>
                      </a:lnTo>
                      <a:lnTo>
                        <a:pt x="1972" y="639"/>
                      </a:lnTo>
                      <a:lnTo>
                        <a:pt x="1964" y="648"/>
                      </a:lnTo>
                      <a:lnTo>
                        <a:pt x="1953" y="657"/>
                      </a:lnTo>
                      <a:lnTo>
                        <a:pt x="1941" y="664"/>
                      </a:lnTo>
                      <a:lnTo>
                        <a:pt x="1929" y="672"/>
                      </a:lnTo>
                      <a:lnTo>
                        <a:pt x="1918" y="681"/>
                      </a:lnTo>
                      <a:lnTo>
                        <a:pt x="1911" y="692"/>
                      </a:lnTo>
                      <a:lnTo>
                        <a:pt x="1894" y="713"/>
                      </a:lnTo>
                      <a:lnTo>
                        <a:pt x="1878" y="734"/>
                      </a:lnTo>
                      <a:lnTo>
                        <a:pt x="1864" y="754"/>
                      </a:lnTo>
                      <a:lnTo>
                        <a:pt x="1851" y="775"/>
                      </a:lnTo>
                      <a:lnTo>
                        <a:pt x="1838" y="797"/>
                      </a:lnTo>
                      <a:lnTo>
                        <a:pt x="1826" y="818"/>
                      </a:lnTo>
                      <a:lnTo>
                        <a:pt x="1812" y="839"/>
                      </a:lnTo>
                      <a:lnTo>
                        <a:pt x="1796" y="858"/>
                      </a:lnTo>
                      <a:lnTo>
                        <a:pt x="1779" y="864"/>
                      </a:lnTo>
                      <a:lnTo>
                        <a:pt x="1761" y="865"/>
                      </a:lnTo>
                      <a:lnTo>
                        <a:pt x="1743" y="862"/>
                      </a:lnTo>
                      <a:lnTo>
                        <a:pt x="1725" y="857"/>
                      </a:lnTo>
                      <a:lnTo>
                        <a:pt x="1708" y="851"/>
                      </a:lnTo>
                      <a:lnTo>
                        <a:pt x="1689" y="846"/>
                      </a:lnTo>
                      <a:lnTo>
                        <a:pt x="1671" y="843"/>
                      </a:lnTo>
                      <a:lnTo>
                        <a:pt x="1654" y="844"/>
                      </a:lnTo>
                      <a:lnTo>
                        <a:pt x="1641" y="864"/>
                      </a:lnTo>
                      <a:lnTo>
                        <a:pt x="1631" y="884"/>
                      </a:lnTo>
                      <a:lnTo>
                        <a:pt x="1622" y="906"/>
                      </a:lnTo>
                      <a:lnTo>
                        <a:pt x="1614" y="928"/>
                      </a:lnTo>
                      <a:lnTo>
                        <a:pt x="1608" y="950"/>
                      </a:lnTo>
                      <a:lnTo>
                        <a:pt x="1601" y="972"/>
                      </a:lnTo>
                      <a:lnTo>
                        <a:pt x="1594" y="994"/>
                      </a:lnTo>
                      <a:lnTo>
                        <a:pt x="1586" y="1016"/>
                      </a:lnTo>
                      <a:lnTo>
                        <a:pt x="1565" y="1050"/>
                      </a:lnTo>
                      <a:lnTo>
                        <a:pt x="1543" y="1085"/>
                      </a:lnTo>
                      <a:lnTo>
                        <a:pt x="1520" y="1120"/>
                      </a:lnTo>
                      <a:lnTo>
                        <a:pt x="1495" y="1154"/>
                      </a:lnTo>
                      <a:lnTo>
                        <a:pt x="1469" y="1188"/>
                      </a:lnTo>
                      <a:lnTo>
                        <a:pt x="1441" y="1220"/>
                      </a:lnTo>
                      <a:lnTo>
                        <a:pt x="1412" y="1252"/>
                      </a:lnTo>
                      <a:lnTo>
                        <a:pt x="1381" y="1283"/>
                      </a:lnTo>
                      <a:lnTo>
                        <a:pt x="1348" y="1311"/>
                      </a:lnTo>
                      <a:lnTo>
                        <a:pt x="1314" y="1337"/>
                      </a:lnTo>
                      <a:lnTo>
                        <a:pt x="1279" y="1361"/>
                      </a:lnTo>
                      <a:lnTo>
                        <a:pt x="1243" y="1382"/>
                      </a:lnTo>
                      <a:lnTo>
                        <a:pt x="1205" y="1400"/>
                      </a:lnTo>
                      <a:lnTo>
                        <a:pt x="1164" y="1414"/>
                      </a:lnTo>
                      <a:lnTo>
                        <a:pt x="1122" y="1425"/>
                      </a:lnTo>
                      <a:lnTo>
                        <a:pt x="1080" y="1431"/>
                      </a:lnTo>
                      <a:lnTo>
                        <a:pt x="1068" y="1433"/>
                      </a:lnTo>
                      <a:lnTo>
                        <a:pt x="1056" y="1434"/>
                      </a:lnTo>
                      <a:lnTo>
                        <a:pt x="1044" y="1435"/>
                      </a:lnTo>
                      <a:lnTo>
                        <a:pt x="1033" y="1434"/>
                      </a:lnTo>
                      <a:lnTo>
                        <a:pt x="1022" y="1431"/>
                      </a:lnTo>
                      <a:lnTo>
                        <a:pt x="1011" y="1428"/>
                      </a:lnTo>
                      <a:lnTo>
                        <a:pt x="1001" y="1424"/>
                      </a:lnTo>
                      <a:lnTo>
                        <a:pt x="993" y="1416"/>
                      </a:lnTo>
                      <a:lnTo>
                        <a:pt x="975" y="1417"/>
                      </a:lnTo>
                      <a:lnTo>
                        <a:pt x="954" y="1419"/>
                      </a:lnTo>
                      <a:lnTo>
                        <a:pt x="931" y="1422"/>
                      </a:lnTo>
                      <a:lnTo>
                        <a:pt x="908" y="1423"/>
                      </a:lnTo>
                      <a:lnTo>
                        <a:pt x="885" y="1422"/>
                      </a:lnTo>
                      <a:lnTo>
                        <a:pt x="865" y="1416"/>
                      </a:lnTo>
                      <a:lnTo>
                        <a:pt x="849" y="1405"/>
                      </a:lnTo>
                      <a:lnTo>
                        <a:pt x="837" y="1388"/>
                      </a:lnTo>
                      <a:lnTo>
                        <a:pt x="821" y="1384"/>
                      </a:lnTo>
                      <a:lnTo>
                        <a:pt x="793" y="1410"/>
                      </a:lnTo>
                      <a:lnTo>
                        <a:pt x="764" y="1436"/>
                      </a:lnTo>
                      <a:lnTo>
                        <a:pt x="737" y="1463"/>
                      </a:lnTo>
                      <a:lnTo>
                        <a:pt x="709" y="1489"/>
                      </a:lnTo>
                      <a:lnTo>
                        <a:pt x="682" y="1517"/>
                      </a:lnTo>
                      <a:lnTo>
                        <a:pt x="656" y="1544"/>
                      </a:lnTo>
                      <a:lnTo>
                        <a:pt x="628" y="1573"/>
                      </a:lnTo>
                      <a:lnTo>
                        <a:pt x="602" y="1600"/>
                      </a:lnTo>
                      <a:lnTo>
                        <a:pt x="576" y="1627"/>
                      </a:lnTo>
                      <a:lnTo>
                        <a:pt x="548" y="1655"/>
                      </a:lnTo>
                      <a:lnTo>
                        <a:pt x="522" y="1682"/>
                      </a:lnTo>
                      <a:lnTo>
                        <a:pt x="495" y="1709"/>
                      </a:lnTo>
                      <a:lnTo>
                        <a:pt x="467" y="1736"/>
                      </a:lnTo>
                      <a:lnTo>
                        <a:pt x="439" y="1762"/>
                      </a:lnTo>
                      <a:lnTo>
                        <a:pt x="410" y="1787"/>
                      </a:lnTo>
                      <a:lnTo>
                        <a:pt x="382" y="1812"/>
                      </a:lnTo>
                      <a:lnTo>
                        <a:pt x="315" y="1884"/>
                      </a:lnTo>
                      <a:lnTo>
                        <a:pt x="305" y="1881"/>
                      </a:lnTo>
                      <a:lnTo>
                        <a:pt x="299" y="1882"/>
                      </a:lnTo>
                      <a:lnTo>
                        <a:pt x="294" y="1887"/>
                      </a:lnTo>
                      <a:lnTo>
                        <a:pt x="293" y="1893"/>
                      </a:lnTo>
                      <a:lnTo>
                        <a:pt x="292" y="1900"/>
                      </a:lnTo>
                      <a:lnTo>
                        <a:pt x="290" y="1907"/>
                      </a:lnTo>
                      <a:lnTo>
                        <a:pt x="287" y="1914"/>
                      </a:lnTo>
                      <a:lnTo>
                        <a:pt x="281" y="1918"/>
                      </a:lnTo>
                      <a:lnTo>
                        <a:pt x="266" y="1932"/>
                      </a:lnTo>
                      <a:lnTo>
                        <a:pt x="250" y="1947"/>
                      </a:lnTo>
                      <a:lnTo>
                        <a:pt x="235" y="1961"/>
                      </a:lnTo>
                      <a:lnTo>
                        <a:pt x="220" y="1974"/>
                      </a:lnTo>
                      <a:lnTo>
                        <a:pt x="204" y="1986"/>
                      </a:lnTo>
                      <a:lnTo>
                        <a:pt x="188" y="1998"/>
                      </a:lnTo>
                      <a:lnTo>
                        <a:pt x="172" y="2010"/>
                      </a:lnTo>
                      <a:lnTo>
                        <a:pt x="155" y="2020"/>
                      </a:lnTo>
                      <a:lnTo>
                        <a:pt x="138" y="2029"/>
                      </a:lnTo>
                      <a:lnTo>
                        <a:pt x="120" y="2037"/>
                      </a:lnTo>
                      <a:lnTo>
                        <a:pt x="101" y="2044"/>
                      </a:lnTo>
                      <a:lnTo>
                        <a:pt x="83" y="2049"/>
                      </a:lnTo>
                      <a:lnTo>
                        <a:pt x="63" y="2054"/>
                      </a:lnTo>
                      <a:lnTo>
                        <a:pt x="42" y="2056"/>
                      </a:lnTo>
                      <a:lnTo>
                        <a:pt x="21" y="2057"/>
                      </a:lnTo>
                      <a:lnTo>
                        <a:pt x="0" y="2056"/>
                      </a:lnTo>
                      <a:lnTo>
                        <a:pt x="6" y="2033"/>
                      </a:lnTo>
                      <a:lnTo>
                        <a:pt x="17" y="2011"/>
                      </a:lnTo>
                      <a:lnTo>
                        <a:pt x="30" y="1990"/>
                      </a:lnTo>
                      <a:lnTo>
                        <a:pt x="44" y="1970"/>
                      </a:lnTo>
                      <a:lnTo>
                        <a:pt x="60" y="1950"/>
                      </a:lnTo>
                      <a:lnTo>
                        <a:pt x="74" y="1931"/>
                      </a:lnTo>
                      <a:lnTo>
                        <a:pt x="88" y="1913"/>
                      </a:lnTo>
                      <a:lnTo>
                        <a:pt x="99" y="1894"/>
                      </a:lnTo>
                      <a:lnTo>
                        <a:pt x="133" y="1858"/>
                      </a:lnTo>
                      <a:lnTo>
                        <a:pt x="169" y="1824"/>
                      </a:lnTo>
                      <a:lnTo>
                        <a:pt x="207" y="1792"/>
                      </a:lnTo>
                      <a:lnTo>
                        <a:pt x="246" y="1762"/>
                      </a:lnTo>
                      <a:lnTo>
                        <a:pt x="287" y="1733"/>
                      </a:lnTo>
                      <a:lnTo>
                        <a:pt x="327" y="1705"/>
                      </a:lnTo>
                      <a:lnTo>
                        <a:pt x="370" y="1676"/>
                      </a:lnTo>
                      <a:lnTo>
                        <a:pt x="413" y="1650"/>
                      </a:lnTo>
                      <a:lnTo>
                        <a:pt x="455" y="1623"/>
                      </a:lnTo>
                      <a:lnTo>
                        <a:pt x="499" y="1596"/>
                      </a:lnTo>
                      <a:lnTo>
                        <a:pt x="542" y="1568"/>
                      </a:lnTo>
                      <a:lnTo>
                        <a:pt x="585" y="1540"/>
                      </a:lnTo>
                      <a:lnTo>
                        <a:pt x="626" y="1511"/>
                      </a:lnTo>
                      <a:lnTo>
                        <a:pt x="667" y="1481"/>
                      </a:lnTo>
                      <a:lnTo>
                        <a:pt x="707" y="1449"/>
                      </a:lnTo>
                      <a:lnTo>
                        <a:pt x="746" y="1416"/>
                      </a:lnTo>
                      <a:lnTo>
                        <a:pt x="751" y="1411"/>
                      </a:lnTo>
                      <a:lnTo>
                        <a:pt x="758" y="1405"/>
                      </a:lnTo>
                      <a:lnTo>
                        <a:pt x="764" y="1399"/>
                      </a:lnTo>
                      <a:lnTo>
                        <a:pt x="772" y="1391"/>
                      </a:lnTo>
                      <a:lnTo>
                        <a:pt x="780" y="1383"/>
                      </a:lnTo>
                      <a:lnTo>
                        <a:pt x="786" y="1376"/>
                      </a:lnTo>
                      <a:lnTo>
                        <a:pt x="793" y="1368"/>
                      </a:lnTo>
                      <a:lnTo>
                        <a:pt x="798" y="1359"/>
                      </a:lnTo>
                      <a:lnTo>
                        <a:pt x="799" y="1340"/>
                      </a:lnTo>
                      <a:lnTo>
                        <a:pt x="805" y="1321"/>
                      </a:lnTo>
                      <a:lnTo>
                        <a:pt x="814" y="1303"/>
                      </a:lnTo>
                      <a:lnTo>
                        <a:pt x="823" y="1287"/>
                      </a:lnTo>
                      <a:lnTo>
                        <a:pt x="835" y="1272"/>
                      </a:lnTo>
                      <a:lnTo>
                        <a:pt x="847" y="1255"/>
                      </a:lnTo>
                      <a:lnTo>
                        <a:pt x="857" y="1239"/>
                      </a:lnTo>
                      <a:lnTo>
                        <a:pt x="865" y="1221"/>
                      </a:lnTo>
                      <a:lnTo>
                        <a:pt x="877" y="1202"/>
                      </a:lnTo>
                      <a:lnTo>
                        <a:pt x="888" y="1181"/>
                      </a:lnTo>
                      <a:lnTo>
                        <a:pt x="899" y="1160"/>
                      </a:lnTo>
                      <a:lnTo>
                        <a:pt x="909" y="1139"/>
                      </a:lnTo>
                      <a:lnTo>
                        <a:pt x="920" y="1119"/>
                      </a:lnTo>
                      <a:lnTo>
                        <a:pt x="930" y="1098"/>
                      </a:lnTo>
                      <a:lnTo>
                        <a:pt x="941" y="1077"/>
                      </a:lnTo>
                      <a:lnTo>
                        <a:pt x="952" y="1056"/>
                      </a:lnTo>
                      <a:lnTo>
                        <a:pt x="964" y="1037"/>
                      </a:lnTo>
                      <a:lnTo>
                        <a:pt x="977" y="1018"/>
                      </a:lnTo>
                      <a:lnTo>
                        <a:pt x="990" y="1000"/>
                      </a:lnTo>
                      <a:lnTo>
                        <a:pt x="1005" y="983"/>
                      </a:lnTo>
                      <a:lnTo>
                        <a:pt x="1021" y="968"/>
                      </a:lnTo>
                      <a:lnTo>
                        <a:pt x="1039" y="953"/>
                      </a:lnTo>
                      <a:lnTo>
                        <a:pt x="1058" y="940"/>
                      </a:lnTo>
                      <a:lnTo>
                        <a:pt x="1080" y="929"/>
                      </a:lnTo>
                      <a:lnTo>
                        <a:pt x="1087" y="945"/>
                      </a:lnTo>
                      <a:lnTo>
                        <a:pt x="1096" y="960"/>
                      </a:lnTo>
                      <a:lnTo>
                        <a:pt x="1105" y="975"/>
                      </a:lnTo>
                      <a:lnTo>
                        <a:pt x="1115" y="990"/>
                      </a:lnTo>
                      <a:lnTo>
                        <a:pt x="1127" y="1003"/>
                      </a:lnTo>
                      <a:lnTo>
                        <a:pt x="1141" y="1012"/>
                      </a:lnTo>
                      <a:lnTo>
                        <a:pt x="1158" y="1018"/>
                      </a:lnTo>
                      <a:lnTo>
                        <a:pt x="1176" y="1020"/>
                      </a:lnTo>
                      <a:lnTo>
                        <a:pt x="1185" y="1009"/>
                      </a:lnTo>
                      <a:lnTo>
                        <a:pt x="1187" y="1002"/>
                      </a:lnTo>
                      <a:lnTo>
                        <a:pt x="1184" y="996"/>
                      </a:lnTo>
                      <a:lnTo>
                        <a:pt x="1176" y="992"/>
                      </a:lnTo>
                      <a:lnTo>
                        <a:pt x="1166" y="988"/>
                      </a:lnTo>
                      <a:lnTo>
                        <a:pt x="1156" y="985"/>
                      </a:lnTo>
                      <a:lnTo>
                        <a:pt x="1148" y="980"/>
                      </a:lnTo>
                      <a:lnTo>
                        <a:pt x="1142" y="973"/>
                      </a:lnTo>
                      <a:lnTo>
                        <a:pt x="1112" y="924"/>
                      </a:lnTo>
                      <a:lnTo>
                        <a:pt x="1095" y="870"/>
                      </a:lnTo>
                      <a:lnTo>
                        <a:pt x="1089" y="814"/>
                      </a:lnTo>
                      <a:lnTo>
                        <a:pt x="1092" y="758"/>
                      </a:lnTo>
                      <a:lnTo>
                        <a:pt x="1103" y="701"/>
                      </a:lnTo>
                      <a:lnTo>
                        <a:pt x="1121" y="645"/>
                      </a:lnTo>
                      <a:lnTo>
                        <a:pt x="1144" y="591"/>
                      </a:lnTo>
                      <a:lnTo>
                        <a:pt x="1171" y="543"/>
                      </a:lnTo>
                      <a:lnTo>
                        <a:pt x="1173" y="527"/>
                      </a:lnTo>
                      <a:lnTo>
                        <a:pt x="1173" y="511"/>
                      </a:lnTo>
                      <a:lnTo>
                        <a:pt x="1170" y="496"/>
                      </a:lnTo>
                      <a:lnTo>
                        <a:pt x="1163" y="483"/>
                      </a:lnTo>
                      <a:lnTo>
                        <a:pt x="1154" y="471"/>
                      </a:lnTo>
                      <a:lnTo>
                        <a:pt x="1143" y="460"/>
                      </a:lnTo>
                      <a:lnTo>
                        <a:pt x="1131" y="451"/>
                      </a:lnTo>
                      <a:lnTo>
                        <a:pt x="1118" y="444"/>
                      </a:lnTo>
                      <a:lnTo>
                        <a:pt x="1104" y="438"/>
                      </a:lnTo>
                      <a:lnTo>
                        <a:pt x="1091" y="432"/>
                      </a:lnTo>
                      <a:lnTo>
                        <a:pt x="1079" y="424"/>
                      </a:lnTo>
                      <a:lnTo>
                        <a:pt x="1068" y="415"/>
                      </a:lnTo>
                      <a:lnTo>
                        <a:pt x="1057" y="406"/>
                      </a:lnTo>
                      <a:lnTo>
                        <a:pt x="1047" y="396"/>
                      </a:lnTo>
                      <a:lnTo>
                        <a:pt x="1037" y="383"/>
                      </a:lnTo>
                      <a:lnTo>
                        <a:pt x="1027" y="371"/>
                      </a:lnTo>
                      <a:lnTo>
                        <a:pt x="1030" y="365"/>
                      </a:lnTo>
                      <a:lnTo>
                        <a:pt x="1035" y="361"/>
                      </a:lnTo>
                      <a:lnTo>
                        <a:pt x="1041" y="356"/>
                      </a:lnTo>
                      <a:lnTo>
                        <a:pt x="1048" y="354"/>
                      </a:lnTo>
                      <a:lnTo>
                        <a:pt x="1055" y="353"/>
                      </a:lnTo>
                      <a:lnTo>
                        <a:pt x="1062" y="354"/>
                      </a:lnTo>
                      <a:lnTo>
                        <a:pt x="1069" y="355"/>
                      </a:lnTo>
                      <a:lnTo>
                        <a:pt x="1074" y="358"/>
                      </a:lnTo>
                      <a:lnTo>
                        <a:pt x="1078" y="358"/>
                      </a:lnTo>
                      <a:lnTo>
                        <a:pt x="1081" y="357"/>
                      </a:lnTo>
                      <a:lnTo>
                        <a:pt x="1082" y="355"/>
                      </a:lnTo>
                      <a:lnTo>
                        <a:pt x="1084" y="353"/>
                      </a:lnTo>
                      <a:lnTo>
                        <a:pt x="1079" y="339"/>
                      </a:lnTo>
                      <a:lnTo>
                        <a:pt x="1069" y="327"/>
                      </a:lnTo>
                      <a:lnTo>
                        <a:pt x="1058" y="317"/>
                      </a:lnTo>
                      <a:lnTo>
                        <a:pt x="1045" y="308"/>
                      </a:lnTo>
                      <a:lnTo>
                        <a:pt x="1030" y="300"/>
                      </a:lnTo>
                      <a:lnTo>
                        <a:pt x="1016" y="293"/>
                      </a:lnTo>
                      <a:lnTo>
                        <a:pt x="1002" y="285"/>
                      </a:lnTo>
                      <a:lnTo>
                        <a:pt x="989" y="276"/>
                      </a:lnTo>
                      <a:lnTo>
                        <a:pt x="977" y="260"/>
                      </a:lnTo>
                      <a:lnTo>
                        <a:pt x="963" y="245"/>
                      </a:lnTo>
                      <a:lnTo>
                        <a:pt x="947" y="230"/>
                      </a:lnTo>
                      <a:lnTo>
                        <a:pt x="933" y="216"/>
                      </a:lnTo>
                      <a:lnTo>
                        <a:pt x="921" y="200"/>
                      </a:lnTo>
                      <a:lnTo>
                        <a:pt x="911" y="182"/>
                      </a:lnTo>
                      <a:lnTo>
                        <a:pt x="907" y="161"/>
                      </a:lnTo>
                      <a:lnTo>
                        <a:pt x="908" y="137"/>
                      </a:lnTo>
                      <a:lnTo>
                        <a:pt x="927" y="134"/>
                      </a:lnTo>
                      <a:lnTo>
                        <a:pt x="945" y="135"/>
                      </a:lnTo>
                      <a:lnTo>
                        <a:pt x="963" y="140"/>
                      </a:lnTo>
                      <a:lnTo>
                        <a:pt x="979" y="145"/>
                      </a:lnTo>
                      <a:lnTo>
                        <a:pt x="994" y="152"/>
                      </a:lnTo>
                      <a:lnTo>
                        <a:pt x="1010" y="157"/>
                      </a:lnTo>
                      <a:lnTo>
                        <a:pt x="1026" y="160"/>
                      </a:lnTo>
                      <a:lnTo>
                        <a:pt x="1041" y="161"/>
                      </a:lnTo>
                      <a:lnTo>
                        <a:pt x="1036" y="154"/>
                      </a:lnTo>
                      <a:lnTo>
                        <a:pt x="1029" y="145"/>
                      </a:lnTo>
                      <a:lnTo>
                        <a:pt x="1022" y="137"/>
                      </a:lnTo>
                      <a:lnTo>
                        <a:pt x="1013" y="129"/>
                      </a:lnTo>
                      <a:lnTo>
                        <a:pt x="1004" y="121"/>
                      </a:lnTo>
                      <a:lnTo>
                        <a:pt x="994" y="114"/>
                      </a:lnTo>
                      <a:lnTo>
                        <a:pt x="984" y="109"/>
                      </a:lnTo>
                      <a:lnTo>
                        <a:pt x="975" y="105"/>
                      </a:lnTo>
                      <a:lnTo>
                        <a:pt x="958" y="94"/>
                      </a:lnTo>
                      <a:lnTo>
                        <a:pt x="941" y="83"/>
                      </a:lnTo>
                      <a:lnTo>
                        <a:pt x="922" y="72"/>
                      </a:lnTo>
                      <a:lnTo>
                        <a:pt x="906" y="60"/>
                      </a:lnTo>
                      <a:lnTo>
                        <a:pt x="889" y="48"/>
                      </a:lnTo>
                      <a:lnTo>
                        <a:pt x="875" y="33"/>
                      </a:lnTo>
                      <a:lnTo>
                        <a:pt x="863" y="17"/>
                      </a:lnTo>
                      <a:lnTo>
                        <a:pt x="855" y="0"/>
                      </a:lnTo>
                      <a:lnTo>
                        <a:pt x="867" y="2"/>
                      </a:lnTo>
                      <a:lnTo>
                        <a:pt x="879" y="5"/>
                      </a:lnTo>
                      <a:lnTo>
                        <a:pt x="891" y="8"/>
                      </a:lnTo>
                      <a:lnTo>
                        <a:pt x="903" y="13"/>
                      </a:lnTo>
                      <a:lnTo>
                        <a:pt x="914" y="18"/>
                      </a:lnTo>
                      <a:lnTo>
                        <a:pt x="925" y="24"/>
                      </a:lnTo>
                      <a:lnTo>
                        <a:pt x="936" y="29"/>
                      </a:lnTo>
                      <a:lnTo>
                        <a:pt x="948" y="35"/>
                      </a:lnTo>
                      <a:lnTo>
                        <a:pt x="959" y="41"/>
                      </a:lnTo>
                      <a:lnTo>
                        <a:pt x="970" y="47"/>
                      </a:lnTo>
                      <a:lnTo>
                        <a:pt x="981" y="52"/>
                      </a:lnTo>
                      <a:lnTo>
                        <a:pt x="992" y="58"/>
                      </a:lnTo>
                      <a:lnTo>
                        <a:pt x="1003" y="62"/>
                      </a:lnTo>
                      <a:lnTo>
                        <a:pt x="1014" y="66"/>
                      </a:lnTo>
                      <a:lnTo>
                        <a:pt x="1025" y="70"/>
                      </a:lnTo>
                      <a:lnTo>
                        <a:pt x="1037" y="7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7">
                  <a:extLst>
                    <a:ext uri="{FF2B5EF4-FFF2-40B4-BE49-F238E27FC236}">
                      <a16:creationId xmlns:a16="http://schemas.microsoft.com/office/drawing/2014/main" id="{A406130D-75DE-4E86-B852-AD08F68DD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58163" y="928688"/>
                  <a:ext cx="50800" cy="25400"/>
                </a:xfrm>
                <a:custGeom>
                  <a:avLst/>
                  <a:gdLst>
                    <a:gd name="T0" fmla="*/ 162 w 162"/>
                    <a:gd name="T1" fmla="*/ 53 h 78"/>
                    <a:gd name="T2" fmla="*/ 158 w 162"/>
                    <a:gd name="T3" fmla="*/ 59 h 78"/>
                    <a:gd name="T4" fmla="*/ 150 w 162"/>
                    <a:gd name="T5" fmla="*/ 47 h 78"/>
                    <a:gd name="T6" fmla="*/ 140 w 162"/>
                    <a:gd name="T7" fmla="*/ 38 h 78"/>
                    <a:gd name="T8" fmla="*/ 128 w 162"/>
                    <a:gd name="T9" fmla="*/ 34 h 78"/>
                    <a:gd name="T10" fmla="*/ 116 w 162"/>
                    <a:gd name="T11" fmla="*/ 30 h 78"/>
                    <a:gd name="T12" fmla="*/ 104 w 162"/>
                    <a:gd name="T13" fmla="*/ 29 h 78"/>
                    <a:gd name="T14" fmla="*/ 91 w 162"/>
                    <a:gd name="T15" fmla="*/ 30 h 78"/>
                    <a:gd name="T16" fmla="*/ 79 w 162"/>
                    <a:gd name="T17" fmla="*/ 32 h 78"/>
                    <a:gd name="T18" fmla="*/ 67 w 162"/>
                    <a:gd name="T19" fmla="*/ 35 h 78"/>
                    <a:gd name="T20" fmla="*/ 60 w 162"/>
                    <a:gd name="T21" fmla="*/ 41 h 78"/>
                    <a:gd name="T22" fmla="*/ 55 w 162"/>
                    <a:gd name="T23" fmla="*/ 49 h 78"/>
                    <a:gd name="T24" fmla="*/ 50 w 162"/>
                    <a:gd name="T25" fmla="*/ 57 h 78"/>
                    <a:gd name="T26" fmla="*/ 45 w 162"/>
                    <a:gd name="T27" fmla="*/ 64 h 78"/>
                    <a:gd name="T28" fmla="*/ 39 w 162"/>
                    <a:gd name="T29" fmla="*/ 72 h 78"/>
                    <a:gd name="T30" fmla="*/ 33 w 162"/>
                    <a:gd name="T31" fmla="*/ 76 h 78"/>
                    <a:gd name="T32" fmla="*/ 24 w 162"/>
                    <a:gd name="T33" fmla="*/ 78 h 78"/>
                    <a:gd name="T34" fmla="*/ 14 w 162"/>
                    <a:gd name="T35" fmla="*/ 77 h 78"/>
                    <a:gd name="T36" fmla="*/ 4 w 162"/>
                    <a:gd name="T37" fmla="*/ 66 h 78"/>
                    <a:gd name="T38" fmla="*/ 0 w 162"/>
                    <a:gd name="T39" fmla="*/ 52 h 78"/>
                    <a:gd name="T40" fmla="*/ 0 w 162"/>
                    <a:gd name="T41" fmla="*/ 38 h 78"/>
                    <a:gd name="T42" fmla="*/ 4 w 162"/>
                    <a:gd name="T43" fmla="*/ 25 h 78"/>
                    <a:gd name="T44" fmla="*/ 10 w 162"/>
                    <a:gd name="T45" fmla="*/ 12 h 78"/>
                    <a:gd name="T46" fmla="*/ 19 w 162"/>
                    <a:gd name="T47" fmla="*/ 4 h 78"/>
                    <a:gd name="T48" fmla="*/ 28 w 162"/>
                    <a:gd name="T49" fmla="*/ 1 h 78"/>
                    <a:gd name="T50" fmla="*/ 41 w 162"/>
                    <a:gd name="T51" fmla="*/ 0 h 78"/>
                    <a:gd name="T52" fmla="*/ 54 w 162"/>
                    <a:gd name="T53" fmla="*/ 1 h 78"/>
                    <a:gd name="T54" fmla="*/ 67 w 162"/>
                    <a:gd name="T55" fmla="*/ 3 h 78"/>
                    <a:gd name="T56" fmla="*/ 79 w 162"/>
                    <a:gd name="T57" fmla="*/ 5 h 78"/>
                    <a:gd name="T58" fmla="*/ 90 w 162"/>
                    <a:gd name="T59" fmla="*/ 6 h 78"/>
                    <a:gd name="T60" fmla="*/ 99 w 162"/>
                    <a:gd name="T61" fmla="*/ 12 h 78"/>
                    <a:gd name="T62" fmla="*/ 108 w 162"/>
                    <a:gd name="T63" fmla="*/ 17 h 78"/>
                    <a:gd name="T64" fmla="*/ 117 w 162"/>
                    <a:gd name="T65" fmla="*/ 22 h 78"/>
                    <a:gd name="T66" fmla="*/ 127 w 162"/>
                    <a:gd name="T67" fmla="*/ 27 h 78"/>
                    <a:gd name="T68" fmla="*/ 136 w 162"/>
                    <a:gd name="T69" fmla="*/ 32 h 78"/>
                    <a:gd name="T70" fmla="*/ 145 w 162"/>
                    <a:gd name="T71" fmla="*/ 39 h 78"/>
                    <a:gd name="T72" fmla="*/ 153 w 162"/>
                    <a:gd name="T73" fmla="*/ 46 h 78"/>
                    <a:gd name="T74" fmla="*/ 162 w 162"/>
                    <a:gd name="T75" fmla="*/ 53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62" h="78">
                      <a:moveTo>
                        <a:pt x="162" y="53"/>
                      </a:moveTo>
                      <a:lnTo>
                        <a:pt x="158" y="59"/>
                      </a:lnTo>
                      <a:lnTo>
                        <a:pt x="150" y="47"/>
                      </a:lnTo>
                      <a:lnTo>
                        <a:pt x="140" y="38"/>
                      </a:lnTo>
                      <a:lnTo>
                        <a:pt x="128" y="34"/>
                      </a:lnTo>
                      <a:lnTo>
                        <a:pt x="116" y="30"/>
                      </a:lnTo>
                      <a:lnTo>
                        <a:pt x="104" y="29"/>
                      </a:lnTo>
                      <a:lnTo>
                        <a:pt x="91" y="30"/>
                      </a:lnTo>
                      <a:lnTo>
                        <a:pt x="79" y="32"/>
                      </a:lnTo>
                      <a:lnTo>
                        <a:pt x="67" y="35"/>
                      </a:lnTo>
                      <a:lnTo>
                        <a:pt x="60" y="41"/>
                      </a:lnTo>
                      <a:lnTo>
                        <a:pt x="55" y="49"/>
                      </a:lnTo>
                      <a:lnTo>
                        <a:pt x="50" y="57"/>
                      </a:lnTo>
                      <a:lnTo>
                        <a:pt x="45" y="64"/>
                      </a:lnTo>
                      <a:lnTo>
                        <a:pt x="39" y="72"/>
                      </a:lnTo>
                      <a:lnTo>
                        <a:pt x="33" y="76"/>
                      </a:lnTo>
                      <a:lnTo>
                        <a:pt x="24" y="78"/>
                      </a:lnTo>
                      <a:lnTo>
                        <a:pt x="14" y="77"/>
                      </a:lnTo>
                      <a:lnTo>
                        <a:pt x="4" y="66"/>
                      </a:lnTo>
                      <a:lnTo>
                        <a:pt x="0" y="52"/>
                      </a:lnTo>
                      <a:lnTo>
                        <a:pt x="0" y="38"/>
                      </a:lnTo>
                      <a:lnTo>
                        <a:pt x="4" y="25"/>
                      </a:lnTo>
                      <a:lnTo>
                        <a:pt x="10" y="12"/>
                      </a:lnTo>
                      <a:lnTo>
                        <a:pt x="19" y="4"/>
                      </a:lnTo>
                      <a:lnTo>
                        <a:pt x="28" y="1"/>
                      </a:lnTo>
                      <a:lnTo>
                        <a:pt x="41" y="0"/>
                      </a:lnTo>
                      <a:lnTo>
                        <a:pt x="54" y="1"/>
                      </a:lnTo>
                      <a:lnTo>
                        <a:pt x="67" y="3"/>
                      </a:lnTo>
                      <a:lnTo>
                        <a:pt x="79" y="5"/>
                      </a:lnTo>
                      <a:lnTo>
                        <a:pt x="90" y="6"/>
                      </a:lnTo>
                      <a:lnTo>
                        <a:pt x="99" y="12"/>
                      </a:lnTo>
                      <a:lnTo>
                        <a:pt x="108" y="17"/>
                      </a:lnTo>
                      <a:lnTo>
                        <a:pt x="117" y="22"/>
                      </a:lnTo>
                      <a:lnTo>
                        <a:pt x="127" y="27"/>
                      </a:lnTo>
                      <a:lnTo>
                        <a:pt x="136" y="32"/>
                      </a:lnTo>
                      <a:lnTo>
                        <a:pt x="145" y="39"/>
                      </a:lnTo>
                      <a:lnTo>
                        <a:pt x="153" y="46"/>
                      </a:lnTo>
                      <a:lnTo>
                        <a:pt x="162" y="53"/>
                      </a:lnTo>
                      <a:close/>
                    </a:path>
                  </a:pathLst>
                </a:custGeom>
                <a:solidFill>
                  <a:srgbClr val="0099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27">
                <a:extLst>
                  <a:ext uri="{FF2B5EF4-FFF2-40B4-BE49-F238E27FC236}">
                    <a16:creationId xmlns:a16="http://schemas.microsoft.com/office/drawing/2014/main" id="{342BDF21-29D4-400B-B8F6-C33CA4AE474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73653" y="4414388"/>
                <a:ext cx="536543" cy="353307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  <a:gd name="connsiteX0" fmla="*/ 12778 w 12778"/>
                  <a:gd name="connsiteY0" fmla="*/ 0 h 15397"/>
                  <a:gd name="connsiteX1" fmla="*/ 0 w 12778"/>
                  <a:gd name="connsiteY1" fmla="*/ 15397 h 15397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54447 w 154447"/>
                  <a:gd name="connsiteY0" fmla="*/ 0 h 11588"/>
                  <a:gd name="connsiteX1" fmla="*/ 0 w 154447"/>
                  <a:gd name="connsiteY1" fmla="*/ 11588 h 11588"/>
                  <a:gd name="connsiteX0" fmla="*/ 154447 w 154447"/>
                  <a:gd name="connsiteY0" fmla="*/ 0 h 12270"/>
                  <a:gd name="connsiteX1" fmla="*/ 0 w 154447"/>
                  <a:gd name="connsiteY1" fmla="*/ 12270 h 1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447" h="12270">
                    <a:moveTo>
                      <a:pt x="154447" y="0"/>
                    </a:moveTo>
                    <a:lnTo>
                      <a:pt x="0" y="12270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040967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71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88" name="Group 44">
            <a:extLst>
              <a:ext uri="{FF2B5EF4-FFF2-40B4-BE49-F238E27FC236}">
                <a16:creationId xmlns:a16="http://schemas.microsoft.com/office/drawing/2014/main" id="{041E7B60-F92F-4DB4-A8C2-25BB4ED0204B}"/>
              </a:ext>
            </a:extLst>
          </p:cNvPr>
          <p:cNvGrpSpPr>
            <a:grpSpLocks/>
          </p:cNvGrpSpPr>
          <p:nvPr/>
        </p:nvGrpSpPr>
        <p:grpSpPr bwMode="auto">
          <a:xfrm>
            <a:off x="6793507" y="3608089"/>
            <a:ext cx="2121893" cy="1533810"/>
            <a:chOff x="1059" y="1025"/>
            <a:chExt cx="1490" cy="1822"/>
          </a:xfrm>
        </p:grpSpPr>
        <p:sp>
          <p:nvSpPr>
            <p:cNvPr id="91" name="Freeform 45">
              <a:extLst>
                <a:ext uri="{FF2B5EF4-FFF2-40B4-BE49-F238E27FC236}">
                  <a16:creationId xmlns:a16="http://schemas.microsoft.com/office/drawing/2014/main" id="{4A2DC000-9002-424F-9EEC-9DB0C15EB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2" name="Freeform 46">
              <a:extLst>
                <a:ext uri="{FF2B5EF4-FFF2-40B4-BE49-F238E27FC236}">
                  <a16:creationId xmlns:a16="http://schemas.microsoft.com/office/drawing/2014/main" id="{0D048AC5-AC46-40B0-98E0-F24FA0B808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3" name="Freeform 47">
              <a:extLst>
                <a:ext uri="{FF2B5EF4-FFF2-40B4-BE49-F238E27FC236}">
                  <a16:creationId xmlns:a16="http://schemas.microsoft.com/office/drawing/2014/main" id="{650E95AC-6CE8-4C5B-B5F5-9FC4DDDE7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4" name="Freeform 48">
              <a:extLst>
                <a:ext uri="{FF2B5EF4-FFF2-40B4-BE49-F238E27FC236}">
                  <a16:creationId xmlns:a16="http://schemas.microsoft.com/office/drawing/2014/main" id="{458BFA59-73D6-4214-A753-C39964BDF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5" name="Freeform 49">
              <a:extLst>
                <a:ext uri="{FF2B5EF4-FFF2-40B4-BE49-F238E27FC236}">
                  <a16:creationId xmlns:a16="http://schemas.microsoft.com/office/drawing/2014/main" id="{D715AFFB-42E4-4542-9304-4D6C673C9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6" name="Freeform 50">
              <a:extLst>
                <a:ext uri="{FF2B5EF4-FFF2-40B4-BE49-F238E27FC236}">
                  <a16:creationId xmlns:a16="http://schemas.microsoft.com/office/drawing/2014/main" id="{578CC0D4-E4CF-4C39-B2DD-0F190517B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7" name="Freeform 51">
              <a:extLst>
                <a:ext uri="{FF2B5EF4-FFF2-40B4-BE49-F238E27FC236}">
                  <a16:creationId xmlns:a16="http://schemas.microsoft.com/office/drawing/2014/main" id="{2E860734-B64B-4256-8B9D-76B2FB1FA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8" name="Freeform 52">
              <a:extLst>
                <a:ext uri="{FF2B5EF4-FFF2-40B4-BE49-F238E27FC236}">
                  <a16:creationId xmlns:a16="http://schemas.microsoft.com/office/drawing/2014/main" id="{11B4481C-4EDB-4F15-9A2F-84FD3F71B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9" name="Freeform 53">
              <a:extLst>
                <a:ext uri="{FF2B5EF4-FFF2-40B4-BE49-F238E27FC236}">
                  <a16:creationId xmlns:a16="http://schemas.microsoft.com/office/drawing/2014/main" id="{4296D835-FC0F-4149-84C6-06E9D32DCE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0" name="Freeform 54">
              <a:extLst>
                <a:ext uri="{FF2B5EF4-FFF2-40B4-BE49-F238E27FC236}">
                  <a16:creationId xmlns:a16="http://schemas.microsoft.com/office/drawing/2014/main" id="{49027686-EB30-41C4-8F18-23932005B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1" name="Freeform 55">
              <a:extLst>
                <a:ext uri="{FF2B5EF4-FFF2-40B4-BE49-F238E27FC236}">
                  <a16:creationId xmlns:a16="http://schemas.microsoft.com/office/drawing/2014/main" id="{F668F959-D847-4329-8B0F-BC6637823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2" name="Freeform 56">
              <a:extLst>
                <a:ext uri="{FF2B5EF4-FFF2-40B4-BE49-F238E27FC236}">
                  <a16:creationId xmlns:a16="http://schemas.microsoft.com/office/drawing/2014/main" id="{AD077ED5-2A42-4777-96B5-F1BD751B3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3" name="Freeform 57">
              <a:extLst>
                <a:ext uri="{FF2B5EF4-FFF2-40B4-BE49-F238E27FC236}">
                  <a16:creationId xmlns:a16="http://schemas.microsoft.com/office/drawing/2014/main" id="{6759D73D-DB1A-4A25-92FC-2F4851B21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4" name="Freeform 58">
              <a:extLst>
                <a:ext uri="{FF2B5EF4-FFF2-40B4-BE49-F238E27FC236}">
                  <a16:creationId xmlns:a16="http://schemas.microsoft.com/office/drawing/2014/main" id="{5308323E-21F3-4C1D-BE07-B825CD976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5" name="Freeform 59">
              <a:extLst>
                <a:ext uri="{FF2B5EF4-FFF2-40B4-BE49-F238E27FC236}">
                  <a16:creationId xmlns:a16="http://schemas.microsoft.com/office/drawing/2014/main" id="{C957E0DB-4EAB-42DE-BFDB-88F183841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89" name="Picture 88">
            <a:extLst>
              <a:ext uri="{FF2B5EF4-FFF2-40B4-BE49-F238E27FC236}">
                <a16:creationId xmlns:a16="http://schemas.microsoft.com/office/drawing/2014/main" id="{582FCA87-D58B-445F-ADFB-B98E0577EB8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grpSp>
        <p:nvGrpSpPr>
          <p:cNvPr id="37" name="Group 17">
            <a:extLst>
              <a:ext uri="{FF2B5EF4-FFF2-40B4-BE49-F238E27FC236}">
                <a16:creationId xmlns:a16="http://schemas.microsoft.com/office/drawing/2014/main" id="{A1407086-6E5F-4A24-9A63-B587E184DBD8}"/>
              </a:ext>
            </a:extLst>
          </p:cNvPr>
          <p:cNvGrpSpPr>
            <a:grpSpLocks/>
          </p:cNvGrpSpPr>
          <p:nvPr/>
        </p:nvGrpSpPr>
        <p:grpSpPr bwMode="auto">
          <a:xfrm>
            <a:off x="7454145" y="3752850"/>
            <a:ext cx="914400" cy="838200"/>
            <a:chOff x="2569" y="1329"/>
            <a:chExt cx="905" cy="521"/>
          </a:xfrm>
        </p:grpSpPr>
        <p:sp>
          <p:nvSpPr>
            <p:cNvPr id="58" name="Freeform 18">
              <a:extLst>
                <a:ext uri="{FF2B5EF4-FFF2-40B4-BE49-F238E27FC236}">
                  <a16:creationId xmlns:a16="http://schemas.microsoft.com/office/drawing/2014/main" id="{9D636A90-5CB2-45CC-AA93-6DD34DC4F8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9" name="Freeform 19">
              <a:extLst>
                <a:ext uri="{FF2B5EF4-FFF2-40B4-BE49-F238E27FC236}">
                  <a16:creationId xmlns:a16="http://schemas.microsoft.com/office/drawing/2014/main" id="{063E16B3-CAD7-42F1-BA8A-2725B0A71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0" name="Freeform 20">
              <a:extLst>
                <a:ext uri="{FF2B5EF4-FFF2-40B4-BE49-F238E27FC236}">
                  <a16:creationId xmlns:a16="http://schemas.microsoft.com/office/drawing/2014/main" id="{493451EE-84FD-489D-B3AF-BCBDA403B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1" name="Freeform 21">
              <a:extLst>
                <a:ext uri="{FF2B5EF4-FFF2-40B4-BE49-F238E27FC236}">
                  <a16:creationId xmlns:a16="http://schemas.microsoft.com/office/drawing/2014/main" id="{AB8FB312-1821-44A7-A500-57FA63321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2" name="Freeform 22">
              <a:extLst>
                <a:ext uri="{FF2B5EF4-FFF2-40B4-BE49-F238E27FC236}">
                  <a16:creationId xmlns:a16="http://schemas.microsoft.com/office/drawing/2014/main" id="{BC22BCEE-F27D-4004-8DAB-050BD0D3C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3" name="Freeform 23">
              <a:extLst>
                <a:ext uri="{FF2B5EF4-FFF2-40B4-BE49-F238E27FC236}">
                  <a16:creationId xmlns:a16="http://schemas.microsoft.com/office/drawing/2014/main" id="{A2722179-4158-4C2B-8864-D5D1E51D5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4" name="Freeform 24">
              <a:extLst>
                <a:ext uri="{FF2B5EF4-FFF2-40B4-BE49-F238E27FC236}">
                  <a16:creationId xmlns:a16="http://schemas.microsoft.com/office/drawing/2014/main" id="{52E77F46-9DE8-43B3-AF3E-E2984BA810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5" name="Freeform 25">
              <a:extLst>
                <a:ext uri="{FF2B5EF4-FFF2-40B4-BE49-F238E27FC236}">
                  <a16:creationId xmlns:a16="http://schemas.microsoft.com/office/drawing/2014/main" id="{D6045DDD-37E8-47B6-BD86-F9CD01E93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6" name="Freeform 26">
              <a:extLst>
                <a:ext uri="{FF2B5EF4-FFF2-40B4-BE49-F238E27FC236}">
                  <a16:creationId xmlns:a16="http://schemas.microsoft.com/office/drawing/2014/main" id="{848916FB-63A8-4986-9B2F-F4F6A27C0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7" name="Freeform 27">
              <a:extLst>
                <a:ext uri="{FF2B5EF4-FFF2-40B4-BE49-F238E27FC236}">
                  <a16:creationId xmlns:a16="http://schemas.microsoft.com/office/drawing/2014/main" id="{DE5FE07D-41DF-4236-A246-C51DE788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8" name="Freeform 28">
              <a:extLst>
                <a:ext uri="{FF2B5EF4-FFF2-40B4-BE49-F238E27FC236}">
                  <a16:creationId xmlns:a16="http://schemas.microsoft.com/office/drawing/2014/main" id="{503B2CC5-055A-4A47-AE06-FFF9539E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9" name="Freeform 29">
              <a:extLst>
                <a:ext uri="{FF2B5EF4-FFF2-40B4-BE49-F238E27FC236}">
                  <a16:creationId xmlns:a16="http://schemas.microsoft.com/office/drawing/2014/main" id="{C23ACD10-1006-47D5-A8A2-08711CC4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0" name="Freeform 30">
              <a:extLst>
                <a:ext uri="{FF2B5EF4-FFF2-40B4-BE49-F238E27FC236}">
                  <a16:creationId xmlns:a16="http://schemas.microsoft.com/office/drawing/2014/main" id="{3B8525BC-666C-4A9F-8630-5CB2B7F8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1" name="Freeform 31">
              <a:extLst>
                <a:ext uri="{FF2B5EF4-FFF2-40B4-BE49-F238E27FC236}">
                  <a16:creationId xmlns:a16="http://schemas.microsoft.com/office/drawing/2014/main" id="{C7253C7D-3E7B-48AE-A936-9D55A8A4A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2" name="Freeform 32">
              <a:extLst>
                <a:ext uri="{FF2B5EF4-FFF2-40B4-BE49-F238E27FC236}">
                  <a16:creationId xmlns:a16="http://schemas.microsoft.com/office/drawing/2014/main" id="{73899AE1-B360-462B-98A8-1B7AC3B2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3" name="Freeform 33">
              <a:extLst>
                <a:ext uri="{FF2B5EF4-FFF2-40B4-BE49-F238E27FC236}">
                  <a16:creationId xmlns:a16="http://schemas.microsoft.com/office/drawing/2014/main" id="{9B526D0D-BE99-4735-A1F9-83AD84271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4" name="Freeform 34">
              <a:extLst>
                <a:ext uri="{FF2B5EF4-FFF2-40B4-BE49-F238E27FC236}">
                  <a16:creationId xmlns:a16="http://schemas.microsoft.com/office/drawing/2014/main" id="{D1E70E8C-AB77-452F-B609-D23FB7180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5" name="Freeform 35">
              <a:extLst>
                <a:ext uri="{FF2B5EF4-FFF2-40B4-BE49-F238E27FC236}">
                  <a16:creationId xmlns:a16="http://schemas.microsoft.com/office/drawing/2014/main" id="{57BF0138-30F5-4276-B600-ED540E762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" name="Freeform 36">
              <a:extLst>
                <a:ext uri="{FF2B5EF4-FFF2-40B4-BE49-F238E27FC236}">
                  <a16:creationId xmlns:a16="http://schemas.microsoft.com/office/drawing/2014/main" id="{050F6404-83F1-44C5-9580-5F6AC3278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7" name="Freeform 37">
              <a:extLst>
                <a:ext uri="{FF2B5EF4-FFF2-40B4-BE49-F238E27FC236}">
                  <a16:creationId xmlns:a16="http://schemas.microsoft.com/office/drawing/2014/main" id="{D2D2D081-EBA4-4926-A9D9-EDC8E8F6F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" name="Freeform 38">
              <a:extLst>
                <a:ext uri="{FF2B5EF4-FFF2-40B4-BE49-F238E27FC236}">
                  <a16:creationId xmlns:a16="http://schemas.microsoft.com/office/drawing/2014/main" id="{04E4B3BB-B1D7-428F-8D5F-472A58F60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 39">
              <a:extLst>
                <a:ext uri="{FF2B5EF4-FFF2-40B4-BE49-F238E27FC236}">
                  <a16:creationId xmlns:a16="http://schemas.microsoft.com/office/drawing/2014/main" id="{2EEE9935-3A4D-48A1-ABA8-E3FEBA5844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Freeform 40">
              <a:extLst>
                <a:ext uri="{FF2B5EF4-FFF2-40B4-BE49-F238E27FC236}">
                  <a16:creationId xmlns:a16="http://schemas.microsoft.com/office/drawing/2014/main" id="{614AB1ED-4CCC-4343-886B-CBE70F3BF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1" name="Freeform 41">
              <a:extLst>
                <a:ext uri="{FF2B5EF4-FFF2-40B4-BE49-F238E27FC236}">
                  <a16:creationId xmlns:a16="http://schemas.microsoft.com/office/drawing/2014/main" id="{6810ECF9-6A61-4B5A-8BA3-0FD58E748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2" name="Freeform 42">
              <a:extLst>
                <a:ext uri="{FF2B5EF4-FFF2-40B4-BE49-F238E27FC236}">
                  <a16:creationId xmlns:a16="http://schemas.microsoft.com/office/drawing/2014/main" id="{CD543AA3-44B4-4622-998E-5A79277E8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3" name="Freeform 43">
              <a:extLst>
                <a:ext uri="{FF2B5EF4-FFF2-40B4-BE49-F238E27FC236}">
                  <a16:creationId xmlns:a16="http://schemas.microsoft.com/office/drawing/2014/main" id="{7E5887F9-ECEB-448A-8F08-8CB056E7A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36" name="Picture 16" descr="j0232136">
            <a:extLst>
              <a:ext uri="{FF2B5EF4-FFF2-40B4-BE49-F238E27FC236}">
                <a16:creationId xmlns:a16="http://schemas.microsoft.com/office/drawing/2014/main" id="{786B78CD-18F6-44BD-9FA3-41C683C92EF2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372" y="42672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6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84504495-7906-4212-9F7D-511A80538B5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12" name="Group 26">
            <a:extLst>
              <a:ext uri="{FF2B5EF4-FFF2-40B4-BE49-F238E27FC236}">
                <a16:creationId xmlns:a16="http://schemas.microsoft.com/office/drawing/2014/main" id="{70C56319-5936-43E6-8D8C-43BBBC5EC54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49373" y="1775179"/>
            <a:ext cx="596918" cy="1213357"/>
            <a:chOff x="2308" y="1513"/>
            <a:chExt cx="1162" cy="2570"/>
          </a:xfrm>
        </p:grpSpPr>
        <p:grpSp>
          <p:nvGrpSpPr>
            <p:cNvPr id="113" name="Group 27">
              <a:extLst>
                <a:ext uri="{FF2B5EF4-FFF2-40B4-BE49-F238E27FC236}">
                  <a16:creationId xmlns:a16="http://schemas.microsoft.com/office/drawing/2014/main" id="{B9C51C16-B9DF-4672-902D-6FC7F8A7B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1" name="Freeform 28">
                <a:extLst>
                  <a:ext uri="{FF2B5EF4-FFF2-40B4-BE49-F238E27FC236}">
                    <a16:creationId xmlns:a16="http://schemas.microsoft.com/office/drawing/2014/main" id="{B0D5CCFC-E8BE-4E93-9352-45A07977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2" name="Freeform 29">
                <a:extLst>
                  <a:ext uri="{FF2B5EF4-FFF2-40B4-BE49-F238E27FC236}">
                    <a16:creationId xmlns:a16="http://schemas.microsoft.com/office/drawing/2014/main" id="{3D2025AA-5262-4622-A4DA-57BBAAE4C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3" name="Freeform 30">
                <a:extLst>
                  <a:ext uri="{FF2B5EF4-FFF2-40B4-BE49-F238E27FC236}">
                    <a16:creationId xmlns:a16="http://schemas.microsoft.com/office/drawing/2014/main" id="{D9C59F71-B3EC-46B3-9C5D-3E4B19AED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4" name="Freeform 31">
                <a:extLst>
                  <a:ext uri="{FF2B5EF4-FFF2-40B4-BE49-F238E27FC236}">
                    <a16:creationId xmlns:a16="http://schemas.microsoft.com/office/drawing/2014/main" id="{DCACA463-E8D1-42EF-BA5B-E652E7596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5" name="Freeform 32">
                <a:extLst>
                  <a:ext uri="{FF2B5EF4-FFF2-40B4-BE49-F238E27FC236}">
                    <a16:creationId xmlns:a16="http://schemas.microsoft.com/office/drawing/2014/main" id="{D28F8D8E-716C-4D32-BDFB-7F578BBA4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6" name="Freeform 33">
                <a:extLst>
                  <a:ext uri="{FF2B5EF4-FFF2-40B4-BE49-F238E27FC236}">
                    <a16:creationId xmlns:a16="http://schemas.microsoft.com/office/drawing/2014/main" id="{90D88DEE-A858-4A3C-8B57-D6B666568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14" name="Freeform 34">
              <a:extLst>
                <a:ext uri="{FF2B5EF4-FFF2-40B4-BE49-F238E27FC236}">
                  <a16:creationId xmlns:a16="http://schemas.microsoft.com/office/drawing/2014/main" id="{E10FAE3E-4C10-47C1-9190-F50F0747E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5" name="Freeform 35">
              <a:extLst>
                <a:ext uri="{FF2B5EF4-FFF2-40B4-BE49-F238E27FC236}">
                  <a16:creationId xmlns:a16="http://schemas.microsoft.com/office/drawing/2014/main" id="{7B999F7A-EB0A-4299-BDC0-63B79EF333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6" name="Oval 36">
              <a:extLst>
                <a:ext uri="{FF2B5EF4-FFF2-40B4-BE49-F238E27FC236}">
                  <a16:creationId xmlns:a16="http://schemas.microsoft.com/office/drawing/2014/main" id="{33C89D9F-7CE9-4086-B574-091844E6D8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Oval 37">
              <a:extLst>
                <a:ext uri="{FF2B5EF4-FFF2-40B4-BE49-F238E27FC236}">
                  <a16:creationId xmlns:a16="http://schemas.microsoft.com/office/drawing/2014/main" id="{F21268E9-8EDB-45E4-AB4B-56807184BC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8" name="Oval 38">
              <a:extLst>
                <a:ext uri="{FF2B5EF4-FFF2-40B4-BE49-F238E27FC236}">
                  <a16:creationId xmlns:a16="http://schemas.microsoft.com/office/drawing/2014/main" id="{9B7A7D02-F1F2-453D-8E1E-40ABBAB6886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9" name="Oval 39">
              <a:extLst>
                <a:ext uri="{FF2B5EF4-FFF2-40B4-BE49-F238E27FC236}">
                  <a16:creationId xmlns:a16="http://schemas.microsoft.com/office/drawing/2014/main" id="{C8811E24-80FA-4108-83C0-FF80FE9D2A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0" name="Oval 40">
              <a:extLst>
                <a:ext uri="{FF2B5EF4-FFF2-40B4-BE49-F238E27FC236}">
                  <a16:creationId xmlns:a16="http://schemas.microsoft.com/office/drawing/2014/main" id="{183CB0DC-F7EE-4D4B-8AC3-1C1B30C95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27" name="AutoShape 58">
            <a:extLst>
              <a:ext uri="{FF2B5EF4-FFF2-40B4-BE49-F238E27FC236}">
                <a16:creationId xmlns:a16="http://schemas.microsoft.com/office/drawing/2014/main" id="{6B26B1FE-E9D4-499F-B727-7BB88835C7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1676400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128" name="AutoShape 58">
            <a:extLst>
              <a:ext uri="{FF2B5EF4-FFF2-40B4-BE49-F238E27FC236}">
                <a16:creationId xmlns:a16="http://schemas.microsoft.com/office/drawing/2014/main" id="{055FC7E6-ED0B-4779-970D-CC5F093436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2609493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107" name="Rectangle 2">
            <a:extLst>
              <a:ext uri="{FF2B5EF4-FFF2-40B4-BE49-F238E27FC236}">
                <a16:creationId xmlns:a16="http://schemas.microsoft.com/office/drawing/2014/main" id="{1621FD03-7664-4117-905E-33E5AE754A9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08" name="AutoShape 58">
            <a:extLst>
              <a:ext uri="{FF2B5EF4-FFF2-40B4-BE49-F238E27FC236}">
                <a16:creationId xmlns:a16="http://schemas.microsoft.com/office/drawing/2014/main" id="{5E7CCCBF-25CA-492C-953A-3CCA14AA8E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965" y="3523263"/>
            <a:ext cx="5555750" cy="2775110"/>
          </a:xfrm>
          <a:prstGeom prst="wedgeRoundRectCallout">
            <a:avLst>
              <a:gd name="adj1" fmla="val -54519"/>
              <a:gd name="adj2" fmla="val 1146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he need to know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objects considered so far?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were kept?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Volume filled so far?</a:t>
            </a:r>
          </a:p>
        </p:txBody>
      </p:sp>
      <p:sp>
        <p:nvSpPr>
          <p:cNvPr id="109" name="Rectangle 4">
            <a:extLst>
              <a:ext uri="{FF2B5EF4-FFF2-40B4-BE49-F238E27FC236}">
                <a16:creationId xmlns:a16="http://schemas.microsoft.com/office/drawing/2014/main" id="{1B5B7919-34FE-4641-8153-CAD1182FAF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09753" y="4034135"/>
            <a:ext cx="6331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7CC0793-D038-4A88-9F1F-16B11A1F8317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/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EB31520F-4662-4E4D-A494-F4A27092B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9BA879F9-E9A9-438F-B064-24EFA6836A70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35C05B84-BFA9-49D8-BE15-4B586B4D6E71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35" name="Rectangle 4">
            <a:extLst>
              <a:ext uri="{FF2B5EF4-FFF2-40B4-BE49-F238E27FC236}">
                <a16:creationId xmlns:a16="http://schemas.microsoft.com/office/drawing/2014/main" id="{3DDEDF0B-AC6F-431B-821A-6D8A97662F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35153" y="4415135"/>
            <a:ext cx="5613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138" name="Rectangle 4">
            <a:extLst>
              <a:ext uri="{FF2B5EF4-FFF2-40B4-BE49-F238E27FC236}">
                <a16:creationId xmlns:a16="http://schemas.microsoft.com/office/drawing/2014/main" id="{332995DB-5C3F-4FA8-B8DE-66C234C796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945" y="5141535"/>
            <a:ext cx="454002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Yes: We have limited space.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 it gets fills, we need to be more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careful about putting more in.</a:t>
            </a:r>
          </a:p>
        </p:txBody>
      </p:sp>
      <p:sp>
        <p:nvSpPr>
          <p:cNvPr id="155" name="Rectangle 4">
            <a:extLst>
              <a:ext uri="{FF2B5EF4-FFF2-40B4-BE49-F238E27FC236}">
                <a16:creationId xmlns:a16="http://schemas.microsoft.com/office/drawing/2014/main" id="{92E3038A-3703-468A-87F3-7DA903E3D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2140B899-1C52-45E2-B1C8-0942CFC4F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</p:spTree>
    <p:extLst>
      <p:ext uri="{BB962C8B-B14F-4D97-AF65-F5344CB8AC3E}">
        <p14:creationId xmlns:p14="http://schemas.microsoft.com/office/powerpoint/2010/main" val="10565469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128" grpId="0" animBg="1"/>
      <p:bldP spid="107" grpId="0"/>
      <p:bldP spid="108" grpId="0" animBg="1"/>
      <p:bldP spid="109" grpId="0"/>
      <p:bldP spid="135" grpId="0"/>
      <p:bldP spid="138" grpId="0"/>
      <p:bldP spid="155" grpId="0"/>
      <p:bldP spid="156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7CC0793-D038-4A88-9F1F-16B11A1F8317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/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EB31520F-4662-4E4D-A494-F4A27092B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9BA879F9-E9A9-438F-B064-24EFA6836A70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35C05B84-BFA9-49D8-BE15-4B586B4D6E71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" name="Rectangle 4">
            <a:extLst>
              <a:ext uri="{FF2B5EF4-FFF2-40B4-BE49-F238E27FC236}">
                <a16:creationId xmlns:a16="http://schemas.microsoft.com/office/drawing/2014/main" id="{92E3038A-3703-468A-87F3-7DA903E3D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2140B899-1C52-45E2-B1C8-0942CFC4F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31" name="Group 144">
            <a:extLst>
              <a:ext uri="{FF2B5EF4-FFF2-40B4-BE49-F238E27FC236}">
                <a16:creationId xmlns:a16="http://schemas.microsoft.com/office/drawing/2014/main" id="{0EAECEDE-465B-44A2-B80A-FB73C5CA6B8D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5938837"/>
            <a:ext cx="1441450" cy="766763"/>
            <a:chOff x="96" y="3693"/>
            <a:chExt cx="908" cy="483"/>
          </a:xfrm>
        </p:grpSpPr>
        <p:pic>
          <p:nvPicPr>
            <p:cNvPr id="132" name="Picture 145" descr="an02380_">
              <a:extLst>
                <a:ext uri="{FF2B5EF4-FFF2-40B4-BE49-F238E27FC236}">
                  <a16:creationId xmlns:a16="http://schemas.microsoft.com/office/drawing/2014/main" id="{ABA81552-05AF-4D31-A635-C4AA9D31BA8D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" name="Rectangle 146">
              <a:extLst>
                <a:ext uri="{FF2B5EF4-FFF2-40B4-BE49-F238E27FC236}">
                  <a16:creationId xmlns:a16="http://schemas.microsoft.com/office/drawing/2014/main" id="{B2CA0592-005C-431E-9497-6D35F1E4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3693"/>
              <a:ext cx="458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No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DEC56DC2-ECDD-40C1-B207-C3C3A323491B}"/>
              </a:ext>
            </a:extLst>
          </p:cNvPr>
          <p:cNvGrpSpPr/>
          <p:nvPr/>
        </p:nvGrpSpPr>
        <p:grpSpPr>
          <a:xfrm>
            <a:off x="38637" y="2198229"/>
            <a:ext cx="6667575" cy="4502497"/>
            <a:chOff x="1867437" y="2061051"/>
            <a:chExt cx="6667575" cy="4502497"/>
          </a:xfrm>
        </p:grpSpPr>
        <p:sp>
          <p:nvSpPr>
            <p:cNvPr id="137" name="Text Box 128">
              <a:extLst>
                <a:ext uri="{FF2B5EF4-FFF2-40B4-BE49-F238E27FC236}">
                  <a16:creationId xmlns:a16="http://schemas.microsoft.com/office/drawing/2014/main" id="{653E9DE0-CD8D-49E3-B51D-FAE02DD7FB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408" y="246715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39" name="Text Box 129">
              <a:extLst>
                <a:ext uri="{FF2B5EF4-FFF2-40B4-BE49-F238E27FC236}">
                  <a16:creationId xmlns:a16="http://schemas.microsoft.com/office/drawing/2014/main" id="{B083F7A7-9397-4A35-9F88-A4299358E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046" y="29561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41" name="Text Box 131">
              <a:extLst>
                <a:ext uri="{FF2B5EF4-FFF2-40B4-BE49-F238E27FC236}">
                  <a16:creationId xmlns:a16="http://schemas.microsoft.com/office/drawing/2014/main" id="{03D0E273-D9B2-483D-BA64-618975316E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7437" y="6051729"/>
              <a:ext cx="62228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1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</a:endParaRPr>
            </a:p>
          </p:txBody>
        </p:sp>
        <p:sp>
          <p:nvSpPr>
            <p:cNvPr id="142" name="Text Box 132">
              <a:extLst>
                <a:ext uri="{FF2B5EF4-FFF2-40B4-BE49-F238E27FC236}">
                  <a16:creationId xmlns:a16="http://schemas.microsoft.com/office/drawing/2014/main" id="{8F0D6FB0-A80F-4D14-8428-FCF0953B21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43" name="Text Box 133">
              <a:extLst>
                <a:ext uri="{FF2B5EF4-FFF2-40B4-BE49-F238E27FC236}">
                  <a16:creationId xmlns:a16="http://schemas.microsoft.com/office/drawing/2014/main" id="{7F9833FB-62AD-4920-94CD-D53FF47A91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738" y="206105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44" name="Text Box 134">
              <a:extLst>
                <a:ext uri="{FF2B5EF4-FFF2-40B4-BE49-F238E27FC236}">
                  <a16:creationId xmlns:a16="http://schemas.microsoft.com/office/drawing/2014/main" id="{FFC15F2E-9B62-4AE1-9B6E-9831EFA44E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6996" y="34847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45" name="Text Box 135">
              <a:extLst>
                <a:ext uri="{FF2B5EF4-FFF2-40B4-BE49-F238E27FC236}">
                  <a16:creationId xmlns:a16="http://schemas.microsoft.com/office/drawing/2014/main" id="{4993CF82-4617-446F-A9CB-F97FF4505A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885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47" name="Text Box 137">
              <a:extLst>
                <a:ext uri="{FF2B5EF4-FFF2-40B4-BE49-F238E27FC236}">
                  <a16:creationId xmlns:a16="http://schemas.microsoft.com/office/drawing/2014/main" id="{130FEE1F-245B-445F-9EEF-8FE0FF0355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800" y="2065814"/>
              <a:ext cx="4074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148" name="Text Box 138">
              <a:extLst>
                <a:ext uri="{FF2B5EF4-FFF2-40B4-BE49-F238E27FC236}">
                  <a16:creationId xmlns:a16="http://schemas.microsoft.com/office/drawing/2014/main" id="{657E5902-8212-42AB-9FD3-14182661E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574" y="2062639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9" name="Text Box 140">
              <a:extLst>
                <a:ext uri="{FF2B5EF4-FFF2-40B4-BE49-F238E27FC236}">
                  <a16:creationId xmlns:a16="http://schemas.microsoft.com/office/drawing/2014/main" id="{530C1585-3FDD-46A6-B8A0-475514EF6C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121" y="456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2859DED8-BA1B-48BA-850E-898A009FBF7F}"/>
                </a:ext>
              </a:extLst>
            </p:cNvPr>
            <p:cNvGrpSpPr/>
            <p:nvPr/>
          </p:nvGrpSpPr>
          <p:grpSpPr>
            <a:xfrm>
              <a:off x="2407175" y="2318699"/>
              <a:ext cx="406399" cy="561975"/>
              <a:chOff x="2032001" y="5175250"/>
              <a:chExt cx="406399" cy="561975"/>
            </a:xfrm>
          </p:grpSpPr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D6D165AD-8B4A-4B5F-B55E-055794E9A3D6}"/>
                  </a:ext>
                </a:extLst>
              </p:cNvPr>
              <p:cNvSpPr/>
              <p:nvPr/>
            </p:nvSpPr>
            <p:spPr bwMode="auto">
              <a:xfrm>
                <a:off x="2286000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7" name="Text Box 26">
                <a:extLst>
                  <a:ext uri="{FF2B5EF4-FFF2-40B4-BE49-F238E27FC236}">
                    <a16:creationId xmlns:a16="http://schemas.microsoft.com/office/drawing/2014/main" id="{D1226DF3-3826-4A6C-9794-8CADB4F441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2001" y="5175250"/>
                <a:ext cx="30489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43A0E574-59EA-4A43-904D-96D73BB23729}"/>
                </a:ext>
              </a:extLst>
            </p:cNvPr>
            <p:cNvGrpSpPr/>
            <p:nvPr/>
          </p:nvGrpSpPr>
          <p:grpSpPr>
            <a:xfrm>
              <a:off x="8210955" y="6001573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03A4F38E-C575-4388-94D3-D900AB9AE14B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09FF78C1-0A30-4A04-8EE0-F7E2B9B77C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F236DF59-A3D2-41B9-95D3-878003AACF71}"/>
              </a:ext>
            </a:extLst>
          </p:cNvPr>
          <p:cNvGrpSpPr/>
          <p:nvPr/>
        </p:nvGrpSpPr>
        <p:grpSpPr>
          <a:xfrm>
            <a:off x="3162557" y="4597412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360DCF3C-37D8-4A5D-8675-8C739B57E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43FE432F-1653-4B1B-9754-EB81B9E41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1F4532-3C1B-4E03-8CD6-39C0CF29BF6B}"/>
              </a:ext>
            </a:extLst>
          </p:cNvPr>
          <p:cNvGrpSpPr/>
          <p:nvPr/>
        </p:nvGrpSpPr>
        <p:grpSpPr>
          <a:xfrm>
            <a:off x="3156388" y="5012512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532F4F6D-6306-4207-BC24-30AD6601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FEBE04E-B223-4327-9A83-BFE32A5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6" y="762000"/>
            <a:ext cx="5610012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state[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] = “Ready for 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baseline="30000" dirty="0" err="1">
                <a:solidFill>
                  <a:srgbClr val="FFC000"/>
                </a:solidFill>
                <a:cs typeface="Arial" pitchFamily="34" charset="0"/>
              </a:rPr>
              <a:t>th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object </a:t>
            </a:r>
            <a:br>
              <a:rPr lang="en-US" sz="2400" dirty="0">
                <a:solidFill>
                  <a:srgbClr val="FFFFFF"/>
                </a:solidFill>
                <a:cs typeface="Arial" pitchFamily="34" charset="0"/>
              </a:rPr>
            </a:b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              &amp; have volume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FFFF"/>
                </a:solidFill>
                <a:sym typeface="Symbol" panose="05050102010706020507" pitchFamily="18" charset="2"/>
              </a:rPr>
              <a:t> filled.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”</a:t>
            </a: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88856AD1-A1EC-4FF3-9F78-EDB10EBC9E64}"/>
              </a:ext>
            </a:extLst>
          </p:cNvPr>
          <p:cNvGrpSpPr>
            <a:grpSpLocks/>
          </p:cNvGrpSpPr>
          <p:nvPr/>
        </p:nvGrpSpPr>
        <p:grpSpPr bwMode="auto">
          <a:xfrm>
            <a:off x="6793507" y="3608089"/>
            <a:ext cx="2121893" cy="1533810"/>
            <a:chOff x="1059" y="1025"/>
            <a:chExt cx="1490" cy="1822"/>
          </a:xfrm>
        </p:grpSpPr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A824E276-D63B-4A4E-A5FD-03B892A9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199286E9-A763-40A9-BB13-BE928E81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88376979-EADF-46F5-9785-4E7BC1A2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AE18CFF9-1AE9-4438-A666-B1EC99CD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1B0B25F4-8240-4C95-BFFB-32AE4FE9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F6BB81C9-A7E1-4820-A806-AA262400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CC1814CF-784A-4736-8166-92B12B34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F4B775D7-3ACF-4B6C-8BD9-A74AE0CE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B77627FF-2183-4FB4-8899-40DFC261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798193F8-869B-4D05-A51F-E66B7AE2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A60F60C3-6E20-4896-A1FB-696579D0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5FE83DB4-B35D-4177-A2AB-B40CA483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B97F7738-D485-435C-89C7-24966FDC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CB9F094A-1C26-43BE-9BC8-BFC9F61B1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24E36CE2-7D74-4C6B-8E68-135C04970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grpSp>
        <p:nvGrpSpPr>
          <p:cNvPr id="191" name="Group 17">
            <a:extLst>
              <a:ext uri="{FF2B5EF4-FFF2-40B4-BE49-F238E27FC236}">
                <a16:creationId xmlns:a16="http://schemas.microsoft.com/office/drawing/2014/main" id="{D29775EA-EAB9-4217-9CE5-6DE16ABAEDB4}"/>
              </a:ext>
            </a:extLst>
          </p:cNvPr>
          <p:cNvGrpSpPr>
            <a:grpSpLocks/>
          </p:cNvGrpSpPr>
          <p:nvPr/>
        </p:nvGrpSpPr>
        <p:grpSpPr bwMode="auto">
          <a:xfrm>
            <a:off x="7454145" y="3752850"/>
            <a:ext cx="914400" cy="838200"/>
            <a:chOff x="2569" y="1329"/>
            <a:chExt cx="905" cy="521"/>
          </a:xfrm>
        </p:grpSpPr>
        <p:sp>
          <p:nvSpPr>
            <p:cNvPr id="192" name="Freeform 18">
              <a:extLst>
                <a:ext uri="{FF2B5EF4-FFF2-40B4-BE49-F238E27FC236}">
                  <a16:creationId xmlns:a16="http://schemas.microsoft.com/office/drawing/2014/main" id="{55723585-84EC-4D96-AF20-1F3BBF3F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3" name="Freeform 19">
              <a:extLst>
                <a:ext uri="{FF2B5EF4-FFF2-40B4-BE49-F238E27FC236}">
                  <a16:creationId xmlns:a16="http://schemas.microsoft.com/office/drawing/2014/main" id="{887AEAB5-4BF1-4712-982D-BCC5CBED0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4" name="Freeform 20">
              <a:extLst>
                <a:ext uri="{FF2B5EF4-FFF2-40B4-BE49-F238E27FC236}">
                  <a16:creationId xmlns:a16="http://schemas.microsoft.com/office/drawing/2014/main" id="{EFA5FB9B-CE9F-4CE2-9008-63C929A4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5" name="Freeform 21">
              <a:extLst>
                <a:ext uri="{FF2B5EF4-FFF2-40B4-BE49-F238E27FC236}">
                  <a16:creationId xmlns:a16="http://schemas.microsoft.com/office/drawing/2014/main" id="{6F3CC643-AB4C-4460-9E54-DA2068534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6" name="Freeform 22">
              <a:extLst>
                <a:ext uri="{FF2B5EF4-FFF2-40B4-BE49-F238E27FC236}">
                  <a16:creationId xmlns:a16="http://schemas.microsoft.com/office/drawing/2014/main" id="{D521EB11-2723-4192-957C-4563DCBF8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7" name="Freeform 23">
              <a:extLst>
                <a:ext uri="{FF2B5EF4-FFF2-40B4-BE49-F238E27FC236}">
                  <a16:creationId xmlns:a16="http://schemas.microsoft.com/office/drawing/2014/main" id="{36C34A7D-084F-4409-82A4-5509BB49C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8" name="Freeform 24">
              <a:extLst>
                <a:ext uri="{FF2B5EF4-FFF2-40B4-BE49-F238E27FC236}">
                  <a16:creationId xmlns:a16="http://schemas.microsoft.com/office/drawing/2014/main" id="{AD510389-28F7-4E72-9B3D-776A4755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9" name="Freeform 25">
              <a:extLst>
                <a:ext uri="{FF2B5EF4-FFF2-40B4-BE49-F238E27FC236}">
                  <a16:creationId xmlns:a16="http://schemas.microsoft.com/office/drawing/2014/main" id="{AB688734-81AA-4645-8F61-ADE350E1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0" name="Freeform 26">
              <a:extLst>
                <a:ext uri="{FF2B5EF4-FFF2-40B4-BE49-F238E27FC236}">
                  <a16:creationId xmlns:a16="http://schemas.microsoft.com/office/drawing/2014/main" id="{970070C2-C1EB-409A-905C-4A587E8A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" name="Freeform 27">
              <a:extLst>
                <a:ext uri="{FF2B5EF4-FFF2-40B4-BE49-F238E27FC236}">
                  <a16:creationId xmlns:a16="http://schemas.microsoft.com/office/drawing/2014/main" id="{A87852F4-7166-417A-9232-99AA823C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2" name="Freeform 28">
              <a:extLst>
                <a:ext uri="{FF2B5EF4-FFF2-40B4-BE49-F238E27FC236}">
                  <a16:creationId xmlns:a16="http://schemas.microsoft.com/office/drawing/2014/main" id="{B6B06F4B-361B-4D8C-BD89-0D968B65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" name="Freeform 29">
              <a:extLst>
                <a:ext uri="{FF2B5EF4-FFF2-40B4-BE49-F238E27FC236}">
                  <a16:creationId xmlns:a16="http://schemas.microsoft.com/office/drawing/2014/main" id="{2166485B-05CF-4CD9-97E9-BBBF2377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4" name="Freeform 30">
              <a:extLst>
                <a:ext uri="{FF2B5EF4-FFF2-40B4-BE49-F238E27FC236}">
                  <a16:creationId xmlns:a16="http://schemas.microsoft.com/office/drawing/2014/main" id="{B93D5F70-7E01-4D65-BD9D-BF91F9C7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5" name="Freeform 31">
              <a:extLst>
                <a:ext uri="{FF2B5EF4-FFF2-40B4-BE49-F238E27FC236}">
                  <a16:creationId xmlns:a16="http://schemas.microsoft.com/office/drawing/2014/main" id="{D59CC107-FDCC-49E1-AFDF-D8D181D1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6" name="Freeform 32">
              <a:extLst>
                <a:ext uri="{FF2B5EF4-FFF2-40B4-BE49-F238E27FC236}">
                  <a16:creationId xmlns:a16="http://schemas.microsoft.com/office/drawing/2014/main" id="{547A43E4-8F9E-42B7-A747-0DA012BC7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7" name="Freeform 33">
              <a:extLst>
                <a:ext uri="{FF2B5EF4-FFF2-40B4-BE49-F238E27FC236}">
                  <a16:creationId xmlns:a16="http://schemas.microsoft.com/office/drawing/2014/main" id="{CB608B3E-1EBE-4165-854E-1630C16E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8" name="Freeform 34">
              <a:extLst>
                <a:ext uri="{FF2B5EF4-FFF2-40B4-BE49-F238E27FC236}">
                  <a16:creationId xmlns:a16="http://schemas.microsoft.com/office/drawing/2014/main" id="{2542A7D9-C866-4B18-92B0-A0C77AFB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9" name="Freeform 35">
              <a:extLst>
                <a:ext uri="{FF2B5EF4-FFF2-40B4-BE49-F238E27FC236}">
                  <a16:creationId xmlns:a16="http://schemas.microsoft.com/office/drawing/2014/main" id="{8B651E31-A76B-4AFA-9D6F-FB311C5B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0" name="Freeform 36">
              <a:extLst>
                <a:ext uri="{FF2B5EF4-FFF2-40B4-BE49-F238E27FC236}">
                  <a16:creationId xmlns:a16="http://schemas.microsoft.com/office/drawing/2014/main" id="{E905FBD5-49DD-4DB7-A89F-C94078E8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7">
              <a:extLst>
                <a:ext uri="{FF2B5EF4-FFF2-40B4-BE49-F238E27FC236}">
                  <a16:creationId xmlns:a16="http://schemas.microsoft.com/office/drawing/2014/main" id="{97462E7B-2686-492D-86D3-DC20E5BF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3" name="Freeform 38">
              <a:extLst>
                <a:ext uri="{FF2B5EF4-FFF2-40B4-BE49-F238E27FC236}">
                  <a16:creationId xmlns:a16="http://schemas.microsoft.com/office/drawing/2014/main" id="{8F6449AB-F884-4AE6-B44E-3BC64833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Freeform 39">
              <a:extLst>
                <a:ext uri="{FF2B5EF4-FFF2-40B4-BE49-F238E27FC236}">
                  <a16:creationId xmlns:a16="http://schemas.microsoft.com/office/drawing/2014/main" id="{350D5F5F-1884-4AEA-9097-CE417688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5" name="Freeform 40">
              <a:extLst>
                <a:ext uri="{FF2B5EF4-FFF2-40B4-BE49-F238E27FC236}">
                  <a16:creationId xmlns:a16="http://schemas.microsoft.com/office/drawing/2014/main" id="{5EE8F05C-76BC-44D4-B67A-238D83D6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6" name="Freeform 41">
              <a:extLst>
                <a:ext uri="{FF2B5EF4-FFF2-40B4-BE49-F238E27FC236}">
                  <a16:creationId xmlns:a16="http://schemas.microsoft.com/office/drawing/2014/main" id="{CED6FC73-5A40-4195-AAF8-FD3982CB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7" name="Freeform 42">
              <a:extLst>
                <a:ext uri="{FF2B5EF4-FFF2-40B4-BE49-F238E27FC236}">
                  <a16:creationId xmlns:a16="http://schemas.microsoft.com/office/drawing/2014/main" id="{DBBC0E5F-D39D-4CF4-ABD0-E97BADD3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8" name="Freeform 43">
              <a:extLst>
                <a:ext uri="{FF2B5EF4-FFF2-40B4-BE49-F238E27FC236}">
                  <a16:creationId xmlns:a16="http://schemas.microsoft.com/office/drawing/2014/main" id="{50E7BC3A-F0B7-4417-A04A-0A4ED479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19" name="Picture 16" descr="j0232136">
            <a:extLst>
              <a:ext uri="{FF2B5EF4-FFF2-40B4-BE49-F238E27FC236}">
                <a16:creationId xmlns:a16="http://schemas.microsoft.com/office/drawing/2014/main" id="{0A62FB88-231D-4AC2-9A92-D84C98C7EE07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372" y="42672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983" y="4978812"/>
            <a:ext cx="1469003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 I take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</p:txBody>
      </p:sp>
      <p:sp>
        <p:nvSpPr>
          <p:cNvPr id="222" name="Text Box 6">
            <a:extLst>
              <a:ext uri="{FF2B5EF4-FFF2-40B4-BE49-F238E27FC236}">
                <a16:creationId xmlns:a16="http://schemas.microsoft.com/office/drawing/2014/main" id="{C13B22CF-9F8C-4000-83C3-8FBA3F664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400" y="1524000"/>
            <a:ext cx="5663792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1,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object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      &amp; have same volume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filled.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”</a:t>
            </a:r>
          </a:p>
        </p:txBody>
      </p:sp>
      <p:pic>
        <p:nvPicPr>
          <p:cNvPr id="223" name="Picture 15" descr="j0238687">
            <a:extLst>
              <a:ext uri="{FF2B5EF4-FFF2-40B4-BE49-F238E27FC236}">
                <a16:creationId xmlns:a16="http://schemas.microsoft.com/office/drawing/2014/main" id="{AA4998A2-8116-4DC5-A6CA-37EA52F20852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153855" y="4754381"/>
            <a:ext cx="695151" cy="387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558FAF72-DF9A-4E1E-BB8B-EA52682A77B5}"/>
              </a:ext>
            </a:extLst>
          </p:cNvPr>
          <p:cNvGrpSpPr/>
          <p:nvPr/>
        </p:nvGrpSpPr>
        <p:grpSpPr>
          <a:xfrm>
            <a:off x="7586277" y="3712097"/>
            <a:ext cx="1557722" cy="1354304"/>
            <a:chOff x="7094664" y="3712097"/>
            <a:chExt cx="1557722" cy="1354304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6D8EDCC3-2F3E-44F8-832F-FBAAED29B94F}"/>
                </a:ext>
              </a:extLst>
            </p:cNvPr>
            <p:cNvSpPr/>
            <p:nvPr/>
          </p:nvSpPr>
          <p:spPr bwMode="auto">
            <a:xfrm>
              <a:off x="7094664" y="3733800"/>
              <a:ext cx="850672" cy="1332601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5" name="Text Box 138">
              <a:extLst>
                <a:ext uri="{FF2B5EF4-FFF2-40B4-BE49-F238E27FC236}">
                  <a16:creationId xmlns:a16="http://schemas.microsoft.com/office/drawing/2014/main" id="{8EC808C7-2255-44D2-B7BE-4B0AACD776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9907" y="4059893"/>
              <a:ext cx="62247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cxnSp>
          <p:nvCxnSpPr>
            <p:cNvPr id="226" name="Straight Arrow Connector 225">
              <a:extLst>
                <a:ext uri="{FF2B5EF4-FFF2-40B4-BE49-F238E27FC236}">
                  <a16:creationId xmlns:a16="http://schemas.microsoft.com/office/drawing/2014/main" id="{056DAD4B-1630-400B-A4D1-E5543D2508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02963" y="3712097"/>
              <a:ext cx="0" cy="1329363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triangle"/>
              <a:tailEnd type="triangle"/>
            </a:ln>
            <a:effectLst/>
          </p:spPr>
        </p:cxnSp>
      </p:grp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F539585B-38DB-4D13-A4C5-BF593BE8BCAC}"/>
              </a:ext>
            </a:extLst>
          </p:cNvPr>
          <p:cNvCxnSpPr/>
          <p:nvPr/>
        </p:nvCxnSpPr>
        <p:spPr bwMode="auto">
          <a:xfrm flipV="1">
            <a:off x="-15834" y="4597412"/>
            <a:ext cx="379542" cy="748337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27" name="Text Box 155">
            <a:extLst>
              <a:ext uri="{FF2B5EF4-FFF2-40B4-BE49-F238E27FC236}">
                <a16:creationId xmlns:a16="http://schemas.microsoft.com/office/drawing/2014/main" id="{DA8A5288-C31E-4C56-B5BE-F5A7EA4246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508019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1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8" name="Text Box 155">
            <a:extLst>
              <a:ext uri="{FF2B5EF4-FFF2-40B4-BE49-F238E27FC236}">
                <a16:creationId xmlns:a16="http://schemas.microsoft.com/office/drawing/2014/main" id="{F2B03BD1-C146-4639-B572-C0AB3379CA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54081" y="4400100"/>
            <a:ext cx="2720617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 weight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Incremental value.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ever value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state had,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has not changed.</a:t>
            </a: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69827C34-0A81-4556-A869-D72BE2B08893}"/>
              </a:ext>
            </a:extLst>
          </p:cNvPr>
          <p:cNvSpPr/>
          <p:nvPr/>
        </p:nvSpPr>
        <p:spPr>
          <a:xfrm>
            <a:off x="91515" y="5204568"/>
            <a:ext cx="56778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373908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  <p:bldP spid="220" grpId="0" animBg="1"/>
      <p:bldP spid="222" grpId="0"/>
      <p:bldP spid="227" grpId="0"/>
      <p:bldP spid="228" grpId="0"/>
      <p:bldP spid="229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7CC0793-D038-4A88-9F1F-16B11A1F8317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/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EB31520F-4662-4E4D-A494-F4A27092B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9BA879F9-E9A9-438F-B064-24EFA6836A70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35C05B84-BFA9-49D8-BE15-4B586B4D6E71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" name="Rectangle 4">
            <a:extLst>
              <a:ext uri="{FF2B5EF4-FFF2-40B4-BE49-F238E27FC236}">
                <a16:creationId xmlns:a16="http://schemas.microsoft.com/office/drawing/2014/main" id="{92E3038A-3703-468A-87F3-7DA903E3D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2140B899-1C52-45E2-B1C8-0942CFC4F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13544745"/>
              </p:ext>
            </p:extLst>
          </p:nvPr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0" name="Rectangle 143">
            <a:extLst>
              <a:ext uri="{FF2B5EF4-FFF2-40B4-BE49-F238E27FC236}">
                <a16:creationId xmlns:a16="http://schemas.microsoft.com/office/drawing/2014/main" id="{AF0F84F4-A721-4CC6-B14D-ACED5BD2E2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325" y="5867400"/>
            <a:ext cx="95567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pic>
        <p:nvPicPr>
          <p:cNvPr id="132" name="Picture 145" descr="an02380_">
            <a:extLst>
              <a:ext uri="{FF2B5EF4-FFF2-40B4-BE49-F238E27FC236}">
                <a16:creationId xmlns:a16="http://schemas.microsoft.com/office/drawing/2014/main" id="{ABA81552-05AF-4D31-A635-C4AA9D31BA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5943596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F236DF59-A3D2-41B9-95D3-878003AACF71}"/>
              </a:ext>
            </a:extLst>
          </p:cNvPr>
          <p:cNvGrpSpPr/>
          <p:nvPr/>
        </p:nvGrpSpPr>
        <p:grpSpPr>
          <a:xfrm>
            <a:off x="3162557" y="4597412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360DCF3C-37D8-4A5D-8675-8C739B57E8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43FE432F-1653-4B1B-9754-EB81B9E41557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321F4532-3C1B-4E03-8CD6-39C0CF29BF6B}"/>
              </a:ext>
            </a:extLst>
          </p:cNvPr>
          <p:cNvGrpSpPr/>
          <p:nvPr/>
        </p:nvGrpSpPr>
        <p:grpSpPr>
          <a:xfrm>
            <a:off x="3156388" y="5012512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532F4F6D-6306-4207-BC24-30AD66018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BFEBE04E-B223-4327-9A83-BFE32A516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911905AA-63C3-4E99-BBB1-072EA31D4A4A}"/>
              </a:ext>
            </a:extLst>
          </p:cNvPr>
          <p:cNvGrpSpPr/>
          <p:nvPr/>
        </p:nvGrpSpPr>
        <p:grpSpPr>
          <a:xfrm>
            <a:off x="3450600" y="4805605"/>
            <a:ext cx="1692363" cy="871665"/>
            <a:chOff x="3450600" y="4805605"/>
            <a:chExt cx="1692363" cy="871665"/>
          </a:xfrm>
        </p:grpSpPr>
        <p:sp>
          <p:nvSpPr>
            <p:cNvPr id="161" name="Rectangle 142">
              <a:extLst>
                <a:ext uri="{FF2B5EF4-FFF2-40B4-BE49-F238E27FC236}">
                  <a16:creationId xmlns:a16="http://schemas.microsoft.com/office/drawing/2014/main" id="{FAA4AEE8-FEFB-4BFF-AFB5-5BCDC6302F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763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66FF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6" name="Freeform 154">
              <a:extLst>
                <a:ext uri="{FF2B5EF4-FFF2-40B4-BE49-F238E27FC236}">
                  <a16:creationId xmlns:a16="http://schemas.microsoft.com/office/drawing/2014/main" id="{1D7FD2C5-E8D4-4ECE-A37A-E2CB53853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600" y="4805605"/>
              <a:ext cx="1524000" cy="698500"/>
            </a:xfrm>
            <a:custGeom>
              <a:avLst/>
              <a:gdLst>
                <a:gd name="T0" fmla="*/ 0 w 960"/>
                <a:gd name="T1" fmla="*/ 104 h 440"/>
                <a:gd name="T2" fmla="*/ 480 w 960"/>
                <a:gd name="T3" fmla="*/ 56 h 440"/>
                <a:gd name="T4" fmla="*/ 960 w 960"/>
                <a:gd name="T5" fmla="*/ 440 h 440"/>
                <a:gd name="T6" fmla="*/ 0 60000 65536"/>
                <a:gd name="T7" fmla="*/ 0 60000 65536"/>
                <a:gd name="T8" fmla="*/ 0 60000 65536"/>
                <a:gd name="T9" fmla="*/ 0 w 960"/>
                <a:gd name="T10" fmla="*/ 0 h 440"/>
                <a:gd name="T11" fmla="*/ 960 w 960"/>
                <a:gd name="T12" fmla="*/ 440 h 4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0" h="440">
                  <a:moveTo>
                    <a:pt x="0" y="104"/>
                  </a:moveTo>
                  <a:cubicBezTo>
                    <a:pt x="160" y="52"/>
                    <a:pt x="320" y="0"/>
                    <a:pt x="480" y="56"/>
                  </a:cubicBezTo>
                  <a:cubicBezTo>
                    <a:pt x="640" y="112"/>
                    <a:pt x="800" y="276"/>
                    <a:pt x="960" y="440"/>
                  </a:cubicBezTo>
                </a:path>
              </a:pathLst>
            </a:custGeom>
            <a:noFill/>
            <a:ln w="25400" cap="flat" cmpd="sng">
              <a:solidFill>
                <a:srgbClr val="66FF66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6" y="762000"/>
            <a:ext cx="5466129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,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object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      &amp; have volume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 filled.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”</a:t>
            </a: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88856AD1-A1EC-4FF3-9F78-EDB10EBC9E64}"/>
              </a:ext>
            </a:extLst>
          </p:cNvPr>
          <p:cNvGrpSpPr>
            <a:grpSpLocks/>
          </p:cNvGrpSpPr>
          <p:nvPr/>
        </p:nvGrpSpPr>
        <p:grpSpPr bwMode="auto">
          <a:xfrm>
            <a:off x="6793507" y="3608089"/>
            <a:ext cx="2121893" cy="1533810"/>
            <a:chOff x="1059" y="1025"/>
            <a:chExt cx="1490" cy="1822"/>
          </a:xfrm>
        </p:grpSpPr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A824E276-D63B-4A4E-A5FD-03B892A95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199286E9-A763-40A9-BB13-BE928E81C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88376979-EADF-46F5-9785-4E7BC1A20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AE18CFF9-1AE9-4438-A666-B1EC99CD6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1B0B25F4-8240-4C95-BFFB-32AE4FE92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F6BB81C9-A7E1-4820-A806-AA2624007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CC1814CF-784A-4736-8166-92B12B34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F4B775D7-3ACF-4B6C-8BD9-A74AE0CE2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B77627FF-2183-4FB4-8899-40DFC261E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798193F8-869B-4D05-A51F-E66B7AE2C6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A60F60C3-6E20-4896-A1FB-696579D08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5FE83DB4-B35D-4177-A2AB-B40CA48337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B97F7738-D485-435C-89C7-24966FDC1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CB9F094A-1C26-43BE-9BC8-BFC9F61B1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24E36CE2-7D74-4C6B-8E68-135C04970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grpSp>
        <p:nvGrpSpPr>
          <p:cNvPr id="191" name="Group 17">
            <a:extLst>
              <a:ext uri="{FF2B5EF4-FFF2-40B4-BE49-F238E27FC236}">
                <a16:creationId xmlns:a16="http://schemas.microsoft.com/office/drawing/2014/main" id="{D29775EA-EAB9-4217-9CE5-6DE16ABAEDB4}"/>
              </a:ext>
            </a:extLst>
          </p:cNvPr>
          <p:cNvGrpSpPr>
            <a:grpSpLocks/>
          </p:cNvGrpSpPr>
          <p:nvPr/>
        </p:nvGrpSpPr>
        <p:grpSpPr bwMode="auto">
          <a:xfrm>
            <a:off x="7454145" y="3752850"/>
            <a:ext cx="914400" cy="838200"/>
            <a:chOff x="2569" y="1329"/>
            <a:chExt cx="905" cy="521"/>
          </a:xfrm>
        </p:grpSpPr>
        <p:sp>
          <p:nvSpPr>
            <p:cNvPr id="192" name="Freeform 18">
              <a:extLst>
                <a:ext uri="{FF2B5EF4-FFF2-40B4-BE49-F238E27FC236}">
                  <a16:creationId xmlns:a16="http://schemas.microsoft.com/office/drawing/2014/main" id="{55723585-84EC-4D96-AF20-1F3BBF3FF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350"/>
              <a:ext cx="572" cy="204"/>
            </a:xfrm>
            <a:custGeom>
              <a:avLst/>
              <a:gdLst>
                <a:gd name="T0" fmla="*/ 0 w 1143"/>
                <a:gd name="T1" fmla="*/ 2 h 407"/>
                <a:gd name="T2" fmla="*/ 3 w 1143"/>
                <a:gd name="T3" fmla="*/ 0 h 407"/>
                <a:gd name="T4" fmla="*/ 5 w 1143"/>
                <a:gd name="T5" fmla="*/ 1 h 407"/>
                <a:gd name="T6" fmla="*/ 3 w 1143"/>
                <a:gd name="T7" fmla="*/ 2 h 407"/>
                <a:gd name="T8" fmla="*/ 0 w 1143"/>
                <a:gd name="T9" fmla="*/ 2 h 407"/>
                <a:gd name="T10" fmla="*/ 0 w 1143"/>
                <a:gd name="T11" fmla="*/ 2 h 4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3"/>
                <a:gd name="T19" fmla="*/ 0 h 407"/>
                <a:gd name="T20" fmla="*/ 1143 w 1143"/>
                <a:gd name="T21" fmla="*/ 407 h 4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3" h="407">
                  <a:moveTo>
                    <a:pt x="0" y="312"/>
                  </a:moveTo>
                  <a:lnTo>
                    <a:pt x="699" y="0"/>
                  </a:lnTo>
                  <a:lnTo>
                    <a:pt x="1143" y="40"/>
                  </a:lnTo>
                  <a:lnTo>
                    <a:pt x="538" y="407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F23B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3" name="Freeform 19">
              <a:extLst>
                <a:ext uri="{FF2B5EF4-FFF2-40B4-BE49-F238E27FC236}">
                  <a16:creationId xmlns:a16="http://schemas.microsoft.com/office/drawing/2014/main" id="{887AEAB5-4BF1-4712-982D-BCC5CBED0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4" y="1370"/>
              <a:ext cx="613" cy="253"/>
            </a:xfrm>
            <a:custGeom>
              <a:avLst/>
              <a:gdLst>
                <a:gd name="T0" fmla="*/ 1 w 1226"/>
                <a:gd name="T1" fmla="*/ 2 h 505"/>
                <a:gd name="T2" fmla="*/ 3 w 1226"/>
                <a:gd name="T3" fmla="*/ 2 h 505"/>
                <a:gd name="T4" fmla="*/ 5 w 1226"/>
                <a:gd name="T5" fmla="*/ 0 h 505"/>
                <a:gd name="T6" fmla="*/ 5 w 1226"/>
                <a:gd name="T7" fmla="*/ 1 h 505"/>
                <a:gd name="T8" fmla="*/ 3 w 1226"/>
                <a:gd name="T9" fmla="*/ 2 h 505"/>
                <a:gd name="T10" fmla="*/ 0 w 1226"/>
                <a:gd name="T11" fmla="*/ 2 h 505"/>
                <a:gd name="T12" fmla="*/ 1 w 1226"/>
                <a:gd name="T13" fmla="*/ 2 h 505"/>
                <a:gd name="T14" fmla="*/ 1 w 1226"/>
                <a:gd name="T15" fmla="*/ 2 h 505"/>
                <a:gd name="T16" fmla="*/ 1 w 1226"/>
                <a:gd name="T17" fmla="*/ 2 h 50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26"/>
                <a:gd name="T28" fmla="*/ 0 h 505"/>
                <a:gd name="T29" fmla="*/ 1226 w 1226"/>
                <a:gd name="T30" fmla="*/ 505 h 50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26" h="505">
                  <a:moveTo>
                    <a:pt x="36" y="272"/>
                  </a:moveTo>
                  <a:lnTo>
                    <a:pt x="571" y="358"/>
                  </a:lnTo>
                  <a:lnTo>
                    <a:pt x="1214" y="0"/>
                  </a:lnTo>
                  <a:lnTo>
                    <a:pt x="1226" y="181"/>
                  </a:lnTo>
                  <a:lnTo>
                    <a:pt x="571" y="505"/>
                  </a:lnTo>
                  <a:lnTo>
                    <a:pt x="0" y="456"/>
                  </a:lnTo>
                  <a:lnTo>
                    <a:pt x="3" y="322"/>
                  </a:lnTo>
                  <a:lnTo>
                    <a:pt x="36" y="272"/>
                  </a:lnTo>
                  <a:close/>
                </a:path>
              </a:pathLst>
            </a:custGeom>
            <a:solidFill>
              <a:srgbClr val="F24F4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4" name="Freeform 20">
              <a:extLst>
                <a:ext uri="{FF2B5EF4-FFF2-40B4-BE49-F238E27FC236}">
                  <a16:creationId xmlns:a16="http://schemas.microsoft.com/office/drawing/2014/main" id="{EFA5FB9B-CE9F-4CE2-9008-63C929A4E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1480"/>
              <a:ext cx="118" cy="109"/>
            </a:xfrm>
            <a:custGeom>
              <a:avLst/>
              <a:gdLst>
                <a:gd name="T0" fmla="*/ 1 w 236"/>
                <a:gd name="T1" fmla="*/ 1 h 216"/>
                <a:gd name="T2" fmla="*/ 1 w 236"/>
                <a:gd name="T3" fmla="*/ 1 h 216"/>
                <a:gd name="T4" fmla="*/ 1 w 236"/>
                <a:gd name="T5" fmla="*/ 1 h 216"/>
                <a:gd name="T6" fmla="*/ 1 w 236"/>
                <a:gd name="T7" fmla="*/ 1 h 216"/>
                <a:gd name="T8" fmla="*/ 1 w 236"/>
                <a:gd name="T9" fmla="*/ 1 h 216"/>
                <a:gd name="T10" fmla="*/ 1 w 236"/>
                <a:gd name="T11" fmla="*/ 1 h 216"/>
                <a:gd name="T12" fmla="*/ 1 w 236"/>
                <a:gd name="T13" fmla="*/ 1 h 216"/>
                <a:gd name="T14" fmla="*/ 1 w 236"/>
                <a:gd name="T15" fmla="*/ 1 h 216"/>
                <a:gd name="T16" fmla="*/ 1 w 236"/>
                <a:gd name="T17" fmla="*/ 1 h 216"/>
                <a:gd name="T18" fmla="*/ 1 w 236"/>
                <a:gd name="T19" fmla="*/ 1 h 216"/>
                <a:gd name="T20" fmla="*/ 1 w 236"/>
                <a:gd name="T21" fmla="*/ 1 h 216"/>
                <a:gd name="T22" fmla="*/ 1 w 236"/>
                <a:gd name="T23" fmla="*/ 1 h 216"/>
                <a:gd name="T24" fmla="*/ 0 w 236"/>
                <a:gd name="T25" fmla="*/ 1 h 216"/>
                <a:gd name="T26" fmla="*/ 0 w 236"/>
                <a:gd name="T27" fmla="*/ 1 h 216"/>
                <a:gd name="T28" fmla="*/ 0 w 236"/>
                <a:gd name="T29" fmla="*/ 1 h 216"/>
                <a:gd name="T30" fmla="*/ 1 w 236"/>
                <a:gd name="T31" fmla="*/ 1 h 216"/>
                <a:gd name="T32" fmla="*/ 1 w 236"/>
                <a:gd name="T33" fmla="*/ 1 h 216"/>
                <a:gd name="T34" fmla="*/ 1 w 236"/>
                <a:gd name="T35" fmla="*/ 1 h 216"/>
                <a:gd name="T36" fmla="*/ 1 w 236"/>
                <a:gd name="T37" fmla="*/ 1 h 216"/>
                <a:gd name="T38" fmla="*/ 1 w 236"/>
                <a:gd name="T39" fmla="*/ 1 h 216"/>
                <a:gd name="T40" fmla="*/ 1 w 236"/>
                <a:gd name="T41" fmla="*/ 1 h 216"/>
                <a:gd name="T42" fmla="*/ 1 w 236"/>
                <a:gd name="T43" fmla="*/ 1 h 216"/>
                <a:gd name="T44" fmla="*/ 1 w 236"/>
                <a:gd name="T45" fmla="*/ 1 h 216"/>
                <a:gd name="T46" fmla="*/ 1 w 236"/>
                <a:gd name="T47" fmla="*/ 1 h 216"/>
                <a:gd name="T48" fmla="*/ 1 w 236"/>
                <a:gd name="T49" fmla="*/ 1 h 216"/>
                <a:gd name="T50" fmla="*/ 1 w 236"/>
                <a:gd name="T51" fmla="*/ 1 h 216"/>
                <a:gd name="T52" fmla="*/ 1 w 236"/>
                <a:gd name="T53" fmla="*/ 1 h 216"/>
                <a:gd name="T54" fmla="*/ 1 w 236"/>
                <a:gd name="T55" fmla="*/ 1 h 216"/>
                <a:gd name="T56" fmla="*/ 1 w 236"/>
                <a:gd name="T57" fmla="*/ 1 h 216"/>
                <a:gd name="T58" fmla="*/ 1 w 236"/>
                <a:gd name="T59" fmla="*/ 1 h 216"/>
                <a:gd name="T60" fmla="*/ 1 w 236"/>
                <a:gd name="T61" fmla="*/ 1 h 216"/>
                <a:gd name="T62" fmla="*/ 1 w 236"/>
                <a:gd name="T63" fmla="*/ 1 h 216"/>
                <a:gd name="T64" fmla="*/ 1 w 236"/>
                <a:gd name="T65" fmla="*/ 1 h 216"/>
                <a:gd name="T66" fmla="*/ 1 w 236"/>
                <a:gd name="T67" fmla="*/ 1 h 216"/>
                <a:gd name="T68" fmla="*/ 1 w 236"/>
                <a:gd name="T69" fmla="*/ 1 h 216"/>
                <a:gd name="T70" fmla="*/ 1 w 236"/>
                <a:gd name="T71" fmla="*/ 1 h 216"/>
                <a:gd name="T72" fmla="*/ 1 w 236"/>
                <a:gd name="T73" fmla="*/ 1 h 216"/>
                <a:gd name="T74" fmla="*/ 1 w 236"/>
                <a:gd name="T75" fmla="*/ 1 h 216"/>
                <a:gd name="T76" fmla="*/ 1 w 236"/>
                <a:gd name="T77" fmla="*/ 1 h 216"/>
                <a:gd name="T78" fmla="*/ 1 w 236"/>
                <a:gd name="T79" fmla="*/ 1 h 216"/>
                <a:gd name="T80" fmla="*/ 1 w 236"/>
                <a:gd name="T81" fmla="*/ 1 h 216"/>
                <a:gd name="T82" fmla="*/ 1 w 236"/>
                <a:gd name="T83" fmla="*/ 1 h 216"/>
                <a:gd name="T84" fmla="*/ 1 w 236"/>
                <a:gd name="T85" fmla="*/ 1 h 216"/>
                <a:gd name="T86" fmla="*/ 1 w 236"/>
                <a:gd name="T87" fmla="*/ 1 h 216"/>
                <a:gd name="T88" fmla="*/ 1 w 236"/>
                <a:gd name="T89" fmla="*/ 1 h 216"/>
                <a:gd name="T90" fmla="*/ 1 w 236"/>
                <a:gd name="T91" fmla="*/ 1 h 216"/>
                <a:gd name="T92" fmla="*/ 1 w 236"/>
                <a:gd name="T93" fmla="*/ 1 h 216"/>
                <a:gd name="T94" fmla="*/ 1 w 236"/>
                <a:gd name="T95" fmla="*/ 1 h 216"/>
                <a:gd name="T96" fmla="*/ 1 w 236"/>
                <a:gd name="T97" fmla="*/ 1 h 216"/>
                <a:gd name="T98" fmla="*/ 1 w 236"/>
                <a:gd name="T99" fmla="*/ 1 h 216"/>
                <a:gd name="T100" fmla="*/ 1 w 236"/>
                <a:gd name="T101" fmla="*/ 1 h 216"/>
                <a:gd name="T102" fmla="*/ 1 w 236"/>
                <a:gd name="T103" fmla="*/ 1 h 216"/>
                <a:gd name="T104" fmla="*/ 1 w 236"/>
                <a:gd name="T105" fmla="*/ 0 h 216"/>
                <a:gd name="T106" fmla="*/ 1 w 236"/>
                <a:gd name="T107" fmla="*/ 1 h 216"/>
                <a:gd name="T108" fmla="*/ 1 w 236"/>
                <a:gd name="T109" fmla="*/ 1 h 216"/>
                <a:gd name="T110" fmla="*/ 1 w 236"/>
                <a:gd name="T111" fmla="*/ 1 h 216"/>
                <a:gd name="T112" fmla="*/ 1 w 236"/>
                <a:gd name="T113" fmla="*/ 1 h 216"/>
                <a:gd name="T114" fmla="*/ 1 w 236"/>
                <a:gd name="T115" fmla="*/ 1 h 216"/>
                <a:gd name="T116" fmla="*/ 1 w 236"/>
                <a:gd name="T117" fmla="*/ 1 h 216"/>
                <a:gd name="T118" fmla="*/ 1 w 236"/>
                <a:gd name="T119" fmla="*/ 1 h 216"/>
                <a:gd name="T120" fmla="*/ 1 w 236"/>
                <a:gd name="T121" fmla="*/ 1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4" y="14"/>
                  </a:moveTo>
                  <a:lnTo>
                    <a:pt x="92" y="14"/>
                  </a:lnTo>
                  <a:lnTo>
                    <a:pt x="86" y="16"/>
                  </a:lnTo>
                  <a:lnTo>
                    <a:pt x="82" y="17"/>
                  </a:lnTo>
                  <a:lnTo>
                    <a:pt x="78" y="18"/>
                  </a:lnTo>
                  <a:lnTo>
                    <a:pt x="73" y="19"/>
                  </a:lnTo>
                  <a:lnTo>
                    <a:pt x="69" y="21"/>
                  </a:lnTo>
                  <a:lnTo>
                    <a:pt x="63" y="24"/>
                  </a:lnTo>
                  <a:lnTo>
                    <a:pt x="57" y="26"/>
                  </a:lnTo>
                  <a:lnTo>
                    <a:pt x="52" y="28"/>
                  </a:lnTo>
                  <a:lnTo>
                    <a:pt x="47" y="32"/>
                  </a:lnTo>
                  <a:lnTo>
                    <a:pt x="41" y="35"/>
                  </a:lnTo>
                  <a:lnTo>
                    <a:pt x="36" y="38"/>
                  </a:lnTo>
                  <a:lnTo>
                    <a:pt x="31" y="43"/>
                  </a:lnTo>
                  <a:lnTo>
                    <a:pt x="27" y="49"/>
                  </a:lnTo>
                  <a:lnTo>
                    <a:pt x="22" y="52"/>
                  </a:lnTo>
                  <a:lnTo>
                    <a:pt x="17" y="57"/>
                  </a:lnTo>
                  <a:lnTo>
                    <a:pt x="14" y="62"/>
                  </a:lnTo>
                  <a:lnTo>
                    <a:pt x="12" y="68"/>
                  </a:lnTo>
                  <a:lnTo>
                    <a:pt x="9" y="74"/>
                  </a:lnTo>
                  <a:lnTo>
                    <a:pt x="7" y="79"/>
                  </a:lnTo>
                  <a:lnTo>
                    <a:pt x="5" y="86"/>
                  </a:lnTo>
                  <a:lnTo>
                    <a:pt x="4" y="93"/>
                  </a:lnTo>
                  <a:lnTo>
                    <a:pt x="1" y="99"/>
                  </a:lnTo>
                  <a:lnTo>
                    <a:pt x="0" y="105"/>
                  </a:lnTo>
                  <a:lnTo>
                    <a:pt x="0" y="111"/>
                  </a:lnTo>
                  <a:lnTo>
                    <a:pt x="0" y="118"/>
                  </a:lnTo>
                  <a:lnTo>
                    <a:pt x="0" y="124"/>
                  </a:lnTo>
                  <a:lnTo>
                    <a:pt x="0" y="131"/>
                  </a:lnTo>
                  <a:lnTo>
                    <a:pt x="0" y="136"/>
                  </a:lnTo>
                  <a:lnTo>
                    <a:pt x="1" y="142"/>
                  </a:lnTo>
                  <a:lnTo>
                    <a:pt x="1" y="147"/>
                  </a:lnTo>
                  <a:lnTo>
                    <a:pt x="3" y="152"/>
                  </a:lnTo>
                  <a:lnTo>
                    <a:pt x="3" y="157"/>
                  </a:lnTo>
                  <a:lnTo>
                    <a:pt x="5" y="163"/>
                  </a:lnTo>
                  <a:lnTo>
                    <a:pt x="6" y="167"/>
                  </a:lnTo>
                  <a:lnTo>
                    <a:pt x="7" y="172"/>
                  </a:lnTo>
                  <a:lnTo>
                    <a:pt x="9" y="176"/>
                  </a:lnTo>
                  <a:lnTo>
                    <a:pt x="13" y="181"/>
                  </a:lnTo>
                  <a:lnTo>
                    <a:pt x="19" y="188"/>
                  </a:lnTo>
                  <a:lnTo>
                    <a:pt x="27" y="195"/>
                  </a:lnTo>
                  <a:lnTo>
                    <a:pt x="30" y="198"/>
                  </a:lnTo>
                  <a:lnTo>
                    <a:pt x="36" y="200"/>
                  </a:lnTo>
                  <a:lnTo>
                    <a:pt x="40" y="203"/>
                  </a:lnTo>
                  <a:lnTo>
                    <a:pt x="47" y="206"/>
                  </a:lnTo>
                  <a:lnTo>
                    <a:pt x="52" y="207"/>
                  </a:lnTo>
                  <a:lnTo>
                    <a:pt x="58" y="209"/>
                  </a:lnTo>
                  <a:lnTo>
                    <a:pt x="65" y="211"/>
                  </a:lnTo>
                  <a:lnTo>
                    <a:pt x="73" y="212"/>
                  </a:lnTo>
                  <a:lnTo>
                    <a:pt x="81" y="213"/>
                  </a:lnTo>
                  <a:lnTo>
                    <a:pt x="89" y="214"/>
                  </a:lnTo>
                  <a:lnTo>
                    <a:pt x="97" y="215"/>
                  </a:lnTo>
                  <a:lnTo>
                    <a:pt x="105" y="216"/>
                  </a:lnTo>
                  <a:lnTo>
                    <a:pt x="113" y="215"/>
                  </a:lnTo>
                  <a:lnTo>
                    <a:pt x="121" y="215"/>
                  </a:lnTo>
                  <a:lnTo>
                    <a:pt x="126" y="214"/>
                  </a:lnTo>
                  <a:lnTo>
                    <a:pt x="130" y="214"/>
                  </a:lnTo>
                  <a:lnTo>
                    <a:pt x="134" y="214"/>
                  </a:lnTo>
                  <a:lnTo>
                    <a:pt x="138" y="214"/>
                  </a:lnTo>
                  <a:lnTo>
                    <a:pt x="146" y="212"/>
                  </a:lnTo>
                  <a:lnTo>
                    <a:pt x="154" y="211"/>
                  </a:lnTo>
                  <a:lnTo>
                    <a:pt x="161" y="208"/>
                  </a:lnTo>
                  <a:lnTo>
                    <a:pt x="169" y="206"/>
                  </a:lnTo>
                  <a:lnTo>
                    <a:pt x="175" y="203"/>
                  </a:lnTo>
                  <a:lnTo>
                    <a:pt x="182" y="199"/>
                  </a:lnTo>
                  <a:lnTo>
                    <a:pt x="186" y="195"/>
                  </a:lnTo>
                  <a:lnTo>
                    <a:pt x="193" y="191"/>
                  </a:lnTo>
                  <a:lnTo>
                    <a:pt x="198" y="186"/>
                  </a:lnTo>
                  <a:lnTo>
                    <a:pt x="202" y="181"/>
                  </a:lnTo>
                  <a:lnTo>
                    <a:pt x="207" y="175"/>
                  </a:lnTo>
                  <a:lnTo>
                    <a:pt x="211" y="171"/>
                  </a:lnTo>
                  <a:lnTo>
                    <a:pt x="215" y="164"/>
                  </a:lnTo>
                  <a:lnTo>
                    <a:pt x="218" y="158"/>
                  </a:lnTo>
                  <a:lnTo>
                    <a:pt x="222" y="151"/>
                  </a:lnTo>
                  <a:lnTo>
                    <a:pt x="224" y="146"/>
                  </a:lnTo>
                  <a:lnTo>
                    <a:pt x="226" y="139"/>
                  </a:lnTo>
                  <a:lnTo>
                    <a:pt x="228" y="132"/>
                  </a:lnTo>
                  <a:lnTo>
                    <a:pt x="231" y="125"/>
                  </a:lnTo>
                  <a:lnTo>
                    <a:pt x="233" y="119"/>
                  </a:lnTo>
                  <a:lnTo>
                    <a:pt x="233" y="111"/>
                  </a:lnTo>
                  <a:lnTo>
                    <a:pt x="234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3"/>
                  </a:lnTo>
                  <a:lnTo>
                    <a:pt x="235" y="66"/>
                  </a:lnTo>
                  <a:lnTo>
                    <a:pt x="234" y="59"/>
                  </a:lnTo>
                  <a:lnTo>
                    <a:pt x="233" y="53"/>
                  </a:lnTo>
                  <a:lnTo>
                    <a:pt x="231" y="46"/>
                  </a:lnTo>
                  <a:lnTo>
                    <a:pt x="231" y="42"/>
                  </a:lnTo>
                  <a:lnTo>
                    <a:pt x="227" y="37"/>
                  </a:lnTo>
                  <a:lnTo>
                    <a:pt x="225" y="33"/>
                  </a:lnTo>
                  <a:lnTo>
                    <a:pt x="223" y="28"/>
                  </a:lnTo>
                  <a:lnTo>
                    <a:pt x="220" y="24"/>
                  </a:lnTo>
                  <a:lnTo>
                    <a:pt x="214" y="17"/>
                  </a:lnTo>
                  <a:lnTo>
                    <a:pt x="206" y="11"/>
                  </a:lnTo>
                  <a:lnTo>
                    <a:pt x="201" y="9"/>
                  </a:lnTo>
                  <a:lnTo>
                    <a:pt x="198" y="6"/>
                  </a:lnTo>
                  <a:lnTo>
                    <a:pt x="193" y="4"/>
                  </a:lnTo>
                  <a:lnTo>
                    <a:pt x="188" y="4"/>
                  </a:lnTo>
                  <a:lnTo>
                    <a:pt x="184" y="2"/>
                  </a:lnTo>
                  <a:lnTo>
                    <a:pt x="179" y="2"/>
                  </a:lnTo>
                  <a:lnTo>
                    <a:pt x="174" y="1"/>
                  </a:lnTo>
                  <a:lnTo>
                    <a:pt x="169" y="1"/>
                  </a:lnTo>
                  <a:lnTo>
                    <a:pt x="163" y="0"/>
                  </a:lnTo>
                  <a:lnTo>
                    <a:pt x="159" y="0"/>
                  </a:lnTo>
                  <a:lnTo>
                    <a:pt x="154" y="1"/>
                  </a:lnTo>
                  <a:lnTo>
                    <a:pt x="150" y="2"/>
                  </a:lnTo>
                  <a:lnTo>
                    <a:pt x="144" y="2"/>
                  </a:lnTo>
                  <a:lnTo>
                    <a:pt x="138" y="2"/>
                  </a:lnTo>
                  <a:lnTo>
                    <a:pt x="133" y="3"/>
                  </a:lnTo>
                  <a:lnTo>
                    <a:pt x="128" y="4"/>
                  </a:lnTo>
                  <a:lnTo>
                    <a:pt x="123" y="4"/>
                  </a:lnTo>
                  <a:lnTo>
                    <a:pt x="119" y="6"/>
                  </a:lnTo>
                  <a:lnTo>
                    <a:pt x="114" y="8"/>
                  </a:lnTo>
                  <a:lnTo>
                    <a:pt x="111" y="9"/>
                  </a:lnTo>
                  <a:lnTo>
                    <a:pt x="103" y="10"/>
                  </a:lnTo>
                  <a:lnTo>
                    <a:pt x="98" y="12"/>
                  </a:lnTo>
                  <a:lnTo>
                    <a:pt x="94" y="13"/>
                  </a:lnTo>
                  <a:lnTo>
                    <a:pt x="94" y="14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5" name="Freeform 21">
              <a:extLst>
                <a:ext uri="{FF2B5EF4-FFF2-40B4-BE49-F238E27FC236}">
                  <a16:creationId xmlns:a16="http://schemas.microsoft.com/office/drawing/2014/main" id="{6F3CC643-AB4C-4460-9E54-DA2068534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2" y="1597"/>
              <a:ext cx="118" cy="107"/>
            </a:xfrm>
            <a:custGeom>
              <a:avLst/>
              <a:gdLst>
                <a:gd name="T0" fmla="*/ 1 w 236"/>
                <a:gd name="T1" fmla="*/ 0 h 216"/>
                <a:gd name="T2" fmla="*/ 1 w 236"/>
                <a:gd name="T3" fmla="*/ 0 h 216"/>
                <a:gd name="T4" fmla="*/ 1 w 236"/>
                <a:gd name="T5" fmla="*/ 0 h 216"/>
                <a:gd name="T6" fmla="*/ 1 w 236"/>
                <a:gd name="T7" fmla="*/ 0 h 216"/>
                <a:gd name="T8" fmla="*/ 1 w 236"/>
                <a:gd name="T9" fmla="*/ 0 h 216"/>
                <a:gd name="T10" fmla="*/ 1 w 236"/>
                <a:gd name="T11" fmla="*/ 0 h 216"/>
                <a:gd name="T12" fmla="*/ 1 w 236"/>
                <a:gd name="T13" fmla="*/ 0 h 216"/>
                <a:gd name="T14" fmla="*/ 1 w 236"/>
                <a:gd name="T15" fmla="*/ 0 h 216"/>
                <a:gd name="T16" fmla="*/ 1 w 236"/>
                <a:gd name="T17" fmla="*/ 0 h 216"/>
                <a:gd name="T18" fmla="*/ 1 w 236"/>
                <a:gd name="T19" fmla="*/ 0 h 216"/>
                <a:gd name="T20" fmla="*/ 1 w 236"/>
                <a:gd name="T21" fmla="*/ 0 h 216"/>
                <a:gd name="T22" fmla="*/ 1 w 236"/>
                <a:gd name="T23" fmla="*/ 0 h 216"/>
                <a:gd name="T24" fmla="*/ 1 w 236"/>
                <a:gd name="T25" fmla="*/ 0 h 216"/>
                <a:gd name="T26" fmla="*/ 0 w 236"/>
                <a:gd name="T27" fmla="*/ 0 h 216"/>
                <a:gd name="T28" fmla="*/ 1 w 236"/>
                <a:gd name="T29" fmla="*/ 0 h 216"/>
                <a:gd name="T30" fmla="*/ 1 w 236"/>
                <a:gd name="T31" fmla="*/ 0 h 216"/>
                <a:gd name="T32" fmla="*/ 1 w 236"/>
                <a:gd name="T33" fmla="*/ 0 h 216"/>
                <a:gd name="T34" fmla="*/ 1 w 236"/>
                <a:gd name="T35" fmla="*/ 0 h 216"/>
                <a:gd name="T36" fmla="*/ 1 w 236"/>
                <a:gd name="T37" fmla="*/ 0 h 216"/>
                <a:gd name="T38" fmla="*/ 1 w 236"/>
                <a:gd name="T39" fmla="*/ 0 h 216"/>
                <a:gd name="T40" fmla="*/ 1 w 236"/>
                <a:gd name="T41" fmla="*/ 0 h 216"/>
                <a:gd name="T42" fmla="*/ 1 w 236"/>
                <a:gd name="T43" fmla="*/ 0 h 216"/>
                <a:gd name="T44" fmla="*/ 1 w 236"/>
                <a:gd name="T45" fmla="*/ 0 h 216"/>
                <a:gd name="T46" fmla="*/ 1 w 236"/>
                <a:gd name="T47" fmla="*/ 0 h 216"/>
                <a:gd name="T48" fmla="*/ 1 w 236"/>
                <a:gd name="T49" fmla="*/ 0 h 216"/>
                <a:gd name="T50" fmla="*/ 1 w 236"/>
                <a:gd name="T51" fmla="*/ 0 h 216"/>
                <a:gd name="T52" fmla="*/ 1 w 236"/>
                <a:gd name="T53" fmla="*/ 0 h 216"/>
                <a:gd name="T54" fmla="*/ 1 w 236"/>
                <a:gd name="T55" fmla="*/ 0 h 216"/>
                <a:gd name="T56" fmla="*/ 1 w 236"/>
                <a:gd name="T57" fmla="*/ 0 h 216"/>
                <a:gd name="T58" fmla="*/ 1 w 236"/>
                <a:gd name="T59" fmla="*/ 0 h 216"/>
                <a:gd name="T60" fmla="*/ 1 w 236"/>
                <a:gd name="T61" fmla="*/ 0 h 216"/>
                <a:gd name="T62" fmla="*/ 1 w 236"/>
                <a:gd name="T63" fmla="*/ 0 h 216"/>
                <a:gd name="T64" fmla="*/ 1 w 236"/>
                <a:gd name="T65" fmla="*/ 0 h 216"/>
                <a:gd name="T66" fmla="*/ 1 w 236"/>
                <a:gd name="T67" fmla="*/ 0 h 216"/>
                <a:gd name="T68" fmla="*/ 1 w 236"/>
                <a:gd name="T69" fmla="*/ 0 h 216"/>
                <a:gd name="T70" fmla="*/ 1 w 236"/>
                <a:gd name="T71" fmla="*/ 0 h 216"/>
                <a:gd name="T72" fmla="*/ 1 w 236"/>
                <a:gd name="T73" fmla="*/ 0 h 216"/>
                <a:gd name="T74" fmla="*/ 1 w 236"/>
                <a:gd name="T75" fmla="*/ 0 h 216"/>
                <a:gd name="T76" fmla="*/ 1 w 236"/>
                <a:gd name="T77" fmla="*/ 0 h 216"/>
                <a:gd name="T78" fmla="*/ 1 w 236"/>
                <a:gd name="T79" fmla="*/ 0 h 216"/>
                <a:gd name="T80" fmla="*/ 1 w 236"/>
                <a:gd name="T81" fmla="*/ 0 h 216"/>
                <a:gd name="T82" fmla="*/ 1 w 236"/>
                <a:gd name="T83" fmla="*/ 0 h 216"/>
                <a:gd name="T84" fmla="*/ 1 w 236"/>
                <a:gd name="T85" fmla="*/ 0 h 216"/>
                <a:gd name="T86" fmla="*/ 1 w 236"/>
                <a:gd name="T87" fmla="*/ 0 h 216"/>
                <a:gd name="T88" fmla="*/ 1 w 236"/>
                <a:gd name="T89" fmla="*/ 0 h 216"/>
                <a:gd name="T90" fmla="*/ 1 w 236"/>
                <a:gd name="T91" fmla="*/ 0 h 216"/>
                <a:gd name="T92" fmla="*/ 1 w 236"/>
                <a:gd name="T93" fmla="*/ 0 h 216"/>
                <a:gd name="T94" fmla="*/ 1 w 236"/>
                <a:gd name="T95" fmla="*/ 0 h 216"/>
                <a:gd name="T96" fmla="*/ 1 w 236"/>
                <a:gd name="T97" fmla="*/ 0 h 216"/>
                <a:gd name="T98" fmla="*/ 1 w 236"/>
                <a:gd name="T99" fmla="*/ 0 h 216"/>
                <a:gd name="T100" fmla="*/ 1 w 236"/>
                <a:gd name="T101" fmla="*/ 0 h 216"/>
                <a:gd name="T102" fmla="*/ 1 w 236"/>
                <a:gd name="T103" fmla="*/ 0 h 216"/>
                <a:gd name="T104" fmla="*/ 1 w 236"/>
                <a:gd name="T105" fmla="*/ 0 h 216"/>
                <a:gd name="T106" fmla="*/ 1 w 236"/>
                <a:gd name="T107" fmla="*/ 0 h 216"/>
                <a:gd name="T108" fmla="*/ 1 w 236"/>
                <a:gd name="T109" fmla="*/ 0 h 216"/>
                <a:gd name="T110" fmla="*/ 1 w 236"/>
                <a:gd name="T111" fmla="*/ 0 h 216"/>
                <a:gd name="T112" fmla="*/ 1 w 236"/>
                <a:gd name="T113" fmla="*/ 0 h 216"/>
                <a:gd name="T114" fmla="*/ 1 w 236"/>
                <a:gd name="T115" fmla="*/ 0 h 216"/>
                <a:gd name="T116" fmla="*/ 1 w 236"/>
                <a:gd name="T117" fmla="*/ 0 h 216"/>
                <a:gd name="T118" fmla="*/ 1 w 236"/>
                <a:gd name="T119" fmla="*/ 0 h 216"/>
                <a:gd name="T120" fmla="*/ 1 w 236"/>
                <a:gd name="T121" fmla="*/ 0 h 21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36"/>
                <a:gd name="T184" fmla="*/ 0 h 216"/>
                <a:gd name="T185" fmla="*/ 236 w 236"/>
                <a:gd name="T186" fmla="*/ 216 h 21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36" h="216">
                  <a:moveTo>
                    <a:pt x="95" y="15"/>
                  </a:moveTo>
                  <a:lnTo>
                    <a:pt x="92" y="15"/>
                  </a:lnTo>
                  <a:lnTo>
                    <a:pt x="87" y="16"/>
                  </a:lnTo>
                  <a:lnTo>
                    <a:pt x="83" y="17"/>
                  </a:lnTo>
                  <a:lnTo>
                    <a:pt x="79" y="19"/>
                  </a:lnTo>
                  <a:lnTo>
                    <a:pt x="74" y="20"/>
                  </a:lnTo>
                  <a:lnTo>
                    <a:pt x="70" y="22"/>
                  </a:lnTo>
                  <a:lnTo>
                    <a:pt x="64" y="24"/>
                  </a:lnTo>
                  <a:lnTo>
                    <a:pt x="58" y="27"/>
                  </a:lnTo>
                  <a:lnTo>
                    <a:pt x="52" y="29"/>
                  </a:lnTo>
                  <a:lnTo>
                    <a:pt x="48" y="32"/>
                  </a:lnTo>
                  <a:lnTo>
                    <a:pt x="41" y="35"/>
                  </a:lnTo>
                  <a:lnTo>
                    <a:pt x="37" y="38"/>
                  </a:lnTo>
                  <a:lnTo>
                    <a:pt x="32" y="42"/>
                  </a:lnTo>
                  <a:lnTo>
                    <a:pt x="27" y="47"/>
                  </a:lnTo>
                  <a:lnTo>
                    <a:pt x="23" y="52"/>
                  </a:lnTo>
                  <a:lnTo>
                    <a:pt x="18" y="57"/>
                  </a:lnTo>
                  <a:lnTo>
                    <a:pt x="15" y="62"/>
                  </a:lnTo>
                  <a:lnTo>
                    <a:pt x="13" y="69"/>
                  </a:lnTo>
                  <a:lnTo>
                    <a:pt x="9" y="73"/>
                  </a:lnTo>
                  <a:lnTo>
                    <a:pt x="7" y="80"/>
                  </a:lnTo>
                  <a:lnTo>
                    <a:pt x="5" y="86"/>
                  </a:lnTo>
                  <a:lnTo>
                    <a:pt x="5" y="93"/>
                  </a:lnTo>
                  <a:lnTo>
                    <a:pt x="2" y="98"/>
                  </a:lnTo>
                  <a:lnTo>
                    <a:pt x="1" y="104"/>
                  </a:lnTo>
                  <a:lnTo>
                    <a:pt x="1" y="110"/>
                  </a:lnTo>
                  <a:lnTo>
                    <a:pt x="1" y="118"/>
                  </a:lnTo>
                  <a:lnTo>
                    <a:pt x="0" y="123"/>
                  </a:lnTo>
                  <a:lnTo>
                    <a:pt x="0" y="129"/>
                  </a:lnTo>
                  <a:lnTo>
                    <a:pt x="1" y="136"/>
                  </a:lnTo>
                  <a:lnTo>
                    <a:pt x="2" y="143"/>
                  </a:lnTo>
                  <a:lnTo>
                    <a:pt x="2" y="147"/>
                  </a:lnTo>
                  <a:lnTo>
                    <a:pt x="2" y="153"/>
                  </a:lnTo>
                  <a:lnTo>
                    <a:pt x="3" y="158"/>
                  </a:lnTo>
                  <a:lnTo>
                    <a:pt x="6" y="163"/>
                  </a:lnTo>
                  <a:lnTo>
                    <a:pt x="7" y="168"/>
                  </a:lnTo>
                  <a:lnTo>
                    <a:pt x="8" y="173"/>
                  </a:lnTo>
                  <a:lnTo>
                    <a:pt x="10" y="176"/>
                  </a:lnTo>
                  <a:lnTo>
                    <a:pt x="14" y="180"/>
                  </a:lnTo>
                  <a:lnTo>
                    <a:pt x="18" y="187"/>
                  </a:lnTo>
                  <a:lnTo>
                    <a:pt x="26" y="194"/>
                  </a:lnTo>
                  <a:lnTo>
                    <a:pt x="31" y="198"/>
                  </a:lnTo>
                  <a:lnTo>
                    <a:pt x="35" y="201"/>
                  </a:lnTo>
                  <a:lnTo>
                    <a:pt x="41" y="203"/>
                  </a:lnTo>
                  <a:lnTo>
                    <a:pt x="48" y="206"/>
                  </a:lnTo>
                  <a:lnTo>
                    <a:pt x="52" y="208"/>
                  </a:lnTo>
                  <a:lnTo>
                    <a:pt x="60" y="210"/>
                  </a:lnTo>
                  <a:lnTo>
                    <a:pt x="67" y="211"/>
                  </a:lnTo>
                  <a:lnTo>
                    <a:pt x="74" y="212"/>
                  </a:lnTo>
                  <a:lnTo>
                    <a:pt x="82" y="214"/>
                  </a:lnTo>
                  <a:lnTo>
                    <a:pt x="90" y="215"/>
                  </a:lnTo>
                  <a:lnTo>
                    <a:pt x="98" y="215"/>
                  </a:lnTo>
                  <a:lnTo>
                    <a:pt x="106" y="216"/>
                  </a:lnTo>
                  <a:lnTo>
                    <a:pt x="114" y="215"/>
                  </a:lnTo>
                  <a:lnTo>
                    <a:pt x="122" y="215"/>
                  </a:lnTo>
                  <a:lnTo>
                    <a:pt x="127" y="215"/>
                  </a:lnTo>
                  <a:lnTo>
                    <a:pt x="131" y="215"/>
                  </a:lnTo>
                  <a:lnTo>
                    <a:pt x="135" y="214"/>
                  </a:lnTo>
                  <a:lnTo>
                    <a:pt x="139" y="214"/>
                  </a:lnTo>
                  <a:lnTo>
                    <a:pt x="147" y="212"/>
                  </a:lnTo>
                  <a:lnTo>
                    <a:pt x="155" y="210"/>
                  </a:lnTo>
                  <a:lnTo>
                    <a:pt x="162" y="208"/>
                  </a:lnTo>
                  <a:lnTo>
                    <a:pt x="170" y="206"/>
                  </a:lnTo>
                  <a:lnTo>
                    <a:pt x="176" y="202"/>
                  </a:lnTo>
                  <a:lnTo>
                    <a:pt x="182" y="199"/>
                  </a:lnTo>
                  <a:lnTo>
                    <a:pt x="187" y="194"/>
                  </a:lnTo>
                  <a:lnTo>
                    <a:pt x="194" y="190"/>
                  </a:lnTo>
                  <a:lnTo>
                    <a:pt x="198" y="185"/>
                  </a:lnTo>
                  <a:lnTo>
                    <a:pt x="204" y="180"/>
                  </a:lnTo>
                  <a:lnTo>
                    <a:pt x="209" y="175"/>
                  </a:lnTo>
                  <a:lnTo>
                    <a:pt x="213" y="169"/>
                  </a:lnTo>
                  <a:lnTo>
                    <a:pt x="216" y="163"/>
                  </a:lnTo>
                  <a:lnTo>
                    <a:pt x="219" y="157"/>
                  </a:lnTo>
                  <a:lnTo>
                    <a:pt x="222" y="151"/>
                  </a:lnTo>
                  <a:lnTo>
                    <a:pt x="225" y="145"/>
                  </a:lnTo>
                  <a:lnTo>
                    <a:pt x="227" y="138"/>
                  </a:lnTo>
                  <a:lnTo>
                    <a:pt x="229" y="133"/>
                  </a:lnTo>
                  <a:lnTo>
                    <a:pt x="232" y="126"/>
                  </a:lnTo>
                  <a:lnTo>
                    <a:pt x="234" y="120"/>
                  </a:lnTo>
                  <a:lnTo>
                    <a:pt x="234" y="113"/>
                  </a:lnTo>
                  <a:lnTo>
                    <a:pt x="235" y="105"/>
                  </a:lnTo>
                  <a:lnTo>
                    <a:pt x="235" y="98"/>
                  </a:lnTo>
                  <a:lnTo>
                    <a:pt x="236" y="92"/>
                  </a:lnTo>
                  <a:lnTo>
                    <a:pt x="236" y="85"/>
                  </a:lnTo>
                  <a:lnTo>
                    <a:pt x="236" y="78"/>
                  </a:lnTo>
                  <a:lnTo>
                    <a:pt x="235" y="72"/>
                  </a:lnTo>
                  <a:lnTo>
                    <a:pt x="235" y="66"/>
                  </a:lnTo>
                  <a:lnTo>
                    <a:pt x="234" y="60"/>
                  </a:lnTo>
                  <a:lnTo>
                    <a:pt x="233" y="54"/>
                  </a:lnTo>
                  <a:lnTo>
                    <a:pt x="232" y="47"/>
                  </a:lnTo>
                  <a:lnTo>
                    <a:pt x="229" y="42"/>
                  </a:lnTo>
                  <a:lnTo>
                    <a:pt x="227" y="38"/>
                  </a:lnTo>
                  <a:lnTo>
                    <a:pt x="225" y="33"/>
                  </a:lnTo>
                  <a:lnTo>
                    <a:pt x="222" y="29"/>
                  </a:lnTo>
                  <a:lnTo>
                    <a:pt x="220" y="25"/>
                  </a:lnTo>
                  <a:lnTo>
                    <a:pt x="213" y="17"/>
                  </a:lnTo>
                  <a:lnTo>
                    <a:pt x="206" y="12"/>
                  </a:lnTo>
                  <a:lnTo>
                    <a:pt x="202" y="9"/>
                  </a:lnTo>
                  <a:lnTo>
                    <a:pt x="197" y="7"/>
                  </a:lnTo>
                  <a:lnTo>
                    <a:pt x="193" y="6"/>
                  </a:lnTo>
                  <a:lnTo>
                    <a:pt x="189" y="5"/>
                  </a:lnTo>
                  <a:lnTo>
                    <a:pt x="184" y="3"/>
                  </a:lnTo>
                  <a:lnTo>
                    <a:pt x="179" y="1"/>
                  </a:lnTo>
                  <a:lnTo>
                    <a:pt x="173" y="0"/>
                  </a:lnTo>
                  <a:lnTo>
                    <a:pt x="169" y="0"/>
                  </a:lnTo>
                  <a:lnTo>
                    <a:pt x="164" y="0"/>
                  </a:lnTo>
                  <a:lnTo>
                    <a:pt x="159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4" y="3"/>
                  </a:lnTo>
                  <a:lnTo>
                    <a:pt x="138" y="4"/>
                  </a:lnTo>
                  <a:lnTo>
                    <a:pt x="132" y="4"/>
                  </a:lnTo>
                  <a:lnTo>
                    <a:pt x="128" y="6"/>
                  </a:lnTo>
                  <a:lnTo>
                    <a:pt x="123" y="6"/>
                  </a:lnTo>
                  <a:lnTo>
                    <a:pt x="119" y="8"/>
                  </a:lnTo>
                  <a:lnTo>
                    <a:pt x="114" y="8"/>
                  </a:lnTo>
                  <a:lnTo>
                    <a:pt x="111" y="11"/>
                  </a:lnTo>
                  <a:lnTo>
                    <a:pt x="104" y="12"/>
                  </a:lnTo>
                  <a:lnTo>
                    <a:pt x="99" y="13"/>
                  </a:lnTo>
                  <a:lnTo>
                    <a:pt x="95" y="15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6" name="Freeform 22">
              <a:extLst>
                <a:ext uri="{FF2B5EF4-FFF2-40B4-BE49-F238E27FC236}">
                  <a16:creationId xmlns:a16="http://schemas.microsoft.com/office/drawing/2014/main" id="{D521EB11-2723-4192-957C-4563DCBF8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0" y="1612"/>
              <a:ext cx="109" cy="66"/>
            </a:xfrm>
            <a:custGeom>
              <a:avLst/>
              <a:gdLst>
                <a:gd name="T0" fmla="*/ 0 w 218"/>
                <a:gd name="T1" fmla="*/ 1 h 132"/>
                <a:gd name="T2" fmla="*/ 1 w 218"/>
                <a:gd name="T3" fmla="*/ 1 h 132"/>
                <a:gd name="T4" fmla="*/ 1 w 218"/>
                <a:gd name="T5" fmla="*/ 1 h 132"/>
                <a:gd name="T6" fmla="*/ 1 w 218"/>
                <a:gd name="T7" fmla="*/ 1 h 132"/>
                <a:gd name="T8" fmla="*/ 1 w 218"/>
                <a:gd name="T9" fmla="*/ 1 h 132"/>
                <a:gd name="T10" fmla="*/ 1 w 218"/>
                <a:gd name="T11" fmla="*/ 1 h 132"/>
                <a:gd name="T12" fmla="*/ 1 w 218"/>
                <a:gd name="T13" fmla="*/ 1 h 132"/>
                <a:gd name="T14" fmla="*/ 1 w 218"/>
                <a:gd name="T15" fmla="*/ 1 h 132"/>
                <a:gd name="T16" fmla="*/ 1 w 218"/>
                <a:gd name="T17" fmla="*/ 1 h 132"/>
                <a:gd name="T18" fmla="*/ 1 w 218"/>
                <a:gd name="T19" fmla="*/ 1 h 132"/>
                <a:gd name="T20" fmla="*/ 1 w 218"/>
                <a:gd name="T21" fmla="*/ 1 h 132"/>
                <a:gd name="T22" fmla="*/ 1 w 218"/>
                <a:gd name="T23" fmla="*/ 1 h 132"/>
                <a:gd name="T24" fmla="*/ 1 w 218"/>
                <a:gd name="T25" fmla="*/ 1 h 132"/>
                <a:gd name="T26" fmla="*/ 1 w 218"/>
                <a:gd name="T27" fmla="*/ 1 h 132"/>
                <a:gd name="T28" fmla="*/ 1 w 218"/>
                <a:gd name="T29" fmla="*/ 1 h 132"/>
                <a:gd name="T30" fmla="*/ 1 w 218"/>
                <a:gd name="T31" fmla="*/ 1 h 132"/>
                <a:gd name="T32" fmla="*/ 1 w 218"/>
                <a:gd name="T33" fmla="*/ 1 h 132"/>
                <a:gd name="T34" fmla="*/ 1 w 218"/>
                <a:gd name="T35" fmla="*/ 1 h 132"/>
                <a:gd name="T36" fmla="*/ 1 w 218"/>
                <a:gd name="T37" fmla="*/ 1 h 132"/>
                <a:gd name="T38" fmla="*/ 1 w 218"/>
                <a:gd name="T39" fmla="*/ 1 h 132"/>
                <a:gd name="T40" fmla="*/ 1 w 218"/>
                <a:gd name="T41" fmla="*/ 1 h 132"/>
                <a:gd name="T42" fmla="*/ 1 w 218"/>
                <a:gd name="T43" fmla="*/ 1 h 132"/>
                <a:gd name="T44" fmla="*/ 1 w 218"/>
                <a:gd name="T45" fmla="*/ 1 h 132"/>
                <a:gd name="T46" fmla="*/ 1 w 218"/>
                <a:gd name="T47" fmla="*/ 1 h 132"/>
                <a:gd name="T48" fmla="*/ 1 w 218"/>
                <a:gd name="T49" fmla="*/ 1 h 132"/>
                <a:gd name="T50" fmla="*/ 1 w 218"/>
                <a:gd name="T51" fmla="*/ 1 h 132"/>
                <a:gd name="T52" fmla="*/ 1 w 218"/>
                <a:gd name="T53" fmla="*/ 1 h 132"/>
                <a:gd name="T54" fmla="*/ 1 w 218"/>
                <a:gd name="T55" fmla="*/ 1 h 132"/>
                <a:gd name="T56" fmla="*/ 1 w 218"/>
                <a:gd name="T57" fmla="*/ 1 h 132"/>
                <a:gd name="T58" fmla="*/ 1 w 218"/>
                <a:gd name="T59" fmla="*/ 1 h 132"/>
                <a:gd name="T60" fmla="*/ 1 w 218"/>
                <a:gd name="T61" fmla="*/ 1 h 132"/>
                <a:gd name="T62" fmla="*/ 1 w 218"/>
                <a:gd name="T63" fmla="*/ 1 h 132"/>
                <a:gd name="T64" fmla="*/ 1 w 218"/>
                <a:gd name="T65" fmla="*/ 1 h 132"/>
                <a:gd name="T66" fmla="*/ 1 w 218"/>
                <a:gd name="T67" fmla="*/ 1 h 132"/>
                <a:gd name="T68" fmla="*/ 1 w 218"/>
                <a:gd name="T69" fmla="*/ 1 h 132"/>
                <a:gd name="T70" fmla="*/ 1 w 218"/>
                <a:gd name="T71" fmla="*/ 1 h 132"/>
                <a:gd name="T72" fmla="*/ 1 w 218"/>
                <a:gd name="T73" fmla="*/ 1 h 132"/>
                <a:gd name="T74" fmla="*/ 1 w 218"/>
                <a:gd name="T75" fmla="*/ 1 h 132"/>
                <a:gd name="T76" fmla="*/ 1 w 218"/>
                <a:gd name="T77" fmla="*/ 1 h 132"/>
                <a:gd name="T78" fmla="*/ 1 w 218"/>
                <a:gd name="T79" fmla="*/ 1 h 132"/>
                <a:gd name="T80" fmla="*/ 1 w 218"/>
                <a:gd name="T81" fmla="*/ 1 h 132"/>
                <a:gd name="T82" fmla="*/ 1 w 218"/>
                <a:gd name="T83" fmla="*/ 1 h 132"/>
                <a:gd name="T84" fmla="*/ 1 w 218"/>
                <a:gd name="T85" fmla="*/ 1 h 132"/>
                <a:gd name="T86" fmla="*/ 1 w 218"/>
                <a:gd name="T87" fmla="*/ 1 h 132"/>
                <a:gd name="T88" fmla="*/ 1 w 218"/>
                <a:gd name="T89" fmla="*/ 1 h 132"/>
                <a:gd name="T90" fmla="*/ 1 w 218"/>
                <a:gd name="T91" fmla="*/ 1 h 132"/>
                <a:gd name="T92" fmla="*/ 1 w 218"/>
                <a:gd name="T93" fmla="*/ 1 h 132"/>
                <a:gd name="T94" fmla="*/ 1 w 218"/>
                <a:gd name="T95" fmla="*/ 1 h 132"/>
                <a:gd name="T96" fmla="*/ 1 w 218"/>
                <a:gd name="T97" fmla="*/ 1 h 132"/>
                <a:gd name="T98" fmla="*/ 1 w 218"/>
                <a:gd name="T99" fmla="*/ 1 h 132"/>
                <a:gd name="T100" fmla="*/ 1 w 218"/>
                <a:gd name="T101" fmla="*/ 1 h 132"/>
                <a:gd name="T102" fmla="*/ 1 w 218"/>
                <a:gd name="T103" fmla="*/ 1 h 132"/>
                <a:gd name="T104" fmla="*/ 1 w 218"/>
                <a:gd name="T105" fmla="*/ 1 h 132"/>
                <a:gd name="T106" fmla="*/ 1 w 218"/>
                <a:gd name="T107" fmla="*/ 1 h 132"/>
                <a:gd name="T108" fmla="*/ 1 w 218"/>
                <a:gd name="T109" fmla="*/ 0 h 132"/>
                <a:gd name="T110" fmla="*/ 0 w 218"/>
                <a:gd name="T111" fmla="*/ 1 h 132"/>
                <a:gd name="T112" fmla="*/ 0 w 218"/>
                <a:gd name="T113" fmla="*/ 1 h 1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"/>
                <a:gd name="T172" fmla="*/ 0 h 132"/>
                <a:gd name="T173" fmla="*/ 218 w 218"/>
                <a:gd name="T174" fmla="*/ 132 h 1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" h="132">
                  <a:moveTo>
                    <a:pt x="0" y="114"/>
                  </a:moveTo>
                  <a:lnTo>
                    <a:pt x="3" y="114"/>
                  </a:lnTo>
                  <a:lnTo>
                    <a:pt x="6" y="115"/>
                  </a:lnTo>
                  <a:lnTo>
                    <a:pt x="12" y="116"/>
                  </a:lnTo>
                  <a:lnTo>
                    <a:pt x="16" y="119"/>
                  </a:lnTo>
                  <a:lnTo>
                    <a:pt x="24" y="121"/>
                  </a:lnTo>
                  <a:lnTo>
                    <a:pt x="28" y="121"/>
                  </a:lnTo>
                  <a:lnTo>
                    <a:pt x="32" y="123"/>
                  </a:lnTo>
                  <a:lnTo>
                    <a:pt x="37" y="123"/>
                  </a:lnTo>
                  <a:lnTo>
                    <a:pt x="41" y="126"/>
                  </a:lnTo>
                  <a:lnTo>
                    <a:pt x="46" y="126"/>
                  </a:lnTo>
                  <a:lnTo>
                    <a:pt x="50" y="127"/>
                  </a:lnTo>
                  <a:lnTo>
                    <a:pt x="55" y="127"/>
                  </a:lnTo>
                  <a:lnTo>
                    <a:pt x="60" y="128"/>
                  </a:lnTo>
                  <a:lnTo>
                    <a:pt x="64" y="128"/>
                  </a:lnTo>
                  <a:lnTo>
                    <a:pt x="70" y="130"/>
                  </a:lnTo>
                  <a:lnTo>
                    <a:pt x="74" y="130"/>
                  </a:lnTo>
                  <a:lnTo>
                    <a:pt x="80" y="131"/>
                  </a:lnTo>
                  <a:lnTo>
                    <a:pt x="85" y="131"/>
                  </a:lnTo>
                  <a:lnTo>
                    <a:pt x="90" y="132"/>
                  </a:lnTo>
                  <a:lnTo>
                    <a:pt x="95" y="132"/>
                  </a:lnTo>
                  <a:lnTo>
                    <a:pt x="99" y="132"/>
                  </a:lnTo>
                  <a:lnTo>
                    <a:pt x="104" y="132"/>
                  </a:lnTo>
                  <a:lnTo>
                    <a:pt x="110" y="132"/>
                  </a:lnTo>
                  <a:lnTo>
                    <a:pt x="114" y="132"/>
                  </a:lnTo>
                  <a:lnTo>
                    <a:pt x="120" y="132"/>
                  </a:lnTo>
                  <a:lnTo>
                    <a:pt x="128" y="130"/>
                  </a:lnTo>
                  <a:lnTo>
                    <a:pt x="136" y="128"/>
                  </a:lnTo>
                  <a:lnTo>
                    <a:pt x="143" y="124"/>
                  </a:lnTo>
                  <a:lnTo>
                    <a:pt x="150" y="122"/>
                  </a:lnTo>
                  <a:lnTo>
                    <a:pt x="155" y="118"/>
                  </a:lnTo>
                  <a:lnTo>
                    <a:pt x="161" y="114"/>
                  </a:lnTo>
                  <a:lnTo>
                    <a:pt x="167" y="110"/>
                  </a:lnTo>
                  <a:lnTo>
                    <a:pt x="172" y="105"/>
                  </a:lnTo>
                  <a:lnTo>
                    <a:pt x="176" y="99"/>
                  </a:lnTo>
                  <a:lnTo>
                    <a:pt x="180" y="94"/>
                  </a:lnTo>
                  <a:lnTo>
                    <a:pt x="185" y="89"/>
                  </a:lnTo>
                  <a:lnTo>
                    <a:pt x="188" y="83"/>
                  </a:lnTo>
                  <a:lnTo>
                    <a:pt x="192" y="78"/>
                  </a:lnTo>
                  <a:lnTo>
                    <a:pt x="195" y="72"/>
                  </a:lnTo>
                  <a:lnTo>
                    <a:pt x="198" y="65"/>
                  </a:lnTo>
                  <a:lnTo>
                    <a:pt x="202" y="61"/>
                  </a:lnTo>
                  <a:lnTo>
                    <a:pt x="203" y="54"/>
                  </a:lnTo>
                  <a:lnTo>
                    <a:pt x="205" y="49"/>
                  </a:lnTo>
                  <a:lnTo>
                    <a:pt x="207" y="42"/>
                  </a:lnTo>
                  <a:lnTo>
                    <a:pt x="209" y="38"/>
                  </a:lnTo>
                  <a:lnTo>
                    <a:pt x="210" y="33"/>
                  </a:lnTo>
                  <a:lnTo>
                    <a:pt x="211" y="29"/>
                  </a:lnTo>
                  <a:lnTo>
                    <a:pt x="213" y="24"/>
                  </a:lnTo>
                  <a:lnTo>
                    <a:pt x="215" y="21"/>
                  </a:lnTo>
                  <a:lnTo>
                    <a:pt x="216" y="13"/>
                  </a:lnTo>
                  <a:lnTo>
                    <a:pt x="217" y="7"/>
                  </a:lnTo>
                  <a:lnTo>
                    <a:pt x="218" y="5"/>
                  </a:lnTo>
                  <a:lnTo>
                    <a:pt x="218" y="4"/>
                  </a:lnTo>
                  <a:lnTo>
                    <a:pt x="95" y="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7" name="Freeform 23">
              <a:extLst>
                <a:ext uri="{FF2B5EF4-FFF2-40B4-BE49-F238E27FC236}">
                  <a16:creationId xmlns:a16="http://schemas.microsoft.com/office/drawing/2014/main" id="{36C34A7D-084F-4409-82A4-5509BB49C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2" y="1725"/>
              <a:ext cx="52" cy="39"/>
            </a:xfrm>
            <a:custGeom>
              <a:avLst/>
              <a:gdLst>
                <a:gd name="T0" fmla="*/ 1 w 104"/>
                <a:gd name="T1" fmla="*/ 0 h 77"/>
                <a:gd name="T2" fmla="*/ 1 w 104"/>
                <a:gd name="T3" fmla="*/ 1 h 77"/>
                <a:gd name="T4" fmla="*/ 1 w 104"/>
                <a:gd name="T5" fmla="*/ 1 h 77"/>
                <a:gd name="T6" fmla="*/ 1 w 104"/>
                <a:gd name="T7" fmla="*/ 1 h 77"/>
                <a:gd name="T8" fmla="*/ 0 w 104"/>
                <a:gd name="T9" fmla="*/ 1 h 77"/>
                <a:gd name="T10" fmla="*/ 1 w 104"/>
                <a:gd name="T11" fmla="*/ 1 h 77"/>
                <a:gd name="T12" fmla="*/ 1 w 104"/>
                <a:gd name="T13" fmla="*/ 0 h 77"/>
                <a:gd name="T14" fmla="*/ 1 w 104"/>
                <a:gd name="T15" fmla="*/ 0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4"/>
                <a:gd name="T25" fmla="*/ 0 h 77"/>
                <a:gd name="T26" fmla="*/ 104 w 104"/>
                <a:gd name="T27" fmla="*/ 77 h 7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4" h="77">
                  <a:moveTo>
                    <a:pt x="61" y="0"/>
                  </a:moveTo>
                  <a:lnTo>
                    <a:pt x="102" y="12"/>
                  </a:lnTo>
                  <a:lnTo>
                    <a:pt x="104" y="58"/>
                  </a:lnTo>
                  <a:lnTo>
                    <a:pt x="73" y="77"/>
                  </a:lnTo>
                  <a:lnTo>
                    <a:pt x="0" y="36"/>
                  </a:lnTo>
                  <a:lnTo>
                    <a:pt x="23" y="4"/>
                  </a:lnTo>
                  <a:lnTo>
                    <a:pt x="61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8" name="Freeform 24">
              <a:extLst>
                <a:ext uri="{FF2B5EF4-FFF2-40B4-BE49-F238E27FC236}">
                  <a16:creationId xmlns:a16="http://schemas.microsoft.com/office/drawing/2014/main" id="{AD510389-28F7-4E72-9B3D-776A47551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6" y="1710"/>
              <a:ext cx="176" cy="140"/>
            </a:xfrm>
            <a:custGeom>
              <a:avLst/>
              <a:gdLst>
                <a:gd name="T0" fmla="*/ 1 w 352"/>
                <a:gd name="T1" fmla="*/ 0 h 282"/>
                <a:gd name="T2" fmla="*/ 1 w 352"/>
                <a:gd name="T3" fmla="*/ 0 h 282"/>
                <a:gd name="T4" fmla="*/ 1 w 352"/>
                <a:gd name="T5" fmla="*/ 0 h 282"/>
                <a:gd name="T6" fmla="*/ 1 w 352"/>
                <a:gd name="T7" fmla="*/ 0 h 282"/>
                <a:gd name="T8" fmla="*/ 1 w 352"/>
                <a:gd name="T9" fmla="*/ 0 h 282"/>
                <a:gd name="T10" fmla="*/ 1 w 352"/>
                <a:gd name="T11" fmla="*/ 0 h 282"/>
                <a:gd name="T12" fmla="*/ 1 w 352"/>
                <a:gd name="T13" fmla="*/ 0 h 282"/>
                <a:gd name="T14" fmla="*/ 1 w 352"/>
                <a:gd name="T15" fmla="*/ 0 h 282"/>
                <a:gd name="T16" fmla="*/ 1 w 352"/>
                <a:gd name="T17" fmla="*/ 0 h 282"/>
                <a:gd name="T18" fmla="*/ 1 w 352"/>
                <a:gd name="T19" fmla="*/ 0 h 282"/>
                <a:gd name="T20" fmla="*/ 1 w 352"/>
                <a:gd name="T21" fmla="*/ 1 h 282"/>
                <a:gd name="T22" fmla="*/ 1 w 352"/>
                <a:gd name="T23" fmla="*/ 1 h 282"/>
                <a:gd name="T24" fmla="*/ 1 w 352"/>
                <a:gd name="T25" fmla="*/ 1 h 282"/>
                <a:gd name="T26" fmla="*/ 1 w 352"/>
                <a:gd name="T27" fmla="*/ 1 h 282"/>
                <a:gd name="T28" fmla="*/ 1 w 352"/>
                <a:gd name="T29" fmla="*/ 1 h 282"/>
                <a:gd name="T30" fmla="*/ 1 w 352"/>
                <a:gd name="T31" fmla="*/ 1 h 282"/>
                <a:gd name="T32" fmla="*/ 1 w 352"/>
                <a:gd name="T33" fmla="*/ 1 h 282"/>
                <a:gd name="T34" fmla="*/ 1 w 352"/>
                <a:gd name="T35" fmla="*/ 1 h 282"/>
                <a:gd name="T36" fmla="*/ 1 w 352"/>
                <a:gd name="T37" fmla="*/ 0 h 282"/>
                <a:gd name="T38" fmla="*/ 1 w 352"/>
                <a:gd name="T39" fmla="*/ 0 h 282"/>
                <a:gd name="T40" fmla="*/ 1 w 352"/>
                <a:gd name="T41" fmla="*/ 0 h 282"/>
                <a:gd name="T42" fmla="*/ 1 w 352"/>
                <a:gd name="T43" fmla="*/ 0 h 282"/>
                <a:gd name="T44" fmla="*/ 1 w 352"/>
                <a:gd name="T45" fmla="*/ 0 h 282"/>
                <a:gd name="T46" fmla="*/ 2 w 352"/>
                <a:gd name="T47" fmla="*/ 0 h 282"/>
                <a:gd name="T48" fmla="*/ 2 w 352"/>
                <a:gd name="T49" fmla="*/ 0 h 282"/>
                <a:gd name="T50" fmla="*/ 2 w 352"/>
                <a:gd name="T51" fmla="*/ 0 h 282"/>
                <a:gd name="T52" fmla="*/ 2 w 352"/>
                <a:gd name="T53" fmla="*/ 0 h 282"/>
                <a:gd name="T54" fmla="*/ 2 w 352"/>
                <a:gd name="T55" fmla="*/ 0 h 282"/>
                <a:gd name="T56" fmla="*/ 2 w 352"/>
                <a:gd name="T57" fmla="*/ 0 h 282"/>
                <a:gd name="T58" fmla="*/ 2 w 352"/>
                <a:gd name="T59" fmla="*/ 0 h 282"/>
                <a:gd name="T60" fmla="*/ 2 w 352"/>
                <a:gd name="T61" fmla="*/ 0 h 282"/>
                <a:gd name="T62" fmla="*/ 2 w 352"/>
                <a:gd name="T63" fmla="*/ 0 h 282"/>
                <a:gd name="T64" fmla="*/ 2 w 352"/>
                <a:gd name="T65" fmla="*/ 0 h 282"/>
                <a:gd name="T66" fmla="*/ 2 w 352"/>
                <a:gd name="T67" fmla="*/ 0 h 282"/>
                <a:gd name="T68" fmla="*/ 2 w 352"/>
                <a:gd name="T69" fmla="*/ 0 h 282"/>
                <a:gd name="T70" fmla="*/ 2 w 352"/>
                <a:gd name="T71" fmla="*/ 0 h 282"/>
                <a:gd name="T72" fmla="*/ 1 w 352"/>
                <a:gd name="T73" fmla="*/ 0 h 282"/>
                <a:gd name="T74" fmla="*/ 1 w 352"/>
                <a:gd name="T75" fmla="*/ 0 h 282"/>
                <a:gd name="T76" fmla="*/ 1 w 352"/>
                <a:gd name="T77" fmla="*/ 0 h 282"/>
                <a:gd name="T78" fmla="*/ 1 w 352"/>
                <a:gd name="T79" fmla="*/ 0 h 282"/>
                <a:gd name="T80" fmla="*/ 1 w 352"/>
                <a:gd name="T81" fmla="*/ 0 h 282"/>
                <a:gd name="T82" fmla="*/ 1 w 352"/>
                <a:gd name="T83" fmla="*/ 0 h 282"/>
                <a:gd name="T84" fmla="*/ 1 w 352"/>
                <a:gd name="T85" fmla="*/ 0 h 282"/>
                <a:gd name="T86" fmla="*/ 1 w 352"/>
                <a:gd name="T87" fmla="*/ 0 h 282"/>
                <a:gd name="T88" fmla="*/ 1 w 352"/>
                <a:gd name="T89" fmla="*/ 0 h 282"/>
                <a:gd name="T90" fmla="*/ 1 w 352"/>
                <a:gd name="T91" fmla="*/ 0 h 282"/>
                <a:gd name="T92" fmla="*/ 1 w 352"/>
                <a:gd name="T93" fmla="*/ 0 h 282"/>
                <a:gd name="T94" fmla="*/ 1 w 352"/>
                <a:gd name="T95" fmla="*/ 0 h 282"/>
                <a:gd name="T96" fmla="*/ 1 w 352"/>
                <a:gd name="T97" fmla="*/ 0 h 282"/>
                <a:gd name="T98" fmla="*/ 1 w 352"/>
                <a:gd name="T99" fmla="*/ 0 h 282"/>
                <a:gd name="T100" fmla="*/ 1 w 352"/>
                <a:gd name="T101" fmla="*/ 0 h 282"/>
                <a:gd name="T102" fmla="*/ 1 w 352"/>
                <a:gd name="T103" fmla="*/ 0 h 282"/>
                <a:gd name="T104" fmla="*/ 1 w 352"/>
                <a:gd name="T105" fmla="*/ 0 h 282"/>
                <a:gd name="T106" fmla="*/ 1 w 352"/>
                <a:gd name="T107" fmla="*/ 0 h 282"/>
                <a:gd name="T108" fmla="*/ 1 w 352"/>
                <a:gd name="T109" fmla="*/ 0 h 282"/>
                <a:gd name="T110" fmla="*/ 1 w 352"/>
                <a:gd name="T111" fmla="*/ 0 h 282"/>
                <a:gd name="T112" fmla="*/ 1 w 352"/>
                <a:gd name="T113" fmla="*/ 0 h 282"/>
                <a:gd name="T114" fmla="*/ 1 w 352"/>
                <a:gd name="T115" fmla="*/ 0 h 282"/>
                <a:gd name="T116" fmla="*/ 1 w 352"/>
                <a:gd name="T117" fmla="*/ 0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2"/>
                <a:gd name="T178" fmla="*/ 0 h 282"/>
                <a:gd name="T179" fmla="*/ 352 w 352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2" h="282">
                  <a:moveTo>
                    <a:pt x="214" y="0"/>
                  </a:moveTo>
                  <a:lnTo>
                    <a:pt x="35" y="113"/>
                  </a:lnTo>
                  <a:lnTo>
                    <a:pt x="34" y="113"/>
                  </a:lnTo>
                  <a:lnTo>
                    <a:pt x="33" y="115"/>
                  </a:lnTo>
                  <a:lnTo>
                    <a:pt x="29" y="119"/>
                  </a:lnTo>
                  <a:lnTo>
                    <a:pt x="27" y="124"/>
                  </a:lnTo>
                  <a:lnTo>
                    <a:pt x="24" y="129"/>
                  </a:lnTo>
                  <a:lnTo>
                    <a:pt x="20" y="137"/>
                  </a:lnTo>
                  <a:lnTo>
                    <a:pt x="18" y="140"/>
                  </a:lnTo>
                  <a:lnTo>
                    <a:pt x="17" y="144"/>
                  </a:lnTo>
                  <a:lnTo>
                    <a:pt x="15" y="148"/>
                  </a:lnTo>
                  <a:lnTo>
                    <a:pt x="13" y="153"/>
                  </a:lnTo>
                  <a:lnTo>
                    <a:pt x="9" y="161"/>
                  </a:lnTo>
                  <a:lnTo>
                    <a:pt x="7" y="169"/>
                  </a:lnTo>
                  <a:lnTo>
                    <a:pt x="4" y="173"/>
                  </a:lnTo>
                  <a:lnTo>
                    <a:pt x="3" y="178"/>
                  </a:lnTo>
                  <a:lnTo>
                    <a:pt x="2" y="181"/>
                  </a:lnTo>
                  <a:lnTo>
                    <a:pt x="2" y="186"/>
                  </a:lnTo>
                  <a:lnTo>
                    <a:pt x="0" y="193"/>
                  </a:lnTo>
                  <a:lnTo>
                    <a:pt x="1" y="201"/>
                  </a:lnTo>
                  <a:lnTo>
                    <a:pt x="2" y="207"/>
                  </a:lnTo>
                  <a:lnTo>
                    <a:pt x="5" y="212"/>
                  </a:lnTo>
                  <a:lnTo>
                    <a:pt x="7" y="217"/>
                  </a:lnTo>
                  <a:lnTo>
                    <a:pt x="10" y="221"/>
                  </a:lnTo>
                  <a:lnTo>
                    <a:pt x="13" y="226"/>
                  </a:lnTo>
                  <a:lnTo>
                    <a:pt x="18" y="230"/>
                  </a:lnTo>
                  <a:lnTo>
                    <a:pt x="21" y="234"/>
                  </a:lnTo>
                  <a:lnTo>
                    <a:pt x="26" y="238"/>
                  </a:lnTo>
                  <a:lnTo>
                    <a:pt x="31" y="243"/>
                  </a:lnTo>
                  <a:lnTo>
                    <a:pt x="35" y="248"/>
                  </a:lnTo>
                  <a:lnTo>
                    <a:pt x="38" y="250"/>
                  </a:lnTo>
                  <a:lnTo>
                    <a:pt x="43" y="254"/>
                  </a:lnTo>
                  <a:lnTo>
                    <a:pt x="48" y="257"/>
                  </a:lnTo>
                  <a:lnTo>
                    <a:pt x="53" y="261"/>
                  </a:lnTo>
                  <a:lnTo>
                    <a:pt x="58" y="264"/>
                  </a:lnTo>
                  <a:lnTo>
                    <a:pt x="64" y="267"/>
                  </a:lnTo>
                  <a:lnTo>
                    <a:pt x="69" y="270"/>
                  </a:lnTo>
                  <a:lnTo>
                    <a:pt x="76" y="273"/>
                  </a:lnTo>
                  <a:lnTo>
                    <a:pt x="82" y="275"/>
                  </a:lnTo>
                  <a:lnTo>
                    <a:pt x="88" y="277"/>
                  </a:lnTo>
                  <a:lnTo>
                    <a:pt x="94" y="278"/>
                  </a:lnTo>
                  <a:lnTo>
                    <a:pt x="101" y="280"/>
                  </a:lnTo>
                  <a:lnTo>
                    <a:pt x="107" y="281"/>
                  </a:lnTo>
                  <a:lnTo>
                    <a:pt x="114" y="282"/>
                  </a:lnTo>
                  <a:lnTo>
                    <a:pt x="121" y="282"/>
                  </a:lnTo>
                  <a:lnTo>
                    <a:pt x="129" y="282"/>
                  </a:lnTo>
                  <a:lnTo>
                    <a:pt x="135" y="280"/>
                  </a:lnTo>
                  <a:lnTo>
                    <a:pt x="142" y="278"/>
                  </a:lnTo>
                  <a:lnTo>
                    <a:pt x="150" y="276"/>
                  </a:lnTo>
                  <a:lnTo>
                    <a:pt x="158" y="274"/>
                  </a:lnTo>
                  <a:lnTo>
                    <a:pt x="165" y="270"/>
                  </a:lnTo>
                  <a:lnTo>
                    <a:pt x="174" y="267"/>
                  </a:lnTo>
                  <a:lnTo>
                    <a:pt x="178" y="265"/>
                  </a:lnTo>
                  <a:lnTo>
                    <a:pt x="182" y="262"/>
                  </a:lnTo>
                  <a:lnTo>
                    <a:pt x="187" y="260"/>
                  </a:lnTo>
                  <a:lnTo>
                    <a:pt x="191" y="258"/>
                  </a:lnTo>
                  <a:lnTo>
                    <a:pt x="199" y="251"/>
                  </a:lnTo>
                  <a:lnTo>
                    <a:pt x="207" y="245"/>
                  </a:lnTo>
                  <a:lnTo>
                    <a:pt x="212" y="241"/>
                  </a:lnTo>
                  <a:lnTo>
                    <a:pt x="215" y="238"/>
                  </a:lnTo>
                  <a:lnTo>
                    <a:pt x="220" y="234"/>
                  </a:lnTo>
                  <a:lnTo>
                    <a:pt x="224" y="232"/>
                  </a:lnTo>
                  <a:lnTo>
                    <a:pt x="228" y="227"/>
                  </a:lnTo>
                  <a:lnTo>
                    <a:pt x="232" y="223"/>
                  </a:lnTo>
                  <a:lnTo>
                    <a:pt x="236" y="218"/>
                  </a:lnTo>
                  <a:lnTo>
                    <a:pt x="240" y="215"/>
                  </a:lnTo>
                  <a:lnTo>
                    <a:pt x="244" y="210"/>
                  </a:lnTo>
                  <a:lnTo>
                    <a:pt x="248" y="205"/>
                  </a:lnTo>
                  <a:lnTo>
                    <a:pt x="253" y="202"/>
                  </a:lnTo>
                  <a:lnTo>
                    <a:pt x="257" y="199"/>
                  </a:lnTo>
                  <a:lnTo>
                    <a:pt x="260" y="194"/>
                  </a:lnTo>
                  <a:lnTo>
                    <a:pt x="264" y="189"/>
                  </a:lnTo>
                  <a:lnTo>
                    <a:pt x="268" y="185"/>
                  </a:lnTo>
                  <a:lnTo>
                    <a:pt x="272" y="180"/>
                  </a:lnTo>
                  <a:lnTo>
                    <a:pt x="276" y="176"/>
                  </a:lnTo>
                  <a:lnTo>
                    <a:pt x="279" y="171"/>
                  </a:lnTo>
                  <a:lnTo>
                    <a:pt x="284" y="167"/>
                  </a:lnTo>
                  <a:lnTo>
                    <a:pt x="287" y="162"/>
                  </a:lnTo>
                  <a:lnTo>
                    <a:pt x="291" y="157"/>
                  </a:lnTo>
                  <a:lnTo>
                    <a:pt x="293" y="153"/>
                  </a:lnTo>
                  <a:lnTo>
                    <a:pt x="296" y="150"/>
                  </a:lnTo>
                  <a:lnTo>
                    <a:pt x="300" y="145"/>
                  </a:lnTo>
                  <a:lnTo>
                    <a:pt x="306" y="138"/>
                  </a:lnTo>
                  <a:lnTo>
                    <a:pt x="312" y="131"/>
                  </a:lnTo>
                  <a:lnTo>
                    <a:pt x="317" y="123"/>
                  </a:lnTo>
                  <a:lnTo>
                    <a:pt x="321" y="116"/>
                  </a:lnTo>
                  <a:lnTo>
                    <a:pt x="326" y="110"/>
                  </a:lnTo>
                  <a:lnTo>
                    <a:pt x="330" y="104"/>
                  </a:lnTo>
                  <a:lnTo>
                    <a:pt x="334" y="98"/>
                  </a:lnTo>
                  <a:lnTo>
                    <a:pt x="336" y="94"/>
                  </a:lnTo>
                  <a:lnTo>
                    <a:pt x="340" y="89"/>
                  </a:lnTo>
                  <a:lnTo>
                    <a:pt x="343" y="86"/>
                  </a:lnTo>
                  <a:lnTo>
                    <a:pt x="346" y="78"/>
                  </a:lnTo>
                  <a:lnTo>
                    <a:pt x="350" y="73"/>
                  </a:lnTo>
                  <a:lnTo>
                    <a:pt x="351" y="71"/>
                  </a:lnTo>
                  <a:lnTo>
                    <a:pt x="352" y="71"/>
                  </a:lnTo>
                  <a:lnTo>
                    <a:pt x="293" y="43"/>
                  </a:lnTo>
                  <a:lnTo>
                    <a:pt x="291" y="45"/>
                  </a:lnTo>
                  <a:lnTo>
                    <a:pt x="288" y="51"/>
                  </a:lnTo>
                  <a:lnTo>
                    <a:pt x="286" y="55"/>
                  </a:lnTo>
                  <a:lnTo>
                    <a:pt x="285" y="61"/>
                  </a:lnTo>
                  <a:lnTo>
                    <a:pt x="283" y="66"/>
                  </a:lnTo>
                  <a:lnTo>
                    <a:pt x="280" y="73"/>
                  </a:lnTo>
                  <a:lnTo>
                    <a:pt x="276" y="80"/>
                  </a:lnTo>
                  <a:lnTo>
                    <a:pt x="273" y="87"/>
                  </a:lnTo>
                  <a:lnTo>
                    <a:pt x="270" y="94"/>
                  </a:lnTo>
                  <a:lnTo>
                    <a:pt x="267" y="100"/>
                  </a:lnTo>
                  <a:lnTo>
                    <a:pt x="262" y="108"/>
                  </a:lnTo>
                  <a:lnTo>
                    <a:pt x="260" y="115"/>
                  </a:lnTo>
                  <a:lnTo>
                    <a:pt x="255" y="123"/>
                  </a:lnTo>
                  <a:lnTo>
                    <a:pt x="252" y="131"/>
                  </a:lnTo>
                  <a:lnTo>
                    <a:pt x="247" y="137"/>
                  </a:lnTo>
                  <a:lnTo>
                    <a:pt x="243" y="143"/>
                  </a:lnTo>
                  <a:lnTo>
                    <a:pt x="237" y="150"/>
                  </a:lnTo>
                  <a:lnTo>
                    <a:pt x="232" y="156"/>
                  </a:lnTo>
                  <a:lnTo>
                    <a:pt x="226" y="161"/>
                  </a:lnTo>
                  <a:lnTo>
                    <a:pt x="220" y="168"/>
                  </a:lnTo>
                  <a:lnTo>
                    <a:pt x="214" y="173"/>
                  </a:lnTo>
                  <a:lnTo>
                    <a:pt x="207" y="179"/>
                  </a:lnTo>
                  <a:lnTo>
                    <a:pt x="200" y="184"/>
                  </a:lnTo>
                  <a:lnTo>
                    <a:pt x="194" y="188"/>
                  </a:lnTo>
                  <a:lnTo>
                    <a:pt x="187" y="193"/>
                  </a:lnTo>
                  <a:lnTo>
                    <a:pt x="180" y="199"/>
                  </a:lnTo>
                  <a:lnTo>
                    <a:pt x="173" y="202"/>
                  </a:lnTo>
                  <a:lnTo>
                    <a:pt x="166" y="205"/>
                  </a:lnTo>
                  <a:lnTo>
                    <a:pt x="159" y="209"/>
                  </a:lnTo>
                  <a:lnTo>
                    <a:pt x="154" y="212"/>
                  </a:lnTo>
                  <a:lnTo>
                    <a:pt x="147" y="215"/>
                  </a:lnTo>
                  <a:lnTo>
                    <a:pt x="140" y="217"/>
                  </a:lnTo>
                  <a:lnTo>
                    <a:pt x="133" y="218"/>
                  </a:lnTo>
                  <a:lnTo>
                    <a:pt x="126" y="220"/>
                  </a:lnTo>
                  <a:lnTo>
                    <a:pt x="119" y="220"/>
                  </a:lnTo>
                  <a:lnTo>
                    <a:pt x="114" y="221"/>
                  </a:lnTo>
                  <a:lnTo>
                    <a:pt x="108" y="221"/>
                  </a:lnTo>
                  <a:lnTo>
                    <a:pt x="103" y="221"/>
                  </a:lnTo>
                  <a:lnTo>
                    <a:pt x="98" y="221"/>
                  </a:lnTo>
                  <a:lnTo>
                    <a:pt x="93" y="221"/>
                  </a:lnTo>
                  <a:lnTo>
                    <a:pt x="89" y="220"/>
                  </a:lnTo>
                  <a:lnTo>
                    <a:pt x="85" y="220"/>
                  </a:lnTo>
                  <a:lnTo>
                    <a:pt x="77" y="217"/>
                  </a:lnTo>
                  <a:lnTo>
                    <a:pt x="73" y="212"/>
                  </a:lnTo>
                  <a:lnTo>
                    <a:pt x="68" y="207"/>
                  </a:lnTo>
                  <a:lnTo>
                    <a:pt x="67" y="201"/>
                  </a:lnTo>
                  <a:lnTo>
                    <a:pt x="66" y="194"/>
                  </a:lnTo>
                  <a:lnTo>
                    <a:pt x="66" y="187"/>
                  </a:lnTo>
                  <a:lnTo>
                    <a:pt x="67" y="178"/>
                  </a:lnTo>
                  <a:lnTo>
                    <a:pt x="70" y="171"/>
                  </a:lnTo>
                  <a:lnTo>
                    <a:pt x="74" y="163"/>
                  </a:lnTo>
                  <a:lnTo>
                    <a:pt x="78" y="156"/>
                  </a:lnTo>
                  <a:lnTo>
                    <a:pt x="83" y="148"/>
                  </a:lnTo>
                  <a:lnTo>
                    <a:pt x="89" y="142"/>
                  </a:lnTo>
                  <a:lnTo>
                    <a:pt x="96" y="135"/>
                  </a:lnTo>
                  <a:lnTo>
                    <a:pt x="102" y="129"/>
                  </a:lnTo>
                  <a:lnTo>
                    <a:pt x="106" y="126"/>
                  </a:lnTo>
                  <a:lnTo>
                    <a:pt x="109" y="122"/>
                  </a:lnTo>
                  <a:lnTo>
                    <a:pt x="114" y="120"/>
                  </a:lnTo>
                  <a:lnTo>
                    <a:pt x="118" y="118"/>
                  </a:lnTo>
                  <a:lnTo>
                    <a:pt x="123" y="114"/>
                  </a:lnTo>
                  <a:lnTo>
                    <a:pt x="127" y="111"/>
                  </a:lnTo>
                  <a:lnTo>
                    <a:pt x="133" y="108"/>
                  </a:lnTo>
                  <a:lnTo>
                    <a:pt x="139" y="105"/>
                  </a:lnTo>
                  <a:lnTo>
                    <a:pt x="143" y="102"/>
                  </a:lnTo>
                  <a:lnTo>
                    <a:pt x="149" y="98"/>
                  </a:lnTo>
                  <a:lnTo>
                    <a:pt x="155" y="96"/>
                  </a:lnTo>
                  <a:lnTo>
                    <a:pt x="161" y="94"/>
                  </a:lnTo>
                  <a:lnTo>
                    <a:pt x="166" y="90"/>
                  </a:lnTo>
                  <a:lnTo>
                    <a:pt x="172" y="88"/>
                  </a:lnTo>
                  <a:lnTo>
                    <a:pt x="176" y="86"/>
                  </a:lnTo>
                  <a:lnTo>
                    <a:pt x="183" y="83"/>
                  </a:lnTo>
                  <a:lnTo>
                    <a:pt x="187" y="81"/>
                  </a:lnTo>
                  <a:lnTo>
                    <a:pt x="191" y="79"/>
                  </a:lnTo>
                  <a:lnTo>
                    <a:pt x="195" y="78"/>
                  </a:lnTo>
                  <a:lnTo>
                    <a:pt x="198" y="77"/>
                  </a:lnTo>
                  <a:lnTo>
                    <a:pt x="203" y="74"/>
                  </a:lnTo>
                  <a:lnTo>
                    <a:pt x="205" y="74"/>
                  </a:lnTo>
                  <a:lnTo>
                    <a:pt x="252" y="31"/>
                  </a:lnTo>
                  <a:lnTo>
                    <a:pt x="214" y="0"/>
                  </a:lnTo>
                  <a:close/>
                </a:path>
              </a:pathLst>
            </a:custGeom>
            <a:solidFill>
              <a:srgbClr val="B3B3B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9" name="Freeform 25">
              <a:extLst>
                <a:ext uri="{FF2B5EF4-FFF2-40B4-BE49-F238E27FC236}">
                  <a16:creationId xmlns:a16="http://schemas.microsoft.com/office/drawing/2014/main" id="{AB688734-81AA-4645-8F61-ADE350E12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560"/>
              <a:ext cx="271" cy="191"/>
            </a:xfrm>
            <a:custGeom>
              <a:avLst/>
              <a:gdLst>
                <a:gd name="T0" fmla="*/ 0 w 543"/>
                <a:gd name="T1" fmla="*/ 2 h 381"/>
                <a:gd name="T2" fmla="*/ 1 w 543"/>
                <a:gd name="T3" fmla="*/ 0 h 381"/>
                <a:gd name="T4" fmla="*/ 2 w 543"/>
                <a:gd name="T5" fmla="*/ 1 h 381"/>
                <a:gd name="T6" fmla="*/ 0 w 543"/>
                <a:gd name="T7" fmla="*/ 2 h 381"/>
                <a:gd name="T8" fmla="*/ 0 w 543"/>
                <a:gd name="T9" fmla="*/ 2 h 381"/>
                <a:gd name="T10" fmla="*/ 0 w 543"/>
                <a:gd name="T11" fmla="*/ 2 h 3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43"/>
                <a:gd name="T19" fmla="*/ 0 h 381"/>
                <a:gd name="T20" fmla="*/ 543 w 543"/>
                <a:gd name="T21" fmla="*/ 381 h 38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43" h="381">
                  <a:moveTo>
                    <a:pt x="0" y="299"/>
                  </a:moveTo>
                  <a:lnTo>
                    <a:pt x="443" y="0"/>
                  </a:lnTo>
                  <a:lnTo>
                    <a:pt x="543" y="35"/>
                  </a:lnTo>
                  <a:lnTo>
                    <a:pt x="138" y="381"/>
                  </a:lnTo>
                  <a:lnTo>
                    <a:pt x="0" y="299"/>
                  </a:lnTo>
                  <a:close/>
                </a:path>
              </a:pathLst>
            </a:custGeom>
            <a:solidFill>
              <a:srgbClr val="D999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0" name="Freeform 26">
              <a:extLst>
                <a:ext uri="{FF2B5EF4-FFF2-40B4-BE49-F238E27FC236}">
                  <a16:creationId xmlns:a16="http://schemas.microsoft.com/office/drawing/2014/main" id="{970070C2-C1EB-409A-905C-4A587E8A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329"/>
              <a:ext cx="625" cy="215"/>
            </a:xfrm>
            <a:custGeom>
              <a:avLst/>
              <a:gdLst>
                <a:gd name="T0" fmla="*/ 0 w 1248"/>
                <a:gd name="T1" fmla="*/ 2 h 430"/>
                <a:gd name="T2" fmla="*/ 3 w 1248"/>
                <a:gd name="T3" fmla="*/ 0 h 430"/>
                <a:gd name="T4" fmla="*/ 5 w 1248"/>
                <a:gd name="T5" fmla="*/ 1 h 430"/>
                <a:gd name="T6" fmla="*/ 3 w 1248"/>
                <a:gd name="T7" fmla="*/ 2 h 430"/>
                <a:gd name="T8" fmla="*/ 3 w 1248"/>
                <a:gd name="T9" fmla="*/ 2 h 430"/>
                <a:gd name="T10" fmla="*/ 5 w 1248"/>
                <a:gd name="T11" fmla="*/ 1 h 430"/>
                <a:gd name="T12" fmla="*/ 3 w 1248"/>
                <a:gd name="T13" fmla="*/ 1 h 430"/>
                <a:gd name="T14" fmla="*/ 1 w 1248"/>
                <a:gd name="T15" fmla="*/ 2 h 430"/>
                <a:gd name="T16" fmla="*/ 0 w 1248"/>
                <a:gd name="T17" fmla="*/ 2 h 430"/>
                <a:gd name="T18" fmla="*/ 0 w 1248"/>
                <a:gd name="T19" fmla="*/ 2 h 43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48"/>
                <a:gd name="T31" fmla="*/ 0 h 430"/>
                <a:gd name="T32" fmla="*/ 1248 w 1248"/>
                <a:gd name="T33" fmla="*/ 430 h 43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48" h="430">
                  <a:moveTo>
                    <a:pt x="0" y="344"/>
                  </a:moveTo>
                  <a:lnTo>
                    <a:pt x="720" y="0"/>
                  </a:lnTo>
                  <a:lnTo>
                    <a:pt x="1248" y="51"/>
                  </a:lnTo>
                  <a:lnTo>
                    <a:pt x="595" y="430"/>
                  </a:lnTo>
                  <a:lnTo>
                    <a:pt x="583" y="413"/>
                  </a:lnTo>
                  <a:lnTo>
                    <a:pt x="1183" y="62"/>
                  </a:lnTo>
                  <a:lnTo>
                    <a:pt x="726" y="28"/>
                  </a:lnTo>
                  <a:lnTo>
                    <a:pt x="28" y="35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1" name="Freeform 27">
              <a:extLst>
                <a:ext uri="{FF2B5EF4-FFF2-40B4-BE49-F238E27FC236}">
                  <a16:creationId xmlns:a16="http://schemas.microsoft.com/office/drawing/2014/main" id="{A87852F4-7166-417A-9232-99AA823C1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9" y="1497"/>
              <a:ext cx="283" cy="47"/>
            </a:xfrm>
            <a:custGeom>
              <a:avLst/>
              <a:gdLst>
                <a:gd name="T0" fmla="*/ 0 w 567"/>
                <a:gd name="T1" fmla="*/ 1 h 93"/>
                <a:gd name="T2" fmla="*/ 2 w 567"/>
                <a:gd name="T3" fmla="*/ 1 h 93"/>
                <a:gd name="T4" fmla="*/ 2 w 567"/>
                <a:gd name="T5" fmla="*/ 1 h 93"/>
                <a:gd name="T6" fmla="*/ 0 w 567"/>
                <a:gd name="T7" fmla="*/ 0 h 93"/>
                <a:gd name="T8" fmla="*/ 0 w 567"/>
                <a:gd name="T9" fmla="*/ 1 h 93"/>
                <a:gd name="T10" fmla="*/ 0 w 567"/>
                <a:gd name="T11" fmla="*/ 1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7"/>
                <a:gd name="T19" fmla="*/ 0 h 93"/>
                <a:gd name="T20" fmla="*/ 567 w 567"/>
                <a:gd name="T21" fmla="*/ 93 h 9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7" h="93">
                  <a:moveTo>
                    <a:pt x="0" y="17"/>
                  </a:moveTo>
                  <a:lnTo>
                    <a:pt x="567" y="93"/>
                  </a:lnTo>
                  <a:lnTo>
                    <a:pt x="561" y="75"/>
                  </a:lnTo>
                  <a:lnTo>
                    <a:pt x="7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2" name="Freeform 28">
              <a:extLst>
                <a:ext uri="{FF2B5EF4-FFF2-40B4-BE49-F238E27FC236}">
                  <a16:creationId xmlns:a16="http://schemas.microsoft.com/office/drawing/2014/main" id="{B6B06F4B-361B-4D8C-BD89-0D968B657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4" y="1501"/>
              <a:ext cx="64" cy="95"/>
            </a:xfrm>
            <a:custGeom>
              <a:avLst/>
              <a:gdLst>
                <a:gd name="T0" fmla="*/ 0 w 127"/>
                <a:gd name="T1" fmla="*/ 0 h 189"/>
                <a:gd name="T2" fmla="*/ 0 w 127"/>
                <a:gd name="T3" fmla="*/ 1 h 189"/>
                <a:gd name="T4" fmla="*/ 1 w 127"/>
                <a:gd name="T5" fmla="*/ 1 h 189"/>
                <a:gd name="T6" fmla="*/ 1 w 127"/>
                <a:gd name="T7" fmla="*/ 1 h 189"/>
                <a:gd name="T8" fmla="*/ 1 w 127"/>
                <a:gd name="T9" fmla="*/ 1 h 189"/>
                <a:gd name="T10" fmla="*/ 1 w 127"/>
                <a:gd name="T11" fmla="*/ 0 h 189"/>
                <a:gd name="T12" fmla="*/ 0 w 127"/>
                <a:gd name="T13" fmla="*/ 0 h 189"/>
                <a:gd name="T14" fmla="*/ 0 w 127"/>
                <a:gd name="T15" fmla="*/ 0 h 1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7"/>
                <a:gd name="T25" fmla="*/ 0 h 189"/>
                <a:gd name="T26" fmla="*/ 127 w 127"/>
                <a:gd name="T27" fmla="*/ 189 h 1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7" h="189">
                  <a:moveTo>
                    <a:pt x="0" y="0"/>
                  </a:moveTo>
                  <a:lnTo>
                    <a:pt x="0" y="183"/>
                  </a:lnTo>
                  <a:lnTo>
                    <a:pt x="104" y="189"/>
                  </a:lnTo>
                  <a:lnTo>
                    <a:pt x="127" y="170"/>
                  </a:lnTo>
                  <a:lnTo>
                    <a:pt x="20" y="162"/>
                  </a:lnTo>
                  <a:lnTo>
                    <a:pt x="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3" name="Freeform 29">
              <a:extLst>
                <a:ext uri="{FF2B5EF4-FFF2-40B4-BE49-F238E27FC236}">
                  <a16:creationId xmlns:a16="http://schemas.microsoft.com/office/drawing/2014/main" id="{2166485B-05CF-4CD9-97E9-BBBF23778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541"/>
              <a:ext cx="315" cy="204"/>
            </a:xfrm>
            <a:custGeom>
              <a:avLst/>
              <a:gdLst>
                <a:gd name="T0" fmla="*/ 0 w 631"/>
                <a:gd name="T1" fmla="*/ 2 h 408"/>
                <a:gd name="T2" fmla="*/ 1 w 631"/>
                <a:gd name="T3" fmla="*/ 0 h 408"/>
                <a:gd name="T4" fmla="*/ 2 w 631"/>
                <a:gd name="T5" fmla="*/ 1 h 408"/>
                <a:gd name="T6" fmla="*/ 0 w 631"/>
                <a:gd name="T7" fmla="*/ 2 h 408"/>
                <a:gd name="T8" fmla="*/ 0 w 631"/>
                <a:gd name="T9" fmla="*/ 2 h 408"/>
                <a:gd name="T10" fmla="*/ 2 w 631"/>
                <a:gd name="T11" fmla="*/ 1 h 408"/>
                <a:gd name="T12" fmla="*/ 1 w 631"/>
                <a:gd name="T13" fmla="*/ 1 h 408"/>
                <a:gd name="T14" fmla="*/ 0 w 631"/>
                <a:gd name="T15" fmla="*/ 2 h 408"/>
                <a:gd name="T16" fmla="*/ 0 w 631"/>
                <a:gd name="T17" fmla="*/ 2 h 408"/>
                <a:gd name="T18" fmla="*/ 0 w 631"/>
                <a:gd name="T19" fmla="*/ 2 h 40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1"/>
                <a:gd name="T31" fmla="*/ 0 h 408"/>
                <a:gd name="T32" fmla="*/ 631 w 631"/>
                <a:gd name="T33" fmla="*/ 408 h 40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1" h="408">
                  <a:moveTo>
                    <a:pt x="0" y="322"/>
                  </a:moveTo>
                  <a:lnTo>
                    <a:pt x="487" y="0"/>
                  </a:lnTo>
                  <a:lnTo>
                    <a:pt x="631" y="31"/>
                  </a:lnTo>
                  <a:lnTo>
                    <a:pt x="181" y="408"/>
                  </a:lnTo>
                  <a:lnTo>
                    <a:pt x="156" y="384"/>
                  </a:lnTo>
                  <a:lnTo>
                    <a:pt x="584" y="46"/>
                  </a:lnTo>
                  <a:lnTo>
                    <a:pt x="494" y="25"/>
                  </a:lnTo>
                  <a:lnTo>
                    <a:pt x="38" y="328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4" name="Freeform 30">
              <a:extLst>
                <a:ext uri="{FF2B5EF4-FFF2-40B4-BE49-F238E27FC236}">
                  <a16:creationId xmlns:a16="http://schemas.microsoft.com/office/drawing/2014/main" id="{B93D5F70-7E01-4D65-BD9D-BF91F9C75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1" y="1695"/>
              <a:ext cx="95" cy="50"/>
            </a:xfrm>
            <a:custGeom>
              <a:avLst/>
              <a:gdLst>
                <a:gd name="T0" fmla="*/ 0 w 191"/>
                <a:gd name="T1" fmla="*/ 1 h 99"/>
                <a:gd name="T2" fmla="*/ 0 w 191"/>
                <a:gd name="T3" fmla="*/ 1 h 99"/>
                <a:gd name="T4" fmla="*/ 0 w 191"/>
                <a:gd name="T5" fmla="*/ 1 h 99"/>
                <a:gd name="T6" fmla="*/ 0 w 191"/>
                <a:gd name="T7" fmla="*/ 0 h 99"/>
                <a:gd name="T8" fmla="*/ 0 w 191"/>
                <a:gd name="T9" fmla="*/ 1 h 99"/>
                <a:gd name="T10" fmla="*/ 0 w 191"/>
                <a:gd name="T11" fmla="*/ 1 h 9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1"/>
                <a:gd name="T19" fmla="*/ 0 h 99"/>
                <a:gd name="T20" fmla="*/ 191 w 191"/>
                <a:gd name="T21" fmla="*/ 99 h 9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1" h="99">
                  <a:moveTo>
                    <a:pt x="0" y="13"/>
                  </a:moveTo>
                  <a:lnTo>
                    <a:pt x="181" y="99"/>
                  </a:lnTo>
                  <a:lnTo>
                    <a:pt x="191" y="74"/>
                  </a:lnTo>
                  <a:lnTo>
                    <a:pt x="3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5" name="Freeform 31">
              <a:extLst>
                <a:ext uri="{FF2B5EF4-FFF2-40B4-BE49-F238E27FC236}">
                  <a16:creationId xmlns:a16="http://schemas.microsoft.com/office/drawing/2014/main" id="{D59CC107-FDCC-49E1-AFDF-D8D181D19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354"/>
              <a:ext cx="498" cy="263"/>
            </a:xfrm>
            <a:custGeom>
              <a:avLst/>
              <a:gdLst>
                <a:gd name="T0" fmla="*/ 0 w 994"/>
                <a:gd name="T1" fmla="*/ 2 h 524"/>
                <a:gd name="T2" fmla="*/ 2 w 994"/>
                <a:gd name="T3" fmla="*/ 3 h 524"/>
                <a:gd name="T4" fmla="*/ 4 w 994"/>
                <a:gd name="T5" fmla="*/ 1 h 524"/>
                <a:gd name="T6" fmla="*/ 4 w 994"/>
                <a:gd name="T7" fmla="*/ 0 h 524"/>
                <a:gd name="T8" fmla="*/ 4 w 994"/>
                <a:gd name="T9" fmla="*/ 1 h 524"/>
                <a:gd name="T10" fmla="*/ 4 w 994"/>
                <a:gd name="T11" fmla="*/ 1 h 524"/>
                <a:gd name="T12" fmla="*/ 2 w 994"/>
                <a:gd name="T13" fmla="*/ 2 h 524"/>
                <a:gd name="T14" fmla="*/ 1 w 994"/>
                <a:gd name="T15" fmla="*/ 2 h 524"/>
                <a:gd name="T16" fmla="*/ 0 w 994"/>
                <a:gd name="T17" fmla="*/ 2 h 524"/>
                <a:gd name="T18" fmla="*/ 0 w 994"/>
                <a:gd name="T19" fmla="*/ 2 h 5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94"/>
                <a:gd name="T31" fmla="*/ 0 h 524"/>
                <a:gd name="T32" fmla="*/ 994 w 994"/>
                <a:gd name="T33" fmla="*/ 524 h 5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94" h="524">
                  <a:moveTo>
                    <a:pt x="0" y="501"/>
                  </a:moveTo>
                  <a:lnTo>
                    <a:pt x="334" y="524"/>
                  </a:lnTo>
                  <a:lnTo>
                    <a:pt x="994" y="189"/>
                  </a:lnTo>
                  <a:lnTo>
                    <a:pt x="986" y="0"/>
                  </a:lnTo>
                  <a:lnTo>
                    <a:pt x="955" y="10"/>
                  </a:lnTo>
                  <a:lnTo>
                    <a:pt x="971" y="178"/>
                  </a:lnTo>
                  <a:lnTo>
                    <a:pt x="328" y="504"/>
                  </a:lnTo>
                  <a:lnTo>
                    <a:pt x="11" y="477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6" name="Freeform 32">
              <a:extLst>
                <a:ext uri="{FF2B5EF4-FFF2-40B4-BE49-F238E27FC236}">
                  <a16:creationId xmlns:a16="http://schemas.microsoft.com/office/drawing/2014/main" id="{547A43E4-8F9E-42B7-A747-0DA012BC7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9" y="1702"/>
              <a:ext cx="182" cy="137"/>
            </a:xfrm>
            <a:custGeom>
              <a:avLst/>
              <a:gdLst>
                <a:gd name="T0" fmla="*/ 1 w 364"/>
                <a:gd name="T1" fmla="*/ 1 h 274"/>
                <a:gd name="T2" fmla="*/ 1 w 364"/>
                <a:gd name="T3" fmla="*/ 1 h 274"/>
                <a:gd name="T4" fmla="*/ 1 w 364"/>
                <a:gd name="T5" fmla="*/ 1 h 274"/>
                <a:gd name="T6" fmla="*/ 1 w 364"/>
                <a:gd name="T7" fmla="*/ 1 h 274"/>
                <a:gd name="T8" fmla="*/ 1 w 364"/>
                <a:gd name="T9" fmla="*/ 1 h 274"/>
                <a:gd name="T10" fmla="*/ 1 w 364"/>
                <a:gd name="T11" fmla="*/ 1 h 274"/>
                <a:gd name="T12" fmla="*/ 1 w 364"/>
                <a:gd name="T13" fmla="*/ 1 h 274"/>
                <a:gd name="T14" fmla="*/ 1 w 364"/>
                <a:gd name="T15" fmla="*/ 1 h 274"/>
                <a:gd name="T16" fmla="*/ 1 w 364"/>
                <a:gd name="T17" fmla="*/ 1 h 274"/>
                <a:gd name="T18" fmla="*/ 0 w 364"/>
                <a:gd name="T19" fmla="*/ 1 h 274"/>
                <a:gd name="T20" fmla="*/ 0 w 364"/>
                <a:gd name="T21" fmla="*/ 1 h 274"/>
                <a:gd name="T22" fmla="*/ 1 w 364"/>
                <a:gd name="T23" fmla="*/ 1 h 274"/>
                <a:gd name="T24" fmla="*/ 1 w 364"/>
                <a:gd name="T25" fmla="*/ 1 h 274"/>
                <a:gd name="T26" fmla="*/ 1 w 364"/>
                <a:gd name="T27" fmla="*/ 1 h 274"/>
                <a:gd name="T28" fmla="*/ 1 w 364"/>
                <a:gd name="T29" fmla="*/ 2 h 274"/>
                <a:gd name="T30" fmla="*/ 1 w 364"/>
                <a:gd name="T31" fmla="*/ 2 h 274"/>
                <a:gd name="T32" fmla="*/ 1 w 364"/>
                <a:gd name="T33" fmla="*/ 2 h 274"/>
                <a:gd name="T34" fmla="*/ 1 w 364"/>
                <a:gd name="T35" fmla="*/ 2 h 274"/>
                <a:gd name="T36" fmla="*/ 1 w 364"/>
                <a:gd name="T37" fmla="*/ 2 h 274"/>
                <a:gd name="T38" fmla="*/ 1 w 364"/>
                <a:gd name="T39" fmla="*/ 2 h 274"/>
                <a:gd name="T40" fmla="*/ 1 w 364"/>
                <a:gd name="T41" fmla="*/ 1 h 274"/>
                <a:gd name="T42" fmla="*/ 1 w 364"/>
                <a:gd name="T43" fmla="*/ 1 h 274"/>
                <a:gd name="T44" fmla="*/ 1 w 364"/>
                <a:gd name="T45" fmla="*/ 1 h 274"/>
                <a:gd name="T46" fmla="*/ 2 w 364"/>
                <a:gd name="T47" fmla="*/ 1 h 274"/>
                <a:gd name="T48" fmla="*/ 2 w 364"/>
                <a:gd name="T49" fmla="*/ 1 h 274"/>
                <a:gd name="T50" fmla="*/ 2 w 364"/>
                <a:gd name="T51" fmla="*/ 1 h 274"/>
                <a:gd name="T52" fmla="*/ 2 w 364"/>
                <a:gd name="T53" fmla="*/ 1 h 274"/>
                <a:gd name="T54" fmla="*/ 2 w 364"/>
                <a:gd name="T55" fmla="*/ 1 h 274"/>
                <a:gd name="T56" fmla="*/ 2 w 364"/>
                <a:gd name="T57" fmla="*/ 1 h 274"/>
                <a:gd name="T58" fmla="*/ 2 w 364"/>
                <a:gd name="T59" fmla="*/ 1 h 274"/>
                <a:gd name="T60" fmla="*/ 2 w 364"/>
                <a:gd name="T61" fmla="*/ 1 h 274"/>
                <a:gd name="T62" fmla="*/ 2 w 364"/>
                <a:gd name="T63" fmla="*/ 1 h 274"/>
                <a:gd name="T64" fmla="*/ 2 w 364"/>
                <a:gd name="T65" fmla="*/ 1 h 274"/>
                <a:gd name="T66" fmla="*/ 2 w 364"/>
                <a:gd name="T67" fmla="*/ 1 h 274"/>
                <a:gd name="T68" fmla="*/ 1 w 364"/>
                <a:gd name="T69" fmla="*/ 1 h 274"/>
                <a:gd name="T70" fmla="*/ 1 w 364"/>
                <a:gd name="T71" fmla="*/ 1 h 274"/>
                <a:gd name="T72" fmla="*/ 1 w 364"/>
                <a:gd name="T73" fmla="*/ 1 h 274"/>
                <a:gd name="T74" fmla="*/ 1 w 364"/>
                <a:gd name="T75" fmla="*/ 1 h 274"/>
                <a:gd name="T76" fmla="*/ 1 w 364"/>
                <a:gd name="T77" fmla="*/ 1 h 274"/>
                <a:gd name="T78" fmla="*/ 1 w 364"/>
                <a:gd name="T79" fmla="*/ 1 h 274"/>
                <a:gd name="T80" fmla="*/ 1 w 364"/>
                <a:gd name="T81" fmla="*/ 1 h 274"/>
                <a:gd name="T82" fmla="*/ 1 w 364"/>
                <a:gd name="T83" fmla="*/ 1 h 274"/>
                <a:gd name="T84" fmla="*/ 1 w 364"/>
                <a:gd name="T85" fmla="*/ 1 h 274"/>
                <a:gd name="T86" fmla="*/ 1 w 364"/>
                <a:gd name="T87" fmla="*/ 1 h 274"/>
                <a:gd name="T88" fmla="*/ 1 w 364"/>
                <a:gd name="T89" fmla="*/ 1 h 274"/>
                <a:gd name="T90" fmla="*/ 1 w 364"/>
                <a:gd name="T91" fmla="*/ 1 h 274"/>
                <a:gd name="T92" fmla="*/ 1 w 364"/>
                <a:gd name="T93" fmla="*/ 1 h 274"/>
                <a:gd name="T94" fmla="*/ 1 w 364"/>
                <a:gd name="T95" fmla="*/ 1 h 274"/>
                <a:gd name="T96" fmla="*/ 1 w 364"/>
                <a:gd name="T97" fmla="*/ 1 h 274"/>
                <a:gd name="T98" fmla="*/ 1 w 364"/>
                <a:gd name="T99" fmla="*/ 1 h 274"/>
                <a:gd name="T100" fmla="*/ 1 w 364"/>
                <a:gd name="T101" fmla="*/ 1 h 274"/>
                <a:gd name="T102" fmla="*/ 1 w 364"/>
                <a:gd name="T103" fmla="*/ 1 h 274"/>
                <a:gd name="T104" fmla="*/ 1 w 364"/>
                <a:gd name="T105" fmla="*/ 1 h 274"/>
                <a:gd name="T106" fmla="*/ 1 w 364"/>
                <a:gd name="T107" fmla="*/ 1 h 274"/>
                <a:gd name="T108" fmla="*/ 1 w 364"/>
                <a:gd name="T109" fmla="*/ 1 h 274"/>
                <a:gd name="T110" fmla="*/ 1 w 364"/>
                <a:gd name="T111" fmla="*/ 1 h 274"/>
                <a:gd name="T112" fmla="*/ 1 w 364"/>
                <a:gd name="T113" fmla="*/ 0 h 2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64"/>
                <a:gd name="T172" fmla="*/ 0 h 274"/>
                <a:gd name="T173" fmla="*/ 364 w 364"/>
                <a:gd name="T174" fmla="*/ 274 h 2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64" h="274">
                  <a:moveTo>
                    <a:pt x="183" y="0"/>
                  </a:moveTo>
                  <a:lnTo>
                    <a:pt x="181" y="0"/>
                  </a:lnTo>
                  <a:lnTo>
                    <a:pt x="177" y="3"/>
                  </a:lnTo>
                  <a:lnTo>
                    <a:pt x="172" y="5"/>
                  </a:lnTo>
                  <a:lnTo>
                    <a:pt x="164" y="9"/>
                  </a:lnTo>
                  <a:lnTo>
                    <a:pt x="159" y="12"/>
                  </a:lnTo>
                  <a:lnTo>
                    <a:pt x="155" y="14"/>
                  </a:lnTo>
                  <a:lnTo>
                    <a:pt x="149" y="17"/>
                  </a:lnTo>
                  <a:lnTo>
                    <a:pt x="144" y="21"/>
                  </a:lnTo>
                  <a:lnTo>
                    <a:pt x="139" y="23"/>
                  </a:lnTo>
                  <a:lnTo>
                    <a:pt x="132" y="28"/>
                  </a:lnTo>
                  <a:lnTo>
                    <a:pt x="126" y="31"/>
                  </a:lnTo>
                  <a:lnTo>
                    <a:pt x="120" y="36"/>
                  </a:lnTo>
                  <a:lnTo>
                    <a:pt x="114" y="39"/>
                  </a:lnTo>
                  <a:lnTo>
                    <a:pt x="108" y="42"/>
                  </a:lnTo>
                  <a:lnTo>
                    <a:pt x="101" y="47"/>
                  </a:lnTo>
                  <a:lnTo>
                    <a:pt x="94" y="52"/>
                  </a:lnTo>
                  <a:lnTo>
                    <a:pt x="87" y="56"/>
                  </a:lnTo>
                  <a:lnTo>
                    <a:pt x="80" y="61"/>
                  </a:lnTo>
                  <a:lnTo>
                    <a:pt x="75" y="65"/>
                  </a:lnTo>
                  <a:lnTo>
                    <a:pt x="69" y="71"/>
                  </a:lnTo>
                  <a:lnTo>
                    <a:pt x="62" y="76"/>
                  </a:lnTo>
                  <a:lnTo>
                    <a:pt x="55" y="81"/>
                  </a:lnTo>
                  <a:lnTo>
                    <a:pt x="50" y="86"/>
                  </a:lnTo>
                  <a:lnTo>
                    <a:pt x="44" y="92"/>
                  </a:lnTo>
                  <a:lnTo>
                    <a:pt x="39" y="96"/>
                  </a:lnTo>
                  <a:lnTo>
                    <a:pt x="34" y="102"/>
                  </a:lnTo>
                  <a:lnTo>
                    <a:pt x="29" y="106"/>
                  </a:lnTo>
                  <a:lnTo>
                    <a:pt x="25" y="113"/>
                  </a:lnTo>
                  <a:lnTo>
                    <a:pt x="20" y="118"/>
                  </a:lnTo>
                  <a:lnTo>
                    <a:pt x="17" y="123"/>
                  </a:lnTo>
                  <a:lnTo>
                    <a:pt x="13" y="128"/>
                  </a:lnTo>
                  <a:lnTo>
                    <a:pt x="11" y="134"/>
                  </a:lnTo>
                  <a:lnTo>
                    <a:pt x="7" y="138"/>
                  </a:lnTo>
                  <a:lnTo>
                    <a:pt x="5" y="144"/>
                  </a:lnTo>
                  <a:lnTo>
                    <a:pt x="3" y="149"/>
                  </a:lnTo>
                  <a:lnTo>
                    <a:pt x="2" y="154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0" y="169"/>
                  </a:lnTo>
                  <a:lnTo>
                    <a:pt x="0" y="175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88"/>
                  </a:lnTo>
                  <a:lnTo>
                    <a:pt x="2" y="193"/>
                  </a:lnTo>
                  <a:lnTo>
                    <a:pt x="2" y="198"/>
                  </a:lnTo>
                  <a:lnTo>
                    <a:pt x="3" y="202"/>
                  </a:lnTo>
                  <a:lnTo>
                    <a:pt x="4" y="206"/>
                  </a:lnTo>
                  <a:lnTo>
                    <a:pt x="6" y="210"/>
                  </a:lnTo>
                  <a:lnTo>
                    <a:pt x="11" y="218"/>
                  </a:lnTo>
                  <a:lnTo>
                    <a:pt x="17" y="226"/>
                  </a:lnTo>
                  <a:lnTo>
                    <a:pt x="22" y="233"/>
                  </a:lnTo>
                  <a:lnTo>
                    <a:pt x="29" y="241"/>
                  </a:lnTo>
                  <a:lnTo>
                    <a:pt x="33" y="243"/>
                  </a:lnTo>
                  <a:lnTo>
                    <a:pt x="37" y="247"/>
                  </a:lnTo>
                  <a:lnTo>
                    <a:pt x="42" y="249"/>
                  </a:lnTo>
                  <a:lnTo>
                    <a:pt x="46" y="253"/>
                  </a:lnTo>
                  <a:lnTo>
                    <a:pt x="51" y="256"/>
                  </a:lnTo>
                  <a:lnTo>
                    <a:pt x="54" y="258"/>
                  </a:lnTo>
                  <a:lnTo>
                    <a:pt x="59" y="260"/>
                  </a:lnTo>
                  <a:lnTo>
                    <a:pt x="65" y="263"/>
                  </a:lnTo>
                  <a:lnTo>
                    <a:pt x="69" y="264"/>
                  </a:lnTo>
                  <a:lnTo>
                    <a:pt x="74" y="266"/>
                  </a:lnTo>
                  <a:lnTo>
                    <a:pt x="78" y="267"/>
                  </a:lnTo>
                  <a:lnTo>
                    <a:pt x="84" y="269"/>
                  </a:lnTo>
                  <a:lnTo>
                    <a:pt x="88" y="269"/>
                  </a:lnTo>
                  <a:lnTo>
                    <a:pt x="94" y="271"/>
                  </a:lnTo>
                  <a:lnTo>
                    <a:pt x="100" y="272"/>
                  </a:lnTo>
                  <a:lnTo>
                    <a:pt x="104" y="273"/>
                  </a:lnTo>
                  <a:lnTo>
                    <a:pt x="110" y="273"/>
                  </a:lnTo>
                  <a:lnTo>
                    <a:pt x="116" y="273"/>
                  </a:lnTo>
                  <a:lnTo>
                    <a:pt x="122" y="273"/>
                  </a:lnTo>
                  <a:lnTo>
                    <a:pt x="128" y="274"/>
                  </a:lnTo>
                  <a:lnTo>
                    <a:pt x="134" y="273"/>
                  </a:lnTo>
                  <a:lnTo>
                    <a:pt x="140" y="272"/>
                  </a:lnTo>
                  <a:lnTo>
                    <a:pt x="145" y="271"/>
                  </a:lnTo>
                  <a:lnTo>
                    <a:pt x="152" y="269"/>
                  </a:lnTo>
                  <a:lnTo>
                    <a:pt x="158" y="268"/>
                  </a:lnTo>
                  <a:lnTo>
                    <a:pt x="164" y="267"/>
                  </a:lnTo>
                  <a:lnTo>
                    <a:pt x="171" y="265"/>
                  </a:lnTo>
                  <a:lnTo>
                    <a:pt x="177" y="263"/>
                  </a:lnTo>
                  <a:lnTo>
                    <a:pt x="183" y="260"/>
                  </a:lnTo>
                  <a:lnTo>
                    <a:pt x="190" y="258"/>
                  </a:lnTo>
                  <a:lnTo>
                    <a:pt x="197" y="255"/>
                  </a:lnTo>
                  <a:lnTo>
                    <a:pt x="204" y="251"/>
                  </a:lnTo>
                  <a:lnTo>
                    <a:pt x="209" y="248"/>
                  </a:lnTo>
                  <a:lnTo>
                    <a:pt x="215" y="244"/>
                  </a:lnTo>
                  <a:lnTo>
                    <a:pt x="222" y="240"/>
                  </a:lnTo>
                  <a:lnTo>
                    <a:pt x="229" y="236"/>
                  </a:lnTo>
                  <a:lnTo>
                    <a:pt x="236" y="231"/>
                  </a:lnTo>
                  <a:lnTo>
                    <a:pt x="241" y="225"/>
                  </a:lnTo>
                  <a:lnTo>
                    <a:pt x="248" y="220"/>
                  </a:lnTo>
                  <a:lnTo>
                    <a:pt x="254" y="215"/>
                  </a:lnTo>
                  <a:lnTo>
                    <a:pt x="260" y="209"/>
                  </a:lnTo>
                  <a:lnTo>
                    <a:pt x="266" y="202"/>
                  </a:lnTo>
                  <a:lnTo>
                    <a:pt x="272" y="196"/>
                  </a:lnTo>
                  <a:lnTo>
                    <a:pt x="278" y="191"/>
                  </a:lnTo>
                  <a:lnTo>
                    <a:pt x="283" y="184"/>
                  </a:lnTo>
                  <a:lnTo>
                    <a:pt x="289" y="178"/>
                  </a:lnTo>
                  <a:lnTo>
                    <a:pt x="295" y="171"/>
                  </a:lnTo>
                  <a:lnTo>
                    <a:pt x="301" y="166"/>
                  </a:lnTo>
                  <a:lnTo>
                    <a:pt x="306" y="159"/>
                  </a:lnTo>
                  <a:lnTo>
                    <a:pt x="311" y="153"/>
                  </a:lnTo>
                  <a:lnTo>
                    <a:pt x="317" y="147"/>
                  </a:lnTo>
                  <a:lnTo>
                    <a:pt x="322" y="142"/>
                  </a:lnTo>
                  <a:lnTo>
                    <a:pt x="326" y="135"/>
                  </a:lnTo>
                  <a:lnTo>
                    <a:pt x="330" y="130"/>
                  </a:lnTo>
                  <a:lnTo>
                    <a:pt x="335" y="123"/>
                  </a:lnTo>
                  <a:lnTo>
                    <a:pt x="339" y="119"/>
                  </a:lnTo>
                  <a:lnTo>
                    <a:pt x="343" y="114"/>
                  </a:lnTo>
                  <a:lnTo>
                    <a:pt x="345" y="110"/>
                  </a:lnTo>
                  <a:lnTo>
                    <a:pt x="348" y="105"/>
                  </a:lnTo>
                  <a:lnTo>
                    <a:pt x="352" y="102"/>
                  </a:lnTo>
                  <a:lnTo>
                    <a:pt x="356" y="94"/>
                  </a:lnTo>
                  <a:lnTo>
                    <a:pt x="361" y="89"/>
                  </a:lnTo>
                  <a:lnTo>
                    <a:pt x="363" y="86"/>
                  </a:lnTo>
                  <a:lnTo>
                    <a:pt x="364" y="86"/>
                  </a:lnTo>
                  <a:lnTo>
                    <a:pt x="346" y="66"/>
                  </a:lnTo>
                  <a:lnTo>
                    <a:pt x="345" y="68"/>
                  </a:lnTo>
                  <a:lnTo>
                    <a:pt x="343" y="71"/>
                  </a:lnTo>
                  <a:lnTo>
                    <a:pt x="338" y="76"/>
                  </a:lnTo>
                  <a:lnTo>
                    <a:pt x="334" y="84"/>
                  </a:lnTo>
                  <a:lnTo>
                    <a:pt x="330" y="87"/>
                  </a:lnTo>
                  <a:lnTo>
                    <a:pt x="327" y="92"/>
                  </a:lnTo>
                  <a:lnTo>
                    <a:pt x="323" y="96"/>
                  </a:lnTo>
                  <a:lnTo>
                    <a:pt x="320" y="101"/>
                  </a:lnTo>
                  <a:lnTo>
                    <a:pt x="315" y="105"/>
                  </a:lnTo>
                  <a:lnTo>
                    <a:pt x="312" y="111"/>
                  </a:lnTo>
                  <a:lnTo>
                    <a:pt x="307" y="117"/>
                  </a:lnTo>
                  <a:lnTo>
                    <a:pt x="303" y="123"/>
                  </a:lnTo>
                  <a:lnTo>
                    <a:pt x="298" y="129"/>
                  </a:lnTo>
                  <a:lnTo>
                    <a:pt x="293" y="135"/>
                  </a:lnTo>
                  <a:lnTo>
                    <a:pt x="287" y="141"/>
                  </a:lnTo>
                  <a:lnTo>
                    <a:pt x="282" y="147"/>
                  </a:lnTo>
                  <a:lnTo>
                    <a:pt x="277" y="153"/>
                  </a:lnTo>
                  <a:lnTo>
                    <a:pt x="272" y="160"/>
                  </a:lnTo>
                  <a:lnTo>
                    <a:pt x="266" y="166"/>
                  </a:lnTo>
                  <a:lnTo>
                    <a:pt x="262" y="172"/>
                  </a:lnTo>
                  <a:lnTo>
                    <a:pt x="255" y="178"/>
                  </a:lnTo>
                  <a:lnTo>
                    <a:pt x="250" y="184"/>
                  </a:lnTo>
                  <a:lnTo>
                    <a:pt x="244" y="190"/>
                  </a:lnTo>
                  <a:lnTo>
                    <a:pt x="239" y="195"/>
                  </a:lnTo>
                  <a:lnTo>
                    <a:pt x="233" y="201"/>
                  </a:lnTo>
                  <a:lnTo>
                    <a:pt x="228" y="207"/>
                  </a:lnTo>
                  <a:lnTo>
                    <a:pt x="222" y="211"/>
                  </a:lnTo>
                  <a:lnTo>
                    <a:pt x="217" y="216"/>
                  </a:lnTo>
                  <a:lnTo>
                    <a:pt x="210" y="219"/>
                  </a:lnTo>
                  <a:lnTo>
                    <a:pt x="206" y="223"/>
                  </a:lnTo>
                  <a:lnTo>
                    <a:pt x="199" y="227"/>
                  </a:lnTo>
                  <a:lnTo>
                    <a:pt x="195" y="231"/>
                  </a:lnTo>
                  <a:lnTo>
                    <a:pt x="188" y="233"/>
                  </a:lnTo>
                  <a:lnTo>
                    <a:pt x="183" y="236"/>
                  </a:lnTo>
                  <a:lnTo>
                    <a:pt x="177" y="239"/>
                  </a:lnTo>
                  <a:lnTo>
                    <a:pt x="173" y="242"/>
                  </a:lnTo>
                  <a:lnTo>
                    <a:pt x="167" y="243"/>
                  </a:lnTo>
                  <a:lnTo>
                    <a:pt x="161" y="244"/>
                  </a:lnTo>
                  <a:lnTo>
                    <a:pt x="157" y="247"/>
                  </a:lnTo>
                  <a:lnTo>
                    <a:pt x="152" y="248"/>
                  </a:lnTo>
                  <a:lnTo>
                    <a:pt x="147" y="249"/>
                  </a:lnTo>
                  <a:lnTo>
                    <a:pt x="141" y="249"/>
                  </a:lnTo>
                  <a:lnTo>
                    <a:pt x="136" y="250"/>
                  </a:lnTo>
                  <a:lnTo>
                    <a:pt x="132" y="251"/>
                  </a:lnTo>
                  <a:lnTo>
                    <a:pt x="127" y="250"/>
                  </a:lnTo>
                  <a:lnTo>
                    <a:pt x="123" y="250"/>
                  </a:lnTo>
                  <a:lnTo>
                    <a:pt x="118" y="250"/>
                  </a:lnTo>
                  <a:lnTo>
                    <a:pt x="114" y="250"/>
                  </a:lnTo>
                  <a:lnTo>
                    <a:pt x="108" y="249"/>
                  </a:lnTo>
                  <a:lnTo>
                    <a:pt x="104" y="249"/>
                  </a:lnTo>
                  <a:lnTo>
                    <a:pt x="100" y="248"/>
                  </a:lnTo>
                  <a:lnTo>
                    <a:pt x="95" y="247"/>
                  </a:lnTo>
                  <a:lnTo>
                    <a:pt x="91" y="245"/>
                  </a:lnTo>
                  <a:lnTo>
                    <a:pt x="86" y="244"/>
                  </a:lnTo>
                  <a:lnTo>
                    <a:pt x="83" y="242"/>
                  </a:lnTo>
                  <a:lnTo>
                    <a:pt x="79" y="242"/>
                  </a:lnTo>
                  <a:lnTo>
                    <a:pt x="71" y="238"/>
                  </a:lnTo>
                  <a:lnTo>
                    <a:pt x="66" y="235"/>
                  </a:lnTo>
                  <a:lnTo>
                    <a:pt x="59" y="230"/>
                  </a:lnTo>
                  <a:lnTo>
                    <a:pt x="52" y="225"/>
                  </a:lnTo>
                  <a:lnTo>
                    <a:pt x="45" y="219"/>
                  </a:lnTo>
                  <a:lnTo>
                    <a:pt x="41" y="214"/>
                  </a:lnTo>
                  <a:lnTo>
                    <a:pt x="34" y="207"/>
                  </a:lnTo>
                  <a:lnTo>
                    <a:pt x="30" y="201"/>
                  </a:lnTo>
                  <a:lnTo>
                    <a:pt x="27" y="194"/>
                  </a:lnTo>
                  <a:lnTo>
                    <a:pt x="25" y="188"/>
                  </a:lnTo>
                  <a:lnTo>
                    <a:pt x="22" y="179"/>
                  </a:lnTo>
                  <a:lnTo>
                    <a:pt x="22" y="171"/>
                  </a:lnTo>
                  <a:lnTo>
                    <a:pt x="22" y="163"/>
                  </a:lnTo>
                  <a:lnTo>
                    <a:pt x="25" y="155"/>
                  </a:lnTo>
                  <a:lnTo>
                    <a:pt x="26" y="151"/>
                  </a:lnTo>
                  <a:lnTo>
                    <a:pt x="28" y="147"/>
                  </a:lnTo>
                  <a:lnTo>
                    <a:pt x="30" y="143"/>
                  </a:lnTo>
                  <a:lnTo>
                    <a:pt x="34" y="139"/>
                  </a:lnTo>
                  <a:lnTo>
                    <a:pt x="36" y="135"/>
                  </a:lnTo>
                  <a:lnTo>
                    <a:pt x="39" y="130"/>
                  </a:lnTo>
                  <a:lnTo>
                    <a:pt x="44" y="126"/>
                  </a:lnTo>
                  <a:lnTo>
                    <a:pt x="49" y="122"/>
                  </a:lnTo>
                  <a:lnTo>
                    <a:pt x="53" y="117"/>
                  </a:lnTo>
                  <a:lnTo>
                    <a:pt x="58" y="112"/>
                  </a:lnTo>
                  <a:lnTo>
                    <a:pt x="63" y="106"/>
                  </a:lnTo>
                  <a:lnTo>
                    <a:pt x="70" y="102"/>
                  </a:lnTo>
                  <a:lnTo>
                    <a:pt x="76" y="97"/>
                  </a:lnTo>
                  <a:lnTo>
                    <a:pt x="83" y="93"/>
                  </a:lnTo>
                  <a:lnTo>
                    <a:pt x="90" y="88"/>
                  </a:lnTo>
                  <a:lnTo>
                    <a:pt x="96" y="84"/>
                  </a:lnTo>
                  <a:lnTo>
                    <a:pt x="103" y="78"/>
                  </a:lnTo>
                  <a:lnTo>
                    <a:pt x="110" y="73"/>
                  </a:lnTo>
                  <a:lnTo>
                    <a:pt x="117" y="68"/>
                  </a:lnTo>
                  <a:lnTo>
                    <a:pt x="125" y="63"/>
                  </a:lnTo>
                  <a:lnTo>
                    <a:pt x="132" y="58"/>
                  </a:lnTo>
                  <a:lnTo>
                    <a:pt x="139" y="54"/>
                  </a:lnTo>
                  <a:lnTo>
                    <a:pt x="145" y="49"/>
                  </a:lnTo>
                  <a:lnTo>
                    <a:pt x="152" y="46"/>
                  </a:lnTo>
                  <a:lnTo>
                    <a:pt x="159" y="41"/>
                  </a:lnTo>
                  <a:lnTo>
                    <a:pt x="166" y="37"/>
                  </a:lnTo>
                  <a:lnTo>
                    <a:pt x="172" y="32"/>
                  </a:lnTo>
                  <a:lnTo>
                    <a:pt x="179" y="30"/>
                  </a:lnTo>
                  <a:lnTo>
                    <a:pt x="184" y="25"/>
                  </a:lnTo>
                  <a:lnTo>
                    <a:pt x="190" y="22"/>
                  </a:lnTo>
                  <a:lnTo>
                    <a:pt x="195" y="19"/>
                  </a:lnTo>
                  <a:lnTo>
                    <a:pt x="200" y="16"/>
                  </a:lnTo>
                  <a:lnTo>
                    <a:pt x="204" y="14"/>
                  </a:lnTo>
                  <a:lnTo>
                    <a:pt x="208" y="12"/>
                  </a:lnTo>
                  <a:lnTo>
                    <a:pt x="212" y="9"/>
                  </a:lnTo>
                  <a:lnTo>
                    <a:pt x="215" y="8"/>
                  </a:lnTo>
                  <a:lnTo>
                    <a:pt x="218" y="6"/>
                  </a:lnTo>
                  <a:lnTo>
                    <a:pt x="221" y="6"/>
                  </a:lnTo>
                  <a:lnTo>
                    <a:pt x="18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7" name="Freeform 33">
              <a:extLst>
                <a:ext uri="{FF2B5EF4-FFF2-40B4-BE49-F238E27FC236}">
                  <a16:creationId xmlns:a16="http://schemas.microsoft.com/office/drawing/2014/main" id="{CB608B3E-1EBE-4165-854E-1630C16E6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8" y="1726"/>
              <a:ext cx="120" cy="87"/>
            </a:xfrm>
            <a:custGeom>
              <a:avLst/>
              <a:gdLst>
                <a:gd name="T0" fmla="*/ 1 w 239"/>
                <a:gd name="T1" fmla="*/ 0 h 176"/>
                <a:gd name="T2" fmla="*/ 1 w 239"/>
                <a:gd name="T3" fmla="*/ 0 h 176"/>
                <a:gd name="T4" fmla="*/ 1 w 239"/>
                <a:gd name="T5" fmla="*/ 0 h 176"/>
                <a:gd name="T6" fmla="*/ 1 w 239"/>
                <a:gd name="T7" fmla="*/ 0 h 176"/>
                <a:gd name="T8" fmla="*/ 1 w 239"/>
                <a:gd name="T9" fmla="*/ 0 h 176"/>
                <a:gd name="T10" fmla="*/ 1 w 239"/>
                <a:gd name="T11" fmla="*/ 0 h 176"/>
                <a:gd name="T12" fmla="*/ 1 w 239"/>
                <a:gd name="T13" fmla="*/ 0 h 176"/>
                <a:gd name="T14" fmla="*/ 1 w 239"/>
                <a:gd name="T15" fmla="*/ 0 h 176"/>
                <a:gd name="T16" fmla="*/ 1 w 239"/>
                <a:gd name="T17" fmla="*/ 0 h 176"/>
                <a:gd name="T18" fmla="*/ 1 w 239"/>
                <a:gd name="T19" fmla="*/ 0 h 176"/>
                <a:gd name="T20" fmla="*/ 0 w 239"/>
                <a:gd name="T21" fmla="*/ 0 h 176"/>
                <a:gd name="T22" fmla="*/ 1 w 239"/>
                <a:gd name="T23" fmla="*/ 0 h 176"/>
                <a:gd name="T24" fmla="*/ 1 w 239"/>
                <a:gd name="T25" fmla="*/ 0 h 176"/>
                <a:gd name="T26" fmla="*/ 1 w 239"/>
                <a:gd name="T27" fmla="*/ 0 h 176"/>
                <a:gd name="T28" fmla="*/ 1 w 239"/>
                <a:gd name="T29" fmla="*/ 0 h 176"/>
                <a:gd name="T30" fmla="*/ 1 w 239"/>
                <a:gd name="T31" fmla="*/ 0 h 176"/>
                <a:gd name="T32" fmla="*/ 1 w 239"/>
                <a:gd name="T33" fmla="*/ 0 h 176"/>
                <a:gd name="T34" fmla="*/ 1 w 239"/>
                <a:gd name="T35" fmla="*/ 0 h 176"/>
                <a:gd name="T36" fmla="*/ 1 w 239"/>
                <a:gd name="T37" fmla="*/ 0 h 176"/>
                <a:gd name="T38" fmla="*/ 1 w 239"/>
                <a:gd name="T39" fmla="*/ 0 h 176"/>
                <a:gd name="T40" fmla="*/ 1 w 239"/>
                <a:gd name="T41" fmla="*/ 0 h 176"/>
                <a:gd name="T42" fmla="*/ 1 w 239"/>
                <a:gd name="T43" fmla="*/ 0 h 176"/>
                <a:gd name="T44" fmla="*/ 1 w 239"/>
                <a:gd name="T45" fmla="*/ 0 h 176"/>
                <a:gd name="T46" fmla="*/ 1 w 239"/>
                <a:gd name="T47" fmla="*/ 0 h 176"/>
                <a:gd name="T48" fmla="*/ 1 w 239"/>
                <a:gd name="T49" fmla="*/ 0 h 176"/>
                <a:gd name="T50" fmla="*/ 1 w 239"/>
                <a:gd name="T51" fmla="*/ 0 h 176"/>
                <a:gd name="T52" fmla="*/ 1 w 239"/>
                <a:gd name="T53" fmla="*/ 0 h 176"/>
                <a:gd name="T54" fmla="*/ 1 w 239"/>
                <a:gd name="T55" fmla="*/ 0 h 176"/>
                <a:gd name="T56" fmla="*/ 1 w 239"/>
                <a:gd name="T57" fmla="*/ 0 h 176"/>
                <a:gd name="T58" fmla="*/ 1 w 239"/>
                <a:gd name="T59" fmla="*/ 0 h 176"/>
                <a:gd name="T60" fmla="*/ 1 w 239"/>
                <a:gd name="T61" fmla="*/ 0 h 176"/>
                <a:gd name="T62" fmla="*/ 1 w 239"/>
                <a:gd name="T63" fmla="*/ 0 h 176"/>
                <a:gd name="T64" fmla="*/ 1 w 239"/>
                <a:gd name="T65" fmla="*/ 0 h 176"/>
                <a:gd name="T66" fmla="*/ 1 w 239"/>
                <a:gd name="T67" fmla="*/ 0 h 176"/>
                <a:gd name="T68" fmla="*/ 1 w 239"/>
                <a:gd name="T69" fmla="*/ 0 h 176"/>
                <a:gd name="T70" fmla="*/ 1 w 239"/>
                <a:gd name="T71" fmla="*/ 0 h 176"/>
                <a:gd name="T72" fmla="*/ 1 w 239"/>
                <a:gd name="T73" fmla="*/ 0 h 176"/>
                <a:gd name="T74" fmla="*/ 1 w 239"/>
                <a:gd name="T75" fmla="*/ 0 h 176"/>
                <a:gd name="T76" fmla="*/ 1 w 239"/>
                <a:gd name="T77" fmla="*/ 0 h 176"/>
                <a:gd name="T78" fmla="*/ 1 w 239"/>
                <a:gd name="T79" fmla="*/ 0 h 176"/>
                <a:gd name="T80" fmla="*/ 1 w 239"/>
                <a:gd name="T81" fmla="*/ 0 h 176"/>
                <a:gd name="T82" fmla="*/ 1 w 239"/>
                <a:gd name="T83" fmla="*/ 0 h 176"/>
                <a:gd name="T84" fmla="*/ 1 w 239"/>
                <a:gd name="T85" fmla="*/ 0 h 176"/>
                <a:gd name="T86" fmla="*/ 1 w 239"/>
                <a:gd name="T87" fmla="*/ 0 h 176"/>
                <a:gd name="T88" fmla="*/ 1 w 239"/>
                <a:gd name="T89" fmla="*/ 0 h 176"/>
                <a:gd name="T90" fmla="*/ 1 w 239"/>
                <a:gd name="T91" fmla="*/ 0 h 176"/>
                <a:gd name="T92" fmla="*/ 1 w 239"/>
                <a:gd name="T93" fmla="*/ 0 h 176"/>
                <a:gd name="T94" fmla="*/ 1 w 239"/>
                <a:gd name="T95" fmla="*/ 0 h 176"/>
                <a:gd name="T96" fmla="*/ 1 w 239"/>
                <a:gd name="T97" fmla="*/ 0 h 176"/>
                <a:gd name="T98" fmla="*/ 1 w 239"/>
                <a:gd name="T99" fmla="*/ 0 h 176"/>
                <a:gd name="T100" fmla="*/ 1 w 239"/>
                <a:gd name="T101" fmla="*/ 0 h 176"/>
                <a:gd name="T102" fmla="*/ 1 w 239"/>
                <a:gd name="T103" fmla="*/ 0 h 176"/>
                <a:gd name="T104" fmla="*/ 1 w 239"/>
                <a:gd name="T105" fmla="*/ 0 h 17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39"/>
                <a:gd name="T160" fmla="*/ 0 h 176"/>
                <a:gd name="T161" fmla="*/ 239 w 239"/>
                <a:gd name="T162" fmla="*/ 176 h 17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39" h="176">
                  <a:moveTo>
                    <a:pt x="149" y="0"/>
                  </a:moveTo>
                  <a:lnTo>
                    <a:pt x="148" y="0"/>
                  </a:lnTo>
                  <a:lnTo>
                    <a:pt x="145" y="1"/>
                  </a:lnTo>
                  <a:lnTo>
                    <a:pt x="140" y="3"/>
                  </a:lnTo>
                  <a:lnTo>
                    <a:pt x="134" y="7"/>
                  </a:lnTo>
                  <a:lnTo>
                    <a:pt x="130" y="8"/>
                  </a:lnTo>
                  <a:lnTo>
                    <a:pt x="126" y="10"/>
                  </a:lnTo>
                  <a:lnTo>
                    <a:pt x="122" y="13"/>
                  </a:lnTo>
                  <a:lnTo>
                    <a:pt x="117" y="15"/>
                  </a:lnTo>
                  <a:lnTo>
                    <a:pt x="113" y="17"/>
                  </a:lnTo>
                  <a:lnTo>
                    <a:pt x="108" y="19"/>
                  </a:lnTo>
                  <a:lnTo>
                    <a:pt x="102" y="23"/>
                  </a:lnTo>
                  <a:lnTo>
                    <a:pt x="98" y="25"/>
                  </a:lnTo>
                  <a:lnTo>
                    <a:pt x="92" y="27"/>
                  </a:lnTo>
                  <a:lnTo>
                    <a:pt x="86" y="30"/>
                  </a:lnTo>
                  <a:lnTo>
                    <a:pt x="81" y="33"/>
                  </a:lnTo>
                  <a:lnTo>
                    <a:pt x="76" y="37"/>
                  </a:lnTo>
                  <a:lnTo>
                    <a:pt x="71" y="40"/>
                  </a:lnTo>
                  <a:lnTo>
                    <a:pt x="65" y="43"/>
                  </a:lnTo>
                  <a:lnTo>
                    <a:pt x="59" y="47"/>
                  </a:lnTo>
                  <a:lnTo>
                    <a:pt x="55" y="50"/>
                  </a:lnTo>
                  <a:lnTo>
                    <a:pt x="49" y="54"/>
                  </a:lnTo>
                  <a:lnTo>
                    <a:pt x="44" y="57"/>
                  </a:lnTo>
                  <a:lnTo>
                    <a:pt x="40" y="60"/>
                  </a:lnTo>
                  <a:lnTo>
                    <a:pt x="35" y="65"/>
                  </a:lnTo>
                  <a:lnTo>
                    <a:pt x="26" y="72"/>
                  </a:lnTo>
                  <a:lnTo>
                    <a:pt x="19" y="81"/>
                  </a:lnTo>
                  <a:lnTo>
                    <a:pt x="12" y="88"/>
                  </a:lnTo>
                  <a:lnTo>
                    <a:pt x="8" y="95"/>
                  </a:lnTo>
                  <a:lnTo>
                    <a:pt x="4" y="102"/>
                  </a:lnTo>
                  <a:lnTo>
                    <a:pt x="3" y="108"/>
                  </a:lnTo>
                  <a:lnTo>
                    <a:pt x="1" y="115"/>
                  </a:lnTo>
                  <a:lnTo>
                    <a:pt x="0" y="122"/>
                  </a:lnTo>
                  <a:lnTo>
                    <a:pt x="0" y="129"/>
                  </a:lnTo>
                  <a:lnTo>
                    <a:pt x="2" y="136"/>
                  </a:lnTo>
                  <a:lnTo>
                    <a:pt x="3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12" y="156"/>
                  </a:lnTo>
                  <a:lnTo>
                    <a:pt x="16" y="160"/>
                  </a:lnTo>
                  <a:lnTo>
                    <a:pt x="20" y="164"/>
                  </a:lnTo>
                  <a:lnTo>
                    <a:pt x="25" y="167"/>
                  </a:lnTo>
                  <a:lnTo>
                    <a:pt x="29" y="171"/>
                  </a:lnTo>
                  <a:lnTo>
                    <a:pt x="34" y="172"/>
                  </a:lnTo>
                  <a:lnTo>
                    <a:pt x="40" y="173"/>
                  </a:lnTo>
                  <a:lnTo>
                    <a:pt x="45" y="175"/>
                  </a:lnTo>
                  <a:lnTo>
                    <a:pt x="52" y="176"/>
                  </a:lnTo>
                  <a:lnTo>
                    <a:pt x="59" y="175"/>
                  </a:lnTo>
                  <a:lnTo>
                    <a:pt x="68" y="173"/>
                  </a:lnTo>
                  <a:lnTo>
                    <a:pt x="72" y="173"/>
                  </a:lnTo>
                  <a:lnTo>
                    <a:pt x="75" y="172"/>
                  </a:lnTo>
                  <a:lnTo>
                    <a:pt x="80" y="171"/>
                  </a:lnTo>
                  <a:lnTo>
                    <a:pt x="84" y="171"/>
                  </a:lnTo>
                  <a:lnTo>
                    <a:pt x="89" y="170"/>
                  </a:lnTo>
                  <a:lnTo>
                    <a:pt x="93" y="169"/>
                  </a:lnTo>
                  <a:lnTo>
                    <a:pt x="97" y="167"/>
                  </a:lnTo>
                  <a:lnTo>
                    <a:pt x="101" y="165"/>
                  </a:lnTo>
                  <a:lnTo>
                    <a:pt x="106" y="163"/>
                  </a:lnTo>
                  <a:lnTo>
                    <a:pt x="110" y="162"/>
                  </a:lnTo>
                  <a:lnTo>
                    <a:pt x="115" y="160"/>
                  </a:lnTo>
                  <a:lnTo>
                    <a:pt x="120" y="157"/>
                  </a:lnTo>
                  <a:lnTo>
                    <a:pt x="124" y="155"/>
                  </a:lnTo>
                  <a:lnTo>
                    <a:pt x="129" y="153"/>
                  </a:lnTo>
                  <a:lnTo>
                    <a:pt x="133" y="151"/>
                  </a:lnTo>
                  <a:lnTo>
                    <a:pt x="138" y="148"/>
                  </a:lnTo>
                  <a:lnTo>
                    <a:pt x="142" y="145"/>
                  </a:lnTo>
                  <a:lnTo>
                    <a:pt x="147" y="141"/>
                  </a:lnTo>
                  <a:lnTo>
                    <a:pt x="151" y="139"/>
                  </a:lnTo>
                  <a:lnTo>
                    <a:pt x="156" y="136"/>
                  </a:lnTo>
                  <a:lnTo>
                    <a:pt x="164" y="128"/>
                  </a:lnTo>
                  <a:lnTo>
                    <a:pt x="172" y="120"/>
                  </a:lnTo>
                  <a:lnTo>
                    <a:pt x="180" y="112"/>
                  </a:lnTo>
                  <a:lnTo>
                    <a:pt x="189" y="104"/>
                  </a:lnTo>
                  <a:lnTo>
                    <a:pt x="196" y="96"/>
                  </a:lnTo>
                  <a:lnTo>
                    <a:pt x="203" y="88"/>
                  </a:lnTo>
                  <a:lnTo>
                    <a:pt x="208" y="80"/>
                  </a:lnTo>
                  <a:lnTo>
                    <a:pt x="215" y="73"/>
                  </a:lnTo>
                  <a:lnTo>
                    <a:pt x="220" y="65"/>
                  </a:lnTo>
                  <a:lnTo>
                    <a:pt x="226" y="58"/>
                  </a:lnTo>
                  <a:lnTo>
                    <a:pt x="229" y="53"/>
                  </a:lnTo>
                  <a:lnTo>
                    <a:pt x="232" y="48"/>
                  </a:lnTo>
                  <a:lnTo>
                    <a:pt x="235" y="43"/>
                  </a:lnTo>
                  <a:lnTo>
                    <a:pt x="237" y="41"/>
                  </a:lnTo>
                  <a:lnTo>
                    <a:pt x="239" y="39"/>
                  </a:lnTo>
                  <a:lnTo>
                    <a:pt x="238" y="37"/>
                  </a:lnTo>
                  <a:lnTo>
                    <a:pt x="236" y="37"/>
                  </a:lnTo>
                  <a:lnTo>
                    <a:pt x="232" y="34"/>
                  </a:lnTo>
                  <a:lnTo>
                    <a:pt x="228" y="32"/>
                  </a:lnTo>
                  <a:lnTo>
                    <a:pt x="223" y="30"/>
                  </a:lnTo>
                  <a:lnTo>
                    <a:pt x="220" y="30"/>
                  </a:lnTo>
                  <a:lnTo>
                    <a:pt x="216" y="30"/>
                  </a:lnTo>
                  <a:lnTo>
                    <a:pt x="216" y="32"/>
                  </a:lnTo>
                  <a:lnTo>
                    <a:pt x="215" y="34"/>
                  </a:lnTo>
                  <a:lnTo>
                    <a:pt x="214" y="37"/>
                  </a:lnTo>
                  <a:lnTo>
                    <a:pt x="211" y="41"/>
                  </a:lnTo>
                  <a:lnTo>
                    <a:pt x="207" y="46"/>
                  </a:lnTo>
                  <a:lnTo>
                    <a:pt x="203" y="50"/>
                  </a:lnTo>
                  <a:lnTo>
                    <a:pt x="198" y="55"/>
                  </a:lnTo>
                  <a:lnTo>
                    <a:pt x="191" y="59"/>
                  </a:lnTo>
                  <a:lnTo>
                    <a:pt x="187" y="66"/>
                  </a:lnTo>
                  <a:lnTo>
                    <a:pt x="179" y="72"/>
                  </a:lnTo>
                  <a:lnTo>
                    <a:pt x="172" y="79"/>
                  </a:lnTo>
                  <a:lnTo>
                    <a:pt x="164" y="84"/>
                  </a:lnTo>
                  <a:lnTo>
                    <a:pt x="157" y="91"/>
                  </a:lnTo>
                  <a:lnTo>
                    <a:pt x="149" y="97"/>
                  </a:lnTo>
                  <a:lnTo>
                    <a:pt x="142" y="104"/>
                  </a:lnTo>
                  <a:lnTo>
                    <a:pt x="136" y="111"/>
                  </a:lnTo>
                  <a:lnTo>
                    <a:pt x="129" y="118"/>
                  </a:lnTo>
                  <a:lnTo>
                    <a:pt x="122" y="122"/>
                  </a:lnTo>
                  <a:lnTo>
                    <a:pt x="115" y="128"/>
                  </a:lnTo>
                  <a:lnTo>
                    <a:pt x="108" y="131"/>
                  </a:lnTo>
                  <a:lnTo>
                    <a:pt x="101" y="136"/>
                  </a:lnTo>
                  <a:lnTo>
                    <a:pt x="96" y="138"/>
                  </a:lnTo>
                  <a:lnTo>
                    <a:pt x="90" y="141"/>
                  </a:lnTo>
                  <a:lnTo>
                    <a:pt x="84" y="144"/>
                  </a:lnTo>
                  <a:lnTo>
                    <a:pt x="80" y="146"/>
                  </a:lnTo>
                  <a:lnTo>
                    <a:pt x="75" y="146"/>
                  </a:lnTo>
                  <a:lnTo>
                    <a:pt x="71" y="148"/>
                  </a:lnTo>
                  <a:lnTo>
                    <a:pt x="66" y="148"/>
                  </a:lnTo>
                  <a:lnTo>
                    <a:pt x="61" y="148"/>
                  </a:lnTo>
                  <a:lnTo>
                    <a:pt x="55" y="147"/>
                  </a:lnTo>
                  <a:lnTo>
                    <a:pt x="48" y="146"/>
                  </a:lnTo>
                  <a:lnTo>
                    <a:pt x="42" y="141"/>
                  </a:lnTo>
                  <a:lnTo>
                    <a:pt x="36" y="136"/>
                  </a:lnTo>
                  <a:lnTo>
                    <a:pt x="32" y="129"/>
                  </a:lnTo>
                  <a:lnTo>
                    <a:pt x="29" y="122"/>
                  </a:lnTo>
                  <a:lnTo>
                    <a:pt x="28" y="118"/>
                  </a:lnTo>
                  <a:lnTo>
                    <a:pt x="28" y="113"/>
                  </a:lnTo>
                  <a:lnTo>
                    <a:pt x="28" y="108"/>
                  </a:lnTo>
                  <a:lnTo>
                    <a:pt x="31" y="104"/>
                  </a:lnTo>
                  <a:lnTo>
                    <a:pt x="33" y="99"/>
                  </a:lnTo>
                  <a:lnTo>
                    <a:pt x="37" y="95"/>
                  </a:lnTo>
                  <a:lnTo>
                    <a:pt x="42" y="89"/>
                  </a:lnTo>
                  <a:lnTo>
                    <a:pt x="48" y="84"/>
                  </a:lnTo>
                  <a:lnTo>
                    <a:pt x="55" y="79"/>
                  </a:lnTo>
                  <a:lnTo>
                    <a:pt x="63" y="73"/>
                  </a:lnTo>
                  <a:lnTo>
                    <a:pt x="66" y="70"/>
                  </a:lnTo>
                  <a:lnTo>
                    <a:pt x="71" y="67"/>
                  </a:lnTo>
                  <a:lnTo>
                    <a:pt x="75" y="64"/>
                  </a:lnTo>
                  <a:lnTo>
                    <a:pt x="80" y="62"/>
                  </a:lnTo>
                  <a:lnTo>
                    <a:pt x="84" y="59"/>
                  </a:lnTo>
                  <a:lnTo>
                    <a:pt x="89" y="56"/>
                  </a:lnTo>
                  <a:lnTo>
                    <a:pt x="93" y="53"/>
                  </a:lnTo>
                  <a:lnTo>
                    <a:pt x="98" y="50"/>
                  </a:lnTo>
                  <a:lnTo>
                    <a:pt x="102" y="48"/>
                  </a:lnTo>
                  <a:lnTo>
                    <a:pt x="107" y="46"/>
                  </a:lnTo>
                  <a:lnTo>
                    <a:pt x="112" y="43"/>
                  </a:lnTo>
                  <a:lnTo>
                    <a:pt x="116" y="41"/>
                  </a:lnTo>
                  <a:lnTo>
                    <a:pt x="124" y="35"/>
                  </a:lnTo>
                  <a:lnTo>
                    <a:pt x="132" y="32"/>
                  </a:lnTo>
                  <a:lnTo>
                    <a:pt x="139" y="27"/>
                  </a:lnTo>
                  <a:lnTo>
                    <a:pt x="146" y="25"/>
                  </a:lnTo>
                  <a:lnTo>
                    <a:pt x="150" y="22"/>
                  </a:lnTo>
                  <a:lnTo>
                    <a:pt x="155" y="19"/>
                  </a:lnTo>
                  <a:lnTo>
                    <a:pt x="157" y="18"/>
                  </a:lnTo>
                  <a:lnTo>
                    <a:pt x="158" y="1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8" name="Freeform 34">
              <a:extLst>
                <a:ext uri="{FF2B5EF4-FFF2-40B4-BE49-F238E27FC236}">
                  <a16:creationId xmlns:a16="http://schemas.microsoft.com/office/drawing/2014/main" id="{2542A7D9-C866-4B18-92B0-A0C77AFBC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1726"/>
              <a:ext cx="49" cy="26"/>
            </a:xfrm>
            <a:custGeom>
              <a:avLst/>
              <a:gdLst>
                <a:gd name="T0" fmla="*/ 1 w 98"/>
                <a:gd name="T1" fmla="*/ 0 h 53"/>
                <a:gd name="T2" fmla="*/ 1 w 98"/>
                <a:gd name="T3" fmla="*/ 0 h 53"/>
                <a:gd name="T4" fmla="*/ 1 w 98"/>
                <a:gd name="T5" fmla="*/ 0 h 53"/>
                <a:gd name="T6" fmla="*/ 0 w 98"/>
                <a:gd name="T7" fmla="*/ 0 h 53"/>
                <a:gd name="T8" fmla="*/ 1 w 98"/>
                <a:gd name="T9" fmla="*/ 0 h 53"/>
                <a:gd name="T10" fmla="*/ 1 w 98"/>
                <a:gd name="T11" fmla="*/ 0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8"/>
                <a:gd name="T19" fmla="*/ 0 h 53"/>
                <a:gd name="T20" fmla="*/ 98 w 98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8" h="53">
                  <a:moveTo>
                    <a:pt x="8" y="0"/>
                  </a:moveTo>
                  <a:lnTo>
                    <a:pt x="98" y="39"/>
                  </a:lnTo>
                  <a:lnTo>
                    <a:pt x="67" y="53"/>
                  </a:lnTo>
                  <a:lnTo>
                    <a:pt x="0" y="15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9" name="Freeform 35">
              <a:extLst>
                <a:ext uri="{FF2B5EF4-FFF2-40B4-BE49-F238E27FC236}">
                  <a16:creationId xmlns:a16="http://schemas.microsoft.com/office/drawing/2014/main" id="{8B651E31-A76B-4AFA-9D6F-FB311C5B18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4" y="1596"/>
              <a:ext cx="119" cy="78"/>
            </a:xfrm>
            <a:custGeom>
              <a:avLst/>
              <a:gdLst>
                <a:gd name="T0" fmla="*/ 0 w 240"/>
                <a:gd name="T1" fmla="*/ 1 h 155"/>
                <a:gd name="T2" fmla="*/ 0 w 240"/>
                <a:gd name="T3" fmla="*/ 1 h 155"/>
                <a:gd name="T4" fmla="*/ 0 w 240"/>
                <a:gd name="T5" fmla="*/ 1 h 155"/>
                <a:gd name="T6" fmla="*/ 0 w 240"/>
                <a:gd name="T7" fmla="*/ 1 h 155"/>
                <a:gd name="T8" fmla="*/ 0 w 240"/>
                <a:gd name="T9" fmla="*/ 1 h 155"/>
                <a:gd name="T10" fmla="*/ 0 w 240"/>
                <a:gd name="T11" fmla="*/ 1 h 155"/>
                <a:gd name="T12" fmla="*/ 0 w 240"/>
                <a:gd name="T13" fmla="*/ 1 h 155"/>
                <a:gd name="T14" fmla="*/ 0 w 240"/>
                <a:gd name="T15" fmla="*/ 1 h 155"/>
                <a:gd name="T16" fmla="*/ 0 w 240"/>
                <a:gd name="T17" fmla="*/ 1 h 155"/>
                <a:gd name="T18" fmla="*/ 0 w 240"/>
                <a:gd name="T19" fmla="*/ 1 h 155"/>
                <a:gd name="T20" fmla="*/ 0 w 240"/>
                <a:gd name="T21" fmla="*/ 1 h 155"/>
                <a:gd name="T22" fmla="*/ 0 w 240"/>
                <a:gd name="T23" fmla="*/ 1 h 155"/>
                <a:gd name="T24" fmla="*/ 0 w 240"/>
                <a:gd name="T25" fmla="*/ 1 h 155"/>
                <a:gd name="T26" fmla="*/ 0 w 240"/>
                <a:gd name="T27" fmla="*/ 1 h 155"/>
                <a:gd name="T28" fmla="*/ 0 w 240"/>
                <a:gd name="T29" fmla="*/ 1 h 155"/>
                <a:gd name="T30" fmla="*/ 0 w 240"/>
                <a:gd name="T31" fmla="*/ 1 h 155"/>
                <a:gd name="T32" fmla="*/ 0 w 240"/>
                <a:gd name="T33" fmla="*/ 1 h 155"/>
                <a:gd name="T34" fmla="*/ 0 w 240"/>
                <a:gd name="T35" fmla="*/ 1 h 155"/>
                <a:gd name="T36" fmla="*/ 0 w 240"/>
                <a:gd name="T37" fmla="*/ 1 h 155"/>
                <a:gd name="T38" fmla="*/ 0 w 240"/>
                <a:gd name="T39" fmla="*/ 1 h 155"/>
                <a:gd name="T40" fmla="*/ 0 w 240"/>
                <a:gd name="T41" fmla="*/ 1 h 155"/>
                <a:gd name="T42" fmla="*/ 0 w 240"/>
                <a:gd name="T43" fmla="*/ 1 h 155"/>
                <a:gd name="T44" fmla="*/ 0 w 240"/>
                <a:gd name="T45" fmla="*/ 1 h 155"/>
                <a:gd name="T46" fmla="*/ 0 w 240"/>
                <a:gd name="T47" fmla="*/ 1 h 155"/>
                <a:gd name="T48" fmla="*/ 0 w 240"/>
                <a:gd name="T49" fmla="*/ 1 h 155"/>
                <a:gd name="T50" fmla="*/ 0 w 240"/>
                <a:gd name="T51" fmla="*/ 1 h 155"/>
                <a:gd name="T52" fmla="*/ 0 w 240"/>
                <a:gd name="T53" fmla="*/ 1 h 155"/>
                <a:gd name="T54" fmla="*/ 0 w 240"/>
                <a:gd name="T55" fmla="*/ 1 h 155"/>
                <a:gd name="T56" fmla="*/ 0 w 240"/>
                <a:gd name="T57" fmla="*/ 1 h 155"/>
                <a:gd name="T58" fmla="*/ 0 w 240"/>
                <a:gd name="T59" fmla="*/ 1 h 155"/>
                <a:gd name="T60" fmla="*/ 0 w 240"/>
                <a:gd name="T61" fmla="*/ 1 h 155"/>
                <a:gd name="T62" fmla="*/ 0 w 240"/>
                <a:gd name="T63" fmla="*/ 1 h 155"/>
                <a:gd name="T64" fmla="*/ 0 w 240"/>
                <a:gd name="T65" fmla="*/ 1 h 155"/>
                <a:gd name="T66" fmla="*/ 0 w 240"/>
                <a:gd name="T67" fmla="*/ 1 h 155"/>
                <a:gd name="T68" fmla="*/ 0 w 240"/>
                <a:gd name="T69" fmla="*/ 1 h 155"/>
                <a:gd name="T70" fmla="*/ 0 w 240"/>
                <a:gd name="T71" fmla="*/ 1 h 155"/>
                <a:gd name="T72" fmla="*/ 0 w 240"/>
                <a:gd name="T73" fmla="*/ 1 h 155"/>
                <a:gd name="T74" fmla="*/ 0 w 240"/>
                <a:gd name="T75" fmla="*/ 1 h 155"/>
                <a:gd name="T76" fmla="*/ 0 w 240"/>
                <a:gd name="T77" fmla="*/ 1 h 155"/>
                <a:gd name="T78" fmla="*/ 0 w 240"/>
                <a:gd name="T79" fmla="*/ 1 h 155"/>
                <a:gd name="T80" fmla="*/ 0 w 240"/>
                <a:gd name="T81" fmla="*/ 1 h 155"/>
                <a:gd name="T82" fmla="*/ 0 w 240"/>
                <a:gd name="T83" fmla="*/ 1 h 155"/>
                <a:gd name="T84" fmla="*/ 0 w 240"/>
                <a:gd name="T85" fmla="*/ 1 h 155"/>
                <a:gd name="T86" fmla="*/ 0 w 240"/>
                <a:gd name="T87" fmla="*/ 1 h 155"/>
                <a:gd name="T88" fmla="*/ 0 w 240"/>
                <a:gd name="T89" fmla="*/ 1 h 155"/>
                <a:gd name="T90" fmla="*/ 0 w 240"/>
                <a:gd name="T91" fmla="*/ 1 h 155"/>
                <a:gd name="T92" fmla="*/ 0 w 240"/>
                <a:gd name="T93" fmla="*/ 1 h 155"/>
                <a:gd name="T94" fmla="*/ 0 w 240"/>
                <a:gd name="T95" fmla="*/ 1 h 155"/>
                <a:gd name="T96" fmla="*/ 0 w 240"/>
                <a:gd name="T97" fmla="*/ 1 h 155"/>
                <a:gd name="T98" fmla="*/ 0 w 240"/>
                <a:gd name="T99" fmla="*/ 0 h 155"/>
                <a:gd name="T100" fmla="*/ 0 w 240"/>
                <a:gd name="T101" fmla="*/ 1 h 1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0"/>
                <a:gd name="T154" fmla="*/ 0 h 155"/>
                <a:gd name="T155" fmla="*/ 240 w 240"/>
                <a:gd name="T156" fmla="*/ 155 h 1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0" h="155">
                  <a:moveTo>
                    <a:pt x="219" y="5"/>
                  </a:moveTo>
                  <a:lnTo>
                    <a:pt x="218" y="7"/>
                  </a:lnTo>
                  <a:lnTo>
                    <a:pt x="216" y="14"/>
                  </a:lnTo>
                  <a:lnTo>
                    <a:pt x="213" y="17"/>
                  </a:lnTo>
                  <a:lnTo>
                    <a:pt x="212" y="23"/>
                  </a:lnTo>
                  <a:lnTo>
                    <a:pt x="210" y="29"/>
                  </a:lnTo>
                  <a:lnTo>
                    <a:pt x="209" y="36"/>
                  </a:lnTo>
                  <a:lnTo>
                    <a:pt x="205" y="41"/>
                  </a:lnTo>
                  <a:lnTo>
                    <a:pt x="202" y="48"/>
                  </a:lnTo>
                  <a:lnTo>
                    <a:pt x="200" y="56"/>
                  </a:lnTo>
                  <a:lnTo>
                    <a:pt x="196" y="63"/>
                  </a:lnTo>
                  <a:lnTo>
                    <a:pt x="193" y="70"/>
                  </a:lnTo>
                  <a:lnTo>
                    <a:pt x="188" y="77"/>
                  </a:lnTo>
                  <a:lnTo>
                    <a:pt x="185" y="83"/>
                  </a:lnTo>
                  <a:lnTo>
                    <a:pt x="181" y="90"/>
                  </a:lnTo>
                  <a:lnTo>
                    <a:pt x="176" y="96"/>
                  </a:lnTo>
                  <a:lnTo>
                    <a:pt x="171" y="102"/>
                  </a:lnTo>
                  <a:lnTo>
                    <a:pt x="166" y="106"/>
                  </a:lnTo>
                  <a:lnTo>
                    <a:pt x="161" y="111"/>
                  </a:lnTo>
                  <a:lnTo>
                    <a:pt x="154" y="114"/>
                  </a:lnTo>
                  <a:lnTo>
                    <a:pt x="148" y="118"/>
                  </a:lnTo>
                  <a:lnTo>
                    <a:pt x="143" y="120"/>
                  </a:lnTo>
                  <a:lnTo>
                    <a:pt x="137" y="123"/>
                  </a:lnTo>
                  <a:lnTo>
                    <a:pt x="130" y="124"/>
                  </a:lnTo>
                  <a:lnTo>
                    <a:pt x="124" y="126"/>
                  </a:lnTo>
                  <a:lnTo>
                    <a:pt x="119" y="127"/>
                  </a:lnTo>
                  <a:lnTo>
                    <a:pt x="112" y="128"/>
                  </a:lnTo>
                  <a:lnTo>
                    <a:pt x="106" y="128"/>
                  </a:lnTo>
                  <a:lnTo>
                    <a:pt x="101" y="128"/>
                  </a:lnTo>
                  <a:lnTo>
                    <a:pt x="94" y="127"/>
                  </a:lnTo>
                  <a:lnTo>
                    <a:pt x="89" y="126"/>
                  </a:lnTo>
                  <a:lnTo>
                    <a:pt x="82" y="124"/>
                  </a:lnTo>
                  <a:lnTo>
                    <a:pt x="77" y="123"/>
                  </a:lnTo>
                  <a:lnTo>
                    <a:pt x="70" y="121"/>
                  </a:lnTo>
                  <a:lnTo>
                    <a:pt x="64" y="120"/>
                  </a:lnTo>
                  <a:lnTo>
                    <a:pt x="58" y="118"/>
                  </a:lnTo>
                  <a:lnTo>
                    <a:pt x="53" y="116"/>
                  </a:lnTo>
                  <a:lnTo>
                    <a:pt x="47" y="114"/>
                  </a:lnTo>
                  <a:lnTo>
                    <a:pt x="42" y="112"/>
                  </a:lnTo>
                  <a:lnTo>
                    <a:pt x="37" y="110"/>
                  </a:lnTo>
                  <a:lnTo>
                    <a:pt x="32" y="109"/>
                  </a:lnTo>
                  <a:lnTo>
                    <a:pt x="28" y="106"/>
                  </a:lnTo>
                  <a:lnTo>
                    <a:pt x="25" y="106"/>
                  </a:lnTo>
                  <a:lnTo>
                    <a:pt x="21" y="104"/>
                  </a:lnTo>
                  <a:lnTo>
                    <a:pt x="18" y="104"/>
                  </a:lnTo>
                  <a:lnTo>
                    <a:pt x="0" y="123"/>
                  </a:lnTo>
                  <a:lnTo>
                    <a:pt x="1" y="123"/>
                  </a:lnTo>
                  <a:lnTo>
                    <a:pt x="6" y="127"/>
                  </a:lnTo>
                  <a:lnTo>
                    <a:pt x="8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22" y="136"/>
                  </a:lnTo>
                  <a:lnTo>
                    <a:pt x="26" y="138"/>
                  </a:lnTo>
                  <a:lnTo>
                    <a:pt x="33" y="140"/>
                  </a:lnTo>
                  <a:lnTo>
                    <a:pt x="39" y="143"/>
                  </a:lnTo>
                  <a:lnTo>
                    <a:pt x="46" y="146"/>
                  </a:lnTo>
                  <a:lnTo>
                    <a:pt x="53" y="147"/>
                  </a:lnTo>
                  <a:lnTo>
                    <a:pt x="61" y="150"/>
                  </a:lnTo>
                  <a:lnTo>
                    <a:pt x="67" y="152"/>
                  </a:lnTo>
                  <a:lnTo>
                    <a:pt x="77" y="154"/>
                  </a:lnTo>
                  <a:lnTo>
                    <a:pt x="83" y="154"/>
                  </a:lnTo>
                  <a:lnTo>
                    <a:pt x="91" y="155"/>
                  </a:lnTo>
                  <a:lnTo>
                    <a:pt x="99" y="155"/>
                  </a:lnTo>
                  <a:lnTo>
                    <a:pt x="107" y="155"/>
                  </a:lnTo>
                  <a:lnTo>
                    <a:pt x="115" y="153"/>
                  </a:lnTo>
                  <a:lnTo>
                    <a:pt x="123" y="153"/>
                  </a:lnTo>
                  <a:lnTo>
                    <a:pt x="131" y="151"/>
                  </a:lnTo>
                  <a:lnTo>
                    <a:pt x="139" y="148"/>
                  </a:lnTo>
                  <a:lnTo>
                    <a:pt x="146" y="144"/>
                  </a:lnTo>
                  <a:lnTo>
                    <a:pt x="154" y="142"/>
                  </a:lnTo>
                  <a:lnTo>
                    <a:pt x="162" y="137"/>
                  </a:lnTo>
                  <a:lnTo>
                    <a:pt x="170" y="132"/>
                  </a:lnTo>
                  <a:lnTo>
                    <a:pt x="176" y="127"/>
                  </a:lnTo>
                  <a:lnTo>
                    <a:pt x="183" y="121"/>
                  </a:lnTo>
                  <a:lnTo>
                    <a:pt x="189" y="114"/>
                  </a:lnTo>
                  <a:lnTo>
                    <a:pt x="196" y="109"/>
                  </a:lnTo>
                  <a:lnTo>
                    <a:pt x="199" y="104"/>
                  </a:lnTo>
                  <a:lnTo>
                    <a:pt x="201" y="99"/>
                  </a:lnTo>
                  <a:lnTo>
                    <a:pt x="203" y="95"/>
                  </a:lnTo>
                  <a:lnTo>
                    <a:pt x="207" y="91"/>
                  </a:lnTo>
                  <a:lnTo>
                    <a:pt x="209" y="87"/>
                  </a:lnTo>
                  <a:lnTo>
                    <a:pt x="211" y="82"/>
                  </a:lnTo>
                  <a:lnTo>
                    <a:pt x="213" y="78"/>
                  </a:lnTo>
                  <a:lnTo>
                    <a:pt x="216" y="74"/>
                  </a:lnTo>
                  <a:lnTo>
                    <a:pt x="217" y="70"/>
                  </a:lnTo>
                  <a:lnTo>
                    <a:pt x="218" y="65"/>
                  </a:lnTo>
                  <a:lnTo>
                    <a:pt x="220" y="61"/>
                  </a:lnTo>
                  <a:lnTo>
                    <a:pt x="223" y="56"/>
                  </a:lnTo>
                  <a:lnTo>
                    <a:pt x="224" y="51"/>
                  </a:lnTo>
                  <a:lnTo>
                    <a:pt x="225" y="47"/>
                  </a:lnTo>
                  <a:lnTo>
                    <a:pt x="227" y="43"/>
                  </a:lnTo>
                  <a:lnTo>
                    <a:pt x="229" y="39"/>
                  </a:lnTo>
                  <a:lnTo>
                    <a:pt x="229" y="34"/>
                  </a:lnTo>
                  <a:lnTo>
                    <a:pt x="232" y="30"/>
                  </a:lnTo>
                  <a:lnTo>
                    <a:pt x="233" y="26"/>
                  </a:lnTo>
                  <a:lnTo>
                    <a:pt x="234" y="23"/>
                  </a:lnTo>
                  <a:lnTo>
                    <a:pt x="235" y="16"/>
                  </a:lnTo>
                  <a:lnTo>
                    <a:pt x="237" y="12"/>
                  </a:lnTo>
                  <a:lnTo>
                    <a:pt x="237" y="6"/>
                  </a:lnTo>
                  <a:lnTo>
                    <a:pt x="240" y="0"/>
                  </a:lnTo>
                  <a:lnTo>
                    <a:pt x="219" y="5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0" name="Freeform 36">
              <a:extLst>
                <a:ext uri="{FF2B5EF4-FFF2-40B4-BE49-F238E27FC236}">
                  <a16:creationId xmlns:a16="http://schemas.microsoft.com/office/drawing/2014/main" id="{E905FBD5-49DD-4DB7-A89F-C94078E8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1537"/>
              <a:ext cx="17" cy="76"/>
            </a:xfrm>
            <a:custGeom>
              <a:avLst/>
              <a:gdLst>
                <a:gd name="T0" fmla="*/ 1 w 34"/>
                <a:gd name="T1" fmla="*/ 0 h 151"/>
                <a:gd name="T2" fmla="*/ 1 w 34"/>
                <a:gd name="T3" fmla="*/ 1 h 151"/>
                <a:gd name="T4" fmla="*/ 1 w 34"/>
                <a:gd name="T5" fmla="*/ 1 h 151"/>
                <a:gd name="T6" fmla="*/ 0 w 34"/>
                <a:gd name="T7" fmla="*/ 1 h 151"/>
                <a:gd name="T8" fmla="*/ 1 w 34"/>
                <a:gd name="T9" fmla="*/ 0 h 151"/>
                <a:gd name="T10" fmla="*/ 1 w 34"/>
                <a:gd name="T11" fmla="*/ 0 h 1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151"/>
                <a:gd name="T20" fmla="*/ 34 w 34"/>
                <a:gd name="T21" fmla="*/ 151 h 15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151">
                  <a:moveTo>
                    <a:pt x="30" y="0"/>
                  </a:moveTo>
                  <a:lnTo>
                    <a:pt x="34" y="142"/>
                  </a:lnTo>
                  <a:lnTo>
                    <a:pt x="14" y="151"/>
                  </a:lnTo>
                  <a:lnTo>
                    <a:pt x="0" y="7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7">
              <a:extLst>
                <a:ext uri="{FF2B5EF4-FFF2-40B4-BE49-F238E27FC236}">
                  <a16:creationId xmlns:a16="http://schemas.microsoft.com/office/drawing/2014/main" id="{97462E7B-2686-492D-86D3-DC20E5BF7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7" y="1338"/>
              <a:ext cx="400" cy="181"/>
            </a:xfrm>
            <a:custGeom>
              <a:avLst/>
              <a:gdLst>
                <a:gd name="T0" fmla="*/ 0 w 801"/>
                <a:gd name="T1" fmla="*/ 2 h 361"/>
                <a:gd name="T2" fmla="*/ 1 w 801"/>
                <a:gd name="T3" fmla="*/ 1 h 361"/>
                <a:gd name="T4" fmla="*/ 1 w 801"/>
                <a:gd name="T5" fmla="*/ 0 h 361"/>
                <a:gd name="T6" fmla="*/ 2 w 801"/>
                <a:gd name="T7" fmla="*/ 0 h 361"/>
                <a:gd name="T8" fmla="*/ 2 w 801"/>
                <a:gd name="T9" fmla="*/ 1 h 361"/>
                <a:gd name="T10" fmla="*/ 3 w 801"/>
                <a:gd name="T11" fmla="*/ 1 h 361"/>
                <a:gd name="T12" fmla="*/ 3 w 801"/>
                <a:gd name="T13" fmla="*/ 1 h 361"/>
                <a:gd name="T14" fmla="*/ 2 w 801"/>
                <a:gd name="T15" fmla="*/ 1 h 361"/>
                <a:gd name="T16" fmla="*/ 0 w 801"/>
                <a:gd name="T17" fmla="*/ 2 h 361"/>
                <a:gd name="T18" fmla="*/ 0 w 801"/>
                <a:gd name="T19" fmla="*/ 2 h 361"/>
                <a:gd name="T20" fmla="*/ 0 w 801"/>
                <a:gd name="T21" fmla="*/ 2 h 3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01"/>
                <a:gd name="T34" fmla="*/ 0 h 361"/>
                <a:gd name="T35" fmla="*/ 801 w 801"/>
                <a:gd name="T36" fmla="*/ 361 h 3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01" h="361">
                  <a:moveTo>
                    <a:pt x="0" y="353"/>
                  </a:moveTo>
                  <a:lnTo>
                    <a:pt x="509" y="133"/>
                  </a:lnTo>
                  <a:lnTo>
                    <a:pt x="492" y="0"/>
                  </a:lnTo>
                  <a:lnTo>
                    <a:pt x="515" y="0"/>
                  </a:lnTo>
                  <a:lnTo>
                    <a:pt x="526" y="126"/>
                  </a:lnTo>
                  <a:lnTo>
                    <a:pt x="801" y="146"/>
                  </a:lnTo>
                  <a:lnTo>
                    <a:pt x="789" y="164"/>
                  </a:lnTo>
                  <a:lnTo>
                    <a:pt x="531" y="143"/>
                  </a:lnTo>
                  <a:lnTo>
                    <a:pt x="35" y="361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3" name="Freeform 38">
              <a:extLst>
                <a:ext uri="{FF2B5EF4-FFF2-40B4-BE49-F238E27FC236}">
                  <a16:creationId xmlns:a16="http://schemas.microsoft.com/office/drawing/2014/main" id="{8F6449AB-F884-4AE6-B44E-3BC64833D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7" y="1576"/>
              <a:ext cx="140" cy="124"/>
            </a:xfrm>
            <a:custGeom>
              <a:avLst/>
              <a:gdLst>
                <a:gd name="T0" fmla="*/ 1 w 279"/>
                <a:gd name="T1" fmla="*/ 0 h 249"/>
                <a:gd name="T2" fmla="*/ 1 w 279"/>
                <a:gd name="T3" fmla="*/ 0 h 249"/>
                <a:gd name="T4" fmla="*/ 1 w 279"/>
                <a:gd name="T5" fmla="*/ 0 h 249"/>
                <a:gd name="T6" fmla="*/ 1 w 279"/>
                <a:gd name="T7" fmla="*/ 0 h 249"/>
                <a:gd name="T8" fmla="*/ 1 w 279"/>
                <a:gd name="T9" fmla="*/ 0 h 249"/>
                <a:gd name="T10" fmla="*/ 1 w 279"/>
                <a:gd name="T11" fmla="*/ 0 h 249"/>
                <a:gd name="T12" fmla="*/ 2 w 279"/>
                <a:gd name="T13" fmla="*/ 0 h 249"/>
                <a:gd name="T14" fmla="*/ 2 w 279"/>
                <a:gd name="T15" fmla="*/ 0 h 249"/>
                <a:gd name="T16" fmla="*/ 2 w 279"/>
                <a:gd name="T17" fmla="*/ 0 h 249"/>
                <a:gd name="T18" fmla="*/ 2 w 279"/>
                <a:gd name="T19" fmla="*/ 0 h 249"/>
                <a:gd name="T20" fmla="*/ 2 w 279"/>
                <a:gd name="T21" fmla="*/ 0 h 249"/>
                <a:gd name="T22" fmla="*/ 2 w 279"/>
                <a:gd name="T23" fmla="*/ 0 h 249"/>
                <a:gd name="T24" fmla="*/ 1 w 279"/>
                <a:gd name="T25" fmla="*/ 0 h 249"/>
                <a:gd name="T26" fmla="*/ 1 w 279"/>
                <a:gd name="T27" fmla="*/ 0 h 249"/>
                <a:gd name="T28" fmla="*/ 1 w 279"/>
                <a:gd name="T29" fmla="*/ 0 h 249"/>
                <a:gd name="T30" fmla="*/ 1 w 279"/>
                <a:gd name="T31" fmla="*/ 0 h 249"/>
                <a:gd name="T32" fmla="*/ 1 w 279"/>
                <a:gd name="T33" fmla="*/ 0 h 249"/>
                <a:gd name="T34" fmla="*/ 1 w 279"/>
                <a:gd name="T35" fmla="*/ 0 h 249"/>
                <a:gd name="T36" fmla="*/ 1 w 279"/>
                <a:gd name="T37" fmla="*/ 0 h 249"/>
                <a:gd name="T38" fmla="*/ 1 w 279"/>
                <a:gd name="T39" fmla="*/ 0 h 249"/>
                <a:gd name="T40" fmla="*/ 1 w 279"/>
                <a:gd name="T41" fmla="*/ 0 h 249"/>
                <a:gd name="T42" fmla="*/ 1 w 279"/>
                <a:gd name="T43" fmla="*/ 0 h 249"/>
                <a:gd name="T44" fmla="*/ 1 w 279"/>
                <a:gd name="T45" fmla="*/ 0 h 249"/>
                <a:gd name="T46" fmla="*/ 1 w 279"/>
                <a:gd name="T47" fmla="*/ 0 h 249"/>
                <a:gd name="T48" fmla="*/ 0 w 279"/>
                <a:gd name="T49" fmla="*/ 0 h 249"/>
                <a:gd name="T50" fmla="*/ 0 w 279"/>
                <a:gd name="T51" fmla="*/ 0 h 249"/>
                <a:gd name="T52" fmla="*/ 1 w 279"/>
                <a:gd name="T53" fmla="*/ 0 h 249"/>
                <a:gd name="T54" fmla="*/ 1 w 279"/>
                <a:gd name="T55" fmla="*/ 0 h 249"/>
                <a:gd name="T56" fmla="*/ 1 w 279"/>
                <a:gd name="T57" fmla="*/ 0 h 249"/>
                <a:gd name="T58" fmla="*/ 1 w 279"/>
                <a:gd name="T59" fmla="*/ 0 h 249"/>
                <a:gd name="T60" fmla="*/ 1 w 279"/>
                <a:gd name="T61" fmla="*/ 0 h 249"/>
                <a:gd name="T62" fmla="*/ 1 w 279"/>
                <a:gd name="T63" fmla="*/ 0 h 249"/>
                <a:gd name="T64" fmla="*/ 1 w 279"/>
                <a:gd name="T65" fmla="*/ 0 h 249"/>
                <a:gd name="T66" fmla="*/ 1 w 279"/>
                <a:gd name="T67" fmla="*/ 0 h 249"/>
                <a:gd name="T68" fmla="*/ 1 w 279"/>
                <a:gd name="T69" fmla="*/ 0 h 249"/>
                <a:gd name="T70" fmla="*/ 1 w 279"/>
                <a:gd name="T71" fmla="*/ 0 h 249"/>
                <a:gd name="T72" fmla="*/ 1 w 279"/>
                <a:gd name="T73" fmla="*/ 0 h 249"/>
                <a:gd name="T74" fmla="*/ 1 w 279"/>
                <a:gd name="T75" fmla="*/ 0 h 249"/>
                <a:gd name="T76" fmla="*/ 1 w 279"/>
                <a:gd name="T77" fmla="*/ 0 h 249"/>
                <a:gd name="T78" fmla="*/ 1 w 279"/>
                <a:gd name="T79" fmla="*/ 0 h 249"/>
                <a:gd name="T80" fmla="*/ 1 w 279"/>
                <a:gd name="T81" fmla="*/ 0 h 249"/>
                <a:gd name="T82" fmla="*/ 1 w 279"/>
                <a:gd name="T83" fmla="*/ 0 h 249"/>
                <a:gd name="T84" fmla="*/ 1 w 279"/>
                <a:gd name="T85" fmla="*/ 0 h 249"/>
                <a:gd name="T86" fmla="*/ 1 w 279"/>
                <a:gd name="T87" fmla="*/ 0 h 249"/>
                <a:gd name="T88" fmla="*/ 1 w 279"/>
                <a:gd name="T89" fmla="*/ 0 h 249"/>
                <a:gd name="T90" fmla="*/ 1 w 279"/>
                <a:gd name="T91" fmla="*/ 0 h 249"/>
                <a:gd name="T92" fmla="*/ 1 w 279"/>
                <a:gd name="T93" fmla="*/ 0 h 249"/>
                <a:gd name="T94" fmla="*/ 1 w 279"/>
                <a:gd name="T95" fmla="*/ 0 h 249"/>
                <a:gd name="T96" fmla="*/ 2 w 279"/>
                <a:gd name="T97" fmla="*/ 0 h 249"/>
                <a:gd name="T98" fmla="*/ 2 w 279"/>
                <a:gd name="T99" fmla="*/ 0 h 249"/>
                <a:gd name="T100" fmla="*/ 1 w 279"/>
                <a:gd name="T101" fmla="*/ 0 h 249"/>
                <a:gd name="T102" fmla="*/ 1 w 279"/>
                <a:gd name="T103" fmla="*/ 0 h 249"/>
                <a:gd name="T104" fmla="*/ 1 w 279"/>
                <a:gd name="T105" fmla="*/ 0 h 249"/>
                <a:gd name="T106" fmla="*/ 1 w 279"/>
                <a:gd name="T107" fmla="*/ 0 h 249"/>
                <a:gd name="T108" fmla="*/ 1 w 279"/>
                <a:gd name="T109" fmla="*/ 0 h 249"/>
                <a:gd name="T110" fmla="*/ 1 w 279"/>
                <a:gd name="T111" fmla="*/ 0 h 249"/>
                <a:gd name="T112" fmla="*/ 1 w 279"/>
                <a:gd name="T113" fmla="*/ 0 h 24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79"/>
                <a:gd name="T172" fmla="*/ 0 h 249"/>
                <a:gd name="T173" fmla="*/ 279 w 279"/>
                <a:gd name="T174" fmla="*/ 249 h 24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79" h="249">
                  <a:moveTo>
                    <a:pt x="128" y="7"/>
                  </a:moveTo>
                  <a:lnTo>
                    <a:pt x="130" y="6"/>
                  </a:lnTo>
                  <a:lnTo>
                    <a:pt x="133" y="5"/>
                  </a:lnTo>
                  <a:lnTo>
                    <a:pt x="139" y="4"/>
                  </a:lnTo>
                  <a:lnTo>
                    <a:pt x="144" y="2"/>
                  </a:lnTo>
                  <a:lnTo>
                    <a:pt x="151" y="1"/>
                  </a:lnTo>
                  <a:lnTo>
                    <a:pt x="155" y="1"/>
                  </a:lnTo>
                  <a:lnTo>
                    <a:pt x="159" y="1"/>
                  </a:lnTo>
                  <a:lnTo>
                    <a:pt x="163" y="1"/>
                  </a:lnTo>
                  <a:lnTo>
                    <a:pt x="168" y="1"/>
                  </a:lnTo>
                  <a:lnTo>
                    <a:pt x="171" y="0"/>
                  </a:lnTo>
                  <a:lnTo>
                    <a:pt x="177" y="0"/>
                  </a:lnTo>
                  <a:lnTo>
                    <a:pt x="180" y="0"/>
                  </a:lnTo>
                  <a:lnTo>
                    <a:pt x="186" y="1"/>
                  </a:lnTo>
                  <a:lnTo>
                    <a:pt x="190" y="1"/>
                  </a:lnTo>
                  <a:lnTo>
                    <a:pt x="195" y="1"/>
                  </a:lnTo>
                  <a:lnTo>
                    <a:pt x="201" y="2"/>
                  </a:lnTo>
                  <a:lnTo>
                    <a:pt x="206" y="5"/>
                  </a:lnTo>
                  <a:lnTo>
                    <a:pt x="211" y="6"/>
                  </a:lnTo>
                  <a:lnTo>
                    <a:pt x="216" y="8"/>
                  </a:lnTo>
                  <a:lnTo>
                    <a:pt x="220" y="10"/>
                  </a:lnTo>
                  <a:lnTo>
                    <a:pt x="225" y="13"/>
                  </a:lnTo>
                  <a:lnTo>
                    <a:pt x="229" y="15"/>
                  </a:lnTo>
                  <a:lnTo>
                    <a:pt x="234" y="18"/>
                  </a:lnTo>
                  <a:lnTo>
                    <a:pt x="238" y="22"/>
                  </a:lnTo>
                  <a:lnTo>
                    <a:pt x="244" y="26"/>
                  </a:lnTo>
                  <a:lnTo>
                    <a:pt x="252" y="33"/>
                  </a:lnTo>
                  <a:lnTo>
                    <a:pt x="259" y="41"/>
                  </a:lnTo>
                  <a:lnTo>
                    <a:pt x="265" y="49"/>
                  </a:lnTo>
                  <a:lnTo>
                    <a:pt x="269" y="57"/>
                  </a:lnTo>
                  <a:lnTo>
                    <a:pt x="274" y="64"/>
                  </a:lnTo>
                  <a:lnTo>
                    <a:pt x="276" y="72"/>
                  </a:lnTo>
                  <a:lnTo>
                    <a:pt x="278" y="80"/>
                  </a:lnTo>
                  <a:lnTo>
                    <a:pt x="279" y="87"/>
                  </a:lnTo>
                  <a:lnTo>
                    <a:pt x="279" y="94"/>
                  </a:lnTo>
                  <a:lnTo>
                    <a:pt x="279" y="102"/>
                  </a:lnTo>
                  <a:lnTo>
                    <a:pt x="278" y="110"/>
                  </a:lnTo>
                  <a:lnTo>
                    <a:pt x="278" y="118"/>
                  </a:lnTo>
                  <a:lnTo>
                    <a:pt x="276" y="124"/>
                  </a:lnTo>
                  <a:lnTo>
                    <a:pt x="274" y="132"/>
                  </a:lnTo>
                  <a:lnTo>
                    <a:pt x="273" y="136"/>
                  </a:lnTo>
                  <a:lnTo>
                    <a:pt x="273" y="140"/>
                  </a:lnTo>
                  <a:lnTo>
                    <a:pt x="271" y="145"/>
                  </a:lnTo>
                  <a:lnTo>
                    <a:pt x="271" y="150"/>
                  </a:lnTo>
                  <a:lnTo>
                    <a:pt x="268" y="157"/>
                  </a:lnTo>
                  <a:lnTo>
                    <a:pt x="266" y="164"/>
                  </a:lnTo>
                  <a:lnTo>
                    <a:pt x="262" y="172"/>
                  </a:lnTo>
                  <a:lnTo>
                    <a:pt x="258" y="180"/>
                  </a:lnTo>
                  <a:lnTo>
                    <a:pt x="253" y="186"/>
                  </a:lnTo>
                  <a:lnTo>
                    <a:pt x="249" y="193"/>
                  </a:lnTo>
                  <a:lnTo>
                    <a:pt x="244" y="199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5" y="217"/>
                  </a:lnTo>
                  <a:lnTo>
                    <a:pt x="218" y="221"/>
                  </a:lnTo>
                  <a:lnTo>
                    <a:pt x="211" y="227"/>
                  </a:lnTo>
                  <a:lnTo>
                    <a:pt x="204" y="230"/>
                  </a:lnTo>
                  <a:lnTo>
                    <a:pt x="196" y="234"/>
                  </a:lnTo>
                  <a:lnTo>
                    <a:pt x="188" y="237"/>
                  </a:lnTo>
                  <a:lnTo>
                    <a:pt x="180" y="241"/>
                  </a:lnTo>
                  <a:lnTo>
                    <a:pt x="177" y="241"/>
                  </a:lnTo>
                  <a:lnTo>
                    <a:pt x="171" y="242"/>
                  </a:lnTo>
                  <a:lnTo>
                    <a:pt x="166" y="243"/>
                  </a:lnTo>
                  <a:lnTo>
                    <a:pt x="163" y="244"/>
                  </a:lnTo>
                  <a:lnTo>
                    <a:pt x="159" y="244"/>
                  </a:lnTo>
                  <a:lnTo>
                    <a:pt x="154" y="245"/>
                  </a:lnTo>
                  <a:lnTo>
                    <a:pt x="149" y="245"/>
                  </a:lnTo>
                  <a:lnTo>
                    <a:pt x="146" y="248"/>
                  </a:lnTo>
                  <a:lnTo>
                    <a:pt x="141" y="248"/>
                  </a:lnTo>
                  <a:lnTo>
                    <a:pt x="137" y="248"/>
                  </a:lnTo>
                  <a:lnTo>
                    <a:pt x="132" y="248"/>
                  </a:lnTo>
                  <a:lnTo>
                    <a:pt x="128" y="249"/>
                  </a:lnTo>
                  <a:lnTo>
                    <a:pt x="123" y="249"/>
                  </a:lnTo>
                  <a:lnTo>
                    <a:pt x="119" y="249"/>
                  </a:lnTo>
                  <a:lnTo>
                    <a:pt x="113" y="249"/>
                  </a:lnTo>
                  <a:lnTo>
                    <a:pt x="109" y="249"/>
                  </a:lnTo>
                  <a:lnTo>
                    <a:pt x="105" y="248"/>
                  </a:lnTo>
                  <a:lnTo>
                    <a:pt x="100" y="248"/>
                  </a:lnTo>
                  <a:lnTo>
                    <a:pt x="96" y="246"/>
                  </a:lnTo>
                  <a:lnTo>
                    <a:pt x="91" y="246"/>
                  </a:lnTo>
                  <a:lnTo>
                    <a:pt x="87" y="245"/>
                  </a:lnTo>
                  <a:lnTo>
                    <a:pt x="83" y="244"/>
                  </a:lnTo>
                  <a:lnTo>
                    <a:pt x="79" y="243"/>
                  </a:lnTo>
                  <a:lnTo>
                    <a:pt x="74" y="243"/>
                  </a:lnTo>
                  <a:lnTo>
                    <a:pt x="66" y="240"/>
                  </a:lnTo>
                  <a:lnTo>
                    <a:pt x="58" y="236"/>
                  </a:lnTo>
                  <a:lnTo>
                    <a:pt x="51" y="233"/>
                  </a:lnTo>
                  <a:lnTo>
                    <a:pt x="44" y="229"/>
                  </a:lnTo>
                  <a:lnTo>
                    <a:pt x="36" y="225"/>
                  </a:lnTo>
                  <a:lnTo>
                    <a:pt x="30" y="219"/>
                  </a:lnTo>
                  <a:lnTo>
                    <a:pt x="23" y="212"/>
                  </a:lnTo>
                  <a:lnTo>
                    <a:pt x="18" y="205"/>
                  </a:lnTo>
                  <a:lnTo>
                    <a:pt x="14" y="199"/>
                  </a:lnTo>
                  <a:lnTo>
                    <a:pt x="10" y="192"/>
                  </a:lnTo>
                  <a:lnTo>
                    <a:pt x="7" y="184"/>
                  </a:lnTo>
                  <a:lnTo>
                    <a:pt x="5" y="176"/>
                  </a:lnTo>
                  <a:lnTo>
                    <a:pt x="2" y="171"/>
                  </a:lnTo>
                  <a:lnTo>
                    <a:pt x="2" y="167"/>
                  </a:lnTo>
                  <a:lnTo>
                    <a:pt x="0" y="162"/>
                  </a:lnTo>
                  <a:lnTo>
                    <a:pt x="0" y="159"/>
                  </a:lnTo>
                  <a:lnTo>
                    <a:pt x="0" y="154"/>
                  </a:lnTo>
                  <a:lnTo>
                    <a:pt x="0" y="151"/>
                  </a:lnTo>
                  <a:lnTo>
                    <a:pt x="0" y="145"/>
                  </a:lnTo>
                  <a:lnTo>
                    <a:pt x="0" y="142"/>
                  </a:lnTo>
                  <a:lnTo>
                    <a:pt x="0" y="137"/>
                  </a:lnTo>
                  <a:lnTo>
                    <a:pt x="0" y="134"/>
                  </a:lnTo>
                  <a:lnTo>
                    <a:pt x="1" y="129"/>
                  </a:lnTo>
                  <a:lnTo>
                    <a:pt x="2" y="124"/>
                  </a:lnTo>
                  <a:lnTo>
                    <a:pt x="5" y="116"/>
                  </a:lnTo>
                  <a:lnTo>
                    <a:pt x="8" y="110"/>
                  </a:lnTo>
                  <a:lnTo>
                    <a:pt x="10" y="102"/>
                  </a:lnTo>
                  <a:lnTo>
                    <a:pt x="14" y="94"/>
                  </a:lnTo>
                  <a:lnTo>
                    <a:pt x="18" y="87"/>
                  </a:lnTo>
                  <a:lnTo>
                    <a:pt x="23" y="80"/>
                  </a:lnTo>
                  <a:lnTo>
                    <a:pt x="27" y="73"/>
                  </a:lnTo>
                  <a:lnTo>
                    <a:pt x="32" y="67"/>
                  </a:lnTo>
                  <a:lnTo>
                    <a:pt x="36" y="62"/>
                  </a:lnTo>
                  <a:lnTo>
                    <a:pt x="41" y="57"/>
                  </a:lnTo>
                  <a:lnTo>
                    <a:pt x="44" y="51"/>
                  </a:lnTo>
                  <a:lnTo>
                    <a:pt x="49" y="48"/>
                  </a:lnTo>
                  <a:lnTo>
                    <a:pt x="51" y="43"/>
                  </a:lnTo>
                  <a:lnTo>
                    <a:pt x="56" y="41"/>
                  </a:lnTo>
                  <a:lnTo>
                    <a:pt x="60" y="37"/>
                  </a:lnTo>
                  <a:lnTo>
                    <a:pt x="63" y="35"/>
                  </a:lnTo>
                  <a:lnTo>
                    <a:pt x="75" y="53"/>
                  </a:lnTo>
                  <a:lnTo>
                    <a:pt x="73" y="55"/>
                  </a:lnTo>
                  <a:lnTo>
                    <a:pt x="68" y="59"/>
                  </a:lnTo>
                  <a:lnTo>
                    <a:pt x="65" y="62"/>
                  </a:lnTo>
                  <a:lnTo>
                    <a:pt x="62" y="66"/>
                  </a:lnTo>
                  <a:lnTo>
                    <a:pt x="58" y="70"/>
                  </a:lnTo>
                  <a:lnTo>
                    <a:pt x="54" y="75"/>
                  </a:lnTo>
                  <a:lnTo>
                    <a:pt x="49" y="80"/>
                  </a:lnTo>
                  <a:lnTo>
                    <a:pt x="44" y="84"/>
                  </a:lnTo>
                  <a:lnTo>
                    <a:pt x="40" y="89"/>
                  </a:lnTo>
                  <a:lnTo>
                    <a:pt x="38" y="95"/>
                  </a:lnTo>
                  <a:lnTo>
                    <a:pt x="32" y="100"/>
                  </a:lnTo>
                  <a:lnTo>
                    <a:pt x="30" y="106"/>
                  </a:lnTo>
                  <a:lnTo>
                    <a:pt x="27" y="111"/>
                  </a:lnTo>
                  <a:lnTo>
                    <a:pt x="26" y="116"/>
                  </a:lnTo>
                  <a:lnTo>
                    <a:pt x="24" y="121"/>
                  </a:lnTo>
                  <a:lnTo>
                    <a:pt x="23" y="127"/>
                  </a:lnTo>
                  <a:lnTo>
                    <a:pt x="23" y="134"/>
                  </a:lnTo>
                  <a:lnTo>
                    <a:pt x="23" y="140"/>
                  </a:lnTo>
                  <a:lnTo>
                    <a:pt x="23" y="146"/>
                  </a:lnTo>
                  <a:lnTo>
                    <a:pt x="23" y="153"/>
                  </a:lnTo>
                  <a:lnTo>
                    <a:pt x="24" y="161"/>
                  </a:lnTo>
                  <a:lnTo>
                    <a:pt x="26" y="169"/>
                  </a:lnTo>
                  <a:lnTo>
                    <a:pt x="27" y="175"/>
                  </a:lnTo>
                  <a:lnTo>
                    <a:pt x="30" y="181"/>
                  </a:lnTo>
                  <a:lnTo>
                    <a:pt x="32" y="187"/>
                  </a:lnTo>
                  <a:lnTo>
                    <a:pt x="36" y="194"/>
                  </a:lnTo>
                  <a:lnTo>
                    <a:pt x="39" y="200"/>
                  </a:lnTo>
                  <a:lnTo>
                    <a:pt x="43" y="205"/>
                  </a:lnTo>
                  <a:lnTo>
                    <a:pt x="48" y="209"/>
                  </a:lnTo>
                  <a:lnTo>
                    <a:pt x="54" y="213"/>
                  </a:lnTo>
                  <a:lnTo>
                    <a:pt x="58" y="216"/>
                  </a:lnTo>
                  <a:lnTo>
                    <a:pt x="64" y="218"/>
                  </a:lnTo>
                  <a:lnTo>
                    <a:pt x="70" y="220"/>
                  </a:lnTo>
                  <a:lnTo>
                    <a:pt x="78" y="222"/>
                  </a:lnTo>
                  <a:lnTo>
                    <a:pt x="86" y="225"/>
                  </a:lnTo>
                  <a:lnTo>
                    <a:pt x="94" y="226"/>
                  </a:lnTo>
                  <a:lnTo>
                    <a:pt x="97" y="226"/>
                  </a:lnTo>
                  <a:lnTo>
                    <a:pt x="101" y="227"/>
                  </a:lnTo>
                  <a:lnTo>
                    <a:pt x="106" y="227"/>
                  </a:lnTo>
                  <a:lnTo>
                    <a:pt x="112" y="228"/>
                  </a:lnTo>
                  <a:lnTo>
                    <a:pt x="115" y="228"/>
                  </a:lnTo>
                  <a:lnTo>
                    <a:pt x="120" y="228"/>
                  </a:lnTo>
                  <a:lnTo>
                    <a:pt x="123" y="228"/>
                  </a:lnTo>
                  <a:lnTo>
                    <a:pt x="128" y="228"/>
                  </a:lnTo>
                  <a:lnTo>
                    <a:pt x="132" y="228"/>
                  </a:lnTo>
                  <a:lnTo>
                    <a:pt x="137" y="228"/>
                  </a:lnTo>
                  <a:lnTo>
                    <a:pt x="141" y="228"/>
                  </a:lnTo>
                  <a:lnTo>
                    <a:pt x="146" y="229"/>
                  </a:lnTo>
                  <a:lnTo>
                    <a:pt x="153" y="227"/>
                  </a:lnTo>
                  <a:lnTo>
                    <a:pt x="161" y="227"/>
                  </a:lnTo>
                  <a:lnTo>
                    <a:pt x="166" y="226"/>
                  </a:lnTo>
                  <a:lnTo>
                    <a:pt x="173" y="225"/>
                  </a:lnTo>
                  <a:lnTo>
                    <a:pt x="179" y="222"/>
                  </a:lnTo>
                  <a:lnTo>
                    <a:pt x="185" y="219"/>
                  </a:lnTo>
                  <a:lnTo>
                    <a:pt x="190" y="216"/>
                  </a:lnTo>
                  <a:lnTo>
                    <a:pt x="197" y="211"/>
                  </a:lnTo>
                  <a:lnTo>
                    <a:pt x="202" y="207"/>
                  </a:lnTo>
                  <a:lnTo>
                    <a:pt x="209" y="202"/>
                  </a:lnTo>
                  <a:lnTo>
                    <a:pt x="214" y="196"/>
                  </a:lnTo>
                  <a:lnTo>
                    <a:pt x="220" y="192"/>
                  </a:lnTo>
                  <a:lnTo>
                    <a:pt x="225" y="185"/>
                  </a:lnTo>
                  <a:lnTo>
                    <a:pt x="230" y="179"/>
                  </a:lnTo>
                  <a:lnTo>
                    <a:pt x="235" y="173"/>
                  </a:lnTo>
                  <a:lnTo>
                    <a:pt x="241" y="167"/>
                  </a:lnTo>
                  <a:lnTo>
                    <a:pt x="244" y="161"/>
                  </a:lnTo>
                  <a:lnTo>
                    <a:pt x="247" y="155"/>
                  </a:lnTo>
                  <a:lnTo>
                    <a:pt x="251" y="150"/>
                  </a:lnTo>
                  <a:lnTo>
                    <a:pt x="254" y="145"/>
                  </a:lnTo>
                  <a:lnTo>
                    <a:pt x="255" y="138"/>
                  </a:lnTo>
                  <a:lnTo>
                    <a:pt x="257" y="132"/>
                  </a:lnTo>
                  <a:lnTo>
                    <a:pt x="258" y="126"/>
                  </a:lnTo>
                  <a:lnTo>
                    <a:pt x="259" y="120"/>
                  </a:lnTo>
                  <a:lnTo>
                    <a:pt x="259" y="112"/>
                  </a:lnTo>
                  <a:lnTo>
                    <a:pt x="259" y="105"/>
                  </a:lnTo>
                  <a:lnTo>
                    <a:pt x="258" y="97"/>
                  </a:lnTo>
                  <a:lnTo>
                    <a:pt x="258" y="90"/>
                  </a:lnTo>
                  <a:lnTo>
                    <a:pt x="255" y="82"/>
                  </a:lnTo>
                  <a:lnTo>
                    <a:pt x="253" y="75"/>
                  </a:lnTo>
                  <a:lnTo>
                    <a:pt x="251" y="69"/>
                  </a:lnTo>
                  <a:lnTo>
                    <a:pt x="247" y="62"/>
                  </a:lnTo>
                  <a:lnTo>
                    <a:pt x="243" y="55"/>
                  </a:lnTo>
                  <a:lnTo>
                    <a:pt x="238" y="49"/>
                  </a:lnTo>
                  <a:lnTo>
                    <a:pt x="234" y="43"/>
                  </a:lnTo>
                  <a:lnTo>
                    <a:pt x="229" y="39"/>
                  </a:lnTo>
                  <a:lnTo>
                    <a:pt x="221" y="34"/>
                  </a:lnTo>
                  <a:lnTo>
                    <a:pt x="214" y="31"/>
                  </a:lnTo>
                  <a:lnTo>
                    <a:pt x="206" y="29"/>
                  </a:lnTo>
                  <a:lnTo>
                    <a:pt x="200" y="26"/>
                  </a:lnTo>
                  <a:lnTo>
                    <a:pt x="195" y="26"/>
                  </a:lnTo>
                  <a:lnTo>
                    <a:pt x="190" y="25"/>
                  </a:lnTo>
                  <a:lnTo>
                    <a:pt x="186" y="25"/>
                  </a:lnTo>
                  <a:lnTo>
                    <a:pt x="181" y="25"/>
                  </a:lnTo>
                  <a:lnTo>
                    <a:pt x="177" y="25"/>
                  </a:lnTo>
                  <a:lnTo>
                    <a:pt x="172" y="25"/>
                  </a:lnTo>
                  <a:lnTo>
                    <a:pt x="169" y="25"/>
                  </a:lnTo>
                  <a:lnTo>
                    <a:pt x="164" y="26"/>
                  </a:lnTo>
                  <a:lnTo>
                    <a:pt x="156" y="26"/>
                  </a:lnTo>
                  <a:lnTo>
                    <a:pt x="149" y="26"/>
                  </a:lnTo>
                  <a:lnTo>
                    <a:pt x="143" y="26"/>
                  </a:lnTo>
                  <a:lnTo>
                    <a:pt x="137" y="29"/>
                  </a:lnTo>
                  <a:lnTo>
                    <a:pt x="132" y="29"/>
                  </a:lnTo>
                  <a:lnTo>
                    <a:pt x="128" y="30"/>
                  </a:lnTo>
                  <a:lnTo>
                    <a:pt x="125" y="31"/>
                  </a:lnTo>
                  <a:lnTo>
                    <a:pt x="128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Freeform 39">
              <a:extLst>
                <a:ext uri="{FF2B5EF4-FFF2-40B4-BE49-F238E27FC236}">
                  <a16:creationId xmlns:a16="http://schemas.microsoft.com/office/drawing/2014/main" id="{350D5F5F-1884-4AEA-9097-CE4176886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1580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3" y="27"/>
                  </a:moveTo>
                  <a:lnTo>
                    <a:pt x="4" y="26"/>
                  </a:lnTo>
                  <a:lnTo>
                    <a:pt x="11" y="23"/>
                  </a:lnTo>
                  <a:lnTo>
                    <a:pt x="14" y="19"/>
                  </a:lnTo>
                  <a:lnTo>
                    <a:pt x="20" y="17"/>
                  </a:lnTo>
                  <a:lnTo>
                    <a:pt x="26" y="15"/>
                  </a:lnTo>
                  <a:lnTo>
                    <a:pt x="32" y="13"/>
                  </a:lnTo>
                  <a:lnTo>
                    <a:pt x="37" y="9"/>
                  </a:lnTo>
                  <a:lnTo>
                    <a:pt x="44" y="7"/>
                  </a:lnTo>
                  <a:lnTo>
                    <a:pt x="49" y="5"/>
                  </a:lnTo>
                  <a:lnTo>
                    <a:pt x="55" y="4"/>
                  </a:lnTo>
                  <a:lnTo>
                    <a:pt x="59" y="1"/>
                  </a:lnTo>
                  <a:lnTo>
                    <a:pt x="63" y="0"/>
                  </a:lnTo>
                  <a:lnTo>
                    <a:pt x="65" y="0"/>
                  </a:lnTo>
                  <a:lnTo>
                    <a:pt x="68" y="0"/>
                  </a:lnTo>
                  <a:lnTo>
                    <a:pt x="99" y="14"/>
                  </a:lnTo>
                  <a:lnTo>
                    <a:pt x="79" y="23"/>
                  </a:lnTo>
                  <a:lnTo>
                    <a:pt x="77" y="23"/>
                  </a:lnTo>
                  <a:lnTo>
                    <a:pt x="73" y="23"/>
                  </a:lnTo>
                  <a:lnTo>
                    <a:pt x="68" y="25"/>
                  </a:lnTo>
                  <a:lnTo>
                    <a:pt x="63" y="27"/>
                  </a:lnTo>
                  <a:lnTo>
                    <a:pt x="56" y="29"/>
                  </a:lnTo>
                  <a:lnTo>
                    <a:pt x="49" y="31"/>
                  </a:lnTo>
                  <a:lnTo>
                    <a:pt x="44" y="32"/>
                  </a:lnTo>
                  <a:lnTo>
                    <a:pt x="40" y="34"/>
                  </a:lnTo>
                  <a:lnTo>
                    <a:pt x="36" y="37"/>
                  </a:lnTo>
                  <a:lnTo>
                    <a:pt x="32" y="38"/>
                  </a:lnTo>
                  <a:lnTo>
                    <a:pt x="28" y="40"/>
                  </a:lnTo>
                  <a:lnTo>
                    <a:pt x="23" y="41"/>
                  </a:lnTo>
                  <a:lnTo>
                    <a:pt x="18" y="43"/>
                  </a:lnTo>
                  <a:lnTo>
                    <a:pt x="15" y="45"/>
                  </a:lnTo>
                  <a:lnTo>
                    <a:pt x="0" y="49"/>
                  </a:lnTo>
                  <a:lnTo>
                    <a:pt x="3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5" name="Freeform 40">
              <a:extLst>
                <a:ext uri="{FF2B5EF4-FFF2-40B4-BE49-F238E27FC236}">
                  <a16:creationId xmlns:a16="http://schemas.microsoft.com/office/drawing/2014/main" id="{5EE8F05C-76BC-44D4-B67A-238D83D62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6" y="1621"/>
              <a:ext cx="31" cy="30"/>
            </a:xfrm>
            <a:custGeom>
              <a:avLst/>
              <a:gdLst>
                <a:gd name="T0" fmla="*/ 1 w 60"/>
                <a:gd name="T1" fmla="*/ 1 h 60"/>
                <a:gd name="T2" fmla="*/ 1 w 60"/>
                <a:gd name="T3" fmla="*/ 1 h 60"/>
                <a:gd name="T4" fmla="*/ 1 w 60"/>
                <a:gd name="T5" fmla="*/ 1 h 60"/>
                <a:gd name="T6" fmla="*/ 1 w 60"/>
                <a:gd name="T7" fmla="*/ 1 h 60"/>
                <a:gd name="T8" fmla="*/ 1 w 60"/>
                <a:gd name="T9" fmla="*/ 1 h 60"/>
                <a:gd name="T10" fmla="*/ 1 w 60"/>
                <a:gd name="T11" fmla="*/ 1 h 60"/>
                <a:gd name="T12" fmla="*/ 1 w 60"/>
                <a:gd name="T13" fmla="*/ 1 h 60"/>
                <a:gd name="T14" fmla="*/ 1 w 60"/>
                <a:gd name="T15" fmla="*/ 1 h 60"/>
                <a:gd name="T16" fmla="*/ 1 w 60"/>
                <a:gd name="T17" fmla="*/ 1 h 60"/>
                <a:gd name="T18" fmla="*/ 1 w 60"/>
                <a:gd name="T19" fmla="*/ 1 h 60"/>
                <a:gd name="T20" fmla="*/ 1 w 60"/>
                <a:gd name="T21" fmla="*/ 1 h 60"/>
                <a:gd name="T22" fmla="*/ 1 w 60"/>
                <a:gd name="T23" fmla="*/ 1 h 60"/>
                <a:gd name="T24" fmla="*/ 1 w 60"/>
                <a:gd name="T25" fmla="*/ 1 h 60"/>
                <a:gd name="T26" fmla="*/ 1 w 60"/>
                <a:gd name="T27" fmla="*/ 1 h 60"/>
                <a:gd name="T28" fmla="*/ 1 w 60"/>
                <a:gd name="T29" fmla="*/ 1 h 60"/>
                <a:gd name="T30" fmla="*/ 1 w 60"/>
                <a:gd name="T31" fmla="*/ 0 h 60"/>
                <a:gd name="T32" fmla="*/ 1 w 60"/>
                <a:gd name="T33" fmla="*/ 1 h 60"/>
                <a:gd name="T34" fmla="*/ 1 w 60"/>
                <a:gd name="T35" fmla="*/ 1 h 60"/>
                <a:gd name="T36" fmla="*/ 1 w 60"/>
                <a:gd name="T37" fmla="*/ 1 h 60"/>
                <a:gd name="T38" fmla="*/ 1 w 60"/>
                <a:gd name="T39" fmla="*/ 1 h 60"/>
                <a:gd name="T40" fmla="*/ 1 w 60"/>
                <a:gd name="T41" fmla="*/ 1 h 60"/>
                <a:gd name="T42" fmla="*/ 1 w 60"/>
                <a:gd name="T43" fmla="*/ 1 h 60"/>
                <a:gd name="T44" fmla="*/ 1 w 60"/>
                <a:gd name="T45" fmla="*/ 1 h 60"/>
                <a:gd name="T46" fmla="*/ 0 w 60"/>
                <a:gd name="T47" fmla="*/ 1 h 60"/>
                <a:gd name="T48" fmla="*/ 0 w 60"/>
                <a:gd name="T49" fmla="*/ 1 h 60"/>
                <a:gd name="T50" fmla="*/ 0 w 60"/>
                <a:gd name="T51" fmla="*/ 1 h 60"/>
                <a:gd name="T52" fmla="*/ 1 w 60"/>
                <a:gd name="T53" fmla="*/ 1 h 60"/>
                <a:gd name="T54" fmla="*/ 1 w 60"/>
                <a:gd name="T55" fmla="*/ 1 h 60"/>
                <a:gd name="T56" fmla="*/ 1 w 60"/>
                <a:gd name="T57" fmla="*/ 1 h 60"/>
                <a:gd name="T58" fmla="*/ 1 w 60"/>
                <a:gd name="T59" fmla="*/ 1 h 60"/>
                <a:gd name="T60" fmla="*/ 1 w 60"/>
                <a:gd name="T61" fmla="*/ 1 h 60"/>
                <a:gd name="T62" fmla="*/ 1 w 60"/>
                <a:gd name="T63" fmla="*/ 1 h 60"/>
                <a:gd name="T64" fmla="*/ 1 w 60"/>
                <a:gd name="T65" fmla="*/ 1 h 60"/>
                <a:gd name="T66" fmla="*/ 1 w 60"/>
                <a:gd name="T67" fmla="*/ 1 h 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0"/>
                <a:gd name="T103" fmla="*/ 0 h 60"/>
                <a:gd name="T104" fmla="*/ 60 w 60"/>
                <a:gd name="T105" fmla="*/ 60 h 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0" h="60">
                  <a:moveTo>
                    <a:pt x="34" y="60"/>
                  </a:moveTo>
                  <a:lnTo>
                    <a:pt x="40" y="56"/>
                  </a:lnTo>
                  <a:lnTo>
                    <a:pt x="45" y="54"/>
                  </a:lnTo>
                  <a:lnTo>
                    <a:pt x="50" y="52"/>
                  </a:lnTo>
                  <a:lnTo>
                    <a:pt x="54" y="47"/>
                  </a:lnTo>
                  <a:lnTo>
                    <a:pt x="58" y="43"/>
                  </a:lnTo>
                  <a:lnTo>
                    <a:pt x="60" y="37"/>
                  </a:lnTo>
                  <a:lnTo>
                    <a:pt x="60" y="31"/>
                  </a:lnTo>
                  <a:lnTo>
                    <a:pt x="60" y="25"/>
                  </a:lnTo>
                  <a:lnTo>
                    <a:pt x="58" y="20"/>
                  </a:lnTo>
                  <a:lnTo>
                    <a:pt x="54" y="15"/>
                  </a:lnTo>
                  <a:lnTo>
                    <a:pt x="51" y="9"/>
                  </a:lnTo>
                  <a:lnTo>
                    <a:pt x="47" y="6"/>
                  </a:lnTo>
                  <a:lnTo>
                    <a:pt x="42" y="3"/>
                  </a:lnTo>
                  <a:lnTo>
                    <a:pt x="36" y="1"/>
                  </a:lnTo>
                  <a:lnTo>
                    <a:pt x="32" y="0"/>
                  </a:lnTo>
                  <a:lnTo>
                    <a:pt x="27" y="1"/>
                  </a:lnTo>
                  <a:lnTo>
                    <a:pt x="20" y="3"/>
                  </a:lnTo>
                  <a:lnTo>
                    <a:pt x="16" y="6"/>
                  </a:lnTo>
                  <a:lnTo>
                    <a:pt x="11" y="9"/>
                  </a:lnTo>
                  <a:lnTo>
                    <a:pt x="8" y="14"/>
                  </a:lnTo>
                  <a:lnTo>
                    <a:pt x="4" y="19"/>
                  </a:lnTo>
                  <a:lnTo>
                    <a:pt x="2" y="24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2" y="45"/>
                  </a:lnTo>
                  <a:lnTo>
                    <a:pt x="4" y="49"/>
                  </a:lnTo>
                  <a:lnTo>
                    <a:pt x="9" y="54"/>
                  </a:lnTo>
                  <a:lnTo>
                    <a:pt x="13" y="56"/>
                  </a:lnTo>
                  <a:lnTo>
                    <a:pt x="20" y="59"/>
                  </a:lnTo>
                  <a:lnTo>
                    <a:pt x="26" y="60"/>
                  </a:lnTo>
                  <a:lnTo>
                    <a:pt x="34" y="6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6" name="Freeform 41">
              <a:extLst>
                <a:ext uri="{FF2B5EF4-FFF2-40B4-BE49-F238E27FC236}">
                  <a16:creationId xmlns:a16="http://schemas.microsoft.com/office/drawing/2014/main" id="{CED6FC73-5A40-4195-AAF8-FD3982CBBA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1465"/>
              <a:ext cx="141" cy="124"/>
            </a:xfrm>
            <a:custGeom>
              <a:avLst/>
              <a:gdLst>
                <a:gd name="T0" fmla="*/ 1 w 280"/>
                <a:gd name="T1" fmla="*/ 1 h 247"/>
                <a:gd name="T2" fmla="*/ 1 w 280"/>
                <a:gd name="T3" fmla="*/ 1 h 247"/>
                <a:gd name="T4" fmla="*/ 1 w 280"/>
                <a:gd name="T5" fmla="*/ 0 h 247"/>
                <a:gd name="T6" fmla="*/ 1 w 280"/>
                <a:gd name="T7" fmla="*/ 1 h 247"/>
                <a:gd name="T8" fmla="*/ 1 w 280"/>
                <a:gd name="T9" fmla="*/ 1 h 247"/>
                <a:gd name="T10" fmla="*/ 1 w 280"/>
                <a:gd name="T11" fmla="*/ 1 h 247"/>
                <a:gd name="T12" fmla="*/ 2 w 280"/>
                <a:gd name="T13" fmla="*/ 1 h 247"/>
                <a:gd name="T14" fmla="*/ 2 w 280"/>
                <a:gd name="T15" fmla="*/ 1 h 247"/>
                <a:gd name="T16" fmla="*/ 2 w 280"/>
                <a:gd name="T17" fmla="*/ 1 h 247"/>
                <a:gd name="T18" fmla="*/ 2 w 280"/>
                <a:gd name="T19" fmla="*/ 1 h 247"/>
                <a:gd name="T20" fmla="*/ 2 w 280"/>
                <a:gd name="T21" fmla="*/ 1 h 247"/>
                <a:gd name="T22" fmla="*/ 2 w 280"/>
                <a:gd name="T23" fmla="*/ 1 h 247"/>
                <a:gd name="T24" fmla="*/ 1 w 280"/>
                <a:gd name="T25" fmla="*/ 1 h 247"/>
                <a:gd name="T26" fmla="*/ 1 w 280"/>
                <a:gd name="T27" fmla="*/ 1 h 247"/>
                <a:gd name="T28" fmla="*/ 1 w 280"/>
                <a:gd name="T29" fmla="*/ 1 h 247"/>
                <a:gd name="T30" fmla="*/ 1 w 280"/>
                <a:gd name="T31" fmla="*/ 1 h 247"/>
                <a:gd name="T32" fmla="*/ 1 w 280"/>
                <a:gd name="T33" fmla="*/ 1 h 247"/>
                <a:gd name="T34" fmla="*/ 1 w 280"/>
                <a:gd name="T35" fmla="*/ 1 h 247"/>
                <a:gd name="T36" fmla="*/ 1 w 280"/>
                <a:gd name="T37" fmla="*/ 1 h 247"/>
                <a:gd name="T38" fmla="*/ 1 w 280"/>
                <a:gd name="T39" fmla="*/ 1 h 247"/>
                <a:gd name="T40" fmla="*/ 1 w 280"/>
                <a:gd name="T41" fmla="*/ 1 h 247"/>
                <a:gd name="T42" fmla="*/ 1 w 280"/>
                <a:gd name="T43" fmla="*/ 1 h 247"/>
                <a:gd name="T44" fmla="*/ 1 w 280"/>
                <a:gd name="T45" fmla="*/ 1 h 247"/>
                <a:gd name="T46" fmla="*/ 1 w 280"/>
                <a:gd name="T47" fmla="*/ 1 h 247"/>
                <a:gd name="T48" fmla="*/ 1 w 280"/>
                <a:gd name="T49" fmla="*/ 1 h 247"/>
                <a:gd name="T50" fmla="*/ 0 w 280"/>
                <a:gd name="T51" fmla="*/ 1 h 247"/>
                <a:gd name="T52" fmla="*/ 1 w 280"/>
                <a:gd name="T53" fmla="*/ 1 h 247"/>
                <a:gd name="T54" fmla="*/ 1 w 280"/>
                <a:gd name="T55" fmla="*/ 1 h 247"/>
                <a:gd name="T56" fmla="*/ 1 w 280"/>
                <a:gd name="T57" fmla="*/ 1 h 247"/>
                <a:gd name="T58" fmla="*/ 1 w 280"/>
                <a:gd name="T59" fmla="*/ 1 h 247"/>
                <a:gd name="T60" fmla="*/ 1 w 280"/>
                <a:gd name="T61" fmla="*/ 1 h 247"/>
                <a:gd name="T62" fmla="*/ 1 w 280"/>
                <a:gd name="T63" fmla="*/ 1 h 247"/>
                <a:gd name="T64" fmla="*/ 1 w 280"/>
                <a:gd name="T65" fmla="*/ 1 h 247"/>
                <a:gd name="T66" fmla="*/ 1 w 280"/>
                <a:gd name="T67" fmla="*/ 1 h 247"/>
                <a:gd name="T68" fmla="*/ 1 w 280"/>
                <a:gd name="T69" fmla="*/ 1 h 247"/>
                <a:gd name="T70" fmla="*/ 1 w 280"/>
                <a:gd name="T71" fmla="*/ 1 h 247"/>
                <a:gd name="T72" fmla="*/ 1 w 280"/>
                <a:gd name="T73" fmla="*/ 1 h 247"/>
                <a:gd name="T74" fmla="*/ 1 w 280"/>
                <a:gd name="T75" fmla="*/ 1 h 247"/>
                <a:gd name="T76" fmla="*/ 1 w 280"/>
                <a:gd name="T77" fmla="*/ 1 h 247"/>
                <a:gd name="T78" fmla="*/ 1 w 280"/>
                <a:gd name="T79" fmla="*/ 1 h 247"/>
                <a:gd name="T80" fmla="*/ 1 w 280"/>
                <a:gd name="T81" fmla="*/ 1 h 247"/>
                <a:gd name="T82" fmla="*/ 1 w 280"/>
                <a:gd name="T83" fmla="*/ 1 h 247"/>
                <a:gd name="T84" fmla="*/ 1 w 280"/>
                <a:gd name="T85" fmla="*/ 1 h 247"/>
                <a:gd name="T86" fmla="*/ 1 w 280"/>
                <a:gd name="T87" fmla="*/ 1 h 247"/>
                <a:gd name="T88" fmla="*/ 1 w 280"/>
                <a:gd name="T89" fmla="*/ 1 h 247"/>
                <a:gd name="T90" fmla="*/ 1 w 280"/>
                <a:gd name="T91" fmla="*/ 1 h 247"/>
                <a:gd name="T92" fmla="*/ 1 w 280"/>
                <a:gd name="T93" fmla="*/ 1 h 247"/>
                <a:gd name="T94" fmla="*/ 1 w 280"/>
                <a:gd name="T95" fmla="*/ 1 h 247"/>
                <a:gd name="T96" fmla="*/ 2 w 280"/>
                <a:gd name="T97" fmla="*/ 1 h 247"/>
                <a:gd name="T98" fmla="*/ 2 w 280"/>
                <a:gd name="T99" fmla="*/ 1 h 247"/>
                <a:gd name="T100" fmla="*/ 2 w 280"/>
                <a:gd name="T101" fmla="*/ 1 h 247"/>
                <a:gd name="T102" fmla="*/ 1 w 280"/>
                <a:gd name="T103" fmla="*/ 1 h 247"/>
                <a:gd name="T104" fmla="*/ 1 w 280"/>
                <a:gd name="T105" fmla="*/ 1 h 247"/>
                <a:gd name="T106" fmla="*/ 1 w 280"/>
                <a:gd name="T107" fmla="*/ 1 h 247"/>
                <a:gd name="T108" fmla="*/ 1 w 280"/>
                <a:gd name="T109" fmla="*/ 1 h 247"/>
                <a:gd name="T110" fmla="*/ 1 w 280"/>
                <a:gd name="T111" fmla="*/ 1 h 247"/>
                <a:gd name="T112" fmla="*/ 1 w 280"/>
                <a:gd name="T113" fmla="*/ 1 h 247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80"/>
                <a:gd name="T172" fmla="*/ 0 h 247"/>
                <a:gd name="T173" fmla="*/ 280 w 280"/>
                <a:gd name="T174" fmla="*/ 247 h 247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80" h="247">
                  <a:moveTo>
                    <a:pt x="129" y="7"/>
                  </a:moveTo>
                  <a:lnTo>
                    <a:pt x="131" y="6"/>
                  </a:lnTo>
                  <a:lnTo>
                    <a:pt x="134" y="4"/>
                  </a:lnTo>
                  <a:lnTo>
                    <a:pt x="140" y="3"/>
                  </a:lnTo>
                  <a:lnTo>
                    <a:pt x="146" y="2"/>
                  </a:lnTo>
                  <a:lnTo>
                    <a:pt x="153" y="1"/>
                  </a:lnTo>
                  <a:lnTo>
                    <a:pt x="156" y="1"/>
                  </a:lnTo>
                  <a:lnTo>
                    <a:pt x="159" y="1"/>
                  </a:lnTo>
                  <a:lnTo>
                    <a:pt x="164" y="1"/>
                  </a:lnTo>
                  <a:lnTo>
                    <a:pt x="168" y="1"/>
                  </a:lnTo>
                  <a:lnTo>
                    <a:pt x="173" y="0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7" y="1"/>
                  </a:lnTo>
                  <a:lnTo>
                    <a:pt x="191" y="1"/>
                  </a:lnTo>
                  <a:lnTo>
                    <a:pt x="196" y="1"/>
                  </a:lnTo>
                  <a:lnTo>
                    <a:pt x="202" y="2"/>
                  </a:lnTo>
                  <a:lnTo>
                    <a:pt x="207" y="4"/>
                  </a:lnTo>
                  <a:lnTo>
                    <a:pt x="212" y="6"/>
                  </a:lnTo>
                  <a:lnTo>
                    <a:pt x="216" y="8"/>
                  </a:lnTo>
                  <a:lnTo>
                    <a:pt x="221" y="10"/>
                  </a:lnTo>
                  <a:lnTo>
                    <a:pt x="227" y="12"/>
                  </a:lnTo>
                  <a:lnTo>
                    <a:pt x="231" y="15"/>
                  </a:lnTo>
                  <a:lnTo>
                    <a:pt x="236" y="18"/>
                  </a:lnTo>
                  <a:lnTo>
                    <a:pt x="240" y="22"/>
                  </a:lnTo>
                  <a:lnTo>
                    <a:pt x="245" y="26"/>
                  </a:lnTo>
                  <a:lnTo>
                    <a:pt x="253" y="33"/>
                  </a:lnTo>
                  <a:lnTo>
                    <a:pt x="260" y="41"/>
                  </a:lnTo>
                  <a:lnTo>
                    <a:pt x="265" y="48"/>
                  </a:lnTo>
                  <a:lnTo>
                    <a:pt x="270" y="56"/>
                  </a:lnTo>
                  <a:lnTo>
                    <a:pt x="273" y="63"/>
                  </a:lnTo>
                  <a:lnTo>
                    <a:pt x="277" y="71"/>
                  </a:lnTo>
                  <a:lnTo>
                    <a:pt x="278" y="77"/>
                  </a:lnTo>
                  <a:lnTo>
                    <a:pt x="280" y="85"/>
                  </a:lnTo>
                  <a:lnTo>
                    <a:pt x="280" y="92"/>
                  </a:lnTo>
                  <a:lnTo>
                    <a:pt x="280" y="100"/>
                  </a:lnTo>
                  <a:lnTo>
                    <a:pt x="279" y="108"/>
                  </a:lnTo>
                  <a:lnTo>
                    <a:pt x="278" y="115"/>
                  </a:lnTo>
                  <a:lnTo>
                    <a:pt x="277" y="123"/>
                  </a:lnTo>
                  <a:lnTo>
                    <a:pt x="276" y="131"/>
                  </a:lnTo>
                  <a:lnTo>
                    <a:pt x="273" y="136"/>
                  </a:lnTo>
                  <a:lnTo>
                    <a:pt x="273" y="139"/>
                  </a:lnTo>
                  <a:lnTo>
                    <a:pt x="272" y="144"/>
                  </a:lnTo>
                  <a:lnTo>
                    <a:pt x="272" y="148"/>
                  </a:lnTo>
                  <a:lnTo>
                    <a:pt x="269" y="156"/>
                  </a:lnTo>
                  <a:lnTo>
                    <a:pt x="267" y="164"/>
                  </a:lnTo>
                  <a:lnTo>
                    <a:pt x="262" y="171"/>
                  </a:lnTo>
                  <a:lnTo>
                    <a:pt x="259" y="179"/>
                  </a:lnTo>
                  <a:lnTo>
                    <a:pt x="254" y="185"/>
                  </a:lnTo>
                  <a:lnTo>
                    <a:pt x="249" y="191"/>
                  </a:lnTo>
                  <a:lnTo>
                    <a:pt x="244" y="198"/>
                  </a:lnTo>
                  <a:lnTo>
                    <a:pt x="238" y="205"/>
                  </a:lnTo>
                  <a:lnTo>
                    <a:pt x="231" y="211"/>
                  </a:lnTo>
                  <a:lnTo>
                    <a:pt x="226" y="217"/>
                  </a:lnTo>
                  <a:lnTo>
                    <a:pt x="219" y="221"/>
                  </a:lnTo>
                  <a:lnTo>
                    <a:pt x="213" y="226"/>
                  </a:lnTo>
                  <a:lnTo>
                    <a:pt x="205" y="229"/>
                  </a:lnTo>
                  <a:lnTo>
                    <a:pt x="197" y="234"/>
                  </a:lnTo>
                  <a:lnTo>
                    <a:pt x="189" y="236"/>
                  </a:lnTo>
                  <a:lnTo>
                    <a:pt x="182" y="240"/>
                  </a:lnTo>
                  <a:lnTo>
                    <a:pt x="178" y="240"/>
                  </a:lnTo>
                  <a:lnTo>
                    <a:pt x="173" y="242"/>
                  </a:lnTo>
                  <a:lnTo>
                    <a:pt x="168" y="243"/>
                  </a:lnTo>
                  <a:lnTo>
                    <a:pt x="164" y="244"/>
                  </a:lnTo>
                  <a:lnTo>
                    <a:pt x="159" y="244"/>
                  </a:lnTo>
                  <a:lnTo>
                    <a:pt x="155" y="245"/>
                  </a:lnTo>
                  <a:lnTo>
                    <a:pt x="150" y="245"/>
                  </a:lnTo>
                  <a:lnTo>
                    <a:pt x="147" y="246"/>
                  </a:lnTo>
                  <a:lnTo>
                    <a:pt x="142" y="246"/>
                  </a:lnTo>
                  <a:lnTo>
                    <a:pt x="138" y="247"/>
                  </a:lnTo>
                  <a:lnTo>
                    <a:pt x="133" y="247"/>
                  </a:lnTo>
                  <a:lnTo>
                    <a:pt x="129" y="247"/>
                  </a:lnTo>
                  <a:lnTo>
                    <a:pt x="124" y="247"/>
                  </a:lnTo>
                  <a:lnTo>
                    <a:pt x="119" y="247"/>
                  </a:lnTo>
                  <a:lnTo>
                    <a:pt x="115" y="247"/>
                  </a:lnTo>
                  <a:lnTo>
                    <a:pt x="110" y="247"/>
                  </a:lnTo>
                  <a:lnTo>
                    <a:pt x="106" y="247"/>
                  </a:lnTo>
                  <a:lnTo>
                    <a:pt x="101" y="246"/>
                  </a:lnTo>
                  <a:lnTo>
                    <a:pt x="97" y="245"/>
                  </a:lnTo>
                  <a:lnTo>
                    <a:pt x="92" y="245"/>
                  </a:lnTo>
                  <a:lnTo>
                    <a:pt x="88" y="244"/>
                  </a:lnTo>
                  <a:lnTo>
                    <a:pt x="84" y="243"/>
                  </a:lnTo>
                  <a:lnTo>
                    <a:pt x="80" y="243"/>
                  </a:lnTo>
                  <a:lnTo>
                    <a:pt x="76" y="242"/>
                  </a:lnTo>
                  <a:lnTo>
                    <a:pt x="72" y="240"/>
                  </a:lnTo>
                  <a:lnTo>
                    <a:pt x="67" y="238"/>
                  </a:lnTo>
                  <a:lnTo>
                    <a:pt x="62" y="237"/>
                  </a:lnTo>
                  <a:lnTo>
                    <a:pt x="59" y="236"/>
                  </a:lnTo>
                  <a:lnTo>
                    <a:pt x="50" y="231"/>
                  </a:lnTo>
                  <a:lnTo>
                    <a:pt x="43" y="229"/>
                  </a:lnTo>
                  <a:lnTo>
                    <a:pt x="36" y="222"/>
                  </a:lnTo>
                  <a:lnTo>
                    <a:pt x="29" y="218"/>
                  </a:lnTo>
                  <a:lnTo>
                    <a:pt x="24" y="211"/>
                  </a:lnTo>
                  <a:lnTo>
                    <a:pt x="19" y="205"/>
                  </a:lnTo>
                  <a:lnTo>
                    <a:pt x="15" y="197"/>
                  </a:lnTo>
                  <a:lnTo>
                    <a:pt x="11" y="190"/>
                  </a:lnTo>
                  <a:lnTo>
                    <a:pt x="7" y="182"/>
                  </a:lnTo>
                  <a:lnTo>
                    <a:pt x="4" y="175"/>
                  </a:lnTo>
                  <a:lnTo>
                    <a:pt x="3" y="171"/>
                  </a:lnTo>
                  <a:lnTo>
                    <a:pt x="2" y="166"/>
                  </a:lnTo>
                  <a:lnTo>
                    <a:pt x="1" y="162"/>
                  </a:lnTo>
                  <a:lnTo>
                    <a:pt x="1" y="158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45"/>
                  </a:lnTo>
                  <a:lnTo>
                    <a:pt x="1" y="141"/>
                  </a:lnTo>
                  <a:lnTo>
                    <a:pt x="1" y="137"/>
                  </a:lnTo>
                  <a:lnTo>
                    <a:pt x="1" y="132"/>
                  </a:lnTo>
                  <a:lnTo>
                    <a:pt x="2" y="129"/>
                  </a:lnTo>
                  <a:lnTo>
                    <a:pt x="2" y="124"/>
                  </a:lnTo>
                  <a:lnTo>
                    <a:pt x="4" y="116"/>
                  </a:lnTo>
                  <a:lnTo>
                    <a:pt x="9" y="108"/>
                  </a:lnTo>
                  <a:lnTo>
                    <a:pt x="11" y="100"/>
                  </a:lnTo>
                  <a:lnTo>
                    <a:pt x="15" y="92"/>
                  </a:lnTo>
                  <a:lnTo>
                    <a:pt x="19" y="85"/>
                  </a:lnTo>
                  <a:lnTo>
                    <a:pt x="24" y="79"/>
                  </a:lnTo>
                  <a:lnTo>
                    <a:pt x="28" y="72"/>
                  </a:lnTo>
                  <a:lnTo>
                    <a:pt x="33" y="66"/>
                  </a:lnTo>
                  <a:lnTo>
                    <a:pt x="37" y="60"/>
                  </a:lnTo>
                  <a:lnTo>
                    <a:pt x="42" y="56"/>
                  </a:lnTo>
                  <a:lnTo>
                    <a:pt x="45" y="51"/>
                  </a:lnTo>
                  <a:lnTo>
                    <a:pt x="50" y="48"/>
                  </a:lnTo>
                  <a:lnTo>
                    <a:pt x="52" y="43"/>
                  </a:lnTo>
                  <a:lnTo>
                    <a:pt x="57" y="41"/>
                  </a:lnTo>
                  <a:lnTo>
                    <a:pt x="61" y="36"/>
                  </a:lnTo>
                  <a:lnTo>
                    <a:pt x="64" y="35"/>
                  </a:lnTo>
                  <a:lnTo>
                    <a:pt x="76" y="52"/>
                  </a:lnTo>
                  <a:lnTo>
                    <a:pt x="74" y="55"/>
                  </a:lnTo>
                  <a:lnTo>
                    <a:pt x="69" y="59"/>
                  </a:lnTo>
                  <a:lnTo>
                    <a:pt x="66" y="61"/>
                  </a:lnTo>
                  <a:lnTo>
                    <a:pt x="61" y="65"/>
                  </a:lnTo>
                  <a:lnTo>
                    <a:pt x="58" y="69"/>
                  </a:lnTo>
                  <a:lnTo>
                    <a:pt x="54" y="74"/>
                  </a:lnTo>
                  <a:lnTo>
                    <a:pt x="50" y="79"/>
                  </a:lnTo>
                  <a:lnTo>
                    <a:pt x="45" y="83"/>
                  </a:lnTo>
                  <a:lnTo>
                    <a:pt x="41" y="89"/>
                  </a:lnTo>
                  <a:lnTo>
                    <a:pt x="37" y="93"/>
                  </a:lnTo>
                  <a:lnTo>
                    <a:pt x="33" y="99"/>
                  </a:lnTo>
                  <a:lnTo>
                    <a:pt x="31" y="105"/>
                  </a:lnTo>
                  <a:lnTo>
                    <a:pt x="27" y="110"/>
                  </a:lnTo>
                  <a:lnTo>
                    <a:pt x="27" y="116"/>
                  </a:lnTo>
                  <a:lnTo>
                    <a:pt x="25" y="121"/>
                  </a:lnTo>
                  <a:lnTo>
                    <a:pt x="24" y="126"/>
                  </a:lnTo>
                  <a:lnTo>
                    <a:pt x="24" y="133"/>
                  </a:lnTo>
                  <a:lnTo>
                    <a:pt x="24" y="140"/>
                  </a:lnTo>
                  <a:lnTo>
                    <a:pt x="24" y="146"/>
                  </a:lnTo>
                  <a:lnTo>
                    <a:pt x="24" y="153"/>
                  </a:lnTo>
                  <a:lnTo>
                    <a:pt x="25" y="161"/>
                  </a:lnTo>
                  <a:lnTo>
                    <a:pt x="27" y="169"/>
                  </a:lnTo>
                  <a:lnTo>
                    <a:pt x="28" y="174"/>
                  </a:lnTo>
                  <a:lnTo>
                    <a:pt x="31" y="181"/>
                  </a:lnTo>
                  <a:lnTo>
                    <a:pt x="33" y="187"/>
                  </a:lnTo>
                  <a:lnTo>
                    <a:pt x="36" y="194"/>
                  </a:lnTo>
                  <a:lnTo>
                    <a:pt x="38" y="199"/>
                  </a:lnTo>
                  <a:lnTo>
                    <a:pt x="43" y="205"/>
                  </a:lnTo>
                  <a:lnTo>
                    <a:pt x="46" y="209"/>
                  </a:lnTo>
                  <a:lnTo>
                    <a:pt x="52" y="213"/>
                  </a:lnTo>
                  <a:lnTo>
                    <a:pt x="57" y="215"/>
                  </a:lnTo>
                  <a:lnTo>
                    <a:pt x="62" y="218"/>
                  </a:lnTo>
                  <a:lnTo>
                    <a:pt x="69" y="220"/>
                  </a:lnTo>
                  <a:lnTo>
                    <a:pt x="78" y="222"/>
                  </a:lnTo>
                  <a:lnTo>
                    <a:pt x="85" y="223"/>
                  </a:lnTo>
                  <a:lnTo>
                    <a:pt x="94" y="225"/>
                  </a:lnTo>
                  <a:lnTo>
                    <a:pt x="99" y="225"/>
                  </a:lnTo>
                  <a:lnTo>
                    <a:pt x="103" y="226"/>
                  </a:lnTo>
                  <a:lnTo>
                    <a:pt x="108" y="227"/>
                  </a:lnTo>
                  <a:lnTo>
                    <a:pt x="113" y="227"/>
                  </a:lnTo>
                  <a:lnTo>
                    <a:pt x="116" y="227"/>
                  </a:lnTo>
                  <a:lnTo>
                    <a:pt x="121" y="227"/>
                  </a:lnTo>
                  <a:lnTo>
                    <a:pt x="124" y="227"/>
                  </a:lnTo>
                  <a:lnTo>
                    <a:pt x="129" y="227"/>
                  </a:lnTo>
                  <a:lnTo>
                    <a:pt x="133" y="227"/>
                  </a:lnTo>
                  <a:lnTo>
                    <a:pt x="138" y="227"/>
                  </a:lnTo>
                  <a:lnTo>
                    <a:pt x="142" y="227"/>
                  </a:lnTo>
                  <a:lnTo>
                    <a:pt x="147" y="227"/>
                  </a:lnTo>
                  <a:lnTo>
                    <a:pt x="155" y="227"/>
                  </a:lnTo>
                  <a:lnTo>
                    <a:pt x="162" y="226"/>
                  </a:lnTo>
                  <a:lnTo>
                    <a:pt x="168" y="225"/>
                  </a:lnTo>
                  <a:lnTo>
                    <a:pt x="175" y="223"/>
                  </a:lnTo>
                  <a:lnTo>
                    <a:pt x="180" y="220"/>
                  </a:lnTo>
                  <a:lnTo>
                    <a:pt x="186" y="218"/>
                  </a:lnTo>
                  <a:lnTo>
                    <a:pt x="191" y="214"/>
                  </a:lnTo>
                  <a:lnTo>
                    <a:pt x="198" y="210"/>
                  </a:lnTo>
                  <a:lnTo>
                    <a:pt x="204" y="205"/>
                  </a:lnTo>
                  <a:lnTo>
                    <a:pt x="210" y="202"/>
                  </a:lnTo>
                  <a:lnTo>
                    <a:pt x="215" y="196"/>
                  </a:lnTo>
                  <a:lnTo>
                    <a:pt x="221" y="190"/>
                  </a:lnTo>
                  <a:lnTo>
                    <a:pt x="227" y="185"/>
                  </a:lnTo>
                  <a:lnTo>
                    <a:pt x="231" y="178"/>
                  </a:lnTo>
                  <a:lnTo>
                    <a:pt x="236" y="172"/>
                  </a:lnTo>
                  <a:lnTo>
                    <a:pt x="240" y="166"/>
                  </a:lnTo>
                  <a:lnTo>
                    <a:pt x="245" y="161"/>
                  </a:lnTo>
                  <a:lnTo>
                    <a:pt x="248" y="155"/>
                  </a:lnTo>
                  <a:lnTo>
                    <a:pt x="252" y="149"/>
                  </a:lnTo>
                  <a:lnTo>
                    <a:pt x="255" y="145"/>
                  </a:lnTo>
                  <a:lnTo>
                    <a:pt x="256" y="138"/>
                  </a:lnTo>
                  <a:lnTo>
                    <a:pt x="257" y="132"/>
                  </a:lnTo>
                  <a:lnTo>
                    <a:pt x="259" y="125"/>
                  </a:lnTo>
                  <a:lnTo>
                    <a:pt x="260" y="120"/>
                  </a:lnTo>
                  <a:lnTo>
                    <a:pt x="260" y="112"/>
                  </a:lnTo>
                  <a:lnTo>
                    <a:pt x="260" y="105"/>
                  </a:lnTo>
                  <a:lnTo>
                    <a:pt x="259" y="97"/>
                  </a:lnTo>
                  <a:lnTo>
                    <a:pt x="259" y="90"/>
                  </a:lnTo>
                  <a:lnTo>
                    <a:pt x="256" y="82"/>
                  </a:lnTo>
                  <a:lnTo>
                    <a:pt x="254" y="75"/>
                  </a:lnTo>
                  <a:lnTo>
                    <a:pt x="251" y="68"/>
                  </a:lnTo>
                  <a:lnTo>
                    <a:pt x="247" y="61"/>
                  </a:lnTo>
                  <a:lnTo>
                    <a:pt x="243" y="55"/>
                  </a:lnTo>
                  <a:lnTo>
                    <a:pt x="239" y="48"/>
                  </a:lnTo>
                  <a:lnTo>
                    <a:pt x="233" y="42"/>
                  </a:lnTo>
                  <a:lnTo>
                    <a:pt x="229" y="39"/>
                  </a:lnTo>
                  <a:lnTo>
                    <a:pt x="221" y="33"/>
                  </a:lnTo>
                  <a:lnTo>
                    <a:pt x="214" y="29"/>
                  </a:lnTo>
                  <a:lnTo>
                    <a:pt x="206" y="26"/>
                  </a:lnTo>
                  <a:lnTo>
                    <a:pt x="198" y="25"/>
                  </a:lnTo>
                  <a:lnTo>
                    <a:pt x="194" y="24"/>
                  </a:lnTo>
                  <a:lnTo>
                    <a:pt x="189" y="24"/>
                  </a:lnTo>
                  <a:lnTo>
                    <a:pt x="184" y="24"/>
                  </a:lnTo>
                  <a:lnTo>
                    <a:pt x="181" y="24"/>
                  </a:lnTo>
                  <a:lnTo>
                    <a:pt x="173" y="24"/>
                  </a:lnTo>
                  <a:lnTo>
                    <a:pt x="165" y="24"/>
                  </a:lnTo>
                  <a:lnTo>
                    <a:pt x="157" y="24"/>
                  </a:lnTo>
                  <a:lnTo>
                    <a:pt x="150" y="25"/>
                  </a:lnTo>
                  <a:lnTo>
                    <a:pt x="143" y="25"/>
                  </a:lnTo>
                  <a:lnTo>
                    <a:pt x="138" y="26"/>
                  </a:lnTo>
                  <a:lnTo>
                    <a:pt x="132" y="27"/>
                  </a:lnTo>
                  <a:lnTo>
                    <a:pt x="127" y="28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7" name="Freeform 42">
              <a:extLst>
                <a:ext uri="{FF2B5EF4-FFF2-40B4-BE49-F238E27FC236}">
                  <a16:creationId xmlns:a16="http://schemas.microsoft.com/office/drawing/2014/main" id="{DBBC0E5F-D39D-4CF4-ABD0-E97BADD3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4" y="1469"/>
              <a:ext cx="49" cy="24"/>
            </a:xfrm>
            <a:custGeom>
              <a:avLst/>
              <a:gdLst>
                <a:gd name="T0" fmla="*/ 0 w 99"/>
                <a:gd name="T1" fmla="*/ 0 h 49"/>
                <a:gd name="T2" fmla="*/ 0 w 99"/>
                <a:gd name="T3" fmla="*/ 0 h 49"/>
                <a:gd name="T4" fmla="*/ 0 w 99"/>
                <a:gd name="T5" fmla="*/ 0 h 49"/>
                <a:gd name="T6" fmla="*/ 0 w 99"/>
                <a:gd name="T7" fmla="*/ 0 h 49"/>
                <a:gd name="T8" fmla="*/ 0 w 99"/>
                <a:gd name="T9" fmla="*/ 0 h 49"/>
                <a:gd name="T10" fmla="*/ 0 w 99"/>
                <a:gd name="T11" fmla="*/ 0 h 49"/>
                <a:gd name="T12" fmla="*/ 0 w 99"/>
                <a:gd name="T13" fmla="*/ 0 h 49"/>
                <a:gd name="T14" fmla="*/ 0 w 99"/>
                <a:gd name="T15" fmla="*/ 0 h 49"/>
                <a:gd name="T16" fmla="*/ 0 w 99"/>
                <a:gd name="T17" fmla="*/ 0 h 49"/>
                <a:gd name="T18" fmla="*/ 0 w 99"/>
                <a:gd name="T19" fmla="*/ 0 h 49"/>
                <a:gd name="T20" fmla="*/ 0 w 99"/>
                <a:gd name="T21" fmla="*/ 0 h 49"/>
                <a:gd name="T22" fmla="*/ 0 w 99"/>
                <a:gd name="T23" fmla="*/ 0 h 49"/>
                <a:gd name="T24" fmla="*/ 0 w 99"/>
                <a:gd name="T25" fmla="*/ 0 h 49"/>
                <a:gd name="T26" fmla="*/ 0 w 99"/>
                <a:gd name="T27" fmla="*/ 0 h 49"/>
                <a:gd name="T28" fmla="*/ 0 w 99"/>
                <a:gd name="T29" fmla="*/ 0 h 49"/>
                <a:gd name="T30" fmla="*/ 0 w 99"/>
                <a:gd name="T31" fmla="*/ 0 h 49"/>
                <a:gd name="T32" fmla="*/ 0 w 99"/>
                <a:gd name="T33" fmla="*/ 0 h 49"/>
                <a:gd name="T34" fmla="*/ 0 w 99"/>
                <a:gd name="T35" fmla="*/ 0 h 49"/>
                <a:gd name="T36" fmla="*/ 0 w 99"/>
                <a:gd name="T37" fmla="*/ 0 h 49"/>
                <a:gd name="T38" fmla="*/ 0 w 99"/>
                <a:gd name="T39" fmla="*/ 0 h 49"/>
                <a:gd name="T40" fmla="*/ 0 w 99"/>
                <a:gd name="T41" fmla="*/ 0 h 49"/>
                <a:gd name="T42" fmla="*/ 0 w 99"/>
                <a:gd name="T43" fmla="*/ 0 h 49"/>
                <a:gd name="T44" fmla="*/ 0 w 99"/>
                <a:gd name="T45" fmla="*/ 0 h 49"/>
                <a:gd name="T46" fmla="*/ 0 w 99"/>
                <a:gd name="T47" fmla="*/ 0 h 49"/>
                <a:gd name="T48" fmla="*/ 0 w 99"/>
                <a:gd name="T49" fmla="*/ 0 h 49"/>
                <a:gd name="T50" fmla="*/ 0 w 99"/>
                <a:gd name="T51" fmla="*/ 0 h 49"/>
                <a:gd name="T52" fmla="*/ 0 w 99"/>
                <a:gd name="T53" fmla="*/ 0 h 49"/>
                <a:gd name="T54" fmla="*/ 0 w 99"/>
                <a:gd name="T55" fmla="*/ 0 h 49"/>
                <a:gd name="T56" fmla="*/ 0 w 99"/>
                <a:gd name="T57" fmla="*/ 0 h 49"/>
                <a:gd name="T58" fmla="*/ 0 w 99"/>
                <a:gd name="T59" fmla="*/ 0 h 49"/>
                <a:gd name="T60" fmla="*/ 0 w 99"/>
                <a:gd name="T61" fmla="*/ 0 h 49"/>
                <a:gd name="T62" fmla="*/ 0 w 99"/>
                <a:gd name="T63" fmla="*/ 0 h 49"/>
                <a:gd name="T64" fmla="*/ 0 w 99"/>
                <a:gd name="T65" fmla="*/ 0 h 49"/>
                <a:gd name="T66" fmla="*/ 0 w 99"/>
                <a:gd name="T67" fmla="*/ 0 h 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99"/>
                <a:gd name="T103" fmla="*/ 0 h 49"/>
                <a:gd name="T104" fmla="*/ 99 w 99"/>
                <a:gd name="T105" fmla="*/ 49 h 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99" h="49">
                  <a:moveTo>
                    <a:pt x="4" y="27"/>
                  </a:moveTo>
                  <a:lnTo>
                    <a:pt x="5" y="25"/>
                  </a:lnTo>
                  <a:lnTo>
                    <a:pt x="12" y="21"/>
                  </a:lnTo>
                  <a:lnTo>
                    <a:pt x="16" y="18"/>
                  </a:lnTo>
                  <a:lnTo>
                    <a:pt x="21" y="16"/>
                  </a:lnTo>
                  <a:lnTo>
                    <a:pt x="25" y="12"/>
                  </a:lnTo>
                  <a:lnTo>
                    <a:pt x="32" y="10"/>
                  </a:lnTo>
                  <a:lnTo>
                    <a:pt x="38" y="7"/>
                  </a:lnTo>
                  <a:lnTo>
                    <a:pt x="43" y="4"/>
                  </a:lnTo>
                  <a:lnTo>
                    <a:pt x="50" y="3"/>
                  </a:lnTo>
                  <a:lnTo>
                    <a:pt x="56" y="2"/>
                  </a:lnTo>
                  <a:lnTo>
                    <a:pt x="59" y="0"/>
                  </a:lnTo>
                  <a:lnTo>
                    <a:pt x="64" y="0"/>
                  </a:lnTo>
                  <a:lnTo>
                    <a:pt x="67" y="0"/>
                  </a:lnTo>
                  <a:lnTo>
                    <a:pt x="69" y="0"/>
                  </a:lnTo>
                  <a:lnTo>
                    <a:pt x="99" y="11"/>
                  </a:lnTo>
                  <a:lnTo>
                    <a:pt x="80" y="20"/>
                  </a:lnTo>
                  <a:lnTo>
                    <a:pt x="79" y="20"/>
                  </a:lnTo>
                  <a:lnTo>
                    <a:pt x="74" y="21"/>
                  </a:lnTo>
                  <a:lnTo>
                    <a:pt x="69" y="23"/>
                  </a:lnTo>
                  <a:lnTo>
                    <a:pt x="64" y="25"/>
                  </a:lnTo>
                  <a:lnTo>
                    <a:pt x="57" y="27"/>
                  </a:lnTo>
                  <a:lnTo>
                    <a:pt x="50" y="29"/>
                  </a:lnTo>
                  <a:lnTo>
                    <a:pt x="45" y="31"/>
                  </a:lnTo>
                  <a:lnTo>
                    <a:pt x="41" y="33"/>
                  </a:lnTo>
                  <a:lnTo>
                    <a:pt x="37" y="34"/>
                  </a:lnTo>
                  <a:lnTo>
                    <a:pt x="33" y="36"/>
                  </a:lnTo>
                  <a:lnTo>
                    <a:pt x="29" y="37"/>
                  </a:lnTo>
                  <a:lnTo>
                    <a:pt x="25" y="40"/>
                  </a:lnTo>
                  <a:lnTo>
                    <a:pt x="18" y="43"/>
                  </a:lnTo>
                  <a:lnTo>
                    <a:pt x="16" y="44"/>
                  </a:lnTo>
                  <a:lnTo>
                    <a:pt x="0" y="49"/>
                  </a:lnTo>
                  <a:lnTo>
                    <a:pt x="4" y="2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8" name="Freeform 43">
              <a:extLst>
                <a:ext uri="{FF2B5EF4-FFF2-40B4-BE49-F238E27FC236}">
                  <a16:creationId xmlns:a16="http://schemas.microsoft.com/office/drawing/2014/main" id="{50E7BC3A-F0B7-4417-A04A-0A4ED479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3" y="1511"/>
              <a:ext cx="30" cy="29"/>
            </a:xfrm>
            <a:custGeom>
              <a:avLst/>
              <a:gdLst>
                <a:gd name="T0" fmla="*/ 0 w 62"/>
                <a:gd name="T1" fmla="*/ 0 h 59"/>
                <a:gd name="T2" fmla="*/ 0 w 62"/>
                <a:gd name="T3" fmla="*/ 0 h 59"/>
                <a:gd name="T4" fmla="*/ 0 w 62"/>
                <a:gd name="T5" fmla="*/ 0 h 59"/>
                <a:gd name="T6" fmla="*/ 0 w 62"/>
                <a:gd name="T7" fmla="*/ 0 h 59"/>
                <a:gd name="T8" fmla="*/ 0 w 62"/>
                <a:gd name="T9" fmla="*/ 0 h 59"/>
                <a:gd name="T10" fmla="*/ 0 w 62"/>
                <a:gd name="T11" fmla="*/ 0 h 59"/>
                <a:gd name="T12" fmla="*/ 0 w 62"/>
                <a:gd name="T13" fmla="*/ 0 h 59"/>
                <a:gd name="T14" fmla="*/ 0 w 62"/>
                <a:gd name="T15" fmla="*/ 0 h 59"/>
                <a:gd name="T16" fmla="*/ 0 w 62"/>
                <a:gd name="T17" fmla="*/ 0 h 59"/>
                <a:gd name="T18" fmla="*/ 0 w 62"/>
                <a:gd name="T19" fmla="*/ 0 h 59"/>
                <a:gd name="T20" fmla="*/ 0 w 62"/>
                <a:gd name="T21" fmla="*/ 0 h 59"/>
                <a:gd name="T22" fmla="*/ 0 w 62"/>
                <a:gd name="T23" fmla="*/ 0 h 59"/>
                <a:gd name="T24" fmla="*/ 0 w 62"/>
                <a:gd name="T25" fmla="*/ 0 h 59"/>
                <a:gd name="T26" fmla="*/ 0 w 62"/>
                <a:gd name="T27" fmla="*/ 0 h 59"/>
                <a:gd name="T28" fmla="*/ 0 w 62"/>
                <a:gd name="T29" fmla="*/ 0 h 59"/>
                <a:gd name="T30" fmla="*/ 0 w 62"/>
                <a:gd name="T31" fmla="*/ 0 h 59"/>
                <a:gd name="T32" fmla="*/ 0 w 62"/>
                <a:gd name="T33" fmla="*/ 0 h 59"/>
                <a:gd name="T34" fmla="*/ 0 w 62"/>
                <a:gd name="T35" fmla="*/ 0 h 59"/>
                <a:gd name="T36" fmla="*/ 0 w 62"/>
                <a:gd name="T37" fmla="*/ 0 h 59"/>
                <a:gd name="T38" fmla="*/ 0 w 62"/>
                <a:gd name="T39" fmla="*/ 0 h 59"/>
                <a:gd name="T40" fmla="*/ 0 w 62"/>
                <a:gd name="T41" fmla="*/ 0 h 59"/>
                <a:gd name="T42" fmla="*/ 0 w 62"/>
                <a:gd name="T43" fmla="*/ 0 h 59"/>
                <a:gd name="T44" fmla="*/ 0 w 62"/>
                <a:gd name="T45" fmla="*/ 0 h 59"/>
                <a:gd name="T46" fmla="*/ 0 w 62"/>
                <a:gd name="T47" fmla="*/ 0 h 59"/>
                <a:gd name="T48" fmla="*/ 0 w 62"/>
                <a:gd name="T49" fmla="*/ 0 h 59"/>
                <a:gd name="T50" fmla="*/ 0 w 62"/>
                <a:gd name="T51" fmla="*/ 0 h 59"/>
                <a:gd name="T52" fmla="*/ 0 w 62"/>
                <a:gd name="T53" fmla="*/ 0 h 59"/>
                <a:gd name="T54" fmla="*/ 0 w 62"/>
                <a:gd name="T55" fmla="*/ 0 h 59"/>
                <a:gd name="T56" fmla="*/ 0 w 62"/>
                <a:gd name="T57" fmla="*/ 0 h 59"/>
                <a:gd name="T58" fmla="*/ 0 w 62"/>
                <a:gd name="T59" fmla="*/ 0 h 59"/>
                <a:gd name="T60" fmla="*/ 0 w 62"/>
                <a:gd name="T61" fmla="*/ 0 h 59"/>
                <a:gd name="T62" fmla="*/ 0 w 62"/>
                <a:gd name="T63" fmla="*/ 0 h 59"/>
                <a:gd name="T64" fmla="*/ 0 w 62"/>
                <a:gd name="T65" fmla="*/ 0 h 59"/>
                <a:gd name="T66" fmla="*/ 0 w 62"/>
                <a:gd name="T67" fmla="*/ 0 h 5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2"/>
                <a:gd name="T103" fmla="*/ 0 h 59"/>
                <a:gd name="T104" fmla="*/ 62 w 62"/>
                <a:gd name="T105" fmla="*/ 59 h 5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2" h="59">
                  <a:moveTo>
                    <a:pt x="36" y="59"/>
                  </a:moveTo>
                  <a:lnTo>
                    <a:pt x="41" y="56"/>
                  </a:lnTo>
                  <a:lnTo>
                    <a:pt x="47" y="54"/>
                  </a:lnTo>
                  <a:lnTo>
                    <a:pt x="52" y="50"/>
                  </a:lnTo>
                  <a:lnTo>
                    <a:pt x="57" y="47"/>
                  </a:lnTo>
                  <a:lnTo>
                    <a:pt x="60" y="41"/>
                  </a:lnTo>
                  <a:lnTo>
                    <a:pt x="62" y="35"/>
                  </a:lnTo>
                  <a:lnTo>
                    <a:pt x="62" y="31"/>
                  </a:lnTo>
                  <a:lnTo>
                    <a:pt x="62" y="25"/>
                  </a:lnTo>
                  <a:lnTo>
                    <a:pt x="60" y="18"/>
                  </a:lnTo>
                  <a:lnTo>
                    <a:pt x="57" y="14"/>
                  </a:lnTo>
                  <a:lnTo>
                    <a:pt x="53" y="8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1"/>
                  </a:lnTo>
                  <a:lnTo>
                    <a:pt x="32" y="0"/>
                  </a:lnTo>
                  <a:lnTo>
                    <a:pt x="28" y="1"/>
                  </a:lnTo>
                  <a:lnTo>
                    <a:pt x="22" y="2"/>
                  </a:lnTo>
                  <a:lnTo>
                    <a:pt x="16" y="5"/>
                  </a:lnTo>
                  <a:lnTo>
                    <a:pt x="12" y="8"/>
                  </a:lnTo>
                  <a:lnTo>
                    <a:pt x="8" y="13"/>
                  </a:lnTo>
                  <a:lnTo>
                    <a:pt x="4" y="17"/>
                  </a:lnTo>
                  <a:lnTo>
                    <a:pt x="1" y="23"/>
                  </a:lnTo>
                  <a:lnTo>
                    <a:pt x="0" y="29"/>
                  </a:lnTo>
                  <a:lnTo>
                    <a:pt x="0" y="35"/>
                  </a:lnTo>
                  <a:lnTo>
                    <a:pt x="0" y="40"/>
                  </a:lnTo>
                  <a:lnTo>
                    <a:pt x="3" y="45"/>
                  </a:lnTo>
                  <a:lnTo>
                    <a:pt x="6" y="49"/>
                  </a:lnTo>
                  <a:lnTo>
                    <a:pt x="11" y="53"/>
                  </a:lnTo>
                  <a:lnTo>
                    <a:pt x="15" y="55"/>
                  </a:lnTo>
                  <a:lnTo>
                    <a:pt x="21" y="57"/>
                  </a:lnTo>
                  <a:lnTo>
                    <a:pt x="28" y="58"/>
                  </a:lnTo>
                  <a:lnTo>
                    <a:pt x="36" y="5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19" name="Picture 16" descr="j0232136">
            <a:extLst>
              <a:ext uri="{FF2B5EF4-FFF2-40B4-BE49-F238E27FC236}">
                <a16:creationId xmlns:a16="http://schemas.microsoft.com/office/drawing/2014/main" id="{0A62FB88-231D-4AC2-9A92-D84C98C7EE07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738372" y="4267200"/>
            <a:ext cx="579438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0" name="AutoShape 58">
            <a:extLst>
              <a:ext uri="{FF2B5EF4-FFF2-40B4-BE49-F238E27FC236}">
                <a16:creationId xmlns:a16="http://schemas.microsoft.com/office/drawing/2014/main" id="{1056B106-85BC-4E0E-B82F-D3EAB06688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983" y="4978812"/>
            <a:ext cx="1469003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 I take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</p:txBody>
      </p:sp>
      <p:sp>
        <p:nvSpPr>
          <p:cNvPr id="222" name="Text Box 6">
            <a:extLst>
              <a:ext uri="{FF2B5EF4-FFF2-40B4-BE49-F238E27FC236}">
                <a16:creationId xmlns:a16="http://schemas.microsoft.com/office/drawing/2014/main" id="{C13B22CF-9F8C-4000-83C3-8FBA3F6649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398" y="1524000"/>
            <a:ext cx="7517587" cy="95410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</a:rPr>
              <a:t>+</a:t>
            </a:r>
            <a:r>
              <a:rPr lang="en-US" altLang="en-US" dirty="0">
                <a:solidFill>
                  <a:srgbClr val="FFC000"/>
                </a:solidFill>
              </a:rPr>
              <a:t>v</a:t>
            </a:r>
            <a:r>
              <a:rPr lang="en-US" altLang="en-US" baseline="-25000" dirty="0">
                <a:solidFill>
                  <a:srgbClr val="FFC000"/>
                </a:solidFill>
              </a:rPr>
              <a:t>i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]= “Ready for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object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      &amp; have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more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volume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filled.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”</a:t>
            </a:r>
          </a:p>
        </p:txBody>
      </p:sp>
      <p:pic>
        <p:nvPicPr>
          <p:cNvPr id="223" name="Picture 15" descr="j0238687">
            <a:extLst>
              <a:ext uri="{FF2B5EF4-FFF2-40B4-BE49-F238E27FC236}">
                <a16:creationId xmlns:a16="http://schemas.microsoft.com/office/drawing/2014/main" id="{AA4998A2-8116-4DC5-A6CA-37EA52F20852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153855" y="4754381"/>
            <a:ext cx="695151" cy="387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558FAF72-DF9A-4E1E-BB8B-EA52682A77B5}"/>
              </a:ext>
            </a:extLst>
          </p:cNvPr>
          <p:cNvGrpSpPr/>
          <p:nvPr/>
        </p:nvGrpSpPr>
        <p:grpSpPr>
          <a:xfrm>
            <a:off x="8382000" y="3733800"/>
            <a:ext cx="605515" cy="1329363"/>
            <a:chOff x="8002963" y="3712097"/>
            <a:chExt cx="605515" cy="1329363"/>
          </a:xfrm>
        </p:grpSpPr>
        <p:sp>
          <p:nvSpPr>
            <p:cNvPr id="225" name="Text Box 138">
              <a:extLst>
                <a:ext uri="{FF2B5EF4-FFF2-40B4-BE49-F238E27FC236}">
                  <a16:creationId xmlns:a16="http://schemas.microsoft.com/office/drawing/2014/main" id="{8EC808C7-2255-44D2-B7BE-4B0AACD776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9907" y="4059893"/>
              <a:ext cx="57857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cxnSp>
          <p:nvCxnSpPr>
            <p:cNvPr id="226" name="Straight Arrow Connector 225">
              <a:extLst>
                <a:ext uri="{FF2B5EF4-FFF2-40B4-BE49-F238E27FC236}">
                  <a16:creationId xmlns:a16="http://schemas.microsoft.com/office/drawing/2014/main" id="{056DAD4B-1630-400B-A4D1-E5543D2508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02963" y="3712097"/>
              <a:ext cx="0" cy="1329363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triangle"/>
              <a:tailEnd type="triangle"/>
            </a:ln>
            <a:effectLst/>
          </p:spPr>
        </p:cxnSp>
      </p:grpSp>
      <p:sp>
        <p:nvSpPr>
          <p:cNvPr id="135" name="Text Box 155">
            <a:extLst>
              <a:ext uri="{FF2B5EF4-FFF2-40B4-BE49-F238E27FC236}">
                <a16:creationId xmlns:a16="http://schemas.microsoft.com/office/drawing/2014/main" id="{6A87F4EA-F958-49FA-A9B1-434BF51E56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1070" y="4508500"/>
            <a:ext cx="3962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</p:txBody>
      </p:sp>
      <p:sp>
        <p:nvSpPr>
          <p:cNvPr id="140" name="Text Box 155">
            <a:extLst>
              <a:ext uri="{FF2B5EF4-FFF2-40B4-BE49-F238E27FC236}">
                <a16:creationId xmlns:a16="http://schemas.microsoft.com/office/drawing/2014/main" id="{56345A29-2C60-4FC3-B4C1-6E79EA2873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76246" y="508019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1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8" name="Text Box 155">
            <a:extLst>
              <a:ext uri="{FF2B5EF4-FFF2-40B4-BE49-F238E27FC236}">
                <a16:creationId xmlns:a16="http://schemas.microsoft.com/office/drawing/2014/main" id="{E4A096B9-01AD-40D5-898E-7FE8619C1E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1896" y="2743200"/>
            <a:ext cx="2927457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 weight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Incremental value.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ever value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state had,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has changed by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94C84357-643B-4223-93B6-0FC63B458A59}"/>
              </a:ext>
            </a:extLst>
          </p:cNvPr>
          <p:cNvSpPr/>
          <p:nvPr/>
        </p:nvSpPr>
        <p:spPr>
          <a:xfrm>
            <a:off x="91515" y="5204568"/>
            <a:ext cx="56778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8" name="Oval 167">
            <a:extLst>
              <a:ext uri="{FF2B5EF4-FFF2-40B4-BE49-F238E27FC236}">
                <a16:creationId xmlns:a16="http://schemas.microsoft.com/office/drawing/2014/main" id="{6678FA7A-EDE8-4292-928C-EAB90AEB0707}"/>
              </a:ext>
            </a:extLst>
          </p:cNvPr>
          <p:cNvSpPr/>
          <p:nvPr/>
        </p:nvSpPr>
        <p:spPr bwMode="auto">
          <a:xfrm>
            <a:off x="7586277" y="3733800"/>
            <a:ext cx="850672" cy="1332601"/>
          </a:xfrm>
          <a:prstGeom prst="ellips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E949338-BC22-48F3-B191-1365B6EB8DDD}"/>
              </a:ext>
            </a:extLst>
          </p:cNvPr>
          <p:cNvGrpSpPr/>
          <p:nvPr/>
        </p:nvGrpSpPr>
        <p:grpSpPr>
          <a:xfrm>
            <a:off x="7223686" y="3733800"/>
            <a:ext cx="1939460" cy="1332601"/>
            <a:chOff x="7223686" y="3733800"/>
            <a:chExt cx="1939460" cy="1332601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9943DC2D-48BA-4807-8A86-64C12C553547}"/>
                </a:ext>
              </a:extLst>
            </p:cNvPr>
            <p:cNvSpPr/>
            <p:nvPr/>
          </p:nvSpPr>
          <p:spPr bwMode="auto">
            <a:xfrm>
              <a:off x="7223686" y="3733800"/>
              <a:ext cx="1209424" cy="1332601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0" name="Text Box 136">
              <a:extLst>
                <a:ext uri="{FF2B5EF4-FFF2-40B4-BE49-F238E27FC236}">
                  <a16:creationId xmlns:a16="http://schemas.microsoft.com/office/drawing/2014/main" id="{9A25EA14-4E29-4675-891F-B57A69B552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37040" y="4047300"/>
              <a:ext cx="52610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+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171" name="Text Box 136">
            <a:extLst>
              <a:ext uri="{FF2B5EF4-FFF2-40B4-BE49-F238E27FC236}">
                <a16:creationId xmlns:a16="http://schemas.microsoft.com/office/drawing/2014/main" id="{6689EDB0-CA96-4A68-9066-06F00E7ED5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28298" y="2133600"/>
            <a:ext cx="76976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18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0C999A02-ADB4-4533-95ED-16D76D2B83F0}"/>
              </a:ext>
            </a:extLst>
          </p:cNvPr>
          <p:cNvGrpSpPr/>
          <p:nvPr/>
        </p:nvGrpSpPr>
        <p:grpSpPr>
          <a:xfrm>
            <a:off x="312321" y="2198229"/>
            <a:ext cx="6393891" cy="4502497"/>
            <a:chOff x="2141121" y="2061051"/>
            <a:chExt cx="6393891" cy="4502497"/>
          </a:xfrm>
        </p:grpSpPr>
        <p:sp>
          <p:nvSpPr>
            <p:cNvPr id="243" name="Text Box 128">
              <a:extLst>
                <a:ext uri="{FF2B5EF4-FFF2-40B4-BE49-F238E27FC236}">
                  <a16:creationId xmlns:a16="http://schemas.microsoft.com/office/drawing/2014/main" id="{7D2AC242-F982-4B69-93C5-CB82E1629B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408" y="246715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44" name="Text Box 129">
              <a:extLst>
                <a:ext uri="{FF2B5EF4-FFF2-40B4-BE49-F238E27FC236}">
                  <a16:creationId xmlns:a16="http://schemas.microsoft.com/office/drawing/2014/main" id="{5295352B-5D92-4CA2-8214-E179D9A71F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046" y="29561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46" name="Text Box 132">
              <a:extLst>
                <a:ext uri="{FF2B5EF4-FFF2-40B4-BE49-F238E27FC236}">
                  <a16:creationId xmlns:a16="http://schemas.microsoft.com/office/drawing/2014/main" id="{FC8CB9A6-9BDD-4716-9214-7568B71287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47" name="Text Box 133">
              <a:extLst>
                <a:ext uri="{FF2B5EF4-FFF2-40B4-BE49-F238E27FC236}">
                  <a16:creationId xmlns:a16="http://schemas.microsoft.com/office/drawing/2014/main" id="{1D56803B-2E61-44BF-BBFB-64F448929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738" y="206105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48" name="Text Box 134">
              <a:extLst>
                <a:ext uri="{FF2B5EF4-FFF2-40B4-BE49-F238E27FC236}">
                  <a16:creationId xmlns:a16="http://schemas.microsoft.com/office/drawing/2014/main" id="{97656F3B-2879-41AB-BB0A-41D69B6A97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6996" y="34847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249" name="Text Box 135">
              <a:extLst>
                <a:ext uri="{FF2B5EF4-FFF2-40B4-BE49-F238E27FC236}">
                  <a16:creationId xmlns:a16="http://schemas.microsoft.com/office/drawing/2014/main" id="{DD3AA7A4-4A7B-41D3-9809-3FC9B6BD35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885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50" name="Text Box 137">
              <a:extLst>
                <a:ext uri="{FF2B5EF4-FFF2-40B4-BE49-F238E27FC236}">
                  <a16:creationId xmlns:a16="http://schemas.microsoft.com/office/drawing/2014/main" id="{4DC0FF4E-50C9-4D4C-BD1F-9012B7F8DD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800" y="2065814"/>
              <a:ext cx="4074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251" name="Text Box 138">
              <a:extLst>
                <a:ext uri="{FF2B5EF4-FFF2-40B4-BE49-F238E27FC236}">
                  <a16:creationId xmlns:a16="http://schemas.microsoft.com/office/drawing/2014/main" id="{178D10F2-C18C-44A0-A0AF-C855982F31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574" y="2062639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52" name="Text Box 140">
              <a:extLst>
                <a:ext uri="{FF2B5EF4-FFF2-40B4-BE49-F238E27FC236}">
                  <a16:creationId xmlns:a16="http://schemas.microsoft.com/office/drawing/2014/main" id="{C12742C8-F83E-4378-8E5E-3245701FE7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121" y="456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93284D7D-4270-4BD4-A310-D043F9B42D29}"/>
                </a:ext>
              </a:extLst>
            </p:cNvPr>
            <p:cNvGrpSpPr/>
            <p:nvPr/>
          </p:nvGrpSpPr>
          <p:grpSpPr>
            <a:xfrm>
              <a:off x="2407175" y="2318699"/>
              <a:ext cx="406399" cy="561975"/>
              <a:chOff x="2032001" y="5175250"/>
              <a:chExt cx="406399" cy="561975"/>
            </a:xfrm>
          </p:grpSpPr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ABEF1266-A782-4219-BA0B-AA5F2F6EE782}"/>
                  </a:ext>
                </a:extLst>
              </p:cNvPr>
              <p:cNvSpPr/>
              <p:nvPr/>
            </p:nvSpPr>
            <p:spPr bwMode="auto">
              <a:xfrm>
                <a:off x="2286000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58" name="Text Box 26">
                <a:extLst>
                  <a:ext uri="{FF2B5EF4-FFF2-40B4-BE49-F238E27FC236}">
                    <a16:creationId xmlns:a16="http://schemas.microsoft.com/office/drawing/2014/main" id="{5CF7B354-FBF5-4D25-B575-4AD05840FD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2001" y="5175250"/>
                <a:ext cx="30489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AF594E02-3B6D-46D1-8B27-FEA7F7B3AB3F}"/>
                </a:ext>
              </a:extLst>
            </p:cNvPr>
            <p:cNvGrpSpPr/>
            <p:nvPr/>
          </p:nvGrpSpPr>
          <p:grpSpPr>
            <a:xfrm>
              <a:off x="8210955" y="6001573"/>
              <a:ext cx="324057" cy="561975"/>
              <a:chOff x="1934028" y="5175250"/>
              <a:chExt cx="324057" cy="561975"/>
            </a:xfrm>
          </p:grpSpPr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EA9CB94B-E7F2-455D-A293-28BB5FF2237C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56" name="Text Box 26">
                <a:extLst>
                  <a:ext uri="{FF2B5EF4-FFF2-40B4-BE49-F238E27FC236}">
                    <a16:creationId xmlns:a16="http://schemas.microsoft.com/office/drawing/2014/main" id="{D4D1B0C4-7037-4BE8-B804-61E0C6DADC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</p:grpSp>
      <p:sp>
        <p:nvSpPr>
          <p:cNvPr id="131" name="Text Box 131">
            <a:extLst>
              <a:ext uri="{FF2B5EF4-FFF2-40B4-BE49-F238E27FC236}">
                <a16:creationId xmlns:a16="http://schemas.microsoft.com/office/drawing/2014/main" id="{2E189AD8-5932-4F20-8ECD-AB421D22D7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7" y="6188907"/>
            <a:ext cx="6222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4129089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2.22222E-6 L 0.7875 -0.06829 " pathEditMode="relative" rAng="0" ptsTypes="AA">
                                      <p:cBhvr>
                                        <p:cTn id="24" dur="9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375" y="-342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220" grpId="0" animBg="1"/>
      <p:bldP spid="222" grpId="0"/>
      <p:bldP spid="135" grpId="0"/>
      <p:bldP spid="158" grpId="0"/>
      <p:bldP spid="168" grpId="0" animBg="1"/>
      <p:bldP spid="171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/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/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7CC0793-D038-4A88-9F1F-16B11A1F8317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/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/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/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/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/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/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/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/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/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/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/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/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/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/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/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/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/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/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/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/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/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/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/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/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/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/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/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EB31520F-4662-4E4D-A494-F4A27092B1C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9BA879F9-E9A9-438F-B064-24EFA6836A70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35C05B84-BFA9-49D8-BE15-4B586B4D6E71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" name="Rectangle 4">
            <a:extLst>
              <a:ext uri="{FF2B5EF4-FFF2-40B4-BE49-F238E27FC236}">
                <a16:creationId xmlns:a16="http://schemas.microsoft.com/office/drawing/2014/main" id="{92E3038A-3703-468A-87F3-7DA903E3DF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2140B899-1C52-45E2-B1C8-0942CFC4F2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23176174-06C9-41E1-BD72-08BF96FF6CCD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72" name="Text Box 6">
            <a:extLst>
              <a:ext uri="{FF2B5EF4-FFF2-40B4-BE49-F238E27FC236}">
                <a16:creationId xmlns:a16="http://schemas.microsoft.com/office/drawing/2014/main" id="{6C821540-2336-4A7F-A478-A16721098F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6" y="762000"/>
            <a:ext cx="6170574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state[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V,n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“Considered every object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      &amp; have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exactly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volume </a:t>
            </a:r>
            <a:r>
              <a:rPr lang="en-US" sz="2400" noProof="0" dirty="0">
                <a:solidFill>
                  <a:srgbClr val="FFC000"/>
                </a:solidFill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 filled.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”</a:t>
            </a:r>
          </a:p>
        </p:txBody>
      </p:sp>
      <p:pic>
        <p:nvPicPr>
          <p:cNvPr id="190" name="Picture 189">
            <a:extLst>
              <a:ext uri="{FF2B5EF4-FFF2-40B4-BE49-F238E27FC236}">
                <a16:creationId xmlns:a16="http://schemas.microsoft.com/office/drawing/2014/main" id="{FC0A60C0-B22E-40F8-A575-9367AB9C2465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A97AA3DF-14BB-4F74-BF9C-5D7F7E0428B9}"/>
              </a:ext>
            </a:extLst>
          </p:cNvPr>
          <p:cNvGrpSpPr/>
          <p:nvPr/>
        </p:nvGrpSpPr>
        <p:grpSpPr>
          <a:xfrm>
            <a:off x="1986048" y="4733399"/>
            <a:ext cx="4906082" cy="1945032"/>
            <a:chOff x="1986048" y="4733399"/>
            <a:chExt cx="4906082" cy="1945032"/>
          </a:xfrm>
        </p:grpSpPr>
        <p:sp>
          <p:nvSpPr>
            <p:cNvPr id="158" name="Text Box 155">
              <a:extLst>
                <a:ext uri="{FF2B5EF4-FFF2-40B4-BE49-F238E27FC236}">
                  <a16:creationId xmlns:a16="http://schemas.microsoft.com/office/drawing/2014/main" id="{E4A096B9-01AD-40D5-898E-7FE8619C1E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64673" y="4733399"/>
              <a:ext cx="2927457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It is ok if in the end the knapsack is not completely full.</a:t>
              </a:r>
            </a:p>
          </p:txBody>
        </p:sp>
        <p:sp>
          <p:nvSpPr>
            <p:cNvPr id="138" name="Freeform 2">
              <a:extLst>
                <a:ext uri="{FF2B5EF4-FFF2-40B4-BE49-F238E27FC236}">
                  <a16:creationId xmlns:a16="http://schemas.microsoft.com/office/drawing/2014/main" id="{EE0481A3-EEDE-4E08-869D-0DD85BF3A7A1}"/>
                </a:ext>
              </a:extLst>
            </p:cNvPr>
            <p:cNvSpPr/>
            <p:nvPr/>
          </p:nvSpPr>
          <p:spPr>
            <a:xfrm>
              <a:off x="5357514" y="6324601"/>
              <a:ext cx="1043778" cy="20278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3" name="Freeform 2">
              <a:extLst>
                <a:ext uri="{FF2B5EF4-FFF2-40B4-BE49-F238E27FC236}">
                  <a16:creationId xmlns:a16="http://schemas.microsoft.com/office/drawing/2014/main" id="{A77CD5F6-EA9E-47EE-A291-748740683C0E}"/>
                </a:ext>
              </a:extLst>
            </p:cNvPr>
            <p:cNvSpPr/>
            <p:nvPr/>
          </p:nvSpPr>
          <p:spPr>
            <a:xfrm>
              <a:off x="4876800" y="6243935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24" name="Freeform 2">
              <a:extLst>
                <a:ext uri="{FF2B5EF4-FFF2-40B4-BE49-F238E27FC236}">
                  <a16:creationId xmlns:a16="http://schemas.microsoft.com/office/drawing/2014/main" id="{D7FCC4C9-DD0C-4F3D-9FE9-8EE8F3E62BA6}"/>
                </a:ext>
              </a:extLst>
            </p:cNvPr>
            <p:cNvSpPr/>
            <p:nvPr/>
          </p:nvSpPr>
          <p:spPr>
            <a:xfrm>
              <a:off x="3924630" y="6124132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29" name="Freeform 2">
              <a:extLst>
                <a:ext uri="{FF2B5EF4-FFF2-40B4-BE49-F238E27FC236}">
                  <a16:creationId xmlns:a16="http://schemas.microsoft.com/office/drawing/2014/main" id="{ABDA8BAB-8461-43C7-9929-A294352344A9}"/>
                </a:ext>
              </a:extLst>
            </p:cNvPr>
            <p:cNvSpPr/>
            <p:nvPr/>
          </p:nvSpPr>
          <p:spPr>
            <a:xfrm>
              <a:off x="3258300" y="5945684"/>
              <a:ext cx="3218700" cy="63976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1" name="Freeform 2">
              <a:extLst>
                <a:ext uri="{FF2B5EF4-FFF2-40B4-BE49-F238E27FC236}">
                  <a16:creationId xmlns:a16="http://schemas.microsoft.com/office/drawing/2014/main" id="{9190ACAD-B9A3-4451-9DB6-3DF814BCB959}"/>
                </a:ext>
              </a:extLst>
            </p:cNvPr>
            <p:cNvSpPr/>
            <p:nvPr/>
          </p:nvSpPr>
          <p:spPr>
            <a:xfrm>
              <a:off x="5854521" y="6455408"/>
              <a:ext cx="533400" cy="71979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2" name="Text Box 155">
              <a:extLst>
                <a:ext uri="{FF2B5EF4-FFF2-40B4-BE49-F238E27FC236}">
                  <a16:creationId xmlns:a16="http://schemas.microsoft.com/office/drawing/2014/main" id="{5A87D3ED-0C56-480D-879A-A541ACAC3B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6048" y="6032100"/>
              <a:ext cx="1325726" cy="646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6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 . . </a:t>
              </a:r>
            </a:p>
          </p:txBody>
        </p:sp>
      </p:grp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06706710-5EFA-46F0-ACD6-18B42290D41B}"/>
              </a:ext>
            </a:extLst>
          </p:cNvPr>
          <p:cNvGrpSpPr/>
          <p:nvPr/>
        </p:nvGrpSpPr>
        <p:grpSpPr>
          <a:xfrm>
            <a:off x="312321" y="2198229"/>
            <a:ext cx="6393891" cy="4502497"/>
            <a:chOff x="2141121" y="2061051"/>
            <a:chExt cx="6393891" cy="4502497"/>
          </a:xfrm>
        </p:grpSpPr>
        <p:sp>
          <p:nvSpPr>
            <p:cNvPr id="268" name="Text Box 128">
              <a:extLst>
                <a:ext uri="{FF2B5EF4-FFF2-40B4-BE49-F238E27FC236}">
                  <a16:creationId xmlns:a16="http://schemas.microsoft.com/office/drawing/2014/main" id="{717E7351-0D56-4648-A85D-2B5114E39B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408" y="246715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69" name="Text Box 129">
              <a:extLst>
                <a:ext uri="{FF2B5EF4-FFF2-40B4-BE49-F238E27FC236}">
                  <a16:creationId xmlns:a16="http://schemas.microsoft.com/office/drawing/2014/main" id="{BB512B7D-B56A-40CA-8DBD-914F40F7E1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046" y="29561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71" name="Text Box 132">
              <a:extLst>
                <a:ext uri="{FF2B5EF4-FFF2-40B4-BE49-F238E27FC236}">
                  <a16:creationId xmlns:a16="http://schemas.microsoft.com/office/drawing/2014/main" id="{832D6ACB-C971-412C-BCE7-B2B4C77DF5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72" name="Text Box 133">
              <a:extLst>
                <a:ext uri="{FF2B5EF4-FFF2-40B4-BE49-F238E27FC236}">
                  <a16:creationId xmlns:a16="http://schemas.microsoft.com/office/drawing/2014/main" id="{B190B041-AA93-4222-A5DC-99531ECE4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738" y="206105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73" name="Text Box 134">
              <a:extLst>
                <a:ext uri="{FF2B5EF4-FFF2-40B4-BE49-F238E27FC236}">
                  <a16:creationId xmlns:a16="http://schemas.microsoft.com/office/drawing/2014/main" id="{127A3C14-AFEC-4411-8470-999496254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6996" y="34847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274" name="Text Box 135">
              <a:extLst>
                <a:ext uri="{FF2B5EF4-FFF2-40B4-BE49-F238E27FC236}">
                  <a16:creationId xmlns:a16="http://schemas.microsoft.com/office/drawing/2014/main" id="{8DE3BEB2-ECA4-4EBD-8C20-9A818139A2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885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75" name="Text Box 137">
              <a:extLst>
                <a:ext uri="{FF2B5EF4-FFF2-40B4-BE49-F238E27FC236}">
                  <a16:creationId xmlns:a16="http://schemas.microsoft.com/office/drawing/2014/main" id="{A4D9AB48-AC4D-48B1-B6F2-F9BB2318EA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800" y="2065814"/>
              <a:ext cx="4074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276" name="Text Box 138">
              <a:extLst>
                <a:ext uri="{FF2B5EF4-FFF2-40B4-BE49-F238E27FC236}">
                  <a16:creationId xmlns:a16="http://schemas.microsoft.com/office/drawing/2014/main" id="{3EB590EB-606C-48C6-8509-5D432BE5BB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574" y="2062639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77" name="Text Box 140">
              <a:extLst>
                <a:ext uri="{FF2B5EF4-FFF2-40B4-BE49-F238E27FC236}">
                  <a16:creationId xmlns:a16="http://schemas.microsoft.com/office/drawing/2014/main" id="{32F06574-BE4D-473A-BF5A-047750DD26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121" y="456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  <p:grpSp>
          <p:nvGrpSpPr>
            <p:cNvPr id="278" name="Group 277">
              <a:extLst>
                <a:ext uri="{FF2B5EF4-FFF2-40B4-BE49-F238E27FC236}">
                  <a16:creationId xmlns:a16="http://schemas.microsoft.com/office/drawing/2014/main" id="{E77AB8B7-9F25-4CF9-BE69-F74F097D3A6A}"/>
                </a:ext>
              </a:extLst>
            </p:cNvPr>
            <p:cNvGrpSpPr/>
            <p:nvPr/>
          </p:nvGrpSpPr>
          <p:grpSpPr>
            <a:xfrm>
              <a:off x="2407175" y="2318699"/>
              <a:ext cx="406399" cy="561975"/>
              <a:chOff x="2032001" y="5175250"/>
              <a:chExt cx="406399" cy="561975"/>
            </a:xfrm>
          </p:grpSpPr>
          <p:sp>
            <p:nvSpPr>
              <p:cNvPr id="282" name="Oval 281">
                <a:extLst>
                  <a:ext uri="{FF2B5EF4-FFF2-40B4-BE49-F238E27FC236}">
                    <a16:creationId xmlns:a16="http://schemas.microsoft.com/office/drawing/2014/main" id="{F49024D4-1F09-44D6-8CAB-6F09B6F4C13C}"/>
                  </a:ext>
                </a:extLst>
              </p:cNvPr>
              <p:cNvSpPr/>
              <p:nvPr/>
            </p:nvSpPr>
            <p:spPr bwMode="auto">
              <a:xfrm>
                <a:off x="2286000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3" name="Text Box 26">
                <a:extLst>
                  <a:ext uri="{FF2B5EF4-FFF2-40B4-BE49-F238E27FC236}">
                    <a16:creationId xmlns:a16="http://schemas.microsoft.com/office/drawing/2014/main" id="{8FBD4A00-8D6D-462B-B1B4-0BAA96D075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2001" y="5175250"/>
                <a:ext cx="30489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</p:grpSp>
        <p:grpSp>
          <p:nvGrpSpPr>
            <p:cNvPr id="279" name="Group 278">
              <a:extLst>
                <a:ext uri="{FF2B5EF4-FFF2-40B4-BE49-F238E27FC236}">
                  <a16:creationId xmlns:a16="http://schemas.microsoft.com/office/drawing/2014/main" id="{0F47F739-6BD6-4916-81B5-5C320501EF90}"/>
                </a:ext>
              </a:extLst>
            </p:cNvPr>
            <p:cNvGrpSpPr/>
            <p:nvPr/>
          </p:nvGrpSpPr>
          <p:grpSpPr>
            <a:xfrm>
              <a:off x="8210955" y="6001573"/>
              <a:ext cx="324057" cy="561975"/>
              <a:chOff x="1934028" y="5175250"/>
              <a:chExt cx="324057" cy="561975"/>
            </a:xfrm>
          </p:grpSpPr>
          <p:sp>
            <p:nvSpPr>
              <p:cNvPr id="280" name="Oval 279">
                <a:extLst>
                  <a:ext uri="{FF2B5EF4-FFF2-40B4-BE49-F238E27FC236}">
                    <a16:creationId xmlns:a16="http://schemas.microsoft.com/office/drawing/2014/main" id="{E1F0CBA2-1D4E-494B-AD71-9D336098EEAF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1" name="Text Box 26">
                <a:extLst>
                  <a:ext uri="{FF2B5EF4-FFF2-40B4-BE49-F238E27FC236}">
                    <a16:creationId xmlns:a16="http://schemas.microsoft.com/office/drawing/2014/main" id="{DD181D0D-FE16-46E5-86E8-FC20BA72AD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549A83BC-7F29-4CA7-9A5F-3D436E4F8CAA}"/>
              </a:ext>
            </a:extLst>
          </p:cNvPr>
          <p:cNvGrpSpPr/>
          <p:nvPr/>
        </p:nvGrpSpPr>
        <p:grpSpPr>
          <a:xfrm>
            <a:off x="6019800" y="6161819"/>
            <a:ext cx="660042" cy="607102"/>
            <a:chOff x="2947015" y="5132278"/>
            <a:chExt cx="660042" cy="607102"/>
          </a:xfrm>
        </p:grpSpPr>
        <p:sp>
          <p:nvSpPr>
            <p:cNvPr id="302" name="Rectangle 141">
              <a:extLst>
                <a:ext uri="{FF2B5EF4-FFF2-40B4-BE49-F238E27FC236}">
                  <a16:creationId xmlns:a16="http://schemas.microsoft.com/office/drawing/2014/main" id="{61EC1599-199E-4021-B171-FE73FCDBE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303" name="Picture 302">
              <a:extLst>
                <a:ext uri="{FF2B5EF4-FFF2-40B4-BE49-F238E27FC236}">
                  <a16:creationId xmlns:a16="http://schemas.microsoft.com/office/drawing/2014/main" id="{747C9D9A-F484-42B2-8B08-7EE83F24DE7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2947015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2596B4A7-3DDC-4523-B05B-CE29AE56826D}"/>
              </a:ext>
            </a:extLst>
          </p:cNvPr>
          <p:cNvGrpSpPr/>
          <p:nvPr/>
        </p:nvGrpSpPr>
        <p:grpSpPr>
          <a:xfrm>
            <a:off x="6793507" y="3608089"/>
            <a:ext cx="2121893" cy="1533810"/>
            <a:chOff x="6793507" y="3608089"/>
            <a:chExt cx="2121893" cy="1533810"/>
          </a:xfrm>
        </p:grpSpPr>
        <p:grpSp>
          <p:nvGrpSpPr>
            <p:cNvPr id="174" name="Group 44">
              <a:extLst>
                <a:ext uri="{FF2B5EF4-FFF2-40B4-BE49-F238E27FC236}">
                  <a16:creationId xmlns:a16="http://schemas.microsoft.com/office/drawing/2014/main" id="{88856AD1-A1EC-4FF3-9F78-EDB10EBC9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3507" y="3608089"/>
              <a:ext cx="2121893" cy="1533810"/>
              <a:chOff x="1059" y="1025"/>
              <a:chExt cx="1490" cy="1822"/>
            </a:xfrm>
          </p:grpSpPr>
          <p:sp>
            <p:nvSpPr>
              <p:cNvPr id="175" name="Freeform 45">
                <a:extLst>
                  <a:ext uri="{FF2B5EF4-FFF2-40B4-BE49-F238E27FC236}">
                    <a16:creationId xmlns:a16="http://schemas.microsoft.com/office/drawing/2014/main" id="{A824E276-D63B-4A4E-A5FD-03B892A95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" name="Freeform 46">
                <a:extLst>
                  <a:ext uri="{FF2B5EF4-FFF2-40B4-BE49-F238E27FC236}">
                    <a16:creationId xmlns:a16="http://schemas.microsoft.com/office/drawing/2014/main" id="{199286E9-A763-40A9-BB13-BE928E81C3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" name="Freeform 47">
                <a:extLst>
                  <a:ext uri="{FF2B5EF4-FFF2-40B4-BE49-F238E27FC236}">
                    <a16:creationId xmlns:a16="http://schemas.microsoft.com/office/drawing/2014/main" id="{88376979-EADF-46F5-9785-4E7BC1A20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" name="Freeform 48">
                <a:extLst>
                  <a:ext uri="{FF2B5EF4-FFF2-40B4-BE49-F238E27FC236}">
                    <a16:creationId xmlns:a16="http://schemas.microsoft.com/office/drawing/2014/main" id="{AE18CFF9-1AE9-4438-A666-B1EC99CD6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" name="Freeform 49">
                <a:extLst>
                  <a:ext uri="{FF2B5EF4-FFF2-40B4-BE49-F238E27FC236}">
                    <a16:creationId xmlns:a16="http://schemas.microsoft.com/office/drawing/2014/main" id="{1B0B25F4-8240-4C95-BFFB-32AE4FE92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0" name="Freeform 50">
                <a:extLst>
                  <a:ext uri="{FF2B5EF4-FFF2-40B4-BE49-F238E27FC236}">
                    <a16:creationId xmlns:a16="http://schemas.microsoft.com/office/drawing/2014/main" id="{F6BB81C9-A7E1-4820-A806-AA2624007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1" name="Freeform 51">
                <a:extLst>
                  <a:ext uri="{FF2B5EF4-FFF2-40B4-BE49-F238E27FC236}">
                    <a16:creationId xmlns:a16="http://schemas.microsoft.com/office/drawing/2014/main" id="{CC1814CF-784A-4736-8166-92B12B347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" name="Freeform 52">
                <a:extLst>
                  <a:ext uri="{FF2B5EF4-FFF2-40B4-BE49-F238E27FC236}">
                    <a16:creationId xmlns:a16="http://schemas.microsoft.com/office/drawing/2014/main" id="{F4B775D7-3ACF-4B6C-8BD9-A74AE0CE2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3" name="Freeform 53">
                <a:extLst>
                  <a:ext uri="{FF2B5EF4-FFF2-40B4-BE49-F238E27FC236}">
                    <a16:creationId xmlns:a16="http://schemas.microsoft.com/office/drawing/2014/main" id="{B77627FF-2183-4FB4-8899-40DFC261E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4" name="Freeform 54">
                <a:extLst>
                  <a:ext uri="{FF2B5EF4-FFF2-40B4-BE49-F238E27FC236}">
                    <a16:creationId xmlns:a16="http://schemas.microsoft.com/office/drawing/2014/main" id="{798193F8-869B-4D05-A51F-E66B7AE2C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5" name="Freeform 55">
                <a:extLst>
                  <a:ext uri="{FF2B5EF4-FFF2-40B4-BE49-F238E27FC236}">
                    <a16:creationId xmlns:a16="http://schemas.microsoft.com/office/drawing/2014/main" id="{A60F60C3-6E20-4896-A1FB-696579D08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6" name="Freeform 56">
                <a:extLst>
                  <a:ext uri="{FF2B5EF4-FFF2-40B4-BE49-F238E27FC236}">
                    <a16:creationId xmlns:a16="http://schemas.microsoft.com/office/drawing/2014/main" id="{5FE83DB4-B35D-4177-A2AB-B40CA48337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7" name="Freeform 57">
                <a:extLst>
                  <a:ext uri="{FF2B5EF4-FFF2-40B4-BE49-F238E27FC236}">
                    <a16:creationId xmlns:a16="http://schemas.microsoft.com/office/drawing/2014/main" id="{B97F7738-D485-435C-89C7-24966FDC1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8" name="Freeform 58">
                <a:extLst>
                  <a:ext uri="{FF2B5EF4-FFF2-40B4-BE49-F238E27FC236}">
                    <a16:creationId xmlns:a16="http://schemas.microsoft.com/office/drawing/2014/main" id="{CB9F094A-1C26-43BE-9BC8-BFC9F61B1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9" name="Freeform 59">
                <a:extLst>
                  <a:ext uri="{FF2B5EF4-FFF2-40B4-BE49-F238E27FC236}">
                    <a16:creationId xmlns:a16="http://schemas.microsoft.com/office/drawing/2014/main" id="{24E36CE2-7D74-4C6B-8E68-135C04970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91" name="Group 17">
              <a:extLst>
                <a:ext uri="{FF2B5EF4-FFF2-40B4-BE49-F238E27FC236}">
                  <a16:creationId xmlns:a16="http://schemas.microsoft.com/office/drawing/2014/main" id="{D29775EA-EAB9-4217-9CE5-6DE16ABAED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4145" y="3752850"/>
              <a:ext cx="914400" cy="838200"/>
              <a:chOff x="2569" y="1329"/>
              <a:chExt cx="905" cy="521"/>
            </a:xfrm>
          </p:grpSpPr>
          <p:sp>
            <p:nvSpPr>
              <p:cNvPr id="192" name="Freeform 18">
                <a:extLst>
                  <a:ext uri="{FF2B5EF4-FFF2-40B4-BE49-F238E27FC236}">
                    <a16:creationId xmlns:a16="http://schemas.microsoft.com/office/drawing/2014/main" id="{55723585-84EC-4D96-AF20-1F3BBF3FF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3" name="Freeform 19">
                <a:extLst>
                  <a:ext uri="{FF2B5EF4-FFF2-40B4-BE49-F238E27FC236}">
                    <a16:creationId xmlns:a16="http://schemas.microsoft.com/office/drawing/2014/main" id="{887AEAB5-4BF1-4712-982D-BCC5CBED0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4" name="Freeform 20">
                <a:extLst>
                  <a:ext uri="{FF2B5EF4-FFF2-40B4-BE49-F238E27FC236}">
                    <a16:creationId xmlns:a16="http://schemas.microsoft.com/office/drawing/2014/main" id="{EFA5FB9B-CE9F-4CE2-9008-63C929A4E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5" name="Freeform 21">
                <a:extLst>
                  <a:ext uri="{FF2B5EF4-FFF2-40B4-BE49-F238E27FC236}">
                    <a16:creationId xmlns:a16="http://schemas.microsoft.com/office/drawing/2014/main" id="{6F3CC643-AB4C-4460-9E54-DA2068534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6" name="Freeform 22">
                <a:extLst>
                  <a:ext uri="{FF2B5EF4-FFF2-40B4-BE49-F238E27FC236}">
                    <a16:creationId xmlns:a16="http://schemas.microsoft.com/office/drawing/2014/main" id="{D521EB11-2723-4192-957C-4563DCBF8E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7" name="Freeform 23">
                <a:extLst>
                  <a:ext uri="{FF2B5EF4-FFF2-40B4-BE49-F238E27FC236}">
                    <a16:creationId xmlns:a16="http://schemas.microsoft.com/office/drawing/2014/main" id="{36C34A7D-084F-4409-82A4-5509BB49C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8" name="Freeform 24">
                <a:extLst>
                  <a:ext uri="{FF2B5EF4-FFF2-40B4-BE49-F238E27FC236}">
                    <a16:creationId xmlns:a16="http://schemas.microsoft.com/office/drawing/2014/main" id="{AD510389-28F7-4E72-9B3D-776A4755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9" name="Freeform 25">
                <a:extLst>
                  <a:ext uri="{FF2B5EF4-FFF2-40B4-BE49-F238E27FC236}">
                    <a16:creationId xmlns:a16="http://schemas.microsoft.com/office/drawing/2014/main" id="{AB688734-81AA-4645-8F61-ADE350E12F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0" name="Freeform 26">
                <a:extLst>
                  <a:ext uri="{FF2B5EF4-FFF2-40B4-BE49-F238E27FC236}">
                    <a16:creationId xmlns:a16="http://schemas.microsoft.com/office/drawing/2014/main" id="{970070C2-C1EB-409A-905C-4A587E8AC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1" name="Freeform 27">
                <a:extLst>
                  <a:ext uri="{FF2B5EF4-FFF2-40B4-BE49-F238E27FC236}">
                    <a16:creationId xmlns:a16="http://schemas.microsoft.com/office/drawing/2014/main" id="{A87852F4-7166-417A-9232-99AA823C1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2" name="Freeform 28">
                <a:extLst>
                  <a:ext uri="{FF2B5EF4-FFF2-40B4-BE49-F238E27FC236}">
                    <a16:creationId xmlns:a16="http://schemas.microsoft.com/office/drawing/2014/main" id="{B6B06F4B-361B-4D8C-BD89-0D968B657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3" name="Freeform 29">
                <a:extLst>
                  <a:ext uri="{FF2B5EF4-FFF2-40B4-BE49-F238E27FC236}">
                    <a16:creationId xmlns:a16="http://schemas.microsoft.com/office/drawing/2014/main" id="{2166485B-05CF-4CD9-97E9-BBBF23778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4" name="Freeform 30">
                <a:extLst>
                  <a:ext uri="{FF2B5EF4-FFF2-40B4-BE49-F238E27FC236}">
                    <a16:creationId xmlns:a16="http://schemas.microsoft.com/office/drawing/2014/main" id="{B93D5F70-7E01-4D65-BD9D-BF91F9C75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5" name="Freeform 31">
                <a:extLst>
                  <a:ext uri="{FF2B5EF4-FFF2-40B4-BE49-F238E27FC236}">
                    <a16:creationId xmlns:a16="http://schemas.microsoft.com/office/drawing/2014/main" id="{D59CC107-FDCC-49E1-AFDF-D8D181D19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6" name="Freeform 32">
                <a:extLst>
                  <a:ext uri="{FF2B5EF4-FFF2-40B4-BE49-F238E27FC236}">
                    <a16:creationId xmlns:a16="http://schemas.microsoft.com/office/drawing/2014/main" id="{547A43E4-8F9E-42B7-A747-0DA012BC78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7" name="Freeform 33">
                <a:extLst>
                  <a:ext uri="{FF2B5EF4-FFF2-40B4-BE49-F238E27FC236}">
                    <a16:creationId xmlns:a16="http://schemas.microsoft.com/office/drawing/2014/main" id="{CB608B3E-1EBE-4165-854E-1630C16E6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8" name="Freeform 34">
                <a:extLst>
                  <a:ext uri="{FF2B5EF4-FFF2-40B4-BE49-F238E27FC236}">
                    <a16:creationId xmlns:a16="http://schemas.microsoft.com/office/drawing/2014/main" id="{2542A7D9-C866-4B18-92B0-A0C77AFBC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09" name="Freeform 35">
                <a:extLst>
                  <a:ext uri="{FF2B5EF4-FFF2-40B4-BE49-F238E27FC236}">
                    <a16:creationId xmlns:a16="http://schemas.microsoft.com/office/drawing/2014/main" id="{8B651E31-A76B-4AFA-9D6F-FB311C5B1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0" name="Freeform 36">
                <a:extLst>
                  <a:ext uri="{FF2B5EF4-FFF2-40B4-BE49-F238E27FC236}">
                    <a16:creationId xmlns:a16="http://schemas.microsoft.com/office/drawing/2014/main" id="{E905FBD5-49DD-4DB7-A89F-C94078E88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2" name="Freeform 37">
                <a:extLst>
                  <a:ext uri="{FF2B5EF4-FFF2-40B4-BE49-F238E27FC236}">
                    <a16:creationId xmlns:a16="http://schemas.microsoft.com/office/drawing/2014/main" id="{97462E7B-2686-492D-86D3-DC20E5BF7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3" name="Freeform 38">
                <a:extLst>
                  <a:ext uri="{FF2B5EF4-FFF2-40B4-BE49-F238E27FC236}">
                    <a16:creationId xmlns:a16="http://schemas.microsoft.com/office/drawing/2014/main" id="{8F6449AB-F884-4AE6-B44E-3BC64833DE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4" name="Freeform 39">
                <a:extLst>
                  <a:ext uri="{FF2B5EF4-FFF2-40B4-BE49-F238E27FC236}">
                    <a16:creationId xmlns:a16="http://schemas.microsoft.com/office/drawing/2014/main" id="{350D5F5F-1884-4AEA-9097-CE4176886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5" name="Freeform 40">
                <a:extLst>
                  <a:ext uri="{FF2B5EF4-FFF2-40B4-BE49-F238E27FC236}">
                    <a16:creationId xmlns:a16="http://schemas.microsoft.com/office/drawing/2014/main" id="{5EE8F05C-76BC-44D4-B67A-238D83D62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6" name="Freeform 41">
                <a:extLst>
                  <a:ext uri="{FF2B5EF4-FFF2-40B4-BE49-F238E27FC236}">
                    <a16:creationId xmlns:a16="http://schemas.microsoft.com/office/drawing/2014/main" id="{CED6FC73-5A40-4195-AAF8-FD3982CBB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7" name="Freeform 42">
                <a:extLst>
                  <a:ext uri="{FF2B5EF4-FFF2-40B4-BE49-F238E27FC236}">
                    <a16:creationId xmlns:a16="http://schemas.microsoft.com/office/drawing/2014/main" id="{DBBC0E5F-D39D-4CF4-ABD0-E97BADD3C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18" name="Freeform 43">
                <a:extLst>
                  <a:ext uri="{FF2B5EF4-FFF2-40B4-BE49-F238E27FC236}">
                    <a16:creationId xmlns:a16="http://schemas.microsoft.com/office/drawing/2014/main" id="{50E7BC3A-F0B7-4417-A04A-0A4ED479E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219" name="Picture 16" descr="j0232136">
              <a:extLst>
                <a:ext uri="{FF2B5EF4-FFF2-40B4-BE49-F238E27FC236}">
                  <a16:creationId xmlns:a16="http://schemas.microsoft.com/office/drawing/2014/main" id="{0A62FB88-231D-4AC2-9A92-D84C98C7EE07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38372" y="4267200"/>
              <a:ext cx="579438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4" name="Picture 15" descr="j0238687">
              <a:extLst>
                <a:ext uri="{FF2B5EF4-FFF2-40B4-BE49-F238E27FC236}">
                  <a16:creationId xmlns:a16="http://schemas.microsoft.com/office/drawing/2014/main" id="{77B08B28-A0E9-4D83-A968-D5D8D68E0166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7085146" y="4497256"/>
              <a:ext cx="695151" cy="387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17" name="Text Box 131">
            <a:extLst>
              <a:ext uri="{FF2B5EF4-FFF2-40B4-BE49-F238E27FC236}">
                <a16:creationId xmlns:a16="http://schemas.microsoft.com/office/drawing/2014/main" id="{684AC8D2-1F36-41A8-AD4B-2E4EAA3540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7" y="6188907"/>
            <a:ext cx="6222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864936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965623"/>
            <a:chOff x="4194" y="1993"/>
            <a:chExt cx="1422" cy="2245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6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Knapsack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72D5CA9-E925-4CCC-91DA-C3ADE41F4C8B}"/>
              </a:ext>
            </a:extLst>
          </p:cNvPr>
          <p:cNvGrpSpPr/>
          <p:nvPr/>
        </p:nvGrpSpPr>
        <p:grpSpPr>
          <a:xfrm>
            <a:off x="4052587" y="3048000"/>
            <a:ext cx="2971800" cy="1630065"/>
            <a:chOff x="4052587" y="3048000"/>
            <a:chExt cx="2971800" cy="163006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A567AEE8-FE2D-4D32-ADE1-7A16A659DC5C}"/>
                </a:ext>
              </a:extLst>
            </p:cNvPr>
            <p:cNvGrpSpPr/>
            <p:nvPr/>
          </p:nvGrpSpPr>
          <p:grpSpPr>
            <a:xfrm>
              <a:off x="4052587" y="3048000"/>
              <a:ext cx="2971800" cy="1630065"/>
              <a:chOff x="4052587" y="2941935"/>
              <a:chExt cx="2971800" cy="1630065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2587" y="4572000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515" y="2941935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35E812A9-0242-4E19-95AE-18A9369015E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4746748" y="3454624"/>
              <a:ext cx="1682595" cy="1129069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275520A5-E9F0-4542-B02D-9C9484FD98B8}"/>
              </a:ext>
            </a:extLst>
          </p:cNvPr>
          <p:cNvGrpSpPr/>
          <p:nvPr/>
        </p:nvGrpSpPr>
        <p:grpSpPr>
          <a:xfrm>
            <a:off x="3834730" y="4860445"/>
            <a:ext cx="3778041" cy="1309374"/>
            <a:chOff x="3834730" y="4860445"/>
            <a:chExt cx="3778041" cy="1309374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638800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6183435B-D143-40C8-8E7D-3064A92A3F76}"/>
                </a:ext>
              </a:extLst>
            </p:cNvPr>
            <p:cNvGrpSpPr/>
            <p:nvPr/>
          </p:nvGrpSpPr>
          <p:grpSpPr>
            <a:xfrm>
              <a:off x="4583576" y="4860445"/>
              <a:ext cx="1447800" cy="727709"/>
              <a:chOff x="3450600" y="4805605"/>
              <a:chExt cx="3120799" cy="1913228"/>
            </a:xfrm>
          </p:grpSpPr>
          <p:sp>
            <p:nvSpPr>
              <p:cNvPr id="62" name="Freeform 150">
                <a:extLst>
                  <a:ext uri="{FF2B5EF4-FFF2-40B4-BE49-F238E27FC236}">
                    <a16:creationId xmlns:a16="http://schemas.microsoft.com/office/drawing/2014/main" id="{0CD4EB46-84F8-4E83-B9C8-B1C4543E3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49200" y="5539419"/>
                <a:ext cx="546100" cy="609600"/>
              </a:xfrm>
              <a:custGeom>
                <a:avLst/>
                <a:gdLst>
                  <a:gd name="T0" fmla="*/ 0 w 344"/>
                  <a:gd name="T1" fmla="*/ 0 h 384"/>
                  <a:gd name="T2" fmla="*/ 336 w 344"/>
                  <a:gd name="T3" fmla="*/ 192 h 384"/>
                  <a:gd name="T4" fmla="*/ 48 w 344"/>
                  <a:gd name="T5" fmla="*/ 384 h 384"/>
                  <a:gd name="T6" fmla="*/ 0 60000 65536"/>
                  <a:gd name="T7" fmla="*/ 0 60000 65536"/>
                  <a:gd name="T8" fmla="*/ 0 60000 65536"/>
                  <a:gd name="T9" fmla="*/ 0 w 344"/>
                  <a:gd name="T10" fmla="*/ 0 h 384"/>
                  <a:gd name="T11" fmla="*/ 344 w 344"/>
                  <a:gd name="T12" fmla="*/ 384 h 38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44" h="384">
                    <a:moveTo>
                      <a:pt x="0" y="0"/>
                    </a:moveTo>
                    <a:cubicBezTo>
                      <a:pt x="164" y="64"/>
                      <a:pt x="328" y="128"/>
                      <a:pt x="336" y="192"/>
                    </a:cubicBezTo>
                    <a:cubicBezTo>
                      <a:pt x="344" y="256"/>
                      <a:pt x="196" y="320"/>
                      <a:pt x="48" y="384"/>
                    </a:cubicBezTo>
                  </a:path>
                </a:pathLst>
              </a:custGeom>
              <a:noFill/>
              <a:ln w="254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" name="Freeform 154">
                <a:extLst>
                  <a:ext uri="{FF2B5EF4-FFF2-40B4-BE49-F238E27FC236}">
                    <a16:creationId xmlns:a16="http://schemas.microsoft.com/office/drawing/2014/main" id="{28D3CA5C-5D9E-49B5-ADE0-7FEF6A3BD8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0600" y="4805605"/>
                <a:ext cx="1524000" cy="698500"/>
              </a:xfrm>
              <a:custGeom>
                <a:avLst/>
                <a:gdLst>
                  <a:gd name="T0" fmla="*/ 0 w 960"/>
                  <a:gd name="T1" fmla="*/ 104 h 440"/>
                  <a:gd name="T2" fmla="*/ 480 w 960"/>
                  <a:gd name="T3" fmla="*/ 56 h 440"/>
                  <a:gd name="T4" fmla="*/ 960 w 960"/>
                  <a:gd name="T5" fmla="*/ 440 h 440"/>
                  <a:gd name="T6" fmla="*/ 0 60000 65536"/>
                  <a:gd name="T7" fmla="*/ 0 60000 65536"/>
                  <a:gd name="T8" fmla="*/ 0 60000 65536"/>
                  <a:gd name="T9" fmla="*/ 0 w 960"/>
                  <a:gd name="T10" fmla="*/ 0 h 440"/>
                  <a:gd name="T11" fmla="*/ 960 w 960"/>
                  <a:gd name="T12" fmla="*/ 440 h 4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60" h="440">
                    <a:moveTo>
                      <a:pt x="0" y="104"/>
                    </a:moveTo>
                    <a:cubicBezTo>
                      <a:pt x="160" y="52"/>
                      <a:pt x="320" y="0"/>
                      <a:pt x="480" y="56"/>
                    </a:cubicBezTo>
                    <a:cubicBezTo>
                      <a:pt x="640" y="112"/>
                      <a:pt x="800" y="276"/>
                      <a:pt x="960" y="440"/>
                    </a:cubicBezTo>
                  </a:path>
                </a:pathLst>
              </a:custGeom>
              <a:noFill/>
              <a:ln w="25400" cap="flat" cmpd="sng">
                <a:solidFill>
                  <a:srgbClr val="66FF66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" name="Freeform 154">
                <a:extLst>
                  <a:ext uri="{FF2B5EF4-FFF2-40B4-BE49-F238E27FC236}">
                    <a16:creationId xmlns:a16="http://schemas.microsoft.com/office/drawing/2014/main" id="{69315AEA-0074-4A49-8541-110392FF1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47399" y="6020333"/>
                <a:ext cx="1524000" cy="698500"/>
              </a:xfrm>
              <a:custGeom>
                <a:avLst/>
                <a:gdLst>
                  <a:gd name="T0" fmla="*/ 0 w 960"/>
                  <a:gd name="T1" fmla="*/ 104 h 440"/>
                  <a:gd name="T2" fmla="*/ 480 w 960"/>
                  <a:gd name="T3" fmla="*/ 56 h 440"/>
                  <a:gd name="T4" fmla="*/ 960 w 960"/>
                  <a:gd name="T5" fmla="*/ 440 h 440"/>
                  <a:gd name="T6" fmla="*/ 0 60000 65536"/>
                  <a:gd name="T7" fmla="*/ 0 60000 65536"/>
                  <a:gd name="T8" fmla="*/ 0 60000 65536"/>
                  <a:gd name="T9" fmla="*/ 0 w 960"/>
                  <a:gd name="T10" fmla="*/ 0 h 440"/>
                  <a:gd name="T11" fmla="*/ 960 w 960"/>
                  <a:gd name="T12" fmla="*/ 440 h 4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960" h="440">
                    <a:moveTo>
                      <a:pt x="0" y="104"/>
                    </a:moveTo>
                    <a:cubicBezTo>
                      <a:pt x="160" y="52"/>
                      <a:pt x="320" y="0"/>
                      <a:pt x="480" y="56"/>
                    </a:cubicBezTo>
                    <a:cubicBezTo>
                      <a:pt x="640" y="112"/>
                      <a:pt x="800" y="276"/>
                      <a:pt x="960" y="440"/>
                    </a:cubicBezTo>
                  </a:path>
                </a:pathLst>
              </a:custGeom>
              <a:noFill/>
              <a:ln w="25400" cap="flat" cmpd="sng">
                <a:solidFill>
                  <a:srgbClr val="66FF66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A480AC7D-84D3-474D-B5B9-0019A743C348}"/>
              </a:ext>
            </a:extLst>
          </p:cNvPr>
          <p:cNvGrpSpPr/>
          <p:nvPr/>
        </p:nvGrpSpPr>
        <p:grpSpPr>
          <a:xfrm>
            <a:off x="736116" y="1903026"/>
            <a:ext cx="2558501" cy="885457"/>
            <a:chOff x="914400" y="3009201"/>
            <a:chExt cx="5679282" cy="1254824"/>
          </a:xfrm>
        </p:grpSpPr>
        <p:pic>
          <p:nvPicPr>
            <p:cNvPr id="68" name="Picture 15" descr="j0238687">
              <a:extLst>
                <a:ext uri="{FF2B5EF4-FFF2-40B4-BE49-F238E27FC236}">
                  <a16:creationId xmlns:a16="http://schemas.microsoft.com/office/drawing/2014/main" id="{E1BEF83A-EA91-40E4-B53F-CFB0FC629129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35464" y="3023680"/>
              <a:ext cx="885825" cy="493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9" name="Picture 16" descr="j0232136">
              <a:extLst>
                <a:ext uri="{FF2B5EF4-FFF2-40B4-BE49-F238E27FC236}">
                  <a16:creationId xmlns:a16="http://schemas.microsoft.com/office/drawing/2014/main" id="{B905E9C8-B3A4-45DE-ADAE-533C10CEDE9F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4244" y="3032017"/>
              <a:ext cx="579438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0" name="Group 17">
              <a:extLst>
                <a:ext uri="{FF2B5EF4-FFF2-40B4-BE49-F238E27FC236}">
                  <a16:creationId xmlns:a16="http://schemas.microsoft.com/office/drawing/2014/main" id="{07C4342B-32E5-496C-81F9-8C09B29F4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78995" y="3009201"/>
              <a:ext cx="914400" cy="838200"/>
              <a:chOff x="2569" y="1329"/>
              <a:chExt cx="905" cy="521"/>
            </a:xfrm>
          </p:grpSpPr>
          <p:sp>
            <p:nvSpPr>
              <p:cNvPr id="90" name="Freeform 18">
                <a:extLst>
                  <a:ext uri="{FF2B5EF4-FFF2-40B4-BE49-F238E27FC236}">
                    <a16:creationId xmlns:a16="http://schemas.microsoft.com/office/drawing/2014/main" id="{70A9D72D-63AE-42DD-821E-EB2747076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1" name="Freeform 19">
                <a:extLst>
                  <a:ext uri="{FF2B5EF4-FFF2-40B4-BE49-F238E27FC236}">
                    <a16:creationId xmlns:a16="http://schemas.microsoft.com/office/drawing/2014/main" id="{DBD1EDB0-37A8-477C-A305-5309BF39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2" name="Freeform 20">
                <a:extLst>
                  <a:ext uri="{FF2B5EF4-FFF2-40B4-BE49-F238E27FC236}">
                    <a16:creationId xmlns:a16="http://schemas.microsoft.com/office/drawing/2014/main" id="{4D4A6DD1-770A-4530-80CD-E45A13982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3" name="Freeform 21">
                <a:extLst>
                  <a:ext uri="{FF2B5EF4-FFF2-40B4-BE49-F238E27FC236}">
                    <a16:creationId xmlns:a16="http://schemas.microsoft.com/office/drawing/2014/main" id="{4C4C7DC3-FBDA-4A6B-878E-24032B29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Freeform 22">
                <a:extLst>
                  <a:ext uri="{FF2B5EF4-FFF2-40B4-BE49-F238E27FC236}">
                    <a16:creationId xmlns:a16="http://schemas.microsoft.com/office/drawing/2014/main" id="{D3D25BEA-887A-4D86-9AB0-C4819E54EC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5" name="Freeform 23">
                <a:extLst>
                  <a:ext uri="{FF2B5EF4-FFF2-40B4-BE49-F238E27FC236}">
                    <a16:creationId xmlns:a16="http://schemas.microsoft.com/office/drawing/2014/main" id="{EB5063EE-7DB8-4126-884A-7457377D4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6" name="Freeform 24">
                <a:extLst>
                  <a:ext uri="{FF2B5EF4-FFF2-40B4-BE49-F238E27FC236}">
                    <a16:creationId xmlns:a16="http://schemas.microsoft.com/office/drawing/2014/main" id="{61D74BFE-CCCF-4F12-A20B-52C7B11D6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25">
                <a:extLst>
                  <a:ext uri="{FF2B5EF4-FFF2-40B4-BE49-F238E27FC236}">
                    <a16:creationId xmlns:a16="http://schemas.microsoft.com/office/drawing/2014/main" id="{B59EC0E3-AE0D-4608-9E66-58CDA1624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26">
                <a:extLst>
                  <a:ext uri="{FF2B5EF4-FFF2-40B4-BE49-F238E27FC236}">
                    <a16:creationId xmlns:a16="http://schemas.microsoft.com/office/drawing/2014/main" id="{C2958AA1-ADED-46C0-B6C0-0ACFA9DDB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9" name="Freeform 27">
                <a:extLst>
                  <a:ext uri="{FF2B5EF4-FFF2-40B4-BE49-F238E27FC236}">
                    <a16:creationId xmlns:a16="http://schemas.microsoft.com/office/drawing/2014/main" id="{7DA1BB55-8CB1-41E3-A8DC-20409EE0B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0" name="Freeform 28">
                <a:extLst>
                  <a:ext uri="{FF2B5EF4-FFF2-40B4-BE49-F238E27FC236}">
                    <a16:creationId xmlns:a16="http://schemas.microsoft.com/office/drawing/2014/main" id="{7C8E8DE5-B62A-4280-9021-9A381E891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1" name="Freeform 29">
                <a:extLst>
                  <a:ext uri="{FF2B5EF4-FFF2-40B4-BE49-F238E27FC236}">
                    <a16:creationId xmlns:a16="http://schemas.microsoft.com/office/drawing/2014/main" id="{0DB4F002-6A44-432F-8AB6-20ED3B8B1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2" name="Freeform 30">
                <a:extLst>
                  <a:ext uri="{FF2B5EF4-FFF2-40B4-BE49-F238E27FC236}">
                    <a16:creationId xmlns:a16="http://schemas.microsoft.com/office/drawing/2014/main" id="{9ED30056-24DE-49C2-B6E5-01098B938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31">
                <a:extLst>
                  <a:ext uri="{FF2B5EF4-FFF2-40B4-BE49-F238E27FC236}">
                    <a16:creationId xmlns:a16="http://schemas.microsoft.com/office/drawing/2014/main" id="{A922B2F1-8F18-41D3-B6C7-74EC8B489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4" name="Freeform 32">
                <a:extLst>
                  <a:ext uri="{FF2B5EF4-FFF2-40B4-BE49-F238E27FC236}">
                    <a16:creationId xmlns:a16="http://schemas.microsoft.com/office/drawing/2014/main" id="{BE3F85F0-D182-4F17-891D-96646BE5B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" name="Freeform 33">
                <a:extLst>
                  <a:ext uri="{FF2B5EF4-FFF2-40B4-BE49-F238E27FC236}">
                    <a16:creationId xmlns:a16="http://schemas.microsoft.com/office/drawing/2014/main" id="{DC621F67-76DD-44D6-B422-0A2D0BC9A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6" name="Freeform 34">
                <a:extLst>
                  <a:ext uri="{FF2B5EF4-FFF2-40B4-BE49-F238E27FC236}">
                    <a16:creationId xmlns:a16="http://schemas.microsoft.com/office/drawing/2014/main" id="{78834C29-CE81-443F-8C96-003DDD9FD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7" name="Freeform 35">
                <a:extLst>
                  <a:ext uri="{FF2B5EF4-FFF2-40B4-BE49-F238E27FC236}">
                    <a16:creationId xmlns:a16="http://schemas.microsoft.com/office/drawing/2014/main" id="{B20CE4C4-770D-4ABE-9654-8F75DC8AF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8" name="Freeform 36">
                <a:extLst>
                  <a:ext uri="{FF2B5EF4-FFF2-40B4-BE49-F238E27FC236}">
                    <a16:creationId xmlns:a16="http://schemas.microsoft.com/office/drawing/2014/main" id="{F3E70A60-CDD7-4C55-938E-0AD87E085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9" name="Freeform 37">
                <a:extLst>
                  <a:ext uri="{FF2B5EF4-FFF2-40B4-BE49-F238E27FC236}">
                    <a16:creationId xmlns:a16="http://schemas.microsoft.com/office/drawing/2014/main" id="{53E79DA9-7D43-447C-BE07-C3ED6D0D5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0" name="Freeform 38">
                <a:extLst>
                  <a:ext uri="{FF2B5EF4-FFF2-40B4-BE49-F238E27FC236}">
                    <a16:creationId xmlns:a16="http://schemas.microsoft.com/office/drawing/2014/main" id="{B9F8F669-874B-4E38-BBD2-E62433FF6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1" name="Freeform 39">
                <a:extLst>
                  <a:ext uri="{FF2B5EF4-FFF2-40B4-BE49-F238E27FC236}">
                    <a16:creationId xmlns:a16="http://schemas.microsoft.com/office/drawing/2014/main" id="{D074E9BD-9CBE-4CB8-8504-73D226007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2" name="Freeform 40">
                <a:extLst>
                  <a:ext uri="{FF2B5EF4-FFF2-40B4-BE49-F238E27FC236}">
                    <a16:creationId xmlns:a16="http://schemas.microsoft.com/office/drawing/2014/main" id="{C877D4D4-04FA-4651-88FD-07B2D7796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3" name="Freeform 41">
                <a:extLst>
                  <a:ext uri="{FF2B5EF4-FFF2-40B4-BE49-F238E27FC236}">
                    <a16:creationId xmlns:a16="http://schemas.microsoft.com/office/drawing/2014/main" id="{30B1F3D5-9262-4284-9C1D-B4671AED0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4" name="Freeform 42">
                <a:extLst>
                  <a:ext uri="{FF2B5EF4-FFF2-40B4-BE49-F238E27FC236}">
                    <a16:creationId xmlns:a16="http://schemas.microsoft.com/office/drawing/2014/main" id="{E9493307-F120-4F9A-BC8C-28E9EF4C91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5" name="Freeform 43">
                <a:extLst>
                  <a:ext uri="{FF2B5EF4-FFF2-40B4-BE49-F238E27FC236}">
                    <a16:creationId xmlns:a16="http://schemas.microsoft.com/office/drawing/2014/main" id="{47FD6222-FE82-4E9A-BF12-203DB890F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1" name="Group 44">
              <a:extLst>
                <a:ext uri="{FF2B5EF4-FFF2-40B4-BE49-F238E27FC236}">
                  <a16:creationId xmlns:a16="http://schemas.microsoft.com/office/drawing/2014/main" id="{99364697-6746-4A51-90AF-2D3644A313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14400" y="3048000"/>
              <a:ext cx="1603375" cy="1216025"/>
              <a:chOff x="1059" y="1025"/>
              <a:chExt cx="1490" cy="1822"/>
            </a:xfrm>
          </p:grpSpPr>
          <p:sp>
            <p:nvSpPr>
              <p:cNvPr id="73" name="Freeform 45">
                <a:extLst>
                  <a:ext uri="{FF2B5EF4-FFF2-40B4-BE49-F238E27FC236}">
                    <a16:creationId xmlns:a16="http://schemas.microsoft.com/office/drawing/2014/main" id="{AB40A70E-00E0-4C78-AD95-552BE1FC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" name="Freeform 46">
                <a:extLst>
                  <a:ext uri="{FF2B5EF4-FFF2-40B4-BE49-F238E27FC236}">
                    <a16:creationId xmlns:a16="http://schemas.microsoft.com/office/drawing/2014/main" id="{AE4B6901-54A7-4777-B9D2-D93E80D19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" name="Freeform 47">
                <a:extLst>
                  <a:ext uri="{FF2B5EF4-FFF2-40B4-BE49-F238E27FC236}">
                    <a16:creationId xmlns:a16="http://schemas.microsoft.com/office/drawing/2014/main" id="{96515BDE-55AD-4F30-857C-DA279F2D8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" name="Freeform 48">
                <a:extLst>
                  <a:ext uri="{FF2B5EF4-FFF2-40B4-BE49-F238E27FC236}">
                    <a16:creationId xmlns:a16="http://schemas.microsoft.com/office/drawing/2014/main" id="{D7905D35-90BB-4E6C-BF24-5F68131D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" name="Freeform 49">
                <a:extLst>
                  <a:ext uri="{FF2B5EF4-FFF2-40B4-BE49-F238E27FC236}">
                    <a16:creationId xmlns:a16="http://schemas.microsoft.com/office/drawing/2014/main" id="{40DCB611-8C53-48C7-B1A9-2C1AB4572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" name="Freeform 50">
                <a:extLst>
                  <a:ext uri="{FF2B5EF4-FFF2-40B4-BE49-F238E27FC236}">
                    <a16:creationId xmlns:a16="http://schemas.microsoft.com/office/drawing/2014/main" id="{3DFD5800-C04C-43D2-BE11-AB5FC5FE2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" name="Freeform 51">
                <a:extLst>
                  <a:ext uri="{FF2B5EF4-FFF2-40B4-BE49-F238E27FC236}">
                    <a16:creationId xmlns:a16="http://schemas.microsoft.com/office/drawing/2014/main" id="{819246BF-8E58-4D8D-9E72-2F0066F68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Freeform 52">
                <a:extLst>
                  <a:ext uri="{FF2B5EF4-FFF2-40B4-BE49-F238E27FC236}">
                    <a16:creationId xmlns:a16="http://schemas.microsoft.com/office/drawing/2014/main" id="{B9B45F5F-EA29-4AC7-AFA1-948C06A6A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53">
                <a:extLst>
                  <a:ext uri="{FF2B5EF4-FFF2-40B4-BE49-F238E27FC236}">
                    <a16:creationId xmlns:a16="http://schemas.microsoft.com/office/drawing/2014/main" id="{EAB233EE-7FF8-4FEA-BBED-8B60A20ED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Freeform 54">
                <a:extLst>
                  <a:ext uri="{FF2B5EF4-FFF2-40B4-BE49-F238E27FC236}">
                    <a16:creationId xmlns:a16="http://schemas.microsoft.com/office/drawing/2014/main" id="{24A6BD5C-641D-410F-905A-B7D7D28C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5" name="Freeform 55">
                <a:extLst>
                  <a:ext uri="{FF2B5EF4-FFF2-40B4-BE49-F238E27FC236}">
                    <a16:creationId xmlns:a16="http://schemas.microsoft.com/office/drawing/2014/main" id="{5BC76018-A653-43E3-BE16-51D1EB178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56">
                <a:extLst>
                  <a:ext uri="{FF2B5EF4-FFF2-40B4-BE49-F238E27FC236}">
                    <a16:creationId xmlns:a16="http://schemas.microsoft.com/office/drawing/2014/main" id="{11297E39-EC72-40FC-9121-191FCDBCC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7" name="Freeform 57">
                <a:extLst>
                  <a:ext uri="{FF2B5EF4-FFF2-40B4-BE49-F238E27FC236}">
                    <a16:creationId xmlns:a16="http://schemas.microsoft.com/office/drawing/2014/main" id="{420C80A6-174D-4ED4-8C3B-D81EB4217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8" name="Freeform 58">
                <a:extLst>
                  <a:ext uri="{FF2B5EF4-FFF2-40B4-BE49-F238E27FC236}">
                    <a16:creationId xmlns:a16="http://schemas.microsoft.com/office/drawing/2014/main" id="{EFD88CCE-FCD2-4748-8117-E70B7E99A9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9" name="Freeform 59">
                <a:extLst>
                  <a:ext uri="{FF2B5EF4-FFF2-40B4-BE49-F238E27FC236}">
                    <a16:creationId xmlns:a16="http://schemas.microsoft.com/office/drawing/2014/main" id="{845BB7EC-D33B-4614-9390-C8DFEA5FFD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0D4F0D59-E8BE-4D7E-9756-254280D8643D}"/>
              </a:ext>
            </a:extLst>
          </p:cNvPr>
          <p:cNvGrpSpPr/>
          <p:nvPr/>
        </p:nvGrpSpPr>
        <p:grpSpPr>
          <a:xfrm>
            <a:off x="3909483" y="1973972"/>
            <a:ext cx="1064519" cy="888524"/>
            <a:chOff x="6793507" y="3608089"/>
            <a:chExt cx="2121893" cy="1533810"/>
          </a:xfrm>
        </p:grpSpPr>
        <p:grpSp>
          <p:nvGrpSpPr>
            <p:cNvPr id="117" name="Group 44">
              <a:extLst>
                <a:ext uri="{FF2B5EF4-FFF2-40B4-BE49-F238E27FC236}">
                  <a16:creationId xmlns:a16="http://schemas.microsoft.com/office/drawing/2014/main" id="{10B0805A-B3C4-4748-AC57-63FE62B4AA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793507" y="3608089"/>
              <a:ext cx="2121893" cy="1533810"/>
              <a:chOff x="1059" y="1025"/>
              <a:chExt cx="1490" cy="1822"/>
            </a:xfrm>
          </p:grpSpPr>
          <p:sp>
            <p:nvSpPr>
              <p:cNvPr id="147" name="Freeform 45">
                <a:extLst>
                  <a:ext uri="{FF2B5EF4-FFF2-40B4-BE49-F238E27FC236}">
                    <a16:creationId xmlns:a16="http://schemas.microsoft.com/office/drawing/2014/main" id="{22032427-E834-4121-ACC4-487C9FCE4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1" y="1417"/>
                <a:ext cx="254" cy="1059"/>
              </a:xfrm>
              <a:custGeom>
                <a:avLst/>
                <a:gdLst>
                  <a:gd name="T0" fmla="*/ 0 w 254"/>
                  <a:gd name="T1" fmla="*/ 94 h 1059"/>
                  <a:gd name="T2" fmla="*/ 38 w 254"/>
                  <a:gd name="T3" fmla="*/ 94 h 1059"/>
                  <a:gd name="T4" fmla="*/ 105 w 254"/>
                  <a:gd name="T5" fmla="*/ 138 h 1059"/>
                  <a:gd name="T6" fmla="*/ 121 w 254"/>
                  <a:gd name="T7" fmla="*/ 478 h 1059"/>
                  <a:gd name="T8" fmla="*/ 153 w 254"/>
                  <a:gd name="T9" fmla="*/ 794 h 1059"/>
                  <a:gd name="T10" fmla="*/ 138 w 254"/>
                  <a:gd name="T11" fmla="*/ 897 h 1059"/>
                  <a:gd name="T12" fmla="*/ 70 w 254"/>
                  <a:gd name="T13" fmla="*/ 967 h 1059"/>
                  <a:gd name="T14" fmla="*/ 83 w 254"/>
                  <a:gd name="T15" fmla="*/ 1059 h 1059"/>
                  <a:gd name="T16" fmla="*/ 248 w 254"/>
                  <a:gd name="T17" fmla="*/ 972 h 1059"/>
                  <a:gd name="T18" fmla="*/ 254 w 254"/>
                  <a:gd name="T19" fmla="*/ 767 h 1059"/>
                  <a:gd name="T20" fmla="*/ 243 w 254"/>
                  <a:gd name="T21" fmla="*/ 160 h 1059"/>
                  <a:gd name="T22" fmla="*/ 155 w 254"/>
                  <a:gd name="T23" fmla="*/ 34 h 1059"/>
                  <a:gd name="T24" fmla="*/ 1 w 254"/>
                  <a:gd name="T25" fmla="*/ 0 h 1059"/>
                  <a:gd name="T26" fmla="*/ 0 w 254"/>
                  <a:gd name="T27" fmla="*/ 94 h 1059"/>
                  <a:gd name="T28" fmla="*/ 0 w 254"/>
                  <a:gd name="T29" fmla="*/ 94 h 105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4"/>
                  <a:gd name="T46" fmla="*/ 0 h 1059"/>
                  <a:gd name="T47" fmla="*/ 254 w 254"/>
                  <a:gd name="T48" fmla="*/ 1059 h 105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4" h="1059">
                    <a:moveTo>
                      <a:pt x="0" y="94"/>
                    </a:moveTo>
                    <a:lnTo>
                      <a:pt x="38" y="94"/>
                    </a:lnTo>
                    <a:lnTo>
                      <a:pt x="105" y="138"/>
                    </a:lnTo>
                    <a:lnTo>
                      <a:pt x="121" y="478"/>
                    </a:lnTo>
                    <a:lnTo>
                      <a:pt x="153" y="794"/>
                    </a:lnTo>
                    <a:lnTo>
                      <a:pt x="138" y="897"/>
                    </a:lnTo>
                    <a:lnTo>
                      <a:pt x="70" y="967"/>
                    </a:lnTo>
                    <a:lnTo>
                      <a:pt x="83" y="1059"/>
                    </a:lnTo>
                    <a:lnTo>
                      <a:pt x="248" y="972"/>
                    </a:lnTo>
                    <a:lnTo>
                      <a:pt x="254" y="767"/>
                    </a:lnTo>
                    <a:lnTo>
                      <a:pt x="243" y="160"/>
                    </a:lnTo>
                    <a:lnTo>
                      <a:pt x="155" y="34"/>
                    </a:lnTo>
                    <a:lnTo>
                      <a:pt x="1" y="0"/>
                    </a:lnTo>
                    <a:lnTo>
                      <a:pt x="0" y="94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46">
                <a:extLst>
                  <a:ext uri="{FF2B5EF4-FFF2-40B4-BE49-F238E27FC236}">
                    <a16:creationId xmlns:a16="http://schemas.microsoft.com/office/drawing/2014/main" id="{EBA1243B-69BE-45D9-B565-6F799E830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036"/>
                <a:ext cx="169" cy="250"/>
              </a:xfrm>
              <a:custGeom>
                <a:avLst/>
                <a:gdLst>
                  <a:gd name="T0" fmla="*/ 0 w 169"/>
                  <a:gd name="T1" fmla="*/ 10 h 250"/>
                  <a:gd name="T2" fmla="*/ 89 w 169"/>
                  <a:gd name="T3" fmla="*/ 49 h 250"/>
                  <a:gd name="T4" fmla="*/ 97 w 169"/>
                  <a:gd name="T5" fmla="*/ 98 h 250"/>
                  <a:gd name="T6" fmla="*/ 19 w 169"/>
                  <a:gd name="T7" fmla="*/ 232 h 250"/>
                  <a:gd name="T8" fmla="*/ 95 w 169"/>
                  <a:gd name="T9" fmla="*/ 250 h 250"/>
                  <a:gd name="T10" fmla="*/ 169 w 169"/>
                  <a:gd name="T11" fmla="*/ 70 h 250"/>
                  <a:gd name="T12" fmla="*/ 159 w 169"/>
                  <a:gd name="T13" fmla="*/ 10 h 250"/>
                  <a:gd name="T14" fmla="*/ 105 w 169"/>
                  <a:gd name="T15" fmla="*/ 0 h 250"/>
                  <a:gd name="T16" fmla="*/ 0 w 169"/>
                  <a:gd name="T17" fmla="*/ 10 h 250"/>
                  <a:gd name="T18" fmla="*/ 0 w 169"/>
                  <a:gd name="T19" fmla="*/ 10 h 2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69"/>
                  <a:gd name="T31" fmla="*/ 0 h 250"/>
                  <a:gd name="T32" fmla="*/ 169 w 169"/>
                  <a:gd name="T33" fmla="*/ 250 h 2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69" h="250">
                    <a:moveTo>
                      <a:pt x="0" y="10"/>
                    </a:moveTo>
                    <a:lnTo>
                      <a:pt x="89" y="49"/>
                    </a:lnTo>
                    <a:lnTo>
                      <a:pt x="97" y="98"/>
                    </a:lnTo>
                    <a:lnTo>
                      <a:pt x="19" y="232"/>
                    </a:lnTo>
                    <a:lnTo>
                      <a:pt x="95" y="250"/>
                    </a:lnTo>
                    <a:lnTo>
                      <a:pt x="169" y="70"/>
                    </a:lnTo>
                    <a:lnTo>
                      <a:pt x="159" y="10"/>
                    </a:lnTo>
                    <a:lnTo>
                      <a:pt x="105" y="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6380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47">
                <a:extLst>
                  <a:ext uri="{FF2B5EF4-FFF2-40B4-BE49-F238E27FC236}">
                    <a16:creationId xmlns:a16="http://schemas.microsoft.com/office/drawing/2014/main" id="{2DF66D6C-595B-4BE2-8618-9BAEEB37FA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7" y="1043"/>
                <a:ext cx="144" cy="225"/>
              </a:xfrm>
              <a:custGeom>
                <a:avLst/>
                <a:gdLst>
                  <a:gd name="T0" fmla="*/ 113 w 144"/>
                  <a:gd name="T1" fmla="*/ 185 h 225"/>
                  <a:gd name="T2" fmla="*/ 64 w 144"/>
                  <a:gd name="T3" fmla="*/ 71 h 225"/>
                  <a:gd name="T4" fmla="*/ 69 w 144"/>
                  <a:gd name="T5" fmla="*/ 48 h 225"/>
                  <a:gd name="T6" fmla="*/ 144 w 144"/>
                  <a:gd name="T7" fmla="*/ 37 h 225"/>
                  <a:gd name="T8" fmla="*/ 63 w 144"/>
                  <a:gd name="T9" fmla="*/ 0 h 225"/>
                  <a:gd name="T10" fmla="*/ 21 w 144"/>
                  <a:gd name="T11" fmla="*/ 18 h 225"/>
                  <a:gd name="T12" fmla="*/ 10 w 144"/>
                  <a:gd name="T13" fmla="*/ 47 h 225"/>
                  <a:gd name="T14" fmla="*/ 0 w 144"/>
                  <a:gd name="T15" fmla="*/ 90 h 225"/>
                  <a:gd name="T16" fmla="*/ 21 w 144"/>
                  <a:gd name="T17" fmla="*/ 148 h 225"/>
                  <a:gd name="T18" fmla="*/ 71 w 144"/>
                  <a:gd name="T19" fmla="*/ 225 h 225"/>
                  <a:gd name="T20" fmla="*/ 113 w 144"/>
                  <a:gd name="T21" fmla="*/ 185 h 225"/>
                  <a:gd name="T22" fmla="*/ 113 w 144"/>
                  <a:gd name="T23" fmla="*/ 185 h 22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44"/>
                  <a:gd name="T37" fmla="*/ 0 h 225"/>
                  <a:gd name="T38" fmla="*/ 144 w 144"/>
                  <a:gd name="T39" fmla="*/ 225 h 22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44" h="225">
                    <a:moveTo>
                      <a:pt x="113" y="185"/>
                    </a:moveTo>
                    <a:lnTo>
                      <a:pt x="64" y="71"/>
                    </a:lnTo>
                    <a:lnTo>
                      <a:pt x="69" y="48"/>
                    </a:lnTo>
                    <a:lnTo>
                      <a:pt x="144" y="37"/>
                    </a:lnTo>
                    <a:lnTo>
                      <a:pt x="63" y="0"/>
                    </a:lnTo>
                    <a:lnTo>
                      <a:pt x="21" y="18"/>
                    </a:lnTo>
                    <a:lnTo>
                      <a:pt x="10" y="47"/>
                    </a:lnTo>
                    <a:lnTo>
                      <a:pt x="0" y="90"/>
                    </a:lnTo>
                    <a:lnTo>
                      <a:pt x="21" y="148"/>
                    </a:lnTo>
                    <a:lnTo>
                      <a:pt x="71" y="225"/>
                    </a:lnTo>
                    <a:lnTo>
                      <a:pt x="113" y="185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0" name="Freeform 48">
                <a:extLst>
                  <a:ext uri="{FF2B5EF4-FFF2-40B4-BE49-F238E27FC236}">
                    <a16:creationId xmlns:a16="http://schemas.microsoft.com/office/drawing/2014/main" id="{BCF2634E-7000-489F-809A-0667A978B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9" y="1459"/>
                <a:ext cx="183" cy="346"/>
              </a:xfrm>
              <a:custGeom>
                <a:avLst/>
                <a:gdLst>
                  <a:gd name="T0" fmla="*/ 13 w 183"/>
                  <a:gd name="T1" fmla="*/ 0 h 346"/>
                  <a:gd name="T2" fmla="*/ 48 w 183"/>
                  <a:gd name="T3" fmla="*/ 12 h 346"/>
                  <a:gd name="T4" fmla="*/ 93 w 183"/>
                  <a:gd name="T5" fmla="*/ 42 h 346"/>
                  <a:gd name="T6" fmla="*/ 135 w 183"/>
                  <a:gd name="T7" fmla="*/ 83 h 346"/>
                  <a:gd name="T8" fmla="*/ 162 w 183"/>
                  <a:gd name="T9" fmla="*/ 133 h 346"/>
                  <a:gd name="T10" fmla="*/ 182 w 183"/>
                  <a:gd name="T11" fmla="*/ 190 h 346"/>
                  <a:gd name="T12" fmla="*/ 183 w 183"/>
                  <a:gd name="T13" fmla="*/ 236 h 346"/>
                  <a:gd name="T14" fmla="*/ 180 w 183"/>
                  <a:gd name="T15" fmla="*/ 298 h 346"/>
                  <a:gd name="T16" fmla="*/ 178 w 183"/>
                  <a:gd name="T17" fmla="*/ 298 h 346"/>
                  <a:gd name="T18" fmla="*/ 178 w 183"/>
                  <a:gd name="T19" fmla="*/ 299 h 346"/>
                  <a:gd name="T20" fmla="*/ 178 w 183"/>
                  <a:gd name="T21" fmla="*/ 303 h 346"/>
                  <a:gd name="T22" fmla="*/ 178 w 183"/>
                  <a:gd name="T23" fmla="*/ 306 h 346"/>
                  <a:gd name="T24" fmla="*/ 177 w 183"/>
                  <a:gd name="T25" fmla="*/ 309 h 346"/>
                  <a:gd name="T26" fmla="*/ 175 w 183"/>
                  <a:gd name="T27" fmla="*/ 314 h 346"/>
                  <a:gd name="T28" fmla="*/ 173 w 183"/>
                  <a:gd name="T29" fmla="*/ 319 h 346"/>
                  <a:gd name="T30" fmla="*/ 173 w 183"/>
                  <a:gd name="T31" fmla="*/ 324 h 346"/>
                  <a:gd name="T32" fmla="*/ 170 w 183"/>
                  <a:gd name="T33" fmla="*/ 328 h 346"/>
                  <a:gd name="T34" fmla="*/ 168 w 183"/>
                  <a:gd name="T35" fmla="*/ 333 h 346"/>
                  <a:gd name="T36" fmla="*/ 165 w 183"/>
                  <a:gd name="T37" fmla="*/ 336 h 346"/>
                  <a:gd name="T38" fmla="*/ 163 w 183"/>
                  <a:gd name="T39" fmla="*/ 341 h 346"/>
                  <a:gd name="T40" fmla="*/ 160 w 183"/>
                  <a:gd name="T41" fmla="*/ 343 h 346"/>
                  <a:gd name="T42" fmla="*/ 157 w 183"/>
                  <a:gd name="T43" fmla="*/ 346 h 346"/>
                  <a:gd name="T44" fmla="*/ 153 w 183"/>
                  <a:gd name="T45" fmla="*/ 346 h 346"/>
                  <a:gd name="T46" fmla="*/ 148 w 183"/>
                  <a:gd name="T47" fmla="*/ 346 h 346"/>
                  <a:gd name="T48" fmla="*/ 145 w 183"/>
                  <a:gd name="T49" fmla="*/ 344 h 346"/>
                  <a:gd name="T50" fmla="*/ 140 w 183"/>
                  <a:gd name="T51" fmla="*/ 341 h 346"/>
                  <a:gd name="T52" fmla="*/ 137 w 183"/>
                  <a:gd name="T53" fmla="*/ 338 h 346"/>
                  <a:gd name="T54" fmla="*/ 135 w 183"/>
                  <a:gd name="T55" fmla="*/ 334 h 346"/>
                  <a:gd name="T56" fmla="*/ 132 w 183"/>
                  <a:gd name="T57" fmla="*/ 329 h 346"/>
                  <a:gd name="T58" fmla="*/ 128 w 183"/>
                  <a:gd name="T59" fmla="*/ 326 h 346"/>
                  <a:gd name="T60" fmla="*/ 127 w 183"/>
                  <a:gd name="T61" fmla="*/ 321 h 346"/>
                  <a:gd name="T62" fmla="*/ 125 w 183"/>
                  <a:gd name="T63" fmla="*/ 316 h 346"/>
                  <a:gd name="T64" fmla="*/ 123 w 183"/>
                  <a:gd name="T65" fmla="*/ 313 h 346"/>
                  <a:gd name="T66" fmla="*/ 122 w 183"/>
                  <a:gd name="T67" fmla="*/ 308 h 346"/>
                  <a:gd name="T68" fmla="*/ 120 w 183"/>
                  <a:gd name="T69" fmla="*/ 303 h 346"/>
                  <a:gd name="T70" fmla="*/ 120 w 183"/>
                  <a:gd name="T71" fmla="*/ 299 h 346"/>
                  <a:gd name="T72" fmla="*/ 118 w 183"/>
                  <a:gd name="T73" fmla="*/ 296 h 346"/>
                  <a:gd name="T74" fmla="*/ 118 w 183"/>
                  <a:gd name="T75" fmla="*/ 294 h 346"/>
                  <a:gd name="T76" fmla="*/ 118 w 183"/>
                  <a:gd name="T77" fmla="*/ 293 h 346"/>
                  <a:gd name="T78" fmla="*/ 88 w 183"/>
                  <a:gd name="T79" fmla="*/ 73 h 346"/>
                  <a:gd name="T80" fmla="*/ 37 w 183"/>
                  <a:gd name="T81" fmla="*/ 52 h 346"/>
                  <a:gd name="T82" fmla="*/ 0 w 183"/>
                  <a:gd name="T83" fmla="*/ 55 h 346"/>
                  <a:gd name="T84" fmla="*/ 13 w 183"/>
                  <a:gd name="T85" fmla="*/ 0 h 346"/>
                  <a:gd name="T86" fmla="*/ 13 w 183"/>
                  <a:gd name="T87" fmla="*/ 0 h 34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83"/>
                  <a:gd name="T133" fmla="*/ 0 h 346"/>
                  <a:gd name="T134" fmla="*/ 183 w 183"/>
                  <a:gd name="T135" fmla="*/ 346 h 34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83" h="346">
                    <a:moveTo>
                      <a:pt x="13" y="0"/>
                    </a:moveTo>
                    <a:lnTo>
                      <a:pt x="48" y="12"/>
                    </a:lnTo>
                    <a:lnTo>
                      <a:pt x="93" y="42"/>
                    </a:lnTo>
                    <a:lnTo>
                      <a:pt x="135" y="83"/>
                    </a:lnTo>
                    <a:lnTo>
                      <a:pt x="162" y="133"/>
                    </a:lnTo>
                    <a:lnTo>
                      <a:pt x="182" y="190"/>
                    </a:lnTo>
                    <a:lnTo>
                      <a:pt x="183" y="236"/>
                    </a:lnTo>
                    <a:lnTo>
                      <a:pt x="180" y="298"/>
                    </a:lnTo>
                    <a:lnTo>
                      <a:pt x="178" y="298"/>
                    </a:lnTo>
                    <a:lnTo>
                      <a:pt x="178" y="299"/>
                    </a:lnTo>
                    <a:lnTo>
                      <a:pt x="178" y="303"/>
                    </a:lnTo>
                    <a:lnTo>
                      <a:pt x="178" y="306"/>
                    </a:lnTo>
                    <a:lnTo>
                      <a:pt x="177" y="309"/>
                    </a:lnTo>
                    <a:lnTo>
                      <a:pt x="175" y="314"/>
                    </a:lnTo>
                    <a:lnTo>
                      <a:pt x="173" y="319"/>
                    </a:lnTo>
                    <a:lnTo>
                      <a:pt x="173" y="324"/>
                    </a:lnTo>
                    <a:lnTo>
                      <a:pt x="170" y="328"/>
                    </a:lnTo>
                    <a:lnTo>
                      <a:pt x="168" y="333"/>
                    </a:lnTo>
                    <a:lnTo>
                      <a:pt x="165" y="336"/>
                    </a:lnTo>
                    <a:lnTo>
                      <a:pt x="163" y="341"/>
                    </a:lnTo>
                    <a:lnTo>
                      <a:pt x="160" y="343"/>
                    </a:lnTo>
                    <a:lnTo>
                      <a:pt x="157" y="346"/>
                    </a:lnTo>
                    <a:lnTo>
                      <a:pt x="153" y="346"/>
                    </a:lnTo>
                    <a:lnTo>
                      <a:pt x="148" y="346"/>
                    </a:lnTo>
                    <a:lnTo>
                      <a:pt x="145" y="344"/>
                    </a:lnTo>
                    <a:lnTo>
                      <a:pt x="140" y="341"/>
                    </a:lnTo>
                    <a:lnTo>
                      <a:pt x="137" y="338"/>
                    </a:lnTo>
                    <a:lnTo>
                      <a:pt x="135" y="334"/>
                    </a:lnTo>
                    <a:lnTo>
                      <a:pt x="132" y="329"/>
                    </a:lnTo>
                    <a:lnTo>
                      <a:pt x="128" y="326"/>
                    </a:lnTo>
                    <a:lnTo>
                      <a:pt x="127" y="321"/>
                    </a:lnTo>
                    <a:lnTo>
                      <a:pt x="125" y="316"/>
                    </a:lnTo>
                    <a:lnTo>
                      <a:pt x="123" y="313"/>
                    </a:lnTo>
                    <a:lnTo>
                      <a:pt x="122" y="308"/>
                    </a:lnTo>
                    <a:lnTo>
                      <a:pt x="120" y="303"/>
                    </a:lnTo>
                    <a:lnTo>
                      <a:pt x="120" y="299"/>
                    </a:lnTo>
                    <a:lnTo>
                      <a:pt x="118" y="296"/>
                    </a:lnTo>
                    <a:lnTo>
                      <a:pt x="118" y="294"/>
                    </a:lnTo>
                    <a:lnTo>
                      <a:pt x="118" y="293"/>
                    </a:lnTo>
                    <a:lnTo>
                      <a:pt x="88" y="73"/>
                    </a:lnTo>
                    <a:lnTo>
                      <a:pt x="37" y="52"/>
                    </a:lnTo>
                    <a:lnTo>
                      <a:pt x="0" y="55"/>
                    </a:lnTo>
                    <a:lnTo>
                      <a:pt x="13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1" name="Freeform 49">
                <a:extLst>
                  <a:ext uri="{FF2B5EF4-FFF2-40B4-BE49-F238E27FC236}">
                    <a16:creationId xmlns:a16="http://schemas.microsoft.com/office/drawing/2014/main" id="{AE9757EF-79CE-4F29-90B3-E931992DA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2" y="1897"/>
                <a:ext cx="218" cy="181"/>
              </a:xfrm>
              <a:custGeom>
                <a:avLst/>
                <a:gdLst>
                  <a:gd name="T0" fmla="*/ 60 w 218"/>
                  <a:gd name="T1" fmla="*/ 0 h 181"/>
                  <a:gd name="T2" fmla="*/ 210 w 218"/>
                  <a:gd name="T3" fmla="*/ 25 h 181"/>
                  <a:gd name="T4" fmla="*/ 218 w 218"/>
                  <a:gd name="T5" fmla="*/ 58 h 181"/>
                  <a:gd name="T6" fmla="*/ 188 w 218"/>
                  <a:gd name="T7" fmla="*/ 181 h 181"/>
                  <a:gd name="T8" fmla="*/ 0 w 218"/>
                  <a:gd name="T9" fmla="*/ 156 h 181"/>
                  <a:gd name="T10" fmla="*/ 18 w 218"/>
                  <a:gd name="T11" fmla="*/ 64 h 181"/>
                  <a:gd name="T12" fmla="*/ 60 w 218"/>
                  <a:gd name="T13" fmla="*/ 0 h 181"/>
                  <a:gd name="T14" fmla="*/ 60 w 218"/>
                  <a:gd name="T15" fmla="*/ 0 h 18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18"/>
                  <a:gd name="T25" fmla="*/ 0 h 181"/>
                  <a:gd name="T26" fmla="*/ 218 w 218"/>
                  <a:gd name="T27" fmla="*/ 181 h 18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18" h="181">
                    <a:moveTo>
                      <a:pt x="60" y="0"/>
                    </a:moveTo>
                    <a:lnTo>
                      <a:pt x="210" y="25"/>
                    </a:lnTo>
                    <a:lnTo>
                      <a:pt x="218" y="58"/>
                    </a:lnTo>
                    <a:lnTo>
                      <a:pt x="188" y="181"/>
                    </a:lnTo>
                    <a:lnTo>
                      <a:pt x="0" y="156"/>
                    </a:lnTo>
                    <a:lnTo>
                      <a:pt x="18" y="64"/>
                    </a:lnTo>
                    <a:lnTo>
                      <a:pt x="60" y="0"/>
                    </a:lnTo>
                    <a:close/>
                  </a:path>
                </a:pathLst>
              </a:custGeom>
              <a:solidFill>
                <a:srgbClr val="4A69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2" name="Freeform 50">
                <a:extLst>
                  <a:ext uri="{FF2B5EF4-FFF2-40B4-BE49-F238E27FC236}">
                    <a16:creationId xmlns:a16="http://schemas.microsoft.com/office/drawing/2014/main" id="{55F6B173-8ADC-4D24-BC3E-881375A2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4" y="1203"/>
                <a:ext cx="598" cy="795"/>
              </a:xfrm>
              <a:custGeom>
                <a:avLst/>
                <a:gdLst>
                  <a:gd name="T0" fmla="*/ 518 w 598"/>
                  <a:gd name="T1" fmla="*/ 5 h 795"/>
                  <a:gd name="T2" fmla="*/ 438 w 598"/>
                  <a:gd name="T3" fmla="*/ 1 h 795"/>
                  <a:gd name="T4" fmla="*/ 368 w 598"/>
                  <a:gd name="T5" fmla="*/ 16 h 795"/>
                  <a:gd name="T6" fmla="*/ 306 w 598"/>
                  <a:gd name="T7" fmla="*/ 48 h 795"/>
                  <a:gd name="T8" fmla="*/ 253 w 598"/>
                  <a:gd name="T9" fmla="*/ 95 h 795"/>
                  <a:gd name="T10" fmla="*/ 210 w 598"/>
                  <a:gd name="T11" fmla="*/ 154 h 795"/>
                  <a:gd name="T12" fmla="*/ 173 w 598"/>
                  <a:gd name="T13" fmla="*/ 226 h 795"/>
                  <a:gd name="T14" fmla="*/ 147 w 598"/>
                  <a:gd name="T15" fmla="*/ 306 h 795"/>
                  <a:gd name="T16" fmla="*/ 135 w 598"/>
                  <a:gd name="T17" fmla="*/ 347 h 795"/>
                  <a:gd name="T18" fmla="*/ 125 w 598"/>
                  <a:gd name="T19" fmla="*/ 381 h 795"/>
                  <a:gd name="T20" fmla="*/ 115 w 598"/>
                  <a:gd name="T21" fmla="*/ 414 h 795"/>
                  <a:gd name="T22" fmla="*/ 107 w 598"/>
                  <a:gd name="T23" fmla="*/ 447 h 795"/>
                  <a:gd name="T24" fmla="*/ 93 w 598"/>
                  <a:gd name="T25" fmla="*/ 481 h 795"/>
                  <a:gd name="T26" fmla="*/ 82 w 598"/>
                  <a:gd name="T27" fmla="*/ 512 h 795"/>
                  <a:gd name="T28" fmla="*/ 67 w 598"/>
                  <a:gd name="T29" fmla="*/ 544 h 795"/>
                  <a:gd name="T30" fmla="*/ 48 w 598"/>
                  <a:gd name="T31" fmla="*/ 575 h 795"/>
                  <a:gd name="T32" fmla="*/ 25 w 598"/>
                  <a:gd name="T33" fmla="*/ 607 h 795"/>
                  <a:gd name="T34" fmla="*/ 10 w 598"/>
                  <a:gd name="T35" fmla="*/ 634 h 795"/>
                  <a:gd name="T36" fmla="*/ 0 w 598"/>
                  <a:gd name="T37" fmla="*/ 659 h 795"/>
                  <a:gd name="T38" fmla="*/ 5 w 598"/>
                  <a:gd name="T39" fmla="*/ 685 h 795"/>
                  <a:gd name="T40" fmla="*/ 17 w 598"/>
                  <a:gd name="T41" fmla="*/ 714 h 795"/>
                  <a:gd name="T42" fmla="*/ 42 w 598"/>
                  <a:gd name="T43" fmla="*/ 742 h 795"/>
                  <a:gd name="T44" fmla="*/ 67 w 598"/>
                  <a:gd name="T45" fmla="*/ 760 h 795"/>
                  <a:gd name="T46" fmla="*/ 95 w 598"/>
                  <a:gd name="T47" fmla="*/ 773 h 795"/>
                  <a:gd name="T48" fmla="*/ 127 w 598"/>
                  <a:gd name="T49" fmla="*/ 785 h 795"/>
                  <a:gd name="T50" fmla="*/ 157 w 598"/>
                  <a:gd name="T51" fmla="*/ 792 h 795"/>
                  <a:gd name="T52" fmla="*/ 188 w 598"/>
                  <a:gd name="T53" fmla="*/ 795 h 795"/>
                  <a:gd name="T54" fmla="*/ 210 w 598"/>
                  <a:gd name="T55" fmla="*/ 780 h 795"/>
                  <a:gd name="T56" fmla="*/ 180 w 598"/>
                  <a:gd name="T57" fmla="*/ 768 h 795"/>
                  <a:gd name="T58" fmla="*/ 150 w 598"/>
                  <a:gd name="T59" fmla="*/ 762 h 795"/>
                  <a:gd name="T60" fmla="*/ 120 w 598"/>
                  <a:gd name="T61" fmla="*/ 752 h 795"/>
                  <a:gd name="T62" fmla="*/ 90 w 598"/>
                  <a:gd name="T63" fmla="*/ 739 h 795"/>
                  <a:gd name="T64" fmla="*/ 57 w 598"/>
                  <a:gd name="T65" fmla="*/ 722 h 795"/>
                  <a:gd name="T66" fmla="*/ 32 w 598"/>
                  <a:gd name="T67" fmla="*/ 690 h 795"/>
                  <a:gd name="T68" fmla="*/ 30 w 598"/>
                  <a:gd name="T69" fmla="*/ 667 h 795"/>
                  <a:gd name="T70" fmla="*/ 35 w 598"/>
                  <a:gd name="T71" fmla="*/ 642 h 795"/>
                  <a:gd name="T72" fmla="*/ 45 w 598"/>
                  <a:gd name="T73" fmla="*/ 619 h 795"/>
                  <a:gd name="T74" fmla="*/ 68 w 598"/>
                  <a:gd name="T75" fmla="*/ 582 h 795"/>
                  <a:gd name="T76" fmla="*/ 88 w 598"/>
                  <a:gd name="T77" fmla="*/ 552 h 795"/>
                  <a:gd name="T78" fmla="*/ 103 w 598"/>
                  <a:gd name="T79" fmla="*/ 522 h 795"/>
                  <a:gd name="T80" fmla="*/ 113 w 598"/>
                  <a:gd name="T81" fmla="*/ 499 h 795"/>
                  <a:gd name="T82" fmla="*/ 122 w 598"/>
                  <a:gd name="T83" fmla="*/ 474 h 795"/>
                  <a:gd name="T84" fmla="*/ 130 w 598"/>
                  <a:gd name="T85" fmla="*/ 447 h 795"/>
                  <a:gd name="T86" fmla="*/ 137 w 598"/>
                  <a:gd name="T87" fmla="*/ 422 h 795"/>
                  <a:gd name="T88" fmla="*/ 143 w 598"/>
                  <a:gd name="T89" fmla="*/ 397 h 795"/>
                  <a:gd name="T90" fmla="*/ 150 w 598"/>
                  <a:gd name="T91" fmla="*/ 372 h 795"/>
                  <a:gd name="T92" fmla="*/ 157 w 598"/>
                  <a:gd name="T93" fmla="*/ 341 h 795"/>
                  <a:gd name="T94" fmla="*/ 166 w 598"/>
                  <a:gd name="T95" fmla="*/ 304 h 795"/>
                  <a:gd name="T96" fmla="*/ 180 w 598"/>
                  <a:gd name="T97" fmla="*/ 271 h 795"/>
                  <a:gd name="T98" fmla="*/ 193 w 598"/>
                  <a:gd name="T99" fmla="*/ 239 h 795"/>
                  <a:gd name="T100" fmla="*/ 208 w 598"/>
                  <a:gd name="T101" fmla="*/ 206 h 795"/>
                  <a:gd name="T102" fmla="*/ 226 w 598"/>
                  <a:gd name="T103" fmla="*/ 176 h 795"/>
                  <a:gd name="T104" fmla="*/ 246 w 598"/>
                  <a:gd name="T105" fmla="*/ 144 h 795"/>
                  <a:gd name="T106" fmla="*/ 268 w 598"/>
                  <a:gd name="T107" fmla="*/ 116 h 795"/>
                  <a:gd name="T108" fmla="*/ 296 w 598"/>
                  <a:gd name="T109" fmla="*/ 85 h 795"/>
                  <a:gd name="T110" fmla="*/ 331 w 598"/>
                  <a:gd name="T111" fmla="*/ 60 h 795"/>
                  <a:gd name="T112" fmla="*/ 371 w 598"/>
                  <a:gd name="T113" fmla="*/ 41 h 795"/>
                  <a:gd name="T114" fmla="*/ 414 w 598"/>
                  <a:gd name="T115" fmla="*/ 30 h 795"/>
                  <a:gd name="T116" fmla="*/ 458 w 598"/>
                  <a:gd name="T117" fmla="*/ 25 h 795"/>
                  <a:gd name="T118" fmla="*/ 501 w 598"/>
                  <a:gd name="T119" fmla="*/ 25 h 795"/>
                  <a:gd name="T120" fmla="*/ 544 w 598"/>
                  <a:gd name="T121" fmla="*/ 28 h 795"/>
                  <a:gd name="T122" fmla="*/ 584 w 598"/>
                  <a:gd name="T123" fmla="*/ 38 h 795"/>
                  <a:gd name="T124" fmla="*/ 596 w 598"/>
                  <a:gd name="T125" fmla="*/ 26 h 795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598"/>
                  <a:gd name="T190" fmla="*/ 0 h 795"/>
                  <a:gd name="T191" fmla="*/ 598 w 598"/>
                  <a:gd name="T192" fmla="*/ 795 h 795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598" h="795">
                    <a:moveTo>
                      <a:pt x="596" y="26"/>
                    </a:moveTo>
                    <a:lnTo>
                      <a:pt x="584" y="21"/>
                    </a:lnTo>
                    <a:lnTo>
                      <a:pt x="573" y="18"/>
                    </a:lnTo>
                    <a:lnTo>
                      <a:pt x="561" y="15"/>
                    </a:lnTo>
                    <a:lnTo>
                      <a:pt x="551" y="11"/>
                    </a:lnTo>
                    <a:lnTo>
                      <a:pt x="539" y="8"/>
                    </a:lnTo>
                    <a:lnTo>
                      <a:pt x="528" y="6"/>
                    </a:lnTo>
                    <a:lnTo>
                      <a:pt x="518" y="5"/>
                    </a:lnTo>
                    <a:lnTo>
                      <a:pt x="508" y="3"/>
                    </a:lnTo>
                    <a:lnTo>
                      <a:pt x="496" y="1"/>
                    </a:lnTo>
                    <a:lnTo>
                      <a:pt x="486" y="1"/>
                    </a:lnTo>
                    <a:lnTo>
                      <a:pt x="476" y="0"/>
                    </a:lnTo>
                    <a:lnTo>
                      <a:pt x="466" y="0"/>
                    </a:lnTo>
                    <a:lnTo>
                      <a:pt x="458" y="0"/>
                    </a:lnTo>
                    <a:lnTo>
                      <a:pt x="448" y="0"/>
                    </a:lnTo>
                    <a:lnTo>
                      <a:pt x="438" y="1"/>
                    </a:lnTo>
                    <a:lnTo>
                      <a:pt x="429" y="1"/>
                    </a:lnTo>
                    <a:lnTo>
                      <a:pt x="419" y="3"/>
                    </a:lnTo>
                    <a:lnTo>
                      <a:pt x="409" y="5"/>
                    </a:lnTo>
                    <a:lnTo>
                      <a:pt x="401" y="6"/>
                    </a:lnTo>
                    <a:lnTo>
                      <a:pt x="393" y="8"/>
                    </a:lnTo>
                    <a:lnTo>
                      <a:pt x="383" y="10"/>
                    </a:lnTo>
                    <a:lnTo>
                      <a:pt x="375" y="13"/>
                    </a:lnTo>
                    <a:lnTo>
                      <a:pt x="368" y="16"/>
                    </a:lnTo>
                    <a:lnTo>
                      <a:pt x="360" y="20"/>
                    </a:lnTo>
                    <a:lnTo>
                      <a:pt x="351" y="23"/>
                    </a:lnTo>
                    <a:lnTo>
                      <a:pt x="343" y="26"/>
                    </a:lnTo>
                    <a:lnTo>
                      <a:pt x="336" y="30"/>
                    </a:lnTo>
                    <a:lnTo>
                      <a:pt x="328" y="35"/>
                    </a:lnTo>
                    <a:lnTo>
                      <a:pt x="320" y="38"/>
                    </a:lnTo>
                    <a:lnTo>
                      <a:pt x="313" y="43"/>
                    </a:lnTo>
                    <a:lnTo>
                      <a:pt x="306" y="48"/>
                    </a:lnTo>
                    <a:lnTo>
                      <a:pt x="300" y="55"/>
                    </a:lnTo>
                    <a:lnTo>
                      <a:pt x="291" y="60"/>
                    </a:lnTo>
                    <a:lnTo>
                      <a:pt x="285" y="65"/>
                    </a:lnTo>
                    <a:lnTo>
                      <a:pt x="278" y="70"/>
                    </a:lnTo>
                    <a:lnTo>
                      <a:pt x="271" y="76"/>
                    </a:lnTo>
                    <a:lnTo>
                      <a:pt x="266" y="83"/>
                    </a:lnTo>
                    <a:lnTo>
                      <a:pt x="260" y="88"/>
                    </a:lnTo>
                    <a:lnTo>
                      <a:pt x="253" y="95"/>
                    </a:lnTo>
                    <a:lnTo>
                      <a:pt x="248" y="103"/>
                    </a:lnTo>
                    <a:lnTo>
                      <a:pt x="241" y="108"/>
                    </a:lnTo>
                    <a:lnTo>
                      <a:pt x="235" y="116"/>
                    </a:lnTo>
                    <a:lnTo>
                      <a:pt x="230" y="123"/>
                    </a:lnTo>
                    <a:lnTo>
                      <a:pt x="225" y="131"/>
                    </a:lnTo>
                    <a:lnTo>
                      <a:pt x="220" y="139"/>
                    </a:lnTo>
                    <a:lnTo>
                      <a:pt x="215" y="148"/>
                    </a:lnTo>
                    <a:lnTo>
                      <a:pt x="210" y="154"/>
                    </a:lnTo>
                    <a:lnTo>
                      <a:pt x="205" y="164"/>
                    </a:lnTo>
                    <a:lnTo>
                      <a:pt x="200" y="173"/>
                    </a:lnTo>
                    <a:lnTo>
                      <a:pt x="195" y="181"/>
                    </a:lnTo>
                    <a:lnTo>
                      <a:pt x="190" y="189"/>
                    </a:lnTo>
                    <a:lnTo>
                      <a:pt x="186" y="199"/>
                    </a:lnTo>
                    <a:lnTo>
                      <a:pt x="181" y="208"/>
                    </a:lnTo>
                    <a:lnTo>
                      <a:pt x="176" y="218"/>
                    </a:lnTo>
                    <a:lnTo>
                      <a:pt x="173" y="226"/>
                    </a:lnTo>
                    <a:lnTo>
                      <a:pt x="170" y="236"/>
                    </a:lnTo>
                    <a:lnTo>
                      <a:pt x="166" y="246"/>
                    </a:lnTo>
                    <a:lnTo>
                      <a:pt x="162" y="256"/>
                    </a:lnTo>
                    <a:lnTo>
                      <a:pt x="158" y="266"/>
                    </a:lnTo>
                    <a:lnTo>
                      <a:pt x="157" y="276"/>
                    </a:lnTo>
                    <a:lnTo>
                      <a:pt x="153" y="286"/>
                    </a:lnTo>
                    <a:lnTo>
                      <a:pt x="150" y="296"/>
                    </a:lnTo>
                    <a:lnTo>
                      <a:pt x="147" y="306"/>
                    </a:lnTo>
                    <a:lnTo>
                      <a:pt x="143" y="318"/>
                    </a:lnTo>
                    <a:lnTo>
                      <a:pt x="143" y="321"/>
                    </a:lnTo>
                    <a:lnTo>
                      <a:pt x="142" y="326"/>
                    </a:lnTo>
                    <a:lnTo>
                      <a:pt x="140" y="329"/>
                    </a:lnTo>
                    <a:lnTo>
                      <a:pt x="138" y="334"/>
                    </a:lnTo>
                    <a:lnTo>
                      <a:pt x="137" y="337"/>
                    </a:lnTo>
                    <a:lnTo>
                      <a:pt x="137" y="342"/>
                    </a:lnTo>
                    <a:lnTo>
                      <a:pt x="135" y="347"/>
                    </a:lnTo>
                    <a:lnTo>
                      <a:pt x="133" y="351"/>
                    </a:lnTo>
                    <a:lnTo>
                      <a:pt x="133" y="356"/>
                    </a:lnTo>
                    <a:lnTo>
                      <a:pt x="132" y="361"/>
                    </a:lnTo>
                    <a:lnTo>
                      <a:pt x="130" y="364"/>
                    </a:lnTo>
                    <a:lnTo>
                      <a:pt x="130" y="369"/>
                    </a:lnTo>
                    <a:lnTo>
                      <a:pt x="128" y="372"/>
                    </a:lnTo>
                    <a:lnTo>
                      <a:pt x="127" y="377"/>
                    </a:lnTo>
                    <a:lnTo>
                      <a:pt x="125" y="381"/>
                    </a:lnTo>
                    <a:lnTo>
                      <a:pt x="125" y="386"/>
                    </a:lnTo>
                    <a:lnTo>
                      <a:pt x="123" y="389"/>
                    </a:lnTo>
                    <a:lnTo>
                      <a:pt x="122" y="394"/>
                    </a:lnTo>
                    <a:lnTo>
                      <a:pt x="120" y="397"/>
                    </a:lnTo>
                    <a:lnTo>
                      <a:pt x="120" y="402"/>
                    </a:lnTo>
                    <a:lnTo>
                      <a:pt x="118" y="406"/>
                    </a:lnTo>
                    <a:lnTo>
                      <a:pt x="117" y="411"/>
                    </a:lnTo>
                    <a:lnTo>
                      <a:pt x="115" y="414"/>
                    </a:lnTo>
                    <a:lnTo>
                      <a:pt x="115" y="419"/>
                    </a:lnTo>
                    <a:lnTo>
                      <a:pt x="113" y="422"/>
                    </a:lnTo>
                    <a:lnTo>
                      <a:pt x="112" y="427"/>
                    </a:lnTo>
                    <a:lnTo>
                      <a:pt x="110" y="431"/>
                    </a:lnTo>
                    <a:lnTo>
                      <a:pt x="110" y="436"/>
                    </a:lnTo>
                    <a:lnTo>
                      <a:pt x="108" y="439"/>
                    </a:lnTo>
                    <a:lnTo>
                      <a:pt x="107" y="444"/>
                    </a:lnTo>
                    <a:lnTo>
                      <a:pt x="107" y="447"/>
                    </a:lnTo>
                    <a:lnTo>
                      <a:pt x="105" y="452"/>
                    </a:lnTo>
                    <a:lnTo>
                      <a:pt x="103" y="456"/>
                    </a:lnTo>
                    <a:lnTo>
                      <a:pt x="102" y="461"/>
                    </a:lnTo>
                    <a:lnTo>
                      <a:pt x="100" y="464"/>
                    </a:lnTo>
                    <a:lnTo>
                      <a:pt x="98" y="469"/>
                    </a:lnTo>
                    <a:lnTo>
                      <a:pt x="97" y="472"/>
                    </a:lnTo>
                    <a:lnTo>
                      <a:pt x="95" y="476"/>
                    </a:lnTo>
                    <a:lnTo>
                      <a:pt x="93" y="481"/>
                    </a:lnTo>
                    <a:lnTo>
                      <a:pt x="93" y="486"/>
                    </a:lnTo>
                    <a:lnTo>
                      <a:pt x="90" y="489"/>
                    </a:lnTo>
                    <a:lnTo>
                      <a:pt x="90" y="492"/>
                    </a:lnTo>
                    <a:lnTo>
                      <a:pt x="87" y="497"/>
                    </a:lnTo>
                    <a:lnTo>
                      <a:pt x="87" y="501"/>
                    </a:lnTo>
                    <a:lnTo>
                      <a:pt x="85" y="504"/>
                    </a:lnTo>
                    <a:lnTo>
                      <a:pt x="83" y="509"/>
                    </a:lnTo>
                    <a:lnTo>
                      <a:pt x="82" y="512"/>
                    </a:lnTo>
                    <a:lnTo>
                      <a:pt x="80" y="517"/>
                    </a:lnTo>
                    <a:lnTo>
                      <a:pt x="77" y="521"/>
                    </a:lnTo>
                    <a:lnTo>
                      <a:pt x="75" y="524"/>
                    </a:lnTo>
                    <a:lnTo>
                      <a:pt x="73" y="529"/>
                    </a:lnTo>
                    <a:lnTo>
                      <a:pt x="72" y="532"/>
                    </a:lnTo>
                    <a:lnTo>
                      <a:pt x="70" y="535"/>
                    </a:lnTo>
                    <a:lnTo>
                      <a:pt x="68" y="540"/>
                    </a:lnTo>
                    <a:lnTo>
                      <a:pt x="67" y="544"/>
                    </a:lnTo>
                    <a:lnTo>
                      <a:pt x="65" y="549"/>
                    </a:lnTo>
                    <a:lnTo>
                      <a:pt x="62" y="552"/>
                    </a:lnTo>
                    <a:lnTo>
                      <a:pt x="60" y="555"/>
                    </a:lnTo>
                    <a:lnTo>
                      <a:pt x="57" y="560"/>
                    </a:lnTo>
                    <a:lnTo>
                      <a:pt x="55" y="564"/>
                    </a:lnTo>
                    <a:lnTo>
                      <a:pt x="53" y="569"/>
                    </a:lnTo>
                    <a:lnTo>
                      <a:pt x="50" y="572"/>
                    </a:lnTo>
                    <a:lnTo>
                      <a:pt x="48" y="575"/>
                    </a:lnTo>
                    <a:lnTo>
                      <a:pt x="47" y="580"/>
                    </a:lnTo>
                    <a:lnTo>
                      <a:pt x="43" y="584"/>
                    </a:lnTo>
                    <a:lnTo>
                      <a:pt x="40" y="589"/>
                    </a:lnTo>
                    <a:lnTo>
                      <a:pt x="37" y="594"/>
                    </a:lnTo>
                    <a:lnTo>
                      <a:pt x="33" y="599"/>
                    </a:lnTo>
                    <a:lnTo>
                      <a:pt x="30" y="602"/>
                    </a:lnTo>
                    <a:lnTo>
                      <a:pt x="28" y="604"/>
                    </a:lnTo>
                    <a:lnTo>
                      <a:pt x="25" y="607"/>
                    </a:lnTo>
                    <a:lnTo>
                      <a:pt x="23" y="610"/>
                    </a:lnTo>
                    <a:lnTo>
                      <a:pt x="22" y="614"/>
                    </a:lnTo>
                    <a:lnTo>
                      <a:pt x="20" y="617"/>
                    </a:lnTo>
                    <a:lnTo>
                      <a:pt x="18" y="620"/>
                    </a:lnTo>
                    <a:lnTo>
                      <a:pt x="17" y="624"/>
                    </a:lnTo>
                    <a:lnTo>
                      <a:pt x="13" y="627"/>
                    </a:lnTo>
                    <a:lnTo>
                      <a:pt x="12" y="630"/>
                    </a:lnTo>
                    <a:lnTo>
                      <a:pt x="10" y="634"/>
                    </a:lnTo>
                    <a:lnTo>
                      <a:pt x="8" y="637"/>
                    </a:lnTo>
                    <a:lnTo>
                      <a:pt x="7" y="639"/>
                    </a:lnTo>
                    <a:lnTo>
                      <a:pt x="5" y="642"/>
                    </a:lnTo>
                    <a:lnTo>
                      <a:pt x="5" y="645"/>
                    </a:lnTo>
                    <a:lnTo>
                      <a:pt x="3" y="650"/>
                    </a:lnTo>
                    <a:lnTo>
                      <a:pt x="2" y="652"/>
                    </a:lnTo>
                    <a:lnTo>
                      <a:pt x="2" y="655"/>
                    </a:lnTo>
                    <a:lnTo>
                      <a:pt x="0" y="659"/>
                    </a:lnTo>
                    <a:lnTo>
                      <a:pt x="0" y="662"/>
                    </a:lnTo>
                    <a:lnTo>
                      <a:pt x="0" y="665"/>
                    </a:lnTo>
                    <a:lnTo>
                      <a:pt x="0" y="669"/>
                    </a:lnTo>
                    <a:lnTo>
                      <a:pt x="0" y="672"/>
                    </a:lnTo>
                    <a:lnTo>
                      <a:pt x="2" y="675"/>
                    </a:lnTo>
                    <a:lnTo>
                      <a:pt x="2" y="679"/>
                    </a:lnTo>
                    <a:lnTo>
                      <a:pt x="3" y="682"/>
                    </a:lnTo>
                    <a:lnTo>
                      <a:pt x="5" y="685"/>
                    </a:lnTo>
                    <a:lnTo>
                      <a:pt x="7" y="689"/>
                    </a:lnTo>
                    <a:lnTo>
                      <a:pt x="7" y="692"/>
                    </a:lnTo>
                    <a:lnTo>
                      <a:pt x="8" y="697"/>
                    </a:lnTo>
                    <a:lnTo>
                      <a:pt x="10" y="700"/>
                    </a:lnTo>
                    <a:lnTo>
                      <a:pt x="12" y="704"/>
                    </a:lnTo>
                    <a:lnTo>
                      <a:pt x="13" y="707"/>
                    </a:lnTo>
                    <a:lnTo>
                      <a:pt x="15" y="710"/>
                    </a:lnTo>
                    <a:lnTo>
                      <a:pt x="17" y="714"/>
                    </a:lnTo>
                    <a:lnTo>
                      <a:pt x="20" y="717"/>
                    </a:lnTo>
                    <a:lnTo>
                      <a:pt x="22" y="719"/>
                    </a:lnTo>
                    <a:lnTo>
                      <a:pt x="23" y="722"/>
                    </a:lnTo>
                    <a:lnTo>
                      <a:pt x="27" y="725"/>
                    </a:lnTo>
                    <a:lnTo>
                      <a:pt x="30" y="729"/>
                    </a:lnTo>
                    <a:lnTo>
                      <a:pt x="33" y="734"/>
                    </a:lnTo>
                    <a:lnTo>
                      <a:pt x="40" y="739"/>
                    </a:lnTo>
                    <a:lnTo>
                      <a:pt x="42" y="742"/>
                    </a:lnTo>
                    <a:lnTo>
                      <a:pt x="45" y="743"/>
                    </a:lnTo>
                    <a:lnTo>
                      <a:pt x="48" y="747"/>
                    </a:lnTo>
                    <a:lnTo>
                      <a:pt x="52" y="748"/>
                    </a:lnTo>
                    <a:lnTo>
                      <a:pt x="55" y="752"/>
                    </a:lnTo>
                    <a:lnTo>
                      <a:pt x="58" y="753"/>
                    </a:lnTo>
                    <a:lnTo>
                      <a:pt x="62" y="755"/>
                    </a:lnTo>
                    <a:lnTo>
                      <a:pt x="65" y="757"/>
                    </a:lnTo>
                    <a:lnTo>
                      <a:pt x="67" y="760"/>
                    </a:lnTo>
                    <a:lnTo>
                      <a:pt x="72" y="762"/>
                    </a:lnTo>
                    <a:lnTo>
                      <a:pt x="75" y="763"/>
                    </a:lnTo>
                    <a:lnTo>
                      <a:pt x="78" y="765"/>
                    </a:lnTo>
                    <a:lnTo>
                      <a:pt x="82" y="767"/>
                    </a:lnTo>
                    <a:lnTo>
                      <a:pt x="85" y="768"/>
                    </a:lnTo>
                    <a:lnTo>
                      <a:pt x="88" y="770"/>
                    </a:lnTo>
                    <a:lnTo>
                      <a:pt x="92" y="772"/>
                    </a:lnTo>
                    <a:lnTo>
                      <a:pt x="95" y="773"/>
                    </a:lnTo>
                    <a:lnTo>
                      <a:pt x="100" y="775"/>
                    </a:lnTo>
                    <a:lnTo>
                      <a:pt x="103" y="777"/>
                    </a:lnTo>
                    <a:lnTo>
                      <a:pt x="107" y="778"/>
                    </a:lnTo>
                    <a:lnTo>
                      <a:pt x="110" y="780"/>
                    </a:lnTo>
                    <a:lnTo>
                      <a:pt x="115" y="780"/>
                    </a:lnTo>
                    <a:lnTo>
                      <a:pt x="118" y="782"/>
                    </a:lnTo>
                    <a:lnTo>
                      <a:pt x="123" y="783"/>
                    </a:lnTo>
                    <a:lnTo>
                      <a:pt x="127" y="785"/>
                    </a:lnTo>
                    <a:lnTo>
                      <a:pt x="130" y="785"/>
                    </a:lnTo>
                    <a:lnTo>
                      <a:pt x="133" y="787"/>
                    </a:lnTo>
                    <a:lnTo>
                      <a:pt x="138" y="788"/>
                    </a:lnTo>
                    <a:lnTo>
                      <a:pt x="142" y="788"/>
                    </a:lnTo>
                    <a:lnTo>
                      <a:pt x="145" y="788"/>
                    </a:lnTo>
                    <a:lnTo>
                      <a:pt x="150" y="790"/>
                    </a:lnTo>
                    <a:lnTo>
                      <a:pt x="153" y="790"/>
                    </a:lnTo>
                    <a:lnTo>
                      <a:pt x="157" y="792"/>
                    </a:lnTo>
                    <a:lnTo>
                      <a:pt x="162" y="792"/>
                    </a:lnTo>
                    <a:lnTo>
                      <a:pt x="165" y="792"/>
                    </a:lnTo>
                    <a:lnTo>
                      <a:pt x="168" y="793"/>
                    </a:lnTo>
                    <a:lnTo>
                      <a:pt x="173" y="793"/>
                    </a:lnTo>
                    <a:lnTo>
                      <a:pt x="176" y="793"/>
                    </a:lnTo>
                    <a:lnTo>
                      <a:pt x="180" y="793"/>
                    </a:lnTo>
                    <a:lnTo>
                      <a:pt x="185" y="795"/>
                    </a:lnTo>
                    <a:lnTo>
                      <a:pt x="188" y="795"/>
                    </a:lnTo>
                    <a:lnTo>
                      <a:pt x="191" y="795"/>
                    </a:lnTo>
                    <a:lnTo>
                      <a:pt x="196" y="795"/>
                    </a:lnTo>
                    <a:lnTo>
                      <a:pt x="200" y="795"/>
                    </a:lnTo>
                    <a:lnTo>
                      <a:pt x="203" y="795"/>
                    </a:lnTo>
                    <a:lnTo>
                      <a:pt x="206" y="792"/>
                    </a:lnTo>
                    <a:lnTo>
                      <a:pt x="208" y="788"/>
                    </a:lnTo>
                    <a:lnTo>
                      <a:pt x="210" y="785"/>
                    </a:lnTo>
                    <a:lnTo>
                      <a:pt x="210" y="780"/>
                    </a:lnTo>
                    <a:lnTo>
                      <a:pt x="208" y="777"/>
                    </a:lnTo>
                    <a:lnTo>
                      <a:pt x="205" y="775"/>
                    </a:lnTo>
                    <a:lnTo>
                      <a:pt x="201" y="773"/>
                    </a:lnTo>
                    <a:lnTo>
                      <a:pt x="196" y="773"/>
                    </a:lnTo>
                    <a:lnTo>
                      <a:pt x="193" y="772"/>
                    </a:lnTo>
                    <a:lnTo>
                      <a:pt x="188" y="770"/>
                    </a:lnTo>
                    <a:lnTo>
                      <a:pt x="185" y="770"/>
                    </a:lnTo>
                    <a:lnTo>
                      <a:pt x="180" y="768"/>
                    </a:lnTo>
                    <a:lnTo>
                      <a:pt x="176" y="768"/>
                    </a:lnTo>
                    <a:lnTo>
                      <a:pt x="173" y="767"/>
                    </a:lnTo>
                    <a:lnTo>
                      <a:pt x="170" y="767"/>
                    </a:lnTo>
                    <a:lnTo>
                      <a:pt x="165" y="765"/>
                    </a:lnTo>
                    <a:lnTo>
                      <a:pt x="162" y="765"/>
                    </a:lnTo>
                    <a:lnTo>
                      <a:pt x="157" y="763"/>
                    </a:lnTo>
                    <a:lnTo>
                      <a:pt x="153" y="763"/>
                    </a:lnTo>
                    <a:lnTo>
                      <a:pt x="150" y="762"/>
                    </a:lnTo>
                    <a:lnTo>
                      <a:pt x="147" y="760"/>
                    </a:lnTo>
                    <a:lnTo>
                      <a:pt x="142" y="758"/>
                    </a:lnTo>
                    <a:lnTo>
                      <a:pt x="138" y="758"/>
                    </a:lnTo>
                    <a:lnTo>
                      <a:pt x="135" y="757"/>
                    </a:lnTo>
                    <a:lnTo>
                      <a:pt x="132" y="755"/>
                    </a:lnTo>
                    <a:lnTo>
                      <a:pt x="127" y="753"/>
                    </a:lnTo>
                    <a:lnTo>
                      <a:pt x="123" y="753"/>
                    </a:lnTo>
                    <a:lnTo>
                      <a:pt x="120" y="752"/>
                    </a:lnTo>
                    <a:lnTo>
                      <a:pt x="117" y="750"/>
                    </a:lnTo>
                    <a:lnTo>
                      <a:pt x="112" y="748"/>
                    </a:lnTo>
                    <a:lnTo>
                      <a:pt x="108" y="748"/>
                    </a:lnTo>
                    <a:lnTo>
                      <a:pt x="105" y="745"/>
                    </a:lnTo>
                    <a:lnTo>
                      <a:pt x="100" y="743"/>
                    </a:lnTo>
                    <a:lnTo>
                      <a:pt x="97" y="742"/>
                    </a:lnTo>
                    <a:lnTo>
                      <a:pt x="93" y="742"/>
                    </a:lnTo>
                    <a:lnTo>
                      <a:pt x="90" y="739"/>
                    </a:lnTo>
                    <a:lnTo>
                      <a:pt x="85" y="737"/>
                    </a:lnTo>
                    <a:lnTo>
                      <a:pt x="82" y="735"/>
                    </a:lnTo>
                    <a:lnTo>
                      <a:pt x="78" y="734"/>
                    </a:lnTo>
                    <a:lnTo>
                      <a:pt x="73" y="732"/>
                    </a:lnTo>
                    <a:lnTo>
                      <a:pt x="68" y="730"/>
                    </a:lnTo>
                    <a:lnTo>
                      <a:pt x="65" y="727"/>
                    </a:lnTo>
                    <a:lnTo>
                      <a:pt x="62" y="725"/>
                    </a:lnTo>
                    <a:lnTo>
                      <a:pt x="57" y="722"/>
                    </a:lnTo>
                    <a:lnTo>
                      <a:pt x="53" y="719"/>
                    </a:lnTo>
                    <a:lnTo>
                      <a:pt x="52" y="717"/>
                    </a:lnTo>
                    <a:lnTo>
                      <a:pt x="48" y="715"/>
                    </a:lnTo>
                    <a:lnTo>
                      <a:pt x="43" y="709"/>
                    </a:lnTo>
                    <a:lnTo>
                      <a:pt x="40" y="704"/>
                    </a:lnTo>
                    <a:lnTo>
                      <a:pt x="35" y="699"/>
                    </a:lnTo>
                    <a:lnTo>
                      <a:pt x="33" y="694"/>
                    </a:lnTo>
                    <a:lnTo>
                      <a:pt x="32" y="690"/>
                    </a:lnTo>
                    <a:lnTo>
                      <a:pt x="32" y="687"/>
                    </a:lnTo>
                    <a:lnTo>
                      <a:pt x="30" y="684"/>
                    </a:lnTo>
                    <a:lnTo>
                      <a:pt x="30" y="682"/>
                    </a:lnTo>
                    <a:lnTo>
                      <a:pt x="30" y="679"/>
                    </a:lnTo>
                    <a:lnTo>
                      <a:pt x="30" y="675"/>
                    </a:lnTo>
                    <a:lnTo>
                      <a:pt x="30" y="672"/>
                    </a:lnTo>
                    <a:lnTo>
                      <a:pt x="30" y="670"/>
                    </a:lnTo>
                    <a:lnTo>
                      <a:pt x="30" y="667"/>
                    </a:lnTo>
                    <a:lnTo>
                      <a:pt x="30" y="664"/>
                    </a:lnTo>
                    <a:lnTo>
                      <a:pt x="30" y="660"/>
                    </a:lnTo>
                    <a:lnTo>
                      <a:pt x="30" y="657"/>
                    </a:lnTo>
                    <a:lnTo>
                      <a:pt x="30" y="654"/>
                    </a:lnTo>
                    <a:lnTo>
                      <a:pt x="32" y="652"/>
                    </a:lnTo>
                    <a:lnTo>
                      <a:pt x="33" y="649"/>
                    </a:lnTo>
                    <a:lnTo>
                      <a:pt x="33" y="645"/>
                    </a:lnTo>
                    <a:lnTo>
                      <a:pt x="35" y="642"/>
                    </a:lnTo>
                    <a:lnTo>
                      <a:pt x="35" y="639"/>
                    </a:lnTo>
                    <a:lnTo>
                      <a:pt x="37" y="637"/>
                    </a:lnTo>
                    <a:lnTo>
                      <a:pt x="38" y="634"/>
                    </a:lnTo>
                    <a:lnTo>
                      <a:pt x="40" y="630"/>
                    </a:lnTo>
                    <a:lnTo>
                      <a:pt x="42" y="627"/>
                    </a:lnTo>
                    <a:lnTo>
                      <a:pt x="43" y="624"/>
                    </a:lnTo>
                    <a:lnTo>
                      <a:pt x="43" y="622"/>
                    </a:lnTo>
                    <a:lnTo>
                      <a:pt x="45" y="619"/>
                    </a:lnTo>
                    <a:lnTo>
                      <a:pt x="47" y="615"/>
                    </a:lnTo>
                    <a:lnTo>
                      <a:pt x="48" y="612"/>
                    </a:lnTo>
                    <a:lnTo>
                      <a:pt x="50" y="610"/>
                    </a:lnTo>
                    <a:lnTo>
                      <a:pt x="53" y="604"/>
                    </a:lnTo>
                    <a:lnTo>
                      <a:pt x="58" y="599"/>
                    </a:lnTo>
                    <a:lnTo>
                      <a:pt x="62" y="592"/>
                    </a:lnTo>
                    <a:lnTo>
                      <a:pt x="65" y="587"/>
                    </a:lnTo>
                    <a:lnTo>
                      <a:pt x="68" y="582"/>
                    </a:lnTo>
                    <a:lnTo>
                      <a:pt x="72" y="579"/>
                    </a:lnTo>
                    <a:lnTo>
                      <a:pt x="75" y="574"/>
                    </a:lnTo>
                    <a:lnTo>
                      <a:pt x="78" y="569"/>
                    </a:lnTo>
                    <a:lnTo>
                      <a:pt x="82" y="564"/>
                    </a:lnTo>
                    <a:lnTo>
                      <a:pt x="85" y="560"/>
                    </a:lnTo>
                    <a:lnTo>
                      <a:pt x="85" y="557"/>
                    </a:lnTo>
                    <a:lnTo>
                      <a:pt x="87" y="555"/>
                    </a:lnTo>
                    <a:lnTo>
                      <a:pt x="88" y="552"/>
                    </a:lnTo>
                    <a:lnTo>
                      <a:pt x="90" y="549"/>
                    </a:lnTo>
                    <a:lnTo>
                      <a:pt x="93" y="544"/>
                    </a:lnTo>
                    <a:lnTo>
                      <a:pt x="97" y="537"/>
                    </a:lnTo>
                    <a:lnTo>
                      <a:pt x="98" y="534"/>
                    </a:lnTo>
                    <a:lnTo>
                      <a:pt x="100" y="532"/>
                    </a:lnTo>
                    <a:lnTo>
                      <a:pt x="100" y="529"/>
                    </a:lnTo>
                    <a:lnTo>
                      <a:pt x="102" y="526"/>
                    </a:lnTo>
                    <a:lnTo>
                      <a:pt x="103" y="522"/>
                    </a:lnTo>
                    <a:lnTo>
                      <a:pt x="105" y="521"/>
                    </a:lnTo>
                    <a:lnTo>
                      <a:pt x="107" y="517"/>
                    </a:lnTo>
                    <a:lnTo>
                      <a:pt x="108" y="514"/>
                    </a:lnTo>
                    <a:lnTo>
                      <a:pt x="108" y="511"/>
                    </a:lnTo>
                    <a:lnTo>
                      <a:pt x="110" y="507"/>
                    </a:lnTo>
                    <a:lnTo>
                      <a:pt x="110" y="504"/>
                    </a:lnTo>
                    <a:lnTo>
                      <a:pt x="112" y="501"/>
                    </a:lnTo>
                    <a:lnTo>
                      <a:pt x="113" y="499"/>
                    </a:lnTo>
                    <a:lnTo>
                      <a:pt x="115" y="496"/>
                    </a:lnTo>
                    <a:lnTo>
                      <a:pt x="115" y="492"/>
                    </a:lnTo>
                    <a:lnTo>
                      <a:pt x="117" y="489"/>
                    </a:lnTo>
                    <a:lnTo>
                      <a:pt x="118" y="486"/>
                    </a:lnTo>
                    <a:lnTo>
                      <a:pt x="118" y="482"/>
                    </a:lnTo>
                    <a:lnTo>
                      <a:pt x="120" y="479"/>
                    </a:lnTo>
                    <a:lnTo>
                      <a:pt x="122" y="476"/>
                    </a:lnTo>
                    <a:lnTo>
                      <a:pt x="122" y="474"/>
                    </a:lnTo>
                    <a:lnTo>
                      <a:pt x="123" y="471"/>
                    </a:lnTo>
                    <a:lnTo>
                      <a:pt x="123" y="467"/>
                    </a:lnTo>
                    <a:lnTo>
                      <a:pt x="125" y="464"/>
                    </a:lnTo>
                    <a:lnTo>
                      <a:pt x="127" y="461"/>
                    </a:lnTo>
                    <a:lnTo>
                      <a:pt x="127" y="457"/>
                    </a:lnTo>
                    <a:lnTo>
                      <a:pt x="128" y="454"/>
                    </a:lnTo>
                    <a:lnTo>
                      <a:pt x="128" y="451"/>
                    </a:lnTo>
                    <a:lnTo>
                      <a:pt x="130" y="447"/>
                    </a:lnTo>
                    <a:lnTo>
                      <a:pt x="130" y="444"/>
                    </a:lnTo>
                    <a:lnTo>
                      <a:pt x="132" y="442"/>
                    </a:lnTo>
                    <a:lnTo>
                      <a:pt x="133" y="439"/>
                    </a:lnTo>
                    <a:lnTo>
                      <a:pt x="133" y="436"/>
                    </a:lnTo>
                    <a:lnTo>
                      <a:pt x="133" y="432"/>
                    </a:lnTo>
                    <a:lnTo>
                      <a:pt x="135" y="429"/>
                    </a:lnTo>
                    <a:lnTo>
                      <a:pt x="135" y="426"/>
                    </a:lnTo>
                    <a:lnTo>
                      <a:pt x="137" y="422"/>
                    </a:lnTo>
                    <a:lnTo>
                      <a:pt x="137" y="419"/>
                    </a:lnTo>
                    <a:lnTo>
                      <a:pt x="138" y="416"/>
                    </a:lnTo>
                    <a:lnTo>
                      <a:pt x="140" y="412"/>
                    </a:lnTo>
                    <a:lnTo>
                      <a:pt x="140" y="409"/>
                    </a:lnTo>
                    <a:lnTo>
                      <a:pt x="142" y="406"/>
                    </a:lnTo>
                    <a:lnTo>
                      <a:pt x="142" y="404"/>
                    </a:lnTo>
                    <a:lnTo>
                      <a:pt x="143" y="401"/>
                    </a:lnTo>
                    <a:lnTo>
                      <a:pt x="143" y="397"/>
                    </a:lnTo>
                    <a:lnTo>
                      <a:pt x="143" y="394"/>
                    </a:lnTo>
                    <a:lnTo>
                      <a:pt x="145" y="391"/>
                    </a:lnTo>
                    <a:lnTo>
                      <a:pt x="145" y="387"/>
                    </a:lnTo>
                    <a:lnTo>
                      <a:pt x="147" y="384"/>
                    </a:lnTo>
                    <a:lnTo>
                      <a:pt x="147" y="382"/>
                    </a:lnTo>
                    <a:lnTo>
                      <a:pt x="148" y="379"/>
                    </a:lnTo>
                    <a:lnTo>
                      <a:pt x="148" y="376"/>
                    </a:lnTo>
                    <a:lnTo>
                      <a:pt x="150" y="372"/>
                    </a:lnTo>
                    <a:lnTo>
                      <a:pt x="150" y="369"/>
                    </a:lnTo>
                    <a:lnTo>
                      <a:pt x="152" y="366"/>
                    </a:lnTo>
                    <a:lnTo>
                      <a:pt x="152" y="364"/>
                    </a:lnTo>
                    <a:lnTo>
                      <a:pt x="153" y="359"/>
                    </a:lnTo>
                    <a:lnTo>
                      <a:pt x="153" y="354"/>
                    </a:lnTo>
                    <a:lnTo>
                      <a:pt x="155" y="349"/>
                    </a:lnTo>
                    <a:lnTo>
                      <a:pt x="157" y="346"/>
                    </a:lnTo>
                    <a:lnTo>
                      <a:pt x="157" y="341"/>
                    </a:lnTo>
                    <a:lnTo>
                      <a:pt x="158" y="336"/>
                    </a:lnTo>
                    <a:lnTo>
                      <a:pt x="160" y="331"/>
                    </a:lnTo>
                    <a:lnTo>
                      <a:pt x="162" y="327"/>
                    </a:lnTo>
                    <a:lnTo>
                      <a:pt x="162" y="323"/>
                    </a:lnTo>
                    <a:lnTo>
                      <a:pt x="163" y="318"/>
                    </a:lnTo>
                    <a:lnTo>
                      <a:pt x="165" y="314"/>
                    </a:lnTo>
                    <a:lnTo>
                      <a:pt x="166" y="309"/>
                    </a:lnTo>
                    <a:lnTo>
                      <a:pt x="166" y="304"/>
                    </a:lnTo>
                    <a:lnTo>
                      <a:pt x="168" y="301"/>
                    </a:lnTo>
                    <a:lnTo>
                      <a:pt x="170" y="296"/>
                    </a:lnTo>
                    <a:lnTo>
                      <a:pt x="171" y="293"/>
                    </a:lnTo>
                    <a:lnTo>
                      <a:pt x="173" y="288"/>
                    </a:lnTo>
                    <a:lnTo>
                      <a:pt x="175" y="284"/>
                    </a:lnTo>
                    <a:lnTo>
                      <a:pt x="176" y="279"/>
                    </a:lnTo>
                    <a:lnTo>
                      <a:pt x="178" y="276"/>
                    </a:lnTo>
                    <a:lnTo>
                      <a:pt x="180" y="271"/>
                    </a:lnTo>
                    <a:lnTo>
                      <a:pt x="181" y="268"/>
                    </a:lnTo>
                    <a:lnTo>
                      <a:pt x="183" y="263"/>
                    </a:lnTo>
                    <a:lnTo>
                      <a:pt x="185" y="259"/>
                    </a:lnTo>
                    <a:lnTo>
                      <a:pt x="186" y="254"/>
                    </a:lnTo>
                    <a:lnTo>
                      <a:pt x="188" y="251"/>
                    </a:lnTo>
                    <a:lnTo>
                      <a:pt x="190" y="246"/>
                    </a:lnTo>
                    <a:lnTo>
                      <a:pt x="191" y="243"/>
                    </a:lnTo>
                    <a:lnTo>
                      <a:pt x="193" y="239"/>
                    </a:lnTo>
                    <a:lnTo>
                      <a:pt x="195" y="234"/>
                    </a:lnTo>
                    <a:lnTo>
                      <a:pt x="196" y="231"/>
                    </a:lnTo>
                    <a:lnTo>
                      <a:pt x="200" y="228"/>
                    </a:lnTo>
                    <a:lnTo>
                      <a:pt x="200" y="223"/>
                    </a:lnTo>
                    <a:lnTo>
                      <a:pt x="201" y="219"/>
                    </a:lnTo>
                    <a:lnTo>
                      <a:pt x="205" y="214"/>
                    </a:lnTo>
                    <a:lnTo>
                      <a:pt x="206" y="211"/>
                    </a:lnTo>
                    <a:lnTo>
                      <a:pt x="208" y="206"/>
                    </a:lnTo>
                    <a:lnTo>
                      <a:pt x="210" y="203"/>
                    </a:lnTo>
                    <a:lnTo>
                      <a:pt x="213" y="199"/>
                    </a:lnTo>
                    <a:lnTo>
                      <a:pt x="215" y="194"/>
                    </a:lnTo>
                    <a:lnTo>
                      <a:pt x="216" y="191"/>
                    </a:lnTo>
                    <a:lnTo>
                      <a:pt x="220" y="186"/>
                    </a:lnTo>
                    <a:lnTo>
                      <a:pt x="221" y="183"/>
                    </a:lnTo>
                    <a:lnTo>
                      <a:pt x="223" y="179"/>
                    </a:lnTo>
                    <a:lnTo>
                      <a:pt x="226" y="176"/>
                    </a:lnTo>
                    <a:lnTo>
                      <a:pt x="228" y="173"/>
                    </a:lnTo>
                    <a:lnTo>
                      <a:pt x="231" y="168"/>
                    </a:lnTo>
                    <a:lnTo>
                      <a:pt x="233" y="164"/>
                    </a:lnTo>
                    <a:lnTo>
                      <a:pt x="236" y="161"/>
                    </a:lnTo>
                    <a:lnTo>
                      <a:pt x="238" y="156"/>
                    </a:lnTo>
                    <a:lnTo>
                      <a:pt x="241" y="153"/>
                    </a:lnTo>
                    <a:lnTo>
                      <a:pt x="243" y="149"/>
                    </a:lnTo>
                    <a:lnTo>
                      <a:pt x="246" y="144"/>
                    </a:lnTo>
                    <a:lnTo>
                      <a:pt x="248" y="143"/>
                    </a:lnTo>
                    <a:lnTo>
                      <a:pt x="251" y="138"/>
                    </a:lnTo>
                    <a:lnTo>
                      <a:pt x="255" y="134"/>
                    </a:lnTo>
                    <a:lnTo>
                      <a:pt x="256" y="131"/>
                    </a:lnTo>
                    <a:lnTo>
                      <a:pt x="260" y="128"/>
                    </a:lnTo>
                    <a:lnTo>
                      <a:pt x="263" y="123"/>
                    </a:lnTo>
                    <a:lnTo>
                      <a:pt x="266" y="119"/>
                    </a:lnTo>
                    <a:lnTo>
                      <a:pt x="268" y="116"/>
                    </a:lnTo>
                    <a:lnTo>
                      <a:pt x="271" y="113"/>
                    </a:lnTo>
                    <a:lnTo>
                      <a:pt x="275" y="110"/>
                    </a:lnTo>
                    <a:lnTo>
                      <a:pt x="278" y="106"/>
                    </a:lnTo>
                    <a:lnTo>
                      <a:pt x="281" y="101"/>
                    </a:lnTo>
                    <a:lnTo>
                      <a:pt x="285" y="96"/>
                    </a:lnTo>
                    <a:lnTo>
                      <a:pt x="288" y="93"/>
                    </a:lnTo>
                    <a:lnTo>
                      <a:pt x="293" y="90"/>
                    </a:lnTo>
                    <a:lnTo>
                      <a:pt x="296" y="85"/>
                    </a:lnTo>
                    <a:lnTo>
                      <a:pt x="301" y="81"/>
                    </a:lnTo>
                    <a:lnTo>
                      <a:pt x="305" y="78"/>
                    </a:lnTo>
                    <a:lnTo>
                      <a:pt x="310" y="75"/>
                    </a:lnTo>
                    <a:lnTo>
                      <a:pt x="313" y="71"/>
                    </a:lnTo>
                    <a:lnTo>
                      <a:pt x="318" y="68"/>
                    </a:lnTo>
                    <a:lnTo>
                      <a:pt x="323" y="65"/>
                    </a:lnTo>
                    <a:lnTo>
                      <a:pt x="326" y="63"/>
                    </a:lnTo>
                    <a:lnTo>
                      <a:pt x="331" y="60"/>
                    </a:lnTo>
                    <a:lnTo>
                      <a:pt x="336" y="58"/>
                    </a:lnTo>
                    <a:lnTo>
                      <a:pt x="341" y="55"/>
                    </a:lnTo>
                    <a:lnTo>
                      <a:pt x="346" y="53"/>
                    </a:lnTo>
                    <a:lnTo>
                      <a:pt x="351" y="50"/>
                    </a:lnTo>
                    <a:lnTo>
                      <a:pt x="356" y="48"/>
                    </a:lnTo>
                    <a:lnTo>
                      <a:pt x="361" y="45"/>
                    </a:lnTo>
                    <a:lnTo>
                      <a:pt x="366" y="43"/>
                    </a:lnTo>
                    <a:lnTo>
                      <a:pt x="371" y="41"/>
                    </a:lnTo>
                    <a:lnTo>
                      <a:pt x="376" y="40"/>
                    </a:lnTo>
                    <a:lnTo>
                      <a:pt x="381" y="38"/>
                    </a:lnTo>
                    <a:lnTo>
                      <a:pt x="388" y="36"/>
                    </a:lnTo>
                    <a:lnTo>
                      <a:pt x="393" y="35"/>
                    </a:lnTo>
                    <a:lnTo>
                      <a:pt x="398" y="33"/>
                    </a:lnTo>
                    <a:lnTo>
                      <a:pt x="403" y="33"/>
                    </a:lnTo>
                    <a:lnTo>
                      <a:pt x="408" y="31"/>
                    </a:lnTo>
                    <a:lnTo>
                      <a:pt x="414" y="30"/>
                    </a:lnTo>
                    <a:lnTo>
                      <a:pt x="419" y="30"/>
                    </a:lnTo>
                    <a:lnTo>
                      <a:pt x="424" y="28"/>
                    </a:lnTo>
                    <a:lnTo>
                      <a:pt x="431" y="28"/>
                    </a:lnTo>
                    <a:lnTo>
                      <a:pt x="436" y="26"/>
                    </a:lnTo>
                    <a:lnTo>
                      <a:pt x="441" y="26"/>
                    </a:lnTo>
                    <a:lnTo>
                      <a:pt x="446" y="25"/>
                    </a:lnTo>
                    <a:lnTo>
                      <a:pt x="453" y="25"/>
                    </a:lnTo>
                    <a:lnTo>
                      <a:pt x="458" y="25"/>
                    </a:lnTo>
                    <a:lnTo>
                      <a:pt x="463" y="25"/>
                    </a:lnTo>
                    <a:lnTo>
                      <a:pt x="468" y="25"/>
                    </a:lnTo>
                    <a:lnTo>
                      <a:pt x="474" y="25"/>
                    </a:lnTo>
                    <a:lnTo>
                      <a:pt x="479" y="25"/>
                    </a:lnTo>
                    <a:lnTo>
                      <a:pt x="484" y="25"/>
                    </a:lnTo>
                    <a:lnTo>
                      <a:pt x="489" y="25"/>
                    </a:lnTo>
                    <a:lnTo>
                      <a:pt x="496" y="25"/>
                    </a:lnTo>
                    <a:lnTo>
                      <a:pt x="501" y="25"/>
                    </a:lnTo>
                    <a:lnTo>
                      <a:pt x="506" y="25"/>
                    </a:lnTo>
                    <a:lnTo>
                      <a:pt x="513" y="25"/>
                    </a:lnTo>
                    <a:lnTo>
                      <a:pt x="518" y="26"/>
                    </a:lnTo>
                    <a:lnTo>
                      <a:pt x="523" y="26"/>
                    </a:lnTo>
                    <a:lnTo>
                      <a:pt x="528" y="26"/>
                    </a:lnTo>
                    <a:lnTo>
                      <a:pt x="533" y="26"/>
                    </a:lnTo>
                    <a:lnTo>
                      <a:pt x="539" y="28"/>
                    </a:lnTo>
                    <a:lnTo>
                      <a:pt x="544" y="28"/>
                    </a:lnTo>
                    <a:lnTo>
                      <a:pt x="549" y="30"/>
                    </a:lnTo>
                    <a:lnTo>
                      <a:pt x="554" y="30"/>
                    </a:lnTo>
                    <a:lnTo>
                      <a:pt x="559" y="31"/>
                    </a:lnTo>
                    <a:lnTo>
                      <a:pt x="564" y="33"/>
                    </a:lnTo>
                    <a:lnTo>
                      <a:pt x="569" y="33"/>
                    </a:lnTo>
                    <a:lnTo>
                      <a:pt x="574" y="35"/>
                    </a:lnTo>
                    <a:lnTo>
                      <a:pt x="579" y="36"/>
                    </a:lnTo>
                    <a:lnTo>
                      <a:pt x="584" y="38"/>
                    </a:lnTo>
                    <a:lnTo>
                      <a:pt x="589" y="38"/>
                    </a:lnTo>
                    <a:lnTo>
                      <a:pt x="594" y="40"/>
                    </a:lnTo>
                    <a:lnTo>
                      <a:pt x="598" y="41"/>
                    </a:lnTo>
                    <a:lnTo>
                      <a:pt x="598" y="40"/>
                    </a:lnTo>
                    <a:lnTo>
                      <a:pt x="598" y="35"/>
                    </a:lnTo>
                    <a:lnTo>
                      <a:pt x="598" y="31"/>
                    </a:lnTo>
                    <a:lnTo>
                      <a:pt x="598" y="30"/>
                    </a:lnTo>
                    <a:lnTo>
                      <a:pt x="59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Freeform 51">
                <a:extLst>
                  <a:ext uri="{FF2B5EF4-FFF2-40B4-BE49-F238E27FC236}">
                    <a16:creationId xmlns:a16="http://schemas.microsoft.com/office/drawing/2014/main" id="{5ED9A8F9-F0D0-45BA-8F04-86A8C6670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1985"/>
                <a:ext cx="82" cy="50"/>
              </a:xfrm>
              <a:custGeom>
                <a:avLst/>
                <a:gdLst>
                  <a:gd name="T0" fmla="*/ 75 w 82"/>
                  <a:gd name="T1" fmla="*/ 18 h 50"/>
                  <a:gd name="T2" fmla="*/ 72 w 82"/>
                  <a:gd name="T3" fmla="*/ 16 h 50"/>
                  <a:gd name="T4" fmla="*/ 67 w 82"/>
                  <a:gd name="T5" fmla="*/ 15 h 50"/>
                  <a:gd name="T6" fmla="*/ 62 w 82"/>
                  <a:gd name="T7" fmla="*/ 13 h 50"/>
                  <a:gd name="T8" fmla="*/ 57 w 82"/>
                  <a:gd name="T9" fmla="*/ 13 h 50"/>
                  <a:gd name="T10" fmla="*/ 55 w 82"/>
                  <a:gd name="T11" fmla="*/ 8 h 50"/>
                  <a:gd name="T12" fmla="*/ 52 w 82"/>
                  <a:gd name="T13" fmla="*/ 6 h 50"/>
                  <a:gd name="T14" fmla="*/ 48 w 82"/>
                  <a:gd name="T15" fmla="*/ 3 h 50"/>
                  <a:gd name="T16" fmla="*/ 45 w 82"/>
                  <a:gd name="T17" fmla="*/ 1 h 50"/>
                  <a:gd name="T18" fmla="*/ 40 w 82"/>
                  <a:gd name="T19" fmla="*/ 0 h 50"/>
                  <a:gd name="T20" fmla="*/ 37 w 82"/>
                  <a:gd name="T21" fmla="*/ 0 h 50"/>
                  <a:gd name="T22" fmla="*/ 32 w 82"/>
                  <a:gd name="T23" fmla="*/ 1 h 50"/>
                  <a:gd name="T24" fmla="*/ 30 w 82"/>
                  <a:gd name="T25" fmla="*/ 5 h 50"/>
                  <a:gd name="T26" fmla="*/ 28 w 82"/>
                  <a:gd name="T27" fmla="*/ 8 h 50"/>
                  <a:gd name="T28" fmla="*/ 27 w 82"/>
                  <a:gd name="T29" fmla="*/ 11 h 50"/>
                  <a:gd name="T30" fmla="*/ 22 w 82"/>
                  <a:gd name="T31" fmla="*/ 11 h 50"/>
                  <a:gd name="T32" fmla="*/ 18 w 82"/>
                  <a:gd name="T33" fmla="*/ 13 h 50"/>
                  <a:gd name="T34" fmla="*/ 15 w 82"/>
                  <a:gd name="T35" fmla="*/ 13 h 50"/>
                  <a:gd name="T36" fmla="*/ 12 w 82"/>
                  <a:gd name="T37" fmla="*/ 15 h 50"/>
                  <a:gd name="T38" fmla="*/ 8 w 82"/>
                  <a:gd name="T39" fmla="*/ 16 h 50"/>
                  <a:gd name="T40" fmla="*/ 7 w 82"/>
                  <a:gd name="T41" fmla="*/ 18 h 50"/>
                  <a:gd name="T42" fmla="*/ 3 w 82"/>
                  <a:gd name="T43" fmla="*/ 20 h 50"/>
                  <a:gd name="T44" fmla="*/ 0 w 82"/>
                  <a:gd name="T45" fmla="*/ 21 h 50"/>
                  <a:gd name="T46" fmla="*/ 0 w 82"/>
                  <a:gd name="T47" fmla="*/ 21 h 50"/>
                  <a:gd name="T48" fmla="*/ 0 w 82"/>
                  <a:gd name="T49" fmla="*/ 23 h 50"/>
                  <a:gd name="T50" fmla="*/ 2 w 82"/>
                  <a:gd name="T51" fmla="*/ 26 h 50"/>
                  <a:gd name="T52" fmla="*/ 5 w 82"/>
                  <a:gd name="T53" fmla="*/ 28 h 50"/>
                  <a:gd name="T54" fmla="*/ 8 w 82"/>
                  <a:gd name="T55" fmla="*/ 30 h 50"/>
                  <a:gd name="T56" fmla="*/ 10 w 82"/>
                  <a:gd name="T57" fmla="*/ 31 h 50"/>
                  <a:gd name="T58" fmla="*/ 13 w 82"/>
                  <a:gd name="T59" fmla="*/ 33 h 50"/>
                  <a:gd name="T60" fmla="*/ 17 w 82"/>
                  <a:gd name="T61" fmla="*/ 33 h 50"/>
                  <a:gd name="T62" fmla="*/ 20 w 82"/>
                  <a:gd name="T63" fmla="*/ 35 h 50"/>
                  <a:gd name="T64" fmla="*/ 23 w 82"/>
                  <a:gd name="T65" fmla="*/ 36 h 50"/>
                  <a:gd name="T66" fmla="*/ 23 w 82"/>
                  <a:gd name="T67" fmla="*/ 40 h 50"/>
                  <a:gd name="T68" fmla="*/ 27 w 82"/>
                  <a:gd name="T69" fmla="*/ 43 h 50"/>
                  <a:gd name="T70" fmla="*/ 30 w 82"/>
                  <a:gd name="T71" fmla="*/ 46 h 50"/>
                  <a:gd name="T72" fmla="*/ 35 w 82"/>
                  <a:gd name="T73" fmla="*/ 50 h 50"/>
                  <a:gd name="T74" fmla="*/ 38 w 82"/>
                  <a:gd name="T75" fmla="*/ 50 h 50"/>
                  <a:gd name="T76" fmla="*/ 42 w 82"/>
                  <a:gd name="T77" fmla="*/ 50 h 50"/>
                  <a:gd name="T78" fmla="*/ 45 w 82"/>
                  <a:gd name="T79" fmla="*/ 48 h 50"/>
                  <a:gd name="T80" fmla="*/ 50 w 82"/>
                  <a:gd name="T81" fmla="*/ 45 h 50"/>
                  <a:gd name="T82" fmla="*/ 52 w 82"/>
                  <a:gd name="T83" fmla="*/ 41 h 50"/>
                  <a:gd name="T84" fmla="*/ 55 w 82"/>
                  <a:gd name="T85" fmla="*/ 41 h 50"/>
                  <a:gd name="T86" fmla="*/ 62 w 82"/>
                  <a:gd name="T87" fmla="*/ 43 h 50"/>
                  <a:gd name="T88" fmla="*/ 65 w 82"/>
                  <a:gd name="T89" fmla="*/ 43 h 50"/>
                  <a:gd name="T90" fmla="*/ 70 w 82"/>
                  <a:gd name="T91" fmla="*/ 41 h 50"/>
                  <a:gd name="T92" fmla="*/ 75 w 82"/>
                  <a:gd name="T93" fmla="*/ 40 h 50"/>
                  <a:gd name="T94" fmla="*/ 77 w 82"/>
                  <a:gd name="T95" fmla="*/ 36 h 50"/>
                  <a:gd name="T96" fmla="*/ 80 w 82"/>
                  <a:gd name="T97" fmla="*/ 31 h 50"/>
                  <a:gd name="T98" fmla="*/ 82 w 82"/>
                  <a:gd name="T99" fmla="*/ 26 h 50"/>
                  <a:gd name="T100" fmla="*/ 78 w 82"/>
                  <a:gd name="T101" fmla="*/ 21 h 50"/>
                  <a:gd name="T102" fmla="*/ 75 w 82"/>
                  <a:gd name="T103" fmla="*/ 18 h 50"/>
                  <a:gd name="T104" fmla="*/ 75 w 82"/>
                  <a:gd name="T105" fmla="*/ 18 h 50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82"/>
                  <a:gd name="T160" fmla="*/ 0 h 50"/>
                  <a:gd name="T161" fmla="*/ 82 w 82"/>
                  <a:gd name="T162" fmla="*/ 50 h 50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82" h="50">
                    <a:moveTo>
                      <a:pt x="75" y="18"/>
                    </a:moveTo>
                    <a:lnTo>
                      <a:pt x="72" y="16"/>
                    </a:lnTo>
                    <a:lnTo>
                      <a:pt x="67" y="15"/>
                    </a:lnTo>
                    <a:lnTo>
                      <a:pt x="62" y="13"/>
                    </a:lnTo>
                    <a:lnTo>
                      <a:pt x="57" y="13"/>
                    </a:lnTo>
                    <a:lnTo>
                      <a:pt x="55" y="8"/>
                    </a:lnTo>
                    <a:lnTo>
                      <a:pt x="52" y="6"/>
                    </a:lnTo>
                    <a:lnTo>
                      <a:pt x="48" y="3"/>
                    </a:lnTo>
                    <a:lnTo>
                      <a:pt x="45" y="1"/>
                    </a:lnTo>
                    <a:lnTo>
                      <a:pt x="40" y="0"/>
                    </a:lnTo>
                    <a:lnTo>
                      <a:pt x="37" y="0"/>
                    </a:lnTo>
                    <a:lnTo>
                      <a:pt x="32" y="1"/>
                    </a:lnTo>
                    <a:lnTo>
                      <a:pt x="30" y="5"/>
                    </a:lnTo>
                    <a:lnTo>
                      <a:pt x="28" y="8"/>
                    </a:lnTo>
                    <a:lnTo>
                      <a:pt x="27" y="11"/>
                    </a:lnTo>
                    <a:lnTo>
                      <a:pt x="22" y="11"/>
                    </a:lnTo>
                    <a:lnTo>
                      <a:pt x="18" y="13"/>
                    </a:lnTo>
                    <a:lnTo>
                      <a:pt x="15" y="13"/>
                    </a:lnTo>
                    <a:lnTo>
                      <a:pt x="12" y="15"/>
                    </a:lnTo>
                    <a:lnTo>
                      <a:pt x="8" y="16"/>
                    </a:lnTo>
                    <a:lnTo>
                      <a:pt x="7" y="18"/>
                    </a:lnTo>
                    <a:lnTo>
                      <a:pt x="3" y="20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2" y="26"/>
                    </a:lnTo>
                    <a:lnTo>
                      <a:pt x="5" y="28"/>
                    </a:lnTo>
                    <a:lnTo>
                      <a:pt x="8" y="30"/>
                    </a:lnTo>
                    <a:lnTo>
                      <a:pt x="10" y="31"/>
                    </a:lnTo>
                    <a:lnTo>
                      <a:pt x="13" y="33"/>
                    </a:lnTo>
                    <a:lnTo>
                      <a:pt x="17" y="33"/>
                    </a:lnTo>
                    <a:lnTo>
                      <a:pt x="20" y="35"/>
                    </a:lnTo>
                    <a:lnTo>
                      <a:pt x="23" y="36"/>
                    </a:lnTo>
                    <a:lnTo>
                      <a:pt x="23" y="40"/>
                    </a:lnTo>
                    <a:lnTo>
                      <a:pt x="27" y="43"/>
                    </a:lnTo>
                    <a:lnTo>
                      <a:pt x="30" y="46"/>
                    </a:lnTo>
                    <a:lnTo>
                      <a:pt x="35" y="50"/>
                    </a:lnTo>
                    <a:lnTo>
                      <a:pt x="38" y="50"/>
                    </a:lnTo>
                    <a:lnTo>
                      <a:pt x="42" y="50"/>
                    </a:lnTo>
                    <a:lnTo>
                      <a:pt x="45" y="48"/>
                    </a:lnTo>
                    <a:lnTo>
                      <a:pt x="50" y="45"/>
                    </a:lnTo>
                    <a:lnTo>
                      <a:pt x="52" y="41"/>
                    </a:lnTo>
                    <a:lnTo>
                      <a:pt x="55" y="41"/>
                    </a:lnTo>
                    <a:lnTo>
                      <a:pt x="62" y="43"/>
                    </a:lnTo>
                    <a:lnTo>
                      <a:pt x="65" y="43"/>
                    </a:lnTo>
                    <a:lnTo>
                      <a:pt x="70" y="41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80" y="31"/>
                    </a:lnTo>
                    <a:lnTo>
                      <a:pt x="82" y="26"/>
                    </a:lnTo>
                    <a:lnTo>
                      <a:pt x="78" y="21"/>
                    </a:lnTo>
                    <a:lnTo>
                      <a:pt x="7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4" name="Freeform 52">
                <a:extLst>
                  <a:ext uri="{FF2B5EF4-FFF2-40B4-BE49-F238E27FC236}">
                    <a16:creationId xmlns:a16="http://schemas.microsoft.com/office/drawing/2014/main" id="{98FA0EBF-B6E0-45E5-8070-59D461189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354"/>
                <a:ext cx="789" cy="739"/>
              </a:xfrm>
              <a:custGeom>
                <a:avLst/>
                <a:gdLst>
                  <a:gd name="T0" fmla="*/ 722 w 789"/>
                  <a:gd name="T1" fmla="*/ 45 h 739"/>
                  <a:gd name="T2" fmla="*/ 686 w 789"/>
                  <a:gd name="T3" fmla="*/ 105 h 739"/>
                  <a:gd name="T4" fmla="*/ 661 w 789"/>
                  <a:gd name="T5" fmla="*/ 168 h 739"/>
                  <a:gd name="T6" fmla="*/ 637 w 789"/>
                  <a:gd name="T7" fmla="*/ 228 h 739"/>
                  <a:gd name="T8" fmla="*/ 614 w 789"/>
                  <a:gd name="T9" fmla="*/ 288 h 739"/>
                  <a:gd name="T10" fmla="*/ 594 w 789"/>
                  <a:gd name="T11" fmla="*/ 350 h 739"/>
                  <a:gd name="T12" fmla="*/ 581 w 789"/>
                  <a:gd name="T13" fmla="*/ 413 h 739"/>
                  <a:gd name="T14" fmla="*/ 576 w 789"/>
                  <a:gd name="T15" fmla="*/ 466 h 739"/>
                  <a:gd name="T16" fmla="*/ 576 w 789"/>
                  <a:gd name="T17" fmla="*/ 519 h 739"/>
                  <a:gd name="T18" fmla="*/ 578 w 789"/>
                  <a:gd name="T19" fmla="*/ 563 h 739"/>
                  <a:gd name="T20" fmla="*/ 573 w 789"/>
                  <a:gd name="T21" fmla="*/ 624 h 739"/>
                  <a:gd name="T22" fmla="*/ 524 w 789"/>
                  <a:gd name="T23" fmla="*/ 661 h 739"/>
                  <a:gd name="T24" fmla="*/ 466 w 789"/>
                  <a:gd name="T25" fmla="*/ 667 h 739"/>
                  <a:gd name="T26" fmla="*/ 403 w 789"/>
                  <a:gd name="T27" fmla="*/ 671 h 739"/>
                  <a:gd name="T28" fmla="*/ 341 w 789"/>
                  <a:gd name="T29" fmla="*/ 674 h 739"/>
                  <a:gd name="T30" fmla="*/ 278 w 789"/>
                  <a:gd name="T31" fmla="*/ 676 h 739"/>
                  <a:gd name="T32" fmla="*/ 221 w 789"/>
                  <a:gd name="T33" fmla="*/ 671 h 739"/>
                  <a:gd name="T34" fmla="*/ 235 w 789"/>
                  <a:gd name="T35" fmla="*/ 607 h 739"/>
                  <a:gd name="T36" fmla="*/ 210 w 789"/>
                  <a:gd name="T37" fmla="*/ 612 h 739"/>
                  <a:gd name="T38" fmla="*/ 195 w 789"/>
                  <a:gd name="T39" fmla="*/ 666 h 739"/>
                  <a:gd name="T40" fmla="*/ 187 w 789"/>
                  <a:gd name="T41" fmla="*/ 716 h 739"/>
                  <a:gd name="T42" fmla="*/ 115 w 789"/>
                  <a:gd name="T43" fmla="*/ 702 h 739"/>
                  <a:gd name="T44" fmla="*/ 42 w 789"/>
                  <a:gd name="T45" fmla="*/ 691 h 739"/>
                  <a:gd name="T46" fmla="*/ 37 w 789"/>
                  <a:gd name="T47" fmla="*/ 634 h 739"/>
                  <a:gd name="T48" fmla="*/ 65 w 789"/>
                  <a:gd name="T49" fmla="*/ 576 h 739"/>
                  <a:gd name="T50" fmla="*/ 123 w 789"/>
                  <a:gd name="T51" fmla="*/ 568 h 739"/>
                  <a:gd name="T52" fmla="*/ 187 w 789"/>
                  <a:gd name="T53" fmla="*/ 576 h 739"/>
                  <a:gd name="T54" fmla="*/ 235 w 789"/>
                  <a:gd name="T55" fmla="*/ 571 h 739"/>
                  <a:gd name="T56" fmla="*/ 172 w 789"/>
                  <a:gd name="T57" fmla="*/ 538 h 739"/>
                  <a:gd name="T58" fmla="*/ 130 w 789"/>
                  <a:gd name="T59" fmla="*/ 529 h 739"/>
                  <a:gd name="T60" fmla="*/ 88 w 789"/>
                  <a:gd name="T61" fmla="*/ 528 h 739"/>
                  <a:gd name="T62" fmla="*/ 32 w 789"/>
                  <a:gd name="T63" fmla="*/ 561 h 739"/>
                  <a:gd name="T64" fmla="*/ 13 w 789"/>
                  <a:gd name="T65" fmla="*/ 607 h 739"/>
                  <a:gd name="T66" fmla="*/ 5 w 789"/>
                  <a:gd name="T67" fmla="*/ 652 h 739"/>
                  <a:gd name="T68" fmla="*/ 7 w 789"/>
                  <a:gd name="T69" fmla="*/ 707 h 739"/>
                  <a:gd name="T70" fmla="*/ 58 w 789"/>
                  <a:gd name="T71" fmla="*/ 719 h 739"/>
                  <a:gd name="T72" fmla="*/ 100 w 789"/>
                  <a:gd name="T73" fmla="*/ 724 h 739"/>
                  <a:gd name="T74" fmla="*/ 142 w 789"/>
                  <a:gd name="T75" fmla="*/ 729 h 739"/>
                  <a:gd name="T76" fmla="*/ 183 w 789"/>
                  <a:gd name="T77" fmla="*/ 734 h 739"/>
                  <a:gd name="T78" fmla="*/ 215 w 789"/>
                  <a:gd name="T79" fmla="*/ 701 h 739"/>
                  <a:gd name="T80" fmla="*/ 266 w 789"/>
                  <a:gd name="T81" fmla="*/ 697 h 739"/>
                  <a:gd name="T82" fmla="*/ 328 w 789"/>
                  <a:gd name="T83" fmla="*/ 706 h 739"/>
                  <a:gd name="T84" fmla="*/ 390 w 789"/>
                  <a:gd name="T85" fmla="*/ 706 h 739"/>
                  <a:gd name="T86" fmla="*/ 454 w 789"/>
                  <a:gd name="T87" fmla="*/ 701 h 739"/>
                  <a:gd name="T88" fmla="*/ 518 w 789"/>
                  <a:gd name="T89" fmla="*/ 696 h 739"/>
                  <a:gd name="T90" fmla="*/ 573 w 789"/>
                  <a:gd name="T91" fmla="*/ 684 h 739"/>
                  <a:gd name="T92" fmla="*/ 611 w 789"/>
                  <a:gd name="T93" fmla="*/ 647 h 739"/>
                  <a:gd name="T94" fmla="*/ 609 w 789"/>
                  <a:gd name="T95" fmla="*/ 594 h 739"/>
                  <a:gd name="T96" fmla="*/ 601 w 789"/>
                  <a:gd name="T97" fmla="*/ 536 h 739"/>
                  <a:gd name="T98" fmla="*/ 598 w 789"/>
                  <a:gd name="T99" fmla="*/ 489 h 739"/>
                  <a:gd name="T100" fmla="*/ 601 w 789"/>
                  <a:gd name="T101" fmla="*/ 439 h 739"/>
                  <a:gd name="T102" fmla="*/ 609 w 789"/>
                  <a:gd name="T103" fmla="*/ 388 h 739"/>
                  <a:gd name="T104" fmla="*/ 623 w 789"/>
                  <a:gd name="T105" fmla="*/ 340 h 739"/>
                  <a:gd name="T106" fmla="*/ 639 w 789"/>
                  <a:gd name="T107" fmla="*/ 290 h 739"/>
                  <a:gd name="T108" fmla="*/ 666 w 789"/>
                  <a:gd name="T109" fmla="*/ 228 h 739"/>
                  <a:gd name="T110" fmla="*/ 691 w 789"/>
                  <a:gd name="T111" fmla="*/ 168 h 739"/>
                  <a:gd name="T112" fmla="*/ 712 w 789"/>
                  <a:gd name="T113" fmla="*/ 118 h 739"/>
                  <a:gd name="T114" fmla="*/ 734 w 789"/>
                  <a:gd name="T115" fmla="*/ 77 h 739"/>
                  <a:gd name="T116" fmla="*/ 774 w 789"/>
                  <a:gd name="T117" fmla="*/ 38 h 739"/>
                  <a:gd name="T118" fmla="*/ 772 w 789"/>
                  <a:gd name="T119" fmla="*/ 2 h 739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789"/>
                  <a:gd name="T181" fmla="*/ 0 h 739"/>
                  <a:gd name="T182" fmla="*/ 789 w 789"/>
                  <a:gd name="T183" fmla="*/ 739 h 739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789" h="739">
                    <a:moveTo>
                      <a:pt x="772" y="2"/>
                    </a:moveTo>
                    <a:lnTo>
                      <a:pt x="767" y="5"/>
                    </a:lnTo>
                    <a:lnTo>
                      <a:pt x="762" y="8"/>
                    </a:lnTo>
                    <a:lnTo>
                      <a:pt x="757" y="12"/>
                    </a:lnTo>
                    <a:lnTo>
                      <a:pt x="754" y="15"/>
                    </a:lnTo>
                    <a:lnTo>
                      <a:pt x="749" y="18"/>
                    </a:lnTo>
                    <a:lnTo>
                      <a:pt x="746" y="22"/>
                    </a:lnTo>
                    <a:lnTo>
                      <a:pt x="742" y="25"/>
                    </a:lnTo>
                    <a:lnTo>
                      <a:pt x="739" y="28"/>
                    </a:lnTo>
                    <a:lnTo>
                      <a:pt x="734" y="32"/>
                    </a:lnTo>
                    <a:lnTo>
                      <a:pt x="731" y="35"/>
                    </a:lnTo>
                    <a:lnTo>
                      <a:pt x="727" y="38"/>
                    </a:lnTo>
                    <a:lnTo>
                      <a:pt x="724" y="42"/>
                    </a:lnTo>
                    <a:lnTo>
                      <a:pt x="722" y="45"/>
                    </a:lnTo>
                    <a:lnTo>
                      <a:pt x="719" y="50"/>
                    </a:lnTo>
                    <a:lnTo>
                      <a:pt x="716" y="53"/>
                    </a:lnTo>
                    <a:lnTo>
                      <a:pt x="712" y="58"/>
                    </a:lnTo>
                    <a:lnTo>
                      <a:pt x="711" y="60"/>
                    </a:lnTo>
                    <a:lnTo>
                      <a:pt x="707" y="65"/>
                    </a:lnTo>
                    <a:lnTo>
                      <a:pt x="704" y="68"/>
                    </a:lnTo>
                    <a:lnTo>
                      <a:pt x="702" y="73"/>
                    </a:lnTo>
                    <a:lnTo>
                      <a:pt x="699" y="77"/>
                    </a:lnTo>
                    <a:lnTo>
                      <a:pt x="697" y="82"/>
                    </a:lnTo>
                    <a:lnTo>
                      <a:pt x="694" y="87"/>
                    </a:lnTo>
                    <a:lnTo>
                      <a:pt x="692" y="92"/>
                    </a:lnTo>
                    <a:lnTo>
                      <a:pt x="691" y="95"/>
                    </a:lnTo>
                    <a:lnTo>
                      <a:pt x="689" y="100"/>
                    </a:lnTo>
                    <a:lnTo>
                      <a:pt x="686" y="105"/>
                    </a:lnTo>
                    <a:lnTo>
                      <a:pt x="684" y="110"/>
                    </a:lnTo>
                    <a:lnTo>
                      <a:pt x="682" y="115"/>
                    </a:lnTo>
                    <a:lnTo>
                      <a:pt x="679" y="118"/>
                    </a:lnTo>
                    <a:lnTo>
                      <a:pt x="677" y="125"/>
                    </a:lnTo>
                    <a:lnTo>
                      <a:pt x="676" y="130"/>
                    </a:lnTo>
                    <a:lnTo>
                      <a:pt x="674" y="133"/>
                    </a:lnTo>
                    <a:lnTo>
                      <a:pt x="672" y="138"/>
                    </a:lnTo>
                    <a:lnTo>
                      <a:pt x="671" y="142"/>
                    </a:lnTo>
                    <a:lnTo>
                      <a:pt x="669" y="147"/>
                    </a:lnTo>
                    <a:lnTo>
                      <a:pt x="667" y="150"/>
                    </a:lnTo>
                    <a:lnTo>
                      <a:pt x="666" y="155"/>
                    </a:lnTo>
                    <a:lnTo>
                      <a:pt x="664" y="160"/>
                    </a:lnTo>
                    <a:lnTo>
                      <a:pt x="662" y="163"/>
                    </a:lnTo>
                    <a:lnTo>
                      <a:pt x="661" y="168"/>
                    </a:lnTo>
                    <a:lnTo>
                      <a:pt x="659" y="173"/>
                    </a:lnTo>
                    <a:lnTo>
                      <a:pt x="657" y="176"/>
                    </a:lnTo>
                    <a:lnTo>
                      <a:pt x="656" y="181"/>
                    </a:lnTo>
                    <a:lnTo>
                      <a:pt x="654" y="185"/>
                    </a:lnTo>
                    <a:lnTo>
                      <a:pt x="652" y="190"/>
                    </a:lnTo>
                    <a:lnTo>
                      <a:pt x="651" y="193"/>
                    </a:lnTo>
                    <a:lnTo>
                      <a:pt x="649" y="198"/>
                    </a:lnTo>
                    <a:lnTo>
                      <a:pt x="647" y="201"/>
                    </a:lnTo>
                    <a:lnTo>
                      <a:pt x="646" y="206"/>
                    </a:lnTo>
                    <a:lnTo>
                      <a:pt x="644" y="210"/>
                    </a:lnTo>
                    <a:lnTo>
                      <a:pt x="642" y="215"/>
                    </a:lnTo>
                    <a:lnTo>
                      <a:pt x="641" y="220"/>
                    </a:lnTo>
                    <a:lnTo>
                      <a:pt x="639" y="223"/>
                    </a:lnTo>
                    <a:lnTo>
                      <a:pt x="637" y="228"/>
                    </a:lnTo>
                    <a:lnTo>
                      <a:pt x="636" y="233"/>
                    </a:lnTo>
                    <a:lnTo>
                      <a:pt x="634" y="236"/>
                    </a:lnTo>
                    <a:lnTo>
                      <a:pt x="633" y="241"/>
                    </a:lnTo>
                    <a:lnTo>
                      <a:pt x="631" y="245"/>
                    </a:lnTo>
                    <a:lnTo>
                      <a:pt x="629" y="250"/>
                    </a:lnTo>
                    <a:lnTo>
                      <a:pt x="628" y="255"/>
                    </a:lnTo>
                    <a:lnTo>
                      <a:pt x="626" y="258"/>
                    </a:lnTo>
                    <a:lnTo>
                      <a:pt x="624" y="263"/>
                    </a:lnTo>
                    <a:lnTo>
                      <a:pt x="623" y="266"/>
                    </a:lnTo>
                    <a:lnTo>
                      <a:pt x="621" y="271"/>
                    </a:lnTo>
                    <a:lnTo>
                      <a:pt x="619" y="275"/>
                    </a:lnTo>
                    <a:lnTo>
                      <a:pt x="618" y="280"/>
                    </a:lnTo>
                    <a:lnTo>
                      <a:pt x="616" y="285"/>
                    </a:lnTo>
                    <a:lnTo>
                      <a:pt x="614" y="288"/>
                    </a:lnTo>
                    <a:lnTo>
                      <a:pt x="613" y="291"/>
                    </a:lnTo>
                    <a:lnTo>
                      <a:pt x="611" y="296"/>
                    </a:lnTo>
                    <a:lnTo>
                      <a:pt x="611" y="301"/>
                    </a:lnTo>
                    <a:lnTo>
                      <a:pt x="609" y="305"/>
                    </a:lnTo>
                    <a:lnTo>
                      <a:pt x="608" y="310"/>
                    </a:lnTo>
                    <a:lnTo>
                      <a:pt x="606" y="315"/>
                    </a:lnTo>
                    <a:lnTo>
                      <a:pt x="604" y="318"/>
                    </a:lnTo>
                    <a:lnTo>
                      <a:pt x="603" y="323"/>
                    </a:lnTo>
                    <a:lnTo>
                      <a:pt x="601" y="326"/>
                    </a:lnTo>
                    <a:lnTo>
                      <a:pt x="599" y="331"/>
                    </a:lnTo>
                    <a:lnTo>
                      <a:pt x="599" y="336"/>
                    </a:lnTo>
                    <a:lnTo>
                      <a:pt x="598" y="341"/>
                    </a:lnTo>
                    <a:lnTo>
                      <a:pt x="596" y="345"/>
                    </a:lnTo>
                    <a:lnTo>
                      <a:pt x="594" y="350"/>
                    </a:lnTo>
                    <a:lnTo>
                      <a:pt x="594" y="355"/>
                    </a:lnTo>
                    <a:lnTo>
                      <a:pt x="593" y="358"/>
                    </a:lnTo>
                    <a:lnTo>
                      <a:pt x="591" y="363"/>
                    </a:lnTo>
                    <a:lnTo>
                      <a:pt x="589" y="368"/>
                    </a:lnTo>
                    <a:lnTo>
                      <a:pt x="589" y="373"/>
                    </a:lnTo>
                    <a:lnTo>
                      <a:pt x="588" y="376"/>
                    </a:lnTo>
                    <a:lnTo>
                      <a:pt x="588" y="381"/>
                    </a:lnTo>
                    <a:lnTo>
                      <a:pt x="586" y="386"/>
                    </a:lnTo>
                    <a:lnTo>
                      <a:pt x="586" y="391"/>
                    </a:lnTo>
                    <a:lnTo>
                      <a:pt x="584" y="394"/>
                    </a:lnTo>
                    <a:lnTo>
                      <a:pt x="584" y="399"/>
                    </a:lnTo>
                    <a:lnTo>
                      <a:pt x="583" y="404"/>
                    </a:lnTo>
                    <a:lnTo>
                      <a:pt x="583" y="409"/>
                    </a:lnTo>
                    <a:lnTo>
                      <a:pt x="581" y="413"/>
                    </a:lnTo>
                    <a:lnTo>
                      <a:pt x="581" y="416"/>
                    </a:lnTo>
                    <a:lnTo>
                      <a:pt x="579" y="419"/>
                    </a:lnTo>
                    <a:lnTo>
                      <a:pt x="579" y="424"/>
                    </a:lnTo>
                    <a:lnTo>
                      <a:pt x="579" y="428"/>
                    </a:lnTo>
                    <a:lnTo>
                      <a:pt x="578" y="431"/>
                    </a:lnTo>
                    <a:lnTo>
                      <a:pt x="578" y="434"/>
                    </a:lnTo>
                    <a:lnTo>
                      <a:pt x="578" y="439"/>
                    </a:lnTo>
                    <a:lnTo>
                      <a:pt x="578" y="443"/>
                    </a:lnTo>
                    <a:lnTo>
                      <a:pt x="576" y="446"/>
                    </a:lnTo>
                    <a:lnTo>
                      <a:pt x="576" y="449"/>
                    </a:lnTo>
                    <a:lnTo>
                      <a:pt x="576" y="454"/>
                    </a:lnTo>
                    <a:lnTo>
                      <a:pt x="576" y="458"/>
                    </a:lnTo>
                    <a:lnTo>
                      <a:pt x="576" y="463"/>
                    </a:lnTo>
                    <a:lnTo>
                      <a:pt x="576" y="466"/>
                    </a:lnTo>
                    <a:lnTo>
                      <a:pt x="576" y="469"/>
                    </a:lnTo>
                    <a:lnTo>
                      <a:pt x="576" y="473"/>
                    </a:lnTo>
                    <a:lnTo>
                      <a:pt x="576" y="478"/>
                    </a:lnTo>
                    <a:lnTo>
                      <a:pt x="576" y="481"/>
                    </a:lnTo>
                    <a:lnTo>
                      <a:pt x="576" y="484"/>
                    </a:lnTo>
                    <a:lnTo>
                      <a:pt x="576" y="488"/>
                    </a:lnTo>
                    <a:lnTo>
                      <a:pt x="576" y="493"/>
                    </a:lnTo>
                    <a:lnTo>
                      <a:pt x="576" y="496"/>
                    </a:lnTo>
                    <a:lnTo>
                      <a:pt x="576" y="499"/>
                    </a:lnTo>
                    <a:lnTo>
                      <a:pt x="576" y="503"/>
                    </a:lnTo>
                    <a:lnTo>
                      <a:pt x="576" y="508"/>
                    </a:lnTo>
                    <a:lnTo>
                      <a:pt x="576" y="511"/>
                    </a:lnTo>
                    <a:lnTo>
                      <a:pt x="576" y="514"/>
                    </a:lnTo>
                    <a:lnTo>
                      <a:pt x="576" y="519"/>
                    </a:lnTo>
                    <a:lnTo>
                      <a:pt x="576" y="523"/>
                    </a:lnTo>
                    <a:lnTo>
                      <a:pt x="576" y="526"/>
                    </a:lnTo>
                    <a:lnTo>
                      <a:pt x="576" y="531"/>
                    </a:lnTo>
                    <a:lnTo>
                      <a:pt x="576" y="533"/>
                    </a:lnTo>
                    <a:lnTo>
                      <a:pt x="576" y="536"/>
                    </a:lnTo>
                    <a:lnTo>
                      <a:pt x="576" y="539"/>
                    </a:lnTo>
                    <a:lnTo>
                      <a:pt x="576" y="543"/>
                    </a:lnTo>
                    <a:lnTo>
                      <a:pt x="576" y="544"/>
                    </a:lnTo>
                    <a:lnTo>
                      <a:pt x="576" y="548"/>
                    </a:lnTo>
                    <a:lnTo>
                      <a:pt x="576" y="551"/>
                    </a:lnTo>
                    <a:lnTo>
                      <a:pt x="578" y="554"/>
                    </a:lnTo>
                    <a:lnTo>
                      <a:pt x="578" y="556"/>
                    </a:lnTo>
                    <a:lnTo>
                      <a:pt x="578" y="559"/>
                    </a:lnTo>
                    <a:lnTo>
                      <a:pt x="578" y="563"/>
                    </a:lnTo>
                    <a:lnTo>
                      <a:pt x="578" y="566"/>
                    </a:lnTo>
                    <a:lnTo>
                      <a:pt x="578" y="568"/>
                    </a:lnTo>
                    <a:lnTo>
                      <a:pt x="578" y="571"/>
                    </a:lnTo>
                    <a:lnTo>
                      <a:pt x="578" y="574"/>
                    </a:lnTo>
                    <a:lnTo>
                      <a:pt x="578" y="578"/>
                    </a:lnTo>
                    <a:lnTo>
                      <a:pt x="578" y="583"/>
                    </a:lnTo>
                    <a:lnTo>
                      <a:pt x="578" y="589"/>
                    </a:lnTo>
                    <a:lnTo>
                      <a:pt x="578" y="594"/>
                    </a:lnTo>
                    <a:lnTo>
                      <a:pt x="578" y="599"/>
                    </a:lnTo>
                    <a:lnTo>
                      <a:pt x="576" y="604"/>
                    </a:lnTo>
                    <a:lnTo>
                      <a:pt x="576" y="609"/>
                    </a:lnTo>
                    <a:lnTo>
                      <a:pt x="576" y="614"/>
                    </a:lnTo>
                    <a:lnTo>
                      <a:pt x="574" y="619"/>
                    </a:lnTo>
                    <a:lnTo>
                      <a:pt x="573" y="624"/>
                    </a:lnTo>
                    <a:lnTo>
                      <a:pt x="571" y="627"/>
                    </a:lnTo>
                    <a:lnTo>
                      <a:pt x="569" y="631"/>
                    </a:lnTo>
                    <a:lnTo>
                      <a:pt x="566" y="636"/>
                    </a:lnTo>
                    <a:lnTo>
                      <a:pt x="564" y="639"/>
                    </a:lnTo>
                    <a:lnTo>
                      <a:pt x="561" y="642"/>
                    </a:lnTo>
                    <a:lnTo>
                      <a:pt x="558" y="646"/>
                    </a:lnTo>
                    <a:lnTo>
                      <a:pt x="554" y="649"/>
                    </a:lnTo>
                    <a:lnTo>
                      <a:pt x="549" y="651"/>
                    </a:lnTo>
                    <a:lnTo>
                      <a:pt x="544" y="654"/>
                    </a:lnTo>
                    <a:lnTo>
                      <a:pt x="539" y="656"/>
                    </a:lnTo>
                    <a:lnTo>
                      <a:pt x="534" y="659"/>
                    </a:lnTo>
                    <a:lnTo>
                      <a:pt x="531" y="659"/>
                    </a:lnTo>
                    <a:lnTo>
                      <a:pt x="528" y="661"/>
                    </a:lnTo>
                    <a:lnTo>
                      <a:pt x="524" y="661"/>
                    </a:lnTo>
                    <a:lnTo>
                      <a:pt x="521" y="662"/>
                    </a:lnTo>
                    <a:lnTo>
                      <a:pt x="518" y="662"/>
                    </a:lnTo>
                    <a:lnTo>
                      <a:pt x="514" y="662"/>
                    </a:lnTo>
                    <a:lnTo>
                      <a:pt x="511" y="662"/>
                    </a:lnTo>
                    <a:lnTo>
                      <a:pt x="508" y="664"/>
                    </a:lnTo>
                    <a:lnTo>
                      <a:pt x="503" y="664"/>
                    </a:lnTo>
                    <a:lnTo>
                      <a:pt x="498" y="664"/>
                    </a:lnTo>
                    <a:lnTo>
                      <a:pt x="493" y="664"/>
                    </a:lnTo>
                    <a:lnTo>
                      <a:pt x="489" y="666"/>
                    </a:lnTo>
                    <a:lnTo>
                      <a:pt x="484" y="666"/>
                    </a:lnTo>
                    <a:lnTo>
                      <a:pt x="479" y="666"/>
                    </a:lnTo>
                    <a:lnTo>
                      <a:pt x="476" y="666"/>
                    </a:lnTo>
                    <a:lnTo>
                      <a:pt x="471" y="667"/>
                    </a:lnTo>
                    <a:lnTo>
                      <a:pt x="466" y="667"/>
                    </a:lnTo>
                    <a:lnTo>
                      <a:pt x="461" y="667"/>
                    </a:lnTo>
                    <a:lnTo>
                      <a:pt x="456" y="667"/>
                    </a:lnTo>
                    <a:lnTo>
                      <a:pt x="453" y="669"/>
                    </a:lnTo>
                    <a:lnTo>
                      <a:pt x="448" y="669"/>
                    </a:lnTo>
                    <a:lnTo>
                      <a:pt x="443" y="669"/>
                    </a:lnTo>
                    <a:lnTo>
                      <a:pt x="439" y="669"/>
                    </a:lnTo>
                    <a:lnTo>
                      <a:pt x="434" y="671"/>
                    </a:lnTo>
                    <a:lnTo>
                      <a:pt x="429" y="671"/>
                    </a:lnTo>
                    <a:lnTo>
                      <a:pt x="424" y="671"/>
                    </a:lnTo>
                    <a:lnTo>
                      <a:pt x="421" y="671"/>
                    </a:lnTo>
                    <a:lnTo>
                      <a:pt x="416" y="671"/>
                    </a:lnTo>
                    <a:lnTo>
                      <a:pt x="411" y="671"/>
                    </a:lnTo>
                    <a:lnTo>
                      <a:pt x="408" y="671"/>
                    </a:lnTo>
                    <a:lnTo>
                      <a:pt x="403" y="671"/>
                    </a:lnTo>
                    <a:lnTo>
                      <a:pt x="398" y="672"/>
                    </a:lnTo>
                    <a:lnTo>
                      <a:pt x="395" y="672"/>
                    </a:lnTo>
                    <a:lnTo>
                      <a:pt x="390" y="672"/>
                    </a:lnTo>
                    <a:lnTo>
                      <a:pt x="385" y="672"/>
                    </a:lnTo>
                    <a:lnTo>
                      <a:pt x="381" y="672"/>
                    </a:lnTo>
                    <a:lnTo>
                      <a:pt x="376" y="672"/>
                    </a:lnTo>
                    <a:lnTo>
                      <a:pt x="371" y="672"/>
                    </a:lnTo>
                    <a:lnTo>
                      <a:pt x="368" y="674"/>
                    </a:lnTo>
                    <a:lnTo>
                      <a:pt x="363" y="674"/>
                    </a:lnTo>
                    <a:lnTo>
                      <a:pt x="358" y="674"/>
                    </a:lnTo>
                    <a:lnTo>
                      <a:pt x="353" y="674"/>
                    </a:lnTo>
                    <a:lnTo>
                      <a:pt x="350" y="674"/>
                    </a:lnTo>
                    <a:lnTo>
                      <a:pt x="345" y="674"/>
                    </a:lnTo>
                    <a:lnTo>
                      <a:pt x="341" y="674"/>
                    </a:lnTo>
                    <a:lnTo>
                      <a:pt x="336" y="674"/>
                    </a:lnTo>
                    <a:lnTo>
                      <a:pt x="331" y="674"/>
                    </a:lnTo>
                    <a:lnTo>
                      <a:pt x="328" y="676"/>
                    </a:lnTo>
                    <a:lnTo>
                      <a:pt x="323" y="676"/>
                    </a:lnTo>
                    <a:lnTo>
                      <a:pt x="318" y="676"/>
                    </a:lnTo>
                    <a:lnTo>
                      <a:pt x="313" y="676"/>
                    </a:lnTo>
                    <a:lnTo>
                      <a:pt x="310" y="676"/>
                    </a:lnTo>
                    <a:lnTo>
                      <a:pt x="305" y="676"/>
                    </a:lnTo>
                    <a:lnTo>
                      <a:pt x="300" y="676"/>
                    </a:lnTo>
                    <a:lnTo>
                      <a:pt x="295" y="676"/>
                    </a:lnTo>
                    <a:lnTo>
                      <a:pt x="291" y="676"/>
                    </a:lnTo>
                    <a:lnTo>
                      <a:pt x="286" y="676"/>
                    </a:lnTo>
                    <a:lnTo>
                      <a:pt x="281" y="676"/>
                    </a:lnTo>
                    <a:lnTo>
                      <a:pt x="278" y="676"/>
                    </a:lnTo>
                    <a:lnTo>
                      <a:pt x="273" y="676"/>
                    </a:lnTo>
                    <a:lnTo>
                      <a:pt x="268" y="676"/>
                    </a:lnTo>
                    <a:lnTo>
                      <a:pt x="263" y="676"/>
                    </a:lnTo>
                    <a:lnTo>
                      <a:pt x="260" y="676"/>
                    </a:lnTo>
                    <a:lnTo>
                      <a:pt x="255" y="676"/>
                    </a:lnTo>
                    <a:lnTo>
                      <a:pt x="251" y="676"/>
                    </a:lnTo>
                    <a:lnTo>
                      <a:pt x="246" y="676"/>
                    </a:lnTo>
                    <a:lnTo>
                      <a:pt x="241" y="676"/>
                    </a:lnTo>
                    <a:lnTo>
                      <a:pt x="238" y="676"/>
                    </a:lnTo>
                    <a:lnTo>
                      <a:pt x="233" y="676"/>
                    </a:lnTo>
                    <a:lnTo>
                      <a:pt x="228" y="676"/>
                    </a:lnTo>
                    <a:lnTo>
                      <a:pt x="225" y="676"/>
                    </a:lnTo>
                    <a:lnTo>
                      <a:pt x="220" y="676"/>
                    </a:lnTo>
                    <a:lnTo>
                      <a:pt x="221" y="671"/>
                    </a:lnTo>
                    <a:lnTo>
                      <a:pt x="221" y="667"/>
                    </a:lnTo>
                    <a:lnTo>
                      <a:pt x="223" y="662"/>
                    </a:lnTo>
                    <a:lnTo>
                      <a:pt x="225" y="657"/>
                    </a:lnTo>
                    <a:lnTo>
                      <a:pt x="225" y="652"/>
                    </a:lnTo>
                    <a:lnTo>
                      <a:pt x="226" y="649"/>
                    </a:lnTo>
                    <a:lnTo>
                      <a:pt x="228" y="644"/>
                    </a:lnTo>
                    <a:lnTo>
                      <a:pt x="228" y="639"/>
                    </a:lnTo>
                    <a:lnTo>
                      <a:pt x="228" y="636"/>
                    </a:lnTo>
                    <a:lnTo>
                      <a:pt x="230" y="631"/>
                    </a:lnTo>
                    <a:lnTo>
                      <a:pt x="230" y="626"/>
                    </a:lnTo>
                    <a:lnTo>
                      <a:pt x="231" y="621"/>
                    </a:lnTo>
                    <a:lnTo>
                      <a:pt x="231" y="616"/>
                    </a:lnTo>
                    <a:lnTo>
                      <a:pt x="233" y="612"/>
                    </a:lnTo>
                    <a:lnTo>
                      <a:pt x="235" y="607"/>
                    </a:lnTo>
                    <a:lnTo>
                      <a:pt x="235" y="602"/>
                    </a:lnTo>
                    <a:lnTo>
                      <a:pt x="235" y="601"/>
                    </a:lnTo>
                    <a:lnTo>
                      <a:pt x="233" y="597"/>
                    </a:lnTo>
                    <a:lnTo>
                      <a:pt x="231" y="594"/>
                    </a:lnTo>
                    <a:lnTo>
                      <a:pt x="230" y="592"/>
                    </a:lnTo>
                    <a:lnTo>
                      <a:pt x="228" y="592"/>
                    </a:lnTo>
                    <a:lnTo>
                      <a:pt x="225" y="592"/>
                    </a:lnTo>
                    <a:lnTo>
                      <a:pt x="221" y="592"/>
                    </a:lnTo>
                    <a:lnTo>
                      <a:pt x="220" y="596"/>
                    </a:lnTo>
                    <a:lnTo>
                      <a:pt x="216" y="599"/>
                    </a:lnTo>
                    <a:lnTo>
                      <a:pt x="215" y="602"/>
                    </a:lnTo>
                    <a:lnTo>
                      <a:pt x="213" y="606"/>
                    </a:lnTo>
                    <a:lnTo>
                      <a:pt x="211" y="609"/>
                    </a:lnTo>
                    <a:lnTo>
                      <a:pt x="210" y="612"/>
                    </a:lnTo>
                    <a:lnTo>
                      <a:pt x="208" y="616"/>
                    </a:lnTo>
                    <a:lnTo>
                      <a:pt x="206" y="621"/>
                    </a:lnTo>
                    <a:lnTo>
                      <a:pt x="205" y="624"/>
                    </a:lnTo>
                    <a:lnTo>
                      <a:pt x="205" y="627"/>
                    </a:lnTo>
                    <a:lnTo>
                      <a:pt x="203" y="631"/>
                    </a:lnTo>
                    <a:lnTo>
                      <a:pt x="201" y="634"/>
                    </a:lnTo>
                    <a:lnTo>
                      <a:pt x="201" y="637"/>
                    </a:lnTo>
                    <a:lnTo>
                      <a:pt x="200" y="642"/>
                    </a:lnTo>
                    <a:lnTo>
                      <a:pt x="200" y="646"/>
                    </a:lnTo>
                    <a:lnTo>
                      <a:pt x="198" y="649"/>
                    </a:lnTo>
                    <a:lnTo>
                      <a:pt x="198" y="654"/>
                    </a:lnTo>
                    <a:lnTo>
                      <a:pt x="196" y="657"/>
                    </a:lnTo>
                    <a:lnTo>
                      <a:pt x="196" y="661"/>
                    </a:lnTo>
                    <a:lnTo>
                      <a:pt x="195" y="666"/>
                    </a:lnTo>
                    <a:lnTo>
                      <a:pt x="195" y="669"/>
                    </a:lnTo>
                    <a:lnTo>
                      <a:pt x="195" y="672"/>
                    </a:lnTo>
                    <a:lnTo>
                      <a:pt x="195" y="677"/>
                    </a:lnTo>
                    <a:lnTo>
                      <a:pt x="193" y="681"/>
                    </a:lnTo>
                    <a:lnTo>
                      <a:pt x="193" y="686"/>
                    </a:lnTo>
                    <a:lnTo>
                      <a:pt x="193" y="689"/>
                    </a:lnTo>
                    <a:lnTo>
                      <a:pt x="193" y="694"/>
                    </a:lnTo>
                    <a:lnTo>
                      <a:pt x="191" y="697"/>
                    </a:lnTo>
                    <a:lnTo>
                      <a:pt x="191" y="701"/>
                    </a:lnTo>
                    <a:lnTo>
                      <a:pt x="191" y="704"/>
                    </a:lnTo>
                    <a:lnTo>
                      <a:pt x="191" y="709"/>
                    </a:lnTo>
                    <a:lnTo>
                      <a:pt x="191" y="712"/>
                    </a:lnTo>
                    <a:lnTo>
                      <a:pt x="191" y="717"/>
                    </a:lnTo>
                    <a:lnTo>
                      <a:pt x="187" y="716"/>
                    </a:lnTo>
                    <a:lnTo>
                      <a:pt x="182" y="714"/>
                    </a:lnTo>
                    <a:lnTo>
                      <a:pt x="177" y="712"/>
                    </a:lnTo>
                    <a:lnTo>
                      <a:pt x="172" y="712"/>
                    </a:lnTo>
                    <a:lnTo>
                      <a:pt x="167" y="711"/>
                    </a:lnTo>
                    <a:lnTo>
                      <a:pt x="162" y="711"/>
                    </a:lnTo>
                    <a:lnTo>
                      <a:pt x="155" y="709"/>
                    </a:lnTo>
                    <a:lnTo>
                      <a:pt x="150" y="709"/>
                    </a:lnTo>
                    <a:lnTo>
                      <a:pt x="145" y="707"/>
                    </a:lnTo>
                    <a:lnTo>
                      <a:pt x="140" y="707"/>
                    </a:lnTo>
                    <a:lnTo>
                      <a:pt x="135" y="706"/>
                    </a:lnTo>
                    <a:lnTo>
                      <a:pt x="130" y="706"/>
                    </a:lnTo>
                    <a:lnTo>
                      <a:pt x="125" y="704"/>
                    </a:lnTo>
                    <a:lnTo>
                      <a:pt x="120" y="704"/>
                    </a:lnTo>
                    <a:lnTo>
                      <a:pt x="115" y="702"/>
                    </a:lnTo>
                    <a:lnTo>
                      <a:pt x="110" y="702"/>
                    </a:lnTo>
                    <a:lnTo>
                      <a:pt x="103" y="702"/>
                    </a:lnTo>
                    <a:lnTo>
                      <a:pt x="98" y="701"/>
                    </a:lnTo>
                    <a:lnTo>
                      <a:pt x="93" y="699"/>
                    </a:lnTo>
                    <a:lnTo>
                      <a:pt x="88" y="699"/>
                    </a:lnTo>
                    <a:lnTo>
                      <a:pt x="83" y="697"/>
                    </a:lnTo>
                    <a:lnTo>
                      <a:pt x="78" y="697"/>
                    </a:lnTo>
                    <a:lnTo>
                      <a:pt x="72" y="696"/>
                    </a:lnTo>
                    <a:lnTo>
                      <a:pt x="68" y="696"/>
                    </a:lnTo>
                    <a:lnTo>
                      <a:pt x="62" y="694"/>
                    </a:lnTo>
                    <a:lnTo>
                      <a:pt x="57" y="694"/>
                    </a:lnTo>
                    <a:lnTo>
                      <a:pt x="52" y="692"/>
                    </a:lnTo>
                    <a:lnTo>
                      <a:pt x="47" y="692"/>
                    </a:lnTo>
                    <a:lnTo>
                      <a:pt x="42" y="691"/>
                    </a:lnTo>
                    <a:lnTo>
                      <a:pt x="37" y="689"/>
                    </a:lnTo>
                    <a:lnTo>
                      <a:pt x="32" y="689"/>
                    </a:lnTo>
                    <a:lnTo>
                      <a:pt x="27" y="687"/>
                    </a:lnTo>
                    <a:lnTo>
                      <a:pt x="27" y="682"/>
                    </a:lnTo>
                    <a:lnTo>
                      <a:pt x="28" y="679"/>
                    </a:lnTo>
                    <a:lnTo>
                      <a:pt x="28" y="674"/>
                    </a:lnTo>
                    <a:lnTo>
                      <a:pt x="28" y="669"/>
                    </a:lnTo>
                    <a:lnTo>
                      <a:pt x="30" y="664"/>
                    </a:lnTo>
                    <a:lnTo>
                      <a:pt x="30" y="659"/>
                    </a:lnTo>
                    <a:lnTo>
                      <a:pt x="32" y="654"/>
                    </a:lnTo>
                    <a:lnTo>
                      <a:pt x="33" y="649"/>
                    </a:lnTo>
                    <a:lnTo>
                      <a:pt x="33" y="644"/>
                    </a:lnTo>
                    <a:lnTo>
                      <a:pt x="35" y="639"/>
                    </a:lnTo>
                    <a:lnTo>
                      <a:pt x="37" y="634"/>
                    </a:lnTo>
                    <a:lnTo>
                      <a:pt x="38" y="629"/>
                    </a:lnTo>
                    <a:lnTo>
                      <a:pt x="38" y="624"/>
                    </a:lnTo>
                    <a:lnTo>
                      <a:pt x="40" y="619"/>
                    </a:lnTo>
                    <a:lnTo>
                      <a:pt x="42" y="614"/>
                    </a:lnTo>
                    <a:lnTo>
                      <a:pt x="45" y="611"/>
                    </a:lnTo>
                    <a:lnTo>
                      <a:pt x="47" y="606"/>
                    </a:lnTo>
                    <a:lnTo>
                      <a:pt x="48" y="601"/>
                    </a:lnTo>
                    <a:lnTo>
                      <a:pt x="50" y="596"/>
                    </a:lnTo>
                    <a:lnTo>
                      <a:pt x="52" y="592"/>
                    </a:lnTo>
                    <a:lnTo>
                      <a:pt x="55" y="589"/>
                    </a:lnTo>
                    <a:lnTo>
                      <a:pt x="57" y="584"/>
                    </a:lnTo>
                    <a:lnTo>
                      <a:pt x="60" y="581"/>
                    </a:lnTo>
                    <a:lnTo>
                      <a:pt x="63" y="579"/>
                    </a:lnTo>
                    <a:lnTo>
                      <a:pt x="65" y="576"/>
                    </a:lnTo>
                    <a:lnTo>
                      <a:pt x="68" y="574"/>
                    </a:lnTo>
                    <a:lnTo>
                      <a:pt x="72" y="571"/>
                    </a:lnTo>
                    <a:lnTo>
                      <a:pt x="75" y="569"/>
                    </a:lnTo>
                    <a:lnTo>
                      <a:pt x="78" y="568"/>
                    </a:lnTo>
                    <a:lnTo>
                      <a:pt x="83" y="568"/>
                    </a:lnTo>
                    <a:lnTo>
                      <a:pt x="87" y="568"/>
                    </a:lnTo>
                    <a:lnTo>
                      <a:pt x="92" y="568"/>
                    </a:lnTo>
                    <a:lnTo>
                      <a:pt x="95" y="568"/>
                    </a:lnTo>
                    <a:lnTo>
                      <a:pt x="100" y="568"/>
                    </a:lnTo>
                    <a:lnTo>
                      <a:pt x="105" y="568"/>
                    </a:lnTo>
                    <a:lnTo>
                      <a:pt x="110" y="568"/>
                    </a:lnTo>
                    <a:lnTo>
                      <a:pt x="113" y="568"/>
                    </a:lnTo>
                    <a:lnTo>
                      <a:pt x="118" y="568"/>
                    </a:lnTo>
                    <a:lnTo>
                      <a:pt x="123" y="568"/>
                    </a:lnTo>
                    <a:lnTo>
                      <a:pt x="128" y="569"/>
                    </a:lnTo>
                    <a:lnTo>
                      <a:pt x="132" y="569"/>
                    </a:lnTo>
                    <a:lnTo>
                      <a:pt x="137" y="569"/>
                    </a:lnTo>
                    <a:lnTo>
                      <a:pt x="142" y="571"/>
                    </a:lnTo>
                    <a:lnTo>
                      <a:pt x="147" y="571"/>
                    </a:lnTo>
                    <a:lnTo>
                      <a:pt x="150" y="573"/>
                    </a:lnTo>
                    <a:lnTo>
                      <a:pt x="155" y="573"/>
                    </a:lnTo>
                    <a:lnTo>
                      <a:pt x="160" y="574"/>
                    </a:lnTo>
                    <a:lnTo>
                      <a:pt x="165" y="574"/>
                    </a:lnTo>
                    <a:lnTo>
                      <a:pt x="170" y="574"/>
                    </a:lnTo>
                    <a:lnTo>
                      <a:pt x="173" y="576"/>
                    </a:lnTo>
                    <a:lnTo>
                      <a:pt x="178" y="576"/>
                    </a:lnTo>
                    <a:lnTo>
                      <a:pt x="183" y="576"/>
                    </a:lnTo>
                    <a:lnTo>
                      <a:pt x="187" y="576"/>
                    </a:lnTo>
                    <a:lnTo>
                      <a:pt x="191" y="578"/>
                    </a:lnTo>
                    <a:lnTo>
                      <a:pt x="196" y="578"/>
                    </a:lnTo>
                    <a:lnTo>
                      <a:pt x="201" y="578"/>
                    </a:lnTo>
                    <a:lnTo>
                      <a:pt x="206" y="578"/>
                    </a:lnTo>
                    <a:lnTo>
                      <a:pt x="211" y="578"/>
                    </a:lnTo>
                    <a:lnTo>
                      <a:pt x="216" y="578"/>
                    </a:lnTo>
                    <a:lnTo>
                      <a:pt x="220" y="578"/>
                    </a:lnTo>
                    <a:lnTo>
                      <a:pt x="225" y="578"/>
                    </a:lnTo>
                    <a:lnTo>
                      <a:pt x="230" y="578"/>
                    </a:lnTo>
                    <a:lnTo>
                      <a:pt x="235" y="578"/>
                    </a:lnTo>
                    <a:lnTo>
                      <a:pt x="240" y="578"/>
                    </a:lnTo>
                    <a:lnTo>
                      <a:pt x="240" y="576"/>
                    </a:lnTo>
                    <a:lnTo>
                      <a:pt x="240" y="574"/>
                    </a:lnTo>
                    <a:lnTo>
                      <a:pt x="235" y="571"/>
                    </a:lnTo>
                    <a:lnTo>
                      <a:pt x="231" y="568"/>
                    </a:lnTo>
                    <a:lnTo>
                      <a:pt x="226" y="564"/>
                    </a:lnTo>
                    <a:lnTo>
                      <a:pt x="221" y="563"/>
                    </a:lnTo>
                    <a:lnTo>
                      <a:pt x="216" y="559"/>
                    </a:lnTo>
                    <a:lnTo>
                      <a:pt x="211" y="556"/>
                    </a:lnTo>
                    <a:lnTo>
                      <a:pt x="206" y="553"/>
                    </a:lnTo>
                    <a:lnTo>
                      <a:pt x="201" y="551"/>
                    </a:lnTo>
                    <a:lnTo>
                      <a:pt x="196" y="548"/>
                    </a:lnTo>
                    <a:lnTo>
                      <a:pt x="191" y="546"/>
                    </a:lnTo>
                    <a:lnTo>
                      <a:pt x="185" y="543"/>
                    </a:lnTo>
                    <a:lnTo>
                      <a:pt x="180" y="541"/>
                    </a:lnTo>
                    <a:lnTo>
                      <a:pt x="177" y="539"/>
                    </a:lnTo>
                    <a:lnTo>
                      <a:pt x="173" y="539"/>
                    </a:lnTo>
                    <a:lnTo>
                      <a:pt x="172" y="538"/>
                    </a:lnTo>
                    <a:lnTo>
                      <a:pt x="168" y="538"/>
                    </a:lnTo>
                    <a:lnTo>
                      <a:pt x="165" y="536"/>
                    </a:lnTo>
                    <a:lnTo>
                      <a:pt x="162" y="536"/>
                    </a:lnTo>
                    <a:lnTo>
                      <a:pt x="160" y="534"/>
                    </a:lnTo>
                    <a:lnTo>
                      <a:pt x="157" y="534"/>
                    </a:lnTo>
                    <a:lnTo>
                      <a:pt x="153" y="534"/>
                    </a:lnTo>
                    <a:lnTo>
                      <a:pt x="150" y="533"/>
                    </a:lnTo>
                    <a:lnTo>
                      <a:pt x="148" y="533"/>
                    </a:lnTo>
                    <a:lnTo>
                      <a:pt x="145" y="533"/>
                    </a:lnTo>
                    <a:lnTo>
                      <a:pt x="142" y="531"/>
                    </a:lnTo>
                    <a:lnTo>
                      <a:pt x="138" y="531"/>
                    </a:lnTo>
                    <a:lnTo>
                      <a:pt x="137" y="531"/>
                    </a:lnTo>
                    <a:lnTo>
                      <a:pt x="133" y="531"/>
                    </a:lnTo>
                    <a:lnTo>
                      <a:pt x="130" y="529"/>
                    </a:lnTo>
                    <a:lnTo>
                      <a:pt x="127" y="529"/>
                    </a:lnTo>
                    <a:lnTo>
                      <a:pt x="123" y="529"/>
                    </a:lnTo>
                    <a:lnTo>
                      <a:pt x="122" y="529"/>
                    </a:lnTo>
                    <a:lnTo>
                      <a:pt x="118" y="528"/>
                    </a:lnTo>
                    <a:lnTo>
                      <a:pt x="115" y="528"/>
                    </a:lnTo>
                    <a:lnTo>
                      <a:pt x="112" y="528"/>
                    </a:lnTo>
                    <a:lnTo>
                      <a:pt x="110" y="528"/>
                    </a:lnTo>
                    <a:lnTo>
                      <a:pt x="107" y="528"/>
                    </a:lnTo>
                    <a:lnTo>
                      <a:pt x="103" y="528"/>
                    </a:lnTo>
                    <a:lnTo>
                      <a:pt x="100" y="528"/>
                    </a:lnTo>
                    <a:lnTo>
                      <a:pt x="98" y="528"/>
                    </a:lnTo>
                    <a:lnTo>
                      <a:pt x="95" y="528"/>
                    </a:lnTo>
                    <a:lnTo>
                      <a:pt x="92" y="528"/>
                    </a:lnTo>
                    <a:lnTo>
                      <a:pt x="88" y="528"/>
                    </a:lnTo>
                    <a:lnTo>
                      <a:pt x="87" y="528"/>
                    </a:lnTo>
                    <a:lnTo>
                      <a:pt x="80" y="529"/>
                    </a:lnTo>
                    <a:lnTo>
                      <a:pt x="75" y="529"/>
                    </a:lnTo>
                    <a:lnTo>
                      <a:pt x="70" y="531"/>
                    </a:lnTo>
                    <a:lnTo>
                      <a:pt x="65" y="533"/>
                    </a:lnTo>
                    <a:lnTo>
                      <a:pt x="60" y="533"/>
                    </a:lnTo>
                    <a:lnTo>
                      <a:pt x="55" y="534"/>
                    </a:lnTo>
                    <a:lnTo>
                      <a:pt x="52" y="538"/>
                    </a:lnTo>
                    <a:lnTo>
                      <a:pt x="48" y="541"/>
                    </a:lnTo>
                    <a:lnTo>
                      <a:pt x="43" y="543"/>
                    </a:lnTo>
                    <a:lnTo>
                      <a:pt x="40" y="548"/>
                    </a:lnTo>
                    <a:lnTo>
                      <a:pt x="37" y="553"/>
                    </a:lnTo>
                    <a:lnTo>
                      <a:pt x="35" y="556"/>
                    </a:lnTo>
                    <a:lnTo>
                      <a:pt x="32" y="561"/>
                    </a:lnTo>
                    <a:lnTo>
                      <a:pt x="28" y="568"/>
                    </a:lnTo>
                    <a:lnTo>
                      <a:pt x="27" y="569"/>
                    </a:lnTo>
                    <a:lnTo>
                      <a:pt x="25" y="573"/>
                    </a:lnTo>
                    <a:lnTo>
                      <a:pt x="25" y="576"/>
                    </a:lnTo>
                    <a:lnTo>
                      <a:pt x="23" y="579"/>
                    </a:lnTo>
                    <a:lnTo>
                      <a:pt x="22" y="581"/>
                    </a:lnTo>
                    <a:lnTo>
                      <a:pt x="20" y="584"/>
                    </a:lnTo>
                    <a:lnTo>
                      <a:pt x="20" y="588"/>
                    </a:lnTo>
                    <a:lnTo>
                      <a:pt x="18" y="591"/>
                    </a:lnTo>
                    <a:lnTo>
                      <a:pt x="17" y="594"/>
                    </a:lnTo>
                    <a:lnTo>
                      <a:pt x="17" y="597"/>
                    </a:lnTo>
                    <a:lnTo>
                      <a:pt x="15" y="601"/>
                    </a:lnTo>
                    <a:lnTo>
                      <a:pt x="15" y="604"/>
                    </a:lnTo>
                    <a:lnTo>
                      <a:pt x="13" y="607"/>
                    </a:lnTo>
                    <a:lnTo>
                      <a:pt x="13" y="611"/>
                    </a:lnTo>
                    <a:lnTo>
                      <a:pt x="12" y="614"/>
                    </a:lnTo>
                    <a:lnTo>
                      <a:pt x="12" y="616"/>
                    </a:lnTo>
                    <a:lnTo>
                      <a:pt x="10" y="619"/>
                    </a:lnTo>
                    <a:lnTo>
                      <a:pt x="10" y="622"/>
                    </a:lnTo>
                    <a:lnTo>
                      <a:pt x="8" y="626"/>
                    </a:lnTo>
                    <a:lnTo>
                      <a:pt x="8" y="629"/>
                    </a:lnTo>
                    <a:lnTo>
                      <a:pt x="8" y="632"/>
                    </a:lnTo>
                    <a:lnTo>
                      <a:pt x="7" y="636"/>
                    </a:lnTo>
                    <a:lnTo>
                      <a:pt x="7" y="639"/>
                    </a:lnTo>
                    <a:lnTo>
                      <a:pt x="7" y="642"/>
                    </a:lnTo>
                    <a:lnTo>
                      <a:pt x="5" y="646"/>
                    </a:lnTo>
                    <a:lnTo>
                      <a:pt x="5" y="649"/>
                    </a:lnTo>
                    <a:lnTo>
                      <a:pt x="5" y="652"/>
                    </a:lnTo>
                    <a:lnTo>
                      <a:pt x="5" y="656"/>
                    </a:lnTo>
                    <a:lnTo>
                      <a:pt x="3" y="659"/>
                    </a:lnTo>
                    <a:lnTo>
                      <a:pt x="3" y="662"/>
                    </a:lnTo>
                    <a:lnTo>
                      <a:pt x="3" y="664"/>
                    </a:lnTo>
                    <a:lnTo>
                      <a:pt x="3" y="667"/>
                    </a:lnTo>
                    <a:lnTo>
                      <a:pt x="2" y="672"/>
                    </a:lnTo>
                    <a:lnTo>
                      <a:pt x="2" y="679"/>
                    </a:lnTo>
                    <a:lnTo>
                      <a:pt x="2" y="684"/>
                    </a:lnTo>
                    <a:lnTo>
                      <a:pt x="0" y="689"/>
                    </a:lnTo>
                    <a:lnTo>
                      <a:pt x="0" y="692"/>
                    </a:lnTo>
                    <a:lnTo>
                      <a:pt x="0" y="697"/>
                    </a:lnTo>
                    <a:lnTo>
                      <a:pt x="2" y="701"/>
                    </a:lnTo>
                    <a:lnTo>
                      <a:pt x="3" y="704"/>
                    </a:lnTo>
                    <a:lnTo>
                      <a:pt x="7" y="707"/>
                    </a:lnTo>
                    <a:lnTo>
                      <a:pt x="10" y="709"/>
                    </a:lnTo>
                    <a:lnTo>
                      <a:pt x="15" y="711"/>
                    </a:lnTo>
                    <a:lnTo>
                      <a:pt x="22" y="712"/>
                    </a:lnTo>
                    <a:lnTo>
                      <a:pt x="27" y="712"/>
                    </a:lnTo>
                    <a:lnTo>
                      <a:pt x="33" y="714"/>
                    </a:lnTo>
                    <a:lnTo>
                      <a:pt x="35" y="714"/>
                    </a:lnTo>
                    <a:lnTo>
                      <a:pt x="38" y="716"/>
                    </a:lnTo>
                    <a:lnTo>
                      <a:pt x="42" y="716"/>
                    </a:lnTo>
                    <a:lnTo>
                      <a:pt x="45" y="717"/>
                    </a:lnTo>
                    <a:lnTo>
                      <a:pt x="47" y="717"/>
                    </a:lnTo>
                    <a:lnTo>
                      <a:pt x="50" y="717"/>
                    </a:lnTo>
                    <a:lnTo>
                      <a:pt x="53" y="717"/>
                    </a:lnTo>
                    <a:lnTo>
                      <a:pt x="57" y="719"/>
                    </a:lnTo>
                    <a:lnTo>
                      <a:pt x="58" y="719"/>
                    </a:lnTo>
                    <a:lnTo>
                      <a:pt x="62" y="719"/>
                    </a:lnTo>
                    <a:lnTo>
                      <a:pt x="65" y="719"/>
                    </a:lnTo>
                    <a:lnTo>
                      <a:pt x="68" y="721"/>
                    </a:lnTo>
                    <a:lnTo>
                      <a:pt x="70" y="721"/>
                    </a:lnTo>
                    <a:lnTo>
                      <a:pt x="73" y="721"/>
                    </a:lnTo>
                    <a:lnTo>
                      <a:pt x="77" y="721"/>
                    </a:lnTo>
                    <a:lnTo>
                      <a:pt x="80" y="722"/>
                    </a:lnTo>
                    <a:lnTo>
                      <a:pt x="82" y="722"/>
                    </a:lnTo>
                    <a:lnTo>
                      <a:pt x="85" y="722"/>
                    </a:lnTo>
                    <a:lnTo>
                      <a:pt x="88" y="722"/>
                    </a:lnTo>
                    <a:lnTo>
                      <a:pt x="92" y="724"/>
                    </a:lnTo>
                    <a:lnTo>
                      <a:pt x="93" y="724"/>
                    </a:lnTo>
                    <a:lnTo>
                      <a:pt x="97" y="724"/>
                    </a:lnTo>
                    <a:lnTo>
                      <a:pt x="100" y="724"/>
                    </a:lnTo>
                    <a:lnTo>
                      <a:pt x="103" y="726"/>
                    </a:lnTo>
                    <a:lnTo>
                      <a:pt x="107" y="726"/>
                    </a:lnTo>
                    <a:lnTo>
                      <a:pt x="110" y="726"/>
                    </a:lnTo>
                    <a:lnTo>
                      <a:pt x="112" y="726"/>
                    </a:lnTo>
                    <a:lnTo>
                      <a:pt x="115" y="726"/>
                    </a:lnTo>
                    <a:lnTo>
                      <a:pt x="118" y="726"/>
                    </a:lnTo>
                    <a:lnTo>
                      <a:pt x="122" y="726"/>
                    </a:lnTo>
                    <a:lnTo>
                      <a:pt x="125" y="727"/>
                    </a:lnTo>
                    <a:lnTo>
                      <a:pt x="127" y="727"/>
                    </a:lnTo>
                    <a:lnTo>
                      <a:pt x="130" y="727"/>
                    </a:lnTo>
                    <a:lnTo>
                      <a:pt x="133" y="727"/>
                    </a:lnTo>
                    <a:lnTo>
                      <a:pt x="137" y="729"/>
                    </a:lnTo>
                    <a:lnTo>
                      <a:pt x="138" y="729"/>
                    </a:lnTo>
                    <a:lnTo>
                      <a:pt x="142" y="729"/>
                    </a:lnTo>
                    <a:lnTo>
                      <a:pt x="145" y="729"/>
                    </a:lnTo>
                    <a:lnTo>
                      <a:pt x="148" y="729"/>
                    </a:lnTo>
                    <a:lnTo>
                      <a:pt x="152" y="731"/>
                    </a:lnTo>
                    <a:lnTo>
                      <a:pt x="153" y="731"/>
                    </a:lnTo>
                    <a:lnTo>
                      <a:pt x="157" y="731"/>
                    </a:lnTo>
                    <a:lnTo>
                      <a:pt x="160" y="731"/>
                    </a:lnTo>
                    <a:lnTo>
                      <a:pt x="163" y="732"/>
                    </a:lnTo>
                    <a:lnTo>
                      <a:pt x="165" y="732"/>
                    </a:lnTo>
                    <a:lnTo>
                      <a:pt x="168" y="732"/>
                    </a:lnTo>
                    <a:lnTo>
                      <a:pt x="172" y="732"/>
                    </a:lnTo>
                    <a:lnTo>
                      <a:pt x="175" y="734"/>
                    </a:lnTo>
                    <a:lnTo>
                      <a:pt x="178" y="734"/>
                    </a:lnTo>
                    <a:lnTo>
                      <a:pt x="182" y="734"/>
                    </a:lnTo>
                    <a:lnTo>
                      <a:pt x="183" y="734"/>
                    </a:lnTo>
                    <a:lnTo>
                      <a:pt x="187" y="736"/>
                    </a:lnTo>
                    <a:lnTo>
                      <a:pt x="190" y="736"/>
                    </a:lnTo>
                    <a:lnTo>
                      <a:pt x="193" y="737"/>
                    </a:lnTo>
                    <a:lnTo>
                      <a:pt x="195" y="737"/>
                    </a:lnTo>
                    <a:lnTo>
                      <a:pt x="198" y="739"/>
                    </a:lnTo>
                    <a:lnTo>
                      <a:pt x="203" y="739"/>
                    </a:lnTo>
                    <a:lnTo>
                      <a:pt x="206" y="737"/>
                    </a:lnTo>
                    <a:lnTo>
                      <a:pt x="210" y="732"/>
                    </a:lnTo>
                    <a:lnTo>
                      <a:pt x="211" y="729"/>
                    </a:lnTo>
                    <a:lnTo>
                      <a:pt x="211" y="722"/>
                    </a:lnTo>
                    <a:lnTo>
                      <a:pt x="211" y="717"/>
                    </a:lnTo>
                    <a:lnTo>
                      <a:pt x="213" y="712"/>
                    </a:lnTo>
                    <a:lnTo>
                      <a:pt x="213" y="707"/>
                    </a:lnTo>
                    <a:lnTo>
                      <a:pt x="215" y="701"/>
                    </a:lnTo>
                    <a:lnTo>
                      <a:pt x="216" y="696"/>
                    </a:lnTo>
                    <a:lnTo>
                      <a:pt x="216" y="691"/>
                    </a:lnTo>
                    <a:lnTo>
                      <a:pt x="218" y="686"/>
                    </a:lnTo>
                    <a:lnTo>
                      <a:pt x="223" y="687"/>
                    </a:lnTo>
                    <a:lnTo>
                      <a:pt x="226" y="687"/>
                    </a:lnTo>
                    <a:lnTo>
                      <a:pt x="231" y="689"/>
                    </a:lnTo>
                    <a:lnTo>
                      <a:pt x="236" y="691"/>
                    </a:lnTo>
                    <a:lnTo>
                      <a:pt x="240" y="692"/>
                    </a:lnTo>
                    <a:lnTo>
                      <a:pt x="245" y="692"/>
                    </a:lnTo>
                    <a:lnTo>
                      <a:pt x="250" y="694"/>
                    </a:lnTo>
                    <a:lnTo>
                      <a:pt x="253" y="696"/>
                    </a:lnTo>
                    <a:lnTo>
                      <a:pt x="258" y="696"/>
                    </a:lnTo>
                    <a:lnTo>
                      <a:pt x="261" y="697"/>
                    </a:lnTo>
                    <a:lnTo>
                      <a:pt x="266" y="697"/>
                    </a:lnTo>
                    <a:lnTo>
                      <a:pt x="271" y="699"/>
                    </a:lnTo>
                    <a:lnTo>
                      <a:pt x="275" y="699"/>
                    </a:lnTo>
                    <a:lnTo>
                      <a:pt x="280" y="701"/>
                    </a:lnTo>
                    <a:lnTo>
                      <a:pt x="285" y="701"/>
                    </a:lnTo>
                    <a:lnTo>
                      <a:pt x="290" y="702"/>
                    </a:lnTo>
                    <a:lnTo>
                      <a:pt x="293" y="702"/>
                    </a:lnTo>
                    <a:lnTo>
                      <a:pt x="298" y="702"/>
                    </a:lnTo>
                    <a:lnTo>
                      <a:pt x="301" y="704"/>
                    </a:lnTo>
                    <a:lnTo>
                      <a:pt x="306" y="704"/>
                    </a:lnTo>
                    <a:lnTo>
                      <a:pt x="311" y="704"/>
                    </a:lnTo>
                    <a:lnTo>
                      <a:pt x="315" y="704"/>
                    </a:lnTo>
                    <a:lnTo>
                      <a:pt x="320" y="704"/>
                    </a:lnTo>
                    <a:lnTo>
                      <a:pt x="325" y="706"/>
                    </a:lnTo>
                    <a:lnTo>
                      <a:pt x="328" y="706"/>
                    </a:lnTo>
                    <a:lnTo>
                      <a:pt x="333" y="706"/>
                    </a:lnTo>
                    <a:lnTo>
                      <a:pt x="336" y="706"/>
                    </a:lnTo>
                    <a:lnTo>
                      <a:pt x="341" y="706"/>
                    </a:lnTo>
                    <a:lnTo>
                      <a:pt x="346" y="706"/>
                    </a:lnTo>
                    <a:lnTo>
                      <a:pt x="350" y="706"/>
                    </a:lnTo>
                    <a:lnTo>
                      <a:pt x="355" y="706"/>
                    </a:lnTo>
                    <a:lnTo>
                      <a:pt x="360" y="707"/>
                    </a:lnTo>
                    <a:lnTo>
                      <a:pt x="363" y="706"/>
                    </a:lnTo>
                    <a:lnTo>
                      <a:pt x="368" y="706"/>
                    </a:lnTo>
                    <a:lnTo>
                      <a:pt x="373" y="706"/>
                    </a:lnTo>
                    <a:lnTo>
                      <a:pt x="376" y="706"/>
                    </a:lnTo>
                    <a:lnTo>
                      <a:pt x="381" y="706"/>
                    </a:lnTo>
                    <a:lnTo>
                      <a:pt x="386" y="706"/>
                    </a:lnTo>
                    <a:lnTo>
                      <a:pt x="390" y="706"/>
                    </a:lnTo>
                    <a:lnTo>
                      <a:pt x="395" y="706"/>
                    </a:lnTo>
                    <a:lnTo>
                      <a:pt x="400" y="704"/>
                    </a:lnTo>
                    <a:lnTo>
                      <a:pt x="405" y="704"/>
                    </a:lnTo>
                    <a:lnTo>
                      <a:pt x="408" y="704"/>
                    </a:lnTo>
                    <a:lnTo>
                      <a:pt x="413" y="704"/>
                    </a:lnTo>
                    <a:lnTo>
                      <a:pt x="418" y="704"/>
                    </a:lnTo>
                    <a:lnTo>
                      <a:pt x="421" y="704"/>
                    </a:lnTo>
                    <a:lnTo>
                      <a:pt x="426" y="704"/>
                    </a:lnTo>
                    <a:lnTo>
                      <a:pt x="431" y="704"/>
                    </a:lnTo>
                    <a:lnTo>
                      <a:pt x="436" y="702"/>
                    </a:lnTo>
                    <a:lnTo>
                      <a:pt x="441" y="702"/>
                    </a:lnTo>
                    <a:lnTo>
                      <a:pt x="444" y="702"/>
                    </a:lnTo>
                    <a:lnTo>
                      <a:pt x="449" y="702"/>
                    </a:lnTo>
                    <a:lnTo>
                      <a:pt x="454" y="701"/>
                    </a:lnTo>
                    <a:lnTo>
                      <a:pt x="459" y="701"/>
                    </a:lnTo>
                    <a:lnTo>
                      <a:pt x="464" y="701"/>
                    </a:lnTo>
                    <a:lnTo>
                      <a:pt x="468" y="701"/>
                    </a:lnTo>
                    <a:lnTo>
                      <a:pt x="473" y="699"/>
                    </a:lnTo>
                    <a:lnTo>
                      <a:pt x="478" y="699"/>
                    </a:lnTo>
                    <a:lnTo>
                      <a:pt x="483" y="699"/>
                    </a:lnTo>
                    <a:lnTo>
                      <a:pt x="488" y="699"/>
                    </a:lnTo>
                    <a:lnTo>
                      <a:pt x="493" y="697"/>
                    </a:lnTo>
                    <a:lnTo>
                      <a:pt x="498" y="697"/>
                    </a:lnTo>
                    <a:lnTo>
                      <a:pt x="503" y="697"/>
                    </a:lnTo>
                    <a:lnTo>
                      <a:pt x="508" y="697"/>
                    </a:lnTo>
                    <a:lnTo>
                      <a:pt x="511" y="696"/>
                    </a:lnTo>
                    <a:lnTo>
                      <a:pt x="514" y="696"/>
                    </a:lnTo>
                    <a:lnTo>
                      <a:pt x="518" y="696"/>
                    </a:lnTo>
                    <a:lnTo>
                      <a:pt x="521" y="696"/>
                    </a:lnTo>
                    <a:lnTo>
                      <a:pt x="526" y="694"/>
                    </a:lnTo>
                    <a:lnTo>
                      <a:pt x="529" y="694"/>
                    </a:lnTo>
                    <a:lnTo>
                      <a:pt x="533" y="694"/>
                    </a:lnTo>
                    <a:lnTo>
                      <a:pt x="538" y="694"/>
                    </a:lnTo>
                    <a:lnTo>
                      <a:pt x="541" y="692"/>
                    </a:lnTo>
                    <a:lnTo>
                      <a:pt x="546" y="692"/>
                    </a:lnTo>
                    <a:lnTo>
                      <a:pt x="549" y="691"/>
                    </a:lnTo>
                    <a:lnTo>
                      <a:pt x="554" y="691"/>
                    </a:lnTo>
                    <a:lnTo>
                      <a:pt x="558" y="689"/>
                    </a:lnTo>
                    <a:lnTo>
                      <a:pt x="561" y="689"/>
                    </a:lnTo>
                    <a:lnTo>
                      <a:pt x="566" y="687"/>
                    </a:lnTo>
                    <a:lnTo>
                      <a:pt x="569" y="687"/>
                    </a:lnTo>
                    <a:lnTo>
                      <a:pt x="573" y="684"/>
                    </a:lnTo>
                    <a:lnTo>
                      <a:pt x="576" y="684"/>
                    </a:lnTo>
                    <a:lnTo>
                      <a:pt x="579" y="681"/>
                    </a:lnTo>
                    <a:lnTo>
                      <a:pt x="583" y="681"/>
                    </a:lnTo>
                    <a:lnTo>
                      <a:pt x="586" y="677"/>
                    </a:lnTo>
                    <a:lnTo>
                      <a:pt x="589" y="676"/>
                    </a:lnTo>
                    <a:lnTo>
                      <a:pt x="593" y="674"/>
                    </a:lnTo>
                    <a:lnTo>
                      <a:pt x="596" y="672"/>
                    </a:lnTo>
                    <a:lnTo>
                      <a:pt x="599" y="669"/>
                    </a:lnTo>
                    <a:lnTo>
                      <a:pt x="601" y="666"/>
                    </a:lnTo>
                    <a:lnTo>
                      <a:pt x="603" y="662"/>
                    </a:lnTo>
                    <a:lnTo>
                      <a:pt x="606" y="661"/>
                    </a:lnTo>
                    <a:lnTo>
                      <a:pt x="608" y="656"/>
                    </a:lnTo>
                    <a:lnTo>
                      <a:pt x="609" y="652"/>
                    </a:lnTo>
                    <a:lnTo>
                      <a:pt x="611" y="647"/>
                    </a:lnTo>
                    <a:lnTo>
                      <a:pt x="613" y="644"/>
                    </a:lnTo>
                    <a:lnTo>
                      <a:pt x="613" y="642"/>
                    </a:lnTo>
                    <a:lnTo>
                      <a:pt x="613" y="639"/>
                    </a:lnTo>
                    <a:lnTo>
                      <a:pt x="613" y="637"/>
                    </a:lnTo>
                    <a:lnTo>
                      <a:pt x="614" y="634"/>
                    </a:lnTo>
                    <a:lnTo>
                      <a:pt x="613" y="629"/>
                    </a:lnTo>
                    <a:lnTo>
                      <a:pt x="613" y="626"/>
                    </a:lnTo>
                    <a:lnTo>
                      <a:pt x="613" y="622"/>
                    </a:lnTo>
                    <a:lnTo>
                      <a:pt x="613" y="617"/>
                    </a:lnTo>
                    <a:lnTo>
                      <a:pt x="613" y="614"/>
                    </a:lnTo>
                    <a:lnTo>
                      <a:pt x="611" y="609"/>
                    </a:lnTo>
                    <a:lnTo>
                      <a:pt x="611" y="604"/>
                    </a:lnTo>
                    <a:lnTo>
                      <a:pt x="611" y="599"/>
                    </a:lnTo>
                    <a:lnTo>
                      <a:pt x="609" y="594"/>
                    </a:lnTo>
                    <a:lnTo>
                      <a:pt x="609" y="589"/>
                    </a:lnTo>
                    <a:lnTo>
                      <a:pt x="609" y="584"/>
                    </a:lnTo>
                    <a:lnTo>
                      <a:pt x="609" y="579"/>
                    </a:lnTo>
                    <a:lnTo>
                      <a:pt x="608" y="574"/>
                    </a:lnTo>
                    <a:lnTo>
                      <a:pt x="608" y="569"/>
                    </a:lnTo>
                    <a:lnTo>
                      <a:pt x="606" y="564"/>
                    </a:lnTo>
                    <a:lnTo>
                      <a:pt x="606" y="561"/>
                    </a:lnTo>
                    <a:lnTo>
                      <a:pt x="604" y="556"/>
                    </a:lnTo>
                    <a:lnTo>
                      <a:pt x="604" y="553"/>
                    </a:lnTo>
                    <a:lnTo>
                      <a:pt x="603" y="548"/>
                    </a:lnTo>
                    <a:lnTo>
                      <a:pt x="603" y="546"/>
                    </a:lnTo>
                    <a:lnTo>
                      <a:pt x="601" y="541"/>
                    </a:lnTo>
                    <a:lnTo>
                      <a:pt x="601" y="539"/>
                    </a:lnTo>
                    <a:lnTo>
                      <a:pt x="601" y="536"/>
                    </a:lnTo>
                    <a:lnTo>
                      <a:pt x="601" y="534"/>
                    </a:lnTo>
                    <a:lnTo>
                      <a:pt x="599" y="531"/>
                    </a:lnTo>
                    <a:lnTo>
                      <a:pt x="599" y="526"/>
                    </a:lnTo>
                    <a:lnTo>
                      <a:pt x="599" y="523"/>
                    </a:lnTo>
                    <a:lnTo>
                      <a:pt x="599" y="519"/>
                    </a:lnTo>
                    <a:lnTo>
                      <a:pt x="599" y="516"/>
                    </a:lnTo>
                    <a:lnTo>
                      <a:pt x="599" y="511"/>
                    </a:lnTo>
                    <a:lnTo>
                      <a:pt x="599" y="508"/>
                    </a:lnTo>
                    <a:lnTo>
                      <a:pt x="599" y="504"/>
                    </a:lnTo>
                    <a:lnTo>
                      <a:pt x="599" y="501"/>
                    </a:lnTo>
                    <a:lnTo>
                      <a:pt x="598" y="496"/>
                    </a:lnTo>
                    <a:lnTo>
                      <a:pt x="598" y="493"/>
                    </a:lnTo>
                    <a:lnTo>
                      <a:pt x="598" y="489"/>
                    </a:lnTo>
                    <a:lnTo>
                      <a:pt x="598" y="486"/>
                    </a:lnTo>
                    <a:lnTo>
                      <a:pt x="598" y="483"/>
                    </a:lnTo>
                    <a:lnTo>
                      <a:pt x="599" y="478"/>
                    </a:lnTo>
                    <a:lnTo>
                      <a:pt x="599" y="474"/>
                    </a:lnTo>
                    <a:lnTo>
                      <a:pt x="599" y="471"/>
                    </a:lnTo>
                    <a:lnTo>
                      <a:pt x="599" y="468"/>
                    </a:lnTo>
                    <a:lnTo>
                      <a:pt x="599" y="464"/>
                    </a:lnTo>
                    <a:lnTo>
                      <a:pt x="599" y="459"/>
                    </a:lnTo>
                    <a:lnTo>
                      <a:pt x="599" y="456"/>
                    </a:lnTo>
                    <a:lnTo>
                      <a:pt x="599" y="453"/>
                    </a:lnTo>
                    <a:lnTo>
                      <a:pt x="599" y="449"/>
                    </a:lnTo>
                    <a:lnTo>
                      <a:pt x="601" y="446"/>
                    </a:lnTo>
                    <a:lnTo>
                      <a:pt x="601" y="443"/>
                    </a:lnTo>
                    <a:lnTo>
                      <a:pt x="601" y="439"/>
                    </a:lnTo>
                    <a:lnTo>
                      <a:pt x="601" y="434"/>
                    </a:lnTo>
                    <a:lnTo>
                      <a:pt x="603" y="431"/>
                    </a:lnTo>
                    <a:lnTo>
                      <a:pt x="603" y="428"/>
                    </a:lnTo>
                    <a:lnTo>
                      <a:pt x="603" y="424"/>
                    </a:lnTo>
                    <a:lnTo>
                      <a:pt x="604" y="421"/>
                    </a:lnTo>
                    <a:lnTo>
                      <a:pt x="604" y="418"/>
                    </a:lnTo>
                    <a:lnTo>
                      <a:pt x="606" y="414"/>
                    </a:lnTo>
                    <a:lnTo>
                      <a:pt x="606" y="409"/>
                    </a:lnTo>
                    <a:lnTo>
                      <a:pt x="606" y="406"/>
                    </a:lnTo>
                    <a:lnTo>
                      <a:pt x="606" y="403"/>
                    </a:lnTo>
                    <a:lnTo>
                      <a:pt x="608" y="399"/>
                    </a:lnTo>
                    <a:lnTo>
                      <a:pt x="608" y="396"/>
                    </a:lnTo>
                    <a:lnTo>
                      <a:pt x="609" y="393"/>
                    </a:lnTo>
                    <a:lnTo>
                      <a:pt x="609" y="388"/>
                    </a:lnTo>
                    <a:lnTo>
                      <a:pt x="611" y="384"/>
                    </a:lnTo>
                    <a:lnTo>
                      <a:pt x="611" y="381"/>
                    </a:lnTo>
                    <a:lnTo>
                      <a:pt x="613" y="378"/>
                    </a:lnTo>
                    <a:lnTo>
                      <a:pt x="613" y="375"/>
                    </a:lnTo>
                    <a:lnTo>
                      <a:pt x="614" y="371"/>
                    </a:lnTo>
                    <a:lnTo>
                      <a:pt x="614" y="368"/>
                    </a:lnTo>
                    <a:lnTo>
                      <a:pt x="616" y="363"/>
                    </a:lnTo>
                    <a:lnTo>
                      <a:pt x="616" y="361"/>
                    </a:lnTo>
                    <a:lnTo>
                      <a:pt x="618" y="358"/>
                    </a:lnTo>
                    <a:lnTo>
                      <a:pt x="618" y="353"/>
                    </a:lnTo>
                    <a:lnTo>
                      <a:pt x="619" y="350"/>
                    </a:lnTo>
                    <a:lnTo>
                      <a:pt x="621" y="346"/>
                    </a:lnTo>
                    <a:lnTo>
                      <a:pt x="621" y="343"/>
                    </a:lnTo>
                    <a:lnTo>
                      <a:pt x="623" y="340"/>
                    </a:lnTo>
                    <a:lnTo>
                      <a:pt x="623" y="335"/>
                    </a:lnTo>
                    <a:lnTo>
                      <a:pt x="624" y="333"/>
                    </a:lnTo>
                    <a:lnTo>
                      <a:pt x="626" y="330"/>
                    </a:lnTo>
                    <a:lnTo>
                      <a:pt x="626" y="325"/>
                    </a:lnTo>
                    <a:lnTo>
                      <a:pt x="628" y="323"/>
                    </a:lnTo>
                    <a:lnTo>
                      <a:pt x="629" y="318"/>
                    </a:lnTo>
                    <a:lnTo>
                      <a:pt x="631" y="315"/>
                    </a:lnTo>
                    <a:lnTo>
                      <a:pt x="631" y="311"/>
                    </a:lnTo>
                    <a:lnTo>
                      <a:pt x="633" y="308"/>
                    </a:lnTo>
                    <a:lnTo>
                      <a:pt x="633" y="305"/>
                    </a:lnTo>
                    <a:lnTo>
                      <a:pt x="634" y="301"/>
                    </a:lnTo>
                    <a:lnTo>
                      <a:pt x="636" y="298"/>
                    </a:lnTo>
                    <a:lnTo>
                      <a:pt x="637" y="293"/>
                    </a:lnTo>
                    <a:lnTo>
                      <a:pt x="639" y="290"/>
                    </a:lnTo>
                    <a:lnTo>
                      <a:pt x="641" y="285"/>
                    </a:lnTo>
                    <a:lnTo>
                      <a:pt x="642" y="280"/>
                    </a:lnTo>
                    <a:lnTo>
                      <a:pt x="644" y="276"/>
                    </a:lnTo>
                    <a:lnTo>
                      <a:pt x="646" y="271"/>
                    </a:lnTo>
                    <a:lnTo>
                      <a:pt x="647" y="266"/>
                    </a:lnTo>
                    <a:lnTo>
                      <a:pt x="649" y="263"/>
                    </a:lnTo>
                    <a:lnTo>
                      <a:pt x="651" y="258"/>
                    </a:lnTo>
                    <a:lnTo>
                      <a:pt x="654" y="255"/>
                    </a:lnTo>
                    <a:lnTo>
                      <a:pt x="656" y="250"/>
                    </a:lnTo>
                    <a:lnTo>
                      <a:pt x="657" y="245"/>
                    </a:lnTo>
                    <a:lnTo>
                      <a:pt x="659" y="241"/>
                    </a:lnTo>
                    <a:lnTo>
                      <a:pt x="661" y="236"/>
                    </a:lnTo>
                    <a:lnTo>
                      <a:pt x="664" y="233"/>
                    </a:lnTo>
                    <a:lnTo>
                      <a:pt x="666" y="228"/>
                    </a:lnTo>
                    <a:lnTo>
                      <a:pt x="667" y="225"/>
                    </a:lnTo>
                    <a:lnTo>
                      <a:pt x="669" y="220"/>
                    </a:lnTo>
                    <a:lnTo>
                      <a:pt x="671" y="216"/>
                    </a:lnTo>
                    <a:lnTo>
                      <a:pt x="672" y="211"/>
                    </a:lnTo>
                    <a:lnTo>
                      <a:pt x="674" y="208"/>
                    </a:lnTo>
                    <a:lnTo>
                      <a:pt x="677" y="203"/>
                    </a:lnTo>
                    <a:lnTo>
                      <a:pt x="679" y="200"/>
                    </a:lnTo>
                    <a:lnTo>
                      <a:pt x="681" y="195"/>
                    </a:lnTo>
                    <a:lnTo>
                      <a:pt x="682" y="190"/>
                    </a:lnTo>
                    <a:lnTo>
                      <a:pt x="684" y="186"/>
                    </a:lnTo>
                    <a:lnTo>
                      <a:pt x="686" y="181"/>
                    </a:lnTo>
                    <a:lnTo>
                      <a:pt x="687" y="176"/>
                    </a:lnTo>
                    <a:lnTo>
                      <a:pt x="689" y="173"/>
                    </a:lnTo>
                    <a:lnTo>
                      <a:pt x="691" y="168"/>
                    </a:lnTo>
                    <a:lnTo>
                      <a:pt x="692" y="165"/>
                    </a:lnTo>
                    <a:lnTo>
                      <a:pt x="692" y="162"/>
                    </a:lnTo>
                    <a:lnTo>
                      <a:pt x="694" y="160"/>
                    </a:lnTo>
                    <a:lnTo>
                      <a:pt x="696" y="155"/>
                    </a:lnTo>
                    <a:lnTo>
                      <a:pt x="697" y="152"/>
                    </a:lnTo>
                    <a:lnTo>
                      <a:pt x="699" y="147"/>
                    </a:lnTo>
                    <a:lnTo>
                      <a:pt x="701" y="140"/>
                    </a:lnTo>
                    <a:lnTo>
                      <a:pt x="702" y="138"/>
                    </a:lnTo>
                    <a:lnTo>
                      <a:pt x="704" y="135"/>
                    </a:lnTo>
                    <a:lnTo>
                      <a:pt x="706" y="132"/>
                    </a:lnTo>
                    <a:lnTo>
                      <a:pt x="707" y="128"/>
                    </a:lnTo>
                    <a:lnTo>
                      <a:pt x="709" y="125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2" y="115"/>
                    </a:lnTo>
                    <a:lnTo>
                      <a:pt x="714" y="112"/>
                    </a:lnTo>
                    <a:lnTo>
                      <a:pt x="716" y="107"/>
                    </a:lnTo>
                    <a:lnTo>
                      <a:pt x="717" y="105"/>
                    </a:lnTo>
                    <a:lnTo>
                      <a:pt x="719" y="102"/>
                    </a:lnTo>
                    <a:lnTo>
                      <a:pt x="721" y="97"/>
                    </a:lnTo>
                    <a:lnTo>
                      <a:pt x="722" y="93"/>
                    </a:lnTo>
                    <a:lnTo>
                      <a:pt x="722" y="90"/>
                    </a:lnTo>
                    <a:lnTo>
                      <a:pt x="724" y="87"/>
                    </a:lnTo>
                    <a:lnTo>
                      <a:pt x="726" y="83"/>
                    </a:lnTo>
                    <a:lnTo>
                      <a:pt x="727" y="82"/>
                    </a:lnTo>
                    <a:lnTo>
                      <a:pt x="729" y="78"/>
                    </a:lnTo>
                    <a:lnTo>
                      <a:pt x="731" y="75"/>
                    </a:lnTo>
                    <a:lnTo>
                      <a:pt x="734" y="77"/>
                    </a:lnTo>
                    <a:lnTo>
                      <a:pt x="736" y="78"/>
                    </a:lnTo>
                    <a:lnTo>
                      <a:pt x="739" y="78"/>
                    </a:lnTo>
                    <a:lnTo>
                      <a:pt x="742" y="77"/>
                    </a:lnTo>
                    <a:lnTo>
                      <a:pt x="746" y="73"/>
                    </a:lnTo>
                    <a:lnTo>
                      <a:pt x="747" y="70"/>
                    </a:lnTo>
                    <a:lnTo>
                      <a:pt x="751" y="65"/>
                    </a:lnTo>
                    <a:lnTo>
                      <a:pt x="754" y="62"/>
                    </a:lnTo>
                    <a:lnTo>
                      <a:pt x="756" y="58"/>
                    </a:lnTo>
                    <a:lnTo>
                      <a:pt x="759" y="55"/>
                    </a:lnTo>
                    <a:lnTo>
                      <a:pt x="762" y="52"/>
                    </a:lnTo>
                    <a:lnTo>
                      <a:pt x="766" y="48"/>
                    </a:lnTo>
                    <a:lnTo>
                      <a:pt x="769" y="45"/>
                    </a:lnTo>
                    <a:lnTo>
                      <a:pt x="771" y="42"/>
                    </a:lnTo>
                    <a:lnTo>
                      <a:pt x="774" y="38"/>
                    </a:lnTo>
                    <a:lnTo>
                      <a:pt x="777" y="35"/>
                    </a:lnTo>
                    <a:lnTo>
                      <a:pt x="779" y="30"/>
                    </a:lnTo>
                    <a:lnTo>
                      <a:pt x="782" y="27"/>
                    </a:lnTo>
                    <a:lnTo>
                      <a:pt x="786" y="23"/>
                    </a:lnTo>
                    <a:lnTo>
                      <a:pt x="789" y="18"/>
                    </a:lnTo>
                    <a:lnTo>
                      <a:pt x="789" y="15"/>
                    </a:lnTo>
                    <a:lnTo>
                      <a:pt x="789" y="12"/>
                    </a:lnTo>
                    <a:lnTo>
                      <a:pt x="787" y="7"/>
                    </a:lnTo>
                    <a:lnTo>
                      <a:pt x="786" y="3"/>
                    </a:lnTo>
                    <a:lnTo>
                      <a:pt x="782" y="2"/>
                    </a:lnTo>
                    <a:lnTo>
                      <a:pt x="779" y="0"/>
                    </a:lnTo>
                    <a:lnTo>
                      <a:pt x="776" y="0"/>
                    </a:lnTo>
                    <a:lnTo>
                      <a:pt x="77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5" name="Freeform 53">
                <a:extLst>
                  <a:ext uri="{FF2B5EF4-FFF2-40B4-BE49-F238E27FC236}">
                    <a16:creationId xmlns:a16="http://schemas.microsoft.com/office/drawing/2014/main" id="{424041BC-C2D1-45B4-82A8-7789B9D65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8" y="1253"/>
                <a:ext cx="395" cy="89"/>
              </a:xfrm>
              <a:custGeom>
                <a:avLst/>
                <a:gdLst>
                  <a:gd name="T0" fmla="*/ 382 w 395"/>
                  <a:gd name="T1" fmla="*/ 78 h 89"/>
                  <a:gd name="T2" fmla="*/ 363 w 395"/>
                  <a:gd name="T3" fmla="*/ 74 h 89"/>
                  <a:gd name="T4" fmla="*/ 345 w 395"/>
                  <a:gd name="T5" fmla="*/ 71 h 89"/>
                  <a:gd name="T6" fmla="*/ 327 w 395"/>
                  <a:gd name="T7" fmla="*/ 66 h 89"/>
                  <a:gd name="T8" fmla="*/ 308 w 395"/>
                  <a:gd name="T9" fmla="*/ 63 h 89"/>
                  <a:gd name="T10" fmla="*/ 290 w 395"/>
                  <a:gd name="T11" fmla="*/ 58 h 89"/>
                  <a:gd name="T12" fmla="*/ 273 w 395"/>
                  <a:gd name="T13" fmla="*/ 53 h 89"/>
                  <a:gd name="T14" fmla="*/ 255 w 395"/>
                  <a:gd name="T15" fmla="*/ 48 h 89"/>
                  <a:gd name="T16" fmla="*/ 237 w 395"/>
                  <a:gd name="T17" fmla="*/ 43 h 89"/>
                  <a:gd name="T18" fmla="*/ 218 w 395"/>
                  <a:gd name="T19" fmla="*/ 36 h 89"/>
                  <a:gd name="T20" fmla="*/ 200 w 395"/>
                  <a:gd name="T21" fmla="*/ 31 h 89"/>
                  <a:gd name="T22" fmla="*/ 182 w 395"/>
                  <a:gd name="T23" fmla="*/ 26 h 89"/>
                  <a:gd name="T24" fmla="*/ 164 w 395"/>
                  <a:gd name="T25" fmla="*/ 21 h 89"/>
                  <a:gd name="T26" fmla="*/ 145 w 395"/>
                  <a:gd name="T27" fmla="*/ 16 h 89"/>
                  <a:gd name="T28" fmla="*/ 127 w 395"/>
                  <a:gd name="T29" fmla="*/ 11 h 89"/>
                  <a:gd name="T30" fmla="*/ 109 w 395"/>
                  <a:gd name="T31" fmla="*/ 8 h 89"/>
                  <a:gd name="T32" fmla="*/ 90 w 395"/>
                  <a:gd name="T33" fmla="*/ 5 h 89"/>
                  <a:gd name="T34" fmla="*/ 72 w 395"/>
                  <a:gd name="T35" fmla="*/ 3 h 89"/>
                  <a:gd name="T36" fmla="*/ 54 w 395"/>
                  <a:gd name="T37" fmla="*/ 1 h 89"/>
                  <a:gd name="T38" fmla="*/ 35 w 395"/>
                  <a:gd name="T39" fmla="*/ 0 h 89"/>
                  <a:gd name="T40" fmla="*/ 17 w 395"/>
                  <a:gd name="T41" fmla="*/ 0 h 89"/>
                  <a:gd name="T42" fmla="*/ 2 w 395"/>
                  <a:gd name="T43" fmla="*/ 1 h 89"/>
                  <a:gd name="T44" fmla="*/ 4 w 395"/>
                  <a:gd name="T45" fmla="*/ 13 h 89"/>
                  <a:gd name="T46" fmla="*/ 22 w 395"/>
                  <a:gd name="T47" fmla="*/ 15 h 89"/>
                  <a:gd name="T48" fmla="*/ 39 w 395"/>
                  <a:gd name="T49" fmla="*/ 20 h 89"/>
                  <a:gd name="T50" fmla="*/ 57 w 395"/>
                  <a:gd name="T51" fmla="*/ 25 h 89"/>
                  <a:gd name="T52" fmla="*/ 75 w 395"/>
                  <a:gd name="T53" fmla="*/ 30 h 89"/>
                  <a:gd name="T54" fmla="*/ 94 w 395"/>
                  <a:gd name="T55" fmla="*/ 35 h 89"/>
                  <a:gd name="T56" fmla="*/ 112 w 395"/>
                  <a:gd name="T57" fmla="*/ 40 h 89"/>
                  <a:gd name="T58" fmla="*/ 130 w 395"/>
                  <a:gd name="T59" fmla="*/ 45 h 89"/>
                  <a:gd name="T60" fmla="*/ 149 w 395"/>
                  <a:gd name="T61" fmla="*/ 51 h 89"/>
                  <a:gd name="T62" fmla="*/ 167 w 395"/>
                  <a:gd name="T63" fmla="*/ 56 h 89"/>
                  <a:gd name="T64" fmla="*/ 185 w 395"/>
                  <a:gd name="T65" fmla="*/ 63 h 89"/>
                  <a:gd name="T66" fmla="*/ 203 w 395"/>
                  <a:gd name="T67" fmla="*/ 68 h 89"/>
                  <a:gd name="T68" fmla="*/ 222 w 395"/>
                  <a:gd name="T69" fmla="*/ 73 h 89"/>
                  <a:gd name="T70" fmla="*/ 240 w 395"/>
                  <a:gd name="T71" fmla="*/ 78 h 89"/>
                  <a:gd name="T72" fmla="*/ 258 w 395"/>
                  <a:gd name="T73" fmla="*/ 81 h 89"/>
                  <a:gd name="T74" fmla="*/ 277 w 395"/>
                  <a:gd name="T75" fmla="*/ 84 h 89"/>
                  <a:gd name="T76" fmla="*/ 295 w 395"/>
                  <a:gd name="T77" fmla="*/ 88 h 89"/>
                  <a:gd name="T78" fmla="*/ 313 w 395"/>
                  <a:gd name="T79" fmla="*/ 89 h 89"/>
                  <a:gd name="T80" fmla="*/ 332 w 395"/>
                  <a:gd name="T81" fmla="*/ 89 h 89"/>
                  <a:gd name="T82" fmla="*/ 350 w 395"/>
                  <a:gd name="T83" fmla="*/ 89 h 89"/>
                  <a:gd name="T84" fmla="*/ 368 w 395"/>
                  <a:gd name="T85" fmla="*/ 88 h 89"/>
                  <a:gd name="T86" fmla="*/ 387 w 395"/>
                  <a:gd name="T87" fmla="*/ 84 h 89"/>
                  <a:gd name="T88" fmla="*/ 393 w 395"/>
                  <a:gd name="T89" fmla="*/ 79 h 8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95"/>
                  <a:gd name="T136" fmla="*/ 0 h 89"/>
                  <a:gd name="T137" fmla="*/ 395 w 395"/>
                  <a:gd name="T138" fmla="*/ 89 h 8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95" h="89">
                    <a:moveTo>
                      <a:pt x="393" y="79"/>
                    </a:moveTo>
                    <a:lnTo>
                      <a:pt x="387" y="79"/>
                    </a:lnTo>
                    <a:lnTo>
                      <a:pt x="382" y="78"/>
                    </a:lnTo>
                    <a:lnTo>
                      <a:pt x="375" y="78"/>
                    </a:lnTo>
                    <a:lnTo>
                      <a:pt x="370" y="76"/>
                    </a:lnTo>
                    <a:lnTo>
                      <a:pt x="363" y="74"/>
                    </a:lnTo>
                    <a:lnTo>
                      <a:pt x="357" y="73"/>
                    </a:lnTo>
                    <a:lnTo>
                      <a:pt x="352" y="73"/>
                    </a:lnTo>
                    <a:lnTo>
                      <a:pt x="345" y="71"/>
                    </a:lnTo>
                    <a:lnTo>
                      <a:pt x="338" y="69"/>
                    </a:lnTo>
                    <a:lnTo>
                      <a:pt x="333" y="68"/>
                    </a:lnTo>
                    <a:lnTo>
                      <a:pt x="327" y="66"/>
                    </a:lnTo>
                    <a:lnTo>
                      <a:pt x="320" y="66"/>
                    </a:lnTo>
                    <a:lnTo>
                      <a:pt x="315" y="65"/>
                    </a:lnTo>
                    <a:lnTo>
                      <a:pt x="308" y="63"/>
                    </a:lnTo>
                    <a:lnTo>
                      <a:pt x="303" y="61"/>
                    </a:lnTo>
                    <a:lnTo>
                      <a:pt x="297" y="60"/>
                    </a:lnTo>
                    <a:lnTo>
                      <a:pt x="290" y="58"/>
                    </a:lnTo>
                    <a:lnTo>
                      <a:pt x="285" y="56"/>
                    </a:lnTo>
                    <a:lnTo>
                      <a:pt x="278" y="55"/>
                    </a:lnTo>
                    <a:lnTo>
                      <a:pt x="273" y="53"/>
                    </a:lnTo>
                    <a:lnTo>
                      <a:pt x="267" y="51"/>
                    </a:lnTo>
                    <a:lnTo>
                      <a:pt x="260" y="50"/>
                    </a:lnTo>
                    <a:lnTo>
                      <a:pt x="255" y="48"/>
                    </a:lnTo>
                    <a:lnTo>
                      <a:pt x="248" y="46"/>
                    </a:lnTo>
                    <a:lnTo>
                      <a:pt x="242" y="45"/>
                    </a:lnTo>
                    <a:lnTo>
                      <a:pt x="237" y="43"/>
                    </a:lnTo>
                    <a:lnTo>
                      <a:pt x="230" y="40"/>
                    </a:lnTo>
                    <a:lnTo>
                      <a:pt x="225" y="38"/>
                    </a:lnTo>
                    <a:lnTo>
                      <a:pt x="218" y="36"/>
                    </a:lnTo>
                    <a:lnTo>
                      <a:pt x="212" y="35"/>
                    </a:lnTo>
                    <a:lnTo>
                      <a:pt x="207" y="33"/>
                    </a:lnTo>
                    <a:lnTo>
                      <a:pt x="200" y="31"/>
                    </a:lnTo>
                    <a:lnTo>
                      <a:pt x="195" y="30"/>
                    </a:lnTo>
                    <a:lnTo>
                      <a:pt x="188" y="28"/>
                    </a:lnTo>
                    <a:lnTo>
                      <a:pt x="182" y="26"/>
                    </a:lnTo>
                    <a:lnTo>
                      <a:pt x="177" y="25"/>
                    </a:lnTo>
                    <a:lnTo>
                      <a:pt x="170" y="23"/>
                    </a:lnTo>
                    <a:lnTo>
                      <a:pt x="164" y="21"/>
                    </a:lnTo>
                    <a:lnTo>
                      <a:pt x="159" y="20"/>
                    </a:lnTo>
                    <a:lnTo>
                      <a:pt x="152" y="18"/>
                    </a:lnTo>
                    <a:lnTo>
                      <a:pt x="145" y="16"/>
                    </a:lnTo>
                    <a:lnTo>
                      <a:pt x="139" y="15"/>
                    </a:lnTo>
                    <a:lnTo>
                      <a:pt x="134" y="13"/>
                    </a:lnTo>
                    <a:lnTo>
                      <a:pt x="127" y="11"/>
                    </a:lnTo>
                    <a:lnTo>
                      <a:pt x="122" y="10"/>
                    </a:lnTo>
                    <a:lnTo>
                      <a:pt x="115" y="10"/>
                    </a:lnTo>
                    <a:lnTo>
                      <a:pt x="109" y="8"/>
                    </a:lnTo>
                    <a:lnTo>
                      <a:pt x="104" y="8"/>
                    </a:lnTo>
                    <a:lnTo>
                      <a:pt x="97" y="6"/>
                    </a:lnTo>
                    <a:lnTo>
                      <a:pt x="90" y="5"/>
                    </a:lnTo>
                    <a:lnTo>
                      <a:pt x="84" y="5"/>
                    </a:lnTo>
                    <a:lnTo>
                      <a:pt x="79" y="3"/>
                    </a:lnTo>
                    <a:lnTo>
                      <a:pt x="72" y="3"/>
                    </a:lnTo>
                    <a:lnTo>
                      <a:pt x="67" y="1"/>
                    </a:lnTo>
                    <a:lnTo>
                      <a:pt x="60" y="1"/>
                    </a:lnTo>
                    <a:lnTo>
                      <a:pt x="54" y="1"/>
                    </a:lnTo>
                    <a:lnTo>
                      <a:pt x="49" y="1"/>
                    </a:lnTo>
                    <a:lnTo>
                      <a:pt x="42" y="0"/>
                    </a:lnTo>
                    <a:lnTo>
                      <a:pt x="35" y="0"/>
                    </a:lnTo>
                    <a:lnTo>
                      <a:pt x="30" y="0"/>
                    </a:lnTo>
                    <a:lnTo>
                      <a:pt x="24" y="0"/>
                    </a:lnTo>
                    <a:lnTo>
                      <a:pt x="17" y="0"/>
                    </a:lnTo>
                    <a:lnTo>
                      <a:pt x="12" y="0"/>
                    </a:lnTo>
                    <a:lnTo>
                      <a:pt x="5" y="1"/>
                    </a:lnTo>
                    <a:lnTo>
                      <a:pt x="2" y="1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4" y="13"/>
                    </a:lnTo>
                    <a:lnTo>
                      <a:pt x="10" y="13"/>
                    </a:lnTo>
                    <a:lnTo>
                      <a:pt x="15" y="15"/>
                    </a:lnTo>
                    <a:lnTo>
                      <a:pt x="22" y="15"/>
                    </a:lnTo>
                    <a:lnTo>
                      <a:pt x="27" y="16"/>
                    </a:lnTo>
                    <a:lnTo>
                      <a:pt x="34" y="18"/>
                    </a:lnTo>
                    <a:lnTo>
                      <a:pt x="39" y="20"/>
                    </a:lnTo>
                    <a:lnTo>
                      <a:pt x="45" y="21"/>
                    </a:lnTo>
                    <a:lnTo>
                      <a:pt x="52" y="23"/>
                    </a:lnTo>
                    <a:lnTo>
                      <a:pt x="57" y="25"/>
                    </a:lnTo>
                    <a:lnTo>
                      <a:pt x="64" y="26"/>
                    </a:lnTo>
                    <a:lnTo>
                      <a:pt x="69" y="28"/>
                    </a:lnTo>
                    <a:lnTo>
                      <a:pt x="75" y="30"/>
                    </a:lnTo>
                    <a:lnTo>
                      <a:pt x="82" y="31"/>
                    </a:lnTo>
                    <a:lnTo>
                      <a:pt x="87" y="33"/>
                    </a:lnTo>
                    <a:lnTo>
                      <a:pt x="94" y="35"/>
                    </a:lnTo>
                    <a:lnTo>
                      <a:pt x="100" y="36"/>
                    </a:lnTo>
                    <a:lnTo>
                      <a:pt x="105" y="38"/>
                    </a:lnTo>
                    <a:lnTo>
                      <a:pt x="112" y="40"/>
                    </a:lnTo>
                    <a:lnTo>
                      <a:pt x="117" y="41"/>
                    </a:lnTo>
                    <a:lnTo>
                      <a:pt x="124" y="45"/>
                    </a:lnTo>
                    <a:lnTo>
                      <a:pt x="130" y="45"/>
                    </a:lnTo>
                    <a:lnTo>
                      <a:pt x="135" y="48"/>
                    </a:lnTo>
                    <a:lnTo>
                      <a:pt x="142" y="50"/>
                    </a:lnTo>
                    <a:lnTo>
                      <a:pt x="149" y="51"/>
                    </a:lnTo>
                    <a:lnTo>
                      <a:pt x="154" y="53"/>
                    </a:lnTo>
                    <a:lnTo>
                      <a:pt x="160" y="56"/>
                    </a:lnTo>
                    <a:lnTo>
                      <a:pt x="167" y="56"/>
                    </a:lnTo>
                    <a:lnTo>
                      <a:pt x="172" y="60"/>
                    </a:lnTo>
                    <a:lnTo>
                      <a:pt x="178" y="61"/>
                    </a:lnTo>
                    <a:lnTo>
                      <a:pt x="185" y="63"/>
                    </a:lnTo>
                    <a:lnTo>
                      <a:pt x="192" y="65"/>
                    </a:lnTo>
                    <a:lnTo>
                      <a:pt x="197" y="66"/>
                    </a:lnTo>
                    <a:lnTo>
                      <a:pt x="203" y="68"/>
                    </a:lnTo>
                    <a:lnTo>
                      <a:pt x="210" y="69"/>
                    </a:lnTo>
                    <a:lnTo>
                      <a:pt x="215" y="71"/>
                    </a:lnTo>
                    <a:lnTo>
                      <a:pt x="222" y="73"/>
                    </a:lnTo>
                    <a:lnTo>
                      <a:pt x="228" y="74"/>
                    </a:lnTo>
                    <a:lnTo>
                      <a:pt x="233" y="76"/>
                    </a:lnTo>
                    <a:lnTo>
                      <a:pt x="240" y="78"/>
                    </a:lnTo>
                    <a:lnTo>
                      <a:pt x="247" y="79"/>
                    </a:lnTo>
                    <a:lnTo>
                      <a:pt x="252" y="81"/>
                    </a:lnTo>
                    <a:lnTo>
                      <a:pt x="258" y="81"/>
                    </a:lnTo>
                    <a:lnTo>
                      <a:pt x="263" y="83"/>
                    </a:lnTo>
                    <a:lnTo>
                      <a:pt x="270" y="84"/>
                    </a:lnTo>
                    <a:lnTo>
                      <a:pt x="277" y="84"/>
                    </a:lnTo>
                    <a:lnTo>
                      <a:pt x="283" y="86"/>
                    </a:lnTo>
                    <a:lnTo>
                      <a:pt x="288" y="88"/>
                    </a:lnTo>
                    <a:lnTo>
                      <a:pt x="295" y="88"/>
                    </a:lnTo>
                    <a:lnTo>
                      <a:pt x="302" y="88"/>
                    </a:lnTo>
                    <a:lnTo>
                      <a:pt x="307" y="89"/>
                    </a:lnTo>
                    <a:lnTo>
                      <a:pt x="313" y="89"/>
                    </a:lnTo>
                    <a:lnTo>
                      <a:pt x="320" y="89"/>
                    </a:lnTo>
                    <a:lnTo>
                      <a:pt x="325" y="89"/>
                    </a:lnTo>
                    <a:lnTo>
                      <a:pt x="332" y="89"/>
                    </a:lnTo>
                    <a:lnTo>
                      <a:pt x="338" y="89"/>
                    </a:lnTo>
                    <a:lnTo>
                      <a:pt x="345" y="89"/>
                    </a:lnTo>
                    <a:lnTo>
                      <a:pt x="350" y="89"/>
                    </a:lnTo>
                    <a:lnTo>
                      <a:pt x="357" y="89"/>
                    </a:lnTo>
                    <a:lnTo>
                      <a:pt x="363" y="88"/>
                    </a:lnTo>
                    <a:lnTo>
                      <a:pt x="368" y="88"/>
                    </a:lnTo>
                    <a:lnTo>
                      <a:pt x="375" y="86"/>
                    </a:lnTo>
                    <a:lnTo>
                      <a:pt x="382" y="86"/>
                    </a:lnTo>
                    <a:lnTo>
                      <a:pt x="387" y="84"/>
                    </a:lnTo>
                    <a:lnTo>
                      <a:pt x="393" y="84"/>
                    </a:lnTo>
                    <a:lnTo>
                      <a:pt x="395" y="81"/>
                    </a:lnTo>
                    <a:lnTo>
                      <a:pt x="393" y="7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6" name="Freeform 54">
                <a:extLst>
                  <a:ext uri="{FF2B5EF4-FFF2-40B4-BE49-F238E27FC236}">
                    <a16:creationId xmlns:a16="http://schemas.microsoft.com/office/drawing/2014/main" id="{CFE33299-05C2-4E57-BF45-8E7ACC782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1080"/>
                <a:ext cx="120" cy="141"/>
              </a:xfrm>
              <a:custGeom>
                <a:avLst/>
                <a:gdLst>
                  <a:gd name="T0" fmla="*/ 113 w 120"/>
                  <a:gd name="T1" fmla="*/ 5 h 141"/>
                  <a:gd name="T2" fmla="*/ 101 w 120"/>
                  <a:gd name="T3" fmla="*/ 3 h 141"/>
                  <a:gd name="T4" fmla="*/ 91 w 120"/>
                  <a:gd name="T5" fmla="*/ 0 h 141"/>
                  <a:gd name="T6" fmla="*/ 83 w 120"/>
                  <a:gd name="T7" fmla="*/ 0 h 141"/>
                  <a:gd name="T8" fmla="*/ 68 w 120"/>
                  <a:gd name="T9" fmla="*/ 0 h 141"/>
                  <a:gd name="T10" fmla="*/ 60 w 120"/>
                  <a:gd name="T11" fmla="*/ 0 h 141"/>
                  <a:gd name="T12" fmla="*/ 51 w 120"/>
                  <a:gd name="T13" fmla="*/ 0 h 141"/>
                  <a:gd name="T14" fmla="*/ 41 w 120"/>
                  <a:gd name="T15" fmla="*/ 0 h 141"/>
                  <a:gd name="T16" fmla="*/ 33 w 120"/>
                  <a:gd name="T17" fmla="*/ 0 h 141"/>
                  <a:gd name="T18" fmla="*/ 23 w 120"/>
                  <a:gd name="T19" fmla="*/ 1 h 141"/>
                  <a:gd name="T20" fmla="*/ 15 w 120"/>
                  <a:gd name="T21" fmla="*/ 5 h 141"/>
                  <a:gd name="T22" fmla="*/ 6 w 120"/>
                  <a:gd name="T23" fmla="*/ 10 h 141"/>
                  <a:gd name="T24" fmla="*/ 1 w 120"/>
                  <a:gd name="T25" fmla="*/ 18 h 141"/>
                  <a:gd name="T26" fmla="*/ 0 w 120"/>
                  <a:gd name="T27" fmla="*/ 26 h 141"/>
                  <a:gd name="T28" fmla="*/ 3 w 120"/>
                  <a:gd name="T29" fmla="*/ 39 h 141"/>
                  <a:gd name="T30" fmla="*/ 8 w 120"/>
                  <a:gd name="T31" fmla="*/ 51 h 141"/>
                  <a:gd name="T32" fmla="*/ 11 w 120"/>
                  <a:gd name="T33" fmla="*/ 64 h 141"/>
                  <a:gd name="T34" fmla="*/ 16 w 120"/>
                  <a:gd name="T35" fmla="*/ 73 h 141"/>
                  <a:gd name="T36" fmla="*/ 21 w 120"/>
                  <a:gd name="T37" fmla="*/ 84 h 141"/>
                  <a:gd name="T38" fmla="*/ 26 w 120"/>
                  <a:gd name="T39" fmla="*/ 96 h 141"/>
                  <a:gd name="T40" fmla="*/ 30 w 120"/>
                  <a:gd name="T41" fmla="*/ 109 h 141"/>
                  <a:gd name="T42" fmla="*/ 36 w 120"/>
                  <a:gd name="T43" fmla="*/ 121 h 141"/>
                  <a:gd name="T44" fmla="*/ 43 w 120"/>
                  <a:gd name="T45" fmla="*/ 133 h 141"/>
                  <a:gd name="T46" fmla="*/ 50 w 120"/>
                  <a:gd name="T47" fmla="*/ 141 h 141"/>
                  <a:gd name="T48" fmla="*/ 55 w 120"/>
                  <a:gd name="T49" fmla="*/ 136 h 141"/>
                  <a:gd name="T50" fmla="*/ 51 w 120"/>
                  <a:gd name="T51" fmla="*/ 126 h 141"/>
                  <a:gd name="T52" fmla="*/ 46 w 120"/>
                  <a:gd name="T53" fmla="*/ 113 h 141"/>
                  <a:gd name="T54" fmla="*/ 41 w 120"/>
                  <a:gd name="T55" fmla="*/ 104 h 141"/>
                  <a:gd name="T56" fmla="*/ 35 w 120"/>
                  <a:gd name="T57" fmla="*/ 91 h 141"/>
                  <a:gd name="T58" fmla="*/ 30 w 120"/>
                  <a:gd name="T59" fmla="*/ 79 h 141"/>
                  <a:gd name="T60" fmla="*/ 26 w 120"/>
                  <a:gd name="T61" fmla="*/ 69 h 141"/>
                  <a:gd name="T62" fmla="*/ 21 w 120"/>
                  <a:gd name="T63" fmla="*/ 58 h 141"/>
                  <a:gd name="T64" fmla="*/ 20 w 120"/>
                  <a:gd name="T65" fmla="*/ 48 h 141"/>
                  <a:gd name="T66" fmla="*/ 16 w 120"/>
                  <a:gd name="T67" fmla="*/ 36 h 141"/>
                  <a:gd name="T68" fmla="*/ 16 w 120"/>
                  <a:gd name="T69" fmla="*/ 26 h 141"/>
                  <a:gd name="T70" fmla="*/ 21 w 120"/>
                  <a:gd name="T71" fmla="*/ 20 h 141"/>
                  <a:gd name="T72" fmla="*/ 31 w 120"/>
                  <a:gd name="T73" fmla="*/ 16 h 141"/>
                  <a:gd name="T74" fmla="*/ 43 w 120"/>
                  <a:gd name="T75" fmla="*/ 13 h 141"/>
                  <a:gd name="T76" fmla="*/ 56 w 120"/>
                  <a:gd name="T77" fmla="*/ 13 h 141"/>
                  <a:gd name="T78" fmla="*/ 66 w 120"/>
                  <a:gd name="T79" fmla="*/ 13 h 141"/>
                  <a:gd name="T80" fmla="*/ 80 w 120"/>
                  <a:gd name="T81" fmla="*/ 11 h 141"/>
                  <a:gd name="T82" fmla="*/ 91 w 120"/>
                  <a:gd name="T83" fmla="*/ 10 h 141"/>
                  <a:gd name="T84" fmla="*/ 101 w 120"/>
                  <a:gd name="T85" fmla="*/ 10 h 141"/>
                  <a:gd name="T86" fmla="*/ 111 w 120"/>
                  <a:gd name="T87" fmla="*/ 6 h 141"/>
                  <a:gd name="T88" fmla="*/ 120 w 120"/>
                  <a:gd name="T89" fmla="*/ 8 h 141"/>
                  <a:gd name="T90" fmla="*/ 120 w 120"/>
                  <a:gd name="T91" fmla="*/ 6 h 141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20"/>
                  <a:gd name="T139" fmla="*/ 0 h 141"/>
                  <a:gd name="T140" fmla="*/ 120 w 120"/>
                  <a:gd name="T141" fmla="*/ 141 h 141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20" h="141">
                    <a:moveTo>
                      <a:pt x="120" y="6"/>
                    </a:moveTo>
                    <a:lnTo>
                      <a:pt x="116" y="5"/>
                    </a:lnTo>
                    <a:lnTo>
                      <a:pt x="113" y="5"/>
                    </a:lnTo>
                    <a:lnTo>
                      <a:pt x="110" y="5"/>
                    </a:lnTo>
                    <a:lnTo>
                      <a:pt x="106" y="5"/>
                    </a:lnTo>
                    <a:lnTo>
                      <a:pt x="101" y="3"/>
                    </a:lnTo>
                    <a:lnTo>
                      <a:pt x="98" y="1"/>
                    </a:lnTo>
                    <a:lnTo>
                      <a:pt x="95" y="0"/>
                    </a:lnTo>
                    <a:lnTo>
                      <a:pt x="91" y="0"/>
                    </a:lnTo>
                    <a:lnTo>
                      <a:pt x="88" y="0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80" y="0"/>
                    </a:lnTo>
                    <a:lnTo>
                      <a:pt x="75" y="0"/>
                    </a:lnTo>
                    <a:lnTo>
                      <a:pt x="68" y="0"/>
                    </a:lnTo>
                    <a:lnTo>
                      <a:pt x="65" y="0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6" y="0"/>
                    </a:lnTo>
                    <a:lnTo>
                      <a:pt x="53" y="0"/>
                    </a:lnTo>
                    <a:lnTo>
                      <a:pt x="51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6" y="0"/>
                    </a:lnTo>
                    <a:lnTo>
                      <a:pt x="33" y="0"/>
                    </a:lnTo>
                    <a:lnTo>
                      <a:pt x="30" y="0"/>
                    </a:lnTo>
                    <a:lnTo>
                      <a:pt x="26" y="1"/>
                    </a:lnTo>
                    <a:lnTo>
                      <a:pt x="23" y="1"/>
                    </a:lnTo>
                    <a:lnTo>
                      <a:pt x="20" y="3"/>
                    </a:lnTo>
                    <a:lnTo>
                      <a:pt x="18" y="3"/>
                    </a:lnTo>
                    <a:lnTo>
                      <a:pt x="15" y="5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5" y="11"/>
                    </a:lnTo>
                    <a:lnTo>
                      <a:pt x="3" y="15"/>
                    </a:lnTo>
                    <a:lnTo>
                      <a:pt x="1" y="18"/>
                    </a:lnTo>
                    <a:lnTo>
                      <a:pt x="0" y="20"/>
                    </a:lnTo>
                    <a:lnTo>
                      <a:pt x="0" y="23"/>
                    </a:lnTo>
                    <a:lnTo>
                      <a:pt x="0" y="26"/>
                    </a:lnTo>
                    <a:lnTo>
                      <a:pt x="1" y="31"/>
                    </a:lnTo>
                    <a:lnTo>
                      <a:pt x="1" y="34"/>
                    </a:lnTo>
                    <a:lnTo>
                      <a:pt x="3" y="39"/>
                    </a:lnTo>
                    <a:lnTo>
                      <a:pt x="5" y="43"/>
                    </a:lnTo>
                    <a:lnTo>
                      <a:pt x="6" y="48"/>
                    </a:lnTo>
                    <a:lnTo>
                      <a:pt x="8" y="51"/>
                    </a:lnTo>
                    <a:lnTo>
                      <a:pt x="8" y="56"/>
                    </a:lnTo>
                    <a:lnTo>
                      <a:pt x="10" y="59"/>
                    </a:lnTo>
                    <a:lnTo>
                      <a:pt x="11" y="64"/>
                    </a:lnTo>
                    <a:lnTo>
                      <a:pt x="13" y="68"/>
                    </a:lnTo>
                    <a:lnTo>
                      <a:pt x="15" y="69"/>
                    </a:lnTo>
                    <a:lnTo>
                      <a:pt x="16" y="73"/>
                    </a:lnTo>
                    <a:lnTo>
                      <a:pt x="18" y="76"/>
                    </a:lnTo>
                    <a:lnTo>
                      <a:pt x="20" y="79"/>
                    </a:lnTo>
                    <a:lnTo>
                      <a:pt x="21" y="84"/>
                    </a:lnTo>
                    <a:lnTo>
                      <a:pt x="23" y="88"/>
                    </a:lnTo>
                    <a:lnTo>
                      <a:pt x="25" y="93"/>
                    </a:lnTo>
                    <a:lnTo>
                      <a:pt x="26" y="96"/>
                    </a:lnTo>
                    <a:lnTo>
                      <a:pt x="28" y="101"/>
                    </a:lnTo>
                    <a:lnTo>
                      <a:pt x="30" y="104"/>
                    </a:lnTo>
                    <a:lnTo>
                      <a:pt x="30" y="109"/>
                    </a:lnTo>
                    <a:lnTo>
                      <a:pt x="31" y="113"/>
                    </a:lnTo>
                    <a:lnTo>
                      <a:pt x="33" y="118"/>
                    </a:lnTo>
                    <a:lnTo>
                      <a:pt x="36" y="121"/>
                    </a:lnTo>
                    <a:lnTo>
                      <a:pt x="38" y="124"/>
                    </a:lnTo>
                    <a:lnTo>
                      <a:pt x="40" y="129"/>
                    </a:lnTo>
                    <a:lnTo>
                      <a:pt x="43" y="133"/>
                    </a:lnTo>
                    <a:lnTo>
                      <a:pt x="45" y="136"/>
                    </a:lnTo>
                    <a:lnTo>
                      <a:pt x="48" y="139"/>
                    </a:lnTo>
                    <a:lnTo>
                      <a:pt x="50" y="141"/>
                    </a:lnTo>
                    <a:lnTo>
                      <a:pt x="53" y="139"/>
                    </a:lnTo>
                    <a:lnTo>
                      <a:pt x="53" y="138"/>
                    </a:lnTo>
                    <a:lnTo>
                      <a:pt x="55" y="136"/>
                    </a:lnTo>
                    <a:lnTo>
                      <a:pt x="53" y="133"/>
                    </a:lnTo>
                    <a:lnTo>
                      <a:pt x="53" y="129"/>
                    </a:lnTo>
                    <a:lnTo>
                      <a:pt x="51" y="126"/>
                    </a:lnTo>
                    <a:lnTo>
                      <a:pt x="51" y="124"/>
                    </a:lnTo>
                    <a:lnTo>
                      <a:pt x="48" y="118"/>
                    </a:lnTo>
                    <a:lnTo>
                      <a:pt x="46" y="113"/>
                    </a:lnTo>
                    <a:lnTo>
                      <a:pt x="45" y="109"/>
                    </a:lnTo>
                    <a:lnTo>
                      <a:pt x="43" y="106"/>
                    </a:lnTo>
                    <a:lnTo>
                      <a:pt x="41" y="104"/>
                    </a:lnTo>
                    <a:lnTo>
                      <a:pt x="40" y="101"/>
                    </a:lnTo>
                    <a:lnTo>
                      <a:pt x="36" y="96"/>
                    </a:lnTo>
                    <a:lnTo>
                      <a:pt x="35" y="91"/>
                    </a:lnTo>
                    <a:lnTo>
                      <a:pt x="33" y="88"/>
                    </a:lnTo>
                    <a:lnTo>
                      <a:pt x="31" y="84"/>
                    </a:lnTo>
                    <a:lnTo>
                      <a:pt x="30" y="79"/>
                    </a:lnTo>
                    <a:lnTo>
                      <a:pt x="28" y="78"/>
                    </a:lnTo>
                    <a:lnTo>
                      <a:pt x="26" y="73"/>
                    </a:lnTo>
                    <a:lnTo>
                      <a:pt x="26" y="69"/>
                    </a:lnTo>
                    <a:lnTo>
                      <a:pt x="25" y="66"/>
                    </a:lnTo>
                    <a:lnTo>
                      <a:pt x="23" y="63"/>
                    </a:lnTo>
                    <a:lnTo>
                      <a:pt x="21" y="58"/>
                    </a:lnTo>
                    <a:lnTo>
                      <a:pt x="21" y="54"/>
                    </a:lnTo>
                    <a:lnTo>
                      <a:pt x="20" y="51"/>
                    </a:lnTo>
                    <a:lnTo>
                      <a:pt x="20" y="48"/>
                    </a:lnTo>
                    <a:lnTo>
                      <a:pt x="18" y="44"/>
                    </a:lnTo>
                    <a:lnTo>
                      <a:pt x="18" y="41"/>
                    </a:lnTo>
                    <a:lnTo>
                      <a:pt x="16" y="36"/>
                    </a:lnTo>
                    <a:lnTo>
                      <a:pt x="16" y="33"/>
                    </a:lnTo>
                    <a:lnTo>
                      <a:pt x="16" y="30"/>
                    </a:lnTo>
                    <a:lnTo>
                      <a:pt x="16" y="26"/>
                    </a:lnTo>
                    <a:lnTo>
                      <a:pt x="18" y="23"/>
                    </a:lnTo>
                    <a:lnTo>
                      <a:pt x="20" y="21"/>
                    </a:lnTo>
                    <a:lnTo>
                      <a:pt x="21" y="20"/>
                    </a:lnTo>
                    <a:lnTo>
                      <a:pt x="25" y="18"/>
                    </a:lnTo>
                    <a:lnTo>
                      <a:pt x="28" y="16"/>
                    </a:lnTo>
                    <a:lnTo>
                      <a:pt x="31" y="16"/>
                    </a:lnTo>
                    <a:lnTo>
                      <a:pt x="35" y="15"/>
                    </a:lnTo>
                    <a:lnTo>
                      <a:pt x="40" y="15"/>
                    </a:lnTo>
                    <a:lnTo>
                      <a:pt x="43" y="13"/>
                    </a:lnTo>
                    <a:lnTo>
                      <a:pt x="48" y="13"/>
                    </a:lnTo>
                    <a:lnTo>
                      <a:pt x="51" y="13"/>
                    </a:lnTo>
                    <a:lnTo>
                      <a:pt x="56" y="13"/>
                    </a:lnTo>
                    <a:lnTo>
                      <a:pt x="60" y="13"/>
                    </a:lnTo>
                    <a:lnTo>
                      <a:pt x="63" y="13"/>
                    </a:lnTo>
                    <a:lnTo>
                      <a:pt x="66" y="13"/>
                    </a:lnTo>
                    <a:lnTo>
                      <a:pt x="71" y="11"/>
                    </a:lnTo>
                    <a:lnTo>
                      <a:pt x="75" y="11"/>
                    </a:lnTo>
                    <a:lnTo>
                      <a:pt x="80" y="11"/>
                    </a:lnTo>
                    <a:lnTo>
                      <a:pt x="83" y="10"/>
                    </a:lnTo>
                    <a:lnTo>
                      <a:pt x="88" y="10"/>
                    </a:lnTo>
                    <a:lnTo>
                      <a:pt x="91" y="10"/>
                    </a:lnTo>
                    <a:lnTo>
                      <a:pt x="96" y="10"/>
                    </a:lnTo>
                    <a:lnTo>
                      <a:pt x="98" y="10"/>
                    </a:lnTo>
                    <a:lnTo>
                      <a:pt x="101" y="10"/>
                    </a:lnTo>
                    <a:lnTo>
                      <a:pt x="105" y="8"/>
                    </a:lnTo>
                    <a:lnTo>
                      <a:pt x="108" y="8"/>
                    </a:lnTo>
                    <a:lnTo>
                      <a:pt x="111" y="6"/>
                    </a:lnTo>
                    <a:lnTo>
                      <a:pt x="115" y="6"/>
                    </a:lnTo>
                    <a:lnTo>
                      <a:pt x="116" y="6"/>
                    </a:lnTo>
                    <a:lnTo>
                      <a:pt x="120" y="8"/>
                    </a:lnTo>
                    <a:lnTo>
                      <a:pt x="12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7" name="Freeform 55">
                <a:extLst>
                  <a:ext uri="{FF2B5EF4-FFF2-40B4-BE49-F238E27FC236}">
                    <a16:creationId xmlns:a16="http://schemas.microsoft.com/office/drawing/2014/main" id="{584B8684-55BA-4B14-9BB8-9A626134A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053"/>
                <a:ext cx="130" cy="203"/>
              </a:xfrm>
              <a:custGeom>
                <a:avLst/>
                <a:gdLst>
                  <a:gd name="T0" fmla="*/ 9 w 130"/>
                  <a:gd name="T1" fmla="*/ 12 h 203"/>
                  <a:gd name="T2" fmla="*/ 20 w 130"/>
                  <a:gd name="T3" fmla="*/ 12 h 203"/>
                  <a:gd name="T4" fmla="*/ 34 w 130"/>
                  <a:gd name="T5" fmla="*/ 13 h 203"/>
                  <a:gd name="T6" fmla="*/ 45 w 130"/>
                  <a:gd name="T7" fmla="*/ 17 h 203"/>
                  <a:gd name="T8" fmla="*/ 60 w 130"/>
                  <a:gd name="T9" fmla="*/ 20 h 203"/>
                  <a:gd name="T10" fmla="*/ 72 w 130"/>
                  <a:gd name="T11" fmla="*/ 27 h 203"/>
                  <a:gd name="T12" fmla="*/ 84 w 130"/>
                  <a:gd name="T13" fmla="*/ 32 h 203"/>
                  <a:gd name="T14" fmla="*/ 94 w 130"/>
                  <a:gd name="T15" fmla="*/ 40 h 203"/>
                  <a:gd name="T16" fmla="*/ 100 w 130"/>
                  <a:gd name="T17" fmla="*/ 48 h 203"/>
                  <a:gd name="T18" fmla="*/ 104 w 130"/>
                  <a:gd name="T19" fmla="*/ 58 h 203"/>
                  <a:gd name="T20" fmla="*/ 105 w 130"/>
                  <a:gd name="T21" fmla="*/ 71 h 203"/>
                  <a:gd name="T22" fmla="*/ 102 w 130"/>
                  <a:gd name="T23" fmla="*/ 81 h 203"/>
                  <a:gd name="T24" fmla="*/ 99 w 130"/>
                  <a:gd name="T25" fmla="*/ 93 h 203"/>
                  <a:gd name="T26" fmla="*/ 94 w 130"/>
                  <a:gd name="T27" fmla="*/ 105 h 203"/>
                  <a:gd name="T28" fmla="*/ 89 w 130"/>
                  <a:gd name="T29" fmla="*/ 116 h 203"/>
                  <a:gd name="T30" fmla="*/ 84 w 130"/>
                  <a:gd name="T31" fmla="*/ 126 h 203"/>
                  <a:gd name="T32" fmla="*/ 77 w 130"/>
                  <a:gd name="T33" fmla="*/ 138 h 203"/>
                  <a:gd name="T34" fmla="*/ 70 w 130"/>
                  <a:gd name="T35" fmla="*/ 148 h 203"/>
                  <a:gd name="T36" fmla="*/ 64 w 130"/>
                  <a:gd name="T37" fmla="*/ 160 h 203"/>
                  <a:gd name="T38" fmla="*/ 55 w 130"/>
                  <a:gd name="T39" fmla="*/ 170 h 203"/>
                  <a:gd name="T40" fmla="*/ 49 w 130"/>
                  <a:gd name="T41" fmla="*/ 178 h 203"/>
                  <a:gd name="T42" fmla="*/ 40 w 130"/>
                  <a:gd name="T43" fmla="*/ 188 h 203"/>
                  <a:gd name="T44" fmla="*/ 44 w 130"/>
                  <a:gd name="T45" fmla="*/ 200 h 203"/>
                  <a:gd name="T46" fmla="*/ 55 w 130"/>
                  <a:gd name="T47" fmla="*/ 201 h 203"/>
                  <a:gd name="T48" fmla="*/ 65 w 130"/>
                  <a:gd name="T49" fmla="*/ 193 h 203"/>
                  <a:gd name="T50" fmla="*/ 74 w 130"/>
                  <a:gd name="T51" fmla="*/ 183 h 203"/>
                  <a:gd name="T52" fmla="*/ 84 w 130"/>
                  <a:gd name="T53" fmla="*/ 171 h 203"/>
                  <a:gd name="T54" fmla="*/ 94 w 130"/>
                  <a:gd name="T55" fmla="*/ 156 h 203"/>
                  <a:gd name="T56" fmla="*/ 102 w 130"/>
                  <a:gd name="T57" fmla="*/ 141 h 203"/>
                  <a:gd name="T58" fmla="*/ 110 w 130"/>
                  <a:gd name="T59" fmla="*/ 126 h 203"/>
                  <a:gd name="T60" fmla="*/ 117 w 130"/>
                  <a:gd name="T61" fmla="*/ 111 h 203"/>
                  <a:gd name="T62" fmla="*/ 124 w 130"/>
                  <a:gd name="T63" fmla="*/ 96 h 203"/>
                  <a:gd name="T64" fmla="*/ 127 w 130"/>
                  <a:gd name="T65" fmla="*/ 81 h 203"/>
                  <a:gd name="T66" fmla="*/ 129 w 130"/>
                  <a:gd name="T67" fmla="*/ 66 h 203"/>
                  <a:gd name="T68" fmla="*/ 130 w 130"/>
                  <a:gd name="T69" fmla="*/ 53 h 203"/>
                  <a:gd name="T70" fmla="*/ 125 w 130"/>
                  <a:gd name="T71" fmla="*/ 38 h 203"/>
                  <a:gd name="T72" fmla="*/ 119 w 130"/>
                  <a:gd name="T73" fmla="*/ 27 h 203"/>
                  <a:gd name="T74" fmla="*/ 109 w 130"/>
                  <a:gd name="T75" fmla="*/ 17 h 203"/>
                  <a:gd name="T76" fmla="*/ 97 w 130"/>
                  <a:gd name="T77" fmla="*/ 10 h 203"/>
                  <a:gd name="T78" fmla="*/ 82 w 130"/>
                  <a:gd name="T79" fmla="*/ 3 h 203"/>
                  <a:gd name="T80" fmla="*/ 67 w 130"/>
                  <a:gd name="T81" fmla="*/ 2 h 203"/>
                  <a:gd name="T82" fmla="*/ 52 w 130"/>
                  <a:gd name="T83" fmla="*/ 0 h 203"/>
                  <a:gd name="T84" fmla="*/ 37 w 130"/>
                  <a:gd name="T85" fmla="*/ 2 h 203"/>
                  <a:gd name="T86" fmla="*/ 22 w 130"/>
                  <a:gd name="T87" fmla="*/ 3 h 203"/>
                  <a:gd name="T88" fmla="*/ 9 w 130"/>
                  <a:gd name="T89" fmla="*/ 7 h 203"/>
                  <a:gd name="T90" fmla="*/ 0 w 130"/>
                  <a:gd name="T91" fmla="*/ 10 h 203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130"/>
                  <a:gd name="T139" fmla="*/ 0 h 203"/>
                  <a:gd name="T140" fmla="*/ 130 w 130"/>
                  <a:gd name="T141" fmla="*/ 203 h 203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130" h="203">
                    <a:moveTo>
                      <a:pt x="2" y="12"/>
                    </a:moveTo>
                    <a:lnTo>
                      <a:pt x="5" y="12"/>
                    </a:lnTo>
                    <a:lnTo>
                      <a:pt x="9" y="12"/>
                    </a:lnTo>
                    <a:lnTo>
                      <a:pt x="12" y="12"/>
                    </a:lnTo>
                    <a:lnTo>
                      <a:pt x="17" y="12"/>
                    </a:lnTo>
                    <a:lnTo>
                      <a:pt x="20" y="12"/>
                    </a:lnTo>
                    <a:lnTo>
                      <a:pt x="24" y="12"/>
                    </a:lnTo>
                    <a:lnTo>
                      <a:pt x="29" y="13"/>
                    </a:lnTo>
                    <a:lnTo>
                      <a:pt x="34" y="13"/>
                    </a:lnTo>
                    <a:lnTo>
                      <a:pt x="37" y="13"/>
                    </a:lnTo>
                    <a:lnTo>
                      <a:pt x="42" y="15"/>
                    </a:lnTo>
                    <a:lnTo>
                      <a:pt x="45" y="17"/>
                    </a:lnTo>
                    <a:lnTo>
                      <a:pt x="50" y="18"/>
                    </a:lnTo>
                    <a:lnTo>
                      <a:pt x="55" y="18"/>
                    </a:lnTo>
                    <a:lnTo>
                      <a:pt x="60" y="20"/>
                    </a:lnTo>
                    <a:lnTo>
                      <a:pt x="64" y="22"/>
                    </a:lnTo>
                    <a:lnTo>
                      <a:pt x="69" y="25"/>
                    </a:lnTo>
                    <a:lnTo>
                      <a:pt x="72" y="27"/>
                    </a:lnTo>
                    <a:lnTo>
                      <a:pt x="77" y="27"/>
                    </a:lnTo>
                    <a:lnTo>
                      <a:pt x="80" y="30"/>
                    </a:lnTo>
                    <a:lnTo>
                      <a:pt x="84" y="32"/>
                    </a:lnTo>
                    <a:lnTo>
                      <a:pt x="87" y="35"/>
                    </a:lnTo>
                    <a:lnTo>
                      <a:pt x="90" y="37"/>
                    </a:lnTo>
                    <a:lnTo>
                      <a:pt x="94" y="40"/>
                    </a:lnTo>
                    <a:lnTo>
                      <a:pt x="97" y="43"/>
                    </a:lnTo>
                    <a:lnTo>
                      <a:pt x="99" y="45"/>
                    </a:lnTo>
                    <a:lnTo>
                      <a:pt x="100" y="48"/>
                    </a:lnTo>
                    <a:lnTo>
                      <a:pt x="102" y="52"/>
                    </a:lnTo>
                    <a:lnTo>
                      <a:pt x="104" y="55"/>
                    </a:lnTo>
                    <a:lnTo>
                      <a:pt x="104" y="58"/>
                    </a:lnTo>
                    <a:lnTo>
                      <a:pt x="105" y="61"/>
                    </a:lnTo>
                    <a:lnTo>
                      <a:pt x="105" y="66"/>
                    </a:lnTo>
                    <a:lnTo>
                      <a:pt x="105" y="71"/>
                    </a:lnTo>
                    <a:lnTo>
                      <a:pt x="104" y="73"/>
                    </a:lnTo>
                    <a:lnTo>
                      <a:pt x="102" y="78"/>
                    </a:lnTo>
                    <a:lnTo>
                      <a:pt x="102" y="81"/>
                    </a:lnTo>
                    <a:lnTo>
                      <a:pt x="100" y="85"/>
                    </a:lnTo>
                    <a:lnTo>
                      <a:pt x="99" y="88"/>
                    </a:lnTo>
                    <a:lnTo>
                      <a:pt x="99" y="93"/>
                    </a:lnTo>
                    <a:lnTo>
                      <a:pt x="97" y="96"/>
                    </a:lnTo>
                    <a:lnTo>
                      <a:pt x="95" y="101"/>
                    </a:lnTo>
                    <a:lnTo>
                      <a:pt x="94" y="105"/>
                    </a:lnTo>
                    <a:lnTo>
                      <a:pt x="92" y="108"/>
                    </a:lnTo>
                    <a:lnTo>
                      <a:pt x="90" y="111"/>
                    </a:lnTo>
                    <a:lnTo>
                      <a:pt x="89" y="116"/>
                    </a:lnTo>
                    <a:lnTo>
                      <a:pt x="87" y="120"/>
                    </a:lnTo>
                    <a:lnTo>
                      <a:pt x="85" y="123"/>
                    </a:lnTo>
                    <a:lnTo>
                      <a:pt x="84" y="126"/>
                    </a:lnTo>
                    <a:lnTo>
                      <a:pt x="82" y="131"/>
                    </a:lnTo>
                    <a:lnTo>
                      <a:pt x="79" y="135"/>
                    </a:lnTo>
                    <a:lnTo>
                      <a:pt x="77" y="138"/>
                    </a:lnTo>
                    <a:lnTo>
                      <a:pt x="75" y="141"/>
                    </a:lnTo>
                    <a:lnTo>
                      <a:pt x="72" y="145"/>
                    </a:lnTo>
                    <a:lnTo>
                      <a:pt x="70" y="148"/>
                    </a:lnTo>
                    <a:lnTo>
                      <a:pt x="67" y="151"/>
                    </a:lnTo>
                    <a:lnTo>
                      <a:pt x="65" y="156"/>
                    </a:lnTo>
                    <a:lnTo>
                      <a:pt x="64" y="160"/>
                    </a:lnTo>
                    <a:lnTo>
                      <a:pt x="60" y="163"/>
                    </a:lnTo>
                    <a:lnTo>
                      <a:pt x="59" y="166"/>
                    </a:lnTo>
                    <a:lnTo>
                      <a:pt x="55" y="170"/>
                    </a:lnTo>
                    <a:lnTo>
                      <a:pt x="54" y="173"/>
                    </a:lnTo>
                    <a:lnTo>
                      <a:pt x="50" y="175"/>
                    </a:lnTo>
                    <a:lnTo>
                      <a:pt x="49" y="178"/>
                    </a:lnTo>
                    <a:lnTo>
                      <a:pt x="45" y="181"/>
                    </a:lnTo>
                    <a:lnTo>
                      <a:pt x="44" y="185"/>
                    </a:lnTo>
                    <a:lnTo>
                      <a:pt x="40" y="188"/>
                    </a:lnTo>
                    <a:lnTo>
                      <a:pt x="40" y="191"/>
                    </a:lnTo>
                    <a:lnTo>
                      <a:pt x="40" y="196"/>
                    </a:lnTo>
                    <a:lnTo>
                      <a:pt x="44" y="200"/>
                    </a:lnTo>
                    <a:lnTo>
                      <a:pt x="45" y="201"/>
                    </a:lnTo>
                    <a:lnTo>
                      <a:pt x="50" y="203"/>
                    </a:lnTo>
                    <a:lnTo>
                      <a:pt x="55" y="201"/>
                    </a:lnTo>
                    <a:lnTo>
                      <a:pt x="59" y="200"/>
                    </a:lnTo>
                    <a:lnTo>
                      <a:pt x="62" y="196"/>
                    </a:lnTo>
                    <a:lnTo>
                      <a:pt x="65" y="193"/>
                    </a:lnTo>
                    <a:lnTo>
                      <a:pt x="67" y="190"/>
                    </a:lnTo>
                    <a:lnTo>
                      <a:pt x="70" y="186"/>
                    </a:lnTo>
                    <a:lnTo>
                      <a:pt x="74" y="183"/>
                    </a:lnTo>
                    <a:lnTo>
                      <a:pt x="77" y="178"/>
                    </a:lnTo>
                    <a:lnTo>
                      <a:pt x="80" y="175"/>
                    </a:lnTo>
                    <a:lnTo>
                      <a:pt x="84" y="171"/>
                    </a:lnTo>
                    <a:lnTo>
                      <a:pt x="87" y="166"/>
                    </a:lnTo>
                    <a:lnTo>
                      <a:pt x="90" y="161"/>
                    </a:lnTo>
                    <a:lnTo>
                      <a:pt x="94" y="156"/>
                    </a:lnTo>
                    <a:lnTo>
                      <a:pt x="97" y="151"/>
                    </a:lnTo>
                    <a:lnTo>
                      <a:pt x="99" y="146"/>
                    </a:lnTo>
                    <a:lnTo>
                      <a:pt x="102" y="141"/>
                    </a:lnTo>
                    <a:lnTo>
                      <a:pt x="105" y="138"/>
                    </a:lnTo>
                    <a:lnTo>
                      <a:pt x="109" y="133"/>
                    </a:lnTo>
                    <a:lnTo>
                      <a:pt x="110" y="126"/>
                    </a:lnTo>
                    <a:lnTo>
                      <a:pt x="112" y="121"/>
                    </a:lnTo>
                    <a:lnTo>
                      <a:pt x="115" y="116"/>
                    </a:lnTo>
                    <a:lnTo>
                      <a:pt x="117" y="111"/>
                    </a:lnTo>
                    <a:lnTo>
                      <a:pt x="120" y="106"/>
                    </a:lnTo>
                    <a:lnTo>
                      <a:pt x="122" y="101"/>
                    </a:lnTo>
                    <a:lnTo>
                      <a:pt x="124" y="96"/>
                    </a:lnTo>
                    <a:lnTo>
                      <a:pt x="125" y="91"/>
                    </a:lnTo>
                    <a:lnTo>
                      <a:pt x="127" y="86"/>
                    </a:lnTo>
                    <a:lnTo>
                      <a:pt x="127" y="81"/>
                    </a:lnTo>
                    <a:lnTo>
                      <a:pt x="129" y="76"/>
                    </a:lnTo>
                    <a:lnTo>
                      <a:pt x="129" y="71"/>
                    </a:lnTo>
                    <a:lnTo>
                      <a:pt x="129" y="66"/>
                    </a:lnTo>
                    <a:lnTo>
                      <a:pt x="130" y="61"/>
                    </a:lnTo>
                    <a:lnTo>
                      <a:pt x="130" y="58"/>
                    </a:lnTo>
                    <a:lnTo>
                      <a:pt x="130" y="53"/>
                    </a:lnTo>
                    <a:lnTo>
                      <a:pt x="129" y="48"/>
                    </a:lnTo>
                    <a:lnTo>
                      <a:pt x="127" y="43"/>
                    </a:lnTo>
                    <a:lnTo>
                      <a:pt x="125" y="38"/>
                    </a:lnTo>
                    <a:lnTo>
                      <a:pt x="124" y="35"/>
                    </a:lnTo>
                    <a:lnTo>
                      <a:pt x="122" y="30"/>
                    </a:lnTo>
                    <a:lnTo>
                      <a:pt x="119" y="27"/>
                    </a:lnTo>
                    <a:lnTo>
                      <a:pt x="115" y="23"/>
                    </a:lnTo>
                    <a:lnTo>
                      <a:pt x="112" y="20"/>
                    </a:lnTo>
                    <a:lnTo>
                      <a:pt x="109" y="17"/>
                    </a:lnTo>
                    <a:lnTo>
                      <a:pt x="105" y="13"/>
                    </a:lnTo>
                    <a:lnTo>
                      <a:pt x="100" y="12"/>
                    </a:lnTo>
                    <a:lnTo>
                      <a:pt x="97" y="10"/>
                    </a:lnTo>
                    <a:lnTo>
                      <a:pt x="92" y="7"/>
                    </a:lnTo>
                    <a:lnTo>
                      <a:pt x="87" y="5"/>
                    </a:lnTo>
                    <a:lnTo>
                      <a:pt x="82" y="3"/>
                    </a:lnTo>
                    <a:lnTo>
                      <a:pt x="79" y="3"/>
                    </a:lnTo>
                    <a:lnTo>
                      <a:pt x="74" y="2"/>
                    </a:lnTo>
                    <a:lnTo>
                      <a:pt x="67" y="2"/>
                    </a:lnTo>
                    <a:lnTo>
                      <a:pt x="62" y="0"/>
                    </a:lnTo>
                    <a:lnTo>
                      <a:pt x="57" y="0"/>
                    </a:lnTo>
                    <a:lnTo>
                      <a:pt x="52" y="0"/>
                    </a:lnTo>
                    <a:lnTo>
                      <a:pt x="47" y="0"/>
                    </a:lnTo>
                    <a:lnTo>
                      <a:pt x="42" y="0"/>
                    </a:lnTo>
                    <a:lnTo>
                      <a:pt x="37" y="2"/>
                    </a:lnTo>
                    <a:lnTo>
                      <a:pt x="32" y="2"/>
                    </a:lnTo>
                    <a:lnTo>
                      <a:pt x="27" y="2"/>
                    </a:lnTo>
                    <a:lnTo>
                      <a:pt x="22" y="3"/>
                    </a:lnTo>
                    <a:lnTo>
                      <a:pt x="17" y="3"/>
                    </a:lnTo>
                    <a:lnTo>
                      <a:pt x="12" y="5"/>
                    </a:lnTo>
                    <a:lnTo>
                      <a:pt x="9" y="7"/>
                    </a:lnTo>
                    <a:lnTo>
                      <a:pt x="4" y="8"/>
                    </a:lnTo>
                    <a:lnTo>
                      <a:pt x="0" y="10"/>
                    </a:lnTo>
                    <a:lnTo>
                      <a:pt x="2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8" name="Freeform 56">
                <a:extLst>
                  <a:ext uri="{FF2B5EF4-FFF2-40B4-BE49-F238E27FC236}">
                    <a16:creationId xmlns:a16="http://schemas.microsoft.com/office/drawing/2014/main" id="{61AD2792-A13F-4E79-9D86-3C621C25A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9" y="1507"/>
                <a:ext cx="1295" cy="1340"/>
              </a:xfrm>
              <a:custGeom>
                <a:avLst/>
                <a:gdLst>
                  <a:gd name="T0" fmla="*/ 1220 w 1295"/>
                  <a:gd name="T1" fmla="*/ 486 h 1340"/>
                  <a:gd name="T2" fmla="*/ 1205 w 1295"/>
                  <a:gd name="T3" fmla="*/ 330 h 1340"/>
                  <a:gd name="T4" fmla="*/ 1205 w 1295"/>
                  <a:gd name="T5" fmla="*/ 172 h 1340"/>
                  <a:gd name="T6" fmla="*/ 1215 w 1295"/>
                  <a:gd name="T7" fmla="*/ 12 h 1340"/>
                  <a:gd name="T8" fmla="*/ 1184 w 1295"/>
                  <a:gd name="T9" fmla="*/ 140 h 1340"/>
                  <a:gd name="T10" fmla="*/ 1175 w 1295"/>
                  <a:gd name="T11" fmla="*/ 320 h 1340"/>
                  <a:gd name="T12" fmla="*/ 1187 w 1295"/>
                  <a:gd name="T13" fmla="*/ 499 h 1340"/>
                  <a:gd name="T14" fmla="*/ 1212 w 1295"/>
                  <a:gd name="T15" fmla="*/ 674 h 1340"/>
                  <a:gd name="T16" fmla="*/ 1228 w 1295"/>
                  <a:gd name="T17" fmla="*/ 772 h 1340"/>
                  <a:gd name="T18" fmla="*/ 1242 w 1295"/>
                  <a:gd name="T19" fmla="*/ 855 h 1340"/>
                  <a:gd name="T20" fmla="*/ 1250 w 1295"/>
                  <a:gd name="T21" fmla="*/ 939 h 1340"/>
                  <a:gd name="T22" fmla="*/ 1245 w 1295"/>
                  <a:gd name="T23" fmla="*/ 1022 h 1340"/>
                  <a:gd name="T24" fmla="*/ 1222 w 1295"/>
                  <a:gd name="T25" fmla="*/ 1093 h 1340"/>
                  <a:gd name="T26" fmla="*/ 1180 w 1295"/>
                  <a:gd name="T27" fmla="*/ 1150 h 1340"/>
                  <a:gd name="T28" fmla="*/ 1124 w 1295"/>
                  <a:gd name="T29" fmla="*/ 1197 h 1340"/>
                  <a:gd name="T30" fmla="*/ 1057 w 1295"/>
                  <a:gd name="T31" fmla="*/ 1233 h 1340"/>
                  <a:gd name="T32" fmla="*/ 1085 w 1295"/>
                  <a:gd name="T33" fmla="*/ 1145 h 1340"/>
                  <a:gd name="T34" fmla="*/ 1095 w 1295"/>
                  <a:gd name="T35" fmla="*/ 1010 h 1340"/>
                  <a:gd name="T36" fmla="*/ 1077 w 1295"/>
                  <a:gd name="T37" fmla="*/ 872 h 1340"/>
                  <a:gd name="T38" fmla="*/ 1050 w 1295"/>
                  <a:gd name="T39" fmla="*/ 742 h 1340"/>
                  <a:gd name="T40" fmla="*/ 1054 w 1295"/>
                  <a:gd name="T41" fmla="*/ 816 h 1340"/>
                  <a:gd name="T42" fmla="*/ 1069 w 1295"/>
                  <a:gd name="T43" fmla="*/ 952 h 1340"/>
                  <a:gd name="T44" fmla="*/ 1065 w 1295"/>
                  <a:gd name="T45" fmla="*/ 1087 h 1340"/>
                  <a:gd name="T46" fmla="*/ 1027 w 1295"/>
                  <a:gd name="T47" fmla="*/ 1215 h 1340"/>
                  <a:gd name="T48" fmla="*/ 964 w 1295"/>
                  <a:gd name="T49" fmla="*/ 1270 h 1340"/>
                  <a:gd name="T50" fmla="*/ 909 w 1295"/>
                  <a:gd name="T51" fmla="*/ 1285 h 1340"/>
                  <a:gd name="T52" fmla="*/ 771 w 1295"/>
                  <a:gd name="T53" fmla="*/ 1308 h 1340"/>
                  <a:gd name="T54" fmla="*/ 581 w 1295"/>
                  <a:gd name="T55" fmla="*/ 1310 h 1340"/>
                  <a:gd name="T56" fmla="*/ 390 w 1295"/>
                  <a:gd name="T57" fmla="*/ 1280 h 1340"/>
                  <a:gd name="T58" fmla="*/ 213 w 1295"/>
                  <a:gd name="T59" fmla="*/ 1223 h 1340"/>
                  <a:gd name="T60" fmla="*/ 103 w 1295"/>
                  <a:gd name="T61" fmla="*/ 1153 h 1340"/>
                  <a:gd name="T62" fmla="*/ 50 w 1295"/>
                  <a:gd name="T63" fmla="*/ 1068 h 1340"/>
                  <a:gd name="T64" fmla="*/ 37 w 1295"/>
                  <a:gd name="T65" fmla="*/ 969 h 1340"/>
                  <a:gd name="T66" fmla="*/ 55 w 1295"/>
                  <a:gd name="T67" fmla="*/ 865 h 1340"/>
                  <a:gd name="T68" fmla="*/ 82 w 1295"/>
                  <a:gd name="T69" fmla="*/ 789 h 1340"/>
                  <a:gd name="T70" fmla="*/ 93 w 1295"/>
                  <a:gd name="T71" fmla="*/ 724 h 1340"/>
                  <a:gd name="T72" fmla="*/ 97 w 1295"/>
                  <a:gd name="T73" fmla="*/ 654 h 1340"/>
                  <a:gd name="T74" fmla="*/ 107 w 1295"/>
                  <a:gd name="T75" fmla="*/ 593 h 1340"/>
                  <a:gd name="T76" fmla="*/ 128 w 1295"/>
                  <a:gd name="T77" fmla="*/ 538 h 1340"/>
                  <a:gd name="T78" fmla="*/ 163 w 1295"/>
                  <a:gd name="T79" fmla="*/ 483 h 1340"/>
                  <a:gd name="T80" fmla="*/ 148 w 1295"/>
                  <a:gd name="T81" fmla="*/ 461 h 1340"/>
                  <a:gd name="T82" fmla="*/ 102 w 1295"/>
                  <a:gd name="T83" fmla="*/ 536 h 1340"/>
                  <a:gd name="T84" fmla="*/ 82 w 1295"/>
                  <a:gd name="T85" fmla="*/ 611 h 1340"/>
                  <a:gd name="T86" fmla="*/ 74 w 1295"/>
                  <a:gd name="T87" fmla="*/ 691 h 1340"/>
                  <a:gd name="T88" fmla="*/ 59 w 1295"/>
                  <a:gd name="T89" fmla="*/ 782 h 1340"/>
                  <a:gd name="T90" fmla="*/ 32 w 1295"/>
                  <a:gd name="T91" fmla="*/ 864 h 1340"/>
                  <a:gd name="T92" fmla="*/ 9 w 1295"/>
                  <a:gd name="T93" fmla="*/ 942 h 1340"/>
                  <a:gd name="T94" fmla="*/ 2 w 1295"/>
                  <a:gd name="T95" fmla="*/ 1022 h 1340"/>
                  <a:gd name="T96" fmla="*/ 42 w 1295"/>
                  <a:gd name="T97" fmla="*/ 1127 h 1340"/>
                  <a:gd name="T98" fmla="*/ 178 w 1295"/>
                  <a:gd name="T99" fmla="*/ 1248 h 1340"/>
                  <a:gd name="T100" fmla="*/ 363 w 1295"/>
                  <a:gd name="T101" fmla="*/ 1313 h 1340"/>
                  <a:gd name="T102" fmla="*/ 563 w 1295"/>
                  <a:gd name="T103" fmla="*/ 1336 h 1340"/>
                  <a:gd name="T104" fmla="*/ 741 w 1295"/>
                  <a:gd name="T105" fmla="*/ 1338 h 1340"/>
                  <a:gd name="T106" fmla="*/ 921 w 1295"/>
                  <a:gd name="T107" fmla="*/ 1316 h 1340"/>
                  <a:gd name="T108" fmla="*/ 1100 w 1295"/>
                  <a:gd name="T109" fmla="*/ 1258 h 1340"/>
                  <a:gd name="T110" fmla="*/ 1237 w 1295"/>
                  <a:gd name="T111" fmla="*/ 1148 h 1340"/>
                  <a:gd name="T112" fmla="*/ 1292 w 1295"/>
                  <a:gd name="T113" fmla="*/ 997 h 1340"/>
                  <a:gd name="T114" fmla="*/ 1293 w 1295"/>
                  <a:gd name="T115" fmla="*/ 902 h 1340"/>
                  <a:gd name="T116" fmla="*/ 1283 w 1295"/>
                  <a:gd name="T117" fmla="*/ 807 h 1340"/>
                  <a:gd name="T118" fmla="*/ 1265 w 1295"/>
                  <a:gd name="T119" fmla="*/ 712 h 134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295"/>
                  <a:gd name="T181" fmla="*/ 0 h 1340"/>
                  <a:gd name="T182" fmla="*/ 1295 w 1295"/>
                  <a:gd name="T183" fmla="*/ 1340 h 134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295" h="1340">
                    <a:moveTo>
                      <a:pt x="1248" y="638"/>
                    </a:moveTo>
                    <a:lnTo>
                      <a:pt x="1245" y="626"/>
                    </a:lnTo>
                    <a:lnTo>
                      <a:pt x="1243" y="616"/>
                    </a:lnTo>
                    <a:lnTo>
                      <a:pt x="1240" y="606"/>
                    </a:lnTo>
                    <a:lnTo>
                      <a:pt x="1238" y="596"/>
                    </a:lnTo>
                    <a:lnTo>
                      <a:pt x="1237" y="586"/>
                    </a:lnTo>
                    <a:lnTo>
                      <a:pt x="1235" y="576"/>
                    </a:lnTo>
                    <a:lnTo>
                      <a:pt x="1233" y="566"/>
                    </a:lnTo>
                    <a:lnTo>
                      <a:pt x="1232" y="556"/>
                    </a:lnTo>
                    <a:lnTo>
                      <a:pt x="1228" y="546"/>
                    </a:lnTo>
                    <a:lnTo>
                      <a:pt x="1227" y="536"/>
                    </a:lnTo>
                    <a:lnTo>
                      <a:pt x="1225" y="526"/>
                    </a:lnTo>
                    <a:lnTo>
                      <a:pt x="1225" y="516"/>
                    </a:lnTo>
                    <a:lnTo>
                      <a:pt x="1223" y="506"/>
                    </a:lnTo>
                    <a:lnTo>
                      <a:pt x="1222" y="496"/>
                    </a:lnTo>
                    <a:lnTo>
                      <a:pt x="1220" y="486"/>
                    </a:lnTo>
                    <a:lnTo>
                      <a:pt x="1218" y="478"/>
                    </a:lnTo>
                    <a:lnTo>
                      <a:pt x="1217" y="468"/>
                    </a:lnTo>
                    <a:lnTo>
                      <a:pt x="1215" y="458"/>
                    </a:lnTo>
                    <a:lnTo>
                      <a:pt x="1215" y="448"/>
                    </a:lnTo>
                    <a:lnTo>
                      <a:pt x="1213" y="438"/>
                    </a:lnTo>
                    <a:lnTo>
                      <a:pt x="1213" y="428"/>
                    </a:lnTo>
                    <a:lnTo>
                      <a:pt x="1212" y="418"/>
                    </a:lnTo>
                    <a:lnTo>
                      <a:pt x="1212" y="408"/>
                    </a:lnTo>
                    <a:lnTo>
                      <a:pt x="1210" y="398"/>
                    </a:lnTo>
                    <a:lnTo>
                      <a:pt x="1210" y="388"/>
                    </a:lnTo>
                    <a:lnTo>
                      <a:pt x="1208" y="378"/>
                    </a:lnTo>
                    <a:lnTo>
                      <a:pt x="1208" y="368"/>
                    </a:lnTo>
                    <a:lnTo>
                      <a:pt x="1207" y="358"/>
                    </a:lnTo>
                    <a:lnTo>
                      <a:pt x="1207" y="348"/>
                    </a:lnTo>
                    <a:lnTo>
                      <a:pt x="1207" y="340"/>
                    </a:lnTo>
                    <a:lnTo>
                      <a:pt x="1205" y="330"/>
                    </a:lnTo>
                    <a:lnTo>
                      <a:pt x="1205" y="320"/>
                    </a:lnTo>
                    <a:lnTo>
                      <a:pt x="1205" y="310"/>
                    </a:lnTo>
                    <a:lnTo>
                      <a:pt x="1205" y="300"/>
                    </a:lnTo>
                    <a:lnTo>
                      <a:pt x="1203" y="290"/>
                    </a:lnTo>
                    <a:lnTo>
                      <a:pt x="1203" y="280"/>
                    </a:lnTo>
                    <a:lnTo>
                      <a:pt x="1203" y="270"/>
                    </a:lnTo>
                    <a:lnTo>
                      <a:pt x="1203" y="261"/>
                    </a:lnTo>
                    <a:lnTo>
                      <a:pt x="1203" y="251"/>
                    </a:lnTo>
                    <a:lnTo>
                      <a:pt x="1203" y="241"/>
                    </a:lnTo>
                    <a:lnTo>
                      <a:pt x="1203" y="231"/>
                    </a:lnTo>
                    <a:lnTo>
                      <a:pt x="1203" y="222"/>
                    </a:lnTo>
                    <a:lnTo>
                      <a:pt x="1203" y="212"/>
                    </a:lnTo>
                    <a:lnTo>
                      <a:pt x="1203" y="202"/>
                    </a:lnTo>
                    <a:lnTo>
                      <a:pt x="1203" y="192"/>
                    </a:lnTo>
                    <a:lnTo>
                      <a:pt x="1203" y="182"/>
                    </a:lnTo>
                    <a:lnTo>
                      <a:pt x="1205" y="172"/>
                    </a:lnTo>
                    <a:lnTo>
                      <a:pt x="1205" y="162"/>
                    </a:lnTo>
                    <a:lnTo>
                      <a:pt x="1205" y="152"/>
                    </a:lnTo>
                    <a:lnTo>
                      <a:pt x="1205" y="142"/>
                    </a:lnTo>
                    <a:lnTo>
                      <a:pt x="1207" y="132"/>
                    </a:lnTo>
                    <a:lnTo>
                      <a:pt x="1207" y="123"/>
                    </a:lnTo>
                    <a:lnTo>
                      <a:pt x="1207" y="113"/>
                    </a:lnTo>
                    <a:lnTo>
                      <a:pt x="1208" y="102"/>
                    </a:lnTo>
                    <a:lnTo>
                      <a:pt x="1208" y="92"/>
                    </a:lnTo>
                    <a:lnTo>
                      <a:pt x="1210" y="83"/>
                    </a:lnTo>
                    <a:lnTo>
                      <a:pt x="1210" y="72"/>
                    </a:lnTo>
                    <a:lnTo>
                      <a:pt x="1210" y="62"/>
                    </a:lnTo>
                    <a:lnTo>
                      <a:pt x="1212" y="52"/>
                    </a:lnTo>
                    <a:lnTo>
                      <a:pt x="1212" y="42"/>
                    </a:lnTo>
                    <a:lnTo>
                      <a:pt x="1213" y="32"/>
                    </a:lnTo>
                    <a:lnTo>
                      <a:pt x="1213" y="22"/>
                    </a:lnTo>
                    <a:lnTo>
                      <a:pt x="1215" y="12"/>
                    </a:lnTo>
                    <a:lnTo>
                      <a:pt x="1215" y="2"/>
                    </a:lnTo>
                    <a:lnTo>
                      <a:pt x="1215" y="0"/>
                    </a:lnTo>
                    <a:lnTo>
                      <a:pt x="1213" y="2"/>
                    </a:lnTo>
                    <a:lnTo>
                      <a:pt x="1210" y="12"/>
                    </a:lnTo>
                    <a:lnTo>
                      <a:pt x="1207" y="23"/>
                    </a:lnTo>
                    <a:lnTo>
                      <a:pt x="1203" y="33"/>
                    </a:lnTo>
                    <a:lnTo>
                      <a:pt x="1202" y="43"/>
                    </a:lnTo>
                    <a:lnTo>
                      <a:pt x="1198" y="53"/>
                    </a:lnTo>
                    <a:lnTo>
                      <a:pt x="1197" y="65"/>
                    </a:lnTo>
                    <a:lnTo>
                      <a:pt x="1195" y="75"/>
                    </a:lnTo>
                    <a:lnTo>
                      <a:pt x="1193" y="87"/>
                    </a:lnTo>
                    <a:lnTo>
                      <a:pt x="1192" y="97"/>
                    </a:lnTo>
                    <a:lnTo>
                      <a:pt x="1189" y="107"/>
                    </a:lnTo>
                    <a:lnTo>
                      <a:pt x="1187" y="118"/>
                    </a:lnTo>
                    <a:lnTo>
                      <a:pt x="1185" y="128"/>
                    </a:lnTo>
                    <a:lnTo>
                      <a:pt x="1184" y="140"/>
                    </a:lnTo>
                    <a:lnTo>
                      <a:pt x="1182" y="152"/>
                    </a:lnTo>
                    <a:lnTo>
                      <a:pt x="1182" y="162"/>
                    </a:lnTo>
                    <a:lnTo>
                      <a:pt x="1180" y="173"/>
                    </a:lnTo>
                    <a:lnTo>
                      <a:pt x="1179" y="185"/>
                    </a:lnTo>
                    <a:lnTo>
                      <a:pt x="1179" y="195"/>
                    </a:lnTo>
                    <a:lnTo>
                      <a:pt x="1177" y="207"/>
                    </a:lnTo>
                    <a:lnTo>
                      <a:pt x="1177" y="218"/>
                    </a:lnTo>
                    <a:lnTo>
                      <a:pt x="1177" y="228"/>
                    </a:lnTo>
                    <a:lnTo>
                      <a:pt x="1175" y="240"/>
                    </a:lnTo>
                    <a:lnTo>
                      <a:pt x="1175" y="251"/>
                    </a:lnTo>
                    <a:lnTo>
                      <a:pt x="1175" y="263"/>
                    </a:lnTo>
                    <a:lnTo>
                      <a:pt x="1175" y="275"/>
                    </a:lnTo>
                    <a:lnTo>
                      <a:pt x="1175" y="285"/>
                    </a:lnTo>
                    <a:lnTo>
                      <a:pt x="1175" y="296"/>
                    </a:lnTo>
                    <a:lnTo>
                      <a:pt x="1175" y="308"/>
                    </a:lnTo>
                    <a:lnTo>
                      <a:pt x="1175" y="320"/>
                    </a:lnTo>
                    <a:lnTo>
                      <a:pt x="1175" y="331"/>
                    </a:lnTo>
                    <a:lnTo>
                      <a:pt x="1177" y="341"/>
                    </a:lnTo>
                    <a:lnTo>
                      <a:pt x="1177" y="353"/>
                    </a:lnTo>
                    <a:lnTo>
                      <a:pt x="1177" y="365"/>
                    </a:lnTo>
                    <a:lnTo>
                      <a:pt x="1177" y="376"/>
                    </a:lnTo>
                    <a:lnTo>
                      <a:pt x="1179" y="386"/>
                    </a:lnTo>
                    <a:lnTo>
                      <a:pt x="1179" y="398"/>
                    </a:lnTo>
                    <a:lnTo>
                      <a:pt x="1179" y="410"/>
                    </a:lnTo>
                    <a:lnTo>
                      <a:pt x="1180" y="420"/>
                    </a:lnTo>
                    <a:lnTo>
                      <a:pt x="1180" y="431"/>
                    </a:lnTo>
                    <a:lnTo>
                      <a:pt x="1182" y="443"/>
                    </a:lnTo>
                    <a:lnTo>
                      <a:pt x="1182" y="454"/>
                    </a:lnTo>
                    <a:lnTo>
                      <a:pt x="1184" y="464"/>
                    </a:lnTo>
                    <a:lnTo>
                      <a:pt x="1185" y="476"/>
                    </a:lnTo>
                    <a:lnTo>
                      <a:pt x="1187" y="488"/>
                    </a:lnTo>
                    <a:lnTo>
                      <a:pt x="1187" y="499"/>
                    </a:lnTo>
                    <a:lnTo>
                      <a:pt x="1189" y="509"/>
                    </a:lnTo>
                    <a:lnTo>
                      <a:pt x="1190" y="521"/>
                    </a:lnTo>
                    <a:lnTo>
                      <a:pt x="1192" y="533"/>
                    </a:lnTo>
                    <a:lnTo>
                      <a:pt x="1192" y="543"/>
                    </a:lnTo>
                    <a:lnTo>
                      <a:pt x="1193" y="554"/>
                    </a:lnTo>
                    <a:lnTo>
                      <a:pt x="1195" y="566"/>
                    </a:lnTo>
                    <a:lnTo>
                      <a:pt x="1197" y="576"/>
                    </a:lnTo>
                    <a:lnTo>
                      <a:pt x="1198" y="588"/>
                    </a:lnTo>
                    <a:lnTo>
                      <a:pt x="1200" y="599"/>
                    </a:lnTo>
                    <a:lnTo>
                      <a:pt x="1202" y="609"/>
                    </a:lnTo>
                    <a:lnTo>
                      <a:pt x="1203" y="621"/>
                    </a:lnTo>
                    <a:lnTo>
                      <a:pt x="1205" y="631"/>
                    </a:lnTo>
                    <a:lnTo>
                      <a:pt x="1207" y="643"/>
                    </a:lnTo>
                    <a:lnTo>
                      <a:pt x="1208" y="652"/>
                    </a:lnTo>
                    <a:lnTo>
                      <a:pt x="1210" y="664"/>
                    </a:lnTo>
                    <a:lnTo>
                      <a:pt x="1212" y="674"/>
                    </a:lnTo>
                    <a:lnTo>
                      <a:pt x="1213" y="684"/>
                    </a:lnTo>
                    <a:lnTo>
                      <a:pt x="1215" y="696"/>
                    </a:lnTo>
                    <a:lnTo>
                      <a:pt x="1217" y="706"/>
                    </a:lnTo>
                    <a:lnTo>
                      <a:pt x="1218" y="711"/>
                    </a:lnTo>
                    <a:lnTo>
                      <a:pt x="1218" y="716"/>
                    </a:lnTo>
                    <a:lnTo>
                      <a:pt x="1220" y="722"/>
                    </a:lnTo>
                    <a:lnTo>
                      <a:pt x="1220" y="727"/>
                    </a:lnTo>
                    <a:lnTo>
                      <a:pt x="1222" y="732"/>
                    </a:lnTo>
                    <a:lnTo>
                      <a:pt x="1222" y="737"/>
                    </a:lnTo>
                    <a:lnTo>
                      <a:pt x="1223" y="742"/>
                    </a:lnTo>
                    <a:lnTo>
                      <a:pt x="1225" y="747"/>
                    </a:lnTo>
                    <a:lnTo>
                      <a:pt x="1225" y="752"/>
                    </a:lnTo>
                    <a:lnTo>
                      <a:pt x="1225" y="757"/>
                    </a:lnTo>
                    <a:lnTo>
                      <a:pt x="1227" y="762"/>
                    </a:lnTo>
                    <a:lnTo>
                      <a:pt x="1227" y="769"/>
                    </a:lnTo>
                    <a:lnTo>
                      <a:pt x="1228" y="772"/>
                    </a:lnTo>
                    <a:lnTo>
                      <a:pt x="1230" y="779"/>
                    </a:lnTo>
                    <a:lnTo>
                      <a:pt x="1230" y="784"/>
                    </a:lnTo>
                    <a:lnTo>
                      <a:pt x="1232" y="789"/>
                    </a:lnTo>
                    <a:lnTo>
                      <a:pt x="1232" y="794"/>
                    </a:lnTo>
                    <a:lnTo>
                      <a:pt x="1233" y="799"/>
                    </a:lnTo>
                    <a:lnTo>
                      <a:pt x="1233" y="804"/>
                    </a:lnTo>
                    <a:lnTo>
                      <a:pt x="1235" y="809"/>
                    </a:lnTo>
                    <a:lnTo>
                      <a:pt x="1235" y="814"/>
                    </a:lnTo>
                    <a:lnTo>
                      <a:pt x="1237" y="819"/>
                    </a:lnTo>
                    <a:lnTo>
                      <a:pt x="1237" y="826"/>
                    </a:lnTo>
                    <a:lnTo>
                      <a:pt x="1238" y="831"/>
                    </a:lnTo>
                    <a:lnTo>
                      <a:pt x="1238" y="836"/>
                    </a:lnTo>
                    <a:lnTo>
                      <a:pt x="1240" y="841"/>
                    </a:lnTo>
                    <a:lnTo>
                      <a:pt x="1240" y="846"/>
                    </a:lnTo>
                    <a:lnTo>
                      <a:pt x="1242" y="851"/>
                    </a:lnTo>
                    <a:lnTo>
                      <a:pt x="1242" y="855"/>
                    </a:lnTo>
                    <a:lnTo>
                      <a:pt x="1243" y="860"/>
                    </a:lnTo>
                    <a:lnTo>
                      <a:pt x="1243" y="865"/>
                    </a:lnTo>
                    <a:lnTo>
                      <a:pt x="1245" y="872"/>
                    </a:lnTo>
                    <a:lnTo>
                      <a:pt x="1245" y="877"/>
                    </a:lnTo>
                    <a:lnTo>
                      <a:pt x="1245" y="882"/>
                    </a:lnTo>
                    <a:lnTo>
                      <a:pt x="1247" y="887"/>
                    </a:lnTo>
                    <a:lnTo>
                      <a:pt x="1247" y="892"/>
                    </a:lnTo>
                    <a:lnTo>
                      <a:pt x="1247" y="897"/>
                    </a:lnTo>
                    <a:lnTo>
                      <a:pt x="1248" y="902"/>
                    </a:lnTo>
                    <a:lnTo>
                      <a:pt x="1248" y="907"/>
                    </a:lnTo>
                    <a:lnTo>
                      <a:pt x="1248" y="912"/>
                    </a:lnTo>
                    <a:lnTo>
                      <a:pt x="1248" y="917"/>
                    </a:lnTo>
                    <a:lnTo>
                      <a:pt x="1248" y="922"/>
                    </a:lnTo>
                    <a:lnTo>
                      <a:pt x="1248" y="929"/>
                    </a:lnTo>
                    <a:lnTo>
                      <a:pt x="1250" y="934"/>
                    </a:lnTo>
                    <a:lnTo>
                      <a:pt x="1250" y="939"/>
                    </a:lnTo>
                    <a:lnTo>
                      <a:pt x="1250" y="944"/>
                    </a:lnTo>
                    <a:lnTo>
                      <a:pt x="1250" y="949"/>
                    </a:lnTo>
                    <a:lnTo>
                      <a:pt x="1250" y="955"/>
                    </a:lnTo>
                    <a:lnTo>
                      <a:pt x="1250" y="959"/>
                    </a:lnTo>
                    <a:lnTo>
                      <a:pt x="1250" y="965"/>
                    </a:lnTo>
                    <a:lnTo>
                      <a:pt x="1248" y="970"/>
                    </a:lnTo>
                    <a:lnTo>
                      <a:pt x="1248" y="975"/>
                    </a:lnTo>
                    <a:lnTo>
                      <a:pt x="1248" y="980"/>
                    </a:lnTo>
                    <a:lnTo>
                      <a:pt x="1248" y="985"/>
                    </a:lnTo>
                    <a:lnTo>
                      <a:pt x="1248" y="990"/>
                    </a:lnTo>
                    <a:lnTo>
                      <a:pt x="1248" y="997"/>
                    </a:lnTo>
                    <a:lnTo>
                      <a:pt x="1247" y="1002"/>
                    </a:lnTo>
                    <a:lnTo>
                      <a:pt x="1247" y="1007"/>
                    </a:lnTo>
                    <a:lnTo>
                      <a:pt x="1247" y="1012"/>
                    </a:lnTo>
                    <a:lnTo>
                      <a:pt x="1245" y="1017"/>
                    </a:lnTo>
                    <a:lnTo>
                      <a:pt x="1245" y="1022"/>
                    </a:lnTo>
                    <a:lnTo>
                      <a:pt x="1243" y="1027"/>
                    </a:lnTo>
                    <a:lnTo>
                      <a:pt x="1243" y="1034"/>
                    </a:lnTo>
                    <a:lnTo>
                      <a:pt x="1242" y="1039"/>
                    </a:lnTo>
                    <a:lnTo>
                      <a:pt x="1240" y="1044"/>
                    </a:lnTo>
                    <a:lnTo>
                      <a:pt x="1240" y="1047"/>
                    </a:lnTo>
                    <a:lnTo>
                      <a:pt x="1238" y="1052"/>
                    </a:lnTo>
                    <a:lnTo>
                      <a:pt x="1237" y="1057"/>
                    </a:lnTo>
                    <a:lnTo>
                      <a:pt x="1235" y="1060"/>
                    </a:lnTo>
                    <a:lnTo>
                      <a:pt x="1235" y="1065"/>
                    </a:lnTo>
                    <a:lnTo>
                      <a:pt x="1233" y="1068"/>
                    </a:lnTo>
                    <a:lnTo>
                      <a:pt x="1232" y="1073"/>
                    </a:lnTo>
                    <a:lnTo>
                      <a:pt x="1228" y="1077"/>
                    </a:lnTo>
                    <a:lnTo>
                      <a:pt x="1227" y="1082"/>
                    </a:lnTo>
                    <a:lnTo>
                      <a:pt x="1225" y="1085"/>
                    </a:lnTo>
                    <a:lnTo>
                      <a:pt x="1223" y="1088"/>
                    </a:lnTo>
                    <a:lnTo>
                      <a:pt x="1222" y="1093"/>
                    </a:lnTo>
                    <a:lnTo>
                      <a:pt x="1220" y="1097"/>
                    </a:lnTo>
                    <a:lnTo>
                      <a:pt x="1217" y="1100"/>
                    </a:lnTo>
                    <a:lnTo>
                      <a:pt x="1215" y="1105"/>
                    </a:lnTo>
                    <a:lnTo>
                      <a:pt x="1213" y="1108"/>
                    </a:lnTo>
                    <a:lnTo>
                      <a:pt x="1210" y="1112"/>
                    </a:lnTo>
                    <a:lnTo>
                      <a:pt x="1208" y="1115"/>
                    </a:lnTo>
                    <a:lnTo>
                      <a:pt x="1205" y="1118"/>
                    </a:lnTo>
                    <a:lnTo>
                      <a:pt x="1202" y="1123"/>
                    </a:lnTo>
                    <a:lnTo>
                      <a:pt x="1200" y="1127"/>
                    </a:lnTo>
                    <a:lnTo>
                      <a:pt x="1197" y="1130"/>
                    </a:lnTo>
                    <a:lnTo>
                      <a:pt x="1195" y="1133"/>
                    </a:lnTo>
                    <a:lnTo>
                      <a:pt x="1192" y="1137"/>
                    </a:lnTo>
                    <a:lnTo>
                      <a:pt x="1190" y="1140"/>
                    </a:lnTo>
                    <a:lnTo>
                      <a:pt x="1187" y="1143"/>
                    </a:lnTo>
                    <a:lnTo>
                      <a:pt x="1184" y="1147"/>
                    </a:lnTo>
                    <a:lnTo>
                      <a:pt x="1180" y="1150"/>
                    </a:lnTo>
                    <a:lnTo>
                      <a:pt x="1177" y="1153"/>
                    </a:lnTo>
                    <a:lnTo>
                      <a:pt x="1174" y="1157"/>
                    </a:lnTo>
                    <a:lnTo>
                      <a:pt x="1172" y="1160"/>
                    </a:lnTo>
                    <a:lnTo>
                      <a:pt x="1169" y="1163"/>
                    </a:lnTo>
                    <a:lnTo>
                      <a:pt x="1164" y="1167"/>
                    </a:lnTo>
                    <a:lnTo>
                      <a:pt x="1160" y="1168"/>
                    </a:lnTo>
                    <a:lnTo>
                      <a:pt x="1157" y="1172"/>
                    </a:lnTo>
                    <a:lnTo>
                      <a:pt x="1154" y="1175"/>
                    </a:lnTo>
                    <a:lnTo>
                      <a:pt x="1150" y="1178"/>
                    </a:lnTo>
                    <a:lnTo>
                      <a:pt x="1145" y="1180"/>
                    </a:lnTo>
                    <a:lnTo>
                      <a:pt x="1144" y="1183"/>
                    </a:lnTo>
                    <a:lnTo>
                      <a:pt x="1139" y="1187"/>
                    </a:lnTo>
                    <a:lnTo>
                      <a:pt x="1135" y="1190"/>
                    </a:lnTo>
                    <a:lnTo>
                      <a:pt x="1132" y="1192"/>
                    </a:lnTo>
                    <a:lnTo>
                      <a:pt x="1127" y="1195"/>
                    </a:lnTo>
                    <a:lnTo>
                      <a:pt x="1124" y="1197"/>
                    </a:lnTo>
                    <a:lnTo>
                      <a:pt x="1120" y="1200"/>
                    </a:lnTo>
                    <a:lnTo>
                      <a:pt x="1115" y="1202"/>
                    </a:lnTo>
                    <a:lnTo>
                      <a:pt x="1112" y="1205"/>
                    </a:lnTo>
                    <a:lnTo>
                      <a:pt x="1107" y="1207"/>
                    </a:lnTo>
                    <a:lnTo>
                      <a:pt x="1104" y="1210"/>
                    </a:lnTo>
                    <a:lnTo>
                      <a:pt x="1099" y="1212"/>
                    </a:lnTo>
                    <a:lnTo>
                      <a:pt x="1095" y="1213"/>
                    </a:lnTo>
                    <a:lnTo>
                      <a:pt x="1090" y="1217"/>
                    </a:lnTo>
                    <a:lnTo>
                      <a:pt x="1087" y="1218"/>
                    </a:lnTo>
                    <a:lnTo>
                      <a:pt x="1082" y="1222"/>
                    </a:lnTo>
                    <a:lnTo>
                      <a:pt x="1079" y="1223"/>
                    </a:lnTo>
                    <a:lnTo>
                      <a:pt x="1074" y="1225"/>
                    </a:lnTo>
                    <a:lnTo>
                      <a:pt x="1070" y="1228"/>
                    </a:lnTo>
                    <a:lnTo>
                      <a:pt x="1065" y="1230"/>
                    </a:lnTo>
                    <a:lnTo>
                      <a:pt x="1062" y="1232"/>
                    </a:lnTo>
                    <a:lnTo>
                      <a:pt x="1057" y="1233"/>
                    </a:lnTo>
                    <a:lnTo>
                      <a:pt x="1052" y="1237"/>
                    </a:lnTo>
                    <a:lnTo>
                      <a:pt x="1049" y="1238"/>
                    </a:lnTo>
                    <a:lnTo>
                      <a:pt x="1044" y="1240"/>
                    </a:lnTo>
                    <a:lnTo>
                      <a:pt x="1049" y="1233"/>
                    </a:lnTo>
                    <a:lnTo>
                      <a:pt x="1052" y="1227"/>
                    </a:lnTo>
                    <a:lnTo>
                      <a:pt x="1055" y="1220"/>
                    </a:lnTo>
                    <a:lnTo>
                      <a:pt x="1060" y="1213"/>
                    </a:lnTo>
                    <a:lnTo>
                      <a:pt x="1064" y="1205"/>
                    </a:lnTo>
                    <a:lnTo>
                      <a:pt x="1067" y="1198"/>
                    </a:lnTo>
                    <a:lnTo>
                      <a:pt x="1070" y="1190"/>
                    </a:lnTo>
                    <a:lnTo>
                      <a:pt x="1074" y="1183"/>
                    </a:lnTo>
                    <a:lnTo>
                      <a:pt x="1077" y="1177"/>
                    </a:lnTo>
                    <a:lnTo>
                      <a:pt x="1079" y="1168"/>
                    </a:lnTo>
                    <a:lnTo>
                      <a:pt x="1080" y="1160"/>
                    </a:lnTo>
                    <a:lnTo>
                      <a:pt x="1084" y="1153"/>
                    </a:lnTo>
                    <a:lnTo>
                      <a:pt x="1085" y="1145"/>
                    </a:lnTo>
                    <a:lnTo>
                      <a:pt x="1087" y="1137"/>
                    </a:lnTo>
                    <a:lnTo>
                      <a:pt x="1089" y="1130"/>
                    </a:lnTo>
                    <a:lnTo>
                      <a:pt x="1090" y="1122"/>
                    </a:lnTo>
                    <a:lnTo>
                      <a:pt x="1092" y="1113"/>
                    </a:lnTo>
                    <a:lnTo>
                      <a:pt x="1092" y="1105"/>
                    </a:lnTo>
                    <a:lnTo>
                      <a:pt x="1094" y="1095"/>
                    </a:lnTo>
                    <a:lnTo>
                      <a:pt x="1094" y="1088"/>
                    </a:lnTo>
                    <a:lnTo>
                      <a:pt x="1095" y="1078"/>
                    </a:lnTo>
                    <a:lnTo>
                      <a:pt x="1095" y="1072"/>
                    </a:lnTo>
                    <a:lnTo>
                      <a:pt x="1095" y="1062"/>
                    </a:lnTo>
                    <a:lnTo>
                      <a:pt x="1097" y="1054"/>
                    </a:lnTo>
                    <a:lnTo>
                      <a:pt x="1095" y="1045"/>
                    </a:lnTo>
                    <a:lnTo>
                      <a:pt x="1095" y="1037"/>
                    </a:lnTo>
                    <a:lnTo>
                      <a:pt x="1095" y="1029"/>
                    </a:lnTo>
                    <a:lnTo>
                      <a:pt x="1095" y="1020"/>
                    </a:lnTo>
                    <a:lnTo>
                      <a:pt x="1095" y="1010"/>
                    </a:lnTo>
                    <a:lnTo>
                      <a:pt x="1095" y="1002"/>
                    </a:lnTo>
                    <a:lnTo>
                      <a:pt x="1094" y="994"/>
                    </a:lnTo>
                    <a:lnTo>
                      <a:pt x="1094" y="985"/>
                    </a:lnTo>
                    <a:lnTo>
                      <a:pt x="1092" y="977"/>
                    </a:lnTo>
                    <a:lnTo>
                      <a:pt x="1090" y="967"/>
                    </a:lnTo>
                    <a:lnTo>
                      <a:pt x="1090" y="959"/>
                    </a:lnTo>
                    <a:lnTo>
                      <a:pt x="1089" y="950"/>
                    </a:lnTo>
                    <a:lnTo>
                      <a:pt x="1087" y="940"/>
                    </a:lnTo>
                    <a:lnTo>
                      <a:pt x="1087" y="932"/>
                    </a:lnTo>
                    <a:lnTo>
                      <a:pt x="1085" y="924"/>
                    </a:lnTo>
                    <a:lnTo>
                      <a:pt x="1084" y="915"/>
                    </a:lnTo>
                    <a:lnTo>
                      <a:pt x="1082" y="905"/>
                    </a:lnTo>
                    <a:lnTo>
                      <a:pt x="1080" y="897"/>
                    </a:lnTo>
                    <a:lnTo>
                      <a:pt x="1079" y="889"/>
                    </a:lnTo>
                    <a:lnTo>
                      <a:pt x="1079" y="880"/>
                    </a:lnTo>
                    <a:lnTo>
                      <a:pt x="1077" y="872"/>
                    </a:lnTo>
                    <a:lnTo>
                      <a:pt x="1075" y="864"/>
                    </a:lnTo>
                    <a:lnTo>
                      <a:pt x="1074" y="854"/>
                    </a:lnTo>
                    <a:lnTo>
                      <a:pt x="1072" y="847"/>
                    </a:lnTo>
                    <a:lnTo>
                      <a:pt x="1070" y="837"/>
                    </a:lnTo>
                    <a:lnTo>
                      <a:pt x="1069" y="829"/>
                    </a:lnTo>
                    <a:lnTo>
                      <a:pt x="1067" y="821"/>
                    </a:lnTo>
                    <a:lnTo>
                      <a:pt x="1065" y="812"/>
                    </a:lnTo>
                    <a:lnTo>
                      <a:pt x="1064" y="806"/>
                    </a:lnTo>
                    <a:lnTo>
                      <a:pt x="1062" y="797"/>
                    </a:lnTo>
                    <a:lnTo>
                      <a:pt x="1060" y="789"/>
                    </a:lnTo>
                    <a:lnTo>
                      <a:pt x="1059" y="781"/>
                    </a:lnTo>
                    <a:lnTo>
                      <a:pt x="1057" y="772"/>
                    </a:lnTo>
                    <a:lnTo>
                      <a:pt x="1055" y="766"/>
                    </a:lnTo>
                    <a:lnTo>
                      <a:pt x="1054" y="757"/>
                    </a:lnTo>
                    <a:lnTo>
                      <a:pt x="1052" y="751"/>
                    </a:lnTo>
                    <a:lnTo>
                      <a:pt x="1050" y="742"/>
                    </a:lnTo>
                    <a:lnTo>
                      <a:pt x="1049" y="736"/>
                    </a:lnTo>
                    <a:lnTo>
                      <a:pt x="1049" y="727"/>
                    </a:lnTo>
                    <a:lnTo>
                      <a:pt x="1047" y="721"/>
                    </a:lnTo>
                    <a:lnTo>
                      <a:pt x="1045" y="719"/>
                    </a:lnTo>
                    <a:lnTo>
                      <a:pt x="1045" y="721"/>
                    </a:lnTo>
                    <a:lnTo>
                      <a:pt x="1045" y="729"/>
                    </a:lnTo>
                    <a:lnTo>
                      <a:pt x="1047" y="739"/>
                    </a:lnTo>
                    <a:lnTo>
                      <a:pt x="1047" y="747"/>
                    </a:lnTo>
                    <a:lnTo>
                      <a:pt x="1049" y="756"/>
                    </a:lnTo>
                    <a:lnTo>
                      <a:pt x="1049" y="764"/>
                    </a:lnTo>
                    <a:lnTo>
                      <a:pt x="1050" y="772"/>
                    </a:lnTo>
                    <a:lnTo>
                      <a:pt x="1050" y="781"/>
                    </a:lnTo>
                    <a:lnTo>
                      <a:pt x="1052" y="791"/>
                    </a:lnTo>
                    <a:lnTo>
                      <a:pt x="1052" y="799"/>
                    </a:lnTo>
                    <a:lnTo>
                      <a:pt x="1054" y="807"/>
                    </a:lnTo>
                    <a:lnTo>
                      <a:pt x="1054" y="816"/>
                    </a:lnTo>
                    <a:lnTo>
                      <a:pt x="1055" y="824"/>
                    </a:lnTo>
                    <a:lnTo>
                      <a:pt x="1055" y="832"/>
                    </a:lnTo>
                    <a:lnTo>
                      <a:pt x="1057" y="842"/>
                    </a:lnTo>
                    <a:lnTo>
                      <a:pt x="1059" y="851"/>
                    </a:lnTo>
                    <a:lnTo>
                      <a:pt x="1060" y="859"/>
                    </a:lnTo>
                    <a:lnTo>
                      <a:pt x="1060" y="867"/>
                    </a:lnTo>
                    <a:lnTo>
                      <a:pt x="1062" y="877"/>
                    </a:lnTo>
                    <a:lnTo>
                      <a:pt x="1062" y="884"/>
                    </a:lnTo>
                    <a:lnTo>
                      <a:pt x="1064" y="894"/>
                    </a:lnTo>
                    <a:lnTo>
                      <a:pt x="1064" y="902"/>
                    </a:lnTo>
                    <a:lnTo>
                      <a:pt x="1065" y="910"/>
                    </a:lnTo>
                    <a:lnTo>
                      <a:pt x="1065" y="919"/>
                    </a:lnTo>
                    <a:lnTo>
                      <a:pt x="1067" y="927"/>
                    </a:lnTo>
                    <a:lnTo>
                      <a:pt x="1067" y="935"/>
                    </a:lnTo>
                    <a:lnTo>
                      <a:pt x="1067" y="945"/>
                    </a:lnTo>
                    <a:lnTo>
                      <a:pt x="1069" y="952"/>
                    </a:lnTo>
                    <a:lnTo>
                      <a:pt x="1069" y="962"/>
                    </a:lnTo>
                    <a:lnTo>
                      <a:pt x="1069" y="970"/>
                    </a:lnTo>
                    <a:lnTo>
                      <a:pt x="1070" y="979"/>
                    </a:lnTo>
                    <a:lnTo>
                      <a:pt x="1070" y="987"/>
                    </a:lnTo>
                    <a:lnTo>
                      <a:pt x="1070" y="995"/>
                    </a:lnTo>
                    <a:lnTo>
                      <a:pt x="1070" y="1004"/>
                    </a:lnTo>
                    <a:lnTo>
                      <a:pt x="1070" y="1012"/>
                    </a:lnTo>
                    <a:lnTo>
                      <a:pt x="1070" y="1020"/>
                    </a:lnTo>
                    <a:lnTo>
                      <a:pt x="1070" y="1029"/>
                    </a:lnTo>
                    <a:lnTo>
                      <a:pt x="1070" y="1037"/>
                    </a:lnTo>
                    <a:lnTo>
                      <a:pt x="1070" y="1045"/>
                    </a:lnTo>
                    <a:lnTo>
                      <a:pt x="1069" y="1054"/>
                    </a:lnTo>
                    <a:lnTo>
                      <a:pt x="1069" y="1062"/>
                    </a:lnTo>
                    <a:lnTo>
                      <a:pt x="1067" y="1070"/>
                    </a:lnTo>
                    <a:lnTo>
                      <a:pt x="1067" y="1078"/>
                    </a:lnTo>
                    <a:lnTo>
                      <a:pt x="1065" y="1087"/>
                    </a:lnTo>
                    <a:lnTo>
                      <a:pt x="1065" y="1095"/>
                    </a:lnTo>
                    <a:lnTo>
                      <a:pt x="1064" y="1103"/>
                    </a:lnTo>
                    <a:lnTo>
                      <a:pt x="1062" y="1112"/>
                    </a:lnTo>
                    <a:lnTo>
                      <a:pt x="1060" y="1120"/>
                    </a:lnTo>
                    <a:lnTo>
                      <a:pt x="1059" y="1128"/>
                    </a:lnTo>
                    <a:lnTo>
                      <a:pt x="1055" y="1137"/>
                    </a:lnTo>
                    <a:lnTo>
                      <a:pt x="1054" y="1143"/>
                    </a:lnTo>
                    <a:lnTo>
                      <a:pt x="1052" y="1152"/>
                    </a:lnTo>
                    <a:lnTo>
                      <a:pt x="1049" y="1160"/>
                    </a:lnTo>
                    <a:lnTo>
                      <a:pt x="1045" y="1168"/>
                    </a:lnTo>
                    <a:lnTo>
                      <a:pt x="1044" y="1177"/>
                    </a:lnTo>
                    <a:lnTo>
                      <a:pt x="1040" y="1183"/>
                    </a:lnTo>
                    <a:lnTo>
                      <a:pt x="1037" y="1192"/>
                    </a:lnTo>
                    <a:lnTo>
                      <a:pt x="1034" y="1200"/>
                    </a:lnTo>
                    <a:lnTo>
                      <a:pt x="1030" y="1208"/>
                    </a:lnTo>
                    <a:lnTo>
                      <a:pt x="1027" y="1215"/>
                    </a:lnTo>
                    <a:lnTo>
                      <a:pt x="1022" y="1223"/>
                    </a:lnTo>
                    <a:lnTo>
                      <a:pt x="1019" y="1232"/>
                    </a:lnTo>
                    <a:lnTo>
                      <a:pt x="1014" y="1240"/>
                    </a:lnTo>
                    <a:lnTo>
                      <a:pt x="1009" y="1247"/>
                    </a:lnTo>
                    <a:lnTo>
                      <a:pt x="1004" y="1255"/>
                    </a:lnTo>
                    <a:lnTo>
                      <a:pt x="1000" y="1257"/>
                    </a:lnTo>
                    <a:lnTo>
                      <a:pt x="997" y="1257"/>
                    </a:lnTo>
                    <a:lnTo>
                      <a:pt x="992" y="1258"/>
                    </a:lnTo>
                    <a:lnTo>
                      <a:pt x="989" y="1260"/>
                    </a:lnTo>
                    <a:lnTo>
                      <a:pt x="985" y="1262"/>
                    </a:lnTo>
                    <a:lnTo>
                      <a:pt x="982" y="1263"/>
                    </a:lnTo>
                    <a:lnTo>
                      <a:pt x="979" y="1265"/>
                    </a:lnTo>
                    <a:lnTo>
                      <a:pt x="975" y="1267"/>
                    </a:lnTo>
                    <a:lnTo>
                      <a:pt x="972" y="1267"/>
                    </a:lnTo>
                    <a:lnTo>
                      <a:pt x="967" y="1268"/>
                    </a:lnTo>
                    <a:lnTo>
                      <a:pt x="964" y="1270"/>
                    </a:lnTo>
                    <a:lnTo>
                      <a:pt x="961" y="1270"/>
                    </a:lnTo>
                    <a:lnTo>
                      <a:pt x="957" y="1271"/>
                    </a:lnTo>
                    <a:lnTo>
                      <a:pt x="954" y="1271"/>
                    </a:lnTo>
                    <a:lnTo>
                      <a:pt x="951" y="1273"/>
                    </a:lnTo>
                    <a:lnTo>
                      <a:pt x="947" y="1275"/>
                    </a:lnTo>
                    <a:lnTo>
                      <a:pt x="944" y="1275"/>
                    </a:lnTo>
                    <a:lnTo>
                      <a:pt x="939" y="1276"/>
                    </a:lnTo>
                    <a:lnTo>
                      <a:pt x="936" y="1278"/>
                    </a:lnTo>
                    <a:lnTo>
                      <a:pt x="932" y="1278"/>
                    </a:lnTo>
                    <a:lnTo>
                      <a:pt x="929" y="1280"/>
                    </a:lnTo>
                    <a:lnTo>
                      <a:pt x="926" y="1280"/>
                    </a:lnTo>
                    <a:lnTo>
                      <a:pt x="922" y="1281"/>
                    </a:lnTo>
                    <a:lnTo>
                      <a:pt x="919" y="1283"/>
                    </a:lnTo>
                    <a:lnTo>
                      <a:pt x="916" y="1283"/>
                    </a:lnTo>
                    <a:lnTo>
                      <a:pt x="912" y="1285"/>
                    </a:lnTo>
                    <a:lnTo>
                      <a:pt x="909" y="1285"/>
                    </a:lnTo>
                    <a:lnTo>
                      <a:pt x="906" y="1286"/>
                    </a:lnTo>
                    <a:lnTo>
                      <a:pt x="902" y="1286"/>
                    </a:lnTo>
                    <a:lnTo>
                      <a:pt x="899" y="1288"/>
                    </a:lnTo>
                    <a:lnTo>
                      <a:pt x="896" y="1290"/>
                    </a:lnTo>
                    <a:lnTo>
                      <a:pt x="894" y="1290"/>
                    </a:lnTo>
                    <a:lnTo>
                      <a:pt x="882" y="1291"/>
                    </a:lnTo>
                    <a:lnTo>
                      <a:pt x="872" y="1295"/>
                    </a:lnTo>
                    <a:lnTo>
                      <a:pt x="861" y="1296"/>
                    </a:lnTo>
                    <a:lnTo>
                      <a:pt x="851" y="1298"/>
                    </a:lnTo>
                    <a:lnTo>
                      <a:pt x="839" y="1300"/>
                    </a:lnTo>
                    <a:lnTo>
                      <a:pt x="827" y="1301"/>
                    </a:lnTo>
                    <a:lnTo>
                      <a:pt x="817" y="1303"/>
                    </a:lnTo>
                    <a:lnTo>
                      <a:pt x="806" y="1305"/>
                    </a:lnTo>
                    <a:lnTo>
                      <a:pt x="794" y="1306"/>
                    </a:lnTo>
                    <a:lnTo>
                      <a:pt x="782" y="1306"/>
                    </a:lnTo>
                    <a:lnTo>
                      <a:pt x="771" y="1308"/>
                    </a:lnTo>
                    <a:lnTo>
                      <a:pt x="759" y="1310"/>
                    </a:lnTo>
                    <a:lnTo>
                      <a:pt x="747" y="1310"/>
                    </a:lnTo>
                    <a:lnTo>
                      <a:pt x="736" y="1311"/>
                    </a:lnTo>
                    <a:lnTo>
                      <a:pt x="724" y="1311"/>
                    </a:lnTo>
                    <a:lnTo>
                      <a:pt x="713" y="1313"/>
                    </a:lnTo>
                    <a:lnTo>
                      <a:pt x="701" y="1313"/>
                    </a:lnTo>
                    <a:lnTo>
                      <a:pt x="689" y="1313"/>
                    </a:lnTo>
                    <a:lnTo>
                      <a:pt x="676" y="1313"/>
                    </a:lnTo>
                    <a:lnTo>
                      <a:pt x="664" y="1313"/>
                    </a:lnTo>
                    <a:lnTo>
                      <a:pt x="653" y="1313"/>
                    </a:lnTo>
                    <a:lnTo>
                      <a:pt x="641" y="1313"/>
                    </a:lnTo>
                    <a:lnTo>
                      <a:pt x="629" y="1313"/>
                    </a:lnTo>
                    <a:lnTo>
                      <a:pt x="618" y="1313"/>
                    </a:lnTo>
                    <a:lnTo>
                      <a:pt x="604" y="1311"/>
                    </a:lnTo>
                    <a:lnTo>
                      <a:pt x="593" y="1311"/>
                    </a:lnTo>
                    <a:lnTo>
                      <a:pt x="581" y="1310"/>
                    </a:lnTo>
                    <a:lnTo>
                      <a:pt x="569" y="1310"/>
                    </a:lnTo>
                    <a:lnTo>
                      <a:pt x="556" y="1308"/>
                    </a:lnTo>
                    <a:lnTo>
                      <a:pt x="544" y="1306"/>
                    </a:lnTo>
                    <a:lnTo>
                      <a:pt x="533" y="1305"/>
                    </a:lnTo>
                    <a:lnTo>
                      <a:pt x="521" y="1305"/>
                    </a:lnTo>
                    <a:lnTo>
                      <a:pt x="508" y="1303"/>
                    </a:lnTo>
                    <a:lnTo>
                      <a:pt x="496" y="1301"/>
                    </a:lnTo>
                    <a:lnTo>
                      <a:pt x="483" y="1298"/>
                    </a:lnTo>
                    <a:lnTo>
                      <a:pt x="471" y="1296"/>
                    </a:lnTo>
                    <a:lnTo>
                      <a:pt x="460" y="1295"/>
                    </a:lnTo>
                    <a:lnTo>
                      <a:pt x="448" y="1293"/>
                    </a:lnTo>
                    <a:lnTo>
                      <a:pt x="436" y="1291"/>
                    </a:lnTo>
                    <a:lnTo>
                      <a:pt x="425" y="1288"/>
                    </a:lnTo>
                    <a:lnTo>
                      <a:pt x="413" y="1286"/>
                    </a:lnTo>
                    <a:lnTo>
                      <a:pt x="401" y="1283"/>
                    </a:lnTo>
                    <a:lnTo>
                      <a:pt x="390" y="1280"/>
                    </a:lnTo>
                    <a:lnTo>
                      <a:pt x="378" y="1278"/>
                    </a:lnTo>
                    <a:lnTo>
                      <a:pt x="366" y="1275"/>
                    </a:lnTo>
                    <a:lnTo>
                      <a:pt x="355" y="1271"/>
                    </a:lnTo>
                    <a:lnTo>
                      <a:pt x="343" y="1270"/>
                    </a:lnTo>
                    <a:lnTo>
                      <a:pt x="333" y="1267"/>
                    </a:lnTo>
                    <a:lnTo>
                      <a:pt x="321" y="1263"/>
                    </a:lnTo>
                    <a:lnTo>
                      <a:pt x="310" y="1258"/>
                    </a:lnTo>
                    <a:lnTo>
                      <a:pt x="298" y="1255"/>
                    </a:lnTo>
                    <a:lnTo>
                      <a:pt x="288" y="1252"/>
                    </a:lnTo>
                    <a:lnTo>
                      <a:pt x="277" y="1248"/>
                    </a:lnTo>
                    <a:lnTo>
                      <a:pt x="265" y="1245"/>
                    </a:lnTo>
                    <a:lnTo>
                      <a:pt x="255" y="1240"/>
                    </a:lnTo>
                    <a:lnTo>
                      <a:pt x="245" y="1237"/>
                    </a:lnTo>
                    <a:lnTo>
                      <a:pt x="233" y="1232"/>
                    </a:lnTo>
                    <a:lnTo>
                      <a:pt x="223" y="1227"/>
                    </a:lnTo>
                    <a:lnTo>
                      <a:pt x="213" y="1223"/>
                    </a:lnTo>
                    <a:lnTo>
                      <a:pt x="203" y="1218"/>
                    </a:lnTo>
                    <a:lnTo>
                      <a:pt x="193" y="1213"/>
                    </a:lnTo>
                    <a:lnTo>
                      <a:pt x="183" y="1208"/>
                    </a:lnTo>
                    <a:lnTo>
                      <a:pt x="175" y="1203"/>
                    </a:lnTo>
                    <a:lnTo>
                      <a:pt x="165" y="1200"/>
                    </a:lnTo>
                    <a:lnTo>
                      <a:pt x="158" y="1195"/>
                    </a:lnTo>
                    <a:lnTo>
                      <a:pt x="152" y="1192"/>
                    </a:lnTo>
                    <a:lnTo>
                      <a:pt x="145" y="1187"/>
                    </a:lnTo>
                    <a:lnTo>
                      <a:pt x="140" y="1183"/>
                    </a:lnTo>
                    <a:lnTo>
                      <a:pt x="133" y="1180"/>
                    </a:lnTo>
                    <a:lnTo>
                      <a:pt x="128" y="1175"/>
                    </a:lnTo>
                    <a:lnTo>
                      <a:pt x="122" y="1172"/>
                    </a:lnTo>
                    <a:lnTo>
                      <a:pt x="118" y="1167"/>
                    </a:lnTo>
                    <a:lnTo>
                      <a:pt x="112" y="1163"/>
                    </a:lnTo>
                    <a:lnTo>
                      <a:pt x="108" y="1158"/>
                    </a:lnTo>
                    <a:lnTo>
                      <a:pt x="103" y="1153"/>
                    </a:lnTo>
                    <a:lnTo>
                      <a:pt x="98" y="1148"/>
                    </a:lnTo>
                    <a:lnTo>
                      <a:pt x="93" y="1143"/>
                    </a:lnTo>
                    <a:lnTo>
                      <a:pt x="90" y="1138"/>
                    </a:lnTo>
                    <a:lnTo>
                      <a:pt x="85" y="1133"/>
                    </a:lnTo>
                    <a:lnTo>
                      <a:pt x="82" y="1130"/>
                    </a:lnTo>
                    <a:lnTo>
                      <a:pt x="78" y="1123"/>
                    </a:lnTo>
                    <a:lnTo>
                      <a:pt x="75" y="1118"/>
                    </a:lnTo>
                    <a:lnTo>
                      <a:pt x="72" y="1113"/>
                    </a:lnTo>
                    <a:lnTo>
                      <a:pt x="69" y="1107"/>
                    </a:lnTo>
                    <a:lnTo>
                      <a:pt x="65" y="1102"/>
                    </a:lnTo>
                    <a:lnTo>
                      <a:pt x="62" y="1097"/>
                    </a:lnTo>
                    <a:lnTo>
                      <a:pt x="60" y="1090"/>
                    </a:lnTo>
                    <a:lnTo>
                      <a:pt x="57" y="1085"/>
                    </a:lnTo>
                    <a:lnTo>
                      <a:pt x="55" y="1080"/>
                    </a:lnTo>
                    <a:lnTo>
                      <a:pt x="52" y="1073"/>
                    </a:lnTo>
                    <a:lnTo>
                      <a:pt x="50" y="1068"/>
                    </a:lnTo>
                    <a:lnTo>
                      <a:pt x="49" y="1062"/>
                    </a:lnTo>
                    <a:lnTo>
                      <a:pt x="47" y="1055"/>
                    </a:lnTo>
                    <a:lnTo>
                      <a:pt x="45" y="1050"/>
                    </a:lnTo>
                    <a:lnTo>
                      <a:pt x="44" y="1044"/>
                    </a:lnTo>
                    <a:lnTo>
                      <a:pt x="42" y="1039"/>
                    </a:lnTo>
                    <a:lnTo>
                      <a:pt x="42" y="1032"/>
                    </a:lnTo>
                    <a:lnTo>
                      <a:pt x="40" y="1025"/>
                    </a:lnTo>
                    <a:lnTo>
                      <a:pt x="39" y="1019"/>
                    </a:lnTo>
                    <a:lnTo>
                      <a:pt x="39" y="1014"/>
                    </a:lnTo>
                    <a:lnTo>
                      <a:pt x="37" y="1007"/>
                    </a:lnTo>
                    <a:lnTo>
                      <a:pt x="37" y="1000"/>
                    </a:lnTo>
                    <a:lnTo>
                      <a:pt x="37" y="994"/>
                    </a:lnTo>
                    <a:lnTo>
                      <a:pt x="37" y="989"/>
                    </a:lnTo>
                    <a:lnTo>
                      <a:pt x="37" y="980"/>
                    </a:lnTo>
                    <a:lnTo>
                      <a:pt x="37" y="975"/>
                    </a:lnTo>
                    <a:lnTo>
                      <a:pt x="37" y="969"/>
                    </a:lnTo>
                    <a:lnTo>
                      <a:pt x="37" y="962"/>
                    </a:lnTo>
                    <a:lnTo>
                      <a:pt x="37" y="955"/>
                    </a:lnTo>
                    <a:lnTo>
                      <a:pt x="39" y="949"/>
                    </a:lnTo>
                    <a:lnTo>
                      <a:pt x="39" y="944"/>
                    </a:lnTo>
                    <a:lnTo>
                      <a:pt x="40" y="937"/>
                    </a:lnTo>
                    <a:lnTo>
                      <a:pt x="40" y="930"/>
                    </a:lnTo>
                    <a:lnTo>
                      <a:pt x="42" y="924"/>
                    </a:lnTo>
                    <a:lnTo>
                      <a:pt x="42" y="917"/>
                    </a:lnTo>
                    <a:lnTo>
                      <a:pt x="44" y="910"/>
                    </a:lnTo>
                    <a:lnTo>
                      <a:pt x="45" y="904"/>
                    </a:lnTo>
                    <a:lnTo>
                      <a:pt x="47" y="899"/>
                    </a:lnTo>
                    <a:lnTo>
                      <a:pt x="49" y="892"/>
                    </a:lnTo>
                    <a:lnTo>
                      <a:pt x="50" y="885"/>
                    </a:lnTo>
                    <a:lnTo>
                      <a:pt x="52" y="879"/>
                    </a:lnTo>
                    <a:lnTo>
                      <a:pt x="54" y="872"/>
                    </a:lnTo>
                    <a:lnTo>
                      <a:pt x="55" y="865"/>
                    </a:lnTo>
                    <a:lnTo>
                      <a:pt x="59" y="860"/>
                    </a:lnTo>
                    <a:lnTo>
                      <a:pt x="60" y="854"/>
                    </a:lnTo>
                    <a:lnTo>
                      <a:pt x="62" y="847"/>
                    </a:lnTo>
                    <a:lnTo>
                      <a:pt x="65" y="841"/>
                    </a:lnTo>
                    <a:lnTo>
                      <a:pt x="67" y="836"/>
                    </a:lnTo>
                    <a:lnTo>
                      <a:pt x="69" y="831"/>
                    </a:lnTo>
                    <a:lnTo>
                      <a:pt x="70" y="827"/>
                    </a:lnTo>
                    <a:lnTo>
                      <a:pt x="72" y="822"/>
                    </a:lnTo>
                    <a:lnTo>
                      <a:pt x="74" y="817"/>
                    </a:lnTo>
                    <a:lnTo>
                      <a:pt x="75" y="814"/>
                    </a:lnTo>
                    <a:lnTo>
                      <a:pt x="75" y="811"/>
                    </a:lnTo>
                    <a:lnTo>
                      <a:pt x="78" y="806"/>
                    </a:lnTo>
                    <a:lnTo>
                      <a:pt x="78" y="802"/>
                    </a:lnTo>
                    <a:lnTo>
                      <a:pt x="80" y="797"/>
                    </a:lnTo>
                    <a:lnTo>
                      <a:pt x="82" y="794"/>
                    </a:lnTo>
                    <a:lnTo>
                      <a:pt x="82" y="789"/>
                    </a:lnTo>
                    <a:lnTo>
                      <a:pt x="83" y="786"/>
                    </a:lnTo>
                    <a:lnTo>
                      <a:pt x="85" y="782"/>
                    </a:lnTo>
                    <a:lnTo>
                      <a:pt x="87" y="777"/>
                    </a:lnTo>
                    <a:lnTo>
                      <a:pt x="87" y="774"/>
                    </a:lnTo>
                    <a:lnTo>
                      <a:pt x="88" y="771"/>
                    </a:lnTo>
                    <a:lnTo>
                      <a:pt x="88" y="766"/>
                    </a:lnTo>
                    <a:lnTo>
                      <a:pt x="88" y="761"/>
                    </a:lnTo>
                    <a:lnTo>
                      <a:pt x="90" y="757"/>
                    </a:lnTo>
                    <a:lnTo>
                      <a:pt x="90" y="754"/>
                    </a:lnTo>
                    <a:lnTo>
                      <a:pt x="92" y="749"/>
                    </a:lnTo>
                    <a:lnTo>
                      <a:pt x="92" y="746"/>
                    </a:lnTo>
                    <a:lnTo>
                      <a:pt x="92" y="741"/>
                    </a:lnTo>
                    <a:lnTo>
                      <a:pt x="93" y="737"/>
                    </a:lnTo>
                    <a:lnTo>
                      <a:pt x="93" y="732"/>
                    </a:lnTo>
                    <a:lnTo>
                      <a:pt x="93" y="729"/>
                    </a:lnTo>
                    <a:lnTo>
                      <a:pt x="93" y="724"/>
                    </a:lnTo>
                    <a:lnTo>
                      <a:pt x="95" y="721"/>
                    </a:lnTo>
                    <a:lnTo>
                      <a:pt x="95" y="716"/>
                    </a:lnTo>
                    <a:lnTo>
                      <a:pt x="95" y="712"/>
                    </a:lnTo>
                    <a:lnTo>
                      <a:pt x="95" y="707"/>
                    </a:lnTo>
                    <a:lnTo>
                      <a:pt x="95" y="702"/>
                    </a:lnTo>
                    <a:lnTo>
                      <a:pt x="95" y="699"/>
                    </a:lnTo>
                    <a:lnTo>
                      <a:pt x="95" y="694"/>
                    </a:lnTo>
                    <a:lnTo>
                      <a:pt x="95" y="689"/>
                    </a:lnTo>
                    <a:lnTo>
                      <a:pt x="95" y="684"/>
                    </a:lnTo>
                    <a:lnTo>
                      <a:pt x="95" y="679"/>
                    </a:lnTo>
                    <a:lnTo>
                      <a:pt x="95" y="676"/>
                    </a:lnTo>
                    <a:lnTo>
                      <a:pt x="95" y="671"/>
                    </a:lnTo>
                    <a:lnTo>
                      <a:pt x="97" y="667"/>
                    </a:lnTo>
                    <a:lnTo>
                      <a:pt x="97" y="662"/>
                    </a:lnTo>
                    <a:lnTo>
                      <a:pt x="97" y="657"/>
                    </a:lnTo>
                    <a:lnTo>
                      <a:pt x="97" y="654"/>
                    </a:lnTo>
                    <a:lnTo>
                      <a:pt x="97" y="649"/>
                    </a:lnTo>
                    <a:lnTo>
                      <a:pt x="97" y="646"/>
                    </a:lnTo>
                    <a:lnTo>
                      <a:pt x="98" y="643"/>
                    </a:lnTo>
                    <a:lnTo>
                      <a:pt x="98" y="638"/>
                    </a:lnTo>
                    <a:lnTo>
                      <a:pt x="98" y="634"/>
                    </a:lnTo>
                    <a:lnTo>
                      <a:pt x="98" y="629"/>
                    </a:lnTo>
                    <a:lnTo>
                      <a:pt x="100" y="626"/>
                    </a:lnTo>
                    <a:lnTo>
                      <a:pt x="100" y="623"/>
                    </a:lnTo>
                    <a:lnTo>
                      <a:pt x="102" y="618"/>
                    </a:lnTo>
                    <a:lnTo>
                      <a:pt x="102" y="614"/>
                    </a:lnTo>
                    <a:lnTo>
                      <a:pt x="103" y="611"/>
                    </a:lnTo>
                    <a:lnTo>
                      <a:pt x="103" y="608"/>
                    </a:lnTo>
                    <a:lnTo>
                      <a:pt x="105" y="604"/>
                    </a:lnTo>
                    <a:lnTo>
                      <a:pt x="105" y="599"/>
                    </a:lnTo>
                    <a:lnTo>
                      <a:pt x="107" y="596"/>
                    </a:lnTo>
                    <a:lnTo>
                      <a:pt x="107" y="593"/>
                    </a:lnTo>
                    <a:lnTo>
                      <a:pt x="108" y="589"/>
                    </a:lnTo>
                    <a:lnTo>
                      <a:pt x="110" y="586"/>
                    </a:lnTo>
                    <a:lnTo>
                      <a:pt x="110" y="583"/>
                    </a:lnTo>
                    <a:lnTo>
                      <a:pt x="112" y="579"/>
                    </a:lnTo>
                    <a:lnTo>
                      <a:pt x="113" y="576"/>
                    </a:lnTo>
                    <a:lnTo>
                      <a:pt x="113" y="573"/>
                    </a:lnTo>
                    <a:lnTo>
                      <a:pt x="115" y="568"/>
                    </a:lnTo>
                    <a:lnTo>
                      <a:pt x="117" y="564"/>
                    </a:lnTo>
                    <a:lnTo>
                      <a:pt x="118" y="561"/>
                    </a:lnTo>
                    <a:lnTo>
                      <a:pt x="118" y="558"/>
                    </a:lnTo>
                    <a:lnTo>
                      <a:pt x="120" y="554"/>
                    </a:lnTo>
                    <a:lnTo>
                      <a:pt x="122" y="551"/>
                    </a:lnTo>
                    <a:lnTo>
                      <a:pt x="123" y="548"/>
                    </a:lnTo>
                    <a:lnTo>
                      <a:pt x="125" y="544"/>
                    </a:lnTo>
                    <a:lnTo>
                      <a:pt x="127" y="541"/>
                    </a:lnTo>
                    <a:lnTo>
                      <a:pt x="128" y="538"/>
                    </a:lnTo>
                    <a:lnTo>
                      <a:pt x="130" y="534"/>
                    </a:lnTo>
                    <a:lnTo>
                      <a:pt x="132" y="531"/>
                    </a:lnTo>
                    <a:lnTo>
                      <a:pt x="133" y="528"/>
                    </a:lnTo>
                    <a:lnTo>
                      <a:pt x="135" y="524"/>
                    </a:lnTo>
                    <a:lnTo>
                      <a:pt x="138" y="521"/>
                    </a:lnTo>
                    <a:lnTo>
                      <a:pt x="140" y="518"/>
                    </a:lnTo>
                    <a:lnTo>
                      <a:pt x="142" y="514"/>
                    </a:lnTo>
                    <a:lnTo>
                      <a:pt x="145" y="511"/>
                    </a:lnTo>
                    <a:lnTo>
                      <a:pt x="147" y="508"/>
                    </a:lnTo>
                    <a:lnTo>
                      <a:pt x="148" y="504"/>
                    </a:lnTo>
                    <a:lnTo>
                      <a:pt x="152" y="499"/>
                    </a:lnTo>
                    <a:lnTo>
                      <a:pt x="153" y="496"/>
                    </a:lnTo>
                    <a:lnTo>
                      <a:pt x="155" y="494"/>
                    </a:lnTo>
                    <a:lnTo>
                      <a:pt x="158" y="489"/>
                    </a:lnTo>
                    <a:lnTo>
                      <a:pt x="160" y="486"/>
                    </a:lnTo>
                    <a:lnTo>
                      <a:pt x="163" y="483"/>
                    </a:lnTo>
                    <a:lnTo>
                      <a:pt x="167" y="479"/>
                    </a:lnTo>
                    <a:lnTo>
                      <a:pt x="168" y="476"/>
                    </a:lnTo>
                    <a:lnTo>
                      <a:pt x="172" y="471"/>
                    </a:lnTo>
                    <a:lnTo>
                      <a:pt x="175" y="468"/>
                    </a:lnTo>
                    <a:lnTo>
                      <a:pt x="178" y="464"/>
                    </a:lnTo>
                    <a:lnTo>
                      <a:pt x="180" y="461"/>
                    </a:lnTo>
                    <a:lnTo>
                      <a:pt x="180" y="456"/>
                    </a:lnTo>
                    <a:lnTo>
                      <a:pt x="178" y="451"/>
                    </a:lnTo>
                    <a:lnTo>
                      <a:pt x="177" y="448"/>
                    </a:lnTo>
                    <a:lnTo>
                      <a:pt x="173" y="444"/>
                    </a:lnTo>
                    <a:lnTo>
                      <a:pt x="170" y="444"/>
                    </a:lnTo>
                    <a:lnTo>
                      <a:pt x="165" y="444"/>
                    </a:lnTo>
                    <a:lnTo>
                      <a:pt x="162" y="448"/>
                    </a:lnTo>
                    <a:lnTo>
                      <a:pt x="157" y="453"/>
                    </a:lnTo>
                    <a:lnTo>
                      <a:pt x="152" y="458"/>
                    </a:lnTo>
                    <a:lnTo>
                      <a:pt x="148" y="461"/>
                    </a:lnTo>
                    <a:lnTo>
                      <a:pt x="145" y="466"/>
                    </a:lnTo>
                    <a:lnTo>
                      <a:pt x="140" y="471"/>
                    </a:lnTo>
                    <a:lnTo>
                      <a:pt x="137" y="476"/>
                    </a:lnTo>
                    <a:lnTo>
                      <a:pt x="133" y="481"/>
                    </a:lnTo>
                    <a:lnTo>
                      <a:pt x="130" y="486"/>
                    </a:lnTo>
                    <a:lnTo>
                      <a:pt x="127" y="489"/>
                    </a:lnTo>
                    <a:lnTo>
                      <a:pt x="123" y="494"/>
                    </a:lnTo>
                    <a:lnTo>
                      <a:pt x="120" y="499"/>
                    </a:lnTo>
                    <a:lnTo>
                      <a:pt x="118" y="504"/>
                    </a:lnTo>
                    <a:lnTo>
                      <a:pt x="115" y="509"/>
                    </a:lnTo>
                    <a:lnTo>
                      <a:pt x="112" y="514"/>
                    </a:lnTo>
                    <a:lnTo>
                      <a:pt x="110" y="518"/>
                    </a:lnTo>
                    <a:lnTo>
                      <a:pt x="108" y="523"/>
                    </a:lnTo>
                    <a:lnTo>
                      <a:pt x="105" y="528"/>
                    </a:lnTo>
                    <a:lnTo>
                      <a:pt x="103" y="533"/>
                    </a:lnTo>
                    <a:lnTo>
                      <a:pt x="102" y="536"/>
                    </a:lnTo>
                    <a:lnTo>
                      <a:pt x="100" y="541"/>
                    </a:lnTo>
                    <a:lnTo>
                      <a:pt x="98" y="546"/>
                    </a:lnTo>
                    <a:lnTo>
                      <a:pt x="97" y="551"/>
                    </a:lnTo>
                    <a:lnTo>
                      <a:pt x="95" y="554"/>
                    </a:lnTo>
                    <a:lnTo>
                      <a:pt x="93" y="559"/>
                    </a:lnTo>
                    <a:lnTo>
                      <a:pt x="92" y="564"/>
                    </a:lnTo>
                    <a:lnTo>
                      <a:pt x="90" y="569"/>
                    </a:lnTo>
                    <a:lnTo>
                      <a:pt x="90" y="574"/>
                    </a:lnTo>
                    <a:lnTo>
                      <a:pt x="88" y="578"/>
                    </a:lnTo>
                    <a:lnTo>
                      <a:pt x="87" y="583"/>
                    </a:lnTo>
                    <a:lnTo>
                      <a:pt x="87" y="588"/>
                    </a:lnTo>
                    <a:lnTo>
                      <a:pt x="85" y="593"/>
                    </a:lnTo>
                    <a:lnTo>
                      <a:pt x="85" y="598"/>
                    </a:lnTo>
                    <a:lnTo>
                      <a:pt x="83" y="601"/>
                    </a:lnTo>
                    <a:lnTo>
                      <a:pt x="83" y="606"/>
                    </a:lnTo>
                    <a:lnTo>
                      <a:pt x="82" y="611"/>
                    </a:lnTo>
                    <a:lnTo>
                      <a:pt x="82" y="616"/>
                    </a:lnTo>
                    <a:lnTo>
                      <a:pt x="80" y="621"/>
                    </a:lnTo>
                    <a:lnTo>
                      <a:pt x="80" y="626"/>
                    </a:lnTo>
                    <a:lnTo>
                      <a:pt x="78" y="631"/>
                    </a:lnTo>
                    <a:lnTo>
                      <a:pt x="78" y="636"/>
                    </a:lnTo>
                    <a:lnTo>
                      <a:pt x="78" y="641"/>
                    </a:lnTo>
                    <a:lnTo>
                      <a:pt x="78" y="646"/>
                    </a:lnTo>
                    <a:lnTo>
                      <a:pt x="77" y="649"/>
                    </a:lnTo>
                    <a:lnTo>
                      <a:pt x="77" y="656"/>
                    </a:lnTo>
                    <a:lnTo>
                      <a:pt x="77" y="659"/>
                    </a:lnTo>
                    <a:lnTo>
                      <a:pt x="75" y="666"/>
                    </a:lnTo>
                    <a:lnTo>
                      <a:pt x="75" y="671"/>
                    </a:lnTo>
                    <a:lnTo>
                      <a:pt x="75" y="676"/>
                    </a:lnTo>
                    <a:lnTo>
                      <a:pt x="75" y="681"/>
                    </a:lnTo>
                    <a:lnTo>
                      <a:pt x="74" y="686"/>
                    </a:lnTo>
                    <a:lnTo>
                      <a:pt x="74" y="691"/>
                    </a:lnTo>
                    <a:lnTo>
                      <a:pt x="74" y="696"/>
                    </a:lnTo>
                    <a:lnTo>
                      <a:pt x="72" y="702"/>
                    </a:lnTo>
                    <a:lnTo>
                      <a:pt x="72" y="707"/>
                    </a:lnTo>
                    <a:lnTo>
                      <a:pt x="70" y="712"/>
                    </a:lnTo>
                    <a:lnTo>
                      <a:pt x="70" y="719"/>
                    </a:lnTo>
                    <a:lnTo>
                      <a:pt x="70" y="724"/>
                    </a:lnTo>
                    <a:lnTo>
                      <a:pt x="69" y="731"/>
                    </a:lnTo>
                    <a:lnTo>
                      <a:pt x="67" y="736"/>
                    </a:lnTo>
                    <a:lnTo>
                      <a:pt x="67" y="741"/>
                    </a:lnTo>
                    <a:lnTo>
                      <a:pt x="65" y="747"/>
                    </a:lnTo>
                    <a:lnTo>
                      <a:pt x="65" y="752"/>
                    </a:lnTo>
                    <a:lnTo>
                      <a:pt x="65" y="759"/>
                    </a:lnTo>
                    <a:lnTo>
                      <a:pt x="64" y="766"/>
                    </a:lnTo>
                    <a:lnTo>
                      <a:pt x="62" y="771"/>
                    </a:lnTo>
                    <a:lnTo>
                      <a:pt x="60" y="777"/>
                    </a:lnTo>
                    <a:lnTo>
                      <a:pt x="59" y="782"/>
                    </a:lnTo>
                    <a:lnTo>
                      <a:pt x="59" y="787"/>
                    </a:lnTo>
                    <a:lnTo>
                      <a:pt x="57" y="794"/>
                    </a:lnTo>
                    <a:lnTo>
                      <a:pt x="55" y="799"/>
                    </a:lnTo>
                    <a:lnTo>
                      <a:pt x="54" y="804"/>
                    </a:lnTo>
                    <a:lnTo>
                      <a:pt x="52" y="809"/>
                    </a:lnTo>
                    <a:lnTo>
                      <a:pt x="50" y="814"/>
                    </a:lnTo>
                    <a:lnTo>
                      <a:pt x="49" y="819"/>
                    </a:lnTo>
                    <a:lnTo>
                      <a:pt x="47" y="824"/>
                    </a:lnTo>
                    <a:lnTo>
                      <a:pt x="45" y="831"/>
                    </a:lnTo>
                    <a:lnTo>
                      <a:pt x="44" y="834"/>
                    </a:lnTo>
                    <a:lnTo>
                      <a:pt x="42" y="841"/>
                    </a:lnTo>
                    <a:lnTo>
                      <a:pt x="40" y="846"/>
                    </a:lnTo>
                    <a:lnTo>
                      <a:pt x="39" y="851"/>
                    </a:lnTo>
                    <a:lnTo>
                      <a:pt x="37" y="855"/>
                    </a:lnTo>
                    <a:lnTo>
                      <a:pt x="34" y="860"/>
                    </a:lnTo>
                    <a:lnTo>
                      <a:pt x="32" y="864"/>
                    </a:lnTo>
                    <a:lnTo>
                      <a:pt x="32" y="869"/>
                    </a:lnTo>
                    <a:lnTo>
                      <a:pt x="29" y="874"/>
                    </a:lnTo>
                    <a:lnTo>
                      <a:pt x="27" y="879"/>
                    </a:lnTo>
                    <a:lnTo>
                      <a:pt x="25" y="884"/>
                    </a:lnTo>
                    <a:lnTo>
                      <a:pt x="24" y="889"/>
                    </a:lnTo>
                    <a:lnTo>
                      <a:pt x="22" y="894"/>
                    </a:lnTo>
                    <a:lnTo>
                      <a:pt x="20" y="899"/>
                    </a:lnTo>
                    <a:lnTo>
                      <a:pt x="19" y="904"/>
                    </a:lnTo>
                    <a:lnTo>
                      <a:pt x="17" y="909"/>
                    </a:lnTo>
                    <a:lnTo>
                      <a:pt x="15" y="914"/>
                    </a:lnTo>
                    <a:lnTo>
                      <a:pt x="14" y="919"/>
                    </a:lnTo>
                    <a:lnTo>
                      <a:pt x="14" y="922"/>
                    </a:lnTo>
                    <a:lnTo>
                      <a:pt x="12" y="929"/>
                    </a:lnTo>
                    <a:lnTo>
                      <a:pt x="10" y="934"/>
                    </a:lnTo>
                    <a:lnTo>
                      <a:pt x="9" y="937"/>
                    </a:lnTo>
                    <a:lnTo>
                      <a:pt x="9" y="942"/>
                    </a:lnTo>
                    <a:lnTo>
                      <a:pt x="7" y="947"/>
                    </a:lnTo>
                    <a:lnTo>
                      <a:pt x="5" y="952"/>
                    </a:lnTo>
                    <a:lnTo>
                      <a:pt x="5" y="957"/>
                    </a:lnTo>
                    <a:lnTo>
                      <a:pt x="4" y="962"/>
                    </a:lnTo>
                    <a:lnTo>
                      <a:pt x="4" y="967"/>
                    </a:lnTo>
                    <a:lnTo>
                      <a:pt x="2" y="970"/>
                    </a:lnTo>
                    <a:lnTo>
                      <a:pt x="2" y="975"/>
                    </a:lnTo>
                    <a:lnTo>
                      <a:pt x="2" y="980"/>
                    </a:lnTo>
                    <a:lnTo>
                      <a:pt x="2" y="985"/>
                    </a:lnTo>
                    <a:lnTo>
                      <a:pt x="0" y="990"/>
                    </a:lnTo>
                    <a:lnTo>
                      <a:pt x="0" y="995"/>
                    </a:lnTo>
                    <a:lnTo>
                      <a:pt x="0" y="1002"/>
                    </a:lnTo>
                    <a:lnTo>
                      <a:pt x="2" y="1007"/>
                    </a:lnTo>
                    <a:lnTo>
                      <a:pt x="2" y="1012"/>
                    </a:lnTo>
                    <a:lnTo>
                      <a:pt x="2" y="1017"/>
                    </a:lnTo>
                    <a:lnTo>
                      <a:pt x="2" y="1022"/>
                    </a:lnTo>
                    <a:lnTo>
                      <a:pt x="4" y="1027"/>
                    </a:lnTo>
                    <a:lnTo>
                      <a:pt x="4" y="1032"/>
                    </a:lnTo>
                    <a:lnTo>
                      <a:pt x="5" y="1039"/>
                    </a:lnTo>
                    <a:lnTo>
                      <a:pt x="7" y="1044"/>
                    </a:lnTo>
                    <a:lnTo>
                      <a:pt x="9" y="1049"/>
                    </a:lnTo>
                    <a:lnTo>
                      <a:pt x="10" y="1055"/>
                    </a:lnTo>
                    <a:lnTo>
                      <a:pt x="12" y="1060"/>
                    </a:lnTo>
                    <a:lnTo>
                      <a:pt x="14" y="1065"/>
                    </a:lnTo>
                    <a:lnTo>
                      <a:pt x="15" y="1072"/>
                    </a:lnTo>
                    <a:lnTo>
                      <a:pt x="19" y="1078"/>
                    </a:lnTo>
                    <a:lnTo>
                      <a:pt x="20" y="1083"/>
                    </a:lnTo>
                    <a:lnTo>
                      <a:pt x="24" y="1090"/>
                    </a:lnTo>
                    <a:lnTo>
                      <a:pt x="27" y="1097"/>
                    </a:lnTo>
                    <a:lnTo>
                      <a:pt x="32" y="1107"/>
                    </a:lnTo>
                    <a:lnTo>
                      <a:pt x="37" y="1117"/>
                    </a:lnTo>
                    <a:lnTo>
                      <a:pt x="42" y="1127"/>
                    </a:lnTo>
                    <a:lnTo>
                      <a:pt x="49" y="1137"/>
                    </a:lnTo>
                    <a:lnTo>
                      <a:pt x="55" y="1145"/>
                    </a:lnTo>
                    <a:lnTo>
                      <a:pt x="62" y="1155"/>
                    </a:lnTo>
                    <a:lnTo>
                      <a:pt x="70" y="1163"/>
                    </a:lnTo>
                    <a:lnTo>
                      <a:pt x="78" y="1172"/>
                    </a:lnTo>
                    <a:lnTo>
                      <a:pt x="85" y="1180"/>
                    </a:lnTo>
                    <a:lnTo>
                      <a:pt x="93" y="1188"/>
                    </a:lnTo>
                    <a:lnTo>
                      <a:pt x="102" y="1195"/>
                    </a:lnTo>
                    <a:lnTo>
                      <a:pt x="110" y="1203"/>
                    </a:lnTo>
                    <a:lnTo>
                      <a:pt x="120" y="1210"/>
                    </a:lnTo>
                    <a:lnTo>
                      <a:pt x="128" y="1218"/>
                    </a:lnTo>
                    <a:lnTo>
                      <a:pt x="138" y="1223"/>
                    </a:lnTo>
                    <a:lnTo>
                      <a:pt x="148" y="1232"/>
                    </a:lnTo>
                    <a:lnTo>
                      <a:pt x="157" y="1237"/>
                    </a:lnTo>
                    <a:lnTo>
                      <a:pt x="168" y="1243"/>
                    </a:lnTo>
                    <a:lnTo>
                      <a:pt x="178" y="1248"/>
                    </a:lnTo>
                    <a:lnTo>
                      <a:pt x="188" y="1255"/>
                    </a:lnTo>
                    <a:lnTo>
                      <a:pt x="198" y="1258"/>
                    </a:lnTo>
                    <a:lnTo>
                      <a:pt x="210" y="1265"/>
                    </a:lnTo>
                    <a:lnTo>
                      <a:pt x="222" y="1270"/>
                    </a:lnTo>
                    <a:lnTo>
                      <a:pt x="233" y="1275"/>
                    </a:lnTo>
                    <a:lnTo>
                      <a:pt x="243" y="1278"/>
                    </a:lnTo>
                    <a:lnTo>
                      <a:pt x="255" y="1283"/>
                    </a:lnTo>
                    <a:lnTo>
                      <a:pt x="267" y="1286"/>
                    </a:lnTo>
                    <a:lnTo>
                      <a:pt x="278" y="1291"/>
                    </a:lnTo>
                    <a:lnTo>
                      <a:pt x="290" y="1295"/>
                    </a:lnTo>
                    <a:lnTo>
                      <a:pt x="301" y="1298"/>
                    </a:lnTo>
                    <a:lnTo>
                      <a:pt x="315" y="1301"/>
                    </a:lnTo>
                    <a:lnTo>
                      <a:pt x="326" y="1305"/>
                    </a:lnTo>
                    <a:lnTo>
                      <a:pt x="338" y="1308"/>
                    </a:lnTo>
                    <a:lnTo>
                      <a:pt x="351" y="1310"/>
                    </a:lnTo>
                    <a:lnTo>
                      <a:pt x="363" y="1313"/>
                    </a:lnTo>
                    <a:lnTo>
                      <a:pt x="376" y="1315"/>
                    </a:lnTo>
                    <a:lnTo>
                      <a:pt x="388" y="1318"/>
                    </a:lnTo>
                    <a:lnTo>
                      <a:pt x="401" y="1320"/>
                    </a:lnTo>
                    <a:lnTo>
                      <a:pt x="415" y="1321"/>
                    </a:lnTo>
                    <a:lnTo>
                      <a:pt x="426" y="1325"/>
                    </a:lnTo>
                    <a:lnTo>
                      <a:pt x="438" y="1325"/>
                    </a:lnTo>
                    <a:lnTo>
                      <a:pt x="451" y="1328"/>
                    </a:lnTo>
                    <a:lnTo>
                      <a:pt x="465" y="1328"/>
                    </a:lnTo>
                    <a:lnTo>
                      <a:pt x="476" y="1330"/>
                    </a:lnTo>
                    <a:lnTo>
                      <a:pt x="490" y="1331"/>
                    </a:lnTo>
                    <a:lnTo>
                      <a:pt x="501" y="1333"/>
                    </a:lnTo>
                    <a:lnTo>
                      <a:pt x="515" y="1333"/>
                    </a:lnTo>
                    <a:lnTo>
                      <a:pt x="528" y="1335"/>
                    </a:lnTo>
                    <a:lnTo>
                      <a:pt x="538" y="1336"/>
                    </a:lnTo>
                    <a:lnTo>
                      <a:pt x="551" y="1336"/>
                    </a:lnTo>
                    <a:lnTo>
                      <a:pt x="563" y="1336"/>
                    </a:lnTo>
                    <a:lnTo>
                      <a:pt x="576" y="1338"/>
                    </a:lnTo>
                    <a:lnTo>
                      <a:pt x="588" y="1338"/>
                    </a:lnTo>
                    <a:lnTo>
                      <a:pt x="599" y="1338"/>
                    </a:lnTo>
                    <a:lnTo>
                      <a:pt x="611" y="1338"/>
                    </a:lnTo>
                    <a:lnTo>
                      <a:pt x="623" y="1340"/>
                    </a:lnTo>
                    <a:lnTo>
                      <a:pt x="634" y="1340"/>
                    </a:lnTo>
                    <a:lnTo>
                      <a:pt x="646" y="1340"/>
                    </a:lnTo>
                    <a:lnTo>
                      <a:pt x="658" y="1340"/>
                    </a:lnTo>
                    <a:lnTo>
                      <a:pt x="669" y="1340"/>
                    </a:lnTo>
                    <a:lnTo>
                      <a:pt x="679" y="1340"/>
                    </a:lnTo>
                    <a:lnTo>
                      <a:pt x="691" y="1340"/>
                    </a:lnTo>
                    <a:lnTo>
                      <a:pt x="701" y="1340"/>
                    </a:lnTo>
                    <a:lnTo>
                      <a:pt x="711" y="1340"/>
                    </a:lnTo>
                    <a:lnTo>
                      <a:pt x="721" y="1340"/>
                    </a:lnTo>
                    <a:lnTo>
                      <a:pt x="731" y="1338"/>
                    </a:lnTo>
                    <a:lnTo>
                      <a:pt x="741" y="1338"/>
                    </a:lnTo>
                    <a:lnTo>
                      <a:pt x="752" y="1338"/>
                    </a:lnTo>
                    <a:lnTo>
                      <a:pt x="762" y="1338"/>
                    </a:lnTo>
                    <a:lnTo>
                      <a:pt x="772" y="1336"/>
                    </a:lnTo>
                    <a:lnTo>
                      <a:pt x="784" y="1336"/>
                    </a:lnTo>
                    <a:lnTo>
                      <a:pt x="796" y="1335"/>
                    </a:lnTo>
                    <a:lnTo>
                      <a:pt x="806" y="1333"/>
                    </a:lnTo>
                    <a:lnTo>
                      <a:pt x="817" y="1333"/>
                    </a:lnTo>
                    <a:lnTo>
                      <a:pt x="827" y="1331"/>
                    </a:lnTo>
                    <a:lnTo>
                      <a:pt x="839" y="1330"/>
                    </a:lnTo>
                    <a:lnTo>
                      <a:pt x="851" y="1328"/>
                    </a:lnTo>
                    <a:lnTo>
                      <a:pt x="862" y="1328"/>
                    </a:lnTo>
                    <a:lnTo>
                      <a:pt x="874" y="1325"/>
                    </a:lnTo>
                    <a:lnTo>
                      <a:pt x="886" y="1325"/>
                    </a:lnTo>
                    <a:lnTo>
                      <a:pt x="897" y="1321"/>
                    </a:lnTo>
                    <a:lnTo>
                      <a:pt x="909" y="1320"/>
                    </a:lnTo>
                    <a:lnTo>
                      <a:pt x="921" y="1316"/>
                    </a:lnTo>
                    <a:lnTo>
                      <a:pt x="932" y="1315"/>
                    </a:lnTo>
                    <a:lnTo>
                      <a:pt x="944" y="1311"/>
                    </a:lnTo>
                    <a:lnTo>
                      <a:pt x="956" y="1310"/>
                    </a:lnTo>
                    <a:lnTo>
                      <a:pt x="967" y="1306"/>
                    </a:lnTo>
                    <a:lnTo>
                      <a:pt x="979" y="1303"/>
                    </a:lnTo>
                    <a:lnTo>
                      <a:pt x="990" y="1300"/>
                    </a:lnTo>
                    <a:lnTo>
                      <a:pt x="1002" y="1296"/>
                    </a:lnTo>
                    <a:lnTo>
                      <a:pt x="1012" y="1293"/>
                    </a:lnTo>
                    <a:lnTo>
                      <a:pt x="1024" y="1290"/>
                    </a:lnTo>
                    <a:lnTo>
                      <a:pt x="1035" y="1285"/>
                    </a:lnTo>
                    <a:lnTo>
                      <a:pt x="1047" y="1281"/>
                    </a:lnTo>
                    <a:lnTo>
                      <a:pt x="1057" y="1276"/>
                    </a:lnTo>
                    <a:lnTo>
                      <a:pt x="1069" y="1273"/>
                    </a:lnTo>
                    <a:lnTo>
                      <a:pt x="1079" y="1268"/>
                    </a:lnTo>
                    <a:lnTo>
                      <a:pt x="1089" y="1263"/>
                    </a:lnTo>
                    <a:lnTo>
                      <a:pt x="1100" y="1258"/>
                    </a:lnTo>
                    <a:lnTo>
                      <a:pt x="1110" y="1253"/>
                    </a:lnTo>
                    <a:lnTo>
                      <a:pt x="1120" y="1247"/>
                    </a:lnTo>
                    <a:lnTo>
                      <a:pt x="1130" y="1242"/>
                    </a:lnTo>
                    <a:lnTo>
                      <a:pt x="1140" y="1237"/>
                    </a:lnTo>
                    <a:lnTo>
                      <a:pt x="1150" y="1230"/>
                    </a:lnTo>
                    <a:lnTo>
                      <a:pt x="1159" y="1223"/>
                    </a:lnTo>
                    <a:lnTo>
                      <a:pt x="1169" y="1217"/>
                    </a:lnTo>
                    <a:lnTo>
                      <a:pt x="1177" y="1210"/>
                    </a:lnTo>
                    <a:lnTo>
                      <a:pt x="1185" y="1203"/>
                    </a:lnTo>
                    <a:lnTo>
                      <a:pt x="1193" y="1197"/>
                    </a:lnTo>
                    <a:lnTo>
                      <a:pt x="1202" y="1190"/>
                    </a:lnTo>
                    <a:lnTo>
                      <a:pt x="1210" y="1182"/>
                    </a:lnTo>
                    <a:lnTo>
                      <a:pt x="1217" y="1175"/>
                    </a:lnTo>
                    <a:lnTo>
                      <a:pt x="1225" y="1165"/>
                    </a:lnTo>
                    <a:lnTo>
                      <a:pt x="1232" y="1157"/>
                    </a:lnTo>
                    <a:lnTo>
                      <a:pt x="1237" y="1148"/>
                    </a:lnTo>
                    <a:lnTo>
                      <a:pt x="1245" y="1140"/>
                    </a:lnTo>
                    <a:lnTo>
                      <a:pt x="1250" y="1130"/>
                    </a:lnTo>
                    <a:lnTo>
                      <a:pt x="1255" y="1122"/>
                    </a:lnTo>
                    <a:lnTo>
                      <a:pt x="1260" y="1112"/>
                    </a:lnTo>
                    <a:lnTo>
                      <a:pt x="1267" y="1103"/>
                    </a:lnTo>
                    <a:lnTo>
                      <a:pt x="1270" y="1092"/>
                    </a:lnTo>
                    <a:lnTo>
                      <a:pt x="1275" y="1082"/>
                    </a:lnTo>
                    <a:lnTo>
                      <a:pt x="1278" y="1072"/>
                    </a:lnTo>
                    <a:lnTo>
                      <a:pt x="1282" y="1062"/>
                    </a:lnTo>
                    <a:lnTo>
                      <a:pt x="1285" y="1050"/>
                    </a:lnTo>
                    <a:lnTo>
                      <a:pt x="1287" y="1039"/>
                    </a:lnTo>
                    <a:lnTo>
                      <a:pt x="1290" y="1027"/>
                    </a:lnTo>
                    <a:lnTo>
                      <a:pt x="1292" y="1015"/>
                    </a:lnTo>
                    <a:lnTo>
                      <a:pt x="1292" y="1009"/>
                    </a:lnTo>
                    <a:lnTo>
                      <a:pt x="1292" y="1004"/>
                    </a:lnTo>
                    <a:lnTo>
                      <a:pt x="1292" y="997"/>
                    </a:lnTo>
                    <a:lnTo>
                      <a:pt x="1293" y="992"/>
                    </a:lnTo>
                    <a:lnTo>
                      <a:pt x="1293" y="985"/>
                    </a:lnTo>
                    <a:lnTo>
                      <a:pt x="1293" y="979"/>
                    </a:lnTo>
                    <a:lnTo>
                      <a:pt x="1293" y="974"/>
                    </a:lnTo>
                    <a:lnTo>
                      <a:pt x="1295" y="967"/>
                    </a:lnTo>
                    <a:lnTo>
                      <a:pt x="1295" y="960"/>
                    </a:lnTo>
                    <a:lnTo>
                      <a:pt x="1295" y="955"/>
                    </a:lnTo>
                    <a:lnTo>
                      <a:pt x="1295" y="949"/>
                    </a:lnTo>
                    <a:lnTo>
                      <a:pt x="1295" y="944"/>
                    </a:lnTo>
                    <a:lnTo>
                      <a:pt x="1295" y="937"/>
                    </a:lnTo>
                    <a:lnTo>
                      <a:pt x="1295" y="932"/>
                    </a:lnTo>
                    <a:lnTo>
                      <a:pt x="1295" y="925"/>
                    </a:lnTo>
                    <a:lnTo>
                      <a:pt x="1295" y="920"/>
                    </a:lnTo>
                    <a:lnTo>
                      <a:pt x="1293" y="914"/>
                    </a:lnTo>
                    <a:lnTo>
                      <a:pt x="1293" y="907"/>
                    </a:lnTo>
                    <a:lnTo>
                      <a:pt x="1293" y="902"/>
                    </a:lnTo>
                    <a:lnTo>
                      <a:pt x="1293" y="895"/>
                    </a:lnTo>
                    <a:lnTo>
                      <a:pt x="1292" y="889"/>
                    </a:lnTo>
                    <a:lnTo>
                      <a:pt x="1292" y="884"/>
                    </a:lnTo>
                    <a:lnTo>
                      <a:pt x="1292" y="877"/>
                    </a:lnTo>
                    <a:lnTo>
                      <a:pt x="1292" y="872"/>
                    </a:lnTo>
                    <a:lnTo>
                      <a:pt x="1290" y="865"/>
                    </a:lnTo>
                    <a:lnTo>
                      <a:pt x="1290" y="860"/>
                    </a:lnTo>
                    <a:lnTo>
                      <a:pt x="1290" y="854"/>
                    </a:lnTo>
                    <a:lnTo>
                      <a:pt x="1290" y="849"/>
                    </a:lnTo>
                    <a:lnTo>
                      <a:pt x="1288" y="842"/>
                    </a:lnTo>
                    <a:lnTo>
                      <a:pt x="1288" y="836"/>
                    </a:lnTo>
                    <a:lnTo>
                      <a:pt x="1287" y="831"/>
                    </a:lnTo>
                    <a:lnTo>
                      <a:pt x="1287" y="826"/>
                    </a:lnTo>
                    <a:lnTo>
                      <a:pt x="1285" y="819"/>
                    </a:lnTo>
                    <a:lnTo>
                      <a:pt x="1285" y="812"/>
                    </a:lnTo>
                    <a:lnTo>
                      <a:pt x="1283" y="807"/>
                    </a:lnTo>
                    <a:lnTo>
                      <a:pt x="1282" y="801"/>
                    </a:lnTo>
                    <a:lnTo>
                      <a:pt x="1282" y="796"/>
                    </a:lnTo>
                    <a:lnTo>
                      <a:pt x="1280" y="789"/>
                    </a:lnTo>
                    <a:lnTo>
                      <a:pt x="1280" y="784"/>
                    </a:lnTo>
                    <a:lnTo>
                      <a:pt x="1278" y="777"/>
                    </a:lnTo>
                    <a:lnTo>
                      <a:pt x="1277" y="771"/>
                    </a:lnTo>
                    <a:lnTo>
                      <a:pt x="1277" y="766"/>
                    </a:lnTo>
                    <a:lnTo>
                      <a:pt x="1275" y="759"/>
                    </a:lnTo>
                    <a:lnTo>
                      <a:pt x="1273" y="754"/>
                    </a:lnTo>
                    <a:lnTo>
                      <a:pt x="1272" y="747"/>
                    </a:lnTo>
                    <a:lnTo>
                      <a:pt x="1272" y="741"/>
                    </a:lnTo>
                    <a:lnTo>
                      <a:pt x="1270" y="736"/>
                    </a:lnTo>
                    <a:lnTo>
                      <a:pt x="1270" y="731"/>
                    </a:lnTo>
                    <a:lnTo>
                      <a:pt x="1268" y="724"/>
                    </a:lnTo>
                    <a:lnTo>
                      <a:pt x="1267" y="717"/>
                    </a:lnTo>
                    <a:lnTo>
                      <a:pt x="1265" y="712"/>
                    </a:lnTo>
                    <a:lnTo>
                      <a:pt x="1265" y="706"/>
                    </a:lnTo>
                    <a:lnTo>
                      <a:pt x="1263" y="701"/>
                    </a:lnTo>
                    <a:lnTo>
                      <a:pt x="1262" y="694"/>
                    </a:lnTo>
                    <a:lnTo>
                      <a:pt x="1260" y="689"/>
                    </a:lnTo>
                    <a:lnTo>
                      <a:pt x="1258" y="682"/>
                    </a:lnTo>
                    <a:lnTo>
                      <a:pt x="1258" y="677"/>
                    </a:lnTo>
                    <a:lnTo>
                      <a:pt x="1257" y="671"/>
                    </a:lnTo>
                    <a:lnTo>
                      <a:pt x="1255" y="666"/>
                    </a:lnTo>
                    <a:lnTo>
                      <a:pt x="1253" y="659"/>
                    </a:lnTo>
                    <a:lnTo>
                      <a:pt x="1252" y="654"/>
                    </a:lnTo>
                    <a:lnTo>
                      <a:pt x="1250" y="647"/>
                    </a:lnTo>
                    <a:lnTo>
                      <a:pt x="1250" y="643"/>
                    </a:lnTo>
                    <a:lnTo>
                      <a:pt x="1248" y="6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9" name="Freeform 57">
                <a:extLst>
                  <a:ext uri="{FF2B5EF4-FFF2-40B4-BE49-F238E27FC236}">
                    <a16:creationId xmlns:a16="http://schemas.microsoft.com/office/drawing/2014/main" id="{B4949777-5E07-4230-AF97-3A79BA09B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504"/>
                <a:ext cx="145" cy="882"/>
              </a:xfrm>
              <a:custGeom>
                <a:avLst/>
                <a:gdLst>
                  <a:gd name="T0" fmla="*/ 20 w 145"/>
                  <a:gd name="T1" fmla="*/ 12 h 882"/>
                  <a:gd name="T2" fmla="*/ 38 w 145"/>
                  <a:gd name="T3" fmla="*/ 31 h 882"/>
                  <a:gd name="T4" fmla="*/ 53 w 145"/>
                  <a:gd name="T5" fmla="*/ 60 h 882"/>
                  <a:gd name="T6" fmla="*/ 65 w 145"/>
                  <a:gd name="T7" fmla="*/ 95 h 882"/>
                  <a:gd name="T8" fmla="*/ 71 w 145"/>
                  <a:gd name="T9" fmla="*/ 135 h 882"/>
                  <a:gd name="T10" fmla="*/ 76 w 145"/>
                  <a:gd name="T11" fmla="*/ 178 h 882"/>
                  <a:gd name="T12" fmla="*/ 80 w 145"/>
                  <a:gd name="T13" fmla="*/ 223 h 882"/>
                  <a:gd name="T14" fmla="*/ 80 w 145"/>
                  <a:gd name="T15" fmla="*/ 269 h 882"/>
                  <a:gd name="T16" fmla="*/ 81 w 145"/>
                  <a:gd name="T17" fmla="*/ 313 h 882"/>
                  <a:gd name="T18" fmla="*/ 80 w 145"/>
                  <a:gd name="T19" fmla="*/ 354 h 882"/>
                  <a:gd name="T20" fmla="*/ 80 w 145"/>
                  <a:gd name="T21" fmla="*/ 391 h 882"/>
                  <a:gd name="T22" fmla="*/ 78 w 145"/>
                  <a:gd name="T23" fmla="*/ 423 h 882"/>
                  <a:gd name="T24" fmla="*/ 80 w 145"/>
                  <a:gd name="T25" fmla="*/ 446 h 882"/>
                  <a:gd name="T26" fmla="*/ 81 w 145"/>
                  <a:gd name="T27" fmla="*/ 476 h 882"/>
                  <a:gd name="T28" fmla="*/ 86 w 145"/>
                  <a:gd name="T29" fmla="*/ 509 h 882"/>
                  <a:gd name="T30" fmla="*/ 90 w 145"/>
                  <a:gd name="T31" fmla="*/ 544 h 882"/>
                  <a:gd name="T32" fmla="*/ 96 w 145"/>
                  <a:gd name="T33" fmla="*/ 579 h 882"/>
                  <a:gd name="T34" fmla="*/ 101 w 145"/>
                  <a:gd name="T35" fmla="*/ 614 h 882"/>
                  <a:gd name="T36" fmla="*/ 106 w 145"/>
                  <a:gd name="T37" fmla="*/ 649 h 882"/>
                  <a:gd name="T38" fmla="*/ 108 w 145"/>
                  <a:gd name="T39" fmla="*/ 684 h 882"/>
                  <a:gd name="T40" fmla="*/ 108 w 145"/>
                  <a:gd name="T41" fmla="*/ 720 h 882"/>
                  <a:gd name="T42" fmla="*/ 105 w 145"/>
                  <a:gd name="T43" fmla="*/ 752 h 882"/>
                  <a:gd name="T44" fmla="*/ 98 w 145"/>
                  <a:gd name="T45" fmla="*/ 785 h 882"/>
                  <a:gd name="T46" fmla="*/ 86 w 145"/>
                  <a:gd name="T47" fmla="*/ 815 h 882"/>
                  <a:gd name="T48" fmla="*/ 71 w 145"/>
                  <a:gd name="T49" fmla="*/ 844 h 882"/>
                  <a:gd name="T50" fmla="*/ 51 w 145"/>
                  <a:gd name="T51" fmla="*/ 867 h 882"/>
                  <a:gd name="T52" fmla="*/ 63 w 145"/>
                  <a:gd name="T53" fmla="*/ 882 h 882"/>
                  <a:gd name="T54" fmla="*/ 85 w 145"/>
                  <a:gd name="T55" fmla="*/ 868 h 882"/>
                  <a:gd name="T56" fmla="*/ 105 w 145"/>
                  <a:gd name="T57" fmla="*/ 852 h 882"/>
                  <a:gd name="T58" fmla="*/ 120 w 145"/>
                  <a:gd name="T59" fmla="*/ 834 h 882"/>
                  <a:gd name="T60" fmla="*/ 131 w 145"/>
                  <a:gd name="T61" fmla="*/ 815 h 882"/>
                  <a:gd name="T62" fmla="*/ 140 w 145"/>
                  <a:gd name="T63" fmla="*/ 794 h 882"/>
                  <a:gd name="T64" fmla="*/ 145 w 145"/>
                  <a:gd name="T65" fmla="*/ 770 h 882"/>
                  <a:gd name="T66" fmla="*/ 145 w 145"/>
                  <a:gd name="T67" fmla="*/ 742 h 882"/>
                  <a:gd name="T68" fmla="*/ 143 w 145"/>
                  <a:gd name="T69" fmla="*/ 710 h 882"/>
                  <a:gd name="T70" fmla="*/ 140 w 145"/>
                  <a:gd name="T71" fmla="*/ 679 h 882"/>
                  <a:gd name="T72" fmla="*/ 138 w 145"/>
                  <a:gd name="T73" fmla="*/ 649 h 882"/>
                  <a:gd name="T74" fmla="*/ 133 w 145"/>
                  <a:gd name="T75" fmla="*/ 617 h 882"/>
                  <a:gd name="T76" fmla="*/ 130 w 145"/>
                  <a:gd name="T77" fmla="*/ 586 h 882"/>
                  <a:gd name="T78" fmla="*/ 126 w 145"/>
                  <a:gd name="T79" fmla="*/ 556 h 882"/>
                  <a:gd name="T80" fmla="*/ 121 w 145"/>
                  <a:gd name="T81" fmla="*/ 524 h 882"/>
                  <a:gd name="T82" fmla="*/ 118 w 145"/>
                  <a:gd name="T83" fmla="*/ 494 h 882"/>
                  <a:gd name="T84" fmla="*/ 115 w 145"/>
                  <a:gd name="T85" fmla="*/ 462 h 882"/>
                  <a:gd name="T86" fmla="*/ 111 w 145"/>
                  <a:gd name="T87" fmla="*/ 431 h 882"/>
                  <a:gd name="T88" fmla="*/ 108 w 145"/>
                  <a:gd name="T89" fmla="*/ 401 h 882"/>
                  <a:gd name="T90" fmla="*/ 106 w 145"/>
                  <a:gd name="T91" fmla="*/ 369 h 882"/>
                  <a:gd name="T92" fmla="*/ 105 w 145"/>
                  <a:gd name="T93" fmla="*/ 339 h 882"/>
                  <a:gd name="T94" fmla="*/ 106 w 145"/>
                  <a:gd name="T95" fmla="*/ 311 h 882"/>
                  <a:gd name="T96" fmla="*/ 110 w 145"/>
                  <a:gd name="T97" fmla="*/ 278 h 882"/>
                  <a:gd name="T98" fmla="*/ 113 w 145"/>
                  <a:gd name="T99" fmla="*/ 243 h 882"/>
                  <a:gd name="T100" fmla="*/ 116 w 145"/>
                  <a:gd name="T101" fmla="*/ 206 h 882"/>
                  <a:gd name="T102" fmla="*/ 118 w 145"/>
                  <a:gd name="T103" fmla="*/ 168 h 882"/>
                  <a:gd name="T104" fmla="*/ 120 w 145"/>
                  <a:gd name="T105" fmla="*/ 133 h 882"/>
                  <a:gd name="T106" fmla="*/ 115 w 145"/>
                  <a:gd name="T107" fmla="*/ 98 h 882"/>
                  <a:gd name="T108" fmla="*/ 108 w 145"/>
                  <a:gd name="T109" fmla="*/ 68 h 882"/>
                  <a:gd name="T110" fmla="*/ 95 w 145"/>
                  <a:gd name="T111" fmla="*/ 41 h 882"/>
                  <a:gd name="T112" fmla="*/ 76 w 145"/>
                  <a:gd name="T113" fmla="*/ 22 h 882"/>
                  <a:gd name="T114" fmla="*/ 50 w 145"/>
                  <a:gd name="T115" fmla="*/ 7 h 882"/>
                  <a:gd name="T116" fmla="*/ 18 w 145"/>
                  <a:gd name="T117" fmla="*/ 0 h 882"/>
                  <a:gd name="T118" fmla="*/ 1 w 145"/>
                  <a:gd name="T119" fmla="*/ 3 h 88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45"/>
                  <a:gd name="T181" fmla="*/ 0 h 882"/>
                  <a:gd name="T182" fmla="*/ 145 w 145"/>
                  <a:gd name="T183" fmla="*/ 882 h 88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45" h="882">
                    <a:moveTo>
                      <a:pt x="1" y="3"/>
                    </a:moveTo>
                    <a:lnTo>
                      <a:pt x="6" y="5"/>
                    </a:lnTo>
                    <a:lnTo>
                      <a:pt x="11" y="7"/>
                    </a:lnTo>
                    <a:lnTo>
                      <a:pt x="15" y="8"/>
                    </a:lnTo>
                    <a:lnTo>
                      <a:pt x="20" y="12"/>
                    </a:lnTo>
                    <a:lnTo>
                      <a:pt x="23" y="15"/>
                    </a:lnTo>
                    <a:lnTo>
                      <a:pt x="28" y="18"/>
                    </a:lnTo>
                    <a:lnTo>
                      <a:pt x="31" y="23"/>
                    </a:lnTo>
                    <a:lnTo>
                      <a:pt x="35" y="26"/>
                    </a:lnTo>
                    <a:lnTo>
                      <a:pt x="38" y="31"/>
                    </a:lnTo>
                    <a:lnTo>
                      <a:pt x="41" y="36"/>
                    </a:lnTo>
                    <a:lnTo>
                      <a:pt x="45" y="41"/>
                    </a:lnTo>
                    <a:lnTo>
                      <a:pt x="48" y="48"/>
                    </a:lnTo>
                    <a:lnTo>
                      <a:pt x="51" y="53"/>
                    </a:lnTo>
                    <a:lnTo>
                      <a:pt x="53" y="60"/>
                    </a:lnTo>
                    <a:lnTo>
                      <a:pt x="56" y="66"/>
                    </a:lnTo>
                    <a:lnTo>
                      <a:pt x="58" y="73"/>
                    </a:lnTo>
                    <a:lnTo>
                      <a:pt x="60" y="80"/>
                    </a:lnTo>
                    <a:lnTo>
                      <a:pt x="63" y="88"/>
                    </a:lnTo>
                    <a:lnTo>
                      <a:pt x="65" y="95"/>
                    </a:lnTo>
                    <a:lnTo>
                      <a:pt x="66" y="103"/>
                    </a:lnTo>
                    <a:lnTo>
                      <a:pt x="66" y="110"/>
                    </a:lnTo>
                    <a:lnTo>
                      <a:pt x="68" y="118"/>
                    </a:lnTo>
                    <a:lnTo>
                      <a:pt x="70" y="126"/>
                    </a:lnTo>
                    <a:lnTo>
                      <a:pt x="71" y="135"/>
                    </a:lnTo>
                    <a:lnTo>
                      <a:pt x="73" y="143"/>
                    </a:lnTo>
                    <a:lnTo>
                      <a:pt x="75" y="151"/>
                    </a:lnTo>
                    <a:lnTo>
                      <a:pt x="75" y="161"/>
                    </a:lnTo>
                    <a:lnTo>
                      <a:pt x="76" y="170"/>
                    </a:lnTo>
                    <a:lnTo>
                      <a:pt x="76" y="178"/>
                    </a:lnTo>
                    <a:lnTo>
                      <a:pt x="78" y="188"/>
                    </a:lnTo>
                    <a:lnTo>
                      <a:pt x="78" y="196"/>
                    </a:lnTo>
                    <a:lnTo>
                      <a:pt x="80" y="206"/>
                    </a:lnTo>
                    <a:lnTo>
                      <a:pt x="80" y="215"/>
                    </a:lnTo>
                    <a:lnTo>
                      <a:pt x="80" y="223"/>
                    </a:lnTo>
                    <a:lnTo>
                      <a:pt x="80" y="233"/>
                    </a:lnTo>
                    <a:lnTo>
                      <a:pt x="80" y="243"/>
                    </a:lnTo>
                    <a:lnTo>
                      <a:pt x="80" y="251"/>
                    </a:lnTo>
                    <a:lnTo>
                      <a:pt x="80" y="259"/>
                    </a:lnTo>
                    <a:lnTo>
                      <a:pt x="80" y="269"/>
                    </a:lnTo>
                    <a:lnTo>
                      <a:pt x="81" y="279"/>
                    </a:lnTo>
                    <a:lnTo>
                      <a:pt x="81" y="288"/>
                    </a:lnTo>
                    <a:lnTo>
                      <a:pt x="81" y="296"/>
                    </a:lnTo>
                    <a:lnTo>
                      <a:pt x="81" y="304"/>
                    </a:lnTo>
                    <a:lnTo>
                      <a:pt x="81" y="313"/>
                    </a:lnTo>
                    <a:lnTo>
                      <a:pt x="81" y="323"/>
                    </a:lnTo>
                    <a:lnTo>
                      <a:pt x="81" y="331"/>
                    </a:lnTo>
                    <a:lnTo>
                      <a:pt x="81" y="339"/>
                    </a:lnTo>
                    <a:lnTo>
                      <a:pt x="81" y="348"/>
                    </a:lnTo>
                    <a:lnTo>
                      <a:pt x="80" y="354"/>
                    </a:lnTo>
                    <a:lnTo>
                      <a:pt x="80" y="363"/>
                    </a:lnTo>
                    <a:lnTo>
                      <a:pt x="80" y="369"/>
                    </a:lnTo>
                    <a:lnTo>
                      <a:pt x="80" y="378"/>
                    </a:lnTo>
                    <a:lnTo>
                      <a:pt x="80" y="384"/>
                    </a:lnTo>
                    <a:lnTo>
                      <a:pt x="80" y="391"/>
                    </a:lnTo>
                    <a:lnTo>
                      <a:pt x="80" y="398"/>
                    </a:lnTo>
                    <a:lnTo>
                      <a:pt x="80" y="406"/>
                    </a:lnTo>
                    <a:lnTo>
                      <a:pt x="78" y="411"/>
                    </a:lnTo>
                    <a:lnTo>
                      <a:pt x="78" y="418"/>
                    </a:lnTo>
                    <a:lnTo>
                      <a:pt x="78" y="423"/>
                    </a:lnTo>
                    <a:lnTo>
                      <a:pt x="78" y="428"/>
                    </a:lnTo>
                    <a:lnTo>
                      <a:pt x="78" y="433"/>
                    </a:lnTo>
                    <a:lnTo>
                      <a:pt x="78" y="438"/>
                    </a:lnTo>
                    <a:lnTo>
                      <a:pt x="78" y="442"/>
                    </a:lnTo>
                    <a:lnTo>
                      <a:pt x="80" y="446"/>
                    </a:lnTo>
                    <a:lnTo>
                      <a:pt x="80" y="452"/>
                    </a:lnTo>
                    <a:lnTo>
                      <a:pt x="80" y="457"/>
                    </a:lnTo>
                    <a:lnTo>
                      <a:pt x="80" y="464"/>
                    </a:lnTo>
                    <a:lnTo>
                      <a:pt x="81" y="471"/>
                    </a:lnTo>
                    <a:lnTo>
                      <a:pt x="81" y="476"/>
                    </a:lnTo>
                    <a:lnTo>
                      <a:pt x="81" y="482"/>
                    </a:lnTo>
                    <a:lnTo>
                      <a:pt x="83" y="489"/>
                    </a:lnTo>
                    <a:lnTo>
                      <a:pt x="85" y="496"/>
                    </a:lnTo>
                    <a:lnTo>
                      <a:pt x="85" y="502"/>
                    </a:lnTo>
                    <a:lnTo>
                      <a:pt x="86" y="509"/>
                    </a:lnTo>
                    <a:lnTo>
                      <a:pt x="86" y="516"/>
                    </a:lnTo>
                    <a:lnTo>
                      <a:pt x="88" y="522"/>
                    </a:lnTo>
                    <a:lnTo>
                      <a:pt x="88" y="529"/>
                    </a:lnTo>
                    <a:lnTo>
                      <a:pt x="90" y="536"/>
                    </a:lnTo>
                    <a:lnTo>
                      <a:pt x="90" y="544"/>
                    </a:lnTo>
                    <a:lnTo>
                      <a:pt x="91" y="551"/>
                    </a:lnTo>
                    <a:lnTo>
                      <a:pt x="93" y="557"/>
                    </a:lnTo>
                    <a:lnTo>
                      <a:pt x="93" y="564"/>
                    </a:lnTo>
                    <a:lnTo>
                      <a:pt x="95" y="571"/>
                    </a:lnTo>
                    <a:lnTo>
                      <a:pt x="96" y="579"/>
                    </a:lnTo>
                    <a:lnTo>
                      <a:pt x="96" y="586"/>
                    </a:lnTo>
                    <a:lnTo>
                      <a:pt x="98" y="592"/>
                    </a:lnTo>
                    <a:lnTo>
                      <a:pt x="98" y="599"/>
                    </a:lnTo>
                    <a:lnTo>
                      <a:pt x="100" y="607"/>
                    </a:lnTo>
                    <a:lnTo>
                      <a:pt x="101" y="614"/>
                    </a:lnTo>
                    <a:lnTo>
                      <a:pt x="101" y="621"/>
                    </a:lnTo>
                    <a:lnTo>
                      <a:pt x="103" y="627"/>
                    </a:lnTo>
                    <a:lnTo>
                      <a:pt x="105" y="636"/>
                    </a:lnTo>
                    <a:lnTo>
                      <a:pt x="105" y="642"/>
                    </a:lnTo>
                    <a:lnTo>
                      <a:pt x="106" y="649"/>
                    </a:lnTo>
                    <a:lnTo>
                      <a:pt x="106" y="657"/>
                    </a:lnTo>
                    <a:lnTo>
                      <a:pt x="108" y="664"/>
                    </a:lnTo>
                    <a:lnTo>
                      <a:pt x="108" y="670"/>
                    </a:lnTo>
                    <a:lnTo>
                      <a:pt x="108" y="679"/>
                    </a:lnTo>
                    <a:lnTo>
                      <a:pt x="108" y="684"/>
                    </a:lnTo>
                    <a:lnTo>
                      <a:pt x="108" y="692"/>
                    </a:lnTo>
                    <a:lnTo>
                      <a:pt x="108" y="699"/>
                    </a:lnTo>
                    <a:lnTo>
                      <a:pt x="108" y="705"/>
                    </a:lnTo>
                    <a:lnTo>
                      <a:pt x="108" y="712"/>
                    </a:lnTo>
                    <a:lnTo>
                      <a:pt x="108" y="720"/>
                    </a:lnTo>
                    <a:lnTo>
                      <a:pt x="108" y="727"/>
                    </a:lnTo>
                    <a:lnTo>
                      <a:pt x="106" y="734"/>
                    </a:lnTo>
                    <a:lnTo>
                      <a:pt x="106" y="740"/>
                    </a:lnTo>
                    <a:lnTo>
                      <a:pt x="106" y="747"/>
                    </a:lnTo>
                    <a:lnTo>
                      <a:pt x="105" y="752"/>
                    </a:lnTo>
                    <a:lnTo>
                      <a:pt x="103" y="760"/>
                    </a:lnTo>
                    <a:lnTo>
                      <a:pt x="103" y="765"/>
                    </a:lnTo>
                    <a:lnTo>
                      <a:pt x="101" y="774"/>
                    </a:lnTo>
                    <a:lnTo>
                      <a:pt x="100" y="779"/>
                    </a:lnTo>
                    <a:lnTo>
                      <a:pt x="98" y="785"/>
                    </a:lnTo>
                    <a:lnTo>
                      <a:pt x="96" y="790"/>
                    </a:lnTo>
                    <a:lnTo>
                      <a:pt x="95" y="797"/>
                    </a:lnTo>
                    <a:lnTo>
                      <a:pt x="91" y="804"/>
                    </a:lnTo>
                    <a:lnTo>
                      <a:pt x="90" y="809"/>
                    </a:lnTo>
                    <a:lnTo>
                      <a:pt x="86" y="815"/>
                    </a:lnTo>
                    <a:lnTo>
                      <a:pt x="85" y="820"/>
                    </a:lnTo>
                    <a:lnTo>
                      <a:pt x="81" y="827"/>
                    </a:lnTo>
                    <a:lnTo>
                      <a:pt x="78" y="832"/>
                    </a:lnTo>
                    <a:lnTo>
                      <a:pt x="75" y="837"/>
                    </a:lnTo>
                    <a:lnTo>
                      <a:pt x="71" y="844"/>
                    </a:lnTo>
                    <a:lnTo>
                      <a:pt x="66" y="849"/>
                    </a:lnTo>
                    <a:lnTo>
                      <a:pt x="63" y="854"/>
                    </a:lnTo>
                    <a:lnTo>
                      <a:pt x="60" y="858"/>
                    </a:lnTo>
                    <a:lnTo>
                      <a:pt x="55" y="863"/>
                    </a:lnTo>
                    <a:lnTo>
                      <a:pt x="51" y="867"/>
                    </a:lnTo>
                    <a:lnTo>
                      <a:pt x="51" y="872"/>
                    </a:lnTo>
                    <a:lnTo>
                      <a:pt x="53" y="875"/>
                    </a:lnTo>
                    <a:lnTo>
                      <a:pt x="55" y="878"/>
                    </a:lnTo>
                    <a:lnTo>
                      <a:pt x="58" y="880"/>
                    </a:lnTo>
                    <a:lnTo>
                      <a:pt x="63" y="882"/>
                    </a:lnTo>
                    <a:lnTo>
                      <a:pt x="66" y="882"/>
                    </a:lnTo>
                    <a:lnTo>
                      <a:pt x="71" y="880"/>
                    </a:lnTo>
                    <a:lnTo>
                      <a:pt x="76" y="875"/>
                    </a:lnTo>
                    <a:lnTo>
                      <a:pt x="80" y="872"/>
                    </a:lnTo>
                    <a:lnTo>
                      <a:pt x="85" y="868"/>
                    </a:lnTo>
                    <a:lnTo>
                      <a:pt x="88" y="865"/>
                    </a:lnTo>
                    <a:lnTo>
                      <a:pt x="91" y="862"/>
                    </a:lnTo>
                    <a:lnTo>
                      <a:pt x="96" y="857"/>
                    </a:lnTo>
                    <a:lnTo>
                      <a:pt x="100" y="855"/>
                    </a:lnTo>
                    <a:lnTo>
                      <a:pt x="105" y="852"/>
                    </a:lnTo>
                    <a:lnTo>
                      <a:pt x="106" y="847"/>
                    </a:lnTo>
                    <a:lnTo>
                      <a:pt x="110" y="844"/>
                    </a:lnTo>
                    <a:lnTo>
                      <a:pt x="113" y="840"/>
                    </a:lnTo>
                    <a:lnTo>
                      <a:pt x="116" y="837"/>
                    </a:lnTo>
                    <a:lnTo>
                      <a:pt x="120" y="834"/>
                    </a:lnTo>
                    <a:lnTo>
                      <a:pt x="121" y="830"/>
                    </a:lnTo>
                    <a:lnTo>
                      <a:pt x="125" y="825"/>
                    </a:lnTo>
                    <a:lnTo>
                      <a:pt x="128" y="822"/>
                    </a:lnTo>
                    <a:lnTo>
                      <a:pt x="130" y="819"/>
                    </a:lnTo>
                    <a:lnTo>
                      <a:pt x="131" y="815"/>
                    </a:lnTo>
                    <a:lnTo>
                      <a:pt x="133" y="810"/>
                    </a:lnTo>
                    <a:lnTo>
                      <a:pt x="135" y="807"/>
                    </a:lnTo>
                    <a:lnTo>
                      <a:pt x="136" y="802"/>
                    </a:lnTo>
                    <a:lnTo>
                      <a:pt x="138" y="799"/>
                    </a:lnTo>
                    <a:lnTo>
                      <a:pt x="140" y="794"/>
                    </a:lnTo>
                    <a:lnTo>
                      <a:pt x="141" y="789"/>
                    </a:lnTo>
                    <a:lnTo>
                      <a:pt x="141" y="784"/>
                    </a:lnTo>
                    <a:lnTo>
                      <a:pt x="143" y="779"/>
                    </a:lnTo>
                    <a:lnTo>
                      <a:pt x="143" y="775"/>
                    </a:lnTo>
                    <a:lnTo>
                      <a:pt x="145" y="770"/>
                    </a:lnTo>
                    <a:lnTo>
                      <a:pt x="145" y="764"/>
                    </a:lnTo>
                    <a:lnTo>
                      <a:pt x="145" y="759"/>
                    </a:lnTo>
                    <a:lnTo>
                      <a:pt x="145" y="752"/>
                    </a:lnTo>
                    <a:lnTo>
                      <a:pt x="145" y="747"/>
                    </a:lnTo>
                    <a:lnTo>
                      <a:pt x="145" y="742"/>
                    </a:lnTo>
                    <a:lnTo>
                      <a:pt x="145" y="735"/>
                    </a:lnTo>
                    <a:lnTo>
                      <a:pt x="145" y="729"/>
                    </a:lnTo>
                    <a:lnTo>
                      <a:pt x="145" y="722"/>
                    </a:lnTo>
                    <a:lnTo>
                      <a:pt x="143" y="715"/>
                    </a:lnTo>
                    <a:lnTo>
                      <a:pt x="143" y="710"/>
                    </a:lnTo>
                    <a:lnTo>
                      <a:pt x="143" y="704"/>
                    </a:lnTo>
                    <a:lnTo>
                      <a:pt x="143" y="697"/>
                    </a:lnTo>
                    <a:lnTo>
                      <a:pt x="141" y="692"/>
                    </a:lnTo>
                    <a:lnTo>
                      <a:pt x="141" y="685"/>
                    </a:lnTo>
                    <a:lnTo>
                      <a:pt x="140" y="679"/>
                    </a:lnTo>
                    <a:lnTo>
                      <a:pt x="140" y="672"/>
                    </a:lnTo>
                    <a:lnTo>
                      <a:pt x="138" y="665"/>
                    </a:lnTo>
                    <a:lnTo>
                      <a:pt x="138" y="660"/>
                    </a:lnTo>
                    <a:lnTo>
                      <a:pt x="138" y="654"/>
                    </a:lnTo>
                    <a:lnTo>
                      <a:pt x="138" y="649"/>
                    </a:lnTo>
                    <a:lnTo>
                      <a:pt x="136" y="642"/>
                    </a:lnTo>
                    <a:lnTo>
                      <a:pt x="136" y="636"/>
                    </a:lnTo>
                    <a:lnTo>
                      <a:pt x="135" y="629"/>
                    </a:lnTo>
                    <a:lnTo>
                      <a:pt x="135" y="624"/>
                    </a:lnTo>
                    <a:lnTo>
                      <a:pt x="133" y="617"/>
                    </a:lnTo>
                    <a:lnTo>
                      <a:pt x="133" y="611"/>
                    </a:lnTo>
                    <a:lnTo>
                      <a:pt x="131" y="604"/>
                    </a:lnTo>
                    <a:lnTo>
                      <a:pt x="131" y="599"/>
                    </a:lnTo>
                    <a:lnTo>
                      <a:pt x="130" y="592"/>
                    </a:lnTo>
                    <a:lnTo>
                      <a:pt x="130" y="586"/>
                    </a:lnTo>
                    <a:lnTo>
                      <a:pt x="128" y="579"/>
                    </a:lnTo>
                    <a:lnTo>
                      <a:pt x="128" y="574"/>
                    </a:lnTo>
                    <a:lnTo>
                      <a:pt x="126" y="567"/>
                    </a:lnTo>
                    <a:lnTo>
                      <a:pt x="126" y="562"/>
                    </a:lnTo>
                    <a:lnTo>
                      <a:pt x="126" y="556"/>
                    </a:lnTo>
                    <a:lnTo>
                      <a:pt x="125" y="549"/>
                    </a:lnTo>
                    <a:lnTo>
                      <a:pt x="125" y="544"/>
                    </a:lnTo>
                    <a:lnTo>
                      <a:pt x="123" y="537"/>
                    </a:lnTo>
                    <a:lnTo>
                      <a:pt x="123" y="531"/>
                    </a:lnTo>
                    <a:lnTo>
                      <a:pt x="121" y="524"/>
                    </a:lnTo>
                    <a:lnTo>
                      <a:pt x="121" y="517"/>
                    </a:lnTo>
                    <a:lnTo>
                      <a:pt x="121" y="512"/>
                    </a:lnTo>
                    <a:lnTo>
                      <a:pt x="120" y="506"/>
                    </a:lnTo>
                    <a:lnTo>
                      <a:pt x="120" y="499"/>
                    </a:lnTo>
                    <a:lnTo>
                      <a:pt x="118" y="494"/>
                    </a:lnTo>
                    <a:lnTo>
                      <a:pt x="118" y="487"/>
                    </a:lnTo>
                    <a:lnTo>
                      <a:pt x="116" y="481"/>
                    </a:lnTo>
                    <a:lnTo>
                      <a:pt x="116" y="474"/>
                    </a:lnTo>
                    <a:lnTo>
                      <a:pt x="115" y="467"/>
                    </a:lnTo>
                    <a:lnTo>
                      <a:pt x="115" y="462"/>
                    </a:lnTo>
                    <a:lnTo>
                      <a:pt x="113" y="456"/>
                    </a:lnTo>
                    <a:lnTo>
                      <a:pt x="113" y="451"/>
                    </a:lnTo>
                    <a:lnTo>
                      <a:pt x="111" y="444"/>
                    </a:lnTo>
                    <a:lnTo>
                      <a:pt x="111" y="438"/>
                    </a:lnTo>
                    <a:lnTo>
                      <a:pt x="111" y="431"/>
                    </a:lnTo>
                    <a:lnTo>
                      <a:pt x="110" y="424"/>
                    </a:lnTo>
                    <a:lnTo>
                      <a:pt x="110" y="418"/>
                    </a:lnTo>
                    <a:lnTo>
                      <a:pt x="110" y="413"/>
                    </a:lnTo>
                    <a:lnTo>
                      <a:pt x="108" y="406"/>
                    </a:lnTo>
                    <a:lnTo>
                      <a:pt x="108" y="401"/>
                    </a:lnTo>
                    <a:lnTo>
                      <a:pt x="108" y="394"/>
                    </a:lnTo>
                    <a:lnTo>
                      <a:pt x="106" y="388"/>
                    </a:lnTo>
                    <a:lnTo>
                      <a:pt x="106" y="381"/>
                    </a:lnTo>
                    <a:lnTo>
                      <a:pt x="106" y="374"/>
                    </a:lnTo>
                    <a:lnTo>
                      <a:pt x="106" y="369"/>
                    </a:lnTo>
                    <a:lnTo>
                      <a:pt x="106" y="363"/>
                    </a:lnTo>
                    <a:lnTo>
                      <a:pt x="106" y="356"/>
                    </a:lnTo>
                    <a:lnTo>
                      <a:pt x="106" y="351"/>
                    </a:lnTo>
                    <a:lnTo>
                      <a:pt x="105" y="344"/>
                    </a:lnTo>
                    <a:lnTo>
                      <a:pt x="105" y="339"/>
                    </a:lnTo>
                    <a:lnTo>
                      <a:pt x="105" y="334"/>
                    </a:lnTo>
                    <a:lnTo>
                      <a:pt x="106" y="329"/>
                    </a:lnTo>
                    <a:lnTo>
                      <a:pt x="106" y="323"/>
                    </a:lnTo>
                    <a:lnTo>
                      <a:pt x="106" y="316"/>
                    </a:lnTo>
                    <a:lnTo>
                      <a:pt x="106" y="311"/>
                    </a:lnTo>
                    <a:lnTo>
                      <a:pt x="108" y="304"/>
                    </a:lnTo>
                    <a:lnTo>
                      <a:pt x="108" y="298"/>
                    </a:lnTo>
                    <a:lnTo>
                      <a:pt x="108" y="291"/>
                    </a:lnTo>
                    <a:lnTo>
                      <a:pt x="108" y="284"/>
                    </a:lnTo>
                    <a:lnTo>
                      <a:pt x="110" y="278"/>
                    </a:lnTo>
                    <a:lnTo>
                      <a:pt x="110" y="271"/>
                    </a:lnTo>
                    <a:lnTo>
                      <a:pt x="111" y="264"/>
                    </a:lnTo>
                    <a:lnTo>
                      <a:pt x="111" y="258"/>
                    </a:lnTo>
                    <a:lnTo>
                      <a:pt x="113" y="251"/>
                    </a:lnTo>
                    <a:lnTo>
                      <a:pt x="113" y="243"/>
                    </a:lnTo>
                    <a:lnTo>
                      <a:pt x="113" y="236"/>
                    </a:lnTo>
                    <a:lnTo>
                      <a:pt x="115" y="228"/>
                    </a:lnTo>
                    <a:lnTo>
                      <a:pt x="115" y="221"/>
                    </a:lnTo>
                    <a:lnTo>
                      <a:pt x="116" y="213"/>
                    </a:lnTo>
                    <a:lnTo>
                      <a:pt x="116" y="206"/>
                    </a:lnTo>
                    <a:lnTo>
                      <a:pt x="116" y="198"/>
                    </a:lnTo>
                    <a:lnTo>
                      <a:pt x="118" y="191"/>
                    </a:lnTo>
                    <a:lnTo>
                      <a:pt x="118" y="183"/>
                    </a:lnTo>
                    <a:lnTo>
                      <a:pt x="118" y="176"/>
                    </a:lnTo>
                    <a:lnTo>
                      <a:pt x="118" y="168"/>
                    </a:lnTo>
                    <a:lnTo>
                      <a:pt x="120" y="161"/>
                    </a:lnTo>
                    <a:lnTo>
                      <a:pt x="120" y="155"/>
                    </a:lnTo>
                    <a:lnTo>
                      <a:pt x="120" y="148"/>
                    </a:lnTo>
                    <a:lnTo>
                      <a:pt x="120" y="140"/>
                    </a:lnTo>
                    <a:lnTo>
                      <a:pt x="120" y="133"/>
                    </a:lnTo>
                    <a:lnTo>
                      <a:pt x="118" y="126"/>
                    </a:lnTo>
                    <a:lnTo>
                      <a:pt x="118" y="120"/>
                    </a:lnTo>
                    <a:lnTo>
                      <a:pt x="116" y="111"/>
                    </a:lnTo>
                    <a:lnTo>
                      <a:pt x="116" y="105"/>
                    </a:lnTo>
                    <a:lnTo>
                      <a:pt x="115" y="98"/>
                    </a:lnTo>
                    <a:lnTo>
                      <a:pt x="113" y="93"/>
                    </a:lnTo>
                    <a:lnTo>
                      <a:pt x="111" y="86"/>
                    </a:lnTo>
                    <a:lnTo>
                      <a:pt x="111" y="80"/>
                    </a:lnTo>
                    <a:lnTo>
                      <a:pt x="110" y="73"/>
                    </a:lnTo>
                    <a:lnTo>
                      <a:pt x="108" y="68"/>
                    </a:lnTo>
                    <a:lnTo>
                      <a:pt x="105" y="61"/>
                    </a:lnTo>
                    <a:lnTo>
                      <a:pt x="103" y="56"/>
                    </a:lnTo>
                    <a:lnTo>
                      <a:pt x="100" y="51"/>
                    </a:lnTo>
                    <a:lnTo>
                      <a:pt x="98" y="46"/>
                    </a:lnTo>
                    <a:lnTo>
                      <a:pt x="95" y="41"/>
                    </a:lnTo>
                    <a:lnTo>
                      <a:pt x="91" y="36"/>
                    </a:lnTo>
                    <a:lnTo>
                      <a:pt x="88" y="33"/>
                    </a:lnTo>
                    <a:lnTo>
                      <a:pt x="85" y="28"/>
                    </a:lnTo>
                    <a:lnTo>
                      <a:pt x="80" y="23"/>
                    </a:lnTo>
                    <a:lnTo>
                      <a:pt x="76" y="22"/>
                    </a:lnTo>
                    <a:lnTo>
                      <a:pt x="71" y="17"/>
                    </a:lnTo>
                    <a:lnTo>
                      <a:pt x="66" y="13"/>
                    </a:lnTo>
                    <a:lnTo>
                      <a:pt x="61" y="12"/>
                    </a:lnTo>
                    <a:lnTo>
                      <a:pt x="56" y="10"/>
                    </a:lnTo>
                    <a:lnTo>
                      <a:pt x="50" y="7"/>
                    </a:lnTo>
                    <a:lnTo>
                      <a:pt x="45" y="5"/>
                    </a:lnTo>
                    <a:lnTo>
                      <a:pt x="38" y="3"/>
                    </a:lnTo>
                    <a:lnTo>
                      <a:pt x="31" y="3"/>
                    </a:lnTo>
                    <a:lnTo>
                      <a:pt x="25" y="0"/>
                    </a:lnTo>
                    <a:lnTo>
                      <a:pt x="18" y="0"/>
                    </a:lnTo>
                    <a:lnTo>
                      <a:pt x="10" y="0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1" y="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0" name="Freeform 58">
                <a:extLst>
                  <a:ext uri="{FF2B5EF4-FFF2-40B4-BE49-F238E27FC236}">
                    <a16:creationId xmlns:a16="http://schemas.microsoft.com/office/drawing/2014/main" id="{925984AD-5B8C-454B-89DE-E601D6262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7" y="1467"/>
                <a:ext cx="154" cy="974"/>
              </a:xfrm>
              <a:custGeom>
                <a:avLst/>
                <a:gdLst>
                  <a:gd name="T0" fmla="*/ 39 w 154"/>
                  <a:gd name="T1" fmla="*/ 25 h 974"/>
                  <a:gd name="T2" fmla="*/ 77 w 154"/>
                  <a:gd name="T3" fmla="*/ 55 h 974"/>
                  <a:gd name="T4" fmla="*/ 104 w 154"/>
                  <a:gd name="T5" fmla="*/ 90 h 974"/>
                  <a:gd name="T6" fmla="*/ 122 w 154"/>
                  <a:gd name="T7" fmla="*/ 128 h 974"/>
                  <a:gd name="T8" fmla="*/ 134 w 154"/>
                  <a:gd name="T9" fmla="*/ 167 h 974"/>
                  <a:gd name="T10" fmla="*/ 139 w 154"/>
                  <a:gd name="T11" fmla="*/ 210 h 974"/>
                  <a:gd name="T12" fmla="*/ 139 w 154"/>
                  <a:gd name="T13" fmla="*/ 253 h 974"/>
                  <a:gd name="T14" fmla="*/ 135 w 154"/>
                  <a:gd name="T15" fmla="*/ 300 h 974"/>
                  <a:gd name="T16" fmla="*/ 130 w 154"/>
                  <a:gd name="T17" fmla="*/ 346 h 974"/>
                  <a:gd name="T18" fmla="*/ 124 w 154"/>
                  <a:gd name="T19" fmla="*/ 393 h 974"/>
                  <a:gd name="T20" fmla="*/ 119 w 154"/>
                  <a:gd name="T21" fmla="*/ 440 h 974"/>
                  <a:gd name="T22" fmla="*/ 117 w 154"/>
                  <a:gd name="T23" fmla="*/ 473 h 974"/>
                  <a:gd name="T24" fmla="*/ 117 w 154"/>
                  <a:gd name="T25" fmla="*/ 498 h 974"/>
                  <a:gd name="T26" fmla="*/ 117 w 154"/>
                  <a:gd name="T27" fmla="*/ 521 h 974"/>
                  <a:gd name="T28" fmla="*/ 119 w 154"/>
                  <a:gd name="T29" fmla="*/ 551 h 974"/>
                  <a:gd name="T30" fmla="*/ 120 w 154"/>
                  <a:gd name="T31" fmla="*/ 574 h 974"/>
                  <a:gd name="T32" fmla="*/ 124 w 154"/>
                  <a:gd name="T33" fmla="*/ 596 h 974"/>
                  <a:gd name="T34" fmla="*/ 127 w 154"/>
                  <a:gd name="T35" fmla="*/ 618 h 974"/>
                  <a:gd name="T36" fmla="*/ 130 w 154"/>
                  <a:gd name="T37" fmla="*/ 638 h 974"/>
                  <a:gd name="T38" fmla="*/ 134 w 154"/>
                  <a:gd name="T39" fmla="*/ 661 h 974"/>
                  <a:gd name="T40" fmla="*/ 137 w 154"/>
                  <a:gd name="T41" fmla="*/ 683 h 974"/>
                  <a:gd name="T42" fmla="*/ 140 w 154"/>
                  <a:gd name="T43" fmla="*/ 707 h 974"/>
                  <a:gd name="T44" fmla="*/ 144 w 154"/>
                  <a:gd name="T45" fmla="*/ 731 h 974"/>
                  <a:gd name="T46" fmla="*/ 144 w 154"/>
                  <a:gd name="T47" fmla="*/ 754 h 974"/>
                  <a:gd name="T48" fmla="*/ 144 w 154"/>
                  <a:gd name="T49" fmla="*/ 777 h 974"/>
                  <a:gd name="T50" fmla="*/ 142 w 154"/>
                  <a:gd name="T51" fmla="*/ 801 h 974"/>
                  <a:gd name="T52" fmla="*/ 139 w 154"/>
                  <a:gd name="T53" fmla="*/ 822 h 974"/>
                  <a:gd name="T54" fmla="*/ 132 w 154"/>
                  <a:gd name="T55" fmla="*/ 842 h 974"/>
                  <a:gd name="T56" fmla="*/ 122 w 154"/>
                  <a:gd name="T57" fmla="*/ 862 h 974"/>
                  <a:gd name="T58" fmla="*/ 105 w 154"/>
                  <a:gd name="T59" fmla="*/ 882 h 974"/>
                  <a:gd name="T60" fmla="*/ 87 w 154"/>
                  <a:gd name="T61" fmla="*/ 904 h 974"/>
                  <a:gd name="T62" fmla="*/ 67 w 154"/>
                  <a:gd name="T63" fmla="*/ 922 h 974"/>
                  <a:gd name="T64" fmla="*/ 49 w 154"/>
                  <a:gd name="T65" fmla="*/ 940 h 974"/>
                  <a:gd name="T66" fmla="*/ 34 w 154"/>
                  <a:gd name="T67" fmla="*/ 959 h 974"/>
                  <a:gd name="T68" fmla="*/ 44 w 154"/>
                  <a:gd name="T69" fmla="*/ 974 h 974"/>
                  <a:gd name="T70" fmla="*/ 85 w 154"/>
                  <a:gd name="T71" fmla="*/ 937 h 974"/>
                  <a:gd name="T72" fmla="*/ 117 w 154"/>
                  <a:gd name="T73" fmla="*/ 894 h 974"/>
                  <a:gd name="T74" fmla="*/ 139 w 154"/>
                  <a:gd name="T75" fmla="*/ 849 h 974"/>
                  <a:gd name="T76" fmla="*/ 150 w 154"/>
                  <a:gd name="T77" fmla="*/ 801 h 974"/>
                  <a:gd name="T78" fmla="*/ 154 w 154"/>
                  <a:gd name="T79" fmla="*/ 749 h 974"/>
                  <a:gd name="T80" fmla="*/ 152 w 154"/>
                  <a:gd name="T81" fmla="*/ 697 h 974"/>
                  <a:gd name="T82" fmla="*/ 145 w 154"/>
                  <a:gd name="T83" fmla="*/ 644 h 974"/>
                  <a:gd name="T84" fmla="*/ 139 w 154"/>
                  <a:gd name="T85" fmla="*/ 589 h 974"/>
                  <a:gd name="T86" fmla="*/ 132 w 154"/>
                  <a:gd name="T87" fmla="*/ 534 h 974"/>
                  <a:gd name="T88" fmla="*/ 129 w 154"/>
                  <a:gd name="T89" fmla="*/ 479 h 974"/>
                  <a:gd name="T90" fmla="*/ 132 w 154"/>
                  <a:gd name="T91" fmla="*/ 425 h 974"/>
                  <a:gd name="T92" fmla="*/ 137 w 154"/>
                  <a:gd name="T93" fmla="*/ 373 h 974"/>
                  <a:gd name="T94" fmla="*/ 142 w 154"/>
                  <a:gd name="T95" fmla="*/ 323 h 974"/>
                  <a:gd name="T96" fmla="*/ 147 w 154"/>
                  <a:gd name="T97" fmla="*/ 276 h 974"/>
                  <a:gd name="T98" fmla="*/ 149 w 154"/>
                  <a:gd name="T99" fmla="*/ 232 h 974"/>
                  <a:gd name="T100" fmla="*/ 147 w 154"/>
                  <a:gd name="T101" fmla="*/ 188 h 974"/>
                  <a:gd name="T102" fmla="*/ 139 w 154"/>
                  <a:gd name="T103" fmla="*/ 148 h 974"/>
                  <a:gd name="T104" fmla="*/ 124 w 154"/>
                  <a:gd name="T105" fmla="*/ 110 h 974"/>
                  <a:gd name="T106" fmla="*/ 102 w 154"/>
                  <a:gd name="T107" fmla="*/ 75 h 974"/>
                  <a:gd name="T108" fmla="*/ 70 w 154"/>
                  <a:gd name="T109" fmla="*/ 44 h 974"/>
                  <a:gd name="T110" fmla="*/ 27 w 154"/>
                  <a:gd name="T111" fmla="*/ 14 h 974"/>
                  <a:gd name="T112" fmla="*/ 0 w 154"/>
                  <a:gd name="T113" fmla="*/ 2 h 9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154"/>
                  <a:gd name="T172" fmla="*/ 0 h 974"/>
                  <a:gd name="T173" fmla="*/ 154 w 154"/>
                  <a:gd name="T174" fmla="*/ 974 h 9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154" h="974">
                    <a:moveTo>
                      <a:pt x="0" y="2"/>
                    </a:moveTo>
                    <a:lnTo>
                      <a:pt x="9" y="7"/>
                    </a:lnTo>
                    <a:lnTo>
                      <a:pt x="17" y="10"/>
                    </a:lnTo>
                    <a:lnTo>
                      <a:pt x="24" y="15"/>
                    </a:lnTo>
                    <a:lnTo>
                      <a:pt x="32" y="20"/>
                    </a:lnTo>
                    <a:lnTo>
                      <a:pt x="39" y="25"/>
                    </a:lnTo>
                    <a:lnTo>
                      <a:pt x="47" y="30"/>
                    </a:lnTo>
                    <a:lnTo>
                      <a:pt x="54" y="35"/>
                    </a:lnTo>
                    <a:lnTo>
                      <a:pt x="60" y="40"/>
                    </a:lnTo>
                    <a:lnTo>
                      <a:pt x="65" y="45"/>
                    </a:lnTo>
                    <a:lnTo>
                      <a:pt x="72" y="50"/>
                    </a:lnTo>
                    <a:lnTo>
                      <a:pt x="77" y="55"/>
                    </a:lnTo>
                    <a:lnTo>
                      <a:pt x="82" y="62"/>
                    </a:lnTo>
                    <a:lnTo>
                      <a:pt x="87" y="67"/>
                    </a:lnTo>
                    <a:lnTo>
                      <a:pt x="92" y="73"/>
                    </a:lnTo>
                    <a:lnTo>
                      <a:pt x="95" y="78"/>
                    </a:lnTo>
                    <a:lnTo>
                      <a:pt x="100" y="85"/>
                    </a:lnTo>
                    <a:lnTo>
                      <a:pt x="104" y="90"/>
                    </a:lnTo>
                    <a:lnTo>
                      <a:pt x="107" y="97"/>
                    </a:lnTo>
                    <a:lnTo>
                      <a:pt x="110" y="103"/>
                    </a:lnTo>
                    <a:lnTo>
                      <a:pt x="114" y="108"/>
                    </a:lnTo>
                    <a:lnTo>
                      <a:pt x="117" y="115"/>
                    </a:lnTo>
                    <a:lnTo>
                      <a:pt x="120" y="122"/>
                    </a:lnTo>
                    <a:lnTo>
                      <a:pt x="122" y="128"/>
                    </a:lnTo>
                    <a:lnTo>
                      <a:pt x="125" y="135"/>
                    </a:lnTo>
                    <a:lnTo>
                      <a:pt x="127" y="142"/>
                    </a:lnTo>
                    <a:lnTo>
                      <a:pt x="129" y="147"/>
                    </a:lnTo>
                    <a:lnTo>
                      <a:pt x="130" y="153"/>
                    </a:lnTo>
                    <a:lnTo>
                      <a:pt x="132" y="162"/>
                    </a:lnTo>
                    <a:lnTo>
                      <a:pt x="134" y="167"/>
                    </a:lnTo>
                    <a:lnTo>
                      <a:pt x="135" y="175"/>
                    </a:lnTo>
                    <a:lnTo>
                      <a:pt x="135" y="182"/>
                    </a:lnTo>
                    <a:lnTo>
                      <a:pt x="137" y="188"/>
                    </a:lnTo>
                    <a:lnTo>
                      <a:pt x="137" y="195"/>
                    </a:lnTo>
                    <a:lnTo>
                      <a:pt x="139" y="203"/>
                    </a:lnTo>
                    <a:lnTo>
                      <a:pt x="139" y="210"/>
                    </a:lnTo>
                    <a:lnTo>
                      <a:pt x="139" y="217"/>
                    </a:lnTo>
                    <a:lnTo>
                      <a:pt x="139" y="225"/>
                    </a:lnTo>
                    <a:lnTo>
                      <a:pt x="139" y="232"/>
                    </a:lnTo>
                    <a:lnTo>
                      <a:pt x="139" y="238"/>
                    </a:lnTo>
                    <a:lnTo>
                      <a:pt x="139" y="247"/>
                    </a:lnTo>
                    <a:lnTo>
                      <a:pt x="139" y="253"/>
                    </a:lnTo>
                    <a:lnTo>
                      <a:pt x="137" y="260"/>
                    </a:lnTo>
                    <a:lnTo>
                      <a:pt x="137" y="268"/>
                    </a:lnTo>
                    <a:lnTo>
                      <a:pt x="137" y="276"/>
                    </a:lnTo>
                    <a:lnTo>
                      <a:pt x="135" y="283"/>
                    </a:lnTo>
                    <a:lnTo>
                      <a:pt x="135" y="291"/>
                    </a:lnTo>
                    <a:lnTo>
                      <a:pt x="135" y="300"/>
                    </a:lnTo>
                    <a:lnTo>
                      <a:pt x="134" y="306"/>
                    </a:lnTo>
                    <a:lnTo>
                      <a:pt x="134" y="315"/>
                    </a:lnTo>
                    <a:lnTo>
                      <a:pt x="132" y="323"/>
                    </a:lnTo>
                    <a:lnTo>
                      <a:pt x="132" y="330"/>
                    </a:lnTo>
                    <a:lnTo>
                      <a:pt x="130" y="338"/>
                    </a:lnTo>
                    <a:lnTo>
                      <a:pt x="130" y="346"/>
                    </a:lnTo>
                    <a:lnTo>
                      <a:pt x="129" y="353"/>
                    </a:lnTo>
                    <a:lnTo>
                      <a:pt x="127" y="361"/>
                    </a:lnTo>
                    <a:lnTo>
                      <a:pt x="127" y="370"/>
                    </a:lnTo>
                    <a:lnTo>
                      <a:pt x="125" y="378"/>
                    </a:lnTo>
                    <a:lnTo>
                      <a:pt x="125" y="386"/>
                    </a:lnTo>
                    <a:lnTo>
                      <a:pt x="124" y="393"/>
                    </a:lnTo>
                    <a:lnTo>
                      <a:pt x="124" y="401"/>
                    </a:lnTo>
                    <a:lnTo>
                      <a:pt x="122" y="410"/>
                    </a:lnTo>
                    <a:lnTo>
                      <a:pt x="122" y="418"/>
                    </a:lnTo>
                    <a:lnTo>
                      <a:pt x="120" y="425"/>
                    </a:lnTo>
                    <a:lnTo>
                      <a:pt x="120" y="433"/>
                    </a:lnTo>
                    <a:lnTo>
                      <a:pt x="119" y="440"/>
                    </a:lnTo>
                    <a:lnTo>
                      <a:pt x="119" y="445"/>
                    </a:lnTo>
                    <a:lnTo>
                      <a:pt x="117" y="450"/>
                    </a:lnTo>
                    <a:lnTo>
                      <a:pt x="117" y="456"/>
                    </a:lnTo>
                    <a:lnTo>
                      <a:pt x="117" y="461"/>
                    </a:lnTo>
                    <a:lnTo>
                      <a:pt x="117" y="466"/>
                    </a:lnTo>
                    <a:lnTo>
                      <a:pt x="117" y="473"/>
                    </a:lnTo>
                    <a:lnTo>
                      <a:pt x="117" y="478"/>
                    </a:lnTo>
                    <a:lnTo>
                      <a:pt x="117" y="483"/>
                    </a:lnTo>
                    <a:lnTo>
                      <a:pt x="117" y="489"/>
                    </a:lnTo>
                    <a:lnTo>
                      <a:pt x="117" y="491"/>
                    </a:lnTo>
                    <a:lnTo>
                      <a:pt x="117" y="494"/>
                    </a:lnTo>
                    <a:lnTo>
                      <a:pt x="117" y="498"/>
                    </a:lnTo>
                    <a:lnTo>
                      <a:pt x="117" y="501"/>
                    </a:lnTo>
                    <a:lnTo>
                      <a:pt x="117" y="506"/>
                    </a:lnTo>
                    <a:lnTo>
                      <a:pt x="117" y="511"/>
                    </a:lnTo>
                    <a:lnTo>
                      <a:pt x="117" y="514"/>
                    </a:lnTo>
                    <a:lnTo>
                      <a:pt x="117" y="518"/>
                    </a:lnTo>
                    <a:lnTo>
                      <a:pt x="117" y="521"/>
                    </a:lnTo>
                    <a:lnTo>
                      <a:pt x="117" y="524"/>
                    </a:lnTo>
                    <a:lnTo>
                      <a:pt x="117" y="529"/>
                    </a:lnTo>
                    <a:lnTo>
                      <a:pt x="117" y="534"/>
                    </a:lnTo>
                    <a:lnTo>
                      <a:pt x="119" y="539"/>
                    </a:lnTo>
                    <a:lnTo>
                      <a:pt x="119" y="546"/>
                    </a:lnTo>
                    <a:lnTo>
                      <a:pt x="119" y="551"/>
                    </a:lnTo>
                    <a:lnTo>
                      <a:pt x="119" y="558"/>
                    </a:lnTo>
                    <a:lnTo>
                      <a:pt x="119" y="559"/>
                    </a:lnTo>
                    <a:lnTo>
                      <a:pt x="120" y="563"/>
                    </a:lnTo>
                    <a:lnTo>
                      <a:pt x="120" y="566"/>
                    </a:lnTo>
                    <a:lnTo>
                      <a:pt x="120" y="568"/>
                    </a:lnTo>
                    <a:lnTo>
                      <a:pt x="120" y="574"/>
                    </a:lnTo>
                    <a:lnTo>
                      <a:pt x="122" y="579"/>
                    </a:lnTo>
                    <a:lnTo>
                      <a:pt x="122" y="583"/>
                    </a:lnTo>
                    <a:lnTo>
                      <a:pt x="122" y="584"/>
                    </a:lnTo>
                    <a:lnTo>
                      <a:pt x="124" y="588"/>
                    </a:lnTo>
                    <a:lnTo>
                      <a:pt x="124" y="591"/>
                    </a:lnTo>
                    <a:lnTo>
                      <a:pt x="124" y="596"/>
                    </a:lnTo>
                    <a:lnTo>
                      <a:pt x="125" y="603"/>
                    </a:lnTo>
                    <a:lnTo>
                      <a:pt x="125" y="604"/>
                    </a:lnTo>
                    <a:lnTo>
                      <a:pt x="125" y="608"/>
                    </a:lnTo>
                    <a:lnTo>
                      <a:pt x="125" y="611"/>
                    </a:lnTo>
                    <a:lnTo>
                      <a:pt x="127" y="614"/>
                    </a:lnTo>
                    <a:lnTo>
                      <a:pt x="127" y="618"/>
                    </a:lnTo>
                    <a:lnTo>
                      <a:pt x="127" y="621"/>
                    </a:lnTo>
                    <a:lnTo>
                      <a:pt x="127" y="624"/>
                    </a:lnTo>
                    <a:lnTo>
                      <a:pt x="129" y="628"/>
                    </a:lnTo>
                    <a:lnTo>
                      <a:pt x="129" y="631"/>
                    </a:lnTo>
                    <a:lnTo>
                      <a:pt x="129" y="634"/>
                    </a:lnTo>
                    <a:lnTo>
                      <a:pt x="130" y="638"/>
                    </a:lnTo>
                    <a:lnTo>
                      <a:pt x="130" y="643"/>
                    </a:lnTo>
                    <a:lnTo>
                      <a:pt x="130" y="646"/>
                    </a:lnTo>
                    <a:lnTo>
                      <a:pt x="132" y="649"/>
                    </a:lnTo>
                    <a:lnTo>
                      <a:pt x="132" y="653"/>
                    </a:lnTo>
                    <a:lnTo>
                      <a:pt x="134" y="656"/>
                    </a:lnTo>
                    <a:lnTo>
                      <a:pt x="134" y="661"/>
                    </a:lnTo>
                    <a:lnTo>
                      <a:pt x="134" y="664"/>
                    </a:lnTo>
                    <a:lnTo>
                      <a:pt x="134" y="668"/>
                    </a:lnTo>
                    <a:lnTo>
                      <a:pt x="135" y="673"/>
                    </a:lnTo>
                    <a:lnTo>
                      <a:pt x="135" y="676"/>
                    </a:lnTo>
                    <a:lnTo>
                      <a:pt x="137" y="679"/>
                    </a:lnTo>
                    <a:lnTo>
                      <a:pt x="137" y="683"/>
                    </a:lnTo>
                    <a:lnTo>
                      <a:pt x="137" y="687"/>
                    </a:lnTo>
                    <a:lnTo>
                      <a:pt x="137" y="691"/>
                    </a:lnTo>
                    <a:lnTo>
                      <a:pt x="139" y="696"/>
                    </a:lnTo>
                    <a:lnTo>
                      <a:pt x="139" y="699"/>
                    </a:lnTo>
                    <a:lnTo>
                      <a:pt x="140" y="702"/>
                    </a:lnTo>
                    <a:lnTo>
                      <a:pt x="140" y="707"/>
                    </a:lnTo>
                    <a:lnTo>
                      <a:pt x="140" y="711"/>
                    </a:lnTo>
                    <a:lnTo>
                      <a:pt x="140" y="714"/>
                    </a:lnTo>
                    <a:lnTo>
                      <a:pt x="142" y="719"/>
                    </a:lnTo>
                    <a:lnTo>
                      <a:pt x="142" y="722"/>
                    </a:lnTo>
                    <a:lnTo>
                      <a:pt x="142" y="727"/>
                    </a:lnTo>
                    <a:lnTo>
                      <a:pt x="144" y="731"/>
                    </a:lnTo>
                    <a:lnTo>
                      <a:pt x="144" y="736"/>
                    </a:lnTo>
                    <a:lnTo>
                      <a:pt x="144" y="739"/>
                    </a:lnTo>
                    <a:lnTo>
                      <a:pt x="144" y="742"/>
                    </a:lnTo>
                    <a:lnTo>
                      <a:pt x="144" y="746"/>
                    </a:lnTo>
                    <a:lnTo>
                      <a:pt x="144" y="751"/>
                    </a:lnTo>
                    <a:lnTo>
                      <a:pt x="144" y="754"/>
                    </a:lnTo>
                    <a:lnTo>
                      <a:pt x="144" y="759"/>
                    </a:lnTo>
                    <a:lnTo>
                      <a:pt x="144" y="762"/>
                    </a:lnTo>
                    <a:lnTo>
                      <a:pt x="145" y="766"/>
                    </a:lnTo>
                    <a:lnTo>
                      <a:pt x="144" y="769"/>
                    </a:lnTo>
                    <a:lnTo>
                      <a:pt x="144" y="774"/>
                    </a:lnTo>
                    <a:lnTo>
                      <a:pt x="144" y="777"/>
                    </a:lnTo>
                    <a:lnTo>
                      <a:pt x="144" y="781"/>
                    </a:lnTo>
                    <a:lnTo>
                      <a:pt x="144" y="786"/>
                    </a:lnTo>
                    <a:lnTo>
                      <a:pt x="144" y="789"/>
                    </a:lnTo>
                    <a:lnTo>
                      <a:pt x="144" y="792"/>
                    </a:lnTo>
                    <a:lnTo>
                      <a:pt x="144" y="797"/>
                    </a:lnTo>
                    <a:lnTo>
                      <a:pt x="142" y="801"/>
                    </a:lnTo>
                    <a:lnTo>
                      <a:pt x="142" y="804"/>
                    </a:lnTo>
                    <a:lnTo>
                      <a:pt x="140" y="807"/>
                    </a:lnTo>
                    <a:lnTo>
                      <a:pt x="140" y="811"/>
                    </a:lnTo>
                    <a:lnTo>
                      <a:pt x="139" y="814"/>
                    </a:lnTo>
                    <a:lnTo>
                      <a:pt x="139" y="817"/>
                    </a:lnTo>
                    <a:lnTo>
                      <a:pt x="139" y="822"/>
                    </a:lnTo>
                    <a:lnTo>
                      <a:pt x="137" y="826"/>
                    </a:lnTo>
                    <a:lnTo>
                      <a:pt x="135" y="829"/>
                    </a:lnTo>
                    <a:lnTo>
                      <a:pt x="135" y="832"/>
                    </a:lnTo>
                    <a:lnTo>
                      <a:pt x="134" y="836"/>
                    </a:lnTo>
                    <a:lnTo>
                      <a:pt x="134" y="839"/>
                    </a:lnTo>
                    <a:lnTo>
                      <a:pt x="132" y="842"/>
                    </a:lnTo>
                    <a:lnTo>
                      <a:pt x="130" y="846"/>
                    </a:lnTo>
                    <a:lnTo>
                      <a:pt x="129" y="849"/>
                    </a:lnTo>
                    <a:lnTo>
                      <a:pt x="129" y="852"/>
                    </a:lnTo>
                    <a:lnTo>
                      <a:pt x="125" y="856"/>
                    </a:lnTo>
                    <a:lnTo>
                      <a:pt x="124" y="859"/>
                    </a:lnTo>
                    <a:lnTo>
                      <a:pt x="122" y="862"/>
                    </a:lnTo>
                    <a:lnTo>
                      <a:pt x="119" y="866"/>
                    </a:lnTo>
                    <a:lnTo>
                      <a:pt x="117" y="869"/>
                    </a:lnTo>
                    <a:lnTo>
                      <a:pt x="114" y="872"/>
                    </a:lnTo>
                    <a:lnTo>
                      <a:pt x="110" y="876"/>
                    </a:lnTo>
                    <a:lnTo>
                      <a:pt x="109" y="881"/>
                    </a:lnTo>
                    <a:lnTo>
                      <a:pt x="105" y="882"/>
                    </a:lnTo>
                    <a:lnTo>
                      <a:pt x="102" y="886"/>
                    </a:lnTo>
                    <a:lnTo>
                      <a:pt x="100" y="889"/>
                    </a:lnTo>
                    <a:lnTo>
                      <a:pt x="97" y="894"/>
                    </a:lnTo>
                    <a:lnTo>
                      <a:pt x="94" y="895"/>
                    </a:lnTo>
                    <a:lnTo>
                      <a:pt x="90" y="900"/>
                    </a:lnTo>
                    <a:lnTo>
                      <a:pt x="87" y="904"/>
                    </a:lnTo>
                    <a:lnTo>
                      <a:pt x="85" y="907"/>
                    </a:lnTo>
                    <a:lnTo>
                      <a:pt x="80" y="909"/>
                    </a:lnTo>
                    <a:lnTo>
                      <a:pt x="77" y="912"/>
                    </a:lnTo>
                    <a:lnTo>
                      <a:pt x="74" y="915"/>
                    </a:lnTo>
                    <a:lnTo>
                      <a:pt x="70" y="919"/>
                    </a:lnTo>
                    <a:lnTo>
                      <a:pt x="67" y="922"/>
                    </a:lnTo>
                    <a:lnTo>
                      <a:pt x="65" y="925"/>
                    </a:lnTo>
                    <a:lnTo>
                      <a:pt x="62" y="929"/>
                    </a:lnTo>
                    <a:lnTo>
                      <a:pt x="59" y="932"/>
                    </a:lnTo>
                    <a:lnTo>
                      <a:pt x="55" y="934"/>
                    </a:lnTo>
                    <a:lnTo>
                      <a:pt x="52" y="937"/>
                    </a:lnTo>
                    <a:lnTo>
                      <a:pt x="49" y="940"/>
                    </a:lnTo>
                    <a:lnTo>
                      <a:pt x="45" y="944"/>
                    </a:lnTo>
                    <a:lnTo>
                      <a:pt x="44" y="947"/>
                    </a:lnTo>
                    <a:lnTo>
                      <a:pt x="40" y="950"/>
                    </a:lnTo>
                    <a:lnTo>
                      <a:pt x="37" y="954"/>
                    </a:lnTo>
                    <a:lnTo>
                      <a:pt x="35" y="957"/>
                    </a:lnTo>
                    <a:lnTo>
                      <a:pt x="34" y="959"/>
                    </a:lnTo>
                    <a:lnTo>
                      <a:pt x="34" y="962"/>
                    </a:lnTo>
                    <a:lnTo>
                      <a:pt x="34" y="965"/>
                    </a:lnTo>
                    <a:lnTo>
                      <a:pt x="35" y="970"/>
                    </a:lnTo>
                    <a:lnTo>
                      <a:pt x="37" y="972"/>
                    </a:lnTo>
                    <a:lnTo>
                      <a:pt x="40" y="974"/>
                    </a:lnTo>
                    <a:lnTo>
                      <a:pt x="44" y="974"/>
                    </a:lnTo>
                    <a:lnTo>
                      <a:pt x="47" y="972"/>
                    </a:lnTo>
                    <a:lnTo>
                      <a:pt x="55" y="964"/>
                    </a:lnTo>
                    <a:lnTo>
                      <a:pt x="64" y="957"/>
                    </a:lnTo>
                    <a:lnTo>
                      <a:pt x="70" y="950"/>
                    </a:lnTo>
                    <a:lnTo>
                      <a:pt x="79" y="944"/>
                    </a:lnTo>
                    <a:lnTo>
                      <a:pt x="85" y="937"/>
                    </a:lnTo>
                    <a:lnTo>
                      <a:pt x="92" y="930"/>
                    </a:lnTo>
                    <a:lnTo>
                      <a:pt x="97" y="924"/>
                    </a:lnTo>
                    <a:lnTo>
                      <a:pt x="104" y="917"/>
                    </a:lnTo>
                    <a:lnTo>
                      <a:pt x="109" y="909"/>
                    </a:lnTo>
                    <a:lnTo>
                      <a:pt x="114" y="902"/>
                    </a:lnTo>
                    <a:lnTo>
                      <a:pt x="117" y="894"/>
                    </a:lnTo>
                    <a:lnTo>
                      <a:pt x="122" y="887"/>
                    </a:lnTo>
                    <a:lnTo>
                      <a:pt x="125" y="879"/>
                    </a:lnTo>
                    <a:lnTo>
                      <a:pt x="130" y="871"/>
                    </a:lnTo>
                    <a:lnTo>
                      <a:pt x="134" y="864"/>
                    </a:lnTo>
                    <a:lnTo>
                      <a:pt x="137" y="857"/>
                    </a:lnTo>
                    <a:lnTo>
                      <a:pt x="139" y="849"/>
                    </a:lnTo>
                    <a:lnTo>
                      <a:pt x="142" y="841"/>
                    </a:lnTo>
                    <a:lnTo>
                      <a:pt x="144" y="832"/>
                    </a:lnTo>
                    <a:lnTo>
                      <a:pt x="145" y="824"/>
                    </a:lnTo>
                    <a:lnTo>
                      <a:pt x="147" y="816"/>
                    </a:lnTo>
                    <a:lnTo>
                      <a:pt x="149" y="809"/>
                    </a:lnTo>
                    <a:lnTo>
                      <a:pt x="150" y="801"/>
                    </a:lnTo>
                    <a:lnTo>
                      <a:pt x="152" y="792"/>
                    </a:lnTo>
                    <a:lnTo>
                      <a:pt x="152" y="784"/>
                    </a:lnTo>
                    <a:lnTo>
                      <a:pt x="152" y="776"/>
                    </a:lnTo>
                    <a:lnTo>
                      <a:pt x="154" y="766"/>
                    </a:lnTo>
                    <a:lnTo>
                      <a:pt x="154" y="759"/>
                    </a:lnTo>
                    <a:lnTo>
                      <a:pt x="154" y="749"/>
                    </a:lnTo>
                    <a:lnTo>
                      <a:pt x="154" y="742"/>
                    </a:lnTo>
                    <a:lnTo>
                      <a:pt x="154" y="732"/>
                    </a:lnTo>
                    <a:lnTo>
                      <a:pt x="154" y="724"/>
                    </a:lnTo>
                    <a:lnTo>
                      <a:pt x="152" y="716"/>
                    </a:lnTo>
                    <a:lnTo>
                      <a:pt x="152" y="707"/>
                    </a:lnTo>
                    <a:lnTo>
                      <a:pt x="152" y="697"/>
                    </a:lnTo>
                    <a:lnTo>
                      <a:pt x="150" y="689"/>
                    </a:lnTo>
                    <a:lnTo>
                      <a:pt x="150" y="681"/>
                    </a:lnTo>
                    <a:lnTo>
                      <a:pt x="149" y="671"/>
                    </a:lnTo>
                    <a:lnTo>
                      <a:pt x="147" y="663"/>
                    </a:lnTo>
                    <a:lnTo>
                      <a:pt x="147" y="654"/>
                    </a:lnTo>
                    <a:lnTo>
                      <a:pt x="145" y="644"/>
                    </a:lnTo>
                    <a:lnTo>
                      <a:pt x="145" y="636"/>
                    </a:lnTo>
                    <a:lnTo>
                      <a:pt x="144" y="626"/>
                    </a:lnTo>
                    <a:lnTo>
                      <a:pt x="142" y="618"/>
                    </a:lnTo>
                    <a:lnTo>
                      <a:pt x="140" y="608"/>
                    </a:lnTo>
                    <a:lnTo>
                      <a:pt x="140" y="599"/>
                    </a:lnTo>
                    <a:lnTo>
                      <a:pt x="139" y="589"/>
                    </a:lnTo>
                    <a:lnTo>
                      <a:pt x="137" y="581"/>
                    </a:lnTo>
                    <a:lnTo>
                      <a:pt x="135" y="571"/>
                    </a:lnTo>
                    <a:lnTo>
                      <a:pt x="135" y="563"/>
                    </a:lnTo>
                    <a:lnTo>
                      <a:pt x="134" y="553"/>
                    </a:lnTo>
                    <a:lnTo>
                      <a:pt x="134" y="544"/>
                    </a:lnTo>
                    <a:lnTo>
                      <a:pt x="132" y="534"/>
                    </a:lnTo>
                    <a:lnTo>
                      <a:pt x="132" y="524"/>
                    </a:lnTo>
                    <a:lnTo>
                      <a:pt x="130" y="516"/>
                    </a:lnTo>
                    <a:lnTo>
                      <a:pt x="130" y="508"/>
                    </a:lnTo>
                    <a:lnTo>
                      <a:pt x="130" y="498"/>
                    </a:lnTo>
                    <a:lnTo>
                      <a:pt x="129" y="488"/>
                    </a:lnTo>
                    <a:lnTo>
                      <a:pt x="129" y="479"/>
                    </a:lnTo>
                    <a:lnTo>
                      <a:pt x="129" y="470"/>
                    </a:lnTo>
                    <a:lnTo>
                      <a:pt x="129" y="461"/>
                    </a:lnTo>
                    <a:lnTo>
                      <a:pt x="130" y="451"/>
                    </a:lnTo>
                    <a:lnTo>
                      <a:pt x="130" y="443"/>
                    </a:lnTo>
                    <a:lnTo>
                      <a:pt x="132" y="433"/>
                    </a:lnTo>
                    <a:lnTo>
                      <a:pt x="132" y="425"/>
                    </a:lnTo>
                    <a:lnTo>
                      <a:pt x="132" y="416"/>
                    </a:lnTo>
                    <a:lnTo>
                      <a:pt x="134" y="406"/>
                    </a:lnTo>
                    <a:lnTo>
                      <a:pt x="134" y="398"/>
                    </a:lnTo>
                    <a:lnTo>
                      <a:pt x="134" y="390"/>
                    </a:lnTo>
                    <a:lnTo>
                      <a:pt x="135" y="381"/>
                    </a:lnTo>
                    <a:lnTo>
                      <a:pt x="137" y="373"/>
                    </a:lnTo>
                    <a:lnTo>
                      <a:pt x="137" y="365"/>
                    </a:lnTo>
                    <a:lnTo>
                      <a:pt x="139" y="356"/>
                    </a:lnTo>
                    <a:lnTo>
                      <a:pt x="139" y="348"/>
                    </a:lnTo>
                    <a:lnTo>
                      <a:pt x="140" y="340"/>
                    </a:lnTo>
                    <a:lnTo>
                      <a:pt x="142" y="331"/>
                    </a:lnTo>
                    <a:lnTo>
                      <a:pt x="142" y="323"/>
                    </a:lnTo>
                    <a:lnTo>
                      <a:pt x="144" y="316"/>
                    </a:lnTo>
                    <a:lnTo>
                      <a:pt x="144" y="308"/>
                    </a:lnTo>
                    <a:lnTo>
                      <a:pt x="145" y="300"/>
                    </a:lnTo>
                    <a:lnTo>
                      <a:pt x="145" y="291"/>
                    </a:lnTo>
                    <a:lnTo>
                      <a:pt x="147" y="285"/>
                    </a:lnTo>
                    <a:lnTo>
                      <a:pt x="147" y="276"/>
                    </a:lnTo>
                    <a:lnTo>
                      <a:pt x="147" y="268"/>
                    </a:lnTo>
                    <a:lnTo>
                      <a:pt x="147" y="262"/>
                    </a:lnTo>
                    <a:lnTo>
                      <a:pt x="147" y="253"/>
                    </a:lnTo>
                    <a:lnTo>
                      <a:pt x="149" y="247"/>
                    </a:lnTo>
                    <a:lnTo>
                      <a:pt x="149" y="240"/>
                    </a:lnTo>
                    <a:lnTo>
                      <a:pt x="149" y="232"/>
                    </a:lnTo>
                    <a:lnTo>
                      <a:pt x="149" y="225"/>
                    </a:lnTo>
                    <a:lnTo>
                      <a:pt x="149" y="217"/>
                    </a:lnTo>
                    <a:lnTo>
                      <a:pt x="149" y="210"/>
                    </a:lnTo>
                    <a:lnTo>
                      <a:pt x="147" y="203"/>
                    </a:lnTo>
                    <a:lnTo>
                      <a:pt x="147" y="197"/>
                    </a:lnTo>
                    <a:lnTo>
                      <a:pt x="147" y="188"/>
                    </a:lnTo>
                    <a:lnTo>
                      <a:pt x="147" y="183"/>
                    </a:lnTo>
                    <a:lnTo>
                      <a:pt x="145" y="175"/>
                    </a:lnTo>
                    <a:lnTo>
                      <a:pt x="144" y="168"/>
                    </a:lnTo>
                    <a:lnTo>
                      <a:pt x="142" y="162"/>
                    </a:lnTo>
                    <a:lnTo>
                      <a:pt x="140" y="155"/>
                    </a:lnTo>
                    <a:lnTo>
                      <a:pt x="139" y="148"/>
                    </a:lnTo>
                    <a:lnTo>
                      <a:pt x="137" y="142"/>
                    </a:lnTo>
                    <a:lnTo>
                      <a:pt x="135" y="137"/>
                    </a:lnTo>
                    <a:lnTo>
                      <a:pt x="134" y="130"/>
                    </a:lnTo>
                    <a:lnTo>
                      <a:pt x="130" y="123"/>
                    </a:lnTo>
                    <a:lnTo>
                      <a:pt x="127" y="117"/>
                    </a:lnTo>
                    <a:lnTo>
                      <a:pt x="124" y="110"/>
                    </a:lnTo>
                    <a:lnTo>
                      <a:pt x="122" y="105"/>
                    </a:lnTo>
                    <a:lnTo>
                      <a:pt x="119" y="98"/>
                    </a:lnTo>
                    <a:lnTo>
                      <a:pt x="115" y="93"/>
                    </a:lnTo>
                    <a:lnTo>
                      <a:pt x="110" y="87"/>
                    </a:lnTo>
                    <a:lnTo>
                      <a:pt x="107" y="82"/>
                    </a:lnTo>
                    <a:lnTo>
                      <a:pt x="102" y="75"/>
                    </a:lnTo>
                    <a:lnTo>
                      <a:pt x="99" y="70"/>
                    </a:lnTo>
                    <a:lnTo>
                      <a:pt x="92" y="65"/>
                    </a:lnTo>
                    <a:lnTo>
                      <a:pt x="89" y="60"/>
                    </a:lnTo>
                    <a:lnTo>
                      <a:pt x="82" y="54"/>
                    </a:lnTo>
                    <a:lnTo>
                      <a:pt x="77" y="49"/>
                    </a:lnTo>
                    <a:lnTo>
                      <a:pt x="70" y="44"/>
                    </a:lnTo>
                    <a:lnTo>
                      <a:pt x="65" y="39"/>
                    </a:lnTo>
                    <a:lnTo>
                      <a:pt x="57" y="34"/>
                    </a:lnTo>
                    <a:lnTo>
                      <a:pt x="50" y="29"/>
                    </a:lnTo>
                    <a:lnTo>
                      <a:pt x="44" y="24"/>
                    </a:lnTo>
                    <a:lnTo>
                      <a:pt x="35" y="19"/>
                    </a:lnTo>
                    <a:lnTo>
                      <a:pt x="27" y="14"/>
                    </a:lnTo>
                    <a:lnTo>
                      <a:pt x="20" y="9"/>
                    </a:lnTo>
                    <a:lnTo>
                      <a:pt x="10" y="5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1" name="Freeform 59">
                <a:extLst>
                  <a:ext uri="{FF2B5EF4-FFF2-40B4-BE49-F238E27FC236}">
                    <a16:creationId xmlns:a16="http://schemas.microsoft.com/office/drawing/2014/main" id="{3C33CA0C-280A-4033-91B1-AC5F86934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025"/>
                <a:ext cx="794" cy="1482"/>
              </a:xfrm>
              <a:custGeom>
                <a:avLst/>
                <a:gdLst>
                  <a:gd name="T0" fmla="*/ 794 w 794"/>
                  <a:gd name="T1" fmla="*/ 1213 h 1482"/>
                  <a:gd name="T2" fmla="*/ 787 w 794"/>
                  <a:gd name="T3" fmla="*/ 1085 h 1482"/>
                  <a:gd name="T4" fmla="*/ 779 w 794"/>
                  <a:gd name="T5" fmla="*/ 958 h 1482"/>
                  <a:gd name="T6" fmla="*/ 775 w 794"/>
                  <a:gd name="T7" fmla="*/ 835 h 1482"/>
                  <a:gd name="T8" fmla="*/ 782 w 794"/>
                  <a:gd name="T9" fmla="*/ 728 h 1482"/>
                  <a:gd name="T10" fmla="*/ 785 w 794"/>
                  <a:gd name="T11" fmla="*/ 629 h 1482"/>
                  <a:gd name="T12" fmla="*/ 765 w 794"/>
                  <a:gd name="T13" fmla="*/ 532 h 1482"/>
                  <a:gd name="T14" fmla="*/ 702 w 794"/>
                  <a:gd name="T15" fmla="*/ 439 h 1482"/>
                  <a:gd name="T16" fmla="*/ 651 w 794"/>
                  <a:gd name="T17" fmla="*/ 401 h 1482"/>
                  <a:gd name="T18" fmla="*/ 592 w 794"/>
                  <a:gd name="T19" fmla="*/ 381 h 1482"/>
                  <a:gd name="T20" fmla="*/ 541 w 794"/>
                  <a:gd name="T21" fmla="*/ 377 h 1482"/>
                  <a:gd name="T22" fmla="*/ 521 w 794"/>
                  <a:gd name="T23" fmla="*/ 302 h 1482"/>
                  <a:gd name="T24" fmla="*/ 476 w 794"/>
                  <a:gd name="T25" fmla="*/ 251 h 1482"/>
                  <a:gd name="T26" fmla="*/ 421 w 794"/>
                  <a:gd name="T27" fmla="*/ 233 h 1482"/>
                  <a:gd name="T28" fmla="*/ 364 w 794"/>
                  <a:gd name="T29" fmla="*/ 229 h 1482"/>
                  <a:gd name="T30" fmla="*/ 313 w 794"/>
                  <a:gd name="T31" fmla="*/ 226 h 1482"/>
                  <a:gd name="T32" fmla="*/ 261 w 794"/>
                  <a:gd name="T33" fmla="*/ 226 h 1482"/>
                  <a:gd name="T34" fmla="*/ 210 w 794"/>
                  <a:gd name="T35" fmla="*/ 228 h 1482"/>
                  <a:gd name="T36" fmla="*/ 210 w 794"/>
                  <a:gd name="T37" fmla="*/ 194 h 1482"/>
                  <a:gd name="T38" fmla="*/ 246 w 794"/>
                  <a:gd name="T39" fmla="*/ 123 h 1482"/>
                  <a:gd name="T40" fmla="*/ 256 w 794"/>
                  <a:gd name="T41" fmla="*/ 50 h 1482"/>
                  <a:gd name="T42" fmla="*/ 208 w 794"/>
                  <a:gd name="T43" fmla="*/ 5 h 1482"/>
                  <a:gd name="T44" fmla="*/ 140 w 794"/>
                  <a:gd name="T45" fmla="*/ 0 h 1482"/>
                  <a:gd name="T46" fmla="*/ 86 w 794"/>
                  <a:gd name="T47" fmla="*/ 5 h 1482"/>
                  <a:gd name="T48" fmla="*/ 20 w 794"/>
                  <a:gd name="T49" fmla="*/ 35 h 1482"/>
                  <a:gd name="T50" fmla="*/ 0 w 794"/>
                  <a:gd name="T51" fmla="*/ 99 h 1482"/>
                  <a:gd name="T52" fmla="*/ 13 w 794"/>
                  <a:gd name="T53" fmla="*/ 153 h 1482"/>
                  <a:gd name="T54" fmla="*/ 66 w 794"/>
                  <a:gd name="T55" fmla="*/ 214 h 1482"/>
                  <a:gd name="T56" fmla="*/ 25 w 794"/>
                  <a:gd name="T57" fmla="*/ 134 h 1482"/>
                  <a:gd name="T58" fmla="*/ 32 w 794"/>
                  <a:gd name="T59" fmla="*/ 51 h 1482"/>
                  <a:gd name="T60" fmla="*/ 96 w 794"/>
                  <a:gd name="T61" fmla="*/ 28 h 1482"/>
                  <a:gd name="T62" fmla="*/ 146 w 794"/>
                  <a:gd name="T63" fmla="*/ 25 h 1482"/>
                  <a:gd name="T64" fmla="*/ 213 w 794"/>
                  <a:gd name="T65" fmla="*/ 38 h 1482"/>
                  <a:gd name="T66" fmla="*/ 225 w 794"/>
                  <a:gd name="T67" fmla="*/ 93 h 1482"/>
                  <a:gd name="T68" fmla="*/ 196 w 794"/>
                  <a:gd name="T69" fmla="*/ 159 h 1482"/>
                  <a:gd name="T70" fmla="*/ 158 w 794"/>
                  <a:gd name="T71" fmla="*/ 226 h 1482"/>
                  <a:gd name="T72" fmla="*/ 186 w 794"/>
                  <a:gd name="T73" fmla="*/ 241 h 1482"/>
                  <a:gd name="T74" fmla="*/ 245 w 794"/>
                  <a:gd name="T75" fmla="*/ 248 h 1482"/>
                  <a:gd name="T76" fmla="*/ 303 w 794"/>
                  <a:gd name="T77" fmla="*/ 253 h 1482"/>
                  <a:gd name="T78" fmla="*/ 359 w 794"/>
                  <a:gd name="T79" fmla="*/ 256 h 1482"/>
                  <a:gd name="T80" fmla="*/ 431 w 794"/>
                  <a:gd name="T81" fmla="*/ 266 h 1482"/>
                  <a:gd name="T82" fmla="*/ 489 w 794"/>
                  <a:gd name="T83" fmla="*/ 319 h 1482"/>
                  <a:gd name="T84" fmla="*/ 507 w 794"/>
                  <a:gd name="T85" fmla="*/ 377 h 1482"/>
                  <a:gd name="T86" fmla="*/ 534 w 794"/>
                  <a:gd name="T87" fmla="*/ 439 h 1482"/>
                  <a:gd name="T88" fmla="*/ 611 w 794"/>
                  <a:gd name="T89" fmla="*/ 437 h 1482"/>
                  <a:gd name="T90" fmla="*/ 691 w 794"/>
                  <a:gd name="T91" fmla="*/ 492 h 1482"/>
                  <a:gd name="T92" fmla="*/ 727 w 794"/>
                  <a:gd name="T93" fmla="*/ 575 h 1482"/>
                  <a:gd name="T94" fmla="*/ 730 w 794"/>
                  <a:gd name="T95" fmla="*/ 687 h 1482"/>
                  <a:gd name="T96" fmla="*/ 720 w 794"/>
                  <a:gd name="T97" fmla="*/ 778 h 1482"/>
                  <a:gd name="T98" fmla="*/ 719 w 794"/>
                  <a:gd name="T99" fmla="*/ 867 h 1482"/>
                  <a:gd name="T100" fmla="*/ 722 w 794"/>
                  <a:gd name="T101" fmla="*/ 953 h 1482"/>
                  <a:gd name="T102" fmla="*/ 724 w 794"/>
                  <a:gd name="T103" fmla="*/ 1041 h 1482"/>
                  <a:gd name="T104" fmla="*/ 735 w 794"/>
                  <a:gd name="T105" fmla="*/ 1136 h 1482"/>
                  <a:gd name="T106" fmla="*/ 742 w 794"/>
                  <a:gd name="T107" fmla="*/ 1239 h 1482"/>
                  <a:gd name="T108" fmla="*/ 717 w 794"/>
                  <a:gd name="T109" fmla="*/ 1331 h 1482"/>
                  <a:gd name="T110" fmla="*/ 647 w 794"/>
                  <a:gd name="T111" fmla="*/ 1389 h 1482"/>
                  <a:gd name="T112" fmla="*/ 596 w 794"/>
                  <a:gd name="T113" fmla="*/ 1437 h 1482"/>
                  <a:gd name="T114" fmla="*/ 601 w 794"/>
                  <a:gd name="T115" fmla="*/ 1466 h 1482"/>
                  <a:gd name="T116" fmla="*/ 667 w 794"/>
                  <a:gd name="T117" fmla="*/ 1434 h 1482"/>
                  <a:gd name="T118" fmla="*/ 735 w 794"/>
                  <a:gd name="T119" fmla="*/ 1402 h 1482"/>
                  <a:gd name="T120" fmla="*/ 782 w 794"/>
                  <a:gd name="T121" fmla="*/ 1354 h 148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94"/>
                  <a:gd name="T184" fmla="*/ 0 h 1482"/>
                  <a:gd name="T185" fmla="*/ 794 w 794"/>
                  <a:gd name="T186" fmla="*/ 1482 h 148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94" h="1482">
                    <a:moveTo>
                      <a:pt x="789" y="1331"/>
                    </a:moveTo>
                    <a:lnTo>
                      <a:pt x="789" y="1323"/>
                    </a:lnTo>
                    <a:lnTo>
                      <a:pt x="789" y="1316"/>
                    </a:lnTo>
                    <a:lnTo>
                      <a:pt x="790" y="1308"/>
                    </a:lnTo>
                    <a:lnTo>
                      <a:pt x="790" y="1301"/>
                    </a:lnTo>
                    <a:lnTo>
                      <a:pt x="790" y="1294"/>
                    </a:lnTo>
                    <a:lnTo>
                      <a:pt x="792" y="1286"/>
                    </a:lnTo>
                    <a:lnTo>
                      <a:pt x="792" y="1279"/>
                    </a:lnTo>
                    <a:lnTo>
                      <a:pt x="792" y="1273"/>
                    </a:lnTo>
                    <a:lnTo>
                      <a:pt x="792" y="1264"/>
                    </a:lnTo>
                    <a:lnTo>
                      <a:pt x="792" y="1256"/>
                    </a:lnTo>
                    <a:lnTo>
                      <a:pt x="792" y="1249"/>
                    </a:lnTo>
                    <a:lnTo>
                      <a:pt x="792" y="1243"/>
                    </a:lnTo>
                    <a:lnTo>
                      <a:pt x="792" y="1234"/>
                    </a:lnTo>
                    <a:lnTo>
                      <a:pt x="792" y="1228"/>
                    </a:lnTo>
                    <a:lnTo>
                      <a:pt x="792" y="1219"/>
                    </a:lnTo>
                    <a:lnTo>
                      <a:pt x="794" y="1213"/>
                    </a:lnTo>
                    <a:lnTo>
                      <a:pt x="792" y="1204"/>
                    </a:lnTo>
                    <a:lnTo>
                      <a:pt x="792" y="1198"/>
                    </a:lnTo>
                    <a:lnTo>
                      <a:pt x="792" y="1189"/>
                    </a:lnTo>
                    <a:lnTo>
                      <a:pt x="792" y="1183"/>
                    </a:lnTo>
                    <a:lnTo>
                      <a:pt x="792" y="1174"/>
                    </a:lnTo>
                    <a:lnTo>
                      <a:pt x="792" y="1168"/>
                    </a:lnTo>
                    <a:lnTo>
                      <a:pt x="790" y="1159"/>
                    </a:lnTo>
                    <a:lnTo>
                      <a:pt x="790" y="1153"/>
                    </a:lnTo>
                    <a:lnTo>
                      <a:pt x="790" y="1144"/>
                    </a:lnTo>
                    <a:lnTo>
                      <a:pt x="790" y="1138"/>
                    </a:lnTo>
                    <a:lnTo>
                      <a:pt x="789" y="1129"/>
                    </a:lnTo>
                    <a:lnTo>
                      <a:pt x="789" y="1123"/>
                    </a:lnTo>
                    <a:lnTo>
                      <a:pt x="789" y="1115"/>
                    </a:lnTo>
                    <a:lnTo>
                      <a:pt x="789" y="1108"/>
                    </a:lnTo>
                    <a:lnTo>
                      <a:pt x="789" y="1100"/>
                    </a:lnTo>
                    <a:lnTo>
                      <a:pt x="789" y="1093"/>
                    </a:lnTo>
                    <a:lnTo>
                      <a:pt x="787" y="1085"/>
                    </a:lnTo>
                    <a:lnTo>
                      <a:pt x="787" y="1078"/>
                    </a:lnTo>
                    <a:lnTo>
                      <a:pt x="785" y="1070"/>
                    </a:lnTo>
                    <a:lnTo>
                      <a:pt x="785" y="1063"/>
                    </a:lnTo>
                    <a:lnTo>
                      <a:pt x="785" y="1055"/>
                    </a:lnTo>
                    <a:lnTo>
                      <a:pt x="785" y="1048"/>
                    </a:lnTo>
                    <a:lnTo>
                      <a:pt x="784" y="1040"/>
                    </a:lnTo>
                    <a:lnTo>
                      <a:pt x="784" y="1033"/>
                    </a:lnTo>
                    <a:lnTo>
                      <a:pt x="784" y="1025"/>
                    </a:lnTo>
                    <a:lnTo>
                      <a:pt x="782" y="1018"/>
                    </a:lnTo>
                    <a:lnTo>
                      <a:pt x="782" y="1010"/>
                    </a:lnTo>
                    <a:lnTo>
                      <a:pt x="782" y="1003"/>
                    </a:lnTo>
                    <a:lnTo>
                      <a:pt x="780" y="995"/>
                    </a:lnTo>
                    <a:lnTo>
                      <a:pt x="780" y="986"/>
                    </a:lnTo>
                    <a:lnTo>
                      <a:pt x="780" y="980"/>
                    </a:lnTo>
                    <a:lnTo>
                      <a:pt x="780" y="973"/>
                    </a:lnTo>
                    <a:lnTo>
                      <a:pt x="779" y="965"/>
                    </a:lnTo>
                    <a:lnTo>
                      <a:pt x="779" y="958"/>
                    </a:lnTo>
                    <a:lnTo>
                      <a:pt x="779" y="950"/>
                    </a:lnTo>
                    <a:lnTo>
                      <a:pt x="779" y="943"/>
                    </a:lnTo>
                    <a:lnTo>
                      <a:pt x="777" y="935"/>
                    </a:lnTo>
                    <a:lnTo>
                      <a:pt x="777" y="928"/>
                    </a:lnTo>
                    <a:lnTo>
                      <a:pt x="777" y="920"/>
                    </a:lnTo>
                    <a:lnTo>
                      <a:pt x="777" y="913"/>
                    </a:lnTo>
                    <a:lnTo>
                      <a:pt x="775" y="907"/>
                    </a:lnTo>
                    <a:lnTo>
                      <a:pt x="775" y="898"/>
                    </a:lnTo>
                    <a:lnTo>
                      <a:pt x="775" y="892"/>
                    </a:lnTo>
                    <a:lnTo>
                      <a:pt x="775" y="885"/>
                    </a:lnTo>
                    <a:lnTo>
                      <a:pt x="775" y="877"/>
                    </a:lnTo>
                    <a:lnTo>
                      <a:pt x="775" y="870"/>
                    </a:lnTo>
                    <a:lnTo>
                      <a:pt x="775" y="863"/>
                    </a:lnTo>
                    <a:lnTo>
                      <a:pt x="775" y="857"/>
                    </a:lnTo>
                    <a:lnTo>
                      <a:pt x="775" y="848"/>
                    </a:lnTo>
                    <a:lnTo>
                      <a:pt x="775" y="842"/>
                    </a:lnTo>
                    <a:lnTo>
                      <a:pt x="775" y="835"/>
                    </a:lnTo>
                    <a:lnTo>
                      <a:pt x="775" y="828"/>
                    </a:lnTo>
                    <a:lnTo>
                      <a:pt x="775" y="823"/>
                    </a:lnTo>
                    <a:lnTo>
                      <a:pt x="775" y="817"/>
                    </a:lnTo>
                    <a:lnTo>
                      <a:pt x="775" y="810"/>
                    </a:lnTo>
                    <a:lnTo>
                      <a:pt x="777" y="803"/>
                    </a:lnTo>
                    <a:lnTo>
                      <a:pt x="777" y="797"/>
                    </a:lnTo>
                    <a:lnTo>
                      <a:pt x="777" y="792"/>
                    </a:lnTo>
                    <a:lnTo>
                      <a:pt x="777" y="785"/>
                    </a:lnTo>
                    <a:lnTo>
                      <a:pt x="779" y="778"/>
                    </a:lnTo>
                    <a:lnTo>
                      <a:pt x="779" y="772"/>
                    </a:lnTo>
                    <a:lnTo>
                      <a:pt x="779" y="765"/>
                    </a:lnTo>
                    <a:lnTo>
                      <a:pt x="779" y="758"/>
                    </a:lnTo>
                    <a:lnTo>
                      <a:pt x="780" y="753"/>
                    </a:lnTo>
                    <a:lnTo>
                      <a:pt x="780" y="747"/>
                    </a:lnTo>
                    <a:lnTo>
                      <a:pt x="782" y="740"/>
                    </a:lnTo>
                    <a:lnTo>
                      <a:pt x="782" y="733"/>
                    </a:lnTo>
                    <a:lnTo>
                      <a:pt x="782" y="728"/>
                    </a:lnTo>
                    <a:lnTo>
                      <a:pt x="782" y="722"/>
                    </a:lnTo>
                    <a:lnTo>
                      <a:pt x="784" y="717"/>
                    </a:lnTo>
                    <a:lnTo>
                      <a:pt x="784" y="710"/>
                    </a:lnTo>
                    <a:lnTo>
                      <a:pt x="785" y="705"/>
                    </a:lnTo>
                    <a:lnTo>
                      <a:pt x="785" y="699"/>
                    </a:lnTo>
                    <a:lnTo>
                      <a:pt x="785" y="692"/>
                    </a:lnTo>
                    <a:lnTo>
                      <a:pt x="785" y="687"/>
                    </a:lnTo>
                    <a:lnTo>
                      <a:pt x="785" y="680"/>
                    </a:lnTo>
                    <a:lnTo>
                      <a:pt x="785" y="675"/>
                    </a:lnTo>
                    <a:lnTo>
                      <a:pt x="785" y="669"/>
                    </a:lnTo>
                    <a:lnTo>
                      <a:pt x="787" y="664"/>
                    </a:lnTo>
                    <a:lnTo>
                      <a:pt x="787" y="657"/>
                    </a:lnTo>
                    <a:lnTo>
                      <a:pt x="787" y="652"/>
                    </a:lnTo>
                    <a:lnTo>
                      <a:pt x="787" y="645"/>
                    </a:lnTo>
                    <a:lnTo>
                      <a:pt x="787" y="640"/>
                    </a:lnTo>
                    <a:lnTo>
                      <a:pt x="787" y="634"/>
                    </a:lnTo>
                    <a:lnTo>
                      <a:pt x="785" y="629"/>
                    </a:lnTo>
                    <a:lnTo>
                      <a:pt x="785" y="622"/>
                    </a:lnTo>
                    <a:lnTo>
                      <a:pt x="785" y="617"/>
                    </a:lnTo>
                    <a:lnTo>
                      <a:pt x="785" y="610"/>
                    </a:lnTo>
                    <a:lnTo>
                      <a:pt x="785" y="605"/>
                    </a:lnTo>
                    <a:lnTo>
                      <a:pt x="784" y="599"/>
                    </a:lnTo>
                    <a:lnTo>
                      <a:pt x="784" y="594"/>
                    </a:lnTo>
                    <a:lnTo>
                      <a:pt x="782" y="587"/>
                    </a:lnTo>
                    <a:lnTo>
                      <a:pt x="780" y="582"/>
                    </a:lnTo>
                    <a:lnTo>
                      <a:pt x="780" y="577"/>
                    </a:lnTo>
                    <a:lnTo>
                      <a:pt x="779" y="570"/>
                    </a:lnTo>
                    <a:lnTo>
                      <a:pt x="777" y="565"/>
                    </a:lnTo>
                    <a:lnTo>
                      <a:pt x="775" y="560"/>
                    </a:lnTo>
                    <a:lnTo>
                      <a:pt x="774" y="554"/>
                    </a:lnTo>
                    <a:lnTo>
                      <a:pt x="772" y="549"/>
                    </a:lnTo>
                    <a:lnTo>
                      <a:pt x="770" y="544"/>
                    </a:lnTo>
                    <a:lnTo>
                      <a:pt x="769" y="537"/>
                    </a:lnTo>
                    <a:lnTo>
                      <a:pt x="765" y="532"/>
                    </a:lnTo>
                    <a:lnTo>
                      <a:pt x="764" y="525"/>
                    </a:lnTo>
                    <a:lnTo>
                      <a:pt x="762" y="520"/>
                    </a:lnTo>
                    <a:lnTo>
                      <a:pt x="759" y="515"/>
                    </a:lnTo>
                    <a:lnTo>
                      <a:pt x="755" y="510"/>
                    </a:lnTo>
                    <a:lnTo>
                      <a:pt x="752" y="504"/>
                    </a:lnTo>
                    <a:lnTo>
                      <a:pt x="750" y="499"/>
                    </a:lnTo>
                    <a:lnTo>
                      <a:pt x="747" y="492"/>
                    </a:lnTo>
                    <a:lnTo>
                      <a:pt x="744" y="487"/>
                    </a:lnTo>
                    <a:lnTo>
                      <a:pt x="740" y="482"/>
                    </a:lnTo>
                    <a:lnTo>
                      <a:pt x="735" y="477"/>
                    </a:lnTo>
                    <a:lnTo>
                      <a:pt x="732" y="471"/>
                    </a:lnTo>
                    <a:lnTo>
                      <a:pt x="727" y="466"/>
                    </a:lnTo>
                    <a:lnTo>
                      <a:pt x="722" y="461"/>
                    </a:lnTo>
                    <a:lnTo>
                      <a:pt x="717" y="456"/>
                    </a:lnTo>
                    <a:lnTo>
                      <a:pt x="712" y="449"/>
                    </a:lnTo>
                    <a:lnTo>
                      <a:pt x="707" y="444"/>
                    </a:lnTo>
                    <a:lnTo>
                      <a:pt x="702" y="439"/>
                    </a:lnTo>
                    <a:lnTo>
                      <a:pt x="697" y="434"/>
                    </a:lnTo>
                    <a:lnTo>
                      <a:pt x="694" y="431"/>
                    </a:lnTo>
                    <a:lnTo>
                      <a:pt x="692" y="429"/>
                    </a:lnTo>
                    <a:lnTo>
                      <a:pt x="689" y="426"/>
                    </a:lnTo>
                    <a:lnTo>
                      <a:pt x="686" y="424"/>
                    </a:lnTo>
                    <a:lnTo>
                      <a:pt x="682" y="422"/>
                    </a:lnTo>
                    <a:lnTo>
                      <a:pt x="681" y="419"/>
                    </a:lnTo>
                    <a:lnTo>
                      <a:pt x="677" y="417"/>
                    </a:lnTo>
                    <a:lnTo>
                      <a:pt x="674" y="416"/>
                    </a:lnTo>
                    <a:lnTo>
                      <a:pt x="671" y="412"/>
                    </a:lnTo>
                    <a:lnTo>
                      <a:pt x="667" y="411"/>
                    </a:lnTo>
                    <a:lnTo>
                      <a:pt x="666" y="409"/>
                    </a:lnTo>
                    <a:lnTo>
                      <a:pt x="662" y="407"/>
                    </a:lnTo>
                    <a:lnTo>
                      <a:pt x="659" y="404"/>
                    </a:lnTo>
                    <a:lnTo>
                      <a:pt x="656" y="402"/>
                    </a:lnTo>
                    <a:lnTo>
                      <a:pt x="652" y="401"/>
                    </a:lnTo>
                    <a:lnTo>
                      <a:pt x="651" y="401"/>
                    </a:lnTo>
                    <a:lnTo>
                      <a:pt x="646" y="397"/>
                    </a:lnTo>
                    <a:lnTo>
                      <a:pt x="642" y="396"/>
                    </a:lnTo>
                    <a:lnTo>
                      <a:pt x="639" y="394"/>
                    </a:lnTo>
                    <a:lnTo>
                      <a:pt x="636" y="392"/>
                    </a:lnTo>
                    <a:lnTo>
                      <a:pt x="632" y="391"/>
                    </a:lnTo>
                    <a:lnTo>
                      <a:pt x="629" y="391"/>
                    </a:lnTo>
                    <a:lnTo>
                      <a:pt x="626" y="389"/>
                    </a:lnTo>
                    <a:lnTo>
                      <a:pt x="622" y="387"/>
                    </a:lnTo>
                    <a:lnTo>
                      <a:pt x="619" y="387"/>
                    </a:lnTo>
                    <a:lnTo>
                      <a:pt x="616" y="386"/>
                    </a:lnTo>
                    <a:lnTo>
                      <a:pt x="612" y="384"/>
                    </a:lnTo>
                    <a:lnTo>
                      <a:pt x="609" y="384"/>
                    </a:lnTo>
                    <a:lnTo>
                      <a:pt x="606" y="382"/>
                    </a:lnTo>
                    <a:lnTo>
                      <a:pt x="602" y="382"/>
                    </a:lnTo>
                    <a:lnTo>
                      <a:pt x="599" y="382"/>
                    </a:lnTo>
                    <a:lnTo>
                      <a:pt x="596" y="382"/>
                    </a:lnTo>
                    <a:lnTo>
                      <a:pt x="592" y="381"/>
                    </a:lnTo>
                    <a:lnTo>
                      <a:pt x="589" y="381"/>
                    </a:lnTo>
                    <a:lnTo>
                      <a:pt x="586" y="381"/>
                    </a:lnTo>
                    <a:lnTo>
                      <a:pt x="582" y="381"/>
                    </a:lnTo>
                    <a:lnTo>
                      <a:pt x="579" y="381"/>
                    </a:lnTo>
                    <a:lnTo>
                      <a:pt x="576" y="381"/>
                    </a:lnTo>
                    <a:lnTo>
                      <a:pt x="572" y="381"/>
                    </a:lnTo>
                    <a:lnTo>
                      <a:pt x="569" y="381"/>
                    </a:lnTo>
                    <a:lnTo>
                      <a:pt x="566" y="381"/>
                    </a:lnTo>
                    <a:lnTo>
                      <a:pt x="562" y="381"/>
                    </a:lnTo>
                    <a:lnTo>
                      <a:pt x="559" y="382"/>
                    </a:lnTo>
                    <a:lnTo>
                      <a:pt x="556" y="382"/>
                    </a:lnTo>
                    <a:lnTo>
                      <a:pt x="552" y="384"/>
                    </a:lnTo>
                    <a:lnTo>
                      <a:pt x="549" y="384"/>
                    </a:lnTo>
                    <a:lnTo>
                      <a:pt x="546" y="386"/>
                    </a:lnTo>
                    <a:lnTo>
                      <a:pt x="542" y="387"/>
                    </a:lnTo>
                    <a:lnTo>
                      <a:pt x="542" y="382"/>
                    </a:lnTo>
                    <a:lnTo>
                      <a:pt x="541" y="377"/>
                    </a:lnTo>
                    <a:lnTo>
                      <a:pt x="541" y="374"/>
                    </a:lnTo>
                    <a:lnTo>
                      <a:pt x="541" y="369"/>
                    </a:lnTo>
                    <a:lnTo>
                      <a:pt x="539" y="364"/>
                    </a:lnTo>
                    <a:lnTo>
                      <a:pt x="539" y="359"/>
                    </a:lnTo>
                    <a:lnTo>
                      <a:pt x="539" y="354"/>
                    </a:lnTo>
                    <a:lnTo>
                      <a:pt x="537" y="351"/>
                    </a:lnTo>
                    <a:lnTo>
                      <a:pt x="537" y="346"/>
                    </a:lnTo>
                    <a:lnTo>
                      <a:pt x="536" y="341"/>
                    </a:lnTo>
                    <a:lnTo>
                      <a:pt x="534" y="336"/>
                    </a:lnTo>
                    <a:lnTo>
                      <a:pt x="534" y="332"/>
                    </a:lnTo>
                    <a:lnTo>
                      <a:pt x="532" y="327"/>
                    </a:lnTo>
                    <a:lnTo>
                      <a:pt x="531" y="322"/>
                    </a:lnTo>
                    <a:lnTo>
                      <a:pt x="529" y="319"/>
                    </a:lnTo>
                    <a:lnTo>
                      <a:pt x="527" y="316"/>
                    </a:lnTo>
                    <a:lnTo>
                      <a:pt x="526" y="311"/>
                    </a:lnTo>
                    <a:lnTo>
                      <a:pt x="524" y="306"/>
                    </a:lnTo>
                    <a:lnTo>
                      <a:pt x="521" y="302"/>
                    </a:lnTo>
                    <a:lnTo>
                      <a:pt x="519" y="297"/>
                    </a:lnTo>
                    <a:lnTo>
                      <a:pt x="517" y="294"/>
                    </a:lnTo>
                    <a:lnTo>
                      <a:pt x="516" y="291"/>
                    </a:lnTo>
                    <a:lnTo>
                      <a:pt x="512" y="286"/>
                    </a:lnTo>
                    <a:lnTo>
                      <a:pt x="511" y="284"/>
                    </a:lnTo>
                    <a:lnTo>
                      <a:pt x="507" y="279"/>
                    </a:lnTo>
                    <a:lnTo>
                      <a:pt x="506" y="276"/>
                    </a:lnTo>
                    <a:lnTo>
                      <a:pt x="502" y="273"/>
                    </a:lnTo>
                    <a:lnTo>
                      <a:pt x="501" y="269"/>
                    </a:lnTo>
                    <a:lnTo>
                      <a:pt x="497" y="266"/>
                    </a:lnTo>
                    <a:lnTo>
                      <a:pt x="494" y="264"/>
                    </a:lnTo>
                    <a:lnTo>
                      <a:pt x="491" y="261"/>
                    </a:lnTo>
                    <a:lnTo>
                      <a:pt x="488" y="259"/>
                    </a:lnTo>
                    <a:lnTo>
                      <a:pt x="484" y="256"/>
                    </a:lnTo>
                    <a:lnTo>
                      <a:pt x="483" y="254"/>
                    </a:lnTo>
                    <a:lnTo>
                      <a:pt x="479" y="253"/>
                    </a:lnTo>
                    <a:lnTo>
                      <a:pt x="476" y="251"/>
                    </a:lnTo>
                    <a:lnTo>
                      <a:pt x="473" y="249"/>
                    </a:lnTo>
                    <a:lnTo>
                      <a:pt x="469" y="248"/>
                    </a:lnTo>
                    <a:lnTo>
                      <a:pt x="466" y="246"/>
                    </a:lnTo>
                    <a:lnTo>
                      <a:pt x="463" y="244"/>
                    </a:lnTo>
                    <a:lnTo>
                      <a:pt x="461" y="243"/>
                    </a:lnTo>
                    <a:lnTo>
                      <a:pt x="458" y="241"/>
                    </a:lnTo>
                    <a:lnTo>
                      <a:pt x="454" y="241"/>
                    </a:lnTo>
                    <a:lnTo>
                      <a:pt x="451" y="239"/>
                    </a:lnTo>
                    <a:lnTo>
                      <a:pt x="448" y="238"/>
                    </a:lnTo>
                    <a:lnTo>
                      <a:pt x="444" y="238"/>
                    </a:lnTo>
                    <a:lnTo>
                      <a:pt x="441" y="238"/>
                    </a:lnTo>
                    <a:lnTo>
                      <a:pt x="439" y="238"/>
                    </a:lnTo>
                    <a:lnTo>
                      <a:pt x="434" y="236"/>
                    </a:lnTo>
                    <a:lnTo>
                      <a:pt x="431" y="236"/>
                    </a:lnTo>
                    <a:lnTo>
                      <a:pt x="428" y="234"/>
                    </a:lnTo>
                    <a:lnTo>
                      <a:pt x="426" y="234"/>
                    </a:lnTo>
                    <a:lnTo>
                      <a:pt x="421" y="233"/>
                    </a:lnTo>
                    <a:lnTo>
                      <a:pt x="418" y="233"/>
                    </a:lnTo>
                    <a:lnTo>
                      <a:pt x="416" y="233"/>
                    </a:lnTo>
                    <a:lnTo>
                      <a:pt x="413" y="233"/>
                    </a:lnTo>
                    <a:lnTo>
                      <a:pt x="408" y="231"/>
                    </a:lnTo>
                    <a:lnTo>
                      <a:pt x="404" y="231"/>
                    </a:lnTo>
                    <a:lnTo>
                      <a:pt x="401" y="231"/>
                    </a:lnTo>
                    <a:lnTo>
                      <a:pt x="398" y="231"/>
                    </a:lnTo>
                    <a:lnTo>
                      <a:pt x="394" y="231"/>
                    </a:lnTo>
                    <a:lnTo>
                      <a:pt x="391" y="231"/>
                    </a:lnTo>
                    <a:lnTo>
                      <a:pt x="388" y="231"/>
                    </a:lnTo>
                    <a:lnTo>
                      <a:pt x="384" y="231"/>
                    </a:lnTo>
                    <a:lnTo>
                      <a:pt x="381" y="231"/>
                    </a:lnTo>
                    <a:lnTo>
                      <a:pt x="378" y="229"/>
                    </a:lnTo>
                    <a:lnTo>
                      <a:pt x="374" y="229"/>
                    </a:lnTo>
                    <a:lnTo>
                      <a:pt x="371" y="229"/>
                    </a:lnTo>
                    <a:lnTo>
                      <a:pt x="368" y="229"/>
                    </a:lnTo>
                    <a:lnTo>
                      <a:pt x="364" y="229"/>
                    </a:lnTo>
                    <a:lnTo>
                      <a:pt x="361" y="229"/>
                    </a:lnTo>
                    <a:lnTo>
                      <a:pt x="359" y="229"/>
                    </a:lnTo>
                    <a:lnTo>
                      <a:pt x="356" y="228"/>
                    </a:lnTo>
                    <a:lnTo>
                      <a:pt x="353" y="228"/>
                    </a:lnTo>
                    <a:lnTo>
                      <a:pt x="349" y="228"/>
                    </a:lnTo>
                    <a:lnTo>
                      <a:pt x="348" y="228"/>
                    </a:lnTo>
                    <a:lnTo>
                      <a:pt x="344" y="228"/>
                    </a:lnTo>
                    <a:lnTo>
                      <a:pt x="341" y="228"/>
                    </a:lnTo>
                    <a:lnTo>
                      <a:pt x="338" y="228"/>
                    </a:lnTo>
                    <a:lnTo>
                      <a:pt x="334" y="228"/>
                    </a:lnTo>
                    <a:lnTo>
                      <a:pt x="331" y="228"/>
                    </a:lnTo>
                    <a:lnTo>
                      <a:pt x="328" y="228"/>
                    </a:lnTo>
                    <a:lnTo>
                      <a:pt x="326" y="226"/>
                    </a:lnTo>
                    <a:lnTo>
                      <a:pt x="323" y="226"/>
                    </a:lnTo>
                    <a:lnTo>
                      <a:pt x="319" y="226"/>
                    </a:lnTo>
                    <a:lnTo>
                      <a:pt x="316" y="226"/>
                    </a:lnTo>
                    <a:lnTo>
                      <a:pt x="313" y="226"/>
                    </a:lnTo>
                    <a:lnTo>
                      <a:pt x="311" y="226"/>
                    </a:lnTo>
                    <a:lnTo>
                      <a:pt x="308" y="226"/>
                    </a:lnTo>
                    <a:lnTo>
                      <a:pt x="304" y="226"/>
                    </a:lnTo>
                    <a:lnTo>
                      <a:pt x="301" y="226"/>
                    </a:lnTo>
                    <a:lnTo>
                      <a:pt x="298" y="226"/>
                    </a:lnTo>
                    <a:lnTo>
                      <a:pt x="294" y="226"/>
                    </a:lnTo>
                    <a:lnTo>
                      <a:pt x="293" y="226"/>
                    </a:lnTo>
                    <a:lnTo>
                      <a:pt x="289" y="226"/>
                    </a:lnTo>
                    <a:lnTo>
                      <a:pt x="286" y="226"/>
                    </a:lnTo>
                    <a:lnTo>
                      <a:pt x="283" y="226"/>
                    </a:lnTo>
                    <a:lnTo>
                      <a:pt x="279" y="226"/>
                    </a:lnTo>
                    <a:lnTo>
                      <a:pt x="276" y="226"/>
                    </a:lnTo>
                    <a:lnTo>
                      <a:pt x="273" y="226"/>
                    </a:lnTo>
                    <a:lnTo>
                      <a:pt x="270" y="226"/>
                    </a:lnTo>
                    <a:lnTo>
                      <a:pt x="268" y="226"/>
                    </a:lnTo>
                    <a:lnTo>
                      <a:pt x="265" y="226"/>
                    </a:lnTo>
                    <a:lnTo>
                      <a:pt x="261" y="226"/>
                    </a:lnTo>
                    <a:lnTo>
                      <a:pt x="258" y="226"/>
                    </a:lnTo>
                    <a:lnTo>
                      <a:pt x="255" y="226"/>
                    </a:lnTo>
                    <a:lnTo>
                      <a:pt x="251" y="226"/>
                    </a:lnTo>
                    <a:lnTo>
                      <a:pt x="250" y="226"/>
                    </a:lnTo>
                    <a:lnTo>
                      <a:pt x="246" y="226"/>
                    </a:lnTo>
                    <a:lnTo>
                      <a:pt x="243" y="226"/>
                    </a:lnTo>
                    <a:lnTo>
                      <a:pt x="240" y="226"/>
                    </a:lnTo>
                    <a:lnTo>
                      <a:pt x="238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28" y="226"/>
                    </a:lnTo>
                    <a:lnTo>
                      <a:pt x="225" y="226"/>
                    </a:lnTo>
                    <a:lnTo>
                      <a:pt x="221" y="226"/>
                    </a:lnTo>
                    <a:lnTo>
                      <a:pt x="220" y="226"/>
                    </a:lnTo>
                    <a:lnTo>
                      <a:pt x="216" y="226"/>
                    </a:lnTo>
                    <a:lnTo>
                      <a:pt x="213" y="228"/>
                    </a:lnTo>
                    <a:lnTo>
                      <a:pt x="210" y="228"/>
                    </a:lnTo>
                    <a:lnTo>
                      <a:pt x="206" y="228"/>
                    </a:lnTo>
                    <a:lnTo>
                      <a:pt x="203" y="228"/>
                    </a:lnTo>
                    <a:lnTo>
                      <a:pt x="201" y="228"/>
                    </a:lnTo>
                    <a:lnTo>
                      <a:pt x="198" y="228"/>
                    </a:lnTo>
                    <a:lnTo>
                      <a:pt x="195" y="228"/>
                    </a:lnTo>
                    <a:lnTo>
                      <a:pt x="191" y="228"/>
                    </a:lnTo>
                    <a:lnTo>
                      <a:pt x="190" y="229"/>
                    </a:lnTo>
                    <a:lnTo>
                      <a:pt x="191" y="226"/>
                    </a:lnTo>
                    <a:lnTo>
                      <a:pt x="193" y="223"/>
                    </a:lnTo>
                    <a:lnTo>
                      <a:pt x="195" y="219"/>
                    </a:lnTo>
                    <a:lnTo>
                      <a:pt x="196" y="216"/>
                    </a:lnTo>
                    <a:lnTo>
                      <a:pt x="198" y="213"/>
                    </a:lnTo>
                    <a:lnTo>
                      <a:pt x="201" y="209"/>
                    </a:lnTo>
                    <a:lnTo>
                      <a:pt x="203" y="206"/>
                    </a:lnTo>
                    <a:lnTo>
                      <a:pt x="205" y="203"/>
                    </a:lnTo>
                    <a:lnTo>
                      <a:pt x="206" y="199"/>
                    </a:lnTo>
                    <a:lnTo>
                      <a:pt x="210" y="194"/>
                    </a:lnTo>
                    <a:lnTo>
                      <a:pt x="211" y="191"/>
                    </a:lnTo>
                    <a:lnTo>
                      <a:pt x="215" y="188"/>
                    </a:lnTo>
                    <a:lnTo>
                      <a:pt x="216" y="183"/>
                    </a:lnTo>
                    <a:lnTo>
                      <a:pt x="220" y="179"/>
                    </a:lnTo>
                    <a:lnTo>
                      <a:pt x="221" y="174"/>
                    </a:lnTo>
                    <a:lnTo>
                      <a:pt x="225" y="171"/>
                    </a:lnTo>
                    <a:lnTo>
                      <a:pt x="225" y="166"/>
                    </a:lnTo>
                    <a:lnTo>
                      <a:pt x="228" y="163"/>
                    </a:lnTo>
                    <a:lnTo>
                      <a:pt x="230" y="158"/>
                    </a:lnTo>
                    <a:lnTo>
                      <a:pt x="233" y="153"/>
                    </a:lnTo>
                    <a:lnTo>
                      <a:pt x="235" y="148"/>
                    </a:lnTo>
                    <a:lnTo>
                      <a:pt x="236" y="144"/>
                    </a:lnTo>
                    <a:lnTo>
                      <a:pt x="238" y="139"/>
                    </a:lnTo>
                    <a:lnTo>
                      <a:pt x="241" y="136"/>
                    </a:lnTo>
                    <a:lnTo>
                      <a:pt x="243" y="131"/>
                    </a:lnTo>
                    <a:lnTo>
                      <a:pt x="245" y="126"/>
                    </a:lnTo>
                    <a:lnTo>
                      <a:pt x="246" y="123"/>
                    </a:lnTo>
                    <a:lnTo>
                      <a:pt x="248" y="118"/>
                    </a:lnTo>
                    <a:lnTo>
                      <a:pt x="248" y="113"/>
                    </a:lnTo>
                    <a:lnTo>
                      <a:pt x="250" y="109"/>
                    </a:lnTo>
                    <a:lnTo>
                      <a:pt x="251" y="104"/>
                    </a:lnTo>
                    <a:lnTo>
                      <a:pt x="253" y="99"/>
                    </a:lnTo>
                    <a:lnTo>
                      <a:pt x="255" y="96"/>
                    </a:lnTo>
                    <a:lnTo>
                      <a:pt x="255" y="91"/>
                    </a:lnTo>
                    <a:lnTo>
                      <a:pt x="256" y="86"/>
                    </a:lnTo>
                    <a:lnTo>
                      <a:pt x="256" y="83"/>
                    </a:lnTo>
                    <a:lnTo>
                      <a:pt x="256" y="78"/>
                    </a:lnTo>
                    <a:lnTo>
                      <a:pt x="258" y="75"/>
                    </a:lnTo>
                    <a:lnTo>
                      <a:pt x="258" y="70"/>
                    </a:lnTo>
                    <a:lnTo>
                      <a:pt x="258" y="66"/>
                    </a:lnTo>
                    <a:lnTo>
                      <a:pt x="258" y="61"/>
                    </a:lnTo>
                    <a:lnTo>
                      <a:pt x="258" y="58"/>
                    </a:lnTo>
                    <a:lnTo>
                      <a:pt x="256" y="53"/>
                    </a:lnTo>
                    <a:lnTo>
                      <a:pt x="256" y="50"/>
                    </a:lnTo>
                    <a:lnTo>
                      <a:pt x="255" y="46"/>
                    </a:lnTo>
                    <a:lnTo>
                      <a:pt x="255" y="43"/>
                    </a:lnTo>
                    <a:lnTo>
                      <a:pt x="253" y="40"/>
                    </a:lnTo>
                    <a:lnTo>
                      <a:pt x="251" y="36"/>
                    </a:lnTo>
                    <a:lnTo>
                      <a:pt x="250" y="33"/>
                    </a:lnTo>
                    <a:lnTo>
                      <a:pt x="248" y="30"/>
                    </a:lnTo>
                    <a:lnTo>
                      <a:pt x="245" y="26"/>
                    </a:lnTo>
                    <a:lnTo>
                      <a:pt x="243" y="23"/>
                    </a:lnTo>
                    <a:lnTo>
                      <a:pt x="240" y="20"/>
                    </a:lnTo>
                    <a:lnTo>
                      <a:pt x="236" y="18"/>
                    </a:lnTo>
                    <a:lnTo>
                      <a:pt x="233" y="16"/>
                    </a:lnTo>
                    <a:lnTo>
                      <a:pt x="230" y="15"/>
                    </a:lnTo>
                    <a:lnTo>
                      <a:pt x="226" y="11"/>
                    </a:lnTo>
                    <a:lnTo>
                      <a:pt x="221" y="10"/>
                    </a:lnTo>
                    <a:lnTo>
                      <a:pt x="216" y="8"/>
                    </a:lnTo>
                    <a:lnTo>
                      <a:pt x="213" y="6"/>
                    </a:lnTo>
                    <a:lnTo>
                      <a:pt x="208" y="5"/>
                    </a:lnTo>
                    <a:lnTo>
                      <a:pt x="203" y="5"/>
                    </a:lnTo>
                    <a:lnTo>
                      <a:pt x="196" y="3"/>
                    </a:lnTo>
                    <a:lnTo>
                      <a:pt x="191" y="3"/>
                    </a:lnTo>
                    <a:lnTo>
                      <a:pt x="186" y="1"/>
                    </a:lnTo>
                    <a:lnTo>
                      <a:pt x="180" y="1"/>
                    </a:lnTo>
                    <a:lnTo>
                      <a:pt x="175" y="0"/>
                    </a:lnTo>
                    <a:lnTo>
                      <a:pt x="170" y="0"/>
                    </a:lnTo>
                    <a:lnTo>
                      <a:pt x="166" y="0"/>
                    </a:lnTo>
                    <a:lnTo>
                      <a:pt x="165" y="0"/>
                    </a:lnTo>
                    <a:lnTo>
                      <a:pt x="161" y="0"/>
                    </a:lnTo>
                    <a:lnTo>
                      <a:pt x="158" y="0"/>
                    </a:lnTo>
                    <a:lnTo>
                      <a:pt x="155" y="0"/>
                    </a:lnTo>
                    <a:lnTo>
                      <a:pt x="153" y="0"/>
                    </a:lnTo>
                    <a:lnTo>
                      <a:pt x="150" y="0"/>
                    </a:lnTo>
                    <a:lnTo>
                      <a:pt x="146" y="0"/>
                    </a:lnTo>
                    <a:lnTo>
                      <a:pt x="143" y="0"/>
                    </a:lnTo>
                    <a:lnTo>
                      <a:pt x="140" y="0"/>
                    </a:lnTo>
                    <a:lnTo>
                      <a:pt x="136" y="0"/>
                    </a:lnTo>
                    <a:lnTo>
                      <a:pt x="135" y="0"/>
                    </a:lnTo>
                    <a:lnTo>
                      <a:pt x="131" y="0"/>
                    </a:lnTo>
                    <a:lnTo>
                      <a:pt x="128" y="0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5" y="0"/>
                    </a:lnTo>
                    <a:lnTo>
                      <a:pt x="111" y="0"/>
                    </a:lnTo>
                    <a:lnTo>
                      <a:pt x="108" y="1"/>
                    </a:lnTo>
                    <a:lnTo>
                      <a:pt x="105" y="1"/>
                    </a:lnTo>
                    <a:lnTo>
                      <a:pt x="101" y="1"/>
                    </a:lnTo>
                    <a:lnTo>
                      <a:pt x="100" y="1"/>
                    </a:lnTo>
                    <a:lnTo>
                      <a:pt x="96" y="3"/>
                    </a:lnTo>
                    <a:lnTo>
                      <a:pt x="93" y="3"/>
                    </a:lnTo>
                    <a:lnTo>
                      <a:pt x="90" y="3"/>
                    </a:lnTo>
                    <a:lnTo>
                      <a:pt x="86" y="5"/>
                    </a:lnTo>
                    <a:lnTo>
                      <a:pt x="83" y="5"/>
                    </a:lnTo>
                    <a:lnTo>
                      <a:pt x="80" y="5"/>
                    </a:lnTo>
                    <a:lnTo>
                      <a:pt x="76" y="6"/>
                    </a:lnTo>
                    <a:lnTo>
                      <a:pt x="73" y="6"/>
                    </a:lnTo>
                    <a:lnTo>
                      <a:pt x="71" y="8"/>
                    </a:lnTo>
                    <a:lnTo>
                      <a:pt x="68" y="8"/>
                    </a:lnTo>
                    <a:lnTo>
                      <a:pt x="65" y="10"/>
                    </a:lnTo>
                    <a:lnTo>
                      <a:pt x="61" y="10"/>
                    </a:lnTo>
                    <a:lnTo>
                      <a:pt x="58" y="11"/>
                    </a:lnTo>
                    <a:lnTo>
                      <a:pt x="53" y="13"/>
                    </a:lnTo>
                    <a:lnTo>
                      <a:pt x="48" y="16"/>
                    </a:lnTo>
                    <a:lnTo>
                      <a:pt x="43" y="18"/>
                    </a:lnTo>
                    <a:lnTo>
                      <a:pt x="38" y="21"/>
                    </a:lnTo>
                    <a:lnTo>
                      <a:pt x="33" y="25"/>
                    </a:lnTo>
                    <a:lnTo>
                      <a:pt x="28" y="28"/>
                    </a:lnTo>
                    <a:lnTo>
                      <a:pt x="23" y="31"/>
                    </a:lnTo>
                    <a:lnTo>
                      <a:pt x="20" y="35"/>
                    </a:lnTo>
                    <a:lnTo>
                      <a:pt x="17" y="40"/>
                    </a:lnTo>
                    <a:lnTo>
                      <a:pt x="13" y="43"/>
                    </a:lnTo>
                    <a:lnTo>
                      <a:pt x="12" y="48"/>
                    </a:lnTo>
                    <a:lnTo>
                      <a:pt x="8" y="53"/>
                    </a:lnTo>
                    <a:lnTo>
                      <a:pt x="7" y="58"/>
                    </a:lnTo>
                    <a:lnTo>
                      <a:pt x="5" y="63"/>
                    </a:lnTo>
                    <a:lnTo>
                      <a:pt x="3" y="68"/>
                    </a:lnTo>
                    <a:lnTo>
                      <a:pt x="2" y="75"/>
                    </a:lnTo>
                    <a:lnTo>
                      <a:pt x="2" y="76"/>
                    </a:lnTo>
                    <a:lnTo>
                      <a:pt x="0" y="80"/>
                    </a:lnTo>
                    <a:lnTo>
                      <a:pt x="0" y="83"/>
                    </a:lnTo>
                    <a:lnTo>
                      <a:pt x="0" y="86"/>
                    </a:lnTo>
                    <a:lnTo>
                      <a:pt x="0" y="88"/>
                    </a:lnTo>
                    <a:lnTo>
                      <a:pt x="0" y="91"/>
                    </a:lnTo>
                    <a:lnTo>
                      <a:pt x="0" y="94"/>
                    </a:lnTo>
                    <a:lnTo>
                      <a:pt x="0" y="98"/>
                    </a:lnTo>
                    <a:lnTo>
                      <a:pt x="0" y="99"/>
                    </a:lnTo>
                    <a:lnTo>
                      <a:pt x="0" y="103"/>
                    </a:lnTo>
                    <a:lnTo>
                      <a:pt x="2" y="106"/>
                    </a:lnTo>
                    <a:lnTo>
                      <a:pt x="2" y="109"/>
                    </a:lnTo>
                    <a:lnTo>
                      <a:pt x="2" y="113"/>
                    </a:lnTo>
                    <a:lnTo>
                      <a:pt x="3" y="116"/>
                    </a:lnTo>
                    <a:lnTo>
                      <a:pt x="3" y="119"/>
                    </a:lnTo>
                    <a:lnTo>
                      <a:pt x="5" y="123"/>
                    </a:lnTo>
                    <a:lnTo>
                      <a:pt x="5" y="124"/>
                    </a:lnTo>
                    <a:lnTo>
                      <a:pt x="7" y="128"/>
                    </a:lnTo>
                    <a:lnTo>
                      <a:pt x="7" y="131"/>
                    </a:lnTo>
                    <a:lnTo>
                      <a:pt x="8" y="134"/>
                    </a:lnTo>
                    <a:lnTo>
                      <a:pt x="8" y="138"/>
                    </a:lnTo>
                    <a:lnTo>
                      <a:pt x="10" y="141"/>
                    </a:lnTo>
                    <a:lnTo>
                      <a:pt x="10" y="143"/>
                    </a:lnTo>
                    <a:lnTo>
                      <a:pt x="12" y="146"/>
                    </a:lnTo>
                    <a:lnTo>
                      <a:pt x="13" y="149"/>
                    </a:lnTo>
                    <a:lnTo>
                      <a:pt x="13" y="153"/>
                    </a:lnTo>
                    <a:lnTo>
                      <a:pt x="15" y="154"/>
                    </a:lnTo>
                    <a:lnTo>
                      <a:pt x="17" y="158"/>
                    </a:lnTo>
                    <a:lnTo>
                      <a:pt x="20" y="163"/>
                    </a:lnTo>
                    <a:lnTo>
                      <a:pt x="22" y="169"/>
                    </a:lnTo>
                    <a:lnTo>
                      <a:pt x="25" y="174"/>
                    </a:lnTo>
                    <a:lnTo>
                      <a:pt x="28" y="179"/>
                    </a:lnTo>
                    <a:lnTo>
                      <a:pt x="32" y="184"/>
                    </a:lnTo>
                    <a:lnTo>
                      <a:pt x="35" y="191"/>
                    </a:lnTo>
                    <a:lnTo>
                      <a:pt x="38" y="194"/>
                    </a:lnTo>
                    <a:lnTo>
                      <a:pt x="42" y="199"/>
                    </a:lnTo>
                    <a:lnTo>
                      <a:pt x="45" y="203"/>
                    </a:lnTo>
                    <a:lnTo>
                      <a:pt x="50" y="208"/>
                    </a:lnTo>
                    <a:lnTo>
                      <a:pt x="53" y="211"/>
                    </a:lnTo>
                    <a:lnTo>
                      <a:pt x="56" y="216"/>
                    </a:lnTo>
                    <a:lnTo>
                      <a:pt x="60" y="218"/>
                    </a:lnTo>
                    <a:lnTo>
                      <a:pt x="65" y="216"/>
                    </a:lnTo>
                    <a:lnTo>
                      <a:pt x="66" y="214"/>
                    </a:lnTo>
                    <a:lnTo>
                      <a:pt x="66" y="209"/>
                    </a:lnTo>
                    <a:lnTo>
                      <a:pt x="65" y="204"/>
                    </a:lnTo>
                    <a:lnTo>
                      <a:pt x="61" y="201"/>
                    </a:lnTo>
                    <a:lnTo>
                      <a:pt x="60" y="196"/>
                    </a:lnTo>
                    <a:lnTo>
                      <a:pt x="58" y="193"/>
                    </a:lnTo>
                    <a:lnTo>
                      <a:pt x="55" y="188"/>
                    </a:lnTo>
                    <a:lnTo>
                      <a:pt x="53" y="183"/>
                    </a:lnTo>
                    <a:lnTo>
                      <a:pt x="50" y="178"/>
                    </a:lnTo>
                    <a:lnTo>
                      <a:pt x="47" y="173"/>
                    </a:lnTo>
                    <a:lnTo>
                      <a:pt x="45" y="168"/>
                    </a:lnTo>
                    <a:lnTo>
                      <a:pt x="42" y="163"/>
                    </a:lnTo>
                    <a:lnTo>
                      <a:pt x="38" y="158"/>
                    </a:lnTo>
                    <a:lnTo>
                      <a:pt x="35" y="154"/>
                    </a:lnTo>
                    <a:lnTo>
                      <a:pt x="33" y="148"/>
                    </a:lnTo>
                    <a:lnTo>
                      <a:pt x="30" y="144"/>
                    </a:lnTo>
                    <a:lnTo>
                      <a:pt x="27" y="139"/>
                    </a:lnTo>
                    <a:lnTo>
                      <a:pt x="25" y="134"/>
                    </a:lnTo>
                    <a:lnTo>
                      <a:pt x="23" y="129"/>
                    </a:lnTo>
                    <a:lnTo>
                      <a:pt x="22" y="123"/>
                    </a:lnTo>
                    <a:lnTo>
                      <a:pt x="18" y="118"/>
                    </a:lnTo>
                    <a:lnTo>
                      <a:pt x="18" y="113"/>
                    </a:lnTo>
                    <a:lnTo>
                      <a:pt x="17" y="108"/>
                    </a:lnTo>
                    <a:lnTo>
                      <a:pt x="15" y="103"/>
                    </a:lnTo>
                    <a:lnTo>
                      <a:pt x="15" y="99"/>
                    </a:lnTo>
                    <a:lnTo>
                      <a:pt x="15" y="94"/>
                    </a:lnTo>
                    <a:lnTo>
                      <a:pt x="15" y="88"/>
                    </a:lnTo>
                    <a:lnTo>
                      <a:pt x="15" y="85"/>
                    </a:lnTo>
                    <a:lnTo>
                      <a:pt x="15" y="78"/>
                    </a:lnTo>
                    <a:lnTo>
                      <a:pt x="18" y="75"/>
                    </a:lnTo>
                    <a:lnTo>
                      <a:pt x="20" y="70"/>
                    </a:lnTo>
                    <a:lnTo>
                      <a:pt x="22" y="65"/>
                    </a:lnTo>
                    <a:lnTo>
                      <a:pt x="25" y="60"/>
                    </a:lnTo>
                    <a:lnTo>
                      <a:pt x="28" y="55"/>
                    </a:lnTo>
                    <a:lnTo>
                      <a:pt x="32" y="51"/>
                    </a:lnTo>
                    <a:lnTo>
                      <a:pt x="35" y="48"/>
                    </a:lnTo>
                    <a:lnTo>
                      <a:pt x="38" y="46"/>
                    </a:lnTo>
                    <a:lnTo>
                      <a:pt x="43" y="43"/>
                    </a:lnTo>
                    <a:lnTo>
                      <a:pt x="47" y="41"/>
                    </a:lnTo>
                    <a:lnTo>
                      <a:pt x="51" y="38"/>
                    </a:lnTo>
                    <a:lnTo>
                      <a:pt x="56" y="36"/>
                    </a:lnTo>
                    <a:lnTo>
                      <a:pt x="61" y="35"/>
                    </a:lnTo>
                    <a:lnTo>
                      <a:pt x="66" y="33"/>
                    </a:lnTo>
                    <a:lnTo>
                      <a:pt x="73" y="31"/>
                    </a:lnTo>
                    <a:lnTo>
                      <a:pt x="75" y="31"/>
                    </a:lnTo>
                    <a:lnTo>
                      <a:pt x="78" y="31"/>
                    </a:lnTo>
                    <a:lnTo>
                      <a:pt x="81" y="30"/>
                    </a:lnTo>
                    <a:lnTo>
                      <a:pt x="85" y="30"/>
                    </a:lnTo>
                    <a:lnTo>
                      <a:pt x="86" y="28"/>
                    </a:lnTo>
                    <a:lnTo>
                      <a:pt x="90" y="28"/>
                    </a:lnTo>
                    <a:lnTo>
                      <a:pt x="93" y="28"/>
                    </a:lnTo>
                    <a:lnTo>
                      <a:pt x="96" y="28"/>
                    </a:lnTo>
                    <a:lnTo>
                      <a:pt x="100" y="26"/>
                    </a:lnTo>
                    <a:lnTo>
                      <a:pt x="101" y="26"/>
                    </a:lnTo>
                    <a:lnTo>
                      <a:pt x="105" y="26"/>
                    </a:lnTo>
                    <a:lnTo>
                      <a:pt x="108" y="26"/>
                    </a:lnTo>
                    <a:lnTo>
                      <a:pt x="111" y="26"/>
                    </a:lnTo>
                    <a:lnTo>
                      <a:pt x="115" y="25"/>
                    </a:lnTo>
                    <a:lnTo>
                      <a:pt x="118" y="25"/>
                    </a:lnTo>
                    <a:lnTo>
                      <a:pt x="121" y="25"/>
                    </a:lnTo>
                    <a:lnTo>
                      <a:pt x="123" y="25"/>
                    </a:lnTo>
                    <a:lnTo>
                      <a:pt x="126" y="25"/>
                    </a:lnTo>
                    <a:lnTo>
                      <a:pt x="130" y="25"/>
                    </a:lnTo>
                    <a:lnTo>
                      <a:pt x="133" y="25"/>
                    </a:lnTo>
                    <a:lnTo>
                      <a:pt x="135" y="25"/>
                    </a:lnTo>
                    <a:lnTo>
                      <a:pt x="138" y="25"/>
                    </a:lnTo>
                    <a:lnTo>
                      <a:pt x="141" y="25"/>
                    </a:lnTo>
                    <a:lnTo>
                      <a:pt x="145" y="25"/>
                    </a:lnTo>
                    <a:lnTo>
                      <a:pt x="146" y="25"/>
                    </a:lnTo>
                    <a:lnTo>
                      <a:pt x="150" y="25"/>
                    </a:lnTo>
                    <a:lnTo>
                      <a:pt x="153" y="25"/>
                    </a:lnTo>
                    <a:lnTo>
                      <a:pt x="156" y="25"/>
                    </a:lnTo>
                    <a:lnTo>
                      <a:pt x="161" y="25"/>
                    </a:lnTo>
                    <a:lnTo>
                      <a:pt x="168" y="26"/>
                    </a:lnTo>
                    <a:lnTo>
                      <a:pt x="173" y="26"/>
                    </a:lnTo>
                    <a:lnTo>
                      <a:pt x="178" y="26"/>
                    </a:lnTo>
                    <a:lnTo>
                      <a:pt x="181" y="28"/>
                    </a:lnTo>
                    <a:lnTo>
                      <a:pt x="186" y="28"/>
                    </a:lnTo>
                    <a:lnTo>
                      <a:pt x="191" y="30"/>
                    </a:lnTo>
                    <a:lnTo>
                      <a:pt x="196" y="31"/>
                    </a:lnTo>
                    <a:lnTo>
                      <a:pt x="200" y="31"/>
                    </a:lnTo>
                    <a:lnTo>
                      <a:pt x="203" y="31"/>
                    </a:lnTo>
                    <a:lnTo>
                      <a:pt x="205" y="33"/>
                    </a:lnTo>
                    <a:lnTo>
                      <a:pt x="208" y="35"/>
                    </a:lnTo>
                    <a:lnTo>
                      <a:pt x="211" y="36"/>
                    </a:lnTo>
                    <a:lnTo>
                      <a:pt x="213" y="38"/>
                    </a:lnTo>
                    <a:lnTo>
                      <a:pt x="216" y="40"/>
                    </a:lnTo>
                    <a:lnTo>
                      <a:pt x="218" y="41"/>
                    </a:lnTo>
                    <a:lnTo>
                      <a:pt x="221" y="46"/>
                    </a:lnTo>
                    <a:lnTo>
                      <a:pt x="225" y="51"/>
                    </a:lnTo>
                    <a:lnTo>
                      <a:pt x="225" y="55"/>
                    </a:lnTo>
                    <a:lnTo>
                      <a:pt x="226" y="56"/>
                    </a:lnTo>
                    <a:lnTo>
                      <a:pt x="226" y="60"/>
                    </a:lnTo>
                    <a:lnTo>
                      <a:pt x="228" y="63"/>
                    </a:lnTo>
                    <a:lnTo>
                      <a:pt x="228" y="65"/>
                    </a:lnTo>
                    <a:lnTo>
                      <a:pt x="228" y="68"/>
                    </a:lnTo>
                    <a:lnTo>
                      <a:pt x="228" y="71"/>
                    </a:lnTo>
                    <a:lnTo>
                      <a:pt x="228" y="76"/>
                    </a:lnTo>
                    <a:lnTo>
                      <a:pt x="226" y="78"/>
                    </a:lnTo>
                    <a:lnTo>
                      <a:pt x="226" y="83"/>
                    </a:lnTo>
                    <a:lnTo>
                      <a:pt x="226" y="86"/>
                    </a:lnTo>
                    <a:lnTo>
                      <a:pt x="225" y="89"/>
                    </a:lnTo>
                    <a:lnTo>
                      <a:pt x="225" y="93"/>
                    </a:lnTo>
                    <a:lnTo>
                      <a:pt x="223" y="98"/>
                    </a:lnTo>
                    <a:lnTo>
                      <a:pt x="223" y="101"/>
                    </a:lnTo>
                    <a:lnTo>
                      <a:pt x="221" y="104"/>
                    </a:lnTo>
                    <a:lnTo>
                      <a:pt x="220" y="109"/>
                    </a:lnTo>
                    <a:lnTo>
                      <a:pt x="218" y="113"/>
                    </a:lnTo>
                    <a:lnTo>
                      <a:pt x="216" y="116"/>
                    </a:lnTo>
                    <a:lnTo>
                      <a:pt x="216" y="121"/>
                    </a:lnTo>
                    <a:lnTo>
                      <a:pt x="213" y="124"/>
                    </a:lnTo>
                    <a:lnTo>
                      <a:pt x="211" y="129"/>
                    </a:lnTo>
                    <a:lnTo>
                      <a:pt x="210" y="133"/>
                    </a:lnTo>
                    <a:lnTo>
                      <a:pt x="208" y="136"/>
                    </a:lnTo>
                    <a:lnTo>
                      <a:pt x="206" y="141"/>
                    </a:lnTo>
                    <a:lnTo>
                      <a:pt x="205" y="144"/>
                    </a:lnTo>
                    <a:lnTo>
                      <a:pt x="203" y="148"/>
                    </a:lnTo>
                    <a:lnTo>
                      <a:pt x="201" y="153"/>
                    </a:lnTo>
                    <a:lnTo>
                      <a:pt x="198" y="156"/>
                    </a:lnTo>
                    <a:lnTo>
                      <a:pt x="196" y="159"/>
                    </a:lnTo>
                    <a:lnTo>
                      <a:pt x="193" y="164"/>
                    </a:lnTo>
                    <a:lnTo>
                      <a:pt x="191" y="168"/>
                    </a:lnTo>
                    <a:lnTo>
                      <a:pt x="190" y="171"/>
                    </a:lnTo>
                    <a:lnTo>
                      <a:pt x="188" y="176"/>
                    </a:lnTo>
                    <a:lnTo>
                      <a:pt x="185" y="179"/>
                    </a:lnTo>
                    <a:lnTo>
                      <a:pt x="183" y="184"/>
                    </a:lnTo>
                    <a:lnTo>
                      <a:pt x="181" y="188"/>
                    </a:lnTo>
                    <a:lnTo>
                      <a:pt x="180" y="191"/>
                    </a:lnTo>
                    <a:lnTo>
                      <a:pt x="176" y="194"/>
                    </a:lnTo>
                    <a:lnTo>
                      <a:pt x="175" y="198"/>
                    </a:lnTo>
                    <a:lnTo>
                      <a:pt x="173" y="201"/>
                    </a:lnTo>
                    <a:lnTo>
                      <a:pt x="171" y="204"/>
                    </a:lnTo>
                    <a:lnTo>
                      <a:pt x="170" y="208"/>
                    </a:lnTo>
                    <a:lnTo>
                      <a:pt x="168" y="211"/>
                    </a:lnTo>
                    <a:lnTo>
                      <a:pt x="165" y="216"/>
                    </a:lnTo>
                    <a:lnTo>
                      <a:pt x="161" y="221"/>
                    </a:lnTo>
                    <a:lnTo>
                      <a:pt x="158" y="226"/>
                    </a:lnTo>
                    <a:lnTo>
                      <a:pt x="156" y="231"/>
                    </a:lnTo>
                    <a:lnTo>
                      <a:pt x="151" y="231"/>
                    </a:lnTo>
                    <a:lnTo>
                      <a:pt x="148" y="231"/>
                    </a:lnTo>
                    <a:lnTo>
                      <a:pt x="146" y="233"/>
                    </a:lnTo>
                    <a:lnTo>
                      <a:pt x="146" y="234"/>
                    </a:lnTo>
                    <a:lnTo>
                      <a:pt x="148" y="236"/>
                    </a:lnTo>
                    <a:lnTo>
                      <a:pt x="153" y="238"/>
                    </a:lnTo>
                    <a:lnTo>
                      <a:pt x="155" y="238"/>
                    </a:lnTo>
                    <a:lnTo>
                      <a:pt x="158" y="238"/>
                    </a:lnTo>
                    <a:lnTo>
                      <a:pt x="161" y="239"/>
                    </a:lnTo>
                    <a:lnTo>
                      <a:pt x="166" y="241"/>
                    </a:lnTo>
                    <a:lnTo>
                      <a:pt x="170" y="241"/>
                    </a:lnTo>
                    <a:lnTo>
                      <a:pt x="173" y="241"/>
                    </a:lnTo>
                    <a:lnTo>
                      <a:pt x="176" y="241"/>
                    </a:lnTo>
                    <a:lnTo>
                      <a:pt x="180" y="241"/>
                    </a:lnTo>
                    <a:lnTo>
                      <a:pt x="183" y="241"/>
                    </a:lnTo>
                    <a:lnTo>
                      <a:pt x="186" y="241"/>
                    </a:lnTo>
                    <a:lnTo>
                      <a:pt x="190" y="243"/>
                    </a:lnTo>
                    <a:lnTo>
                      <a:pt x="193" y="243"/>
                    </a:lnTo>
                    <a:lnTo>
                      <a:pt x="196" y="243"/>
                    </a:lnTo>
                    <a:lnTo>
                      <a:pt x="200" y="243"/>
                    </a:lnTo>
                    <a:lnTo>
                      <a:pt x="203" y="243"/>
                    </a:lnTo>
                    <a:lnTo>
                      <a:pt x="206" y="244"/>
                    </a:lnTo>
                    <a:lnTo>
                      <a:pt x="210" y="244"/>
                    </a:lnTo>
                    <a:lnTo>
                      <a:pt x="213" y="244"/>
                    </a:lnTo>
                    <a:lnTo>
                      <a:pt x="216" y="244"/>
                    </a:lnTo>
                    <a:lnTo>
                      <a:pt x="221" y="246"/>
                    </a:lnTo>
                    <a:lnTo>
                      <a:pt x="225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5" y="246"/>
                    </a:lnTo>
                    <a:lnTo>
                      <a:pt x="236" y="246"/>
                    </a:lnTo>
                    <a:lnTo>
                      <a:pt x="241" y="246"/>
                    </a:lnTo>
                    <a:lnTo>
                      <a:pt x="245" y="248"/>
                    </a:lnTo>
                    <a:lnTo>
                      <a:pt x="248" y="248"/>
                    </a:lnTo>
                    <a:lnTo>
                      <a:pt x="251" y="248"/>
                    </a:lnTo>
                    <a:lnTo>
                      <a:pt x="255" y="248"/>
                    </a:lnTo>
                    <a:lnTo>
                      <a:pt x="258" y="248"/>
                    </a:lnTo>
                    <a:lnTo>
                      <a:pt x="261" y="249"/>
                    </a:lnTo>
                    <a:lnTo>
                      <a:pt x="265" y="249"/>
                    </a:lnTo>
                    <a:lnTo>
                      <a:pt x="268" y="249"/>
                    </a:lnTo>
                    <a:lnTo>
                      <a:pt x="271" y="249"/>
                    </a:lnTo>
                    <a:lnTo>
                      <a:pt x="276" y="249"/>
                    </a:lnTo>
                    <a:lnTo>
                      <a:pt x="279" y="249"/>
                    </a:lnTo>
                    <a:lnTo>
                      <a:pt x="281" y="249"/>
                    </a:lnTo>
                    <a:lnTo>
                      <a:pt x="284" y="251"/>
                    </a:lnTo>
                    <a:lnTo>
                      <a:pt x="289" y="251"/>
                    </a:lnTo>
                    <a:lnTo>
                      <a:pt x="293" y="251"/>
                    </a:lnTo>
                    <a:lnTo>
                      <a:pt x="296" y="251"/>
                    </a:lnTo>
                    <a:lnTo>
                      <a:pt x="299" y="251"/>
                    </a:lnTo>
                    <a:lnTo>
                      <a:pt x="303" y="253"/>
                    </a:lnTo>
                    <a:lnTo>
                      <a:pt x="306" y="253"/>
                    </a:lnTo>
                    <a:lnTo>
                      <a:pt x="309" y="253"/>
                    </a:lnTo>
                    <a:lnTo>
                      <a:pt x="313" y="253"/>
                    </a:lnTo>
                    <a:lnTo>
                      <a:pt x="316" y="253"/>
                    </a:lnTo>
                    <a:lnTo>
                      <a:pt x="319" y="253"/>
                    </a:lnTo>
                    <a:lnTo>
                      <a:pt x="323" y="253"/>
                    </a:lnTo>
                    <a:lnTo>
                      <a:pt x="326" y="254"/>
                    </a:lnTo>
                    <a:lnTo>
                      <a:pt x="329" y="254"/>
                    </a:lnTo>
                    <a:lnTo>
                      <a:pt x="333" y="254"/>
                    </a:lnTo>
                    <a:lnTo>
                      <a:pt x="336" y="254"/>
                    </a:lnTo>
                    <a:lnTo>
                      <a:pt x="339" y="254"/>
                    </a:lnTo>
                    <a:lnTo>
                      <a:pt x="343" y="256"/>
                    </a:lnTo>
                    <a:lnTo>
                      <a:pt x="346" y="256"/>
                    </a:lnTo>
                    <a:lnTo>
                      <a:pt x="349" y="256"/>
                    </a:lnTo>
                    <a:lnTo>
                      <a:pt x="353" y="256"/>
                    </a:lnTo>
                    <a:lnTo>
                      <a:pt x="358" y="256"/>
                    </a:lnTo>
                    <a:lnTo>
                      <a:pt x="359" y="256"/>
                    </a:lnTo>
                    <a:lnTo>
                      <a:pt x="363" y="258"/>
                    </a:lnTo>
                    <a:lnTo>
                      <a:pt x="366" y="258"/>
                    </a:lnTo>
                    <a:lnTo>
                      <a:pt x="371" y="258"/>
                    </a:lnTo>
                    <a:lnTo>
                      <a:pt x="373" y="258"/>
                    </a:lnTo>
                    <a:lnTo>
                      <a:pt x="378" y="258"/>
                    </a:lnTo>
                    <a:lnTo>
                      <a:pt x="381" y="259"/>
                    </a:lnTo>
                    <a:lnTo>
                      <a:pt x="384" y="259"/>
                    </a:lnTo>
                    <a:lnTo>
                      <a:pt x="389" y="259"/>
                    </a:lnTo>
                    <a:lnTo>
                      <a:pt x="394" y="259"/>
                    </a:lnTo>
                    <a:lnTo>
                      <a:pt x="399" y="259"/>
                    </a:lnTo>
                    <a:lnTo>
                      <a:pt x="406" y="261"/>
                    </a:lnTo>
                    <a:lnTo>
                      <a:pt x="409" y="261"/>
                    </a:lnTo>
                    <a:lnTo>
                      <a:pt x="414" y="263"/>
                    </a:lnTo>
                    <a:lnTo>
                      <a:pt x="419" y="263"/>
                    </a:lnTo>
                    <a:lnTo>
                      <a:pt x="424" y="264"/>
                    </a:lnTo>
                    <a:lnTo>
                      <a:pt x="428" y="266"/>
                    </a:lnTo>
                    <a:lnTo>
                      <a:pt x="431" y="266"/>
                    </a:lnTo>
                    <a:lnTo>
                      <a:pt x="436" y="268"/>
                    </a:lnTo>
                    <a:lnTo>
                      <a:pt x="439" y="269"/>
                    </a:lnTo>
                    <a:lnTo>
                      <a:pt x="443" y="271"/>
                    </a:lnTo>
                    <a:lnTo>
                      <a:pt x="446" y="273"/>
                    </a:lnTo>
                    <a:lnTo>
                      <a:pt x="449" y="274"/>
                    </a:lnTo>
                    <a:lnTo>
                      <a:pt x="453" y="278"/>
                    </a:lnTo>
                    <a:lnTo>
                      <a:pt x="459" y="281"/>
                    </a:lnTo>
                    <a:lnTo>
                      <a:pt x="464" y="284"/>
                    </a:lnTo>
                    <a:lnTo>
                      <a:pt x="469" y="289"/>
                    </a:lnTo>
                    <a:lnTo>
                      <a:pt x="474" y="294"/>
                    </a:lnTo>
                    <a:lnTo>
                      <a:pt x="478" y="299"/>
                    </a:lnTo>
                    <a:lnTo>
                      <a:pt x="481" y="304"/>
                    </a:lnTo>
                    <a:lnTo>
                      <a:pt x="483" y="307"/>
                    </a:lnTo>
                    <a:lnTo>
                      <a:pt x="484" y="309"/>
                    </a:lnTo>
                    <a:lnTo>
                      <a:pt x="486" y="312"/>
                    </a:lnTo>
                    <a:lnTo>
                      <a:pt x="488" y="316"/>
                    </a:lnTo>
                    <a:lnTo>
                      <a:pt x="489" y="319"/>
                    </a:lnTo>
                    <a:lnTo>
                      <a:pt x="491" y="322"/>
                    </a:lnTo>
                    <a:lnTo>
                      <a:pt x="491" y="326"/>
                    </a:lnTo>
                    <a:lnTo>
                      <a:pt x="493" y="329"/>
                    </a:lnTo>
                    <a:lnTo>
                      <a:pt x="494" y="331"/>
                    </a:lnTo>
                    <a:lnTo>
                      <a:pt x="496" y="334"/>
                    </a:lnTo>
                    <a:lnTo>
                      <a:pt x="496" y="337"/>
                    </a:lnTo>
                    <a:lnTo>
                      <a:pt x="497" y="341"/>
                    </a:lnTo>
                    <a:lnTo>
                      <a:pt x="497" y="344"/>
                    </a:lnTo>
                    <a:lnTo>
                      <a:pt x="499" y="347"/>
                    </a:lnTo>
                    <a:lnTo>
                      <a:pt x="501" y="352"/>
                    </a:lnTo>
                    <a:lnTo>
                      <a:pt x="502" y="356"/>
                    </a:lnTo>
                    <a:lnTo>
                      <a:pt x="502" y="359"/>
                    </a:lnTo>
                    <a:lnTo>
                      <a:pt x="504" y="362"/>
                    </a:lnTo>
                    <a:lnTo>
                      <a:pt x="504" y="366"/>
                    </a:lnTo>
                    <a:lnTo>
                      <a:pt x="506" y="371"/>
                    </a:lnTo>
                    <a:lnTo>
                      <a:pt x="506" y="374"/>
                    </a:lnTo>
                    <a:lnTo>
                      <a:pt x="507" y="377"/>
                    </a:lnTo>
                    <a:lnTo>
                      <a:pt x="509" y="381"/>
                    </a:lnTo>
                    <a:lnTo>
                      <a:pt x="509" y="386"/>
                    </a:lnTo>
                    <a:lnTo>
                      <a:pt x="511" y="389"/>
                    </a:lnTo>
                    <a:lnTo>
                      <a:pt x="512" y="394"/>
                    </a:lnTo>
                    <a:lnTo>
                      <a:pt x="512" y="397"/>
                    </a:lnTo>
                    <a:lnTo>
                      <a:pt x="514" y="401"/>
                    </a:lnTo>
                    <a:lnTo>
                      <a:pt x="516" y="406"/>
                    </a:lnTo>
                    <a:lnTo>
                      <a:pt x="517" y="409"/>
                    </a:lnTo>
                    <a:lnTo>
                      <a:pt x="517" y="412"/>
                    </a:lnTo>
                    <a:lnTo>
                      <a:pt x="519" y="417"/>
                    </a:lnTo>
                    <a:lnTo>
                      <a:pt x="521" y="421"/>
                    </a:lnTo>
                    <a:lnTo>
                      <a:pt x="522" y="426"/>
                    </a:lnTo>
                    <a:lnTo>
                      <a:pt x="524" y="429"/>
                    </a:lnTo>
                    <a:lnTo>
                      <a:pt x="526" y="434"/>
                    </a:lnTo>
                    <a:lnTo>
                      <a:pt x="529" y="437"/>
                    </a:lnTo>
                    <a:lnTo>
                      <a:pt x="532" y="439"/>
                    </a:lnTo>
                    <a:lnTo>
                      <a:pt x="534" y="439"/>
                    </a:lnTo>
                    <a:lnTo>
                      <a:pt x="537" y="437"/>
                    </a:lnTo>
                    <a:lnTo>
                      <a:pt x="537" y="436"/>
                    </a:lnTo>
                    <a:lnTo>
                      <a:pt x="539" y="434"/>
                    </a:lnTo>
                    <a:lnTo>
                      <a:pt x="539" y="431"/>
                    </a:lnTo>
                    <a:lnTo>
                      <a:pt x="541" y="429"/>
                    </a:lnTo>
                    <a:lnTo>
                      <a:pt x="541" y="426"/>
                    </a:lnTo>
                    <a:lnTo>
                      <a:pt x="541" y="422"/>
                    </a:lnTo>
                    <a:lnTo>
                      <a:pt x="549" y="422"/>
                    </a:lnTo>
                    <a:lnTo>
                      <a:pt x="556" y="424"/>
                    </a:lnTo>
                    <a:lnTo>
                      <a:pt x="564" y="426"/>
                    </a:lnTo>
                    <a:lnTo>
                      <a:pt x="571" y="427"/>
                    </a:lnTo>
                    <a:lnTo>
                      <a:pt x="577" y="429"/>
                    </a:lnTo>
                    <a:lnTo>
                      <a:pt x="586" y="431"/>
                    </a:lnTo>
                    <a:lnTo>
                      <a:pt x="592" y="432"/>
                    </a:lnTo>
                    <a:lnTo>
                      <a:pt x="599" y="434"/>
                    </a:lnTo>
                    <a:lnTo>
                      <a:pt x="604" y="436"/>
                    </a:lnTo>
                    <a:lnTo>
                      <a:pt x="611" y="437"/>
                    </a:lnTo>
                    <a:lnTo>
                      <a:pt x="617" y="441"/>
                    </a:lnTo>
                    <a:lnTo>
                      <a:pt x="622" y="442"/>
                    </a:lnTo>
                    <a:lnTo>
                      <a:pt x="629" y="446"/>
                    </a:lnTo>
                    <a:lnTo>
                      <a:pt x="634" y="447"/>
                    </a:lnTo>
                    <a:lnTo>
                      <a:pt x="639" y="451"/>
                    </a:lnTo>
                    <a:lnTo>
                      <a:pt x="646" y="454"/>
                    </a:lnTo>
                    <a:lnTo>
                      <a:pt x="651" y="456"/>
                    </a:lnTo>
                    <a:lnTo>
                      <a:pt x="654" y="459"/>
                    </a:lnTo>
                    <a:lnTo>
                      <a:pt x="659" y="462"/>
                    </a:lnTo>
                    <a:lnTo>
                      <a:pt x="664" y="466"/>
                    </a:lnTo>
                    <a:lnTo>
                      <a:pt x="667" y="469"/>
                    </a:lnTo>
                    <a:lnTo>
                      <a:pt x="672" y="472"/>
                    </a:lnTo>
                    <a:lnTo>
                      <a:pt x="676" y="476"/>
                    </a:lnTo>
                    <a:lnTo>
                      <a:pt x="681" y="481"/>
                    </a:lnTo>
                    <a:lnTo>
                      <a:pt x="684" y="484"/>
                    </a:lnTo>
                    <a:lnTo>
                      <a:pt x="687" y="487"/>
                    </a:lnTo>
                    <a:lnTo>
                      <a:pt x="691" y="492"/>
                    </a:lnTo>
                    <a:lnTo>
                      <a:pt x="696" y="496"/>
                    </a:lnTo>
                    <a:lnTo>
                      <a:pt x="697" y="501"/>
                    </a:lnTo>
                    <a:lnTo>
                      <a:pt x="701" y="505"/>
                    </a:lnTo>
                    <a:lnTo>
                      <a:pt x="704" y="509"/>
                    </a:lnTo>
                    <a:lnTo>
                      <a:pt x="707" y="514"/>
                    </a:lnTo>
                    <a:lnTo>
                      <a:pt x="709" y="519"/>
                    </a:lnTo>
                    <a:lnTo>
                      <a:pt x="711" y="524"/>
                    </a:lnTo>
                    <a:lnTo>
                      <a:pt x="712" y="529"/>
                    </a:lnTo>
                    <a:lnTo>
                      <a:pt x="716" y="534"/>
                    </a:lnTo>
                    <a:lnTo>
                      <a:pt x="717" y="539"/>
                    </a:lnTo>
                    <a:lnTo>
                      <a:pt x="719" y="542"/>
                    </a:lnTo>
                    <a:lnTo>
                      <a:pt x="720" y="549"/>
                    </a:lnTo>
                    <a:lnTo>
                      <a:pt x="722" y="554"/>
                    </a:lnTo>
                    <a:lnTo>
                      <a:pt x="724" y="559"/>
                    </a:lnTo>
                    <a:lnTo>
                      <a:pt x="725" y="564"/>
                    </a:lnTo>
                    <a:lnTo>
                      <a:pt x="725" y="570"/>
                    </a:lnTo>
                    <a:lnTo>
                      <a:pt x="727" y="575"/>
                    </a:lnTo>
                    <a:lnTo>
                      <a:pt x="729" y="582"/>
                    </a:lnTo>
                    <a:lnTo>
                      <a:pt x="729" y="587"/>
                    </a:lnTo>
                    <a:lnTo>
                      <a:pt x="730" y="594"/>
                    </a:lnTo>
                    <a:lnTo>
                      <a:pt x="732" y="600"/>
                    </a:lnTo>
                    <a:lnTo>
                      <a:pt x="732" y="605"/>
                    </a:lnTo>
                    <a:lnTo>
                      <a:pt x="732" y="612"/>
                    </a:lnTo>
                    <a:lnTo>
                      <a:pt x="732" y="619"/>
                    </a:lnTo>
                    <a:lnTo>
                      <a:pt x="732" y="625"/>
                    </a:lnTo>
                    <a:lnTo>
                      <a:pt x="732" y="630"/>
                    </a:lnTo>
                    <a:lnTo>
                      <a:pt x="732" y="637"/>
                    </a:lnTo>
                    <a:lnTo>
                      <a:pt x="732" y="644"/>
                    </a:lnTo>
                    <a:lnTo>
                      <a:pt x="732" y="652"/>
                    </a:lnTo>
                    <a:lnTo>
                      <a:pt x="732" y="659"/>
                    </a:lnTo>
                    <a:lnTo>
                      <a:pt x="732" y="665"/>
                    </a:lnTo>
                    <a:lnTo>
                      <a:pt x="730" y="672"/>
                    </a:lnTo>
                    <a:lnTo>
                      <a:pt x="730" y="679"/>
                    </a:lnTo>
                    <a:lnTo>
                      <a:pt x="730" y="687"/>
                    </a:lnTo>
                    <a:lnTo>
                      <a:pt x="729" y="694"/>
                    </a:lnTo>
                    <a:lnTo>
                      <a:pt x="729" y="700"/>
                    </a:lnTo>
                    <a:lnTo>
                      <a:pt x="727" y="709"/>
                    </a:lnTo>
                    <a:lnTo>
                      <a:pt x="727" y="713"/>
                    </a:lnTo>
                    <a:lnTo>
                      <a:pt x="725" y="718"/>
                    </a:lnTo>
                    <a:lnTo>
                      <a:pt x="725" y="723"/>
                    </a:lnTo>
                    <a:lnTo>
                      <a:pt x="724" y="728"/>
                    </a:lnTo>
                    <a:lnTo>
                      <a:pt x="724" y="733"/>
                    </a:lnTo>
                    <a:lnTo>
                      <a:pt x="724" y="738"/>
                    </a:lnTo>
                    <a:lnTo>
                      <a:pt x="722" y="743"/>
                    </a:lnTo>
                    <a:lnTo>
                      <a:pt x="722" y="748"/>
                    </a:lnTo>
                    <a:lnTo>
                      <a:pt x="722" y="753"/>
                    </a:lnTo>
                    <a:lnTo>
                      <a:pt x="722" y="758"/>
                    </a:lnTo>
                    <a:lnTo>
                      <a:pt x="720" y="763"/>
                    </a:lnTo>
                    <a:lnTo>
                      <a:pt x="720" y="768"/>
                    </a:lnTo>
                    <a:lnTo>
                      <a:pt x="720" y="773"/>
                    </a:lnTo>
                    <a:lnTo>
                      <a:pt x="720" y="778"/>
                    </a:lnTo>
                    <a:lnTo>
                      <a:pt x="720" y="783"/>
                    </a:lnTo>
                    <a:lnTo>
                      <a:pt x="720" y="790"/>
                    </a:lnTo>
                    <a:lnTo>
                      <a:pt x="719" y="793"/>
                    </a:lnTo>
                    <a:lnTo>
                      <a:pt x="719" y="798"/>
                    </a:lnTo>
                    <a:lnTo>
                      <a:pt x="719" y="805"/>
                    </a:lnTo>
                    <a:lnTo>
                      <a:pt x="719" y="810"/>
                    </a:lnTo>
                    <a:lnTo>
                      <a:pt x="719" y="815"/>
                    </a:lnTo>
                    <a:lnTo>
                      <a:pt x="719" y="820"/>
                    </a:lnTo>
                    <a:lnTo>
                      <a:pt x="719" y="825"/>
                    </a:lnTo>
                    <a:lnTo>
                      <a:pt x="719" y="830"/>
                    </a:lnTo>
                    <a:lnTo>
                      <a:pt x="719" y="835"/>
                    </a:lnTo>
                    <a:lnTo>
                      <a:pt x="719" y="840"/>
                    </a:lnTo>
                    <a:lnTo>
                      <a:pt x="719" y="845"/>
                    </a:lnTo>
                    <a:lnTo>
                      <a:pt x="719" y="852"/>
                    </a:lnTo>
                    <a:lnTo>
                      <a:pt x="719" y="855"/>
                    </a:lnTo>
                    <a:lnTo>
                      <a:pt x="719" y="862"/>
                    </a:lnTo>
                    <a:lnTo>
                      <a:pt x="719" y="867"/>
                    </a:lnTo>
                    <a:lnTo>
                      <a:pt x="719" y="872"/>
                    </a:lnTo>
                    <a:lnTo>
                      <a:pt x="719" y="877"/>
                    </a:lnTo>
                    <a:lnTo>
                      <a:pt x="719" y="882"/>
                    </a:lnTo>
                    <a:lnTo>
                      <a:pt x="719" y="887"/>
                    </a:lnTo>
                    <a:lnTo>
                      <a:pt x="719" y="892"/>
                    </a:lnTo>
                    <a:lnTo>
                      <a:pt x="719" y="897"/>
                    </a:lnTo>
                    <a:lnTo>
                      <a:pt x="719" y="902"/>
                    </a:lnTo>
                    <a:lnTo>
                      <a:pt x="719" y="908"/>
                    </a:lnTo>
                    <a:lnTo>
                      <a:pt x="719" y="913"/>
                    </a:lnTo>
                    <a:lnTo>
                      <a:pt x="719" y="918"/>
                    </a:lnTo>
                    <a:lnTo>
                      <a:pt x="719" y="923"/>
                    </a:lnTo>
                    <a:lnTo>
                      <a:pt x="719" y="928"/>
                    </a:lnTo>
                    <a:lnTo>
                      <a:pt x="720" y="933"/>
                    </a:lnTo>
                    <a:lnTo>
                      <a:pt x="720" y="938"/>
                    </a:lnTo>
                    <a:lnTo>
                      <a:pt x="720" y="943"/>
                    </a:lnTo>
                    <a:lnTo>
                      <a:pt x="720" y="948"/>
                    </a:lnTo>
                    <a:lnTo>
                      <a:pt x="722" y="953"/>
                    </a:lnTo>
                    <a:lnTo>
                      <a:pt x="722" y="958"/>
                    </a:lnTo>
                    <a:lnTo>
                      <a:pt x="722" y="965"/>
                    </a:lnTo>
                    <a:lnTo>
                      <a:pt x="722" y="968"/>
                    </a:lnTo>
                    <a:lnTo>
                      <a:pt x="722" y="975"/>
                    </a:lnTo>
                    <a:lnTo>
                      <a:pt x="722" y="978"/>
                    </a:lnTo>
                    <a:lnTo>
                      <a:pt x="722" y="985"/>
                    </a:lnTo>
                    <a:lnTo>
                      <a:pt x="722" y="990"/>
                    </a:lnTo>
                    <a:lnTo>
                      <a:pt x="722" y="995"/>
                    </a:lnTo>
                    <a:lnTo>
                      <a:pt x="722" y="1000"/>
                    </a:lnTo>
                    <a:lnTo>
                      <a:pt x="722" y="1005"/>
                    </a:lnTo>
                    <a:lnTo>
                      <a:pt x="722" y="1010"/>
                    </a:lnTo>
                    <a:lnTo>
                      <a:pt x="724" y="1015"/>
                    </a:lnTo>
                    <a:lnTo>
                      <a:pt x="724" y="1020"/>
                    </a:lnTo>
                    <a:lnTo>
                      <a:pt x="724" y="1025"/>
                    </a:lnTo>
                    <a:lnTo>
                      <a:pt x="724" y="1031"/>
                    </a:lnTo>
                    <a:lnTo>
                      <a:pt x="724" y="1036"/>
                    </a:lnTo>
                    <a:lnTo>
                      <a:pt x="724" y="1041"/>
                    </a:lnTo>
                    <a:lnTo>
                      <a:pt x="724" y="1046"/>
                    </a:lnTo>
                    <a:lnTo>
                      <a:pt x="725" y="1051"/>
                    </a:lnTo>
                    <a:lnTo>
                      <a:pt x="725" y="1056"/>
                    </a:lnTo>
                    <a:lnTo>
                      <a:pt x="725" y="1061"/>
                    </a:lnTo>
                    <a:lnTo>
                      <a:pt x="725" y="1066"/>
                    </a:lnTo>
                    <a:lnTo>
                      <a:pt x="727" y="1071"/>
                    </a:lnTo>
                    <a:lnTo>
                      <a:pt x="727" y="1078"/>
                    </a:lnTo>
                    <a:lnTo>
                      <a:pt x="729" y="1083"/>
                    </a:lnTo>
                    <a:lnTo>
                      <a:pt x="729" y="1090"/>
                    </a:lnTo>
                    <a:lnTo>
                      <a:pt x="730" y="1095"/>
                    </a:lnTo>
                    <a:lnTo>
                      <a:pt x="730" y="1101"/>
                    </a:lnTo>
                    <a:lnTo>
                      <a:pt x="732" y="1106"/>
                    </a:lnTo>
                    <a:lnTo>
                      <a:pt x="732" y="1113"/>
                    </a:lnTo>
                    <a:lnTo>
                      <a:pt x="732" y="1118"/>
                    </a:lnTo>
                    <a:lnTo>
                      <a:pt x="734" y="1125"/>
                    </a:lnTo>
                    <a:lnTo>
                      <a:pt x="734" y="1131"/>
                    </a:lnTo>
                    <a:lnTo>
                      <a:pt x="735" y="1136"/>
                    </a:lnTo>
                    <a:lnTo>
                      <a:pt x="735" y="1143"/>
                    </a:lnTo>
                    <a:lnTo>
                      <a:pt x="737" y="1149"/>
                    </a:lnTo>
                    <a:lnTo>
                      <a:pt x="737" y="1154"/>
                    </a:lnTo>
                    <a:lnTo>
                      <a:pt x="737" y="1161"/>
                    </a:lnTo>
                    <a:lnTo>
                      <a:pt x="739" y="1166"/>
                    </a:lnTo>
                    <a:lnTo>
                      <a:pt x="739" y="1173"/>
                    </a:lnTo>
                    <a:lnTo>
                      <a:pt x="739" y="1179"/>
                    </a:lnTo>
                    <a:lnTo>
                      <a:pt x="740" y="1184"/>
                    </a:lnTo>
                    <a:lnTo>
                      <a:pt x="740" y="1191"/>
                    </a:lnTo>
                    <a:lnTo>
                      <a:pt x="740" y="1198"/>
                    </a:lnTo>
                    <a:lnTo>
                      <a:pt x="740" y="1203"/>
                    </a:lnTo>
                    <a:lnTo>
                      <a:pt x="742" y="1209"/>
                    </a:lnTo>
                    <a:lnTo>
                      <a:pt x="742" y="1216"/>
                    </a:lnTo>
                    <a:lnTo>
                      <a:pt x="742" y="1223"/>
                    </a:lnTo>
                    <a:lnTo>
                      <a:pt x="742" y="1228"/>
                    </a:lnTo>
                    <a:lnTo>
                      <a:pt x="742" y="1234"/>
                    </a:lnTo>
                    <a:lnTo>
                      <a:pt x="742" y="1239"/>
                    </a:lnTo>
                    <a:lnTo>
                      <a:pt x="742" y="1246"/>
                    </a:lnTo>
                    <a:lnTo>
                      <a:pt x="740" y="1251"/>
                    </a:lnTo>
                    <a:lnTo>
                      <a:pt x="740" y="1256"/>
                    </a:lnTo>
                    <a:lnTo>
                      <a:pt x="739" y="1263"/>
                    </a:lnTo>
                    <a:lnTo>
                      <a:pt x="739" y="1268"/>
                    </a:lnTo>
                    <a:lnTo>
                      <a:pt x="737" y="1274"/>
                    </a:lnTo>
                    <a:lnTo>
                      <a:pt x="737" y="1279"/>
                    </a:lnTo>
                    <a:lnTo>
                      <a:pt x="735" y="1284"/>
                    </a:lnTo>
                    <a:lnTo>
                      <a:pt x="734" y="1291"/>
                    </a:lnTo>
                    <a:lnTo>
                      <a:pt x="732" y="1296"/>
                    </a:lnTo>
                    <a:lnTo>
                      <a:pt x="730" y="1301"/>
                    </a:lnTo>
                    <a:lnTo>
                      <a:pt x="729" y="1306"/>
                    </a:lnTo>
                    <a:lnTo>
                      <a:pt x="727" y="1311"/>
                    </a:lnTo>
                    <a:lnTo>
                      <a:pt x="725" y="1316"/>
                    </a:lnTo>
                    <a:lnTo>
                      <a:pt x="722" y="1321"/>
                    </a:lnTo>
                    <a:lnTo>
                      <a:pt x="719" y="1326"/>
                    </a:lnTo>
                    <a:lnTo>
                      <a:pt x="717" y="1331"/>
                    </a:lnTo>
                    <a:lnTo>
                      <a:pt x="714" y="1334"/>
                    </a:lnTo>
                    <a:lnTo>
                      <a:pt x="711" y="1339"/>
                    </a:lnTo>
                    <a:lnTo>
                      <a:pt x="709" y="1344"/>
                    </a:lnTo>
                    <a:lnTo>
                      <a:pt x="706" y="1347"/>
                    </a:lnTo>
                    <a:lnTo>
                      <a:pt x="701" y="1351"/>
                    </a:lnTo>
                    <a:lnTo>
                      <a:pt x="697" y="1356"/>
                    </a:lnTo>
                    <a:lnTo>
                      <a:pt x="692" y="1359"/>
                    </a:lnTo>
                    <a:lnTo>
                      <a:pt x="689" y="1362"/>
                    </a:lnTo>
                    <a:lnTo>
                      <a:pt x="684" y="1366"/>
                    </a:lnTo>
                    <a:lnTo>
                      <a:pt x="679" y="1369"/>
                    </a:lnTo>
                    <a:lnTo>
                      <a:pt x="676" y="1372"/>
                    </a:lnTo>
                    <a:lnTo>
                      <a:pt x="671" y="1377"/>
                    </a:lnTo>
                    <a:lnTo>
                      <a:pt x="666" y="1379"/>
                    </a:lnTo>
                    <a:lnTo>
                      <a:pt x="661" y="1382"/>
                    </a:lnTo>
                    <a:lnTo>
                      <a:pt x="656" y="1384"/>
                    </a:lnTo>
                    <a:lnTo>
                      <a:pt x="652" y="1386"/>
                    </a:lnTo>
                    <a:lnTo>
                      <a:pt x="647" y="1389"/>
                    </a:lnTo>
                    <a:lnTo>
                      <a:pt x="644" y="1391"/>
                    </a:lnTo>
                    <a:lnTo>
                      <a:pt x="639" y="1392"/>
                    </a:lnTo>
                    <a:lnTo>
                      <a:pt x="636" y="1396"/>
                    </a:lnTo>
                    <a:lnTo>
                      <a:pt x="632" y="1399"/>
                    </a:lnTo>
                    <a:lnTo>
                      <a:pt x="629" y="1401"/>
                    </a:lnTo>
                    <a:lnTo>
                      <a:pt x="626" y="1404"/>
                    </a:lnTo>
                    <a:lnTo>
                      <a:pt x="622" y="1406"/>
                    </a:lnTo>
                    <a:lnTo>
                      <a:pt x="619" y="1409"/>
                    </a:lnTo>
                    <a:lnTo>
                      <a:pt x="616" y="1412"/>
                    </a:lnTo>
                    <a:lnTo>
                      <a:pt x="614" y="1416"/>
                    </a:lnTo>
                    <a:lnTo>
                      <a:pt x="611" y="1417"/>
                    </a:lnTo>
                    <a:lnTo>
                      <a:pt x="607" y="1421"/>
                    </a:lnTo>
                    <a:lnTo>
                      <a:pt x="606" y="1424"/>
                    </a:lnTo>
                    <a:lnTo>
                      <a:pt x="602" y="1427"/>
                    </a:lnTo>
                    <a:lnTo>
                      <a:pt x="601" y="1431"/>
                    </a:lnTo>
                    <a:lnTo>
                      <a:pt x="597" y="1434"/>
                    </a:lnTo>
                    <a:lnTo>
                      <a:pt x="596" y="1437"/>
                    </a:lnTo>
                    <a:lnTo>
                      <a:pt x="594" y="1441"/>
                    </a:lnTo>
                    <a:lnTo>
                      <a:pt x="592" y="1446"/>
                    </a:lnTo>
                    <a:lnTo>
                      <a:pt x="591" y="1449"/>
                    </a:lnTo>
                    <a:lnTo>
                      <a:pt x="587" y="1452"/>
                    </a:lnTo>
                    <a:lnTo>
                      <a:pt x="586" y="1457"/>
                    </a:lnTo>
                    <a:lnTo>
                      <a:pt x="586" y="1461"/>
                    </a:lnTo>
                    <a:lnTo>
                      <a:pt x="584" y="1466"/>
                    </a:lnTo>
                    <a:lnTo>
                      <a:pt x="582" y="1471"/>
                    </a:lnTo>
                    <a:lnTo>
                      <a:pt x="581" y="1476"/>
                    </a:lnTo>
                    <a:lnTo>
                      <a:pt x="581" y="1481"/>
                    </a:lnTo>
                    <a:lnTo>
                      <a:pt x="581" y="1482"/>
                    </a:lnTo>
                    <a:lnTo>
                      <a:pt x="582" y="1482"/>
                    </a:lnTo>
                    <a:lnTo>
                      <a:pt x="587" y="1477"/>
                    </a:lnTo>
                    <a:lnTo>
                      <a:pt x="592" y="1472"/>
                    </a:lnTo>
                    <a:lnTo>
                      <a:pt x="596" y="1469"/>
                    </a:lnTo>
                    <a:lnTo>
                      <a:pt x="597" y="1467"/>
                    </a:lnTo>
                    <a:lnTo>
                      <a:pt x="601" y="1466"/>
                    </a:lnTo>
                    <a:lnTo>
                      <a:pt x="606" y="1464"/>
                    </a:lnTo>
                    <a:lnTo>
                      <a:pt x="609" y="1461"/>
                    </a:lnTo>
                    <a:lnTo>
                      <a:pt x="611" y="1459"/>
                    </a:lnTo>
                    <a:lnTo>
                      <a:pt x="616" y="1457"/>
                    </a:lnTo>
                    <a:lnTo>
                      <a:pt x="619" y="1456"/>
                    </a:lnTo>
                    <a:lnTo>
                      <a:pt x="622" y="1452"/>
                    </a:lnTo>
                    <a:lnTo>
                      <a:pt x="627" y="1451"/>
                    </a:lnTo>
                    <a:lnTo>
                      <a:pt x="631" y="1451"/>
                    </a:lnTo>
                    <a:lnTo>
                      <a:pt x="634" y="1449"/>
                    </a:lnTo>
                    <a:lnTo>
                      <a:pt x="639" y="1446"/>
                    </a:lnTo>
                    <a:lnTo>
                      <a:pt x="642" y="1444"/>
                    </a:lnTo>
                    <a:lnTo>
                      <a:pt x="646" y="1442"/>
                    </a:lnTo>
                    <a:lnTo>
                      <a:pt x="651" y="1441"/>
                    </a:lnTo>
                    <a:lnTo>
                      <a:pt x="654" y="1439"/>
                    </a:lnTo>
                    <a:lnTo>
                      <a:pt x="659" y="1437"/>
                    </a:lnTo>
                    <a:lnTo>
                      <a:pt x="662" y="1436"/>
                    </a:lnTo>
                    <a:lnTo>
                      <a:pt x="667" y="1434"/>
                    </a:lnTo>
                    <a:lnTo>
                      <a:pt x="671" y="1432"/>
                    </a:lnTo>
                    <a:lnTo>
                      <a:pt x="676" y="1431"/>
                    </a:lnTo>
                    <a:lnTo>
                      <a:pt x="679" y="1429"/>
                    </a:lnTo>
                    <a:lnTo>
                      <a:pt x="684" y="1427"/>
                    </a:lnTo>
                    <a:lnTo>
                      <a:pt x="687" y="1426"/>
                    </a:lnTo>
                    <a:lnTo>
                      <a:pt x="692" y="1424"/>
                    </a:lnTo>
                    <a:lnTo>
                      <a:pt x="697" y="1422"/>
                    </a:lnTo>
                    <a:lnTo>
                      <a:pt x="701" y="1421"/>
                    </a:lnTo>
                    <a:lnTo>
                      <a:pt x="706" y="1419"/>
                    </a:lnTo>
                    <a:lnTo>
                      <a:pt x="709" y="1416"/>
                    </a:lnTo>
                    <a:lnTo>
                      <a:pt x="712" y="1414"/>
                    </a:lnTo>
                    <a:lnTo>
                      <a:pt x="717" y="1412"/>
                    </a:lnTo>
                    <a:lnTo>
                      <a:pt x="720" y="1411"/>
                    </a:lnTo>
                    <a:lnTo>
                      <a:pt x="725" y="1409"/>
                    </a:lnTo>
                    <a:lnTo>
                      <a:pt x="729" y="1406"/>
                    </a:lnTo>
                    <a:lnTo>
                      <a:pt x="732" y="1404"/>
                    </a:lnTo>
                    <a:lnTo>
                      <a:pt x="735" y="1402"/>
                    </a:lnTo>
                    <a:lnTo>
                      <a:pt x="740" y="1401"/>
                    </a:lnTo>
                    <a:lnTo>
                      <a:pt x="742" y="1397"/>
                    </a:lnTo>
                    <a:lnTo>
                      <a:pt x="747" y="1396"/>
                    </a:lnTo>
                    <a:lnTo>
                      <a:pt x="750" y="1392"/>
                    </a:lnTo>
                    <a:lnTo>
                      <a:pt x="752" y="1391"/>
                    </a:lnTo>
                    <a:lnTo>
                      <a:pt x="755" y="1387"/>
                    </a:lnTo>
                    <a:lnTo>
                      <a:pt x="760" y="1386"/>
                    </a:lnTo>
                    <a:lnTo>
                      <a:pt x="762" y="1382"/>
                    </a:lnTo>
                    <a:lnTo>
                      <a:pt x="765" y="1381"/>
                    </a:lnTo>
                    <a:lnTo>
                      <a:pt x="767" y="1377"/>
                    </a:lnTo>
                    <a:lnTo>
                      <a:pt x="770" y="1374"/>
                    </a:lnTo>
                    <a:lnTo>
                      <a:pt x="772" y="1371"/>
                    </a:lnTo>
                    <a:lnTo>
                      <a:pt x="775" y="1367"/>
                    </a:lnTo>
                    <a:lnTo>
                      <a:pt x="777" y="1364"/>
                    </a:lnTo>
                    <a:lnTo>
                      <a:pt x="779" y="1361"/>
                    </a:lnTo>
                    <a:lnTo>
                      <a:pt x="780" y="1357"/>
                    </a:lnTo>
                    <a:lnTo>
                      <a:pt x="782" y="1354"/>
                    </a:lnTo>
                    <a:lnTo>
                      <a:pt x="784" y="1351"/>
                    </a:lnTo>
                    <a:lnTo>
                      <a:pt x="785" y="1346"/>
                    </a:lnTo>
                    <a:lnTo>
                      <a:pt x="785" y="1342"/>
                    </a:lnTo>
                    <a:lnTo>
                      <a:pt x="787" y="1339"/>
                    </a:lnTo>
                    <a:lnTo>
                      <a:pt x="789" y="1334"/>
                    </a:lnTo>
                    <a:lnTo>
                      <a:pt x="789" y="133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18" name="Group 17">
              <a:extLst>
                <a:ext uri="{FF2B5EF4-FFF2-40B4-BE49-F238E27FC236}">
                  <a16:creationId xmlns:a16="http://schemas.microsoft.com/office/drawing/2014/main" id="{05A66AA9-9E3A-4DDE-ACCB-A6EBDBB253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54145" y="3752850"/>
              <a:ext cx="914400" cy="838200"/>
              <a:chOff x="2569" y="1329"/>
              <a:chExt cx="905" cy="521"/>
            </a:xfrm>
          </p:grpSpPr>
          <p:sp>
            <p:nvSpPr>
              <p:cNvPr id="121" name="Freeform 18">
                <a:extLst>
                  <a:ext uri="{FF2B5EF4-FFF2-40B4-BE49-F238E27FC236}">
                    <a16:creationId xmlns:a16="http://schemas.microsoft.com/office/drawing/2014/main" id="{11811BD6-CCED-4312-A282-B8D891A94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2" name="Freeform 19">
                <a:extLst>
                  <a:ext uri="{FF2B5EF4-FFF2-40B4-BE49-F238E27FC236}">
                    <a16:creationId xmlns:a16="http://schemas.microsoft.com/office/drawing/2014/main" id="{0D278CFD-C426-4CA3-BCB3-16F09AEA8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3" name="Freeform 20">
                <a:extLst>
                  <a:ext uri="{FF2B5EF4-FFF2-40B4-BE49-F238E27FC236}">
                    <a16:creationId xmlns:a16="http://schemas.microsoft.com/office/drawing/2014/main" id="{95A31328-2F9A-4EFE-B7F5-7755A1405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4" name="Freeform 21">
                <a:extLst>
                  <a:ext uri="{FF2B5EF4-FFF2-40B4-BE49-F238E27FC236}">
                    <a16:creationId xmlns:a16="http://schemas.microsoft.com/office/drawing/2014/main" id="{6740644A-8CAC-4C64-9F7E-2A671F6D4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5" name="Freeform 22">
                <a:extLst>
                  <a:ext uri="{FF2B5EF4-FFF2-40B4-BE49-F238E27FC236}">
                    <a16:creationId xmlns:a16="http://schemas.microsoft.com/office/drawing/2014/main" id="{304BCEA0-77C3-44BB-A870-252970A241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6" name="Freeform 23">
                <a:extLst>
                  <a:ext uri="{FF2B5EF4-FFF2-40B4-BE49-F238E27FC236}">
                    <a16:creationId xmlns:a16="http://schemas.microsoft.com/office/drawing/2014/main" id="{B90FEDF0-6627-42AD-BA39-C52E2D4D5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7" name="Freeform 24">
                <a:extLst>
                  <a:ext uri="{FF2B5EF4-FFF2-40B4-BE49-F238E27FC236}">
                    <a16:creationId xmlns:a16="http://schemas.microsoft.com/office/drawing/2014/main" id="{306C4B0E-0E40-4047-858D-4FB673EBE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8" name="Freeform 25">
                <a:extLst>
                  <a:ext uri="{FF2B5EF4-FFF2-40B4-BE49-F238E27FC236}">
                    <a16:creationId xmlns:a16="http://schemas.microsoft.com/office/drawing/2014/main" id="{1800A284-7F31-4B69-A2BF-C4C26844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9" name="Freeform 26">
                <a:extLst>
                  <a:ext uri="{FF2B5EF4-FFF2-40B4-BE49-F238E27FC236}">
                    <a16:creationId xmlns:a16="http://schemas.microsoft.com/office/drawing/2014/main" id="{EA0E33DE-D3F2-469C-A9D4-D3A56BFFC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0" name="Freeform 27">
                <a:extLst>
                  <a:ext uri="{FF2B5EF4-FFF2-40B4-BE49-F238E27FC236}">
                    <a16:creationId xmlns:a16="http://schemas.microsoft.com/office/drawing/2014/main" id="{773AFD8A-E255-412A-B5A8-D56133F8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1" name="Freeform 28">
                <a:extLst>
                  <a:ext uri="{FF2B5EF4-FFF2-40B4-BE49-F238E27FC236}">
                    <a16:creationId xmlns:a16="http://schemas.microsoft.com/office/drawing/2014/main" id="{3D4FF965-776B-49A3-A48E-76D21E75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2" name="Freeform 29">
                <a:extLst>
                  <a:ext uri="{FF2B5EF4-FFF2-40B4-BE49-F238E27FC236}">
                    <a16:creationId xmlns:a16="http://schemas.microsoft.com/office/drawing/2014/main" id="{376684AB-504D-4933-95B4-6607A2FC93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3" name="Freeform 30">
                <a:extLst>
                  <a:ext uri="{FF2B5EF4-FFF2-40B4-BE49-F238E27FC236}">
                    <a16:creationId xmlns:a16="http://schemas.microsoft.com/office/drawing/2014/main" id="{8101A308-A95A-468F-B05C-A858A60B5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4" name="Freeform 31">
                <a:extLst>
                  <a:ext uri="{FF2B5EF4-FFF2-40B4-BE49-F238E27FC236}">
                    <a16:creationId xmlns:a16="http://schemas.microsoft.com/office/drawing/2014/main" id="{14FDD2B6-2616-4573-A942-C7318BF6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5" name="Freeform 32">
                <a:extLst>
                  <a:ext uri="{FF2B5EF4-FFF2-40B4-BE49-F238E27FC236}">
                    <a16:creationId xmlns:a16="http://schemas.microsoft.com/office/drawing/2014/main" id="{00C14D3E-C531-4D33-B8D9-1548E52E9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6" name="Freeform 33">
                <a:extLst>
                  <a:ext uri="{FF2B5EF4-FFF2-40B4-BE49-F238E27FC236}">
                    <a16:creationId xmlns:a16="http://schemas.microsoft.com/office/drawing/2014/main" id="{B2FF9841-9C64-4554-8572-171C9E20C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7" name="Freeform 34">
                <a:extLst>
                  <a:ext uri="{FF2B5EF4-FFF2-40B4-BE49-F238E27FC236}">
                    <a16:creationId xmlns:a16="http://schemas.microsoft.com/office/drawing/2014/main" id="{31229474-1D3E-4F9A-AD44-DE5E40622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8" name="Freeform 35">
                <a:extLst>
                  <a:ext uri="{FF2B5EF4-FFF2-40B4-BE49-F238E27FC236}">
                    <a16:creationId xmlns:a16="http://schemas.microsoft.com/office/drawing/2014/main" id="{ACC813A2-AC6B-4DC3-859E-56094BB46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9" name="Freeform 36">
                <a:extLst>
                  <a:ext uri="{FF2B5EF4-FFF2-40B4-BE49-F238E27FC236}">
                    <a16:creationId xmlns:a16="http://schemas.microsoft.com/office/drawing/2014/main" id="{5023D5CF-24F4-4989-B77C-1DFA1224F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0" name="Freeform 37">
                <a:extLst>
                  <a:ext uri="{FF2B5EF4-FFF2-40B4-BE49-F238E27FC236}">
                    <a16:creationId xmlns:a16="http://schemas.microsoft.com/office/drawing/2014/main" id="{2AAAD6BC-83F7-4CC1-8975-D8519D201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1" name="Freeform 38">
                <a:extLst>
                  <a:ext uri="{FF2B5EF4-FFF2-40B4-BE49-F238E27FC236}">
                    <a16:creationId xmlns:a16="http://schemas.microsoft.com/office/drawing/2014/main" id="{261D5EC1-B343-4CF3-BA7D-A22052A17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2" name="Freeform 39">
                <a:extLst>
                  <a:ext uri="{FF2B5EF4-FFF2-40B4-BE49-F238E27FC236}">
                    <a16:creationId xmlns:a16="http://schemas.microsoft.com/office/drawing/2014/main" id="{50F3DA5C-181E-4821-A4FB-AE658B970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3" name="Freeform 40">
                <a:extLst>
                  <a:ext uri="{FF2B5EF4-FFF2-40B4-BE49-F238E27FC236}">
                    <a16:creationId xmlns:a16="http://schemas.microsoft.com/office/drawing/2014/main" id="{F265E0D0-18CA-48E4-8001-D42F25E7F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4" name="Freeform 41">
                <a:extLst>
                  <a:ext uri="{FF2B5EF4-FFF2-40B4-BE49-F238E27FC236}">
                    <a16:creationId xmlns:a16="http://schemas.microsoft.com/office/drawing/2014/main" id="{448FE2E5-CCD8-4E51-AA98-6995E64D5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42">
                <a:extLst>
                  <a:ext uri="{FF2B5EF4-FFF2-40B4-BE49-F238E27FC236}">
                    <a16:creationId xmlns:a16="http://schemas.microsoft.com/office/drawing/2014/main" id="{C2DAB12D-256D-42D3-9033-BD192D64C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43">
                <a:extLst>
                  <a:ext uri="{FF2B5EF4-FFF2-40B4-BE49-F238E27FC236}">
                    <a16:creationId xmlns:a16="http://schemas.microsoft.com/office/drawing/2014/main" id="{8C3A85A2-BDA7-4C51-B7B3-47128B5E3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9" name="Picture 16" descr="j0232136">
              <a:extLst>
                <a:ext uri="{FF2B5EF4-FFF2-40B4-BE49-F238E27FC236}">
                  <a16:creationId xmlns:a16="http://schemas.microsoft.com/office/drawing/2014/main" id="{4EE9E781-4B89-477A-A5A3-930FC578EB13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38372" y="4267200"/>
              <a:ext cx="579438" cy="762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0" name="Picture 15" descr="j0238687">
              <a:extLst>
                <a:ext uri="{FF2B5EF4-FFF2-40B4-BE49-F238E27FC236}">
                  <a16:creationId xmlns:a16="http://schemas.microsoft.com/office/drawing/2014/main" id="{74FA2187-E4B1-43C3-B1EB-D277FA40310B}"/>
                </a:ext>
              </a:extLst>
            </p:cNvPr>
            <p:cNvPicPr preferRelativeResize="0"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16200000">
              <a:off x="7085146" y="4497256"/>
              <a:ext cx="695151" cy="3874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2" name="Rectangle 2">
            <a:extLst>
              <a:ext uri="{FF2B5EF4-FFF2-40B4-BE49-F238E27FC236}">
                <a16:creationId xmlns:a16="http://schemas.microsoft.com/office/drawing/2014/main" id="{C245C51C-5E96-443D-9E6E-3FBEB6A7419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</p:spTree>
    <p:extLst>
      <p:ext uri="{BB962C8B-B14F-4D97-AF65-F5344CB8AC3E}">
        <p14:creationId xmlns:p14="http://schemas.microsoft.com/office/powerpoint/2010/main" val="18226797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80" grpId="0" animBg="1"/>
      <p:bldP spid="34" grpId="0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" name="Rectangle 2">
            <a:extLst>
              <a:ext uri="{FF2B5EF4-FFF2-40B4-BE49-F238E27FC236}">
                <a16:creationId xmlns:a16="http://schemas.microsoft.com/office/drawing/2014/main" id="{51C68670-BE7D-45C2-B433-30A6E72C2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s-t Path in Leveled Graph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2CE15216-2F8B-451A-9C67-9EEDEE73AC4E}"/>
              </a:ext>
            </a:extLst>
          </p:cNvPr>
          <p:cNvGrpSpPr/>
          <p:nvPr/>
        </p:nvGrpSpPr>
        <p:grpSpPr>
          <a:xfrm>
            <a:off x="4433515" y="3048000"/>
            <a:ext cx="2500685" cy="1535693"/>
            <a:chOff x="4433515" y="3048000"/>
            <a:chExt cx="2500685" cy="1535693"/>
          </a:xfrm>
        </p:grpSpPr>
        <p:sp>
          <p:nvSpPr>
            <p:cNvPr id="15" name="Rectangle 23">
              <a:extLst>
                <a:ext uri="{FF2B5EF4-FFF2-40B4-BE49-F238E27FC236}">
                  <a16:creationId xmlns:a16="http://schemas.microsoft.com/office/drawing/2014/main" id="{CCBC7E82-A139-4DEC-8B93-ECD130D70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515" y="3048000"/>
              <a:ext cx="250068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leveled graph</a:t>
              </a:r>
            </a:p>
          </p:txBody>
        </p:sp>
        <p:pic>
          <p:nvPicPr>
            <p:cNvPr id="13" name="Picture 12">
              <a:extLst>
                <a:ext uri="{FF2B5EF4-FFF2-40B4-BE49-F238E27FC236}">
                  <a16:creationId xmlns:a16="http://schemas.microsoft.com/office/drawing/2014/main" id="{A0CC7FD7-63B5-4556-A764-80CAA84DAC42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746748" y="3454624"/>
              <a:ext cx="1682595" cy="1129069"/>
            </a:xfrm>
            <a:prstGeom prst="rect">
              <a:avLst/>
            </a:prstGeom>
          </p:spPr>
        </p:pic>
      </p:grpSp>
      <p:sp>
        <p:nvSpPr>
          <p:cNvPr id="56" name="Rectangle 2">
            <a:extLst>
              <a:ext uri="{FF2B5EF4-FFF2-40B4-BE49-F238E27FC236}">
                <a16:creationId xmlns:a16="http://schemas.microsoft.com/office/drawing/2014/main" id="{F0EE31CE-2BD7-467F-85BB-0F0E3D57126E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</p:spTree>
    <p:extLst>
      <p:ext uri="{BB962C8B-B14F-4D97-AF65-F5344CB8AC3E}">
        <p14:creationId xmlns:p14="http://schemas.microsoft.com/office/powerpoint/2010/main" val="3587166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ext Box 23">
            <a:extLst>
              <a:ext uri="{FF2B5EF4-FFF2-40B4-BE49-F238E27FC236}">
                <a16:creationId xmlns:a16="http://schemas.microsoft.com/office/drawing/2014/main" id="{7ABAF968-A2A3-41EA-B5A5-5B78B23F25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447800"/>
            <a:ext cx="8875571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use our dynamic programming alg to find the optimal s-t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(better than Dijkstra’s alg)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=  O(</a:t>
            </a:r>
          </a:p>
        </p:txBody>
      </p:sp>
      <p:sp>
        <p:nvSpPr>
          <p:cNvPr id="19" name="Text Box 23">
            <a:extLst>
              <a:ext uri="{FF2B5EF4-FFF2-40B4-BE49-F238E27FC236}">
                <a16:creationId xmlns:a16="http://schemas.microsoft.com/office/drawing/2014/main" id="{26B4D326-28BD-4914-933C-9BFD88BECF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2533534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52CA791C-D254-41AB-8F4F-E9B2FDA714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202" y="2535649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BFF41733-B1B2-4FC4-BE02-C9EE6A889A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5" name="Text Box 23">
            <a:extLst>
              <a:ext uri="{FF2B5EF4-FFF2-40B4-BE49-F238E27FC236}">
                <a16:creationId xmlns:a16="http://schemas.microsoft.com/office/drawing/2014/main" id="{578621AB-3963-4533-BE2F-247E15D4B1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20" y="2895600"/>
            <a:ext cx="14053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" name="Text Box 23">
            <a:extLst>
              <a:ext uri="{FF2B5EF4-FFF2-40B4-BE49-F238E27FC236}">
                <a16:creationId xmlns:a16="http://schemas.microsoft.com/office/drawing/2014/main" id="{D24E9724-BE06-470F-96B1-6A6721D68F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83605" y="2899350"/>
            <a:ext cx="51809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ED36286D-1505-4442-AF5E-BD2ED3701A09}"/>
              </a:ext>
            </a:extLst>
          </p:cNvPr>
          <p:cNvGrpSpPr/>
          <p:nvPr/>
        </p:nvGrpSpPr>
        <p:grpSpPr>
          <a:xfrm>
            <a:off x="4433515" y="3048000"/>
            <a:ext cx="2500685" cy="1535693"/>
            <a:chOff x="4433515" y="3048000"/>
            <a:chExt cx="2500685" cy="1535693"/>
          </a:xfrm>
        </p:grpSpPr>
        <p:sp>
          <p:nvSpPr>
            <p:cNvPr id="21" name="Rectangle 23">
              <a:extLst>
                <a:ext uri="{FF2B5EF4-FFF2-40B4-BE49-F238E27FC236}">
                  <a16:creationId xmlns:a16="http://schemas.microsoft.com/office/drawing/2014/main" id="{0751E457-809F-47AC-B0D7-90FA6CC05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33515" y="3048000"/>
              <a:ext cx="250068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leveled graph</a:t>
              </a:r>
            </a:p>
          </p:txBody>
        </p:sp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73E27365-FE6C-48EA-9EDB-EABCBFF76FA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746748" y="3454624"/>
              <a:ext cx="1682595" cy="1129069"/>
            </a:xfrm>
            <a:prstGeom prst="rect">
              <a:avLst/>
            </a:prstGeom>
          </p:spPr>
        </p:pic>
      </p:grpSp>
      <p:sp>
        <p:nvSpPr>
          <p:cNvPr id="24" name="Rectangle 2">
            <a:extLst>
              <a:ext uri="{FF2B5EF4-FFF2-40B4-BE49-F238E27FC236}">
                <a16:creationId xmlns:a16="http://schemas.microsoft.com/office/drawing/2014/main" id="{F252F01B-9AAE-47A4-A7C7-F792F95DB4A6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9" name="Group 29">
            <a:extLst>
              <a:ext uri="{FF2B5EF4-FFF2-40B4-BE49-F238E27FC236}">
                <a16:creationId xmlns:a16="http://schemas.microsoft.com/office/drawing/2014/main" id="{3EFEE809-C2D1-4643-8385-228D7E156CB1}"/>
              </a:ext>
            </a:extLst>
          </p:cNvPr>
          <p:cNvGrpSpPr>
            <a:grpSpLocks/>
          </p:cNvGrpSpPr>
          <p:nvPr/>
        </p:nvGrpSpPr>
        <p:grpSpPr bwMode="auto">
          <a:xfrm>
            <a:off x="3580554" y="5648742"/>
            <a:ext cx="917591" cy="929993"/>
            <a:chOff x="2065" y="1551"/>
            <a:chExt cx="1628" cy="1988"/>
          </a:xfrm>
        </p:grpSpPr>
        <p:sp>
          <p:nvSpPr>
            <p:cNvPr id="30" name="Freeform 30">
              <a:extLst>
                <a:ext uri="{FF2B5EF4-FFF2-40B4-BE49-F238E27FC236}">
                  <a16:creationId xmlns:a16="http://schemas.microsoft.com/office/drawing/2014/main" id="{2A921E53-832F-4FEF-A716-9FDE53AE6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1" name="Freeform 31">
              <a:extLst>
                <a:ext uri="{FF2B5EF4-FFF2-40B4-BE49-F238E27FC236}">
                  <a16:creationId xmlns:a16="http://schemas.microsoft.com/office/drawing/2014/main" id="{0D31C623-3CF4-4D2B-B90F-851821BCD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2" name="Freeform 32">
              <a:extLst>
                <a:ext uri="{FF2B5EF4-FFF2-40B4-BE49-F238E27FC236}">
                  <a16:creationId xmlns:a16="http://schemas.microsoft.com/office/drawing/2014/main" id="{5EE59F57-BA03-421B-AF46-47F2DD97F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3" name="Freeform 33">
              <a:extLst>
                <a:ext uri="{FF2B5EF4-FFF2-40B4-BE49-F238E27FC236}">
                  <a16:creationId xmlns:a16="http://schemas.microsoft.com/office/drawing/2014/main" id="{A83F43A4-5038-47A8-9969-B89059FA7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4" name="Freeform 34">
              <a:extLst>
                <a:ext uri="{FF2B5EF4-FFF2-40B4-BE49-F238E27FC236}">
                  <a16:creationId xmlns:a16="http://schemas.microsoft.com/office/drawing/2014/main" id="{081ED49B-1F04-4BBE-93A1-AC70E1234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5" name="Freeform 35">
              <a:extLst>
                <a:ext uri="{FF2B5EF4-FFF2-40B4-BE49-F238E27FC236}">
                  <a16:creationId xmlns:a16="http://schemas.microsoft.com/office/drawing/2014/main" id="{059124D4-60D1-4D9B-8053-5EF29F636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6" name="Freeform 36">
              <a:extLst>
                <a:ext uri="{FF2B5EF4-FFF2-40B4-BE49-F238E27FC236}">
                  <a16:creationId xmlns:a16="http://schemas.microsoft.com/office/drawing/2014/main" id="{431C1E9E-F01F-4DCA-ABA7-1F4337FE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7" name="Freeform 37">
              <a:extLst>
                <a:ext uri="{FF2B5EF4-FFF2-40B4-BE49-F238E27FC236}">
                  <a16:creationId xmlns:a16="http://schemas.microsoft.com/office/drawing/2014/main" id="{1E17B830-64E4-4863-90CB-431AEA3DB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8" name="Freeform 38">
              <a:extLst>
                <a:ext uri="{FF2B5EF4-FFF2-40B4-BE49-F238E27FC236}">
                  <a16:creationId xmlns:a16="http://schemas.microsoft.com/office/drawing/2014/main" id="{035D9A0F-EFA1-4618-AF9C-924B17AC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39" name="Freeform 39">
              <a:extLst>
                <a:ext uri="{FF2B5EF4-FFF2-40B4-BE49-F238E27FC236}">
                  <a16:creationId xmlns:a16="http://schemas.microsoft.com/office/drawing/2014/main" id="{AF5BFC13-E356-4022-8C86-78D9EE0CD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0" name="Freeform 40">
              <a:extLst>
                <a:ext uri="{FF2B5EF4-FFF2-40B4-BE49-F238E27FC236}">
                  <a16:creationId xmlns:a16="http://schemas.microsoft.com/office/drawing/2014/main" id="{2BC24E5B-229E-4402-9C01-A3187363D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1" name="Freeform 41">
              <a:extLst>
                <a:ext uri="{FF2B5EF4-FFF2-40B4-BE49-F238E27FC236}">
                  <a16:creationId xmlns:a16="http://schemas.microsoft.com/office/drawing/2014/main" id="{2DBD4876-3DC5-44E4-BF10-DCD9DD47A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2" name="Freeform 42">
              <a:extLst>
                <a:ext uri="{FF2B5EF4-FFF2-40B4-BE49-F238E27FC236}">
                  <a16:creationId xmlns:a16="http://schemas.microsoft.com/office/drawing/2014/main" id="{8CA30C58-76E4-4F07-B98C-349498872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3" name="Freeform 43">
              <a:extLst>
                <a:ext uri="{FF2B5EF4-FFF2-40B4-BE49-F238E27FC236}">
                  <a16:creationId xmlns:a16="http://schemas.microsoft.com/office/drawing/2014/main" id="{A236070E-4E4D-4FCC-827A-90A714AE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4" name="Freeform 44">
              <a:extLst>
                <a:ext uri="{FF2B5EF4-FFF2-40B4-BE49-F238E27FC236}">
                  <a16:creationId xmlns:a16="http://schemas.microsoft.com/office/drawing/2014/main" id="{519E0963-78B1-4479-854B-1128D6137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5" name="Freeform 45">
              <a:extLst>
                <a:ext uri="{FF2B5EF4-FFF2-40B4-BE49-F238E27FC236}">
                  <a16:creationId xmlns:a16="http://schemas.microsoft.com/office/drawing/2014/main" id="{B84D34FC-5E08-46AD-A918-7D32E0697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  <p:sp>
          <p:nvSpPr>
            <p:cNvPr id="46" name="Freeform 46">
              <a:extLst>
                <a:ext uri="{FF2B5EF4-FFF2-40B4-BE49-F238E27FC236}">
                  <a16:creationId xmlns:a16="http://schemas.microsoft.com/office/drawing/2014/main" id="{CC7BB0C1-74D9-4EEF-A782-C7463C3D3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l" defTabSz="6858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endParaRPr>
            </a:p>
          </p:txBody>
        </p:sp>
      </p:grpSp>
      <p:sp>
        <p:nvSpPr>
          <p:cNvPr id="47" name="AutoShape 35">
            <a:extLst>
              <a:ext uri="{FF2B5EF4-FFF2-40B4-BE49-F238E27FC236}">
                <a16:creationId xmlns:a16="http://schemas.microsoft.com/office/drawing/2014/main" id="{EAB9DFD2-6019-4BBA-BF96-A2087609B3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50518" y="5486400"/>
            <a:ext cx="4432225" cy="1219200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Carefull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!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Polynomial?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Exponential in “size” in instance!</a:t>
            </a:r>
          </a:p>
        </p:txBody>
      </p:sp>
      <p:sp>
        <p:nvSpPr>
          <p:cNvPr id="48" name="Oval 47">
            <a:extLst>
              <a:ext uri="{FF2B5EF4-FFF2-40B4-BE49-F238E27FC236}">
                <a16:creationId xmlns:a16="http://schemas.microsoft.com/office/drawing/2014/main" id="{0618F289-71D3-4435-9CD5-BC63425A36E9}"/>
              </a:ext>
            </a:extLst>
          </p:cNvPr>
          <p:cNvSpPr/>
          <p:nvPr/>
        </p:nvSpPr>
        <p:spPr bwMode="auto">
          <a:xfrm>
            <a:off x="2158704" y="2913907"/>
            <a:ext cx="344036" cy="445233"/>
          </a:xfrm>
          <a:prstGeom prst="ellips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99664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3" grpId="0"/>
      <p:bldP spid="15" grpId="0"/>
      <p:bldP spid="16" grpId="0"/>
      <p:bldP spid="47" grpId="0" animBg="1"/>
      <p:bldP spid="48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0915" name="Text Box 3"/>
          <p:cNvSpPr txBox="1">
            <a:spLocks noChangeArrowheads="1"/>
          </p:cNvSpPr>
          <p:nvPr/>
        </p:nvSpPr>
        <p:spPr bwMode="auto">
          <a:xfrm>
            <a:off x="685800" y="1371600"/>
            <a:ext cx="6453049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( 2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#bits in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Poly time if size of knapsack is small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Exponential time if size is an arbitrary integer.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CC0099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285D5E9-4461-4460-A1F5-4463B95D6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" name="Rectangle 2">
            <a:extLst>
              <a:ext uri="{FF2B5EF4-FFF2-40B4-BE49-F238E27FC236}">
                <a16:creationId xmlns:a16="http://schemas.microsoft.com/office/drawing/2014/main" id="{1A80F5EA-9807-4FF4-9C6F-4C181E7FDC2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30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30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30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30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30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30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0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30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30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3A801006-95BD-41F7-8409-1327F9D2BE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71111" y="3128665"/>
            <a:ext cx="411843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If there is a poly-time algorithm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the Knapsack Problem</a:t>
            </a:r>
          </a:p>
        </p:txBody>
      </p:sp>
      <p:sp>
        <p:nvSpPr>
          <p:cNvPr id="5" name="AutoShape 4">
            <a:extLst>
              <a:ext uri="{FF2B5EF4-FFF2-40B4-BE49-F238E27FC236}">
                <a16:creationId xmlns:a16="http://schemas.microsoft.com/office/drawing/2014/main" id="{CA310B59-495A-412A-AE33-7C309A2CFC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97723" y="4014490"/>
            <a:ext cx="457200" cy="381000"/>
          </a:xfrm>
          <a:prstGeom prst="downArrow">
            <a:avLst>
              <a:gd name="adj1" fmla="val 50000"/>
              <a:gd name="adj2" fmla="val 25000"/>
            </a:avLst>
          </a:prstGeom>
          <a:noFill/>
          <a:ln w="25400" algn="ctr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E039698-47B5-4BE0-8829-9C7212841F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78958" y="4395490"/>
            <a:ext cx="441704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EVERY optimization problem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there is a poly-time algorithm.</a:t>
            </a:r>
          </a:p>
        </p:txBody>
      </p:sp>
      <p:sp>
        <p:nvSpPr>
          <p:cNvPr id="7" name="Text Box 6">
            <a:extLst>
              <a:ext uri="{FF2B5EF4-FFF2-40B4-BE49-F238E27FC236}">
                <a16:creationId xmlns:a16="http://schemas.microsoft.com/office/drawing/2014/main" id="{30DDC4F7-3D06-4212-8B43-0AEF4DBEE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40" y="2667000"/>
            <a:ext cx="19832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NP-Complete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285D5E9-4461-4460-A1F5-4463B95D6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" name="Rectangle 2">
            <a:extLst>
              <a:ext uri="{FF2B5EF4-FFF2-40B4-BE49-F238E27FC236}">
                <a16:creationId xmlns:a16="http://schemas.microsoft.com/office/drawing/2014/main" id="{1A80F5EA-9807-4FF4-9C6F-4C181E7FDC2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B40CC34C-1756-421D-A22E-8052405EAF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371600"/>
            <a:ext cx="37529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( 2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#bits in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</p:txBody>
      </p:sp>
    </p:spTree>
    <p:extLst>
      <p:ext uri="{BB962C8B-B14F-4D97-AF65-F5344CB8AC3E}">
        <p14:creationId xmlns:p14="http://schemas.microsoft.com/office/powerpoint/2010/main" val="1669752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 animBg="1"/>
      <p:bldP spid="6" grpId="0"/>
      <p:bldP spid="7" grpId="0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6">
            <a:extLst>
              <a:ext uri="{FF2B5EF4-FFF2-40B4-BE49-F238E27FC236}">
                <a16:creationId xmlns:a16="http://schemas.microsoft.com/office/drawing/2014/main" id="{30DDC4F7-3D06-4212-8B43-0AEF4DBEE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40" y="2667000"/>
            <a:ext cx="19832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NP-Complete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285D5E9-4461-4460-A1F5-4463B95D6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" name="Rectangle 2">
            <a:extLst>
              <a:ext uri="{FF2B5EF4-FFF2-40B4-BE49-F238E27FC236}">
                <a16:creationId xmlns:a16="http://schemas.microsoft.com/office/drawing/2014/main" id="{1A80F5EA-9807-4FF4-9C6F-4C181E7FDC2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1" name="AutoShape 4">
            <a:extLst>
              <a:ext uri="{FF2B5EF4-FFF2-40B4-BE49-F238E27FC236}">
                <a16:creationId xmlns:a16="http://schemas.microsoft.com/office/drawing/2014/main" id="{002AB3DE-5974-4B23-94D2-85305AFDACA0}"/>
              </a:ext>
            </a:extLst>
          </p:cNvPr>
          <p:cNvSpPr>
            <a:spLocks noChangeArrowheads="1"/>
          </p:cNvSpPr>
          <p:nvPr/>
        </p:nvSpPr>
        <p:spPr bwMode="auto">
          <a:xfrm flipV="1">
            <a:off x="3331991" y="4030365"/>
            <a:ext cx="457200" cy="381000"/>
          </a:xfrm>
          <a:prstGeom prst="downArrow">
            <a:avLst>
              <a:gd name="adj1" fmla="val 50000"/>
              <a:gd name="adj2" fmla="val 25000"/>
            </a:avLst>
          </a:prstGeom>
          <a:noFill/>
          <a:ln w="25400" algn="ctr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CCDFDF8D-8E66-4E46-ABB4-CFA2DDE35F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70000" y="3123168"/>
            <a:ext cx="518443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Likely there is not a poly-time algorithm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the Knapsack Problem.</a:t>
            </a:r>
          </a:p>
        </p:txBody>
      </p:sp>
      <p:sp>
        <p:nvSpPr>
          <p:cNvPr id="14" name="Rectangle 5">
            <a:extLst>
              <a:ext uri="{FF2B5EF4-FFF2-40B4-BE49-F238E27FC236}">
                <a16:creationId xmlns:a16="http://schemas.microsoft.com/office/drawing/2014/main" id="{C58CA87D-8BD1-4E0C-8006-E673B1C632C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33500" y="4411365"/>
            <a:ext cx="518443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Likely there is not a poly-time algorithm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EVERY optimization problem. </a:t>
            </a:r>
          </a:p>
        </p:txBody>
      </p:sp>
      <p:sp>
        <p:nvSpPr>
          <p:cNvPr id="12" name="Text Box 3">
            <a:extLst>
              <a:ext uri="{FF2B5EF4-FFF2-40B4-BE49-F238E27FC236}">
                <a16:creationId xmlns:a16="http://schemas.microsoft.com/office/drawing/2014/main" id="{3E06A8F3-CC7D-4991-8B2E-161E31B29F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371600"/>
            <a:ext cx="37529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( 2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#bits in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</p:txBody>
      </p:sp>
    </p:spTree>
    <p:extLst>
      <p:ext uri="{BB962C8B-B14F-4D97-AF65-F5344CB8AC3E}">
        <p14:creationId xmlns:p14="http://schemas.microsoft.com/office/powerpoint/2010/main" val="14326864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3" grpId="0"/>
      <p:bldP spid="14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5" name="Picture 3" descr="question">
            <a:extLst>
              <a:ext uri="{FF2B5EF4-FFF2-40B4-BE49-F238E27FC236}">
                <a16:creationId xmlns:a16="http://schemas.microsoft.com/office/drawing/2014/main" id="{B5C5AD4E-948F-4F17-ABFF-6F5D583B5C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6" name="Text Box 3">
            <a:extLst>
              <a:ext uri="{FF2B5EF4-FFF2-40B4-BE49-F238E27FC236}">
                <a16:creationId xmlns:a16="http://schemas.microsoft.com/office/drawing/2014/main" id="{AAF3D008-ACA5-4FAA-B181-B3AD3C075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5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57A84D9-F0D5-4138-A7C5-FEFC5CBB8281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0" name="Text Box 3">
              <a:extLst>
                <a:ext uri="{FF2B5EF4-FFF2-40B4-BE49-F238E27FC236}">
                  <a16:creationId xmlns:a16="http://schemas.microsoft.com/office/drawing/2014/main" id="{02E15388-BAD5-42A9-B173-7C6D85526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3" name="Text Box 3">
              <a:extLst>
                <a:ext uri="{FF2B5EF4-FFF2-40B4-BE49-F238E27FC236}">
                  <a16:creationId xmlns:a16="http://schemas.microsoft.com/office/drawing/2014/main" id="{BAD62A7F-E623-412C-8F53-711AB09D3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E80846AC-FEC0-4C83-93C6-A56EC68272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53" name="Text Box 3">
            <a:extLst>
              <a:ext uri="{FF2B5EF4-FFF2-40B4-BE49-F238E27FC236}">
                <a16:creationId xmlns:a16="http://schemas.microsoft.com/office/drawing/2014/main" id="{6B645BB2-2909-4B32-9235-113EA45119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54" name="Straight Connector 53">
            <a:extLst>
              <a:ext uri="{FF2B5EF4-FFF2-40B4-BE49-F238E27FC236}">
                <a16:creationId xmlns:a16="http://schemas.microsoft.com/office/drawing/2014/main" id="{E9F92ECA-8832-4337-880E-7848744B70A6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1B2B082-5AD1-4676-8BAD-1FB35E87BC5D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5661FD97-16A6-480D-AC6F-147BD55C86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7" name="Group 56">
              <a:extLst>
                <a:ext uri="{FF2B5EF4-FFF2-40B4-BE49-F238E27FC236}">
                  <a16:creationId xmlns:a16="http://schemas.microsoft.com/office/drawing/2014/main" id="{D9036F9D-7276-4712-8FA4-EF02CE85D13A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58" name="Straight Connector 57">
                <a:extLst>
                  <a:ext uri="{FF2B5EF4-FFF2-40B4-BE49-F238E27FC236}">
                    <a16:creationId xmlns:a16="http://schemas.microsoft.com/office/drawing/2014/main" id="{578E1DA9-4DEB-4200-9D8B-0FD9826F54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99677D0C-5A1D-4C4B-ACE9-D982293130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45FD28F8-E65D-493B-ADBA-F1B4FD313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" name="Straight Connector 60">
                <a:extLst>
                  <a:ext uri="{FF2B5EF4-FFF2-40B4-BE49-F238E27FC236}">
                    <a16:creationId xmlns:a16="http://schemas.microsoft.com/office/drawing/2014/main" id="{5D0BBAD2-CA45-4D88-B138-C05CECD9A0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4E5DA5A-C8A1-4358-A4B8-578BF8F4566B}"/>
              </a:ext>
            </a:extLst>
          </p:cNvPr>
          <p:cNvGrpSpPr/>
          <p:nvPr/>
        </p:nvGrpSpPr>
        <p:grpSpPr>
          <a:xfrm>
            <a:off x="6972742" y="4685953"/>
            <a:ext cx="1635111" cy="1250393"/>
            <a:chOff x="6972742" y="4685953"/>
            <a:chExt cx="1635111" cy="1250393"/>
          </a:xfrm>
        </p:grpSpPr>
        <p:pic>
          <p:nvPicPr>
            <p:cNvPr id="48" name="Picture 47">
              <a:extLst>
                <a:ext uri="{FF2B5EF4-FFF2-40B4-BE49-F238E27FC236}">
                  <a16:creationId xmlns:a16="http://schemas.microsoft.com/office/drawing/2014/main" id="{1E76D203-839C-4616-AFE2-D73C811E6447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972742" y="4786086"/>
              <a:ext cx="302053" cy="571847"/>
            </a:xfrm>
            <a:prstGeom prst="rect">
              <a:avLst/>
            </a:prstGeom>
          </p:spPr>
        </p:pic>
        <p:pic>
          <p:nvPicPr>
            <p:cNvPr id="49" name="Picture 48">
              <a:extLst>
                <a:ext uri="{FF2B5EF4-FFF2-40B4-BE49-F238E27FC236}">
                  <a16:creationId xmlns:a16="http://schemas.microsoft.com/office/drawing/2014/main" id="{E7FE25DA-77CE-4443-8140-A12CA62F33D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78056" y="4953000"/>
              <a:ext cx="302053" cy="571847"/>
            </a:xfrm>
            <a:prstGeom prst="rect">
              <a:avLst/>
            </a:prstGeom>
          </p:spPr>
        </p:pic>
        <p:pic>
          <p:nvPicPr>
            <p:cNvPr id="50" name="Picture 49">
              <a:extLst>
                <a:ext uri="{FF2B5EF4-FFF2-40B4-BE49-F238E27FC236}">
                  <a16:creationId xmlns:a16="http://schemas.microsoft.com/office/drawing/2014/main" id="{A427E5C1-9F4D-4D51-8A2A-3328B934FB3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077200" y="5364499"/>
              <a:ext cx="302053" cy="571847"/>
            </a:xfrm>
            <a:prstGeom prst="rect">
              <a:avLst/>
            </a:prstGeom>
          </p:spPr>
        </p:pic>
        <p:pic>
          <p:nvPicPr>
            <p:cNvPr id="51" name="Picture 50">
              <a:extLst>
                <a:ext uri="{FF2B5EF4-FFF2-40B4-BE49-F238E27FC236}">
                  <a16:creationId xmlns:a16="http://schemas.microsoft.com/office/drawing/2014/main" id="{970F4A2B-ED11-49F9-90ED-6DE4021535F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305800" y="4685953"/>
              <a:ext cx="302053" cy="571847"/>
            </a:xfrm>
            <a:prstGeom prst="rect">
              <a:avLst/>
            </a:prstGeom>
          </p:spPr>
        </p:pic>
      </p:grpSp>
      <p:grpSp>
        <p:nvGrpSpPr>
          <p:cNvPr id="96" name="Group 95">
            <a:extLst>
              <a:ext uri="{FF2B5EF4-FFF2-40B4-BE49-F238E27FC236}">
                <a16:creationId xmlns:a16="http://schemas.microsoft.com/office/drawing/2014/main" id="{77EE0087-CBD2-4514-8919-B0A50E14DF9B}"/>
              </a:ext>
            </a:extLst>
          </p:cNvPr>
          <p:cNvGrpSpPr/>
          <p:nvPr/>
        </p:nvGrpSpPr>
        <p:grpSpPr>
          <a:xfrm>
            <a:off x="7391097" y="4016807"/>
            <a:ext cx="1801302" cy="1428029"/>
            <a:chOff x="7391097" y="4016807"/>
            <a:chExt cx="1801302" cy="1428029"/>
          </a:xfrm>
        </p:grpSpPr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2B39C3BC-4512-4AEA-974C-6F68A28156BF}"/>
                </a:ext>
              </a:extLst>
            </p:cNvPr>
            <p:cNvGrpSpPr/>
            <p:nvPr/>
          </p:nvGrpSpPr>
          <p:grpSpPr>
            <a:xfrm>
              <a:off x="7391097" y="4404512"/>
              <a:ext cx="1016455" cy="1040324"/>
              <a:chOff x="7391097" y="4404512"/>
              <a:chExt cx="1016455" cy="1040324"/>
            </a:xfrm>
          </p:grpSpPr>
          <p:sp>
            <p:nvSpPr>
              <p:cNvPr id="106" name="Freeform 27">
                <a:extLst>
                  <a:ext uri="{FF2B5EF4-FFF2-40B4-BE49-F238E27FC236}">
                    <a16:creationId xmlns:a16="http://schemas.microsoft.com/office/drawing/2014/main" id="{74A22A10-8AC8-4645-9116-0CE5157F3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3353" y="4404591"/>
                <a:ext cx="66369" cy="512763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27">
                <a:extLst>
                  <a:ext uri="{FF2B5EF4-FFF2-40B4-BE49-F238E27FC236}">
                    <a16:creationId xmlns:a16="http://schemas.microsoft.com/office/drawing/2014/main" id="{612006AE-AD67-4CFB-82D4-0C4E6ECC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91097" y="4404512"/>
                <a:ext cx="698624" cy="434332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27">
                <a:extLst>
                  <a:ext uri="{FF2B5EF4-FFF2-40B4-BE49-F238E27FC236}">
                    <a16:creationId xmlns:a16="http://schemas.microsoft.com/office/drawing/2014/main" id="{2A025DB4-F57E-4083-9F55-9218D9DB20E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89721" y="4414388"/>
                <a:ext cx="317831" cy="1030448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" h="418">
                    <a:moveTo>
                      <a:pt x="57" y="0"/>
                    </a:moveTo>
                    <a:lnTo>
                      <a:pt x="0" y="418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608BC10-4F02-437A-889B-57DEA710D613}"/>
                </a:ext>
              </a:extLst>
            </p:cNvPr>
            <p:cNvGrpSpPr/>
            <p:nvPr/>
          </p:nvGrpSpPr>
          <p:grpSpPr>
            <a:xfrm>
              <a:off x="8073653" y="4016807"/>
              <a:ext cx="1118746" cy="750888"/>
              <a:chOff x="8073653" y="4016807"/>
              <a:chExt cx="1118746" cy="750888"/>
            </a:xfrm>
          </p:grpSpPr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8ED51458-D4C3-4498-8166-3139B3D33B3C}"/>
                  </a:ext>
                </a:extLst>
              </p:cNvPr>
              <p:cNvSpPr/>
              <p:nvPr/>
            </p:nvSpPr>
            <p:spPr>
              <a:xfrm>
                <a:off x="8226102" y="4213461"/>
                <a:ext cx="320922" cy="461665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 algn="l"/>
                <a:r>
                  <a:rPr lang="en-US" altLang="en-US" sz="2400" dirty="0">
                    <a:solidFill>
                      <a:schemeClr val="accent2"/>
                    </a:solidFill>
                  </a:rPr>
                  <a:t>?</a:t>
                </a:r>
                <a:endParaRPr lang="en-US" sz="2400" dirty="0">
                  <a:solidFill>
                    <a:schemeClr val="accent2"/>
                  </a:solidFill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F3FDE214-8B08-4D90-93F5-36FC3471868B}"/>
                  </a:ext>
                </a:extLst>
              </p:cNvPr>
              <p:cNvGrpSpPr/>
              <p:nvPr/>
            </p:nvGrpSpPr>
            <p:grpSpPr>
              <a:xfrm flipH="1">
                <a:off x="8451495" y="4016807"/>
                <a:ext cx="740904" cy="750888"/>
                <a:chOff x="7543800" y="677863"/>
                <a:chExt cx="740904" cy="750888"/>
              </a:xfrm>
            </p:grpSpPr>
            <p:sp>
              <p:nvSpPr>
                <p:cNvPr id="102" name="AutoShape 3">
                  <a:extLst>
                    <a:ext uri="{FF2B5EF4-FFF2-40B4-BE49-F238E27FC236}">
                      <a16:creationId xmlns:a16="http://schemas.microsoft.com/office/drawing/2014/main" id="{02BD3B5D-E845-48E2-8372-8AA9F906A00A}"/>
                    </a:ext>
                  </a:extLst>
                </p:cNvPr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7589379" y="677863"/>
                  <a:ext cx="695325" cy="75088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3" name="Freeform 5">
                  <a:extLst>
                    <a:ext uri="{FF2B5EF4-FFF2-40B4-BE49-F238E27FC236}">
                      <a16:creationId xmlns:a16="http://schemas.microsoft.com/office/drawing/2014/main" id="{B97DA587-9573-4316-AFC7-65CAC636AC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89838" y="687388"/>
                  <a:ext cx="684213" cy="741363"/>
                </a:xfrm>
                <a:custGeom>
                  <a:avLst/>
                  <a:gdLst>
                    <a:gd name="T0" fmla="*/ 854 w 2157"/>
                    <a:gd name="T1" fmla="*/ 173 h 2336"/>
                    <a:gd name="T2" fmla="*/ 1038 w 2157"/>
                    <a:gd name="T3" fmla="*/ 276 h 2336"/>
                    <a:gd name="T4" fmla="*/ 1241 w 2157"/>
                    <a:gd name="T5" fmla="*/ 347 h 2336"/>
                    <a:gd name="T6" fmla="*/ 1454 w 2157"/>
                    <a:gd name="T7" fmla="*/ 394 h 2336"/>
                    <a:gd name="T8" fmla="*/ 1643 w 2157"/>
                    <a:gd name="T9" fmla="*/ 437 h 2336"/>
                    <a:gd name="T10" fmla="*/ 1730 w 2157"/>
                    <a:gd name="T11" fmla="*/ 543 h 2336"/>
                    <a:gd name="T12" fmla="*/ 1661 w 2157"/>
                    <a:gd name="T13" fmla="*/ 710 h 2336"/>
                    <a:gd name="T14" fmla="*/ 1615 w 2157"/>
                    <a:gd name="T15" fmla="*/ 815 h 2336"/>
                    <a:gd name="T16" fmla="*/ 1694 w 2157"/>
                    <a:gd name="T17" fmla="*/ 768 h 2336"/>
                    <a:gd name="T18" fmla="*/ 1826 w 2157"/>
                    <a:gd name="T19" fmla="*/ 729 h 2336"/>
                    <a:gd name="T20" fmla="*/ 1926 w 2157"/>
                    <a:gd name="T21" fmla="*/ 761 h 2336"/>
                    <a:gd name="T22" fmla="*/ 1999 w 2157"/>
                    <a:gd name="T23" fmla="*/ 789 h 2336"/>
                    <a:gd name="T24" fmla="*/ 2088 w 2157"/>
                    <a:gd name="T25" fmla="*/ 777 h 2336"/>
                    <a:gd name="T26" fmla="*/ 2149 w 2157"/>
                    <a:gd name="T27" fmla="*/ 825 h 2336"/>
                    <a:gd name="T28" fmla="*/ 2050 w 2157"/>
                    <a:gd name="T29" fmla="*/ 906 h 2336"/>
                    <a:gd name="T30" fmla="*/ 1942 w 2157"/>
                    <a:gd name="T31" fmla="*/ 987 h 2336"/>
                    <a:gd name="T32" fmla="*/ 1838 w 2157"/>
                    <a:gd name="T33" fmla="*/ 1201 h 2336"/>
                    <a:gd name="T34" fmla="*/ 1689 w 2157"/>
                    <a:gd name="T35" fmla="*/ 1402 h 2336"/>
                    <a:gd name="T36" fmla="*/ 1501 w 2157"/>
                    <a:gd name="T37" fmla="*/ 1562 h 2336"/>
                    <a:gd name="T38" fmla="*/ 1276 w 2157"/>
                    <a:gd name="T39" fmla="*/ 1673 h 2336"/>
                    <a:gd name="T40" fmla="*/ 1026 w 2157"/>
                    <a:gd name="T41" fmla="*/ 1721 h 2336"/>
                    <a:gd name="T42" fmla="*/ 853 w 2157"/>
                    <a:gd name="T43" fmla="*/ 1854 h 2336"/>
                    <a:gd name="T44" fmla="*/ 696 w 2157"/>
                    <a:gd name="T45" fmla="*/ 2032 h 2336"/>
                    <a:gd name="T46" fmla="*/ 593 w 2157"/>
                    <a:gd name="T47" fmla="*/ 2149 h 2336"/>
                    <a:gd name="T48" fmla="*/ 474 w 2157"/>
                    <a:gd name="T49" fmla="*/ 2226 h 2336"/>
                    <a:gd name="T50" fmla="*/ 379 w 2157"/>
                    <a:gd name="T51" fmla="*/ 2194 h 2336"/>
                    <a:gd name="T52" fmla="*/ 281 w 2157"/>
                    <a:gd name="T53" fmla="*/ 2241 h 2336"/>
                    <a:gd name="T54" fmla="*/ 136 w 2157"/>
                    <a:gd name="T55" fmla="*/ 2322 h 2336"/>
                    <a:gd name="T56" fmla="*/ 0 w 2157"/>
                    <a:gd name="T57" fmla="*/ 2291 h 2336"/>
                    <a:gd name="T58" fmla="*/ 150 w 2157"/>
                    <a:gd name="T59" fmla="*/ 2080 h 2336"/>
                    <a:gd name="T60" fmla="*/ 43 w 2157"/>
                    <a:gd name="T61" fmla="*/ 2034 h 2336"/>
                    <a:gd name="T62" fmla="*/ 60 w 2157"/>
                    <a:gd name="T63" fmla="*/ 1970 h 2336"/>
                    <a:gd name="T64" fmla="*/ 287 w 2157"/>
                    <a:gd name="T65" fmla="*/ 1868 h 2336"/>
                    <a:gd name="T66" fmla="*/ 566 w 2157"/>
                    <a:gd name="T67" fmla="*/ 1705 h 2336"/>
                    <a:gd name="T68" fmla="*/ 794 w 2157"/>
                    <a:gd name="T69" fmla="*/ 1556 h 2336"/>
                    <a:gd name="T70" fmla="*/ 929 w 2157"/>
                    <a:gd name="T71" fmla="*/ 1340 h 2336"/>
                    <a:gd name="T72" fmla="*/ 873 w 2157"/>
                    <a:gd name="T73" fmla="*/ 1172 h 2336"/>
                    <a:gd name="T74" fmla="*/ 722 w 2157"/>
                    <a:gd name="T75" fmla="*/ 1148 h 2336"/>
                    <a:gd name="T76" fmla="*/ 534 w 2157"/>
                    <a:gd name="T77" fmla="*/ 1141 h 2336"/>
                    <a:gd name="T78" fmla="*/ 349 w 2157"/>
                    <a:gd name="T79" fmla="*/ 1118 h 2336"/>
                    <a:gd name="T80" fmla="*/ 173 w 2157"/>
                    <a:gd name="T81" fmla="*/ 1073 h 2336"/>
                    <a:gd name="T82" fmla="*/ 41 w 2157"/>
                    <a:gd name="T83" fmla="*/ 1005 h 2336"/>
                    <a:gd name="T84" fmla="*/ 268 w 2157"/>
                    <a:gd name="T85" fmla="*/ 935 h 2336"/>
                    <a:gd name="T86" fmla="*/ 567 w 2157"/>
                    <a:gd name="T87" fmla="*/ 827 h 2336"/>
                    <a:gd name="T88" fmla="*/ 817 w 2157"/>
                    <a:gd name="T89" fmla="*/ 770 h 2336"/>
                    <a:gd name="T90" fmla="*/ 1000 w 2157"/>
                    <a:gd name="T91" fmla="*/ 782 h 2336"/>
                    <a:gd name="T92" fmla="*/ 1148 w 2157"/>
                    <a:gd name="T93" fmla="*/ 838 h 2336"/>
                    <a:gd name="T94" fmla="*/ 1173 w 2157"/>
                    <a:gd name="T95" fmla="*/ 773 h 2336"/>
                    <a:gd name="T96" fmla="*/ 1129 w 2157"/>
                    <a:gd name="T97" fmla="*/ 729 h 2336"/>
                    <a:gd name="T98" fmla="*/ 1042 w 2157"/>
                    <a:gd name="T99" fmla="*/ 708 h 2336"/>
                    <a:gd name="T100" fmla="*/ 962 w 2157"/>
                    <a:gd name="T101" fmla="*/ 652 h 2336"/>
                    <a:gd name="T102" fmla="*/ 894 w 2157"/>
                    <a:gd name="T103" fmla="*/ 566 h 2336"/>
                    <a:gd name="T104" fmla="*/ 760 w 2157"/>
                    <a:gd name="T105" fmla="*/ 447 h 2336"/>
                    <a:gd name="T106" fmla="*/ 676 w 2157"/>
                    <a:gd name="T107" fmla="*/ 218 h 2336"/>
                    <a:gd name="T108" fmla="*/ 653 w 2157"/>
                    <a:gd name="T109" fmla="*/ 0 h 2336"/>
                    <a:gd name="T110" fmla="*/ 719 w 2157"/>
                    <a:gd name="T111" fmla="*/ 52 h 23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2157" h="2336">
                      <a:moveTo>
                        <a:pt x="719" y="52"/>
                      </a:moveTo>
                      <a:lnTo>
                        <a:pt x="739" y="75"/>
                      </a:lnTo>
                      <a:lnTo>
                        <a:pt x="761" y="95"/>
                      </a:lnTo>
                      <a:lnTo>
                        <a:pt x="784" y="116"/>
                      </a:lnTo>
                      <a:lnTo>
                        <a:pt x="807" y="136"/>
                      </a:lnTo>
                      <a:lnTo>
                        <a:pt x="830" y="155"/>
                      </a:lnTo>
                      <a:lnTo>
                        <a:pt x="854" y="173"/>
                      </a:lnTo>
                      <a:lnTo>
                        <a:pt x="880" y="190"/>
                      </a:lnTo>
                      <a:lnTo>
                        <a:pt x="905" y="206"/>
                      </a:lnTo>
                      <a:lnTo>
                        <a:pt x="931" y="221"/>
                      </a:lnTo>
                      <a:lnTo>
                        <a:pt x="957" y="237"/>
                      </a:lnTo>
                      <a:lnTo>
                        <a:pt x="984" y="250"/>
                      </a:lnTo>
                      <a:lnTo>
                        <a:pt x="1011" y="263"/>
                      </a:lnTo>
                      <a:lnTo>
                        <a:pt x="1038" y="276"/>
                      </a:lnTo>
                      <a:lnTo>
                        <a:pt x="1067" y="288"/>
                      </a:lnTo>
                      <a:lnTo>
                        <a:pt x="1094" y="299"/>
                      </a:lnTo>
                      <a:lnTo>
                        <a:pt x="1124" y="310"/>
                      </a:lnTo>
                      <a:lnTo>
                        <a:pt x="1152" y="320"/>
                      </a:lnTo>
                      <a:lnTo>
                        <a:pt x="1182" y="330"/>
                      </a:lnTo>
                      <a:lnTo>
                        <a:pt x="1212" y="338"/>
                      </a:lnTo>
                      <a:lnTo>
                        <a:pt x="1241" y="347"/>
                      </a:lnTo>
                      <a:lnTo>
                        <a:pt x="1271" y="355"/>
                      </a:lnTo>
                      <a:lnTo>
                        <a:pt x="1301" y="362"/>
                      </a:lnTo>
                      <a:lnTo>
                        <a:pt x="1332" y="370"/>
                      </a:lnTo>
                      <a:lnTo>
                        <a:pt x="1362" y="377"/>
                      </a:lnTo>
                      <a:lnTo>
                        <a:pt x="1392" y="383"/>
                      </a:lnTo>
                      <a:lnTo>
                        <a:pt x="1423" y="389"/>
                      </a:lnTo>
                      <a:lnTo>
                        <a:pt x="1454" y="394"/>
                      </a:lnTo>
                      <a:lnTo>
                        <a:pt x="1485" y="400"/>
                      </a:lnTo>
                      <a:lnTo>
                        <a:pt x="1516" y="405"/>
                      </a:lnTo>
                      <a:lnTo>
                        <a:pt x="1547" y="411"/>
                      </a:lnTo>
                      <a:lnTo>
                        <a:pt x="1577" y="415"/>
                      </a:lnTo>
                      <a:lnTo>
                        <a:pt x="1608" y="419"/>
                      </a:lnTo>
                      <a:lnTo>
                        <a:pt x="1626" y="428"/>
                      </a:lnTo>
                      <a:lnTo>
                        <a:pt x="1643" y="437"/>
                      </a:lnTo>
                      <a:lnTo>
                        <a:pt x="1662" y="447"/>
                      </a:lnTo>
                      <a:lnTo>
                        <a:pt x="1679" y="456"/>
                      </a:lnTo>
                      <a:lnTo>
                        <a:pt x="1696" y="469"/>
                      </a:lnTo>
                      <a:lnTo>
                        <a:pt x="1710" y="482"/>
                      </a:lnTo>
                      <a:lnTo>
                        <a:pt x="1723" y="497"/>
                      </a:lnTo>
                      <a:lnTo>
                        <a:pt x="1732" y="516"/>
                      </a:lnTo>
                      <a:lnTo>
                        <a:pt x="1730" y="543"/>
                      </a:lnTo>
                      <a:lnTo>
                        <a:pt x="1722" y="567"/>
                      </a:lnTo>
                      <a:lnTo>
                        <a:pt x="1712" y="591"/>
                      </a:lnTo>
                      <a:lnTo>
                        <a:pt x="1701" y="614"/>
                      </a:lnTo>
                      <a:lnTo>
                        <a:pt x="1688" y="637"/>
                      </a:lnTo>
                      <a:lnTo>
                        <a:pt x="1677" y="661"/>
                      </a:lnTo>
                      <a:lnTo>
                        <a:pt x="1667" y="685"/>
                      </a:lnTo>
                      <a:lnTo>
                        <a:pt x="1661" y="710"/>
                      </a:lnTo>
                      <a:lnTo>
                        <a:pt x="1651" y="723"/>
                      </a:lnTo>
                      <a:lnTo>
                        <a:pt x="1643" y="738"/>
                      </a:lnTo>
                      <a:lnTo>
                        <a:pt x="1636" y="752"/>
                      </a:lnTo>
                      <a:lnTo>
                        <a:pt x="1629" y="768"/>
                      </a:lnTo>
                      <a:lnTo>
                        <a:pt x="1623" y="784"/>
                      </a:lnTo>
                      <a:lnTo>
                        <a:pt x="1619" y="800"/>
                      </a:lnTo>
                      <a:lnTo>
                        <a:pt x="1615" y="815"/>
                      </a:lnTo>
                      <a:lnTo>
                        <a:pt x="1613" y="831"/>
                      </a:lnTo>
                      <a:lnTo>
                        <a:pt x="1627" y="820"/>
                      </a:lnTo>
                      <a:lnTo>
                        <a:pt x="1640" y="809"/>
                      </a:lnTo>
                      <a:lnTo>
                        <a:pt x="1652" y="798"/>
                      </a:lnTo>
                      <a:lnTo>
                        <a:pt x="1665" y="786"/>
                      </a:lnTo>
                      <a:lnTo>
                        <a:pt x="1679" y="776"/>
                      </a:lnTo>
                      <a:lnTo>
                        <a:pt x="1694" y="768"/>
                      </a:lnTo>
                      <a:lnTo>
                        <a:pt x="1709" y="762"/>
                      </a:lnTo>
                      <a:lnTo>
                        <a:pt x="1726" y="758"/>
                      </a:lnTo>
                      <a:lnTo>
                        <a:pt x="1744" y="746"/>
                      </a:lnTo>
                      <a:lnTo>
                        <a:pt x="1763" y="739"/>
                      </a:lnTo>
                      <a:lnTo>
                        <a:pt x="1783" y="733"/>
                      </a:lnTo>
                      <a:lnTo>
                        <a:pt x="1805" y="730"/>
                      </a:lnTo>
                      <a:lnTo>
                        <a:pt x="1826" y="729"/>
                      </a:lnTo>
                      <a:lnTo>
                        <a:pt x="1848" y="731"/>
                      </a:lnTo>
                      <a:lnTo>
                        <a:pt x="1870" y="734"/>
                      </a:lnTo>
                      <a:lnTo>
                        <a:pt x="1890" y="740"/>
                      </a:lnTo>
                      <a:lnTo>
                        <a:pt x="1898" y="745"/>
                      </a:lnTo>
                      <a:lnTo>
                        <a:pt x="1907" y="751"/>
                      </a:lnTo>
                      <a:lnTo>
                        <a:pt x="1917" y="755"/>
                      </a:lnTo>
                      <a:lnTo>
                        <a:pt x="1926" y="761"/>
                      </a:lnTo>
                      <a:lnTo>
                        <a:pt x="1935" y="766"/>
                      </a:lnTo>
                      <a:lnTo>
                        <a:pt x="1943" y="772"/>
                      </a:lnTo>
                      <a:lnTo>
                        <a:pt x="1950" y="779"/>
                      </a:lnTo>
                      <a:lnTo>
                        <a:pt x="1957" y="787"/>
                      </a:lnTo>
                      <a:lnTo>
                        <a:pt x="1971" y="789"/>
                      </a:lnTo>
                      <a:lnTo>
                        <a:pt x="1985" y="790"/>
                      </a:lnTo>
                      <a:lnTo>
                        <a:pt x="1999" y="789"/>
                      </a:lnTo>
                      <a:lnTo>
                        <a:pt x="2012" y="788"/>
                      </a:lnTo>
                      <a:lnTo>
                        <a:pt x="2026" y="786"/>
                      </a:lnTo>
                      <a:lnTo>
                        <a:pt x="2039" y="784"/>
                      </a:lnTo>
                      <a:lnTo>
                        <a:pt x="2051" y="781"/>
                      </a:lnTo>
                      <a:lnTo>
                        <a:pt x="2064" y="779"/>
                      </a:lnTo>
                      <a:lnTo>
                        <a:pt x="2076" y="778"/>
                      </a:lnTo>
                      <a:lnTo>
                        <a:pt x="2088" y="777"/>
                      </a:lnTo>
                      <a:lnTo>
                        <a:pt x="2100" y="778"/>
                      </a:lnTo>
                      <a:lnTo>
                        <a:pt x="2112" y="779"/>
                      </a:lnTo>
                      <a:lnTo>
                        <a:pt x="2123" y="782"/>
                      </a:lnTo>
                      <a:lnTo>
                        <a:pt x="2135" y="788"/>
                      </a:lnTo>
                      <a:lnTo>
                        <a:pt x="2146" y="797"/>
                      </a:lnTo>
                      <a:lnTo>
                        <a:pt x="2157" y="807"/>
                      </a:lnTo>
                      <a:lnTo>
                        <a:pt x="2149" y="825"/>
                      </a:lnTo>
                      <a:lnTo>
                        <a:pt x="2141" y="842"/>
                      </a:lnTo>
                      <a:lnTo>
                        <a:pt x="2129" y="856"/>
                      </a:lnTo>
                      <a:lnTo>
                        <a:pt x="2115" y="869"/>
                      </a:lnTo>
                      <a:lnTo>
                        <a:pt x="2100" y="879"/>
                      </a:lnTo>
                      <a:lnTo>
                        <a:pt x="2084" y="889"/>
                      </a:lnTo>
                      <a:lnTo>
                        <a:pt x="2067" y="897"/>
                      </a:lnTo>
                      <a:lnTo>
                        <a:pt x="2050" y="906"/>
                      </a:lnTo>
                      <a:lnTo>
                        <a:pt x="2032" y="915"/>
                      </a:lnTo>
                      <a:lnTo>
                        <a:pt x="2015" y="924"/>
                      </a:lnTo>
                      <a:lnTo>
                        <a:pt x="1998" y="933"/>
                      </a:lnTo>
                      <a:lnTo>
                        <a:pt x="1982" y="944"/>
                      </a:lnTo>
                      <a:lnTo>
                        <a:pt x="1967" y="956"/>
                      </a:lnTo>
                      <a:lnTo>
                        <a:pt x="1953" y="971"/>
                      </a:lnTo>
                      <a:lnTo>
                        <a:pt x="1942" y="987"/>
                      </a:lnTo>
                      <a:lnTo>
                        <a:pt x="1932" y="1007"/>
                      </a:lnTo>
                      <a:lnTo>
                        <a:pt x="1919" y="1041"/>
                      </a:lnTo>
                      <a:lnTo>
                        <a:pt x="1905" y="1073"/>
                      </a:lnTo>
                      <a:lnTo>
                        <a:pt x="1890" y="1106"/>
                      </a:lnTo>
                      <a:lnTo>
                        <a:pt x="1873" y="1138"/>
                      </a:lnTo>
                      <a:lnTo>
                        <a:pt x="1857" y="1170"/>
                      </a:lnTo>
                      <a:lnTo>
                        <a:pt x="1838" y="1201"/>
                      </a:lnTo>
                      <a:lnTo>
                        <a:pt x="1820" y="1232"/>
                      </a:lnTo>
                      <a:lnTo>
                        <a:pt x="1800" y="1262"/>
                      </a:lnTo>
                      <a:lnTo>
                        <a:pt x="1779" y="1291"/>
                      </a:lnTo>
                      <a:lnTo>
                        <a:pt x="1758" y="1320"/>
                      </a:lnTo>
                      <a:lnTo>
                        <a:pt x="1736" y="1348"/>
                      </a:lnTo>
                      <a:lnTo>
                        <a:pt x="1713" y="1375"/>
                      </a:lnTo>
                      <a:lnTo>
                        <a:pt x="1689" y="1402"/>
                      </a:lnTo>
                      <a:lnTo>
                        <a:pt x="1665" y="1428"/>
                      </a:lnTo>
                      <a:lnTo>
                        <a:pt x="1639" y="1452"/>
                      </a:lnTo>
                      <a:lnTo>
                        <a:pt x="1614" y="1476"/>
                      </a:lnTo>
                      <a:lnTo>
                        <a:pt x="1586" y="1499"/>
                      </a:lnTo>
                      <a:lnTo>
                        <a:pt x="1559" y="1521"/>
                      </a:lnTo>
                      <a:lnTo>
                        <a:pt x="1530" y="1543"/>
                      </a:lnTo>
                      <a:lnTo>
                        <a:pt x="1501" y="1562"/>
                      </a:lnTo>
                      <a:lnTo>
                        <a:pt x="1471" y="1582"/>
                      </a:lnTo>
                      <a:lnTo>
                        <a:pt x="1441" y="1600"/>
                      </a:lnTo>
                      <a:lnTo>
                        <a:pt x="1409" y="1617"/>
                      </a:lnTo>
                      <a:lnTo>
                        <a:pt x="1377" y="1632"/>
                      </a:lnTo>
                      <a:lnTo>
                        <a:pt x="1344" y="1647"/>
                      </a:lnTo>
                      <a:lnTo>
                        <a:pt x="1311" y="1660"/>
                      </a:lnTo>
                      <a:lnTo>
                        <a:pt x="1276" y="1673"/>
                      </a:lnTo>
                      <a:lnTo>
                        <a:pt x="1242" y="1684"/>
                      </a:lnTo>
                      <a:lnTo>
                        <a:pt x="1206" y="1693"/>
                      </a:lnTo>
                      <a:lnTo>
                        <a:pt x="1170" y="1701"/>
                      </a:lnTo>
                      <a:lnTo>
                        <a:pt x="1134" y="1708"/>
                      </a:lnTo>
                      <a:lnTo>
                        <a:pt x="1097" y="1713"/>
                      </a:lnTo>
                      <a:lnTo>
                        <a:pt x="1060" y="1714"/>
                      </a:lnTo>
                      <a:lnTo>
                        <a:pt x="1026" y="1721"/>
                      </a:lnTo>
                      <a:lnTo>
                        <a:pt x="997" y="1732"/>
                      </a:lnTo>
                      <a:lnTo>
                        <a:pt x="968" y="1745"/>
                      </a:lnTo>
                      <a:lnTo>
                        <a:pt x="943" y="1763"/>
                      </a:lnTo>
                      <a:lnTo>
                        <a:pt x="919" y="1782"/>
                      </a:lnTo>
                      <a:lnTo>
                        <a:pt x="896" y="1804"/>
                      </a:lnTo>
                      <a:lnTo>
                        <a:pt x="875" y="1828"/>
                      </a:lnTo>
                      <a:lnTo>
                        <a:pt x="853" y="1854"/>
                      </a:lnTo>
                      <a:lnTo>
                        <a:pt x="834" y="1881"/>
                      </a:lnTo>
                      <a:lnTo>
                        <a:pt x="813" y="1907"/>
                      </a:lnTo>
                      <a:lnTo>
                        <a:pt x="792" y="1934"/>
                      </a:lnTo>
                      <a:lnTo>
                        <a:pt x="770" y="1961"/>
                      </a:lnTo>
                      <a:lnTo>
                        <a:pt x="747" y="1986"/>
                      </a:lnTo>
                      <a:lnTo>
                        <a:pt x="722" y="2010"/>
                      </a:lnTo>
                      <a:lnTo>
                        <a:pt x="696" y="2032"/>
                      </a:lnTo>
                      <a:lnTo>
                        <a:pt x="678" y="2044"/>
                      </a:lnTo>
                      <a:lnTo>
                        <a:pt x="662" y="2058"/>
                      </a:lnTo>
                      <a:lnTo>
                        <a:pt x="647" y="2074"/>
                      </a:lnTo>
                      <a:lnTo>
                        <a:pt x="633" y="2092"/>
                      </a:lnTo>
                      <a:lnTo>
                        <a:pt x="619" y="2112"/>
                      </a:lnTo>
                      <a:lnTo>
                        <a:pt x="606" y="2130"/>
                      </a:lnTo>
                      <a:lnTo>
                        <a:pt x="593" y="2149"/>
                      </a:lnTo>
                      <a:lnTo>
                        <a:pt x="579" y="2167"/>
                      </a:lnTo>
                      <a:lnTo>
                        <a:pt x="565" y="2184"/>
                      </a:lnTo>
                      <a:lnTo>
                        <a:pt x="550" y="2199"/>
                      </a:lnTo>
                      <a:lnTo>
                        <a:pt x="533" y="2211"/>
                      </a:lnTo>
                      <a:lnTo>
                        <a:pt x="516" y="2220"/>
                      </a:lnTo>
                      <a:lnTo>
                        <a:pt x="496" y="2225"/>
                      </a:lnTo>
                      <a:lnTo>
                        <a:pt x="474" y="2226"/>
                      </a:lnTo>
                      <a:lnTo>
                        <a:pt x="450" y="2222"/>
                      </a:lnTo>
                      <a:lnTo>
                        <a:pt x="423" y="2213"/>
                      </a:lnTo>
                      <a:lnTo>
                        <a:pt x="414" y="2211"/>
                      </a:lnTo>
                      <a:lnTo>
                        <a:pt x="405" y="2207"/>
                      </a:lnTo>
                      <a:lnTo>
                        <a:pt x="396" y="2202"/>
                      </a:lnTo>
                      <a:lnTo>
                        <a:pt x="388" y="2198"/>
                      </a:lnTo>
                      <a:lnTo>
                        <a:pt x="379" y="2194"/>
                      </a:lnTo>
                      <a:lnTo>
                        <a:pt x="371" y="2188"/>
                      </a:lnTo>
                      <a:lnTo>
                        <a:pt x="364" y="2184"/>
                      </a:lnTo>
                      <a:lnTo>
                        <a:pt x="356" y="2180"/>
                      </a:lnTo>
                      <a:lnTo>
                        <a:pt x="338" y="2196"/>
                      </a:lnTo>
                      <a:lnTo>
                        <a:pt x="320" y="2211"/>
                      </a:lnTo>
                      <a:lnTo>
                        <a:pt x="301" y="2226"/>
                      </a:lnTo>
                      <a:lnTo>
                        <a:pt x="281" y="2241"/>
                      </a:lnTo>
                      <a:lnTo>
                        <a:pt x="262" y="2255"/>
                      </a:lnTo>
                      <a:lnTo>
                        <a:pt x="242" y="2269"/>
                      </a:lnTo>
                      <a:lnTo>
                        <a:pt x="222" y="2282"/>
                      </a:lnTo>
                      <a:lnTo>
                        <a:pt x="201" y="2293"/>
                      </a:lnTo>
                      <a:lnTo>
                        <a:pt x="180" y="2304"/>
                      </a:lnTo>
                      <a:lnTo>
                        <a:pt x="158" y="2314"/>
                      </a:lnTo>
                      <a:lnTo>
                        <a:pt x="136" y="2322"/>
                      </a:lnTo>
                      <a:lnTo>
                        <a:pt x="113" y="2328"/>
                      </a:lnTo>
                      <a:lnTo>
                        <a:pt x="90" y="2332"/>
                      </a:lnTo>
                      <a:lnTo>
                        <a:pt x="66" y="2335"/>
                      </a:lnTo>
                      <a:lnTo>
                        <a:pt x="41" y="2336"/>
                      </a:lnTo>
                      <a:lnTo>
                        <a:pt x="16" y="2334"/>
                      </a:lnTo>
                      <a:lnTo>
                        <a:pt x="3" y="2312"/>
                      </a:lnTo>
                      <a:lnTo>
                        <a:pt x="0" y="2291"/>
                      </a:lnTo>
                      <a:lnTo>
                        <a:pt x="4" y="2270"/>
                      </a:lnTo>
                      <a:lnTo>
                        <a:pt x="13" y="2250"/>
                      </a:lnTo>
                      <a:lnTo>
                        <a:pt x="26" y="2232"/>
                      </a:lnTo>
                      <a:lnTo>
                        <a:pt x="40" y="2214"/>
                      </a:lnTo>
                      <a:lnTo>
                        <a:pt x="54" y="2197"/>
                      </a:lnTo>
                      <a:lnTo>
                        <a:pt x="65" y="2180"/>
                      </a:lnTo>
                      <a:lnTo>
                        <a:pt x="150" y="2080"/>
                      </a:lnTo>
                      <a:lnTo>
                        <a:pt x="131" y="2081"/>
                      </a:lnTo>
                      <a:lnTo>
                        <a:pt x="114" y="2079"/>
                      </a:lnTo>
                      <a:lnTo>
                        <a:pt x="98" y="2073"/>
                      </a:lnTo>
                      <a:lnTo>
                        <a:pt x="83" y="2066"/>
                      </a:lnTo>
                      <a:lnTo>
                        <a:pt x="69" y="2056"/>
                      </a:lnTo>
                      <a:lnTo>
                        <a:pt x="56" y="2045"/>
                      </a:lnTo>
                      <a:lnTo>
                        <a:pt x="43" y="2034"/>
                      </a:lnTo>
                      <a:lnTo>
                        <a:pt x="31" y="2023"/>
                      </a:lnTo>
                      <a:lnTo>
                        <a:pt x="29" y="2012"/>
                      </a:lnTo>
                      <a:lnTo>
                        <a:pt x="31" y="2001"/>
                      </a:lnTo>
                      <a:lnTo>
                        <a:pt x="36" y="1992"/>
                      </a:lnTo>
                      <a:lnTo>
                        <a:pt x="43" y="1984"/>
                      </a:lnTo>
                      <a:lnTo>
                        <a:pt x="51" y="1977"/>
                      </a:lnTo>
                      <a:lnTo>
                        <a:pt x="60" y="1970"/>
                      </a:lnTo>
                      <a:lnTo>
                        <a:pt x="70" y="1965"/>
                      </a:lnTo>
                      <a:lnTo>
                        <a:pt x="78" y="1961"/>
                      </a:lnTo>
                      <a:lnTo>
                        <a:pt x="120" y="1945"/>
                      </a:lnTo>
                      <a:lnTo>
                        <a:pt x="163" y="1928"/>
                      </a:lnTo>
                      <a:lnTo>
                        <a:pt x="205" y="1909"/>
                      </a:lnTo>
                      <a:lnTo>
                        <a:pt x="246" y="1888"/>
                      </a:lnTo>
                      <a:lnTo>
                        <a:pt x="287" y="1868"/>
                      </a:lnTo>
                      <a:lnTo>
                        <a:pt x="329" y="1846"/>
                      </a:lnTo>
                      <a:lnTo>
                        <a:pt x="368" y="1823"/>
                      </a:lnTo>
                      <a:lnTo>
                        <a:pt x="409" y="1800"/>
                      </a:lnTo>
                      <a:lnTo>
                        <a:pt x="448" y="1776"/>
                      </a:lnTo>
                      <a:lnTo>
                        <a:pt x="487" y="1753"/>
                      </a:lnTo>
                      <a:lnTo>
                        <a:pt x="527" y="1729"/>
                      </a:lnTo>
                      <a:lnTo>
                        <a:pt x="566" y="1705"/>
                      </a:lnTo>
                      <a:lnTo>
                        <a:pt x="606" y="1681"/>
                      </a:lnTo>
                      <a:lnTo>
                        <a:pt x="645" y="1658"/>
                      </a:lnTo>
                      <a:lnTo>
                        <a:pt x="685" y="1635"/>
                      </a:lnTo>
                      <a:lnTo>
                        <a:pt x="724" y="1613"/>
                      </a:lnTo>
                      <a:lnTo>
                        <a:pt x="749" y="1596"/>
                      </a:lnTo>
                      <a:lnTo>
                        <a:pt x="773" y="1577"/>
                      </a:lnTo>
                      <a:lnTo>
                        <a:pt x="794" y="1556"/>
                      </a:lnTo>
                      <a:lnTo>
                        <a:pt x="814" y="1534"/>
                      </a:lnTo>
                      <a:lnTo>
                        <a:pt x="832" y="1510"/>
                      </a:lnTo>
                      <a:lnTo>
                        <a:pt x="849" y="1486"/>
                      </a:lnTo>
                      <a:lnTo>
                        <a:pt x="865" y="1461"/>
                      </a:lnTo>
                      <a:lnTo>
                        <a:pt x="881" y="1436"/>
                      </a:lnTo>
                      <a:lnTo>
                        <a:pt x="881" y="1417"/>
                      </a:lnTo>
                      <a:lnTo>
                        <a:pt x="929" y="1340"/>
                      </a:lnTo>
                      <a:lnTo>
                        <a:pt x="914" y="1321"/>
                      </a:lnTo>
                      <a:lnTo>
                        <a:pt x="899" y="1299"/>
                      </a:lnTo>
                      <a:lnTo>
                        <a:pt x="887" y="1276"/>
                      </a:lnTo>
                      <a:lnTo>
                        <a:pt x="878" y="1251"/>
                      </a:lnTo>
                      <a:lnTo>
                        <a:pt x="873" y="1225"/>
                      </a:lnTo>
                      <a:lnTo>
                        <a:pt x="871" y="1199"/>
                      </a:lnTo>
                      <a:lnTo>
                        <a:pt x="873" y="1172"/>
                      </a:lnTo>
                      <a:lnTo>
                        <a:pt x="881" y="1146"/>
                      </a:lnTo>
                      <a:lnTo>
                        <a:pt x="854" y="1147"/>
                      </a:lnTo>
                      <a:lnTo>
                        <a:pt x="828" y="1147"/>
                      </a:lnTo>
                      <a:lnTo>
                        <a:pt x="802" y="1148"/>
                      </a:lnTo>
                      <a:lnTo>
                        <a:pt x="776" y="1148"/>
                      </a:lnTo>
                      <a:lnTo>
                        <a:pt x="749" y="1148"/>
                      </a:lnTo>
                      <a:lnTo>
                        <a:pt x="722" y="1148"/>
                      </a:lnTo>
                      <a:lnTo>
                        <a:pt x="696" y="1148"/>
                      </a:lnTo>
                      <a:lnTo>
                        <a:pt x="669" y="1148"/>
                      </a:lnTo>
                      <a:lnTo>
                        <a:pt x="642" y="1147"/>
                      </a:lnTo>
                      <a:lnTo>
                        <a:pt x="616" y="1146"/>
                      </a:lnTo>
                      <a:lnTo>
                        <a:pt x="588" y="1145"/>
                      </a:lnTo>
                      <a:lnTo>
                        <a:pt x="562" y="1143"/>
                      </a:lnTo>
                      <a:lnTo>
                        <a:pt x="534" y="1141"/>
                      </a:lnTo>
                      <a:lnTo>
                        <a:pt x="508" y="1139"/>
                      </a:lnTo>
                      <a:lnTo>
                        <a:pt x="481" y="1137"/>
                      </a:lnTo>
                      <a:lnTo>
                        <a:pt x="455" y="1134"/>
                      </a:lnTo>
                      <a:lnTo>
                        <a:pt x="428" y="1130"/>
                      </a:lnTo>
                      <a:lnTo>
                        <a:pt x="402" y="1126"/>
                      </a:lnTo>
                      <a:lnTo>
                        <a:pt x="376" y="1123"/>
                      </a:lnTo>
                      <a:lnTo>
                        <a:pt x="349" y="1118"/>
                      </a:lnTo>
                      <a:lnTo>
                        <a:pt x="323" y="1113"/>
                      </a:lnTo>
                      <a:lnTo>
                        <a:pt x="298" y="1107"/>
                      </a:lnTo>
                      <a:lnTo>
                        <a:pt x="273" y="1102"/>
                      </a:lnTo>
                      <a:lnTo>
                        <a:pt x="246" y="1095"/>
                      </a:lnTo>
                      <a:lnTo>
                        <a:pt x="222" y="1089"/>
                      </a:lnTo>
                      <a:lnTo>
                        <a:pt x="197" y="1081"/>
                      </a:lnTo>
                      <a:lnTo>
                        <a:pt x="173" y="1073"/>
                      </a:lnTo>
                      <a:lnTo>
                        <a:pt x="148" y="1065"/>
                      </a:lnTo>
                      <a:lnTo>
                        <a:pt x="125" y="1056"/>
                      </a:lnTo>
                      <a:lnTo>
                        <a:pt x="101" y="1046"/>
                      </a:lnTo>
                      <a:lnTo>
                        <a:pt x="78" y="1036"/>
                      </a:lnTo>
                      <a:lnTo>
                        <a:pt x="55" y="1025"/>
                      </a:lnTo>
                      <a:lnTo>
                        <a:pt x="47" y="1015"/>
                      </a:lnTo>
                      <a:lnTo>
                        <a:pt x="41" y="1005"/>
                      </a:lnTo>
                      <a:lnTo>
                        <a:pt x="39" y="991"/>
                      </a:lnTo>
                      <a:lnTo>
                        <a:pt x="40" y="978"/>
                      </a:lnTo>
                      <a:lnTo>
                        <a:pt x="88" y="974"/>
                      </a:lnTo>
                      <a:lnTo>
                        <a:pt x="134" y="967"/>
                      </a:lnTo>
                      <a:lnTo>
                        <a:pt x="180" y="959"/>
                      </a:lnTo>
                      <a:lnTo>
                        <a:pt x="224" y="948"/>
                      </a:lnTo>
                      <a:lnTo>
                        <a:pt x="268" y="935"/>
                      </a:lnTo>
                      <a:lnTo>
                        <a:pt x="311" y="920"/>
                      </a:lnTo>
                      <a:lnTo>
                        <a:pt x="354" y="906"/>
                      </a:lnTo>
                      <a:lnTo>
                        <a:pt x="396" y="890"/>
                      </a:lnTo>
                      <a:lnTo>
                        <a:pt x="439" y="874"/>
                      </a:lnTo>
                      <a:lnTo>
                        <a:pt x="482" y="858"/>
                      </a:lnTo>
                      <a:lnTo>
                        <a:pt x="525" y="843"/>
                      </a:lnTo>
                      <a:lnTo>
                        <a:pt x="567" y="827"/>
                      </a:lnTo>
                      <a:lnTo>
                        <a:pt x="610" y="813"/>
                      </a:lnTo>
                      <a:lnTo>
                        <a:pt x="654" y="800"/>
                      </a:lnTo>
                      <a:lnTo>
                        <a:pt x="698" y="788"/>
                      </a:lnTo>
                      <a:lnTo>
                        <a:pt x="743" y="778"/>
                      </a:lnTo>
                      <a:lnTo>
                        <a:pt x="767" y="775"/>
                      </a:lnTo>
                      <a:lnTo>
                        <a:pt x="792" y="773"/>
                      </a:lnTo>
                      <a:lnTo>
                        <a:pt x="817" y="770"/>
                      </a:lnTo>
                      <a:lnTo>
                        <a:pt x="842" y="769"/>
                      </a:lnTo>
                      <a:lnTo>
                        <a:pt x="869" y="768"/>
                      </a:lnTo>
                      <a:lnTo>
                        <a:pt x="895" y="769"/>
                      </a:lnTo>
                      <a:lnTo>
                        <a:pt x="921" y="770"/>
                      </a:lnTo>
                      <a:lnTo>
                        <a:pt x="948" y="774"/>
                      </a:lnTo>
                      <a:lnTo>
                        <a:pt x="974" y="777"/>
                      </a:lnTo>
                      <a:lnTo>
                        <a:pt x="1000" y="782"/>
                      </a:lnTo>
                      <a:lnTo>
                        <a:pt x="1025" y="789"/>
                      </a:lnTo>
                      <a:lnTo>
                        <a:pt x="1049" y="797"/>
                      </a:lnTo>
                      <a:lnTo>
                        <a:pt x="1074" y="807"/>
                      </a:lnTo>
                      <a:lnTo>
                        <a:pt x="1097" y="816"/>
                      </a:lnTo>
                      <a:lnTo>
                        <a:pt x="1118" y="829"/>
                      </a:lnTo>
                      <a:lnTo>
                        <a:pt x="1139" y="844"/>
                      </a:lnTo>
                      <a:lnTo>
                        <a:pt x="1148" y="838"/>
                      </a:lnTo>
                      <a:lnTo>
                        <a:pt x="1155" y="831"/>
                      </a:lnTo>
                      <a:lnTo>
                        <a:pt x="1160" y="822"/>
                      </a:lnTo>
                      <a:lnTo>
                        <a:pt x="1163" y="813"/>
                      </a:lnTo>
                      <a:lnTo>
                        <a:pt x="1166" y="802"/>
                      </a:lnTo>
                      <a:lnTo>
                        <a:pt x="1168" y="792"/>
                      </a:lnTo>
                      <a:lnTo>
                        <a:pt x="1170" y="782"/>
                      </a:lnTo>
                      <a:lnTo>
                        <a:pt x="1173" y="773"/>
                      </a:lnTo>
                      <a:lnTo>
                        <a:pt x="1169" y="765"/>
                      </a:lnTo>
                      <a:lnTo>
                        <a:pt x="1163" y="757"/>
                      </a:lnTo>
                      <a:lnTo>
                        <a:pt x="1158" y="751"/>
                      </a:lnTo>
                      <a:lnTo>
                        <a:pt x="1151" y="744"/>
                      </a:lnTo>
                      <a:lnTo>
                        <a:pt x="1145" y="739"/>
                      </a:lnTo>
                      <a:lnTo>
                        <a:pt x="1137" y="733"/>
                      </a:lnTo>
                      <a:lnTo>
                        <a:pt x="1129" y="729"/>
                      </a:lnTo>
                      <a:lnTo>
                        <a:pt x="1121" y="724"/>
                      </a:lnTo>
                      <a:lnTo>
                        <a:pt x="1107" y="724"/>
                      </a:lnTo>
                      <a:lnTo>
                        <a:pt x="1094" y="722"/>
                      </a:lnTo>
                      <a:lnTo>
                        <a:pt x="1081" y="720"/>
                      </a:lnTo>
                      <a:lnTo>
                        <a:pt x="1068" y="717"/>
                      </a:lnTo>
                      <a:lnTo>
                        <a:pt x="1055" y="712"/>
                      </a:lnTo>
                      <a:lnTo>
                        <a:pt x="1042" y="708"/>
                      </a:lnTo>
                      <a:lnTo>
                        <a:pt x="1029" y="703"/>
                      </a:lnTo>
                      <a:lnTo>
                        <a:pt x="1017" y="696"/>
                      </a:lnTo>
                      <a:lnTo>
                        <a:pt x="1004" y="688"/>
                      </a:lnTo>
                      <a:lnTo>
                        <a:pt x="992" y="681"/>
                      </a:lnTo>
                      <a:lnTo>
                        <a:pt x="981" y="672"/>
                      </a:lnTo>
                      <a:lnTo>
                        <a:pt x="972" y="662"/>
                      </a:lnTo>
                      <a:lnTo>
                        <a:pt x="962" y="652"/>
                      </a:lnTo>
                      <a:lnTo>
                        <a:pt x="953" y="642"/>
                      </a:lnTo>
                      <a:lnTo>
                        <a:pt x="945" y="631"/>
                      </a:lnTo>
                      <a:lnTo>
                        <a:pt x="939" y="619"/>
                      </a:lnTo>
                      <a:lnTo>
                        <a:pt x="933" y="599"/>
                      </a:lnTo>
                      <a:lnTo>
                        <a:pt x="923" y="584"/>
                      </a:lnTo>
                      <a:lnTo>
                        <a:pt x="910" y="574"/>
                      </a:lnTo>
                      <a:lnTo>
                        <a:pt x="894" y="566"/>
                      </a:lnTo>
                      <a:lnTo>
                        <a:pt x="876" y="559"/>
                      </a:lnTo>
                      <a:lnTo>
                        <a:pt x="859" y="553"/>
                      </a:lnTo>
                      <a:lnTo>
                        <a:pt x="843" y="545"/>
                      </a:lnTo>
                      <a:lnTo>
                        <a:pt x="829" y="534"/>
                      </a:lnTo>
                      <a:lnTo>
                        <a:pt x="802" y="508"/>
                      </a:lnTo>
                      <a:lnTo>
                        <a:pt x="779" y="478"/>
                      </a:lnTo>
                      <a:lnTo>
                        <a:pt x="760" y="447"/>
                      </a:lnTo>
                      <a:lnTo>
                        <a:pt x="746" y="413"/>
                      </a:lnTo>
                      <a:lnTo>
                        <a:pt x="736" y="378"/>
                      </a:lnTo>
                      <a:lnTo>
                        <a:pt x="728" y="342"/>
                      </a:lnTo>
                      <a:lnTo>
                        <a:pt x="725" y="307"/>
                      </a:lnTo>
                      <a:lnTo>
                        <a:pt x="724" y="272"/>
                      </a:lnTo>
                      <a:lnTo>
                        <a:pt x="698" y="246"/>
                      </a:lnTo>
                      <a:lnTo>
                        <a:pt x="676" y="218"/>
                      </a:lnTo>
                      <a:lnTo>
                        <a:pt x="658" y="186"/>
                      </a:lnTo>
                      <a:lnTo>
                        <a:pt x="644" y="152"/>
                      </a:lnTo>
                      <a:lnTo>
                        <a:pt x="635" y="116"/>
                      </a:lnTo>
                      <a:lnTo>
                        <a:pt x="631" y="79"/>
                      </a:lnTo>
                      <a:lnTo>
                        <a:pt x="632" y="42"/>
                      </a:lnTo>
                      <a:lnTo>
                        <a:pt x="637" y="5"/>
                      </a:lnTo>
                      <a:lnTo>
                        <a:pt x="653" y="0"/>
                      </a:lnTo>
                      <a:lnTo>
                        <a:pt x="665" y="1"/>
                      </a:lnTo>
                      <a:lnTo>
                        <a:pt x="675" y="7"/>
                      </a:lnTo>
                      <a:lnTo>
                        <a:pt x="683" y="15"/>
                      </a:lnTo>
                      <a:lnTo>
                        <a:pt x="691" y="24"/>
                      </a:lnTo>
                      <a:lnTo>
                        <a:pt x="699" y="34"/>
                      </a:lnTo>
                      <a:lnTo>
                        <a:pt x="708" y="44"/>
                      </a:lnTo>
                      <a:lnTo>
                        <a:pt x="719" y="5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04" name="Freeform 6">
                  <a:extLst>
                    <a:ext uri="{FF2B5EF4-FFF2-40B4-BE49-F238E27FC236}">
                      <a16:creationId xmlns:a16="http://schemas.microsoft.com/office/drawing/2014/main" id="{94B815C5-714C-4BFE-8356-5740C66855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43800" y="766763"/>
                  <a:ext cx="627063" cy="652463"/>
                </a:xfrm>
                <a:custGeom>
                  <a:avLst/>
                  <a:gdLst>
                    <a:gd name="T0" fmla="*/ 1096 w 1974"/>
                    <a:gd name="T1" fmla="*/ 195 h 2057"/>
                    <a:gd name="T2" fmla="*/ 1104 w 1974"/>
                    <a:gd name="T3" fmla="*/ 283 h 2057"/>
                    <a:gd name="T4" fmla="*/ 1139 w 1974"/>
                    <a:gd name="T5" fmla="*/ 323 h 2057"/>
                    <a:gd name="T6" fmla="*/ 1156 w 1974"/>
                    <a:gd name="T7" fmla="*/ 397 h 2057"/>
                    <a:gd name="T8" fmla="*/ 1228 w 1974"/>
                    <a:gd name="T9" fmla="*/ 433 h 2057"/>
                    <a:gd name="T10" fmla="*/ 1178 w 1974"/>
                    <a:gd name="T11" fmla="*/ 643 h 2057"/>
                    <a:gd name="T12" fmla="*/ 1223 w 1974"/>
                    <a:gd name="T13" fmla="*/ 658 h 2057"/>
                    <a:gd name="T14" fmla="*/ 1377 w 1974"/>
                    <a:gd name="T15" fmla="*/ 505 h 2057"/>
                    <a:gd name="T16" fmla="*/ 1376 w 1974"/>
                    <a:gd name="T17" fmla="*/ 373 h 2057"/>
                    <a:gd name="T18" fmla="*/ 1496 w 1974"/>
                    <a:gd name="T19" fmla="*/ 374 h 2057"/>
                    <a:gd name="T20" fmla="*/ 1517 w 1974"/>
                    <a:gd name="T21" fmla="*/ 311 h 2057"/>
                    <a:gd name="T22" fmla="*/ 1557 w 1974"/>
                    <a:gd name="T23" fmla="*/ 292 h 2057"/>
                    <a:gd name="T24" fmla="*/ 1609 w 1974"/>
                    <a:gd name="T25" fmla="*/ 276 h 2057"/>
                    <a:gd name="T26" fmla="*/ 1572 w 1974"/>
                    <a:gd name="T27" fmla="*/ 519 h 2057"/>
                    <a:gd name="T28" fmla="*/ 1477 w 1974"/>
                    <a:gd name="T29" fmla="*/ 792 h 2057"/>
                    <a:gd name="T30" fmla="*/ 1371 w 1974"/>
                    <a:gd name="T31" fmla="*/ 848 h 2057"/>
                    <a:gd name="T32" fmla="*/ 1384 w 1974"/>
                    <a:gd name="T33" fmla="*/ 678 h 2057"/>
                    <a:gd name="T34" fmla="*/ 1426 w 1974"/>
                    <a:gd name="T35" fmla="*/ 767 h 2057"/>
                    <a:gd name="T36" fmla="*/ 1493 w 1974"/>
                    <a:gd name="T37" fmla="*/ 661 h 2057"/>
                    <a:gd name="T38" fmla="*/ 1454 w 1974"/>
                    <a:gd name="T39" fmla="*/ 546 h 2057"/>
                    <a:gd name="T40" fmla="*/ 1292 w 1974"/>
                    <a:gd name="T41" fmla="*/ 767 h 2057"/>
                    <a:gd name="T42" fmla="*/ 1367 w 1974"/>
                    <a:gd name="T43" fmla="*/ 955 h 2057"/>
                    <a:gd name="T44" fmla="*/ 1470 w 1974"/>
                    <a:gd name="T45" fmla="*/ 893 h 2057"/>
                    <a:gd name="T46" fmla="*/ 1573 w 1974"/>
                    <a:gd name="T47" fmla="*/ 820 h 2057"/>
                    <a:gd name="T48" fmla="*/ 1557 w 1974"/>
                    <a:gd name="T49" fmla="*/ 692 h 2057"/>
                    <a:gd name="T50" fmla="*/ 1666 w 1974"/>
                    <a:gd name="T51" fmla="*/ 559 h 2057"/>
                    <a:gd name="T52" fmla="*/ 1725 w 1974"/>
                    <a:gd name="T53" fmla="*/ 702 h 2057"/>
                    <a:gd name="T54" fmla="*/ 1844 w 1974"/>
                    <a:gd name="T55" fmla="*/ 725 h 2057"/>
                    <a:gd name="T56" fmla="*/ 1969 w 1974"/>
                    <a:gd name="T57" fmla="*/ 615 h 2057"/>
                    <a:gd name="T58" fmla="*/ 1894 w 1974"/>
                    <a:gd name="T59" fmla="*/ 713 h 2057"/>
                    <a:gd name="T60" fmla="*/ 1761 w 1974"/>
                    <a:gd name="T61" fmla="*/ 865 h 2057"/>
                    <a:gd name="T62" fmla="*/ 1622 w 1974"/>
                    <a:gd name="T63" fmla="*/ 906 h 2057"/>
                    <a:gd name="T64" fmla="*/ 1495 w 1974"/>
                    <a:gd name="T65" fmla="*/ 1154 h 2057"/>
                    <a:gd name="T66" fmla="*/ 1205 w 1974"/>
                    <a:gd name="T67" fmla="*/ 1400 h 2057"/>
                    <a:gd name="T68" fmla="*/ 1011 w 1974"/>
                    <a:gd name="T69" fmla="*/ 1428 h 2057"/>
                    <a:gd name="T70" fmla="*/ 849 w 1974"/>
                    <a:gd name="T71" fmla="*/ 1405 h 2057"/>
                    <a:gd name="T72" fmla="*/ 628 w 1974"/>
                    <a:gd name="T73" fmla="*/ 1573 h 2057"/>
                    <a:gd name="T74" fmla="*/ 382 w 1974"/>
                    <a:gd name="T75" fmla="*/ 1812 h 2057"/>
                    <a:gd name="T76" fmla="*/ 281 w 1974"/>
                    <a:gd name="T77" fmla="*/ 1918 h 2057"/>
                    <a:gd name="T78" fmla="*/ 138 w 1974"/>
                    <a:gd name="T79" fmla="*/ 2029 h 2057"/>
                    <a:gd name="T80" fmla="*/ 17 w 1974"/>
                    <a:gd name="T81" fmla="*/ 2011 h 2057"/>
                    <a:gd name="T82" fmla="*/ 207 w 1974"/>
                    <a:gd name="T83" fmla="*/ 1792 h 2057"/>
                    <a:gd name="T84" fmla="*/ 585 w 1974"/>
                    <a:gd name="T85" fmla="*/ 1540 h 2057"/>
                    <a:gd name="T86" fmla="*/ 780 w 1974"/>
                    <a:gd name="T87" fmla="*/ 1383 h 2057"/>
                    <a:gd name="T88" fmla="*/ 847 w 1974"/>
                    <a:gd name="T89" fmla="*/ 1255 h 2057"/>
                    <a:gd name="T90" fmla="*/ 941 w 1974"/>
                    <a:gd name="T91" fmla="*/ 1077 h 2057"/>
                    <a:gd name="T92" fmla="*/ 1080 w 1974"/>
                    <a:gd name="T93" fmla="*/ 929 h 2057"/>
                    <a:gd name="T94" fmla="*/ 1185 w 1974"/>
                    <a:gd name="T95" fmla="*/ 1009 h 2057"/>
                    <a:gd name="T96" fmla="*/ 1095 w 1974"/>
                    <a:gd name="T97" fmla="*/ 870 h 2057"/>
                    <a:gd name="T98" fmla="*/ 1170 w 1974"/>
                    <a:gd name="T99" fmla="*/ 496 h 2057"/>
                    <a:gd name="T100" fmla="*/ 1068 w 1974"/>
                    <a:gd name="T101" fmla="*/ 415 h 2057"/>
                    <a:gd name="T102" fmla="*/ 1055 w 1974"/>
                    <a:gd name="T103" fmla="*/ 353 h 2057"/>
                    <a:gd name="T104" fmla="*/ 1069 w 1974"/>
                    <a:gd name="T105" fmla="*/ 327 h 2057"/>
                    <a:gd name="T106" fmla="*/ 947 w 1974"/>
                    <a:gd name="T107" fmla="*/ 230 h 2057"/>
                    <a:gd name="T108" fmla="*/ 979 w 1974"/>
                    <a:gd name="T109" fmla="*/ 145 h 2057"/>
                    <a:gd name="T110" fmla="*/ 1004 w 1974"/>
                    <a:gd name="T111" fmla="*/ 121 h 2057"/>
                    <a:gd name="T112" fmla="*/ 875 w 1974"/>
                    <a:gd name="T113" fmla="*/ 33 h 2057"/>
                    <a:gd name="T114" fmla="*/ 936 w 1974"/>
                    <a:gd name="T115" fmla="*/ 29 h 2057"/>
                    <a:gd name="T116" fmla="*/ 1037 w 1974"/>
                    <a:gd name="T117" fmla="*/ 72 h 20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</a:cxnLst>
                  <a:rect l="0" t="0" r="r" b="b"/>
                  <a:pathLst>
                    <a:path w="1974" h="2057">
                      <a:moveTo>
                        <a:pt x="1037" y="72"/>
                      </a:moveTo>
                      <a:lnTo>
                        <a:pt x="1028" y="83"/>
                      </a:lnTo>
                      <a:lnTo>
                        <a:pt x="1028" y="95"/>
                      </a:lnTo>
                      <a:lnTo>
                        <a:pt x="1033" y="107"/>
                      </a:lnTo>
                      <a:lnTo>
                        <a:pt x="1037" y="119"/>
                      </a:lnTo>
                      <a:lnTo>
                        <a:pt x="1118" y="190"/>
                      </a:lnTo>
                      <a:lnTo>
                        <a:pt x="1112" y="192"/>
                      </a:lnTo>
                      <a:lnTo>
                        <a:pt x="1104" y="193"/>
                      </a:lnTo>
                      <a:lnTo>
                        <a:pt x="1096" y="195"/>
                      </a:lnTo>
                      <a:lnTo>
                        <a:pt x="1090" y="199"/>
                      </a:lnTo>
                      <a:lnTo>
                        <a:pt x="1083" y="202"/>
                      </a:lnTo>
                      <a:lnTo>
                        <a:pt x="1078" y="206"/>
                      </a:lnTo>
                      <a:lnTo>
                        <a:pt x="1073" y="212"/>
                      </a:lnTo>
                      <a:lnTo>
                        <a:pt x="1070" y="218"/>
                      </a:lnTo>
                      <a:lnTo>
                        <a:pt x="1071" y="240"/>
                      </a:lnTo>
                      <a:lnTo>
                        <a:pt x="1078" y="258"/>
                      </a:lnTo>
                      <a:lnTo>
                        <a:pt x="1090" y="272"/>
                      </a:lnTo>
                      <a:lnTo>
                        <a:pt x="1104" y="283"/>
                      </a:lnTo>
                      <a:lnTo>
                        <a:pt x="1120" y="293"/>
                      </a:lnTo>
                      <a:lnTo>
                        <a:pt x="1137" y="301"/>
                      </a:lnTo>
                      <a:lnTo>
                        <a:pt x="1154" y="309"/>
                      </a:lnTo>
                      <a:lnTo>
                        <a:pt x="1171" y="319"/>
                      </a:lnTo>
                      <a:lnTo>
                        <a:pt x="1164" y="319"/>
                      </a:lnTo>
                      <a:lnTo>
                        <a:pt x="1158" y="319"/>
                      </a:lnTo>
                      <a:lnTo>
                        <a:pt x="1151" y="320"/>
                      </a:lnTo>
                      <a:lnTo>
                        <a:pt x="1144" y="321"/>
                      </a:lnTo>
                      <a:lnTo>
                        <a:pt x="1139" y="323"/>
                      </a:lnTo>
                      <a:lnTo>
                        <a:pt x="1133" y="328"/>
                      </a:lnTo>
                      <a:lnTo>
                        <a:pt x="1129" y="332"/>
                      </a:lnTo>
                      <a:lnTo>
                        <a:pt x="1127" y="339"/>
                      </a:lnTo>
                      <a:lnTo>
                        <a:pt x="1130" y="348"/>
                      </a:lnTo>
                      <a:lnTo>
                        <a:pt x="1133" y="359"/>
                      </a:lnTo>
                      <a:lnTo>
                        <a:pt x="1138" y="369"/>
                      </a:lnTo>
                      <a:lnTo>
                        <a:pt x="1143" y="379"/>
                      </a:lnTo>
                      <a:lnTo>
                        <a:pt x="1150" y="388"/>
                      </a:lnTo>
                      <a:lnTo>
                        <a:pt x="1156" y="397"/>
                      </a:lnTo>
                      <a:lnTo>
                        <a:pt x="1165" y="403"/>
                      </a:lnTo>
                      <a:lnTo>
                        <a:pt x="1176" y="410"/>
                      </a:lnTo>
                      <a:lnTo>
                        <a:pt x="1183" y="412"/>
                      </a:lnTo>
                      <a:lnTo>
                        <a:pt x="1190" y="414"/>
                      </a:lnTo>
                      <a:lnTo>
                        <a:pt x="1198" y="416"/>
                      </a:lnTo>
                      <a:lnTo>
                        <a:pt x="1207" y="420"/>
                      </a:lnTo>
                      <a:lnTo>
                        <a:pt x="1215" y="423"/>
                      </a:lnTo>
                      <a:lnTo>
                        <a:pt x="1221" y="427"/>
                      </a:lnTo>
                      <a:lnTo>
                        <a:pt x="1228" y="433"/>
                      </a:lnTo>
                      <a:lnTo>
                        <a:pt x="1233" y="439"/>
                      </a:lnTo>
                      <a:lnTo>
                        <a:pt x="1276" y="452"/>
                      </a:lnTo>
                      <a:lnTo>
                        <a:pt x="1254" y="475"/>
                      </a:lnTo>
                      <a:lnTo>
                        <a:pt x="1233" y="501"/>
                      </a:lnTo>
                      <a:lnTo>
                        <a:pt x="1215" y="527"/>
                      </a:lnTo>
                      <a:lnTo>
                        <a:pt x="1198" y="554"/>
                      </a:lnTo>
                      <a:lnTo>
                        <a:pt x="1186" y="584"/>
                      </a:lnTo>
                      <a:lnTo>
                        <a:pt x="1179" y="613"/>
                      </a:lnTo>
                      <a:lnTo>
                        <a:pt x="1178" y="643"/>
                      </a:lnTo>
                      <a:lnTo>
                        <a:pt x="1185" y="673"/>
                      </a:lnTo>
                      <a:lnTo>
                        <a:pt x="1187" y="689"/>
                      </a:lnTo>
                      <a:lnTo>
                        <a:pt x="1188" y="706"/>
                      </a:lnTo>
                      <a:lnTo>
                        <a:pt x="1191" y="720"/>
                      </a:lnTo>
                      <a:lnTo>
                        <a:pt x="1205" y="730"/>
                      </a:lnTo>
                      <a:lnTo>
                        <a:pt x="1211" y="713"/>
                      </a:lnTo>
                      <a:lnTo>
                        <a:pt x="1216" y="695"/>
                      </a:lnTo>
                      <a:lnTo>
                        <a:pt x="1219" y="677"/>
                      </a:lnTo>
                      <a:lnTo>
                        <a:pt x="1223" y="658"/>
                      </a:lnTo>
                      <a:lnTo>
                        <a:pt x="1232" y="629"/>
                      </a:lnTo>
                      <a:lnTo>
                        <a:pt x="1243" y="602"/>
                      </a:lnTo>
                      <a:lnTo>
                        <a:pt x="1256" y="578"/>
                      </a:lnTo>
                      <a:lnTo>
                        <a:pt x="1273" y="556"/>
                      </a:lnTo>
                      <a:lnTo>
                        <a:pt x="1292" y="539"/>
                      </a:lnTo>
                      <a:lnTo>
                        <a:pt x="1315" y="524"/>
                      </a:lnTo>
                      <a:lnTo>
                        <a:pt x="1342" y="510"/>
                      </a:lnTo>
                      <a:lnTo>
                        <a:pt x="1371" y="502"/>
                      </a:lnTo>
                      <a:lnTo>
                        <a:pt x="1377" y="505"/>
                      </a:lnTo>
                      <a:lnTo>
                        <a:pt x="1381" y="490"/>
                      </a:lnTo>
                      <a:lnTo>
                        <a:pt x="1379" y="475"/>
                      </a:lnTo>
                      <a:lnTo>
                        <a:pt x="1373" y="461"/>
                      </a:lnTo>
                      <a:lnTo>
                        <a:pt x="1366" y="447"/>
                      </a:lnTo>
                      <a:lnTo>
                        <a:pt x="1359" y="432"/>
                      </a:lnTo>
                      <a:lnTo>
                        <a:pt x="1354" y="416"/>
                      </a:lnTo>
                      <a:lnTo>
                        <a:pt x="1355" y="400"/>
                      </a:lnTo>
                      <a:lnTo>
                        <a:pt x="1361" y="381"/>
                      </a:lnTo>
                      <a:lnTo>
                        <a:pt x="1376" y="373"/>
                      </a:lnTo>
                      <a:lnTo>
                        <a:pt x="1390" y="368"/>
                      </a:lnTo>
                      <a:lnTo>
                        <a:pt x="1406" y="367"/>
                      </a:lnTo>
                      <a:lnTo>
                        <a:pt x="1423" y="370"/>
                      </a:lnTo>
                      <a:lnTo>
                        <a:pt x="1439" y="375"/>
                      </a:lnTo>
                      <a:lnTo>
                        <a:pt x="1456" y="380"/>
                      </a:lnTo>
                      <a:lnTo>
                        <a:pt x="1471" y="386"/>
                      </a:lnTo>
                      <a:lnTo>
                        <a:pt x="1486" y="390"/>
                      </a:lnTo>
                      <a:lnTo>
                        <a:pt x="1495" y="382"/>
                      </a:lnTo>
                      <a:lnTo>
                        <a:pt x="1496" y="374"/>
                      </a:lnTo>
                      <a:lnTo>
                        <a:pt x="1494" y="365"/>
                      </a:lnTo>
                      <a:lnTo>
                        <a:pt x="1489" y="355"/>
                      </a:lnTo>
                      <a:lnTo>
                        <a:pt x="1483" y="344"/>
                      </a:lnTo>
                      <a:lnTo>
                        <a:pt x="1477" y="333"/>
                      </a:lnTo>
                      <a:lnTo>
                        <a:pt x="1475" y="321"/>
                      </a:lnTo>
                      <a:lnTo>
                        <a:pt x="1476" y="309"/>
                      </a:lnTo>
                      <a:lnTo>
                        <a:pt x="1492" y="306"/>
                      </a:lnTo>
                      <a:lnTo>
                        <a:pt x="1505" y="307"/>
                      </a:lnTo>
                      <a:lnTo>
                        <a:pt x="1517" y="311"/>
                      </a:lnTo>
                      <a:lnTo>
                        <a:pt x="1529" y="317"/>
                      </a:lnTo>
                      <a:lnTo>
                        <a:pt x="1540" y="322"/>
                      </a:lnTo>
                      <a:lnTo>
                        <a:pt x="1552" y="327"/>
                      </a:lnTo>
                      <a:lnTo>
                        <a:pt x="1564" y="328"/>
                      </a:lnTo>
                      <a:lnTo>
                        <a:pt x="1577" y="324"/>
                      </a:lnTo>
                      <a:lnTo>
                        <a:pt x="1572" y="318"/>
                      </a:lnTo>
                      <a:lnTo>
                        <a:pt x="1565" y="309"/>
                      </a:lnTo>
                      <a:lnTo>
                        <a:pt x="1561" y="300"/>
                      </a:lnTo>
                      <a:lnTo>
                        <a:pt x="1557" y="292"/>
                      </a:lnTo>
                      <a:lnTo>
                        <a:pt x="1555" y="282"/>
                      </a:lnTo>
                      <a:lnTo>
                        <a:pt x="1556" y="274"/>
                      </a:lnTo>
                      <a:lnTo>
                        <a:pt x="1560" y="268"/>
                      </a:lnTo>
                      <a:lnTo>
                        <a:pt x="1567" y="262"/>
                      </a:lnTo>
                      <a:lnTo>
                        <a:pt x="1576" y="263"/>
                      </a:lnTo>
                      <a:lnTo>
                        <a:pt x="1586" y="264"/>
                      </a:lnTo>
                      <a:lnTo>
                        <a:pt x="1594" y="268"/>
                      </a:lnTo>
                      <a:lnTo>
                        <a:pt x="1602" y="271"/>
                      </a:lnTo>
                      <a:lnTo>
                        <a:pt x="1609" y="276"/>
                      </a:lnTo>
                      <a:lnTo>
                        <a:pt x="1617" y="282"/>
                      </a:lnTo>
                      <a:lnTo>
                        <a:pt x="1623" y="288"/>
                      </a:lnTo>
                      <a:lnTo>
                        <a:pt x="1630" y="296"/>
                      </a:lnTo>
                      <a:lnTo>
                        <a:pt x="1631" y="336"/>
                      </a:lnTo>
                      <a:lnTo>
                        <a:pt x="1626" y="375"/>
                      </a:lnTo>
                      <a:lnTo>
                        <a:pt x="1617" y="412"/>
                      </a:lnTo>
                      <a:lnTo>
                        <a:pt x="1603" y="448"/>
                      </a:lnTo>
                      <a:lnTo>
                        <a:pt x="1587" y="483"/>
                      </a:lnTo>
                      <a:lnTo>
                        <a:pt x="1572" y="519"/>
                      </a:lnTo>
                      <a:lnTo>
                        <a:pt x="1556" y="554"/>
                      </a:lnTo>
                      <a:lnTo>
                        <a:pt x="1543" y="591"/>
                      </a:lnTo>
                      <a:lnTo>
                        <a:pt x="1537" y="621"/>
                      </a:lnTo>
                      <a:lnTo>
                        <a:pt x="1528" y="650"/>
                      </a:lnTo>
                      <a:lnTo>
                        <a:pt x="1519" y="679"/>
                      </a:lnTo>
                      <a:lnTo>
                        <a:pt x="1509" y="707"/>
                      </a:lnTo>
                      <a:lnTo>
                        <a:pt x="1499" y="736"/>
                      </a:lnTo>
                      <a:lnTo>
                        <a:pt x="1488" y="764"/>
                      </a:lnTo>
                      <a:lnTo>
                        <a:pt x="1477" y="792"/>
                      </a:lnTo>
                      <a:lnTo>
                        <a:pt x="1466" y="820"/>
                      </a:lnTo>
                      <a:lnTo>
                        <a:pt x="1457" y="824"/>
                      </a:lnTo>
                      <a:lnTo>
                        <a:pt x="1446" y="830"/>
                      </a:lnTo>
                      <a:lnTo>
                        <a:pt x="1436" y="836"/>
                      </a:lnTo>
                      <a:lnTo>
                        <a:pt x="1424" y="842"/>
                      </a:lnTo>
                      <a:lnTo>
                        <a:pt x="1412" y="847"/>
                      </a:lnTo>
                      <a:lnTo>
                        <a:pt x="1400" y="851"/>
                      </a:lnTo>
                      <a:lnTo>
                        <a:pt x="1385" y="851"/>
                      </a:lnTo>
                      <a:lnTo>
                        <a:pt x="1371" y="848"/>
                      </a:lnTo>
                      <a:lnTo>
                        <a:pt x="1360" y="828"/>
                      </a:lnTo>
                      <a:lnTo>
                        <a:pt x="1354" y="806"/>
                      </a:lnTo>
                      <a:lnTo>
                        <a:pt x="1351" y="782"/>
                      </a:lnTo>
                      <a:lnTo>
                        <a:pt x="1354" y="758"/>
                      </a:lnTo>
                      <a:lnTo>
                        <a:pt x="1359" y="734"/>
                      </a:lnTo>
                      <a:lnTo>
                        <a:pt x="1367" y="711"/>
                      </a:lnTo>
                      <a:lnTo>
                        <a:pt x="1376" y="689"/>
                      </a:lnTo>
                      <a:lnTo>
                        <a:pt x="1385" y="668"/>
                      </a:lnTo>
                      <a:lnTo>
                        <a:pt x="1384" y="678"/>
                      </a:lnTo>
                      <a:lnTo>
                        <a:pt x="1382" y="690"/>
                      </a:lnTo>
                      <a:lnTo>
                        <a:pt x="1380" y="705"/>
                      </a:lnTo>
                      <a:lnTo>
                        <a:pt x="1379" y="720"/>
                      </a:lnTo>
                      <a:lnTo>
                        <a:pt x="1380" y="737"/>
                      </a:lnTo>
                      <a:lnTo>
                        <a:pt x="1384" y="750"/>
                      </a:lnTo>
                      <a:lnTo>
                        <a:pt x="1392" y="761"/>
                      </a:lnTo>
                      <a:lnTo>
                        <a:pt x="1405" y="767"/>
                      </a:lnTo>
                      <a:lnTo>
                        <a:pt x="1416" y="769"/>
                      </a:lnTo>
                      <a:lnTo>
                        <a:pt x="1426" y="767"/>
                      </a:lnTo>
                      <a:lnTo>
                        <a:pt x="1436" y="762"/>
                      </a:lnTo>
                      <a:lnTo>
                        <a:pt x="1446" y="755"/>
                      </a:lnTo>
                      <a:lnTo>
                        <a:pt x="1454" y="748"/>
                      </a:lnTo>
                      <a:lnTo>
                        <a:pt x="1462" y="739"/>
                      </a:lnTo>
                      <a:lnTo>
                        <a:pt x="1470" y="729"/>
                      </a:lnTo>
                      <a:lnTo>
                        <a:pt x="1476" y="720"/>
                      </a:lnTo>
                      <a:lnTo>
                        <a:pt x="1481" y="701"/>
                      </a:lnTo>
                      <a:lnTo>
                        <a:pt x="1487" y="681"/>
                      </a:lnTo>
                      <a:lnTo>
                        <a:pt x="1493" y="661"/>
                      </a:lnTo>
                      <a:lnTo>
                        <a:pt x="1498" y="641"/>
                      </a:lnTo>
                      <a:lnTo>
                        <a:pt x="1502" y="621"/>
                      </a:lnTo>
                      <a:lnTo>
                        <a:pt x="1503" y="601"/>
                      </a:lnTo>
                      <a:lnTo>
                        <a:pt x="1499" y="581"/>
                      </a:lnTo>
                      <a:lnTo>
                        <a:pt x="1491" y="563"/>
                      </a:lnTo>
                      <a:lnTo>
                        <a:pt x="1482" y="555"/>
                      </a:lnTo>
                      <a:lnTo>
                        <a:pt x="1473" y="550"/>
                      </a:lnTo>
                      <a:lnTo>
                        <a:pt x="1463" y="548"/>
                      </a:lnTo>
                      <a:lnTo>
                        <a:pt x="1454" y="546"/>
                      </a:lnTo>
                      <a:lnTo>
                        <a:pt x="1443" y="548"/>
                      </a:lnTo>
                      <a:lnTo>
                        <a:pt x="1434" y="550"/>
                      </a:lnTo>
                      <a:lnTo>
                        <a:pt x="1424" y="554"/>
                      </a:lnTo>
                      <a:lnTo>
                        <a:pt x="1414" y="559"/>
                      </a:lnTo>
                      <a:lnTo>
                        <a:pt x="1380" y="594"/>
                      </a:lnTo>
                      <a:lnTo>
                        <a:pt x="1350" y="632"/>
                      </a:lnTo>
                      <a:lnTo>
                        <a:pt x="1325" y="674"/>
                      </a:lnTo>
                      <a:lnTo>
                        <a:pt x="1305" y="719"/>
                      </a:lnTo>
                      <a:lnTo>
                        <a:pt x="1292" y="767"/>
                      </a:lnTo>
                      <a:lnTo>
                        <a:pt x="1287" y="817"/>
                      </a:lnTo>
                      <a:lnTo>
                        <a:pt x="1288" y="866"/>
                      </a:lnTo>
                      <a:lnTo>
                        <a:pt x="1299" y="916"/>
                      </a:lnTo>
                      <a:lnTo>
                        <a:pt x="1304" y="927"/>
                      </a:lnTo>
                      <a:lnTo>
                        <a:pt x="1313" y="937"/>
                      </a:lnTo>
                      <a:lnTo>
                        <a:pt x="1325" y="945"/>
                      </a:lnTo>
                      <a:lnTo>
                        <a:pt x="1337" y="950"/>
                      </a:lnTo>
                      <a:lnTo>
                        <a:pt x="1351" y="953"/>
                      </a:lnTo>
                      <a:lnTo>
                        <a:pt x="1367" y="955"/>
                      </a:lnTo>
                      <a:lnTo>
                        <a:pt x="1381" y="953"/>
                      </a:lnTo>
                      <a:lnTo>
                        <a:pt x="1395" y="949"/>
                      </a:lnTo>
                      <a:lnTo>
                        <a:pt x="1407" y="945"/>
                      </a:lnTo>
                      <a:lnTo>
                        <a:pt x="1418" y="938"/>
                      </a:lnTo>
                      <a:lnTo>
                        <a:pt x="1429" y="930"/>
                      </a:lnTo>
                      <a:lnTo>
                        <a:pt x="1440" y="923"/>
                      </a:lnTo>
                      <a:lnTo>
                        <a:pt x="1450" y="913"/>
                      </a:lnTo>
                      <a:lnTo>
                        <a:pt x="1460" y="903"/>
                      </a:lnTo>
                      <a:lnTo>
                        <a:pt x="1470" y="893"/>
                      </a:lnTo>
                      <a:lnTo>
                        <a:pt x="1481" y="882"/>
                      </a:lnTo>
                      <a:lnTo>
                        <a:pt x="1491" y="872"/>
                      </a:lnTo>
                      <a:lnTo>
                        <a:pt x="1500" y="863"/>
                      </a:lnTo>
                      <a:lnTo>
                        <a:pt x="1511" y="853"/>
                      </a:lnTo>
                      <a:lnTo>
                        <a:pt x="1522" y="844"/>
                      </a:lnTo>
                      <a:lnTo>
                        <a:pt x="1534" y="836"/>
                      </a:lnTo>
                      <a:lnTo>
                        <a:pt x="1546" y="830"/>
                      </a:lnTo>
                      <a:lnTo>
                        <a:pt x="1560" y="824"/>
                      </a:lnTo>
                      <a:lnTo>
                        <a:pt x="1573" y="820"/>
                      </a:lnTo>
                      <a:lnTo>
                        <a:pt x="1579" y="812"/>
                      </a:lnTo>
                      <a:lnTo>
                        <a:pt x="1587" y="806"/>
                      </a:lnTo>
                      <a:lnTo>
                        <a:pt x="1592" y="798"/>
                      </a:lnTo>
                      <a:lnTo>
                        <a:pt x="1591" y="787"/>
                      </a:lnTo>
                      <a:lnTo>
                        <a:pt x="1577" y="772"/>
                      </a:lnTo>
                      <a:lnTo>
                        <a:pt x="1567" y="753"/>
                      </a:lnTo>
                      <a:lnTo>
                        <a:pt x="1561" y="734"/>
                      </a:lnTo>
                      <a:lnTo>
                        <a:pt x="1557" y="713"/>
                      </a:lnTo>
                      <a:lnTo>
                        <a:pt x="1557" y="692"/>
                      </a:lnTo>
                      <a:lnTo>
                        <a:pt x="1560" y="670"/>
                      </a:lnTo>
                      <a:lnTo>
                        <a:pt x="1563" y="649"/>
                      </a:lnTo>
                      <a:lnTo>
                        <a:pt x="1567" y="630"/>
                      </a:lnTo>
                      <a:lnTo>
                        <a:pt x="1584" y="616"/>
                      </a:lnTo>
                      <a:lnTo>
                        <a:pt x="1599" y="603"/>
                      </a:lnTo>
                      <a:lnTo>
                        <a:pt x="1615" y="591"/>
                      </a:lnTo>
                      <a:lnTo>
                        <a:pt x="1633" y="580"/>
                      </a:lnTo>
                      <a:lnTo>
                        <a:pt x="1649" y="569"/>
                      </a:lnTo>
                      <a:lnTo>
                        <a:pt x="1666" y="559"/>
                      </a:lnTo>
                      <a:lnTo>
                        <a:pt x="1683" y="549"/>
                      </a:lnTo>
                      <a:lnTo>
                        <a:pt x="1701" y="539"/>
                      </a:lnTo>
                      <a:lnTo>
                        <a:pt x="1701" y="561"/>
                      </a:lnTo>
                      <a:lnTo>
                        <a:pt x="1701" y="585"/>
                      </a:lnTo>
                      <a:lnTo>
                        <a:pt x="1701" y="609"/>
                      </a:lnTo>
                      <a:lnTo>
                        <a:pt x="1703" y="634"/>
                      </a:lnTo>
                      <a:lnTo>
                        <a:pt x="1708" y="658"/>
                      </a:lnTo>
                      <a:lnTo>
                        <a:pt x="1714" y="681"/>
                      </a:lnTo>
                      <a:lnTo>
                        <a:pt x="1725" y="702"/>
                      </a:lnTo>
                      <a:lnTo>
                        <a:pt x="1739" y="720"/>
                      </a:lnTo>
                      <a:lnTo>
                        <a:pt x="1752" y="729"/>
                      </a:lnTo>
                      <a:lnTo>
                        <a:pt x="1764" y="737"/>
                      </a:lnTo>
                      <a:lnTo>
                        <a:pt x="1778" y="741"/>
                      </a:lnTo>
                      <a:lnTo>
                        <a:pt x="1791" y="742"/>
                      </a:lnTo>
                      <a:lnTo>
                        <a:pt x="1804" y="742"/>
                      </a:lnTo>
                      <a:lnTo>
                        <a:pt x="1817" y="739"/>
                      </a:lnTo>
                      <a:lnTo>
                        <a:pt x="1831" y="734"/>
                      </a:lnTo>
                      <a:lnTo>
                        <a:pt x="1844" y="725"/>
                      </a:lnTo>
                      <a:lnTo>
                        <a:pt x="1852" y="711"/>
                      </a:lnTo>
                      <a:lnTo>
                        <a:pt x="1860" y="696"/>
                      </a:lnTo>
                      <a:lnTo>
                        <a:pt x="1866" y="682"/>
                      </a:lnTo>
                      <a:lnTo>
                        <a:pt x="1874" y="668"/>
                      </a:lnTo>
                      <a:lnTo>
                        <a:pt x="1883" y="654"/>
                      </a:lnTo>
                      <a:lnTo>
                        <a:pt x="1894" y="642"/>
                      </a:lnTo>
                      <a:lnTo>
                        <a:pt x="1906" y="632"/>
                      </a:lnTo>
                      <a:lnTo>
                        <a:pt x="1921" y="624"/>
                      </a:lnTo>
                      <a:lnTo>
                        <a:pt x="1969" y="615"/>
                      </a:lnTo>
                      <a:lnTo>
                        <a:pt x="1974" y="629"/>
                      </a:lnTo>
                      <a:lnTo>
                        <a:pt x="1972" y="639"/>
                      </a:lnTo>
                      <a:lnTo>
                        <a:pt x="1964" y="648"/>
                      </a:lnTo>
                      <a:lnTo>
                        <a:pt x="1953" y="657"/>
                      </a:lnTo>
                      <a:lnTo>
                        <a:pt x="1941" y="664"/>
                      </a:lnTo>
                      <a:lnTo>
                        <a:pt x="1929" y="672"/>
                      </a:lnTo>
                      <a:lnTo>
                        <a:pt x="1918" y="681"/>
                      </a:lnTo>
                      <a:lnTo>
                        <a:pt x="1911" y="692"/>
                      </a:lnTo>
                      <a:lnTo>
                        <a:pt x="1894" y="713"/>
                      </a:lnTo>
                      <a:lnTo>
                        <a:pt x="1878" y="734"/>
                      </a:lnTo>
                      <a:lnTo>
                        <a:pt x="1864" y="754"/>
                      </a:lnTo>
                      <a:lnTo>
                        <a:pt x="1851" y="775"/>
                      </a:lnTo>
                      <a:lnTo>
                        <a:pt x="1838" y="797"/>
                      </a:lnTo>
                      <a:lnTo>
                        <a:pt x="1826" y="818"/>
                      </a:lnTo>
                      <a:lnTo>
                        <a:pt x="1812" y="839"/>
                      </a:lnTo>
                      <a:lnTo>
                        <a:pt x="1796" y="858"/>
                      </a:lnTo>
                      <a:lnTo>
                        <a:pt x="1779" y="864"/>
                      </a:lnTo>
                      <a:lnTo>
                        <a:pt x="1761" y="865"/>
                      </a:lnTo>
                      <a:lnTo>
                        <a:pt x="1743" y="862"/>
                      </a:lnTo>
                      <a:lnTo>
                        <a:pt x="1725" y="857"/>
                      </a:lnTo>
                      <a:lnTo>
                        <a:pt x="1708" y="851"/>
                      </a:lnTo>
                      <a:lnTo>
                        <a:pt x="1689" y="846"/>
                      </a:lnTo>
                      <a:lnTo>
                        <a:pt x="1671" y="843"/>
                      </a:lnTo>
                      <a:lnTo>
                        <a:pt x="1654" y="844"/>
                      </a:lnTo>
                      <a:lnTo>
                        <a:pt x="1641" y="864"/>
                      </a:lnTo>
                      <a:lnTo>
                        <a:pt x="1631" y="884"/>
                      </a:lnTo>
                      <a:lnTo>
                        <a:pt x="1622" y="906"/>
                      </a:lnTo>
                      <a:lnTo>
                        <a:pt x="1614" y="928"/>
                      </a:lnTo>
                      <a:lnTo>
                        <a:pt x="1608" y="950"/>
                      </a:lnTo>
                      <a:lnTo>
                        <a:pt x="1601" y="972"/>
                      </a:lnTo>
                      <a:lnTo>
                        <a:pt x="1594" y="994"/>
                      </a:lnTo>
                      <a:lnTo>
                        <a:pt x="1586" y="1016"/>
                      </a:lnTo>
                      <a:lnTo>
                        <a:pt x="1565" y="1050"/>
                      </a:lnTo>
                      <a:lnTo>
                        <a:pt x="1543" y="1085"/>
                      </a:lnTo>
                      <a:lnTo>
                        <a:pt x="1520" y="1120"/>
                      </a:lnTo>
                      <a:lnTo>
                        <a:pt x="1495" y="1154"/>
                      </a:lnTo>
                      <a:lnTo>
                        <a:pt x="1469" y="1188"/>
                      </a:lnTo>
                      <a:lnTo>
                        <a:pt x="1441" y="1220"/>
                      </a:lnTo>
                      <a:lnTo>
                        <a:pt x="1412" y="1252"/>
                      </a:lnTo>
                      <a:lnTo>
                        <a:pt x="1381" y="1283"/>
                      </a:lnTo>
                      <a:lnTo>
                        <a:pt x="1348" y="1311"/>
                      </a:lnTo>
                      <a:lnTo>
                        <a:pt x="1314" y="1337"/>
                      </a:lnTo>
                      <a:lnTo>
                        <a:pt x="1279" y="1361"/>
                      </a:lnTo>
                      <a:lnTo>
                        <a:pt x="1243" y="1382"/>
                      </a:lnTo>
                      <a:lnTo>
                        <a:pt x="1205" y="1400"/>
                      </a:lnTo>
                      <a:lnTo>
                        <a:pt x="1164" y="1414"/>
                      </a:lnTo>
                      <a:lnTo>
                        <a:pt x="1122" y="1425"/>
                      </a:lnTo>
                      <a:lnTo>
                        <a:pt x="1080" y="1431"/>
                      </a:lnTo>
                      <a:lnTo>
                        <a:pt x="1068" y="1433"/>
                      </a:lnTo>
                      <a:lnTo>
                        <a:pt x="1056" y="1434"/>
                      </a:lnTo>
                      <a:lnTo>
                        <a:pt x="1044" y="1435"/>
                      </a:lnTo>
                      <a:lnTo>
                        <a:pt x="1033" y="1434"/>
                      </a:lnTo>
                      <a:lnTo>
                        <a:pt x="1022" y="1431"/>
                      </a:lnTo>
                      <a:lnTo>
                        <a:pt x="1011" y="1428"/>
                      </a:lnTo>
                      <a:lnTo>
                        <a:pt x="1001" y="1424"/>
                      </a:lnTo>
                      <a:lnTo>
                        <a:pt x="993" y="1416"/>
                      </a:lnTo>
                      <a:lnTo>
                        <a:pt x="975" y="1417"/>
                      </a:lnTo>
                      <a:lnTo>
                        <a:pt x="954" y="1419"/>
                      </a:lnTo>
                      <a:lnTo>
                        <a:pt x="931" y="1422"/>
                      </a:lnTo>
                      <a:lnTo>
                        <a:pt x="908" y="1423"/>
                      </a:lnTo>
                      <a:lnTo>
                        <a:pt x="885" y="1422"/>
                      </a:lnTo>
                      <a:lnTo>
                        <a:pt x="865" y="1416"/>
                      </a:lnTo>
                      <a:lnTo>
                        <a:pt x="849" y="1405"/>
                      </a:lnTo>
                      <a:lnTo>
                        <a:pt x="837" y="1388"/>
                      </a:lnTo>
                      <a:lnTo>
                        <a:pt x="821" y="1384"/>
                      </a:lnTo>
                      <a:lnTo>
                        <a:pt x="793" y="1410"/>
                      </a:lnTo>
                      <a:lnTo>
                        <a:pt x="764" y="1436"/>
                      </a:lnTo>
                      <a:lnTo>
                        <a:pt x="737" y="1463"/>
                      </a:lnTo>
                      <a:lnTo>
                        <a:pt x="709" y="1489"/>
                      </a:lnTo>
                      <a:lnTo>
                        <a:pt x="682" y="1517"/>
                      </a:lnTo>
                      <a:lnTo>
                        <a:pt x="656" y="1544"/>
                      </a:lnTo>
                      <a:lnTo>
                        <a:pt x="628" y="1573"/>
                      </a:lnTo>
                      <a:lnTo>
                        <a:pt x="602" y="1600"/>
                      </a:lnTo>
                      <a:lnTo>
                        <a:pt x="576" y="1627"/>
                      </a:lnTo>
                      <a:lnTo>
                        <a:pt x="548" y="1655"/>
                      </a:lnTo>
                      <a:lnTo>
                        <a:pt x="522" y="1682"/>
                      </a:lnTo>
                      <a:lnTo>
                        <a:pt x="495" y="1709"/>
                      </a:lnTo>
                      <a:lnTo>
                        <a:pt x="467" y="1736"/>
                      </a:lnTo>
                      <a:lnTo>
                        <a:pt x="439" y="1762"/>
                      </a:lnTo>
                      <a:lnTo>
                        <a:pt x="410" y="1787"/>
                      </a:lnTo>
                      <a:lnTo>
                        <a:pt x="382" y="1812"/>
                      </a:lnTo>
                      <a:lnTo>
                        <a:pt x="315" y="1884"/>
                      </a:lnTo>
                      <a:lnTo>
                        <a:pt x="305" y="1881"/>
                      </a:lnTo>
                      <a:lnTo>
                        <a:pt x="299" y="1882"/>
                      </a:lnTo>
                      <a:lnTo>
                        <a:pt x="294" y="1887"/>
                      </a:lnTo>
                      <a:lnTo>
                        <a:pt x="293" y="1893"/>
                      </a:lnTo>
                      <a:lnTo>
                        <a:pt x="292" y="1900"/>
                      </a:lnTo>
                      <a:lnTo>
                        <a:pt x="290" y="1907"/>
                      </a:lnTo>
                      <a:lnTo>
                        <a:pt x="287" y="1914"/>
                      </a:lnTo>
                      <a:lnTo>
                        <a:pt x="281" y="1918"/>
                      </a:lnTo>
                      <a:lnTo>
                        <a:pt x="266" y="1932"/>
                      </a:lnTo>
                      <a:lnTo>
                        <a:pt x="250" y="1947"/>
                      </a:lnTo>
                      <a:lnTo>
                        <a:pt x="235" y="1961"/>
                      </a:lnTo>
                      <a:lnTo>
                        <a:pt x="220" y="1974"/>
                      </a:lnTo>
                      <a:lnTo>
                        <a:pt x="204" y="1986"/>
                      </a:lnTo>
                      <a:lnTo>
                        <a:pt x="188" y="1998"/>
                      </a:lnTo>
                      <a:lnTo>
                        <a:pt x="172" y="2010"/>
                      </a:lnTo>
                      <a:lnTo>
                        <a:pt x="155" y="2020"/>
                      </a:lnTo>
                      <a:lnTo>
                        <a:pt x="138" y="2029"/>
                      </a:lnTo>
                      <a:lnTo>
                        <a:pt x="120" y="2037"/>
                      </a:lnTo>
                      <a:lnTo>
                        <a:pt x="101" y="2044"/>
                      </a:lnTo>
                      <a:lnTo>
                        <a:pt x="83" y="2049"/>
                      </a:lnTo>
                      <a:lnTo>
                        <a:pt x="63" y="2054"/>
                      </a:lnTo>
                      <a:lnTo>
                        <a:pt x="42" y="2056"/>
                      </a:lnTo>
                      <a:lnTo>
                        <a:pt x="21" y="2057"/>
                      </a:lnTo>
                      <a:lnTo>
                        <a:pt x="0" y="2056"/>
                      </a:lnTo>
                      <a:lnTo>
                        <a:pt x="6" y="2033"/>
                      </a:lnTo>
                      <a:lnTo>
                        <a:pt x="17" y="2011"/>
                      </a:lnTo>
                      <a:lnTo>
                        <a:pt x="30" y="1990"/>
                      </a:lnTo>
                      <a:lnTo>
                        <a:pt x="44" y="1970"/>
                      </a:lnTo>
                      <a:lnTo>
                        <a:pt x="60" y="1950"/>
                      </a:lnTo>
                      <a:lnTo>
                        <a:pt x="74" y="1931"/>
                      </a:lnTo>
                      <a:lnTo>
                        <a:pt x="88" y="1913"/>
                      </a:lnTo>
                      <a:lnTo>
                        <a:pt x="99" y="1894"/>
                      </a:lnTo>
                      <a:lnTo>
                        <a:pt x="133" y="1858"/>
                      </a:lnTo>
                      <a:lnTo>
                        <a:pt x="169" y="1824"/>
                      </a:lnTo>
                      <a:lnTo>
                        <a:pt x="207" y="1792"/>
                      </a:lnTo>
                      <a:lnTo>
                        <a:pt x="246" y="1762"/>
                      </a:lnTo>
                      <a:lnTo>
                        <a:pt x="287" y="1733"/>
                      </a:lnTo>
                      <a:lnTo>
                        <a:pt x="327" y="1705"/>
                      </a:lnTo>
                      <a:lnTo>
                        <a:pt x="370" y="1676"/>
                      </a:lnTo>
                      <a:lnTo>
                        <a:pt x="413" y="1650"/>
                      </a:lnTo>
                      <a:lnTo>
                        <a:pt x="455" y="1623"/>
                      </a:lnTo>
                      <a:lnTo>
                        <a:pt x="499" y="1596"/>
                      </a:lnTo>
                      <a:lnTo>
                        <a:pt x="542" y="1568"/>
                      </a:lnTo>
                      <a:lnTo>
                        <a:pt x="585" y="1540"/>
                      </a:lnTo>
                      <a:lnTo>
                        <a:pt x="626" y="1511"/>
                      </a:lnTo>
                      <a:lnTo>
                        <a:pt x="667" y="1481"/>
                      </a:lnTo>
                      <a:lnTo>
                        <a:pt x="707" y="1449"/>
                      </a:lnTo>
                      <a:lnTo>
                        <a:pt x="746" y="1416"/>
                      </a:lnTo>
                      <a:lnTo>
                        <a:pt x="751" y="1411"/>
                      </a:lnTo>
                      <a:lnTo>
                        <a:pt x="758" y="1405"/>
                      </a:lnTo>
                      <a:lnTo>
                        <a:pt x="764" y="1399"/>
                      </a:lnTo>
                      <a:lnTo>
                        <a:pt x="772" y="1391"/>
                      </a:lnTo>
                      <a:lnTo>
                        <a:pt x="780" y="1383"/>
                      </a:lnTo>
                      <a:lnTo>
                        <a:pt x="786" y="1376"/>
                      </a:lnTo>
                      <a:lnTo>
                        <a:pt x="793" y="1368"/>
                      </a:lnTo>
                      <a:lnTo>
                        <a:pt x="798" y="1359"/>
                      </a:lnTo>
                      <a:lnTo>
                        <a:pt x="799" y="1340"/>
                      </a:lnTo>
                      <a:lnTo>
                        <a:pt x="805" y="1321"/>
                      </a:lnTo>
                      <a:lnTo>
                        <a:pt x="814" y="1303"/>
                      </a:lnTo>
                      <a:lnTo>
                        <a:pt x="823" y="1287"/>
                      </a:lnTo>
                      <a:lnTo>
                        <a:pt x="835" y="1272"/>
                      </a:lnTo>
                      <a:lnTo>
                        <a:pt x="847" y="1255"/>
                      </a:lnTo>
                      <a:lnTo>
                        <a:pt x="857" y="1239"/>
                      </a:lnTo>
                      <a:lnTo>
                        <a:pt x="865" y="1221"/>
                      </a:lnTo>
                      <a:lnTo>
                        <a:pt x="877" y="1202"/>
                      </a:lnTo>
                      <a:lnTo>
                        <a:pt x="888" y="1181"/>
                      </a:lnTo>
                      <a:lnTo>
                        <a:pt x="899" y="1160"/>
                      </a:lnTo>
                      <a:lnTo>
                        <a:pt x="909" y="1139"/>
                      </a:lnTo>
                      <a:lnTo>
                        <a:pt x="920" y="1119"/>
                      </a:lnTo>
                      <a:lnTo>
                        <a:pt x="930" y="1098"/>
                      </a:lnTo>
                      <a:lnTo>
                        <a:pt x="941" y="1077"/>
                      </a:lnTo>
                      <a:lnTo>
                        <a:pt x="952" y="1056"/>
                      </a:lnTo>
                      <a:lnTo>
                        <a:pt x="964" y="1037"/>
                      </a:lnTo>
                      <a:lnTo>
                        <a:pt x="977" y="1018"/>
                      </a:lnTo>
                      <a:lnTo>
                        <a:pt x="990" y="1000"/>
                      </a:lnTo>
                      <a:lnTo>
                        <a:pt x="1005" y="983"/>
                      </a:lnTo>
                      <a:lnTo>
                        <a:pt x="1021" y="968"/>
                      </a:lnTo>
                      <a:lnTo>
                        <a:pt x="1039" y="953"/>
                      </a:lnTo>
                      <a:lnTo>
                        <a:pt x="1058" y="940"/>
                      </a:lnTo>
                      <a:lnTo>
                        <a:pt x="1080" y="929"/>
                      </a:lnTo>
                      <a:lnTo>
                        <a:pt x="1087" y="945"/>
                      </a:lnTo>
                      <a:lnTo>
                        <a:pt x="1096" y="960"/>
                      </a:lnTo>
                      <a:lnTo>
                        <a:pt x="1105" y="975"/>
                      </a:lnTo>
                      <a:lnTo>
                        <a:pt x="1115" y="990"/>
                      </a:lnTo>
                      <a:lnTo>
                        <a:pt x="1127" y="1003"/>
                      </a:lnTo>
                      <a:lnTo>
                        <a:pt x="1141" y="1012"/>
                      </a:lnTo>
                      <a:lnTo>
                        <a:pt x="1158" y="1018"/>
                      </a:lnTo>
                      <a:lnTo>
                        <a:pt x="1176" y="1020"/>
                      </a:lnTo>
                      <a:lnTo>
                        <a:pt x="1185" y="1009"/>
                      </a:lnTo>
                      <a:lnTo>
                        <a:pt x="1187" y="1002"/>
                      </a:lnTo>
                      <a:lnTo>
                        <a:pt x="1184" y="996"/>
                      </a:lnTo>
                      <a:lnTo>
                        <a:pt x="1176" y="992"/>
                      </a:lnTo>
                      <a:lnTo>
                        <a:pt x="1166" y="988"/>
                      </a:lnTo>
                      <a:lnTo>
                        <a:pt x="1156" y="985"/>
                      </a:lnTo>
                      <a:lnTo>
                        <a:pt x="1148" y="980"/>
                      </a:lnTo>
                      <a:lnTo>
                        <a:pt x="1142" y="973"/>
                      </a:lnTo>
                      <a:lnTo>
                        <a:pt x="1112" y="924"/>
                      </a:lnTo>
                      <a:lnTo>
                        <a:pt x="1095" y="870"/>
                      </a:lnTo>
                      <a:lnTo>
                        <a:pt x="1089" y="814"/>
                      </a:lnTo>
                      <a:lnTo>
                        <a:pt x="1092" y="758"/>
                      </a:lnTo>
                      <a:lnTo>
                        <a:pt x="1103" y="701"/>
                      </a:lnTo>
                      <a:lnTo>
                        <a:pt x="1121" y="645"/>
                      </a:lnTo>
                      <a:lnTo>
                        <a:pt x="1144" y="591"/>
                      </a:lnTo>
                      <a:lnTo>
                        <a:pt x="1171" y="543"/>
                      </a:lnTo>
                      <a:lnTo>
                        <a:pt x="1173" y="527"/>
                      </a:lnTo>
                      <a:lnTo>
                        <a:pt x="1173" y="511"/>
                      </a:lnTo>
                      <a:lnTo>
                        <a:pt x="1170" y="496"/>
                      </a:lnTo>
                      <a:lnTo>
                        <a:pt x="1163" y="483"/>
                      </a:lnTo>
                      <a:lnTo>
                        <a:pt x="1154" y="471"/>
                      </a:lnTo>
                      <a:lnTo>
                        <a:pt x="1143" y="460"/>
                      </a:lnTo>
                      <a:lnTo>
                        <a:pt x="1131" y="451"/>
                      </a:lnTo>
                      <a:lnTo>
                        <a:pt x="1118" y="444"/>
                      </a:lnTo>
                      <a:lnTo>
                        <a:pt x="1104" y="438"/>
                      </a:lnTo>
                      <a:lnTo>
                        <a:pt x="1091" y="432"/>
                      </a:lnTo>
                      <a:lnTo>
                        <a:pt x="1079" y="424"/>
                      </a:lnTo>
                      <a:lnTo>
                        <a:pt x="1068" y="415"/>
                      </a:lnTo>
                      <a:lnTo>
                        <a:pt x="1057" y="406"/>
                      </a:lnTo>
                      <a:lnTo>
                        <a:pt x="1047" y="396"/>
                      </a:lnTo>
                      <a:lnTo>
                        <a:pt x="1037" y="383"/>
                      </a:lnTo>
                      <a:lnTo>
                        <a:pt x="1027" y="371"/>
                      </a:lnTo>
                      <a:lnTo>
                        <a:pt x="1030" y="365"/>
                      </a:lnTo>
                      <a:lnTo>
                        <a:pt x="1035" y="361"/>
                      </a:lnTo>
                      <a:lnTo>
                        <a:pt x="1041" y="356"/>
                      </a:lnTo>
                      <a:lnTo>
                        <a:pt x="1048" y="354"/>
                      </a:lnTo>
                      <a:lnTo>
                        <a:pt x="1055" y="353"/>
                      </a:lnTo>
                      <a:lnTo>
                        <a:pt x="1062" y="354"/>
                      </a:lnTo>
                      <a:lnTo>
                        <a:pt x="1069" y="355"/>
                      </a:lnTo>
                      <a:lnTo>
                        <a:pt x="1074" y="358"/>
                      </a:lnTo>
                      <a:lnTo>
                        <a:pt x="1078" y="358"/>
                      </a:lnTo>
                      <a:lnTo>
                        <a:pt x="1081" y="357"/>
                      </a:lnTo>
                      <a:lnTo>
                        <a:pt x="1082" y="355"/>
                      </a:lnTo>
                      <a:lnTo>
                        <a:pt x="1084" y="353"/>
                      </a:lnTo>
                      <a:lnTo>
                        <a:pt x="1079" y="339"/>
                      </a:lnTo>
                      <a:lnTo>
                        <a:pt x="1069" y="327"/>
                      </a:lnTo>
                      <a:lnTo>
                        <a:pt x="1058" y="317"/>
                      </a:lnTo>
                      <a:lnTo>
                        <a:pt x="1045" y="308"/>
                      </a:lnTo>
                      <a:lnTo>
                        <a:pt x="1030" y="300"/>
                      </a:lnTo>
                      <a:lnTo>
                        <a:pt x="1016" y="293"/>
                      </a:lnTo>
                      <a:lnTo>
                        <a:pt x="1002" y="285"/>
                      </a:lnTo>
                      <a:lnTo>
                        <a:pt x="989" y="276"/>
                      </a:lnTo>
                      <a:lnTo>
                        <a:pt x="977" y="260"/>
                      </a:lnTo>
                      <a:lnTo>
                        <a:pt x="963" y="245"/>
                      </a:lnTo>
                      <a:lnTo>
                        <a:pt x="947" y="230"/>
                      </a:lnTo>
                      <a:lnTo>
                        <a:pt x="933" y="216"/>
                      </a:lnTo>
                      <a:lnTo>
                        <a:pt x="921" y="200"/>
                      </a:lnTo>
                      <a:lnTo>
                        <a:pt x="911" y="182"/>
                      </a:lnTo>
                      <a:lnTo>
                        <a:pt x="907" y="161"/>
                      </a:lnTo>
                      <a:lnTo>
                        <a:pt x="908" y="137"/>
                      </a:lnTo>
                      <a:lnTo>
                        <a:pt x="927" y="134"/>
                      </a:lnTo>
                      <a:lnTo>
                        <a:pt x="945" y="135"/>
                      </a:lnTo>
                      <a:lnTo>
                        <a:pt x="963" y="140"/>
                      </a:lnTo>
                      <a:lnTo>
                        <a:pt x="979" y="145"/>
                      </a:lnTo>
                      <a:lnTo>
                        <a:pt x="994" y="152"/>
                      </a:lnTo>
                      <a:lnTo>
                        <a:pt x="1010" y="157"/>
                      </a:lnTo>
                      <a:lnTo>
                        <a:pt x="1026" y="160"/>
                      </a:lnTo>
                      <a:lnTo>
                        <a:pt x="1041" y="161"/>
                      </a:lnTo>
                      <a:lnTo>
                        <a:pt x="1036" y="154"/>
                      </a:lnTo>
                      <a:lnTo>
                        <a:pt x="1029" y="145"/>
                      </a:lnTo>
                      <a:lnTo>
                        <a:pt x="1022" y="137"/>
                      </a:lnTo>
                      <a:lnTo>
                        <a:pt x="1013" y="129"/>
                      </a:lnTo>
                      <a:lnTo>
                        <a:pt x="1004" y="121"/>
                      </a:lnTo>
                      <a:lnTo>
                        <a:pt x="994" y="114"/>
                      </a:lnTo>
                      <a:lnTo>
                        <a:pt x="984" y="109"/>
                      </a:lnTo>
                      <a:lnTo>
                        <a:pt x="975" y="105"/>
                      </a:lnTo>
                      <a:lnTo>
                        <a:pt x="958" y="94"/>
                      </a:lnTo>
                      <a:lnTo>
                        <a:pt x="941" y="83"/>
                      </a:lnTo>
                      <a:lnTo>
                        <a:pt x="922" y="72"/>
                      </a:lnTo>
                      <a:lnTo>
                        <a:pt x="906" y="60"/>
                      </a:lnTo>
                      <a:lnTo>
                        <a:pt x="889" y="48"/>
                      </a:lnTo>
                      <a:lnTo>
                        <a:pt x="875" y="33"/>
                      </a:lnTo>
                      <a:lnTo>
                        <a:pt x="863" y="17"/>
                      </a:lnTo>
                      <a:lnTo>
                        <a:pt x="855" y="0"/>
                      </a:lnTo>
                      <a:lnTo>
                        <a:pt x="867" y="2"/>
                      </a:lnTo>
                      <a:lnTo>
                        <a:pt x="879" y="5"/>
                      </a:lnTo>
                      <a:lnTo>
                        <a:pt x="891" y="8"/>
                      </a:lnTo>
                      <a:lnTo>
                        <a:pt x="903" y="13"/>
                      </a:lnTo>
                      <a:lnTo>
                        <a:pt x="914" y="18"/>
                      </a:lnTo>
                      <a:lnTo>
                        <a:pt x="925" y="24"/>
                      </a:lnTo>
                      <a:lnTo>
                        <a:pt x="936" y="29"/>
                      </a:lnTo>
                      <a:lnTo>
                        <a:pt x="948" y="35"/>
                      </a:lnTo>
                      <a:lnTo>
                        <a:pt x="959" y="41"/>
                      </a:lnTo>
                      <a:lnTo>
                        <a:pt x="970" y="47"/>
                      </a:lnTo>
                      <a:lnTo>
                        <a:pt x="981" y="52"/>
                      </a:lnTo>
                      <a:lnTo>
                        <a:pt x="992" y="58"/>
                      </a:lnTo>
                      <a:lnTo>
                        <a:pt x="1003" y="62"/>
                      </a:lnTo>
                      <a:lnTo>
                        <a:pt x="1014" y="66"/>
                      </a:lnTo>
                      <a:lnTo>
                        <a:pt x="1025" y="70"/>
                      </a:lnTo>
                      <a:lnTo>
                        <a:pt x="1037" y="72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" name="Freeform 7">
                  <a:extLst>
                    <a:ext uri="{FF2B5EF4-FFF2-40B4-BE49-F238E27FC236}">
                      <a16:creationId xmlns:a16="http://schemas.microsoft.com/office/drawing/2014/main" id="{A406130D-75DE-4E86-B852-AD08F68DD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58163" y="928688"/>
                  <a:ext cx="50800" cy="25400"/>
                </a:xfrm>
                <a:custGeom>
                  <a:avLst/>
                  <a:gdLst>
                    <a:gd name="T0" fmla="*/ 162 w 162"/>
                    <a:gd name="T1" fmla="*/ 53 h 78"/>
                    <a:gd name="T2" fmla="*/ 158 w 162"/>
                    <a:gd name="T3" fmla="*/ 59 h 78"/>
                    <a:gd name="T4" fmla="*/ 150 w 162"/>
                    <a:gd name="T5" fmla="*/ 47 h 78"/>
                    <a:gd name="T6" fmla="*/ 140 w 162"/>
                    <a:gd name="T7" fmla="*/ 38 h 78"/>
                    <a:gd name="T8" fmla="*/ 128 w 162"/>
                    <a:gd name="T9" fmla="*/ 34 h 78"/>
                    <a:gd name="T10" fmla="*/ 116 w 162"/>
                    <a:gd name="T11" fmla="*/ 30 h 78"/>
                    <a:gd name="T12" fmla="*/ 104 w 162"/>
                    <a:gd name="T13" fmla="*/ 29 h 78"/>
                    <a:gd name="T14" fmla="*/ 91 w 162"/>
                    <a:gd name="T15" fmla="*/ 30 h 78"/>
                    <a:gd name="T16" fmla="*/ 79 w 162"/>
                    <a:gd name="T17" fmla="*/ 32 h 78"/>
                    <a:gd name="T18" fmla="*/ 67 w 162"/>
                    <a:gd name="T19" fmla="*/ 35 h 78"/>
                    <a:gd name="T20" fmla="*/ 60 w 162"/>
                    <a:gd name="T21" fmla="*/ 41 h 78"/>
                    <a:gd name="T22" fmla="*/ 55 w 162"/>
                    <a:gd name="T23" fmla="*/ 49 h 78"/>
                    <a:gd name="T24" fmla="*/ 50 w 162"/>
                    <a:gd name="T25" fmla="*/ 57 h 78"/>
                    <a:gd name="T26" fmla="*/ 45 w 162"/>
                    <a:gd name="T27" fmla="*/ 64 h 78"/>
                    <a:gd name="T28" fmla="*/ 39 w 162"/>
                    <a:gd name="T29" fmla="*/ 72 h 78"/>
                    <a:gd name="T30" fmla="*/ 33 w 162"/>
                    <a:gd name="T31" fmla="*/ 76 h 78"/>
                    <a:gd name="T32" fmla="*/ 24 w 162"/>
                    <a:gd name="T33" fmla="*/ 78 h 78"/>
                    <a:gd name="T34" fmla="*/ 14 w 162"/>
                    <a:gd name="T35" fmla="*/ 77 h 78"/>
                    <a:gd name="T36" fmla="*/ 4 w 162"/>
                    <a:gd name="T37" fmla="*/ 66 h 78"/>
                    <a:gd name="T38" fmla="*/ 0 w 162"/>
                    <a:gd name="T39" fmla="*/ 52 h 78"/>
                    <a:gd name="T40" fmla="*/ 0 w 162"/>
                    <a:gd name="T41" fmla="*/ 38 h 78"/>
                    <a:gd name="T42" fmla="*/ 4 w 162"/>
                    <a:gd name="T43" fmla="*/ 25 h 78"/>
                    <a:gd name="T44" fmla="*/ 10 w 162"/>
                    <a:gd name="T45" fmla="*/ 12 h 78"/>
                    <a:gd name="T46" fmla="*/ 19 w 162"/>
                    <a:gd name="T47" fmla="*/ 4 h 78"/>
                    <a:gd name="T48" fmla="*/ 28 w 162"/>
                    <a:gd name="T49" fmla="*/ 1 h 78"/>
                    <a:gd name="T50" fmla="*/ 41 w 162"/>
                    <a:gd name="T51" fmla="*/ 0 h 78"/>
                    <a:gd name="T52" fmla="*/ 54 w 162"/>
                    <a:gd name="T53" fmla="*/ 1 h 78"/>
                    <a:gd name="T54" fmla="*/ 67 w 162"/>
                    <a:gd name="T55" fmla="*/ 3 h 78"/>
                    <a:gd name="T56" fmla="*/ 79 w 162"/>
                    <a:gd name="T57" fmla="*/ 5 h 78"/>
                    <a:gd name="T58" fmla="*/ 90 w 162"/>
                    <a:gd name="T59" fmla="*/ 6 h 78"/>
                    <a:gd name="T60" fmla="*/ 99 w 162"/>
                    <a:gd name="T61" fmla="*/ 12 h 78"/>
                    <a:gd name="T62" fmla="*/ 108 w 162"/>
                    <a:gd name="T63" fmla="*/ 17 h 78"/>
                    <a:gd name="T64" fmla="*/ 117 w 162"/>
                    <a:gd name="T65" fmla="*/ 22 h 78"/>
                    <a:gd name="T66" fmla="*/ 127 w 162"/>
                    <a:gd name="T67" fmla="*/ 27 h 78"/>
                    <a:gd name="T68" fmla="*/ 136 w 162"/>
                    <a:gd name="T69" fmla="*/ 32 h 78"/>
                    <a:gd name="T70" fmla="*/ 145 w 162"/>
                    <a:gd name="T71" fmla="*/ 39 h 78"/>
                    <a:gd name="T72" fmla="*/ 153 w 162"/>
                    <a:gd name="T73" fmla="*/ 46 h 78"/>
                    <a:gd name="T74" fmla="*/ 162 w 162"/>
                    <a:gd name="T75" fmla="*/ 53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62" h="78">
                      <a:moveTo>
                        <a:pt x="162" y="53"/>
                      </a:moveTo>
                      <a:lnTo>
                        <a:pt x="158" y="59"/>
                      </a:lnTo>
                      <a:lnTo>
                        <a:pt x="150" y="47"/>
                      </a:lnTo>
                      <a:lnTo>
                        <a:pt x="140" y="38"/>
                      </a:lnTo>
                      <a:lnTo>
                        <a:pt x="128" y="34"/>
                      </a:lnTo>
                      <a:lnTo>
                        <a:pt x="116" y="30"/>
                      </a:lnTo>
                      <a:lnTo>
                        <a:pt x="104" y="29"/>
                      </a:lnTo>
                      <a:lnTo>
                        <a:pt x="91" y="30"/>
                      </a:lnTo>
                      <a:lnTo>
                        <a:pt x="79" y="32"/>
                      </a:lnTo>
                      <a:lnTo>
                        <a:pt x="67" y="35"/>
                      </a:lnTo>
                      <a:lnTo>
                        <a:pt x="60" y="41"/>
                      </a:lnTo>
                      <a:lnTo>
                        <a:pt x="55" y="49"/>
                      </a:lnTo>
                      <a:lnTo>
                        <a:pt x="50" y="57"/>
                      </a:lnTo>
                      <a:lnTo>
                        <a:pt x="45" y="64"/>
                      </a:lnTo>
                      <a:lnTo>
                        <a:pt x="39" y="72"/>
                      </a:lnTo>
                      <a:lnTo>
                        <a:pt x="33" y="76"/>
                      </a:lnTo>
                      <a:lnTo>
                        <a:pt x="24" y="78"/>
                      </a:lnTo>
                      <a:lnTo>
                        <a:pt x="14" y="77"/>
                      </a:lnTo>
                      <a:lnTo>
                        <a:pt x="4" y="66"/>
                      </a:lnTo>
                      <a:lnTo>
                        <a:pt x="0" y="52"/>
                      </a:lnTo>
                      <a:lnTo>
                        <a:pt x="0" y="38"/>
                      </a:lnTo>
                      <a:lnTo>
                        <a:pt x="4" y="25"/>
                      </a:lnTo>
                      <a:lnTo>
                        <a:pt x="10" y="12"/>
                      </a:lnTo>
                      <a:lnTo>
                        <a:pt x="19" y="4"/>
                      </a:lnTo>
                      <a:lnTo>
                        <a:pt x="28" y="1"/>
                      </a:lnTo>
                      <a:lnTo>
                        <a:pt x="41" y="0"/>
                      </a:lnTo>
                      <a:lnTo>
                        <a:pt x="54" y="1"/>
                      </a:lnTo>
                      <a:lnTo>
                        <a:pt x="67" y="3"/>
                      </a:lnTo>
                      <a:lnTo>
                        <a:pt x="79" y="5"/>
                      </a:lnTo>
                      <a:lnTo>
                        <a:pt x="90" y="6"/>
                      </a:lnTo>
                      <a:lnTo>
                        <a:pt x="99" y="12"/>
                      </a:lnTo>
                      <a:lnTo>
                        <a:pt x="108" y="17"/>
                      </a:lnTo>
                      <a:lnTo>
                        <a:pt x="117" y="22"/>
                      </a:lnTo>
                      <a:lnTo>
                        <a:pt x="127" y="27"/>
                      </a:lnTo>
                      <a:lnTo>
                        <a:pt x="136" y="32"/>
                      </a:lnTo>
                      <a:lnTo>
                        <a:pt x="145" y="39"/>
                      </a:lnTo>
                      <a:lnTo>
                        <a:pt x="153" y="46"/>
                      </a:lnTo>
                      <a:lnTo>
                        <a:pt x="162" y="53"/>
                      </a:lnTo>
                      <a:close/>
                    </a:path>
                  </a:pathLst>
                </a:custGeom>
                <a:solidFill>
                  <a:srgbClr val="0099D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  <p:sp>
            <p:nvSpPr>
              <p:cNvPr id="101" name="Freeform 27">
                <a:extLst>
                  <a:ext uri="{FF2B5EF4-FFF2-40B4-BE49-F238E27FC236}">
                    <a16:creationId xmlns:a16="http://schemas.microsoft.com/office/drawing/2014/main" id="{342BDF21-29D4-400B-B8F6-C33CA4AE474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8073653" y="4414388"/>
                <a:ext cx="536543" cy="353307"/>
              </a:xfrm>
              <a:custGeom>
                <a:avLst/>
                <a:gdLst>
                  <a:gd name="T0" fmla="*/ 57 w 57"/>
                  <a:gd name="T1" fmla="*/ 0 h 418"/>
                  <a:gd name="T2" fmla="*/ 0 w 57"/>
                  <a:gd name="T3" fmla="*/ 418 h 418"/>
                  <a:gd name="T4" fmla="*/ 0 60000 65536"/>
                  <a:gd name="T5" fmla="*/ 0 60000 65536"/>
                  <a:gd name="T6" fmla="*/ 0 w 57"/>
                  <a:gd name="T7" fmla="*/ 0 h 418"/>
                  <a:gd name="T8" fmla="*/ 57 w 57"/>
                  <a:gd name="T9" fmla="*/ 418 h 418"/>
                  <a:gd name="connsiteX0" fmla="*/ 12778 w 12778"/>
                  <a:gd name="connsiteY0" fmla="*/ 0 h 15397"/>
                  <a:gd name="connsiteX1" fmla="*/ 0 w 12778"/>
                  <a:gd name="connsiteY1" fmla="*/ 15397 h 15397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35002 w 135002"/>
                  <a:gd name="connsiteY0" fmla="*/ 0 h 11905"/>
                  <a:gd name="connsiteX1" fmla="*/ 0 w 135002"/>
                  <a:gd name="connsiteY1" fmla="*/ 11905 h 11905"/>
                  <a:gd name="connsiteX0" fmla="*/ 154447 w 154447"/>
                  <a:gd name="connsiteY0" fmla="*/ 0 h 11588"/>
                  <a:gd name="connsiteX1" fmla="*/ 0 w 154447"/>
                  <a:gd name="connsiteY1" fmla="*/ 11588 h 11588"/>
                  <a:gd name="connsiteX0" fmla="*/ 154447 w 154447"/>
                  <a:gd name="connsiteY0" fmla="*/ 0 h 12270"/>
                  <a:gd name="connsiteX1" fmla="*/ 0 w 154447"/>
                  <a:gd name="connsiteY1" fmla="*/ 12270 h 12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447" h="12270">
                    <a:moveTo>
                      <a:pt x="154447" y="0"/>
                    </a:moveTo>
                    <a:lnTo>
                      <a:pt x="0" y="12270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</p:grpSp>
      </p:grpSp>
      <p:pic>
        <p:nvPicPr>
          <p:cNvPr id="62" name="Picture 61">
            <a:extLst>
              <a:ext uri="{FF2B5EF4-FFF2-40B4-BE49-F238E27FC236}">
                <a16:creationId xmlns:a16="http://schemas.microsoft.com/office/drawing/2014/main" id="{2C3AD0F8-5369-400D-840F-54BE111EB45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953125" y="4267200"/>
            <a:ext cx="3800475" cy="2370364"/>
          </a:xfrm>
          <a:prstGeom prst="rect">
            <a:avLst/>
          </a:prstGeom>
        </p:spPr>
      </p:pic>
      <p:sp>
        <p:nvSpPr>
          <p:cNvPr id="71" name="AutoShape 58">
            <a:extLst>
              <a:ext uri="{FF2B5EF4-FFF2-40B4-BE49-F238E27FC236}">
                <a16:creationId xmlns:a16="http://schemas.microsoft.com/office/drawing/2014/main" id="{085B63E5-591C-4DBE-81DB-5240DEEF4E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2884" y="2895599"/>
            <a:ext cx="8094316" cy="2895597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For each answer k tried, it makes a separate recursive call, 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creating a branch in the tree of stack frames.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If they have two friends and they have two friends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we quickly have an exponentially large tree of sub-instances.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Unless by luck a sufficiently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good solution is found the total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search time will be exponential.</a:t>
            </a:r>
          </a:p>
        </p:txBody>
      </p:sp>
    </p:spTree>
    <p:extLst>
      <p:ext uri="{BB962C8B-B14F-4D97-AF65-F5344CB8AC3E}">
        <p14:creationId xmlns:p14="http://schemas.microsoft.com/office/powerpoint/2010/main" val="16770315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11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>
                      <p:stCondLst>
                        <p:cond delay="indefinite"/>
                      </p:stCondLst>
                      <p:childTnLst>
                        <p:par>
                          <p:cTn id="13" fill="hold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ext Box 6">
            <a:extLst>
              <a:ext uri="{FF2B5EF4-FFF2-40B4-BE49-F238E27FC236}">
                <a16:creationId xmlns:a16="http://schemas.microsoft.com/office/drawing/2014/main" id="{30DDC4F7-3D06-4212-8B43-0AEF4DBEEF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340" y="2667000"/>
            <a:ext cx="19832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NP-Complete</a:t>
            </a:r>
          </a:p>
        </p:txBody>
      </p:sp>
      <p:sp>
        <p:nvSpPr>
          <p:cNvPr id="8" name="Rectangle 2">
            <a:extLst>
              <a:ext uri="{FF2B5EF4-FFF2-40B4-BE49-F238E27FC236}">
                <a16:creationId xmlns:a16="http://schemas.microsoft.com/office/drawing/2014/main" id="{1285D5E9-4461-4460-A1F5-4463B95D65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9" name="Rectangle 2">
            <a:extLst>
              <a:ext uri="{FF2B5EF4-FFF2-40B4-BE49-F238E27FC236}">
                <a16:creationId xmlns:a16="http://schemas.microsoft.com/office/drawing/2014/main" id="{1A80F5EA-9807-4FF4-9C6F-4C181E7FDC2B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B403D116-4A8A-45B5-BFE5-2BEB5E44A8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3192165"/>
            <a:ext cx="6858000" cy="24929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Approximate Algorithm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In poly-time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Arial" charset="0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(n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/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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)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,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 can be found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that is perfect in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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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(1+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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)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as good as optimal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wrt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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400" b="0" i="0" u="none" strike="noStrike" kern="1200" cap="none" spc="0" normalizeH="0" baseline="-25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Eg, </a:t>
            </a: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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= .001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,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Time is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1000n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 pitchFamily="18" charset="2"/>
            </a:endParaRPr>
          </a:p>
        </p:txBody>
      </p:sp>
      <p:sp>
        <p:nvSpPr>
          <p:cNvPr id="12" name="Text Box 3">
            <a:extLst>
              <a:ext uri="{FF2B5EF4-FFF2-40B4-BE49-F238E27FC236}">
                <a16:creationId xmlns:a16="http://schemas.microsoft.com/office/drawing/2014/main" id="{C6551ACE-A0B0-4F3A-A9E2-7105385467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1371600"/>
            <a:ext cx="37529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itchFamily="18" charset="2"/>
              </a:rPr>
              <a:t>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( 2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#bits in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×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)</a:t>
            </a:r>
          </a:p>
        </p:txBody>
      </p:sp>
    </p:spTree>
    <p:extLst>
      <p:ext uri="{BB962C8B-B14F-4D97-AF65-F5344CB8AC3E}">
        <p14:creationId xmlns:p14="http://schemas.microsoft.com/office/powerpoint/2010/main" val="5051869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902FF90-3644-1585-97A3-72141A2124B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>
            <a:extLst>
              <a:ext uri="{FF2B5EF4-FFF2-40B4-BE49-F238E27FC236}">
                <a16:creationId xmlns:a16="http://schemas.microsoft.com/office/drawing/2014/main" id="{D55D6C39-EF63-1088-E9CD-18581CFC9439}"/>
              </a:ext>
            </a:extLst>
          </p:cNvPr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>
            <a:extLst>
              <a:ext uri="{FF2B5EF4-FFF2-40B4-BE49-F238E27FC236}">
                <a16:creationId xmlns:a16="http://schemas.microsoft.com/office/drawing/2014/main" id="{C1A93BD9-D84D-D5F6-EAF0-D242B11785C1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>
            <a:extLst>
              <a:ext uri="{FF2B5EF4-FFF2-40B4-BE49-F238E27FC236}">
                <a16:creationId xmlns:a16="http://schemas.microsoft.com/office/drawing/2014/main" id="{0D620AB9-B716-3641-106C-AF3D7DF4D934}"/>
              </a:ext>
            </a:extLst>
          </p:cNvPr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C60E94C4-90D9-F7F2-7DB3-424430FD9EDC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56F8E43-0FF8-5B4E-3AC6-12328B5E8648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>
              <a:extLst>
                <a:ext uri="{FF2B5EF4-FFF2-40B4-BE49-F238E27FC236}">
                  <a16:creationId xmlns:a16="http://schemas.microsoft.com/office/drawing/2014/main" id="{583EDC15-0E84-C880-16BE-5D2F736F4D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>
                <a:extLst>
                  <a:ext uri="{FF2B5EF4-FFF2-40B4-BE49-F238E27FC236}">
                    <a16:creationId xmlns:a16="http://schemas.microsoft.com/office/drawing/2014/main" id="{8CD17421-CC4B-26E0-82EB-FF064AC4D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>
                <a:extLst>
                  <a:ext uri="{FF2B5EF4-FFF2-40B4-BE49-F238E27FC236}">
                    <a16:creationId xmlns:a16="http://schemas.microsoft.com/office/drawing/2014/main" id="{BB7F68E5-A29F-EBAD-B9BE-533A47142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>
                <a:extLst>
                  <a:ext uri="{FF2B5EF4-FFF2-40B4-BE49-F238E27FC236}">
                    <a16:creationId xmlns:a16="http://schemas.microsoft.com/office/drawing/2014/main" id="{1AFDC1E3-28C6-1D84-A7B9-438504959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>
                <a:extLst>
                  <a:ext uri="{FF2B5EF4-FFF2-40B4-BE49-F238E27FC236}">
                    <a16:creationId xmlns:a16="http://schemas.microsoft.com/office/drawing/2014/main" id="{52CD3541-AEF1-D3AA-DCE6-C4F2703A3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>
                <a:extLst>
                  <a:ext uri="{FF2B5EF4-FFF2-40B4-BE49-F238E27FC236}">
                    <a16:creationId xmlns:a16="http://schemas.microsoft.com/office/drawing/2014/main" id="{4336D6DC-B55F-AB0B-ED98-CF4DDB1CB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>
                <a:extLst>
                  <a:ext uri="{FF2B5EF4-FFF2-40B4-BE49-F238E27FC236}">
                    <a16:creationId xmlns:a16="http://schemas.microsoft.com/office/drawing/2014/main" id="{5B2F087F-9F5B-7C5C-94A5-0C4A6756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>
                <a:extLst>
                  <a:ext uri="{FF2B5EF4-FFF2-40B4-BE49-F238E27FC236}">
                    <a16:creationId xmlns:a16="http://schemas.microsoft.com/office/drawing/2014/main" id="{219FF59A-C6B2-8354-A8FE-E0D2C0EF6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>
                <a:extLst>
                  <a:ext uri="{FF2B5EF4-FFF2-40B4-BE49-F238E27FC236}">
                    <a16:creationId xmlns:a16="http://schemas.microsoft.com/office/drawing/2014/main" id="{50EA9A1E-DBAB-84A3-4355-D1C8C323F3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>
                <a:extLst>
                  <a:ext uri="{FF2B5EF4-FFF2-40B4-BE49-F238E27FC236}">
                    <a16:creationId xmlns:a16="http://schemas.microsoft.com/office/drawing/2014/main" id="{7506350E-EBDB-EBD0-FFFD-5EAE04E9F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>
                <a:extLst>
                  <a:ext uri="{FF2B5EF4-FFF2-40B4-BE49-F238E27FC236}">
                    <a16:creationId xmlns:a16="http://schemas.microsoft.com/office/drawing/2014/main" id="{24BA2CCA-8DAC-F33C-0BB6-E13BD470C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>
                <a:extLst>
                  <a:ext uri="{FF2B5EF4-FFF2-40B4-BE49-F238E27FC236}">
                    <a16:creationId xmlns:a16="http://schemas.microsoft.com/office/drawing/2014/main" id="{974EA8A3-935E-9F8C-3682-7BA5AADAD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>
                <a:extLst>
                  <a:ext uri="{FF2B5EF4-FFF2-40B4-BE49-F238E27FC236}">
                    <a16:creationId xmlns:a16="http://schemas.microsoft.com/office/drawing/2014/main" id="{4902F1D6-668C-E809-C94C-180F92C50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>
                <a:extLst>
                  <a:ext uri="{FF2B5EF4-FFF2-40B4-BE49-F238E27FC236}">
                    <a16:creationId xmlns:a16="http://schemas.microsoft.com/office/drawing/2014/main" id="{265DCB59-AB81-E331-954B-1937CF57E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>
                <a:extLst>
                  <a:ext uri="{FF2B5EF4-FFF2-40B4-BE49-F238E27FC236}">
                    <a16:creationId xmlns:a16="http://schemas.microsoft.com/office/drawing/2014/main" id="{60E72E85-FFAC-3055-8664-9C8EE72B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>
                <a:extLst>
                  <a:ext uri="{FF2B5EF4-FFF2-40B4-BE49-F238E27FC236}">
                    <a16:creationId xmlns:a16="http://schemas.microsoft.com/office/drawing/2014/main" id="{896FB658-2B23-3DB5-E39E-A0EEA8EAB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>
                <a:extLst>
                  <a:ext uri="{FF2B5EF4-FFF2-40B4-BE49-F238E27FC236}">
                    <a16:creationId xmlns:a16="http://schemas.microsoft.com/office/drawing/2014/main" id="{FED343EC-0044-D083-5E3B-2DA4CD43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>
                <a:extLst>
                  <a:ext uri="{FF2B5EF4-FFF2-40B4-BE49-F238E27FC236}">
                    <a16:creationId xmlns:a16="http://schemas.microsoft.com/office/drawing/2014/main" id="{25F524AF-F583-96A6-698E-2DD78BA31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>
                <a:extLst>
                  <a:ext uri="{FF2B5EF4-FFF2-40B4-BE49-F238E27FC236}">
                    <a16:creationId xmlns:a16="http://schemas.microsoft.com/office/drawing/2014/main" id="{EC922158-8DDE-214E-AEA1-BBFE0997D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>
                <a:extLst>
                  <a:ext uri="{FF2B5EF4-FFF2-40B4-BE49-F238E27FC236}">
                    <a16:creationId xmlns:a16="http://schemas.microsoft.com/office/drawing/2014/main" id="{93534404-894D-1D4B-6047-4944B3B4F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>
                <a:extLst>
                  <a:ext uri="{FF2B5EF4-FFF2-40B4-BE49-F238E27FC236}">
                    <a16:creationId xmlns:a16="http://schemas.microsoft.com/office/drawing/2014/main" id="{A93A8DDC-98CE-1F84-9A0C-2E7BAAC38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>
                <a:extLst>
                  <a:ext uri="{FF2B5EF4-FFF2-40B4-BE49-F238E27FC236}">
                    <a16:creationId xmlns:a16="http://schemas.microsoft.com/office/drawing/2014/main" id="{3529E825-F1FB-4E61-25B4-B1F4FE7F9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>
                <a:extLst>
                  <a:ext uri="{FF2B5EF4-FFF2-40B4-BE49-F238E27FC236}">
                    <a16:creationId xmlns:a16="http://schemas.microsoft.com/office/drawing/2014/main" id="{4670F554-9580-6FED-AEEB-F14800FA4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>
                <a:extLst>
                  <a:ext uri="{FF2B5EF4-FFF2-40B4-BE49-F238E27FC236}">
                    <a16:creationId xmlns:a16="http://schemas.microsoft.com/office/drawing/2014/main" id="{0350E341-B138-A985-5C42-3D1F46EE3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>
                <a:extLst>
                  <a:ext uri="{FF2B5EF4-FFF2-40B4-BE49-F238E27FC236}">
                    <a16:creationId xmlns:a16="http://schemas.microsoft.com/office/drawing/2014/main" id="{7216A671-1AEE-4CD5-DA09-43C82B0637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>
                <a:extLst>
                  <a:ext uri="{FF2B5EF4-FFF2-40B4-BE49-F238E27FC236}">
                    <a16:creationId xmlns:a16="http://schemas.microsoft.com/office/drawing/2014/main" id="{52E1D939-E692-CD24-75F2-C8FC9F75C5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>
                <a:extLst>
                  <a:ext uri="{FF2B5EF4-FFF2-40B4-BE49-F238E27FC236}">
                    <a16:creationId xmlns:a16="http://schemas.microsoft.com/office/drawing/2014/main" id="{69126168-7187-3723-B0BD-FD2F0A025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7C641112-A60B-0CCE-D627-0C09EBD447C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AC377642-63F4-4E41-6EE5-45D26DF7BE71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AB4ABB9B-DDF0-3D85-2DC1-C624A2A84BB0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" name="Rectangle 4">
            <a:extLst>
              <a:ext uri="{FF2B5EF4-FFF2-40B4-BE49-F238E27FC236}">
                <a16:creationId xmlns:a16="http://schemas.microsoft.com/office/drawing/2014/main" id="{B5CCB809-C09E-8717-2C22-519069A9EF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EBA4DB9A-508E-7A06-B5B4-AD999652EC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3C90EF42-C531-B442-F8CF-4F94F1535ED6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131" name="Group 144">
            <a:extLst>
              <a:ext uri="{FF2B5EF4-FFF2-40B4-BE49-F238E27FC236}">
                <a16:creationId xmlns:a16="http://schemas.microsoft.com/office/drawing/2014/main" id="{942E71F4-A4A0-F2BC-526F-22489F0C25D3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5938837"/>
            <a:ext cx="1441450" cy="766763"/>
            <a:chOff x="96" y="3693"/>
            <a:chExt cx="908" cy="483"/>
          </a:xfrm>
        </p:grpSpPr>
        <p:pic>
          <p:nvPicPr>
            <p:cNvPr id="132" name="Picture 145" descr="an02380_">
              <a:extLst>
                <a:ext uri="{FF2B5EF4-FFF2-40B4-BE49-F238E27FC236}">
                  <a16:creationId xmlns:a16="http://schemas.microsoft.com/office/drawing/2014/main" id="{36FA919C-ACD7-91D8-E999-0B3E78B239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6" y="369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4" name="Rectangle 146">
              <a:extLst>
                <a:ext uri="{FF2B5EF4-FFF2-40B4-BE49-F238E27FC236}">
                  <a16:creationId xmlns:a16="http://schemas.microsoft.com/office/drawing/2014/main" id="{792F3F6E-20C7-A289-9BE9-074E6F0F8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6" y="3693"/>
              <a:ext cx="458" cy="2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No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F1F26564-5406-C8FA-6ABF-E27F9E66A79D}"/>
              </a:ext>
            </a:extLst>
          </p:cNvPr>
          <p:cNvGrpSpPr/>
          <p:nvPr/>
        </p:nvGrpSpPr>
        <p:grpSpPr>
          <a:xfrm>
            <a:off x="38637" y="2198229"/>
            <a:ext cx="6667575" cy="4502497"/>
            <a:chOff x="1867437" y="2061051"/>
            <a:chExt cx="6667575" cy="4502497"/>
          </a:xfrm>
        </p:grpSpPr>
        <p:sp>
          <p:nvSpPr>
            <p:cNvPr id="137" name="Text Box 128">
              <a:extLst>
                <a:ext uri="{FF2B5EF4-FFF2-40B4-BE49-F238E27FC236}">
                  <a16:creationId xmlns:a16="http://schemas.microsoft.com/office/drawing/2014/main" id="{8782B1D1-2D41-F1DA-5E42-ABD8719775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408" y="246715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39" name="Text Box 129">
              <a:extLst>
                <a:ext uri="{FF2B5EF4-FFF2-40B4-BE49-F238E27FC236}">
                  <a16:creationId xmlns:a16="http://schemas.microsoft.com/office/drawing/2014/main" id="{3EAFCFCF-C762-926E-CCDB-2782AAC82A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046" y="29561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41" name="Text Box 131">
              <a:extLst>
                <a:ext uri="{FF2B5EF4-FFF2-40B4-BE49-F238E27FC236}">
                  <a16:creationId xmlns:a16="http://schemas.microsoft.com/office/drawing/2014/main" id="{114A59D3-6A38-DA86-C2CA-4FEA7931FD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67437" y="6051729"/>
              <a:ext cx="62228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</a:t>
              </a: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+</a:t>
              </a: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1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</a:endParaRPr>
            </a:p>
          </p:txBody>
        </p:sp>
        <p:sp>
          <p:nvSpPr>
            <p:cNvPr id="142" name="Text Box 132">
              <a:extLst>
                <a:ext uri="{FF2B5EF4-FFF2-40B4-BE49-F238E27FC236}">
                  <a16:creationId xmlns:a16="http://schemas.microsoft.com/office/drawing/2014/main" id="{E33F69DA-A2C9-D11B-E739-9CF766294F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143" name="Text Box 133">
              <a:extLst>
                <a:ext uri="{FF2B5EF4-FFF2-40B4-BE49-F238E27FC236}">
                  <a16:creationId xmlns:a16="http://schemas.microsoft.com/office/drawing/2014/main" id="{A6C234B6-C623-AFEF-12D7-F638BF9E15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738" y="206105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144" name="Text Box 134">
              <a:extLst>
                <a:ext uri="{FF2B5EF4-FFF2-40B4-BE49-F238E27FC236}">
                  <a16:creationId xmlns:a16="http://schemas.microsoft.com/office/drawing/2014/main" id="{37208D66-52BC-D610-0A14-98D8CA7C63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6996" y="34847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145" name="Text Box 135">
              <a:extLst>
                <a:ext uri="{FF2B5EF4-FFF2-40B4-BE49-F238E27FC236}">
                  <a16:creationId xmlns:a16="http://schemas.microsoft.com/office/drawing/2014/main" id="{B6362E81-FF5A-6CA0-1788-3A88918CB3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9885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147" name="Text Box 137">
              <a:extLst>
                <a:ext uri="{FF2B5EF4-FFF2-40B4-BE49-F238E27FC236}">
                  <a16:creationId xmlns:a16="http://schemas.microsoft.com/office/drawing/2014/main" id="{B58F2030-AE7A-7C02-A3B0-6D34AECC40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800" y="2065814"/>
              <a:ext cx="4074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148" name="Text Box 138">
              <a:extLst>
                <a:ext uri="{FF2B5EF4-FFF2-40B4-BE49-F238E27FC236}">
                  <a16:creationId xmlns:a16="http://schemas.microsoft.com/office/drawing/2014/main" id="{C75946CA-ED01-5A4E-6AC5-30E7A60770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574" y="2062639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9" name="Text Box 140">
              <a:extLst>
                <a:ext uri="{FF2B5EF4-FFF2-40B4-BE49-F238E27FC236}">
                  <a16:creationId xmlns:a16="http://schemas.microsoft.com/office/drawing/2014/main" id="{0187726C-23C8-5EDA-DBE8-4C0F8B3E77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121" y="456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  <p:grpSp>
          <p:nvGrpSpPr>
            <p:cNvPr id="150" name="Group 149">
              <a:extLst>
                <a:ext uri="{FF2B5EF4-FFF2-40B4-BE49-F238E27FC236}">
                  <a16:creationId xmlns:a16="http://schemas.microsoft.com/office/drawing/2014/main" id="{8E8F7231-D6FA-6ABB-58A2-DC6D794A11E9}"/>
                </a:ext>
              </a:extLst>
            </p:cNvPr>
            <p:cNvGrpSpPr/>
            <p:nvPr/>
          </p:nvGrpSpPr>
          <p:grpSpPr>
            <a:xfrm>
              <a:off x="2407175" y="2318699"/>
              <a:ext cx="406399" cy="561975"/>
              <a:chOff x="2032001" y="5175250"/>
              <a:chExt cx="406399" cy="561975"/>
            </a:xfrm>
          </p:grpSpPr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4A309046-6816-EEE7-4C48-2B62979EBF53}"/>
                  </a:ext>
                </a:extLst>
              </p:cNvPr>
              <p:cNvSpPr/>
              <p:nvPr/>
            </p:nvSpPr>
            <p:spPr bwMode="auto">
              <a:xfrm>
                <a:off x="2286000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7" name="Text Box 26">
                <a:extLst>
                  <a:ext uri="{FF2B5EF4-FFF2-40B4-BE49-F238E27FC236}">
                    <a16:creationId xmlns:a16="http://schemas.microsoft.com/office/drawing/2014/main" id="{E8DDA568-8FB2-33BC-9664-D9A927CBA3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2001" y="5175250"/>
                <a:ext cx="30489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</p:grpSp>
        <p:grpSp>
          <p:nvGrpSpPr>
            <p:cNvPr id="151" name="Group 150">
              <a:extLst>
                <a:ext uri="{FF2B5EF4-FFF2-40B4-BE49-F238E27FC236}">
                  <a16:creationId xmlns:a16="http://schemas.microsoft.com/office/drawing/2014/main" id="{70FE7931-8115-71D6-FE10-51EB19368CF9}"/>
                </a:ext>
              </a:extLst>
            </p:cNvPr>
            <p:cNvGrpSpPr/>
            <p:nvPr/>
          </p:nvGrpSpPr>
          <p:grpSpPr>
            <a:xfrm>
              <a:off x="8210955" y="6001573"/>
              <a:ext cx="324057" cy="561975"/>
              <a:chOff x="1934028" y="5175250"/>
              <a:chExt cx="324057" cy="561975"/>
            </a:xfrm>
          </p:grpSpPr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F29F83AA-806E-514D-701E-5D32102E0588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3" name="Text Box 26">
                <a:extLst>
                  <a:ext uri="{FF2B5EF4-FFF2-40B4-BE49-F238E27FC236}">
                    <a16:creationId xmlns:a16="http://schemas.microsoft.com/office/drawing/2014/main" id="{4A690BDF-49D3-764D-04AD-273335EAF6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22B40BED-E38B-DE9A-6307-0E06A932A77D}"/>
              </a:ext>
            </a:extLst>
          </p:cNvPr>
          <p:cNvGrpSpPr/>
          <p:nvPr/>
        </p:nvGrpSpPr>
        <p:grpSpPr>
          <a:xfrm>
            <a:off x="3162557" y="4597412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40976116-1622-D382-40DB-0DB1C4FC2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925F6B2E-7E46-93A6-8096-6FE684282DB3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730B9E3E-AED3-793A-46D0-FA5BB7C6B165}"/>
              </a:ext>
            </a:extLst>
          </p:cNvPr>
          <p:cNvGrpSpPr/>
          <p:nvPr/>
        </p:nvGrpSpPr>
        <p:grpSpPr>
          <a:xfrm flipV="1">
            <a:off x="3193117" y="4202152"/>
            <a:ext cx="693554" cy="664758"/>
            <a:chOff x="3156388" y="5012512"/>
            <a:chExt cx="693554" cy="664758"/>
          </a:xfrm>
        </p:grpSpPr>
        <p:sp>
          <p:nvSpPr>
            <p:cNvPr id="159" name="Rectangle 139">
              <a:extLst>
                <a:ext uri="{FF2B5EF4-FFF2-40B4-BE49-F238E27FC236}">
                  <a16:creationId xmlns:a16="http://schemas.microsoft.com/office/drawing/2014/main" id="{BA4727FD-F749-CC0B-EE30-B54EE8EEF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5" name="Freeform 150">
              <a:extLst>
                <a:ext uri="{FF2B5EF4-FFF2-40B4-BE49-F238E27FC236}">
                  <a16:creationId xmlns:a16="http://schemas.microsoft.com/office/drawing/2014/main" id="{0594CFA7-CA5F-EF92-F5EC-0636213D0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107E2DE1-5140-C8C6-328C-43C77228DE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5" y="762000"/>
            <a:ext cx="6273801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lang="en-US" sz="2400" dirty="0" err="1">
                <a:solidFill>
                  <a:srgbClr val="FFFFFF"/>
                </a:solidFill>
                <a:cs typeface="Arial" pitchFamily="34" charset="0"/>
              </a:rPr>
              <a:t>subI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] = “Optimally fill knapsack of</a:t>
            </a:r>
            <a:br>
              <a:rPr lang="en-US" sz="2400" dirty="0">
                <a:solidFill>
                  <a:srgbClr val="FFFFFF"/>
                </a:solidFill>
                <a:cs typeface="Arial" pitchFamily="34" charset="0"/>
              </a:rPr>
            </a:b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                volume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 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with first 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objects</a:t>
            </a:r>
            <a:r>
              <a:rPr lang="en-US" altLang="en-US" sz="2400" dirty="0">
                <a:solidFill>
                  <a:srgbClr val="FFFFFF"/>
                </a:solidFill>
                <a:sym typeface="Symbol" panose="05050102010706020507" pitchFamily="18" charset="2"/>
              </a:rPr>
              <a:t>.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”</a:t>
            </a: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319ADD1A-3AE6-6947-8ED5-21B0797048C0}"/>
              </a:ext>
            </a:extLst>
          </p:cNvPr>
          <p:cNvGrpSpPr>
            <a:grpSpLocks/>
          </p:cNvGrpSpPr>
          <p:nvPr/>
        </p:nvGrpSpPr>
        <p:grpSpPr bwMode="auto">
          <a:xfrm>
            <a:off x="6793507" y="3608089"/>
            <a:ext cx="2121893" cy="1533810"/>
            <a:chOff x="1059" y="1025"/>
            <a:chExt cx="1490" cy="1822"/>
          </a:xfrm>
        </p:grpSpPr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89D7B026-0F7C-80B3-43CD-1741E314E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3F53905F-BC1E-3786-A442-8D9B599E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86AEF246-49B8-0DAA-8170-3B947DE5E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BC548998-94A4-6D7E-8E78-954B82174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16B892FB-3EB8-9EEE-1FB6-12B3C7351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86656C85-3447-ABFD-0643-100CDDC71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4403EDFC-9386-DA13-6AD6-84E827648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B2717527-69E1-0115-AFB1-BEFA4A05A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A82C293E-7789-93D1-37E0-5213052D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35B8D73B-4B2C-BE05-99C7-D6D46BF99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D630F198-3FCC-8996-ADD4-B207F2849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3A216412-1AA9-815E-C2D5-0CB13F1F1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D413837B-1045-9AEC-1D89-A8D9BF556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5AB43A3B-6218-1357-0F14-5B0D64471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908444E7-312E-568F-6C7E-45E4C30F5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190" name="Picture 189">
            <a:extLst>
              <a:ext uri="{FF2B5EF4-FFF2-40B4-BE49-F238E27FC236}">
                <a16:creationId xmlns:a16="http://schemas.microsoft.com/office/drawing/2014/main" id="{EFE16ED7-B3C2-4FE7-389D-E6528942519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sp>
        <p:nvSpPr>
          <p:cNvPr id="220" name="AutoShape 58">
            <a:extLst>
              <a:ext uri="{FF2B5EF4-FFF2-40B4-BE49-F238E27FC236}">
                <a16:creationId xmlns:a16="http://schemas.microsoft.com/office/drawing/2014/main" id="{3357AC88-9719-2E60-DC19-9A178E6374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983" y="4978812"/>
            <a:ext cx="1469003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 I take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</p:txBody>
      </p:sp>
      <p:sp>
        <p:nvSpPr>
          <p:cNvPr id="222" name="Text Box 6">
            <a:extLst>
              <a:ext uri="{FF2B5EF4-FFF2-40B4-BE49-F238E27FC236}">
                <a16:creationId xmlns:a16="http://schemas.microsoft.com/office/drawing/2014/main" id="{E67FFFDD-6A1A-CFAE-E913-10A953FB5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400" y="1524000"/>
            <a:ext cx="68072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lang="en-US" sz="2400" dirty="0" err="1">
                <a:solidFill>
                  <a:srgbClr val="FF0000"/>
                </a:solidFill>
                <a:cs typeface="Arial" pitchFamily="34" charset="0"/>
              </a:rPr>
              <a:t>subI</a:t>
            </a:r>
            <a:r>
              <a:rPr lang="en-US" sz="2400" dirty="0">
                <a:solidFill>
                  <a:srgbClr val="FF0000"/>
                </a:solidFill>
                <a:cs typeface="Arial" pitchFamily="34" charset="0"/>
              </a:rPr>
              <a:t>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,i</a:t>
            </a: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1</a:t>
            </a:r>
            <a:r>
              <a:rPr lang="en-US" sz="2400" dirty="0">
                <a:solidFill>
                  <a:srgbClr val="FF0000"/>
                </a:solidFill>
                <a:cs typeface="Arial" pitchFamily="34" charset="0"/>
              </a:rPr>
              <a:t>]= “Optimally fill knapsack of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FF0000"/>
                </a:solidFill>
                <a:cs typeface="Arial" pitchFamily="34" charset="0"/>
              </a:rPr>
              <a:t>                volume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 </a:t>
            </a:r>
            <a:r>
              <a:rPr lang="en-US" sz="2400" dirty="0">
                <a:solidFill>
                  <a:srgbClr val="FF0000"/>
                </a:solidFill>
                <a:cs typeface="Arial" pitchFamily="34" charset="0"/>
              </a:rPr>
              <a:t>with first</a:t>
            </a:r>
            <a:r>
              <a:rPr lang="en-US" sz="2400" dirty="0">
                <a:solidFill>
                  <a:srgbClr val="66FF66"/>
                </a:solidFill>
                <a:cs typeface="Arial" pitchFamily="34" charset="0"/>
              </a:rPr>
              <a:t>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1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</a:t>
            </a:r>
            <a:r>
              <a:rPr lang="en-US" sz="2400" dirty="0">
                <a:solidFill>
                  <a:srgbClr val="FF0000"/>
                </a:solidFill>
                <a:cs typeface="Arial" pitchFamily="34" charset="0"/>
              </a:rPr>
              <a:t>objects”</a:t>
            </a:r>
          </a:p>
        </p:txBody>
      </p:sp>
      <p:pic>
        <p:nvPicPr>
          <p:cNvPr id="223" name="Picture 15" descr="j0238687">
            <a:extLst>
              <a:ext uri="{FF2B5EF4-FFF2-40B4-BE49-F238E27FC236}">
                <a16:creationId xmlns:a16="http://schemas.microsoft.com/office/drawing/2014/main" id="{90DF4F5A-BCC7-B935-B2EB-051A086211C6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153855" y="4754381"/>
            <a:ext cx="695151" cy="387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E524F35E-E869-3A69-CE7F-4F9B4AADD955}"/>
              </a:ext>
            </a:extLst>
          </p:cNvPr>
          <p:cNvGrpSpPr/>
          <p:nvPr/>
        </p:nvGrpSpPr>
        <p:grpSpPr>
          <a:xfrm>
            <a:off x="7586277" y="3712097"/>
            <a:ext cx="1514680" cy="1354304"/>
            <a:chOff x="7094664" y="3712097"/>
            <a:chExt cx="1514680" cy="1354304"/>
          </a:xfrm>
        </p:grpSpPr>
        <p:sp>
          <p:nvSpPr>
            <p:cNvPr id="6" name="Oval 5">
              <a:extLst>
                <a:ext uri="{FF2B5EF4-FFF2-40B4-BE49-F238E27FC236}">
                  <a16:creationId xmlns:a16="http://schemas.microsoft.com/office/drawing/2014/main" id="{2BAF0D93-C312-2F55-B151-C220E2A11725}"/>
                </a:ext>
              </a:extLst>
            </p:cNvPr>
            <p:cNvSpPr/>
            <p:nvPr/>
          </p:nvSpPr>
          <p:spPr bwMode="auto">
            <a:xfrm>
              <a:off x="7094664" y="3733800"/>
              <a:ext cx="850672" cy="1332601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5" name="Text Box 138">
              <a:extLst>
                <a:ext uri="{FF2B5EF4-FFF2-40B4-BE49-F238E27FC236}">
                  <a16:creationId xmlns:a16="http://schemas.microsoft.com/office/drawing/2014/main" id="{3CECD3D7-2926-95CF-8190-B457AD0A8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29907" y="4059893"/>
              <a:ext cx="57943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cxnSp>
          <p:nvCxnSpPr>
            <p:cNvPr id="226" name="Straight Arrow Connector 225">
              <a:extLst>
                <a:ext uri="{FF2B5EF4-FFF2-40B4-BE49-F238E27FC236}">
                  <a16:creationId xmlns:a16="http://schemas.microsoft.com/office/drawing/2014/main" id="{DB0E7082-66F0-5E60-7779-11EC805A9CE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02963" y="3712097"/>
              <a:ext cx="0" cy="1329363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triangle"/>
              <a:tailEnd type="triangle"/>
            </a:ln>
            <a:effectLst/>
          </p:spPr>
        </p:cxnSp>
      </p:grpSp>
      <p:cxnSp>
        <p:nvCxnSpPr>
          <p:cNvPr id="14" name="Straight Connector 13">
            <a:extLst>
              <a:ext uri="{FF2B5EF4-FFF2-40B4-BE49-F238E27FC236}">
                <a16:creationId xmlns:a16="http://schemas.microsoft.com/office/drawing/2014/main" id="{2D10F8E0-8E8B-F55E-4D62-CF60350774BD}"/>
              </a:ext>
            </a:extLst>
          </p:cNvPr>
          <p:cNvCxnSpPr/>
          <p:nvPr/>
        </p:nvCxnSpPr>
        <p:spPr bwMode="auto">
          <a:xfrm flipV="1">
            <a:off x="-15834" y="4597412"/>
            <a:ext cx="379542" cy="748337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27" name="Text Box 155">
            <a:extLst>
              <a:ext uri="{FF2B5EF4-FFF2-40B4-BE49-F238E27FC236}">
                <a16:creationId xmlns:a16="http://schemas.microsoft.com/office/drawing/2014/main" id="{E044E8D9-AE46-12B9-5F65-E0F5C352B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40386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1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9" name="Rectangle 228">
            <a:extLst>
              <a:ext uri="{FF2B5EF4-FFF2-40B4-BE49-F238E27FC236}">
                <a16:creationId xmlns:a16="http://schemas.microsoft.com/office/drawing/2014/main" id="{EC358897-DDBC-093F-D4D5-B885FFDA30C4}"/>
              </a:ext>
            </a:extLst>
          </p:cNvPr>
          <p:cNvSpPr/>
          <p:nvPr/>
        </p:nvSpPr>
        <p:spPr>
          <a:xfrm>
            <a:off x="125178" y="4186535"/>
            <a:ext cx="5004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lang="en-US" sz="1800" noProof="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36793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2" grpId="0"/>
      <p:bldP spid="220" grpId="0" animBg="1"/>
      <p:bldP spid="222" grpId="0"/>
      <p:bldP spid="227" grpId="0"/>
      <p:bldP spid="229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5038043-2EA6-0582-D4F6-276BEFE4608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5699" name="Picture 3" descr="j0238687">
            <a:extLst>
              <a:ext uri="{FF2B5EF4-FFF2-40B4-BE49-F238E27FC236}">
                <a16:creationId xmlns:a16="http://schemas.microsoft.com/office/drawing/2014/main" id="{8472824D-08DA-B993-B09B-AC9DF9D39BB8}"/>
              </a:ext>
            </a:extLst>
          </p:cNvPr>
          <p:cNvPicPr preferRelativeResize="0">
            <a:picLocks noGrp="1" noChangeAspect="1" noChangeArrowheads="1"/>
          </p:cNvPicPr>
          <p:nvPr>
            <p:ph sz="half"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962775" y="801688"/>
            <a:ext cx="885825" cy="493712"/>
          </a:xfrm>
          <a:noFill/>
        </p:spPr>
      </p:pic>
      <p:pic>
        <p:nvPicPr>
          <p:cNvPr id="285700" name="Picture 4" descr="j0290903">
            <a:extLst>
              <a:ext uri="{FF2B5EF4-FFF2-40B4-BE49-F238E27FC236}">
                <a16:creationId xmlns:a16="http://schemas.microsoft.com/office/drawing/2014/main" id="{550861A3-B862-11EB-5793-30C0C313CE94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0089" y="-12871"/>
            <a:ext cx="1266825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5702" name="Picture 6" descr="j0232136">
            <a:extLst>
              <a:ext uri="{FF2B5EF4-FFF2-40B4-BE49-F238E27FC236}">
                <a16:creationId xmlns:a16="http://schemas.microsoft.com/office/drawing/2014/main" id="{11065E29-7843-21D4-7E0F-C16CFAB088C5}"/>
              </a:ext>
            </a:extLst>
          </p:cNvPr>
          <p:cNvPicPr preferRelativeResize="0">
            <a:picLocks noGrp="1" noChangeAspect="1" noChangeArrowheads="1"/>
          </p:cNvPicPr>
          <p:nvPr>
            <p:ph sz="half" idx="2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766050" y="0"/>
            <a:ext cx="579438" cy="762000"/>
          </a:xfrm>
          <a:noFill/>
        </p:spPr>
      </p:pic>
      <p:sp>
        <p:nvSpPr>
          <p:cNvPr id="211" name="Rectangle 2">
            <a:extLst>
              <a:ext uri="{FF2B5EF4-FFF2-40B4-BE49-F238E27FC236}">
                <a16:creationId xmlns:a16="http://schemas.microsoft.com/office/drawing/2014/main" id="{8E98BDEB-5D37-8E9A-4B6E-2B7604742E8D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6A705F4-63BD-ADFE-8089-DB8431F075E3}"/>
              </a:ext>
            </a:extLst>
          </p:cNvPr>
          <p:cNvGrpSpPr/>
          <p:nvPr/>
        </p:nvGrpSpPr>
        <p:grpSpPr>
          <a:xfrm>
            <a:off x="7078661" y="76200"/>
            <a:ext cx="1912939" cy="3123545"/>
            <a:chOff x="7078661" y="76200"/>
            <a:chExt cx="1912939" cy="3123545"/>
          </a:xfrm>
        </p:grpSpPr>
        <p:grpSp>
          <p:nvGrpSpPr>
            <p:cNvPr id="285703" name="Group 7">
              <a:extLst>
                <a:ext uri="{FF2B5EF4-FFF2-40B4-BE49-F238E27FC236}">
                  <a16:creationId xmlns:a16="http://schemas.microsoft.com/office/drawing/2014/main" id="{AF403D49-7D17-7681-C675-D393705B1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924800" y="914400"/>
              <a:ext cx="1066800" cy="609600"/>
              <a:chOff x="2569" y="1329"/>
              <a:chExt cx="905" cy="521"/>
            </a:xfrm>
          </p:grpSpPr>
          <p:sp>
            <p:nvSpPr>
              <p:cNvPr id="285704" name="Freeform 8">
                <a:extLst>
                  <a:ext uri="{FF2B5EF4-FFF2-40B4-BE49-F238E27FC236}">
                    <a16:creationId xmlns:a16="http://schemas.microsoft.com/office/drawing/2014/main" id="{82589EE9-BE30-7FF0-5BFD-452A82140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1" y="1350"/>
                <a:ext cx="572" cy="204"/>
              </a:xfrm>
              <a:custGeom>
                <a:avLst/>
                <a:gdLst>
                  <a:gd name="T0" fmla="*/ 0 w 1143"/>
                  <a:gd name="T1" fmla="*/ 2 h 407"/>
                  <a:gd name="T2" fmla="*/ 3 w 1143"/>
                  <a:gd name="T3" fmla="*/ 0 h 407"/>
                  <a:gd name="T4" fmla="*/ 5 w 1143"/>
                  <a:gd name="T5" fmla="*/ 1 h 407"/>
                  <a:gd name="T6" fmla="*/ 3 w 1143"/>
                  <a:gd name="T7" fmla="*/ 2 h 407"/>
                  <a:gd name="T8" fmla="*/ 0 w 1143"/>
                  <a:gd name="T9" fmla="*/ 2 h 407"/>
                  <a:gd name="T10" fmla="*/ 0 w 1143"/>
                  <a:gd name="T11" fmla="*/ 2 h 40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43"/>
                  <a:gd name="T19" fmla="*/ 0 h 407"/>
                  <a:gd name="T20" fmla="*/ 1143 w 1143"/>
                  <a:gd name="T21" fmla="*/ 407 h 40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43" h="407">
                    <a:moveTo>
                      <a:pt x="0" y="312"/>
                    </a:moveTo>
                    <a:lnTo>
                      <a:pt x="699" y="0"/>
                    </a:lnTo>
                    <a:lnTo>
                      <a:pt x="1143" y="40"/>
                    </a:lnTo>
                    <a:lnTo>
                      <a:pt x="538" y="407"/>
                    </a:lnTo>
                    <a:lnTo>
                      <a:pt x="0" y="312"/>
                    </a:lnTo>
                    <a:close/>
                  </a:path>
                </a:pathLst>
              </a:custGeom>
              <a:solidFill>
                <a:srgbClr val="F23B3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5" name="Freeform 9">
                <a:extLst>
                  <a:ext uri="{FF2B5EF4-FFF2-40B4-BE49-F238E27FC236}">
                    <a16:creationId xmlns:a16="http://schemas.microsoft.com/office/drawing/2014/main" id="{CFA92D77-9C7E-6C5A-3FED-CE37D19AD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4" y="1370"/>
                <a:ext cx="613" cy="253"/>
              </a:xfrm>
              <a:custGeom>
                <a:avLst/>
                <a:gdLst>
                  <a:gd name="T0" fmla="*/ 1 w 1226"/>
                  <a:gd name="T1" fmla="*/ 2 h 505"/>
                  <a:gd name="T2" fmla="*/ 3 w 1226"/>
                  <a:gd name="T3" fmla="*/ 2 h 505"/>
                  <a:gd name="T4" fmla="*/ 5 w 1226"/>
                  <a:gd name="T5" fmla="*/ 0 h 505"/>
                  <a:gd name="T6" fmla="*/ 5 w 1226"/>
                  <a:gd name="T7" fmla="*/ 1 h 505"/>
                  <a:gd name="T8" fmla="*/ 3 w 1226"/>
                  <a:gd name="T9" fmla="*/ 2 h 505"/>
                  <a:gd name="T10" fmla="*/ 0 w 1226"/>
                  <a:gd name="T11" fmla="*/ 2 h 505"/>
                  <a:gd name="T12" fmla="*/ 1 w 1226"/>
                  <a:gd name="T13" fmla="*/ 2 h 505"/>
                  <a:gd name="T14" fmla="*/ 1 w 1226"/>
                  <a:gd name="T15" fmla="*/ 2 h 505"/>
                  <a:gd name="T16" fmla="*/ 1 w 1226"/>
                  <a:gd name="T17" fmla="*/ 2 h 50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226"/>
                  <a:gd name="T28" fmla="*/ 0 h 505"/>
                  <a:gd name="T29" fmla="*/ 1226 w 1226"/>
                  <a:gd name="T30" fmla="*/ 505 h 50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226" h="505">
                    <a:moveTo>
                      <a:pt x="36" y="272"/>
                    </a:moveTo>
                    <a:lnTo>
                      <a:pt x="571" y="358"/>
                    </a:lnTo>
                    <a:lnTo>
                      <a:pt x="1214" y="0"/>
                    </a:lnTo>
                    <a:lnTo>
                      <a:pt x="1226" y="181"/>
                    </a:lnTo>
                    <a:lnTo>
                      <a:pt x="571" y="505"/>
                    </a:lnTo>
                    <a:lnTo>
                      <a:pt x="0" y="456"/>
                    </a:lnTo>
                    <a:lnTo>
                      <a:pt x="3" y="322"/>
                    </a:lnTo>
                    <a:lnTo>
                      <a:pt x="36" y="272"/>
                    </a:lnTo>
                    <a:close/>
                  </a:path>
                </a:pathLst>
              </a:custGeom>
              <a:solidFill>
                <a:srgbClr val="F24F4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6" name="Freeform 10">
                <a:extLst>
                  <a:ext uri="{FF2B5EF4-FFF2-40B4-BE49-F238E27FC236}">
                    <a16:creationId xmlns:a16="http://schemas.microsoft.com/office/drawing/2014/main" id="{64588A48-7495-B0E3-0233-A27C97655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1480"/>
                <a:ext cx="118" cy="109"/>
              </a:xfrm>
              <a:custGeom>
                <a:avLst/>
                <a:gdLst>
                  <a:gd name="T0" fmla="*/ 1 w 236"/>
                  <a:gd name="T1" fmla="*/ 1 h 216"/>
                  <a:gd name="T2" fmla="*/ 1 w 236"/>
                  <a:gd name="T3" fmla="*/ 1 h 216"/>
                  <a:gd name="T4" fmla="*/ 1 w 236"/>
                  <a:gd name="T5" fmla="*/ 1 h 216"/>
                  <a:gd name="T6" fmla="*/ 1 w 236"/>
                  <a:gd name="T7" fmla="*/ 1 h 216"/>
                  <a:gd name="T8" fmla="*/ 1 w 236"/>
                  <a:gd name="T9" fmla="*/ 1 h 216"/>
                  <a:gd name="T10" fmla="*/ 1 w 236"/>
                  <a:gd name="T11" fmla="*/ 1 h 216"/>
                  <a:gd name="T12" fmla="*/ 1 w 236"/>
                  <a:gd name="T13" fmla="*/ 1 h 216"/>
                  <a:gd name="T14" fmla="*/ 1 w 236"/>
                  <a:gd name="T15" fmla="*/ 1 h 216"/>
                  <a:gd name="T16" fmla="*/ 1 w 236"/>
                  <a:gd name="T17" fmla="*/ 1 h 216"/>
                  <a:gd name="T18" fmla="*/ 1 w 236"/>
                  <a:gd name="T19" fmla="*/ 1 h 216"/>
                  <a:gd name="T20" fmla="*/ 1 w 236"/>
                  <a:gd name="T21" fmla="*/ 1 h 216"/>
                  <a:gd name="T22" fmla="*/ 1 w 236"/>
                  <a:gd name="T23" fmla="*/ 1 h 216"/>
                  <a:gd name="T24" fmla="*/ 0 w 236"/>
                  <a:gd name="T25" fmla="*/ 1 h 216"/>
                  <a:gd name="T26" fmla="*/ 0 w 236"/>
                  <a:gd name="T27" fmla="*/ 1 h 216"/>
                  <a:gd name="T28" fmla="*/ 0 w 236"/>
                  <a:gd name="T29" fmla="*/ 1 h 216"/>
                  <a:gd name="T30" fmla="*/ 1 w 236"/>
                  <a:gd name="T31" fmla="*/ 1 h 216"/>
                  <a:gd name="T32" fmla="*/ 1 w 236"/>
                  <a:gd name="T33" fmla="*/ 1 h 216"/>
                  <a:gd name="T34" fmla="*/ 1 w 236"/>
                  <a:gd name="T35" fmla="*/ 1 h 216"/>
                  <a:gd name="T36" fmla="*/ 1 w 236"/>
                  <a:gd name="T37" fmla="*/ 1 h 216"/>
                  <a:gd name="T38" fmla="*/ 1 w 236"/>
                  <a:gd name="T39" fmla="*/ 1 h 216"/>
                  <a:gd name="T40" fmla="*/ 1 w 236"/>
                  <a:gd name="T41" fmla="*/ 1 h 216"/>
                  <a:gd name="T42" fmla="*/ 1 w 236"/>
                  <a:gd name="T43" fmla="*/ 1 h 216"/>
                  <a:gd name="T44" fmla="*/ 1 w 236"/>
                  <a:gd name="T45" fmla="*/ 1 h 216"/>
                  <a:gd name="T46" fmla="*/ 1 w 236"/>
                  <a:gd name="T47" fmla="*/ 1 h 216"/>
                  <a:gd name="T48" fmla="*/ 1 w 236"/>
                  <a:gd name="T49" fmla="*/ 1 h 216"/>
                  <a:gd name="T50" fmla="*/ 1 w 236"/>
                  <a:gd name="T51" fmla="*/ 1 h 216"/>
                  <a:gd name="T52" fmla="*/ 1 w 236"/>
                  <a:gd name="T53" fmla="*/ 1 h 216"/>
                  <a:gd name="T54" fmla="*/ 1 w 236"/>
                  <a:gd name="T55" fmla="*/ 1 h 216"/>
                  <a:gd name="T56" fmla="*/ 1 w 236"/>
                  <a:gd name="T57" fmla="*/ 1 h 216"/>
                  <a:gd name="T58" fmla="*/ 1 w 236"/>
                  <a:gd name="T59" fmla="*/ 1 h 216"/>
                  <a:gd name="T60" fmla="*/ 1 w 236"/>
                  <a:gd name="T61" fmla="*/ 1 h 216"/>
                  <a:gd name="T62" fmla="*/ 1 w 236"/>
                  <a:gd name="T63" fmla="*/ 1 h 216"/>
                  <a:gd name="T64" fmla="*/ 1 w 236"/>
                  <a:gd name="T65" fmla="*/ 1 h 216"/>
                  <a:gd name="T66" fmla="*/ 1 w 236"/>
                  <a:gd name="T67" fmla="*/ 1 h 216"/>
                  <a:gd name="T68" fmla="*/ 1 w 236"/>
                  <a:gd name="T69" fmla="*/ 1 h 216"/>
                  <a:gd name="T70" fmla="*/ 1 w 236"/>
                  <a:gd name="T71" fmla="*/ 1 h 216"/>
                  <a:gd name="T72" fmla="*/ 1 w 236"/>
                  <a:gd name="T73" fmla="*/ 1 h 216"/>
                  <a:gd name="T74" fmla="*/ 1 w 236"/>
                  <a:gd name="T75" fmla="*/ 1 h 216"/>
                  <a:gd name="T76" fmla="*/ 1 w 236"/>
                  <a:gd name="T77" fmla="*/ 1 h 216"/>
                  <a:gd name="T78" fmla="*/ 1 w 236"/>
                  <a:gd name="T79" fmla="*/ 1 h 216"/>
                  <a:gd name="T80" fmla="*/ 1 w 236"/>
                  <a:gd name="T81" fmla="*/ 1 h 216"/>
                  <a:gd name="T82" fmla="*/ 1 w 236"/>
                  <a:gd name="T83" fmla="*/ 1 h 216"/>
                  <a:gd name="T84" fmla="*/ 1 w 236"/>
                  <a:gd name="T85" fmla="*/ 1 h 216"/>
                  <a:gd name="T86" fmla="*/ 1 w 236"/>
                  <a:gd name="T87" fmla="*/ 1 h 216"/>
                  <a:gd name="T88" fmla="*/ 1 w 236"/>
                  <a:gd name="T89" fmla="*/ 1 h 216"/>
                  <a:gd name="T90" fmla="*/ 1 w 236"/>
                  <a:gd name="T91" fmla="*/ 1 h 216"/>
                  <a:gd name="T92" fmla="*/ 1 w 236"/>
                  <a:gd name="T93" fmla="*/ 1 h 216"/>
                  <a:gd name="T94" fmla="*/ 1 w 236"/>
                  <a:gd name="T95" fmla="*/ 1 h 216"/>
                  <a:gd name="T96" fmla="*/ 1 w 236"/>
                  <a:gd name="T97" fmla="*/ 1 h 216"/>
                  <a:gd name="T98" fmla="*/ 1 w 236"/>
                  <a:gd name="T99" fmla="*/ 1 h 216"/>
                  <a:gd name="T100" fmla="*/ 1 w 236"/>
                  <a:gd name="T101" fmla="*/ 1 h 216"/>
                  <a:gd name="T102" fmla="*/ 1 w 236"/>
                  <a:gd name="T103" fmla="*/ 1 h 216"/>
                  <a:gd name="T104" fmla="*/ 1 w 236"/>
                  <a:gd name="T105" fmla="*/ 0 h 216"/>
                  <a:gd name="T106" fmla="*/ 1 w 236"/>
                  <a:gd name="T107" fmla="*/ 1 h 216"/>
                  <a:gd name="T108" fmla="*/ 1 w 236"/>
                  <a:gd name="T109" fmla="*/ 1 h 216"/>
                  <a:gd name="T110" fmla="*/ 1 w 236"/>
                  <a:gd name="T111" fmla="*/ 1 h 216"/>
                  <a:gd name="T112" fmla="*/ 1 w 236"/>
                  <a:gd name="T113" fmla="*/ 1 h 216"/>
                  <a:gd name="T114" fmla="*/ 1 w 236"/>
                  <a:gd name="T115" fmla="*/ 1 h 216"/>
                  <a:gd name="T116" fmla="*/ 1 w 236"/>
                  <a:gd name="T117" fmla="*/ 1 h 216"/>
                  <a:gd name="T118" fmla="*/ 1 w 236"/>
                  <a:gd name="T119" fmla="*/ 1 h 216"/>
                  <a:gd name="T120" fmla="*/ 1 w 236"/>
                  <a:gd name="T121" fmla="*/ 1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4" y="14"/>
                    </a:moveTo>
                    <a:lnTo>
                      <a:pt x="92" y="14"/>
                    </a:lnTo>
                    <a:lnTo>
                      <a:pt x="86" y="16"/>
                    </a:lnTo>
                    <a:lnTo>
                      <a:pt x="82" y="17"/>
                    </a:lnTo>
                    <a:lnTo>
                      <a:pt x="78" y="18"/>
                    </a:lnTo>
                    <a:lnTo>
                      <a:pt x="73" y="19"/>
                    </a:lnTo>
                    <a:lnTo>
                      <a:pt x="69" y="21"/>
                    </a:lnTo>
                    <a:lnTo>
                      <a:pt x="63" y="24"/>
                    </a:lnTo>
                    <a:lnTo>
                      <a:pt x="57" y="26"/>
                    </a:lnTo>
                    <a:lnTo>
                      <a:pt x="52" y="28"/>
                    </a:lnTo>
                    <a:lnTo>
                      <a:pt x="47" y="32"/>
                    </a:lnTo>
                    <a:lnTo>
                      <a:pt x="41" y="35"/>
                    </a:lnTo>
                    <a:lnTo>
                      <a:pt x="36" y="38"/>
                    </a:lnTo>
                    <a:lnTo>
                      <a:pt x="31" y="43"/>
                    </a:lnTo>
                    <a:lnTo>
                      <a:pt x="27" y="49"/>
                    </a:lnTo>
                    <a:lnTo>
                      <a:pt x="22" y="52"/>
                    </a:lnTo>
                    <a:lnTo>
                      <a:pt x="17" y="57"/>
                    </a:lnTo>
                    <a:lnTo>
                      <a:pt x="14" y="62"/>
                    </a:lnTo>
                    <a:lnTo>
                      <a:pt x="12" y="68"/>
                    </a:lnTo>
                    <a:lnTo>
                      <a:pt x="9" y="74"/>
                    </a:lnTo>
                    <a:lnTo>
                      <a:pt x="7" y="79"/>
                    </a:lnTo>
                    <a:lnTo>
                      <a:pt x="5" y="86"/>
                    </a:lnTo>
                    <a:lnTo>
                      <a:pt x="4" y="93"/>
                    </a:lnTo>
                    <a:lnTo>
                      <a:pt x="1" y="99"/>
                    </a:lnTo>
                    <a:lnTo>
                      <a:pt x="0" y="105"/>
                    </a:lnTo>
                    <a:lnTo>
                      <a:pt x="0" y="111"/>
                    </a:lnTo>
                    <a:lnTo>
                      <a:pt x="0" y="118"/>
                    </a:lnTo>
                    <a:lnTo>
                      <a:pt x="0" y="124"/>
                    </a:lnTo>
                    <a:lnTo>
                      <a:pt x="0" y="131"/>
                    </a:lnTo>
                    <a:lnTo>
                      <a:pt x="0" y="136"/>
                    </a:lnTo>
                    <a:lnTo>
                      <a:pt x="1" y="142"/>
                    </a:lnTo>
                    <a:lnTo>
                      <a:pt x="1" y="147"/>
                    </a:lnTo>
                    <a:lnTo>
                      <a:pt x="3" y="152"/>
                    </a:lnTo>
                    <a:lnTo>
                      <a:pt x="3" y="157"/>
                    </a:lnTo>
                    <a:lnTo>
                      <a:pt x="5" y="163"/>
                    </a:lnTo>
                    <a:lnTo>
                      <a:pt x="6" y="167"/>
                    </a:lnTo>
                    <a:lnTo>
                      <a:pt x="7" y="172"/>
                    </a:lnTo>
                    <a:lnTo>
                      <a:pt x="9" y="176"/>
                    </a:lnTo>
                    <a:lnTo>
                      <a:pt x="13" y="181"/>
                    </a:lnTo>
                    <a:lnTo>
                      <a:pt x="19" y="188"/>
                    </a:lnTo>
                    <a:lnTo>
                      <a:pt x="27" y="195"/>
                    </a:lnTo>
                    <a:lnTo>
                      <a:pt x="30" y="198"/>
                    </a:lnTo>
                    <a:lnTo>
                      <a:pt x="36" y="200"/>
                    </a:lnTo>
                    <a:lnTo>
                      <a:pt x="40" y="203"/>
                    </a:lnTo>
                    <a:lnTo>
                      <a:pt x="47" y="206"/>
                    </a:lnTo>
                    <a:lnTo>
                      <a:pt x="52" y="207"/>
                    </a:lnTo>
                    <a:lnTo>
                      <a:pt x="58" y="209"/>
                    </a:lnTo>
                    <a:lnTo>
                      <a:pt x="65" y="211"/>
                    </a:lnTo>
                    <a:lnTo>
                      <a:pt x="73" y="212"/>
                    </a:lnTo>
                    <a:lnTo>
                      <a:pt x="81" y="213"/>
                    </a:lnTo>
                    <a:lnTo>
                      <a:pt x="89" y="214"/>
                    </a:lnTo>
                    <a:lnTo>
                      <a:pt x="97" y="215"/>
                    </a:lnTo>
                    <a:lnTo>
                      <a:pt x="105" y="216"/>
                    </a:lnTo>
                    <a:lnTo>
                      <a:pt x="113" y="215"/>
                    </a:lnTo>
                    <a:lnTo>
                      <a:pt x="121" y="215"/>
                    </a:lnTo>
                    <a:lnTo>
                      <a:pt x="126" y="214"/>
                    </a:lnTo>
                    <a:lnTo>
                      <a:pt x="130" y="214"/>
                    </a:lnTo>
                    <a:lnTo>
                      <a:pt x="134" y="214"/>
                    </a:lnTo>
                    <a:lnTo>
                      <a:pt x="138" y="214"/>
                    </a:lnTo>
                    <a:lnTo>
                      <a:pt x="146" y="212"/>
                    </a:lnTo>
                    <a:lnTo>
                      <a:pt x="154" y="211"/>
                    </a:lnTo>
                    <a:lnTo>
                      <a:pt x="161" y="208"/>
                    </a:lnTo>
                    <a:lnTo>
                      <a:pt x="169" y="206"/>
                    </a:lnTo>
                    <a:lnTo>
                      <a:pt x="175" y="203"/>
                    </a:lnTo>
                    <a:lnTo>
                      <a:pt x="182" y="199"/>
                    </a:lnTo>
                    <a:lnTo>
                      <a:pt x="186" y="195"/>
                    </a:lnTo>
                    <a:lnTo>
                      <a:pt x="193" y="191"/>
                    </a:lnTo>
                    <a:lnTo>
                      <a:pt x="198" y="186"/>
                    </a:lnTo>
                    <a:lnTo>
                      <a:pt x="202" y="181"/>
                    </a:lnTo>
                    <a:lnTo>
                      <a:pt x="207" y="175"/>
                    </a:lnTo>
                    <a:lnTo>
                      <a:pt x="211" y="171"/>
                    </a:lnTo>
                    <a:lnTo>
                      <a:pt x="215" y="164"/>
                    </a:lnTo>
                    <a:lnTo>
                      <a:pt x="218" y="158"/>
                    </a:lnTo>
                    <a:lnTo>
                      <a:pt x="222" y="151"/>
                    </a:lnTo>
                    <a:lnTo>
                      <a:pt x="224" y="146"/>
                    </a:lnTo>
                    <a:lnTo>
                      <a:pt x="226" y="139"/>
                    </a:lnTo>
                    <a:lnTo>
                      <a:pt x="228" y="132"/>
                    </a:lnTo>
                    <a:lnTo>
                      <a:pt x="231" y="125"/>
                    </a:lnTo>
                    <a:lnTo>
                      <a:pt x="233" y="119"/>
                    </a:lnTo>
                    <a:lnTo>
                      <a:pt x="233" y="111"/>
                    </a:lnTo>
                    <a:lnTo>
                      <a:pt x="234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5" y="85"/>
                    </a:lnTo>
                    <a:lnTo>
                      <a:pt x="235" y="78"/>
                    </a:lnTo>
                    <a:lnTo>
                      <a:pt x="235" y="73"/>
                    </a:lnTo>
                    <a:lnTo>
                      <a:pt x="235" y="66"/>
                    </a:lnTo>
                    <a:lnTo>
                      <a:pt x="234" y="59"/>
                    </a:lnTo>
                    <a:lnTo>
                      <a:pt x="233" y="53"/>
                    </a:lnTo>
                    <a:lnTo>
                      <a:pt x="231" y="46"/>
                    </a:lnTo>
                    <a:lnTo>
                      <a:pt x="231" y="42"/>
                    </a:lnTo>
                    <a:lnTo>
                      <a:pt x="227" y="37"/>
                    </a:lnTo>
                    <a:lnTo>
                      <a:pt x="225" y="33"/>
                    </a:lnTo>
                    <a:lnTo>
                      <a:pt x="223" y="28"/>
                    </a:lnTo>
                    <a:lnTo>
                      <a:pt x="220" y="24"/>
                    </a:lnTo>
                    <a:lnTo>
                      <a:pt x="214" y="17"/>
                    </a:lnTo>
                    <a:lnTo>
                      <a:pt x="206" y="11"/>
                    </a:lnTo>
                    <a:lnTo>
                      <a:pt x="201" y="9"/>
                    </a:lnTo>
                    <a:lnTo>
                      <a:pt x="198" y="6"/>
                    </a:lnTo>
                    <a:lnTo>
                      <a:pt x="193" y="4"/>
                    </a:lnTo>
                    <a:lnTo>
                      <a:pt x="188" y="4"/>
                    </a:lnTo>
                    <a:lnTo>
                      <a:pt x="184" y="2"/>
                    </a:lnTo>
                    <a:lnTo>
                      <a:pt x="179" y="2"/>
                    </a:lnTo>
                    <a:lnTo>
                      <a:pt x="174" y="1"/>
                    </a:lnTo>
                    <a:lnTo>
                      <a:pt x="169" y="1"/>
                    </a:lnTo>
                    <a:lnTo>
                      <a:pt x="163" y="0"/>
                    </a:lnTo>
                    <a:lnTo>
                      <a:pt x="159" y="0"/>
                    </a:lnTo>
                    <a:lnTo>
                      <a:pt x="154" y="1"/>
                    </a:lnTo>
                    <a:lnTo>
                      <a:pt x="150" y="2"/>
                    </a:lnTo>
                    <a:lnTo>
                      <a:pt x="144" y="2"/>
                    </a:lnTo>
                    <a:lnTo>
                      <a:pt x="138" y="2"/>
                    </a:lnTo>
                    <a:lnTo>
                      <a:pt x="133" y="3"/>
                    </a:lnTo>
                    <a:lnTo>
                      <a:pt x="128" y="4"/>
                    </a:lnTo>
                    <a:lnTo>
                      <a:pt x="123" y="4"/>
                    </a:lnTo>
                    <a:lnTo>
                      <a:pt x="119" y="6"/>
                    </a:lnTo>
                    <a:lnTo>
                      <a:pt x="114" y="8"/>
                    </a:lnTo>
                    <a:lnTo>
                      <a:pt x="111" y="9"/>
                    </a:lnTo>
                    <a:lnTo>
                      <a:pt x="103" y="10"/>
                    </a:lnTo>
                    <a:lnTo>
                      <a:pt x="98" y="12"/>
                    </a:lnTo>
                    <a:lnTo>
                      <a:pt x="94" y="13"/>
                    </a:lnTo>
                    <a:lnTo>
                      <a:pt x="94" y="14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7" name="Freeform 11">
                <a:extLst>
                  <a:ext uri="{FF2B5EF4-FFF2-40B4-BE49-F238E27FC236}">
                    <a16:creationId xmlns:a16="http://schemas.microsoft.com/office/drawing/2014/main" id="{7A043B39-9FEC-8AA0-F191-D72185374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1597"/>
                <a:ext cx="118" cy="107"/>
              </a:xfrm>
              <a:custGeom>
                <a:avLst/>
                <a:gdLst>
                  <a:gd name="T0" fmla="*/ 1 w 236"/>
                  <a:gd name="T1" fmla="*/ 0 h 216"/>
                  <a:gd name="T2" fmla="*/ 1 w 236"/>
                  <a:gd name="T3" fmla="*/ 0 h 216"/>
                  <a:gd name="T4" fmla="*/ 1 w 236"/>
                  <a:gd name="T5" fmla="*/ 0 h 216"/>
                  <a:gd name="T6" fmla="*/ 1 w 236"/>
                  <a:gd name="T7" fmla="*/ 0 h 216"/>
                  <a:gd name="T8" fmla="*/ 1 w 236"/>
                  <a:gd name="T9" fmla="*/ 0 h 216"/>
                  <a:gd name="T10" fmla="*/ 1 w 236"/>
                  <a:gd name="T11" fmla="*/ 0 h 216"/>
                  <a:gd name="T12" fmla="*/ 1 w 236"/>
                  <a:gd name="T13" fmla="*/ 0 h 216"/>
                  <a:gd name="T14" fmla="*/ 1 w 236"/>
                  <a:gd name="T15" fmla="*/ 0 h 216"/>
                  <a:gd name="T16" fmla="*/ 1 w 236"/>
                  <a:gd name="T17" fmla="*/ 0 h 216"/>
                  <a:gd name="T18" fmla="*/ 1 w 236"/>
                  <a:gd name="T19" fmla="*/ 0 h 216"/>
                  <a:gd name="T20" fmla="*/ 1 w 236"/>
                  <a:gd name="T21" fmla="*/ 0 h 216"/>
                  <a:gd name="T22" fmla="*/ 1 w 236"/>
                  <a:gd name="T23" fmla="*/ 0 h 216"/>
                  <a:gd name="T24" fmla="*/ 1 w 236"/>
                  <a:gd name="T25" fmla="*/ 0 h 216"/>
                  <a:gd name="T26" fmla="*/ 0 w 236"/>
                  <a:gd name="T27" fmla="*/ 0 h 216"/>
                  <a:gd name="T28" fmla="*/ 1 w 236"/>
                  <a:gd name="T29" fmla="*/ 0 h 216"/>
                  <a:gd name="T30" fmla="*/ 1 w 236"/>
                  <a:gd name="T31" fmla="*/ 0 h 216"/>
                  <a:gd name="T32" fmla="*/ 1 w 236"/>
                  <a:gd name="T33" fmla="*/ 0 h 216"/>
                  <a:gd name="T34" fmla="*/ 1 w 236"/>
                  <a:gd name="T35" fmla="*/ 0 h 216"/>
                  <a:gd name="T36" fmla="*/ 1 w 236"/>
                  <a:gd name="T37" fmla="*/ 0 h 216"/>
                  <a:gd name="T38" fmla="*/ 1 w 236"/>
                  <a:gd name="T39" fmla="*/ 0 h 216"/>
                  <a:gd name="T40" fmla="*/ 1 w 236"/>
                  <a:gd name="T41" fmla="*/ 0 h 216"/>
                  <a:gd name="T42" fmla="*/ 1 w 236"/>
                  <a:gd name="T43" fmla="*/ 0 h 216"/>
                  <a:gd name="T44" fmla="*/ 1 w 236"/>
                  <a:gd name="T45" fmla="*/ 0 h 216"/>
                  <a:gd name="T46" fmla="*/ 1 w 236"/>
                  <a:gd name="T47" fmla="*/ 0 h 216"/>
                  <a:gd name="T48" fmla="*/ 1 w 236"/>
                  <a:gd name="T49" fmla="*/ 0 h 216"/>
                  <a:gd name="T50" fmla="*/ 1 w 236"/>
                  <a:gd name="T51" fmla="*/ 0 h 216"/>
                  <a:gd name="T52" fmla="*/ 1 w 236"/>
                  <a:gd name="T53" fmla="*/ 0 h 216"/>
                  <a:gd name="T54" fmla="*/ 1 w 236"/>
                  <a:gd name="T55" fmla="*/ 0 h 216"/>
                  <a:gd name="T56" fmla="*/ 1 w 236"/>
                  <a:gd name="T57" fmla="*/ 0 h 216"/>
                  <a:gd name="T58" fmla="*/ 1 w 236"/>
                  <a:gd name="T59" fmla="*/ 0 h 216"/>
                  <a:gd name="T60" fmla="*/ 1 w 236"/>
                  <a:gd name="T61" fmla="*/ 0 h 216"/>
                  <a:gd name="T62" fmla="*/ 1 w 236"/>
                  <a:gd name="T63" fmla="*/ 0 h 216"/>
                  <a:gd name="T64" fmla="*/ 1 w 236"/>
                  <a:gd name="T65" fmla="*/ 0 h 216"/>
                  <a:gd name="T66" fmla="*/ 1 w 236"/>
                  <a:gd name="T67" fmla="*/ 0 h 216"/>
                  <a:gd name="T68" fmla="*/ 1 w 236"/>
                  <a:gd name="T69" fmla="*/ 0 h 216"/>
                  <a:gd name="T70" fmla="*/ 1 w 236"/>
                  <a:gd name="T71" fmla="*/ 0 h 216"/>
                  <a:gd name="T72" fmla="*/ 1 w 236"/>
                  <a:gd name="T73" fmla="*/ 0 h 216"/>
                  <a:gd name="T74" fmla="*/ 1 w 236"/>
                  <a:gd name="T75" fmla="*/ 0 h 216"/>
                  <a:gd name="T76" fmla="*/ 1 w 236"/>
                  <a:gd name="T77" fmla="*/ 0 h 216"/>
                  <a:gd name="T78" fmla="*/ 1 w 236"/>
                  <a:gd name="T79" fmla="*/ 0 h 216"/>
                  <a:gd name="T80" fmla="*/ 1 w 236"/>
                  <a:gd name="T81" fmla="*/ 0 h 216"/>
                  <a:gd name="T82" fmla="*/ 1 w 236"/>
                  <a:gd name="T83" fmla="*/ 0 h 216"/>
                  <a:gd name="T84" fmla="*/ 1 w 236"/>
                  <a:gd name="T85" fmla="*/ 0 h 216"/>
                  <a:gd name="T86" fmla="*/ 1 w 236"/>
                  <a:gd name="T87" fmla="*/ 0 h 216"/>
                  <a:gd name="T88" fmla="*/ 1 w 236"/>
                  <a:gd name="T89" fmla="*/ 0 h 216"/>
                  <a:gd name="T90" fmla="*/ 1 w 236"/>
                  <a:gd name="T91" fmla="*/ 0 h 216"/>
                  <a:gd name="T92" fmla="*/ 1 w 236"/>
                  <a:gd name="T93" fmla="*/ 0 h 216"/>
                  <a:gd name="T94" fmla="*/ 1 w 236"/>
                  <a:gd name="T95" fmla="*/ 0 h 216"/>
                  <a:gd name="T96" fmla="*/ 1 w 236"/>
                  <a:gd name="T97" fmla="*/ 0 h 216"/>
                  <a:gd name="T98" fmla="*/ 1 w 236"/>
                  <a:gd name="T99" fmla="*/ 0 h 216"/>
                  <a:gd name="T100" fmla="*/ 1 w 236"/>
                  <a:gd name="T101" fmla="*/ 0 h 216"/>
                  <a:gd name="T102" fmla="*/ 1 w 236"/>
                  <a:gd name="T103" fmla="*/ 0 h 216"/>
                  <a:gd name="T104" fmla="*/ 1 w 236"/>
                  <a:gd name="T105" fmla="*/ 0 h 216"/>
                  <a:gd name="T106" fmla="*/ 1 w 236"/>
                  <a:gd name="T107" fmla="*/ 0 h 216"/>
                  <a:gd name="T108" fmla="*/ 1 w 236"/>
                  <a:gd name="T109" fmla="*/ 0 h 216"/>
                  <a:gd name="T110" fmla="*/ 1 w 236"/>
                  <a:gd name="T111" fmla="*/ 0 h 216"/>
                  <a:gd name="T112" fmla="*/ 1 w 236"/>
                  <a:gd name="T113" fmla="*/ 0 h 216"/>
                  <a:gd name="T114" fmla="*/ 1 w 236"/>
                  <a:gd name="T115" fmla="*/ 0 h 216"/>
                  <a:gd name="T116" fmla="*/ 1 w 236"/>
                  <a:gd name="T117" fmla="*/ 0 h 216"/>
                  <a:gd name="T118" fmla="*/ 1 w 236"/>
                  <a:gd name="T119" fmla="*/ 0 h 216"/>
                  <a:gd name="T120" fmla="*/ 1 w 236"/>
                  <a:gd name="T121" fmla="*/ 0 h 21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36"/>
                  <a:gd name="T184" fmla="*/ 0 h 216"/>
                  <a:gd name="T185" fmla="*/ 236 w 236"/>
                  <a:gd name="T186" fmla="*/ 216 h 21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36" h="216">
                    <a:moveTo>
                      <a:pt x="95" y="15"/>
                    </a:moveTo>
                    <a:lnTo>
                      <a:pt x="92" y="15"/>
                    </a:lnTo>
                    <a:lnTo>
                      <a:pt x="87" y="16"/>
                    </a:lnTo>
                    <a:lnTo>
                      <a:pt x="83" y="17"/>
                    </a:lnTo>
                    <a:lnTo>
                      <a:pt x="79" y="19"/>
                    </a:lnTo>
                    <a:lnTo>
                      <a:pt x="74" y="20"/>
                    </a:lnTo>
                    <a:lnTo>
                      <a:pt x="70" y="22"/>
                    </a:lnTo>
                    <a:lnTo>
                      <a:pt x="64" y="24"/>
                    </a:lnTo>
                    <a:lnTo>
                      <a:pt x="58" y="27"/>
                    </a:lnTo>
                    <a:lnTo>
                      <a:pt x="52" y="29"/>
                    </a:lnTo>
                    <a:lnTo>
                      <a:pt x="48" y="32"/>
                    </a:lnTo>
                    <a:lnTo>
                      <a:pt x="41" y="35"/>
                    </a:lnTo>
                    <a:lnTo>
                      <a:pt x="37" y="38"/>
                    </a:lnTo>
                    <a:lnTo>
                      <a:pt x="32" y="42"/>
                    </a:lnTo>
                    <a:lnTo>
                      <a:pt x="27" y="47"/>
                    </a:lnTo>
                    <a:lnTo>
                      <a:pt x="23" y="52"/>
                    </a:lnTo>
                    <a:lnTo>
                      <a:pt x="18" y="57"/>
                    </a:lnTo>
                    <a:lnTo>
                      <a:pt x="15" y="62"/>
                    </a:lnTo>
                    <a:lnTo>
                      <a:pt x="13" y="69"/>
                    </a:lnTo>
                    <a:lnTo>
                      <a:pt x="9" y="73"/>
                    </a:lnTo>
                    <a:lnTo>
                      <a:pt x="7" y="80"/>
                    </a:lnTo>
                    <a:lnTo>
                      <a:pt x="5" y="86"/>
                    </a:lnTo>
                    <a:lnTo>
                      <a:pt x="5" y="93"/>
                    </a:lnTo>
                    <a:lnTo>
                      <a:pt x="2" y="98"/>
                    </a:lnTo>
                    <a:lnTo>
                      <a:pt x="1" y="104"/>
                    </a:lnTo>
                    <a:lnTo>
                      <a:pt x="1" y="110"/>
                    </a:lnTo>
                    <a:lnTo>
                      <a:pt x="1" y="118"/>
                    </a:lnTo>
                    <a:lnTo>
                      <a:pt x="0" y="123"/>
                    </a:lnTo>
                    <a:lnTo>
                      <a:pt x="0" y="129"/>
                    </a:lnTo>
                    <a:lnTo>
                      <a:pt x="1" y="136"/>
                    </a:lnTo>
                    <a:lnTo>
                      <a:pt x="2" y="143"/>
                    </a:lnTo>
                    <a:lnTo>
                      <a:pt x="2" y="147"/>
                    </a:lnTo>
                    <a:lnTo>
                      <a:pt x="2" y="153"/>
                    </a:lnTo>
                    <a:lnTo>
                      <a:pt x="3" y="158"/>
                    </a:lnTo>
                    <a:lnTo>
                      <a:pt x="6" y="163"/>
                    </a:lnTo>
                    <a:lnTo>
                      <a:pt x="7" y="168"/>
                    </a:lnTo>
                    <a:lnTo>
                      <a:pt x="8" y="173"/>
                    </a:lnTo>
                    <a:lnTo>
                      <a:pt x="10" y="176"/>
                    </a:lnTo>
                    <a:lnTo>
                      <a:pt x="14" y="180"/>
                    </a:lnTo>
                    <a:lnTo>
                      <a:pt x="18" y="187"/>
                    </a:lnTo>
                    <a:lnTo>
                      <a:pt x="26" y="194"/>
                    </a:lnTo>
                    <a:lnTo>
                      <a:pt x="31" y="198"/>
                    </a:lnTo>
                    <a:lnTo>
                      <a:pt x="35" y="201"/>
                    </a:lnTo>
                    <a:lnTo>
                      <a:pt x="41" y="203"/>
                    </a:lnTo>
                    <a:lnTo>
                      <a:pt x="48" y="206"/>
                    </a:lnTo>
                    <a:lnTo>
                      <a:pt x="52" y="208"/>
                    </a:lnTo>
                    <a:lnTo>
                      <a:pt x="60" y="210"/>
                    </a:lnTo>
                    <a:lnTo>
                      <a:pt x="67" y="211"/>
                    </a:lnTo>
                    <a:lnTo>
                      <a:pt x="74" y="212"/>
                    </a:lnTo>
                    <a:lnTo>
                      <a:pt x="82" y="214"/>
                    </a:lnTo>
                    <a:lnTo>
                      <a:pt x="90" y="215"/>
                    </a:lnTo>
                    <a:lnTo>
                      <a:pt x="98" y="215"/>
                    </a:lnTo>
                    <a:lnTo>
                      <a:pt x="106" y="216"/>
                    </a:lnTo>
                    <a:lnTo>
                      <a:pt x="114" y="215"/>
                    </a:lnTo>
                    <a:lnTo>
                      <a:pt x="122" y="215"/>
                    </a:lnTo>
                    <a:lnTo>
                      <a:pt x="127" y="215"/>
                    </a:lnTo>
                    <a:lnTo>
                      <a:pt x="131" y="215"/>
                    </a:lnTo>
                    <a:lnTo>
                      <a:pt x="135" y="214"/>
                    </a:lnTo>
                    <a:lnTo>
                      <a:pt x="139" y="214"/>
                    </a:lnTo>
                    <a:lnTo>
                      <a:pt x="147" y="212"/>
                    </a:lnTo>
                    <a:lnTo>
                      <a:pt x="155" y="210"/>
                    </a:lnTo>
                    <a:lnTo>
                      <a:pt x="162" y="208"/>
                    </a:lnTo>
                    <a:lnTo>
                      <a:pt x="170" y="206"/>
                    </a:lnTo>
                    <a:lnTo>
                      <a:pt x="176" y="202"/>
                    </a:lnTo>
                    <a:lnTo>
                      <a:pt x="182" y="199"/>
                    </a:lnTo>
                    <a:lnTo>
                      <a:pt x="187" y="194"/>
                    </a:lnTo>
                    <a:lnTo>
                      <a:pt x="194" y="190"/>
                    </a:lnTo>
                    <a:lnTo>
                      <a:pt x="198" y="185"/>
                    </a:lnTo>
                    <a:lnTo>
                      <a:pt x="204" y="180"/>
                    </a:lnTo>
                    <a:lnTo>
                      <a:pt x="209" y="175"/>
                    </a:lnTo>
                    <a:lnTo>
                      <a:pt x="213" y="169"/>
                    </a:lnTo>
                    <a:lnTo>
                      <a:pt x="216" y="163"/>
                    </a:lnTo>
                    <a:lnTo>
                      <a:pt x="219" y="157"/>
                    </a:lnTo>
                    <a:lnTo>
                      <a:pt x="222" y="151"/>
                    </a:lnTo>
                    <a:lnTo>
                      <a:pt x="225" y="145"/>
                    </a:lnTo>
                    <a:lnTo>
                      <a:pt x="227" y="138"/>
                    </a:lnTo>
                    <a:lnTo>
                      <a:pt x="229" y="133"/>
                    </a:lnTo>
                    <a:lnTo>
                      <a:pt x="232" y="126"/>
                    </a:lnTo>
                    <a:lnTo>
                      <a:pt x="234" y="120"/>
                    </a:lnTo>
                    <a:lnTo>
                      <a:pt x="234" y="113"/>
                    </a:lnTo>
                    <a:lnTo>
                      <a:pt x="235" y="105"/>
                    </a:lnTo>
                    <a:lnTo>
                      <a:pt x="235" y="98"/>
                    </a:lnTo>
                    <a:lnTo>
                      <a:pt x="236" y="92"/>
                    </a:lnTo>
                    <a:lnTo>
                      <a:pt x="236" y="85"/>
                    </a:lnTo>
                    <a:lnTo>
                      <a:pt x="236" y="78"/>
                    </a:lnTo>
                    <a:lnTo>
                      <a:pt x="235" y="72"/>
                    </a:lnTo>
                    <a:lnTo>
                      <a:pt x="235" y="66"/>
                    </a:lnTo>
                    <a:lnTo>
                      <a:pt x="234" y="60"/>
                    </a:lnTo>
                    <a:lnTo>
                      <a:pt x="233" y="54"/>
                    </a:lnTo>
                    <a:lnTo>
                      <a:pt x="232" y="47"/>
                    </a:lnTo>
                    <a:lnTo>
                      <a:pt x="229" y="42"/>
                    </a:lnTo>
                    <a:lnTo>
                      <a:pt x="227" y="38"/>
                    </a:lnTo>
                    <a:lnTo>
                      <a:pt x="225" y="33"/>
                    </a:lnTo>
                    <a:lnTo>
                      <a:pt x="222" y="29"/>
                    </a:lnTo>
                    <a:lnTo>
                      <a:pt x="220" y="25"/>
                    </a:lnTo>
                    <a:lnTo>
                      <a:pt x="213" y="17"/>
                    </a:lnTo>
                    <a:lnTo>
                      <a:pt x="206" y="12"/>
                    </a:lnTo>
                    <a:lnTo>
                      <a:pt x="202" y="9"/>
                    </a:lnTo>
                    <a:lnTo>
                      <a:pt x="197" y="7"/>
                    </a:lnTo>
                    <a:lnTo>
                      <a:pt x="193" y="6"/>
                    </a:lnTo>
                    <a:lnTo>
                      <a:pt x="189" y="5"/>
                    </a:lnTo>
                    <a:lnTo>
                      <a:pt x="184" y="3"/>
                    </a:lnTo>
                    <a:lnTo>
                      <a:pt x="179" y="1"/>
                    </a:lnTo>
                    <a:lnTo>
                      <a:pt x="173" y="0"/>
                    </a:lnTo>
                    <a:lnTo>
                      <a:pt x="169" y="0"/>
                    </a:lnTo>
                    <a:lnTo>
                      <a:pt x="164" y="0"/>
                    </a:lnTo>
                    <a:lnTo>
                      <a:pt x="159" y="0"/>
                    </a:lnTo>
                    <a:lnTo>
                      <a:pt x="153" y="1"/>
                    </a:lnTo>
                    <a:lnTo>
                      <a:pt x="148" y="3"/>
                    </a:lnTo>
                    <a:lnTo>
                      <a:pt x="144" y="3"/>
                    </a:lnTo>
                    <a:lnTo>
                      <a:pt x="138" y="4"/>
                    </a:lnTo>
                    <a:lnTo>
                      <a:pt x="132" y="4"/>
                    </a:lnTo>
                    <a:lnTo>
                      <a:pt x="128" y="6"/>
                    </a:lnTo>
                    <a:lnTo>
                      <a:pt x="123" y="6"/>
                    </a:lnTo>
                    <a:lnTo>
                      <a:pt x="119" y="8"/>
                    </a:lnTo>
                    <a:lnTo>
                      <a:pt x="114" y="8"/>
                    </a:lnTo>
                    <a:lnTo>
                      <a:pt x="111" y="11"/>
                    </a:lnTo>
                    <a:lnTo>
                      <a:pt x="104" y="12"/>
                    </a:lnTo>
                    <a:lnTo>
                      <a:pt x="99" y="13"/>
                    </a:lnTo>
                    <a:lnTo>
                      <a:pt x="95" y="15"/>
                    </a:ln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8" name="Freeform 12">
                <a:extLst>
                  <a:ext uri="{FF2B5EF4-FFF2-40B4-BE49-F238E27FC236}">
                    <a16:creationId xmlns:a16="http://schemas.microsoft.com/office/drawing/2014/main" id="{2CA27F7E-42B1-333E-4E11-DA54F320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612"/>
                <a:ext cx="109" cy="66"/>
              </a:xfrm>
              <a:custGeom>
                <a:avLst/>
                <a:gdLst>
                  <a:gd name="T0" fmla="*/ 0 w 218"/>
                  <a:gd name="T1" fmla="*/ 1 h 132"/>
                  <a:gd name="T2" fmla="*/ 1 w 218"/>
                  <a:gd name="T3" fmla="*/ 1 h 132"/>
                  <a:gd name="T4" fmla="*/ 1 w 218"/>
                  <a:gd name="T5" fmla="*/ 1 h 132"/>
                  <a:gd name="T6" fmla="*/ 1 w 218"/>
                  <a:gd name="T7" fmla="*/ 1 h 132"/>
                  <a:gd name="T8" fmla="*/ 1 w 218"/>
                  <a:gd name="T9" fmla="*/ 1 h 132"/>
                  <a:gd name="T10" fmla="*/ 1 w 218"/>
                  <a:gd name="T11" fmla="*/ 1 h 132"/>
                  <a:gd name="T12" fmla="*/ 1 w 218"/>
                  <a:gd name="T13" fmla="*/ 1 h 132"/>
                  <a:gd name="T14" fmla="*/ 1 w 218"/>
                  <a:gd name="T15" fmla="*/ 1 h 132"/>
                  <a:gd name="T16" fmla="*/ 1 w 218"/>
                  <a:gd name="T17" fmla="*/ 1 h 132"/>
                  <a:gd name="T18" fmla="*/ 1 w 218"/>
                  <a:gd name="T19" fmla="*/ 1 h 132"/>
                  <a:gd name="T20" fmla="*/ 1 w 218"/>
                  <a:gd name="T21" fmla="*/ 1 h 132"/>
                  <a:gd name="T22" fmla="*/ 1 w 218"/>
                  <a:gd name="T23" fmla="*/ 1 h 132"/>
                  <a:gd name="T24" fmla="*/ 1 w 218"/>
                  <a:gd name="T25" fmla="*/ 1 h 132"/>
                  <a:gd name="T26" fmla="*/ 1 w 218"/>
                  <a:gd name="T27" fmla="*/ 1 h 132"/>
                  <a:gd name="T28" fmla="*/ 1 w 218"/>
                  <a:gd name="T29" fmla="*/ 1 h 132"/>
                  <a:gd name="T30" fmla="*/ 1 w 218"/>
                  <a:gd name="T31" fmla="*/ 1 h 132"/>
                  <a:gd name="T32" fmla="*/ 1 w 218"/>
                  <a:gd name="T33" fmla="*/ 1 h 132"/>
                  <a:gd name="T34" fmla="*/ 1 w 218"/>
                  <a:gd name="T35" fmla="*/ 1 h 132"/>
                  <a:gd name="T36" fmla="*/ 1 w 218"/>
                  <a:gd name="T37" fmla="*/ 1 h 132"/>
                  <a:gd name="T38" fmla="*/ 1 w 218"/>
                  <a:gd name="T39" fmla="*/ 1 h 132"/>
                  <a:gd name="T40" fmla="*/ 1 w 218"/>
                  <a:gd name="T41" fmla="*/ 1 h 132"/>
                  <a:gd name="T42" fmla="*/ 1 w 218"/>
                  <a:gd name="T43" fmla="*/ 1 h 132"/>
                  <a:gd name="T44" fmla="*/ 1 w 218"/>
                  <a:gd name="T45" fmla="*/ 1 h 132"/>
                  <a:gd name="T46" fmla="*/ 1 w 218"/>
                  <a:gd name="T47" fmla="*/ 1 h 132"/>
                  <a:gd name="T48" fmla="*/ 1 w 218"/>
                  <a:gd name="T49" fmla="*/ 1 h 132"/>
                  <a:gd name="T50" fmla="*/ 1 w 218"/>
                  <a:gd name="T51" fmla="*/ 1 h 132"/>
                  <a:gd name="T52" fmla="*/ 1 w 218"/>
                  <a:gd name="T53" fmla="*/ 1 h 132"/>
                  <a:gd name="T54" fmla="*/ 1 w 218"/>
                  <a:gd name="T55" fmla="*/ 1 h 132"/>
                  <a:gd name="T56" fmla="*/ 1 w 218"/>
                  <a:gd name="T57" fmla="*/ 1 h 132"/>
                  <a:gd name="T58" fmla="*/ 1 w 218"/>
                  <a:gd name="T59" fmla="*/ 1 h 132"/>
                  <a:gd name="T60" fmla="*/ 1 w 218"/>
                  <a:gd name="T61" fmla="*/ 1 h 132"/>
                  <a:gd name="T62" fmla="*/ 1 w 218"/>
                  <a:gd name="T63" fmla="*/ 1 h 132"/>
                  <a:gd name="T64" fmla="*/ 1 w 218"/>
                  <a:gd name="T65" fmla="*/ 1 h 132"/>
                  <a:gd name="T66" fmla="*/ 1 w 218"/>
                  <a:gd name="T67" fmla="*/ 1 h 132"/>
                  <a:gd name="T68" fmla="*/ 1 w 218"/>
                  <a:gd name="T69" fmla="*/ 1 h 132"/>
                  <a:gd name="T70" fmla="*/ 1 w 218"/>
                  <a:gd name="T71" fmla="*/ 1 h 132"/>
                  <a:gd name="T72" fmla="*/ 1 w 218"/>
                  <a:gd name="T73" fmla="*/ 1 h 132"/>
                  <a:gd name="T74" fmla="*/ 1 w 218"/>
                  <a:gd name="T75" fmla="*/ 1 h 132"/>
                  <a:gd name="T76" fmla="*/ 1 w 218"/>
                  <a:gd name="T77" fmla="*/ 1 h 132"/>
                  <a:gd name="T78" fmla="*/ 1 w 218"/>
                  <a:gd name="T79" fmla="*/ 1 h 132"/>
                  <a:gd name="T80" fmla="*/ 1 w 218"/>
                  <a:gd name="T81" fmla="*/ 1 h 132"/>
                  <a:gd name="T82" fmla="*/ 1 w 218"/>
                  <a:gd name="T83" fmla="*/ 1 h 132"/>
                  <a:gd name="T84" fmla="*/ 1 w 218"/>
                  <a:gd name="T85" fmla="*/ 1 h 132"/>
                  <a:gd name="T86" fmla="*/ 1 w 218"/>
                  <a:gd name="T87" fmla="*/ 1 h 132"/>
                  <a:gd name="T88" fmla="*/ 1 w 218"/>
                  <a:gd name="T89" fmla="*/ 1 h 132"/>
                  <a:gd name="T90" fmla="*/ 1 w 218"/>
                  <a:gd name="T91" fmla="*/ 1 h 132"/>
                  <a:gd name="T92" fmla="*/ 1 w 218"/>
                  <a:gd name="T93" fmla="*/ 1 h 132"/>
                  <a:gd name="T94" fmla="*/ 1 w 218"/>
                  <a:gd name="T95" fmla="*/ 1 h 132"/>
                  <a:gd name="T96" fmla="*/ 1 w 218"/>
                  <a:gd name="T97" fmla="*/ 1 h 132"/>
                  <a:gd name="T98" fmla="*/ 1 w 218"/>
                  <a:gd name="T99" fmla="*/ 1 h 132"/>
                  <a:gd name="T100" fmla="*/ 1 w 218"/>
                  <a:gd name="T101" fmla="*/ 1 h 132"/>
                  <a:gd name="T102" fmla="*/ 1 w 218"/>
                  <a:gd name="T103" fmla="*/ 1 h 132"/>
                  <a:gd name="T104" fmla="*/ 1 w 218"/>
                  <a:gd name="T105" fmla="*/ 1 h 132"/>
                  <a:gd name="T106" fmla="*/ 1 w 218"/>
                  <a:gd name="T107" fmla="*/ 1 h 132"/>
                  <a:gd name="T108" fmla="*/ 1 w 218"/>
                  <a:gd name="T109" fmla="*/ 0 h 132"/>
                  <a:gd name="T110" fmla="*/ 0 w 218"/>
                  <a:gd name="T111" fmla="*/ 1 h 132"/>
                  <a:gd name="T112" fmla="*/ 0 w 218"/>
                  <a:gd name="T113" fmla="*/ 1 h 132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18"/>
                  <a:gd name="T172" fmla="*/ 0 h 132"/>
                  <a:gd name="T173" fmla="*/ 218 w 218"/>
                  <a:gd name="T174" fmla="*/ 132 h 132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18" h="132">
                    <a:moveTo>
                      <a:pt x="0" y="114"/>
                    </a:moveTo>
                    <a:lnTo>
                      <a:pt x="3" y="114"/>
                    </a:lnTo>
                    <a:lnTo>
                      <a:pt x="6" y="115"/>
                    </a:lnTo>
                    <a:lnTo>
                      <a:pt x="12" y="116"/>
                    </a:lnTo>
                    <a:lnTo>
                      <a:pt x="16" y="119"/>
                    </a:lnTo>
                    <a:lnTo>
                      <a:pt x="24" y="121"/>
                    </a:lnTo>
                    <a:lnTo>
                      <a:pt x="28" y="121"/>
                    </a:lnTo>
                    <a:lnTo>
                      <a:pt x="32" y="123"/>
                    </a:lnTo>
                    <a:lnTo>
                      <a:pt x="37" y="123"/>
                    </a:lnTo>
                    <a:lnTo>
                      <a:pt x="41" y="126"/>
                    </a:lnTo>
                    <a:lnTo>
                      <a:pt x="46" y="126"/>
                    </a:lnTo>
                    <a:lnTo>
                      <a:pt x="50" y="127"/>
                    </a:lnTo>
                    <a:lnTo>
                      <a:pt x="55" y="127"/>
                    </a:lnTo>
                    <a:lnTo>
                      <a:pt x="60" y="128"/>
                    </a:lnTo>
                    <a:lnTo>
                      <a:pt x="64" y="128"/>
                    </a:lnTo>
                    <a:lnTo>
                      <a:pt x="70" y="130"/>
                    </a:lnTo>
                    <a:lnTo>
                      <a:pt x="74" y="130"/>
                    </a:lnTo>
                    <a:lnTo>
                      <a:pt x="80" y="131"/>
                    </a:lnTo>
                    <a:lnTo>
                      <a:pt x="85" y="131"/>
                    </a:lnTo>
                    <a:lnTo>
                      <a:pt x="90" y="132"/>
                    </a:lnTo>
                    <a:lnTo>
                      <a:pt x="95" y="132"/>
                    </a:lnTo>
                    <a:lnTo>
                      <a:pt x="99" y="132"/>
                    </a:lnTo>
                    <a:lnTo>
                      <a:pt x="104" y="132"/>
                    </a:lnTo>
                    <a:lnTo>
                      <a:pt x="110" y="132"/>
                    </a:lnTo>
                    <a:lnTo>
                      <a:pt x="114" y="132"/>
                    </a:lnTo>
                    <a:lnTo>
                      <a:pt x="120" y="132"/>
                    </a:lnTo>
                    <a:lnTo>
                      <a:pt x="128" y="130"/>
                    </a:lnTo>
                    <a:lnTo>
                      <a:pt x="136" y="128"/>
                    </a:lnTo>
                    <a:lnTo>
                      <a:pt x="143" y="124"/>
                    </a:lnTo>
                    <a:lnTo>
                      <a:pt x="150" y="122"/>
                    </a:lnTo>
                    <a:lnTo>
                      <a:pt x="155" y="118"/>
                    </a:lnTo>
                    <a:lnTo>
                      <a:pt x="161" y="114"/>
                    </a:lnTo>
                    <a:lnTo>
                      <a:pt x="167" y="110"/>
                    </a:lnTo>
                    <a:lnTo>
                      <a:pt x="172" y="105"/>
                    </a:lnTo>
                    <a:lnTo>
                      <a:pt x="176" y="99"/>
                    </a:lnTo>
                    <a:lnTo>
                      <a:pt x="180" y="94"/>
                    </a:lnTo>
                    <a:lnTo>
                      <a:pt x="185" y="89"/>
                    </a:lnTo>
                    <a:lnTo>
                      <a:pt x="188" y="83"/>
                    </a:lnTo>
                    <a:lnTo>
                      <a:pt x="192" y="78"/>
                    </a:lnTo>
                    <a:lnTo>
                      <a:pt x="195" y="72"/>
                    </a:lnTo>
                    <a:lnTo>
                      <a:pt x="198" y="65"/>
                    </a:lnTo>
                    <a:lnTo>
                      <a:pt x="202" y="61"/>
                    </a:lnTo>
                    <a:lnTo>
                      <a:pt x="203" y="54"/>
                    </a:lnTo>
                    <a:lnTo>
                      <a:pt x="205" y="49"/>
                    </a:lnTo>
                    <a:lnTo>
                      <a:pt x="207" y="42"/>
                    </a:lnTo>
                    <a:lnTo>
                      <a:pt x="209" y="38"/>
                    </a:lnTo>
                    <a:lnTo>
                      <a:pt x="210" y="33"/>
                    </a:lnTo>
                    <a:lnTo>
                      <a:pt x="211" y="29"/>
                    </a:lnTo>
                    <a:lnTo>
                      <a:pt x="213" y="24"/>
                    </a:lnTo>
                    <a:lnTo>
                      <a:pt x="215" y="21"/>
                    </a:lnTo>
                    <a:lnTo>
                      <a:pt x="216" y="13"/>
                    </a:lnTo>
                    <a:lnTo>
                      <a:pt x="217" y="7"/>
                    </a:lnTo>
                    <a:lnTo>
                      <a:pt x="218" y="5"/>
                    </a:lnTo>
                    <a:lnTo>
                      <a:pt x="218" y="4"/>
                    </a:lnTo>
                    <a:lnTo>
                      <a:pt x="95" y="0"/>
                    </a:lnTo>
                    <a:lnTo>
                      <a:pt x="0" y="114"/>
                    </a:lnTo>
                    <a:close/>
                  </a:path>
                </a:pathLst>
              </a:custGeom>
              <a:solidFill>
                <a:srgbClr val="8080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09" name="Freeform 13">
                <a:extLst>
                  <a:ext uri="{FF2B5EF4-FFF2-40B4-BE49-F238E27FC236}">
                    <a16:creationId xmlns:a16="http://schemas.microsoft.com/office/drawing/2014/main" id="{4A414133-EFB7-82B5-EE00-9F71D63FC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725"/>
                <a:ext cx="52" cy="39"/>
              </a:xfrm>
              <a:custGeom>
                <a:avLst/>
                <a:gdLst>
                  <a:gd name="T0" fmla="*/ 1 w 104"/>
                  <a:gd name="T1" fmla="*/ 0 h 77"/>
                  <a:gd name="T2" fmla="*/ 1 w 104"/>
                  <a:gd name="T3" fmla="*/ 1 h 77"/>
                  <a:gd name="T4" fmla="*/ 1 w 104"/>
                  <a:gd name="T5" fmla="*/ 1 h 77"/>
                  <a:gd name="T6" fmla="*/ 1 w 104"/>
                  <a:gd name="T7" fmla="*/ 1 h 77"/>
                  <a:gd name="T8" fmla="*/ 0 w 104"/>
                  <a:gd name="T9" fmla="*/ 1 h 77"/>
                  <a:gd name="T10" fmla="*/ 1 w 104"/>
                  <a:gd name="T11" fmla="*/ 1 h 77"/>
                  <a:gd name="T12" fmla="*/ 1 w 104"/>
                  <a:gd name="T13" fmla="*/ 0 h 77"/>
                  <a:gd name="T14" fmla="*/ 1 w 104"/>
                  <a:gd name="T15" fmla="*/ 0 h 7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4"/>
                  <a:gd name="T25" fmla="*/ 0 h 77"/>
                  <a:gd name="T26" fmla="*/ 104 w 104"/>
                  <a:gd name="T27" fmla="*/ 77 h 7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4" h="77">
                    <a:moveTo>
                      <a:pt x="61" y="0"/>
                    </a:moveTo>
                    <a:lnTo>
                      <a:pt x="102" y="12"/>
                    </a:lnTo>
                    <a:lnTo>
                      <a:pt x="104" y="58"/>
                    </a:lnTo>
                    <a:lnTo>
                      <a:pt x="73" y="77"/>
                    </a:lnTo>
                    <a:lnTo>
                      <a:pt x="0" y="36"/>
                    </a:lnTo>
                    <a:lnTo>
                      <a:pt x="23" y="4"/>
                    </a:lnTo>
                    <a:lnTo>
                      <a:pt x="61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0" name="Freeform 14">
                <a:extLst>
                  <a:ext uri="{FF2B5EF4-FFF2-40B4-BE49-F238E27FC236}">
                    <a16:creationId xmlns:a16="http://schemas.microsoft.com/office/drawing/2014/main" id="{6BB3B95B-2EB4-1C98-AA6E-E16A03CB6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710"/>
                <a:ext cx="176" cy="140"/>
              </a:xfrm>
              <a:custGeom>
                <a:avLst/>
                <a:gdLst>
                  <a:gd name="T0" fmla="*/ 1 w 352"/>
                  <a:gd name="T1" fmla="*/ 0 h 282"/>
                  <a:gd name="T2" fmla="*/ 1 w 352"/>
                  <a:gd name="T3" fmla="*/ 0 h 282"/>
                  <a:gd name="T4" fmla="*/ 1 w 352"/>
                  <a:gd name="T5" fmla="*/ 0 h 282"/>
                  <a:gd name="T6" fmla="*/ 1 w 352"/>
                  <a:gd name="T7" fmla="*/ 0 h 282"/>
                  <a:gd name="T8" fmla="*/ 1 w 352"/>
                  <a:gd name="T9" fmla="*/ 0 h 282"/>
                  <a:gd name="T10" fmla="*/ 1 w 352"/>
                  <a:gd name="T11" fmla="*/ 0 h 282"/>
                  <a:gd name="T12" fmla="*/ 1 w 352"/>
                  <a:gd name="T13" fmla="*/ 0 h 282"/>
                  <a:gd name="T14" fmla="*/ 1 w 352"/>
                  <a:gd name="T15" fmla="*/ 0 h 282"/>
                  <a:gd name="T16" fmla="*/ 1 w 352"/>
                  <a:gd name="T17" fmla="*/ 0 h 282"/>
                  <a:gd name="T18" fmla="*/ 1 w 352"/>
                  <a:gd name="T19" fmla="*/ 0 h 282"/>
                  <a:gd name="T20" fmla="*/ 1 w 352"/>
                  <a:gd name="T21" fmla="*/ 1 h 282"/>
                  <a:gd name="T22" fmla="*/ 1 w 352"/>
                  <a:gd name="T23" fmla="*/ 1 h 282"/>
                  <a:gd name="T24" fmla="*/ 1 w 352"/>
                  <a:gd name="T25" fmla="*/ 1 h 282"/>
                  <a:gd name="T26" fmla="*/ 1 w 352"/>
                  <a:gd name="T27" fmla="*/ 1 h 282"/>
                  <a:gd name="T28" fmla="*/ 1 w 352"/>
                  <a:gd name="T29" fmla="*/ 1 h 282"/>
                  <a:gd name="T30" fmla="*/ 1 w 352"/>
                  <a:gd name="T31" fmla="*/ 1 h 282"/>
                  <a:gd name="T32" fmla="*/ 1 w 352"/>
                  <a:gd name="T33" fmla="*/ 1 h 282"/>
                  <a:gd name="T34" fmla="*/ 1 w 352"/>
                  <a:gd name="T35" fmla="*/ 1 h 282"/>
                  <a:gd name="T36" fmla="*/ 1 w 352"/>
                  <a:gd name="T37" fmla="*/ 0 h 282"/>
                  <a:gd name="T38" fmla="*/ 1 w 352"/>
                  <a:gd name="T39" fmla="*/ 0 h 282"/>
                  <a:gd name="T40" fmla="*/ 1 w 352"/>
                  <a:gd name="T41" fmla="*/ 0 h 282"/>
                  <a:gd name="T42" fmla="*/ 1 w 352"/>
                  <a:gd name="T43" fmla="*/ 0 h 282"/>
                  <a:gd name="T44" fmla="*/ 1 w 352"/>
                  <a:gd name="T45" fmla="*/ 0 h 282"/>
                  <a:gd name="T46" fmla="*/ 2 w 352"/>
                  <a:gd name="T47" fmla="*/ 0 h 282"/>
                  <a:gd name="T48" fmla="*/ 2 w 352"/>
                  <a:gd name="T49" fmla="*/ 0 h 282"/>
                  <a:gd name="T50" fmla="*/ 2 w 352"/>
                  <a:gd name="T51" fmla="*/ 0 h 282"/>
                  <a:gd name="T52" fmla="*/ 2 w 352"/>
                  <a:gd name="T53" fmla="*/ 0 h 282"/>
                  <a:gd name="T54" fmla="*/ 2 w 352"/>
                  <a:gd name="T55" fmla="*/ 0 h 282"/>
                  <a:gd name="T56" fmla="*/ 2 w 352"/>
                  <a:gd name="T57" fmla="*/ 0 h 282"/>
                  <a:gd name="T58" fmla="*/ 2 w 352"/>
                  <a:gd name="T59" fmla="*/ 0 h 282"/>
                  <a:gd name="T60" fmla="*/ 2 w 352"/>
                  <a:gd name="T61" fmla="*/ 0 h 282"/>
                  <a:gd name="T62" fmla="*/ 2 w 352"/>
                  <a:gd name="T63" fmla="*/ 0 h 282"/>
                  <a:gd name="T64" fmla="*/ 2 w 352"/>
                  <a:gd name="T65" fmla="*/ 0 h 282"/>
                  <a:gd name="T66" fmla="*/ 2 w 352"/>
                  <a:gd name="T67" fmla="*/ 0 h 282"/>
                  <a:gd name="T68" fmla="*/ 2 w 352"/>
                  <a:gd name="T69" fmla="*/ 0 h 282"/>
                  <a:gd name="T70" fmla="*/ 2 w 352"/>
                  <a:gd name="T71" fmla="*/ 0 h 282"/>
                  <a:gd name="T72" fmla="*/ 1 w 352"/>
                  <a:gd name="T73" fmla="*/ 0 h 282"/>
                  <a:gd name="T74" fmla="*/ 1 w 352"/>
                  <a:gd name="T75" fmla="*/ 0 h 282"/>
                  <a:gd name="T76" fmla="*/ 1 w 352"/>
                  <a:gd name="T77" fmla="*/ 0 h 282"/>
                  <a:gd name="T78" fmla="*/ 1 w 352"/>
                  <a:gd name="T79" fmla="*/ 0 h 282"/>
                  <a:gd name="T80" fmla="*/ 1 w 352"/>
                  <a:gd name="T81" fmla="*/ 0 h 282"/>
                  <a:gd name="T82" fmla="*/ 1 w 352"/>
                  <a:gd name="T83" fmla="*/ 0 h 282"/>
                  <a:gd name="T84" fmla="*/ 1 w 352"/>
                  <a:gd name="T85" fmla="*/ 0 h 282"/>
                  <a:gd name="T86" fmla="*/ 1 w 352"/>
                  <a:gd name="T87" fmla="*/ 0 h 282"/>
                  <a:gd name="T88" fmla="*/ 1 w 352"/>
                  <a:gd name="T89" fmla="*/ 0 h 282"/>
                  <a:gd name="T90" fmla="*/ 1 w 352"/>
                  <a:gd name="T91" fmla="*/ 0 h 282"/>
                  <a:gd name="T92" fmla="*/ 1 w 352"/>
                  <a:gd name="T93" fmla="*/ 0 h 282"/>
                  <a:gd name="T94" fmla="*/ 1 w 352"/>
                  <a:gd name="T95" fmla="*/ 0 h 282"/>
                  <a:gd name="T96" fmla="*/ 1 w 352"/>
                  <a:gd name="T97" fmla="*/ 0 h 282"/>
                  <a:gd name="T98" fmla="*/ 1 w 352"/>
                  <a:gd name="T99" fmla="*/ 0 h 282"/>
                  <a:gd name="T100" fmla="*/ 1 w 352"/>
                  <a:gd name="T101" fmla="*/ 0 h 282"/>
                  <a:gd name="T102" fmla="*/ 1 w 352"/>
                  <a:gd name="T103" fmla="*/ 0 h 282"/>
                  <a:gd name="T104" fmla="*/ 1 w 352"/>
                  <a:gd name="T105" fmla="*/ 0 h 282"/>
                  <a:gd name="T106" fmla="*/ 1 w 352"/>
                  <a:gd name="T107" fmla="*/ 0 h 282"/>
                  <a:gd name="T108" fmla="*/ 1 w 352"/>
                  <a:gd name="T109" fmla="*/ 0 h 282"/>
                  <a:gd name="T110" fmla="*/ 1 w 352"/>
                  <a:gd name="T111" fmla="*/ 0 h 282"/>
                  <a:gd name="T112" fmla="*/ 1 w 352"/>
                  <a:gd name="T113" fmla="*/ 0 h 282"/>
                  <a:gd name="T114" fmla="*/ 1 w 352"/>
                  <a:gd name="T115" fmla="*/ 0 h 282"/>
                  <a:gd name="T116" fmla="*/ 1 w 352"/>
                  <a:gd name="T117" fmla="*/ 0 h 282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52"/>
                  <a:gd name="T178" fmla="*/ 0 h 282"/>
                  <a:gd name="T179" fmla="*/ 352 w 352"/>
                  <a:gd name="T180" fmla="*/ 282 h 282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52" h="282">
                    <a:moveTo>
                      <a:pt x="214" y="0"/>
                    </a:moveTo>
                    <a:lnTo>
                      <a:pt x="35" y="113"/>
                    </a:lnTo>
                    <a:lnTo>
                      <a:pt x="34" y="113"/>
                    </a:lnTo>
                    <a:lnTo>
                      <a:pt x="33" y="115"/>
                    </a:lnTo>
                    <a:lnTo>
                      <a:pt x="29" y="119"/>
                    </a:lnTo>
                    <a:lnTo>
                      <a:pt x="27" y="124"/>
                    </a:lnTo>
                    <a:lnTo>
                      <a:pt x="24" y="129"/>
                    </a:lnTo>
                    <a:lnTo>
                      <a:pt x="20" y="137"/>
                    </a:lnTo>
                    <a:lnTo>
                      <a:pt x="18" y="140"/>
                    </a:lnTo>
                    <a:lnTo>
                      <a:pt x="17" y="144"/>
                    </a:lnTo>
                    <a:lnTo>
                      <a:pt x="15" y="148"/>
                    </a:lnTo>
                    <a:lnTo>
                      <a:pt x="13" y="153"/>
                    </a:lnTo>
                    <a:lnTo>
                      <a:pt x="9" y="161"/>
                    </a:lnTo>
                    <a:lnTo>
                      <a:pt x="7" y="169"/>
                    </a:lnTo>
                    <a:lnTo>
                      <a:pt x="4" y="173"/>
                    </a:lnTo>
                    <a:lnTo>
                      <a:pt x="3" y="178"/>
                    </a:lnTo>
                    <a:lnTo>
                      <a:pt x="2" y="181"/>
                    </a:lnTo>
                    <a:lnTo>
                      <a:pt x="2" y="186"/>
                    </a:lnTo>
                    <a:lnTo>
                      <a:pt x="0" y="193"/>
                    </a:lnTo>
                    <a:lnTo>
                      <a:pt x="1" y="201"/>
                    </a:lnTo>
                    <a:lnTo>
                      <a:pt x="2" y="207"/>
                    </a:lnTo>
                    <a:lnTo>
                      <a:pt x="5" y="212"/>
                    </a:lnTo>
                    <a:lnTo>
                      <a:pt x="7" y="217"/>
                    </a:lnTo>
                    <a:lnTo>
                      <a:pt x="10" y="221"/>
                    </a:lnTo>
                    <a:lnTo>
                      <a:pt x="13" y="226"/>
                    </a:lnTo>
                    <a:lnTo>
                      <a:pt x="18" y="230"/>
                    </a:lnTo>
                    <a:lnTo>
                      <a:pt x="21" y="234"/>
                    </a:lnTo>
                    <a:lnTo>
                      <a:pt x="26" y="238"/>
                    </a:lnTo>
                    <a:lnTo>
                      <a:pt x="31" y="243"/>
                    </a:lnTo>
                    <a:lnTo>
                      <a:pt x="35" y="248"/>
                    </a:lnTo>
                    <a:lnTo>
                      <a:pt x="38" y="250"/>
                    </a:lnTo>
                    <a:lnTo>
                      <a:pt x="43" y="254"/>
                    </a:lnTo>
                    <a:lnTo>
                      <a:pt x="48" y="257"/>
                    </a:lnTo>
                    <a:lnTo>
                      <a:pt x="53" y="261"/>
                    </a:lnTo>
                    <a:lnTo>
                      <a:pt x="58" y="264"/>
                    </a:lnTo>
                    <a:lnTo>
                      <a:pt x="64" y="267"/>
                    </a:lnTo>
                    <a:lnTo>
                      <a:pt x="69" y="270"/>
                    </a:lnTo>
                    <a:lnTo>
                      <a:pt x="76" y="273"/>
                    </a:lnTo>
                    <a:lnTo>
                      <a:pt x="82" y="275"/>
                    </a:lnTo>
                    <a:lnTo>
                      <a:pt x="88" y="277"/>
                    </a:lnTo>
                    <a:lnTo>
                      <a:pt x="94" y="278"/>
                    </a:lnTo>
                    <a:lnTo>
                      <a:pt x="101" y="280"/>
                    </a:lnTo>
                    <a:lnTo>
                      <a:pt x="107" y="281"/>
                    </a:lnTo>
                    <a:lnTo>
                      <a:pt x="114" y="282"/>
                    </a:lnTo>
                    <a:lnTo>
                      <a:pt x="121" y="282"/>
                    </a:lnTo>
                    <a:lnTo>
                      <a:pt x="129" y="282"/>
                    </a:lnTo>
                    <a:lnTo>
                      <a:pt x="135" y="280"/>
                    </a:lnTo>
                    <a:lnTo>
                      <a:pt x="142" y="278"/>
                    </a:lnTo>
                    <a:lnTo>
                      <a:pt x="150" y="276"/>
                    </a:lnTo>
                    <a:lnTo>
                      <a:pt x="158" y="274"/>
                    </a:lnTo>
                    <a:lnTo>
                      <a:pt x="165" y="270"/>
                    </a:lnTo>
                    <a:lnTo>
                      <a:pt x="174" y="267"/>
                    </a:lnTo>
                    <a:lnTo>
                      <a:pt x="178" y="265"/>
                    </a:lnTo>
                    <a:lnTo>
                      <a:pt x="182" y="262"/>
                    </a:lnTo>
                    <a:lnTo>
                      <a:pt x="187" y="260"/>
                    </a:lnTo>
                    <a:lnTo>
                      <a:pt x="191" y="258"/>
                    </a:lnTo>
                    <a:lnTo>
                      <a:pt x="199" y="251"/>
                    </a:lnTo>
                    <a:lnTo>
                      <a:pt x="207" y="245"/>
                    </a:lnTo>
                    <a:lnTo>
                      <a:pt x="212" y="241"/>
                    </a:lnTo>
                    <a:lnTo>
                      <a:pt x="215" y="238"/>
                    </a:lnTo>
                    <a:lnTo>
                      <a:pt x="220" y="234"/>
                    </a:lnTo>
                    <a:lnTo>
                      <a:pt x="224" y="232"/>
                    </a:lnTo>
                    <a:lnTo>
                      <a:pt x="228" y="227"/>
                    </a:lnTo>
                    <a:lnTo>
                      <a:pt x="232" y="223"/>
                    </a:lnTo>
                    <a:lnTo>
                      <a:pt x="236" y="218"/>
                    </a:lnTo>
                    <a:lnTo>
                      <a:pt x="240" y="215"/>
                    </a:lnTo>
                    <a:lnTo>
                      <a:pt x="244" y="210"/>
                    </a:lnTo>
                    <a:lnTo>
                      <a:pt x="248" y="205"/>
                    </a:lnTo>
                    <a:lnTo>
                      <a:pt x="253" y="202"/>
                    </a:lnTo>
                    <a:lnTo>
                      <a:pt x="257" y="199"/>
                    </a:lnTo>
                    <a:lnTo>
                      <a:pt x="260" y="194"/>
                    </a:lnTo>
                    <a:lnTo>
                      <a:pt x="264" y="189"/>
                    </a:lnTo>
                    <a:lnTo>
                      <a:pt x="268" y="185"/>
                    </a:lnTo>
                    <a:lnTo>
                      <a:pt x="272" y="180"/>
                    </a:lnTo>
                    <a:lnTo>
                      <a:pt x="276" y="176"/>
                    </a:lnTo>
                    <a:lnTo>
                      <a:pt x="279" y="171"/>
                    </a:lnTo>
                    <a:lnTo>
                      <a:pt x="284" y="167"/>
                    </a:lnTo>
                    <a:lnTo>
                      <a:pt x="287" y="162"/>
                    </a:lnTo>
                    <a:lnTo>
                      <a:pt x="291" y="157"/>
                    </a:lnTo>
                    <a:lnTo>
                      <a:pt x="293" y="153"/>
                    </a:lnTo>
                    <a:lnTo>
                      <a:pt x="296" y="150"/>
                    </a:lnTo>
                    <a:lnTo>
                      <a:pt x="300" y="145"/>
                    </a:lnTo>
                    <a:lnTo>
                      <a:pt x="306" y="138"/>
                    </a:lnTo>
                    <a:lnTo>
                      <a:pt x="312" y="131"/>
                    </a:lnTo>
                    <a:lnTo>
                      <a:pt x="317" y="123"/>
                    </a:lnTo>
                    <a:lnTo>
                      <a:pt x="321" y="116"/>
                    </a:lnTo>
                    <a:lnTo>
                      <a:pt x="326" y="110"/>
                    </a:lnTo>
                    <a:lnTo>
                      <a:pt x="330" y="104"/>
                    </a:lnTo>
                    <a:lnTo>
                      <a:pt x="334" y="98"/>
                    </a:lnTo>
                    <a:lnTo>
                      <a:pt x="336" y="94"/>
                    </a:lnTo>
                    <a:lnTo>
                      <a:pt x="340" y="89"/>
                    </a:lnTo>
                    <a:lnTo>
                      <a:pt x="343" y="86"/>
                    </a:lnTo>
                    <a:lnTo>
                      <a:pt x="346" y="78"/>
                    </a:lnTo>
                    <a:lnTo>
                      <a:pt x="350" y="73"/>
                    </a:lnTo>
                    <a:lnTo>
                      <a:pt x="351" y="71"/>
                    </a:lnTo>
                    <a:lnTo>
                      <a:pt x="352" y="71"/>
                    </a:lnTo>
                    <a:lnTo>
                      <a:pt x="293" y="43"/>
                    </a:lnTo>
                    <a:lnTo>
                      <a:pt x="291" y="45"/>
                    </a:lnTo>
                    <a:lnTo>
                      <a:pt x="288" y="51"/>
                    </a:lnTo>
                    <a:lnTo>
                      <a:pt x="286" y="55"/>
                    </a:lnTo>
                    <a:lnTo>
                      <a:pt x="285" y="61"/>
                    </a:lnTo>
                    <a:lnTo>
                      <a:pt x="283" y="66"/>
                    </a:lnTo>
                    <a:lnTo>
                      <a:pt x="280" y="73"/>
                    </a:lnTo>
                    <a:lnTo>
                      <a:pt x="276" y="80"/>
                    </a:lnTo>
                    <a:lnTo>
                      <a:pt x="273" y="87"/>
                    </a:lnTo>
                    <a:lnTo>
                      <a:pt x="270" y="94"/>
                    </a:lnTo>
                    <a:lnTo>
                      <a:pt x="267" y="100"/>
                    </a:lnTo>
                    <a:lnTo>
                      <a:pt x="262" y="108"/>
                    </a:lnTo>
                    <a:lnTo>
                      <a:pt x="260" y="115"/>
                    </a:lnTo>
                    <a:lnTo>
                      <a:pt x="255" y="123"/>
                    </a:lnTo>
                    <a:lnTo>
                      <a:pt x="252" y="131"/>
                    </a:lnTo>
                    <a:lnTo>
                      <a:pt x="247" y="137"/>
                    </a:lnTo>
                    <a:lnTo>
                      <a:pt x="243" y="143"/>
                    </a:lnTo>
                    <a:lnTo>
                      <a:pt x="237" y="150"/>
                    </a:lnTo>
                    <a:lnTo>
                      <a:pt x="232" y="156"/>
                    </a:lnTo>
                    <a:lnTo>
                      <a:pt x="226" y="161"/>
                    </a:lnTo>
                    <a:lnTo>
                      <a:pt x="220" y="168"/>
                    </a:lnTo>
                    <a:lnTo>
                      <a:pt x="214" y="173"/>
                    </a:lnTo>
                    <a:lnTo>
                      <a:pt x="207" y="179"/>
                    </a:lnTo>
                    <a:lnTo>
                      <a:pt x="200" y="184"/>
                    </a:lnTo>
                    <a:lnTo>
                      <a:pt x="194" y="188"/>
                    </a:lnTo>
                    <a:lnTo>
                      <a:pt x="187" y="193"/>
                    </a:lnTo>
                    <a:lnTo>
                      <a:pt x="180" y="199"/>
                    </a:lnTo>
                    <a:lnTo>
                      <a:pt x="173" y="202"/>
                    </a:lnTo>
                    <a:lnTo>
                      <a:pt x="166" y="205"/>
                    </a:lnTo>
                    <a:lnTo>
                      <a:pt x="159" y="209"/>
                    </a:lnTo>
                    <a:lnTo>
                      <a:pt x="154" y="212"/>
                    </a:lnTo>
                    <a:lnTo>
                      <a:pt x="147" y="215"/>
                    </a:lnTo>
                    <a:lnTo>
                      <a:pt x="140" y="217"/>
                    </a:lnTo>
                    <a:lnTo>
                      <a:pt x="133" y="218"/>
                    </a:lnTo>
                    <a:lnTo>
                      <a:pt x="126" y="220"/>
                    </a:lnTo>
                    <a:lnTo>
                      <a:pt x="119" y="220"/>
                    </a:lnTo>
                    <a:lnTo>
                      <a:pt x="114" y="221"/>
                    </a:lnTo>
                    <a:lnTo>
                      <a:pt x="108" y="221"/>
                    </a:lnTo>
                    <a:lnTo>
                      <a:pt x="103" y="221"/>
                    </a:lnTo>
                    <a:lnTo>
                      <a:pt x="98" y="221"/>
                    </a:lnTo>
                    <a:lnTo>
                      <a:pt x="93" y="221"/>
                    </a:lnTo>
                    <a:lnTo>
                      <a:pt x="89" y="220"/>
                    </a:lnTo>
                    <a:lnTo>
                      <a:pt x="85" y="220"/>
                    </a:lnTo>
                    <a:lnTo>
                      <a:pt x="77" y="217"/>
                    </a:lnTo>
                    <a:lnTo>
                      <a:pt x="73" y="212"/>
                    </a:lnTo>
                    <a:lnTo>
                      <a:pt x="68" y="207"/>
                    </a:lnTo>
                    <a:lnTo>
                      <a:pt x="67" y="201"/>
                    </a:lnTo>
                    <a:lnTo>
                      <a:pt x="66" y="194"/>
                    </a:lnTo>
                    <a:lnTo>
                      <a:pt x="66" y="187"/>
                    </a:lnTo>
                    <a:lnTo>
                      <a:pt x="67" y="178"/>
                    </a:lnTo>
                    <a:lnTo>
                      <a:pt x="70" y="171"/>
                    </a:lnTo>
                    <a:lnTo>
                      <a:pt x="74" y="163"/>
                    </a:lnTo>
                    <a:lnTo>
                      <a:pt x="78" y="156"/>
                    </a:lnTo>
                    <a:lnTo>
                      <a:pt x="83" y="148"/>
                    </a:lnTo>
                    <a:lnTo>
                      <a:pt x="89" y="142"/>
                    </a:lnTo>
                    <a:lnTo>
                      <a:pt x="96" y="135"/>
                    </a:lnTo>
                    <a:lnTo>
                      <a:pt x="102" y="129"/>
                    </a:lnTo>
                    <a:lnTo>
                      <a:pt x="106" y="126"/>
                    </a:lnTo>
                    <a:lnTo>
                      <a:pt x="109" y="122"/>
                    </a:lnTo>
                    <a:lnTo>
                      <a:pt x="114" y="120"/>
                    </a:lnTo>
                    <a:lnTo>
                      <a:pt x="118" y="118"/>
                    </a:lnTo>
                    <a:lnTo>
                      <a:pt x="123" y="114"/>
                    </a:lnTo>
                    <a:lnTo>
                      <a:pt x="127" y="111"/>
                    </a:lnTo>
                    <a:lnTo>
                      <a:pt x="133" y="108"/>
                    </a:lnTo>
                    <a:lnTo>
                      <a:pt x="139" y="105"/>
                    </a:lnTo>
                    <a:lnTo>
                      <a:pt x="143" y="102"/>
                    </a:lnTo>
                    <a:lnTo>
                      <a:pt x="149" y="98"/>
                    </a:lnTo>
                    <a:lnTo>
                      <a:pt x="155" y="96"/>
                    </a:lnTo>
                    <a:lnTo>
                      <a:pt x="161" y="94"/>
                    </a:lnTo>
                    <a:lnTo>
                      <a:pt x="166" y="90"/>
                    </a:lnTo>
                    <a:lnTo>
                      <a:pt x="172" y="88"/>
                    </a:lnTo>
                    <a:lnTo>
                      <a:pt x="176" y="86"/>
                    </a:lnTo>
                    <a:lnTo>
                      <a:pt x="183" y="83"/>
                    </a:lnTo>
                    <a:lnTo>
                      <a:pt x="187" y="81"/>
                    </a:lnTo>
                    <a:lnTo>
                      <a:pt x="191" y="79"/>
                    </a:lnTo>
                    <a:lnTo>
                      <a:pt x="195" y="78"/>
                    </a:lnTo>
                    <a:lnTo>
                      <a:pt x="198" y="77"/>
                    </a:lnTo>
                    <a:lnTo>
                      <a:pt x="203" y="74"/>
                    </a:lnTo>
                    <a:lnTo>
                      <a:pt x="205" y="74"/>
                    </a:lnTo>
                    <a:lnTo>
                      <a:pt x="252" y="31"/>
                    </a:lnTo>
                    <a:lnTo>
                      <a:pt x="214" y="0"/>
                    </a:lnTo>
                    <a:close/>
                  </a:path>
                </a:pathLst>
              </a:custGeom>
              <a:solidFill>
                <a:srgbClr val="B3B3B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1" name="Freeform 15">
                <a:extLst>
                  <a:ext uri="{FF2B5EF4-FFF2-40B4-BE49-F238E27FC236}">
                    <a16:creationId xmlns:a16="http://schemas.microsoft.com/office/drawing/2014/main" id="{D8172756-F000-5F46-B399-45FD8BEC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60"/>
                <a:ext cx="271" cy="191"/>
              </a:xfrm>
              <a:custGeom>
                <a:avLst/>
                <a:gdLst>
                  <a:gd name="T0" fmla="*/ 0 w 543"/>
                  <a:gd name="T1" fmla="*/ 2 h 381"/>
                  <a:gd name="T2" fmla="*/ 1 w 543"/>
                  <a:gd name="T3" fmla="*/ 0 h 381"/>
                  <a:gd name="T4" fmla="*/ 2 w 543"/>
                  <a:gd name="T5" fmla="*/ 1 h 381"/>
                  <a:gd name="T6" fmla="*/ 0 w 543"/>
                  <a:gd name="T7" fmla="*/ 2 h 381"/>
                  <a:gd name="T8" fmla="*/ 0 w 543"/>
                  <a:gd name="T9" fmla="*/ 2 h 381"/>
                  <a:gd name="T10" fmla="*/ 0 w 543"/>
                  <a:gd name="T11" fmla="*/ 2 h 3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43"/>
                  <a:gd name="T19" fmla="*/ 0 h 381"/>
                  <a:gd name="T20" fmla="*/ 543 w 543"/>
                  <a:gd name="T21" fmla="*/ 381 h 38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43" h="381">
                    <a:moveTo>
                      <a:pt x="0" y="299"/>
                    </a:moveTo>
                    <a:lnTo>
                      <a:pt x="443" y="0"/>
                    </a:lnTo>
                    <a:lnTo>
                      <a:pt x="543" y="35"/>
                    </a:lnTo>
                    <a:lnTo>
                      <a:pt x="138" y="381"/>
                    </a:lnTo>
                    <a:lnTo>
                      <a:pt x="0" y="299"/>
                    </a:lnTo>
                    <a:close/>
                  </a:path>
                </a:pathLst>
              </a:custGeom>
              <a:solidFill>
                <a:srgbClr val="D999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2" name="Freeform 16">
                <a:extLst>
                  <a:ext uri="{FF2B5EF4-FFF2-40B4-BE49-F238E27FC236}">
                    <a16:creationId xmlns:a16="http://schemas.microsoft.com/office/drawing/2014/main" id="{7B20DA92-2094-E717-654B-01A364C09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329"/>
                <a:ext cx="625" cy="215"/>
              </a:xfrm>
              <a:custGeom>
                <a:avLst/>
                <a:gdLst>
                  <a:gd name="T0" fmla="*/ 0 w 1248"/>
                  <a:gd name="T1" fmla="*/ 2 h 430"/>
                  <a:gd name="T2" fmla="*/ 3 w 1248"/>
                  <a:gd name="T3" fmla="*/ 0 h 430"/>
                  <a:gd name="T4" fmla="*/ 5 w 1248"/>
                  <a:gd name="T5" fmla="*/ 1 h 430"/>
                  <a:gd name="T6" fmla="*/ 3 w 1248"/>
                  <a:gd name="T7" fmla="*/ 2 h 430"/>
                  <a:gd name="T8" fmla="*/ 3 w 1248"/>
                  <a:gd name="T9" fmla="*/ 2 h 430"/>
                  <a:gd name="T10" fmla="*/ 5 w 1248"/>
                  <a:gd name="T11" fmla="*/ 1 h 430"/>
                  <a:gd name="T12" fmla="*/ 3 w 1248"/>
                  <a:gd name="T13" fmla="*/ 1 h 430"/>
                  <a:gd name="T14" fmla="*/ 1 w 1248"/>
                  <a:gd name="T15" fmla="*/ 2 h 430"/>
                  <a:gd name="T16" fmla="*/ 0 w 1248"/>
                  <a:gd name="T17" fmla="*/ 2 h 430"/>
                  <a:gd name="T18" fmla="*/ 0 w 1248"/>
                  <a:gd name="T19" fmla="*/ 2 h 4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48"/>
                  <a:gd name="T31" fmla="*/ 0 h 430"/>
                  <a:gd name="T32" fmla="*/ 1248 w 1248"/>
                  <a:gd name="T33" fmla="*/ 430 h 4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48" h="430">
                    <a:moveTo>
                      <a:pt x="0" y="344"/>
                    </a:moveTo>
                    <a:lnTo>
                      <a:pt x="720" y="0"/>
                    </a:lnTo>
                    <a:lnTo>
                      <a:pt x="1248" y="51"/>
                    </a:lnTo>
                    <a:lnTo>
                      <a:pt x="595" y="430"/>
                    </a:lnTo>
                    <a:lnTo>
                      <a:pt x="583" y="413"/>
                    </a:lnTo>
                    <a:lnTo>
                      <a:pt x="1183" y="62"/>
                    </a:lnTo>
                    <a:lnTo>
                      <a:pt x="726" y="28"/>
                    </a:lnTo>
                    <a:lnTo>
                      <a:pt x="28" y="354"/>
                    </a:lnTo>
                    <a:lnTo>
                      <a:pt x="0" y="3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3" name="Freeform 17">
                <a:extLst>
                  <a:ext uri="{FF2B5EF4-FFF2-40B4-BE49-F238E27FC236}">
                    <a16:creationId xmlns:a16="http://schemas.microsoft.com/office/drawing/2014/main" id="{89972F49-5F0B-BF74-741A-23446DDC26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1497"/>
                <a:ext cx="283" cy="47"/>
              </a:xfrm>
              <a:custGeom>
                <a:avLst/>
                <a:gdLst>
                  <a:gd name="T0" fmla="*/ 0 w 567"/>
                  <a:gd name="T1" fmla="*/ 1 h 93"/>
                  <a:gd name="T2" fmla="*/ 2 w 567"/>
                  <a:gd name="T3" fmla="*/ 1 h 93"/>
                  <a:gd name="T4" fmla="*/ 2 w 567"/>
                  <a:gd name="T5" fmla="*/ 1 h 93"/>
                  <a:gd name="T6" fmla="*/ 0 w 567"/>
                  <a:gd name="T7" fmla="*/ 0 h 93"/>
                  <a:gd name="T8" fmla="*/ 0 w 567"/>
                  <a:gd name="T9" fmla="*/ 1 h 93"/>
                  <a:gd name="T10" fmla="*/ 0 w 567"/>
                  <a:gd name="T11" fmla="*/ 1 h 9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7"/>
                  <a:gd name="T19" fmla="*/ 0 h 93"/>
                  <a:gd name="T20" fmla="*/ 567 w 567"/>
                  <a:gd name="T21" fmla="*/ 93 h 9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7" h="93">
                    <a:moveTo>
                      <a:pt x="0" y="17"/>
                    </a:moveTo>
                    <a:lnTo>
                      <a:pt x="567" y="93"/>
                    </a:lnTo>
                    <a:lnTo>
                      <a:pt x="561" y="75"/>
                    </a:lnTo>
                    <a:lnTo>
                      <a:pt x="7" y="0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4" name="Freeform 18">
                <a:extLst>
                  <a:ext uri="{FF2B5EF4-FFF2-40B4-BE49-F238E27FC236}">
                    <a16:creationId xmlns:a16="http://schemas.microsoft.com/office/drawing/2014/main" id="{E1613211-F860-0FAE-6DB2-05FB6CB51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4" y="1501"/>
                <a:ext cx="64" cy="95"/>
              </a:xfrm>
              <a:custGeom>
                <a:avLst/>
                <a:gdLst>
                  <a:gd name="T0" fmla="*/ 0 w 127"/>
                  <a:gd name="T1" fmla="*/ 0 h 189"/>
                  <a:gd name="T2" fmla="*/ 0 w 127"/>
                  <a:gd name="T3" fmla="*/ 1 h 189"/>
                  <a:gd name="T4" fmla="*/ 1 w 127"/>
                  <a:gd name="T5" fmla="*/ 1 h 189"/>
                  <a:gd name="T6" fmla="*/ 1 w 127"/>
                  <a:gd name="T7" fmla="*/ 1 h 189"/>
                  <a:gd name="T8" fmla="*/ 1 w 127"/>
                  <a:gd name="T9" fmla="*/ 1 h 189"/>
                  <a:gd name="T10" fmla="*/ 1 w 127"/>
                  <a:gd name="T11" fmla="*/ 0 h 189"/>
                  <a:gd name="T12" fmla="*/ 0 w 127"/>
                  <a:gd name="T13" fmla="*/ 0 h 189"/>
                  <a:gd name="T14" fmla="*/ 0 w 127"/>
                  <a:gd name="T15" fmla="*/ 0 h 1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7"/>
                  <a:gd name="T25" fmla="*/ 0 h 189"/>
                  <a:gd name="T26" fmla="*/ 127 w 127"/>
                  <a:gd name="T27" fmla="*/ 189 h 1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7" h="189">
                    <a:moveTo>
                      <a:pt x="0" y="0"/>
                    </a:moveTo>
                    <a:lnTo>
                      <a:pt x="0" y="183"/>
                    </a:lnTo>
                    <a:lnTo>
                      <a:pt x="104" y="189"/>
                    </a:lnTo>
                    <a:lnTo>
                      <a:pt x="127" y="170"/>
                    </a:lnTo>
                    <a:lnTo>
                      <a:pt x="20" y="162"/>
                    </a:lnTo>
                    <a:lnTo>
                      <a:pt x="2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5" name="Freeform 19">
                <a:extLst>
                  <a:ext uri="{FF2B5EF4-FFF2-40B4-BE49-F238E27FC236}">
                    <a16:creationId xmlns:a16="http://schemas.microsoft.com/office/drawing/2014/main" id="{A1ECCEDD-87C3-A332-F24C-CA1E6CEC6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541"/>
                <a:ext cx="315" cy="204"/>
              </a:xfrm>
              <a:custGeom>
                <a:avLst/>
                <a:gdLst>
                  <a:gd name="T0" fmla="*/ 0 w 631"/>
                  <a:gd name="T1" fmla="*/ 2 h 408"/>
                  <a:gd name="T2" fmla="*/ 1 w 631"/>
                  <a:gd name="T3" fmla="*/ 0 h 408"/>
                  <a:gd name="T4" fmla="*/ 2 w 631"/>
                  <a:gd name="T5" fmla="*/ 1 h 408"/>
                  <a:gd name="T6" fmla="*/ 0 w 631"/>
                  <a:gd name="T7" fmla="*/ 2 h 408"/>
                  <a:gd name="T8" fmla="*/ 0 w 631"/>
                  <a:gd name="T9" fmla="*/ 2 h 408"/>
                  <a:gd name="T10" fmla="*/ 2 w 631"/>
                  <a:gd name="T11" fmla="*/ 1 h 408"/>
                  <a:gd name="T12" fmla="*/ 1 w 631"/>
                  <a:gd name="T13" fmla="*/ 1 h 408"/>
                  <a:gd name="T14" fmla="*/ 0 w 631"/>
                  <a:gd name="T15" fmla="*/ 2 h 408"/>
                  <a:gd name="T16" fmla="*/ 0 w 631"/>
                  <a:gd name="T17" fmla="*/ 2 h 408"/>
                  <a:gd name="T18" fmla="*/ 0 w 631"/>
                  <a:gd name="T19" fmla="*/ 2 h 40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31"/>
                  <a:gd name="T31" fmla="*/ 0 h 408"/>
                  <a:gd name="T32" fmla="*/ 631 w 631"/>
                  <a:gd name="T33" fmla="*/ 408 h 40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31" h="408">
                    <a:moveTo>
                      <a:pt x="0" y="322"/>
                    </a:moveTo>
                    <a:lnTo>
                      <a:pt x="487" y="0"/>
                    </a:lnTo>
                    <a:lnTo>
                      <a:pt x="631" y="31"/>
                    </a:lnTo>
                    <a:lnTo>
                      <a:pt x="181" y="408"/>
                    </a:lnTo>
                    <a:lnTo>
                      <a:pt x="156" y="384"/>
                    </a:lnTo>
                    <a:lnTo>
                      <a:pt x="584" y="46"/>
                    </a:lnTo>
                    <a:lnTo>
                      <a:pt x="494" y="25"/>
                    </a:lnTo>
                    <a:lnTo>
                      <a:pt x="38" y="328"/>
                    </a:lnTo>
                    <a:lnTo>
                      <a:pt x="0" y="3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6" name="Freeform 20">
                <a:extLst>
                  <a:ext uri="{FF2B5EF4-FFF2-40B4-BE49-F238E27FC236}">
                    <a16:creationId xmlns:a16="http://schemas.microsoft.com/office/drawing/2014/main" id="{FBBF1EDE-333B-C1A0-27AF-646A3116C2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695"/>
                <a:ext cx="95" cy="50"/>
              </a:xfrm>
              <a:custGeom>
                <a:avLst/>
                <a:gdLst>
                  <a:gd name="T0" fmla="*/ 0 w 191"/>
                  <a:gd name="T1" fmla="*/ 1 h 99"/>
                  <a:gd name="T2" fmla="*/ 0 w 191"/>
                  <a:gd name="T3" fmla="*/ 1 h 99"/>
                  <a:gd name="T4" fmla="*/ 0 w 191"/>
                  <a:gd name="T5" fmla="*/ 1 h 99"/>
                  <a:gd name="T6" fmla="*/ 0 w 191"/>
                  <a:gd name="T7" fmla="*/ 0 h 99"/>
                  <a:gd name="T8" fmla="*/ 0 w 191"/>
                  <a:gd name="T9" fmla="*/ 1 h 99"/>
                  <a:gd name="T10" fmla="*/ 0 w 191"/>
                  <a:gd name="T11" fmla="*/ 1 h 9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1"/>
                  <a:gd name="T19" fmla="*/ 0 h 99"/>
                  <a:gd name="T20" fmla="*/ 191 w 191"/>
                  <a:gd name="T21" fmla="*/ 99 h 9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1" h="99">
                    <a:moveTo>
                      <a:pt x="0" y="13"/>
                    </a:moveTo>
                    <a:lnTo>
                      <a:pt x="181" y="99"/>
                    </a:lnTo>
                    <a:lnTo>
                      <a:pt x="191" y="74"/>
                    </a:lnTo>
                    <a:lnTo>
                      <a:pt x="37" y="0"/>
                    </a:lnTo>
                    <a:lnTo>
                      <a:pt x="0" y="1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7" name="Freeform 21">
                <a:extLst>
                  <a:ext uri="{FF2B5EF4-FFF2-40B4-BE49-F238E27FC236}">
                    <a16:creationId xmlns:a16="http://schemas.microsoft.com/office/drawing/2014/main" id="{1FAA8768-73BA-1F6F-1735-200508902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5" y="1354"/>
                <a:ext cx="498" cy="263"/>
              </a:xfrm>
              <a:custGeom>
                <a:avLst/>
                <a:gdLst>
                  <a:gd name="T0" fmla="*/ 0 w 994"/>
                  <a:gd name="T1" fmla="*/ 2 h 524"/>
                  <a:gd name="T2" fmla="*/ 2 w 994"/>
                  <a:gd name="T3" fmla="*/ 3 h 524"/>
                  <a:gd name="T4" fmla="*/ 4 w 994"/>
                  <a:gd name="T5" fmla="*/ 1 h 524"/>
                  <a:gd name="T6" fmla="*/ 4 w 994"/>
                  <a:gd name="T7" fmla="*/ 0 h 524"/>
                  <a:gd name="T8" fmla="*/ 4 w 994"/>
                  <a:gd name="T9" fmla="*/ 1 h 524"/>
                  <a:gd name="T10" fmla="*/ 4 w 994"/>
                  <a:gd name="T11" fmla="*/ 1 h 524"/>
                  <a:gd name="T12" fmla="*/ 2 w 994"/>
                  <a:gd name="T13" fmla="*/ 2 h 524"/>
                  <a:gd name="T14" fmla="*/ 1 w 994"/>
                  <a:gd name="T15" fmla="*/ 2 h 524"/>
                  <a:gd name="T16" fmla="*/ 0 w 994"/>
                  <a:gd name="T17" fmla="*/ 2 h 524"/>
                  <a:gd name="T18" fmla="*/ 0 w 994"/>
                  <a:gd name="T19" fmla="*/ 2 h 52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994"/>
                  <a:gd name="T31" fmla="*/ 0 h 524"/>
                  <a:gd name="T32" fmla="*/ 994 w 994"/>
                  <a:gd name="T33" fmla="*/ 524 h 52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994" h="524">
                    <a:moveTo>
                      <a:pt x="0" y="501"/>
                    </a:moveTo>
                    <a:lnTo>
                      <a:pt x="334" y="524"/>
                    </a:lnTo>
                    <a:lnTo>
                      <a:pt x="994" y="189"/>
                    </a:lnTo>
                    <a:lnTo>
                      <a:pt x="986" y="0"/>
                    </a:lnTo>
                    <a:lnTo>
                      <a:pt x="955" y="10"/>
                    </a:lnTo>
                    <a:lnTo>
                      <a:pt x="971" y="178"/>
                    </a:lnTo>
                    <a:lnTo>
                      <a:pt x="328" y="504"/>
                    </a:lnTo>
                    <a:lnTo>
                      <a:pt x="11" y="477"/>
                    </a:lnTo>
                    <a:lnTo>
                      <a:pt x="0" y="50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8" name="Freeform 22">
                <a:extLst>
                  <a:ext uri="{FF2B5EF4-FFF2-40B4-BE49-F238E27FC236}">
                    <a16:creationId xmlns:a16="http://schemas.microsoft.com/office/drawing/2014/main" id="{E4541851-85CE-D624-1BA5-326D998AB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9" y="1702"/>
                <a:ext cx="182" cy="137"/>
              </a:xfrm>
              <a:custGeom>
                <a:avLst/>
                <a:gdLst>
                  <a:gd name="T0" fmla="*/ 1 w 364"/>
                  <a:gd name="T1" fmla="*/ 1 h 274"/>
                  <a:gd name="T2" fmla="*/ 1 w 364"/>
                  <a:gd name="T3" fmla="*/ 1 h 274"/>
                  <a:gd name="T4" fmla="*/ 1 w 364"/>
                  <a:gd name="T5" fmla="*/ 1 h 274"/>
                  <a:gd name="T6" fmla="*/ 1 w 364"/>
                  <a:gd name="T7" fmla="*/ 1 h 274"/>
                  <a:gd name="T8" fmla="*/ 1 w 364"/>
                  <a:gd name="T9" fmla="*/ 1 h 274"/>
                  <a:gd name="T10" fmla="*/ 1 w 364"/>
                  <a:gd name="T11" fmla="*/ 1 h 274"/>
                  <a:gd name="T12" fmla="*/ 1 w 364"/>
                  <a:gd name="T13" fmla="*/ 1 h 274"/>
                  <a:gd name="T14" fmla="*/ 1 w 364"/>
                  <a:gd name="T15" fmla="*/ 1 h 274"/>
                  <a:gd name="T16" fmla="*/ 1 w 364"/>
                  <a:gd name="T17" fmla="*/ 1 h 274"/>
                  <a:gd name="T18" fmla="*/ 0 w 364"/>
                  <a:gd name="T19" fmla="*/ 1 h 274"/>
                  <a:gd name="T20" fmla="*/ 0 w 364"/>
                  <a:gd name="T21" fmla="*/ 1 h 274"/>
                  <a:gd name="T22" fmla="*/ 1 w 364"/>
                  <a:gd name="T23" fmla="*/ 1 h 274"/>
                  <a:gd name="T24" fmla="*/ 1 w 364"/>
                  <a:gd name="T25" fmla="*/ 1 h 274"/>
                  <a:gd name="T26" fmla="*/ 1 w 364"/>
                  <a:gd name="T27" fmla="*/ 1 h 274"/>
                  <a:gd name="T28" fmla="*/ 1 w 364"/>
                  <a:gd name="T29" fmla="*/ 2 h 274"/>
                  <a:gd name="T30" fmla="*/ 1 w 364"/>
                  <a:gd name="T31" fmla="*/ 2 h 274"/>
                  <a:gd name="T32" fmla="*/ 1 w 364"/>
                  <a:gd name="T33" fmla="*/ 2 h 274"/>
                  <a:gd name="T34" fmla="*/ 1 w 364"/>
                  <a:gd name="T35" fmla="*/ 2 h 274"/>
                  <a:gd name="T36" fmla="*/ 1 w 364"/>
                  <a:gd name="T37" fmla="*/ 2 h 274"/>
                  <a:gd name="T38" fmla="*/ 1 w 364"/>
                  <a:gd name="T39" fmla="*/ 2 h 274"/>
                  <a:gd name="T40" fmla="*/ 1 w 364"/>
                  <a:gd name="T41" fmla="*/ 1 h 274"/>
                  <a:gd name="T42" fmla="*/ 1 w 364"/>
                  <a:gd name="T43" fmla="*/ 1 h 274"/>
                  <a:gd name="T44" fmla="*/ 1 w 364"/>
                  <a:gd name="T45" fmla="*/ 1 h 274"/>
                  <a:gd name="T46" fmla="*/ 2 w 364"/>
                  <a:gd name="T47" fmla="*/ 1 h 274"/>
                  <a:gd name="T48" fmla="*/ 2 w 364"/>
                  <a:gd name="T49" fmla="*/ 1 h 274"/>
                  <a:gd name="T50" fmla="*/ 2 w 364"/>
                  <a:gd name="T51" fmla="*/ 1 h 274"/>
                  <a:gd name="T52" fmla="*/ 2 w 364"/>
                  <a:gd name="T53" fmla="*/ 1 h 274"/>
                  <a:gd name="T54" fmla="*/ 2 w 364"/>
                  <a:gd name="T55" fmla="*/ 1 h 274"/>
                  <a:gd name="T56" fmla="*/ 2 w 364"/>
                  <a:gd name="T57" fmla="*/ 1 h 274"/>
                  <a:gd name="T58" fmla="*/ 2 w 364"/>
                  <a:gd name="T59" fmla="*/ 1 h 274"/>
                  <a:gd name="T60" fmla="*/ 2 w 364"/>
                  <a:gd name="T61" fmla="*/ 1 h 274"/>
                  <a:gd name="T62" fmla="*/ 2 w 364"/>
                  <a:gd name="T63" fmla="*/ 1 h 274"/>
                  <a:gd name="T64" fmla="*/ 2 w 364"/>
                  <a:gd name="T65" fmla="*/ 1 h 274"/>
                  <a:gd name="T66" fmla="*/ 2 w 364"/>
                  <a:gd name="T67" fmla="*/ 1 h 274"/>
                  <a:gd name="T68" fmla="*/ 1 w 364"/>
                  <a:gd name="T69" fmla="*/ 1 h 274"/>
                  <a:gd name="T70" fmla="*/ 1 w 364"/>
                  <a:gd name="T71" fmla="*/ 1 h 274"/>
                  <a:gd name="T72" fmla="*/ 1 w 364"/>
                  <a:gd name="T73" fmla="*/ 1 h 274"/>
                  <a:gd name="T74" fmla="*/ 1 w 364"/>
                  <a:gd name="T75" fmla="*/ 1 h 274"/>
                  <a:gd name="T76" fmla="*/ 1 w 364"/>
                  <a:gd name="T77" fmla="*/ 1 h 274"/>
                  <a:gd name="T78" fmla="*/ 1 w 364"/>
                  <a:gd name="T79" fmla="*/ 1 h 274"/>
                  <a:gd name="T80" fmla="*/ 1 w 364"/>
                  <a:gd name="T81" fmla="*/ 1 h 274"/>
                  <a:gd name="T82" fmla="*/ 1 w 364"/>
                  <a:gd name="T83" fmla="*/ 1 h 274"/>
                  <a:gd name="T84" fmla="*/ 1 w 364"/>
                  <a:gd name="T85" fmla="*/ 1 h 274"/>
                  <a:gd name="T86" fmla="*/ 1 w 364"/>
                  <a:gd name="T87" fmla="*/ 1 h 274"/>
                  <a:gd name="T88" fmla="*/ 1 w 364"/>
                  <a:gd name="T89" fmla="*/ 1 h 274"/>
                  <a:gd name="T90" fmla="*/ 1 w 364"/>
                  <a:gd name="T91" fmla="*/ 1 h 274"/>
                  <a:gd name="T92" fmla="*/ 1 w 364"/>
                  <a:gd name="T93" fmla="*/ 1 h 274"/>
                  <a:gd name="T94" fmla="*/ 1 w 364"/>
                  <a:gd name="T95" fmla="*/ 1 h 274"/>
                  <a:gd name="T96" fmla="*/ 1 w 364"/>
                  <a:gd name="T97" fmla="*/ 1 h 274"/>
                  <a:gd name="T98" fmla="*/ 1 w 364"/>
                  <a:gd name="T99" fmla="*/ 1 h 274"/>
                  <a:gd name="T100" fmla="*/ 1 w 364"/>
                  <a:gd name="T101" fmla="*/ 1 h 274"/>
                  <a:gd name="T102" fmla="*/ 1 w 364"/>
                  <a:gd name="T103" fmla="*/ 1 h 274"/>
                  <a:gd name="T104" fmla="*/ 1 w 364"/>
                  <a:gd name="T105" fmla="*/ 1 h 274"/>
                  <a:gd name="T106" fmla="*/ 1 w 364"/>
                  <a:gd name="T107" fmla="*/ 1 h 274"/>
                  <a:gd name="T108" fmla="*/ 1 w 364"/>
                  <a:gd name="T109" fmla="*/ 1 h 274"/>
                  <a:gd name="T110" fmla="*/ 1 w 364"/>
                  <a:gd name="T111" fmla="*/ 1 h 274"/>
                  <a:gd name="T112" fmla="*/ 1 w 364"/>
                  <a:gd name="T113" fmla="*/ 0 h 27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64"/>
                  <a:gd name="T172" fmla="*/ 0 h 274"/>
                  <a:gd name="T173" fmla="*/ 364 w 364"/>
                  <a:gd name="T174" fmla="*/ 274 h 27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64" h="274">
                    <a:moveTo>
                      <a:pt x="183" y="0"/>
                    </a:moveTo>
                    <a:lnTo>
                      <a:pt x="181" y="0"/>
                    </a:lnTo>
                    <a:lnTo>
                      <a:pt x="177" y="3"/>
                    </a:lnTo>
                    <a:lnTo>
                      <a:pt x="172" y="5"/>
                    </a:lnTo>
                    <a:lnTo>
                      <a:pt x="164" y="9"/>
                    </a:lnTo>
                    <a:lnTo>
                      <a:pt x="159" y="12"/>
                    </a:lnTo>
                    <a:lnTo>
                      <a:pt x="155" y="14"/>
                    </a:lnTo>
                    <a:lnTo>
                      <a:pt x="149" y="17"/>
                    </a:lnTo>
                    <a:lnTo>
                      <a:pt x="144" y="21"/>
                    </a:lnTo>
                    <a:lnTo>
                      <a:pt x="139" y="23"/>
                    </a:lnTo>
                    <a:lnTo>
                      <a:pt x="132" y="28"/>
                    </a:lnTo>
                    <a:lnTo>
                      <a:pt x="126" y="31"/>
                    </a:lnTo>
                    <a:lnTo>
                      <a:pt x="120" y="36"/>
                    </a:lnTo>
                    <a:lnTo>
                      <a:pt x="114" y="39"/>
                    </a:lnTo>
                    <a:lnTo>
                      <a:pt x="108" y="42"/>
                    </a:lnTo>
                    <a:lnTo>
                      <a:pt x="101" y="47"/>
                    </a:lnTo>
                    <a:lnTo>
                      <a:pt x="94" y="52"/>
                    </a:lnTo>
                    <a:lnTo>
                      <a:pt x="87" y="56"/>
                    </a:lnTo>
                    <a:lnTo>
                      <a:pt x="80" y="61"/>
                    </a:lnTo>
                    <a:lnTo>
                      <a:pt x="75" y="65"/>
                    </a:lnTo>
                    <a:lnTo>
                      <a:pt x="69" y="71"/>
                    </a:lnTo>
                    <a:lnTo>
                      <a:pt x="62" y="76"/>
                    </a:lnTo>
                    <a:lnTo>
                      <a:pt x="55" y="81"/>
                    </a:lnTo>
                    <a:lnTo>
                      <a:pt x="50" y="86"/>
                    </a:lnTo>
                    <a:lnTo>
                      <a:pt x="44" y="92"/>
                    </a:lnTo>
                    <a:lnTo>
                      <a:pt x="39" y="96"/>
                    </a:lnTo>
                    <a:lnTo>
                      <a:pt x="34" y="102"/>
                    </a:lnTo>
                    <a:lnTo>
                      <a:pt x="29" y="106"/>
                    </a:lnTo>
                    <a:lnTo>
                      <a:pt x="25" y="113"/>
                    </a:lnTo>
                    <a:lnTo>
                      <a:pt x="20" y="118"/>
                    </a:lnTo>
                    <a:lnTo>
                      <a:pt x="17" y="123"/>
                    </a:lnTo>
                    <a:lnTo>
                      <a:pt x="13" y="128"/>
                    </a:lnTo>
                    <a:lnTo>
                      <a:pt x="11" y="134"/>
                    </a:lnTo>
                    <a:lnTo>
                      <a:pt x="7" y="138"/>
                    </a:lnTo>
                    <a:lnTo>
                      <a:pt x="5" y="144"/>
                    </a:lnTo>
                    <a:lnTo>
                      <a:pt x="3" y="149"/>
                    </a:lnTo>
                    <a:lnTo>
                      <a:pt x="2" y="154"/>
                    </a:lnTo>
                    <a:lnTo>
                      <a:pt x="0" y="159"/>
                    </a:lnTo>
                    <a:lnTo>
                      <a:pt x="0" y="165"/>
                    </a:lnTo>
                    <a:lnTo>
                      <a:pt x="0" y="169"/>
                    </a:lnTo>
                    <a:lnTo>
                      <a:pt x="0" y="175"/>
                    </a:lnTo>
                    <a:lnTo>
                      <a:pt x="0" y="178"/>
                    </a:lnTo>
                    <a:lnTo>
                      <a:pt x="0" y="184"/>
                    </a:lnTo>
                    <a:lnTo>
                      <a:pt x="0" y="188"/>
                    </a:lnTo>
                    <a:lnTo>
                      <a:pt x="2" y="193"/>
                    </a:lnTo>
                    <a:lnTo>
                      <a:pt x="2" y="198"/>
                    </a:lnTo>
                    <a:lnTo>
                      <a:pt x="3" y="202"/>
                    </a:lnTo>
                    <a:lnTo>
                      <a:pt x="4" y="206"/>
                    </a:lnTo>
                    <a:lnTo>
                      <a:pt x="6" y="210"/>
                    </a:lnTo>
                    <a:lnTo>
                      <a:pt x="11" y="218"/>
                    </a:lnTo>
                    <a:lnTo>
                      <a:pt x="17" y="226"/>
                    </a:lnTo>
                    <a:lnTo>
                      <a:pt x="22" y="233"/>
                    </a:lnTo>
                    <a:lnTo>
                      <a:pt x="29" y="241"/>
                    </a:lnTo>
                    <a:lnTo>
                      <a:pt x="33" y="243"/>
                    </a:lnTo>
                    <a:lnTo>
                      <a:pt x="37" y="247"/>
                    </a:lnTo>
                    <a:lnTo>
                      <a:pt x="42" y="249"/>
                    </a:lnTo>
                    <a:lnTo>
                      <a:pt x="46" y="253"/>
                    </a:lnTo>
                    <a:lnTo>
                      <a:pt x="51" y="256"/>
                    </a:lnTo>
                    <a:lnTo>
                      <a:pt x="54" y="258"/>
                    </a:lnTo>
                    <a:lnTo>
                      <a:pt x="59" y="260"/>
                    </a:lnTo>
                    <a:lnTo>
                      <a:pt x="65" y="263"/>
                    </a:lnTo>
                    <a:lnTo>
                      <a:pt x="69" y="264"/>
                    </a:lnTo>
                    <a:lnTo>
                      <a:pt x="74" y="266"/>
                    </a:lnTo>
                    <a:lnTo>
                      <a:pt x="78" y="267"/>
                    </a:lnTo>
                    <a:lnTo>
                      <a:pt x="84" y="269"/>
                    </a:lnTo>
                    <a:lnTo>
                      <a:pt x="88" y="269"/>
                    </a:lnTo>
                    <a:lnTo>
                      <a:pt x="94" y="271"/>
                    </a:lnTo>
                    <a:lnTo>
                      <a:pt x="100" y="272"/>
                    </a:lnTo>
                    <a:lnTo>
                      <a:pt x="104" y="273"/>
                    </a:lnTo>
                    <a:lnTo>
                      <a:pt x="110" y="273"/>
                    </a:lnTo>
                    <a:lnTo>
                      <a:pt x="116" y="273"/>
                    </a:lnTo>
                    <a:lnTo>
                      <a:pt x="122" y="273"/>
                    </a:lnTo>
                    <a:lnTo>
                      <a:pt x="128" y="274"/>
                    </a:lnTo>
                    <a:lnTo>
                      <a:pt x="134" y="273"/>
                    </a:lnTo>
                    <a:lnTo>
                      <a:pt x="140" y="272"/>
                    </a:lnTo>
                    <a:lnTo>
                      <a:pt x="145" y="271"/>
                    </a:lnTo>
                    <a:lnTo>
                      <a:pt x="152" y="269"/>
                    </a:lnTo>
                    <a:lnTo>
                      <a:pt x="158" y="268"/>
                    </a:lnTo>
                    <a:lnTo>
                      <a:pt x="164" y="267"/>
                    </a:lnTo>
                    <a:lnTo>
                      <a:pt x="171" y="265"/>
                    </a:lnTo>
                    <a:lnTo>
                      <a:pt x="177" y="263"/>
                    </a:lnTo>
                    <a:lnTo>
                      <a:pt x="183" y="260"/>
                    </a:lnTo>
                    <a:lnTo>
                      <a:pt x="190" y="258"/>
                    </a:lnTo>
                    <a:lnTo>
                      <a:pt x="197" y="255"/>
                    </a:lnTo>
                    <a:lnTo>
                      <a:pt x="204" y="251"/>
                    </a:lnTo>
                    <a:lnTo>
                      <a:pt x="209" y="248"/>
                    </a:lnTo>
                    <a:lnTo>
                      <a:pt x="215" y="244"/>
                    </a:lnTo>
                    <a:lnTo>
                      <a:pt x="222" y="240"/>
                    </a:lnTo>
                    <a:lnTo>
                      <a:pt x="229" y="236"/>
                    </a:lnTo>
                    <a:lnTo>
                      <a:pt x="236" y="231"/>
                    </a:lnTo>
                    <a:lnTo>
                      <a:pt x="241" y="225"/>
                    </a:lnTo>
                    <a:lnTo>
                      <a:pt x="248" y="220"/>
                    </a:lnTo>
                    <a:lnTo>
                      <a:pt x="254" y="215"/>
                    </a:lnTo>
                    <a:lnTo>
                      <a:pt x="260" y="209"/>
                    </a:lnTo>
                    <a:lnTo>
                      <a:pt x="266" y="202"/>
                    </a:lnTo>
                    <a:lnTo>
                      <a:pt x="272" y="196"/>
                    </a:lnTo>
                    <a:lnTo>
                      <a:pt x="278" y="191"/>
                    </a:lnTo>
                    <a:lnTo>
                      <a:pt x="283" y="184"/>
                    </a:lnTo>
                    <a:lnTo>
                      <a:pt x="289" y="178"/>
                    </a:lnTo>
                    <a:lnTo>
                      <a:pt x="295" y="171"/>
                    </a:lnTo>
                    <a:lnTo>
                      <a:pt x="301" y="166"/>
                    </a:lnTo>
                    <a:lnTo>
                      <a:pt x="306" y="159"/>
                    </a:lnTo>
                    <a:lnTo>
                      <a:pt x="311" y="153"/>
                    </a:lnTo>
                    <a:lnTo>
                      <a:pt x="317" y="147"/>
                    </a:lnTo>
                    <a:lnTo>
                      <a:pt x="322" y="142"/>
                    </a:lnTo>
                    <a:lnTo>
                      <a:pt x="326" y="135"/>
                    </a:lnTo>
                    <a:lnTo>
                      <a:pt x="330" y="130"/>
                    </a:lnTo>
                    <a:lnTo>
                      <a:pt x="335" y="123"/>
                    </a:lnTo>
                    <a:lnTo>
                      <a:pt x="339" y="119"/>
                    </a:lnTo>
                    <a:lnTo>
                      <a:pt x="343" y="114"/>
                    </a:lnTo>
                    <a:lnTo>
                      <a:pt x="345" y="110"/>
                    </a:lnTo>
                    <a:lnTo>
                      <a:pt x="348" y="105"/>
                    </a:lnTo>
                    <a:lnTo>
                      <a:pt x="352" y="102"/>
                    </a:lnTo>
                    <a:lnTo>
                      <a:pt x="356" y="94"/>
                    </a:lnTo>
                    <a:lnTo>
                      <a:pt x="361" y="89"/>
                    </a:lnTo>
                    <a:lnTo>
                      <a:pt x="363" y="86"/>
                    </a:lnTo>
                    <a:lnTo>
                      <a:pt x="364" y="86"/>
                    </a:lnTo>
                    <a:lnTo>
                      <a:pt x="346" y="66"/>
                    </a:lnTo>
                    <a:lnTo>
                      <a:pt x="345" y="68"/>
                    </a:lnTo>
                    <a:lnTo>
                      <a:pt x="343" y="71"/>
                    </a:lnTo>
                    <a:lnTo>
                      <a:pt x="338" y="76"/>
                    </a:lnTo>
                    <a:lnTo>
                      <a:pt x="334" y="84"/>
                    </a:lnTo>
                    <a:lnTo>
                      <a:pt x="330" y="87"/>
                    </a:lnTo>
                    <a:lnTo>
                      <a:pt x="327" y="92"/>
                    </a:lnTo>
                    <a:lnTo>
                      <a:pt x="323" y="96"/>
                    </a:lnTo>
                    <a:lnTo>
                      <a:pt x="320" y="101"/>
                    </a:lnTo>
                    <a:lnTo>
                      <a:pt x="315" y="105"/>
                    </a:lnTo>
                    <a:lnTo>
                      <a:pt x="312" y="111"/>
                    </a:lnTo>
                    <a:lnTo>
                      <a:pt x="307" y="117"/>
                    </a:lnTo>
                    <a:lnTo>
                      <a:pt x="303" y="123"/>
                    </a:lnTo>
                    <a:lnTo>
                      <a:pt x="298" y="129"/>
                    </a:lnTo>
                    <a:lnTo>
                      <a:pt x="293" y="135"/>
                    </a:lnTo>
                    <a:lnTo>
                      <a:pt x="287" y="141"/>
                    </a:lnTo>
                    <a:lnTo>
                      <a:pt x="282" y="147"/>
                    </a:lnTo>
                    <a:lnTo>
                      <a:pt x="277" y="153"/>
                    </a:lnTo>
                    <a:lnTo>
                      <a:pt x="272" y="160"/>
                    </a:lnTo>
                    <a:lnTo>
                      <a:pt x="266" y="166"/>
                    </a:lnTo>
                    <a:lnTo>
                      <a:pt x="262" y="172"/>
                    </a:lnTo>
                    <a:lnTo>
                      <a:pt x="255" y="178"/>
                    </a:lnTo>
                    <a:lnTo>
                      <a:pt x="250" y="184"/>
                    </a:lnTo>
                    <a:lnTo>
                      <a:pt x="244" y="190"/>
                    </a:lnTo>
                    <a:lnTo>
                      <a:pt x="239" y="195"/>
                    </a:lnTo>
                    <a:lnTo>
                      <a:pt x="233" y="201"/>
                    </a:lnTo>
                    <a:lnTo>
                      <a:pt x="228" y="207"/>
                    </a:lnTo>
                    <a:lnTo>
                      <a:pt x="222" y="211"/>
                    </a:lnTo>
                    <a:lnTo>
                      <a:pt x="217" y="216"/>
                    </a:lnTo>
                    <a:lnTo>
                      <a:pt x="210" y="219"/>
                    </a:lnTo>
                    <a:lnTo>
                      <a:pt x="206" y="223"/>
                    </a:lnTo>
                    <a:lnTo>
                      <a:pt x="199" y="227"/>
                    </a:lnTo>
                    <a:lnTo>
                      <a:pt x="195" y="231"/>
                    </a:lnTo>
                    <a:lnTo>
                      <a:pt x="188" y="233"/>
                    </a:lnTo>
                    <a:lnTo>
                      <a:pt x="183" y="236"/>
                    </a:lnTo>
                    <a:lnTo>
                      <a:pt x="177" y="239"/>
                    </a:lnTo>
                    <a:lnTo>
                      <a:pt x="173" y="242"/>
                    </a:lnTo>
                    <a:lnTo>
                      <a:pt x="167" y="243"/>
                    </a:lnTo>
                    <a:lnTo>
                      <a:pt x="161" y="244"/>
                    </a:lnTo>
                    <a:lnTo>
                      <a:pt x="157" y="247"/>
                    </a:lnTo>
                    <a:lnTo>
                      <a:pt x="152" y="248"/>
                    </a:lnTo>
                    <a:lnTo>
                      <a:pt x="147" y="249"/>
                    </a:lnTo>
                    <a:lnTo>
                      <a:pt x="141" y="249"/>
                    </a:lnTo>
                    <a:lnTo>
                      <a:pt x="136" y="250"/>
                    </a:lnTo>
                    <a:lnTo>
                      <a:pt x="132" y="251"/>
                    </a:lnTo>
                    <a:lnTo>
                      <a:pt x="127" y="250"/>
                    </a:lnTo>
                    <a:lnTo>
                      <a:pt x="123" y="250"/>
                    </a:lnTo>
                    <a:lnTo>
                      <a:pt x="118" y="250"/>
                    </a:lnTo>
                    <a:lnTo>
                      <a:pt x="114" y="250"/>
                    </a:lnTo>
                    <a:lnTo>
                      <a:pt x="108" y="249"/>
                    </a:lnTo>
                    <a:lnTo>
                      <a:pt x="104" y="249"/>
                    </a:lnTo>
                    <a:lnTo>
                      <a:pt x="100" y="248"/>
                    </a:lnTo>
                    <a:lnTo>
                      <a:pt x="95" y="247"/>
                    </a:lnTo>
                    <a:lnTo>
                      <a:pt x="91" y="245"/>
                    </a:lnTo>
                    <a:lnTo>
                      <a:pt x="86" y="244"/>
                    </a:lnTo>
                    <a:lnTo>
                      <a:pt x="83" y="242"/>
                    </a:lnTo>
                    <a:lnTo>
                      <a:pt x="79" y="242"/>
                    </a:lnTo>
                    <a:lnTo>
                      <a:pt x="71" y="238"/>
                    </a:lnTo>
                    <a:lnTo>
                      <a:pt x="66" y="235"/>
                    </a:lnTo>
                    <a:lnTo>
                      <a:pt x="59" y="230"/>
                    </a:lnTo>
                    <a:lnTo>
                      <a:pt x="52" y="225"/>
                    </a:lnTo>
                    <a:lnTo>
                      <a:pt x="45" y="219"/>
                    </a:lnTo>
                    <a:lnTo>
                      <a:pt x="41" y="214"/>
                    </a:lnTo>
                    <a:lnTo>
                      <a:pt x="34" y="207"/>
                    </a:lnTo>
                    <a:lnTo>
                      <a:pt x="30" y="201"/>
                    </a:lnTo>
                    <a:lnTo>
                      <a:pt x="27" y="194"/>
                    </a:lnTo>
                    <a:lnTo>
                      <a:pt x="25" y="188"/>
                    </a:lnTo>
                    <a:lnTo>
                      <a:pt x="22" y="179"/>
                    </a:lnTo>
                    <a:lnTo>
                      <a:pt x="22" y="171"/>
                    </a:lnTo>
                    <a:lnTo>
                      <a:pt x="22" y="163"/>
                    </a:lnTo>
                    <a:lnTo>
                      <a:pt x="25" y="155"/>
                    </a:lnTo>
                    <a:lnTo>
                      <a:pt x="26" y="151"/>
                    </a:lnTo>
                    <a:lnTo>
                      <a:pt x="28" y="147"/>
                    </a:lnTo>
                    <a:lnTo>
                      <a:pt x="30" y="143"/>
                    </a:lnTo>
                    <a:lnTo>
                      <a:pt x="34" y="139"/>
                    </a:lnTo>
                    <a:lnTo>
                      <a:pt x="36" y="135"/>
                    </a:lnTo>
                    <a:lnTo>
                      <a:pt x="39" y="130"/>
                    </a:lnTo>
                    <a:lnTo>
                      <a:pt x="44" y="126"/>
                    </a:lnTo>
                    <a:lnTo>
                      <a:pt x="49" y="122"/>
                    </a:lnTo>
                    <a:lnTo>
                      <a:pt x="53" y="117"/>
                    </a:lnTo>
                    <a:lnTo>
                      <a:pt x="58" y="112"/>
                    </a:lnTo>
                    <a:lnTo>
                      <a:pt x="63" y="106"/>
                    </a:lnTo>
                    <a:lnTo>
                      <a:pt x="70" y="102"/>
                    </a:lnTo>
                    <a:lnTo>
                      <a:pt x="76" y="97"/>
                    </a:lnTo>
                    <a:lnTo>
                      <a:pt x="83" y="93"/>
                    </a:lnTo>
                    <a:lnTo>
                      <a:pt x="90" y="88"/>
                    </a:lnTo>
                    <a:lnTo>
                      <a:pt x="96" y="84"/>
                    </a:lnTo>
                    <a:lnTo>
                      <a:pt x="103" y="78"/>
                    </a:lnTo>
                    <a:lnTo>
                      <a:pt x="110" y="73"/>
                    </a:lnTo>
                    <a:lnTo>
                      <a:pt x="117" y="68"/>
                    </a:lnTo>
                    <a:lnTo>
                      <a:pt x="125" y="63"/>
                    </a:lnTo>
                    <a:lnTo>
                      <a:pt x="132" y="58"/>
                    </a:lnTo>
                    <a:lnTo>
                      <a:pt x="139" y="54"/>
                    </a:lnTo>
                    <a:lnTo>
                      <a:pt x="145" y="49"/>
                    </a:lnTo>
                    <a:lnTo>
                      <a:pt x="152" y="46"/>
                    </a:lnTo>
                    <a:lnTo>
                      <a:pt x="159" y="41"/>
                    </a:lnTo>
                    <a:lnTo>
                      <a:pt x="166" y="37"/>
                    </a:lnTo>
                    <a:lnTo>
                      <a:pt x="172" y="32"/>
                    </a:lnTo>
                    <a:lnTo>
                      <a:pt x="179" y="30"/>
                    </a:lnTo>
                    <a:lnTo>
                      <a:pt x="184" y="25"/>
                    </a:lnTo>
                    <a:lnTo>
                      <a:pt x="190" y="22"/>
                    </a:lnTo>
                    <a:lnTo>
                      <a:pt x="195" y="19"/>
                    </a:lnTo>
                    <a:lnTo>
                      <a:pt x="200" y="16"/>
                    </a:lnTo>
                    <a:lnTo>
                      <a:pt x="204" y="14"/>
                    </a:lnTo>
                    <a:lnTo>
                      <a:pt x="208" y="12"/>
                    </a:lnTo>
                    <a:lnTo>
                      <a:pt x="212" y="9"/>
                    </a:lnTo>
                    <a:lnTo>
                      <a:pt x="215" y="8"/>
                    </a:lnTo>
                    <a:lnTo>
                      <a:pt x="218" y="6"/>
                    </a:lnTo>
                    <a:lnTo>
                      <a:pt x="221" y="6"/>
                    </a:lnTo>
                    <a:lnTo>
                      <a:pt x="183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19" name="Freeform 23">
                <a:extLst>
                  <a:ext uri="{FF2B5EF4-FFF2-40B4-BE49-F238E27FC236}">
                    <a16:creationId xmlns:a16="http://schemas.microsoft.com/office/drawing/2014/main" id="{04EFB8FA-1A8C-C721-1E16-E56879C567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726"/>
                <a:ext cx="120" cy="87"/>
              </a:xfrm>
              <a:custGeom>
                <a:avLst/>
                <a:gdLst>
                  <a:gd name="T0" fmla="*/ 1 w 239"/>
                  <a:gd name="T1" fmla="*/ 0 h 176"/>
                  <a:gd name="T2" fmla="*/ 1 w 239"/>
                  <a:gd name="T3" fmla="*/ 0 h 176"/>
                  <a:gd name="T4" fmla="*/ 1 w 239"/>
                  <a:gd name="T5" fmla="*/ 0 h 176"/>
                  <a:gd name="T6" fmla="*/ 1 w 239"/>
                  <a:gd name="T7" fmla="*/ 0 h 176"/>
                  <a:gd name="T8" fmla="*/ 1 w 239"/>
                  <a:gd name="T9" fmla="*/ 0 h 176"/>
                  <a:gd name="T10" fmla="*/ 1 w 239"/>
                  <a:gd name="T11" fmla="*/ 0 h 176"/>
                  <a:gd name="T12" fmla="*/ 1 w 239"/>
                  <a:gd name="T13" fmla="*/ 0 h 176"/>
                  <a:gd name="T14" fmla="*/ 1 w 239"/>
                  <a:gd name="T15" fmla="*/ 0 h 176"/>
                  <a:gd name="T16" fmla="*/ 1 w 239"/>
                  <a:gd name="T17" fmla="*/ 0 h 176"/>
                  <a:gd name="T18" fmla="*/ 1 w 239"/>
                  <a:gd name="T19" fmla="*/ 0 h 176"/>
                  <a:gd name="T20" fmla="*/ 0 w 239"/>
                  <a:gd name="T21" fmla="*/ 0 h 176"/>
                  <a:gd name="T22" fmla="*/ 1 w 239"/>
                  <a:gd name="T23" fmla="*/ 0 h 176"/>
                  <a:gd name="T24" fmla="*/ 1 w 239"/>
                  <a:gd name="T25" fmla="*/ 0 h 176"/>
                  <a:gd name="T26" fmla="*/ 1 w 239"/>
                  <a:gd name="T27" fmla="*/ 0 h 176"/>
                  <a:gd name="T28" fmla="*/ 1 w 239"/>
                  <a:gd name="T29" fmla="*/ 0 h 176"/>
                  <a:gd name="T30" fmla="*/ 1 w 239"/>
                  <a:gd name="T31" fmla="*/ 0 h 176"/>
                  <a:gd name="T32" fmla="*/ 1 w 239"/>
                  <a:gd name="T33" fmla="*/ 0 h 176"/>
                  <a:gd name="T34" fmla="*/ 1 w 239"/>
                  <a:gd name="T35" fmla="*/ 0 h 176"/>
                  <a:gd name="T36" fmla="*/ 1 w 239"/>
                  <a:gd name="T37" fmla="*/ 0 h 176"/>
                  <a:gd name="T38" fmla="*/ 1 w 239"/>
                  <a:gd name="T39" fmla="*/ 0 h 176"/>
                  <a:gd name="T40" fmla="*/ 1 w 239"/>
                  <a:gd name="T41" fmla="*/ 0 h 176"/>
                  <a:gd name="T42" fmla="*/ 1 w 239"/>
                  <a:gd name="T43" fmla="*/ 0 h 176"/>
                  <a:gd name="T44" fmla="*/ 1 w 239"/>
                  <a:gd name="T45" fmla="*/ 0 h 176"/>
                  <a:gd name="T46" fmla="*/ 1 w 239"/>
                  <a:gd name="T47" fmla="*/ 0 h 176"/>
                  <a:gd name="T48" fmla="*/ 1 w 239"/>
                  <a:gd name="T49" fmla="*/ 0 h 176"/>
                  <a:gd name="T50" fmla="*/ 1 w 239"/>
                  <a:gd name="T51" fmla="*/ 0 h 176"/>
                  <a:gd name="T52" fmla="*/ 1 w 239"/>
                  <a:gd name="T53" fmla="*/ 0 h 176"/>
                  <a:gd name="T54" fmla="*/ 1 w 239"/>
                  <a:gd name="T55" fmla="*/ 0 h 176"/>
                  <a:gd name="T56" fmla="*/ 1 w 239"/>
                  <a:gd name="T57" fmla="*/ 0 h 176"/>
                  <a:gd name="T58" fmla="*/ 1 w 239"/>
                  <a:gd name="T59" fmla="*/ 0 h 176"/>
                  <a:gd name="T60" fmla="*/ 1 w 239"/>
                  <a:gd name="T61" fmla="*/ 0 h 176"/>
                  <a:gd name="T62" fmla="*/ 1 w 239"/>
                  <a:gd name="T63" fmla="*/ 0 h 176"/>
                  <a:gd name="T64" fmla="*/ 1 w 239"/>
                  <a:gd name="T65" fmla="*/ 0 h 176"/>
                  <a:gd name="T66" fmla="*/ 1 w 239"/>
                  <a:gd name="T67" fmla="*/ 0 h 176"/>
                  <a:gd name="T68" fmla="*/ 1 w 239"/>
                  <a:gd name="T69" fmla="*/ 0 h 176"/>
                  <a:gd name="T70" fmla="*/ 1 w 239"/>
                  <a:gd name="T71" fmla="*/ 0 h 176"/>
                  <a:gd name="T72" fmla="*/ 1 w 239"/>
                  <a:gd name="T73" fmla="*/ 0 h 176"/>
                  <a:gd name="T74" fmla="*/ 1 w 239"/>
                  <a:gd name="T75" fmla="*/ 0 h 176"/>
                  <a:gd name="T76" fmla="*/ 1 w 239"/>
                  <a:gd name="T77" fmla="*/ 0 h 176"/>
                  <a:gd name="T78" fmla="*/ 1 w 239"/>
                  <a:gd name="T79" fmla="*/ 0 h 176"/>
                  <a:gd name="T80" fmla="*/ 1 w 239"/>
                  <a:gd name="T81" fmla="*/ 0 h 176"/>
                  <a:gd name="T82" fmla="*/ 1 w 239"/>
                  <a:gd name="T83" fmla="*/ 0 h 176"/>
                  <a:gd name="T84" fmla="*/ 1 w 239"/>
                  <a:gd name="T85" fmla="*/ 0 h 176"/>
                  <a:gd name="T86" fmla="*/ 1 w 239"/>
                  <a:gd name="T87" fmla="*/ 0 h 176"/>
                  <a:gd name="T88" fmla="*/ 1 w 239"/>
                  <a:gd name="T89" fmla="*/ 0 h 176"/>
                  <a:gd name="T90" fmla="*/ 1 w 239"/>
                  <a:gd name="T91" fmla="*/ 0 h 176"/>
                  <a:gd name="T92" fmla="*/ 1 w 239"/>
                  <a:gd name="T93" fmla="*/ 0 h 176"/>
                  <a:gd name="T94" fmla="*/ 1 w 239"/>
                  <a:gd name="T95" fmla="*/ 0 h 176"/>
                  <a:gd name="T96" fmla="*/ 1 w 239"/>
                  <a:gd name="T97" fmla="*/ 0 h 176"/>
                  <a:gd name="T98" fmla="*/ 1 w 239"/>
                  <a:gd name="T99" fmla="*/ 0 h 176"/>
                  <a:gd name="T100" fmla="*/ 1 w 239"/>
                  <a:gd name="T101" fmla="*/ 0 h 176"/>
                  <a:gd name="T102" fmla="*/ 1 w 239"/>
                  <a:gd name="T103" fmla="*/ 0 h 176"/>
                  <a:gd name="T104" fmla="*/ 1 w 239"/>
                  <a:gd name="T105" fmla="*/ 0 h 17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239"/>
                  <a:gd name="T160" fmla="*/ 0 h 176"/>
                  <a:gd name="T161" fmla="*/ 239 w 239"/>
                  <a:gd name="T162" fmla="*/ 176 h 17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239" h="176">
                    <a:moveTo>
                      <a:pt x="149" y="0"/>
                    </a:moveTo>
                    <a:lnTo>
                      <a:pt x="148" y="0"/>
                    </a:lnTo>
                    <a:lnTo>
                      <a:pt x="145" y="1"/>
                    </a:lnTo>
                    <a:lnTo>
                      <a:pt x="140" y="3"/>
                    </a:lnTo>
                    <a:lnTo>
                      <a:pt x="134" y="7"/>
                    </a:lnTo>
                    <a:lnTo>
                      <a:pt x="130" y="8"/>
                    </a:lnTo>
                    <a:lnTo>
                      <a:pt x="126" y="10"/>
                    </a:lnTo>
                    <a:lnTo>
                      <a:pt x="122" y="13"/>
                    </a:lnTo>
                    <a:lnTo>
                      <a:pt x="117" y="15"/>
                    </a:lnTo>
                    <a:lnTo>
                      <a:pt x="113" y="17"/>
                    </a:lnTo>
                    <a:lnTo>
                      <a:pt x="108" y="19"/>
                    </a:lnTo>
                    <a:lnTo>
                      <a:pt x="102" y="23"/>
                    </a:lnTo>
                    <a:lnTo>
                      <a:pt x="98" y="25"/>
                    </a:lnTo>
                    <a:lnTo>
                      <a:pt x="92" y="27"/>
                    </a:lnTo>
                    <a:lnTo>
                      <a:pt x="86" y="30"/>
                    </a:lnTo>
                    <a:lnTo>
                      <a:pt x="81" y="33"/>
                    </a:lnTo>
                    <a:lnTo>
                      <a:pt x="76" y="37"/>
                    </a:lnTo>
                    <a:lnTo>
                      <a:pt x="71" y="40"/>
                    </a:lnTo>
                    <a:lnTo>
                      <a:pt x="65" y="43"/>
                    </a:lnTo>
                    <a:lnTo>
                      <a:pt x="59" y="47"/>
                    </a:lnTo>
                    <a:lnTo>
                      <a:pt x="55" y="50"/>
                    </a:lnTo>
                    <a:lnTo>
                      <a:pt x="49" y="54"/>
                    </a:lnTo>
                    <a:lnTo>
                      <a:pt x="44" y="57"/>
                    </a:lnTo>
                    <a:lnTo>
                      <a:pt x="40" y="60"/>
                    </a:lnTo>
                    <a:lnTo>
                      <a:pt x="35" y="65"/>
                    </a:lnTo>
                    <a:lnTo>
                      <a:pt x="26" y="72"/>
                    </a:lnTo>
                    <a:lnTo>
                      <a:pt x="19" y="81"/>
                    </a:lnTo>
                    <a:lnTo>
                      <a:pt x="12" y="88"/>
                    </a:lnTo>
                    <a:lnTo>
                      <a:pt x="8" y="95"/>
                    </a:lnTo>
                    <a:lnTo>
                      <a:pt x="4" y="102"/>
                    </a:lnTo>
                    <a:lnTo>
                      <a:pt x="3" y="108"/>
                    </a:lnTo>
                    <a:lnTo>
                      <a:pt x="1" y="115"/>
                    </a:lnTo>
                    <a:lnTo>
                      <a:pt x="0" y="122"/>
                    </a:lnTo>
                    <a:lnTo>
                      <a:pt x="0" y="129"/>
                    </a:lnTo>
                    <a:lnTo>
                      <a:pt x="2" y="136"/>
                    </a:lnTo>
                    <a:lnTo>
                      <a:pt x="3" y="141"/>
                    </a:lnTo>
                    <a:lnTo>
                      <a:pt x="6" y="146"/>
                    </a:lnTo>
                    <a:lnTo>
                      <a:pt x="8" y="151"/>
                    </a:lnTo>
                    <a:lnTo>
                      <a:pt x="12" y="156"/>
                    </a:lnTo>
                    <a:lnTo>
                      <a:pt x="16" y="160"/>
                    </a:lnTo>
                    <a:lnTo>
                      <a:pt x="20" y="164"/>
                    </a:lnTo>
                    <a:lnTo>
                      <a:pt x="25" y="167"/>
                    </a:lnTo>
                    <a:lnTo>
                      <a:pt x="29" y="171"/>
                    </a:lnTo>
                    <a:lnTo>
                      <a:pt x="34" y="172"/>
                    </a:lnTo>
                    <a:lnTo>
                      <a:pt x="40" y="173"/>
                    </a:lnTo>
                    <a:lnTo>
                      <a:pt x="45" y="175"/>
                    </a:lnTo>
                    <a:lnTo>
                      <a:pt x="52" y="176"/>
                    </a:lnTo>
                    <a:lnTo>
                      <a:pt x="59" y="175"/>
                    </a:lnTo>
                    <a:lnTo>
                      <a:pt x="68" y="173"/>
                    </a:lnTo>
                    <a:lnTo>
                      <a:pt x="72" y="173"/>
                    </a:lnTo>
                    <a:lnTo>
                      <a:pt x="75" y="172"/>
                    </a:lnTo>
                    <a:lnTo>
                      <a:pt x="80" y="171"/>
                    </a:lnTo>
                    <a:lnTo>
                      <a:pt x="84" y="171"/>
                    </a:lnTo>
                    <a:lnTo>
                      <a:pt x="89" y="170"/>
                    </a:lnTo>
                    <a:lnTo>
                      <a:pt x="93" y="169"/>
                    </a:lnTo>
                    <a:lnTo>
                      <a:pt x="97" y="167"/>
                    </a:lnTo>
                    <a:lnTo>
                      <a:pt x="101" y="165"/>
                    </a:lnTo>
                    <a:lnTo>
                      <a:pt x="106" y="163"/>
                    </a:lnTo>
                    <a:lnTo>
                      <a:pt x="110" y="162"/>
                    </a:lnTo>
                    <a:lnTo>
                      <a:pt x="115" y="160"/>
                    </a:lnTo>
                    <a:lnTo>
                      <a:pt x="120" y="157"/>
                    </a:lnTo>
                    <a:lnTo>
                      <a:pt x="124" y="155"/>
                    </a:lnTo>
                    <a:lnTo>
                      <a:pt x="129" y="153"/>
                    </a:lnTo>
                    <a:lnTo>
                      <a:pt x="133" y="151"/>
                    </a:lnTo>
                    <a:lnTo>
                      <a:pt x="138" y="148"/>
                    </a:lnTo>
                    <a:lnTo>
                      <a:pt x="142" y="145"/>
                    </a:lnTo>
                    <a:lnTo>
                      <a:pt x="147" y="141"/>
                    </a:lnTo>
                    <a:lnTo>
                      <a:pt x="151" y="139"/>
                    </a:lnTo>
                    <a:lnTo>
                      <a:pt x="156" y="136"/>
                    </a:lnTo>
                    <a:lnTo>
                      <a:pt x="164" y="128"/>
                    </a:lnTo>
                    <a:lnTo>
                      <a:pt x="172" y="120"/>
                    </a:lnTo>
                    <a:lnTo>
                      <a:pt x="180" y="112"/>
                    </a:lnTo>
                    <a:lnTo>
                      <a:pt x="189" y="104"/>
                    </a:lnTo>
                    <a:lnTo>
                      <a:pt x="196" y="96"/>
                    </a:lnTo>
                    <a:lnTo>
                      <a:pt x="203" y="88"/>
                    </a:lnTo>
                    <a:lnTo>
                      <a:pt x="208" y="80"/>
                    </a:lnTo>
                    <a:lnTo>
                      <a:pt x="215" y="73"/>
                    </a:lnTo>
                    <a:lnTo>
                      <a:pt x="220" y="65"/>
                    </a:lnTo>
                    <a:lnTo>
                      <a:pt x="226" y="58"/>
                    </a:lnTo>
                    <a:lnTo>
                      <a:pt x="229" y="53"/>
                    </a:lnTo>
                    <a:lnTo>
                      <a:pt x="232" y="48"/>
                    </a:lnTo>
                    <a:lnTo>
                      <a:pt x="235" y="43"/>
                    </a:lnTo>
                    <a:lnTo>
                      <a:pt x="237" y="41"/>
                    </a:lnTo>
                    <a:lnTo>
                      <a:pt x="239" y="39"/>
                    </a:lnTo>
                    <a:lnTo>
                      <a:pt x="238" y="37"/>
                    </a:lnTo>
                    <a:lnTo>
                      <a:pt x="236" y="37"/>
                    </a:lnTo>
                    <a:lnTo>
                      <a:pt x="232" y="34"/>
                    </a:lnTo>
                    <a:lnTo>
                      <a:pt x="228" y="32"/>
                    </a:lnTo>
                    <a:lnTo>
                      <a:pt x="223" y="30"/>
                    </a:lnTo>
                    <a:lnTo>
                      <a:pt x="220" y="30"/>
                    </a:lnTo>
                    <a:lnTo>
                      <a:pt x="216" y="30"/>
                    </a:lnTo>
                    <a:lnTo>
                      <a:pt x="216" y="32"/>
                    </a:lnTo>
                    <a:lnTo>
                      <a:pt x="215" y="34"/>
                    </a:lnTo>
                    <a:lnTo>
                      <a:pt x="214" y="37"/>
                    </a:lnTo>
                    <a:lnTo>
                      <a:pt x="211" y="41"/>
                    </a:lnTo>
                    <a:lnTo>
                      <a:pt x="207" y="46"/>
                    </a:lnTo>
                    <a:lnTo>
                      <a:pt x="203" y="50"/>
                    </a:lnTo>
                    <a:lnTo>
                      <a:pt x="198" y="55"/>
                    </a:lnTo>
                    <a:lnTo>
                      <a:pt x="191" y="59"/>
                    </a:lnTo>
                    <a:lnTo>
                      <a:pt x="187" y="66"/>
                    </a:lnTo>
                    <a:lnTo>
                      <a:pt x="179" y="72"/>
                    </a:lnTo>
                    <a:lnTo>
                      <a:pt x="172" y="79"/>
                    </a:lnTo>
                    <a:lnTo>
                      <a:pt x="164" y="84"/>
                    </a:lnTo>
                    <a:lnTo>
                      <a:pt x="157" y="91"/>
                    </a:lnTo>
                    <a:lnTo>
                      <a:pt x="149" y="97"/>
                    </a:lnTo>
                    <a:lnTo>
                      <a:pt x="142" y="104"/>
                    </a:lnTo>
                    <a:lnTo>
                      <a:pt x="136" y="111"/>
                    </a:lnTo>
                    <a:lnTo>
                      <a:pt x="129" y="118"/>
                    </a:lnTo>
                    <a:lnTo>
                      <a:pt x="122" y="122"/>
                    </a:lnTo>
                    <a:lnTo>
                      <a:pt x="115" y="128"/>
                    </a:lnTo>
                    <a:lnTo>
                      <a:pt x="108" y="131"/>
                    </a:lnTo>
                    <a:lnTo>
                      <a:pt x="101" y="136"/>
                    </a:lnTo>
                    <a:lnTo>
                      <a:pt x="96" y="138"/>
                    </a:lnTo>
                    <a:lnTo>
                      <a:pt x="90" y="141"/>
                    </a:lnTo>
                    <a:lnTo>
                      <a:pt x="84" y="144"/>
                    </a:lnTo>
                    <a:lnTo>
                      <a:pt x="80" y="146"/>
                    </a:lnTo>
                    <a:lnTo>
                      <a:pt x="75" y="146"/>
                    </a:lnTo>
                    <a:lnTo>
                      <a:pt x="71" y="148"/>
                    </a:lnTo>
                    <a:lnTo>
                      <a:pt x="66" y="148"/>
                    </a:lnTo>
                    <a:lnTo>
                      <a:pt x="61" y="148"/>
                    </a:lnTo>
                    <a:lnTo>
                      <a:pt x="55" y="147"/>
                    </a:lnTo>
                    <a:lnTo>
                      <a:pt x="48" y="146"/>
                    </a:lnTo>
                    <a:lnTo>
                      <a:pt x="42" y="141"/>
                    </a:lnTo>
                    <a:lnTo>
                      <a:pt x="36" y="136"/>
                    </a:lnTo>
                    <a:lnTo>
                      <a:pt x="32" y="129"/>
                    </a:lnTo>
                    <a:lnTo>
                      <a:pt x="29" y="122"/>
                    </a:lnTo>
                    <a:lnTo>
                      <a:pt x="28" y="118"/>
                    </a:lnTo>
                    <a:lnTo>
                      <a:pt x="28" y="113"/>
                    </a:lnTo>
                    <a:lnTo>
                      <a:pt x="28" y="108"/>
                    </a:lnTo>
                    <a:lnTo>
                      <a:pt x="31" y="104"/>
                    </a:lnTo>
                    <a:lnTo>
                      <a:pt x="33" y="99"/>
                    </a:lnTo>
                    <a:lnTo>
                      <a:pt x="37" y="95"/>
                    </a:lnTo>
                    <a:lnTo>
                      <a:pt x="42" y="89"/>
                    </a:lnTo>
                    <a:lnTo>
                      <a:pt x="48" y="84"/>
                    </a:lnTo>
                    <a:lnTo>
                      <a:pt x="55" y="79"/>
                    </a:lnTo>
                    <a:lnTo>
                      <a:pt x="63" y="73"/>
                    </a:lnTo>
                    <a:lnTo>
                      <a:pt x="66" y="70"/>
                    </a:lnTo>
                    <a:lnTo>
                      <a:pt x="71" y="67"/>
                    </a:lnTo>
                    <a:lnTo>
                      <a:pt x="75" y="64"/>
                    </a:lnTo>
                    <a:lnTo>
                      <a:pt x="80" y="62"/>
                    </a:lnTo>
                    <a:lnTo>
                      <a:pt x="84" y="59"/>
                    </a:lnTo>
                    <a:lnTo>
                      <a:pt x="89" y="56"/>
                    </a:lnTo>
                    <a:lnTo>
                      <a:pt x="93" y="53"/>
                    </a:lnTo>
                    <a:lnTo>
                      <a:pt x="98" y="50"/>
                    </a:lnTo>
                    <a:lnTo>
                      <a:pt x="102" y="48"/>
                    </a:lnTo>
                    <a:lnTo>
                      <a:pt x="107" y="46"/>
                    </a:lnTo>
                    <a:lnTo>
                      <a:pt x="112" y="43"/>
                    </a:lnTo>
                    <a:lnTo>
                      <a:pt x="116" y="41"/>
                    </a:lnTo>
                    <a:lnTo>
                      <a:pt x="124" y="35"/>
                    </a:lnTo>
                    <a:lnTo>
                      <a:pt x="132" y="32"/>
                    </a:lnTo>
                    <a:lnTo>
                      <a:pt x="139" y="27"/>
                    </a:lnTo>
                    <a:lnTo>
                      <a:pt x="146" y="25"/>
                    </a:lnTo>
                    <a:lnTo>
                      <a:pt x="150" y="22"/>
                    </a:lnTo>
                    <a:lnTo>
                      <a:pt x="155" y="19"/>
                    </a:lnTo>
                    <a:lnTo>
                      <a:pt x="157" y="18"/>
                    </a:lnTo>
                    <a:lnTo>
                      <a:pt x="158" y="18"/>
                    </a:lnTo>
                    <a:lnTo>
                      <a:pt x="149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0" name="Freeform 24">
                <a:extLst>
                  <a:ext uri="{FF2B5EF4-FFF2-40B4-BE49-F238E27FC236}">
                    <a16:creationId xmlns:a16="http://schemas.microsoft.com/office/drawing/2014/main" id="{28D02B6E-0D08-4B93-91E7-89F5D2771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9" y="1726"/>
                <a:ext cx="49" cy="26"/>
              </a:xfrm>
              <a:custGeom>
                <a:avLst/>
                <a:gdLst>
                  <a:gd name="T0" fmla="*/ 1 w 98"/>
                  <a:gd name="T1" fmla="*/ 0 h 53"/>
                  <a:gd name="T2" fmla="*/ 1 w 98"/>
                  <a:gd name="T3" fmla="*/ 0 h 53"/>
                  <a:gd name="T4" fmla="*/ 1 w 98"/>
                  <a:gd name="T5" fmla="*/ 0 h 53"/>
                  <a:gd name="T6" fmla="*/ 0 w 98"/>
                  <a:gd name="T7" fmla="*/ 0 h 53"/>
                  <a:gd name="T8" fmla="*/ 1 w 98"/>
                  <a:gd name="T9" fmla="*/ 0 h 53"/>
                  <a:gd name="T10" fmla="*/ 1 w 98"/>
                  <a:gd name="T11" fmla="*/ 0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98"/>
                  <a:gd name="T19" fmla="*/ 0 h 53"/>
                  <a:gd name="T20" fmla="*/ 98 w 98"/>
                  <a:gd name="T21" fmla="*/ 53 h 53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98" h="53">
                    <a:moveTo>
                      <a:pt x="8" y="0"/>
                    </a:moveTo>
                    <a:lnTo>
                      <a:pt x="98" y="39"/>
                    </a:lnTo>
                    <a:lnTo>
                      <a:pt x="67" y="53"/>
                    </a:lnTo>
                    <a:lnTo>
                      <a:pt x="0" y="15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1" name="Freeform 25">
                <a:extLst>
                  <a:ext uri="{FF2B5EF4-FFF2-40B4-BE49-F238E27FC236}">
                    <a16:creationId xmlns:a16="http://schemas.microsoft.com/office/drawing/2014/main" id="{291D792B-5D0C-543C-82B6-21F265AC9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4" y="1596"/>
                <a:ext cx="119" cy="78"/>
              </a:xfrm>
              <a:custGeom>
                <a:avLst/>
                <a:gdLst>
                  <a:gd name="T0" fmla="*/ 0 w 240"/>
                  <a:gd name="T1" fmla="*/ 1 h 155"/>
                  <a:gd name="T2" fmla="*/ 0 w 240"/>
                  <a:gd name="T3" fmla="*/ 1 h 155"/>
                  <a:gd name="T4" fmla="*/ 0 w 240"/>
                  <a:gd name="T5" fmla="*/ 1 h 155"/>
                  <a:gd name="T6" fmla="*/ 0 w 240"/>
                  <a:gd name="T7" fmla="*/ 1 h 155"/>
                  <a:gd name="T8" fmla="*/ 0 w 240"/>
                  <a:gd name="T9" fmla="*/ 1 h 155"/>
                  <a:gd name="T10" fmla="*/ 0 w 240"/>
                  <a:gd name="T11" fmla="*/ 1 h 155"/>
                  <a:gd name="T12" fmla="*/ 0 w 240"/>
                  <a:gd name="T13" fmla="*/ 1 h 155"/>
                  <a:gd name="T14" fmla="*/ 0 w 240"/>
                  <a:gd name="T15" fmla="*/ 1 h 155"/>
                  <a:gd name="T16" fmla="*/ 0 w 240"/>
                  <a:gd name="T17" fmla="*/ 1 h 155"/>
                  <a:gd name="T18" fmla="*/ 0 w 240"/>
                  <a:gd name="T19" fmla="*/ 1 h 155"/>
                  <a:gd name="T20" fmla="*/ 0 w 240"/>
                  <a:gd name="T21" fmla="*/ 1 h 155"/>
                  <a:gd name="T22" fmla="*/ 0 w 240"/>
                  <a:gd name="T23" fmla="*/ 1 h 155"/>
                  <a:gd name="T24" fmla="*/ 0 w 240"/>
                  <a:gd name="T25" fmla="*/ 1 h 155"/>
                  <a:gd name="T26" fmla="*/ 0 w 240"/>
                  <a:gd name="T27" fmla="*/ 1 h 155"/>
                  <a:gd name="T28" fmla="*/ 0 w 240"/>
                  <a:gd name="T29" fmla="*/ 1 h 155"/>
                  <a:gd name="T30" fmla="*/ 0 w 240"/>
                  <a:gd name="T31" fmla="*/ 1 h 155"/>
                  <a:gd name="T32" fmla="*/ 0 w 240"/>
                  <a:gd name="T33" fmla="*/ 1 h 155"/>
                  <a:gd name="T34" fmla="*/ 0 w 240"/>
                  <a:gd name="T35" fmla="*/ 1 h 155"/>
                  <a:gd name="T36" fmla="*/ 0 w 240"/>
                  <a:gd name="T37" fmla="*/ 1 h 155"/>
                  <a:gd name="T38" fmla="*/ 0 w 240"/>
                  <a:gd name="T39" fmla="*/ 1 h 155"/>
                  <a:gd name="T40" fmla="*/ 0 w 240"/>
                  <a:gd name="T41" fmla="*/ 1 h 155"/>
                  <a:gd name="T42" fmla="*/ 0 w 240"/>
                  <a:gd name="T43" fmla="*/ 1 h 155"/>
                  <a:gd name="T44" fmla="*/ 0 w 240"/>
                  <a:gd name="T45" fmla="*/ 1 h 155"/>
                  <a:gd name="T46" fmla="*/ 0 w 240"/>
                  <a:gd name="T47" fmla="*/ 1 h 155"/>
                  <a:gd name="T48" fmla="*/ 0 w 240"/>
                  <a:gd name="T49" fmla="*/ 1 h 155"/>
                  <a:gd name="T50" fmla="*/ 0 w 240"/>
                  <a:gd name="T51" fmla="*/ 1 h 155"/>
                  <a:gd name="T52" fmla="*/ 0 w 240"/>
                  <a:gd name="T53" fmla="*/ 1 h 155"/>
                  <a:gd name="T54" fmla="*/ 0 w 240"/>
                  <a:gd name="T55" fmla="*/ 1 h 155"/>
                  <a:gd name="T56" fmla="*/ 0 w 240"/>
                  <a:gd name="T57" fmla="*/ 1 h 155"/>
                  <a:gd name="T58" fmla="*/ 0 w 240"/>
                  <a:gd name="T59" fmla="*/ 1 h 155"/>
                  <a:gd name="T60" fmla="*/ 0 w 240"/>
                  <a:gd name="T61" fmla="*/ 1 h 155"/>
                  <a:gd name="T62" fmla="*/ 0 w 240"/>
                  <a:gd name="T63" fmla="*/ 1 h 155"/>
                  <a:gd name="T64" fmla="*/ 0 w 240"/>
                  <a:gd name="T65" fmla="*/ 1 h 155"/>
                  <a:gd name="T66" fmla="*/ 0 w 240"/>
                  <a:gd name="T67" fmla="*/ 1 h 155"/>
                  <a:gd name="T68" fmla="*/ 0 w 240"/>
                  <a:gd name="T69" fmla="*/ 1 h 155"/>
                  <a:gd name="T70" fmla="*/ 0 w 240"/>
                  <a:gd name="T71" fmla="*/ 1 h 155"/>
                  <a:gd name="T72" fmla="*/ 0 w 240"/>
                  <a:gd name="T73" fmla="*/ 1 h 155"/>
                  <a:gd name="T74" fmla="*/ 0 w 240"/>
                  <a:gd name="T75" fmla="*/ 1 h 155"/>
                  <a:gd name="T76" fmla="*/ 0 w 240"/>
                  <a:gd name="T77" fmla="*/ 1 h 155"/>
                  <a:gd name="T78" fmla="*/ 0 w 240"/>
                  <a:gd name="T79" fmla="*/ 1 h 155"/>
                  <a:gd name="T80" fmla="*/ 0 w 240"/>
                  <a:gd name="T81" fmla="*/ 1 h 155"/>
                  <a:gd name="T82" fmla="*/ 0 w 240"/>
                  <a:gd name="T83" fmla="*/ 1 h 155"/>
                  <a:gd name="T84" fmla="*/ 0 w 240"/>
                  <a:gd name="T85" fmla="*/ 1 h 155"/>
                  <a:gd name="T86" fmla="*/ 0 w 240"/>
                  <a:gd name="T87" fmla="*/ 1 h 155"/>
                  <a:gd name="T88" fmla="*/ 0 w 240"/>
                  <a:gd name="T89" fmla="*/ 1 h 155"/>
                  <a:gd name="T90" fmla="*/ 0 w 240"/>
                  <a:gd name="T91" fmla="*/ 1 h 155"/>
                  <a:gd name="T92" fmla="*/ 0 w 240"/>
                  <a:gd name="T93" fmla="*/ 1 h 155"/>
                  <a:gd name="T94" fmla="*/ 0 w 240"/>
                  <a:gd name="T95" fmla="*/ 1 h 155"/>
                  <a:gd name="T96" fmla="*/ 0 w 240"/>
                  <a:gd name="T97" fmla="*/ 1 h 155"/>
                  <a:gd name="T98" fmla="*/ 0 w 240"/>
                  <a:gd name="T99" fmla="*/ 0 h 155"/>
                  <a:gd name="T100" fmla="*/ 0 w 240"/>
                  <a:gd name="T101" fmla="*/ 1 h 155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240"/>
                  <a:gd name="T154" fmla="*/ 0 h 155"/>
                  <a:gd name="T155" fmla="*/ 240 w 240"/>
                  <a:gd name="T156" fmla="*/ 155 h 155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240" h="155">
                    <a:moveTo>
                      <a:pt x="219" y="5"/>
                    </a:moveTo>
                    <a:lnTo>
                      <a:pt x="218" y="7"/>
                    </a:lnTo>
                    <a:lnTo>
                      <a:pt x="216" y="14"/>
                    </a:lnTo>
                    <a:lnTo>
                      <a:pt x="213" y="17"/>
                    </a:lnTo>
                    <a:lnTo>
                      <a:pt x="212" y="23"/>
                    </a:lnTo>
                    <a:lnTo>
                      <a:pt x="210" y="29"/>
                    </a:lnTo>
                    <a:lnTo>
                      <a:pt x="209" y="36"/>
                    </a:lnTo>
                    <a:lnTo>
                      <a:pt x="205" y="41"/>
                    </a:lnTo>
                    <a:lnTo>
                      <a:pt x="202" y="48"/>
                    </a:lnTo>
                    <a:lnTo>
                      <a:pt x="200" y="56"/>
                    </a:lnTo>
                    <a:lnTo>
                      <a:pt x="196" y="63"/>
                    </a:lnTo>
                    <a:lnTo>
                      <a:pt x="193" y="70"/>
                    </a:lnTo>
                    <a:lnTo>
                      <a:pt x="188" y="77"/>
                    </a:lnTo>
                    <a:lnTo>
                      <a:pt x="185" y="83"/>
                    </a:lnTo>
                    <a:lnTo>
                      <a:pt x="181" y="90"/>
                    </a:lnTo>
                    <a:lnTo>
                      <a:pt x="176" y="96"/>
                    </a:lnTo>
                    <a:lnTo>
                      <a:pt x="171" y="102"/>
                    </a:lnTo>
                    <a:lnTo>
                      <a:pt x="166" y="106"/>
                    </a:lnTo>
                    <a:lnTo>
                      <a:pt x="161" y="111"/>
                    </a:lnTo>
                    <a:lnTo>
                      <a:pt x="154" y="114"/>
                    </a:lnTo>
                    <a:lnTo>
                      <a:pt x="148" y="118"/>
                    </a:lnTo>
                    <a:lnTo>
                      <a:pt x="143" y="120"/>
                    </a:lnTo>
                    <a:lnTo>
                      <a:pt x="137" y="123"/>
                    </a:lnTo>
                    <a:lnTo>
                      <a:pt x="130" y="124"/>
                    </a:lnTo>
                    <a:lnTo>
                      <a:pt x="124" y="126"/>
                    </a:lnTo>
                    <a:lnTo>
                      <a:pt x="119" y="127"/>
                    </a:lnTo>
                    <a:lnTo>
                      <a:pt x="112" y="128"/>
                    </a:lnTo>
                    <a:lnTo>
                      <a:pt x="106" y="128"/>
                    </a:lnTo>
                    <a:lnTo>
                      <a:pt x="101" y="128"/>
                    </a:lnTo>
                    <a:lnTo>
                      <a:pt x="94" y="127"/>
                    </a:lnTo>
                    <a:lnTo>
                      <a:pt x="89" y="126"/>
                    </a:lnTo>
                    <a:lnTo>
                      <a:pt x="82" y="124"/>
                    </a:lnTo>
                    <a:lnTo>
                      <a:pt x="77" y="123"/>
                    </a:lnTo>
                    <a:lnTo>
                      <a:pt x="70" y="121"/>
                    </a:lnTo>
                    <a:lnTo>
                      <a:pt x="64" y="120"/>
                    </a:lnTo>
                    <a:lnTo>
                      <a:pt x="58" y="118"/>
                    </a:lnTo>
                    <a:lnTo>
                      <a:pt x="53" y="116"/>
                    </a:lnTo>
                    <a:lnTo>
                      <a:pt x="47" y="114"/>
                    </a:lnTo>
                    <a:lnTo>
                      <a:pt x="42" y="112"/>
                    </a:lnTo>
                    <a:lnTo>
                      <a:pt x="37" y="110"/>
                    </a:lnTo>
                    <a:lnTo>
                      <a:pt x="32" y="109"/>
                    </a:lnTo>
                    <a:lnTo>
                      <a:pt x="28" y="106"/>
                    </a:lnTo>
                    <a:lnTo>
                      <a:pt x="25" y="106"/>
                    </a:lnTo>
                    <a:lnTo>
                      <a:pt x="21" y="104"/>
                    </a:lnTo>
                    <a:lnTo>
                      <a:pt x="18" y="104"/>
                    </a:lnTo>
                    <a:lnTo>
                      <a:pt x="0" y="123"/>
                    </a:lnTo>
                    <a:lnTo>
                      <a:pt x="1" y="123"/>
                    </a:lnTo>
                    <a:lnTo>
                      <a:pt x="6" y="127"/>
                    </a:lnTo>
                    <a:lnTo>
                      <a:pt x="8" y="128"/>
                    </a:lnTo>
                    <a:lnTo>
                      <a:pt x="13" y="130"/>
                    </a:lnTo>
                    <a:lnTo>
                      <a:pt x="16" y="132"/>
                    </a:lnTo>
                    <a:lnTo>
                      <a:pt x="22" y="136"/>
                    </a:lnTo>
                    <a:lnTo>
                      <a:pt x="26" y="138"/>
                    </a:lnTo>
                    <a:lnTo>
                      <a:pt x="33" y="140"/>
                    </a:lnTo>
                    <a:lnTo>
                      <a:pt x="39" y="143"/>
                    </a:lnTo>
                    <a:lnTo>
                      <a:pt x="46" y="146"/>
                    </a:lnTo>
                    <a:lnTo>
                      <a:pt x="53" y="147"/>
                    </a:lnTo>
                    <a:lnTo>
                      <a:pt x="61" y="150"/>
                    </a:lnTo>
                    <a:lnTo>
                      <a:pt x="67" y="152"/>
                    </a:lnTo>
                    <a:lnTo>
                      <a:pt x="77" y="154"/>
                    </a:lnTo>
                    <a:lnTo>
                      <a:pt x="83" y="154"/>
                    </a:lnTo>
                    <a:lnTo>
                      <a:pt x="91" y="155"/>
                    </a:lnTo>
                    <a:lnTo>
                      <a:pt x="99" y="155"/>
                    </a:lnTo>
                    <a:lnTo>
                      <a:pt x="107" y="155"/>
                    </a:lnTo>
                    <a:lnTo>
                      <a:pt x="115" y="153"/>
                    </a:lnTo>
                    <a:lnTo>
                      <a:pt x="123" y="153"/>
                    </a:lnTo>
                    <a:lnTo>
                      <a:pt x="131" y="151"/>
                    </a:lnTo>
                    <a:lnTo>
                      <a:pt x="139" y="148"/>
                    </a:lnTo>
                    <a:lnTo>
                      <a:pt x="146" y="144"/>
                    </a:lnTo>
                    <a:lnTo>
                      <a:pt x="154" y="142"/>
                    </a:lnTo>
                    <a:lnTo>
                      <a:pt x="162" y="137"/>
                    </a:lnTo>
                    <a:lnTo>
                      <a:pt x="170" y="132"/>
                    </a:lnTo>
                    <a:lnTo>
                      <a:pt x="176" y="127"/>
                    </a:lnTo>
                    <a:lnTo>
                      <a:pt x="183" y="121"/>
                    </a:lnTo>
                    <a:lnTo>
                      <a:pt x="189" y="114"/>
                    </a:lnTo>
                    <a:lnTo>
                      <a:pt x="196" y="109"/>
                    </a:lnTo>
                    <a:lnTo>
                      <a:pt x="199" y="104"/>
                    </a:lnTo>
                    <a:lnTo>
                      <a:pt x="201" y="99"/>
                    </a:lnTo>
                    <a:lnTo>
                      <a:pt x="203" y="95"/>
                    </a:lnTo>
                    <a:lnTo>
                      <a:pt x="207" y="91"/>
                    </a:lnTo>
                    <a:lnTo>
                      <a:pt x="209" y="87"/>
                    </a:lnTo>
                    <a:lnTo>
                      <a:pt x="211" y="82"/>
                    </a:lnTo>
                    <a:lnTo>
                      <a:pt x="213" y="78"/>
                    </a:lnTo>
                    <a:lnTo>
                      <a:pt x="216" y="74"/>
                    </a:lnTo>
                    <a:lnTo>
                      <a:pt x="217" y="70"/>
                    </a:lnTo>
                    <a:lnTo>
                      <a:pt x="218" y="65"/>
                    </a:lnTo>
                    <a:lnTo>
                      <a:pt x="220" y="61"/>
                    </a:lnTo>
                    <a:lnTo>
                      <a:pt x="223" y="56"/>
                    </a:lnTo>
                    <a:lnTo>
                      <a:pt x="224" y="51"/>
                    </a:lnTo>
                    <a:lnTo>
                      <a:pt x="225" y="47"/>
                    </a:lnTo>
                    <a:lnTo>
                      <a:pt x="227" y="43"/>
                    </a:lnTo>
                    <a:lnTo>
                      <a:pt x="229" y="39"/>
                    </a:lnTo>
                    <a:lnTo>
                      <a:pt x="229" y="34"/>
                    </a:lnTo>
                    <a:lnTo>
                      <a:pt x="232" y="30"/>
                    </a:lnTo>
                    <a:lnTo>
                      <a:pt x="233" y="26"/>
                    </a:lnTo>
                    <a:lnTo>
                      <a:pt x="234" y="23"/>
                    </a:lnTo>
                    <a:lnTo>
                      <a:pt x="235" y="16"/>
                    </a:lnTo>
                    <a:lnTo>
                      <a:pt x="237" y="12"/>
                    </a:lnTo>
                    <a:lnTo>
                      <a:pt x="237" y="6"/>
                    </a:lnTo>
                    <a:lnTo>
                      <a:pt x="240" y="0"/>
                    </a:lnTo>
                    <a:lnTo>
                      <a:pt x="219" y="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2" name="Freeform 26">
                <a:extLst>
                  <a:ext uri="{FF2B5EF4-FFF2-40B4-BE49-F238E27FC236}">
                    <a16:creationId xmlns:a16="http://schemas.microsoft.com/office/drawing/2014/main" id="{0911DDCF-C509-1857-503F-34C50F5F9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7" y="1537"/>
                <a:ext cx="17" cy="76"/>
              </a:xfrm>
              <a:custGeom>
                <a:avLst/>
                <a:gdLst>
                  <a:gd name="T0" fmla="*/ 1 w 34"/>
                  <a:gd name="T1" fmla="*/ 0 h 151"/>
                  <a:gd name="T2" fmla="*/ 1 w 34"/>
                  <a:gd name="T3" fmla="*/ 1 h 151"/>
                  <a:gd name="T4" fmla="*/ 1 w 34"/>
                  <a:gd name="T5" fmla="*/ 1 h 151"/>
                  <a:gd name="T6" fmla="*/ 0 w 34"/>
                  <a:gd name="T7" fmla="*/ 1 h 151"/>
                  <a:gd name="T8" fmla="*/ 1 w 34"/>
                  <a:gd name="T9" fmla="*/ 0 h 151"/>
                  <a:gd name="T10" fmla="*/ 1 w 34"/>
                  <a:gd name="T11" fmla="*/ 0 h 1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4"/>
                  <a:gd name="T19" fmla="*/ 0 h 151"/>
                  <a:gd name="T20" fmla="*/ 34 w 34"/>
                  <a:gd name="T21" fmla="*/ 151 h 15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4" h="151">
                    <a:moveTo>
                      <a:pt x="30" y="0"/>
                    </a:moveTo>
                    <a:lnTo>
                      <a:pt x="34" y="142"/>
                    </a:lnTo>
                    <a:lnTo>
                      <a:pt x="14" y="151"/>
                    </a:lnTo>
                    <a:lnTo>
                      <a:pt x="0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3" name="Freeform 27">
                <a:extLst>
                  <a:ext uri="{FF2B5EF4-FFF2-40B4-BE49-F238E27FC236}">
                    <a16:creationId xmlns:a16="http://schemas.microsoft.com/office/drawing/2014/main" id="{E49D4053-9752-5CCE-6B36-FDBE0CCBB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7" y="1338"/>
                <a:ext cx="400" cy="181"/>
              </a:xfrm>
              <a:custGeom>
                <a:avLst/>
                <a:gdLst>
                  <a:gd name="T0" fmla="*/ 0 w 801"/>
                  <a:gd name="T1" fmla="*/ 2 h 361"/>
                  <a:gd name="T2" fmla="*/ 1 w 801"/>
                  <a:gd name="T3" fmla="*/ 1 h 361"/>
                  <a:gd name="T4" fmla="*/ 1 w 801"/>
                  <a:gd name="T5" fmla="*/ 0 h 361"/>
                  <a:gd name="T6" fmla="*/ 2 w 801"/>
                  <a:gd name="T7" fmla="*/ 0 h 361"/>
                  <a:gd name="T8" fmla="*/ 2 w 801"/>
                  <a:gd name="T9" fmla="*/ 1 h 361"/>
                  <a:gd name="T10" fmla="*/ 3 w 801"/>
                  <a:gd name="T11" fmla="*/ 1 h 361"/>
                  <a:gd name="T12" fmla="*/ 3 w 801"/>
                  <a:gd name="T13" fmla="*/ 1 h 361"/>
                  <a:gd name="T14" fmla="*/ 2 w 801"/>
                  <a:gd name="T15" fmla="*/ 1 h 361"/>
                  <a:gd name="T16" fmla="*/ 0 w 801"/>
                  <a:gd name="T17" fmla="*/ 2 h 361"/>
                  <a:gd name="T18" fmla="*/ 0 w 801"/>
                  <a:gd name="T19" fmla="*/ 2 h 361"/>
                  <a:gd name="T20" fmla="*/ 0 w 801"/>
                  <a:gd name="T21" fmla="*/ 2 h 36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801"/>
                  <a:gd name="T34" fmla="*/ 0 h 361"/>
                  <a:gd name="T35" fmla="*/ 801 w 801"/>
                  <a:gd name="T36" fmla="*/ 361 h 36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801" h="361">
                    <a:moveTo>
                      <a:pt x="0" y="353"/>
                    </a:moveTo>
                    <a:lnTo>
                      <a:pt x="509" y="133"/>
                    </a:lnTo>
                    <a:lnTo>
                      <a:pt x="492" y="0"/>
                    </a:lnTo>
                    <a:lnTo>
                      <a:pt x="515" y="0"/>
                    </a:lnTo>
                    <a:lnTo>
                      <a:pt x="526" y="126"/>
                    </a:lnTo>
                    <a:lnTo>
                      <a:pt x="801" y="146"/>
                    </a:lnTo>
                    <a:lnTo>
                      <a:pt x="789" y="164"/>
                    </a:lnTo>
                    <a:lnTo>
                      <a:pt x="531" y="143"/>
                    </a:lnTo>
                    <a:lnTo>
                      <a:pt x="35" y="361"/>
                    </a:lnTo>
                    <a:lnTo>
                      <a:pt x="0" y="353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4" name="Freeform 28">
                <a:extLst>
                  <a:ext uri="{FF2B5EF4-FFF2-40B4-BE49-F238E27FC236}">
                    <a16:creationId xmlns:a16="http://schemas.microsoft.com/office/drawing/2014/main" id="{2A1B5A9A-D68D-AE29-2039-9F223D120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7" y="1576"/>
                <a:ext cx="140" cy="124"/>
              </a:xfrm>
              <a:custGeom>
                <a:avLst/>
                <a:gdLst>
                  <a:gd name="T0" fmla="*/ 1 w 279"/>
                  <a:gd name="T1" fmla="*/ 0 h 249"/>
                  <a:gd name="T2" fmla="*/ 1 w 279"/>
                  <a:gd name="T3" fmla="*/ 0 h 249"/>
                  <a:gd name="T4" fmla="*/ 1 w 279"/>
                  <a:gd name="T5" fmla="*/ 0 h 249"/>
                  <a:gd name="T6" fmla="*/ 1 w 279"/>
                  <a:gd name="T7" fmla="*/ 0 h 249"/>
                  <a:gd name="T8" fmla="*/ 1 w 279"/>
                  <a:gd name="T9" fmla="*/ 0 h 249"/>
                  <a:gd name="T10" fmla="*/ 1 w 279"/>
                  <a:gd name="T11" fmla="*/ 0 h 249"/>
                  <a:gd name="T12" fmla="*/ 2 w 279"/>
                  <a:gd name="T13" fmla="*/ 0 h 249"/>
                  <a:gd name="T14" fmla="*/ 2 w 279"/>
                  <a:gd name="T15" fmla="*/ 0 h 249"/>
                  <a:gd name="T16" fmla="*/ 2 w 279"/>
                  <a:gd name="T17" fmla="*/ 0 h 249"/>
                  <a:gd name="T18" fmla="*/ 2 w 279"/>
                  <a:gd name="T19" fmla="*/ 0 h 249"/>
                  <a:gd name="T20" fmla="*/ 2 w 279"/>
                  <a:gd name="T21" fmla="*/ 0 h 249"/>
                  <a:gd name="T22" fmla="*/ 2 w 279"/>
                  <a:gd name="T23" fmla="*/ 0 h 249"/>
                  <a:gd name="T24" fmla="*/ 1 w 279"/>
                  <a:gd name="T25" fmla="*/ 0 h 249"/>
                  <a:gd name="T26" fmla="*/ 1 w 279"/>
                  <a:gd name="T27" fmla="*/ 0 h 249"/>
                  <a:gd name="T28" fmla="*/ 1 w 279"/>
                  <a:gd name="T29" fmla="*/ 0 h 249"/>
                  <a:gd name="T30" fmla="*/ 1 w 279"/>
                  <a:gd name="T31" fmla="*/ 0 h 249"/>
                  <a:gd name="T32" fmla="*/ 1 w 279"/>
                  <a:gd name="T33" fmla="*/ 0 h 249"/>
                  <a:gd name="T34" fmla="*/ 1 w 279"/>
                  <a:gd name="T35" fmla="*/ 0 h 249"/>
                  <a:gd name="T36" fmla="*/ 1 w 279"/>
                  <a:gd name="T37" fmla="*/ 0 h 249"/>
                  <a:gd name="T38" fmla="*/ 1 w 279"/>
                  <a:gd name="T39" fmla="*/ 0 h 249"/>
                  <a:gd name="T40" fmla="*/ 1 w 279"/>
                  <a:gd name="T41" fmla="*/ 0 h 249"/>
                  <a:gd name="T42" fmla="*/ 1 w 279"/>
                  <a:gd name="T43" fmla="*/ 0 h 249"/>
                  <a:gd name="T44" fmla="*/ 1 w 279"/>
                  <a:gd name="T45" fmla="*/ 0 h 249"/>
                  <a:gd name="T46" fmla="*/ 1 w 279"/>
                  <a:gd name="T47" fmla="*/ 0 h 249"/>
                  <a:gd name="T48" fmla="*/ 0 w 279"/>
                  <a:gd name="T49" fmla="*/ 0 h 249"/>
                  <a:gd name="T50" fmla="*/ 0 w 279"/>
                  <a:gd name="T51" fmla="*/ 0 h 249"/>
                  <a:gd name="T52" fmla="*/ 1 w 279"/>
                  <a:gd name="T53" fmla="*/ 0 h 249"/>
                  <a:gd name="T54" fmla="*/ 1 w 279"/>
                  <a:gd name="T55" fmla="*/ 0 h 249"/>
                  <a:gd name="T56" fmla="*/ 1 w 279"/>
                  <a:gd name="T57" fmla="*/ 0 h 249"/>
                  <a:gd name="T58" fmla="*/ 1 w 279"/>
                  <a:gd name="T59" fmla="*/ 0 h 249"/>
                  <a:gd name="T60" fmla="*/ 1 w 279"/>
                  <a:gd name="T61" fmla="*/ 0 h 249"/>
                  <a:gd name="T62" fmla="*/ 1 w 279"/>
                  <a:gd name="T63" fmla="*/ 0 h 249"/>
                  <a:gd name="T64" fmla="*/ 1 w 279"/>
                  <a:gd name="T65" fmla="*/ 0 h 249"/>
                  <a:gd name="T66" fmla="*/ 1 w 279"/>
                  <a:gd name="T67" fmla="*/ 0 h 249"/>
                  <a:gd name="T68" fmla="*/ 1 w 279"/>
                  <a:gd name="T69" fmla="*/ 0 h 249"/>
                  <a:gd name="T70" fmla="*/ 1 w 279"/>
                  <a:gd name="T71" fmla="*/ 0 h 249"/>
                  <a:gd name="T72" fmla="*/ 1 w 279"/>
                  <a:gd name="T73" fmla="*/ 0 h 249"/>
                  <a:gd name="T74" fmla="*/ 1 w 279"/>
                  <a:gd name="T75" fmla="*/ 0 h 249"/>
                  <a:gd name="T76" fmla="*/ 1 w 279"/>
                  <a:gd name="T77" fmla="*/ 0 h 249"/>
                  <a:gd name="T78" fmla="*/ 1 w 279"/>
                  <a:gd name="T79" fmla="*/ 0 h 249"/>
                  <a:gd name="T80" fmla="*/ 1 w 279"/>
                  <a:gd name="T81" fmla="*/ 0 h 249"/>
                  <a:gd name="T82" fmla="*/ 1 w 279"/>
                  <a:gd name="T83" fmla="*/ 0 h 249"/>
                  <a:gd name="T84" fmla="*/ 1 w 279"/>
                  <a:gd name="T85" fmla="*/ 0 h 249"/>
                  <a:gd name="T86" fmla="*/ 1 w 279"/>
                  <a:gd name="T87" fmla="*/ 0 h 249"/>
                  <a:gd name="T88" fmla="*/ 1 w 279"/>
                  <a:gd name="T89" fmla="*/ 0 h 249"/>
                  <a:gd name="T90" fmla="*/ 1 w 279"/>
                  <a:gd name="T91" fmla="*/ 0 h 249"/>
                  <a:gd name="T92" fmla="*/ 1 w 279"/>
                  <a:gd name="T93" fmla="*/ 0 h 249"/>
                  <a:gd name="T94" fmla="*/ 1 w 279"/>
                  <a:gd name="T95" fmla="*/ 0 h 249"/>
                  <a:gd name="T96" fmla="*/ 2 w 279"/>
                  <a:gd name="T97" fmla="*/ 0 h 249"/>
                  <a:gd name="T98" fmla="*/ 2 w 279"/>
                  <a:gd name="T99" fmla="*/ 0 h 249"/>
                  <a:gd name="T100" fmla="*/ 1 w 279"/>
                  <a:gd name="T101" fmla="*/ 0 h 249"/>
                  <a:gd name="T102" fmla="*/ 1 w 279"/>
                  <a:gd name="T103" fmla="*/ 0 h 249"/>
                  <a:gd name="T104" fmla="*/ 1 w 279"/>
                  <a:gd name="T105" fmla="*/ 0 h 249"/>
                  <a:gd name="T106" fmla="*/ 1 w 279"/>
                  <a:gd name="T107" fmla="*/ 0 h 249"/>
                  <a:gd name="T108" fmla="*/ 1 w 279"/>
                  <a:gd name="T109" fmla="*/ 0 h 249"/>
                  <a:gd name="T110" fmla="*/ 1 w 279"/>
                  <a:gd name="T111" fmla="*/ 0 h 249"/>
                  <a:gd name="T112" fmla="*/ 1 w 279"/>
                  <a:gd name="T113" fmla="*/ 0 h 24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79"/>
                  <a:gd name="T172" fmla="*/ 0 h 249"/>
                  <a:gd name="T173" fmla="*/ 279 w 279"/>
                  <a:gd name="T174" fmla="*/ 249 h 24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79" h="249">
                    <a:moveTo>
                      <a:pt x="128" y="7"/>
                    </a:moveTo>
                    <a:lnTo>
                      <a:pt x="130" y="6"/>
                    </a:lnTo>
                    <a:lnTo>
                      <a:pt x="133" y="5"/>
                    </a:lnTo>
                    <a:lnTo>
                      <a:pt x="139" y="4"/>
                    </a:lnTo>
                    <a:lnTo>
                      <a:pt x="144" y="2"/>
                    </a:lnTo>
                    <a:lnTo>
                      <a:pt x="151" y="1"/>
                    </a:lnTo>
                    <a:lnTo>
                      <a:pt x="155" y="1"/>
                    </a:lnTo>
                    <a:lnTo>
                      <a:pt x="159" y="1"/>
                    </a:lnTo>
                    <a:lnTo>
                      <a:pt x="163" y="1"/>
                    </a:lnTo>
                    <a:lnTo>
                      <a:pt x="168" y="1"/>
                    </a:lnTo>
                    <a:lnTo>
                      <a:pt x="171" y="0"/>
                    </a:lnTo>
                    <a:lnTo>
                      <a:pt x="177" y="0"/>
                    </a:lnTo>
                    <a:lnTo>
                      <a:pt x="180" y="0"/>
                    </a:lnTo>
                    <a:lnTo>
                      <a:pt x="186" y="1"/>
                    </a:lnTo>
                    <a:lnTo>
                      <a:pt x="190" y="1"/>
                    </a:lnTo>
                    <a:lnTo>
                      <a:pt x="195" y="1"/>
                    </a:lnTo>
                    <a:lnTo>
                      <a:pt x="201" y="2"/>
                    </a:lnTo>
                    <a:lnTo>
                      <a:pt x="206" y="5"/>
                    </a:lnTo>
                    <a:lnTo>
                      <a:pt x="211" y="6"/>
                    </a:lnTo>
                    <a:lnTo>
                      <a:pt x="216" y="8"/>
                    </a:lnTo>
                    <a:lnTo>
                      <a:pt x="220" y="10"/>
                    </a:lnTo>
                    <a:lnTo>
                      <a:pt x="225" y="13"/>
                    </a:lnTo>
                    <a:lnTo>
                      <a:pt x="229" y="15"/>
                    </a:lnTo>
                    <a:lnTo>
                      <a:pt x="234" y="18"/>
                    </a:lnTo>
                    <a:lnTo>
                      <a:pt x="238" y="22"/>
                    </a:lnTo>
                    <a:lnTo>
                      <a:pt x="244" y="26"/>
                    </a:lnTo>
                    <a:lnTo>
                      <a:pt x="252" y="33"/>
                    </a:lnTo>
                    <a:lnTo>
                      <a:pt x="259" y="41"/>
                    </a:lnTo>
                    <a:lnTo>
                      <a:pt x="265" y="49"/>
                    </a:lnTo>
                    <a:lnTo>
                      <a:pt x="269" y="57"/>
                    </a:lnTo>
                    <a:lnTo>
                      <a:pt x="274" y="64"/>
                    </a:lnTo>
                    <a:lnTo>
                      <a:pt x="276" y="72"/>
                    </a:lnTo>
                    <a:lnTo>
                      <a:pt x="278" y="80"/>
                    </a:lnTo>
                    <a:lnTo>
                      <a:pt x="279" y="87"/>
                    </a:lnTo>
                    <a:lnTo>
                      <a:pt x="279" y="94"/>
                    </a:lnTo>
                    <a:lnTo>
                      <a:pt x="279" y="102"/>
                    </a:lnTo>
                    <a:lnTo>
                      <a:pt x="278" y="110"/>
                    </a:lnTo>
                    <a:lnTo>
                      <a:pt x="278" y="118"/>
                    </a:lnTo>
                    <a:lnTo>
                      <a:pt x="276" y="124"/>
                    </a:lnTo>
                    <a:lnTo>
                      <a:pt x="274" y="132"/>
                    </a:lnTo>
                    <a:lnTo>
                      <a:pt x="273" y="136"/>
                    </a:lnTo>
                    <a:lnTo>
                      <a:pt x="273" y="140"/>
                    </a:lnTo>
                    <a:lnTo>
                      <a:pt x="271" y="145"/>
                    </a:lnTo>
                    <a:lnTo>
                      <a:pt x="271" y="150"/>
                    </a:lnTo>
                    <a:lnTo>
                      <a:pt x="268" y="157"/>
                    </a:lnTo>
                    <a:lnTo>
                      <a:pt x="266" y="164"/>
                    </a:lnTo>
                    <a:lnTo>
                      <a:pt x="262" y="172"/>
                    </a:lnTo>
                    <a:lnTo>
                      <a:pt x="258" y="180"/>
                    </a:lnTo>
                    <a:lnTo>
                      <a:pt x="253" y="186"/>
                    </a:lnTo>
                    <a:lnTo>
                      <a:pt x="249" y="193"/>
                    </a:lnTo>
                    <a:lnTo>
                      <a:pt x="244" y="199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5" y="217"/>
                    </a:lnTo>
                    <a:lnTo>
                      <a:pt x="218" y="221"/>
                    </a:lnTo>
                    <a:lnTo>
                      <a:pt x="211" y="227"/>
                    </a:lnTo>
                    <a:lnTo>
                      <a:pt x="204" y="230"/>
                    </a:lnTo>
                    <a:lnTo>
                      <a:pt x="196" y="234"/>
                    </a:lnTo>
                    <a:lnTo>
                      <a:pt x="188" y="237"/>
                    </a:lnTo>
                    <a:lnTo>
                      <a:pt x="180" y="241"/>
                    </a:lnTo>
                    <a:lnTo>
                      <a:pt x="177" y="241"/>
                    </a:lnTo>
                    <a:lnTo>
                      <a:pt x="171" y="242"/>
                    </a:lnTo>
                    <a:lnTo>
                      <a:pt x="166" y="243"/>
                    </a:lnTo>
                    <a:lnTo>
                      <a:pt x="163" y="244"/>
                    </a:lnTo>
                    <a:lnTo>
                      <a:pt x="159" y="244"/>
                    </a:lnTo>
                    <a:lnTo>
                      <a:pt x="154" y="245"/>
                    </a:lnTo>
                    <a:lnTo>
                      <a:pt x="149" y="245"/>
                    </a:lnTo>
                    <a:lnTo>
                      <a:pt x="146" y="248"/>
                    </a:lnTo>
                    <a:lnTo>
                      <a:pt x="141" y="248"/>
                    </a:lnTo>
                    <a:lnTo>
                      <a:pt x="137" y="248"/>
                    </a:lnTo>
                    <a:lnTo>
                      <a:pt x="132" y="248"/>
                    </a:lnTo>
                    <a:lnTo>
                      <a:pt x="128" y="249"/>
                    </a:lnTo>
                    <a:lnTo>
                      <a:pt x="123" y="249"/>
                    </a:lnTo>
                    <a:lnTo>
                      <a:pt x="119" y="249"/>
                    </a:lnTo>
                    <a:lnTo>
                      <a:pt x="113" y="249"/>
                    </a:lnTo>
                    <a:lnTo>
                      <a:pt x="109" y="249"/>
                    </a:lnTo>
                    <a:lnTo>
                      <a:pt x="105" y="248"/>
                    </a:lnTo>
                    <a:lnTo>
                      <a:pt x="100" y="248"/>
                    </a:lnTo>
                    <a:lnTo>
                      <a:pt x="96" y="246"/>
                    </a:lnTo>
                    <a:lnTo>
                      <a:pt x="91" y="246"/>
                    </a:lnTo>
                    <a:lnTo>
                      <a:pt x="87" y="245"/>
                    </a:lnTo>
                    <a:lnTo>
                      <a:pt x="83" y="244"/>
                    </a:lnTo>
                    <a:lnTo>
                      <a:pt x="79" y="243"/>
                    </a:lnTo>
                    <a:lnTo>
                      <a:pt x="74" y="243"/>
                    </a:lnTo>
                    <a:lnTo>
                      <a:pt x="66" y="240"/>
                    </a:lnTo>
                    <a:lnTo>
                      <a:pt x="58" y="236"/>
                    </a:lnTo>
                    <a:lnTo>
                      <a:pt x="51" y="233"/>
                    </a:lnTo>
                    <a:lnTo>
                      <a:pt x="44" y="229"/>
                    </a:lnTo>
                    <a:lnTo>
                      <a:pt x="36" y="225"/>
                    </a:lnTo>
                    <a:lnTo>
                      <a:pt x="30" y="219"/>
                    </a:lnTo>
                    <a:lnTo>
                      <a:pt x="23" y="212"/>
                    </a:lnTo>
                    <a:lnTo>
                      <a:pt x="18" y="205"/>
                    </a:lnTo>
                    <a:lnTo>
                      <a:pt x="14" y="199"/>
                    </a:lnTo>
                    <a:lnTo>
                      <a:pt x="10" y="192"/>
                    </a:lnTo>
                    <a:lnTo>
                      <a:pt x="7" y="184"/>
                    </a:lnTo>
                    <a:lnTo>
                      <a:pt x="5" y="176"/>
                    </a:lnTo>
                    <a:lnTo>
                      <a:pt x="2" y="171"/>
                    </a:lnTo>
                    <a:lnTo>
                      <a:pt x="2" y="167"/>
                    </a:lnTo>
                    <a:lnTo>
                      <a:pt x="0" y="162"/>
                    </a:lnTo>
                    <a:lnTo>
                      <a:pt x="0" y="159"/>
                    </a:lnTo>
                    <a:lnTo>
                      <a:pt x="0" y="154"/>
                    </a:lnTo>
                    <a:lnTo>
                      <a:pt x="0" y="151"/>
                    </a:lnTo>
                    <a:lnTo>
                      <a:pt x="0" y="145"/>
                    </a:lnTo>
                    <a:lnTo>
                      <a:pt x="0" y="142"/>
                    </a:lnTo>
                    <a:lnTo>
                      <a:pt x="0" y="137"/>
                    </a:lnTo>
                    <a:lnTo>
                      <a:pt x="0" y="134"/>
                    </a:lnTo>
                    <a:lnTo>
                      <a:pt x="1" y="129"/>
                    </a:lnTo>
                    <a:lnTo>
                      <a:pt x="2" y="124"/>
                    </a:lnTo>
                    <a:lnTo>
                      <a:pt x="5" y="116"/>
                    </a:lnTo>
                    <a:lnTo>
                      <a:pt x="8" y="110"/>
                    </a:lnTo>
                    <a:lnTo>
                      <a:pt x="10" y="102"/>
                    </a:lnTo>
                    <a:lnTo>
                      <a:pt x="14" y="94"/>
                    </a:lnTo>
                    <a:lnTo>
                      <a:pt x="18" y="87"/>
                    </a:lnTo>
                    <a:lnTo>
                      <a:pt x="23" y="80"/>
                    </a:lnTo>
                    <a:lnTo>
                      <a:pt x="27" y="73"/>
                    </a:lnTo>
                    <a:lnTo>
                      <a:pt x="32" y="67"/>
                    </a:lnTo>
                    <a:lnTo>
                      <a:pt x="36" y="62"/>
                    </a:lnTo>
                    <a:lnTo>
                      <a:pt x="41" y="57"/>
                    </a:lnTo>
                    <a:lnTo>
                      <a:pt x="44" y="51"/>
                    </a:lnTo>
                    <a:lnTo>
                      <a:pt x="49" y="48"/>
                    </a:lnTo>
                    <a:lnTo>
                      <a:pt x="51" y="43"/>
                    </a:lnTo>
                    <a:lnTo>
                      <a:pt x="56" y="41"/>
                    </a:lnTo>
                    <a:lnTo>
                      <a:pt x="60" y="37"/>
                    </a:lnTo>
                    <a:lnTo>
                      <a:pt x="63" y="35"/>
                    </a:lnTo>
                    <a:lnTo>
                      <a:pt x="75" y="53"/>
                    </a:lnTo>
                    <a:lnTo>
                      <a:pt x="73" y="55"/>
                    </a:lnTo>
                    <a:lnTo>
                      <a:pt x="68" y="59"/>
                    </a:lnTo>
                    <a:lnTo>
                      <a:pt x="65" y="62"/>
                    </a:lnTo>
                    <a:lnTo>
                      <a:pt x="62" y="66"/>
                    </a:lnTo>
                    <a:lnTo>
                      <a:pt x="58" y="70"/>
                    </a:lnTo>
                    <a:lnTo>
                      <a:pt x="54" y="75"/>
                    </a:lnTo>
                    <a:lnTo>
                      <a:pt x="49" y="80"/>
                    </a:lnTo>
                    <a:lnTo>
                      <a:pt x="44" y="84"/>
                    </a:lnTo>
                    <a:lnTo>
                      <a:pt x="40" y="89"/>
                    </a:lnTo>
                    <a:lnTo>
                      <a:pt x="38" y="95"/>
                    </a:lnTo>
                    <a:lnTo>
                      <a:pt x="32" y="100"/>
                    </a:lnTo>
                    <a:lnTo>
                      <a:pt x="30" y="106"/>
                    </a:lnTo>
                    <a:lnTo>
                      <a:pt x="27" y="111"/>
                    </a:lnTo>
                    <a:lnTo>
                      <a:pt x="26" y="116"/>
                    </a:lnTo>
                    <a:lnTo>
                      <a:pt x="24" y="121"/>
                    </a:lnTo>
                    <a:lnTo>
                      <a:pt x="23" y="127"/>
                    </a:lnTo>
                    <a:lnTo>
                      <a:pt x="23" y="134"/>
                    </a:lnTo>
                    <a:lnTo>
                      <a:pt x="23" y="140"/>
                    </a:lnTo>
                    <a:lnTo>
                      <a:pt x="23" y="146"/>
                    </a:lnTo>
                    <a:lnTo>
                      <a:pt x="23" y="153"/>
                    </a:lnTo>
                    <a:lnTo>
                      <a:pt x="24" y="161"/>
                    </a:lnTo>
                    <a:lnTo>
                      <a:pt x="26" y="169"/>
                    </a:lnTo>
                    <a:lnTo>
                      <a:pt x="27" y="175"/>
                    </a:lnTo>
                    <a:lnTo>
                      <a:pt x="30" y="181"/>
                    </a:lnTo>
                    <a:lnTo>
                      <a:pt x="32" y="187"/>
                    </a:lnTo>
                    <a:lnTo>
                      <a:pt x="36" y="194"/>
                    </a:lnTo>
                    <a:lnTo>
                      <a:pt x="39" y="200"/>
                    </a:lnTo>
                    <a:lnTo>
                      <a:pt x="43" y="205"/>
                    </a:lnTo>
                    <a:lnTo>
                      <a:pt x="48" y="209"/>
                    </a:lnTo>
                    <a:lnTo>
                      <a:pt x="54" y="213"/>
                    </a:lnTo>
                    <a:lnTo>
                      <a:pt x="58" y="216"/>
                    </a:lnTo>
                    <a:lnTo>
                      <a:pt x="64" y="218"/>
                    </a:lnTo>
                    <a:lnTo>
                      <a:pt x="70" y="220"/>
                    </a:lnTo>
                    <a:lnTo>
                      <a:pt x="78" y="222"/>
                    </a:lnTo>
                    <a:lnTo>
                      <a:pt x="86" y="225"/>
                    </a:lnTo>
                    <a:lnTo>
                      <a:pt x="94" y="226"/>
                    </a:lnTo>
                    <a:lnTo>
                      <a:pt x="97" y="226"/>
                    </a:lnTo>
                    <a:lnTo>
                      <a:pt x="101" y="227"/>
                    </a:lnTo>
                    <a:lnTo>
                      <a:pt x="106" y="227"/>
                    </a:lnTo>
                    <a:lnTo>
                      <a:pt x="112" y="228"/>
                    </a:lnTo>
                    <a:lnTo>
                      <a:pt x="115" y="228"/>
                    </a:lnTo>
                    <a:lnTo>
                      <a:pt x="120" y="228"/>
                    </a:lnTo>
                    <a:lnTo>
                      <a:pt x="123" y="228"/>
                    </a:lnTo>
                    <a:lnTo>
                      <a:pt x="128" y="228"/>
                    </a:lnTo>
                    <a:lnTo>
                      <a:pt x="132" y="228"/>
                    </a:lnTo>
                    <a:lnTo>
                      <a:pt x="137" y="228"/>
                    </a:lnTo>
                    <a:lnTo>
                      <a:pt x="141" y="228"/>
                    </a:lnTo>
                    <a:lnTo>
                      <a:pt x="146" y="229"/>
                    </a:lnTo>
                    <a:lnTo>
                      <a:pt x="153" y="227"/>
                    </a:lnTo>
                    <a:lnTo>
                      <a:pt x="161" y="227"/>
                    </a:lnTo>
                    <a:lnTo>
                      <a:pt x="166" y="226"/>
                    </a:lnTo>
                    <a:lnTo>
                      <a:pt x="173" y="225"/>
                    </a:lnTo>
                    <a:lnTo>
                      <a:pt x="179" y="222"/>
                    </a:lnTo>
                    <a:lnTo>
                      <a:pt x="185" y="219"/>
                    </a:lnTo>
                    <a:lnTo>
                      <a:pt x="190" y="216"/>
                    </a:lnTo>
                    <a:lnTo>
                      <a:pt x="197" y="211"/>
                    </a:lnTo>
                    <a:lnTo>
                      <a:pt x="202" y="207"/>
                    </a:lnTo>
                    <a:lnTo>
                      <a:pt x="209" y="202"/>
                    </a:lnTo>
                    <a:lnTo>
                      <a:pt x="214" y="196"/>
                    </a:lnTo>
                    <a:lnTo>
                      <a:pt x="220" y="192"/>
                    </a:lnTo>
                    <a:lnTo>
                      <a:pt x="225" y="185"/>
                    </a:lnTo>
                    <a:lnTo>
                      <a:pt x="230" y="179"/>
                    </a:lnTo>
                    <a:lnTo>
                      <a:pt x="235" y="173"/>
                    </a:lnTo>
                    <a:lnTo>
                      <a:pt x="241" y="167"/>
                    </a:lnTo>
                    <a:lnTo>
                      <a:pt x="244" y="161"/>
                    </a:lnTo>
                    <a:lnTo>
                      <a:pt x="247" y="155"/>
                    </a:lnTo>
                    <a:lnTo>
                      <a:pt x="251" y="150"/>
                    </a:lnTo>
                    <a:lnTo>
                      <a:pt x="254" y="145"/>
                    </a:lnTo>
                    <a:lnTo>
                      <a:pt x="255" y="138"/>
                    </a:lnTo>
                    <a:lnTo>
                      <a:pt x="257" y="132"/>
                    </a:lnTo>
                    <a:lnTo>
                      <a:pt x="258" y="126"/>
                    </a:lnTo>
                    <a:lnTo>
                      <a:pt x="259" y="120"/>
                    </a:lnTo>
                    <a:lnTo>
                      <a:pt x="259" y="112"/>
                    </a:lnTo>
                    <a:lnTo>
                      <a:pt x="259" y="105"/>
                    </a:lnTo>
                    <a:lnTo>
                      <a:pt x="258" y="97"/>
                    </a:lnTo>
                    <a:lnTo>
                      <a:pt x="258" y="90"/>
                    </a:lnTo>
                    <a:lnTo>
                      <a:pt x="255" y="82"/>
                    </a:lnTo>
                    <a:lnTo>
                      <a:pt x="253" y="75"/>
                    </a:lnTo>
                    <a:lnTo>
                      <a:pt x="251" y="69"/>
                    </a:lnTo>
                    <a:lnTo>
                      <a:pt x="247" y="62"/>
                    </a:lnTo>
                    <a:lnTo>
                      <a:pt x="243" y="55"/>
                    </a:lnTo>
                    <a:lnTo>
                      <a:pt x="238" y="49"/>
                    </a:lnTo>
                    <a:lnTo>
                      <a:pt x="234" y="43"/>
                    </a:lnTo>
                    <a:lnTo>
                      <a:pt x="229" y="39"/>
                    </a:lnTo>
                    <a:lnTo>
                      <a:pt x="221" y="34"/>
                    </a:lnTo>
                    <a:lnTo>
                      <a:pt x="214" y="31"/>
                    </a:lnTo>
                    <a:lnTo>
                      <a:pt x="206" y="29"/>
                    </a:lnTo>
                    <a:lnTo>
                      <a:pt x="200" y="26"/>
                    </a:lnTo>
                    <a:lnTo>
                      <a:pt x="195" y="26"/>
                    </a:lnTo>
                    <a:lnTo>
                      <a:pt x="190" y="25"/>
                    </a:lnTo>
                    <a:lnTo>
                      <a:pt x="186" y="25"/>
                    </a:lnTo>
                    <a:lnTo>
                      <a:pt x="181" y="25"/>
                    </a:lnTo>
                    <a:lnTo>
                      <a:pt x="177" y="25"/>
                    </a:lnTo>
                    <a:lnTo>
                      <a:pt x="172" y="25"/>
                    </a:lnTo>
                    <a:lnTo>
                      <a:pt x="169" y="25"/>
                    </a:lnTo>
                    <a:lnTo>
                      <a:pt x="164" y="26"/>
                    </a:lnTo>
                    <a:lnTo>
                      <a:pt x="156" y="26"/>
                    </a:lnTo>
                    <a:lnTo>
                      <a:pt x="149" y="26"/>
                    </a:lnTo>
                    <a:lnTo>
                      <a:pt x="143" y="26"/>
                    </a:lnTo>
                    <a:lnTo>
                      <a:pt x="137" y="29"/>
                    </a:lnTo>
                    <a:lnTo>
                      <a:pt x="132" y="29"/>
                    </a:lnTo>
                    <a:lnTo>
                      <a:pt x="128" y="30"/>
                    </a:lnTo>
                    <a:lnTo>
                      <a:pt x="125" y="31"/>
                    </a:lnTo>
                    <a:lnTo>
                      <a:pt x="128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5" name="Freeform 29">
                <a:extLst>
                  <a:ext uri="{FF2B5EF4-FFF2-40B4-BE49-F238E27FC236}">
                    <a16:creationId xmlns:a16="http://schemas.microsoft.com/office/drawing/2014/main" id="{2025191C-968B-AF48-D6E7-87CC8153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7" y="1580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3" y="27"/>
                    </a:moveTo>
                    <a:lnTo>
                      <a:pt x="4" y="26"/>
                    </a:lnTo>
                    <a:lnTo>
                      <a:pt x="11" y="23"/>
                    </a:lnTo>
                    <a:lnTo>
                      <a:pt x="14" y="19"/>
                    </a:lnTo>
                    <a:lnTo>
                      <a:pt x="20" y="17"/>
                    </a:lnTo>
                    <a:lnTo>
                      <a:pt x="26" y="15"/>
                    </a:lnTo>
                    <a:lnTo>
                      <a:pt x="32" y="13"/>
                    </a:lnTo>
                    <a:lnTo>
                      <a:pt x="37" y="9"/>
                    </a:lnTo>
                    <a:lnTo>
                      <a:pt x="44" y="7"/>
                    </a:lnTo>
                    <a:lnTo>
                      <a:pt x="49" y="5"/>
                    </a:lnTo>
                    <a:lnTo>
                      <a:pt x="55" y="4"/>
                    </a:lnTo>
                    <a:lnTo>
                      <a:pt x="59" y="1"/>
                    </a:lnTo>
                    <a:lnTo>
                      <a:pt x="63" y="0"/>
                    </a:lnTo>
                    <a:lnTo>
                      <a:pt x="65" y="0"/>
                    </a:lnTo>
                    <a:lnTo>
                      <a:pt x="68" y="0"/>
                    </a:lnTo>
                    <a:lnTo>
                      <a:pt x="99" y="14"/>
                    </a:lnTo>
                    <a:lnTo>
                      <a:pt x="79" y="23"/>
                    </a:lnTo>
                    <a:lnTo>
                      <a:pt x="77" y="23"/>
                    </a:lnTo>
                    <a:lnTo>
                      <a:pt x="73" y="23"/>
                    </a:lnTo>
                    <a:lnTo>
                      <a:pt x="68" y="25"/>
                    </a:lnTo>
                    <a:lnTo>
                      <a:pt x="63" y="27"/>
                    </a:lnTo>
                    <a:lnTo>
                      <a:pt x="56" y="29"/>
                    </a:lnTo>
                    <a:lnTo>
                      <a:pt x="49" y="31"/>
                    </a:lnTo>
                    <a:lnTo>
                      <a:pt x="44" y="32"/>
                    </a:lnTo>
                    <a:lnTo>
                      <a:pt x="40" y="34"/>
                    </a:lnTo>
                    <a:lnTo>
                      <a:pt x="36" y="37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3" y="41"/>
                    </a:lnTo>
                    <a:lnTo>
                      <a:pt x="18" y="43"/>
                    </a:lnTo>
                    <a:lnTo>
                      <a:pt x="15" y="45"/>
                    </a:lnTo>
                    <a:lnTo>
                      <a:pt x="0" y="49"/>
                    </a:lnTo>
                    <a:lnTo>
                      <a:pt x="3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6" name="Freeform 30">
                <a:extLst>
                  <a:ext uri="{FF2B5EF4-FFF2-40B4-BE49-F238E27FC236}">
                    <a16:creationId xmlns:a16="http://schemas.microsoft.com/office/drawing/2014/main" id="{9CD2647C-FDFE-82F5-91AC-1D20DF2AD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6" y="1621"/>
                <a:ext cx="31" cy="30"/>
              </a:xfrm>
              <a:custGeom>
                <a:avLst/>
                <a:gdLst>
                  <a:gd name="T0" fmla="*/ 1 w 60"/>
                  <a:gd name="T1" fmla="*/ 1 h 60"/>
                  <a:gd name="T2" fmla="*/ 1 w 60"/>
                  <a:gd name="T3" fmla="*/ 1 h 60"/>
                  <a:gd name="T4" fmla="*/ 1 w 60"/>
                  <a:gd name="T5" fmla="*/ 1 h 60"/>
                  <a:gd name="T6" fmla="*/ 1 w 60"/>
                  <a:gd name="T7" fmla="*/ 1 h 60"/>
                  <a:gd name="T8" fmla="*/ 1 w 60"/>
                  <a:gd name="T9" fmla="*/ 1 h 60"/>
                  <a:gd name="T10" fmla="*/ 1 w 60"/>
                  <a:gd name="T11" fmla="*/ 1 h 60"/>
                  <a:gd name="T12" fmla="*/ 1 w 60"/>
                  <a:gd name="T13" fmla="*/ 1 h 60"/>
                  <a:gd name="T14" fmla="*/ 1 w 60"/>
                  <a:gd name="T15" fmla="*/ 1 h 60"/>
                  <a:gd name="T16" fmla="*/ 1 w 60"/>
                  <a:gd name="T17" fmla="*/ 1 h 60"/>
                  <a:gd name="T18" fmla="*/ 1 w 60"/>
                  <a:gd name="T19" fmla="*/ 1 h 60"/>
                  <a:gd name="T20" fmla="*/ 1 w 60"/>
                  <a:gd name="T21" fmla="*/ 1 h 60"/>
                  <a:gd name="T22" fmla="*/ 1 w 60"/>
                  <a:gd name="T23" fmla="*/ 1 h 60"/>
                  <a:gd name="T24" fmla="*/ 1 w 60"/>
                  <a:gd name="T25" fmla="*/ 1 h 60"/>
                  <a:gd name="T26" fmla="*/ 1 w 60"/>
                  <a:gd name="T27" fmla="*/ 1 h 60"/>
                  <a:gd name="T28" fmla="*/ 1 w 60"/>
                  <a:gd name="T29" fmla="*/ 1 h 60"/>
                  <a:gd name="T30" fmla="*/ 1 w 60"/>
                  <a:gd name="T31" fmla="*/ 0 h 60"/>
                  <a:gd name="T32" fmla="*/ 1 w 60"/>
                  <a:gd name="T33" fmla="*/ 1 h 60"/>
                  <a:gd name="T34" fmla="*/ 1 w 60"/>
                  <a:gd name="T35" fmla="*/ 1 h 60"/>
                  <a:gd name="T36" fmla="*/ 1 w 60"/>
                  <a:gd name="T37" fmla="*/ 1 h 60"/>
                  <a:gd name="T38" fmla="*/ 1 w 60"/>
                  <a:gd name="T39" fmla="*/ 1 h 60"/>
                  <a:gd name="T40" fmla="*/ 1 w 60"/>
                  <a:gd name="T41" fmla="*/ 1 h 60"/>
                  <a:gd name="T42" fmla="*/ 1 w 60"/>
                  <a:gd name="T43" fmla="*/ 1 h 60"/>
                  <a:gd name="T44" fmla="*/ 1 w 60"/>
                  <a:gd name="T45" fmla="*/ 1 h 60"/>
                  <a:gd name="T46" fmla="*/ 0 w 60"/>
                  <a:gd name="T47" fmla="*/ 1 h 60"/>
                  <a:gd name="T48" fmla="*/ 0 w 60"/>
                  <a:gd name="T49" fmla="*/ 1 h 60"/>
                  <a:gd name="T50" fmla="*/ 0 w 60"/>
                  <a:gd name="T51" fmla="*/ 1 h 60"/>
                  <a:gd name="T52" fmla="*/ 1 w 60"/>
                  <a:gd name="T53" fmla="*/ 1 h 60"/>
                  <a:gd name="T54" fmla="*/ 1 w 60"/>
                  <a:gd name="T55" fmla="*/ 1 h 60"/>
                  <a:gd name="T56" fmla="*/ 1 w 60"/>
                  <a:gd name="T57" fmla="*/ 1 h 60"/>
                  <a:gd name="T58" fmla="*/ 1 w 60"/>
                  <a:gd name="T59" fmla="*/ 1 h 60"/>
                  <a:gd name="T60" fmla="*/ 1 w 60"/>
                  <a:gd name="T61" fmla="*/ 1 h 60"/>
                  <a:gd name="T62" fmla="*/ 1 w 60"/>
                  <a:gd name="T63" fmla="*/ 1 h 60"/>
                  <a:gd name="T64" fmla="*/ 1 w 60"/>
                  <a:gd name="T65" fmla="*/ 1 h 60"/>
                  <a:gd name="T66" fmla="*/ 1 w 60"/>
                  <a:gd name="T67" fmla="*/ 1 h 6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0"/>
                  <a:gd name="T103" fmla="*/ 0 h 60"/>
                  <a:gd name="T104" fmla="*/ 60 w 60"/>
                  <a:gd name="T105" fmla="*/ 60 h 6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0" h="60">
                    <a:moveTo>
                      <a:pt x="34" y="60"/>
                    </a:moveTo>
                    <a:lnTo>
                      <a:pt x="40" y="56"/>
                    </a:lnTo>
                    <a:lnTo>
                      <a:pt x="45" y="54"/>
                    </a:lnTo>
                    <a:lnTo>
                      <a:pt x="50" y="52"/>
                    </a:lnTo>
                    <a:lnTo>
                      <a:pt x="54" y="47"/>
                    </a:lnTo>
                    <a:lnTo>
                      <a:pt x="58" y="43"/>
                    </a:lnTo>
                    <a:lnTo>
                      <a:pt x="60" y="37"/>
                    </a:lnTo>
                    <a:lnTo>
                      <a:pt x="60" y="31"/>
                    </a:lnTo>
                    <a:lnTo>
                      <a:pt x="60" y="25"/>
                    </a:lnTo>
                    <a:lnTo>
                      <a:pt x="58" y="20"/>
                    </a:lnTo>
                    <a:lnTo>
                      <a:pt x="54" y="15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3"/>
                    </a:lnTo>
                    <a:lnTo>
                      <a:pt x="36" y="1"/>
                    </a:lnTo>
                    <a:lnTo>
                      <a:pt x="32" y="0"/>
                    </a:lnTo>
                    <a:lnTo>
                      <a:pt x="27" y="1"/>
                    </a:lnTo>
                    <a:lnTo>
                      <a:pt x="20" y="3"/>
                    </a:lnTo>
                    <a:lnTo>
                      <a:pt x="16" y="6"/>
                    </a:lnTo>
                    <a:lnTo>
                      <a:pt x="11" y="9"/>
                    </a:lnTo>
                    <a:lnTo>
                      <a:pt x="8" y="14"/>
                    </a:lnTo>
                    <a:lnTo>
                      <a:pt x="4" y="19"/>
                    </a:lnTo>
                    <a:lnTo>
                      <a:pt x="2" y="24"/>
                    </a:lnTo>
                    <a:lnTo>
                      <a:pt x="0" y="29"/>
                    </a:lnTo>
                    <a:lnTo>
                      <a:pt x="0" y="36"/>
                    </a:lnTo>
                    <a:lnTo>
                      <a:pt x="0" y="40"/>
                    </a:lnTo>
                    <a:lnTo>
                      <a:pt x="2" y="45"/>
                    </a:lnTo>
                    <a:lnTo>
                      <a:pt x="4" y="49"/>
                    </a:lnTo>
                    <a:lnTo>
                      <a:pt x="9" y="54"/>
                    </a:lnTo>
                    <a:lnTo>
                      <a:pt x="13" y="56"/>
                    </a:lnTo>
                    <a:lnTo>
                      <a:pt x="20" y="59"/>
                    </a:lnTo>
                    <a:lnTo>
                      <a:pt x="26" y="60"/>
                    </a:lnTo>
                    <a:lnTo>
                      <a:pt x="3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7" name="Freeform 31">
                <a:extLst>
                  <a:ext uri="{FF2B5EF4-FFF2-40B4-BE49-F238E27FC236}">
                    <a16:creationId xmlns:a16="http://schemas.microsoft.com/office/drawing/2014/main" id="{1CAFF46E-67EF-D3D7-D1ED-0466FF4ED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3" y="1465"/>
                <a:ext cx="141" cy="124"/>
              </a:xfrm>
              <a:custGeom>
                <a:avLst/>
                <a:gdLst>
                  <a:gd name="T0" fmla="*/ 1 w 280"/>
                  <a:gd name="T1" fmla="*/ 1 h 247"/>
                  <a:gd name="T2" fmla="*/ 1 w 280"/>
                  <a:gd name="T3" fmla="*/ 1 h 247"/>
                  <a:gd name="T4" fmla="*/ 1 w 280"/>
                  <a:gd name="T5" fmla="*/ 0 h 247"/>
                  <a:gd name="T6" fmla="*/ 1 w 280"/>
                  <a:gd name="T7" fmla="*/ 1 h 247"/>
                  <a:gd name="T8" fmla="*/ 1 w 280"/>
                  <a:gd name="T9" fmla="*/ 1 h 247"/>
                  <a:gd name="T10" fmla="*/ 1 w 280"/>
                  <a:gd name="T11" fmla="*/ 1 h 247"/>
                  <a:gd name="T12" fmla="*/ 2 w 280"/>
                  <a:gd name="T13" fmla="*/ 1 h 247"/>
                  <a:gd name="T14" fmla="*/ 2 w 280"/>
                  <a:gd name="T15" fmla="*/ 1 h 247"/>
                  <a:gd name="T16" fmla="*/ 2 w 280"/>
                  <a:gd name="T17" fmla="*/ 1 h 247"/>
                  <a:gd name="T18" fmla="*/ 2 w 280"/>
                  <a:gd name="T19" fmla="*/ 1 h 247"/>
                  <a:gd name="T20" fmla="*/ 2 w 280"/>
                  <a:gd name="T21" fmla="*/ 1 h 247"/>
                  <a:gd name="T22" fmla="*/ 2 w 280"/>
                  <a:gd name="T23" fmla="*/ 1 h 247"/>
                  <a:gd name="T24" fmla="*/ 1 w 280"/>
                  <a:gd name="T25" fmla="*/ 1 h 247"/>
                  <a:gd name="T26" fmla="*/ 1 w 280"/>
                  <a:gd name="T27" fmla="*/ 1 h 247"/>
                  <a:gd name="T28" fmla="*/ 1 w 280"/>
                  <a:gd name="T29" fmla="*/ 1 h 247"/>
                  <a:gd name="T30" fmla="*/ 1 w 280"/>
                  <a:gd name="T31" fmla="*/ 1 h 247"/>
                  <a:gd name="T32" fmla="*/ 1 w 280"/>
                  <a:gd name="T33" fmla="*/ 1 h 247"/>
                  <a:gd name="T34" fmla="*/ 1 w 280"/>
                  <a:gd name="T35" fmla="*/ 1 h 247"/>
                  <a:gd name="T36" fmla="*/ 1 w 280"/>
                  <a:gd name="T37" fmla="*/ 1 h 247"/>
                  <a:gd name="T38" fmla="*/ 1 w 280"/>
                  <a:gd name="T39" fmla="*/ 1 h 247"/>
                  <a:gd name="T40" fmla="*/ 1 w 280"/>
                  <a:gd name="T41" fmla="*/ 1 h 247"/>
                  <a:gd name="T42" fmla="*/ 1 w 280"/>
                  <a:gd name="T43" fmla="*/ 1 h 247"/>
                  <a:gd name="T44" fmla="*/ 1 w 280"/>
                  <a:gd name="T45" fmla="*/ 1 h 247"/>
                  <a:gd name="T46" fmla="*/ 1 w 280"/>
                  <a:gd name="T47" fmla="*/ 1 h 247"/>
                  <a:gd name="T48" fmla="*/ 1 w 280"/>
                  <a:gd name="T49" fmla="*/ 1 h 247"/>
                  <a:gd name="T50" fmla="*/ 0 w 280"/>
                  <a:gd name="T51" fmla="*/ 1 h 247"/>
                  <a:gd name="T52" fmla="*/ 1 w 280"/>
                  <a:gd name="T53" fmla="*/ 1 h 247"/>
                  <a:gd name="T54" fmla="*/ 1 w 280"/>
                  <a:gd name="T55" fmla="*/ 1 h 247"/>
                  <a:gd name="T56" fmla="*/ 1 w 280"/>
                  <a:gd name="T57" fmla="*/ 1 h 247"/>
                  <a:gd name="T58" fmla="*/ 1 w 280"/>
                  <a:gd name="T59" fmla="*/ 1 h 247"/>
                  <a:gd name="T60" fmla="*/ 1 w 280"/>
                  <a:gd name="T61" fmla="*/ 1 h 247"/>
                  <a:gd name="T62" fmla="*/ 1 w 280"/>
                  <a:gd name="T63" fmla="*/ 1 h 247"/>
                  <a:gd name="T64" fmla="*/ 1 w 280"/>
                  <a:gd name="T65" fmla="*/ 1 h 247"/>
                  <a:gd name="T66" fmla="*/ 1 w 280"/>
                  <a:gd name="T67" fmla="*/ 1 h 247"/>
                  <a:gd name="T68" fmla="*/ 1 w 280"/>
                  <a:gd name="T69" fmla="*/ 1 h 247"/>
                  <a:gd name="T70" fmla="*/ 1 w 280"/>
                  <a:gd name="T71" fmla="*/ 1 h 247"/>
                  <a:gd name="T72" fmla="*/ 1 w 280"/>
                  <a:gd name="T73" fmla="*/ 1 h 247"/>
                  <a:gd name="T74" fmla="*/ 1 w 280"/>
                  <a:gd name="T75" fmla="*/ 1 h 247"/>
                  <a:gd name="T76" fmla="*/ 1 w 280"/>
                  <a:gd name="T77" fmla="*/ 1 h 247"/>
                  <a:gd name="T78" fmla="*/ 1 w 280"/>
                  <a:gd name="T79" fmla="*/ 1 h 247"/>
                  <a:gd name="T80" fmla="*/ 1 w 280"/>
                  <a:gd name="T81" fmla="*/ 1 h 247"/>
                  <a:gd name="T82" fmla="*/ 1 w 280"/>
                  <a:gd name="T83" fmla="*/ 1 h 247"/>
                  <a:gd name="T84" fmla="*/ 1 w 280"/>
                  <a:gd name="T85" fmla="*/ 1 h 247"/>
                  <a:gd name="T86" fmla="*/ 1 w 280"/>
                  <a:gd name="T87" fmla="*/ 1 h 247"/>
                  <a:gd name="T88" fmla="*/ 1 w 280"/>
                  <a:gd name="T89" fmla="*/ 1 h 247"/>
                  <a:gd name="T90" fmla="*/ 1 w 280"/>
                  <a:gd name="T91" fmla="*/ 1 h 247"/>
                  <a:gd name="T92" fmla="*/ 1 w 280"/>
                  <a:gd name="T93" fmla="*/ 1 h 247"/>
                  <a:gd name="T94" fmla="*/ 1 w 280"/>
                  <a:gd name="T95" fmla="*/ 1 h 247"/>
                  <a:gd name="T96" fmla="*/ 2 w 280"/>
                  <a:gd name="T97" fmla="*/ 1 h 247"/>
                  <a:gd name="T98" fmla="*/ 2 w 280"/>
                  <a:gd name="T99" fmla="*/ 1 h 247"/>
                  <a:gd name="T100" fmla="*/ 2 w 280"/>
                  <a:gd name="T101" fmla="*/ 1 h 247"/>
                  <a:gd name="T102" fmla="*/ 1 w 280"/>
                  <a:gd name="T103" fmla="*/ 1 h 247"/>
                  <a:gd name="T104" fmla="*/ 1 w 280"/>
                  <a:gd name="T105" fmla="*/ 1 h 247"/>
                  <a:gd name="T106" fmla="*/ 1 w 280"/>
                  <a:gd name="T107" fmla="*/ 1 h 247"/>
                  <a:gd name="T108" fmla="*/ 1 w 280"/>
                  <a:gd name="T109" fmla="*/ 1 h 247"/>
                  <a:gd name="T110" fmla="*/ 1 w 280"/>
                  <a:gd name="T111" fmla="*/ 1 h 247"/>
                  <a:gd name="T112" fmla="*/ 1 w 280"/>
                  <a:gd name="T113" fmla="*/ 1 h 24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80"/>
                  <a:gd name="T172" fmla="*/ 0 h 247"/>
                  <a:gd name="T173" fmla="*/ 280 w 280"/>
                  <a:gd name="T174" fmla="*/ 247 h 24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80" h="247">
                    <a:moveTo>
                      <a:pt x="129" y="7"/>
                    </a:moveTo>
                    <a:lnTo>
                      <a:pt x="131" y="6"/>
                    </a:lnTo>
                    <a:lnTo>
                      <a:pt x="134" y="4"/>
                    </a:lnTo>
                    <a:lnTo>
                      <a:pt x="140" y="3"/>
                    </a:lnTo>
                    <a:lnTo>
                      <a:pt x="146" y="2"/>
                    </a:lnTo>
                    <a:lnTo>
                      <a:pt x="153" y="1"/>
                    </a:lnTo>
                    <a:lnTo>
                      <a:pt x="156" y="1"/>
                    </a:lnTo>
                    <a:lnTo>
                      <a:pt x="159" y="1"/>
                    </a:lnTo>
                    <a:lnTo>
                      <a:pt x="164" y="1"/>
                    </a:lnTo>
                    <a:lnTo>
                      <a:pt x="168" y="1"/>
                    </a:lnTo>
                    <a:lnTo>
                      <a:pt x="173" y="0"/>
                    </a:lnTo>
                    <a:lnTo>
                      <a:pt x="178" y="0"/>
                    </a:lnTo>
                    <a:lnTo>
                      <a:pt x="182" y="0"/>
                    </a:lnTo>
                    <a:lnTo>
                      <a:pt x="187" y="1"/>
                    </a:lnTo>
                    <a:lnTo>
                      <a:pt x="191" y="1"/>
                    </a:lnTo>
                    <a:lnTo>
                      <a:pt x="196" y="1"/>
                    </a:lnTo>
                    <a:lnTo>
                      <a:pt x="202" y="2"/>
                    </a:lnTo>
                    <a:lnTo>
                      <a:pt x="207" y="4"/>
                    </a:lnTo>
                    <a:lnTo>
                      <a:pt x="212" y="6"/>
                    </a:lnTo>
                    <a:lnTo>
                      <a:pt x="216" y="8"/>
                    </a:lnTo>
                    <a:lnTo>
                      <a:pt x="221" y="10"/>
                    </a:lnTo>
                    <a:lnTo>
                      <a:pt x="227" y="12"/>
                    </a:lnTo>
                    <a:lnTo>
                      <a:pt x="231" y="15"/>
                    </a:lnTo>
                    <a:lnTo>
                      <a:pt x="236" y="18"/>
                    </a:lnTo>
                    <a:lnTo>
                      <a:pt x="240" y="22"/>
                    </a:lnTo>
                    <a:lnTo>
                      <a:pt x="245" y="26"/>
                    </a:lnTo>
                    <a:lnTo>
                      <a:pt x="253" y="33"/>
                    </a:lnTo>
                    <a:lnTo>
                      <a:pt x="260" y="41"/>
                    </a:lnTo>
                    <a:lnTo>
                      <a:pt x="265" y="48"/>
                    </a:lnTo>
                    <a:lnTo>
                      <a:pt x="270" y="56"/>
                    </a:lnTo>
                    <a:lnTo>
                      <a:pt x="273" y="63"/>
                    </a:lnTo>
                    <a:lnTo>
                      <a:pt x="277" y="71"/>
                    </a:lnTo>
                    <a:lnTo>
                      <a:pt x="278" y="77"/>
                    </a:lnTo>
                    <a:lnTo>
                      <a:pt x="280" y="85"/>
                    </a:lnTo>
                    <a:lnTo>
                      <a:pt x="280" y="92"/>
                    </a:lnTo>
                    <a:lnTo>
                      <a:pt x="280" y="100"/>
                    </a:lnTo>
                    <a:lnTo>
                      <a:pt x="279" y="108"/>
                    </a:lnTo>
                    <a:lnTo>
                      <a:pt x="278" y="115"/>
                    </a:lnTo>
                    <a:lnTo>
                      <a:pt x="277" y="123"/>
                    </a:lnTo>
                    <a:lnTo>
                      <a:pt x="276" y="131"/>
                    </a:lnTo>
                    <a:lnTo>
                      <a:pt x="273" y="136"/>
                    </a:lnTo>
                    <a:lnTo>
                      <a:pt x="273" y="139"/>
                    </a:lnTo>
                    <a:lnTo>
                      <a:pt x="272" y="144"/>
                    </a:lnTo>
                    <a:lnTo>
                      <a:pt x="272" y="148"/>
                    </a:lnTo>
                    <a:lnTo>
                      <a:pt x="269" y="156"/>
                    </a:lnTo>
                    <a:lnTo>
                      <a:pt x="267" y="164"/>
                    </a:lnTo>
                    <a:lnTo>
                      <a:pt x="262" y="171"/>
                    </a:lnTo>
                    <a:lnTo>
                      <a:pt x="259" y="179"/>
                    </a:lnTo>
                    <a:lnTo>
                      <a:pt x="254" y="185"/>
                    </a:lnTo>
                    <a:lnTo>
                      <a:pt x="249" y="191"/>
                    </a:lnTo>
                    <a:lnTo>
                      <a:pt x="244" y="198"/>
                    </a:lnTo>
                    <a:lnTo>
                      <a:pt x="238" y="205"/>
                    </a:lnTo>
                    <a:lnTo>
                      <a:pt x="231" y="211"/>
                    </a:lnTo>
                    <a:lnTo>
                      <a:pt x="226" y="217"/>
                    </a:lnTo>
                    <a:lnTo>
                      <a:pt x="219" y="221"/>
                    </a:lnTo>
                    <a:lnTo>
                      <a:pt x="213" y="226"/>
                    </a:lnTo>
                    <a:lnTo>
                      <a:pt x="205" y="229"/>
                    </a:lnTo>
                    <a:lnTo>
                      <a:pt x="197" y="234"/>
                    </a:lnTo>
                    <a:lnTo>
                      <a:pt x="189" y="236"/>
                    </a:lnTo>
                    <a:lnTo>
                      <a:pt x="182" y="240"/>
                    </a:lnTo>
                    <a:lnTo>
                      <a:pt x="178" y="240"/>
                    </a:lnTo>
                    <a:lnTo>
                      <a:pt x="173" y="242"/>
                    </a:lnTo>
                    <a:lnTo>
                      <a:pt x="168" y="243"/>
                    </a:lnTo>
                    <a:lnTo>
                      <a:pt x="164" y="244"/>
                    </a:lnTo>
                    <a:lnTo>
                      <a:pt x="159" y="244"/>
                    </a:lnTo>
                    <a:lnTo>
                      <a:pt x="155" y="245"/>
                    </a:lnTo>
                    <a:lnTo>
                      <a:pt x="150" y="245"/>
                    </a:lnTo>
                    <a:lnTo>
                      <a:pt x="147" y="246"/>
                    </a:lnTo>
                    <a:lnTo>
                      <a:pt x="142" y="246"/>
                    </a:lnTo>
                    <a:lnTo>
                      <a:pt x="138" y="247"/>
                    </a:lnTo>
                    <a:lnTo>
                      <a:pt x="133" y="247"/>
                    </a:lnTo>
                    <a:lnTo>
                      <a:pt x="129" y="247"/>
                    </a:lnTo>
                    <a:lnTo>
                      <a:pt x="124" y="247"/>
                    </a:lnTo>
                    <a:lnTo>
                      <a:pt x="119" y="247"/>
                    </a:lnTo>
                    <a:lnTo>
                      <a:pt x="115" y="247"/>
                    </a:lnTo>
                    <a:lnTo>
                      <a:pt x="110" y="247"/>
                    </a:lnTo>
                    <a:lnTo>
                      <a:pt x="106" y="247"/>
                    </a:lnTo>
                    <a:lnTo>
                      <a:pt x="101" y="246"/>
                    </a:lnTo>
                    <a:lnTo>
                      <a:pt x="97" y="245"/>
                    </a:lnTo>
                    <a:lnTo>
                      <a:pt x="92" y="245"/>
                    </a:lnTo>
                    <a:lnTo>
                      <a:pt x="88" y="244"/>
                    </a:lnTo>
                    <a:lnTo>
                      <a:pt x="84" y="243"/>
                    </a:lnTo>
                    <a:lnTo>
                      <a:pt x="80" y="243"/>
                    </a:lnTo>
                    <a:lnTo>
                      <a:pt x="76" y="242"/>
                    </a:lnTo>
                    <a:lnTo>
                      <a:pt x="72" y="240"/>
                    </a:lnTo>
                    <a:lnTo>
                      <a:pt x="67" y="238"/>
                    </a:lnTo>
                    <a:lnTo>
                      <a:pt x="62" y="237"/>
                    </a:lnTo>
                    <a:lnTo>
                      <a:pt x="59" y="236"/>
                    </a:lnTo>
                    <a:lnTo>
                      <a:pt x="50" y="231"/>
                    </a:lnTo>
                    <a:lnTo>
                      <a:pt x="43" y="229"/>
                    </a:lnTo>
                    <a:lnTo>
                      <a:pt x="36" y="222"/>
                    </a:lnTo>
                    <a:lnTo>
                      <a:pt x="29" y="218"/>
                    </a:lnTo>
                    <a:lnTo>
                      <a:pt x="24" y="211"/>
                    </a:lnTo>
                    <a:lnTo>
                      <a:pt x="19" y="205"/>
                    </a:lnTo>
                    <a:lnTo>
                      <a:pt x="15" y="197"/>
                    </a:lnTo>
                    <a:lnTo>
                      <a:pt x="11" y="190"/>
                    </a:lnTo>
                    <a:lnTo>
                      <a:pt x="7" y="182"/>
                    </a:lnTo>
                    <a:lnTo>
                      <a:pt x="4" y="175"/>
                    </a:lnTo>
                    <a:lnTo>
                      <a:pt x="3" y="171"/>
                    </a:lnTo>
                    <a:lnTo>
                      <a:pt x="2" y="166"/>
                    </a:lnTo>
                    <a:lnTo>
                      <a:pt x="1" y="162"/>
                    </a:lnTo>
                    <a:lnTo>
                      <a:pt x="1" y="158"/>
                    </a:lnTo>
                    <a:lnTo>
                      <a:pt x="0" y="154"/>
                    </a:lnTo>
                    <a:lnTo>
                      <a:pt x="0" y="150"/>
                    </a:lnTo>
                    <a:lnTo>
                      <a:pt x="0" y="145"/>
                    </a:lnTo>
                    <a:lnTo>
                      <a:pt x="1" y="141"/>
                    </a:lnTo>
                    <a:lnTo>
                      <a:pt x="1" y="137"/>
                    </a:lnTo>
                    <a:lnTo>
                      <a:pt x="1" y="132"/>
                    </a:lnTo>
                    <a:lnTo>
                      <a:pt x="2" y="129"/>
                    </a:lnTo>
                    <a:lnTo>
                      <a:pt x="2" y="124"/>
                    </a:lnTo>
                    <a:lnTo>
                      <a:pt x="4" y="116"/>
                    </a:lnTo>
                    <a:lnTo>
                      <a:pt x="9" y="108"/>
                    </a:lnTo>
                    <a:lnTo>
                      <a:pt x="11" y="100"/>
                    </a:lnTo>
                    <a:lnTo>
                      <a:pt x="15" y="92"/>
                    </a:lnTo>
                    <a:lnTo>
                      <a:pt x="19" y="85"/>
                    </a:lnTo>
                    <a:lnTo>
                      <a:pt x="24" y="79"/>
                    </a:lnTo>
                    <a:lnTo>
                      <a:pt x="28" y="72"/>
                    </a:lnTo>
                    <a:lnTo>
                      <a:pt x="33" y="66"/>
                    </a:lnTo>
                    <a:lnTo>
                      <a:pt x="37" y="60"/>
                    </a:lnTo>
                    <a:lnTo>
                      <a:pt x="42" y="56"/>
                    </a:lnTo>
                    <a:lnTo>
                      <a:pt x="45" y="51"/>
                    </a:lnTo>
                    <a:lnTo>
                      <a:pt x="50" y="48"/>
                    </a:lnTo>
                    <a:lnTo>
                      <a:pt x="52" y="43"/>
                    </a:lnTo>
                    <a:lnTo>
                      <a:pt x="57" y="41"/>
                    </a:lnTo>
                    <a:lnTo>
                      <a:pt x="61" y="36"/>
                    </a:lnTo>
                    <a:lnTo>
                      <a:pt x="64" y="35"/>
                    </a:lnTo>
                    <a:lnTo>
                      <a:pt x="76" y="52"/>
                    </a:lnTo>
                    <a:lnTo>
                      <a:pt x="74" y="55"/>
                    </a:lnTo>
                    <a:lnTo>
                      <a:pt x="69" y="59"/>
                    </a:lnTo>
                    <a:lnTo>
                      <a:pt x="66" y="61"/>
                    </a:lnTo>
                    <a:lnTo>
                      <a:pt x="61" y="65"/>
                    </a:lnTo>
                    <a:lnTo>
                      <a:pt x="58" y="69"/>
                    </a:lnTo>
                    <a:lnTo>
                      <a:pt x="54" y="74"/>
                    </a:lnTo>
                    <a:lnTo>
                      <a:pt x="50" y="79"/>
                    </a:lnTo>
                    <a:lnTo>
                      <a:pt x="45" y="83"/>
                    </a:lnTo>
                    <a:lnTo>
                      <a:pt x="41" y="89"/>
                    </a:lnTo>
                    <a:lnTo>
                      <a:pt x="37" y="93"/>
                    </a:lnTo>
                    <a:lnTo>
                      <a:pt x="33" y="99"/>
                    </a:lnTo>
                    <a:lnTo>
                      <a:pt x="31" y="105"/>
                    </a:lnTo>
                    <a:lnTo>
                      <a:pt x="27" y="110"/>
                    </a:lnTo>
                    <a:lnTo>
                      <a:pt x="27" y="116"/>
                    </a:lnTo>
                    <a:lnTo>
                      <a:pt x="25" y="121"/>
                    </a:lnTo>
                    <a:lnTo>
                      <a:pt x="24" y="126"/>
                    </a:lnTo>
                    <a:lnTo>
                      <a:pt x="24" y="133"/>
                    </a:lnTo>
                    <a:lnTo>
                      <a:pt x="24" y="140"/>
                    </a:lnTo>
                    <a:lnTo>
                      <a:pt x="24" y="146"/>
                    </a:lnTo>
                    <a:lnTo>
                      <a:pt x="24" y="153"/>
                    </a:lnTo>
                    <a:lnTo>
                      <a:pt x="25" y="161"/>
                    </a:lnTo>
                    <a:lnTo>
                      <a:pt x="27" y="169"/>
                    </a:lnTo>
                    <a:lnTo>
                      <a:pt x="28" y="174"/>
                    </a:lnTo>
                    <a:lnTo>
                      <a:pt x="31" y="181"/>
                    </a:lnTo>
                    <a:lnTo>
                      <a:pt x="33" y="187"/>
                    </a:lnTo>
                    <a:lnTo>
                      <a:pt x="36" y="194"/>
                    </a:lnTo>
                    <a:lnTo>
                      <a:pt x="38" y="199"/>
                    </a:lnTo>
                    <a:lnTo>
                      <a:pt x="43" y="205"/>
                    </a:lnTo>
                    <a:lnTo>
                      <a:pt x="46" y="209"/>
                    </a:lnTo>
                    <a:lnTo>
                      <a:pt x="52" y="213"/>
                    </a:lnTo>
                    <a:lnTo>
                      <a:pt x="57" y="215"/>
                    </a:lnTo>
                    <a:lnTo>
                      <a:pt x="62" y="218"/>
                    </a:lnTo>
                    <a:lnTo>
                      <a:pt x="69" y="220"/>
                    </a:lnTo>
                    <a:lnTo>
                      <a:pt x="78" y="222"/>
                    </a:lnTo>
                    <a:lnTo>
                      <a:pt x="85" y="223"/>
                    </a:lnTo>
                    <a:lnTo>
                      <a:pt x="94" y="225"/>
                    </a:lnTo>
                    <a:lnTo>
                      <a:pt x="99" y="225"/>
                    </a:lnTo>
                    <a:lnTo>
                      <a:pt x="103" y="226"/>
                    </a:lnTo>
                    <a:lnTo>
                      <a:pt x="108" y="227"/>
                    </a:lnTo>
                    <a:lnTo>
                      <a:pt x="113" y="227"/>
                    </a:lnTo>
                    <a:lnTo>
                      <a:pt x="116" y="227"/>
                    </a:lnTo>
                    <a:lnTo>
                      <a:pt x="121" y="227"/>
                    </a:lnTo>
                    <a:lnTo>
                      <a:pt x="124" y="227"/>
                    </a:lnTo>
                    <a:lnTo>
                      <a:pt x="129" y="227"/>
                    </a:lnTo>
                    <a:lnTo>
                      <a:pt x="133" y="227"/>
                    </a:lnTo>
                    <a:lnTo>
                      <a:pt x="138" y="227"/>
                    </a:lnTo>
                    <a:lnTo>
                      <a:pt x="142" y="227"/>
                    </a:lnTo>
                    <a:lnTo>
                      <a:pt x="147" y="227"/>
                    </a:lnTo>
                    <a:lnTo>
                      <a:pt x="155" y="227"/>
                    </a:lnTo>
                    <a:lnTo>
                      <a:pt x="162" y="226"/>
                    </a:lnTo>
                    <a:lnTo>
                      <a:pt x="168" y="225"/>
                    </a:lnTo>
                    <a:lnTo>
                      <a:pt x="175" y="223"/>
                    </a:lnTo>
                    <a:lnTo>
                      <a:pt x="180" y="220"/>
                    </a:lnTo>
                    <a:lnTo>
                      <a:pt x="186" y="218"/>
                    </a:lnTo>
                    <a:lnTo>
                      <a:pt x="191" y="214"/>
                    </a:lnTo>
                    <a:lnTo>
                      <a:pt x="198" y="210"/>
                    </a:lnTo>
                    <a:lnTo>
                      <a:pt x="204" y="205"/>
                    </a:lnTo>
                    <a:lnTo>
                      <a:pt x="210" y="202"/>
                    </a:lnTo>
                    <a:lnTo>
                      <a:pt x="215" y="196"/>
                    </a:lnTo>
                    <a:lnTo>
                      <a:pt x="221" y="190"/>
                    </a:lnTo>
                    <a:lnTo>
                      <a:pt x="227" y="185"/>
                    </a:lnTo>
                    <a:lnTo>
                      <a:pt x="231" y="178"/>
                    </a:lnTo>
                    <a:lnTo>
                      <a:pt x="236" y="172"/>
                    </a:lnTo>
                    <a:lnTo>
                      <a:pt x="240" y="166"/>
                    </a:lnTo>
                    <a:lnTo>
                      <a:pt x="245" y="161"/>
                    </a:lnTo>
                    <a:lnTo>
                      <a:pt x="248" y="155"/>
                    </a:lnTo>
                    <a:lnTo>
                      <a:pt x="252" y="149"/>
                    </a:lnTo>
                    <a:lnTo>
                      <a:pt x="255" y="145"/>
                    </a:lnTo>
                    <a:lnTo>
                      <a:pt x="256" y="138"/>
                    </a:lnTo>
                    <a:lnTo>
                      <a:pt x="257" y="132"/>
                    </a:lnTo>
                    <a:lnTo>
                      <a:pt x="259" y="125"/>
                    </a:lnTo>
                    <a:lnTo>
                      <a:pt x="260" y="120"/>
                    </a:lnTo>
                    <a:lnTo>
                      <a:pt x="260" y="112"/>
                    </a:lnTo>
                    <a:lnTo>
                      <a:pt x="260" y="105"/>
                    </a:lnTo>
                    <a:lnTo>
                      <a:pt x="259" y="97"/>
                    </a:lnTo>
                    <a:lnTo>
                      <a:pt x="259" y="90"/>
                    </a:lnTo>
                    <a:lnTo>
                      <a:pt x="256" y="82"/>
                    </a:lnTo>
                    <a:lnTo>
                      <a:pt x="254" y="75"/>
                    </a:lnTo>
                    <a:lnTo>
                      <a:pt x="251" y="68"/>
                    </a:lnTo>
                    <a:lnTo>
                      <a:pt x="247" y="61"/>
                    </a:lnTo>
                    <a:lnTo>
                      <a:pt x="243" y="55"/>
                    </a:lnTo>
                    <a:lnTo>
                      <a:pt x="239" y="48"/>
                    </a:lnTo>
                    <a:lnTo>
                      <a:pt x="233" y="42"/>
                    </a:lnTo>
                    <a:lnTo>
                      <a:pt x="229" y="39"/>
                    </a:lnTo>
                    <a:lnTo>
                      <a:pt x="221" y="33"/>
                    </a:lnTo>
                    <a:lnTo>
                      <a:pt x="214" y="29"/>
                    </a:lnTo>
                    <a:lnTo>
                      <a:pt x="206" y="26"/>
                    </a:lnTo>
                    <a:lnTo>
                      <a:pt x="198" y="25"/>
                    </a:lnTo>
                    <a:lnTo>
                      <a:pt x="194" y="24"/>
                    </a:lnTo>
                    <a:lnTo>
                      <a:pt x="189" y="24"/>
                    </a:lnTo>
                    <a:lnTo>
                      <a:pt x="184" y="24"/>
                    </a:lnTo>
                    <a:lnTo>
                      <a:pt x="181" y="24"/>
                    </a:lnTo>
                    <a:lnTo>
                      <a:pt x="173" y="24"/>
                    </a:lnTo>
                    <a:lnTo>
                      <a:pt x="165" y="24"/>
                    </a:lnTo>
                    <a:lnTo>
                      <a:pt x="157" y="24"/>
                    </a:lnTo>
                    <a:lnTo>
                      <a:pt x="150" y="25"/>
                    </a:lnTo>
                    <a:lnTo>
                      <a:pt x="143" y="25"/>
                    </a:lnTo>
                    <a:lnTo>
                      <a:pt x="138" y="26"/>
                    </a:lnTo>
                    <a:lnTo>
                      <a:pt x="132" y="27"/>
                    </a:lnTo>
                    <a:lnTo>
                      <a:pt x="127" y="28"/>
                    </a:lnTo>
                    <a:lnTo>
                      <a:pt x="129" y="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8" name="Freeform 32">
                <a:extLst>
                  <a:ext uri="{FF2B5EF4-FFF2-40B4-BE49-F238E27FC236}">
                    <a16:creationId xmlns:a16="http://schemas.microsoft.com/office/drawing/2014/main" id="{D6877146-B7D4-8D20-3584-7F512CB02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4" y="1469"/>
                <a:ext cx="49" cy="24"/>
              </a:xfrm>
              <a:custGeom>
                <a:avLst/>
                <a:gdLst>
                  <a:gd name="T0" fmla="*/ 0 w 99"/>
                  <a:gd name="T1" fmla="*/ 0 h 49"/>
                  <a:gd name="T2" fmla="*/ 0 w 99"/>
                  <a:gd name="T3" fmla="*/ 0 h 49"/>
                  <a:gd name="T4" fmla="*/ 0 w 99"/>
                  <a:gd name="T5" fmla="*/ 0 h 49"/>
                  <a:gd name="T6" fmla="*/ 0 w 99"/>
                  <a:gd name="T7" fmla="*/ 0 h 49"/>
                  <a:gd name="T8" fmla="*/ 0 w 99"/>
                  <a:gd name="T9" fmla="*/ 0 h 49"/>
                  <a:gd name="T10" fmla="*/ 0 w 99"/>
                  <a:gd name="T11" fmla="*/ 0 h 49"/>
                  <a:gd name="T12" fmla="*/ 0 w 99"/>
                  <a:gd name="T13" fmla="*/ 0 h 49"/>
                  <a:gd name="T14" fmla="*/ 0 w 99"/>
                  <a:gd name="T15" fmla="*/ 0 h 49"/>
                  <a:gd name="T16" fmla="*/ 0 w 99"/>
                  <a:gd name="T17" fmla="*/ 0 h 49"/>
                  <a:gd name="T18" fmla="*/ 0 w 99"/>
                  <a:gd name="T19" fmla="*/ 0 h 49"/>
                  <a:gd name="T20" fmla="*/ 0 w 99"/>
                  <a:gd name="T21" fmla="*/ 0 h 49"/>
                  <a:gd name="T22" fmla="*/ 0 w 99"/>
                  <a:gd name="T23" fmla="*/ 0 h 49"/>
                  <a:gd name="T24" fmla="*/ 0 w 99"/>
                  <a:gd name="T25" fmla="*/ 0 h 49"/>
                  <a:gd name="T26" fmla="*/ 0 w 99"/>
                  <a:gd name="T27" fmla="*/ 0 h 49"/>
                  <a:gd name="T28" fmla="*/ 0 w 99"/>
                  <a:gd name="T29" fmla="*/ 0 h 49"/>
                  <a:gd name="T30" fmla="*/ 0 w 99"/>
                  <a:gd name="T31" fmla="*/ 0 h 49"/>
                  <a:gd name="T32" fmla="*/ 0 w 99"/>
                  <a:gd name="T33" fmla="*/ 0 h 49"/>
                  <a:gd name="T34" fmla="*/ 0 w 99"/>
                  <a:gd name="T35" fmla="*/ 0 h 49"/>
                  <a:gd name="T36" fmla="*/ 0 w 99"/>
                  <a:gd name="T37" fmla="*/ 0 h 49"/>
                  <a:gd name="T38" fmla="*/ 0 w 99"/>
                  <a:gd name="T39" fmla="*/ 0 h 49"/>
                  <a:gd name="T40" fmla="*/ 0 w 99"/>
                  <a:gd name="T41" fmla="*/ 0 h 49"/>
                  <a:gd name="T42" fmla="*/ 0 w 99"/>
                  <a:gd name="T43" fmla="*/ 0 h 49"/>
                  <a:gd name="T44" fmla="*/ 0 w 99"/>
                  <a:gd name="T45" fmla="*/ 0 h 49"/>
                  <a:gd name="T46" fmla="*/ 0 w 99"/>
                  <a:gd name="T47" fmla="*/ 0 h 49"/>
                  <a:gd name="T48" fmla="*/ 0 w 99"/>
                  <a:gd name="T49" fmla="*/ 0 h 49"/>
                  <a:gd name="T50" fmla="*/ 0 w 99"/>
                  <a:gd name="T51" fmla="*/ 0 h 49"/>
                  <a:gd name="T52" fmla="*/ 0 w 99"/>
                  <a:gd name="T53" fmla="*/ 0 h 49"/>
                  <a:gd name="T54" fmla="*/ 0 w 99"/>
                  <a:gd name="T55" fmla="*/ 0 h 49"/>
                  <a:gd name="T56" fmla="*/ 0 w 99"/>
                  <a:gd name="T57" fmla="*/ 0 h 49"/>
                  <a:gd name="T58" fmla="*/ 0 w 99"/>
                  <a:gd name="T59" fmla="*/ 0 h 49"/>
                  <a:gd name="T60" fmla="*/ 0 w 99"/>
                  <a:gd name="T61" fmla="*/ 0 h 49"/>
                  <a:gd name="T62" fmla="*/ 0 w 99"/>
                  <a:gd name="T63" fmla="*/ 0 h 49"/>
                  <a:gd name="T64" fmla="*/ 0 w 99"/>
                  <a:gd name="T65" fmla="*/ 0 h 49"/>
                  <a:gd name="T66" fmla="*/ 0 w 99"/>
                  <a:gd name="T67" fmla="*/ 0 h 4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99"/>
                  <a:gd name="T103" fmla="*/ 0 h 49"/>
                  <a:gd name="T104" fmla="*/ 99 w 99"/>
                  <a:gd name="T105" fmla="*/ 49 h 4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99" h="49">
                    <a:moveTo>
                      <a:pt x="4" y="27"/>
                    </a:moveTo>
                    <a:lnTo>
                      <a:pt x="5" y="25"/>
                    </a:lnTo>
                    <a:lnTo>
                      <a:pt x="12" y="21"/>
                    </a:lnTo>
                    <a:lnTo>
                      <a:pt x="16" y="18"/>
                    </a:lnTo>
                    <a:lnTo>
                      <a:pt x="21" y="16"/>
                    </a:lnTo>
                    <a:lnTo>
                      <a:pt x="25" y="12"/>
                    </a:lnTo>
                    <a:lnTo>
                      <a:pt x="32" y="10"/>
                    </a:lnTo>
                    <a:lnTo>
                      <a:pt x="38" y="7"/>
                    </a:lnTo>
                    <a:lnTo>
                      <a:pt x="43" y="4"/>
                    </a:lnTo>
                    <a:lnTo>
                      <a:pt x="50" y="3"/>
                    </a:lnTo>
                    <a:lnTo>
                      <a:pt x="56" y="2"/>
                    </a:lnTo>
                    <a:lnTo>
                      <a:pt x="59" y="0"/>
                    </a:lnTo>
                    <a:lnTo>
                      <a:pt x="64" y="0"/>
                    </a:lnTo>
                    <a:lnTo>
                      <a:pt x="67" y="0"/>
                    </a:lnTo>
                    <a:lnTo>
                      <a:pt x="69" y="0"/>
                    </a:lnTo>
                    <a:lnTo>
                      <a:pt x="99" y="11"/>
                    </a:lnTo>
                    <a:lnTo>
                      <a:pt x="80" y="20"/>
                    </a:lnTo>
                    <a:lnTo>
                      <a:pt x="79" y="20"/>
                    </a:lnTo>
                    <a:lnTo>
                      <a:pt x="74" y="21"/>
                    </a:lnTo>
                    <a:lnTo>
                      <a:pt x="69" y="23"/>
                    </a:lnTo>
                    <a:lnTo>
                      <a:pt x="64" y="25"/>
                    </a:lnTo>
                    <a:lnTo>
                      <a:pt x="57" y="27"/>
                    </a:lnTo>
                    <a:lnTo>
                      <a:pt x="50" y="29"/>
                    </a:lnTo>
                    <a:lnTo>
                      <a:pt x="45" y="31"/>
                    </a:lnTo>
                    <a:lnTo>
                      <a:pt x="41" y="33"/>
                    </a:lnTo>
                    <a:lnTo>
                      <a:pt x="37" y="34"/>
                    </a:lnTo>
                    <a:lnTo>
                      <a:pt x="33" y="36"/>
                    </a:lnTo>
                    <a:lnTo>
                      <a:pt x="29" y="37"/>
                    </a:lnTo>
                    <a:lnTo>
                      <a:pt x="25" y="40"/>
                    </a:lnTo>
                    <a:lnTo>
                      <a:pt x="18" y="43"/>
                    </a:lnTo>
                    <a:lnTo>
                      <a:pt x="16" y="44"/>
                    </a:lnTo>
                    <a:lnTo>
                      <a:pt x="0" y="49"/>
                    </a:lnTo>
                    <a:lnTo>
                      <a:pt x="4" y="2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85729" name="Freeform 33">
                <a:extLst>
                  <a:ext uri="{FF2B5EF4-FFF2-40B4-BE49-F238E27FC236}">
                    <a16:creationId xmlns:a16="http://schemas.microsoft.com/office/drawing/2014/main" id="{B4005CD3-5FFD-455D-3CC5-CB8B32FE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3" y="1511"/>
                <a:ext cx="30" cy="29"/>
              </a:xfrm>
              <a:custGeom>
                <a:avLst/>
                <a:gdLst>
                  <a:gd name="T0" fmla="*/ 0 w 62"/>
                  <a:gd name="T1" fmla="*/ 0 h 59"/>
                  <a:gd name="T2" fmla="*/ 0 w 62"/>
                  <a:gd name="T3" fmla="*/ 0 h 59"/>
                  <a:gd name="T4" fmla="*/ 0 w 62"/>
                  <a:gd name="T5" fmla="*/ 0 h 59"/>
                  <a:gd name="T6" fmla="*/ 0 w 62"/>
                  <a:gd name="T7" fmla="*/ 0 h 59"/>
                  <a:gd name="T8" fmla="*/ 0 w 62"/>
                  <a:gd name="T9" fmla="*/ 0 h 59"/>
                  <a:gd name="T10" fmla="*/ 0 w 62"/>
                  <a:gd name="T11" fmla="*/ 0 h 59"/>
                  <a:gd name="T12" fmla="*/ 0 w 62"/>
                  <a:gd name="T13" fmla="*/ 0 h 59"/>
                  <a:gd name="T14" fmla="*/ 0 w 62"/>
                  <a:gd name="T15" fmla="*/ 0 h 59"/>
                  <a:gd name="T16" fmla="*/ 0 w 62"/>
                  <a:gd name="T17" fmla="*/ 0 h 59"/>
                  <a:gd name="T18" fmla="*/ 0 w 62"/>
                  <a:gd name="T19" fmla="*/ 0 h 59"/>
                  <a:gd name="T20" fmla="*/ 0 w 62"/>
                  <a:gd name="T21" fmla="*/ 0 h 59"/>
                  <a:gd name="T22" fmla="*/ 0 w 62"/>
                  <a:gd name="T23" fmla="*/ 0 h 59"/>
                  <a:gd name="T24" fmla="*/ 0 w 62"/>
                  <a:gd name="T25" fmla="*/ 0 h 59"/>
                  <a:gd name="T26" fmla="*/ 0 w 62"/>
                  <a:gd name="T27" fmla="*/ 0 h 59"/>
                  <a:gd name="T28" fmla="*/ 0 w 62"/>
                  <a:gd name="T29" fmla="*/ 0 h 59"/>
                  <a:gd name="T30" fmla="*/ 0 w 62"/>
                  <a:gd name="T31" fmla="*/ 0 h 59"/>
                  <a:gd name="T32" fmla="*/ 0 w 62"/>
                  <a:gd name="T33" fmla="*/ 0 h 59"/>
                  <a:gd name="T34" fmla="*/ 0 w 62"/>
                  <a:gd name="T35" fmla="*/ 0 h 59"/>
                  <a:gd name="T36" fmla="*/ 0 w 62"/>
                  <a:gd name="T37" fmla="*/ 0 h 59"/>
                  <a:gd name="T38" fmla="*/ 0 w 62"/>
                  <a:gd name="T39" fmla="*/ 0 h 59"/>
                  <a:gd name="T40" fmla="*/ 0 w 62"/>
                  <a:gd name="T41" fmla="*/ 0 h 59"/>
                  <a:gd name="T42" fmla="*/ 0 w 62"/>
                  <a:gd name="T43" fmla="*/ 0 h 59"/>
                  <a:gd name="T44" fmla="*/ 0 w 62"/>
                  <a:gd name="T45" fmla="*/ 0 h 59"/>
                  <a:gd name="T46" fmla="*/ 0 w 62"/>
                  <a:gd name="T47" fmla="*/ 0 h 59"/>
                  <a:gd name="T48" fmla="*/ 0 w 62"/>
                  <a:gd name="T49" fmla="*/ 0 h 59"/>
                  <a:gd name="T50" fmla="*/ 0 w 62"/>
                  <a:gd name="T51" fmla="*/ 0 h 59"/>
                  <a:gd name="T52" fmla="*/ 0 w 62"/>
                  <a:gd name="T53" fmla="*/ 0 h 59"/>
                  <a:gd name="T54" fmla="*/ 0 w 62"/>
                  <a:gd name="T55" fmla="*/ 0 h 59"/>
                  <a:gd name="T56" fmla="*/ 0 w 62"/>
                  <a:gd name="T57" fmla="*/ 0 h 59"/>
                  <a:gd name="T58" fmla="*/ 0 w 62"/>
                  <a:gd name="T59" fmla="*/ 0 h 59"/>
                  <a:gd name="T60" fmla="*/ 0 w 62"/>
                  <a:gd name="T61" fmla="*/ 0 h 59"/>
                  <a:gd name="T62" fmla="*/ 0 w 62"/>
                  <a:gd name="T63" fmla="*/ 0 h 59"/>
                  <a:gd name="T64" fmla="*/ 0 w 62"/>
                  <a:gd name="T65" fmla="*/ 0 h 59"/>
                  <a:gd name="T66" fmla="*/ 0 w 62"/>
                  <a:gd name="T67" fmla="*/ 0 h 59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2"/>
                  <a:gd name="T103" fmla="*/ 0 h 59"/>
                  <a:gd name="T104" fmla="*/ 62 w 62"/>
                  <a:gd name="T105" fmla="*/ 59 h 59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2" h="59">
                    <a:moveTo>
                      <a:pt x="36" y="59"/>
                    </a:moveTo>
                    <a:lnTo>
                      <a:pt x="41" y="56"/>
                    </a:lnTo>
                    <a:lnTo>
                      <a:pt x="47" y="54"/>
                    </a:lnTo>
                    <a:lnTo>
                      <a:pt x="52" y="50"/>
                    </a:lnTo>
                    <a:lnTo>
                      <a:pt x="57" y="47"/>
                    </a:lnTo>
                    <a:lnTo>
                      <a:pt x="60" y="41"/>
                    </a:lnTo>
                    <a:lnTo>
                      <a:pt x="62" y="35"/>
                    </a:lnTo>
                    <a:lnTo>
                      <a:pt x="62" y="31"/>
                    </a:lnTo>
                    <a:lnTo>
                      <a:pt x="62" y="25"/>
                    </a:lnTo>
                    <a:lnTo>
                      <a:pt x="60" y="18"/>
                    </a:lnTo>
                    <a:lnTo>
                      <a:pt x="57" y="14"/>
                    </a:lnTo>
                    <a:lnTo>
                      <a:pt x="53" y="8"/>
                    </a:lnTo>
                    <a:lnTo>
                      <a:pt x="48" y="6"/>
                    </a:lnTo>
                    <a:lnTo>
                      <a:pt x="44" y="2"/>
                    </a:lnTo>
                    <a:lnTo>
                      <a:pt x="38" y="1"/>
                    </a:lnTo>
                    <a:lnTo>
                      <a:pt x="32" y="0"/>
                    </a:lnTo>
                    <a:lnTo>
                      <a:pt x="28" y="1"/>
                    </a:lnTo>
                    <a:lnTo>
                      <a:pt x="22" y="2"/>
                    </a:lnTo>
                    <a:lnTo>
                      <a:pt x="16" y="5"/>
                    </a:lnTo>
                    <a:lnTo>
                      <a:pt x="12" y="8"/>
                    </a:lnTo>
                    <a:lnTo>
                      <a:pt x="8" y="13"/>
                    </a:lnTo>
                    <a:lnTo>
                      <a:pt x="4" y="17"/>
                    </a:lnTo>
                    <a:lnTo>
                      <a:pt x="1" y="23"/>
                    </a:lnTo>
                    <a:lnTo>
                      <a:pt x="0" y="29"/>
                    </a:lnTo>
                    <a:lnTo>
                      <a:pt x="0" y="35"/>
                    </a:lnTo>
                    <a:lnTo>
                      <a:pt x="0" y="40"/>
                    </a:lnTo>
                    <a:lnTo>
                      <a:pt x="3" y="45"/>
                    </a:lnTo>
                    <a:lnTo>
                      <a:pt x="6" y="49"/>
                    </a:lnTo>
                    <a:lnTo>
                      <a:pt x="11" y="53"/>
                    </a:lnTo>
                    <a:lnTo>
                      <a:pt x="15" y="55"/>
                    </a:lnTo>
                    <a:lnTo>
                      <a:pt x="21" y="57"/>
                    </a:lnTo>
                    <a:lnTo>
                      <a:pt x="28" y="58"/>
                    </a:lnTo>
                    <a:lnTo>
                      <a:pt x="36" y="5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pic>
          <p:nvPicPr>
            <p:cNvPr id="110" name="Picture 8" descr="pooh">
              <a:extLst>
                <a:ext uri="{FF2B5EF4-FFF2-40B4-BE49-F238E27FC236}">
                  <a16:creationId xmlns:a16="http://schemas.microsoft.com/office/drawing/2014/main" id="{823CF232-1683-2A89-45E9-815F4B2C67B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078661" y="76200"/>
              <a:ext cx="1904181" cy="31235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1" name="Rectangle 110">
              <a:extLst>
                <a:ext uri="{FF2B5EF4-FFF2-40B4-BE49-F238E27FC236}">
                  <a16:creationId xmlns:a16="http://schemas.microsoft.com/office/drawing/2014/main" id="{F1F2A893-D612-A063-DE03-5854DEE7363D}"/>
                </a:ext>
              </a:extLst>
            </p:cNvPr>
            <p:cNvSpPr/>
            <p:nvPr/>
          </p:nvSpPr>
          <p:spPr>
            <a:xfrm>
              <a:off x="8001000" y="761999"/>
              <a:ext cx="714626" cy="102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3" name="Rectangle 132">
              <a:extLst>
                <a:ext uri="{FF2B5EF4-FFF2-40B4-BE49-F238E27FC236}">
                  <a16:creationId xmlns:a16="http://schemas.microsoft.com/office/drawing/2014/main" id="{5C48B803-738E-749F-FDC3-C86AE0641E95}"/>
                </a:ext>
              </a:extLst>
            </p:cNvPr>
            <p:cNvSpPr/>
            <p:nvPr/>
          </p:nvSpPr>
          <p:spPr>
            <a:xfrm rot="19313954">
              <a:off x="7886806" y="924267"/>
              <a:ext cx="609600" cy="7064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" name="Rectangle 4">
            <a:extLst>
              <a:ext uri="{FF2B5EF4-FFF2-40B4-BE49-F238E27FC236}">
                <a16:creationId xmlns:a16="http://schemas.microsoft.com/office/drawing/2014/main" id="{1F9794BC-90A3-C917-D7E1-19D13CBF41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97F7DFCA-90EB-F8A3-23E9-9515C25AE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022075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vol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filled so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far.</a:t>
            </a:r>
          </a:p>
        </p:txBody>
      </p:sp>
      <p:graphicFrame>
        <p:nvGraphicFramePr>
          <p:cNvPr id="129" name="Group 9">
            <a:extLst>
              <a:ext uri="{FF2B5EF4-FFF2-40B4-BE49-F238E27FC236}">
                <a16:creationId xmlns:a16="http://schemas.microsoft.com/office/drawing/2014/main" id="{EFCC5702-C9E6-5D2C-6BC8-46C281E0E917}"/>
              </a:ext>
            </a:extLst>
          </p:cNvPr>
          <p:cNvGraphicFramePr>
            <a:graphicFrameLocks noGrp="1"/>
          </p:cNvGraphicFramePr>
          <p:nvPr/>
        </p:nvGraphicFramePr>
        <p:xfrm>
          <a:off x="609600" y="2626378"/>
          <a:ext cx="6096000" cy="4145040"/>
        </p:xfrm>
        <a:graphic>
          <a:graphicData uri="http://schemas.openxmlformats.org/drawingml/2006/table">
            <a:tbl>
              <a:tblPr/>
              <a:tblGrid>
                <a:gridCol w="508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508000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</a:tblGrid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51812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05" marB="45705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130" name="Rectangle 143">
            <a:extLst>
              <a:ext uri="{FF2B5EF4-FFF2-40B4-BE49-F238E27FC236}">
                <a16:creationId xmlns:a16="http://schemas.microsoft.com/office/drawing/2014/main" id="{62E94A66-41E0-C9EE-9561-E6A621F5D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07325" y="5867400"/>
            <a:ext cx="955675" cy="4247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pic>
        <p:nvPicPr>
          <p:cNvPr id="132" name="Picture 145" descr="an02380_">
            <a:extLst>
              <a:ext uri="{FF2B5EF4-FFF2-40B4-BE49-F238E27FC236}">
                <a16:creationId xmlns:a16="http://schemas.microsoft.com/office/drawing/2014/main" id="{5E84BA60-5F7D-D89B-F3B9-5229454CF4B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5943596"/>
            <a:ext cx="7048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62FDB3C9-5A6A-4FAE-2BE3-A12F9B13AB2E}"/>
              </a:ext>
            </a:extLst>
          </p:cNvPr>
          <p:cNvGrpSpPr/>
          <p:nvPr/>
        </p:nvGrpSpPr>
        <p:grpSpPr>
          <a:xfrm>
            <a:off x="3162557" y="4597412"/>
            <a:ext cx="457200" cy="607102"/>
            <a:chOff x="3149857" y="5132278"/>
            <a:chExt cx="457200" cy="607102"/>
          </a:xfrm>
        </p:grpSpPr>
        <p:sp>
          <p:nvSpPr>
            <p:cNvPr id="160" name="Rectangle 141">
              <a:extLst>
                <a:ext uri="{FF2B5EF4-FFF2-40B4-BE49-F238E27FC236}">
                  <a16:creationId xmlns:a16="http://schemas.microsoft.com/office/drawing/2014/main" id="{4BCDE94E-0CE5-D4A2-FF5F-E5AE6C854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857" y="5242578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C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64" name="Picture 163">
              <a:extLst>
                <a:ext uri="{FF2B5EF4-FFF2-40B4-BE49-F238E27FC236}">
                  <a16:creationId xmlns:a16="http://schemas.microsoft.com/office/drawing/2014/main" id="{6914A4A6-CEBE-13FB-6684-D94AE18B4A1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3198361" y="5132278"/>
              <a:ext cx="320675" cy="607102"/>
            </a:xfrm>
            <a:prstGeom prst="rect">
              <a:avLst/>
            </a:prstGeom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1F037EF-49D6-F3C0-0F7B-0288934B999D}"/>
              </a:ext>
            </a:extLst>
          </p:cNvPr>
          <p:cNvGrpSpPr/>
          <p:nvPr/>
        </p:nvGrpSpPr>
        <p:grpSpPr>
          <a:xfrm flipH="1" flipV="1">
            <a:off x="1660437" y="4191000"/>
            <a:ext cx="1692363" cy="871665"/>
            <a:chOff x="3450600" y="4805605"/>
            <a:chExt cx="1692363" cy="871665"/>
          </a:xfrm>
        </p:grpSpPr>
        <p:sp>
          <p:nvSpPr>
            <p:cNvPr id="161" name="Rectangle 142">
              <a:extLst>
                <a:ext uri="{FF2B5EF4-FFF2-40B4-BE49-F238E27FC236}">
                  <a16:creationId xmlns:a16="http://schemas.microsoft.com/office/drawing/2014/main" id="{44C77463-DA8C-79A5-4895-F07547074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5763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66FF6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6" name="Freeform 154">
              <a:extLst>
                <a:ext uri="{FF2B5EF4-FFF2-40B4-BE49-F238E27FC236}">
                  <a16:creationId xmlns:a16="http://schemas.microsoft.com/office/drawing/2014/main" id="{594F76EF-B3A6-A251-39D1-D19FDAA91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0600" y="4805605"/>
              <a:ext cx="1524000" cy="698500"/>
            </a:xfrm>
            <a:custGeom>
              <a:avLst/>
              <a:gdLst>
                <a:gd name="T0" fmla="*/ 0 w 960"/>
                <a:gd name="T1" fmla="*/ 104 h 440"/>
                <a:gd name="T2" fmla="*/ 480 w 960"/>
                <a:gd name="T3" fmla="*/ 56 h 440"/>
                <a:gd name="T4" fmla="*/ 960 w 960"/>
                <a:gd name="T5" fmla="*/ 440 h 440"/>
                <a:gd name="T6" fmla="*/ 0 60000 65536"/>
                <a:gd name="T7" fmla="*/ 0 60000 65536"/>
                <a:gd name="T8" fmla="*/ 0 60000 65536"/>
                <a:gd name="T9" fmla="*/ 0 w 960"/>
                <a:gd name="T10" fmla="*/ 0 h 440"/>
                <a:gd name="T11" fmla="*/ 960 w 960"/>
                <a:gd name="T12" fmla="*/ 440 h 44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60" h="440">
                  <a:moveTo>
                    <a:pt x="0" y="104"/>
                  </a:moveTo>
                  <a:cubicBezTo>
                    <a:pt x="160" y="52"/>
                    <a:pt x="320" y="0"/>
                    <a:pt x="480" y="56"/>
                  </a:cubicBezTo>
                  <a:cubicBezTo>
                    <a:pt x="640" y="112"/>
                    <a:pt x="800" y="276"/>
                    <a:pt x="960" y="440"/>
                  </a:cubicBezTo>
                </a:path>
              </a:pathLst>
            </a:custGeom>
            <a:noFill/>
            <a:ln w="25400" cap="flat" cmpd="sng">
              <a:solidFill>
                <a:srgbClr val="66FF66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2" name="Text Box 6">
            <a:extLst>
              <a:ext uri="{FF2B5EF4-FFF2-40B4-BE49-F238E27FC236}">
                <a16:creationId xmlns:a16="http://schemas.microsoft.com/office/drawing/2014/main" id="{664E75A1-1629-7C82-F308-172F375E79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68426" y="762000"/>
            <a:ext cx="6273801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lang="en-US" sz="2400" dirty="0" err="1">
                <a:solidFill>
                  <a:srgbClr val="FFFFFF"/>
                </a:solidFill>
                <a:cs typeface="Arial" pitchFamily="34" charset="0"/>
              </a:rPr>
              <a:t>subI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] = “Optimally fill knapsack of</a:t>
            </a:r>
            <a:br>
              <a:rPr lang="en-US" sz="2400" dirty="0">
                <a:solidFill>
                  <a:srgbClr val="FFFFFF"/>
                </a:solidFill>
                <a:cs typeface="Arial" pitchFamily="34" charset="0"/>
              </a:rPr>
            </a:b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                     volume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 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with first </a:t>
            </a:r>
            <a:r>
              <a:rPr lang="en-US" sz="2400" dirty="0" err="1">
                <a:solidFill>
                  <a:srgbClr val="FFC000"/>
                </a:solidFill>
                <a:cs typeface="Arial" pitchFamily="34" charset="0"/>
              </a:rPr>
              <a:t>i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 objects</a:t>
            </a:r>
            <a:r>
              <a:rPr lang="en-US" altLang="en-US" sz="2400" dirty="0">
                <a:solidFill>
                  <a:srgbClr val="FFFFFF"/>
                </a:solidFill>
                <a:sym typeface="Symbol" panose="05050102010706020507" pitchFamily="18" charset="2"/>
              </a:rPr>
              <a:t>.</a:t>
            </a:r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”</a:t>
            </a:r>
          </a:p>
        </p:txBody>
      </p:sp>
      <p:grpSp>
        <p:nvGrpSpPr>
          <p:cNvPr id="174" name="Group 44">
            <a:extLst>
              <a:ext uri="{FF2B5EF4-FFF2-40B4-BE49-F238E27FC236}">
                <a16:creationId xmlns:a16="http://schemas.microsoft.com/office/drawing/2014/main" id="{3EF307BA-6BA9-45E9-6183-326A2BACEB5C}"/>
              </a:ext>
            </a:extLst>
          </p:cNvPr>
          <p:cNvGrpSpPr>
            <a:grpSpLocks/>
          </p:cNvGrpSpPr>
          <p:nvPr/>
        </p:nvGrpSpPr>
        <p:grpSpPr bwMode="auto">
          <a:xfrm>
            <a:off x="6793507" y="3608089"/>
            <a:ext cx="2121893" cy="1533810"/>
            <a:chOff x="1059" y="1025"/>
            <a:chExt cx="1490" cy="1822"/>
          </a:xfrm>
        </p:grpSpPr>
        <p:sp>
          <p:nvSpPr>
            <p:cNvPr id="175" name="Freeform 45">
              <a:extLst>
                <a:ext uri="{FF2B5EF4-FFF2-40B4-BE49-F238E27FC236}">
                  <a16:creationId xmlns:a16="http://schemas.microsoft.com/office/drawing/2014/main" id="{919F3BBA-B7C4-4D19-FB2F-3E8CCC22F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1417"/>
              <a:ext cx="254" cy="1059"/>
            </a:xfrm>
            <a:custGeom>
              <a:avLst/>
              <a:gdLst>
                <a:gd name="T0" fmla="*/ 0 w 254"/>
                <a:gd name="T1" fmla="*/ 94 h 1059"/>
                <a:gd name="T2" fmla="*/ 38 w 254"/>
                <a:gd name="T3" fmla="*/ 94 h 1059"/>
                <a:gd name="T4" fmla="*/ 105 w 254"/>
                <a:gd name="T5" fmla="*/ 138 h 1059"/>
                <a:gd name="T6" fmla="*/ 121 w 254"/>
                <a:gd name="T7" fmla="*/ 478 h 1059"/>
                <a:gd name="T8" fmla="*/ 153 w 254"/>
                <a:gd name="T9" fmla="*/ 794 h 1059"/>
                <a:gd name="T10" fmla="*/ 138 w 254"/>
                <a:gd name="T11" fmla="*/ 897 h 1059"/>
                <a:gd name="T12" fmla="*/ 70 w 254"/>
                <a:gd name="T13" fmla="*/ 967 h 1059"/>
                <a:gd name="T14" fmla="*/ 83 w 254"/>
                <a:gd name="T15" fmla="*/ 1059 h 1059"/>
                <a:gd name="T16" fmla="*/ 248 w 254"/>
                <a:gd name="T17" fmla="*/ 972 h 1059"/>
                <a:gd name="T18" fmla="*/ 254 w 254"/>
                <a:gd name="T19" fmla="*/ 767 h 1059"/>
                <a:gd name="T20" fmla="*/ 243 w 254"/>
                <a:gd name="T21" fmla="*/ 160 h 1059"/>
                <a:gd name="T22" fmla="*/ 155 w 254"/>
                <a:gd name="T23" fmla="*/ 34 h 1059"/>
                <a:gd name="T24" fmla="*/ 1 w 254"/>
                <a:gd name="T25" fmla="*/ 0 h 1059"/>
                <a:gd name="T26" fmla="*/ 0 w 254"/>
                <a:gd name="T27" fmla="*/ 94 h 1059"/>
                <a:gd name="T28" fmla="*/ 0 w 254"/>
                <a:gd name="T29" fmla="*/ 94 h 10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4"/>
                <a:gd name="T46" fmla="*/ 0 h 1059"/>
                <a:gd name="T47" fmla="*/ 254 w 254"/>
                <a:gd name="T48" fmla="*/ 1059 h 10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4" h="1059">
                  <a:moveTo>
                    <a:pt x="0" y="94"/>
                  </a:moveTo>
                  <a:lnTo>
                    <a:pt x="38" y="94"/>
                  </a:lnTo>
                  <a:lnTo>
                    <a:pt x="105" y="138"/>
                  </a:lnTo>
                  <a:lnTo>
                    <a:pt x="121" y="478"/>
                  </a:lnTo>
                  <a:lnTo>
                    <a:pt x="153" y="794"/>
                  </a:lnTo>
                  <a:lnTo>
                    <a:pt x="138" y="897"/>
                  </a:lnTo>
                  <a:lnTo>
                    <a:pt x="70" y="967"/>
                  </a:lnTo>
                  <a:lnTo>
                    <a:pt x="83" y="1059"/>
                  </a:lnTo>
                  <a:lnTo>
                    <a:pt x="248" y="972"/>
                  </a:lnTo>
                  <a:lnTo>
                    <a:pt x="254" y="767"/>
                  </a:lnTo>
                  <a:lnTo>
                    <a:pt x="243" y="160"/>
                  </a:lnTo>
                  <a:lnTo>
                    <a:pt x="155" y="34"/>
                  </a:lnTo>
                  <a:lnTo>
                    <a:pt x="1" y="0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6" name="Freeform 46">
              <a:extLst>
                <a:ext uri="{FF2B5EF4-FFF2-40B4-BE49-F238E27FC236}">
                  <a16:creationId xmlns:a16="http://schemas.microsoft.com/office/drawing/2014/main" id="{82537D08-0F9E-BF02-1AE1-B20C982E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1" y="1036"/>
              <a:ext cx="169" cy="250"/>
            </a:xfrm>
            <a:custGeom>
              <a:avLst/>
              <a:gdLst>
                <a:gd name="T0" fmla="*/ 0 w 169"/>
                <a:gd name="T1" fmla="*/ 10 h 250"/>
                <a:gd name="T2" fmla="*/ 89 w 169"/>
                <a:gd name="T3" fmla="*/ 49 h 250"/>
                <a:gd name="T4" fmla="*/ 97 w 169"/>
                <a:gd name="T5" fmla="*/ 98 h 250"/>
                <a:gd name="T6" fmla="*/ 19 w 169"/>
                <a:gd name="T7" fmla="*/ 232 h 250"/>
                <a:gd name="T8" fmla="*/ 95 w 169"/>
                <a:gd name="T9" fmla="*/ 250 h 250"/>
                <a:gd name="T10" fmla="*/ 169 w 169"/>
                <a:gd name="T11" fmla="*/ 70 h 250"/>
                <a:gd name="T12" fmla="*/ 159 w 169"/>
                <a:gd name="T13" fmla="*/ 10 h 250"/>
                <a:gd name="T14" fmla="*/ 105 w 169"/>
                <a:gd name="T15" fmla="*/ 0 h 250"/>
                <a:gd name="T16" fmla="*/ 0 w 169"/>
                <a:gd name="T17" fmla="*/ 10 h 250"/>
                <a:gd name="T18" fmla="*/ 0 w 169"/>
                <a:gd name="T19" fmla="*/ 10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9"/>
                <a:gd name="T31" fmla="*/ 0 h 250"/>
                <a:gd name="T32" fmla="*/ 169 w 169"/>
                <a:gd name="T33" fmla="*/ 250 h 2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9" h="250">
                  <a:moveTo>
                    <a:pt x="0" y="10"/>
                  </a:moveTo>
                  <a:lnTo>
                    <a:pt x="89" y="49"/>
                  </a:lnTo>
                  <a:lnTo>
                    <a:pt x="97" y="98"/>
                  </a:lnTo>
                  <a:lnTo>
                    <a:pt x="19" y="232"/>
                  </a:lnTo>
                  <a:lnTo>
                    <a:pt x="95" y="250"/>
                  </a:lnTo>
                  <a:lnTo>
                    <a:pt x="169" y="70"/>
                  </a:lnTo>
                  <a:lnTo>
                    <a:pt x="159" y="10"/>
                  </a:lnTo>
                  <a:lnTo>
                    <a:pt x="105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63809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7" name="Freeform 47">
              <a:extLst>
                <a:ext uri="{FF2B5EF4-FFF2-40B4-BE49-F238E27FC236}">
                  <a16:creationId xmlns:a16="http://schemas.microsoft.com/office/drawing/2014/main" id="{8AAABD5F-717F-053B-1BC6-001C13025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" y="1043"/>
              <a:ext cx="144" cy="225"/>
            </a:xfrm>
            <a:custGeom>
              <a:avLst/>
              <a:gdLst>
                <a:gd name="T0" fmla="*/ 113 w 144"/>
                <a:gd name="T1" fmla="*/ 185 h 225"/>
                <a:gd name="T2" fmla="*/ 64 w 144"/>
                <a:gd name="T3" fmla="*/ 71 h 225"/>
                <a:gd name="T4" fmla="*/ 69 w 144"/>
                <a:gd name="T5" fmla="*/ 48 h 225"/>
                <a:gd name="T6" fmla="*/ 144 w 144"/>
                <a:gd name="T7" fmla="*/ 37 h 225"/>
                <a:gd name="T8" fmla="*/ 63 w 144"/>
                <a:gd name="T9" fmla="*/ 0 h 225"/>
                <a:gd name="T10" fmla="*/ 21 w 144"/>
                <a:gd name="T11" fmla="*/ 18 h 225"/>
                <a:gd name="T12" fmla="*/ 10 w 144"/>
                <a:gd name="T13" fmla="*/ 47 h 225"/>
                <a:gd name="T14" fmla="*/ 0 w 144"/>
                <a:gd name="T15" fmla="*/ 90 h 225"/>
                <a:gd name="T16" fmla="*/ 21 w 144"/>
                <a:gd name="T17" fmla="*/ 148 h 225"/>
                <a:gd name="T18" fmla="*/ 71 w 144"/>
                <a:gd name="T19" fmla="*/ 225 h 225"/>
                <a:gd name="T20" fmla="*/ 113 w 144"/>
                <a:gd name="T21" fmla="*/ 185 h 225"/>
                <a:gd name="T22" fmla="*/ 113 w 144"/>
                <a:gd name="T23" fmla="*/ 185 h 2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44"/>
                <a:gd name="T37" fmla="*/ 0 h 225"/>
                <a:gd name="T38" fmla="*/ 144 w 144"/>
                <a:gd name="T39" fmla="*/ 225 h 22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44" h="225">
                  <a:moveTo>
                    <a:pt x="113" y="185"/>
                  </a:moveTo>
                  <a:lnTo>
                    <a:pt x="64" y="71"/>
                  </a:lnTo>
                  <a:lnTo>
                    <a:pt x="69" y="48"/>
                  </a:lnTo>
                  <a:lnTo>
                    <a:pt x="144" y="37"/>
                  </a:lnTo>
                  <a:lnTo>
                    <a:pt x="63" y="0"/>
                  </a:lnTo>
                  <a:lnTo>
                    <a:pt x="21" y="18"/>
                  </a:lnTo>
                  <a:lnTo>
                    <a:pt x="10" y="47"/>
                  </a:lnTo>
                  <a:lnTo>
                    <a:pt x="0" y="90"/>
                  </a:lnTo>
                  <a:lnTo>
                    <a:pt x="21" y="148"/>
                  </a:lnTo>
                  <a:lnTo>
                    <a:pt x="71" y="225"/>
                  </a:lnTo>
                  <a:lnTo>
                    <a:pt x="113" y="185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8" name="Freeform 48">
              <a:extLst>
                <a:ext uri="{FF2B5EF4-FFF2-40B4-BE49-F238E27FC236}">
                  <a16:creationId xmlns:a16="http://schemas.microsoft.com/office/drawing/2014/main" id="{BAC617F5-3024-5103-834D-F0280327FA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9" y="1459"/>
              <a:ext cx="183" cy="346"/>
            </a:xfrm>
            <a:custGeom>
              <a:avLst/>
              <a:gdLst>
                <a:gd name="T0" fmla="*/ 13 w 183"/>
                <a:gd name="T1" fmla="*/ 0 h 346"/>
                <a:gd name="T2" fmla="*/ 48 w 183"/>
                <a:gd name="T3" fmla="*/ 12 h 346"/>
                <a:gd name="T4" fmla="*/ 93 w 183"/>
                <a:gd name="T5" fmla="*/ 42 h 346"/>
                <a:gd name="T6" fmla="*/ 135 w 183"/>
                <a:gd name="T7" fmla="*/ 83 h 346"/>
                <a:gd name="T8" fmla="*/ 162 w 183"/>
                <a:gd name="T9" fmla="*/ 133 h 346"/>
                <a:gd name="T10" fmla="*/ 182 w 183"/>
                <a:gd name="T11" fmla="*/ 190 h 346"/>
                <a:gd name="T12" fmla="*/ 183 w 183"/>
                <a:gd name="T13" fmla="*/ 236 h 346"/>
                <a:gd name="T14" fmla="*/ 180 w 183"/>
                <a:gd name="T15" fmla="*/ 298 h 346"/>
                <a:gd name="T16" fmla="*/ 178 w 183"/>
                <a:gd name="T17" fmla="*/ 298 h 346"/>
                <a:gd name="T18" fmla="*/ 178 w 183"/>
                <a:gd name="T19" fmla="*/ 299 h 346"/>
                <a:gd name="T20" fmla="*/ 178 w 183"/>
                <a:gd name="T21" fmla="*/ 303 h 346"/>
                <a:gd name="T22" fmla="*/ 178 w 183"/>
                <a:gd name="T23" fmla="*/ 306 h 346"/>
                <a:gd name="T24" fmla="*/ 177 w 183"/>
                <a:gd name="T25" fmla="*/ 309 h 346"/>
                <a:gd name="T26" fmla="*/ 175 w 183"/>
                <a:gd name="T27" fmla="*/ 314 h 346"/>
                <a:gd name="T28" fmla="*/ 173 w 183"/>
                <a:gd name="T29" fmla="*/ 319 h 346"/>
                <a:gd name="T30" fmla="*/ 173 w 183"/>
                <a:gd name="T31" fmla="*/ 324 h 346"/>
                <a:gd name="T32" fmla="*/ 170 w 183"/>
                <a:gd name="T33" fmla="*/ 328 h 346"/>
                <a:gd name="T34" fmla="*/ 168 w 183"/>
                <a:gd name="T35" fmla="*/ 333 h 346"/>
                <a:gd name="T36" fmla="*/ 165 w 183"/>
                <a:gd name="T37" fmla="*/ 336 h 346"/>
                <a:gd name="T38" fmla="*/ 163 w 183"/>
                <a:gd name="T39" fmla="*/ 341 h 346"/>
                <a:gd name="T40" fmla="*/ 160 w 183"/>
                <a:gd name="T41" fmla="*/ 343 h 346"/>
                <a:gd name="T42" fmla="*/ 157 w 183"/>
                <a:gd name="T43" fmla="*/ 346 h 346"/>
                <a:gd name="T44" fmla="*/ 153 w 183"/>
                <a:gd name="T45" fmla="*/ 346 h 346"/>
                <a:gd name="T46" fmla="*/ 148 w 183"/>
                <a:gd name="T47" fmla="*/ 346 h 346"/>
                <a:gd name="T48" fmla="*/ 145 w 183"/>
                <a:gd name="T49" fmla="*/ 344 h 346"/>
                <a:gd name="T50" fmla="*/ 140 w 183"/>
                <a:gd name="T51" fmla="*/ 341 h 346"/>
                <a:gd name="T52" fmla="*/ 137 w 183"/>
                <a:gd name="T53" fmla="*/ 338 h 346"/>
                <a:gd name="T54" fmla="*/ 135 w 183"/>
                <a:gd name="T55" fmla="*/ 334 h 346"/>
                <a:gd name="T56" fmla="*/ 132 w 183"/>
                <a:gd name="T57" fmla="*/ 329 h 346"/>
                <a:gd name="T58" fmla="*/ 128 w 183"/>
                <a:gd name="T59" fmla="*/ 326 h 346"/>
                <a:gd name="T60" fmla="*/ 127 w 183"/>
                <a:gd name="T61" fmla="*/ 321 h 346"/>
                <a:gd name="T62" fmla="*/ 125 w 183"/>
                <a:gd name="T63" fmla="*/ 316 h 346"/>
                <a:gd name="T64" fmla="*/ 123 w 183"/>
                <a:gd name="T65" fmla="*/ 313 h 346"/>
                <a:gd name="T66" fmla="*/ 122 w 183"/>
                <a:gd name="T67" fmla="*/ 308 h 346"/>
                <a:gd name="T68" fmla="*/ 120 w 183"/>
                <a:gd name="T69" fmla="*/ 303 h 346"/>
                <a:gd name="T70" fmla="*/ 120 w 183"/>
                <a:gd name="T71" fmla="*/ 299 h 346"/>
                <a:gd name="T72" fmla="*/ 118 w 183"/>
                <a:gd name="T73" fmla="*/ 296 h 346"/>
                <a:gd name="T74" fmla="*/ 118 w 183"/>
                <a:gd name="T75" fmla="*/ 294 h 346"/>
                <a:gd name="T76" fmla="*/ 118 w 183"/>
                <a:gd name="T77" fmla="*/ 293 h 346"/>
                <a:gd name="T78" fmla="*/ 88 w 183"/>
                <a:gd name="T79" fmla="*/ 73 h 346"/>
                <a:gd name="T80" fmla="*/ 37 w 183"/>
                <a:gd name="T81" fmla="*/ 52 h 346"/>
                <a:gd name="T82" fmla="*/ 0 w 183"/>
                <a:gd name="T83" fmla="*/ 55 h 346"/>
                <a:gd name="T84" fmla="*/ 13 w 183"/>
                <a:gd name="T85" fmla="*/ 0 h 346"/>
                <a:gd name="T86" fmla="*/ 13 w 183"/>
                <a:gd name="T87" fmla="*/ 0 h 34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3"/>
                <a:gd name="T133" fmla="*/ 0 h 346"/>
                <a:gd name="T134" fmla="*/ 183 w 183"/>
                <a:gd name="T135" fmla="*/ 346 h 34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3" h="346">
                  <a:moveTo>
                    <a:pt x="13" y="0"/>
                  </a:moveTo>
                  <a:lnTo>
                    <a:pt x="48" y="12"/>
                  </a:lnTo>
                  <a:lnTo>
                    <a:pt x="93" y="42"/>
                  </a:lnTo>
                  <a:lnTo>
                    <a:pt x="135" y="83"/>
                  </a:lnTo>
                  <a:lnTo>
                    <a:pt x="162" y="133"/>
                  </a:lnTo>
                  <a:lnTo>
                    <a:pt x="182" y="190"/>
                  </a:lnTo>
                  <a:lnTo>
                    <a:pt x="183" y="236"/>
                  </a:lnTo>
                  <a:lnTo>
                    <a:pt x="180" y="298"/>
                  </a:lnTo>
                  <a:lnTo>
                    <a:pt x="178" y="298"/>
                  </a:lnTo>
                  <a:lnTo>
                    <a:pt x="178" y="299"/>
                  </a:lnTo>
                  <a:lnTo>
                    <a:pt x="178" y="303"/>
                  </a:lnTo>
                  <a:lnTo>
                    <a:pt x="178" y="306"/>
                  </a:lnTo>
                  <a:lnTo>
                    <a:pt x="177" y="309"/>
                  </a:lnTo>
                  <a:lnTo>
                    <a:pt x="175" y="314"/>
                  </a:lnTo>
                  <a:lnTo>
                    <a:pt x="173" y="319"/>
                  </a:lnTo>
                  <a:lnTo>
                    <a:pt x="173" y="324"/>
                  </a:lnTo>
                  <a:lnTo>
                    <a:pt x="170" y="328"/>
                  </a:lnTo>
                  <a:lnTo>
                    <a:pt x="168" y="333"/>
                  </a:lnTo>
                  <a:lnTo>
                    <a:pt x="165" y="336"/>
                  </a:lnTo>
                  <a:lnTo>
                    <a:pt x="163" y="341"/>
                  </a:lnTo>
                  <a:lnTo>
                    <a:pt x="160" y="343"/>
                  </a:lnTo>
                  <a:lnTo>
                    <a:pt x="157" y="346"/>
                  </a:lnTo>
                  <a:lnTo>
                    <a:pt x="153" y="346"/>
                  </a:lnTo>
                  <a:lnTo>
                    <a:pt x="148" y="346"/>
                  </a:lnTo>
                  <a:lnTo>
                    <a:pt x="145" y="344"/>
                  </a:lnTo>
                  <a:lnTo>
                    <a:pt x="140" y="341"/>
                  </a:lnTo>
                  <a:lnTo>
                    <a:pt x="137" y="338"/>
                  </a:lnTo>
                  <a:lnTo>
                    <a:pt x="135" y="334"/>
                  </a:lnTo>
                  <a:lnTo>
                    <a:pt x="132" y="329"/>
                  </a:lnTo>
                  <a:lnTo>
                    <a:pt x="128" y="326"/>
                  </a:lnTo>
                  <a:lnTo>
                    <a:pt x="127" y="321"/>
                  </a:lnTo>
                  <a:lnTo>
                    <a:pt x="125" y="316"/>
                  </a:lnTo>
                  <a:lnTo>
                    <a:pt x="123" y="313"/>
                  </a:lnTo>
                  <a:lnTo>
                    <a:pt x="122" y="308"/>
                  </a:lnTo>
                  <a:lnTo>
                    <a:pt x="120" y="303"/>
                  </a:lnTo>
                  <a:lnTo>
                    <a:pt x="120" y="299"/>
                  </a:lnTo>
                  <a:lnTo>
                    <a:pt x="118" y="296"/>
                  </a:lnTo>
                  <a:lnTo>
                    <a:pt x="118" y="294"/>
                  </a:lnTo>
                  <a:lnTo>
                    <a:pt x="118" y="293"/>
                  </a:lnTo>
                  <a:lnTo>
                    <a:pt x="88" y="73"/>
                  </a:lnTo>
                  <a:lnTo>
                    <a:pt x="37" y="52"/>
                  </a:lnTo>
                  <a:lnTo>
                    <a:pt x="0" y="55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9" name="Freeform 49">
              <a:extLst>
                <a:ext uri="{FF2B5EF4-FFF2-40B4-BE49-F238E27FC236}">
                  <a16:creationId xmlns:a16="http://schemas.microsoft.com/office/drawing/2014/main" id="{0664FF99-5D03-69DC-F46A-B9B309592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897"/>
              <a:ext cx="218" cy="181"/>
            </a:xfrm>
            <a:custGeom>
              <a:avLst/>
              <a:gdLst>
                <a:gd name="T0" fmla="*/ 60 w 218"/>
                <a:gd name="T1" fmla="*/ 0 h 181"/>
                <a:gd name="T2" fmla="*/ 210 w 218"/>
                <a:gd name="T3" fmla="*/ 25 h 181"/>
                <a:gd name="T4" fmla="*/ 218 w 218"/>
                <a:gd name="T5" fmla="*/ 58 h 181"/>
                <a:gd name="T6" fmla="*/ 188 w 218"/>
                <a:gd name="T7" fmla="*/ 181 h 181"/>
                <a:gd name="T8" fmla="*/ 0 w 218"/>
                <a:gd name="T9" fmla="*/ 156 h 181"/>
                <a:gd name="T10" fmla="*/ 18 w 218"/>
                <a:gd name="T11" fmla="*/ 64 h 181"/>
                <a:gd name="T12" fmla="*/ 60 w 218"/>
                <a:gd name="T13" fmla="*/ 0 h 181"/>
                <a:gd name="T14" fmla="*/ 60 w 218"/>
                <a:gd name="T15" fmla="*/ 0 h 1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18"/>
                <a:gd name="T25" fmla="*/ 0 h 181"/>
                <a:gd name="T26" fmla="*/ 218 w 218"/>
                <a:gd name="T27" fmla="*/ 181 h 18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18" h="181">
                  <a:moveTo>
                    <a:pt x="60" y="0"/>
                  </a:moveTo>
                  <a:lnTo>
                    <a:pt x="210" y="25"/>
                  </a:lnTo>
                  <a:lnTo>
                    <a:pt x="218" y="58"/>
                  </a:lnTo>
                  <a:lnTo>
                    <a:pt x="188" y="181"/>
                  </a:lnTo>
                  <a:lnTo>
                    <a:pt x="0" y="156"/>
                  </a:lnTo>
                  <a:lnTo>
                    <a:pt x="18" y="64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4A697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0" name="Freeform 50">
              <a:extLst>
                <a:ext uri="{FF2B5EF4-FFF2-40B4-BE49-F238E27FC236}">
                  <a16:creationId xmlns:a16="http://schemas.microsoft.com/office/drawing/2014/main" id="{FAA74F18-AD6D-F544-55B2-C0FD1550DB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4" y="1203"/>
              <a:ext cx="598" cy="795"/>
            </a:xfrm>
            <a:custGeom>
              <a:avLst/>
              <a:gdLst>
                <a:gd name="T0" fmla="*/ 518 w 598"/>
                <a:gd name="T1" fmla="*/ 5 h 795"/>
                <a:gd name="T2" fmla="*/ 438 w 598"/>
                <a:gd name="T3" fmla="*/ 1 h 795"/>
                <a:gd name="T4" fmla="*/ 368 w 598"/>
                <a:gd name="T5" fmla="*/ 16 h 795"/>
                <a:gd name="T6" fmla="*/ 306 w 598"/>
                <a:gd name="T7" fmla="*/ 48 h 795"/>
                <a:gd name="T8" fmla="*/ 253 w 598"/>
                <a:gd name="T9" fmla="*/ 95 h 795"/>
                <a:gd name="T10" fmla="*/ 210 w 598"/>
                <a:gd name="T11" fmla="*/ 154 h 795"/>
                <a:gd name="T12" fmla="*/ 173 w 598"/>
                <a:gd name="T13" fmla="*/ 226 h 795"/>
                <a:gd name="T14" fmla="*/ 147 w 598"/>
                <a:gd name="T15" fmla="*/ 306 h 795"/>
                <a:gd name="T16" fmla="*/ 135 w 598"/>
                <a:gd name="T17" fmla="*/ 347 h 795"/>
                <a:gd name="T18" fmla="*/ 125 w 598"/>
                <a:gd name="T19" fmla="*/ 381 h 795"/>
                <a:gd name="T20" fmla="*/ 115 w 598"/>
                <a:gd name="T21" fmla="*/ 414 h 795"/>
                <a:gd name="T22" fmla="*/ 107 w 598"/>
                <a:gd name="T23" fmla="*/ 447 h 795"/>
                <a:gd name="T24" fmla="*/ 93 w 598"/>
                <a:gd name="T25" fmla="*/ 481 h 795"/>
                <a:gd name="T26" fmla="*/ 82 w 598"/>
                <a:gd name="T27" fmla="*/ 512 h 795"/>
                <a:gd name="T28" fmla="*/ 67 w 598"/>
                <a:gd name="T29" fmla="*/ 544 h 795"/>
                <a:gd name="T30" fmla="*/ 48 w 598"/>
                <a:gd name="T31" fmla="*/ 575 h 795"/>
                <a:gd name="T32" fmla="*/ 25 w 598"/>
                <a:gd name="T33" fmla="*/ 607 h 795"/>
                <a:gd name="T34" fmla="*/ 10 w 598"/>
                <a:gd name="T35" fmla="*/ 634 h 795"/>
                <a:gd name="T36" fmla="*/ 0 w 598"/>
                <a:gd name="T37" fmla="*/ 659 h 795"/>
                <a:gd name="T38" fmla="*/ 5 w 598"/>
                <a:gd name="T39" fmla="*/ 685 h 795"/>
                <a:gd name="T40" fmla="*/ 17 w 598"/>
                <a:gd name="T41" fmla="*/ 714 h 795"/>
                <a:gd name="T42" fmla="*/ 42 w 598"/>
                <a:gd name="T43" fmla="*/ 742 h 795"/>
                <a:gd name="T44" fmla="*/ 67 w 598"/>
                <a:gd name="T45" fmla="*/ 760 h 795"/>
                <a:gd name="T46" fmla="*/ 95 w 598"/>
                <a:gd name="T47" fmla="*/ 773 h 795"/>
                <a:gd name="T48" fmla="*/ 127 w 598"/>
                <a:gd name="T49" fmla="*/ 785 h 795"/>
                <a:gd name="T50" fmla="*/ 157 w 598"/>
                <a:gd name="T51" fmla="*/ 792 h 795"/>
                <a:gd name="T52" fmla="*/ 188 w 598"/>
                <a:gd name="T53" fmla="*/ 795 h 795"/>
                <a:gd name="T54" fmla="*/ 210 w 598"/>
                <a:gd name="T55" fmla="*/ 780 h 795"/>
                <a:gd name="T56" fmla="*/ 180 w 598"/>
                <a:gd name="T57" fmla="*/ 768 h 795"/>
                <a:gd name="T58" fmla="*/ 150 w 598"/>
                <a:gd name="T59" fmla="*/ 762 h 795"/>
                <a:gd name="T60" fmla="*/ 120 w 598"/>
                <a:gd name="T61" fmla="*/ 752 h 795"/>
                <a:gd name="T62" fmla="*/ 90 w 598"/>
                <a:gd name="T63" fmla="*/ 739 h 795"/>
                <a:gd name="T64" fmla="*/ 57 w 598"/>
                <a:gd name="T65" fmla="*/ 722 h 795"/>
                <a:gd name="T66" fmla="*/ 32 w 598"/>
                <a:gd name="T67" fmla="*/ 690 h 795"/>
                <a:gd name="T68" fmla="*/ 30 w 598"/>
                <a:gd name="T69" fmla="*/ 667 h 795"/>
                <a:gd name="T70" fmla="*/ 35 w 598"/>
                <a:gd name="T71" fmla="*/ 642 h 795"/>
                <a:gd name="T72" fmla="*/ 45 w 598"/>
                <a:gd name="T73" fmla="*/ 619 h 795"/>
                <a:gd name="T74" fmla="*/ 68 w 598"/>
                <a:gd name="T75" fmla="*/ 582 h 795"/>
                <a:gd name="T76" fmla="*/ 88 w 598"/>
                <a:gd name="T77" fmla="*/ 552 h 795"/>
                <a:gd name="T78" fmla="*/ 103 w 598"/>
                <a:gd name="T79" fmla="*/ 522 h 795"/>
                <a:gd name="T80" fmla="*/ 113 w 598"/>
                <a:gd name="T81" fmla="*/ 499 h 795"/>
                <a:gd name="T82" fmla="*/ 122 w 598"/>
                <a:gd name="T83" fmla="*/ 474 h 795"/>
                <a:gd name="T84" fmla="*/ 130 w 598"/>
                <a:gd name="T85" fmla="*/ 447 h 795"/>
                <a:gd name="T86" fmla="*/ 137 w 598"/>
                <a:gd name="T87" fmla="*/ 422 h 795"/>
                <a:gd name="T88" fmla="*/ 143 w 598"/>
                <a:gd name="T89" fmla="*/ 397 h 795"/>
                <a:gd name="T90" fmla="*/ 150 w 598"/>
                <a:gd name="T91" fmla="*/ 372 h 795"/>
                <a:gd name="T92" fmla="*/ 157 w 598"/>
                <a:gd name="T93" fmla="*/ 341 h 795"/>
                <a:gd name="T94" fmla="*/ 166 w 598"/>
                <a:gd name="T95" fmla="*/ 304 h 795"/>
                <a:gd name="T96" fmla="*/ 180 w 598"/>
                <a:gd name="T97" fmla="*/ 271 h 795"/>
                <a:gd name="T98" fmla="*/ 193 w 598"/>
                <a:gd name="T99" fmla="*/ 239 h 795"/>
                <a:gd name="T100" fmla="*/ 208 w 598"/>
                <a:gd name="T101" fmla="*/ 206 h 795"/>
                <a:gd name="T102" fmla="*/ 226 w 598"/>
                <a:gd name="T103" fmla="*/ 176 h 795"/>
                <a:gd name="T104" fmla="*/ 246 w 598"/>
                <a:gd name="T105" fmla="*/ 144 h 795"/>
                <a:gd name="T106" fmla="*/ 268 w 598"/>
                <a:gd name="T107" fmla="*/ 116 h 795"/>
                <a:gd name="T108" fmla="*/ 296 w 598"/>
                <a:gd name="T109" fmla="*/ 85 h 795"/>
                <a:gd name="T110" fmla="*/ 331 w 598"/>
                <a:gd name="T111" fmla="*/ 60 h 795"/>
                <a:gd name="T112" fmla="*/ 371 w 598"/>
                <a:gd name="T113" fmla="*/ 41 h 795"/>
                <a:gd name="T114" fmla="*/ 414 w 598"/>
                <a:gd name="T115" fmla="*/ 30 h 795"/>
                <a:gd name="T116" fmla="*/ 458 w 598"/>
                <a:gd name="T117" fmla="*/ 25 h 795"/>
                <a:gd name="T118" fmla="*/ 501 w 598"/>
                <a:gd name="T119" fmla="*/ 25 h 795"/>
                <a:gd name="T120" fmla="*/ 544 w 598"/>
                <a:gd name="T121" fmla="*/ 28 h 795"/>
                <a:gd name="T122" fmla="*/ 584 w 598"/>
                <a:gd name="T123" fmla="*/ 38 h 795"/>
                <a:gd name="T124" fmla="*/ 596 w 598"/>
                <a:gd name="T125" fmla="*/ 26 h 795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598"/>
                <a:gd name="T190" fmla="*/ 0 h 795"/>
                <a:gd name="T191" fmla="*/ 598 w 598"/>
                <a:gd name="T192" fmla="*/ 795 h 795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598" h="795">
                  <a:moveTo>
                    <a:pt x="596" y="26"/>
                  </a:moveTo>
                  <a:lnTo>
                    <a:pt x="584" y="21"/>
                  </a:lnTo>
                  <a:lnTo>
                    <a:pt x="573" y="18"/>
                  </a:lnTo>
                  <a:lnTo>
                    <a:pt x="561" y="15"/>
                  </a:lnTo>
                  <a:lnTo>
                    <a:pt x="551" y="11"/>
                  </a:lnTo>
                  <a:lnTo>
                    <a:pt x="539" y="8"/>
                  </a:lnTo>
                  <a:lnTo>
                    <a:pt x="528" y="6"/>
                  </a:lnTo>
                  <a:lnTo>
                    <a:pt x="518" y="5"/>
                  </a:lnTo>
                  <a:lnTo>
                    <a:pt x="508" y="3"/>
                  </a:lnTo>
                  <a:lnTo>
                    <a:pt x="496" y="1"/>
                  </a:lnTo>
                  <a:lnTo>
                    <a:pt x="486" y="1"/>
                  </a:lnTo>
                  <a:lnTo>
                    <a:pt x="476" y="0"/>
                  </a:lnTo>
                  <a:lnTo>
                    <a:pt x="466" y="0"/>
                  </a:lnTo>
                  <a:lnTo>
                    <a:pt x="458" y="0"/>
                  </a:lnTo>
                  <a:lnTo>
                    <a:pt x="448" y="0"/>
                  </a:lnTo>
                  <a:lnTo>
                    <a:pt x="438" y="1"/>
                  </a:lnTo>
                  <a:lnTo>
                    <a:pt x="429" y="1"/>
                  </a:lnTo>
                  <a:lnTo>
                    <a:pt x="419" y="3"/>
                  </a:lnTo>
                  <a:lnTo>
                    <a:pt x="409" y="5"/>
                  </a:lnTo>
                  <a:lnTo>
                    <a:pt x="401" y="6"/>
                  </a:lnTo>
                  <a:lnTo>
                    <a:pt x="393" y="8"/>
                  </a:lnTo>
                  <a:lnTo>
                    <a:pt x="383" y="10"/>
                  </a:lnTo>
                  <a:lnTo>
                    <a:pt x="375" y="13"/>
                  </a:lnTo>
                  <a:lnTo>
                    <a:pt x="368" y="16"/>
                  </a:lnTo>
                  <a:lnTo>
                    <a:pt x="360" y="20"/>
                  </a:lnTo>
                  <a:lnTo>
                    <a:pt x="351" y="23"/>
                  </a:lnTo>
                  <a:lnTo>
                    <a:pt x="343" y="26"/>
                  </a:lnTo>
                  <a:lnTo>
                    <a:pt x="336" y="30"/>
                  </a:lnTo>
                  <a:lnTo>
                    <a:pt x="328" y="35"/>
                  </a:lnTo>
                  <a:lnTo>
                    <a:pt x="320" y="38"/>
                  </a:lnTo>
                  <a:lnTo>
                    <a:pt x="313" y="43"/>
                  </a:lnTo>
                  <a:lnTo>
                    <a:pt x="306" y="48"/>
                  </a:lnTo>
                  <a:lnTo>
                    <a:pt x="300" y="55"/>
                  </a:lnTo>
                  <a:lnTo>
                    <a:pt x="291" y="60"/>
                  </a:lnTo>
                  <a:lnTo>
                    <a:pt x="285" y="65"/>
                  </a:lnTo>
                  <a:lnTo>
                    <a:pt x="278" y="70"/>
                  </a:lnTo>
                  <a:lnTo>
                    <a:pt x="271" y="76"/>
                  </a:lnTo>
                  <a:lnTo>
                    <a:pt x="266" y="83"/>
                  </a:lnTo>
                  <a:lnTo>
                    <a:pt x="260" y="88"/>
                  </a:lnTo>
                  <a:lnTo>
                    <a:pt x="253" y="95"/>
                  </a:lnTo>
                  <a:lnTo>
                    <a:pt x="248" y="103"/>
                  </a:lnTo>
                  <a:lnTo>
                    <a:pt x="241" y="108"/>
                  </a:lnTo>
                  <a:lnTo>
                    <a:pt x="235" y="116"/>
                  </a:lnTo>
                  <a:lnTo>
                    <a:pt x="230" y="123"/>
                  </a:lnTo>
                  <a:lnTo>
                    <a:pt x="225" y="131"/>
                  </a:lnTo>
                  <a:lnTo>
                    <a:pt x="220" y="139"/>
                  </a:lnTo>
                  <a:lnTo>
                    <a:pt x="215" y="148"/>
                  </a:lnTo>
                  <a:lnTo>
                    <a:pt x="210" y="154"/>
                  </a:lnTo>
                  <a:lnTo>
                    <a:pt x="205" y="164"/>
                  </a:lnTo>
                  <a:lnTo>
                    <a:pt x="200" y="173"/>
                  </a:lnTo>
                  <a:lnTo>
                    <a:pt x="195" y="181"/>
                  </a:lnTo>
                  <a:lnTo>
                    <a:pt x="190" y="189"/>
                  </a:lnTo>
                  <a:lnTo>
                    <a:pt x="186" y="199"/>
                  </a:lnTo>
                  <a:lnTo>
                    <a:pt x="181" y="208"/>
                  </a:lnTo>
                  <a:lnTo>
                    <a:pt x="176" y="218"/>
                  </a:lnTo>
                  <a:lnTo>
                    <a:pt x="173" y="226"/>
                  </a:lnTo>
                  <a:lnTo>
                    <a:pt x="170" y="236"/>
                  </a:lnTo>
                  <a:lnTo>
                    <a:pt x="166" y="246"/>
                  </a:lnTo>
                  <a:lnTo>
                    <a:pt x="162" y="256"/>
                  </a:lnTo>
                  <a:lnTo>
                    <a:pt x="158" y="266"/>
                  </a:lnTo>
                  <a:lnTo>
                    <a:pt x="157" y="276"/>
                  </a:lnTo>
                  <a:lnTo>
                    <a:pt x="153" y="286"/>
                  </a:lnTo>
                  <a:lnTo>
                    <a:pt x="150" y="296"/>
                  </a:lnTo>
                  <a:lnTo>
                    <a:pt x="147" y="306"/>
                  </a:lnTo>
                  <a:lnTo>
                    <a:pt x="143" y="318"/>
                  </a:lnTo>
                  <a:lnTo>
                    <a:pt x="143" y="321"/>
                  </a:lnTo>
                  <a:lnTo>
                    <a:pt x="142" y="326"/>
                  </a:lnTo>
                  <a:lnTo>
                    <a:pt x="140" y="329"/>
                  </a:lnTo>
                  <a:lnTo>
                    <a:pt x="138" y="334"/>
                  </a:lnTo>
                  <a:lnTo>
                    <a:pt x="137" y="337"/>
                  </a:lnTo>
                  <a:lnTo>
                    <a:pt x="137" y="342"/>
                  </a:lnTo>
                  <a:lnTo>
                    <a:pt x="135" y="347"/>
                  </a:lnTo>
                  <a:lnTo>
                    <a:pt x="133" y="351"/>
                  </a:lnTo>
                  <a:lnTo>
                    <a:pt x="133" y="356"/>
                  </a:lnTo>
                  <a:lnTo>
                    <a:pt x="132" y="361"/>
                  </a:lnTo>
                  <a:lnTo>
                    <a:pt x="130" y="364"/>
                  </a:lnTo>
                  <a:lnTo>
                    <a:pt x="130" y="369"/>
                  </a:lnTo>
                  <a:lnTo>
                    <a:pt x="128" y="372"/>
                  </a:lnTo>
                  <a:lnTo>
                    <a:pt x="127" y="377"/>
                  </a:lnTo>
                  <a:lnTo>
                    <a:pt x="125" y="381"/>
                  </a:lnTo>
                  <a:lnTo>
                    <a:pt x="125" y="386"/>
                  </a:lnTo>
                  <a:lnTo>
                    <a:pt x="123" y="389"/>
                  </a:lnTo>
                  <a:lnTo>
                    <a:pt x="122" y="394"/>
                  </a:lnTo>
                  <a:lnTo>
                    <a:pt x="120" y="397"/>
                  </a:lnTo>
                  <a:lnTo>
                    <a:pt x="120" y="402"/>
                  </a:lnTo>
                  <a:lnTo>
                    <a:pt x="118" y="406"/>
                  </a:lnTo>
                  <a:lnTo>
                    <a:pt x="117" y="411"/>
                  </a:lnTo>
                  <a:lnTo>
                    <a:pt x="115" y="414"/>
                  </a:lnTo>
                  <a:lnTo>
                    <a:pt x="115" y="419"/>
                  </a:lnTo>
                  <a:lnTo>
                    <a:pt x="113" y="422"/>
                  </a:lnTo>
                  <a:lnTo>
                    <a:pt x="112" y="427"/>
                  </a:lnTo>
                  <a:lnTo>
                    <a:pt x="110" y="431"/>
                  </a:lnTo>
                  <a:lnTo>
                    <a:pt x="110" y="436"/>
                  </a:lnTo>
                  <a:lnTo>
                    <a:pt x="108" y="439"/>
                  </a:lnTo>
                  <a:lnTo>
                    <a:pt x="107" y="444"/>
                  </a:lnTo>
                  <a:lnTo>
                    <a:pt x="107" y="447"/>
                  </a:lnTo>
                  <a:lnTo>
                    <a:pt x="105" y="452"/>
                  </a:lnTo>
                  <a:lnTo>
                    <a:pt x="103" y="456"/>
                  </a:lnTo>
                  <a:lnTo>
                    <a:pt x="102" y="461"/>
                  </a:lnTo>
                  <a:lnTo>
                    <a:pt x="100" y="464"/>
                  </a:lnTo>
                  <a:lnTo>
                    <a:pt x="98" y="469"/>
                  </a:lnTo>
                  <a:lnTo>
                    <a:pt x="97" y="472"/>
                  </a:lnTo>
                  <a:lnTo>
                    <a:pt x="95" y="476"/>
                  </a:lnTo>
                  <a:lnTo>
                    <a:pt x="93" y="481"/>
                  </a:lnTo>
                  <a:lnTo>
                    <a:pt x="93" y="486"/>
                  </a:lnTo>
                  <a:lnTo>
                    <a:pt x="90" y="489"/>
                  </a:lnTo>
                  <a:lnTo>
                    <a:pt x="90" y="492"/>
                  </a:lnTo>
                  <a:lnTo>
                    <a:pt x="87" y="497"/>
                  </a:lnTo>
                  <a:lnTo>
                    <a:pt x="87" y="501"/>
                  </a:lnTo>
                  <a:lnTo>
                    <a:pt x="85" y="504"/>
                  </a:lnTo>
                  <a:lnTo>
                    <a:pt x="83" y="509"/>
                  </a:lnTo>
                  <a:lnTo>
                    <a:pt x="82" y="512"/>
                  </a:lnTo>
                  <a:lnTo>
                    <a:pt x="80" y="517"/>
                  </a:lnTo>
                  <a:lnTo>
                    <a:pt x="77" y="521"/>
                  </a:lnTo>
                  <a:lnTo>
                    <a:pt x="75" y="524"/>
                  </a:lnTo>
                  <a:lnTo>
                    <a:pt x="73" y="529"/>
                  </a:lnTo>
                  <a:lnTo>
                    <a:pt x="72" y="532"/>
                  </a:lnTo>
                  <a:lnTo>
                    <a:pt x="70" y="535"/>
                  </a:lnTo>
                  <a:lnTo>
                    <a:pt x="68" y="540"/>
                  </a:lnTo>
                  <a:lnTo>
                    <a:pt x="67" y="544"/>
                  </a:lnTo>
                  <a:lnTo>
                    <a:pt x="65" y="549"/>
                  </a:lnTo>
                  <a:lnTo>
                    <a:pt x="62" y="552"/>
                  </a:lnTo>
                  <a:lnTo>
                    <a:pt x="60" y="555"/>
                  </a:lnTo>
                  <a:lnTo>
                    <a:pt x="57" y="560"/>
                  </a:lnTo>
                  <a:lnTo>
                    <a:pt x="55" y="564"/>
                  </a:lnTo>
                  <a:lnTo>
                    <a:pt x="53" y="569"/>
                  </a:lnTo>
                  <a:lnTo>
                    <a:pt x="50" y="572"/>
                  </a:lnTo>
                  <a:lnTo>
                    <a:pt x="48" y="575"/>
                  </a:lnTo>
                  <a:lnTo>
                    <a:pt x="47" y="580"/>
                  </a:lnTo>
                  <a:lnTo>
                    <a:pt x="43" y="584"/>
                  </a:lnTo>
                  <a:lnTo>
                    <a:pt x="40" y="589"/>
                  </a:lnTo>
                  <a:lnTo>
                    <a:pt x="37" y="594"/>
                  </a:lnTo>
                  <a:lnTo>
                    <a:pt x="33" y="599"/>
                  </a:lnTo>
                  <a:lnTo>
                    <a:pt x="30" y="602"/>
                  </a:lnTo>
                  <a:lnTo>
                    <a:pt x="28" y="604"/>
                  </a:lnTo>
                  <a:lnTo>
                    <a:pt x="25" y="607"/>
                  </a:lnTo>
                  <a:lnTo>
                    <a:pt x="23" y="610"/>
                  </a:lnTo>
                  <a:lnTo>
                    <a:pt x="22" y="614"/>
                  </a:lnTo>
                  <a:lnTo>
                    <a:pt x="20" y="617"/>
                  </a:lnTo>
                  <a:lnTo>
                    <a:pt x="18" y="620"/>
                  </a:lnTo>
                  <a:lnTo>
                    <a:pt x="17" y="624"/>
                  </a:lnTo>
                  <a:lnTo>
                    <a:pt x="13" y="627"/>
                  </a:lnTo>
                  <a:lnTo>
                    <a:pt x="12" y="630"/>
                  </a:lnTo>
                  <a:lnTo>
                    <a:pt x="10" y="634"/>
                  </a:lnTo>
                  <a:lnTo>
                    <a:pt x="8" y="637"/>
                  </a:lnTo>
                  <a:lnTo>
                    <a:pt x="7" y="639"/>
                  </a:lnTo>
                  <a:lnTo>
                    <a:pt x="5" y="642"/>
                  </a:lnTo>
                  <a:lnTo>
                    <a:pt x="5" y="645"/>
                  </a:lnTo>
                  <a:lnTo>
                    <a:pt x="3" y="650"/>
                  </a:lnTo>
                  <a:lnTo>
                    <a:pt x="2" y="652"/>
                  </a:lnTo>
                  <a:lnTo>
                    <a:pt x="2" y="655"/>
                  </a:lnTo>
                  <a:lnTo>
                    <a:pt x="0" y="659"/>
                  </a:lnTo>
                  <a:lnTo>
                    <a:pt x="0" y="662"/>
                  </a:lnTo>
                  <a:lnTo>
                    <a:pt x="0" y="665"/>
                  </a:lnTo>
                  <a:lnTo>
                    <a:pt x="0" y="669"/>
                  </a:lnTo>
                  <a:lnTo>
                    <a:pt x="0" y="672"/>
                  </a:lnTo>
                  <a:lnTo>
                    <a:pt x="2" y="675"/>
                  </a:lnTo>
                  <a:lnTo>
                    <a:pt x="2" y="679"/>
                  </a:lnTo>
                  <a:lnTo>
                    <a:pt x="3" y="682"/>
                  </a:lnTo>
                  <a:lnTo>
                    <a:pt x="5" y="685"/>
                  </a:lnTo>
                  <a:lnTo>
                    <a:pt x="7" y="689"/>
                  </a:lnTo>
                  <a:lnTo>
                    <a:pt x="7" y="692"/>
                  </a:lnTo>
                  <a:lnTo>
                    <a:pt x="8" y="697"/>
                  </a:lnTo>
                  <a:lnTo>
                    <a:pt x="10" y="700"/>
                  </a:lnTo>
                  <a:lnTo>
                    <a:pt x="12" y="704"/>
                  </a:lnTo>
                  <a:lnTo>
                    <a:pt x="13" y="707"/>
                  </a:lnTo>
                  <a:lnTo>
                    <a:pt x="15" y="710"/>
                  </a:lnTo>
                  <a:lnTo>
                    <a:pt x="17" y="714"/>
                  </a:lnTo>
                  <a:lnTo>
                    <a:pt x="20" y="717"/>
                  </a:lnTo>
                  <a:lnTo>
                    <a:pt x="22" y="719"/>
                  </a:lnTo>
                  <a:lnTo>
                    <a:pt x="23" y="722"/>
                  </a:lnTo>
                  <a:lnTo>
                    <a:pt x="27" y="725"/>
                  </a:lnTo>
                  <a:lnTo>
                    <a:pt x="30" y="729"/>
                  </a:lnTo>
                  <a:lnTo>
                    <a:pt x="33" y="734"/>
                  </a:lnTo>
                  <a:lnTo>
                    <a:pt x="40" y="739"/>
                  </a:lnTo>
                  <a:lnTo>
                    <a:pt x="42" y="742"/>
                  </a:lnTo>
                  <a:lnTo>
                    <a:pt x="45" y="743"/>
                  </a:lnTo>
                  <a:lnTo>
                    <a:pt x="48" y="747"/>
                  </a:lnTo>
                  <a:lnTo>
                    <a:pt x="52" y="748"/>
                  </a:lnTo>
                  <a:lnTo>
                    <a:pt x="55" y="752"/>
                  </a:lnTo>
                  <a:lnTo>
                    <a:pt x="58" y="753"/>
                  </a:lnTo>
                  <a:lnTo>
                    <a:pt x="62" y="755"/>
                  </a:lnTo>
                  <a:lnTo>
                    <a:pt x="65" y="757"/>
                  </a:lnTo>
                  <a:lnTo>
                    <a:pt x="67" y="760"/>
                  </a:lnTo>
                  <a:lnTo>
                    <a:pt x="72" y="762"/>
                  </a:lnTo>
                  <a:lnTo>
                    <a:pt x="75" y="763"/>
                  </a:lnTo>
                  <a:lnTo>
                    <a:pt x="78" y="765"/>
                  </a:lnTo>
                  <a:lnTo>
                    <a:pt x="82" y="767"/>
                  </a:lnTo>
                  <a:lnTo>
                    <a:pt x="85" y="768"/>
                  </a:lnTo>
                  <a:lnTo>
                    <a:pt x="88" y="770"/>
                  </a:lnTo>
                  <a:lnTo>
                    <a:pt x="92" y="772"/>
                  </a:lnTo>
                  <a:lnTo>
                    <a:pt x="95" y="773"/>
                  </a:lnTo>
                  <a:lnTo>
                    <a:pt x="100" y="775"/>
                  </a:lnTo>
                  <a:lnTo>
                    <a:pt x="103" y="777"/>
                  </a:lnTo>
                  <a:lnTo>
                    <a:pt x="107" y="778"/>
                  </a:lnTo>
                  <a:lnTo>
                    <a:pt x="110" y="780"/>
                  </a:lnTo>
                  <a:lnTo>
                    <a:pt x="115" y="780"/>
                  </a:lnTo>
                  <a:lnTo>
                    <a:pt x="118" y="782"/>
                  </a:lnTo>
                  <a:lnTo>
                    <a:pt x="123" y="783"/>
                  </a:lnTo>
                  <a:lnTo>
                    <a:pt x="127" y="785"/>
                  </a:lnTo>
                  <a:lnTo>
                    <a:pt x="130" y="785"/>
                  </a:lnTo>
                  <a:lnTo>
                    <a:pt x="133" y="787"/>
                  </a:lnTo>
                  <a:lnTo>
                    <a:pt x="138" y="788"/>
                  </a:lnTo>
                  <a:lnTo>
                    <a:pt x="142" y="788"/>
                  </a:lnTo>
                  <a:lnTo>
                    <a:pt x="145" y="788"/>
                  </a:lnTo>
                  <a:lnTo>
                    <a:pt x="150" y="790"/>
                  </a:lnTo>
                  <a:lnTo>
                    <a:pt x="153" y="790"/>
                  </a:lnTo>
                  <a:lnTo>
                    <a:pt x="157" y="792"/>
                  </a:lnTo>
                  <a:lnTo>
                    <a:pt x="162" y="792"/>
                  </a:lnTo>
                  <a:lnTo>
                    <a:pt x="165" y="792"/>
                  </a:lnTo>
                  <a:lnTo>
                    <a:pt x="168" y="793"/>
                  </a:lnTo>
                  <a:lnTo>
                    <a:pt x="173" y="793"/>
                  </a:lnTo>
                  <a:lnTo>
                    <a:pt x="176" y="793"/>
                  </a:lnTo>
                  <a:lnTo>
                    <a:pt x="180" y="793"/>
                  </a:lnTo>
                  <a:lnTo>
                    <a:pt x="185" y="795"/>
                  </a:lnTo>
                  <a:lnTo>
                    <a:pt x="188" y="795"/>
                  </a:lnTo>
                  <a:lnTo>
                    <a:pt x="191" y="795"/>
                  </a:lnTo>
                  <a:lnTo>
                    <a:pt x="196" y="795"/>
                  </a:lnTo>
                  <a:lnTo>
                    <a:pt x="200" y="795"/>
                  </a:lnTo>
                  <a:lnTo>
                    <a:pt x="203" y="795"/>
                  </a:lnTo>
                  <a:lnTo>
                    <a:pt x="206" y="792"/>
                  </a:lnTo>
                  <a:lnTo>
                    <a:pt x="208" y="788"/>
                  </a:lnTo>
                  <a:lnTo>
                    <a:pt x="210" y="785"/>
                  </a:lnTo>
                  <a:lnTo>
                    <a:pt x="210" y="780"/>
                  </a:lnTo>
                  <a:lnTo>
                    <a:pt x="208" y="777"/>
                  </a:lnTo>
                  <a:lnTo>
                    <a:pt x="205" y="775"/>
                  </a:lnTo>
                  <a:lnTo>
                    <a:pt x="201" y="773"/>
                  </a:lnTo>
                  <a:lnTo>
                    <a:pt x="196" y="773"/>
                  </a:lnTo>
                  <a:lnTo>
                    <a:pt x="193" y="772"/>
                  </a:lnTo>
                  <a:lnTo>
                    <a:pt x="188" y="770"/>
                  </a:lnTo>
                  <a:lnTo>
                    <a:pt x="185" y="770"/>
                  </a:lnTo>
                  <a:lnTo>
                    <a:pt x="180" y="768"/>
                  </a:lnTo>
                  <a:lnTo>
                    <a:pt x="176" y="768"/>
                  </a:lnTo>
                  <a:lnTo>
                    <a:pt x="173" y="767"/>
                  </a:lnTo>
                  <a:lnTo>
                    <a:pt x="170" y="767"/>
                  </a:lnTo>
                  <a:lnTo>
                    <a:pt x="165" y="765"/>
                  </a:lnTo>
                  <a:lnTo>
                    <a:pt x="162" y="765"/>
                  </a:lnTo>
                  <a:lnTo>
                    <a:pt x="157" y="763"/>
                  </a:lnTo>
                  <a:lnTo>
                    <a:pt x="153" y="763"/>
                  </a:lnTo>
                  <a:lnTo>
                    <a:pt x="150" y="762"/>
                  </a:lnTo>
                  <a:lnTo>
                    <a:pt x="147" y="760"/>
                  </a:lnTo>
                  <a:lnTo>
                    <a:pt x="142" y="758"/>
                  </a:lnTo>
                  <a:lnTo>
                    <a:pt x="138" y="758"/>
                  </a:lnTo>
                  <a:lnTo>
                    <a:pt x="135" y="757"/>
                  </a:lnTo>
                  <a:lnTo>
                    <a:pt x="132" y="755"/>
                  </a:lnTo>
                  <a:lnTo>
                    <a:pt x="127" y="753"/>
                  </a:lnTo>
                  <a:lnTo>
                    <a:pt x="123" y="753"/>
                  </a:lnTo>
                  <a:lnTo>
                    <a:pt x="120" y="752"/>
                  </a:lnTo>
                  <a:lnTo>
                    <a:pt x="117" y="750"/>
                  </a:lnTo>
                  <a:lnTo>
                    <a:pt x="112" y="748"/>
                  </a:lnTo>
                  <a:lnTo>
                    <a:pt x="108" y="748"/>
                  </a:lnTo>
                  <a:lnTo>
                    <a:pt x="105" y="745"/>
                  </a:lnTo>
                  <a:lnTo>
                    <a:pt x="100" y="743"/>
                  </a:lnTo>
                  <a:lnTo>
                    <a:pt x="97" y="742"/>
                  </a:lnTo>
                  <a:lnTo>
                    <a:pt x="93" y="742"/>
                  </a:lnTo>
                  <a:lnTo>
                    <a:pt x="90" y="739"/>
                  </a:lnTo>
                  <a:lnTo>
                    <a:pt x="85" y="737"/>
                  </a:lnTo>
                  <a:lnTo>
                    <a:pt x="82" y="735"/>
                  </a:lnTo>
                  <a:lnTo>
                    <a:pt x="78" y="734"/>
                  </a:lnTo>
                  <a:lnTo>
                    <a:pt x="73" y="732"/>
                  </a:lnTo>
                  <a:lnTo>
                    <a:pt x="68" y="730"/>
                  </a:lnTo>
                  <a:lnTo>
                    <a:pt x="65" y="727"/>
                  </a:lnTo>
                  <a:lnTo>
                    <a:pt x="62" y="725"/>
                  </a:lnTo>
                  <a:lnTo>
                    <a:pt x="57" y="722"/>
                  </a:lnTo>
                  <a:lnTo>
                    <a:pt x="53" y="719"/>
                  </a:lnTo>
                  <a:lnTo>
                    <a:pt x="52" y="717"/>
                  </a:lnTo>
                  <a:lnTo>
                    <a:pt x="48" y="715"/>
                  </a:lnTo>
                  <a:lnTo>
                    <a:pt x="43" y="709"/>
                  </a:lnTo>
                  <a:lnTo>
                    <a:pt x="40" y="704"/>
                  </a:lnTo>
                  <a:lnTo>
                    <a:pt x="35" y="699"/>
                  </a:lnTo>
                  <a:lnTo>
                    <a:pt x="33" y="694"/>
                  </a:lnTo>
                  <a:lnTo>
                    <a:pt x="32" y="690"/>
                  </a:lnTo>
                  <a:lnTo>
                    <a:pt x="32" y="687"/>
                  </a:lnTo>
                  <a:lnTo>
                    <a:pt x="30" y="684"/>
                  </a:lnTo>
                  <a:lnTo>
                    <a:pt x="30" y="682"/>
                  </a:lnTo>
                  <a:lnTo>
                    <a:pt x="30" y="679"/>
                  </a:lnTo>
                  <a:lnTo>
                    <a:pt x="30" y="675"/>
                  </a:lnTo>
                  <a:lnTo>
                    <a:pt x="30" y="672"/>
                  </a:lnTo>
                  <a:lnTo>
                    <a:pt x="30" y="670"/>
                  </a:lnTo>
                  <a:lnTo>
                    <a:pt x="30" y="667"/>
                  </a:lnTo>
                  <a:lnTo>
                    <a:pt x="30" y="664"/>
                  </a:lnTo>
                  <a:lnTo>
                    <a:pt x="30" y="660"/>
                  </a:lnTo>
                  <a:lnTo>
                    <a:pt x="30" y="657"/>
                  </a:lnTo>
                  <a:lnTo>
                    <a:pt x="30" y="654"/>
                  </a:lnTo>
                  <a:lnTo>
                    <a:pt x="32" y="652"/>
                  </a:lnTo>
                  <a:lnTo>
                    <a:pt x="33" y="649"/>
                  </a:lnTo>
                  <a:lnTo>
                    <a:pt x="33" y="645"/>
                  </a:lnTo>
                  <a:lnTo>
                    <a:pt x="35" y="642"/>
                  </a:lnTo>
                  <a:lnTo>
                    <a:pt x="35" y="639"/>
                  </a:lnTo>
                  <a:lnTo>
                    <a:pt x="37" y="637"/>
                  </a:lnTo>
                  <a:lnTo>
                    <a:pt x="38" y="634"/>
                  </a:lnTo>
                  <a:lnTo>
                    <a:pt x="40" y="630"/>
                  </a:lnTo>
                  <a:lnTo>
                    <a:pt x="42" y="627"/>
                  </a:lnTo>
                  <a:lnTo>
                    <a:pt x="43" y="624"/>
                  </a:lnTo>
                  <a:lnTo>
                    <a:pt x="43" y="622"/>
                  </a:lnTo>
                  <a:lnTo>
                    <a:pt x="45" y="619"/>
                  </a:lnTo>
                  <a:lnTo>
                    <a:pt x="47" y="615"/>
                  </a:lnTo>
                  <a:lnTo>
                    <a:pt x="48" y="612"/>
                  </a:lnTo>
                  <a:lnTo>
                    <a:pt x="50" y="610"/>
                  </a:lnTo>
                  <a:lnTo>
                    <a:pt x="53" y="604"/>
                  </a:lnTo>
                  <a:lnTo>
                    <a:pt x="58" y="599"/>
                  </a:lnTo>
                  <a:lnTo>
                    <a:pt x="62" y="592"/>
                  </a:lnTo>
                  <a:lnTo>
                    <a:pt x="65" y="587"/>
                  </a:lnTo>
                  <a:lnTo>
                    <a:pt x="68" y="582"/>
                  </a:lnTo>
                  <a:lnTo>
                    <a:pt x="72" y="579"/>
                  </a:lnTo>
                  <a:lnTo>
                    <a:pt x="75" y="574"/>
                  </a:lnTo>
                  <a:lnTo>
                    <a:pt x="78" y="569"/>
                  </a:lnTo>
                  <a:lnTo>
                    <a:pt x="82" y="564"/>
                  </a:lnTo>
                  <a:lnTo>
                    <a:pt x="85" y="560"/>
                  </a:lnTo>
                  <a:lnTo>
                    <a:pt x="85" y="557"/>
                  </a:lnTo>
                  <a:lnTo>
                    <a:pt x="87" y="555"/>
                  </a:lnTo>
                  <a:lnTo>
                    <a:pt x="88" y="552"/>
                  </a:lnTo>
                  <a:lnTo>
                    <a:pt x="90" y="549"/>
                  </a:lnTo>
                  <a:lnTo>
                    <a:pt x="93" y="544"/>
                  </a:lnTo>
                  <a:lnTo>
                    <a:pt x="97" y="537"/>
                  </a:lnTo>
                  <a:lnTo>
                    <a:pt x="98" y="534"/>
                  </a:lnTo>
                  <a:lnTo>
                    <a:pt x="100" y="532"/>
                  </a:lnTo>
                  <a:lnTo>
                    <a:pt x="100" y="529"/>
                  </a:lnTo>
                  <a:lnTo>
                    <a:pt x="102" y="526"/>
                  </a:lnTo>
                  <a:lnTo>
                    <a:pt x="103" y="522"/>
                  </a:lnTo>
                  <a:lnTo>
                    <a:pt x="105" y="521"/>
                  </a:lnTo>
                  <a:lnTo>
                    <a:pt x="107" y="517"/>
                  </a:lnTo>
                  <a:lnTo>
                    <a:pt x="108" y="514"/>
                  </a:lnTo>
                  <a:lnTo>
                    <a:pt x="108" y="511"/>
                  </a:lnTo>
                  <a:lnTo>
                    <a:pt x="110" y="507"/>
                  </a:lnTo>
                  <a:lnTo>
                    <a:pt x="110" y="504"/>
                  </a:lnTo>
                  <a:lnTo>
                    <a:pt x="112" y="501"/>
                  </a:lnTo>
                  <a:lnTo>
                    <a:pt x="113" y="499"/>
                  </a:lnTo>
                  <a:lnTo>
                    <a:pt x="115" y="496"/>
                  </a:lnTo>
                  <a:lnTo>
                    <a:pt x="115" y="492"/>
                  </a:lnTo>
                  <a:lnTo>
                    <a:pt x="117" y="489"/>
                  </a:lnTo>
                  <a:lnTo>
                    <a:pt x="118" y="486"/>
                  </a:lnTo>
                  <a:lnTo>
                    <a:pt x="118" y="482"/>
                  </a:lnTo>
                  <a:lnTo>
                    <a:pt x="120" y="479"/>
                  </a:lnTo>
                  <a:lnTo>
                    <a:pt x="122" y="476"/>
                  </a:lnTo>
                  <a:lnTo>
                    <a:pt x="122" y="474"/>
                  </a:lnTo>
                  <a:lnTo>
                    <a:pt x="123" y="471"/>
                  </a:lnTo>
                  <a:lnTo>
                    <a:pt x="123" y="467"/>
                  </a:lnTo>
                  <a:lnTo>
                    <a:pt x="125" y="464"/>
                  </a:lnTo>
                  <a:lnTo>
                    <a:pt x="127" y="461"/>
                  </a:lnTo>
                  <a:lnTo>
                    <a:pt x="127" y="457"/>
                  </a:lnTo>
                  <a:lnTo>
                    <a:pt x="128" y="454"/>
                  </a:lnTo>
                  <a:lnTo>
                    <a:pt x="128" y="451"/>
                  </a:lnTo>
                  <a:lnTo>
                    <a:pt x="130" y="447"/>
                  </a:lnTo>
                  <a:lnTo>
                    <a:pt x="130" y="444"/>
                  </a:lnTo>
                  <a:lnTo>
                    <a:pt x="132" y="442"/>
                  </a:lnTo>
                  <a:lnTo>
                    <a:pt x="133" y="439"/>
                  </a:lnTo>
                  <a:lnTo>
                    <a:pt x="133" y="436"/>
                  </a:lnTo>
                  <a:lnTo>
                    <a:pt x="133" y="432"/>
                  </a:lnTo>
                  <a:lnTo>
                    <a:pt x="135" y="429"/>
                  </a:lnTo>
                  <a:lnTo>
                    <a:pt x="135" y="426"/>
                  </a:lnTo>
                  <a:lnTo>
                    <a:pt x="137" y="422"/>
                  </a:lnTo>
                  <a:lnTo>
                    <a:pt x="137" y="419"/>
                  </a:lnTo>
                  <a:lnTo>
                    <a:pt x="138" y="416"/>
                  </a:lnTo>
                  <a:lnTo>
                    <a:pt x="140" y="412"/>
                  </a:lnTo>
                  <a:lnTo>
                    <a:pt x="140" y="409"/>
                  </a:lnTo>
                  <a:lnTo>
                    <a:pt x="142" y="406"/>
                  </a:lnTo>
                  <a:lnTo>
                    <a:pt x="142" y="404"/>
                  </a:lnTo>
                  <a:lnTo>
                    <a:pt x="143" y="401"/>
                  </a:lnTo>
                  <a:lnTo>
                    <a:pt x="143" y="397"/>
                  </a:lnTo>
                  <a:lnTo>
                    <a:pt x="143" y="394"/>
                  </a:lnTo>
                  <a:lnTo>
                    <a:pt x="145" y="391"/>
                  </a:lnTo>
                  <a:lnTo>
                    <a:pt x="145" y="387"/>
                  </a:lnTo>
                  <a:lnTo>
                    <a:pt x="147" y="384"/>
                  </a:lnTo>
                  <a:lnTo>
                    <a:pt x="147" y="382"/>
                  </a:lnTo>
                  <a:lnTo>
                    <a:pt x="148" y="379"/>
                  </a:lnTo>
                  <a:lnTo>
                    <a:pt x="148" y="376"/>
                  </a:lnTo>
                  <a:lnTo>
                    <a:pt x="150" y="372"/>
                  </a:lnTo>
                  <a:lnTo>
                    <a:pt x="150" y="369"/>
                  </a:lnTo>
                  <a:lnTo>
                    <a:pt x="152" y="366"/>
                  </a:lnTo>
                  <a:lnTo>
                    <a:pt x="152" y="364"/>
                  </a:lnTo>
                  <a:lnTo>
                    <a:pt x="153" y="359"/>
                  </a:lnTo>
                  <a:lnTo>
                    <a:pt x="153" y="354"/>
                  </a:lnTo>
                  <a:lnTo>
                    <a:pt x="155" y="349"/>
                  </a:lnTo>
                  <a:lnTo>
                    <a:pt x="157" y="346"/>
                  </a:lnTo>
                  <a:lnTo>
                    <a:pt x="157" y="341"/>
                  </a:lnTo>
                  <a:lnTo>
                    <a:pt x="158" y="336"/>
                  </a:lnTo>
                  <a:lnTo>
                    <a:pt x="160" y="331"/>
                  </a:lnTo>
                  <a:lnTo>
                    <a:pt x="162" y="327"/>
                  </a:lnTo>
                  <a:lnTo>
                    <a:pt x="162" y="323"/>
                  </a:lnTo>
                  <a:lnTo>
                    <a:pt x="163" y="318"/>
                  </a:lnTo>
                  <a:lnTo>
                    <a:pt x="165" y="314"/>
                  </a:lnTo>
                  <a:lnTo>
                    <a:pt x="166" y="309"/>
                  </a:lnTo>
                  <a:lnTo>
                    <a:pt x="166" y="304"/>
                  </a:lnTo>
                  <a:lnTo>
                    <a:pt x="168" y="301"/>
                  </a:lnTo>
                  <a:lnTo>
                    <a:pt x="170" y="296"/>
                  </a:lnTo>
                  <a:lnTo>
                    <a:pt x="171" y="293"/>
                  </a:lnTo>
                  <a:lnTo>
                    <a:pt x="173" y="288"/>
                  </a:lnTo>
                  <a:lnTo>
                    <a:pt x="175" y="284"/>
                  </a:lnTo>
                  <a:lnTo>
                    <a:pt x="176" y="279"/>
                  </a:lnTo>
                  <a:lnTo>
                    <a:pt x="178" y="276"/>
                  </a:lnTo>
                  <a:lnTo>
                    <a:pt x="180" y="271"/>
                  </a:lnTo>
                  <a:lnTo>
                    <a:pt x="181" y="268"/>
                  </a:lnTo>
                  <a:lnTo>
                    <a:pt x="183" y="263"/>
                  </a:lnTo>
                  <a:lnTo>
                    <a:pt x="185" y="259"/>
                  </a:lnTo>
                  <a:lnTo>
                    <a:pt x="186" y="254"/>
                  </a:lnTo>
                  <a:lnTo>
                    <a:pt x="188" y="251"/>
                  </a:lnTo>
                  <a:lnTo>
                    <a:pt x="190" y="246"/>
                  </a:lnTo>
                  <a:lnTo>
                    <a:pt x="191" y="243"/>
                  </a:lnTo>
                  <a:lnTo>
                    <a:pt x="193" y="239"/>
                  </a:lnTo>
                  <a:lnTo>
                    <a:pt x="195" y="234"/>
                  </a:lnTo>
                  <a:lnTo>
                    <a:pt x="196" y="231"/>
                  </a:lnTo>
                  <a:lnTo>
                    <a:pt x="200" y="228"/>
                  </a:lnTo>
                  <a:lnTo>
                    <a:pt x="200" y="223"/>
                  </a:lnTo>
                  <a:lnTo>
                    <a:pt x="201" y="219"/>
                  </a:lnTo>
                  <a:lnTo>
                    <a:pt x="205" y="214"/>
                  </a:lnTo>
                  <a:lnTo>
                    <a:pt x="206" y="211"/>
                  </a:lnTo>
                  <a:lnTo>
                    <a:pt x="208" y="206"/>
                  </a:lnTo>
                  <a:lnTo>
                    <a:pt x="210" y="203"/>
                  </a:lnTo>
                  <a:lnTo>
                    <a:pt x="213" y="199"/>
                  </a:lnTo>
                  <a:lnTo>
                    <a:pt x="215" y="194"/>
                  </a:lnTo>
                  <a:lnTo>
                    <a:pt x="216" y="191"/>
                  </a:lnTo>
                  <a:lnTo>
                    <a:pt x="220" y="186"/>
                  </a:lnTo>
                  <a:lnTo>
                    <a:pt x="221" y="183"/>
                  </a:lnTo>
                  <a:lnTo>
                    <a:pt x="223" y="179"/>
                  </a:lnTo>
                  <a:lnTo>
                    <a:pt x="226" y="176"/>
                  </a:lnTo>
                  <a:lnTo>
                    <a:pt x="228" y="173"/>
                  </a:lnTo>
                  <a:lnTo>
                    <a:pt x="231" y="168"/>
                  </a:lnTo>
                  <a:lnTo>
                    <a:pt x="233" y="164"/>
                  </a:lnTo>
                  <a:lnTo>
                    <a:pt x="236" y="161"/>
                  </a:lnTo>
                  <a:lnTo>
                    <a:pt x="238" y="156"/>
                  </a:lnTo>
                  <a:lnTo>
                    <a:pt x="241" y="153"/>
                  </a:lnTo>
                  <a:lnTo>
                    <a:pt x="243" y="149"/>
                  </a:lnTo>
                  <a:lnTo>
                    <a:pt x="246" y="144"/>
                  </a:lnTo>
                  <a:lnTo>
                    <a:pt x="248" y="143"/>
                  </a:lnTo>
                  <a:lnTo>
                    <a:pt x="251" y="138"/>
                  </a:lnTo>
                  <a:lnTo>
                    <a:pt x="255" y="134"/>
                  </a:lnTo>
                  <a:lnTo>
                    <a:pt x="256" y="131"/>
                  </a:lnTo>
                  <a:lnTo>
                    <a:pt x="260" y="128"/>
                  </a:lnTo>
                  <a:lnTo>
                    <a:pt x="263" y="123"/>
                  </a:lnTo>
                  <a:lnTo>
                    <a:pt x="266" y="119"/>
                  </a:lnTo>
                  <a:lnTo>
                    <a:pt x="268" y="116"/>
                  </a:lnTo>
                  <a:lnTo>
                    <a:pt x="271" y="113"/>
                  </a:lnTo>
                  <a:lnTo>
                    <a:pt x="275" y="110"/>
                  </a:lnTo>
                  <a:lnTo>
                    <a:pt x="278" y="106"/>
                  </a:lnTo>
                  <a:lnTo>
                    <a:pt x="281" y="101"/>
                  </a:lnTo>
                  <a:lnTo>
                    <a:pt x="285" y="96"/>
                  </a:lnTo>
                  <a:lnTo>
                    <a:pt x="288" y="93"/>
                  </a:lnTo>
                  <a:lnTo>
                    <a:pt x="293" y="90"/>
                  </a:lnTo>
                  <a:lnTo>
                    <a:pt x="296" y="85"/>
                  </a:lnTo>
                  <a:lnTo>
                    <a:pt x="301" y="81"/>
                  </a:lnTo>
                  <a:lnTo>
                    <a:pt x="305" y="78"/>
                  </a:lnTo>
                  <a:lnTo>
                    <a:pt x="310" y="75"/>
                  </a:lnTo>
                  <a:lnTo>
                    <a:pt x="313" y="71"/>
                  </a:lnTo>
                  <a:lnTo>
                    <a:pt x="318" y="68"/>
                  </a:lnTo>
                  <a:lnTo>
                    <a:pt x="323" y="65"/>
                  </a:lnTo>
                  <a:lnTo>
                    <a:pt x="326" y="63"/>
                  </a:lnTo>
                  <a:lnTo>
                    <a:pt x="331" y="60"/>
                  </a:lnTo>
                  <a:lnTo>
                    <a:pt x="336" y="58"/>
                  </a:lnTo>
                  <a:lnTo>
                    <a:pt x="341" y="55"/>
                  </a:lnTo>
                  <a:lnTo>
                    <a:pt x="346" y="53"/>
                  </a:lnTo>
                  <a:lnTo>
                    <a:pt x="351" y="50"/>
                  </a:lnTo>
                  <a:lnTo>
                    <a:pt x="356" y="48"/>
                  </a:lnTo>
                  <a:lnTo>
                    <a:pt x="361" y="45"/>
                  </a:lnTo>
                  <a:lnTo>
                    <a:pt x="366" y="43"/>
                  </a:lnTo>
                  <a:lnTo>
                    <a:pt x="371" y="41"/>
                  </a:lnTo>
                  <a:lnTo>
                    <a:pt x="376" y="40"/>
                  </a:lnTo>
                  <a:lnTo>
                    <a:pt x="381" y="38"/>
                  </a:lnTo>
                  <a:lnTo>
                    <a:pt x="388" y="36"/>
                  </a:lnTo>
                  <a:lnTo>
                    <a:pt x="393" y="35"/>
                  </a:lnTo>
                  <a:lnTo>
                    <a:pt x="398" y="33"/>
                  </a:lnTo>
                  <a:lnTo>
                    <a:pt x="403" y="33"/>
                  </a:lnTo>
                  <a:lnTo>
                    <a:pt x="408" y="31"/>
                  </a:lnTo>
                  <a:lnTo>
                    <a:pt x="414" y="30"/>
                  </a:lnTo>
                  <a:lnTo>
                    <a:pt x="419" y="30"/>
                  </a:lnTo>
                  <a:lnTo>
                    <a:pt x="424" y="28"/>
                  </a:lnTo>
                  <a:lnTo>
                    <a:pt x="431" y="28"/>
                  </a:lnTo>
                  <a:lnTo>
                    <a:pt x="436" y="26"/>
                  </a:lnTo>
                  <a:lnTo>
                    <a:pt x="441" y="26"/>
                  </a:lnTo>
                  <a:lnTo>
                    <a:pt x="446" y="25"/>
                  </a:lnTo>
                  <a:lnTo>
                    <a:pt x="453" y="25"/>
                  </a:lnTo>
                  <a:lnTo>
                    <a:pt x="458" y="25"/>
                  </a:lnTo>
                  <a:lnTo>
                    <a:pt x="463" y="25"/>
                  </a:lnTo>
                  <a:lnTo>
                    <a:pt x="468" y="25"/>
                  </a:lnTo>
                  <a:lnTo>
                    <a:pt x="474" y="25"/>
                  </a:lnTo>
                  <a:lnTo>
                    <a:pt x="479" y="25"/>
                  </a:lnTo>
                  <a:lnTo>
                    <a:pt x="484" y="25"/>
                  </a:lnTo>
                  <a:lnTo>
                    <a:pt x="489" y="25"/>
                  </a:lnTo>
                  <a:lnTo>
                    <a:pt x="496" y="25"/>
                  </a:lnTo>
                  <a:lnTo>
                    <a:pt x="501" y="25"/>
                  </a:lnTo>
                  <a:lnTo>
                    <a:pt x="506" y="25"/>
                  </a:lnTo>
                  <a:lnTo>
                    <a:pt x="513" y="25"/>
                  </a:lnTo>
                  <a:lnTo>
                    <a:pt x="518" y="26"/>
                  </a:lnTo>
                  <a:lnTo>
                    <a:pt x="523" y="26"/>
                  </a:lnTo>
                  <a:lnTo>
                    <a:pt x="528" y="26"/>
                  </a:lnTo>
                  <a:lnTo>
                    <a:pt x="533" y="26"/>
                  </a:lnTo>
                  <a:lnTo>
                    <a:pt x="539" y="28"/>
                  </a:lnTo>
                  <a:lnTo>
                    <a:pt x="544" y="28"/>
                  </a:lnTo>
                  <a:lnTo>
                    <a:pt x="549" y="30"/>
                  </a:lnTo>
                  <a:lnTo>
                    <a:pt x="554" y="30"/>
                  </a:lnTo>
                  <a:lnTo>
                    <a:pt x="559" y="31"/>
                  </a:lnTo>
                  <a:lnTo>
                    <a:pt x="564" y="33"/>
                  </a:lnTo>
                  <a:lnTo>
                    <a:pt x="569" y="33"/>
                  </a:lnTo>
                  <a:lnTo>
                    <a:pt x="574" y="35"/>
                  </a:lnTo>
                  <a:lnTo>
                    <a:pt x="579" y="36"/>
                  </a:lnTo>
                  <a:lnTo>
                    <a:pt x="584" y="38"/>
                  </a:lnTo>
                  <a:lnTo>
                    <a:pt x="589" y="38"/>
                  </a:lnTo>
                  <a:lnTo>
                    <a:pt x="594" y="40"/>
                  </a:lnTo>
                  <a:lnTo>
                    <a:pt x="598" y="41"/>
                  </a:lnTo>
                  <a:lnTo>
                    <a:pt x="598" y="40"/>
                  </a:lnTo>
                  <a:lnTo>
                    <a:pt x="598" y="35"/>
                  </a:lnTo>
                  <a:lnTo>
                    <a:pt x="598" y="31"/>
                  </a:lnTo>
                  <a:lnTo>
                    <a:pt x="598" y="30"/>
                  </a:lnTo>
                  <a:lnTo>
                    <a:pt x="59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1" name="Freeform 51">
              <a:extLst>
                <a:ext uri="{FF2B5EF4-FFF2-40B4-BE49-F238E27FC236}">
                  <a16:creationId xmlns:a16="http://schemas.microsoft.com/office/drawing/2014/main" id="{D953C8C8-214F-7F40-683B-DE08FFB67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985"/>
              <a:ext cx="82" cy="50"/>
            </a:xfrm>
            <a:custGeom>
              <a:avLst/>
              <a:gdLst>
                <a:gd name="T0" fmla="*/ 75 w 82"/>
                <a:gd name="T1" fmla="*/ 18 h 50"/>
                <a:gd name="T2" fmla="*/ 72 w 82"/>
                <a:gd name="T3" fmla="*/ 16 h 50"/>
                <a:gd name="T4" fmla="*/ 67 w 82"/>
                <a:gd name="T5" fmla="*/ 15 h 50"/>
                <a:gd name="T6" fmla="*/ 62 w 82"/>
                <a:gd name="T7" fmla="*/ 13 h 50"/>
                <a:gd name="T8" fmla="*/ 57 w 82"/>
                <a:gd name="T9" fmla="*/ 13 h 50"/>
                <a:gd name="T10" fmla="*/ 55 w 82"/>
                <a:gd name="T11" fmla="*/ 8 h 50"/>
                <a:gd name="T12" fmla="*/ 52 w 82"/>
                <a:gd name="T13" fmla="*/ 6 h 50"/>
                <a:gd name="T14" fmla="*/ 48 w 82"/>
                <a:gd name="T15" fmla="*/ 3 h 50"/>
                <a:gd name="T16" fmla="*/ 45 w 82"/>
                <a:gd name="T17" fmla="*/ 1 h 50"/>
                <a:gd name="T18" fmla="*/ 40 w 82"/>
                <a:gd name="T19" fmla="*/ 0 h 50"/>
                <a:gd name="T20" fmla="*/ 37 w 82"/>
                <a:gd name="T21" fmla="*/ 0 h 50"/>
                <a:gd name="T22" fmla="*/ 32 w 82"/>
                <a:gd name="T23" fmla="*/ 1 h 50"/>
                <a:gd name="T24" fmla="*/ 30 w 82"/>
                <a:gd name="T25" fmla="*/ 5 h 50"/>
                <a:gd name="T26" fmla="*/ 28 w 82"/>
                <a:gd name="T27" fmla="*/ 8 h 50"/>
                <a:gd name="T28" fmla="*/ 27 w 82"/>
                <a:gd name="T29" fmla="*/ 11 h 50"/>
                <a:gd name="T30" fmla="*/ 22 w 82"/>
                <a:gd name="T31" fmla="*/ 11 h 50"/>
                <a:gd name="T32" fmla="*/ 18 w 82"/>
                <a:gd name="T33" fmla="*/ 13 h 50"/>
                <a:gd name="T34" fmla="*/ 15 w 82"/>
                <a:gd name="T35" fmla="*/ 13 h 50"/>
                <a:gd name="T36" fmla="*/ 12 w 82"/>
                <a:gd name="T37" fmla="*/ 15 h 50"/>
                <a:gd name="T38" fmla="*/ 8 w 82"/>
                <a:gd name="T39" fmla="*/ 16 h 50"/>
                <a:gd name="T40" fmla="*/ 7 w 82"/>
                <a:gd name="T41" fmla="*/ 18 h 50"/>
                <a:gd name="T42" fmla="*/ 3 w 82"/>
                <a:gd name="T43" fmla="*/ 20 h 50"/>
                <a:gd name="T44" fmla="*/ 0 w 82"/>
                <a:gd name="T45" fmla="*/ 21 h 50"/>
                <a:gd name="T46" fmla="*/ 0 w 82"/>
                <a:gd name="T47" fmla="*/ 21 h 50"/>
                <a:gd name="T48" fmla="*/ 0 w 82"/>
                <a:gd name="T49" fmla="*/ 23 h 50"/>
                <a:gd name="T50" fmla="*/ 2 w 82"/>
                <a:gd name="T51" fmla="*/ 26 h 50"/>
                <a:gd name="T52" fmla="*/ 5 w 82"/>
                <a:gd name="T53" fmla="*/ 28 h 50"/>
                <a:gd name="T54" fmla="*/ 8 w 82"/>
                <a:gd name="T55" fmla="*/ 30 h 50"/>
                <a:gd name="T56" fmla="*/ 10 w 82"/>
                <a:gd name="T57" fmla="*/ 31 h 50"/>
                <a:gd name="T58" fmla="*/ 13 w 82"/>
                <a:gd name="T59" fmla="*/ 33 h 50"/>
                <a:gd name="T60" fmla="*/ 17 w 82"/>
                <a:gd name="T61" fmla="*/ 33 h 50"/>
                <a:gd name="T62" fmla="*/ 20 w 82"/>
                <a:gd name="T63" fmla="*/ 35 h 50"/>
                <a:gd name="T64" fmla="*/ 23 w 82"/>
                <a:gd name="T65" fmla="*/ 36 h 50"/>
                <a:gd name="T66" fmla="*/ 23 w 82"/>
                <a:gd name="T67" fmla="*/ 40 h 50"/>
                <a:gd name="T68" fmla="*/ 27 w 82"/>
                <a:gd name="T69" fmla="*/ 43 h 50"/>
                <a:gd name="T70" fmla="*/ 30 w 82"/>
                <a:gd name="T71" fmla="*/ 46 h 50"/>
                <a:gd name="T72" fmla="*/ 35 w 82"/>
                <a:gd name="T73" fmla="*/ 50 h 50"/>
                <a:gd name="T74" fmla="*/ 38 w 82"/>
                <a:gd name="T75" fmla="*/ 50 h 50"/>
                <a:gd name="T76" fmla="*/ 42 w 82"/>
                <a:gd name="T77" fmla="*/ 50 h 50"/>
                <a:gd name="T78" fmla="*/ 45 w 82"/>
                <a:gd name="T79" fmla="*/ 48 h 50"/>
                <a:gd name="T80" fmla="*/ 50 w 82"/>
                <a:gd name="T81" fmla="*/ 45 h 50"/>
                <a:gd name="T82" fmla="*/ 52 w 82"/>
                <a:gd name="T83" fmla="*/ 41 h 50"/>
                <a:gd name="T84" fmla="*/ 55 w 82"/>
                <a:gd name="T85" fmla="*/ 41 h 50"/>
                <a:gd name="T86" fmla="*/ 62 w 82"/>
                <a:gd name="T87" fmla="*/ 43 h 50"/>
                <a:gd name="T88" fmla="*/ 65 w 82"/>
                <a:gd name="T89" fmla="*/ 43 h 50"/>
                <a:gd name="T90" fmla="*/ 70 w 82"/>
                <a:gd name="T91" fmla="*/ 41 h 50"/>
                <a:gd name="T92" fmla="*/ 75 w 82"/>
                <a:gd name="T93" fmla="*/ 40 h 50"/>
                <a:gd name="T94" fmla="*/ 77 w 82"/>
                <a:gd name="T95" fmla="*/ 36 h 50"/>
                <a:gd name="T96" fmla="*/ 80 w 82"/>
                <a:gd name="T97" fmla="*/ 31 h 50"/>
                <a:gd name="T98" fmla="*/ 82 w 82"/>
                <a:gd name="T99" fmla="*/ 26 h 50"/>
                <a:gd name="T100" fmla="*/ 78 w 82"/>
                <a:gd name="T101" fmla="*/ 21 h 50"/>
                <a:gd name="T102" fmla="*/ 75 w 82"/>
                <a:gd name="T103" fmla="*/ 18 h 50"/>
                <a:gd name="T104" fmla="*/ 75 w 82"/>
                <a:gd name="T105" fmla="*/ 18 h 50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82"/>
                <a:gd name="T160" fmla="*/ 0 h 50"/>
                <a:gd name="T161" fmla="*/ 82 w 82"/>
                <a:gd name="T162" fmla="*/ 50 h 50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82" h="50">
                  <a:moveTo>
                    <a:pt x="75" y="18"/>
                  </a:moveTo>
                  <a:lnTo>
                    <a:pt x="72" y="16"/>
                  </a:lnTo>
                  <a:lnTo>
                    <a:pt x="67" y="15"/>
                  </a:lnTo>
                  <a:lnTo>
                    <a:pt x="62" y="13"/>
                  </a:lnTo>
                  <a:lnTo>
                    <a:pt x="57" y="13"/>
                  </a:lnTo>
                  <a:lnTo>
                    <a:pt x="55" y="8"/>
                  </a:lnTo>
                  <a:lnTo>
                    <a:pt x="52" y="6"/>
                  </a:lnTo>
                  <a:lnTo>
                    <a:pt x="48" y="3"/>
                  </a:lnTo>
                  <a:lnTo>
                    <a:pt x="45" y="1"/>
                  </a:lnTo>
                  <a:lnTo>
                    <a:pt x="40" y="0"/>
                  </a:lnTo>
                  <a:lnTo>
                    <a:pt x="37" y="0"/>
                  </a:lnTo>
                  <a:lnTo>
                    <a:pt x="32" y="1"/>
                  </a:lnTo>
                  <a:lnTo>
                    <a:pt x="30" y="5"/>
                  </a:lnTo>
                  <a:lnTo>
                    <a:pt x="28" y="8"/>
                  </a:lnTo>
                  <a:lnTo>
                    <a:pt x="27" y="11"/>
                  </a:lnTo>
                  <a:lnTo>
                    <a:pt x="22" y="11"/>
                  </a:lnTo>
                  <a:lnTo>
                    <a:pt x="18" y="13"/>
                  </a:lnTo>
                  <a:lnTo>
                    <a:pt x="15" y="13"/>
                  </a:lnTo>
                  <a:lnTo>
                    <a:pt x="12" y="15"/>
                  </a:lnTo>
                  <a:lnTo>
                    <a:pt x="8" y="16"/>
                  </a:lnTo>
                  <a:lnTo>
                    <a:pt x="7" y="18"/>
                  </a:lnTo>
                  <a:lnTo>
                    <a:pt x="3" y="20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2" y="26"/>
                  </a:lnTo>
                  <a:lnTo>
                    <a:pt x="5" y="28"/>
                  </a:lnTo>
                  <a:lnTo>
                    <a:pt x="8" y="30"/>
                  </a:lnTo>
                  <a:lnTo>
                    <a:pt x="10" y="31"/>
                  </a:lnTo>
                  <a:lnTo>
                    <a:pt x="13" y="33"/>
                  </a:lnTo>
                  <a:lnTo>
                    <a:pt x="17" y="33"/>
                  </a:lnTo>
                  <a:lnTo>
                    <a:pt x="20" y="35"/>
                  </a:lnTo>
                  <a:lnTo>
                    <a:pt x="23" y="36"/>
                  </a:lnTo>
                  <a:lnTo>
                    <a:pt x="23" y="40"/>
                  </a:lnTo>
                  <a:lnTo>
                    <a:pt x="27" y="43"/>
                  </a:lnTo>
                  <a:lnTo>
                    <a:pt x="30" y="46"/>
                  </a:lnTo>
                  <a:lnTo>
                    <a:pt x="35" y="50"/>
                  </a:lnTo>
                  <a:lnTo>
                    <a:pt x="38" y="50"/>
                  </a:lnTo>
                  <a:lnTo>
                    <a:pt x="42" y="50"/>
                  </a:lnTo>
                  <a:lnTo>
                    <a:pt x="45" y="48"/>
                  </a:lnTo>
                  <a:lnTo>
                    <a:pt x="50" y="45"/>
                  </a:lnTo>
                  <a:lnTo>
                    <a:pt x="52" y="41"/>
                  </a:lnTo>
                  <a:lnTo>
                    <a:pt x="55" y="41"/>
                  </a:lnTo>
                  <a:lnTo>
                    <a:pt x="62" y="43"/>
                  </a:lnTo>
                  <a:lnTo>
                    <a:pt x="65" y="43"/>
                  </a:lnTo>
                  <a:lnTo>
                    <a:pt x="70" y="41"/>
                  </a:lnTo>
                  <a:lnTo>
                    <a:pt x="75" y="40"/>
                  </a:lnTo>
                  <a:lnTo>
                    <a:pt x="77" y="36"/>
                  </a:lnTo>
                  <a:lnTo>
                    <a:pt x="80" y="31"/>
                  </a:lnTo>
                  <a:lnTo>
                    <a:pt x="82" y="26"/>
                  </a:lnTo>
                  <a:lnTo>
                    <a:pt x="78" y="21"/>
                  </a:lnTo>
                  <a:lnTo>
                    <a:pt x="75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2" name="Freeform 52">
              <a:extLst>
                <a:ext uri="{FF2B5EF4-FFF2-40B4-BE49-F238E27FC236}">
                  <a16:creationId xmlns:a16="http://schemas.microsoft.com/office/drawing/2014/main" id="{D29082DF-E4E2-B9C4-45B0-727F3C221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354"/>
              <a:ext cx="789" cy="739"/>
            </a:xfrm>
            <a:custGeom>
              <a:avLst/>
              <a:gdLst>
                <a:gd name="T0" fmla="*/ 722 w 789"/>
                <a:gd name="T1" fmla="*/ 45 h 739"/>
                <a:gd name="T2" fmla="*/ 686 w 789"/>
                <a:gd name="T3" fmla="*/ 105 h 739"/>
                <a:gd name="T4" fmla="*/ 661 w 789"/>
                <a:gd name="T5" fmla="*/ 168 h 739"/>
                <a:gd name="T6" fmla="*/ 637 w 789"/>
                <a:gd name="T7" fmla="*/ 228 h 739"/>
                <a:gd name="T8" fmla="*/ 614 w 789"/>
                <a:gd name="T9" fmla="*/ 288 h 739"/>
                <a:gd name="T10" fmla="*/ 594 w 789"/>
                <a:gd name="T11" fmla="*/ 350 h 739"/>
                <a:gd name="T12" fmla="*/ 581 w 789"/>
                <a:gd name="T13" fmla="*/ 413 h 739"/>
                <a:gd name="T14" fmla="*/ 576 w 789"/>
                <a:gd name="T15" fmla="*/ 466 h 739"/>
                <a:gd name="T16" fmla="*/ 576 w 789"/>
                <a:gd name="T17" fmla="*/ 519 h 739"/>
                <a:gd name="T18" fmla="*/ 578 w 789"/>
                <a:gd name="T19" fmla="*/ 563 h 739"/>
                <a:gd name="T20" fmla="*/ 573 w 789"/>
                <a:gd name="T21" fmla="*/ 624 h 739"/>
                <a:gd name="T22" fmla="*/ 524 w 789"/>
                <a:gd name="T23" fmla="*/ 661 h 739"/>
                <a:gd name="T24" fmla="*/ 466 w 789"/>
                <a:gd name="T25" fmla="*/ 667 h 739"/>
                <a:gd name="T26" fmla="*/ 403 w 789"/>
                <a:gd name="T27" fmla="*/ 671 h 739"/>
                <a:gd name="T28" fmla="*/ 341 w 789"/>
                <a:gd name="T29" fmla="*/ 674 h 739"/>
                <a:gd name="T30" fmla="*/ 278 w 789"/>
                <a:gd name="T31" fmla="*/ 676 h 739"/>
                <a:gd name="T32" fmla="*/ 221 w 789"/>
                <a:gd name="T33" fmla="*/ 671 h 739"/>
                <a:gd name="T34" fmla="*/ 235 w 789"/>
                <a:gd name="T35" fmla="*/ 607 h 739"/>
                <a:gd name="T36" fmla="*/ 210 w 789"/>
                <a:gd name="T37" fmla="*/ 612 h 739"/>
                <a:gd name="T38" fmla="*/ 195 w 789"/>
                <a:gd name="T39" fmla="*/ 666 h 739"/>
                <a:gd name="T40" fmla="*/ 187 w 789"/>
                <a:gd name="T41" fmla="*/ 716 h 739"/>
                <a:gd name="T42" fmla="*/ 115 w 789"/>
                <a:gd name="T43" fmla="*/ 702 h 739"/>
                <a:gd name="T44" fmla="*/ 42 w 789"/>
                <a:gd name="T45" fmla="*/ 691 h 739"/>
                <a:gd name="T46" fmla="*/ 37 w 789"/>
                <a:gd name="T47" fmla="*/ 634 h 739"/>
                <a:gd name="T48" fmla="*/ 65 w 789"/>
                <a:gd name="T49" fmla="*/ 576 h 739"/>
                <a:gd name="T50" fmla="*/ 123 w 789"/>
                <a:gd name="T51" fmla="*/ 568 h 739"/>
                <a:gd name="T52" fmla="*/ 187 w 789"/>
                <a:gd name="T53" fmla="*/ 576 h 739"/>
                <a:gd name="T54" fmla="*/ 235 w 789"/>
                <a:gd name="T55" fmla="*/ 571 h 739"/>
                <a:gd name="T56" fmla="*/ 172 w 789"/>
                <a:gd name="T57" fmla="*/ 538 h 739"/>
                <a:gd name="T58" fmla="*/ 130 w 789"/>
                <a:gd name="T59" fmla="*/ 529 h 739"/>
                <a:gd name="T60" fmla="*/ 88 w 789"/>
                <a:gd name="T61" fmla="*/ 528 h 739"/>
                <a:gd name="T62" fmla="*/ 32 w 789"/>
                <a:gd name="T63" fmla="*/ 561 h 739"/>
                <a:gd name="T64" fmla="*/ 13 w 789"/>
                <a:gd name="T65" fmla="*/ 607 h 739"/>
                <a:gd name="T66" fmla="*/ 5 w 789"/>
                <a:gd name="T67" fmla="*/ 652 h 739"/>
                <a:gd name="T68" fmla="*/ 7 w 789"/>
                <a:gd name="T69" fmla="*/ 707 h 739"/>
                <a:gd name="T70" fmla="*/ 58 w 789"/>
                <a:gd name="T71" fmla="*/ 719 h 739"/>
                <a:gd name="T72" fmla="*/ 100 w 789"/>
                <a:gd name="T73" fmla="*/ 724 h 739"/>
                <a:gd name="T74" fmla="*/ 142 w 789"/>
                <a:gd name="T75" fmla="*/ 729 h 739"/>
                <a:gd name="T76" fmla="*/ 183 w 789"/>
                <a:gd name="T77" fmla="*/ 734 h 739"/>
                <a:gd name="T78" fmla="*/ 215 w 789"/>
                <a:gd name="T79" fmla="*/ 701 h 739"/>
                <a:gd name="T80" fmla="*/ 266 w 789"/>
                <a:gd name="T81" fmla="*/ 697 h 739"/>
                <a:gd name="T82" fmla="*/ 328 w 789"/>
                <a:gd name="T83" fmla="*/ 706 h 739"/>
                <a:gd name="T84" fmla="*/ 390 w 789"/>
                <a:gd name="T85" fmla="*/ 706 h 739"/>
                <a:gd name="T86" fmla="*/ 454 w 789"/>
                <a:gd name="T87" fmla="*/ 701 h 739"/>
                <a:gd name="T88" fmla="*/ 518 w 789"/>
                <a:gd name="T89" fmla="*/ 696 h 739"/>
                <a:gd name="T90" fmla="*/ 573 w 789"/>
                <a:gd name="T91" fmla="*/ 684 h 739"/>
                <a:gd name="T92" fmla="*/ 611 w 789"/>
                <a:gd name="T93" fmla="*/ 647 h 739"/>
                <a:gd name="T94" fmla="*/ 609 w 789"/>
                <a:gd name="T95" fmla="*/ 594 h 739"/>
                <a:gd name="T96" fmla="*/ 601 w 789"/>
                <a:gd name="T97" fmla="*/ 536 h 739"/>
                <a:gd name="T98" fmla="*/ 598 w 789"/>
                <a:gd name="T99" fmla="*/ 489 h 739"/>
                <a:gd name="T100" fmla="*/ 601 w 789"/>
                <a:gd name="T101" fmla="*/ 439 h 739"/>
                <a:gd name="T102" fmla="*/ 609 w 789"/>
                <a:gd name="T103" fmla="*/ 388 h 739"/>
                <a:gd name="T104" fmla="*/ 623 w 789"/>
                <a:gd name="T105" fmla="*/ 340 h 739"/>
                <a:gd name="T106" fmla="*/ 639 w 789"/>
                <a:gd name="T107" fmla="*/ 290 h 739"/>
                <a:gd name="T108" fmla="*/ 666 w 789"/>
                <a:gd name="T109" fmla="*/ 228 h 739"/>
                <a:gd name="T110" fmla="*/ 691 w 789"/>
                <a:gd name="T111" fmla="*/ 168 h 739"/>
                <a:gd name="T112" fmla="*/ 712 w 789"/>
                <a:gd name="T113" fmla="*/ 118 h 739"/>
                <a:gd name="T114" fmla="*/ 734 w 789"/>
                <a:gd name="T115" fmla="*/ 77 h 739"/>
                <a:gd name="T116" fmla="*/ 774 w 789"/>
                <a:gd name="T117" fmla="*/ 38 h 739"/>
                <a:gd name="T118" fmla="*/ 772 w 789"/>
                <a:gd name="T119" fmla="*/ 2 h 73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89"/>
                <a:gd name="T181" fmla="*/ 0 h 739"/>
                <a:gd name="T182" fmla="*/ 789 w 789"/>
                <a:gd name="T183" fmla="*/ 739 h 73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89" h="739">
                  <a:moveTo>
                    <a:pt x="772" y="2"/>
                  </a:moveTo>
                  <a:lnTo>
                    <a:pt x="767" y="5"/>
                  </a:lnTo>
                  <a:lnTo>
                    <a:pt x="762" y="8"/>
                  </a:lnTo>
                  <a:lnTo>
                    <a:pt x="757" y="12"/>
                  </a:lnTo>
                  <a:lnTo>
                    <a:pt x="754" y="15"/>
                  </a:lnTo>
                  <a:lnTo>
                    <a:pt x="749" y="18"/>
                  </a:lnTo>
                  <a:lnTo>
                    <a:pt x="746" y="22"/>
                  </a:lnTo>
                  <a:lnTo>
                    <a:pt x="742" y="25"/>
                  </a:lnTo>
                  <a:lnTo>
                    <a:pt x="739" y="28"/>
                  </a:lnTo>
                  <a:lnTo>
                    <a:pt x="734" y="32"/>
                  </a:lnTo>
                  <a:lnTo>
                    <a:pt x="731" y="35"/>
                  </a:lnTo>
                  <a:lnTo>
                    <a:pt x="727" y="38"/>
                  </a:lnTo>
                  <a:lnTo>
                    <a:pt x="724" y="42"/>
                  </a:lnTo>
                  <a:lnTo>
                    <a:pt x="722" y="45"/>
                  </a:lnTo>
                  <a:lnTo>
                    <a:pt x="719" y="50"/>
                  </a:lnTo>
                  <a:lnTo>
                    <a:pt x="716" y="53"/>
                  </a:lnTo>
                  <a:lnTo>
                    <a:pt x="712" y="58"/>
                  </a:lnTo>
                  <a:lnTo>
                    <a:pt x="711" y="60"/>
                  </a:lnTo>
                  <a:lnTo>
                    <a:pt x="707" y="65"/>
                  </a:lnTo>
                  <a:lnTo>
                    <a:pt x="704" y="68"/>
                  </a:lnTo>
                  <a:lnTo>
                    <a:pt x="702" y="73"/>
                  </a:lnTo>
                  <a:lnTo>
                    <a:pt x="699" y="77"/>
                  </a:lnTo>
                  <a:lnTo>
                    <a:pt x="697" y="82"/>
                  </a:lnTo>
                  <a:lnTo>
                    <a:pt x="694" y="87"/>
                  </a:lnTo>
                  <a:lnTo>
                    <a:pt x="692" y="92"/>
                  </a:lnTo>
                  <a:lnTo>
                    <a:pt x="691" y="95"/>
                  </a:lnTo>
                  <a:lnTo>
                    <a:pt x="689" y="100"/>
                  </a:lnTo>
                  <a:lnTo>
                    <a:pt x="686" y="105"/>
                  </a:lnTo>
                  <a:lnTo>
                    <a:pt x="684" y="110"/>
                  </a:lnTo>
                  <a:lnTo>
                    <a:pt x="682" y="115"/>
                  </a:lnTo>
                  <a:lnTo>
                    <a:pt x="679" y="118"/>
                  </a:lnTo>
                  <a:lnTo>
                    <a:pt x="677" y="125"/>
                  </a:lnTo>
                  <a:lnTo>
                    <a:pt x="676" y="130"/>
                  </a:lnTo>
                  <a:lnTo>
                    <a:pt x="674" y="133"/>
                  </a:lnTo>
                  <a:lnTo>
                    <a:pt x="672" y="138"/>
                  </a:lnTo>
                  <a:lnTo>
                    <a:pt x="671" y="142"/>
                  </a:lnTo>
                  <a:lnTo>
                    <a:pt x="669" y="147"/>
                  </a:lnTo>
                  <a:lnTo>
                    <a:pt x="667" y="150"/>
                  </a:lnTo>
                  <a:lnTo>
                    <a:pt x="666" y="155"/>
                  </a:lnTo>
                  <a:lnTo>
                    <a:pt x="664" y="160"/>
                  </a:lnTo>
                  <a:lnTo>
                    <a:pt x="662" y="163"/>
                  </a:lnTo>
                  <a:lnTo>
                    <a:pt x="661" y="168"/>
                  </a:lnTo>
                  <a:lnTo>
                    <a:pt x="659" y="173"/>
                  </a:lnTo>
                  <a:lnTo>
                    <a:pt x="657" y="176"/>
                  </a:lnTo>
                  <a:lnTo>
                    <a:pt x="656" y="181"/>
                  </a:lnTo>
                  <a:lnTo>
                    <a:pt x="654" y="185"/>
                  </a:lnTo>
                  <a:lnTo>
                    <a:pt x="652" y="190"/>
                  </a:lnTo>
                  <a:lnTo>
                    <a:pt x="651" y="193"/>
                  </a:lnTo>
                  <a:lnTo>
                    <a:pt x="649" y="198"/>
                  </a:lnTo>
                  <a:lnTo>
                    <a:pt x="647" y="201"/>
                  </a:lnTo>
                  <a:lnTo>
                    <a:pt x="646" y="206"/>
                  </a:lnTo>
                  <a:lnTo>
                    <a:pt x="644" y="210"/>
                  </a:lnTo>
                  <a:lnTo>
                    <a:pt x="642" y="215"/>
                  </a:lnTo>
                  <a:lnTo>
                    <a:pt x="641" y="220"/>
                  </a:lnTo>
                  <a:lnTo>
                    <a:pt x="639" y="223"/>
                  </a:lnTo>
                  <a:lnTo>
                    <a:pt x="637" y="228"/>
                  </a:lnTo>
                  <a:lnTo>
                    <a:pt x="636" y="233"/>
                  </a:lnTo>
                  <a:lnTo>
                    <a:pt x="634" y="236"/>
                  </a:lnTo>
                  <a:lnTo>
                    <a:pt x="633" y="241"/>
                  </a:lnTo>
                  <a:lnTo>
                    <a:pt x="631" y="245"/>
                  </a:lnTo>
                  <a:lnTo>
                    <a:pt x="629" y="250"/>
                  </a:lnTo>
                  <a:lnTo>
                    <a:pt x="628" y="255"/>
                  </a:lnTo>
                  <a:lnTo>
                    <a:pt x="626" y="258"/>
                  </a:lnTo>
                  <a:lnTo>
                    <a:pt x="624" y="263"/>
                  </a:lnTo>
                  <a:lnTo>
                    <a:pt x="623" y="266"/>
                  </a:lnTo>
                  <a:lnTo>
                    <a:pt x="621" y="271"/>
                  </a:lnTo>
                  <a:lnTo>
                    <a:pt x="619" y="275"/>
                  </a:lnTo>
                  <a:lnTo>
                    <a:pt x="618" y="280"/>
                  </a:lnTo>
                  <a:lnTo>
                    <a:pt x="616" y="285"/>
                  </a:lnTo>
                  <a:lnTo>
                    <a:pt x="614" y="288"/>
                  </a:lnTo>
                  <a:lnTo>
                    <a:pt x="613" y="291"/>
                  </a:lnTo>
                  <a:lnTo>
                    <a:pt x="611" y="296"/>
                  </a:lnTo>
                  <a:lnTo>
                    <a:pt x="611" y="301"/>
                  </a:lnTo>
                  <a:lnTo>
                    <a:pt x="609" y="305"/>
                  </a:lnTo>
                  <a:lnTo>
                    <a:pt x="608" y="310"/>
                  </a:lnTo>
                  <a:lnTo>
                    <a:pt x="606" y="315"/>
                  </a:lnTo>
                  <a:lnTo>
                    <a:pt x="604" y="318"/>
                  </a:lnTo>
                  <a:lnTo>
                    <a:pt x="603" y="323"/>
                  </a:lnTo>
                  <a:lnTo>
                    <a:pt x="601" y="326"/>
                  </a:lnTo>
                  <a:lnTo>
                    <a:pt x="599" y="331"/>
                  </a:lnTo>
                  <a:lnTo>
                    <a:pt x="599" y="336"/>
                  </a:lnTo>
                  <a:lnTo>
                    <a:pt x="598" y="341"/>
                  </a:lnTo>
                  <a:lnTo>
                    <a:pt x="596" y="345"/>
                  </a:lnTo>
                  <a:lnTo>
                    <a:pt x="594" y="350"/>
                  </a:lnTo>
                  <a:lnTo>
                    <a:pt x="594" y="355"/>
                  </a:lnTo>
                  <a:lnTo>
                    <a:pt x="593" y="358"/>
                  </a:lnTo>
                  <a:lnTo>
                    <a:pt x="591" y="363"/>
                  </a:lnTo>
                  <a:lnTo>
                    <a:pt x="589" y="368"/>
                  </a:lnTo>
                  <a:lnTo>
                    <a:pt x="589" y="373"/>
                  </a:lnTo>
                  <a:lnTo>
                    <a:pt x="588" y="376"/>
                  </a:lnTo>
                  <a:lnTo>
                    <a:pt x="588" y="381"/>
                  </a:lnTo>
                  <a:lnTo>
                    <a:pt x="586" y="386"/>
                  </a:lnTo>
                  <a:lnTo>
                    <a:pt x="586" y="391"/>
                  </a:lnTo>
                  <a:lnTo>
                    <a:pt x="584" y="394"/>
                  </a:lnTo>
                  <a:lnTo>
                    <a:pt x="584" y="399"/>
                  </a:lnTo>
                  <a:lnTo>
                    <a:pt x="583" y="404"/>
                  </a:lnTo>
                  <a:lnTo>
                    <a:pt x="583" y="409"/>
                  </a:lnTo>
                  <a:lnTo>
                    <a:pt x="581" y="413"/>
                  </a:lnTo>
                  <a:lnTo>
                    <a:pt x="581" y="416"/>
                  </a:lnTo>
                  <a:lnTo>
                    <a:pt x="579" y="419"/>
                  </a:lnTo>
                  <a:lnTo>
                    <a:pt x="579" y="424"/>
                  </a:lnTo>
                  <a:lnTo>
                    <a:pt x="579" y="428"/>
                  </a:lnTo>
                  <a:lnTo>
                    <a:pt x="578" y="431"/>
                  </a:lnTo>
                  <a:lnTo>
                    <a:pt x="578" y="434"/>
                  </a:lnTo>
                  <a:lnTo>
                    <a:pt x="578" y="439"/>
                  </a:lnTo>
                  <a:lnTo>
                    <a:pt x="578" y="443"/>
                  </a:lnTo>
                  <a:lnTo>
                    <a:pt x="576" y="446"/>
                  </a:lnTo>
                  <a:lnTo>
                    <a:pt x="576" y="449"/>
                  </a:lnTo>
                  <a:lnTo>
                    <a:pt x="576" y="454"/>
                  </a:lnTo>
                  <a:lnTo>
                    <a:pt x="576" y="458"/>
                  </a:lnTo>
                  <a:lnTo>
                    <a:pt x="576" y="463"/>
                  </a:lnTo>
                  <a:lnTo>
                    <a:pt x="576" y="466"/>
                  </a:lnTo>
                  <a:lnTo>
                    <a:pt x="576" y="469"/>
                  </a:lnTo>
                  <a:lnTo>
                    <a:pt x="576" y="473"/>
                  </a:lnTo>
                  <a:lnTo>
                    <a:pt x="576" y="478"/>
                  </a:lnTo>
                  <a:lnTo>
                    <a:pt x="576" y="481"/>
                  </a:lnTo>
                  <a:lnTo>
                    <a:pt x="576" y="484"/>
                  </a:lnTo>
                  <a:lnTo>
                    <a:pt x="576" y="488"/>
                  </a:lnTo>
                  <a:lnTo>
                    <a:pt x="576" y="493"/>
                  </a:lnTo>
                  <a:lnTo>
                    <a:pt x="576" y="496"/>
                  </a:lnTo>
                  <a:lnTo>
                    <a:pt x="576" y="499"/>
                  </a:lnTo>
                  <a:lnTo>
                    <a:pt x="576" y="503"/>
                  </a:lnTo>
                  <a:lnTo>
                    <a:pt x="576" y="508"/>
                  </a:lnTo>
                  <a:lnTo>
                    <a:pt x="576" y="511"/>
                  </a:lnTo>
                  <a:lnTo>
                    <a:pt x="576" y="514"/>
                  </a:lnTo>
                  <a:lnTo>
                    <a:pt x="576" y="519"/>
                  </a:lnTo>
                  <a:lnTo>
                    <a:pt x="576" y="523"/>
                  </a:lnTo>
                  <a:lnTo>
                    <a:pt x="576" y="526"/>
                  </a:lnTo>
                  <a:lnTo>
                    <a:pt x="576" y="531"/>
                  </a:lnTo>
                  <a:lnTo>
                    <a:pt x="576" y="533"/>
                  </a:lnTo>
                  <a:lnTo>
                    <a:pt x="576" y="536"/>
                  </a:lnTo>
                  <a:lnTo>
                    <a:pt x="576" y="539"/>
                  </a:lnTo>
                  <a:lnTo>
                    <a:pt x="576" y="543"/>
                  </a:lnTo>
                  <a:lnTo>
                    <a:pt x="576" y="544"/>
                  </a:lnTo>
                  <a:lnTo>
                    <a:pt x="576" y="548"/>
                  </a:lnTo>
                  <a:lnTo>
                    <a:pt x="576" y="551"/>
                  </a:lnTo>
                  <a:lnTo>
                    <a:pt x="578" y="554"/>
                  </a:lnTo>
                  <a:lnTo>
                    <a:pt x="578" y="556"/>
                  </a:lnTo>
                  <a:lnTo>
                    <a:pt x="578" y="559"/>
                  </a:lnTo>
                  <a:lnTo>
                    <a:pt x="578" y="563"/>
                  </a:lnTo>
                  <a:lnTo>
                    <a:pt x="578" y="566"/>
                  </a:lnTo>
                  <a:lnTo>
                    <a:pt x="578" y="568"/>
                  </a:lnTo>
                  <a:lnTo>
                    <a:pt x="578" y="571"/>
                  </a:lnTo>
                  <a:lnTo>
                    <a:pt x="578" y="574"/>
                  </a:lnTo>
                  <a:lnTo>
                    <a:pt x="578" y="578"/>
                  </a:lnTo>
                  <a:lnTo>
                    <a:pt x="578" y="583"/>
                  </a:lnTo>
                  <a:lnTo>
                    <a:pt x="578" y="589"/>
                  </a:lnTo>
                  <a:lnTo>
                    <a:pt x="578" y="594"/>
                  </a:lnTo>
                  <a:lnTo>
                    <a:pt x="578" y="599"/>
                  </a:lnTo>
                  <a:lnTo>
                    <a:pt x="576" y="604"/>
                  </a:lnTo>
                  <a:lnTo>
                    <a:pt x="576" y="609"/>
                  </a:lnTo>
                  <a:lnTo>
                    <a:pt x="576" y="614"/>
                  </a:lnTo>
                  <a:lnTo>
                    <a:pt x="574" y="619"/>
                  </a:lnTo>
                  <a:lnTo>
                    <a:pt x="573" y="624"/>
                  </a:lnTo>
                  <a:lnTo>
                    <a:pt x="571" y="627"/>
                  </a:lnTo>
                  <a:lnTo>
                    <a:pt x="569" y="631"/>
                  </a:lnTo>
                  <a:lnTo>
                    <a:pt x="566" y="636"/>
                  </a:lnTo>
                  <a:lnTo>
                    <a:pt x="564" y="639"/>
                  </a:lnTo>
                  <a:lnTo>
                    <a:pt x="561" y="642"/>
                  </a:lnTo>
                  <a:lnTo>
                    <a:pt x="558" y="646"/>
                  </a:lnTo>
                  <a:lnTo>
                    <a:pt x="554" y="649"/>
                  </a:lnTo>
                  <a:lnTo>
                    <a:pt x="549" y="651"/>
                  </a:lnTo>
                  <a:lnTo>
                    <a:pt x="544" y="654"/>
                  </a:lnTo>
                  <a:lnTo>
                    <a:pt x="539" y="656"/>
                  </a:lnTo>
                  <a:lnTo>
                    <a:pt x="534" y="659"/>
                  </a:lnTo>
                  <a:lnTo>
                    <a:pt x="531" y="659"/>
                  </a:lnTo>
                  <a:lnTo>
                    <a:pt x="528" y="661"/>
                  </a:lnTo>
                  <a:lnTo>
                    <a:pt x="524" y="661"/>
                  </a:lnTo>
                  <a:lnTo>
                    <a:pt x="521" y="662"/>
                  </a:lnTo>
                  <a:lnTo>
                    <a:pt x="518" y="662"/>
                  </a:lnTo>
                  <a:lnTo>
                    <a:pt x="514" y="662"/>
                  </a:lnTo>
                  <a:lnTo>
                    <a:pt x="511" y="662"/>
                  </a:lnTo>
                  <a:lnTo>
                    <a:pt x="508" y="664"/>
                  </a:lnTo>
                  <a:lnTo>
                    <a:pt x="503" y="664"/>
                  </a:lnTo>
                  <a:lnTo>
                    <a:pt x="498" y="664"/>
                  </a:lnTo>
                  <a:lnTo>
                    <a:pt x="493" y="664"/>
                  </a:lnTo>
                  <a:lnTo>
                    <a:pt x="489" y="666"/>
                  </a:lnTo>
                  <a:lnTo>
                    <a:pt x="484" y="666"/>
                  </a:lnTo>
                  <a:lnTo>
                    <a:pt x="479" y="666"/>
                  </a:lnTo>
                  <a:lnTo>
                    <a:pt x="476" y="666"/>
                  </a:lnTo>
                  <a:lnTo>
                    <a:pt x="471" y="667"/>
                  </a:lnTo>
                  <a:lnTo>
                    <a:pt x="466" y="667"/>
                  </a:lnTo>
                  <a:lnTo>
                    <a:pt x="461" y="667"/>
                  </a:lnTo>
                  <a:lnTo>
                    <a:pt x="456" y="667"/>
                  </a:lnTo>
                  <a:lnTo>
                    <a:pt x="453" y="669"/>
                  </a:lnTo>
                  <a:lnTo>
                    <a:pt x="448" y="669"/>
                  </a:lnTo>
                  <a:lnTo>
                    <a:pt x="443" y="669"/>
                  </a:lnTo>
                  <a:lnTo>
                    <a:pt x="439" y="669"/>
                  </a:lnTo>
                  <a:lnTo>
                    <a:pt x="434" y="671"/>
                  </a:lnTo>
                  <a:lnTo>
                    <a:pt x="429" y="671"/>
                  </a:lnTo>
                  <a:lnTo>
                    <a:pt x="424" y="671"/>
                  </a:lnTo>
                  <a:lnTo>
                    <a:pt x="421" y="671"/>
                  </a:lnTo>
                  <a:lnTo>
                    <a:pt x="416" y="671"/>
                  </a:lnTo>
                  <a:lnTo>
                    <a:pt x="411" y="671"/>
                  </a:lnTo>
                  <a:lnTo>
                    <a:pt x="408" y="671"/>
                  </a:lnTo>
                  <a:lnTo>
                    <a:pt x="403" y="671"/>
                  </a:lnTo>
                  <a:lnTo>
                    <a:pt x="398" y="672"/>
                  </a:lnTo>
                  <a:lnTo>
                    <a:pt x="395" y="672"/>
                  </a:lnTo>
                  <a:lnTo>
                    <a:pt x="390" y="672"/>
                  </a:lnTo>
                  <a:lnTo>
                    <a:pt x="385" y="672"/>
                  </a:lnTo>
                  <a:lnTo>
                    <a:pt x="381" y="672"/>
                  </a:lnTo>
                  <a:lnTo>
                    <a:pt x="376" y="672"/>
                  </a:lnTo>
                  <a:lnTo>
                    <a:pt x="371" y="672"/>
                  </a:lnTo>
                  <a:lnTo>
                    <a:pt x="368" y="674"/>
                  </a:lnTo>
                  <a:lnTo>
                    <a:pt x="363" y="674"/>
                  </a:lnTo>
                  <a:lnTo>
                    <a:pt x="358" y="674"/>
                  </a:lnTo>
                  <a:lnTo>
                    <a:pt x="353" y="674"/>
                  </a:lnTo>
                  <a:lnTo>
                    <a:pt x="350" y="674"/>
                  </a:lnTo>
                  <a:lnTo>
                    <a:pt x="345" y="674"/>
                  </a:lnTo>
                  <a:lnTo>
                    <a:pt x="341" y="674"/>
                  </a:lnTo>
                  <a:lnTo>
                    <a:pt x="336" y="674"/>
                  </a:lnTo>
                  <a:lnTo>
                    <a:pt x="331" y="674"/>
                  </a:lnTo>
                  <a:lnTo>
                    <a:pt x="328" y="676"/>
                  </a:lnTo>
                  <a:lnTo>
                    <a:pt x="323" y="676"/>
                  </a:lnTo>
                  <a:lnTo>
                    <a:pt x="318" y="676"/>
                  </a:lnTo>
                  <a:lnTo>
                    <a:pt x="313" y="676"/>
                  </a:lnTo>
                  <a:lnTo>
                    <a:pt x="310" y="676"/>
                  </a:lnTo>
                  <a:lnTo>
                    <a:pt x="305" y="676"/>
                  </a:lnTo>
                  <a:lnTo>
                    <a:pt x="300" y="676"/>
                  </a:lnTo>
                  <a:lnTo>
                    <a:pt x="295" y="676"/>
                  </a:lnTo>
                  <a:lnTo>
                    <a:pt x="291" y="676"/>
                  </a:lnTo>
                  <a:lnTo>
                    <a:pt x="286" y="676"/>
                  </a:lnTo>
                  <a:lnTo>
                    <a:pt x="281" y="676"/>
                  </a:lnTo>
                  <a:lnTo>
                    <a:pt x="278" y="676"/>
                  </a:lnTo>
                  <a:lnTo>
                    <a:pt x="273" y="676"/>
                  </a:lnTo>
                  <a:lnTo>
                    <a:pt x="268" y="676"/>
                  </a:lnTo>
                  <a:lnTo>
                    <a:pt x="263" y="676"/>
                  </a:lnTo>
                  <a:lnTo>
                    <a:pt x="260" y="676"/>
                  </a:lnTo>
                  <a:lnTo>
                    <a:pt x="255" y="676"/>
                  </a:lnTo>
                  <a:lnTo>
                    <a:pt x="251" y="676"/>
                  </a:lnTo>
                  <a:lnTo>
                    <a:pt x="246" y="676"/>
                  </a:lnTo>
                  <a:lnTo>
                    <a:pt x="241" y="676"/>
                  </a:lnTo>
                  <a:lnTo>
                    <a:pt x="238" y="676"/>
                  </a:lnTo>
                  <a:lnTo>
                    <a:pt x="233" y="676"/>
                  </a:lnTo>
                  <a:lnTo>
                    <a:pt x="228" y="676"/>
                  </a:lnTo>
                  <a:lnTo>
                    <a:pt x="225" y="676"/>
                  </a:lnTo>
                  <a:lnTo>
                    <a:pt x="220" y="676"/>
                  </a:lnTo>
                  <a:lnTo>
                    <a:pt x="221" y="671"/>
                  </a:lnTo>
                  <a:lnTo>
                    <a:pt x="221" y="667"/>
                  </a:lnTo>
                  <a:lnTo>
                    <a:pt x="223" y="662"/>
                  </a:lnTo>
                  <a:lnTo>
                    <a:pt x="225" y="657"/>
                  </a:lnTo>
                  <a:lnTo>
                    <a:pt x="225" y="652"/>
                  </a:lnTo>
                  <a:lnTo>
                    <a:pt x="226" y="649"/>
                  </a:lnTo>
                  <a:lnTo>
                    <a:pt x="228" y="644"/>
                  </a:lnTo>
                  <a:lnTo>
                    <a:pt x="228" y="639"/>
                  </a:lnTo>
                  <a:lnTo>
                    <a:pt x="228" y="636"/>
                  </a:lnTo>
                  <a:lnTo>
                    <a:pt x="230" y="631"/>
                  </a:lnTo>
                  <a:lnTo>
                    <a:pt x="230" y="626"/>
                  </a:lnTo>
                  <a:lnTo>
                    <a:pt x="231" y="621"/>
                  </a:lnTo>
                  <a:lnTo>
                    <a:pt x="231" y="616"/>
                  </a:lnTo>
                  <a:lnTo>
                    <a:pt x="233" y="612"/>
                  </a:lnTo>
                  <a:lnTo>
                    <a:pt x="235" y="607"/>
                  </a:lnTo>
                  <a:lnTo>
                    <a:pt x="235" y="602"/>
                  </a:lnTo>
                  <a:lnTo>
                    <a:pt x="235" y="601"/>
                  </a:lnTo>
                  <a:lnTo>
                    <a:pt x="233" y="597"/>
                  </a:lnTo>
                  <a:lnTo>
                    <a:pt x="231" y="594"/>
                  </a:lnTo>
                  <a:lnTo>
                    <a:pt x="230" y="592"/>
                  </a:lnTo>
                  <a:lnTo>
                    <a:pt x="228" y="592"/>
                  </a:lnTo>
                  <a:lnTo>
                    <a:pt x="225" y="592"/>
                  </a:lnTo>
                  <a:lnTo>
                    <a:pt x="221" y="592"/>
                  </a:lnTo>
                  <a:lnTo>
                    <a:pt x="220" y="596"/>
                  </a:lnTo>
                  <a:lnTo>
                    <a:pt x="216" y="599"/>
                  </a:lnTo>
                  <a:lnTo>
                    <a:pt x="215" y="602"/>
                  </a:lnTo>
                  <a:lnTo>
                    <a:pt x="213" y="606"/>
                  </a:lnTo>
                  <a:lnTo>
                    <a:pt x="211" y="609"/>
                  </a:lnTo>
                  <a:lnTo>
                    <a:pt x="210" y="612"/>
                  </a:lnTo>
                  <a:lnTo>
                    <a:pt x="208" y="616"/>
                  </a:lnTo>
                  <a:lnTo>
                    <a:pt x="206" y="621"/>
                  </a:lnTo>
                  <a:lnTo>
                    <a:pt x="205" y="624"/>
                  </a:lnTo>
                  <a:lnTo>
                    <a:pt x="205" y="627"/>
                  </a:lnTo>
                  <a:lnTo>
                    <a:pt x="203" y="631"/>
                  </a:lnTo>
                  <a:lnTo>
                    <a:pt x="201" y="634"/>
                  </a:lnTo>
                  <a:lnTo>
                    <a:pt x="201" y="637"/>
                  </a:lnTo>
                  <a:lnTo>
                    <a:pt x="200" y="642"/>
                  </a:lnTo>
                  <a:lnTo>
                    <a:pt x="200" y="646"/>
                  </a:lnTo>
                  <a:lnTo>
                    <a:pt x="198" y="649"/>
                  </a:lnTo>
                  <a:lnTo>
                    <a:pt x="198" y="654"/>
                  </a:lnTo>
                  <a:lnTo>
                    <a:pt x="196" y="657"/>
                  </a:lnTo>
                  <a:lnTo>
                    <a:pt x="196" y="661"/>
                  </a:lnTo>
                  <a:lnTo>
                    <a:pt x="195" y="666"/>
                  </a:lnTo>
                  <a:lnTo>
                    <a:pt x="195" y="669"/>
                  </a:lnTo>
                  <a:lnTo>
                    <a:pt x="195" y="672"/>
                  </a:lnTo>
                  <a:lnTo>
                    <a:pt x="195" y="677"/>
                  </a:lnTo>
                  <a:lnTo>
                    <a:pt x="193" y="681"/>
                  </a:lnTo>
                  <a:lnTo>
                    <a:pt x="193" y="686"/>
                  </a:lnTo>
                  <a:lnTo>
                    <a:pt x="193" y="689"/>
                  </a:lnTo>
                  <a:lnTo>
                    <a:pt x="193" y="694"/>
                  </a:lnTo>
                  <a:lnTo>
                    <a:pt x="191" y="697"/>
                  </a:lnTo>
                  <a:lnTo>
                    <a:pt x="191" y="701"/>
                  </a:lnTo>
                  <a:lnTo>
                    <a:pt x="191" y="704"/>
                  </a:lnTo>
                  <a:lnTo>
                    <a:pt x="191" y="709"/>
                  </a:lnTo>
                  <a:lnTo>
                    <a:pt x="191" y="712"/>
                  </a:lnTo>
                  <a:lnTo>
                    <a:pt x="191" y="717"/>
                  </a:lnTo>
                  <a:lnTo>
                    <a:pt x="187" y="716"/>
                  </a:lnTo>
                  <a:lnTo>
                    <a:pt x="182" y="714"/>
                  </a:lnTo>
                  <a:lnTo>
                    <a:pt x="177" y="712"/>
                  </a:lnTo>
                  <a:lnTo>
                    <a:pt x="172" y="712"/>
                  </a:lnTo>
                  <a:lnTo>
                    <a:pt x="167" y="711"/>
                  </a:lnTo>
                  <a:lnTo>
                    <a:pt x="162" y="711"/>
                  </a:lnTo>
                  <a:lnTo>
                    <a:pt x="155" y="709"/>
                  </a:lnTo>
                  <a:lnTo>
                    <a:pt x="150" y="709"/>
                  </a:lnTo>
                  <a:lnTo>
                    <a:pt x="145" y="707"/>
                  </a:lnTo>
                  <a:lnTo>
                    <a:pt x="140" y="707"/>
                  </a:lnTo>
                  <a:lnTo>
                    <a:pt x="135" y="706"/>
                  </a:lnTo>
                  <a:lnTo>
                    <a:pt x="130" y="706"/>
                  </a:lnTo>
                  <a:lnTo>
                    <a:pt x="125" y="704"/>
                  </a:lnTo>
                  <a:lnTo>
                    <a:pt x="120" y="704"/>
                  </a:lnTo>
                  <a:lnTo>
                    <a:pt x="115" y="702"/>
                  </a:lnTo>
                  <a:lnTo>
                    <a:pt x="110" y="702"/>
                  </a:lnTo>
                  <a:lnTo>
                    <a:pt x="103" y="702"/>
                  </a:lnTo>
                  <a:lnTo>
                    <a:pt x="98" y="701"/>
                  </a:lnTo>
                  <a:lnTo>
                    <a:pt x="93" y="699"/>
                  </a:lnTo>
                  <a:lnTo>
                    <a:pt x="88" y="699"/>
                  </a:lnTo>
                  <a:lnTo>
                    <a:pt x="83" y="697"/>
                  </a:lnTo>
                  <a:lnTo>
                    <a:pt x="78" y="697"/>
                  </a:lnTo>
                  <a:lnTo>
                    <a:pt x="72" y="696"/>
                  </a:lnTo>
                  <a:lnTo>
                    <a:pt x="68" y="696"/>
                  </a:lnTo>
                  <a:lnTo>
                    <a:pt x="62" y="694"/>
                  </a:lnTo>
                  <a:lnTo>
                    <a:pt x="57" y="694"/>
                  </a:lnTo>
                  <a:lnTo>
                    <a:pt x="52" y="692"/>
                  </a:lnTo>
                  <a:lnTo>
                    <a:pt x="47" y="692"/>
                  </a:lnTo>
                  <a:lnTo>
                    <a:pt x="42" y="691"/>
                  </a:lnTo>
                  <a:lnTo>
                    <a:pt x="37" y="689"/>
                  </a:lnTo>
                  <a:lnTo>
                    <a:pt x="32" y="689"/>
                  </a:lnTo>
                  <a:lnTo>
                    <a:pt x="27" y="687"/>
                  </a:lnTo>
                  <a:lnTo>
                    <a:pt x="27" y="682"/>
                  </a:lnTo>
                  <a:lnTo>
                    <a:pt x="28" y="679"/>
                  </a:lnTo>
                  <a:lnTo>
                    <a:pt x="28" y="674"/>
                  </a:lnTo>
                  <a:lnTo>
                    <a:pt x="28" y="669"/>
                  </a:lnTo>
                  <a:lnTo>
                    <a:pt x="30" y="664"/>
                  </a:lnTo>
                  <a:lnTo>
                    <a:pt x="30" y="659"/>
                  </a:lnTo>
                  <a:lnTo>
                    <a:pt x="32" y="654"/>
                  </a:lnTo>
                  <a:lnTo>
                    <a:pt x="33" y="649"/>
                  </a:lnTo>
                  <a:lnTo>
                    <a:pt x="33" y="644"/>
                  </a:lnTo>
                  <a:lnTo>
                    <a:pt x="35" y="639"/>
                  </a:lnTo>
                  <a:lnTo>
                    <a:pt x="37" y="634"/>
                  </a:lnTo>
                  <a:lnTo>
                    <a:pt x="38" y="629"/>
                  </a:lnTo>
                  <a:lnTo>
                    <a:pt x="38" y="624"/>
                  </a:lnTo>
                  <a:lnTo>
                    <a:pt x="40" y="619"/>
                  </a:lnTo>
                  <a:lnTo>
                    <a:pt x="42" y="614"/>
                  </a:lnTo>
                  <a:lnTo>
                    <a:pt x="45" y="611"/>
                  </a:lnTo>
                  <a:lnTo>
                    <a:pt x="47" y="606"/>
                  </a:lnTo>
                  <a:lnTo>
                    <a:pt x="48" y="601"/>
                  </a:lnTo>
                  <a:lnTo>
                    <a:pt x="50" y="596"/>
                  </a:lnTo>
                  <a:lnTo>
                    <a:pt x="52" y="592"/>
                  </a:lnTo>
                  <a:lnTo>
                    <a:pt x="55" y="589"/>
                  </a:lnTo>
                  <a:lnTo>
                    <a:pt x="57" y="584"/>
                  </a:lnTo>
                  <a:lnTo>
                    <a:pt x="60" y="581"/>
                  </a:lnTo>
                  <a:lnTo>
                    <a:pt x="63" y="579"/>
                  </a:lnTo>
                  <a:lnTo>
                    <a:pt x="65" y="576"/>
                  </a:lnTo>
                  <a:lnTo>
                    <a:pt x="68" y="574"/>
                  </a:lnTo>
                  <a:lnTo>
                    <a:pt x="72" y="571"/>
                  </a:lnTo>
                  <a:lnTo>
                    <a:pt x="75" y="569"/>
                  </a:lnTo>
                  <a:lnTo>
                    <a:pt x="78" y="568"/>
                  </a:lnTo>
                  <a:lnTo>
                    <a:pt x="83" y="568"/>
                  </a:lnTo>
                  <a:lnTo>
                    <a:pt x="87" y="568"/>
                  </a:lnTo>
                  <a:lnTo>
                    <a:pt x="92" y="568"/>
                  </a:lnTo>
                  <a:lnTo>
                    <a:pt x="95" y="568"/>
                  </a:lnTo>
                  <a:lnTo>
                    <a:pt x="100" y="568"/>
                  </a:lnTo>
                  <a:lnTo>
                    <a:pt x="105" y="568"/>
                  </a:lnTo>
                  <a:lnTo>
                    <a:pt x="110" y="568"/>
                  </a:lnTo>
                  <a:lnTo>
                    <a:pt x="113" y="568"/>
                  </a:lnTo>
                  <a:lnTo>
                    <a:pt x="118" y="568"/>
                  </a:lnTo>
                  <a:lnTo>
                    <a:pt x="123" y="568"/>
                  </a:lnTo>
                  <a:lnTo>
                    <a:pt x="128" y="569"/>
                  </a:lnTo>
                  <a:lnTo>
                    <a:pt x="132" y="569"/>
                  </a:lnTo>
                  <a:lnTo>
                    <a:pt x="137" y="569"/>
                  </a:lnTo>
                  <a:lnTo>
                    <a:pt x="142" y="571"/>
                  </a:lnTo>
                  <a:lnTo>
                    <a:pt x="147" y="571"/>
                  </a:lnTo>
                  <a:lnTo>
                    <a:pt x="150" y="573"/>
                  </a:lnTo>
                  <a:lnTo>
                    <a:pt x="155" y="573"/>
                  </a:lnTo>
                  <a:lnTo>
                    <a:pt x="160" y="574"/>
                  </a:lnTo>
                  <a:lnTo>
                    <a:pt x="165" y="574"/>
                  </a:lnTo>
                  <a:lnTo>
                    <a:pt x="170" y="574"/>
                  </a:lnTo>
                  <a:lnTo>
                    <a:pt x="173" y="576"/>
                  </a:lnTo>
                  <a:lnTo>
                    <a:pt x="178" y="576"/>
                  </a:lnTo>
                  <a:lnTo>
                    <a:pt x="183" y="576"/>
                  </a:lnTo>
                  <a:lnTo>
                    <a:pt x="187" y="576"/>
                  </a:lnTo>
                  <a:lnTo>
                    <a:pt x="191" y="578"/>
                  </a:lnTo>
                  <a:lnTo>
                    <a:pt x="196" y="578"/>
                  </a:lnTo>
                  <a:lnTo>
                    <a:pt x="201" y="578"/>
                  </a:lnTo>
                  <a:lnTo>
                    <a:pt x="206" y="578"/>
                  </a:lnTo>
                  <a:lnTo>
                    <a:pt x="211" y="578"/>
                  </a:lnTo>
                  <a:lnTo>
                    <a:pt x="216" y="578"/>
                  </a:lnTo>
                  <a:lnTo>
                    <a:pt x="220" y="578"/>
                  </a:lnTo>
                  <a:lnTo>
                    <a:pt x="225" y="578"/>
                  </a:lnTo>
                  <a:lnTo>
                    <a:pt x="230" y="578"/>
                  </a:lnTo>
                  <a:lnTo>
                    <a:pt x="235" y="578"/>
                  </a:lnTo>
                  <a:lnTo>
                    <a:pt x="240" y="578"/>
                  </a:lnTo>
                  <a:lnTo>
                    <a:pt x="240" y="576"/>
                  </a:lnTo>
                  <a:lnTo>
                    <a:pt x="240" y="574"/>
                  </a:lnTo>
                  <a:lnTo>
                    <a:pt x="235" y="571"/>
                  </a:lnTo>
                  <a:lnTo>
                    <a:pt x="231" y="568"/>
                  </a:lnTo>
                  <a:lnTo>
                    <a:pt x="226" y="564"/>
                  </a:lnTo>
                  <a:lnTo>
                    <a:pt x="221" y="563"/>
                  </a:lnTo>
                  <a:lnTo>
                    <a:pt x="216" y="559"/>
                  </a:lnTo>
                  <a:lnTo>
                    <a:pt x="211" y="556"/>
                  </a:lnTo>
                  <a:lnTo>
                    <a:pt x="206" y="553"/>
                  </a:lnTo>
                  <a:lnTo>
                    <a:pt x="201" y="551"/>
                  </a:lnTo>
                  <a:lnTo>
                    <a:pt x="196" y="548"/>
                  </a:lnTo>
                  <a:lnTo>
                    <a:pt x="191" y="546"/>
                  </a:lnTo>
                  <a:lnTo>
                    <a:pt x="185" y="543"/>
                  </a:lnTo>
                  <a:lnTo>
                    <a:pt x="180" y="541"/>
                  </a:lnTo>
                  <a:lnTo>
                    <a:pt x="177" y="539"/>
                  </a:lnTo>
                  <a:lnTo>
                    <a:pt x="173" y="539"/>
                  </a:lnTo>
                  <a:lnTo>
                    <a:pt x="172" y="538"/>
                  </a:lnTo>
                  <a:lnTo>
                    <a:pt x="168" y="538"/>
                  </a:lnTo>
                  <a:lnTo>
                    <a:pt x="165" y="536"/>
                  </a:lnTo>
                  <a:lnTo>
                    <a:pt x="162" y="536"/>
                  </a:lnTo>
                  <a:lnTo>
                    <a:pt x="160" y="534"/>
                  </a:lnTo>
                  <a:lnTo>
                    <a:pt x="157" y="534"/>
                  </a:lnTo>
                  <a:lnTo>
                    <a:pt x="153" y="534"/>
                  </a:lnTo>
                  <a:lnTo>
                    <a:pt x="150" y="533"/>
                  </a:lnTo>
                  <a:lnTo>
                    <a:pt x="148" y="533"/>
                  </a:lnTo>
                  <a:lnTo>
                    <a:pt x="145" y="533"/>
                  </a:lnTo>
                  <a:lnTo>
                    <a:pt x="142" y="531"/>
                  </a:lnTo>
                  <a:lnTo>
                    <a:pt x="138" y="531"/>
                  </a:lnTo>
                  <a:lnTo>
                    <a:pt x="137" y="531"/>
                  </a:lnTo>
                  <a:lnTo>
                    <a:pt x="133" y="531"/>
                  </a:lnTo>
                  <a:lnTo>
                    <a:pt x="130" y="529"/>
                  </a:lnTo>
                  <a:lnTo>
                    <a:pt x="127" y="529"/>
                  </a:lnTo>
                  <a:lnTo>
                    <a:pt x="123" y="529"/>
                  </a:lnTo>
                  <a:lnTo>
                    <a:pt x="122" y="529"/>
                  </a:lnTo>
                  <a:lnTo>
                    <a:pt x="118" y="528"/>
                  </a:lnTo>
                  <a:lnTo>
                    <a:pt x="115" y="528"/>
                  </a:lnTo>
                  <a:lnTo>
                    <a:pt x="112" y="528"/>
                  </a:lnTo>
                  <a:lnTo>
                    <a:pt x="110" y="528"/>
                  </a:lnTo>
                  <a:lnTo>
                    <a:pt x="107" y="528"/>
                  </a:lnTo>
                  <a:lnTo>
                    <a:pt x="103" y="528"/>
                  </a:lnTo>
                  <a:lnTo>
                    <a:pt x="100" y="528"/>
                  </a:lnTo>
                  <a:lnTo>
                    <a:pt x="98" y="528"/>
                  </a:lnTo>
                  <a:lnTo>
                    <a:pt x="95" y="528"/>
                  </a:lnTo>
                  <a:lnTo>
                    <a:pt x="92" y="528"/>
                  </a:lnTo>
                  <a:lnTo>
                    <a:pt x="88" y="528"/>
                  </a:lnTo>
                  <a:lnTo>
                    <a:pt x="87" y="528"/>
                  </a:lnTo>
                  <a:lnTo>
                    <a:pt x="80" y="529"/>
                  </a:lnTo>
                  <a:lnTo>
                    <a:pt x="75" y="529"/>
                  </a:lnTo>
                  <a:lnTo>
                    <a:pt x="70" y="531"/>
                  </a:lnTo>
                  <a:lnTo>
                    <a:pt x="65" y="533"/>
                  </a:lnTo>
                  <a:lnTo>
                    <a:pt x="60" y="533"/>
                  </a:lnTo>
                  <a:lnTo>
                    <a:pt x="55" y="534"/>
                  </a:lnTo>
                  <a:lnTo>
                    <a:pt x="52" y="538"/>
                  </a:lnTo>
                  <a:lnTo>
                    <a:pt x="48" y="541"/>
                  </a:lnTo>
                  <a:lnTo>
                    <a:pt x="43" y="543"/>
                  </a:lnTo>
                  <a:lnTo>
                    <a:pt x="40" y="548"/>
                  </a:lnTo>
                  <a:lnTo>
                    <a:pt x="37" y="553"/>
                  </a:lnTo>
                  <a:lnTo>
                    <a:pt x="35" y="556"/>
                  </a:lnTo>
                  <a:lnTo>
                    <a:pt x="32" y="561"/>
                  </a:lnTo>
                  <a:lnTo>
                    <a:pt x="28" y="568"/>
                  </a:lnTo>
                  <a:lnTo>
                    <a:pt x="27" y="569"/>
                  </a:lnTo>
                  <a:lnTo>
                    <a:pt x="25" y="573"/>
                  </a:lnTo>
                  <a:lnTo>
                    <a:pt x="25" y="576"/>
                  </a:lnTo>
                  <a:lnTo>
                    <a:pt x="23" y="579"/>
                  </a:lnTo>
                  <a:lnTo>
                    <a:pt x="22" y="581"/>
                  </a:lnTo>
                  <a:lnTo>
                    <a:pt x="20" y="584"/>
                  </a:lnTo>
                  <a:lnTo>
                    <a:pt x="20" y="588"/>
                  </a:lnTo>
                  <a:lnTo>
                    <a:pt x="18" y="591"/>
                  </a:lnTo>
                  <a:lnTo>
                    <a:pt x="17" y="594"/>
                  </a:lnTo>
                  <a:lnTo>
                    <a:pt x="17" y="597"/>
                  </a:lnTo>
                  <a:lnTo>
                    <a:pt x="15" y="601"/>
                  </a:lnTo>
                  <a:lnTo>
                    <a:pt x="15" y="604"/>
                  </a:lnTo>
                  <a:lnTo>
                    <a:pt x="13" y="607"/>
                  </a:lnTo>
                  <a:lnTo>
                    <a:pt x="13" y="611"/>
                  </a:lnTo>
                  <a:lnTo>
                    <a:pt x="12" y="614"/>
                  </a:lnTo>
                  <a:lnTo>
                    <a:pt x="12" y="616"/>
                  </a:lnTo>
                  <a:lnTo>
                    <a:pt x="10" y="619"/>
                  </a:lnTo>
                  <a:lnTo>
                    <a:pt x="10" y="622"/>
                  </a:lnTo>
                  <a:lnTo>
                    <a:pt x="8" y="626"/>
                  </a:lnTo>
                  <a:lnTo>
                    <a:pt x="8" y="629"/>
                  </a:lnTo>
                  <a:lnTo>
                    <a:pt x="8" y="632"/>
                  </a:lnTo>
                  <a:lnTo>
                    <a:pt x="7" y="636"/>
                  </a:lnTo>
                  <a:lnTo>
                    <a:pt x="7" y="639"/>
                  </a:lnTo>
                  <a:lnTo>
                    <a:pt x="7" y="642"/>
                  </a:lnTo>
                  <a:lnTo>
                    <a:pt x="5" y="646"/>
                  </a:lnTo>
                  <a:lnTo>
                    <a:pt x="5" y="649"/>
                  </a:lnTo>
                  <a:lnTo>
                    <a:pt x="5" y="652"/>
                  </a:lnTo>
                  <a:lnTo>
                    <a:pt x="5" y="656"/>
                  </a:lnTo>
                  <a:lnTo>
                    <a:pt x="3" y="659"/>
                  </a:lnTo>
                  <a:lnTo>
                    <a:pt x="3" y="662"/>
                  </a:lnTo>
                  <a:lnTo>
                    <a:pt x="3" y="664"/>
                  </a:lnTo>
                  <a:lnTo>
                    <a:pt x="3" y="667"/>
                  </a:lnTo>
                  <a:lnTo>
                    <a:pt x="2" y="672"/>
                  </a:lnTo>
                  <a:lnTo>
                    <a:pt x="2" y="679"/>
                  </a:lnTo>
                  <a:lnTo>
                    <a:pt x="2" y="684"/>
                  </a:lnTo>
                  <a:lnTo>
                    <a:pt x="0" y="689"/>
                  </a:lnTo>
                  <a:lnTo>
                    <a:pt x="0" y="692"/>
                  </a:lnTo>
                  <a:lnTo>
                    <a:pt x="0" y="697"/>
                  </a:lnTo>
                  <a:lnTo>
                    <a:pt x="2" y="701"/>
                  </a:lnTo>
                  <a:lnTo>
                    <a:pt x="3" y="704"/>
                  </a:lnTo>
                  <a:lnTo>
                    <a:pt x="7" y="707"/>
                  </a:lnTo>
                  <a:lnTo>
                    <a:pt x="10" y="709"/>
                  </a:lnTo>
                  <a:lnTo>
                    <a:pt x="15" y="711"/>
                  </a:lnTo>
                  <a:lnTo>
                    <a:pt x="22" y="712"/>
                  </a:lnTo>
                  <a:lnTo>
                    <a:pt x="27" y="712"/>
                  </a:lnTo>
                  <a:lnTo>
                    <a:pt x="33" y="714"/>
                  </a:lnTo>
                  <a:lnTo>
                    <a:pt x="35" y="714"/>
                  </a:lnTo>
                  <a:lnTo>
                    <a:pt x="38" y="716"/>
                  </a:lnTo>
                  <a:lnTo>
                    <a:pt x="42" y="716"/>
                  </a:lnTo>
                  <a:lnTo>
                    <a:pt x="45" y="717"/>
                  </a:lnTo>
                  <a:lnTo>
                    <a:pt x="47" y="717"/>
                  </a:lnTo>
                  <a:lnTo>
                    <a:pt x="50" y="717"/>
                  </a:lnTo>
                  <a:lnTo>
                    <a:pt x="53" y="717"/>
                  </a:lnTo>
                  <a:lnTo>
                    <a:pt x="57" y="719"/>
                  </a:lnTo>
                  <a:lnTo>
                    <a:pt x="58" y="719"/>
                  </a:lnTo>
                  <a:lnTo>
                    <a:pt x="62" y="719"/>
                  </a:lnTo>
                  <a:lnTo>
                    <a:pt x="65" y="719"/>
                  </a:lnTo>
                  <a:lnTo>
                    <a:pt x="68" y="721"/>
                  </a:lnTo>
                  <a:lnTo>
                    <a:pt x="70" y="721"/>
                  </a:lnTo>
                  <a:lnTo>
                    <a:pt x="73" y="721"/>
                  </a:lnTo>
                  <a:lnTo>
                    <a:pt x="77" y="721"/>
                  </a:lnTo>
                  <a:lnTo>
                    <a:pt x="80" y="722"/>
                  </a:lnTo>
                  <a:lnTo>
                    <a:pt x="82" y="722"/>
                  </a:lnTo>
                  <a:lnTo>
                    <a:pt x="85" y="722"/>
                  </a:lnTo>
                  <a:lnTo>
                    <a:pt x="88" y="722"/>
                  </a:lnTo>
                  <a:lnTo>
                    <a:pt x="92" y="724"/>
                  </a:lnTo>
                  <a:lnTo>
                    <a:pt x="93" y="724"/>
                  </a:lnTo>
                  <a:lnTo>
                    <a:pt x="97" y="724"/>
                  </a:lnTo>
                  <a:lnTo>
                    <a:pt x="100" y="724"/>
                  </a:lnTo>
                  <a:lnTo>
                    <a:pt x="103" y="726"/>
                  </a:lnTo>
                  <a:lnTo>
                    <a:pt x="107" y="726"/>
                  </a:lnTo>
                  <a:lnTo>
                    <a:pt x="110" y="726"/>
                  </a:lnTo>
                  <a:lnTo>
                    <a:pt x="112" y="726"/>
                  </a:lnTo>
                  <a:lnTo>
                    <a:pt x="115" y="726"/>
                  </a:lnTo>
                  <a:lnTo>
                    <a:pt x="118" y="726"/>
                  </a:lnTo>
                  <a:lnTo>
                    <a:pt x="122" y="726"/>
                  </a:lnTo>
                  <a:lnTo>
                    <a:pt x="125" y="727"/>
                  </a:lnTo>
                  <a:lnTo>
                    <a:pt x="127" y="727"/>
                  </a:lnTo>
                  <a:lnTo>
                    <a:pt x="130" y="727"/>
                  </a:lnTo>
                  <a:lnTo>
                    <a:pt x="133" y="727"/>
                  </a:lnTo>
                  <a:lnTo>
                    <a:pt x="137" y="729"/>
                  </a:lnTo>
                  <a:lnTo>
                    <a:pt x="138" y="729"/>
                  </a:lnTo>
                  <a:lnTo>
                    <a:pt x="142" y="729"/>
                  </a:lnTo>
                  <a:lnTo>
                    <a:pt x="145" y="729"/>
                  </a:lnTo>
                  <a:lnTo>
                    <a:pt x="148" y="729"/>
                  </a:lnTo>
                  <a:lnTo>
                    <a:pt x="152" y="731"/>
                  </a:lnTo>
                  <a:lnTo>
                    <a:pt x="153" y="731"/>
                  </a:lnTo>
                  <a:lnTo>
                    <a:pt x="157" y="731"/>
                  </a:lnTo>
                  <a:lnTo>
                    <a:pt x="160" y="731"/>
                  </a:lnTo>
                  <a:lnTo>
                    <a:pt x="163" y="732"/>
                  </a:lnTo>
                  <a:lnTo>
                    <a:pt x="165" y="732"/>
                  </a:lnTo>
                  <a:lnTo>
                    <a:pt x="168" y="732"/>
                  </a:lnTo>
                  <a:lnTo>
                    <a:pt x="172" y="732"/>
                  </a:lnTo>
                  <a:lnTo>
                    <a:pt x="175" y="734"/>
                  </a:lnTo>
                  <a:lnTo>
                    <a:pt x="178" y="734"/>
                  </a:lnTo>
                  <a:lnTo>
                    <a:pt x="182" y="734"/>
                  </a:lnTo>
                  <a:lnTo>
                    <a:pt x="183" y="734"/>
                  </a:lnTo>
                  <a:lnTo>
                    <a:pt x="187" y="736"/>
                  </a:lnTo>
                  <a:lnTo>
                    <a:pt x="190" y="736"/>
                  </a:lnTo>
                  <a:lnTo>
                    <a:pt x="193" y="737"/>
                  </a:lnTo>
                  <a:lnTo>
                    <a:pt x="195" y="737"/>
                  </a:lnTo>
                  <a:lnTo>
                    <a:pt x="198" y="739"/>
                  </a:lnTo>
                  <a:lnTo>
                    <a:pt x="203" y="739"/>
                  </a:lnTo>
                  <a:lnTo>
                    <a:pt x="206" y="737"/>
                  </a:lnTo>
                  <a:lnTo>
                    <a:pt x="210" y="732"/>
                  </a:lnTo>
                  <a:lnTo>
                    <a:pt x="211" y="729"/>
                  </a:lnTo>
                  <a:lnTo>
                    <a:pt x="211" y="722"/>
                  </a:lnTo>
                  <a:lnTo>
                    <a:pt x="211" y="717"/>
                  </a:lnTo>
                  <a:lnTo>
                    <a:pt x="213" y="712"/>
                  </a:lnTo>
                  <a:lnTo>
                    <a:pt x="213" y="707"/>
                  </a:lnTo>
                  <a:lnTo>
                    <a:pt x="215" y="701"/>
                  </a:lnTo>
                  <a:lnTo>
                    <a:pt x="216" y="696"/>
                  </a:lnTo>
                  <a:lnTo>
                    <a:pt x="216" y="691"/>
                  </a:lnTo>
                  <a:lnTo>
                    <a:pt x="218" y="686"/>
                  </a:lnTo>
                  <a:lnTo>
                    <a:pt x="223" y="687"/>
                  </a:lnTo>
                  <a:lnTo>
                    <a:pt x="226" y="687"/>
                  </a:lnTo>
                  <a:lnTo>
                    <a:pt x="231" y="689"/>
                  </a:lnTo>
                  <a:lnTo>
                    <a:pt x="236" y="691"/>
                  </a:lnTo>
                  <a:lnTo>
                    <a:pt x="240" y="692"/>
                  </a:lnTo>
                  <a:lnTo>
                    <a:pt x="245" y="692"/>
                  </a:lnTo>
                  <a:lnTo>
                    <a:pt x="250" y="694"/>
                  </a:lnTo>
                  <a:lnTo>
                    <a:pt x="253" y="696"/>
                  </a:lnTo>
                  <a:lnTo>
                    <a:pt x="258" y="696"/>
                  </a:lnTo>
                  <a:lnTo>
                    <a:pt x="261" y="697"/>
                  </a:lnTo>
                  <a:lnTo>
                    <a:pt x="266" y="697"/>
                  </a:lnTo>
                  <a:lnTo>
                    <a:pt x="271" y="699"/>
                  </a:lnTo>
                  <a:lnTo>
                    <a:pt x="275" y="699"/>
                  </a:lnTo>
                  <a:lnTo>
                    <a:pt x="280" y="701"/>
                  </a:lnTo>
                  <a:lnTo>
                    <a:pt x="285" y="701"/>
                  </a:lnTo>
                  <a:lnTo>
                    <a:pt x="290" y="702"/>
                  </a:lnTo>
                  <a:lnTo>
                    <a:pt x="293" y="702"/>
                  </a:lnTo>
                  <a:lnTo>
                    <a:pt x="298" y="702"/>
                  </a:lnTo>
                  <a:lnTo>
                    <a:pt x="301" y="704"/>
                  </a:lnTo>
                  <a:lnTo>
                    <a:pt x="306" y="704"/>
                  </a:lnTo>
                  <a:lnTo>
                    <a:pt x="311" y="704"/>
                  </a:lnTo>
                  <a:lnTo>
                    <a:pt x="315" y="704"/>
                  </a:lnTo>
                  <a:lnTo>
                    <a:pt x="320" y="704"/>
                  </a:lnTo>
                  <a:lnTo>
                    <a:pt x="325" y="706"/>
                  </a:lnTo>
                  <a:lnTo>
                    <a:pt x="328" y="706"/>
                  </a:lnTo>
                  <a:lnTo>
                    <a:pt x="333" y="706"/>
                  </a:lnTo>
                  <a:lnTo>
                    <a:pt x="336" y="706"/>
                  </a:lnTo>
                  <a:lnTo>
                    <a:pt x="341" y="706"/>
                  </a:lnTo>
                  <a:lnTo>
                    <a:pt x="346" y="706"/>
                  </a:lnTo>
                  <a:lnTo>
                    <a:pt x="350" y="706"/>
                  </a:lnTo>
                  <a:lnTo>
                    <a:pt x="355" y="706"/>
                  </a:lnTo>
                  <a:lnTo>
                    <a:pt x="360" y="707"/>
                  </a:lnTo>
                  <a:lnTo>
                    <a:pt x="363" y="706"/>
                  </a:lnTo>
                  <a:lnTo>
                    <a:pt x="368" y="706"/>
                  </a:lnTo>
                  <a:lnTo>
                    <a:pt x="373" y="706"/>
                  </a:lnTo>
                  <a:lnTo>
                    <a:pt x="376" y="706"/>
                  </a:lnTo>
                  <a:lnTo>
                    <a:pt x="381" y="706"/>
                  </a:lnTo>
                  <a:lnTo>
                    <a:pt x="386" y="706"/>
                  </a:lnTo>
                  <a:lnTo>
                    <a:pt x="390" y="706"/>
                  </a:lnTo>
                  <a:lnTo>
                    <a:pt x="395" y="706"/>
                  </a:lnTo>
                  <a:lnTo>
                    <a:pt x="400" y="704"/>
                  </a:lnTo>
                  <a:lnTo>
                    <a:pt x="405" y="704"/>
                  </a:lnTo>
                  <a:lnTo>
                    <a:pt x="408" y="704"/>
                  </a:lnTo>
                  <a:lnTo>
                    <a:pt x="413" y="704"/>
                  </a:lnTo>
                  <a:lnTo>
                    <a:pt x="418" y="704"/>
                  </a:lnTo>
                  <a:lnTo>
                    <a:pt x="421" y="704"/>
                  </a:lnTo>
                  <a:lnTo>
                    <a:pt x="426" y="704"/>
                  </a:lnTo>
                  <a:lnTo>
                    <a:pt x="431" y="704"/>
                  </a:lnTo>
                  <a:lnTo>
                    <a:pt x="436" y="702"/>
                  </a:lnTo>
                  <a:lnTo>
                    <a:pt x="441" y="702"/>
                  </a:lnTo>
                  <a:lnTo>
                    <a:pt x="444" y="702"/>
                  </a:lnTo>
                  <a:lnTo>
                    <a:pt x="449" y="702"/>
                  </a:lnTo>
                  <a:lnTo>
                    <a:pt x="454" y="701"/>
                  </a:lnTo>
                  <a:lnTo>
                    <a:pt x="459" y="701"/>
                  </a:lnTo>
                  <a:lnTo>
                    <a:pt x="464" y="701"/>
                  </a:lnTo>
                  <a:lnTo>
                    <a:pt x="468" y="701"/>
                  </a:lnTo>
                  <a:lnTo>
                    <a:pt x="473" y="699"/>
                  </a:lnTo>
                  <a:lnTo>
                    <a:pt x="478" y="699"/>
                  </a:lnTo>
                  <a:lnTo>
                    <a:pt x="483" y="699"/>
                  </a:lnTo>
                  <a:lnTo>
                    <a:pt x="488" y="699"/>
                  </a:lnTo>
                  <a:lnTo>
                    <a:pt x="493" y="697"/>
                  </a:lnTo>
                  <a:lnTo>
                    <a:pt x="498" y="697"/>
                  </a:lnTo>
                  <a:lnTo>
                    <a:pt x="503" y="697"/>
                  </a:lnTo>
                  <a:lnTo>
                    <a:pt x="508" y="697"/>
                  </a:lnTo>
                  <a:lnTo>
                    <a:pt x="511" y="696"/>
                  </a:lnTo>
                  <a:lnTo>
                    <a:pt x="514" y="696"/>
                  </a:lnTo>
                  <a:lnTo>
                    <a:pt x="518" y="696"/>
                  </a:lnTo>
                  <a:lnTo>
                    <a:pt x="521" y="696"/>
                  </a:lnTo>
                  <a:lnTo>
                    <a:pt x="526" y="694"/>
                  </a:lnTo>
                  <a:lnTo>
                    <a:pt x="529" y="694"/>
                  </a:lnTo>
                  <a:lnTo>
                    <a:pt x="533" y="694"/>
                  </a:lnTo>
                  <a:lnTo>
                    <a:pt x="538" y="694"/>
                  </a:lnTo>
                  <a:lnTo>
                    <a:pt x="541" y="692"/>
                  </a:lnTo>
                  <a:lnTo>
                    <a:pt x="546" y="692"/>
                  </a:lnTo>
                  <a:lnTo>
                    <a:pt x="549" y="691"/>
                  </a:lnTo>
                  <a:lnTo>
                    <a:pt x="554" y="691"/>
                  </a:lnTo>
                  <a:lnTo>
                    <a:pt x="558" y="689"/>
                  </a:lnTo>
                  <a:lnTo>
                    <a:pt x="561" y="689"/>
                  </a:lnTo>
                  <a:lnTo>
                    <a:pt x="566" y="687"/>
                  </a:lnTo>
                  <a:lnTo>
                    <a:pt x="569" y="687"/>
                  </a:lnTo>
                  <a:lnTo>
                    <a:pt x="573" y="684"/>
                  </a:lnTo>
                  <a:lnTo>
                    <a:pt x="576" y="684"/>
                  </a:lnTo>
                  <a:lnTo>
                    <a:pt x="579" y="681"/>
                  </a:lnTo>
                  <a:lnTo>
                    <a:pt x="583" y="681"/>
                  </a:lnTo>
                  <a:lnTo>
                    <a:pt x="586" y="677"/>
                  </a:lnTo>
                  <a:lnTo>
                    <a:pt x="589" y="676"/>
                  </a:lnTo>
                  <a:lnTo>
                    <a:pt x="593" y="674"/>
                  </a:lnTo>
                  <a:lnTo>
                    <a:pt x="596" y="672"/>
                  </a:lnTo>
                  <a:lnTo>
                    <a:pt x="599" y="669"/>
                  </a:lnTo>
                  <a:lnTo>
                    <a:pt x="601" y="666"/>
                  </a:lnTo>
                  <a:lnTo>
                    <a:pt x="603" y="662"/>
                  </a:lnTo>
                  <a:lnTo>
                    <a:pt x="606" y="661"/>
                  </a:lnTo>
                  <a:lnTo>
                    <a:pt x="608" y="656"/>
                  </a:lnTo>
                  <a:lnTo>
                    <a:pt x="609" y="652"/>
                  </a:lnTo>
                  <a:lnTo>
                    <a:pt x="611" y="647"/>
                  </a:lnTo>
                  <a:lnTo>
                    <a:pt x="613" y="644"/>
                  </a:lnTo>
                  <a:lnTo>
                    <a:pt x="613" y="642"/>
                  </a:lnTo>
                  <a:lnTo>
                    <a:pt x="613" y="639"/>
                  </a:lnTo>
                  <a:lnTo>
                    <a:pt x="613" y="637"/>
                  </a:lnTo>
                  <a:lnTo>
                    <a:pt x="614" y="634"/>
                  </a:lnTo>
                  <a:lnTo>
                    <a:pt x="613" y="629"/>
                  </a:lnTo>
                  <a:lnTo>
                    <a:pt x="613" y="626"/>
                  </a:lnTo>
                  <a:lnTo>
                    <a:pt x="613" y="622"/>
                  </a:lnTo>
                  <a:lnTo>
                    <a:pt x="613" y="617"/>
                  </a:lnTo>
                  <a:lnTo>
                    <a:pt x="613" y="614"/>
                  </a:lnTo>
                  <a:lnTo>
                    <a:pt x="611" y="609"/>
                  </a:lnTo>
                  <a:lnTo>
                    <a:pt x="611" y="604"/>
                  </a:lnTo>
                  <a:lnTo>
                    <a:pt x="611" y="599"/>
                  </a:lnTo>
                  <a:lnTo>
                    <a:pt x="609" y="594"/>
                  </a:lnTo>
                  <a:lnTo>
                    <a:pt x="609" y="589"/>
                  </a:lnTo>
                  <a:lnTo>
                    <a:pt x="609" y="584"/>
                  </a:lnTo>
                  <a:lnTo>
                    <a:pt x="609" y="579"/>
                  </a:lnTo>
                  <a:lnTo>
                    <a:pt x="608" y="574"/>
                  </a:lnTo>
                  <a:lnTo>
                    <a:pt x="608" y="569"/>
                  </a:lnTo>
                  <a:lnTo>
                    <a:pt x="606" y="564"/>
                  </a:lnTo>
                  <a:lnTo>
                    <a:pt x="606" y="561"/>
                  </a:lnTo>
                  <a:lnTo>
                    <a:pt x="604" y="556"/>
                  </a:lnTo>
                  <a:lnTo>
                    <a:pt x="604" y="553"/>
                  </a:lnTo>
                  <a:lnTo>
                    <a:pt x="603" y="548"/>
                  </a:lnTo>
                  <a:lnTo>
                    <a:pt x="603" y="546"/>
                  </a:lnTo>
                  <a:lnTo>
                    <a:pt x="601" y="541"/>
                  </a:lnTo>
                  <a:lnTo>
                    <a:pt x="601" y="539"/>
                  </a:lnTo>
                  <a:lnTo>
                    <a:pt x="601" y="536"/>
                  </a:lnTo>
                  <a:lnTo>
                    <a:pt x="601" y="534"/>
                  </a:lnTo>
                  <a:lnTo>
                    <a:pt x="599" y="531"/>
                  </a:lnTo>
                  <a:lnTo>
                    <a:pt x="599" y="526"/>
                  </a:lnTo>
                  <a:lnTo>
                    <a:pt x="599" y="523"/>
                  </a:lnTo>
                  <a:lnTo>
                    <a:pt x="599" y="519"/>
                  </a:lnTo>
                  <a:lnTo>
                    <a:pt x="599" y="516"/>
                  </a:lnTo>
                  <a:lnTo>
                    <a:pt x="599" y="511"/>
                  </a:lnTo>
                  <a:lnTo>
                    <a:pt x="599" y="508"/>
                  </a:lnTo>
                  <a:lnTo>
                    <a:pt x="599" y="504"/>
                  </a:lnTo>
                  <a:lnTo>
                    <a:pt x="599" y="501"/>
                  </a:lnTo>
                  <a:lnTo>
                    <a:pt x="598" y="496"/>
                  </a:lnTo>
                  <a:lnTo>
                    <a:pt x="598" y="493"/>
                  </a:lnTo>
                  <a:lnTo>
                    <a:pt x="598" y="489"/>
                  </a:lnTo>
                  <a:lnTo>
                    <a:pt x="598" y="486"/>
                  </a:lnTo>
                  <a:lnTo>
                    <a:pt x="598" y="483"/>
                  </a:lnTo>
                  <a:lnTo>
                    <a:pt x="599" y="478"/>
                  </a:lnTo>
                  <a:lnTo>
                    <a:pt x="599" y="474"/>
                  </a:lnTo>
                  <a:lnTo>
                    <a:pt x="599" y="471"/>
                  </a:lnTo>
                  <a:lnTo>
                    <a:pt x="599" y="468"/>
                  </a:lnTo>
                  <a:lnTo>
                    <a:pt x="599" y="464"/>
                  </a:lnTo>
                  <a:lnTo>
                    <a:pt x="599" y="459"/>
                  </a:lnTo>
                  <a:lnTo>
                    <a:pt x="599" y="456"/>
                  </a:lnTo>
                  <a:lnTo>
                    <a:pt x="599" y="453"/>
                  </a:lnTo>
                  <a:lnTo>
                    <a:pt x="599" y="449"/>
                  </a:lnTo>
                  <a:lnTo>
                    <a:pt x="601" y="446"/>
                  </a:lnTo>
                  <a:lnTo>
                    <a:pt x="601" y="443"/>
                  </a:lnTo>
                  <a:lnTo>
                    <a:pt x="601" y="439"/>
                  </a:lnTo>
                  <a:lnTo>
                    <a:pt x="601" y="434"/>
                  </a:lnTo>
                  <a:lnTo>
                    <a:pt x="603" y="431"/>
                  </a:lnTo>
                  <a:lnTo>
                    <a:pt x="603" y="428"/>
                  </a:lnTo>
                  <a:lnTo>
                    <a:pt x="603" y="424"/>
                  </a:lnTo>
                  <a:lnTo>
                    <a:pt x="604" y="421"/>
                  </a:lnTo>
                  <a:lnTo>
                    <a:pt x="604" y="418"/>
                  </a:lnTo>
                  <a:lnTo>
                    <a:pt x="606" y="414"/>
                  </a:lnTo>
                  <a:lnTo>
                    <a:pt x="606" y="409"/>
                  </a:lnTo>
                  <a:lnTo>
                    <a:pt x="606" y="406"/>
                  </a:lnTo>
                  <a:lnTo>
                    <a:pt x="606" y="403"/>
                  </a:lnTo>
                  <a:lnTo>
                    <a:pt x="608" y="399"/>
                  </a:lnTo>
                  <a:lnTo>
                    <a:pt x="608" y="396"/>
                  </a:lnTo>
                  <a:lnTo>
                    <a:pt x="609" y="393"/>
                  </a:lnTo>
                  <a:lnTo>
                    <a:pt x="609" y="388"/>
                  </a:lnTo>
                  <a:lnTo>
                    <a:pt x="611" y="384"/>
                  </a:lnTo>
                  <a:lnTo>
                    <a:pt x="611" y="381"/>
                  </a:lnTo>
                  <a:lnTo>
                    <a:pt x="613" y="378"/>
                  </a:lnTo>
                  <a:lnTo>
                    <a:pt x="613" y="375"/>
                  </a:lnTo>
                  <a:lnTo>
                    <a:pt x="614" y="371"/>
                  </a:lnTo>
                  <a:lnTo>
                    <a:pt x="614" y="368"/>
                  </a:lnTo>
                  <a:lnTo>
                    <a:pt x="616" y="363"/>
                  </a:lnTo>
                  <a:lnTo>
                    <a:pt x="616" y="361"/>
                  </a:lnTo>
                  <a:lnTo>
                    <a:pt x="618" y="358"/>
                  </a:lnTo>
                  <a:lnTo>
                    <a:pt x="618" y="353"/>
                  </a:lnTo>
                  <a:lnTo>
                    <a:pt x="619" y="350"/>
                  </a:lnTo>
                  <a:lnTo>
                    <a:pt x="621" y="346"/>
                  </a:lnTo>
                  <a:lnTo>
                    <a:pt x="621" y="343"/>
                  </a:lnTo>
                  <a:lnTo>
                    <a:pt x="623" y="340"/>
                  </a:lnTo>
                  <a:lnTo>
                    <a:pt x="623" y="335"/>
                  </a:lnTo>
                  <a:lnTo>
                    <a:pt x="624" y="333"/>
                  </a:lnTo>
                  <a:lnTo>
                    <a:pt x="626" y="330"/>
                  </a:lnTo>
                  <a:lnTo>
                    <a:pt x="626" y="325"/>
                  </a:lnTo>
                  <a:lnTo>
                    <a:pt x="628" y="323"/>
                  </a:lnTo>
                  <a:lnTo>
                    <a:pt x="629" y="318"/>
                  </a:lnTo>
                  <a:lnTo>
                    <a:pt x="631" y="315"/>
                  </a:lnTo>
                  <a:lnTo>
                    <a:pt x="631" y="311"/>
                  </a:lnTo>
                  <a:lnTo>
                    <a:pt x="633" y="308"/>
                  </a:lnTo>
                  <a:lnTo>
                    <a:pt x="633" y="305"/>
                  </a:lnTo>
                  <a:lnTo>
                    <a:pt x="634" y="301"/>
                  </a:lnTo>
                  <a:lnTo>
                    <a:pt x="636" y="298"/>
                  </a:lnTo>
                  <a:lnTo>
                    <a:pt x="637" y="293"/>
                  </a:lnTo>
                  <a:lnTo>
                    <a:pt x="639" y="290"/>
                  </a:lnTo>
                  <a:lnTo>
                    <a:pt x="641" y="285"/>
                  </a:lnTo>
                  <a:lnTo>
                    <a:pt x="642" y="280"/>
                  </a:lnTo>
                  <a:lnTo>
                    <a:pt x="644" y="276"/>
                  </a:lnTo>
                  <a:lnTo>
                    <a:pt x="646" y="271"/>
                  </a:lnTo>
                  <a:lnTo>
                    <a:pt x="647" y="266"/>
                  </a:lnTo>
                  <a:lnTo>
                    <a:pt x="649" y="263"/>
                  </a:lnTo>
                  <a:lnTo>
                    <a:pt x="651" y="258"/>
                  </a:lnTo>
                  <a:lnTo>
                    <a:pt x="654" y="255"/>
                  </a:lnTo>
                  <a:lnTo>
                    <a:pt x="656" y="250"/>
                  </a:lnTo>
                  <a:lnTo>
                    <a:pt x="657" y="245"/>
                  </a:lnTo>
                  <a:lnTo>
                    <a:pt x="659" y="241"/>
                  </a:lnTo>
                  <a:lnTo>
                    <a:pt x="661" y="236"/>
                  </a:lnTo>
                  <a:lnTo>
                    <a:pt x="664" y="233"/>
                  </a:lnTo>
                  <a:lnTo>
                    <a:pt x="666" y="228"/>
                  </a:lnTo>
                  <a:lnTo>
                    <a:pt x="667" y="225"/>
                  </a:lnTo>
                  <a:lnTo>
                    <a:pt x="669" y="220"/>
                  </a:lnTo>
                  <a:lnTo>
                    <a:pt x="671" y="216"/>
                  </a:lnTo>
                  <a:lnTo>
                    <a:pt x="672" y="211"/>
                  </a:lnTo>
                  <a:lnTo>
                    <a:pt x="674" y="208"/>
                  </a:lnTo>
                  <a:lnTo>
                    <a:pt x="677" y="203"/>
                  </a:lnTo>
                  <a:lnTo>
                    <a:pt x="679" y="200"/>
                  </a:lnTo>
                  <a:lnTo>
                    <a:pt x="681" y="195"/>
                  </a:lnTo>
                  <a:lnTo>
                    <a:pt x="682" y="190"/>
                  </a:lnTo>
                  <a:lnTo>
                    <a:pt x="684" y="186"/>
                  </a:lnTo>
                  <a:lnTo>
                    <a:pt x="686" y="181"/>
                  </a:lnTo>
                  <a:lnTo>
                    <a:pt x="687" y="176"/>
                  </a:lnTo>
                  <a:lnTo>
                    <a:pt x="689" y="173"/>
                  </a:lnTo>
                  <a:lnTo>
                    <a:pt x="691" y="168"/>
                  </a:lnTo>
                  <a:lnTo>
                    <a:pt x="692" y="165"/>
                  </a:lnTo>
                  <a:lnTo>
                    <a:pt x="692" y="162"/>
                  </a:lnTo>
                  <a:lnTo>
                    <a:pt x="694" y="160"/>
                  </a:lnTo>
                  <a:lnTo>
                    <a:pt x="696" y="155"/>
                  </a:lnTo>
                  <a:lnTo>
                    <a:pt x="697" y="152"/>
                  </a:lnTo>
                  <a:lnTo>
                    <a:pt x="699" y="147"/>
                  </a:lnTo>
                  <a:lnTo>
                    <a:pt x="701" y="140"/>
                  </a:lnTo>
                  <a:lnTo>
                    <a:pt x="702" y="138"/>
                  </a:lnTo>
                  <a:lnTo>
                    <a:pt x="704" y="135"/>
                  </a:lnTo>
                  <a:lnTo>
                    <a:pt x="706" y="132"/>
                  </a:lnTo>
                  <a:lnTo>
                    <a:pt x="707" y="128"/>
                  </a:lnTo>
                  <a:lnTo>
                    <a:pt x="709" y="125"/>
                  </a:lnTo>
                  <a:lnTo>
                    <a:pt x="711" y="122"/>
                  </a:lnTo>
                  <a:lnTo>
                    <a:pt x="712" y="118"/>
                  </a:lnTo>
                  <a:lnTo>
                    <a:pt x="712" y="115"/>
                  </a:lnTo>
                  <a:lnTo>
                    <a:pt x="714" y="112"/>
                  </a:lnTo>
                  <a:lnTo>
                    <a:pt x="716" y="107"/>
                  </a:lnTo>
                  <a:lnTo>
                    <a:pt x="717" y="105"/>
                  </a:lnTo>
                  <a:lnTo>
                    <a:pt x="719" y="102"/>
                  </a:lnTo>
                  <a:lnTo>
                    <a:pt x="721" y="97"/>
                  </a:lnTo>
                  <a:lnTo>
                    <a:pt x="722" y="93"/>
                  </a:lnTo>
                  <a:lnTo>
                    <a:pt x="722" y="90"/>
                  </a:lnTo>
                  <a:lnTo>
                    <a:pt x="724" y="87"/>
                  </a:lnTo>
                  <a:lnTo>
                    <a:pt x="726" y="83"/>
                  </a:lnTo>
                  <a:lnTo>
                    <a:pt x="727" y="82"/>
                  </a:lnTo>
                  <a:lnTo>
                    <a:pt x="729" y="78"/>
                  </a:lnTo>
                  <a:lnTo>
                    <a:pt x="731" y="75"/>
                  </a:lnTo>
                  <a:lnTo>
                    <a:pt x="734" y="77"/>
                  </a:lnTo>
                  <a:lnTo>
                    <a:pt x="736" y="78"/>
                  </a:lnTo>
                  <a:lnTo>
                    <a:pt x="739" y="78"/>
                  </a:lnTo>
                  <a:lnTo>
                    <a:pt x="742" y="77"/>
                  </a:lnTo>
                  <a:lnTo>
                    <a:pt x="746" y="73"/>
                  </a:lnTo>
                  <a:lnTo>
                    <a:pt x="747" y="70"/>
                  </a:lnTo>
                  <a:lnTo>
                    <a:pt x="751" y="65"/>
                  </a:lnTo>
                  <a:lnTo>
                    <a:pt x="754" y="62"/>
                  </a:lnTo>
                  <a:lnTo>
                    <a:pt x="756" y="58"/>
                  </a:lnTo>
                  <a:lnTo>
                    <a:pt x="759" y="55"/>
                  </a:lnTo>
                  <a:lnTo>
                    <a:pt x="762" y="52"/>
                  </a:lnTo>
                  <a:lnTo>
                    <a:pt x="766" y="48"/>
                  </a:lnTo>
                  <a:lnTo>
                    <a:pt x="769" y="45"/>
                  </a:lnTo>
                  <a:lnTo>
                    <a:pt x="771" y="42"/>
                  </a:lnTo>
                  <a:lnTo>
                    <a:pt x="774" y="38"/>
                  </a:lnTo>
                  <a:lnTo>
                    <a:pt x="777" y="35"/>
                  </a:lnTo>
                  <a:lnTo>
                    <a:pt x="779" y="30"/>
                  </a:lnTo>
                  <a:lnTo>
                    <a:pt x="782" y="27"/>
                  </a:lnTo>
                  <a:lnTo>
                    <a:pt x="786" y="23"/>
                  </a:lnTo>
                  <a:lnTo>
                    <a:pt x="789" y="18"/>
                  </a:lnTo>
                  <a:lnTo>
                    <a:pt x="789" y="15"/>
                  </a:lnTo>
                  <a:lnTo>
                    <a:pt x="789" y="12"/>
                  </a:lnTo>
                  <a:lnTo>
                    <a:pt x="787" y="7"/>
                  </a:lnTo>
                  <a:lnTo>
                    <a:pt x="786" y="3"/>
                  </a:lnTo>
                  <a:lnTo>
                    <a:pt x="782" y="2"/>
                  </a:lnTo>
                  <a:lnTo>
                    <a:pt x="779" y="0"/>
                  </a:lnTo>
                  <a:lnTo>
                    <a:pt x="776" y="0"/>
                  </a:lnTo>
                  <a:lnTo>
                    <a:pt x="772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3" name="Freeform 53">
              <a:extLst>
                <a:ext uri="{FF2B5EF4-FFF2-40B4-BE49-F238E27FC236}">
                  <a16:creationId xmlns:a16="http://schemas.microsoft.com/office/drawing/2014/main" id="{C1CD0D39-79A1-3FAE-4159-7AB8FDC48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1253"/>
              <a:ext cx="395" cy="89"/>
            </a:xfrm>
            <a:custGeom>
              <a:avLst/>
              <a:gdLst>
                <a:gd name="T0" fmla="*/ 382 w 395"/>
                <a:gd name="T1" fmla="*/ 78 h 89"/>
                <a:gd name="T2" fmla="*/ 363 w 395"/>
                <a:gd name="T3" fmla="*/ 74 h 89"/>
                <a:gd name="T4" fmla="*/ 345 w 395"/>
                <a:gd name="T5" fmla="*/ 71 h 89"/>
                <a:gd name="T6" fmla="*/ 327 w 395"/>
                <a:gd name="T7" fmla="*/ 66 h 89"/>
                <a:gd name="T8" fmla="*/ 308 w 395"/>
                <a:gd name="T9" fmla="*/ 63 h 89"/>
                <a:gd name="T10" fmla="*/ 290 w 395"/>
                <a:gd name="T11" fmla="*/ 58 h 89"/>
                <a:gd name="T12" fmla="*/ 273 w 395"/>
                <a:gd name="T13" fmla="*/ 53 h 89"/>
                <a:gd name="T14" fmla="*/ 255 w 395"/>
                <a:gd name="T15" fmla="*/ 48 h 89"/>
                <a:gd name="T16" fmla="*/ 237 w 395"/>
                <a:gd name="T17" fmla="*/ 43 h 89"/>
                <a:gd name="T18" fmla="*/ 218 w 395"/>
                <a:gd name="T19" fmla="*/ 36 h 89"/>
                <a:gd name="T20" fmla="*/ 200 w 395"/>
                <a:gd name="T21" fmla="*/ 31 h 89"/>
                <a:gd name="T22" fmla="*/ 182 w 395"/>
                <a:gd name="T23" fmla="*/ 26 h 89"/>
                <a:gd name="T24" fmla="*/ 164 w 395"/>
                <a:gd name="T25" fmla="*/ 21 h 89"/>
                <a:gd name="T26" fmla="*/ 145 w 395"/>
                <a:gd name="T27" fmla="*/ 16 h 89"/>
                <a:gd name="T28" fmla="*/ 127 w 395"/>
                <a:gd name="T29" fmla="*/ 11 h 89"/>
                <a:gd name="T30" fmla="*/ 109 w 395"/>
                <a:gd name="T31" fmla="*/ 8 h 89"/>
                <a:gd name="T32" fmla="*/ 90 w 395"/>
                <a:gd name="T33" fmla="*/ 5 h 89"/>
                <a:gd name="T34" fmla="*/ 72 w 395"/>
                <a:gd name="T35" fmla="*/ 3 h 89"/>
                <a:gd name="T36" fmla="*/ 54 w 395"/>
                <a:gd name="T37" fmla="*/ 1 h 89"/>
                <a:gd name="T38" fmla="*/ 35 w 395"/>
                <a:gd name="T39" fmla="*/ 0 h 89"/>
                <a:gd name="T40" fmla="*/ 17 w 395"/>
                <a:gd name="T41" fmla="*/ 0 h 89"/>
                <a:gd name="T42" fmla="*/ 2 w 395"/>
                <a:gd name="T43" fmla="*/ 1 h 89"/>
                <a:gd name="T44" fmla="*/ 4 w 395"/>
                <a:gd name="T45" fmla="*/ 13 h 89"/>
                <a:gd name="T46" fmla="*/ 22 w 395"/>
                <a:gd name="T47" fmla="*/ 15 h 89"/>
                <a:gd name="T48" fmla="*/ 39 w 395"/>
                <a:gd name="T49" fmla="*/ 20 h 89"/>
                <a:gd name="T50" fmla="*/ 57 w 395"/>
                <a:gd name="T51" fmla="*/ 25 h 89"/>
                <a:gd name="T52" fmla="*/ 75 w 395"/>
                <a:gd name="T53" fmla="*/ 30 h 89"/>
                <a:gd name="T54" fmla="*/ 94 w 395"/>
                <a:gd name="T55" fmla="*/ 35 h 89"/>
                <a:gd name="T56" fmla="*/ 112 w 395"/>
                <a:gd name="T57" fmla="*/ 40 h 89"/>
                <a:gd name="T58" fmla="*/ 130 w 395"/>
                <a:gd name="T59" fmla="*/ 45 h 89"/>
                <a:gd name="T60" fmla="*/ 149 w 395"/>
                <a:gd name="T61" fmla="*/ 51 h 89"/>
                <a:gd name="T62" fmla="*/ 167 w 395"/>
                <a:gd name="T63" fmla="*/ 56 h 89"/>
                <a:gd name="T64" fmla="*/ 185 w 395"/>
                <a:gd name="T65" fmla="*/ 63 h 89"/>
                <a:gd name="T66" fmla="*/ 203 w 395"/>
                <a:gd name="T67" fmla="*/ 68 h 89"/>
                <a:gd name="T68" fmla="*/ 222 w 395"/>
                <a:gd name="T69" fmla="*/ 73 h 89"/>
                <a:gd name="T70" fmla="*/ 240 w 395"/>
                <a:gd name="T71" fmla="*/ 78 h 89"/>
                <a:gd name="T72" fmla="*/ 258 w 395"/>
                <a:gd name="T73" fmla="*/ 81 h 89"/>
                <a:gd name="T74" fmla="*/ 277 w 395"/>
                <a:gd name="T75" fmla="*/ 84 h 89"/>
                <a:gd name="T76" fmla="*/ 295 w 395"/>
                <a:gd name="T77" fmla="*/ 88 h 89"/>
                <a:gd name="T78" fmla="*/ 313 w 395"/>
                <a:gd name="T79" fmla="*/ 89 h 89"/>
                <a:gd name="T80" fmla="*/ 332 w 395"/>
                <a:gd name="T81" fmla="*/ 89 h 89"/>
                <a:gd name="T82" fmla="*/ 350 w 395"/>
                <a:gd name="T83" fmla="*/ 89 h 89"/>
                <a:gd name="T84" fmla="*/ 368 w 395"/>
                <a:gd name="T85" fmla="*/ 88 h 89"/>
                <a:gd name="T86" fmla="*/ 387 w 395"/>
                <a:gd name="T87" fmla="*/ 84 h 89"/>
                <a:gd name="T88" fmla="*/ 393 w 395"/>
                <a:gd name="T89" fmla="*/ 79 h 8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5"/>
                <a:gd name="T136" fmla="*/ 0 h 89"/>
                <a:gd name="T137" fmla="*/ 395 w 395"/>
                <a:gd name="T138" fmla="*/ 89 h 8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5" h="89">
                  <a:moveTo>
                    <a:pt x="393" y="79"/>
                  </a:moveTo>
                  <a:lnTo>
                    <a:pt x="387" y="79"/>
                  </a:lnTo>
                  <a:lnTo>
                    <a:pt x="382" y="78"/>
                  </a:lnTo>
                  <a:lnTo>
                    <a:pt x="375" y="78"/>
                  </a:lnTo>
                  <a:lnTo>
                    <a:pt x="370" y="76"/>
                  </a:lnTo>
                  <a:lnTo>
                    <a:pt x="363" y="74"/>
                  </a:lnTo>
                  <a:lnTo>
                    <a:pt x="357" y="73"/>
                  </a:lnTo>
                  <a:lnTo>
                    <a:pt x="352" y="73"/>
                  </a:lnTo>
                  <a:lnTo>
                    <a:pt x="345" y="71"/>
                  </a:lnTo>
                  <a:lnTo>
                    <a:pt x="338" y="69"/>
                  </a:lnTo>
                  <a:lnTo>
                    <a:pt x="333" y="68"/>
                  </a:lnTo>
                  <a:lnTo>
                    <a:pt x="327" y="66"/>
                  </a:lnTo>
                  <a:lnTo>
                    <a:pt x="320" y="66"/>
                  </a:lnTo>
                  <a:lnTo>
                    <a:pt x="315" y="65"/>
                  </a:lnTo>
                  <a:lnTo>
                    <a:pt x="308" y="63"/>
                  </a:lnTo>
                  <a:lnTo>
                    <a:pt x="303" y="61"/>
                  </a:lnTo>
                  <a:lnTo>
                    <a:pt x="297" y="60"/>
                  </a:lnTo>
                  <a:lnTo>
                    <a:pt x="290" y="58"/>
                  </a:lnTo>
                  <a:lnTo>
                    <a:pt x="285" y="56"/>
                  </a:lnTo>
                  <a:lnTo>
                    <a:pt x="278" y="55"/>
                  </a:lnTo>
                  <a:lnTo>
                    <a:pt x="273" y="53"/>
                  </a:lnTo>
                  <a:lnTo>
                    <a:pt x="267" y="51"/>
                  </a:lnTo>
                  <a:lnTo>
                    <a:pt x="260" y="50"/>
                  </a:lnTo>
                  <a:lnTo>
                    <a:pt x="255" y="48"/>
                  </a:lnTo>
                  <a:lnTo>
                    <a:pt x="248" y="46"/>
                  </a:lnTo>
                  <a:lnTo>
                    <a:pt x="242" y="45"/>
                  </a:lnTo>
                  <a:lnTo>
                    <a:pt x="237" y="43"/>
                  </a:lnTo>
                  <a:lnTo>
                    <a:pt x="230" y="40"/>
                  </a:lnTo>
                  <a:lnTo>
                    <a:pt x="225" y="38"/>
                  </a:lnTo>
                  <a:lnTo>
                    <a:pt x="218" y="36"/>
                  </a:lnTo>
                  <a:lnTo>
                    <a:pt x="212" y="35"/>
                  </a:lnTo>
                  <a:lnTo>
                    <a:pt x="207" y="33"/>
                  </a:lnTo>
                  <a:lnTo>
                    <a:pt x="200" y="31"/>
                  </a:lnTo>
                  <a:lnTo>
                    <a:pt x="195" y="30"/>
                  </a:lnTo>
                  <a:lnTo>
                    <a:pt x="188" y="28"/>
                  </a:lnTo>
                  <a:lnTo>
                    <a:pt x="182" y="26"/>
                  </a:lnTo>
                  <a:lnTo>
                    <a:pt x="177" y="25"/>
                  </a:lnTo>
                  <a:lnTo>
                    <a:pt x="170" y="23"/>
                  </a:lnTo>
                  <a:lnTo>
                    <a:pt x="164" y="21"/>
                  </a:lnTo>
                  <a:lnTo>
                    <a:pt x="159" y="20"/>
                  </a:lnTo>
                  <a:lnTo>
                    <a:pt x="152" y="18"/>
                  </a:lnTo>
                  <a:lnTo>
                    <a:pt x="145" y="16"/>
                  </a:lnTo>
                  <a:lnTo>
                    <a:pt x="139" y="15"/>
                  </a:lnTo>
                  <a:lnTo>
                    <a:pt x="134" y="13"/>
                  </a:lnTo>
                  <a:lnTo>
                    <a:pt x="127" y="11"/>
                  </a:lnTo>
                  <a:lnTo>
                    <a:pt x="122" y="10"/>
                  </a:lnTo>
                  <a:lnTo>
                    <a:pt x="115" y="10"/>
                  </a:lnTo>
                  <a:lnTo>
                    <a:pt x="109" y="8"/>
                  </a:lnTo>
                  <a:lnTo>
                    <a:pt x="104" y="8"/>
                  </a:lnTo>
                  <a:lnTo>
                    <a:pt x="97" y="6"/>
                  </a:lnTo>
                  <a:lnTo>
                    <a:pt x="90" y="5"/>
                  </a:lnTo>
                  <a:lnTo>
                    <a:pt x="84" y="5"/>
                  </a:lnTo>
                  <a:lnTo>
                    <a:pt x="79" y="3"/>
                  </a:lnTo>
                  <a:lnTo>
                    <a:pt x="72" y="3"/>
                  </a:lnTo>
                  <a:lnTo>
                    <a:pt x="67" y="1"/>
                  </a:lnTo>
                  <a:lnTo>
                    <a:pt x="60" y="1"/>
                  </a:lnTo>
                  <a:lnTo>
                    <a:pt x="54" y="1"/>
                  </a:lnTo>
                  <a:lnTo>
                    <a:pt x="49" y="1"/>
                  </a:lnTo>
                  <a:lnTo>
                    <a:pt x="42" y="0"/>
                  </a:lnTo>
                  <a:lnTo>
                    <a:pt x="35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7" y="0"/>
                  </a:lnTo>
                  <a:lnTo>
                    <a:pt x="1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3"/>
                  </a:lnTo>
                  <a:lnTo>
                    <a:pt x="10" y="13"/>
                  </a:lnTo>
                  <a:lnTo>
                    <a:pt x="15" y="15"/>
                  </a:lnTo>
                  <a:lnTo>
                    <a:pt x="22" y="15"/>
                  </a:lnTo>
                  <a:lnTo>
                    <a:pt x="27" y="16"/>
                  </a:lnTo>
                  <a:lnTo>
                    <a:pt x="34" y="18"/>
                  </a:lnTo>
                  <a:lnTo>
                    <a:pt x="39" y="20"/>
                  </a:lnTo>
                  <a:lnTo>
                    <a:pt x="45" y="21"/>
                  </a:lnTo>
                  <a:lnTo>
                    <a:pt x="52" y="23"/>
                  </a:lnTo>
                  <a:lnTo>
                    <a:pt x="57" y="25"/>
                  </a:lnTo>
                  <a:lnTo>
                    <a:pt x="64" y="26"/>
                  </a:lnTo>
                  <a:lnTo>
                    <a:pt x="69" y="28"/>
                  </a:lnTo>
                  <a:lnTo>
                    <a:pt x="75" y="30"/>
                  </a:lnTo>
                  <a:lnTo>
                    <a:pt x="82" y="31"/>
                  </a:lnTo>
                  <a:lnTo>
                    <a:pt x="87" y="33"/>
                  </a:lnTo>
                  <a:lnTo>
                    <a:pt x="94" y="35"/>
                  </a:lnTo>
                  <a:lnTo>
                    <a:pt x="100" y="36"/>
                  </a:lnTo>
                  <a:lnTo>
                    <a:pt x="105" y="38"/>
                  </a:lnTo>
                  <a:lnTo>
                    <a:pt x="112" y="40"/>
                  </a:lnTo>
                  <a:lnTo>
                    <a:pt x="117" y="41"/>
                  </a:lnTo>
                  <a:lnTo>
                    <a:pt x="124" y="45"/>
                  </a:lnTo>
                  <a:lnTo>
                    <a:pt x="130" y="45"/>
                  </a:lnTo>
                  <a:lnTo>
                    <a:pt x="135" y="48"/>
                  </a:lnTo>
                  <a:lnTo>
                    <a:pt x="142" y="50"/>
                  </a:lnTo>
                  <a:lnTo>
                    <a:pt x="149" y="51"/>
                  </a:lnTo>
                  <a:lnTo>
                    <a:pt x="154" y="53"/>
                  </a:lnTo>
                  <a:lnTo>
                    <a:pt x="160" y="56"/>
                  </a:lnTo>
                  <a:lnTo>
                    <a:pt x="167" y="56"/>
                  </a:lnTo>
                  <a:lnTo>
                    <a:pt x="172" y="60"/>
                  </a:lnTo>
                  <a:lnTo>
                    <a:pt x="178" y="61"/>
                  </a:lnTo>
                  <a:lnTo>
                    <a:pt x="185" y="63"/>
                  </a:lnTo>
                  <a:lnTo>
                    <a:pt x="192" y="65"/>
                  </a:lnTo>
                  <a:lnTo>
                    <a:pt x="197" y="66"/>
                  </a:lnTo>
                  <a:lnTo>
                    <a:pt x="203" y="68"/>
                  </a:lnTo>
                  <a:lnTo>
                    <a:pt x="210" y="69"/>
                  </a:lnTo>
                  <a:lnTo>
                    <a:pt x="215" y="71"/>
                  </a:lnTo>
                  <a:lnTo>
                    <a:pt x="222" y="73"/>
                  </a:lnTo>
                  <a:lnTo>
                    <a:pt x="228" y="74"/>
                  </a:lnTo>
                  <a:lnTo>
                    <a:pt x="233" y="76"/>
                  </a:lnTo>
                  <a:lnTo>
                    <a:pt x="240" y="78"/>
                  </a:lnTo>
                  <a:lnTo>
                    <a:pt x="247" y="79"/>
                  </a:lnTo>
                  <a:lnTo>
                    <a:pt x="252" y="81"/>
                  </a:lnTo>
                  <a:lnTo>
                    <a:pt x="258" y="81"/>
                  </a:lnTo>
                  <a:lnTo>
                    <a:pt x="263" y="83"/>
                  </a:lnTo>
                  <a:lnTo>
                    <a:pt x="270" y="84"/>
                  </a:lnTo>
                  <a:lnTo>
                    <a:pt x="277" y="84"/>
                  </a:lnTo>
                  <a:lnTo>
                    <a:pt x="283" y="86"/>
                  </a:lnTo>
                  <a:lnTo>
                    <a:pt x="288" y="88"/>
                  </a:lnTo>
                  <a:lnTo>
                    <a:pt x="295" y="88"/>
                  </a:lnTo>
                  <a:lnTo>
                    <a:pt x="302" y="88"/>
                  </a:lnTo>
                  <a:lnTo>
                    <a:pt x="307" y="89"/>
                  </a:lnTo>
                  <a:lnTo>
                    <a:pt x="313" y="89"/>
                  </a:lnTo>
                  <a:lnTo>
                    <a:pt x="320" y="89"/>
                  </a:lnTo>
                  <a:lnTo>
                    <a:pt x="325" y="89"/>
                  </a:lnTo>
                  <a:lnTo>
                    <a:pt x="332" y="89"/>
                  </a:lnTo>
                  <a:lnTo>
                    <a:pt x="338" y="89"/>
                  </a:lnTo>
                  <a:lnTo>
                    <a:pt x="345" y="89"/>
                  </a:lnTo>
                  <a:lnTo>
                    <a:pt x="350" y="89"/>
                  </a:lnTo>
                  <a:lnTo>
                    <a:pt x="357" y="89"/>
                  </a:lnTo>
                  <a:lnTo>
                    <a:pt x="363" y="88"/>
                  </a:lnTo>
                  <a:lnTo>
                    <a:pt x="368" y="88"/>
                  </a:lnTo>
                  <a:lnTo>
                    <a:pt x="375" y="86"/>
                  </a:lnTo>
                  <a:lnTo>
                    <a:pt x="382" y="86"/>
                  </a:lnTo>
                  <a:lnTo>
                    <a:pt x="387" y="84"/>
                  </a:lnTo>
                  <a:lnTo>
                    <a:pt x="393" y="84"/>
                  </a:lnTo>
                  <a:lnTo>
                    <a:pt x="395" y="81"/>
                  </a:lnTo>
                  <a:lnTo>
                    <a:pt x="393" y="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" name="Freeform 54">
              <a:extLst>
                <a:ext uri="{FF2B5EF4-FFF2-40B4-BE49-F238E27FC236}">
                  <a16:creationId xmlns:a16="http://schemas.microsoft.com/office/drawing/2014/main" id="{303BDFD2-3A80-42EA-A5F0-DF6E9A525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080"/>
              <a:ext cx="120" cy="141"/>
            </a:xfrm>
            <a:custGeom>
              <a:avLst/>
              <a:gdLst>
                <a:gd name="T0" fmla="*/ 113 w 120"/>
                <a:gd name="T1" fmla="*/ 5 h 141"/>
                <a:gd name="T2" fmla="*/ 101 w 120"/>
                <a:gd name="T3" fmla="*/ 3 h 141"/>
                <a:gd name="T4" fmla="*/ 91 w 120"/>
                <a:gd name="T5" fmla="*/ 0 h 141"/>
                <a:gd name="T6" fmla="*/ 83 w 120"/>
                <a:gd name="T7" fmla="*/ 0 h 141"/>
                <a:gd name="T8" fmla="*/ 68 w 120"/>
                <a:gd name="T9" fmla="*/ 0 h 141"/>
                <a:gd name="T10" fmla="*/ 60 w 120"/>
                <a:gd name="T11" fmla="*/ 0 h 141"/>
                <a:gd name="T12" fmla="*/ 51 w 120"/>
                <a:gd name="T13" fmla="*/ 0 h 141"/>
                <a:gd name="T14" fmla="*/ 41 w 120"/>
                <a:gd name="T15" fmla="*/ 0 h 141"/>
                <a:gd name="T16" fmla="*/ 33 w 120"/>
                <a:gd name="T17" fmla="*/ 0 h 141"/>
                <a:gd name="T18" fmla="*/ 23 w 120"/>
                <a:gd name="T19" fmla="*/ 1 h 141"/>
                <a:gd name="T20" fmla="*/ 15 w 120"/>
                <a:gd name="T21" fmla="*/ 5 h 141"/>
                <a:gd name="T22" fmla="*/ 6 w 120"/>
                <a:gd name="T23" fmla="*/ 10 h 141"/>
                <a:gd name="T24" fmla="*/ 1 w 120"/>
                <a:gd name="T25" fmla="*/ 18 h 141"/>
                <a:gd name="T26" fmla="*/ 0 w 120"/>
                <a:gd name="T27" fmla="*/ 26 h 141"/>
                <a:gd name="T28" fmla="*/ 3 w 120"/>
                <a:gd name="T29" fmla="*/ 39 h 141"/>
                <a:gd name="T30" fmla="*/ 8 w 120"/>
                <a:gd name="T31" fmla="*/ 51 h 141"/>
                <a:gd name="T32" fmla="*/ 11 w 120"/>
                <a:gd name="T33" fmla="*/ 64 h 141"/>
                <a:gd name="T34" fmla="*/ 16 w 120"/>
                <a:gd name="T35" fmla="*/ 73 h 141"/>
                <a:gd name="T36" fmla="*/ 21 w 120"/>
                <a:gd name="T37" fmla="*/ 84 h 141"/>
                <a:gd name="T38" fmla="*/ 26 w 120"/>
                <a:gd name="T39" fmla="*/ 96 h 141"/>
                <a:gd name="T40" fmla="*/ 30 w 120"/>
                <a:gd name="T41" fmla="*/ 109 h 141"/>
                <a:gd name="T42" fmla="*/ 36 w 120"/>
                <a:gd name="T43" fmla="*/ 121 h 141"/>
                <a:gd name="T44" fmla="*/ 43 w 120"/>
                <a:gd name="T45" fmla="*/ 133 h 141"/>
                <a:gd name="T46" fmla="*/ 50 w 120"/>
                <a:gd name="T47" fmla="*/ 141 h 141"/>
                <a:gd name="T48" fmla="*/ 55 w 120"/>
                <a:gd name="T49" fmla="*/ 136 h 141"/>
                <a:gd name="T50" fmla="*/ 51 w 120"/>
                <a:gd name="T51" fmla="*/ 126 h 141"/>
                <a:gd name="T52" fmla="*/ 46 w 120"/>
                <a:gd name="T53" fmla="*/ 113 h 141"/>
                <a:gd name="T54" fmla="*/ 41 w 120"/>
                <a:gd name="T55" fmla="*/ 104 h 141"/>
                <a:gd name="T56" fmla="*/ 35 w 120"/>
                <a:gd name="T57" fmla="*/ 91 h 141"/>
                <a:gd name="T58" fmla="*/ 30 w 120"/>
                <a:gd name="T59" fmla="*/ 79 h 141"/>
                <a:gd name="T60" fmla="*/ 26 w 120"/>
                <a:gd name="T61" fmla="*/ 69 h 141"/>
                <a:gd name="T62" fmla="*/ 21 w 120"/>
                <a:gd name="T63" fmla="*/ 58 h 141"/>
                <a:gd name="T64" fmla="*/ 20 w 120"/>
                <a:gd name="T65" fmla="*/ 48 h 141"/>
                <a:gd name="T66" fmla="*/ 16 w 120"/>
                <a:gd name="T67" fmla="*/ 36 h 141"/>
                <a:gd name="T68" fmla="*/ 16 w 120"/>
                <a:gd name="T69" fmla="*/ 26 h 141"/>
                <a:gd name="T70" fmla="*/ 21 w 120"/>
                <a:gd name="T71" fmla="*/ 20 h 141"/>
                <a:gd name="T72" fmla="*/ 31 w 120"/>
                <a:gd name="T73" fmla="*/ 16 h 141"/>
                <a:gd name="T74" fmla="*/ 43 w 120"/>
                <a:gd name="T75" fmla="*/ 13 h 141"/>
                <a:gd name="T76" fmla="*/ 56 w 120"/>
                <a:gd name="T77" fmla="*/ 13 h 141"/>
                <a:gd name="T78" fmla="*/ 66 w 120"/>
                <a:gd name="T79" fmla="*/ 13 h 141"/>
                <a:gd name="T80" fmla="*/ 80 w 120"/>
                <a:gd name="T81" fmla="*/ 11 h 141"/>
                <a:gd name="T82" fmla="*/ 91 w 120"/>
                <a:gd name="T83" fmla="*/ 10 h 141"/>
                <a:gd name="T84" fmla="*/ 101 w 120"/>
                <a:gd name="T85" fmla="*/ 10 h 141"/>
                <a:gd name="T86" fmla="*/ 111 w 120"/>
                <a:gd name="T87" fmla="*/ 6 h 141"/>
                <a:gd name="T88" fmla="*/ 120 w 120"/>
                <a:gd name="T89" fmla="*/ 8 h 141"/>
                <a:gd name="T90" fmla="*/ 120 w 120"/>
                <a:gd name="T91" fmla="*/ 6 h 141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0"/>
                <a:gd name="T139" fmla="*/ 0 h 141"/>
                <a:gd name="T140" fmla="*/ 120 w 120"/>
                <a:gd name="T141" fmla="*/ 141 h 141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0" h="141">
                  <a:moveTo>
                    <a:pt x="120" y="6"/>
                  </a:moveTo>
                  <a:lnTo>
                    <a:pt x="116" y="5"/>
                  </a:lnTo>
                  <a:lnTo>
                    <a:pt x="113" y="5"/>
                  </a:lnTo>
                  <a:lnTo>
                    <a:pt x="110" y="5"/>
                  </a:lnTo>
                  <a:lnTo>
                    <a:pt x="106" y="5"/>
                  </a:lnTo>
                  <a:lnTo>
                    <a:pt x="101" y="3"/>
                  </a:lnTo>
                  <a:lnTo>
                    <a:pt x="98" y="1"/>
                  </a:lnTo>
                  <a:lnTo>
                    <a:pt x="95" y="0"/>
                  </a:lnTo>
                  <a:lnTo>
                    <a:pt x="91" y="0"/>
                  </a:lnTo>
                  <a:lnTo>
                    <a:pt x="88" y="0"/>
                  </a:lnTo>
                  <a:lnTo>
                    <a:pt x="86" y="0"/>
                  </a:lnTo>
                  <a:lnTo>
                    <a:pt x="83" y="0"/>
                  </a:lnTo>
                  <a:lnTo>
                    <a:pt x="80" y="0"/>
                  </a:lnTo>
                  <a:lnTo>
                    <a:pt x="75" y="0"/>
                  </a:lnTo>
                  <a:lnTo>
                    <a:pt x="68" y="0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3" y="0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5" y="0"/>
                  </a:lnTo>
                  <a:lnTo>
                    <a:pt x="41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3" y="0"/>
                  </a:lnTo>
                  <a:lnTo>
                    <a:pt x="30" y="0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20" y="3"/>
                  </a:lnTo>
                  <a:lnTo>
                    <a:pt x="18" y="3"/>
                  </a:lnTo>
                  <a:lnTo>
                    <a:pt x="15" y="5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5" y="11"/>
                  </a:lnTo>
                  <a:lnTo>
                    <a:pt x="3" y="15"/>
                  </a:lnTo>
                  <a:lnTo>
                    <a:pt x="1" y="18"/>
                  </a:lnTo>
                  <a:lnTo>
                    <a:pt x="0" y="20"/>
                  </a:lnTo>
                  <a:lnTo>
                    <a:pt x="0" y="23"/>
                  </a:lnTo>
                  <a:lnTo>
                    <a:pt x="0" y="26"/>
                  </a:lnTo>
                  <a:lnTo>
                    <a:pt x="1" y="31"/>
                  </a:lnTo>
                  <a:lnTo>
                    <a:pt x="1" y="34"/>
                  </a:lnTo>
                  <a:lnTo>
                    <a:pt x="3" y="39"/>
                  </a:lnTo>
                  <a:lnTo>
                    <a:pt x="5" y="43"/>
                  </a:lnTo>
                  <a:lnTo>
                    <a:pt x="6" y="48"/>
                  </a:lnTo>
                  <a:lnTo>
                    <a:pt x="8" y="51"/>
                  </a:lnTo>
                  <a:lnTo>
                    <a:pt x="8" y="56"/>
                  </a:lnTo>
                  <a:lnTo>
                    <a:pt x="10" y="59"/>
                  </a:lnTo>
                  <a:lnTo>
                    <a:pt x="11" y="64"/>
                  </a:lnTo>
                  <a:lnTo>
                    <a:pt x="13" y="68"/>
                  </a:lnTo>
                  <a:lnTo>
                    <a:pt x="15" y="69"/>
                  </a:lnTo>
                  <a:lnTo>
                    <a:pt x="16" y="73"/>
                  </a:lnTo>
                  <a:lnTo>
                    <a:pt x="18" y="76"/>
                  </a:lnTo>
                  <a:lnTo>
                    <a:pt x="20" y="79"/>
                  </a:lnTo>
                  <a:lnTo>
                    <a:pt x="21" y="84"/>
                  </a:lnTo>
                  <a:lnTo>
                    <a:pt x="23" y="88"/>
                  </a:lnTo>
                  <a:lnTo>
                    <a:pt x="25" y="93"/>
                  </a:lnTo>
                  <a:lnTo>
                    <a:pt x="26" y="96"/>
                  </a:lnTo>
                  <a:lnTo>
                    <a:pt x="28" y="101"/>
                  </a:lnTo>
                  <a:lnTo>
                    <a:pt x="30" y="104"/>
                  </a:lnTo>
                  <a:lnTo>
                    <a:pt x="30" y="109"/>
                  </a:lnTo>
                  <a:lnTo>
                    <a:pt x="31" y="113"/>
                  </a:lnTo>
                  <a:lnTo>
                    <a:pt x="33" y="118"/>
                  </a:lnTo>
                  <a:lnTo>
                    <a:pt x="36" y="121"/>
                  </a:lnTo>
                  <a:lnTo>
                    <a:pt x="38" y="124"/>
                  </a:lnTo>
                  <a:lnTo>
                    <a:pt x="40" y="129"/>
                  </a:lnTo>
                  <a:lnTo>
                    <a:pt x="43" y="133"/>
                  </a:lnTo>
                  <a:lnTo>
                    <a:pt x="45" y="136"/>
                  </a:lnTo>
                  <a:lnTo>
                    <a:pt x="48" y="139"/>
                  </a:lnTo>
                  <a:lnTo>
                    <a:pt x="50" y="141"/>
                  </a:lnTo>
                  <a:lnTo>
                    <a:pt x="53" y="139"/>
                  </a:lnTo>
                  <a:lnTo>
                    <a:pt x="53" y="138"/>
                  </a:lnTo>
                  <a:lnTo>
                    <a:pt x="55" y="136"/>
                  </a:lnTo>
                  <a:lnTo>
                    <a:pt x="53" y="133"/>
                  </a:lnTo>
                  <a:lnTo>
                    <a:pt x="53" y="129"/>
                  </a:lnTo>
                  <a:lnTo>
                    <a:pt x="51" y="126"/>
                  </a:lnTo>
                  <a:lnTo>
                    <a:pt x="51" y="124"/>
                  </a:lnTo>
                  <a:lnTo>
                    <a:pt x="48" y="118"/>
                  </a:lnTo>
                  <a:lnTo>
                    <a:pt x="46" y="113"/>
                  </a:lnTo>
                  <a:lnTo>
                    <a:pt x="45" y="109"/>
                  </a:lnTo>
                  <a:lnTo>
                    <a:pt x="43" y="106"/>
                  </a:lnTo>
                  <a:lnTo>
                    <a:pt x="41" y="104"/>
                  </a:lnTo>
                  <a:lnTo>
                    <a:pt x="40" y="101"/>
                  </a:lnTo>
                  <a:lnTo>
                    <a:pt x="36" y="96"/>
                  </a:lnTo>
                  <a:lnTo>
                    <a:pt x="35" y="91"/>
                  </a:lnTo>
                  <a:lnTo>
                    <a:pt x="33" y="88"/>
                  </a:lnTo>
                  <a:lnTo>
                    <a:pt x="31" y="84"/>
                  </a:lnTo>
                  <a:lnTo>
                    <a:pt x="30" y="79"/>
                  </a:lnTo>
                  <a:lnTo>
                    <a:pt x="28" y="78"/>
                  </a:lnTo>
                  <a:lnTo>
                    <a:pt x="26" y="73"/>
                  </a:lnTo>
                  <a:lnTo>
                    <a:pt x="26" y="69"/>
                  </a:lnTo>
                  <a:lnTo>
                    <a:pt x="25" y="66"/>
                  </a:lnTo>
                  <a:lnTo>
                    <a:pt x="23" y="63"/>
                  </a:lnTo>
                  <a:lnTo>
                    <a:pt x="21" y="58"/>
                  </a:lnTo>
                  <a:lnTo>
                    <a:pt x="21" y="54"/>
                  </a:lnTo>
                  <a:lnTo>
                    <a:pt x="20" y="51"/>
                  </a:lnTo>
                  <a:lnTo>
                    <a:pt x="20" y="48"/>
                  </a:lnTo>
                  <a:lnTo>
                    <a:pt x="18" y="44"/>
                  </a:lnTo>
                  <a:lnTo>
                    <a:pt x="18" y="41"/>
                  </a:lnTo>
                  <a:lnTo>
                    <a:pt x="16" y="36"/>
                  </a:lnTo>
                  <a:lnTo>
                    <a:pt x="16" y="33"/>
                  </a:lnTo>
                  <a:lnTo>
                    <a:pt x="16" y="30"/>
                  </a:lnTo>
                  <a:lnTo>
                    <a:pt x="16" y="26"/>
                  </a:lnTo>
                  <a:lnTo>
                    <a:pt x="18" y="23"/>
                  </a:lnTo>
                  <a:lnTo>
                    <a:pt x="20" y="21"/>
                  </a:lnTo>
                  <a:lnTo>
                    <a:pt x="21" y="20"/>
                  </a:lnTo>
                  <a:lnTo>
                    <a:pt x="25" y="18"/>
                  </a:lnTo>
                  <a:lnTo>
                    <a:pt x="28" y="16"/>
                  </a:lnTo>
                  <a:lnTo>
                    <a:pt x="31" y="16"/>
                  </a:lnTo>
                  <a:lnTo>
                    <a:pt x="35" y="15"/>
                  </a:lnTo>
                  <a:lnTo>
                    <a:pt x="40" y="15"/>
                  </a:lnTo>
                  <a:lnTo>
                    <a:pt x="43" y="13"/>
                  </a:lnTo>
                  <a:lnTo>
                    <a:pt x="48" y="13"/>
                  </a:lnTo>
                  <a:lnTo>
                    <a:pt x="51" y="13"/>
                  </a:lnTo>
                  <a:lnTo>
                    <a:pt x="56" y="13"/>
                  </a:lnTo>
                  <a:lnTo>
                    <a:pt x="60" y="13"/>
                  </a:lnTo>
                  <a:lnTo>
                    <a:pt x="63" y="13"/>
                  </a:lnTo>
                  <a:lnTo>
                    <a:pt x="66" y="13"/>
                  </a:lnTo>
                  <a:lnTo>
                    <a:pt x="71" y="11"/>
                  </a:lnTo>
                  <a:lnTo>
                    <a:pt x="75" y="11"/>
                  </a:lnTo>
                  <a:lnTo>
                    <a:pt x="80" y="11"/>
                  </a:lnTo>
                  <a:lnTo>
                    <a:pt x="83" y="10"/>
                  </a:lnTo>
                  <a:lnTo>
                    <a:pt x="88" y="10"/>
                  </a:lnTo>
                  <a:lnTo>
                    <a:pt x="91" y="10"/>
                  </a:lnTo>
                  <a:lnTo>
                    <a:pt x="96" y="10"/>
                  </a:lnTo>
                  <a:lnTo>
                    <a:pt x="98" y="10"/>
                  </a:lnTo>
                  <a:lnTo>
                    <a:pt x="101" y="10"/>
                  </a:lnTo>
                  <a:lnTo>
                    <a:pt x="105" y="8"/>
                  </a:lnTo>
                  <a:lnTo>
                    <a:pt x="108" y="8"/>
                  </a:lnTo>
                  <a:lnTo>
                    <a:pt x="111" y="6"/>
                  </a:lnTo>
                  <a:lnTo>
                    <a:pt x="115" y="6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55">
              <a:extLst>
                <a:ext uri="{FF2B5EF4-FFF2-40B4-BE49-F238E27FC236}">
                  <a16:creationId xmlns:a16="http://schemas.microsoft.com/office/drawing/2014/main" id="{5E52D779-908D-8082-A6E3-7D0B78D03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053"/>
              <a:ext cx="130" cy="203"/>
            </a:xfrm>
            <a:custGeom>
              <a:avLst/>
              <a:gdLst>
                <a:gd name="T0" fmla="*/ 9 w 130"/>
                <a:gd name="T1" fmla="*/ 12 h 203"/>
                <a:gd name="T2" fmla="*/ 20 w 130"/>
                <a:gd name="T3" fmla="*/ 12 h 203"/>
                <a:gd name="T4" fmla="*/ 34 w 130"/>
                <a:gd name="T5" fmla="*/ 13 h 203"/>
                <a:gd name="T6" fmla="*/ 45 w 130"/>
                <a:gd name="T7" fmla="*/ 17 h 203"/>
                <a:gd name="T8" fmla="*/ 60 w 130"/>
                <a:gd name="T9" fmla="*/ 20 h 203"/>
                <a:gd name="T10" fmla="*/ 72 w 130"/>
                <a:gd name="T11" fmla="*/ 27 h 203"/>
                <a:gd name="T12" fmla="*/ 84 w 130"/>
                <a:gd name="T13" fmla="*/ 32 h 203"/>
                <a:gd name="T14" fmla="*/ 94 w 130"/>
                <a:gd name="T15" fmla="*/ 40 h 203"/>
                <a:gd name="T16" fmla="*/ 100 w 130"/>
                <a:gd name="T17" fmla="*/ 48 h 203"/>
                <a:gd name="T18" fmla="*/ 104 w 130"/>
                <a:gd name="T19" fmla="*/ 58 h 203"/>
                <a:gd name="T20" fmla="*/ 105 w 130"/>
                <a:gd name="T21" fmla="*/ 71 h 203"/>
                <a:gd name="T22" fmla="*/ 102 w 130"/>
                <a:gd name="T23" fmla="*/ 81 h 203"/>
                <a:gd name="T24" fmla="*/ 99 w 130"/>
                <a:gd name="T25" fmla="*/ 93 h 203"/>
                <a:gd name="T26" fmla="*/ 94 w 130"/>
                <a:gd name="T27" fmla="*/ 105 h 203"/>
                <a:gd name="T28" fmla="*/ 89 w 130"/>
                <a:gd name="T29" fmla="*/ 116 h 203"/>
                <a:gd name="T30" fmla="*/ 84 w 130"/>
                <a:gd name="T31" fmla="*/ 126 h 203"/>
                <a:gd name="T32" fmla="*/ 77 w 130"/>
                <a:gd name="T33" fmla="*/ 138 h 203"/>
                <a:gd name="T34" fmla="*/ 70 w 130"/>
                <a:gd name="T35" fmla="*/ 148 h 203"/>
                <a:gd name="T36" fmla="*/ 64 w 130"/>
                <a:gd name="T37" fmla="*/ 160 h 203"/>
                <a:gd name="T38" fmla="*/ 55 w 130"/>
                <a:gd name="T39" fmla="*/ 170 h 203"/>
                <a:gd name="T40" fmla="*/ 49 w 130"/>
                <a:gd name="T41" fmla="*/ 178 h 203"/>
                <a:gd name="T42" fmla="*/ 40 w 130"/>
                <a:gd name="T43" fmla="*/ 188 h 203"/>
                <a:gd name="T44" fmla="*/ 44 w 130"/>
                <a:gd name="T45" fmla="*/ 200 h 203"/>
                <a:gd name="T46" fmla="*/ 55 w 130"/>
                <a:gd name="T47" fmla="*/ 201 h 203"/>
                <a:gd name="T48" fmla="*/ 65 w 130"/>
                <a:gd name="T49" fmla="*/ 193 h 203"/>
                <a:gd name="T50" fmla="*/ 74 w 130"/>
                <a:gd name="T51" fmla="*/ 183 h 203"/>
                <a:gd name="T52" fmla="*/ 84 w 130"/>
                <a:gd name="T53" fmla="*/ 171 h 203"/>
                <a:gd name="T54" fmla="*/ 94 w 130"/>
                <a:gd name="T55" fmla="*/ 156 h 203"/>
                <a:gd name="T56" fmla="*/ 102 w 130"/>
                <a:gd name="T57" fmla="*/ 141 h 203"/>
                <a:gd name="T58" fmla="*/ 110 w 130"/>
                <a:gd name="T59" fmla="*/ 126 h 203"/>
                <a:gd name="T60" fmla="*/ 117 w 130"/>
                <a:gd name="T61" fmla="*/ 111 h 203"/>
                <a:gd name="T62" fmla="*/ 124 w 130"/>
                <a:gd name="T63" fmla="*/ 96 h 203"/>
                <a:gd name="T64" fmla="*/ 127 w 130"/>
                <a:gd name="T65" fmla="*/ 81 h 203"/>
                <a:gd name="T66" fmla="*/ 129 w 130"/>
                <a:gd name="T67" fmla="*/ 66 h 203"/>
                <a:gd name="T68" fmla="*/ 130 w 130"/>
                <a:gd name="T69" fmla="*/ 53 h 203"/>
                <a:gd name="T70" fmla="*/ 125 w 130"/>
                <a:gd name="T71" fmla="*/ 38 h 203"/>
                <a:gd name="T72" fmla="*/ 119 w 130"/>
                <a:gd name="T73" fmla="*/ 27 h 203"/>
                <a:gd name="T74" fmla="*/ 109 w 130"/>
                <a:gd name="T75" fmla="*/ 17 h 203"/>
                <a:gd name="T76" fmla="*/ 97 w 130"/>
                <a:gd name="T77" fmla="*/ 10 h 203"/>
                <a:gd name="T78" fmla="*/ 82 w 130"/>
                <a:gd name="T79" fmla="*/ 3 h 203"/>
                <a:gd name="T80" fmla="*/ 67 w 130"/>
                <a:gd name="T81" fmla="*/ 2 h 203"/>
                <a:gd name="T82" fmla="*/ 52 w 130"/>
                <a:gd name="T83" fmla="*/ 0 h 203"/>
                <a:gd name="T84" fmla="*/ 37 w 130"/>
                <a:gd name="T85" fmla="*/ 2 h 203"/>
                <a:gd name="T86" fmla="*/ 22 w 130"/>
                <a:gd name="T87" fmla="*/ 3 h 203"/>
                <a:gd name="T88" fmla="*/ 9 w 130"/>
                <a:gd name="T89" fmla="*/ 7 h 203"/>
                <a:gd name="T90" fmla="*/ 0 w 130"/>
                <a:gd name="T91" fmla="*/ 10 h 203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30"/>
                <a:gd name="T139" fmla="*/ 0 h 203"/>
                <a:gd name="T140" fmla="*/ 130 w 130"/>
                <a:gd name="T141" fmla="*/ 203 h 203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30" h="203">
                  <a:moveTo>
                    <a:pt x="2" y="12"/>
                  </a:moveTo>
                  <a:lnTo>
                    <a:pt x="5" y="12"/>
                  </a:lnTo>
                  <a:lnTo>
                    <a:pt x="9" y="12"/>
                  </a:lnTo>
                  <a:lnTo>
                    <a:pt x="12" y="12"/>
                  </a:lnTo>
                  <a:lnTo>
                    <a:pt x="17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9" y="13"/>
                  </a:lnTo>
                  <a:lnTo>
                    <a:pt x="34" y="13"/>
                  </a:lnTo>
                  <a:lnTo>
                    <a:pt x="37" y="13"/>
                  </a:lnTo>
                  <a:lnTo>
                    <a:pt x="42" y="15"/>
                  </a:lnTo>
                  <a:lnTo>
                    <a:pt x="45" y="17"/>
                  </a:lnTo>
                  <a:lnTo>
                    <a:pt x="50" y="18"/>
                  </a:lnTo>
                  <a:lnTo>
                    <a:pt x="55" y="18"/>
                  </a:lnTo>
                  <a:lnTo>
                    <a:pt x="60" y="20"/>
                  </a:lnTo>
                  <a:lnTo>
                    <a:pt x="64" y="22"/>
                  </a:lnTo>
                  <a:lnTo>
                    <a:pt x="69" y="25"/>
                  </a:lnTo>
                  <a:lnTo>
                    <a:pt x="72" y="27"/>
                  </a:lnTo>
                  <a:lnTo>
                    <a:pt x="77" y="27"/>
                  </a:lnTo>
                  <a:lnTo>
                    <a:pt x="80" y="30"/>
                  </a:lnTo>
                  <a:lnTo>
                    <a:pt x="84" y="32"/>
                  </a:lnTo>
                  <a:lnTo>
                    <a:pt x="87" y="35"/>
                  </a:lnTo>
                  <a:lnTo>
                    <a:pt x="90" y="37"/>
                  </a:lnTo>
                  <a:lnTo>
                    <a:pt x="94" y="40"/>
                  </a:lnTo>
                  <a:lnTo>
                    <a:pt x="97" y="43"/>
                  </a:lnTo>
                  <a:lnTo>
                    <a:pt x="99" y="45"/>
                  </a:lnTo>
                  <a:lnTo>
                    <a:pt x="100" y="48"/>
                  </a:lnTo>
                  <a:lnTo>
                    <a:pt x="102" y="52"/>
                  </a:lnTo>
                  <a:lnTo>
                    <a:pt x="104" y="55"/>
                  </a:lnTo>
                  <a:lnTo>
                    <a:pt x="104" y="58"/>
                  </a:lnTo>
                  <a:lnTo>
                    <a:pt x="105" y="61"/>
                  </a:lnTo>
                  <a:lnTo>
                    <a:pt x="105" y="66"/>
                  </a:lnTo>
                  <a:lnTo>
                    <a:pt x="105" y="71"/>
                  </a:lnTo>
                  <a:lnTo>
                    <a:pt x="104" y="73"/>
                  </a:lnTo>
                  <a:lnTo>
                    <a:pt x="102" y="78"/>
                  </a:lnTo>
                  <a:lnTo>
                    <a:pt x="102" y="81"/>
                  </a:lnTo>
                  <a:lnTo>
                    <a:pt x="100" y="85"/>
                  </a:lnTo>
                  <a:lnTo>
                    <a:pt x="99" y="88"/>
                  </a:lnTo>
                  <a:lnTo>
                    <a:pt x="99" y="93"/>
                  </a:lnTo>
                  <a:lnTo>
                    <a:pt x="97" y="96"/>
                  </a:lnTo>
                  <a:lnTo>
                    <a:pt x="95" y="101"/>
                  </a:lnTo>
                  <a:lnTo>
                    <a:pt x="94" y="105"/>
                  </a:lnTo>
                  <a:lnTo>
                    <a:pt x="92" y="108"/>
                  </a:lnTo>
                  <a:lnTo>
                    <a:pt x="90" y="111"/>
                  </a:lnTo>
                  <a:lnTo>
                    <a:pt x="89" y="116"/>
                  </a:lnTo>
                  <a:lnTo>
                    <a:pt x="87" y="120"/>
                  </a:lnTo>
                  <a:lnTo>
                    <a:pt x="85" y="123"/>
                  </a:lnTo>
                  <a:lnTo>
                    <a:pt x="84" y="126"/>
                  </a:lnTo>
                  <a:lnTo>
                    <a:pt x="82" y="131"/>
                  </a:lnTo>
                  <a:lnTo>
                    <a:pt x="79" y="135"/>
                  </a:lnTo>
                  <a:lnTo>
                    <a:pt x="77" y="138"/>
                  </a:lnTo>
                  <a:lnTo>
                    <a:pt x="75" y="141"/>
                  </a:lnTo>
                  <a:lnTo>
                    <a:pt x="72" y="145"/>
                  </a:lnTo>
                  <a:lnTo>
                    <a:pt x="70" y="148"/>
                  </a:lnTo>
                  <a:lnTo>
                    <a:pt x="67" y="151"/>
                  </a:lnTo>
                  <a:lnTo>
                    <a:pt x="65" y="156"/>
                  </a:lnTo>
                  <a:lnTo>
                    <a:pt x="64" y="160"/>
                  </a:lnTo>
                  <a:lnTo>
                    <a:pt x="60" y="163"/>
                  </a:lnTo>
                  <a:lnTo>
                    <a:pt x="59" y="166"/>
                  </a:lnTo>
                  <a:lnTo>
                    <a:pt x="55" y="170"/>
                  </a:lnTo>
                  <a:lnTo>
                    <a:pt x="54" y="173"/>
                  </a:lnTo>
                  <a:lnTo>
                    <a:pt x="50" y="175"/>
                  </a:lnTo>
                  <a:lnTo>
                    <a:pt x="49" y="178"/>
                  </a:lnTo>
                  <a:lnTo>
                    <a:pt x="45" y="181"/>
                  </a:lnTo>
                  <a:lnTo>
                    <a:pt x="44" y="185"/>
                  </a:lnTo>
                  <a:lnTo>
                    <a:pt x="40" y="188"/>
                  </a:lnTo>
                  <a:lnTo>
                    <a:pt x="40" y="191"/>
                  </a:lnTo>
                  <a:lnTo>
                    <a:pt x="40" y="196"/>
                  </a:lnTo>
                  <a:lnTo>
                    <a:pt x="44" y="200"/>
                  </a:lnTo>
                  <a:lnTo>
                    <a:pt x="45" y="201"/>
                  </a:lnTo>
                  <a:lnTo>
                    <a:pt x="50" y="203"/>
                  </a:lnTo>
                  <a:lnTo>
                    <a:pt x="55" y="201"/>
                  </a:lnTo>
                  <a:lnTo>
                    <a:pt x="59" y="200"/>
                  </a:lnTo>
                  <a:lnTo>
                    <a:pt x="62" y="196"/>
                  </a:lnTo>
                  <a:lnTo>
                    <a:pt x="65" y="193"/>
                  </a:lnTo>
                  <a:lnTo>
                    <a:pt x="67" y="190"/>
                  </a:lnTo>
                  <a:lnTo>
                    <a:pt x="70" y="186"/>
                  </a:lnTo>
                  <a:lnTo>
                    <a:pt x="74" y="183"/>
                  </a:lnTo>
                  <a:lnTo>
                    <a:pt x="77" y="178"/>
                  </a:lnTo>
                  <a:lnTo>
                    <a:pt x="80" y="175"/>
                  </a:lnTo>
                  <a:lnTo>
                    <a:pt x="84" y="171"/>
                  </a:lnTo>
                  <a:lnTo>
                    <a:pt x="87" y="166"/>
                  </a:lnTo>
                  <a:lnTo>
                    <a:pt x="90" y="161"/>
                  </a:lnTo>
                  <a:lnTo>
                    <a:pt x="94" y="156"/>
                  </a:lnTo>
                  <a:lnTo>
                    <a:pt x="97" y="151"/>
                  </a:lnTo>
                  <a:lnTo>
                    <a:pt x="99" y="146"/>
                  </a:lnTo>
                  <a:lnTo>
                    <a:pt x="102" y="141"/>
                  </a:lnTo>
                  <a:lnTo>
                    <a:pt x="105" y="138"/>
                  </a:lnTo>
                  <a:lnTo>
                    <a:pt x="109" y="133"/>
                  </a:lnTo>
                  <a:lnTo>
                    <a:pt x="110" y="126"/>
                  </a:lnTo>
                  <a:lnTo>
                    <a:pt x="112" y="121"/>
                  </a:lnTo>
                  <a:lnTo>
                    <a:pt x="115" y="116"/>
                  </a:lnTo>
                  <a:lnTo>
                    <a:pt x="117" y="111"/>
                  </a:lnTo>
                  <a:lnTo>
                    <a:pt x="120" y="106"/>
                  </a:lnTo>
                  <a:lnTo>
                    <a:pt x="122" y="101"/>
                  </a:lnTo>
                  <a:lnTo>
                    <a:pt x="124" y="96"/>
                  </a:lnTo>
                  <a:lnTo>
                    <a:pt x="125" y="91"/>
                  </a:lnTo>
                  <a:lnTo>
                    <a:pt x="127" y="86"/>
                  </a:lnTo>
                  <a:lnTo>
                    <a:pt x="127" y="81"/>
                  </a:lnTo>
                  <a:lnTo>
                    <a:pt x="129" y="76"/>
                  </a:lnTo>
                  <a:lnTo>
                    <a:pt x="129" y="71"/>
                  </a:lnTo>
                  <a:lnTo>
                    <a:pt x="129" y="66"/>
                  </a:lnTo>
                  <a:lnTo>
                    <a:pt x="130" y="61"/>
                  </a:lnTo>
                  <a:lnTo>
                    <a:pt x="130" y="58"/>
                  </a:lnTo>
                  <a:lnTo>
                    <a:pt x="130" y="53"/>
                  </a:lnTo>
                  <a:lnTo>
                    <a:pt x="129" y="48"/>
                  </a:lnTo>
                  <a:lnTo>
                    <a:pt x="127" y="43"/>
                  </a:lnTo>
                  <a:lnTo>
                    <a:pt x="125" y="38"/>
                  </a:lnTo>
                  <a:lnTo>
                    <a:pt x="124" y="35"/>
                  </a:lnTo>
                  <a:lnTo>
                    <a:pt x="122" y="30"/>
                  </a:lnTo>
                  <a:lnTo>
                    <a:pt x="119" y="27"/>
                  </a:lnTo>
                  <a:lnTo>
                    <a:pt x="115" y="23"/>
                  </a:lnTo>
                  <a:lnTo>
                    <a:pt x="112" y="20"/>
                  </a:lnTo>
                  <a:lnTo>
                    <a:pt x="109" y="17"/>
                  </a:lnTo>
                  <a:lnTo>
                    <a:pt x="105" y="13"/>
                  </a:lnTo>
                  <a:lnTo>
                    <a:pt x="100" y="12"/>
                  </a:lnTo>
                  <a:lnTo>
                    <a:pt x="97" y="10"/>
                  </a:lnTo>
                  <a:lnTo>
                    <a:pt x="92" y="7"/>
                  </a:lnTo>
                  <a:lnTo>
                    <a:pt x="87" y="5"/>
                  </a:lnTo>
                  <a:lnTo>
                    <a:pt x="82" y="3"/>
                  </a:lnTo>
                  <a:lnTo>
                    <a:pt x="79" y="3"/>
                  </a:lnTo>
                  <a:lnTo>
                    <a:pt x="74" y="2"/>
                  </a:lnTo>
                  <a:lnTo>
                    <a:pt x="67" y="2"/>
                  </a:lnTo>
                  <a:lnTo>
                    <a:pt x="62" y="0"/>
                  </a:lnTo>
                  <a:lnTo>
                    <a:pt x="57" y="0"/>
                  </a:lnTo>
                  <a:lnTo>
                    <a:pt x="52" y="0"/>
                  </a:lnTo>
                  <a:lnTo>
                    <a:pt x="47" y="0"/>
                  </a:lnTo>
                  <a:lnTo>
                    <a:pt x="42" y="0"/>
                  </a:lnTo>
                  <a:lnTo>
                    <a:pt x="37" y="2"/>
                  </a:lnTo>
                  <a:lnTo>
                    <a:pt x="32" y="2"/>
                  </a:lnTo>
                  <a:lnTo>
                    <a:pt x="27" y="2"/>
                  </a:lnTo>
                  <a:lnTo>
                    <a:pt x="22" y="3"/>
                  </a:lnTo>
                  <a:lnTo>
                    <a:pt x="17" y="3"/>
                  </a:lnTo>
                  <a:lnTo>
                    <a:pt x="12" y="5"/>
                  </a:lnTo>
                  <a:lnTo>
                    <a:pt x="9" y="7"/>
                  </a:lnTo>
                  <a:lnTo>
                    <a:pt x="4" y="8"/>
                  </a:lnTo>
                  <a:lnTo>
                    <a:pt x="0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56">
              <a:extLst>
                <a:ext uri="{FF2B5EF4-FFF2-40B4-BE49-F238E27FC236}">
                  <a16:creationId xmlns:a16="http://schemas.microsoft.com/office/drawing/2014/main" id="{BF36BD89-7EAB-B454-6793-1FF6805D1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507"/>
              <a:ext cx="1295" cy="1340"/>
            </a:xfrm>
            <a:custGeom>
              <a:avLst/>
              <a:gdLst>
                <a:gd name="T0" fmla="*/ 1220 w 1295"/>
                <a:gd name="T1" fmla="*/ 486 h 1340"/>
                <a:gd name="T2" fmla="*/ 1205 w 1295"/>
                <a:gd name="T3" fmla="*/ 330 h 1340"/>
                <a:gd name="T4" fmla="*/ 1205 w 1295"/>
                <a:gd name="T5" fmla="*/ 172 h 1340"/>
                <a:gd name="T6" fmla="*/ 1215 w 1295"/>
                <a:gd name="T7" fmla="*/ 12 h 1340"/>
                <a:gd name="T8" fmla="*/ 1184 w 1295"/>
                <a:gd name="T9" fmla="*/ 140 h 1340"/>
                <a:gd name="T10" fmla="*/ 1175 w 1295"/>
                <a:gd name="T11" fmla="*/ 320 h 1340"/>
                <a:gd name="T12" fmla="*/ 1187 w 1295"/>
                <a:gd name="T13" fmla="*/ 499 h 1340"/>
                <a:gd name="T14" fmla="*/ 1212 w 1295"/>
                <a:gd name="T15" fmla="*/ 674 h 1340"/>
                <a:gd name="T16" fmla="*/ 1228 w 1295"/>
                <a:gd name="T17" fmla="*/ 772 h 1340"/>
                <a:gd name="T18" fmla="*/ 1242 w 1295"/>
                <a:gd name="T19" fmla="*/ 855 h 1340"/>
                <a:gd name="T20" fmla="*/ 1250 w 1295"/>
                <a:gd name="T21" fmla="*/ 939 h 1340"/>
                <a:gd name="T22" fmla="*/ 1245 w 1295"/>
                <a:gd name="T23" fmla="*/ 1022 h 1340"/>
                <a:gd name="T24" fmla="*/ 1222 w 1295"/>
                <a:gd name="T25" fmla="*/ 1093 h 1340"/>
                <a:gd name="T26" fmla="*/ 1180 w 1295"/>
                <a:gd name="T27" fmla="*/ 1150 h 1340"/>
                <a:gd name="T28" fmla="*/ 1124 w 1295"/>
                <a:gd name="T29" fmla="*/ 1197 h 1340"/>
                <a:gd name="T30" fmla="*/ 1057 w 1295"/>
                <a:gd name="T31" fmla="*/ 1233 h 1340"/>
                <a:gd name="T32" fmla="*/ 1085 w 1295"/>
                <a:gd name="T33" fmla="*/ 1145 h 1340"/>
                <a:gd name="T34" fmla="*/ 1095 w 1295"/>
                <a:gd name="T35" fmla="*/ 1010 h 1340"/>
                <a:gd name="T36" fmla="*/ 1077 w 1295"/>
                <a:gd name="T37" fmla="*/ 872 h 1340"/>
                <a:gd name="T38" fmla="*/ 1050 w 1295"/>
                <a:gd name="T39" fmla="*/ 742 h 1340"/>
                <a:gd name="T40" fmla="*/ 1054 w 1295"/>
                <a:gd name="T41" fmla="*/ 816 h 1340"/>
                <a:gd name="T42" fmla="*/ 1069 w 1295"/>
                <a:gd name="T43" fmla="*/ 952 h 1340"/>
                <a:gd name="T44" fmla="*/ 1065 w 1295"/>
                <a:gd name="T45" fmla="*/ 1087 h 1340"/>
                <a:gd name="T46" fmla="*/ 1027 w 1295"/>
                <a:gd name="T47" fmla="*/ 1215 h 1340"/>
                <a:gd name="T48" fmla="*/ 964 w 1295"/>
                <a:gd name="T49" fmla="*/ 1270 h 1340"/>
                <a:gd name="T50" fmla="*/ 909 w 1295"/>
                <a:gd name="T51" fmla="*/ 1285 h 1340"/>
                <a:gd name="T52" fmla="*/ 771 w 1295"/>
                <a:gd name="T53" fmla="*/ 1308 h 1340"/>
                <a:gd name="T54" fmla="*/ 581 w 1295"/>
                <a:gd name="T55" fmla="*/ 1310 h 1340"/>
                <a:gd name="T56" fmla="*/ 390 w 1295"/>
                <a:gd name="T57" fmla="*/ 1280 h 1340"/>
                <a:gd name="T58" fmla="*/ 213 w 1295"/>
                <a:gd name="T59" fmla="*/ 1223 h 1340"/>
                <a:gd name="T60" fmla="*/ 103 w 1295"/>
                <a:gd name="T61" fmla="*/ 1153 h 1340"/>
                <a:gd name="T62" fmla="*/ 50 w 1295"/>
                <a:gd name="T63" fmla="*/ 1068 h 1340"/>
                <a:gd name="T64" fmla="*/ 37 w 1295"/>
                <a:gd name="T65" fmla="*/ 969 h 1340"/>
                <a:gd name="T66" fmla="*/ 55 w 1295"/>
                <a:gd name="T67" fmla="*/ 865 h 1340"/>
                <a:gd name="T68" fmla="*/ 82 w 1295"/>
                <a:gd name="T69" fmla="*/ 789 h 1340"/>
                <a:gd name="T70" fmla="*/ 93 w 1295"/>
                <a:gd name="T71" fmla="*/ 724 h 1340"/>
                <a:gd name="T72" fmla="*/ 97 w 1295"/>
                <a:gd name="T73" fmla="*/ 654 h 1340"/>
                <a:gd name="T74" fmla="*/ 107 w 1295"/>
                <a:gd name="T75" fmla="*/ 593 h 1340"/>
                <a:gd name="T76" fmla="*/ 128 w 1295"/>
                <a:gd name="T77" fmla="*/ 538 h 1340"/>
                <a:gd name="T78" fmla="*/ 163 w 1295"/>
                <a:gd name="T79" fmla="*/ 483 h 1340"/>
                <a:gd name="T80" fmla="*/ 148 w 1295"/>
                <a:gd name="T81" fmla="*/ 461 h 1340"/>
                <a:gd name="T82" fmla="*/ 102 w 1295"/>
                <a:gd name="T83" fmla="*/ 536 h 1340"/>
                <a:gd name="T84" fmla="*/ 82 w 1295"/>
                <a:gd name="T85" fmla="*/ 611 h 1340"/>
                <a:gd name="T86" fmla="*/ 74 w 1295"/>
                <a:gd name="T87" fmla="*/ 691 h 1340"/>
                <a:gd name="T88" fmla="*/ 59 w 1295"/>
                <a:gd name="T89" fmla="*/ 782 h 1340"/>
                <a:gd name="T90" fmla="*/ 32 w 1295"/>
                <a:gd name="T91" fmla="*/ 864 h 1340"/>
                <a:gd name="T92" fmla="*/ 9 w 1295"/>
                <a:gd name="T93" fmla="*/ 942 h 1340"/>
                <a:gd name="T94" fmla="*/ 2 w 1295"/>
                <a:gd name="T95" fmla="*/ 1022 h 1340"/>
                <a:gd name="T96" fmla="*/ 42 w 1295"/>
                <a:gd name="T97" fmla="*/ 1127 h 1340"/>
                <a:gd name="T98" fmla="*/ 178 w 1295"/>
                <a:gd name="T99" fmla="*/ 1248 h 1340"/>
                <a:gd name="T100" fmla="*/ 363 w 1295"/>
                <a:gd name="T101" fmla="*/ 1313 h 1340"/>
                <a:gd name="T102" fmla="*/ 563 w 1295"/>
                <a:gd name="T103" fmla="*/ 1336 h 1340"/>
                <a:gd name="T104" fmla="*/ 741 w 1295"/>
                <a:gd name="T105" fmla="*/ 1338 h 1340"/>
                <a:gd name="T106" fmla="*/ 921 w 1295"/>
                <a:gd name="T107" fmla="*/ 1316 h 1340"/>
                <a:gd name="T108" fmla="*/ 1100 w 1295"/>
                <a:gd name="T109" fmla="*/ 1258 h 1340"/>
                <a:gd name="T110" fmla="*/ 1237 w 1295"/>
                <a:gd name="T111" fmla="*/ 1148 h 1340"/>
                <a:gd name="T112" fmla="*/ 1292 w 1295"/>
                <a:gd name="T113" fmla="*/ 997 h 1340"/>
                <a:gd name="T114" fmla="*/ 1293 w 1295"/>
                <a:gd name="T115" fmla="*/ 902 h 1340"/>
                <a:gd name="T116" fmla="*/ 1283 w 1295"/>
                <a:gd name="T117" fmla="*/ 807 h 1340"/>
                <a:gd name="T118" fmla="*/ 1265 w 1295"/>
                <a:gd name="T119" fmla="*/ 712 h 134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295"/>
                <a:gd name="T181" fmla="*/ 0 h 1340"/>
                <a:gd name="T182" fmla="*/ 1295 w 1295"/>
                <a:gd name="T183" fmla="*/ 1340 h 134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295" h="1340">
                  <a:moveTo>
                    <a:pt x="1248" y="638"/>
                  </a:moveTo>
                  <a:lnTo>
                    <a:pt x="1245" y="626"/>
                  </a:lnTo>
                  <a:lnTo>
                    <a:pt x="1243" y="616"/>
                  </a:lnTo>
                  <a:lnTo>
                    <a:pt x="1240" y="606"/>
                  </a:lnTo>
                  <a:lnTo>
                    <a:pt x="1238" y="596"/>
                  </a:lnTo>
                  <a:lnTo>
                    <a:pt x="1237" y="586"/>
                  </a:lnTo>
                  <a:lnTo>
                    <a:pt x="1235" y="576"/>
                  </a:lnTo>
                  <a:lnTo>
                    <a:pt x="1233" y="566"/>
                  </a:lnTo>
                  <a:lnTo>
                    <a:pt x="1232" y="556"/>
                  </a:lnTo>
                  <a:lnTo>
                    <a:pt x="1228" y="546"/>
                  </a:lnTo>
                  <a:lnTo>
                    <a:pt x="1227" y="536"/>
                  </a:lnTo>
                  <a:lnTo>
                    <a:pt x="1225" y="526"/>
                  </a:lnTo>
                  <a:lnTo>
                    <a:pt x="1225" y="516"/>
                  </a:lnTo>
                  <a:lnTo>
                    <a:pt x="1223" y="506"/>
                  </a:lnTo>
                  <a:lnTo>
                    <a:pt x="1222" y="496"/>
                  </a:lnTo>
                  <a:lnTo>
                    <a:pt x="1220" y="486"/>
                  </a:lnTo>
                  <a:lnTo>
                    <a:pt x="1218" y="478"/>
                  </a:lnTo>
                  <a:lnTo>
                    <a:pt x="1217" y="468"/>
                  </a:lnTo>
                  <a:lnTo>
                    <a:pt x="1215" y="458"/>
                  </a:lnTo>
                  <a:lnTo>
                    <a:pt x="1215" y="448"/>
                  </a:lnTo>
                  <a:lnTo>
                    <a:pt x="1213" y="438"/>
                  </a:lnTo>
                  <a:lnTo>
                    <a:pt x="1213" y="428"/>
                  </a:lnTo>
                  <a:lnTo>
                    <a:pt x="1212" y="418"/>
                  </a:lnTo>
                  <a:lnTo>
                    <a:pt x="1212" y="408"/>
                  </a:lnTo>
                  <a:lnTo>
                    <a:pt x="1210" y="398"/>
                  </a:lnTo>
                  <a:lnTo>
                    <a:pt x="1210" y="388"/>
                  </a:lnTo>
                  <a:lnTo>
                    <a:pt x="1208" y="378"/>
                  </a:lnTo>
                  <a:lnTo>
                    <a:pt x="1208" y="368"/>
                  </a:lnTo>
                  <a:lnTo>
                    <a:pt x="1207" y="358"/>
                  </a:lnTo>
                  <a:lnTo>
                    <a:pt x="1207" y="348"/>
                  </a:lnTo>
                  <a:lnTo>
                    <a:pt x="1207" y="340"/>
                  </a:lnTo>
                  <a:lnTo>
                    <a:pt x="1205" y="330"/>
                  </a:lnTo>
                  <a:lnTo>
                    <a:pt x="1205" y="320"/>
                  </a:lnTo>
                  <a:lnTo>
                    <a:pt x="1205" y="310"/>
                  </a:lnTo>
                  <a:lnTo>
                    <a:pt x="1205" y="300"/>
                  </a:lnTo>
                  <a:lnTo>
                    <a:pt x="1203" y="290"/>
                  </a:lnTo>
                  <a:lnTo>
                    <a:pt x="1203" y="280"/>
                  </a:lnTo>
                  <a:lnTo>
                    <a:pt x="1203" y="270"/>
                  </a:lnTo>
                  <a:lnTo>
                    <a:pt x="1203" y="261"/>
                  </a:lnTo>
                  <a:lnTo>
                    <a:pt x="1203" y="251"/>
                  </a:lnTo>
                  <a:lnTo>
                    <a:pt x="1203" y="241"/>
                  </a:lnTo>
                  <a:lnTo>
                    <a:pt x="1203" y="231"/>
                  </a:lnTo>
                  <a:lnTo>
                    <a:pt x="1203" y="222"/>
                  </a:lnTo>
                  <a:lnTo>
                    <a:pt x="1203" y="212"/>
                  </a:lnTo>
                  <a:lnTo>
                    <a:pt x="1203" y="202"/>
                  </a:lnTo>
                  <a:lnTo>
                    <a:pt x="1203" y="192"/>
                  </a:lnTo>
                  <a:lnTo>
                    <a:pt x="1203" y="182"/>
                  </a:lnTo>
                  <a:lnTo>
                    <a:pt x="1205" y="172"/>
                  </a:lnTo>
                  <a:lnTo>
                    <a:pt x="1205" y="162"/>
                  </a:lnTo>
                  <a:lnTo>
                    <a:pt x="1205" y="152"/>
                  </a:lnTo>
                  <a:lnTo>
                    <a:pt x="1205" y="142"/>
                  </a:lnTo>
                  <a:lnTo>
                    <a:pt x="1207" y="132"/>
                  </a:lnTo>
                  <a:lnTo>
                    <a:pt x="1207" y="123"/>
                  </a:lnTo>
                  <a:lnTo>
                    <a:pt x="1207" y="113"/>
                  </a:lnTo>
                  <a:lnTo>
                    <a:pt x="1208" y="102"/>
                  </a:lnTo>
                  <a:lnTo>
                    <a:pt x="1208" y="92"/>
                  </a:lnTo>
                  <a:lnTo>
                    <a:pt x="1210" y="83"/>
                  </a:lnTo>
                  <a:lnTo>
                    <a:pt x="1210" y="72"/>
                  </a:lnTo>
                  <a:lnTo>
                    <a:pt x="1210" y="62"/>
                  </a:lnTo>
                  <a:lnTo>
                    <a:pt x="1212" y="52"/>
                  </a:lnTo>
                  <a:lnTo>
                    <a:pt x="1212" y="42"/>
                  </a:lnTo>
                  <a:lnTo>
                    <a:pt x="1213" y="32"/>
                  </a:lnTo>
                  <a:lnTo>
                    <a:pt x="1213" y="22"/>
                  </a:lnTo>
                  <a:lnTo>
                    <a:pt x="1215" y="12"/>
                  </a:lnTo>
                  <a:lnTo>
                    <a:pt x="1215" y="2"/>
                  </a:lnTo>
                  <a:lnTo>
                    <a:pt x="1215" y="0"/>
                  </a:lnTo>
                  <a:lnTo>
                    <a:pt x="1213" y="2"/>
                  </a:lnTo>
                  <a:lnTo>
                    <a:pt x="1210" y="12"/>
                  </a:lnTo>
                  <a:lnTo>
                    <a:pt x="1207" y="23"/>
                  </a:lnTo>
                  <a:lnTo>
                    <a:pt x="1203" y="33"/>
                  </a:lnTo>
                  <a:lnTo>
                    <a:pt x="1202" y="43"/>
                  </a:lnTo>
                  <a:lnTo>
                    <a:pt x="1198" y="53"/>
                  </a:lnTo>
                  <a:lnTo>
                    <a:pt x="1197" y="65"/>
                  </a:lnTo>
                  <a:lnTo>
                    <a:pt x="1195" y="75"/>
                  </a:lnTo>
                  <a:lnTo>
                    <a:pt x="1193" y="87"/>
                  </a:lnTo>
                  <a:lnTo>
                    <a:pt x="1192" y="97"/>
                  </a:lnTo>
                  <a:lnTo>
                    <a:pt x="1189" y="107"/>
                  </a:lnTo>
                  <a:lnTo>
                    <a:pt x="1187" y="118"/>
                  </a:lnTo>
                  <a:lnTo>
                    <a:pt x="1185" y="128"/>
                  </a:lnTo>
                  <a:lnTo>
                    <a:pt x="1184" y="140"/>
                  </a:lnTo>
                  <a:lnTo>
                    <a:pt x="1182" y="152"/>
                  </a:lnTo>
                  <a:lnTo>
                    <a:pt x="1182" y="162"/>
                  </a:lnTo>
                  <a:lnTo>
                    <a:pt x="1180" y="173"/>
                  </a:lnTo>
                  <a:lnTo>
                    <a:pt x="1179" y="185"/>
                  </a:lnTo>
                  <a:lnTo>
                    <a:pt x="1179" y="195"/>
                  </a:lnTo>
                  <a:lnTo>
                    <a:pt x="1177" y="207"/>
                  </a:lnTo>
                  <a:lnTo>
                    <a:pt x="1177" y="218"/>
                  </a:lnTo>
                  <a:lnTo>
                    <a:pt x="1177" y="228"/>
                  </a:lnTo>
                  <a:lnTo>
                    <a:pt x="1175" y="240"/>
                  </a:lnTo>
                  <a:lnTo>
                    <a:pt x="1175" y="251"/>
                  </a:lnTo>
                  <a:lnTo>
                    <a:pt x="1175" y="263"/>
                  </a:lnTo>
                  <a:lnTo>
                    <a:pt x="1175" y="275"/>
                  </a:lnTo>
                  <a:lnTo>
                    <a:pt x="1175" y="285"/>
                  </a:lnTo>
                  <a:lnTo>
                    <a:pt x="1175" y="296"/>
                  </a:lnTo>
                  <a:lnTo>
                    <a:pt x="1175" y="308"/>
                  </a:lnTo>
                  <a:lnTo>
                    <a:pt x="1175" y="320"/>
                  </a:lnTo>
                  <a:lnTo>
                    <a:pt x="1175" y="331"/>
                  </a:lnTo>
                  <a:lnTo>
                    <a:pt x="1177" y="341"/>
                  </a:lnTo>
                  <a:lnTo>
                    <a:pt x="1177" y="353"/>
                  </a:lnTo>
                  <a:lnTo>
                    <a:pt x="1177" y="365"/>
                  </a:lnTo>
                  <a:lnTo>
                    <a:pt x="1177" y="376"/>
                  </a:lnTo>
                  <a:lnTo>
                    <a:pt x="1179" y="386"/>
                  </a:lnTo>
                  <a:lnTo>
                    <a:pt x="1179" y="398"/>
                  </a:lnTo>
                  <a:lnTo>
                    <a:pt x="1179" y="410"/>
                  </a:lnTo>
                  <a:lnTo>
                    <a:pt x="1180" y="420"/>
                  </a:lnTo>
                  <a:lnTo>
                    <a:pt x="1180" y="431"/>
                  </a:lnTo>
                  <a:lnTo>
                    <a:pt x="1182" y="443"/>
                  </a:lnTo>
                  <a:lnTo>
                    <a:pt x="1182" y="454"/>
                  </a:lnTo>
                  <a:lnTo>
                    <a:pt x="1184" y="464"/>
                  </a:lnTo>
                  <a:lnTo>
                    <a:pt x="1185" y="476"/>
                  </a:lnTo>
                  <a:lnTo>
                    <a:pt x="1187" y="488"/>
                  </a:lnTo>
                  <a:lnTo>
                    <a:pt x="1187" y="499"/>
                  </a:lnTo>
                  <a:lnTo>
                    <a:pt x="1189" y="509"/>
                  </a:lnTo>
                  <a:lnTo>
                    <a:pt x="1190" y="521"/>
                  </a:lnTo>
                  <a:lnTo>
                    <a:pt x="1192" y="533"/>
                  </a:lnTo>
                  <a:lnTo>
                    <a:pt x="1192" y="543"/>
                  </a:lnTo>
                  <a:lnTo>
                    <a:pt x="1193" y="554"/>
                  </a:lnTo>
                  <a:lnTo>
                    <a:pt x="1195" y="566"/>
                  </a:lnTo>
                  <a:lnTo>
                    <a:pt x="1197" y="576"/>
                  </a:lnTo>
                  <a:lnTo>
                    <a:pt x="1198" y="588"/>
                  </a:lnTo>
                  <a:lnTo>
                    <a:pt x="1200" y="599"/>
                  </a:lnTo>
                  <a:lnTo>
                    <a:pt x="1202" y="609"/>
                  </a:lnTo>
                  <a:lnTo>
                    <a:pt x="1203" y="621"/>
                  </a:lnTo>
                  <a:lnTo>
                    <a:pt x="1205" y="631"/>
                  </a:lnTo>
                  <a:lnTo>
                    <a:pt x="1207" y="643"/>
                  </a:lnTo>
                  <a:lnTo>
                    <a:pt x="1208" y="652"/>
                  </a:lnTo>
                  <a:lnTo>
                    <a:pt x="1210" y="664"/>
                  </a:lnTo>
                  <a:lnTo>
                    <a:pt x="1212" y="674"/>
                  </a:lnTo>
                  <a:lnTo>
                    <a:pt x="1213" y="684"/>
                  </a:lnTo>
                  <a:lnTo>
                    <a:pt x="1215" y="696"/>
                  </a:lnTo>
                  <a:lnTo>
                    <a:pt x="1217" y="706"/>
                  </a:lnTo>
                  <a:lnTo>
                    <a:pt x="1218" y="711"/>
                  </a:lnTo>
                  <a:lnTo>
                    <a:pt x="1218" y="716"/>
                  </a:lnTo>
                  <a:lnTo>
                    <a:pt x="1220" y="722"/>
                  </a:lnTo>
                  <a:lnTo>
                    <a:pt x="1220" y="727"/>
                  </a:lnTo>
                  <a:lnTo>
                    <a:pt x="1222" y="732"/>
                  </a:lnTo>
                  <a:lnTo>
                    <a:pt x="1222" y="737"/>
                  </a:lnTo>
                  <a:lnTo>
                    <a:pt x="1223" y="742"/>
                  </a:lnTo>
                  <a:lnTo>
                    <a:pt x="1225" y="747"/>
                  </a:lnTo>
                  <a:lnTo>
                    <a:pt x="1225" y="752"/>
                  </a:lnTo>
                  <a:lnTo>
                    <a:pt x="1225" y="757"/>
                  </a:lnTo>
                  <a:lnTo>
                    <a:pt x="1227" y="762"/>
                  </a:lnTo>
                  <a:lnTo>
                    <a:pt x="1227" y="769"/>
                  </a:lnTo>
                  <a:lnTo>
                    <a:pt x="1228" y="772"/>
                  </a:lnTo>
                  <a:lnTo>
                    <a:pt x="1230" y="779"/>
                  </a:lnTo>
                  <a:lnTo>
                    <a:pt x="1230" y="784"/>
                  </a:lnTo>
                  <a:lnTo>
                    <a:pt x="1232" y="789"/>
                  </a:lnTo>
                  <a:lnTo>
                    <a:pt x="1232" y="794"/>
                  </a:lnTo>
                  <a:lnTo>
                    <a:pt x="1233" y="799"/>
                  </a:lnTo>
                  <a:lnTo>
                    <a:pt x="1233" y="804"/>
                  </a:lnTo>
                  <a:lnTo>
                    <a:pt x="1235" y="809"/>
                  </a:lnTo>
                  <a:lnTo>
                    <a:pt x="1235" y="814"/>
                  </a:lnTo>
                  <a:lnTo>
                    <a:pt x="1237" y="819"/>
                  </a:lnTo>
                  <a:lnTo>
                    <a:pt x="1237" y="826"/>
                  </a:lnTo>
                  <a:lnTo>
                    <a:pt x="1238" y="831"/>
                  </a:lnTo>
                  <a:lnTo>
                    <a:pt x="1238" y="836"/>
                  </a:lnTo>
                  <a:lnTo>
                    <a:pt x="1240" y="841"/>
                  </a:lnTo>
                  <a:lnTo>
                    <a:pt x="1240" y="846"/>
                  </a:lnTo>
                  <a:lnTo>
                    <a:pt x="1242" y="851"/>
                  </a:lnTo>
                  <a:lnTo>
                    <a:pt x="1242" y="855"/>
                  </a:lnTo>
                  <a:lnTo>
                    <a:pt x="1243" y="860"/>
                  </a:lnTo>
                  <a:lnTo>
                    <a:pt x="1243" y="865"/>
                  </a:lnTo>
                  <a:lnTo>
                    <a:pt x="1245" y="872"/>
                  </a:lnTo>
                  <a:lnTo>
                    <a:pt x="1245" y="877"/>
                  </a:lnTo>
                  <a:lnTo>
                    <a:pt x="1245" y="882"/>
                  </a:lnTo>
                  <a:lnTo>
                    <a:pt x="1247" y="887"/>
                  </a:lnTo>
                  <a:lnTo>
                    <a:pt x="1247" y="892"/>
                  </a:lnTo>
                  <a:lnTo>
                    <a:pt x="1247" y="897"/>
                  </a:lnTo>
                  <a:lnTo>
                    <a:pt x="1248" y="902"/>
                  </a:lnTo>
                  <a:lnTo>
                    <a:pt x="1248" y="907"/>
                  </a:lnTo>
                  <a:lnTo>
                    <a:pt x="1248" y="912"/>
                  </a:lnTo>
                  <a:lnTo>
                    <a:pt x="1248" y="917"/>
                  </a:lnTo>
                  <a:lnTo>
                    <a:pt x="1248" y="922"/>
                  </a:lnTo>
                  <a:lnTo>
                    <a:pt x="1248" y="929"/>
                  </a:lnTo>
                  <a:lnTo>
                    <a:pt x="1250" y="934"/>
                  </a:lnTo>
                  <a:lnTo>
                    <a:pt x="1250" y="939"/>
                  </a:lnTo>
                  <a:lnTo>
                    <a:pt x="1250" y="944"/>
                  </a:lnTo>
                  <a:lnTo>
                    <a:pt x="1250" y="949"/>
                  </a:lnTo>
                  <a:lnTo>
                    <a:pt x="1250" y="955"/>
                  </a:lnTo>
                  <a:lnTo>
                    <a:pt x="1250" y="959"/>
                  </a:lnTo>
                  <a:lnTo>
                    <a:pt x="1250" y="965"/>
                  </a:lnTo>
                  <a:lnTo>
                    <a:pt x="1248" y="970"/>
                  </a:lnTo>
                  <a:lnTo>
                    <a:pt x="1248" y="975"/>
                  </a:lnTo>
                  <a:lnTo>
                    <a:pt x="1248" y="980"/>
                  </a:lnTo>
                  <a:lnTo>
                    <a:pt x="1248" y="985"/>
                  </a:lnTo>
                  <a:lnTo>
                    <a:pt x="1248" y="990"/>
                  </a:lnTo>
                  <a:lnTo>
                    <a:pt x="1248" y="997"/>
                  </a:lnTo>
                  <a:lnTo>
                    <a:pt x="1247" y="1002"/>
                  </a:lnTo>
                  <a:lnTo>
                    <a:pt x="1247" y="1007"/>
                  </a:lnTo>
                  <a:lnTo>
                    <a:pt x="1247" y="1012"/>
                  </a:lnTo>
                  <a:lnTo>
                    <a:pt x="1245" y="1017"/>
                  </a:lnTo>
                  <a:lnTo>
                    <a:pt x="1245" y="1022"/>
                  </a:lnTo>
                  <a:lnTo>
                    <a:pt x="1243" y="1027"/>
                  </a:lnTo>
                  <a:lnTo>
                    <a:pt x="1243" y="1034"/>
                  </a:lnTo>
                  <a:lnTo>
                    <a:pt x="1242" y="1039"/>
                  </a:lnTo>
                  <a:lnTo>
                    <a:pt x="1240" y="1044"/>
                  </a:lnTo>
                  <a:lnTo>
                    <a:pt x="1240" y="1047"/>
                  </a:lnTo>
                  <a:lnTo>
                    <a:pt x="1238" y="1052"/>
                  </a:lnTo>
                  <a:lnTo>
                    <a:pt x="1237" y="1057"/>
                  </a:lnTo>
                  <a:lnTo>
                    <a:pt x="1235" y="1060"/>
                  </a:lnTo>
                  <a:lnTo>
                    <a:pt x="1235" y="1065"/>
                  </a:lnTo>
                  <a:lnTo>
                    <a:pt x="1233" y="1068"/>
                  </a:lnTo>
                  <a:lnTo>
                    <a:pt x="1232" y="1073"/>
                  </a:lnTo>
                  <a:lnTo>
                    <a:pt x="1228" y="1077"/>
                  </a:lnTo>
                  <a:lnTo>
                    <a:pt x="1227" y="1082"/>
                  </a:lnTo>
                  <a:lnTo>
                    <a:pt x="1225" y="1085"/>
                  </a:lnTo>
                  <a:lnTo>
                    <a:pt x="1223" y="1088"/>
                  </a:lnTo>
                  <a:lnTo>
                    <a:pt x="1222" y="1093"/>
                  </a:lnTo>
                  <a:lnTo>
                    <a:pt x="1220" y="1097"/>
                  </a:lnTo>
                  <a:lnTo>
                    <a:pt x="1217" y="1100"/>
                  </a:lnTo>
                  <a:lnTo>
                    <a:pt x="1215" y="1105"/>
                  </a:lnTo>
                  <a:lnTo>
                    <a:pt x="1213" y="1108"/>
                  </a:lnTo>
                  <a:lnTo>
                    <a:pt x="1210" y="1112"/>
                  </a:lnTo>
                  <a:lnTo>
                    <a:pt x="1208" y="1115"/>
                  </a:lnTo>
                  <a:lnTo>
                    <a:pt x="1205" y="1118"/>
                  </a:lnTo>
                  <a:lnTo>
                    <a:pt x="1202" y="1123"/>
                  </a:lnTo>
                  <a:lnTo>
                    <a:pt x="1200" y="1127"/>
                  </a:lnTo>
                  <a:lnTo>
                    <a:pt x="1197" y="1130"/>
                  </a:lnTo>
                  <a:lnTo>
                    <a:pt x="1195" y="1133"/>
                  </a:lnTo>
                  <a:lnTo>
                    <a:pt x="1192" y="1137"/>
                  </a:lnTo>
                  <a:lnTo>
                    <a:pt x="1190" y="1140"/>
                  </a:lnTo>
                  <a:lnTo>
                    <a:pt x="1187" y="1143"/>
                  </a:lnTo>
                  <a:lnTo>
                    <a:pt x="1184" y="1147"/>
                  </a:lnTo>
                  <a:lnTo>
                    <a:pt x="1180" y="1150"/>
                  </a:lnTo>
                  <a:lnTo>
                    <a:pt x="1177" y="1153"/>
                  </a:lnTo>
                  <a:lnTo>
                    <a:pt x="1174" y="1157"/>
                  </a:lnTo>
                  <a:lnTo>
                    <a:pt x="1172" y="1160"/>
                  </a:lnTo>
                  <a:lnTo>
                    <a:pt x="1169" y="1163"/>
                  </a:lnTo>
                  <a:lnTo>
                    <a:pt x="1164" y="1167"/>
                  </a:lnTo>
                  <a:lnTo>
                    <a:pt x="1160" y="1168"/>
                  </a:lnTo>
                  <a:lnTo>
                    <a:pt x="1157" y="1172"/>
                  </a:lnTo>
                  <a:lnTo>
                    <a:pt x="1154" y="1175"/>
                  </a:lnTo>
                  <a:lnTo>
                    <a:pt x="1150" y="1178"/>
                  </a:lnTo>
                  <a:lnTo>
                    <a:pt x="1145" y="1180"/>
                  </a:lnTo>
                  <a:lnTo>
                    <a:pt x="1144" y="1183"/>
                  </a:lnTo>
                  <a:lnTo>
                    <a:pt x="1139" y="1187"/>
                  </a:lnTo>
                  <a:lnTo>
                    <a:pt x="1135" y="1190"/>
                  </a:lnTo>
                  <a:lnTo>
                    <a:pt x="1132" y="1192"/>
                  </a:lnTo>
                  <a:lnTo>
                    <a:pt x="1127" y="1195"/>
                  </a:lnTo>
                  <a:lnTo>
                    <a:pt x="1124" y="1197"/>
                  </a:lnTo>
                  <a:lnTo>
                    <a:pt x="1120" y="1200"/>
                  </a:lnTo>
                  <a:lnTo>
                    <a:pt x="1115" y="1202"/>
                  </a:lnTo>
                  <a:lnTo>
                    <a:pt x="1112" y="1205"/>
                  </a:lnTo>
                  <a:lnTo>
                    <a:pt x="1107" y="1207"/>
                  </a:lnTo>
                  <a:lnTo>
                    <a:pt x="1104" y="1210"/>
                  </a:lnTo>
                  <a:lnTo>
                    <a:pt x="1099" y="1212"/>
                  </a:lnTo>
                  <a:lnTo>
                    <a:pt x="1095" y="1213"/>
                  </a:lnTo>
                  <a:lnTo>
                    <a:pt x="1090" y="1217"/>
                  </a:lnTo>
                  <a:lnTo>
                    <a:pt x="1087" y="1218"/>
                  </a:lnTo>
                  <a:lnTo>
                    <a:pt x="1082" y="1222"/>
                  </a:lnTo>
                  <a:lnTo>
                    <a:pt x="1079" y="1223"/>
                  </a:lnTo>
                  <a:lnTo>
                    <a:pt x="1074" y="1225"/>
                  </a:lnTo>
                  <a:lnTo>
                    <a:pt x="1070" y="1228"/>
                  </a:lnTo>
                  <a:lnTo>
                    <a:pt x="1065" y="1230"/>
                  </a:lnTo>
                  <a:lnTo>
                    <a:pt x="1062" y="1232"/>
                  </a:lnTo>
                  <a:lnTo>
                    <a:pt x="1057" y="1233"/>
                  </a:lnTo>
                  <a:lnTo>
                    <a:pt x="1052" y="1237"/>
                  </a:lnTo>
                  <a:lnTo>
                    <a:pt x="1049" y="1238"/>
                  </a:lnTo>
                  <a:lnTo>
                    <a:pt x="1044" y="1240"/>
                  </a:lnTo>
                  <a:lnTo>
                    <a:pt x="1049" y="1233"/>
                  </a:lnTo>
                  <a:lnTo>
                    <a:pt x="1052" y="1227"/>
                  </a:lnTo>
                  <a:lnTo>
                    <a:pt x="1055" y="1220"/>
                  </a:lnTo>
                  <a:lnTo>
                    <a:pt x="1060" y="1213"/>
                  </a:lnTo>
                  <a:lnTo>
                    <a:pt x="1064" y="1205"/>
                  </a:lnTo>
                  <a:lnTo>
                    <a:pt x="1067" y="1198"/>
                  </a:lnTo>
                  <a:lnTo>
                    <a:pt x="1070" y="1190"/>
                  </a:lnTo>
                  <a:lnTo>
                    <a:pt x="1074" y="1183"/>
                  </a:lnTo>
                  <a:lnTo>
                    <a:pt x="1077" y="1177"/>
                  </a:lnTo>
                  <a:lnTo>
                    <a:pt x="1079" y="1168"/>
                  </a:lnTo>
                  <a:lnTo>
                    <a:pt x="1080" y="1160"/>
                  </a:lnTo>
                  <a:lnTo>
                    <a:pt x="1084" y="1153"/>
                  </a:lnTo>
                  <a:lnTo>
                    <a:pt x="1085" y="1145"/>
                  </a:lnTo>
                  <a:lnTo>
                    <a:pt x="1087" y="1137"/>
                  </a:lnTo>
                  <a:lnTo>
                    <a:pt x="1089" y="1130"/>
                  </a:lnTo>
                  <a:lnTo>
                    <a:pt x="1090" y="1122"/>
                  </a:lnTo>
                  <a:lnTo>
                    <a:pt x="1092" y="1113"/>
                  </a:lnTo>
                  <a:lnTo>
                    <a:pt x="1092" y="1105"/>
                  </a:lnTo>
                  <a:lnTo>
                    <a:pt x="1094" y="1095"/>
                  </a:lnTo>
                  <a:lnTo>
                    <a:pt x="1094" y="1088"/>
                  </a:lnTo>
                  <a:lnTo>
                    <a:pt x="1095" y="1078"/>
                  </a:lnTo>
                  <a:lnTo>
                    <a:pt x="1095" y="1072"/>
                  </a:lnTo>
                  <a:lnTo>
                    <a:pt x="1095" y="1062"/>
                  </a:lnTo>
                  <a:lnTo>
                    <a:pt x="1097" y="1054"/>
                  </a:lnTo>
                  <a:lnTo>
                    <a:pt x="1095" y="1045"/>
                  </a:lnTo>
                  <a:lnTo>
                    <a:pt x="1095" y="1037"/>
                  </a:lnTo>
                  <a:lnTo>
                    <a:pt x="1095" y="1029"/>
                  </a:lnTo>
                  <a:lnTo>
                    <a:pt x="1095" y="1020"/>
                  </a:lnTo>
                  <a:lnTo>
                    <a:pt x="1095" y="1010"/>
                  </a:lnTo>
                  <a:lnTo>
                    <a:pt x="1095" y="1002"/>
                  </a:lnTo>
                  <a:lnTo>
                    <a:pt x="1094" y="994"/>
                  </a:lnTo>
                  <a:lnTo>
                    <a:pt x="1094" y="985"/>
                  </a:lnTo>
                  <a:lnTo>
                    <a:pt x="1092" y="977"/>
                  </a:lnTo>
                  <a:lnTo>
                    <a:pt x="1090" y="967"/>
                  </a:lnTo>
                  <a:lnTo>
                    <a:pt x="1090" y="959"/>
                  </a:lnTo>
                  <a:lnTo>
                    <a:pt x="1089" y="950"/>
                  </a:lnTo>
                  <a:lnTo>
                    <a:pt x="1087" y="940"/>
                  </a:lnTo>
                  <a:lnTo>
                    <a:pt x="1087" y="932"/>
                  </a:lnTo>
                  <a:lnTo>
                    <a:pt x="1085" y="924"/>
                  </a:lnTo>
                  <a:lnTo>
                    <a:pt x="1084" y="915"/>
                  </a:lnTo>
                  <a:lnTo>
                    <a:pt x="1082" y="905"/>
                  </a:lnTo>
                  <a:lnTo>
                    <a:pt x="1080" y="897"/>
                  </a:lnTo>
                  <a:lnTo>
                    <a:pt x="1079" y="889"/>
                  </a:lnTo>
                  <a:lnTo>
                    <a:pt x="1079" y="880"/>
                  </a:lnTo>
                  <a:lnTo>
                    <a:pt x="1077" y="872"/>
                  </a:lnTo>
                  <a:lnTo>
                    <a:pt x="1075" y="864"/>
                  </a:lnTo>
                  <a:lnTo>
                    <a:pt x="1074" y="854"/>
                  </a:lnTo>
                  <a:lnTo>
                    <a:pt x="1072" y="847"/>
                  </a:lnTo>
                  <a:lnTo>
                    <a:pt x="1070" y="837"/>
                  </a:lnTo>
                  <a:lnTo>
                    <a:pt x="1069" y="829"/>
                  </a:lnTo>
                  <a:lnTo>
                    <a:pt x="1067" y="821"/>
                  </a:lnTo>
                  <a:lnTo>
                    <a:pt x="1065" y="812"/>
                  </a:lnTo>
                  <a:lnTo>
                    <a:pt x="1064" y="806"/>
                  </a:lnTo>
                  <a:lnTo>
                    <a:pt x="1062" y="797"/>
                  </a:lnTo>
                  <a:lnTo>
                    <a:pt x="1060" y="789"/>
                  </a:lnTo>
                  <a:lnTo>
                    <a:pt x="1059" y="781"/>
                  </a:lnTo>
                  <a:lnTo>
                    <a:pt x="1057" y="772"/>
                  </a:lnTo>
                  <a:lnTo>
                    <a:pt x="1055" y="766"/>
                  </a:lnTo>
                  <a:lnTo>
                    <a:pt x="1054" y="757"/>
                  </a:lnTo>
                  <a:lnTo>
                    <a:pt x="1052" y="751"/>
                  </a:lnTo>
                  <a:lnTo>
                    <a:pt x="1050" y="742"/>
                  </a:lnTo>
                  <a:lnTo>
                    <a:pt x="1049" y="736"/>
                  </a:lnTo>
                  <a:lnTo>
                    <a:pt x="1049" y="727"/>
                  </a:lnTo>
                  <a:lnTo>
                    <a:pt x="1047" y="721"/>
                  </a:lnTo>
                  <a:lnTo>
                    <a:pt x="1045" y="719"/>
                  </a:lnTo>
                  <a:lnTo>
                    <a:pt x="1045" y="721"/>
                  </a:lnTo>
                  <a:lnTo>
                    <a:pt x="1045" y="729"/>
                  </a:lnTo>
                  <a:lnTo>
                    <a:pt x="1047" y="739"/>
                  </a:lnTo>
                  <a:lnTo>
                    <a:pt x="1047" y="747"/>
                  </a:lnTo>
                  <a:lnTo>
                    <a:pt x="1049" y="756"/>
                  </a:lnTo>
                  <a:lnTo>
                    <a:pt x="1049" y="764"/>
                  </a:lnTo>
                  <a:lnTo>
                    <a:pt x="1050" y="772"/>
                  </a:lnTo>
                  <a:lnTo>
                    <a:pt x="1050" y="781"/>
                  </a:lnTo>
                  <a:lnTo>
                    <a:pt x="1052" y="791"/>
                  </a:lnTo>
                  <a:lnTo>
                    <a:pt x="1052" y="799"/>
                  </a:lnTo>
                  <a:lnTo>
                    <a:pt x="1054" y="807"/>
                  </a:lnTo>
                  <a:lnTo>
                    <a:pt x="1054" y="816"/>
                  </a:lnTo>
                  <a:lnTo>
                    <a:pt x="1055" y="824"/>
                  </a:lnTo>
                  <a:lnTo>
                    <a:pt x="1055" y="832"/>
                  </a:lnTo>
                  <a:lnTo>
                    <a:pt x="1057" y="842"/>
                  </a:lnTo>
                  <a:lnTo>
                    <a:pt x="1059" y="851"/>
                  </a:lnTo>
                  <a:lnTo>
                    <a:pt x="1060" y="859"/>
                  </a:lnTo>
                  <a:lnTo>
                    <a:pt x="1060" y="867"/>
                  </a:lnTo>
                  <a:lnTo>
                    <a:pt x="1062" y="877"/>
                  </a:lnTo>
                  <a:lnTo>
                    <a:pt x="1062" y="884"/>
                  </a:lnTo>
                  <a:lnTo>
                    <a:pt x="1064" y="894"/>
                  </a:lnTo>
                  <a:lnTo>
                    <a:pt x="1064" y="902"/>
                  </a:lnTo>
                  <a:lnTo>
                    <a:pt x="1065" y="910"/>
                  </a:lnTo>
                  <a:lnTo>
                    <a:pt x="1065" y="919"/>
                  </a:lnTo>
                  <a:lnTo>
                    <a:pt x="1067" y="927"/>
                  </a:lnTo>
                  <a:lnTo>
                    <a:pt x="1067" y="935"/>
                  </a:lnTo>
                  <a:lnTo>
                    <a:pt x="1067" y="945"/>
                  </a:lnTo>
                  <a:lnTo>
                    <a:pt x="1069" y="952"/>
                  </a:lnTo>
                  <a:lnTo>
                    <a:pt x="1069" y="962"/>
                  </a:lnTo>
                  <a:lnTo>
                    <a:pt x="1069" y="970"/>
                  </a:lnTo>
                  <a:lnTo>
                    <a:pt x="1070" y="979"/>
                  </a:lnTo>
                  <a:lnTo>
                    <a:pt x="1070" y="987"/>
                  </a:lnTo>
                  <a:lnTo>
                    <a:pt x="1070" y="995"/>
                  </a:lnTo>
                  <a:lnTo>
                    <a:pt x="1070" y="1004"/>
                  </a:lnTo>
                  <a:lnTo>
                    <a:pt x="1070" y="1012"/>
                  </a:lnTo>
                  <a:lnTo>
                    <a:pt x="1070" y="1020"/>
                  </a:lnTo>
                  <a:lnTo>
                    <a:pt x="1070" y="1029"/>
                  </a:lnTo>
                  <a:lnTo>
                    <a:pt x="1070" y="1037"/>
                  </a:lnTo>
                  <a:lnTo>
                    <a:pt x="1070" y="1045"/>
                  </a:lnTo>
                  <a:lnTo>
                    <a:pt x="1069" y="1054"/>
                  </a:lnTo>
                  <a:lnTo>
                    <a:pt x="1069" y="1062"/>
                  </a:lnTo>
                  <a:lnTo>
                    <a:pt x="1067" y="1070"/>
                  </a:lnTo>
                  <a:lnTo>
                    <a:pt x="1067" y="1078"/>
                  </a:lnTo>
                  <a:lnTo>
                    <a:pt x="1065" y="1087"/>
                  </a:lnTo>
                  <a:lnTo>
                    <a:pt x="1065" y="1095"/>
                  </a:lnTo>
                  <a:lnTo>
                    <a:pt x="1064" y="1103"/>
                  </a:lnTo>
                  <a:lnTo>
                    <a:pt x="1062" y="1112"/>
                  </a:lnTo>
                  <a:lnTo>
                    <a:pt x="1060" y="1120"/>
                  </a:lnTo>
                  <a:lnTo>
                    <a:pt x="1059" y="1128"/>
                  </a:lnTo>
                  <a:lnTo>
                    <a:pt x="1055" y="1137"/>
                  </a:lnTo>
                  <a:lnTo>
                    <a:pt x="1054" y="1143"/>
                  </a:lnTo>
                  <a:lnTo>
                    <a:pt x="1052" y="1152"/>
                  </a:lnTo>
                  <a:lnTo>
                    <a:pt x="1049" y="1160"/>
                  </a:lnTo>
                  <a:lnTo>
                    <a:pt x="1045" y="1168"/>
                  </a:lnTo>
                  <a:lnTo>
                    <a:pt x="1044" y="1177"/>
                  </a:lnTo>
                  <a:lnTo>
                    <a:pt x="1040" y="1183"/>
                  </a:lnTo>
                  <a:lnTo>
                    <a:pt x="1037" y="1192"/>
                  </a:lnTo>
                  <a:lnTo>
                    <a:pt x="1034" y="1200"/>
                  </a:lnTo>
                  <a:lnTo>
                    <a:pt x="1030" y="1208"/>
                  </a:lnTo>
                  <a:lnTo>
                    <a:pt x="1027" y="1215"/>
                  </a:lnTo>
                  <a:lnTo>
                    <a:pt x="1022" y="1223"/>
                  </a:lnTo>
                  <a:lnTo>
                    <a:pt x="1019" y="1232"/>
                  </a:lnTo>
                  <a:lnTo>
                    <a:pt x="1014" y="1240"/>
                  </a:lnTo>
                  <a:lnTo>
                    <a:pt x="1009" y="1247"/>
                  </a:lnTo>
                  <a:lnTo>
                    <a:pt x="1004" y="1255"/>
                  </a:lnTo>
                  <a:lnTo>
                    <a:pt x="1000" y="1257"/>
                  </a:lnTo>
                  <a:lnTo>
                    <a:pt x="997" y="1257"/>
                  </a:lnTo>
                  <a:lnTo>
                    <a:pt x="992" y="1258"/>
                  </a:lnTo>
                  <a:lnTo>
                    <a:pt x="989" y="1260"/>
                  </a:lnTo>
                  <a:lnTo>
                    <a:pt x="985" y="1262"/>
                  </a:lnTo>
                  <a:lnTo>
                    <a:pt x="982" y="1263"/>
                  </a:lnTo>
                  <a:lnTo>
                    <a:pt x="979" y="1265"/>
                  </a:lnTo>
                  <a:lnTo>
                    <a:pt x="975" y="1267"/>
                  </a:lnTo>
                  <a:lnTo>
                    <a:pt x="972" y="1267"/>
                  </a:lnTo>
                  <a:lnTo>
                    <a:pt x="967" y="1268"/>
                  </a:lnTo>
                  <a:lnTo>
                    <a:pt x="964" y="1270"/>
                  </a:lnTo>
                  <a:lnTo>
                    <a:pt x="961" y="1270"/>
                  </a:lnTo>
                  <a:lnTo>
                    <a:pt x="957" y="1271"/>
                  </a:lnTo>
                  <a:lnTo>
                    <a:pt x="954" y="1271"/>
                  </a:lnTo>
                  <a:lnTo>
                    <a:pt x="951" y="1273"/>
                  </a:lnTo>
                  <a:lnTo>
                    <a:pt x="947" y="1275"/>
                  </a:lnTo>
                  <a:lnTo>
                    <a:pt x="944" y="1275"/>
                  </a:lnTo>
                  <a:lnTo>
                    <a:pt x="939" y="1276"/>
                  </a:lnTo>
                  <a:lnTo>
                    <a:pt x="936" y="1278"/>
                  </a:lnTo>
                  <a:lnTo>
                    <a:pt x="932" y="1278"/>
                  </a:lnTo>
                  <a:lnTo>
                    <a:pt x="929" y="1280"/>
                  </a:lnTo>
                  <a:lnTo>
                    <a:pt x="926" y="1280"/>
                  </a:lnTo>
                  <a:lnTo>
                    <a:pt x="922" y="1281"/>
                  </a:lnTo>
                  <a:lnTo>
                    <a:pt x="919" y="1283"/>
                  </a:lnTo>
                  <a:lnTo>
                    <a:pt x="916" y="1283"/>
                  </a:lnTo>
                  <a:lnTo>
                    <a:pt x="912" y="1285"/>
                  </a:lnTo>
                  <a:lnTo>
                    <a:pt x="909" y="1285"/>
                  </a:lnTo>
                  <a:lnTo>
                    <a:pt x="906" y="1286"/>
                  </a:lnTo>
                  <a:lnTo>
                    <a:pt x="902" y="1286"/>
                  </a:lnTo>
                  <a:lnTo>
                    <a:pt x="899" y="1288"/>
                  </a:lnTo>
                  <a:lnTo>
                    <a:pt x="896" y="1290"/>
                  </a:lnTo>
                  <a:lnTo>
                    <a:pt x="894" y="1290"/>
                  </a:lnTo>
                  <a:lnTo>
                    <a:pt x="882" y="1291"/>
                  </a:lnTo>
                  <a:lnTo>
                    <a:pt x="872" y="1295"/>
                  </a:lnTo>
                  <a:lnTo>
                    <a:pt x="861" y="1296"/>
                  </a:lnTo>
                  <a:lnTo>
                    <a:pt x="851" y="1298"/>
                  </a:lnTo>
                  <a:lnTo>
                    <a:pt x="839" y="1300"/>
                  </a:lnTo>
                  <a:lnTo>
                    <a:pt x="827" y="1301"/>
                  </a:lnTo>
                  <a:lnTo>
                    <a:pt x="817" y="1303"/>
                  </a:lnTo>
                  <a:lnTo>
                    <a:pt x="806" y="1305"/>
                  </a:lnTo>
                  <a:lnTo>
                    <a:pt x="794" y="1306"/>
                  </a:lnTo>
                  <a:lnTo>
                    <a:pt x="782" y="1306"/>
                  </a:lnTo>
                  <a:lnTo>
                    <a:pt x="771" y="1308"/>
                  </a:lnTo>
                  <a:lnTo>
                    <a:pt x="759" y="1310"/>
                  </a:lnTo>
                  <a:lnTo>
                    <a:pt x="747" y="1310"/>
                  </a:lnTo>
                  <a:lnTo>
                    <a:pt x="736" y="1311"/>
                  </a:lnTo>
                  <a:lnTo>
                    <a:pt x="724" y="1311"/>
                  </a:lnTo>
                  <a:lnTo>
                    <a:pt x="713" y="1313"/>
                  </a:lnTo>
                  <a:lnTo>
                    <a:pt x="701" y="1313"/>
                  </a:lnTo>
                  <a:lnTo>
                    <a:pt x="689" y="1313"/>
                  </a:lnTo>
                  <a:lnTo>
                    <a:pt x="676" y="1313"/>
                  </a:lnTo>
                  <a:lnTo>
                    <a:pt x="664" y="1313"/>
                  </a:lnTo>
                  <a:lnTo>
                    <a:pt x="653" y="1313"/>
                  </a:lnTo>
                  <a:lnTo>
                    <a:pt x="641" y="1313"/>
                  </a:lnTo>
                  <a:lnTo>
                    <a:pt x="629" y="1313"/>
                  </a:lnTo>
                  <a:lnTo>
                    <a:pt x="618" y="1313"/>
                  </a:lnTo>
                  <a:lnTo>
                    <a:pt x="604" y="1311"/>
                  </a:lnTo>
                  <a:lnTo>
                    <a:pt x="593" y="1311"/>
                  </a:lnTo>
                  <a:lnTo>
                    <a:pt x="581" y="1310"/>
                  </a:lnTo>
                  <a:lnTo>
                    <a:pt x="569" y="1310"/>
                  </a:lnTo>
                  <a:lnTo>
                    <a:pt x="556" y="1308"/>
                  </a:lnTo>
                  <a:lnTo>
                    <a:pt x="544" y="1306"/>
                  </a:lnTo>
                  <a:lnTo>
                    <a:pt x="533" y="1305"/>
                  </a:lnTo>
                  <a:lnTo>
                    <a:pt x="521" y="1305"/>
                  </a:lnTo>
                  <a:lnTo>
                    <a:pt x="508" y="1303"/>
                  </a:lnTo>
                  <a:lnTo>
                    <a:pt x="496" y="1301"/>
                  </a:lnTo>
                  <a:lnTo>
                    <a:pt x="483" y="1298"/>
                  </a:lnTo>
                  <a:lnTo>
                    <a:pt x="471" y="1296"/>
                  </a:lnTo>
                  <a:lnTo>
                    <a:pt x="460" y="1295"/>
                  </a:lnTo>
                  <a:lnTo>
                    <a:pt x="448" y="1293"/>
                  </a:lnTo>
                  <a:lnTo>
                    <a:pt x="436" y="1291"/>
                  </a:lnTo>
                  <a:lnTo>
                    <a:pt x="425" y="1288"/>
                  </a:lnTo>
                  <a:lnTo>
                    <a:pt x="413" y="1286"/>
                  </a:lnTo>
                  <a:lnTo>
                    <a:pt x="401" y="1283"/>
                  </a:lnTo>
                  <a:lnTo>
                    <a:pt x="390" y="1280"/>
                  </a:lnTo>
                  <a:lnTo>
                    <a:pt x="378" y="1278"/>
                  </a:lnTo>
                  <a:lnTo>
                    <a:pt x="366" y="1275"/>
                  </a:lnTo>
                  <a:lnTo>
                    <a:pt x="355" y="1271"/>
                  </a:lnTo>
                  <a:lnTo>
                    <a:pt x="343" y="1270"/>
                  </a:lnTo>
                  <a:lnTo>
                    <a:pt x="333" y="1267"/>
                  </a:lnTo>
                  <a:lnTo>
                    <a:pt x="321" y="1263"/>
                  </a:lnTo>
                  <a:lnTo>
                    <a:pt x="310" y="1258"/>
                  </a:lnTo>
                  <a:lnTo>
                    <a:pt x="298" y="1255"/>
                  </a:lnTo>
                  <a:lnTo>
                    <a:pt x="288" y="1252"/>
                  </a:lnTo>
                  <a:lnTo>
                    <a:pt x="277" y="1248"/>
                  </a:lnTo>
                  <a:lnTo>
                    <a:pt x="265" y="1245"/>
                  </a:lnTo>
                  <a:lnTo>
                    <a:pt x="255" y="1240"/>
                  </a:lnTo>
                  <a:lnTo>
                    <a:pt x="245" y="1237"/>
                  </a:lnTo>
                  <a:lnTo>
                    <a:pt x="233" y="1232"/>
                  </a:lnTo>
                  <a:lnTo>
                    <a:pt x="223" y="1227"/>
                  </a:lnTo>
                  <a:lnTo>
                    <a:pt x="213" y="1223"/>
                  </a:lnTo>
                  <a:lnTo>
                    <a:pt x="203" y="1218"/>
                  </a:lnTo>
                  <a:lnTo>
                    <a:pt x="193" y="1213"/>
                  </a:lnTo>
                  <a:lnTo>
                    <a:pt x="183" y="1208"/>
                  </a:lnTo>
                  <a:lnTo>
                    <a:pt x="175" y="1203"/>
                  </a:lnTo>
                  <a:lnTo>
                    <a:pt x="165" y="1200"/>
                  </a:lnTo>
                  <a:lnTo>
                    <a:pt x="158" y="1195"/>
                  </a:lnTo>
                  <a:lnTo>
                    <a:pt x="152" y="1192"/>
                  </a:lnTo>
                  <a:lnTo>
                    <a:pt x="145" y="1187"/>
                  </a:lnTo>
                  <a:lnTo>
                    <a:pt x="140" y="1183"/>
                  </a:lnTo>
                  <a:lnTo>
                    <a:pt x="133" y="1180"/>
                  </a:lnTo>
                  <a:lnTo>
                    <a:pt x="128" y="1175"/>
                  </a:lnTo>
                  <a:lnTo>
                    <a:pt x="122" y="1172"/>
                  </a:lnTo>
                  <a:lnTo>
                    <a:pt x="118" y="1167"/>
                  </a:lnTo>
                  <a:lnTo>
                    <a:pt x="112" y="1163"/>
                  </a:lnTo>
                  <a:lnTo>
                    <a:pt x="108" y="1158"/>
                  </a:lnTo>
                  <a:lnTo>
                    <a:pt x="103" y="1153"/>
                  </a:lnTo>
                  <a:lnTo>
                    <a:pt x="98" y="1148"/>
                  </a:lnTo>
                  <a:lnTo>
                    <a:pt x="93" y="1143"/>
                  </a:lnTo>
                  <a:lnTo>
                    <a:pt x="90" y="1138"/>
                  </a:lnTo>
                  <a:lnTo>
                    <a:pt x="85" y="1133"/>
                  </a:lnTo>
                  <a:lnTo>
                    <a:pt x="82" y="1130"/>
                  </a:lnTo>
                  <a:lnTo>
                    <a:pt x="78" y="1123"/>
                  </a:lnTo>
                  <a:lnTo>
                    <a:pt x="75" y="1118"/>
                  </a:lnTo>
                  <a:lnTo>
                    <a:pt x="72" y="1113"/>
                  </a:lnTo>
                  <a:lnTo>
                    <a:pt x="69" y="1107"/>
                  </a:lnTo>
                  <a:lnTo>
                    <a:pt x="65" y="1102"/>
                  </a:lnTo>
                  <a:lnTo>
                    <a:pt x="62" y="1097"/>
                  </a:lnTo>
                  <a:lnTo>
                    <a:pt x="60" y="1090"/>
                  </a:lnTo>
                  <a:lnTo>
                    <a:pt x="57" y="1085"/>
                  </a:lnTo>
                  <a:lnTo>
                    <a:pt x="55" y="1080"/>
                  </a:lnTo>
                  <a:lnTo>
                    <a:pt x="52" y="1073"/>
                  </a:lnTo>
                  <a:lnTo>
                    <a:pt x="50" y="1068"/>
                  </a:lnTo>
                  <a:lnTo>
                    <a:pt x="49" y="1062"/>
                  </a:lnTo>
                  <a:lnTo>
                    <a:pt x="47" y="1055"/>
                  </a:lnTo>
                  <a:lnTo>
                    <a:pt x="45" y="1050"/>
                  </a:lnTo>
                  <a:lnTo>
                    <a:pt x="44" y="1044"/>
                  </a:lnTo>
                  <a:lnTo>
                    <a:pt x="42" y="1039"/>
                  </a:lnTo>
                  <a:lnTo>
                    <a:pt x="42" y="1032"/>
                  </a:lnTo>
                  <a:lnTo>
                    <a:pt x="40" y="1025"/>
                  </a:lnTo>
                  <a:lnTo>
                    <a:pt x="39" y="1019"/>
                  </a:lnTo>
                  <a:lnTo>
                    <a:pt x="39" y="1014"/>
                  </a:lnTo>
                  <a:lnTo>
                    <a:pt x="37" y="1007"/>
                  </a:lnTo>
                  <a:lnTo>
                    <a:pt x="37" y="1000"/>
                  </a:lnTo>
                  <a:lnTo>
                    <a:pt x="37" y="994"/>
                  </a:lnTo>
                  <a:lnTo>
                    <a:pt x="37" y="989"/>
                  </a:lnTo>
                  <a:lnTo>
                    <a:pt x="37" y="980"/>
                  </a:lnTo>
                  <a:lnTo>
                    <a:pt x="37" y="975"/>
                  </a:lnTo>
                  <a:lnTo>
                    <a:pt x="37" y="969"/>
                  </a:lnTo>
                  <a:lnTo>
                    <a:pt x="37" y="962"/>
                  </a:lnTo>
                  <a:lnTo>
                    <a:pt x="37" y="955"/>
                  </a:lnTo>
                  <a:lnTo>
                    <a:pt x="39" y="949"/>
                  </a:lnTo>
                  <a:lnTo>
                    <a:pt x="39" y="944"/>
                  </a:lnTo>
                  <a:lnTo>
                    <a:pt x="40" y="937"/>
                  </a:lnTo>
                  <a:lnTo>
                    <a:pt x="40" y="930"/>
                  </a:lnTo>
                  <a:lnTo>
                    <a:pt x="42" y="924"/>
                  </a:lnTo>
                  <a:lnTo>
                    <a:pt x="42" y="917"/>
                  </a:lnTo>
                  <a:lnTo>
                    <a:pt x="44" y="910"/>
                  </a:lnTo>
                  <a:lnTo>
                    <a:pt x="45" y="904"/>
                  </a:lnTo>
                  <a:lnTo>
                    <a:pt x="47" y="899"/>
                  </a:lnTo>
                  <a:lnTo>
                    <a:pt x="49" y="892"/>
                  </a:lnTo>
                  <a:lnTo>
                    <a:pt x="50" y="885"/>
                  </a:lnTo>
                  <a:lnTo>
                    <a:pt x="52" y="879"/>
                  </a:lnTo>
                  <a:lnTo>
                    <a:pt x="54" y="872"/>
                  </a:lnTo>
                  <a:lnTo>
                    <a:pt x="55" y="865"/>
                  </a:lnTo>
                  <a:lnTo>
                    <a:pt x="59" y="860"/>
                  </a:lnTo>
                  <a:lnTo>
                    <a:pt x="60" y="854"/>
                  </a:lnTo>
                  <a:lnTo>
                    <a:pt x="62" y="847"/>
                  </a:lnTo>
                  <a:lnTo>
                    <a:pt x="65" y="841"/>
                  </a:lnTo>
                  <a:lnTo>
                    <a:pt x="67" y="836"/>
                  </a:lnTo>
                  <a:lnTo>
                    <a:pt x="69" y="831"/>
                  </a:lnTo>
                  <a:lnTo>
                    <a:pt x="70" y="827"/>
                  </a:lnTo>
                  <a:lnTo>
                    <a:pt x="72" y="822"/>
                  </a:lnTo>
                  <a:lnTo>
                    <a:pt x="74" y="817"/>
                  </a:lnTo>
                  <a:lnTo>
                    <a:pt x="75" y="814"/>
                  </a:lnTo>
                  <a:lnTo>
                    <a:pt x="75" y="811"/>
                  </a:lnTo>
                  <a:lnTo>
                    <a:pt x="78" y="806"/>
                  </a:lnTo>
                  <a:lnTo>
                    <a:pt x="78" y="802"/>
                  </a:lnTo>
                  <a:lnTo>
                    <a:pt x="80" y="797"/>
                  </a:lnTo>
                  <a:lnTo>
                    <a:pt x="82" y="794"/>
                  </a:lnTo>
                  <a:lnTo>
                    <a:pt x="82" y="789"/>
                  </a:lnTo>
                  <a:lnTo>
                    <a:pt x="83" y="786"/>
                  </a:lnTo>
                  <a:lnTo>
                    <a:pt x="85" y="782"/>
                  </a:lnTo>
                  <a:lnTo>
                    <a:pt x="87" y="777"/>
                  </a:lnTo>
                  <a:lnTo>
                    <a:pt x="87" y="774"/>
                  </a:lnTo>
                  <a:lnTo>
                    <a:pt x="88" y="771"/>
                  </a:lnTo>
                  <a:lnTo>
                    <a:pt x="88" y="766"/>
                  </a:lnTo>
                  <a:lnTo>
                    <a:pt x="88" y="761"/>
                  </a:lnTo>
                  <a:lnTo>
                    <a:pt x="90" y="757"/>
                  </a:lnTo>
                  <a:lnTo>
                    <a:pt x="90" y="754"/>
                  </a:lnTo>
                  <a:lnTo>
                    <a:pt x="92" y="749"/>
                  </a:lnTo>
                  <a:lnTo>
                    <a:pt x="92" y="746"/>
                  </a:lnTo>
                  <a:lnTo>
                    <a:pt x="92" y="741"/>
                  </a:lnTo>
                  <a:lnTo>
                    <a:pt x="93" y="737"/>
                  </a:lnTo>
                  <a:lnTo>
                    <a:pt x="93" y="732"/>
                  </a:lnTo>
                  <a:lnTo>
                    <a:pt x="93" y="729"/>
                  </a:lnTo>
                  <a:lnTo>
                    <a:pt x="93" y="724"/>
                  </a:lnTo>
                  <a:lnTo>
                    <a:pt x="95" y="721"/>
                  </a:lnTo>
                  <a:lnTo>
                    <a:pt x="95" y="716"/>
                  </a:lnTo>
                  <a:lnTo>
                    <a:pt x="95" y="712"/>
                  </a:lnTo>
                  <a:lnTo>
                    <a:pt x="95" y="707"/>
                  </a:lnTo>
                  <a:lnTo>
                    <a:pt x="95" y="702"/>
                  </a:lnTo>
                  <a:lnTo>
                    <a:pt x="95" y="699"/>
                  </a:lnTo>
                  <a:lnTo>
                    <a:pt x="95" y="694"/>
                  </a:lnTo>
                  <a:lnTo>
                    <a:pt x="95" y="689"/>
                  </a:lnTo>
                  <a:lnTo>
                    <a:pt x="95" y="684"/>
                  </a:lnTo>
                  <a:lnTo>
                    <a:pt x="95" y="679"/>
                  </a:lnTo>
                  <a:lnTo>
                    <a:pt x="95" y="676"/>
                  </a:lnTo>
                  <a:lnTo>
                    <a:pt x="95" y="671"/>
                  </a:lnTo>
                  <a:lnTo>
                    <a:pt x="97" y="667"/>
                  </a:lnTo>
                  <a:lnTo>
                    <a:pt x="97" y="662"/>
                  </a:lnTo>
                  <a:lnTo>
                    <a:pt x="97" y="657"/>
                  </a:lnTo>
                  <a:lnTo>
                    <a:pt x="97" y="654"/>
                  </a:lnTo>
                  <a:lnTo>
                    <a:pt x="97" y="649"/>
                  </a:lnTo>
                  <a:lnTo>
                    <a:pt x="97" y="646"/>
                  </a:lnTo>
                  <a:lnTo>
                    <a:pt x="98" y="643"/>
                  </a:lnTo>
                  <a:lnTo>
                    <a:pt x="98" y="638"/>
                  </a:lnTo>
                  <a:lnTo>
                    <a:pt x="98" y="634"/>
                  </a:lnTo>
                  <a:lnTo>
                    <a:pt x="98" y="629"/>
                  </a:lnTo>
                  <a:lnTo>
                    <a:pt x="100" y="626"/>
                  </a:lnTo>
                  <a:lnTo>
                    <a:pt x="100" y="623"/>
                  </a:lnTo>
                  <a:lnTo>
                    <a:pt x="102" y="618"/>
                  </a:lnTo>
                  <a:lnTo>
                    <a:pt x="102" y="614"/>
                  </a:lnTo>
                  <a:lnTo>
                    <a:pt x="103" y="611"/>
                  </a:lnTo>
                  <a:lnTo>
                    <a:pt x="103" y="608"/>
                  </a:lnTo>
                  <a:lnTo>
                    <a:pt x="105" y="604"/>
                  </a:lnTo>
                  <a:lnTo>
                    <a:pt x="105" y="599"/>
                  </a:lnTo>
                  <a:lnTo>
                    <a:pt x="107" y="596"/>
                  </a:lnTo>
                  <a:lnTo>
                    <a:pt x="107" y="593"/>
                  </a:lnTo>
                  <a:lnTo>
                    <a:pt x="108" y="589"/>
                  </a:lnTo>
                  <a:lnTo>
                    <a:pt x="110" y="586"/>
                  </a:lnTo>
                  <a:lnTo>
                    <a:pt x="110" y="583"/>
                  </a:lnTo>
                  <a:lnTo>
                    <a:pt x="112" y="579"/>
                  </a:lnTo>
                  <a:lnTo>
                    <a:pt x="113" y="576"/>
                  </a:lnTo>
                  <a:lnTo>
                    <a:pt x="113" y="573"/>
                  </a:lnTo>
                  <a:lnTo>
                    <a:pt x="115" y="568"/>
                  </a:lnTo>
                  <a:lnTo>
                    <a:pt x="117" y="564"/>
                  </a:lnTo>
                  <a:lnTo>
                    <a:pt x="118" y="561"/>
                  </a:lnTo>
                  <a:lnTo>
                    <a:pt x="118" y="558"/>
                  </a:lnTo>
                  <a:lnTo>
                    <a:pt x="120" y="554"/>
                  </a:lnTo>
                  <a:lnTo>
                    <a:pt x="122" y="551"/>
                  </a:lnTo>
                  <a:lnTo>
                    <a:pt x="123" y="548"/>
                  </a:lnTo>
                  <a:lnTo>
                    <a:pt x="125" y="544"/>
                  </a:lnTo>
                  <a:lnTo>
                    <a:pt x="127" y="541"/>
                  </a:lnTo>
                  <a:lnTo>
                    <a:pt x="128" y="538"/>
                  </a:lnTo>
                  <a:lnTo>
                    <a:pt x="130" y="534"/>
                  </a:lnTo>
                  <a:lnTo>
                    <a:pt x="132" y="531"/>
                  </a:lnTo>
                  <a:lnTo>
                    <a:pt x="133" y="528"/>
                  </a:lnTo>
                  <a:lnTo>
                    <a:pt x="135" y="524"/>
                  </a:lnTo>
                  <a:lnTo>
                    <a:pt x="138" y="521"/>
                  </a:lnTo>
                  <a:lnTo>
                    <a:pt x="140" y="518"/>
                  </a:lnTo>
                  <a:lnTo>
                    <a:pt x="142" y="514"/>
                  </a:lnTo>
                  <a:lnTo>
                    <a:pt x="145" y="511"/>
                  </a:lnTo>
                  <a:lnTo>
                    <a:pt x="147" y="508"/>
                  </a:lnTo>
                  <a:lnTo>
                    <a:pt x="148" y="504"/>
                  </a:lnTo>
                  <a:lnTo>
                    <a:pt x="152" y="499"/>
                  </a:lnTo>
                  <a:lnTo>
                    <a:pt x="153" y="496"/>
                  </a:lnTo>
                  <a:lnTo>
                    <a:pt x="155" y="494"/>
                  </a:lnTo>
                  <a:lnTo>
                    <a:pt x="158" y="489"/>
                  </a:lnTo>
                  <a:lnTo>
                    <a:pt x="160" y="486"/>
                  </a:lnTo>
                  <a:lnTo>
                    <a:pt x="163" y="483"/>
                  </a:lnTo>
                  <a:lnTo>
                    <a:pt x="167" y="479"/>
                  </a:lnTo>
                  <a:lnTo>
                    <a:pt x="168" y="476"/>
                  </a:lnTo>
                  <a:lnTo>
                    <a:pt x="172" y="471"/>
                  </a:lnTo>
                  <a:lnTo>
                    <a:pt x="175" y="468"/>
                  </a:lnTo>
                  <a:lnTo>
                    <a:pt x="178" y="464"/>
                  </a:lnTo>
                  <a:lnTo>
                    <a:pt x="180" y="461"/>
                  </a:lnTo>
                  <a:lnTo>
                    <a:pt x="180" y="456"/>
                  </a:lnTo>
                  <a:lnTo>
                    <a:pt x="178" y="451"/>
                  </a:lnTo>
                  <a:lnTo>
                    <a:pt x="177" y="448"/>
                  </a:lnTo>
                  <a:lnTo>
                    <a:pt x="173" y="444"/>
                  </a:lnTo>
                  <a:lnTo>
                    <a:pt x="170" y="444"/>
                  </a:lnTo>
                  <a:lnTo>
                    <a:pt x="165" y="444"/>
                  </a:lnTo>
                  <a:lnTo>
                    <a:pt x="162" y="448"/>
                  </a:lnTo>
                  <a:lnTo>
                    <a:pt x="157" y="453"/>
                  </a:lnTo>
                  <a:lnTo>
                    <a:pt x="152" y="458"/>
                  </a:lnTo>
                  <a:lnTo>
                    <a:pt x="148" y="461"/>
                  </a:lnTo>
                  <a:lnTo>
                    <a:pt x="145" y="466"/>
                  </a:lnTo>
                  <a:lnTo>
                    <a:pt x="140" y="471"/>
                  </a:lnTo>
                  <a:lnTo>
                    <a:pt x="137" y="476"/>
                  </a:lnTo>
                  <a:lnTo>
                    <a:pt x="133" y="481"/>
                  </a:lnTo>
                  <a:lnTo>
                    <a:pt x="130" y="486"/>
                  </a:lnTo>
                  <a:lnTo>
                    <a:pt x="127" y="489"/>
                  </a:lnTo>
                  <a:lnTo>
                    <a:pt x="123" y="494"/>
                  </a:lnTo>
                  <a:lnTo>
                    <a:pt x="120" y="499"/>
                  </a:lnTo>
                  <a:lnTo>
                    <a:pt x="118" y="504"/>
                  </a:lnTo>
                  <a:lnTo>
                    <a:pt x="115" y="509"/>
                  </a:lnTo>
                  <a:lnTo>
                    <a:pt x="112" y="514"/>
                  </a:lnTo>
                  <a:lnTo>
                    <a:pt x="110" y="518"/>
                  </a:lnTo>
                  <a:lnTo>
                    <a:pt x="108" y="523"/>
                  </a:lnTo>
                  <a:lnTo>
                    <a:pt x="105" y="528"/>
                  </a:lnTo>
                  <a:lnTo>
                    <a:pt x="103" y="533"/>
                  </a:lnTo>
                  <a:lnTo>
                    <a:pt x="102" y="536"/>
                  </a:lnTo>
                  <a:lnTo>
                    <a:pt x="100" y="541"/>
                  </a:lnTo>
                  <a:lnTo>
                    <a:pt x="98" y="546"/>
                  </a:lnTo>
                  <a:lnTo>
                    <a:pt x="97" y="551"/>
                  </a:lnTo>
                  <a:lnTo>
                    <a:pt x="95" y="554"/>
                  </a:lnTo>
                  <a:lnTo>
                    <a:pt x="93" y="559"/>
                  </a:lnTo>
                  <a:lnTo>
                    <a:pt x="92" y="564"/>
                  </a:lnTo>
                  <a:lnTo>
                    <a:pt x="90" y="569"/>
                  </a:lnTo>
                  <a:lnTo>
                    <a:pt x="90" y="574"/>
                  </a:lnTo>
                  <a:lnTo>
                    <a:pt x="88" y="578"/>
                  </a:lnTo>
                  <a:lnTo>
                    <a:pt x="87" y="583"/>
                  </a:lnTo>
                  <a:lnTo>
                    <a:pt x="87" y="588"/>
                  </a:lnTo>
                  <a:lnTo>
                    <a:pt x="85" y="593"/>
                  </a:lnTo>
                  <a:lnTo>
                    <a:pt x="85" y="598"/>
                  </a:lnTo>
                  <a:lnTo>
                    <a:pt x="83" y="601"/>
                  </a:lnTo>
                  <a:lnTo>
                    <a:pt x="83" y="606"/>
                  </a:lnTo>
                  <a:lnTo>
                    <a:pt x="82" y="611"/>
                  </a:lnTo>
                  <a:lnTo>
                    <a:pt x="82" y="616"/>
                  </a:lnTo>
                  <a:lnTo>
                    <a:pt x="80" y="621"/>
                  </a:lnTo>
                  <a:lnTo>
                    <a:pt x="80" y="626"/>
                  </a:lnTo>
                  <a:lnTo>
                    <a:pt x="78" y="631"/>
                  </a:lnTo>
                  <a:lnTo>
                    <a:pt x="78" y="636"/>
                  </a:lnTo>
                  <a:lnTo>
                    <a:pt x="78" y="641"/>
                  </a:lnTo>
                  <a:lnTo>
                    <a:pt x="78" y="646"/>
                  </a:lnTo>
                  <a:lnTo>
                    <a:pt x="77" y="649"/>
                  </a:lnTo>
                  <a:lnTo>
                    <a:pt x="77" y="656"/>
                  </a:lnTo>
                  <a:lnTo>
                    <a:pt x="77" y="659"/>
                  </a:lnTo>
                  <a:lnTo>
                    <a:pt x="75" y="666"/>
                  </a:lnTo>
                  <a:lnTo>
                    <a:pt x="75" y="671"/>
                  </a:lnTo>
                  <a:lnTo>
                    <a:pt x="75" y="676"/>
                  </a:lnTo>
                  <a:lnTo>
                    <a:pt x="75" y="681"/>
                  </a:lnTo>
                  <a:lnTo>
                    <a:pt x="74" y="686"/>
                  </a:lnTo>
                  <a:lnTo>
                    <a:pt x="74" y="691"/>
                  </a:lnTo>
                  <a:lnTo>
                    <a:pt x="74" y="696"/>
                  </a:lnTo>
                  <a:lnTo>
                    <a:pt x="72" y="702"/>
                  </a:lnTo>
                  <a:lnTo>
                    <a:pt x="72" y="707"/>
                  </a:lnTo>
                  <a:lnTo>
                    <a:pt x="70" y="712"/>
                  </a:lnTo>
                  <a:lnTo>
                    <a:pt x="70" y="719"/>
                  </a:lnTo>
                  <a:lnTo>
                    <a:pt x="70" y="724"/>
                  </a:lnTo>
                  <a:lnTo>
                    <a:pt x="69" y="731"/>
                  </a:lnTo>
                  <a:lnTo>
                    <a:pt x="67" y="736"/>
                  </a:lnTo>
                  <a:lnTo>
                    <a:pt x="67" y="741"/>
                  </a:lnTo>
                  <a:lnTo>
                    <a:pt x="65" y="747"/>
                  </a:lnTo>
                  <a:lnTo>
                    <a:pt x="65" y="752"/>
                  </a:lnTo>
                  <a:lnTo>
                    <a:pt x="65" y="759"/>
                  </a:lnTo>
                  <a:lnTo>
                    <a:pt x="64" y="766"/>
                  </a:lnTo>
                  <a:lnTo>
                    <a:pt x="62" y="771"/>
                  </a:lnTo>
                  <a:lnTo>
                    <a:pt x="60" y="777"/>
                  </a:lnTo>
                  <a:lnTo>
                    <a:pt x="59" y="782"/>
                  </a:lnTo>
                  <a:lnTo>
                    <a:pt x="59" y="787"/>
                  </a:lnTo>
                  <a:lnTo>
                    <a:pt x="57" y="794"/>
                  </a:lnTo>
                  <a:lnTo>
                    <a:pt x="55" y="799"/>
                  </a:lnTo>
                  <a:lnTo>
                    <a:pt x="54" y="804"/>
                  </a:lnTo>
                  <a:lnTo>
                    <a:pt x="52" y="809"/>
                  </a:lnTo>
                  <a:lnTo>
                    <a:pt x="50" y="814"/>
                  </a:lnTo>
                  <a:lnTo>
                    <a:pt x="49" y="819"/>
                  </a:lnTo>
                  <a:lnTo>
                    <a:pt x="47" y="824"/>
                  </a:lnTo>
                  <a:lnTo>
                    <a:pt x="45" y="831"/>
                  </a:lnTo>
                  <a:lnTo>
                    <a:pt x="44" y="834"/>
                  </a:lnTo>
                  <a:lnTo>
                    <a:pt x="42" y="841"/>
                  </a:lnTo>
                  <a:lnTo>
                    <a:pt x="40" y="846"/>
                  </a:lnTo>
                  <a:lnTo>
                    <a:pt x="39" y="851"/>
                  </a:lnTo>
                  <a:lnTo>
                    <a:pt x="37" y="855"/>
                  </a:lnTo>
                  <a:lnTo>
                    <a:pt x="34" y="860"/>
                  </a:lnTo>
                  <a:lnTo>
                    <a:pt x="32" y="864"/>
                  </a:lnTo>
                  <a:lnTo>
                    <a:pt x="32" y="869"/>
                  </a:lnTo>
                  <a:lnTo>
                    <a:pt x="29" y="874"/>
                  </a:lnTo>
                  <a:lnTo>
                    <a:pt x="27" y="879"/>
                  </a:lnTo>
                  <a:lnTo>
                    <a:pt x="25" y="884"/>
                  </a:lnTo>
                  <a:lnTo>
                    <a:pt x="24" y="889"/>
                  </a:lnTo>
                  <a:lnTo>
                    <a:pt x="22" y="894"/>
                  </a:lnTo>
                  <a:lnTo>
                    <a:pt x="20" y="899"/>
                  </a:lnTo>
                  <a:lnTo>
                    <a:pt x="19" y="904"/>
                  </a:lnTo>
                  <a:lnTo>
                    <a:pt x="17" y="909"/>
                  </a:lnTo>
                  <a:lnTo>
                    <a:pt x="15" y="914"/>
                  </a:lnTo>
                  <a:lnTo>
                    <a:pt x="14" y="919"/>
                  </a:lnTo>
                  <a:lnTo>
                    <a:pt x="14" y="922"/>
                  </a:lnTo>
                  <a:lnTo>
                    <a:pt x="12" y="929"/>
                  </a:lnTo>
                  <a:lnTo>
                    <a:pt x="10" y="934"/>
                  </a:lnTo>
                  <a:lnTo>
                    <a:pt x="9" y="937"/>
                  </a:lnTo>
                  <a:lnTo>
                    <a:pt x="9" y="942"/>
                  </a:lnTo>
                  <a:lnTo>
                    <a:pt x="7" y="947"/>
                  </a:lnTo>
                  <a:lnTo>
                    <a:pt x="5" y="952"/>
                  </a:lnTo>
                  <a:lnTo>
                    <a:pt x="5" y="957"/>
                  </a:lnTo>
                  <a:lnTo>
                    <a:pt x="4" y="962"/>
                  </a:lnTo>
                  <a:lnTo>
                    <a:pt x="4" y="967"/>
                  </a:lnTo>
                  <a:lnTo>
                    <a:pt x="2" y="970"/>
                  </a:lnTo>
                  <a:lnTo>
                    <a:pt x="2" y="975"/>
                  </a:lnTo>
                  <a:lnTo>
                    <a:pt x="2" y="980"/>
                  </a:lnTo>
                  <a:lnTo>
                    <a:pt x="2" y="985"/>
                  </a:lnTo>
                  <a:lnTo>
                    <a:pt x="0" y="990"/>
                  </a:lnTo>
                  <a:lnTo>
                    <a:pt x="0" y="995"/>
                  </a:lnTo>
                  <a:lnTo>
                    <a:pt x="0" y="1002"/>
                  </a:lnTo>
                  <a:lnTo>
                    <a:pt x="2" y="1007"/>
                  </a:lnTo>
                  <a:lnTo>
                    <a:pt x="2" y="1012"/>
                  </a:lnTo>
                  <a:lnTo>
                    <a:pt x="2" y="1017"/>
                  </a:lnTo>
                  <a:lnTo>
                    <a:pt x="2" y="1022"/>
                  </a:lnTo>
                  <a:lnTo>
                    <a:pt x="4" y="1027"/>
                  </a:lnTo>
                  <a:lnTo>
                    <a:pt x="4" y="1032"/>
                  </a:lnTo>
                  <a:lnTo>
                    <a:pt x="5" y="1039"/>
                  </a:lnTo>
                  <a:lnTo>
                    <a:pt x="7" y="1044"/>
                  </a:lnTo>
                  <a:lnTo>
                    <a:pt x="9" y="1049"/>
                  </a:lnTo>
                  <a:lnTo>
                    <a:pt x="10" y="1055"/>
                  </a:lnTo>
                  <a:lnTo>
                    <a:pt x="12" y="1060"/>
                  </a:lnTo>
                  <a:lnTo>
                    <a:pt x="14" y="1065"/>
                  </a:lnTo>
                  <a:lnTo>
                    <a:pt x="15" y="1072"/>
                  </a:lnTo>
                  <a:lnTo>
                    <a:pt x="19" y="1078"/>
                  </a:lnTo>
                  <a:lnTo>
                    <a:pt x="20" y="1083"/>
                  </a:lnTo>
                  <a:lnTo>
                    <a:pt x="24" y="1090"/>
                  </a:lnTo>
                  <a:lnTo>
                    <a:pt x="27" y="1097"/>
                  </a:lnTo>
                  <a:lnTo>
                    <a:pt x="32" y="1107"/>
                  </a:lnTo>
                  <a:lnTo>
                    <a:pt x="37" y="1117"/>
                  </a:lnTo>
                  <a:lnTo>
                    <a:pt x="42" y="1127"/>
                  </a:lnTo>
                  <a:lnTo>
                    <a:pt x="49" y="1137"/>
                  </a:lnTo>
                  <a:lnTo>
                    <a:pt x="55" y="1145"/>
                  </a:lnTo>
                  <a:lnTo>
                    <a:pt x="62" y="1155"/>
                  </a:lnTo>
                  <a:lnTo>
                    <a:pt x="70" y="1163"/>
                  </a:lnTo>
                  <a:lnTo>
                    <a:pt x="78" y="1172"/>
                  </a:lnTo>
                  <a:lnTo>
                    <a:pt x="85" y="1180"/>
                  </a:lnTo>
                  <a:lnTo>
                    <a:pt x="93" y="1188"/>
                  </a:lnTo>
                  <a:lnTo>
                    <a:pt x="102" y="1195"/>
                  </a:lnTo>
                  <a:lnTo>
                    <a:pt x="110" y="1203"/>
                  </a:lnTo>
                  <a:lnTo>
                    <a:pt x="120" y="1210"/>
                  </a:lnTo>
                  <a:lnTo>
                    <a:pt x="128" y="1218"/>
                  </a:lnTo>
                  <a:lnTo>
                    <a:pt x="138" y="1223"/>
                  </a:lnTo>
                  <a:lnTo>
                    <a:pt x="148" y="1232"/>
                  </a:lnTo>
                  <a:lnTo>
                    <a:pt x="157" y="1237"/>
                  </a:lnTo>
                  <a:lnTo>
                    <a:pt x="168" y="1243"/>
                  </a:lnTo>
                  <a:lnTo>
                    <a:pt x="178" y="1248"/>
                  </a:lnTo>
                  <a:lnTo>
                    <a:pt x="188" y="1255"/>
                  </a:lnTo>
                  <a:lnTo>
                    <a:pt x="198" y="1258"/>
                  </a:lnTo>
                  <a:lnTo>
                    <a:pt x="210" y="1265"/>
                  </a:lnTo>
                  <a:lnTo>
                    <a:pt x="222" y="1270"/>
                  </a:lnTo>
                  <a:lnTo>
                    <a:pt x="233" y="1275"/>
                  </a:lnTo>
                  <a:lnTo>
                    <a:pt x="243" y="1278"/>
                  </a:lnTo>
                  <a:lnTo>
                    <a:pt x="255" y="1283"/>
                  </a:lnTo>
                  <a:lnTo>
                    <a:pt x="267" y="1286"/>
                  </a:lnTo>
                  <a:lnTo>
                    <a:pt x="278" y="1291"/>
                  </a:lnTo>
                  <a:lnTo>
                    <a:pt x="290" y="1295"/>
                  </a:lnTo>
                  <a:lnTo>
                    <a:pt x="301" y="1298"/>
                  </a:lnTo>
                  <a:lnTo>
                    <a:pt x="315" y="1301"/>
                  </a:lnTo>
                  <a:lnTo>
                    <a:pt x="326" y="1305"/>
                  </a:lnTo>
                  <a:lnTo>
                    <a:pt x="338" y="1308"/>
                  </a:lnTo>
                  <a:lnTo>
                    <a:pt x="351" y="1310"/>
                  </a:lnTo>
                  <a:lnTo>
                    <a:pt x="363" y="1313"/>
                  </a:lnTo>
                  <a:lnTo>
                    <a:pt x="376" y="1315"/>
                  </a:lnTo>
                  <a:lnTo>
                    <a:pt x="388" y="1318"/>
                  </a:lnTo>
                  <a:lnTo>
                    <a:pt x="401" y="1320"/>
                  </a:lnTo>
                  <a:lnTo>
                    <a:pt x="415" y="1321"/>
                  </a:lnTo>
                  <a:lnTo>
                    <a:pt x="426" y="1325"/>
                  </a:lnTo>
                  <a:lnTo>
                    <a:pt x="438" y="1325"/>
                  </a:lnTo>
                  <a:lnTo>
                    <a:pt x="451" y="1328"/>
                  </a:lnTo>
                  <a:lnTo>
                    <a:pt x="465" y="1328"/>
                  </a:lnTo>
                  <a:lnTo>
                    <a:pt x="476" y="1330"/>
                  </a:lnTo>
                  <a:lnTo>
                    <a:pt x="490" y="1331"/>
                  </a:lnTo>
                  <a:lnTo>
                    <a:pt x="501" y="1333"/>
                  </a:lnTo>
                  <a:lnTo>
                    <a:pt x="515" y="1333"/>
                  </a:lnTo>
                  <a:lnTo>
                    <a:pt x="528" y="1335"/>
                  </a:lnTo>
                  <a:lnTo>
                    <a:pt x="538" y="1336"/>
                  </a:lnTo>
                  <a:lnTo>
                    <a:pt x="551" y="1336"/>
                  </a:lnTo>
                  <a:lnTo>
                    <a:pt x="563" y="1336"/>
                  </a:lnTo>
                  <a:lnTo>
                    <a:pt x="576" y="1338"/>
                  </a:lnTo>
                  <a:lnTo>
                    <a:pt x="588" y="1338"/>
                  </a:lnTo>
                  <a:lnTo>
                    <a:pt x="599" y="1338"/>
                  </a:lnTo>
                  <a:lnTo>
                    <a:pt x="611" y="1338"/>
                  </a:lnTo>
                  <a:lnTo>
                    <a:pt x="623" y="1340"/>
                  </a:lnTo>
                  <a:lnTo>
                    <a:pt x="634" y="1340"/>
                  </a:lnTo>
                  <a:lnTo>
                    <a:pt x="646" y="1340"/>
                  </a:lnTo>
                  <a:lnTo>
                    <a:pt x="658" y="1340"/>
                  </a:lnTo>
                  <a:lnTo>
                    <a:pt x="669" y="1340"/>
                  </a:lnTo>
                  <a:lnTo>
                    <a:pt x="679" y="1340"/>
                  </a:lnTo>
                  <a:lnTo>
                    <a:pt x="691" y="1340"/>
                  </a:lnTo>
                  <a:lnTo>
                    <a:pt x="701" y="1340"/>
                  </a:lnTo>
                  <a:lnTo>
                    <a:pt x="711" y="1340"/>
                  </a:lnTo>
                  <a:lnTo>
                    <a:pt x="721" y="1340"/>
                  </a:lnTo>
                  <a:lnTo>
                    <a:pt x="731" y="1338"/>
                  </a:lnTo>
                  <a:lnTo>
                    <a:pt x="741" y="1338"/>
                  </a:lnTo>
                  <a:lnTo>
                    <a:pt x="752" y="1338"/>
                  </a:lnTo>
                  <a:lnTo>
                    <a:pt x="762" y="1338"/>
                  </a:lnTo>
                  <a:lnTo>
                    <a:pt x="772" y="1336"/>
                  </a:lnTo>
                  <a:lnTo>
                    <a:pt x="784" y="1336"/>
                  </a:lnTo>
                  <a:lnTo>
                    <a:pt x="796" y="1335"/>
                  </a:lnTo>
                  <a:lnTo>
                    <a:pt x="806" y="1333"/>
                  </a:lnTo>
                  <a:lnTo>
                    <a:pt x="817" y="1333"/>
                  </a:lnTo>
                  <a:lnTo>
                    <a:pt x="827" y="1331"/>
                  </a:lnTo>
                  <a:lnTo>
                    <a:pt x="839" y="1330"/>
                  </a:lnTo>
                  <a:lnTo>
                    <a:pt x="851" y="1328"/>
                  </a:lnTo>
                  <a:lnTo>
                    <a:pt x="862" y="1328"/>
                  </a:lnTo>
                  <a:lnTo>
                    <a:pt x="874" y="1325"/>
                  </a:lnTo>
                  <a:lnTo>
                    <a:pt x="886" y="1325"/>
                  </a:lnTo>
                  <a:lnTo>
                    <a:pt x="897" y="1321"/>
                  </a:lnTo>
                  <a:lnTo>
                    <a:pt x="909" y="1320"/>
                  </a:lnTo>
                  <a:lnTo>
                    <a:pt x="921" y="1316"/>
                  </a:lnTo>
                  <a:lnTo>
                    <a:pt x="932" y="1315"/>
                  </a:lnTo>
                  <a:lnTo>
                    <a:pt x="944" y="1311"/>
                  </a:lnTo>
                  <a:lnTo>
                    <a:pt x="956" y="1310"/>
                  </a:lnTo>
                  <a:lnTo>
                    <a:pt x="967" y="1306"/>
                  </a:lnTo>
                  <a:lnTo>
                    <a:pt x="979" y="1303"/>
                  </a:lnTo>
                  <a:lnTo>
                    <a:pt x="990" y="1300"/>
                  </a:lnTo>
                  <a:lnTo>
                    <a:pt x="1002" y="1296"/>
                  </a:lnTo>
                  <a:lnTo>
                    <a:pt x="1012" y="1293"/>
                  </a:lnTo>
                  <a:lnTo>
                    <a:pt x="1024" y="1290"/>
                  </a:lnTo>
                  <a:lnTo>
                    <a:pt x="1035" y="1285"/>
                  </a:lnTo>
                  <a:lnTo>
                    <a:pt x="1047" y="1281"/>
                  </a:lnTo>
                  <a:lnTo>
                    <a:pt x="1057" y="1276"/>
                  </a:lnTo>
                  <a:lnTo>
                    <a:pt x="1069" y="1273"/>
                  </a:lnTo>
                  <a:lnTo>
                    <a:pt x="1079" y="1268"/>
                  </a:lnTo>
                  <a:lnTo>
                    <a:pt x="1089" y="1263"/>
                  </a:lnTo>
                  <a:lnTo>
                    <a:pt x="1100" y="1258"/>
                  </a:lnTo>
                  <a:lnTo>
                    <a:pt x="1110" y="1253"/>
                  </a:lnTo>
                  <a:lnTo>
                    <a:pt x="1120" y="1247"/>
                  </a:lnTo>
                  <a:lnTo>
                    <a:pt x="1130" y="1242"/>
                  </a:lnTo>
                  <a:lnTo>
                    <a:pt x="1140" y="1237"/>
                  </a:lnTo>
                  <a:lnTo>
                    <a:pt x="1150" y="1230"/>
                  </a:lnTo>
                  <a:lnTo>
                    <a:pt x="1159" y="1223"/>
                  </a:lnTo>
                  <a:lnTo>
                    <a:pt x="1169" y="1217"/>
                  </a:lnTo>
                  <a:lnTo>
                    <a:pt x="1177" y="1210"/>
                  </a:lnTo>
                  <a:lnTo>
                    <a:pt x="1185" y="1203"/>
                  </a:lnTo>
                  <a:lnTo>
                    <a:pt x="1193" y="1197"/>
                  </a:lnTo>
                  <a:lnTo>
                    <a:pt x="1202" y="1190"/>
                  </a:lnTo>
                  <a:lnTo>
                    <a:pt x="1210" y="1182"/>
                  </a:lnTo>
                  <a:lnTo>
                    <a:pt x="1217" y="1175"/>
                  </a:lnTo>
                  <a:lnTo>
                    <a:pt x="1225" y="1165"/>
                  </a:lnTo>
                  <a:lnTo>
                    <a:pt x="1232" y="1157"/>
                  </a:lnTo>
                  <a:lnTo>
                    <a:pt x="1237" y="1148"/>
                  </a:lnTo>
                  <a:lnTo>
                    <a:pt x="1245" y="1140"/>
                  </a:lnTo>
                  <a:lnTo>
                    <a:pt x="1250" y="1130"/>
                  </a:lnTo>
                  <a:lnTo>
                    <a:pt x="1255" y="1122"/>
                  </a:lnTo>
                  <a:lnTo>
                    <a:pt x="1260" y="1112"/>
                  </a:lnTo>
                  <a:lnTo>
                    <a:pt x="1267" y="1103"/>
                  </a:lnTo>
                  <a:lnTo>
                    <a:pt x="1270" y="1092"/>
                  </a:lnTo>
                  <a:lnTo>
                    <a:pt x="1275" y="1082"/>
                  </a:lnTo>
                  <a:lnTo>
                    <a:pt x="1278" y="1072"/>
                  </a:lnTo>
                  <a:lnTo>
                    <a:pt x="1282" y="1062"/>
                  </a:lnTo>
                  <a:lnTo>
                    <a:pt x="1285" y="1050"/>
                  </a:lnTo>
                  <a:lnTo>
                    <a:pt x="1287" y="1039"/>
                  </a:lnTo>
                  <a:lnTo>
                    <a:pt x="1290" y="1027"/>
                  </a:lnTo>
                  <a:lnTo>
                    <a:pt x="1292" y="1015"/>
                  </a:lnTo>
                  <a:lnTo>
                    <a:pt x="1292" y="1009"/>
                  </a:lnTo>
                  <a:lnTo>
                    <a:pt x="1292" y="1004"/>
                  </a:lnTo>
                  <a:lnTo>
                    <a:pt x="1292" y="997"/>
                  </a:lnTo>
                  <a:lnTo>
                    <a:pt x="1293" y="992"/>
                  </a:lnTo>
                  <a:lnTo>
                    <a:pt x="1293" y="985"/>
                  </a:lnTo>
                  <a:lnTo>
                    <a:pt x="1293" y="979"/>
                  </a:lnTo>
                  <a:lnTo>
                    <a:pt x="1293" y="974"/>
                  </a:lnTo>
                  <a:lnTo>
                    <a:pt x="1295" y="967"/>
                  </a:lnTo>
                  <a:lnTo>
                    <a:pt x="1295" y="960"/>
                  </a:lnTo>
                  <a:lnTo>
                    <a:pt x="1295" y="955"/>
                  </a:lnTo>
                  <a:lnTo>
                    <a:pt x="1295" y="949"/>
                  </a:lnTo>
                  <a:lnTo>
                    <a:pt x="1295" y="944"/>
                  </a:lnTo>
                  <a:lnTo>
                    <a:pt x="1295" y="937"/>
                  </a:lnTo>
                  <a:lnTo>
                    <a:pt x="1295" y="932"/>
                  </a:lnTo>
                  <a:lnTo>
                    <a:pt x="1295" y="925"/>
                  </a:lnTo>
                  <a:lnTo>
                    <a:pt x="1295" y="920"/>
                  </a:lnTo>
                  <a:lnTo>
                    <a:pt x="1293" y="914"/>
                  </a:lnTo>
                  <a:lnTo>
                    <a:pt x="1293" y="907"/>
                  </a:lnTo>
                  <a:lnTo>
                    <a:pt x="1293" y="902"/>
                  </a:lnTo>
                  <a:lnTo>
                    <a:pt x="1293" y="895"/>
                  </a:lnTo>
                  <a:lnTo>
                    <a:pt x="1292" y="889"/>
                  </a:lnTo>
                  <a:lnTo>
                    <a:pt x="1292" y="884"/>
                  </a:lnTo>
                  <a:lnTo>
                    <a:pt x="1292" y="877"/>
                  </a:lnTo>
                  <a:lnTo>
                    <a:pt x="1292" y="872"/>
                  </a:lnTo>
                  <a:lnTo>
                    <a:pt x="1290" y="865"/>
                  </a:lnTo>
                  <a:lnTo>
                    <a:pt x="1290" y="860"/>
                  </a:lnTo>
                  <a:lnTo>
                    <a:pt x="1290" y="854"/>
                  </a:lnTo>
                  <a:lnTo>
                    <a:pt x="1290" y="849"/>
                  </a:lnTo>
                  <a:lnTo>
                    <a:pt x="1288" y="842"/>
                  </a:lnTo>
                  <a:lnTo>
                    <a:pt x="1288" y="836"/>
                  </a:lnTo>
                  <a:lnTo>
                    <a:pt x="1287" y="831"/>
                  </a:lnTo>
                  <a:lnTo>
                    <a:pt x="1287" y="826"/>
                  </a:lnTo>
                  <a:lnTo>
                    <a:pt x="1285" y="819"/>
                  </a:lnTo>
                  <a:lnTo>
                    <a:pt x="1285" y="812"/>
                  </a:lnTo>
                  <a:lnTo>
                    <a:pt x="1283" y="807"/>
                  </a:lnTo>
                  <a:lnTo>
                    <a:pt x="1282" y="801"/>
                  </a:lnTo>
                  <a:lnTo>
                    <a:pt x="1282" y="796"/>
                  </a:lnTo>
                  <a:lnTo>
                    <a:pt x="1280" y="789"/>
                  </a:lnTo>
                  <a:lnTo>
                    <a:pt x="1280" y="784"/>
                  </a:lnTo>
                  <a:lnTo>
                    <a:pt x="1278" y="777"/>
                  </a:lnTo>
                  <a:lnTo>
                    <a:pt x="1277" y="771"/>
                  </a:lnTo>
                  <a:lnTo>
                    <a:pt x="1277" y="766"/>
                  </a:lnTo>
                  <a:lnTo>
                    <a:pt x="1275" y="759"/>
                  </a:lnTo>
                  <a:lnTo>
                    <a:pt x="1273" y="754"/>
                  </a:lnTo>
                  <a:lnTo>
                    <a:pt x="1272" y="747"/>
                  </a:lnTo>
                  <a:lnTo>
                    <a:pt x="1272" y="741"/>
                  </a:lnTo>
                  <a:lnTo>
                    <a:pt x="1270" y="736"/>
                  </a:lnTo>
                  <a:lnTo>
                    <a:pt x="1270" y="731"/>
                  </a:lnTo>
                  <a:lnTo>
                    <a:pt x="1268" y="724"/>
                  </a:lnTo>
                  <a:lnTo>
                    <a:pt x="1267" y="717"/>
                  </a:lnTo>
                  <a:lnTo>
                    <a:pt x="1265" y="712"/>
                  </a:lnTo>
                  <a:lnTo>
                    <a:pt x="1265" y="706"/>
                  </a:lnTo>
                  <a:lnTo>
                    <a:pt x="1263" y="701"/>
                  </a:lnTo>
                  <a:lnTo>
                    <a:pt x="1262" y="694"/>
                  </a:lnTo>
                  <a:lnTo>
                    <a:pt x="1260" y="689"/>
                  </a:lnTo>
                  <a:lnTo>
                    <a:pt x="1258" y="682"/>
                  </a:lnTo>
                  <a:lnTo>
                    <a:pt x="1258" y="677"/>
                  </a:lnTo>
                  <a:lnTo>
                    <a:pt x="1257" y="671"/>
                  </a:lnTo>
                  <a:lnTo>
                    <a:pt x="1255" y="666"/>
                  </a:lnTo>
                  <a:lnTo>
                    <a:pt x="1253" y="659"/>
                  </a:lnTo>
                  <a:lnTo>
                    <a:pt x="1252" y="654"/>
                  </a:lnTo>
                  <a:lnTo>
                    <a:pt x="1250" y="647"/>
                  </a:lnTo>
                  <a:lnTo>
                    <a:pt x="1250" y="643"/>
                  </a:lnTo>
                  <a:lnTo>
                    <a:pt x="1248" y="63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57">
              <a:extLst>
                <a:ext uri="{FF2B5EF4-FFF2-40B4-BE49-F238E27FC236}">
                  <a16:creationId xmlns:a16="http://schemas.microsoft.com/office/drawing/2014/main" id="{CD71958C-1FBE-24A8-D205-F0715335E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6" y="1504"/>
              <a:ext cx="145" cy="882"/>
            </a:xfrm>
            <a:custGeom>
              <a:avLst/>
              <a:gdLst>
                <a:gd name="T0" fmla="*/ 20 w 145"/>
                <a:gd name="T1" fmla="*/ 12 h 882"/>
                <a:gd name="T2" fmla="*/ 38 w 145"/>
                <a:gd name="T3" fmla="*/ 31 h 882"/>
                <a:gd name="T4" fmla="*/ 53 w 145"/>
                <a:gd name="T5" fmla="*/ 60 h 882"/>
                <a:gd name="T6" fmla="*/ 65 w 145"/>
                <a:gd name="T7" fmla="*/ 95 h 882"/>
                <a:gd name="T8" fmla="*/ 71 w 145"/>
                <a:gd name="T9" fmla="*/ 135 h 882"/>
                <a:gd name="T10" fmla="*/ 76 w 145"/>
                <a:gd name="T11" fmla="*/ 178 h 882"/>
                <a:gd name="T12" fmla="*/ 80 w 145"/>
                <a:gd name="T13" fmla="*/ 223 h 882"/>
                <a:gd name="T14" fmla="*/ 80 w 145"/>
                <a:gd name="T15" fmla="*/ 269 h 882"/>
                <a:gd name="T16" fmla="*/ 81 w 145"/>
                <a:gd name="T17" fmla="*/ 313 h 882"/>
                <a:gd name="T18" fmla="*/ 80 w 145"/>
                <a:gd name="T19" fmla="*/ 354 h 882"/>
                <a:gd name="T20" fmla="*/ 80 w 145"/>
                <a:gd name="T21" fmla="*/ 391 h 882"/>
                <a:gd name="T22" fmla="*/ 78 w 145"/>
                <a:gd name="T23" fmla="*/ 423 h 882"/>
                <a:gd name="T24" fmla="*/ 80 w 145"/>
                <a:gd name="T25" fmla="*/ 446 h 882"/>
                <a:gd name="T26" fmla="*/ 81 w 145"/>
                <a:gd name="T27" fmla="*/ 476 h 882"/>
                <a:gd name="T28" fmla="*/ 86 w 145"/>
                <a:gd name="T29" fmla="*/ 509 h 882"/>
                <a:gd name="T30" fmla="*/ 90 w 145"/>
                <a:gd name="T31" fmla="*/ 544 h 882"/>
                <a:gd name="T32" fmla="*/ 96 w 145"/>
                <a:gd name="T33" fmla="*/ 579 h 882"/>
                <a:gd name="T34" fmla="*/ 101 w 145"/>
                <a:gd name="T35" fmla="*/ 614 h 882"/>
                <a:gd name="T36" fmla="*/ 106 w 145"/>
                <a:gd name="T37" fmla="*/ 649 h 882"/>
                <a:gd name="T38" fmla="*/ 108 w 145"/>
                <a:gd name="T39" fmla="*/ 684 h 882"/>
                <a:gd name="T40" fmla="*/ 108 w 145"/>
                <a:gd name="T41" fmla="*/ 720 h 882"/>
                <a:gd name="T42" fmla="*/ 105 w 145"/>
                <a:gd name="T43" fmla="*/ 752 h 882"/>
                <a:gd name="T44" fmla="*/ 98 w 145"/>
                <a:gd name="T45" fmla="*/ 785 h 882"/>
                <a:gd name="T46" fmla="*/ 86 w 145"/>
                <a:gd name="T47" fmla="*/ 815 h 882"/>
                <a:gd name="T48" fmla="*/ 71 w 145"/>
                <a:gd name="T49" fmla="*/ 844 h 882"/>
                <a:gd name="T50" fmla="*/ 51 w 145"/>
                <a:gd name="T51" fmla="*/ 867 h 882"/>
                <a:gd name="T52" fmla="*/ 63 w 145"/>
                <a:gd name="T53" fmla="*/ 882 h 882"/>
                <a:gd name="T54" fmla="*/ 85 w 145"/>
                <a:gd name="T55" fmla="*/ 868 h 882"/>
                <a:gd name="T56" fmla="*/ 105 w 145"/>
                <a:gd name="T57" fmla="*/ 852 h 882"/>
                <a:gd name="T58" fmla="*/ 120 w 145"/>
                <a:gd name="T59" fmla="*/ 834 h 882"/>
                <a:gd name="T60" fmla="*/ 131 w 145"/>
                <a:gd name="T61" fmla="*/ 815 h 882"/>
                <a:gd name="T62" fmla="*/ 140 w 145"/>
                <a:gd name="T63" fmla="*/ 794 h 882"/>
                <a:gd name="T64" fmla="*/ 145 w 145"/>
                <a:gd name="T65" fmla="*/ 770 h 882"/>
                <a:gd name="T66" fmla="*/ 145 w 145"/>
                <a:gd name="T67" fmla="*/ 742 h 882"/>
                <a:gd name="T68" fmla="*/ 143 w 145"/>
                <a:gd name="T69" fmla="*/ 710 h 882"/>
                <a:gd name="T70" fmla="*/ 140 w 145"/>
                <a:gd name="T71" fmla="*/ 679 h 882"/>
                <a:gd name="T72" fmla="*/ 138 w 145"/>
                <a:gd name="T73" fmla="*/ 649 h 882"/>
                <a:gd name="T74" fmla="*/ 133 w 145"/>
                <a:gd name="T75" fmla="*/ 617 h 882"/>
                <a:gd name="T76" fmla="*/ 130 w 145"/>
                <a:gd name="T77" fmla="*/ 586 h 882"/>
                <a:gd name="T78" fmla="*/ 126 w 145"/>
                <a:gd name="T79" fmla="*/ 556 h 882"/>
                <a:gd name="T80" fmla="*/ 121 w 145"/>
                <a:gd name="T81" fmla="*/ 524 h 882"/>
                <a:gd name="T82" fmla="*/ 118 w 145"/>
                <a:gd name="T83" fmla="*/ 494 h 882"/>
                <a:gd name="T84" fmla="*/ 115 w 145"/>
                <a:gd name="T85" fmla="*/ 462 h 882"/>
                <a:gd name="T86" fmla="*/ 111 w 145"/>
                <a:gd name="T87" fmla="*/ 431 h 882"/>
                <a:gd name="T88" fmla="*/ 108 w 145"/>
                <a:gd name="T89" fmla="*/ 401 h 882"/>
                <a:gd name="T90" fmla="*/ 106 w 145"/>
                <a:gd name="T91" fmla="*/ 369 h 882"/>
                <a:gd name="T92" fmla="*/ 105 w 145"/>
                <a:gd name="T93" fmla="*/ 339 h 882"/>
                <a:gd name="T94" fmla="*/ 106 w 145"/>
                <a:gd name="T95" fmla="*/ 311 h 882"/>
                <a:gd name="T96" fmla="*/ 110 w 145"/>
                <a:gd name="T97" fmla="*/ 278 h 882"/>
                <a:gd name="T98" fmla="*/ 113 w 145"/>
                <a:gd name="T99" fmla="*/ 243 h 882"/>
                <a:gd name="T100" fmla="*/ 116 w 145"/>
                <a:gd name="T101" fmla="*/ 206 h 882"/>
                <a:gd name="T102" fmla="*/ 118 w 145"/>
                <a:gd name="T103" fmla="*/ 168 h 882"/>
                <a:gd name="T104" fmla="*/ 120 w 145"/>
                <a:gd name="T105" fmla="*/ 133 h 882"/>
                <a:gd name="T106" fmla="*/ 115 w 145"/>
                <a:gd name="T107" fmla="*/ 98 h 882"/>
                <a:gd name="T108" fmla="*/ 108 w 145"/>
                <a:gd name="T109" fmla="*/ 68 h 882"/>
                <a:gd name="T110" fmla="*/ 95 w 145"/>
                <a:gd name="T111" fmla="*/ 41 h 882"/>
                <a:gd name="T112" fmla="*/ 76 w 145"/>
                <a:gd name="T113" fmla="*/ 22 h 882"/>
                <a:gd name="T114" fmla="*/ 50 w 145"/>
                <a:gd name="T115" fmla="*/ 7 h 882"/>
                <a:gd name="T116" fmla="*/ 18 w 145"/>
                <a:gd name="T117" fmla="*/ 0 h 882"/>
                <a:gd name="T118" fmla="*/ 1 w 145"/>
                <a:gd name="T119" fmla="*/ 3 h 88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5"/>
                <a:gd name="T181" fmla="*/ 0 h 882"/>
                <a:gd name="T182" fmla="*/ 145 w 145"/>
                <a:gd name="T183" fmla="*/ 882 h 88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5" h="882">
                  <a:moveTo>
                    <a:pt x="1" y="3"/>
                  </a:moveTo>
                  <a:lnTo>
                    <a:pt x="6" y="5"/>
                  </a:lnTo>
                  <a:lnTo>
                    <a:pt x="11" y="7"/>
                  </a:lnTo>
                  <a:lnTo>
                    <a:pt x="15" y="8"/>
                  </a:lnTo>
                  <a:lnTo>
                    <a:pt x="20" y="12"/>
                  </a:lnTo>
                  <a:lnTo>
                    <a:pt x="23" y="15"/>
                  </a:lnTo>
                  <a:lnTo>
                    <a:pt x="28" y="18"/>
                  </a:lnTo>
                  <a:lnTo>
                    <a:pt x="31" y="23"/>
                  </a:lnTo>
                  <a:lnTo>
                    <a:pt x="35" y="26"/>
                  </a:lnTo>
                  <a:lnTo>
                    <a:pt x="38" y="31"/>
                  </a:lnTo>
                  <a:lnTo>
                    <a:pt x="41" y="36"/>
                  </a:lnTo>
                  <a:lnTo>
                    <a:pt x="45" y="41"/>
                  </a:lnTo>
                  <a:lnTo>
                    <a:pt x="48" y="48"/>
                  </a:lnTo>
                  <a:lnTo>
                    <a:pt x="51" y="53"/>
                  </a:lnTo>
                  <a:lnTo>
                    <a:pt x="53" y="60"/>
                  </a:lnTo>
                  <a:lnTo>
                    <a:pt x="56" y="66"/>
                  </a:lnTo>
                  <a:lnTo>
                    <a:pt x="58" y="73"/>
                  </a:lnTo>
                  <a:lnTo>
                    <a:pt x="60" y="80"/>
                  </a:lnTo>
                  <a:lnTo>
                    <a:pt x="63" y="88"/>
                  </a:lnTo>
                  <a:lnTo>
                    <a:pt x="65" y="95"/>
                  </a:lnTo>
                  <a:lnTo>
                    <a:pt x="66" y="103"/>
                  </a:lnTo>
                  <a:lnTo>
                    <a:pt x="66" y="110"/>
                  </a:lnTo>
                  <a:lnTo>
                    <a:pt x="68" y="118"/>
                  </a:lnTo>
                  <a:lnTo>
                    <a:pt x="70" y="126"/>
                  </a:lnTo>
                  <a:lnTo>
                    <a:pt x="71" y="135"/>
                  </a:lnTo>
                  <a:lnTo>
                    <a:pt x="73" y="143"/>
                  </a:lnTo>
                  <a:lnTo>
                    <a:pt x="75" y="151"/>
                  </a:lnTo>
                  <a:lnTo>
                    <a:pt x="75" y="161"/>
                  </a:lnTo>
                  <a:lnTo>
                    <a:pt x="76" y="170"/>
                  </a:lnTo>
                  <a:lnTo>
                    <a:pt x="76" y="178"/>
                  </a:lnTo>
                  <a:lnTo>
                    <a:pt x="78" y="188"/>
                  </a:lnTo>
                  <a:lnTo>
                    <a:pt x="78" y="196"/>
                  </a:lnTo>
                  <a:lnTo>
                    <a:pt x="80" y="206"/>
                  </a:lnTo>
                  <a:lnTo>
                    <a:pt x="80" y="215"/>
                  </a:lnTo>
                  <a:lnTo>
                    <a:pt x="80" y="223"/>
                  </a:lnTo>
                  <a:lnTo>
                    <a:pt x="80" y="233"/>
                  </a:lnTo>
                  <a:lnTo>
                    <a:pt x="80" y="243"/>
                  </a:lnTo>
                  <a:lnTo>
                    <a:pt x="80" y="251"/>
                  </a:lnTo>
                  <a:lnTo>
                    <a:pt x="80" y="259"/>
                  </a:lnTo>
                  <a:lnTo>
                    <a:pt x="80" y="269"/>
                  </a:lnTo>
                  <a:lnTo>
                    <a:pt x="81" y="279"/>
                  </a:lnTo>
                  <a:lnTo>
                    <a:pt x="81" y="288"/>
                  </a:lnTo>
                  <a:lnTo>
                    <a:pt x="81" y="296"/>
                  </a:lnTo>
                  <a:lnTo>
                    <a:pt x="81" y="304"/>
                  </a:lnTo>
                  <a:lnTo>
                    <a:pt x="81" y="313"/>
                  </a:lnTo>
                  <a:lnTo>
                    <a:pt x="81" y="323"/>
                  </a:lnTo>
                  <a:lnTo>
                    <a:pt x="81" y="331"/>
                  </a:lnTo>
                  <a:lnTo>
                    <a:pt x="81" y="339"/>
                  </a:lnTo>
                  <a:lnTo>
                    <a:pt x="81" y="348"/>
                  </a:lnTo>
                  <a:lnTo>
                    <a:pt x="80" y="354"/>
                  </a:lnTo>
                  <a:lnTo>
                    <a:pt x="80" y="363"/>
                  </a:lnTo>
                  <a:lnTo>
                    <a:pt x="80" y="369"/>
                  </a:lnTo>
                  <a:lnTo>
                    <a:pt x="80" y="378"/>
                  </a:lnTo>
                  <a:lnTo>
                    <a:pt x="80" y="384"/>
                  </a:lnTo>
                  <a:lnTo>
                    <a:pt x="80" y="391"/>
                  </a:lnTo>
                  <a:lnTo>
                    <a:pt x="80" y="398"/>
                  </a:lnTo>
                  <a:lnTo>
                    <a:pt x="80" y="406"/>
                  </a:lnTo>
                  <a:lnTo>
                    <a:pt x="78" y="411"/>
                  </a:lnTo>
                  <a:lnTo>
                    <a:pt x="78" y="418"/>
                  </a:lnTo>
                  <a:lnTo>
                    <a:pt x="78" y="423"/>
                  </a:lnTo>
                  <a:lnTo>
                    <a:pt x="78" y="428"/>
                  </a:lnTo>
                  <a:lnTo>
                    <a:pt x="78" y="433"/>
                  </a:lnTo>
                  <a:lnTo>
                    <a:pt x="78" y="438"/>
                  </a:lnTo>
                  <a:lnTo>
                    <a:pt x="78" y="442"/>
                  </a:lnTo>
                  <a:lnTo>
                    <a:pt x="80" y="446"/>
                  </a:lnTo>
                  <a:lnTo>
                    <a:pt x="80" y="452"/>
                  </a:lnTo>
                  <a:lnTo>
                    <a:pt x="80" y="457"/>
                  </a:lnTo>
                  <a:lnTo>
                    <a:pt x="80" y="464"/>
                  </a:lnTo>
                  <a:lnTo>
                    <a:pt x="81" y="471"/>
                  </a:lnTo>
                  <a:lnTo>
                    <a:pt x="81" y="476"/>
                  </a:lnTo>
                  <a:lnTo>
                    <a:pt x="81" y="482"/>
                  </a:lnTo>
                  <a:lnTo>
                    <a:pt x="83" y="489"/>
                  </a:lnTo>
                  <a:lnTo>
                    <a:pt x="85" y="496"/>
                  </a:lnTo>
                  <a:lnTo>
                    <a:pt x="85" y="502"/>
                  </a:lnTo>
                  <a:lnTo>
                    <a:pt x="86" y="509"/>
                  </a:lnTo>
                  <a:lnTo>
                    <a:pt x="86" y="516"/>
                  </a:lnTo>
                  <a:lnTo>
                    <a:pt x="88" y="522"/>
                  </a:lnTo>
                  <a:lnTo>
                    <a:pt x="88" y="529"/>
                  </a:lnTo>
                  <a:lnTo>
                    <a:pt x="90" y="536"/>
                  </a:lnTo>
                  <a:lnTo>
                    <a:pt x="90" y="544"/>
                  </a:lnTo>
                  <a:lnTo>
                    <a:pt x="91" y="551"/>
                  </a:lnTo>
                  <a:lnTo>
                    <a:pt x="93" y="557"/>
                  </a:lnTo>
                  <a:lnTo>
                    <a:pt x="93" y="564"/>
                  </a:lnTo>
                  <a:lnTo>
                    <a:pt x="95" y="571"/>
                  </a:lnTo>
                  <a:lnTo>
                    <a:pt x="96" y="579"/>
                  </a:lnTo>
                  <a:lnTo>
                    <a:pt x="96" y="586"/>
                  </a:lnTo>
                  <a:lnTo>
                    <a:pt x="98" y="592"/>
                  </a:lnTo>
                  <a:lnTo>
                    <a:pt x="98" y="599"/>
                  </a:lnTo>
                  <a:lnTo>
                    <a:pt x="100" y="607"/>
                  </a:lnTo>
                  <a:lnTo>
                    <a:pt x="101" y="614"/>
                  </a:lnTo>
                  <a:lnTo>
                    <a:pt x="101" y="621"/>
                  </a:lnTo>
                  <a:lnTo>
                    <a:pt x="103" y="627"/>
                  </a:lnTo>
                  <a:lnTo>
                    <a:pt x="105" y="636"/>
                  </a:lnTo>
                  <a:lnTo>
                    <a:pt x="105" y="642"/>
                  </a:lnTo>
                  <a:lnTo>
                    <a:pt x="106" y="649"/>
                  </a:lnTo>
                  <a:lnTo>
                    <a:pt x="106" y="657"/>
                  </a:lnTo>
                  <a:lnTo>
                    <a:pt x="108" y="664"/>
                  </a:lnTo>
                  <a:lnTo>
                    <a:pt x="108" y="670"/>
                  </a:lnTo>
                  <a:lnTo>
                    <a:pt x="108" y="679"/>
                  </a:lnTo>
                  <a:lnTo>
                    <a:pt x="108" y="684"/>
                  </a:lnTo>
                  <a:lnTo>
                    <a:pt x="108" y="692"/>
                  </a:lnTo>
                  <a:lnTo>
                    <a:pt x="108" y="699"/>
                  </a:lnTo>
                  <a:lnTo>
                    <a:pt x="108" y="705"/>
                  </a:lnTo>
                  <a:lnTo>
                    <a:pt x="108" y="712"/>
                  </a:lnTo>
                  <a:lnTo>
                    <a:pt x="108" y="720"/>
                  </a:lnTo>
                  <a:lnTo>
                    <a:pt x="108" y="727"/>
                  </a:lnTo>
                  <a:lnTo>
                    <a:pt x="106" y="734"/>
                  </a:lnTo>
                  <a:lnTo>
                    <a:pt x="106" y="740"/>
                  </a:lnTo>
                  <a:lnTo>
                    <a:pt x="106" y="747"/>
                  </a:lnTo>
                  <a:lnTo>
                    <a:pt x="105" y="752"/>
                  </a:lnTo>
                  <a:lnTo>
                    <a:pt x="103" y="760"/>
                  </a:lnTo>
                  <a:lnTo>
                    <a:pt x="103" y="765"/>
                  </a:lnTo>
                  <a:lnTo>
                    <a:pt x="101" y="774"/>
                  </a:lnTo>
                  <a:lnTo>
                    <a:pt x="100" y="779"/>
                  </a:lnTo>
                  <a:lnTo>
                    <a:pt x="98" y="785"/>
                  </a:lnTo>
                  <a:lnTo>
                    <a:pt x="96" y="790"/>
                  </a:lnTo>
                  <a:lnTo>
                    <a:pt x="95" y="797"/>
                  </a:lnTo>
                  <a:lnTo>
                    <a:pt x="91" y="804"/>
                  </a:lnTo>
                  <a:lnTo>
                    <a:pt x="90" y="809"/>
                  </a:lnTo>
                  <a:lnTo>
                    <a:pt x="86" y="815"/>
                  </a:lnTo>
                  <a:lnTo>
                    <a:pt x="85" y="820"/>
                  </a:lnTo>
                  <a:lnTo>
                    <a:pt x="81" y="827"/>
                  </a:lnTo>
                  <a:lnTo>
                    <a:pt x="78" y="832"/>
                  </a:lnTo>
                  <a:lnTo>
                    <a:pt x="75" y="837"/>
                  </a:lnTo>
                  <a:lnTo>
                    <a:pt x="71" y="844"/>
                  </a:lnTo>
                  <a:lnTo>
                    <a:pt x="66" y="849"/>
                  </a:lnTo>
                  <a:lnTo>
                    <a:pt x="63" y="854"/>
                  </a:lnTo>
                  <a:lnTo>
                    <a:pt x="60" y="858"/>
                  </a:lnTo>
                  <a:lnTo>
                    <a:pt x="55" y="863"/>
                  </a:lnTo>
                  <a:lnTo>
                    <a:pt x="51" y="867"/>
                  </a:lnTo>
                  <a:lnTo>
                    <a:pt x="51" y="872"/>
                  </a:lnTo>
                  <a:lnTo>
                    <a:pt x="53" y="875"/>
                  </a:lnTo>
                  <a:lnTo>
                    <a:pt x="55" y="878"/>
                  </a:lnTo>
                  <a:lnTo>
                    <a:pt x="58" y="880"/>
                  </a:lnTo>
                  <a:lnTo>
                    <a:pt x="63" y="882"/>
                  </a:lnTo>
                  <a:lnTo>
                    <a:pt x="66" y="882"/>
                  </a:lnTo>
                  <a:lnTo>
                    <a:pt x="71" y="880"/>
                  </a:lnTo>
                  <a:lnTo>
                    <a:pt x="76" y="875"/>
                  </a:lnTo>
                  <a:lnTo>
                    <a:pt x="80" y="872"/>
                  </a:lnTo>
                  <a:lnTo>
                    <a:pt x="85" y="868"/>
                  </a:lnTo>
                  <a:lnTo>
                    <a:pt x="88" y="865"/>
                  </a:lnTo>
                  <a:lnTo>
                    <a:pt x="91" y="862"/>
                  </a:lnTo>
                  <a:lnTo>
                    <a:pt x="96" y="857"/>
                  </a:lnTo>
                  <a:lnTo>
                    <a:pt x="100" y="855"/>
                  </a:lnTo>
                  <a:lnTo>
                    <a:pt x="105" y="852"/>
                  </a:lnTo>
                  <a:lnTo>
                    <a:pt x="106" y="847"/>
                  </a:lnTo>
                  <a:lnTo>
                    <a:pt x="110" y="844"/>
                  </a:lnTo>
                  <a:lnTo>
                    <a:pt x="113" y="840"/>
                  </a:lnTo>
                  <a:lnTo>
                    <a:pt x="116" y="837"/>
                  </a:lnTo>
                  <a:lnTo>
                    <a:pt x="120" y="834"/>
                  </a:lnTo>
                  <a:lnTo>
                    <a:pt x="121" y="830"/>
                  </a:lnTo>
                  <a:lnTo>
                    <a:pt x="125" y="825"/>
                  </a:lnTo>
                  <a:lnTo>
                    <a:pt x="128" y="822"/>
                  </a:lnTo>
                  <a:lnTo>
                    <a:pt x="130" y="819"/>
                  </a:lnTo>
                  <a:lnTo>
                    <a:pt x="131" y="815"/>
                  </a:lnTo>
                  <a:lnTo>
                    <a:pt x="133" y="810"/>
                  </a:lnTo>
                  <a:lnTo>
                    <a:pt x="135" y="807"/>
                  </a:lnTo>
                  <a:lnTo>
                    <a:pt x="136" y="802"/>
                  </a:lnTo>
                  <a:lnTo>
                    <a:pt x="138" y="799"/>
                  </a:lnTo>
                  <a:lnTo>
                    <a:pt x="140" y="794"/>
                  </a:lnTo>
                  <a:lnTo>
                    <a:pt x="141" y="789"/>
                  </a:lnTo>
                  <a:lnTo>
                    <a:pt x="141" y="784"/>
                  </a:lnTo>
                  <a:lnTo>
                    <a:pt x="143" y="779"/>
                  </a:lnTo>
                  <a:lnTo>
                    <a:pt x="143" y="775"/>
                  </a:lnTo>
                  <a:lnTo>
                    <a:pt x="145" y="770"/>
                  </a:lnTo>
                  <a:lnTo>
                    <a:pt x="145" y="764"/>
                  </a:lnTo>
                  <a:lnTo>
                    <a:pt x="145" y="759"/>
                  </a:lnTo>
                  <a:lnTo>
                    <a:pt x="145" y="752"/>
                  </a:lnTo>
                  <a:lnTo>
                    <a:pt x="145" y="747"/>
                  </a:lnTo>
                  <a:lnTo>
                    <a:pt x="145" y="742"/>
                  </a:lnTo>
                  <a:lnTo>
                    <a:pt x="145" y="735"/>
                  </a:lnTo>
                  <a:lnTo>
                    <a:pt x="145" y="729"/>
                  </a:lnTo>
                  <a:lnTo>
                    <a:pt x="145" y="722"/>
                  </a:lnTo>
                  <a:lnTo>
                    <a:pt x="143" y="715"/>
                  </a:lnTo>
                  <a:lnTo>
                    <a:pt x="143" y="710"/>
                  </a:lnTo>
                  <a:lnTo>
                    <a:pt x="143" y="704"/>
                  </a:lnTo>
                  <a:lnTo>
                    <a:pt x="143" y="697"/>
                  </a:lnTo>
                  <a:lnTo>
                    <a:pt x="141" y="692"/>
                  </a:lnTo>
                  <a:lnTo>
                    <a:pt x="141" y="685"/>
                  </a:lnTo>
                  <a:lnTo>
                    <a:pt x="140" y="679"/>
                  </a:lnTo>
                  <a:lnTo>
                    <a:pt x="140" y="672"/>
                  </a:lnTo>
                  <a:lnTo>
                    <a:pt x="138" y="665"/>
                  </a:lnTo>
                  <a:lnTo>
                    <a:pt x="138" y="660"/>
                  </a:lnTo>
                  <a:lnTo>
                    <a:pt x="138" y="654"/>
                  </a:lnTo>
                  <a:lnTo>
                    <a:pt x="138" y="649"/>
                  </a:lnTo>
                  <a:lnTo>
                    <a:pt x="136" y="642"/>
                  </a:lnTo>
                  <a:lnTo>
                    <a:pt x="136" y="636"/>
                  </a:lnTo>
                  <a:lnTo>
                    <a:pt x="135" y="629"/>
                  </a:lnTo>
                  <a:lnTo>
                    <a:pt x="135" y="624"/>
                  </a:lnTo>
                  <a:lnTo>
                    <a:pt x="133" y="617"/>
                  </a:lnTo>
                  <a:lnTo>
                    <a:pt x="133" y="611"/>
                  </a:lnTo>
                  <a:lnTo>
                    <a:pt x="131" y="604"/>
                  </a:lnTo>
                  <a:lnTo>
                    <a:pt x="131" y="599"/>
                  </a:lnTo>
                  <a:lnTo>
                    <a:pt x="130" y="592"/>
                  </a:lnTo>
                  <a:lnTo>
                    <a:pt x="130" y="586"/>
                  </a:lnTo>
                  <a:lnTo>
                    <a:pt x="128" y="579"/>
                  </a:lnTo>
                  <a:lnTo>
                    <a:pt x="128" y="574"/>
                  </a:lnTo>
                  <a:lnTo>
                    <a:pt x="126" y="567"/>
                  </a:lnTo>
                  <a:lnTo>
                    <a:pt x="126" y="562"/>
                  </a:lnTo>
                  <a:lnTo>
                    <a:pt x="126" y="556"/>
                  </a:lnTo>
                  <a:lnTo>
                    <a:pt x="125" y="549"/>
                  </a:lnTo>
                  <a:lnTo>
                    <a:pt x="125" y="544"/>
                  </a:lnTo>
                  <a:lnTo>
                    <a:pt x="123" y="537"/>
                  </a:lnTo>
                  <a:lnTo>
                    <a:pt x="123" y="531"/>
                  </a:lnTo>
                  <a:lnTo>
                    <a:pt x="121" y="524"/>
                  </a:lnTo>
                  <a:lnTo>
                    <a:pt x="121" y="517"/>
                  </a:lnTo>
                  <a:lnTo>
                    <a:pt x="121" y="512"/>
                  </a:lnTo>
                  <a:lnTo>
                    <a:pt x="120" y="506"/>
                  </a:lnTo>
                  <a:lnTo>
                    <a:pt x="120" y="499"/>
                  </a:lnTo>
                  <a:lnTo>
                    <a:pt x="118" y="494"/>
                  </a:lnTo>
                  <a:lnTo>
                    <a:pt x="118" y="487"/>
                  </a:lnTo>
                  <a:lnTo>
                    <a:pt x="116" y="481"/>
                  </a:lnTo>
                  <a:lnTo>
                    <a:pt x="116" y="474"/>
                  </a:lnTo>
                  <a:lnTo>
                    <a:pt x="115" y="467"/>
                  </a:lnTo>
                  <a:lnTo>
                    <a:pt x="115" y="462"/>
                  </a:lnTo>
                  <a:lnTo>
                    <a:pt x="113" y="456"/>
                  </a:lnTo>
                  <a:lnTo>
                    <a:pt x="113" y="451"/>
                  </a:lnTo>
                  <a:lnTo>
                    <a:pt x="111" y="444"/>
                  </a:lnTo>
                  <a:lnTo>
                    <a:pt x="111" y="438"/>
                  </a:lnTo>
                  <a:lnTo>
                    <a:pt x="111" y="431"/>
                  </a:lnTo>
                  <a:lnTo>
                    <a:pt x="110" y="424"/>
                  </a:lnTo>
                  <a:lnTo>
                    <a:pt x="110" y="418"/>
                  </a:lnTo>
                  <a:lnTo>
                    <a:pt x="110" y="413"/>
                  </a:lnTo>
                  <a:lnTo>
                    <a:pt x="108" y="406"/>
                  </a:lnTo>
                  <a:lnTo>
                    <a:pt x="108" y="401"/>
                  </a:lnTo>
                  <a:lnTo>
                    <a:pt x="108" y="394"/>
                  </a:lnTo>
                  <a:lnTo>
                    <a:pt x="106" y="388"/>
                  </a:lnTo>
                  <a:lnTo>
                    <a:pt x="106" y="381"/>
                  </a:lnTo>
                  <a:lnTo>
                    <a:pt x="106" y="374"/>
                  </a:lnTo>
                  <a:lnTo>
                    <a:pt x="106" y="369"/>
                  </a:lnTo>
                  <a:lnTo>
                    <a:pt x="106" y="363"/>
                  </a:lnTo>
                  <a:lnTo>
                    <a:pt x="106" y="356"/>
                  </a:lnTo>
                  <a:lnTo>
                    <a:pt x="106" y="351"/>
                  </a:lnTo>
                  <a:lnTo>
                    <a:pt x="105" y="344"/>
                  </a:lnTo>
                  <a:lnTo>
                    <a:pt x="105" y="339"/>
                  </a:lnTo>
                  <a:lnTo>
                    <a:pt x="105" y="334"/>
                  </a:lnTo>
                  <a:lnTo>
                    <a:pt x="106" y="329"/>
                  </a:lnTo>
                  <a:lnTo>
                    <a:pt x="106" y="323"/>
                  </a:lnTo>
                  <a:lnTo>
                    <a:pt x="106" y="316"/>
                  </a:lnTo>
                  <a:lnTo>
                    <a:pt x="106" y="311"/>
                  </a:lnTo>
                  <a:lnTo>
                    <a:pt x="108" y="304"/>
                  </a:lnTo>
                  <a:lnTo>
                    <a:pt x="108" y="298"/>
                  </a:lnTo>
                  <a:lnTo>
                    <a:pt x="108" y="291"/>
                  </a:lnTo>
                  <a:lnTo>
                    <a:pt x="108" y="284"/>
                  </a:lnTo>
                  <a:lnTo>
                    <a:pt x="110" y="278"/>
                  </a:lnTo>
                  <a:lnTo>
                    <a:pt x="110" y="271"/>
                  </a:lnTo>
                  <a:lnTo>
                    <a:pt x="111" y="264"/>
                  </a:lnTo>
                  <a:lnTo>
                    <a:pt x="111" y="258"/>
                  </a:lnTo>
                  <a:lnTo>
                    <a:pt x="113" y="251"/>
                  </a:lnTo>
                  <a:lnTo>
                    <a:pt x="113" y="243"/>
                  </a:lnTo>
                  <a:lnTo>
                    <a:pt x="113" y="236"/>
                  </a:lnTo>
                  <a:lnTo>
                    <a:pt x="115" y="228"/>
                  </a:lnTo>
                  <a:lnTo>
                    <a:pt x="115" y="221"/>
                  </a:lnTo>
                  <a:lnTo>
                    <a:pt x="116" y="213"/>
                  </a:lnTo>
                  <a:lnTo>
                    <a:pt x="116" y="206"/>
                  </a:lnTo>
                  <a:lnTo>
                    <a:pt x="116" y="198"/>
                  </a:lnTo>
                  <a:lnTo>
                    <a:pt x="118" y="191"/>
                  </a:lnTo>
                  <a:lnTo>
                    <a:pt x="118" y="183"/>
                  </a:lnTo>
                  <a:lnTo>
                    <a:pt x="118" y="176"/>
                  </a:lnTo>
                  <a:lnTo>
                    <a:pt x="118" y="168"/>
                  </a:lnTo>
                  <a:lnTo>
                    <a:pt x="120" y="161"/>
                  </a:lnTo>
                  <a:lnTo>
                    <a:pt x="120" y="155"/>
                  </a:lnTo>
                  <a:lnTo>
                    <a:pt x="120" y="148"/>
                  </a:lnTo>
                  <a:lnTo>
                    <a:pt x="120" y="140"/>
                  </a:lnTo>
                  <a:lnTo>
                    <a:pt x="120" y="133"/>
                  </a:lnTo>
                  <a:lnTo>
                    <a:pt x="118" y="126"/>
                  </a:lnTo>
                  <a:lnTo>
                    <a:pt x="118" y="120"/>
                  </a:lnTo>
                  <a:lnTo>
                    <a:pt x="116" y="111"/>
                  </a:lnTo>
                  <a:lnTo>
                    <a:pt x="116" y="105"/>
                  </a:lnTo>
                  <a:lnTo>
                    <a:pt x="115" y="98"/>
                  </a:lnTo>
                  <a:lnTo>
                    <a:pt x="113" y="93"/>
                  </a:lnTo>
                  <a:lnTo>
                    <a:pt x="111" y="86"/>
                  </a:lnTo>
                  <a:lnTo>
                    <a:pt x="111" y="80"/>
                  </a:lnTo>
                  <a:lnTo>
                    <a:pt x="110" y="73"/>
                  </a:lnTo>
                  <a:lnTo>
                    <a:pt x="108" y="68"/>
                  </a:lnTo>
                  <a:lnTo>
                    <a:pt x="105" y="61"/>
                  </a:lnTo>
                  <a:lnTo>
                    <a:pt x="103" y="56"/>
                  </a:lnTo>
                  <a:lnTo>
                    <a:pt x="100" y="51"/>
                  </a:lnTo>
                  <a:lnTo>
                    <a:pt x="98" y="46"/>
                  </a:lnTo>
                  <a:lnTo>
                    <a:pt x="95" y="41"/>
                  </a:lnTo>
                  <a:lnTo>
                    <a:pt x="91" y="36"/>
                  </a:lnTo>
                  <a:lnTo>
                    <a:pt x="88" y="33"/>
                  </a:lnTo>
                  <a:lnTo>
                    <a:pt x="85" y="28"/>
                  </a:lnTo>
                  <a:lnTo>
                    <a:pt x="80" y="23"/>
                  </a:lnTo>
                  <a:lnTo>
                    <a:pt x="76" y="22"/>
                  </a:lnTo>
                  <a:lnTo>
                    <a:pt x="71" y="17"/>
                  </a:lnTo>
                  <a:lnTo>
                    <a:pt x="66" y="13"/>
                  </a:lnTo>
                  <a:lnTo>
                    <a:pt x="61" y="12"/>
                  </a:lnTo>
                  <a:lnTo>
                    <a:pt x="56" y="10"/>
                  </a:lnTo>
                  <a:lnTo>
                    <a:pt x="50" y="7"/>
                  </a:lnTo>
                  <a:lnTo>
                    <a:pt x="45" y="5"/>
                  </a:lnTo>
                  <a:lnTo>
                    <a:pt x="38" y="3"/>
                  </a:lnTo>
                  <a:lnTo>
                    <a:pt x="31" y="3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" y="2"/>
                  </a:lnTo>
                  <a:lnTo>
                    <a:pt x="0" y="3"/>
                  </a:lnTo>
                  <a:lnTo>
                    <a:pt x="1" y="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58">
              <a:extLst>
                <a:ext uri="{FF2B5EF4-FFF2-40B4-BE49-F238E27FC236}">
                  <a16:creationId xmlns:a16="http://schemas.microsoft.com/office/drawing/2014/main" id="{670904D0-A4C8-B54C-EF77-62F30DEDE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7" y="1467"/>
              <a:ext cx="154" cy="974"/>
            </a:xfrm>
            <a:custGeom>
              <a:avLst/>
              <a:gdLst>
                <a:gd name="T0" fmla="*/ 39 w 154"/>
                <a:gd name="T1" fmla="*/ 25 h 974"/>
                <a:gd name="T2" fmla="*/ 77 w 154"/>
                <a:gd name="T3" fmla="*/ 55 h 974"/>
                <a:gd name="T4" fmla="*/ 104 w 154"/>
                <a:gd name="T5" fmla="*/ 90 h 974"/>
                <a:gd name="T6" fmla="*/ 122 w 154"/>
                <a:gd name="T7" fmla="*/ 128 h 974"/>
                <a:gd name="T8" fmla="*/ 134 w 154"/>
                <a:gd name="T9" fmla="*/ 167 h 974"/>
                <a:gd name="T10" fmla="*/ 139 w 154"/>
                <a:gd name="T11" fmla="*/ 210 h 974"/>
                <a:gd name="T12" fmla="*/ 139 w 154"/>
                <a:gd name="T13" fmla="*/ 253 h 974"/>
                <a:gd name="T14" fmla="*/ 135 w 154"/>
                <a:gd name="T15" fmla="*/ 300 h 974"/>
                <a:gd name="T16" fmla="*/ 130 w 154"/>
                <a:gd name="T17" fmla="*/ 346 h 974"/>
                <a:gd name="T18" fmla="*/ 124 w 154"/>
                <a:gd name="T19" fmla="*/ 393 h 974"/>
                <a:gd name="T20" fmla="*/ 119 w 154"/>
                <a:gd name="T21" fmla="*/ 440 h 974"/>
                <a:gd name="T22" fmla="*/ 117 w 154"/>
                <a:gd name="T23" fmla="*/ 473 h 974"/>
                <a:gd name="T24" fmla="*/ 117 w 154"/>
                <a:gd name="T25" fmla="*/ 498 h 974"/>
                <a:gd name="T26" fmla="*/ 117 w 154"/>
                <a:gd name="T27" fmla="*/ 521 h 974"/>
                <a:gd name="T28" fmla="*/ 119 w 154"/>
                <a:gd name="T29" fmla="*/ 551 h 974"/>
                <a:gd name="T30" fmla="*/ 120 w 154"/>
                <a:gd name="T31" fmla="*/ 574 h 974"/>
                <a:gd name="T32" fmla="*/ 124 w 154"/>
                <a:gd name="T33" fmla="*/ 596 h 974"/>
                <a:gd name="T34" fmla="*/ 127 w 154"/>
                <a:gd name="T35" fmla="*/ 618 h 974"/>
                <a:gd name="T36" fmla="*/ 130 w 154"/>
                <a:gd name="T37" fmla="*/ 638 h 974"/>
                <a:gd name="T38" fmla="*/ 134 w 154"/>
                <a:gd name="T39" fmla="*/ 661 h 974"/>
                <a:gd name="T40" fmla="*/ 137 w 154"/>
                <a:gd name="T41" fmla="*/ 683 h 974"/>
                <a:gd name="T42" fmla="*/ 140 w 154"/>
                <a:gd name="T43" fmla="*/ 707 h 974"/>
                <a:gd name="T44" fmla="*/ 144 w 154"/>
                <a:gd name="T45" fmla="*/ 731 h 974"/>
                <a:gd name="T46" fmla="*/ 144 w 154"/>
                <a:gd name="T47" fmla="*/ 754 h 974"/>
                <a:gd name="T48" fmla="*/ 144 w 154"/>
                <a:gd name="T49" fmla="*/ 777 h 974"/>
                <a:gd name="T50" fmla="*/ 142 w 154"/>
                <a:gd name="T51" fmla="*/ 801 h 974"/>
                <a:gd name="T52" fmla="*/ 139 w 154"/>
                <a:gd name="T53" fmla="*/ 822 h 974"/>
                <a:gd name="T54" fmla="*/ 132 w 154"/>
                <a:gd name="T55" fmla="*/ 842 h 974"/>
                <a:gd name="T56" fmla="*/ 122 w 154"/>
                <a:gd name="T57" fmla="*/ 862 h 974"/>
                <a:gd name="T58" fmla="*/ 105 w 154"/>
                <a:gd name="T59" fmla="*/ 882 h 974"/>
                <a:gd name="T60" fmla="*/ 87 w 154"/>
                <a:gd name="T61" fmla="*/ 904 h 974"/>
                <a:gd name="T62" fmla="*/ 67 w 154"/>
                <a:gd name="T63" fmla="*/ 922 h 974"/>
                <a:gd name="T64" fmla="*/ 49 w 154"/>
                <a:gd name="T65" fmla="*/ 940 h 974"/>
                <a:gd name="T66" fmla="*/ 34 w 154"/>
                <a:gd name="T67" fmla="*/ 959 h 974"/>
                <a:gd name="T68" fmla="*/ 44 w 154"/>
                <a:gd name="T69" fmla="*/ 974 h 974"/>
                <a:gd name="T70" fmla="*/ 85 w 154"/>
                <a:gd name="T71" fmla="*/ 937 h 974"/>
                <a:gd name="T72" fmla="*/ 117 w 154"/>
                <a:gd name="T73" fmla="*/ 894 h 974"/>
                <a:gd name="T74" fmla="*/ 139 w 154"/>
                <a:gd name="T75" fmla="*/ 849 h 974"/>
                <a:gd name="T76" fmla="*/ 150 w 154"/>
                <a:gd name="T77" fmla="*/ 801 h 974"/>
                <a:gd name="T78" fmla="*/ 154 w 154"/>
                <a:gd name="T79" fmla="*/ 749 h 974"/>
                <a:gd name="T80" fmla="*/ 152 w 154"/>
                <a:gd name="T81" fmla="*/ 697 h 974"/>
                <a:gd name="T82" fmla="*/ 145 w 154"/>
                <a:gd name="T83" fmla="*/ 644 h 974"/>
                <a:gd name="T84" fmla="*/ 139 w 154"/>
                <a:gd name="T85" fmla="*/ 589 h 974"/>
                <a:gd name="T86" fmla="*/ 132 w 154"/>
                <a:gd name="T87" fmla="*/ 534 h 974"/>
                <a:gd name="T88" fmla="*/ 129 w 154"/>
                <a:gd name="T89" fmla="*/ 479 h 974"/>
                <a:gd name="T90" fmla="*/ 132 w 154"/>
                <a:gd name="T91" fmla="*/ 425 h 974"/>
                <a:gd name="T92" fmla="*/ 137 w 154"/>
                <a:gd name="T93" fmla="*/ 373 h 974"/>
                <a:gd name="T94" fmla="*/ 142 w 154"/>
                <a:gd name="T95" fmla="*/ 323 h 974"/>
                <a:gd name="T96" fmla="*/ 147 w 154"/>
                <a:gd name="T97" fmla="*/ 276 h 974"/>
                <a:gd name="T98" fmla="*/ 149 w 154"/>
                <a:gd name="T99" fmla="*/ 232 h 974"/>
                <a:gd name="T100" fmla="*/ 147 w 154"/>
                <a:gd name="T101" fmla="*/ 188 h 974"/>
                <a:gd name="T102" fmla="*/ 139 w 154"/>
                <a:gd name="T103" fmla="*/ 148 h 974"/>
                <a:gd name="T104" fmla="*/ 124 w 154"/>
                <a:gd name="T105" fmla="*/ 110 h 974"/>
                <a:gd name="T106" fmla="*/ 102 w 154"/>
                <a:gd name="T107" fmla="*/ 75 h 974"/>
                <a:gd name="T108" fmla="*/ 70 w 154"/>
                <a:gd name="T109" fmla="*/ 44 h 974"/>
                <a:gd name="T110" fmla="*/ 27 w 154"/>
                <a:gd name="T111" fmla="*/ 14 h 974"/>
                <a:gd name="T112" fmla="*/ 0 w 154"/>
                <a:gd name="T113" fmla="*/ 2 h 974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54"/>
                <a:gd name="T172" fmla="*/ 0 h 974"/>
                <a:gd name="T173" fmla="*/ 154 w 154"/>
                <a:gd name="T174" fmla="*/ 974 h 974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54" h="974">
                  <a:moveTo>
                    <a:pt x="0" y="2"/>
                  </a:moveTo>
                  <a:lnTo>
                    <a:pt x="9" y="7"/>
                  </a:lnTo>
                  <a:lnTo>
                    <a:pt x="17" y="10"/>
                  </a:lnTo>
                  <a:lnTo>
                    <a:pt x="24" y="15"/>
                  </a:lnTo>
                  <a:lnTo>
                    <a:pt x="32" y="20"/>
                  </a:lnTo>
                  <a:lnTo>
                    <a:pt x="39" y="25"/>
                  </a:lnTo>
                  <a:lnTo>
                    <a:pt x="47" y="30"/>
                  </a:lnTo>
                  <a:lnTo>
                    <a:pt x="54" y="35"/>
                  </a:lnTo>
                  <a:lnTo>
                    <a:pt x="60" y="40"/>
                  </a:lnTo>
                  <a:lnTo>
                    <a:pt x="65" y="45"/>
                  </a:lnTo>
                  <a:lnTo>
                    <a:pt x="72" y="50"/>
                  </a:lnTo>
                  <a:lnTo>
                    <a:pt x="77" y="55"/>
                  </a:lnTo>
                  <a:lnTo>
                    <a:pt x="82" y="62"/>
                  </a:lnTo>
                  <a:lnTo>
                    <a:pt x="87" y="67"/>
                  </a:lnTo>
                  <a:lnTo>
                    <a:pt x="92" y="73"/>
                  </a:lnTo>
                  <a:lnTo>
                    <a:pt x="95" y="78"/>
                  </a:lnTo>
                  <a:lnTo>
                    <a:pt x="100" y="85"/>
                  </a:lnTo>
                  <a:lnTo>
                    <a:pt x="104" y="90"/>
                  </a:lnTo>
                  <a:lnTo>
                    <a:pt x="107" y="97"/>
                  </a:lnTo>
                  <a:lnTo>
                    <a:pt x="110" y="103"/>
                  </a:lnTo>
                  <a:lnTo>
                    <a:pt x="114" y="108"/>
                  </a:lnTo>
                  <a:lnTo>
                    <a:pt x="117" y="115"/>
                  </a:lnTo>
                  <a:lnTo>
                    <a:pt x="120" y="122"/>
                  </a:lnTo>
                  <a:lnTo>
                    <a:pt x="122" y="128"/>
                  </a:lnTo>
                  <a:lnTo>
                    <a:pt x="125" y="135"/>
                  </a:lnTo>
                  <a:lnTo>
                    <a:pt x="127" y="142"/>
                  </a:lnTo>
                  <a:lnTo>
                    <a:pt x="129" y="147"/>
                  </a:lnTo>
                  <a:lnTo>
                    <a:pt x="130" y="153"/>
                  </a:lnTo>
                  <a:lnTo>
                    <a:pt x="132" y="162"/>
                  </a:lnTo>
                  <a:lnTo>
                    <a:pt x="134" y="167"/>
                  </a:lnTo>
                  <a:lnTo>
                    <a:pt x="135" y="175"/>
                  </a:lnTo>
                  <a:lnTo>
                    <a:pt x="135" y="182"/>
                  </a:lnTo>
                  <a:lnTo>
                    <a:pt x="137" y="188"/>
                  </a:lnTo>
                  <a:lnTo>
                    <a:pt x="137" y="195"/>
                  </a:lnTo>
                  <a:lnTo>
                    <a:pt x="139" y="203"/>
                  </a:lnTo>
                  <a:lnTo>
                    <a:pt x="139" y="210"/>
                  </a:lnTo>
                  <a:lnTo>
                    <a:pt x="139" y="217"/>
                  </a:lnTo>
                  <a:lnTo>
                    <a:pt x="139" y="225"/>
                  </a:lnTo>
                  <a:lnTo>
                    <a:pt x="139" y="232"/>
                  </a:lnTo>
                  <a:lnTo>
                    <a:pt x="139" y="238"/>
                  </a:lnTo>
                  <a:lnTo>
                    <a:pt x="139" y="247"/>
                  </a:lnTo>
                  <a:lnTo>
                    <a:pt x="139" y="253"/>
                  </a:lnTo>
                  <a:lnTo>
                    <a:pt x="137" y="260"/>
                  </a:lnTo>
                  <a:lnTo>
                    <a:pt x="137" y="268"/>
                  </a:lnTo>
                  <a:lnTo>
                    <a:pt x="137" y="276"/>
                  </a:lnTo>
                  <a:lnTo>
                    <a:pt x="135" y="283"/>
                  </a:lnTo>
                  <a:lnTo>
                    <a:pt x="135" y="291"/>
                  </a:lnTo>
                  <a:lnTo>
                    <a:pt x="135" y="300"/>
                  </a:lnTo>
                  <a:lnTo>
                    <a:pt x="134" y="306"/>
                  </a:lnTo>
                  <a:lnTo>
                    <a:pt x="134" y="315"/>
                  </a:lnTo>
                  <a:lnTo>
                    <a:pt x="132" y="323"/>
                  </a:lnTo>
                  <a:lnTo>
                    <a:pt x="132" y="330"/>
                  </a:lnTo>
                  <a:lnTo>
                    <a:pt x="130" y="338"/>
                  </a:lnTo>
                  <a:lnTo>
                    <a:pt x="130" y="346"/>
                  </a:lnTo>
                  <a:lnTo>
                    <a:pt x="129" y="353"/>
                  </a:lnTo>
                  <a:lnTo>
                    <a:pt x="127" y="361"/>
                  </a:lnTo>
                  <a:lnTo>
                    <a:pt x="127" y="370"/>
                  </a:lnTo>
                  <a:lnTo>
                    <a:pt x="125" y="378"/>
                  </a:lnTo>
                  <a:lnTo>
                    <a:pt x="125" y="386"/>
                  </a:lnTo>
                  <a:lnTo>
                    <a:pt x="124" y="393"/>
                  </a:lnTo>
                  <a:lnTo>
                    <a:pt x="124" y="401"/>
                  </a:lnTo>
                  <a:lnTo>
                    <a:pt x="122" y="410"/>
                  </a:lnTo>
                  <a:lnTo>
                    <a:pt x="122" y="418"/>
                  </a:lnTo>
                  <a:lnTo>
                    <a:pt x="120" y="425"/>
                  </a:lnTo>
                  <a:lnTo>
                    <a:pt x="120" y="433"/>
                  </a:lnTo>
                  <a:lnTo>
                    <a:pt x="119" y="440"/>
                  </a:lnTo>
                  <a:lnTo>
                    <a:pt x="119" y="445"/>
                  </a:lnTo>
                  <a:lnTo>
                    <a:pt x="117" y="450"/>
                  </a:lnTo>
                  <a:lnTo>
                    <a:pt x="117" y="456"/>
                  </a:lnTo>
                  <a:lnTo>
                    <a:pt x="117" y="461"/>
                  </a:lnTo>
                  <a:lnTo>
                    <a:pt x="117" y="466"/>
                  </a:lnTo>
                  <a:lnTo>
                    <a:pt x="117" y="473"/>
                  </a:lnTo>
                  <a:lnTo>
                    <a:pt x="117" y="478"/>
                  </a:lnTo>
                  <a:lnTo>
                    <a:pt x="117" y="483"/>
                  </a:lnTo>
                  <a:lnTo>
                    <a:pt x="117" y="489"/>
                  </a:lnTo>
                  <a:lnTo>
                    <a:pt x="117" y="491"/>
                  </a:lnTo>
                  <a:lnTo>
                    <a:pt x="117" y="494"/>
                  </a:lnTo>
                  <a:lnTo>
                    <a:pt x="117" y="498"/>
                  </a:lnTo>
                  <a:lnTo>
                    <a:pt x="117" y="501"/>
                  </a:lnTo>
                  <a:lnTo>
                    <a:pt x="117" y="506"/>
                  </a:lnTo>
                  <a:lnTo>
                    <a:pt x="117" y="511"/>
                  </a:lnTo>
                  <a:lnTo>
                    <a:pt x="117" y="514"/>
                  </a:lnTo>
                  <a:lnTo>
                    <a:pt x="117" y="518"/>
                  </a:lnTo>
                  <a:lnTo>
                    <a:pt x="117" y="521"/>
                  </a:lnTo>
                  <a:lnTo>
                    <a:pt x="117" y="524"/>
                  </a:lnTo>
                  <a:lnTo>
                    <a:pt x="117" y="529"/>
                  </a:lnTo>
                  <a:lnTo>
                    <a:pt x="117" y="534"/>
                  </a:lnTo>
                  <a:lnTo>
                    <a:pt x="119" y="539"/>
                  </a:lnTo>
                  <a:lnTo>
                    <a:pt x="119" y="546"/>
                  </a:lnTo>
                  <a:lnTo>
                    <a:pt x="119" y="551"/>
                  </a:lnTo>
                  <a:lnTo>
                    <a:pt x="119" y="558"/>
                  </a:lnTo>
                  <a:lnTo>
                    <a:pt x="119" y="559"/>
                  </a:lnTo>
                  <a:lnTo>
                    <a:pt x="120" y="563"/>
                  </a:lnTo>
                  <a:lnTo>
                    <a:pt x="120" y="566"/>
                  </a:lnTo>
                  <a:lnTo>
                    <a:pt x="120" y="568"/>
                  </a:lnTo>
                  <a:lnTo>
                    <a:pt x="120" y="574"/>
                  </a:lnTo>
                  <a:lnTo>
                    <a:pt x="122" y="579"/>
                  </a:lnTo>
                  <a:lnTo>
                    <a:pt x="122" y="583"/>
                  </a:lnTo>
                  <a:lnTo>
                    <a:pt x="122" y="584"/>
                  </a:lnTo>
                  <a:lnTo>
                    <a:pt x="124" y="588"/>
                  </a:lnTo>
                  <a:lnTo>
                    <a:pt x="124" y="591"/>
                  </a:lnTo>
                  <a:lnTo>
                    <a:pt x="124" y="596"/>
                  </a:lnTo>
                  <a:lnTo>
                    <a:pt x="125" y="603"/>
                  </a:lnTo>
                  <a:lnTo>
                    <a:pt x="125" y="604"/>
                  </a:lnTo>
                  <a:lnTo>
                    <a:pt x="125" y="608"/>
                  </a:lnTo>
                  <a:lnTo>
                    <a:pt x="125" y="611"/>
                  </a:lnTo>
                  <a:lnTo>
                    <a:pt x="127" y="614"/>
                  </a:lnTo>
                  <a:lnTo>
                    <a:pt x="127" y="618"/>
                  </a:lnTo>
                  <a:lnTo>
                    <a:pt x="127" y="621"/>
                  </a:lnTo>
                  <a:lnTo>
                    <a:pt x="127" y="624"/>
                  </a:lnTo>
                  <a:lnTo>
                    <a:pt x="129" y="628"/>
                  </a:lnTo>
                  <a:lnTo>
                    <a:pt x="129" y="631"/>
                  </a:lnTo>
                  <a:lnTo>
                    <a:pt x="129" y="634"/>
                  </a:lnTo>
                  <a:lnTo>
                    <a:pt x="130" y="638"/>
                  </a:lnTo>
                  <a:lnTo>
                    <a:pt x="130" y="643"/>
                  </a:lnTo>
                  <a:lnTo>
                    <a:pt x="130" y="646"/>
                  </a:lnTo>
                  <a:lnTo>
                    <a:pt x="132" y="649"/>
                  </a:lnTo>
                  <a:lnTo>
                    <a:pt x="132" y="653"/>
                  </a:lnTo>
                  <a:lnTo>
                    <a:pt x="134" y="656"/>
                  </a:lnTo>
                  <a:lnTo>
                    <a:pt x="134" y="661"/>
                  </a:lnTo>
                  <a:lnTo>
                    <a:pt x="134" y="664"/>
                  </a:lnTo>
                  <a:lnTo>
                    <a:pt x="134" y="668"/>
                  </a:lnTo>
                  <a:lnTo>
                    <a:pt x="135" y="673"/>
                  </a:lnTo>
                  <a:lnTo>
                    <a:pt x="135" y="676"/>
                  </a:lnTo>
                  <a:lnTo>
                    <a:pt x="137" y="679"/>
                  </a:lnTo>
                  <a:lnTo>
                    <a:pt x="137" y="683"/>
                  </a:lnTo>
                  <a:lnTo>
                    <a:pt x="137" y="687"/>
                  </a:lnTo>
                  <a:lnTo>
                    <a:pt x="137" y="691"/>
                  </a:lnTo>
                  <a:lnTo>
                    <a:pt x="139" y="696"/>
                  </a:lnTo>
                  <a:lnTo>
                    <a:pt x="139" y="699"/>
                  </a:lnTo>
                  <a:lnTo>
                    <a:pt x="140" y="702"/>
                  </a:lnTo>
                  <a:lnTo>
                    <a:pt x="140" y="707"/>
                  </a:lnTo>
                  <a:lnTo>
                    <a:pt x="140" y="711"/>
                  </a:lnTo>
                  <a:lnTo>
                    <a:pt x="140" y="714"/>
                  </a:lnTo>
                  <a:lnTo>
                    <a:pt x="142" y="719"/>
                  </a:lnTo>
                  <a:lnTo>
                    <a:pt x="142" y="722"/>
                  </a:lnTo>
                  <a:lnTo>
                    <a:pt x="142" y="727"/>
                  </a:lnTo>
                  <a:lnTo>
                    <a:pt x="144" y="731"/>
                  </a:lnTo>
                  <a:lnTo>
                    <a:pt x="144" y="736"/>
                  </a:lnTo>
                  <a:lnTo>
                    <a:pt x="144" y="739"/>
                  </a:lnTo>
                  <a:lnTo>
                    <a:pt x="144" y="742"/>
                  </a:lnTo>
                  <a:lnTo>
                    <a:pt x="144" y="746"/>
                  </a:lnTo>
                  <a:lnTo>
                    <a:pt x="144" y="751"/>
                  </a:lnTo>
                  <a:lnTo>
                    <a:pt x="144" y="754"/>
                  </a:lnTo>
                  <a:lnTo>
                    <a:pt x="144" y="759"/>
                  </a:lnTo>
                  <a:lnTo>
                    <a:pt x="144" y="762"/>
                  </a:lnTo>
                  <a:lnTo>
                    <a:pt x="145" y="766"/>
                  </a:lnTo>
                  <a:lnTo>
                    <a:pt x="144" y="769"/>
                  </a:lnTo>
                  <a:lnTo>
                    <a:pt x="144" y="774"/>
                  </a:lnTo>
                  <a:lnTo>
                    <a:pt x="144" y="777"/>
                  </a:lnTo>
                  <a:lnTo>
                    <a:pt x="144" y="781"/>
                  </a:lnTo>
                  <a:lnTo>
                    <a:pt x="144" y="786"/>
                  </a:lnTo>
                  <a:lnTo>
                    <a:pt x="144" y="789"/>
                  </a:lnTo>
                  <a:lnTo>
                    <a:pt x="144" y="792"/>
                  </a:lnTo>
                  <a:lnTo>
                    <a:pt x="144" y="797"/>
                  </a:lnTo>
                  <a:lnTo>
                    <a:pt x="142" y="801"/>
                  </a:lnTo>
                  <a:lnTo>
                    <a:pt x="142" y="804"/>
                  </a:lnTo>
                  <a:lnTo>
                    <a:pt x="140" y="807"/>
                  </a:lnTo>
                  <a:lnTo>
                    <a:pt x="140" y="811"/>
                  </a:lnTo>
                  <a:lnTo>
                    <a:pt x="139" y="814"/>
                  </a:lnTo>
                  <a:lnTo>
                    <a:pt x="139" y="817"/>
                  </a:lnTo>
                  <a:lnTo>
                    <a:pt x="139" y="822"/>
                  </a:lnTo>
                  <a:lnTo>
                    <a:pt x="137" y="826"/>
                  </a:lnTo>
                  <a:lnTo>
                    <a:pt x="135" y="829"/>
                  </a:lnTo>
                  <a:lnTo>
                    <a:pt x="135" y="832"/>
                  </a:lnTo>
                  <a:lnTo>
                    <a:pt x="134" y="836"/>
                  </a:lnTo>
                  <a:lnTo>
                    <a:pt x="134" y="839"/>
                  </a:lnTo>
                  <a:lnTo>
                    <a:pt x="132" y="842"/>
                  </a:lnTo>
                  <a:lnTo>
                    <a:pt x="130" y="846"/>
                  </a:lnTo>
                  <a:lnTo>
                    <a:pt x="129" y="849"/>
                  </a:lnTo>
                  <a:lnTo>
                    <a:pt x="129" y="852"/>
                  </a:lnTo>
                  <a:lnTo>
                    <a:pt x="125" y="856"/>
                  </a:lnTo>
                  <a:lnTo>
                    <a:pt x="124" y="859"/>
                  </a:lnTo>
                  <a:lnTo>
                    <a:pt x="122" y="862"/>
                  </a:lnTo>
                  <a:lnTo>
                    <a:pt x="119" y="866"/>
                  </a:lnTo>
                  <a:lnTo>
                    <a:pt x="117" y="869"/>
                  </a:lnTo>
                  <a:lnTo>
                    <a:pt x="114" y="872"/>
                  </a:lnTo>
                  <a:lnTo>
                    <a:pt x="110" y="876"/>
                  </a:lnTo>
                  <a:lnTo>
                    <a:pt x="109" y="881"/>
                  </a:lnTo>
                  <a:lnTo>
                    <a:pt x="105" y="882"/>
                  </a:lnTo>
                  <a:lnTo>
                    <a:pt x="102" y="886"/>
                  </a:lnTo>
                  <a:lnTo>
                    <a:pt x="100" y="889"/>
                  </a:lnTo>
                  <a:lnTo>
                    <a:pt x="97" y="894"/>
                  </a:lnTo>
                  <a:lnTo>
                    <a:pt x="94" y="895"/>
                  </a:lnTo>
                  <a:lnTo>
                    <a:pt x="90" y="900"/>
                  </a:lnTo>
                  <a:lnTo>
                    <a:pt x="87" y="904"/>
                  </a:lnTo>
                  <a:lnTo>
                    <a:pt x="85" y="907"/>
                  </a:lnTo>
                  <a:lnTo>
                    <a:pt x="80" y="909"/>
                  </a:lnTo>
                  <a:lnTo>
                    <a:pt x="77" y="912"/>
                  </a:lnTo>
                  <a:lnTo>
                    <a:pt x="74" y="915"/>
                  </a:lnTo>
                  <a:lnTo>
                    <a:pt x="70" y="919"/>
                  </a:lnTo>
                  <a:lnTo>
                    <a:pt x="67" y="922"/>
                  </a:lnTo>
                  <a:lnTo>
                    <a:pt x="65" y="925"/>
                  </a:lnTo>
                  <a:lnTo>
                    <a:pt x="62" y="929"/>
                  </a:lnTo>
                  <a:lnTo>
                    <a:pt x="59" y="932"/>
                  </a:lnTo>
                  <a:lnTo>
                    <a:pt x="55" y="934"/>
                  </a:lnTo>
                  <a:lnTo>
                    <a:pt x="52" y="937"/>
                  </a:lnTo>
                  <a:lnTo>
                    <a:pt x="49" y="940"/>
                  </a:lnTo>
                  <a:lnTo>
                    <a:pt x="45" y="944"/>
                  </a:lnTo>
                  <a:lnTo>
                    <a:pt x="44" y="947"/>
                  </a:lnTo>
                  <a:lnTo>
                    <a:pt x="40" y="950"/>
                  </a:lnTo>
                  <a:lnTo>
                    <a:pt x="37" y="954"/>
                  </a:lnTo>
                  <a:lnTo>
                    <a:pt x="35" y="957"/>
                  </a:lnTo>
                  <a:lnTo>
                    <a:pt x="34" y="959"/>
                  </a:lnTo>
                  <a:lnTo>
                    <a:pt x="34" y="962"/>
                  </a:lnTo>
                  <a:lnTo>
                    <a:pt x="34" y="965"/>
                  </a:lnTo>
                  <a:lnTo>
                    <a:pt x="35" y="970"/>
                  </a:lnTo>
                  <a:lnTo>
                    <a:pt x="37" y="972"/>
                  </a:lnTo>
                  <a:lnTo>
                    <a:pt x="40" y="974"/>
                  </a:lnTo>
                  <a:lnTo>
                    <a:pt x="44" y="974"/>
                  </a:lnTo>
                  <a:lnTo>
                    <a:pt x="47" y="972"/>
                  </a:lnTo>
                  <a:lnTo>
                    <a:pt x="55" y="964"/>
                  </a:lnTo>
                  <a:lnTo>
                    <a:pt x="64" y="957"/>
                  </a:lnTo>
                  <a:lnTo>
                    <a:pt x="70" y="950"/>
                  </a:lnTo>
                  <a:lnTo>
                    <a:pt x="79" y="944"/>
                  </a:lnTo>
                  <a:lnTo>
                    <a:pt x="85" y="937"/>
                  </a:lnTo>
                  <a:lnTo>
                    <a:pt x="92" y="930"/>
                  </a:lnTo>
                  <a:lnTo>
                    <a:pt x="97" y="924"/>
                  </a:lnTo>
                  <a:lnTo>
                    <a:pt x="104" y="917"/>
                  </a:lnTo>
                  <a:lnTo>
                    <a:pt x="109" y="909"/>
                  </a:lnTo>
                  <a:lnTo>
                    <a:pt x="114" y="902"/>
                  </a:lnTo>
                  <a:lnTo>
                    <a:pt x="117" y="894"/>
                  </a:lnTo>
                  <a:lnTo>
                    <a:pt x="122" y="887"/>
                  </a:lnTo>
                  <a:lnTo>
                    <a:pt x="125" y="879"/>
                  </a:lnTo>
                  <a:lnTo>
                    <a:pt x="130" y="871"/>
                  </a:lnTo>
                  <a:lnTo>
                    <a:pt x="134" y="864"/>
                  </a:lnTo>
                  <a:lnTo>
                    <a:pt x="137" y="857"/>
                  </a:lnTo>
                  <a:lnTo>
                    <a:pt x="139" y="849"/>
                  </a:lnTo>
                  <a:lnTo>
                    <a:pt x="142" y="841"/>
                  </a:lnTo>
                  <a:lnTo>
                    <a:pt x="144" y="832"/>
                  </a:lnTo>
                  <a:lnTo>
                    <a:pt x="145" y="824"/>
                  </a:lnTo>
                  <a:lnTo>
                    <a:pt x="147" y="816"/>
                  </a:lnTo>
                  <a:lnTo>
                    <a:pt x="149" y="809"/>
                  </a:lnTo>
                  <a:lnTo>
                    <a:pt x="150" y="801"/>
                  </a:lnTo>
                  <a:lnTo>
                    <a:pt x="152" y="792"/>
                  </a:lnTo>
                  <a:lnTo>
                    <a:pt x="152" y="784"/>
                  </a:lnTo>
                  <a:lnTo>
                    <a:pt x="152" y="776"/>
                  </a:lnTo>
                  <a:lnTo>
                    <a:pt x="154" y="766"/>
                  </a:lnTo>
                  <a:lnTo>
                    <a:pt x="154" y="759"/>
                  </a:lnTo>
                  <a:lnTo>
                    <a:pt x="154" y="749"/>
                  </a:lnTo>
                  <a:lnTo>
                    <a:pt x="154" y="742"/>
                  </a:lnTo>
                  <a:lnTo>
                    <a:pt x="154" y="732"/>
                  </a:lnTo>
                  <a:lnTo>
                    <a:pt x="154" y="724"/>
                  </a:lnTo>
                  <a:lnTo>
                    <a:pt x="152" y="716"/>
                  </a:lnTo>
                  <a:lnTo>
                    <a:pt x="152" y="707"/>
                  </a:lnTo>
                  <a:lnTo>
                    <a:pt x="152" y="697"/>
                  </a:lnTo>
                  <a:lnTo>
                    <a:pt x="150" y="689"/>
                  </a:lnTo>
                  <a:lnTo>
                    <a:pt x="150" y="681"/>
                  </a:lnTo>
                  <a:lnTo>
                    <a:pt x="149" y="671"/>
                  </a:lnTo>
                  <a:lnTo>
                    <a:pt x="147" y="663"/>
                  </a:lnTo>
                  <a:lnTo>
                    <a:pt x="147" y="654"/>
                  </a:lnTo>
                  <a:lnTo>
                    <a:pt x="145" y="644"/>
                  </a:lnTo>
                  <a:lnTo>
                    <a:pt x="145" y="636"/>
                  </a:lnTo>
                  <a:lnTo>
                    <a:pt x="144" y="626"/>
                  </a:lnTo>
                  <a:lnTo>
                    <a:pt x="142" y="618"/>
                  </a:lnTo>
                  <a:lnTo>
                    <a:pt x="140" y="608"/>
                  </a:lnTo>
                  <a:lnTo>
                    <a:pt x="140" y="599"/>
                  </a:lnTo>
                  <a:lnTo>
                    <a:pt x="139" y="589"/>
                  </a:lnTo>
                  <a:lnTo>
                    <a:pt x="137" y="581"/>
                  </a:lnTo>
                  <a:lnTo>
                    <a:pt x="135" y="571"/>
                  </a:lnTo>
                  <a:lnTo>
                    <a:pt x="135" y="563"/>
                  </a:lnTo>
                  <a:lnTo>
                    <a:pt x="134" y="553"/>
                  </a:lnTo>
                  <a:lnTo>
                    <a:pt x="134" y="544"/>
                  </a:lnTo>
                  <a:lnTo>
                    <a:pt x="132" y="534"/>
                  </a:lnTo>
                  <a:lnTo>
                    <a:pt x="132" y="524"/>
                  </a:lnTo>
                  <a:lnTo>
                    <a:pt x="130" y="516"/>
                  </a:lnTo>
                  <a:lnTo>
                    <a:pt x="130" y="508"/>
                  </a:lnTo>
                  <a:lnTo>
                    <a:pt x="130" y="498"/>
                  </a:lnTo>
                  <a:lnTo>
                    <a:pt x="129" y="488"/>
                  </a:lnTo>
                  <a:lnTo>
                    <a:pt x="129" y="479"/>
                  </a:lnTo>
                  <a:lnTo>
                    <a:pt x="129" y="470"/>
                  </a:lnTo>
                  <a:lnTo>
                    <a:pt x="129" y="461"/>
                  </a:lnTo>
                  <a:lnTo>
                    <a:pt x="130" y="451"/>
                  </a:lnTo>
                  <a:lnTo>
                    <a:pt x="130" y="443"/>
                  </a:lnTo>
                  <a:lnTo>
                    <a:pt x="132" y="433"/>
                  </a:lnTo>
                  <a:lnTo>
                    <a:pt x="132" y="425"/>
                  </a:lnTo>
                  <a:lnTo>
                    <a:pt x="132" y="416"/>
                  </a:lnTo>
                  <a:lnTo>
                    <a:pt x="134" y="406"/>
                  </a:lnTo>
                  <a:lnTo>
                    <a:pt x="134" y="398"/>
                  </a:lnTo>
                  <a:lnTo>
                    <a:pt x="134" y="390"/>
                  </a:lnTo>
                  <a:lnTo>
                    <a:pt x="135" y="381"/>
                  </a:lnTo>
                  <a:lnTo>
                    <a:pt x="137" y="373"/>
                  </a:lnTo>
                  <a:lnTo>
                    <a:pt x="137" y="365"/>
                  </a:lnTo>
                  <a:lnTo>
                    <a:pt x="139" y="356"/>
                  </a:lnTo>
                  <a:lnTo>
                    <a:pt x="139" y="348"/>
                  </a:lnTo>
                  <a:lnTo>
                    <a:pt x="140" y="340"/>
                  </a:lnTo>
                  <a:lnTo>
                    <a:pt x="142" y="331"/>
                  </a:lnTo>
                  <a:lnTo>
                    <a:pt x="142" y="323"/>
                  </a:lnTo>
                  <a:lnTo>
                    <a:pt x="144" y="316"/>
                  </a:lnTo>
                  <a:lnTo>
                    <a:pt x="144" y="308"/>
                  </a:lnTo>
                  <a:lnTo>
                    <a:pt x="145" y="300"/>
                  </a:lnTo>
                  <a:lnTo>
                    <a:pt x="145" y="291"/>
                  </a:lnTo>
                  <a:lnTo>
                    <a:pt x="147" y="285"/>
                  </a:lnTo>
                  <a:lnTo>
                    <a:pt x="147" y="276"/>
                  </a:lnTo>
                  <a:lnTo>
                    <a:pt x="147" y="268"/>
                  </a:lnTo>
                  <a:lnTo>
                    <a:pt x="147" y="262"/>
                  </a:lnTo>
                  <a:lnTo>
                    <a:pt x="147" y="253"/>
                  </a:lnTo>
                  <a:lnTo>
                    <a:pt x="149" y="247"/>
                  </a:lnTo>
                  <a:lnTo>
                    <a:pt x="149" y="240"/>
                  </a:lnTo>
                  <a:lnTo>
                    <a:pt x="149" y="232"/>
                  </a:lnTo>
                  <a:lnTo>
                    <a:pt x="149" y="225"/>
                  </a:lnTo>
                  <a:lnTo>
                    <a:pt x="149" y="217"/>
                  </a:lnTo>
                  <a:lnTo>
                    <a:pt x="149" y="210"/>
                  </a:lnTo>
                  <a:lnTo>
                    <a:pt x="147" y="203"/>
                  </a:lnTo>
                  <a:lnTo>
                    <a:pt x="147" y="197"/>
                  </a:lnTo>
                  <a:lnTo>
                    <a:pt x="147" y="188"/>
                  </a:lnTo>
                  <a:lnTo>
                    <a:pt x="147" y="183"/>
                  </a:lnTo>
                  <a:lnTo>
                    <a:pt x="145" y="175"/>
                  </a:lnTo>
                  <a:lnTo>
                    <a:pt x="144" y="168"/>
                  </a:lnTo>
                  <a:lnTo>
                    <a:pt x="142" y="162"/>
                  </a:lnTo>
                  <a:lnTo>
                    <a:pt x="140" y="155"/>
                  </a:lnTo>
                  <a:lnTo>
                    <a:pt x="139" y="148"/>
                  </a:lnTo>
                  <a:lnTo>
                    <a:pt x="137" y="142"/>
                  </a:lnTo>
                  <a:lnTo>
                    <a:pt x="135" y="137"/>
                  </a:lnTo>
                  <a:lnTo>
                    <a:pt x="134" y="130"/>
                  </a:lnTo>
                  <a:lnTo>
                    <a:pt x="130" y="123"/>
                  </a:lnTo>
                  <a:lnTo>
                    <a:pt x="127" y="117"/>
                  </a:lnTo>
                  <a:lnTo>
                    <a:pt x="124" y="110"/>
                  </a:lnTo>
                  <a:lnTo>
                    <a:pt x="122" y="105"/>
                  </a:lnTo>
                  <a:lnTo>
                    <a:pt x="119" y="98"/>
                  </a:lnTo>
                  <a:lnTo>
                    <a:pt x="115" y="93"/>
                  </a:lnTo>
                  <a:lnTo>
                    <a:pt x="110" y="87"/>
                  </a:lnTo>
                  <a:lnTo>
                    <a:pt x="107" y="82"/>
                  </a:lnTo>
                  <a:lnTo>
                    <a:pt x="102" y="75"/>
                  </a:lnTo>
                  <a:lnTo>
                    <a:pt x="99" y="70"/>
                  </a:lnTo>
                  <a:lnTo>
                    <a:pt x="92" y="65"/>
                  </a:lnTo>
                  <a:lnTo>
                    <a:pt x="89" y="60"/>
                  </a:lnTo>
                  <a:lnTo>
                    <a:pt x="82" y="54"/>
                  </a:lnTo>
                  <a:lnTo>
                    <a:pt x="77" y="49"/>
                  </a:lnTo>
                  <a:lnTo>
                    <a:pt x="70" y="44"/>
                  </a:lnTo>
                  <a:lnTo>
                    <a:pt x="65" y="39"/>
                  </a:lnTo>
                  <a:lnTo>
                    <a:pt x="57" y="34"/>
                  </a:lnTo>
                  <a:lnTo>
                    <a:pt x="50" y="29"/>
                  </a:lnTo>
                  <a:lnTo>
                    <a:pt x="44" y="24"/>
                  </a:lnTo>
                  <a:lnTo>
                    <a:pt x="35" y="19"/>
                  </a:lnTo>
                  <a:lnTo>
                    <a:pt x="27" y="14"/>
                  </a:lnTo>
                  <a:lnTo>
                    <a:pt x="20" y="9"/>
                  </a:lnTo>
                  <a:lnTo>
                    <a:pt x="10" y="5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9" name="Freeform 59">
              <a:extLst>
                <a:ext uri="{FF2B5EF4-FFF2-40B4-BE49-F238E27FC236}">
                  <a16:creationId xmlns:a16="http://schemas.microsoft.com/office/drawing/2014/main" id="{57B28936-FABD-6F16-34D0-8C58F88E5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" y="1025"/>
              <a:ext cx="794" cy="1482"/>
            </a:xfrm>
            <a:custGeom>
              <a:avLst/>
              <a:gdLst>
                <a:gd name="T0" fmla="*/ 794 w 794"/>
                <a:gd name="T1" fmla="*/ 1213 h 1482"/>
                <a:gd name="T2" fmla="*/ 787 w 794"/>
                <a:gd name="T3" fmla="*/ 1085 h 1482"/>
                <a:gd name="T4" fmla="*/ 779 w 794"/>
                <a:gd name="T5" fmla="*/ 958 h 1482"/>
                <a:gd name="T6" fmla="*/ 775 w 794"/>
                <a:gd name="T7" fmla="*/ 835 h 1482"/>
                <a:gd name="T8" fmla="*/ 782 w 794"/>
                <a:gd name="T9" fmla="*/ 728 h 1482"/>
                <a:gd name="T10" fmla="*/ 785 w 794"/>
                <a:gd name="T11" fmla="*/ 629 h 1482"/>
                <a:gd name="T12" fmla="*/ 765 w 794"/>
                <a:gd name="T13" fmla="*/ 532 h 1482"/>
                <a:gd name="T14" fmla="*/ 702 w 794"/>
                <a:gd name="T15" fmla="*/ 439 h 1482"/>
                <a:gd name="T16" fmla="*/ 651 w 794"/>
                <a:gd name="T17" fmla="*/ 401 h 1482"/>
                <a:gd name="T18" fmla="*/ 592 w 794"/>
                <a:gd name="T19" fmla="*/ 381 h 1482"/>
                <a:gd name="T20" fmla="*/ 541 w 794"/>
                <a:gd name="T21" fmla="*/ 377 h 1482"/>
                <a:gd name="T22" fmla="*/ 521 w 794"/>
                <a:gd name="T23" fmla="*/ 302 h 1482"/>
                <a:gd name="T24" fmla="*/ 476 w 794"/>
                <a:gd name="T25" fmla="*/ 251 h 1482"/>
                <a:gd name="T26" fmla="*/ 421 w 794"/>
                <a:gd name="T27" fmla="*/ 233 h 1482"/>
                <a:gd name="T28" fmla="*/ 364 w 794"/>
                <a:gd name="T29" fmla="*/ 229 h 1482"/>
                <a:gd name="T30" fmla="*/ 313 w 794"/>
                <a:gd name="T31" fmla="*/ 226 h 1482"/>
                <a:gd name="T32" fmla="*/ 261 w 794"/>
                <a:gd name="T33" fmla="*/ 226 h 1482"/>
                <a:gd name="T34" fmla="*/ 210 w 794"/>
                <a:gd name="T35" fmla="*/ 228 h 1482"/>
                <a:gd name="T36" fmla="*/ 210 w 794"/>
                <a:gd name="T37" fmla="*/ 194 h 1482"/>
                <a:gd name="T38" fmla="*/ 246 w 794"/>
                <a:gd name="T39" fmla="*/ 123 h 1482"/>
                <a:gd name="T40" fmla="*/ 256 w 794"/>
                <a:gd name="T41" fmla="*/ 50 h 1482"/>
                <a:gd name="T42" fmla="*/ 208 w 794"/>
                <a:gd name="T43" fmla="*/ 5 h 1482"/>
                <a:gd name="T44" fmla="*/ 140 w 794"/>
                <a:gd name="T45" fmla="*/ 0 h 1482"/>
                <a:gd name="T46" fmla="*/ 86 w 794"/>
                <a:gd name="T47" fmla="*/ 5 h 1482"/>
                <a:gd name="T48" fmla="*/ 20 w 794"/>
                <a:gd name="T49" fmla="*/ 35 h 1482"/>
                <a:gd name="T50" fmla="*/ 0 w 794"/>
                <a:gd name="T51" fmla="*/ 99 h 1482"/>
                <a:gd name="T52" fmla="*/ 13 w 794"/>
                <a:gd name="T53" fmla="*/ 153 h 1482"/>
                <a:gd name="T54" fmla="*/ 66 w 794"/>
                <a:gd name="T55" fmla="*/ 214 h 1482"/>
                <a:gd name="T56" fmla="*/ 25 w 794"/>
                <a:gd name="T57" fmla="*/ 134 h 1482"/>
                <a:gd name="T58" fmla="*/ 32 w 794"/>
                <a:gd name="T59" fmla="*/ 51 h 1482"/>
                <a:gd name="T60" fmla="*/ 96 w 794"/>
                <a:gd name="T61" fmla="*/ 28 h 1482"/>
                <a:gd name="T62" fmla="*/ 146 w 794"/>
                <a:gd name="T63" fmla="*/ 25 h 1482"/>
                <a:gd name="T64" fmla="*/ 213 w 794"/>
                <a:gd name="T65" fmla="*/ 38 h 1482"/>
                <a:gd name="T66" fmla="*/ 225 w 794"/>
                <a:gd name="T67" fmla="*/ 93 h 1482"/>
                <a:gd name="T68" fmla="*/ 196 w 794"/>
                <a:gd name="T69" fmla="*/ 159 h 1482"/>
                <a:gd name="T70" fmla="*/ 158 w 794"/>
                <a:gd name="T71" fmla="*/ 226 h 1482"/>
                <a:gd name="T72" fmla="*/ 186 w 794"/>
                <a:gd name="T73" fmla="*/ 241 h 1482"/>
                <a:gd name="T74" fmla="*/ 245 w 794"/>
                <a:gd name="T75" fmla="*/ 248 h 1482"/>
                <a:gd name="T76" fmla="*/ 303 w 794"/>
                <a:gd name="T77" fmla="*/ 253 h 1482"/>
                <a:gd name="T78" fmla="*/ 359 w 794"/>
                <a:gd name="T79" fmla="*/ 256 h 1482"/>
                <a:gd name="T80" fmla="*/ 431 w 794"/>
                <a:gd name="T81" fmla="*/ 266 h 1482"/>
                <a:gd name="T82" fmla="*/ 489 w 794"/>
                <a:gd name="T83" fmla="*/ 319 h 1482"/>
                <a:gd name="T84" fmla="*/ 507 w 794"/>
                <a:gd name="T85" fmla="*/ 377 h 1482"/>
                <a:gd name="T86" fmla="*/ 534 w 794"/>
                <a:gd name="T87" fmla="*/ 439 h 1482"/>
                <a:gd name="T88" fmla="*/ 611 w 794"/>
                <a:gd name="T89" fmla="*/ 437 h 1482"/>
                <a:gd name="T90" fmla="*/ 691 w 794"/>
                <a:gd name="T91" fmla="*/ 492 h 1482"/>
                <a:gd name="T92" fmla="*/ 727 w 794"/>
                <a:gd name="T93" fmla="*/ 575 h 1482"/>
                <a:gd name="T94" fmla="*/ 730 w 794"/>
                <a:gd name="T95" fmla="*/ 687 h 1482"/>
                <a:gd name="T96" fmla="*/ 720 w 794"/>
                <a:gd name="T97" fmla="*/ 778 h 1482"/>
                <a:gd name="T98" fmla="*/ 719 w 794"/>
                <a:gd name="T99" fmla="*/ 867 h 1482"/>
                <a:gd name="T100" fmla="*/ 722 w 794"/>
                <a:gd name="T101" fmla="*/ 953 h 1482"/>
                <a:gd name="T102" fmla="*/ 724 w 794"/>
                <a:gd name="T103" fmla="*/ 1041 h 1482"/>
                <a:gd name="T104" fmla="*/ 735 w 794"/>
                <a:gd name="T105" fmla="*/ 1136 h 1482"/>
                <a:gd name="T106" fmla="*/ 742 w 794"/>
                <a:gd name="T107" fmla="*/ 1239 h 1482"/>
                <a:gd name="T108" fmla="*/ 717 w 794"/>
                <a:gd name="T109" fmla="*/ 1331 h 1482"/>
                <a:gd name="T110" fmla="*/ 647 w 794"/>
                <a:gd name="T111" fmla="*/ 1389 h 1482"/>
                <a:gd name="T112" fmla="*/ 596 w 794"/>
                <a:gd name="T113" fmla="*/ 1437 h 1482"/>
                <a:gd name="T114" fmla="*/ 601 w 794"/>
                <a:gd name="T115" fmla="*/ 1466 h 1482"/>
                <a:gd name="T116" fmla="*/ 667 w 794"/>
                <a:gd name="T117" fmla="*/ 1434 h 1482"/>
                <a:gd name="T118" fmla="*/ 735 w 794"/>
                <a:gd name="T119" fmla="*/ 1402 h 1482"/>
                <a:gd name="T120" fmla="*/ 782 w 794"/>
                <a:gd name="T121" fmla="*/ 1354 h 148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94"/>
                <a:gd name="T184" fmla="*/ 0 h 1482"/>
                <a:gd name="T185" fmla="*/ 794 w 794"/>
                <a:gd name="T186" fmla="*/ 1482 h 148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94" h="1482">
                  <a:moveTo>
                    <a:pt x="789" y="1331"/>
                  </a:moveTo>
                  <a:lnTo>
                    <a:pt x="789" y="1323"/>
                  </a:lnTo>
                  <a:lnTo>
                    <a:pt x="789" y="1316"/>
                  </a:lnTo>
                  <a:lnTo>
                    <a:pt x="790" y="1308"/>
                  </a:lnTo>
                  <a:lnTo>
                    <a:pt x="790" y="1301"/>
                  </a:lnTo>
                  <a:lnTo>
                    <a:pt x="790" y="1294"/>
                  </a:lnTo>
                  <a:lnTo>
                    <a:pt x="792" y="1286"/>
                  </a:lnTo>
                  <a:lnTo>
                    <a:pt x="792" y="1279"/>
                  </a:lnTo>
                  <a:lnTo>
                    <a:pt x="792" y="1273"/>
                  </a:lnTo>
                  <a:lnTo>
                    <a:pt x="792" y="1264"/>
                  </a:lnTo>
                  <a:lnTo>
                    <a:pt x="792" y="1256"/>
                  </a:lnTo>
                  <a:lnTo>
                    <a:pt x="792" y="1249"/>
                  </a:lnTo>
                  <a:lnTo>
                    <a:pt x="792" y="1243"/>
                  </a:lnTo>
                  <a:lnTo>
                    <a:pt x="792" y="1234"/>
                  </a:lnTo>
                  <a:lnTo>
                    <a:pt x="792" y="1228"/>
                  </a:lnTo>
                  <a:lnTo>
                    <a:pt x="792" y="1219"/>
                  </a:lnTo>
                  <a:lnTo>
                    <a:pt x="794" y="1213"/>
                  </a:lnTo>
                  <a:lnTo>
                    <a:pt x="792" y="1204"/>
                  </a:lnTo>
                  <a:lnTo>
                    <a:pt x="792" y="1198"/>
                  </a:lnTo>
                  <a:lnTo>
                    <a:pt x="792" y="1189"/>
                  </a:lnTo>
                  <a:lnTo>
                    <a:pt x="792" y="1183"/>
                  </a:lnTo>
                  <a:lnTo>
                    <a:pt x="792" y="1174"/>
                  </a:lnTo>
                  <a:lnTo>
                    <a:pt x="792" y="1168"/>
                  </a:lnTo>
                  <a:lnTo>
                    <a:pt x="790" y="1159"/>
                  </a:lnTo>
                  <a:lnTo>
                    <a:pt x="790" y="1153"/>
                  </a:lnTo>
                  <a:lnTo>
                    <a:pt x="790" y="1144"/>
                  </a:lnTo>
                  <a:lnTo>
                    <a:pt x="790" y="1138"/>
                  </a:lnTo>
                  <a:lnTo>
                    <a:pt x="789" y="1129"/>
                  </a:lnTo>
                  <a:lnTo>
                    <a:pt x="789" y="1123"/>
                  </a:lnTo>
                  <a:lnTo>
                    <a:pt x="789" y="1115"/>
                  </a:lnTo>
                  <a:lnTo>
                    <a:pt x="789" y="1108"/>
                  </a:lnTo>
                  <a:lnTo>
                    <a:pt x="789" y="1100"/>
                  </a:lnTo>
                  <a:lnTo>
                    <a:pt x="789" y="1093"/>
                  </a:lnTo>
                  <a:lnTo>
                    <a:pt x="787" y="1085"/>
                  </a:lnTo>
                  <a:lnTo>
                    <a:pt x="787" y="1078"/>
                  </a:lnTo>
                  <a:lnTo>
                    <a:pt x="785" y="1070"/>
                  </a:lnTo>
                  <a:lnTo>
                    <a:pt x="785" y="1063"/>
                  </a:lnTo>
                  <a:lnTo>
                    <a:pt x="785" y="1055"/>
                  </a:lnTo>
                  <a:lnTo>
                    <a:pt x="785" y="1048"/>
                  </a:lnTo>
                  <a:lnTo>
                    <a:pt x="784" y="1040"/>
                  </a:lnTo>
                  <a:lnTo>
                    <a:pt x="784" y="1033"/>
                  </a:lnTo>
                  <a:lnTo>
                    <a:pt x="784" y="1025"/>
                  </a:lnTo>
                  <a:lnTo>
                    <a:pt x="782" y="1018"/>
                  </a:lnTo>
                  <a:lnTo>
                    <a:pt x="782" y="1010"/>
                  </a:lnTo>
                  <a:lnTo>
                    <a:pt x="782" y="1003"/>
                  </a:lnTo>
                  <a:lnTo>
                    <a:pt x="780" y="995"/>
                  </a:lnTo>
                  <a:lnTo>
                    <a:pt x="780" y="986"/>
                  </a:lnTo>
                  <a:lnTo>
                    <a:pt x="780" y="980"/>
                  </a:lnTo>
                  <a:lnTo>
                    <a:pt x="780" y="973"/>
                  </a:lnTo>
                  <a:lnTo>
                    <a:pt x="779" y="965"/>
                  </a:lnTo>
                  <a:lnTo>
                    <a:pt x="779" y="958"/>
                  </a:lnTo>
                  <a:lnTo>
                    <a:pt x="779" y="950"/>
                  </a:lnTo>
                  <a:lnTo>
                    <a:pt x="779" y="943"/>
                  </a:lnTo>
                  <a:lnTo>
                    <a:pt x="777" y="935"/>
                  </a:lnTo>
                  <a:lnTo>
                    <a:pt x="777" y="928"/>
                  </a:lnTo>
                  <a:lnTo>
                    <a:pt x="777" y="920"/>
                  </a:lnTo>
                  <a:lnTo>
                    <a:pt x="777" y="913"/>
                  </a:lnTo>
                  <a:lnTo>
                    <a:pt x="775" y="907"/>
                  </a:lnTo>
                  <a:lnTo>
                    <a:pt x="775" y="898"/>
                  </a:lnTo>
                  <a:lnTo>
                    <a:pt x="775" y="892"/>
                  </a:lnTo>
                  <a:lnTo>
                    <a:pt x="775" y="885"/>
                  </a:lnTo>
                  <a:lnTo>
                    <a:pt x="775" y="877"/>
                  </a:lnTo>
                  <a:lnTo>
                    <a:pt x="775" y="870"/>
                  </a:lnTo>
                  <a:lnTo>
                    <a:pt x="775" y="863"/>
                  </a:lnTo>
                  <a:lnTo>
                    <a:pt x="775" y="857"/>
                  </a:lnTo>
                  <a:lnTo>
                    <a:pt x="775" y="848"/>
                  </a:lnTo>
                  <a:lnTo>
                    <a:pt x="775" y="842"/>
                  </a:lnTo>
                  <a:lnTo>
                    <a:pt x="775" y="835"/>
                  </a:lnTo>
                  <a:lnTo>
                    <a:pt x="775" y="828"/>
                  </a:lnTo>
                  <a:lnTo>
                    <a:pt x="775" y="823"/>
                  </a:lnTo>
                  <a:lnTo>
                    <a:pt x="775" y="817"/>
                  </a:lnTo>
                  <a:lnTo>
                    <a:pt x="775" y="810"/>
                  </a:lnTo>
                  <a:lnTo>
                    <a:pt x="777" y="803"/>
                  </a:lnTo>
                  <a:lnTo>
                    <a:pt x="777" y="797"/>
                  </a:lnTo>
                  <a:lnTo>
                    <a:pt x="777" y="792"/>
                  </a:lnTo>
                  <a:lnTo>
                    <a:pt x="777" y="785"/>
                  </a:lnTo>
                  <a:lnTo>
                    <a:pt x="779" y="778"/>
                  </a:lnTo>
                  <a:lnTo>
                    <a:pt x="779" y="772"/>
                  </a:lnTo>
                  <a:lnTo>
                    <a:pt x="779" y="765"/>
                  </a:lnTo>
                  <a:lnTo>
                    <a:pt x="779" y="758"/>
                  </a:lnTo>
                  <a:lnTo>
                    <a:pt x="780" y="753"/>
                  </a:lnTo>
                  <a:lnTo>
                    <a:pt x="780" y="747"/>
                  </a:lnTo>
                  <a:lnTo>
                    <a:pt x="782" y="740"/>
                  </a:lnTo>
                  <a:lnTo>
                    <a:pt x="782" y="733"/>
                  </a:lnTo>
                  <a:lnTo>
                    <a:pt x="782" y="728"/>
                  </a:lnTo>
                  <a:lnTo>
                    <a:pt x="782" y="722"/>
                  </a:lnTo>
                  <a:lnTo>
                    <a:pt x="784" y="717"/>
                  </a:lnTo>
                  <a:lnTo>
                    <a:pt x="784" y="710"/>
                  </a:lnTo>
                  <a:lnTo>
                    <a:pt x="785" y="705"/>
                  </a:lnTo>
                  <a:lnTo>
                    <a:pt x="785" y="699"/>
                  </a:lnTo>
                  <a:lnTo>
                    <a:pt x="785" y="692"/>
                  </a:lnTo>
                  <a:lnTo>
                    <a:pt x="785" y="687"/>
                  </a:lnTo>
                  <a:lnTo>
                    <a:pt x="785" y="680"/>
                  </a:lnTo>
                  <a:lnTo>
                    <a:pt x="785" y="675"/>
                  </a:lnTo>
                  <a:lnTo>
                    <a:pt x="785" y="669"/>
                  </a:lnTo>
                  <a:lnTo>
                    <a:pt x="787" y="664"/>
                  </a:lnTo>
                  <a:lnTo>
                    <a:pt x="787" y="657"/>
                  </a:lnTo>
                  <a:lnTo>
                    <a:pt x="787" y="652"/>
                  </a:lnTo>
                  <a:lnTo>
                    <a:pt x="787" y="645"/>
                  </a:lnTo>
                  <a:lnTo>
                    <a:pt x="787" y="640"/>
                  </a:lnTo>
                  <a:lnTo>
                    <a:pt x="787" y="634"/>
                  </a:lnTo>
                  <a:lnTo>
                    <a:pt x="785" y="629"/>
                  </a:lnTo>
                  <a:lnTo>
                    <a:pt x="785" y="622"/>
                  </a:lnTo>
                  <a:lnTo>
                    <a:pt x="785" y="617"/>
                  </a:lnTo>
                  <a:lnTo>
                    <a:pt x="785" y="610"/>
                  </a:lnTo>
                  <a:lnTo>
                    <a:pt x="785" y="605"/>
                  </a:lnTo>
                  <a:lnTo>
                    <a:pt x="784" y="599"/>
                  </a:lnTo>
                  <a:lnTo>
                    <a:pt x="784" y="594"/>
                  </a:lnTo>
                  <a:lnTo>
                    <a:pt x="782" y="587"/>
                  </a:lnTo>
                  <a:lnTo>
                    <a:pt x="780" y="582"/>
                  </a:lnTo>
                  <a:lnTo>
                    <a:pt x="780" y="577"/>
                  </a:lnTo>
                  <a:lnTo>
                    <a:pt x="779" y="570"/>
                  </a:lnTo>
                  <a:lnTo>
                    <a:pt x="777" y="565"/>
                  </a:lnTo>
                  <a:lnTo>
                    <a:pt x="775" y="560"/>
                  </a:lnTo>
                  <a:lnTo>
                    <a:pt x="774" y="554"/>
                  </a:lnTo>
                  <a:lnTo>
                    <a:pt x="772" y="549"/>
                  </a:lnTo>
                  <a:lnTo>
                    <a:pt x="770" y="544"/>
                  </a:lnTo>
                  <a:lnTo>
                    <a:pt x="769" y="537"/>
                  </a:lnTo>
                  <a:lnTo>
                    <a:pt x="765" y="532"/>
                  </a:lnTo>
                  <a:lnTo>
                    <a:pt x="764" y="525"/>
                  </a:lnTo>
                  <a:lnTo>
                    <a:pt x="762" y="520"/>
                  </a:lnTo>
                  <a:lnTo>
                    <a:pt x="759" y="515"/>
                  </a:lnTo>
                  <a:lnTo>
                    <a:pt x="755" y="510"/>
                  </a:lnTo>
                  <a:lnTo>
                    <a:pt x="752" y="504"/>
                  </a:lnTo>
                  <a:lnTo>
                    <a:pt x="750" y="499"/>
                  </a:lnTo>
                  <a:lnTo>
                    <a:pt x="747" y="492"/>
                  </a:lnTo>
                  <a:lnTo>
                    <a:pt x="744" y="487"/>
                  </a:lnTo>
                  <a:lnTo>
                    <a:pt x="740" y="482"/>
                  </a:lnTo>
                  <a:lnTo>
                    <a:pt x="735" y="477"/>
                  </a:lnTo>
                  <a:lnTo>
                    <a:pt x="732" y="471"/>
                  </a:lnTo>
                  <a:lnTo>
                    <a:pt x="727" y="466"/>
                  </a:lnTo>
                  <a:lnTo>
                    <a:pt x="722" y="461"/>
                  </a:lnTo>
                  <a:lnTo>
                    <a:pt x="717" y="456"/>
                  </a:lnTo>
                  <a:lnTo>
                    <a:pt x="712" y="449"/>
                  </a:lnTo>
                  <a:lnTo>
                    <a:pt x="707" y="444"/>
                  </a:lnTo>
                  <a:lnTo>
                    <a:pt x="702" y="439"/>
                  </a:lnTo>
                  <a:lnTo>
                    <a:pt x="697" y="434"/>
                  </a:lnTo>
                  <a:lnTo>
                    <a:pt x="694" y="431"/>
                  </a:lnTo>
                  <a:lnTo>
                    <a:pt x="692" y="429"/>
                  </a:lnTo>
                  <a:lnTo>
                    <a:pt x="689" y="426"/>
                  </a:lnTo>
                  <a:lnTo>
                    <a:pt x="686" y="424"/>
                  </a:lnTo>
                  <a:lnTo>
                    <a:pt x="682" y="422"/>
                  </a:lnTo>
                  <a:lnTo>
                    <a:pt x="681" y="419"/>
                  </a:lnTo>
                  <a:lnTo>
                    <a:pt x="677" y="417"/>
                  </a:lnTo>
                  <a:lnTo>
                    <a:pt x="674" y="416"/>
                  </a:lnTo>
                  <a:lnTo>
                    <a:pt x="671" y="412"/>
                  </a:lnTo>
                  <a:lnTo>
                    <a:pt x="667" y="411"/>
                  </a:lnTo>
                  <a:lnTo>
                    <a:pt x="666" y="409"/>
                  </a:lnTo>
                  <a:lnTo>
                    <a:pt x="662" y="407"/>
                  </a:lnTo>
                  <a:lnTo>
                    <a:pt x="659" y="404"/>
                  </a:lnTo>
                  <a:lnTo>
                    <a:pt x="656" y="402"/>
                  </a:lnTo>
                  <a:lnTo>
                    <a:pt x="652" y="401"/>
                  </a:lnTo>
                  <a:lnTo>
                    <a:pt x="651" y="401"/>
                  </a:lnTo>
                  <a:lnTo>
                    <a:pt x="646" y="397"/>
                  </a:lnTo>
                  <a:lnTo>
                    <a:pt x="642" y="396"/>
                  </a:lnTo>
                  <a:lnTo>
                    <a:pt x="639" y="394"/>
                  </a:lnTo>
                  <a:lnTo>
                    <a:pt x="636" y="392"/>
                  </a:lnTo>
                  <a:lnTo>
                    <a:pt x="632" y="391"/>
                  </a:lnTo>
                  <a:lnTo>
                    <a:pt x="629" y="391"/>
                  </a:lnTo>
                  <a:lnTo>
                    <a:pt x="626" y="389"/>
                  </a:lnTo>
                  <a:lnTo>
                    <a:pt x="622" y="387"/>
                  </a:lnTo>
                  <a:lnTo>
                    <a:pt x="619" y="387"/>
                  </a:lnTo>
                  <a:lnTo>
                    <a:pt x="616" y="386"/>
                  </a:lnTo>
                  <a:lnTo>
                    <a:pt x="612" y="384"/>
                  </a:lnTo>
                  <a:lnTo>
                    <a:pt x="609" y="384"/>
                  </a:lnTo>
                  <a:lnTo>
                    <a:pt x="606" y="382"/>
                  </a:lnTo>
                  <a:lnTo>
                    <a:pt x="602" y="382"/>
                  </a:lnTo>
                  <a:lnTo>
                    <a:pt x="599" y="382"/>
                  </a:lnTo>
                  <a:lnTo>
                    <a:pt x="596" y="382"/>
                  </a:lnTo>
                  <a:lnTo>
                    <a:pt x="592" y="381"/>
                  </a:lnTo>
                  <a:lnTo>
                    <a:pt x="589" y="381"/>
                  </a:lnTo>
                  <a:lnTo>
                    <a:pt x="586" y="381"/>
                  </a:lnTo>
                  <a:lnTo>
                    <a:pt x="582" y="381"/>
                  </a:lnTo>
                  <a:lnTo>
                    <a:pt x="579" y="381"/>
                  </a:lnTo>
                  <a:lnTo>
                    <a:pt x="576" y="381"/>
                  </a:lnTo>
                  <a:lnTo>
                    <a:pt x="572" y="381"/>
                  </a:lnTo>
                  <a:lnTo>
                    <a:pt x="569" y="381"/>
                  </a:lnTo>
                  <a:lnTo>
                    <a:pt x="566" y="381"/>
                  </a:lnTo>
                  <a:lnTo>
                    <a:pt x="562" y="381"/>
                  </a:lnTo>
                  <a:lnTo>
                    <a:pt x="559" y="382"/>
                  </a:lnTo>
                  <a:lnTo>
                    <a:pt x="556" y="382"/>
                  </a:lnTo>
                  <a:lnTo>
                    <a:pt x="552" y="384"/>
                  </a:lnTo>
                  <a:lnTo>
                    <a:pt x="549" y="384"/>
                  </a:lnTo>
                  <a:lnTo>
                    <a:pt x="546" y="386"/>
                  </a:lnTo>
                  <a:lnTo>
                    <a:pt x="542" y="387"/>
                  </a:lnTo>
                  <a:lnTo>
                    <a:pt x="542" y="382"/>
                  </a:lnTo>
                  <a:lnTo>
                    <a:pt x="541" y="377"/>
                  </a:lnTo>
                  <a:lnTo>
                    <a:pt x="541" y="374"/>
                  </a:lnTo>
                  <a:lnTo>
                    <a:pt x="541" y="369"/>
                  </a:lnTo>
                  <a:lnTo>
                    <a:pt x="539" y="364"/>
                  </a:lnTo>
                  <a:lnTo>
                    <a:pt x="539" y="359"/>
                  </a:lnTo>
                  <a:lnTo>
                    <a:pt x="539" y="354"/>
                  </a:lnTo>
                  <a:lnTo>
                    <a:pt x="537" y="351"/>
                  </a:lnTo>
                  <a:lnTo>
                    <a:pt x="537" y="346"/>
                  </a:lnTo>
                  <a:lnTo>
                    <a:pt x="536" y="341"/>
                  </a:lnTo>
                  <a:lnTo>
                    <a:pt x="534" y="336"/>
                  </a:lnTo>
                  <a:lnTo>
                    <a:pt x="534" y="332"/>
                  </a:lnTo>
                  <a:lnTo>
                    <a:pt x="532" y="327"/>
                  </a:lnTo>
                  <a:lnTo>
                    <a:pt x="531" y="322"/>
                  </a:lnTo>
                  <a:lnTo>
                    <a:pt x="529" y="319"/>
                  </a:lnTo>
                  <a:lnTo>
                    <a:pt x="527" y="316"/>
                  </a:lnTo>
                  <a:lnTo>
                    <a:pt x="526" y="311"/>
                  </a:lnTo>
                  <a:lnTo>
                    <a:pt x="524" y="306"/>
                  </a:lnTo>
                  <a:lnTo>
                    <a:pt x="521" y="302"/>
                  </a:lnTo>
                  <a:lnTo>
                    <a:pt x="519" y="297"/>
                  </a:lnTo>
                  <a:lnTo>
                    <a:pt x="517" y="294"/>
                  </a:lnTo>
                  <a:lnTo>
                    <a:pt x="516" y="291"/>
                  </a:lnTo>
                  <a:lnTo>
                    <a:pt x="512" y="286"/>
                  </a:lnTo>
                  <a:lnTo>
                    <a:pt x="511" y="284"/>
                  </a:lnTo>
                  <a:lnTo>
                    <a:pt x="507" y="279"/>
                  </a:lnTo>
                  <a:lnTo>
                    <a:pt x="506" y="276"/>
                  </a:lnTo>
                  <a:lnTo>
                    <a:pt x="502" y="273"/>
                  </a:lnTo>
                  <a:lnTo>
                    <a:pt x="501" y="269"/>
                  </a:lnTo>
                  <a:lnTo>
                    <a:pt x="497" y="266"/>
                  </a:lnTo>
                  <a:lnTo>
                    <a:pt x="494" y="264"/>
                  </a:lnTo>
                  <a:lnTo>
                    <a:pt x="491" y="261"/>
                  </a:lnTo>
                  <a:lnTo>
                    <a:pt x="488" y="259"/>
                  </a:lnTo>
                  <a:lnTo>
                    <a:pt x="484" y="256"/>
                  </a:lnTo>
                  <a:lnTo>
                    <a:pt x="483" y="254"/>
                  </a:lnTo>
                  <a:lnTo>
                    <a:pt x="479" y="253"/>
                  </a:lnTo>
                  <a:lnTo>
                    <a:pt x="476" y="251"/>
                  </a:lnTo>
                  <a:lnTo>
                    <a:pt x="473" y="249"/>
                  </a:lnTo>
                  <a:lnTo>
                    <a:pt x="469" y="248"/>
                  </a:lnTo>
                  <a:lnTo>
                    <a:pt x="466" y="246"/>
                  </a:lnTo>
                  <a:lnTo>
                    <a:pt x="463" y="244"/>
                  </a:lnTo>
                  <a:lnTo>
                    <a:pt x="461" y="243"/>
                  </a:lnTo>
                  <a:lnTo>
                    <a:pt x="458" y="241"/>
                  </a:lnTo>
                  <a:lnTo>
                    <a:pt x="454" y="241"/>
                  </a:lnTo>
                  <a:lnTo>
                    <a:pt x="451" y="239"/>
                  </a:lnTo>
                  <a:lnTo>
                    <a:pt x="448" y="238"/>
                  </a:lnTo>
                  <a:lnTo>
                    <a:pt x="444" y="238"/>
                  </a:lnTo>
                  <a:lnTo>
                    <a:pt x="441" y="238"/>
                  </a:lnTo>
                  <a:lnTo>
                    <a:pt x="439" y="238"/>
                  </a:lnTo>
                  <a:lnTo>
                    <a:pt x="434" y="236"/>
                  </a:lnTo>
                  <a:lnTo>
                    <a:pt x="431" y="236"/>
                  </a:lnTo>
                  <a:lnTo>
                    <a:pt x="428" y="234"/>
                  </a:lnTo>
                  <a:lnTo>
                    <a:pt x="426" y="234"/>
                  </a:lnTo>
                  <a:lnTo>
                    <a:pt x="421" y="233"/>
                  </a:lnTo>
                  <a:lnTo>
                    <a:pt x="418" y="233"/>
                  </a:lnTo>
                  <a:lnTo>
                    <a:pt x="416" y="233"/>
                  </a:lnTo>
                  <a:lnTo>
                    <a:pt x="413" y="233"/>
                  </a:lnTo>
                  <a:lnTo>
                    <a:pt x="408" y="231"/>
                  </a:lnTo>
                  <a:lnTo>
                    <a:pt x="404" y="231"/>
                  </a:lnTo>
                  <a:lnTo>
                    <a:pt x="401" y="231"/>
                  </a:lnTo>
                  <a:lnTo>
                    <a:pt x="398" y="231"/>
                  </a:lnTo>
                  <a:lnTo>
                    <a:pt x="394" y="231"/>
                  </a:lnTo>
                  <a:lnTo>
                    <a:pt x="391" y="231"/>
                  </a:lnTo>
                  <a:lnTo>
                    <a:pt x="388" y="231"/>
                  </a:lnTo>
                  <a:lnTo>
                    <a:pt x="384" y="231"/>
                  </a:lnTo>
                  <a:lnTo>
                    <a:pt x="381" y="231"/>
                  </a:lnTo>
                  <a:lnTo>
                    <a:pt x="378" y="229"/>
                  </a:lnTo>
                  <a:lnTo>
                    <a:pt x="374" y="229"/>
                  </a:lnTo>
                  <a:lnTo>
                    <a:pt x="371" y="229"/>
                  </a:lnTo>
                  <a:lnTo>
                    <a:pt x="368" y="229"/>
                  </a:lnTo>
                  <a:lnTo>
                    <a:pt x="364" y="229"/>
                  </a:lnTo>
                  <a:lnTo>
                    <a:pt x="361" y="229"/>
                  </a:lnTo>
                  <a:lnTo>
                    <a:pt x="359" y="229"/>
                  </a:lnTo>
                  <a:lnTo>
                    <a:pt x="356" y="228"/>
                  </a:lnTo>
                  <a:lnTo>
                    <a:pt x="353" y="228"/>
                  </a:lnTo>
                  <a:lnTo>
                    <a:pt x="349" y="228"/>
                  </a:lnTo>
                  <a:lnTo>
                    <a:pt x="348" y="228"/>
                  </a:lnTo>
                  <a:lnTo>
                    <a:pt x="344" y="228"/>
                  </a:lnTo>
                  <a:lnTo>
                    <a:pt x="341" y="228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1" y="228"/>
                  </a:lnTo>
                  <a:lnTo>
                    <a:pt x="328" y="228"/>
                  </a:lnTo>
                  <a:lnTo>
                    <a:pt x="326" y="226"/>
                  </a:lnTo>
                  <a:lnTo>
                    <a:pt x="323" y="226"/>
                  </a:lnTo>
                  <a:lnTo>
                    <a:pt x="319" y="226"/>
                  </a:lnTo>
                  <a:lnTo>
                    <a:pt x="316" y="226"/>
                  </a:lnTo>
                  <a:lnTo>
                    <a:pt x="313" y="226"/>
                  </a:lnTo>
                  <a:lnTo>
                    <a:pt x="311" y="226"/>
                  </a:lnTo>
                  <a:lnTo>
                    <a:pt x="308" y="226"/>
                  </a:lnTo>
                  <a:lnTo>
                    <a:pt x="304" y="226"/>
                  </a:lnTo>
                  <a:lnTo>
                    <a:pt x="301" y="226"/>
                  </a:lnTo>
                  <a:lnTo>
                    <a:pt x="298" y="226"/>
                  </a:lnTo>
                  <a:lnTo>
                    <a:pt x="294" y="226"/>
                  </a:lnTo>
                  <a:lnTo>
                    <a:pt x="293" y="226"/>
                  </a:lnTo>
                  <a:lnTo>
                    <a:pt x="289" y="226"/>
                  </a:lnTo>
                  <a:lnTo>
                    <a:pt x="286" y="226"/>
                  </a:lnTo>
                  <a:lnTo>
                    <a:pt x="283" y="226"/>
                  </a:lnTo>
                  <a:lnTo>
                    <a:pt x="279" y="226"/>
                  </a:lnTo>
                  <a:lnTo>
                    <a:pt x="276" y="226"/>
                  </a:lnTo>
                  <a:lnTo>
                    <a:pt x="273" y="226"/>
                  </a:lnTo>
                  <a:lnTo>
                    <a:pt x="270" y="226"/>
                  </a:lnTo>
                  <a:lnTo>
                    <a:pt x="268" y="226"/>
                  </a:lnTo>
                  <a:lnTo>
                    <a:pt x="265" y="226"/>
                  </a:lnTo>
                  <a:lnTo>
                    <a:pt x="261" y="226"/>
                  </a:lnTo>
                  <a:lnTo>
                    <a:pt x="258" y="226"/>
                  </a:lnTo>
                  <a:lnTo>
                    <a:pt x="255" y="226"/>
                  </a:lnTo>
                  <a:lnTo>
                    <a:pt x="251" y="226"/>
                  </a:lnTo>
                  <a:lnTo>
                    <a:pt x="250" y="226"/>
                  </a:lnTo>
                  <a:lnTo>
                    <a:pt x="246" y="226"/>
                  </a:lnTo>
                  <a:lnTo>
                    <a:pt x="243" y="226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5" y="226"/>
                  </a:lnTo>
                  <a:lnTo>
                    <a:pt x="231" y="226"/>
                  </a:lnTo>
                  <a:lnTo>
                    <a:pt x="228" y="226"/>
                  </a:lnTo>
                  <a:lnTo>
                    <a:pt x="225" y="226"/>
                  </a:lnTo>
                  <a:lnTo>
                    <a:pt x="221" y="226"/>
                  </a:lnTo>
                  <a:lnTo>
                    <a:pt x="220" y="226"/>
                  </a:lnTo>
                  <a:lnTo>
                    <a:pt x="216" y="226"/>
                  </a:lnTo>
                  <a:lnTo>
                    <a:pt x="213" y="228"/>
                  </a:lnTo>
                  <a:lnTo>
                    <a:pt x="210" y="228"/>
                  </a:lnTo>
                  <a:lnTo>
                    <a:pt x="206" y="228"/>
                  </a:lnTo>
                  <a:lnTo>
                    <a:pt x="203" y="228"/>
                  </a:lnTo>
                  <a:lnTo>
                    <a:pt x="201" y="228"/>
                  </a:lnTo>
                  <a:lnTo>
                    <a:pt x="198" y="228"/>
                  </a:lnTo>
                  <a:lnTo>
                    <a:pt x="195" y="228"/>
                  </a:lnTo>
                  <a:lnTo>
                    <a:pt x="191" y="228"/>
                  </a:lnTo>
                  <a:lnTo>
                    <a:pt x="190" y="229"/>
                  </a:lnTo>
                  <a:lnTo>
                    <a:pt x="191" y="226"/>
                  </a:lnTo>
                  <a:lnTo>
                    <a:pt x="193" y="223"/>
                  </a:lnTo>
                  <a:lnTo>
                    <a:pt x="195" y="219"/>
                  </a:lnTo>
                  <a:lnTo>
                    <a:pt x="196" y="216"/>
                  </a:lnTo>
                  <a:lnTo>
                    <a:pt x="198" y="213"/>
                  </a:lnTo>
                  <a:lnTo>
                    <a:pt x="201" y="209"/>
                  </a:lnTo>
                  <a:lnTo>
                    <a:pt x="203" y="206"/>
                  </a:lnTo>
                  <a:lnTo>
                    <a:pt x="205" y="203"/>
                  </a:lnTo>
                  <a:lnTo>
                    <a:pt x="206" y="199"/>
                  </a:lnTo>
                  <a:lnTo>
                    <a:pt x="210" y="194"/>
                  </a:lnTo>
                  <a:lnTo>
                    <a:pt x="211" y="191"/>
                  </a:lnTo>
                  <a:lnTo>
                    <a:pt x="215" y="188"/>
                  </a:lnTo>
                  <a:lnTo>
                    <a:pt x="216" y="183"/>
                  </a:lnTo>
                  <a:lnTo>
                    <a:pt x="220" y="179"/>
                  </a:lnTo>
                  <a:lnTo>
                    <a:pt x="221" y="174"/>
                  </a:lnTo>
                  <a:lnTo>
                    <a:pt x="225" y="171"/>
                  </a:lnTo>
                  <a:lnTo>
                    <a:pt x="225" y="166"/>
                  </a:lnTo>
                  <a:lnTo>
                    <a:pt x="228" y="163"/>
                  </a:lnTo>
                  <a:lnTo>
                    <a:pt x="230" y="158"/>
                  </a:lnTo>
                  <a:lnTo>
                    <a:pt x="233" y="153"/>
                  </a:lnTo>
                  <a:lnTo>
                    <a:pt x="235" y="148"/>
                  </a:lnTo>
                  <a:lnTo>
                    <a:pt x="236" y="144"/>
                  </a:lnTo>
                  <a:lnTo>
                    <a:pt x="238" y="139"/>
                  </a:lnTo>
                  <a:lnTo>
                    <a:pt x="241" y="136"/>
                  </a:lnTo>
                  <a:lnTo>
                    <a:pt x="243" y="131"/>
                  </a:lnTo>
                  <a:lnTo>
                    <a:pt x="245" y="126"/>
                  </a:lnTo>
                  <a:lnTo>
                    <a:pt x="246" y="123"/>
                  </a:lnTo>
                  <a:lnTo>
                    <a:pt x="248" y="118"/>
                  </a:lnTo>
                  <a:lnTo>
                    <a:pt x="248" y="113"/>
                  </a:lnTo>
                  <a:lnTo>
                    <a:pt x="250" y="109"/>
                  </a:lnTo>
                  <a:lnTo>
                    <a:pt x="251" y="104"/>
                  </a:lnTo>
                  <a:lnTo>
                    <a:pt x="253" y="99"/>
                  </a:lnTo>
                  <a:lnTo>
                    <a:pt x="255" y="96"/>
                  </a:lnTo>
                  <a:lnTo>
                    <a:pt x="255" y="91"/>
                  </a:lnTo>
                  <a:lnTo>
                    <a:pt x="256" y="86"/>
                  </a:lnTo>
                  <a:lnTo>
                    <a:pt x="256" y="83"/>
                  </a:lnTo>
                  <a:lnTo>
                    <a:pt x="256" y="78"/>
                  </a:lnTo>
                  <a:lnTo>
                    <a:pt x="258" y="75"/>
                  </a:lnTo>
                  <a:lnTo>
                    <a:pt x="258" y="70"/>
                  </a:lnTo>
                  <a:lnTo>
                    <a:pt x="258" y="66"/>
                  </a:lnTo>
                  <a:lnTo>
                    <a:pt x="258" y="61"/>
                  </a:lnTo>
                  <a:lnTo>
                    <a:pt x="258" y="58"/>
                  </a:lnTo>
                  <a:lnTo>
                    <a:pt x="256" y="53"/>
                  </a:lnTo>
                  <a:lnTo>
                    <a:pt x="256" y="50"/>
                  </a:lnTo>
                  <a:lnTo>
                    <a:pt x="255" y="46"/>
                  </a:lnTo>
                  <a:lnTo>
                    <a:pt x="255" y="43"/>
                  </a:lnTo>
                  <a:lnTo>
                    <a:pt x="253" y="40"/>
                  </a:lnTo>
                  <a:lnTo>
                    <a:pt x="251" y="36"/>
                  </a:lnTo>
                  <a:lnTo>
                    <a:pt x="250" y="33"/>
                  </a:lnTo>
                  <a:lnTo>
                    <a:pt x="248" y="30"/>
                  </a:lnTo>
                  <a:lnTo>
                    <a:pt x="245" y="26"/>
                  </a:lnTo>
                  <a:lnTo>
                    <a:pt x="243" y="23"/>
                  </a:lnTo>
                  <a:lnTo>
                    <a:pt x="240" y="20"/>
                  </a:lnTo>
                  <a:lnTo>
                    <a:pt x="236" y="18"/>
                  </a:lnTo>
                  <a:lnTo>
                    <a:pt x="233" y="16"/>
                  </a:lnTo>
                  <a:lnTo>
                    <a:pt x="230" y="15"/>
                  </a:lnTo>
                  <a:lnTo>
                    <a:pt x="226" y="11"/>
                  </a:lnTo>
                  <a:lnTo>
                    <a:pt x="221" y="10"/>
                  </a:lnTo>
                  <a:lnTo>
                    <a:pt x="216" y="8"/>
                  </a:lnTo>
                  <a:lnTo>
                    <a:pt x="213" y="6"/>
                  </a:lnTo>
                  <a:lnTo>
                    <a:pt x="208" y="5"/>
                  </a:lnTo>
                  <a:lnTo>
                    <a:pt x="203" y="5"/>
                  </a:lnTo>
                  <a:lnTo>
                    <a:pt x="196" y="3"/>
                  </a:lnTo>
                  <a:lnTo>
                    <a:pt x="191" y="3"/>
                  </a:lnTo>
                  <a:lnTo>
                    <a:pt x="186" y="1"/>
                  </a:lnTo>
                  <a:lnTo>
                    <a:pt x="180" y="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5" y="0"/>
                  </a:lnTo>
                  <a:lnTo>
                    <a:pt x="161" y="0"/>
                  </a:lnTo>
                  <a:lnTo>
                    <a:pt x="158" y="0"/>
                  </a:lnTo>
                  <a:lnTo>
                    <a:pt x="155" y="0"/>
                  </a:lnTo>
                  <a:lnTo>
                    <a:pt x="153" y="0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3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8" y="0"/>
                  </a:lnTo>
                  <a:lnTo>
                    <a:pt x="125" y="0"/>
                  </a:lnTo>
                  <a:lnTo>
                    <a:pt x="121" y="0"/>
                  </a:lnTo>
                  <a:lnTo>
                    <a:pt x="118" y="0"/>
                  </a:lnTo>
                  <a:lnTo>
                    <a:pt x="115" y="0"/>
                  </a:lnTo>
                  <a:lnTo>
                    <a:pt x="111" y="0"/>
                  </a:lnTo>
                  <a:lnTo>
                    <a:pt x="108" y="1"/>
                  </a:lnTo>
                  <a:lnTo>
                    <a:pt x="105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6" y="3"/>
                  </a:lnTo>
                  <a:lnTo>
                    <a:pt x="93" y="3"/>
                  </a:lnTo>
                  <a:lnTo>
                    <a:pt x="90" y="3"/>
                  </a:lnTo>
                  <a:lnTo>
                    <a:pt x="86" y="5"/>
                  </a:lnTo>
                  <a:lnTo>
                    <a:pt x="83" y="5"/>
                  </a:lnTo>
                  <a:lnTo>
                    <a:pt x="80" y="5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8"/>
                  </a:lnTo>
                  <a:lnTo>
                    <a:pt x="68" y="8"/>
                  </a:lnTo>
                  <a:lnTo>
                    <a:pt x="65" y="10"/>
                  </a:lnTo>
                  <a:lnTo>
                    <a:pt x="61" y="10"/>
                  </a:lnTo>
                  <a:lnTo>
                    <a:pt x="58" y="11"/>
                  </a:lnTo>
                  <a:lnTo>
                    <a:pt x="53" y="13"/>
                  </a:lnTo>
                  <a:lnTo>
                    <a:pt x="48" y="16"/>
                  </a:lnTo>
                  <a:lnTo>
                    <a:pt x="43" y="18"/>
                  </a:lnTo>
                  <a:lnTo>
                    <a:pt x="38" y="21"/>
                  </a:lnTo>
                  <a:lnTo>
                    <a:pt x="33" y="25"/>
                  </a:lnTo>
                  <a:lnTo>
                    <a:pt x="28" y="28"/>
                  </a:lnTo>
                  <a:lnTo>
                    <a:pt x="23" y="31"/>
                  </a:lnTo>
                  <a:lnTo>
                    <a:pt x="20" y="35"/>
                  </a:lnTo>
                  <a:lnTo>
                    <a:pt x="17" y="40"/>
                  </a:lnTo>
                  <a:lnTo>
                    <a:pt x="13" y="43"/>
                  </a:lnTo>
                  <a:lnTo>
                    <a:pt x="12" y="48"/>
                  </a:lnTo>
                  <a:lnTo>
                    <a:pt x="8" y="53"/>
                  </a:lnTo>
                  <a:lnTo>
                    <a:pt x="7" y="58"/>
                  </a:lnTo>
                  <a:lnTo>
                    <a:pt x="5" y="63"/>
                  </a:lnTo>
                  <a:lnTo>
                    <a:pt x="3" y="68"/>
                  </a:lnTo>
                  <a:lnTo>
                    <a:pt x="2" y="75"/>
                  </a:lnTo>
                  <a:lnTo>
                    <a:pt x="2" y="76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1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0" y="99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2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3" y="119"/>
                  </a:lnTo>
                  <a:lnTo>
                    <a:pt x="5" y="123"/>
                  </a:lnTo>
                  <a:lnTo>
                    <a:pt x="5" y="124"/>
                  </a:lnTo>
                  <a:lnTo>
                    <a:pt x="7" y="128"/>
                  </a:lnTo>
                  <a:lnTo>
                    <a:pt x="7" y="131"/>
                  </a:lnTo>
                  <a:lnTo>
                    <a:pt x="8" y="134"/>
                  </a:lnTo>
                  <a:lnTo>
                    <a:pt x="8" y="138"/>
                  </a:lnTo>
                  <a:lnTo>
                    <a:pt x="10" y="141"/>
                  </a:lnTo>
                  <a:lnTo>
                    <a:pt x="10" y="143"/>
                  </a:lnTo>
                  <a:lnTo>
                    <a:pt x="12" y="146"/>
                  </a:lnTo>
                  <a:lnTo>
                    <a:pt x="13" y="149"/>
                  </a:lnTo>
                  <a:lnTo>
                    <a:pt x="13" y="153"/>
                  </a:lnTo>
                  <a:lnTo>
                    <a:pt x="15" y="154"/>
                  </a:lnTo>
                  <a:lnTo>
                    <a:pt x="17" y="158"/>
                  </a:lnTo>
                  <a:lnTo>
                    <a:pt x="20" y="163"/>
                  </a:lnTo>
                  <a:lnTo>
                    <a:pt x="22" y="169"/>
                  </a:lnTo>
                  <a:lnTo>
                    <a:pt x="25" y="174"/>
                  </a:lnTo>
                  <a:lnTo>
                    <a:pt x="28" y="179"/>
                  </a:lnTo>
                  <a:lnTo>
                    <a:pt x="32" y="184"/>
                  </a:lnTo>
                  <a:lnTo>
                    <a:pt x="35" y="191"/>
                  </a:lnTo>
                  <a:lnTo>
                    <a:pt x="38" y="194"/>
                  </a:lnTo>
                  <a:lnTo>
                    <a:pt x="42" y="199"/>
                  </a:lnTo>
                  <a:lnTo>
                    <a:pt x="45" y="203"/>
                  </a:lnTo>
                  <a:lnTo>
                    <a:pt x="50" y="208"/>
                  </a:lnTo>
                  <a:lnTo>
                    <a:pt x="53" y="211"/>
                  </a:lnTo>
                  <a:lnTo>
                    <a:pt x="56" y="216"/>
                  </a:lnTo>
                  <a:lnTo>
                    <a:pt x="60" y="218"/>
                  </a:lnTo>
                  <a:lnTo>
                    <a:pt x="65" y="216"/>
                  </a:lnTo>
                  <a:lnTo>
                    <a:pt x="66" y="214"/>
                  </a:lnTo>
                  <a:lnTo>
                    <a:pt x="66" y="209"/>
                  </a:lnTo>
                  <a:lnTo>
                    <a:pt x="65" y="204"/>
                  </a:lnTo>
                  <a:lnTo>
                    <a:pt x="61" y="201"/>
                  </a:lnTo>
                  <a:lnTo>
                    <a:pt x="60" y="196"/>
                  </a:lnTo>
                  <a:lnTo>
                    <a:pt x="58" y="193"/>
                  </a:lnTo>
                  <a:lnTo>
                    <a:pt x="55" y="188"/>
                  </a:lnTo>
                  <a:lnTo>
                    <a:pt x="53" y="183"/>
                  </a:lnTo>
                  <a:lnTo>
                    <a:pt x="50" y="178"/>
                  </a:lnTo>
                  <a:lnTo>
                    <a:pt x="47" y="173"/>
                  </a:lnTo>
                  <a:lnTo>
                    <a:pt x="45" y="168"/>
                  </a:lnTo>
                  <a:lnTo>
                    <a:pt x="42" y="163"/>
                  </a:lnTo>
                  <a:lnTo>
                    <a:pt x="38" y="158"/>
                  </a:lnTo>
                  <a:lnTo>
                    <a:pt x="35" y="154"/>
                  </a:lnTo>
                  <a:lnTo>
                    <a:pt x="33" y="148"/>
                  </a:lnTo>
                  <a:lnTo>
                    <a:pt x="30" y="144"/>
                  </a:lnTo>
                  <a:lnTo>
                    <a:pt x="27" y="139"/>
                  </a:lnTo>
                  <a:lnTo>
                    <a:pt x="25" y="134"/>
                  </a:lnTo>
                  <a:lnTo>
                    <a:pt x="23" y="129"/>
                  </a:lnTo>
                  <a:lnTo>
                    <a:pt x="22" y="123"/>
                  </a:lnTo>
                  <a:lnTo>
                    <a:pt x="18" y="118"/>
                  </a:lnTo>
                  <a:lnTo>
                    <a:pt x="18" y="113"/>
                  </a:lnTo>
                  <a:lnTo>
                    <a:pt x="17" y="108"/>
                  </a:lnTo>
                  <a:lnTo>
                    <a:pt x="15" y="103"/>
                  </a:lnTo>
                  <a:lnTo>
                    <a:pt x="15" y="99"/>
                  </a:lnTo>
                  <a:lnTo>
                    <a:pt x="15" y="94"/>
                  </a:lnTo>
                  <a:lnTo>
                    <a:pt x="15" y="88"/>
                  </a:lnTo>
                  <a:lnTo>
                    <a:pt x="15" y="85"/>
                  </a:lnTo>
                  <a:lnTo>
                    <a:pt x="15" y="78"/>
                  </a:lnTo>
                  <a:lnTo>
                    <a:pt x="18" y="75"/>
                  </a:lnTo>
                  <a:lnTo>
                    <a:pt x="20" y="70"/>
                  </a:lnTo>
                  <a:lnTo>
                    <a:pt x="22" y="65"/>
                  </a:lnTo>
                  <a:lnTo>
                    <a:pt x="25" y="60"/>
                  </a:lnTo>
                  <a:lnTo>
                    <a:pt x="28" y="55"/>
                  </a:lnTo>
                  <a:lnTo>
                    <a:pt x="32" y="51"/>
                  </a:lnTo>
                  <a:lnTo>
                    <a:pt x="35" y="48"/>
                  </a:lnTo>
                  <a:lnTo>
                    <a:pt x="38" y="46"/>
                  </a:lnTo>
                  <a:lnTo>
                    <a:pt x="43" y="43"/>
                  </a:lnTo>
                  <a:lnTo>
                    <a:pt x="47" y="41"/>
                  </a:lnTo>
                  <a:lnTo>
                    <a:pt x="51" y="38"/>
                  </a:lnTo>
                  <a:lnTo>
                    <a:pt x="56" y="36"/>
                  </a:lnTo>
                  <a:lnTo>
                    <a:pt x="61" y="35"/>
                  </a:lnTo>
                  <a:lnTo>
                    <a:pt x="66" y="33"/>
                  </a:lnTo>
                  <a:lnTo>
                    <a:pt x="73" y="31"/>
                  </a:lnTo>
                  <a:lnTo>
                    <a:pt x="75" y="31"/>
                  </a:lnTo>
                  <a:lnTo>
                    <a:pt x="78" y="31"/>
                  </a:lnTo>
                  <a:lnTo>
                    <a:pt x="81" y="30"/>
                  </a:lnTo>
                  <a:lnTo>
                    <a:pt x="85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93" y="28"/>
                  </a:lnTo>
                  <a:lnTo>
                    <a:pt x="96" y="28"/>
                  </a:lnTo>
                  <a:lnTo>
                    <a:pt x="100" y="26"/>
                  </a:lnTo>
                  <a:lnTo>
                    <a:pt x="101" y="26"/>
                  </a:lnTo>
                  <a:lnTo>
                    <a:pt x="105" y="26"/>
                  </a:lnTo>
                  <a:lnTo>
                    <a:pt x="108" y="26"/>
                  </a:lnTo>
                  <a:lnTo>
                    <a:pt x="111" y="26"/>
                  </a:lnTo>
                  <a:lnTo>
                    <a:pt x="115" y="25"/>
                  </a:lnTo>
                  <a:lnTo>
                    <a:pt x="118" y="25"/>
                  </a:lnTo>
                  <a:lnTo>
                    <a:pt x="121" y="25"/>
                  </a:lnTo>
                  <a:lnTo>
                    <a:pt x="123" y="25"/>
                  </a:lnTo>
                  <a:lnTo>
                    <a:pt x="126" y="25"/>
                  </a:lnTo>
                  <a:lnTo>
                    <a:pt x="130" y="25"/>
                  </a:lnTo>
                  <a:lnTo>
                    <a:pt x="133" y="25"/>
                  </a:lnTo>
                  <a:lnTo>
                    <a:pt x="135" y="25"/>
                  </a:lnTo>
                  <a:lnTo>
                    <a:pt x="138" y="25"/>
                  </a:lnTo>
                  <a:lnTo>
                    <a:pt x="141" y="25"/>
                  </a:lnTo>
                  <a:lnTo>
                    <a:pt x="145" y="25"/>
                  </a:lnTo>
                  <a:lnTo>
                    <a:pt x="146" y="25"/>
                  </a:lnTo>
                  <a:lnTo>
                    <a:pt x="150" y="25"/>
                  </a:lnTo>
                  <a:lnTo>
                    <a:pt x="153" y="25"/>
                  </a:lnTo>
                  <a:lnTo>
                    <a:pt x="156" y="25"/>
                  </a:lnTo>
                  <a:lnTo>
                    <a:pt x="161" y="25"/>
                  </a:lnTo>
                  <a:lnTo>
                    <a:pt x="168" y="26"/>
                  </a:lnTo>
                  <a:lnTo>
                    <a:pt x="173" y="26"/>
                  </a:lnTo>
                  <a:lnTo>
                    <a:pt x="178" y="26"/>
                  </a:lnTo>
                  <a:lnTo>
                    <a:pt x="181" y="28"/>
                  </a:lnTo>
                  <a:lnTo>
                    <a:pt x="186" y="28"/>
                  </a:lnTo>
                  <a:lnTo>
                    <a:pt x="191" y="30"/>
                  </a:lnTo>
                  <a:lnTo>
                    <a:pt x="196" y="31"/>
                  </a:lnTo>
                  <a:lnTo>
                    <a:pt x="200" y="31"/>
                  </a:lnTo>
                  <a:lnTo>
                    <a:pt x="203" y="31"/>
                  </a:lnTo>
                  <a:lnTo>
                    <a:pt x="205" y="33"/>
                  </a:lnTo>
                  <a:lnTo>
                    <a:pt x="208" y="35"/>
                  </a:lnTo>
                  <a:lnTo>
                    <a:pt x="211" y="36"/>
                  </a:lnTo>
                  <a:lnTo>
                    <a:pt x="213" y="38"/>
                  </a:lnTo>
                  <a:lnTo>
                    <a:pt x="216" y="40"/>
                  </a:lnTo>
                  <a:lnTo>
                    <a:pt x="218" y="41"/>
                  </a:lnTo>
                  <a:lnTo>
                    <a:pt x="221" y="46"/>
                  </a:lnTo>
                  <a:lnTo>
                    <a:pt x="225" y="51"/>
                  </a:lnTo>
                  <a:lnTo>
                    <a:pt x="225" y="55"/>
                  </a:lnTo>
                  <a:lnTo>
                    <a:pt x="226" y="56"/>
                  </a:lnTo>
                  <a:lnTo>
                    <a:pt x="226" y="60"/>
                  </a:lnTo>
                  <a:lnTo>
                    <a:pt x="228" y="63"/>
                  </a:lnTo>
                  <a:lnTo>
                    <a:pt x="228" y="65"/>
                  </a:lnTo>
                  <a:lnTo>
                    <a:pt x="228" y="68"/>
                  </a:lnTo>
                  <a:lnTo>
                    <a:pt x="228" y="71"/>
                  </a:lnTo>
                  <a:lnTo>
                    <a:pt x="228" y="76"/>
                  </a:lnTo>
                  <a:lnTo>
                    <a:pt x="226" y="78"/>
                  </a:lnTo>
                  <a:lnTo>
                    <a:pt x="226" y="83"/>
                  </a:lnTo>
                  <a:lnTo>
                    <a:pt x="226" y="86"/>
                  </a:lnTo>
                  <a:lnTo>
                    <a:pt x="225" y="89"/>
                  </a:lnTo>
                  <a:lnTo>
                    <a:pt x="225" y="93"/>
                  </a:lnTo>
                  <a:lnTo>
                    <a:pt x="223" y="98"/>
                  </a:lnTo>
                  <a:lnTo>
                    <a:pt x="223" y="101"/>
                  </a:lnTo>
                  <a:lnTo>
                    <a:pt x="221" y="104"/>
                  </a:lnTo>
                  <a:lnTo>
                    <a:pt x="220" y="109"/>
                  </a:lnTo>
                  <a:lnTo>
                    <a:pt x="218" y="113"/>
                  </a:lnTo>
                  <a:lnTo>
                    <a:pt x="216" y="116"/>
                  </a:lnTo>
                  <a:lnTo>
                    <a:pt x="216" y="121"/>
                  </a:lnTo>
                  <a:lnTo>
                    <a:pt x="213" y="124"/>
                  </a:lnTo>
                  <a:lnTo>
                    <a:pt x="211" y="129"/>
                  </a:lnTo>
                  <a:lnTo>
                    <a:pt x="210" y="133"/>
                  </a:lnTo>
                  <a:lnTo>
                    <a:pt x="208" y="136"/>
                  </a:lnTo>
                  <a:lnTo>
                    <a:pt x="206" y="141"/>
                  </a:lnTo>
                  <a:lnTo>
                    <a:pt x="205" y="144"/>
                  </a:lnTo>
                  <a:lnTo>
                    <a:pt x="203" y="148"/>
                  </a:lnTo>
                  <a:lnTo>
                    <a:pt x="201" y="153"/>
                  </a:lnTo>
                  <a:lnTo>
                    <a:pt x="198" y="156"/>
                  </a:lnTo>
                  <a:lnTo>
                    <a:pt x="196" y="159"/>
                  </a:lnTo>
                  <a:lnTo>
                    <a:pt x="193" y="164"/>
                  </a:lnTo>
                  <a:lnTo>
                    <a:pt x="191" y="168"/>
                  </a:lnTo>
                  <a:lnTo>
                    <a:pt x="190" y="171"/>
                  </a:lnTo>
                  <a:lnTo>
                    <a:pt x="188" y="176"/>
                  </a:lnTo>
                  <a:lnTo>
                    <a:pt x="185" y="179"/>
                  </a:lnTo>
                  <a:lnTo>
                    <a:pt x="183" y="184"/>
                  </a:lnTo>
                  <a:lnTo>
                    <a:pt x="181" y="188"/>
                  </a:lnTo>
                  <a:lnTo>
                    <a:pt x="180" y="191"/>
                  </a:lnTo>
                  <a:lnTo>
                    <a:pt x="176" y="194"/>
                  </a:lnTo>
                  <a:lnTo>
                    <a:pt x="175" y="198"/>
                  </a:lnTo>
                  <a:lnTo>
                    <a:pt x="173" y="201"/>
                  </a:lnTo>
                  <a:lnTo>
                    <a:pt x="171" y="204"/>
                  </a:lnTo>
                  <a:lnTo>
                    <a:pt x="170" y="208"/>
                  </a:lnTo>
                  <a:lnTo>
                    <a:pt x="168" y="211"/>
                  </a:lnTo>
                  <a:lnTo>
                    <a:pt x="165" y="216"/>
                  </a:lnTo>
                  <a:lnTo>
                    <a:pt x="161" y="221"/>
                  </a:lnTo>
                  <a:lnTo>
                    <a:pt x="158" y="226"/>
                  </a:lnTo>
                  <a:lnTo>
                    <a:pt x="156" y="231"/>
                  </a:lnTo>
                  <a:lnTo>
                    <a:pt x="151" y="231"/>
                  </a:lnTo>
                  <a:lnTo>
                    <a:pt x="148" y="231"/>
                  </a:lnTo>
                  <a:lnTo>
                    <a:pt x="146" y="233"/>
                  </a:lnTo>
                  <a:lnTo>
                    <a:pt x="146" y="234"/>
                  </a:lnTo>
                  <a:lnTo>
                    <a:pt x="148" y="236"/>
                  </a:lnTo>
                  <a:lnTo>
                    <a:pt x="153" y="238"/>
                  </a:lnTo>
                  <a:lnTo>
                    <a:pt x="155" y="238"/>
                  </a:lnTo>
                  <a:lnTo>
                    <a:pt x="158" y="238"/>
                  </a:lnTo>
                  <a:lnTo>
                    <a:pt x="161" y="239"/>
                  </a:lnTo>
                  <a:lnTo>
                    <a:pt x="166" y="241"/>
                  </a:lnTo>
                  <a:lnTo>
                    <a:pt x="170" y="241"/>
                  </a:lnTo>
                  <a:lnTo>
                    <a:pt x="173" y="241"/>
                  </a:lnTo>
                  <a:lnTo>
                    <a:pt x="176" y="241"/>
                  </a:lnTo>
                  <a:lnTo>
                    <a:pt x="180" y="241"/>
                  </a:lnTo>
                  <a:lnTo>
                    <a:pt x="183" y="241"/>
                  </a:lnTo>
                  <a:lnTo>
                    <a:pt x="186" y="241"/>
                  </a:lnTo>
                  <a:lnTo>
                    <a:pt x="190" y="243"/>
                  </a:lnTo>
                  <a:lnTo>
                    <a:pt x="193" y="243"/>
                  </a:lnTo>
                  <a:lnTo>
                    <a:pt x="196" y="243"/>
                  </a:lnTo>
                  <a:lnTo>
                    <a:pt x="200" y="243"/>
                  </a:lnTo>
                  <a:lnTo>
                    <a:pt x="203" y="243"/>
                  </a:lnTo>
                  <a:lnTo>
                    <a:pt x="206" y="244"/>
                  </a:lnTo>
                  <a:lnTo>
                    <a:pt x="210" y="244"/>
                  </a:lnTo>
                  <a:lnTo>
                    <a:pt x="213" y="244"/>
                  </a:lnTo>
                  <a:lnTo>
                    <a:pt x="216" y="244"/>
                  </a:lnTo>
                  <a:lnTo>
                    <a:pt x="221" y="246"/>
                  </a:lnTo>
                  <a:lnTo>
                    <a:pt x="225" y="246"/>
                  </a:lnTo>
                  <a:lnTo>
                    <a:pt x="226" y="246"/>
                  </a:lnTo>
                  <a:lnTo>
                    <a:pt x="230" y="246"/>
                  </a:lnTo>
                  <a:lnTo>
                    <a:pt x="235" y="246"/>
                  </a:lnTo>
                  <a:lnTo>
                    <a:pt x="236" y="246"/>
                  </a:lnTo>
                  <a:lnTo>
                    <a:pt x="241" y="246"/>
                  </a:lnTo>
                  <a:lnTo>
                    <a:pt x="245" y="248"/>
                  </a:lnTo>
                  <a:lnTo>
                    <a:pt x="248" y="248"/>
                  </a:lnTo>
                  <a:lnTo>
                    <a:pt x="251" y="248"/>
                  </a:lnTo>
                  <a:lnTo>
                    <a:pt x="255" y="248"/>
                  </a:lnTo>
                  <a:lnTo>
                    <a:pt x="258" y="248"/>
                  </a:lnTo>
                  <a:lnTo>
                    <a:pt x="261" y="249"/>
                  </a:lnTo>
                  <a:lnTo>
                    <a:pt x="265" y="249"/>
                  </a:lnTo>
                  <a:lnTo>
                    <a:pt x="268" y="249"/>
                  </a:lnTo>
                  <a:lnTo>
                    <a:pt x="271" y="249"/>
                  </a:lnTo>
                  <a:lnTo>
                    <a:pt x="276" y="249"/>
                  </a:lnTo>
                  <a:lnTo>
                    <a:pt x="279" y="249"/>
                  </a:lnTo>
                  <a:lnTo>
                    <a:pt x="281" y="249"/>
                  </a:lnTo>
                  <a:lnTo>
                    <a:pt x="284" y="251"/>
                  </a:lnTo>
                  <a:lnTo>
                    <a:pt x="289" y="251"/>
                  </a:lnTo>
                  <a:lnTo>
                    <a:pt x="293" y="251"/>
                  </a:lnTo>
                  <a:lnTo>
                    <a:pt x="296" y="251"/>
                  </a:lnTo>
                  <a:lnTo>
                    <a:pt x="299" y="251"/>
                  </a:lnTo>
                  <a:lnTo>
                    <a:pt x="303" y="253"/>
                  </a:lnTo>
                  <a:lnTo>
                    <a:pt x="306" y="253"/>
                  </a:lnTo>
                  <a:lnTo>
                    <a:pt x="309" y="253"/>
                  </a:lnTo>
                  <a:lnTo>
                    <a:pt x="313" y="253"/>
                  </a:lnTo>
                  <a:lnTo>
                    <a:pt x="316" y="253"/>
                  </a:lnTo>
                  <a:lnTo>
                    <a:pt x="319" y="253"/>
                  </a:lnTo>
                  <a:lnTo>
                    <a:pt x="323" y="253"/>
                  </a:lnTo>
                  <a:lnTo>
                    <a:pt x="326" y="254"/>
                  </a:lnTo>
                  <a:lnTo>
                    <a:pt x="329" y="254"/>
                  </a:lnTo>
                  <a:lnTo>
                    <a:pt x="333" y="254"/>
                  </a:lnTo>
                  <a:lnTo>
                    <a:pt x="336" y="254"/>
                  </a:lnTo>
                  <a:lnTo>
                    <a:pt x="339" y="254"/>
                  </a:lnTo>
                  <a:lnTo>
                    <a:pt x="343" y="256"/>
                  </a:lnTo>
                  <a:lnTo>
                    <a:pt x="346" y="256"/>
                  </a:lnTo>
                  <a:lnTo>
                    <a:pt x="349" y="256"/>
                  </a:lnTo>
                  <a:lnTo>
                    <a:pt x="353" y="256"/>
                  </a:lnTo>
                  <a:lnTo>
                    <a:pt x="358" y="256"/>
                  </a:lnTo>
                  <a:lnTo>
                    <a:pt x="359" y="256"/>
                  </a:lnTo>
                  <a:lnTo>
                    <a:pt x="363" y="258"/>
                  </a:lnTo>
                  <a:lnTo>
                    <a:pt x="366" y="258"/>
                  </a:lnTo>
                  <a:lnTo>
                    <a:pt x="371" y="258"/>
                  </a:lnTo>
                  <a:lnTo>
                    <a:pt x="373" y="258"/>
                  </a:lnTo>
                  <a:lnTo>
                    <a:pt x="378" y="258"/>
                  </a:lnTo>
                  <a:lnTo>
                    <a:pt x="381" y="259"/>
                  </a:lnTo>
                  <a:lnTo>
                    <a:pt x="384" y="259"/>
                  </a:lnTo>
                  <a:lnTo>
                    <a:pt x="389" y="259"/>
                  </a:lnTo>
                  <a:lnTo>
                    <a:pt x="394" y="259"/>
                  </a:lnTo>
                  <a:lnTo>
                    <a:pt x="399" y="259"/>
                  </a:lnTo>
                  <a:lnTo>
                    <a:pt x="406" y="261"/>
                  </a:lnTo>
                  <a:lnTo>
                    <a:pt x="409" y="261"/>
                  </a:lnTo>
                  <a:lnTo>
                    <a:pt x="414" y="263"/>
                  </a:lnTo>
                  <a:lnTo>
                    <a:pt x="419" y="263"/>
                  </a:lnTo>
                  <a:lnTo>
                    <a:pt x="424" y="264"/>
                  </a:lnTo>
                  <a:lnTo>
                    <a:pt x="428" y="266"/>
                  </a:lnTo>
                  <a:lnTo>
                    <a:pt x="431" y="266"/>
                  </a:lnTo>
                  <a:lnTo>
                    <a:pt x="436" y="268"/>
                  </a:lnTo>
                  <a:lnTo>
                    <a:pt x="439" y="269"/>
                  </a:lnTo>
                  <a:lnTo>
                    <a:pt x="443" y="271"/>
                  </a:lnTo>
                  <a:lnTo>
                    <a:pt x="446" y="273"/>
                  </a:lnTo>
                  <a:lnTo>
                    <a:pt x="449" y="274"/>
                  </a:lnTo>
                  <a:lnTo>
                    <a:pt x="453" y="278"/>
                  </a:lnTo>
                  <a:lnTo>
                    <a:pt x="459" y="281"/>
                  </a:lnTo>
                  <a:lnTo>
                    <a:pt x="464" y="284"/>
                  </a:lnTo>
                  <a:lnTo>
                    <a:pt x="469" y="289"/>
                  </a:lnTo>
                  <a:lnTo>
                    <a:pt x="474" y="294"/>
                  </a:lnTo>
                  <a:lnTo>
                    <a:pt x="478" y="299"/>
                  </a:lnTo>
                  <a:lnTo>
                    <a:pt x="481" y="304"/>
                  </a:lnTo>
                  <a:lnTo>
                    <a:pt x="483" y="307"/>
                  </a:lnTo>
                  <a:lnTo>
                    <a:pt x="484" y="309"/>
                  </a:lnTo>
                  <a:lnTo>
                    <a:pt x="486" y="312"/>
                  </a:lnTo>
                  <a:lnTo>
                    <a:pt x="488" y="316"/>
                  </a:lnTo>
                  <a:lnTo>
                    <a:pt x="489" y="319"/>
                  </a:lnTo>
                  <a:lnTo>
                    <a:pt x="491" y="322"/>
                  </a:lnTo>
                  <a:lnTo>
                    <a:pt x="491" y="326"/>
                  </a:lnTo>
                  <a:lnTo>
                    <a:pt x="493" y="329"/>
                  </a:lnTo>
                  <a:lnTo>
                    <a:pt x="494" y="331"/>
                  </a:lnTo>
                  <a:lnTo>
                    <a:pt x="496" y="334"/>
                  </a:lnTo>
                  <a:lnTo>
                    <a:pt x="496" y="337"/>
                  </a:lnTo>
                  <a:lnTo>
                    <a:pt x="497" y="341"/>
                  </a:lnTo>
                  <a:lnTo>
                    <a:pt x="497" y="344"/>
                  </a:lnTo>
                  <a:lnTo>
                    <a:pt x="499" y="347"/>
                  </a:lnTo>
                  <a:lnTo>
                    <a:pt x="501" y="352"/>
                  </a:lnTo>
                  <a:lnTo>
                    <a:pt x="502" y="356"/>
                  </a:lnTo>
                  <a:lnTo>
                    <a:pt x="502" y="359"/>
                  </a:lnTo>
                  <a:lnTo>
                    <a:pt x="504" y="362"/>
                  </a:lnTo>
                  <a:lnTo>
                    <a:pt x="504" y="366"/>
                  </a:lnTo>
                  <a:lnTo>
                    <a:pt x="506" y="371"/>
                  </a:lnTo>
                  <a:lnTo>
                    <a:pt x="506" y="374"/>
                  </a:lnTo>
                  <a:lnTo>
                    <a:pt x="507" y="377"/>
                  </a:lnTo>
                  <a:lnTo>
                    <a:pt x="509" y="381"/>
                  </a:lnTo>
                  <a:lnTo>
                    <a:pt x="509" y="386"/>
                  </a:lnTo>
                  <a:lnTo>
                    <a:pt x="511" y="389"/>
                  </a:lnTo>
                  <a:lnTo>
                    <a:pt x="512" y="394"/>
                  </a:lnTo>
                  <a:lnTo>
                    <a:pt x="512" y="397"/>
                  </a:lnTo>
                  <a:lnTo>
                    <a:pt x="514" y="401"/>
                  </a:lnTo>
                  <a:lnTo>
                    <a:pt x="516" y="406"/>
                  </a:lnTo>
                  <a:lnTo>
                    <a:pt x="517" y="409"/>
                  </a:lnTo>
                  <a:lnTo>
                    <a:pt x="517" y="412"/>
                  </a:lnTo>
                  <a:lnTo>
                    <a:pt x="519" y="417"/>
                  </a:lnTo>
                  <a:lnTo>
                    <a:pt x="521" y="421"/>
                  </a:lnTo>
                  <a:lnTo>
                    <a:pt x="522" y="426"/>
                  </a:lnTo>
                  <a:lnTo>
                    <a:pt x="524" y="429"/>
                  </a:lnTo>
                  <a:lnTo>
                    <a:pt x="526" y="434"/>
                  </a:lnTo>
                  <a:lnTo>
                    <a:pt x="529" y="437"/>
                  </a:lnTo>
                  <a:lnTo>
                    <a:pt x="532" y="439"/>
                  </a:lnTo>
                  <a:lnTo>
                    <a:pt x="534" y="439"/>
                  </a:lnTo>
                  <a:lnTo>
                    <a:pt x="537" y="437"/>
                  </a:lnTo>
                  <a:lnTo>
                    <a:pt x="537" y="436"/>
                  </a:lnTo>
                  <a:lnTo>
                    <a:pt x="539" y="434"/>
                  </a:lnTo>
                  <a:lnTo>
                    <a:pt x="539" y="431"/>
                  </a:lnTo>
                  <a:lnTo>
                    <a:pt x="541" y="429"/>
                  </a:lnTo>
                  <a:lnTo>
                    <a:pt x="541" y="426"/>
                  </a:lnTo>
                  <a:lnTo>
                    <a:pt x="541" y="422"/>
                  </a:lnTo>
                  <a:lnTo>
                    <a:pt x="549" y="422"/>
                  </a:lnTo>
                  <a:lnTo>
                    <a:pt x="556" y="424"/>
                  </a:lnTo>
                  <a:lnTo>
                    <a:pt x="564" y="426"/>
                  </a:lnTo>
                  <a:lnTo>
                    <a:pt x="571" y="427"/>
                  </a:lnTo>
                  <a:lnTo>
                    <a:pt x="577" y="429"/>
                  </a:lnTo>
                  <a:lnTo>
                    <a:pt x="586" y="431"/>
                  </a:lnTo>
                  <a:lnTo>
                    <a:pt x="592" y="432"/>
                  </a:lnTo>
                  <a:lnTo>
                    <a:pt x="599" y="434"/>
                  </a:lnTo>
                  <a:lnTo>
                    <a:pt x="604" y="436"/>
                  </a:lnTo>
                  <a:lnTo>
                    <a:pt x="611" y="437"/>
                  </a:lnTo>
                  <a:lnTo>
                    <a:pt x="617" y="441"/>
                  </a:lnTo>
                  <a:lnTo>
                    <a:pt x="622" y="442"/>
                  </a:lnTo>
                  <a:lnTo>
                    <a:pt x="629" y="446"/>
                  </a:lnTo>
                  <a:lnTo>
                    <a:pt x="634" y="447"/>
                  </a:lnTo>
                  <a:lnTo>
                    <a:pt x="639" y="451"/>
                  </a:lnTo>
                  <a:lnTo>
                    <a:pt x="646" y="454"/>
                  </a:lnTo>
                  <a:lnTo>
                    <a:pt x="651" y="456"/>
                  </a:lnTo>
                  <a:lnTo>
                    <a:pt x="654" y="459"/>
                  </a:lnTo>
                  <a:lnTo>
                    <a:pt x="659" y="462"/>
                  </a:lnTo>
                  <a:lnTo>
                    <a:pt x="664" y="466"/>
                  </a:lnTo>
                  <a:lnTo>
                    <a:pt x="667" y="469"/>
                  </a:lnTo>
                  <a:lnTo>
                    <a:pt x="672" y="472"/>
                  </a:lnTo>
                  <a:lnTo>
                    <a:pt x="676" y="476"/>
                  </a:lnTo>
                  <a:lnTo>
                    <a:pt x="681" y="481"/>
                  </a:lnTo>
                  <a:lnTo>
                    <a:pt x="684" y="484"/>
                  </a:lnTo>
                  <a:lnTo>
                    <a:pt x="687" y="487"/>
                  </a:lnTo>
                  <a:lnTo>
                    <a:pt x="691" y="492"/>
                  </a:lnTo>
                  <a:lnTo>
                    <a:pt x="696" y="496"/>
                  </a:lnTo>
                  <a:lnTo>
                    <a:pt x="697" y="501"/>
                  </a:lnTo>
                  <a:lnTo>
                    <a:pt x="701" y="505"/>
                  </a:lnTo>
                  <a:lnTo>
                    <a:pt x="704" y="509"/>
                  </a:lnTo>
                  <a:lnTo>
                    <a:pt x="707" y="514"/>
                  </a:lnTo>
                  <a:lnTo>
                    <a:pt x="709" y="519"/>
                  </a:lnTo>
                  <a:lnTo>
                    <a:pt x="711" y="524"/>
                  </a:lnTo>
                  <a:lnTo>
                    <a:pt x="712" y="529"/>
                  </a:lnTo>
                  <a:lnTo>
                    <a:pt x="716" y="534"/>
                  </a:lnTo>
                  <a:lnTo>
                    <a:pt x="717" y="539"/>
                  </a:lnTo>
                  <a:lnTo>
                    <a:pt x="719" y="542"/>
                  </a:lnTo>
                  <a:lnTo>
                    <a:pt x="720" y="549"/>
                  </a:lnTo>
                  <a:lnTo>
                    <a:pt x="722" y="554"/>
                  </a:lnTo>
                  <a:lnTo>
                    <a:pt x="724" y="559"/>
                  </a:lnTo>
                  <a:lnTo>
                    <a:pt x="725" y="564"/>
                  </a:lnTo>
                  <a:lnTo>
                    <a:pt x="725" y="570"/>
                  </a:lnTo>
                  <a:lnTo>
                    <a:pt x="727" y="575"/>
                  </a:lnTo>
                  <a:lnTo>
                    <a:pt x="729" y="582"/>
                  </a:lnTo>
                  <a:lnTo>
                    <a:pt x="729" y="587"/>
                  </a:lnTo>
                  <a:lnTo>
                    <a:pt x="730" y="594"/>
                  </a:lnTo>
                  <a:lnTo>
                    <a:pt x="732" y="600"/>
                  </a:lnTo>
                  <a:lnTo>
                    <a:pt x="732" y="605"/>
                  </a:lnTo>
                  <a:lnTo>
                    <a:pt x="732" y="612"/>
                  </a:lnTo>
                  <a:lnTo>
                    <a:pt x="732" y="619"/>
                  </a:lnTo>
                  <a:lnTo>
                    <a:pt x="732" y="625"/>
                  </a:lnTo>
                  <a:lnTo>
                    <a:pt x="732" y="630"/>
                  </a:lnTo>
                  <a:lnTo>
                    <a:pt x="732" y="637"/>
                  </a:lnTo>
                  <a:lnTo>
                    <a:pt x="732" y="644"/>
                  </a:lnTo>
                  <a:lnTo>
                    <a:pt x="732" y="652"/>
                  </a:lnTo>
                  <a:lnTo>
                    <a:pt x="732" y="659"/>
                  </a:lnTo>
                  <a:lnTo>
                    <a:pt x="732" y="665"/>
                  </a:lnTo>
                  <a:lnTo>
                    <a:pt x="730" y="672"/>
                  </a:lnTo>
                  <a:lnTo>
                    <a:pt x="730" y="679"/>
                  </a:lnTo>
                  <a:lnTo>
                    <a:pt x="730" y="687"/>
                  </a:lnTo>
                  <a:lnTo>
                    <a:pt x="729" y="694"/>
                  </a:lnTo>
                  <a:lnTo>
                    <a:pt x="729" y="700"/>
                  </a:lnTo>
                  <a:lnTo>
                    <a:pt x="727" y="709"/>
                  </a:lnTo>
                  <a:lnTo>
                    <a:pt x="727" y="713"/>
                  </a:lnTo>
                  <a:lnTo>
                    <a:pt x="725" y="718"/>
                  </a:lnTo>
                  <a:lnTo>
                    <a:pt x="725" y="723"/>
                  </a:lnTo>
                  <a:lnTo>
                    <a:pt x="724" y="728"/>
                  </a:lnTo>
                  <a:lnTo>
                    <a:pt x="724" y="733"/>
                  </a:lnTo>
                  <a:lnTo>
                    <a:pt x="724" y="738"/>
                  </a:lnTo>
                  <a:lnTo>
                    <a:pt x="722" y="743"/>
                  </a:lnTo>
                  <a:lnTo>
                    <a:pt x="722" y="748"/>
                  </a:lnTo>
                  <a:lnTo>
                    <a:pt x="722" y="753"/>
                  </a:lnTo>
                  <a:lnTo>
                    <a:pt x="722" y="758"/>
                  </a:lnTo>
                  <a:lnTo>
                    <a:pt x="720" y="763"/>
                  </a:lnTo>
                  <a:lnTo>
                    <a:pt x="720" y="768"/>
                  </a:lnTo>
                  <a:lnTo>
                    <a:pt x="720" y="773"/>
                  </a:lnTo>
                  <a:lnTo>
                    <a:pt x="720" y="778"/>
                  </a:lnTo>
                  <a:lnTo>
                    <a:pt x="720" y="783"/>
                  </a:lnTo>
                  <a:lnTo>
                    <a:pt x="720" y="790"/>
                  </a:lnTo>
                  <a:lnTo>
                    <a:pt x="719" y="793"/>
                  </a:lnTo>
                  <a:lnTo>
                    <a:pt x="719" y="798"/>
                  </a:lnTo>
                  <a:lnTo>
                    <a:pt x="719" y="805"/>
                  </a:lnTo>
                  <a:lnTo>
                    <a:pt x="719" y="810"/>
                  </a:lnTo>
                  <a:lnTo>
                    <a:pt x="719" y="815"/>
                  </a:lnTo>
                  <a:lnTo>
                    <a:pt x="719" y="820"/>
                  </a:lnTo>
                  <a:lnTo>
                    <a:pt x="719" y="825"/>
                  </a:lnTo>
                  <a:lnTo>
                    <a:pt x="719" y="830"/>
                  </a:lnTo>
                  <a:lnTo>
                    <a:pt x="719" y="835"/>
                  </a:lnTo>
                  <a:lnTo>
                    <a:pt x="719" y="840"/>
                  </a:lnTo>
                  <a:lnTo>
                    <a:pt x="719" y="845"/>
                  </a:lnTo>
                  <a:lnTo>
                    <a:pt x="719" y="852"/>
                  </a:lnTo>
                  <a:lnTo>
                    <a:pt x="719" y="855"/>
                  </a:lnTo>
                  <a:lnTo>
                    <a:pt x="719" y="862"/>
                  </a:lnTo>
                  <a:lnTo>
                    <a:pt x="719" y="867"/>
                  </a:lnTo>
                  <a:lnTo>
                    <a:pt x="719" y="872"/>
                  </a:lnTo>
                  <a:lnTo>
                    <a:pt x="719" y="877"/>
                  </a:lnTo>
                  <a:lnTo>
                    <a:pt x="719" y="882"/>
                  </a:lnTo>
                  <a:lnTo>
                    <a:pt x="719" y="887"/>
                  </a:lnTo>
                  <a:lnTo>
                    <a:pt x="719" y="892"/>
                  </a:lnTo>
                  <a:lnTo>
                    <a:pt x="719" y="897"/>
                  </a:lnTo>
                  <a:lnTo>
                    <a:pt x="719" y="902"/>
                  </a:lnTo>
                  <a:lnTo>
                    <a:pt x="719" y="908"/>
                  </a:lnTo>
                  <a:lnTo>
                    <a:pt x="719" y="913"/>
                  </a:lnTo>
                  <a:lnTo>
                    <a:pt x="719" y="918"/>
                  </a:lnTo>
                  <a:lnTo>
                    <a:pt x="719" y="923"/>
                  </a:lnTo>
                  <a:lnTo>
                    <a:pt x="719" y="928"/>
                  </a:lnTo>
                  <a:lnTo>
                    <a:pt x="720" y="933"/>
                  </a:lnTo>
                  <a:lnTo>
                    <a:pt x="720" y="938"/>
                  </a:lnTo>
                  <a:lnTo>
                    <a:pt x="720" y="943"/>
                  </a:lnTo>
                  <a:lnTo>
                    <a:pt x="720" y="948"/>
                  </a:lnTo>
                  <a:lnTo>
                    <a:pt x="722" y="953"/>
                  </a:lnTo>
                  <a:lnTo>
                    <a:pt x="722" y="958"/>
                  </a:lnTo>
                  <a:lnTo>
                    <a:pt x="722" y="965"/>
                  </a:lnTo>
                  <a:lnTo>
                    <a:pt x="722" y="968"/>
                  </a:lnTo>
                  <a:lnTo>
                    <a:pt x="722" y="975"/>
                  </a:lnTo>
                  <a:lnTo>
                    <a:pt x="722" y="978"/>
                  </a:lnTo>
                  <a:lnTo>
                    <a:pt x="722" y="985"/>
                  </a:lnTo>
                  <a:lnTo>
                    <a:pt x="722" y="990"/>
                  </a:lnTo>
                  <a:lnTo>
                    <a:pt x="722" y="995"/>
                  </a:lnTo>
                  <a:lnTo>
                    <a:pt x="722" y="1000"/>
                  </a:lnTo>
                  <a:lnTo>
                    <a:pt x="722" y="1005"/>
                  </a:lnTo>
                  <a:lnTo>
                    <a:pt x="722" y="1010"/>
                  </a:lnTo>
                  <a:lnTo>
                    <a:pt x="724" y="1015"/>
                  </a:lnTo>
                  <a:lnTo>
                    <a:pt x="724" y="1020"/>
                  </a:lnTo>
                  <a:lnTo>
                    <a:pt x="724" y="1025"/>
                  </a:lnTo>
                  <a:lnTo>
                    <a:pt x="724" y="1031"/>
                  </a:lnTo>
                  <a:lnTo>
                    <a:pt x="724" y="1036"/>
                  </a:lnTo>
                  <a:lnTo>
                    <a:pt x="724" y="1041"/>
                  </a:lnTo>
                  <a:lnTo>
                    <a:pt x="724" y="1046"/>
                  </a:lnTo>
                  <a:lnTo>
                    <a:pt x="725" y="1051"/>
                  </a:lnTo>
                  <a:lnTo>
                    <a:pt x="725" y="1056"/>
                  </a:lnTo>
                  <a:lnTo>
                    <a:pt x="725" y="1061"/>
                  </a:lnTo>
                  <a:lnTo>
                    <a:pt x="725" y="1066"/>
                  </a:lnTo>
                  <a:lnTo>
                    <a:pt x="727" y="1071"/>
                  </a:lnTo>
                  <a:lnTo>
                    <a:pt x="727" y="1078"/>
                  </a:lnTo>
                  <a:lnTo>
                    <a:pt x="729" y="1083"/>
                  </a:lnTo>
                  <a:lnTo>
                    <a:pt x="729" y="1090"/>
                  </a:lnTo>
                  <a:lnTo>
                    <a:pt x="730" y="1095"/>
                  </a:lnTo>
                  <a:lnTo>
                    <a:pt x="730" y="1101"/>
                  </a:lnTo>
                  <a:lnTo>
                    <a:pt x="732" y="1106"/>
                  </a:lnTo>
                  <a:lnTo>
                    <a:pt x="732" y="1113"/>
                  </a:lnTo>
                  <a:lnTo>
                    <a:pt x="732" y="1118"/>
                  </a:lnTo>
                  <a:lnTo>
                    <a:pt x="734" y="1125"/>
                  </a:lnTo>
                  <a:lnTo>
                    <a:pt x="734" y="1131"/>
                  </a:lnTo>
                  <a:lnTo>
                    <a:pt x="735" y="1136"/>
                  </a:lnTo>
                  <a:lnTo>
                    <a:pt x="735" y="1143"/>
                  </a:lnTo>
                  <a:lnTo>
                    <a:pt x="737" y="1149"/>
                  </a:lnTo>
                  <a:lnTo>
                    <a:pt x="737" y="1154"/>
                  </a:lnTo>
                  <a:lnTo>
                    <a:pt x="737" y="1161"/>
                  </a:lnTo>
                  <a:lnTo>
                    <a:pt x="739" y="1166"/>
                  </a:lnTo>
                  <a:lnTo>
                    <a:pt x="739" y="1173"/>
                  </a:lnTo>
                  <a:lnTo>
                    <a:pt x="739" y="1179"/>
                  </a:lnTo>
                  <a:lnTo>
                    <a:pt x="740" y="1184"/>
                  </a:lnTo>
                  <a:lnTo>
                    <a:pt x="740" y="1191"/>
                  </a:lnTo>
                  <a:lnTo>
                    <a:pt x="740" y="1198"/>
                  </a:lnTo>
                  <a:lnTo>
                    <a:pt x="740" y="1203"/>
                  </a:lnTo>
                  <a:lnTo>
                    <a:pt x="742" y="1209"/>
                  </a:lnTo>
                  <a:lnTo>
                    <a:pt x="742" y="1216"/>
                  </a:lnTo>
                  <a:lnTo>
                    <a:pt x="742" y="1223"/>
                  </a:lnTo>
                  <a:lnTo>
                    <a:pt x="742" y="1228"/>
                  </a:lnTo>
                  <a:lnTo>
                    <a:pt x="742" y="1234"/>
                  </a:lnTo>
                  <a:lnTo>
                    <a:pt x="742" y="1239"/>
                  </a:lnTo>
                  <a:lnTo>
                    <a:pt x="742" y="1246"/>
                  </a:lnTo>
                  <a:lnTo>
                    <a:pt x="740" y="1251"/>
                  </a:lnTo>
                  <a:lnTo>
                    <a:pt x="740" y="1256"/>
                  </a:lnTo>
                  <a:lnTo>
                    <a:pt x="739" y="1263"/>
                  </a:lnTo>
                  <a:lnTo>
                    <a:pt x="739" y="1268"/>
                  </a:lnTo>
                  <a:lnTo>
                    <a:pt x="737" y="1274"/>
                  </a:lnTo>
                  <a:lnTo>
                    <a:pt x="737" y="1279"/>
                  </a:lnTo>
                  <a:lnTo>
                    <a:pt x="735" y="1284"/>
                  </a:lnTo>
                  <a:lnTo>
                    <a:pt x="734" y="1291"/>
                  </a:lnTo>
                  <a:lnTo>
                    <a:pt x="732" y="1296"/>
                  </a:lnTo>
                  <a:lnTo>
                    <a:pt x="730" y="1301"/>
                  </a:lnTo>
                  <a:lnTo>
                    <a:pt x="729" y="1306"/>
                  </a:lnTo>
                  <a:lnTo>
                    <a:pt x="727" y="1311"/>
                  </a:lnTo>
                  <a:lnTo>
                    <a:pt x="725" y="1316"/>
                  </a:lnTo>
                  <a:lnTo>
                    <a:pt x="722" y="1321"/>
                  </a:lnTo>
                  <a:lnTo>
                    <a:pt x="719" y="1326"/>
                  </a:lnTo>
                  <a:lnTo>
                    <a:pt x="717" y="1331"/>
                  </a:lnTo>
                  <a:lnTo>
                    <a:pt x="714" y="1334"/>
                  </a:lnTo>
                  <a:lnTo>
                    <a:pt x="711" y="1339"/>
                  </a:lnTo>
                  <a:lnTo>
                    <a:pt x="709" y="1344"/>
                  </a:lnTo>
                  <a:lnTo>
                    <a:pt x="706" y="1347"/>
                  </a:lnTo>
                  <a:lnTo>
                    <a:pt x="701" y="1351"/>
                  </a:lnTo>
                  <a:lnTo>
                    <a:pt x="697" y="1356"/>
                  </a:lnTo>
                  <a:lnTo>
                    <a:pt x="692" y="1359"/>
                  </a:lnTo>
                  <a:lnTo>
                    <a:pt x="689" y="1362"/>
                  </a:lnTo>
                  <a:lnTo>
                    <a:pt x="684" y="1366"/>
                  </a:lnTo>
                  <a:lnTo>
                    <a:pt x="679" y="1369"/>
                  </a:lnTo>
                  <a:lnTo>
                    <a:pt x="676" y="1372"/>
                  </a:lnTo>
                  <a:lnTo>
                    <a:pt x="671" y="1377"/>
                  </a:lnTo>
                  <a:lnTo>
                    <a:pt x="666" y="1379"/>
                  </a:lnTo>
                  <a:lnTo>
                    <a:pt x="661" y="1382"/>
                  </a:lnTo>
                  <a:lnTo>
                    <a:pt x="656" y="1384"/>
                  </a:lnTo>
                  <a:lnTo>
                    <a:pt x="652" y="1386"/>
                  </a:lnTo>
                  <a:lnTo>
                    <a:pt x="647" y="1389"/>
                  </a:lnTo>
                  <a:lnTo>
                    <a:pt x="644" y="1391"/>
                  </a:lnTo>
                  <a:lnTo>
                    <a:pt x="639" y="1392"/>
                  </a:lnTo>
                  <a:lnTo>
                    <a:pt x="636" y="1396"/>
                  </a:lnTo>
                  <a:lnTo>
                    <a:pt x="632" y="1399"/>
                  </a:lnTo>
                  <a:lnTo>
                    <a:pt x="629" y="1401"/>
                  </a:lnTo>
                  <a:lnTo>
                    <a:pt x="626" y="1404"/>
                  </a:lnTo>
                  <a:lnTo>
                    <a:pt x="622" y="1406"/>
                  </a:lnTo>
                  <a:lnTo>
                    <a:pt x="619" y="1409"/>
                  </a:lnTo>
                  <a:lnTo>
                    <a:pt x="616" y="1412"/>
                  </a:lnTo>
                  <a:lnTo>
                    <a:pt x="614" y="1416"/>
                  </a:lnTo>
                  <a:lnTo>
                    <a:pt x="611" y="1417"/>
                  </a:lnTo>
                  <a:lnTo>
                    <a:pt x="607" y="1421"/>
                  </a:lnTo>
                  <a:lnTo>
                    <a:pt x="606" y="1424"/>
                  </a:lnTo>
                  <a:lnTo>
                    <a:pt x="602" y="1427"/>
                  </a:lnTo>
                  <a:lnTo>
                    <a:pt x="601" y="1431"/>
                  </a:lnTo>
                  <a:lnTo>
                    <a:pt x="597" y="1434"/>
                  </a:lnTo>
                  <a:lnTo>
                    <a:pt x="596" y="1437"/>
                  </a:lnTo>
                  <a:lnTo>
                    <a:pt x="594" y="1441"/>
                  </a:lnTo>
                  <a:lnTo>
                    <a:pt x="592" y="1446"/>
                  </a:lnTo>
                  <a:lnTo>
                    <a:pt x="591" y="1449"/>
                  </a:lnTo>
                  <a:lnTo>
                    <a:pt x="587" y="1452"/>
                  </a:lnTo>
                  <a:lnTo>
                    <a:pt x="586" y="1457"/>
                  </a:lnTo>
                  <a:lnTo>
                    <a:pt x="586" y="1461"/>
                  </a:lnTo>
                  <a:lnTo>
                    <a:pt x="584" y="1466"/>
                  </a:lnTo>
                  <a:lnTo>
                    <a:pt x="582" y="1471"/>
                  </a:lnTo>
                  <a:lnTo>
                    <a:pt x="581" y="1476"/>
                  </a:lnTo>
                  <a:lnTo>
                    <a:pt x="581" y="1481"/>
                  </a:lnTo>
                  <a:lnTo>
                    <a:pt x="581" y="1482"/>
                  </a:lnTo>
                  <a:lnTo>
                    <a:pt x="582" y="1482"/>
                  </a:lnTo>
                  <a:lnTo>
                    <a:pt x="587" y="1477"/>
                  </a:lnTo>
                  <a:lnTo>
                    <a:pt x="592" y="1472"/>
                  </a:lnTo>
                  <a:lnTo>
                    <a:pt x="596" y="1469"/>
                  </a:lnTo>
                  <a:lnTo>
                    <a:pt x="597" y="1467"/>
                  </a:lnTo>
                  <a:lnTo>
                    <a:pt x="601" y="1466"/>
                  </a:lnTo>
                  <a:lnTo>
                    <a:pt x="606" y="1464"/>
                  </a:lnTo>
                  <a:lnTo>
                    <a:pt x="609" y="1461"/>
                  </a:lnTo>
                  <a:lnTo>
                    <a:pt x="611" y="1459"/>
                  </a:lnTo>
                  <a:lnTo>
                    <a:pt x="616" y="1457"/>
                  </a:lnTo>
                  <a:lnTo>
                    <a:pt x="619" y="1456"/>
                  </a:lnTo>
                  <a:lnTo>
                    <a:pt x="622" y="1452"/>
                  </a:lnTo>
                  <a:lnTo>
                    <a:pt x="627" y="1451"/>
                  </a:lnTo>
                  <a:lnTo>
                    <a:pt x="631" y="1451"/>
                  </a:lnTo>
                  <a:lnTo>
                    <a:pt x="634" y="1449"/>
                  </a:lnTo>
                  <a:lnTo>
                    <a:pt x="639" y="1446"/>
                  </a:lnTo>
                  <a:lnTo>
                    <a:pt x="642" y="1444"/>
                  </a:lnTo>
                  <a:lnTo>
                    <a:pt x="646" y="1442"/>
                  </a:lnTo>
                  <a:lnTo>
                    <a:pt x="651" y="1441"/>
                  </a:lnTo>
                  <a:lnTo>
                    <a:pt x="654" y="1439"/>
                  </a:lnTo>
                  <a:lnTo>
                    <a:pt x="659" y="1437"/>
                  </a:lnTo>
                  <a:lnTo>
                    <a:pt x="662" y="1436"/>
                  </a:lnTo>
                  <a:lnTo>
                    <a:pt x="667" y="1434"/>
                  </a:lnTo>
                  <a:lnTo>
                    <a:pt x="671" y="1432"/>
                  </a:lnTo>
                  <a:lnTo>
                    <a:pt x="676" y="1431"/>
                  </a:lnTo>
                  <a:lnTo>
                    <a:pt x="679" y="1429"/>
                  </a:lnTo>
                  <a:lnTo>
                    <a:pt x="684" y="1427"/>
                  </a:lnTo>
                  <a:lnTo>
                    <a:pt x="687" y="1426"/>
                  </a:lnTo>
                  <a:lnTo>
                    <a:pt x="692" y="1424"/>
                  </a:lnTo>
                  <a:lnTo>
                    <a:pt x="697" y="1422"/>
                  </a:lnTo>
                  <a:lnTo>
                    <a:pt x="701" y="1421"/>
                  </a:lnTo>
                  <a:lnTo>
                    <a:pt x="706" y="1419"/>
                  </a:lnTo>
                  <a:lnTo>
                    <a:pt x="709" y="1416"/>
                  </a:lnTo>
                  <a:lnTo>
                    <a:pt x="712" y="1414"/>
                  </a:lnTo>
                  <a:lnTo>
                    <a:pt x="717" y="1412"/>
                  </a:lnTo>
                  <a:lnTo>
                    <a:pt x="720" y="1411"/>
                  </a:lnTo>
                  <a:lnTo>
                    <a:pt x="725" y="1409"/>
                  </a:lnTo>
                  <a:lnTo>
                    <a:pt x="729" y="1406"/>
                  </a:lnTo>
                  <a:lnTo>
                    <a:pt x="732" y="1404"/>
                  </a:lnTo>
                  <a:lnTo>
                    <a:pt x="735" y="1402"/>
                  </a:lnTo>
                  <a:lnTo>
                    <a:pt x="740" y="1401"/>
                  </a:lnTo>
                  <a:lnTo>
                    <a:pt x="742" y="1397"/>
                  </a:lnTo>
                  <a:lnTo>
                    <a:pt x="747" y="1396"/>
                  </a:lnTo>
                  <a:lnTo>
                    <a:pt x="750" y="1392"/>
                  </a:lnTo>
                  <a:lnTo>
                    <a:pt x="752" y="1391"/>
                  </a:lnTo>
                  <a:lnTo>
                    <a:pt x="755" y="1387"/>
                  </a:lnTo>
                  <a:lnTo>
                    <a:pt x="760" y="1386"/>
                  </a:lnTo>
                  <a:lnTo>
                    <a:pt x="762" y="1382"/>
                  </a:lnTo>
                  <a:lnTo>
                    <a:pt x="765" y="1381"/>
                  </a:lnTo>
                  <a:lnTo>
                    <a:pt x="767" y="1377"/>
                  </a:lnTo>
                  <a:lnTo>
                    <a:pt x="770" y="1374"/>
                  </a:lnTo>
                  <a:lnTo>
                    <a:pt x="772" y="1371"/>
                  </a:lnTo>
                  <a:lnTo>
                    <a:pt x="775" y="1367"/>
                  </a:lnTo>
                  <a:lnTo>
                    <a:pt x="777" y="1364"/>
                  </a:lnTo>
                  <a:lnTo>
                    <a:pt x="779" y="1361"/>
                  </a:lnTo>
                  <a:lnTo>
                    <a:pt x="780" y="1357"/>
                  </a:lnTo>
                  <a:lnTo>
                    <a:pt x="782" y="1354"/>
                  </a:lnTo>
                  <a:lnTo>
                    <a:pt x="784" y="1351"/>
                  </a:lnTo>
                  <a:lnTo>
                    <a:pt x="785" y="1346"/>
                  </a:lnTo>
                  <a:lnTo>
                    <a:pt x="785" y="1342"/>
                  </a:lnTo>
                  <a:lnTo>
                    <a:pt x="787" y="1339"/>
                  </a:lnTo>
                  <a:lnTo>
                    <a:pt x="789" y="1334"/>
                  </a:lnTo>
                  <a:lnTo>
                    <a:pt x="789" y="133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190" name="Picture 189">
            <a:extLst>
              <a:ext uri="{FF2B5EF4-FFF2-40B4-BE49-F238E27FC236}">
                <a16:creationId xmlns:a16="http://schemas.microsoft.com/office/drawing/2014/main" id="{A0E6E1B9-B9F6-23F0-E314-B13EF72B2628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6510177" y="3810000"/>
            <a:ext cx="525533" cy="994940"/>
          </a:xfrm>
          <a:prstGeom prst="rect">
            <a:avLst/>
          </a:prstGeom>
        </p:spPr>
      </p:pic>
      <p:sp>
        <p:nvSpPr>
          <p:cNvPr id="220" name="AutoShape 58">
            <a:extLst>
              <a:ext uri="{FF2B5EF4-FFF2-40B4-BE49-F238E27FC236}">
                <a16:creationId xmlns:a16="http://schemas.microsoft.com/office/drawing/2014/main" id="{76E07D50-0BFF-83F7-3FDA-5B7D7BB83A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9983" y="4978812"/>
            <a:ext cx="1469003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 I take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</p:txBody>
      </p:sp>
      <p:sp>
        <p:nvSpPr>
          <p:cNvPr id="222" name="Text Box 6">
            <a:extLst>
              <a:ext uri="{FF2B5EF4-FFF2-40B4-BE49-F238E27FC236}">
                <a16:creationId xmlns:a16="http://schemas.microsoft.com/office/drawing/2014/main" id="{F99AAD70-ED24-1643-901C-586D574E2D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41398" y="1524000"/>
            <a:ext cx="7517587" cy="95410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lvl="0" algn="l">
              <a:defRPr/>
            </a:pPr>
            <a:r>
              <a:rPr lang="en-US" sz="2400" dirty="0" err="1">
                <a:solidFill>
                  <a:srgbClr val="66FF66"/>
                </a:solidFill>
                <a:cs typeface="Arial" pitchFamily="34" charset="0"/>
              </a:rPr>
              <a:t>subI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[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sym typeface="Symbol" panose="05050102010706020507" pitchFamily="18" charset="2"/>
              </a:rPr>
              <a:t>-</a:t>
            </a:r>
            <a:r>
              <a:rPr lang="en-US" altLang="en-US" dirty="0">
                <a:solidFill>
                  <a:srgbClr val="FFC000"/>
                </a:solidFill>
              </a:rPr>
              <a:t>v</a:t>
            </a:r>
            <a:r>
              <a:rPr lang="en-US" altLang="en-US" baseline="-25000" dirty="0">
                <a:solidFill>
                  <a:srgbClr val="FFC000"/>
                </a:solidFill>
              </a:rPr>
              <a:t>i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,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]= “Optimally fill knapsack</a:t>
            </a:r>
            <a:r>
              <a:rPr kumimoji="0" lang="en-US" sz="2400" b="0" i="0" u="none" strike="noStrike" kern="1200" cap="none" spc="0" normalizeH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of</a:t>
            </a:r>
          </a:p>
          <a:p>
            <a:pPr lvl="0" algn="l">
              <a:defRPr/>
            </a:pPr>
            <a:r>
              <a:rPr lang="en-US" sz="2400" dirty="0">
                <a:solidFill>
                  <a:srgbClr val="66FF66"/>
                </a:solidFill>
                <a:cs typeface="Arial" pitchFamily="34" charset="0"/>
              </a:rPr>
              <a:t>                </a:t>
            </a:r>
            <a:r>
              <a:rPr kumimoji="0" lang="en-US" sz="2400" b="0" i="0" u="none" strike="noStrike" kern="1200" cap="none" spc="0" normalizeH="0" noProof="0" dirty="0" err="1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volum</a:t>
            </a:r>
            <a:r>
              <a:rPr lang="en-US" sz="2400" dirty="0">
                <a:solidFill>
                  <a:srgbClr val="66FF66"/>
                </a:solidFill>
                <a:cs typeface="Arial" pitchFamily="34" charset="0"/>
              </a:rPr>
              <a:t>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sym typeface="Symbol" panose="05050102010706020507" pitchFamily="18" charset="2"/>
              </a:rPr>
              <a:t>-</a:t>
            </a:r>
            <a:r>
              <a:rPr lang="en-US" altLang="en-US" sz="2400" dirty="0">
                <a:solidFill>
                  <a:srgbClr val="FFC000"/>
                </a:solidFill>
              </a:rPr>
              <a:t>v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i </a:t>
            </a:r>
            <a:r>
              <a:rPr lang="en-US" sz="2400" dirty="0">
                <a:solidFill>
                  <a:srgbClr val="66FF66"/>
                </a:solidFill>
                <a:cs typeface="Arial" pitchFamily="34" charset="0"/>
              </a:rPr>
              <a:t>with first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objects”</a:t>
            </a:r>
          </a:p>
        </p:txBody>
      </p:sp>
      <p:pic>
        <p:nvPicPr>
          <p:cNvPr id="223" name="Picture 15" descr="j0238687">
            <a:extLst>
              <a:ext uri="{FF2B5EF4-FFF2-40B4-BE49-F238E27FC236}">
                <a16:creationId xmlns:a16="http://schemas.microsoft.com/office/drawing/2014/main" id="{C6C1D23D-8F4B-C719-216C-E0E7EB5ACEC0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-153855" y="4754381"/>
            <a:ext cx="695151" cy="387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0375D472-EADA-A1C5-3778-7C6E4000B3A1}"/>
              </a:ext>
            </a:extLst>
          </p:cNvPr>
          <p:cNvGrpSpPr/>
          <p:nvPr/>
        </p:nvGrpSpPr>
        <p:grpSpPr>
          <a:xfrm>
            <a:off x="8458200" y="3756387"/>
            <a:ext cx="505154" cy="1329363"/>
            <a:chOff x="7966587" y="3712097"/>
            <a:chExt cx="505154" cy="1329363"/>
          </a:xfrm>
        </p:grpSpPr>
        <p:sp>
          <p:nvSpPr>
            <p:cNvPr id="225" name="Text Box 138">
              <a:extLst>
                <a:ext uri="{FF2B5EF4-FFF2-40B4-BE49-F238E27FC236}">
                  <a16:creationId xmlns:a16="http://schemas.microsoft.com/office/drawing/2014/main" id="{4F4CCCE9-F0FA-296B-2C26-E16CA4F256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966587" y="4059893"/>
              <a:ext cx="5051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cxnSp>
          <p:nvCxnSpPr>
            <p:cNvPr id="226" name="Straight Arrow Connector 225">
              <a:extLst>
                <a:ext uri="{FF2B5EF4-FFF2-40B4-BE49-F238E27FC236}">
                  <a16:creationId xmlns:a16="http://schemas.microsoft.com/office/drawing/2014/main" id="{AED4F804-DB36-F70D-F9B3-9B4A762D623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02963" y="3712097"/>
              <a:ext cx="0" cy="1329363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triangle"/>
              <a:tailEnd type="triangle"/>
            </a:ln>
            <a:effectLst/>
          </p:spPr>
        </p:cxnSp>
      </p:grpSp>
      <p:sp>
        <p:nvSpPr>
          <p:cNvPr id="135" name="Text Box 155">
            <a:extLst>
              <a:ext uri="{FF2B5EF4-FFF2-40B4-BE49-F238E27FC236}">
                <a16:creationId xmlns:a16="http://schemas.microsoft.com/office/drawing/2014/main" id="{A14D8CD2-F77D-DC3A-630A-87DCD4044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01579" y="4481234"/>
            <a:ext cx="3962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</p:txBody>
      </p:sp>
      <p:sp>
        <p:nvSpPr>
          <p:cNvPr id="167" name="Rectangle 166">
            <a:extLst>
              <a:ext uri="{FF2B5EF4-FFF2-40B4-BE49-F238E27FC236}">
                <a16:creationId xmlns:a16="http://schemas.microsoft.com/office/drawing/2014/main" id="{80C1517A-07E7-0B0C-4142-E514DF7B6634}"/>
              </a:ext>
            </a:extLst>
          </p:cNvPr>
          <p:cNvSpPr/>
          <p:nvPr/>
        </p:nvSpPr>
        <p:spPr>
          <a:xfrm>
            <a:off x="125178" y="4186535"/>
            <a:ext cx="50045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-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8" name="Oval 167">
            <a:extLst>
              <a:ext uri="{FF2B5EF4-FFF2-40B4-BE49-F238E27FC236}">
                <a16:creationId xmlns:a16="http://schemas.microsoft.com/office/drawing/2014/main" id="{FC54ACE3-E090-44FF-4E78-91705E797147}"/>
              </a:ext>
            </a:extLst>
          </p:cNvPr>
          <p:cNvSpPr/>
          <p:nvPr/>
        </p:nvSpPr>
        <p:spPr bwMode="auto">
          <a:xfrm>
            <a:off x="7614662" y="3715686"/>
            <a:ext cx="850672" cy="1465914"/>
          </a:xfrm>
          <a:prstGeom prst="ellips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4426A62B-175C-A2BF-5DC6-B98E8002B039}"/>
              </a:ext>
            </a:extLst>
          </p:cNvPr>
          <p:cNvGrpSpPr/>
          <p:nvPr/>
        </p:nvGrpSpPr>
        <p:grpSpPr>
          <a:xfrm>
            <a:off x="7613686" y="3746896"/>
            <a:ext cx="1419605" cy="823332"/>
            <a:chOff x="7223686" y="4243069"/>
            <a:chExt cx="1936320" cy="823332"/>
          </a:xfrm>
        </p:grpSpPr>
        <p:sp>
          <p:nvSpPr>
            <p:cNvPr id="169" name="Oval 168">
              <a:extLst>
                <a:ext uri="{FF2B5EF4-FFF2-40B4-BE49-F238E27FC236}">
                  <a16:creationId xmlns:a16="http://schemas.microsoft.com/office/drawing/2014/main" id="{70763FF6-6201-3D83-12D3-E8933E3DF1AB}"/>
                </a:ext>
              </a:extLst>
            </p:cNvPr>
            <p:cNvSpPr/>
            <p:nvPr/>
          </p:nvSpPr>
          <p:spPr bwMode="auto">
            <a:xfrm>
              <a:off x="7223686" y="4243069"/>
              <a:ext cx="1209424" cy="823332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0" name="Text Box 136">
              <a:extLst>
                <a:ext uri="{FF2B5EF4-FFF2-40B4-BE49-F238E27FC236}">
                  <a16:creationId xmlns:a16="http://schemas.microsoft.com/office/drawing/2014/main" id="{2BD123F1-F8B8-C7E7-0D23-693A59D6A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686800" y="4578800"/>
              <a:ext cx="47320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2400" b="0" i="0" u="none" strike="noStrike" kern="1200" cap="none" spc="0" normalizeH="0" baseline="-2500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171" name="Text Box 136">
            <a:extLst>
              <a:ext uri="{FF2B5EF4-FFF2-40B4-BE49-F238E27FC236}">
                <a16:creationId xmlns:a16="http://schemas.microsoft.com/office/drawing/2014/main" id="{26901148-3BE8-8ED7-371E-8C1A299AC8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9492" y="2153690"/>
            <a:ext cx="71686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sz="1800" dirty="0">
                <a:solidFill>
                  <a:srgbClr val="FFC000"/>
                </a:solidFill>
                <a:cs typeface="Arial" pitchFamily="34" charset="0"/>
              </a:rPr>
              <a:t>V</a:t>
            </a:r>
            <a:r>
              <a:rPr lang="el-GR" altLang="en-US" sz="18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solidFill>
                  <a:srgbClr val="FFC000"/>
                </a:solidFill>
                <a:sym typeface="Symbol" panose="05050102010706020507" pitchFamily="18" charset="2"/>
              </a:rPr>
              <a:t>-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</a:p>
        </p:txBody>
      </p:sp>
      <p:grpSp>
        <p:nvGrpSpPr>
          <p:cNvPr id="242" name="Group 241">
            <a:extLst>
              <a:ext uri="{FF2B5EF4-FFF2-40B4-BE49-F238E27FC236}">
                <a16:creationId xmlns:a16="http://schemas.microsoft.com/office/drawing/2014/main" id="{AC0A868D-02FD-3717-54EC-FA881D9AC005}"/>
              </a:ext>
            </a:extLst>
          </p:cNvPr>
          <p:cNvGrpSpPr/>
          <p:nvPr/>
        </p:nvGrpSpPr>
        <p:grpSpPr>
          <a:xfrm>
            <a:off x="312321" y="2198229"/>
            <a:ext cx="6393891" cy="4502497"/>
            <a:chOff x="2141121" y="2061051"/>
            <a:chExt cx="6393891" cy="4502497"/>
          </a:xfrm>
        </p:grpSpPr>
        <p:sp>
          <p:nvSpPr>
            <p:cNvPr id="243" name="Text Box 128">
              <a:extLst>
                <a:ext uri="{FF2B5EF4-FFF2-40B4-BE49-F238E27FC236}">
                  <a16:creationId xmlns:a16="http://schemas.microsoft.com/office/drawing/2014/main" id="{1F218AC1-4F5E-499C-80AB-12B113D9E7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5408" y="246715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44" name="Text Box 129">
              <a:extLst>
                <a:ext uri="{FF2B5EF4-FFF2-40B4-BE49-F238E27FC236}">
                  <a16:creationId xmlns:a16="http://schemas.microsoft.com/office/drawing/2014/main" id="{5DB7E720-4FA7-856B-0CE8-11D708386B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76046" y="295610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246" name="Text Box 132">
              <a:extLst>
                <a:ext uri="{FF2B5EF4-FFF2-40B4-BE49-F238E27FC236}">
                  <a16:creationId xmlns:a16="http://schemas.microsoft.com/office/drawing/2014/main" id="{B53E621E-9FF3-256D-DE79-6A65C2F7FB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14600" y="206263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247" name="Text Box 133">
              <a:extLst>
                <a:ext uri="{FF2B5EF4-FFF2-40B4-BE49-F238E27FC236}">
                  <a16:creationId xmlns:a16="http://schemas.microsoft.com/office/drawing/2014/main" id="{C07D390B-2A07-B60B-D01E-B988012488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9738" y="206105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48" name="Text Box 134">
              <a:extLst>
                <a:ext uri="{FF2B5EF4-FFF2-40B4-BE49-F238E27FC236}">
                  <a16:creationId xmlns:a16="http://schemas.microsoft.com/office/drawing/2014/main" id="{B37299D3-B8B3-81BC-EC50-B7956277BF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6996" y="348474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250" name="Text Box 137">
              <a:extLst>
                <a:ext uri="{FF2B5EF4-FFF2-40B4-BE49-F238E27FC236}">
                  <a16:creationId xmlns:a16="http://schemas.microsoft.com/office/drawing/2014/main" id="{9257DEB6-4B04-2220-B587-B7C2762A0A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51800" y="2065814"/>
              <a:ext cx="4074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251" name="Text Box 138">
              <a:extLst>
                <a:ext uri="{FF2B5EF4-FFF2-40B4-BE49-F238E27FC236}">
                  <a16:creationId xmlns:a16="http://schemas.microsoft.com/office/drawing/2014/main" id="{1DA40460-C9A4-8260-9174-A89275FCE8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40574" y="2062639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V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52" name="Text Box 140">
              <a:extLst>
                <a:ext uri="{FF2B5EF4-FFF2-40B4-BE49-F238E27FC236}">
                  <a16:creationId xmlns:a16="http://schemas.microsoft.com/office/drawing/2014/main" id="{6AD0F8C7-923E-A1DD-0847-D181415B73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1121" y="456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  <p:grpSp>
          <p:nvGrpSpPr>
            <p:cNvPr id="253" name="Group 252">
              <a:extLst>
                <a:ext uri="{FF2B5EF4-FFF2-40B4-BE49-F238E27FC236}">
                  <a16:creationId xmlns:a16="http://schemas.microsoft.com/office/drawing/2014/main" id="{9A2EEE63-29C5-E1B4-B787-2B25C93EBF49}"/>
                </a:ext>
              </a:extLst>
            </p:cNvPr>
            <p:cNvGrpSpPr/>
            <p:nvPr/>
          </p:nvGrpSpPr>
          <p:grpSpPr>
            <a:xfrm>
              <a:off x="2407175" y="2318699"/>
              <a:ext cx="406399" cy="561975"/>
              <a:chOff x="2032001" y="5175250"/>
              <a:chExt cx="406399" cy="561975"/>
            </a:xfrm>
          </p:grpSpPr>
          <p:sp>
            <p:nvSpPr>
              <p:cNvPr id="257" name="Oval 256">
                <a:extLst>
                  <a:ext uri="{FF2B5EF4-FFF2-40B4-BE49-F238E27FC236}">
                    <a16:creationId xmlns:a16="http://schemas.microsoft.com/office/drawing/2014/main" id="{43D2A098-4039-0980-FC04-C17848D0C8BB}"/>
                  </a:ext>
                </a:extLst>
              </p:cNvPr>
              <p:cNvSpPr/>
              <p:nvPr/>
            </p:nvSpPr>
            <p:spPr bwMode="auto">
              <a:xfrm>
                <a:off x="2286000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58" name="Text Box 26">
                <a:extLst>
                  <a:ext uri="{FF2B5EF4-FFF2-40B4-BE49-F238E27FC236}">
                    <a16:creationId xmlns:a16="http://schemas.microsoft.com/office/drawing/2014/main" id="{322FC726-BAE0-6912-98E7-1403518DDB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032001" y="5175250"/>
                <a:ext cx="304892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D650CBFC-2BB5-3A3B-1674-E3BA2C26D7A3}"/>
                </a:ext>
              </a:extLst>
            </p:cNvPr>
            <p:cNvGrpSpPr/>
            <p:nvPr/>
          </p:nvGrpSpPr>
          <p:grpSpPr>
            <a:xfrm>
              <a:off x="8210955" y="6001573"/>
              <a:ext cx="324057" cy="561975"/>
              <a:chOff x="1934028" y="5175250"/>
              <a:chExt cx="324057" cy="561975"/>
            </a:xfrm>
          </p:grpSpPr>
          <p:sp>
            <p:nvSpPr>
              <p:cNvPr id="255" name="Oval 254">
                <a:extLst>
                  <a:ext uri="{FF2B5EF4-FFF2-40B4-BE49-F238E27FC236}">
                    <a16:creationId xmlns:a16="http://schemas.microsoft.com/office/drawing/2014/main" id="{D0751535-A58E-00C0-3E22-9AB6EC3DEAD6}"/>
                  </a:ext>
                </a:extLst>
              </p:cNvPr>
              <p:cNvSpPr/>
              <p:nvPr/>
            </p:nvSpPr>
            <p:spPr bwMode="auto">
              <a:xfrm>
                <a:off x="1934028" y="5562600"/>
                <a:ext cx="152400" cy="174625"/>
              </a:xfrm>
              <a:prstGeom prst="ellipse">
                <a:avLst/>
              </a:prstGeom>
              <a:solidFill>
                <a:srgbClr val="CC00CC"/>
              </a:solidFill>
              <a:ln w="25400" cap="flat" cmpd="sng" algn="ctr">
                <a:noFill/>
                <a:prstDash val="solid"/>
                <a:round/>
                <a:headEnd type="none" w="med" len="med"/>
                <a:tailEnd type="triangl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56" name="Text Box 26">
                <a:extLst>
                  <a:ext uri="{FF2B5EF4-FFF2-40B4-BE49-F238E27FC236}">
                    <a16:creationId xmlns:a16="http://schemas.microsoft.com/office/drawing/2014/main" id="{841D1818-D778-6DF5-9F23-596B8FF95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88459" y="5175250"/>
                <a:ext cx="26962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CC00CC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</p:grpSp>
      </p:grpSp>
      <p:sp>
        <p:nvSpPr>
          <p:cNvPr id="131" name="Text Box 131">
            <a:extLst>
              <a:ext uri="{FF2B5EF4-FFF2-40B4-BE49-F238E27FC236}">
                <a16:creationId xmlns:a16="http://schemas.microsoft.com/office/drawing/2014/main" id="{12E83793-82E5-56ED-E9DF-9D10F9FA69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637" y="6188907"/>
            <a:ext cx="6222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+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</a:endParaRP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24038666-6409-4BAD-5F3A-EBDCDCBDD820}"/>
              </a:ext>
            </a:extLst>
          </p:cNvPr>
          <p:cNvGrpSpPr/>
          <p:nvPr/>
        </p:nvGrpSpPr>
        <p:grpSpPr>
          <a:xfrm flipV="1">
            <a:off x="3193117" y="4202152"/>
            <a:ext cx="693554" cy="664758"/>
            <a:chOff x="3156388" y="5012512"/>
            <a:chExt cx="693554" cy="664758"/>
          </a:xfrm>
        </p:grpSpPr>
        <p:sp>
          <p:nvSpPr>
            <p:cNvPr id="7" name="Rectangle 139">
              <a:extLst>
                <a:ext uri="{FF2B5EF4-FFF2-40B4-BE49-F238E27FC236}">
                  <a16:creationId xmlns:a16="http://schemas.microsoft.com/office/drawing/2014/main" id="{26400E91-96CB-E9D4-595A-B0F31BFD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6388" y="5220070"/>
              <a:ext cx="457200" cy="457200"/>
            </a:xfrm>
            <a:prstGeom prst="rect">
              <a:avLst/>
            </a:prstGeom>
            <a:noFill/>
            <a:ln w="25400" algn="ctr">
              <a:solidFill>
                <a:srgbClr val="FF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" name="Freeform 150">
              <a:extLst>
                <a:ext uri="{FF2B5EF4-FFF2-40B4-BE49-F238E27FC236}">
                  <a16:creationId xmlns:a16="http://schemas.microsoft.com/office/drawing/2014/main" id="{990ACFE7-D880-1AA7-1F6C-5DC6FAB2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842" y="5012512"/>
              <a:ext cx="546100" cy="609600"/>
            </a:xfrm>
            <a:custGeom>
              <a:avLst/>
              <a:gdLst>
                <a:gd name="T0" fmla="*/ 0 w 344"/>
                <a:gd name="T1" fmla="*/ 0 h 384"/>
                <a:gd name="T2" fmla="*/ 336 w 344"/>
                <a:gd name="T3" fmla="*/ 192 h 384"/>
                <a:gd name="T4" fmla="*/ 48 w 344"/>
                <a:gd name="T5" fmla="*/ 384 h 384"/>
                <a:gd name="T6" fmla="*/ 0 60000 65536"/>
                <a:gd name="T7" fmla="*/ 0 60000 65536"/>
                <a:gd name="T8" fmla="*/ 0 60000 65536"/>
                <a:gd name="T9" fmla="*/ 0 w 344"/>
                <a:gd name="T10" fmla="*/ 0 h 384"/>
                <a:gd name="T11" fmla="*/ 344 w 344"/>
                <a:gd name="T12" fmla="*/ 384 h 38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44" h="384">
                  <a:moveTo>
                    <a:pt x="0" y="0"/>
                  </a:moveTo>
                  <a:cubicBezTo>
                    <a:pt x="164" y="64"/>
                    <a:pt x="328" y="128"/>
                    <a:pt x="336" y="192"/>
                  </a:cubicBezTo>
                  <a:cubicBezTo>
                    <a:pt x="344" y="256"/>
                    <a:pt x="196" y="320"/>
                    <a:pt x="48" y="384"/>
                  </a:cubicBezTo>
                </a:path>
              </a:pathLst>
            </a:custGeom>
            <a:noFill/>
            <a:ln w="254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1" name="Text Box 155">
            <a:extLst>
              <a:ext uri="{FF2B5EF4-FFF2-40B4-BE49-F238E27FC236}">
                <a16:creationId xmlns:a16="http://schemas.microsoft.com/office/drawing/2014/main" id="{78D32599-E741-EC57-6232-FB9DE4EA1B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57600" y="40386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  <a:endParaRPr kumimoji="0" lang="en-US" altLang="en-US" sz="2400" b="0" i="1" u="none" strike="noStrike" kern="1200" cap="none" spc="0" normalizeH="0" baseline="-25000" noProof="0" dirty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254095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5.55556E-7 2.22222E-6 L 0.86302 -0.02408 " pathEditMode="relative" rAng="0" ptsTypes="AA">
                                      <p:cBhvr>
                                        <p:cTn id="24" dur="900" fill="hold"/>
                                        <p:tgtEl>
                                          <p:spTgt spid="2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3142" y="-120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220" grpId="0" animBg="1"/>
      <p:bldP spid="222" grpId="0"/>
      <p:bldP spid="135" grpId="0"/>
      <p:bldP spid="168" grpId="0" animBg="1"/>
      <p:bldP spid="171" grpId="0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Code</a:t>
            </a:r>
          </a:p>
        </p:txBody>
      </p:sp>
      <p:pic>
        <p:nvPicPr>
          <p:cNvPr id="306179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026"/>
          <a:stretch/>
        </p:blipFill>
        <p:spPr bwMode="auto">
          <a:xfrm>
            <a:off x="-35859" y="914400"/>
            <a:ext cx="9601200" cy="3505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636221258"/>
      </p:ext>
    </p:extLst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178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Code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436F3D0-B56B-4D53-9603-28118D681AB7}"/>
              </a:ext>
            </a:extLst>
          </p:cNvPr>
          <p:cNvGrpSpPr/>
          <p:nvPr/>
        </p:nvGrpSpPr>
        <p:grpSpPr>
          <a:xfrm>
            <a:off x="-304800" y="914400"/>
            <a:ext cx="9569570" cy="3657600"/>
            <a:chOff x="-304800" y="914400"/>
            <a:chExt cx="9569570" cy="3657600"/>
          </a:xfrm>
        </p:grpSpPr>
        <p:pic>
          <p:nvPicPr>
            <p:cNvPr id="306179" name="Picture 4"/>
            <p:cNvPicPr>
              <a:picLocks noChangeAspect="1" noChangeArrowheads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8209" r="-1012"/>
            <a:stretch/>
          </p:blipFill>
          <p:spPr bwMode="auto">
            <a:xfrm>
              <a:off x="-304800" y="914400"/>
              <a:ext cx="9569570" cy="365760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CB102E09-AA9E-489F-9BC9-026975AD272F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276600" y="1828800"/>
              <a:ext cx="2590800" cy="1412313"/>
            </a:xfrm>
            <a:prstGeom prst="rect">
              <a:avLst/>
            </a:prstGeom>
          </p:spPr>
        </p:pic>
      </p:grp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-361" b="31967"/>
          <a:stretch/>
        </p:blipFill>
        <p:spPr bwMode="auto">
          <a:xfrm>
            <a:off x="-381001" y="152399"/>
            <a:ext cx="9525001" cy="64274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1907078390"/>
      </p:ext>
    </p:extLst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058" t="8065" r="-1164" b="59672"/>
          <a:stretch/>
        </p:blipFill>
        <p:spPr bwMode="auto">
          <a:xfrm>
            <a:off x="76200" y="228600"/>
            <a:ext cx="9086850" cy="3429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721722287"/>
      </p:ext>
    </p:extLst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085" t="34641" r="23848" b="29730"/>
          <a:stretch/>
        </p:blipFill>
        <p:spPr bwMode="auto">
          <a:xfrm>
            <a:off x="152400" y="381000"/>
            <a:ext cx="8801098" cy="5029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67530" r="18391"/>
          <a:stretch/>
        </p:blipFill>
        <p:spPr bwMode="auto">
          <a:xfrm>
            <a:off x="-381000" y="2438400"/>
            <a:ext cx="9886888" cy="39159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987232416"/>
      </p:ext>
    </p:extLst>
  </p:cSld>
  <p:clrMapOvr>
    <a:masterClrMapping/>
  </p:clrMapOvr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Picture 2" descr="capture6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838200"/>
            <a:ext cx="8839200" cy="5237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A610DC36-38AD-4C81-AB9C-1DF19F1270E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529404"/>
            <a:ext cx="9257851" cy="5871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0292511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" name="Picture 77">
            <a:extLst>
              <a:ext uri="{FF2B5EF4-FFF2-40B4-BE49-F238E27FC236}">
                <a16:creationId xmlns:a16="http://schemas.microsoft.com/office/drawing/2014/main" id="{3885C589-64C9-45BB-93E2-EE692746C59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53125" y="4267200"/>
            <a:ext cx="3800475" cy="2370364"/>
          </a:xfrm>
          <a:prstGeom prst="rect">
            <a:avLst/>
          </a:prstGeom>
        </p:spPr>
      </p:pic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070702A-27F6-4A32-A8EA-3B4BE0A7BDFD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3824515"/>
            <a:ext cx="723850" cy="741304"/>
          </a:xfrm>
          <a:prstGeom prst="rect">
            <a:avLst/>
          </a:prstGeom>
        </p:spPr>
      </p:pic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557A84D9-F0D5-4138-A7C5-FEFC5CBB8281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0" name="Text Box 3">
              <a:extLst>
                <a:ext uri="{FF2B5EF4-FFF2-40B4-BE49-F238E27FC236}">
                  <a16:creationId xmlns:a16="http://schemas.microsoft.com/office/drawing/2014/main" id="{02E15388-BAD5-42A9-B173-7C6D85526A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3" name="Text Box 3">
              <a:extLst>
                <a:ext uri="{FF2B5EF4-FFF2-40B4-BE49-F238E27FC236}">
                  <a16:creationId xmlns:a16="http://schemas.microsoft.com/office/drawing/2014/main" id="{BAD62A7F-E623-412C-8F53-711AB09D3F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5" name="Straight Connector 34">
              <a:extLst>
                <a:ext uri="{FF2B5EF4-FFF2-40B4-BE49-F238E27FC236}">
                  <a16:creationId xmlns:a16="http://schemas.microsoft.com/office/drawing/2014/main" id="{E80846AC-FEC0-4C83-93C6-A56EC68272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38" name="Group 37">
            <a:extLst>
              <a:ext uri="{FF2B5EF4-FFF2-40B4-BE49-F238E27FC236}">
                <a16:creationId xmlns:a16="http://schemas.microsoft.com/office/drawing/2014/main" id="{7DC268E9-F7E3-4D82-BE77-38E0C35E447C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39" name="Straight Connector 38">
              <a:extLst>
                <a:ext uri="{FF2B5EF4-FFF2-40B4-BE49-F238E27FC236}">
                  <a16:creationId xmlns:a16="http://schemas.microsoft.com/office/drawing/2014/main" id="{34EB4BDB-A4F1-42CB-BD1C-32591C8CF9E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34282381-0F4E-4130-9441-736890E88B4E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42" name="Straight Connector 41">
                <a:extLst>
                  <a:ext uri="{FF2B5EF4-FFF2-40B4-BE49-F238E27FC236}">
                    <a16:creationId xmlns:a16="http://schemas.microsoft.com/office/drawing/2014/main" id="{D0024210-A79B-48D2-A9CF-0CAE624036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E092CD19-A218-4D2E-B0A5-4BB6762FCF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" name="Straight Connector 46">
                <a:extLst>
                  <a:ext uri="{FF2B5EF4-FFF2-40B4-BE49-F238E27FC236}">
                    <a16:creationId xmlns:a16="http://schemas.microsoft.com/office/drawing/2014/main" id="{07947BD1-EA63-4482-883E-9E268B3F26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" name="Straight Connector 47">
                <a:extLst>
                  <a:ext uri="{FF2B5EF4-FFF2-40B4-BE49-F238E27FC236}">
                    <a16:creationId xmlns:a16="http://schemas.microsoft.com/office/drawing/2014/main" id="{03C84FED-5A65-47C6-9992-3B5CC84BCD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49" name="Text Box 3">
            <a:extLst>
              <a:ext uri="{FF2B5EF4-FFF2-40B4-BE49-F238E27FC236}">
                <a16:creationId xmlns:a16="http://schemas.microsoft.com/office/drawing/2014/main" id="{BBD8FDDC-8B93-4151-9005-3B849807CF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37F2C2C6-6C06-44AC-9B2B-105068206C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D5C1328A-4AD9-4A1C-8FDA-DF038E682F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61" name="Straight Connector 60">
            <a:extLst>
              <a:ext uri="{FF2B5EF4-FFF2-40B4-BE49-F238E27FC236}">
                <a16:creationId xmlns:a16="http://schemas.microsoft.com/office/drawing/2014/main" id="{7724BEEE-6445-4633-82E4-73D9EBC9BAB1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4483D873-4FA5-4674-862B-482EE075CC37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8C25307-EC55-4DB0-B559-83247C713EDB}"/>
              </a:ext>
            </a:extLst>
          </p:cNvPr>
          <p:cNvGrpSpPr/>
          <p:nvPr/>
        </p:nvGrpSpPr>
        <p:grpSpPr>
          <a:xfrm>
            <a:off x="25400" y="1984515"/>
            <a:ext cx="9094990" cy="1685786"/>
            <a:chOff x="25400" y="1984514"/>
            <a:chExt cx="9094990" cy="4412972"/>
          </a:xfrm>
        </p:grpSpPr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81F3E5F8-B420-4CBA-990C-075BF9B75C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5E45651B-B909-4645-8276-23DE74475698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E072762-7D7F-4CA7-BE11-4275A99F61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E7FF9504-E8BA-4BB6-97A6-EECB38C882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8B2F1869-0841-4EB5-8D06-A8AB0DE98F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7DFC535F-EAAC-464D-87F5-FC6E8DD72E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042A36D1-3B23-461B-A9B4-AB6E19AADBA3}"/>
              </a:ext>
            </a:extLst>
          </p:cNvPr>
          <p:cNvGrpSpPr/>
          <p:nvPr/>
        </p:nvGrpSpPr>
        <p:grpSpPr>
          <a:xfrm>
            <a:off x="6362700" y="4903368"/>
            <a:ext cx="3306155" cy="1680950"/>
            <a:chOff x="6362700" y="4903368"/>
            <a:chExt cx="3306155" cy="1680950"/>
          </a:xfrm>
        </p:grpSpPr>
        <p:sp>
          <p:nvSpPr>
            <p:cNvPr id="79" name="Oval 78">
              <a:extLst>
                <a:ext uri="{FF2B5EF4-FFF2-40B4-BE49-F238E27FC236}">
                  <a16:creationId xmlns:a16="http://schemas.microsoft.com/office/drawing/2014/main" id="{BE499B83-CE51-4694-BCC2-C78FE9F94626}"/>
                </a:ext>
              </a:extLst>
            </p:cNvPr>
            <p:cNvSpPr/>
            <p:nvPr/>
          </p:nvSpPr>
          <p:spPr bwMode="auto">
            <a:xfrm>
              <a:off x="6705600" y="5740404"/>
              <a:ext cx="146050" cy="160564"/>
            </a:xfrm>
            <a:prstGeom prst="ellipse">
              <a:avLst/>
            </a:prstGeom>
            <a:solidFill>
              <a:srgbClr val="C00000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0" name="Oval 79">
              <a:extLst>
                <a:ext uri="{FF2B5EF4-FFF2-40B4-BE49-F238E27FC236}">
                  <a16:creationId xmlns:a16="http://schemas.microsoft.com/office/drawing/2014/main" id="{70603AA0-C931-4866-911E-9BD661BA7161}"/>
                </a:ext>
              </a:extLst>
            </p:cNvPr>
            <p:cNvSpPr/>
            <p:nvPr/>
          </p:nvSpPr>
          <p:spPr bwMode="auto">
            <a:xfrm>
              <a:off x="7741027" y="5096402"/>
              <a:ext cx="146050" cy="160564"/>
            </a:xfrm>
            <a:prstGeom prst="ellipse">
              <a:avLst/>
            </a:prstGeom>
            <a:solidFill>
              <a:srgbClr val="C00000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F28FC823-7FCB-44A3-B81B-1DC73E0971EB}"/>
                </a:ext>
              </a:extLst>
            </p:cNvPr>
            <p:cNvSpPr/>
            <p:nvPr/>
          </p:nvSpPr>
          <p:spPr bwMode="auto">
            <a:xfrm>
              <a:off x="8025039" y="5703664"/>
              <a:ext cx="146050" cy="160564"/>
            </a:xfrm>
            <a:prstGeom prst="ellipse">
              <a:avLst/>
            </a:prstGeom>
            <a:solidFill>
              <a:srgbClr val="C00000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2" name="Oval 81">
              <a:extLst>
                <a:ext uri="{FF2B5EF4-FFF2-40B4-BE49-F238E27FC236}">
                  <a16:creationId xmlns:a16="http://schemas.microsoft.com/office/drawing/2014/main" id="{58663DD9-BC3E-4573-9776-E436E6E30168}"/>
                </a:ext>
              </a:extLst>
            </p:cNvPr>
            <p:cNvSpPr/>
            <p:nvPr/>
          </p:nvSpPr>
          <p:spPr bwMode="auto">
            <a:xfrm>
              <a:off x="8610196" y="5701619"/>
              <a:ext cx="146050" cy="160564"/>
            </a:xfrm>
            <a:prstGeom prst="ellipse">
              <a:avLst/>
            </a:prstGeom>
            <a:solidFill>
              <a:srgbClr val="C00000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074BAACC-98EB-449D-888B-E5B34720D245}"/>
                </a:ext>
              </a:extLst>
            </p:cNvPr>
            <p:cNvSpPr/>
            <p:nvPr/>
          </p:nvSpPr>
          <p:spPr bwMode="auto">
            <a:xfrm>
              <a:off x="9522805" y="6423754"/>
              <a:ext cx="146050" cy="160564"/>
            </a:xfrm>
            <a:prstGeom prst="ellipse">
              <a:avLst/>
            </a:prstGeom>
            <a:solidFill>
              <a:srgbClr val="C00000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85" name="Picture 84">
              <a:extLst>
                <a:ext uri="{FF2B5EF4-FFF2-40B4-BE49-F238E27FC236}">
                  <a16:creationId xmlns:a16="http://schemas.microsoft.com/office/drawing/2014/main" id="{BCB12758-0577-4CDC-8C6C-80D2F62F59B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362700" y="5555340"/>
              <a:ext cx="302053" cy="571847"/>
            </a:xfrm>
            <a:prstGeom prst="rect">
              <a:avLst/>
            </a:prstGeom>
          </p:spPr>
        </p:pic>
        <p:pic>
          <p:nvPicPr>
            <p:cNvPr id="86" name="Picture 85">
              <a:extLst>
                <a:ext uri="{FF2B5EF4-FFF2-40B4-BE49-F238E27FC236}">
                  <a16:creationId xmlns:a16="http://schemas.microsoft.com/office/drawing/2014/main" id="{D3F4BA10-5158-4C09-AC91-196490195AC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77371" y="5508688"/>
              <a:ext cx="302053" cy="571847"/>
            </a:xfrm>
            <a:prstGeom prst="rect">
              <a:avLst/>
            </a:prstGeom>
          </p:spPr>
        </p:pic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A01169EB-1AE4-4C81-945E-FB1CD321388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9207610" y="6012471"/>
              <a:ext cx="302053" cy="571847"/>
            </a:xfrm>
            <a:prstGeom prst="rect">
              <a:avLst/>
            </a:prstGeom>
          </p:spPr>
        </p:pic>
        <p:pic>
          <p:nvPicPr>
            <p:cNvPr id="88" name="Picture 87">
              <a:extLst>
                <a:ext uri="{FF2B5EF4-FFF2-40B4-BE49-F238E27FC236}">
                  <a16:creationId xmlns:a16="http://schemas.microsoft.com/office/drawing/2014/main" id="{28BA22E6-5002-44D0-BC58-69B79020161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410385" y="4903368"/>
              <a:ext cx="302053" cy="571847"/>
            </a:xfrm>
            <a:prstGeom prst="rect">
              <a:avLst/>
            </a:prstGeom>
          </p:spPr>
        </p:pic>
        <p:pic>
          <p:nvPicPr>
            <p:cNvPr id="89" name="Picture 88">
              <a:extLst>
                <a:ext uri="{FF2B5EF4-FFF2-40B4-BE49-F238E27FC236}">
                  <a16:creationId xmlns:a16="http://schemas.microsoft.com/office/drawing/2014/main" id="{07D4D0CC-D5BE-437F-B1E7-2AF0430B97C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8280548" y="5493304"/>
              <a:ext cx="302053" cy="571847"/>
            </a:xfrm>
            <a:prstGeom prst="rect">
              <a:avLst/>
            </a:prstGeom>
          </p:spPr>
        </p:pic>
      </p:grpSp>
      <p:sp>
        <p:nvSpPr>
          <p:cNvPr id="122" name="AutoShape 58">
            <a:extLst>
              <a:ext uri="{FF2B5EF4-FFF2-40B4-BE49-F238E27FC236}">
                <a16:creationId xmlns:a16="http://schemas.microsoft.com/office/drawing/2014/main" id="{7D7C947E-D6C2-4D3F-9628-50EA8248E7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3809999"/>
            <a:ext cx="6800926" cy="2857451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Recursive backtracking sometimes solves the same </a:t>
            </a:r>
            <a:br>
              <a:rPr lang="en-US" sz="2400" dirty="0"/>
            </a:br>
            <a:r>
              <a:rPr lang="en-US" sz="2400" dirty="0"/>
              <a:t>  sub-instance an exponential number of times.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Dynamic programming </a:t>
            </a:r>
            <a:br>
              <a:rPr lang="en-US" sz="2400" dirty="0"/>
            </a:br>
            <a:r>
              <a:rPr lang="en-US" sz="2400" dirty="0"/>
              <a:t>  reduces the total computation time </a:t>
            </a:r>
          </a:p>
        </p:txBody>
      </p:sp>
      <p:sp>
        <p:nvSpPr>
          <p:cNvPr id="123" name="Text Box 3">
            <a:extLst>
              <a:ext uri="{FF2B5EF4-FFF2-40B4-BE49-F238E27FC236}">
                <a16:creationId xmlns:a16="http://schemas.microsoft.com/office/drawing/2014/main" id="{5B79F698-C5FB-44F3-85B8-E8CBCAEEEA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124" name="Text Box 3">
            <a:extLst>
              <a:ext uri="{FF2B5EF4-FFF2-40B4-BE49-F238E27FC236}">
                <a16:creationId xmlns:a16="http://schemas.microsoft.com/office/drawing/2014/main" id="{D764DCA7-B708-4767-8D17-DB9678507C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</p:spTree>
    <p:extLst>
      <p:ext uri="{BB962C8B-B14F-4D97-AF65-F5344CB8AC3E}">
        <p14:creationId xmlns:p14="http://schemas.microsoft.com/office/powerpoint/2010/main" val="31821077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2" grpId="0" animBg="1"/>
      <p:bldP spid="123" grpId="0"/>
      <p:bldP spid="124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4370" name="Rectangle 2"/>
          <p:cNvSpPr>
            <a:spLocks noGrp="1" noChangeAspect="1" noChangeArrowheads="1"/>
          </p:cNvSpPr>
          <p:nvPr>
            <p:ph type="title"/>
          </p:nvPr>
        </p:nvSpPr>
        <p:spPr>
          <a:xfrm>
            <a:off x="457200" y="0"/>
            <a:ext cx="8229600" cy="9144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Job/Event Scheduling Problem</a:t>
            </a:r>
          </a:p>
        </p:txBody>
      </p:sp>
      <p:pic>
        <p:nvPicPr>
          <p:cNvPr id="314371" name="Picture 3" descr="j0301392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914400"/>
            <a:ext cx="942975" cy="890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2" name="Picture 4" descr="j0382604"/>
          <p:cNvPicPr preferRelativeResize="0"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22513" y="5410200"/>
            <a:ext cx="954087" cy="1336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3" name="Picture 5" descr="j0398167"/>
          <p:cNvPicPr preferRelativeResize="0"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1475" y="3579813"/>
            <a:ext cx="1033463" cy="1457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4" name="Picture 6" descr="pe02655_"/>
          <p:cNvPicPr preferRelativeResize="0"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0559" y="5371306"/>
            <a:ext cx="1060450" cy="130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5" name="Picture 7" descr="j0089584"/>
          <p:cNvPicPr preferRelativeResize="0"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400" y="914400"/>
            <a:ext cx="1095375" cy="118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6" name="Picture 8" descr="j0089872"/>
          <p:cNvPicPr preferRelativeResize="0"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438400"/>
            <a:ext cx="2720975" cy="2757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7" name="Picture 9" descr="pe06213_"/>
          <p:cNvPicPr preferRelativeResize="0"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75600" y="3505200"/>
            <a:ext cx="1168400" cy="11382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8" name="Picture 10" descr="pe06222_"/>
          <p:cNvPicPr preferRelativeResize="0"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7000" y="3505200"/>
            <a:ext cx="1039813" cy="118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79" name="Picture 11" descr="j0338452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14800" y="5334000"/>
            <a:ext cx="1046163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0" name="Picture 12" descr="j0363570"/>
          <p:cNvPicPr preferRelativeResize="0"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066800"/>
            <a:ext cx="969963" cy="1085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1" name="Picture 13" descr="j0301386"/>
          <p:cNvPicPr preferRelativeResize="0">
            <a:picLocks noChangeAspect="1" noChangeArrowheads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914400"/>
            <a:ext cx="1193800" cy="95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2" name="Picture 14" descr="j0231773"/>
          <p:cNvPicPr preferRelativeResize="0"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72200" y="5410200"/>
            <a:ext cx="1066800" cy="1223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3" name="Picture 15" descr="j0301390"/>
          <p:cNvPicPr preferRelativeResize="0">
            <a:picLocks noChangeAspect="1" noChangeArrowheads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171575"/>
            <a:ext cx="1295400" cy="803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4" name="Picture 16" descr="j0335734"/>
          <p:cNvPicPr preferRelativeResize="0">
            <a:picLocks noChangeAspect="1" noChangeArrowheads="1"/>
          </p:cNvPicPr>
          <p:nvPr/>
        </p:nvPicPr>
        <p:blipFill>
          <a:blip r:embed="rId1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24800" y="5562600"/>
            <a:ext cx="884238" cy="1039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5" name="Picture 17" descr="j0332900"/>
          <p:cNvPicPr preferRelativeResize="0">
            <a:picLocks noChangeAspect="1" noChangeArrowheads="1"/>
          </p:cNvPicPr>
          <p:nvPr/>
        </p:nvPicPr>
        <p:blipFill>
          <a:blip r:embed="rId1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24600" y="2209800"/>
            <a:ext cx="1341438" cy="903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4386" name="Picture 18" descr="j0398071"/>
          <p:cNvPicPr preferRelativeResize="0">
            <a:picLocks noChangeAspect="1" noChangeArrowheads="1"/>
          </p:cNvPicPr>
          <p:nvPr/>
        </p:nvPicPr>
        <p:blipFill>
          <a:blip r:embed="rId1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53400" y="2286000"/>
            <a:ext cx="815975" cy="88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4387" name="Text Box 19"/>
          <p:cNvSpPr txBox="1">
            <a:spLocks noChangeArrowheads="1"/>
          </p:cNvSpPr>
          <p:nvPr/>
        </p:nvSpPr>
        <p:spPr bwMode="auto">
          <a:xfrm>
            <a:off x="3409950" y="2209800"/>
            <a:ext cx="2686050" cy="2289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Schedule as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many events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your room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 possible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4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14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14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4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14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4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43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143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143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143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4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4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143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43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43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143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43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14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4370" grpId="0"/>
      <p:bldP spid="314387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2546" name="Text Box 2"/>
          <p:cNvSpPr txBox="1">
            <a:spLocks noChangeArrowheads="1"/>
          </p:cNvSpPr>
          <p:nvPr/>
        </p:nvSpPr>
        <p:spPr bwMode="auto">
          <a:xfrm>
            <a:off x="76200" y="1541463"/>
            <a:ext cx="93726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Ingredients: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Events with starting and finishing times</a:t>
            </a:r>
          </a:p>
          <a:p>
            <a:pPr lvl="1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and weights</a:t>
            </a:r>
          </a:p>
          <a:p>
            <a:pPr lvl="1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,… ,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lang="el-GR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Solutions: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 set of events that do not overlap.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of Solution: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Total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weight of events scheduled.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Goal: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Given a set of events, schedule </a:t>
            </a:r>
            <a:r>
              <a:rPr kumimoji="0" lang="en-US" alt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max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weight</a:t>
            </a:r>
          </a:p>
        </p:txBody>
      </p:sp>
      <p:pic>
        <p:nvPicPr>
          <p:cNvPr id="317444" name="Picture 4" descr="pe02655_"/>
          <p:cNvPicPr preferRelativeResize="0"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1150" y="5486400"/>
            <a:ext cx="1060450" cy="1301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7445" name="Picture 5" descr="j0089872"/>
          <p:cNvPicPr preferRelativeResize="0"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5410200"/>
            <a:ext cx="1292225" cy="130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89496091-4A88-4483-AD60-5565D776982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25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725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725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7254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7254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725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7254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25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725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7254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418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1771523" name="Rectangle 3"/>
          <p:cNvSpPr>
            <a:spLocks noChangeArrowheads="1"/>
          </p:cNvSpPr>
          <p:nvPr/>
        </p:nvSpPr>
        <p:spPr bwMode="auto">
          <a:xfrm>
            <a:off x="3061561" y="4525963"/>
            <a:ext cx="3069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Earliest Finishing Time</a:t>
            </a:r>
          </a:p>
        </p:txBody>
      </p:sp>
      <p:sp>
        <p:nvSpPr>
          <p:cNvPr id="1771524" name="Rectangle 4"/>
          <p:cNvSpPr>
            <a:spLocks noChangeArrowheads="1"/>
          </p:cNvSpPr>
          <p:nvPr/>
        </p:nvSpPr>
        <p:spPr bwMode="auto">
          <a:xfrm>
            <a:off x="3048000" y="5108575"/>
            <a:ext cx="4097597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Schedule the event which will 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free up your room for someone 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else as soon as possible.</a:t>
            </a:r>
          </a:p>
        </p:txBody>
      </p:sp>
      <p:sp>
        <p:nvSpPr>
          <p:cNvPr id="1771525" name="Rectangle 5"/>
          <p:cNvSpPr>
            <a:spLocks noChangeArrowheads="1"/>
          </p:cNvSpPr>
          <p:nvPr/>
        </p:nvSpPr>
        <p:spPr bwMode="auto">
          <a:xfrm>
            <a:off x="868363" y="5105400"/>
            <a:ext cx="16353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Motivation: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2B93E80-24A3-4BAF-A946-2CAEA1BC12D9}"/>
              </a:ext>
            </a:extLst>
          </p:cNvPr>
          <p:cNvGrpSpPr/>
          <p:nvPr/>
        </p:nvGrpSpPr>
        <p:grpSpPr>
          <a:xfrm>
            <a:off x="2209800" y="1524000"/>
            <a:ext cx="4191000" cy="2743200"/>
            <a:chOff x="2209800" y="1524000"/>
            <a:chExt cx="4191000" cy="2743200"/>
          </a:xfrm>
        </p:grpSpPr>
        <p:sp>
          <p:nvSpPr>
            <p:cNvPr id="316422" name="Line 6"/>
            <p:cNvSpPr>
              <a:spLocks noChangeShapeType="1"/>
            </p:cNvSpPr>
            <p:nvPr/>
          </p:nvSpPr>
          <p:spPr bwMode="auto">
            <a:xfrm>
              <a:off x="2362200" y="1676400"/>
              <a:ext cx="17526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3" name="Line 7"/>
            <p:cNvSpPr>
              <a:spLocks noChangeShapeType="1"/>
            </p:cNvSpPr>
            <p:nvPr/>
          </p:nvSpPr>
          <p:spPr bwMode="auto">
            <a:xfrm>
              <a:off x="4343400" y="1676400"/>
              <a:ext cx="17526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4" name="Line 8"/>
            <p:cNvSpPr>
              <a:spLocks noChangeShapeType="1"/>
            </p:cNvSpPr>
            <p:nvPr/>
          </p:nvSpPr>
          <p:spPr bwMode="auto">
            <a:xfrm>
              <a:off x="3810000" y="1524000"/>
              <a:ext cx="762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5" name="Line 9"/>
            <p:cNvSpPr>
              <a:spLocks noChangeShapeType="1"/>
            </p:cNvSpPr>
            <p:nvPr/>
          </p:nvSpPr>
          <p:spPr bwMode="auto">
            <a:xfrm>
              <a:off x="2438400" y="38100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6" name="Line 10"/>
            <p:cNvSpPr>
              <a:spLocks noChangeShapeType="1"/>
            </p:cNvSpPr>
            <p:nvPr/>
          </p:nvSpPr>
          <p:spPr bwMode="auto">
            <a:xfrm>
              <a:off x="2438400" y="36576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7" name="Line 11"/>
            <p:cNvSpPr>
              <a:spLocks noChangeShapeType="1"/>
            </p:cNvSpPr>
            <p:nvPr/>
          </p:nvSpPr>
          <p:spPr bwMode="auto">
            <a:xfrm>
              <a:off x="3352800" y="36576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8" name="Line 12"/>
            <p:cNvSpPr>
              <a:spLocks noChangeShapeType="1"/>
            </p:cNvSpPr>
            <p:nvPr/>
          </p:nvSpPr>
          <p:spPr bwMode="auto">
            <a:xfrm>
              <a:off x="4267200" y="36576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29" name="Line 13"/>
            <p:cNvSpPr>
              <a:spLocks noChangeShapeType="1"/>
            </p:cNvSpPr>
            <p:nvPr/>
          </p:nvSpPr>
          <p:spPr bwMode="auto">
            <a:xfrm>
              <a:off x="5181600" y="36576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0" name="Line 14"/>
            <p:cNvSpPr>
              <a:spLocks noChangeShapeType="1"/>
            </p:cNvSpPr>
            <p:nvPr/>
          </p:nvSpPr>
          <p:spPr bwMode="auto">
            <a:xfrm>
              <a:off x="3810000" y="3505200"/>
              <a:ext cx="762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1" name="Line 15"/>
            <p:cNvSpPr>
              <a:spLocks noChangeShapeType="1"/>
            </p:cNvSpPr>
            <p:nvPr/>
          </p:nvSpPr>
          <p:spPr bwMode="auto">
            <a:xfrm>
              <a:off x="2438400" y="39624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2" name="Line 16"/>
            <p:cNvSpPr>
              <a:spLocks noChangeShapeType="1"/>
            </p:cNvSpPr>
            <p:nvPr/>
          </p:nvSpPr>
          <p:spPr bwMode="auto">
            <a:xfrm>
              <a:off x="2438400" y="41148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3" name="Line 17"/>
            <p:cNvSpPr>
              <a:spLocks noChangeShapeType="1"/>
            </p:cNvSpPr>
            <p:nvPr/>
          </p:nvSpPr>
          <p:spPr bwMode="auto">
            <a:xfrm>
              <a:off x="2438400" y="42672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4" name="Line 18"/>
            <p:cNvSpPr>
              <a:spLocks noChangeShapeType="1"/>
            </p:cNvSpPr>
            <p:nvPr/>
          </p:nvSpPr>
          <p:spPr bwMode="auto">
            <a:xfrm>
              <a:off x="4800600" y="38100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5" name="Line 19"/>
            <p:cNvSpPr>
              <a:spLocks noChangeShapeType="1"/>
            </p:cNvSpPr>
            <p:nvPr/>
          </p:nvSpPr>
          <p:spPr bwMode="auto">
            <a:xfrm>
              <a:off x="4800600" y="39624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6" name="Line 20"/>
            <p:cNvSpPr>
              <a:spLocks noChangeShapeType="1"/>
            </p:cNvSpPr>
            <p:nvPr/>
          </p:nvSpPr>
          <p:spPr bwMode="auto">
            <a:xfrm>
              <a:off x="4800600" y="41148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7" name="Line 21"/>
            <p:cNvSpPr>
              <a:spLocks noChangeShapeType="1"/>
            </p:cNvSpPr>
            <p:nvPr/>
          </p:nvSpPr>
          <p:spPr bwMode="auto">
            <a:xfrm>
              <a:off x="4800600" y="4267200"/>
              <a:ext cx="1143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8" name="Line 22"/>
            <p:cNvSpPr>
              <a:spLocks noChangeShapeType="1"/>
            </p:cNvSpPr>
            <p:nvPr/>
          </p:nvSpPr>
          <p:spPr bwMode="auto">
            <a:xfrm>
              <a:off x="2209800" y="2527300"/>
              <a:ext cx="4191000" cy="0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39" name="Line 23"/>
            <p:cNvSpPr>
              <a:spLocks noChangeShapeType="1"/>
            </p:cNvSpPr>
            <p:nvPr/>
          </p:nvSpPr>
          <p:spPr bwMode="auto">
            <a:xfrm>
              <a:off x="2514600" y="26924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40" name="Line 24"/>
            <p:cNvSpPr>
              <a:spLocks noChangeShapeType="1"/>
            </p:cNvSpPr>
            <p:nvPr/>
          </p:nvSpPr>
          <p:spPr bwMode="auto">
            <a:xfrm>
              <a:off x="3429000" y="26924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41" name="Line 25"/>
            <p:cNvSpPr>
              <a:spLocks noChangeShapeType="1"/>
            </p:cNvSpPr>
            <p:nvPr/>
          </p:nvSpPr>
          <p:spPr bwMode="auto">
            <a:xfrm>
              <a:off x="4343400" y="26924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42" name="Line 26"/>
            <p:cNvSpPr>
              <a:spLocks noChangeShapeType="1"/>
            </p:cNvSpPr>
            <p:nvPr/>
          </p:nvSpPr>
          <p:spPr bwMode="auto">
            <a:xfrm>
              <a:off x="5257800" y="2692400"/>
              <a:ext cx="762000" cy="0"/>
            </a:xfrm>
            <a:prstGeom prst="line">
              <a:avLst/>
            </a:prstGeom>
            <a:noFill/>
            <a:ln w="38100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" name="Group 27"/>
          <p:cNvGrpSpPr>
            <a:grpSpLocks/>
          </p:cNvGrpSpPr>
          <p:nvPr/>
        </p:nvGrpSpPr>
        <p:grpSpPr bwMode="auto">
          <a:xfrm>
            <a:off x="2362200" y="1676400"/>
            <a:ext cx="1752600" cy="1981200"/>
            <a:chOff x="1488" y="1488"/>
            <a:chExt cx="1104" cy="1248"/>
          </a:xfrm>
        </p:grpSpPr>
        <p:sp>
          <p:nvSpPr>
            <p:cNvPr id="316445" name="Line 28"/>
            <p:cNvSpPr>
              <a:spLocks noChangeShapeType="1"/>
            </p:cNvSpPr>
            <p:nvPr/>
          </p:nvSpPr>
          <p:spPr bwMode="auto">
            <a:xfrm>
              <a:off x="1488" y="1488"/>
              <a:ext cx="1104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46" name="Line 29"/>
            <p:cNvSpPr>
              <a:spLocks noChangeShapeType="1"/>
            </p:cNvSpPr>
            <p:nvPr/>
          </p:nvSpPr>
          <p:spPr bwMode="auto">
            <a:xfrm>
              <a:off x="1536" y="2736"/>
              <a:ext cx="48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16447" name="Line 30"/>
            <p:cNvSpPr>
              <a:spLocks noChangeShapeType="1"/>
            </p:cNvSpPr>
            <p:nvPr/>
          </p:nvSpPr>
          <p:spPr bwMode="auto">
            <a:xfrm>
              <a:off x="1584" y="2128"/>
              <a:ext cx="480" cy="0"/>
            </a:xfrm>
            <a:prstGeom prst="lin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71551" name="Rectangle 31"/>
          <p:cNvSpPr>
            <a:spLocks noChangeArrowheads="1"/>
          </p:cNvSpPr>
          <p:nvPr/>
        </p:nvSpPr>
        <p:spPr bwMode="auto">
          <a:xfrm>
            <a:off x="871538" y="4525963"/>
            <a:ext cx="21900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Criteria:</a:t>
            </a:r>
          </a:p>
        </p:txBody>
      </p:sp>
      <p:sp>
        <p:nvSpPr>
          <p:cNvPr id="32" name="Rectangle 2">
            <a:extLst>
              <a:ext uri="{FF2B5EF4-FFF2-40B4-BE49-F238E27FC236}">
                <a16:creationId xmlns:a16="http://schemas.microsoft.com/office/drawing/2014/main" id="{B4BCCC5D-220C-40F8-ABFB-23AF4A01117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Event Scheduling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4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64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64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15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715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715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71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6418" grpId="0"/>
      <p:bldP spid="1771523" grpId="0" autoUpdateAnimBg="0"/>
      <p:bldP spid="1771524" grpId="0" autoUpdateAnimBg="0"/>
      <p:bldP spid="1771525" grpId="0" autoUpdateAnimBg="0"/>
      <p:bldP spid="1771551" grpId="0" autoUpdateAnimBg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466" name="Rectangle 2"/>
          <p:cNvSpPr>
            <a:spLocks noGrp="1" noChangeArrowheads="1"/>
          </p:cNvSpPr>
          <p:nvPr>
            <p:ph type="title"/>
          </p:nvPr>
        </p:nvSpPr>
        <p:spPr>
          <a:xfrm>
            <a:off x="304800" y="152400"/>
            <a:ext cx="8686800" cy="1219200"/>
          </a:xfrm>
        </p:spPr>
        <p:txBody>
          <a:bodyPr/>
          <a:lstStyle/>
          <a:p>
            <a:pPr eaLnBrk="1" hangingPunct="1"/>
            <a:r>
              <a:rPr lang="en-US" altLang="en-US"/>
              <a:t>Greedy Algorithm</a:t>
            </a:r>
          </a:p>
        </p:txBody>
      </p:sp>
      <p:sp>
        <p:nvSpPr>
          <p:cNvPr id="318467" name="Rectangle 3"/>
          <p:cNvSpPr>
            <a:spLocks noChangeArrowheads="1"/>
          </p:cNvSpPr>
          <p:nvPr/>
        </p:nvSpPr>
        <p:spPr bwMode="auto">
          <a:xfrm>
            <a:off x="3810000" y="4551363"/>
            <a:ext cx="306968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Earliest Finishing Time</a:t>
            </a:r>
          </a:p>
        </p:txBody>
      </p:sp>
      <p:sp>
        <p:nvSpPr>
          <p:cNvPr id="318468" name="Rectangle 4"/>
          <p:cNvSpPr>
            <a:spLocks noChangeArrowheads="1"/>
          </p:cNvSpPr>
          <p:nvPr/>
        </p:nvSpPr>
        <p:spPr bwMode="auto">
          <a:xfrm>
            <a:off x="3048000" y="5108575"/>
            <a:ext cx="4097597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Schedule the event which will 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free up your room for someone 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else as soon as possible.</a:t>
            </a:r>
          </a:p>
        </p:txBody>
      </p:sp>
      <p:sp>
        <p:nvSpPr>
          <p:cNvPr id="318469" name="Rectangle 5"/>
          <p:cNvSpPr>
            <a:spLocks noChangeArrowheads="1"/>
          </p:cNvSpPr>
          <p:nvPr/>
        </p:nvSpPr>
        <p:spPr bwMode="auto">
          <a:xfrm>
            <a:off x="868363" y="5105400"/>
            <a:ext cx="16353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Motivation:</a:t>
            </a:r>
          </a:p>
        </p:txBody>
      </p:sp>
      <p:sp>
        <p:nvSpPr>
          <p:cNvPr id="318470" name="Line 6"/>
          <p:cNvSpPr>
            <a:spLocks noChangeShapeType="1"/>
          </p:cNvSpPr>
          <p:nvPr/>
        </p:nvSpPr>
        <p:spPr bwMode="auto">
          <a:xfrm>
            <a:off x="2362200" y="1676400"/>
            <a:ext cx="1752600" cy="0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18471" name="Line 7"/>
          <p:cNvSpPr>
            <a:spLocks noChangeShapeType="1"/>
          </p:cNvSpPr>
          <p:nvPr/>
        </p:nvSpPr>
        <p:spPr bwMode="auto">
          <a:xfrm>
            <a:off x="4343400" y="1676400"/>
            <a:ext cx="1752600" cy="0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18472" name="Line 8"/>
          <p:cNvSpPr>
            <a:spLocks noChangeShapeType="1"/>
          </p:cNvSpPr>
          <p:nvPr/>
        </p:nvSpPr>
        <p:spPr bwMode="auto">
          <a:xfrm>
            <a:off x="3810000" y="1524000"/>
            <a:ext cx="762000" cy="0"/>
          </a:xfrm>
          <a:prstGeom prst="lin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73577" name="Line 9"/>
          <p:cNvSpPr>
            <a:spLocks noChangeShapeType="1"/>
          </p:cNvSpPr>
          <p:nvPr/>
        </p:nvSpPr>
        <p:spPr bwMode="auto">
          <a:xfrm>
            <a:off x="2362200" y="1676400"/>
            <a:ext cx="1752600" cy="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18474" name="Rectangle 10"/>
          <p:cNvSpPr>
            <a:spLocks noChangeArrowheads="1"/>
          </p:cNvSpPr>
          <p:nvPr/>
        </p:nvSpPr>
        <p:spPr bwMode="auto">
          <a:xfrm>
            <a:off x="871538" y="4525963"/>
            <a:ext cx="21900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Greedy Criteria:</a:t>
            </a:r>
          </a:p>
        </p:txBody>
      </p:sp>
      <p:grpSp>
        <p:nvGrpSpPr>
          <p:cNvPr id="2" name="Group 11"/>
          <p:cNvGrpSpPr>
            <a:grpSpLocks/>
          </p:cNvGrpSpPr>
          <p:nvPr/>
        </p:nvGrpSpPr>
        <p:grpSpPr bwMode="auto">
          <a:xfrm>
            <a:off x="2482850" y="1108075"/>
            <a:ext cx="3721100" cy="601663"/>
            <a:chOff x="1564" y="698"/>
            <a:chExt cx="2344" cy="379"/>
          </a:xfrm>
        </p:grpSpPr>
        <p:sp>
          <p:nvSpPr>
            <p:cNvPr id="318477" name="Text Box 12"/>
            <p:cNvSpPr txBox="1">
              <a:spLocks noChangeArrowheads="1"/>
            </p:cNvSpPr>
            <p:nvPr/>
          </p:nvSpPr>
          <p:spPr bwMode="auto">
            <a:xfrm>
              <a:off x="2438" y="698"/>
              <a:ext cx="404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100</a:t>
              </a:r>
            </a:p>
          </p:txBody>
        </p:sp>
        <p:sp>
          <p:nvSpPr>
            <p:cNvPr id="318478" name="Text Box 13"/>
            <p:cNvSpPr txBox="1">
              <a:spLocks noChangeArrowheads="1"/>
            </p:cNvSpPr>
            <p:nvPr/>
          </p:nvSpPr>
          <p:spPr bwMode="auto">
            <a:xfrm>
              <a:off x="1564" y="786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18479" name="Text Box 14"/>
            <p:cNvSpPr txBox="1">
              <a:spLocks noChangeArrowheads="1"/>
            </p:cNvSpPr>
            <p:nvPr/>
          </p:nvSpPr>
          <p:spPr bwMode="auto">
            <a:xfrm>
              <a:off x="3696" y="789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1773583" name="Line 15"/>
          <p:cNvSpPr>
            <a:spLocks noChangeShapeType="1"/>
          </p:cNvSpPr>
          <p:nvPr/>
        </p:nvSpPr>
        <p:spPr bwMode="auto">
          <a:xfrm flipV="1">
            <a:off x="1371600" y="4267200"/>
            <a:ext cx="5791200" cy="228600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" name="Rectangle 2">
            <a:extLst>
              <a:ext uri="{FF2B5EF4-FFF2-40B4-BE49-F238E27FC236}">
                <a16:creationId xmlns:a16="http://schemas.microsoft.com/office/drawing/2014/main" id="{FF12BFE8-B982-4369-9667-8A69249AFDE1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735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35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3577" grpId="0" animBg="1"/>
      <p:bldP spid="1773583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433" y="538565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36395"/>
              <a:gd name="adj2" fmla="val 161722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Which event should I take first?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2618" y="4286129"/>
            <a:ext cx="2086382" cy="467855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The </a:t>
            </a:r>
            <a:r>
              <a:rPr lang="en-US" altLang="en-US" sz="2400" dirty="0">
                <a:solidFill>
                  <a:srgbClr val="FFC000"/>
                </a:solidFill>
              </a:rPr>
              <a:t>k</a:t>
            </a:r>
            <a:r>
              <a:rPr lang="en-US" altLang="en-US" sz="2400" baseline="30000" dirty="0">
                <a:solidFill>
                  <a:srgbClr val="FFC000"/>
                </a:solidFill>
              </a:rPr>
              <a:t>th</a:t>
            </a:r>
            <a:r>
              <a:rPr lang="en-US" altLang="en-US" sz="2400" dirty="0">
                <a:solidFill>
                  <a:srgbClr val="FFFFFF"/>
                </a:solidFill>
              </a:rPr>
              <a:t> event.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1" name="Freeform 2">
            <a:extLst>
              <a:ext uri="{FF2B5EF4-FFF2-40B4-BE49-F238E27FC236}">
                <a16:creationId xmlns:a16="http://schemas.microsoft.com/office/drawing/2014/main" id="{732623AA-EA73-467A-8F97-6EFD598279EF}"/>
              </a:ext>
            </a:extLst>
          </p:cNvPr>
          <p:cNvSpPr/>
          <p:nvPr/>
        </p:nvSpPr>
        <p:spPr>
          <a:xfrm>
            <a:off x="1694753" y="5418389"/>
            <a:ext cx="3035568" cy="382551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CA07F266-4D49-4BD2-9DC2-5A17333DBF53}"/>
              </a:ext>
            </a:extLst>
          </p:cNvPr>
          <p:cNvGrpSpPr/>
          <p:nvPr/>
        </p:nvGrpSpPr>
        <p:grpSpPr>
          <a:xfrm>
            <a:off x="1025433" y="5591628"/>
            <a:ext cx="926857" cy="1187142"/>
            <a:chOff x="294759" y="5385625"/>
            <a:chExt cx="926857" cy="1015175"/>
          </a:xfrm>
        </p:grpSpPr>
        <p:sp>
          <p:nvSpPr>
            <p:cNvPr id="63" name="Text Box 23">
              <a:extLst>
                <a:ext uri="{FF2B5EF4-FFF2-40B4-BE49-F238E27FC236}">
                  <a16:creationId xmlns:a16="http://schemas.microsoft.com/office/drawing/2014/main" id="{26855F2F-4005-413A-93A5-CF0F2E71F1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4759" y="5534567"/>
              <a:ext cx="926857" cy="5527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At the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i</a:t>
              </a:r>
              <a:r>
                <a:rPr kumimoji="0" lang="en-CA" altLang="en-US" sz="1800" b="0" i="0" u="none" strike="noStrike" kern="1200" cap="none" spc="0" normalizeH="0" baseline="3000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67FA78DA-3B13-4707-8B47-F51C84874BDC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B6EB3079-B8CA-4C23-BF6A-1C4AE5D93011}"/>
              </a:ext>
            </a:extLst>
          </p:cNvPr>
          <p:cNvGrpSpPr/>
          <p:nvPr/>
        </p:nvGrpSpPr>
        <p:grpSpPr>
          <a:xfrm>
            <a:off x="4610095" y="5588000"/>
            <a:ext cx="978152" cy="1187142"/>
            <a:chOff x="269111" y="5385625"/>
            <a:chExt cx="978152" cy="1015175"/>
          </a:xfrm>
        </p:grpSpPr>
        <p:sp>
          <p:nvSpPr>
            <p:cNvPr id="72" name="Text Box 23">
              <a:extLst>
                <a:ext uri="{FF2B5EF4-FFF2-40B4-BE49-F238E27FC236}">
                  <a16:creationId xmlns:a16="http://schemas.microsoft.com/office/drawing/2014/main" id="{DE6CC06A-850A-4D84-8801-B8506724D3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9111" y="5534567"/>
              <a:ext cx="978152" cy="5527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At the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CA" altLang="en-US" sz="1800" dirty="0">
                  <a:solidFill>
                    <a:srgbClr val="FFC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k</a:t>
              </a:r>
              <a:r>
                <a:rPr kumimoji="0" lang="en-CA" altLang="en-US" sz="1800" b="0" i="0" u="none" strike="noStrike" kern="1200" cap="none" spc="0" normalizeH="0" baseline="30000" noProof="0" dirty="0" err="1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77" name="Oval 76">
              <a:extLst>
                <a:ext uri="{FF2B5EF4-FFF2-40B4-BE49-F238E27FC236}">
                  <a16:creationId xmlns:a16="http://schemas.microsoft.com/office/drawing/2014/main" id="{DFDC394B-70F8-4D24-BB2D-D5670EB0DCFD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78" name="Group 29">
            <a:extLst>
              <a:ext uri="{FF2B5EF4-FFF2-40B4-BE49-F238E27FC236}">
                <a16:creationId xmlns:a16="http://schemas.microsoft.com/office/drawing/2014/main" id="{ADD954B9-FEA1-4225-886B-B191A0147D8C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79" name="Freeform 30">
              <a:extLst>
                <a:ext uri="{FF2B5EF4-FFF2-40B4-BE49-F238E27FC236}">
                  <a16:creationId xmlns:a16="http://schemas.microsoft.com/office/drawing/2014/main" id="{E9A3A960-8559-4408-AB3F-8A6A02709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0" name="Freeform 31">
              <a:extLst>
                <a:ext uri="{FF2B5EF4-FFF2-40B4-BE49-F238E27FC236}">
                  <a16:creationId xmlns:a16="http://schemas.microsoft.com/office/drawing/2014/main" id="{7E25BC3F-22F4-4A6C-8C63-72BDA56BB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1" name="Freeform 32">
              <a:extLst>
                <a:ext uri="{FF2B5EF4-FFF2-40B4-BE49-F238E27FC236}">
                  <a16:creationId xmlns:a16="http://schemas.microsoft.com/office/drawing/2014/main" id="{B194EC4A-86D7-4B5A-ABB0-CCA7FD206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2" name="Freeform 33">
              <a:extLst>
                <a:ext uri="{FF2B5EF4-FFF2-40B4-BE49-F238E27FC236}">
                  <a16:creationId xmlns:a16="http://schemas.microsoft.com/office/drawing/2014/main" id="{B1946CA7-0907-4F9C-9BCA-F2F5CA90E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3" name="Freeform 34">
              <a:extLst>
                <a:ext uri="{FF2B5EF4-FFF2-40B4-BE49-F238E27FC236}">
                  <a16:creationId xmlns:a16="http://schemas.microsoft.com/office/drawing/2014/main" id="{E32C6658-17AC-4C8B-B1A8-602408D8A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4" name="Freeform 35">
              <a:extLst>
                <a:ext uri="{FF2B5EF4-FFF2-40B4-BE49-F238E27FC236}">
                  <a16:creationId xmlns:a16="http://schemas.microsoft.com/office/drawing/2014/main" id="{4D3FDE5B-9205-46B7-A195-F9DF28D4B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5" name="Freeform 36">
              <a:extLst>
                <a:ext uri="{FF2B5EF4-FFF2-40B4-BE49-F238E27FC236}">
                  <a16:creationId xmlns:a16="http://schemas.microsoft.com/office/drawing/2014/main" id="{E182488A-8DA4-499E-A43F-3AB5DFD8E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6" name="Freeform 37">
              <a:extLst>
                <a:ext uri="{FF2B5EF4-FFF2-40B4-BE49-F238E27FC236}">
                  <a16:creationId xmlns:a16="http://schemas.microsoft.com/office/drawing/2014/main" id="{D6DFF435-6739-4DDA-BB3D-D6036600D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7" name="Freeform 38">
              <a:extLst>
                <a:ext uri="{FF2B5EF4-FFF2-40B4-BE49-F238E27FC236}">
                  <a16:creationId xmlns:a16="http://schemas.microsoft.com/office/drawing/2014/main" id="{1B1757EC-92B4-4D38-9AF2-BF6D2DE32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8" name="Freeform 39">
              <a:extLst>
                <a:ext uri="{FF2B5EF4-FFF2-40B4-BE49-F238E27FC236}">
                  <a16:creationId xmlns:a16="http://schemas.microsoft.com/office/drawing/2014/main" id="{988E657C-401C-4D40-9687-DCB8EAD18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9" name="Freeform 40">
              <a:extLst>
                <a:ext uri="{FF2B5EF4-FFF2-40B4-BE49-F238E27FC236}">
                  <a16:creationId xmlns:a16="http://schemas.microsoft.com/office/drawing/2014/main" id="{ED560C6D-D49E-4346-934D-A01B677E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0" name="Freeform 41">
              <a:extLst>
                <a:ext uri="{FF2B5EF4-FFF2-40B4-BE49-F238E27FC236}">
                  <a16:creationId xmlns:a16="http://schemas.microsoft.com/office/drawing/2014/main" id="{FE26A36B-6439-4F22-99FE-EB97B8114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1" name="Freeform 42">
              <a:extLst>
                <a:ext uri="{FF2B5EF4-FFF2-40B4-BE49-F238E27FC236}">
                  <a16:creationId xmlns:a16="http://schemas.microsoft.com/office/drawing/2014/main" id="{74581C9F-446C-4D90-9869-DDBDAFBE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2" name="Freeform 43">
              <a:extLst>
                <a:ext uri="{FF2B5EF4-FFF2-40B4-BE49-F238E27FC236}">
                  <a16:creationId xmlns:a16="http://schemas.microsoft.com/office/drawing/2014/main" id="{851480DE-1B81-48A9-8BC6-71BD331A2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4" name="Freeform 44">
              <a:extLst>
                <a:ext uri="{FF2B5EF4-FFF2-40B4-BE49-F238E27FC236}">
                  <a16:creationId xmlns:a16="http://schemas.microsoft.com/office/drawing/2014/main" id="{11107241-981B-4746-AA5F-EA216995A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5" name="Freeform 45">
              <a:extLst>
                <a:ext uri="{FF2B5EF4-FFF2-40B4-BE49-F238E27FC236}">
                  <a16:creationId xmlns:a16="http://schemas.microsoft.com/office/drawing/2014/main" id="{5FD6D1F5-FD38-43D2-B193-323B2ECE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6" name="Freeform 46">
              <a:extLst>
                <a:ext uri="{FF2B5EF4-FFF2-40B4-BE49-F238E27FC236}">
                  <a16:creationId xmlns:a16="http://schemas.microsoft.com/office/drawing/2014/main" id="{3E4814C1-0DF2-4266-A146-12300FCAC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97" name="AutoShape 35">
            <a:extLst>
              <a:ext uri="{FF2B5EF4-FFF2-40B4-BE49-F238E27FC236}">
                <a16:creationId xmlns:a16="http://schemas.microsoft.com/office/drawing/2014/main" id="{19EBDAD0-D069-4910-9E4C-5BF43C4189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66321" y="5182137"/>
            <a:ext cx="2819400" cy="481623"/>
          </a:xfrm>
          <a:prstGeom prst="wedgeRoundRectCallout">
            <a:avLst>
              <a:gd name="adj1" fmla="val 45836"/>
              <a:gd name="adj2" fmla="val 6554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chemeClr val="bg2"/>
                </a:solidFill>
              </a:rPr>
              <a:t>That gives n</a:t>
            </a:r>
            <a:r>
              <a:rPr lang="en-US" altLang="en-US" sz="2400" baseline="30000" dirty="0">
                <a:solidFill>
                  <a:schemeClr val="bg2"/>
                </a:solidFill>
              </a:rPr>
              <a:t>2</a:t>
            </a:r>
            <a:r>
              <a:rPr lang="en-US" altLang="en-US" sz="2400" dirty="0">
                <a:solidFill>
                  <a:schemeClr val="bg2"/>
                </a:solidFill>
              </a:rPr>
              <a:t> edges!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3CAB27E-8B12-4D86-A42C-B43625739571}"/>
              </a:ext>
            </a:extLst>
          </p:cNvPr>
          <p:cNvGrpSpPr/>
          <p:nvPr/>
        </p:nvGrpSpPr>
        <p:grpSpPr>
          <a:xfrm>
            <a:off x="444500" y="1076325"/>
            <a:ext cx="8470900" cy="2417763"/>
            <a:chOff x="444500" y="1076325"/>
            <a:chExt cx="8470900" cy="2417763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191C8FAF-9BC9-4C98-B142-B41E083E6F2B}"/>
                </a:ext>
              </a:extLst>
            </p:cNvPr>
            <p:cNvGrpSpPr/>
            <p:nvPr/>
          </p:nvGrpSpPr>
          <p:grpSpPr>
            <a:xfrm>
              <a:off x="444500" y="1076325"/>
              <a:ext cx="8470900" cy="2417763"/>
              <a:chOff x="444500" y="1076325"/>
              <a:chExt cx="8470900" cy="2417763"/>
            </a:xfrm>
          </p:grpSpPr>
          <p:pic>
            <p:nvPicPr>
              <p:cNvPr id="70" name="Picture 2" descr="greedy2">
                <a:extLst>
                  <a:ext uri="{FF2B5EF4-FFF2-40B4-BE49-F238E27FC236}">
                    <a16:creationId xmlns:a16="http://schemas.microsoft.com/office/drawing/2014/main" id="{7C4281DB-00DF-43A2-AB88-03962F14A82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44500" y="1076325"/>
                <a:ext cx="8470900" cy="2417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02F9AA40-C85C-434B-9BBA-934318F9BE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65195" y="1828800"/>
                <a:ext cx="1930405" cy="0"/>
              </a:xfrm>
              <a:prstGeom prst="line">
                <a:avLst/>
              </a:prstGeom>
              <a:noFill/>
              <a:ln w="41275" cap="flat" cmpd="sng" algn="ctr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322AB889-692C-4217-90B5-A4336077F8B8}"/>
                </a:ext>
              </a:extLst>
            </p:cNvPr>
            <p:cNvSpPr/>
            <p:nvPr/>
          </p:nvSpPr>
          <p:spPr bwMode="auto">
            <a:xfrm>
              <a:off x="1689652" y="2832845"/>
              <a:ext cx="152400" cy="138955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09774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  <p:bldP spid="26" grpId="0" animBg="1"/>
      <p:bldP spid="53" grpId="0" animBg="1"/>
      <p:bldP spid="54" grpId="0" animBg="1"/>
      <p:bldP spid="60" grpId="0" animBg="1"/>
      <p:bldP spid="61" grpId="0" animBg="1"/>
      <p:bldP spid="97" grpId="0" animBg="1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2832099" cy="497560"/>
          </a:xfrm>
          <a:prstGeom prst="wedgeRoundRectCallout">
            <a:avLst>
              <a:gd name="adj1" fmla="val -45568"/>
              <a:gd name="adj2" fmla="val 156849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Which event is first?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9F7DC5A-84FB-4765-9E97-ED9E32C122DE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Arrow Connector 23">
            <a:extLst>
              <a:ext uri="{FF2B5EF4-FFF2-40B4-BE49-F238E27FC236}">
                <a16:creationId xmlns:a16="http://schemas.microsoft.com/office/drawing/2014/main" id="{D3C0C585-75A3-4C6B-BD85-AAA12258E997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161095"/>
            <a:ext cx="3562473" cy="3402894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grpSp>
        <p:nvGrpSpPr>
          <p:cNvPr id="27" name="Group 29">
            <a:extLst>
              <a:ext uri="{FF2B5EF4-FFF2-40B4-BE49-F238E27FC236}">
                <a16:creationId xmlns:a16="http://schemas.microsoft.com/office/drawing/2014/main" id="{AAA71867-F135-4574-97A6-9424A36F305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28" name="Freeform 30">
              <a:extLst>
                <a:ext uri="{FF2B5EF4-FFF2-40B4-BE49-F238E27FC236}">
                  <a16:creationId xmlns:a16="http://schemas.microsoft.com/office/drawing/2014/main" id="{D5ADA7E1-C08C-46C6-B10B-624786E3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31">
              <a:extLst>
                <a:ext uri="{FF2B5EF4-FFF2-40B4-BE49-F238E27FC236}">
                  <a16:creationId xmlns:a16="http://schemas.microsoft.com/office/drawing/2014/main" id="{139328E5-FB36-473E-ACAF-05C9E281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0" name="Freeform 32">
              <a:extLst>
                <a:ext uri="{FF2B5EF4-FFF2-40B4-BE49-F238E27FC236}">
                  <a16:creationId xmlns:a16="http://schemas.microsoft.com/office/drawing/2014/main" id="{61D389D0-EEEB-4A99-A4E7-1535198A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1" name="Freeform 33">
              <a:extLst>
                <a:ext uri="{FF2B5EF4-FFF2-40B4-BE49-F238E27FC236}">
                  <a16:creationId xmlns:a16="http://schemas.microsoft.com/office/drawing/2014/main" id="{E85AF74F-8E31-4C7D-9361-BDDD6ED1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2" name="Freeform 34">
              <a:extLst>
                <a:ext uri="{FF2B5EF4-FFF2-40B4-BE49-F238E27FC236}">
                  <a16:creationId xmlns:a16="http://schemas.microsoft.com/office/drawing/2014/main" id="{A8D97D6F-1257-4160-941E-384E2AC6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35">
              <a:extLst>
                <a:ext uri="{FF2B5EF4-FFF2-40B4-BE49-F238E27FC236}">
                  <a16:creationId xmlns:a16="http://schemas.microsoft.com/office/drawing/2014/main" id="{30FEA2A0-6C0E-4857-A489-A33AA913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36">
              <a:extLst>
                <a:ext uri="{FF2B5EF4-FFF2-40B4-BE49-F238E27FC236}">
                  <a16:creationId xmlns:a16="http://schemas.microsoft.com/office/drawing/2014/main" id="{9B8777E3-4126-432F-B9F8-BAF2AB55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7">
              <a:extLst>
                <a:ext uri="{FF2B5EF4-FFF2-40B4-BE49-F238E27FC236}">
                  <a16:creationId xmlns:a16="http://schemas.microsoft.com/office/drawing/2014/main" id="{BE663DE9-0030-4991-A7F0-667DA7FA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589293BB-0EF4-42A3-8BB6-F27DAF2C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C9E0365-A2AA-4E33-838F-C9921BEE4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85B25F2-C09C-4A81-B6DF-F7061879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8015460-307C-4AC5-A2DF-C3F6D626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D106292-F04E-44AC-907C-767EF92E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F552BFB2-644D-44FA-BDCA-6181079F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045FFB5-415A-47F9-A19B-D5B27290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F9C49802-7CA9-4CD2-8630-C98FF01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ECE55A28-2F1B-414E-9B60-0046D179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58" name="AutoShape 35">
            <a:extLst>
              <a:ext uri="{FF2B5EF4-FFF2-40B4-BE49-F238E27FC236}">
                <a16:creationId xmlns:a16="http://schemas.microsoft.com/office/drawing/2014/main" id="{D8D2118B-CCAC-4DBF-A635-F729CA68E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5131" y="5182137"/>
            <a:ext cx="6910590" cy="1391898"/>
          </a:xfrm>
          <a:prstGeom prst="wedgeRoundRectCallout">
            <a:avLst>
              <a:gd name="adj1" fmla="val 51450"/>
              <a:gd name="adj2" fmla="val -24748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A computational problem is more likely to have </a:t>
            </a:r>
            <a:br>
              <a:rPr lang="en-US" altLang="en-US" sz="2400" kern="0" dirty="0">
                <a:solidFill>
                  <a:schemeClr val="bg2"/>
                </a:solidFill>
                <a:latin typeface="Times New Roman"/>
              </a:rPr>
            </a:b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    a dynamic programming algorithm </a:t>
            </a:r>
          </a:p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           if its objects/actions appear in a natural order.</a:t>
            </a:r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F625E749-2740-4D34-A431-9764BE266F14}"/>
              </a:ext>
            </a:extLst>
          </p:cNvPr>
          <p:cNvSpPr/>
          <p:nvPr/>
        </p:nvSpPr>
        <p:spPr bwMode="auto">
          <a:xfrm>
            <a:off x="2362200" y="3357963"/>
            <a:ext cx="407757" cy="375837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1" name="Freeform 6">
            <a:extLst>
              <a:ext uri="{FF2B5EF4-FFF2-40B4-BE49-F238E27FC236}">
                <a16:creationId xmlns:a16="http://schemas.microsoft.com/office/drawing/2014/main" id="{89B2BF63-7930-4EE1-8E86-61169AC9FD99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2" name="Rectangle 61">
            <a:extLst>
              <a:ext uri="{FF2B5EF4-FFF2-40B4-BE49-F238E27FC236}">
                <a16:creationId xmlns:a16="http://schemas.microsoft.com/office/drawing/2014/main" id="{ED5B05DE-DE92-4A78-828B-8D8EB4649794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68040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8" grpId="0" animBg="1"/>
      <p:bldP spid="5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2832099" cy="497560"/>
          </a:xfrm>
          <a:prstGeom prst="wedgeRoundRectCallout">
            <a:avLst>
              <a:gd name="adj1" fmla="val -45568"/>
              <a:gd name="adj2" fmla="val 156849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Which event is first?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783A211-D75E-4934-9AC3-0FD9BC4D6FEA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133600"/>
            <a:ext cx="500975" cy="34580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1E5E040-B996-436C-B6AF-28E8CC79A863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94872"/>
            <a:ext cx="39033" cy="2945030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9F7DC5A-84FB-4765-9E97-ED9E32C122DE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7" name="Group 29">
            <a:extLst>
              <a:ext uri="{FF2B5EF4-FFF2-40B4-BE49-F238E27FC236}">
                <a16:creationId xmlns:a16="http://schemas.microsoft.com/office/drawing/2014/main" id="{AAA71867-F135-4574-97A6-9424A36F305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28" name="Freeform 30">
              <a:extLst>
                <a:ext uri="{FF2B5EF4-FFF2-40B4-BE49-F238E27FC236}">
                  <a16:creationId xmlns:a16="http://schemas.microsoft.com/office/drawing/2014/main" id="{D5ADA7E1-C08C-46C6-B10B-624786E3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31">
              <a:extLst>
                <a:ext uri="{FF2B5EF4-FFF2-40B4-BE49-F238E27FC236}">
                  <a16:creationId xmlns:a16="http://schemas.microsoft.com/office/drawing/2014/main" id="{139328E5-FB36-473E-ACAF-05C9E281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0" name="Freeform 32">
              <a:extLst>
                <a:ext uri="{FF2B5EF4-FFF2-40B4-BE49-F238E27FC236}">
                  <a16:creationId xmlns:a16="http://schemas.microsoft.com/office/drawing/2014/main" id="{61D389D0-EEEB-4A99-A4E7-1535198A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1" name="Freeform 33">
              <a:extLst>
                <a:ext uri="{FF2B5EF4-FFF2-40B4-BE49-F238E27FC236}">
                  <a16:creationId xmlns:a16="http://schemas.microsoft.com/office/drawing/2014/main" id="{E85AF74F-8E31-4C7D-9361-BDDD6ED1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2" name="Freeform 34">
              <a:extLst>
                <a:ext uri="{FF2B5EF4-FFF2-40B4-BE49-F238E27FC236}">
                  <a16:creationId xmlns:a16="http://schemas.microsoft.com/office/drawing/2014/main" id="{A8D97D6F-1257-4160-941E-384E2AC6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35">
              <a:extLst>
                <a:ext uri="{FF2B5EF4-FFF2-40B4-BE49-F238E27FC236}">
                  <a16:creationId xmlns:a16="http://schemas.microsoft.com/office/drawing/2014/main" id="{30FEA2A0-6C0E-4857-A489-A33AA913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36">
              <a:extLst>
                <a:ext uri="{FF2B5EF4-FFF2-40B4-BE49-F238E27FC236}">
                  <a16:creationId xmlns:a16="http://schemas.microsoft.com/office/drawing/2014/main" id="{9B8777E3-4126-432F-B9F8-BAF2AB55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7">
              <a:extLst>
                <a:ext uri="{FF2B5EF4-FFF2-40B4-BE49-F238E27FC236}">
                  <a16:creationId xmlns:a16="http://schemas.microsoft.com/office/drawing/2014/main" id="{BE663DE9-0030-4991-A7F0-667DA7FA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589293BB-0EF4-42A3-8BB6-F27DAF2C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C9E0365-A2AA-4E33-838F-C9921BEE4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85B25F2-C09C-4A81-B6DF-F7061879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8015460-307C-4AC5-A2DF-C3F6D626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D106292-F04E-44AC-907C-767EF92E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F552BFB2-644D-44FA-BDCA-6181079F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045FFB5-415A-47F9-A19B-D5B27290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F9C49802-7CA9-4CD2-8630-C98FF01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ECE55A28-2F1B-414E-9B60-0046D179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58" name="AutoShape 35">
            <a:extLst>
              <a:ext uri="{FF2B5EF4-FFF2-40B4-BE49-F238E27FC236}">
                <a16:creationId xmlns:a16="http://schemas.microsoft.com/office/drawing/2014/main" id="{D8D2118B-CCAC-4DBF-A635-F729CA68E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5131" y="5182137"/>
            <a:ext cx="2006269" cy="1391898"/>
          </a:xfrm>
          <a:prstGeom prst="wedgeRoundRectCallout">
            <a:avLst>
              <a:gd name="adj1" fmla="val 59987"/>
              <a:gd name="adj2" fmla="val -23753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Sorted by </a:t>
            </a:r>
          </a:p>
          <a:p>
            <a:pPr marL="342900" indent="-342900" eaLnBrk="1" hangingPunct="1"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start time</a:t>
            </a:r>
          </a:p>
          <a:p>
            <a:pPr marL="342900" indent="-342900" eaLnBrk="1" hangingPunct="1"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finish time</a:t>
            </a:r>
          </a:p>
        </p:txBody>
      </p:sp>
      <p:sp>
        <p:nvSpPr>
          <p:cNvPr id="47" name="AutoShape 35">
            <a:extLst>
              <a:ext uri="{FF2B5EF4-FFF2-40B4-BE49-F238E27FC236}">
                <a16:creationId xmlns:a16="http://schemas.microsoft.com/office/drawing/2014/main" id="{D6C250B4-8F3E-453F-8EDB-2AA305448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26071" y="6087373"/>
            <a:ext cx="2970548" cy="607085"/>
          </a:xfrm>
          <a:prstGeom prst="wedgeRoundRectCallout">
            <a:avLst>
              <a:gd name="adj1" fmla="val 55323"/>
              <a:gd name="adj2" fmla="val -37446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 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Greedy Algorithm. 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DF530EBD-EB67-4F6F-929E-D2C32A26902E}"/>
              </a:ext>
            </a:extLst>
          </p:cNvPr>
          <p:cNvGrpSpPr/>
          <p:nvPr/>
        </p:nvGrpSpPr>
        <p:grpSpPr>
          <a:xfrm>
            <a:off x="870056" y="1566446"/>
            <a:ext cx="2553946" cy="1668589"/>
            <a:chOff x="870056" y="1566446"/>
            <a:chExt cx="2553946" cy="1668589"/>
          </a:xfrm>
        </p:grpSpPr>
        <p:sp>
          <p:nvSpPr>
            <p:cNvPr id="49" name="Text Box 13">
              <a:extLst>
                <a:ext uri="{FF2B5EF4-FFF2-40B4-BE49-F238E27FC236}">
                  <a16:creationId xmlns:a16="http://schemas.microsoft.com/office/drawing/2014/main" id="{45091C41-E581-4CD8-8511-A798010646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6" y="187039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50" name="Text Box 13">
              <a:extLst>
                <a:ext uri="{FF2B5EF4-FFF2-40B4-BE49-F238E27FC236}">
                  <a16:creationId xmlns:a16="http://schemas.microsoft.com/office/drawing/2014/main" id="{A45BD582-7262-4005-8C61-1B3D6E0FBB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2321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1" name="Text Box 13">
              <a:extLst>
                <a:ext uri="{FF2B5EF4-FFF2-40B4-BE49-F238E27FC236}">
                  <a16:creationId xmlns:a16="http://schemas.microsoft.com/office/drawing/2014/main" id="{90DC3392-A68D-4A83-ADB8-AAA649DF4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7399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4" name="Text Box 13">
              <a:extLst>
                <a:ext uri="{FF2B5EF4-FFF2-40B4-BE49-F238E27FC236}">
                  <a16:creationId xmlns:a16="http://schemas.microsoft.com/office/drawing/2014/main" id="{CFDC4D7E-2504-41BD-9DB2-F338AAAA4A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7616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60" name="Text Box 13">
              <a:extLst>
                <a:ext uri="{FF2B5EF4-FFF2-40B4-BE49-F238E27FC236}">
                  <a16:creationId xmlns:a16="http://schemas.microsoft.com/office/drawing/2014/main" id="{E12360A9-DBCD-40F9-8456-28BCD53879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6616" y="238386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4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1" name="Text Box 13">
              <a:extLst>
                <a:ext uri="{FF2B5EF4-FFF2-40B4-BE49-F238E27FC236}">
                  <a16:creationId xmlns:a16="http://schemas.microsoft.com/office/drawing/2014/main" id="{69DE52F6-4F9B-4A35-AAF7-6E9CF12A52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6890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2" name="Text Box 13">
              <a:extLst>
                <a:ext uri="{FF2B5EF4-FFF2-40B4-BE49-F238E27FC236}">
                  <a16:creationId xmlns:a16="http://schemas.microsoft.com/office/drawing/2014/main" id="{1CF18E66-3ABC-4396-A29D-11D86BF8B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1559" y="2632365"/>
              <a:ext cx="4924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</p:txBody>
        </p:sp>
      </p:grpSp>
      <p:sp>
        <p:nvSpPr>
          <p:cNvPr id="64" name="Freeform 6">
            <a:extLst>
              <a:ext uri="{FF2B5EF4-FFF2-40B4-BE49-F238E27FC236}">
                <a16:creationId xmlns:a16="http://schemas.microsoft.com/office/drawing/2014/main" id="{18AFD280-D310-41B5-A69D-0D7226F0CC74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FA00B5FA-323E-4191-8B1B-73D2152F57C9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99421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020C25D3-46B6-477C-8482-037105CCF701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0000"/>
                </a:solidFill>
              </a:rPr>
              <a:t>No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783A211-D75E-4934-9AC3-0FD9BC4D6FEA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133600"/>
            <a:ext cx="500975" cy="34580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B512C83A-C033-4B5B-A205-12B36EFD86A9}"/>
              </a:ext>
            </a:extLst>
          </p:cNvPr>
          <p:cNvSpPr/>
          <p:nvPr/>
        </p:nvSpPr>
        <p:spPr bwMode="auto">
          <a:xfrm>
            <a:off x="633398" y="1975755"/>
            <a:ext cx="407757" cy="375837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8" name="Freeform 2">
            <a:extLst>
              <a:ext uri="{FF2B5EF4-FFF2-40B4-BE49-F238E27FC236}">
                <a16:creationId xmlns:a16="http://schemas.microsoft.com/office/drawing/2014/main" id="{164D3909-E7D6-43CC-B1E9-0E2082003D3B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9139E855-D96D-49E3-BC01-80CDCB7A2A63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50" name="Text Box 23">
              <a:extLst>
                <a:ext uri="{FF2B5EF4-FFF2-40B4-BE49-F238E27FC236}">
                  <a16:creationId xmlns:a16="http://schemas.microsoft.com/office/drawing/2014/main" id="{8E596706-8BE9-49F4-8644-B9760E416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31DB5FAC-141B-4EFD-ADE2-05D4FB090C2C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9F7DC5A-84FB-4765-9E97-ED9E32C122DE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EFC80BD-4410-4D10-9D7C-24353AADB0A1}"/>
              </a:ext>
            </a:extLst>
          </p:cNvPr>
          <p:cNvGrpSpPr/>
          <p:nvPr/>
        </p:nvGrpSpPr>
        <p:grpSpPr>
          <a:xfrm>
            <a:off x="870056" y="1566446"/>
            <a:ext cx="2553946" cy="1668589"/>
            <a:chOff x="870056" y="1566446"/>
            <a:chExt cx="2553946" cy="1668589"/>
          </a:xfrm>
        </p:grpSpPr>
        <p:sp>
          <p:nvSpPr>
            <p:cNvPr id="22" name="Text Box 13">
              <a:extLst>
                <a:ext uri="{FF2B5EF4-FFF2-40B4-BE49-F238E27FC236}">
                  <a16:creationId xmlns:a16="http://schemas.microsoft.com/office/drawing/2014/main" id="{67A8D3A6-8349-4FB9-AEE9-B0AD516A7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6" y="187039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3" name="Text Box 13">
              <a:extLst>
                <a:ext uri="{FF2B5EF4-FFF2-40B4-BE49-F238E27FC236}">
                  <a16:creationId xmlns:a16="http://schemas.microsoft.com/office/drawing/2014/main" id="{B5AB276B-5CAE-4ECA-A64A-447B7AAC4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2321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Text Box 13">
              <a:extLst>
                <a:ext uri="{FF2B5EF4-FFF2-40B4-BE49-F238E27FC236}">
                  <a16:creationId xmlns:a16="http://schemas.microsoft.com/office/drawing/2014/main" id="{E9ACDAD5-7336-408A-B9B9-D0B07502BE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7399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5" name="Text Box 13">
              <a:extLst>
                <a:ext uri="{FF2B5EF4-FFF2-40B4-BE49-F238E27FC236}">
                  <a16:creationId xmlns:a16="http://schemas.microsoft.com/office/drawing/2014/main" id="{D1281772-E328-4111-803D-9107D46AA7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7616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27" name="Text Box 13">
              <a:extLst>
                <a:ext uri="{FF2B5EF4-FFF2-40B4-BE49-F238E27FC236}">
                  <a16:creationId xmlns:a16="http://schemas.microsoft.com/office/drawing/2014/main" id="{61827E50-0790-42ED-81E1-A18410C9FD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6616" y="238386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4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" name="Text Box 13">
              <a:extLst>
                <a:ext uri="{FF2B5EF4-FFF2-40B4-BE49-F238E27FC236}">
                  <a16:creationId xmlns:a16="http://schemas.microsoft.com/office/drawing/2014/main" id="{66C59DD9-45A6-4472-9652-710125A63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6890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9" name="Text Box 13">
              <a:extLst>
                <a:ext uri="{FF2B5EF4-FFF2-40B4-BE49-F238E27FC236}">
                  <a16:creationId xmlns:a16="http://schemas.microsoft.com/office/drawing/2014/main" id="{0C395404-ED76-40A9-A3EF-00615805B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1559" y="2632365"/>
              <a:ext cx="4924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</p:txBody>
        </p:sp>
      </p:grpSp>
      <p:grpSp>
        <p:nvGrpSpPr>
          <p:cNvPr id="31" name="Group 29">
            <a:extLst>
              <a:ext uri="{FF2B5EF4-FFF2-40B4-BE49-F238E27FC236}">
                <a16:creationId xmlns:a16="http://schemas.microsoft.com/office/drawing/2014/main" id="{CF05061B-742A-4EBE-86EC-BEF55A2302CF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60DB836D-C98B-416F-BEE6-7DFD28E30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D0D51257-9CC6-4355-B3A8-90C4C915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15B5F936-3B46-4EBA-800F-DE5FA127D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E1D5F254-D3CE-4E9A-A865-8E340958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65FC7265-B5A4-47ED-86CC-D249CEB1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9DC80DB8-44AD-4C9D-8439-E8E09EDF2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3D632B26-33BD-43D1-9B76-89383AC2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E3B57E41-EE05-48BE-8BE4-2E6E81D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66F07D90-3F7F-44D9-96AD-2426D00E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F4E537CC-4BFE-411E-BA24-78E07A55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8AE44B65-6235-4BD8-B222-34B257D7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41">
              <a:extLst>
                <a:ext uri="{FF2B5EF4-FFF2-40B4-BE49-F238E27FC236}">
                  <a16:creationId xmlns:a16="http://schemas.microsoft.com/office/drawing/2014/main" id="{87850D3B-5C2D-4C19-BE66-4D0CF8A56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2">
              <a:extLst>
                <a:ext uri="{FF2B5EF4-FFF2-40B4-BE49-F238E27FC236}">
                  <a16:creationId xmlns:a16="http://schemas.microsoft.com/office/drawing/2014/main" id="{B89B9F16-02F3-40D2-9A7B-6F7D75CB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8" name="Freeform 43">
              <a:extLst>
                <a:ext uri="{FF2B5EF4-FFF2-40B4-BE49-F238E27FC236}">
                  <a16:creationId xmlns:a16="http://schemas.microsoft.com/office/drawing/2014/main" id="{17EEE489-2EE1-4C02-BC2B-61FA4ECD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9" name="Freeform 44">
              <a:extLst>
                <a:ext uri="{FF2B5EF4-FFF2-40B4-BE49-F238E27FC236}">
                  <a16:creationId xmlns:a16="http://schemas.microsoft.com/office/drawing/2014/main" id="{B449B27B-BE78-4DC2-95CA-02F354FC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1" name="Freeform 45">
              <a:extLst>
                <a:ext uri="{FF2B5EF4-FFF2-40B4-BE49-F238E27FC236}">
                  <a16:creationId xmlns:a16="http://schemas.microsoft.com/office/drawing/2014/main" id="{6393936D-D501-4A4B-BD1B-CC9B4A28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2" name="Freeform 46">
              <a:extLst>
                <a:ext uri="{FF2B5EF4-FFF2-40B4-BE49-F238E27FC236}">
                  <a16:creationId xmlns:a16="http://schemas.microsoft.com/office/drawing/2014/main" id="{55693B8B-D89C-43B3-8681-C86DF110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63" name="AutoShape 35">
            <a:extLst>
              <a:ext uri="{FF2B5EF4-FFF2-40B4-BE49-F238E27FC236}">
                <a16:creationId xmlns:a16="http://schemas.microsoft.com/office/drawing/2014/main" id="{3D6A72B3-785E-45BA-8602-CE82A681B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002" y="5105400"/>
            <a:ext cx="4645010" cy="811909"/>
          </a:xfrm>
          <a:prstGeom prst="wedgeRoundRectCallout">
            <a:avLst>
              <a:gd name="adj1" fmla="val 55271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The remaining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</a:t>
            </a:r>
            <a:b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</a:b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considers events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2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3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4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5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6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7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…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64" name="AutoShape 35">
            <a:extLst>
              <a:ext uri="{FF2B5EF4-FFF2-40B4-BE49-F238E27FC236}">
                <a16:creationId xmlns:a16="http://schemas.microsoft.com/office/drawing/2014/main" id="{6E4C7A04-6C7C-4580-AEE2-1986D3CE7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7181" y="6041415"/>
            <a:ext cx="1600203" cy="512614"/>
          </a:xfrm>
          <a:prstGeom prst="wedgeRoundRectCallout">
            <a:avLst>
              <a:gd name="adj1" fmla="val 62171"/>
              <a:gd name="adj2" fmla="val -29338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Excellent!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3031173-71F8-4359-A96B-1D7D8FB862A2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1E5E040-B996-436C-B6AF-28E8CC79A863}"/>
              </a:ext>
            </a:extLst>
          </p:cNvPr>
          <p:cNvCxnSpPr>
            <a:cxnSpLocks/>
            <a:stCxn id="51" idx="0"/>
          </p:cNvCxnSpPr>
          <p:nvPr/>
        </p:nvCxnSpPr>
        <p:spPr bwMode="auto">
          <a:xfrm flipV="1">
            <a:off x="1381335" y="2667000"/>
            <a:ext cx="371265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29398006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4" grpId="0" animBg="1"/>
      <p:bldP spid="47" grpId="0" animBg="1"/>
      <p:bldP spid="48" grpId="0" animBg="1"/>
      <p:bldP spid="63" grpId="0" animBg="1"/>
      <p:bldP spid="6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>
            <a:extLst>
              <a:ext uri="{FF2B5EF4-FFF2-40B4-BE49-F238E27FC236}">
                <a16:creationId xmlns:a16="http://schemas.microsoft.com/office/drawing/2014/main" id="{020C25D3-46B6-477C-8482-037105CCF701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783A211-D75E-4934-9AC3-0FD9BC4D6FEA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133600"/>
            <a:ext cx="500975" cy="34580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9F7DC5A-84FB-4765-9E97-ED9E32C122DE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EFC80BD-4410-4D10-9D7C-24353AADB0A1}"/>
              </a:ext>
            </a:extLst>
          </p:cNvPr>
          <p:cNvGrpSpPr/>
          <p:nvPr/>
        </p:nvGrpSpPr>
        <p:grpSpPr>
          <a:xfrm>
            <a:off x="870056" y="1566446"/>
            <a:ext cx="2553946" cy="1668589"/>
            <a:chOff x="870056" y="1566446"/>
            <a:chExt cx="2553946" cy="1668589"/>
          </a:xfrm>
        </p:grpSpPr>
        <p:sp>
          <p:nvSpPr>
            <p:cNvPr id="22" name="Text Box 13">
              <a:extLst>
                <a:ext uri="{FF2B5EF4-FFF2-40B4-BE49-F238E27FC236}">
                  <a16:creationId xmlns:a16="http://schemas.microsoft.com/office/drawing/2014/main" id="{67A8D3A6-8349-4FB9-AEE9-B0AD516A70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6" y="1870396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3" name="Text Box 13">
              <a:extLst>
                <a:ext uri="{FF2B5EF4-FFF2-40B4-BE49-F238E27FC236}">
                  <a16:creationId xmlns:a16="http://schemas.microsoft.com/office/drawing/2014/main" id="{B5AB276B-5CAE-4ECA-A64A-447B7AAC473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62321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Text Box 13">
              <a:extLst>
                <a:ext uri="{FF2B5EF4-FFF2-40B4-BE49-F238E27FC236}">
                  <a16:creationId xmlns:a16="http://schemas.microsoft.com/office/drawing/2014/main" id="{E9ACDAD5-7336-408A-B9B9-D0B07502BE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57399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5" name="Text Box 13">
              <a:extLst>
                <a:ext uri="{FF2B5EF4-FFF2-40B4-BE49-F238E27FC236}">
                  <a16:creationId xmlns:a16="http://schemas.microsoft.com/office/drawing/2014/main" id="{D1281772-E328-4111-803D-9107D46AA7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77616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27" name="Text Box 13">
              <a:extLst>
                <a:ext uri="{FF2B5EF4-FFF2-40B4-BE49-F238E27FC236}">
                  <a16:creationId xmlns:a16="http://schemas.microsoft.com/office/drawing/2014/main" id="{61827E50-0790-42ED-81E1-A18410C9FD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96616" y="238386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4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" name="Text Box 13">
              <a:extLst>
                <a:ext uri="{FF2B5EF4-FFF2-40B4-BE49-F238E27FC236}">
                  <a16:creationId xmlns:a16="http://schemas.microsoft.com/office/drawing/2014/main" id="{66C59DD9-45A6-4472-9652-710125A634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86890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9" name="Text Box 13">
              <a:extLst>
                <a:ext uri="{FF2B5EF4-FFF2-40B4-BE49-F238E27FC236}">
                  <a16:creationId xmlns:a16="http://schemas.microsoft.com/office/drawing/2014/main" id="{0C395404-ED76-40A9-A3EF-00615805BC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31559" y="2632365"/>
              <a:ext cx="492443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</p:txBody>
        </p:sp>
      </p:grpSp>
      <p:grpSp>
        <p:nvGrpSpPr>
          <p:cNvPr id="31" name="Group 29">
            <a:extLst>
              <a:ext uri="{FF2B5EF4-FFF2-40B4-BE49-F238E27FC236}">
                <a16:creationId xmlns:a16="http://schemas.microsoft.com/office/drawing/2014/main" id="{CF05061B-742A-4EBE-86EC-BEF55A2302CF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32" name="Freeform 30">
              <a:extLst>
                <a:ext uri="{FF2B5EF4-FFF2-40B4-BE49-F238E27FC236}">
                  <a16:creationId xmlns:a16="http://schemas.microsoft.com/office/drawing/2014/main" id="{60DB836D-C98B-416F-BEE6-7DFD28E30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31">
              <a:extLst>
                <a:ext uri="{FF2B5EF4-FFF2-40B4-BE49-F238E27FC236}">
                  <a16:creationId xmlns:a16="http://schemas.microsoft.com/office/drawing/2014/main" id="{D0D51257-9CC6-4355-B3A8-90C4C91548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32">
              <a:extLst>
                <a:ext uri="{FF2B5EF4-FFF2-40B4-BE49-F238E27FC236}">
                  <a16:creationId xmlns:a16="http://schemas.microsoft.com/office/drawing/2014/main" id="{15B5F936-3B46-4EBA-800F-DE5FA127D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3">
              <a:extLst>
                <a:ext uri="{FF2B5EF4-FFF2-40B4-BE49-F238E27FC236}">
                  <a16:creationId xmlns:a16="http://schemas.microsoft.com/office/drawing/2014/main" id="{E1D5F254-D3CE-4E9A-A865-8E340958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4">
              <a:extLst>
                <a:ext uri="{FF2B5EF4-FFF2-40B4-BE49-F238E27FC236}">
                  <a16:creationId xmlns:a16="http://schemas.microsoft.com/office/drawing/2014/main" id="{65FC7265-B5A4-47ED-86CC-D249CEB15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5">
              <a:extLst>
                <a:ext uri="{FF2B5EF4-FFF2-40B4-BE49-F238E27FC236}">
                  <a16:creationId xmlns:a16="http://schemas.microsoft.com/office/drawing/2014/main" id="{9DC80DB8-44AD-4C9D-8439-E8E09EDF2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36">
              <a:extLst>
                <a:ext uri="{FF2B5EF4-FFF2-40B4-BE49-F238E27FC236}">
                  <a16:creationId xmlns:a16="http://schemas.microsoft.com/office/drawing/2014/main" id="{3D632B26-33BD-43D1-9B76-89383AC2E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37">
              <a:extLst>
                <a:ext uri="{FF2B5EF4-FFF2-40B4-BE49-F238E27FC236}">
                  <a16:creationId xmlns:a16="http://schemas.microsoft.com/office/drawing/2014/main" id="{E3B57E41-EE05-48BE-8BE4-2E6E81D42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38">
              <a:extLst>
                <a:ext uri="{FF2B5EF4-FFF2-40B4-BE49-F238E27FC236}">
                  <a16:creationId xmlns:a16="http://schemas.microsoft.com/office/drawing/2014/main" id="{66F07D90-3F7F-44D9-96AD-2426D00E5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39">
              <a:extLst>
                <a:ext uri="{FF2B5EF4-FFF2-40B4-BE49-F238E27FC236}">
                  <a16:creationId xmlns:a16="http://schemas.microsoft.com/office/drawing/2014/main" id="{F4E537CC-4BFE-411E-BA24-78E07A551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40">
              <a:extLst>
                <a:ext uri="{FF2B5EF4-FFF2-40B4-BE49-F238E27FC236}">
                  <a16:creationId xmlns:a16="http://schemas.microsoft.com/office/drawing/2014/main" id="{8AE44B65-6235-4BD8-B222-34B257D7B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41">
              <a:extLst>
                <a:ext uri="{FF2B5EF4-FFF2-40B4-BE49-F238E27FC236}">
                  <a16:creationId xmlns:a16="http://schemas.microsoft.com/office/drawing/2014/main" id="{87850D3B-5C2D-4C19-BE66-4D0CF8A56D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2">
              <a:extLst>
                <a:ext uri="{FF2B5EF4-FFF2-40B4-BE49-F238E27FC236}">
                  <a16:creationId xmlns:a16="http://schemas.microsoft.com/office/drawing/2014/main" id="{B89B9F16-02F3-40D2-9A7B-6F7D75CB6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8" name="Freeform 43">
              <a:extLst>
                <a:ext uri="{FF2B5EF4-FFF2-40B4-BE49-F238E27FC236}">
                  <a16:creationId xmlns:a16="http://schemas.microsoft.com/office/drawing/2014/main" id="{17EEE489-2EE1-4C02-BC2B-61FA4ECD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9" name="Freeform 44">
              <a:extLst>
                <a:ext uri="{FF2B5EF4-FFF2-40B4-BE49-F238E27FC236}">
                  <a16:creationId xmlns:a16="http://schemas.microsoft.com/office/drawing/2014/main" id="{B449B27B-BE78-4DC2-95CA-02F354FCF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1" name="Freeform 45">
              <a:extLst>
                <a:ext uri="{FF2B5EF4-FFF2-40B4-BE49-F238E27FC236}">
                  <a16:creationId xmlns:a16="http://schemas.microsoft.com/office/drawing/2014/main" id="{6393936D-D501-4A4B-BD1B-CC9B4A28C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2" name="Freeform 46">
              <a:extLst>
                <a:ext uri="{FF2B5EF4-FFF2-40B4-BE49-F238E27FC236}">
                  <a16:creationId xmlns:a16="http://schemas.microsoft.com/office/drawing/2014/main" id="{55693B8B-D89C-43B3-8681-C86DF110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63" name="AutoShape 35">
            <a:extLst>
              <a:ext uri="{FF2B5EF4-FFF2-40B4-BE49-F238E27FC236}">
                <a16:creationId xmlns:a16="http://schemas.microsoft.com/office/drawing/2014/main" id="{3D6A72B3-785E-45BA-8602-CE82A681B9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4002" y="5105400"/>
            <a:ext cx="4645010" cy="811909"/>
          </a:xfrm>
          <a:prstGeom prst="wedgeRoundRectCallout">
            <a:avLst>
              <a:gd name="adj1" fmla="val 55271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The remaining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</a:t>
            </a:r>
            <a:b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</a:b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considers events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2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3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4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5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6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7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…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64" name="AutoShape 35">
            <a:extLst>
              <a:ext uri="{FF2B5EF4-FFF2-40B4-BE49-F238E27FC236}">
                <a16:creationId xmlns:a16="http://schemas.microsoft.com/office/drawing/2014/main" id="{6E4C7A04-6C7C-4580-AEE2-1986D3CE7B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215" y="5978235"/>
            <a:ext cx="7225385" cy="784527"/>
          </a:xfrm>
          <a:prstGeom prst="wedgeRoundRectCallout">
            <a:avLst>
              <a:gd name="adj1" fmla="val 52392"/>
              <a:gd name="adj2" fmla="val -36402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What do we call this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?????</a:t>
            </a:r>
          </a:p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Bug!!! An exponential number of different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subInstances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.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65" name="Line 8">
            <a:extLst>
              <a:ext uri="{FF2B5EF4-FFF2-40B4-BE49-F238E27FC236}">
                <a16:creationId xmlns:a16="http://schemas.microsoft.com/office/drawing/2014/main" id="{C84FEBDE-CEE4-4028-B274-435E335BB74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62000" y="2133600"/>
            <a:ext cx="279405" cy="0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" name="Freeform: Shape 65">
            <a:extLst>
              <a:ext uri="{FF2B5EF4-FFF2-40B4-BE49-F238E27FC236}">
                <a16:creationId xmlns:a16="http://schemas.microsoft.com/office/drawing/2014/main" id="{A7D62976-D4D6-4ACB-9EBC-E4FEAA5EE6C4}"/>
              </a:ext>
            </a:extLst>
          </p:cNvPr>
          <p:cNvSpPr/>
          <p:nvPr/>
        </p:nvSpPr>
        <p:spPr bwMode="auto">
          <a:xfrm>
            <a:off x="617775" y="2375038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7" name="Freeform: Shape 66">
            <a:extLst>
              <a:ext uri="{FF2B5EF4-FFF2-40B4-BE49-F238E27FC236}">
                <a16:creationId xmlns:a16="http://schemas.microsoft.com/office/drawing/2014/main" id="{E0BEC0AB-C1F6-4FB1-8FCF-FE50A28B4298}"/>
              </a:ext>
            </a:extLst>
          </p:cNvPr>
          <p:cNvSpPr/>
          <p:nvPr/>
        </p:nvSpPr>
        <p:spPr bwMode="auto">
          <a:xfrm>
            <a:off x="1470890" y="15597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8A74D06D-1E8A-43E7-8497-8BC339EF6C4D}"/>
              </a:ext>
            </a:extLst>
          </p:cNvPr>
          <p:cNvSpPr/>
          <p:nvPr/>
        </p:nvSpPr>
        <p:spPr bwMode="auto">
          <a:xfrm>
            <a:off x="5689600" y="5636050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1AC9189F-0E80-4354-B1E3-FCCDD90EFDD7}"/>
              </a:ext>
            </a:extLst>
          </p:cNvPr>
          <p:cNvSpPr/>
          <p:nvPr/>
        </p:nvSpPr>
        <p:spPr bwMode="auto">
          <a:xfrm>
            <a:off x="6936510" y="5656835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71" name="AutoShape 58">
            <a:extLst>
              <a:ext uri="{FF2B5EF4-FFF2-40B4-BE49-F238E27FC236}">
                <a16:creationId xmlns:a16="http://schemas.microsoft.com/office/drawing/2014/main" id="{693898C2-4DAC-4534-9ECE-79F1E0905F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33922A41-126D-4683-951D-19A23DFA8312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02784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  <p:bldP spid="65" grpId="0" animBg="1"/>
      <p:bldP spid="66" grpId="0" animBg="1"/>
      <p:bldP spid="67" grpId="0" animBg="1"/>
      <p:bldP spid="68" grpId="0" animBg="1"/>
      <p:bldP spid="69" grpId="0" animBg="1"/>
      <p:bldP spid="71" grpId="0" animBg="1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783A211-D75E-4934-9AC3-0FD9BC4D6FEA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133600"/>
            <a:ext cx="500975" cy="34580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79F7DC5A-84FB-4765-9E97-ED9E32C122DE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7" name="Group 29">
            <a:extLst>
              <a:ext uri="{FF2B5EF4-FFF2-40B4-BE49-F238E27FC236}">
                <a16:creationId xmlns:a16="http://schemas.microsoft.com/office/drawing/2014/main" id="{AAA71867-F135-4574-97A6-9424A36F305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28" name="Freeform 30">
              <a:extLst>
                <a:ext uri="{FF2B5EF4-FFF2-40B4-BE49-F238E27FC236}">
                  <a16:creationId xmlns:a16="http://schemas.microsoft.com/office/drawing/2014/main" id="{D5ADA7E1-C08C-46C6-B10B-624786E32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31">
              <a:extLst>
                <a:ext uri="{FF2B5EF4-FFF2-40B4-BE49-F238E27FC236}">
                  <a16:creationId xmlns:a16="http://schemas.microsoft.com/office/drawing/2014/main" id="{139328E5-FB36-473E-ACAF-05C9E281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0" name="Freeform 32">
              <a:extLst>
                <a:ext uri="{FF2B5EF4-FFF2-40B4-BE49-F238E27FC236}">
                  <a16:creationId xmlns:a16="http://schemas.microsoft.com/office/drawing/2014/main" id="{61D389D0-EEEB-4A99-A4E7-1535198AE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1" name="Freeform 33">
              <a:extLst>
                <a:ext uri="{FF2B5EF4-FFF2-40B4-BE49-F238E27FC236}">
                  <a16:creationId xmlns:a16="http://schemas.microsoft.com/office/drawing/2014/main" id="{E85AF74F-8E31-4C7D-9361-BDDD6ED1E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2" name="Freeform 34">
              <a:extLst>
                <a:ext uri="{FF2B5EF4-FFF2-40B4-BE49-F238E27FC236}">
                  <a16:creationId xmlns:a16="http://schemas.microsoft.com/office/drawing/2014/main" id="{A8D97D6F-1257-4160-941E-384E2AC6B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3" name="Freeform 35">
              <a:extLst>
                <a:ext uri="{FF2B5EF4-FFF2-40B4-BE49-F238E27FC236}">
                  <a16:creationId xmlns:a16="http://schemas.microsoft.com/office/drawing/2014/main" id="{30FEA2A0-6C0E-4857-A489-A33AA9136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4" name="Freeform 36">
              <a:extLst>
                <a:ext uri="{FF2B5EF4-FFF2-40B4-BE49-F238E27FC236}">
                  <a16:creationId xmlns:a16="http://schemas.microsoft.com/office/drawing/2014/main" id="{9B8777E3-4126-432F-B9F8-BAF2AB55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7">
              <a:extLst>
                <a:ext uri="{FF2B5EF4-FFF2-40B4-BE49-F238E27FC236}">
                  <a16:creationId xmlns:a16="http://schemas.microsoft.com/office/drawing/2014/main" id="{BE663DE9-0030-4991-A7F0-667DA7FA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589293BB-0EF4-42A3-8BB6-F27DAF2CE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9">
              <a:extLst>
                <a:ext uri="{FF2B5EF4-FFF2-40B4-BE49-F238E27FC236}">
                  <a16:creationId xmlns:a16="http://schemas.microsoft.com/office/drawing/2014/main" id="{2C9E0365-A2AA-4E33-838F-C9921BEE4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585B25F2-C09C-4A81-B6DF-F7061879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41">
              <a:extLst>
                <a:ext uri="{FF2B5EF4-FFF2-40B4-BE49-F238E27FC236}">
                  <a16:creationId xmlns:a16="http://schemas.microsoft.com/office/drawing/2014/main" id="{A8015460-307C-4AC5-A2DF-C3F6D626A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42">
              <a:extLst>
                <a:ext uri="{FF2B5EF4-FFF2-40B4-BE49-F238E27FC236}">
                  <a16:creationId xmlns:a16="http://schemas.microsoft.com/office/drawing/2014/main" id="{1D106292-F04E-44AC-907C-767EF92E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43">
              <a:extLst>
                <a:ext uri="{FF2B5EF4-FFF2-40B4-BE49-F238E27FC236}">
                  <a16:creationId xmlns:a16="http://schemas.microsoft.com/office/drawing/2014/main" id="{F552BFB2-644D-44FA-BDCA-6181079F53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44">
              <a:extLst>
                <a:ext uri="{FF2B5EF4-FFF2-40B4-BE49-F238E27FC236}">
                  <a16:creationId xmlns:a16="http://schemas.microsoft.com/office/drawing/2014/main" id="{D045FFB5-415A-47F9-A19B-D5B27290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45">
              <a:extLst>
                <a:ext uri="{FF2B5EF4-FFF2-40B4-BE49-F238E27FC236}">
                  <a16:creationId xmlns:a16="http://schemas.microsoft.com/office/drawing/2014/main" id="{F9C49802-7CA9-4CD2-8630-C98FF01A9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6">
              <a:extLst>
                <a:ext uri="{FF2B5EF4-FFF2-40B4-BE49-F238E27FC236}">
                  <a16:creationId xmlns:a16="http://schemas.microsoft.com/office/drawing/2014/main" id="{ECE55A28-2F1B-414E-9B60-0046D1792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58" name="AutoShape 35">
            <a:extLst>
              <a:ext uri="{FF2B5EF4-FFF2-40B4-BE49-F238E27FC236}">
                <a16:creationId xmlns:a16="http://schemas.microsoft.com/office/drawing/2014/main" id="{D8D2118B-CCAC-4DBF-A635-F729CA68ED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75131" y="5182137"/>
            <a:ext cx="2006269" cy="1391898"/>
          </a:xfrm>
          <a:prstGeom prst="wedgeRoundRectCallout">
            <a:avLst>
              <a:gd name="adj1" fmla="val 59987"/>
              <a:gd name="adj2" fmla="val -23753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Sorted by </a:t>
            </a:r>
          </a:p>
          <a:p>
            <a:pPr marL="342900" indent="-342900" eaLnBrk="1" hangingPunct="1"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start time</a:t>
            </a:r>
          </a:p>
          <a:p>
            <a:pPr marL="342900" indent="-342900" eaLnBrk="1" hangingPunct="1"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</a:rPr>
              <a:t>finish time</a:t>
            </a:r>
          </a:p>
        </p:txBody>
      </p:sp>
      <p:sp>
        <p:nvSpPr>
          <p:cNvPr id="47" name="AutoShape 35">
            <a:extLst>
              <a:ext uri="{FF2B5EF4-FFF2-40B4-BE49-F238E27FC236}">
                <a16:creationId xmlns:a16="http://schemas.microsoft.com/office/drawing/2014/main" id="{D6C250B4-8F3E-453F-8EDB-2AA30544822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65980" y="5696228"/>
            <a:ext cx="2353820" cy="607085"/>
          </a:xfrm>
          <a:prstGeom prst="wedgeRoundRectCallout">
            <a:avLst>
              <a:gd name="adj1" fmla="val 55323"/>
              <a:gd name="adj2" fmla="val -37446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 Let’s try this.</a:t>
            </a:r>
            <a:endParaRPr lang="en-US" altLang="en-US" sz="2400" kern="0" dirty="0">
              <a:solidFill>
                <a:schemeClr val="bg2"/>
              </a:solidFill>
              <a:latin typeface="Times New Roman"/>
            </a:endParaRPr>
          </a:p>
        </p:txBody>
      </p:sp>
      <p:sp>
        <p:nvSpPr>
          <p:cNvPr id="64" name="Freeform 6">
            <a:extLst>
              <a:ext uri="{FF2B5EF4-FFF2-40B4-BE49-F238E27FC236}">
                <a16:creationId xmlns:a16="http://schemas.microsoft.com/office/drawing/2014/main" id="{18AFD280-D310-41B5-A69D-0D7226F0CC74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30E2D9B5-E30F-4B1C-A950-529E245B39D1}"/>
              </a:ext>
            </a:extLst>
          </p:cNvPr>
          <p:cNvSpPr/>
          <p:nvPr/>
        </p:nvSpPr>
        <p:spPr bwMode="auto">
          <a:xfrm>
            <a:off x="1874758" y="6159500"/>
            <a:ext cx="1549244" cy="414535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81FD6366-FF59-4939-A1C5-CAF0A761DE09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C630F040-824E-4395-86C4-55930BA0AC17}"/>
              </a:ext>
            </a:extLst>
          </p:cNvPr>
          <p:cNvGrpSpPr/>
          <p:nvPr/>
        </p:nvGrpSpPr>
        <p:grpSpPr>
          <a:xfrm>
            <a:off x="436415" y="1566446"/>
            <a:ext cx="1932710" cy="1668589"/>
            <a:chOff x="646162" y="1566446"/>
            <a:chExt cx="1932710" cy="1668589"/>
          </a:xfrm>
        </p:grpSpPr>
        <p:sp>
          <p:nvSpPr>
            <p:cNvPr id="66" name="Text Box 13">
              <a:extLst>
                <a:ext uri="{FF2B5EF4-FFF2-40B4-BE49-F238E27FC236}">
                  <a16:creationId xmlns:a16="http://schemas.microsoft.com/office/drawing/2014/main" id="{E9F4D424-E53D-403A-96C5-0F4A48FA8D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5" y="187039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7" name="Text Box 13">
              <a:extLst>
                <a:ext uri="{FF2B5EF4-FFF2-40B4-BE49-F238E27FC236}">
                  <a16:creationId xmlns:a16="http://schemas.microsoft.com/office/drawing/2014/main" id="{30EB6B53-F080-4768-BBA6-DC57A518B3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162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8" name="Text Box 13">
              <a:extLst>
                <a:ext uri="{FF2B5EF4-FFF2-40B4-BE49-F238E27FC236}">
                  <a16:creationId xmlns:a16="http://schemas.microsoft.com/office/drawing/2014/main" id="{F70F23F1-6821-4071-8802-819F93E47B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2578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69" name="Text Box 13">
              <a:extLst>
                <a:ext uri="{FF2B5EF4-FFF2-40B4-BE49-F238E27FC236}">
                  <a16:creationId xmlns:a16="http://schemas.microsoft.com/office/drawing/2014/main" id="{DB915761-7BE5-4F18-9151-A92A22F261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512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1" name="Text Box 13">
              <a:extLst>
                <a:ext uri="{FF2B5EF4-FFF2-40B4-BE49-F238E27FC236}">
                  <a16:creationId xmlns:a16="http://schemas.microsoft.com/office/drawing/2014/main" id="{0FA43448-546B-4BF2-9BDB-411AA7EF88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6428" y="2383866"/>
              <a:ext cx="49244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2" name="Text Box 13">
              <a:extLst>
                <a:ext uri="{FF2B5EF4-FFF2-40B4-BE49-F238E27FC236}">
                  <a16:creationId xmlns:a16="http://schemas.microsoft.com/office/drawing/2014/main" id="{13FA71E0-F30D-4D35-A1C2-60D31B256B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347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3" name="Text Box 13">
              <a:extLst>
                <a:ext uri="{FF2B5EF4-FFF2-40B4-BE49-F238E27FC236}">
                  <a16:creationId xmlns:a16="http://schemas.microsoft.com/office/drawing/2014/main" id="{9163088A-6EFB-4331-B0CB-7DCDE1F9F2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9889" y="263236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</p:grpSp>
      <p:cxnSp>
        <p:nvCxnSpPr>
          <p:cNvPr id="75" name="Straight Arrow Connector 74">
            <a:extLst>
              <a:ext uri="{FF2B5EF4-FFF2-40B4-BE49-F238E27FC236}">
                <a16:creationId xmlns:a16="http://schemas.microsoft.com/office/drawing/2014/main" id="{F2400410-4097-4795-91A7-4A441370766B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67000"/>
            <a:ext cx="0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1719906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47" grpId="0" animBg="1"/>
      <p:bldP spid="59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AutoShape 58">
            <a:extLst>
              <a:ext uri="{FF2B5EF4-FFF2-40B4-BE49-F238E27FC236}">
                <a16:creationId xmlns:a16="http://schemas.microsoft.com/office/drawing/2014/main" id="{414C3A26-85FE-4B41-BC33-D2F16610D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3809999"/>
            <a:ext cx="6800926" cy="2857451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Recursive backtracking sometimes solves the same </a:t>
            </a:r>
            <a:br>
              <a:rPr lang="en-US" sz="2400" dirty="0"/>
            </a:br>
            <a:r>
              <a:rPr lang="en-US" sz="2400" dirty="0"/>
              <a:t>  sub-instance an exponential number of times.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Dynamic programming </a:t>
            </a:r>
            <a:br>
              <a:rPr lang="en-US" sz="2400" dirty="0"/>
            </a:br>
            <a:r>
              <a:rPr lang="en-US" sz="2400" dirty="0"/>
              <a:t>  reduces the total computation time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  by solving each sub-instance only once.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This is done by storing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the solution &amp; cost of each in a table.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BF5215FF-0A42-48A4-89DB-D4FCE0D96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5"/>
            <a:ext cx="9094990" cy="1685786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1" name="Picture 70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5D7AD6FB-4F14-4251-8856-ADF3BD2A756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3824515"/>
            <a:ext cx="723850" cy="741304"/>
          </a:xfrm>
          <a:prstGeom prst="rect">
            <a:avLst/>
          </a:prstGeom>
        </p:spPr>
      </p:pic>
      <p:sp>
        <p:nvSpPr>
          <p:cNvPr id="73" name="Text Box 3">
            <a:extLst>
              <a:ext uri="{FF2B5EF4-FFF2-40B4-BE49-F238E27FC236}">
                <a16:creationId xmlns:a16="http://schemas.microsoft.com/office/drawing/2014/main" id="{B4AC8858-4240-4DB7-AF63-4AEC228A5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4" name="Text Box 3">
            <a:extLst>
              <a:ext uri="{FF2B5EF4-FFF2-40B4-BE49-F238E27FC236}">
                <a16:creationId xmlns:a16="http://schemas.microsoft.com/office/drawing/2014/main" id="{E8795726-AF4D-4598-B6AD-0FAF9FF25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3D037043-1F48-4995-A32F-BA77E41A9A34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76" name="Picture 3" descr="question">
            <a:extLst>
              <a:ext uri="{FF2B5EF4-FFF2-40B4-BE49-F238E27FC236}">
                <a16:creationId xmlns:a16="http://schemas.microsoft.com/office/drawing/2014/main" id="{AB16023D-3990-4542-BA0F-9C7FD58D12B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7" name="Group 76">
            <a:extLst>
              <a:ext uri="{FF2B5EF4-FFF2-40B4-BE49-F238E27FC236}">
                <a16:creationId xmlns:a16="http://schemas.microsoft.com/office/drawing/2014/main" id="{B59AE457-0D02-4F40-B365-E13EF3EDF44C}"/>
              </a:ext>
            </a:extLst>
          </p:cNvPr>
          <p:cNvGrpSpPr/>
          <p:nvPr/>
        </p:nvGrpSpPr>
        <p:grpSpPr>
          <a:xfrm>
            <a:off x="7038692" y="4343400"/>
            <a:ext cx="1922719" cy="2324100"/>
            <a:chOff x="7038692" y="4343400"/>
            <a:chExt cx="1922719" cy="2324100"/>
          </a:xfrm>
        </p:grpSpPr>
        <p:pic>
          <p:nvPicPr>
            <p:cNvPr id="78" name="Picture 77">
              <a:extLst>
                <a:ext uri="{FF2B5EF4-FFF2-40B4-BE49-F238E27FC236}">
                  <a16:creationId xmlns:a16="http://schemas.microsoft.com/office/drawing/2014/main" id="{4327BD0E-E008-4507-8C85-C2167C2ABD76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29921" y="5797691"/>
              <a:ext cx="302053" cy="571847"/>
            </a:xfrm>
            <a:prstGeom prst="rect">
              <a:avLst/>
            </a:prstGeom>
          </p:spPr>
        </p:pic>
        <p:pic>
          <p:nvPicPr>
            <p:cNvPr id="79" name="Picture 78">
              <a:extLst>
                <a:ext uri="{FF2B5EF4-FFF2-40B4-BE49-F238E27FC236}">
                  <a16:creationId xmlns:a16="http://schemas.microsoft.com/office/drawing/2014/main" id="{77164E37-00EA-4EFA-A915-1DB3151362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038692" y="5651310"/>
              <a:ext cx="302053" cy="571847"/>
            </a:xfrm>
            <a:prstGeom prst="rect">
              <a:avLst/>
            </a:prstGeom>
          </p:spPr>
        </p:pic>
        <p:pic>
          <p:nvPicPr>
            <p:cNvPr id="80" name="Picture 79">
              <a:extLst>
                <a:ext uri="{FF2B5EF4-FFF2-40B4-BE49-F238E27FC236}">
                  <a16:creationId xmlns:a16="http://schemas.microsoft.com/office/drawing/2014/main" id="{99675F42-BB24-4A71-A93B-8F41738A2B7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325125" y="5743299"/>
              <a:ext cx="302053" cy="571847"/>
            </a:xfrm>
            <a:prstGeom prst="rect">
              <a:avLst/>
            </a:prstGeom>
          </p:spPr>
        </p:pic>
        <p:pic>
          <p:nvPicPr>
            <p:cNvPr id="81" name="Picture 80">
              <a:extLst>
                <a:ext uri="{FF2B5EF4-FFF2-40B4-BE49-F238E27FC236}">
                  <a16:creationId xmlns:a16="http://schemas.microsoft.com/office/drawing/2014/main" id="{D4DD38C4-3C36-42BD-9811-AA3D26C1317F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8366178" y="5784991"/>
              <a:ext cx="302053" cy="571847"/>
            </a:xfrm>
            <a:prstGeom prst="rect">
              <a:avLst/>
            </a:prstGeom>
          </p:spPr>
        </p:pic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E6177CD2-6D99-4175-A1A3-891E2B2E785A}"/>
                </a:ext>
              </a:extLst>
            </p:cNvPr>
            <p:cNvGrpSpPr/>
            <p:nvPr/>
          </p:nvGrpSpPr>
          <p:grpSpPr>
            <a:xfrm>
              <a:off x="7331075" y="4343400"/>
              <a:ext cx="1431925" cy="2324100"/>
              <a:chOff x="784225" y="3200400"/>
              <a:chExt cx="2016125" cy="2971800"/>
            </a:xfrm>
          </p:grpSpPr>
          <p:sp>
            <p:nvSpPr>
              <p:cNvPr id="84" name="Freeform 27">
                <a:extLst>
                  <a:ext uri="{FF2B5EF4-FFF2-40B4-BE49-F238E27FC236}">
                    <a16:creationId xmlns:a16="http://schemas.microsoft.com/office/drawing/2014/main" id="{D19C9944-ECAE-462F-A5A2-A00187BA8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7525" y="3200400"/>
                <a:ext cx="239713" cy="2286000"/>
              </a:xfrm>
              <a:custGeom>
                <a:avLst/>
                <a:gdLst>
                  <a:gd name="T0" fmla="*/ 2147483647 w 151"/>
                  <a:gd name="T1" fmla="*/ 0 h 1440"/>
                  <a:gd name="T2" fmla="*/ 0 w 151"/>
                  <a:gd name="T3" fmla="*/ 2147483647 h 1440"/>
                  <a:gd name="T4" fmla="*/ 2147483647 w 151"/>
                  <a:gd name="T5" fmla="*/ 2147483647 h 1440"/>
                  <a:gd name="T6" fmla="*/ 0 60000 65536"/>
                  <a:gd name="T7" fmla="*/ 0 60000 65536"/>
                  <a:gd name="T8" fmla="*/ 0 60000 65536"/>
                  <a:gd name="T9" fmla="*/ 0 w 151"/>
                  <a:gd name="T10" fmla="*/ 0 h 1440"/>
                  <a:gd name="T11" fmla="*/ 151 w 151"/>
                  <a:gd name="T12" fmla="*/ 1440 h 144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51" h="1440">
                    <a:moveTo>
                      <a:pt x="103" y="0"/>
                    </a:moveTo>
                    <a:lnTo>
                      <a:pt x="0" y="392"/>
                    </a:lnTo>
                    <a:lnTo>
                      <a:pt x="151" y="1440"/>
                    </a:lnTo>
                  </a:path>
                </a:pathLst>
              </a:custGeom>
              <a:noFill/>
              <a:ln w="38100" cap="flat" cmpd="sng">
                <a:solidFill>
                  <a:srgbClr val="800000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5" name="Group 84">
                <a:extLst>
                  <a:ext uri="{FF2B5EF4-FFF2-40B4-BE49-F238E27FC236}">
                    <a16:creationId xmlns:a16="http://schemas.microsoft.com/office/drawing/2014/main" id="{F6FD1D6B-DBB0-4823-BCD1-15B2FB8159E3}"/>
                  </a:ext>
                </a:extLst>
              </p:cNvPr>
              <p:cNvGrpSpPr/>
              <p:nvPr/>
            </p:nvGrpSpPr>
            <p:grpSpPr>
              <a:xfrm>
                <a:off x="784225" y="3200400"/>
                <a:ext cx="2016125" cy="2971800"/>
                <a:chOff x="784225" y="3200400"/>
                <a:chExt cx="2016125" cy="2971800"/>
              </a:xfrm>
            </p:grpSpPr>
            <p:sp>
              <p:nvSpPr>
                <p:cNvPr id="86" name="Freeform 21">
                  <a:extLst>
                    <a:ext uri="{FF2B5EF4-FFF2-40B4-BE49-F238E27FC236}">
                      <a16:creationId xmlns:a16="http://schemas.microsoft.com/office/drawing/2014/main" id="{A369933F-0286-41FF-A95C-BFDA86B44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3838" y="5410200"/>
                  <a:ext cx="381000" cy="762000"/>
                </a:xfrm>
                <a:custGeom>
                  <a:avLst/>
                  <a:gdLst>
                    <a:gd name="T0" fmla="*/ 2147483647 w 344"/>
                    <a:gd name="T1" fmla="*/ 0 h 1872"/>
                    <a:gd name="T2" fmla="*/ 2147483647 w 344"/>
                    <a:gd name="T3" fmla="*/ 2147483647 h 1872"/>
                    <a:gd name="T4" fmla="*/ 2147483647 w 344"/>
                    <a:gd name="T5" fmla="*/ 2147483647 h 1872"/>
                    <a:gd name="T6" fmla="*/ 2147483647 w 344"/>
                    <a:gd name="T7" fmla="*/ 2147483647 h 187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44"/>
                    <a:gd name="T13" fmla="*/ 0 h 1872"/>
                    <a:gd name="T14" fmla="*/ 344 w 344"/>
                    <a:gd name="T15" fmla="*/ 1872 h 187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44" h="1872">
                      <a:moveTo>
                        <a:pt x="344" y="0"/>
                      </a:moveTo>
                      <a:cubicBezTo>
                        <a:pt x="180" y="172"/>
                        <a:pt x="16" y="344"/>
                        <a:pt x="8" y="528"/>
                      </a:cubicBezTo>
                      <a:cubicBezTo>
                        <a:pt x="0" y="712"/>
                        <a:pt x="256" y="880"/>
                        <a:pt x="296" y="1104"/>
                      </a:cubicBezTo>
                      <a:cubicBezTo>
                        <a:pt x="336" y="1328"/>
                        <a:pt x="292" y="1600"/>
                        <a:pt x="248" y="1872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CC00CC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7" name="Freeform 23">
                  <a:extLst>
                    <a:ext uri="{FF2B5EF4-FFF2-40B4-BE49-F238E27FC236}">
                      <a16:creationId xmlns:a16="http://schemas.microsoft.com/office/drawing/2014/main" id="{099C280D-98B1-4CF8-9D88-CF6E37D7C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4225" y="3200400"/>
                  <a:ext cx="1090613" cy="2286000"/>
                </a:xfrm>
                <a:custGeom>
                  <a:avLst/>
                  <a:gdLst>
                    <a:gd name="T0" fmla="*/ 2147483647 w 687"/>
                    <a:gd name="T1" fmla="*/ 0 h 1440"/>
                    <a:gd name="T2" fmla="*/ 0 w 687"/>
                    <a:gd name="T3" fmla="*/ 2147483647 h 1440"/>
                    <a:gd name="T4" fmla="*/ 2147483647 w 687"/>
                    <a:gd name="T5" fmla="*/ 2147483647 h 1440"/>
                    <a:gd name="T6" fmla="*/ 2147483647 w 687"/>
                    <a:gd name="T7" fmla="*/ 2147483647 h 144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687"/>
                    <a:gd name="T13" fmla="*/ 0 h 1440"/>
                    <a:gd name="T14" fmla="*/ 687 w 687"/>
                    <a:gd name="T15" fmla="*/ 1440 h 144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687" h="1440">
                      <a:moveTo>
                        <a:pt x="639" y="0"/>
                      </a:moveTo>
                      <a:lnTo>
                        <a:pt x="0" y="416"/>
                      </a:lnTo>
                      <a:lnTo>
                        <a:pt x="284" y="968"/>
                      </a:lnTo>
                      <a:lnTo>
                        <a:pt x="687" y="1440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8" name="Freeform 24">
                  <a:extLst>
                    <a:ext uri="{FF2B5EF4-FFF2-40B4-BE49-F238E27FC236}">
                      <a16:creationId xmlns:a16="http://schemas.microsoft.com/office/drawing/2014/main" id="{2F9359D7-673B-4BF4-9F30-1CC1C6B6AD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1038" y="3200400"/>
                  <a:ext cx="373062" cy="2286000"/>
                </a:xfrm>
                <a:custGeom>
                  <a:avLst/>
                  <a:gdLst>
                    <a:gd name="T0" fmla="*/ 0 w 235"/>
                    <a:gd name="T1" fmla="*/ 0 h 1440"/>
                    <a:gd name="T2" fmla="*/ 2147483647 w 235"/>
                    <a:gd name="T3" fmla="*/ 2147483647 h 1440"/>
                    <a:gd name="T4" fmla="*/ 2147483647 w 235"/>
                    <a:gd name="T5" fmla="*/ 2147483647 h 1440"/>
                    <a:gd name="T6" fmla="*/ 0 60000 65536"/>
                    <a:gd name="T7" fmla="*/ 0 60000 65536"/>
                    <a:gd name="T8" fmla="*/ 0 60000 65536"/>
                    <a:gd name="T9" fmla="*/ 0 w 235"/>
                    <a:gd name="T10" fmla="*/ 0 h 1440"/>
                    <a:gd name="T11" fmla="*/ 235 w 235"/>
                    <a:gd name="T12" fmla="*/ 1440 h 144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35" h="1440">
                      <a:moveTo>
                        <a:pt x="0" y="0"/>
                      </a:moveTo>
                      <a:lnTo>
                        <a:pt x="235" y="825"/>
                      </a:lnTo>
                      <a:lnTo>
                        <a:pt x="48" y="1440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" name="Freeform 25">
                  <a:extLst>
                    <a:ext uri="{FF2B5EF4-FFF2-40B4-BE49-F238E27FC236}">
                      <a16:creationId xmlns:a16="http://schemas.microsoft.com/office/drawing/2014/main" id="{EF78904D-CFD7-4A21-AE77-223D26C975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6938" y="3200400"/>
                  <a:ext cx="1327150" cy="2286000"/>
                </a:xfrm>
                <a:custGeom>
                  <a:avLst/>
                  <a:gdLst>
                    <a:gd name="T0" fmla="*/ 2147483647 w 836"/>
                    <a:gd name="T1" fmla="*/ 0 h 1440"/>
                    <a:gd name="T2" fmla="*/ 0 w 836"/>
                    <a:gd name="T3" fmla="*/ 2147483647 h 1440"/>
                    <a:gd name="T4" fmla="*/ 2147483647 w 836"/>
                    <a:gd name="T5" fmla="*/ 2147483647 h 1440"/>
                    <a:gd name="T6" fmla="*/ 2147483647 w 836"/>
                    <a:gd name="T7" fmla="*/ 2147483647 h 144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836"/>
                    <a:gd name="T13" fmla="*/ 0 h 1440"/>
                    <a:gd name="T14" fmla="*/ 836 w 836"/>
                    <a:gd name="T15" fmla="*/ 1440 h 144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836" h="1440">
                      <a:moveTo>
                        <a:pt x="616" y="0"/>
                      </a:moveTo>
                      <a:lnTo>
                        <a:pt x="0" y="423"/>
                      </a:lnTo>
                      <a:lnTo>
                        <a:pt x="836" y="936"/>
                      </a:lnTo>
                      <a:lnTo>
                        <a:pt x="664" y="1440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" name="Freeform 26">
                  <a:extLst>
                    <a:ext uri="{FF2B5EF4-FFF2-40B4-BE49-F238E27FC236}">
                      <a16:creationId xmlns:a16="http://schemas.microsoft.com/office/drawing/2014/main" id="{D4C88E5D-A4B8-42BA-8AC6-3AE031F20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4288" y="3200400"/>
                  <a:ext cx="666750" cy="2286000"/>
                </a:xfrm>
                <a:custGeom>
                  <a:avLst/>
                  <a:gdLst>
                    <a:gd name="T0" fmla="*/ 2147483647 w 420"/>
                    <a:gd name="T1" fmla="*/ 0 h 1440"/>
                    <a:gd name="T2" fmla="*/ 2147483647 w 420"/>
                    <a:gd name="T3" fmla="*/ 2147483647 h 1440"/>
                    <a:gd name="T4" fmla="*/ 0 w 420"/>
                    <a:gd name="T5" fmla="*/ 2147483647 h 1440"/>
                    <a:gd name="T6" fmla="*/ 2147483647 w 420"/>
                    <a:gd name="T7" fmla="*/ 2147483647 h 144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20"/>
                    <a:gd name="T13" fmla="*/ 0 h 1440"/>
                    <a:gd name="T14" fmla="*/ 420 w 420"/>
                    <a:gd name="T15" fmla="*/ 1440 h 144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20" h="1440">
                      <a:moveTo>
                        <a:pt x="372" y="0"/>
                      </a:moveTo>
                      <a:lnTo>
                        <a:pt x="269" y="392"/>
                      </a:lnTo>
                      <a:lnTo>
                        <a:pt x="0" y="928"/>
                      </a:lnTo>
                      <a:lnTo>
                        <a:pt x="420" y="1440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1" name="Freeform 28">
                  <a:extLst>
                    <a:ext uri="{FF2B5EF4-FFF2-40B4-BE49-F238E27FC236}">
                      <a16:creationId xmlns:a16="http://schemas.microsoft.com/office/drawing/2014/main" id="{80F7B12B-39C4-470F-A6E5-0E1747876C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9993" y="3216632"/>
                  <a:ext cx="890357" cy="2269769"/>
                </a:xfrm>
                <a:custGeom>
                  <a:avLst/>
                  <a:gdLst>
                    <a:gd name="T0" fmla="*/ 0 w 482"/>
                    <a:gd name="T1" fmla="*/ 0 h 1440"/>
                    <a:gd name="T2" fmla="*/ 2147483647 w 482"/>
                    <a:gd name="T3" fmla="*/ 2147483647 h 1440"/>
                    <a:gd name="T4" fmla="*/ 2147483647 w 482"/>
                    <a:gd name="T5" fmla="*/ 2147483647 h 1440"/>
                    <a:gd name="T6" fmla="*/ 2147483647 w 482"/>
                    <a:gd name="T7" fmla="*/ 2147483647 h 144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82"/>
                    <a:gd name="T13" fmla="*/ 0 h 1440"/>
                    <a:gd name="T14" fmla="*/ 482 w 482"/>
                    <a:gd name="T15" fmla="*/ 1440 h 1440"/>
                    <a:gd name="connsiteX0" fmla="*/ 0 w 11636"/>
                    <a:gd name="connsiteY0" fmla="*/ 0 h 9929"/>
                    <a:gd name="connsiteX1" fmla="*/ 11636 w 11636"/>
                    <a:gd name="connsiteY1" fmla="*/ 2596 h 9929"/>
                    <a:gd name="connsiteX2" fmla="*/ 6512 w 11636"/>
                    <a:gd name="connsiteY2" fmla="*/ 5658 h 9929"/>
                    <a:gd name="connsiteX3" fmla="*/ 2632 w 11636"/>
                    <a:gd name="connsiteY3" fmla="*/ 9929 h 9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636" h="9929">
                      <a:moveTo>
                        <a:pt x="0" y="0"/>
                      </a:moveTo>
                      <a:lnTo>
                        <a:pt x="11636" y="2596"/>
                      </a:lnTo>
                      <a:lnTo>
                        <a:pt x="6512" y="5658"/>
                      </a:lnTo>
                      <a:lnTo>
                        <a:pt x="2632" y="9929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</p:grpSp>
        <p:pic>
          <p:nvPicPr>
            <p:cNvPr id="83" name="Picture 82">
              <a:extLst>
                <a:ext uri="{FF2B5EF4-FFF2-40B4-BE49-F238E27FC236}">
                  <a16:creationId xmlns:a16="http://schemas.microsoft.com/office/drawing/2014/main" id="{114A3DCB-0D33-4D55-8149-B2F8CC7DD88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 flipH="1">
              <a:off x="8659358" y="5672157"/>
              <a:ext cx="302053" cy="571847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15078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/>
      <p:bldP spid="30" grpId="0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0000"/>
                </a:solidFill>
              </a:rPr>
              <a:t>No</a:t>
            </a:r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6" name="Straight Arrow Connector 45">
            <a:extLst>
              <a:ext uri="{FF2B5EF4-FFF2-40B4-BE49-F238E27FC236}">
                <a16:creationId xmlns:a16="http://schemas.microsoft.com/office/drawing/2014/main" id="{8783A211-D75E-4934-9AC3-0FD9BC4D6FEA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67000"/>
            <a:ext cx="0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B512C83A-C033-4B5B-A205-12B36EFD86A9}"/>
              </a:ext>
            </a:extLst>
          </p:cNvPr>
          <p:cNvSpPr/>
          <p:nvPr/>
        </p:nvSpPr>
        <p:spPr bwMode="auto">
          <a:xfrm>
            <a:off x="660400" y="24257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8" name="Freeform 2">
            <a:extLst>
              <a:ext uri="{FF2B5EF4-FFF2-40B4-BE49-F238E27FC236}">
                <a16:creationId xmlns:a16="http://schemas.microsoft.com/office/drawing/2014/main" id="{164D3909-E7D6-43CC-B1E9-0E2082003D3B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49" name="Group 48">
            <a:extLst>
              <a:ext uri="{FF2B5EF4-FFF2-40B4-BE49-F238E27FC236}">
                <a16:creationId xmlns:a16="http://schemas.microsoft.com/office/drawing/2014/main" id="{9139E855-D96D-49E3-BC01-80CDCB7A2A63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50" name="Text Box 23">
              <a:extLst>
                <a:ext uri="{FF2B5EF4-FFF2-40B4-BE49-F238E27FC236}">
                  <a16:creationId xmlns:a16="http://schemas.microsoft.com/office/drawing/2014/main" id="{8E596706-8BE9-49F4-8644-B9760E4161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31DB5FAC-141B-4EFD-ADE2-05D4FB090C2C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55" name="Straight Arrow Connector 54">
            <a:extLst>
              <a:ext uri="{FF2B5EF4-FFF2-40B4-BE49-F238E27FC236}">
                <a16:creationId xmlns:a16="http://schemas.microsoft.com/office/drawing/2014/main" id="{91E5E040-B996-436C-B6AF-28E8CC79A863}"/>
              </a:ext>
            </a:extLst>
          </p:cNvPr>
          <p:cNvCxnSpPr>
            <a:cxnSpLocks/>
            <a:stCxn id="51" idx="0"/>
          </p:cNvCxnSpPr>
          <p:nvPr/>
        </p:nvCxnSpPr>
        <p:spPr bwMode="auto">
          <a:xfrm flipH="1" flipV="1">
            <a:off x="762001" y="2133600"/>
            <a:ext cx="619334" cy="34580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20" name="Straight Connector 19">
            <a:extLst>
              <a:ext uri="{FF2B5EF4-FFF2-40B4-BE49-F238E27FC236}">
                <a16:creationId xmlns:a16="http://schemas.microsoft.com/office/drawing/2014/main" id="{05F4DD93-8B2C-4A0A-8E1B-BE4144541D2B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0" name="AutoShape 35">
            <a:extLst>
              <a:ext uri="{FF2B5EF4-FFF2-40B4-BE49-F238E27FC236}">
                <a16:creationId xmlns:a16="http://schemas.microsoft.com/office/drawing/2014/main" id="{969F420C-07FF-4184-B19F-E76FF1DB3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420" y="5105400"/>
            <a:ext cx="4645010" cy="811909"/>
          </a:xfrm>
          <a:prstGeom prst="wedgeRoundRectCallout">
            <a:avLst>
              <a:gd name="adj1" fmla="val 45130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The remaining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</a:t>
            </a:r>
            <a:b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</a:b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considers events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2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3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4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5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6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7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…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grpSp>
        <p:nvGrpSpPr>
          <p:cNvPr id="33" name="Group 29">
            <a:extLst>
              <a:ext uri="{FF2B5EF4-FFF2-40B4-BE49-F238E27FC236}">
                <a16:creationId xmlns:a16="http://schemas.microsoft.com/office/drawing/2014/main" id="{FD53F4E7-898C-423F-BC31-6841FD2C4C33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34" name="Freeform 30">
              <a:extLst>
                <a:ext uri="{FF2B5EF4-FFF2-40B4-BE49-F238E27FC236}">
                  <a16:creationId xmlns:a16="http://schemas.microsoft.com/office/drawing/2014/main" id="{D68DADB6-1C3F-4EB9-BCD7-499A3CA0A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5" name="Freeform 31">
              <a:extLst>
                <a:ext uri="{FF2B5EF4-FFF2-40B4-BE49-F238E27FC236}">
                  <a16:creationId xmlns:a16="http://schemas.microsoft.com/office/drawing/2014/main" id="{6DBF7ADE-B41E-47D5-BE01-87A484D66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39" name="Freeform 32">
              <a:extLst>
                <a:ext uri="{FF2B5EF4-FFF2-40B4-BE49-F238E27FC236}">
                  <a16:creationId xmlns:a16="http://schemas.microsoft.com/office/drawing/2014/main" id="{DA7E1B72-9242-4E4C-8A61-6CEEF73C1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0" name="Freeform 33">
              <a:extLst>
                <a:ext uri="{FF2B5EF4-FFF2-40B4-BE49-F238E27FC236}">
                  <a16:creationId xmlns:a16="http://schemas.microsoft.com/office/drawing/2014/main" id="{47A043B9-764A-4A42-AFB6-020CC9AFD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1" name="Freeform 34">
              <a:extLst>
                <a:ext uri="{FF2B5EF4-FFF2-40B4-BE49-F238E27FC236}">
                  <a16:creationId xmlns:a16="http://schemas.microsoft.com/office/drawing/2014/main" id="{827505A8-DA2D-473B-94F4-2EB36BD24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2" name="Freeform 35">
              <a:extLst>
                <a:ext uri="{FF2B5EF4-FFF2-40B4-BE49-F238E27FC236}">
                  <a16:creationId xmlns:a16="http://schemas.microsoft.com/office/drawing/2014/main" id="{E3A35034-4F09-4B15-AB5A-CE90906BE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3" name="Freeform 36">
              <a:extLst>
                <a:ext uri="{FF2B5EF4-FFF2-40B4-BE49-F238E27FC236}">
                  <a16:creationId xmlns:a16="http://schemas.microsoft.com/office/drawing/2014/main" id="{F821E477-BDBF-4CEE-84A3-8AD7F2BB2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4" name="Freeform 37">
              <a:extLst>
                <a:ext uri="{FF2B5EF4-FFF2-40B4-BE49-F238E27FC236}">
                  <a16:creationId xmlns:a16="http://schemas.microsoft.com/office/drawing/2014/main" id="{A7F927E1-AA78-41E6-B6E0-D0300E999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45" name="Freeform 38">
              <a:extLst>
                <a:ext uri="{FF2B5EF4-FFF2-40B4-BE49-F238E27FC236}">
                  <a16:creationId xmlns:a16="http://schemas.microsoft.com/office/drawing/2014/main" id="{5AE84C6E-B3FC-47A3-9C1C-B492FB29B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6" name="Freeform 39">
              <a:extLst>
                <a:ext uri="{FF2B5EF4-FFF2-40B4-BE49-F238E27FC236}">
                  <a16:creationId xmlns:a16="http://schemas.microsoft.com/office/drawing/2014/main" id="{A45CAF67-D087-4D3A-880A-046ADE2B6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7" name="Freeform 40">
              <a:extLst>
                <a:ext uri="{FF2B5EF4-FFF2-40B4-BE49-F238E27FC236}">
                  <a16:creationId xmlns:a16="http://schemas.microsoft.com/office/drawing/2014/main" id="{FA53DE88-3A28-4252-BE19-EE9241E65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8" name="Freeform 41">
              <a:extLst>
                <a:ext uri="{FF2B5EF4-FFF2-40B4-BE49-F238E27FC236}">
                  <a16:creationId xmlns:a16="http://schemas.microsoft.com/office/drawing/2014/main" id="{93C09171-3002-461A-87D7-41AAB5A2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59" name="Freeform 42">
              <a:extLst>
                <a:ext uri="{FF2B5EF4-FFF2-40B4-BE49-F238E27FC236}">
                  <a16:creationId xmlns:a16="http://schemas.microsoft.com/office/drawing/2014/main" id="{6A70F9D8-89A9-432F-90AD-4CB6FA6C8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1" name="Freeform 43">
              <a:extLst>
                <a:ext uri="{FF2B5EF4-FFF2-40B4-BE49-F238E27FC236}">
                  <a16:creationId xmlns:a16="http://schemas.microsoft.com/office/drawing/2014/main" id="{7777EDB0-9560-4195-B412-8F19CBE6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2" name="Freeform 44">
              <a:extLst>
                <a:ext uri="{FF2B5EF4-FFF2-40B4-BE49-F238E27FC236}">
                  <a16:creationId xmlns:a16="http://schemas.microsoft.com/office/drawing/2014/main" id="{FA4FE037-0E45-4ADB-B719-CC33E190B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3" name="Freeform 45">
              <a:extLst>
                <a:ext uri="{FF2B5EF4-FFF2-40B4-BE49-F238E27FC236}">
                  <a16:creationId xmlns:a16="http://schemas.microsoft.com/office/drawing/2014/main" id="{057CEA7D-86B6-40AA-A03A-0A9F9F005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4" name="Freeform 46">
              <a:extLst>
                <a:ext uri="{FF2B5EF4-FFF2-40B4-BE49-F238E27FC236}">
                  <a16:creationId xmlns:a16="http://schemas.microsoft.com/office/drawing/2014/main" id="{D0CDD387-E679-4ABD-8C95-75CD6E099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65" name="Freeform 6">
            <a:extLst>
              <a:ext uri="{FF2B5EF4-FFF2-40B4-BE49-F238E27FC236}">
                <a16:creationId xmlns:a16="http://schemas.microsoft.com/office/drawing/2014/main" id="{2589F3B1-A3D5-4402-B653-20C1EE8E86ED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1D7BA5BE-1665-4619-9CCB-12D0AE8973B3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74885085-D306-43D5-B7C4-2967B1911D54}"/>
              </a:ext>
            </a:extLst>
          </p:cNvPr>
          <p:cNvGrpSpPr/>
          <p:nvPr/>
        </p:nvGrpSpPr>
        <p:grpSpPr>
          <a:xfrm>
            <a:off x="436415" y="1566446"/>
            <a:ext cx="1932710" cy="1668589"/>
            <a:chOff x="646162" y="1566446"/>
            <a:chExt cx="1932710" cy="1668589"/>
          </a:xfrm>
        </p:grpSpPr>
        <p:sp>
          <p:nvSpPr>
            <p:cNvPr id="22" name="Text Box 13">
              <a:extLst>
                <a:ext uri="{FF2B5EF4-FFF2-40B4-BE49-F238E27FC236}">
                  <a16:creationId xmlns:a16="http://schemas.microsoft.com/office/drawing/2014/main" id="{C9D3E709-7B35-4B66-9989-8E4991EA8E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5" y="187039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" name="Text Box 13">
              <a:extLst>
                <a:ext uri="{FF2B5EF4-FFF2-40B4-BE49-F238E27FC236}">
                  <a16:creationId xmlns:a16="http://schemas.microsoft.com/office/drawing/2014/main" id="{2DD9AC8F-65EA-4C5D-9E67-E268660599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162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24" name="Text Box 13">
              <a:extLst>
                <a:ext uri="{FF2B5EF4-FFF2-40B4-BE49-F238E27FC236}">
                  <a16:creationId xmlns:a16="http://schemas.microsoft.com/office/drawing/2014/main" id="{9CEB60E9-CD30-4AA5-B63E-6432C88711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2578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25" name="Text Box 13">
              <a:extLst>
                <a:ext uri="{FF2B5EF4-FFF2-40B4-BE49-F238E27FC236}">
                  <a16:creationId xmlns:a16="http://schemas.microsoft.com/office/drawing/2014/main" id="{6E987032-ABF7-468A-8D43-D3C50D3654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512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7" name="Text Box 13">
              <a:extLst>
                <a:ext uri="{FF2B5EF4-FFF2-40B4-BE49-F238E27FC236}">
                  <a16:creationId xmlns:a16="http://schemas.microsoft.com/office/drawing/2014/main" id="{E6BE3A25-5EC9-4E76-A103-5918B60C09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6428" y="2383866"/>
              <a:ext cx="49244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" name="Text Box 13">
              <a:extLst>
                <a:ext uri="{FF2B5EF4-FFF2-40B4-BE49-F238E27FC236}">
                  <a16:creationId xmlns:a16="http://schemas.microsoft.com/office/drawing/2014/main" id="{D4C57A35-4AF3-4196-B0E7-2C5B47CB1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347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9" name="Text Box 13">
              <a:extLst>
                <a:ext uri="{FF2B5EF4-FFF2-40B4-BE49-F238E27FC236}">
                  <a16:creationId xmlns:a16="http://schemas.microsoft.com/office/drawing/2014/main" id="{94BA0D52-278C-4BC2-807F-0D1C4752CC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9889" y="263236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160208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4" grpId="0" animBg="1"/>
      <p:bldP spid="47" grpId="0" animBg="1"/>
      <p:bldP spid="48" grpId="0" animBg="1"/>
      <p:bldP spid="30" grpId="0" animBg="1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40" name="Line 8">
            <a:extLst>
              <a:ext uri="{FF2B5EF4-FFF2-40B4-BE49-F238E27FC236}">
                <a16:creationId xmlns:a16="http://schemas.microsoft.com/office/drawing/2014/main" id="{3615080B-D4C8-4B6A-BFF5-5BD49A6E9ED7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47" y="2678112"/>
            <a:ext cx="1267690" cy="2309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Freeform 2">
            <a:extLst>
              <a:ext uri="{FF2B5EF4-FFF2-40B4-BE49-F238E27FC236}">
                <a16:creationId xmlns:a16="http://schemas.microsoft.com/office/drawing/2014/main" id="{A6EA7E46-F3A4-4E87-BD54-0A0002D06939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5494026-4C08-4ECC-98F1-3F66DAB91D7A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25" name="Text Box 23">
              <a:extLst>
                <a:ext uri="{FF2B5EF4-FFF2-40B4-BE49-F238E27FC236}">
                  <a16:creationId xmlns:a16="http://schemas.microsoft.com/office/drawing/2014/main" id="{87770488-FDE3-49B4-B14B-33C723CD9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50B77C8-0B4D-48FA-94EC-1284329806C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20E7D3A-F89F-4051-89B9-604025E35017}"/>
              </a:ext>
            </a:extLst>
          </p:cNvPr>
          <p:cNvSpPr/>
          <p:nvPr/>
        </p:nvSpPr>
        <p:spPr bwMode="auto">
          <a:xfrm>
            <a:off x="11938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369CADCC-E3E8-4CE0-91E1-0F13EE104CF0}"/>
              </a:ext>
            </a:extLst>
          </p:cNvPr>
          <p:cNvSpPr/>
          <p:nvPr/>
        </p:nvSpPr>
        <p:spPr bwMode="auto">
          <a:xfrm>
            <a:off x="1536700" y="29718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F461EA0-5599-4794-8A23-8096EC670C07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32" name="Text Box 23">
              <a:extLst>
                <a:ext uri="{FF2B5EF4-FFF2-40B4-BE49-F238E27FC236}">
                  <a16:creationId xmlns:a16="http://schemas.microsoft.com/office/drawing/2014/main" id="{3739F023-9A3A-4D79-8ECB-5088E3E15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487B-A486-425C-9A7C-3D67AFA7D2B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5" name="Freeform 2">
            <a:extLst>
              <a:ext uri="{FF2B5EF4-FFF2-40B4-BE49-F238E27FC236}">
                <a16:creationId xmlns:a16="http://schemas.microsoft.com/office/drawing/2014/main" id="{562BE8D2-FA81-481D-B557-995A76851B6D}"/>
              </a:ext>
            </a:extLst>
          </p:cNvPr>
          <p:cNvSpPr/>
          <p:nvPr/>
        </p:nvSpPr>
        <p:spPr>
          <a:xfrm>
            <a:off x="762000" y="5530487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0FF90D31-DFFF-405A-B63C-55E87F67CFE9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67000"/>
            <a:ext cx="0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564E1A39-7A10-4252-AB3D-DEB17BF415B2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4D3A1ABC-AC1F-43FA-82C0-D0B5E993458D}"/>
              </a:ext>
            </a:extLst>
          </p:cNvPr>
          <p:cNvSpPr/>
          <p:nvPr/>
        </p:nvSpPr>
        <p:spPr bwMode="auto">
          <a:xfrm>
            <a:off x="1346200" y="14962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0930F2F-4678-4EC0-8326-15EA6B56C490}"/>
              </a:ext>
            </a:extLst>
          </p:cNvPr>
          <p:cNvGrpSpPr/>
          <p:nvPr/>
        </p:nvGrpSpPr>
        <p:grpSpPr>
          <a:xfrm>
            <a:off x="436415" y="1566446"/>
            <a:ext cx="1932710" cy="1668589"/>
            <a:chOff x="646162" y="1566446"/>
            <a:chExt cx="1932710" cy="1668589"/>
          </a:xfrm>
        </p:grpSpPr>
        <p:sp>
          <p:nvSpPr>
            <p:cNvPr id="47" name="Text Box 13">
              <a:extLst>
                <a:ext uri="{FF2B5EF4-FFF2-40B4-BE49-F238E27FC236}">
                  <a16:creationId xmlns:a16="http://schemas.microsoft.com/office/drawing/2014/main" id="{4260F567-E337-4403-ADF5-EEEFFBCEF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5" y="187039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8" name="Text Box 13">
              <a:extLst>
                <a:ext uri="{FF2B5EF4-FFF2-40B4-BE49-F238E27FC236}">
                  <a16:creationId xmlns:a16="http://schemas.microsoft.com/office/drawing/2014/main" id="{C604462C-0180-470D-9829-ADF718E8D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162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49" name="Text Box 13">
              <a:extLst>
                <a:ext uri="{FF2B5EF4-FFF2-40B4-BE49-F238E27FC236}">
                  <a16:creationId xmlns:a16="http://schemas.microsoft.com/office/drawing/2014/main" id="{21DD0223-9D64-461D-A9AD-908393D198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2578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50" name="Text Box 13">
              <a:extLst>
                <a:ext uri="{FF2B5EF4-FFF2-40B4-BE49-F238E27FC236}">
                  <a16:creationId xmlns:a16="http://schemas.microsoft.com/office/drawing/2014/main" id="{3579A9F0-264F-4094-B575-C3A5EECEA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512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1" name="Text Box 13">
              <a:extLst>
                <a:ext uri="{FF2B5EF4-FFF2-40B4-BE49-F238E27FC236}">
                  <a16:creationId xmlns:a16="http://schemas.microsoft.com/office/drawing/2014/main" id="{FCCE32B1-554B-437B-BB8D-59BDD7FCB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6428" y="2383866"/>
              <a:ext cx="49244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5" name="Text Box 13">
              <a:extLst>
                <a:ext uri="{FF2B5EF4-FFF2-40B4-BE49-F238E27FC236}">
                  <a16:creationId xmlns:a16="http://schemas.microsoft.com/office/drawing/2014/main" id="{B988235F-DE03-41F3-806F-DE4890B5D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347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6" name="Text Box 13">
              <a:extLst>
                <a:ext uri="{FF2B5EF4-FFF2-40B4-BE49-F238E27FC236}">
                  <a16:creationId xmlns:a16="http://schemas.microsoft.com/office/drawing/2014/main" id="{DCA5F0A4-11EC-42B3-853A-F3FCC558A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9889" y="263236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</p:grpSp>
      <p:sp>
        <p:nvSpPr>
          <p:cNvPr id="57" name="AutoShape 35">
            <a:extLst>
              <a:ext uri="{FF2B5EF4-FFF2-40B4-BE49-F238E27FC236}">
                <a16:creationId xmlns:a16="http://schemas.microsoft.com/office/drawing/2014/main" id="{6CF89461-6159-4526-8AC1-6CDF20CC44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46420" y="5105400"/>
            <a:ext cx="4645010" cy="811909"/>
          </a:xfrm>
          <a:prstGeom prst="wedgeRoundRectCallout">
            <a:avLst>
              <a:gd name="adj1" fmla="val 46621"/>
              <a:gd name="adj2" fmla="val 4475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The remaining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</a:t>
            </a:r>
            <a:b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</a:b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considers events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2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3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4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5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6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</a:t>
            </a:r>
            <a:r>
              <a:rPr lang="en-US" altLang="en-US" sz="2400" kern="0" dirty="0">
                <a:solidFill>
                  <a:schemeClr val="accent1"/>
                </a:solidFill>
                <a:latin typeface="Times New Roman"/>
                <a:sym typeface="Wingdings" panose="05000000000000000000" pitchFamily="2" charset="2"/>
              </a:rPr>
              <a:t>7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 …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grpSp>
        <p:nvGrpSpPr>
          <p:cNvPr id="58" name="Group 29">
            <a:extLst>
              <a:ext uri="{FF2B5EF4-FFF2-40B4-BE49-F238E27FC236}">
                <a16:creationId xmlns:a16="http://schemas.microsoft.com/office/drawing/2014/main" id="{C276D479-D1C0-4845-99EA-A0F8265A5DD4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CCE76662-677E-4DC7-B895-EE26C565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1" name="Freeform 31">
              <a:extLst>
                <a:ext uri="{FF2B5EF4-FFF2-40B4-BE49-F238E27FC236}">
                  <a16:creationId xmlns:a16="http://schemas.microsoft.com/office/drawing/2014/main" id="{F02927CF-7996-4173-80B7-88F810AB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2" name="Freeform 32">
              <a:extLst>
                <a:ext uri="{FF2B5EF4-FFF2-40B4-BE49-F238E27FC236}">
                  <a16:creationId xmlns:a16="http://schemas.microsoft.com/office/drawing/2014/main" id="{4ECE7AC2-0E5D-4FC3-8A2D-FA920F0F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3" name="Freeform 33">
              <a:extLst>
                <a:ext uri="{FF2B5EF4-FFF2-40B4-BE49-F238E27FC236}">
                  <a16:creationId xmlns:a16="http://schemas.microsoft.com/office/drawing/2014/main" id="{A2D8C7FA-4E86-4211-9874-2F4B574DB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4" name="Freeform 34">
              <a:extLst>
                <a:ext uri="{FF2B5EF4-FFF2-40B4-BE49-F238E27FC236}">
                  <a16:creationId xmlns:a16="http://schemas.microsoft.com/office/drawing/2014/main" id="{33B751A5-6DB3-4073-A601-C985E47C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58C942C1-79B4-4CFE-8450-A1532636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6" name="Freeform 36">
              <a:extLst>
                <a:ext uri="{FF2B5EF4-FFF2-40B4-BE49-F238E27FC236}">
                  <a16:creationId xmlns:a16="http://schemas.microsoft.com/office/drawing/2014/main" id="{AB47C3AF-3A34-44F4-A65F-EEA5074C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2BD6EEBA-8F02-47D6-BC29-795908812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A2BCD48F-7666-4CD6-BB3F-C183C057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9" name="Freeform 39">
              <a:extLst>
                <a:ext uri="{FF2B5EF4-FFF2-40B4-BE49-F238E27FC236}">
                  <a16:creationId xmlns:a16="http://schemas.microsoft.com/office/drawing/2014/main" id="{DEE9D3D3-1A6A-469D-BF87-E69538CED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1" name="Freeform 40">
              <a:extLst>
                <a:ext uri="{FF2B5EF4-FFF2-40B4-BE49-F238E27FC236}">
                  <a16:creationId xmlns:a16="http://schemas.microsoft.com/office/drawing/2014/main" id="{642F8F64-BBA0-40CF-B204-C25D473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2" name="Freeform 41">
              <a:extLst>
                <a:ext uri="{FF2B5EF4-FFF2-40B4-BE49-F238E27FC236}">
                  <a16:creationId xmlns:a16="http://schemas.microsoft.com/office/drawing/2014/main" id="{F03FBD69-0F50-46C7-B6AC-C6EADDCA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3" name="Freeform 42">
              <a:extLst>
                <a:ext uri="{FF2B5EF4-FFF2-40B4-BE49-F238E27FC236}">
                  <a16:creationId xmlns:a16="http://schemas.microsoft.com/office/drawing/2014/main" id="{F8C3F4EB-7579-4542-B657-262D3461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4" name="Freeform 43">
              <a:extLst>
                <a:ext uri="{FF2B5EF4-FFF2-40B4-BE49-F238E27FC236}">
                  <a16:creationId xmlns:a16="http://schemas.microsoft.com/office/drawing/2014/main" id="{7B63F576-20D3-4D6C-A121-9D4CB9C96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5" name="Freeform 44">
              <a:extLst>
                <a:ext uri="{FF2B5EF4-FFF2-40B4-BE49-F238E27FC236}">
                  <a16:creationId xmlns:a16="http://schemas.microsoft.com/office/drawing/2014/main" id="{C5D115CE-B3D1-4B86-A813-A1C0F54D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6" name="Freeform 45">
              <a:extLst>
                <a:ext uri="{FF2B5EF4-FFF2-40B4-BE49-F238E27FC236}">
                  <a16:creationId xmlns:a16="http://schemas.microsoft.com/office/drawing/2014/main" id="{19AFD234-9676-4D01-BA24-A5008427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7" name="Freeform 46">
              <a:extLst>
                <a:ext uri="{FF2B5EF4-FFF2-40B4-BE49-F238E27FC236}">
                  <a16:creationId xmlns:a16="http://schemas.microsoft.com/office/drawing/2014/main" id="{3C99E7AE-2E9A-4152-95AC-41DD68A4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78" name="Freeform: Shape 77">
            <a:extLst>
              <a:ext uri="{FF2B5EF4-FFF2-40B4-BE49-F238E27FC236}">
                <a16:creationId xmlns:a16="http://schemas.microsoft.com/office/drawing/2014/main" id="{AD16103D-7AD6-43A0-ADBC-CF55BE892D44}"/>
              </a:ext>
            </a:extLst>
          </p:cNvPr>
          <p:cNvSpPr/>
          <p:nvPr/>
        </p:nvSpPr>
        <p:spPr bwMode="auto">
          <a:xfrm>
            <a:off x="6513945" y="5636050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79" name="Freeform: Shape 78">
            <a:extLst>
              <a:ext uri="{FF2B5EF4-FFF2-40B4-BE49-F238E27FC236}">
                <a16:creationId xmlns:a16="http://schemas.microsoft.com/office/drawing/2014/main" id="{982C28CC-553E-4361-924D-ED788450456B}"/>
              </a:ext>
            </a:extLst>
          </p:cNvPr>
          <p:cNvSpPr/>
          <p:nvPr/>
        </p:nvSpPr>
        <p:spPr bwMode="auto">
          <a:xfrm>
            <a:off x="6832600" y="5638800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0" name="Freeform: Shape 79">
            <a:extLst>
              <a:ext uri="{FF2B5EF4-FFF2-40B4-BE49-F238E27FC236}">
                <a16:creationId xmlns:a16="http://schemas.microsoft.com/office/drawing/2014/main" id="{CACFA38D-B987-43E5-9070-327FDB7B5337}"/>
              </a:ext>
            </a:extLst>
          </p:cNvPr>
          <p:cNvSpPr/>
          <p:nvPr/>
        </p:nvSpPr>
        <p:spPr bwMode="auto">
          <a:xfrm>
            <a:off x="7123545" y="5641550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1" name="Freeform: Shape 80">
            <a:extLst>
              <a:ext uri="{FF2B5EF4-FFF2-40B4-BE49-F238E27FC236}">
                <a16:creationId xmlns:a16="http://schemas.microsoft.com/office/drawing/2014/main" id="{87C15618-9E9E-4FBC-A8E9-1D36FD1753B2}"/>
              </a:ext>
            </a:extLst>
          </p:cNvPr>
          <p:cNvSpPr/>
          <p:nvPr/>
        </p:nvSpPr>
        <p:spPr bwMode="auto">
          <a:xfrm>
            <a:off x="7414490" y="5644300"/>
            <a:ext cx="330200" cy="20364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CA79999-3DC6-4212-92BB-9C8ABE027021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34" name="Straight Arrow Connector 33">
            <a:extLst>
              <a:ext uri="{FF2B5EF4-FFF2-40B4-BE49-F238E27FC236}">
                <a16:creationId xmlns:a16="http://schemas.microsoft.com/office/drawing/2014/main" id="{AFF0EB3B-E16B-4752-AE37-4B2D17E68071}"/>
              </a:ext>
            </a:extLst>
          </p:cNvPr>
          <p:cNvCxnSpPr>
            <a:cxnSpLocks/>
            <a:endCxn id="95" idx="3"/>
          </p:cNvCxnSpPr>
          <p:nvPr/>
        </p:nvCxnSpPr>
        <p:spPr bwMode="auto">
          <a:xfrm flipH="1" flipV="1">
            <a:off x="1842052" y="2902323"/>
            <a:ext cx="2013996" cy="276914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97" name="AutoShape 35">
            <a:extLst>
              <a:ext uri="{FF2B5EF4-FFF2-40B4-BE49-F238E27FC236}">
                <a16:creationId xmlns:a16="http://schemas.microsoft.com/office/drawing/2014/main" id="{AB5DDBDC-0F0C-4B93-B244-A48BE791B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8990" y="5970104"/>
            <a:ext cx="4645010" cy="811909"/>
          </a:xfrm>
          <a:prstGeom prst="wedgeRoundRectCallout">
            <a:avLst>
              <a:gd name="adj1" fmla="val 46621"/>
              <a:gd name="adj2" fmla="val 4475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Excellent. </a:t>
            </a:r>
          </a:p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 A nicely defined postfix.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65FF2A94-C347-478F-B6FA-7A5DEC843534}"/>
              </a:ext>
            </a:extLst>
          </p:cNvPr>
          <p:cNvSpPr/>
          <p:nvPr/>
        </p:nvSpPr>
        <p:spPr bwMode="auto">
          <a:xfrm>
            <a:off x="762000" y="1981200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50208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9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40" grpId="0" animBg="1"/>
      <p:bldP spid="29" grpId="0" animBg="1"/>
      <p:bldP spid="30" grpId="0" animBg="1"/>
      <p:bldP spid="35" grpId="0" animBg="1"/>
      <p:bldP spid="45" grpId="0" animBg="1"/>
      <p:bldP spid="78" grpId="0" animBg="1"/>
      <p:bldP spid="79" grpId="0" animBg="1"/>
      <p:bldP spid="80" grpId="0" animBg="1"/>
      <p:bldP spid="81" grpId="0" animBg="1"/>
      <p:bldP spid="97" grpId="0" animBg="1"/>
      <p:bldP spid="98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3" name="Freeform 2">
            <a:extLst>
              <a:ext uri="{FF2B5EF4-FFF2-40B4-BE49-F238E27FC236}">
                <a16:creationId xmlns:a16="http://schemas.microsoft.com/office/drawing/2014/main" id="{A6EA7E46-F3A4-4E87-BD54-0A0002D06939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5494026-4C08-4ECC-98F1-3F66DAB91D7A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25" name="Text Box 23">
              <a:extLst>
                <a:ext uri="{FF2B5EF4-FFF2-40B4-BE49-F238E27FC236}">
                  <a16:creationId xmlns:a16="http://schemas.microsoft.com/office/drawing/2014/main" id="{87770488-FDE3-49B4-B14B-33C723CD9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50B77C8-0B4D-48FA-94EC-1284329806C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F58F9EEC-0ACB-49CD-B05C-50C17A91B2FB}"/>
              </a:ext>
            </a:extLst>
          </p:cNvPr>
          <p:cNvSpPr/>
          <p:nvPr/>
        </p:nvSpPr>
        <p:spPr bwMode="auto">
          <a:xfrm>
            <a:off x="762000" y="1981200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20E7D3A-F89F-4051-89B9-604025E35017}"/>
              </a:ext>
            </a:extLst>
          </p:cNvPr>
          <p:cNvSpPr/>
          <p:nvPr/>
        </p:nvSpPr>
        <p:spPr bwMode="auto">
          <a:xfrm>
            <a:off x="11938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369CADCC-E3E8-4CE0-91E1-0F13EE104CF0}"/>
              </a:ext>
            </a:extLst>
          </p:cNvPr>
          <p:cNvSpPr/>
          <p:nvPr/>
        </p:nvSpPr>
        <p:spPr bwMode="auto">
          <a:xfrm>
            <a:off x="1536700" y="29718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F461EA0-5599-4794-8A23-8096EC670C07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32" name="Text Box 23">
              <a:extLst>
                <a:ext uri="{FF2B5EF4-FFF2-40B4-BE49-F238E27FC236}">
                  <a16:creationId xmlns:a16="http://schemas.microsoft.com/office/drawing/2014/main" id="{3739F023-9A3A-4D79-8ECB-5088E3E15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487B-A486-425C-9A7C-3D67AFA7D2B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5" name="Freeform 2">
            <a:extLst>
              <a:ext uri="{FF2B5EF4-FFF2-40B4-BE49-F238E27FC236}">
                <a16:creationId xmlns:a16="http://schemas.microsoft.com/office/drawing/2014/main" id="{562BE8D2-FA81-481D-B557-995A76851B6D}"/>
              </a:ext>
            </a:extLst>
          </p:cNvPr>
          <p:cNvSpPr/>
          <p:nvPr/>
        </p:nvSpPr>
        <p:spPr>
          <a:xfrm>
            <a:off x="762000" y="5530487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0FF90D31-DFFF-405A-B63C-55E87F67CFE9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67000"/>
            <a:ext cx="0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564E1A39-7A10-4252-AB3D-DEB17BF415B2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4D3A1ABC-AC1F-43FA-82C0-D0B5E993458D}"/>
              </a:ext>
            </a:extLst>
          </p:cNvPr>
          <p:cNvSpPr/>
          <p:nvPr/>
        </p:nvSpPr>
        <p:spPr bwMode="auto">
          <a:xfrm>
            <a:off x="1346200" y="14962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B0930F2F-4678-4EC0-8326-15EA6B56C490}"/>
              </a:ext>
            </a:extLst>
          </p:cNvPr>
          <p:cNvGrpSpPr/>
          <p:nvPr/>
        </p:nvGrpSpPr>
        <p:grpSpPr>
          <a:xfrm>
            <a:off x="436415" y="1566446"/>
            <a:ext cx="1932710" cy="1668589"/>
            <a:chOff x="646162" y="1566446"/>
            <a:chExt cx="1932710" cy="1668589"/>
          </a:xfrm>
        </p:grpSpPr>
        <p:sp>
          <p:nvSpPr>
            <p:cNvPr id="47" name="Text Box 13">
              <a:extLst>
                <a:ext uri="{FF2B5EF4-FFF2-40B4-BE49-F238E27FC236}">
                  <a16:creationId xmlns:a16="http://schemas.microsoft.com/office/drawing/2014/main" id="{4260F567-E337-4403-ADF5-EEEFFBCEF6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5" y="187039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8" name="Text Box 13">
              <a:extLst>
                <a:ext uri="{FF2B5EF4-FFF2-40B4-BE49-F238E27FC236}">
                  <a16:creationId xmlns:a16="http://schemas.microsoft.com/office/drawing/2014/main" id="{C604462C-0180-470D-9829-ADF718E8DB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162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49" name="Text Box 13">
              <a:extLst>
                <a:ext uri="{FF2B5EF4-FFF2-40B4-BE49-F238E27FC236}">
                  <a16:creationId xmlns:a16="http://schemas.microsoft.com/office/drawing/2014/main" id="{21DD0223-9D64-461D-A9AD-908393D198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2578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50" name="Text Box 13">
              <a:extLst>
                <a:ext uri="{FF2B5EF4-FFF2-40B4-BE49-F238E27FC236}">
                  <a16:creationId xmlns:a16="http://schemas.microsoft.com/office/drawing/2014/main" id="{3579A9F0-264F-4094-B575-C3A5EECEAF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512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1" name="Text Box 13">
              <a:extLst>
                <a:ext uri="{FF2B5EF4-FFF2-40B4-BE49-F238E27FC236}">
                  <a16:creationId xmlns:a16="http://schemas.microsoft.com/office/drawing/2014/main" id="{FCCE32B1-554B-437B-BB8D-59BDD7FCB2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6428" y="2383866"/>
              <a:ext cx="49244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5" name="Text Box 13">
              <a:extLst>
                <a:ext uri="{FF2B5EF4-FFF2-40B4-BE49-F238E27FC236}">
                  <a16:creationId xmlns:a16="http://schemas.microsoft.com/office/drawing/2014/main" id="{B988235F-DE03-41F3-806F-DE4890B5DF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347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56" name="Text Box 13">
              <a:extLst>
                <a:ext uri="{FF2B5EF4-FFF2-40B4-BE49-F238E27FC236}">
                  <a16:creationId xmlns:a16="http://schemas.microsoft.com/office/drawing/2014/main" id="{DCA5F0A4-11EC-42B3-853A-F3FCC558AB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9889" y="263236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</p:grpSp>
      <p:grpSp>
        <p:nvGrpSpPr>
          <p:cNvPr id="58" name="Group 29">
            <a:extLst>
              <a:ext uri="{FF2B5EF4-FFF2-40B4-BE49-F238E27FC236}">
                <a16:creationId xmlns:a16="http://schemas.microsoft.com/office/drawing/2014/main" id="{C276D479-D1C0-4845-99EA-A0F8265A5DD4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5478510"/>
            <a:ext cx="917591" cy="929993"/>
            <a:chOff x="2065" y="1551"/>
            <a:chExt cx="1628" cy="1988"/>
          </a:xfrm>
        </p:grpSpPr>
        <p:sp>
          <p:nvSpPr>
            <p:cNvPr id="59" name="Freeform 30">
              <a:extLst>
                <a:ext uri="{FF2B5EF4-FFF2-40B4-BE49-F238E27FC236}">
                  <a16:creationId xmlns:a16="http://schemas.microsoft.com/office/drawing/2014/main" id="{CCE76662-677E-4DC7-B895-EE26C565C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1" name="Freeform 31">
              <a:extLst>
                <a:ext uri="{FF2B5EF4-FFF2-40B4-BE49-F238E27FC236}">
                  <a16:creationId xmlns:a16="http://schemas.microsoft.com/office/drawing/2014/main" id="{F02927CF-7996-4173-80B7-88F810AB8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2" name="Freeform 32">
              <a:extLst>
                <a:ext uri="{FF2B5EF4-FFF2-40B4-BE49-F238E27FC236}">
                  <a16:creationId xmlns:a16="http://schemas.microsoft.com/office/drawing/2014/main" id="{4ECE7AC2-0E5D-4FC3-8A2D-FA920F0F9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3" name="Freeform 33">
              <a:extLst>
                <a:ext uri="{FF2B5EF4-FFF2-40B4-BE49-F238E27FC236}">
                  <a16:creationId xmlns:a16="http://schemas.microsoft.com/office/drawing/2014/main" id="{A2D8C7FA-4E86-4211-9874-2F4B574DB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4" name="Freeform 34">
              <a:extLst>
                <a:ext uri="{FF2B5EF4-FFF2-40B4-BE49-F238E27FC236}">
                  <a16:creationId xmlns:a16="http://schemas.microsoft.com/office/drawing/2014/main" id="{33B751A5-6DB3-4073-A601-C985E47C42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5" name="Freeform 35">
              <a:extLst>
                <a:ext uri="{FF2B5EF4-FFF2-40B4-BE49-F238E27FC236}">
                  <a16:creationId xmlns:a16="http://schemas.microsoft.com/office/drawing/2014/main" id="{58C942C1-79B4-4CFE-8450-A15326364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6" name="Freeform 36">
              <a:extLst>
                <a:ext uri="{FF2B5EF4-FFF2-40B4-BE49-F238E27FC236}">
                  <a16:creationId xmlns:a16="http://schemas.microsoft.com/office/drawing/2014/main" id="{AB47C3AF-3A34-44F4-A65F-EEA5074C7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7" name="Freeform 37">
              <a:extLst>
                <a:ext uri="{FF2B5EF4-FFF2-40B4-BE49-F238E27FC236}">
                  <a16:creationId xmlns:a16="http://schemas.microsoft.com/office/drawing/2014/main" id="{2BD6EEBA-8F02-47D6-BC29-795908812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8" name="Freeform 38">
              <a:extLst>
                <a:ext uri="{FF2B5EF4-FFF2-40B4-BE49-F238E27FC236}">
                  <a16:creationId xmlns:a16="http://schemas.microsoft.com/office/drawing/2014/main" id="{A2BCD48F-7666-4CD6-BB3F-C183C057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69" name="Freeform 39">
              <a:extLst>
                <a:ext uri="{FF2B5EF4-FFF2-40B4-BE49-F238E27FC236}">
                  <a16:creationId xmlns:a16="http://schemas.microsoft.com/office/drawing/2014/main" id="{DEE9D3D3-1A6A-469D-BF87-E69538CED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1" name="Freeform 40">
              <a:extLst>
                <a:ext uri="{FF2B5EF4-FFF2-40B4-BE49-F238E27FC236}">
                  <a16:creationId xmlns:a16="http://schemas.microsoft.com/office/drawing/2014/main" id="{642F8F64-BBA0-40CF-B204-C25D47337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2" name="Freeform 41">
              <a:extLst>
                <a:ext uri="{FF2B5EF4-FFF2-40B4-BE49-F238E27FC236}">
                  <a16:creationId xmlns:a16="http://schemas.microsoft.com/office/drawing/2014/main" id="{F03FBD69-0F50-46C7-B6AC-C6EADDCAF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3" name="Freeform 42">
              <a:extLst>
                <a:ext uri="{FF2B5EF4-FFF2-40B4-BE49-F238E27FC236}">
                  <a16:creationId xmlns:a16="http://schemas.microsoft.com/office/drawing/2014/main" id="{F8C3F4EB-7579-4542-B657-262D3461C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4" name="Freeform 43">
              <a:extLst>
                <a:ext uri="{FF2B5EF4-FFF2-40B4-BE49-F238E27FC236}">
                  <a16:creationId xmlns:a16="http://schemas.microsoft.com/office/drawing/2014/main" id="{7B63F576-20D3-4D6C-A121-9D4CB9C96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5" name="Freeform 44">
              <a:extLst>
                <a:ext uri="{FF2B5EF4-FFF2-40B4-BE49-F238E27FC236}">
                  <a16:creationId xmlns:a16="http://schemas.microsoft.com/office/drawing/2014/main" id="{C5D115CE-B3D1-4B86-A813-A1C0F54DA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6" name="Freeform 45">
              <a:extLst>
                <a:ext uri="{FF2B5EF4-FFF2-40B4-BE49-F238E27FC236}">
                  <a16:creationId xmlns:a16="http://schemas.microsoft.com/office/drawing/2014/main" id="{19AFD234-9676-4D01-BA24-A50084279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7" name="Freeform 46">
              <a:extLst>
                <a:ext uri="{FF2B5EF4-FFF2-40B4-BE49-F238E27FC236}">
                  <a16:creationId xmlns:a16="http://schemas.microsoft.com/office/drawing/2014/main" id="{3C99E7AE-2E9A-4152-95AC-41DD68A49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179E4106-972B-4B2E-86B4-4E2889781C8A}"/>
              </a:ext>
            </a:extLst>
          </p:cNvPr>
          <p:cNvCxnSpPr/>
          <p:nvPr/>
        </p:nvCxnSpPr>
        <p:spPr bwMode="auto">
          <a:xfrm>
            <a:off x="964096" y="1692342"/>
            <a:ext cx="0" cy="262354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3" name="Straight Connector 82">
            <a:extLst>
              <a:ext uri="{FF2B5EF4-FFF2-40B4-BE49-F238E27FC236}">
                <a16:creationId xmlns:a16="http://schemas.microsoft.com/office/drawing/2014/main" id="{EA32AC5F-37DC-4573-BBB6-B87BA004CE00}"/>
              </a:ext>
            </a:extLst>
          </p:cNvPr>
          <p:cNvCxnSpPr/>
          <p:nvPr/>
        </p:nvCxnSpPr>
        <p:spPr bwMode="auto">
          <a:xfrm>
            <a:off x="752060" y="2023646"/>
            <a:ext cx="0" cy="262354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4" name="Straight Connector 83">
            <a:extLst>
              <a:ext uri="{FF2B5EF4-FFF2-40B4-BE49-F238E27FC236}">
                <a16:creationId xmlns:a16="http://schemas.microsoft.com/office/drawing/2014/main" id="{7105D3E7-CC65-4EFE-BA3A-A26B7CC4C2E3}"/>
              </a:ext>
            </a:extLst>
          </p:cNvPr>
          <p:cNvCxnSpPr/>
          <p:nvPr/>
        </p:nvCxnSpPr>
        <p:spPr bwMode="auto">
          <a:xfrm>
            <a:off x="1205948" y="2023646"/>
            <a:ext cx="0" cy="262354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5" name="Straight Connector 84">
            <a:extLst>
              <a:ext uri="{FF2B5EF4-FFF2-40B4-BE49-F238E27FC236}">
                <a16:creationId xmlns:a16="http://schemas.microsoft.com/office/drawing/2014/main" id="{8656D800-A65E-447E-A71D-4BC5CD66F0CD}"/>
              </a:ext>
            </a:extLst>
          </p:cNvPr>
          <p:cNvCxnSpPr/>
          <p:nvPr/>
        </p:nvCxnSpPr>
        <p:spPr bwMode="auto">
          <a:xfrm>
            <a:off x="1447800" y="3067254"/>
            <a:ext cx="0" cy="262354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88" name="AutoShape 35">
            <a:extLst>
              <a:ext uri="{FF2B5EF4-FFF2-40B4-BE49-F238E27FC236}">
                <a16:creationId xmlns:a16="http://schemas.microsoft.com/office/drawing/2014/main" id="{6CFFFA09-A529-4400-8FD3-93150DBB3E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30146" y="4840194"/>
            <a:ext cx="4606328" cy="2149426"/>
          </a:xfrm>
          <a:prstGeom prst="wedgeRoundRectCallout">
            <a:avLst>
              <a:gd name="adj1" fmla="val 46621"/>
              <a:gd name="adj2" fmla="val 4475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This always works:</a:t>
            </a:r>
          </a:p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ie the remaining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subInstance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</a:t>
            </a:r>
          </a:p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considers a prefix of the events.</a:t>
            </a:r>
          </a:p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If event j overlaps event 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i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,</a:t>
            </a:r>
          </a:p>
          <a:p>
            <a:pPr lvl="0" eaLnBrk="1" hangingPunct="1">
              <a:spcBef>
                <a:spcPts val="0"/>
              </a:spcBef>
              <a:buNone/>
              <a:defRPr/>
            </a:pP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  then so does every event in [</a:t>
            </a:r>
            <a:r>
              <a:rPr lang="en-US" altLang="en-US" sz="2400" kern="0" dirty="0" err="1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i</a:t>
            </a:r>
            <a:r>
              <a:rPr lang="en-US" altLang="en-US" sz="2400" kern="0" dirty="0">
                <a:solidFill>
                  <a:schemeClr val="bg2"/>
                </a:solidFill>
                <a:latin typeface="Times New Roman"/>
                <a:sym typeface="Wingdings" panose="05000000000000000000" pitchFamily="2" charset="2"/>
              </a:rPr>
              <a:t>..j].</a:t>
            </a:r>
            <a:endParaRPr lang="en-US" altLang="en-US" sz="2400" kern="0" dirty="0">
              <a:solidFill>
                <a:schemeClr val="accent1"/>
              </a:solidFill>
              <a:latin typeface="Times New Roman"/>
            </a:endParaRPr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0CA79999-3DC6-4212-92BB-9C8ABE027021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86" name="Straight Connector 85">
            <a:extLst>
              <a:ext uri="{FF2B5EF4-FFF2-40B4-BE49-F238E27FC236}">
                <a16:creationId xmlns:a16="http://schemas.microsoft.com/office/drawing/2014/main" id="{C190B170-FD64-437F-A229-09555DA13862}"/>
              </a:ext>
            </a:extLst>
          </p:cNvPr>
          <p:cNvCxnSpPr/>
          <p:nvPr/>
        </p:nvCxnSpPr>
        <p:spPr bwMode="auto">
          <a:xfrm>
            <a:off x="1836931" y="2756452"/>
            <a:ext cx="0" cy="262354"/>
          </a:xfrm>
          <a:prstGeom prst="line">
            <a:avLst/>
          </a:prstGeom>
          <a:noFill/>
          <a:ln w="25400" cap="flat" cmpd="sng" algn="ctr">
            <a:solidFill>
              <a:srgbClr val="FFC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D35D85EF-E3F6-472F-AE21-D970D1084647}"/>
              </a:ext>
            </a:extLst>
          </p:cNvPr>
          <p:cNvCxnSpPr>
            <a:cxnSpLocks/>
          </p:cNvCxnSpPr>
          <p:nvPr/>
        </p:nvCxnSpPr>
        <p:spPr bwMode="auto">
          <a:xfrm>
            <a:off x="1712185" y="991203"/>
            <a:ext cx="30474" cy="2581275"/>
          </a:xfrm>
          <a:prstGeom prst="line">
            <a:avLst/>
          </a:prstGeom>
          <a:noFill/>
          <a:ln w="2540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82" name="Straight Arrow Connector 81">
            <a:extLst>
              <a:ext uri="{FF2B5EF4-FFF2-40B4-BE49-F238E27FC236}">
                <a16:creationId xmlns:a16="http://schemas.microsoft.com/office/drawing/2014/main" id="{5CBFE373-A51A-4F53-95B8-6D28B8EB2C26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842052" y="2902323"/>
            <a:ext cx="2013996" cy="276914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87" name="Line 8">
            <a:extLst>
              <a:ext uri="{FF2B5EF4-FFF2-40B4-BE49-F238E27FC236}">
                <a16:creationId xmlns:a16="http://schemas.microsoft.com/office/drawing/2014/main" id="{1B260D21-A77A-4E9E-A412-B562779BFFC9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47" y="2678112"/>
            <a:ext cx="1267690" cy="2309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82690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8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0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-46546"/>
              <a:gd name="adj2" fmla="val 103944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3" name="Freeform 2">
            <a:extLst>
              <a:ext uri="{FF2B5EF4-FFF2-40B4-BE49-F238E27FC236}">
                <a16:creationId xmlns:a16="http://schemas.microsoft.com/office/drawing/2014/main" id="{A6EA7E46-F3A4-4E87-BD54-0A0002D06939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5494026-4C08-4ECC-98F1-3F66DAB91D7A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25" name="Text Box 23">
              <a:extLst>
                <a:ext uri="{FF2B5EF4-FFF2-40B4-BE49-F238E27FC236}">
                  <a16:creationId xmlns:a16="http://schemas.microsoft.com/office/drawing/2014/main" id="{87770488-FDE3-49B4-B14B-33C723CD9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50B77C8-0B4D-48FA-94EC-1284329806C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F58F9EEC-0ACB-49CD-B05C-50C17A91B2FB}"/>
              </a:ext>
            </a:extLst>
          </p:cNvPr>
          <p:cNvSpPr/>
          <p:nvPr/>
        </p:nvSpPr>
        <p:spPr bwMode="auto">
          <a:xfrm>
            <a:off x="762000" y="1981200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420E7D3A-F89F-4051-89B9-604025E35017}"/>
              </a:ext>
            </a:extLst>
          </p:cNvPr>
          <p:cNvSpPr/>
          <p:nvPr/>
        </p:nvSpPr>
        <p:spPr bwMode="auto">
          <a:xfrm>
            <a:off x="11938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369CADCC-E3E8-4CE0-91E1-0F13EE104CF0}"/>
              </a:ext>
            </a:extLst>
          </p:cNvPr>
          <p:cNvSpPr/>
          <p:nvPr/>
        </p:nvSpPr>
        <p:spPr bwMode="auto">
          <a:xfrm>
            <a:off x="1536700" y="29718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F461EA0-5599-4794-8A23-8096EC670C07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32" name="Text Box 23">
              <a:extLst>
                <a:ext uri="{FF2B5EF4-FFF2-40B4-BE49-F238E27FC236}">
                  <a16:creationId xmlns:a16="http://schemas.microsoft.com/office/drawing/2014/main" id="{3739F023-9A3A-4D79-8ECB-5088E3E15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487B-A486-425C-9A7C-3D67AFA7D2B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5" name="Freeform 2">
            <a:extLst>
              <a:ext uri="{FF2B5EF4-FFF2-40B4-BE49-F238E27FC236}">
                <a16:creationId xmlns:a16="http://schemas.microsoft.com/office/drawing/2014/main" id="{562BE8D2-FA81-481D-B557-995A76851B6D}"/>
              </a:ext>
            </a:extLst>
          </p:cNvPr>
          <p:cNvSpPr/>
          <p:nvPr/>
        </p:nvSpPr>
        <p:spPr>
          <a:xfrm>
            <a:off x="762000" y="5530487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9" name="AutoShape 58">
            <a:extLst>
              <a:ext uri="{FF2B5EF4-FFF2-40B4-BE49-F238E27FC236}">
                <a16:creationId xmlns:a16="http://schemas.microsoft.com/office/drawing/2014/main" id="{14DAC81C-4BEF-4D95-82B7-4768A703B1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23709" y="4983042"/>
            <a:ext cx="4644091" cy="884358"/>
          </a:xfrm>
          <a:prstGeom prst="wedgeRoundRectCallout">
            <a:avLst>
              <a:gd name="adj1" fmla="val 18757"/>
              <a:gd name="adj2" fmla="val -108486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ct val="0"/>
              </a:spcBef>
              <a:buNone/>
              <a:defRPr/>
            </a:pPr>
            <a:r>
              <a:rPr lang="en-US" sz="2400" dirty="0">
                <a:solidFill>
                  <a:schemeClr val="bg2"/>
                </a:solidFill>
                <a:cs typeface="Arial" pitchFamily="34" charset="0"/>
              </a:rPr>
              <a:t>Edge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weights</a:t>
            </a:r>
            <a:r>
              <a:rPr lang="en-US" sz="2400" dirty="0">
                <a:solidFill>
                  <a:schemeClr val="bg2"/>
                </a:solidFill>
                <a:cs typeface="Arial" pitchFamily="34" charset="0"/>
              </a:rPr>
              <a:t> are differential costs.</a:t>
            </a:r>
          </a:p>
          <a:p>
            <a:pPr eaLnBrk="1" hangingPunct="1">
              <a:spcBef>
                <a:spcPct val="0"/>
              </a:spcBef>
              <a:buNone/>
              <a:defRPr/>
            </a:pPr>
            <a:r>
              <a:rPr lang="en-US" sz="2400" dirty="0">
                <a:solidFill>
                  <a:schemeClr val="bg2"/>
                </a:solidFill>
                <a:cs typeface="Arial" pitchFamily="34" charset="0"/>
              </a:rPr>
              <a:t>Cost is weight </a:t>
            </a:r>
            <a:r>
              <a:rPr lang="en-US" altLang="en-US" sz="2400" i="1" dirty="0" err="1">
                <a:solidFill>
                  <a:srgbClr val="FFC000"/>
                </a:solidFill>
              </a:rPr>
              <a:t>w</a:t>
            </a:r>
            <a:r>
              <a:rPr lang="en-US" altLang="en-US" sz="2400" baseline="-25000" dirty="0" err="1">
                <a:solidFill>
                  <a:srgbClr val="FFC000"/>
                </a:solidFill>
              </a:rPr>
              <a:t>i</a:t>
            </a:r>
            <a:r>
              <a:rPr lang="en-US" sz="2400" dirty="0">
                <a:solidFill>
                  <a:schemeClr val="bg2"/>
                </a:solidFill>
                <a:cs typeface="Arial" pitchFamily="34" charset="0"/>
              </a:rPr>
              <a:t> of events taken.</a:t>
            </a:r>
          </a:p>
        </p:txBody>
      </p:sp>
      <p:sp>
        <p:nvSpPr>
          <p:cNvPr id="41" name="Rectangle 9">
            <a:extLst>
              <a:ext uri="{FF2B5EF4-FFF2-40B4-BE49-F238E27FC236}">
                <a16:creationId xmlns:a16="http://schemas.microsoft.com/office/drawing/2014/main" id="{66F656B7-C8F1-48D8-8644-724CBA3F6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121" y="516979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3" name="Rectangle 9">
            <a:extLst>
              <a:ext uri="{FF2B5EF4-FFF2-40B4-BE49-F238E27FC236}">
                <a16:creationId xmlns:a16="http://schemas.microsoft.com/office/drawing/2014/main" id="{0924B1C7-1429-4298-922B-3F7A2D37794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093" y="5130084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i="1" dirty="0">
                <a:solidFill>
                  <a:srgbClr val="FFC000"/>
                </a:solidFill>
              </a:rPr>
              <a:t>w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1</a:t>
            </a:r>
            <a:endParaRPr kumimoji="0" lang="en-US" altLang="en-US" sz="2400" b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cxnSp>
        <p:nvCxnSpPr>
          <p:cNvPr id="44" name="Straight Arrow Connector 43">
            <a:extLst>
              <a:ext uri="{FF2B5EF4-FFF2-40B4-BE49-F238E27FC236}">
                <a16:creationId xmlns:a16="http://schemas.microsoft.com/office/drawing/2014/main" id="{0FF90D31-DFFF-405A-B63C-55E87F67CFE9}"/>
              </a:ext>
            </a:extLst>
          </p:cNvPr>
          <p:cNvCxnSpPr>
            <a:cxnSpLocks/>
          </p:cNvCxnSpPr>
          <p:nvPr/>
        </p:nvCxnSpPr>
        <p:spPr bwMode="auto">
          <a:xfrm flipV="1">
            <a:off x="492340" y="2667000"/>
            <a:ext cx="0" cy="292462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564E1A39-7A10-4252-AB3D-DEB17BF415B2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4D3A1ABC-AC1F-43FA-82C0-D0B5E993458D}"/>
              </a:ext>
            </a:extLst>
          </p:cNvPr>
          <p:cNvSpPr/>
          <p:nvPr/>
        </p:nvSpPr>
        <p:spPr bwMode="auto">
          <a:xfrm>
            <a:off x="1346200" y="14962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E40B4BBD-6788-4B62-87AF-CD517C344E24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6E3A49BE-1508-4EE7-BF5C-DD87327D9B95}"/>
              </a:ext>
            </a:extLst>
          </p:cNvPr>
          <p:cNvGrpSpPr/>
          <p:nvPr/>
        </p:nvGrpSpPr>
        <p:grpSpPr>
          <a:xfrm>
            <a:off x="436415" y="1566446"/>
            <a:ext cx="1932710" cy="1668589"/>
            <a:chOff x="646162" y="1566446"/>
            <a:chExt cx="1932710" cy="1668589"/>
          </a:xfrm>
        </p:grpSpPr>
        <p:sp>
          <p:nvSpPr>
            <p:cNvPr id="63" name="Text Box 13">
              <a:extLst>
                <a:ext uri="{FF2B5EF4-FFF2-40B4-BE49-F238E27FC236}">
                  <a16:creationId xmlns:a16="http://schemas.microsoft.com/office/drawing/2014/main" id="{4EABDED4-0CF0-4A02-97B0-783EFE37FD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70055" y="187039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2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4" name="Text Box 13">
              <a:extLst>
                <a:ext uri="{FF2B5EF4-FFF2-40B4-BE49-F238E27FC236}">
                  <a16:creationId xmlns:a16="http://schemas.microsoft.com/office/drawing/2014/main" id="{D4D611AD-C740-4EDF-B6DC-A3772F292F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6162" y="23899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5" name="Text Box 13">
              <a:extLst>
                <a:ext uri="{FF2B5EF4-FFF2-40B4-BE49-F238E27FC236}">
                  <a16:creationId xmlns:a16="http://schemas.microsoft.com/office/drawing/2014/main" id="{727E99A5-E1E8-4368-8779-AB7FD0314A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42578" y="1856510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66" name="Text Box 13">
              <a:extLst>
                <a:ext uri="{FF2B5EF4-FFF2-40B4-BE49-F238E27FC236}">
                  <a16:creationId xmlns:a16="http://schemas.microsoft.com/office/drawing/2014/main" id="{6B9DCF96-293D-43A6-81A4-BD05D6FF85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89512" y="1566446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3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7" name="Text Box 13">
              <a:extLst>
                <a:ext uri="{FF2B5EF4-FFF2-40B4-BE49-F238E27FC236}">
                  <a16:creationId xmlns:a16="http://schemas.microsoft.com/office/drawing/2014/main" id="{EAD878B3-29E6-4E9F-82B5-C14489FA5A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86428" y="2383866"/>
              <a:ext cx="492444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None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7…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8" name="Text Box 13">
              <a:extLst>
                <a:ext uri="{FF2B5EF4-FFF2-40B4-BE49-F238E27FC236}">
                  <a16:creationId xmlns:a16="http://schemas.microsoft.com/office/drawing/2014/main" id="{25E70007-2D2A-48C2-BD75-293DEF48B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81347" y="2896481"/>
              <a:ext cx="28725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1600" dirty="0">
                  <a:solidFill>
                    <a:schemeClr val="accent1"/>
                  </a:solidFill>
                </a:rPr>
                <a:t>5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9" name="Text Box 13">
              <a:extLst>
                <a:ext uri="{FF2B5EF4-FFF2-40B4-BE49-F238E27FC236}">
                  <a16:creationId xmlns:a16="http://schemas.microsoft.com/office/drawing/2014/main" id="{A6CBBD0B-0F5E-4C94-B57F-4898DFD3F6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79889" y="2632365"/>
              <a:ext cx="287258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</p:grpSp>
      <p:cxnSp>
        <p:nvCxnSpPr>
          <p:cNvPr id="71" name="Straight Arrow Connector 70">
            <a:extLst>
              <a:ext uri="{FF2B5EF4-FFF2-40B4-BE49-F238E27FC236}">
                <a16:creationId xmlns:a16="http://schemas.microsoft.com/office/drawing/2014/main" id="{963C1C9C-AA8B-45BF-A709-C8C8DBD96A3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842052" y="2902323"/>
            <a:ext cx="2013996" cy="276914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72" name="Line 8">
            <a:extLst>
              <a:ext uri="{FF2B5EF4-FFF2-40B4-BE49-F238E27FC236}">
                <a16:creationId xmlns:a16="http://schemas.microsoft.com/office/drawing/2014/main" id="{10D6B984-72A5-431C-9CDB-BCF1B49595FA}"/>
              </a:ext>
            </a:extLst>
          </p:cNvPr>
          <p:cNvSpPr>
            <a:spLocks noChangeShapeType="1"/>
          </p:cNvSpPr>
          <p:nvPr/>
        </p:nvSpPr>
        <p:spPr bwMode="auto">
          <a:xfrm>
            <a:off x="480147" y="2678112"/>
            <a:ext cx="1267690" cy="2309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36895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41" grpId="0"/>
      <p:bldP spid="4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4467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23139"/>
              <a:gd name="adj2" fmla="val 96537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3" name="Freeform 2">
            <a:extLst>
              <a:ext uri="{FF2B5EF4-FFF2-40B4-BE49-F238E27FC236}">
                <a16:creationId xmlns:a16="http://schemas.microsoft.com/office/drawing/2014/main" id="{A6EA7E46-F3A4-4E87-BD54-0A0002D06939}"/>
              </a:ext>
            </a:extLst>
          </p:cNvPr>
          <p:cNvSpPr/>
          <p:nvPr/>
        </p:nvSpPr>
        <p:spPr>
          <a:xfrm>
            <a:off x="420368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5494026-4C08-4ECC-98F1-3F66DAB91D7A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25" name="Text Box 23">
              <a:extLst>
                <a:ext uri="{FF2B5EF4-FFF2-40B4-BE49-F238E27FC236}">
                  <a16:creationId xmlns:a16="http://schemas.microsoft.com/office/drawing/2014/main" id="{87770488-FDE3-49B4-B14B-33C723CD9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50B77C8-0B4D-48FA-94EC-1284329806C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F461EA0-5599-4794-8A23-8096EC670C07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32" name="Text Box 23">
              <a:extLst>
                <a:ext uri="{FF2B5EF4-FFF2-40B4-BE49-F238E27FC236}">
                  <a16:creationId xmlns:a16="http://schemas.microsoft.com/office/drawing/2014/main" id="{3739F023-9A3A-4D79-8ECB-5088E3E15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487B-A486-425C-9A7C-3D67AFA7D2B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41" name="Rectangle 9">
            <a:extLst>
              <a:ext uri="{FF2B5EF4-FFF2-40B4-BE49-F238E27FC236}">
                <a16:creationId xmlns:a16="http://schemas.microsoft.com/office/drawing/2014/main" id="{66F656B7-C8F1-48D8-8644-724CBA3F6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041" y="516979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2" name="AutoShape 58">
            <a:extLst>
              <a:ext uri="{FF2B5EF4-FFF2-40B4-BE49-F238E27FC236}">
                <a16:creationId xmlns:a16="http://schemas.microsoft.com/office/drawing/2014/main" id="{5364F29D-9B9A-4CF1-B1CA-B71F8BE085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0000"/>
                </a:solidFill>
              </a:rPr>
              <a:t>No</a:t>
            </a: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B3E93608-DE4E-42A3-9646-CBDFEC370EC7}"/>
              </a:ext>
            </a:extLst>
          </p:cNvPr>
          <p:cNvSpPr/>
          <p:nvPr/>
        </p:nvSpPr>
        <p:spPr bwMode="auto">
          <a:xfrm>
            <a:off x="1841500" y="2768600"/>
            <a:ext cx="939800" cy="2413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FFA2A93-A253-48FF-A56A-62ADAD987F94}"/>
              </a:ext>
            </a:extLst>
          </p:cNvPr>
          <p:cNvGrpSpPr/>
          <p:nvPr/>
        </p:nvGrpSpPr>
        <p:grpSpPr>
          <a:xfrm>
            <a:off x="4521175" y="5591628"/>
            <a:ext cx="863605" cy="1187142"/>
            <a:chOff x="310721" y="5385625"/>
            <a:chExt cx="863605" cy="1015175"/>
          </a:xfrm>
        </p:grpSpPr>
        <p:sp>
          <p:nvSpPr>
            <p:cNvPr id="47" name="Text Box 23">
              <a:extLst>
                <a:ext uri="{FF2B5EF4-FFF2-40B4-BE49-F238E27FC236}">
                  <a16:creationId xmlns:a16="http://schemas.microsoft.com/office/drawing/2014/main" id="{35E32244-424B-40F0-8AE2-C0282968CA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8" name="Oval 47">
              <a:extLst>
                <a:ext uri="{FF2B5EF4-FFF2-40B4-BE49-F238E27FC236}">
                  <a16:creationId xmlns:a16="http://schemas.microsoft.com/office/drawing/2014/main" id="{6E7E50BD-E218-4090-A007-A0D677D876CD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49" name="Straight Arrow Connector 48">
            <a:extLst>
              <a:ext uri="{FF2B5EF4-FFF2-40B4-BE49-F238E27FC236}">
                <a16:creationId xmlns:a16="http://schemas.microsoft.com/office/drawing/2014/main" id="{14A462DD-55BB-4F79-A559-819582339E8A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967977" y="2667000"/>
            <a:ext cx="2745472" cy="3004470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5" name="Freeform 2">
            <a:extLst>
              <a:ext uri="{FF2B5EF4-FFF2-40B4-BE49-F238E27FC236}">
                <a16:creationId xmlns:a16="http://schemas.microsoft.com/office/drawing/2014/main" id="{76AE1B58-6C5B-483A-ADD4-C29F024C92AD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6" name="Freeform 2">
            <a:extLst>
              <a:ext uri="{FF2B5EF4-FFF2-40B4-BE49-F238E27FC236}">
                <a16:creationId xmlns:a16="http://schemas.microsoft.com/office/drawing/2014/main" id="{3049A2AE-225E-4A0E-AE24-5F5031175B7E}"/>
              </a:ext>
            </a:extLst>
          </p:cNvPr>
          <p:cNvSpPr/>
          <p:nvPr/>
        </p:nvSpPr>
        <p:spPr>
          <a:xfrm>
            <a:off x="762000" y="5530487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7" name="Rectangle 9">
            <a:extLst>
              <a:ext uri="{FF2B5EF4-FFF2-40B4-BE49-F238E27FC236}">
                <a16:creationId xmlns:a16="http://schemas.microsoft.com/office/drawing/2014/main" id="{68C7B367-C44C-49B8-9617-136E4CB440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121" y="516979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5FBA5068-5E58-4B61-9D3B-EEE9078FC45C}"/>
              </a:ext>
            </a:extLst>
          </p:cNvPr>
          <p:cNvSpPr/>
          <p:nvPr/>
        </p:nvSpPr>
        <p:spPr bwMode="auto">
          <a:xfrm>
            <a:off x="762000" y="1981200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9" name="Freeform: Shape 38">
            <a:extLst>
              <a:ext uri="{FF2B5EF4-FFF2-40B4-BE49-F238E27FC236}">
                <a16:creationId xmlns:a16="http://schemas.microsoft.com/office/drawing/2014/main" id="{F23FF1FF-6756-46BC-9C9F-4B57A2845A23}"/>
              </a:ext>
            </a:extLst>
          </p:cNvPr>
          <p:cNvSpPr/>
          <p:nvPr/>
        </p:nvSpPr>
        <p:spPr bwMode="auto">
          <a:xfrm>
            <a:off x="11938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490C9264-8B9F-420C-B0F1-A8DCD148F5F0}"/>
              </a:ext>
            </a:extLst>
          </p:cNvPr>
          <p:cNvSpPr/>
          <p:nvPr/>
        </p:nvSpPr>
        <p:spPr bwMode="auto">
          <a:xfrm>
            <a:off x="1536700" y="29718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DEFFA8FC-1C9F-4B19-8706-528A8130DB20}"/>
              </a:ext>
            </a:extLst>
          </p:cNvPr>
          <p:cNvSpPr/>
          <p:nvPr/>
        </p:nvSpPr>
        <p:spPr bwMode="auto">
          <a:xfrm>
            <a:off x="660400" y="24257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2" name="Rectangle 2">
            <a:extLst>
              <a:ext uri="{FF2B5EF4-FFF2-40B4-BE49-F238E27FC236}">
                <a16:creationId xmlns:a16="http://schemas.microsoft.com/office/drawing/2014/main" id="{6FE2100A-A2A8-4D95-96A9-AACB6790D814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722D9EB5-3E70-4138-B2F6-D6D2FD44E802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6158AA4E-477B-43CB-A804-85281C9C34F3}"/>
              </a:ext>
            </a:extLst>
          </p:cNvPr>
          <p:cNvSpPr/>
          <p:nvPr/>
        </p:nvSpPr>
        <p:spPr bwMode="auto">
          <a:xfrm>
            <a:off x="1346200" y="14962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5" name="Rectangle 9">
            <a:extLst>
              <a:ext uri="{FF2B5EF4-FFF2-40B4-BE49-F238E27FC236}">
                <a16:creationId xmlns:a16="http://schemas.microsoft.com/office/drawing/2014/main" id="{83084609-4DFB-492D-B1DF-029A5CBA67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093" y="5130084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i="1" dirty="0">
                <a:solidFill>
                  <a:srgbClr val="FFC000"/>
                </a:solidFill>
              </a:rPr>
              <a:t>w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1</a:t>
            </a:r>
            <a:endParaRPr kumimoji="0" lang="en-US" altLang="en-US" sz="2400" b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66" name="Rectangle 2">
            <a:extLst>
              <a:ext uri="{FF2B5EF4-FFF2-40B4-BE49-F238E27FC236}">
                <a16:creationId xmlns:a16="http://schemas.microsoft.com/office/drawing/2014/main" id="{4A81E678-4BAF-4A72-87CD-1CAD1FDC1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67" name="Rectangle 66">
            <a:extLst>
              <a:ext uri="{FF2B5EF4-FFF2-40B4-BE49-F238E27FC236}">
                <a16:creationId xmlns:a16="http://schemas.microsoft.com/office/drawing/2014/main" id="{D4C17AF7-86E5-403D-84D1-EA7A75475A8D}"/>
              </a:ext>
            </a:extLst>
          </p:cNvPr>
          <p:cNvSpPr/>
          <p:nvPr/>
        </p:nvSpPr>
        <p:spPr bwMode="auto">
          <a:xfrm>
            <a:off x="1689652" y="2819400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73BF7FBB-4689-42AF-B7D1-66DC6317CC4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842052" y="2888878"/>
            <a:ext cx="2013996" cy="276914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887454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23" grpId="0" animBg="1"/>
      <p:bldP spid="41" grpId="0"/>
      <p:bldP spid="42" grpId="0" animBg="1"/>
      <p:bldP spid="44" grpId="0" animBg="1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284467" y="4880291"/>
            <a:ext cx="525533" cy="994940"/>
          </a:xfrm>
          <a:prstGeom prst="rect">
            <a:avLst/>
          </a:prstGeom>
        </p:spPr>
      </p:pic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8301" y="3788569"/>
            <a:ext cx="4629150" cy="857250"/>
          </a:xfrm>
          <a:prstGeom prst="wedgeRoundRectCallout">
            <a:avLst>
              <a:gd name="adj1" fmla="val 23139"/>
              <a:gd name="adj2" fmla="val 96537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Should I take this event?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00800" y="4286129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7391400" y="3890962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6" name="Group 35">
            <a:extLst>
              <a:ext uri="{FF2B5EF4-FFF2-40B4-BE49-F238E27FC236}">
                <a16:creationId xmlns:a16="http://schemas.microsoft.com/office/drawing/2014/main" id="{F990224E-BD86-422E-8799-7C322FF47B24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A51AB3B0-CFCB-4033-9212-4914836C9B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52DC64A0-3CF4-46CF-B0E0-EBA8F9104CE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3" name="Freeform 2">
            <a:extLst>
              <a:ext uri="{FF2B5EF4-FFF2-40B4-BE49-F238E27FC236}">
                <a16:creationId xmlns:a16="http://schemas.microsoft.com/office/drawing/2014/main" id="{A6EA7E46-F3A4-4E87-BD54-0A0002D06939}"/>
              </a:ext>
            </a:extLst>
          </p:cNvPr>
          <p:cNvSpPr/>
          <p:nvPr/>
        </p:nvSpPr>
        <p:spPr>
          <a:xfrm>
            <a:off x="64176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F5494026-4C08-4ECC-98F1-3F66DAB91D7A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25" name="Text Box 23">
              <a:extLst>
                <a:ext uri="{FF2B5EF4-FFF2-40B4-BE49-F238E27FC236}">
                  <a16:creationId xmlns:a16="http://schemas.microsoft.com/office/drawing/2014/main" id="{87770488-FDE3-49B4-B14B-33C723CD94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150B77C8-0B4D-48FA-94EC-1284329806C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AF461EA0-5599-4794-8A23-8096EC670C07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32" name="Text Box 23">
              <a:extLst>
                <a:ext uri="{FF2B5EF4-FFF2-40B4-BE49-F238E27FC236}">
                  <a16:creationId xmlns:a16="http://schemas.microsoft.com/office/drawing/2014/main" id="{3739F023-9A3A-4D79-8ECB-5088E3E153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FEB6487B-A486-425C-9A7C-3D67AFA7D2B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5" name="Freeform 2">
            <a:extLst>
              <a:ext uri="{FF2B5EF4-FFF2-40B4-BE49-F238E27FC236}">
                <a16:creationId xmlns:a16="http://schemas.microsoft.com/office/drawing/2014/main" id="{562BE8D2-FA81-481D-B557-995A76851B6D}"/>
              </a:ext>
            </a:extLst>
          </p:cNvPr>
          <p:cNvSpPr/>
          <p:nvPr/>
        </p:nvSpPr>
        <p:spPr>
          <a:xfrm>
            <a:off x="762000" y="5530487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1" name="Rectangle 9">
            <a:extLst>
              <a:ext uri="{FF2B5EF4-FFF2-40B4-BE49-F238E27FC236}">
                <a16:creationId xmlns:a16="http://schemas.microsoft.com/office/drawing/2014/main" id="{66F656B7-C8F1-48D8-8644-724CBA3F64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121" y="516979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</a:p>
        </p:txBody>
      </p:sp>
      <p:sp>
        <p:nvSpPr>
          <p:cNvPr id="40" name="Line 8">
            <a:extLst>
              <a:ext uri="{FF2B5EF4-FFF2-40B4-BE49-F238E27FC236}">
                <a16:creationId xmlns:a16="http://schemas.microsoft.com/office/drawing/2014/main" id="{558520DD-3268-49AA-8A72-4EE5D674580D}"/>
              </a:ext>
            </a:extLst>
          </p:cNvPr>
          <p:cNvSpPr>
            <a:spLocks noChangeShapeType="1"/>
          </p:cNvSpPr>
          <p:nvPr/>
        </p:nvSpPr>
        <p:spPr bwMode="auto">
          <a:xfrm>
            <a:off x="1698934" y="2897187"/>
            <a:ext cx="1425266" cy="4979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74C397DA-F82B-406A-B539-27E04F1DF279}"/>
              </a:ext>
            </a:extLst>
          </p:cNvPr>
          <p:cNvSpPr/>
          <p:nvPr/>
        </p:nvSpPr>
        <p:spPr bwMode="auto">
          <a:xfrm>
            <a:off x="24384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7424060F-A319-42E9-889A-0FD5F4A6D715}"/>
              </a:ext>
            </a:extLst>
          </p:cNvPr>
          <p:cNvSpPr/>
          <p:nvPr/>
        </p:nvSpPr>
        <p:spPr bwMode="auto">
          <a:xfrm>
            <a:off x="2133595" y="2509622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1207C19E-F835-463A-8829-520AD5CC13BF}"/>
              </a:ext>
            </a:extLst>
          </p:cNvPr>
          <p:cNvSpPr/>
          <p:nvPr/>
        </p:nvSpPr>
        <p:spPr bwMode="auto">
          <a:xfrm>
            <a:off x="2870200" y="24130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21AAA17F-47A0-4B24-94E3-10475AC1366F}"/>
              </a:ext>
            </a:extLst>
          </p:cNvPr>
          <p:cNvSpPr/>
          <p:nvPr/>
        </p:nvSpPr>
        <p:spPr bwMode="auto">
          <a:xfrm>
            <a:off x="2959100" y="29210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47" name="Straight Arrow Connector 46">
            <a:extLst>
              <a:ext uri="{FF2B5EF4-FFF2-40B4-BE49-F238E27FC236}">
                <a16:creationId xmlns:a16="http://schemas.microsoft.com/office/drawing/2014/main" id="{D9FC0C5A-81DD-4BDC-93A9-CE34A66A964F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589032" y="2157730"/>
            <a:ext cx="3802368" cy="3492975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48" name="Freeform 2">
            <a:extLst>
              <a:ext uri="{FF2B5EF4-FFF2-40B4-BE49-F238E27FC236}">
                <a16:creationId xmlns:a16="http://schemas.microsoft.com/office/drawing/2014/main" id="{8363DF91-D372-49BB-AAD4-69E48AB5D8F0}"/>
              </a:ext>
            </a:extLst>
          </p:cNvPr>
          <p:cNvSpPr/>
          <p:nvPr/>
        </p:nvSpPr>
        <p:spPr>
          <a:xfrm>
            <a:off x="4203689" y="5544456"/>
            <a:ext cx="571511" cy="106249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9" name="Rectangle 9">
            <a:extLst>
              <a:ext uri="{FF2B5EF4-FFF2-40B4-BE49-F238E27FC236}">
                <a16:creationId xmlns:a16="http://schemas.microsoft.com/office/drawing/2014/main" id="{26644801-DB47-4304-ABAA-EA6F1C301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11041" y="5169795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0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B7237047-7739-47AB-9A6C-FE5F2A798C5B}"/>
              </a:ext>
            </a:extLst>
          </p:cNvPr>
          <p:cNvGrpSpPr/>
          <p:nvPr/>
        </p:nvGrpSpPr>
        <p:grpSpPr>
          <a:xfrm>
            <a:off x="7179024" y="5594659"/>
            <a:ext cx="911853" cy="1187141"/>
            <a:chOff x="302261" y="5385625"/>
            <a:chExt cx="911853" cy="1015175"/>
          </a:xfrm>
        </p:grpSpPr>
        <p:sp>
          <p:nvSpPr>
            <p:cNvPr id="58" name="Text Box 23">
              <a:extLst>
                <a:ext uri="{FF2B5EF4-FFF2-40B4-BE49-F238E27FC236}">
                  <a16:creationId xmlns:a16="http://schemas.microsoft.com/office/drawing/2014/main" id="{1F8C8F8D-0117-49F6-B2B4-BBB1E094DB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2261" y="5436064"/>
              <a:ext cx="911853" cy="7895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11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CD3F62E4-3A1B-4A44-8605-FEA6DBF8D6CF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61" name="Freeform 2">
            <a:extLst>
              <a:ext uri="{FF2B5EF4-FFF2-40B4-BE49-F238E27FC236}">
                <a16:creationId xmlns:a16="http://schemas.microsoft.com/office/drawing/2014/main" id="{CD109915-6516-4001-9D51-430A69E95358}"/>
              </a:ext>
            </a:extLst>
          </p:cNvPr>
          <p:cNvSpPr/>
          <p:nvPr/>
        </p:nvSpPr>
        <p:spPr>
          <a:xfrm>
            <a:off x="4343400" y="5531203"/>
            <a:ext cx="2971800" cy="272047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2" name="Rectangle 9">
            <a:extLst>
              <a:ext uri="{FF2B5EF4-FFF2-40B4-BE49-F238E27FC236}">
                <a16:creationId xmlns:a16="http://schemas.microsoft.com/office/drawing/2014/main" id="{23ABD57D-80B7-4ABD-ADF2-9D8C56611E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43493" y="5130800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i="1" dirty="0">
                <a:solidFill>
                  <a:srgbClr val="FFC000"/>
                </a:solidFill>
              </a:rPr>
              <a:t>w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6</a:t>
            </a:r>
            <a:endParaRPr lang="en-US" altLang="en-US" sz="2400" dirty="0">
              <a:solidFill>
                <a:srgbClr val="FFC000"/>
              </a:solidFill>
            </a:endParaRPr>
          </a:p>
        </p:txBody>
      </p: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8E8BD5A3-8167-4FFE-A4B7-7404B74A31A5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1" name="Freeform: Shape 50">
            <a:extLst>
              <a:ext uri="{FF2B5EF4-FFF2-40B4-BE49-F238E27FC236}">
                <a16:creationId xmlns:a16="http://schemas.microsoft.com/office/drawing/2014/main" id="{3C0663C6-2B23-4569-AFFB-792FB3719621}"/>
              </a:ext>
            </a:extLst>
          </p:cNvPr>
          <p:cNvSpPr/>
          <p:nvPr/>
        </p:nvSpPr>
        <p:spPr bwMode="auto">
          <a:xfrm>
            <a:off x="1346200" y="149629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231452AE-F534-4D67-9C4A-BEE57C342DF3}"/>
              </a:ext>
            </a:extLst>
          </p:cNvPr>
          <p:cNvSpPr/>
          <p:nvPr/>
        </p:nvSpPr>
        <p:spPr bwMode="auto">
          <a:xfrm>
            <a:off x="762000" y="1981200"/>
            <a:ext cx="279405" cy="271678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46102FE0-8882-4A2B-ADF2-60EB276CE222}"/>
              </a:ext>
            </a:extLst>
          </p:cNvPr>
          <p:cNvSpPr/>
          <p:nvPr/>
        </p:nvSpPr>
        <p:spPr bwMode="auto">
          <a:xfrm>
            <a:off x="1193800" y="18669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E839A26C-D70D-42A0-A9E4-5B512C39BFFE}"/>
              </a:ext>
            </a:extLst>
          </p:cNvPr>
          <p:cNvSpPr/>
          <p:nvPr/>
        </p:nvSpPr>
        <p:spPr bwMode="auto">
          <a:xfrm>
            <a:off x="660400" y="24257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18861E93-AF77-4A78-8591-5E7A8183EA97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7" name="Rectangle 2">
            <a:extLst>
              <a:ext uri="{FF2B5EF4-FFF2-40B4-BE49-F238E27FC236}">
                <a16:creationId xmlns:a16="http://schemas.microsoft.com/office/drawing/2014/main" id="{3E53746B-84B1-4A83-9AB4-BECFE505B99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grpSp>
        <p:nvGrpSpPr>
          <p:cNvPr id="69" name="Group 68">
            <a:extLst>
              <a:ext uri="{FF2B5EF4-FFF2-40B4-BE49-F238E27FC236}">
                <a16:creationId xmlns:a16="http://schemas.microsoft.com/office/drawing/2014/main" id="{7F05C1F3-F018-46A1-BE0E-F5B33EA6002E}"/>
              </a:ext>
            </a:extLst>
          </p:cNvPr>
          <p:cNvGrpSpPr/>
          <p:nvPr/>
        </p:nvGrpSpPr>
        <p:grpSpPr>
          <a:xfrm>
            <a:off x="4521175" y="5591628"/>
            <a:ext cx="863605" cy="1187142"/>
            <a:chOff x="310721" y="5385625"/>
            <a:chExt cx="863605" cy="1015175"/>
          </a:xfrm>
        </p:grpSpPr>
        <p:sp>
          <p:nvSpPr>
            <p:cNvPr id="71" name="Text Box 23">
              <a:extLst>
                <a:ext uri="{FF2B5EF4-FFF2-40B4-BE49-F238E27FC236}">
                  <a16:creationId xmlns:a16="http://schemas.microsoft.com/office/drawing/2014/main" id="{3D06505E-3EEC-4BE9-82F1-F407749578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72" name="Oval 71">
              <a:extLst>
                <a:ext uri="{FF2B5EF4-FFF2-40B4-BE49-F238E27FC236}">
                  <a16:creationId xmlns:a16="http://schemas.microsoft.com/office/drawing/2014/main" id="{656CD19F-6D33-4DD6-A610-D6C7528AAED8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73" name="Rectangle 9">
            <a:extLst>
              <a:ext uri="{FF2B5EF4-FFF2-40B4-BE49-F238E27FC236}">
                <a16:creationId xmlns:a16="http://schemas.microsoft.com/office/drawing/2014/main" id="{42A8F9E6-DF04-4C4A-8260-963D9CCF2E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62093" y="5130084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i="1" dirty="0">
                <a:solidFill>
                  <a:srgbClr val="FFC000"/>
                </a:solidFill>
              </a:rPr>
              <a:t>w</a:t>
            </a:r>
            <a:r>
              <a:rPr lang="en-US" altLang="en-US" sz="2400" baseline="-25000" dirty="0">
                <a:solidFill>
                  <a:srgbClr val="FFC000"/>
                </a:solidFill>
              </a:rPr>
              <a:t>1</a:t>
            </a:r>
            <a:endParaRPr kumimoji="0" lang="en-US" altLang="en-US" sz="2400" b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74" name="Rectangle 73">
            <a:extLst>
              <a:ext uri="{FF2B5EF4-FFF2-40B4-BE49-F238E27FC236}">
                <a16:creationId xmlns:a16="http://schemas.microsoft.com/office/drawing/2014/main" id="{A06556BB-2AED-44D9-99FA-6B3D46809399}"/>
              </a:ext>
            </a:extLst>
          </p:cNvPr>
          <p:cNvSpPr/>
          <p:nvPr/>
        </p:nvSpPr>
        <p:spPr bwMode="auto">
          <a:xfrm>
            <a:off x="1842052" y="29852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cxnSp>
        <p:nvCxnSpPr>
          <p:cNvPr id="68" name="Straight Arrow Connector 67">
            <a:extLst>
              <a:ext uri="{FF2B5EF4-FFF2-40B4-BE49-F238E27FC236}">
                <a16:creationId xmlns:a16="http://schemas.microsoft.com/office/drawing/2014/main" id="{4EF96870-1C1E-42EB-9C11-5EB3F895124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842052" y="2888878"/>
            <a:ext cx="2013996" cy="2769148"/>
          </a:xfrm>
          <a:prstGeom prst="straightConnector1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3F15E953-5A65-4593-9ED2-733BA3716B2F}"/>
              </a:ext>
            </a:extLst>
          </p:cNvPr>
          <p:cNvSpPr/>
          <p:nvPr/>
        </p:nvSpPr>
        <p:spPr bwMode="auto">
          <a:xfrm>
            <a:off x="1536700" y="29718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31892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4" grpId="0" animBg="1"/>
      <p:bldP spid="40" grpId="0" animBg="1"/>
      <p:bldP spid="42" grpId="0" animBg="1"/>
      <p:bldP spid="44" grpId="0" animBg="1"/>
      <p:bldP spid="45" grpId="0" animBg="1"/>
      <p:bldP spid="46" grpId="0" animBg="1"/>
      <p:bldP spid="61" grpId="0" animBg="1"/>
      <p:bldP spid="62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23025" y="4912359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9" name="AutoShape 35">
            <a:extLst>
              <a:ext uri="{FF2B5EF4-FFF2-40B4-BE49-F238E27FC236}">
                <a16:creationId xmlns:a16="http://schemas.microsoft.com/office/drawing/2014/main" id="{267E954A-64D2-499E-92DE-035B30BA9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44394" y="3612280"/>
            <a:ext cx="2477496" cy="575321"/>
          </a:xfrm>
          <a:prstGeom prst="wedgeRoundRectCallout">
            <a:avLst>
              <a:gd name="adj1" fmla="val 45130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latin typeface="Times New Roman"/>
                <a:sym typeface="Wingdings" panose="05000000000000000000" pitchFamily="2" charset="2"/>
              </a:rPr>
              <a:t>The states are ... </a:t>
            </a:r>
            <a:endParaRPr lang="en-US" altLang="en-US" sz="2400" kern="0" dirty="0">
              <a:latin typeface="Times New Roman"/>
            </a:endParaRPr>
          </a:p>
        </p:txBody>
      </p:sp>
      <p:grpSp>
        <p:nvGrpSpPr>
          <p:cNvPr id="71" name="Group 29">
            <a:extLst>
              <a:ext uri="{FF2B5EF4-FFF2-40B4-BE49-F238E27FC236}">
                <a16:creationId xmlns:a16="http://schemas.microsoft.com/office/drawing/2014/main" id="{01C03D61-3687-4CD0-A157-39C55545357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3802110"/>
            <a:ext cx="917591" cy="929993"/>
            <a:chOff x="2065" y="1551"/>
            <a:chExt cx="1628" cy="1988"/>
          </a:xfrm>
        </p:grpSpPr>
        <p:sp>
          <p:nvSpPr>
            <p:cNvPr id="72" name="Freeform 30">
              <a:extLst>
                <a:ext uri="{FF2B5EF4-FFF2-40B4-BE49-F238E27FC236}">
                  <a16:creationId xmlns:a16="http://schemas.microsoft.com/office/drawing/2014/main" id="{B0ABFEF1-10D2-4FB3-9C58-C4B28536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7" name="Freeform 31">
              <a:extLst>
                <a:ext uri="{FF2B5EF4-FFF2-40B4-BE49-F238E27FC236}">
                  <a16:creationId xmlns:a16="http://schemas.microsoft.com/office/drawing/2014/main" id="{40F4F74B-CC64-4E05-A828-FF99C0CB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8" name="Freeform 32">
              <a:extLst>
                <a:ext uri="{FF2B5EF4-FFF2-40B4-BE49-F238E27FC236}">
                  <a16:creationId xmlns:a16="http://schemas.microsoft.com/office/drawing/2014/main" id="{01A21630-4840-49D8-9E2C-5A7B1801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9" name="Freeform 33">
              <a:extLst>
                <a:ext uri="{FF2B5EF4-FFF2-40B4-BE49-F238E27FC236}">
                  <a16:creationId xmlns:a16="http://schemas.microsoft.com/office/drawing/2014/main" id="{9C12A122-8607-495B-84E3-4FAF74AB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B8371A9E-1EAB-4484-B2C8-683561E2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1" name="Freeform 35">
              <a:extLst>
                <a:ext uri="{FF2B5EF4-FFF2-40B4-BE49-F238E27FC236}">
                  <a16:creationId xmlns:a16="http://schemas.microsoft.com/office/drawing/2014/main" id="{038442BB-E5C4-49DA-BA5E-87DD33F5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2" name="Freeform 36">
              <a:extLst>
                <a:ext uri="{FF2B5EF4-FFF2-40B4-BE49-F238E27FC236}">
                  <a16:creationId xmlns:a16="http://schemas.microsoft.com/office/drawing/2014/main" id="{D5916CE3-3F70-4025-8F9B-A29A806C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3" name="Freeform 37">
              <a:extLst>
                <a:ext uri="{FF2B5EF4-FFF2-40B4-BE49-F238E27FC236}">
                  <a16:creationId xmlns:a16="http://schemas.microsoft.com/office/drawing/2014/main" id="{8F2F63A9-F608-42DC-9CF4-C9B67CE4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4" name="Freeform 38">
              <a:extLst>
                <a:ext uri="{FF2B5EF4-FFF2-40B4-BE49-F238E27FC236}">
                  <a16:creationId xmlns:a16="http://schemas.microsoft.com/office/drawing/2014/main" id="{B3CCBFB7-AC39-4FCB-B3F0-D8E63559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5" name="Freeform 39">
              <a:extLst>
                <a:ext uri="{FF2B5EF4-FFF2-40B4-BE49-F238E27FC236}">
                  <a16:creationId xmlns:a16="http://schemas.microsoft.com/office/drawing/2014/main" id="{D257A5EC-F732-4650-AA66-ADE1D998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6" name="Freeform 40">
              <a:extLst>
                <a:ext uri="{FF2B5EF4-FFF2-40B4-BE49-F238E27FC236}">
                  <a16:creationId xmlns:a16="http://schemas.microsoft.com/office/drawing/2014/main" id="{285E866C-3019-4FCF-8434-464BECA45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7" name="Freeform 41">
              <a:extLst>
                <a:ext uri="{FF2B5EF4-FFF2-40B4-BE49-F238E27FC236}">
                  <a16:creationId xmlns:a16="http://schemas.microsoft.com/office/drawing/2014/main" id="{FAAAC21F-2348-4267-B5A2-8D082275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8" name="Freeform 42">
              <a:extLst>
                <a:ext uri="{FF2B5EF4-FFF2-40B4-BE49-F238E27FC236}">
                  <a16:creationId xmlns:a16="http://schemas.microsoft.com/office/drawing/2014/main" id="{77C3F319-A8E8-492D-83D1-A1962CD7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0" name="Freeform 43">
              <a:extLst>
                <a:ext uri="{FF2B5EF4-FFF2-40B4-BE49-F238E27FC236}">
                  <a16:creationId xmlns:a16="http://schemas.microsoft.com/office/drawing/2014/main" id="{DA2F3135-7CBB-4FA4-A907-FC627D35D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1" name="Freeform 44">
              <a:extLst>
                <a:ext uri="{FF2B5EF4-FFF2-40B4-BE49-F238E27FC236}">
                  <a16:creationId xmlns:a16="http://schemas.microsoft.com/office/drawing/2014/main" id="{09D83C04-8085-4AE6-9641-C1228130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2" name="Freeform 45">
              <a:extLst>
                <a:ext uri="{FF2B5EF4-FFF2-40B4-BE49-F238E27FC236}">
                  <a16:creationId xmlns:a16="http://schemas.microsoft.com/office/drawing/2014/main" id="{933E773C-3F11-44AC-BC1E-FF0B1B42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3" name="Freeform 46">
              <a:extLst>
                <a:ext uri="{FF2B5EF4-FFF2-40B4-BE49-F238E27FC236}">
                  <a16:creationId xmlns:a16="http://schemas.microsoft.com/office/drawing/2014/main" id="{7E9D92DD-617A-4F6E-99F9-2DCC0E6C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89" name="Rectangle 88">
            <a:extLst>
              <a:ext uri="{FF2B5EF4-FFF2-40B4-BE49-F238E27FC236}">
                <a16:creationId xmlns:a16="http://schemas.microsoft.com/office/drawing/2014/main" id="{6F3611B7-7FB9-43D6-A9E6-97AD207011A0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22725D62-A40D-413D-BB03-AA7CEC822634}"/>
              </a:ext>
            </a:extLst>
          </p:cNvPr>
          <p:cNvSpPr/>
          <p:nvPr/>
        </p:nvSpPr>
        <p:spPr bwMode="auto">
          <a:xfrm>
            <a:off x="1842052" y="29852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B142CB88-A1AF-4694-97F6-3CF737FC6F79}"/>
              </a:ext>
            </a:extLst>
          </p:cNvPr>
          <p:cNvGrpSpPr/>
          <p:nvPr/>
        </p:nvGrpSpPr>
        <p:grpSpPr>
          <a:xfrm>
            <a:off x="76200" y="5588358"/>
            <a:ext cx="8985679" cy="1193442"/>
            <a:chOff x="76200" y="5588358"/>
            <a:chExt cx="8985679" cy="1193442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D153BEE5-A9FB-4ADA-89A9-2E046A19CB19}"/>
                </a:ext>
              </a:extLst>
            </p:cNvPr>
            <p:cNvGrpSpPr/>
            <p:nvPr/>
          </p:nvGrpSpPr>
          <p:grpSpPr>
            <a:xfrm>
              <a:off x="76200" y="5591628"/>
              <a:ext cx="863605" cy="1187142"/>
              <a:chOff x="310721" y="5385625"/>
              <a:chExt cx="863605" cy="1015175"/>
            </a:xfrm>
          </p:grpSpPr>
          <p:sp>
            <p:nvSpPr>
              <p:cNvPr id="50" name="Text Box 23">
                <a:extLst>
                  <a:ext uri="{FF2B5EF4-FFF2-40B4-BE49-F238E27FC236}">
                    <a16:creationId xmlns:a16="http://schemas.microsoft.com/office/drawing/2014/main" id="{FA975757-C3EA-4165-B1C4-594905EA20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2047" y="5436144"/>
                <a:ext cx="832279" cy="7895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1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st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event</a:t>
                </a:r>
              </a:p>
            </p:txBody>
          </p:sp>
          <p:sp>
            <p:nvSpPr>
              <p:cNvPr id="51" name="Oval 50">
                <a:extLst>
                  <a:ext uri="{FF2B5EF4-FFF2-40B4-BE49-F238E27FC236}">
                    <a16:creationId xmlns:a16="http://schemas.microsoft.com/office/drawing/2014/main" id="{218D279C-5EE6-423B-A127-72D92569CEE5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BA601EBB-452D-49CC-8190-AB789B6D16C0}"/>
                </a:ext>
              </a:extLst>
            </p:cNvPr>
            <p:cNvGrpSpPr/>
            <p:nvPr/>
          </p:nvGrpSpPr>
          <p:grpSpPr>
            <a:xfrm>
              <a:off x="965195" y="5591628"/>
              <a:ext cx="866811" cy="1187142"/>
              <a:chOff x="310721" y="5385625"/>
              <a:chExt cx="866811" cy="1015175"/>
            </a:xfrm>
          </p:grpSpPr>
          <p:sp>
            <p:nvSpPr>
              <p:cNvPr id="48" name="Text Box 23">
                <a:extLst>
                  <a:ext uri="{FF2B5EF4-FFF2-40B4-BE49-F238E27FC236}">
                    <a16:creationId xmlns:a16="http://schemas.microsoft.com/office/drawing/2014/main" id="{9594EFA3-2DFF-42AB-9817-CDAAD2415B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8841" y="5436144"/>
                <a:ext cx="838691" cy="7895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2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nd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event</a:t>
                </a:r>
              </a:p>
            </p:txBody>
          </p:sp>
          <p:sp>
            <p:nvSpPr>
              <p:cNvPr id="49" name="Oval 48">
                <a:extLst>
                  <a:ext uri="{FF2B5EF4-FFF2-40B4-BE49-F238E27FC236}">
                    <a16:creationId xmlns:a16="http://schemas.microsoft.com/office/drawing/2014/main" id="{CE481E2E-1EF5-4D1C-9CEB-B7E87F81326B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D9253468-0547-4ACB-A055-44C412C8ED3C}"/>
                </a:ext>
              </a:extLst>
            </p:cNvPr>
            <p:cNvGrpSpPr/>
            <p:nvPr/>
          </p:nvGrpSpPr>
          <p:grpSpPr>
            <a:xfrm>
              <a:off x="3632180" y="5591628"/>
              <a:ext cx="863605" cy="1187142"/>
              <a:chOff x="310721" y="5385625"/>
              <a:chExt cx="863605" cy="1015175"/>
            </a:xfrm>
          </p:grpSpPr>
          <p:sp>
            <p:nvSpPr>
              <p:cNvPr id="42" name="Text Box 23">
                <a:extLst>
                  <a:ext uri="{FF2B5EF4-FFF2-40B4-BE49-F238E27FC236}">
                    <a16:creationId xmlns:a16="http://schemas.microsoft.com/office/drawing/2014/main" id="{08A085A7-065D-46BD-BFB8-BBED698F86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2047" y="5436144"/>
                <a:ext cx="832279" cy="7895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5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event</a:t>
                </a:r>
              </a:p>
            </p:txBody>
          </p:sp>
          <p:sp>
            <p:nvSpPr>
              <p:cNvPr id="43" name="Oval 42">
                <a:extLst>
                  <a:ext uri="{FF2B5EF4-FFF2-40B4-BE49-F238E27FC236}">
                    <a16:creationId xmlns:a16="http://schemas.microsoft.com/office/drawing/2014/main" id="{DBAA5F06-2D52-4648-AE34-66DC912C7283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33" name="Group 32">
              <a:extLst>
                <a:ext uri="{FF2B5EF4-FFF2-40B4-BE49-F238E27FC236}">
                  <a16:creationId xmlns:a16="http://schemas.microsoft.com/office/drawing/2014/main" id="{3FF07280-EEDE-4133-A56A-4E16236BE8CC}"/>
                </a:ext>
              </a:extLst>
            </p:cNvPr>
            <p:cNvGrpSpPr/>
            <p:nvPr/>
          </p:nvGrpSpPr>
          <p:grpSpPr>
            <a:xfrm>
              <a:off x="4521175" y="5591628"/>
              <a:ext cx="863605" cy="1187142"/>
              <a:chOff x="310721" y="5385625"/>
              <a:chExt cx="863605" cy="1015175"/>
            </a:xfrm>
          </p:grpSpPr>
          <p:sp>
            <p:nvSpPr>
              <p:cNvPr id="40" name="Text Box 23">
                <a:extLst>
                  <a:ext uri="{FF2B5EF4-FFF2-40B4-BE49-F238E27FC236}">
                    <a16:creationId xmlns:a16="http://schemas.microsoft.com/office/drawing/2014/main" id="{FB529CBF-500D-4433-B8CE-B0DF8794CF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2047" y="5436144"/>
                <a:ext cx="832279" cy="7895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event</a:t>
                </a:r>
              </a:p>
            </p:txBody>
          </p:sp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5DF8DE03-0A61-41CF-820A-D8F635907BAB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0B92DB5A-2758-4E63-9650-6A907C6BF183}"/>
                </a:ext>
              </a:extLst>
            </p:cNvPr>
            <p:cNvGrpSpPr/>
            <p:nvPr/>
          </p:nvGrpSpPr>
          <p:grpSpPr>
            <a:xfrm>
              <a:off x="1854190" y="5588358"/>
              <a:ext cx="7207689" cy="1190412"/>
              <a:chOff x="1854190" y="5588358"/>
              <a:chExt cx="7207689" cy="1190412"/>
            </a:xfrm>
          </p:grpSpPr>
          <p:sp>
            <p:nvSpPr>
              <p:cNvPr id="73" name="Text Box 23">
                <a:extLst>
                  <a:ext uri="{FF2B5EF4-FFF2-40B4-BE49-F238E27FC236}">
                    <a16:creationId xmlns:a16="http://schemas.microsoft.com/office/drawing/2014/main" id="{CAF0B3B0-14BA-42AD-8FA0-080EACE594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924800" y="5943600"/>
                <a:ext cx="415499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lang="en-CA" altLang="en-US" sz="1800" dirty="0">
                    <a:solidFill>
                      <a:srgbClr val="000000"/>
                    </a:solidFill>
                    <a:cs typeface="Times New Roman" panose="02020603050405020304" pitchFamily="18" charset="0"/>
                    <a:sym typeface="Symbol" panose="05050102010706020507" pitchFamily="18" charset="2"/>
                  </a:rPr>
                  <a:t>…</a:t>
                </a:r>
                <a:endPara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endParaRPr>
              </a:p>
            </p:txBody>
          </p:sp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3FD4D39F-3D13-4F13-A1C4-6F6D02873537}"/>
                  </a:ext>
                </a:extLst>
              </p:cNvPr>
              <p:cNvGrpSpPr/>
              <p:nvPr/>
            </p:nvGrpSpPr>
            <p:grpSpPr>
              <a:xfrm>
                <a:off x="1854190" y="5588358"/>
                <a:ext cx="7207689" cy="1190412"/>
                <a:chOff x="1854190" y="5588358"/>
                <a:chExt cx="7207689" cy="1190412"/>
              </a:xfrm>
            </p:grpSpPr>
            <p:grpSp>
              <p:nvGrpSpPr>
                <p:cNvPr id="30" name="Group 29">
                  <a:extLst>
                    <a:ext uri="{FF2B5EF4-FFF2-40B4-BE49-F238E27FC236}">
                      <a16:creationId xmlns:a16="http://schemas.microsoft.com/office/drawing/2014/main" id="{CB70B91A-A40C-4180-81E0-9015C432374D}"/>
                    </a:ext>
                  </a:extLst>
                </p:cNvPr>
                <p:cNvGrpSpPr/>
                <p:nvPr/>
              </p:nvGrpSpPr>
              <p:grpSpPr>
                <a:xfrm>
                  <a:off x="1854190" y="5591628"/>
                  <a:ext cx="863605" cy="1187142"/>
                  <a:chOff x="310721" y="5385625"/>
                  <a:chExt cx="863605" cy="1015175"/>
                </a:xfrm>
              </p:grpSpPr>
              <p:sp>
                <p:nvSpPr>
                  <p:cNvPr id="46" name="Text Box 23">
                    <a:extLst>
                      <a:ext uri="{FF2B5EF4-FFF2-40B4-BE49-F238E27FC236}">
                        <a16:creationId xmlns:a16="http://schemas.microsoft.com/office/drawing/2014/main" id="{44489CEC-40E8-4C6A-A7F2-E27AB6CCA4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2047" y="5436144"/>
                    <a:ext cx="832279" cy="78957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Ready </a:t>
                    </a:r>
                  </a:p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for 3</a:t>
                    </a:r>
                    <a:r>
                      <a:rPr kumimoji="0" lang="en-CA" altLang="en-US" sz="18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rd</a:t>
                    </a: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 </a:t>
                    </a:r>
                  </a:p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event</a:t>
                    </a:r>
                  </a:p>
                </p:txBody>
              </p:sp>
              <p:sp>
                <p:nvSpPr>
                  <p:cNvPr id="47" name="Oval 46">
                    <a:extLst>
                      <a:ext uri="{FF2B5EF4-FFF2-40B4-BE49-F238E27FC236}">
                        <a16:creationId xmlns:a16="http://schemas.microsoft.com/office/drawing/2014/main" id="{41495C49-F41E-4043-90C8-28A0A54D7BF1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</p:grpSp>
            <p:grpSp>
              <p:nvGrpSpPr>
                <p:cNvPr id="31" name="Group 30">
                  <a:extLst>
                    <a:ext uri="{FF2B5EF4-FFF2-40B4-BE49-F238E27FC236}">
                      <a16:creationId xmlns:a16="http://schemas.microsoft.com/office/drawing/2014/main" id="{884358D1-FF9E-4BBB-AC3C-4A6C971070AD}"/>
                    </a:ext>
                  </a:extLst>
                </p:cNvPr>
                <p:cNvGrpSpPr/>
                <p:nvPr/>
              </p:nvGrpSpPr>
              <p:grpSpPr>
                <a:xfrm>
                  <a:off x="2743185" y="5591628"/>
                  <a:ext cx="863605" cy="1187142"/>
                  <a:chOff x="310721" y="5385625"/>
                  <a:chExt cx="863605" cy="1015175"/>
                </a:xfrm>
              </p:grpSpPr>
              <p:sp>
                <p:nvSpPr>
                  <p:cNvPr id="44" name="Text Box 23">
                    <a:extLst>
                      <a:ext uri="{FF2B5EF4-FFF2-40B4-BE49-F238E27FC236}">
                        <a16:creationId xmlns:a16="http://schemas.microsoft.com/office/drawing/2014/main" id="{ED9B582A-33D7-443C-8A93-B28B8386C3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2047" y="5436144"/>
                    <a:ext cx="832279" cy="78957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Ready </a:t>
                    </a:r>
                  </a:p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for 4</a:t>
                    </a:r>
                    <a:r>
                      <a:rPr kumimoji="0" lang="en-CA" altLang="en-US" sz="1800" b="0" i="0" u="none" strike="noStrike" kern="1200" cap="none" spc="0" normalizeH="0" baseline="3000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th</a:t>
                    </a:r>
                    <a:endPara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endParaRPr>
                  </a:p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event</a:t>
                    </a:r>
                  </a:p>
                </p:txBody>
              </p:sp>
              <p:sp>
                <p:nvSpPr>
                  <p:cNvPr id="45" name="Oval 44">
                    <a:extLst>
                      <a:ext uri="{FF2B5EF4-FFF2-40B4-BE49-F238E27FC236}">
                        <a16:creationId xmlns:a16="http://schemas.microsoft.com/office/drawing/2014/main" id="{022214AF-BEBD-484D-B101-22A7010C0412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</p:grpSp>
            <p:grpSp>
              <p:nvGrpSpPr>
                <p:cNvPr id="34" name="Group 33">
                  <a:extLst>
                    <a:ext uri="{FF2B5EF4-FFF2-40B4-BE49-F238E27FC236}">
                      <a16:creationId xmlns:a16="http://schemas.microsoft.com/office/drawing/2014/main" id="{D5FCB7A8-F1D2-4121-BB99-230658A7B3DE}"/>
                    </a:ext>
                  </a:extLst>
                </p:cNvPr>
                <p:cNvGrpSpPr/>
                <p:nvPr/>
              </p:nvGrpSpPr>
              <p:grpSpPr>
                <a:xfrm>
                  <a:off x="5410170" y="5591623"/>
                  <a:ext cx="863606" cy="1187141"/>
                  <a:chOff x="310721" y="5385625"/>
                  <a:chExt cx="863606" cy="1015175"/>
                </a:xfrm>
              </p:grpSpPr>
              <p:sp>
                <p:nvSpPr>
                  <p:cNvPr id="38" name="Text Box 23">
                    <a:extLst>
                      <a:ext uri="{FF2B5EF4-FFF2-40B4-BE49-F238E27FC236}">
                        <a16:creationId xmlns:a16="http://schemas.microsoft.com/office/drawing/2014/main" id="{26C405C8-66A0-45A7-B22A-6A3DA2BE083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2047" y="5436064"/>
                    <a:ext cx="832280" cy="78957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Ready </a:t>
                    </a:r>
                  </a:p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for 7</a:t>
                    </a:r>
                    <a:r>
                      <a:rPr lang="en-CA" altLang="en-US" sz="1800" baseline="300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th</a:t>
                    </a: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 </a:t>
                    </a:r>
                  </a:p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event</a:t>
                    </a:r>
                  </a:p>
                </p:txBody>
              </p:sp>
              <p:sp>
                <p:nvSpPr>
                  <p:cNvPr id="39" name="Oval 38">
                    <a:extLst>
                      <a:ext uri="{FF2B5EF4-FFF2-40B4-BE49-F238E27FC236}">
                        <a16:creationId xmlns:a16="http://schemas.microsoft.com/office/drawing/2014/main" id="{10A30FAA-B896-4C3F-81B7-DC9473C7B560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</p:grpSp>
            <p:grpSp>
              <p:nvGrpSpPr>
                <p:cNvPr id="35" name="Group 34">
                  <a:extLst>
                    <a:ext uri="{FF2B5EF4-FFF2-40B4-BE49-F238E27FC236}">
                      <a16:creationId xmlns:a16="http://schemas.microsoft.com/office/drawing/2014/main" id="{6C3D1365-2528-448C-8ECF-DFC948B746D3}"/>
                    </a:ext>
                  </a:extLst>
                </p:cNvPr>
                <p:cNvGrpSpPr/>
                <p:nvPr/>
              </p:nvGrpSpPr>
              <p:grpSpPr>
                <a:xfrm>
                  <a:off x="8229600" y="5591628"/>
                  <a:ext cx="832279" cy="1187142"/>
                  <a:chOff x="310721" y="5385625"/>
                  <a:chExt cx="832279" cy="1015175"/>
                </a:xfrm>
              </p:grpSpPr>
              <p:sp>
                <p:nvSpPr>
                  <p:cNvPr id="36" name="Oval 35">
                    <a:extLst>
                      <a:ext uri="{FF2B5EF4-FFF2-40B4-BE49-F238E27FC236}">
                        <a16:creationId xmlns:a16="http://schemas.microsoft.com/office/drawing/2014/main" id="{F03FBB9A-8802-4953-8B69-33A9B3E8FD62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  <p:sp>
                <p:nvSpPr>
                  <p:cNvPr id="37" name="Text Box 23">
                    <a:extLst>
                      <a:ext uri="{FF2B5EF4-FFF2-40B4-BE49-F238E27FC236}">
                        <a16:creationId xmlns:a16="http://schemas.microsoft.com/office/drawing/2014/main" id="{26B6DD09-1A93-4514-B749-C172328EA86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81997" y="5678882"/>
                    <a:ext cx="684803" cy="36933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CA" altLang="en-US" sz="18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 New Roman" pitchFamily="18" charset="0"/>
                        <a:ea typeface="+mn-ea"/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Done</a:t>
                    </a:r>
                  </a:p>
                </p:txBody>
              </p:sp>
            </p:grpSp>
            <p:grpSp>
              <p:nvGrpSpPr>
                <p:cNvPr id="66" name="Group 65">
                  <a:extLst>
                    <a:ext uri="{FF2B5EF4-FFF2-40B4-BE49-F238E27FC236}">
                      <a16:creationId xmlns:a16="http://schemas.microsoft.com/office/drawing/2014/main" id="{F5C7A817-784F-4295-A894-81429E21F89A}"/>
                    </a:ext>
                  </a:extLst>
                </p:cNvPr>
                <p:cNvGrpSpPr/>
                <p:nvPr/>
              </p:nvGrpSpPr>
              <p:grpSpPr>
                <a:xfrm>
                  <a:off x="6307549" y="5588358"/>
                  <a:ext cx="863606" cy="1187141"/>
                  <a:chOff x="310721" y="5385625"/>
                  <a:chExt cx="863606" cy="1015175"/>
                </a:xfrm>
              </p:grpSpPr>
              <p:sp>
                <p:nvSpPr>
                  <p:cNvPr id="67" name="Text Box 23">
                    <a:extLst>
                      <a:ext uri="{FF2B5EF4-FFF2-40B4-BE49-F238E27FC236}">
                        <a16:creationId xmlns:a16="http://schemas.microsoft.com/office/drawing/2014/main" id="{AE380EBB-3CAC-456F-AF1E-71EC0B74131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42047" y="5436064"/>
                    <a:ext cx="832280" cy="78957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Ready </a:t>
                    </a:r>
                  </a:p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for 8</a:t>
                    </a:r>
                    <a:r>
                      <a:rPr lang="en-CA" altLang="en-US" sz="1800" baseline="300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th</a:t>
                    </a: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 </a:t>
                    </a:r>
                  </a:p>
                  <a:p>
                    <a:pPr lvl="0" eaLnBrk="1" hangingPunct="1">
                      <a:spcBef>
                        <a:spcPts val="0"/>
                      </a:spcBef>
                      <a:buNone/>
                      <a:defRPr/>
                    </a:pPr>
                    <a:r>
                      <a:rPr lang="en-CA" altLang="en-US" sz="1800" dirty="0">
                        <a:solidFill>
                          <a:srgbClr val="000000"/>
                        </a:solidFill>
                        <a:cs typeface="Times New Roman" panose="02020603050405020304" pitchFamily="18" charset="0"/>
                        <a:sym typeface="Symbol" panose="05050102010706020507" pitchFamily="18" charset="2"/>
                      </a:rPr>
                      <a:t>event</a:t>
                    </a:r>
                  </a:p>
                </p:txBody>
              </p:sp>
              <p:sp>
                <p:nvSpPr>
                  <p:cNvPr id="68" name="Oval 67">
                    <a:extLst>
                      <a:ext uri="{FF2B5EF4-FFF2-40B4-BE49-F238E27FC236}">
                        <a16:creationId xmlns:a16="http://schemas.microsoft.com/office/drawing/2014/main" id="{BA7D2113-6DFB-4B96-9D5C-96C01BB2A33A}"/>
                      </a:ext>
                    </a:extLst>
                  </p:cNvPr>
                  <p:cNvSpPr/>
                  <p:nvPr/>
                </p:nvSpPr>
                <p:spPr>
                  <a:xfrm>
                    <a:off x="310721" y="5385625"/>
                    <a:ext cx="832279" cy="1015175"/>
                  </a:xfrm>
                  <a:prstGeom prst="ellipse">
                    <a:avLst/>
                  </a:prstGeom>
                  <a:noFill/>
                  <a:ln w="25400">
                    <a:solidFill>
                      <a:srgbClr val="33CC33"/>
                    </a:solidFill>
                  </a:ln>
                </p:spPr>
                <p:txBody>
                  <a:bodyPr vert="horz" wrap="none" lIns="91440" tIns="45720" rIns="91440" bIns="45720" numCol="1" rtlCol="0" anchor="ctr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CA" sz="2000" b="0" i="1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Arial" charset="0"/>
                    </a:endParaRPr>
                  </a:p>
                </p:txBody>
              </p:sp>
            </p:grpSp>
          </p:grpSp>
        </p:grpSp>
        <p:sp>
          <p:nvSpPr>
            <p:cNvPr id="95" name="Text Box 23">
              <a:extLst>
                <a:ext uri="{FF2B5EF4-FFF2-40B4-BE49-F238E27FC236}">
                  <a16:creationId xmlns:a16="http://schemas.microsoft.com/office/drawing/2014/main" id="{1F55A77A-91E5-469A-BDC6-85303E2284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8810" y="5653642"/>
              <a:ext cx="832280" cy="923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9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81A3DACC-7D41-48F6-97F1-5AA18EDB0280}"/>
                </a:ext>
              </a:extLst>
            </p:cNvPr>
            <p:cNvSpPr/>
            <p:nvPr/>
          </p:nvSpPr>
          <p:spPr>
            <a:xfrm>
              <a:off x="7187484" y="5594659"/>
              <a:ext cx="832279" cy="1187141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97" name="Straight Connector 96">
            <a:extLst>
              <a:ext uri="{FF2B5EF4-FFF2-40B4-BE49-F238E27FC236}">
                <a16:creationId xmlns:a16="http://schemas.microsoft.com/office/drawing/2014/main" id="{BBCC73E4-96E7-434B-97AC-86ABA60C28C0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7463948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70" name="Picture 2" descr="greedy2">
            <a:extLst>
              <a:ext uri="{FF2B5EF4-FFF2-40B4-BE49-F238E27FC236}">
                <a16:creationId xmlns:a16="http://schemas.microsoft.com/office/drawing/2014/main" id="{7C4281DB-00DF-43A2-AB88-03962F14A8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4500" y="1076325"/>
            <a:ext cx="8470900" cy="24177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23025" y="4912359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153BEE5-A9FB-4ADA-89A9-2E046A19CB19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50" name="Text Box 23">
              <a:extLst>
                <a:ext uri="{FF2B5EF4-FFF2-40B4-BE49-F238E27FC236}">
                  <a16:creationId xmlns:a16="http://schemas.microsoft.com/office/drawing/2014/main" id="{FA975757-C3EA-4165-B1C4-594905EA20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218D279C-5EE6-423B-A127-72D92569CEE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A601EBB-452D-49CC-8190-AB789B6D16C0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48" name="Text Box 23">
              <a:extLst>
                <a:ext uri="{FF2B5EF4-FFF2-40B4-BE49-F238E27FC236}">
                  <a16:creationId xmlns:a16="http://schemas.microsoft.com/office/drawing/2014/main" id="{9594EFA3-2DFF-42AB-9817-CDAAD2415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CE481E2E-1EF5-4D1C-9CEB-B7E87F81326B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B70B91A-A40C-4180-81E0-9015C432374D}"/>
              </a:ext>
            </a:extLst>
          </p:cNvPr>
          <p:cNvGrpSpPr/>
          <p:nvPr/>
        </p:nvGrpSpPr>
        <p:grpSpPr>
          <a:xfrm>
            <a:off x="1854190" y="5591628"/>
            <a:ext cx="863605" cy="1187142"/>
            <a:chOff x="310721" y="5385625"/>
            <a:chExt cx="863605" cy="1015175"/>
          </a:xfrm>
        </p:grpSpPr>
        <p:sp>
          <p:nvSpPr>
            <p:cNvPr id="46" name="Text Box 23">
              <a:extLst>
                <a:ext uri="{FF2B5EF4-FFF2-40B4-BE49-F238E27FC236}">
                  <a16:creationId xmlns:a16="http://schemas.microsoft.com/office/drawing/2014/main" id="{44489CEC-40E8-4C6A-A7F2-E27AB6CCA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3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41495C49-F41E-4043-90C8-28A0A54D7BF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884358D1-FF9E-4BBB-AC3C-4A6C971070AD}"/>
              </a:ext>
            </a:extLst>
          </p:cNvPr>
          <p:cNvGrpSpPr/>
          <p:nvPr/>
        </p:nvGrpSpPr>
        <p:grpSpPr>
          <a:xfrm>
            <a:off x="2743185" y="5591628"/>
            <a:ext cx="863605" cy="1187142"/>
            <a:chOff x="310721" y="5385625"/>
            <a:chExt cx="863605" cy="1015175"/>
          </a:xfrm>
        </p:grpSpPr>
        <p:sp>
          <p:nvSpPr>
            <p:cNvPr id="44" name="Text Box 23">
              <a:extLst>
                <a:ext uri="{FF2B5EF4-FFF2-40B4-BE49-F238E27FC236}">
                  <a16:creationId xmlns:a16="http://schemas.microsoft.com/office/drawing/2014/main" id="{ED9B582A-33D7-443C-8A93-B28B8386C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022214AF-BEBD-484D-B101-22A7010C0412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9253468-0547-4ACB-A055-44C412C8ED3C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42" name="Text Box 23">
              <a:extLst>
                <a:ext uri="{FF2B5EF4-FFF2-40B4-BE49-F238E27FC236}">
                  <a16:creationId xmlns:a16="http://schemas.microsoft.com/office/drawing/2014/main" id="{08A085A7-065D-46BD-BFB8-BBED698F86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5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DBAA5F06-2D52-4648-AE34-66DC912C7283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FF07280-EEDE-4133-A56A-4E16236BE8CC}"/>
              </a:ext>
            </a:extLst>
          </p:cNvPr>
          <p:cNvGrpSpPr/>
          <p:nvPr/>
        </p:nvGrpSpPr>
        <p:grpSpPr>
          <a:xfrm>
            <a:off x="4521175" y="5591628"/>
            <a:ext cx="863605" cy="1187142"/>
            <a:chOff x="310721" y="5385625"/>
            <a:chExt cx="863605" cy="1015175"/>
          </a:xfrm>
        </p:grpSpPr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FB529CBF-500D-4433-B8CE-B0DF8794CF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5DF8DE03-0A61-41CF-820A-D8F635907BAB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5FCB7A8-F1D2-4121-BB99-230658A7B3DE}"/>
              </a:ext>
            </a:extLst>
          </p:cNvPr>
          <p:cNvGrpSpPr/>
          <p:nvPr/>
        </p:nvGrpSpPr>
        <p:grpSpPr>
          <a:xfrm>
            <a:off x="5410170" y="5591623"/>
            <a:ext cx="863606" cy="1187141"/>
            <a:chOff x="310721" y="5385625"/>
            <a:chExt cx="863606" cy="1015175"/>
          </a:xfrm>
        </p:grpSpPr>
        <p:sp>
          <p:nvSpPr>
            <p:cNvPr id="38" name="Text Box 23">
              <a:extLst>
                <a:ext uri="{FF2B5EF4-FFF2-40B4-BE49-F238E27FC236}">
                  <a16:creationId xmlns:a16="http://schemas.microsoft.com/office/drawing/2014/main" id="{26C405C8-66A0-45A7-B22A-6A3DA2BE0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10A30FAA-B896-4C3F-81B7-DC9473C7B560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C3D1365-2528-448C-8ECF-DFC948B746D3}"/>
              </a:ext>
            </a:extLst>
          </p:cNvPr>
          <p:cNvGrpSpPr/>
          <p:nvPr/>
        </p:nvGrpSpPr>
        <p:grpSpPr>
          <a:xfrm>
            <a:off x="8229600" y="5591628"/>
            <a:ext cx="832279" cy="1187142"/>
            <a:chOff x="310721" y="5385625"/>
            <a:chExt cx="832279" cy="1015175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F03FBB9A-8802-4953-8B69-33A9B3E8FD62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26B6DD09-1A93-4514-B749-C172328EA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997" y="5678882"/>
              <a:ext cx="6848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5C7A817-784F-4295-A894-81429E21F89A}"/>
              </a:ext>
            </a:extLst>
          </p:cNvPr>
          <p:cNvGrpSpPr/>
          <p:nvPr/>
        </p:nvGrpSpPr>
        <p:grpSpPr>
          <a:xfrm>
            <a:off x="6307549" y="5588358"/>
            <a:ext cx="863606" cy="1187141"/>
            <a:chOff x="310721" y="5385625"/>
            <a:chExt cx="863606" cy="1015175"/>
          </a:xfrm>
        </p:grpSpPr>
        <p:sp>
          <p:nvSpPr>
            <p:cNvPr id="67" name="Text Box 23">
              <a:extLst>
                <a:ext uri="{FF2B5EF4-FFF2-40B4-BE49-F238E27FC236}">
                  <a16:creationId xmlns:a16="http://schemas.microsoft.com/office/drawing/2014/main" id="{AE380EBB-3CAC-456F-AF1E-71EC0B741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8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BA7D2113-6DFB-4B96-9D5C-96C01BB2A33A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73" name="Text Box 23">
            <a:extLst>
              <a:ext uri="{FF2B5EF4-FFF2-40B4-BE49-F238E27FC236}">
                <a16:creationId xmlns:a16="http://schemas.microsoft.com/office/drawing/2014/main" id="{CAF0B3B0-14BA-42AD-8FA0-080EACE59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5943600"/>
            <a:ext cx="4154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1800" dirty="0">
                <a:solidFill>
                  <a:srgbClr val="0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…</a:t>
            </a:r>
            <a:endParaRPr kumimoji="0" lang="en-CA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52B3E85-1C00-457E-B9A2-B170445AEDF7}"/>
              </a:ext>
            </a:extLst>
          </p:cNvPr>
          <p:cNvGrpSpPr/>
          <p:nvPr/>
        </p:nvGrpSpPr>
        <p:grpSpPr>
          <a:xfrm>
            <a:off x="7187484" y="5594659"/>
            <a:ext cx="863606" cy="1187141"/>
            <a:chOff x="310721" y="5385625"/>
            <a:chExt cx="863606" cy="1015175"/>
          </a:xfrm>
        </p:grpSpPr>
        <p:sp>
          <p:nvSpPr>
            <p:cNvPr id="75" name="Text Box 23">
              <a:extLst>
                <a:ext uri="{FF2B5EF4-FFF2-40B4-BE49-F238E27FC236}">
                  <a16:creationId xmlns:a16="http://schemas.microsoft.com/office/drawing/2014/main" id="{E71E3527-F8DB-4A7B-A247-5E506C956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9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70AA565D-13A1-42CA-8595-01D647C969A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69" name="AutoShape 35">
            <a:extLst>
              <a:ext uri="{FF2B5EF4-FFF2-40B4-BE49-F238E27FC236}">
                <a16:creationId xmlns:a16="http://schemas.microsoft.com/office/drawing/2014/main" id="{267E954A-64D2-499E-92DE-035B30BA9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612281"/>
            <a:ext cx="4178490" cy="802652"/>
          </a:xfrm>
          <a:prstGeom prst="wedgeRoundRectCallout">
            <a:avLst>
              <a:gd name="adj1" fmla="val 45130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latin typeface="Times New Roman"/>
                <a:sym typeface="Wingdings" panose="05000000000000000000" pitchFamily="2" charset="2"/>
              </a:rPr>
              <a:t>The </a:t>
            </a:r>
            <a:r>
              <a:rPr lang="en-US" altLang="en-US" sz="2400" kern="0" dirty="0">
                <a:solidFill>
                  <a:srgbClr val="FF0000"/>
                </a:solidFill>
                <a:latin typeface="Times New Roman"/>
                <a:sym typeface="Wingdings" panose="05000000000000000000" pitchFamily="2" charset="2"/>
              </a:rPr>
              <a:t>No</a:t>
            </a:r>
            <a:r>
              <a:rPr lang="en-US" altLang="en-US" sz="2400" kern="0" dirty="0">
                <a:latin typeface="Times New Roman"/>
                <a:sym typeface="Wingdings" panose="05000000000000000000" pitchFamily="2" charset="2"/>
              </a:rPr>
              <a:t> edges go to the next event sorted by start time.</a:t>
            </a:r>
            <a:endParaRPr lang="en-US" altLang="en-US" sz="2400" kern="0" dirty="0">
              <a:latin typeface="Times New Roman"/>
            </a:endParaRPr>
          </a:p>
        </p:txBody>
      </p:sp>
      <p:grpSp>
        <p:nvGrpSpPr>
          <p:cNvPr id="71" name="Group 29">
            <a:extLst>
              <a:ext uri="{FF2B5EF4-FFF2-40B4-BE49-F238E27FC236}">
                <a16:creationId xmlns:a16="http://schemas.microsoft.com/office/drawing/2014/main" id="{01C03D61-3687-4CD0-A157-39C55545357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3802110"/>
            <a:ext cx="917591" cy="929993"/>
            <a:chOff x="2065" y="1551"/>
            <a:chExt cx="1628" cy="1988"/>
          </a:xfrm>
        </p:grpSpPr>
        <p:sp>
          <p:nvSpPr>
            <p:cNvPr id="72" name="Freeform 30">
              <a:extLst>
                <a:ext uri="{FF2B5EF4-FFF2-40B4-BE49-F238E27FC236}">
                  <a16:creationId xmlns:a16="http://schemas.microsoft.com/office/drawing/2014/main" id="{B0ABFEF1-10D2-4FB3-9C58-C4B28536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7" name="Freeform 31">
              <a:extLst>
                <a:ext uri="{FF2B5EF4-FFF2-40B4-BE49-F238E27FC236}">
                  <a16:creationId xmlns:a16="http://schemas.microsoft.com/office/drawing/2014/main" id="{40F4F74B-CC64-4E05-A828-FF99C0CB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8" name="Freeform 32">
              <a:extLst>
                <a:ext uri="{FF2B5EF4-FFF2-40B4-BE49-F238E27FC236}">
                  <a16:creationId xmlns:a16="http://schemas.microsoft.com/office/drawing/2014/main" id="{01A21630-4840-49D8-9E2C-5A7B1801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9" name="Freeform 33">
              <a:extLst>
                <a:ext uri="{FF2B5EF4-FFF2-40B4-BE49-F238E27FC236}">
                  <a16:creationId xmlns:a16="http://schemas.microsoft.com/office/drawing/2014/main" id="{9C12A122-8607-495B-84E3-4FAF74AB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B8371A9E-1EAB-4484-B2C8-683561E2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1" name="Freeform 35">
              <a:extLst>
                <a:ext uri="{FF2B5EF4-FFF2-40B4-BE49-F238E27FC236}">
                  <a16:creationId xmlns:a16="http://schemas.microsoft.com/office/drawing/2014/main" id="{038442BB-E5C4-49DA-BA5E-87DD33F5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2" name="Freeform 36">
              <a:extLst>
                <a:ext uri="{FF2B5EF4-FFF2-40B4-BE49-F238E27FC236}">
                  <a16:creationId xmlns:a16="http://schemas.microsoft.com/office/drawing/2014/main" id="{D5916CE3-3F70-4025-8F9B-A29A806C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3" name="Freeform 37">
              <a:extLst>
                <a:ext uri="{FF2B5EF4-FFF2-40B4-BE49-F238E27FC236}">
                  <a16:creationId xmlns:a16="http://schemas.microsoft.com/office/drawing/2014/main" id="{8F2F63A9-F608-42DC-9CF4-C9B67CE4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4" name="Freeform 38">
              <a:extLst>
                <a:ext uri="{FF2B5EF4-FFF2-40B4-BE49-F238E27FC236}">
                  <a16:creationId xmlns:a16="http://schemas.microsoft.com/office/drawing/2014/main" id="{B3CCBFB7-AC39-4FCB-B3F0-D8E63559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5" name="Freeform 39">
              <a:extLst>
                <a:ext uri="{FF2B5EF4-FFF2-40B4-BE49-F238E27FC236}">
                  <a16:creationId xmlns:a16="http://schemas.microsoft.com/office/drawing/2014/main" id="{D257A5EC-F732-4650-AA66-ADE1D998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6" name="Freeform 40">
              <a:extLst>
                <a:ext uri="{FF2B5EF4-FFF2-40B4-BE49-F238E27FC236}">
                  <a16:creationId xmlns:a16="http://schemas.microsoft.com/office/drawing/2014/main" id="{285E866C-3019-4FCF-8434-464BECA45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7" name="Freeform 41">
              <a:extLst>
                <a:ext uri="{FF2B5EF4-FFF2-40B4-BE49-F238E27FC236}">
                  <a16:creationId xmlns:a16="http://schemas.microsoft.com/office/drawing/2014/main" id="{FAAAC21F-2348-4267-B5A2-8D082275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8" name="Freeform 42">
              <a:extLst>
                <a:ext uri="{FF2B5EF4-FFF2-40B4-BE49-F238E27FC236}">
                  <a16:creationId xmlns:a16="http://schemas.microsoft.com/office/drawing/2014/main" id="{77C3F319-A8E8-492D-83D1-A1962CD7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0" name="Freeform 43">
              <a:extLst>
                <a:ext uri="{FF2B5EF4-FFF2-40B4-BE49-F238E27FC236}">
                  <a16:creationId xmlns:a16="http://schemas.microsoft.com/office/drawing/2014/main" id="{DA2F3135-7CBB-4FA4-A907-FC627D35D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1" name="Freeform 44">
              <a:extLst>
                <a:ext uri="{FF2B5EF4-FFF2-40B4-BE49-F238E27FC236}">
                  <a16:creationId xmlns:a16="http://schemas.microsoft.com/office/drawing/2014/main" id="{09D83C04-8085-4AE6-9641-C1228130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2" name="Freeform 45">
              <a:extLst>
                <a:ext uri="{FF2B5EF4-FFF2-40B4-BE49-F238E27FC236}">
                  <a16:creationId xmlns:a16="http://schemas.microsoft.com/office/drawing/2014/main" id="{933E773C-3F11-44AC-BC1E-FF0B1B42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3" name="Freeform 46">
              <a:extLst>
                <a:ext uri="{FF2B5EF4-FFF2-40B4-BE49-F238E27FC236}">
                  <a16:creationId xmlns:a16="http://schemas.microsoft.com/office/drawing/2014/main" id="{7E9D92DD-617A-4F6E-99F9-2DCC0E6C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8B5F7498-29D3-4929-92B7-B1F13D543968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14" name="Rectangle 113">
            <a:extLst>
              <a:ext uri="{FF2B5EF4-FFF2-40B4-BE49-F238E27FC236}">
                <a16:creationId xmlns:a16="http://schemas.microsoft.com/office/drawing/2014/main" id="{19899290-578E-4C84-B8E2-49FE15A2C6C3}"/>
              </a:ext>
            </a:extLst>
          </p:cNvPr>
          <p:cNvSpPr/>
          <p:nvPr/>
        </p:nvSpPr>
        <p:spPr bwMode="auto">
          <a:xfrm>
            <a:off x="1689652" y="2832845"/>
            <a:ext cx="152400" cy="138955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F52EEF32-91C7-4D6A-99CD-0FB6E9784295}"/>
              </a:ext>
            </a:extLst>
          </p:cNvPr>
          <p:cNvGrpSpPr/>
          <p:nvPr/>
        </p:nvGrpSpPr>
        <p:grpSpPr>
          <a:xfrm>
            <a:off x="533400" y="1430584"/>
            <a:ext cx="8528479" cy="1779433"/>
            <a:chOff x="533400" y="1430584"/>
            <a:chExt cx="8528479" cy="1779433"/>
          </a:xfrm>
        </p:grpSpPr>
        <p:sp>
          <p:nvSpPr>
            <p:cNvPr id="143" name="Freeform 2">
              <a:extLst>
                <a:ext uri="{FF2B5EF4-FFF2-40B4-BE49-F238E27FC236}">
                  <a16:creationId xmlns:a16="http://schemas.microsoft.com/office/drawing/2014/main" id="{ECCF2F29-097A-4489-843A-05F8E9CDD4BF}"/>
                </a:ext>
              </a:extLst>
            </p:cNvPr>
            <p:cNvSpPr/>
            <p:nvPr/>
          </p:nvSpPr>
          <p:spPr>
            <a:xfrm>
              <a:off x="1842052" y="2656768"/>
              <a:ext cx="241330" cy="26380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0" name="Freeform 2">
              <a:extLst>
                <a:ext uri="{FF2B5EF4-FFF2-40B4-BE49-F238E27FC236}">
                  <a16:creationId xmlns:a16="http://schemas.microsoft.com/office/drawing/2014/main" id="{9A8F4292-D7F4-402D-BD19-94CB1EF88DD2}"/>
                </a:ext>
              </a:extLst>
            </p:cNvPr>
            <p:cNvSpPr/>
            <p:nvPr/>
          </p:nvSpPr>
          <p:spPr>
            <a:xfrm>
              <a:off x="3081296" y="2172116"/>
              <a:ext cx="634751" cy="102828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7" name="Freeform 2">
              <a:extLst>
                <a:ext uri="{FF2B5EF4-FFF2-40B4-BE49-F238E27FC236}">
                  <a16:creationId xmlns:a16="http://schemas.microsoft.com/office/drawing/2014/main" id="{8755EC30-9C05-4977-A90E-8356BEB99A88}"/>
                </a:ext>
              </a:extLst>
            </p:cNvPr>
            <p:cNvSpPr/>
            <p:nvPr/>
          </p:nvSpPr>
          <p:spPr>
            <a:xfrm flipV="1">
              <a:off x="2728401" y="2160295"/>
              <a:ext cx="373935" cy="102828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8" name="Freeform 2">
              <a:extLst>
                <a:ext uri="{FF2B5EF4-FFF2-40B4-BE49-F238E27FC236}">
                  <a16:creationId xmlns:a16="http://schemas.microsoft.com/office/drawing/2014/main" id="{8993F1B9-1BB5-4BB0-8CBD-20326E6EFD15}"/>
                </a:ext>
              </a:extLst>
            </p:cNvPr>
            <p:cNvSpPr/>
            <p:nvPr/>
          </p:nvSpPr>
          <p:spPr>
            <a:xfrm>
              <a:off x="2083382" y="2122043"/>
              <a:ext cx="656864" cy="5414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9" name="Freeform 2">
              <a:extLst>
                <a:ext uri="{FF2B5EF4-FFF2-40B4-BE49-F238E27FC236}">
                  <a16:creationId xmlns:a16="http://schemas.microsoft.com/office/drawing/2014/main" id="{3A445B84-C180-418D-B546-CED5F78BD36C}"/>
                </a:ext>
              </a:extLst>
            </p:cNvPr>
            <p:cNvSpPr/>
            <p:nvPr/>
          </p:nvSpPr>
          <p:spPr>
            <a:xfrm>
              <a:off x="3755804" y="1891747"/>
              <a:ext cx="1240510" cy="26711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D6185883-2125-4092-A98D-4EE4D9175FB5}"/>
                </a:ext>
              </a:extLst>
            </p:cNvPr>
            <p:cNvSpPr/>
            <p:nvPr/>
          </p:nvSpPr>
          <p:spPr>
            <a:xfrm>
              <a:off x="5237475" y="1746930"/>
              <a:ext cx="204021" cy="93932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Freeform 2">
              <a:extLst>
                <a:ext uri="{FF2B5EF4-FFF2-40B4-BE49-F238E27FC236}">
                  <a16:creationId xmlns:a16="http://schemas.microsoft.com/office/drawing/2014/main" id="{48395C7F-B169-40B2-847D-A51DC5515C84}"/>
                </a:ext>
              </a:extLst>
            </p:cNvPr>
            <p:cNvSpPr/>
            <p:nvPr/>
          </p:nvSpPr>
          <p:spPr>
            <a:xfrm>
              <a:off x="533400" y="2144212"/>
              <a:ext cx="256823" cy="51923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9296E532-463F-45D9-8CE1-C4731B2FC77E}"/>
                </a:ext>
              </a:extLst>
            </p:cNvPr>
            <p:cNvSpPr/>
            <p:nvPr/>
          </p:nvSpPr>
          <p:spPr>
            <a:xfrm flipV="1">
              <a:off x="1297117" y="2163442"/>
              <a:ext cx="217715" cy="104657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7" name="Freeform 2">
              <a:extLst>
                <a:ext uri="{FF2B5EF4-FFF2-40B4-BE49-F238E27FC236}">
                  <a16:creationId xmlns:a16="http://schemas.microsoft.com/office/drawing/2014/main" id="{8D54835F-47C7-4A34-80FC-A01F59532114}"/>
                </a:ext>
              </a:extLst>
            </p:cNvPr>
            <p:cNvSpPr/>
            <p:nvPr/>
          </p:nvSpPr>
          <p:spPr>
            <a:xfrm>
              <a:off x="1502132" y="2920571"/>
              <a:ext cx="339920" cy="27385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Freeform 2">
              <a:extLst>
                <a:ext uri="{FF2B5EF4-FFF2-40B4-BE49-F238E27FC236}">
                  <a16:creationId xmlns:a16="http://schemas.microsoft.com/office/drawing/2014/main" id="{94621F89-FA44-480B-8EF3-FFD0CC5099DA}"/>
                </a:ext>
              </a:extLst>
            </p:cNvPr>
            <p:cNvSpPr/>
            <p:nvPr/>
          </p:nvSpPr>
          <p:spPr>
            <a:xfrm flipV="1">
              <a:off x="5038401" y="2166142"/>
              <a:ext cx="143201" cy="52233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0" name="Freeform 2">
              <a:extLst>
                <a:ext uri="{FF2B5EF4-FFF2-40B4-BE49-F238E27FC236}">
                  <a16:creationId xmlns:a16="http://schemas.microsoft.com/office/drawing/2014/main" id="{9273E81F-60E8-4A10-9610-8A12E70E06F3}"/>
                </a:ext>
              </a:extLst>
            </p:cNvPr>
            <p:cNvSpPr/>
            <p:nvPr/>
          </p:nvSpPr>
          <p:spPr>
            <a:xfrm flipV="1">
              <a:off x="5486400" y="1789043"/>
              <a:ext cx="107241" cy="14209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1" name="Freeform 2">
              <a:extLst>
                <a:ext uri="{FF2B5EF4-FFF2-40B4-BE49-F238E27FC236}">
                  <a16:creationId xmlns:a16="http://schemas.microsoft.com/office/drawing/2014/main" id="{744E3DAA-D3C6-48A2-B1E8-6192B8B1EB52}"/>
                </a:ext>
              </a:extLst>
            </p:cNvPr>
            <p:cNvSpPr/>
            <p:nvPr/>
          </p:nvSpPr>
          <p:spPr>
            <a:xfrm>
              <a:off x="5593641" y="2663442"/>
              <a:ext cx="619635" cy="5465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2" name="Freeform 2">
              <a:extLst>
                <a:ext uri="{FF2B5EF4-FFF2-40B4-BE49-F238E27FC236}">
                  <a16:creationId xmlns:a16="http://schemas.microsoft.com/office/drawing/2014/main" id="{9B2EA274-9278-4025-B328-1BAAB703A19B}"/>
                </a:ext>
              </a:extLst>
            </p:cNvPr>
            <p:cNvSpPr/>
            <p:nvPr/>
          </p:nvSpPr>
          <p:spPr>
            <a:xfrm>
              <a:off x="6148914" y="1430584"/>
              <a:ext cx="189962" cy="124959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3" name="Freeform 2">
              <a:extLst>
                <a:ext uri="{FF2B5EF4-FFF2-40B4-BE49-F238E27FC236}">
                  <a16:creationId xmlns:a16="http://schemas.microsoft.com/office/drawing/2014/main" id="{A0F30A96-8971-4FEF-A340-CC8B7CDA11FA}"/>
                </a:ext>
              </a:extLst>
            </p:cNvPr>
            <p:cNvSpPr/>
            <p:nvPr/>
          </p:nvSpPr>
          <p:spPr>
            <a:xfrm flipV="1">
              <a:off x="6324600" y="1473064"/>
              <a:ext cx="340911" cy="69905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4" name="Freeform 2">
              <a:extLst>
                <a:ext uri="{FF2B5EF4-FFF2-40B4-BE49-F238E27FC236}">
                  <a16:creationId xmlns:a16="http://schemas.microsoft.com/office/drawing/2014/main" id="{FA98137B-66B1-4DFD-B1C8-2B2FF49AEC7B}"/>
                </a:ext>
              </a:extLst>
            </p:cNvPr>
            <p:cNvSpPr/>
            <p:nvPr/>
          </p:nvSpPr>
          <p:spPr>
            <a:xfrm flipV="1">
              <a:off x="6619794" y="2120348"/>
              <a:ext cx="148756" cy="81027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6" name="Freeform 2">
              <a:extLst>
                <a:ext uri="{FF2B5EF4-FFF2-40B4-BE49-F238E27FC236}">
                  <a16:creationId xmlns:a16="http://schemas.microsoft.com/office/drawing/2014/main" id="{116ED8D6-400F-4151-BB70-8806912430F9}"/>
                </a:ext>
              </a:extLst>
            </p:cNvPr>
            <p:cNvSpPr/>
            <p:nvPr/>
          </p:nvSpPr>
          <p:spPr>
            <a:xfrm>
              <a:off x="6770992" y="2688476"/>
              <a:ext cx="545749" cy="27467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7" name="Freeform 2">
              <a:extLst>
                <a:ext uri="{FF2B5EF4-FFF2-40B4-BE49-F238E27FC236}">
                  <a16:creationId xmlns:a16="http://schemas.microsoft.com/office/drawing/2014/main" id="{B4C18E3A-6F46-4700-9EA2-958B53348FA6}"/>
                </a:ext>
              </a:extLst>
            </p:cNvPr>
            <p:cNvSpPr/>
            <p:nvPr/>
          </p:nvSpPr>
          <p:spPr>
            <a:xfrm>
              <a:off x="7275444" y="1726097"/>
              <a:ext cx="148757" cy="9409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Freeform 2">
              <a:extLst>
                <a:ext uri="{FF2B5EF4-FFF2-40B4-BE49-F238E27FC236}">
                  <a16:creationId xmlns:a16="http://schemas.microsoft.com/office/drawing/2014/main" id="{A32B36C8-8C6B-497A-8B45-5B95FE141082}"/>
                </a:ext>
              </a:extLst>
            </p:cNvPr>
            <p:cNvSpPr/>
            <p:nvPr/>
          </p:nvSpPr>
          <p:spPr>
            <a:xfrm flipV="1">
              <a:off x="7457660" y="1726097"/>
              <a:ext cx="542777" cy="41811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9" name="Freeform 2">
              <a:extLst>
                <a:ext uri="{FF2B5EF4-FFF2-40B4-BE49-F238E27FC236}">
                  <a16:creationId xmlns:a16="http://schemas.microsoft.com/office/drawing/2014/main" id="{F76C538A-31D6-4195-BDBB-6DE7D1608175}"/>
                </a:ext>
              </a:extLst>
            </p:cNvPr>
            <p:cNvSpPr/>
            <p:nvPr/>
          </p:nvSpPr>
          <p:spPr>
            <a:xfrm>
              <a:off x="7965835" y="1919457"/>
              <a:ext cx="1096044" cy="25265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1" name="Freeform 2">
              <a:extLst>
                <a:ext uri="{FF2B5EF4-FFF2-40B4-BE49-F238E27FC236}">
                  <a16:creationId xmlns:a16="http://schemas.microsoft.com/office/drawing/2014/main" id="{36AA54FB-093C-4D1A-97DC-5FD32B7A7E7D}"/>
                </a:ext>
              </a:extLst>
            </p:cNvPr>
            <p:cNvSpPr/>
            <p:nvPr/>
          </p:nvSpPr>
          <p:spPr>
            <a:xfrm>
              <a:off x="767768" y="1789043"/>
              <a:ext cx="256823" cy="33578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2" name="Freeform 2">
              <a:extLst>
                <a:ext uri="{FF2B5EF4-FFF2-40B4-BE49-F238E27FC236}">
                  <a16:creationId xmlns:a16="http://schemas.microsoft.com/office/drawing/2014/main" id="{807EF609-5636-4FB9-8789-8D2C6AD977F0}"/>
                </a:ext>
              </a:extLst>
            </p:cNvPr>
            <p:cNvSpPr/>
            <p:nvPr/>
          </p:nvSpPr>
          <p:spPr>
            <a:xfrm flipV="1">
              <a:off x="1032166" y="1828800"/>
              <a:ext cx="273344" cy="33734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FF000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6367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C622F4B7-EFCE-4090-9DBC-4C95C4019E4B}"/>
              </a:ext>
            </a:extLst>
          </p:cNvPr>
          <p:cNvGrpSpPr/>
          <p:nvPr/>
        </p:nvGrpSpPr>
        <p:grpSpPr>
          <a:xfrm>
            <a:off x="458787" y="1075617"/>
            <a:ext cx="8470900" cy="2417763"/>
            <a:chOff x="444500" y="1076325"/>
            <a:chExt cx="8470900" cy="2417763"/>
          </a:xfrm>
        </p:grpSpPr>
        <p:pic>
          <p:nvPicPr>
            <p:cNvPr id="70" name="Picture 2" descr="greedy2">
              <a:extLst>
                <a:ext uri="{FF2B5EF4-FFF2-40B4-BE49-F238E27FC236}">
                  <a16:creationId xmlns:a16="http://schemas.microsoft.com/office/drawing/2014/main" id="{7C4281DB-00DF-43A2-AB88-03962F14A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500" y="1076325"/>
              <a:ext cx="8470900" cy="241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0ECCF000-E034-4E5F-86EC-DE8B1C747F20}"/>
                </a:ext>
              </a:extLst>
            </p:cNvPr>
            <p:cNvSpPr/>
            <p:nvPr/>
          </p:nvSpPr>
          <p:spPr bwMode="auto">
            <a:xfrm>
              <a:off x="1689652" y="2832845"/>
              <a:ext cx="152400" cy="138955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A588465D-E392-4CB2-A73F-EEA107ED3817}"/>
              </a:ext>
            </a:extLst>
          </p:cNvPr>
          <p:cNvSpPr/>
          <p:nvPr/>
        </p:nvSpPr>
        <p:spPr>
          <a:xfrm>
            <a:off x="23025" y="4912359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D153BEE5-A9FB-4ADA-89A9-2E046A19CB19}"/>
              </a:ext>
            </a:extLst>
          </p:cNvPr>
          <p:cNvGrpSpPr/>
          <p:nvPr/>
        </p:nvGrpSpPr>
        <p:grpSpPr>
          <a:xfrm>
            <a:off x="76200" y="5591628"/>
            <a:ext cx="863605" cy="1187142"/>
            <a:chOff x="310721" y="5385625"/>
            <a:chExt cx="863605" cy="1015175"/>
          </a:xfrm>
        </p:grpSpPr>
        <p:sp>
          <p:nvSpPr>
            <p:cNvPr id="50" name="Text Box 23">
              <a:extLst>
                <a:ext uri="{FF2B5EF4-FFF2-40B4-BE49-F238E27FC236}">
                  <a16:creationId xmlns:a16="http://schemas.microsoft.com/office/drawing/2014/main" id="{FA975757-C3EA-4165-B1C4-594905EA20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1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51" name="Oval 50">
              <a:extLst>
                <a:ext uri="{FF2B5EF4-FFF2-40B4-BE49-F238E27FC236}">
                  <a16:creationId xmlns:a16="http://schemas.microsoft.com/office/drawing/2014/main" id="{218D279C-5EE6-423B-A127-72D92569CEE5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BA601EBB-452D-49CC-8190-AB789B6D16C0}"/>
              </a:ext>
            </a:extLst>
          </p:cNvPr>
          <p:cNvGrpSpPr/>
          <p:nvPr/>
        </p:nvGrpSpPr>
        <p:grpSpPr>
          <a:xfrm>
            <a:off x="965195" y="5591628"/>
            <a:ext cx="866811" cy="1187142"/>
            <a:chOff x="310721" y="5385625"/>
            <a:chExt cx="866811" cy="1015175"/>
          </a:xfrm>
        </p:grpSpPr>
        <p:sp>
          <p:nvSpPr>
            <p:cNvPr id="48" name="Text Box 23">
              <a:extLst>
                <a:ext uri="{FF2B5EF4-FFF2-40B4-BE49-F238E27FC236}">
                  <a16:creationId xmlns:a16="http://schemas.microsoft.com/office/drawing/2014/main" id="{9594EFA3-2DFF-42AB-9817-CDAAD2415B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8841" y="5436144"/>
              <a:ext cx="838691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2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9" name="Oval 48">
              <a:extLst>
                <a:ext uri="{FF2B5EF4-FFF2-40B4-BE49-F238E27FC236}">
                  <a16:creationId xmlns:a16="http://schemas.microsoft.com/office/drawing/2014/main" id="{CE481E2E-1EF5-4D1C-9CEB-B7E87F81326B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CB70B91A-A40C-4180-81E0-9015C432374D}"/>
              </a:ext>
            </a:extLst>
          </p:cNvPr>
          <p:cNvGrpSpPr/>
          <p:nvPr/>
        </p:nvGrpSpPr>
        <p:grpSpPr>
          <a:xfrm>
            <a:off x="1854190" y="5591628"/>
            <a:ext cx="863605" cy="1187142"/>
            <a:chOff x="310721" y="5385625"/>
            <a:chExt cx="863605" cy="1015175"/>
          </a:xfrm>
        </p:grpSpPr>
        <p:sp>
          <p:nvSpPr>
            <p:cNvPr id="46" name="Text Box 23">
              <a:extLst>
                <a:ext uri="{FF2B5EF4-FFF2-40B4-BE49-F238E27FC236}">
                  <a16:creationId xmlns:a16="http://schemas.microsoft.com/office/drawing/2014/main" id="{44489CEC-40E8-4C6A-A7F2-E27AB6CCA4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3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7" name="Oval 46">
              <a:extLst>
                <a:ext uri="{FF2B5EF4-FFF2-40B4-BE49-F238E27FC236}">
                  <a16:creationId xmlns:a16="http://schemas.microsoft.com/office/drawing/2014/main" id="{41495C49-F41E-4043-90C8-28A0A54D7BF1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884358D1-FF9E-4BBB-AC3C-4A6C971070AD}"/>
              </a:ext>
            </a:extLst>
          </p:cNvPr>
          <p:cNvGrpSpPr/>
          <p:nvPr/>
        </p:nvGrpSpPr>
        <p:grpSpPr>
          <a:xfrm>
            <a:off x="2743185" y="5591628"/>
            <a:ext cx="863605" cy="1187142"/>
            <a:chOff x="310721" y="5385625"/>
            <a:chExt cx="863605" cy="1015175"/>
          </a:xfrm>
        </p:grpSpPr>
        <p:sp>
          <p:nvSpPr>
            <p:cNvPr id="44" name="Text Box 23">
              <a:extLst>
                <a:ext uri="{FF2B5EF4-FFF2-40B4-BE49-F238E27FC236}">
                  <a16:creationId xmlns:a16="http://schemas.microsoft.com/office/drawing/2014/main" id="{ED9B582A-33D7-443C-8A93-B28B8386C3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022214AF-BEBD-484D-B101-22A7010C0412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D9253468-0547-4ACB-A055-44C412C8ED3C}"/>
              </a:ext>
            </a:extLst>
          </p:cNvPr>
          <p:cNvGrpSpPr/>
          <p:nvPr/>
        </p:nvGrpSpPr>
        <p:grpSpPr>
          <a:xfrm>
            <a:off x="3632180" y="5591628"/>
            <a:ext cx="863605" cy="1187142"/>
            <a:chOff x="310721" y="5385625"/>
            <a:chExt cx="863605" cy="1015175"/>
          </a:xfrm>
        </p:grpSpPr>
        <p:sp>
          <p:nvSpPr>
            <p:cNvPr id="42" name="Text Box 23">
              <a:extLst>
                <a:ext uri="{FF2B5EF4-FFF2-40B4-BE49-F238E27FC236}">
                  <a16:creationId xmlns:a16="http://schemas.microsoft.com/office/drawing/2014/main" id="{08A085A7-065D-46BD-BFB8-BBED698F86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5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DBAA5F06-2D52-4648-AE34-66DC912C7283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FF07280-EEDE-4133-A56A-4E16236BE8CC}"/>
              </a:ext>
            </a:extLst>
          </p:cNvPr>
          <p:cNvGrpSpPr/>
          <p:nvPr/>
        </p:nvGrpSpPr>
        <p:grpSpPr>
          <a:xfrm>
            <a:off x="4521175" y="5591628"/>
            <a:ext cx="863605" cy="1187142"/>
            <a:chOff x="310721" y="5385625"/>
            <a:chExt cx="863605" cy="1015175"/>
          </a:xfrm>
        </p:grpSpPr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FB529CBF-500D-4433-B8CE-B0DF8794CF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144"/>
              <a:ext cx="832279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6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41" name="Oval 40">
              <a:extLst>
                <a:ext uri="{FF2B5EF4-FFF2-40B4-BE49-F238E27FC236}">
                  <a16:creationId xmlns:a16="http://schemas.microsoft.com/office/drawing/2014/main" id="{5DF8DE03-0A61-41CF-820A-D8F635907BAB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D5FCB7A8-F1D2-4121-BB99-230658A7B3DE}"/>
              </a:ext>
            </a:extLst>
          </p:cNvPr>
          <p:cNvGrpSpPr/>
          <p:nvPr/>
        </p:nvGrpSpPr>
        <p:grpSpPr>
          <a:xfrm>
            <a:off x="5410170" y="5591623"/>
            <a:ext cx="863606" cy="1187141"/>
            <a:chOff x="310721" y="5385625"/>
            <a:chExt cx="863606" cy="1015175"/>
          </a:xfrm>
        </p:grpSpPr>
        <p:sp>
          <p:nvSpPr>
            <p:cNvPr id="38" name="Text Box 23">
              <a:extLst>
                <a:ext uri="{FF2B5EF4-FFF2-40B4-BE49-F238E27FC236}">
                  <a16:creationId xmlns:a16="http://schemas.microsoft.com/office/drawing/2014/main" id="{26C405C8-66A0-45A7-B22A-6A3DA2BE08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7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10A30FAA-B896-4C3F-81B7-DC9473C7B560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6C3D1365-2528-448C-8ECF-DFC948B746D3}"/>
              </a:ext>
            </a:extLst>
          </p:cNvPr>
          <p:cNvGrpSpPr/>
          <p:nvPr/>
        </p:nvGrpSpPr>
        <p:grpSpPr>
          <a:xfrm>
            <a:off x="8229600" y="5591628"/>
            <a:ext cx="832279" cy="1187142"/>
            <a:chOff x="310721" y="5385625"/>
            <a:chExt cx="832279" cy="1015175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F03FBB9A-8802-4953-8B69-33A9B3E8FD62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Text Box 23">
              <a:extLst>
                <a:ext uri="{FF2B5EF4-FFF2-40B4-BE49-F238E27FC236}">
                  <a16:creationId xmlns:a16="http://schemas.microsoft.com/office/drawing/2014/main" id="{26B6DD09-1A93-4514-B749-C172328EA8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997" y="5678882"/>
              <a:ext cx="6848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F5C7A817-784F-4295-A894-81429E21F89A}"/>
              </a:ext>
            </a:extLst>
          </p:cNvPr>
          <p:cNvGrpSpPr/>
          <p:nvPr/>
        </p:nvGrpSpPr>
        <p:grpSpPr>
          <a:xfrm>
            <a:off x="6307549" y="5588358"/>
            <a:ext cx="863606" cy="1187141"/>
            <a:chOff x="310721" y="5385625"/>
            <a:chExt cx="863606" cy="1015175"/>
          </a:xfrm>
        </p:grpSpPr>
        <p:sp>
          <p:nvSpPr>
            <p:cNvPr id="67" name="Text Box 23">
              <a:extLst>
                <a:ext uri="{FF2B5EF4-FFF2-40B4-BE49-F238E27FC236}">
                  <a16:creationId xmlns:a16="http://schemas.microsoft.com/office/drawing/2014/main" id="{AE380EBB-3CAC-456F-AF1E-71EC0B7413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8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BA7D2113-6DFB-4B96-9D5C-96C01BB2A33A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73" name="Text Box 23">
            <a:extLst>
              <a:ext uri="{FF2B5EF4-FFF2-40B4-BE49-F238E27FC236}">
                <a16:creationId xmlns:a16="http://schemas.microsoft.com/office/drawing/2014/main" id="{CAF0B3B0-14BA-42AD-8FA0-080EACE594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24800" y="5943600"/>
            <a:ext cx="41549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CA" altLang="en-US" sz="1800" dirty="0">
                <a:solidFill>
                  <a:srgbClr val="000000"/>
                </a:solidFill>
                <a:cs typeface="Times New Roman" panose="02020603050405020304" pitchFamily="18" charset="0"/>
                <a:sym typeface="Symbol" panose="05050102010706020507" pitchFamily="18" charset="2"/>
              </a:rPr>
              <a:t>…</a:t>
            </a:r>
            <a:endParaRPr kumimoji="0" lang="en-CA" alt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152B3E85-1C00-457E-B9A2-B170445AEDF7}"/>
              </a:ext>
            </a:extLst>
          </p:cNvPr>
          <p:cNvGrpSpPr/>
          <p:nvPr/>
        </p:nvGrpSpPr>
        <p:grpSpPr>
          <a:xfrm>
            <a:off x="7187484" y="5594659"/>
            <a:ext cx="863606" cy="1187141"/>
            <a:chOff x="310721" y="5385625"/>
            <a:chExt cx="863606" cy="1015175"/>
          </a:xfrm>
        </p:grpSpPr>
        <p:sp>
          <p:nvSpPr>
            <p:cNvPr id="75" name="Text Box 23">
              <a:extLst>
                <a:ext uri="{FF2B5EF4-FFF2-40B4-BE49-F238E27FC236}">
                  <a16:creationId xmlns:a16="http://schemas.microsoft.com/office/drawing/2014/main" id="{E71E3527-F8DB-4A7B-A247-5E506C9568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2047" y="5436064"/>
              <a:ext cx="832280" cy="7895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for 9</a:t>
              </a:r>
              <a:r>
                <a:rPr lang="en-CA" altLang="en-US" sz="18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18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event</a:t>
              </a:r>
            </a:p>
          </p:txBody>
        </p:sp>
        <p:sp>
          <p:nvSpPr>
            <p:cNvPr id="76" name="Oval 75">
              <a:extLst>
                <a:ext uri="{FF2B5EF4-FFF2-40B4-BE49-F238E27FC236}">
                  <a16:creationId xmlns:a16="http://schemas.microsoft.com/office/drawing/2014/main" id="{70AA565D-13A1-42CA-8595-01D647C969A4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69" name="AutoShape 35">
            <a:extLst>
              <a:ext uri="{FF2B5EF4-FFF2-40B4-BE49-F238E27FC236}">
                <a16:creationId xmlns:a16="http://schemas.microsoft.com/office/drawing/2014/main" id="{267E954A-64D2-499E-92DE-035B30BA9C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3612281"/>
            <a:ext cx="4178490" cy="802652"/>
          </a:xfrm>
          <a:prstGeom prst="wedgeRoundRectCallout">
            <a:avLst>
              <a:gd name="adj1" fmla="val 45130"/>
              <a:gd name="adj2" fmla="val -2351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kern="0" dirty="0">
                <a:latin typeface="Times New Roman"/>
                <a:sym typeface="Wingdings" panose="05000000000000000000" pitchFamily="2" charset="2"/>
              </a:rPr>
              <a:t>The </a:t>
            </a:r>
            <a:r>
              <a:rPr lang="en-US" altLang="en-US" sz="2400" kern="0" dirty="0">
                <a:solidFill>
                  <a:srgbClr val="66FF66"/>
                </a:solidFill>
                <a:latin typeface="Times New Roman"/>
                <a:sym typeface="Wingdings" panose="05000000000000000000" pitchFamily="2" charset="2"/>
              </a:rPr>
              <a:t>Yes</a:t>
            </a:r>
            <a:r>
              <a:rPr lang="en-US" altLang="en-US" sz="2400" kern="0" dirty="0">
                <a:latin typeface="Times New Roman"/>
                <a:sym typeface="Wingdings" panose="05000000000000000000" pitchFamily="2" charset="2"/>
              </a:rPr>
              <a:t> edges go to the next event that is not overlapping.</a:t>
            </a:r>
            <a:endParaRPr lang="en-US" altLang="en-US" sz="2400" kern="0" dirty="0">
              <a:latin typeface="Times New Roman"/>
            </a:endParaRPr>
          </a:p>
        </p:txBody>
      </p:sp>
      <p:grpSp>
        <p:nvGrpSpPr>
          <p:cNvPr id="71" name="Group 29">
            <a:extLst>
              <a:ext uri="{FF2B5EF4-FFF2-40B4-BE49-F238E27FC236}">
                <a16:creationId xmlns:a16="http://schemas.microsoft.com/office/drawing/2014/main" id="{01C03D61-3687-4CD0-A157-39C55545357B}"/>
              </a:ext>
            </a:extLst>
          </p:cNvPr>
          <p:cNvGrpSpPr>
            <a:grpSpLocks/>
          </p:cNvGrpSpPr>
          <p:nvPr/>
        </p:nvGrpSpPr>
        <p:grpSpPr bwMode="auto">
          <a:xfrm>
            <a:off x="8181738" y="3802110"/>
            <a:ext cx="917591" cy="929993"/>
            <a:chOff x="2065" y="1551"/>
            <a:chExt cx="1628" cy="1988"/>
          </a:xfrm>
        </p:grpSpPr>
        <p:sp>
          <p:nvSpPr>
            <p:cNvPr id="72" name="Freeform 30">
              <a:extLst>
                <a:ext uri="{FF2B5EF4-FFF2-40B4-BE49-F238E27FC236}">
                  <a16:creationId xmlns:a16="http://schemas.microsoft.com/office/drawing/2014/main" id="{B0ABFEF1-10D2-4FB3-9C58-C4B28536E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7" name="Freeform 31">
              <a:extLst>
                <a:ext uri="{FF2B5EF4-FFF2-40B4-BE49-F238E27FC236}">
                  <a16:creationId xmlns:a16="http://schemas.microsoft.com/office/drawing/2014/main" id="{40F4F74B-CC64-4E05-A828-FF99C0CB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8" name="Freeform 32">
              <a:extLst>
                <a:ext uri="{FF2B5EF4-FFF2-40B4-BE49-F238E27FC236}">
                  <a16:creationId xmlns:a16="http://schemas.microsoft.com/office/drawing/2014/main" id="{01A21630-4840-49D8-9E2C-5A7B1801E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79" name="Freeform 33">
              <a:extLst>
                <a:ext uri="{FF2B5EF4-FFF2-40B4-BE49-F238E27FC236}">
                  <a16:creationId xmlns:a16="http://schemas.microsoft.com/office/drawing/2014/main" id="{9C12A122-8607-495B-84E3-4FAF74AB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0" name="Freeform 34">
              <a:extLst>
                <a:ext uri="{FF2B5EF4-FFF2-40B4-BE49-F238E27FC236}">
                  <a16:creationId xmlns:a16="http://schemas.microsoft.com/office/drawing/2014/main" id="{B8371A9E-1EAB-4484-B2C8-683561E26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1" name="Freeform 35">
              <a:extLst>
                <a:ext uri="{FF2B5EF4-FFF2-40B4-BE49-F238E27FC236}">
                  <a16:creationId xmlns:a16="http://schemas.microsoft.com/office/drawing/2014/main" id="{038442BB-E5C4-49DA-BA5E-87DD33F55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2" name="Freeform 36">
              <a:extLst>
                <a:ext uri="{FF2B5EF4-FFF2-40B4-BE49-F238E27FC236}">
                  <a16:creationId xmlns:a16="http://schemas.microsoft.com/office/drawing/2014/main" id="{D5916CE3-3F70-4025-8F9B-A29A806C7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3" name="Freeform 37">
              <a:extLst>
                <a:ext uri="{FF2B5EF4-FFF2-40B4-BE49-F238E27FC236}">
                  <a16:creationId xmlns:a16="http://schemas.microsoft.com/office/drawing/2014/main" id="{8F2F63A9-F608-42DC-9CF4-C9B67CE42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4" name="Freeform 38">
              <a:extLst>
                <a:ext uri="{FF2B5EF4-FFF2-40B4-BE49-F238E27FC236}">
                  <a16:creationId xmlns:a16="http://schemas.microsoft.com/office/drawing/2014/main" id="{B3CCBFB7-AC39-4FCB-B3F0-D8E635597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5" name="Freeform 39">
              <a:extLst>
                <a:ext uri="{FF2B5EF4-FFF2-40B4-BE49-F238E27FC236}">
                  <a16:creationId xmlns:a16="http://schemas.microsoft.com/office/drawing/2014/main" id="{D257A5EC-F732-4650-AA66-ADE1D9980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6" name="Freeform 40">
              <a:extLst>
                <a:ext uri="{FF2B5EF4-FFF2-40B4-BE49-F238E27FC236}">
                  <a16:creationId xmlns:a16="http://schemas.microsoft.com/office/drawing/2014/main" id="{285E866C-3019-4FCF-8434-464BECA45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7" name="Freeform 41">
              <a:extLst>
                <a:ext uri="{FF2B5EF4-FFF2-40B4-BE49-F238E27FC236}">
                  <a16:creationId xmlns:a16="http://schemas.microsoft.com/office/drawing/2014/main" id="{FAAAC21F-2348-4267-B5A2-8D082275F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88" name="Freeform 42">
              <a:extLst>
                <a:ext uri="{FF2B5EF4-FFF2-40B4-BE49-F238E27FC236}">
                  <a16:creationId xmlns:a16="http://schemas.microsoft.com/office/drawing/2014/main" id="{77C3F319-A8E8-492D-83D1-A1962CD79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0" name="Freeform 43">
              <a:extLst>
                <a:ext uri="{FF2B5EF4-FFF2-40B4-BE49-F238E27FC236}">
                  <a16:creationId xmlns:a16="http://schemas.microsoft.com/office/drawing/2014/main" id="{DA2F3135-7CBB-4FA4-A907-FC627D35D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1" name="Freeform 44">
              <a:extLst>
                <a:ext uri="{FF2B5EF4-FFF2-40B4-BE49-F238E27FC236}">
                  <a16:creationId xmlns:a16="http://schemas.microsoft.com/office/drawing/2014/main" id="{09D83C04-8085-4AE6-9641-C12281305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2" name="Freeform 45">
              <a:extLst>
                <a:ext uri="{FF2B5EF4-FFF2-40B4-BE49-F238E27FC236}">
                  <a16:creationId xmlns:a16="http://schemas.microsoft.com/office/drawing/2014/main" id="{933E773C-3F11-44AC-BC1E-FF0B1B42E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3" name="Freeform 46">
              <a:extLst>
                <a:ext uri="{FF2B5EF4-FFF2-40B4-BE49-F238E27FC236}">
                  <a16:creationId xmlns:a16="http://schemas.microsoft.com/office/drawing/2014/main" id="{7E9D92DD-617A-4F6E-99F9-2DCC0E6CF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2D2C73B-F292-41FE-8BAC-E0F405D6ABA9}"/>
              </a:ext>
            </a:extLst>
          </p:cNvPr>
          <p:cNvGrpSpPr/>
          <p:nvPr/>
        </p:nvGrpSpPr>
        <p:grpSpPr>
          <a:xfrm>
            <a:off x="1026159" y="1430583"/>
            <a:ext cx="8031605" cy="1779133"/>
            <a:chOff x="1026159" y="1430583"/>
            <a:chExt cx="8031605" cy="1779133"/>
          </a:xfrm>
        </p:grpSpPr>
        <p:sp>
          <p:nvSpPr>
            <p:cNvPr id="136" name="Freeform 2">
              <a:extLst>
                <a:ext uri="{FF2B5EF4-FFF2-40B4-BE49-F238E27FC236}">
                  <a16:creationId xmlns:a16="http://schemas.microsoft.com/office/drawing/2014/main" id="{9DCD97B6-1C83-4647-9BFF-006DA88CDDBA}"/>
                </a:ext>
              </a:extLst>
            </p:cNvPr>
            <p:cNvSpPr/>
            <p:nvPr/>
          </p:nvSpPr>
          <p:spPr>
            <a:xfrm>
              <a:off x="1026159" y="1936966"/>
              <a:ext cx="269241" cy="21696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3" name="Freeform 2">
              <a:extLst>
                <a:ext uri="{FF2B5EF4-FFF2-40B4-BE49-F238E27FC236}">
                  <a16:creationId xmlns:a16="http://schemas.microsoft.com/office/drawing/2014/main" id="{ECCF2F29-097A-4489-843A-05F8E9CDD4BF}"/>
                </a:ext>
              </a:extLst>
            </p:cNvPr>
            <p:cNvSpPr/>
            <p:nvPr/>
          </p:nvSpPr>
          <p:spPr>
            <a:xfrm>
              <a:off x="2501985" y="2109946"/>
              <a:ext cx="45719" cy="53051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8" name="Freeform 2">
              <a:extLst>
                <a:ext uri="{FF2B5EF4-FFF2-40B4-BE49-F238E27FC236}">
                  <a16:creationId xmlns:a16="http://schemas.microsoft.com/office/drawing/2014/main" id="{5B1B2D8B-D8BA-4A36-BDCC-31AA192940A2}"/>
                </a:ext>
              </a:extLst>
            </p:cNvPr>
            <p:cNvSpPr/>
            <p:nvPr/>
          </p:nvSpPr>
          <p:spPr>
            <a:xfrm>
              <a:off x="3928697" y="2161721"/>
              <a:ext cx="1029727" cy="52016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0" name="Freeform 2">
              <a:extLst>
                <a:ext uri="{FF2B5EF4-FFF2-40B4-BE49-F238E27FC236}">
                  <a16:creationId xmlns:a16="http://schemas.microsoft.com/office/drawing/2014/main" id="{9A8F4292-D7F4-402D-BD19-94CB1EF88DD2}"/>
                </a:ext>
              </a:extLst>
            </p:cNvPr>
            <p:cNvSpPr/>
            <p:nvPr/>
          </p:nvSpPr>
          <p:spPr>
            <a:xfrm>
              <a:off x="3911630" y="2168327"/>
              <a:ext cx="1046794" cy="10320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8" name="Freeform 2">
              <a:extLst>
                <a:ext uri="{FF2B5EF4-FFF2-40B4-BE49-F238E27FC236}">
                  <a16:creationId xmlns:a16="http://schemas.microsoft.com/office/drawing/2014/main" id="{8993F1B9-1BB5-4BB0-8CBD-20326E6EFD15}"/>
                </a:ext>
              </a:extLst>
            </p:cNvPr>
            <p:cNvSpPr/>
            <p:nvPr/>
          </p:nvSpPr>
          <p:spPr>
            <a:xfrm>
              <a:off x="2654301" y="2643132"/>
              <a:ext cx="186548" cy="5279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9" name="Freeform 2">
              <a:extLst>
                <a:ext uri="{FF2B5EF4-FFF2-40B4-BE49-F238E27FC236}">
                  <a16:creationId xmlns:a16="http://schemas.microsoft.com/office/drawing/2014/main" id="{3A445B84-C180-418D-B546-CED5F78BD36C}"/>
                </a:ext>
              </a:extLst>
            </p:cNvPr>
            <p:cNvSpPr/>
            <p:nvPr/>
          </p:nvSpPr>
          <p:spPr>
            <a:xfrm>
              <a:off x="4457117" y="1967948"/>
              <a:ext cx="484345" cy="18712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D6185883-2125-4092-A98D-4EE4D9175FB5}"/>
                </a:ext>
              </a:extLst>
            </p:cNvPr>
            <p:cNvSpPr/>
            <p:nvPr/>
          </p:nvSpPr>
          <p:spPr>
            <a:xfrm>
              <a:off x="6210301" y="1430583"/>
              <a:ext cx="62250" cy="72324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3" name="Freeform 2">
              <a:extLst>
                <a:ext uri="{FF2B5EF4-FFF2-40B4-BE49-F238E27FC236}">
                  <a16:creationId xmlns:a16="http://schemas.microsoft.com/office/drawing/2014/main" id="{2617D0CA-C67E-4CF9-B5C9-2BF94A7D1868}"/>
                </a:ext>
              </a:extLst>
            </p:cNvPr>
            <p:cNvSpPr/>
            <p:nvPr/>
          </p:nvSpPr>
          <p:spPr>
            <a:xfrm>
              <a:off x="1689653" y="2449637"/>
              <a:ext cx="195864" cy="4956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93331"/>
                <a:gd name="connsiteY0" fmla="*/ 242800 h 562869"/>
                <a:gd name="connsiteX1" fmla="*/ 613532 w 1193331"/>
                <a:gd name="connsiteY1" fmla="*/ 927 h 562869"/>
                <a:gd name="connsiteX2" fmla="*/ 1168072 w 1193331"/>
                <a:gd name="connsiteY2" fmla="*/ 319491 h 562869"/>
                <a:gd name="connsiteX3" fmla="*/ 1193331 w 1193331"/>
                <a:gd name="connsiteY3" fmla="*/ 562869 h 562869"/>
                <a:gd name="connsiteX0" fmla="*/ 0 w 1193331"/>
                <a:gd name="connsiteY0" fmla="*/ 242048 h 562117"/>
                <a:gd name="connsiteX1" fmla="*/ 613532 w 1193331"/>
                <a:gd name="connsiteY1" fmla="*/ 175 h 562117"/>
                <a:gd name="connsiteX2" fmla="*/ 1016517 w 1193331"/>
                <a:gd name="connsiteY2" fmla="*/ 205162 h 562117"/>
                <a:gd name="connsiteX3" fmla="*/ 1193331 w 1193331"/>
                <a:gd name="connsiteY3" fmla="*/ 562117 h 562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3331" h="562117">
                  <a:moveTo>
                    <a:pt x="0" y="242048"/>
                  </a:moveTo>
                  <a:cubicBezTo>
                    <a:pt x="209426" y="108821"/>
                    <a:pt x="444113" y="6323"/>
                    <a:pt x="613532" y="175"/>
                  </a:cubicBezTo>
                  <a:cubicBezTo>
                    <a:pt x="782951" y="-5973"/>
                    <a:pt x="924094" y="152068"/>
                    <a:pt x="1016517" y="205162"/>
                  </a:cubicBezTo>
                  <a:lnTo>
                    <a:pt x="1193331" y="562117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Freeform 2">
              <a:extLst>
                <a:ext uri="{FF2B5EF4-FFF2-40B4-BE49-F238E27FC236}">
                  <a16:creationId xmlns:a16="http://schemas.microsoft.com/office/drawing/2014/main" id="{E45FCA2A-28D9-4C30-BB9D-63F1F33181AC}"/>
                </a:ext>
              </a:extLst>
            </p:cNvPr>
            <p:cNvSpPr/>
            <p:nvPr/>
          </p:nvSpPr>
          <p:spPr>
            <a:xfrm flipV="1">
              <a:off x="2870477" y="1822145"/>
              <a:ext cx="186548" cy="134894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891384"/>
                <a:gd name="connsiteY0" fmla="*/ 582859 h 582860"/>
                <a:gd name="connsiteX1" fmla="*/ 891384 w 891384"/>
                <a:gd name="connsiteY1" fmla="*/ 258 h 582860"/>
                <a:gd name="connsiteX0" fmla="*/ 0 w 891384"/>
                <a:gd name="connsiteY0" fmla="*/ 582601 h 582601"/>
                <a:gd name="connsiteX1" fmla="*/ 891384 w 891384"/>
                <a:gd name="connsiteY1" fmla="*/ 0 h 58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384" h="582601">
                  <a:moveTo>
                    <a:pt x="0" y="582601"/>
                  </a:moveTo>
                  <a:cubicBezTo>
                    <a:pt x="209426" y="449374"/>
                    <a:pt x="570410" y="230596"/>
                    <a:pt x="891384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9BB2C31B-3892-43C7-A105-9123529CEFCB}"/>
                </a:ext>
              </a:extLst>
            </p:cNvPr>
            <p:cNvSpPr/>
            <p:nvPr/>
          </p:nvSpPr>
          <p:spPr>
            <a:xfrm>
              <a:off x="2246244" y="1944756"/>
              <a:ext cx="269241" cy="21696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7" name="Freeform 2">
              <a:extLst>
                <a:ext uri="{FF2B5EF4-FFF2-40B4-BE49-F238E27FC236}">
                  <a16:creationId xmlns:a16="http://schemas.microsoft.com/office/drawing/2014/main" id="{91B57002-DB9A-4B83-898A-029946909331}"/>
                </a:ext>
              </a:extLst>
            </p:cNvPr>
            <p:cNvSpPr/>
            <p:nvPr/>
          </p:nvSpPr>
          <p:spPr>
            <a:xfrm>
              <a:off x="3298907" y="1967948"/>
              <a:ext cx="269241" cy="21696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Freeform 2">
              <a:extLst>
                <a:ext uri="{FF2B5EF4-FFF2-40B4-BE49-F238E27FC236}">
                  <a16:creationId xmlns:a16="http://schemas.microsoft.com/office/drawing/2014/main" id="{95509D7A-060F-4664-A1B8-43D3837EC4DA}"/>
                </a:ext>
              </a:extLst>
            </p:cNvPr>
            <p:cNvSpPr/>
            <p:nvPr/>
          </p:nvSpPr>
          <p:spPr>
            <a:xfrm>
              <a:off x="7645864" y="1981200"/>
              <a:ext cx="373900" cy="18712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1" name="Freeform 2">
              <a:extLst>
                <a:ext uri="{FF2B5EF4-FFF2-40B4-BE49-F238E27FC236}">
                  <a16:creationId xmlns:a16="http://schemas.microsoft.com/office/drawing/2014/main" id="{8951EB82-B6BD-44E3-A25F-620ABA3F016F}"/>
                </a:ext>
              </a:extLst>
            </p:cNvPr>
            <p:cNvSpPr/>
            <p:nvPr/>
          </p:nvSpPr>
          <p:spPr>
            <a:xfrm flipV="1">
              <a:off x="6069496" y="1727092"/>
              <a:ext cx="45719" cy="95479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2" name="Freeform 2">
              <a:extLst>
                <a:ext uri="{FF2B5EF4-FFF2-40B4-BE49-F238E27FC236}">
                  <a16:creationId xmlns:a16="http://schemas.microsoft.com/office/drawing/2014/main" id="{FDC50A6F-825C-4649-B97B-140846CC1FE3}"/>
                </a:ext>
              </a:extLst>
            </p:cNvPr>
            <p:cNvSpPr/>
            <p:nvPr/>
          </p:nvSpPr>
          <p:spPr>
            <a:xfrm flipV="1">
              <a:off x="7315200" y="1480533"/>
              <a:ext cx="166351" cy="26639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3" name="Freeform 2">
              <a:extLst>
                <a:ext uri="{FF2B5EF4-FFF2-40B4-BE49-F238E27FC236}">
                  <a16:creationId xmlns:a16="http://schemas.microsoft.com/office/drawing/2014/main" id="{FB4BF685-C09E-43BF-BD0E-146C1824262A}"/>
                </a:ext>
              </a:extLst>
            </p:cNvPr>
            <p:cNvSpPr/>
            <p:nvPr/>
          </p:nvSpPr>
          <p:spPr>
            <a:xfrm>
              <a:off x="8705658" y="1600200"/>
              <a:ext cx="352106" cy="10019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4" name="Freeform 2">
              <a:extLst>
                <a:ext uri="{FF2B5EF4-FFF2-40B4-BE49-F238E27FC236}">
                  <a16:creationId xmlns:a16="http://schemas.microsoft.com/office/drawing/2014/main" id="{BB35FA00-7829-44F4-B605-F31D10511B5D}"/>
                </a:ext>
              </a:extLst>
            </p:cNvPr>
            <p:cNvSpPr/>
            <p:nvPr/>
          </p:nvSpPr>
          <p:spPr>
            <a:xfrm>
              <a:off x="8582890" y="2050470"/>
              <a:ext cx="352106" cy="10019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5" name="Freeform 2">
              <a:extLst>
                <a:ext uri="{FF2B5EF4-FFF2-40B4-BE49-F238E27FC236}">
                  <a16:creationId xmlns:a16="http://schemas.microsoft.com/office/drawing/2014/main" id="{3FC36A32-4B78-4C4A-9B84-C7909018095B}"/>
                </a:ext>
              </a:extLst>
            </p:cNvPr>
            <p:cNvSpPr/>
            <p:nvPr/>
          </p:nvSpPr>
          <p:spPr>
            <a:xfrm>
              <a:off x="8382000" y="2573728"/>
              <a:ext cx="352106" cy="10019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6" name="Freeform 2">
              <a:extLst>
                <a:ext uri="{FF2B5EF4-FFF2-40B4-BE49-F238E27FC236}">
                  <a16:creationId xmlns:a16="http://schemas.microsoft.com/office/drawing/2014/main" id="{E5E21B5B-2C5C-40DB-96EE-94D7A2D7D05F}"/>
                </a:ext>
              </a:extLst>
            </p:cNvPr>
            <p:cNvSpPr/>
            <p:nvPr/>
          </p:nvSpPr>
          <p:spPr>
            <a:xfrm>
              <a:off x="7820890" y="2150668"/>
              <a:ext cx="230200" cy="76893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7" name="Freeform 2">
              <a:extLst>
                <a:ext uri="{FF2B5EF4-FFF2-40B4-BE49-F238E27FC236}">
                  <a16:creationId xmlns:a16="http://schemas.microsoft.com/office/drawing/2014/main" id="{B6539FD1-3DB7-485A-B490-A3115EBA8449}"/>
                </a:ext>
              </a:extLst>
            </p:cNvPr>
            <p:cNvSpPr/>
            <p:nvPr/>
          </p:nvSpPr>
          <p:spPr>
            <a:xfrm>
              <a:off x="7017500" y="2491202"/>
              <a:ext cx="271590" cy="21736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8" name="Freeform 2">
              <a:extLst>
                <a:ext uri="{FF2B5EF4-FFF2-40B4-BE49-F238E27FC236}">
                  <a16:creationId xmlns:a16="http://schemas.microsoft.com/office/drawing/2014/main" id="{F7D2723C-AF9B-4962-8B84-7B7E01FC803D}"/>
                </a:ext>
              </a:extLst>
            </p:cNvPr>
            <p:cNvSpPr/>
            <p:nvPr/>
          </p:nvSpPr>
          <p:spPr>
            <a:xfrm>
              <a:off x="6446173" y="2919598"/>
              <a:ext cx="335627" cy="29011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9" name="Freeform 2">
              <a:extLst>
                <a:ext uri="{FF2B5EF4-FFF2-40B4-BE49-F238E27FC236}">
                  <a16:creationId xmlns:a16="http://schemas.microsoft.com/office/drawing/2014/main" id="{E8CBA312-AACE-48A4-A6A1-F1F6BAC28D1C}"/>
                </a:ext>
              </a:extLst>
            </p:cNvPr>
            <p:cNvSpPr/>
            <p:nvPr/>
          </p:nvSpPr>
          <p:spPr>
            <a:xfrm>
              <a:off x="5667075" y="2528362"/>
              <a:ext cx="484345" cy="18712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0" name="Freeform 2">
              <a:extLst>
                <a:ext uri="{FF2B5EF4-FFF2-40B4-BE49-F238E27FC236}">
                  <a16:creationId xmlns:a16="http://schemas.microsoft.com/office/drawing/2014/main" id="{9C64F6F9-CB37-4EA8-984D-0D13DCF8B8EC}"/>
                </a:ext>
              </a:extLst>
            </p:cNvPr>
            <p:cNvSpPr/>
            <p:nvPr/>
          </p:nvSpPr>
          <p:spPr>
            <a:xfrm>
              <a:off x="3124200" y="2168327"/>
              <a:ext cx="473587" cy="74103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0" fmla="*/ 0 w 613533"/>
                <a:gd name="connsiteY0" fmla="*/ 242800 h 242799"/>
                <a:gd name="connsiteX1" fmla="*/ 613532 w 613533"/>
                <a:gd name="connsiteY1" fmla="*/ 927 h 242799"/>
                <a:gd name="connsiteX0" fmla="*/ 0 w 2457451"/>
                <a:gd name="connsiteY0" fmla="*/ 518002 h 518002"/>
                <a:gd name="connsiteX1" fmla="*/ 2457451 w 2457451"/>
                <a:gd name="connsiteY1" fmla="*/ 301 h 518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7451" h="518002">
                  <a:moveTo>
                    <a:pt x="0" y="518002"/>
                  </a:moveTo>
                  <a:cubicBezTo>
                    <a:pt x="209426" y="384775"/>
                    <a:pt x="2262772" y="-12481"/>
                    <a:pt x="2457451" y="301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A5C2562F-5CA6-4837-8C14-653B43A0C171}"/>
              </a:ext>
            </a:extLst>
          </p:cNvPr>
          <p:cNvCxnSpPr>
            <a:cxnSpLocks/>
          </p:cNvCxnSpPr>
          <p:nvPr/>
        </p:nvCxnSpPr>
        <p:spPr bwMode="auto">
          <a:xfrm>
            <a:off x="965195" y="1828800"/>
            <a:ext cx="1930405" cy="0"/>
          </a:xfrm>
          <a:prstGeom prst="line">
            <a:avLst/>
          </a:prstGeom>
          <a:noFill/>
          <a:ln w="41275" cap="flat" cmpd="sng" algn="ctr">
            <a:solidFill>
              <a:schemeClr val="bg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633121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965623"/>
            <a:chOff x="4194" y="1993"/>
            <a:chExt cx="1422" cy="2245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6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lang="en-US" altLang="en-US" sz="1600" dirty="0">
                  <a:solidFill>
                    <a:srgbClr val="FFFFFF"/>
                  </a:solidFill>
                  <a:cs typeface="Times New Roman" panose="02020603050405020304" pitchFamily="18" charset="0"/>
                </a:rPr>
                <a:t>Event Scheduling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1847574"/>
            <a:chOff x="7216775" y="2590800"/>
            <a:chExt cx="1800225" cy="1847574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830997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4B1930E3-7828-4C36-BF6C-0CA967FA89AB}"/>
              </a:ext>
            </a:extLst>
          </p:cNvPr>
          <p:cNvGrpSpPr/>
          <p:nvPr/>
        </p:nvGrpSpPr>
        <p:grpSpPr>
          <a:xfrm>
            <a:off x="3834730" y="4939699"/>
            <a:ext cx="3778041" cy="851501"/>
            <a:chOff x="3834730" y="4680094"/>
            <a:chExt cx="3778041" cy="851501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000576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A1FA1A02-FEFE-4091-AFAA-90D69ABC490F}"/>
                </a:ext>
              </a:extLst>
            </p:cNvPr>
            <p:cNvGrpSpPr/>
            <p:nvPr/>
          </p:nvGrpSpPr>
          <p:grpSpPr>
            <a:xfrm>
              <a:off x="4114800" y="4680094"/>
              <a:ext cx="2732448" cy="272906"/>
              <a:chOff x="1353300" y="3962400"/>
              <a:chExt cx="5964545" cy="554634"/>
            </a:xfrm>
          </p:grpSpPr>
          <p:sp>
            <p:nvSpPr>
              <p:cNvPr id="57" name="Freeform 2">
                <a:extLst>
                  <a:ext uri="{FF2B5EF4-FFF2-40B4-BE49-F238E27FC236}">
                    <a16:creationId xmlns:a16="http://schemas.microsoft.com/office/drawing/2014/main" id="{A35ABA6D-F8FA-45D4-8472-99E55D5F81FD}"/>
                  </a:ext>
                </a:extLst>
              </p:cNvPr>
              <p:cNvSpPr/>
              <p:nvPr/>
            </p:nvSpPr>
            <p:spPr>
              <a:xfrm>
                <a:off x="1353300" y="3992561"/>
                <a:ext cx="2417727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Freeform 2">
                <a:extLst>
                  <a:ext uri="{FF2B5EF4-FFF2-40B4-BE49-F238E27FC236}">
                    <a16:creationId xmlns:a16="http://schemas.microsoft.com/office/drawing/2014/main" id="{43C1EE0F-6701-4879-97B9-65B7CDA1AB64}"/>
                  </a:ext>
                </a:extLst>
              </p:cNvPr>
              <p:cNvSpPr/>
              <p:nvPr/>
            </p:nvSpPr>
            <p:spPr>
              <a:xfrm>
                <a:off x="3962400" y="3962400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78" name="Freeform 2">
                <a:extLst>
                  <a:ext uri="{FF2B5EF4-FFF2-40B4-BE49-F238E27FC236}">
                    <a16:creationId xmlns:a16="http://schemas.microsoft.com/office/drawing/2014/main" id="{6B24D7A9-D34E-41C2-8434-3633EC8C646B}"/>
                  </a:ext>
                </a:extLst>
              </p:cNvPr>
              <p:cNvSpPr/>
              <p:nvPr/>
            </p:nvSpPr>
            <p:spPr>
              <a:xfrm>
                <a:off x="5730670" y="4045231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FF0000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3BE3AFF8-BEFB-4AAD-9FC1-559D19F03481}"/>
              </a:ext>
            </a:extLst>
          </p:cNvPr>
          <p:cNvGrpSpPr/>
          <p:nvPr/>
        </p:nvGrpSpPr>
        <p:grpSpPr>
          <a:xfrm>
            <a:off x="3613587" y="3298069"/>
            <a:ext cx="3506994" cy="1273931"/>
            <a:chOff x="3613587" y="3298069"/>
            <a:chExt cx="3506994" cy="127393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82C244E-3C7E-4AC7-BA04-34179223DE39}"/>
                </a:ext>
              </a:extLst>
            </p:cNvPr>
            <p:cNvGrpSpPr/>
            <p:nvPr/>
          </p:nvGrpSpPr>
          <p:grpSpPr>
            <a:xfrm>
              <a:off x="3976858" y="3298069"/>
              <a:ext cx="3047529" cy="1273931"/>
              <a:chOff x="4038600" y="1971690"/>
              <a:chExt cx="3047529" cy="1273931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4329" y="3245621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1971690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1B5B23E4-638C-4C2A-AF43-37ECB19C2DE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613587" y="3704619"/>
              <a:ext cx="3506994" cy="742428"/>
            </a:xfrm>
            <a:prstGeom prst="rect">
              <a:avLst/>
            </a:prstGeom>
          </p:spPr>
        </p:pic>
      </p:grpSp>
      <p:pic>
        <p:nvPicPr>
          <p:cNvPr id="65" name="Picture 2" descr="greedy2">
            <a:extLst>
              <a:ext uri="{FF2B5EF4-FFF2-40B4-BE49-F238E27FC236}">
                <a16:creationId xmlns:a16="http://schemas.microsoft.com/office/drawing/2014/main" id="{BD0279D4-883C-4BF6-9207-D7463932EA6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79" y="1802020"/>
            <a:ext cx="3481360" cy="9936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209ADD0C-F90D-4900-978A-EE53D084850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931674" y="2066184"/>
            <a:ext cx="3764526" cy="1077998"/>
          </a:xfrm>
          <a:prstGeom prst="rect">
            <a:avLst/>
          </a:prstGeom>
        </p:spPr>
      </p:pic>
      <p:sp>
        <p:nvSpPr>
          <p:cNvPr id="66" name="Rectangle 2">
            <a:extLst>
              <a:ext uri="{FF2B5EF4-FFF2-40B4-BE49-F238E27FC236}">
                <a16:creationId xmlns:a16="http://schemas.microsoft.com/office/drawing/2014/main" id="{D8B08CF3-586D-40FF-B061-76B90BE464B4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</p:spTree>
    <p:extLst>
      <p:ext uri="{BB962C8B-B14F-4D97-AF65-F5344CB8AC3E}">
        <p14:creationId xmlns:p14="http://schemas.microsoft.com/office/powerpoint/2010/main" val="3564440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34" grpId="0"/>
      <p:bldP spid="80" grpId="0" animBg="1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" name="AutoShape 58">
            <a:extLst>
              <a:ext uri="{FF2B5EF4-FFF2-40B4-BE49-F238E27FC236}">
                <a16:creationId xmlns:a16="http://schemas.microsoft.com/office/drawing/2014/main" id="{414C3A26-85FE-4B41-BC33-D2F16610D7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2" y="3810000"/>
            <a:ext cx="5794832" cy="875962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For esthetic reasons, Dynamic programming </a:t>
            </a:r>
            <a:br>
              <a:rPr lang="en-US" sz="2400" dirty="0"/>
            </a:br>
            <a:r>
              <a:rPr lang="en-US" sz="2400" dirty="0"/>
              <a:t>  turns things upside down.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sz="2400" dirty="0"/>
              <a:t> </a:t>
            </a:r>
            <a:endParaRPr lang="en-US" altLang="en-US" sz="2400" dirty="0">
              <a:solidFill>
                <a:srgbClr val="FFFFFF"/>
              </a:solidFill>
            </a:endParaRP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BF5215FF-0A42-48A4-89DB-D4FCE0D96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5"/>
            <a:ext cx="9094990" cy="1685786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1" name="Picture 70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5D7AD6FB-4F14-4251-8856-ADF3BD2A756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3824515"/>
            <a:ext cx="723850" cy="741304"/>
          </a:xfrm>
          <a:prstGeom prst="rect">
            <a:avLst/>
          </a:prstGeom>
        </p:spPr>
      </p:pic>
      <p:sp>
        <p:nvSpPr>
          <p:cNvPr id="73" name="Text Box 3">
            <a:extLst>
              <a:ext uri="{FF2B5EF4-FFF2-40B4-BE49-F238E27FC236}">
                <a16:creationId xmlns:a16="http://schemas.microsoft.com/office/drawing/2014/main" id="{B4AC8858-4240-4DB7-AF63-4AEC228A5A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4" name="Text Box 3">
            <a:extLst>
              <a:ext uri="{FF2B5EF4-FFF2-40B4-BE49-F238E27FC236}">
                <a16:creationId xmlns:a16="http://schemas.microsoft.com/office/drawing/2014/main" id="{E8795726-AF4D-4598-B6AD-0FAF9FF253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5" name="Straight Connector 74">
            <a:extLst>
              <a:ext uri="{FF2B5EF4-FFF2-40B4-BE49-F238E27FC236}">
                <a16:creationId xmlns:a16="http://schemas.microsoft.com/office/drawing/2014/main" id="{3D037043-1F48-4995-A32F-BA77E41A9A34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6" name="Group 5">
            <a:extLst>
              <a:ext uri="{FF2B5EF4-FFF2-40B4-BE49-F238E27FC236}">
                <a16:creationId xmlns:a16="http://schemas.microsoft.com/office/drawing/2014/main" id="{35212195-7A10-461F-8270-2E043E4A9484}"/>
              </a:ext>
            </a:extLst>
          </p:cNvPr>
          <p:cNvGrpSpPr/>
          <p:nvPr/>
        </p:nvGrpSpPr>
        <p:grpSpPr>
          <a:xfrm>
            <a:off x="7038692" y="4267200"/>
            <a:ext cx="2029104" cy="2590800"/>
            <a:chOff x="7038692" y="4267200"/>
            <a:chExt cx="2029104" cy="2590800"/>
          </a:xfrm>
        </p:grpSpPr>
        <p:pic>
          <p:nvPicPr>
            <p:cNvPr id="76" name="Picture 3" descr="question">
              <a:extLst>
                <a:ext uri="{FF2B5EF4-FFF2-40B4-BE49-F238E27FC236}">
                  <a16:creationId xmlns:a16="http://schemas.microsoft.com/office/drawing/2014/main" id="{AB16023D-3990-4542-BA0F-9C7FD58D12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33771" y="4267200"/>
              <a:ext cx="1934025" cy="2590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B59AE457-0D02-4F40-B365-E13EF3EDF44C}"/>
                </a:ext>
              </a:extLst>
            </p:cNvPr>
            <p:cNvGrpSpPr/>
            <p:nvPr/>
          </p:nvGrpSpPr>
          <p:grpSpPr>
            <a:xfrm>
              <a:off x="7038692" y="4343400"/>
              <a:ext cx="1922719" cy="2324100"/>
              <a:chOff x="7038692" y="4343400"/>
              <a:chExt cx="1922719" cy="2324100"/>
            </a:xfrm>
          </p:grpSpPr>
          <p:pic>
            <p:nvPicPr>
              <p:cNvPr id="78" name="Picture 77">
                <a:extLst>
                  <a:ext uri="{FF2B5EF4-FFF2-40B4-BE49-F238E27FC236}">
                    <a16:creationId xmlns:a16="http://schemas.microsoft.com/office/drawing/2014/main" id="{4327BD0E-E008-4507-8C85-C2167C2ABD7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629921" y="5797691"/>
                <a:ext cx="302053" cy="571847"/>
              </a:xfrm>
              <a:prstGeom prst="rect">
                <a:avLst/>
              </a:prstGeom>
            </p:spPr>
          </p:pic>
          <p:pic>
            <p:nvPicPr>
              <p:cNvPr id="79" name="Picture 78">
                <a:extLst>
                  <a:ext uri="{FF2B5EF4-FFF2-40B4-BE49-F238E27FC236}">
                    <a16:creationId xmlns:a16="http://schemas.microsoft.com/office/drawing/2014/main" id="{77164E37-00EA-4EFA-A915-1DB315136223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038692" y="5651310"/>
                <a:ext cx="302053" cy="571847"/>
              </a:xfrm>
              <a:prstGeom prst="rect">
                <a:avLst/>
              </a:prstGeom>
            </p:spPr>
          </p:pic>
          <p:pic>
            <p:nvPicPr>
              <p:cNvPr id="80" name="Picture 79">
                <a:extLst>
                  <a:ext uri="{FF2B5EF4-FFF2-40B4-BE49-F238E27FC236}">
                    <a16:creationId xmlns:a16="http://schemas.microsoft.com/office/drawing/2014/main" id="{99675F42-BB24-4A71-A93B-8F41738A2B7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7325125" y="5743299"/>
                <a:ext cx="302053" cy="571847"/>
              </a:xfrm>
              <a:prstGeom prst="rect">
                <a:avLst/>
              </a:prstGeom>
            </p:spPr>
          </p:pic>
          <p:pic>
            <p:nvPicPr>
              <p:cNvPr id="81" name="Picture 80">
                <a:extLst>
                  <a:ext uri="{FF2B5EF4-FFF2-40B4-BE49-F238E27FC236}">
                    <a16:creationId xmlns:a16="http://schemas.microsoft.com/office/drawing/2014/main" id="{D4DD38C4-3C36-42BD-9811-AA3D26C131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flipH="1">
                <a:off x="8366178" y="5784991"/>
                <a:ext cx="302053" cy="571847"/>
              </a:xfrm>
              <a:prstGeom prst="rect">
                <a:avLst/>
              </a:prstGeom>
            </p:spPr>
          </p:pic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E6177CD2-6D99-4175-A1A3-891E2B2E785A}"/>
                  </a:ext>
                </a:extLst>
              </p:cNvPr>
              <p:cNvGrpSpPr/>
              <p:nvPr/>
            </p:nvGrpSpPr>
            <p:grpSpPr>
              <a:xfrm>
                <a:off x="7331075" y="4343400"/>
                <a:ext cx="1431925" cy="2324100"/>
                <a:chOff x="784225" y="3200400"/>
                <a:chExt cx="2016125" cy="2971800"/>
              </a:xfrm>
            </p:grpSpPr>
            <p:sp>
              <p:nvSpPr>
                <p:cNvPr id="84" name="Freeform 27">
                  <a:extLst>
                    <a:ext uri="{FF2B5EF4-FFF2-40B4-BE49-F238E27FC236}">
                      <a16:creationId xmlns:a16="http://schemas.microsoft.com/office/drawing/2014/main" id="{D19C9944-ECAE-462F-A5A2-A00187BA8E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87525" y="3200400"/>
                  <a:ext cx="239713" cy="2286000"/>
                </a:xfrm>
                <a:custGeom>
                  <a:avLst/>
                  <a:gdLst>
                    <a:gd name="T0" fmla="*/ 2147483647 w 151"/>
                    <a:gd name="T1" fmla="*/ 0 h 1440"/>
                    <a:gd name="T2" fmla="*/ 0 w 151"/>
                    <a:gd name="T3" fmla="*/ 2147483647 h 1440"/>
                    <a:gd name="T4" fmla="*/ 2147483647 w 151"/>
                    <a:gd name="T5" fmla="*/ 2147483647 h 1440"/>
                    <a:gd name="T6" fmla="*/ 0 60000 65536"/>
                    <a:gd name="T7" fmla="*/ 0 60000 65536"/>
                    <a:gd name="T8" fmla="*/ 0 60000 65536"/>
                    <a:gd name="T9" fmla="*/ 0 w 151"/>
                    <a:gd name="T10" fmla="*/ 0 h 1440"/>
                    <a:gd name="T11" fmla="*/ 151 w 151"/>
                    <a:gd name="T12" fmla="*/ 1440 h 144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51" h="1440">
                      <a:moveTo>
                        <a:pt x="103" y="0"/>
                      </a:moveTo>
                      <a:lnTo>
                        <a:pt x="0" y="392"/>
                      </a:lnTo>
                      <a:lnTo>
                        <a:pt x="151" y="1440"/>
                      </a:lnTo>
                    </a:path>
                  </a:pathLst>
                </a:custGeom>
                <a:noFill/>
                <a:ln w="38100" cap="flat" cmpd="sng">
                  <a:solidFill>
                    <a:srgbClr val="800000"/>
                  </a:solidFill>
                  <a:prstDash val="solid"/>
                  <a:round/>
                  <a:headEnd type="none" w="med" len="med"/>
                  <a:tailEnd type="triangl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85" name="Group 84">
                  <a:extLst>
                    <a:ext uri="{FF2B5EF4-FFF2-40B4-BE49-F238E27FC236}">
                      <a16:creationId xmlns:a16="http://schemas.microsoft.com/office/drawing/2014/main" id="{F6FD1D6B-DBB0-4823-BCD1-15B2FB8159E3}"/>
                    </a:ext>
                  </a:extLst>
                </p:cNvPr>
                <p:cNvGrpSpPr/>
                <p:nvPr/>
              </p:nvGrpSpPr>
              <p:grpSpPr>
                <a:xfrm>
                  <a:off x="784225" y="3200400"/>
                  <a:ext cx="2016125" cy="2971800"/>
                  <a:chOff x="784225" y="3200400"/>
                  <a:chExt cx="2016125" cy="2971800"/>
                </a:xfrm>
              </p:grpSpPr>
              <p:sp>
                <p:nvSpPr>
                  <p:cNvPr id="86" name="Freeform 21">
                    <a:extLst>
                      <a:ext uri="{FF2B5EF4-FFF2-40B4-BE49-F238E27FC236}">
                        <a16:creationId xmlns:a16="http://schemas.microsoft.com/office/drawing/2014/main" id="{A369933F-0286-41FF-A95C-BFDA86B449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838" y="5410200"/>
                    <a:ext cx="381000" cy="762000"/>
                  </a:xfrm>
                  <a:custGeom>
                    <a:avLst/>
                    <a:gdLst>
                      <a:gd name="T0" fmla="*/ 2147483647 w 344"/>
                      <a:gd name="T1" fmla="*/ 0 h 1872"/>
                      <a:gd name="T2" fmla="*/ 2147483647 w 344"/>
                      <a:gd name="T3" fmla="*/ 2147483647 h 1872"/>
                      <a:gd name="T4" fmla="*/ 2147483647 w 344"/>
                      <a:gd name="T5" fmla="*/ 2147483647 h 1872"/>
                      <a:gd name="T6" fmla="*/ 2147483647 w 344"/>
                      <a:gd name="T7" fmla="*/ 2147483647 h 187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44"/>
                      <a:gd name="T13" fmla="*/ 0 h 1872"/>
                      <a:gd name="T14" fmla="*/ 344 w 344"/>
                      <a:gd name="T15" fmla="*/ 1872 h 1872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44" h="1872">
                        <a:moveTo>
                          <a:pt x="344" y="0"/>
                        </a:moveTo>
                        <a:cubicBezTo>
                          <a:pt x="180" y="172"/>
                          <a:pt x="16" y="344"/>
                          <a:pt x="8" y="528"/>
                        </a:cubicBezTo>
                        <a:cubicBezTo>
                          <a:pt x="0" y="712"/>
                          <a:pt x="256" y="880"/>
                          <a:pt x="296" y="1104"/>
                        </a:cubicBezTo>
                        <a:cubicBezTo>
                          <a:pt x="336" y="1328"/>
                          <a:pt x="292" y="1600"/>
                          <a:pt x="248" y="1872"/>
                        </a:cubicBezTo>
                      </a:path>
                    </a:pathLst>
                  </a:custGeom>
                  <a:noFill/>
                  <a:ln w="38100" cap="flat" cmpd="sng">
                    <a:solidFill>
                      <a:srgbClr val="CC00CC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7" name="Freeform 23">
                    <a:extLst>
                      <a:ext uri="{FF2B5EF4-FFF2-40B4-BE49-F238E27FC236}">
                        <a16:creationId xmlns:a16="http://schemas.microsoft.com/office/drawing/2014/main" id="{099C280D-98B1-4CF8-9D88-CF6E37D7CD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4225" y="3200400"/>
                    <a:ext cx="1090613" cy="2286000"/>
                  </a:xfrm>
                  <a:custGeom>
                    <a:avLst/>
                    <a:gdLst>
                      <a:gd name="T0" fmla="*/ 2147483647 w 687"/>
                      <a:gd name="T1" fmla="*/ 0 h 1440"/>
                      <a:gd name="T2" fmla="*/ 0 w 687"/>
                      <a:gd name="T3" fmla="*/ 2147483647 h 1440"/>
                      <a:gd name="T4" fmla="*/ 2147483647 w 687"/>
                      <a:gd name="T5" fmla="*/ 2147483647 h 1440"/>
                      <a:gd name="T6" fmla="*/ 2147483647 w 687"/>
                      <a:gd name="T7" fmla="*/ 2147483647 h 144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687"/>
                      <a:gd name="T13" fmla="*/ 0 h 1440"/>
                      <a:gd name="T14" fmla="*/ 687 w 687"/>
                      <a:gd name="T15" fmla="*/ 1440 h 144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687" h="1440">
                        <a:moveTo>
                          <a:pt x="639" y="0"/>
                        </a:moveTo>
                        <a:lnTo>
                          <a:pt x="0" y="416"/>
                        </a:lnTo>
                        <a:lnTo>
                          <a:pt x="284" y="968"/>
                        </a:lnTo>
                        <a:lnTo>
                          <a:pt x="687" y="144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rgbClr val="800000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8" name="Freeform 24">
                    <a:extLst>
                      <a:ext uri="{FF2B5EF4-FFF2-40B4-BE49-F238E27FC236}">
                        <a16:creationId xmlns:a16="http://schemas.microsoft.com/office/drawing/2014/main" id="{2F9359D7-673B-4BF4-9F30-1CC1C6B6AD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51038" y="3200400"/>
                    <a:ext cx="373062" cy="2286000"/>
                  </a:xfrm>
                  <a:custGeom>
                    <a:avLst/>
                    <a:gdLst>
                      <a:gd name="T0" fmla="*/ 0 w 235"/>
                      <a:gd name="T1" fmla="*/ 0 h 1440"/>
                      <a:gd name="T2" fmla="*/ 2147483647 w 235"/>
                      <a:gd name="T3" fmla="*/ 2147483647 h 1440"/>
                      <a:gd name="T4" fmla="*/ 2147483647 w 235"/>
                      <a:gd name="T5" fmla="*/ 2147483647 h 1440"/>
                      <a:gd name="T6" fmla="*/ 0 60000 65536"/>
                      <a:gd name="T7" fmla="*/ 0 60000 65536"/>
                      <a:gd name="T8" fmla="*/ 0 60000 65536"/>
                      <a:gd name="T9" fmla="*/ 0 w 235"/>
                      <a:gd name="T10" fmla="*/ 0 h 1440"/>
                      <a:gd name="T11" fmla="*/ 235 w 235"/>
                      <a:gd name="T12" fmla="*/ 1440 h 1440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T9" t="T10" r="T11" b="T12"/>
                    <a:pathLst>
                      <a:path w="235" h="1440">
                        <a:moveTo>
                          <a:pt x="0" y="0"/>
                        </a:moveTo>
                        <a:lnTo>
                          <a:pt x="235" y="825"/>
                        </a:lnTo>
                        <a:lnTo>
                          <a:pt x="48" y="144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rgbClr val="800000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9" name="Freeform 25">
                    <a:extLst>
                      <a:ext uri="{FF2B5EF4-FFF2-40B4-BE49-F238E27FC236}">
                        <a16:creationId xmlns:a16="http://schemas.microsoft.com/office/drawing/2014/main" id="{EF78904D-CFD7-4A21-AE77-223D26C975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6938" y="3200400"/>
                    <a:ext cx="1327150" cy="2286000"/>
                  </a:xfrm>
                  <a:custGeom>
                    <a:avLst/>
                    <a:gdLst>
                      <a:gd name="T0" fmla="*/ 2147483647 w 836"/>
                      <a:gd name="T1" fmla="*/ 0 h 1440"/>
                      <a:gd name="T2" fmla="*/ 0 w 836"/>
                      <a:gd name="T3" fmla="*/ 2147483647 h 1440"/>
                      <a:gd name="T4" fmla="*/ 2147483647 w 836"/>
                      <a:gd name="T5" fmla="*/ 2147483647 h 1440"/>
                      <a:gd name="T6" fmla="*/ 2147483647 w 836"/>
                      <a:gd name="T7" fmla="*/ 2147483647 h 144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836"/>
                      <a:gd name="T13" fmla="*/ 0 h 1440"/>
                      <a:gd name="T14" fmla="*/ 836 w 836"/>
                      <a:gd name="T15" fmla="*/ 1440 h 144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836" h="1440">
                        <a:moveTo>
                          <a:pt x="616" y="0"/>
                        </a:moveTo>
                        <a:lnTo>
                          <a:pt x="0" y="423"/>
                        </a:lnTo>
                        <a:lnTo>
                          <a:pt x="836" y="936"/>
                        </a:lnTo>
                        <a:lnTo>
                          <a:pt x="664" y="144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rgbClr val="800000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0" name="Freeform 26">
                    <a:extLst>
                      <a:ext uri="{FF2B5EF4-FFF2-40B4-BE49-F238E27FC236}">
                        <a16:creationId xmlns:a16="http://schemas.microsoft.com/office/drawing/2014/main" id="{D4C88E5D-A4B8-42BA-8AC6-3AE031F20E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4288" y="3200400"/>
                    <a:ext cx="666750" cy="2286000"/>
                  </a:xfrm>
                  <a:custGeom>
                    <a:avLst/>
                    <a:gdLst>
                      <a:gd name="T0" fmla="*/ 2147483647 w 420"/>
                      <a:gd name="T1" fmla="*/ 0 h 1440"/>
                      <a:gd name="T2" fmla="*/ 2147483647 w 420"/>
                      <a:gd name="T3" fmla="*/ 2147483647 h 1440"/>
                      <a:gd name="T4" fmla="*/ 0 w 420"/>
                      <a:gd name="T5" fmla="*/ 2147483647 h 1440"/>
                      <a:gd name="T6" fmla="*/ 2147483647 w 420"/>
                      <a:gd name="T7" fmla="*/ 2147483647 h 144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420"/>
                      <a:gd name="T13" fmla="*/ 0 h 1440"/>
                      <a:gd name="T14" fmla="*/ 420 w 420"/>
                      <a:gd name="T15" fmla="*/ 1440 h 1440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420" h="1440">
                        <a:moveTo>
                          <a:pt x="372" y="0"/>
                        </a:moveTo>
                        <a:lnTo>
                          <a:pt x="269" y="392"/>
                        </a:lnTo>
                        <a:lnTo>
                          <a:pt x="0" y="928"/>
                        </a:lnTo>
                        <a:lnTo>
                          <a:pt x="420" y="1440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rgbClr val="800000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91" name="Freeform 28">
                    <a:extLst>
                      <a:ext uri="{FF2B5EF4-FFF2-40B4-BE49-F238E27FC236}">
                        <a16:creationId xmlns:a16="http://schemas.microsoft.com/office/drawing/2014/main" id="{80F7B12B-39C4-470F-A6E5-0E1747876C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09993" y="3216632"/>
                    <a:ext cx="890357" cy="2269769"/>
                  </a:xfrm>
                  <a:custGeom>
                    <a:avLst/>
                    <a:gdLst>
                      <a:gd name="T0" fmla="*/ 0 w 482"/>
                      <a:gd name="T1" fmla="*/ 0 h 1440"/>
                      <a:gd name="T2" fmla="*/ 2147483647 w 482"/>
                      <a:gd name="T3" fmla="*/ 2147483647 h 1440"/>
                      <a:gd name="T4" fmla="*/ 2147483647 w 482"/>
                      <a:gd name="T5" fmla="*/ 2147483647 h 1440"/>
                      <a:gd name="T6" fmla="*/ 2147483647 w 482"/>
                      <a:gd name="T7" fmla="*/ 2147483647 h 144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482"/>
                      <a:gd name="T13" fmla="*/ 0 h 1440"/>
                      <a:gd name="T14" fmla="*/ 482 w 482"/>
                      <a:gd name="T15" fmla="*/ 1440 h 1440"/>
                      <a:gd name="connsiteX0" fmla="*/ 0 w 11636"/>
                      <a:gd name="connsiteY0" fmla="*/ 0 h 9929"/>
                      <a:gd name="connsiteX1" fmla="*/ 11636 w 11636"/>
                      <a:gd name="connsiteY1" fmla="*/ 2596 h 9929"/>
                      <a:gd name="connsiteX2" fmla="*/ 6512 w 11636"/>
                      <a:gd name="connsiteY2" fmla="*/ 5658 h 9929"/>
                      <a:gd name="connsiteX3" fmla="*/ 2632 w 11636"/>
                      <a:gd name="connsiteY3" fmla="*/ 9929 h 9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636" h="9929">
                        <a:moveTo>
                          <a:pt x="0" y="0"/>
                        </a:moveTo>
                        <a:lnTo>
                          <a:pt x="11636" y="2596"/>
                        </a:lnTo>
                        <a:lnTo>
                          <a:pt x="6512" y="5658"/>
                        </a:lnTo>
                        <a:lnTo>
                          <a:pt x="2632" y="9929"/>
                        </a:lnTo>
                      </a:path>
                    </a:pathLst>
                  </a:custGeom>
                  <a:noFill/>
                  <a:ln w="38100" cap="flat" cmpd="sng">
                    <a:solidFill>
                      <a:srgbClr val="800000"/>
                    </a:solidFill>
                    <a:prstDash val="solid"/>
                    <a:round/>
                    <a:headEnd type="none" w="med" len="med"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</a:extLst>
                </p:spPr>
                <p:txBody>
                  <a:bodyPr/>
                  <a:lstStyle/>
                  <a:p>
                    <a:endParaRPr lang="en-US" dirty="0"/>
                  </a:p>
                </p:txBody>
              </p:sp>
            </p:grpSp>
          </p:grpSp>
          <p:pic>
            <p:nvPicPr>
              <p:cNvPr id="83" name="Picture 82">
                <a:extLst>
                  <a:ext uri="{FF2B5EF4-FFF2-40B4-BE49-F238E27FC236}">
                    <a16:creationId xmlns:a16="http://schemas.microsoft.com/office/drawing/2014/main" id="{114A3DCB-0D33-4D55-8149-B2F8CC7DD88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 flipH="1">
                <a:off x="8659358" y="5672157"/>
                <a:ext cx="302053" cy="571847"/>
              </a:xfrm>
              <a:prstGeom prst="rect">
                <a:avLst/>
              </a:prstGeom>
            </p:spPr>
          </p:pic>
        </p:grpSp>
      </p:grpSp>
    </p:spTree>
    <p:extLst>
      <p:ext uri="{BB962C8B-B14F-4D97-AF65-F5344CB8AC3E}">
        <p14:creationId xmlns:p14="http://schemas.microsoft.com/office/powerpoint/2010/main" val="9168573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2" dur="6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0800000">
                                      <p:cBhvr>
                                        <p:cTn id="14" dur="6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 animBg="1"/>
      <p:bldP spid="29" grpId="0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" name="Text Box 23">
            <a:extLst>
              <a:ext uri="{FF2B5EF4-FFF2-40B4-BE49-F238E27FC236}">
                <a16:creationId xmlns:a16="http://schemas.microsoft.com/office/drawing/2014/main" id="{4B123DF4-0ADD-4140-AE8A-42A423581D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447800"/>
            <a:ext cx="8875571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use our dynamic programming alg to find the optimal s-t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(better than Dijkstra’s alg)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0" name="Text Box 23">
            <a:extLst>
              <a:ext uri="{FF2B5EF4-FFF2-40B4-BE49-F238E27FC236}">
                <a16:creationId xmlns:a16="http://schemas.microsoft.com/office/drawing/2014/main" id="{F22FE2CA-4788-4884-8A52-1F6CE2CC60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2533534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1" name="Text Box 23">
            <a:extLst>
              <a:ext uri="{FF2B5EF4-FFF2-40B4-BE49-F238E27FC236}">
                <a16:creationId xmlns:a16="http://schemas.microsoft.com/office/drawing/2014/main" id="{C23C3D18-02CC-4FA9-BE02-55AF59FA91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95202" y="2535649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2" name="Text Box 23">
            <a:extLst>
              <a:ext uri="{FF2B5EF4-FFF2-40B4-BE49-F238E27FC236}">
                <a16:creationId xmlns:a16="http://schemas.microsoft.com/office/drawing/2014/main" id="{6BEA0925-BEF2-47C6-AC52-77E2DB495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54120" y="2941380"/>
            <a:ext cx="144623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events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3" name="Text Box 23">
            <a:extLst>
              <a:ext uri="{FF2B5EF4-FFF2-40B4-BE49-F238E27FC236}">
                <a16:creationId xmlns:a16="http://schemas.microsoft.com/office/drawing/2014/main" id="{6543C0B1-14ED-4D91-B29F-F1F669559D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7740" y="2923280"/>
            <a:ext cx="51809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4" name="Rectangle 2">
            <a:extLst>
              <a:ext uri="{FF2B5EF4-FFF2-40B4-BE49-F238E27FC236}">
                <a16:creationId xmlns:a16="http://schemas.microsoft.com/office/drawing/2014/main" id="{51C68670-BE7D-45C2-B433-30A6E72C2A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9E856751-F6C6-478F-8404-47041B0B3CC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13587" y="3704619"/>
            <a:ext cx="3506994" cy="742428"/>
          </a:xfrm>
          <a:prstGeom prst="rect">
            <a:avLst/>
          </a:prstGeom>
        </p:spPr>
      </p:pic>
      <p:sp>
        <p:nvSpPr>
          <p:cNvPr id="16" name="Rectangle 2">
            <a:extLst>
              <a:ext uri="{FF2B5EF4-FFF2-40B4-BE49-F238E27FC236}">
                <a16:creationId xmlns:a16="http://schemas.microsoft.com/office/drawing/2014/main" id="{00F09245-3C0A-4379-872B-5EEF7AB8EFA1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grpSp>
        <p:nvGrpSpPr>
          <p:cNvPr id="10" name="Group 29">
            <a:extLst>
              <a:ext uri="{FF2B5EF4-FFF2-40B4-BE49-F238E27FC236}">
                <a16:creationId xmlns:a16="http://schemas.microsoft.com/office/drawing/2014/main" id="{2A13E940-43A4-4174-A5EA-3957386CC8A9}"/>
              </a:ext>
            </a:extLst>
          </p:cNvPr>
          <p:cNvGrpSpPr>
            <a:grpSpLocks/>
          </p:cNvGrpSpPr>
          <p:nvPr/>
        </p:nvGrpSpPr>
        <p:grpSpPr bwMode="auto">
          <a:xfrm>
            <a:off x="599742" y="5980872"/>
            <a:ext cx="917591" cy="929993"/>
            <a:chOff x="2065" y="1551"/>
            <a:chExt cx="1628" cy="1988"/>
          </a:xfrm>
        </p:grpSpPr>
        <p:sp>
          <p:nvSpPr>
            <p:cNvPr id="11" name="Freeform 30">
              <a:extLst>
                <a:ext uri="{FF2B5EF4-FFF2-40B4-BE49-F238E27FC236}">
                  <a16:creationId xmlns:a16="http://schemas.microsoft.com/office/drawing/2014/main" id="{2E4B1C8E-D5F3-404B-80E2-722089CA47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" name="Freeform 31">
              <a:extLst>
                <a:ext uri="{FF2B5EF4-FFF2-40B4-BE49-F238E27FC236}">
                  <a16:creationId xmlns:a16="http://schemas.microsoft.com/office/drawing/2014/main" id="{3076B803-18E5-4C0A-88DB-E4C42D8D8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4" name="Freeform 32">
              <a:extLst>
                <a:ext uri="{FF2B5EF4-FFF2-40B4-BE49-F238E27FC236}">
                  <a16:creationId xmlns:a16="http://schemas.microsoft.com/office/drawing/2014/main" id="{0A03EBAA-C98F-4ADF-AC07-76ECC658F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5" name="Freeform 33">
              <a:extLst>
                <a:ext uri="{FF2B5EF4-FFF2-40B4-BE49-F238E27FC236}">
                  <a16:creationId xmlns:a16="http://schemas.microsoft.com/office/drawing/2014/main" id="{BC449DD8-E9A0-44FD-9B42-045A982D0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" name="Freeform 34">
              <a:extLst>
                <a:ext uri="{FF2B5EF4-FFF2-40B4-BE49-F238E27FC236}">
                  <a16:creationId xmlns:a16="http://schemas.microsoft.com/office/drawing/2014/main" id="{F1825969-4D3A-408D-BBB3-B62491EC3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8" name="Freeform 35">
              <a:extLst>
                <a:ext uri="{FF2B5EF4-FFF2-40B4-BE49-F238E27FC236}">
                  <a16:creationId xmlns:a16="http://schemas.microsoft.com/office/drawing/2014/main" id="{C9BF5A7D-6CA3-4EF2-992F-DDD6821EF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9" name="Freeform 36">
              <a:extLst>
                <a:ext uri="{FF2B5EF4-FFF2-40B4-BE49-F238E27FC236}">
                  <a16:creationId xmlns:a16="http://schemas.microsoft.com/office/drawing/2014/main" id="{AA159CB3-62D5-46F0-8874-41EA499B9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0" name="Freeform 37">
              <a:extLst>
                <a:ext uri="{FF2B5EF4-FFF2-40B4-BE49-F238E27FC236}">
                  <a16:creationId xmlns:a16="http://schemas.microsoft.com/office/drawing/2014/main" id="{D20F99C4-DB32-4FAD-9C6C-22C4BCC5D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1" name="Freeform 38">
              <a:extLst>
                <a:ext uri="{FF2B5EF4-FFF2-40B4-BE49-F238E27FC236}">
                  <a16:creationId xmlns:a16="http://schemas.microsoft.com/office/drawing/2014/main" id="{070ACEB6-E67B-4C91-8B49-3D4C39667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2" name="Freeform 39">
              <a:extLst>
                <a:ext uri="{FF2B5EF4-FFF2-40B4-BE49-F238E27FC236}">
                  <a16:creationId xmlns:a16="http://schemas.microsoft.com/office/drawing/2014/main" id="{69657B36-BC77-49C9-AD27-7854898D7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3" name="Freeform 40">
              <a:extLst>
                <a:ext uri="{FF2B5EF4-FFF2-40B4-BE49-F238E27FC236}">
                  <a16:creationId xmlns:a16="http://schemas.microsoft.com/office/drawing/2014/main" id="{4CFA8EEA-3D80-43BA-9068-A73101AF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4" name="Freeform 41">
              <a:extLst>
                <a:ext uri="{FF2B5EF4-FFF2-40B4-BE49-F238E27FC236}">
                  <a16:creationId xmlns:a16="http://schemas.microsoft.com/office/drawing/2014/main" id="{311D864F-8B3F-4842-96EB-FC5174E64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5" name="Freeform 42">
              <a:extLst>
                <a:ext uri="{FF2B5EF4-FFF2-40B4-BE49-F238E27FC236}">
                  <a16:creationId xmlns:a16="http://schemas.microsoft.com/office/drawing/2014/main" id="{1DA7F347-BE4D-43BB-A22D-CFAAE6A22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6" name="Freeform 43">
              <a:extLst>
                <a:ext uri="{FF2B5EF4-FFF2-40B4-BE49-F238E27FC236}">
                  <a16:creationId xmlns:a16="http://schemas.microsoft.com/office/drawing/2014/main" id="{3FA9C8AC-C856-4136-BAA8-B27A5446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7" name="Freeform 44">
              <a:extLst>
                <a:ext uri="{FF2B5EF4-FFF2-40B4-BE49-F238E27FC236}">
                  <a16:creationId xmlns:a16="http://schemas.microsoft.com/office/drawing/2014/main" id="{AAF31F17-F33F-478D-9B2E-40C117C2F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8" name="Freeform 45">
              <a:extLst>
                <a:ext uri="{FF2B5EF4-FFF2-40B4-BE49-F238E27FC236}">
                  <a16:creationId xmlns:a16="http://schemas.microsoft.com/office/drawing/2014/main" id="{A5D85DB6-4E59-4B97-87FA-28F355F4E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9" name="Freeform 46">
              <a:extLst>
                <a:ext uri="{FF2B5EF4-FFF2-40B4-BE49-F238E27FC236}">
                  <a16:creationId xmlns:a16="http://schemas.microsoft.com/office/drawing/2014/main" id="{0D6EEEFA-7567-44DE-BA64-5A0B3517F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30" name="AutoShape 35">
            <a:extLst>
              <a:ext uri="{FF2B5EF4-FFF2-40B4-BE49-F238E27FC236}">
                <a16:creationId xmlns:a16="http://schemas.microsoft.com/office/drawing/2014/main" id="{D1916966-E1BC-4E58-843C-A00E5B872D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9706" y="5818530"/>
            <a:ext cx="7293294" cy="812121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Building the graph and giving it to an oracle works,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but you might prefer to code it up yourself.</a:t>
            </a:r>
          </a:p>
        </p:txBody>
      </p:sp>
    </p:spTree>
    <p:extLst>
      <p:ext uri="{BB962C8B-B14F-4D97-AF65-F5344CB8AC3E}">
        <p14:creationId xmlns:p14="http://schemas.microsoft.com/office/powerpoint/2010/main" val="28692576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8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7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71" grpId="0"/>
      <p:bldP spid="172" grpId="0"/>
      <p:bldP spid="173" grpId="0"/>
      <p:bldP spid="174" grpId="0"/>
      <p:bldP spid="30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4" y="3630829"/>
            <a:ext cx="5514975" cy="857250"/>
          </a:xfrm>
          <a:prstGeom prst="wedgeRoundRectCallout">
            <a:avLst>
              <a:gd name="adj1" fmla="val 57236"/>
              <a:gd name="adj2" fmla="val -28119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Consider the </a:t>
            </a:r>
            <a:r>
              <a:rPr lang="en-US" altLang="en-US" sz="2400" dirty="0">
                <a:solidFill>
                  <a:srgbClr val="FF0000"/>
                </a:solidFill>
                <a:sym typeface="Symbol" pitchFamily="18" charset="2"/>
              </a:rPr>
              <a:t>last</a:t>
            </a: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events by </a:t>
            </a:r>
            <a:r>
              <a:rPr lang="en-US" altLang="en-US" sz="2400" dirty="0">
                <a:solidFill>
                  <a:srgbClr val="FF0000"/>
                </a:solidFill>
                <a:sym typeface="Symbol" pitchFamily="18" charset="2"/>
              </a:rPr>
              <a:t>finishing</a:t>
            </a: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time.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(Because going backwards.)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5195135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No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5334000" y="4863378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565A97E-1C3B-4A66-BDAB-899BE1B264DE}"/>
              </a:ext>
            </a:extLst>
          </p:cNvPr>
          <p:cNvGrpSpPr/>
          <p:nvPr/>
        </p:nvGrpSpPr>
        <p:grpSpPr>
          <a:xfrm>
            <a:off x="444500" y="1076325"/>
            <a:ext cx="8470900" cy="2417763"/>
            <a:chOff x="444500" y="1076325"/>
            <a:chExt cx="8470900" cy="2417763"/>
          </a:xfrm>
        </p:grpSpPr>
        <p:pic>
          <p:nvPicPr>
            <p:cNvPr id="70" name="Picture 2" descr="greedy2">
              <a:extLst>
                <a:ext uri="{FF2B5EF4-FFF2-40B4-BE49-F238E27FC236}">
                  <a16:creationId xmlns:a16="http://schemas.microsoft.com/office/drawing/2014/main" id="{7C4281DB-00DF-43A2-AB88-03962F14A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500" y="1076325"/>
              <a:ext cx="8470900" cy="241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3601B305-101E-4985-8A40-3E75813623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65195" y="1828800"/>
              <a:ext cx="1930405" cy="0"/>
            </a:xfrm>
            <a:prstGeom prst="line">
              <a:avLst/>
            </a:prstGeom>
            <a:noFill/>
            <a:ln w="412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435714" y="671141"/>
            <a:ext cx="525533" cy="994940"/>
          </a:xfrm>
          <a:prstGeom prst="rect">
            <a:avLst/>
          </a:prstGeom>
        </p:spPr>
      </p:pic>
      <p:sp>
        <p:nvSpPr>
          <p:cNvPr id="51" name="AutoShape 38">
            <a:extLst>
              <a:ext uri="{FF2B5EF4-FFF2-40B4-BE49-F238E27FC236}">
                <a16:creationId xmlns:a16="http://schemas.microsoft.com/office/drawing/2014/main" id="{40147186-F3AE-45FB-9A5F-7214A0B8D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" y="4583999"/>
            <a:ext cx="4629150" cy="515216"/>
          </a:xfrm>
          <a:prstGeom prst="wedgeRoundRectCallout">
            <a:avLst>
              <a:gd name="adj1" fmla="val 53160"/>
              <a:gd name="adj2" fmla="val -22827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Should I take this event?</a:t>
            </a:r>
          </a:p>
        </p:txBody>
      </p:sp>
      <p:sp>
        <p:nvSpPr>
          <p:cNvPr id="55" name="AutoShape 38">
            <a:extLst>
              <a:ext uri="{FF2B5EF4-FFF2-40B4-BE49-F238E27FC236}">
                <a16:creationId xmlns:a16="http://schemas.microsoft.com/office/drawing/2014/main" id="{39F34116-7A63-45D5-A7EA-6FE014B8D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773056"/>
            <a:ext cx="5386388" cy="515216"/>
          </a:xfrm>
          <a:prstGeom prst="wedgeRoundRectCallout">
            <a:avLst>
              <a:gd name="adj1" fmla="val 32449"/>
              <a:gd name="adj2" fmla="val -67901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Give the friend everything but this event.</a:t>
            </a:r>
          </a:p>
        </p:txBody>
      </p:sp>
      <p:sp>
        <p:nvSpPr>
          <p:cNvPr id="56" name="Freeform: Shape 55">
            <a:extLst>
              <a:ext uri="{FF2B5EF4-FFF2-40B4-BE49-F238E27FC236}">
                <a16:creationId xmlns:a16="http://schemas.microsoft.com/office/drawing/2014/main" id="{6E8BF6D2-155E-4227-8C7C-78E6B2F6AC82}"/>
              </a:ext>
            </a:extLst>
          </p:cNvPr>
          <p:cNvSpPr/>
          <p:nvPr/>
        </p:nvSpPr>
        <p:spPr bwMode="auto">
          <a:xfrm>
            <a:off x="7621417" y="1431131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60181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  <p:bldP spid="53" grpId="0" animBg="1"/>
      <p:bldP spid="54" grpId="0" animBg="1"/>
      <p:bldP spid="60" grpId="0" animBg="1"/>
      <p:bldP spid="51" grpId="0" animBg="1"/>
      <p:bldP spid="55" grpId="0" animBg="1"/>
      <p:bldP spid="5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Rectangle 2">
            <a:extLst>
              <a:ext uri="{FF2B5EF4-FFF2-40B4-BE49-F238E27FC236}">
                <a16:creationId xmlns:a16="http://schemas.microsoft.com/office/drawing/2014/main" id="{4F76E142-6D0A-48F4-A906-7DA9B04BB2DF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Weighted Event Scheduling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kern="0" noProof="0" dirty="0">
                <a:solidFill>
                  <a:srgbClr val="FFFF00"/>
                </a:solidFill>
                <a:latin typeface="Times New Roman"/>
              </a:rPr>
              <a:t>Bird &amp; Friend Algorithm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  <p:sp>
        <p:nvSpPr>
          <p:cNvPr id="53" name="AutoShape 38">
            <a:extLst>
              <a:ext uri="{FF2B5EF4-FFF2-40B4-BE49-F238E27FC236}">
                <a16:creationId xmlns:a16="http://schemas.microsoft.com/office/drawing/2014/main" id="{9AFDCEA1-A56B-4C4C-B5D5-4AF1C96FDA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4" y="3630829"/>
            <a:ext cx="5514975" cy="857250"/>
          </a:xfrm>
          <a:prstGeom prst="wedgeRoundRectCallout">
            <a:avLst>
              <a:gd name="adj1" fmla="val 57236"/>
              <a:gd name="adj2" fmla="val -28119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Consider the </a:t>
            </a:r>
            <a:r>
              <a:rPr lang="en-US" altLang="en-US" sz="2400" dirty="0">
                <a:solidFill>
                  <a:srgbClr val="FF0000"/>
                </a:solidFill>
                <a:sym typeface="Symbol" pitchFamily="18" charset="2"/>
              </a:rPr>
              <a:t>last</a:t>
            </a: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events by </a:t>
            </a:r>
            <a:r>
              <a:rPr lang="en-US" altLang="en-US" sz="2400" dirty="0">
                <a:solidFill>
                  <a:srgbClr val="FF0000"/>
                </a:solidFill>
                <a:sym typeface="Symbol" pitchFamily="18" charset="2"/>
              </a:rPr>
              <a:t>finishing</a:t>
            </a: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time.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   (Because going backwards.)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D9B96D8F-8E4B-4D6B-98FE-8F6AF72ABB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1975" y="5195135"/>
            <a:ext cx="838200" cy="515216"/>
          </a:xfrm>
          <a:prstGeom prst="wedgeRoundRectCallout">
            <a:avLst>
              <a:gd name="adj1" fmla="val 63682"/>
              <a:gd name="adj2" fmla="val -72079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Yes</a:t>
            </a:r>
          </a:p>
        </p:txBody>
      </p:sp>
      <p:sp>
        <p:nvSpPr>
          <p:cNvPr id="60" name="Freeform 6">
            <a:extLst>
              <a:ext uri="{FF2B5EF4-FFF2-40B4-BE49-F238E27FC236}">
                <a16:creationId xmlns:a16="http://schemas.microsoft.com/office/drawing/2014/main" id="{96EB3BBD-2DFB-4918-B4D5-0F41614CC17B}"/>
              </a:ext>
            </a:extLst>
          </p:cNvPr>
          <p:cNvSpPr>
            <a:spLocks/>
          </p:cNvSpPr>
          <p:nvPr/>
        </p:nvSpPr>
        <p:spPr bwMode="auto">
          <a:xfrm flipH="1">
            <a:off x="5334000" y="4863378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565A97E-1C3B-4A66-BDAB-899BE1B264DE}"/>
              </a:ext>
            </a:extLst>
          </p:cNvPr>
          <p:cNvGrpSpPr/>
          <p:nvPr/>
        </p:nvGrpSpPr>
        <p:grpSpPr>
          <a:xfrm>
            <a:off x="444500" y="1076325"/>
            <a:ext cx="8470900" cy="2417763"/>
            <a:chOff x="444500" y="1076325"/>
            <a:chExt cx="8470900" cy="2417763"/>
          </a:xfrm>
        </p:grpSpPr>
        <p:pic>
          <p:nvPicPr>
            <p:cNvPr id="70" name="Picture 2" descr="greedy2">
              <a:extLst>
                <a:ext uri="{FF2B5EF4-FFF2-40B4-BE49-F238E27FC236}">
                  <a16:creationId xmlns:a16="http://schemas.microsoft.com/office/drawing/2014/main" id="{7C4281DB-00DF-43A2-AB88-03962F14A82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4500" y="1076325"/>
              <a:ext cx="8470900" cy="241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50" name="Straight Connector 49">
              <a:extLst>
                <a:ext uri="{FF2B5EF4-FFF2-40B4-BE49-F238E27FC236}">
                  <a16:creationId xmlns:a16="http://schemas.microsoft.com/office/drawing/2014/main" id="{3601B305-101E-4985-8A40-3E75813623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65195" y="1828800"/>
              <a:ext cx="1930405" cy="0"/>
            </a:xfrm>
            <a:prstGeom prst="line">
              <a:avLst/>
            </a:prstGeom>
            <a:noFill/>
            <a:ln w="41275" cap="flat" cmpd="sng" algn="ctr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52" name="Picture 51">
            <a:extLst>
              <a:ext uri="{FF2B5EF4-FFF2-40B4-BE49-F238E27FC236}">
                <a16:creationId xmlns:a16="http://schemas.microsoft.com/office/drawing/2014/main" id="{E075D119-801F-4215-AC1F-B5328ADC551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435714" y="671141"/>
            <a:ext cx="525533" cy="994940"/>
          </a:xfrm>
          <a:prstGeom prst="rect">
            <a:avLst/>
          </a:prstGeom>
        </p:spPr>
      </p:pic>
      <p:sp>
        <p:nvSpPr>
          <p:cNvPr id="51" name="AutoShape 38">
            <a:extLst>
              <a:ext uri="{FF2B5EF4-FFF2-40B4-BE49-F238E27FC236}">
                <a16:creationId xmlns:a16="http://schemas.microsoft.com/office/drawing/2014/main" id="{40147186-F3AE-45FB-9A5F-7214A0B8D4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025" y="4583999"/>
            <a:ext cx="4629150" cy="515216"/>
          </a:xfrm>
          <a:prstGeom prst="wedgeRoundRectCallout">
            <a:avLst>
              <a:gd name="adj1" fmla="val 53160"/>
              <a:gd name="adj2" fmla="val -22827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Hey Bird: Should I take this event?</a:t>
            </a:r>
          </a:p>
        </p:txBody>
      </p:sp>
      <p:sp>
        <p:nvSpPr>
          <p:cNvPr id="55" name="AutoShape 38">
            <a:extLst>
              <a:ext uri="{FF2B5EF4-FFF2-40B4-BE49-F238E27FC236}">
                <a16:creationId xmlns:a16="http://schemas.microsoft.com/office/drawing/2014/main" id="{39F34116-7A63-45D5-A7EA-6FE014B8DF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29000" y="5773056"/>
            <a:ext cx="5386388" cy="932544"/>
          </a:xfrm>
          <a:prstGeom prst="wedgeRoundRectCallout">
            <a:avLst>
              <a:gd name="adj1" fmla="val 33797"/>
              <a:gd name="adj2" fmla="val -74127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Give the friend everything but this event</a:t>
            </a:r>
          </a:p>
          <a:p>
            <a:pPr defTabSz="68580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  <a:sym typeface="Symbol" pitchFamily="18" charset="2"/>
              </a:rPr>
              <a:t>and all events that overlap with it.</a:t>
            </a:r>
          </a:p>
        </p:txBody>
      </p:sp>
      <p:sp>
        <p:nvSpPr>
          <p:cNvPr id="57" name="Line 8">
            <a:extLst>
              <a:ext uri="{FF2B5EF4-FFF2-40B4-BE49-F238E27FC236}">
                <a16:creationId xmlns:a16="http://schemas.microsoft.com/office/drawing/2014/main" id="{D074708B-08C3-4339-92D2-87B45E275D6D}"/>
              </a:ext>
            </a:extLst>
          </p:cNvPr>
          <p:cNvSpPr>
            <a:spLocks noChangeShapeType="1"/>
          </p:cNvSpPr>
          <p:nvPr/>
        </p:nvSpPr>
        <p:spPr bwMode="auto">
          <a:xfrm>
            <a:off x="7416276" y="1694873"/>
            <a:ext cx="1267690" cy="2309"/>
          </a:xfrm>
          <a:prstGeom prst="line">
            <a:avLst/>
          </a:prstGeom>
          <a:noFill/>
          <a:ln w="38100">
            <a:solidFill>
              <a:srgbClr val="FF66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2D93D620-E831-4976-B7D1-25B3FFA72ED5}"/>
              </a:ext>
            </a:extLst>
          </p:cNvPr>
          <p:cNvSpPr/>
          <p:nvPr/>
        </p:nvSpPr>
        <p:spPr bwMode="auto">
          <a:xfrm>
            <a:off x="7621417" y="1431131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AB950064-FE3E-4171-94B1-0854AEC12025}"/>
              </a:ext>
            </a:extLst>
          </p:cNvPr>
          <p:cNvSpPr/>
          <p:nvPr/>
        </p:nvSpPr>
        <p:spPr bwMode="auto">
          <a:xfrm>
            <a:off x="7823200" y="18923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5E906CB5-1C4D-4DC8-AED9-2E14D95A0494}"/>
              </a:ext>
            </a:extLst>
          </p:cNvPr>
          <p:cNvSpPr/>
          <p:nvPr/>
        </p:nvSpPr>
        <p:spPr bwMode="auto">
          <a:xfrm>
            <a:off x="7409544" y="2360384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8" name="Freeform: Shape 17">
            <a:extLst>
              <a:ext uri="{FF2B5EF4-FFF2-40B4-BE49-F238E27FC236}">
                <a16:creationId xmlns:a16="http://schemas.microsoft.com/office/drawing/2014/main" id="{3861A57E-9EAA-4D07-AD37-0D5712CEDF24}"/>
              </a:ext>
            </a:extLst>
          </p:cNvPr>
          <p:cNvSpPr/>
          <p:nvPr/>
        </p:nvSpPr>
        <p:spPr bwMode="auto">
          <a:xfrm>
            <a:off x="6843486" y="26670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9" name="Freeform: Shape 18">
            <a:extLst>
              <a:ext uri="{FF2B5EF4-FFF2-40B4-BE49-F238E27FC236}">
                <a16:creationId xmlns:a16="http://schemas.microsoft.com/office/drawing/2014/main" id="{B0F6298E-21E9-42AC-B467-C0F8A1E482D2}"/>
              </a:ext>
            </a:extLst>
          </p:cNvPr>
          <p:cNvSpPr/>
          <p:nvPr/>
        </p:nvSpPr>
        <p:spPr bwMode="auto">
          <a:xfrm>
            <a:off x="6680200" y="1905000"/>
            <a:ext cx="939800" cy="469900"/>
          </a:xfrm>
          <a:custGeom>
            <a:avLst/>
            <a:gdLst>
              <a:gd name="connsiteX0" fmla="*/ 0 w 939800"/>
              <a:gd name="connsiteY0" fmla="*/ 469900 h 469900"/>
              <a:gd name="connsiteX1" fmla="*/ 482600 w 939800"/>
              <a:gd name="connsiteY1" fmla="*/ 63500 h 469900"/>
              <a:gd name="connsiteX2" fmla="*/ 508000 w 939800"/>
              <a:gd name="connsiteY2" fmla="*/ 457200 h 469900"/>
              <a:gd name="connsiteX3" fmla="*/ 939800 w 939800"/>
              <a:gd name="connsiteY3" fmla="*/ 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39800" h="469900">
                <a:moveTo>
                  <a:pt x="0" y="469900"/>
                </a:moveTo>
                <a:cubicBezTo>
                  <a:pt x="198966" y="267758"/>
                  <a:pt x="397933" y="65617"/>
                  <a:pt x="482600" y="63500"/>
                </a:cubicBezTo>
                <a:cubicBezTo>
                  <a:pt x="567267" y="61383"/>
                  <a:pt x="431800" y="467783"/>
                  <a:pt x="508000" y="457200"/>
                </a:cubicBezTo>
                <a:cubicBezTo>
                  <a:pt x="584200" y="446617"/>
                  <a:pt x="762000" y="223308"/>
                  <a:pt x="9398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868619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55" grpId="0" animBg="1"/>
      <p:bldP spid="57" grpId="0" animBg="1"/>
      <p:bldP spid="15" grpId="0" animBg="1"/>
      <p:bldP spid="16" grpId="0" animBg="1"/>
      <p:bldP spid="17" grpId="0" animBg="1"/>
      <p:bldP spid="18" grpId="0" animBg="1"/>
      <p:bldP spid="19" grpId="0" animBg="1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498" name="Text Box 2"/>
          <p:cNvSpPr txBox="1">
            <a:spLocks noChangeArrowheads="1"/>
          </p:cNvSpPr>
          <p:nvPr/>
        </p:nvSpPr>
        <p:spPr bwMode="auto">
          <a:xfrm>
            <a:off x="76200" y="1541463"/>
            <a:ext cx="9372600" cy="4154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Instances: </a:t>
            </a:r>
          </a:p>
          <a:p>
            <a:pPr lvl="1" eaLnBrk="1" hangingPunct="1">
              <a:buNone/>
            </a:pPr>
            <a:r>
              <a:rPr lang="en-US" sz="2400" dirty="0">
                <a:solidFill>
                  <a:srgbClr val="FFC000"/>
                </a:solidFill>
                <a:latin typeface="Times New Roman"/>
              </a:rPr>
              <a:t>    ∀ time 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[1..T], </a:t>
            </a:r>
            <a:r>
              <a:rPr lang="en-US" sz="2400" dirty="0">
                <a:solidFill>
                  <a:srgbClr val="FFC000"/>
                </a:solidFill>
                <a:latin typeface="Times New Roman"/>
              </a:rPr>
              <a:t>∀ stock 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S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b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 </a:t>
            </a:r>
            <a:r>
              <a:rPr lang="en-US" altLang="en-US" sz="2400" baseline="0" dirty="0">
                <a:solidFill>
                  <a:srgbClr val="FFC000"/>
                </a:solidFill>
              </a:rPr>
              <a:t>Prices</a:t>
            </a:r>
            <a:r>
              <a:rPr lang="en-US" sz="2400" dirty="0">
                <a:solidFill>
                  <a:srgbClr val="FFC000"/>
                </a:solidFill>
              </a:rPr>
              <a:t>(</a:t>
            </a:r>
            <a:r>
              <a:rPr lang="en-US" sz="2400" dirty="0" err="1">
                <a:solidFill>
                  <a:srgbClr val="FFC000"/>
                </a:solidFill>
              </a:rPr>
              <a:t>t,s</a:t>
            </a:r>
            <a:r>
              <a:rPr lang="en-US" sz="2400" dirty="0">
                <a:solidFill>
                  <a:srgbClr val="FFC000"/>
                </a:solidFill>
              </a:rPr>
              <a:t>) = </a:t>
            </a:r>
            <a:r>
              <a:rPr lang="en-US" sz="2400" dirty="0"/>
              <a:t>price stock </a:t>
            </a:r>
            <a:r>
              <a:rPr lang="en-US" sz="2400" dirty="0">
                <a:solidFill>
                  <a:srgbClr val="FFC000"/>
                </a:solidFill>
              </a:rPr>
              <a:t>s</a:t>
            </a:r>
            <a:r>
              <a:rPr lang="en-US" sz="2400" dirty="0"/>
              <a:t> on day </a:t>
            </a:r>
            <a:r>
              <a:rPr lang="en-US" sz="2400" dirty="0">
                <a:solidFill>
                  <a:srgbClr val="FFC000"/>
                </a:solidFill>
              </a:rPr>
              <a:t>t</a:t>
            </a:r>
            <a:endParaRPr lang="en-US" sz="2400" dirty="0"/>
          </a:p>
          <a:p>
            <a:pPr lvl="1" eaLnBrk="1" hangingPunct="1">
              <a:buNone/>
            </a:pPr>
            <a:r>
              <a:rPr lang="en-US" sz="2400" dirty="0"/>
              <a:t>      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Solutions: 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stock to buy, sell, or keep each day.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lang="en-US" altLang="en-US" sz="2400" noProof="0" dirty="0">
                <a:solidFill>
                  <a:srgbClr val="FFFFFF"/>
                </a:solidFill>
              </a:rPr>
              <a:t>You start with $1 on day t=1.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        </a:t>
            </a:r>
            <a:r>
              <a:rPr lang="en-US" altLang="en-US" sz="2400" dirty="0">
                <a:solidFill>
                  <a:srgbClr val="FFFFFF"/>
                </a:solidFill>
              </a:rPr>
              <a:t>Each day, you only need to hold one stock or </a:t>
            </a:r>
            <a:r>
              <a:rPr lang="en-US" altLang="en-US" sz="2400" noProof="0" dirty="0">
                <a:solidFill>
                  <a:srgbClr val="FFFFFF"/>
                </a:solidFill>
              </a:rPr>
              <a:t>cash.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        You can hold a non-integer amount of that stock.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of Solution: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amount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cash on day 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E618C5A7-D11A-45DD-A56C-0976B1CDDFB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78850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78F7369A-4FD9-4C0B-80CF-4336B93140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roup 29">
            <a:extLst>
              <a:ext uri="{FF2B5EF4-FFF2-40B4-BE49-F238E27FC236}">
                <a16:creationId xmlns:a16="http://schemas.microsoft.com/office/drawing/2014/main" id="{8816601F-53B2-4D31-938E-F5AE0705C2CE}"/>
              </a:ext>
            </a:extLst>
          </p:cNvPr>
          <p:cNvGrpSpPr>
            <a:grpSpLocks/>
          </p:cNvGrpSpPr>
          <p:nvPr/>
        </p:nvGrpSpPr>
        <p:grpSpPr bwMode="auto">
          <a:xfrm>
            <a:off x="1285542" y="5851807"/>
            <a:ext cx="917591" cy="929993"/>
            <a:chOff x="2065" y="1551"/>
            <a:chExt cx="1628" cy="1988"/>
          </a:xfrm>
        </p:grpSpPr>
        <p:sp>
          <p:nvSpPr>
            <p:cNvPr id="8" name="Freeform 30">
              <a:extLst>
                <a:ext uri="{FF2B5EF4-FFF2-40B4-BE49-F238E27FC236}">
                  <a16:creationId xmlns:a16="http://schemas.microsoft.com/office/drawing/2014/main" id="{50575EEC-C3C9-4BE3-9053-3123B8232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9" name="Freeform 31">
              <a:extLst>
                <a:ext uri="{FF2B5EF4-FFF2-40B4-BE49-F238E27FC236}">
                  <a16:creationId xmlns:a16="http://schemas.microsoft.com/office/drawing/2014/main" id="{62EC8F5A-85D2-4A0B-ACDC-FA8F3E2C8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0" name="Freeform 32">
              <a:extLst>
                <a:ext uri="{FF2B5EF4-FFF2-40B4-BE49-F238E27FC236}">
                  <a16:creationId xmlns:a16="http://schemas.microsoft.com/office/drawing/2014/main" id="{A9355777-EED2-498A-AB3C-A2E9965A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1" name="Freeform 33">
              <a:extLst>
                <a:ext uri="{FF2B5EF4-FFF2-40B4-BE49-F238E27FC236}">
                  <a16:creationId xmlns:a16="http://schemas.microsoft.com/office/drawing/2014/main" id="{21896795-8791-4E62-B4E6-4ADA3D163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2" name="Freeform 34">
              <a:extLst>
                <a:ext uri="{FF2B5EF4-FFF2-40B4-BE49-F238E27FC236}">
                  <a16:creationId xmlns:a16="http://schemas.microsoft.com/office/drawing/2014/main" id="{F767EDA5-AB5E-42F3-AEF7-3235E6A2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" name="Freeform 35">
              <a:extLst>
                <a:ext uri="{FF2B5EF4-FFF2-40B4-BE49-F238E27FC236}">
                  <a16:creationId xmlns:a16="http://schemas.microsoft.com/office/drawing/2014/main" id="{49E1D4F5-675C-43B7-A0EB-927332ED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4" name="Freeform 36">
              <a:extLst>
                <a:ext uri="{FF2B5EF4-FFF2-40B4-BE49-F238E27FC236}">
                  <a16:creationId xmlns:a16="http://schemas.microsoft.com/office/drawing/2014/main" id="{25DB511D-D104-4812-92C4-43FE296D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5" name="Freeform 37">
              <a:extLst>
                <a:ext uri="{FF2B5EF4-FFF2-40B4-BE49-F238E27FC236}">
                  <a16:creationId xmlns:a16="http://schemas.microsoft.com/office/drawing/2014/main" id="{A7B19E80-087E-4A15-A04E-5B09B243B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" name="Freeform 38">
              <a:extLst>
                <a:ext uri="{FF2B5EF4-FFF2-40B4-BE49-F238E27FC236}">
                  <a16:creationId xmlns:a16="http://schemas.microsoft.com/office/drawing/2014/main" id="{788CF669-45E5-495F-8C66-674634801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" name="Freeform 39">
              <a:extLst>
                <a:ext uri="{FF2B5EF4-FFF2-40B4-BE49-F238E27FC236}">
                  <a16:creationId xmlns:a16="http://schemas.microsoft.com/office/drawing/2014/main" id="{8217A18F-2D42-4C65-A211-7DE5AAFA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8" name="Freeform 40">
              <a:extLst>
                <a:ext uri="{FF2B5EF4-FFF2-40B4-BE49-F238E27FC236}">
                  <a16:creationId xmlns:a16="http://schemas.microsoft.com/office/drawing/2014/main" id="{5B574336-8F47-4401-9503-548F097BC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9" name="Freeform 41">
              <a:extLst>
                <a:ext uri="{FF2B5EF4-FFF2-40B4-BE49-F238E27FC236}">
                  <a16:creationId xmlns:a16="http://schemas.microsoft.com/office/drawing/2014/main" id="{08CD1BF4-1733-48A0-82C2-EFBBCA1F2B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0" name="Freeform 42">
              <a:extLst>
                <a:ext uri="{FF2B5EF4-FFF2-40B4-BE49-F238E27FC236}">
                  <a16:creationId xmlns:a16="http://schemas.microsoft.com/office/drawing/2014/main" id="{E4000CFE-ED8E-49D4-9491-E7E9C9C69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1" name="Freeform 43">
              <a:extLst>
                <a:ext uri="{FF2B5EF4-FFF2-40B4-BE49-F238E27FC236}">
                  <a16:creationId xmlns:a16="http://schemas.microsoft.com/office/drawing/2014/main" id="{F73456D4-FFFB-4D0D-AF45-3D3FDADA5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2" name="Freeform 44">
              <a:extLst>
                <a:ext uri="{FF2B5EF4-FFF2-40B4-BE49-F238E27FC236}">
                  <a16:creationId xmlns:a16="http://schemas.microsoft.com/office/drawing/2014/main" id="{E3BE8F74-F396-42E4-A0AC-DA07CCB1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3" name="Freeform 45">
              <a:extLst>
                <a:ext uri="{FF2B5EF4-FFF2-40B4-BE49-F238E27FC236}">
                  <a16:creationId xmlns:a16="http://schemas.microsoft.com/office/drawing/2014/main" id="{CA34E559-06D3-4598-BB15-24F36B8CD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4" name="Freeform 46">
              <a:extLst>
                <a:ext uri="{FF2B5EF4-FFF2-40B4-BE49-F238E27FC236}">
                  <a16:creationId xmlns:a16="http://schemas.microsoft.com/office/drawing/2014/main" id="{1FEA3A1A-23B6-4BD7-A54A-71E9456AB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25" name="AutoShape 35">
            <a:extLst>
              <a:ext uri="{FF2B5EF4-FFF2-40B4-BE49-F238E27FC236}">
                <a16:creationId xmlns:a16="http://schemas.microsoft.com/office/drawing/2014/main" id="{3739BB0D-951B-4011-802C-49F210AB59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5506" y="5613265"/>
            <a:ext cx="6659882" cy="1320935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The greedy algorithm says to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each day sell what you have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and buy what will go up the most over night.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B38848D-D4C9-43EB-8AF8-28277FF2E402}"/>
              </a:ext>
            </a:extLst>
          </p:cNvPr>
          <p:cNvGrpSpPr/>
          <p:nvPr/>
        </p:nvGrpSpPr>
        <p:grpSpPr>
          <a:xfrm>
            <a:off x="2133600" y="1541463"/>
            <a:ext cx="4095750" cy="714375"/>
            <a:chOff x="2133600" y="1541463"/>
            <a:chExt cx="4095750" cy="714375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C698405D-5B46-453F-80CB-7F3255B9F078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133600" y="1541463"/>
              <a:ext cx="4095750" cy="714375"/>
            </a:xfrm>
            <a:prstGeom prst="rect">
              <a:avLst/>
            </a:prstGeom>
          </p:spPr>
        </p:pic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38A5316A-7B05-4013-8322-D3D2CCA0EFF9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694941" y="1828800"/>
              <a:ext cx="152400" cy="1662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0833506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8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88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70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7049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7049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704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7049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7049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7049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7049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7049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7049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7049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7049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7049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0498" grpId="0" uiExpand="1" build="p" bldLvl="2" autoUpdateAnimBg="0"/>
      <p:bldP spid="6" grpId="0"/>
      <p:bldP spid="25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0498" name="Text Box 2"/>
          <p:cNvSpPr txBox="1">
            <a:spLocks noChangeArrowheads="1"/>
          </p:cNvSpPr>
          <p:nvPr/>
        </p:nvSpPr>
        <p:spPr bwMode="auto">
          <a:xfrm>
            <a:off x="76200" y="1541463"/>
            <a:ext cx="9372600" cy="41549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Instances: </a:t>
            </a:r>
          </a:p>
          <a:p>
            <a:pPr lvl="1" eaLnBrk="1" hangingPunct="1">
              <a:buNone/>
            </a:pPr>
            <a:r>
              <a:rPr lang="en-US" sz="2400" dirty="0">
                <a:solidFill>
                  <a:srgbClr val="FFC000"/>
                </a:solidFill>
                <a:latin typeface="Times New Roman"/>
              </a:rPr>
              <a:t>    ∀ time 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[1..T], </a:t>
            </a:r>
            <a:r>
              <a:rPr lang="en-US" sz="2400" dirty="0">
                <a:solidFill>
                  <a:srgbClr val="FFC000"/>
                </a:solidFill>
                <a:latin typeface="Times New Roman"/>
              </a:rPr>
              <a:t>∀ stock 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S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b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 </a:t>
            </a:r>
            <a:r>
              <a:rPr lang="en-US" altLang="en-US" sz="2400" baseline="0" dirty="0">
                <a:solidFill>
                  <a:srgbClr val="FFC000"/>
                </a:solidFill>
              </a:rPr>
              <a:t>Prices</a:t>
            </a:r>
            <a:r>
              <a:rPr lang="en-US" sz="2400" dirty="0">
                <a:solidFill>
                  <a:srgbClr val="FFC000"/>
                </a:solidFill>
              </a:rPr>
              <a:t>(</a:t>
            </a:r>
            <a:r>
              <a:rPr lang="en-US" sz="2400" dirty="0" err="1">
                <a:solidFill>
                  <a:srgbClr val="FFC000"/>
                </a:solidFill>
              </a:rPr>
              <a:t>t,s</a:t>
            </a:r>
            <a:r>
              <a:rPr lang="en-US" sz="2400" dirty="0">
                <a:solidFill>
                  <a:srgbClr val="FFC000"/>
                </a:solidFill>
              </a:rPr>
              <a:t>) = </a:t>
            </a:r>
            <a:r>
              <a:rPr lang="en-US" sz="2400" dirty="0"/>
              <a:t>price stock </a:t>
            </a:r>
            <a:r>
              <a:rPr lang="en-US" sz="2400" dirty="0">
                <a:solidFill>
                  <a:srgbClr val="FFC000"/>
                </a:solidFill>
              </a:rPr>
              <a:t>s</a:t>
            </a:r>
            <a:r>
              <a:rPr lang="en-US" sz="2400" dirty="0"/>
              <a:t> on day </a:t>
            </a:r>
            <a:r>
              <a:rPr lang="en-US" sz="2400" dirty="0">
                <a:solidFill>
                  <a:srgbClr val="FFC000"/>
                </a:solidFill>
              </a:rPr>
              <a:t>t</a:t>
            </a:r>
            <a:endParaRPr lang="en-US" sz="2400" dirty="0"/>
          </a:p>
          <a:p>
            <a:pPr lvl="1" eaLnBrk="1" hangingPunct="1">
              <a:buNone/>
            </a:pPr>
            <a:r>
              <a:rPr lang="en-US" sz="2400" dirty="0"/>
              <a:t>       Selling a stock costs an overhead of 3%.</a:t>
            </a:r>
            <a:r>
              <a:rPr lang="en-US" altLang="en-US" sz="2400" dirty="0">
                <a:solidFill>
                  <a:srgbClr val="FFFFFF"/>
                </a:solidFill>
              </a:rPr>
              <a:t>  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Solutions: 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stock to buy, sell, or keep each day.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lang="en-US" altLang="en-US" sz="2400" noProof="0" dirty="0">
                <a:solidFill>
                  <a:srgbClr val="FFFFFF"/>
                </a:solidFill>
              </a:rPr>
              <a:t>You start with $1 on day t=1.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        </a:t>
            </a:r>
            <a:r>
              <a:rPr lang="en-US" altLang="en-US" sz="2400" dirty="0">
                <a:solidFill>
                  <a:srgbClr val="FFFFFF"/>
                </a:solidFill>
              </a:rPr>
              <a:t>Each day, you only need to hold one stock or </a:t>
            </a:r>
            <a:r>
              <a:rPr lang="en-US" altLang="en-US" sz="2400" noProof="0" dirty="0">
                <a:solidFill>
                  <a:srgbClr val="FFFFFF"/>
                </a:solidFill>
              </a:rPr>
              <a:t>cash.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        You can hold a non-integer amount of that stock.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00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of Solution: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amount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cash on day T.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E618C5A7-D11A-45DD-A56C-0976B1CDDFB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78850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78F7369A-4FD9-4C0B-80CF-4336B931402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" name="Group 29">
            <a:extLst>
              <a:ext uri="{FF2B5EF4-FFF2-40B4-BE49-F238E27FC236}">
                <a16:creationId xmlns:a16="http://schemas.microsoft.com/office/drawing/2014/main" id="{851CE49C-BFAB-49F0-B43B-15D3373D39A9}"/>
              </a:ext>
            </a:extLst>
          </p:cNvPr>
          <p:cNvGrpSpPr>
            <a:grpSpLocks/>
          </p:cNvGrpSpPr>
          <p:nvPr/>
        </p:nvGrpSpPr>
        <p:grpSpPr bwMode="auto">
          <a:xfrm>
            <a:off x="1285542" y="5851807"/>
            <a:ext cx="917591" cy="929993"/>
            <a:chOff x="2065" y="1551"/>
            <a:chExt cx="1628" cy="1988"/>
          </a:xfrm>
        </p:grpSpPr>
        <p:sp>
          <p:nvSpPr>
            <p:cNvPr id="9" name="Freeform 30">
              <a:extLst>
                <a:ext uri="{FF2B5EF4-FFF2-40B4-BE49-F238E27FC236}">
                  <a16:creationId xmlns:a16="http://schemas.microsoft.com/office/drawing/2014/main" id="{10702F1F-646A-44C2-80C8-959BCE8BE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0" name="Freeform 31">
              <a:extLst>
                <a:ext uri="{FF2B5EF4-FFF2-40B4-BE49-F238E27FC236}">
                  <a16:creationId xmlns:a16="http://schemas.microsoft.com/office/drawing/2014/main" id="{AD6EBAF5-934C-467C-A60B-FE6418CEE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1" name="Freeform 32">
              <a:extLst>
                <a:ext uri="{FF2B5EF4-FFF2-40B4-BE49-F238E27FC236}">
                  <a16:creationId xmlns:a16="http://schemas.microsoft.com/office/drawing/2014/main" id="{B6DCF247-7A2E-44F6-A45B-C6EECF1E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2" name="Freeform 33">
              <a:extLst>
                <a:ext uri="{FF2B5EF4-FFF2-40B4-BE49-F238E27FC236}">
                  <a16:creationId xmlns:a16="http://schemas.microsoft.com/office/drawing/2014/main" id="{7DCA6F5C-F7D5-4C4D-B73F-F9C4D6F30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3" name="Freeform 34">
              <a:extLst>
                <a:ext uri="{FF2B5EF4-FFF2-40B4-BE49-F238E27FC236}">
                  <a16:creationId xmlns:a16="http://schemas.microsoft.com/office/drawing/2014/main" id="{8F8A5CFD-2152-48AF-9CCA-599470766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4" name="Freeform 35">
              <a:extLst>
                <a:ext uri="{FF2B5EF4-FFF2-40B4-BE49-F238E27FC236}">
                  <a16:creationId xmlns:a16="http://schemas.microsoft.com/office/drawing/2014/main" id="{A7EFD551-52B4-4893-9562-A9FA5DB1F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5" name="Freeform 36">
              <a:extLst>
                <a:ext uri="{FF2B5EF4-FFF2-40B4-BE49-F238E27FC236}">
                  <a16:creationId xmlns:a16="http://schemas.microsoft.com/office/drawing/2014/main" id="{5A049043-97B6-4ED6-9282-A1EA061B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6" name="Freeform 37">
              <a:extLst>
                <a:ext uri="{FF2B5EF4-FFF2-40B4-BE49-F238E27FC236}">
                  <a16:creationId xmlns:a16="http://schemas.microsoft.com/office/drawing/2014/main" id="{DCD1CBB6-4FBD-49A4-8733-20A484118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7" name="Freeform 38">
              <a:extLst>
                <a:ext uri="{FF2B5EF4-FFF2-40B4-BE49-F238E27FC236}">
                  <a16:creationId xmlns:a16="http://schemas.microsoft.com/office/drawing/2014/main" id="{C796B800-F84D-4318-A25E-285C9B6B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8" name="Freeform 39">
              <a:extLst>
                <a:ext uri="{FF2B5EF4-FFF2-40B4-BE49-F238E27FC236}">
                  <a16:creationId xmlns:a16="http://schemas.microsoft.com/office/drawing/2014/main" id="{E932D15A-4C63-45F7-991B-ECAA86C92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19" name="Freeform 40">
              <a:extLst>
                <a:ext uri="{FF2B5EF4-FFF2-40B4-BE49-F238E27FC236}">
                  <a16:creationId xmlns:a16="http://schemas.microsoft.com/office/drawing/2014/main" id="{299D8B30-3339-411C-8890-F55963237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0" name="Freeform 41">
              <a:extLst>
                <a:ext uri="{FF2B5EF4-FFF2-40B4-BE49-F238E27FC236}">
                  <a16:creationId xmlns:a16="http://schemas.microsoft.com/office/drawing/2014/main" id="{2F2EC33D-B1FC-4388-8E0B-D65C59816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1" name="Freeform 42">
              <a:extLst>
                <a:ext uri="{FF2B5EF4-FFF2-40B4-BE49-F238E27FC236}">
                  <a16:creationId xmlns:a16="http://schemas.microsoft.com/office/drawing/2014/main" id="{426A0E84-C033-4054-8B95-222915B6C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2" name="Freeform 43">
              <a:extLst>
                <a:ext uri="{FF2B5EF4-FFF2-40B4-BE49-F238E27FC236}">
                  <a16:creationId xmlns:a16="http://schemas.microsoft.com/office/drawing/2014/main" id="{FC4EF53C-35D8-441E-819D-302524728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3" name="Freeform 44">
              <a:extLst>
                <a:ext uri="{FF2B5EF4-FFF2-40B4-BE49-F238E27FC236}">
                  <a16:creationId xmlns:a16="http://schemas.microsoft.com/office/drawing/2014/main" id="{D7400494-3584-41B6-A729-9C7B313B8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4" name="Freeform 45">
              <a:extLst>
                <a:ext uri="{FF2B5EF4-FFF2-40B4-BE49-F238E27FC236}">
                  <a16:creationId xmlns:a16="http://schemas.microsoft.com/office/drawing/2014/main" id="{A123190C-7DC9-4294-872D-0727ED3E62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  <p:sp>
          <p:nvSpPr>
            <p:cNvPr id="25" name="Freeform 46">
              <a:extLst>
                <a:ext uri="{FF2B5EF4-FFF2-40B4-BE49-F238E27FC236}">
                  <a16:creationId xmlns:a16="http://schemas.microsoft.com/office/drawing/2014/main" id="{8910EBE1-D12D-4E87-AFC8-1FD22A1A5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endParaRPr lang="en-US" sz="2400">
                <a:solidFill>
                  <a:srgbClr val="FFFFFF"/>
                </a:solidFill>
                <a:latin typeface="Times New Roman"/>
              </a:endParaRPr>
            </a:p>
          </p:txBody>
        </p:sp>
      </p:grpSp>
      <p:sp>
        <p:nvSpPr>
          <p:cNvPr id="26" name="AutoShape 35">
            <a:extLst>
              <a:ext uri="{FF2B5EF4-FFF2-40B4-BE49-F238E27FC236}">
                <a16:creationId xmlns:a16="http://schemas.microsoft.com/office/drawing/2014/main" id="{616CD9B6-FEB2-4CC3-9756-0081621FAF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55506" y="5613265"/>
            <a:ext cx="6659882" cy="1320935"/>
          </a:xfrm>
          <a:prstGeom prst="wedgeRoundRectCallout">
            <a:avLst>
              <a:gd name="adj1" fmla="val -53324"/>
              <a:gd name="adj2" fmla="val -21789"/>
              <a:gd name="adj3" fmla="val 16667"/>
            </a:avLst>
          </a:prstGeom>
          <a:noFill/>
          <a:ln w="127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Maybe it is best to hold on to a stock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to avoid this service charge.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ie day trading is bad.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FF4B6E-52CE-481E-BACD-C96EB4BB9BF3}"/>
              </a:ext>
            </a:extLst>
          </p:cNvPr>
          <p:cNvGrpSpPr/>
          <p:nvPr/>
        </p:nvGrpSpPr>
        <p:grpSpPr>
          <a:xfrm>
            <a:off x="2133600" y="1541463"/>
            <a:ext cx="4095750" cy="714375"/>
            <a:chOff x="2133600" y="1541463"/>
            <a:chExt cx="4095750" cy="714375"/>
          </a:xfrm>
        </p:grpSpPr>
        <p:pic>
          <p:nvPicPr>
            <p:cNvPr id="28" name="Picture 27">
              <a:extLst>
                <a:ext uri="{FF2B5EF4-FFF2-40B4-BE49-F238E27FC236}">
                  <a16:creationId xmlns:a16="http://schemas.microsoft.com/office/drawing/2014/main" id="{5CEC4E62-B7D7-42C9-97CF-823018A7CA97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133600" y="1541463"/>
              <a:ext cx="4095750" cy="714375"/>
            </a:xfrm>
            <a:prstGeom prst="rect">
              <a:avLst/>
            </a:prstGeom>
          </p:spPr>
        </p:pic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EE1EC9D6-2D84-4D43-9B62-C569CE677D6D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2694941" y="1828800"/>
              <a:ext cx="152400" cy="16625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665169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7049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70498" grpId="0" uiExpand="1" build="p" bldLvl="2" autoUpdateAnimBg="0"/>
      <p:bldP spid="26" grpId="0" animBg="1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386388" cy="1295400"/>
          </a:xfrm>
          <a:prstGeom prst="wedgeRoundRectCallout">
            <a:avLst>
              <a:gd name="adj1" fmla="val -16564"/>
              <a:gd name="adj2" fmla="val -9159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Being in this state assumes that it is day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I am holding cash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baseline="0" dirty="0">
                <a:solidFill>
                  <a:srgbClr val="FFFFFF"/>
                </a:solidFill>
              </a:rPr>
              <a:t>ie</a:t>
            </a:r>
            <a:r>
              <a:rPr lang="en-US" altLang="en-US" sz="2400" dirty="0">
                <a:solidFill>
                  <a:srgbClr val="FFFFFF"/>
                </a:solidFill>
              </a:rPr>
              <a:t> have sold any stocks.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2828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/>
      <p:bldP spid="168" grpId="0"/>
      <p:bldP spid="90" grpId="0" animBg="1"/>
      <p:bldP spid="13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91" name="Rectangle 9">
            <a:extLst>
              <a:ext uri="{FF2B5EF4-FFF2-40B4-BE49-F238E27FC236}">
                <a16:creationId xmlns:a16="http://schemas.microsoft.com/office/drawing/2014/main" id="{F54626D0-E1CD-490B-9A1B-CA25FCAB4C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3499276"/>
            <a:ext cx="313258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08BFE1"/>
                </a:solidFill>
              </a:rPr>
              <a:t>maximize </a:t>
            </a:r>
            <a:r>
              <a:rPr lang="en-US" altLang="en-US" sz="2400" dirty="0">
                <a:solidFill>
                  <a:srgbClr val="FFC000"/>
                </a:solidFill>
              </a:rPr>
              <a:t>$</a:t>
            </a:r>
            <a:r>
              <a:rPr lang="en-US" altLang="en-US" sz="2400" dirty="0">
                <a:solidFill>
                  <a:srgbClr val="08BFE1"/>
                </a:solidFill>
              </a:rPr>
              <a:t> increase </a:t>
            </a:r>
            <a:br>
              <a:rPr lang="en-US" altLang="en-US" sz="2400" dirty="0">
                <a:solidFill>
                  <a:srgbClr val="08BFE1"/>
                </a:solidFill>
              </a:rPr>
            </a:br>
            <a:r>
              <a:rPr lang="en-US" altLang="en-US" sz="2400" dirty="0">
                <a:solidFill>
                  <a:srgbClr val="08BFE1"/>
                </a:solidFill>
              </a:rPr>
              <a:t>in time </a:t>
            </a:r>
            <a:r>
              <a:rPr lang="en-US" altLang="en-US" sz="2400" dirty="0">
                <a:solidFill>
                  <a:srgbClr val="FFC000"/>
                </a:solidFill>
              </a:rPr>
              <a:t>[1,t]</a:t>
            </a:r>
          </a:p>
        </p:txBody>
      </p:sp>
      <p:sp>
        <p:nvSpPr>
          <p:cNvPr id="92" name="Rectangle 9">
            <a:extLst>
              <a:ext uri="{FF2B5EF4-FFF2-40B4-BE49-F238E27FC236}">
                <a16:creationId xmlns:a16="http://schemas.microsoft.com/office/drawing/2014/main" id="{EE1FC222-1A95-4487-B672-41AC7CC3A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09037" y="4942826"/>
            <a:ext cx="666336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Two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subproblems with the same pre/post conditions.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8BFE1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Rectangle 9">
            <a:extLst>
              <a:ext uri="{FF2B5EF4-FFF2-40B4-BE49-F238E27FC236}">
                <a16:creationId xmlns:a16="http://schemas.microsoft.com/office/drawing/2014/main" id="{79906496-FF5F-4CB0-886F-9051488191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39811" y="3509540"/>
            <a:ext cx="3132589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08BFE1"/>
                </a:solidFill>
              </a:rPr>
              <a:t>Future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Sub-Problem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08BFE1"/>
                </a:solidFill>
              </a:rPr>
              <a:t>maximize </a:t>
            </a:r>
            <a:r>
              <a:rPr lang="en-US" altLang="en-US" sz="2400" dirty="0">
                <a:solidFill>
                  <a:srgbClr val="FFC000"/>
                </a:solidFill>
              </a:rPr>
              <a:t>$</a:t>
            </a:r>
            <a:r>
              <a:rPr lang="en-US" altLang="en-US" sz="2400" dirty="0">
                <a:solidFill>
                  <a:srgbClr val="08BFE1"/>
                </a:solidFill>
              </a:rPr>
              <a:t> increase </a:t>
            </a:r>
            <a:br>
              <a:rPr lang="en-US" altLang="en-US" sz="2400" dirty="0">
                <a:solidFill>
                  <a:srgbClr val="08BFE1"/>
                </a:solidFill>
              </a:rPr>
            </a:br>
            <a:r>
              <a:rPr lang="en-US" altLang="en-US" sz="2400" dirty="0">
                <a:solidFill>
                  <a:srgbClr val="08BFE1"/>
                </a:solidFill>
              </a:rPr>
              <a:t>in time </a:t>
            </a:r>
            <a:r>
              <a:rPr lang="en-US" altLang="en-US" sz="2400" dirty="0">
                <a:solidFill>
                  <a:srgbClr val="FFC000"/>
                </a:solidFill>
              </a:rPr>
              <a:t>[</a:t>
            </a:r>
            <a:r>
              <a:rPr lang="en-US" altLang="en-US" sz="2400" dirty="0" err="1">
                <a:solidFill>
                  <a:srgbClr val="FFC000"/>
                </a:solidFill>
              </a:rPr>
              <a:t>t,T</a:t>
            </a:r>
            <a:r>
              <a:rPr lang="en-US" altLang="en-US" sz="2400" dirty="0">
                <a:solidFill>
                  <a:srgbClr val="FFC000"/>
                </a:solidFill>
              </a:rPr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2542677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1" grpId="0"/>
      <p:bldP spid="92" grpId="0"/>
      <p:bldP spid="13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057210" cy="1631084"/>
          </a:xfrm>
          <a:prstGeom prst="wedgeRoundRectCallout">
            <a:avLst>
              <a:gd name="adj1" fmla="val -16564"/>
              <a:gd name="adj2" fmla="val -9159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Which stock should I buy now?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should I sell it?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(</a:t>
            </a:r>
            <a:r>
              <a:rPr lang="en-US" altLang="en-US" sz="2400" dirty="0">
                <a:solidFill>
                  <a:srgbClr val="FFFFFF"/>
                </a:solidFill>
              </a:rPr>
              <a:t>or should I hold my cash for now?)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6870533A-002F-40D8-AF47-BD2046500EF3}"/>
              </a:ext>
            </a:extLst>
          </p:cNvPr>
          <p:cNvSpPr>
            <a:spLocks/>
          </p:cNvSpPr>
          <p:nvPr/>
        </p:nvSpPr>
        <p:spPr bwMode="auto">
          <a:xfrm flipH="1">
            <a:off x="7760493" y="33633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AutoShape 58">
            <a:extLst>
              <a:ext uri="{FF2B5EF4-FFF2-40B4-BE49-F238E27FC236}">
                <a16:creationId xmlns:a16="http://schemas.microsoft.com/office/drawing/2014/main" id="{08152056-B985-4E7E-B2B9-ACCE710A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599" y="3983110"/>
            <a:ext cx="1905001" cy="1295400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s,t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´</a:t>
            </a:r>
            <a:endParaRPr lang="en-US" altLang="en-US" sz="2400" dirty="0"/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buy stock </a:t>
            </a:r>
            <a:r>
              <a:rPr lang="en-US" altLang="en-US" sz="2400" dirty="0">
                <a:solidFill>
                  <a:srgbClr val="FFC000"/>
                </a:solidFill>
              </a:rPr>
              <a:t>s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sell day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altLang="en-US" sz="2400" dirty="0">
              <a:solidFill>
                <a:srgbClr val="FFC000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</p:spTree>
    <p:extLst>
      <p:ext uri="{BB962C8B-B14F-4D97-AF65-F5344CB8AC3E}">
        <p14:creationId xmlns:p14="http://schemas.microsoft.com/office/powerpoint/2010/main" val="4118789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1211902"/>
          </a:xfrm>
          <a:prstGeom prst="wedgeRoundRectCallout">
            <a:avLst>
              <a:gd name="adj1" fmla="val -23759"/>
              <a:gd name="adj2" fmla="val -8920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Calculate increase by balancing units.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651925-7E5D-4AB1-8C41-00248AD46BDC}"/>
              </a:ext>
            </a:extLst>
          </p:cNvPr>
          <p:cNvSpPr/>
          <p:nvPr/>
        </p:nvSpPr>
        <p:spPr>
          <a:xfrm>
            <a:off x="1028104" y="5241412"/>
            <a:ext cx="192232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CF435CD-4593-4936-90B1-F64706B5BE3C}"/>
              </a:ext>
            </a:extLst>
          </p:cNvPr>
          <p:cNvSpPr/>
          <p:nvPr/>
        </p:nvSpPr>
        <p:spPr>
          <a:xfrm>
            <a:off x="2855688" y="5202073"/>
            <a:ext cx="148630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t)</a:t>
            </a:r>
            <a:endParaRPr lang="en-US" sz="2400" dirty="0"/>
          </a:p>
        </p:txBody>
      </p: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3BBE62B7-A50D-4C47-966C-4016A65F22A5}"/>
              </a:ext>
            </a:extLst>
          </p:cNvPr>
          <p:cNvCxnSpPr>
            <a:cxnSpLocks/>
          </p:cNvCxnSpPr>
          <p:nvPr/>
        </p:nvCxnSpPr>
        <p:spPr bwMode="auto">
          <a:xfrm flipV="1">
            <a:off x="3197474" y="5415324"/>
            <a:ext cx="1019922" cy="95180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44392151-7433-41D8-B750-9620D7C1A230}"/>
              </a:ext>
            </a:extLst>
          </p:cNvPr>
          <p:cNvGrpSpPr/>
          <p:nvPr/>
        </p:nvGrpSpPr>
        <p:grpSpPr>
          <a:xfrm>
            <a:off x="6296580" y="5487894"/>
            <a:ext cx="1255472" cy="369332"/>
            <a:chOff x="6046267" y="5772221"/>
            <a:chExt cx="1255472" cy="369332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ECE2F88-B7B8-4011-8911-925A1976BD3C}"/>
                </a:ext>
              </a:extLst>
            </p:cNvPr>
            <p:cNvSpPr/>
            <p:nvPr/>
          </p:nvSpPr>
          <p:spPr>
            <a:xfrm>
              <a:off x="6046267" y="5772221"/>
              <a:ext cx="1255472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</a:t>
              </a:r>
              <a:r>
                <a:rPr lang="en-US" altLang="en-US" sz="14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 on day t)</a:t>
              </a:r>
              <a:endParaRPr lang="en-US" sz="1800" dirty="0"/>
            </a:p>
          </p:txBody>
        </p: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2FCA29B-89A8-4C98-9911-0C70D200C04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05071" y="5822239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28" name="Straight Connector 27">
              <a:extLst>
                <a:ext uri="{FF2B5EF4-FFF2-40B4-BE49-F238E27FC236}">
                  <a16:creationId xmlns:a16="http://schemas.microsoft.com/office/drawing/2014/main" id="{BE9FB615-EF05-4A7B-A543-AB5214FBC8F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97309" y="5900392"/>
              <a:ext cx="1019922" cy="95180"/>
            </a:xfrm>
            <a:prstGeom prst="lin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9" name="Rectangle 28">
            <a:extLst>
              <a:ext uri="{FF2B5EF4-FFF2-40B4-BE49-F238E27FC236}">
                <a16:creationId xmlns:a16="http://schemas.microsoft.com/office/drawing/2014/main" id="{9E9D8F23-37BC-4079-9949-41EBB7228F4D}"/>
              </a:ext>
            </a:extLst>
          </p:cNvPr>
          <p:cNvSpPr/>
          <p:nvPr/>
        </p:nvSpPr>
        <p:spPr>
          <a:xfrm>
            <a:off x="1303454" y="6116063"/>
            <a:ext cx="21707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price(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s,t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(units?)</a:t>
            </a:r>
            <a:endParaRPr lang="en-US" sz="2400" dirty="0"/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3EB25EC-C60D-4B13-A72D-13896974613D}"/>
              </a:ext>
            </a:extLst>
          </p:cNvPr>
          <p:cNvGrpSpPr/>
          <p:nvPr/>
        </p:nvGrpSpPr>
        <p:grpSpPr>
          <a:xfrm>
            <a:off x="3516088" y="6050447"/>
            <a:ext cx="1243590" cy="655153"/>
            <a:chOff x="3516088" y="6019800"/>
            <a:chExt cx="1243590" cy="655153"/>
          </a:xfrm>
        </p:grpSpPr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DF4B808E-6D46-49A8-854C-408654232D85}"/>
                </a:ext>
              </a:extLst>
            </p:cNvPr>
            <p:cNvSpPr/>
            <p:nvPr/>
          </p:nvSpPr>
          <p:spPr>
            <a:xfrm>
              <a:off x="3529854" y="6305621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8BFE00DA-F1BC-46B4-B573-09133AB26006}"/>
                </a:ext>
              </a:extLst>
            </p:cNvPr>
            <p:cNvSpPr/>
            <p:nvPr/>
          </p:nvSpPr>
          <p:spPr>
            <a:xfrm>
              <a:off x="3516088" y="6019800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</a:t>
              </a:r>
              <a:r>
                <a:rPr lang="en-US" altLang="en-US" sz="14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 on day t)</a:t>
              </a:r>
              <a:endParaRPr lang="en-US" sz="1800" dirty="0"/>
            </a:p>
          </p:txBody>
        </p:sp>
        <p:cxnSp>
          <p:nvCxnSpPr>
            <p:cNvPr id="42" name="Straight Connector 41">
              <a:extLst>
                <a:ext uri="{FF2B5EF4-FFF2-40B4-BE49-F238E27FC236}">
                  <a16:creationId xmlns:a16="http://schemas.microsoft.com/office/drawing/2014/main" id="{C06132DC-AAC7-4032-B97A-7174395217F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575834" y="6350839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46" name="Rectangle 45">
            <a:extLst>
              <a:ext uri="{FF2B5EF4-FFF2-40B4-BE49-F238E27FC236}">
                <a16:creationId xmlns:a16="http://schemas.microsoft.com/office/drawing/2014/main" id="{8A1E5B40-7498-4AC8-A17A-8D851CBF9B9E}"/>
              </a:ext>
            </a:extLst>
          </p:cNvPr>
          <p:cNvSpPr/>
          <p:nvPr/>
        </p:nvSpPr>
        <p:spPr>
          <a:xfrm>
            <a:off x="4274442" y="5216587"/>
            <a:ext cx="35298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endParaRPr lang="en-US" sz="2400" dirty="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7C62DBF-832D-4F37-BF98-1F27D9A3CFDD}"/>
              </a:ext>
            </a:extLst>
          </p:cNvPr>
          <p:cNvSpPr/>
          <p:nvPr/>
        </p:nvSpPr>
        <p:spPr>
          <a:xfrm>
            <a:off x="1433000" y="4788193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50" name="Rectangle 49">
            <a:extLst>
              <a:ext uri="{FF2B5EF4-FFF2-40B4-BE49-F238E27FC236}">
                <a16:creationId xmlns:a16="http://schemas.microsoft.com/office/drawing/2014/main" id="{5EFAC13F-0723-4EE2-A3AE-FFF69C650F53}"/>
              </a:ext>
            </a:extLst>
          </p:cNvPr>
          <p:cNvSpPr/>
          <p:nvPr/>
        </p:nvSpPr>
        <p:spPr>
          <a:xfrm>
            <a:off x="3280341" y="4808570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B565B3-E2D2-4BE0-8832-31FD581B465F}"/>
              </a:ext>
            </a:extLst>
          </p:cNvPr>
          <p:cNvGrpSpPr/>
          <p:nvPr/>
        </p:nvGrpSpPr>
        <p:grpSpPr>
          <a:xfrm>
            <a:off x="4618409" y="5202073"/>
            <a:ext cx="2907053" cy="644824"/>
            <a:chOff x="4914957" y="5517047"/>
            <a:chExt cx="2907053" cy="644824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803F1CB-6E74-4491-898E-222B4C5F2D39}"/>
                </a:ext>
              </a:extLst>
            </p:cNvPr>
            <p:cNvSpPr/>
            <p:nvPr/>
          </p:nvSpPr>
          <p:spPr>
            <a:xfrm>
              <a:off x="6592186" y="5517047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10569A7-4D9F-4615-BA4F-95BA2EEE315B}"/>
                </a:ext>
              </a:extLst>
            </p:cNvPr>
            <p:cNvSpPr/>
            <p:nvPr/>
          </p:nvSpPr>
          <p:spPr>
            <a:xfrm>
              <a:off x="4914957" y="5700206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3F30969-89D7-4EBC-BF86-73C9DCAC1E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3000" y="5784725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7625036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18" grpId="0"/>
      <p:bldP spid="29" grpId="0"/>
      <p:bldP spid="46" grpId="0"/>
      <p:bldP spid="49" grpId="0"/>
      <p:bldP spid="50" grpId="0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1211902"/>
          </a:xfrm>
          <a:prstGeom prst="wedgeRoundRectCallout">
            <a:avLst>
              <a:gd name="adj1" fmla="val -23759"/>
              <a:gd name="adj2" fmla="val -8920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Calculate increase by balancing units.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651925-7E5D-4AB1-8C41-00248AD46BDC}"/>
              </a:ext>
            </a:extLst>
          </p:cNvPr>
          <p:cNvSpPr/>
          <p:nvPr/>
        </p:nvSpPr>
        <p:spPr>
          <a:xfrm>
            <a:off x="1028104" y="5241412"/>
            <a:ext cx="192232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7C62DBF-832D-4F37-BF98-1F27D9A3CFDD}"/>
              </a:ext>
            </a:extLst>
          </p:cNvPr>
          <p:cNvSpPr/>
          <p:nvPr/>
        </p:nvSpPr>
        <p:spPr>
          <a:xfrm>
            <a:off x="1433000" y="4788193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B565B3-E2D2-4BE0-8832-31FD581B465F}"/>
              </a:ext>
            </a:extLst>
          </p:cNvPr>
          <p:cNvGrpSpPr/>
          <p:nvPr/>
        </p:nvGrpSpPr>
        <p:grpSpPr>
          <a:xfrm>
            <a:off x="3124200" y="5144017"/>
            <a:ext cx="2355249" cy="702880"/>
            <a:chOff x="4914957" y="5458991"/>
            <a:chExt cx="2355249" cy="702880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803F1CB-6E74-4491-898E-222B4C5F2D39}"/>
                </a:ext>
              </a:extLst>
            </p:cNvPr>
            <p:cNvSpPr/>
            <p:nvPr/>
          </p:nvSpPr>
          <p:spPr>
            <a:xfrm>
              <a:off x="6040382" y="5458991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10569A7-4D9F-4615-BA4F-95BA2EEE315B}"/>
                </a:ext>
              </a:extLst>
            </p:cNvPr>
            <p:cNvSpPr/>
            <p:nvPr/>
          </p:nvSpPr>
          <p:spPr>
            <a:xfrm>
              <a:off x="4914957" y="5700206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3F30969-89D7-4EBC-BF86-73C9DCAC1E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3000" y="5784725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2CEF0E72-780B-4BA0-9112-42045C41B2E9}"/>
              </a:ext>
            </a:extLst>
          </p:cNvPr>
          <p:cNvCxnSpPr>
            <a:cxnSpLocks/>
          </p:cNvCxnSpPr>
          <p:nvPr/>
        </p:nvCxnSpPr>
        <p:spPr bwMode="auto">
          <a:xfrm flipV="1">
            <a:off x="4328886" y="5304566"/>
            <a:ext cx="1019922" cy="95180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38" name="Rectangle 37">
            <a:extLst>
              <a:ext uri="{FF2B5EF4-FFF2-40B4-BE49-F238E27FC236}">
                <a16:creationId xmlns:a16="http://schemas.microsoft.com/office/drawing/2014/main" id="{F175D348-C576-49A3-BCBB-BF28268D0261}"/>
              </a:ext>
            </a:extLst>
          </p:cNvPr>
          <p:cNvSpPr/>
          <p:nvPr/>
        </p:nvSpPr>
        <p:spPr>
          <a:xfrm>
            <a:off x="5410200" y="5231101"/>
            <a:ext cx="35298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endParaRPr lang="en-US" sz="2400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6D7F35F-A7E4-4D60-BDF2-57AE279D346A}"/>
              </a:ext>
            </a:extLst>
          </p:cNvPr>
          <p:cNvSpPr/>
          <p:nvPr/>
        </p:nvSpPr>
        <p:spPr>
          <a:xfrm>
            <a:off x="2855688" y="5202073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endParaRPr lang="en-US" sz="2400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E9E1E92-16AB-48B7-9A2F-45B5103A34AF}"/>
              </a:ext>
            </a:extLst>
          </p:cNvPr>
          <p:cNvSpPr/>
          <p:nvPr/>
        </p:nvSpPr>
        <p:spPr>
          <a:xfrm>
            <a:off x="3280341" y="4808570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45" name="Rectangle 44">
            <a:extLst>
              <a:ext uri="{FF2B5EF4-FFF2-40B4-BE49-F238E27FC236}">
                <a16:creationId xmlns:a16="http://schemas.microsoft.com/office/drawing/2014/main" id="{88BDA428-D182-4B2A-9524-02A7ACB30705}"/>
              </a:ext>
            </a:extLst>
          </p:cNvPr>
          <p:cNvSpPr/>
          <p:nvPr/>
        </p:nvSpPr>
        <p:spPr>
          <a:xfrm>
            <a:off x="5943600" y="5201990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lang="en-US" sz="2400" dirty="0"/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6B12867C-8B62-4F5D-8787-4ED28881571F}"/>
              </a:ext>
            </a:extLst>
          </p:cNvPr>
          <p:cNvGrpSpPr/>
          <p:nvPr/>
        </p:nvGrpSpPr>
        <p:grpSpPr>
          <a:xfrm>
            <a:off x="6213045" y="5487894"/>
            <a:ext cx="1229825" cy="369332"/>
            <a:chOff x="6059091" y="5772221"/>
            <a:chExt cx="1229825" cy="369332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F9A2E4BE-6763-497A-8977-C4A720AA36CC}"/>
                </a:ext>
              </a:extLst>
            </p:cNvPr>
            <p:cNvSpPr/>
            <p:nvPr/>
          </p:nvSpPr>
          <p:spPr>
            <a:xfrm>
              <a:off x="6059091" y="5772221"/>
              <a:ext cx="1229825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C3D0D8CC-55FD-40D0-9916-DA2DF99DE58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05071" y="5822239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D0333CCE-8FDA-4535-B0DC-47BD79590BF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97309" y="5900392"/>
              <a:ext cx="1019922" cy="95180"/>
            </a:xfrm>
            <a:prstGeom prst="lin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12C8ECCC-5403-4648-9E6D-2FC339F18F2B}"/>
              </a:ext>
            </a:extLst>
          </p:cNvPr>
          <p:cNvSpPr/>
          <p:nvPr/>
        </p:nvSpPr>
        <p:spPr>
          <a:xfrm>
            <a:off x="6175321" y="5202073"/>
            <a:ext cx="13067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(s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13345961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45" grpId="0"/>
      <p:bldP spid="35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BF5215FF-0A42-48A4-89DB-D4FCE0D96E0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4633686" y="2750142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Bird-Friend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Focus on my instance,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3310" y="3638781"/>
            <a:ext cx="22860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 dirty="0">
                <a:solidFill>
                  <a:srgbClr val="FFFFFF"/>
                </a:solidFill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5"/>
            <a:ext cx="9094990" cy="2701448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0" name="Picture 69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551C926-6EAB-4A91-BCB9-7A6622DC4A0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4804233"/>
            <a:ext cx="723850" cy="741304"/>
          </a:xfrm>
          <a:prstGeom prst="rect">
            <a:avLst/>
          </a:prstGeom>
        </p:spPr>
      </p:pic>
      <p:sp>
        <p:nvSpPr>
          <p:cNvPr id="72" name="AutoShape 58">
            <a:extLst>
              <a:ext uri="{FF2B5EF4-FFF2-40B4-BE49-F238E27FC236}">
                <a16:creationId xmlns:a16="http://schemas.microsoft.com/office/drawing/2014/main" id="{F57F07A5-94D1-460F-9F7B-697E14E137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4141" y="4800601"/>
            <a:ext cx="4752623" cy="1295400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4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The hardest part of designing such an algorithm is captured in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“The bird-friend Algorithm”</a:t>
            </a:r>
          </a:p>
        </p:txBody>
      </p:sp>
      <p:sp>
        <p:nvSpPr>
          <p:cNvPr id="74" name="Text Box 3">
            <a:extLst>
              <a:ext uri="{FF2B5EF4-FFF2-40B4-BE49-F238E27FC236}">
                <a16:creationId xmlns:a16="http://schemas.microsoft.com/office/drawing/2014/main" id="{C4AF6AD5-C952-42C7-8A3A-3EF56B879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5" name="Text Box 3">
            <a:extLst>
              <a:ext uri="{FF2B5EF4-FFF2-40B4-BE49-F238E27FC236}">
                <a16:creationId xmlns:a16="http://schemas.microsoft.com/office/drawing/2014/main" id="{F709DFD7-9293-4AFE-ABF1-1F2D42045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AD8CE4C8-8EE4-4A0A-B7F3-D54B408295A7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77" name="Picture 3" descr="question">
            <a:extLst>
              <a:ext uri="{FF2B5EF4-FFF2-40B4-BE49-F238E27FC236}">
                <a16:creationId xmlns:a16="http://schemas.microsoft.com/office/drawing/2014/main" id="{486509A7-A4D0-45CF-B500-BB459F794E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7059882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" name="Group 77">
            <a:extLst>
              <a:ext uri="{FF2B5EF4-FFF2-40B4-BE49-F238E27FC236}">
                <a16:creationId xmlns:a16="http://schemas.microsoft.com/office/drawing/2014/main" id="{3377ED98-54E7-48B1-BF08-FDF912449005}"/>
              </a:ext>
            </a:extLst>
          </p:cNvPr>
          <p:cNvGrpSpPr/>
          <p:nvPr/>
        </p:nvGrpSpPr>
        <p:grpSpPr>
          <a:xfrm flipH="1">
            <a:off x="8231911" y="4016807"/>
            <a:ext cx="740904" cy="750888"/>
            <a:chOff x="7543800" y="677863"/>
            <a:chExt cx="740904" cy="750888"/>
          </a:xfrm>
        </p:grpSpPr>
        <p:sp>
          <p:nvSpPr>
            <p:cNvPr id="79" name="AutoShape 3">
              <a:extLst>
                <a:ext uri="{FF2B5EF4-FFF2-40B4-BE49-F238E27FC236}">
                  <a16:creationId xmlns:a16="http://schemas.microsoft.com/office/drawing/2014/main" id="{788BEB3E-02E6-422A-AC1A-47B1BFF2D4F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5">
              <a:extLst>
                <a:ext uri="{FF2B5EF4-FFF2-40B4-BE49-F238E27FC236}">
                  <a16:creationId xmlns:a16="http://schemas.microsoft.com/office/drawing/2014/main" id="{6BADA26F-69AE-4921-9F82-620BC812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">
              <a:extLst>
                <a:ext uri="{FF2B5EF4-FFF2-40B4-BE49-F238E27FC236}">
                  <a16:creationId xmlns:a16="http://schemas.microsoft.com/office/drawing/2014/main" id="{505AE0ED-BC22-431F-B369-C0AA3C59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2" name="Freeform 7">
              <a:extLst>
                <a:ext uri="{FF2B5EF4-FFF2-40B4-BE49-F238E27FC236}">
                  <a16:creationId xmlns:a16="http://schemas.microsoft.com/office/drawing/2014/main" id="{3FE50E45-DBC5-47BB-B3B7-CE4FE482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" name="Freeform 27">
            <a:extLst>
              <a:ext uri="{FF2B5EF4-FFF2-40B4-BE49-F238E27FC236}">
                <a16:creationId xmlns:a16="http://schemas.microsoft.com/office/drawing/2014/main" id="{3FD0CCCE-A924-498E-A448-4D922F3AACF0}"/>
              </a:ext>
            </a:extLst>
          </p:cNvPr>
          <p:cNvSpPr>
            <a:spLocks/>
          </p:cNvSpPr>
          <p:nvPr/>
        </p:nvSpPr>
        <p:spPr bwMode="auto">
          <a:xfrm flipH="1">
            <a:off x="8167547" y="4415404"/>
            <a:ext cx="607162" cy="583515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  <a:gd name="connsiteX0" fmla="*/ 12778 w 12778"/>
              <a:gd name="connsiteY0" fmla="*/ 0 h 15397"/>
              <a:gd name="connsiteX1" fmla="*/ 0 w 12778"/>
              <a:gd name="connsiteY1" fmla="*/ 15397 h 15397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54447 w 154447"/>
              <a:gd name="connsiteY0" fmla="*/ 0 h 11588"/>
              <a:gd name="connsiteX1" fmla="*/ 0 w 154447"/>
              <a:gd name="connsiteY1" fmla="*/ 11588 h 11588"/>
              <a:gd name="connsiteX0" fmla="*/ 154447 w 154447"/>
              <a:gd name="connsiteY0" fmla="*/ 0 h 12270"/>
              <a:gd name="connsiteX1" fmla="*/ 0 w 154447"/>
              <a:gd name="connsiteY1" fmla="*/ 12270 h 1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447" h="12270">
                <a:moveTo>
                  <a:pt x="154447" y="0"/>
                </a:moveTo>
                <a:lnTo>
                  <a:pt x="0" y="12270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84" name="Picture 83">
            <a:extLst>
              <a:ext uri="{FF2B5EF4-FFF2-40B4-BE49-F238E27FC236}">
                <a16:creationId xmlns:a16="http://schemas.microsoft.com/office/drawing/2014/main" id="{F97E22EC-9A28-4C1B-8FC0-A3009365AE1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1956436">
            <a:off x="8574452" y="3995509"/>
            <a:ext cx="417672" cy="790737"/>
          </a:xfrm>
          <a:prstGeom prst="rect">
            <a:avLst/>
          </a:prstGeom>
        </p:spPr>
      </p:pic>
      <p:pic>
        <p:nvPicPr>
          <p:cNvPr id="85" name="Picture 84">
            <a:extLst>
              <a:ext uri="{FF2B5EF4-FFF2-40B4-BE49-F238E27FC236}">
                <a16:creationId xmlns:a16="http://schemas.microsoft.com/office/drawing/2014/main" id="{7CB2BB49-8C52-4D79-AF20-F2219123CD3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1911" y="4685953"/>
            <a:ext cx="302053" cy="571847"/>
          </a:xfrm>
          <a:prstGeom prst="rect">
            <a:avLst/>
          </a:prstGeom>
        </p:spPr>
      </p:pic>
      <p:sp>
        <p:nvSpPr>
          <p:cNvPr id="86" name="Freeform 21">
            <a:extLst>
              <a:ext uri="{FF2B5EF4-FFF2-40B4-BE49-F238E27FC236}">
                <a16:creationId xmlns:a16="http://schemas.microsoft.com/office/drawing/2014/main" id="{CAEF368E-6CB0-4ABD-9F12-3C1AE06FF644}"/>
              </a:ext>
            </a:extLst>
          </p:cNvPr>
          <p:cNvSpPr>
            <a:spLocks/>
          </p:cNvSpPr>
          <p:nvPr/>
        </p:nvSpPr>
        <p:spPr bwMode="auto">
          <a:xfrm>
            <a:off x="8078342" y="5034188"/>
            <a:ext cx="757365" cy="1744783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  <a:gd name="connsiteX0" fmla="*/ 8235 w 11640"/>
              <a:gd name="connsiteY0" fmla="*/ 0 h 10000"/>
              <a:gd name="connsiteX1" fmla="*/ 4706 w 11640"/>
              <a:gd name="connsiteY1" fmla="*/ 3438 h 10000"/>
              <a:gd name="connsiteX2" fmla="*/ 11640 w 11640"/>
              <a:gd name="connsiteY2" fmla="*/ 6897 h 10000"/>
              <a:gd name="connsiteX3" fmla="*/ 0 w 11640"/>
              <a:gd name="connsiteY3" fmla="*/ 10000 h 10000"/>
              <a:gd name="connsiteX0" fmla="*/ 7415 w 10820"/>
              <a:gd name="connsiteY0" fmla="*/ 0 h 10584"/>
              <a:gd name="connsiteX1" fmla="*/ 3886 w 10820"/>
              <a:gd name="connsiteY1" fmla="*/ 3438 h 10584"/>
              <a:gd name="connsiteX2" fmla="*/ 10820 w 10820"/>
              <a:gd name="connsiteY2" fmla="*/ 6897 h 10584"/>
              <a:gd name="connsiteX3" fmla="*/ 0 w 10820"/>
              <a:gd name="connsiteY3" fmla="*/ 10584 h 10584"/>
              <a:gd name="connsiteX0" fmla="*/ 8399 w 11804"/>
              <a:gd name="connsiteY0" fmla="*/ 0 h 10501"/>
              <a:gd name="connsiteX1" fmla="*/ 4870 w 11804"/>
              <a:gd name="connsiteY1" fmla="*/ 3438 h 10501"/>
              <a:gd name="connsiteX2" fmla="*/ 11804 w 11804"/>
              <a:gd name="connsiteY2" fmla="*/ 6897 h 10501"/>
              <a:gd name="connsiteX3" fmla="*/ 0 w 11804"/>
              <a:gd name="connsiteY3" fmla="*/ 10501 h 10501"/>
              <a:gd name="connsiteX0" fmla="*/ 8399 w 10984"/>
              <a:gd name="connsiteY0" fmla="*/ 0 h 10501"/>
              <a:gd name="connsiteX1" fmla="*/ 4870 w 10984"/>
              <a:gd name="connsiteY1" fmla="*/ 3438 h 10501"/>
              <a:gd name="connsiteX2" fmla="*/ 10984 w 10984"/>
              <a:gd name="connsiteY2" fmla="*/ 7064 h 10501"/>
              <a:gd name="connsiteX3" fmla="*/ 0 w 10984"/>
              <a:gd name="connsiteY3" fmla="*/ 10501 h 10501"/>
              <a:gd name="connsiteX0" fmla="*/ 10121 w 10984"/>
              <a:gd name="connsiteY0" fmla="*/ 0 h 10103"/>
              <a:gd name="connsiteX1" fmla="*/ 4870 w 10984"/>
              <a:gd name="connsiteY1" fmla="*/ 3040 h 10103"/>
              <a:gd name="connsiteX2" fmla="*/ 10984 w 10984"/>
              <a:gd name="connsiteY2" fmla="*/ 6666 h 10103"/>
              <a:gd name="connsiteX3" fmla="*/ 0 w 10984"/>
              <a:gd name="connsiteY3" fmla="*/ 10103 h 10103"/>
              <a:gd name="connsiteX0" fmla="*/ 10121 w 10121"/>
              <a:gd name="connsiteY0" fmla="*/ 0 h 10103"/>
              <a:gd name="connsiteX1" fmla="*/ 4870 w 10121"/>
              <a:gd name="connsiteY1" fmla="*/ 3040 h 10103"/>
              <a:gd name="connsiteX2" fmla="*/ 9262 w 10121"/>
              <a:gd name="connsiteY2" fmla="*/ 7223 h 10103"/>
              <a:gd name="connsiteX3" fmla="*/ 0 w 10121"/>
              <a:gd name="connsiteY3" fmla="*/ 10103 h 10103"/>
              <a:gd name="connsiteX0" fmla="*/ 8556 w 8556"/>
              <a:gd name="connsiteY0" fmla="*/ 0 h 10023"/>
              <a:gd name="connsiteX1" fmla="*/ 3305 w 8556"/>
              <a:gd name="connsiteY1" fmla="*/ 3040 h 10023"/>
              <a:gd name="connsiteX2" fmla="*/ 7697 w 8556"/>
              <a:gd name="connsiteY2" fmla="*/ 7223 h 10023"/>
              <a:gd name="connsiteX3" fmla="*/ 0 w 8556"/>
              <a:gd name="connsiteY3" fmla="*/ 10023 h 10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56" h="10023">
                <a:moveTo>
                  <a:pt x="8556" y="0"/>
                </a:moveTo>
                <a:lnTo>
                  <a:pt x="3305" y="3040"/>
                </a:lnTo>
                <a:lnTo>
                  <a:pt x="7697" y="7223"/>
                </a:lnTo>
                <a:lnTo>
                  <a:pt x="0" y="10023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87" name="Picture 86">
            <a:extLst>
              <a:ext uri="{FF2B5EF4-FFF2-40B4-BE49-F238E27FC236}">
                <a16:creationId xmlns:a16="http://schemas.microsoft.com/office/drawing/2014/main" id="{13DF30FD-2887-454D-B428-8EB5B295067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20946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795505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42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6563 -0.04815 L 3.33333E-6 2.22222E-6 " pathEditMode="relative" rAng="0" ptsTypes="AA">
                                      <p:cBhvr>
                                        <p:cTn id="55" dur="8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281" y="240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6" fill="hold">
                      <p:stCondLst>
                        <p:cond delay="indefinite"/>
                      </p:stCondLst>
                      <p:childTnLst>
                        <p:par>
                          <p:cTn id="57" fill="hold">
                            <p:stCondLst>
                              <p:cond delay="0"/>
                            </p:stCondLst>
                            <p:childTnLst>
                              <p:par>
                                <p:cTn id="58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2" fill="hold">
                      <p:stCondLst>
                        <p:cond delay="indefinite"/>
                      </p:stCondLst>
                      <p:childTnLst>
                        <p:par>
                          <p:cTn id="63" fill="hold">
                            <p:stCondLst>
                              <p:cond delay="0"/>
                            </p:stCondLst>
                            <p:childTnLst>
                              <p:par>
                                <p:cTn id="6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>
                      <p:stCondLst>
                        <p:cond delay="indefinite"/>
                      </p:stCondLst>
                      <p:childTnLst>
                        <p:par>
                          <p:cTn id="67" fill="hold">
                            <p:stCondLst>
                              <p:cond delay="0"/>
                            </p:stCondLst>
                            <p:childTnLst>
                              <p:par>
                                <p:cTn id="68" presetID="2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up)">
                                      <p:cBhvr>
                                        <p:cTn id="70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50" grpId="0"/>
      <p:bldP spid="51" grpId="0"/>
      <p:bldP spid="52" grpId="0"/>
      <p:bldP spid="72" grpId="0" animBg="1"/>
      <p:bldP spid="83" grpId="0" animBg="1"/>
      <p:bldP spid="86" grpId="0" animBg="1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1211902"/>
          </a:xfrm>
          <a:prstGeom prst="wedgeRoundRectCallout">
            <a:avLst>
              <a:gd name="adj1" fmla="val -23759"/>
              <a:gd name="adj2" fmla="val -8920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Calculate increase by balancing units.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651925-7E5D-4AB1-8C41-00248AD46BDC}"/>
              </a:ext>
            </a:extLst>
          </p:cNvPr>
          <p:cNvSpPr/>
          <p:nvPr/>
        </p:nvSpPr>
        <p:spPr>
          <a:xfrm>
            <a:off x="1028104" y="5241412"/>
            <a:ext cx="192232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7C62DBF-832D-4F37-BF98-1F27D9A3CFDD}"/>
              </a:ext>
            </a:extLst>
          </p:cNvPr>
          <p:cNvSpPr/>
          <p:nvPr/>
        </p:nvSpPr>
        <p:spPr>
          <a:xfrm>
            <a:off x="1433000" y="4788193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B565B3-E2D2-4BE0-8832-31FD581B465F}"/>
              </a:ext>
            </a:extLst>
          </p:cNvPr>
          <p:cNvGrpSpPr/>
          <p:nvPr/>
        </p:nvGrpSpPr>
        <p:grpSpPr>
          <a:xfrm>
            <a:off x="3124200" y="5144017"/>
            <a:ext cx="2393721" cy="702880"/>
            <a:chOff x="4914957" y="5458991"/>
            <a:chExt cx="2393721" cy="702880"/>
          </a:xfrm>
        </p:grpSpPr>
        <p:sp>
          <p:nvSpPr>
            <p:cNvPr id="20" name="Rectangle 19">
              <a:extLst>
                <a:ext uri="{FF2B5EF4-FFF2-40B4-BE49-F238E27FC236}">
                  <a16:creationId xmlns:a16="http://schemas.microsoft.com/office/drawing/2014/main" id="{B803F1CB-6E74-4491-898E-222B4C5F2D39}"/>
                </a:ext>
              </a:extLst>
            </p:cNvPr>
            <p:cNvSpPr/>
            <p:nvPr/>
          </p:nvSpPr>
          <p:spPr>
            <a:xfrm>
              <a:off x="6001910" y="5458991"/>
              <a:ext cx="130676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</a:t>
              </a:r>
              <a:r>
                <a:rPr lang="el-GR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1800" dirty="0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10569A7-4D9F-4615-BA4F-95BA2EEE315B}"/>
                </a:ext>
              </a:extLst>
            </p:cNvPr>
            <p:cNvSpPr/>
            <p:nvPr/>
          </p:nvSpPr>
          <p:spPr>
            <a:xfrm>
              <a:off x="4914957" y="5700206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3F30969-89D7-4EBC-BF86-73C9DCAC1E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3000" y="5784725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2C0AE974-07B2-441F-A579-0B441BCE4D8F}"/>
              </a:ext>
            </a:extLst>
          </p:cNvPr>
          <p:cNvSpPr/>
          <p:nvPr/>
        </p:nvSpPr>
        <p:spPr>
          <a:xfrm>
            <a:off x="5638800" y="5058228"/>
            <a:ext cx="13885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price(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s,t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2400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6D7F35F-A7E4-4D60-BDF2-57AE279D346A}"/>
              </a:ext>
            </a:extLst>
          </p:cNvPr>
          <p:cNvSpPr/>
          <p:nvPr/>
        </p:nvSpPr>
        <p:spPr>
          <a:xfrm>
            <a:off x="2855688" y="5202073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endParaRPr lang="en-US" sz="2400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E9E1E92-16AB-48B7-9A2F-45B5103A34AF}"/>
              </a:ext>
            </a:extLst>
          </p:cNvPr>
          <p:cNvSpPr/>
          <p:nvPr/>
        </p:nvSpPr>
        <p:spPr>
          <a:xfrm>
            <a:off x="3280341" y="4808570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DDD0DAE5-9D0F-4184-B219-124135C8FC5B}"/>
              </a:ext>
            </a:extLst>
          </p:cNvPr>
          <p:cNvGrpSpPr/>
          <p:nvPr/>
        </p:nvGrpSpPr>
        <p:grpSpPr>
          <a:xfrm>
            <a:off x="6925786" y="5436382"/>
            <a:ext cx="1306768" cy="369332"/>
            <a:chOff x="6020620" y="5772221"/>
            <a:chExt cx="1306768" cy="369332"/>
          </a:xfrm>
        </p:grpSpPr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3C907FF3-A73B-419E-BDE4-A416131BCFA7}"/>
                </a:ext>
              </a:extLst>
            </p:cNvPr>
            <p:cNvSpPr/>
            <p:nvPr/>
          </p:nvSpPr>
          <p:spPr>
            <a:xfrm>
              <a:off x="6020620" y="5772221"/>
              <a:ext cx="130676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</a:t>
              </a:r>
              <a:r>
                <a:rPr lang="el-GR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1800" dirty="0"/>
            </a:p>
          </p:txBody>
        </p: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DF903F9E-14BC-4647-BF00-2E0114D40A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05071" y="5822239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472420DA-C28D-465E-97E6-EAF6610746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139253" y="5926631"/>
              <a:ext cx="1019922" cy="95180"/>
            </a:xfrm>
            <a:prstGeom prst="line">
              <a:avLst/>
            </a:prstGeom>
            <a:noFill/>
            <a:ln w="127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A9E8F27A-5A33-4612-AE94-28180EB33E3E}"/>
              </a:ext>
            </a:extLst>
          </p:cNvPr>
          <p:cNvSpPr/>
          <p:nvPr/>
        </p:nvSpPr>
        <p:spPr>
          <a:xfrm>
            <a:off x="6926533" y="5150561"/>
            <a:ext cx="13067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1800" dirty="0"/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3B83F7AC-EE4B-49D1-B6AA-FC02A3D4CDC8}"/>
              </a:ext>
            </a:extLst>
          </p:cNvPr>
          <p:cNvSpPr/>
          <p:nvPr/>
        </p:nvSpPr>
        <p:spPr>
          <a:xfrm>
            <a:off x="5410200" y="5231101"/>
            <a:ext cx="35298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endParaRPr lang="en-US" sz="2400" dirty="0"/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3A79638D-631C-403F-84C8-0C3166379D16}"/>
              </a:ext>
            </a:extLst>
          </p:cNvPr>
          <p:cNvCxnSpPr>
            <a:cxnSpLocks/>
          </p:cNvCxnSpPr>
          <p:nvPr/>
        </p:nvCxnSpPr>
        <p:spPr bwMode="auto">
          <a:xfrm flipV="1">
            <a:off x="4328886" y="5304566"/>
            <a:ext cx="1019922" cy="95180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20821708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35" grpId="0"/>
      <p:bldP spid="37" grpId="0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1211902"/>
          </a:xfrm>
          <a:prstGeom prst="wedgeRoundRectCallout">
            <a:avLst>
              <a:gd name="adj1" fmla="val -23759"/>
              <a:gd name="adj2" fmla="val -8920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Calculate increase by balancing units.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651925-7E5D-4AB1-8C41-00248AD46BDC}"/>
              </a:ext>
            </a:extLst>
          </p:cNvPr>
          <p:cNvSpPr/>
          <p:nvPr/>
        </p:nvSpPr>
        <p:spPr>
          <a:xfrm>
            <a:off x="1028104" y="5241412"/>
            <a:ext cx="192232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7C62DBF-832D-4F37-BF98-1F27D9A3CFDD}"/>
              </a:ext>
            </a:extLst>
          </p:cNvPr>
          <p:cNvSpPr/>
          <p:nvPr/>
        </p:nvSpPr>
        <p:spPr>
          <a:xfrm>
            <a:off x="1433000" y="4788193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B565B3-E2D2-4BE0-8832-31FD581B465F}"/>
              </a:ext>
            </a:extLst>
          </p:cNvPr>
          <p:cNvGrpSpPr/>
          <p:nvPr/>
        </p:nvGrpSpPr>
        <p:grpSpPr>
          <a:xfrm>
            <a:off x="3124200" y="5385232"/>
            <a:ext cx="1285929" cy="461665"/>
            <a:chOff x="4914957" y="5700206"/>
            <a:chExt cx="1285929" cy="461665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10569A7-4D9F-4615-BA4F-95BA2EEE315B}"/>
                </a:ext>
              </a:extLst>
            </p:cNvPr>
            <p:cNvSpPr/>
            <p:nvPr/>
          </p:nvSpPr>
          <p:spPr>
            <a:xfrm>
              <a:off x="4914957" y="5700206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3F30969-89D7-4EBC-BF86-73C9DCAC1E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3000" y="5784725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2C0AE974-07B2-441F-A579-0B441BCE4D8F}"/>
              </a:ext>
            </a:extLst>
          </p:cNvPr>
          <p:cNvSpPr/>
          <p:nvPr/>
        </p:nvSpPr>
        <p:spPr>
          <a:xfrm>
            <a:off x="3124200" y="5058228"/>
            <a:ext cx="13885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price(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s,t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2400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6D7F35F-A7E4-4D60-BDF2-57AE279D346A}"/>
              </a:ext>
            </a:extLst>
          </p:cNvPr>
          <p:cNvSpPr/>
          <p:nvPr/>
        </p:nvSpPr>
        <p:spPr>
          <a:xfrm>
            <a:off x="2855688" y="5202073"/>
            <a:ext cx="3385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endParaRPr lang="en-US" sz="2400" dirty="0"/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5E9E1E92-16AB-48B7-9A2F-45B5103A34AF}"/>
              </a:ext>
            </a:extLst>
          </p:cNvPr>
          <p:cNvSpPr/>
          <p:nvPr/>
        </p:nvSpPr>
        <p:spPr>
          <a:xfrm>
            <a:off x="3280341" y="4808570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9E8F27A-5A33-4612-AE94-28180EB33E3E}"/>
              </a:ext>
            </a:extLst>
          </p:cNvPr>
          <p:cNvSpPr/>
          <p:nvPr/>
        </p:nvSpPr>
        <p:spPr>
          <a:xfrm>
            <a:off x="4423230" y="5269468"/>
            <a:ext cx="13067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1800" dirty="0"/>
          </a:p>
        </p:txBody>
      </p:sp>
      <p:sp>
        <p:nvSpPr>
          <p:cNvPr id="38" name="AutoShape 58">
            <a:extLst>
              <a:ext uri="{FF2B5EF4-FFF2-40B4-BE49-F238E27FC236}">
                <a16:creationId xmlns:a16="http://schemas.microsoft.com/office/drawing/2014/main" id="{645F9E5F-B5A7-459E-9702-9901C6E49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90" y="6062528"/>
            <a:ext cx="5695328" cy="533400"/>
          </a:xfrm>
          <a:prstGeom prst="wedgeRoundRectCallout">
            <a:avLst>
              <a:gd name="adj1" fmla="val -24413"/>
              <a:gd name="adj2" fmla="val -64960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sz="2400" dirty="0"/>
              <a:t> Selling a stock costs an overhead of 3%.</a:t>
            </a:r>
            <a:r>
              <a:rPr lang="en-US" altLang="en-US" sz="2400" dirty="0">
                <a:solidFill>
                  <a:srgbClr val="FFFFFF"/>
                </a:solidFill>
              </a:rPr>
              <a:t>   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847353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1211902"/>
          </a:xfrm>
          <a:prstGeom prst="wedgeRoundRectCallout">
            <a:avLst>
              <a:gd name="adj1" fmla="val -23759"/>
              <a:gd name="adj2" fmla="val -8920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Calculate increase by balancing units.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0651925-7E5D-4AB1-8C41-00248AD46BDC}"/>
              </a:ext>
            </a:extLst>
          </p:cNvPr>
          <p:cNvSpPr/>
          <p:nvPr/>
        </p:nvSpPr>
        <p:spPr>
          <a:xfrm>
            <a:off x="1028104" y="5241412"/>
            <a:ext cx="192232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49" name="Rectangle 48">
            <a:extLst>
              <a:ext uri="{FF2B5EF4-FFF2-40B4-BE49-F238E27FC236}">
                <a16:creationId xmlns:a16="http://schemas.microsoft.com/office/drawing/2014/main" id="{37C62DBF-832D-4F37-BF98-1F27D9A3CFDD}"/>
              </a:ext>
            </a:extLst>
          </p:cNvPr>
          <p:cNvSpPr/>
          <p:nvPr/>
        </p:nvSpPr>
        <p:spPr>
          <a:xfrm>
            <a:off x="1433000" y="4788193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CB565B3-E2D2-4BE0-8832-31FD581B465F}"/>
              </a:ext>
            </a:extLst>
          </p:cNvPr>
          <p:cNvGrpSpPr/>
          <p:nvPr/>
        </p:nvGrpSpPr>
        <p:grpSpPr>
          <a:xfrm>
            <a:off x="3718802" y="5385232"/>
            <a:ext cx="1285929" cy="461665"/>
            <a:chOff x="4914957" y="5700206"/>
            <a:chExt cx="1285929" cy="461665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110569A7-4D9F-4615-BA4F-95BA2EEE315B}"/>
                </a:ext>
              </a:extLst>
            </p:cNvPr>
            <p:cNvSpPr/>
            <p:nvPr/>
          </p:nvSpPr>
          <p:spPr>
            <a:xfrm>
              <a:off x="4914957" y="5700206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53" name="Straight Connector 52">
              <a:extLst>
                <a:ext uri="{FF2B5EF4-FFF2-40B4-BE49-F238E27FC236}">
                  <a16:creationId xmlns:a16="http://schemas.microsoft.com/office/drawing/2014/main" id="{03F30969-89D7-4EBC-BF86-73C9DCAC1E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3000" y="5784725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6" name="Rectangle 35">
            <a:extLst>
              <a:ext uri="{FF2B5EF4-FFF2-40B4-BE49-F238E27FC236}">
                <a16:creationId xmlns:a16="http://schemas.microsoft.com/office/drawing/2014/main" id="{2C0AE974-07B2-441F-A579-0B441BCE4D8F}"/>
              </a:ext>
            </a:extLst>
          </p:cNvPr>
          <p:cNvSpPr/>
          <p:nvPr/>
        </p:nvSpPr>
        <p:spPr>
          <a:xfrm>
            <a:off x="3718802" y="5058228"/>
            <a:ext cx="13885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price(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s,t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2400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56D7F35F-A7E4-4D60-BDF2-57AE279D346A}"/>
              </a:ext>
            </a:extLst>
          </p:cNvPr>
          <p:cNvSpPr/>
          <p:nvPr/>
        </p:nvSpPr>
        <p:spPr>
          <a:xfrm>
            <a:off x="2855688" y="5202073"/>
            <a:ext cx="95410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0.97 v</a:t>
            </a:r>
            <a:endParaRPr lang="en-US" sz="2400" dirty="0"/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A9E8F27A-5A33-4612-AE94-28180EB33E3E}"/>
              </a:ext>
            </a:extLst>
          </p:cNvPr>
          <p:cNvSpPr/>
          <p:nvPr/>
        </p:nvSpPr>
        <p:spPr>
          <a:xfrm>
            <a:off x="5017832" y="5269468"/>
            <a:ext cx="13067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on day t</a:t>
            </a:r>
            <a:r>
              <a:rPr lang="el-GR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)</a:t>
            </a:r>
            <a:endParaRPr lang="en-US" sz="1800" dirty="0"/>
          </a:p>
        </p:txBody>
      </p:sp>
      <p:sp>
        <p:nvSpPr>
          <p:cNvPr id="38" name="AutoShape 58">
            <a:extLst>
              <a:ext uri="{FF2B5EF4-FFF2-40B4-BE49-F238E27FC236}">
                <a16:creationId xmlns:a16="http://schemas.microsoft.com/office/drawing/2014/main" id="{645F9E5F-B5A7-459E-9702-9901C6E498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90" y="5867400"/>
            <a:ext cx="6657410" cy="838200"/>
          </a:xfrm>
          <a:prstGeom prst="wedgeRoundRectCallout">
            <a:avLst>
              <a:gd name="adj1" fmla="val -24413"/>
              <a:gd name="adj2" fmla="val -64960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This is a multiplicative </a:t>
            </a:r>
            <a:r>
              <a:rPr lang="en-US" altLang="en-US" sz="2400" dirty="0">
                <a:solidFill>
                  <a:srgbClr val="FFFFFF"/>
                </a:solidFill>
              </a:rPr>
              <a:t>not added </a:t>
            </a:r>
            <a:r>
              <a:rPr lang="en-US" altLang="en-US" sz="2400" noProof="0" dirty="0">
                <a:solidFill>
                  <a:srgbClr val="FFFFFF"/>
                </a:solidFill>
              </a:rPr>
              <a:t>differential cost.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Cost of path will be the product of the edge weights.</a:t>
            </a:r>
            <a:endParaRPr lang="en-US" altLang="en-US" sz="2400" noProof="0" dirty="0">
              <a:solidFill>
                <a:srgbClr val="FFFFFF"/>
              </a:solidFill>
            </a:endParaRP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A512EB3-7EBB-49C1-B01C-F72C0B42AF14}"/>
              </a:ext>
            </a:extLst>
          </p:cNvPr>
          <p:cNvSpPr/>
          <p:nvPr/>
        </p:nvSpPr>
        <p:spPr>
          <a:xfrm>
            <a:off x="3280341" y="4808570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78103DF-CC80-455A-99C1-D38188A22A2C}"/>
              </a:ext>
            </a:extLst>
          </p:cNvPr>
          <p:cNvGrpSpPr/>
          <p:nvPr/>
        </p:nvGrpSpPr>
        <p:grpSpPr>
          <a:xfrm>
            <a:off x="4267200" y="2300514"/>
            <a:ext cx="1944399" cy="788669"/>
            <a:chOff x="4267200" y="2300514"/>
            <a:chExt cx="1944399" cy="788669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DF9EE74-1A88-41CE-A5FE-DFD0B352E3BF}"/>
                </a:ext>
              </a:extLst>
            </p:cNvPr>
            <p:cNvGrpSpPr/>
            <p:nvPr/>
          </p:nvGrpSpPr>
          <p:grpSpPr>
            <a:xfrm>
              <a:off x="4823077" y="2627518"/>
              <a:ext cx="1285929" cy="461665"/>
              <a:chOff x="4914957" y="5700206"/>
              <a:chExt cx="1285929" cy="46166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E962EB1-2070-49FD-A187-C28BC53F8775}"/>
                  </a:ext>
                </a:extLst>
              </p:cNvPr>
              <p:cNvSpPr/>
              <p:nvPr/>
            </p:nvSpPr>
            <p:spPr>
              <a:xfrm>
                <a:off x="4914957" y="5700206"/>
                <a:ext cx="1285929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4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4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4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400" dirty="0"/>
              </a:p>
            </p:txBody>
          </p: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27A96AAD-D29B-423B-A59A-143E56BFA7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89BA0D8C-3D91-44EC-B9A4-72B0D2345BFB}"/>
                </a:ext>
              </a:extLst>
            </p:cNvPr>
            <p:cNvSpPr/>
            <p:nvPr/>
          </p:nvSpPr>
          <p:spPr>
            <a:xfrm>
              <a:off x="4823077" y="2300514"/>
              <a:ext cx="138852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D5083D4-9B66-4DF4-A9E8-34145CA5EA7F}"/>
                </a:ext>
              </a:extLst>
            </p:cNvPr>
            <p:cNvSpPr/>
            <p:nvPr/>
          </p:nvSpPr>
          <p:spPr>
            <a:xfrm>
              <a:off x="4267200" y="2444359"/>
              <a:ext cx="72327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0.97</a:t>
              </a:r>
              <a:endParaRPr lang="en-US" sz="2400" dirty="0"/>
            </a:p>
          </p:txBody>
        </p:sp>
      </p:grpSp>
    </p:spTree>
    <p:extLst>
      <p:ext uri="{BB962C8B-B14F-4D97-AF65-F5344CB8AC3E}">
        <p14:creationId xmlns:p14="http://schemas.microsoft.com/office/powerpoint/2010/main" val="682734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77136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978103DF-CC80-455A-99C1-D38188A22A2C}"/>
              </a:ext>
            </a:extLst>
          </p:cNvPr>
          <p:cNvGrpSpPr/>
          <p:nvPr/>
        </p:nvGrpSpPr>
        <p:grpSpPr>
          <a:xfrm>
            <a:off x="4267200" y="2300514"/>
            <a:ext cx="1944399" cy="788669"/>
            <a:chOff x="4267200" y="2300514"/>
            <a:chExt cx="1944399" cy="788669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5DF9EE74-1A88-41CE-A5FE-DFD0B352E3BF}"/>
                </a:ext>
              </a:extLst>
            </p:cNvPr>
            <p:cNvGrpSpPr/>
            <p:nvPr/>
          </p:nvGrpSpPr>
          <p:grpSpPr>
            <a:xfrm>
              <a:off x="4823077" y="2627518"/>
              <a:ext cx="1285929" cy="461665"/>
              <a:chOff x="4914957" y="5700206"/>
              <a:chExt cx="1285929" cy="461665"/>
            </a:xfrm>
          </p:grpSpPr>
          <p:sp>
            <p:nvSpPr>
              <p:cNvPr id="25" name="Rectangle 24">
                <a:extLst>
                  <a:ext uri="{FF2B5EF4-FFF2-40B4-BE49-F238E27FC236}">
                    <a16:creationId xmlns:a16="http://schemas.microsoft.com/office/drawing/2014/main" id="{AE962EB1-2070-49FD-A187-C28BC53F8775}"/>
                  </a:ext>
                </a:extLst>
              </p:cNvPr>
              <p:cNvSpPr/>
              <p:nvPr/>
            </p:nvSpPr>
            <p:spPr>
              <a:xfrm>
                <a:off x="4914957" y="5700206"/>
                <a:ext cx="1285929" cy="4616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4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4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4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400" dirty="0"/>
              </a:p>
            </p:txBody>
          </p: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27A96AAD-D29B-423B-A59A-143E56BFA7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89BA0D8C-3D91-44EC-B9A4-72B0D2345BFB}"/>
                </a:ext>
              </a:extLst>
            </p:cNvPr>
            <p:cNvSpPr/>
            <p:nvPr/>
          </p:nvSpPr>
          <p:spPr>
            <a:xfrm>
              <a:off x="4823077" y="2300514"/>
              <a:ext cx="138852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4D5083D4-9B66-4DF4-A9E8-34145CA5EA7F}"/>
                </a:ext>
              </a:extLst>
            </p:cNvPr>
            <p:cNvSpPr/>
            <p:nvPr/>
          </p:nvSpPr>
          <p:spPr>
            <a:xfrm>
              <a:off x="4267200" y="2444359"/>
              <a:ext cx="72327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0.97</a:t>
              </a:r>
              <a:endParaRPr lang="en-US" sz="2400" dirty="0"/>
            </a:p>
          </p:txBody>
        </p:sp>
      </p:grpSp>
      <p:sp>
        <p:nvSpPr>
          <p:cNvPr id="30" name="Rectangle 2">
            <a:extLst>
              <a:ext uri="{FF2B5EF4-FFF2-40B4-BE49-F238E27FC236}">
                <a16:creationId xmlns:a16="http://schemas.microsoft.com/office/drawing/2014/main" id="{B23AAAD9-B275-4D61-88C8-4C737E10C9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F0D7A504-F4E3-4412-A1D4-82E671585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547408"/>
            <a:ext cx="2584747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=  O(</a:t>
            </a:r>
          </a:p>
        </p:txBody>
      </p:sp>
      <p:sp>
        <p:nvSpPr>
          <p:cNvPr id="32" name="Text Box 23">
            <a:extLst>
              <a:ext uri="{FF2B5EF4-FFF2-40B4-BE49-F238E27FC236}">
                <a16:creationId xmlns:a16="http://schemas.microsoft.com/office/drawing/2014/main" id="{C7CDC564-9E7A-4B26-B789-8B6074679A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3918858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Text Box 23">
            <a:extLst>
              <a:ext uri="{FF2B5EF4-FFF2-40B4-BE49-F238E27FC236}">
                <a16:creationId xmlns:a16="http://schemas.microsoft.com/office/drawing/2014/main" id="{41100316-2C25-4D94-88F7-6E019A1AE6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2632" y="3920973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Text Box 23">
            <a:extLst>
              <a:ext uri="{FF2B5EF4-FFF2-40B4-BE49-F238E27FC236}">
                <a16:creationId xmlns:a16="http://schemas.microsoft.com/office/drawing/2014/main" id="{0BA63FC5-F910-4FC9-9668-212F746A13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20177" y="4280924"/>
            <a:ext cx="10423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23">
            <a:extLst>
              <a:ext uri="{FF2B5EF4-FFF2-40B4-BE49-F238E27FC236}">
                <a16:creationId xmlns:a16="http://schemas.microsoft.com/office/drawing/2014/main" id="{9C1B1DF7-97E2-4474-92C1-6A84EDE0B1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6144" y="4252686"/>
            <a:ext cx="9685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T)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AutoShape 58">
            <a:extLst>
              <a:ext uri="{FF2B5EF4-FFF2-40B4-BE49-F238E27FC236}">
                <a16:creationId xmlns:a16="http://schemas.microsoft.com/office/drawing/2014/main" id="{326AF265-B647-4BB2-96EB-F5DCE3626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7922" y="4953000"/>
            <a:ext cx="2451395" cy="518886"/>
          </a:xfrm>
          <a:prstGeom prst="wedgeRoundRectCallout">
            <a:avLst>
              <a:gd name="adj1" fmla="val -19084"/>
              <a:gd name="adj2" fmla="val -621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Can we do better?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408530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  <p:bldP spid="32" grpId="0"/>
      <p:bldP spid="33" grpId="0"/>
      <p:bldP spid="34" grpId="0"/>
      <p:bldP spid="40" grpId="0"/>
      <p:bldP spid="41" grpId="0" animBg="1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362010" cy="848374"/>
          </a:xfrm>
          <a:prstGeom prst="wedgeRoundRectCallout">
            <a:avLst>
              <a:gd name="adj1" fmla="val -16564"/>
              <a:gd name="adj2" fmla="val -9159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Being in this state assumes that it is day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I am holding stock 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4439196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7" grpId="0"/>
      <p:bldP spid="168" grpId="0"/>
      <p:bldP spid="90" grpId="0" animBg="1"/>
      <p:bldP spid="13" grpId="0" animBg="1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4358415" cy="1362796"/>
          </a:xfrm>
          <a:prstGeom prst="wedgeRoundRectCallout">
            <a:avLst>
              <a:gd name="adj1" fmla="val -11569"/>
              <a:gd name="adj2" fmla="val -8946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When should I sell it?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Which stock should I buy then?</a:t>
            </a: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6870533A-002F-40D8-AF47-BD2046500EF3}"/>
              </a:ext>
            </a:extLst>
          </p:cNvPr>
          <p:cNvSpPr>
            <a:spLocks/>
          </p:cNvSpPr>
          <p:nvPr/>
        </p:nvSpPr>
        <p:spPr bwMode="auto">
          <a:xfrm flipH="1">
            <a:off x="7760493" y="33633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AutoShape 58">
            <a:extLst>
              <a:ext uri="{FF2B5EF4-FFF2-40B4-BE49-F238E27FC236}">
                <a16:creationId xmlns:a16="http://schemas.microsoft.com/office/drawing/2014/main" id="{08152056-B985-4E7E-B2B9-ACCE710A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599" y="3983110"/>
            <a:ext cx="2109789" cy="1295400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,s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´</a:t>
            </a:r>
            <a:endParaRPr lang="en-US" altLang="en-US" sz="2400" dirty="0"/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sell day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buy stock </a:t>
            </a:r>
            <a:r>
              <a:rPr lang="en-US" altLang="en-US" sz="2400" dirty="0">
                <a:solidFill>
                  <a:srgbClr val="FFC000"/>
                </a:solidFill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altLang="en-US" sz="2400" dirty="0">
              <a:solidFill>
                <a:srgbClr val="FFC000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8739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,s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012041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95486" y="1998890"/>
            <a:ext cx="2971800" cy="672450"/>
            <a:chOff x="3722916" y="2466264"/>
            <a:chExt cx="2971800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7435" y="2466264"/>
              <a:ext cx="8739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t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,s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6683827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</p:txBody>
      </p:sp>
      <p:sp>
        <p:nvSpPr>
          <p:cNvPr id="17" name="Text Box 23">
            <a:extLst>
              <a:ext uri="{FF2B5EF4-FFF2-40B4-BE49-F238E27FC236}">
                <a16:creationId xmlns:a16="http://schemas.microsoft.com/office/drawing/2014/main" id="{E23441A6-0ED7-4028-8D04-4FB80B1788A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547408"/>
            <a:ext cx="2584747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=  O(</a:t>
            </a:r>
          </a:p>
        </p:txBody>
      </p:sp>
      <p:sp>
        <p:nvSpPr>
          <p:cNvPr id="18" name="Text Box 23">
            <a:extLst>
              <a:ext uri="{FF2B5EF4-FFF2-40B4-BE49-F238E27FC236}">
                <a16:creationId xmlns:a16="http://schemas.microsoft.com/office/drawing/2014/main" id="{99D63128-579F-4E2F-B6C9-E930E2BC87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3918858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Text Box 23">
            <a:extLst>
              <a:ext uri="{FF2B5EF4-FFF2-40B4-BE49-F238E27FC236}">
                <a16:creationId xmlns:a16="http://schemas.microsoft.com/office/drawing/2014/main" id="{6167ED8A-1F10-4BBA-B333-D31282C672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2632" y="3920973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43ACCC9D-AA46-4565-A436-DC49D7B9D4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79" y="4280924"/>
            <a:ext cx="13108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Text Box 23">
            <a:extLst>
              <a:ext uri="{FF2B5EF4-FFF2-40B4-BE49-F238E27FC236}">
                <a16:creationId xmlns:a16="http://schemas.microsoft.com/office/drawing/2014/main" id="{97F5AFE5-89D4-477A-81EA-E7DA9BBE1B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6144" y="4252686"/>
            <a:ext cx="886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S)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AutoShape 58">
            <a:extLst>
              <a:ext uri="{FF2B5EF4-FFF2-40B4-BE49-F238E27FC236}">
                <a16:creationId xmlns:a16="http://schemas.microsoft.com/office/drawing/2014/main" id="{F6EA3406-7F3C-4588-A574-BF91A9273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7922" y="4953000"/>
            <a:ext cx="2981678" cy="914400"/>
          </a:xfrm>
          <a:prstGeom prst="wedgeRoundRectCallout">
            <a:avLst>
              <a:gd name="adj1" fmla="val -19084"/>
              <a:gd name="adj2" fmla="val -621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 err="1">
                <a:solidFill>
                  <a:srgbClr val="FFFFFF"/>
                </a:solidFill>
              </a:rPr>
              <a:t>Ooops</a:t>
            </a:r>
            <a:r>
              <a:rPr lang="en-US" altLang="en-US" sz="2400" noProof="0" dirty="0">
                <a:solidFill>
                  <a:srgbClr val="FFFFFF"/>
                </a:solidFill>
              </a:rPr>
              <a:t> that is </a:t>
            </a:r>
            <a:r>
              <a:rPr lang="en-US" altLang="en-US" sz="2400" dirty="0">
                <a:solidFill>
                  <a:srgbClr val="FFFFFF"/>
                </a:solidFill>
              </a:rPr>
              <a:t>worse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Can we do better?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A814E4E8-93E4-4C8C-8BE1-625D14E07E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14523668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  <p:bldP spid="19" grpId="0"/>
      <p:bldP spid="20" grpId="0"/>
      <p:bldP spid="21" grpId="0"/>
      <p:bldP spid="22" grpId="0" animBg="1"/>
      <p:bldP spid="23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057210" cy="848374"/>
          </a:xfrm>
          <a:prstGeom prst="wedgeRoundRectCallout">
            <a:avLst>
              <a:gd name="adj1" fmla="val -11569"/>
              <a:gd name="adj2" fmla="val -8946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Which stock should I own tomorrow.?</a:t>
            </a: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6870533A-002F-40D8-AF47-BD2046500EF3}"/>
              </a:ext>
            </a:extLst>
          </p:cNvPr>
          <p:cNvSpPr>
            <a:spLocks/>
          </p:cNvSpPr>
          <p:nvPr/>
        </p:nvSpPr>
        <p:spPr bwMode="auto">
          <a:xfrm flipH="1">
            <a:off x="7760493" y="33633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AutoShape 58">
            <a:extLst>
              <a:ext uri="{FF2B5EF4-FFF2-40B4-BE49-F238E27FC236}">
                <a16:creationId xmlns:a16="http://schemas.microsoft.com/office/drawing/2014/main" id="{08152056-B985-4E7E-B2B9-ACCE710A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599" y="3983110"/>
            <a:ext cx="2109789" cy="848374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´</a:t>
            </a:r>
            <a:endParaRPr lang="en-US" altLang="en-US" sz="2400" dirty="0"/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own stock </a:t>
            </a:r>
            <a:r>
              <a:rPr lang="en-US" altLang="en-US" sz="2400" dirty="0">
                <a:solidFill>
                  <a:srgbClr val="FFC000"/>
                </a:solidFill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altLang="en-US" sz="2400" dirty="0">
              <a:solidFill>
                <a:srgbClr val="FFC000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83861" y="1998890"/>
            <a:ext cx="635601" cy="672450"/>
            <a:chOff x="3722916" y="2466264"/>
            <a:chExt cx="3026497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380" y="2466264"/>
              <a:ext cx="29020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4281714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+1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</p:txBody>
      </p:sp>
      <p:sp>
        <p:nvSpPr>
          <p:cNvPr id="17" name="AutoShape 58">
            <a:extLst>
              <a:ext uri="{FF2B5EF4-FFF2-40B4-BE49-F238E27FC236}">
                <a16:creationId xmlns:a16="http://schemas.microsoft.com/office/drawing/2014/main" id="{EA757CEE-54F0-463D-8124-F68360C0D2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83862" y="5029200"/>
            <a:ext cx="5107728" cy="848374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Note if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n-US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,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then you don’t have to pay the 3% fee.</a:t>
            </a: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617887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" name="Rectangle 6">
            <a:extLst>
              <a:ext uri="{FF2B5EF4-FFF2-40B4-BE49-F238E27FC236}">
                <a16:creationId xmlns:a16="http://schemas.microsoft.com/office/drawing/2014/main" id="{5640BB1B-C08E-461A-AE86-D7ACFA49E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134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stock buyer’s life?</a:t>
            </a: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324403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2587170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3783861" y="1998890"/>
            <a:ext cx="635601" cy="672450"/>
            <a:chOff x="3722916" y="2466264"/>
            <a:chExt cx="3026497" cy="672450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6" y="2866667"/>
              <a:ext cx="2971800" cy="27204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380" y="2466264"/>
              <a:ext cx="290203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´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6" name="Oval 15">
            <a:extLst>
              <a:ext uri="{FF2B5EF4-FFF2-40B4-BE49-F238E27FC236}">
                <a16:creationId xmlns:a16="http://schemas.microsoft.com/office/drawing/2014/main" id="{66693B03-D202-418A-8B2B-C7C34E0F3182}"/>
              </a:ext>
            </a:extLst>
          </p:cNvPr>
          <p:cNvSpPr/>
          <p:nvPr/>
        </p:nvSpPr>
        <p:spPr bwMode="auto">
          <a:xfrm>
            <a:off x="4281714" y="2413712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  <a:r>
              <a:rPr 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+1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endParaRPr lang="en-US" sz="2400" dirty="0">
              <a:solidFill>
                <a:srgbClr val="FFC000"/>
              </a:solidFill>
              <a:cs typeface="Arial" pitchFamily="34" charset="0"/>
            </a:endParaRPr>
          </a:p>
        </p:txBody>
      </p:sp>
      <p:sp>
        <p:nvSpPr>
          <p:cNvPr id="18" name="Text Box 23">
            <a:extLst>
              <a:ext uri="{FF2B5EF4-FFF2-40B4-BE49-F238E27FC236}">
                <a16:creationId xmlns:a16="http://schemas.microsoft.com/office/drawing/2014/main" id="{FE9C079C-A517-4A90-989B-B2DE25EB0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547408"/>
            <a:ext cx="2584747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=  O(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=  O(</a:t>
            </a:r>
          </a:p>
        </p:txBody>
      </p:sp>
      <p:sp>
        <p:nvSpPr>
          <p:cNvPr id="19" name="Text Box 23">
            <a:extLst>
              <a:ext uri="{FF2B5EF4-FFF2-40B4-BE49-F238E27FC236}">
                <a16:creationId xmlns:a16="http://schemas.microsoft.com/office/drawing/2014/main" id="{8817BD0A-AB4B-4DB5-B982-D4759970AE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77838" y="3918858"/>
            <a:ext cx="14205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states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C7FA8FD4-FDFA-449D-92D4-3D93A3EABD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2632" y="3920973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Text Box 23">
            <a:extLst>
              <a:ext uri="{FF2B5EF4-FFF2-40B4-BE49-F238E27FC236}">
                <a16:creationId xmlns:a16="http://schemas.microsoft.com/office/drawing/2014/main" id="{0CA37963-56B6-4045-8B18-716CDB0A6C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57379" y="4280924"/>
            <a:ext cx="13108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000" b="0" i="0" u="none" strike="noStrike" kern="1200" cap="none" spc="0" normalizeH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Text Box 23">
            <a:extLst>
              <a:ext uri="{FF2B5EF4-FFF2-40B4-BE49-F238E27FC236}">
                <a16:creationId xmlns:a16="http://schemas.microsoft.com/office/drawing/2014/main" id="{273038E0-9458-4B2F-A0D6-74480DEDDE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66144" y="4252686"/>
            <a:ext cx="61266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S)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AutoShape 58">
            <a:extLst>
              <a:ext uri="{FF2B5EF4-FFF2-40B4-BE49-F238E27FC236}">
                <a16:creationId xmlns:a16="http://schemas.microsoft.com/office/drawing/2014/main" id="{A89EE068-A8A8-49E0-8206-921722EF0F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37922" y="4952999"/>
            <a:ext cx="3776336" cy="1200329"/>
          </a:xfrm>
          <a:prstGeom prst="wedgeRoundRectCallout">
            <a:avLst>
              <a:gd name="adj1" fmla="val -19084"/>
              <a:gd name="adj2" fmla="val -621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Which is better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baseline="30000" noProof="0" dirty="0">
                <a:solidFill>
                  <a:srgbClr val="FFC000"/>
                </a:solidFill>
              </a:rPr>
              <a:t>2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lang="en-US" altLang="en-US" sz="2400" noProof="0" dirty="0">
                <a:solidFill>
                  <a:srgbClr val="FFFFFF"/>
                </a:solidFill>
              </a:rPr>
              <a:t> or </a:t>
            </a:r>
            <a:r>
              <a:rPr lang="en-US" altLang="en-US" sz="2400" dirty="0">
                <a:solidFill>
                  <a:srgbClr val="FFC000"/>
                </a:solidFill>
              </a:rPr>
              <a:t>TS</a:t>
            </a:r>
            <a:r>
              <a:rPr lang="en-US" altLang="en-US" sz="2400" baseline="30000" dirty="0">
                <a:solidFill>
                  <a:srgbClr val="FFC000"/>
                </a:solidFill>
              </a:rPr>
              <a:t>2</a:t>
            </a:r>
            <a:r>
              <a:rPr lang="en-US" altLang="en-US" sz="2400" noProof="0" dirty="0">
                <a:solidFill>
                  <a:srgbClr val="FFFFFF"/>
                </a:solidFill>
              </a:rPr>
              <a:t> </a:t>
            </a:r>
            <a:br>
              <a:rPr lang="en-US" altLang="en-US" sz="2400" noProof="0" dirty="0">
                <a:solidFill>
                  <a:srgbClr val="FFFFFF"/>
                </a:solidFill>
              </a:rPr>
            </a:br>
            <a:r>
              <a:rPr lang="en-US" altLang="en-US" sz="2400" noProof="0" dirty="0">
                <a:solidFill>
                  <a:srgbClr val="FFFFFF"/>
                </a:solidFill>
              </a:rPr>
              <a:t>depends on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 and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  <a:endParaRPr lang="en-US" altLang="en-US" sz="2400" dirty="0">
              <a:solidFill>
                <a:srgbClr val="FFFFFF"/>
              </a:solidFill>
            </a:endParaRP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Can we do better?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Rectangle 2">
            <a:extLst>
              <a:ext uri="{FF2B5EF4-FFF2-40B4-BE49-F238E27FC236}">
                <a16:creationId xmlns:a16="http://schemas.microsoft.com/office/drawing/2014/main" id="{AC49B16A-7307-426C-A874-29154A18AE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123712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/>
      <p:bldP spid="21" grpId="0"/>
      <p:bldP spid="22" grpId="0"/>
      <p:bldP spid="23" grpId="0" animBg="1"/>
      <p:bldP spid="2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52" name="Rectangle 2">
            <a:extLst>
              <a:ext uri="{FF2B5EF4-FFF2-40B4-BE49-F238E27FC236}">
                <a16:creationId xmlns:a16="http://schemas.microsoft.com/office/drawing/2014/main" id="{FBF9CB36-1B07-4D73-A460-CD39CDE8E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3600" kern="0" dirty="0">
                <a:solidFill>
                  <a:srgbClr val="FFFF00"/>
                </a:solidFill>
                <a:latin typeface="Times New Roman"/>
              </a:rPr>
              <a:t>Atomic 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7" name="Text Box 23">
            <a:extLst>
              <a:ext uri="{FF2B5EF4-FFF2-40B4-BE49-F238E27FC236}">
                <a16:creationId xmlns:a16="http://schemas.microsoft.com/office/drawing/2014/main" id="{F9920679-0624-4910-9CF5-5EAC50188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1172027"/>
            <a:ext cx="8610601" cy="58477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sz="2400" dirty="0"/>
              <a:t>Short Edges – good or bad? </a:t>
            </a:r>
          </a:p>
          <a:p>
            <a:pPr lvl="0" eaLnBrk="1" hangingPunct="1">
              <a:buNone/>
              <a:defRPr/>
            </a:pPr>
            <a:endParaRPr lang="en-US" sz="2400" dirty="0"/>
          </a:p>
          <a:p>
            <a:pPr marL="342900" lvl="0" indent="-342900" eaLnBrk="1" hangingPunct="1">
              <a:buFontTx/>
              <a:buChar char="-"/>
              <a:defRPr/>
            </a:pPr>
            <a:r>
              <a:rPr lang="en-US" sz="2400" dirty="0"/>
              <a:t>We don’t care how many edges are in the optimal path. </a:t>
            </a:r>
          </a:p>
          <a:p>
            <a:pPr marL="342900" lvl="0" indent="-342900" eaLnBrk="1" hangingPunct="1">
              <a:buFontTx/>
              <a:buChar char="-"/>
              <a:defRPr/>
            </a:pPr>
            <a:r>
              <a:rPr lang="en-US" sz="2400" dirty="0"/>
              <a:t>Running time is not the work of traversing this path. </a:t>
            </a:r>
            <a:br>
              <a:rPr lang="en-US" sz="2400" dirty="0"/>
            </a:br>
            <a:r>
              <a:rPr lang="en-US" sz="2400" dirty="0"/>
              <a:t>but the work of searching for it </a:t>
            </a:r>
          </a:p>
          <a:p>
            <a:pPr lvl="0" eaLnBrk="1" hangingPunct="1">
              <a:buNone/>
              <a:defRPr/>
            </a:pPr>
            <a:r>
              <a:rPr lang="en-US" sz="2400" dirty="0"/>
              <a:t>      </a:t>
            </a:r>
            <a:r>
              <a:rPr lang="en-US" sz="2400" dirty="0">
                <a:sym typeface="Wingdings" panose="05000000000000000000" pitchFamily="2" charset="2"/>
              </a:rPr>
              <a:t>i.e. the number of edges within which to search.</a:t>
            </a:r>
          </a:p>
          <a:p>
            <a:pPr lvl="0" eaLnBrk="1" hangingPunct="1">
              <a:buNone/>
              <a:defRPr/>
            </a:pPr>
            <a:r>
              <a:rPr lang="en-US" sz="2400" dirty="0"/>
              <a:t>Long edges – good or bad?</a:t>
            </a:r>
          </a:p>
          <a:p>
            <a:pPr lvl="0" eaLnBrk="1" hangingPunct="1">
              <a:buNone/>
              <a:defRPr/>
            </a:pPr>
            <a:endParaRPr lang="en-US" sz="2400" dirty="0"/>
          </a:p>
          <a:p>
            <a:pPr lvl="0" eaLnBrk="1" hangingPunct="1">
              <a:buNone/>
              <a:defRPr/>
            </a:pPr>
            <a:r>
              <a:rPr lang="en-US" sz="1400" dirty="0"/>
              <a:t>  </a:t>
            </a:r>
          </a:p>
          <a:p>
            <a:pPr lvl="0" eaLnBrk="1" hangingPunct="1">
              <a:buNone/>
              <a:defRPr/>
            </a:pPr>
            <a:endParaRPr lang="en-US" sz="2400" dirty="0"/>
          </a:p>
          <a:p>
            <a:pPr marL="342900" lvl="0" indent="-342900" eaLnBrk="1" hangingPunct="1">
              <a:buFontTx/>
              <a:buChar char="-"/>
              <a:defRPr/>
            </a:pPr>
            <a:r>
              <a:rPr lang="en-US" sz="2400" dirty="0"/>
              <a:t>The further you go, the more places you can get to, </a:t>
            </a:r>
            <a:br>
              <a:rPr lang="en-US" sz="2400" dirty="0"/>
            </a:br>
            <a:r>
              <a:rPr lang="en-US" sz="2400" dirty="0"/>
              <a:t>and hence the more edges there are to search.</a:t>
            </a:r>
          </a:p>
          <a:p>
            <a:pPr lvl="0" eaLnBrk="1" hangingPunct="1">
              <a:buNone/>
              <a:defRPr/>
            </a:pPr>
            <a:r>
              <a:rPr lang="en-US" sz="2400" dirty="0"/>
              <a:t>Atomic Action:</a:t>
            </a:r>
          </a:p>
          <a:p>
            <a:pPr marL="342900" lvl="0" indent="-342900" eaLnBrk="1" hangingPunct="1">
              <a:buFontTx/>
              <a:buChar char="-"/>
              <a:defRPr/>
            </a:pPr>
            <a:r>
              <a:rPr lang="en-US" sz="2400" dirty="0"/>
              <a:t>Non-atomic actions are not needed </a:t>
            </a:r>
          </a:p>
          <a:p>
            <a:pPr lvl="0" eaLnBrk="1" hangingPunct="1">
              <a:buNone/>
              <a:defRPr/>
            </a:pPr>
            <a:r>
              <a:rPr lang="en-US" sz="2400" dirty="0"/>
              <a:t>     if each can be replaced by a sequence of a few atomic actions.</a:t>
            </a:r>
          </a:p>
          <a:p>
            <a:pPr lvl="0" eaLnBrk="1" hangingPunct="1">
              <a:buNone/>
              <a:defRPr/>
            </a:pPr>
            <a:endParaRPr lang="en-US" sz="240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226A661-DBB5-445C-8284-79AECE1998B4}"/>
              </a:ext>
            </a:extLst>
          </p:cNvPr>
          <p:cNvGrpSpPr/>
          <p:nvPr/>
        </p:nvGrpSpPr>
        <p:grpSpPr>
          <a:xfrm>
            <a:off x="228600" y="1676400"/>
            <a:ext cx="8228040" cy="238868"/>
            <a:chOff x="228600" y="1676400"/>
            <a:chExt cx="8228040" cy="238868"/>
          </a:xfrm>
        </p:grpSpPr>
        <p:sp>
          <p:nvSpPr>
            <p:cNvPr id="9" name="Freeform 2">
              <a:extLst>
                <a:ext uri="{FF2B5EF4-FFF2-40B4-BE49-F238E27FC236}">
                  <a16:creationId xmlns:a16="http://schemas.microsoft.com/office/drawing/2014/main" id="{CEB3A97D-00AB-4A26-B172-3551516EF828}"/>
                </a:ext>
              </a:extLst>
            </p:cNvPr>
            <p:cNvSpPr/>
            <p:nvPr/>
          </p:nvSpPr>
          <p:spPr>
            <a:xfrm>
              <a:off x="22860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" name="Freeform 2">
              <a:extLst>
                <a:ext uri="{FF2B5EF4-FFF2-40B4-BE49-F238E27FC236}">
                  <a16:creationId xmlns:a16="http://schemas.microsoft.com/office/drawing/2014/main" id="{AF148676-CAFA-4DCF-AADE-46C7E9EA270D}"/>
                </a:ext>
              </a:extLst>
            </p:cNvPr>
            <p:cNvSpPr/>
            <p:nvPr/>
          </p:nvSpPr>
          <p:spPr>
            <a:xfrm>
              <a:off x="71109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464B05EA-534E-48F2-8B38-C3F17ED103F8}"/>
                </a:ext>
              </a:extLst>
            </p:cNvPr>
            <p:cNvSpPr/>
            <p:nvPr/>
          </p:nvSpPr>
          <p:spPr>
            <a:xfrm>
              <a:off x="119359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Freeform 2">
              <a:extLst>
                <a:ext uri="{FF2B5EF4-FFF2-40B4-BE49-F238E27FC236}">
                  <a16:creationId xmlns:a16="http://schemas.microsoft.com/office/drawing/2014/main" id="{B84CFCE1-21E2-4203-996D-9836A2D596A0}"/>
                </a:ext>
              </a:extLst>
            </p:cNvPr>
            <p:cNvSpPr/>
            <p:nvPr/>
          </p:nvSpPr>
          <p:spPr>
            <a:xfrm>
              <a:off x="167608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" name="Freeform 2">
              <a:extLst>
                <a:ext uri="{FF2B5EF4-FFF2-40B4-BE49-F238E27FC236}">
                  <a16:creationId xmlns:a16="http://schemas.microsoft.com/office/drawing/2014/main" id="{0DFA0092-65B6-4440-BC45-482D27212B47}"/>
                </a:ext>
              </a:extLst>
            </p:cNvPr>
            <p:cNvSpPr/>
            <p:nvPr/>
          </p:nvSpPr>
          <p:spPr>
            <a:xfrm>
              <a:off x="215858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" name="Freeform 2">
              <a:extLst>
                <a:ext uri="{FF2B5EF4-FFF2-40B4-BE49-F238E27FC236}">
                  <a16:creationId xmlns:a16="http://schemas.microsoft.com/office/drawing/2014/main" id="{C7CC9CA0-0D94-4036-AD48-60A64473143B}"/>
                </a:ext>
              </a:extLst>
            </p:cNvPr>
            <p:cNvSpPr/>
            <p:nvPr/>
          </p:nvSpPr>
          <p:spPr>
            <a:xfrm>
              <a:off x="264108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" name="Freeform 2">
              <a:extLst>
                <a:ext uri="{FF2B5EF4-FFF2-40B4-BE49-F238E27FC236}">
                  <a16:creationId xmlns:a16="http://schemas.microsoft.com/office/drawing/2014/main" id="{5A1633E5-46F1-4073-9BE8-ECC387D44413}"/>
                </a:ext>
              </a:extLst>
            </p:cNvPr>
            <p:cNvSpPr/>
            <p:nvPr/>
          </p:nvSpPr>
          <p:spPr>
            <a:xfrm>
              <a:off x="312357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" name="Freeform 2">
              <a:extLst>
                <a:ext uri="{FF2B5EF4-FFF2-40B4-BE49-F238E27FC236}">
                  <a16:creationId xmlns:a16="http://schemas.microsoft.com/office/drawing/2014/main" id="{1BCC6498-3FB3-4720-8A60-8E94A7BB55EE}"/>
                </a:ext>
              </a:extLst>
            </p:cNvPr>
            <p:cNvSpPr/>
            <p:nvPr/>
          </p:nvSpPr>
          <p:spPr>
            <a:xfrm>
              <a:off x="360607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0" name="Freeform 2">
              <a:extLst>
                <a:ext uri="{FF2B5EF4-FFF2-40B4-BE49-F238E27FC236}">
                  <a16:creationId xmlns:a16="http://schemas.microsoft.com/office/drawing/2014/main" id="{A53AF92A-EF9D-4003-B071-6E14D5D6BA8D}"/>
                </a:ext>
              </a:extLst>
            </p:cNvPr>
            <p:cNvSpPr/>
            <p:nvPr/>
          </p:nvSpPr>
          <p:spPr>
            <a:xfrm>
              <a:off x="408856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ADA2E710-4DCE-4BEF-B46E-F4A823331BF3}"/>
                </a:ext>
              </a:extLst>
            </p:cNvPr>
            <p:cNvSpPr/>
            <p:nvPr/>
          </p:nvSpPr>
          <p:spPr>
            <a:xfrm>
              <a:off x="457106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" name="Freeform 2">
              <a:extLst>
                <a:ext uri="{FF2B5EF4-FFF2-40B4-BE49-F238E27FC236}">
                  <a16:creationId xmlns:a16="http://schemas.microsoft.com/office/drawing/2014/main" id="{39AADBDB-40DB-48A9-9C21-FBF387478DFD}"/>
                </a:ext>
              </a:extLst>
            </p:cNvPr>
            <p:cNvSpPr/>
            <p:nvPr/>
          </p:nvSpPr>
          <p:spPr>
            <a:xfrm>
              <a:off x="505356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76AC43FA-6FC3-4618-8D7C-5C990A251FA8}"/>
                </a:ext>
              </a:extLst>
            </p:cNvPr>
            <p:cNvSpPr/>
            <p:nvPr/>
          </p:nvSpPr>
          <p:spPr>
            <a:xfrm>
              <a:off x="553605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Freeform 2">
              <a:extLst>
                <a:ext uri="{FF2B5EF4-FFF2-40B4-BE49-F238E27FC236}">
                  <a16:creationId xmlns:a16="http://schemas.microsoft.com/office/drawing/2014/main" id="{D0AE07BD-514C-4441-969B-756D6017A392}"/>
                </a:ext>
              </a:extLst>
            </p:cNvPr>
            <p:cNvSpPr/>
            <p:nvPr/>
          </p:nvSpPr>
          <p:spPr>
            <a:xfrm>
              <a:off x="601855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Freeform 2">
              <a:extLst>
                <a:ext uri="{FF2B5EF4-FFF2-40B4-BE49-F238E27FC236}">
                  <a16:creationId xmlns:a16="http://schemas.microsoft.com/office/drawing/2014/main" id="{80DB051A-5171-4332-9570-A93DC7C5E32B}"/>
                </a:ext>
              </a:extLst>
            </p:cNvPr>
            <p:cNvSpPr/>
            <p:nvPr/>
          </p:nvSpPr>
          <p:spPr>
            <a:xfrm>
              <a:off x="650104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Freeform 2">
              <a:extLst>
                <a:ext uri="{FF2B5EF4-FFF2-40B4-BE49-F238E27FC236}">
                  <a16:creationId xmlns:a16="http://schemas.microsoft.com/office/drawing/2014/main" id="{DB2D54A5-193D-4AD3-8688-906F50AB6992}"/>
                </a:ext>
              </a:extLst>
            </p:cNvPr>
            <p:cNvSpPr/>
            <p:nvPr/>
          </p:nvSpPr>
          <p:spPr>
            <a:xfrm>
              <a:off x="698354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Freeform 2">
              <a:extLst>
                <a:ext uri="{FF2B5EF4-FFF2-40B4-BE49-F238E27FC236}">
                  <a16:creationId xmlns:a16="http://schemas.microsoft.com/office/drawing/2014/main" id="{AD4D0545-EB79-49FB-9B09-A66C9291049F}"/>
                </a:ext>
              </a:extLst>
            </p:cNvPr>
            <p:cNvSpPr/>
            <p:nvPr/>
          </p:nvSpPr>
          <p:spPr>
            <a:xfrm>
              <a:off x="746604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8B0EEBBB-A0D5-4319-81C0-B58C29F5694D}"/>
                </a:ext>
              </a:extLst>
            </p:cNvPr>
            <p:cNvSpPr/>
            <p:nvPr/>
          </p:nvSpPr>
          <p:spPr>
            <a:xfrm>
              <a:off x="794853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49" name="Freeform 2">
            <a:extLst>
              <a:ext uri="{FF2B5EF4-FFF2-40B4-BE49-F238E27FC236}">
                <a16:creationId xmlns:a16="http://schemas.microsoft.com/office/drawing/2014/main" id="{CE7CC186-02DF-42BB-8AA6-34F4BF171240}"/>
              </a:ext>
            </a:extLst>
          </p:cNvPr>
          <p:cNvSpPr/>
          <p:nvPr/>
        </p:nvSpPr>
        <p:spPr>
          <a:xfrm>
            <a:off x="228600" y="4191000"/>
            <a:ext cx="8228040" cy="47937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3B47508E-DAA3-4B53-B5B5-1254A8EE4B4E}"/>
              </a:ext>
            </a:extLst>
          </p:cNvPr>
          <p:cNvGrpSpPr/>
          <p:nvPr/>
        </p:nvGrpSpPr>
        <p:grpSpPr>
          <a:xfrm>
            <a:off x="228600" y="3962400"/>
            <a:ext cx="7620000" cy="707973"/>
            <a:chOff x="228600" y="5388026"/>
            <a:chExt cx="7620000" cy="707973"/>
          </a:xfrm>
        </p:grpSpPr>
        <p:sp>
          <p:nvSpPr>
            <p:cNvPr id="51" name="Freeform 2">
              <a:extLst>
                <a:ext uri="{FF2B5EF4-FFF2-40B4-BE49-F238E27FC236}">
                  <a16:creationId xmlns:a16="http://schemas.microsoft.com/office/drawing/2014/main" id="{B6CEDB7B-D022-4B36-B1D5-6CD795192254}"/>
                </a:ext>
              </a:extLst>
            </p:cNvPr>
            <p:cNvSpPr/>
            <p:nvPr/>
          </p:nvSpPr>
          <p:spPr>
            <a:xfrm>
              <a:off x="228600" y="5857131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46754F79-B44B-41A8-A227-C2EDC021B324}"/>
                </a:ext>
              </a:extLst>
            </p:cNvPr>
            <p:cNvSpPr/>
            <p:nvPr/>
          </p:nvSpPr>
          <p:spPr>
            <a:xfrm>
              <a:off x="228600" y="5857131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4" name="Freeform 2">
              <a:extLst>
                <a:ext uri="{FF2B5EF4-FFF2-40B4-BE49-F238E27FC236}">
                  <a16:creationId xmlns:a16="http://schemas.microsoft.com/office/drawing/2014/main" id="{0262F9E4-4EFC-4F3C-825B-F6BDC6FCD21F}"/>
                </a:ext>
              </a:extLst>
            </p:cNvPr>
            <p:cNvSpPr/>
            <p:nvPr/>
          </p:nvSpPr>
          <p:spPr>
            <a:xfrm>
              <a:off x="228600" y="5540427"/>
              <a:ext cx="7620000" cy="5555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5" name="Freeform 2">
              <a:extLst>
                <a:ext uri="{FF2B5EF4-FFF2-40B4-BE49-F238E27FC236}">
                  <a16:creationId xmlns:a16="http://schemas.microsoft.com/office/drawing/2014/main" id="{F75669EE-3CCF-4C92-B3FB-7AD1911F0E52}"/>
                </a:ext>
              </a:extLst>
            </p:cNvPr>
            <p:cNvSpPr/>
            <p:nvPr/>
          </p:nvSpPr>
          <p:spPr>
            <a:xfrm>
              <a:off x="228600" y="5616629"/>
              <a:ext cx="3276600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6" name="Freeform 2">
              <a:extLst>
                <a:ext uri="{FF2B5EF4-FFF2-40B4-BE49-F238E27FC236}">
                  <a16:creationId xmlns:a16="http://schemas.microsoft.com/office/drawing/2014/main" id="{F2C61FFE-E78E-4E9C-88DC-6F4798AB476F}"/>
                </a:ext>
              </a:extLst>
            </p:cNvPr>
            <p:cNvSpPr/>
            <p:nvPr/>
          </p:nvSpPr>
          <p:spPr>
            <a:xfrm>
              <a:off x="228600" y="5616629"/>
              <a:ext cx="964992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7" name="Freeform 2">
              <a:extLst>
                <a:ext uri="{FF2B5EF4-FFF2-40B4-BE49-F238E27FC236}">
                  <a16:creationId xmlns:a16="http://schemas.microsoft.com/office/drawing/2014/main" id="{DE15C122-BCE2-460D-A4B0-75DF7E6AEA31}"/>
                </a:ext>
              </a:extLst>
            </p:cNvPr>
            <p:cNvSpPr/>
            <p:nvPr/>
          </p:nvSpPr>
          <p:spPr>
            <a:xfrm>
              <a:off x="228600" y="5798053"/>
              <a:ext cx="2209800" cy="29794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8" name="Freeform 2">
              <a:extLst>
                <a:ext uri="{FF2B5EF4-FFF2-40B4-BE49-F238E27FC236}">
                  <a16:creationId xmlns:a16="http://schemas.microsoft.com/office/drawing/2014/main" id="{B3B76871-4910-4D67-88BD-D427C295A5B1}"/>
                </a:ext>
              </a:extLst>
            </p:cNvPr>
            <p:cNvSpPr/>
            <p:nvPr/>
          </p:nvSpPr>
          <p:spPr>
            <a:xfrm>
              <a:off x="228600" y="5540427"/>
              <a:ext cx="5333064" cy="5555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9CCBA0A1-96EE-4D10-A8D7-942928BE4670}"/>
                </a:ext>
              </a:extLst>
            </p:cNvPr>
            <p:cNvSpPr/>
            <p:nvPr/>
          </p:nvSpPr>
          <p:spPr>
            <a:xfrm>
              <a:off x="228600" y="5616629"/>
              <a:ext cx="1447488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Freeform 2">
              <a:extLst>
                <a:ext uri="{FF2B5EF4-FFF2-40B4-BE49-F238E27FC236}">
                  <a16:creationId xmlns:a16="http://schemas.microsoft.com/office/drawing/2014/main" id="{F17632E4-E2C2-4DCD-AFFC-C7A51944780A}"/>
                </a:ext>
              </a:extLst>
            </p:cNvPr>
            <p:cNvSpPr/>
            <p:nvPr/>
          </p:nvSpPr>
          <p:spPr>
            <a:xfrm>
              <a:off x="228600" y="5616629"/>
              <a:ext cx="1955592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1" name="Freeform 2">
              <a:extLst>
                <a:ext uri="{FF2B5EF4-FFF2-40B4-BE49-F238E27FC236}">
                  <a16:creationId xmlns:a16="http://schemas.microsoft.com/office/drawing/2014/main" id="{5638151E-D9DF-49BA-9434-98EEEA8F4048}"/>
                </a:ext>
              </a:extLst>
            </p:cNvPr>
            <p:cNvSpPr/>
            <p:nvPr/>
          </p:nvSpPr>
          <p:spPr>
            <a:xfrm>
              <a:off x="228600" y="5616628"/>
              <a:ext cx="2920584" cy="47937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2" name="Freeform 2">
              <a:extLst>
                <a:ext uri="{FF2B5EF4-FFF2-40B4-BE49-F238E27FC236}">
                  <a16:creationId xmlns:a16="http://schemas.microsoft.com/office/drawing/2014/main" id="{8D0B8D1C-2E0C-408C-A877-61689112356C}"/>
                </a:ext>
              </a:extLst>
            </p:cNvPr>
            <p:cNvSpPr/>
            <p:nvPr/>
          </p:nvSpPr>
          <p:spPr>
            <a:xfrm>
              <a:off x="228600" y="5388027"/>
              <a:ext cx="6272448" cy="7079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3" name="Freeform 2">
              <a:extLst>
                <a:ext uri="{FF2B5EF4-FFF2-40B4-BE49-F238E27FC236}">
                  <a16:creationId xmlns:a16="http://schemas.microsoft.com/office/drawing/2014/main" id="{BCDBA5FC-7BA4-41EF-8FD1-C1DDE70B418E}"/>
                </a:ext>
              </a:extLst>
            </p:cNvPr>
            <p:cNvSpPr/>
            <p:nvPr/>
          </p:nvSpPr>
          <p:spPr>
            <a:xfrm>
              <a:off x="228600" y="5540426"/>
              <a:ext cx="4114800" cy="5555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Freeform 2">
              <a:extLst>
                <a:ext uri="{FF2B5EF4-FFF2-40B4-BE49-F238E27FC236}">
                  <a16:creationId xmlns:a16="http://schemas.microsoft.com/office/drawing/2014/main" id="{43D79811-8CB2-4384-801B-0141F2DEF0CB}"/>
                </a:ext>
              </a:extLst>
            </p:cNvPr>
            <p:cNvSpPr/>
            <p:nvPr/>
          </p:nvSpPr>
          <p:spPr>
            <a:xfrm>
              <a:off x="228600" y="5388026"/>
              <a:ext cx="5333064" cy="7079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6CAA5DD8-DC8A-448D-86C6-0B8CBF9AEAE5}"/>
                </a:ext>
              </a:extLst>
            </p:cNvPr>
            <p:cNvSpPr/>
            <p:nvPr/>
          </p:nvSpPr>
          <p:spPr>
            <a:xfrm>
              <a:off x="228600" y="5616627"/>
              <a:ext cx="6754944" cy="4793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Freeform 2">
              <a:extLst>
                <a:ext uri="{FF2B5EF4-FFF2-40B4-BE49-F238E27FC236}">
                  <a16:creationId xmlns:a16="http://schemas.microsoft.com/office/drawing/2014/main" id="{D26ECFFD-7013-4F0E-99B5-DEAF1F58D621}"/>
                </a:ext>
              </a:extLst>
            </p:cNvPr>
            <p:cNvSpPr/>
            <p:nvPr/>
          </p:nvSpPr>
          <p:spPr>
            <a:xfrm>
              <a:off x="228600" y="5798053"/>
              <a:ext cx="7620000" cy="29794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0C670804-7BB7-4693-8D45-4933CBA63C1E}"/>
              </a:ext>
            </a:extLst>
          </p:cNvPr>
          <p:cNvSpPr/>
          <p:nvPr/>
        </p:nvSpPr>
        <p:spPr>
          <a:xfrm>
            <a:off x="5053560" y="3729334"/>
            <a:ext cx="318388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Edges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i,j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Wingdings" panose="05000000000000000000" pitchFamily="2" charset="2"/>
              </a:rPr>
              <a:t>  n</a:t>
            </a:r>
            <a:r>
              <a:rPr lang="en-US" altLang="en-US" sz="2400" baseline="300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Wingdings" panose="05000000000000000000" pitchFamily="2" charset="2"/>
              </a:rPr>
              <a:t>2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Wingdings" panose="05000000000000000000" pitchFamily="2" charset="2"/>
              </a:rPr>
              <a:t> edges</a:t>
            </a:r>
            <a:endParaRPr lang="en-US" sz="2400" dirty="0"/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3F74764-8A8B-4235-97A3-6D995EF30549}"/>
              </a:ext>
            </a:extLst>
          </p:cNvPr>
          <p:cNvSpPr/>
          <p:nvPr/>
        </p:nvSpPr>
        <p:spPr>
          <a:xfrm>
            <a:off x="5042141" y="1252415"/>
            <a:ext cx="34596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Edges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i,i+1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Wingdings" panose="05000000000000000000" pitchFamily="2" charset="2"/>
              </a:rPr>
              <a:t>  n edges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842900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49" grpId="0" animBg="1"/>
      <p:bldP spid="3" grpId="0"/>
      <p:bldP spid="42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BF5215FF-0A42-48A4-89DB-D4FCE0D96E05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4633686" y="2750142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Bird-Friend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Focus on my instance,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33310" y="3638781"/>
            <a:ext cx="22860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1600" dirty="0">
                <a:solidFill>
                  <a:srgbClr val="FFFFFF"/>
                </a:solidFill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5"/>
            <a:ext cx="9094990" cy="2701448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0" name="Picture 69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0551C926-6EAB-4A91-BCB9-7A6622DC4A02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4804233"/>
            <a:ext cx="723850" cy="741304"/>
          </a:xfrm>
          <a:prstGeom prst="rect">
            <a:avLst/>
          </a:prstGeom>
        </p:spPr>
      </p:pic>
      <p:sp>
        <p:nvSpPr>
          <p:cNvPr id="74" name="Text Box 3">
            <a:extLst>
              <a:ext uri="{FF2B5EF4-FFF2-40B4-BE49-F238E27FC236}">
                <a16:creationId xmlns:a16="http://schemas.microsoft.com/office/drawing/2014/main" id="{C4AF6AD5-C952-42C7-8A3A-3EF56B8798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5" name="Text Box 3">
            <a:extLst>
              <a:ext uri="{FF2B5EF4-FFF2-40B4-BE49-F238E27FC236}">
                <a16:creationId xmlns:a16="http://schemas.microsoft.com/office/drawing/2014/main" id="{F709DFD7-9293-4AFE-ABF1-1F2D420453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AD8CE4C8-8EE4-4A0A-B7F3-D54B408295A7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77" name="Picture 3" descr="question">
            <a:extLst>
              <a:ext uri="{FF2B5EF4-FFF2-40B4-BE49-F238E27FC236}">
                <a16:creationId xmlns:a16="http://schemas.microsoft.com/office/drawing/2014/main" id="{486509A7-A4D0-45CF-B500-BB459F794E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7059882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" name="Group 77">
            <a:extLst>
              <a:ext uri="{FF2B5EF4-FFF2-40B4-BE49-F238E27FC236}">
                <a16:creationId xmlns:a16="http://schemas.microsoft.com/office/drawing/2014/main" id="{3377ED98-54E7-48B1-BF08-FDF912449005}"/>
              </a:ext>
            </a:extLst>
          </p:cNvPr>
          <p:cNvGrpSpPr/>
          <p:nvPr/>
        </p:nvGrpSpPr>
        <p:grpSpPr>
          <a:xfrm flipH="1">
            <a:off x="8231911" y="4016807"/>
            <a:ext cx="740904" cy="750888"/>
            <a:chOff x="7543800" y="677863"/>
            <a:chExt cx="740904" cy="750888"/>
          </a:xfrm>
        </p:grpSpPr>
        <p:sp>
          <p:nvSpPr>
            <p:cNvPr id="79" name="AutoShape 3">
              <a:extLst>
                <a:ext uri="{FF2B5EF4-FFF2-40B4-BE49-F238E27FC236}">
                  <a16:creationId xmlns:a16="http://schemas.microsoft.com/office/drawing/2014/main" id="{788BEB3E-02E6-422A-AC1A-47B1BFF2D4F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0" name="Freeform 5">
              <a:extLst>
                <a:ext uri="{FF2B5EF4-FFF2-40B4-BE49-F238E27FC236}">
                  <a16:creationId xmlns:a16="http://schemas.microsoft.com/office/drawing/2014/main" id="{6BADA26F-69AE-4921-9F82-620BC8121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1" name="Freeform 6">
              <a:extLst>
                <a:ext uri="{FF2B5EF4-FFF2-40B4-BE49-F238E27FC236}">
                  <a16:creationId xmlns:a16="http://schemas.microsoft.com/office/drawing/2014/main" id="{505AE0ED-BC22-431F-B369-C0AA3C595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82" name="Freeform 7">
              <a:extLst>
                <a:ext uri="{FF2B5EF4-FFF2-40B4-BE49-F238E27FC236}">
                  <a16:creationId xmlns:a16="http://schemas.microsoft.com/office/drawing/2014/main" id="{3FE50E45-DBC5-47BB-B3B7-CE4FE482D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3" name="Freeform 27">
            <a:extLst>
              <a:ext uri="{FF2B5EF4-FFF2-40B4-BE49-F238E27FC236}">
                <a16:creationId xmlns:a16="http://schemas.microsoft.com/office/drawing/2014/main" id="{3FD0CCCE-A924-498E-A448-4D922F3AACF0}"/>
              </a:ext>
            </a:extLst>
          </p:cNvPr>
          <p:cNvSpPr>
            <a:spLocks/>
          </p:cNvSpPr>
          <p:nvPr/>
        </p:nvSpPr>
        <p:spPr bwMode="auto">
          <a:xfrm flipH="1">
            <a:off x="8167547" y="4415404"/>
            <a:ext cx="607162" cy="583515"/>
          </a:xfrm>
          <a:custGeom>
            <a:avLst/>
            <a:gdLst>
              <a:gd name="T0" fmla="*/ 57 w 57"/>
              <a:gd name="T1" fmla="*/ 0 h 418"/>
              <a:gd name="T2" fmla="*/ 0 w 57"/>
              <a:gd name="T3" fmla="*/ 418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  <a:gd name="connsiteX0" fmla="*/ 12778 w 12778"/>
              <a:gd name="connsiteY0" fmla="*/ 0 h 15397"/>
              <a:gd name="connsiteX1" fmla="*/ 0 w 12778"/>
              <a:gd name="connsiteY1" fmla="*/ 15397 h 15397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35002 w 135002"/>
              <a:gd name="connsiteY0" fmla="*/ 0 h 11905"/>
              <a:gd name="connsiteX1" fmla="*/ 0 w 135002"/>
              <a:gd name="connsiteY1" fmla="*/ 11905 h 11905"/>
              <a:gd name="connsiteX0" fmla="*/ 154447 w 154447"/>
              <a:gd name="connsiteY0" fmla="*/ 0 h 11588"/>
              <a:gd name="connsiteX1" fmla="*/ 0 w 154447"/>
              <a:gd name="connsiteY1" fmla="*/ 11588 h 11588"/>
              <a:gd name="connsiteX0" fmla="*/ 154447 w 154447"/>
              <a:gd name="connsiteY0" fmla="*/ 0 h 12270"/>
              <a:gd name="connsiteX1" fmla="*/ 0 w 154447"/>
              <a:gd name="connsiteY1" fmla="*/ 12270 h 122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4447" h="12270">
                <a:moveTo>
                  <a:pt x="154447" y="0"/>
                </a:moveTo>
                <a:lnTo>
                  <a:pt x="0" y="12270"/>
                </a:lnTo>
              </a:path>
            </a:pathLst>
          </a:custGeom>
          <a:noFill/>
          <a:ln w="28575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85" name="Picture 84">
            <a:extLst>
              <a:ext uri="{FF2B5EF4-FFF2-40B4-BE49-F238E27FC236}">
                <a16:creationId xmlns:a16="http://schemas.microsoft.com/office/drawing/2014/main" id="{7CB2BB49-8C52-4D79-AF20-F2219123CD3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231911" y="4685953"/>
            <a:ext cx="302053" cy="571847"/>
          </a:xfrm>
          <a:prstGeom prst="rect">
            <a:avLst/>
          </a:prstGeom>
        </p:spPr>
      </p:pic>
      <p:sp>
        <p:nvSpPr>
          <p:cNvPr id="86" name="Freeform 21">
            <a:extLst>
              <a:ext uri="{FF2B5EF4-FFF2-40B4-BE49-F238E27FC236}">
                <a16:creationId xmlns:a16="http://schemas.microsoft.com/office/drawing/2014/main" id="{CAEF368E-6CB0-4ABD-9F12-3C1AE06FF644}"/>
              </a:ext>
            </a:extLst>
          </p:cNvPr>
          <p:cNvSpPr>
            <a:spLocks/>
          </p:cNvSpPr>
          <p:nvPr/>
        </p:nvSpPr>
        <p:spPr bwMode="auto">
          <a:xfrm>
            <a:off x="8078342" y="5034188"/>
            <a:ext cx="757365" cy="1744783"/>
          </a:xfrm>
          <a:custGeom>
            <a:avLst/>
            <a:gdLst>
              <a:gd name="T0" fmla="*/ 2147483647 w 816"/>
              <a:gd name="T1" fmla="*/ 0 h 1536"/>
              <a:gd name="T2" fmla="*/ 2147483647 w 816"/>
              <a:gd name="T3" fmla="*/ 2147483647 h 1536"/>
              <a:gd name="T4" fmla="*/ 2147483647 w 816"/>
              <a:gd name="T5" fmla="*/ 2147483647 h 1536"/>
              <a:gd name="T6" fmla="*/ 0 w 816"/>
              <a:gd name="T7" fmla="*/ 2147483647 h 1536"/>
              <a:gd name="T8" fmla="*/ 0 60000 65536"/>
              <a:gd name="T9" fmla="*/ 0 60000 65536"/>
              <a:gd name="T10" fmla="*/ 0 60000 65536"/>
              <a:gd name="T11" fmla="*/ 0 60000 65536"/>
              <a:gd name="T12" fmla="*/ 0 w 816"/>
              <a:gd name="T13" fmla="*/ 0 h 1536"/>
              <a:gd name="T14" fmla="*/ 816 w 816"/>
              <a:gd name="T15" fmla="*/ 1536 h 1536"/>
              <a:gd name="connsiteX0" fmla="*/ 8235 w 11640"/>
              <a:gd name="connsiteY0" fmla="*/ 0 h 10000"/>
              <a:gd name="connsiteX1" fmla="*/ 4706 w 11640"/>
              <a:gd name="connsiteY1" fmla="*/ 3438 h 10000"/>
              <a:gd name="connsiteX2" fmla="*/ 11640 w 11640"/>
              <a:gd name="connsiteY2" fmla="*/ 6897 h 10000"/>
              <a:gd name="connsiteX3" fmla="*/ 0 w 11640"/>
              <a:gd name="connsiteY3" fmla="*/ 10000 h 10000"/>
              <a:gd name="connsiteX0" fmla="*/ 7415 w 10820"/>
              <a:gd name="connsiteY0" fmla="*/ 0 h 10584"/>
              <a:gd name="connsiteX1" fmla="*/ 3886 w 10820"/>
              <a:gd name="connsiteY1" fmla="*/ 3438 h 10584"/>
              <a:gd name="connsiteX2" fmla="*/ 10820 w 10820"/>
              <a:gd name="connsiteY2" fmla="*/ 6897 h 10584"/>
              <a:gd name="connsiteX3" fmla="*/ 0 w 10820"/>
              <a:gd name="connsiteY3" fmla="*/ 10584 h 10584"/>
              <a:gd name="connsiteX0" fmla="*/ 8399 w 11804"/>
              <a:gd name="connsiteY0" fmla="*/ 0 h 10501"/>
              <a:gd name="connsiteX1" fmla="*/ 4870 w 11804"/>
              <a:gd name="connsiteY1" fmla="*/ 3438 h 10501"/>
              <a:gd name="connsiteX2" fmla="*/ 11804 w 11804"/>
              <a:gd name="connsiteY2" fmla="*/ 6897 h 10501"/>
              <a:gd name="connsiteX3" fmla="*/ 0 w 11804"/>
              <a:gd name="connsiteY3" fmla="*/ 10501 h 10501"/>
              <a:gd name="connsiteX0" fmla="*/ 8399 w 10984"/>
              <a:gd name="connsiteY0" fmla="*/ 0 h 10501"/>
              <a:gd name="connsiteX1" fmla="*/ 4870 w 10984"/>
              <a:gd name="connsiteY1" fmla="*/ 3438 h 10501"/>
              <a:gd name="connsiteX2" fmla="*/ 10984 w 10984"/>
              <a:gd name="connsiteY2" fmla="*/ 7064 h 10501"/>
              <a:gd name="connsiteX3" fmla="*/ 0 w 10984"/>
              <a:gd name="connsiteY3" fmla="*/ 10501 h 10501"/>
              <a:gd name="connsiteX0" fmla="*/ 10121 w 10984"/>
              <a:gd name="connsiteY0" fmla="*/ 0 h 10103"/>
              <a:gd name="connsiteX1" fmla="*/ 4870 w 10984"/>
              <a:gd name="connsiteY1" fmla="*/ 3040 h 10103"/>
              <a:gd name="connsiteX2" fmla="*/ 10984 w 10984"/>
              <a:gd name="connsiteY2" fmla="*/ 6666 h 10103"/>
              <a:gd name="connsiteX3" fmla="*/ 0 w 10984"/>
              <a:gd name="connsiteY3" fmla="*/ 10103 h 10103"/>
              <a:gd name="connsiteX0" fmla="*/ 10121 w 10121"/>
              <a:gd name="connsiteY0" fmla="*/ 0 h 10103"/>
              <a:gd name="connsiteX1" fmla="*/ 4870 w 10121"/>
              <a:gd name="connsiteY1" fmla="*/ 3040 h 10103"/>
              <a:gd name="connsiteX2" fmla="*/ 9262 w 10121"/>
              <a:gd name="connsiteY2" fmla="*/ 7223 h 10103"/>
              <a:gd name="connsiteX3" fmla="*/ 0 w 10121"/>
              <a:gd name="connsiteY3" fmla="*/ 10103 h 10103"/>
              <a:gd name="connsiteX0" fmla="*/ 8556 w 8556"/>
              <a:gd name="connsiteY0" fmla="*/ 0 h 10023"/>
              <a:gd name="connsiteX1" fmla="*/ 3305 w 8556"/>
              <a:gd name="connsiteY1" fmla="*/ 3040 h 10023"/>
              <a:gd name="connsiteX2" fmla="*/ 7697 w 8556"/>
              <a:gd name="connsiteY2" fmla="*/ 7223 h 10023"/>
              <a:gd name="connsiteX3" fmla="*/ 0 w 8556"/>
              <a:gd name="connsiteY3" fmla="*/ 10023 h 100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56" h="10023">
                <a:moveTo>
                  <a:pt x="8556" y="0"/>
                </a:moveTo>
                <a:lnTo>
                  <a:pt x="3305" y="3040"/>
                </a:lnTo>
                <a:lnTo>
                  <a:pt x="7697" y="7223"/>
                </a:lnTo>
                <a:lnTo>
                  <a:pt x="0" y="10023"/>
                </a:lnTo>
              </a:path>
            </a:pathLst>
          </a:custGeom>
          <a:noFill/>
          <a:ln w="38100" cap="flat" cmpd="sng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58D0721A-381A-42DD-96C7-55620B19D0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38835" y="4796324"/>
            <a:ext cx="5731866" cy="994871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4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Note there is a sub-instance for each node v.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i.e. what is the shortest path from s to v.</a:t>
            </a:r>
          </a:p>
        </p:txBody>
      </p:sp>
    </p:spTree>
    <p:extLst>
      <p:ext uri="{BB962C8B-B14F-4D97-AF65-F5344CB8AC3E}">
        <p14:creationId xmlns:p14="http://schemas.microsoft.com/office/powerpoint/2010/main" val="550001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CA27AD69-0C25-4929-AFCA-D079A96FF345}"/>
              </a:ext>
            </a:extLst>
          </p:cNvPr>
          <p:cNvGrpSpPr/>
          <p:nvPr/>
        </p:nvGrpSpPr>
        <p:grpSpPr>
          <a:xfrm>
            <a:off x="762000" y="1893444"/>
            <a:ext cx="1637996" cy="1611756"/>
            <a:chOff x="762000" y="1893444"/>
            <a:chExt cx="1637996" cy="1611756"/>
          </a:xfrm>
        </p:grpSpPr>
        <p:pic>
          <p:nvPicPr>
            <p:cNvPr id="169" name="Picture 168">
              <a:extLst>
                <a:ext uri="{FF2B5EF4-FFF2-40B4-BE49-F238E27FC236}">
                  <a16:creationId xmlns:a16="http://schemas.microsoft.com/office/drawing/2014/main" id="{7575D90F-A3EF-4F1C-9B78-663AA6BEF1A2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762000" y="1893444"/>
              <a:ext cx="525533" cy="994940"/>
            </a:xfrm>
            <a:prstGeom prst="rect">
              <a:avLst/>
            </a:prstGeom>
          </p:spPr>
        </p:pic>
        <p:sp>
          <p:nvSpPr>
            <p:cNvPr id="90" name="Oval 89">
              <a:extLst>
                <a:ext uri="{FF2B5EF4-FFF2-40B4-BE49-F238E27FC236}">
                  <a16:creationId xmlns:a16="http://schemas.microsoft.com/office/drawing/2014/main" id="{50F97166-41C8-4561-9E3D-C56388BE60C6}"/>
                </a:ext>
              </a:extLst>
            </p:cNvPr>
            <p:cNvSpPr/>
            <p:nvPr/>
          </p:nvSpPr>
          <p:spPr bwMode="auto">
            <a:xfrm>
              <a:off x="1024767" y="2399251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</p:grp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057210" cy="1295400"/>
          </a:xfrm>
          <a:prstGeom prst="wedgeRoundRectCallout">
            <a:avLst>
              <a:gd name="adj1" fmla="val -32923"/>
              <a:gd name="adj2" fmla="val -5574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Which stock should I buy now?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(</a:t>
            </a:r>
            <a:r>
              <a:rPr lang="en-US" altLang="en-US" sz="2400" dirty="0">
                <a:solidFill>
                  <a:srgbClr val="FFFFFF"/>
                </a:solidFill>
              </a:rPr>
              <a:t>or should I hold my cash for now?)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6870533A-002F-40D8-AF47-BD2046500EF3}"/>
              </a:ext>
            </a:extLst>
          </p:cNvPr>
          <p:cNvSpPr>
            <a:spLocks/>
          </p:cNvSpPr>
          <p:nvPr/>
        </p:nvSpPr>
        <p:spPr bwMode="auto">
          <a:xfrm flipH="1">
            <a:off x="7760493" y="33633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AutoShape 58">
            <a:extLst>
              <a:ext uri="{FF2B5EF4-FFF2-40B4-BE49-F238E27FC236}">
                <a16:creationId xmlns:a16="http://schemas.microsoft.com/office/drawing/2014/main" id="{08152056-B985-4E7E-B2B9-ACCE710A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599" y="3983110"/>
            <a:ext cx="1905001" cy="1295400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dirty="0"/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buy stock </a:t>
            </a:r>
            <a:r>
              <a:rPr lang="en-US" altLang="en-US" sz="2400" dirty="0">
                <a:solidFill>
                  <a:srgbClr val="FFC000"/>
                </a:solidFill>
              </a:rPr>
              <a:t>s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at 1:02pm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F830248-3D51-460F-A330-FD2CDE4F55FC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7A6D7CB4-FBF0-4A98-A925-2477F65C129D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Rectangle 9">
              <a:extLst>
                <a:ext uri="{FF2B5EF4-FFF2-40B4-BE49-F238E27FC236}">
                  <a16:creationId xmlns:a16="http://schemas.microsoft.com/office/drawing/2014/main" id="{6364FDB8-3BD3-46ED-84E6-BA76F683C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" name="Oval 16">
            <a:extLst>
              <a:ext uri="{FF2B5EF4-FFF2-40B4-BE49-F238E27FC236}">
                <a16:creationId xmlns:a16="http://schemas.microsoft.com/office/drawing/2014/main" id="{550E62A4-004B-476E-99DC-07F3CE9197D5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5AA7685-02CC-4820-B5FA-E92F3056195D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</p:spTree>
    <p:extLst>
      <p:ext uri="{BB962C8B-B14F-4D97-AF65-F5344CB8AC3E}">
        <p14:creationId xmlns:p14="http://schemas.microsoft.com/office/powerpoint/2010/main" val="13385087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" grpId="0"/>
      <p:bldP spid="13" grpId="0" animBg="1"/>
      <p:bldP spid="14" grpId="0" animBg="1"/>
      <p:bldP spid="15" grpId="0" animBg="1"/>
      <p:bldP spid="17" grpId="0" animBg="1"/>
      <p:bldP spid="3" grpId="0"/>
      <p:bldP spid="19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0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13" name="AutoShape 58">
            <a:extLst>
              <a:ext uri="{FF2B5EF4-FFF2-40B4-BE49-F238E27FC236}">
                <a16:creationId xmlns:a16="http://schemas.microsoft.com/office/drawing/2014/main" id="{D5A86AFA-DF28-4BDC-BAFD-89489AA171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647426"/>
            <a:ext cx="5057210" cy="1295400"/>
          </a:xfrm>
          <a:prstGeom prst="wedgeRoundRectCallout">
            <a:avLst>
              <a:gd name="adj1" fmla="val -32923"/>
              <a:gd name="adj2" fmla="val -54622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Which stock should I buy now?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(</a:t>
            </a:r>
            <a:r>
              <a:rPr lang="en-US" altLang="en-US" sz="2400" dirty="0">
                <a:solidFill>
                  <a:srgbClr val="FFFFFF"/>
                </a:solidFill>
              </a:rPr>
              <a:t>or should I hold my cash for now?)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6870533A-002F-40D8-AF47-BD2046500EF3}"/>
              </a:ext>
            </a:extLst>
          </p:cNvPr>
          <p:cNvSpPr>
            <a:spLocks/>
          </p:cNvSpPr>
          <p:nvPr/>
        </p:nvSpPr>
        <p:spPr bwMode="auto">
          <a:xfrm flipH="1">
            <a:off x="7760493" y="33633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15" name="AutoShape 58">
            <a:extLst>
              <a:ext uri="{FF2B5EF4-FFF2-40B4-BE49-F238E27FC236}">
                <a16:creationId xmlns:a16="http://schemas.microsoft.com/office/drawing/2014/main" id="{08152056-B985-4E7E-B2B9-ACCE710A4D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5599" y="3983110"/>
            <a:ext cx="2109789" cy="817490"/>
          </a:xfrm>
          <a:prstGeom prst="wedgeRoundRectCallout">
            <a:avLst>
              <a:gd name="adj1" fmla="val -11993"/>
              <a:gd name="adj2" fmla="val -5303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18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dirty="0"/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/>
              <a:t>- hold the cash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9" name="Oval 28">
            <a:extLst>
              <a:ext uri="{FF2B5EF4-FFF2-40B4-BE49-F238E27FC236}">
                <a16:creationId xmlns:a16="http://schemas.microsoft.com/office/drawing/2014/main" id="{BA532D6C-FCCE-466A-837C-D410EB5AB590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2953252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0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9" name="AutoShape 58">
            <a:extLst>
              <a:ext uri="{FF2B5EF4-FFF2-40B4-BE49-F238E27FC236}">
                <a16:creationId xmlns:a16="http://schemas.microsoft.com/office/drawing/2014/main" id="{7224DC5E-996A-407F-AB1F-FAF7F7BB4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733610" cy="842502"/>
          </a:xfrm>
          <a:prstGeom prst="wedgeRoundRectCallout">
            <a:avLst>
              <a:gd name="adj1" fmla="val -33674"/>
              <a:gd name="adj2" fmla="val -5474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49" name="AutoShape 58">
            <a:extLst>
              <a:ext uri="{FF2B5EF4-FFF2-40B4-BE49-F238E27FC236}">
                <a16:creationId xmlns:a16="http://schemas.microsoft.com/office/drawing/2014/main" id="{3597049E-8E10-4FF0-8921-87A070A20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643898"/>
            <a:ext cx="6733610" cy="1223502"/>
          </a:xfrm>
          <a:prstGeom prst="wedgeRoundRectCallout">
            <a:avLst>
              <a:gd name="adj1" fmla="val -31519"/>
              <a:gd name="adj2" fmla="val -5361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This amount does not change over night.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Hence, the multiplicative differential is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1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  <a:endParaRPr lang="en-US" altLang="en-US" sz="2400" noProof="0" dirty="0">
              <a:solidFill>
                <a:srgbClr val="FFFFFF"/>
              </a:solidFill>
            </a:endParaRPr>
          </a:p>
        </p:txBody>
      </p:sp>
      <p:sp>
        <p:nvSpPr>
          <p:cNvPr id="50" name="Rectangle 9">
            <a:extLst>
              <a:ext uri="{FF2B5EF4-FFF2-40B4-BE49-F238E27FC236}">
                <a16:creationId xmlns:a16="http://schemas.microsoft.com/office/drawing/2014/main" id="{12EFEEC4-7644-4506-B865-7E047B5CA3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2735" y="2874890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1" name="Rectangle 9">
            <a:extLst>
              <a:ext uri="{FF2B5EF4-FFF2-40B4-BE49-F238E27FC236}">
                <a16:creationId xmlns:a16="http://schemas.microsoft.com/office/drawing/2014/main" id="{5DC458A5-96E9-4413-A182-3BCA9B846F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3AA7BF12-F388-422A-803D-3EA719A6C5CC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1485828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49" grpId="0" animBg="1"/>
      <p:bldP spid="50" grpId="0"/>
      <p:bldP spid="50" grpId="1"/>
      <p:bldP spid="51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0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9" name="AutoShape 58">
            <a:extLst>
              <a:ext uri="{FF2B5EF4-FFF2-40B4-BE49-F238E27FC236}">
                <a16:creationId xmlns:a16="http://schemas.microsoft.com/office/drawing/2014/main" id="{7224DC5E-996A-407F-AB1F-FAF7F7BB4C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733610" cy="842502"/>
          </a:xfrm>
          <a:prstGeom prst="wedgeRoundRectCallout">
            <a:avLst>
              <a:gd name="adj1" fmla="val -32381"/>
              <a:gd name="adj2" fmla="val -54747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cash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49" name="AutoShape 58">
            <a:extLst>
              <a:ext uri="{FF2B5EF4-FFF2-40B4-BE49-F238E27FC236}">
                <a16:creationId xmlns:a16="http://schemas.microsoft.com/office/drawing/2014/main" id="{3597049E-8E10-4FF0-8921-87A070A20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0" y="4643898"/>
            <a:ext cx="6781800" cy="2061702"/>
          </a:xfrm>
          <a:prstGeom prst="wedgeRoundRectCallout">
            <a:avLst>
              <a:gd name="adj1" fmla="val -31244"/>
              <a:gd name="adj2" fmla="val -53691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Let’s measure the amount of stock s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by its current $ worth.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This amount does not change when I buy it.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Hence, the multiplicative differential is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1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  <a:endParaRPr lang="en-US" altLang="en-US" sz="2400" noProof="0" dirty="0">
              <a:solidFill>
                <a:srgbClr val="FFFFFF"/>
              </a:solidFill>
            </a:endParaRPr>
          </a:p>
        </p:txBody>
      </p:sp>
      <p:sp>
        <p:nvSpPr>
          <p:cNvPr id="30" name="Rectangle 9">
            <a:extLst>
              <a:ext uri="{FF2B5EF4-FFF2-40B4-BE49-F238E27FC236}">
                <a16:creationId xmlns:a16="http://schemas.microsoft.com/office/drawing/2014/main" id="{48C8C936-A44A-469E-B736-AC589D2093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70029" y="199310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1" name="Rectangle 9">
            <a:extLst>
              <a:ext uri="{FF2B5EF4-FFF2-40B4-BE49-F238E27FC236}">
                <a16:creationId xmlns:a16="http://schemas.microsoft.com/office/drawing/2014/main" id="{6159F8D6-CA81-4F80-8C47-A0C84370D8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CE49EF62-F703-44F8-9A4F-61E5D2497224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5128162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30" grpId="0"/>
      <p:bldP spid="30" grpId="1"/>
      <p:bldP spid="31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69" name="Picture 168">
            <a:extLst>
              <a:ext uri="{FF2B5EF4-FFF2-40B4-BE49-F238E27FC236}">
                <a16:creationId xmlns:a16="http://schemas.microsoft.com/office/drawing/2014/main" id="{7575D90F-A3EF-4F1C-9B78-663AA6BEF1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0" y="1905000"/>
            <a:ext cx="525533" cy="994940"/>
          </a:xfrm>
          <a:prstGeom prst="rect">
            <a:avLst/>
          </a:prstGeom>
        </p:spPr>
      </p:pic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5" name="AutoShape 58">
            <a:extLst>
              <a:ext uri="{FF2B5EF4-FFF2-40B4-BE49-F238E27FC236}">
                <a16:creationId xmlns:a16="http://schemas.microsoft.com/office/drawing/2014/main" id="{2B4ABCBF-6A85-49D5-8D36-9916DB687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90" y="3799826"/>
            <a:ext cx="5057210" cy="1295400"/>
          </a:xfrm>
          <a:prstGeom prst="wedgeRoundRectCallout">
            <a:avLst>
              <a:gd name="adj1" fmla="val -33210"/>
              <a:gd name="adj2" fmla="val -568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Should I sell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not?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Freeform 6">
            <a:extLst>
              <a:ext uri="{FF2B5EF4-FFF2-40B4-BE49-F238E27FC236}">
                <a16:creationId xmlns:a16="http://schemas.microsoft.com/office/drawing/2014/main" id="{6AC58F82-546F-4696-9D93-29140DC70740}"/>
              </a:ext>
            </a:extLst>
          </p:cNvPr>
          <p:cNvSpPr>
            <a:spLocks/>
          </p:cNvSpPr>
          <p:nvPr/>
        </p:nvSpPr>
        <p:spPr bwMode="auto">
          <a:xfrm flipH="1">
            <a:off x="7912893" y="35157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37" name="AutoShape 58">
            <a:extLst>
              <a:ext uri="{FF2B5EF4-FFF2-40B4-BE49-F238E27FC236}">
                <a16:creationId xmlns:a16="http://schemas.microsoft.com/office/drawing/2014/main" id="{CA0B6EEE-335E-4E96-9B5E-1D057A8F5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8043" y="4135510"/>
            <a:ext cx="1881967" cy="1295400"/>
          </a:xfrm>
          <a:prstGeom prst="wedgeRoundRectCallout">
            <a:avLst>
              <a:gd name="adj1" fmla="val 27661"/>
              <a:gd name="adj2" fmla="val -79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sell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dirty="0">
              <a:solidFill>
                <a:srgbClr val="FFC000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lvl="0" eaLnBrk="1" hangingPunct="1">
              <a:buNone/>
              <a:defRPr/>
            </a:pPr>
            <a:r>
              <a:rPr lang="en-US" altLang="en-US" sz="2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- at 1:00pm the next day.</a:t>
            </a:r>
            <a:endParaRPr lang="en-US" altLang="en-US" sz="2400" dirty="0"/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BA74641-CCC7-4E8F-9CFD-5E81A925F095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43" name="Freeform 2">
              <a:extLst>
                <a:ext uri="{FF2B5EF4-FFF2-40B4-BE49-F238E27FC236}">
                  <a16:creationId xmlns:a16="http://schemas.microsoft.com/office/drawing/2014/main" id="{199C913B-4E37-4C71-ADC7-994FFF5400F8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4" name="Rectangle 9">
              <a:extLst>
                <a:ext uri="{FF2B5EF4-FFF2-40B4-BE49-F238E27FC236}">
                  <a16:creationId xmlns:a16="http://schemas.microsoft.com/office/drawing/2014/main" id="{F0EE24C1-3E86-4CC9-8F06-D07B799D4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14686" y="2473549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B14D1BB7-5698-468F-97B6-60752145172C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46" name="Freeform 2">
              <a:extLst>
                <a:ext uri="{FF2B5EF4-FFF2-40B4-BE49-F238E27FC236}">
                  <a16:creationId xmlns:a16="http://schemas.microsoft.com/office/drawing/2014/main" id="{0E6B526B-7A8F-470F-94CD-7D61A5EE75B4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8" name="Rectangle 9">
              <a:extLst>
                <a:ext uri="{FF2B5EF4-FFF2-40B4-BE49-F238E27FC236}">
                  <a16:creationId xmlns:a16="http://schemas.microsoft.com/office/drawing/2014/main" id="{F187099F-4452-4D19-AF45-DFA2A8C49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Oval 49">
            <a:extLst>
              <a:ext uri="{FF2B5EF4-FFF2-40B4-BE49-F238E27FC236}">
                <a16:creationId xmlns:a16="http://schemas.microsoft.com/office/drawing/2014/main" id="{1A3F0294-8F79-4A68-BE97-E16297D1F533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2415369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1.48148E-6 L 0.22604 -0.16667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302" y="-8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6" grpId="0" animBg="1"/>
      <p:bldP spid="37" grpId="0" animBg="1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D2B0A69-A12C-4650-838A-BD3BD6A1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2632" y="765309"/>
            <a:ext cx="525533" cy="994940"/>
          </a:xfrm>
          <a:prstGeom prst="rect">
            <a:avLst/>
          </a:prstGeom>
        </p:spPr>
      </p:pic>
      <p:sp>
        <p:nvSpPr>
          <p:cNvPr id="35" name="AutoShape 58">
            <a:extLst>
              <a:ext uri="{FF2B5EF4-FFF2-40B4-BE49-F238E27FC236}">
                <a16:creationId xmlns:a16="http://schemas.microsoft.com/office/drawing/2014/main" id="{2B4ABCBF-6A85-49D5-8D36-9916DB687B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990" y="3799826"/>
            <a:ext cx="5057210" cy="1295400"/>
          </a:xfrm>
          <a:prstGeom prst="wedgeRoundRectCallout">
            <a:avLst>
              <a:gd name="adj1" fmla="val -33210"/>
              <a:gd name="adj2" fmla="val -568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Should I sell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not?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Freeform 6">
            <a:extLst>
              <a:ext uri="{FF2B5EF4-FFF2-40B4-BE49-F238E27FC236}">
                <a16:creationId xmlns:a16="http://schemas.microsoft.com/office/drawing/2014/main" id="{6AC58F82-546F-4696-9D93-29140DC70740}"/>
              </a:ext>
            </a:extLst>
          </p:cNvPr>
          <p:cNvSpPr>
            <a:spLocks/>
          </p:cNvSpPr>
          <p:nvPr/>
        </p:nvSpPr>
        <p:spPr bwMode="auto">
          <a:xfrm flipH="1">
            <a:off x="7912893" y="3515704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37" name="AutoShape 58">
            <a:extLst>
              <a:ext uri="{FF2B5EF4-FFF2-40B4-BE49-F238E27FC236}">
                <a16:creationId xmlns:a16="http://schemas.microsoft.com/office/drawing/2014/main" id="{CA0B6EEE-335E-4E96-9B5E-1D057A8F5C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8043" y="4135510"/>
            <a:ext cx="1881967" cy="1295400"/>
          </a:xfrm>
          <a:prstGeom prst="wedgeRoundRectCallout">
            <a:avLst>
              <a:gd name="adj1" fmla="val 27661"/>
              <a:gd name="adj2" fmla="val -7963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   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hold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endParaRPr lang="en-US" altLang="en-US" sz="2400" dirty="0">
              <a:solidFill>
                <a:srgbClr val="FFC000"/>
              </a:solidFill>
              <a:latin typeface="Times New Roman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BA74641-CCC7-4E8F-9CFD-5E81A925F095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43" name="Freeform 2">
              <a:extLst>
                <a:ext uri="{FF2B5EF4-FFF2-40B4-BE49-F238E27FC236}">
                  <a16:creationId xmlns:a16="http://schemas.microsoft.com/office/drawing/2014/main" id="{199C913B-4E37-4C71-ADC7-994FFF5400F8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4" name="Rectangle 9">
              <a:extLst>
                <a:ext uri="{FF2B5EF4-FFF2-40B4-BE49-F238E27FC236}">
                  <a16:creationId xmlns:a16="http://schemas.microsoft.com/office/drawing/2014/main" id="{F0EE24C1-3E86-4CC9-8F06-D07B799D4E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342" y="2473549"/>
              <a:ext cx="93326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hold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95935DCA-A3CF-45F4-AA7B-A020A804F2CF}"/>
              </a:ext>
            </a:extLst>
          </p:cNvPr>
          <p:cNvGrpSpPr/>
          <p:nvPr/>
        </p:nvGrpSpPr>
        <p:grpSpPr>
          <a:xfrm>
            <a:off x="7482115" y="1219200"/>
            <a:ext cx="1429902" cy="1105949"/>
            <a:chOff x="7482115" y="1219200"/>
            <a:chExt cx="1429902" cy="1105949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76EAAD4-1A4C-4817-85E6-4484A1A21576}"/>
                </a:ext>
              </a:extLst>
            </p:cNvPr>
            <p:cNvSpPr/>
            <p:nvPr/>
          </p:nvSpPr>
          <p:spPr bwMode="auto">
            <a:xfrm>
              <a:off x="7482115" y="1219200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239388F3-E6DB-431D-B889-3E0FF44A5DF7}"/>
                </a:ext>
              </a:extLst>
            </p:cNvPr>
            <p:cNvSpPr/>
            <p:nvPr/>
          </p:nvSpPr>
          <p:spPr>
            <a:xfrm>
              <a:off x="8098974" y="161471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1:03pm</a:t>
              </a: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D448E925-5B39-4C5F-9F59-E1CE56920E93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45" name="Freeform 2">
              <a:extLst>
                <a:ext uri="{FF2B5EF4-FFF2-40B4-BE49-F238E27FC236}">
                  <a16:creationId xmlns:a16="http://schemas.microsoft.com/office/drawing/2014/main" id="{B0477691-5B6F-4328-A717-3C5D0AAE32AE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7" name="Rectangle 9">
              <a:extLst>
                <a:ext uri="{FF2B5EF4-FFF2-40B4-BE49-F238E27FC236}">
                  <a16:creationId xmlns:a16="http://schemas.microsoft.com/office/drawing/2014/main" id="{191FDA4E-D443-4597-BD8B-E22D66D2D8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9" name="Oval 48">
            <a:extLst>
              <a:ext uri="{FF2B5EF4-FFF2-40B4-BE49-F238E27FC236}">
                <a16:creationId xmlns:a16="http://schemas.microsoft.com/office/drawing/2014/main" id="{B24D45D0-C0D4-4BAF-B13A-1092102F7653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21821045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D2B0A69-A12C-4650-838A-BD3BD6A1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2632" y="765309"/>
            <a:ext cx="525533" cy="99494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5935DCA-A3CF-45F4-AA7B-A020A804F2CF}"/>
              </a:ext>
            </a:extLst>
          </p:cNvPr>
          <p:cNvGrpSpPr/>
          <p:nvPr/>
        </p:nvGrpSpPr>
        <p:grpSpPr>
          <a:xfrm>
            <a:off x="7482115" y="1219200"/>
            <a:ext cx="1429902" cy="1105949"/>
            <a:chOff x="7482115" y="1219200"/>
            <a:chExt cx="1429902" cy="1105949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76EAAD4-1A4C-4817-85E6-4484A1A21576}"/>
                </a:ext>
              </a:extLst>
            </p:cNvPr>
            <p:cNvSpPr/>
            <p:nvPr/>
          </p:nvSpPr>
          <p:spPr bwMode="auto">
            <a:xfrm>
              <a:off x="7482115" y="1219200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239388F3-E6DB-431D-B889-3E0FF44A5DF7}"/>
                </a:ext>
              </a:extLst>
            </p:cNvPr>
            <p:cNvSpPr/>
            <p:nvPr/>
          </p:nvSpPr>
          <p:spPr>
            <a:xfrm>
              <a:off x="8098974" y="161471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1:03pm</a:t>
              </a:r>
            </a:p>
          </p:txBody>
        </p:sp>
      </p:grpSp>
      <p:sp>
        <p:nvSpPr>
          <p:cNvPr id="38" name="Rectangle 9">
            <a:extLst>
              <a:ext uri="{FF2B5EF4-FFF2-40B4-BE49-F238E27FC236}">
                <a16:creationId xmlns:a16="http://schemas.microsoft.com/office/drawing/2014/main" id="{AEBF50E9-41A5-4AB3-BFB6-B262E87E5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156670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0" name="AutoShape 58">
            <a:extLst>
              <a:ext uri="{FF2B5EF4-FFF2-40B4-BE49-F238E27FC236}">
                <a16:creationId xmlns:a16="http://schemas.microsoft.com/office/drawing/2014/main" id="{2E6DF056-FD77-42BB-9F5D-665058EE26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878343"/>
          </a:xfrm>
          <a:prstGeom prst="wedgeRoundRectCallout">
            <a:avLst>
              <a:gd name="adj1" fmla="val -19617"/>
              <a:gd name="adj2" fmla="val -6937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lang="en-US" altLang="en-US" sz="2400" noProof="0" dirty="0">
                <a:solidFill>
                  <a:srgbClr val="FFFFFF"/>
                </a:solidFill>
              </a:rPr>
              <a:t>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427158A4-CFD4-4E15-8F3A-43BA9EE454CD}"/>
              </a:ext>
            </a:extLst>
          </p:cNvPr>
          <p:cNvSpPr/>
          <p:nvPr/>
        </p:nvSpPr>
        <p:spPr>
          <a:xfrm>
            <a:off x="1000344" y="5025219"/>
            <a:ext cx="246253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of s on day t+1)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7AFF34B-20C3-4E3B-A03E-159259398513}"/>
              </a:ext>
            </a:extLst>
          </p:cNvPr>
          <p:cNvSpPr/>
          <p:nvPr/>
        </p:nvSpPr>
        <p:spPr>
          <a:xfrm>
            <a:off x="3341891" y="4985880"/>
            <a:ext cx="191590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of s on day t)</a:t>
            </a:r>
            <a:endParaRPr lang="en-US" sz="2400" dirty="0"/>
          </a:p>
        </p:txBody>
      </p:sp>
      <p:sp>
        <p:nvSpPr>
          <p:cNvPr id="64" name="Rectangle 63">
            <a:extLst>
              <a:ext uri="{FF2B5EF4-FFF2-40B4-BE49-F238E27FC236}">
                <a16:creationId xmlns:a16="http://schemas.microsoft.com/office/drawing/2014/main" id="{93909326-3E4F-423B-A5F6-24141349BF15}"/>
              </a:ext>
            </a:extLst>
          </p:cNvPr>
          <p:cNvSpPr/>
          <p:nvPr/>
        </p:nvSpPr>
        <p:spPr>
          <a:xfrm>
            <a:off x="1675346" y="4572000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3622647C-28D1-4C95-ADD5-2F5D61BAAF1D}"/>
              </a:ext>
            </a:extLst>
          </p:cNvPr>
          <p:cNvSpPr/>
          <p:nvPr/>
        </p:nvSpPr>
        <p:spPr>
          <a:xfrm>
            <a:off x="3522687" y="4592377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2ECAA4E-7428-49C5-B7C7-18B60F704058}"/>
              </a:ext>
            </a:extLst>
          </p:cNvPr>
          <p:cNvGrpSpPr/>
          <p:nvPr/>
        </p:nvGrpSpPr>
        <p:grpSpPr>
          <a:xfrm>
            <a:off x="-14801" y="5562600"/>
            <a:ext cx="3273999" cy="642702"/>
            <a:chOff x="-14801" y="5562600"/>
            <a:chExt cx="3273999" cy="642702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BBF5E62F-A84F-43EF-B00F-4B782C40C8CB}"/>
                </a:ext>
              </a:extLst>
            </p:cNvPr>
            <p:cNvSpPr/>
            <p:nvPr/>
          </p:nvSpPr>
          <p:spPr>
            <a:xfrm>
              <a:off x="1631829" y="5562600"/>
              <a:ext cx="162736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</a:t>
              </a:r>
              <a:r>
                <a:rPr lang="en-US" altLang="en-US" sz="14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 of s on day t)</a:t>
              </a:r>
              <a:endParaRPr lang="en-US" sz="1800" dirty="0"/>
            </a:p>
          </p:txBody>
        </p: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BCEAEEA7-9CDA-43ED-B0CD-C3FB1B101A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725576" y="5885544"/>
              <a:ext cx="1420772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9E1667ED-C803-4B15-A5AE-994958AC5609}"/>
                </a:ext>
              </a:extLst>
            </p:cNvPr>
            <p:cNvSpPr/>
            <p:nvPr/>
          </p:nvSpPr>
          <p:spPr>
            <a:xfrm>
              <a:off x="-14801" y="5644759"/>
              <a:ext cx="35298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sym typeface="Symbol" pitchFamily="18" charset="2"/>
                </a:rPr>
                <a:t></a:t>
              </a:r>
              <a:endParaRPr lang="en-US" sz="2400" dirty="0"/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1ED861EC-793B-4950-9E9F-A477C855EA01}"/>
                </a:ext>
              </a:extLst>
            </p:cNvPr>
            <p:cNvSpPr/>
            <p:nvPr/>
          </p:nvSpPr>
          <p:spPr>
            <a:xfrm>
              <a:off x="1850547" y="5835970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222CF7BC-3769-4F55-9AB6-B571868CEE9E}"/>
                </a:ext>
              </a:extLst>
            </p:cNvPr>
            <p:cNvSpPr/>
            <p:nvPr/>
          </p:nvSpPr>
          <p:spPr>
            <a:xfrm>
              <a:off x="283525" y="5619821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36BFFABC-F5C0-44CF-812D-7EAE32812BDB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74" name="Freeform 2">
              <a:extLst>
                <a:ext uri="{FF2B5EF4-FFF2-40B4-BE49-F238E27FC236}">
                  <a16:creationId xmlns:a16="http://schemas.microsoft.com/office/drawing/2014/main" id="{222613E2-CDB4-4AA6-97F5-715564C364E9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5" name="Rectangle 9">
              <a:extLst>
                <a:ext uri="{FF2B5EF4-FFF2-40B4-BE49-F238E27FC236}">
                  <a16:creationId xmlns:a16="http://schemas.microsoft.com/office/drawing/2014/main" id="{7348086C-DD75-4AD7-B147-7FF5AFEDD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342" y="2473549"/>
              <a:ext cx="93326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hold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114545CA-0D4C-49D7-B684-657746CB516E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84" name="Freeform 2">
              <a:extLst>
                <a:ext uri="{FF2B5EF4-FFF2-40B4-BE49-F238E27FC236}">
                  <a16:creationId xmlns:a16="http://schemas.microsoft.com/office/drawing/2014/main" id="{24CBBCCC-9BE3-46F7-936E-ECAED8857949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5" name="Rectangle 9">
              <a:extLst>
                <a:ext uri="{FF2B5EF4-FFF2-40B4-BE49-F238E27FC236}">
                  <a16:creationId xmlns:a16="http://schemas.microsoft.com/office/drawing/2014/main" id="{4CE59337-90C2-4EF2-B124-06CE26B4F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7" name="Oval 86">
            <a:extLst>
              <a:ext uri="{FF2B5EF4-FFF2-40B4-BE49-F238E27FC236}">
                <a16:creationId xmlns:a16="http://schemas.microsoft.com/office/drawing/2014/main" id="{25AE9AE2-D23C-4EBB-9925-4942BE3E7482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805160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50" grpId="0" animBg="1"/>
      <p:bldP spid="51" grpId="0"/>
      <p:bldP spid="52" grpId="0"/>
      <p:bldP spid="64" grpId="0"/>
      <p:bldP spid="65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D2B0A69-A12C-4650-838A-BD3BD6A1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2632" y="765309"/>
            <a:ext cx="525533" cy="99494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5935DCA-A3CF-45F4-AA7B-A020A804F2CF}"/>
              </a:ext>
            </a:extLst>
          </p:cNvPr>
          <p:cNvGrpSpPr/>
          <p:nvPr/>
        </p:nvGrpSpPr>
        <p:grpSpPr>
          <a:xfrm>
            <a:off x="7482115" y="1219200"/>
            <a:ext cx="1429902" cy="1105949"/>
            <a:chOff x="7482115" y="1219200"/>
            <a:chExt cx="1429902" cy="1105949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76EAAD4-1A4C-4817-85E6-4484A1A21576}"/>
                </a:ext>
              </a:extLst>
            </p:cNvPr>
            <p:cNvSpPr/>
            <p:nvPr/>
          </p:nvSpPr>
          <p:spPr bwMode="auto">
            <a:xfrm>
              <a:off x="7482115" y="1219200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239388F3-E6DB-431D-B889-3E0FF44A5DF7}"/>
                </a:ext>
              </a:extLst>
            </p:cNvPr>
            <p:cNvSpPr/>
            <p:nvPr/>
          </p:nvSpPr>
          <p:spPr>
            <a:xfrm>
              <a:off x="8098974" y="161471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1:03pm</a:t>
              </a:r>
            </a:p>
          </p:txBody>
        </p:sp>
      </p:grpSp>
      <p:sp>
        <p:nvSpPr>
          <p:cNvPr id="38" name="Rectangle 9">
            <a:extLst>
              <a:ext uri="{FF2B5EF4-FFF2-40B4-BE49-F238E27FC236}">
                <a16:creationId xmlns:a16="http://schemas.microsoft.com/office/drawing/2014/main" id="{AEBF50E9-41A5-4AB3-BFB6-B262E87E55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43600" y="156670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1" name="Rectangle 50">
            <a:extLst>
              <a:ext uri="{FF2B5EF4-FFF2-40B4-BE49-F238E27FC236}">
                <a16:creationId xmlns:a16="http://schemas.microsoft.com/office/drawing/2014/main" id="{427158A4-CFD4-4E15-8F3A-43BA9EE454CD}"/>
              </a:ext>
            </a:extLst>
          </p:cNvPr>
          <p:cNvSpPr/>
          <p:nvPr/>
        </p:nvSpPr>
        <p:spPr>
          <a:xfrm>
            <a:off x="1000344" y="5025219"/>
            <a:ext cx="246253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´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of s on day t+1) 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=</a:t>
            </a:r>
            <a:endParaRPr lang="en-US" sz="2400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7AFF34B-20C3-4E3B-A03E-159259398513}"/>
              </a:ext>
            </a:extLst>
          </p:cNvPr>
          <p:cNvSpPr/>
          <p:nvPr/>
        </p:nvSpPr>
        <p:spPr>
          <a:xfrm>
            <a:off x="3341891" y="4985880"/>
            <a:ext cx="191590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v 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(</a:t>
            </a:r>
            <a:r>
              <a:rPr lang="en-US" altLang="en-US" sz="14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$</a:t>
            </a:r>
            <a:r>
              <a:rPr lang="en-US" altLang="en-US" sz="1800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 of s on day t)</a:t>
            </a:r>
            <a:endParaRPr lang="en-US" sz="2400" dirty="0"/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6CB1AAC5-5F22-490F-BACB-FE43F879C36D}"/>
              </a:ext>
            </a:extLst>
          </p:cNvPr>
          <p:cNvCxnSpPr>
            <a:cxnSpLocks/>
          </p:cNvCxnSpPr>
          <p:nvPr/>
        </p:nvCxnSpPr>
        <p:spPr bwMode="auto">
          <a:xfrm flipV="1">
            <a:off x="3647794" y="5229868"/>
            <a:ext cx="1474931" cy="865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64" name="Rectangle 63">
            <a:extLst>
              <a:ext uri="{FF2B5EF4-FFF2-40B4-BE49-F238E27FC236}">
                <a16:creationId xmlns:a16="http://schemas.microsoft.com/office/drawing/2014/main" id="{93909326-3E4F-423B-A5F6-24141349BF15}"/>
              </a:ext>
            </a:extLst>
          </p:cNvPr>
          <p:cNvSpPr/>
          <p:nvPr/>
        </p:nvSpPr>
        <p:spPr>
          <a:xfrm>
            <a:off x="1675346" y="4572000"/>
            <a:ext cx="78258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want</a:t>
            </a:r>
            <a:endParaRPr lang="en-US" sz="2400" dirty="0">
              <a:solidFill>
                <a:schemeClr val="tx2"/>
              </a:solidFill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3622647C-28D1-4C95-ADD5-2F5D61BAAF1D}"/>
              </a:ext>
            </a:extLst>
          </p:cNvPr>
          <p:cNvSpPr/>
          <p:nvPr/>
        </p:nvSpPr>
        <p:spPr>
          <a:xfrm>
            <a:off x="3522687" y="4592377"/>
            <a:ext cx="76495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>
                <a:solidFill>
                  <a:schemeClr val="tx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have</a:t>
            </a:r>
            <a:endParaRPr lang="en-US" sz="2400" dirty="0">
              <a:solidFill>
                <a:schemeClr val="tx2"/>
              </a:solidFill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E928611B-FA05-42AB-A6BB-10D889574542}"/>
              </a:ext>
            </a:extLst>
          </p:cNvPr>
          <p:cNvGrpSpPr/>
          <p:nvPr/>
        </p:nvGrpSpPr>
        <p:grpSpPr>
          <a:xfrm>
            <a:off x="3490399" y="5548870"/>
            <a:ext cx="2125607" cy="654760"/>
            <a:chOff x="3490399" y="5548870"/>
            <a:chExt cx="2125607" cy="654760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7BF40025-B3C2-4BE5-80C4-0C3637CFFFDF}"/>
                </a:ext>
              </a:extLst>
            </p:cNvPr>
            <p:cNvSpPr/>
            <p:nvPr/>
          </p:nvSpPr>
          <p:spPr>
            <a:xfrm>
              <a:off x="4243606" y="5834298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cxnSp>
          <p:nvCxnSpPr>
            <p:cNvPr id="56" name="Straight Connector 55">
              <a:extLst>
                <a:ext uri="{FF2B5EF4-FFF2-40B4-BE49-F238E27FC236}">
                  <a16:creationId xmlns:a16="http://schemas.microsoft.com/office/drawing/2014/main" id="{6DA72C90-C99C-4055-BA55-8AD82D6140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38581" y="5885544"/>
              <a:ext cx="1420772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BC5DDBC2-4F10-4308-8F4A-49CC6F2DBCCC}"/>
                </a:ext>
              </a:extLst>
            </p:cNvPr>
            <p:cNvSpPr/>
            <p:nvPr/>
          </p:nvSpPr>
          <p:spPr>
            <a:xfrm>
              <a:off x="3490399" y="5644759"/>
              <a:ext cx="35298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sym typeface="Symbol" pitchFamily="18" charset="2"/>
                </a:rPr>
                <a:t></a:t>
              </a:r>
              <a:endParaRPr lang="en-US" sz="2400" dirty="0"/>
            </a:p>
          </p:txBody>
        </p:sp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E2921B37-6399-48D9-AFD2-F8C6AB321D76}"/>
                </a:ext>
              </a:extLst>
            </p:cNvPr>
            <p:cNvSpPr/>
            <p:nvPr/>
          </p:nvSpPr>
          <p:spPr>
            <a:xfrm>
              <a:off x="4140922" y="5548870"/>
              <a:ext cx="147508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t+1)</a:t>
              </a:r>
              <a:endParaRPr lang="en-US" sz="1800" dirty="0"/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6CE96C66-9AE0-4E2F-B1BF-FE0294DC62D7}"/>
                </a:ext>
              </a:extLst>
            </p:cNvPr>
            <p:cNvSpPr/>
            <p:nvPr/>
          </p:nvSpPr>
          <p:spPr>
            <a:xfrm>
              <a:off x="3795199" y="5609869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endParaRPr lang="en-US" sz="2400" dirty="0"/>
            </a:p>
          </p:txBody>
        </p:sp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E1E6CD41-42D8-44C4-BB1F-A45DAE957C44}"/>
              </a:ext>
            </a:extLst>
          </p:cNvPr>
          <p:cNvGrpSpPr/>
          <p:nvPr/>
        </p:nvGrpSpPr>
        <p:grpSpPr>
          <a:xfrm>
            <a:off x="5671171" y="5486400"/>
            <a:ext cx="3534515" cy="721304"/>
            <a:chOff x="5671171" y="5486400"/>
            <a:chExt cx="3534515" cy="721304"/>
          </a:xfrm>
        </p:grpSpPr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FCAAD6C1-A9C9-474E-AF52-0DE7F8DDF753}"/>
                </a:ext>
              </a:extLst>
            </p:cNvPr>
            <p:cNvSpPr/>
            <p:nvPr/>
          </p:nvSpPr>
          <p:spPr>
            <a:xfrm>
              <a:off x="5913195" y="5486400"/>
              <a:ext cx="161294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400" dirty="0"/>
            </a:p>
          </p:txBody>
        </p:sp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8968CBE5-8BB5-4E14-B01A-8EFF63DE349B}"/>
                </a:ext>
              </a:extLst>
            </p:cNvPr>
            <p:cNvSpPr/>
            <p:nvPr/>
          </p:nvSpPr>
          <p:spPr>
            <a:xfrm>
              <a:off x="5671171" y="5659273"/>
              <a:ext cx="35298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sym typeface="Symbol" pitchFamily="18" charset="2"/>
                </a:rPr>
                <a:t></a:t>
              </a:r>
              <a:endParaRPr lang="en-US" sz="2400" dirty="0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2C6B4683-42EF-418C-8A46-06296C291288}"/>
                </a:ext>
              </a:extLst>
            </p:cNvPr>
            <p:cNvSpPr/>
            <p:nvPr/>
          </p:nvSpPr>
          <p:spPr>
            <a:xfrm>
              <a:off x="7333057" y="5551229"/>
              <a:ext cx="187262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</a:t>
              </a:r>
              <a:r>
                <a:rPr lang="en-US" altLang="en-US" sz="14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 of s on day t+1)</a:t>
              </a:r>
              <a:endParaRPr lang="en-US" sz="1800" dirty="0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BB2B44CA-C3FE-4F31-BC84-EBAC9A24B3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335348" y="5893285"/>
              <a:ext cx="1764823" cy="4561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5" name="Rectangle 94">
              <a:extLst>
                <a:ext uri="{FF2B5EF4-FFF2-40B4-BE49-F238E27FC236}">
                  <a16:creationId xmlns:a16="http://schemas.microsoft.com/office/drawing/2014/main" id="{0B11A0D6-510D-43F6-99DC-17A00649B2B1}"/>
                </a:ext>
              </a:extLst>
            </p:cNvPr>
            <p:cNvSpPr/>
            <p:nvPr/>
          </p:nvSpPr>
          <p:spPr>
            <a:xfrm>
              <a:off x="7551775" y="5838372"/>
              <a:ext cx="147508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t+1)</a:t>
              </a:r>
              <a:endParaRPr lang="en-US" sz="1800" dirty="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3D98BA59-FD9F-4924-BA4D-BEDC6CA97BE4}"/>
              </a:ext>
            </a:extLst>
          </p:cNvPr>
          <p:cNvGrpSpPr/>
          <p:nvPr/>
        </p:nvGrpSpPr>
        <p:grpSpPr>
          <a:xfrm>
            <a:off x="-14801" y="5548870"/>
            <a:ext cx="3273999" cy="726199"/>
            <a:chOff x="-14801" y="5548870"/>
            <a:chExt cx="3273999" cy="726199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BBF5E62F-A84F-43EF-B00F-4B782C40C8CB}"/>
                </a:ext>
              </a:extLst>
            </p:cNvPr>
            <p:cNvSpPr/>
            <p:nvPr/>
          </p:nvSpPr>
          <p:spPr>
            <a:xfrm>
              <a:off x="1631829" y="5834298"/>
              <a:ext cx="162736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</a:t>
              </a:r>
              <a:r>
                <a:rPr lang="en-US" altLang="en-US" sz="14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 of s on day t)</a:t>
              </a:r>
              <a:endParaRPr lang="en-US" sz="1800" dirty="0"/>
            </a:p>
          </p:txBody>
        </p:sp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BCEAEEA7-9CDA-43ED-B0CD-C3FB1B101A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725576" y="5885544"/>
              <a:ext cx="1420772" cy="0"/>
            </a:xfrm>
            <a:prstGeom prst="line">
              <a:avLst/>
            </a:prstGeom>
            <a:noFill/>
            <a:ln w="127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9E1667ED-C803-4B15-A5AE-994958AC5609}"/>
                </a:ext>
              </a:extLst>
            </p:cNvPr>
            <p:cNvSpPr/>
            <p:nvPr/>
          </p:nvSpPr>
          <p:spPr>
            <a:xfrm>
              <a:off x="-14801" y="5644759"/>
              <a:ext cx="35298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sym typeface="Symbol" pitchFamily="18" charset="2"/>
                </a:rPr>
                <a:t></a:t>
              </a:r>
              <a:endParaRPr lang="en-US" sz="2400" dirty="0"/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1ED861EC-793B-4950-9E9F-A477C855EA01}"/>
                </a:ext>
              </a:extLst>
            </p:cNvPr>
            <p:cNvSpPr/>
            <p:nvPr/>
          </p:nvSpPr>
          <p:spPr>
            <a:xfrm>
              <a:off x="1850547" y="5548870"/>
              <a:ext cx="1229824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800" dirty="0"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(s on day t)</a:t>
              </a:r>
              <a:endParaRPr lang="en-US" sz="1800" dirty="0"/>
            </a:p>
          </p:txBody>
        </p:sp>
        <p:sp>
          <p:nvSpPr>
            <p:cNvPr id="101" name="Rectangle 100">
              <a:extLst>
                <a:ext uri="{FF2B5EF4-FFF2-40B4-BE49-F238E27FC236}">
                  <a16:creationId xmlns:a16="http://schemas.microsoft.com/office/drawing/2014/main" id="{222CF7BC-3769-4F55-9AB6-B571868CEE9E}"/>
                </a:ext>
              </a:extLst>
            </p:cNvPr>
            <p:cNvSpPr/>
            <p:nvPr/>
          </p:nvSpPr>
          <p:spPr>
            <a:xfrm>
              <a:off x="283525" y="5813404"/>
              <a:ext cx="128592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</a:t>
              </a:r>
              <a:r>
                <a:rPr lang="en-US" altLang="en-US" sz="2400" dirty="0" err="1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s,t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)</a:t>
              </a:r>
              <a:endParaRPr lang="en-US" sz="2400" dirty="0"/>
            </a:p>
          </p:txBody>
        </p:sp>
        <p:cxnSp>
          <p:nvCxnSpPr>
            <p:cNvPr id="102" name="Straight Connector 101">
              <a:extLst>
                <a:ext uri="{FF2B5EF4-FFF2-40B4-BE49-F238E27FC236}">
                  <a16:creationId xmlns:a16="http://schemas.microsoft.com/office/drawing/2014/main" id="{D9D8B69F-009B-4D87-B2BB-AFF272DB35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1568" y="5897923"/>
              <a:ext cx="1097280" cy="0"/>
            </a:xfrm>
            <a:prstGeom prst="line">
              <a:avLst/>
            </a:prstGeom>
            <a:noFill/>
            <a:ln w="127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77EB38F-61FA-4A3E-8AFB-60F664163215}"/>
              </a:ext>
            </a:extLst>
          </p:cNvPr>
          <p:cNvGrpSpPr/>
          <p:nvPr/>
        </p:nvGrpSpPr>
        <p:grpSpPr>
          <a:xfrm>
            <a:off x="5649965" y="1526014"/>
            <a:ext cx="1372491" cy="727114"/>
            <a:chOff x="4831092" y="2300514"/>
            <a:chExt cx="1372491" cy="727114"/>
          </a:xfrm>
        </p:grpSpPr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AD1558D8-EDF0-4C92-AA99-55F7EE58760A}"/>
                </a:ext>
              </a:extLst>
            </p:cNvPr>
            <p:cNvGrpSpPr/>
            <p:nvPr/>
          </p:nvGrpSpPr>
          <p:grpSpPr>
            <a:xfrm>
              <a:off x="4861120" y="2627518"/>
              <a:ext cx="1154911" cy="400110"/>
              <a:chOff x="4953000" y="5700206"/>
              <a:chExt cx="1154911" cy="400110"/>
            </a:xfrm>
          </p:grpSpPr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9E731513-2BBA-4273-82A1-514E507120FB}"/>
                  </a:ext>
                </a:extLst>
              </p:cNvPr>
              <p:cNvSpPr/>
              <p:nvPr/>
            </p:nvSpPr>
            <p:spPr>
              <a:xfrm>
                <a:off x="5007931" y="5700206"/>
                <a:ext cx="1099980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0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000" dirty="0"/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2336C3BA-CA00-4165-95B8-D6308D1581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2D9C3F47-9097-43A6-B5FA-3FCE12E4A773}"/>
                </a:ext>
              </a:extLst>
            </p:cNvPr>
            <p:cNvSpPr/>
            <p:nvPr/>
          </p:nvSpPr>
          <p:spPr>
            <a:xfrm>
              <a:off x="4831092" y="2300514"/>
              <a:ext cx="137249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000" dirty="0"/>
            </a:p>
          </p:txBody>
        </p:sp>
      </p:grp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FB81641F-F30C-4456-9D39-EF7A23115831}"/>
              </a:ext>
            </a:extLst>
          </p:cNvPr>
          <p:cNvCxnSpPr>
            <a:cxnSpLocks/>
          </p:cNvCxnSpPr>
          <p:nvPr/>
        </p:nvCxnSpPr>
        <p:spPr bwMode="auto">
          <a:xfrm flipV="1">
            <a:off x="1676400" y="5972628"/>
            <a:ext cx="1474931" cy="865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E65BD544-C59D-49AF-B5DA-3146B4F2EC30}"/>
              </a:ext>
            </a:extLst>
          </p:cNvPr>
          <p:cNvCxnSpPr>
            <a:cxnSpLocks/>
          </p:cNvCxnSpPr>
          <p:nvPr/>
        </p:nvCxnSpPr>
        <p:spPr bwMode="auto">
          <a:xfrm flipV="1">
            <a:off x="4129314" y="5690115"/>
            <a:ext cx="1474931" cy="865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4658DA6E-2221-4794-A048-F21ABAE70C7B}"/>
              </a:ext>
            </a:extLst>
          </p:cNvPr>
          <p:cNvCxnSpPr>
            <a:cxnSpLocks/>
          </p:cNvCxnSpPr>
          <p:nvPr/>
        </p:nvCxnSpPr>
        <p:spPr bwMode="auto">
          <a:xfrm flipV="1">
            <a:off x="1895728" y="5716602"/>
            <a:ext cx="1063135" cy="632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070F08AA-D43F-4886-9F65-47A805D5E44A}"/>
              </a:ext>
            </a:extLst>
          </p:cNvPr>
          <p:cNvCxnSpPr>
            <a:cxnSpLocks/>
          </p:cNvCxnSpPr>
          <p:nvPr/>
        </p:nvCxnSpPr>
        <p:spPr bwMode="auto">
          <a:xfrm flipV="1">
            <a:off x="4310777" y="5985557"/>
            <a:ext cx="1063135" cy="632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CDC2966D-4149-42EB-B5F3-3DC53D7D7CC4}"/>
              </a:ext>
            </a:extLst>
          </p:cNvPr>
          <p:cNvCxnSpPr>
            <a:cxnSpLocks/>
          </p:cNvCxnSpPr>
          <p:nvPr/>
        </p:nvCxnSpPr>
        <p:spPr bwMode="auto">
          <a:xfrm flipV="1">
            <a:off x="7699865" y="5976258"/>
            <a:ext cx="1063135" cy="63271"/>
          </a:xfrm>
          <a:prstGeom prst="line">
            <a:avLst/>
          </a:prstGeom>
          <a:noFill/>
          <a:ln w="127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1" name="AutoShape 58">
            <a:extLst>
              <a:ext uri="{FF2B5EF4-FFF2-40B4-BE49-F238E27FC236}">
                <a16:creationId xmlns:a16="http://schemas.microsoft.com/office/drawing/2014/main" id="{59CD47A7-9E03-4EDF-A9AD-6D051F33D5F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878343"/>
          </a:xfrm>
          <a:prstGeom prst="wedgeRoundRectCallout">
            <a:avLst>
              <a:gd name="adj1" fmla="val -19617"/>
              <a:gd name="adj2" fmla="val -6937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lang="en-US" altLang="en-US" sz="2400" noProof="0" dirty="0">
                <a:solidFill>
                  <a:srgbClr val="FFFFFF"/>
                </a:solidFill>
              </a:rPr>
              <a:t>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</p:txBody>
      </p: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8ABBCA2E-F787-44A4-BFAA-C0D101906020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123" name="Freeform 2">
              <a:extLst>
                <a:ext uri="{FF2B5EF4-FFF2-40B4-BE49-F238E27FC236}">
                  <a16:creationId xmlns:a16="http://schemas.microsoft.com/office/drawing/2014/main" id="{FBF90373-E461-4C0B-BB5A-4FE4948A7439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4" name="Rectangle 9">
              <a:extLst>
                <a:ext uri="{FF2B5EF4-FFF2-40B4-BE49-F238E27FC236}">
                  <a16:creationId xmlns:a16="http://schemas.microsoft.com/office/drawing/2014/main" id="{D0B88722-5243-4EFD-9F37-A38CBF6EE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342" y="2473549"/>
              <a:ext cx="93326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hold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E7831823-B108-45CC-8B0D-DD99426E4836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126" name="Freeform 2">
              <a:extLst>
                <a:ext uri="{FF2B5EF4-FFF2-40B4-BE49-F238E27FC236}">
                  <a16:creationId xmlns:a16="http://schemas.microsoft.com/office/drawing/2014/main" id="{6616699C-3C5D-4441-A4E7-B24DAFEDE3EB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7" name="Rectangle 9">
              <a:extLst>
                <a:ext uri="{FF2B5EF4-FFF2-40B4-BE49-F238E27FC236}">
                  <a16:creationId xmlns:a16="http://schemas.microsoft.com/office/drawing/2014/main" id="{05C459B9-812A-414C-83C9-E7D9C19563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28" name="Oval 127">
            <a:extLst>
              <a:ext uri="{FF2B5EF4-FFF2-40B4-BE49-F238E27FC236}">
                <a16:creationId xmlns:a16="http://schemas.microsoft.com/office/drawing/2014/main" id="{14433492-BC80-41D4-BD6B-82C4A814B640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</p:spTree>
    <p:extLst>
      <p:ext uri="{BB962C8B-B14F-4D97-AF65-F5344CB8AC3E}">
        <p14:creationId xmlns:p14="http://schemas.microsoft.com/office/powerpoint/2010/main" val="2015052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Rectangle 2">
            <a:extLst>
              <a:ext uri="{FF2B5EF4-FFF2-40B4-BE49-F238E27FC236}">
                <a16:creationId xmlns:a16="http://schemas.microsoft.com/office/drawing/2014/main" id="{0CAFA501-E253-4ED2-8B0A-48AAF11FE8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D2B0A69-A12C-4650-838A-BD3BD6A1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2632" y="765309"/>
            <a:ext cx="525533" cy="99494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5935DCA-A3CF-45F4-AA7B-A020A804F2CF}"/>
              </a:ext>
            </a:extLst>
          </p:cNvPr>
          <p:cNvGrpSpPr/>
          <p:nvPr/>
        </p:nvGrpSpPr>
        <p:grpSpPr>
          <a:xfrm>
            <a:off x="7482115" y="1219200"/>
            <a:ext cx="1429902" cy="1105949"/>
            <a:chOff x="7482115" y="1219200"/>
            <a:chExt cx="1429902" cy="1105949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76EAAD4-1A4C-4817-85E6-4484A1A21576}"/>
                </a:ext>
              </a:extLst>
            </p:cNvPr>
            <p:cNvSpPr/>
            <p:nvPr/>
          </p:nvSpPr>
          <p:spPr bwMode="auto">
            <a:xfrm>
              <a:off x="7482115" y="1219200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239388F3-E6DB-431D-B889-3E0FF44A5DF7}"/>
                </a:ext>
              </a:extLst>
            </p:cNvPr>
            <p:cNvSpPr/>
            <p:nvPr/>
          </p:nvSpPr>
          <p:spPr>
            <a:xfrm>
              <a:off x="8098974" y="161471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1:03pm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77EB38F-61FA-4A3E-8AFB-60F664163215}"/>
              </a:ext>
            </a:extLst>
          </p:cNvPr>
          <p:cNvGrpSpPr/>
          <p:nvPr/>
        </p:nvGrpSpPr>
        <p:grpSpPr>
          <a:xfrm>
            <a:off x="5649965" y="1526014"/>
            <a:ext cx="1372491" cy="727114"/>
            <a:chOff x="4831092" y="2300514"/>
            <a:chExt cx="1372491" cy="727114"/>
          </a:xfrm>
        </p:grpSpPr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AD1558D8-EDF0-4C92-AA99-55F7EE58760A}"/>
                </a:ext>
              </a:extLst>
            </p:cNvPr>
            <p:cNvGrpSpPr/>
            <p:nvPr/>
          </p:nvGrpSpPr>
          <p:grpSpPr>
            <a:xfrm>
              <a:off x="4861120" y="2627518"/>
              <a:ext cx="1154911" cy="400110"/>
              <a:chOff x="4953000" y="5700206"/>
              <a:chExt cx="1154911" cy="400110"/>
            </a:xfrm>
          </p:grpSpPr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9E731513-2BBA-4273-82A1-514E507120FB}"/>
                  </a:ext>
                </a:extLst>
              </p:cNvPr>
              <p:cNvSpPr/>
              <p:nvPr/>
            </p:nvSpPr>
            <p:spPr>
              <a:xfrm>
                <a:off x="5007931" y="5700206"/>
                <a:ext cx="1099980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0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000" dirty="0"/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2336C3BA-CA00-4165-95B8-D6308D1581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2D9C3F47-9097-43A6-B5FA-3FCE12E4A773}"/>
                </a:ext>
              </a:extLst>
            </p:cNvPr>
            <p:cNvSpPr/>
            <p:nvPr/>
          </p:nvSpPr>
          <p:spPr>
            <a:xfrm>
              <a:off x="4831092" y="2300514"/>
              <a:ext cx="137249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000" dirty="0"/>
            </a:p>
          </p:txBody>
        </p:sp>
      </p:grpSp>
      <p:sp>
        <p:nvSpPr>
          <p:cNvPr id="72" name="Rectangle 9">
            <a:extLst>
              <a:ext uri="{FF2B5EF4-FFF2-40B4-BE49-F238E27FC236}">
                <a16:creationId xmlns:a16="http://schemas.microsoft.com/office/drawing/2014/main" id="{AECEB725-840D-4F51-A532-13CB4A1825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0" y="2100107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?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3" name="AutoShape 58">
            <a:extLst>
              <a:ext uri="{FF2B5EF4-FFF2-40B4-BE49-F238E27FC236}">
                <a16:creationId xmlns:a16="http://schemas.microsoft.com/office/drawing/2014/main" id="{F79EC8E5-232E-42B8-B225-258AE621CD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47394" y="4562172"/>
            <a:ext cx="3424057" cy="611857"/>
          </a:xfrm>
          <a:prstGeom prst="wedgeRoundRectCallout">
            <a:avLst>
              <a:gd name="adj1" fmla="val -15705"/>
              <a:gd name="adj2" fmla="val -6785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Charged 3% for selling.</a:t>
            </a:r>
            <a:endParaRPr lang="en-US" altLang="en-US" sz="2400" noProof="0" dirty="0">
              <a:solidFill>
                <a:srgbClr val="FFFFFF"/>
              </a:solidFill>
            </a:endParaRPr>
          </a:p>
        </p:txBody>
      </p:sp>
      <p:sp>
        <p:nvSpPr>
          <p:cNvPr id="74" name="AutoShape 58">
            <a:extLst>
              <a:ext uri="{FF2B5EF4-FFF2-40B4-BE49-F238E27FC236}">
                <a16:creationId xmlns:a16="http://schemas.microsoft.com/office/drawing/2014/main" id="{6B1BA556-5FB2-406A-9A49-3CF0098E07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1590" y="3553082"/>
            <a:ext cx="6657410" cy="878343"/>
          </a:xfrm>
          <a:prstGeom prst="wedgeRoundRectCallout">
            <a:avLst>
              <a:gd name="adj1" fmla="val -19617"/>
              <a:gd name="adj2" fmla="val -6937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I don’t remember how much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lang="en-US" altLang="en-US" sz="2400" noProof="0" dirty="0">
                <a:solidFill>
                  <a:srgbClr val="FFFFFF"/>
                </a:solidFill>
              </a:rPr>
              <a:t> I have on day </a:t>
            </a:r>
            <a:r>
              <a:rPr lang="en-US" altLang="en-US" sz="2400" noProof="0" dirty="0">
                <a:solidFill>
                  <a:srgbClr val="FFC000"/>
                </a:solidFill>
              </a:rPr>
              <a:t>t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Let’s denote it by </a:t>
            </a:r>
            <a:r>
              <a:rPr lang="en-US" altLang="en-US" sz="2400" noProof="0" dirty="0">
                <a:solidFill>
                  <a:srgbClr val="FFC000"/>
                </a:solidFill>
              </a:rPr>
              <a:t>v</a:t>
            </a:r>
            <a:r>
              <a:rPr lang="en-US" altLang="en-US" sz="2400" noProof="0" dirty="0">
                <a:solidFill>
                  <a:srgbClr val="FFFFFF"/>
                </a:solidFill>
              </a:rPr>
              <a:t>.</a:t>
            </a:r>
          </a:p>
        </p:txBody>
      </p:sp>
      <p:grpSp>
        <p:nvGrpSpPr>
          <p:cNvPr id="75" name="Group 74">
            <a:extLst>
              <a:ext uri="{FF2B5EF4-FFF2-40B4-BE49-F238E27FC236}">
                <a16:creationId xmlns:a16="http://schemas.microsoft.com/office/drawing/2014/main" id="{D2BDBF96-DC4E-4AAA-9E73-7400AAF09BA2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76" name="Freeform 2">
              <a:extLst>
                <a:ext uri="{FF2B5EF4-FFF2-40B4-BE49-F238E27FC236}">
                  <a16:creationId xmlns:a16="http://schemas.microsoft.com/office/drawing/2014/main" id="{46E6CEE9-BEFF-4E1E-93D9-84B3718C5E46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4" name="Rectangle 9">
              <a:extLst>
                <a:ext uri="{FF2B5EF4-FFF2-40B4-BE49-F238E27FC236}">
                  <a16:creationId xmlns:a16="http://schemas.microsoft.com/office/drawing/2014/main" id="{E60C0764-79F0-4909-B8B7-BBD2DB4FF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342" y="2473549"/>
              <a:ext cx="93326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hold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E90D9785-EA10-4479-B3A6-D4CE9E937816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87" name="Freeform 2">
              <a:extLst>
                <a:ext uri="{FF2B5EF4-FFF2-40B4-BE49-F238E27FC236}">
                  <a16:creationId xmlns:a16="http://schemas.microsoft.com/office/drawing/2014/main" id="{38BBF1D5-E0DE-4F7C-A3FE-6D671EBA86C9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Rectangle 9">
              <a:extLst>
                <a:ext uri="{FF2B5EF4-FFF2-40B4-BE49-F238E27FC236}">
                  <a16:creationId xmlns:a16="http://schemas.microsoft.com/office/drawing/2014/main" id="{D3A26801-36D3-4473-AC66-9C5AED60B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91" name="Oval 90">
            <a:extLst>
              <a:ext uri="{FF2B5EF4-FFF2-40B4-BE49-F238E27FC236}">
                <a16:creationId xmlns:a16="http://schemas.microsoft.com/office/drawing/2014/main" id="{9D9D97F8-AD07-4049-B2AA-562E72ABF723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A92C978-1DA0-43F3-882A-4E1CE84F654C}"/>
              </a:ext>
            </a:extLst>
          </p:cNvPr>
          <p:cNvGrpSpPr/>
          <p:nvPr/>
        </p:nvGrpSpPr>
        <p:grpSpPr>
          <a:xfrm>
            <a:off x="3942809" y="2106735"/>
            <a:ext cx="1936383" cy="727114"/>
            <a:chOff x="4267200" y="2300514"/>
            <a:chExt cx="1936383" cy="727114"/>
          </a:xfrm>
        </p:grpSpPr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ED413F5-E7EB-41D0-9516-12F457AA298C}"/>
                </a:ext>
              </a:extLst>
            </p:cNvPr>
            <p:cNvGrpSpPr/>
            <p:nvPr/>
          </p:nvGrpSpPr>
          <p:grpSpPr>
            <a:xfrm>
              <a:off x="4861120" y="2627518"/>
              <a:ext cx="1154911" cy="400110"/>
              <a:chOff x="4953000" y="5700206"/>
              <a:chExt cx="1154911" cy="400110"/>
            </a:xfrm>
          </p:grpSpPr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AD6AD731-92D0-4416-A43F-53CFEDAA9259}"/>
                  </a:ext>
                </a:extLst>
              </p:cNvPr>
              <p:cNvSpPr/>
              <p:nvPr/>
            </p:nvSpPr>
            <p:spPr>
              <a:xfrm>
                <a:off x="5007931" y="5700206"/>
                <a:ext cx="1099980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0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000" dirty="0"/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3FAD1964-424F-42DD-9208-406EF55DB7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32AC8F8E-BBA6-4A56-B06E-1D208EA95C3B}"/>
                </a:ext>
              </a:extLst>
            </p:cNvPr>
            <p:cNvSpPr/>
            <p:nvPr/>
          </p:nvSpPr>
          <p:spPr>
            <a:xfrm>
              <a:off x="4831092" y="2300514"/>
              <a:ext cx="137249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000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32EA7BA2-3E8C-445B-AD8F-27055205BACD}"/>
                </a:ext>
              </a:extLst>
            </p:cNvPr>
            <p:cNvSpPr/>
            <p:nvPr/>
          </p:nvSpPr>
          <p:spPr>
            <a:xfrm>
              <a:off x="4267200" y="2444359"/>
              <a:ext cx="633507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0.97</a:t>
              </a:r>
              <a:endParaRPr lang="en-US" sz="2000" dirty="0"/>
            </a:p>
          </p:txBody>
        </p:sp>
      </p:grpSp>
    </p:spTree>
    <p:extLst>
      <p:ext uri="{BB962C8B-B14F-4D97-AF65-F5344CB8AC3E}">
        <p14:creationId xmlns:p14="http://schemas.microsoft.com/office/powerpoint/2010/main" val="546091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2" grpId="0"/>
      <p:bldP spid="72" grpId="1"/>
      <p:bldP spid="73" grpId="0" animBg="1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" name="Rectangle 2">
            <a:extLst>
              <a:ext uri="{FF2B5EF4-FFF2-40B4-BE49-F238E27FC236}">
                <a16:creationId xmlns:a16="http://schemas.microsoft.com/office/drawing/2014/main" id="{D7A6EF3B-B3B9-463D-BF39-798829D09A5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330201" y="152400"/>
            <a:ext cx="8485187" cy="35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defRPr/>
            </a:pPr>
            <a:r>
              <a:rPr lang="en-US" altLang="en-US" sz="4000" dirty="0">
                <a:solidFill>
                  <a:srgbClr val="FFFF00"/>
                </a:solidFill>
                <a:latin typeface="Times New Roman" pitchFamily="18" charset="0"/>
              </a:rPr>
              <a:t>Buying Stocks</a:t>
            </a:r>
          </a:p>
        </p:txBody>
      </p:sp>
      <p:pic>
        <p:nvPicPr>
          <p:cNvPr id="89" name="Picture 2" descr="Coronavirus outbreak pushes Chinese biotech stocks higher despite market  downturn | 2020-02-06 | BioWorld">
            <a:extLst>
              <a:ext uri="{FF2B5EF4-FFF2-40B4-BE49-F238E27FC236}">
                <a16:creationId xmlns:a16="http://schemas.microsoft.com/office/drawing/2014/main" id="{1DB378CC-9A56-4E45-8B4E-DD0B956A47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71" y="33339"/>
            <a:ext cx="1807029" cy="13552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0" name="Oval 89">
            <a:extLst>
              <a:ext uri="{FF2B5EF4-FFF2-40B4-BE49-F238E27FC236}">
                <a16:creationId xmlns:a16="http://schemas.microsoft.com/office/drawing/2014/main" id="{50F97166-41C8-4561-9E3D-C56388BE60C6}"/>
              </a:ext>
            </a:extLst>
          </p:cNvPr>
          <p:cNvSpPr/>
          <p:nvPr/>
        </p:nvSpPr>
        <p:spPr bwMode="auto">
          <a:xfrm>
            <a:off x="1024767" y="2410807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$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E59E5F27-6492-46D7-B546-3BAF53DEBCDE}"/>
              </a:ext>
            </a:extLst>
          </p:cNvPr>
          <p:cNvSpPr/>
          <p:nvPr/>
        </p:nvSpPr>
        <p:spPr>
          <a:xfrm>
            <a:off x="1608724" y="2812499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1:01pm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F86FE32B-B214-426C-9554-8C37ABA07BEC}"/>
              </a:ext>
            </a:extLst>
          </p:cNvPr>
          <p:cNvGrpSpPr/>
          <p:nvPr/>
        </p:nvGrpSpPr>
        <p:grpSpPr>
          <a:xfrm>
            <a:off x="5295597" y="2405742"/>
            <a:ext cx="1397000" cy="1105949"/>
            <a:chOff x="6858000" y="2405742"/>
            <a:chExt cx="1397000" cy="1105949"/>
          </a:xfrm>
        </p:grpSpPr>
        <p:sp>
          <p:nvSpPr>
            <p:cNvPr id="20" name="Oval 19">
              <a:extLst>
                <a:ext uri="{FF2B5EF4-FFF2-40B4-BE49-F238E27FC236}">
                  <a16:creationId xmlns:a16="http://schemas.microsoft.com/office/drawing/2014/main" id="{5D4751C1-2D24-497A-AE54-3F4B0AD2FB5D}"/>
                </a:ext>
              </a:extLst>
            </p:cNvPr>
            <p:cNvSpPr/>
            <p:nvPr/>
          </p:nvSpPr>
          <p:spPr bwMode="auto">
            <a:xfrm>
              <a:off x="6858000" y="2405742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$</a:t>
              </a:r>
            </a:p>
          </p:txBody>
        </p:sp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28C2F8F6-68DF-4ECC-A472-DEA03B639602}"/>
                </a:ext>
              </a:extLst>
            </p:cNvPr>
            <p:cNvSpPr/>
            <p:nvPr/>
          </p:nvSpPr>
          <p:spPr>
            <a:xfrm>
              <a:off x="7441957" y="280743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1:01pm</a:t>
              </a:r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87DA4C47-9049-4353-92C8-5522FA035CD0}"/>
              </a:ext>
            </a:extLst>
          </p:cNvPr>
          <p:cNvGrpSpPr/>
          <p:nvPr/>
        </p:nvGrpSpPr>
        <p:grpSpPr>
          <a:xfrm>
            <a:off x="2233084" y="1711549"/>
            <a:ext cx="1005113" cy="933697"/>
            <a:chOff x="3722917" y="2575848"/>
            <a:chExt cx="1030514" cy="536772"/>
          </a:xfrm>
        </p:grpSpPr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2D011F11-FEF1-4DA7-8736-C692AF738489}"/>
                </a:ext>
              </a:extLst>
            </p:cNvPr>
            <p:cNvSpPr/>
            <p:nvPr/>
          </p:nvSpPr>
          <p:spPr>
            <a:xfrm>
              <a:off x="3722917" y="2624250"/>
              <a:ext cx="1030514" cy="488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Rectangle 9">
              <a:extLst>
                <a:ext uri="{FF2B5EF4-FFF2-40B4-BE49-F238E27FC236}">
                  <a16:creationId xmlns:a16="http://schemas.microsoft.com/office/drawing/2014/main" id="{CA53F31B-9FEE-490F-97D3-87B8D2CDE8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7430" y="2575848"/>
              <a:ext cx="5068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7" name="Rectangle 26">
            <a:extLst>
              <a:ext uri="{FF2B5EF4-FFF2-40B4-BE49-F238E27FC236}">
                <a16:creationId xmlns:a16="http://schemas.microsoft.com/office/drawing/2014/main" id="{6B0DB298-93F9-4507-9438-E4E5A19CC482}"/>
              </a:ext>
            </a:extLst>
          </p:cNvPr>
          <p:cNvSpPr/>
          <p:nvPr/>
        </p:nvSpPr>
        <p:spPr>
          <a:xfrm>
            <a:off x="3923997" y="1628132"/>
            <a:ext cx="813043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1600" dirty="0"/>
              <a:t>1:03pm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865B5948-4057-45D9-BAFE-A75F914966AD}"/>
              </a:ext>
            </a:extLst>
          </p:cNvPr>
          <p:cNvGrpSpPr/>
          <p:nvPr/>
        </p:nvGrpSpPr>
        <p:grpSpPr>
          <a:xfrm>
            <a:off x="2385483" y="2473549"/>
            <a:ext cx="2910114" cy="541698"/>
            <a:chOff x="3947886" y="2473549"/>
            <a:chExt cx="2910114" cy="541698"/>
          </a:xfrm>
        </p:grpSpPr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5381128C-00BC-4FD1-B6D6-7EF014848A5A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Rectangle 9">
              <a:extLst>
                <a:ext uri="{FF2B5EF4-FFF2-40B4-BE49-F238E27FC236}">
                  <a16:creationId xmlns:a16="http://schemas.microsoft.com/office/drawing/2014/main" id="{2C4202AE-0B6E-466E-B271-BDF681025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1600" y="2473549"/>
              <a:ext cx="50206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18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$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3" name="Rectangle 9">
            <a:extLst>
              <a:ext uri="{FF2B5EF4-FFF2-40B4-BE49-F238E27FC236}">
                <a16:creationId xmlns:a16="http://schemas.microsoft.com/office/drawing/2014/main" id="{86358652-68C5-4872-8393-BA5B4D8092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95103" y="2862984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Rectangle 9">
            <a:extLst>
              <a:ext uri="{FF2B5EF4-FFF2-40B4-BE49-F238E27FC236}">
                <a16:creationId xmlns:a16="http://schemas.microsoft.com/office/drawing/2014/main" id="{27534BBC-5469-4721-9BEF-B97A7C120A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52397" y="198120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4D2B0A69-A12C-4650-838A-BD3BD6A1FD3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812632" y="765309"/>
            <a:ext cx="525533" cy="994940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95935DCA-A3CF-45F4-AA7B-A020A804F2CF}"/>
              </a:ext>
            </a:extLst>
          </p:cNvPr>
          <p:cNvGrpSpPr/>
          <p:nvPr/>
        </p:nvGrpSpPr>
        <p:grpSpPr>
          <a:xfrm>
            <a:off x="7482115" y="1219200"/>
            <a:ext cx="1429902" cy="1105949"/>
            <a:chOff x="7482115" y="1219200"/>
            <a:chExt cx="1429902" cy="1105949"/>
          </a:xfrm>
        </p:grpSpPr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C76EAAD4-1A4C-4817-85E6-4484A1A21576}"/>
                </a:ext>
              </a:extLst>
            </p:cNvPr>
            <p:cNvSpPr/>
            <p:nvPr/>
          </p:nvSpPr>
          <p:spPr bwMode="auto">
            <a:xfrm>
              <a:off x="7482115" y="1219200"/>
              <a:ext cx="1375229" cy="1105949"/>
            </a:xfrm>
            <a:prstGeom prst="ellipse">
              <a:avLst/>
            </a:prstGeom>
            <a:noFill/>
            <a:ln w="25400" cap="flat" cmpd="sng" algn="ctr">
              <a:solidFill>
                <a:srgbClr val="33CC33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Day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t+1</a:t>
              </a:r>
            </a:p>
            <a:p>
              <a:pPr defTabSz="685800"/>
              <a:r>
                <a:rPr lang="en-US" sz="2400" dirty="0">
                  <a:solidFill>
                    <a:srgbClr val="FFFFFF"/>
                  </a:solidFill>
                  <a:cs typeface="Arial" pitchFamily="34" charset="0"/>
                </a:rPr>
                <a:t>Holding </a:t>
              </a:r>
              <a:r>
                <a:rPr lang="en-US" sz="2400" dirty="0">
                  <a:solidFill>
                    <a:srgbClr val="FFC000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239388F3-E6DB-431D-B889-3E0FF44A5DF7}"/>
                </a:ext>
              </a:extLst>
            </p:cNvPr>
            <p:cNvSpPr/>
            <p:nvPr/>
          </p:nvSpPr>
          <p:spPr>
            <a:xfrm>
              <a:off x="8098974" y="1614714"/>
              <a:ext cx="813043" cy="338554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sz="1600" dirty="0"/>
                <a:t>1:03pm</a:t>
              </a: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877EB38F-61FA-4A3E-8AFB-60F664163215}"/>
              </a:ext>
            </a:extLst>
          </p:cNvPr>
          <p:cNvGrpSpPr/>
          <p:nvPr/>
        </p:nvGrpSpPr>
        <p:grpSpPr>
          <a:xfrm>
            <a:off x="5649965" y="1526014"/>
            <a:ext cx="1372491" cy="727114"/>
            <a:chOff x="4831092" y="2300514"/>
            <a:chExt cx="1372491" cy="727114"/>
          </a:xfrm>
        </p:grpSpPr>
        <p:grpSp>
          <p:nvGrpSpPr>
            <p:cNvPr id="104" name="Group 103">
              <a:extLst>
                <a:ext uri="{FF2B5EF4-FFF2-40B4-BE49-F238E27FC236}">
                  <a16:creationId xmlns:a16="http://schemas.microsoft.com/office/drawing/2014/main" id="{AD1558D8-EDF0-4C92-AA99-55F7EE58760A}"/>
                </a:ext>
              </a:extLst>
            </p:cNvPr>
            <p:cNvGrpSpPr/>
            <p:nvPr/>
          </p:nvGrpSpPr>
          <p:grpSpPr>
            <a:xfrm>
              <a:off x="4861120" y="2627518"/>
              <a:ext cx="1154911" cy="400110"/>
              <a:chOff x="4953000" y="5700206"/>
              <a:chExt cx="1154911" cy="400110"/>
            </a:xfrm>
          </p:grpSpPr>
          <p:sp>
            <p:nvSpPr>
              <p:cNvPr id="107" name="Rectangle 106">
                <a:extLst>
                  <a:ext uri="{FF2B5EF4-FFF2-40B4-BE49-F238E27FC236}">
                    <a16:creationId xmlns:a16="http://schemas.microsoft.com/office/drawing/2014/main" id="{9E731513-2BBA-4273-82A1-514E507120FB}"/>
                  </a:ext>
                </a:extLst>
              </p:cNvPr>
              <p:cNvSpPr/>
              <p:nvPr/>
            </p:nvSpPr>
            <p:spPr>
              <a:xfrm>
                <a:off x="5007931" y="5700206"/>
                <a:ext cx="1099980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0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000" dirty="0"/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2336C3BA-CA00-4165-95B8-D6308D1581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105" name="Rectangle 104">
              <a:extLst>
                <a:ext uri="{FF2B5EF4-FFF2-40B4-BE49-F238E27FC236}">
                  <a16:creationId xmlns:a16="http://schemas.microsoft.com/office/drawing/2014/main" id="{2D9C3F47-9097-43A6-B5FA-3FCE12E4A773}"/>
                </a:ext>
              </a:extLst>
            </p:cNvPr>
            <p:cNvSpPr/>
            <p:nvPr/>
          </p:nvSpPr>
          <p:spPr>
            <a:xfrm>
              <a:off x="4831092" y="2300514"/>
              <a:ext cx="137249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000" dirty="0"/>
            </a:p>
          </p:txBody>
        </p:sp>
      </p:grpSp>
      <p:sp>
        <p:nvSpPr>
          <p:cNvPr id="46" name="Rectangle 2">
            <a:extLst>
              <a:ext uri="{FF2B5EF4-FFF2-40B4-BE49-F238E27FC236}">
                <a16:creationId xmlns:a16="http://schemas.microsoft.com/office/drawing/2014/main" id="{15246ACB-7DF0-437F-B630-169A3FE2A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Running Time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8" name="Text Box 23">
            <a:extLst>
              <a:ext uri="{FF2B5EF4-FFF2-40B4-BE49-F238E27FC236}">
                <a16:creationId xmlns:a16="http://schemas.microsoft.com/office/drawing/2014/main" id="{52820522-9B0F-482A-8100-CD8DBE27BA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3547408"/>
            <a:ext cx="8513869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 =  O(</a:t>
            </a:r>
            <a:r>
              <a:rPr lang="en-US" altLang="en-US" sz="2400" dirty="0">
                <a:solidFill>
                  <a:schemeClr val="accent2"/>
                </a:solidFill>
              </a:rPr>
              <a:t># edges</a:t>
            </a:r>
            <a:r>
              <a:rPr lang="en-US" altLang="en-US" sz="2400" dirty="0">
                <a:solidFill>
                  <a:srgbClr val="FFC000"/>
                </a:solidFill>
              </a:rPr>
              <a:t>) + O(</a:t>
            </a:r>
            <a:r>
              <a:rPr lang="en-US" altLang="en-US" sz="2400" dirty="0">
                <a:solidFill>
                  <a:schemeClr val="bg1">
                    <a:lumMod val="60000"/>
                    <a:lumOff val="40000"/>
                  </a:schemeClr>
                </a:solidFill>
              </a:rPr>
              <a:t># edges</a:t>
            </a:r>
            <a:r>
              <a:rPr lang="en-US" altLang="en-US" sz="2400" dirty="0">
                <a:solidFill>
                  <a:srgbClr val="FFC000"/>
                </a:solidFill>
              </a:rPr>
              <a:t>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 =  O(</a:t>
            </a:r>
            <a:r>
              <a:rPr lang="en-US" altLang="en-US" sz="2400" dirty="0">
                <a:solidFill>
                  <a:srgbClr val="66FF66"/>
                </a:solidFill>
              </a:rPr>
              <a:t># states</a:t>
            </a:r>
            <a:r>
              <a:rPr lang="en-US" altLang="en-US" sz="2000" dirty="0">
                <a:solidFill>
                  <a:srgbClr val="66FF66"/>
                </a:solidFill>
              </a:rPr>
              <a:t>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 </a:t>
            </a:r>
            <a:r>
              <a:rPr lang="en-US" altLang="en-US" sz="2400" dirty="0">
                <a:solidFill>
                  <a:schemeClr val="accent2"/>
                </a:solidFill>
                <a:sym typeface="Symbol" pitchFamily="18" charset="2"/>
              </a:rPr>
              <a:t>degree of node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) + </a:t>
            </a:r>
            <a:r>
              <a:rPr lang="en-US" altLang="en-US" sz="2400" dirty="0">
                <a:solidFill>
                  <a:srgbClr val="FFC000"/>
                </a:solidFill>
              </a:rPr>
              <a:t>O(</a:t>
            </a:r>
            <a:r>
              <a:rPr lang="en-US" altLang="en-US" sz="2400" dirty="0">
                <a:solidFill>
                  <a:srgbClr val="00642D"/>
                </a:solidFill>
              </a:rPr>
              <a:t># states</a:t>
            </a:r>
            <a:r>
              <a:rPr lang="en-US" altLang="en-US" sz="2000" dirty="0">
                <a:solidFill>
                  <a:srgbClr val="00642D"/>
                </a:solidFill>
              </a:rPr>
              <a:t>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 </a:t>
            </a:r>
            <a:r>
              <a:rPr lang="en-US" altLang="en-US" sz="2400" dirty="0">
                <a:solidFill>
                  <a:schemeClr val="bg1">
                    <a:lumMod val="60000"/>
                    <a:lumOff val="40000"/>
                  </a:schemeClr>
                </a:solidFill>
                <a:sym typeface="Symbol" pitchFamily="18" charset="2"/>
              </a:rPr>
              <a:t>degree of node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)</a:t>
            </a:r>
          </a:p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 =  O(         </a:t>
            </a:r>
            <a:r>
              <a:rPr lang="en-US" altLang="en-US" sz="1800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FFC000"/>
                </a:solidFill>
              </a:rPr>
              <a:t> 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r>
              <a:rPr lang="en-US" altLang="en-US" sz="2400" dirty="0">
                <a:solidFill>
                  <a:srgbClr val="FFC000"/>
                </a:solidFill>
              </a:rPr>
              <a:t>      </a:t>
            </a:r>
            <a:r>
              <a:rPr lang="en-US" altLang="en-US" sz="2000" dirty="0">
                <a:solidFill>
                  <a:srgbClr val="FFC000"/>
                </a:solidFill>
              </a:rPr>
              <a:t>   </a:t>
            </a:r>
            <a:r>
              <a:rPr lang="en-US" altLang="en-US" sz="2400" dirty="0">
                <a:solidFill>
                  <a:srgbClr val="FFC000"/>
                </a:solidFill>
              </a:rPr>
              <a:t>              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) + </a:t>
            </a:r>
            <a:r>
              <a:rPr lang="en-US" altLang="en-US" sz="2400" dirty="0">
                <a:solidFill>
                  <a:srgbClr val="FFC000"/>
                </a:solidFill>
              </a:rPr>
              <a:t>O(           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r>
              <a:rPr lang="en-US" altLang="en-US" sz="2400" dirty="0">
                <a:solidFill>
                  <a:srgbClr val="FFC000"/>
                </a:solidFill>
              </a:rPr>
              <a:t>                         )</a:t>
            </a:r>
          </a:p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 =  O(S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T</a:t>
            </a:r>
            <a:r>
              <a:rPr lang="en-US" altLang="en-US" sz="2400" dirty="0">
                <a:solidFill>
                  <a:srgbClr val="FFC000"/>
                </a:solidFill>
              </a:rPr>
              <a:t>)</a:t>
            </a:r>
          </a:p>
          <a:p>
            <a:pPr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         =  O(size of table)</a:t>
            </a:r>
          </a:p>
        </p:txBody>
      </p:sp>
      <p:sp>
        <p:nvSpPr>
          <p:cNvPr id="53" name="Text Box 23">
            <a:extLst>
              <a:ext uri="{FF2B5EF4-FFF2-40B4-BE49-F238E27FC236}">
                <a16:creationId xmlns:a16="http://schemas.microsoft.com/office/drawing/2014/main" id="{9A7D7547-A3E7-49CE-A662-F1CE97E07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18971" y="4666288"/>
            <a:ext cx="8659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lang="en-US" altLang="en-US" sz="2400" noProof="0" dirty="0">
                <a:solidFill>
                  <a:srgbClr val="FFC000"/>
                </a:solidFill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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236C83A2-7385-42BC-BD1F-74FCDDB6C5FA}"/>
              </a:ext>
            </a:extLst>
          </p:cNvPr>
          <p:cNvGrpSpPr/>
          <p:nvPr/>
        </p:nvGrpSpPr>
        <p:grpSpPr>
          <a:xfrm>
            <a:off x="4590144" y="1175658"/>
            <a:ext cx="2910114" cy="541698"/>
            <a:chOff x="3947886" y="2473549"/>
            <a:chExt cx="2910114" cy="541698"/>
          </a:xfrm>
        </p:grpSpPr>
        <p:sp>
          <p:nvSpPr>
            <p:cNvPr id="56" name="Freeform 2">
              <a:extLst>
                <a:ext uri="{FF2B5EF4-FFF2-40B4-BE49-F238E27FC236}">
                  <a16:creationId xmlns:a16="http://schemas.microsoft.com/office/drawing/2014/main" id="{34E7A37B-1D11-4CAE-96AC-D8FCD228BE66}"/>
                </a:ext>
              </a:extLst>
            </p:cNvPr>
            <p:cNvSpPr/>
            <p:nvPr/>
          </p:nvSpPr>
          <p:spPr>
            <a:xfrm>
              <a:off x="3947886" y="2874890"/>
              <a:ext cx="2910114" cy="1403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7" name="Rectangle 9">
              <a:extLst>
                <a:ext uri="{FF2B5EF4-FFF2-40B4-BE49-F238E27FC236}">
                  <a16:creationId xmlns:a16="http://schemas.microsoft.com/office/drawing/2014/main" id="{0C7CE996-4278-4A7E-AD6F-A03921AEBA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0342" y="2473549"/>
              <a:ext cx="93326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hold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F54E2977-79DD-4278-A49F-AF02358641A4}"/>
              </a:ext>
            </a:extLst>
          </p:cNvPr>
          <p:cNvGrpSpPr/>
          <p:nvPr/>
        </p:nvGrpSpPr>
        <p:grpSpPr>
          <a:xfrm>
            <a:off x="4557486" y="1795307"/>
            <a:ext cx="1055077" cy="713098"/>
            <a:chOff x="4557486" y="1795307"/>
            <a:chExt cx="1055077" cy="713098"/>
          </a:xfrm>
        </p:grpSpPr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4A435CFA-356E-4A39-8324-E80C06BBF082}"/>
                </a:ext>
              </a:extLst>
            </p:cNvPr>
            <p:cNvSpPr/>
            <p:nvPr/>
          </p:nvSpPr>
          <p:spPr>
            <a:xfrm flipH="1">
              <a:off x="4607451" y="1801499"/>
              <a:ext cx="1005112" cy="70690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582405 h 659096"/>
                <a:gd name="connsiteX1" fmla="*/ 613532 w 1168072"/>
                <a:gd name="connsiteY1" fmla="*/ 340532 h 659096"/>
                <a:gd name="connsiteX2" fmla="*/ 1168072 w 1168072"/>
                <a:gd name="connsiteY2" fmla="*/ 659096 h 659096"/>
                <a:gd name="connsiteX3" fmla="*/ 1151144 w 1168072"/>
                <a:gd name="connsiteY3" fmla="*/ 0 h 659096"/>
                <a:gd name="connsiteX0" fmla="*/ 0 w 1151144"/>
                <a:gd name="connsiteY0" fmla="*/ 582405 h 582405"/>
                <a:gd name="connsiteX1" fmla="*/ 613532 w 1151144"/>
                <a:gd name="connsiteY1" fmla="*/ 340532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151144"/>
                <a:gd name="connsiteY0" fmla="*/ 582405 h 582405"/>
                <a:gd name="connsiteX1" fmla="*/ 495032 w 1151144"/>
                <a:gd name="connsiteY1" fmla="*/ 225907 h 582405"/>
                <a:gd name="connsiteX2" fmla="*/ 1151144 w 1151144"/>
                <a:gd name="connsiteY2" fmla="*/ 0 h 582405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  <a:gd name="connsiteX0" fmla="*/ 0 w 1201930"/>
                <a:gd name="connsiteY0" fmla="*/ 493631 h 493631"/>
                <a:gd name="connsiteX1" fmla="*/ 495032 w 1201930"/>
                <a:gd name="connsiteY1" fmla="*/ 137133 h 493631"/>
                <a:gd name="connsiteX2" fmla="*/ 1201930 w 1201930"/>
                <a:gd name="connsiteY2" fmla="*/ 11523 h 493631"/>
                <a:gd name="connsiteX0" fmla="*/ 0 w 1201930"/>
                <a:gd name="connsiteY0" fmla="*/ 482108 h 482108"/>
                <a:gd name="connsiteX1" fmla="*/ 495032 w 1201930"/>
                <a:gd name="connsiteY1" fmla="*/ 125610 h 482108"/>
                <a:gd name="connsiteX2" fmla="*/ 1201930 w 1201930"/>
                <a:gd name="connsiteY2" fmla="*/ 0 h 482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930" h="482108">
                  <a:moveTo>
                    <a:pt x="0" y="482108"/>
                  </a:moveTo>
                  <a:cubicBezTo>
                    <a:pt x="209426" y="348881"/>
                    <a:pt x="294710" y="205961"/>
                    <a:pt x="495032" y="125610"/>
                  </a:cubicBezTo>
                  <a:cubicBezTo>
                    <a:pt x="695354" y="45259"/>
                    <a:pt x="869001" y="46925"/>
                    <a:pt x="1201930" y="0"/>
                  </a:cubicBezTo>
                </a:path>
              </a:pathLst>
            </a:custGeom>
            <a:noFill/>
            <a:ln w="41275">
              <a:solidFill>
                <a:schemeClr val="bg1">
                  <a:lumMod val="60000"/>
                  <a:lumOff val="40000"/>
                </a:schemeClr>
              </a:solidFill>
              <a:headEnd type="arrow"/>
              <a:tailEnd type="none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Rectangle 9">
              <a:extLst>
                <a:ext uri="{FF2B5EF4-FFF2-40B4-BE49-F238E27FC236}">
                  <a16:creationId xmlns:a16="http://schemas.microsoft.com/office/drawing/2014/main" id="{88F59109-9DC5-46C3-A50E-0A8C536D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7486" y="1795307"/>
              <a:ext cx="8130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buNone/>
                <a:defRPr/>
              </a:pP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</a:t>
              </a:r>
              <a:r>
                <a:rPr lang="en-US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sell</a:t>
              </a:r>
              <a:r>
                <a:rPr lang="el-GR" altLang="en-US" sz="24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</a:t>
              </a: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61" name="Oval 60">
            <a:extLst>
              <a:ext uri="{FF2B5EF4-FFF2-40B4-BE49-F238E27FC236}">
                <a16:creationId xmlns:a16="http://schemas.microsoft.com/office/drawing/2014/main" id="{507571DE-87C9-4E67-83E5-B7CAC15E0017}"/>
              </a:ext>
            </a:extLst>
          </p:cNvPr>
          <p:cNvSpPr/>
          <p:nvPr/>
        </p:nvSpPr>
        <p:spPr bwMode="auto">
          <a:xfrm>
            <a:off x="3238197" y="1219200"/>
            <a:ext cx="1375229" cy="1105949"/>
          </a:xfrm>
          <a:prstGeom prst="ellipse">
            <a:avLst/>
          </a:prstGeom>
          <a:noFill/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Day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t</a:t>
            </a:r>
          </a:p>
          <a:p>
            <a:pPr defTabSz="685800"/>
            <a:r>
              <a:rPr lang="en-US" sz="2400" dirty="0">
                <a:solidFill>
                  <a:srgbClr val="FFFFFF"/>
                </a:solidFill>
                <a:cs typeface="Arial" pitchFamily="34" charset="0"/>
              </a:rPr>
              <a:t>Holding </a:t>
            </a:r>
            <a:r>
              <a:rPr lang="en-US" sz="2400" dirty="0">
                <a:solidFill>
                  <a:srgbClr val="FFC000"/>
                </a:solidFill>
                <a:cs typeface="Arial" pitchFamily="34" charset="0"/>
              </a:rPr>
              <a:t>s</a:t>
            </a:r>
          </a:p>
        </p:txBody>
      </p:sp>
      <p:sp>
        <p:nvSpPr>
          <p:cNvPr id="62" name="Text Box 23">
            <a:extLst>
              <a:ext uri="{FF2B5EF4-FFF2-40B4-BE49-F238E27FC236}">
                <a16:creationId xmlns:a16="http://schemas.microsoft.com/office/drawing/2014/main" id="{8B1CAA73-3DF2-4B4A-8247-F480B6259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5021" y="4685954"/>
            <a:ext cx="372218" cy="461665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65" name="Text Box 23">
            <a:extLst>
              <a:ext uri="{FF2B5EF4-FFF2-40B4-BE49-F238E27FC236}">
                <a16:creationId xmlns:a16="http://schemas.microsoft.com/office/drawing/2014/main" id="{A5412A67-0C41-425B-9D73-B7AB74A5FE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950" y="4648200"/>
            <a:ext cx="888385" cy="461665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(S+1)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66" name="Text Box 23">
            <a:extLst>
              <a:ext uri="{FF2B5EF4-FFF2-40B4-BE49-F238E27FC236}">
                <a16:creationId xmlns:a16="http://schemas.microsoft.com/office/drawing/2014/main" id="{15FEAB51-E02D-4F9B-8C81-102F27715A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81446" y="4651830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67" name="AutoShape 58">
            <a:extLst>
              <a:ext uri="{FF2B5EF4-FFF2-40B4-BE49-F238E27FC236}">
                <a16:creationId xmlns:a16="http://schemas.microsoft.com/office/drawing/2014/main" id="{DFD1512B-4B69-4CC9-A65F-81ACB95CA0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98874" y="6042205"/>
            <a:ext cx="1539323" cy="510995"/>
          </a:xfrm>
          <a:prstGeom prst="wedgeRoundRectCallout">
            <a:avLst>
              <a:gd name="adj1" fmla="val -19084"/>
              <a:gd name="adj2" fmla="val -6216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Excellent!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EA92C978-1DA0-43F3-882A-4E1CE84F654C}"/>
              </a:ext>
            </a:extLst>
          </p:cNvPr>
          <p:cNvGrpSpPr/>
          <p:nvPr/>
        </p:nvGrpSpPr>
        <p:grpSpPr>
          <a:xfrm>
            <a:off x="3942809" y="2106735"/>
            <a:ext cx="1936383" cy="727114"/>
            <a:chOff x="4267200" y="2300514"/>
            <a:chExt cx="1936383" cy="727114"/>
          </a:xfrm>
        </p:grpSpPr>
        <p:grpSp>
          <p:nvGrpSpPr>
            <p:cNvPr id="79" name="Group 78">
              <a:extLst>
                <a:ext uri="{FF2B5EF4-FFF2-40B4-BE49-F238E27FC236}">
                  <a16:creationId xmlns:a16="http://schemas.microsoft.com/office/drawing/2014/main" id="{2ED413F5-E7EB-41D0-9516-12F457AA298C}"/>
                </a:ext>
              </a:extLst>
            </p:cNvPr>
            <p:cNvGrpSpPr/>
            <p:nvPr/>
          </p:nvGrpSpPr>
          <p:grpSpPr>
            <a:xfrm>
              <a:off x="4861120" y="2627518"/>
              <a:ext cx="1154911" cy="400110"/>
              <a:chOff x="4953000" y="5700206"/>
              <a:chExt cx="1154911" cy="400110"/>
            </a:xfrm>
          </p:grpSpPr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AD6AD731-92D0-4416-A43F-53CFEDAA9259}"/>
                  </a:ext>
                </a:extLst>
              </p:cNvPr>
              <p:cNvSpPr/>
              <p:nvPr/>
            </p:nvSpPr>
            <p:spPr>
              <a:xfrm>
                <a:off x="5007931" y="5700206"/>
                <a:ext cx="1099980" cy="40011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price(</a:t>
                </a:r>
                <a:r>
                  <a:rPr lang="en-US" altLang="en-US" sz="2000" dirty="0" err="1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s,t</a:t>
                </a:r>
                <a:r>
                  <a:rPr lang="en-US" altLang="en-US" sz="2000" dirty="0">
                    <a:solidFill>
                      <a:srgbClr val="FFC000"/>
                    </a:solidFill>
                    <a:latin typeface="Times New Roman"/>
                    <a:cs typeface="Times New Roman" panose="02020603050405020304" pitchFamily="18" charset="0"/>
                    <a:sym typeface="Symbol" panose="05050102010706020507" pitchFamily="18" charset="2"/>
                  </a:rPr>
                  <a:t>)</a:t>
                </a:r>
                <a:endParaRPr lang="en-US" sz="2000" dirty="0"/>
              </a:p>
            </p:txBody>
          </p: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3FAD1964-424F-42DD-9208-406EF55DB7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953000" y="5784725"/>
                <a:ext cx="1097280" cy="0"/>
              </a:xfrm>
              <a:prstGeom prst="line">
                <a:avLst/>
              </a:prstGeom>
              <a:noFill/>
              <a:ln w="127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sp>
          <p:nvSpPr>
            <p:cNvPr id="80" name="Rectangle 79">
              <a:extLst>
                <a:ext uri="{FF2B5EF4-FFF2-40B4-BE49-F238E27FC236}">
                  <a16:creationId xmlns:a16="http://schemas.microsoft.com/office/drawing/2014/main" id="{32AC8F8E-BBA6-4A56-B06E-1D208EA95C3B}"/>
                </a:ext>
              </a:extLst>
            </p:cNvPr>
            <p:cNvSpPr/>
            <p:nvPr/>
          </p:nvSpPr>
          <p:spPr>
            <a:xfrm>
              <a:off x="4831092" y="2300514"/>
              <a:ext cx="1372491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price(s,t+1)</a:t>
              </a:r>
              <a:endParaRPr lang="en-US" sz="2000" dirty="0"/>
            </a:p>
          </p:txBody>
        </p:sp>
        <p:sp>
          <p:nvSpPr>
            <p:cNvPr id="81" name="Rectangle 80">
              <a:extLst>
                <a:ext uri="{FF2B5EF4-FFF2-40B4-BE49-F238E27FC236}">
                  <a16:creationId xmlns:a16="http://schemas.microsoft.com/office/drawing/2014/main" id="{32EA7BA2-3E8C-445B-AD8F-27055205BACD}"/>
                </a:ext>
              </a:extLst>
            </p:cNvPr>
            <p:cNvSpPr/>
            <p:nvPr/>
          </p:nvSpPr>
          <p:spPr>
            <a:xfrm>
              <a:off x="4267200" y="2444359"/>
              <a:ext cx="633507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000" dirty="0">
                  <a:solidFill>
                    <a:srgbClr val="FFC000"/>
                  </a:solidFill>
                  <a:latin typeface="Times New Roman"/>
                  <a:cs typeface="Times New Roman" panose="02020603050405020304" pitchFamily="18" charset="0"/>
                  <a:sym typeface="Symbol" panose="05050102010706020507" pitchFamily="18" charset="2"/>
                </a:rPr>
                <a:t>0.97</a:t>
              </a:r>
              <a:endParaRPr lang="en-US" sz="2000" dirty="0"/>
            </a:p>
          </p:txBody>
        </p:sp>
      </p:grpSp>
    </p:spTree>
    <p:extLst>
      <p:ext uri="{BB962C8B-B14F-4D97-AF65-F5344CB8AC3E}">
        <p14:creationId xmlns:p14="http://schemas.microsoft.com/office/powerpoint/2010/main" val="23050043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/>
      <p:bldP spid="53" grpId="0"/>
      <p:bldP spid="62" grpId="0"/>
      <p:bldP spid="65" grpId="0"/>
      <p:bldP spid="66" grpId="0"/>
      <p:bldP spid="67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Bird-Friend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Focus on my instance,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635DF2C8-9A22-4BC3-A15A-300D6CB03651}"/>
              </a:ext>
            </a:extLst>
          </p:cNvPr>
          <p:cNvCxnSpPr>
            <a:cxnSpLocks/>
          </p:cNvCxnSpPr>
          <p:nvPr/>
        </p:nvCxnSpPr>
        <p:spPr bwMode="auto">
          <a:xfrm>
            <a:off x="0" y="53721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3"/>
            <a:ext cx="9094990" cy="3410007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1" name="Picture 70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7BC7243D-B24D-4402-A3F3-F185B85979A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50" y="5617039"/>
            <a:ext cx="723850" cy="741304"/>
          </a:xfrm>
          <a:prstGeom prst="rect">
            <a:avLst/>
          </a:prstGeom>
        </p:spPr>
      </p:pic>
      <p:sp>
        <p:nvSpPr>
          <p:cNvPr id="74" name="Text Box 3">
            <a:extLst>
              <a:ext uri="{FF2B5EF4-FFF2-40B4-BE49-F238E27FC236}">
                <a16:creationId xmlns:a16="http://schemas.microsoft.com/office/drawing/2014/main" id="{2C1B4AC7-6F42-4542-A47E-D319A2B552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5" name="Text Box 3">
            <a:extLst>
              <a:ext uri="{FF2B5EF4-FFF2-40B4-BE49-F238E27FC236}">
                <a16:creationId xmlns:a16="http://schemas.microsoft.com/office/drawing/2014/main" id="{68B02667-64A4-48C4-9647-457C1E4B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E8C1FC68-421E-4AEE-B0F2-806FEE806F95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78" name="Group 77">
            <a:extLst>
              <a:ext uri="{FF2B5EF4-FFF2-40B4-BE49-F238E27FC236}">
                <a16:creationId xmlns:a16="http://schemas.microsoft.com/office/drawing/2014/main" id="{93A6E18E-8200-4B01-9379-B988D5DB9620}"/>
              </a:ext>
            </a:extLst>
          </p:cNvPr>
          <p:cNvGrpSpPr/>
          <p:nvPr/>
        </p:nvGrpSpPr>
        <p:grpSpPr>
          <a:xfrm>
            <a:off x="5029200" y="5951801"/>
            <a:ext cx="4114800" cy="829999"/>
            <a:chOff x="5029200" y="5951801"/>
            <a:chExt cx="4114800" cy="829999"/>
          </a:xfrm>
        </p:grpSpPr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4A05B745-85B2-4928-AD57-516E1A8C1D7C}"/>
                </a:ext>
              </a:extLst>
            </p:cNvPr>
            <p:cNvSpPr/>
            <p:nvPr/>
          </p:nvSpPr>
          <p:spPr>
            <a:xfrm>
              <a:off x="5106037" y="5951801"/>
              <a:ext cx="4006530" cy="82999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0" name="Text Box 23">
              <a:extLst>
                <a:ext uri="{FF2B5EF4-FFF2-40B4-BE49-F238E27FC236}">
                  <a16:creationId xmlns:a16="http://schemas.microsoft.com/office/drawing/2014/main" id="{974B9D32-1CD3-4F59-9B6F-DE2707263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334" y="6237350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3C4F9224-F307-4F83-A662-3B61C624E029}"/>
                </a:ext>
              </a:extLst>
            </p:cNvPr>
            <p:cNvSpPr/>
            <p:nvPr/>
          </p:nvSpPr>
          <p:spPr>
            <a:xfrm>
              <a:off x="5117656" y="6197335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2" name="Text Box 23">
              <a:extLst>
                <a:ext uri="{FF2B5EF4-FFF2-40B4-BE49-F238E27FC236}">
                  <a16:creationId xmlns:a16="http://schemas.microsoft.com/office/drawing/2014/main" id="{30280EA8-F86D-4589-9E5F-0CA27C1F8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68960" y="6239886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67CB132B-5172-4828-A313-B67EF74EA005}"/>
                </a:ext>
              </a:extLst>
            </p:cNvPr>
            <p:cNvSpPr/>
            <p:nvPr/>
          </p:nvSpPr>
          <p:spPr>
            <a:xfrm>
              <a:off x="5929282" y="6199872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4" name="Text Box 23">
              <a:extLst>
                <a:ext uri="{FF2B5EF4-FFF2-40B4-BE49-F238E27FC236}">
                  <a16:creationId xmlns:a16="http://schemas.microsoft.com/office/drawing/2014/main" id="{B1951DC9-A184-4AD8-B173-3C6EAEB5A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585" y="6242424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3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A0B1BD51-487B-4E21-9EC9-E113E4560F1C}"/>
                </a:ext>
              </a:extLst>
            </p:cNvPr>
            <p:cNvSpPr/>
            <p:nvPr/>
          </p:nvSpPr>
          <p:spPr>
            <a:xfrm>
              <a:off x="6740908" y="6202409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6" name="Text Box 23">
              <a:extLst>
                <a:ext uri="{FF2B5EF4-FFF2-40B4-BE49-F238E27FC236}">
                  <a16:creationId xmlns:a16="http://schemas.microsoft.com/office/drawing/2014/main" id="{CAFC0DED-EC6D-40FE-A0D8-67DCE1D83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2211" y="6244961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4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567C63F0-4784-4D44-A0BC-C44B4AC805E2}"/>
                </a:ext>
              </a:extLst>
            </p:cNvPr>
            <p:cNvSpPr/>
            <p:nvPr/>
          </p:nvSpPr>
          <p:spPr>
            <a:xfrm>
              <a:off x="7552534" y="6204946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E1C4A66D-D419-404C-A16F-7A4324B9309B}"/>
                </a:ext>
              </a:extLst>
            </p:cNvPr>
            <p:cNvSpPr/>
            <p:nvPr/>
          </p:nvSpPr>
          <p:spPr>
            <a:xfrm>
              <a:off x="8364159" y="6207483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9" name="Text Box 23">
              <a:extLst>
                <a:ext uri="{FF2B5EF4-FFF2-40B4-BE49-F238E27FC236}">
                  <a16:creationId xmlns:a16="http://schemas.microsoft.com/office/drawing/2014/main" id="{DC2FA328-F252-4CFF-BFFA-F2B43F7B2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35297" y="6369007"/>
              <a:ext cx="43473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  <p:sp>
          <p:nvSpPr>
            <p:cNvPr id="90" name="Text Box 6">
              <a:extLst>
                <a:ext uri="{FF2B5EF4-FFF2-40B4-BE49-F238E27FC236}">
                  <a16:creationId xmlns:a16="http://schemas.microsoft.com/office/drawing/2014/main" id="{0C1296CB-A87F-4D94-A6C3-1D33F66A56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200" y="6092940"/>
              <a:ext cx="240529" cy="261610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lvl="0" algn="l">
                <a:defRPr/>
              </a:pPr>
              <a:r>
                <a:rPr lang="en-US" sz="1050" dirty="0">
                  <a:solidFill>
                    <a:schemeClr val="bg2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91" name="Text Box 6">
              <a:extLst>
                <a:ext uri="{FF2B5EF4-FFF2-40B4-BE49-F238E27FC236}">
                  <a16:creationId xmlns:a16="http://schemas.microsoft.com/office/drawing/2014/main" id="{8684878B-E957-4308-9AD2-FA1F11801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7428" y="6048464"/>
              <a:ext cx="240529" cy="261610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lvl="0" algn="l">
                <a:defRPr/>
              </a:pPr>
              <a:r>
                <a:rPr lang="en-US" sz="1050" dirty="0">
                  <a:solidFill>
                    <a:schemeClr val="bg2"/>
                  </a:solidFill>
                  <a:cs typeface="Arial" pitchFamily="34" charset="0"/>
                </a:rPr>
                <a:t>t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293C55EF-B5C0-4B13-86D2-6D19CF38DF7E}"/>
              </a:ext>
            </a:extLst>
          </p:cNvPr>
          <p:cNvGrpSpPr/>
          <p:nvPr/>
        </p:nvGrpSpPr>
        <p:grpSpPr>
          <a:xfrm>
            <a:off x="5616053" y="5943600"/>
            <a:ext cx="2972696" cy="373402"/>
            <a:chOff x="5616053" y="5943600"/>
            <a:chExt cx="2972696" cy="373402"/>
          </a:xfrm>
        </p:grpSpPr>
        <p:sp>
          <p:nvSpPr>
            <p:cNvPr id="93" name="Freeform 2">
              <a:extLst>
                <a:ext uri="{FF2B5EF4-FFF2-40B4-BE49-F238E27FC236}">
                  <a16:creationId xmlns:a16="http://schemas.microsoft.com/office/drawing/2014/main" id="{C8A02747-2B6A-4503-8FE9-E1CCCB1AF532}"/>
                </a:ext>
              </a:extLst>
            </p:cNvPr>
            <p:cNvSpPr/>
            <p:nvPr/>
          </p:nvSpPr>
          <p:spPr>
            <a:xfrm>
              <a:off x="6427679" y="6098423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DA2D3C78-7B0C-47B4-9040-8928A36C7EB4}"/>
                </a:ext>
              </a:extLst>
            </p:cNvPr>
            <p:cNvSpPr/>
            <p:nvPr/>
          </p:nvSpPr>
          <p:spPr>
            <a:xfrm>
              <a:off x="8050931" y="6103497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Freeform 2">
              <a:extLst>
                <a:ext uri="{FF2B5EF4-FFF2-40B4-BE49-F238E27FC236}">
                  <a16:creationId xmlns:a16="http://schemas.microsoft.com/office/drawing/2014/main" id="{069CE166-3CE3-4A3D-BCFD-2B5C0DDE43AC}"/>
                </a:ext>
              </a:extLst>
            </p:cNvPr>
            <p:cNvSpPr/>
            <p:nvPr/>
          </p:nvSpPr>
          <p:spPr>
            <a:xfrm>
              <a:off x="5792400" y="6215815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663EADCF-4497-445A-B88F-E1010257DA19}"/>
                </a:ext>
              </a:extLst>
            </p:cNvPr>
            <p:cNvSpPr/>
            <p:nvPr/>
          </p:nvSpPr>
          <p:spPr>
            <a:xfrm>
              <a:off x="7415652" y="6220889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7" name="Rectangle 9">
              <a:extLst>
                <a:ext uri="{FF2B5EF4-FFF2-40B4-BE49-F238E27FC236}">
                  <a16:creationId xmlns:a16="http://schemas.microsoft.com/office/drawing/2014/main" id="{7E809D03-9FB9-44EB-8ADB-2771BBFB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131" y="6074082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20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Rectangle 9">
              <a:extLst>
                <a:ext uri="{FF2B5EF4-FFF2-40B4-BE49-F238E27FC236}">
                  <a16:creationId xmlns:a16="http://schemas.microsoft.com/office/drawing/2014/main" id="{0C618C84-F6E0-4748-9EF3-5E45C889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6266" y="6076181"/>
              <a:ext cx="3577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50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99" name="Rectangle 9">
              <a:extLst>
                <a:ext uri="{FF2B5EF4-FFF2-40B4-BE49-F238E27FC236}">
                  <a16:creationId xmlns:a16="http://schemas.microsoft.com/office/drawing/2014/main" id="{14CA24B8-6881-4575-9D72-9684AE17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8659" y="5945198"/>
              <a:ext cx="39626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-35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100" name="Rectangle 9">
              <a:extLst>
                <a:ext uri="{FF2B5EF4-FFF2-40B4-BE49-F238E27FC236}">
                  <a16:creationId xmlns:a16="http://schemas.microsoft.com/office/drawing/2014/main" id="{BE11CF36-75FA-483E-BC4B-FC2BB407E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3722" y="5948595"/>
              <a:ext cx="39626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-20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101" name="Freeform 2">
              <a:extLst>
                <a:ext uri="{FF2B5EF4-FFF2-40B4-BE49-F238E27FC236}">
                  <a16:creationId xmlns:a16="http://schemas.microsoft.com/office/drawing/2014/main" id="{042E47C0-7D9D-477D-A830-447D0B6B6377}"/>
                </a:ext>
              </a:extLst>
            </p:cNvPr>
            <p:cNvSpPr/>
            <p:nvPr/>
          </p:nvSpPr>
          <p:spPr>
            <a:xfrm>
              <a:off x="5616053" y="6095886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2" name="Freeform 2">
              <a:extLst>
                <a:ext uri="{FF2B5EF4-FFF2-40B4-BE49-F238E27FC236}">
                  <a16:creationId xmlns:a16="http://schemas.microsoft.com/office/drawing/2014/main" id="{4C1F45F1-491B-49E3-A6C1-FC2EBDC35B56}"/>
                </a:ext>
              </a:extLst>
            </p:cNvPr>
            <p:cNvSpPr/>
            <p:nvPr/>
          </p:nvSpPr>
          <p:spPr>
            <a:xfrm>
              <a:off x="7239305" y="6100960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3" name="Freeform 2">
              <a:extLst>
                <a:ext uri="{FF2B5EF4-FFF2-40B4-BE49-F238E27FC236}">
                  <a16:creationId xmlns:a16="http://schemas.microsoft.com/office/drawing/2014/main" id="{A00832AD-A978-45E6-B720-9DCD844918AD}"/>
                </a:ext>
              </a:extLst>
            </p:cNvPr>
            <p:cNvSpPr/>
            <p:nvPr/>
          </p:nvSpPr>
          <p:spPr>
            <a:xfrm>
              <a:off x="6604026" y="6218352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4" name="Freeform 2">
              <a:extLst>
                <a:ext uri="{FF2B5EF4-FFF2-40B4-BE49-F238E27FC236}">
                  <a16:creationId xmlns:a16="http://schemas.microsoft.com/office/drawing/2014/main" id="{87D01347-D84D-4CE0-B1FC-61F0B4A276D6}"/>
                </a:ext>
              </a:extLst>
            </p:cNvPr>
            <p:cNvSpPr/>
            <p:nvPr/>
          </p:nvSpPr>
          <p:spPr>
            <a:xfrm>
              <a:off x="8227278" y="6223426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5" name="Rectangle 9">
              <a:extLst>
                <a:ext uri="{FF2B5EF4-FFF2-40B4-BE49-F238E27FC236}">
                  <a16:creationId xmlns:a16="http://schemas.microsoft.com/office/drawing/2014/main" id="{0854D236-D49D-4A5C-9843-7E09D7AD6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8494" y="5951801"/>
              <a:ext cx="24237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5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Rectangle 9">
              <a:extLst>
                <a:ext uri="{FF2B5EF4-FFF2-40B4-BE49-F238E27FC236}">
                  <a16:creationId xmlns:a16="http://schemas.microsoft.com/office/drawing/2014/main" id="{AC25B058-D761-40D9-9CF6-77E15FFD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3579" y="5943600"/>
              <a:ext cx="33855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-50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Rectangle 9">
              <a:extLst>
                <a:ext uri="{FF2B5EF4-FFF2-40B4-BE49-F238E27FC236}">
                  <a16:creationId xmlns:a16="http://schemas.microsoft.com/office/drawing/2014/main" id="{6D9DF47E-A718-4ABE-B2CD-EBCD99588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9057" y="6067980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70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Rectangle 9">
              <a:extLst>
                <a:ext uri="{FF2B5EF4-FFF2-40B4-BE49-F238E27FC236}">
                  <a16:creationId xmlns:a16="http://schemas.microsoft.com/office/drawing/2014/main" id="{DDC39C48-E030-4C85-9D56-D90D98B48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1756" y="6077930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30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F7E8627D-B85B-467D-98E5-37F91DE53B95}"/>
              </a:ext>
            </a:extLst>
          </p:cNvPr>
          <p:cNvSpPr/>
          <p:nvPr/>
        </p:nvSpPr>
        <p:spPr>
          <a:xfrm>
            <a:off x="5471437" y="6095223"/>
            <a:ext cx="3312347" cy="413894"/>
          </a:xfrm>
          <a:custGeom>
            <a:avLst/>
            <a:gdLst>
              <a:gd name="connsiteX0" fmla="*/ 0 w 7199086"/>
              <a:gd name="connsiteY0" fmla="*/ 780761 h 1056532"/>
              <a:gd name="connsiteX1" fmla="*/ 696686 w 7199086"/>
              <a:gd name="connsiteY1" fmla="*/ 417904 h 1056532"/>
              <a:gd name="connsiteX2" fmla="*/ 1625600 w 7199086"/>
              <a:gd name="connsiteY2" fmla="*/ 838818 h 1056532"/>
              <a:gd name="connsiteX3" fmla="*/ 2133600 w 7199086"/>
              <a:gd name="connsiteY3" fmla="*/ 113104 h 1056532"/>
              <a:gd name="connsiteX4" fmla="*/ 2641600 w 7199086"/>
              <a:gd name="connsiteY4" fmla="*/ 84075 h 1056532"/>
              <a:gd name="connsiteX5" fmla="*/ 3556000 w 7199086"/>
              <a:gd name="connsiteY5" fmla="*/ 911389 h 1056532"/>
              <a:gd name="connsiteX6" fmla="*/ 4383314 w 7199086"/>
              <a:gd name="connsiteY6" fmla="*/ 403389 h 1056532"/>
              <a:gd name="connsiteX7" fmla="*/ 5196114 w 7199086"/>
              <a:gd name="connsiteY7" fmla="*/ 940418 h 1056532"/>
              <a:gd name="connsiteX8" fmla="*/ 5573486 w 7199086"/>
              <a:gd name="connsiteY8" fmla="*/ 301789 h 1056532"/>
              <a:gd name="connsiteX9" fmla="*/ 6154057 w 7199086"/>
              <a:gd name="connsiteY9" fmla="*/ 98589 h 1056532"/>
              <a:gd name="connsiteX10" fmla="*/ 6778171 w 7199086"/>
              <a:gd name="connsiteY10" fmla="*/ 432418 h 1056532"/>
              <a:gd name="connsiteX11" fmla="*/ 7199086 w 7199086"/>
              <a:gd name="connsiteY11" fmla="*/ 1056532 h 1056532"/>
              <a:gd name="connsiteX0" fmla="*/ 0 w 7489372"/>
              <a:gd name="connsiteY0" fmla="*/ 998475 h 1056532"/>
              <a:gd name="connsiteX1" fmla="*/ 986972 w 7489372"/>
              <a:gd name="connsiteY1" fmla="*/ 417904 h 1056532"/>
              <a:gd name="connsiteX2" fmla="*/ 1915886 w 7489372"/>
              <a:gd name="connsiteY2" fmla="*/ 838818 h 1056532"/>
              <a:gd name="connsiteX3" fmla="*/ 2423886 w 7489372"/>
              <a:gd name="connsiteY3" fmla="*/ 113104 h 1056532"/>
              <a:gd name="connsiteX4" fmla="*/ 2931886 w 7489372"/>
              <a:gd name="connsiteY4" fmla="*/ 84075 h 1056532"/>
              <a:gd name="connsiteX5" fmla="*/ 3846286 w 7489372"/>
              <a:gd name="connsiteY5" fmla="*/ 911389 h 1056532"/>
              <a:gd name="connsiteX6" fmla="*/ 4673600 w 7489372"/>
              <a:gd name="connsiteY6" fmla="*/ 403389 h 1056532"/>
              <a:gd name="connsiteX7" fmla="*/ 5486400 w 7489372"/>
              <a:gd name="connsiteY7" fmla="*/ 940418 h 1056532"/>
              <a:gd name="connsiteX8" fmla="*/ 5863772 w 7489372"/>
              <a:gd name="connsiteY8" fmla="*/ 301789 h 1056532"/>
              <a:gd name="connsiteX9" fmla="*/ 6444343 w 7489372"/>
              <a:gd name="connsiteY9" fmla="*/ 98589 h 1056532"/>
              <a:gd name="connsiteX10" fmla="*/ 7068457 w 7489372"/>
              <a:gd name="connsiteY10" fmla="*/ 432418 h 1056532"/>
              <a:gd name="connsiteX11" fmla="*/ 7489372 w 7489372"/>
              <a:gd name="connsiteY11" fmla="*/ 1056532 h 105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489372" h="1056532">
                <a:moveTo>
                  <a:pt x="0" y="998475"/>
                </a:moveTo>
                <a:cubicBezTo>
                  <a:pt x="212876" y="812208"/>
                  <a:pt x="667658" y="444513"/>
                  <a:pt x="986972" y="417904"/>
                </a:cubicBezTo>
                <a:cubicBezTo>
                  <a:pt x="1306286" y="391295"/>
                  <a:pt x="1676400" y="889618"/>
                  <a:pt x="1915886" y="838818"/>
                </a:cubicBezTo>
                <a:cubicBezTo>
                  <a:pt x="2155372" y="788018"/>
                  <a:pt x="2254553" y="238894"/>
                  <a:pt x="2423886" y="113104"/>
                </a:cubicBezTo>
                <a:cubicBezTo>
                  <a:pt x="2593219" y="-12686"/>
                  <a:pt x="2694819" y="-48973"/>
                  <a:pt x="2931886" y="84075"/>
                </a:cubicBezTo>
                <a:cubicBezTo>
                  <a:pt x="3168953" y="217122"/>
                  <a:pt x="3556000" y="858170"/>
                  <a:pt x="3846286" y="911389"/>
                </a:cubicBezTo>
                <a:cubicBezTo>
                  <a:pt x="4136572" y="964608"/>
                  <a:pt x="4400248" y="398551"/>
                  <a:pt x="4673600" y="403389"/>
                </a:cubicBezTo>
                <a:cubicBezTo>
                  <a:pt x="4946952" y="408227"/>
                  <a:pt x="5288038" y="957351"/>
                  <a:pt x="5486400" y="940418"/>
                </a:cubicBezTo>
                <a:cubicBezTo>
                  <a:pt x="5684762" y="923485"/>
                  <a:pt x="5704115" y="442094"/>
                  <a:pt x="5863772" y="301789"/>
                </a:cubicBezTo>
                <a:cubicBezTo>
                  <a:pt x="6023429" y="161484"/>
                  <a:pt x="6243562" y="76818"/>
                  <a:pt x="6444343" y="98589"/>
                </a:cubicBezTo>
                <a:cubicBezTo>
                  <a:pt x="6645124" y="120360"/>
                  <a:pt x="6894286" y="272761"/>
                  <a:pt x="7068457" y="432418"/>
                </a:cubicBezTo>
                <a:cubicBezTo>
                  <a:pt x="7242628" y="592075"/>
                  <a:pt x="7366000" y="824303"/>
                  <a:pt x="7489372" y="1056532"/>
                </a:cubicBezTo>
              </a:path>
            </a:pathLst>
          </a:custGeom>
          <a:noFill/>
          <a:ln w="31750">
            <a:solidFill>
              <a:srgbClr val="FF0000"/>
            </a:solidFill>
            <a:tailEnd type="arrow"/>
          </a:ln>
        </p:spPr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77" name="AutoShape 58">
            <a:extLst>
              <a:ext uri="{FF2B5EF4-FFF2-40B4-BE49-F238E27FC236}">
                <a16:creationId xmlns:a16="http://schemas.microsoft.com/office/drawing/2014/main" id="{ED4C1D50-BAFB-4F47-BF70-591AD8B04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5246463"/>
            <a:ext cx="4751120" cy="1724025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Even when the input is not a graph,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 sub-instances become nodes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bird’s advice become edges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paths become solutions</a:t>
            </a:r>
          </a:p>
        </p:txBody>
      </p:sp>
      <p:sp>
        <p:nvSpPr>
          <p:cNvPr id="111" name="Text Box 3">
            <a:extLst>
              <a:ext uri="{FF2B5EF4-FFF2-40B4-BE49-F238E27FC236}">
                <a16:creationId xmlns:a16="http://schemas.microsoft.com/office/drawing/2014/main" id="{A61F60A8-B6F2-4A57-B619-46014E4E42C6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4633686" y="2750142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</p:spTree>
    <p:extLst>
      <p:ext uri="{BB962C8B-B14F-4D97-AF65-F5344CB8AC3E}">
        <p14:creationId xmlns:p14="http://schemas.microsoft.com/office/powerpoint/2010/main" val="25239365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9" grpId="0" animBg="1"/>
      <p:bldP spid="77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719919"/>
            <a:chOff x="4194" y="1993"/>
            <a:chExt cx="1422" cy="2059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443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Stocks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322093"/>
            <a:ext cx="1800225" cy="2216906"/>
            <a:chOff x="7216775" y="2590800"/>
            <a:chExt cx="1800225" cy="2216906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120032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Oracle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</a:p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Rectangle 2">
            <a:extLst>
              <a:ext uri="{FF2B5EF4-FFF2-40B4-BE49-F238E27FC236}">
                <a16:creationId xmlns:a16="http://schemas.microsoft.com/office/drawing/2014/main" id="{785B8722-4554-4C73-B6A1-9FE996D330F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62" name="Rectangle 2">
            <a:extLst>
              <a:ext uri="{FF2B5EF4-FFF2-40B4-BE49-F238E27FC236}">
                <a16:creationId xmlns:a16="http://schemas.microsoft.com/office/drawing/2014/main" id="{C245C51C-5E96-443D-9E6E-3FBEB6A74193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49400" y="369887"/>
            <a:ext cx="6273801" cy="265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Knapsack Problem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D2416A4-5E2E-4F7E-87F5-56053D3AD65B}"/>
              </a:ext>
            </a:extLst>
          </p:cNvPr>
          <p:cNvSpPr/>
          <p:nvPr/>
        </p:nvSpPr>
        <p:spPr>
          <a:xfrm>
            <a:off x="7092280" y="5086211"/>
            <a:ext cx="209615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1600" dirty="0">
                <a:solidFill>
                  <a:srgbClr val="FFFFFF"/>
                </a:solidFill>
                <a:cs typeface="Times New Roman" panose="02020603050405020304" pitchFamily="18" charset="0"/>
              </a:rPr>
              <a:t>Multiply Edge Weights</a:t>
            </a:r>
            <a:endParaRPr lang="en-US" sz="1600" dirty="0"/>
          </a:p>
        </p:txBody>
      </p:sp>
      <p:pic>
        <p:nvPicPr>
          <p:cNvPr id="163" name="Picture 162">
            <a:extLst>
              <a:ext uri="{FF2B5EF4-FFF2-40B4-BE49-F238E27FC236}">
                <a16:creationId xmlns:a16="http://schemas.microsoft.com/office/drawing/2014/main" id="{251D9B9B-CAAB-4993-A446-58A692A74DC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28600" y="1961074"/>
            <a:ext cx="3173550" cy="553526"/>
          </a:xfrm>
          <a:prstGeom prst="rect">
            <a:avLst/>
          </a:prstGeom>
        </p:spPr>
      </p:pic>
      <p:grpSp>
        <p:nvGrpSpPr>
          <p:cNvPr id="11" name="Group 10">
            <a:extLst>
              <a:ext uri="{FF2B5EF4-FFF2-40B4-BE49-F238E27FC236}">
                <a16:creationId xmlns:a16="http://schemas.microsoft.com/office/drawing/2014/main" id="{41B46C5C-DBB3-4058-B0D8-212630385FF1}"/>
              </a:ext>
            </a:extLst>
          </p:cNvPr>
          <p:cNvGrpSpPr/>
          <p:nvPr/>
        </p:nvGrpSpPr>
        <p:grpSpPr>
          <a:xfrm>
            <a:off x="3811040" y="3048000"/>
            <a:ext cx="3264448" cy="1630065"/>
            <a:chOff x="3811040" y="3048000"/>
            <a:chExt cx="3264448" cy="1630065"/>
          </a:xfrm>
        </p:grpSpPr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A567AEE8-FE2D-4D32-ADE1-7A16A659DC5C}"/>
                </a:ext>
              </a:extLst>
            </p:cNvPr>
            <p:cNvGrpSpPr/>
            <p:nvPr/>
          </p:nvGrpSpPr>
          <p:grpSpPr>
            <a:xfrm>
              <a:off x="4052587" y="3048000"/>
              <a:ext cx="2971800" cy="1630065"/>
              <a:chOff x="4052587" y="2941935"/>
              <a:chExt cx="2971800" cy="1630065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052587" y="4572000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33515" y="2941935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10" name="Picture 9">
              <a:extLst>
                <a:ext uri="{FF2B5EF4-FFF2-40B4-BE49-F238E27FC236}">
                  <a16:creationId xmlns:a16="http://schemas.microsoft.com/office/drawing/2014/main" id="{8D5CA96D-131C-4E4D-967B-F0785ED636F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811040" y="3490130"/>
              <a:ext cx="3264448" cy="1071409"/>
            </a:xfrm>
            <a:prstGeom prst="rect">
              <a:avLst/>
            </a:prstGeom>
          </p:spPr>
        </p:pic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0DACDEE-97D2-494B-9EA8-7DB55AF2A8D8}"/>
              </a:ext>
            </a:extLst>
          </p:cNvPr>
          <p:cNvGrpSpPr/>
          <p:nvPr/>
        </p:nvGrpSpPr>
        <p:grpSpPr>
          <a:xfrm>
            <a:off x="3834730" y="5132735"/>
            <a:ext cx="3778041" cy="1037084"/>
            <a:chOff x="3834730" y="5132735"/>
            <a:chExt cx="3778041" cy="1037084"/>
          </a:xfrm>
        </p:grpSpPr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D644FD33-38F5-45EA-A9EA-47D6F6B53357}"/>
                </a:ext>
              </a:extLst>
            </p:cNvPr>
            <p:cNvGrpSpPr/>
            <p:nvPr/>
          </p:nvGrpSpPr>
          <p:grpSpPr>
            <a:xfrm>
              <a:off x="3834730" y="5638800"/>
              <a:ext cx="3778041" cy="531019"/>
              <a:chOff x="3834730" y="5000576"/>
              <a:chExt cx="3778041" cy="531019"/>
            </a:xfrm>
          </p:grpSpPr>
          <p:sp>
            <p:nvSpPr>
              <p:cNvPr id="59" name="Rectangle 23">
                <a:extLst>
                  <a:ext uri="{FF2B5EF4-FFF2-40B4-BE49-F238E27FC236}">
                    <a16:creationId xmlns:a16="http://schemas.microsoft.com/office/drawing/2014/main" id="{6CDB24EE-2BF5-4D74-80A7-C05E65A95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1000" y="5069930"/>
                <a:ext cx="342177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Here is an optimal path</a:t>
                </a:r>
              </a:p>
            </p:txBody>
          </p:sp>
          <p:sp>
            <p:nvSpPr>
              <p:cNvPr id="60" name="Line 41">
                <a:extLst>
                  <a:ext uri="{FF2B5EF4-FFF2-40B4-BE49-F238E27FC236}">
                    <a16:creationId xmlns:a16="http://schemas.microsoft.com/office/drawing/2014/main" id="{10240490-C76F-4C7B-B096-EB71C8D506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834730" y="5000576"/>
                <a:ext cx="325755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64" name="Freeform: Shape 163">
              <a:extLst>
                <a:ext uri="{FF2B5EF4-FFF2-40B4-BE49-F238E27FC236}">
                  <a16:creationId xmlns:a16="http://schemas.microsoft.com/office/drawing/2014/main" id="{FA6F23C2-9681-49F4-866A-4121012A6883}"/>
                </a:ext>
              </a:extLst>
            </p:cNvPr>
            <p:cNvSpPr/>
            <p:nvPr/>
          </p:nvSpPr>
          <p:spPr bwMode="auto">
            <a:xfrm>
              <a:off x="4099153" y="5132735"/>
              <a:ext cx="2728704" cy="289150"/>
            </a:xfrm>
            <a:custGeom>
              <a:avLst/>
              <a:gdLst>
                <a:gd name="connsiteX0" fmla="*/ 103549 w 8676049"/>
                <a:gd name="connsiteY0" fmla="*/ 711734 h 1525342"/>
                <a:gd name="connsiteX1" fmla="*/ 662349 w 8676049"/>
                <a:gd name="connsiteY1" fmla="*/ 1435634 h 1525342"/>
                <a:gd name="connsiteX2" fmla="*/ 5107349 w 8676049"/>
                <a:gd name="connsiteY2" fmla="*/ 1422934 h 1525342"/>
                <a:gd name="connsiteX3" fmla="*/ 5767749 w 8676049"/>
                <a:gd name="connsiteY3" fmla="*/ 610134 h 1525342"/>
                <a:gd name="connsiteX4" fmla="*/ 6402749 w 8676049"/>
                <a:gd name="connsiteY4" fmla="*/ 534 h 1525342"/>
                <a:gd name="connsiteX5" fmla="*/ 7190149 w 8676049"/>
                <a:gd name="connsiteY5" fmla="*/ 711734 h 1525342"/>
                <a:gd name="connsiteX6" fmla="*/ 8676049 w 8676049"/>
                <a:gd name="connsiteY6" fmla="*/ 724434 h 1525342"/>
                <a:gd name="connsiteX0" fmla="*/ 0 w 8572500"/>
                <a:gd name="connsiteY0" fmla="*/ 711734 h 1525342"/>
                <a:gd name="connsiteX1" fmla="*/ 558800 w 8572500"/>
                <a:gd name="connsiteY1" fmla="*/ 1435634 h 1525342"/>
                <a:gd name="connsiteX2" fmla="*/ 5003800 w 8572500"/>
                <a:gd name="connsiteY2" fmla="*/ 1422934 h 1525342"/>
                <a:gd name="connsiteX3" fmla="*/ 5664200 w 8572500"/>
                <a:gd name="connsiteY3" fmla="*/ 610134 h 1525342"/>
                <a:gd name="connsiteX4" fmla="*/ 6299200 w 8572500"/>
                <a:gd name="connsiteY4" fmla="*/ 534 h 1525342"/>
                <a:gd name="connsiteX5" fmla="*/ 7086600 w 8572500"/>
                <a:gd name="connsiteY5" fmla="*/ 711734 h 1525342"/>
                <a:gd name="connsiteX6" fmla="*/ 8572500 w 8572500"/>
                <a:gd name="connsiteY6" fmla="*/ 724434 h 1525342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466952"/>
                <a:gd name="connsiteX1" fmla="*/ 622300 w 8572500"/>
                <a:gd name="connsiteY1" fmla="*/ 1448334 h 1466952"/>
                <a:gd name="connsiteX2" fmla="*/ 5003800 w 8572500"/>
                <a:gd name="connsiteY2" fmla="*/ 1422934 h 1466952"/>
                <a:gd name="connsiteX3" fmla="*/ 5664200 w 8572500"/>
                <a:gd name="connsiteY3" fmla="*/ 610134 h 1466952"/>
                <a:gd name="connsiteX4" fmla="*/ 6299200 w 8572500"/>
                <a:gd name="connsiteY4" fmla="*/ 534 h 1466952"/>
                <a:gd name="connsiteX5" fmla="*/ 7086600 w 8572500"/>
                <a:gd name="connsiteY5" fmla="*/ 711734 h 1466952"/>
                <a:gd name="connsiteX6" fmla="*/ 8572500 w 8572500"/>
                <a:gd name="connsiteY6" fmla="*/ 724434 h 1466952"/>
                <a:gd name="connsiteX0" fmla="*/ 0 w 8572500"/>
                <a:gd name="connsiteY0" fmla="*/ 711734 h 1472209"/>
                <a:gd name="connsiteX1" fmla="*/ 622300 w 8572500"/>
                <a:gd name="connsiteY1" fmla="*/ 1448334 h 1472209"/>
                <a:gd name="connsiteX2" fmla="*/ 5003800 w 8572500"/>
                <a:gd name="connsiteY2" fmla="*/ 1422934 h 1472209"/>
                <a:gd name="connsiteX3" fmla="*/ 5664200 w 8572500"/>
                <a:gd name="connsiteY3" fmla="*/ 610134 h 1472209"/>
                <a:gd name="connsiteX4" fmla="*/ 6299200 w 8572500"/>
                <a:gd name="connsiteY4" fmla="*/ 534 h 1472209"/>
                <a:gd name="connsiteX5" fmla="*/ 7086600 w 8572500"/>
                <a:gd name="connsiteY5" fmla="*/ 711734 h 1472209"/>
                <a:gd name="connsiteX6" fmla="*/ 8572500 w 8572500"/>
                <a:gd name="connsiteY6" fmla="*/ 724434 h 1472209"/>
                <a:gd name="connsiteX0" fmla="*/ 0 w 8572500"/>
                <a:gd name="connsiteY0" fmla="*/ 711734 h 1472209"/>
                <a:gd name="connsiteX1" fmla="*/ 622300 w 8572500"/>
                <a:gd name="connsiteY1" fmla="*/ 1448334 h 1472209"/>
                <a:gd name="connsiteX2" fmla="*/ 5003800 w 8572500"/>
                <a:gd name="connsiteY2" fmla="*/ 1422934 h 1472209"/>
                <a:gd name="connsiteX3" fmla="*/ 5664200 w 8572500"/>
                <a:gd name="connsiteY3" fmla="*/ 610134 h 1472209"/>
                <a:gd name="connsiteX4" fmla="*/ 6299200 w 8572500"/>
                <a:gd name="connsiteY4" fmla="*/ 534 h 1472209"/>
                <a:gd name="connsiteX5" fmla="*/ 7086600 w 8572500"/>
                <a:gd name="connsiteY5" fmla="*/ 711734 h 1472209"/>
                <a:gd name="connsiteX6" fmla="*/ 8572500 w 8572500"/>
                <a:gd name="connsiteY6" fmla="*/ 724434 h 1472209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64200 w 8572500"/>
                <a:gd name="connsiteY3" fmla="*/ 6096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64200 w 8572500"/>
                <a:gd name="connsiteY3" fmla="*/ 6096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89600 w 8572500"/>
                <a:gd name="connsiteY3" fmla="*/ 6985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00" h="1447800">
                  <a:moveTo>
                    <a:pt x="0" y="711200"/>
                  </a:moveTo>
                  <a:cubicBezTo>
                    <a:pt x="230716" y="1051983"/>
                    <a:pt x="283633" y="1062567"/>
                    <a:pt x="622300" y="1447800"/>
                  </a:cubicBezTo>
                  <a:cubicBezTo>
                    <a:pt x="1481667" y="1312333"/>
                    <a:pt x="4138083" y="1435100"/>
                    <a:pt x="5003800" y="1422400"/>
                  </a:cubicBezTo>
                  <a:cubicBezTo>
                    <a:pt x="5645150" y="673100"/>
                    <a:pt x="6028267" y="232833"/>
                    <a:pt x="6299200" y="0"/>
                  </a:cubicBezTo>
                  <a:cubicBezTo>
                    <a:pt x="6498167" y="131233"/>
                    <a:pt x="6745817" y="450850"/>
                    <a:pt x="7086600" y="711200"/>
                  </a:cubicBezTo>
                  <a:cubicBezTo>
                    <a:pt x="7478183" y="742950"/>
                    <a:pt x="8018991" y="777875"/>
                    <a:pt x="8572500" y="7239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2100" i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64B4075-6D9D-435B-BE3E-0F4317D6ECE1}"/>
              </a:ext>
            </a:extLst>
          </p:cNvPr>
          <p:cNvGrpSpPr/>
          <p:nvPr/>
        </p:nvGrpSpPr>
        <p:grpSpPr>
          <a:xfrm>
            <a:off x="3810000" y="2189674"/>
            <a:ext cx="3173550" cy="553526"/>
            <a:chOff x="3810000" y="2189674"/>
            <a:chExt cx="3173550" cy="553526"/>
          </a:xfrm>
        </p:grpSpPr>
        <p:pic>
          <p:nvPicPr>
            <p:cNvPr id="165" name="Picture 164">
              <a:extLst>
                <a:ext uri="{FF2B5EF4-FFF2-40B4-BE49-F238E27FC236}">
                  <a16:creationId xmlns:a16="http://schemas.microsoft.com/office/drawing/2014/main" id="{CE7E3044-8E18-4BA5-8CCD-7E52C1EED388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810000" y="2189674"/>
              <a:ext cx="3173550" cy="553526"/>
            </a:xfrm>
            <a:prstGeom prst="rect">
              <a:avLst/>
            </a:prstGeom>
          </p:spPr>
        </p:pic>
        <p:sp>
          <p:nvSpPr>
            <p:cNvPr id="166" name="Freeform: Shape 165">
              <a:extLst>
                <a:ext uri="{FF2B5EF4-FFF2-40B4-BE49-F238E27FC236}">
                  <a16:creationId xmlns:a16="http://schemas.microsoft.com/office/drawing/2014/main" id="{8D9B0F2D-2296-4787-9576-361F3E826A70}"/>
                </a:ext>
              </a:extLst>
            </p:cNvPr>
            <p:cNvSpPr/>
            <p:nvPr/>
          </p:nvSpPr>
          <p:spPr bwMode="auto">
            <a:xfrm>
              <a:off x="4495800" y="2423886"/>
              <a:ext cx="2362911" cy="246119"/>
            </a:xfrm>
            <a:custGeom>
              <a:avLst/>
              <a:gdLst>
                <a:gd name="connsiteX0" fmla="*/ 103549 w 8676049"/>
                <a:gd name="connsiteY0" fmla="*/ 711734 h 1525342"/>
                <a:gd name="connsiteX1" fmla="*/ 662349 w 8676049"/>
                <a:gd name="connsiteY1" fmla="*/ 1435634 h 1525342"/>
                <a:gd name="connsiteX2" fmla="*/ 5107349 w 8676049"/>
                <a:gd name="connsiteY2" fmla="*/ 1422934 h 1525342"/>
                <a:gd name="connsiteX3" fmla="*/ 5767749 w 8676049"/>
                <a:gd name="connsiteY3" fmla="*/ 610134 h 1525342"/>
                <a:gd name="connsiteX4" fmla="*/ 6402749 w 8676049"/>
                <a:gd name="connsiteY4" fmla="*/ 534 h 1525342"/>
                <a:gd name="connsiteX5" fmla="*/ 7190149 w 8676049"/>
                <a:gd name="connsiteY5" fmla="*/ 711734 h 1525342"/>
                <a:gd name="connsiteX6" fmla="*/ 8676049 w 8676049"/>
                <a:gd name="connsiteY6" fmla="*/ 724434 h 1525342"/>
                <a:gd name="connsiteX0" fmla="*/ 0 w 8572500"/>
                <a:gd name="connsiteY0" fmla="*/ 711734 h 1525342"/>
                <a:gd name="connsiteX1" fmla="*/ 558800 w 8572500"/>
                <a:gd name="connsiteY1" fmla="*/ 1435634 h 1525342"/>
                <a:gd name="connsiteX2" fmla="*/ 5003800 w 8572500"/>
                <a:gd name="connsiteY2" fmla="*/ 1422934 h 1525342"/>
                <a:gd name="connsiteX3" fmla="*/ 5664200 w 8572500"/>
                <a:gd name="connsiteY3" fmla="*/ 610134 h 1525342"/>
                <a:gd name="connsiteX4" fmla="*/ 6299200 w 8572500"/>
                <a:gd name="connsiteY4" fmla="*/ 534 h 1525342"/>
                <a:gd name="connsiteX5" fmla="*/ 7086600 w 8572500"/>
                <a:gd name="connsiteY5" fmla="*/ 711734 h 1525342"/>
                <a:gd name="connsiteX6" fmla="*/ 8572500 w 8572500"/>
                <a:gd name="connsiteY6" fmla="*/ 724434 h 1525342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532790"/>
                <a:gd name="connsiteX1" fmla="*/ 622300 w 8572500"/>
                <a:gd name="connsiteY1" fmla="*/ 1448334 h 1532790"/>
                <a:gd name="connsiteX2" fmla="*/ 5003800 w 8572500"/>
                <a:gd name="connsiteY2" fmla="*/ 1422934 h 1532790"/>
                <a:gd name="connsiteX3" fmla="*/ 5664200 w 8572500"/>
                <a:gd name="connsiteY3" fmla="*/ 610134 h 1532790"/>
                <a:gd name="connsiteX4" fmla="*/ 6299200 w 8572500"/>
                <a:gd name="connsiteY4" fmla="*/ 534 h 1532790"/>
                <a:gd name="connsiteX5" fmla="*/ 7086600 w 8572500"/>
                <a:gd name="connsiteY5" fmla="*/ 711734 h 1532790"/>
                <a:gd name="connsiteX6" fmla="*/ 8572500 w 8572500"/>
                <a:gd name="connsiteY6" fmla="*/ 724434 h 1532790"/>
                <a:gd name="connsiteX0" fmla="*/ 0 w 8572500"/>
                <a:gd name="connsiteY0" fmla="*/ 711734 h 1466952"/>
                <a:gd name="connsiteX1" fmla="*/ 622300 w 8572500"/>
                <a:gd name="connsiteY1" fmla="*/ 1448334 h 1466952"/>
                <a:gd name="connsiteX2" fmla="*/ 5003800 w 8572500"/>
                <a:gd name="connsiteY2" fmla="*/ 1422934 h 1466952"/>
                <a:gd name="connsiteX3" fmla="*/ 5664200 w 8572500"/>
                <a:gd name="connsiteY3" fmla="*/ 610134 h 1466952"/>
                <a:gd name="connsiteX4" fmla="*/ 6299200 w 8572500"/>
                <a:gd name="connsiteY4" fmla="*/ 534 h 1466952"/>
                <a:gd name="connsiteX5" fmla="*/ 7086600 w 8572500"/>
                <a:gd name="connsiteY5" fmla="*/ 711734 h 1466952"/>
                <a:gd name="connsiteX6" fmla="*/ 8572500 w 8572500"/>
                <a:gd name="connsiteY6" fmla="*/ 724434 h 1466952"/>
                <a:gd name="connsiteX0" fmla="*/ 0 w 8572500"/>
                <a:gd name="connsiteY0" fmla="*/ 711734 h 1472209"/>
                <a:gd name="connsiteX1" fmla="*/ 622300 w 8572500"/>
                <a:gd name="connsiteY1" fmla="*/ 1448334 h 1472209"/>
                <a:gd name="connsiteX2" fmla="*/ 5003800 w 8572500"/>
                <a:gd name="connsiteY2" fmla="*/ 1422934 h 1472209"/>
                <a:gd name="connsiteX3" fmla="*/ 5664200 w 8572500"/>
                <a:gd name="connsiteY3" fmla="*/ 610134 h 1472209"/>
                <a:gd name="connsiteX4" fmla="*/ 6299200 w 8572500"/>
                <a:gd name="connsiteY4" fmla="*/ 534 h 1472209"/>
                <a:gd name="connsiteX5" fmla="*/ 7086600 w 8572500"/>
                <a:gd name="connsiteY5" fmla="*/ 711734 h 1472209"/>
                <a:gd name="connsiteX6" fmla="*/ 8572500 w 8572500"/>
                <a:gd name="connsiteY6" fmla="*/ 724434 h 1472209"/>
                <a:gd name="connsiteX0" fmla="*/ 0 w 8572500"/>
                <a:gd name="connsiteY0" fmla="*/ 711734 h 1472209"/>
                <a:gd name="connsiteX1" fmla="*/ 622300 w 8572500"/>
                <a:gd name="connsiteY1" fmla="*/ 1448334 h 1472209"/>
                <a:gd name="connsiteX2" fmla="*/ 5003800 w 8572500"/>
                <a:gd name="connsiteY2" fmla="*/ 1422934 h 1472209"/>
                <a:gd name="connsiteX3" fmla="*/ 5664200 w 8572500"/>
                <a:gd name="connsiteY3" fmla="*/ 610134 h 1472209"/>
                <a:gd name="connsiteX4" fmla="*/ 6299200 w 8572500"/>
                <a:gd name="connsiteY4" fmla="*/ 534 h 1472209"/>
                <a:gd name="connsiteX5" fmla="*/ 7086600 w 8572500"/>
                <a:gd name="connsiteY5" fmla="*/ 711734 h 1472209"/>
                <a:gd name="connsiteX6" fmla="*/ 8572500 w 8572500"/>
                <a:gd name="connsiteY6" fmla="*/ 724434 h 1472209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734 h 1448334"/>
                <a:gd name="connsiteX1" fmla="*/ 622300 w 8572500"/>
                <a:gd name="connsiteY1" fmla="*/ 1448334 h 1448334"/>
                <a:gd name="connsiteX2" fmla="*/ 5003800 w 8572500"/>
                <a:gd name="connsiteY2" fmla="*/ 1422934 h 1448334"/>
                <a:gd name="connsiteX3" fmla="*/ 5664200 w 8572500"/>
                <a:gd name="connsiteY3" fmla="*/ 610134 h 1448334"/>
                <a:gd name="connsiteX4" fmla="*/ 6299200 w 8572500"/>
                <a:gd name="connsiteY4" fmla="*/ 534 h 1448334"/>
                <a:gd name="connsiteX5" fmla="*/ 7086600 w 8572500"/>
                <a:gd name="connsiteY5" fmla="*/ 711734 h 1448334"/>
                <a:gd name="connsiteX6" fmla="*/ 8572500 w 8572500"/>
                <a:gd name="connsiteY6" fmla="*/ 724434 h 1448334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64200 w 8572500"/>
                <a:gd name="connsiteY3" fmla="*/ 6096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64200 w 8572500"/>
                <a:gd name="connsiteY3" fmla="*/ 6096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5689600 w 8572500"/>
                <a:gd name="connsiteY3" fmla="*/ 698500 h 1447800"/>
                <a:gd name="connsiteX4" fmla="*/ 6299200 w 8572500"/>
                <a:gd name="connsiteY4" fmla="*/ 0 h 1447800"/>
                <a:gd name="connsiteX5" fmla="*/ 7086600 w 8572500"/>
                <a:gd name="connsiteY5" fmla="*/ 711200 h 1447800"/>
                <a:gd name="connsiteX6" fmla="*/ 8572500 w 8572500"/>
                <a:gd name="connsiteY6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  <a:gd name="connsiteX0" fmla="*/ 0 w 8572500"/>
                <a:gd name="connsiteY0" fmla="*/ 711200 h 1447800"/>
                <a:gd name="connsiteX1" fmla="*/ 622300 w 8572500"/>
                <a:gd name="connsiteY1" fmla="*/ 1447800 h 1447800"/>
                <a:gd name="connsiteX2" fmla="*/ 5003800 w 8572500"/>
                <a:gd name="connsiteY2" fmla="*/ 1422400 h 1447800"/>
                <a:gd name="connsiteX3" fmla="*/ 6299200 w 8572500"/>
                <a:gd name="connsiteY3" fmla="*/ 0 h 1447800"/>
                <a:gd name="connsiteX4" fmla="*/ 7086600 w 8572500"/>
                <a:gd name="connsiteY4" fmla="*/ 711200 h 1447800"/>
                <a:gd name="connsiteX5" fmla="*/ 8572500 w 8572500"/>
                <a:gd name="connsiteY5" fmla="*/ 723900 h 144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2500" h="1447800">
                  <a:moveTo>
                    <a:pt x="0" y="711200"/>
                  </a:moveTo>
                  <a:cubicBezTo>
                    <a:pt x="230716" y="1051983"/>
                    <a:pt x="283633" y="1062567"/>
                    <a:pt x="622300" y="1447800"/>
                  </a:cubicBezTo>
                  <a:cubicBezTo>
                    <a:pt x="1481667" y="1312333"/>
                    <a:pt x="4138083" y="1435100"/>
                    <a:pt x="5003800" y="1422400"/>
                  </a:cubicBezTo>
                  <a:cubicBezTo>
                    <a:pt x="5645150" y="673100"/>
                    <a:pt x="6028267" y="232833"/>
                    <a:pt x="6299200" y="0"/>
                  </a:cubicBezTo>
                  <a:cubicBezTo>
                    <a:pt x="6498167" y="131233"/>
                    <a:pt x="6745817" y="450850"/>
                    <a:pt x="7086600" y="711200"/>
                  </a:cubicBezTo>
                  <a:cubicBezTo>
                    <a:pt x="7478183" y="742950"/>
                    <a:pt x="8018991" y="777875"/>
                    <a:pt x="8572500" y="7239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2100" i="1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35667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50" grpId="0" animBg="1"/>
      <p:bldP spid="80" grpId="0" animBg="1"/>
      <p:bldP spid="34" grpId="0"/>
      <p:bldP spid="5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" name="Freeform: Shape 695">
            <a:extLst>
              <a:ext uri="{FF2B5EF4-FFF2-40B4-BE49-F238E27FC236}">
                <a16:creationId xmlns:a16="http://schemas.microsoft.com/office/drawing/2014/main" id="{50D6C11E-B8EA-42D0-9BF6-BC47AAFEB890}"/>
              </a:ext>
            </a:extLst>
          </p:cNvPr>
          <p:cNvSpPr/>
          <p:nvPr/>
        </p:nvSpPr>
        <p:spPr bwMode="auto">
          <a:xfrm>
            <a:off x="2030956" y="2263736"/>
            <a:ext cx="6429375" cy="1085850"/>
          </a:xfrm>
          <a:custGeom>
            <a:avLst/>
            <a:gdLst>
              <a:gd name="connsiteX0" fmla="*/ 103549 w 8676049"/>
              <a:gd name="connsiteY0" fmla="*/ 711734 h 1525342"/>
              <a:gd name="connsiteX1" fmla="*/ 662349 w 8676049"/>
              <a:gd name="connsiteY1" fmla="*/ 1435634 h 1525342"/>
              <a:gd name="connsiteX2" fmla="*/ 5107349 w 8676049"/>
              <a:gd name="connsiteY2" fmla="*/ 1422934 h 1525342"/>
              <a:gd name="connsiteX3" fmla="*/ 5767749 w 8676049"/>
              <a:gd name="connsiteY3" fmla="*/ 610134 h 1525342"/>
              <a:gd name="connsiteX4" fmla="*/ 6402749 w 8676049"/>
              <a:gd name="connsiteY4" fmla="*/ 534 h 1525342"/>
              <a:gd name="connsiteX5" fmla="*/ 7190149 w 8676049"/>
              <a:gd name="connsiteY5" fmla="*/ 711734 h 1525342"/>
              <a:gd name="connsiteX6" fmla="*/ 8676049 w 8676049"/>
              <a:gd name="connsiteY6" fmla="*/ 724434 h 1525342"/>
              <a:gd name="connsiteX0" fmla="*/ 0 w 8572500"/>
              <a:gd name="connsiteY0" fmla="*/ 711734 h 1525342"/>
              <a:gd name="connsiteX1" fmla="*/ 558800 w 8572500"/>
              <a:gd name="connsiteY1" fmla="*/ 1435634 h 1525342"/>
              <a:gd name="connsiteX2" fmla="*/ 5003800 w 8572500"/>
              <a:gd name="connsiteY2" fmla="*/ 1422934 h 1525342"/>
              <a:gd name="connsiteX3" fmla="*/ 5664200 w 8572500"/>
              <a:gd name="connsiteY3" fmla="*/ 610134 h 1525342"/>
              <a:gd name="connsiteX4" fmla="*/ 6299200 w 8572500"/>
              <a:gd name="connsiteY4" fmla="*/ 534 h 1525342"/>
              <a:gd name="connsiteX5" fmla="*/ 7086600 w 8572500"/>
              <a:gd name="connsiteY5" fmla="*/ 711734 h 1525342"/>
              <a:gd name="connsiteX6" fmla="*/ 8572500 w 8572500"/>
              <a:gd name="connsiteY6" fmla="*/ 724434 h 1525342"/>
              <a:gd name="connsiteX0" fmla="*/ 0 w 8572500"/>
              <a:gd name="connsiteY0" fmla="*/ 711734 h 1532790"/>
              <a:gd name="connsiteX1" fmla="*/ 622300 w 8572500"/>
              <a:gd name="connsiteY1" fmla="*/ 1448334 h 1532790"/>
              <a:gd name="connsiteX2" fmla="*/ 5003800 w 8572500"/>
              <a:gd name="connsiteY2" fmla="*/ 1422934 h 1532790"/>
              <a:gd name="connsiteX3" fmla="*/ 5664200 w 8572500"/>
              <a:gd name="connsiteY3" fmla="*/ 610134 h 1532790"/>
              <a:gd name="connsiteX4" fmla="*/ 6299200 w 8572500"/>
              <a:gd name="connsiteY4" fmla="*/ 534 h 1532790"/>
              <a:gd name="connsiteX5" fmla="*/ 7086600 w 8572500"/>
              <a:gd name="connsiteY5" fmla="*/ 711734 h 1532790"/>
              <a:gd name="connsiteX6" fmla="*/ 8572500 w 8572500"/>
              <a:gd name="connsiteY6" fmla="*/ 724434 h 1532790"/>
              <a:gd name="connsiteX0" fmla="*/ 0 w 8572500"/>
              <a:gd name="connsiteY0" fmla="*/ 711734 h 1532790"/>
              <a:gd name="connsiteX1" fmla="*/ 622300 w 8572500"/>
              <a:gd name="connsiteY1" fmla="*/ 1448334 h 1532790"/>
              <a:gd name="connsiteX2" fmla="*/ 5003800 w 8572500"/>
              <a:gd name="connsiteY2" fmla="*/ 1422934 h 1532790"/>
              <a:gd name="connsiteX3" fmla="*/ 5664200 w 8572500"/>
              <a:gd name="connsiteY3" fmla="*/ 610134 h 1532790"/>
              <a:gd name="connsiteX4" fmla="*/ 6299200 w 8572500"/>
              <a:gd name="connsiteY4" fmla="*/ 534 h 1532790"/>
              <a:gd name="connsiteX5" fmla="*/ 7086600 w 8572500"/>
              <a:gd name="connsiteY5" fmla="*/ 711734 h 1532790"/>
              <a:gd name="connsiteX6" fmla="*/ 8572500 w 8572500"/>
              <a:gd name="connsiteY6" fmla="*/ 724434 h 1532790"/>
              <a:gd name="connsiteX0" fmla="*/ 0 w 8572500"/>
              <a:gd name="connsiteY0" fmla="*/ 711734 h 1532790"/>
              <a:gd name="connsiteX1" fmla="*/ 622300 w 8572500"/>
              <a:gd name="connsiteY1" fmla="*/ 1448334 h 1532790"/>
              <a:gd name="connsiteX2" fmla="*/ 5003800 w 8572500"/>
              <a:gd name="connsiteY2" fmla="*/ 1422934 h 1532790"/>
              <a:gd name="connsiteX3" fmla="*/ 5664200 w 8572500"/>
              <a:gd name="connsiteY3" fmla="*/ 610134 h 1532790"/>
              <a:gd name="connsiteX4" fmla="*/ 6299200 w 8572500"/>
              <a:gd name="connsiteY4" fmla="*/ 534 h 1532790"/>
              <a:gd name="connsiteX5" fmla="*/ 7086600 w 8572500"/>
              <a:gd name="connsiteY5" fmla="*/ 711734 h 1532790"/>
              <a:gd name="connsiteX6" fmla="*/ 8572500 w 8572500"/>
              <a:gd name="connsiteY6" fmla="*/ 724434 h 1532790"/>
              <a:gd name="connsiteX0" fmla="*/ 0 w 8572500"/>
              <a:gd name="connsiteY0" fmla="*/ 711734 h 1466952"/>
              <a:gd name="connsiteX1" fmla="*/ 622300 w 8572500"/>
              <a:gd name="connsiteY1" fmla="*/ 1448334 h 1466952"/>
              <a:gd name="connsiteX2" fmla="*/ 5003800 w 8572500"/>
              <a:gd name="connsiteY2" fmla="*/ 1422934 h 1466952"/>
              <a:gd name="connsiteX3" fmla="*/ 5664200 w 8572500"/>
              <a:gd name="connsiteY3" fmla="*/ 610134 h 1466952"/>
              <a:gd name="connsiteX4" fmla="*/ 6299200 w 8572500"/>
              <a:gd name="connsiteY4" fmla="*/ 534 h 1466952"/>
              <a:gd name="connsiteX5" fmla="*/ 7086600 w 8572500"/>
              <a:gd name="connsiteY5" fmla="*/ 711734 h 1466952"/>
              <a:gd name="connsiteX6" fmla="*/ 8572500 w 8572500"/>
              <a:gd name="connsiteY6" fmla="*/ 724434 h 1466952"/>
              <a:gd name="connsiteX0" fmla="*/ 0 w 8572500"/>
              <a:gd name="connsiteY0" fmla="*/ 711734 h 1472209"/>
              <a:gd name="connsiteX1" fmla="*/ 622300 w 8572500"/>
              <a:gd name="connsiteY1" fmla="*/ 1448334 h 1472209"/>
              <a:gd name="connsiteX2" fmla="*/ 5003800 w 8572500"/>
              <a:gd name="connsiteY2" fmla="*/ 1422934 h 1472209"/>
              <a:gd name="connsiteX3" fmla="*/ 5664200 w 8572500"/>
              <a:gd name="connsiteY3" fmla="*/ 610134 h 1472209"/>
              <a:gd name="connsiteX4" fmla="*/ 6299200 w 8572500"/>
              <a:gd name="connsiteY4" fmla="*/ 534 h 1472209"/>
              <a:gd name="connsiteX5" fmla="*/ 7086600 w 8572500"/>
              <a:gd name="connsiteY5" fmla="*/ 711734 h 1472209"/>
              <a:gd name="connsiteX6" fmla="*/ 8572500 w 8572500"/>
              <a:gd name="connsiteY6" fmla="*/ 724434 h 1472209"/>
              <a:gd name="connsiteX0" fmla="*/ 0 w 8572500"/>
              <a:gd name="connsiteY0" fmla="*/ 711734 h 1472209"/>
              <a:gd name="connsiteX1" fmla="*/ 622300 w 8572500"/>
              <a:gd name="connsiteY1" fmla="*/ 1448334 h 1472209"/>
              <a:gd name="connsiteX2" fmla="*/ 5003800 w 8572500"/>
              <a:gd name="connsiteY2" fmla="*/ 1422934 h 1472209"/>
              <a:gd name="connsiteX3" fmla="*/ 5664200 w 8572500"/>
              <a:gd name="connsiteY3" fmla="*/ 610134 h 1472209"/>
              <a:gd name="connsiteX4" fmla="*/ 6299200 w 8572500"/>
              <a:gd name="connsiteY4" fmla="*/ 534 h 1472209"/>
              <a:gd name="connsiteX5" fmla="*/ 7086600 w 8572500"/>
              <a:gd name="connsiteY5" fmla="*/ 711734 h 1472209"/>
              <a:gd name="connsiteX6" fmla="*/ 8572500 w 8572500"/>
              <a:gd name="connsiteY6" fmla="*/ 724434 h 1472209"/>
              <a:gd name="connsiteX0" fmla="*/ 0 w 8572500"/>
              <a:gd name="connsiteY0" fmla="*/ 711734 h 1448334"/>
              <a:gd name="connsiteX1" fmla="*/ 622300 w 8572500"/>
              <a:gd name="connsiteY1" fmla="*/ 1448334 h 1448334"/>
              <a:gd name="connsiteX2" fmla="*/ 5003800 w 8572500"/>
              <a:gd name="connsiteY2" fmla="*/ 1422934 h 1448334"/>
              <a:gd name="connsiteX3" fmla="*/ 5664200 w 8572500"/>
              <a:gd name="connsiteY3" fmla="*/ 610134 h 1448334"/>
              <a:gd name="connsiteX4" fmla="*/ 6299200 w 8572500"/>
              <a:gd name="connsiteY4" fmla="*/ 534 h 1448334"/>
              <a:gd name="connsiteX5" fmla="*/ 7086600 w 8572500"/>
              <a:gd name="connsiteY5" fmla="*/ 711734 h 1448334"/>
              <a:gd name="connsiteX6" fmla="*/ 8572500 w 8572500"/>
              <a:gd name="connsiteY6" fmla="*/ 724434 h 1448334"/>
              <a:gd name="connsiteX0" fmla="*/ 0 w 8572500"/>
              <a:gd name="connsiteY0" fmla="*/ 711734 h 1448334"/>
              <a:gd name="connsiteX1" fmla="*/ 622300 w 8572500"/>
              <a:gd name="connsiteY1" fmla="*/ 1448334 h 1448334"/>
              <a:gd name="connsiteX2" fmla="*/ 5003800 w 8572500"/>
              <a:gd name="connsiteY2" fmla="*/ 1422934 h 1448334"/>
              <a:gd name="connsiteX3" fmla="*/ 5664200 w 8572500"/>
              <a:gd name="connsiteY3" fmla="*/ 610134 h 1448334"/>
              <a:gd name="connsiteX4" fmla="*/ 6299200 w 8572500"/>
              <a:gd name="connsiteY4" fmla="*/ 534 h 1448334"/>
              <a:gd name="connsiteX5" fmla="*/ 7086600 w 8572500"/>
              <a:gd name="connsiteY5" fmla="*/ 711734 h 1448334"/>
              <a:gd name="connsiteX6" fmla="*/ 8572500 w 8572500"/>
              <a:gd name="connsiteY6" fmla="*/ 724434 h 1448334"/>
              <a:gd name="connsiteX0" fmla="*/ 0 w 8572500"/>
              <a:gd name="connsiteY0" fmla="*/ 711734 h 1448334"/>
              <a:gd name="connsiteX1" fmla="*/ 622300 w 8572500"/>
              <a:gd name="connsiteY1" fmla="*/ 1448334 h 1448334"/>
              <a:gd name="connsiteX2" fmla="*/ 5003800 w 8572500"/>
              <a:gd name="connsiteY2" fmla="*/ 1422934 h 1448334"/>
              <a:gd name="connsiteX3" fmla="*/ 5664200 w 8572500"/>
              <a:gd name="connsiteY3" fmla="*/ 610134 h 1448334"/>
              <a:gd name="connsiteX4" fmla="*/ 6299200 w 8572500"/>
              <a:gd name="connsiteY4" fmla="*/ 534 h 1448334"/>
              <a:gd name="connsiteX5" fmla="*/ 7086600 w 8572500"/>
              <a:gd name="connsiteY5" fmla="*/ 711734 h 1448334"/>
              <a:gd name="connsiteX6" fmla="*/ 8572500 w 8572500"/>
              <a:gd name="connsiteY6" fmla="*/ 724434 h 1448334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5664200 w 8572500"/>
              <a:gd name="connsiteY3" fmla="*/ 609600 h 1447800"/>
              <a:gd name="connsiteX4" fmla="*/ 6299200 w 8572500"/>
              <a:gd name="connsiteY4" fmla="*/ 0 h 1447800"/>
              <a:gd name="connsiteX5" fmla="*/ 7086600 w 8572500"/>
              <a:gd name="connsiteY5" fmla="*/ 711200 h 1447800"/>
              <a:gd name="connsiteX6" fmla="*/ 8572500 w 8572500"/>
              <a:gd name="connsiteY6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5664200 w 8572500"/>
              <a:gd name="connsiteY3" fmla="*/ 609600 h 1447800"/>
              <a:gd name="connsiteX4" fmla="*/ 6299200 w 8572500"/>
              <a:gd name="connsiteY4" fmla="*/ 0 h 1447800"/>
              <a:gd name="connsiteX5" fmla="*/ 7086600 w 8572500"/>
              <a:gd name="connsiteY5" fmla="*/ 711200 h 1447800"/>
              <a:gd name="connsiteX6" fmla="*/ 8572500 w 8572500"/>
              <a:gd name="connsiteY6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5689600 w 8572500"/>
              <a:gd name="connsiteY3" fmla="*/ 698500 h 1447800"/>
              <a:gd name="connsiteX4" fmla="*/ 6299200 w 8572500"/>
              <a:gd name="connsiteY4" fmla="*/ 0 h 1447800"/>
              <a:gd name="connsiteX5" fmla="*/ 7086600 w 8572500"/>
              <a:gd name="connsiteY5" fmla="*/ 711200 h 1447800"/>
              <a:gd name="connsiteX6" fmla="*/ 8572500 w 8572500"/>
              <a:gd name="connsiteY6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  <a:gd name="connsiteX0" fmla="*/ 0 w 8572500"/>
              <a:gd name="connsiteY0" fmla="*/ 711200 h 1447800"/>
              <a:gd name="connsiteX1" fmla="*/ 622300 w 8572500"/>
              <a:gd name="connsiteY1" fmla="*/ 1447800 h 1447800"/>
              <a:gd name="connsiteX2" fmla="*/ 5003800 w 8572500"/>
              <a:gd name="connsiteY2" fmla="*/ 1422400 h 1447800"/>
              <a:gd name="connsiteX3" fmla="*/ 6299200 w 8572500"/>
              <a:gd name="connsiteY3" fmla="*/ 0 h 1447800"/>
              <a:gd name="connsiteX4" fmla="*/ 7086600 w 8572500"/>
              <a:gd name="connsiteY4" fmla="*/ 711200 h 1447800"/>
              <a:gd name="connsiteX5" fmla="*/ 8572500 w 8572500"/>
              <a:gd name="connsiteY5" fmla="*/ 72390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572500" h="1447800">
                <a:moveTo>
                  <a:pt x="0" y="711200"/>
                </a:moveTo>
                <a:cubicBezTo>
                  <a:pt x="230716" y="1051983"/>
                  <a:pt x="283633" y="1062567"/>
                  <a:pt x="622300" y="1447800"/>
                </a:cubicBezTo>
                <a:cubicBezTo>
                  <a:pt x="1481667" y="1312333"/>
                  <a:pt x="4138083" y="1435100"/>
                  <a:pt x="5003800" y="1422400"/>
                </a:cubicBezTo>
                <a:cubicBezTo>
                  <a:pt x="5645150" y="673100"/>
                  <a:pt x="6028267" y="232833"/>
                  <a:pt x="6299200" y="0"/>
                </a:cubicBezTo>
                <a:cubicBezTo>
                  <a:pt x="6498167" y="131233"/>
                  <a:pt x="6745817" y="450850"/>
                  <a:pt x="7086600" y="711200"/>
                </a:cubicBezTo>
                <a:cubicBezTo>
                  <a:pt x="7478183" y="742950"/>
                  <a:pt x="8018991" y="777875"/>
                  <a:pt x="8572500" y="723900"/>
                </a:cubicBezTo>
              </a:path>
            </a:pathLst>
          </a:cu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68580" tIns="34290" rIns="68580" bIns="34290" numCol="1" rtlCol="0" anchor="ctr" anchorCtr="0" compatLnSpc="1">
            <a:prstTxWarp prst="textNoShape">
              <a:avLst/>
            </a:prstTxWarp>
          </a:bodyPr>
          <a:lstStyle/>
          <a:p>
            <a:pPr defTabSz="685800"/>
            <a:endParaRPr lang="en-US" sz="2100" i="1" dirty="0">
              <a:solidFill>
                <a:srgbClr val="FFFFFF"/>
              </a:solidFill>
              <a:cs typeface="Arial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11BA4E77-4475-48C4-B6B5-F30D5D1E79EC}"/>
              </a:ext>
            </a:extLst>
          </p:cNvPr>
          <p:cNvGrpSpPr/>
          <p:nvPr/>
        </p:nvGrpSpPr>
        <p:grpSpPr>
          <a:xfrm>
            <a:off x="419100" y="1204934"/>
            <a:ext cx="8313026" cy="2658858"/>
            <a:chOff x="419100" y="1204934"/>
            <a:chExt cx="8313026" cy="2658858"/>
          </a:xfrm>
        </p:grpSpPr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D872373C-5BCD-4966-907B-9A1425817155}"/>
                </a:ext>
              </a:extLst>
            </p:cNvPr>
            <p:cNvSpPr/>
            <p:nvPr/>
          </p:nvSpPr>
          <p:spPr bwMode="auto">
            <a:xfrm>
              <a:off x="1733550" y="2668361"/>
              <a:ext cx="342900" cy="228600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135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0C3E676B-D2D3-44D8-BCFA-1E241E0CF20E}"/>
                </a:ext>
              </a:extLst>
            </p:cNvPr>
            <p:cNvSpPr/>
            <p:nvPr/>
          </p:nvSpPr>
          <p:spPr bwMode="auto">
            <a:xfrm>
              <a:off x="2257425" y="2144486"/>
              <a:ext cx="342900" cy="228600"/>
            </a:xfrm>
            <a:prstGeom prst="ellipse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135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287D4D05-4BAD-47C1-AFFA-92166C289CE6}"/>
                </a:ext>
              </a:extLst>
            </p:cNvPr>
            <p:cNvSpPr/>
            <p:nvPr/>
          </p:nvSpPr>
          <p:spPr bwMode="auto">
            <a:xfrm>
              <a:off x="2276475" y="3181937"/>
              <a:ext cx="342900" cy="228600"/>
            </a:xfrm>
            <a:prstGeom prst="ellipse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135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cxnSp>
          <p:nvCxnSpPr>
            <p:cNvPr id="65" name="Straight Arrow Connector 64">
              <a:extLst>
                <a:ext uri="{FF2B5EF4-FFF2-40B4-BE49-F238E27FC236}">
                  <a16:creationId xmlns:a16="http://schemas.microsoft.com/office/drawing/2014/main" id="{AF910361-C507-4EDB-9D80-82877CC263A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026234" y="2339608"/>
              <a:ext cx="281408" cy="362231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66" name="Straight Arrow Connector 65">
              <a:extLst>
                <a:ext uri="{FF2B5EF4-FFF2-40B4-BE49-F238E27FC236}">
                  <a16:creationId xmlns:a16="http://schemas.microsoft.com/office/drawing/2014/main" id="{02B75EF8-2DD4-4E05-837E-FA2AB505B13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026234" y="2863483"/>
              <a:ext cx="300458" cy="351932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69" name="TextBox 68">
              <a:extLst>
                <a:ext uri="{FF2B5EF4-FFF2-40B4-BE49-F238E27FC236}">
                  <a16:creationId xmlns:a16="http://schemas.microsoft.com/office/drawing/2014/main" id="{E37F343D-5DE2-4D0A-8AED-4A1E9A81925B}"/>
                </a:ext>
              </a:extLst>
            </p:cNvPr>
            <p:cNvSpPr txBox="1"/>
            <p:nvPr/>
          </p:nvSpPr>
          <p:spPr>
            <a:xfrm>
              <a:off x="2018805" y="2886661"/>
              <a:ext cx="271229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66A7CD0E-427B-46DA-8259-13DAA6A4FAA3}"/>
                </a:ext>
              </a:extLst>
            </p:cNvPr>
            <p:cNvSpPr txBox="1"/>
            <p:nvPr/>
          </p:nvSpPr>
          <p:spPr>
            <a:xfrm>
              <a:off x="2037855" y="2358798"/>
              <a:ext cx="271229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</a:t>
              </a:r>
            </a:p>
          </p:txBody>
        </p:sp>
        <p:cxnSp>
          <p:nvCxnSpPr>
            <p:cNvPr id="71" name="Straight Arrow Connector 70">
              <a:extLst>
                <a:ext uri="{FF2B5EF4-FFF2-40B4-BE49-F238E27FC236}">
                  <a16:creationId xmlns:a16="http://schemas.microsoft.com/office/drawing/2014/main" id="{B1B5140C-E91E-4559-84CA-83D7882314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00325" y="2258786"/>
              <a:ext cx="742950" cy="0"/>
            </a:xfrm>
            <a:prstGeom prst="straightConnector1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86CA8545-4235-49BD-A614-977D218583B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09850" y="3286712"/>
              <a:ext cx="742950" cy="0"/>
            </a:xfrm>
            <a:prstGeom prst="straightConnector1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13E0664C-F3FA-4DC0-9B59-08DAEEA005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50109" y="2339608"/>
              <a:ext cx="319508" cy="362231"/>
            </a:xfrm>
            <a:prstGeom prst="straightConnector1">
              <a:avLst/>
            </a:prstGeom>
            <a:noFill/>
            <a:ln w="254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90" name="Straight Arrow Connector 89">
              <a:extLst>
                <a:ext uri="{FF2B5EF4-FFF2-40B4-BE49-F238E27FC236}">
                  <a16:creationId xmlns:a16="http://schemas.microsoft.com/office/drawing/2014/main" id="{AFC263D5-A5E8-4F1B-978F-67591F004EE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076450" y="2782661"/>
              <a:ext cx="742950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91639A55-A9BB-40B5-A5A0-1D5E8D619FBC}"/>
                </a:ext>
              </a:extLst>
            </p:cNvPr>
            <p:cNvSpPr txBox="1"/>
            <p:nvPr/>
          </p:nvSpPr>
          <p:spPr>
            <a:xfrm>
              <a:off x="2295030" y="2639785"/>
              <a:ext cx="271229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</a:t>
              </a:r>
            </a:p>
          </p:txBody>
        </p:sp>
        <p:cxnSp>
          <p:nvCxnSpPr>
            <p:cNvPr id="103" name="Straight Arrow Connector 102">
              <a:extLst>
                <a:ext uri="{FF2B5EF4-FFF2-40B4-BE49-F238E27FC236}">
                  <a16:creationId xmlns:a16="http://schemas.microsoft.com/office/drawing/2014/main" id="{29D684A6-7EC1-4A63-8A10-1EDA1949717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2572264" y="2863483"/>
              <a:ext cx="297353" cy="351932"/>
            </a:xfrm>
            <a:prstGeom prst="straightConnector1">
              <a:avLst/>
            </a:prstGeom>
            <a:noFill/>
            <a:ln w="254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78" name="Straight Arrow Connector 377">
              <a:extLst>
                <a:ext uri="{FF2B5EF4-FFF2-40B4-BE49-F238E27FC236}">
                  <a16:creationId xmlns:a16="http://schemas.microsoft.com/office/drawing/2014/main" id="{64FA761D-0FD0-45D4-AEA7-6DA1FE305EB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2198831" y="2344916"/>
              <a:ext cx="106556" cy="13716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79" name="Straight Arrow Connector 378">
              <a:extLst>
                <a:ext uri="{FF2B5EF4-FFF2-40B4-BE49-F238E27FC236}">
                  <a16:creationId xmlns:a16="http://schemas.microsoft.com/office/drawing/2014/main" id="{67FB3FE0-E08D-4ADE-8A65-533DEC265B8A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206673" y="3073118"/>
              <a:ext cx="117098" cy="13716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81" name="Straight Arrow Connector 380">
              <a:extLst>
                <a:ext uri="{FF2B5EF4-FFF2-40B4-BE49-F238E27FC236}">
                  <a16:creationId xmlns:a16="http://schemas.microsoft.com/office/drawing/2014/main" id="{C7109B94-6CDF-4FDC-9EC6-EE0AA04A8320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2746375" y="2864576"/>
              <a:ext cx="115889" cy="13716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4E399FEF-D9CF-4E9C-912F-9FFD22C0FB7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01924" y="3287486"/>
              <a:ext cx="150876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416" name="TextBox 415">
              <a:extLst>
                <a:ext uri="{FF2B5EF4-FFF2-40B4-BE49-F238E27FC236}">
                  <a16:creationId xmlns:a16="http://schemas.microsoft.com/office/drawing/2014/main" id="{F1575702-9598-43B0-A458-DF9E8AD9A960}"/>
                </a:ext>
              </a:extLst>
            </p:cNvPr>
            <p:cNvSpPr txBox="1"/>
            <p:nvPr/>
          </p:nvSpPr>
          <p:spPr>
            <a:xfrm>
              <a:off x="2204371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1.00</a:t>
              </a:r>
            </a:p>
          </p:txBody>
        </p:sp>
        <p:sp>
          <p:nvSpPr>
            <p:cNvPr id="417" name="TextBox 416">
              <a:extLst>
                <a:ext uri="{FF2B5EF4-FFF2-40B4-BE49-F238E27FC236}">
                  <a16:creationId xmlns:a16="http://schemas.microsoft.com/office/drawing/2014/main" id="{6EAC2B70-FBCB-417E-A779-2998F31C682B}"/>
                </a:ext>
              </a:extLst>
            </p:cNvPr>
            <p:cNvSpPr txBox="1"/>
            <p:nvPr/>
          </p:nvSpPr>
          <p:spPr>
            <a:xfrm>
              <a:off x="1643793" y="2638693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1.00</a:t>
              </a:r>
            </a:p>
          </p:txBody>
        </p:sp>
        <p:sp>
          <p:nvSpPr>
            <p:cNvPr id="419" name="TextBox 418">
              <a:extLst>
                <a:ext uri="{FF2B5EF4-FFF2-40B4-BE49-F238E27FC236}">
                  <a16:creationId xmlns:a16="http://schemas.microsoft.com/office/drawing/2014/main" id="{9F879CC3-3147-492F-B952-C9AFF9674704}"/>
                </a:ext>
              </a:extLst>
            </p:cNvPr>
            <p:cNvSpPr txBox="1"/>
            <p:nvPr/>
          </p:nvSpPr>
          <p:spPr>
            <a:xfrm>
              <a:off x="2177193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1.00</a:t>
              </a:r>
            </a:p>
          </p:txBody>
        </p:sp>
        <p:grpSp>
          <p:nvGrpSpPr>
            <p:cNvPr id="426" name="Group 425">
              <a:extLst>
                <a:ext uri="{FF2B5EF4-FFF2-40B4-BE49-F238E27FC236}">
                  <a16:creationId xmlns:a16="http://schemas.microsoft.com/office/drawing/2014/main" id="{122FE3DE-B301-4A7E-9503-47C10E866CEC}"/>
                </a:ext>
              </a:extLst>
            </p:cNvPr>
            <p:cNvGrpSpPr/>
            <p:nvPr/>
          </p:nvGrpSpPr>
          <p:grpSpPr>
            <a:xfrm>
              <a:off x="2809875" y="2144486"/>
              <a:ext cx="1619250" cy="1266051"/>
              <a:chOff x="25400" y="1600200"/>
              <a:chExt cx="2159000" cy="1688068"/>
            </a:xfrm>
          </p:grpSpPr>
          <p:sp>
            <p:nvSpPr>
              <p:cNvPr id="439" name="Oval 438">
                <a:extLst>
                  <a:ext uri="{FF2B5EF4-FFF2-40B4-BE49-F238E27FC236}">
                    <a16:creationId xmlns:a16="http://schemas.microsoft.com/office/drawing/2014/main" id="{7AE76C0B-0005-4970-B03D-1A5E33A4E060}"/>
                  </a:ext>
                </a:extLst>
              </p:cNvPr>
              <p:cNvSpPr/>
              <p:nvPr/>
            </p:nvSpPr>
            <p:spPr bwMode="auto">
              <a:xfrm>
                <a:off x="25400" y="22987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440" name="Oval 439">
                <a:extLst>
                  <a:ext uri="{FF2B5EF4-FFF2-40B4-BE49-F238E27FC236}">
                    <a16:creationId xmlns:a16="http://schemas.microsoft.com/office/drawing/2014/main" id="{32C50FC1-1B2F-4A3E-94E0-07A435150BC4}"/>
                  </a:ext>
                </a:extLst>
              </p:cNvPr>
              <p:cNvSpPr/>
              <p:nvPr/>
            </p:nvSpPr>
            <p:spPr bwMode="auto">
              <a:xfrm>
                <a:off x="723900" y="16002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441" name="Oval 440">
                <a:extLst>
                  <a:ext uri="{FF2B5EF4-FFF2-40B4-BE49-F238E27FC236}">
                    <a16:creationId xmlns:a16="http://schemas.microsoft.com/office/drawing/2014/main" id="{8C331689-1206-4BFF-8F9F-576EF3EC6BE0}"/>
                  </a:ext>
                </a:extLst>
              </p:cNvPr>
              <p:cNvSpPr/>
              <p:nvPr/>
            </p:nvSpPr>
            <p:spPr bwMode="auto">
              <a:xfrm>
                <a:off x="749300" y="2983468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cxnSp>
            <p:nvCxnSpPr>
              <p:cNvPr id="442" name="Straight Arrow Connector 441">
                <a:extLst>
                  <a:ext uri="{FF2B5EF4-FFF2-40B4-BE49-F238E27FC236}">
                    <a16:creationId xmlns:a16="http://schemas.microsoft.com/office/drawing/2014/main" id="{149FF1A4-5655-46A6-BD12-2CF701AEDE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415645" y="1860363"/>
                <a:ext cx="3752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43" name="Straight Arrow Connector 442">
                <a:extLst>
                  <a:ext uri="{FF2B5EF4-FFF2-40B4-BE49-F238E27FC236}">
                    <a16:creationId xmlns:a16="http://schemas.microsoft.com/office/drawing/2014/main" id="{0FA9A438-6A09-4633-9FC4-964E6DE92E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5645" y="2558863"/>
                <a:ext cx="400610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444" name="TextBox 443">
                <a:extLst>
                  <a:ext uri="{FF2B5EF4-FFF2-40B4-BE49-F238E27FC236}">
                    <a16:creationId xmlns:a16="http://schemas.microsoft.com/office/drawing/2014/main" id="{68FE9D53-268E-4640-9676-0193F4A64E04}"/>
                  </a:ext>
                </a:extLst>
              </p:cNvPr>
              <p:cNvSpPr txBox="1"/>
              <p:nvPr/>
            </p:nvSpPr>
            <p:spPr>
              <a:xfrm>
                <a:off x="405739" y="2589768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445" name="TextBox 444">
                <a:extLst>
                  <a:ext uri="{FF2B5EF4-FFF2-40B4-BE49-F238E27FC236}">
                    <a16:creationId xmlns:a16="http://schemas.microsoft.com/office/drawing/2014/main" id="{8159605B-C934-44AE-A55F-6EA225C49DD2}"/>
                  </a:ext>
                </a:extLst>
              </p:cNvPr>
              <p:cNvSpPr txBox="1"/>
              <p:nvPr/>
            </p:nvSpPr>
            <p:spPr>
              <a:xfrm>
                <a:off x="431139" y="1885951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446" name="Straight Arrow Connector 445">
                <a:extLst>
                  <a:ext uri="{FF2B5EF4-FFF2-40B4-BE49-F238E27FC236}">
                    <a16:creationId xmlns:a16="http://schemas.microsoft.com/office/drawing/2014/main" id="{5E0BC526-9164-4B77-8AE6-D893512E23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81100" y="17526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47" name="Straight Arrow Connector 446">
                <a:extLst>
                  <a:ext uri="{FF2B5EF4-FFF2-40B4-BE49-F238E27FC236}">
                    <a16:creationId xmlns:a16="http://schemas.microsoft.com/office/drawing/2014/main" id="{83DC3CF1-F92C-4F2E-9D3D-8CF0EA9561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93800" y="3123168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48" name="Straight Arrow Connector 447">
                <a:extLst>
                  <a:ext uri="{FF2B5EF4-FFF2-40B4-BE49-F238E27FC236}">
                    <a16:creationId xmlns:a16="http://schemas.microsoft.com/office/drawing/2014/main" id="{7CE1235E-DF7E-4D56-A77C-4B8D3CE976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14145" y="1860363"/>
                <a:ext cx="4260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49" name="Straight Arrow Connector 448">
                <a:extLst>
                  <a:ext uri="{FF2B5EF4-FFF2-40B4-BE49-F238E27FC236}">
                    <a16:creationId xmlns:a16="http://schemas.microsoft.com/office/drawing/2014/main" id="{7812F11A-9BD7-476C-B145-3542EADA23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2600" y="24511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450" name="TextBox 449">
                <a:extLst>
                  <a:ext uri="{FF2B5EF4-FFF2-40B4-BE49-F238E27FC236}">
                    <a16:creationId xmlns:a16="http://schemas.microsoft.com/office/drawing/2014/main" id="{26AE9A34-F457-432C-9CE3-B54CD93F9E62}"/>
                  </a:ext>
                </a:extLst>
              </p:cNvPr>
              <p:cNvSpPr txBox="1"/>
              <p:nvPr/>
            </p:nvSpPr>
            <p:spPr>
              <a:xfrm>
                <a:off x="774039" y="2260600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451" name="Straight Arrow Connector 450">
                <a:extLst>
                  <a:ext uri="{FF2B5EF4-FFF2-40B4-BE49-F238E27FC236}">
                    <a16:creationId xmlns:a16="http://schemas.microsoft.com/office/drawing/2014/main" id="{4D3657ED-6789-43A1-9487-9B6614BEDA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143684" y="2558863"/>
                <a:ext cx="396471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436" name="TextBox 435">
              <a:extLst>
                <a:ext uri="{FF2B5EF4-FFF2-40B4-BE49-F238E27FC236}">
                  <a16:creationId xmlns:a16="http://schemas.microsoft.com/office/drawing/2014/main" id="{84EA9BCE-827A-4F7A-9938-5DA847634889}"/>
                </a:ext>
              </a:extLst>
            </p:cNvPr>
            <p:cNvSpPr txBox="1"/>
            <p:nvPr/>
          </p:nvSpPr>
          <p:spPr>
            <a:xfrm>
              <a:off x="3280697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2.30</a:t>
              </a:r>
            </a:p>
          </p:txBody>
        </p:sp>
        <p:sp>
          <p:nvSpPr>
            <p:cNvPr id="437" name="TextBox 436">
              <a:extLst>
                <a:ext uri="{FF2B5EF4-FFF2-40B4-BE49-F238E27FC236}">
                  <a16:creationId xmlns:a16="http://schemas.microsoft.com/office/drawing/2014/main" id="{83DC8BB2-ECA3-4F85-B72D-6B9E0C8E3221}"/>
                </a:ext>
              </a:extLst>
            </p:cNvPr>
            <p:cNvSpPr txBox="1"/>
            <p:nvPr/>
          </p:nvSpPr>
          <p:spPr>
            <a:xfrm>
              <a:off x="2720118" y="2638693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2.23</a:t>
              </a:r>
            </a:p>
          </p:txBody>
        </p:sp>
        <p:sp>
          <p:nvSpPr>
            <p:cNvPr id="438" name="TextBox 437">
              <a:extLst>
                <a:ext uri="{FF2B5EF4-FFF2-40B4-BE49-F238E27FC236}">
                  <a16:creationId xmlns:a16="http://schemas.microsoft.com/office/drawing/2014/main" id="{B3D4CAA2-D97A-41E4-A076-E798A0716D83}"/>
                </a:ext>
              </a:extLst>
            </p:cNvPr>
            <p:cNvSpPr txBox="1"/>
            <p:nvPr/>
          </p:nvSpPr>
          <p:spPr>
            <a:xfrm>
              <a:off x="3253518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2.23</a:t>
              </a:r>
            </a:p>
          </p:txBody>
        </p:sp>
        <p:grpSp>
          <p:nvGrpSpPr>
            <p:cNvPr id="457" name="Group 456">
              <a:extLst>
                <a:ext uri="{FF2B5EF4-FFF2-40B4-BE49-F238E27FC236}">
                  <a16:creationId xmlns:a16="http://schemas.microsoft.com/office/drawing/2014/main" id="{F7F283D5-0E4F-4846-B234-7AE1BC1E16AD}"/>
                </a:ext>
              </a:extLst>
            </p:cNvPr>
            <p:cNvGrpSpPr/>
            <p:nvPr/>
          </p:nvGrpSpPr>
          <p:grpSpPr>
            <a:xfrm>
              <a:off x="3886200" y="2144486"/>
              <a:ext cx="1619250" cy="1266051"/>
              <a:chOff x="25400" y="1600200"/>
              <a:chExt cx="2159000" cy="1688068"/>
            </a:xfrm>
          </p:grpSpPr>
          <p:sp>
            <p:nvSpPr>
              <p:cNvPr id="470" name="Oval 469">
                <a:extLst>
                  <a:ext uri="{FF2B5EF4-FFF2-40B4-BE49-F238E27FC236}">
                    <a16:creationId xmlns:a16="http://schemas.microsoft.com/office/drawing/2014/main" id="{29FCD423-3C5A-4F35-91EB-C3CF464505A3}"/>
                  </a:ext>
                </a:extLst>
              </p:cNvPr>
              <p:cNvSpPr/>
              <p:nvPr/>
            </p:nvSpPr>
            <p:spPr bwMode="auto">
              <a:xfrm>
                <a:off x="25400" y="22987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471" name="Oval 470">
                <a:extLst>
                  <a:ext uri="{FF2B5EF4-FFF2-40B4-BE49-F238E27FC236}">
                    <a16:creationId xmlns:a16="http://schemas.microsoft.com/office/drawing/2014/main" id="{9003234B-FB43-4C05-80B5-28F19920FC74}"/>
                  </a:ext>
                </a:extLst>
              </p:cNvPr>
              <p:cNvSpPr/>
              <p:nvPr/>
            </p:nvSpPr>
            <p:spPr bwMode="auto">
              <a:xfrm>
                <a:off x="723900" y="16002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472" name="Oval 471">
                <a:extLst>
                  <a:ext uri="{FF2B5EF4-FFF2-40B4-BE49-F238E27FC236}">
                    <a16:creationId xmlns:a16="http://schemas.microsoft.com/office/drawing/2014/main" id="{EAEAE3D6-0586-4801-A860-AE5B18AED7A9}"/>
                  </a:ext>
                </a:extLst>
              </p:cNvPr>
              <p:cNvSpPr/>
              <p:nvPr/>
            </p:nvSpPr>
            <p:spPr bwMode="auto">
              <a:xfrm>
                <a:off x="749300" y="2983468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cxnSp>
            <p:nvCxnSpPr>
              <p:cNvPr id="473" name="Straight Arrow Connector 472">
                <a:extLst>
                  <a:ext uri="{FF2B5EF4-FFF2-40B4-BE49-F238E27FC236}">
                    <a16:creationId xmlns:a16="http://schemas.microsoft.com/office/drawing/2014/main" id="{E52BF6EF-E739-4097-AEEF-77AE1BBC32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415645" y="1860363"/>
                <a:ext cx="3752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74" name="Straight Arrow Connector 473">
                <a:extLst>
                  <a:ext uri="{FF2B5EF4-FFF2-40B4-BE49-F238E27FC236}">
                    <a16:creationId xmlns:a16="http://schemas.microsoft.com/office/drawing/2014/main" id="{F0A6958A-9A6B-4D4D-A8DE-5B4376B2AF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5645" y="2558863"/>
                <a:ext cx="400610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475" name="TextBox 474">
                <a:extLst>
                  <a:ext uri="{FF2B5EF4-FFF2-40B4-BE49-F238E27FC236}">
                    <a16:creationId xmlns:a16="http://schemas.microsoft.com/office/drawing/2014/main" id="{DA4B52D9-8766-42A5-A6C0-CA8A3BC5713E}"/>
                  </a:ext>
                </a:extLst>
              </p:cNvPr>
              <p:cNvSpPr txBox="1"/>
              <p:nvPr/>
            </p:nvSpPr>
            <p:spPr>
              <a:xfrm>
                <a:off x="405739" y="2589768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476" name="TextBox 475">
                <a:extLst>
                  <a:ext uri="{FF2B5EF4-FFF2-40B4-BE49-F238E27FC236}">
                    <a16:creationId xmlns:a16="http://schemas.microsoft.com/office/drawing/2014/main" id="{93202B11-F7EA-4633-8A98-95BF3A2F68C2}"/>
                  </a:ext>
                </a:extLst>
              </p:cNvPr>
              <p:cNvSpPr txBox="1"/>
              <p:nvPr/>
            </p:nvSpPr>
            <p:spPr>
              <a:xfrm>
                <a:off x="431139" y="1885951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477" name="Straight Arrow Connector 476">
                <a:extLst>
                  <a:ext uri="{FF2B5EF4-FFF2-40B4-BE49-F238E27FC236}">
                    <a16:creationId xmlns:a16="http://schemas.microsoft.com/office/drawing/2014/main" id="{52BDC6F8-93F4-43BD-9E9D-1E6458EC74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81100" y="17526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78" name="Straight Arrow Connector 477">
                <a:extLst>
                  <a:ext uri="{FF2B5EF4-FFF2-40B4-BE49-F238E27FC236}">
                    <a16:creationId xmlns:a16="http://schemas.microsoft.com/office/drawing/2014/main" id="{6E9FB081-B92B-4EF6-9F64-8D1344DBA9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93800" y="3123168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2F60E258-951E-495A-AB25-26CE543687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14145" y="1860363"/>
                <a:ext cx="4260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480" name="Straight Arrow Connector 479">
                <a:extLst>
                  <a:ext uri="{FF2B5EF4-FFF2-40B4-BE49-F238E27FC236}">
                    <a16:creationId xmlns:a16="http://schemas.microsoft.com/office/drawing/2014/main" id="{62E3EEF9-626A-4953-93AF-FFE43CFC68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2600" y="24511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481" name="TextBox 480">
                <a:extLst>
                  <a:ext uri="{FF2B5EF4-FFF2-40B4-BE49-F238E27FC236}">
                    <a16:creationId xmlns:a16="http://schemas.microsoft.com/office/drawing/2014/main" id="{6C78AC94-5655-4759-A6B6-0503557FC2AD}"/>
                  </a:ext>
                </a:extLst>
              </p:cNvPr>
              <p:cNvSpPr txBox="1"/>
              <p:nvPr/>
            </p:nvSpPr>
            <p:spPr>
              <a:xfrm>
                <a:off x="774039" y="2260600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482" name="Straight Arrow Connector 481">
                <a:extLst>
                  <a:ext uri="{FF2B5EF4-FFF2-40B4-BE49-F238E27FC236}">
                    <a16:creationId xmlns:a16="http://schemas.microsoft.com/office/drawing/2014/main" id="{73B1B671-8B75-49CE-BD2A-903B52F54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143684" y="2558863"/>
                <a:ext cx="396471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467" name="TextBox 466">
              <a:extLst>
                <a:ext uri="{FF2B5EF4-FFF2-40B4-BE49-F238E27FC236}">
                  <a16:creationId xmlns:a16="http://schemas.microsoft.com/office/drawing/2014/main" id="{85197BDC-C86C-460F-9066-8447EFAED9B9}"/>
                </a:ext>
              </a:extLst>
            </p:cNvPr>
            <p:cNvSpPr txBox="1"/>
            <p:nvPr/>
          </p:nvSpPr>
          <p:spPr>
            <a:xfrm>
              <a:off x="4357022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2.28</a:t>
              </a:r>
            </a:p>
          </p:txBody>
        </p:sp>
        <p:sp>
          <p:nvSpPr>
            <p:cNvPr id="468" name="TextBox 467">
              <a:extLst>
                <a:ext uri="{FF2B5EF4-FFF2-40B4-BE49-F238E27FC236}">
                  <a16:creationId xmlns:a16="http://schemas.microsoft.com/office/drawing/2014/main" id="{1C19B2D8-C6CA-4BC1-9218-797998624050}"/>
                </a:ext>
              </a:extLst>
            </p:cNvPr>
            <p:cNvSpPr txBox="1"/>
            <p:nvPr/>
          </p:nvSpPr>
          <p:spPr>
            <a:xfrm>
              <a:off x="3796443" y="2638693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2.23</a:t>
              </a:r>
            </a:p>
          </p:txBody>
        </p:sp>
        <p:sp>
          <p:nvSpPr>
            <p:cNvPr id="469" name="TextBox 468">
              <a:extLst>
                <a:ext uri="{FF2B5EF4-FFF2-40B4-BE49-F238E27FC236}">
                  <a16:creationId xmlns:a16="http://schemas.microsoft.com/office/drawing/2014/main" id="{9E01F8C7-7642-4078-BBB8-9A6C37610C0B}"/>
                </a:ext>
              </a:extLst>
            </p:cNvPr>
            <p:cNvSpPr txBox="1"/>
            <p:nvPr/>
          </p:nvSpPr>
          <p:spPr>
            <a:xfrm>
              <a:off x="4329843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2.25</a:t>
              </a:r>
            </a:p>
          </p:txBody>
        </p: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C7C59277-7D38-4F29-9170-68997189636F}"/>
                </a:ext>
              </a:extLst>
            </p:cNvPr>
            <p:cNvGrpSpPr/>
            <p:nvPr/>
          </p:nvGrpSpPr>
          <p:grpSpPr>
            <a:xfrm>
              <a:off x="4962525" y="2144486"/>
              <a:ext cx="1619250" cy="1266051"/>
              <a:chOff x="25400" y="1600200"/>
              <a:chExt cx="2159000" cy="1688068"/>
            </a:xfrm>
          </p:grpSpPr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A00A19D7-A449-4B71-B1B0-B88876A5C31B}"/>
                  </a:ext>
                </a:extLst>
              </p:cNvPr>
              <p:cNvSpPr/>
              <p:nvPr/>
            </p:nvSpPr>
            <p:spPr bwMode="auto">
              <a:xfrm>
                <a:off x="25400" y="22987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C5DE1D8D-937A-4A59-809A-0EFA878605AC}"/>
                  </a:ext>
                </a:extLst>
              </p:cNvPr>
              <p:cNvSpPr/>
              <p:nvPr/>
            </p:nvSpPr>
            <p:spPr bwMode="auto">
              <a:xfrm>
                <a:off x="723900" y="16002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AB5C06B4-0ECC-43E6-B4E9-E5D036F4844F}"/>
                  </a:ext>
                </a:extLst>
              </p:cNvPr>
              <p:cNvSpPr/>
              <p:nvPr/>
            </p:nvSpPr>
            <p:spPr bwMode="auto">
              <a:xfrm>
                <a:off x="749300" y="2983468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7F02CDC-ACBE-449C-8657-65C7CFD819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415645" y="1860363"/>
                <a:ext cx="3752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A82AD4DC-EC08-4C60-8D76-B3ED48E883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5645" y="2558863"/>
                <a:ext cx="400610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06" name="TextBox 505">
                <a:extLst>
                  <a:ext uri="{FF2B5EF4-FFF2-40B4-BE49-F238E27FC236}">
                    <a16:creationId xmlns:a16="http://schemas.microsoft.com/office/drawing/2014/main" id="{8A5562BD-88E3-4F28-9D8C-C5DC9694B4C5}"/>
                  </a:ext>
                </a:extLst>
              </p:cNvPr>
              <p:cNvSpPr txBox="1"/>
              <p:nvPr/>
            </p:nvSpPr>
            <p:spPr>
              <a:xfrm>
                <a:off x="405739" y="2589768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507" name="TextBox 506">
                <a:extLst>
                  <a:ext uri="{FF2B5EF4-FFF2-40B4-BE49-F238E27FC236}">
                    <a16:creationId xmlns:a16="http://schemas.microsoft.com/office/drawing/2014/main" id="{489A8BBA-71E2-4048-B172-5123D0488945}"/>
                  </a:ext>
                </a:extLst>
              </p:cNvPr>
              <p:cNvSpPr txBox="1"/>
              <p:nvPr/>
            </p:nvSpPr>
            <p:spPr>
              <a:xfrm>
                <a:off x="431139" y="1885951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7E61367F-B4CE-498B-94B7-AA7A75226B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81100" y="17526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43E1ED5D-0397-41AE-B447-2F96F8874D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93800" y="3123168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10" name="Straight Arrow Connector 509">
                <a:extLst>
                  <a:ext uri="{FF2B5EF4-FFF2-40B4-BE49-F238E27FC236}">
                    <a16:creationId xmlns:a16="http://schemas.microsoft.com/office/drawing/2014/main" id="{7749B4D6-4BCC-43EB-8419-A17D0CB588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14145" y="1860363"/>
                <a:ext cx="4260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11" name="Straight Arrow Connector 510">
                <a:extLst>
                  <a:ext uri="{FF2B5EF4-FFF2-40B4-BE49-F238E27FC236}">
                    <a16:creationId xmlns:a16="http://schemas.microsoft.com/office/drawing/2014/main" id="{755B7F89-B9B8-4785-8D7F-7EEE0DF256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2600" y="24511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12" name="TextBox 511">
                <a:extLst>
                  <a:ext uri="{FF2B5EF4-FFF2-40B4-BE49-F238E27FC236}">
                    <a16:creationId xmlns:a16="http://schemas.microsoft.com/office/drawing/2014/main" id="{8B3333B9-CCFA-4B76-9592-957188A6D140}"/>
                  </a:ext>
                </a:extLst>
              </p:cNvPr>
              <p:cNvSpPr txBox="1"/>
              <p:nvPr/>
            </p:nvSpPr>
            <p:spPr>
              <a:xfrm>
                <a:off x="774039" y="2260600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13" name="Straight Arrow Connector 512">
                <a:extLst>
                  <a:ext uri="{FF2B5EF4-FFF2-40B4-BE49-F238E27FC236}">
                    <a16:creationId xmlns:a16="http://schemas.microsoft.com/office/drawing/2014/main" id="{1291A08E-385C-4C3E-9306-8AA3FA2A84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143684" y="2558863"/>
                <a:ext cx="396471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498" name="TextBox 497">
              <a:extLst>
                <a:ext uri="{FF2B5EF4-FFF2-40B4-BE49-F238E27FC236}">
                  <a16:creationId xmlns:a16="http://schemas.microsoft.com/office/drawing/2014/main" id="{85169483-7DEB-44CD-A7EB-6AFBE4B8DFA9}"/>
                </a:ext>
              </a:extLst>
            </p:cNvPr>
            <p:cNvSpPr txBox="1"/>
            <p:nvPr/>
          </p:nvSpPr>
          <p:spPr>
            <a:xfrm>
              <a:off x="5433347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2.23</a:t>
              </a:r>
            </a:p>
          </p:txBody>
        </p:sp>
        <p:sp>
          <p:nvSpPr>
            <p:cNvPr id="499" name="TextBox 498">
              <a:extLst>
                <a:ext uri="{FF2B5EF4-FFF2-40B4-BE49-F238E27FC236}">
                  <a16:creationId xmlns:a16="http://schemas.microsoft.com/office/drawing/2014/main" id="{CDF28D75-AE27-4C71-BF04-334C3A3384F1}"/>
                </a:ext>
              </a:extLst>
            </p:cNvPr>
            <p:cNvSpPr txBox="1"/>
            <p:nvPr/>
          </p:nvSpPr>
          <p:spPr>
            <a:xfrm>
              <a:off x="4872768" y="2638693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2.23</a:t>
              </a:r>
            </a:p>
          </p:txBody>
        </p:sp>
        <p:sp>
          <p:nvSpPr>
            <p:cNvPr id="500" name="TextBox 499">
              <a:extLst>
                <a:ext uri="{FF2B5EF4-FFF2-40B4-BE49-F238E27FC236}">
                  <a16:creationId xmlns:a16="http://schemas.microsoft.com/office/drawing/2014/main" id="{A892A040-CF05-4C36-B5A4-9F3AE9603CCB}"/>
                </a:ext>
              </a:extLst>
            </p:cNvPr>
            <p:cNvSpPr txBox="1"/>
            <p:nvPr/>
          </p:nvSpPr>
          <p:spPr>
            <a:xfrm>
              <a:off x="5406168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2.30</a:t>
              </a:r>
            </a:p>
          </p:txBody>
        </p:sp>
        <p:grpSp>
          <p:nvGrpSpPr>
            <p:cNvPr id="519" name="Group 518">
              <a:extLst>
                <a:ext uri="{FF2B5EF4-FFF2-40B4-BE49-F238E27FC236}">
                  <a16:creationId xmlns:a16="http://schemas.microsoft.com/office/drawing/2014/main" id="{E2A80F01-59D5-4294-9525-2A08DA01CC23}"/>
                </a:ext>
              </a:extLst>
            </p:cNvPr>
            <p:cNvGrpSpPr/>
            <p:nvPr/>
          </p:nvGrpSpPr>
          <p:grpSpPr>
            <a:xfrm>
              <a:off x="6038850" y="2144486"/>
              <a:ext cx="1619250" cy="1266051"/>
              <a:chOff x="25400" y="1600200"/>
              <a:chExt cx="2159000" cy="1688068"/>
            </a:xfrm>
          </p:grpSpPr>
          <p:sp>
            <p:nvSpPr>
              <p:cNvPr id="532" name="Oval 531">
                <a:extLst>
                  <a:ext uri="{FF2B5EF4-FFF2-40B4-BE49-F238E27FC236}">
                    <a16:creationId xmlns:a16="http://schemas.microsoft.com/office/drawing/2014/main" id="{F959B738-AAF4-4629-AE05-57105D5E5CE4}"/>
                  </a:ext>
                </a:extLst>
              </p:cNvPr>
              <p:cNvSpPr/>
              <p:nvPr/>
            </p:nvSpPr>
            <p:spPr bwMode="auto">
              <a:xfrm>
                <a:off x="25400" y="22987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33" name="Oval 532">
                <a:extLst>
                  <a:ext uri="{FF2B5EF4-FFF2-40B4-BE49-F238E27FC236}">
                    <a16:creationId xmlns:a16="http://schemas.microsoft.com/office/drawing/2014/main" id="{D80EAAAC-629A-4A5D-A8E6-3DBA2175E075}"/>
                  </a:ext>
                </a:extLst>
              </p:cNvPr>
              <p:cNvSpPr/>
              <p:nvPr/>
            </p:nvSpPr>
            <p:spPr bwMode="auto">
              <a:xfrm>
                <a:off x="723900" y="16002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34" name="Oval 533">
                <a:extLst>
                  <a:ext uri="{FF2B5EF4-FFF2-40B4-BE49-F238E27FC236}">
                    <a16:creationId xmlns:a16="http://schemas.microsoft.com/office/drawing/2014/main" id="{584E0DBC-399B-46EC-BC08-B0009B5F769E}"/>
                  </a:ext>
                </a:extLst>
              </p:cNvPr>
              <p:cNvSpPr/>
              <p:nvPr/>
            </p:nvSpPr>
            <p:spPr bwMode="auto">
              <a:xfrm>
                <a:off x="749300" y="2983468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610F9694-3BB5-4D22-BB37-E1A5B6DFD1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415645" y="1860363"/>
                <a:ext cx="3752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36" name="Straight Arrow Connector 535">
                <a:extLst>
                  <a:ext uri="{FF2B5EF4-FFF2-40B4-BE49-F238E27FC236}">
                    <a16:creationId xmlns:a16="http://schemas.microsoft.com/office/drawing/2014/main" id="{589EF369-B1B0-41C8-B668-BFC1AC97BE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5645" y="2558863"/>
                <a:ext cx="400610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37" name="TextBox 536">
                <a:extLst>
                  <a:ext uri="{FF2B5EF4-FFF2-40B4-BE49-F238E27FC236}">
                    <a16:creationId xmlns:a16="http://schemas.microsoft.com/office/drawing/2014/main" id="{E0D52730-9FED-4283-B098-CE09223D1813}"/>
                  </a:ext>
                </a:extLst>
              </p:cNvPr>
              <p:cNvSpPr txBox="1"/>
              <p:nvPr/>
            </p:nvSpPr>
            <p:spPr>
              <a:xfrm>
                <a:off x="405739" y="2589768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538" name="TextBox 537">
                <a:extLst>
                  <a:ext uri="{FF2B5EF4-FFF2-40B4-BE49-F238E27FC236}">
                    <a16:creationId xmlns:a16="http://schemas.microsoft.com/office/drawing/2014/main" id="{53DFAC85-C492-4D68-A1C8-D25B9595907E}"/>
                  </a:ext>
                </a:extLst>
              </p:cNvPr>
              <p:cNvSpPr txBox="1"/>
              <p:nvPr/>
            </p:nvSpPr>
            <p:spPr>
              <a:xfrm>
                <a:off x="431139" y="1885951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39" name="Straight Arrow Connector 538">
                <a:extLst>
                  <a:ext uri="{FF2B5EF4-FFF2-40B4-BE49-F238E27FC236}">
                    <a16:creationId xmlns:a16="http://schemas.microsoft.com/office/drawing/2014/main" id="{FF62F54A-AB02-4EE5-938D-03806E8123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81100" y="17526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40" name="Straight Arrow Connector 539">
                <a:extLst>
                  <a:ext uri="{FF2B5EF4-FFF2-40B4-BE49-F238E27FC236}">
                    <a16:creationId xmlns:a16="http://schemas.microsoft.com/office/drawing/2014/main" id="{44B84A53-9BF2-4C26-AE6E-23D71891D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93800" y="3123168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41" name="Straight Arrow Connector 540">
                <a:extLst>
                  <a:ext uri="{FF2B5EF4-FFF2-40B4-BE49-F238E27FC236}">
                    <a16:creationId xmlns:a16="http://schemas.microsoft.com/office/drawing/2014/main" id="{C39CB0B2-E8D5-43B0-832C-D62E9AA030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14145" y="1860363"/>
                <a:ext cx="4260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42" name="Straight Arrow Connector 541">
                <a:extLst>
                  <a:ext uri="{FF2B5EF4-FFF2-40B4-BE49-F238E27FC236}">
                    <a16:creationId xmlns:a16="http://schemas.microsoft.com/office/drawing/2014/main" id="{A9BEF919-64A5-4755-969A-3D726DA842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2600" y="24511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43" name="TextBox 542">
                <a:extLst>
                  <a:ext uri="{FF2B5EF4-FFF2-40B4-BE49-F238E27FC236}">
                    <a16:creationId xmlns:a16="http://schemas.microsoft.com/office/drawing/2014/main" id="{0BB9E574-4EA1-4FB3-A70A-F5A3FF4A1840}"/>
                  </a:ext>
                </a:extLst>
              </p:cNvPr>
              <p:cNvSpPr txBox="1"/>
              <p:nvPr/>
            </p:nvSpPr>
            <p:spPr>
              <a:xfrm>
                <a:off x="774039" y="2260600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44" name="Straight Arrow Connector 543">
                <a:extLst>
                  <a:ext uri="{FF2B5EF4-FFF2-40B4-BE49-F238E27FC236}">
                    <a16:creationId xmlns:a16="http://schemas.microsoft.com/office/drawing/2014/main" id="{D176AD3A-AFD4-43F0-BC91-775258390B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143684" y="2558863"/>
                <a:ext cx="396471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529" name="TextBox 528">
              <a:extLst>
                <a:ext uri="{FF2B5EF4-FFF2-40B4-BE49-F238E27FC236}">
                  <a16:creationId xmlns:a16="http://schemas.microsoft.com/office/drawing/2014/main" id="{76C9BCB0-41F9-4B0A-A7BC-D3CF36C9D381}"/>
                </a:ext>
              </a:extLst>
            </p:cNvPr>
            <p:cNvSpPr txBox="1"/>
            <p:nvPr/>
          </p:nvSpPr>
          <p:spPr>
            <a:xfrm>
              <a:off x="6509672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3.35</a:t>
              </a:r>
            </a:p>
          </p:txBody>
        </p:sp>
        <p:sp>
          <p:nvSpPr>
            <p:cNvPr id="530" name="TextBox 529">
              <a:extLst>
                <a:ext uri="{FF2B5EF4-FFF2-40B4-BE49-F238E27FC236}">
                  <a16:creationId xmlns:a16="http://schemas.microsoft.com/office/drawing/2014/main" id="{964660E4-BFB0-4644-9777-340DFFB9541E}"/>
                </a:ext>
              </a:extLst>
            </p:cNvPr>
            <p:cNvSpPr txBox="1"/>
            <p:nvPr/>
          </p:nvSpPr>
          <p:spPr>
            <a:xfrm>
              <a:off x="5949093" y="2638693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3.25</a:t>
              </a:r>
            </a:p>
          </p:txBody>
        </p:sp>
        <p:sp>
          <p:nvSpPr>
            <p:cNvPr id="531" name="TextBox 530">
              <a:extLst>
                <a:ext uri="{FF2B5EF4-FFF2-40B4-BE49-F238E27FC236}">
                  <a16:creationId xmlns:a16="http://schemas.microsoft.com/office/drawing/2014/main" id="{76982459-7C20-4D64-81F0-1B6DEB3E05E8}"/>
                </a:ext>
              </a:extLst>
            </p:cNvPr>
            <p:cNvSpPr txBox="1"/>
            <p:nvPr/>
          </p:nvSpPr>
          <p:spPr>
            <a:xfrm>
              <a:off x="6482493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2.25</a:t>
              </a:r>
            </a:p>
          </p:txBody>
        </p:sp>
        <p:grpSp>
          <p:nvGrpSpPr>
            <p:cNvPr id="550" name="Group 549">
              <a:extLst>
                <a:ext uri="{FF2B5EF4-FFF2-40B4-BE49-F238E27FC236}">
                  <a16:creationId xmlns:a16="http://schemas.microsoft.com/office/drawing/2014/main" id="{1C7E5322-1D1C-471F-A4DA-A93A09FAFFD2}"/>
                </a:ext>
              </a:extLst>
            </p:cNvPr>
            <p:cNvGrpSpPr/>
            <p:nvPr/>
          </p:nvGrpSpPr>
          <p:grpSpPr>
            <a:xfrm>
              <a:off x="7115176" y="2144486"/>
              <a:ext cx="1136066" cy="1266051"/>
              <a:chOff x="25400" y="1600200"/>
              <a:chExt cx="1514755" cy="1688068"/>
            </a:xfrm>
          </p:grpSpPr>
          <p:sp>
            <p:nvSpPr>
              <p:cNvPr id="563" name="Oval 562">
                <a:extLst>
                  <a:ext uri="{FF2B5EF4-FFF2-40B4-BE49-F238E27FC236}">
                    <a16:creationId xmlns:a16="http://schemas.microsoft.com/office/drawing/2014/main" id="{0AF6A416-7EBD-4513-BBEB-6D4762AFA60D}"/>
                  </a:ext>
                </a:extLst>
              </p:cNvPr>
              <p:cNvSpPr/>
              <p:nvPr/>
            </p:nvSpPr>
            <p:spPr bwMode="auto">
              <a:xfrm>
                <a:off x="25400" y="22987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64" name="Oval 563">
                <a:extLst>
                  <a:ext uri="{FF2B5EF4-FFF2-40B4-BE49-F238E27FC236}">
                    <a16:creationId xmlns:a16="http://schemas.microsoft.com/office/drawing/2014/main" id="{4B8F8B24-C878-494F-93E6-130F374E7C9E}"/>
                  </a:ext>
                </a:extLst>
              </p:cNvPr>
              <p:cNvSpPr/>
              <p:nvPr/>
            </p:nvSpPr>
            <p:spPr bwMode="auto">
              <a:xfrm>
                <a:off x="723900" y="16002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sp>
            <p:nvSpPr>
              <p:cNvPr id="565" name="Oval 564">
                <a:extLst>
                  <a:ext uri="{FF2B5EF4-FFF2-40B4-BE49-F238E27FC236}">
                    <a16:creationId xmlns:a16="http://schemas.microsoft.com/office/drawing/2014/main" id="{34289A76-3E2C-4C66-96A5-8B62014F94A3}"/>
                  </a:ext>
                </a:extLst>
              </p:cNvPr>
              <p:cNvSpPr/>
              <p:nvPr/>
            </p:nvSpPr>
            <p:spPr bwMode="auto">
              <a:xfrm>
                <a:off x="749300" y="2983468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endParaRPr lang="en-US" sz="1350" dirty="0">
                  <a:solidFill>
                    <a:srgbClr val="FFFFFF"/>
                  </a:solidFill>
                  <a:cs typeface="Arial" pitchFamily="34" charset="0"/>
                </a:endParaRPr>
              </a:p>
            </p:txBody>
          </p:sp>
          <p:cxnSp>
            <p:nvCxnSpPr>
              <p:cNvPr id="566" name="Straight Arrow Connector 565">
                <a:extLst>
                  <a:ext uri="{FF2B5EF4-FFF2-40B4-BE49-F238E27FC236}">
                    <a16:creationId xmlns:a16="http://schemas.microsoft.com/office/drawing/2014/main" id="{6DC16432-13BD-44DE-A4AF-AFE8919E45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415645" y="1860363"/>
                <a:ext cx="3752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67" name="Straight Arrow Connector 566">
                <a:extLst>
                  <a:ext uri="{FF2B5EF4-FFF2-40B4-BE49-F238E27FC236}">
                    <a16:creationId xmlns:a16="http://schemas.microsoft.com/office/drawing/2014/main" id="{BB26924C-266B-4BF1-BC38-6A3AC6C1CA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5645" y="2558863"/>
                <a:ext cx="400610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68" name="TextBox 567">
                <a:extLst>
                  <a:ext uri="{FF2B5EF4-FFF2-40B4-BE49-F238E27FC236}">
                    <a16:creationId xmlns:a16="http://schemas.microsoft.com/office/drawing/2014/main" id="{D47CF387-DDBC-4551-A36B-FD1E7C3909D5}"/>
                  </a:ext>
                </a:extLst>
              </p:cNvPr>
              <p:cNvSpPr txBox="1"/>
              <p:nvPr/>
            </p:nvSpPr>
            <p:spPr>
              <a:xfrm>
                <a:off x="405739" y="2589768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569" name="TextBox 568">
                <a:extLst>
                  <a:ext uri="{FF2B5EF4-FFF2-40B4-BE49-F238E27FC236}">
                    <a16:creationId xmlns:a16="http://schemas.microsoft.com/office/drawing/2014/main" id="{1ACA566E-73BE-4137-9AD0-52A841773683}"/>
                  </a:ext>
                </a:extLst>
              </p:cNvPr>
              <p:cNvSpPr txBox="1"/>
              <p:nvPr/>
            </p:nvSpPr>
            <p:spPr>
              <a:xfrm>
                <a:off x="431139" y="1885951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72" name="Straight Arrow Connector 571">
                <a:extLst>
                  <a:ext uri="{FF2B5EF4-FFF2-40B4-BE49-F238E27FC236}">
                    <a16:creationId xmlns:a16="http://schemas.microsoft.com/office/drawing/2014/main" id="{A935A8C5-38EB-4959-B624-D58A01E23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14145" y="1860363"/>
                <a:ext cx="426010" cy="482974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573" name="Straight Arrow Connector 572">
                <a:extLst>
                  <a:ext uri="{FF2B5EF4-FFF2-40B4-BE49-F238E27FC236}">
                    <a16:creationId xmlns:a16="http://schemas.microsoft.com/office/drawing/2014/main" id="{929ADA5D-3112-45D9-B14D-17B2B864AE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2600" y="2451100"/>
                <a:ext cx="990600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FFC00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sp>
            <p:nvSpPr>
              <p:cNvPr id="574" name="TextBox 573">
                <a:extLst>
                  <a:ext uri="{FF2B5EF4-FFF2-40B4-BE49-F238E27FC236}">
                    <a16:creationId xmlns:a16="http://schemas.microsoft.com/office/drawing/2014/main" id="{3721B25B-98F8-45C1-9EAC-FDFA499C859E}"/>
                  </a:ext>
                </a:extLst>
              </p:cNvPr>
              <p:cNvSpPr txBox="1"/>
              <p:nvPr/>
            </p:nvSpPr>
            <p:spPr>
              <a:xfrm>
                <a:off x="774039" y="2260600"/>
                <a:ext cx="361639" cy="400109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</a:t>
                </a:r>
              </a:p>
            </p:txBody>
          </p:sp>
          <p:cxnSp>
            <p:nvCxnSpPr>
              <p:cNvPr id="575" name="Straight Arrow Connector 574">
                <a:extLst>
                  <a:ext uri="{FF2B5EF4-FFF2-40B4-BE49-F238E27FC236}">
                    <a16:creationId xmlns:a16="http://schemas.microsoft.com/office/drawing/2014/main" id="{045FF63C-5BA1-4570-B298-4E7B5A8078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143684" y="2558863"/>
                <a:ext cx="396471" cy="469242"/>
              </a:xfrm>
              <a:prstGeom prst="straightConnector1">
                <a:avLst/>
              </a:prstGeom>
              <a:noFill/>
              <a:ln w="25400" cap="flat" cmpd="sng" algn="ctr">
                <a:solidFill>
                  <a:schemeClr val="tx2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sp>
          <p:nvSpPr>
            <p:cNvPr id="560" name="TextBox 559">
              <a:extLst>
                <a:ext uri="{FF2B5EF4-FFF2-40B4-BE49-F238E27FC236}">
                  <a16:creationId xmlns:a16="http://schemas.microsoft.com/office/drawing/2014/main" id="{4FD9F47A-7591-48DB-9426-22E0216F4BD2}"/>
                </a:ext>
              </a:extLst>
            </p:cNvPr>
            <p:cNvSpPr txBox="1"/>
            <p:nvPr/>
          </p:nvSpPr>
          <p:spPr>
            <a:xfrm>
              <a:off x="7585997" y="315883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3.43</a:t>
              </a:r>
            </a:p>
          </p:txBody>
        </p:sp>
        <p:sp>
          <p:nvSpPr>
            <p:cNvPr id="561" name="TextBox 560">
              <a:extLst>
                <a:ext uri="{FF2B5EF4-FFF2-40B4-BE49-F238E27FC236}">
                  <a16:creationId xmlns:a16="http://schemas.microsoft.com/office/drawing/2014/main" id="{D800E4B6-3E08-4525-B9DC-1C738B840B5B}"/>
                </a:ext>
              </a:extLst>
            </p:cNvPr>
            <p:cNvSpPr txBox="1"/>
            <p:nvPr/>
          </p:nvSpPr>
          <p:spPr>
            <a:xfrm>
              <a:off x="7025418" y="2638694"/>
              <a:ext cx="487634" cy="5078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3.43</a:t>
              </a:r>
            </a:p>
            <a:p>
              <a:pPr defTabSz="685800"/>
              <a:endParaRPr lang="en-US" sz="135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562" name="TextBox 561">
              <a:extLst>
                <a:ext uri="{FF2B5EF4-FFF2-40B4-BE49-F238E27FC236}">
                  <a16:creationId xmlns:a16="http://schemas.microsoft.com/office/drawing/2014/main" id="{ED431571-44AD-4FCD-AF74-736568A68D8F}"/>
                </a:ext>
              </a:extLst>
            </p:cNvPr>
            <p:cNvSpPr txBox="1"/>
            <p:nvPr/>
          </p:nvSpPr>
          <p:spPr>
            <a:xfrm>
              <a:off x="7558818" y="2106385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3.54</a:t>
              </a:r>
            </a:p>
          </p:txBody>
        </p:sp>
        <p:sp>
          <p:nvSpPr>
            <p:cNvPr id="609" name="Oval 608">
              <a:extLst>
                <a:ext uri="{FF2B5EF4-FFF2-40B4-BE49-F238E27FC236}">
                  <a16:creationId xmlns:a16="http://schemas.microsoft.com/office/drawing/2014/main" id="{93D4F40A-4695-48E7-AC7D-783F2D76825F}"/>
                </a:ext>
              </a:extLst>
            </p:cNvPr>
            <p:cNvSpPr/>
            <p:nvPr/>
          </p:nvSpPr>
          <p:spPr bwMode="auto">
            <a:xfrm>
              <a:off x="8188909" y="2668361"/>
              <a:ext cx="342900" cy="228600"/>
            </a:xfrm>
            <a:prstGeom prst="ellipse">
              <a:avLst/>
            </a:prstGeom>
            <a:noFill/>
            <a:ln w="25400" cap="flat" cmpd="sng" algn="ctr">
              <a:solidFill>
                <a:srgbClr val="FFC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endParaRPr lang="en-US" sz="1350" dirty="0">
                <a:solidFill>
                  <a:srgbClr val="FFFFFF"/>
                </a:solidFill>
                <a:cs typeface="Arial" pitchFamily="34" charset="0"/>
              </a:endParaRPr>
            </a:p>
          </p:txBody>
        </p:sp>
        <p:sp>
          <p:nvSpPr>
            <p:cNvPr id="620" name="TextBox 619">
              <a:extLst>
                <a:ext uri="{FF2B5EF4-FFF2-40B4-BE49-F238E27FC236}">
                  <a16:creationId xmlns:a16="http://schemas.microsoft.com/office/drawing/2014/main" id="{0D35B552-6E7C-44EC-90A4-6EDE6C814F50}"/>
                </a:ext>
              </a:extLst>
            </p:cNvPr>
            <p:cNvSpPr txBox="1"/>
            <p:nvPr/>
          </p:nvSpPr>
          <p:spPr>
            <a:xfrm>
              <a:off x="8117476" y="2630260"/>
              <a:ext cx="487634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3.43</a:t>
              </a:r>
            </a:p>
          </p:txBody>
        </p:sp>
        <p:grpSp>
          <p:nvGrpSpPr>
            <p:cNvPr id="640" name="Group 639">
              <a:extLst>
                <a:ext uri="{FF2B5EF4-FFF2-40B4-BE49-F238E27FC236}">
                  <a16:creationId xmlns:a16="http://schemas.microsoft.com/office/drawing/2014/main" id="{B1BDD353-2B49-4014-92D1-2CB9BDF19BEF}"/>
                </a:ext>
              </a:extLst>
            </p:cNvPr>
            <p:cNvGrpSpPr/>
            <p:nvPr/>
          </p:nvGrpSpPr>
          <p:grpSpPr>
            <a:xfrm>
              <a:off x="2725498" y="2381837"/>
              <a:ext cx="5864704" cy="947783"/>
              <a:chOff x="1347997" y="1916668"/>
              <a:chExt cx="7819605" cy="1263709"/>
            </a:xfrm>
          </p:grpSpPr>
          <p:grpSp>
            <p:nvGrpSpPr>
              <p:cNvPr id="638" name="Group 637">
                <a:extLst>
                  <a:ext uri="{FF2B5EF4-FFF2-40B4-BE49-F238E27FC236}">
                    <a16:creationId xmlns:a16="http://schemas.microsoft.com/office/drawing/2014/main" id="{468B3688-4908-4390-A571-750D81F0242D}"/>
                  </a:ext>
                </a:extLst>
              </p:cNvPr>
              <p:cNvGrpSpPr/>
              <p:nvPr/>
            </p:nvGrpSpPr>
            <p:grpSpPr>
              <a:xfrm>
                <a:off x="1356637" y="2780268"/>
                <a:ext cx="7810965" cy="400109"/>
                <a:chOff x="1356637" y="2780268"/>
                <a:chExt cx="7810965" cy="400109"/>
              </a:xfrm>
            </p:grpSpPr>
            <p:sp>
              <p:nvSpPr>
                <p:cNvPr id="105" name="TextBox 104">
                  <a:extLst>
                    <a:ext uri="{FF2B5EF4-FFF2-40B4-BE49-F238E27FC236}">
                      <a16:creationId xmlns:a16="http://schemas.microsoft.com/office/drawing/2014/main" id="{C3391287-2C52-45B1-871A-6E8EFBC6C435}"/>
                    </a:ext>
                  </a:extLst>
                </p:cNvPr>
                <p:cNvSpPr txBox="1"/>
                <p:nvPr/>
              </p:nvSpPr>
              <p:spPr>
                <a:xfrm>
                  <a:off x="1356637" y="2780268"/>
                  <a:ext cx="660865" cy="4001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2AED411B-4729-4709-80FB-CE3C6AEAB131}"/>
                    </a:ext>
                  </a:extLst>
                </p:cNvPr>
                <p:cNvSpPr txBox="1"/>
                <p:nvPr/>
              </p:nvSpPr>
              <p:spPr>
                <a:xfrm>
                  <a:off x="2791737" y="27802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F4AAB3F1-40B8-4C28-BDC9-BA824253DC94}"/>
                    </a:ext>
                  </a:extLst>
                </p:cNvPr>
                <p:cNvSpPr txBox="1"/>
                <p:nvPr/>
              </p:nvSpPr>
              <p:spPr>
                <a:xfrm>
                  <a:off x="4226837" y="27802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89" name="TextBox 488">
                  <a:extLst>
                    <a:ext uri="{FF2B5EF4-FFF2-40B4-BE49-F238E27FC236}">
                      <a16:creationId xmlns:a16="http://schemas.microsoft.com/office/drawing/2014/main" id="{F8240A4F-1569-43F1-B0DD-2C805B4006AC}"/>
                    </a:ext>
                  </a:extLst>
                </p:cNvPr>
                <p:cNvSpPr txBox="1"/>
                <p:nvPr/>
              </p:nvSpPr>
              <p:spPr>
                <a:xfrm>
                  <a:off x="5661937" y="27802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150534B-AC4A-4BAA-9736-7399AECF9395}"/>
                    </a:ext>
                  </a:extLst>
                </p:cNvPr>
                <p:cNvSpPr txBox="1"/>
                <p:nvPr/>
              </p:nvSpPr>
              <p:spPr>
                <a:xfrm>
                  <a:off x="7097037" y="27802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621" name="TextBox 620">
                  <a:extLst>
                    <a:ext uri="{FF2B5EF4-FFF2-40B4-BE49-F238E27FC236}">
                      <a16:creationId xmlns:a16="http://schemas.microsoft.com/office/drawing/2014/main" id="{7A7B157E-AA56-4CCC-96FA-8E616C0AEA2A}"/>
                    </a:ext>
                  </a:extLst>
                </p:cNvPr>
                <p:cNvSpPr txBox="1"/>
                <p:nvPr/>
              </p:nvSpPr>
              <p:spPr>
                <a:xfrm>
                  <a:off x="8506737" y="27802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</p:grpSp>
          <p:grpSp>
            <p:nvGrpSpPr>
              <p:cNvPr id="639" name="Group 638">
                <a:extLst>
                  <a:ext uri="{FF2B5EF4-FFF2-40B4-BE49-F238E27FC236}">
                    <a16:creationId xmlns:a16="http://schemas.microsoft.com/office/drawing/2014/main" id="{5D6CF3A2-E535-401D-9058-EE426DF03792}"/>
                  </a:ext>
                </a:extLst>
              </p:cNvPr>
              <p:cNvGrpSpPr/>
              <p:nvPr/>
            </p:nvGrpSpPr>
            <p:grpSpPr>
              <a:xfrm>
                <a:off x="1347997" y="1916668"/>
                <a:ext cx="7810965" cy="400109"/>
                <a:chOff x="1347997" y="1916668"/>
                <a:chExt cx="7810965" cy="400109"/>
              </a:xfrm>
            </p:grpSpPr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DB92C133-502B-4D71-9265-FF8C4F2992FE}"/>
                    </a:ext>
                  </a:extLst>
                </p:cNvPr>
                <p:cNvSpPr txBox="1"/>
                <p:nvPr/>
              </p:nvSpPr>
              <p:spPr>
                <a:xfrm>
                  <a:off x="1347997" y="1916668"/>
                  <a:ext cx="660865" cy="400108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3678431-47A9-4F64-85BC-40B68BDF4D01}"/>
                    </a:ext>
                  </a:extLst>
                </p:cNvPr>
                <p:cNvSpPr txBox="1"/>
                <p:nvPr/>
              </p:nvSpPr>
              <p:spPr>
                <a:xfrm>
                  <a:off x="2783097" y="19166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44A7EBFF-5B9C-4DCE-BDBB-9CAA07095DB4}"/>
                    </a:ext>
                  </a:extLst>
                </p:cNvPr>
                <p:cNvSpPr txBox="1"/>
                <p:nvPr/>
              </p:nvSpPr>
              <p:spPr>
                <a:xfrm>
                  <a:off x="4218197" y="19166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495" name="TextBox 494">
                  <a:extLst>
                    <a:ext uri="{FF2B5EF4-FFF2-40B4-BE49-F238E27FC236}">
                      <a16:creationId xmlns:a16="http://schemas.microsoft.com/office/drawing/2014/main" id="{8F44B304-058B-4FA9-A17C-9D6D349A52EA}"/>
                    </a:ext>
                  </a:extLst>
                </p:cNvPr>
                <p:cNvSpPr txBox="1"/>
                <p:nvPr/>
              </p:nvSpPr>
              <p:spPr>
                <a:xfrm>
                  <a:off x="5653297" y="19166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19522017-E8AC-43B5-A10A-60F097275663}"/>
                    </a:ext>
                  </a:extLst>
                </p:cNvPr>
                <p:cNvSpPr txBox="1"/>
                <p:nvPr/>
              </p:nvSpPr>
              <p:spPr>
                <a:xfrm>
                  <a:off x="7088397" y="19166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  <p:sp>
              <p:nvSpPr>
                <p:cNvPr id="622" name="TextBox 621">
                  <a:extLst>
                    <a:ext uri="{FF2B5EF4-FFF2-40B4-BE49-F238E27FC236}">
                      <a16:creationId xmlns:a16="http://schemas.microsoft.com/office/drawing/2014/main" id="{727FE363-F676-46B3-BB05-026C31DB33E4}"/>
                    </a:ext>
                  </a:extLst>
                </p:cNvPr>
                <p:cNvSpPr txBox="1"/>
                <p:nvPr/>
              </p:nvSpPr>
              <p:spPr>
                <a:xfrm>
                  <a:off x="8498097" y="1916668"/>
                  <a:ext cx="660865" cy="400109"/>
                </a:xfrm>
                <a:prstGeom prst="rect">
                  <a:avLst/>
                </a:prstGeom>
                <a:noFill/>
              </p:spPr>
              <p:txBody>
                <a:bodyPr wrap="none" rtlCol="0">
                  <a:spAutoFit/>
                </a:bodyPr>
                <a:lstStyle/>
                <a:p>
                  <a:pPr defTabSz="685800"/>
                  <a:r>
                    <a:rPr lang="en-US" altLang="en-US" sz="1350" dirty="0">
                      <a:solidFill>
                        <a:srgbClr val="FFFFFF"/>
                      </a:solidFill>
                      <a:cs typeface="Arial" pitchFamily="34" charset="0"/>
                      <a:sym typeface="Symbol" pitchFamily="18" charset="2"/>
                    </a:rPr>
                    <a:t></a:t>
                  </a:r>
                  <a:r>
                    <a:rPr lang="en-US" sz="1350" dirty="0">
                      <a:solidFill>
                        <a:srgbClr val="FFFFFF"/>
                      </a:solidFill>
                      <a:cs typeface="Arial" pitchFamily="34" charset="0"/>
                    </a:rPr>
                    <a:t>.97</a:t>
                  </a:r>
                </a:p>
              </p:txBody>
            </p:sp>
          </p:grpSp>
        </p:grpSp>
        <p:grpSp>
          <p:nvGrpSpPr>
            <p:cNvPr id="637" name="Group 636">
              <a:extLst>
                <a:ext uri="{FF2B5EF4-FFF2-40B4-BE49-F238E27FC236}">
                  <a16:creationId xmlns:a16="http://schemas.microsoft.com/office/drawing/2014/main" id="{65B5FEA8-C989-48A8-B43A-0A53EAB91D1C}"/>
                </a:ext>
              </a:extLst>
            </p:cNvPr>
            <p:cNvGrpSpPr/>
            <p:nvPr/>
          </p:nvGrpSpPr>
          <p:grpSpPr>
            <a:xfrm>
              <a:off x="1966913" y="1744436"/>
              <a:ext cx="6610350" cy="228600"/>
              <a:chOff x="298450" y="4495800"/>
              <a:chExt cx="8813800" cy="304800"/>
            </a:xfrm>
          </p:grpSpPr>
          <p:sp>
            <p:nvSpPr>
              <p:cNvPr id="94" name="Oval 93">
                <a:extLst>
                  <a:ext uri="{FF2B5EF4-FFF2-40B4-BE49-F238E27FC236}">
                    <a16:creationId xmlns:a16="http://schemas.microsoft.com/office/drawing/2014/main" id="{97A2F252-A14D-4FE6-B42D-A0E991E7517B}"/>
                  </a:ext>
                </a:extLst>
              </p:cNvPr>
              <p:cNvSpPr/>
              <p:nvPr/>
            </p:nvSpPr>
            <p:spPr bwMode="auto">
              <a:xfrm>
                <a:off x="2984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5.000</a:t>
                </a:r>
              </a:p>
            </p:txBody>
          </p:sp>
          <p:sp>
            <p:nvSpPr>
              <p:cNvPr id="424" name="Oval 423">
                <a:extLst>
                  <a:ext uri="{FF2B5EF4-FFF2-40B4-BE49-F238E27FC236}">
                    <a16:creationId xmlns:a16="http://schemas.microsoft.com/office/drawing/2014/main" id="{DF5FAFD3-0F48-4A52-950A-F65E5FBE3AB6}"/>
                  </a:ext>
                </a:extLst>
              </p:cNvPr>
              <p:cNvSpPr/>
              <p:nvPr/>
            </p:nvSpPr>
            <p:spPr bwMode="auto">
              <a:xfrm>
                <a:off x="17335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6.00</a:t>
                </a:r>
              </a:p>
            </p:txBody>
          </p: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8EFC8F23-5984-4497-90EB-12E0FE036C72}"/>
                  </a:ext>
                </a:extLst>
              </p:cNvPr>
              <p:cNvSpPr/>
              <p:nvPr/>
            </p:nvSpPr>
            <p:spPr bwMode="auto">
              <a:xfrm>
                <a:off x="31686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6.06</a:t>
                </a:r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CA39580D-6DCA-48F8-8E4F-E56DD1B88A1B}"/>
                  </a:ext>
                </a:extLst>
              </p:cNvPr>
              <p:cNvSpPr/>
              <p:nvPr/>
            </p:nvSpPr>
            <p:spPr bwMode="auto">
              <a:xfrm>
                <a:off x="46037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6.18</a:t>
                </a:r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94FFFB12-3AA0-4AC7-A6A0-1E88A2594817}"/>
                  </a:ext>
                </a:extLst>
              </p:cNvPr>
              <p:cNvSpPr/>
              <p:nvPr/>
            </p:nvSpPr>
            <p:spPr bwMode="auto">
              <a:xfrm>
                <a:off x="60388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6.00</a:t>
                </a:r>
              </a:p>
            </p:txBody>
          </p:sp>
          <p:sp>
            <p:nvSpPr>
              <p:cNvPr id="548" name="Oval 547">
                <a:extLst>
                  <a:ext uri="{FF2B5EF4-FFF2-40B4-BE49-F238E27FC236}">
                    <a16:creationId xmlns:a16="http://schemas.microsoft.com/office/drawing/2014/main" id="{A67699DB-2DF0-4243-A0A1-802F674EF622}"/>
                  </a:ext>
                </a:extLst>
              </p:cNvPr>
              <p:cNvSpPr/>
              <p:nvPr/>
            </p:nvSpPr>
            <p:spPr bwMode="auto">
              <a:xfrm>
                <a:off x="74739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6.53</a:t>
                </a:r>
              </a:p>
            </p:txBody>
          </p:sp>
          <p:sp>
            <p:nvSpPr>
              <p:cNvPr id="623" name="Oval 622">
                <a:extLst>
                  <a:ext uri="{FF2B5EF4-FFF2-40B4-BE49-F238E27FC236}">
                    <a16:creationId xmlns:a16="http://schemas.microsoft.com/office/drawing/2014/main" id="{93DD144E-16D0-4F1B-BAE0-708602F3A121}"/>
                  </a:ext>
                </a:extLst>
              </p:cNvPr>
              <p:cNvSpPr/>
              <p:nvPr/>
            </p:nvSpPr>
            <p:spPr bwMode="auto">
              <a:xfrm>
                <a:off x="8655050" y="44958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6.47</a:t>
                </a:r>
              </a:p>
            </p:txBody>
          </p:sp>
        </p:grpSp>
        <p:grpSp>
          <p:nvGrpSpPr>
            <p:cNvPr id="636" name="Group 635">
              <a:extLst>
                <a:ext uri="{FF2B5EF4-FFF2-40B4-BE49-F238E27FC236}">
                  <a16:creationId xmlns:a16="http://schemas.microsoft.com/office/drawing/2014/main" id="{9E92B05E-E0FE-43BD-8FCC-81DB5B40DCC8}"/>
                </a:ext>
              </a:extLst>
            </p:cNvPr>
            <p:cNvGrpSpPr/>
            <p:nvPr/>
          </p:nvGrpSpPr>
          <p:grpSpPr>
            <a:xfrm>
              <a:off x="2038350" y="3593541"/>
              <a:ext cx="6610350" cy="228600"/>
              <a:chOff x="330200" y="5181600"/>
              <a:chExt cx="8813800" cy="304800"/>
            </a:xfrm>
          </p:grpSpPr>
          <p:sp>
            <p:nvSpPr>
              <p:cNvPr id="95" name="Oval 94">
                <a:extLst>
                  <a:ext uri="{FF2B5EF4-FFF2-40B4-BE49-F238E27FC236}">
                    <a16:creationId xmlns:a16="http://schemas.microsoft.com/office/drawing/2014/main" id="{6EC17C9F-03B3-488B-A560-CD3697FAD2AB}"/>
                  </a:ext>
                </a:extLst>
              </p:cNvPr>
              <p:cNvSpPr/>
              <p:nvPr/>
            </p:nvSpPr>
            <p:spPr bwMode="auto">
              <a:xfrm>
                <a:off x="3302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2.00</a:t>
                </a:r>
              </a:p>
            </p:txBody>
          </p:sp>
          <p:sp>
            <p:nvSpPr>
              <p:cNvPr id="425" name="Oval 424">
                <a:extLst>
                  <a:ext uri="{FF2B5EF4-FFF2-40B4-BE49-F238E27FC236}">
                    <a16:creationId xmlns:a16="http://schemas.microsoft.com/office/drawing/2014/main" id="{934DE03E-F646-4343-A98A-FF1D72F5E087}"/>
                  </a:ext>
                </a:extLst>
              </p:cNvPr>
              <p:cNvSpPr/>
              <p:nvPr/>
            </p:nvSpPr>
            <p:spPr bwMode="auto">
              <a:xfrm>
                <a:off x="17653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4,60</a:t>
                </a:r>
              </a:p>
            </p:txBody>
          </p:sp>
          <p:sp>
            <p:nvSpPr>
              <p:cNvPr id="456" name="Oval 455">
                <a:extLst>
                  <a:ext uri="{FF2B5EF4-FFF2-40B4-BE49-F238E27FC236}">
                    <a16:creationId xmlns:a16="http://schemas.microsoft.com/office/drawing/2014/main" id="{6CC953EC-84C4-4823-AE79-93FFE83B2EE2}"/>
                  </a:ext>
                </a:extLst>
              </p:cNvPr>
              <p:cNvSpPr/>
              <p:nvPr/>
            </p:nvSpPr>
            <p:spPr bwMode="auto">
              <a:xfrm>
                <a:off x="32004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4.55</a:t>
                </a: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324B80BA-58D3-42F6-B9A0-4FE3E140FCEC}"/>
                  </a:ext>
                </a:extLst>
              </p:cNvPr>
              <p:cNvSpPr/>
              <p:nvPr/>
            </p:nvSpPr>
            <p:spPr bwMode="auto">
              <a:xfrm>
                <a:off x="46355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4.47</a:t>
                </a:r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2FE1268D-570C-4701-99F7-B2FA0B4889DB}"/>
                  </a:ext>
                </a:extLst>
              </p:cNvPr>
              <p:cNvSpPr/>
              <p:nvPr/>
            </p:nvSpPr>
            <p:spPr bwMode="auto">
              <a:xfrm>
                <a:off x="60706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6.70</a:t>
                </a:r>
              </a:p>
            </p:txBody>
          </p:sp>
          <p:sp>
            <p:nvSpPr>
              <p:cNvPr id="549" name="Oval 548">
                <a:extLst>
                  <a:ext uri="{FF2B5EF4-FFF2-40B4-BE49-F238E27FC236}">
                    <a16:creationId xmlns:a16="http://schemas.microsoft.com/office/drawing/2014/main" id="{93941417-A4DE-41FD-87A8-610D94285EE6}"/>
                  </a:ext>
                </a:extLst>
              </p:cNvPr>
              <p:cNvSpPr/>
              <p:nvPr/>
            </p:nvSpPr>
            <p:spPr bwMode="auto">
              <a:xfrm>
                <a:off x="75057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6.83</a:t>
                </a:r>
              </a:p>
            </p:txBody>
          </p:sp>
          <p:sp>
            <p:nvSpPr>
              <p:cNvPr id="624" name="Oval 623">
                <a:extLst>
                  <a:ext uri="{FF2B5EF4-FFF2-40B4-BE49-F238E27FC236}">
                    <a16:creationId xmlns:a16="http://schemas.microsoft.com/office/drawing/2014/main" id="{8E43DAFD-86D1-4481-9AB8-84AD39D72BFD}"/>
                  </a:ext>
                </a:extLst>
              </p:cNvPr>
              <p:cNvSpPr/>
              <p:nvPr/>
            </p:nvSpPr>
            <p:spPr bwMode="auto">
              <a:xfrm>
                <a:off x="8686800" y="5181600"/>
                <a:ext cx="457200" cy="304800"/>
              </a:xfrm>
              <a:prstGeom prst="ellipse">
                <a:avLst/>
              </a:prstGeom>
              <a:noFill/>
              <a:ln w="25400" cap="flat" cmpd="sng" algn="ctr">
                <a:solidFill>
                  <a:srgbClr val="CC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none" lIns="68580" tIns="34290" rIns="68580" bIns="34290" numCol="1" rtlCol="0" anchor="ctr" anchorCtr="0" compatLnSpc="1">
                <a:prstTxWarp prst="textNoShape">
                  <a:avLst/>
                </a:prstTxWarp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6.90</a:t>
                </a:r>
              </a:p>
            </p:txBody>
          </p:sp>
        </p:grpSp>
        <p:cxnSp>
          <p:nvCxnSpPr>
            <p:cNvPr id="626" name="Straight Arrow Connector 625">
              <a:extLst>
                <a:ext uri="{FF2B5EF4-FFF2-40B4-BE49-F238E27FC236}">
                  <a16:creationId xmlns:a16="http://schemas.microsoft.com/office/drawing/2014/main" id="{49718322-D934-41EF-82E5-CE2799946F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79651" y="2258786"/>
              <a:ext cx="742950" cy="0"/>
            </a:xfrm>
            <a:prstGeom prst="straightConnector1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627" name="Straight Arrow Connector 626">
              <a:extLst>
                <a:ext uri="{FF2B5EF4-FFF2-40B4-BE49-F238E27FC236}">
                  <a16:creationId xmlns:a16="http://schemas.microsoft.com/office/drawing/2014/main" id="{70E27FEA-F196-4B27-9458-B7D484912C5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89176" y="3286712"/>
              <a:ext cx="742950" cy="0"/>
            </a:xfrm>
            <a:prstGeom prst="straightConnector1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grpSp>
          <p:nvGrpSpPr>
            <p:cNvPr id="634" name="Group 633">
              <a:extLst>
                <a:ext uri="{FF2B5EF4-FFF2-40B4-BE49-F238E27FC236}">
                  <a16:creationId xmlns:a16="http://schemas.microsoft.com/office/drawing/2014/main" id="{C3FD0A75-FC0A-4D04-AF84-F78D9D4D5A82}"/>
                </a:ext>
              </a:extLst>
            </p:cNvPr>
            <p:cNvGrpSpPr/>
            <p:nvPr/>
          </p:nvGrpSpPr>
          <p:grpSpPr>
            <a:xfrm>
              <a:off x="2682019" y="2001612"/>
              <a:ext cx="5958892" cy="305009"/>
              <a:chOff x="1290024" y="1409700"/>
              <a:chExt cx="7945188" cy="406679"/>
            </a:xfrm>
          </p:grpSpPr>
          <p:sp>
            <p:nvSpPr>
              <p:cNvPr id="79" name="TextBox 78">
                <a:extLst>
                  <a:ext uri="{FF2B5EF4-FFF2-40B4-BE49-F238E27FC236}">
                    <a16:creationId xmlns:a16="http://schemas.microsoft.com/office/drawing/2014/main" id="{137EBAA4-DE02-463C-9C4D-3A3A894073F3}"/>
                  </a:ext>
                </a:extLst>
              </p:cNvPr>
              <p:cNvSpPr txBox="1"/>
              <p:nvPr/>
            </p:nvSpPr>
            <p:spPr>
              <a:xfrm>
                <a:off x="12900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1.20</a:t>
                </a:r>
              </a:p>
            </p:txBody>
          </p:sp>
          <p:sp>
            <p:nvSpPr>
              <p:cNvPr id="422" name="TextBox 421">
                <a:extLst>
                  <a:ext uri="{FF2B5EF4-FFF2-40B4-BE49-F238E27FC236}">
                    <a16:creationId xmlns:a16="http://schemas.microsoft.com/office/drawing/2014/main" id="{EA64564C-46F9-4A87-8470-8330C2A518BD}"/>
                  </a:ext>
                </a:extLst>
              </p:cNvPr>
              <p:cNvSpPr txBox="1"/>
              <p:nvPr/>
            </p:nvSpPr>
            <p:spPr>
              <a:xfrm>
                <a:off x="2725123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1.01</a:t>
                </a:r>
              </a:p>
            </p:txBody>
          </p:sp>
          <p:sp>
            <p:nvSpPr>
              <p:cNvPr id="453" name="TextBox 452">
                <a:extLst>
                  <a:ext uri="{FF2B5EF4-FFF2-40B4-BE49-F238E27FC236}">
                    <a16:creationId xmlns:a16="http://schemas.microsoft.com/office/drawing/2014/main" id="{6ED95FB8-A513-4E70-BFC1-F62A161132CE}"/>
                  </a:ext>
                </a:extLst>
              </p:cNvPr>
              <p:cNvSpPr txBox="1"/>
              <p:nvPr/>
            </p:nvSpPr>
            <p:spPr>
              <a:xfrm>
                <a:off x="4160222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1.02</a:t>
                </a:r>
              </a:p>
            </p:txBody>
          </p:sp>
          <p:sp>
            <p:nvSpPr>
              <p:cNvPr id="484" name="TextBox 483">
                <a:extLst>
                  <a:ext uri="{FF2B5EF4-FFF2-40B4-BE49-F238E27FC236}">
                    <a16:creationId xmlns:a16="http://schemas.microsoft.com/office/drawing/2014/main" id="{A9B94890-8FC7-4E6C-A4E2-FDBD45BE711A}"/>
                  </a:ext>
                </a:extLst>
              </p:cNvPr>
              <p:cNvSpPr txBox="1"/>
              <p:nvPr/>
            </p:nvSpPr>
            <p:spPr>
              <a:xfrm>
                <a:off x="55953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0.97</a:t>
                </a:r>
              </a:p>
            </p:txBody>
          </p:sp>
          <p:sp>
            <p:nvSpPr>
              <p:cNvPr id="515" name="TextBox 514">
                <a:extLst>
                  <a:ext uri="{FF2B5EF4-FFF2-40B4-BE49-F238E27FC236}">
                    <a16:creationId xmlns:a16="http://schemas.microsoft.com/office/drawing/2014/main" id="{415DB0F1-2F94-4545-9E16-11226DBF46B6}"/>
                  </a:ext>
                </a:extLst>
              </p:cNvPr>
              <p:cNvSpPr txBox="1"/>
              <p:nvPr/>
            </p:nvSpPr>
            <p:spPr>
              <a:xfrm>
                <a:off x="70304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1.09</a:t>
                </a:r>
              </a:p>
            </p:txBody>
          </p:sp>
          <p:sp>
            <p:nvSpPr>
              <p:cNvPr id="628" name="TextBox 627">
                <a:extLst>
                  <a:ext uri="{FF2B5EF4-FFF2-40B4-BE49-F238E27FC236}">
                    <a16:creationId xmlns:a16="http://schemas.microsoft.com/office/drawing/2014/main" id="{10E3BF71-7BE8-42FC-BA3F-F72F0BCBF0D9}"/>
                  </a:ext>
                </a:extLst>
              </p:cNvPr>
              <p:cNvSpPr txBox="1"/>
              <p:nvPr/>
            </p:nvSpPr>
            <p:spPr>
              <a:xfrm>
                <a:off x="8585033" y="1416269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0.99</a:t>
                </a:r>
              </a:p>
            </p:txBody>
          </p:sp>
        </p:grpSp>
        <p:grpSp>
          <p:nvGrpSpPr>
            <p:cNvPr id="632" name="Group 631">
              <a:extLst>
                <a:ext uri="{FF2B5EF4-FFF2-40B4-BE49-F238E27FC236}">
                  <a16:creationId xmlns:a16="http://schemas.microsoft.com/office/drawing/2014/main" id="{75670E10-A26B-451C-9A0E-5DE9F8B0FA61}"/>
                </a:ext>
              </a:extLst>
            </p:cNvPr>
            <p:cNvGrpSpPr/>
            <p:nvPr/>
          </p:nvGrpSpPr>
          <p:grpSpPr>
            <a:xfrm>
              <a:off x="2680360" y="3267663"/>
              <a:ext cx="5958892" cy="305009"/>
              <a:chOff x="1287813" y="3097767"/>
              <a:chExt cx="7945188" cy="406679"/>
            </a:xfrm>
          </p:grpSpPr>
          <p:sp>
            <p:nvSpPr>
              <p:cNvPr id="89" name="TextBox 88">
                <a:extLst>
                  <a:ext uri="{FF2B5EF4-FFF2-40B4-BE49-F238E27FC236}">
                    <a16:creationId xmlns:a16="http://schemas.microsoft.com/office/drawing/2014/main" id="{CD581525-085E-4679-8D02-B5A7E42ED021}"/>
                  </a:ext>
                </a:extLst>
              </p:cNvPr>
              <p:cNvSpPr txBox="1"/>
              <p:nvPr/>
            </p:nvSpPr>
            <p:spPr>
              <a:xfrm>
                <a:off x="12878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2.30</a:t>
                </a:r>
              </a:p>
            </p:txBody>
          </p:sp>
          <p:sp>
            <p:nvSpPr>
              <p:cNvPr id="423" name="TextBox 422">
                <a:extLst>
                  <a:ext uri="{FF2B5EF4-FFF2-40B4-BE49-F238E27FC236}">
                    <a16:creationId xmlns:a16="http://schemas.microsoft.com/office/drawing/2014/main" id="{D1308F57-0848-499A-BAF7-3341F74A6F3F}"/>
                  </a:ext>
                </a:extLst>
              </p:cNvPr>
              <p:cNvSpPr txBox="1"/>
              <p:nvPr/>
            </p:nvSpPr>
            <p:spPr>
              <a:xfrm>
                <a:off x="2722912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0.99</a:t>
                </a:r>
              </a:p>
            </p:txBody>
          </p:sp>
          <p:sp>
            <p:nvSpPr>
              <p:cNvPr id="454" name="TextBox 453">
                <a:extLst>
                  <a:ext uri="{FF2B5EF4-FFF2-40B4-BE49-F238E27FC236}">
                    <a16:creationId xmlns:a16="http://schemas.microsoft.com/office/drawing/2014/main" id="{3718ACA5-74B7-4ED7-B0FD-14052D80B1B7}"/>
                  </a:ext>
                </a:extLst>
              </p:cNvPr>
              <p:cNvSpPr txBox="1"/>
              <p:nvPr/>
            </p:nvSpPr>
            <p:spPr>
              <a:xfrm>
                <a:off x="4158011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0.98</a:t>
                </a:r>
              </a:p>
            </p:txBody>
          </p:sp>
          <p:sp>
            <p:nvSpPr>
              <p:cNvPr id="485" name="TextBox 484">
                <a:extLst>
                  <a:ext uri="{FF2B5EF4-FFF2-40B4-BE49-F238E27FC236}">
                    <a16:creationId xmlns:a16="http://schemas.microsoft.com/office/drawing/2014/main" id="{5C278DDC-4531-4BB2-8899-E49E902556EE}"/>
                  </a:ext>
                </a:extLst>
              </p:cNvPr>
              <p:cNvSpPr txBox="1"/>
              <p:nvPr/>
            </p:nvSpPr>
            <p:spPr>
              <a:xfrm>
                <a:off x="55931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0.50</a:t>
                </a:r>
              </a:p>
            </p:txBody>
          </p:sp>
          <p:sp>
            <p:nvSpPr>
              <p:cNvPr id="516" name="TextBox 515">
                <a:extLst>
                  <a:ext uri="{FF2B5EF4-FFF2-40B4-BE49-F238E27FC236}">
                    <a16:creationId xmlns:a16="http://schemas.microsoft.com/office/drawing/2014/main" id="{8E796D14-A7C4-4E3B-AE32-93337C037196}"/>
                  </a:ext>
                </a:extLst>
              </p:cNvPr>
              <p:cNvSpPr txBox="1"/>
              <p:nvPr/>
            </p:nvSpPr>
            <p:spPr>
              <a:xfrm>
                <a:off x="70282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1.02</a:t>
                </a:r>
              </a:p>
            </p:txBody>
          </p:sp>
          <p:sp>
            <p:nvSpPr>
              <p:cNvPr id="629" name="TextBox 628">
                <a:extLst>
                  <a:ext uri="{FF2B5EF4-FFF2-40B4-BE49-F238E27FC236}">
                    <a16:creationId xmlns:a16="http://schemas.microsoft.com/office/drawing/2014/main" id="{B6ABD775-E06A-4925-98B3-4F01CA55DCFA}"/>
                  </a:ext>
                </a:extLst>
              </p:cNvPr>
              <p:cNvSpPr txBox="1"/>
              <p:nvPr/>
            </p:nvSpPr>
            <p:spPr>
              <a:xfrm>
                <a:off x="8582822" y="3104336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1.01</a:t>
                </a:r>
              </a:p>
            </p:txBody>
          </p:sp>
        </p:grpSp>
        <p:grpSp>
          <p:nvGrpSpPr>
            <p:cNvPr id="641" name="Group 640">
              <a:extLst>
                <a:ext uri="{FF2B5EF4-FFF2-40B4-BE49-F238E27FC236}">
                  <a16:creationId xmlns:a16="http://schemas.microsoft.com/office/drawing/2014/main" id="{2A48BB6A-72E8-4322-8ED6-EA1A8A743DB5}"/>
                </a:ext>
              </a:extLst>
            </p:cNvPr>
            <p:cNvGrpSpPr/>
            <p:nvPr/>
          </p:nvGrpSpPr>
          <p:grpSpPr>
            <a:xfrm>
              <a:off x="2681812" y="2237731"/>
              <a:ext cx="5958892" cy="305009"/>
              <a:chOff x="1290024" y="1409700"/>
              <a:chExt cx="7945188" cy="406679"/>
            </a:xfrm>
          </p:grpSpPr>
          <p:sp>
            <p:nvSpPr>
              <p:cNvPr id="642" name="TextBox 641">
                <a:extLst>
                  <a:ext uri="{FF2B5EF4-FFF2-40B4-BE49-F238E27FC236}">
                    <a16:creationId xmlns:a16="http://schemas.microsoft.com/office/drawing/2014/main" id="{518AAB59-DFB8-4D88-9AD6-4E37A38921A6}"/>
                  </a:ext>
                </a:extLst>
              </p:cNvPr>
              <p:cNvSpPr txBox="1"/>
              <p:nvPr/>
            </p:nvSpPr>
            <p:spPr>
              <a:xfrm>
                <a:off x="12900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1.20</a:t>
                </a:r>
              </a:p>
            </p:txBody>
          </p:sp>
          <p:sp>
            <p:nvSpPr>
              <p:cNvPr id="643" name="TextBox 642">
                <a:extLst>
                  <a:ext uri="{FF2B5EF4-FFF2-40B4-BE49-F238E27FC236}">
                    <a16:creationId xmlns:a16="http://schemas.microsoft.com/office/drawing/2014/main" id="{C034AAD2-FE49-4E91-BD57-C3852211F049}"/>
                  </a:ext>
                </a:extLst>
              </p:cNvPr>
              <p:cNvSpPr txBox="1"/>
              <p:nvPr/>
            </p:nvSpPr>
            <p:spPr>
              <a:xfrm>
                <a:off x="2725123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1.01</a:t>
                </a:r>
              </a:p>
            </p:txBody>
          </p:sp>
          <p:sp>
            <p:nvSpPr>
              <p:cNvPr id="644" name="TextBox 643">
                <a:extLst>
                  <a:ext uri="{FF2B5EF4-FFF2-40B4-BE49-F238E27FC236}">
                    <a16:creationId xmlns:a16="http://schemas.microsoft.com/office/drawing/2014/main" id="{86B81A57-4F7C-432D-AA19-6B0ABB0CA713}"/>
                  </a:ext>
                </a:extLst>
              </p:cNvPr>
              <p:cNvSpPr txBox="1"/>
              <p:nvPr/>
            </p:nvSpPr>
            <p:spPr>
              <a:xfrm>
                <a:off x="4160222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1.02</a:t>
                </a:r>
              </a:p>
            </p:txBody>
          </p:sp>
          <p:sp>
            <p:nvSpPr>
              <p:cNvPr id="645" name="TextBox 644">
                <a:extLst>
                  <a:ext uri="{FF2B5EF4-FFF2-40B4-BE49-F238E27FC236}">
                    <a16:creationId xmlns:a16="http://schemas.microsoft.com/office/drawing/2014/main" id="{E8AE4BC3-9942-4DCE-A4D5-7EE9C390ED40}"/>
                  </a:ext>
                </a:extLst>
              </p:cNvPr>
              <p:cNvSpPr txBox="1"/>
              <p:nvPr/>
            </p:nvSpPr>
            <p:spPr>
              <a:xfrm>
                <a:off x="55953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0.97</a:t>
                </a:r>
              </a:p>
            </p:txBody>
          </p:sp>
          <p:sp>
            <p:nvSpPr>
              <p:cNvPr id="646" name="TextBox 645">
                <a:extLst>
                  <a:ext uri="{FF2B5EF4-FFF2-40B4-BE49-F238E27FC236}">
                    <a16:creationId xmlns:a16="http://schemas.microsoft.com/office/drawing/2014/main" id="{34CB789F-5A60-491D-B430-302C5C6D92B1}"/>
                  </a:ext>
                </a:extLst>
              </p:cNvPr>
              <p:cNvSpPr txBox="1"/>
              <p:nvPr/>
            </p:nvSpPr>
            <p:spPr>
              <a:xfrm>
                <a:off x="7030424" y="1409700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1.09</a:t>
                </a:r>
              </a:p>
            </p:txBody>
          </p:sp>
          <p:sp>
            <p:nvSpPr>
              <p:cNvPr id="647" name="TextBox 646">
                <a:extLst>
                  <a:ext uri="{FF2B5EF4-FFF2-40B4-BE49-F238E27FC236}">
                    <a16:creationId xmlns:a16="http://schemas.microsoft.com/office/drawing/2014/main" id="{1EAE7381-CCDF-46C4-A177-275DC533DCF6}"/>
                  </a:ext>
                </a:extLst>
              </p:cNvPr>
              <p:cNvSpPr txBox="1"/>
              <p:nvPr/>
            </p:nvSpPr>
            <p:spPr>
              <a:xfrm>
                <a:off x="8585033" y="1416269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0.99</a:t>
                </a:r>
              </a:p>
            </p:txBody>
          </p:sp>
        </p:grpSp>
        <p:grpSp>
          <p:nvGrpSpPr>
            <p:cNvPr id="648" name="Group 647">
              <a:extLst>
                <a:ext uri="{FF2B5EF4-FFF2-40B4-BE49-F238E27FC236}">
                  <a16:creationId xmlns:a16="http://schemas.microsoft.com/office/drawing/2014/main" id="{71B67E31-F9E5-4AEF-BF2D-9B7E1E7C2AA7}"/>
                </a:ext>
              </a:extLst>
            </p:cNvPr>
            <p:cNvGrpSpPr/>
            <p:nvPr/>
          </p:nvGrpSpPr>
          <p:grpSpPr>
            <a:xfrm>
              <a:off x="2674999" y="2887438"/>
              <a:ext cx="5958892" cy="305009"/>
              <a:chOff x="1287813" y="3097767"/>
              <a:chExt cx="7945188" cy="406679"/>
            </a:xfrm>
          </p:grpSpPr>
          <p:sp>
            <p:nvSpPr>
              <p:cNvPr id="649" name="TextBox 648">
                <a:extLst>
                  <a:ext uri="{FF2B5EF4-FFF2-40B4-BE49-F238E27FC236}">
                    <a16:creationId xmlns:a16="http://schemas.microsoft.com/office/drawing/2014/main" id="{154FB3E6-2A94-4F3E-9518-A091D65A0B37}"/>
                  </a:ext>
                </a:extLst>
              </p:cNvPr>
              <p:cNvSpPr txBox="1"/>
              <p:nvPr/>
            </p:nvSpPr>
            <p:spPr>
              <a:xfrm>
                <a:off x="12878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2.30</a:t>
                </a:r>
              </a:p>
            </p:txBody>
          </p:sp>
          <p:sp>
            <p:nvSpPr>
              <p:cNvPr id="650" name="TextBox 649">
                <a:extLst>
                  <a:ext uri="{FF2B5EF4-FFF2-40B4-BE49-F238E27FC236}">
                    <a16:creationId xmlns:a16="http://schemas.microsoft.com/office/drawing/2014/main" id="{44D47A2A-0BA0-48EB-895E-1720DD1A4F98}"/>
                  </a:ext>
                </a:extLst>
              </p:cNvPr>
              <p:cNvSpPr txBox="1"/>
              <p:nvPr/>
            </p:nvSpPr>
            <p:spPr>
              <a:xfrm>
                <a:off x="2722912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0.99</a:t>
                </a:r>
              </a:p>
            </p:txBody>
          </p:sp>
          <p:sp>
            <p:nvSpPr>
              <p:cNvPr id="651" name="TextBox 650">
                <a:extLst>
                  <a:ext uri="{FF2B5EF4-FFF2-40B4-BE49-F238E27FC236}">
                    <a16:creationId xmlns:a16="http://schemas.microsoft.com/office/drawing/2014/main" id="{7857357E-D55E-4F8E-843B-7BC118881C11}"/>
                  </a:ext>
                </a:extLst>
              </p:cNvPr>
              <p:cNvSpPr txBox="1"/>
              <p:nvPr/>
            </p:nvSpPr>
            <p:spPr>
              <a:xfrm>
                <a:off x="4158011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0.98</a:t>
                </a:r>
              </a:p>
            </p:txBody>
          </p:sp>
          <p:sp>
            <p:nvSpPr>
              <p:cNvPr id="652" name="TextBox 651">
                <a:extLst>
                  <a:ext uri="{FF2B5EF4-FFF2-40B4-BE49-F238E27FC236}">
                    <a16:creationId xmlns:a16="http://schemas.microsoft.com/office/drawing/2014/main" id="{8B8ACC24-DE25-4196-BC07-EEE5DBE9FF06}"/>
                  </a:ext>
                </a:extLst>
              </p:cNvPr>
              <p:cNvSpPr txBox="1"/>
              <p:nvPr/>
            </p:nvSpPr>
            <p:spPr>
              <a:xfrm>
                <a:off x="55931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0.50</a:t>
                </a:r>
              </a:p>
            </p:txBody>
          </p:sp>
          <p:sp>
            <p:nvSpPr>
              <p:cNvPr id="653" name="TextBox 652">
                <a:extLst>
                  <a:ext uri="{FF2B5EF4-FFF2-40B4-BE49-F238E27FC236}">
                    <a16:creationId xmlns:a16="http://schemas.microsoft.com/office/drawing/2014/main" id="{BF464F0A-9356-4B20-B2FE-D1134C7B8541}"/>
                  </a:ext>
                </a:extLst>
              </p:cNvPr>
              <p:cNvSpPr txBox="1"/>
              <p:nvPr/>
            </p:nvSpPr>
            <p:spPr>
              <a:xfrm>
                <a:off x="7028213" y="3097767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1.02</a:t>
                </a:r>
              </a:p>
            </p:txBody>
          </p:sp>
          <p:sp>
            <p:nvSpPr>
              <p:cNvPr id="654" name="TextBox 653">
                <a:extLst>
                  <a:ext uri="{FF2B5EF4-FFF2-40B4-BE49-F238E27FC236}">
                    <a16:creationId xmlns:a16="http://schemas.microsoft.com/office/drawing/2014/main" id="{6BA59E94-0D1E-4F9F-962B-93E09DCC3990}"/>
                  </a:ext>
                </a:extLst>
              </p:cNvPr>
              <p:cNvSpPr txBox="1"/>
              <p:nvPr/>
            </p:nvSpPr>
            <p:spPr>
              <a:xfrm>
                <a:off x="8582822" y="3104336"/>
                <a:ext cx="650179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defTabSz="685800"/>
                <a:r>
                  <a:rPr lang="en-US" sz="1350" dirty="0">
                    <a:solidFill>
                      <a:srgbClr val="FFFFFF"/>
                    </a:solidFill>
                    <a:cs typeface="Arial" pitchFamily="34" charset="0"/>
                  </a:rPr>
                  <a:t>1.01</a:t>
                </a:r>
              </a:p>
            </p:txBody>
          </p:sp>
        </p:grpSp>
        <p:grpSp>
          <p:nvGrpSpPr>
            <p:cNvPr id="656" name="Group 655">
              <a:extLst>
                <a:ext uri="{FF2B5EF4-FFF2-40B4-BE49-F238E27FC236}">
                  <a16:creationId xmlns:a16="http://schemas.microsoft.com/office/drawing/2014/main" id="{EF089247-F80B-4D2C-8C8E-0FB58E549E71}"/>
                </a:ext>
              </a:extLst>
            </p:cNvPr>
            <p:cNvGrpSpPr/>
            <p:nvPr/>
          </p:nvGrpSpPr>
          <p:grpSpPr>
            <a:xfrm>
              <a:off x="3276601" y="2258786"/>
              <a:ext cx="1149208" cy="1028700"/>
              <a:chOff x="652123" y="1752600"/>
              <a:chExt cx="1532277" cy="1371600"/>
            </a:xfrm>
          </p:grpSpPr>
          <p:cxnSp>
            <p:nvCxnSpPr>
              <p:cNvPr id="657" name="Straight Arrow Connector 656">
                <a:extLst>
                  <a:ext uri="{FF2B5EF4-FFF2-40B4-BE49-F238E27FC236}">
                    <a16:creationId xmlns:a16="http://schemas.microsoft.com/office/drawing/2014/main" id="{E5636445-D3E7-4026-BC0E-33B893C3E4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 flipV="1">
                <a:off x="652123" y="1867441"/>
                <a:ext cx="142075" cy="18288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9274AB02-1C02-4296-A00D-7AEC570CF0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83232" y="31242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62" name="Straight Arrow Connector 661">
                <a:extLst>
                  <a:ext uri="{FF2B5EF4-FFF2-40B4-BE49-F238E27FC236}">
                    <a16:creationId xmlns:a16="http://schemas.microsoft.com/office/drawing/2014/main" id="{7EE4A4FA-F50C-4C39-ACB2-F817426890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70532" y="17526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grpSp>
          <p:nvGrpSpPr>
            <p:cNvPr id="663" name="Group 662">
              <a:extLst>
                <a:ext uri="{FF2B5EF4-FFF2-40B4-BE49-F238E27FC236}">
                  <a16:creationId xmlns:a16="http://schemas.microsoft.com/office/drawing/2014/main" id="{EB306B11-1077-404C-8B20-F152B6A5860D}"/>
                </a:ext>
              </a:extLst>
            </p:cNvPr>
            <p:cNvGrpSpPr/>
            <p:nvPr/>
          </p:nvGrpSpPr>
          <p:grpSpPr>
            <a:xfrm>
              <a:off x="5338414" y="2258786"/>
              <a:ext cx="165164" cy="1028700"/>
              <a:chOff x="1970532" y="1752600"/>
              <a:chExt cx="220218" cy="1371600"/>
            </a:xfrm>
          </p:grpSpPr>
          <p:cxnSp>
            <p:nvCxnSpPr>
              <p:cNvPr id="668" name="Straight Arrow Connector 667">
                <a:extLst>
                  <a:ext uri="{FF2B5EF4-FFF2-40B4-BE49-F238E27FC236}">
                    <a16:creationId xmlns:a16="http://schemas.microsoft.com/office/drawing/2014/main" id="{ACD403E6-EA82-4858-B420-1D8B353A71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89582" y="31242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69" name="Straight Arrow Connector 668">
                <a:extLst>
                  <a:ext uri="{FF2B5EF4-FFF2-40B4-BE49-F238E27FC236}">
                    <a16:creationId xmlns:a16="http://schemas.microsoft.com/office/drawing/2014/main" id="{A1A8748D-DE2D-4862-972F-9353ED5700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70532" y="17526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grpSp>
          <p:nvGrpSpPr>
            <p:cNvPr id="670" name="Group 669">
              <a:extLst>
                <a:ext uri="{FF2B5EF4-FFF2-40B4-BE49-F238E27FC236}">
                  <a16:creationId xmlns:a16="http://schemas.microsoft.com/office/drawing/2014/main" id="{D8275180-80E3-48FD-84F7-20E1C11E85E4}"/>
                </a:ext>
              </a:extLst>
            </p:cNvPr>
            <p:cNvGrpSpPr/>
            <p:nvPr/>
          </p:nvGrpSpPr>
          <p:grpSpPr>
            <a:xfrm>
              <a:off x="5439984" y="3073118"/>
              <a:ext cx="1141366" cy="214368"/>
              <a:chOff x="662579" y="2838376"/>
              <a:chExt cx="1521821" cy="285824"/>
            </a:xfrm>
          </p:grpSpPr>
          <p:cxnSp>
            <p:nvCxnSpPr>
              <p:cNvPr id="672" name="Straight Arrow Connector 671">
                <a:extLst>
                  <a:ext uri="{FF2B5EF4-FFF2-40B4-BE49-F238E27FC236}">
                    <a16:creationId xmlns:a16="http://schemas.microsoft.com/office/drawing/2014/main" id="{0FEF5DE7-AF81-4BB5-93AA-7932B04BC05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662579" y="2838376"/>
                <a:ext cx="156131" cy="18288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FD275CC0-782E-4A61-A844-0D9C6DA4DC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83232" y="31242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grpSp>
          <p:nvGrpSpPr>
            <p:cNvPr id="677" name="Group 676">
              <a:extLst>
                <a:ext uri="{FF2B5EF4-FFF2-40B4-BE49-F238E27FC236}">
                  <a16:creationId xmlns:a16="http://schemas.microsoft.com/office/drawing/2014/main" id="{90D2DC40-4FD4-40B3-A46D-75392316A5FE}"/>
                </a:ext>
              </a:extLst>
            </p:cNvPr>
            <p:cNvGrpSpPr/>
            <p:nvPr/>
          </p:nvGrpSpPr>
          <p:grpSpPr>
            <a:xfrm>
              <a:off x="6505149" y="2258786"/>
              <a:ext cx="1139683" cy="437603"/>
              <a:chOff x="652123" y="1752600"/>
              <a:chExt cx="1519577" cy="583471"/>
            </a:xfrm>
          </p:grpSpPr>
          <p:cxnSp>
            <p:nvCxnSpPr>
              <p:cNvPr id="678" name="Straight Arrow Connector 677">
                <a:extLst>
                  <a:ext uri="{FF2B5EF4-FFF2-40B4-BE49-F238E27FC236}">
                    <a16:creationId xmlns:a16="http://schemas.microsoft.com/office/drawing/2014/main" id="{BE6E318B-78E8-4C2C-A2C3-980031B808F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 flipV="1">
                <a:off x="652123" y="1867441"/>
                <a:ext cx="142075" cy="18288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80" name="Straight Arrow Connector 679">
                <a:extLst>
                  <a:ext uri="{FF2B5EF4-FFF2-40B4-BE49-F238E27FC236}">
                    <a16:creationId xmlns:a16="http://schemas.microsoft.com/office/drawing/2014/main" id="{32259705-9F38-4B55-8742-7A57C3F7B8E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378670" y="2153191"/>
                <a:ext cx="161311" cy="18288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  <p:cxnSp>
            <p:nvCxnSpPr>
              <p:cNvPr id="683" name="Straight Arrow Connector 682">
                <a:extLst>
                  <a:ext uri="{FF2B5EF4-FFF2-40B4-BE49-F238E27FC236}">
                    <a16:creationId xmlns:a16="http://schemas.microsoft.com/office/drawing/2014/main" id="{8ED0B8F6-D2A2-47D6-B37A-92306C2D07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1970532" y="1752600"/>
                <a:ext cx="201168" cy="0"/>
              </a:xfrm>
              <a:prstGeom prst="straightConnector1">
                <a:avLst/>
              </a:prstGeom>
              <a:noFill/>
              <a:ln w="25400" cap="flat" cmpd="sng" algn="ctr">
                <a:solidFill>
                  <a:srgbClr val="00B050"/>
                </a:solidFill>
                <a:prstDash val="solid"/>
                <a:round/>
                <a:headEnd type="none" w="med" len="med"/>
                <a:tailEnd type="triangle"/>
              </a:ln>
              <a:effectLst/>
            </p:spPr>
          </p:cxnSp>
        </p:grpSp>
        <p:cxnSp>
          <p:nvCxnSpPr>
            <p:cNvPr id="691" name="Straight Arrow Connector 690">
              <a:extLst>
                <a:ext uri="{FF2B5EF4-FFF2-40B4-BE49-F238E27FC236}">
                  <a16:creationId xmlns:a16="http://schemas.microsoft.com/office/drawing/2014/main" id="{FA47B093-B0BE-46EE-BA0F-729D1CE3500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744849" y="2782661"/>
              <a:ext cx="150876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692" name="Straight Arrow Connector 691">
              <a:extLst>
                <a:ext uri="{FF2B5EF4-FFF2-40B4-BE49-F238E27FC236}">
                  <a16:creationId xmlns:a16="http://schemas.microsoft.com/office/drawing/2014/main" id="{EBC4521C-09D9-4103-96B3-65A5F6E699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821174" y="2782661"/>
              <a:ext cx="150876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693" name="Straight Arrow Connector 692">
              <a:extLst>
                <a:ext uri="{FF2B5EF4-FFF2-40B4-BE49-F238E27FC236}">
                  <a16:creationId xmlns:a16="http://schemas.microsoft.com/office/drawing/2014/main" id="{98182DF9-50D3-4662-A532-8BAABBC120E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40624" y="2782661"/>
              <a:ext cx="150876" cy="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sp>
          <p:nvSpPr>
            <p:cNvPr id="355" name="Oval 354">
              <a:extLst>
                <a:ext uri="{FF2B5EF4-FFF2-40B4-BE49-F238E27FC236}">
                  <a16:creationId xmlns:a16="http://schemas.microsoft.com/office/drawing/2014/main" id="{D88DF082-4734-43D9-ADC1-D71FAF9DAC56}"/>
                </a:ext>
              </a:extLst>
            </p:cNvPr>
            <p:cNvSpPr/>
            <p:nvPr/>
          </p:nvSpPr>
          <p:spPr bwMode="auto">
            <a:xfrm>
              <a:off x="167019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197" name="Oval 196">
              <a:extLst>
                <a:ext uri="{FF2B5EF4-FFF2-40B4-BE49-F238E27FC236}">
                  <a16:creationId xmlns:a16="http://schemas.microsoft.com/office/drawing/2014/main" id="{E6BEA418-DC3D-4FE1-BFA2-90DFAFA93102}"/>
                </a:ext>
              </a:extLst>
            </p:cNvPr>
            <p:cNvSpPr/>
            <p:nvPr/>
          </p:nvSpPr>
          <p:spPr bwMode="auto">
            <a:xfrm>
              <a:off x="222264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00" name="Oval 199">
              <a:extLst>
                <a:ext uri="{FF2B5EF4-FFF2-40B4-BE49-F238E27FC236}">
                  <a16:creationId xmlns:a16="http://schemas.microsoft.com/office/drawing/2014/main" id="{62E02FBD-85AA-49B2-A7B8-5F307ECCE73E}"/>
                </a:ext>
              </a:extLst>
            </p:cNvPr>
            <p:cNvSpPr/>
            <p:nvPr/>
          </p:nvSpPr>
          <p:spPr bwMode="auto">
            <a:xfrm>
              <a:off x="277509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201" name="Oval 200">
              <a:extLst>
                <a:ext uri="{FF2B5EF4-FFF2-40B4-BE49-F238E27FC236}">
                  <a16:creationId xmlns:a16="http://schemas.microsoft.com/office/drawing/2014/main" id="{06CF7F1B-3135-4C78-A715-841988A658C3}"/>
                </a:ext>
              </a:extLst>
            </p:cNvPr>
            <p:cNvSpPr/>
            <p:nvPr/>
          </p:nvSpPr>
          <p:spPr bwMode="auto">
            <a:xfrm>
              <a:off x="332754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2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03" name="Oval 202">
              <a:extLst>
                <a:ext uri="{FF2B5EF4-FFF2-40B4-BE49-F238E27FC236}">
                  <a16:creationId xmlns:a16="http://schemas.microsoft.com/office/drawing/2014/main" id="{F846082F-9626-40E8-BA84-AC10B03571D9}"/>
                </a:ext>
              </a:extLst>
            </p:cNvPr>
            <p:cNvSpPr/>
            <p:nvPr/>
          </p:nvSpPr>
          <p:spPr bwMode="auto">
            <a:xfrm>
              <a:off x="386094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204" name="Oval 203">
              <a:extLst>
                <a:ext uri="{FF2B5EF4-FFF2-40B4-BE49-F238E27FC236}">
                  <a16:creationId xmlns:a16="http://schemas.microsoft.com/office/drawing/2014/main" id="{3BF5FF5C-C9E0-416D-8727-784531CAF798}"/>
                </a:ext>
              </a:extLst>
            </p:cNvPr>
            <p:cNvSpPr/>
            <p:nvPr/>
          </p:nvSpPr>
          <p:spPr bwMode="auto">
            <a:xfrm>
              <a:off x="441339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3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06" name="Oval 205">
              <a:extLst>
                <a:ext uri="{FF2B5EF4-FFF2-40B4-BE49-F238E27FC236}">
                  <a16:creationId xmlns:a16="http://schemas.microsoft.com/office/drawing/2014/main" id="{9728F4F4-98B1-4F46-83F4-602DB60F7B4F}"/>
                </a:ext>
              </a:extLst>
            </p:cNvPr>
            <p:cNvSpPr/>
            <p:nvPr/>
          </p:nvSpPr>
          <p:spPr bwMode="auto">
            <a:xfrm>
              <a:off x="492774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4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207" name="Oval 206">
              <a:extLst>
                <a:ext uri="{FF2B5EF4-FFF2-40B4-BE49-F238E27FC236}">
                  <a16:creationId xmlns:a16="http://schemas.microsoft.com/office/drawing/2014/main" id="{734CBECD-A3EC-4DFB-BC16-9573A9A26225}"/>
                </a:ext>
              </a:extLst>
            </p:cNvPr>
            <p:cNvSpPr/>
            <p:nvPr/>
          </p:nvSpPr>
          <p:spPr bwMode="auto">
            <a:xfrm>
              <a:off x="548019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4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09" name="Oval 208">
              <a:extLst>
                <a:ext uri="{FF2B5EF4-FFF2-40B4-BE49-F238E27FC236}">
                  <a16:creationId xmlns:a16="http://schemas.microsoft.com/office/drawing/2014/main" id="{38B75942-138A-49E1-8361-376FA5F8357E}"/>
                </a:ext>
              </a:extLst>
            </p:cNvPr>
            <p:cNvSpPr/>
            <p:nvPr/>
          </p:nvSpPr>
          <p:spPr bwMode="auto">
            <a:xfrm>
              <a:off x="5985018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5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210" name="Oval 209">
              <a:extLst>
                <a:ext uri="{FF2B5EF4-FFF2-40B4-BE49-F238E27FC236}">
                  <a16:creationId xmlns:a16="http://schemas.microsoft.com/office/drawing/2014/main" id="{EE8B68F9-52B9-44A9-9F20-FBD6D76E54AA}"/>
                </a:ext>
              </a:extLst>
            </p:cNvPr>
            <p:cNvSpPr/>
            <p:nvPr/>
          </p:nvSpPr>
          <p:spPr bwMode="auto">
            <a:xfrm>
              <a:off x="6537468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5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F20FFB6E-2B8E-44D9-87F5-DB52FAF89391}"/>
                </a:ext>
              </a:extLst>
            </p:cNvPr>
            <p:cNvSpPr/>
            <p:nvPr/>
          </p:nvSpPr>
          <p:spPr bwMode="auto">
            <a:xfrm>
              <a:off x="704229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6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213" name="Oval 212">
              <a:extLst>
                <a:ext uri="{FF2B5EF4-FFF2-40B4-BE49-F238E27FC236}">
                  <a16:creationId xmlns:a16="http://schemas.microsoft.com/office/drawing/2014/main" id="{D35054F8-D4AC-41C1-A1F8-F46876EB5D98}"/>
                </a:ext>
              </a:extLst>
            </p:cNvPr>
            <p:cNvSpPr/>
            <p:nvPr/>
          </p:nvSpPr>
          <p:spPr bwMode="auto">
            <a:xfrm>
              <a:off x="7594743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6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1:03</a:t>
              </a:r>
            </a:p>
          </p:txBody>
        </p:sp>
        <p:sp>
          <p:nvSpPr>
            <p:cNvPr id="218" name="Oval 217">
              <a:extLst>
                <a:ext uri="{FF2B5EF4-FFF2-40B4-BE49-F238E27FC236}">
                  <a16:creationId xmlns:a16="http://schemas.microsoft.com/office/drawing/2014/main" id="{CDF2719A-816D-483D-8FE2-03DF6ED61DB8}"/>
                </a:ext>
              </a:extLst>
            </p:cNvPr>
            <p:cNvSpPr/>
            <p:nvPr/>
          </p:nvSpPr>
          <p:spPr bwMode="auto">
            <a:xfrm>
              <a:off x="8175768" y="1204934"/>
              <a:ext cx="358632" cy="457833"/>
            </a:xfrm>
            <a:prstGeom prst="ellipse">
              <a:avLst/>
            </a:prstGeom>
            <a:noFill/>
            <a:ln w="25400" cap="flat" cmpd="sng" algn="ctr">
              <a:solidFill>
                <a:srgbClr val="FFFF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68580" tIns="34290" rIns="68580" bIns="34290" numCol="1" rtlCol="0" anchor="ctr" anchorCtr="0" compatLnSpc="1">
              <a:prstTxWarp prst="textNoShape">
                <a:avLst/>
              </a:prstTxWarp>
            </a:bodyPr>
            <a:lstStyle/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7</a:t>
              </a:r>
            </a:p>
            <a:p>
              <a:pPr defTabSz="685800"/>
              <a:r>
                <a:rPr lang="en-US" sz="1350" dirty="0">
                  <a:solidFill>
                    <a:srgbClr val="FFFFFF"/>
                  </a:solidFill>
                  <a:cs typeface="Arial" pitchFamily="34" charset="0"/>
                </a:rPr>
                <a:t>1:01</a:t>
              </a: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BD26BE9-9035-43F7-BAEA-238B8876AB2E}"/>
                </a:ext>
              </a:extLst>
            </p:cNvPr>
            <p:cNvSpPr txBox="1"/>
            <p:nvPr/>
          </p:nvSpPr>
          <p:spPr>
            <a:xfrm>
              <a:off x="419100" y="1725385"/>
              <a:ext cx="1334020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>
                  <a:solidFill>
                    <a:srgbClr val="FF00FF"/>
                  </a:solidFill>
                  <a:latin typeface="Times New Roman"/>
                </a:rPr>
                <a:t>Price(t, stock 0):</a:t>
              </a:r>
            </a:p>
          </p:txBody>
        </p:sp>
        <p:sp>
          <p:nvSpPr>
            <p:cNvPr id="222" name="TextBox 221">
              <a:extLst>
                <a:ext uri="{FF2B5EF4-FFF2-40B4-BE49-F238E27FC236}">
                  <a16:creationId xmlns:a16="http://schemas.microsoft.com/office/drawing/2014/main" id="{AFCD0CF7-901B-4542-96CA-FAD9507B3452}"/>
                </a:ext>
              </a:extLst>
            </p:cNvPr>
            <p:cNvSpPr txBox="1"/>
            <p:nvPr/>
          </p:nvSpPr>
          <p:spPr>
            <a:xfrm>
              <a:off x="419100" y="2630260"/>
              <a:ext cx="655949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>
                  <a:solidFill>
                    <a:srgbClr val="FFC000"/>
                  </a:solidFill>
                  <a:latin typeface="Times New Roman"/>
                </a:rPr>
                <a:t>cash(t)</a:t>
              </a:r>
            </a:p>
          </p:txBody>
        </p:sp>
        <p:sp>
          <p:nvSpPr>
            <p:cNvPr id="223" name="TextBox 222">
              <a:extLst>
                <a:ext uri="{FF2B5EF4-FFF2-40B4-BE49-F238E27FC236}">
                  <a16:creationId xmlns:a16="http://schemas.microsoft.com/office/drawing/2014/main" id="{753ED9CB-47FF-4CD0-A406-A4D55B8CCAA7}"/>
                </a:ext>
              </a:extLst>
            </p:cNvPr>
            <p:cNvSpPr txBox="1"/>
            <p:nvPr/>
          </p:nvSpPr>
          <p:spPr>
            <a:xfrm>
              <a:off x="419100" y="3563710"/>
              <a:ext cx="1334020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>
                  <a:solidFill>
                    <a:srgbClr val="FF00FF"/>
                  </a:solidFill>
                  <a:latin typeface="Times New Roman"/>
                </a:rPr>
                <a:t>Price(t, stock 2):</a:t>
              </a:r>
            </a:p>
          </p:txBody>
        </p:sp>
        <p:sp>
          <p:nvSpPr>
            <p:cNvPr id="224" name="TextBox 223">
              <a:extLst>
                <a:ext uri="{FF2B5EF4-FFF2-40B4-BE49-F238E27FC236}">
                  <a16:creationId xmlns:a16="http://schemas.microsoft.com/office/drawing/2014/main" id="{D22FC94F-19A2-4698-AB76-0113AD31EA65}"/>
                </a:ext>
              </a:extLst>
            </p:cNvPr>
            <p:cNvSpPr txBox="1"/>
            <p:nvPr/>
          </p:nvSpPr>
          <p:spPr>
            <a:xfrm>
              <a:off x="419101" y="2096860"/>
              <a:ext cx="1257075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 err="1">
                  <a:solidFill>
                    <a:srgbClr val="00FFFF"/>
                  </a:solidFill>
                  <a:latin typeface="Times New Roman"/>
                </a:rPr>
                <a:t>subI</a:t>
              </a:r>
              <a:r>
                <a:rPr lang="en-US" sz="1350" dirty="0">
                  <a:solidFill>
                    <a:srgbClr val="00FFFF"/>
                  </a:solidFill>
                  <a:latin typeface="Times New Roman"/>
                </a:rPr>
                <a:t>(t, stock s):</a:t>
              </a:r>
            </a:p>
          </p:txBody>
        </p:sp>
        <p:sp>
          <p:nvSpPr>
            <p:cNvPr id="225" name="TextBox 224">
              <a:extLst>
                <a:ext uri="{FF2B5EF4-FFF2-40B4-BE49-F238E27FC236}">
                  <a16:creationId xmlns:a16="http://schemas.microsoft.com/office/drawing/2014/main" id="{9BA5B515-C7EE-4C8E-AFA9-E0D7FD5A78B2}"/>
                </a:ext>
              </a:extLst>
            </p:cNvPr>
            <p:cNvSpPr txBox="1"/>
            <p:nvPr/>
          </p:nvSpPr>
          <p:spPr>
            <a:xfrm>
              <a:off x="419101" y="3154135"/>
              <a:ext cx="1276311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 err="1">
                  <a:solidFill>
                    <a:srgbClr val="00FFFF"/>
                  </a:solidFill>
                  <a:latin typeface="Times New Roman"/>
                </a:rPr>
                <a:t>subI</a:t>
              </a:r>
              <a:r>
                <a:rPr lang="en-US" sz="1350" dirty="0">
                  <a:solidFill>
                    <a:srgbClr val="00FFFF"/>
                  </a:solidFill>
                  <a:latin typeface="Times New Roman"/>
                </a:rPr>
                <a:t>(t, stock 2):</a:t>
              </a:r>
            </a:p>
          </p:txBody>
        </p:sp>
        <p:sp>
          <p:nvSpPr>
            <p:cNvPr id="226" name="TextBox 225">
              <a:extLst>
                <a:ext uri="{FF2B5EF4-FFF2-40B4-BE49-F238E27FC236}">
                  <a16:creationId xmlns:a16="http://schemas.microsoft.com/office/drawing/2014/main" id="{4CC62AC3-2727-4C32-A06C-B7A9A7372E7E}"/>
                </a:ext>
              </a:extLst>
            </p:cNvPr>
            <p:cNvSpPr txBox="1"/>
            <p:nvPr/>
          </p:nvSpPr>
          <p:spPr>
            <a:xfrm>
              <a:off x="419100" y="1344385"/>
              <a:ext cx="683520" cy="30008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 defTabSz="685800" fontAlgn="auto">
                <a:spcBef>
                  <a:spcPts val="0"/>
                </a:spcBef>
                <a:spcAft>
                  <a:spcPts val="0"/>
                </a:spcAft>
              </a:pPr>
              <a:r>
                <a:rPr lang="en-US" sz="1350" dirty="0">
                  <a:solidFill>
                    <a:srgbClr val="FFFF00"/>
                  </a:solidFill>
                  <a:latin typeface="Times New Roman"/>
                </a:rPr>
                <a:t>Time t:</a:t>
              </a: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AB862A2E-4547-4A7A-891D-9CDB4581BB2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flipV="1">
              <a:off x="5967940" y="2893556"/>
              <a:ext cx="106556" cy="13716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E0E627B2-C14A-418B-A674-DDA9D8C6764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7583460" y="3064054"/>
              <a:ext cx="120983" cy="137160"/>
            </a:xfrm>
            <a:prstGeom prst="straightConnector1">
              <a:avLst/>
            </a:prstGeom>
            <a:noFill/>
            <a:ln w="25400" cap="flat" cmpd="sng" algn="ctr">
              <a:solidFill>
                <a:srgbClr val="00B050"/>
              </a:solidFill>
              <a:prstDash val="solid"/>
              <a:round/>
              <a:headEnd type="none" w="med" len="med"/>
              <a:tailEnd type="triangle"/>
            </a:ln>
            <a:effectLst/>
          </p:spPr>
        </p:cxnSp>
      </p:grpSp>
      <p:pic>
        <p:nvPicPr>
          <p:cNvPr id="293" name="Picture 292">
            <a:extLst>
              <a:ext uri="{FF2B5EF4-FFF2-40B4-BE49-F238E27FC236}">
                <a16:creationId xmlns:a16="http://schemas.microsoft.com/office/drawing/2014/main" id="{09B1FEC6-3521-44B7-990E-57CDCFF413A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05050" y="352425"/>
            <a:ext cx="4095750" cy="714375"/>
          </a:xfrm>
          <a:prstGeom prst="rect">
            <a:avLst/>
          </a:prstGeo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EEB0894-F90C-4EA8-8136-655E3119914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0759" y="3962400"/>
            <a:ext cx="9144000" cy="45292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07244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6" grpId="0" animBg="1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Oh, the Places You'll Go! Lenticular Edition by Dr. Seuss: 9780593119150 |  PenguinRandomHouse.com: Books">
            <a:extLst>
              <a:ext uri="{FF2B5EF4-FFF2-40B4-BE49-F238E27FC236}">
                <a16:creationId xmlns:a16="http://schemas.microsoft.com/office/drawing/2014/main" id="{E2EBA17C-3DEF-46BC-8386-22351CF92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68419" y="2419350"/>
            <a:ext cx="3162300" cy="428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2">
            <a:extLst>
              <a:ext uri="{FF2B5EF4-FFF2-40B4-BE49-F238E27FC236}">
                <a16:creationId xmlns:a16="http://schemas.microsoft.com/office/drawing/2014/main" id="{CCDA45BE-FE27-43BB-9FDE-73B7FABBC594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Non-Graph Dynamic Programming.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9BAFB02-7829-45B7-8735-CC6A1FCD8F2B}"/>
              </a:ext>
            </a:extLst>
          </p:cNvPr>
          <p:cNvGrpSpPr/>
          <p:nvPr/>
        </p:nvGrpSpPr>
        <p:grpSpPr>
          <a:xfrm>
            <a:off x="4402623" y="3219450"/>
            <a:ext cx="2379177" cy="523220"/>
            <a:chOff x="1760555" y="1819275"/>
            <a:chExt cx="2379177" cy="523220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7A2A84-9A0B-47CB-8B60-C04957E24650}"/>
                </a:ext>
              </a:extLst>
            </p:cNvPr>
            <p:cNvCxnSpPr/>
            <p:nvPr/>
          </p:nvCxnSpPr>
          <p:spPr bwMode="auto">
            <a:xfrm flipV="1">
              <a:off x="2378638" y="1828800"/>
              <a:ext cx="419320" cy="104549"/>
            </a:xfrm>
            <a:prstGeom prst="lin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BA81B13-C480-400E-B648-700CD7A5A9E0}"/>
                </a:ext>
              </a:extLst>
            </p:cNvPr>
            <p:cNvSpPr/>
            <p:nvPr/>
          </p:nvSpPr>
          <p:spPr>
            <a:xfrm>
              <a:off x="1760555" y="1819275"/>
              <a:ext cx="2379177" cy="523220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 w="9525">
                    <a:solidFill>
                      <a:srgbClr val="000066"/>
                    </a:solidFill>
                    <a:prstDash val="solid"/>
                  </a:ln>
                  <a:solidFill>
                    <a:srgbClr val="00FFFF">
                      <a:lumMod val="75000"/>
                    </a:srgbClr>
                  </a:solidFill>
                  <a:effectLst>
                    <a:outerShdw blurRad="12700" dist="38100" dir="2700000" algn="tl" rotWithShape="0">
                      <a:srgbClr val="FFCAAA">
                        <a:lumMod val="60000"/>
                        <a:lumOff val="40000"/>
                      </a:srgbClr>
                    </a:outerShdw>
                  </a:effectLst>
                  <a:uLnTx/>
                  <a:uFillTx/>
                  <a:latin typeface="Snap ITC" panose="04040A07060A02020202" pitchFamily="82" charset="0"/>
                  <a:ea typeface="+mn-ea"/>
                  <a:cs typeface="+mn-cs"/>
                </a:rPr>
                <a:t>might</a:t>
              </a:r>
              <a:endParaRPr kumimoji="0" lang="en-US" sz="2800" b="1" i="0" u="none" strike="noStrike" kern="1200" cap="none" spc="0" normalizeH="0" baseline="0" noProof="0" dirty="0">
                <a:ln w="9525">
                  <a:solidFill>
                    <a:srgbClr val="000066"/>
                  </a:solidFill>
                  <a:prstDash val="solid"/>
                </a:ln>
                <a:solidFill>
                  <a:srgbClr val="00FFFF">
                    <a:lumMod val="75000"/>
                  </a:srgbClr>
                </a:solidFill>
                <a:effectLst>
                  <a:outerShdw blurRad="12700" dist="38100" dir="2700000" algn="tl" rotWithShape="0">
                    <a:srgbClr val="FFCAAA">
                      <a:lumMod val="60000"/>
                      <a:lumOff val="40000"/>
                    </a:srgbClr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" name="&quot;Not Allowed&quot; Symbol 7">
            <a:extLst>
              <a:ext uri="{FF2B5EF4-FFF2-40B4-BE49-F238E27FC236}">
                <a16:creationId xmlns:a16="http://schemas.microsoft.com/office/drawing/2014/main" id="{49628774-123A-439D-AF12-AFDFF3C6AB8D}"/>
              </a:ext>
            </a:extLst>
          </p:cNvPr>
          <p:cNvSpPr/>
          <p:nvPr/>
        </p:nvSpPr>
        <p:spPr bwMode="auto">
          <a:xfrm>
            <a:off x="3175468" y="3219450"/>
            <a:ext cx="2743200" cy="3133725"/>
          </a:xfrm>
          <a:prstGeom prst="noSmoking">
            <a:avLst/>
          </a:prstGeom>
          <a:solidFill>
            <a:srgbClr val="FF0000"/>
          </a:solidFill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299A1DF-BA16-412F-99B8-8B494EA26F88}"/>
              </a:ext>
            </a:extLst>
          </p:cNvPr>
          <p:cNvSpPr txBox="1"/>
          <p:nvPr/>
        </p:nvSpPr>
        <p:spPr>
          <a:xfrm>
            <a:off x="1760555" y="772835"/>
            <a:ext cx="6019800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lang="en-US" sz="2400" dirty="0"/>
              <a:t>We will now give a few dynamic programming algorithms that doe not fit into the graph of life.</a:t>
            </a:r>
          </a:p>
          <a:p>
            <a:pPr algn="l"/>
            <a:r>
              <a:rPr lang="en-US" sz="2400" dirty="0"/>
              <a:t>  -  for every thing the bird gets you to try </a:t>
            </a:r>
          </a:p>
          <a:p>
            <a:pPr algn="l"/>
            <a:r>
              <a:rPr lang="en-US" sz="2400" dirty="0"/>
              <a:t>      there are two </a:t>
            </a:r>
            <a:r>
              <a:rPr lang="en-US" sz="2400" dirty="0" err="1"/>
              <a:t>subinstances</a:t>
            </a:r>
            <a:r>
              <a:rPr lang="en-US" sz="2400" dirty="0"/>
              <a:t> for your friend.</a:t>
            </a:r>
          </a:p>
        </p:txBody>
      </p:sp>
    </p:spTree>
    <p:extLst>
      <p:ext uri="{BB962C8B-B14F-4D97-AF65-F5344CB8AC3E}">
        <p14:creationId xmlns:p14="http://schemas.microsoft.com/office/powerpoint/2010/main" val="20916351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8" grpId="0" animBg="1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1635" name="Text Box 3"/>
          <p:cNvSpPr txBox="1">
            <a:spLocks noChangeArrowheads="1"/>
          </p:cNvSpPr>
          <p:nvPr/>
        </p:nvSpPr>
        <p:spPr bwMode="auto">
          <a:xfrm>
            <a:off x="-76200" y="1109008"/>
            <a:ext cx="9525000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Specification: All Nodes Shortest-Weighted Paths                  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preCond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&gt;: The input is a graph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(directed or undirected)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with edge weights (possibly negative)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postCond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&gt;: For each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f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ind a shortest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Stored in a matrix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.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5159856" y="3678689"/>
            <a:ext cx="4026961" cy="3255511"/>
            <a:chOff x="6900807" y="1"/>
            <a:chExt cx="2241690" cy="1554292"/>
          </a:xfrm>
        </p:grpSpPr>
        <p:sp>
          <p:nvSpPr>
            <p:cNvPr id="7" name="Oval 3"/>
            <p:cNvSpPr>
              <a:spLocks noChangeArrowheads="1"/>
            </p:cNvSpPr>
            <p:nvPr/>
          </p:nvSpPr>
          <p:spPr bwMode="auto">
            <a:xfrm>
              <a:off x="7776508" y="132498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" name="Oval 4"/>
            <p:cNvSpPr>
              <a:spLocks noChangeArrowheads="1"/>
            </p:cNvSpPr>
            <p:nvPr/>
          </p:nvSpPr>
          <p:spPr bwMode="auto">
            <a:xfrm>
              <a:off x="7431970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" name="Oval 6"/>
            <p:cNvSpPr>
              <a:spLocks noChangeArrowheads="1"/>
            </p:cNvSpPr>
            <p:nvPr/>
          </p:nvSpPr>
          <p:spPr bwMode="auto">
            <a:xfrm>
              <a:off x="8465585" y="2649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" name="Text Box 17"/>
            <p:cNvSpPr txBox="1">
              <a:spLocks noChangeArrowheads="1"/>
            </p:cNvSpPr>
            <p:nvPr/>
          </p:nvSpPr>
          <p:spPr bwMode="auto">
            <a:xfrm>
              <a:off x="7747796" y="1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11" name="Text Box 18"/>
            <p:cNvSpPr txBox="1">
              <a:spLocks noChangeArrowheads="1"/>
            </p:cNvSpPr>
            <p:nvPr/>
          </p:nvSpPr>
          <p:spPr bwMode="auto">
            <a:xfrm>
              <a:off x="7317124" y="834545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</a:t>
              </a:r>
            </a:p>
          </p:txBody>
        </p:sp>
        <p:sp>
          <p:nvSpPr>
            <p:cNvPr id="12" name="Text Box 28"/>
            <p:cNvSpPr txBox="1">
              <a:spLocks noChangeArrowheads="1"/>
            </p:cNvSpPr>
            <p:nvPr/>
          </p:nvSpPr>
          <p:spPr bwMode="auto">
            <a:xfrm>
              <a:off x="8494296" y="183104"/>
              <a:ext cx="178648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13" name="Line 31"/>
            <p:cNvSpPr>
              <a:spLocks noChangeShapeType="1"/>
            </p:cNvSpPr>
            <p:nvPr/>
          </p:nvSpPr>
          <p:spPr bwMode="auto">
            <a:xfrm flipH="1">
              <a:off x="7058720" y="154580"/>
              <a:ext cx="746499" cy="220828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" name="Line 33"/>
            <p:cNvSpPr>
              <a:spLocks noChangeShapeType="1"/>
            </p:cNvSpPr>
            <p:nvPr/>
          </p:nvSpPr>
          <p:spPr bwMode="auto">
            <a:xfrm flipH="1">
              <a:off x="7460682" y="153200"/>
              <a:ext cx="343940" cy="75219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" name="Line 34"/>
            <p:cNvSpPr>
              <a:spLocks noChangeShapeType="1"/>
            </p:cNvSpPr>
            <p:nvPr/>
          </p:nvSpPr>
          <p:spPr bwMode="auto">
            <a:xfrm>
              <a:off x="7805220" y="154580"/>
              <a:ext cx="401961" cy="75081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6" name="Line 35"/>
            <p:cNvSpPr>
              <a:spLocks noChangeShapeType="1"/>
            </p:cNvSpPr>
            <p:nvPr/>
          </p:nvSpPr>
          <p:spPr bwMode="auto">
            <a:xfrm>
              <a:off x="7805220" y="154580"/>
              <a:ext cx="660365" cy="13249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" name="Line 36"/>
            <p:cNvSpPr>
              <a:spLocks noChangeShapeType="1"/>
            </p:cNvSpPr>
            <p:nvPr/>
          </p:nvSpPr>
          <p:spPr bwMode="auto">
            <a:xfrm flipH="1">
              <a:off x="8235893" y="287077"/>
              <a:ext cx="258404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" name="Line 39"/>
            <p:cNvSpPr>
              <a:spLocks noChangeShapeType="1"/>
            </p:cNvSpPr>
            <p:nvPr/>
          </p:nvSpPr>
          <p:spPr bwMode="auto">
            <a:xfrm>
              <a:off x="8523008" y="287077"/>
              <a:ext cx="401961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" name="Line 44"/>
            <p:cNvSpPr>
              <a:spLocks noChangeShapeType="1"/>
            </p:cNvSpPr>
            <p:nvPr/>
          </p:nvSpPr>
          <p:spPr bwMode="auto">
            <a:xfrm>
              <a:off x="7030009" y="397491"/>
              <a:ext cx="401961" cy="50790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" name="Line 45"/>
            <p:cNvSpPr>
              <a:spLocks noChangeShapeType="1"/>
            </p:cNvSpPr>
            <p:nvPr/>
          </p:nvSpPr>
          <p:spPr bwMode="auto">
            <a:xfrm>
              <a:off x="7030009" y="397491"/>
              <a:ext cx="114846" cy="88331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" name="Oval 68"/>
            <p:cNvSpPr>
              <a:spLocks noChangeArrowheads="1"/>
            </p:cNvSpPr>
            <p:nvPr/>
          </p:nvSpPr>
          <p:spPr bwMode="auto">
            <a:xfrm>
              <a:off x="7005485" y="360686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" name="Text Box 69"/>
            <p:cNvSpPr txBox="1">
              <a:spLocks noChangeArrowheads="1"/>
            </p:cNvSpPr>
            <p:nvPr/>
          </p:nvSpPr>
          <p:spPr bwMode="auto">
            <a:xfrm>
              <a:off x="6900807" y="250272"/>
              <a:ext cx="188463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u</a:t>
              </a:r>
            </a:p>
          </p:txBody>
        </p:sp>
        <p:sp>
          <p:nvSpPr>
            <p:cNvPr id="23" name="Oval 70"/>
            <p:cNvSpPr>
              <a:spLocks noChangeArrowheads="1"/>
            </p:cNvSpPr>
            <p:nvPr/>
          </p:nvSpPr>
          <p:spPr bwMode="auto">
            <a:xfrm>
              <a:off x="8197013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Text Box 71"/>
            <p:cNvSpPr txBox="1">
              <a:spLocks noChangeArrowheads="1"/>
            </p:cNvSpPr>
            <p:nvPr/>
          </p:nvSpPr>
          <p:spPr bwMode="auto">
            <a:xfrm>
              <a:off x="8034912" y="794980"/>
              <a:ext cx="178648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</a:t>
              </a:r>
            </a:p>
          </p:txBody>
        </p:sp>
        <p:sp>
          <p:nvSpPr>
            <p:cNvPr id="25" name="Oval 72"/>
            <p:cNvSpPr>
              <a:spLocks noChangeArrowheads="1"/>
            </p:cNvSpPr>
            <p:nvPr/>
          </p:nvSpPr>
          <p:spPr bwMode="auto">
            <a:xfrm>
              <a:off x="7116144" y="1280801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6" name="Text Box 73"/>
            <p:cNvSpPr txBox="1">
              <a:spLocks noChangeArrowheads="1"/>
            </p:cNvSpPr>
            <p:nvPr/>
          </p:nvSpPr>
          <p:spPr bwMode="auto">
            <a:xfrm>
              <a:off x="7011467" y="1170387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</a:t>
              </a:r>
            </a:p>
          </p:txBody>
        </p:sp>
        <p:sp>
          <p:nvSpPr>
            <p:cNvPr id="31" name="Oval 78"/>
            <p:cNvSpPr>
              <a:spLocks noChangeArrowheads="1"/>
            </p:cNvSpPr>
            <p:nvPr/>
          </p:nvSpPr>
          <p:spPr bwMode="auto">
            <a:xfrm>
              <a:off x="8408162" y="1288161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2" name="Text Box 79"/>
            <p:cNvSpPr txBox="1">
              <a:spLocks noChangeArrowheads="1"/>
            </p:cNvSpPr>
            <p:nvPr/>
          </p:nvSpPr>
          <p:spPr bwMode="auto">
            <a:xfrm>
              <a:off x="8264604" y="1177747"/>
              <a:ext cx="15009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endPara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3" name="Oval 80"/>
            <p:cNvSpPr>
              <a:spLocks noChangeArrowheads="1"/>
            </p:cNvSpPr>
            <p:nvPr/>
          </p:nvSpPr>
          <p:spPr bwMode="auto">
            <a:xfrm>
              <a:off x="8924969" y="905394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4" name="Text Box 81"/>
            <p:cNvSpPr txBox="1">
              <a:spLocks noChangeArrowheads="1"/>
            </p:cNvSpPr>
            <p:nvPr/>
          </p:nvSpPr>
          <p:spPr bwMode="auto">
            <a:xfrm>
              <a:off x="8963849" y="812462"/>
              <a:ext cx="178648" cy="220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</a:p>
          </p:txBody>
        </p:sp>
        <p:sp>
          <p:nvSpPr>
            <p:cNvPr id="35" name="Line 82"/>
            <p:cNvSpPr>
              <a:spLocks noChangeShapeType="1"/>
            </p:cNvSpPr>
            <p:nvPr/>
          </p:nvSpPr>
          <p:spPr bwMode="auto">
            <a:xfrm flipV="1">
              <a:off x="8436873" y="331242"/>
              <a:ext cx="57423" cy="971641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" name="Line 83"/>
            <p:cNvSpPr>
              <a:spLocks noChangeShapeType="1"/>
            </p:cNvSpPr>
            <p:nvPr/>
          </p:nvSpPr>
          <p:spPr bwMode="auto">
            <a:xfrm flipV="1">
              <a:off x="7144855" y="949559"/>
              <a:ext cx="1033615" cy="35332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" name="Line 85"/>
            <p:cNvSpPr>
              <a:spLocks noChangeShapeType="1"/>
            </p:cNvSpPr>
            <p:nvPr/>
          </p:nvSpPr>
          <p:spPr bwMode="auto">
            <a:xfrm>
              <a:off x="8235893" y="927477"/>
              <a:ext cx="172269" cy="353324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Line 86"/>
            <p:cNvSpPr>
              <a:spLocks noChangeShapeType="1"/>
            </p:cNvSpPr>
            <p:nvPr/>
          </p:nvSpPr>
          <p:spPr bwMode="auto">
            <a:xfrm flipV="1">
              <a:off x="8436873" y="927477"/>
              <a:ext cx="516807" cy="37540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9" name="Oval 87"/>
            <p:cNvSpPr>
              <a:spLocks noChangeArrowheads="1"/>
            </p:cNvSpPr>
            <p:nvPr/>
          </p:nvSpPr>
          <p:spPr bwMode="auto">
            <a:xfrm>
              <a:off x="7852475" y="1324966"/>
              <a:ext cx="57423" cy="44166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0" name="Text Box 88"/>
            <p:cNvSpPr txBox="1">
              <a:spLocks noChangeArrowheads="1"/>
            </p:cNvSpPr>
            <p:nvPr/>
          </p:nvSpPr>
          <p:spPr bwMode="auto">
            <a:xfrm>
              <a:off x="7719086" y="1302883"/>
              <a:ext cx="188463" cy="2514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</a:t>
              </a:r>
            </a:p>
          </p:txBody>
        </p:sp>
        <p:sp>
          <p:nvSpPr>
            <p:cNvPr id="41" name="Line 89"/>
            <p:cNvSpPr>
              <a:spLocks noChangeShapeType="1"/>
            </p:cNvSpPr>
            <p:nvPr/>
          </p:nvSpPr>
          <p:spPr bwMode="auto">
            <a:xfrm>
              <a:off x="7144855" y="1302883"/>
              <a:ext cx="717788" cy="44166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2" name="Line 90"/>
            <p:cNvSpPr>
              <a:spLocks noChangeShapeType="1"/>
            </p:cNvSpPr>
            <p:nvPr/>
          </p:nvSpPr>
          <p:spPr bwMode="auto">
            <a:xfrm flipV="1">
              <a:off x="7891355" y="949559"/>
              <a:ext cx="315827" cy="39749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3" name="Line 91"/>
            <p:cNvSpPr>
              <a:spLocks noChangeShapeType="1"/>
            </p:cNvSpPr>
            <p:nvPr/>
          </p:nvSpPr>
          <p:spPr bwMode="auto">
            <a:xfrm flipH="1" flipV="1">
              <a:off x="7489393" y="949559"/>
              <a:ext cx="373250" cy="397490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4" name="Line 92"/>
            <p:cNvSpPr>
              <a:spLocks noChangeShapeType="1"/>
            </p:cNvSpPr>
            <p:nvPr/>
          </p:nvSpPr>
          <p:spPr bwMode="auto">
            <a:xfrm flipV="1">
              <a:off x="7891355" y="1324966"/>
              <a:ext cx="516807" cy="22083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5" name="Text Box 93"/>
            <p:cNvSpPr txBox="1">
              <a:spLocks noChangeArrowheads="1"/>
            </p:cNvSpPr>
            <p:nvPr/>
          </p:nvSpPr>
          <p:spPr bwMode="auto">
            <a:xfrm>
              <a:off x="7552034" y="529987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46" name="Text Box 94"/>
            <p:cNvSpPr txBox="1">
              <a:spLocks noChangeArrowheads="1"/>
            </p:cNvSpPr>
            <p:nvPr/>
          </p:nvSpPr>
          <p:spPr bwMode="auto">
            <a:xfrm>
              <a:off x="7230032" y="151820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47" name="Text Box 95"/>
            <p:cNvSpPr txBox="1">
              <a:spLocks noChangeArrowheads="1"/>
            </p:cNvSpPr>
            <p:nvPr/>
          </p:nvSpPr>
          <p:spPr bwMode="auto">
            <a:xfrm>
              <a:off x="7998260" y="85572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10</a:t>
              </a:r>
            </a:p>
          </p:txBody>
        </p:sp>
        <p:sp>
          <p:nvSpPr>
            <p:cNvPr id="48" name="Text Box 96"/>
            <p:cNvSpPr txBox="1">
              <a:spLocks noChangeArrowheads="1"/>
            </p:cNvSpPr>
            <p:nvPr/>
          </p:nvSpPr>
          <p:spPr bwMode="auto">
            <a:xfrm>
              <a:off x="6914204" y="770137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49" name="Text Box 97"/>
            <p:cNvSpPr txBox="1">
              <a:spLocks noChangeArrowheads="1"/>
            </p:cNvSpPr>
            <p:nvPr/>
          </p:nvSpPr>
          <p:spPr bwMode="auto">
            <a:xfrm>
              <a:off x="7267311" y="1082056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15</a:t>
              </a:r>
            </a:p>
          </p:txBody>
        </p:sp>
        <p:sp>
          <p:nvSpPr>
            <p:cNvPr id="50" name="Text Box 98"/>
            <p:cNvSpPr txBox="1">
              <a:spLocks noChangeArrowheads="1"/>
            </p:cNvSpPr>
            <p:nvPr/>
          </p:nvSpPr>
          <p:spPr bwMode="auto">
            <a:xfrm>
              <a:off x="7330916" y="1278040"/>
              <a:ext cx="316961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181</a:t>
              </a:r>
            </a:p>
          </p:txBody>
        </p:sp>
        <p:sp>
          <p:nvSpPr>
            <p:cNvPr id="51" name="Text Box 100"/>
            <p:cNvSpPr txBox="1">
              <a:spLocks noChangeArrowheads="1"/>
            </p:cNvSpPr>
            <p:nvPr/>
          </p:nvSpPr>
          <p:spPr bwMode="auto">
            <a:xfrm>
              <a:off x="8252880" y="99096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52" name="Text Box 101"/>
            <p:cNvSpPr txBox="1">
              <a:spLocks noChangeArrowheads="1"/>
            </p:cNvSpPr>
            <p:nvPr/>
          </p:nvSpPr>
          <p:spPr bwMode="auto">
            <a:xfrm>
              <a:off x="8033954" y="1300122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</a:p>
          </p:txBody>
        </p:sp>
        <p:sp>
          <p:nvSpPr>
            <p:cNvPr id="53" name="Text Box 102"/>
            <p:cNvSpPr txBox="1">
              <a:spLocks noChangeArrowheads="1"/>
            </p:cNvSpPr>
            <p:nvPr/>
          </p:nvSpPr>
          <p:spPr bwMode="auto">
            <a:xfrm>
              <a:off x="8636897" y="1057213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8</a:t>
              </a:r>
            </a:p>
          </p:txBody>
        </p:sp>
        <p:sp>
          <p:nvSpPr>
            <p:cNvPr id="54" name="Text Box 103"/>
            <p:cNvSpPr txBox="1">
              <a:spLocks noChangeArrowheads="1"/>
            </p:cNvSpPr>
            <p:nvPr/>
          </p:nvSpPr>
          <p:spPr bwMode="auto">
            <a:xfrm>
              <a:off x="8407204" y="725971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55" name="Text Box 104"/>
            <p:cNvSpPr txBox="1">
              <a:spLocks noChangeArrowheads="1"/>
            </p:cNvSpPr>
            <p:nvPr/>
          </p:nvSpPr>
          <p:spPr bwMode="auto">
            <a:xfrm>
              <a:off x="8665607" y="50514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56" name="Text Box 105"/>
            <p:cNvSpPr txBox="1">
              <a:spLocks noChangeArrowheads="1"/>
            </p:cNvSpPr>
            <p:nvPr/>
          </p:nvSpPr>
          <p:spPr bwMode="auto">
            <a:xfrm>
              <a:off x="7912126" y="438896"/>
              <a:ext cx="245573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30</a:t>
              </a:r>
            </a:p>
          </p:txBody>
        </p:sp>
        <p:sp>
          <p:nvSpPr>
            <p:cNvPr id="57" name="Text Box 106"/>
            <p:cNvSpPr txBox="1">
              <a:spLocks noChangeArrowheads="1"/>
            </p:cNvSpPr>
            <p:nvPr/>
          </p:nvSpPr>
          <p:spPr bwMode="auto">
            <a:xfrm>
              <a:off x="8206222" y="549309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59" name="Text Box 122"/>
            <p:cNvSpPr txBox="1">
              <a:spLocks noChangeArrowheads="1"/>
            </p:cNvSpPr>
            <p:nvPr/>
          </p:nvSpPr>
          <p:spPr bwMode="auto">
            <a:xfrm>
              <a:off x="7178785" y="529987"/>
              <a:ext cx="245573" cy="1910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25</a:t>
              </a:r>
            </a:p>
          </p:txBody>
        </p:sp>
        <p:sp>
          <p:nvSpPr>
            <p:cNvPr id="60" name="Text Box 123"/>
            <p:cNvSpPr txBox="1">
              <a:spLocks noChangeArrowheads="1"/>
            </p:cNvSpPr>
            <p:nvPr/>
          </p:nvSpPr>
          <p:spPr bwMode="auto">
            <a:xfrm>
              <a:off x="8023188" y="1079295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61" name="Text Box 124"/>
            <p:cNvSpPr txBox="1">
              <a:spLocks noChangeArrowheads="1"/>
            </p:cNvSpPr>
            <p:nvPr/>
          </p:nvSpPr>
          <p:spPr bwMode="auto">
            <a:xfrm>
              <a:off x="7728894" y="1148304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62" name="Line 125"/>
            <p:cNvSpPr>
              <a:spLocks noChangeShapeType="1"/>
            </p:cNvSpPr>
            <p:nvPr/>
          </p:nvSpPr>
          <p:spPr bwMode="auto">
            <a:xfrm flipV="1">
              <a:off x="7460682" y="309160"/>
              <a:ext cx="1004903" cy="618317"/>
            </a:xfrm>
            <a:prstGeom prst="line">
              <a:avLst/>
            </a:prstGeom>
            <a:noFill/>
            <a:ln w="38100">
              <a:solidFill>
                <a:schemeClr val="tx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3" name="Text Box 126"/>
            <p:cNvSpPr txBox="1">
              <a:spLocks noChangeArrowheads="1"/>
            </p:cNvSpPr>
            <p:nvPr/>
          </p:nvSpPr>
          <p:spPr bwMode="auto">
            <a:xfrm>
              <a:off x="7718128" y="688707"/>
              <a:ext cx="174186" cy="2178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sp>
        <p:nvSpPr>
          <p:cNvPr id="65" name="Freeform 64"/>
          <p:cNvSpPr/>
          <p:nvPr/>
        </p:nvSpPr>
        <p:spPr bwMode="auto">
          <a:xfrm>
            <a:off x="5398604" y="4643627"/>
            <a:ext cx="3377241" cy="1799177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4989521"/>
              <a:gd name="connsiteY0" fmla="*/ 0 h 2964073"/>
              <a:gd name="connsiteX1" fmla="*/ 303828 w 4989521"/>
              <a:gd name="connsiteY1" fmla="*/ 2931715 h 2964073"/>
              <a:gd name="connsiteX2" fmla="*/ 2986417 w 4989521"/>
              <a:gd name="connsiteY2" fmla="*/ 1644220 h 2964073"/>
              <a:gd name="connsiteX3" fmla="*/ 3666358 w 4989521"/>
              <a:gd name="connsiteY3" fmla="*/ 2901183 h 2964073"/>
              <a:gd name="connsiteX4" fmla="*/ 4989521 w 4989521"/>
              <a:gd name="connsiteY4" fmla="*/ 1750690 h 2964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89521" h="2964073">
                <a:moveTo>
                  <a:pt x="62908" y="0"/>
                </a:moveTo>
                <a:cubicBezTo>
                  <a:pt x="61185" y="912958"/>
                  <a:pt x="-183423" y="2657678"/>
                  <a:pt x="303828" y="2931715"/>
                </a:cubicBezTo>
                <a:cubicBezTo>
                  <a:pt x="791079" y="3205752"/>
                  <a:pt x="2425995" y="1649309"/>
                  <a:pt x="2986417" y="1644220"/>
                </a:cubicBezTo>
                <a:cubicBezTo>
                  <a:pt x="3546839" y="1639131"/>
                  <a:pt x="3346950" y="2898580"/>
                  <a:pt x="3666358" y="2901183"/>
                </a:cubicBezTo>
                <a:cubicBezTo>
                  <a:pt x="3931623" y="2917798"/>
                  <a:pt x="4745544" y="1734075"/>
                  <a:pt x="4989521" y="1750690"/>
                </a:cubicBezTo>
              </a:path>
            </a:pathLst>
          </a:custGeom>
          <a:noFill/>
          <a:ln w="3810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" name="Freeform 65"/>
          <p:cNvSpPr/>
          <p:nvPr/>
        </p:nvSpPr>
        <p:spPr bwMode="auto">
          <a:xfrm>
            <a:off x="5403327" y="4202377"/>
            <a:ext cx="3427985" cy="139293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1467419 h 3472730"/>
              <a:gd name="connsiteX1" fmla="*/ 1106905 w 5053263"/>
              <a:gd name="connsiteY1" fmla="*/ 3440597 h 3472730"/>
              <a:gd name="connsiteX2" fmla="*/ 3936442 w 5053263"/>
              <a:gd name="connsiteY2" fmla="*/ 155 h 3472730"/>
              <a:gd name="connsiteX3" fmla="*/ 5053263 w 5053263"/>
              <a:gd name="connsiteY3" fmla="*/ 3312261 h 3472730"/>
              <a:gd name="connsiteX0" fmla="*/ 0 w 5124317"/>
              <a:gd name="connsiteY0" fmla="*/ 560667 h 3443828"/>
              <a:gd name="connsiteX1" fmla="*/ 1177959 w 5124317"/>
              <a:gd name="connsiteY1" fmla="*/ 3440597 h 3443828"/>
              <a:gd name="connsiteX2" fmla="*/ 4007496 w 5124317"/>
              <a:gd name="connsiteY2" fmla="*/ 155 h 3443828"/>
              <a:gd name="connsiteX3" fmla="*/ 5124317 w 5124317"/>
              <a:gd name="connsiteY3" fmla="*/ 3312261 h 3443828"/>
              <a:gd name="connsiteX0" fmla="*/ 0 w 5124317"/>
              <a:gd name="connsiteY0" fmla="*/ 565262 h 3316857"/>
              <a:gd name="connsiteX1" fmla="*/ 1320065 w 5124317"/>
              <a:gd name="connsiteY1" fmla="*/ 2538440 h 3316857"/>
              <a:gd name="connsiteX2" fmla="*/ 4007496 w 5124317"/>
              <a:gd name="connsiteY2" fmla="*/ 4750 h 3316857"/>
              <a:gd name="connsiteX3" fmla="*/ 5124317 w 5124317"/>
              <a:gd name="connsiteY3" fmla="*/ 3316856 h 3316857"/>
              <a:gd name="connsiteX0" fmla="*/ 0 w 5061036"/>
              <a:gd name="connsiteY0" fmla="*/ 560795 h 2539789"/>
              <a:gd name="connsiteX1" fmla="*/ 1320065 w 5061036"/>
              <a:gd name="connsiteY1" fmla="*/ 2533973 h 2539789"/>
              <a:gd name="connsiteX2" fmla="*/ 4007496 w 5061036"/>
              <a:gd name="connsiteY2" fmla="*/ 283 h 2539789"/>
              <a:gd name="connsiteX3" fmla="*/ 5061036 w 5061036"/>
              <a:gd name="connsiteY3" fmla="*/ 2400607 h 25397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1036" h="2539789">
                <a:moveTo>
                  <a:pt x="0" y="560795"/>
                </a:moveTo>
                <a:cubicBezTo>
                  <a:pt x="235284" y="1579468"/>
                  <a:pt x="652149" y="2627392"/>
                  <a:pt x="1320065" y="2533973"/>
                </a:cubicBezTo>
                <a:cubicBezTo>
                  <a:pt x="1987981" y="2440554"/>
                  <a:pt x="3384001" y="22511"/>
                  <a:pt x="4007496" y="283"/>
                </a:cubicBezTo>
                <a:cubicBezTo>
                  <a:pt x="4630991" y="-21945"/>
                  <a:pt x="4772278" y="1274986"/>
                  <a:pt x="5061036" y="2400607"/>
                </a:cubicBezTo>
              </a:path>
            </a:pathLst>
          </a:custGeom>
          <a:noFill/>
          <a:ln w="38100" cap="flat" cmpd="sng" algn="ctr">
            <a:solidFill>
              <a:schemeClr val="accent1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6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8" name="Text Box 3"/>
          <p:cNvSpPr txBox="1">
            <a:spLocks noChangeArrowheads="1"/>
          </p:cNvSpPr>
          <p:nvPr/>
        </p:nvSpPr>
        <p:spPr bwMode="auto">
          <a:xfrm>
            <a:off x="685801" y="3875544"/>
            <a:ext cx="3657600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 recursive algorithm,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we must give our friend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a smaller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can this instance be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made smaller?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Remove a node? and edge?  </a:t>
            </a:r>
          </a:p>
        </p:txBody>
      </p:sp>
      <p:grpSp>
        <p:nvGrpSpPr>
          <p:cNvPr id="67" name="Group 66"/>
          <p:cNvGrpSpPr/>
          <p:nvPr/>
        </p:nvGrpSpPr>
        <p:grpSpPr>
          <a:xfrm>
            <a:off x="5486400" y="1066800"/>
            <a:ext cx="2647669" cy="1938041"/>
            <a:chOff x="6418631" y="1087695"/>
            <a:chExt cx="2647669" cy="1938041"/>
          </a:xfrm>
        </p:grpSpPr>
        <p:sp>
          <p:nvSpPr>
            <p:cNvPr id="71" name="Rectangle 70"/>
            <p:cNvSpPr/>
            <p:nvPr/>
          </p:nvSpPr>
          <p:spPr>
            <a:xfrm>
              <a:off x="7227335" y="1087695"/>
              <a:ext cx="183896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with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/>
                  <a:ea typeface="+mn-ea"/>
                  <a:cs typeface="Times New Roman"/>
                </a:rPr>
                <a:t>≤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edges</a:t>
              </a: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2" name="Rectangle 71"/>
            <p:cNvSpPr/>
            <p:nvPr/>
          </p:nvSpPr>
          <p:spPr>
            <a:xfrm>
              <a:off x="6450144" y="1808321"/>
              <a:ext cx="1797287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integer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l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</a:p>
          </p:txBody>
        </p:sp>
        <p:sp>
          <p:nvSpPr>
            <p:cNvPr id="73" name="Rectangle 72"/>
            <p:cNvSpPr/>
            <p:nvPr/>
          </p:nvSpPr>
          <p:spPr>
            <a:xfrm>
              <a:off x="6418631" y="2564071"/>
              <a:ext cx="2600392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with at most </a:t>
              </a:r>
              <a:r>
                <a:rPr kumimoji="0" lang="en-US" altLang="en-US" sz="2400" b="0" i="1" u="none" strike="noStrike" kern="1200" cap="none" spc="0" normalizeH="0" baseline="0" noProof="0" dirty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l </a:t>
              </a: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edge.</a:t>
              </a:r>
            </a:p>
          </p:txBody>
        </p:sp>
      </p:grpSp>
      <p:sp>
        <p:nvSpPr>
          <p:cNvPr id="75" name="Rectangle 74"/>
          <p:cNvSpPr/>
          <p:nvPr/>
        </p:nvSpPr>
        <p:spPr>
          <a:xfrm>
            <a:off x="8229600" y="3820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l=3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l=4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Rectangle 2">
            <a:extLst>
              <a:ext uri="{FF2B5EF4-FFF2-40B4-BE49-F238E27FC236}">
                <a16:creationId xmlns:a16="http://schemas.microsoft.com/office/drawing/2014/main" id="{A92BE1DF-8BC0-47D2-BDC6-7D7259C86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2434354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816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816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8163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8163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6" grpId="0" animBg="1"/>
      <p:bldP spid="75" grpId="0"/>
      <p:bldP spid="76" grpId="0"/>
      <p:bldP spid="69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11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12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3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7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</a:t>
            </a:r>
          </a:p>
        </p:txBody>
      </p:sp>
      <p:sp>
        <p:nvSpPr>
          <p:cNvPr id="23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</a:p>
        </p:txBody>
      </p:sp>
      <p:sp>
        <p:nvSpPr>
          <p:cNvPr id="25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59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25</a:t>
            </a:r>
          </a:p>
        </p:txBody>
      </p:sp>
      <p:sp>
        <p:nvSpPr>
          <p:cNvPr id="60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61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62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3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5" name="Freeform 64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Rectangle 75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l=4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Text Box 33"/>
          <p:cNvSpPr txBox="1">
            <a:spLocks noChangeArrowheads="1"/>
          </p:cNvSpPr>
          <p:nvPr/>
        </p:nvSpPr>
        <p:spPr bwMode="auto">
          <a:xfrm>
            <a:off x="76200" y="932557"/>
            <a:ext cx="8991600" cy="60016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Consider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your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u,v,l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a little question (to 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little bird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about its optimal solution.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node is in the middle of the path?”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She answers node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ask one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friend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k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/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  <a:p>
            <a:pPr marL="74295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     and another      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k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,v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/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I,k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subsol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u,k,l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/2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b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subsol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k,v,l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/2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is the best solution for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consistent with the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bird‘s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answer.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 all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and return 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of these best solutions.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Freeform 73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C3DB5E2-8593-EC15-83B7-DFE505A48B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7729349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" presetClass="emph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8" dur="10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65" grpId="0" animBg="1"/>
      <p:bldP spid="74" grpId="0" animBg="1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l=4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Loop Invariant: For each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shortest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with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≤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23" name="Group 75"/>
          <p:cNvGrpSpPr>
            <a:grpSpLocks noChangeAspect="1"/>
          </p:cNvGrpSpPr>
          <p:nvPr/>
        </p:nvGrpSpPr>
        <p:grpSpPr bwMode="auto">
          <a:xfrm>
            <a:off x="109205" y="1842617"/>
            <a:ext cx="1151328" cy="1151328"/>
            <a:chOff x="4320" y="2016"/>
            <a:chExt cx="912" cy="912"/>
          </a:xfrm>
        </p:grpSpPr>
        <p:grpSp>
          <p:nvGrpSpPr>
            <p:cNvPr id="124" name="Group 76"/>
            <p:cNvGrpSpPr>
              <a:grpSpLocks noChangeAspect="1"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131" name="Group 77"/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133" name="Freeform 78" descr="Green marble"/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3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4" name="Freeform 79" descr="Green marble"/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3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135" name="Group 80"/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136" name="Freeform 81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7" name="Freeform 82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8" name="Freeform 83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91 w 782"/>
                      <a:gd name="T3" fmla="*/ 0 h 808"/>
                      <a:gd name="T4" fmla="*/ 466 w 782"/>
                      <a:gd name="T5" fmla="*/ 0 h 808"/>
                      <a:gd name="T6" fmla="*/ 982 w 782"/>
                      <a:gd name="T7" fmla="*/ 1 h 808"/>
                      <a:gd name="T8" fmla="*/ 1595 w 782"/>
                      <a:gd name="T9" fmla="*/ 1 h 808"/>
                      <a:gd name="T10" fmla="*/ 1820 w 782"/>
                      <a:gd name="T11" fmla="*/ 1 h 808"/>
                      <a:gd name="T12" fmla="*/ 1926 w 782"/>
                      <a:gd name="T13" fmla="*/ 1 h 808"/>
                      <a:gd name="T14" fmla="*/ 1942 w 782"/>
                      <a:gd name="T15" fmla="*/ 1 h 808"/>
                      <a:gd name="T16" fmla="*/ 1874 w 782"/>
                      <a:gd name="T17" fmla="*/ 1 h 808"/>
                      <a:gd name="T18" fmla="*/ 1687 w 782"/>
                      <a:gd name="T19" fmla="*/ 1 h 808"/>
                      <a:gd name="T20" fmla="*/ 1442 w 782"/>
                      <a:gd name="T21" fmla="*/ 1 h 808"/>
                      <a:gd name="T22" fmla="*/ 1265 w 782"/>
                      <a:gd name="T23" fmla="*/ 1 h 808"/>
                      <a:gd name="T24" fmla="*/ 1184 w 782"/>
                      <a:gd name="T25" fmla="*/ 1 h 808"/>
                      <a:gd name="T26" fmla="*/ 1132 w 782"/>
                      <a:gd name="T27" fmla="*/ 1 h 808"/>
                      <a:gd name="T28" fmla="*/ 1147 w 782"/>
                      <a:gd name="T29" fmla="*/ 1 h 808"/>
                      <a:gd name="T30" fmla="*/ 1161 w 782"/>
                      <a:gd name="T31" fmla="*/ 1 h 808"/>
                      <a:gd name="T32" fmla="*/ 1380 w 782"/>
                      <a:gd name="T33" fmla="*/ 1 h 808"/>
                      <a:gd name="T34" fmla="*/ 1726 w 782"/>
                      <a:gd name="T35" fmla="*/ 1 h 808"/>
                      <a:gd name="T36" fmla="*/ 1942 w 782"/>
                      <a:gd name="T37" fmla="*/ 1 h 808"/>
                      <a:gd name="T38" fmla="*/ 2171 w 782"/>
                      <a:gd name="T39" fmla="*/ 1 h 808"/>
                      <a:gd name="T40" fmla="*/ 2245 w 782"/>
                      <a:gd name="T41" fmla="*/ 1 h 808"/>
                      <a:gd name="T42" fmla="*/ 2171 w 782"/>
                      <a:gd name="T43" fmla="*/ 1 h 808"/>
                      <a:gd name="T44" fmla="*/ 2081 w 782"/>
                      <a:gd name="T45" fmla="*/ 1 h 808"/>
                      <a:gd name="T46" fmla="*/ 1926 w 782"/>
                      <a:gd name="T47" fmla="*/ 1 h 808"/>
                      <a:gd name="T48" fmla="*/ 1718 w 782"/>
                      <a:gd name="T49" fmla="*/ 1 h 808"/>
                      <a:gd name="T50" fmla="*/ 1491 w 782"/>
                      <a:gd name="T51" fmla="*/ 1 h 808"/>
                      <a:gd name="T52" fmla="*/ 1132 w 782"/>
                      <a:gd name="T53" fmla="*/ 1 h 808"/>
                      <a:gd name="T54" fmla="*/ 1019 w 782"/>
                      <a:gd name="T55" fmla="*/ 1 h 808"/>
                      <a:gd name="T56" fmla="*/ 957 w 782"/>
                      <a:gd name="T57" fmla="*/ 1 h 808"/>
                      <a:gd name="T58" fmla="*/ 957 w 782"/>
                      <a:gd name="T59" fmla="*/ 1 h 808"/>
                      <a:gd name="T60" fmla="*/ 957 w 782"/>
                      <a:gd name="T61" fmla="*/ 1 h 808"/>
                      <a:gd name="T62" fmla="*/ 1113 w 782"/>
                      <a:gd name="T63" fmla="*/ 1 h 808"/>
                      <a:gd name="T64" fmla="*/ 1345 w 782"/>
                      <a:gd name="T65" fmla="*/ 1 h 808"/>
                      <a:gd name="T66" fmla="*/ 1548 w 782"/>
                      <a:gd name="T67" fmla="*/ 1 h 808"/>
                      <a:gd name="T68" fmla="*/ 1676 w 782"/>
                      <a:gd name="T69" fmla="*/ 1 h 808"/>
                      <a:gd name="T70" fmla="*/ 1741 w 782"/>
                      <a:gd name="T71" fmla="*/ 1 h 808"/>
                      <a:gd name="T72" fmla="*/ 1718 w 782"/>
                      <a:gd name="T73" fmla="*/ 1 h 808"/>
                      <a:gd name="T74" fmla="*/ 1624 w 782"/>
                      <a:gd name="T75" fmla="*/ 1 h 808"/>
                      <a:gd name="T76" fmla="*/ 1491 w 782"/>
                      <a:gd name="T77" fmla="*/ 1 h 808"/>
                      <a:gd name="T78" fmla="*/ 1345 w 782"/>
                      <a:gd name="T79" fmla="*/ 1 h 808"/>
                      <a:gd name="T80" fmla="*/ 1027 w 782"/>
                      <a:gd name="T81" fmla="*/ 1 h 808"/>
                      <a:gd name="T82" fmla="*/ 556 w 782"/>
                      <a:gd name="T83" fmla="*/ 1 h 808"/>
                      <a:gd name="T84" fmla="*/ 200 w 782"/>
                      <a:gd name="T85" fmla="*/ 1 h 808"/>
                      <a:gd name="T86" fmla="*/ 56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39" name="Freeform 84"/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63019 w 992"/>
                      <a:gd name="T1" fmla="*/ 1 h 770"/>
                      <a:gd name="T2" fmla="*/ 64209 w 992"/>
                      <a:gd name="T3" fmla="*/ 1 h 770"/>
                      <a:gd name="T4" fmla="*/ 68619 w 992"/>
                      <a:gd name="T5" fmla="*/ 1 h 770"/>
                      <a:gd name="T6" fmla="*/ 74088 w 992"/>
                      <a:gd name="T7" fmla="*/ 1 h 770"/>
                      <a:gd name="T8" fmla="*/ 77327 w 992"/>
                      <a:gd name="T9" fmla="*/ 1 h 770"/>
                      <a:gd name="T10" fmla="*/ 75909 w 992"/>
                      <a:gd name="T11" fmla="*/ 1 h 770"/>
                      <a:gd name="T12" fmla="*/ 72892 w 992"/>
                      <a:gd name="T13" fmla="*/ 1 h 770"/>
                      <a:gd name="T14" fmla="*/ 66839 w 992"/>
                      <a:gd name="T15" fmla="*/ 1 h 770"/>
                      <a:gd name="T16" fmla="*/ 59371 w 992"/>
                      <a:gd name="T17" fmla="*/ 1 h 770"/>
                      <a:gd name="T18" fmla="*/ 53149 w 992"/>
                      <a:gd name="T19" fmla="*/ 1 h 770"/>
                      <a:gd name="T20" fmla="*/ 46167 w 992"/>
                      <a:gd name="T21" fmla="*/ 1 h 770"/>
                      <a:gd name="T22" fmla="*/ 39515 w 992"/>
                      <a:gd name="T23" fmla="*/ 1 h 770"/>
                      <a:gd name="T24" fmla="*/ 34464 w 992"/>
                      <a:gd name="T25" fmla="*/ 1 h 770"/>
                      <a:gd name="T26" fmla="*/ 32626 w 992"/>
                      <a:gd name="T27" fmla="*/ 1 h 770"/>
                      <a:gd name="T28" fmla="*/ 30579 w 992"/>
                      <a:gd name="T29" fmla="*/ 1 h 770"/>
                      <a:gd name="T30" fmla="*/ 28167 w 992"/>
                      <a:gd name="T31" fmla="*/ 1 h 770"/>
                      <a:gd name="T32" fmla="*/ 26368 w 992"/>
                      <a:gd name="T33" fmla="*/ 1 h 770"/>
                      <a:gd name="T34" fmla="*/ 26368 w 992"/>
                      <a:gd name="T35" fmla="*/ 1 h 770"/>
                      <a:gd name="T36" fmla="*/ 25128 w 992"/>
                      <a:gd name="T37" fmla="*/ 1 h 770"/>
                      <a:gd name="T38" fmla="*/ 21679 w 992"/>
                      <a:gd name="T39" fmla="*/ 1 h 770"/>
                      <a:gd name="T40" fmla="*/ 17422 w 992"/>
                      <a:gd name="T41" fmla="*/ 1 h 770"/>
                      <a:gd name="T42" fmla="*/ 13463 w 992"/>
                      <a:gd name="T43" fmla="*/ 1 h 770"/>
                      <a:gd name="T44" fmla="*/ 8933 w 992"/>
                      <a:gd name="T45" fmla="*/ 1 h 770"/>
                      <a:gd name="T46" fmla="*/ 2067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3079 w 992"/>
                      <a:gd name="T53" fmla="*/ 1 h 770"/>
                      <a:gd name="T54" fmla="*/ 6378 w 992"/>
                      <a:gd name="T55" fmla="*/ 1 h 770"/>
                      <a:gd name="T56" fmla="*/ 9233 w 992"/>
                      <a:gd name="T57" fmla="*/ 1 h 770"/>
                      <a:gd name="T58" fmla="*/ 14725 w 992"/>
                      <a:gd name="T59" fmla="*/ 1 h 770"/>
                      <a:gd name="T60" fmla="*/ 20054 w 992"/>
                      <a:gd name="T61" fmla="*/ 1 h 770"/>
                      <a:gd name="T62" fmla="*/ 25128 w 992"/>
                      <a:gd name="T63" fmla="*/ 1 h 770"/>
                      <a:gd name="T64" fmla="*/ 32363 w 992"/>
                      <a:gd name="T65" fmla="*/ 0 h 770"/>
                      <a:gd name="T66" fmla="*/ 32626 w 992"/>
                      <a:gd name="T67" fmla="*/ 1 h 770"/>
                      <a:gd name="T68" fmla="*/ 30985 w 992"/>
                      <a:gd name="T69" fmla="*/ 1 h 770"/>
                      <a:gd name="T70" fmla="*/ 30579 w 992"/>
                      <a:gd name="T71" fmla="*/ 1 h 770"/>
                      <a:gd name="T72" fmla="*/ 32626 w 992"/>
                      <a:gd name="T73" fmla="*/ 1 h 770"/>
                      <a:gd name="T74" fmla="*/ 36039 w 992"/>
                      <a:gd name="T75" fmla="*/ 1 h 770"/>
                      <a:gd name="T76" fmla="*/ 38936 w 992"/>
                      <a:gd name="T77" fmla="*/ 1 h 770"/>
                      <a:gd name="T78" fmla="*/ 43517 w 992"/>
                      <a:gd name="T79" fmla="*/ 1 h 770"/>
                      <a:gd name="T80" fmla="*/ 47951 w 992"/>
                      <a:gd name="T81" fmla="*/ 1 h 770"/>
                      <a:gd name="T82" fmla="*/ 52484 w 992"/>
                      <a:gd name="T83" fmla="*/ 1 h 770"/>
                      <a:gd name="T84" fmla="*/ 58451 w 992"/>
                      <a:gd name="T85" fmla="*/ 1 h 770"/>
                      <a:gd name="T86" fmla="*/ 62389 w 992"/>
                      <a:gd name="T87" fmla="*/ 1 h 770"/>
                      <a:gd name="T88" fmla="*/ 63019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0" name="Freeform 85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41" name="Freeform 86"/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5000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132" name="Oval 87"/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125" name="Group 88"/>
            <p:cNvGrpSpPr>
              <a:grpSpLocks noChangeAspect="1"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126" name="Group 89"/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129" name="AutoShape 90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1400" b="0" i="0" u="none" strike="noStrike" kern="1200" cap="none" spc="0" normalizeH="0" baseline="-8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Exit</a:t>
                  </a:r>
                  <a:endParaRPr kumimoji="0" lang="en-CA" altLang="en-US" sz="1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" name="Line 91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" name="Line 92"/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8" name="Line 93"/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5" name="Rectangle 154"/>
          <p:cNvSpPr/>
          <p:nvPr/>
        </p:nvSpPr>
        <p:spPr>
          <a:xfrm>
            <a:off x="1301006" y="1612475"/>
            <a:ext cx="6699334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2,4,8,16,…,2n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for all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%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uv,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from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altLang="en-US" sz="24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min</a:t>
            </a:r>
            <a:r>
              <a:rPr kumimoji="0" 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(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u,k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30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k,v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1" u="none" strike="noStrike" kern="1200" cap="none" spc="0" normalizeH="0" baseline="3000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3" name="Text Box 5"/>
          <p:cNvSpPr txBox="1">
            <a:spLocks noChangeArrowheads="1"/>
          </p:cNvSpPr>
          <p:nvPr/>
        </p:nvSpPr>
        <p:spPr bwMode="auto">
          <a:xfrm>
            <a:off x="2286000" y="3424535"/>
            <a:ext cx="25078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O(n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logn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:a16="http://schemas.microsoft.com/office/drawing/2014/main" id="{63136FC4-A8E4-BD70-661C-99DAA14991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6285178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l=4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Loop Invariant: For each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shortest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with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≤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20" name="Group 35"/>
          <p:cNvGrpSpPr>
            <a:grpSpLocks/>
          </p:cNvGrpSpPr>
          <p:nvPr/>
        </p:nvGrpSpPr>
        <p:grpSpPr bwMode="auto">
          <a:xfrm>
            <a:off x="119218" y="1676400"/>
            <a:ext cx="1114730" cy="1156087"/>
            <a:chOff x="3077" y="2352"/>
            <a:chExt cx="907" cy="907"/>
          </a:xfrm>
        </p:grpSpPr>
        <p:grpSp>
          <p:nvGrpSpPr>
            <p:cNvPr id="121" name="Group 36"/>
            <p:cNvGrpSpPr>
              <a:grpSpLocks/>
            </p:cNvGrpSpPr>
            <p:nvPr/>
          </p:nvGrpSpPr>
          <p:grpSpPr bwMode="auto">
            <a:xfrm>
              <a:off x="3077" y="2352"/>
              <a:ext cx="907" cy="907"/>
              <a:chOff x="2976" y="2352"/>
              <a:chExt cx="907" cy="907"/>
            </a:xfrm>
          </p:grpSpPr>
          <p:sp>
            <p:nvSpPr>
              <p:cNvPr id="148" name="Freeform 37" descr="Green marble"/>
              <p:cNvSpPr>
                <a:spLocks noChangeAspect="1"/>
              </p:cNvSpPr>
              <p:nvPr/>
            </p:nvSpPr>
            <p:spPr bwMode="auto">
              <a:xfrm rot="2360341">
                <a:off x="3403" y="2606"/>
                <a:ext cx="480" cy="380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3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Oval 38"/>
              <p:cNvSpPr>
                <a:spLocks noChangeAspect="1" noChangeArrowheads="1"/>
              </p:cNvSpPr>
              <p:nvPr/>
            </p:nvSpPr>
            <p:spPr bwMode="auto">
              <a:xfrm>
                <a:off x="2976" y="2352"/>
                <a:ext cx="907" cy="907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pic>
            <p:nvPicPr>
              <p:cNvPr id="150" name="Picture 39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2" y="2621"/>
                <a:ext cx="263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22" name="Group 40"/>
            <p:cNvGrpSpPr>
              <a:grpSpLocks noChangeAspect="1"/>
            </p:cNvGrpSpPr>
            <p:nvPr/>
          </p:nvGrpSpPr>
          <p:grpSpPr bwMode="auto">
            <a:xfrm rot="2360341">
              <a:off x="3360" y="2401"/>
              <a:ext cx="421" cy="527"/>
              <a:chOff x="2227" y="1194"/>
              <a:chExt cx="1944" cy="2413"/>
            </a:xfrm>
          </p:grpSpPr>
          <p:sp>
            <p:nvSpPr>
              <p:cNvPr id="142" name="Freeform 41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3" name="Freeform 42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4" name="Freeform 43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91 w 782"/>
                  <a:gd name="T3" fmla="*/ 0 h 808"/>
                  <a:gd name="T4" fmla="*/ 466 w 782"/>
                  <a:gd name="T5" fmla="*/ 0 h 808"/>
                  <a:gd name="T6" fmla="*/ 982 w 782"/>
                  <a:gd name="T7" fmla="*/ 1 h 808"/>
                  <a:gd name="T8" fmla="*/ 1595 w 782"/>
                  <a:gd name="T9" fmla="*/ 1 h 808"/>
                  <a:gd name="T10" fmla="*/ 1820 w 782"/>
                  <a:gd name="T11" fmla="*/ 1 h 808"/>
                  <a:gd name="T12" fmla="*/ 1926 w 782"/>
                  <a:gd name="T13" fmla="*/ 1 h 808"/>
                  <a:gd name="T14" fmla="*/ 1942 w 782"/>
                  <a:gd name="T15" fmla="*/ 1 h 808"/>
                  <a:gd name="T16" fmla="*/ 1874 w 782"/>
                  <a:gd name="T17" fmla="*/ 1 h 808"/>
                  <a:gd name="T18" fmla="*/ 1687 w 782"/>
                  <a:gd name="T19" fmla="*/ 1 h 808"/>
                  <a:gd name="T20" fmla="*/ 1442 w 782"/>
                  <a:gd name="T21" fmla="*/ 1 h 808"/>
                  <a:gd name="T22" fmla="*/ 1265 w 782"/>
                  <a:gd name="T23" fmla="*/ 1 h 808"/>
                  <a:gd name="T24" fmla="*/ 1184 w 782"/>
                  <a:gd name="T25" fmla="*/ 1 h 808"/>
                  <a:gd name="T26" fmla="*/ 1132 w 782"/>
                  <a:gd name="T27" fmla="*/ 1 h 808"/>
                  <a:gd name="T28" fmla="*/ 1147 w 782"/>
                  <a:gd name="T29" fmla="*/ 1 h 808"/>
                  <a:gd name="T30" fmla="*/ 1161 w 782"/>
                  <a:gd name="T31" fmla="*/ 1 h 808"/>
                  <a:gd name="T32" fmla="*/ 1380 w 782"/>
                  <a:gd name="T33" fmla="*/ 1 h 808"/>
                  <a:gd name="T34" fmla="*/ 1726 w 782"/>
                  <a:gd name="T35" fmla="*/ 1 h 808"/>
                  <a:gd name="T36" fmla="*/ 1942 w 782"/>
                  <a:gd name="T37" fmla="*/ 1 h 808"/>
                  <a:gd name="T38" fmla="*/ 2171 w 782"/>
                  <a:gd name="T39" fmla="*/ 1 h 808"/>
                  <a:gd name="T40" fmla="*/ 2245 w 782"/>
                  <a:gd name="T41" fmla="*/ 1 h 808"/>
                  <a:gd name="T42" fmla="*/ 2171 w 782"/>
                  <a:gd name="T43" fmla="*/ 1 h 808"/>
                  <a:gd name="T44" fmla="*/ 2081 w 782"/>
                  <a:gd name="T45" fmla="*/ 1 h 808"/>
                  <a:gd name="T46" fmla="*/ 1926 w 782"/>
                  <a:gd name="T47" fmla="*/ 1 h 808"/>
                  <a:gd name="T48" fmla="*/ 1718 w 782"/>
                  <a:gd name="T49" fmla="*/ 1 h 808"/>
                  <a:gd name="T50" fmla="*/ 1491 w 782"/>
                  <a:gd name="T51" fmla="*/ 1 h 808"/>
                  <a:gd name="T52" fmla="*/ 1132 w 782"/>
                  <a:gd name="T53" fmla="*/ 1 h 808"/>
                  <a:gd name="T54" fmla="*/ 1019 w 782"/>
                  <a:gd name="T55" fmla="*/ 1 h 808"/>
                  <a:gd name="T56" fmla="*/ 957 w 782"/>
                  <a:gd name="T57" fmla="*/ 1 h 808"/>
                  <a:gd name="T58" fmla="*/ 957 w 782"/>
                  <a:gd name="T59" fmla="*/ 1 h 808"/>
                  <a:gd name="T60" fmla="*/ 957 w 782"/>
                  <a:gd name="T61" fmla="*/ 1 h 808"/>
                  <a:gd name="T62" fmla="*/ 1113 w 782"/>
                  <a:gd name="T63" fmla="*/ 1 h 808"/>
                  <a:gd name="T64" fmla="*/ 1345 w 782"/>
                  <a:gd name="T65" fmla="*/ 1 h 808"/>
                  <a:gd name="T66" fmla="*/ 1548 w 782"/>
                  <a:gd name="T67" fmla="*/ 1 h 808"/>
                  <a:gd name="T68" fmla="*/ 1676 w 782"/>
                  <a:gd name="T69" fmla="*/ 1 h 808"/>
                  <a:gd name="T70" fmla="*/ 1741 w 782"/>
                  <a:gd name="T71" fmla="*/ 1 h 808"/>
                  <a:gd name="T72" fmla="*/ 1718 w 782"/>
                  <a:gd name="T73" fmla="*/ 1 h 808"/>
                  <a:gd name="T74" fmla="*/ 1624 w 782"/>
                  <a:gd name="T75" fmla="*/ 1 h 808"/>
                  <a:gd name="T76" fmla="*/ 1491 w 782"/>
                  <a:gd name="T77" fmla="*/ 1 h 808"/>
                  <a:gd name="T78" fmla="*/ 1345 w 782"/>
                  <a:gd name="T79" fmla="*/ 1 h 808"/>
                  <a:gd name="T80" fmla="*/ 1027 w 782"/>
                  <a:gd name="T81" fmla="*/ 1 h 808"/>
                  <a:gd name="T82" fmla="*/ 556 w 782"/>
                  <a:gd name="T83" fmla="*/ 1 h 808"/>
                  <a:gd name="T84" fmla="*/ 200 w 782"/>
                  <a:gd name="T85" fmla="*/ 1 h 808"/>
                  <a:gd name="T86" fmla="*/ 5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44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63019 w 992"/>
                  <a:gd name="T1" fmla="*/ 1 h 770"/>
                  <a:gd name="T2" fmla="*/ 64209 w 992"/>
                  <a:gd name="T3" fmla="*/ 1 h 770"/>
                  <a:gd name="T4" fmla="*/ 68619 w 992"/>
                  <a:gd name="T5" fmla="*/ 1 h 770"/>
                  <a:gd name="T6" fmla="*/ 74088 w 992"/>
                  <a:gd name="T7" fmla="*/ 1 h 770"/>
                  <a:gd name="T8" fmla="*/ 77327 w 992"/>
                  <a:gd name="T9" fmla="*/ 1 h 770"/>
                  <a:gd name="T10" fmla="*/ 75909 w 992"/>
                  <a:gd name="T11" fmla="*/ 1 h 770"/>
                  <a:gd name="T12" fmla="*/ 72892 w 992"/>
                  <a:gd name="T13" fmla="*/ 1 h 770"/>
                  <a:gd name="T14" fmla="*/ 66839 w 992"/>
                  <a:gd name="T15" fmla="*/ 1 h 770"/>
                  <a:gd name="T16" fmla="*/ 59371 w 992"/>
                  <a:gd name="T17" fmla="*/ 1 h 770"/>
                  <a:gd name="T18" fmla="*/ 53149 w 992"/>
                  <a:gd name="T19" fmla="*/ 1 h 770"/>
                  <a:gd name="T20" fmla="*/ 46167 w 992"/>
                  <a:gd name="T21" fmla="*/ 1 h 770"/>
                  <a:gd name="T22" fmla="*/ 39515 w 992"/>
                  <a:gd name="T23" fmla="*/ 1 h 770"/>
                  <a:gd name="T24" fmla="*/ 34464 w 992"/>
                  <a:gd name="T25" fmla="*/ 1 h 770"/>
                  <a:gd name="T26" fmla="*/ 32626 w 992"/>
                  <a:gd name="T27" fmla="*/ 1 h 770"/>
                  <a:gd name="T28" fmla="*/ 30579 w 992"/>
                  <a:gd name="T29" fmla="*/ 1 h 770"/>
                  <a:gd name="T30" fmla="*/ 28167 w 992"/>
                  <a:gd name="T31" fmla="*/ 1 h 770"/>
                  <a:gd name="T32" fmla="*/ 26368 w 992"/>
                  <a:gd name="T33" fmla="*/ 1 h 770"/>
                  <a:gd name="T34" fmla="*/ 26368 w 992"/>
                  <a:gd name="T35" fmla="*/ 1 h 770"/>
                  <a:gd name="T36" fmla="*/ 25128 w 992"/>
                  <a:gd name="T37" fmla="*/ 1 h 770"/>
                  <a:gd name="T38" fmla="*/ 21679 w 992"/>
                  <a:gd name="T39" fmla="*/ 1 h 770"/>
                  <a:gd name="T40" fmla="*/ 17422 w 992"/>
                  <a:gd name="T41" fmla="*/ 1 h 770"/>
                  <a:gd name="T42" fmla="*/ 13463 w 992"/>
                  <a:gd name="T43" fmla="*/ 1 h 770"/>
                  <a:gd name="T44" fmla="*/ 8933 w 992"/>
                  <a:gd name="T45" fmla="*/ 1 h 770"/>
                  <a:gd name="T46" fmla="*/ 2067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079 w 992"/>
                  <a:gd name="T53" fmla="*/ 1 h 770"/>
                  <a:gd name="T54" fmla="*/ 6378 w 992"/>
                  <a:gd name="T55" fmla="*/ 1 h 770"/>
                  <a:gd name="T56" fmla="*/ 9233 w 992"/>
                  <a:gd name="T57" fmla="*/ 1 h 770"/>
                  <a:gd name="T58" fmla="*/ 14725 w 992"/>
                  <a:gd name="T59" fmla="*/ 1 h 770"/>
                  <a:gd name="T60" fmla="*/ 20054 w 992"/>
                  <a:gd name="T61" fmla="*/ 1 h 770"/>
                  <a:gd name="T62" fmla="*/ 25128 w 992"/>
                  <a:gd name="T63" fmla="*/ 1 h 770"/>
                  <a:gd name="T64" fmla="*/ 32363 w 992"/>
                  <a:gd name="T65" fmla="*/ 0 h 770"/>
                  <a:gd name="T66" fmla="*/ 32626 w 992"/>
                  <a:gd name="T67" fmla="*/ 1 h 770"/>
                  <a:gd name="T68" fmla="*/ 30985 w 992"/>
                  <a:gd name="T69" fmla="*/ 1 h 770"/>
                  <a:gd name="T70" fmla="*/ 30579 w 992"/>
                  <a:gd name="T71" fmla="*/ 1 h 770"/>
                  <a:gd name="T72" fmla="*/ 32626 w 992"/>
                  <a:gd name="T73" fmla="*/ 1 h 770"/>
                  <a:gd name="T74" fmla="*/ 36039 w 992"/>
                  <a:gd name="T75" fmla="*/ 1 h 770"/>
                  <a:gd name="T76" fmla="*/ 38936 w 992"/>
                  <a:gd name="T77" fmla="*/ 1 h 770"/>
                  <a:gd name="T78" fmla="*/ 43517 w 992"/>
                  <a:gd name="T79" fmla="*/ 1 h 770"/>
                  <a:gd name="T80" fmla="*/ 47951 w 992"/>
                  <a:gd name="T81" fmla="*/ 1 h 770"/>
                  <a:gd name="T82" fmla="*/ 52484 w 992"/>
                  <a:gd name="T83" fmla="*/ 1 h 770"/>
                  <a:gd name="T84" fmla="*/ 58451 w 992"/>
                  <a:gd name="T85" fmla="*/ 1 h 770"/>
                  <a:gd name="T86" fmla="*/ 62389 w 992"/>
                  <a:gd name="T87" fmla="*/ 1 h 770"/>
                  <a:gd name="T88" fmla="*/ 63019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45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46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1" name="Text Box 3"/>
          <p:cNvSpPr txBox="1">
            <a:spLocks noChangeArrowheads="1"/>
          </p:cNvSpPr>
          <p:nvPr/>
        </p:nvSpPr>
        <p:spPr bwMode="auto">
          <a:xfrm>
            <a:off x="1600200" y="1730542"/>
            <a:ext cx="41749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l =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1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[b,c,1]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=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152" name="Rectangle 151"/>
          <p:cNvSpPr/>
          <p:nvPr/>
        </p:nvSpPr>
        <p:spPr>
          <a:xfrm>
            <a:off x="4977914" y="1735007"/>
            <a:ext cx="492444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10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3" name="Text Box 3"/>
          <p:cNvSpPr txBox="1">
            <a:spLocks noChangeArrowheads="1"/>
          </p:cNvSpPr>
          <p:nvPr/>
        </p:nvSpPr>
        <p:spPr bwMode="auto">
          <a:xfrm>
            <a:off x="3158290" y="2129135"/>
            <a:ext cx="1752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=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154" name="Rectangle 153"/>
          <p:cNvSpPr/>
          <p:nvPr/>
        </p:nvSpPr>
        <p:spPr>
          <a:xfrm>
            <a:off x="5005955" y="2111542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6" name="Rectangle 155"/>
          <p:cNvSpPr/>
          <p:nvPr/>
        </p:nvSpPr>
        <p:spPr>
          <a:xfrm>
            <a:off x="1219200" y="2984075"/>
            <a:ext cx="3867597" cy="219752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Smallest Instances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Edges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 = weight[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else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 =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sp>
        <p:nvSpPr>
          <p:cNvPr id="157" name="Text Box 3"/>
          <p:cNvSpPr txBox="1">
            <a:spLocks noChangeArrowheads="1"/>
          </p:cNvSpPr>
          <p:nvPr/>
        </p:nvSpPr>
        <p:spPr bwMode="auto">
          <a:xfrm>
            <a:off x="3138947" y="2539631"/>
            <a:ext cx="204980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[u,u,1]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=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158" name="Rectangle 157"/>
          <p:cNvSpPr/>
          <p:nvPr/>
        </p:nvSpPr>
        <p:spPr>
          <a:xfrm>
            <a:off x="5019475" y="2522038"/>
            <a:ext cx="291778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0   (sometimes useful)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2">
            <a:extLst>
              <a:ext uri="{FF2B5EF4-FFF2-40B4-BE49-F238E27FC236}">
                <a16:creationId xmlns:a16="http://schemas.microsoft.com/office/drawing/2014/main" id="{24B441F0-B94A-D4BB-C413-9D72FFFE49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6714569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5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/>
      <p:bldP spid="154" grpId="0"/>
      <p:bldP spid="158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732962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Oval 4"/>
          <p:cNvSpPr>
            <a:spLocks noChangeArrowheads="1"/>
          </p:cNvSpPr>
          <p:nvPr/>
        </p:nvSpPr>
        <p:spPr bwMode="auto">
          <a:xfrm>
            <a:off x="6114036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7" name="Line 31"/>
          <p:cNvSpPr>
            <a:spLocks noChangeShapeType="1"/>
          </p:cNvSpPr>
          <p:nvPr/>
        </p:nvSpPr>
        <p:spPr bwMode="auto">
          <a:xfrm flipH="1">
            <a:off x="5443531" y="4002459"/>
            <a:ext cx="1341007" cy="4625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" name="Line 34"/>
          <p:cNvSpPr>
            <a:spLocks noChangeShapeType="1"/>
          </p:cNvSpPr>
          <p:nvPr/>
        </p:nvSpPr>
        <p:spPr bwMode="auto">
          <a:xfrm>
            <a:off x="6784540" y="4002459"/>
            <a:ext cx="722081" cy="1572602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1" name="Line 36"/>
          <p:cNvSpPr>
            <a:spLocks noChangeShapeType="1"/>
          </p:cNvSpPr>
          <p:nvPr/>
        </p:nvSpPr>
        <p:spPr bwMode="auto">
          <a:xfrm flipH="1">
            <a:off x="7558199" y="4279978"/>
            <a:ext cx="464196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4" name="Line 45"/>
          <p:cNvSpPr>
            <a:spLocks noChangeShapeType="1"/>
          </p:cNvSpPr>
          <p:nvPr/>
        </p:nvSpPr>
        <p:spPr bwMode="auto">
          <a:xfrm>
            <a:off x="5391955" y="4511244"/>
            <a:ext cx="206309" cy="18501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</a:t>
            </a:r>
          </a:p>
        </p:txBody>
      </p:sp>
      <p:sp>
        <p:nvSpPr>
          <p:cNvPr id="27" name="Oval 70"/>
          <p:cNvSpPr>
            <a:spLocks noChangeArrowheads="1"/>
          </p:cNvSpPr>
          <p:nvPr/>
        </p:nvSpPr>
        <p:spPr bwMode="auto">
          <a:xfrm>
            <a:off x="7488355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Text Box 71"/>
          <p:cNvSpPr txBox="1">
            <a:spLocks noChangeArrowheads="1"/>
          </p:cNvSpPr>
          <p:nvPr/>
        </p:nvSpPr>
        <p:spPr bwMode="auto">
          <a:xfrm>
            <a:off x="7197158" y="5343796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</a:p>
        </p:txBody>
      </p:sp>
      <p:sp>
        <p:nvSpPr>
          <p:cNvPr id="29" name="Oval 72"/>
          <p:cNvSpPr>
            <a:spLocks noChangeArrowheads="1"/>
          </p:cNvSpPr>
          <p:nvPr/>
        </p:nvSpPr>
        <p:spPr bwMode="auto">
          <a:xfrm>
            <a:off x="5546687" y="6361363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0" name="Text Box 73"/>
          <p:cNvSpPr txBox="1">
            <a:spLocks noChangeArrowheads="1"/>
          </p:cNvSpPr>
          <p:nvPr/>
        </p:nvSpPr>
        <p:spPr bwMode="auto">
          <a:xfrm>
            <a:off x="5358646" y="6130097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</a:t>
            </a:r>
          </a:p>
        </p:txBody>
      </p:sp>
      <p:sp>
        <p:nvSpPr>
          <p:cNvPr id="31" name="Oval 78"/>
          <p:cNvSpPr>
            <a:spLocks noChangeArrowheads="1"/>
          </p:cNvSpPr>
          <p:nvPr/>
        </p:nvSpPr>
        <p:spPr bwMode="auto">
          <a:xfrm>
            <a:off x="7867662" y="6376779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2" name="Text Box 79"/>
          <p:cNvSpPr txBox="1">
            <a:spLocks noChangeArrowheads="1"/>
          </p:cNvSpPr>
          <p:nvPr/>
        </p:nvSpPr>
        <p:spPr bwMode="auto">
          <a:xfrm>
            <a:off x="7609775" y="6145513"/>
            <a:ext cx="269626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Oval 80"/>
          <p:cNvSpPr>
            <a:spLocks noChangeArrowheads="1"/>
          </p:cNvSpPr>
          <p:nvPr/>
        </p:nvSpPr>
        <p:spPr bwMode="auto">
          <a:xfrm>
            <a:off x="8796052" y="5575062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</p:txBody>
      </p:sp>
      <p:sp>
        <p:nvSpPr>
          <p:cNvPr id="35" name="Line 82"/>
          <p:cNvSpPr>
            <a:spLocks noChangeShapeType="1"/>
          </p:cNvSpPr>
          <p:nvPr/>
        </p:nvSpPr>
        <p:spPr bwMode="auto">
          <a:xfrm flipV="1">
            <a:off x="7919239" y="4372483"/>
            <a:ext cx="103154" cy="203513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" name="Line 83"/>
          <p:cNvSpPr>
            <a:spLocks noChangeShapeType="1"/>
          </p:cNvSpPr>
          <p:nvPr/>
        </p:nvSpPr>
        <p:spPr bwMode="auto">
          <a:xfrm flipV="1">
            <a:off x="5598264" y="5667567"/>
            <a:ext cx="1856781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" name="Line 85"/>
          <p:cNvSpPr>
            <a:spLocks noChangeShapeType="1"/>
          </p:cNvSpPr>
          <p:nvPr/>
        </p:nvSpPr>
        <p:spPr bwMode="auto">
          <a:xfrm>
            <a:off x="7558199" y="5621315"/>
            <a:ext cx="309463" cy="74004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" name="Line 86"/>
          <p:cNvSpPr>
            <a:spLocks noChangeShapeType="1"/>
          </p:cNvSpPr>
          <p:nvPr/>
        </p:nvSpPr>
        <p:spPr bwMode="auto">
          <a:xfrm flipV="1">
            <a:off x="7919239" y="5621315"/>
            <a:ext cx="928390" cy="786301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9" name="Oval 87"/>
          <p:cNvSpPr>
            <a:spLocks noChangeArrowheads="1"/>
          </p:cNvSpPr>
          <p:nvPr/>
        </p:nvSpPr>
        <p:spPr bwMode="auto">
          <a:xfrm>
            <a:off x="6869429" y="645386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88"/>
          <p:cNvSpPr txBox="1">
            <a:spLocks noChangeArrowheads="1"/>
          </p:cNvSpPr>
          <p:nvPr/>
        </p:nvSpPr>
        <p:spPr bwMode="auto">
          <a:xfrm>
            <a:off x="6629809" y="6407614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</a:t>
            </a:r>
          </a:p>
        </p:txBody>
      </p:sp>
      <p:sp>
        <p:nvSpPr>
          <p:cNvPr id="41" name="Line 89"/>
          <p:cNvSpPr>
            <a:spLocks noChangeShapeType="1"/>
          </p:cNvSpPr>
          <p:nvPr/>
        </p:nvSpPr>
        <p:spPr bwMode="auto">
          <a:xfrm>
            <a:off x="5598264" y="6407614"/>
            <a:ext cx="1289431" cy="92507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Line 90"/>
          <p:cNvSpPr>
            <a:spLocks noChangeShapeType="1"/>
          </p:cNvSpPr>
          <p:nvPr/>
        </p:nvSpPr>
        <p:spPr bwMode="auto">
          <a:xfrm flipV="1">
            <a:off x="6939273" y="5667567"/>
            <a:ext cx="567350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Line 91"/>
          <p:cNvSpPr>
            <a:spLocks noChangeShapeType="1"/>
          </p:cNvSpPr>
          <p:nvPr/>
        </p:nvSpPr>
        <p:spPr bwMode="auto">
          <a:xfrm flipH="1" flipV="1">
            <a:off x="6217190" y="5667567"/>
            <a:ext cx="670504" cy="832555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4" name="Line 92"/>
          <p:cNvSpPr>
            <a:spLocks noChangeShapeType="1"/>
          </p:cNvSpPr>
          <p:nvPr/>
        </p:nvSpPr>
        <p:spPr bwMode="auto">
          <a:xfrm flipV="1">
            <a:off x="6939273" y="6453868"/>
            <a:ext cx="928390" cy="46254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29718" y="4788761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40</a:t>
            </a:r>
          </a:p>
        </p:txBody>
      </p:sp>
      <p:sp>
        <p:nvSpPr>
          <p:cNvPr id="46" name="Text Box 94"/>
          <p:cNvSpPr txBox="1">
            <a:spLocks noChangeArrowheads="1"/>
          </p:cNvSpPr>
          <p:nvPr/>
        </p:nvSpPr>
        <p:spPr bwMode="auto">
          <a:xfrm>
            <a:off x="5751275" y="3996678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31316" y="3857920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10</a:t>
            </a:r>
          </a:p>
        </p:txBody>
      </p:sp>
      <p:sp>
        <p:nvSpPr>
          <p:cNvPr id="48" name="Text Box 96"/>
          <p:cNvSpPr txBox="1">
            <a:spLocks noChangeArrowheads="1"/>
          </p:cNvSpPr>
          <p:nvPr/>
        </p:nvSpPr>
        <p:spPr bwMode="auto">
          <a:xfrm>
            <a:off x="5183923" y="5291762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49" name="Text Box 97"/>
          <p:cNvSpPr txBox="1">
            <a:spLocks noChangeArrowheads="1"/>
          </p:cNvSpPr>
          <p:nvPr/>
        </p:nvSpPr>
        <p:spPr bwMode="auto">
          <a:xfrm>
            <a:off x="5818243" y="5945086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15</a:t>
            </a:r>
          </a:p>
        </p:txBody>
      </p:sp>
      <p:sp>
        <p:nvSpPr>
          <p:cNvPr id="50" name="Text Box 98"/>
          <p:cNvSpPr txBox="1">
            <a:spLocks noChangeArrowheads="1"/>
          </p:cNvSpPr>
          <p:nvPr/>
        </p:nvSpPr>
        <p:spPr bwMode="auto">
          <a:xfrm>
            <a:off x="5932503" y="6355580"/>
            <a:ext cx="56938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181</a:t>
            </a:r>
          </a:p>
        </p:txBody>
      </p:sp>
      <p:sp>
        <p:nvSpPr>
          <p:cNvPr id="51" name="Text Box 100"/>
          <p:cNvSpPr txBox="1">
            <a:spLocks noChangeArrowheads="1"/>
          </p:cNvSpPr>
          <p:nvPr/>
        </p:nvSpPr>
        <p:spPr bwMode="auto">
          <a:xfrm>
            <a:off x="7588714" y="575429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2" name="Text Box 101"/>
          <p:cNvSpPr txBox="1">
            <a:spLocks noChangeArrowheads="1"/>
          </p:cNvSpPr>
          <p:nvPr/>
        </p:nvSpPr>
        <p:spPr bwMode="auto">
          <a:xfrm>
            <a:off x="7195437" y="64018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</a:p>
        </p:txBody>
      </p:sp>
      <p:sp>
        <p:nvSpPr>
          <p:cNvPr id="53" name="Text Box 102"/>
          <p:cNvSpPr txBox="1">
            <a:spLocks noChangeArrowheads="1"/>
          </p:cNvSpPr>
          <p:nvPr/>
        </p:nvSpPr>
        <p:spPr bwMode="auto">
          <a:xfrm>
            <a:off x="8278561" y="589305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</a:p>
        </p:txBody>
      </p:sp>
      <p:sp>
        <p:nvSpPr>
          <p:cNvPr id="54" name="Text Box 103"/>
          <p:cNvSpPr txBox="1">
            <a:spLocks noChangeArrowheads="1"/>
          </p:cNvSpPr>
          <p:nvPr/>
        </p:nvSpPr>
        <p:spPr bwMode="auto">
          <a:xfrm>
            <a:off x="7865941" y="5199255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6" name="Text Box 105"/>
          <p:cNvSpPr txBox="1">
            <a:spLocks noChangeArrowheads="1"/>
          </p:cNvSpPr>
          <p:nvPr/>
        </p:nvSpPr>
        <p:spPr bwMode="auto">
          <a:xfrm>
            <a:off x="6976586" y="4597968"/>
            <a:ext cx="441146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30</a:t>
            </a:r>
          </a:p>
        </p:txBody>
      </p:sp>
      <p:sp>
        <p:nvSpPr>
          <p:cNvPr id="57" name="Text Box 106"/>
          <p:cNvSpPr txBox="1">
            <a:spLocks noChangeArrowheads="1"/>
          </p:cNvSpPr>
          <p:nvPr/>
        </p:nvSpPr>
        <p:spPr bwMode="auto">
          <a:xfrm>
            <a:off x="7504898" y="4829231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25</a:t>
            </a:r>
          </a:p>
        </p:txBody>
      </p:sp>
      <p:sp>
        <p:nvSpPr>
          <p:cNvPr id="59" name="Text Box 123"/>
          <p:cNvSpPr txBox="1">
            <a:spLocks noChangeArrowheads="1"/>
          </p:cNvSpPr>
          <p:nvPr/>
        </p:nvSpPr>
        <p:spPr bwMode="auto">
          <a:xfrm>
            <a:off x="7176097" y="5939303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60" name="Text Box 124"/>
          <p:cNvSpPr txBox="1">
            <a:spLocks noChangeArrowheads="1"/>
          </p:cNvSpPr>
          <p:nvPr/>
        </p:nvSpPr>
        <p:spPr bwMode="auto">
          <a:xfrm>
            <a:off x="6647428" y="608384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63" name="Freeform 62"/>
          <p:cNvSpPr/>
          <p:nvPr/>
        </p:nvSpPr>
        <p:spPr bwMode="auto">
          <a:xfrm>
            <a:off x="5406782" y="4643628"/>
            <a:ext cx="1880492" cy="1803728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666358"/>
              <a:gd name="connsiteY0" fmla="*/ 0 h 2964073"/>
              <a:gd name="connsiteX1" fmla="*/ 303828 w 3666358"/>
              <a:gd name="connsiteY1" fmla="*/ 2931715 h 2964073"/>
              <a:gd name="connsiteX2" fmla="*/ 2986417 w 3666358"/>
              <a:gd name="connsiteY2" fmla="*/ 1644220 h 2964073"/>
              <a:gd name="connsiteX3" fmla="*/ 3666358 w 3666358"/>
              <a:gd name="connsiteY3" fmla="*/ 2901183 h 2964073"/>
              <a:gd name="connsiteX0" fmla="*/ 62908 w 3579202"/>
              <a:gd name="connsiteY0" fmla="*/ 0 h 2964518"/>
              <a:gd name="connsiteX1" fmla="*/ 303828 w 3579202"/>
              <a:gd name="connsiteY1" fmla="*/ 2931715 h 2964518"/>
              <a:gd name="connsiteX2" fmla="*/ 2986417 w 3579202"/>
              <a:gd name="connsiteY2" fmla="*/ 1644220 h 2964518"/>
              <a:gd name="connsiteX3" fmla="*/ 3579202 w 3579202"/>
              <a:gd name="connsiteY3" fmla="*/ 2755399 h 2964518"/>
              <a:gd name="connsiteX0" fmla="*/ 62908 w 2986418"/>
              <a:gd name="connsiteY0" fmla="*/ 0 h 2964518"/>
              <a:gd name="connsiteX1" fmla="*/ 303828 w 2986418"/>
              <a:gd name="connsiteY1" fmla="*/ 2931715 h 2964518"/>
              <a:gd name="connsiteX2" fmla="*/ 2986417 w 2986418"/>
              <a:gd name="connsiteY2" fmla="*/ 1644220 h 2964518"/>
              <a:gd name="connsiteX0" fmla="*/ 50826 w 2778231"/>
              <a:gd name="connsiteY0" fmla="*/ 0 h 2971571"/>
              <a:gd name="connsiteX1" fmla="*/ 291746 w 2778231"/>
              <a:gd name="connsiteY1" fmla="*/ 2931715 h 2971571"/>
              <a:gd name="connsiteX2" fmla="*/ 2778231 w 2778231"/>
              <a:gd name="connsiteY2" fmla="*/ 1765707 h 2971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78231" h="2971571">
                <a:moveTo>
                  <a:pt x="50826" y="0"/>
                </a:moveTo>
                <a:cubicBezTo>
                  <a:pt x="49103" y="912958"/>
                  <a:pt x="-162821" y="2637431"/>
                  <a:pt x="291746" y="2931715"/>
                </a:cubicBezTo>
                <a:cubicBezTo>
                  <a:pt x="746313" y="3225999"/>
                  <a:pt x="2232335" y="1795093"/>
                  <a:pt x="2778231" y="176570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4" name="Rectangle 63"/>
          <p:cNvSpPr/>
          <p:nvPr/>
        </p:nvSpPr>
        <p:spPr>
          <a:xfrm>
            <a:off x="8229600" y="6106180"/>
            <a:ext cx="70564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l=4</a:t>
            </a:r>
            <a:endParaRPr kumimoji="0" lang="en-US" altLang="en-US" sz="28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" name="Freeform 64"/>
          <p:cNvSpPr/>
          <p:nvPr/>
        </p:nvSpPr>
        <p:spPr bwMode="auto">
          <a:xfrm>
            <a:off x="7557663" y="5692877"/>
            <a:ext cx="1264579" cy="556675"/>
          </a:xfrm>
          <a:custGeom>
            <a:avLst/>
            <a:gdLst>
              <a:gd name="connsiteX0" fmla="*/ 0 w 5053263"/>
              <a:gd name="connsiteY0" fmla="*/ 385311 h 2361369"/>
              <a:gd name="connsiteX1" fmla="*/ 1106905 w 5053263"/>
              <a:gd name="connsiteY1" fmla="*/ 2358489 h 2361369"/>
              <a:gd name="connsiteX2" fmla="*/ 3818021 w 5053263"/>
              <a:gd name="connsiteY2" fmla="*/ 300 h 2361369"/>
              <a:gd name="connsiteX3" fmla="*/ 5053263 w 5053263"/>
              <a:gd name="connsiteY3" fmla="*/ 2230153 h 2361369"/>
              <a:gd name="connsiteX0" fmla="*/ 0 w 5053263"/>
              <a:gd name="connsiteY0" fmla="*/ 413689 h 3716698"/>
              <a:gd name="connsiteX1" fmla="*/ 383122 w 5053263"/>
              <a:gd name="connsiteY1" fmla="*/ 3715408 h 3716698"/>
              <a:gd name="connsiteX2" fmla="*/ 3818021 w 5053263"/>
              <a:gd name="connsiteY2" fmla="*/ 28678 h 3716698"/>
              <a:gd name="connsiteX3" fmla="*/ 5053263 w 5053263"/>
              <a:gd name="connsiteY3" fmla="*/ 2258531 h 3716698"/>
              <a:gd name="connsiteX0" fmla="*/ 0 w 5053263"/>
              <a:gd name="connsiteY0" fmla="*/ 0 h 3341618"/>
              <a:gd name="connsiteX1" fmla="*/ 383122 w 5053263"/>
              <a:gd name="connsiteY1" fmla="*/ 3301719 h 3341618"/>
              <a:gd name="connsiteX2" fmla="*/ 3136814 w 5053263"/>
              <a:gd name="connsiteY2" fmla="*/ 1829222 h 3341618"/>
              <a:gd name="connsiteX3" fmla="*/ 5053263 w 5053263"/>
              <a:gd name="connsiteY3" fmla="*/ 1844842 h 3341618"/>
              <a:gd name="connsiteX0" fmla="*/ 0 w 5053263"/>
              <a:gd name="connsiteY0" fmla="*/ 0 h 3341987"/>
              <a:gd name="connsiteX1" fmla="*/ 383122 w 5053263"/>
              <a:gd name="connsiteY1" fmla="*/ 3301719 h 3341987"/>
              <a:gd name="connsiteX2" fmla="*/ 3136814 w 5053263"/>
              <a:gd name="connsiteY2" fmla="*/ 1829222 h 3341987"/>
              <a:gd name="connsiteX3" fmla="*/ 3461675 w 5053263"/>
              <a:gd name="connsiteY3" fmla="*/ 1745153 h 3341987"/>
              <a:gd name="connsiteX4" fmla="*/ 5053263 w 5053263"/>
              <a:gd name="connsiteY4" fmla="*/ 1844842 h 3341987"/>
              <a:gd name="connsiteX0" fmla="*/ 0 w 5053263"/>
              <a:gd name="connsiteY0" fmla="*/ 0 h 3350603"/>
              <a:gd name="connsiteX1" fmla="*/ 383122 w 5053263"/>
              <a:gd name="connsiteY1" fmla="*/ 3301719 h 3350603"/>
              <a:gd name="connsiteX2" fmla="*/ 3136814 w 5053263"/>
              <a:gd name="connsiteY2" fmla="*/ 1829222 h 3350603"/>
              <a:gd name="connsiteX3" fmla="*/ 3461675 w 5053263"/>
              <a:gd name="connsiteY3" fmla="*/ 1745153 h 3350603"/>
              <a:gd name="connsiteX4" fmla="*/ 3674551 w 5053263"/>
              <a:gd name="connsiteY4" fmla="*/ 3350472 h 3350603"/>
              <a:gd name="connsiteX5" fmla="*/ 5053263 w 5053263"/>
              <a:gd name="connsiteY5" fmla="*/ 1844842 h 3350603"/>
              <a:gd name="connsiteX0" fmla="*/ 0 w 5053263"/>
              <a:gd name="connsiteY0" fmla="*/ 0 h 3350606"/>
              <a:gd name="connsiteX1" fmla="*/ 383122 w 5053263"/>
              <a:gd name="connsiteY1" fmla="*/ 3301719 h 3350606"/>
              <a:gd name="connsiteX2" fmla="*/ 3136814 w 5053263"/>
              <a:gd name="connsiteY2" fmla="*/ 1829222 h 3350606"/>
              <a:gd name="connsiteX3" fmla="*/ 3674551 w 5053263"/>
              <a:gd name="connsiteY3" fmla="*/ 3350472 h 3350606"/>
              <a:gd name="connsiteX4" fmla="*/ 5053263 w 5053263"/>
              <a:gd name="connsiteY4" fmla="*/ 1844842 h 3350606"/>
              <a:gd name="connsiteX0" fmla="*/ 0 w 5053263"/>
              <a:gd name="connsiteY0" fmla="*/ 0 h 3350604"/>
              <a:gd name="connsiteX1" fmla="*/ 383122 w 5053263"/>
              <a:gd name="connsiteY1" fmla="*/ 3301719 h 3350604"/>
              <a:gd name="connsiteX2" fmla="*/ 2923509 w 5053263"/>
              <a:gd name="connsiteY2" fmla="*/ 1644220 h 3350604"/>
              <a:gd name="connsiteX3" fmla="*/ 3674551 w 5053263"/>
              <a:gd name="connsiteY3" fmla="*/ 3350472 h 3350604"/>
              <a:gd name="connsiteX4" fmla="*/ 5053263 w 5053263"/>
              <a:gd name="connsiteY4" fmla="*/ 1844842 h 3350604"/>
              <a:gd name="connsiteX0" fmla="*/ 0 w 5053263"/>
              <a:gd name="connsiteY0" fmla="*/ 0 h 3329190"/>
              <a:gd name="connsiteX1" fmla="*/ 383122 w 5053263"/>
              <a:gd name="connsiteY1" fmla="*/ 3301719 h 3329190"/>
              <a:gd name="connsiteX2" fmla="*/ 2923509 w 5053263"/>
              <a:gd name="connsiteY2" fmla="*/ 1644220 h 3329190"/>
              <a:gd name="connsiteX3" fmla="*/ 3603450 w 5053263"/>
              <a:gd name="connsiteY3" fmla="*/ 2901183 h 3329190"/>
              <a:gd name="connsiteX4" fmla="*/ 5053263 w 5053263"/>
              <a:gd name="connsiteY4" fmla="*/ 1844842 h 3329190"/>
              <a:gd name="connsiteX0" fmla="*/ 0 w 5053263"/>
              <a:gd name="connsiteY0" fmla="*/ 0 h 2964073"/>
              <a:gd name="connsiteX1" fmla="*/ 240920 w 5053263"/>
              <a:gd name="connsiteY1" fmla="*/ 2931715 h 2964073"/>
              <a:gd name="connsiteX2" fmla="*/ 2923509 w 5053263"/>
              <a:gd name="connsiteY2" fmla="*/ 1644220 h 2964073"/>
              <a:gd name="connsiteX3" fmla="*/ 3603450 w 5053263"/>
              <a:gd name="connsiteY3" fmla="*/ 2901183 h 2964073"/>
              <a:gd name="connsiteX4" fmla="*/ 5053263 w 5053263"/>
              <a:gd name="connsiteY4" fmla="*/ 1844842 h 2964073"/>
              <a:gd name="connsiteX0" fmla="*/ 62908 w 5116171"/>
              <a:gd name="connsiteY0" fmla="*/ 0 h 2964073"/>
              <a:gd name="connsiteX1" fmla="*/ 303828 w 5116171"/>
              <a:gd name="connsiteY1" fmla="*/ 2931715 h 2964073"/>
              <a:gd name="connsiteX2" fmla="*/ 2986417 w 5116171"/>
              <a:gd name="connsiteY2" fmla="*/ 1644220 h 2964073"/>
              <a:gd name="connsiteX3" fmla="*/ 3666358 w 5116171"/>
              <a:gd name="connsiteY3" fmla="*/ 2901183 h 2964073"/>
              <a:gd name="connsiteX4" fmla="*/ 5116171 w 5116171"/>
              <a:gd name="connsiteY4" fmla="*/ 1844842 h 2964073"/>
              <a:gd name="connsiteX0" fmla="*/ 0 w 4812343"/>
              <a:gd name="connsiteY0" fmla="*/ 1287512 h 1319870"/>
              <a:gd name="connsiteX1" fmla="*/ 2682589 w 4812343"/>
              <a:gd name="connsiteY1" fmla="*/ 17 h 1319870"/>
              <a:gd name="connsiteX2" fmla="*/ 3362530 w 4812343"/>
              <a:gd name="connsiteY2" fmla="*/ 1256980 h 1319870"/>
              <a:gd name="connsiteX3" fmla="*/ 4812343 w 4812343"/>
              <a:gd name="connsiteY3" fmla="*/ 200639 h 1319870"/>
              <a:gd name="connsiteX0" fmla="*/ 0 w 2129754"/>
              <a:gd name="connsiteY0" fmla="*/ 15 h 1257166"/>
              <a:gd name="connsiteX1" fmla="*/ 679941 w 2129754"/>
              <a:gd name="connsiteY1" fmla="*/ 1256978 h 1257166"/>
              <a:gd name="connsiteX2" fmla="*/ 2129754 w 2129754"/>
              <a:gd name="connsiteY2" fmla="*/ 200637 h 1257166"/>
              <a:gd name="connsiteX0" fmla="*/ 0 w 2129754"/>
              <a:gd name="connsiteY0" fmla="*/ 0 h 1257151"/>
              <a:gd name="connsiteX1" fmla="*/ 679941 w 2129754"/>
              <a:gd name="connsiteY1" fmla="*/ 1256963 h 1257151"/>
              <a:gd name="connsiteX2" fmla="*/ 2129754 w 2129754"/>
              <a:gd name="connsiteY2" fmla="*/ 200622 h 1257151"/>
              <a:gd name="connsiteX0" fmla="*/ 0 w 1846494"/>
              <a:gd name="connsiteY0" fmla="*/ 0 h 1257191"/>
              <a:gd name="connsiteX1" fmla="*/ 679941 w 1846494"/>
              <a:gd name="connsiteY1" fmla="*/ 1256963 h 1257191"/>
              <a:gd name="connsiteX2" fmla="*/ 1846494 w 1846494"/>
              <a:gd name="connsiteY2" fmla="*/ 395000 h 1257191"/>
              <a:gd name="connsiteX0" fmla="*/ 0 w 1846494"/>
              <a:gd name="connsiteY0" fmla="*/ 0 h 1257263"/>
              <a:gd name="connsiteX1" fmla="*/ 679941 w 1846494"/>
              <a:gd name="connsiteY1" fmla="*/ 1256963 h 1257263"/>
              <a:gd name="connsiteX2" fmla="*/ 1846494 w 1846494"/>
              <a:gd name="connsiteY2" fmla="*/ 395000 h 1257263"/>
              <a:gd name="connsiteX0" fmla="*/ 0 w 1868283"/>
              <a:gd name="connsiteY0" fmla="*/ 0 h 917100"/>
              <a:gd name="connsiteX1" fmla="*/ 701730 w 1868283"/>
              <a:gd name="connsiteY1" fmla="*/ 916800 h 917100"/>
              <a:gd name="connsiteX2" fmla="*/ 1868283 w 1868283"/>
              <a:gd name="connsiteY2" fmla="*/ 54837 h 91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868283" h="917100">
                <a:moveTo>
                  <a:pt x="0" y="0"/>
                </a:moveTo>
                <a:cubicBezTo>
                  <a:pt x="298952" y="480857"/>
                  <a:pt x="382322" y="914197"/>
                  <a:pt x="701730" y="916800"/>
                </a:cubicBezTo>
                <a:cubicBezTo>
                  <a:pt x="966995" y="933415"/>
                  <a:pt x="1602517" y="256898"/>
                  <a:pt x="1868283" y="54837"/>
                </a:cubicBezTo>
              </a:path>
            </a:pathLst>
          </a:custGeom>
          <a:noFill/>
          <a:ln w="38100" cap="flat" cmpd="sng" algn="ctr">
            <a:solidFill>
              <a:srgbClr val="CC00CC"/>
            </a:solidFill>
            <a:prstDash val="solid"/>
            <a:round/>
            <a:headEnd type="none" w="med" len="med"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0" name="Text Box 3"/>
          <p:cNvSpPr txBox="1">
            <a:spLocks noChangeArrowheads="1"/>
          </p:cNvSpPr>
          <p:nvPr/>
        </p:nvSpPr>
        <p:spPr bwMode="auto">
          <a:xfrm>
            <a:off x="1295400" y="651808"/>
            <a:ext cx="9525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Loop Invariant: For each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,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=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shortest path from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with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</a:rPr>
              <a:t>≤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06" name="Group 19"/>
          <p:cNvGrpSpPr>
            <a:grpSpLocks/>
          </p:cNvGrpSpPr>
          <p:nvPr/>
        </p:nvGrpSpPr>
        <p:grpSpPr bwMode="auto">
          <a:xfrm>
            <a:off x="90050" y="651808"/>
            <a:ext cx="1221075" cy="943167"/>
            <a:chOff x="1224" y="2623"/>
            <a:chExt cx="2280" cy="1785"/>
          </a:xfrm>
        </p:grpSpPr>
        <p:sp>
          <p:nvSpPr>
            <p:cNvPr id="10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0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109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114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5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7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8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0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111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90" name="Group 89"/>
          <p:cNvGrpSpPr>
            <a:grpSpLocks noChangeAspect="1"/>
          </p:cNvGrpSpPr>
          <p:nvPr/>
        </p:nvGrpSpPr>
        <p:grpSpPr bwMode="auto">
          <a:xfrm>
            <a:off x="106642" y="1676400"/>
            <a:ext cx="1119188" cy="1169988"/>
            <a:chOff x="4641" y="2352"/>
            <a:chExt cx="735" cy="768"/>
          </a:xfrm>
        </p:grpSpPr>
        <p:sp>
          <p:nvSpPr>
            <p:cNvPr id="91" name="Freeform 5" descr="Green marble"/>
            <p:cNvSpPr>
              <a:spLocks noChangeAspect="1"/>
            </p:cNvSpPr>
            <p:nvPr/>
          </p:nvSpPr>
          <p:spPr bwMode="auto">
            <a:xfrm rot="2360341">
              <a:off x="4656" y="2619"/>
              <a:ext cx="390" cy="309"/>
            </a:xfrm>
            <a:custGeom>
              <a:avLst/>
              <a:gdLst>
                <a:gd name="T0" fmla="*/ 0 w 2280"/>
                <a:gd name="T1" fmla="*/ 0 h 1785"/>
                <a:gd name="T2" fmla="*/ 0 w 2280"/>
                <a:gd name="T3" fmla="*/ 0 h 1785"/>
                <a:gd name="T4" fmla="*/ 0 w 2280"/>
                <a:gd name="T5" fmla="*/ 0 h 1785"/>
                <a:gd name="T6" fmla="*/ 0 w 2280"/>
                <a:gd name="T7" fmla="*/ 0 h 1785"/>
                <a:gd name="T8" fmla="*/ 0 w 2280"/>
                <a:gd name="T9" fmla="*/ 0 h 1785"/>
                <a:gd name="T10" fmla="*/ 0 w 2280"/>
                <a:gd name="T11" fmla="*/ 0 h 1785"/>
                <a:gd name="T12" fmla="*/ 0 w 2280"/>
                <a:gd name="T13" fmla="*/ 0 h 1785"/>
                <a:gd name="T14" fmla="*/ 0 w 2280"/>
                <a:gd name="T15" fmla="*/ 0 h 1785"/>
                <a:gd name="T16" fmla="*/ 0 w 2280"/>
                <a:gd name="T17" fmla="*/ 0 h 1785"/>
                <a:gd name="T18" fmla="*/ 0 w 2280"/>
                <a:gd name="T19" fmla="*/ 0 h 1785"/>
                <a:gd name="T20" fmla="*/ 0 w 2280"/>
                <a:gd name="T21" fmla="*/ 0 h 1785"/>
                <a:gd name="T22" fmla="*/ 0 w 2280"/>
                <a:gd name="T23" fmla="*/ 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92" name="Group 6"/>
            <p:cNvGrpSpPr>
              <a:grpSpLocks noChangeAspect="1"/>
            </p:cNvGrpSpPr>
            <p:nvPr/>
          </p:nvGrpSpPr>
          <p:grpSpPr bwMode="auto">
            <a:xfrm>
              <a:off x="4703" y="2655"/>
              <a:ext cx="208" cy="170"/>
              <a:chOff x="1728" y="2064"/>
              <a:chExt cx="768" cy="672"/>
            </a:xfrm>
          </p:grpSpPr>
          <p:sp>
            <p:nvSpPr>
              <p:cNvPr id="104" name="AutoShape 7"/>
              <p:cNvSpPr>
                <a:spLocks noChangeAspect="1" noChangeArrowheads="1"/>
              </p:cNvSpPr>
              <p:nvPr/>
            </p:nvSpPr>
            <p:spPr bwMode="auto">
              <a:xfrm>
                <a:off x="1728" y="2064"/>
                <a:ext cx="768" cy="576"/>
              </a:xfrm>
              <a:prstGeom prst="horizontalScroll">
                <a:avLst>
                  <a:gd name="adj" fmla="val 12500"/>
                </a:avLst>
              </a:prstGeom>
              <a:solidFill>
                <a:srgbClr val="FFFFFF"/>
              </a:solidFill>
              <a:ln w="2540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Exit</a:t>
                </a:r>
                <a:endParaRPr kumimoji="0" lang="en-CA" altLang="en-US" sz="1400" b="0" i="0" u="none" strike="noStrike" kern="1200" cap="none" spc="0" normalizeH="0" baseline="-800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5" name="Line 8"/>
              <p:cNvSpPr>
                <a:spLocks noChangeAspect="1" noChangeShapeType="1"/>
              </p:cNvSpPr>
              <p:nvPr/>
            </p:nvSpPr>
            <p:spPr bwMode="auto">
              <a:xfrm>
                <a:off x="2112" y="2592"/>
                <a:ext cx="0" cy="14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93" name="Oval 9"/>
            <p:cNvSpPr>
              <a:spLocks noChangeAspect="1" noChangeArrowheads="1"/>
            </p:cNvSpPr>
            <p:nvPr/>
          </p:nvSpPr>
          <p:spPr bwMode="auto">
            <a:xfrm>
              <a:off x="4641" y="2384"/>
              <a:ext cx="735" cy="736"/>
            </a:xfrm>
            <a:prstGeom prst="ellipse">
              <a:avLst/>
            </a:prstGeom>
            <a:noFill/>
            <a:ln w="63500">
              <a:solidFill>
                <a:srgbClr val="3399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94" name="Picture 10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52" y="2540"/>
              <a:ext cx="389" cy="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5" name="Group 11"/>
            <p:cNvGrpSpPr>
              <a:grpSpLocks noChangeAspect="1"/>
            </p:cNvGrpSpPr>
            <p:nvPr/>
          </p:nvGrpSpPr>
          <p:grpSpPr bwMode="auto">
            <a:xfrm rot="2360341">
              <a:off x="4794" y="2352"/>
              <a:ext cx="342" cy="428"/>
              <a:chOff x="2227" y="1194"/>
              <a:chExt cx="1944" cy="2413"/>
            </a:xfrm>
          </p:grpSpPr>
          <p:sp>
            <p:nvSpPr>
              <p:cNvPr id="96" name="Freeform 1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7" name="Freeform 1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8" name="Freeform 1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91 w 782"/>
                  <a:gd name="T3" fmla="*/ 0 h 808"/>
                  <a:gd name="T4" fmla="*/ 466 w 782"/>
                  <a:gd name="T5" fmla="*/ 0 h 808"/>
                  <a:gd name="T6" fmla="*/ 982 w 782"/>
                  <a:gd name="T7" fmla="*/ 1 h 808"/>
                  <a:gd name="T8" fmla="*/ 1595 w 782"/>
                  <a:gd name="T9" fmla="*/ 1 h 808"/>
                  <a:gd name="T10" fmla="*/ 1820 w 782"/>
                  <a:gd name="T11" fmla="*/ 1 h 808"/>
                  <a:gd name="T12" fmla="*/ 1926 w 782"/>
                  <a:gd name="T13" fmla="*/ 1 h 808"/>
                  <a:gd name="T14" fmla="*/ 1942 w 782"/>
                  <a:gd name="T15" fmla="*/ 1 h 808"/>
                  <a:gd name="T16" fmla="*/ 1874 w 782"/>
                  <a:gd name="T17" fmla="*/ 1 h 808"/>
                  <a:gd name="T18" fmla="*/ 1687 w 782"/>
                  <a:gd name="T19" fmla="*/ 1 h 808"/>
                  <a:gd name="T20" fmla="*/ 1442 w 782"/>
                  <a:gd name="T21" fmla="*/ 1 h 808"/>
                  <a:gd name="T22" fmla="*/ 1265 w 782"/>
                  <a:gd name="T23" fmla="*/ 1 h 808"/>
                  <a:gd name="T24" fmla="*/ 1184 w 782"/>
                  <a:gd name="T25" fmla="*/ 1 h 808"/>
                  <a:gd name="T26" fmla="*/ 1132 w 782"/>
                  <a:gd name="T27" fmla="*/ 1 h 808"/>
                  <a:gd name="T28" fmla="*/ 1147 w 782"/>
                  <a:gd name="T29" fmla="*/ 1 h 808"/>
                  <a:gd name="T30" fmla="*/ 1161 w 782"/>
                  <a:gd name="T31" fmla="*/ 1 h 808"/>
                  <a:gd name="T32" fmla="*/ 1380 w 782"/>
                  <a:gd name="T33" fmla="*/ 1 h 808"/>
                  <a:gd name="T34" fmla="*/ 1726 w 782"/>
                  <a:gd name="T35" fmla="*/ 1 h 808"/>
                  <a:gd name="T36" fmla="*/ 1942 w 782"/>
                  <a:gd name="T37" fmla="*/ 1 h 808"/>
                  <a:gd name="T38" fmla="*/ 2171 w 782"/>
                  <a:gd name="T39" fmla="*/ 1 h 808"/>
                  <a:gd name="T40" fmla="*/ 2245 w 782"/>
                  <a:gd name="T41" fmla="*/ 1 h 808"/>
                  <a:gd name="T42" fmla="*/ 2171 w 782"/>
                  <a:gd name="T43" fmla="*/ 1 h 808"/>
                  <a:gd name="T44" fmla="*/ 2081 w 782"/>
                  <a:gd name="T45" fmla="*/ 1 h 808"/>
                  <a:gd name="T46" fmla="*/ 1926 w 782"/>
                  <a:gd name="T47" fmla="*/ 1 h 808"/>
                  <a:gd name="T48" fmla="*/ 1718 w 782"/>
                  <a:gd name="T49" fmla="*/ 1 h 808"/>
                  <a:gd name="T50" fmla="*/ 1491 w 782"/>
                  <a:gd name="T51" fmla="*/ 1 h 808"/>
                  <a:gd name="T52" fmla="*/ 1132 w 782"/>
                  <a:gd name="T53" fmla="*/ 1 h 808"/>
                  <a:gd name="T54" fmla="*/ 1019 w 782"/>
                  <a:gd name="T55" fmla="*/ 1 h 808"/>
                  <a:gd name="T56" fmla="*/ 957 w 782"/>
                  <a:gd name="T57" fmla="*/ 1 h 808"/>
                  <a:gd name="T58" fmla="*/ 957 w 782"/>
                  <a:gd name="T59" fmla="*/ 1 h 808"/>
                  <a:gd name="T60" fmla="*/ 957 w 782"/>
                  <a:gd name="T61" fmla="*/ 1 h 808"/>
                  <a:gd name="T62" fmla="*/ 1113 w 782"/>
                  <a:gd name="T63" fmla="*/ 1 h 808"/>
                  <a:gd name="T64" fmla="*/ 1345 w 782"/>
                  <a:gd name="T65" fmla="*/ 1 h 808"/>
                  <a:gd name="T66" fmla="*/ 1548 w 782"/>
                  <a:gd name="T67" fmla="*/ 1 h 808"/>
                  <a:gd name="T68" fmla="*/ 1676 w 782"/>
                  <a:gd name="T69" fmla="*/ 1 h 808"/>
                  <a:gd name="T70" fmla="*/ 1741 w 782"/>
                  <a:gd name="T71" fmla="*/ 1 h 808"/>
                  <a:gd name="T72" fmla="*/ 1718 w 782"/>
                  <a:gd name="T73" fmla="*/ 1 h 808"/>
                  <a:gd name="T74" fmla="*/ 1624 w 782"/>
                  <a:gd name="T75" fmla="*/ 1 h 808"/>
                  <a:gd name="T76" fmla="*/ 1491 w 782"/>
                  <a:gd name="T77" fmla="*/ 1 h 808"/>
                  <a:gd name="T78" fmla="*/ 1345 w 782"/>
                  <a:gd name="T79" fmla="*/ 1 h 808"/>
                  <a:gd name="T80" fmla="*/ 1027 w 782"/>
                  <a:gd name="T81" fmla="*/ 1 h 808"/>
                  <a:gd name="T82" fmla="*/ 556 w 782"/>
                  <a:gd name="T83" fmla="*/ 1 h 808"/>
                  <a:gd name="T84" fmla="*/ 200 w 782"/>
                  <a:gd name="T85" fmla="*/ 1 h 808"/>
                  <a:gd name="T86" fmla="*/ 5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1" name="Freeform 1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63019 w 992"/>
                  <a:gd name="T1" fmla="*/ 1 h 770"/>
                  <a:gd name="T2" fmla="*/ 64209 w 992"/>
                  <a:gd name="T3" fmla="*/ 1 h 770"/>
                  <a:gd name="T4" fmla="*/ 68619 w 992"/>
                  <a:gd name="T5" fmla="*/ 1 h 770"/>
                  <a:gd name="T6" fmla="*/ 74088 w 992"/>
                  <a:gd name="T7" fmla="*/ 1 h 770"/>
                  <a:gd name="T8" fmla="*/ 77327 w 992"/>
                  <a:gd name="T9" fmla="*/ 1 h 770"/>
                  <a:gd name="T10" fmla="*/ 75909 w 992"/>
                  <a:gd name="T11" fmla="*/ 1 h 770"/>
                  <a:gd name="T12" fmla="*/ 72892 w 992"/>
                  <a:gd name="T13" fmla="*/ 1 h 770"/>
                  <a:gd name="T14" fmla="*/ 66839 w 992"/>
                  <a:gd name="T15" fmla="*/ 1 h 770"/>
                  <a:gd name="T16" fmla="*/ 59371 w 992"/>
                  <a:gd name="T17" fmla="*/ 1 h 770"/>
                  <a:gd name="T18" fmla="*/ 53149 w 992"/>
                  <a:gd name="T19" fmla="*/ 1 h 770"/>
                  <a:gd name="T20" fmla="*/ 46167 w 992"/>
                  <a:gd name="T21" fmla="*/ 1 h 770"/>
                  <a:gd name="T22" fmla="*/ 39515 w 992"/>
                  <a:gd name="T23" fmla="*/ 1 h 770"/>
                  <a:gd name="T24" fmla="*/ 34464 w 992"/>
                  <a:gd name="T25" fmla="*/ 1 h 770"/>
                  <a:gd name="T26" fmla="*/ 32626 w 992"/>
                  <a:gd name="T27" fmla="*/ 1 h 770"/>
                  <a:gd name="T28" fmla="*/ 30579 w 992"/>
                  <a:gd name="T29" fmla="*/ 1 h 770"/>
                  <a:gd name="T30" fmla="*/ 28167 w 992"/>
                  <a:gd name="T31" fmla="*/ 1 h 770"/>
                  <a:gd name="T32" fmla="*/ 26368 w 992"/>
                  <a:gd name="T33" fmla="*/ 1 h 770"/>
                  <a:gd name="T34" fmla="*/ 26368 w 992"/>
                  <a:gd name="T35" fmla="*/ 1 h 770"/>
                  <a:gd name="T36" fmla="*/ 25128 w 992"/>
                  <a:gd name="T37" fmla="*/ 1 h 770"/>
                  <a:gd name="T38" fmla="*/ 21679 w 992"/>
                  <a:gd name="T39" fmla="*/ 1 h 770"/>
                  <a:gd name="T40" fmla="*/ 17422 w 992"/>
                  <a:gd name="T41" fmla="*/ 1 h 770"/>
                  <a:gd name="T42" fmla="*/ 13463 w 992"/>
                  <a:gd name="T43" fmla="*/ 1 h 770"/>
                  <a:gd name="T44" fmla="*/ 8933 w 992"/>
                  <a:gd name="T45" fmla="*/ 1 h 770"/>
                  <a:gd name="T46" fmla="*/ 2067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3079 w 992"/>
                  <a:gd name="T53" fmla="*/ 1 h 770"/>
                  <a:gd name="T54" fmla="*/ 6378 w 992"/>
                  <a:gd name="T55" fmla="*/ 1 h 770"/>
                  <a:gd name="T56" fmla="*/ 9233 w 992"/>
                  <a:gd name="T57" fmla="*/ 1 h 770"/>
                  <a:gd name="T58" fmla="*/ 14725 w 992"/>
                  <a:gd name="T59" fmla="*/ 1 h 770"/>
                  <a:gd name="T60" fmla="*/ 20054 w 992"/>
                  <a:gd name="T61" fmla="*/ 1 h 770"/>
                  <a:gd name="T62" fmla="*/ 25128 w 992"/>
                  <a:gd name="T63" fmla="*/ 1 h 770"/>
                  <a:gd name="T64" fmla="*/ 32363 w 992"/>
                  <a:gd name="T65" fmla="*/ 0 h 770"/>
                  <a:gd name="T66" fmla="*/ 32626 w 992"/>
                  <a:gd name="T67" fmla="*/ 1 h 770"/>
                  <a:gd name="T68" fmla="*/ 30985 w 992"/>
                  <a:gd name="T69" fmla="*/ 1 h 770"/>
                  <a:gd name="T70" fmla="*/ 30579 w 992"/>
                  <a:gd name="T71" fmla="*/ 1 h 770"/>
                  <a:gd name="T72" fmla="*/ 32626 w 992"/>
                  <a:gd name="T73" fmla="*/ 1 h 770"/>
                  <a:gd name="T74" fmla="*/ 36039 w 992"/>
                  <a:gd name="T75" fmla="*/ 1 h 770"/>
                  <a:gd name="T76" fmla="*/ 38936 w 992"/>
                  <a:gd name="T77" fmla="*/ 1 h 770"/>
                  <a:gd name="T78" fmla="*/ 43517 w 992"/>
                  <a:gd name="T79" fmla="*/ 1 h 770"/>
                  <a:gd name="T80" fmla="*/ 47951 w 992"/>
                  <a:gd name="T81" fmla="*/ 1 h 770"/>
                  <a:gd name="T82" fmla="*/ 52484 w 992"/>
                  <a:gd name="T83" fmla="*/ 1 h 770"/>
                  <a:gd name="T84" fmla="*/ 58451 w 992"/>
                  <a:gd name="T85" fmla="*/ 1 h 770"/>
                  <a:gd name="T86" fmla="*/ 62389 w 992"/>
                  <a:gd name="T87" fmla="*/ 1 h 770"/>
                  <a:gd name="T88" fmla="*/ 63019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2" name="Freeform 1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3" name="Freeform 1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23" name="Text Box 3"/>
          <p:cNvSpPr txBox="1">
            <a:spLocks noChangeArrowheads="1"/>
          </p:cNvSpPr>
          <p:nvPr/>
        </p:nvSpPr>
        <p:spPr bwMode="auto">
          <a:xfrm>
            <a:off x="1295400" y="1683603"/>
            <a:ext cx="95250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to exit?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A simple path never uses a node more than once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and so does not have more than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l=n-1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24" name="Rectangle 123"/>
          <p:cNvSpPr/>
          <p:nvPr/>
        </p:nvSpPr>
        <p:spPr>
          <a:xfrm>
            <a:off x="1317398" y="3046759"/>
            <a:ext cx="3312958" cy="79406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</a:t>
            </a:r>
          </a:p>
        </p:txBody>
      </p:sp>
      <p:sp>
        <p:nvSpPr>
          <p:cNvPr id="2" name="Rectangle 2">
            <a:extLst>
              <a:ext uri="{FF2B5EF4-FFF2-40B4-BE49-F238E27FC236}">
                <a16:creationId xmlns:a16="http://schemas.microsoft.com/office/drawing/2014/main" id="{B43870F5-13CD-1A60-6E2C-2E2FEB8286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6993941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3" name="Text Box 5"/>
          <p:cNvSpPr txBox="1">
            <a:spLocks noChangeArrowheads="1"/>
          </p:cNvSpPr>
          <p:nvPr/>
        </p:nvSpPr>
        <p:spPr bwMode="auto">
          <a:xfrm>
            <a:off x="423863" y="609600"/>
            <a:ext cx="3927678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Dealing with negative cycles.</a:t>
            </a:r>
          </a:p>
        </p:txBody>
      </p:sp>
      <p:sp>
        <p:nvSpPr>
          <p:cNvPr id="11" name="Oval 3"/>
          <p:cNvSpPr>
            <a:spLocks noChangeArrowheads="1"/>
          </p:cNvSpPr>
          <p:nvPr/>
        </p:nvSpPr>
        <p:spPr bwMode="auto">
          <a:xfrm>
            <a:off x="6860308" y="3956208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" name="Oval 6"/>
          <p:cNvSpPr>
            <a:spLocks noChangeArrowheads="1"/>
          </p:cNvSpPr>
          <p:nvPr/>
        </p:nvSpPr>
        <p:spPr bwMode="auto">
          <a:xfrm>
            <a:off x="7970817" y="423372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4" name="Text Box 17"/>
          <p:cNvSpPr txBox="1">
            <a:spLocks noChangeArrowheads="1"/>
          </p:cNvSpPr>
          <p:nvPr/>
        </p:nvSpPr>
        <p:spPr bwMode="auto">
          <a:xfrm>
            <a:off x="6681384" y="3678689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</p:txBody>
      </p:sp>
      <p:sp>
        <p:nvSpPr>
          <p:cNvPr id="15" name="Text Box 18"/>
          <p:cNvSpPr txBox="1">
            <a:spLocks noChangeArrowheads="1"/>
          </p:cNvSpPr>
          <p:nvPr/>
        </p:nvSpPr>
        <p:spPr bwMode="auto">
          <a:xfrm>
            <a:off x="5907727" y="5426666"/>
            <a:ext cx="338554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16" name="Text Box 28"/>
          <p:cNvSpPr txBox="1">
            <a:spLocks noChangeArrowheads="1"/>
          </p:cNvSpPr>
          <p:nvPr/>
        </p:nvSpPr>
        <p:spPr bwMode="auto">
          <a:xfrm>
            <a:off x="8022393" y="4062204"/>
            <a:ext cx="320922" cy="5265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sp>
        <p:nvSpPr>
          <p:cNvPr id="18" name="Line 33"/>
          <p:cNvSpPr>
            <a:spLocks noChangeShapeType="1"/>
          </p:cNvSpPr>
          <p:nvPr/>
        </p:nvSpPr>
        <p:spPr bwMode="auto">
          <a:xfrm flipH="1">
            <a:off x="6165614" y="3999569"/>
            <a:ext cx="617852" cy="157549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Line 35"/>
          <p:cNvSpPr>
            <a:spLocks noChangeShapeType="1"/>
          </p:cNvSpPr>
          <p:nvPr/>
        </p:nvSpPr>
        <p:spPr bwMode="auto">
          <a:xfrm>
            <a:off x="6784540" y="4002459"/>
            <a:ext cx="1186276" cy="277519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 type="triangle"/>
            <a:tailEnd type="non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2" name="Line 39"/>
          <p:cNvSpPr>
            <a:spLocks noChangeShapeType="1"/>
          </p:cNvSpPr>
          <p:nvPr/>
        </p:nvSpPr>
        <p:spPr bwMode="auto">
          <a:xfrm>
            <a:off x="8073971" y="4279978"/>
            <a:ext cx="722081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3" name="Line 44"/>
          <p:cNvSpPr>
            <a:spLocks noChangeShapeType="1"/>
          </p:cNvSpPr>
          <p:nvPr/>
        </p:nvSpPr>
        <p:spPr bwMode="auto">
          <a:xfrm>
            <a:off x="5391955" y="4511244"/>
            <a:ext cx="722081" cy="1063818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Oval 68"/>
          <p:cNvSpPr>
            <a:spLocks noChangeArrowheads="1"/>
          </p:cNvSpPr>
          <p:nvPr/>
        </p:nvSpPr>
        <p:spPr bwMode="auto">
          <a:xfrm>
            <a:off x="5347900" y="4434155"/>
            <a:ext cx="103154" cy="92507"/>
          </a:xfrm>
          <a:prstGeom prst="ellipse">
            <a:avLst/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69"/>
          <p:cNvSpPr txBox="1">
            <a:spLocks noChangeArrowheads="1"/>
          </p:cNvSpPr>
          <p:nvPr/>
        </p:nvSpPr>
        <p:spPr bwMode="auto">
          <a:xfrm>
            <a:off x="5159857" y="4202889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</a:t>
            </a:r>
          </a:p>
        </p:txBody>
      </p:sp>
      <p:sp>
        <p:nvSpPr>
          <p:cNvPr id="34" name="Text Box 81"/>
          <p:cNvSpPr txBox="1">
            <a:spLocks noChangeArrowheads="1"/>
          </p:cNvSpPr>
          <p:nvPr/>
        </p:nvSpPr>
        <p:spPr bwMode="auto">
          <a:xfrm>
            <a:off x="8865896" y="5380413"/>
            <a:ext cx="3209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</a:p>
        </p:txBody>
      </p:sp>
      <p:sp>
        <p:nvSpPr>
          <p:cNvPr id="45" name="Text Box 93"/>
          <p:cNvSpPr txBox="1">
            <a:spLocks noChangeArrowheads="1"/>
          </p:cNvSpPr>
          <p:nvPr/>
        </p:nvSpPr>
        <p:spPr bwMode="auto">
          <a:xfrm>
            <a:off x="6351358" y="4788761"/>
            <a:ext cx="39786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-5</a:t>
            </a:r>
          </a:p>
        </p:txBody>
      </p:sp>
      <p:sp>
        <p:nvSpPr>
          <p:cNvPr id="47" name="Text Box 95"/>
          <p:cNvSpPr txBox="1">
            <a:spLocks noChangeArrowheads="1"/>
          </p:cNvSpPr>
          <p:nvPr/>
        </p:nvSpPr>
        <p:spPr bwMode="auto">
          <a:xfrm>
            <a:off x="7195436" y="385792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55" name="Text Box 104"/>
          <p:cNvSpPr txBox="1">
            <a:spLocks noChangeArrowheads="1"/>
          </p:cNvSpPr>
          <p:nvPr/>
        </p:nvSpPr>
        <p:spPr bwMode="auto">
          <a:xfrm>
            <a:off x="8330135" y="4736726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sp>
        <p:nvSpPr>
          <p:cNvPr id="58" name="Text Box 122"/>
          <p:cNvSpPr txBox="1">
            <a:spLocks noChangeArrowheads="1"/>
          </p:cNvSpPr>
          <p:nvPr/>
        </p:nvSpPr>
        <p:spPr bwMode="auto">
          <a:xfrm>
            <a:off x="5659215" y="4788761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25</a:t>
            </a:r>
          </a:p>
        </p:txBody>
      </p:sp>
      <p:sp>
        <p:nvSpPr>
          <p:cNvPr id="61" name="Line 125"/>
          <p:cNvSpPr>
            <a:spLocks noChangeShapeType="1"/>
          </p:cNvSpPr>
          <p:nvPr/>
        </p:nvSpPr>
        <p:spPr bwMode="auto">
          <a:xfrm flipV="1">
            <a:off x="6165614" y="4326232"/>
            <a:ext cx="1805203" cy="1295083"/>
          </a:xfrm>
          <a:prstGeom prst="line">
            <a:avLst/>
          </a:prstGeom>
          <a:noFill/>
          <a:ln w="38100">
            <a:solidFill>
              <a:schemeClr val="tx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2" name="Text Box 126"/>
          <p:cNvSpPr txBox="1">
            <a:spLocks noChangeArrowheads="1"/>
          </p:cNvSpPr>
          <p:nvPr/>
        </p:nvSpPr>
        <p:spPr bwMode="auto">
          <a:xfrm>
            <a:off x="6628088" y="5121204"/>
            <a:ext cx="312907" cy="456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72" name="Text Box 3"/>
          <p:cNvSpPr txBox="1">
            <a:spLocks noChangeArrowheads="1"/>
          </p:cNvSpPr>
          <p:nvPr/>
        </p:nvSpPr>
        <p:spPr bwMode="auto">
          <a:xfrm>
            <a:off x="1585912" y="1405977"/>
            <a:ext cx="252888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[u,v,2]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3656452" y="1388384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Text Box 3"/>
          <p:cNvSpPr txBox="1">
            <a:spLocks noChangeArrowheads="1"/>
          </p:cNvSpPr>
          <p:nvPr/>
        </p:nvSpPr>
        <p:spPr bwMode="auto">
          <a:xfrm>
            <a:off x="1597692" y="1823323"/>
            <a:ext cx="25933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[u,v,3]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75" name="Rectangle 74"/>
          <p:cNvSpPr/>
          <p:nvPr/>
        </p:nvSpPr>
        <p:spPr>
          <a:xfrm>
            <a:off x="3624150" y="1805730"/>
            <a:ext cx="178125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25+3+2 = 30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Text Box 3"/>
          <p:cNvSpPr txBox="1">
            <a:spLocks noChangeArrowheads="1"/>
          </p:cNvSpPr>
          <p:nvPr/>
        </p:nvSpPr>
        <p:spPr bwMode="auto">
          <a:xfrm>
            <a:off x="1614488" y="2247187"/>
            <a:ext cx="230660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[u,v,6]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77" name="Rectangle 76"/>
          <p:cNvSpPr/>
          <p:nvPr/>
        </p:nvSpPr>
        <p:spPr>
          <a:xfrm>
            <a:off x="3640946" y="2229594"/>
            <a:ext cx="289694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25+(3+1-5)+3+2 = 29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8" name="Text Box 3"/>
          <p:cNvSpPr txBox="1">
            <a:spLocks noChangeArrowheads="1"/>
          </p:cNvSpPr>
          <p:nvPr/>
        </p:nvSpPr>
        <p:spPr bwMode="auto">
          <a:xfrm>
            <a:off x="1600200" y="1061323"/>
            <a:ext cx="244343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=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79" name="Rectangle 78"/>
          <p:cNvSpPr/>
          <p:nvPr/>
        </p:nvSpPr>
        <p:spPr>
          <a:xfrm>
            <a:off x="3670740" y="1043730"/>
            <a:ext cx="40427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0" name="Text Box 3"/>
          <p:cNvSpPr txBox="1">
            <a:spLocks noChangeArrowheads="1"/>
          </p:cNvSpPr>
          <p:nvPr/>
        </p:nvSpPr>
        <p:spPr bwMode="auto">
          <a:xfrm>
            <a:off x="1614488" y="2647235"/>
            <a:ext cx="20297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[u,v,9]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81" name="Rectangle 80"/>
          <p:cNvSpPr/>
          <p:nvPr/>
        </p:nvSpPr>
        <p:spPr>
          <a:xfrm>
            <a:off x="3640946" y="2629642"/>
            <a:ext cx="321915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25+(3+1-5)2+3+2 = 28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2" name="Text Box 3"/>
          <p:cNvSpPr txBox="1">
            <a:spLocks noChangeArrowheads="1"/>
          </p:cNvSpPr>
          <p:nvPr/>
        </p:nvSpPr>
        <p:spPr bwMode="auto">
          <a:xfrm>
            <a:off x="1600199" y="3042523"/>
            <a:ext cx="224621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[u,v,303]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3626658" y="3024930"/>
            <a:ext cx="482856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25+(3+1-5)100+3+2 = 30-100 = -70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4" name="Text Box 3"/>
          <p:cNvSpPr txBox="1">
            <a:spLocks noChangeArrowheads="1"/>
          </p:cNvSpPr>
          <p:nvPr/>
        </p:nvSpPr>
        <p:spPr bwMode="auto">
          <a:xfrm>
            <a:off x="1600200" y="3424535"/>
            <a:ext cx="2514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]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85" name="Rectangle 84"/>
          <p:cNvSpPr/>
          <p:nvPr/>
        </p:nvSpPr>
        <p:spPr>
          <a:xfrm>
            <a:off x="3634899" y="3406942"/>
            <a:ext cx="32993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25+(3+1-5)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+3+2 = -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6" name="Text Box 5"/>
          <p:cNvSpPr txBox="1">
            <a:spLocks noChangeArrowheads="1"/>
          </p:cNvSpPr>
          <p:nvPr/>
        </p:nvSpPr>
        <p:spPr bwMode="auto">
          <a:xfrm>
            <a:off x="415722" y="3886200"/>
            <a:ext cx="3627916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There is a negative cycle if</a:t>
            </a:r>
          </a:p>
        </p:txBody>
      </p:sp>
      <p:sp>
        <p:nvSpPr>
          <p:cNvPr id="87" name="Text Box 3"/>
          <p:cNvSpPr txBox="1">
            <a:spLocks noChangeArrowheads="1"/>
          </p:cNvSpPr>
          <p:nvPr/>
        </p:nvSpPr>
        <p:spPr bwMode="auto">
          <a:xfrm>
            <a:off x="1228137" y="4262735"/>
            <a:ext cx="38612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u,v,n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/>
                <a:ea typeface="+mn-ea"/>
                <a:cs typeface="Times New Roman"/>
                <a:sym typeface="Symbol"/>
              </a:rPr>
              <a:t>&gt; 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[u,v,2n]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</a:t>
            </a:r>
            <a:endParaRPr kumimoji="0" lang="en-US" altLang="en-US" sz="2400" b="0" i="1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88134" y="4876800"/>
            <a:ext cx="3993466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Check for negative cycles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if(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]&lt;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)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-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2">
            <a:extLst>
              <a:ext uri="{FF2B5EF4-FFF2-40B4-BE49-F238E27FC236}">
                <a16:creationId xmlns:a16="http://schemas.microsoft.com/office/drawing/2014/main" id="{FB0B972B-248B-A140-77B0-EA3DDEB420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16636913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089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8933" grpId="0"/>
      <p:bldP spid="73" grpId="0"/>
      <p:bldP spid="75" grpId="0"/>
      <p:bldP spid="77" grpId="0"/>
      <p:bldP spid="79" grpId="0"/>
      <p:bldP spid="81" grpId="0"/>
      <p:bldP spid="83" grpId="0"/>
      <p:bldP spid="85" grpId="0"/>
      <p:bldP spid="86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304800" y="655638"/>
            <a:ext cx="6681316" cy="62324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Algorithm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BellmanFord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(G)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Smallest Instances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 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Edges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 = weight[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else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[u,v,1] =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l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2,4,8,16,…,2n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%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uv,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from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altLang="en-US" sz="20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altLang="en-US" sz="20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for all  k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min(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u,k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0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k,v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0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 )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Check for negative cycles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if(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[u,v,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]==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)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u,v,n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else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-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4495800" y="2369403"/>
            <a:ext cx="368325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actually need to keep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old and new values.</a:t>
            </a:r>
          </a:p>
        </p:txBody>
      </p:sp>
      <p:sp>
        <p:nvSpPr>
          <p:cNvPr id="6" name="Text Box 5"/>
          <p:cNvSpPr txBox="1">
            <a:spLocks noChangeArrowheads="1"/>
          </p:cNvSpPr>
          <p:nvPr/>
        </p:nvSpPr>
        <p:spPr bwMode="auto">
          <a:xfrm>
            <a:off x="4495800" y="1524000"/>
            <a:ext cx="2507802" cy="46166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O(n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logn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DAC5D325-290E-9138-5FCC-09004B5C3D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5854826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Bird-Friend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Focus on my instance,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4" name="Text Box 3">
            <a:extLst>
              <a:ext uri="{FF2B5EF4-FFF2-40B4-BE49-F238E27FC236}">
                <a16:creationId xmlns:a16="http://schemas.microsoft.com/office/drawing/2014/main" id="{F7930B5C-59E6-443E-BE76-26264C822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686637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Life Story</a:t>
            </a:r>
          </a:p>
        </p:txBody>
      </p:sp>
      <p:sp>
        <p:nvSpPr>
          <p:cNvPr id="55" name="Text Box 3">
            <a:extLst>
              <a:ext uri="{FF2B5EF4-FFF2-40B4-BE49-F238E27FC236}">
                <a16:creationId xmlns:a16="http://schemas.microsoft.com/office/drawing/2014/main" id="{DC82F000-AF7F-4319-B402-C66C2DE6D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A path of actions between states</a:t>
            </a:r>
          </a:p>
        </p:txBody>
      </p:sp>
      <p:sp>
        <p:nvSpPr>
          <p:cNvPr id="56" name="Text Box 3">
            <a:extLst>
              <a:ext uri="{FF2B5EF4-FFF2-40B4-BE49-F238E27FC236}">
                <a16:creationId xmlns:a16="http://schemas.microsoft.com/office/drawing/2014/main" id="{7770ED78-4B99-41AF-B2DD-C306432FD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which action to take next.</a:t>
            </a:r>
          </a:p>
        </p:txBody>
      </p:sp>
      <p:sp>
        <p:nvSpPr>
          <p:cNvPr id="57" name="Text Box 3">
            <a:extLst>
              <a:ext uri="{FF2B5EF4-FFF2-40B4-BE49-F238E27FC236}">
                <a16:creationId xmlns:a16="http://schemas.microsoft.com/office/drawing/2014/main" id="{B5F7CFCB-810E-4319-8B4E-A6CB773C6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Past and/or future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planning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635DF2C8-9A22-4BC3-A15A-300D6CB03651}"/>
              </a:ext>
            </a:extLst>
          </p:cNvPr>
          <p:cNvCxnSpPr>
            <a:cxnSpLocks/>
          </p:cNvCxnSpPr>
          <p:nvPr/>
        </p:nvCxnSpPr>
        <p:spPr bwMode="auto">
          <a:xfrm>
            <a:off x="0" y="53721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3"/>
            <a:ext cx="9094990" cy="3410007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1" name="Picture 70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7BC7243D-B24D-4402-A3F3-F185B85979A5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50" y="5617039"/>
            <a:ext cx="723850" cy="741304"/>
          </a:xfrm>
          <a:prstGeom prst="rect">
            <a:avLst/>
          </a:prstGeom>
        </p:spPr>
      </p:pic>
      <p:sp>
        <p:nvSpPr>
          <p:cNvPr id="74" name="Text Box 3">
            <a:extLst>
              <a:ext uri="{FF2B5EF4-FFF2-40B4-BE49-F238E27FC236}">
                <a16:creationId xmlns:a16="http://schemas.microsoft.com/office/drawing/2014/main" id="{2C1B4AC7-6F42-4542-A47E-D319A2B552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5" name="Text Box 3">
            <a:extLst>
              <a:ext uri="{FF2B5EF4-FFF2-40B4-BE49-F238E27FC236}">
                <a16:creationId xmlns:a16="http://schemas.microsoft.com/office/drawing/2014/main" id="{68B02667-64A4-48C4-9647-457C1E4B8E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6" name="Straight Connector 75">
            <a:extLst>
              <a:ext uri="{FF2B5EF4-FFF2-40B4-BE49-F238E27FC236}">
                <a16:creationId xmlns:a16="http://schemas.microsoft.com/office/drawing/2014/main" id="{E8C1FC68-421E-4AEE-B0F2-806FEE806F95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78" name="Group 77">
            <a:extLst>
              <a:ext uri="{FF2B5EF4-FFF2-40B4-BE49-F238E27FC236}">
                <a16:creationId xmlns:a16="http://schemas.microsoft.com/office/drawing/2014/main" id="{93A6E18E-8200-4B01-9379-B988D5DB9620}"/>
              </a:ext>
            </a:extLst>
          </p:cNvPr>
          <p:cNvGrpSpPr/>
          <p:nvPr/>
        </p:nvGrpSpPr>
        <p:grpSpPr>
          <a:xfrm>
            <a:off x="5029200" y="5951801"/>
            <a:ext cx="4114800" cy="829999"/>
            <a:chOff x="5029200" y="5951801"/>
            <a:chExt cx="4114800" cy="829999"/>
          </a:xfrm>
        </p:grpSpPr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4A05B745-85B2-4928-AD57-516E1A8C1D7C}"/>
                </a:ext>
              </a:extLst>
            </p:cNvPr>
            <p:cNvSpPr/>
            <p:nvPr/>
          </p:nvSpPr>
          <p:spPr>
            <a:xfrm>
              <a:off x="5106037" y="5951801"/>
              <a:ext cx="4006530" cy="829999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0" name="Text Box 23">
              <a:extLst>
                <a:ext uri="{FF2B5EF4-FFF2-40B4-BE49-F238E27FC236}">
                  <a16:creationId xmlns:a16="http://schemas.microsoft.com/office/drawing/2014/main" id="{974B9D32-1CD3-4F59-9B6F-DE27072634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157334" y="6237350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1" name="Oval 80">
              <a:extLst>
                <a:ext uri="{FF2B5EF4-FFF2-40B4-BE49-F238E27FC236}">
                  <a16:creationId xmlns:a16="http://schemas.microsoft.com/office/drawing/2014/main" id="{3C4F9224-F307-4F83-A662-3B61C624E029}"/>
                </a:ext>
              </a:extLst>
            </p:cNvPr>
            <p:cNvSpPr/>
            <p:nvPr/>
          </p:nvSpPr>
          <p:spPr>
            <a:xfrm>
              <a:off x="5117656" y="6197335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2" name="Text Box 23">
              <a:extLst>
                <a:ext uri="{FF2B5EF4-FFF2-40B4-BE49-F238E27FC236}">
                  <a16:creationId xmlns:a16="http://schemas.microsoft.com/office/drawing/2014/main" id="{30280EA8-F86D-4589-9E5F-0CA27C1F8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68960" y="6239886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3" name="Oval 82">
              <a:extLst>
                <a:ext uri="{FF2B5EF4-FFF2-40B4-BE49-F238E27FC236}">
                  <a16:creationId xmlns:a16="http://schemas.microsoft.com/office/drawing/2014/main" id="{67CB132B-5172-4828-A313-B67EF74EA005}"/>
                </a:ext>
              </a:extLst>
            </p:cNvPr>
            <p:cNvSpPr/>
            <p:nvPr/>
          </p:nvSpPr>
          <p:spPr>
            <a:xfrm>
              <a:off x="5929282" y="6199872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4" name="Text Box 23">
              <a:extLst>
                <a:ext uri="{FF2B5EF4-FFF2-40B4-BE49-F238E27FC236}">
                  <a16:creationId xmlns:a16="http://schemas.microsoft.com/office/drawing/2014/main" id="{B1951DC9-A184-4AD8-B173-3C6EAEB5A7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585" y="6242424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3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A0B1BD51-487B-4E21-9EC9-E113E4560F1C}"/>
                </a:ext>
              </a:extLst>
            </p:cNvPr>
            <p:cNvSpPr/>
            <p:nvPr/>
          </p:nvSpPr>
          <p:spPr>
            <a:xfrm>
              <a:off x="6740908" y="6202409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6" name="Text Box 23">
              <a:extLst>
                <a:ext uri="{FF2B5EF4-FFF2-40B4-BE49-F238E27FC236}">
                  <a16:creationId xmlns:a16="http://schemas.microsoft.com/office/drawing/2014/main" id="{CAFC0DED-EC6D-40FE-A0D8-67DCE1D832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92211" y="6244961"/>
              <a:ext cx="671979" cy="5078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4</a:t>
              </a:r>
              <a:r>
                <a:rPr lang="en-CA" altLang="en-US" sz="900" baseline="300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567C63F0-4784-4D44-A0BC-C44B4AC805E2}"/>
                </a:ext>
              </a:extLst>
            </p:cNvPr>
            <p:cNvSpPr/>
            <p:nvPr/>
          </p:nvSpPr>
          <p:spPr>
            <a:xfrm>
              <a:off x="7552534" y="6204946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Oval 87">
              <a:extLst>
                <a:ext uri="{FF2B5EF4-FFF2-40B4-BE49-F238E27FC236}">
                  <a16:creationId xmlns:a16="http://schemas.microsoft.com/office/drawing/2014/main" id="{E1C4A66D-D419-404C-A16F-7A4324B9309B}"/>
                </a:ext>
              </a:extLst>
            </p:cNvPr>
            <p:cNvSpPr/>
            <p:nvPr/>
          </p:nvSpPr>
          <p:spPr>
            <a:xfrm>
              <a:off x="8364159" y="6207483"/>
              <a:ext cx="779841" cy="567173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8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9" name="Text Box 23">
              <a:extLst>
                <a:ext uri="{FF2B5EF4-FFF2-40B4-BE49-F238E27FC236}">
                  <a16:creationId xmlns:a16="http://schemas.microsoft.com/office/drawing/2014/main" id="{DC2FA328-F252-4CFF-BFFA-F2B43F7B2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35297" y="6369007"/>
              <a:ext cx="43473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lvl="0" eaLnBrk="1" hangingPunct="1">
                <a:spcBef>
                  <a:spcPts val="0"/>
                </a:spcBef>
                <a:buNone/>
                <a:defRPr/>
              </a:pPr>
              <a:r>
                <a:rPr lang="en-CA" altLang="en-US" sz="900" dirty="0">
                  <a:solidFill>
                    <a:srgbClr val="000000"/>
                  </a:solidFill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  <p:sp>
          <p:nvSpPr>
            <p:cNvPr id="90" name="Text Box 6">
              <a:extLst>
                <a:ext uri="{FF2B5EF4-FFF2-40B4-BE49-F238E27FC236}">
                  <a16:creationId xmlns:a16="http://schemas.microsoft.com/office/drawing/2014/main" id="{0C1296CB-A87F-4D94-A6C3-1D33F66A56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29200" y="6092940"/>
              <a:ext cx="240529" cy="261610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lvl="0" algn="l">
                <a:defRPr/>
              </a:pPr>
              <a:r>
                <a:rPr lang="en-US" sz="1050" dirty="0">
                  <a:solidFill>
                    <a:schemeClr val="bg2"/>
                  </a:solidFill>
                  <a:cs typeface="Arial" pitchFamily="34" charset="0"/>
                </a:rPr>
                <a:t>s</a:t>
              </a:r>
            </a:p>
          </p:txBody>
        </p:sp>
        <p:sp>
          <p:nvSpPr>
            <p:cNvPr id="91" name="Text Box 6">
              <a:extLst>
                <a:ext uri="{FF2B5EF4-FFF2-40B4-BE49-F238E27FC236}">
                  <a16:creationId xmlns:a16="http://schemas.microsoft.com/office/drawing/2014/main" id="{8684878B-E957-4308-9AD2-FA1F11801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67428" y="6048464"/>
              <a:ext cx="240529" cy="261610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lvl="0" algn="l">
                <a:defRPr/>
              </a:pPr>
              <a:r>
                <a:rPr lang="en-US" sz="1050" dirty="0">
                  <a:solidFill>
                    <a:schemeClr val="bg2"/>
                  </a:solidFill>
                  <a:cs typeface="Arial" pitchFamily="34" charset="0"/>
                </a:rPr>
                <a:t>t</a:t>
              </a: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293C55EF-B5C0-4B13-86D2-6D19CF38DF7E}"/>
              </a:ext>
            </a:extLst>
          </p:cNvPr>
          <p:cNvGrpSpPr/>
          <p:nvPr/>
        </p:nvGrpSpPr>
        <p:grpSpPr>
          <a:xfrm>
            <a:off x="5616053" y="5943600"/>
            <a:ext cx="2972696" cy="373402"/>
            <a:chOff x="5616053" y="5943600"/>
            <a:chExt cx="2972696" cy="373402"/>
          </a:xfrm>
        </p:grpSpPr>
        <p:sp>
          <p:nvSpPr>
            <p:cNvPr id="93" name="Freeform 2">
              <a:extLst>
                <a:ext uri="{FF2B5EF4-FFF2-40B4-BE49-F238E27FC236}">
                  <a16:creationId xmlns:a16="http://schemas.microsoft.com/office/drawing/2014/main" id="{C8A02747-2B6A-4503-8FE9-E1CCCB1AF532}"/>
                </a:ext>
              </a:extLst>
            </p:cNvPr>
            <p:cNvSpPr/>
            <p:nvPr/>
          </p:nvSpPr>
          <p:spPr>
            <a:xfrm>
              <a:off x="6427679" y="6098423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DA2D3C78-7B0C-47B4-9040-8928A36C7EB4}"/>
                </a:ext>
              </a:extLst>
            </p:cNvPr>
            <p:cNvSpPr/>
            <p:nvPr/>
          </p:nvSpPr>
          <p:spPr>
            <a:xfrm>
              <a:off x="8050931" y="6103497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Freeform 2">
              <a:extLst>
                <a:ext uri="{FF2B5EF4-FFF2-40B4-BE49-F238E27FC236}">
                  <a16:creationId xmlns:a16="http://schemas.microsoft.com/office/drawing/2014/main" id="{069CE166-3CE3-4A3D-BCFD-2B5C0DDE43AC}"/>
                </a:ext>
              </a:extLst>
            </p:cNvPr>
            <p:cNvSpPr/>
            <p:nvPr/>
          </p:nvSpPr>
          <p:spPr>
            <a:xfrm>
              <a:off x="5792400" y="6215815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663EADCF-4497-445A-B88F-E1010257DA19}"/>
                </a:ext>
              </a:extLst>
            </p:cNvPr>
            <p:cNvSpPr/>
            <p:nvPr/>
          </p:nvSpPr>
          <p:spPr>
            <a:xfrm>
              <a:off x="7415652" y="6220889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7" name="Rectangle 9">
              <a:extLst>
                <a:ext uri="{FF2B5EF4-FFF2-40B4-BE49-F238E27FC236}">
                  <a16:creationId xmlns:a16="http://schemas.microsoft.com/office/drawing/2014/main" id="{7E809D03-9FB9-44EB-8ADB-2771BBFB0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15131" y="6074082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20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98" name="Rectangle 9">
              <a:extLst>
                <a:ext uri="{FF2B5EF4-FFF2-40B4-BE49-F238E27FC236}">
                  <a16:creationId xmlns:a16="http://schemas.microsoft.com/office/drawing/2014/main" id="{0C618C84-F6E0-4748-9EF3-5E45C889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96266" y="6076181"/>
              <a:ext cx="357790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50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99" name="Rectangle 9">
              <a:extLst>
                <a:ext uri="{FF2B5EF4-FFF2-40B4-BE49-F238E27FC236}">
                  <a16:creationId xmlns:a16="http://schemas.microsoft.com/office/drawing/2014/main" id="{14CA24B8-6881-4575-9D72-9684AE17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8659" y="5945198"/>
              <a:ext cx="39626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-35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100" name="Rectangle 9">
              <a:extLst>
                <a:ext uri="{FF2B5EF4-FFF2-40B4-BE49-F238E27FC236}">
                  <a16:creationId xmlns:a16="http://schemas.microsoft.com/office/drawing/2014/main" id="{BE11CF36-75FA-483E-BC4B-FC2BB407E8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3722" y="5948595"/>
              <a:ext cx="39626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-20</a:t>
              </a:r>
              <a:r>
                <a:rPr kumimoji="0" lang="en-US" alt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</a:rPr>
                <a:t>  </a:t>
              </a:r>
            </a:p>
          </p:txBody>
        </p:sp>
        <p:sp>
          <p:nvSpPr>
            <p:cNvPr id="101" name="Freeform 2">
              <a:extLst>
                <a:ext uri="{FF2B5EF4-FFF2-40B4-BE49-F238E27FC236}">
                  <a16:creationId xmlns:a16="http://schemas.microsoft.com/office/drawing/2014/main" id="{042E47C0-7D9D-477D-A830-447D0B6B6377}"/>
                </a:ext>
              </a:extLst>
            </p:cNvPr>
            <p:cNvSpPr/>
            <p:nvPr/>
          </p:nvSpPr>
          <p:spPr>
            <a:xfrm>
              <a:off x="5616053" y="6095886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2" name="Freeform 2">
              <a:extLst>
                <a:ext uri="{FF2B5EF4-FFF2-40B4-BE49-F238E27FC236}">
                  <a16:creationId xmlns:a16="http://schemas.microsoft.com/office/drawing/2014/main" id="{4C1F45F1-491B-49E3-A6C1-FC2EBDC35B56}"/>
                </a:ext>
              </a:extLst>
            </p:cNvPr>
            <p:cNvSpPr/>
            <p:nvPr/>
          </p:nvSpPr>
          <p:spPr>
            <a:xfrm>
              <a:off x="7239305" y="6100960"/>
              <a:ext cx="537818" cy="12710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3" name="Freeform 2">
              <a:extLst>
                <a:ext uri="{FF2B5EF4-FFF2-40B4-BE49-F238E27FC236}">
                  <a16:creationId xmlns:a16="http://schemas.microsoft.com/office/drawing/2014/main" id="{A00832AD-A978-45E6-B720-9DCD844918AD}"/>
                </a:ext>
              </a:extLst>
            </p:cNvPr>
            <p:cNvSpPr/>
            <p:nvPr/>
          </p:nvSpPr>
          <p:spPr>
            <a:xfrm>
              <a:off x="6604026" y="6218352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4" name="Freeform 2">
              <a:extLst>
                <a:ext uri="{FF2B5EF4-FFF2-40B4-BE49-F238E27FC236}">
                  <a16:creationId xmlns:a16="http://schemas.microsoft.com/office/drawing/2014/main" id="{87D01347-D84D-4CE0-B1FC-61F0B4A276D6}"/>
                </a:ext>
              </a:extLst>
            </p:cNvPr>
            <p:cNvSpPr/>
            <p:nvPr/>
          </p:nvSpPr>
          <p:spPr>
            <a:xfrm>
              <a:off x="8227278" y="6223426"/>
              <a:ext cx="224721" cy="935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05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5" name="Rectangle 9">
              <a:extLst>
                <a:ext uri="{FF2B5EF4-FFF2-40B4-BE49-F238E27FC236}">
                  <a16:creationId xmlns:a16="http://schemas.microsoft.com/office/drawing/2014/main" id="{0854D236-D49D-4A5C-9843-7E09D7AD60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08494" y="5951801"/>
              <a:ext cx="24237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5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6" name="Rectangle 9">
              <a:extLst>
                <a:ext uri="{FF2B5EF4-FFF2-40B4-BE49-F238E27FC236}">
                  <a16:creationId xmlns:a16="http://schemas.microsoft.com/office/drawing/2014/main" id="{AC25B058-D761-40D9-9CF6-77E15FFD6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83579" y="5943600"/>
              <a:ext cx="338554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-50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7" name="Rectangle 9">
              <a:extLst>
                <a:ext uri="{FF2B5EF4-FFF2-40B4-BE49-F238E27FC236}">
                  <a16:creationId xmlns:a16="http://schemas.microsoft.com/office/drawing/2014/main" id="{6D9DF47E-A718-4ABE-B2CD-EBCD99588F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9057" y="6067980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70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  <p:sp>
          <p:nvSpPr>
            <p:cNvPr id="108" name="Rectangle 9">
              <a:extLst>
                <a:ext uri="{FF2B5EF4-FFF2-40B4-BE49-F238E27FC236}">
                  <a16:creationId xmlns:a16="http://schemas.microsoft.com/office/drawing/2014/main" id="{DDC39C48-E030-4C85-9D56-D90D98B48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1756" y="6077930"/>
              <a:ext cx="300082" cy="230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lang="en-US" altLang="en-US" sz="900" dirty="0">
                  <a:solidFill>
                    <a:srgbClr val="FFC000"/>
                  </a:solidFill>
                </a:rPr>
                <a:t>30</a:t>
              </a:r>
              <a:endParaRPr kumimoji="0" lang="en-US" alt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endParaRPr>
            </a:p>
          </p:txBody>
        </p:sp>
      </p:grpSp>
      <p:sp>
        <p:nvSpPr>
          <p:cNvPr id="109" name="Freeform: Shape 108">
            <a:extLst>
              <a:ext uri="{FF2B5EF4-FFF2-40B4-BE49-F238E27FC236}">
                <a16:creationId xmlns:a16="http://schemas.microsoft.com/office/drawing/2014/main" id="{F7E8627D-B85B-467D-98E5-37F91DE53B95}"/>
              </a:ext>
            </a:extLst>
          </p:cNvPr>
          <p:cNvSpPr/>
          <p:nvPr/>
        </p:nvSpPr>
        <p:spPr>
          <a:xfrm>
            <a:off x="5471437" y="6095223"/>
            <a:ext cx="3312347" cy="413894"/>
          </a:xfrm>
          <a:custGeom>
            <a:avLst/>
            <a:gdLst>
              <a:gd name="connsiteX0" fmla="*/ 0 w 7199086"/>
              <a:gd name="connsiteY0" fmla="*/ 780761 h 1056532"/>
              <a:gd name="connsiteX1" fmla="*/ 696686 w 7199086"/>
              <a:gd name="connsiteY1" fmla="*/ 417904 h 1056532"/>
              <a:gd name="connsiteX2" fmla="*/ 1625600 w 7199086"/>
              <a:gd name="connsiteY2" fmla="*/ 838818 h 1056532"/>
              <a:gd name="connsiteX3" fmla="*/ 2133600 w 7199086"/>
              <a:gd name="connsiteY3" fmla="*/ 113104 h 1056532"/>
              <a:gd name="connsiteX4" fmla="*/ 2641600 w 7199086"/>
              <a:gd name="connsiteY4" fmla="*/ 84075 h 1056532"/>
              <a:gd name="connsiteX5" fmla="*/ 3556000 w 7199086"/>
              <a:gd name="connsiteY5" fmla="*/ 911389 h 1056532"/>
              <a:gd name="connsiteX6" fmla="*/ 4383314 w 7199086"/>
              <a:gd name="connsiteY6" fmla="*/ 403389 h 1056532"/>
              <a:gd name="connsiteX7" fmla="*/ 5196114 w 7199086"/>
              <a:gd name="connsiteY7" fmla="*/ 940418 h 1056532"/>
              <a:gd name="connsiteX8" fmla="*/ 5573486 w 7199086"/>
              <a:gd name="connsiteY8" fmla="*/ 301789 h 1056532"/>
              <a:gd name="connsiteX9" fmla="*/ 6154057 w 7199086"/>
              <a:gd name="connsiteY9" fmla="*/ 98589 h 1056532"/>
              <a:gd name="connsiteX10" fmla="*/ 6778171 w 7199086"/>
              <a:gd name="connsiteY10" fmla="*/ 432418 h 1056532"/>
              <a:gd name="connsiteX11" fmla="*/ 7199086 w 7199086"/>
              <a:gd name="connsiteY11" fmla="*/ 1056532 h 1056532"/>
              <a:gd name="connsiteX0" fmla="*/ 0 w 7489372"/>
              <a:gd name="connsiteY0" fmla="*/ 998475 h 1056532"/>
              <a:gd name="connsiteX1" fmla="*/ 986972 w 7489372"/>
              <a:gd name="connsiteY1" fmla="*/ 417904 h 1056532"/>
              <a:gd name="connsiteX2" fmla="*/ 1915886 w 7489372"/>
              <a:gd name="connsiteY2" fmla="*/ 838818 h 1056532"/>
              <a:gd name="connsiteX3" fmla="*/ 2423886 w 7489372"/>
              <a:gd name="connsiteY3" fmla="*/ 113104 h 1056532"/>
              <a:gd name="connsiteX4" fmla="*/ 2931886 w 7489372"/>
              <a:gd name="connsiteY4" fmla="*/ 84075 h 1056532"/>
              <a:gd name="connsiteX5" fmla="*/ 3846286 w 7489372"/>
              <a:gd name="connsiteY5" fmla="*/ 911389 h 1056532"/>
              <a:gd name="connsiteX6" fmla="*/ 4673600 w 7489372"/>
              <a:gd name="connsiteY6" fmla="*/ 403389 h 1056532"/>
              <a:gd name="connsiteX7" fmla="*/ 5486400 w 7489372"/>
              <a:gd name="connsiteY7" fmla="*/ 940418 h 1056532"/>
              <a:gd name="connsiteX8" fmla="*/ 5863772 w 7489372"/>
              <a:gd name="connsiteY8" fmla="*/ 301789 h 1056532"/>
              <a:gd name="connsiteX9" fmla="*/ 6444343 w 7489372"/>
              <a:gd name="connsiteY9" fmla="*/ 98589 h 1056532"/>
              <a:gd name="connsiteX10" fmla="*/ 7068457 w 7489372"/>
              <a:gd name="connsiteY10" fmla="*/ 432418 h 1056532"/>
              <a:gd name="connsiteX11" fmla="*/ 7489372 w 7489372"/>
              <a:gd name="connsiteY11" fmla="*/ 1056532 h 105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489372" h="1056532">
                <a:moveTo>
                  <a:pt x="0" y="998475"/>
                </a:moveTo>
                <a:cubicBezTo>
                  <a:pt x="212876" y="812208"/>
                  <a:pt x="667658" y="444513"/>
                  <a:pt x="986972" y="417904"/>
                </a:cubicBezTo>
                <a:cubicBezTo>
                  <a:pt x="1306286" y="391295"/>
                  <a:pt x="1676400" y="889618"/>
                  <a:pt x="1915886" y="838818"/>
                </a:cubicBezTo>
                <a:cubicBezTo>
                  <a:pt x="2155372" y="788018"/>
                  <a:pt x="2254553" y="238894"/>
                  <a:pt x="2423886" y="113104"/>
                </a:cubicBezTo>
                <a:cubicBezTo>
                  <a:pt x="2593219" y="-12686"/>
                  <a:pt x="2694819" y="-48973"/>
                  <a:pt x="2931886" y="84075"/>
                </a:cubicBezTo>
                <a:cubicBezTo>
                  <a:pt x="3168953" y="217122"/>
                  <a:pt x="3556000" y="858170"/>
                  <a:pt x="3846286" y="911389"/>
                </a:cubicBezTo>
                <a:cubicBezTo>
                  <a:pt x="4136572" y="964608"/>
                  <a:pt x="4400248" y="398551"/>
                  <a:pt x="4673600" y="403389"/>
                </a:cubicBezTo>
                <a:cubicBezTo>
                  <a:pt x="4946952" y="408227"/>
                  <a:pt x="5288038" y="957351"/>
                  <a:pt x="5486400" y="940418"/>
                </a:cubicBezTo>
                <a:cubicBezTo>
                  <a:pt x="5684762" y="923485"/>
                  <a:pt x="5704115" y="442094"/>
                  <a:pt x="5863772" y="301789"/>
                </a:cubicBezTo>
                <a:cubicBezTo>
                  <a:pt x="6023429" y="161484"/>
                  <a:pt x="6243562" y="76818"/>
                  <a:pt x="6444343" y="98589"/>
                </a:cubicBezTo>
                <a:cubicBezTo>
                  <a:pt x="6645124" y="120360"/>
                  <a:pt x="6894286" y="272761"/>
                  <a:pt x="7068457" y="432418"/>
                </a:cubicBezTo>
                <a:cubicBezTo>
                  <a:pt x="7242628" y="592075"/>
                  <a:pt x="7366000" y="824303"/>
                  <a:pt x="7489372" y="1056532"/>
                </a:cubicBezTo>
              </a:path>
            </a:pathLst>
          </a:custGeom>
          <a:noFill/>
          <a:ln w="31750">
            <a:solidFill>
              <a:srgbClr val="FF0000"/>
            </a:solidFill>
            <a:tailEnd type="arrow"/>
          </a:ln>
        </p:spPr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77" name="AutoShape 58">
            <a:extLst>
              <a:ext uri="{FF2B5EF4-FFF2-40B4-BE49-F238E27FC236}">
                <a16:creationId xmlns:a16="http://schemas.microsoft.com/office/drawing/2014/main" id="{ED4C1D50-BAFB-4F47-BF70-591AD8B04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2999" y="5246463"/>
            <a:ext cx="8013701" cy="1724025"/>
          </a:xfrm>
          <a:prstGeom prst="wedgeRoundRectCallout">
            <a:avLst>
              <a:gd name="adj1" fmla="val -51374"/>
              <a:gd name="adj2" fmla="val -27987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The graph then can be viewed as the story of the computation.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 nodes become states you may be in.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 edges become activities.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paths become plans</a:t>
            </a:r>
          </a:p>
        </p:txBody>
      </p:sp>
      <p:sp>
        <p:nvSpPr>
          <p:cNvPr id="111" name="Text Box 3">
            <a:extLst>
              <a:ext uri="{FF2B5EF4-FFF2-40B4-BE49-F238E27FC236}">
                <a16:creationId xmlns:a16="http://schemas.microsoft.com/office/drawing/2014/main" id="{6BFEA630-6510-473A-8553-2E32CFE45C64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4633686" y="2750142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</p:spTree>
    <p:extLst>
      <p:ext uri="{BB962C8B-B14F-4D97-AF65-F5344CB8AC3E}">
        <p14:creationId xmlns:p14="http://schemas.microsoft.com/office/powerpoint/2010/main" val="1462636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7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55" grpId="0"/>
      <p:bldP spid="56" grpId="0"/>
      <p:bldP spid="57" grpId="0"/>
      <p:bldP spid="109" grpId="0" animBg="1"/>
      <p:bldP spid="77" grpId="0" animBg="1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304800" y="655638"/>
            <a:ext cx="5926622" cy="564770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Algorithm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BellmanFord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(G)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Smallest Instances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 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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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Edges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weight[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else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</a:t>
            </a:r>
            <a:r>
              <a:rPr kumimoji="0" 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l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2,4,8,16,…,2n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%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</a:t>
            </a:r>
            <a:r>
              <a:rPr kumimoji="0" lang="en-US" altLang="en-US" sz="20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uv,</a:t>
            </a:r>
            <a:r>
              <a:rPr kumimoji="0" lang="en-US" altLang="en-US" sz="20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 from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u,v,</a:t>
            </a:r>
            <a:r>
              <a:rPr kumimoji="0" lang="en-US" altLang="en-US" sz="2000" b="0" i="1" u="none" strike="noStrike" kern="1200" cap="none" spc="0" normalizeH="0" baseline="30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/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  <a:sym typeface="Symbol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for all  k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min(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u,k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+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k,v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 )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Check for negative cycles 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all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charset="0"/>
              </a:rPr>
              <a:t>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Verticies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if( changed last iteration )</a:t>
            </a: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Dist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u,v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 = -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/>
              </a:rPr>
              <a:t>∞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Tx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95000"/>
              </a:lnSpc>
              <a:spcBef>
                <a:spcPct val="0"/>
              </a:spcBef>
              <a:spcAft>
                <a:spcPct val="0"/>
              </a:spcAft>
              <a:buClr>
                <a:srgbClr val="D25814"/>
              </a:buClr>
              <a:buSzPct val="110000"/>
              <a:buFont typeface="Wingdings" charset="0"/>
              <a:buNone/>
              <a:tabLst/>
              <a:defRPr/>
            </a:pP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4495800" y="2369403"/>
            <a:ext cx="3683252" cy="8309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actually need to keep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old and new values.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34BE867-5756-3E21-BBEB-6FB1B6EEA6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-228600"/>
            <a:ext cx="8991600" cy="1143000"/>
          </a:xfrm>
          <a:prstGeom prst="rect">
            <a:avLst/>
          </a:prstGeom>
          <a:noFill/>
          <a:ln>
            <a:noFill/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noAutofit/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>
              <a:defRPr/>
            </a:pPr>
            <a:r>
              <a:rPr lang="en-US" sz="3200" dirty="0"/>
              <a:t>Floyd–</a:t>
            </a:r>
            <a:r>
              <a:rPr lang="en-US" sz="3200" dirty="0" err="1"/>
              <a:t>Warshall</a:t>
            </a:r>
            <a:r>
              <a:rPr lang="en-US" sz="3200" dirty="0"/>
              <a:t> All Pairs Shortest Paths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</a:endParaRPr>
          </a:p>
        </p:txBody>
      </p:sp>
    </p:spTree>
    <p:extLst>
      <p:ext uri="{BB962C8B-B14F-4D97-AF65-F5344CB8AC3E}">
        <p14:creationId xmlns:p14="http://schemas.microsoft.com/office/powerpoint/2010/main" val="2755583404"/>
      </p:ext>
    </p:extLst>
  </p:cSld>
  <p:clrMapOvr>
    <a:masterClrMapping/>
  </p:clrMapOvr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62" name="Text Box 2"/>
          <p:cNvSpPr txBox="1">
            <a:spLocks noChangeArrowheads="1"/>
          </p:cNvSpPr>
          <p:nvPr/>
        </p:nvSpPr>
        <p:spPr bwMode="auto">
          <a:xfrm>
            <a:off x="76200" y="857250"/>
            <a:ext cx="11541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Input:</a:t>
            </a:r>
          </a:p>
        </p:txBody>
      </p:sp>
      <p:sp>
        <p:nvSpPr>
          <p:cNvPr id="348163" name="Text Box 3"/>
          <p:cNvSpPr txBox="1">
            <a:spLocks noChangeArrowheads="1"/>
          </p:cNvSpPr>
          <p:nvPr/>
        </p:nvSpPr>
        <p:spPr bwMode="auto">
          <a:xfrm>
            <a:off x="76200" y="2057400"/>
            <a:ext cx="142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Output: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76200" y="2879725"/>
            <a:ext cx="9067800" cy="2682875"/>
            <a:chOff x="48" y="1814"/>
            <a:chExt cx="5712" cy="1690"/>
          </a:xfrm>
        </p:grpSpPr>
        <p:sp>
          <p:nvSpPr>
            <p:cNvPr id="348167" name="Rectangle 5"/>
            <p:cNvSpPr>
              <a:spLocks noChangeArrowheads="1"/>
            </p:cNvSpPr>
            <p:nvPr/>
          </p:nvSpPr>
          <p:spPr bwMode="auto">
            <a:xfrm>
              <a:off x="48" y="1824"/>
              <a:ext cx="5712" cy="1680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348168" name="Picture 6" descr="parse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" y="1814"/>
              <a:ext cx="5616" cy="1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48165" name="Text Box 7"/>
          <p:cNvSpPr txBox="1">
            <a:spLocks noChangeArrowheads="1"/>
          </p:cNvSpPr>
          <p:nvPr/>
        </p:nvSpPr>
        <p:spPr bwMode="auto">
          <a:xfrm>
            <a:off x="1371600" y="882650"/>
            <a:ext cx="6503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=6*8+((2+42)*(5+12)+987*7*123+15*54)</a:t>
            </a:r>
          </a:p>
        </p:txBody>
      </p:sp>
      <p:sp>
        <p:nvSpPr>
          <p:cNvPr id="348166" name="Rectangle 8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</p:spTree>
    <p:extLst>
      <p:ext uri="{BB962C8B-B14F-4D97-AF65-F5344CB8AC3E}">
        <p14:creationId xmlns:p14="http://schemas.microsoft.com/office/powerpoint/2010/main" val="9190655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48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48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48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48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8162" grpId="0"/>
      <p:bldP spid="348163" grpId="0"/>
      <p:bldP spid="348165" grpId="0"/>
      <p:bldP spid="348166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18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Parsing</a:t>
            </a:r>
          </a:p>
        </p:txBody>
      </p:sp>
      <p:pic>
        <p:nvPicPr>
          <p:cNvPr id="349187" name="Picture 3" descr="capture7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762000"/>
            <a:ext cx="8839200" cy="38496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9588" name="Text Box 4"/>
          <p:cNvSpPr txBox="1">
            <a:spLocks noChangeArrowheads="1"/>
          </p:cNvSpPr>
          <p:nvPr/>
        </p:nvSpPr>
        <p:spPr bwMode="auto">
          <a:xfrm>
            <a:off x="2203450" y="4740275"/>
            <a:ext cx="418782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Alg: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GetExp   calls GetTerm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GetTerm calls GetFact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GetFact   calls GetExp</a:t>
            </a:r>
          </a:p>
        </p:txBody>
      </p:sp>
    </p:spTree>
    <p:extLst>
      <p:ext uri="{BB962C8B-B14F-4D97-AF65-F5344CB8AC3E}">
        <p14:creationId xmlns:p14="http://schemas.microsoft.com/office/powerpoint/2010/main" val="35295920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595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595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595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595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21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021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021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021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021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0615" name="Text Box 7"/>
          <p:cNvSpPr txBox="1">
            <a:spLocks noChangeArrowheads="1"/>
          </p:cNvSpPr>
          <p:nvPr/>
        </p:nvSpPr>
        <p:spPr bwMode="auto">
          <a:xfrm>
            <a:off x="914400" y="2438400"/>
            <a:ext cx="76708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Context Free Grammar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(Not look ahead one)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For ease, we will assume every non-terminal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either goes to two non-terminals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or to one terminal</a:t>
            </a:r>
          </a:p>
        </p:txBody>
      </p:sp>
    </p:spTree>
    <p:extLst>
      <p:ext uri="{BB962C8B-B14F-4D97-AF65-F5344CB8AC3E}">
        <p14:creationId xmlns:p14="http://schemas.microsoft.com/office/powerpoint/2010/main" val="4275775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06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06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06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606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6061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234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1235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1236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1237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1238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1686" name="Text Box 54"/>
          <p:cNvSpPr txBox="1">
            <a:spLocks noChangeArrowheads="1"/>
          </p:cNvSpPr>
          <p:nvPr/>
        </p:nvSpPr>
        <p:spPr bwMode="auto">
          <a:xfrm>
            <a:off x="76200" y="2209800"/>
            <a:ext cx="394493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Input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start non-terminal =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string to parse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=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=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baeaadbda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sp>
        <p:nvSpPr>
          <p:cNvPr id="1861687" name="Text Box 55"/>
          <p:cNvSpPr txBox="1">
            <a:spLocks noChangeArrowheads="1"/>
          </p:cNvSpPr>
          <p:nvPr/>
        </p:nvSpPr>
        <p:spPr bwMode="auto">
          <a:xfrm>
            <a:off x="228600" y="5029200"/>
            <a:ext cx="31194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Output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A parsing</a:t>
            </a:r>
          </a:p>
        </p:txBody>
      </p:sp>
      <p:sp>
        <p:nvSpPr>
          <p:cNvPr id="1861688" name="Rectangle 56"/>
          <p:cNvSpPr>
            <a:spLocks noChangeArrowheads="1"/>
          </p:cNvSpPr>
          <p:nvPr/>
        </p:nvSpPr>
        <p:spPr bwMode="auto">
          <a:xfrm>
            <a:off x="1204913" y="2209800"/>
            <a:ext cx="32750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grpSp>
        <p:nvGrpSpPr>
          <p:cNvPr id="2" name="Group 111"/>
          <p:cNvGrpSpPr>
            <a:grpSpLocks/>
          </p:cNvGrpSpPr>
          <p:nvPr/>
        </p:nvGrpSpPr>
        <p:grpSpPr bwMode="auto">
          <a:xfrm>
            <a:off x="3976688" y="2381250"/>
            <a:ext cx="5024437" cy="4400550"/>
            <a:chOff x="2505" y="1500"/>
            <a:chExt cx="3165" cy="2772"/>
          </a:xfrm>
        </p:grpSpPr>
        <p:sp>
          <p:nvSpPr>
            <p:cNvPr id="351243" name="Text Box 57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grpSp>
          <p:nvGrpSpPr>
            <p:cNvPr id="351244" name="Group 58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51293" name="Text Box 59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 </a:t>
                </a:r>
              </a:p>
            </p:txBody>
          </p:sp>
          <p:sp>
            <p:nvSpPr>
              <p:cNvPr id="351294" name="Text Box 60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95" name="Line 61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96" name="Line 62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51245" name="Group 63"/>
            <p:cNvGrpSpPr>
              <a:grpSpLocks/>
            </p:cNvGrpSpPr>
            <p:nvPr/>
          </p:nvGrpSpPr>
          <p:grpSpPr bwMode="auto">
            <a:xfrm>
              <a:off x="2505" y="2160"/>
              <a:ext cx="2136" cy="1872"/>
              <a:chOff x="2505" y="2160"/>
              <a:chExt cx="2136" cy="1872"/>
            </a:xfrm>
          </p:grpSpPr>
          <p:sp>
            <p:nvSpPr>
              <p:cNvPr id="351262" name="Text Box 64"/>
              <p:cNvSpPr txBox="1">
                <a:spLocks noChangeArrowheads="1"/>
              </p:cNvSpPr>
              <p:nvPr/>
            </p:nvSpPr>
            <p:spPr bwMode="auto">
              <a:xfrm>
                <a:off x="3059" y="237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63" name="Text Box 65"/>
              <p:cNvSpPr txBox="1">
                <a:spLocks noChangeArrowheads="1"/>
              </p:cNvSpPr>
              <p:nvPr/>
            </p:nvSpPr>
            <p:spPr bwMode="auto">
              <a:xfrm>
                <a:off x="2697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64" name="Text Box 66"/>
              <p:cNvSpPr txBox="1">
                <a:spLocks noChangeArrowheads="1"/>
              </p:cNvSpPr>
              <p:nvPr/>
            </p:nvSpPr>
            <p:spPr bwMode="auto">
              <a:xfrm>
                <a:off x="2505" y="325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1265" name="Text Box 67"/>
              <p:cNvSpPr txBox="1">
                <a:spLocks noChangeArrowheads="1"/>
              </p:cNvSpPr>
              <p:nvPr/>
            </p:nvSpPr>
            <p:spPr bwMode="auto">
              <a:xfrm>
                <a:off x="3422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66" name="Text Box 68"/>
              <p:cNvSpPr txBox="1">
                <a:spLocks noChangeArrowheads="1"/>
              </p:cNvSpPr>
              <p:nvPr/>
            </p:nvSpPr>
            <p:spPr bwMode="auto">
              <a:xfrm>
                <a:off x="4108" y="2352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1267" name="Text Box 69"/>
              <p:cNvSpPr txBox="1">
                <a:spLocks noChangeArrowheads="1"/>
              </p:cNvSpPr>
              <p:nvPr/>
            </p:nvSpPr>
            <p:spPr bwMode="auto">
              <a:xfrm>
                <a:off x="3888" y="2859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1268" name="Text Box 70"/>
              <p:cNvSpPr txBox="1">
                <a:spLocks noChangeArrowheads="1"/>
              </p:cNvSpPr>
              <p:nvPr/>
            </p:nvSpPr>
            <p:spPr bwMode="auto">
              <a:xfrm>
                <a:off x="4369" y="2840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1269" name="Text Box 71"/>
              <p:cNvSpPr txBox="1">
                <a:spLocks noChangeArrowheads="1"/>
              </p:cNvSpPr>
              <p:nvPr/>
            </p:nvSpPr>
            <p:spPr bwMode="auto">
              <a:xfrm>
                <a:off x="3738" y="324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70" name="Text Box 72"/>
              <p:cNvSpPr txBox="1">
                <a:spLocks noChangeArrowheads="1"/>
              </p:cNvSpPr>
              <p:nvPr/>
            </p:nvSpPr>
            <p:spPr bwMode="auto">
              <a:xfrm>
                <a:off x="4060" y="3243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1271" name="Text Box 73"/>
              <p:cNvSpPr txBox="1">
                <a:spLocks noChangeArrowheads="1"/>
              </p:cNvSpPr>
              <p:nvPr/>
            </p:nvSpPr>
            <p:spPr bwMode="auto">
              <a:xfrm>
                <a:off x="2976" y="3243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351272" name="Text Box 74"/>
              <p:cNvSpPr txBox="1">
                <a:spLocks noChangeArrowheads="1"/>
              </p:cNvSpPr>
              <p:nvPr/>
            </p:nvSpPr>
            <p:spPr bwMode="auto">
              <a:xfrm>
                <a:off x="2820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73" name="Text Box 75"/>
              <p:cNvSpPr txBox="1">
                <a:spLocks noChangeArrowheads="1"/>
              </p:cNvSpPr>
              <p:nvPr/>
            </p:nvSpPr>
            <p:spPr bwMode="auto">
              <a:xfrm>
                <a:off x="3147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1274" name="Line 76"/>
              <p:cNvSpPr>
                <a:spLocks noChangeShapeType="1"/>
              </p:cNvSpPr>
              <p:nvPr/>
            </p:nvSpPr>
            <p:spPr bwMode="auto">
              <a:xfrm flipH="1">
                <a:off x="3216" y="2160"/>
                <a:ext cx="288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75" name="Line 77"/>
              <p:cNvSpPr>
                <a:spLocks noChangeShapeType="1"/>
              </p:cNvSpPr>
              <p:nvPr/>
            </p:nvSpPr>
            <p:spPr bwMode="auto">
              <a:xfrm>
                <a:off x="3696" y="2160"/>
                <a:ext cx="480" cy="336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76" name="Line 78"/>
              <p:cNvSpPr>
                <a:spLocks noChangeShapeType="1"/>
              </p:cNvSpPr>
              <p:nvPr/>
            </p:nvSpPr>
            <p:spPr bwMode="auto">
              <a:xfrm flipH="1">
                <a:off x="2832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77" name="Line 79"/>
              <p:cNvSpPr>
                <a:spLocks noChangeShapeType="1"/>
              </p:cNvSpPr>
              <p:nvPr/>
            </p:nvSpPr>
            <p:spPr bwMode="auto">
              <a:xfrm>
                <a:off x="3216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78" name="Line 80"/>
              <p:cNvSpPr>
                <a:spLocks noChangeShapeType="1"/>
              </p:cNvSpPr>
              <p:nvPr/>
            </p:nvSpPr>
            <p:spPr bwMode="auto">
              <a:xfrm flipH="1">
                <a:off x="4032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79" name="Line 81"/>
              <p:cNvSpPr>
                <a:spLocks noChangeShapeType="1"/>
              </p:cNvSpPr>
              <p:nvPr/>
            </p:nvSpPr>
            <p:spPr bwMode="auto">
              <a:xfrm>
                <a:off x="4320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0" name="Line 82"/>
              <p:cNvSpPr>
                <a:spLocks noChangeShapeType="1"/>
              </p:cNvSpPr>
              <p:nvPr/>
            </p:nvSpPr>
            <p:spPr bwMode="auto">
              <a:xfrm flipH="1">
                <a:off x="2640" y="3120"/>
                <a:ext cx="115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1" name="Line 83"/>
              <p:cNvSpPr>
                <a:spLocks noChangeShapeType="1"/>
              </p:cNvSpPr>
              <p:nvPr/>
            </p:nvSpPr>
            <p:spPr bwMode="auto">
              <a:xfrm>
                <a:off x="2928" y="3120"/>
                <a:ext cx="144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2" name="Line 84"/>
              <p:cNvSpPr>
                <a:spLocks noChangeShapeType="1"/>
              </p:cNvSpPr>
              <p:nvPr/>
            </p:nvSpPr>
            <p:spPr bwMode="auto">
              <a:xfrm flipH="1">
                <a:off x="2976" y="3504"/>
                <a:ext cx="96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3" name="Line 85"/>
              <p:cNvSpPr>
                <a:spLocks noChangeShapeType="1"/>
              </p:cNvSpPr>
              <p:nvPr/>
            </p:nvSpPr>
            <p:spPr bwMode="auto">
              <a:xfrm>
                <a:off x="3120" y="3504"/>
                <a:ext cx="144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4" name="Line 86"/>
              <p:cNvSpPr>
                <a:spLocks noChangeShapeType="1"/>
              </p:cNvSpPr>
              <p:nvPr/>
            </p:nvSpPr>
            <p:spPr bwMode="auto">
              <a:xfrm flipH="1">
                <a:off x="3892" y="3120"/>
                <a:ext cx="9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5" name="Line 87"/>
              <p:cNvSpPr>
                <a:spLocks noChangeShapeType="1"/>
              </p:cNvSpPr>
              <p:nvPr/>
            </p:nvSpPr>
            <p:spPr bwMode="auto">
              <a:xfrm>
                <a:off x="4089" y="3129"/>
                <a:ext cx="135" cy="18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6" name="Line 88"/>
              <p:cNvSpPr>
                <a:spLocks noChangeShapeType="1"/>
              </p:cNvSpPr>
              <p:nvPr/>
            </p:nvSpPr>
            <p:spPr bwMode="auto">
              <a:xfrm flipH="1">
                <a:off x="2640" y="3552"/>
                <a:ext cx="0" cy="43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7" name="Line 89"/>
              <p:cNvSpPr>
                <a:spLocks noChangeShapeType="1"/>
              </p:cNvSpPr>
              <p:nvPr/>
            </p:nvSpPr>
            <p:spPr bwMode="auto">
              <a:xfrm>
                <a:off x="2976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8" name="Line 90"/>
              <p:cNvSpPr>
                <a:spLocks noChangeShapeType="1"/>
              </p:cNvSpPr>
              <p:nvPr/>
            </p:nvSpPr>
            <p:spPr bwMode="auto">
              <a:xfrm>
                <a:off x="3282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89" name="Line 91"/>
              <p:cNvSpPr>
                <a:spLocks noChangeShapeType="1"/>
              </p:cNvSpPr>
              <p:nvPr/>
            </p:nvSpPr>
            <p:spPr bwMode="auto">
              <a:xfrm>
                <a:off x="3888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90" name="Line 92"/>
              <p:cNvSpPr>
                <a:spLocks noChangeShapeType="1"/>
              </p:cNvSpPr>
              <p:nvPr/>
            </p:nvSpPr>
            <p:spPr bwMode="auto">
              <a:xfrm flipH="1">
                <a:off x="4215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91" name="Line 93"/>
              <p:cNvSpPr>
                <a:spLocks noChangeShapeType="1"/>
              </p:cNvSpPr>
              <p:nvPr/>
            </p:nvSpPr>
            <p:spPr bwMode="auto">
              <a:xfrm>
                <a:off x="3579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92" name="Line 94"/>
              <p:cNvSpPr>
                <a:spLocks noChangeShapeType="1"/>
              </p:cNvSpPr>
              <p:nvPr/>
            </p:nvSpPr>
            <p:spPr bwMode="auto">
              <a:xfrm>
                <a:off x="451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51246" name="Group 95"/>
            <p:cNvGrpSpPr>
              <a:grpSpLocks/>
            </p:cNvGrpSpPr>
            <p:nvPr/>
          </p:nvGrpSpPr>
          <p:grpSpPr bwMode="auto">
            <a:xfrm>
              <a:off x="4656" y="2112"/>
              <a:ext cx="928" cy="1920"/>
              <a:chOff x="4656" y="2112"/>
              <a:chExt cx="928" cy="1920"/>
            </a:xfrm>
          </p:grpSpPr>
          <p:sp>
            <p:nvSpPr>
              <p:cNvPr id="351251" name="Text Box 96"/>
              <p:cNvSpPr txBox="1">
                <a:spLocks noChangeArrowheads="1"/>
              </p:cNvSpPr>
              <p:nvPr/>
            </p:nvSpPr>
            <p:spPr bwMode="auto">
              <a:xfrm>
                <a:off x="4705" y="236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1252" name="Text Box 97"/>
              <p:cNvSpPr txBox="1">
                <a:spLocks noChangeArrowheads="1"/>
              </p:cNvSpPr>
              <p:nvPr/>
            </p:nvSpPr>
            <p:spPr bwMode="auto">
              <a:xfrm>
                <a:off x="5184" y="2352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351253" name="Text Box 98"/>
              <p:cNvSpPr txBox="1">
                <a:spLocks noChangeArrowheads="1"/>
              </p:cNvSpPr>
              <p:nvPr/>
            </p:nvSpPr>
            <p:spPr bwMode="auto">
              <a:xfrm>
                <a:off x="5023" y="2851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1254" name="Text Box 99"/>
              <p:cNvSpPr txBox="1">
                <a:spLocks noChangeArrowheads="1"/>
              </p:cNvSpPr>
              <p:nvPr/>
            </p:nvSpPr>
            <p:spPr bwMode="auto">
              <a:xfrm>
                <a:off x="5312" y="2832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1255" name="Line 100"/>
              <p:cNvSpPr>
                <a:spLocks noChangeShapeType="1"/>
              </p:cNvSpPr>
              <p:nvPr/>
            </p:nvSpPr>
            <p:spPr bwMode="auto">
              <a:xfrm>
                <a:off x="4656" y="2160"/>
                <a:ext cx="144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56" name="Line 101"/>
              <p:cNvSpPr>
                <a:spLocks noChangeShapeType="1"/>
              </p:cNvSpPr>
              <p:nvPr/>
            </p:nvSpPr>
            <p:spPr bwMode="auto">
              <a:xfrm>
                <a:off x="4704" y="2112"/>
                <a:ext cx="57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57" name="Line 102"/>
              <p:cNvSpPr>
                <a:spLocks noChangeShapeType="1"/>
              </p:cNvSpPr>
              <p:nvPr/>
            </p:nvSpPr>
            <p:spPr bwMode="auto">
              <a:xfrm flipH="1">
                <a:off x="5184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58" name="Line 103"/>
              <p:cNvSpPr>
                <a:spLocks noChangeShapeType="1"/>
              </p:cNvSpPr>
              <p:nvPr/>
            </p:nvSpPr>
            <p:spPr bwMode="auto">
              <a:xfrm>
                <a:off x="5328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59" name="Line 104"/>
              <p:cNvSpPr>
                <a:spLocks noChangeShapeType="1"/>
              </p:cNvSpPr>
              <p:nvPr/>
            </p:nvSpPr>
            <p:spPr bwMode="auto">
              <a:xfrm>
                <a:off x="4848" y="2640"/>
                <a:ext cx="0" cy="13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60" name="Line 105"/>
              <p:cNvSpPr>
                <a:spLocks noChangeShapeType="1"/>
              </p:cNvSpPr>
              <p:nvPr/>
            </p:nvSpPr>
            <p:spPr bwMode="auto">
              <a:xfrm>
                <a:off x="5173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1261" name="Line 106"/>
              <p:cNvSpPr>
                <a:spLocks noChangeShapeType="1"/>
              </p:cNvSpPr>
              <p:nvPr/>
            </p:nvSpPr>
            <p:spPr bwMode="auto">
              <a:xfrm>
                <a:off x="547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1247" name="Text Box 107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d   a </a:t>
              </a:r>
            </a:p>
          </p:txBody>
        </p:sp>
        <p:grpSp>
          <p:nvGrpSpPr>
            <p:cNvPr id="351248" name="Group 108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1249" name="Text Box 109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   a   e   a</a:t>
                </a:r>
              </a:p>
            </p:txBody>
          </p:sp>
          <p:sp>
            <p:nvSpPr>
              <p:cNvPr id="351250" name="Text Box 110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  d   b 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16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16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1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1686" grpId="0"/>
      <p:bldP spid="1861687" grpId="0"/>
      <p:bldP spid="186168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258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2259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2260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2261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2262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2710" name="Text Box 54"/>
          <p:cNvSpPr txBox="1">
            <a:spLocks noChangeArrowheads="1"/>
          </p:cNvSpPr>
          <p:nvPr/>
        </p:nvSpPr>
        <p:spPr bwMode="auto">
          <a:xfrm>
            <a:off x="190500" y="3262313"/>
            <a:ext cx="3978275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Algorithm: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Get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does not know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whether to call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Get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Get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or Get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grpSp>
        <p:nvGrpSpPr>
          <p:cNvPr id="352264" name="Group 55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2321" name="Text Box 56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2322" name="Rectangle 57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1862714" name="Oval 58"/>
          <p:cNvSpPr>
            <a:spLocks noChangeArrowheads="1"/>
          </p:cNvSpPr>
          <p:nvPr/>
        </p:nvSpPr>
        <p:spPr bwMode="auto">
          <a:xfrm>
            <a:off x="1314450" y="733425"/>
            <a:ext cx="304800" cy="1447800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52266" name="Group 59"/>
          <p:cNvGrpSpPr>
            <a:grpSpLocks/>
          </p:cNvGrpSpPr>
          <p:nvPr/>
        </p:nvGrpSpPr>
        <p:grpSpPr bwMode="auto">
          <a:xfrm>
            <a:off x="3976688" y="2381250"/>
            <a:ext cx="5024437" cy="4400550"/>
            <a:chOff x="2505" y="1500"/>
            <a:chExt cx="3165" cy="2772"/>
          </a:xfrm>
        </p:grpSpPr>
        <p:sp>
          <p:nvSpPr>
            <p:cNvPr id="352267" name="Text Box 60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grpSp>
          <p:nvGrpSpPr>
            <p:cNvPr id="352268" name="Group 61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52317" name="Text Box 62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 </a:t>
                </a:r>
              </a:p>
            </p:txBody>
          </p:sp>
          <p:sp>
            <p:nvSpPr>
              <p:cNvPr id="352318" name="Text Box 63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319" name="Line 64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20" name="Line 65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52269" name="Group 66"/>
            <p:cNvGrpSpPr>
              <a:grpSpLocks/>
            </p:cNvGrpSpPr>
            <p:nvPr/>
          </p:nvGrpSpPr>
          <p:grpSpPr bwMode="auto">
            <a:xfrm>
              <a:off x="2505" y="2160"/>
              <a:ext cx="2136" cy="1872"/>
              <a:chOff x="2505" y="2160"/>
              <a:chExt cx="2136" cy="1872"/>
            </a:xfrm>
          </p:grpSpPr>
          <p:sp>
            <p:nvSpPr>
              <p:cNvPr id="352286" name="Text Box 67"/>
              <p:cNvSpPr txBox="1">
                <a:spLocks noChangeArrowheads="1"/>
              </p:cNvSpPr>
              <p:nvPr/>
            </p:nvSpPr>
            <p:spPr bwMode="auto">
              <a:xfrm>
                <a:off x="3059" y="237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87" name="Text Box 68"/>
              <p:cNvSpPr txBox="1">
                <a:spLocks noChangeArrowheads="1"/>
              </p:cNvSpPr>
              <p:nvPr/>
            </p:nvSpPr>
            <p:spPr bwMode="auto">
              <a:xfrm>
                <a:off x="2697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88" name="Text Box 69"/>
              <p:cNvSpPr txBox="1">
                <a:spLocks noChangeArrowheads="1"/>
              </p:cNvSpPr>
              <p:nvPr/>
            </p:nvSpPr>
            <p:spPr bwMode="auto">
              <a:xfrm>
                <a:off x="2505" y="325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2289" name="Text Box 70"/>
              <p:cNvSpPr txBox="1">
                <a:spLocks noChangeArrowheads="1"/>
              </p:cNvSpPr>
              <p:nvPr/>
            </p:nvSpPr>
            <p:spPr bwMode="auto">
              <a:xfrm>
                <a:off x="3422" y="2859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90" name="Text Box 71"/>
              <p:cNvSpPr txBox="1">
                <a:spLocks noChangeArrowheads="1"/>
              </p:cNvSpPr>
              <p:nvPr/>
            </p:nvSpPr>
            <p:spPr bwMode="auto">
              <a:xfrm>
                <a:off x="4108" y="2352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2291" name="Text Box 72"/>
              <p:cNvSpPr txBox="1">
                <a:spLocks noChangeArrowheads="1"/>
              </p:cNvSpPr>
              <p:nvPr/>
            </p:nvSpPr>
            <p:spPr bwMode="auto">
              <a:xfrm>
                <a:off x="3888" y="2859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2292" name="Text Box 73"/>
              <p:cNvSpPr txBox="1">
                <a:spLocks noChangeArrowheads="1"/>
              </p:cNvSpPr>
              <p:nvPr/>
            </p:nvSpPr>
            <p:spPr bwMode="auto">
              <a:xfrm>
                <a:off x="4369" y="2840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2293" name="Text Box 74"/>
              <p:cNvSpPr txBox="1">
                <a:spLocks noChangeArrowheads="1"/>
              </p:cNvSpPr>
              <p:nvPr/>
            </p:nvSpPr>
            <p:spPr bwMode="auto">
              <a:xfrm>
                <a:off x="3738" y="324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94" name="Text Box 75"/>
              <p:cNvSpPr txBox="1">
                <a:spLocks noChangeArrowheads="1"/>
              </p:cNvSpPr>
              <p:nvPr/>
            </p:nvSpPr>
            <p:spPr bwMode="auto">
              <a:xfrm>
                <a:off x="4060" y="3243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2295" name="Text Box 76"/>
              <p:cNvSpPr txBox="1">
                <a:spLocks noChangeArrowheads="1"/>
              </p:cNvSpPr>
              <p:nvPr/>
            </p:nvSpPr>
            <p:spPr bwMode="auto">
              <a:xfrm>
                <a:off x="2976" y="3243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352296" name="Text Box 77"/>
              <p:cNvSpPr txBox="1">
                <a:spLocks noChangeArrowheads="1"/>
              </p:cNvSpPr>
              <p:nvPr/>
            </p:nvSpPr>
            <p:spPr bwMode="auto">
              <a:xfrm>
                <a:off x="2820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97" name="Text Box 78"/>
              <p:cNvSpPr txBox="1">
                <a:spLocks noChangeArrowheads="1"/>
              </p:cNvSpPr>
              <p:nvPr/>
            </p:nvSpPr>
            <p:spPr bwMode="auto">
              <a:xfrm>
                <a:off x="3147" y="352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2298" name="Line 79"/>
              <p:cNvSpPr>
                <a:spLocks noChangeShapeType="1"/>
              </p:cNvSpPr>
              <p:nvPr/>
            </p:nvSpPr>
            <p:spPr bwMode="auto">
              <a:xfrm flipH="1">
                <a:off x="3216" y="2160"/>
                <a:ext cx="288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99" name="Line 80"/>
              <p:cNvSpPr>
                <a:spLocks noChangeShapeType="1"/>
              </p:cNvSpPr>
              <p:nvPr/>
            </p:nvSpPr>
            <p:spPr bwMode="auto">
              <a:xfrm>
                <a:off x="3696" y="2160"/>
                <a:ext cx="480" cy="336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0" name="Line 81"/>
              <p:cNvSpPr>
                <a:spLocks noChangeShapeType="1"/>
              </p:cNvSpPr>
              <p:nvPr/>
            </p:nvSpPr>
            <p:spPr bwMode="auto">
              <a:xfrm flipH="1">
                <a:off x="2832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1" name="Line 82"/>
              <p:cNvSpPr>
                <a:spLocks noChangeShapeType="1"/>
              </p:cNvSpPr>
              <p:nvPr/>
            </p:nvSpPr>
            <p:spPr bwMode="auto">
              <a:xfrm>
                <a:off x="3216" y="2640"/>
                <a:ext cx="33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2" name="Line 83"/>
              <p:cNvSpPr>
                <a:spLocks noChangeShapeType="1"/>
              </p:cNvSpPr>
              <p:nvPr/>
            </p:nvSpPr>
            <p:spPr bwMode="auto">
              <a:xfrm flipH="1">
                <a:off x="4032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3" name="Line 84"/>
              <p:cNvSpPr>
                <a:spLocks noChangeShapeType="1"/>
              </p:cNvSpPr>
              <p:nvPr/>
            </p:nvSpPr>
            <p:spPr bwMode="auto">
              <a:xfrm>
                <a:off x="4320" y="2640"/>
                <a:ext cx="144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4" name="Line 85"/>
              <p:cNvSpPr>
                <a:spLocks noChangeShapeType="1"/>
              </p:cNvSpPr>
              <p:nvPr/>
            </p:nvSpPr>
            <p:spPr bwMode="auto">
              <a:xfrm flipH="1">
                <a:off x="2640" y="3120"/>
                <a:ext cx="115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5" name="Line 86"/>
              <p:cNvSpPr>
                <a:spLocks noChangeShapeType="1"/>
              </p:cNvSpPr>
              <p:nvPr/>
            </p:nvSpPr>
            <p:spPr bwMode="auto">
              <a:xfrm>
                <a:off x="2928" y="3120"/>
                <a:ext cx="144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6" name="Line 87"/>
              <p:cNvSpPr>
                <a:spLocks noChangeShapeType="1"/>
              </p:cNvSpPr>
              <p:nvPr/>
            </p:nvSpPr>
            <p:spPr bwMode="auto">
              <a:xfrm flipH="1">
                <a:off x="2976" y="3504"/>
                <a:ext cx="96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7" name="Line 88"/>
              <p:cNvSpPr>
                <a:spLocks noChangeShapeType="1"/>
              </p:cNvSpPr>
              <p:nvPr/>
            </p:nvSpPr>
            <p:spPr bwMode="auto">
              <a:xfrm>
                <a:off x="3120" y="3504"/>
                <a:ext cx="144" cy="14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8" name="Line 89"/>
              <p:cNvSpPr>
                <a:spLocks noChangeShapeType="1"/>
              </p:cNvSpPr>
              <p:nvPr/>
            </p:nvSpPr>
            <p:spPr bwMode="auto">
              <a:xfrm flipH="1">
                <a:off x="3892" y="3120"/>
                <a:ext cx="9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09" name="Line 90"/>
              <p:cNvSpPr>
                <a:spLocks noChangeShapeType="1"/>
              </p:cNvSpPr>
              <p:nvPr/>
            </p:nvSpPr>
            <p:spPr bwMode="auto">
              <a:xfrm>
                <a:off x="4089" y="3129"/>
                <a:ext cx="135" cy="18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0" name="Line 91"/>
              <p:cNvSpPr>
                <a:spLocks noChangeShapeType="1"/>
              </p:cNvSpPr>
              <p:nvPr/>
            </p:nvSpPr>
            <p:spPr bwMode="auto">
              <a:xfrm flipH="1">
                <a:off x="2640" y="3552"/>
                <a:ext cx="0" cy="43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1" name="Line 92"/>
              <p:cNvSpPr>
                <a:spLocks noChangeShapeType="1"/>
              </p:cNvSpPr>
              <p:nvPr/>
            </p:nvSpPr>
            <p:spPr bwMode="auto">
              <a:xfrm>
                <a:off x="2976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2" name="Line 93"/>
              <p:cNvSpPr>
                <a:spLocks noChangeShapeType="1"/>
              </p:cNvSpPr>
              <p:nvPr/>
            </p:nvSpPr>
            <p:spPr bwMode="auto">
              <a:xfrm>
                <a:off x="3282" y="3792"/>
                <a:ext cx="0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3" name="Line 94"/>
              <p:cNvSpPr>
                <a:spLocks noChangeShapeType="1"/>
              </p:cNvSpPr>
              <p:nvPr/>
            </p:nvSpPr>
            <p:spPr bwMode="auto">
              <a:xfrm>
                <a:off x="3888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4" name="Line 95"/>
              <p:cNvSpPr>
                <a:spLocks noChangeShapeType="1"/>
              </p:cNvSpPr>
              <p:nvPr/>
            </p:nvSpPr>
            <p:spPr bwMode="auto">
              <a:xfrm flipH="1">
                <a:off x="4215" y="3552"/>
                <a:ext cx="0" cy="48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5" name="Line 96"/>
              <p:cNvSpPr>
                <a:spLocks noChangeShapeType="1"/>
              </p:cNvSpPr>
              <p:nvPr/>
            </p:nvSpPr>
            <p:spPr bwMode="auto">
              <a:xfrm>
                <a:off x="3579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316" name="Line 97"/>
              <p:cNvSpPr>
                <a:spLocks noChangeShapeType="1"/>
              </p:cNvSpPr>
              <p:nvPr/>
            </p:nvSpPr>
            <p:spPr bwMode="auto">
              <a:xfrm>
                <a:off x="451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52270" name="Group 98"/>
            <p:cNvGrpSpPr>
              <a:grpSpLocks/>
            </p:cNvGrpSpPr>
            <p:nvPr/>
          </p:nvGrpSpPr>
          <p:grpSpPr bwMode="auto">
            <a:xfrm>
              <a:off x="4656" y="2112"/>
              <a:ext cx="928" cy="1920"/>
              <a:chOff x="4656" y="2112"/>
              <a:chExt cx="928" cy="1920"/>
            </a:xfrm>
          </p:grpSpPr>
          <p:sp>
            <p:nvSpPr>
              <p:cNvPr id="352275" name="Text Box 99"/>
              <p:cNvSpPr txBox="1">
                <a:spLocks noChangeArrowheads="1"/>
              </p:cNvSpPr>
              <p:nvPr/>
            </p:nvSpPr>
            <p:spPr bwMode="auto">
              <a:xfrm>
                <a:off x="4705" y="2363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</a:t>
                </a:r>
              </a:p>
            </p:txBody>
          </p:sp>
          <p:sp>
            <p:nvSpPr>
              <p:cNvPr id="352276" name="Text Box 100"/>
              <p:cNvSpPr txBox="1">
                <a:spLocks noChangeArrowheads="1"/>
              </p:cNvSpPr>
              <p:nvPr/>
            </p:nvSpPr>
            <p:spPr bwMode="auto">
              <a:xfrm>
                <a:off x="5184" y="2352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352277" name="Text Box 101"/>
              <p:cNvSpPr txBox="1">
                <a:spLocks noChangeArrowheads="1"/>
              </p:cNvSpPr>
              <p:nvPr/>
            </p:nvSpPr>
            <p:spPr bwMode="auto">
              <a:xfrm>
                <a:off x="5023" y="2851"/>
                <a:ext cx="28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</a:t>
                </a:r>
              </a:p>
            </p:txBody>
          </p:sp>
          <p:sp>
            <p:nvSpPr>
              <p:cNvPr id="352278" name="Text Box 102"/>
              <p:cNvSpPr txBox="1">
                <a:spLocks noChangeArrowheads="1"/>
              </p:cNvSpPr>
              <p:nvPr/>
            </p:nvSpPr>
            <p:spPr bwMode="auto">
              <a:xfrm>
                <a:off x="5312" y="2832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2279" name="Line 103"/>
              <p:cNvSpPr>
                <a:spLocks noChangeShapeType="1"/>
              </p:cNvSpPr>
              <p:nvPr/>
            </p:nvSpPr>
            <p:spPr bwMode="auto">
              <a:xfrm>
                <a:off x="4656" y="2160"/>
                <a:ext cx="144" cy="24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0" name="Line 104"/>
              <p:cNvSpPr>
                <a:spLocks noChangeShapeType="1"/>
              </p:cNvSpPr>
              <p:nvPr/>
            </p:nvSpPr>
            <p:spPr bwMode="auto">
              <a:xfrm>
                <a:off x="4704" y="2112"/>
                <a:ext cx="57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1" name="Line 105"/>
              <p:cNvSpPr>
                <a:spLocks noChangeShapeType="1"/>
              </p:cNvSpPr>
              <p:nvPr/>
            </p:nvSpPr>
            <p:spPr bwMode="auto">
              <a:xfrm flipH="1">
                <a:off x="5184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2" name="Line 106"/>
              <p:cNvSpPr>
                <a:spLocks noChangeShapeType="1"/>
              </p:cNvSpPr>
              <p:nvPr/>
            </p:nvSpPr>
            <p:spPr bwMode="auto">
              <a:xfrm>
                <a:off x="5328" y="2640"/>
                <a:ext cx="96" cy="28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3" name="Line 107"/>
              <p:cNvSpPr>
                <a:spLocks noChangeShapeType="1"/>
              </p:cNvSpPr>
              <p:nvPr/>
            </p:nvSpPr>
            <p:spPr bwMode="auto">
              <a:xfrm>
                <a:off x="4848" y="2640"/>
                <a:ext cx="0" cy="13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4" name="Line 108"/>
              <p:cNvSpPr>
                <a:spLocks noChangeShapeType="1"/>
              </p:cNvSpPr>
              <p:nvPr/>
            </p:nvSpPr>
            <p:spPr bwMode="auto">
              <a:xfrm>
                <a:off x="5173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2285" name="Line 109"/>
              <p:cNvSpPr>
                <a:spLocks noChangeShapeType="1"/>
              </p:cNvSpPr>
              <p:nvPr/>
            </p:nvSpPr>
            <p:spPr bwMode="auto">
              <a:xfrm>
                <a:off x="5472" y="3168"/>
                <a:ext cx="2" cy="84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2271" name="Text Box 110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d   a </a:t>
              </a:r>
            </a:p>
          </p:txBody>
        </p:sp>
        <p:grpSp>
          <p:nvGrpSpPr>
            <p:cNvPr id="352272" name="Group 111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2273" name="Text Box 112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   a   e   a</a:t>
                </a:r>
              </a:p>
            </p:txBody>
          </p:sp>
          <p:sp>
            <p:nvSpPr>
              <p:cNvPr id="352274" name="Text Box 113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  d   b </a:t>
                </a: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27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27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27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62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2714" grpId="0" animBg="1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3282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3283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3284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3285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3286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3736" name="Text Box 56"/>
          <p:cNvSpPr txBox="1">
            <a:spLocks noChangeArrowheads="1"/>
          </p:cNvSpPr>
          <p:nvPr/>
        </p:nvSpPr>
        <p:spPr bwMode="auto">
          <a:xfrm>
            <a:off x="152400" y="2927350"/>
            <a:ext cx="3435350" cy="301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Little Bird: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first rule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Friend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Parse left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Another Friend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Parse right.</a:t>
            </a:r>
          </a:p>
        </p:txBody>
      </p:sp>
      <p:grpSp>
        <p:nvGrpSpPr>
          <p:cNvPr id="353288" name="Group 57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3343" name="Text Box 58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3344" name="Rectangle 59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353289" name="Text Box 170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grpSp>
        <p:nvGrpSpPr>
          <p:cNvPr id="3" name="Group 171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3339" name="Text Box 172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 </a:t>
              </a:r>
            </a:p>
          </p:txBody>
        </p:sp>
        <p:sp>
          <p:nvSpPr>
            <p:cNvPr id="353340" name="Text Box 173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41" name="Line 174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42" name="Line 175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76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3308" name="Text Box 177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09" name="Text Box 178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10" name="Text Box 179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3311" name="Text Box 180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12" name="Text Box 181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3313" name="Text Box 182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3314" name="Text Box 183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3315" name="Text Box 184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16" name="Text Box 185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3317" name="Text Box 186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3318" name="Text Box 187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19" name="Text Box 188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3320" name="Line 189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1" name="Line 190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2" name="Line 191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3" name="Line 192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4" name="Line 193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5" name="Line 194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6" name="Line 195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7" name="Line 196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8" name="Line 197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29" name="Line 198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0" name="Line 199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1" name="Line 200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2" name="Line 201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3" name="Line 202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4" name="Line 203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5" name="Line 204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6" name="Line 205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7" name="Line 206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38" name="Line 207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208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3297" name="Text Box 209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3298" name="Text Box 210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3299" name="Text Box 211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3300" name="Text Box 212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3301" name="Line 213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2" name="Line 214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3" name="Line 215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4" name="Line 216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5" name="Line 217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6" name="Line 218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3307" name="Line 219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53293" name="Text Box 220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grpSp>
        <p:nvGrpSpPr>
          <p:cNvPr id="353294" name="Group 221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3295" name="Text Box 222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3296" name="Text Box 223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37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37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37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637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637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637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306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4307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4308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4309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4310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4718" name="Text Box 14"/>
          <p:cNvSpPr txBox="1">
            <a:spLocks noChangeArrowheads="1"/>
          </p:cNvSpPr>
          <p:nvPr/>
        </p:nvSpPr>
        <p:spPr bwMode="auto">
          <a:xfrm>
            <a:off x="150813" y="2924175"/>
            <a:ext cx="3921125" cy="2224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Little Bird: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first rule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 to give Friend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54312" name="Group 16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4323" name="Text Box 17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4324" name="Rectangle 18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354313" name="Text Box 19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grpSp>
        <p:nvGrpSpPr>
          <p:cNvPr id="354314" name="Group 20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4319" name="Text Box 21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 </a:t>
              </a:r>
            </a:p>
          </p:txBody>
        </p:sp>
        <p:sp>
          <p:nvSpPr>
            <p:cNvPr id="354320" name="Text Box 22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4321" name="Line 23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4322" name="Line 24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54315" name="Text Box 25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grpSp>
        <p:nvGrpSpPr>
          <p:cNvPr id="354316" name="Group 26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4317" name="Text Box 27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4318" name="Text Box 28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47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47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33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533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533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533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533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5767" name="Text Box 39"/>
          <p:cNvSpPr txBox="1">
            <a:spLocks noChangeArrowheads="1"/>
          </p:cNvSpPr>
          <p:nvPr/>
        </p:nvSpPr>
        <p:spPr bwMode="auto">
          <a:xfrm>
            <a:off x="152400" y="2924175"/>
            <a:ext cx="3605213" cy="301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Little Bird: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first rule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Want from Friend: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Left sub-parse tree.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 to give him: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baeaadb</a:t>
            </a:r>
          </a:p>
        </p:txBody>
      </p:sp>
      <p:grpSp>
        <p:nvGrpSpPr>
          <p:cNvPr id="355336" name="Group 46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5380" name="Text Box 47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5381" name="Rectangle 48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355337" name="Text Box 51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</p:txBody>
      </p:sp>
      <p:grpSp>
        <p:nvGrpSpPr>
          <p:cNvPr id="3" name="Group 55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5349" name="Text Box 56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5350" name="Text Box 57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5351" name="Text Box 58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5352" name="Text Box 59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5353" name="Text Box 60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5354" name="Text Box 61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5355" name="Text Box 62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5356" name="Text Box 63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5357" name="Text Box 64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5358" name="Text Box 65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5359" name="Text Box 66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5360" name="Text Box 67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5361" name="Line 68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2" name="Line 69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3" name="Line 70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4" name="Line 71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5" name="Line 72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6" name="Line 73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7" name="Line 74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8" name="Line 75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69" name="Line 76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0" name="Line 77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1" name="Line 78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2" name="Line 79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3" name="Line 80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4" name="Line 81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5" name="Line 82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6" name="Line 83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7" name="Line 84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8" name="Line 85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5379" name="Line 86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05"/>
          <p:cNvGrpSpPr>
            <a:grpSpLocks/>
          </p:cNvGrpSpPr>
          <p:nvPr/>
        </p:nvGrpSpPr>
        <p:grpSpPr bwMode="auto">
          <a:xfrm>
            <a:off x="5867400" y="2381250"/>
            <a:ext cx="3133725" cy="4398963"/>
            <a:chOff x="3696" y="1500"/>
            <a:chExt cx="1974" cy="2771"/>
          </a:xfrm>
        </p:grpSpPr>
        <p:grpSp>
          <p:nvGrpSpPr>
            <p:cNvPr id="355343" name="Group 104"/>
            <p:cNvGrpSpPr>
              <a:grpSpLocks/>
            </p:cNvGrpSpPr>
            <p:nvPr/>
          </p:nvGrpSpPr>
          <p:grpSpPr bwMode="auto">
            <a:xfrm>
              <a:off x="3696" y="1500"/>
              <a:ext cx="1040" cy="726"/>
              <a:chOff x="3696" y="1500"/>
              <a:chExt cx="1040" cy="726"/>
            </a:xfrm>
          </p:grpSpPr>
          <p:sp>
            <p:nvSpPr>
              <p:cNvPr id="355345" name="Text Box 49"/>
              <p:cNvSpPr txBox="1">
                <a:spLocks noChangeArrowheads="1"/>
              </p:cNvSpPr>
              <p:nvPr/>
            </p:nvSpPr>
            <p:spPr bwMode="auto">
              <a:xfrm>
                <a:off x="3952" y="1500"/>
                <a:ext cx="25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355346" name="Text Box 52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55347" name="Line 53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5348" name="Line 54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5344" name="Text Box 99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d   a </a:t>
              </a:r>
            </a:p>
          </p:txBody>
        </p:sp>
      </p:grpSp>
      <p:grpSp>
        <p:nvGrpSpPr>
          <p:cNvPr id="355340" name="Group 100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5341" name="Text Box 101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5342" name="Text Box 102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57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57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57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657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6354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6355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6356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6357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6358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6791" name="Text Box 39"/>
          <p:cNvSpPr txBox="1">
            <a:spLocks noChangeArrowheads="1"/>
          </p:cNvSpPr>
          <p:nvPr/>
        </p:nvSpPr>
        <p:spPr bwMode="auto">
          <a:xfrm>
            <a:off x="152400" y="2924175"/>
            <a:ext cx="42052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Little Bird: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first rule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can we know split?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the Bird!</a:t>
            </a:r>
          </a:p>
        </p:txBody>
      </p:sp>
      <p:sp>
        <p:nvSpPr>
          <p:cNvPr id="1866810" name="Line 58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56361" name="Group 59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6416" name="Text Box 60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6417" name="Rectangle 61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356362" name="Text Box 62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grpSp>
        <p:nvGrpSpPr>
          <p:cNvPr id="356363" name="Group 63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6412" name="Text Box 64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 </a:t>
              </a:r>
            </a:p>
          </p:txBody>
        </p:sp>
        <p:sp>
          <p:nvSpPr>
            <p:cNvPr id="356413" name="Text Box 65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414" name="Line 66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15" name="Line 67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56364" name="Group 68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6381" name="Text Box 69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82" name="Text Box 70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83" name="Text Box 71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6384" name="Text Box 72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85" name="Text Box 73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6386" name="Text Box 74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6387" name="Text Box 75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6388" name="Text Box 76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89" name="Text Box 77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6390" name="Text Box 78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6391" name="Text Box 79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92" name="Text Box 80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6393" name="Line 81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4" name="Line 82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5" name="Line 83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6" name="Line 84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7" name="Line 85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8" name="Line 86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99" name="Line 87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0" name="Line 88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1" name="Line 89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2" name="Line 90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3" name="Line 91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4" name="Line 92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5" name="Line 93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6" name="Line 94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7" name="Line 95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8" name="Line 96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09" name="Line 97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10" name="Line 98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411" name="Line 99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56365" name="Group 100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6370" name="Text Box 101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6371" name="Text Box 102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6372" name="Text Box 103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6373" name="Text Box 104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6374" name="Line 105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75" name="Line 106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76" name="Line 107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77" name="Line 108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78" name="Line 109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79" name="Line 110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6380" name="Line 111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56366" name="Text Box 112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grpSp>
        <p:nvGrpSpPr>
          <p:cNvPr id="356367" name="Group 113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6368" name="Text Box 114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6369" name="Text Box 115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679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668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6679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681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Text Box 3">
            <a:extLst>
              <a:ext uri="{FF2B5EF4-FFF2-40B4-BE49-F238E27FC236}">
                <a16:creationId xmlns:a16="http://schemas.microsoft.com/office/drawing/2014/main" id="{9B4766C2-9959-4D45-A735-33D8E78EB0B4}"/>
              </a:ext>
            </a:extLst>
          </p:cNvPr>
          <p:cNvSpPr txBox="1">
            <a:spLocks noChangeArrowheads="1"/>
          </p:cNvSpPr>
          <p:nvPr/>
        </p:nvSpPr>
        <p:spPr bwMode="auto">
          <a:xfrm rot="10800000">
            <a:off x="4633686" y="2750142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One stack frame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Dynamic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Table of </a:t>
            </a:r>
            <a:br>
              <a:rPr lang="en-US" altLang="en-US" sz="2000" dirty="0">
                <a:solidFill>
                  <a:srgbClr val="FFFFFF"/>
                </a:solidFill>
              </a:rPr>
            </a:br>
            <a:r>
              <a:rPr lang="en-US" altLang="en-US" sz="2000" dirty="0">
                <a:solidFill>
                  <a:srgbClr val="FFFFFF"/>
                </a:solidFill>
              </a:rPr>
              <a:t>sub-instances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Bird-Friend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Focus on my instance,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4" name="Text Box 3">
            <a:extLst>
              <a:ext uri="{FF2B5EF4-FFF2-40B4-BE49-F238E27FC236}">
                <a16:creationId xmlns:a16="http://schemas.microsoft.com/office/drawing/2014/main" id="{F7930B5C-59E6-443E-BE76-26264C822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686637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Life Story</a:t>
            </a:r>
          </a:p>
        </p:txBody>
      </p:sp>
      <p:sp>
        <p:nvSpPr>
          <p:cNvPr id="55" name="Text Box 3">
            <a:extLst>
              <a:ext uri="{FF2B5EF4-FFF2-40B4-BE49-F238E27FC236}">
                <a16:creationId xmlns:a16="http://schemas.microsoft.com/office/drawing/2014/main" id="{DC82F000-AF7F-4319-B402-C66C2DE6D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A path of actions between states</a:t>
            </a:r>
          </a:p>
        </p:txBody>
      </p:sp>
      <p:sp>
        <p:nvSpPr>
          <p:cNvPr id="57" name="Text Box 3">
            <a:extLst>
              <a:ext uri="{FF2B5EF4-FFF2-40B4-BE49-F238E27FC236}">
                <a16:creationId xmlns:a16="http://schemas.microsoft.com/office/drawing/2014/main" id="{B5F7CFCB-810E-4319-8B4E-A6CB773C6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Past and/or future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planning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Text Box 3">
            <a:extLst>
              <a:ext uri="{FF2B5EF4-FFF2-40B4-BE49-F238E27FC236}">
                <a16:creationId xmlns:a16="http://schemas.microsoft.com/office/drawing/2014/main" id="{D60B49ED-9674-4390-AE5F-0DFA8BCE9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372100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Life Graph</a:t>
            </a:r>
          </a:p>
        </p:txBody>
      </p:sp>
      <p:sp>
        <p:nvSpPr>
          <p:cNvPr id="60" name="Text Box 3">
            <a:extLst>
              <a:ext uri="{FF2B5EF4-FFF2-40B4-BE49-F238E27FC236}">
                <a16:creationId xmlns:a16="http://schemas.microsoft.com/office/drawing/2014/main" id="{56D90D45-8F0D-4E82-848B-A67D5BB48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Graph of nodes and weighted edges </a:t>
            </a:r>
          </a:p>
        </p:txBody>
      </p:sp>
      <p:sp>
        <p:nvSpPr>
          <p:cNvPr id="61" name="Text Box 3">
            <a:extLst>
              <a:ext uri="{FF2B5EF4-FFF2-40B4-BE49-F238E27FC236}">
                <a16:creationId xmlns:a16="http://schemas.microsoft.com/office/drawing/2014/main" id="{D056E5F9-81FA-4307-A3F9-6165BEAEB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which edge to take next.</a:t>
            </a:r>
          </a:p>
        </p:txBody>
      </p:sp>
      <p:sp>
        <p:nvSpPr>
          <p:cNvPr id="62" name="Text Box 3">
            <a:extLst>
              <a:ext uri="{FF2B5EF4-FFF2-40B4-BE49-F238E27FC236}">
                <a16:creationId xmlns:a16="http://schemas.microsoft.com/office/drawing/2014/main" id="{73D14FAB-D34D-454B-AF94-5D945E8B9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Sub-path to and from current node</a:t>
            </a:r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635DF2C8-9A22-4BC3-A15A-300D6CB03651}"/>
              </a:ext>
            </a:extLst>
          </p:cNvPr>
          <p:cNvCxnSpPr>
            <a:cxnSpLocks/>
          </p:cNvCxnSpPr>
          <p:nvPr/>
        </p:nvCxnSpPr>
        <p:spPr bwMode="auto">
          <a:xfrm>
            <a:off x="0" y="53721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07AA4B28-9B6C-4FE9-9FCA-B4442F148BE7}"/>
              </a:ext>
            </a:extLst>
          </p:cNvPr>
          <p:cNvCxnSpPr>
            <a:cxnSpLocks/>
          </p:cNvCxnSpPr>
          <p:nvPr/>
        </p:nvCxnSpPr>
        <p:spPr bwMode="auto">
          <a:xfrm>
            <a:off x="0" y="607967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4094841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709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0" name="Picture 69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F20517B8-8FA9-4CAE-86C3-21F038C61147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50" y="6102182"/>
            <a:ext cx="723850" cy="741304"/>
          </a:xfrm>
          <a:prstGeom prst="rect">
            <a:avLst/>
          </a:prstGeom>
        </p:spPr>
      </p:pic>
      <p:sp>
        <p:nvSpPr>
          <p:cNvPr id="71" name="AutoShape 58">
            <a:extLst>
              <a:ext uri="{FF2B5EF4-FFF2-40B4-BE49-F238E27FC236}">
                <a16:creationId xmlns:a16="http://schemas.microsoft.com/office/drawing/2014/main" id="{014FC14A-DB9F-40CB-9363-87AA8E3ECB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6043079"/>
            <a:ext cx="6146783" cy="891121"/>
          </a:xfrm>
          <a:prstGeom prst="wedgeRoundRectCallout">
            <a:avLst>
              <a:gd name="adj1" fmla="val -53735"/>
              <a:gd name="adj2" fmla="val -298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</p:spPr>
        <p:txBody>
          <a:bodyPr lIns="91440"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This reduces our problem to finding a shortest path though this life graph.</a:t>
            </a:r>
          </a:p>
        </p:txBody>
      </p:sp>
      <p:sp>
        <p:nvSpPr>
          <p:cNvPr id="72" name="Text Box 3">
            <a:extLst>
              <a:ext uri="{FF2B5EF4-FFF2-40B4-BE49-F238E27FC236}">
                <a16:creationId xmlns:a16="http://schemas.microsoft.com/office/drawing/2014/main" id="{2C9D90E6-5996-479B-9819-EABA414DD1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Tree of </a:t>
            </a:r>
            <a:r>
              <a:rPr lang="en-US" altLang="en-US" sz="2000" dirty="0" err="1">
                <a:solidFill>
                  <a:srgbClr val="FFFFFF"/>
                </a:solidFill>
              </a:rPr>
              <a:t>subinstances</a:t>
            </a:r>
            <a:endParaRPr lang="en-US" altLang="en-US" sz="2000" dirty="0">
              <a:solidFill>
                <a:srgbClr val="FFFFFF"/>
              </a:solidFill>
            </a:endParaRP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each with sol &amp; cost</a:t>
            </a:r>
          </a:p>
        </p:txBody>
      </p:sp>
      <p:sp>
        <p:nvSpPr>
          <p:cNvPr id="73" name="Text Box 3">
            <a:extLst>
              <a:ext uri="{FF2B5EF4-FFF2-40B4-BE49-F238E27FC236}">
                <a16:creationId xmlns:a16="http://schemas.microsoft.com/office/drawing/2014/main" id="{EEB84CA5-4F63-497A-AF96-EAC074E8E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28A21FA8-7A26-4B03-9C48-CBCF6131D3D4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Text Box 3">
            <a:extLst>
              <a:ext uri="{FF2B5EF4-FFF2-40B4-BE49-F238E27FC236}">
                <a16:creationId xmlns:a16="http://schemas.microsoft.com/office/drawing/2014/main" id="{E4F95664-43A8-45E2-AD2A-A21EC5371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Bird tells me which action to take next.</a:t>
            </a:r>
          </a:p>
        </p:txBody>
      </p:sp>
      <p:pic>
        <p:nvPicPr>
          <p:cNvPr id="121" name="Picture 2" descr="Oh, the Places You'll Go! Lenticular Edition by Dr. Seuss: 9780593119150 |  PenguinRandomHouse.com: Books">
            <a:extLst>
              <a:ext uri="{FF2B5EF4-FFF2-40B4-BE49-F238E27FC236}">
                <a16:creationId xmlns:a16="http://schemas.microsoft.com/office/drawing/2014/main" id="{3FFAB25A-5207-441D-9B31-B5180A417D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10091" y="877818"/>
            <a:ext cx="3162300" cy="428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8920944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0" grpId="0"/>
      <p:bldP spid="61" grpId="0"/>
      <p:bldP spid="62" grpId="0"/>
      <p:bldP spid="71" grpId="0" animBg="1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7378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7379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7380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7381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7382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7784" name="Text Box 8"/>
          <p:cNvSpPr txBox="1">
            <a:spLocks noChangeArrowheads="1"/>
          </p:cNvSpPr>
          <p:nvPr/>
        </p:nvSpPr>
        <p:spPr bwMode="auto">
          <a:xfrm>
            <a:off x="152400" y="2943225"/>
            <a:ext cx="2757488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Little Bird: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first rule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the split.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67793" name="Text Box 17"/>
          <p:cNvSpPr txBox="1">
            <a:spLocks noChangeArrowheads="1"/>
          </p:cNvSpPr>
          <p:nvPr/>
        </p:nvSpPr>
        <p:spPr bwMode="auto">
          <a:xfrm>
            <a:off x="3005138" y="3459163"/>
            <a:ext cx="21748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ans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867794" name="Text Box 18"/>
          <p:cNvSpPr txBox="1">
            <a:spLocks noChangeArrowheads="1"/>
          </p:cNvSpPr>
          <p:nvPr/>
        </p:nvSpPr>
        <p:spPr bwMode="auto">
          <a:xfrm>
            <a:off x="2990850" y="3959225"/>
            <a:ext cx="2174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ans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867795" name="Text Box 19"/>
          <p:cNvSpPr txBox="1">
            <a:spLocks noChangeArrowheads="1"/>
          </p:cNvSpPr>
          <p:nvPr/>
        </p:nvSpPr>
        <p:spPr bwMode="auto">
          <a:xfrm>
            <a:off x="5334000" y="3459163"/>
            <a:ext cx="35956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# of rules for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867796" name="Text Box 20"/>
          <p:cNvSpPr txBox="1">
            <a:spLocks noChangeArrowheads="1"/>
          </p:cNvSpPr>
          <p:nvPr/>
        </p:nvSpPr>
        <p:spPr bwMode="auto">
          <a:xfrm>
            <a:off x="5411788" y="3916363"/>
            <a:ext cx="37322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= # chars in string.</a:t>
            </a:r>
          </a:p>
        </p:txBody>
      </p:sp>
      <p:sp>
        <p:nvSpPr>
          <p:cNvPr id="1867797" name="Text Box 21"/>
          <p:cNvSpPr txBox="1">
            <a:spLocks noChangeArrowheads="1"/>
          </p:cNvSpPr>
          <p:nvPr/>
        </p:nvSpPr>
        <p:spPr bwMode="auto">
          <a:xfrm>
            <a:off x="2057400" y="4525963"/>
            <a:ext cx="3133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Total # of ans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867798" name="Text Box 22"/>
          <p:cNvSpPr txBox="1">
            <a:spLocks noChangeArrowheads="1"/>
          </p:cNvSpPr>
          <p:nvPr/>
        </p:nvSpPr>
        <p:spPr bwMode="auto">
          <a:xfrm>
            <a:off x="5467350" y="4448175"/>
            <a:ext cx="1371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×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grpSp>
        <p:nvGrpSpPr>
          <p:cNvPr id="357390" name="Group 23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7402" name="Text Box 24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7403" name="Rectangle 25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1867802" name="Line 26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57392" name="Text Box 27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grpSp>
        <p:nvGrpSpPr>
          <p:cNvPr id="357393" name="Group 28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7400" name="Text Box 29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7401" name="Text Box 30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  <p:sp>
        <p:nvSpPr>
          <p:cNvPr id="357394" name="Text Box 45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grpSp>
        <p:nvGrpSpPr>
          <p:cNvPr id="4" name="Group 46"/>
          <p:cNvGrpSpPr>
            <a:grpSpLocks/>
          </p:cNvGrpSpPr>
          <p:nvPr/>
        </p:nvGrpSpPr>
        <p:grpSpPr bwMode="auto">
          <a:xfrm>
            <a:off x="5462588" y="2819400"/>
            <a:ext cx="2055812" cy="731838"/>
            <a:chOff x="3441" y="1776"/>
            <a:chExt cx="1295" cy="461"/>
          </a:xfrm>
        </p:grpSpPr>
        <p:sp>
          <p:nvSpPr>
            <p:cNvPr id="357396" name="Text Box 47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 </a:t>
              </a:r>
            </a:p>
          </p:txBody>
        </p:sp>
        <p:sp>
          <p:nvSpPr>
            <p:cNvPr id="357397" name="Text Box 48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7398" name="Line 49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7399" name="Line 50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77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77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77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6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677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677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677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677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 nodeType="clickPar">
                      <p:stCondLst>
                        <p:cond delay="indefinite"/>
                      </p:stCondLst>
                      <p:childTnLst>
                        <p:par>
                          <p:cTn id="5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8677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 nodeType="clickPar">
                      <p:stCondLst>
                        <p:cond delay="indefinite"/>
                      </p:stCondLst>
                      <p:childTnLst>
                        <p:par>
                          <p:cTn id="6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8677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7793" grpId="0"/>
      <p:bldP spid="1867794" grpId="0"/>
      <p:bldP spid="1867795" grpId="0"/>
      <p:bldP spid="1867796" grpId="0"/>
      <p:bldP spid="1867797" grpId="0"/>
      <p:bldP spid="1867798" grpId="0"/>
      <p:bldP spid="1867802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02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8403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8404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8405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8406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8807" name="Text Box 7"/>
          <p:cNvSpPr txBox="1">
            <a:spLocks noChangeArrowheads="1"/>
          </p:cNvSpPr>
          <p:nvPr/>
        </p:nvSpPr>
        <p:spPr bwMode="auto">
          <a:xfrm>
            <a:off x="152400" y="2957513"/>
            <a:ext cx="4275138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left friend: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baeaadb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Solution: Left parsing</a:t>
            </a:r>
          </a:p>
        </p:txBody>
      </p:sp>
      <p:grpSp>
        <p:nvGrpSpPr>
          <p:cNvPr id="358408" name="Group 41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8454" name="Text Box 42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8455" name="Rectangle 43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1868859" name="Line 59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58410" name="Group 61"/>
          <p:cNvGrpSpPr>
            <a:grpSpLocks/>
          </p:cNvGrpSpPr>
          <p:nvPr/>
        </p:nvGrpSpPr>
        <p:grpSpPr bwMode="auto">
          <a:xfrm>
            <a:off x="4038600" y="6200775"/>
            <a:ext cx="3470275" cy="581025"/>
            <a:chOff x="2544" y="3906"/>
            <a:chExt cx="2186" cy="366"/>
          </a:xfrm>
        </p:grpSpPr>
        <p:sp>
          <p:nvSpPr>
            <p:cNvPr id="358452" name="Text Box 62"/>
            <p:cNvSpPr txBox="1">
              <a:spLocks noChangeArrowheads="1"/>
            </p:cNvSpPr>
            <p:nvPr/>
          </p:nvSpPr>
          <p:spPr bwMode="auto">
            <a:xfrm>
              <a:off x="2544" y="3907"/>
              <a:ext cx="119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a   e   a</a:t>
              </a:r>
            </a:p>
          </p:txBody>
        </p:sp>
        <p:sp>
          <p:nvSpPr>
            <p:cNvPr id="358453" name="Text Box 63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</p:grpSp>
      <p:sp>
        <p:nvSpPr>
          <p:cNvPr id="358411" name="Text Box 66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</p:txBody>
      </p:sp>
      <p:grpSp>
        <p:nvGrpSpPr>
          <p:cNvPr id="4" name="Group 104"/>
          <p:cNvGrpSpPr>
            <a:grpSpLocks/>
          </p:cNvGrpSpPr>
          <p:nvPr/>
        </p:nvGrpSpPr>
        <p:grpSpPr bwMode="auto">
          <a:xfrm>
            <a:off x="5867400" y="2381250"/>
            <a:ext cx="3133725" cy="4398963"/>
            <a:chOff x="3696" y="1500"/>
            <a:chExt cx="1974" cy="2771"/>
          </a:xfrm>
        </p:grpSpPr>
        <p:sp>
          <p:nvSpPr>
            <p:cNvPr id="358445" name="Text Box 64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grpSp>
          <p:nvGrpSpPr>
            <p:cNvPr id="358446" name="Group 71"/>
            <p:cNvGrpSpPr>
              <a:grpSpLocks/>
            </p:cNvGrpSpPr>
            <p:nvPr/>
          </p:nvGrpSpPr>
          <p:grpSpPr bwMode="auto">
            <a:xfrm>
              <a:off x="3696" y="1776"/>
              <a:ext cx="1974" cy="2495"/>
              <a:chOff x="3696" y="1776"/>
              <a:chExt cx="1974" cy="2495"/>
            </a:xfrm>
          </p:grpSpPr>
          <p:sp>
            <p:nvSpPr>
              <p:cNvPr id="358447" name="Text Box 60"/>
              <p:cNvSpPr txBox="1">
                <a:spLocks noChangeArrowheads="1"/>
              </p:cNvSpPr>
              <p:nvPr/>
            </p:nvSpPr>
            <p:spPr bwMode="auto">
              <a:xfrm>
                <a:off x="472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   d   a </a:t>
                </a:r>
              </a:p>
            </p:txBody>
          </p:sp>
          <p:grpSp>
            <p:nvGrpSpPr>
              <p:cNvPr id="358448" name="Group 70"/>
              <p:cNvGrpSpPr>
                <a:grpSpLocks/>
              </p:cNvGrpSpPr>
              <p:nvPr/>
            </p:nvGrpSpPr>
            <p:grpSpPr bwMode="auto">
              <a:xfrm>
                <a:off x="3696" y="1776"/>
                <a:ext cx="1040" cy="450"/>
                <a:chOff x="3696" y="1776"/>
                <a:chExt cx="1040" cy="450"/>
              </a:xfrm>
            </p:grpSpPr>
            <p:sp>
              <p:nvSpPr>
                <p:cNvPr id="358449" name="Text Box 67"/>
                <p:cNvSpPr txBox="1">
                  <a:spLocks noChangeArrowheads="1"/>
                </p:cNvSpPr>
                <p:nvPr/>
              </p:nvSpPr>
              <p:spPr bwMode="auto">
                <a:xfrm>
                  <a:off x="4464" y="1861"/>
                  <a:ext cx="272" cy="3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25400" algn="ctr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32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A</a:t>
                  </a:r>
                </a:p>
              </p:txBody>
            </p:sp>
            <p:sp>
              <p:nvSpPr>
                <p:cNvPr id="358450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3696" y="1776"/>
                  <a:ext cx="336" cy="192"/>
                </a:xfrm>
                <a:prstGeom prst="line">
                  <a:avLst/>
                </a:prstGeom>
                <a:noFill/>
                <a:ln w="254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451" name="Line 69"/>
                <p:cNvSpPr>
                  <a:spLocks noChangeShapeType="1"/>
                </p:cNvSpPr>
                <p:nvPr/>
              </p:nvSpPr>
              <p:spPr bwMode="auto">
                <a:xfrm>
                  <a:off x="4176" y="1776"/>
                  <a:ext cx="336" cy="192"/>
                </a:xfrm>
                <a:prstGeom prst="line">
                  <a:avLst/>
                </a:prstGeom>
                <a:noFill/>
                <a:ln w="254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7" name="Group 72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58414" name="Text Box 73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8415" name="Text Box 74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8416" name="Text Box 75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8417" name="Text Box 76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8418" name="Text Box 77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8419" name="Text Box 78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8420" name="Text Box 79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8421" name="Text Box 80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8422" name="Text Box 81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8423" name="Text Box 82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8424" name="Text Box 83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8425" name="Text Box 84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8426" name="Line 85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27" name="Line 86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28" name="Line 87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29" name="Line 88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0" name="Line 89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1" name="Line 90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2" name="Line 91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3" name="Line 92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4" name="Line 93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5" name="Line 94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6" name="Line 95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7" name="Line 96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8" name="Line 97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39" name="Line 98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40" name="Line 99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41" name="Line 100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42" name="Line 101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43" name="Line 102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8444" name="Line 103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88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880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20" dur="500"/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" dur="500"/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688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6880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8859" grpId="0" animBg="1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426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59427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59428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59429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59430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69831" name="Text Box 7"/>
          <p:cNvSpPr txBox="1">
            <a:spLocks noChangeArrowheads="1"/>
          </p:cNvSpPr>
          <p:nvPr/>
        </p:nvSpPr>
        <p:spPr bwMode="auto">
          <a:xfrm>
            <a:off x="152400" y="2971800"/>
            <a:ext cx="411956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right friend: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bda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Solution: Right parsing</a:t>
            </a:r>
          </a:p>
        </p:txBody>
      </p:sp>
      <p:grpSp>
        <p:nvGrpSpPr>
          <p:cNvPr id="359432" name="Group 23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59456" name="Text Box 24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59457" name="Rectangle 25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sp>
        <p:nvSpPr>
          <p:cNvPr id="359433" name="Text Box 36"/>
          <p:cNvSpPr txBox="1">
            <a:spLocks noChangeArrowheads="1"/>
          </p:cNvSpPr>
          <p:nvPr/>
        </p:nvSpPr>
        <p:spPr bwMode="auto">
          <a:xfrm>
            <a:off x="7086600" y="2954338"/>
            <a:ext cx="431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grpSp>
        <p:nvGrpSpPr>
          <p:cNvPr id="3" name="Group 71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59445" name="Text Box 72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59446" name="Text Box 73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9447" name="Text Box 74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59448" name="Text Box 75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59449" name="Line 76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0" name="Line 77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1" name="Line 78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2" name="Line 79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3" name="Line 80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4" name="Line 81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55" name="Line 82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59435" name="Text Box 83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grpSp>
        <p:nvGrpSpPr>
          <p:cNvPr id="4" name="Group 88"/>
          <p:cNvGrpSpPr>
            <a:grpSpLocks/>
          </p:cNvGrpSpPr>
          <p:nvPr/>
        </p:nvGrpSpPr>
        <p:grpSpPr bwMode="auto">
          <a:xfrm>
            <a:off x="4038600" y="2381250"/>
            <a:ext cx="3470275" cy="4476750"/>
            <a:chOff x="2544" y="1500"/>
            <a:chExt cx="2186" cy="2820"/>
          </a:xfrm>
        </p:grpSpPr>
        <p:sp>
          <p:nvSpPr>
            <p:cNvPr id="359437" name="Text Box 33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59438" name="Text Box 35"/>
            <p:cNvSpPr txBox="1">
              <a:spLocks noChangeArrowheads="1"/>
            </p:cNvSpPr>
            <p:nvPr/>
          </p:nvSpPr>
          <p:spPr bwMode="auto">
            <a:xfrm>
              <a:off x="3441" y="1872"/>
              <a:ext cx="35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 </a:t>
              </a:r>
            </a:p>
          </p:txBody>
        </p:sp>
        <p:sp>
          <p:nvSpPr>
            <p:cNvPr id="359439" name="Line 37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9440" name="Line 38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59441" name="Group 84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59443" name="Text Box 85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   a   e   a</a:t>
                </a:r>
              </a:p>
            </p:txBody>
          </p:sp>
          <p:sp>
            <p:nvSpPr>
              <p:cNvPr id="359444" name="Text Box 86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  d   b </a:t>
                </a:r>
              </a:p>
            </p:txBody>
          </p:sp>
        </p:grpSp>
        <p:sp>
          <p:nvSpPr>
            <p:cNvPr id="359442" name="Line 87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698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983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6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98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Text Box 2"/>
          <p:cNvSpPr txBox="1">
            <a:spLocks noChangeArrowheads="1"/>
          </p:cNvSpPr>
          <p:nvPr/>
        </p:nvSpPr>
        <p:spPr bwMode="auto">
          <a:xfrm>
            <a:off x="669925" y="838200"/>
            <a:ext cx="125412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TT</a:t>
            </a:r>
          </a:p>
        </p:txBody>
      </p:sp>
      <p:sp>
        <p:nvSpPr>
          <p:cNvPr id="360451" name="Rectangle 3"/>
          <p:cNvSpPr>
            <a:spLocks noChangeArrowheads="1"/>
          </p:cNvSpPr>
          <p:nvPr/>
        </p:nvSpPr>
        <p:spPr bwMode="auto">
          <a:xfrm>
            <a:off x="2590800" y="809625"/>
            <a:ext cx="1905000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AA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</a:p>
        </p:txBody>
      </p:sp>
      <p:sp>
        <p:nvSpPr>
          <p:cNvPr id="360452" name="Rectangle 4"/>
          <p:cNvSpPr>
            <a:spLocks noChangeArrowheads="1"/>
          </p:cNvSpPr>
          <p:nvPr/>
        </p:nvSpPr>
        <p:spPr bwMode="auto">
          <a:xfrm>
            <a:off x="4495800" y="762000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</a:t>
            </a:r>
          </a:p>
        </p:txBody>
      </p:sp>
      <p:sp>
        <p:nvSpPr>
          <p:cNvPr id="360453" name="Rectangle 5"/>
          <p:cNvSpPr>
            <a:spLocks noChangeArrowheads="1"/>
          </p:cNvSpPr>
          <p:nvPr/>
        </p:nvSpPr>
        <p:spPr bwMode="auto">
          <a:xfrm>
            <a:off x="6324600" y="733425"/>
            <a:ext cx="19050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CB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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</a:p>
        </p:txBody>
      </p:sp>
      <p:sp>
        <p:nvSpPr>
          <p:cNvPr id="360454" name="Rectangle 6"/>
          <p:cNvSpPr>
            <a:spLocks noChangeArrowheads="1"/>
          </p:cNvSpPr>
          <p:nvPr/>
        </p:nvSpPr>
        <p:spPr bwMode="auto">
          <a:xfrm>
            <a:off x="685800" y="-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Parsing</a:t>
            </a:r>
          </a:p>
        </p:txBody>
      </p:sp>
      <p:sp>
        <p:nvSpPr>
          <p:cNvPr id="1870855" name="Text Box 7"/>
          <p:cNvSpPr txBox="1">
            <a:spLocks noChangeArrowheads="1"/>
          </p:cNvSpPr>
          <p:nvPr/>
        </p:nvSpPr>
        <p:spPr bwMode="auto">
          <a:xfrm>
            <a:off x="152400" y="2971800"/>
            <a:ext cx="4154488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Combine: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Bird’s Answer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Left Friend’s Answer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Right Friend’s Answer </a:t>
            </a:r>
          </a:p>
        </p:txBody>
      </p:sp>
      <p:grpSp>
        <p:nvGrpSpPr>
          <p:cNvPr id="360456" name="Group 58"/>
          <p:cNvGrpSpPr>
            <a:grpSpLocks/>
          </p:cNvGrpSpPr>
          <p:nvPr/>
        </p:nvGrpSpPr>
        <p:grpSpPr bwMode="auto">
          <a:xfrm>
            <a:off x="76200" y="2209800"/>
            <a:ext cx="4403725" cy="579438"/>
            <a:chOff x="48" y="1392"/>
            <a:chExt cx="2774" cy="365"/>
          </a:xfrm>
        </p:grpSpPr>
        <p:sp>
          <p:nvSpPr>
            <p:cNvPr id="360514" name="Text Box 59"/>
            <p:cNvSpPr txBox="1">
              <a:spLocks noChangeArrowheads="1"/>
            </p:cNvSpPr>
            <p:nvPr/>
          </p:nvSpPr>
          <p:spPr bwMode="auto">
            <a:xfrm>
              <a:off x="48" y="1392"/>
              <a:ext cx="79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Input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</a:t>
              </a:r>
            </a:p>
          </p:txBody>
        </p:sp>
        <p:sp>
          <p:nvSpPr>
            <p:cNvPr id="360515" name="Rectangle 60"/>
            <p:cNvSpPr>
              <a:spLocks noChangeArrowheads="1"/>
            </p:cNvSpPr>
            <p:nvPr/>
          </p:nvSpPr>
          <p:spPr bwMode="auto">
            <a:xfrm>
              <a:off x="759" y="1392"/>
              <a:ext cx="20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2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</p:grpSp>
      <p:grpSp>
        <p:nvGrpSpPr>
          <p:cNvPr id="3" name="Group 67"/>
          <p:cNvGrpSpPr>
            <a:grpSpLocks/>
          </p:cNvGrpSpPr>
          <p:nvPr/>
        </p:nvGrpSpPr>
        <p:grpSpPr bwMode="auto">
          <a:xfrm>
            <a:off x="3976688" y="3429000"/>
            <a:ext cx="3390900" cy="2971800"/>
            <a:chOff x="2505" y="2160"/>
            <a:chExt cx="2136" cy="1872"/>
          </a:xfrm>
        </p:grpSpPr>
        <p:sp>
          <p:nvSpPr>
            <p:cNvPr id="360483" name="Text Box 68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84" name="Text Box 69"/>
            <p:cNvSpPr txBox="1">
              <a:spLocks noChangeArrowheads="1"/>
            </p:cNvSpPr>
            <p:nvPr/>
          </p:nvSpPr>
          <p:spPr bwMode="auto">
            <a:xfrm>
              <a:off x="2697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85" name="Text Box 70"/>
            <p:cNvSpPr txBox="1">
              <a:spLocks noChangeArrowheads="1"/>
            </p:cNvSpPr>
            <p:nvPr/>
          </p:nvSpPr>
          <p:spPr bwMode="auto">
            <a:xfrm>
              <a:off x="2505" y="325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60486" name="Text Box 71"/>
            <p:cNvSpPr txBox="1">
              <a:spLocks noChangeArrowheads="1"/>
            </p:cNvSpPr>
            <p:nvPr/>
          </p:nvSpPr>
          <p:spPr bwMode="auto">
            <a:xfrm>
              <a:off x="3422" y="2859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87" name="Text Box 72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60488" name="Text Box 73"/>
            <p:cNvSpPr txBox="1">
              <a:spLocks noChangeArrowheads="1"/>
            </p:cNvSpPr>
            <p:nvPr/>
          </p:nvSpPr>
          <p:spPr bwMode="auto">
            <a:xfrm>
              <a:off x="3888" y="2859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60489" name="Text Box 74"/>
            <p:cNvSpPr txBox="1">
              <a:spLocks noChangeArrowheads="1"/>
            </p:cNvSpPr>
            <p:nvPr/>
          </p:nvSpPr>
          <p:spPr bwMode="auto">
            <a:xfrm>
              <a:off x="4369" y="2840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60490" name="Text Box 75"/>
            <p:cNvSpPr txBox="1">
              <a:spLocks noChangeArrowheads="1"/>
            </p:cNvSpPr>
            <p:nvPr/>
          </p:nvSpPr>
          <p:spPr bwMode="auto">
            <a:xfrm>
              <a:off x="3738" y="324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91" name="Text Box 76"/>
            <p:cNvSpPr txBox="1">
              <a:spLocks noChangeArrowheads="1"/>
            </p:cNvSpPr>
            <p:nvPr/>
          </p:nvSpPr>
          <p:spPr bwMode="auto">
            <a:xfrm>
              <a:off x="4060" y="3243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60492" name="Text Box 77"/>
            <p:cNvSpPr txBox="1">
              <a:spLocks noChangeArrowheads="1"/>
            </p:cNvSpPr>
            <p:nvPr/>
          </p:nvSpPr>
          <p:spPr bwMode="auto">
            <a:xfrm>
              <a:off x="2976" y="3243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60493" name="Text Box 78"/>
            <p:cNvSpPr txBox="1">
              <a:spLocks noChangeArrowheads="1"/>
            </p:cNvSpPr>
            <p:nvPr/>
          </p:nvSpPr>
          <p:spPr bwMode="auto">
            <a:xfrm>
              <a:off x="2820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94" name="Text Box 79"/>
            <p:cNvSpPr txBox="1">
              <a:spLocks noChangeArrowheads="1"/>
            </p:cNvSpPr>
            <p:nvPr/>
          </p:nvSpPr>
          <p:spPr bwMode="auto">
            <a:xfrm>
              <a:off x="3147" y="352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60495" name="Line 80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96" name="Line 81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97" name="Line 82"/>
            <p:cNvSpPr>
              <a:spLocks noChangeShapeType="1"/>
            </p:cNvSpPr>
            <p:nvPr/>
          </p:nvSpPr>
          <p:spPr bwMode="auto">
            <a:xfrm flipH="1">
              <a:off x="2832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98" name="Line 83"/>
            <p:cNvSpPr>
              <a:spLocks noChangeShapeType="1"/>
            </p:cNvSpPr>
            <p:nvPr/>
          </p:nvSpPr>
          <p:spPr bwMode="auto">
            <a:xfrm>
              <a:off x="3216" y="2640"/>
              <a:ext cx="33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99" name="Line 84"/>
            <p:cNvSpPr>
              <a:spLocks noChangeShapeType="1"/>
            </p:cNvSpPr>
            <p:nvPr/>
          </p:nvSpPr>
          <p:spPr bwMode="auto">
            <a:xfrm flipH="1">
              <a:off x="4032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0" name="Line 85"/>
            <p:cNvSpPr>
              <a:spLocks noChangeShapeType="1"/>
            </p:cNvSpPr>
            <p:nvPr/>
          </p:nvSpPr>
          <p:spPr bwMode="auto">
            <a:xfrm>
              <a:off x="4320" y="2640"/>
              <a:ext cx="144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1" name="Line 86"/>
            <p:cNvSpPr>
              <a:spLocks noChangeShapeType="1"/>
            </p:cNvSpPr>
            <p:nvPr/>
          </p:nvSpPr>
          <p:spPr bwMode="auto">
            <a:xfrm flipH="1">
              <a:off x="2640" y="3120"/>
              <a:ext cx="115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2" name="Line 87"/>
            <p:cNvSpPr>
              <a:spLocks noChangeShapeType="1"/>
            </p:cNvSpPr>
            <p:nvPr/>
          </p:nvSpPr>
          <p:spPr bwMode="auto">
            <a:xfrm>
              <a:off x="2928" y="3120"/>
              <a:ext cx="144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3" name="Line 88"/>
            <p:cNvSpPr>
              <a:spLocks noChangeShapeType="1"/>
            </p:cNvSpPr>
            <p:nvPr/>
          </p:nvSpPr>
          <p:spPr bwMode="auto">
            <a:xfrm flipH="1">
              <a:off x="2976" y="3504"/>
              <a:ext cx="96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4" name="Line 89"/>
            <p:cNvSpPr>
              <a:spLocks noChangeShapeType="1"/>
            </p:cNvSpPr>
            <p:nvPr/>
          </p:nvSpPr>
          <p:spPr bwMode="auto">
            <a:xfrm>
              <a:off x="3120" y="3504"/>
              <a:ext cx="144" cy="144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5" name="Line 90"/>
            <p:cNvSpPr>
              <a:spLocks noChangeShapeType="1"/>
            </p:cNvSpPr>
            <p:nvPr/>
          </p:nvSpPr>
          <p:spPr bwMode="auto">
            <a:xfrm flipH="1">
              <a:off x="3892" y="3120"/>
              <a:ext cx="9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6" name="Line 91"/>
            <p:cNvSpPr>
              <a:spLocks noChangeShapeType="1"/>
            </p:cNvSpPr>
            <p:nvPr/>
          </p:nvSpPr>
          <p:spPr bwMode="auto">
            <a:xfrm>
              <a:off x="4089" y="3129"/>
              <a:ext cx="135" cy="18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7" name="Line 92"/>
            <p:cNvSpPr>
              <a:spLocks noChangeShapeType="1"/>
            </p:cNvSpPr>
            <p:nvPr/>
          </p:nvSpPr>
          <p:spPr bwMode="auto">
            <a:xfrm flipH="1">
              <a:off x="2640" y="3552"/>
              <a:ext cx="0" cy="43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8" name="Line 93"/>
            <p:cNvSpPr>
              <a:spLocks noChangeShapeType="1"/>
            </p:cNvSpPr>
            <p:nvPr/>
          </p:nvSpPr>
          <p:spPr bwMode="auto">
            <a:xfrm>
              <a:off x="2976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09" name="Line 94"/>
            <p:cNvSpPr>
              <a:spLocks noChangeShapeType="1"/>
            </p:cNvSpPr>
            <p:nvPr/>
          </p:nvSpPr>
          <p:spPr bwMode="auto">
            <a:xfrm>
              <a:off x="3282" y="3792"/>
              <a:ext cx="0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10" name="Line 95"/>
            <p:cNvSpPr>
              <a:spLocks noChangeShapeType="1"/>
            </p:cNvSpPr>
            <p:nvPr/>
          </p:nvSpPr>
          <p:spPr bwMode="auto">
            <a:xfrm>
              <a:off x="3888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11" name="Line 96"/>
            <p:cNvSpPr>
              <a:spLocks noChangeShapeType="1"/>
            </p:cNvSpPr>
            <p:nvPr/>
          </p:nvSpPr>
          <p:spPr bwMode="auto">
            <a:xfrm flipH="1">
              <a:off x="4215" y="3552"/>
              <a:ext cx="0" cy="48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12" name="Line 97"/>
            <p:cNvSpPr>
              <a:spLocks noChangeShapeType="1"/>
            </p:cNvSpPr>
            <p:nvPr/>
          </p:nvSpPr>
          <p:spPr bwMode="auto">
            <a:xfrm>
              <a:off x="3579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513" name="Line 98"/>
            <p:cNvSpPr>
              <a:spLocks noChangeShapeType="1"/>
            </p:cNvSpPr>
            <p:nvPr/>
          </p:nvSpPr>
          <p:spPr bwMode="auto">
            <a:xfrm>
              <a:off x="451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99"/>
          <p:cNvGrpSpPr>
            <a:grpSpLocks/>
          </p:cNvGrpSpPr>
          <p:nvPr/>
        </p:nvGrpSpPr>
        <p:grpSpPr bwMode="auto">
          <a:xfrm>
            <a:off x="7391400" y="3352800"/>
            <a:ext cx="1473200" cy="3048000"/>
            <a:chOff x="4656" y="2112"/>
            <a:chExt cx="928" cy="1920"/>
          </a:xfrm>
        </p:grpSpPr>
        <p:sp>
          <p:nvSpPr>
            <p:cNvPr id="360472" name="Text Box 100"/>
            <p:cNvSpPr txBox="1">
              <a:spLocks noChangeArrowheads="1"/>
            </p:cNvSpPr>
            <p:nvPr/>
          </p:nvSpPr>
          <p:spPr bwMode="auto">
            <a:xfrm>
              <a:off x="4705" y="2363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</a:p>
          </p:txBody>
        </p:sp>
        <p:sp>
          <p:nvSpPr>
            <p:cNvPr id="360473" name="Text Box 101"/>
            <p:cNvSpPr txBox="1">
              <a:spLocks noChangeArrowheads="1"/>
            </p:cNvSpPr>
            <p:nvPr/>
          </p:nvSpPr>
          <p:spPr bwMode="auto">
            <a:xfrm>
              <a:off x="5184" y="2352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60474" name="Text Box 102"/>
            <p:cNvSpPr txBox="1">
              <a:spLocks noChangeArrowheads="1"/>
            </p:cNvSpPr>
            <p:nvPr/>
          </p:nvSpPr>
          <p:spPr bwMode="auto">
            <a:xfrm>
              <a:off x="5023" y="2851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60475" name="Text Box 103"/>
            <p:cNvSpPr txBox="1">
              <a:spLocks noChangeArrowheads="1"/>
            </p:cNvSpPr>
            <p:nvPr/>
          </p:nvSpPr>
          <p:spPr bwMode="auto">
            <a:xfrm>
              <a:off x="5312" y="2832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0476" name="Line 104"/>
            <p:cNvSpPr>
              <a:spLocks noChangeShapeType="1"/>
            </p:cNvSpPr>
            <p:nvPr/>
          </p:nvSpPr>
          <p:spPr bwMode="auto">
            <a:xfrm>
              <a:off x="4656" y="2160"/>
              <a:ext cx="144" cy="240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77" name="Line 105"/>
            <p:cNvSpPr>
              <a:spLocks noChangeShapeType="1"/>
            </p:cNvSpPr>
            <p:nvPr/>
          </p:nvSpPr>
          <p:spPr bwMode="auto">
            <a:xfrm>
              <a:off x="4704" y="2112"/>
              <a:ext cx="57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78" name="Line 106"/>
            <p:cNvSpPr>
              <a:spLocks noChangeShapeType="1"/>
            </p:cNvSpPr>
            <p:nvPr/>
          </p:nvSpPr>
          <p:spPr bwMode="auto">
            <a:xfrm flipH="1">
              <a:off x="5184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79" name="Line 107"/>
            <p:cNvSpPr>
              <a:spLocks noChangeShapeType="1"/>
            </p:cNvSpPr>
            <p:nvPr/>
          </p:nvSpPr>
          <p:spPr bwMode="auto">
            <a:xfrm>
              <a:off x="5328" y="2640"/>
              <a:ext cx="96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80" name="Line 108"/>
            <p:cNvSpPr>
              <a:spLocks noChangeShapeType="1"/>
            </p:cNvSpPr>
            <p:nvPr/>
          </p:nvSpPr>
          <p:spPr bwMode="auto">
            <a:xfrm>
              <a:off x="4848" y="2640"/>
              <a:ext cx="0" cy="13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81" name="Line 109"/>
            <p:cNvSpPr>
              <a:spLocks noChangeShapeType="1"/>
            </p:cNvSpPr>
            <p:nvPr/>
          </p:nvSpPr>
          <p:spPr bwMode="auto">
            <a:xfrm>
              <a:off x="5173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0482" name="Line 110"/>
            <p:cNvSpPr>
              <a:spLocks noChangeShapeType="1"/>
            </p:cNvSpPr>
            <p:nvPr/>
          </p:nvSpPr>
          <p:spPr bwMode="auto">
            <a:xfrm>
              <a:off x="5472" y="3168"/>
              <a:ext cx="2" cy="843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5" name="Group 116"/>
          <p:cNvGrpSpPr>
            <a:grpSpLocks/>
          </p:cNvGrpSpPr>
          <p:nvPr/>
        </p:nvGrpSpPr>
        <p:grpSpPr bwMode="auto">
          <a:xfrm>
            <a:off x="4038600" y="2381250"/>
            <a:ext cx="4962525" cy="4400550"/>
            <a:chOff x="2544" y="1500"/>
            <a:chExt cx="3126" cy="2772"/>
          </a:xfrm>
        </p:grpSpPr>
        <p:sp>
          <p:nvSpPr>
            <p:cNvPr id="360467" name="Text Box 61"/>
            <p:cNvSpPr txBox="1">
              <a:spLocks noChangeArrowheads="1"/>
            </p:cNvSpPr>
            <p:nvPr/>
          </p:nvSpPr>
          <p:spPr bwMode="auto">
            <a:xfrm>
              <a:off x="3952" y="1500"/>
              <a:ext cx="25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</p:txBody>
        </p:sp>
        <p:sp>
          <p:nvSpPr>
            <p:cNvPr id="360468" name="Text Box 111"/>
            <p:cNvSpPr txBox="1">
              <a:spLocks noChangeArrowheads="1"/>
            </p:cNvSpPr>
            <p:nvPr/>
          </p:nvSpPr>
          <p:spPr bwMode="auto">
            <a:xfrm>
              <a:off x="472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   d   a </a:t>
              </a:r>
            </a:p>
          </p:txBody>
        </p:sp>
        <p:grpSp>
          <p:nvGrpSpPr>
            <p:cNvPr id="360469" name="Group 112"/>
            <p:cNvGrpSpPr>
              <a:grpSpLocks/>
            </p:cNvGrpSpPr>
            <p:nvPr/>
          </p:nvGrpSpPr>
          <p:grpSpPr bwMode="auto">
            <a:xfrm>
              <a:off x="2544" y="3906"/>
              <a:ext cx="2186" cy="366"/>
              <a:chOff x="2544" y="3906"/>
              <a:chExt cx="2186" cy="366"/>
            </a:xfrm>
          </p:grpSpPr>
          <p:sp>
            <p:nvSpPr>
              <p:cNvPr id="360470" name="Text Box 113"/>
              <p:cNvSpPr txBox="1">
                <a:spLocks noChangeArrowheads="1"/>
              </p:cNvSpPr>
              <p:nvPr/>
            </p:nvSpPr>
            <p:spPr bwMode="auto">
              <a:xfrm>
                <a:off x="2544" y="3907"/>
                <a:ext cx="119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b   a   e   a</a:t>
                </a:r>
              </a:p>
            </p:txBody>
          </p:sp>
          <p:sp>
            <p:nvSpPr>
              <p:cNvPr id="360471" name="Text Box 114"/>
              <p:cNvSpPr txBox="1">
                <a:spLocks noChangeArrowheads="1"/>
              </p:cNvSpPr>
              <p:nvPr/>
            </p:nvSpPr>
            <p:spPr bwMode="auto">
              <a:xfrm>
                <a:off x="3782" y="3906"/>
                <a:ext cx="94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  d   b </a:t>
                </a:r>
              </a:p>
            </p:txBody>
          </p:sp>
        </p:grpSp>
      </p:grpSp>
      <p:grpSp>
        <p:nvGrpSpPr>
          <p:cNvPr id="7" name="Group 117"/>
          <p:cNvGrpSpPr>
            <a:grpSpLocks/>
          </p:cNvGrpSpPr>
          <p:nvPr/>
        </p:nvGrpSpPr>
        <p:grpSpPr bwMode="auto">
          <a:xfrm>
            <a:off x="5462588" y="2819400"/>
            <a:ext cx="2055812" cy="4038600"/>
            <a:chOff x="3441" y="1776"/>
            <a:chExt cx="1295" cy="2544"/>
          </a:xfrm>
        </p:grpSpPr>
        <p:grpSp>
          <p:nvGrpSpPr>
            <p:cNvPr id="360461" name="Group 62"/>
            <p:cNvGrpSpPr>
              <a:grpSpLocks/>
            </p:cNvGrpSpPr>
            <p:nvPr/>
          </p:nvGrpSpPr>
          <p:grpSpPr bwMode="auto">
            <a:xfrm>
              <a:off x="3441" y="1776"/>
              <a:ext cx="1295" cy="461"/>
              <a:chOff x="3441" y="1776"/>
              <a:chExt cx="1295" cy="461"/>
            </a:xfrm>
          </p:grpSpPr>
          <p:sp>
            <p:nvSpPr>
              <p:cNvPr id="360463" name="Text Box 63"/>
              <p:cNvSpPr txBox="1">
                <a:spLocks noChangeArrowheads="1"/>
              </p:cNvSpPr>
              <p:nvPr/>
            </p:nvSpPr>
            <p:spPr bwMode="auto">
              <a:xfrm>
                <a:off x="3441" y="1872"/>
                <a:ext cx="351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C </a:t>
                </a:r>
              </a:p>
            </p:txBody>
          </p:sp>
          <p:sp>
            <p:nvSpPr>
              <p:cNvPr id="360464" name="Text Box 64"/>
              <p:cNvSpPr txBox="1">
                <a:spLocks noChangeArrowheads="1"/>
              </p:cNvSpPr>
              <p:nvPr/>
            </p:nvSpPr>
            <p:spPr bwMode="auto">
              <a:xfrm>
                <a:off x="4464" y="1861"/>
                <a:ext cx="272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</a:t>
                </a:r>
              </a:p>
            </p:txBody>
          </p:sp>
          <p:sp>
            <p:nvSpPr>
              <p:cNvPr id="360465" name="Line 65"/>
              <p:cNvSpPr>
                <a:spLocks noChangeShapeType="1"/>
              </p:cNvSpPr>
              <p:nvPr/>
            </p:nvSpPr>
            <p:spPr bwMode="auto">
              <a:xfrm flipH="1">
                <a:off x="369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0466" name="Line 66"/>
              <p:cNvSpPr>
                <a:spLocks noChangeShapeType="1"/>
              </p:cNvSpPr>
              <p:nvPr/>
            </p:nvSpPr>
            <p:spPr bwMode="auto">
              <a:xfrm>
                <a:off x="4176" y="1776"/>
                <a:ext cx="336" cy="19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60462" name="Line 115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08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08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08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708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708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1474" name="Picture 2" descr="capture70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304800" y="381000"/>
            <a:ext cx="9372600" cy="830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 useBgFill="1">
        <p:nvSpPr>
          <p:cNvPr id="361475" name="Rectangle 3"/>
          <p:cNvSpPr>
            <a:spLocks noChangeArrowheads="1"/>
          </p:cNvSpPr>
          <p:nvPr/>
        </p:nvSpPr>
        <p:spPr bwMode="auto">
          <a:xfrm>
            <a:off x="0" y="6096000"/>
            <a:ext cx="9144000" cy="13716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 useBgFill="1">
        <p:nvSpPr>
          <p:cNvPr id="361476" name="Rectangle 4"/>
          <p:cNvSpPr>
            <a:spLocks noChangeArrowheads="1"/>
          </p:cNvSpPr>
          <p:nvPr/>
        </p:nvSpPr>
        <p:spPr bwMode="auto">
          <a:xfrm>
            <a:off x="-533400" y="0"/>
            <a:ext cx="838200" cy="76962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498" name="Group 2"/>
          <p:cNvGrpSpPr>
            <a:grpSpLocks/>
          </p:cNvGrpSpPr>
          <p:nvPr/>
        </p:nvGrpSpPr>
        <p:grpSpPr bwMode="auto">
          <a:xfrm>
            <a:off x="762000" y="3657600"/>
            <a:ext cx="2286000" cy="1524000"/>
            <a:chOff x="432" y="3072"/>
            <a:chExt cx="1440" cy="960"/>
          </a:xfrm>
        </p:grpSpPr>
        <p:sp>
          <p:nvSpPr>
            <p:cNvPr id="362518" name="Text Box 3"/>
            <p:cNvSpPr txBox="1">
              <a:spLocks noChangeArrowheads="1"/>
            </p:cNvSpPr>
            <p:nvPr/>
          </p:nvSpPr>
          <p:spPr bwMode="auto">
            <a:xfrm>
              <a:off x="432" y="3235"/>
              <a:ext cx="7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Time?</a:t>
              </a:r>
            </a:p>
          </p:txBody>
        </p:sp>
        <p:grpSp>
          <p:nvGrpSpPr>
            <p:cNvPr id="362519" name="Group 4"/>
            <p:cNvGrpSpPr>
              <a:grpSpLocks/>
            </p:cNvGrpSpPr>
            <p:nvPr/>
          </p:nvGrpSpPr>
          <p:grpSpPr bwMode="auto">
            <a:xfrm>
              <a:off x="1344" y="3072"/>
              <a:ext cx="528" cy="960"/>
              <a:chOff x="1681" y="3025"/>
              <a:chExt cx="512" cy="1103"/>
            </a:xfrm>
          </p:grpSpPr>
          <p:grpSp>
            <p:nvGrpSpPr>
              <p:cNvPr id="362520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2524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5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6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7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8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9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2521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2522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523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362499" name="Line 15"/>
          <p:cNvSpPr>
            <a:spLocks noChangeShapeType="1"/>
          </p:cNvSpPr>
          <p:nvPr/>
        </p:nvSpPr>
        <p:spPr bwMode="auto">
          <a:xfrm>
            <a:off x="2770188" y="1219200"/>
            <a:ext cx="1524000" cy="6858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0" name="Line 16"/>
          <p:cNvSpPr>
            <a:spLocks noChangeShapeType="1"/>
          </p:cNvSpPr>
          <p:nvPr/>
        </p:nvSpPr>
        <p:spPr bwMode="auto">
          <a:xfrm flipH="1">
            <a:off x="1322388" y="1219200"/>
            <a:ext cx="1447800" cy="60960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1" name="Rectangle 17"/>
          <p:cNvSpPr>
            <a:spLocks noChangeArrowheads="1"/>
          </p:cNvSpPr>
          <p:nvPr/>
        </p:nvSpPr>
        <p:spPr bwMode="auto">
          <a:xfrm>
            <a:off x="285750" y="5638800"/>
            <a:ext cx="70294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Same as the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brute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that tries each solution.</a:t>
            </a:r>
          </a:p>
        </p:txBody>
      </p:sp>
      <p:sp>
        <p:nvSpPr>
          <p:cNvPr id="362502" name="Line 18"/>
          <p:cNvSpPr>
            <a:spLocks noChangeShapeType="1"/>
          </p:cNvSpPr>
          <p:nvPr/>
        </p:nvSpPr>
        <p:spPr bwMode="auto">
          <a:xfrm>
            <a:off x="1336675" y="1833563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3" name="Line 19"/>
          <p:cNvSpPr>
            <a:spLocks noChangeShapeType="1"/>
          </p:cNvSpPr>
          <p:nvPr/>
        </p:nvSpPr>
        <p:spPr bwMode="auto">
          <a:xfrm flipH="1">
            <a:off x="650875" y="1833563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4" name="Line 20"/>
          <p:cNvSpPr>
            <a:spLocks noChangeShapeType="1"/>
          </p:cNvSpPr>
          <p:nvPr/>
        </p:nvSpPr>
        <p:spPr bwMode="auto">
          <a:xfrm>
            <a:off x="4294188" y="1862138"/>
            <a:ext cx="6096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5" name="Line 21"/>
          <p:cNvSpPr>
            <a:spLocks noChangeShapeType="1"/>
          </p:cNvSpPr>
          <p:nvPr/>
        </p:nvSpPr>
        <p:spPr bwMode="auto">
          <a:xfrm flipH="1">
            <a:off x="3608388" y="1862138"/>
            <a:ext cx="685800" cy="576262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6" name="Line 22"/>
          <p:cNvSpPr>
            <a:spLocks noChangeShapeType="1"/>
          </p:cNvSpPr>
          <p:nvPr/>
        </p:nvSpPr>
        <p:spPr bwMode="auto">
          <a:xfrm flipH="1">
            <a:off x="457200" y="23622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7" name="Line 23"/>
          <p:cNvSpPr>
            <a:spLocks noChangeShapeType="1"/>
          </p:cNvSpPr>
          <p:nvPr/>
        </p:nvSpPr>
        <p:spPr bwMode="auto">
          <a:xfrm flipH="1">
            <a:off x="0" y="2362200"/>
            <a:ext cx="6858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8" name="Line 24"/>
          <p:cNvSpPr>
            <a:spLocks noChangeShapeType="1"/>
          </p:cNvSpPr>
          <p:nvPr/>
        </p:nvSpPr>
        <p:spPr bwMode="auto">
          <a:xfrm>
            <a:off x="1909763" y="2381250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09" name="Line 25"/>
          <p:cNvSpPr>
            <a:spLocks noChangeShapeType="1"/>
          </p:cNvSpPr>
          <p:nvPr/>
        </p:nvSpPr>
        <p:spPr bwMode="auto">
          <a:xfrm flipH="1">
            <a:off x="1738313" y="2362200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10" name="Line 26"/>
          <p:cNvSpPr>
            <a:spLocks noChangeShapeType="1"/>
          </p:cNvSpPr>
          <p:nvPr/>
        </p:nvSpPr>
        <p:spPr bwMode="auto">
          <a:xfrm>
            <a:off x="3633788" y="2428875"/>
            <a:ext cx="10477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11" name="Line 27"/>
          <p:cNvSpPr>
            <a:spLocks noChangeShapeType="1"/>
          </p:cNvSpPr>
          <p:nvPr/>
        </p:nvSpPr>
        <p:spPr bwMode="auto">
          <a:xfrm flipH="1">
            <a:off x="3429000" y="2409825"/>
            <a:ext cx="200025" cy="51435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12" name="Line 28"/>
          <p:cNvSpPr>
            <a:spLocks noChangeShapeType="1"/>
          </p:cNvSpPr>
          <p:nvPr/>
        </p:nvSpPr>
        <p:spPr bwMode="auto">
          <a:xfrm>
            <a:off x="4876800" y="2438400"/>
            <a:ext cx="90488" cy="585788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13" name="Line 29"/>
          <p:cNvSpPr>
            <a:spLocks noChangeShapeType="1"/>
          </p:cNvSpPr>
          <p:nvPr/>
        </p:nvSpPr>
        <p:spPr bwMode="auto">
          <a:xfrm flipH="1">
            <a:off x="4648200" y="2438400"/>
            <a:ext cx="228600" cy="576263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62514" name="Rectangle 3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Same as Brute Force Algorithm</a:t>
            </a:r>
          </a:p>
        </p:txBody>
      </p:sp>
      <p:sp>
        <p:nvSpPr>
          <p:cNvPr id="362515" name="Text Box 31"/>
          <p:cNvSpPr txBox="1">
            <a:spLocks noChangeArrowheads="1"/>
          </p:cNvSpPr>
          <p:nvPr/>
        </p:nvSpPr>
        <p:spPr bwMode="auto">
          <a:xfrm>
            <a:off x="4217988" y="990600"/>
            <a:ext cx="396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try each of 2 bird ans.</a:t>
            </a:r>
          </a:p>
        </p:txBody>
      </p:sp>
      <p:sp>
        <p:nvSpPr>
          <p:cNvPr id="362516" name="Text Box 32"/>
          <p:cNvSpPr txBox="1">
            <a:spLocks noChangeArrowheads="1"/>
          </p:cNvSpPr>
          <p:nvPr/>
        </p:nvSpPr>
        <p:spPr bwMode="auto">
          <a:xfrm>
            <a:off x="4973638" y="15240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friends tries 2</a:t>
            </a:r>
          </a:p>
        </p:txBody>
      </p:sp>
      <p:sp>
        <p:nvSpPr>
          <p:cNvPr id="362517" name="Text Box 33"/>
          <p:cNvSpPr txBox="1">
            <a:spLocks noChangeArrowheads="1"/>
          </p:cNvSpPr>
          <p:nvPr/>
        </p:nvSpPr>
        <p:spPr bwMode="auto">
          <a:xfrm>
            <a:off x="4973638" y="2514600"/>
            <a:ext cx="3086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His friends tries 2</a:t>
            </a:r>
          </a:p>
        </p:txBody>
      </p:sp>
    </p:spTree>
  </p:cSld>
  <p:clrMapOvr>
    <a:masterClrMapping/>
  </p:clrMapOvr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Memoization</a:t>
            </a:r>
          </a:p>
        </p:txBody>
      </p:sp>
      <p:sp>
        <p:nvSpPr>
          <p:cNvPr id="363523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Assign one friend to each sub-instance.</a:t>
            </a:r>
          </a:p>
        </p:txBody>
      </p:sp>
      <p:pic>
        <p:nvPicPr>
          <p:cNvPr id="363524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63525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363673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674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75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6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7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8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9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0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1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2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3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4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5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6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87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26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363658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659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60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1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2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3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4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5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6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7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8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69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0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1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72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27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363643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644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45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6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7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8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9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0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1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2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3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4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5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6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57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28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363628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629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30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1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2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3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4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5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6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7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8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39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0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1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42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29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363613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614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15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6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7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8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9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0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1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2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3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4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5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6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27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0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363598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599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600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1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2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3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4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5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6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7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8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09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0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1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612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1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363583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584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85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6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7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8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9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0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1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2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3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4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5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6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97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2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363568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569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70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1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2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3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4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5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6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7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8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79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0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1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82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3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363553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554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55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6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7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8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9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0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1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2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3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4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5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6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67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4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363538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63539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63540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1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2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3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4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5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6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7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8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49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0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1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3552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63535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363536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“Which is the 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3537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</p:spTree>
  </p:cSld>
  <p:clrMapOvr>
    <a:masterClrMapping/>
  </p:clrMapOvr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4550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4552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4556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57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58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59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60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61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4553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4554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4555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64551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Determine the complete set of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</a:p>
          </p:txBody>
        </p:sp>
      </p:grpSp>
      <p:sp>
        <p:nvSpPr>
          <p:cNvPr id="1874960" name="Rectangle 16"/>
          <p:cNvSpPr>
            <a:spLocks noChangeArrowheads="1"/>
          </p:cNvSpPr>
          <p:nvPr/>
        </p:nvSpPr>
        <p:spPr bwMode="auto">
          <a:xfrm>
            <a:off x="1143000" y="2163763"/>
            <a:ext cx="8001000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Imagine running the recursive algorithm on it.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Determine the complete set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ever given to you, your friends, their friends, …</a:t>
            </a:r>
          </a:p>
        </p:txBody>
      </p:sp>
      <p:sp>
        <p:nvSpPr>
          <p:cNvPr id="1874961" name="Rectangle 17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49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749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749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4961" grpId="0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grpSp>
        <p:nvGrpSpPr>
          <p:cNvPr id="365571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5598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5600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5604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5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6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7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8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9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5601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5602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5603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65599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Determine the complete set of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</a:p>
          </p:txBody>
        </p:sp>
      </p:grpSp>
      <p:sp>
        <p:nvSpPr>
          <p:cNvPr id="1875984" name="Rectangle 16"/>
          <p:cNvSpPr>
            <a:spLocks noChangeArrowheads="1"/>
          </p:cNvSpPr>
          <p:nvPr/>
        </p:nvSpPr>
        <p:spPr bwMode="auto">
          <a:xfrm>
            <a:off x="381000" y="1858963"/>
            <a:ext cx="281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</a:t>
            </a:r>
          </a:p>
        </p:txBody>
      </p: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457200" y="2895600"/>
            <a:ext cx="1841500" cy="762000"/>
            <a:chOff x="288" y="1872"/>
            <a:chExt cx="1160" cy="480"/>
          </a:xfrm>
        </p:grpSpPr>
        <p:sp>
          <p:nvSpPr>
            <p:cNvPr id="365596" name="Rectangle 26"/>
            <p:cNvSpPr>
              <a:spLocks noChangeArrowheads="1"/>
            </p:cNvSpPr>
            <p:nvPr/>
          </p:nvSpPr>
          <p:spPr bwMode="auto">
            <a:xfrm>
              <a:off x="720" y="1920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gives:</a:t>
              </a:r>
            </a:p>
          </p:txBody>
        </p:sp>
        <p:pic>
          <p:nvPicPr>
            <p:cNvPr id="365597" name="Picture 2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5996" name="Rectangle 28"/>
          <p:cNvSpPr>
            <a:spLocks noChangeArrowheads="1"/>
          </p:cNvSpPr>
          <p:nvPr/>
        </p:nvSpPr>
        <p:spPr bwMode="auto">
          <a:xfrm>
            <a:off x="381000" y="37639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left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grpSp>
        <p:nvGrpSpPr>
          <p:cNvPr id="7" name="Group 29"/>
          <p:cNvGrpSpPr>
            <a:grpSpLocks/>
          </p:cNvGrpSpPr>
          <p:nvPr/>
        </p:nvGrpSpPr>
        <p:grpSpPr bwMode="auto">
          <a:xfrm>
            <a:off x="457200" y="4419600"/>
            <a:ext cx="1841500" cy="762000"/>
            <a:chOff x="288" y="1872"/>
            <a:chExt cx="1160" cy="480"/>
          </a:xfrm>
        </p:grpSpPr>
        <p:sp>
          <p:nvSpPr>
            <p:cNvPr id="365594" name="Rectangle 30"/>
            <p:cNvSpPr>
              <a:spLocks noChangeArrowheads="1"/>
            </p:cNvSpPr>
            <p:nvPr/>
          </p:nvSpPr>
          <p:spPr bwMode="auto">
            <a:xfrm>
              <a:off x="720" y="1920"/>
              <a:ext cx="72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gives:</a:t>
              </a:r>
            </a:p>
          </p:txBody>
        </p:sp>
        <p:pic>
          <p:nvPicPr>
            <p:cNvPr id="365595" name="Picture 31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6008" name="Rectangle 40"/>
          <p:cNvSpPr>
            <a:spLocks noChangeArrowheads="1"/>
          </p:cNvSpPr>
          <p:nvPr/>
        </p:nvSpPr>
        <p:spPr bwMode="auto">
          <a:xfrm>
            <a:off x="381000" y="51355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His right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876009" name="Rectangle 41"/>
          <p:cNvSpPr>
            <a:spLocks noChangeArrowheads="1"/>
          </p:cNvSpPr>
          <p:nvPr/>
        </p:nvSpPr>
        <p:spPr bwMode="auto">
          <a:xfrm>
            <a:off x="881063" y="2239963"/>
            <a:ext cx="32750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sp>
        <p:nvSpPr>
          <p:cNvPr id="1876010" name="Text Box 42"/>
          <p:cNvSpPr txBox="1">
            <a:spLocks noChangeArrowheads="1"/>
          </p:cNvSpPr>
          <p:nvPr/>
        </p:nvSpPr>
        <p:spPr bwMode="auto">
          <a:xfrm>
            <a:off x="6273800" y="2381250"/>
            <a:ext cx="409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876012" name="Text Box 44"/>
          <p:cNvSpPr txBox="1">
            <a:spLocks noChangeArrowheads="1"/>
          </p:cNvSpPr>
          <p:nvPr/>
        </p:nvSpPr>
        <p:spPr bwMode="auto">
          <a:xfrm>
            <a:off x="5462588" y="2971800"/>
            <a:ext cx="5572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 </a:t>
            </a:r>
          </a:p>
        </p:txBody>
      </p:sp>
      <p:grpSp>
        <p:nvGrpSpPr>
          <p:cNvPr id="8" name="Group 98"/>
          <p:cNvGrpSpPr>
            <a:grpSpLocks/>
          </p:cNvGrpSpPr>
          <p:nvPr/>
        </p:nvGrpSpPr>
        <p:grpSpPr bwMode="auto">
          <a:xfrm>
            <a:off x="5867400" y="2819400"/>
            <a:ext cx="1651000" cy="714375"/>
            <a:chOff x="3696" y="1776"/>
            <a:chExt cx="1040" cy="450"/>
          </a:xfrm>
        </p:grpSpPr>
        <p:sp>
          <p:nvSpPr>
            <p:cNvPr id="365591" name="Text Box 45"/>
            <p:cNvSpPr txBox="1">
              <a:spLocks noChangeArrowheads="1"/>
            </p:cNvSpPr>
            <p:nvPr/>
          </p:nvSpPr>
          <p:spPr bwMode="auto">
            <a:xfrm>
              <a:off x="4464" y="186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5592" name="Line 46"/>
            <p:cNvSpPr>
              <a:spLocks noChangeShapeType="1"/>
            </p:cNvSpPr>
            <p:nvPr/>
          </p:nvSpPr>
          <p:spPr bwMode="auto">
            <a:xfrm flipH="1">
              <a:off x="369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5593" name="Line 47"/>
            <p:cNvSpPr>
              <a:spLocks noChangeShapeType="1"/>
            </p:cNvSpPr>
            <p:nvPr/>
          </p:nvSpPr>
          <p:spPr bwMode="auto">
            <a:xfrm>
              <a:off x="4176" y="1776"/>
              <a:ext cx="336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76021" name="Text Box 53"/>
          <p:cNvSpPr txBox="1">
            <a:spLocks noChangeArrowheads="1"/>
          </p:cNvSpPr>
          <p:nvPr/>
        </p:nvSpPr>
        <p:spPr bwMode="auto">
          <a:xfrm>
            <a:off x="6521450" y="3733800"/>
            <a:ext cx="455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</a:p>
        </p:txBody>
      </p:sp>
      <p:grpSp>
        <p:nvGrpSpPr>
          <p:cNvPr id="9" name="Group 100"/>
          <p:cNvGrpSpPr>
            <a:grpSpLocks/>
          </p:cNvGrpSpPr>
          <p:nvPr/>
        </p:nvGrpSpPr>
        <p:grpSpPr bwMode="auto">
          <a:xfrm>
            <a:off x="4856163" y="3429000"/>
            <a:ext cx="1773237" cy="914400"/>
            <a:chOff x="3059" y="2160"/>
            <a:chExt cx="1117" cy="576"/>
          </a:xfrm>
        </p:grpSpPr>
        <p:sp>
          <p:nvSpPr>
            <p:cNvPr id="365588" name="Text Box 49"/>
            <p:cNvSpPr txBox="1">
              <a:spLocks noChangeArrowheads="1"/>
            </p:cNvSpPr>
            <p:nvPr/>
          </p:nvSpPr>
          <p:spPr bwMode="auto">
            <a:xfrm>
              <a:off x="3059" y="2371"/>
              <a:ext cx="2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  <p:sp>
          <p:nvSpPr>
            <p:cNvPr id="365589" name="Line 61"/>
            <p:cNvSpPr>
              <a:spLocks noChangeShapeType="1"/>
            </p:cNvSpPr>
            <p:nvPr/>
          </p:nvSpPr>
          <p:spPr bwMode="auto">
            <a:xfrm flipH="1">
              <a:off x="3216" y="2160"/>
              <a:ext cx="288" cy="28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5590" name="Line 62"/>
            <p:cNvSpPr>
              <a:spLocks noChangeShapeType="1"/>
            </p:cNvSpPr>
            <p:nvPr/>
          </p:nvSpPr>
          <p:spPr bwMode="auto">
            <a:xfrm>
              <a:off x="3696" y="2160"/>
              <a:ext cx="480" cy="336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876060" name="Text Box 92"/>
          <p:cNvSpPr txBox="1">
            <a:spLocks noChangeArrowheads="1"/>
          </p:cNvSpPr>
          <p:nvPr/>
        </p:nvSpPr>
        <p:spPr bwMode="auto">
          <a:xfrm>
            <a:off x="749617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d   a </a:t>
            </a:r>
          </a:p>
        </p:txBody>
      </p:sp>
      <p:sp>
        <p:nvSpPr>
          <p:cNvPr id="1876062" name="Text Box 94"/>
          <p:cNvSpPr txBox="1">
            <a:spLocks noChangeArrowheads="1"/>
          </p:cNvSpPr>
          <p:nvPr/>
        </p:nvSpPr>
        <p:spPr bwMode="auto">
          <a:xfrm>
            <a:off x="4038600" y="6202363"/>
            <a:ext cx="18891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   a   e   a</a:t>
            </a:r>
          </a:p>
        </p:txBody>
      </p:sp>
      <p:sp>
        <p:nvSpPr>
          <p:cNvPr id="1876063" name="Text Box 95"/>
          <p:cNvSpPr txBox="1">
            <a:spLocks noChangeArrowheads="1"/>
          </p:cNvSpPr>
          <p:nvPr/>
        </p:nvSpPr>
        <p:spPr bwMode="auto">
          <a:xfrm>
            <a:off x="6003925" y="6200775"/>
            <a:ext cx="15049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  d   b </a:t>
            </a:r>
          </a:p>
        </p:txBody>
      </p:sp>
      <p:sp>
        <p:nvSpPr>
          <p:cNvPr id="1876064" name="Line 96"/>
          <p:cNvSpPr>
            <a:spLocks noChangeShapeType="1"/>
          </p:cNvSpPr>
          <p:nvPr/>
        </p:nvSpPr>
        <p:spPr bwMode="auto">
          <a:xfrm flipH="1" flipV="1">
            <a:off x="7434263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876065" name="Line 97"/>
          <p:cNvSpPr>
            <a:spLocks noChangeShapeType="1"/>
          </p:cNvSpPr>
          <p:nvPr/>
        </p:nvSpPr>
        <p:spPr bwMode="auto">
          <a:xfrm flipH="1" flipV="1">
            <a:off x="5943600" y="5791200"/>
            <a:ext cx="0" cy="1066800"/>
          </a:xfrm>
          <a:prstGeom prst="line">
            <a:avLst/>
          </a:prstGeom>
          <a:noFill/>
          <a:ln w="25400">
            <a:solidFill>
              <a:srgbClr val="00FF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5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760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6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760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75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58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2" dur="500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3" dur="500"/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" presetClass="exit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6" dur="500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7" dur="500"/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8760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8760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 nodeType="clickPar">
                      <p:stCondLst>
                        <p:cond delay="indefinite"/>
                      </p:stCondLst>
                      <p:childTnLst>
                        <p:par>
                          <p:cTn id="9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8760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 nodeType="clickPar">
                      <p:stCondLst>
                        <p:cond delay="indefinite"/>
                      </p:stCondLst>
                      <p:childTnLst>
                        <p:par>
                          <p:cTn id="9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xit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98" dur="500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9" dur="500"/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500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/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8760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5984" grpId="0"/>
      <p:bldP spid="1875996" grpId="0"/>
      <p:bldP spid="1876008" grpId="0"/>
      <p:bldP spid="1876009" grpId="0"/>
      <p:bldP spid="1876010" grpId="0"/>
      <p:bldP spid="1876010" grpId="1"/>
      <p:bldP spid="1876012" grpId="0"/>
      <p:bldP spid="1876012" grpId="1"/>
      <p:bldP spid="1876021" grpId="0"/>
      <p:bldP spid="1876060" grpId="0"/>
      <p:bldP spid="1876060" grpId="1"/>
      <p:bldP spid="1876062" grpId="0"/>
      <p:bldP spid="1876062" grpId="1"/>
      <p:bldP spid="1876063" grpId="0"/>
      <p:bldP spid="1876064" grpId="0" animBg="1"/>
      <p:bldP spid="1876065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grpSp>
        <p:nvGrpSpPr>
          <p:cNvPr id="366595" name="Group 3"/>
          <p:cNvGrpSpPr>
            <a:grpSpLocks/>
          </p:cNvGrpSpPr>
          <p:nvPr/>
        </p:nvGrpSpPr>
        <p:grpSpPr bwMode="auto">
          <a:xfrm>
            <a:off x="838200" y="381000"/>
            <a:ext cx="8340725" cy="1143000"/>
            <a:chOff x="528" y="240"/>
            <a:chExt cx="5254" cy="720"/>
          </a:xfrm>
        </p:grpSpPr>
        <p:grpSp>
          <p:nvGrpSpPr>
            <p:cNvPr id="366614" name="Group 4"/>
            <p:cNvGrpSpPr>
              <a:grpSpLocks/>
            </p:cNvGrpSpPr>
            <p:nvPr/>
          </p:nvGrpSpPr>
          <p:grpSpPr bwMode="auto">
            <a:xfrm>
              <a:off x="528" y="240"/>
              <a:ext cx="384" cy="720"/>
              <a:chOff x="1681" y="3025"/>
              <a:chExt cx="512" cy="1103"/>
            </a:xfrm>
          </p:grpSpPr>
          <p:grpSp>
            <p:nvGrpSpPr>
              <p:cNvPr id="366616" name="Group 5"/>
              <p:cNvGrpSpPr>
                <a:grpSpLocks/>
              </p:cNvGrpSpPr>
              <p:nvPr/>
            </p:nvGrpSpPr>
            <p:grpSpPr bwMode="auto">
              <a:xfrm>
                <a:off x="1681" y="3110"/>
                <a:ext cx="512" cy="1018"/>
                <a:chOff x="1681" y="3110"/>
                <a:chExt cx="512" cy="1018"/>
              </a:xfrm>
            </p:grpSpPr>
            <p:sp>
              <p:nvSpPr>
                <p:cNvPr id="366620" name="Freeform 6"/>
                <p:cNvSpPr>
                  <a:spLocks/>
                </p:cNvSpPr>
                <p:nvPr/>
              </p:nvSpPr>
              <p:spPr bwMode="auto">
                <a:xfrm>
                  <a:off x="1844" y="3167"/>
                  <a:ext cx="200" cy="222"/>
                </a:xfrm>
                <a:custGeom>
                  <a:avLst/>
                  <a:gdLst>
                    <a:gd name="T0" fmla="*/ 0 w 601"/>
                    <a:gd name="T1" fmla="*/ 0 h 667"/>
                    <a:gd name="T2" fmla="*/ 0 w 601"/>
                    <a:gd name="T3" fmla="*/ 0 h 667"/>
                    <a:gd name="T4" fmla="*/ 0 w 601"/>
                    <a:gd name="T5" fmla="*/ 0 h 667"/>
                    <a:gd name="T6" fmla="*/ 0 w 601"/>
                    <a:gd name="T7" fmla="*/ 0 h 667"/>
                    <a:gd name="T8" fmla="*/ 0 w 601"/>
                    <a:gd name="T9" fmla="*/ 0 h 667"/>
                    <a:gd name="T10" fmla="*/ 0 w 601"/>
                    <a:gd name="T11" fmla="*/ 0 h 667"/>
                    <a:gd name="T12" fmla="*/ 0 w 601"/>
                    <a:gd name="T13" fmla="*/ 0 h 667"/>
                    <a:gd name="T14" fmla="*/ 0 w 601"/>
                    <a:gd name="T15" fmla="*/ 0 h 667"/>
                    <a:gd name="T16" fmla="*/ 0 w 601"/>
                    <a:gd name="T17" fmla="*/ 0 h 667"/>
                    <a:gd name="T18" fmla="*/ 0 w 601"/>
                    <a:gd name="T19" fmla="*/ 0 h 667"/>
                    <a:gd name="T20" fmla="*/ 0 w 601"/>
                    <a:gd name="T21" fmla="*/ 0 h 667"/>
                    <a:gd name="T22" fmla="*/ 0 w 601"/>
                    <a:gd name="T23" fmla="*/ 0 h 667"/>
                    <a:gd name="T24" fmla="*/ 0 w 601"/>
                    <a:gd name="T25" fmla="*/ 0 h 667"/>
                    <a:gd name="T26" fmla="*/ 0 w 601"/>
                    <a:gd name="T27" fmla="*/ 0 h 667"/>
                    <a:gd name="T28" fmla="*/ 0 w 601"/>
                    <a:gd name="T29" fmla="*/ 0 h 667"/>
                    <a:gd name="T30" fmla="*/ 0 w 601"/>
                    <a:gd name="T31" fmla="*/ 0 h 667"/>
                    <a:gd name="T32" fmla="*/ 0 w 601"/>
                    <a:gd name="T33" fmla="*/ 0 h 667"/>
                    <a:gd name="T34" fmla="*/ 0 w 601"/>
                    <a:gd name="T35" fmla="*/ 0 h 667"/>
                    <a:gd name="T36" fmla="*/ 0 w 601"/>
                    <a:gd name="T37" fmla="*/ 0 h 667"/>
                    <a:gd name="T38" fmla="*/ 0 w 601"/>
                    <a:gd name="T39" fmla="*/ 0 h 667"/>
                    <a:gd name="T40" fmla="*/ 0 w 601"/>
                    <a:gd name="T41" fmla="*/ 0 h 667"/>
                    <a:gd name="T42" fmla="*/ 0 w 601"/>
                    <a:gd name="T43" fmla="*/ 0 h 667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1"/>
                    <a:gd name="T67" fmla="*/ 0 h 667"/>
                    <a:gd name="T68" fmla="*/ 601 w 601"/>
                    <a:gd name="T69" fmla="*/ 667 h 667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1" h="667">
                      <a:moveTo>
                        <a:pt x="313" y="154"/>
                      </a:moveTo>
                      <a:lnTo>
                        <a:pt x="260" y="85"/>
                      </a:lnTo>
                      <a:lnTo>
                        <a:pt x="187" y="34"/>
                      </a:lnTo>
                      <a:lnTo>
                        <a:pt x="121" y="0"/>
                      </a:lnTo>
                      <a:lnTo>
                        <a:pt x="68" y="9"/>
                      </a:lnTo>
                      <a:lnTo>
                        <a:pt x="30" y="47"/>
                      </a:lnTo>
                      <a:lnTo>
                        <a:pt x="0" y="163"/>
                      </a:lnTo>
                      <a:lnTo>
                        <a:pt x="12" y="296"/>
                      </a:lnTo>
                      <a:lnTo>
                        <a:pt x="43" y="423"/>
                      </a:lnTo>
                      <a:lnTo>
                        <a:pt x="78" y="522"/>
                      </a:lnTo>
                      <a:lnTo>
                        <a:pt x="143" y="625"/>
                      </a:lnTo>
                      <a:lnTo>
                        <a:pt x="200" y="667"/>
                      </a:lnTo>
                      <a:lnTo>
                        <a:pt x="278" y="667"/>
                      </a:lnTo>
                      <a:lnTo>
                        <a:pt x="356" y="638"/>
                      </a:lnTo>
                      <a:lnTo>
                        <a:pt x="396" y="564"/>
                      </a:lnTo>
                      <a:lnTo>
                        <a:pt x="417" y="471"/>
                      </a:lnTo>
                      <a:lnTo>
                        <a:pt x="409" y="355"/>
                      </a:lnTo>
                      <a:lnTo>
                        <a:pt x="592" y="368"/>
                      </a:lnTo>
                      <a:lnTo>
                        <a:pt x="601" y="317"/>
                      </a:lnTo>
                      <a:lnTo>
                        <a:pt x="392" y="296"/>
                      </a:lnTo>
                      <a:lnTo>
                        <a:pt x="339" y="176"/>
                      </a:lnTo>
                      <a:lnTo>
                        <a:pt x="313" y="15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21" name="Freeform 7"/>
                <p:cNvSpPr>
                  <a:spLocks/>
                </p:cNvSpPr>
                <p:nvPr/>
              </p:nvSpPr>
              <p:spPr bwMode="auto">
                <a:xfrm>
                  <a:off x="1681" y="3110"/>
                  <a:ext cx="231" cy="356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22" name="Freeform 8"/>
                <p:cNvSpPr>
                  <a:spLocks/>
                </p:cNvSpPr>
                <p:nvPr/>
              </p:nvSpPr>
              <p:spPr bwMode="auto">
                <a:xfrm>
                  <a:off x="1898" y="3405"/>
                  <a:ext cx="121" cy="335"/>
                </a:xfrm>
                <a:custGeom>
                  <a:avLst/>
                  <a:gdLst>
                    <a:gd name="T0" fmla="*/ 0 w 362"/>
                    <a:gd name="T1" fmla="*/ 0 h 1004"/>
                    <a:gd name="T2" fmla="*/ 0 w 362"/>
                    <a:gd name="T3" fmla="*/ 0 h 1004"/>
                    <a:gd name="T4" fmla="*/ 0 w 362"/>
                    <a:gd name="T5" fmla="*/ 0 h 1004"/>
                    <a:gd name="T6" fmla="*/ 0 w 362"/>
                    <a:gd name="T7" fmla="*/ 0 h 1004"/>
                    <a:gd name="T8" fmla="*/ 0 w 362"/>
                    <a:gd name="T9" fmla="*/ 0 h 1004"/>
                    <a:gd name="T10" fmla="*/ 0 w 362"/>
                    <a:gd name="T11" fmla="*/ 0 h 1004"/>
                    <a:gd name="T12" fmla="*/ 0 w 362"/>
                    <a:gd name="T13" fmla="*/ 0 h 1004"/>
                    <a:gd name="T14" fmla="*/ 0 w 362"/>
                    <a:gd name="T15" fmla="*/ 0 h 1004"/>
                    <a:gd name="T16" fmla="*/ 0 w 362"/>
                    <a:gd name="T17" fmla="*/ 0 h 1004"/>
                    <a:gd name="T18" fmla="*/ 0 w 362"/>
                    <a:gd name="T19" fmla="*/ 0 h 1004"/>
                    <a:gd name="T20" fmla="*/ 0 w 362"/>
                    <a:gd name="T21" fmla="*/ 0 h 1004"/>
                    <a:gd name="T22" fmla="*/ 0 w 362"/>
                    <a:gd name="T23" fmla="*/ 0 h 1004"/>
                    <a:gd name="T24" fmla="*/ 0 w 362"/>
                    <a:gd name="T25" fmla="*/ 0 h 1004"/>
                    <a:gd name="T26" fmla="*/ 0 w 362"/>
                    <a:gd name="T27" fmla="*/ 0 h 1004"/>
                    <a:gd name="T28" fmla="*/ 0 w 362"/>
                    <a:gd name="T29" fmla="*/ 0 h 1004"/>
                    <a:gd name="T30" fmla="*/ 0 w 362"/>
                    <a:gd name="T31" fmla="*/ 0 h 1004"/>
                    <a:gd name="T32" fmla="*/ 0 w 362"/>
                    <a:gd name="T33" fmla="*/ 0 h 1004"/>
                    <a:gd name="T34" fmla="*/ 0 w 362"/>
                    <a:gd name="T35" fmla="*/ 0 h 1004"/>
                    <a:gd name="T36" fmla="*/ 0 w 362"/>
                    <a:gd name="T37" fmla="*/ 0 h 1004"/>
                    <a:gd name="T38" fmla="*/ 0 w 362"/>
                    <a:gd name="T39" fmla="*/ 0 h 1004"/>
                    <a:gd name="T40" fmla="*/ 0 w 362"/>
                    <a:gd name="T41" fmla="*/ 0 h 1004"/>
                    <a:gd name="T42" fmla="*/ 0 w 362"/>
                    <a:gd name="T43" fmla="*/ 0 h 1004"/>
                    <a:gd name="T44" fmla="*/ 0 w 362"/>
                    <a:gd name="T45" fmla="*/ 0 h 1004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362"/>
                    <a:gd name="T70" fmla="*/ 0 h 1004"/>
                    <a:gd name="T71" fmla="*/ 362 w 362"/>
                    <a:gd name="T72" fmla="*/ 1004 h 1004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362" h="1004">
                      <a:moveTo>
                        <a:pt x="22" y="78"/>
                      </a:moveTo>
                      <a:lnTo>
                        <a:pt x="36" y="27"/>
                      </a:lnTo>
                      <a:lnTo>
                        <a:pt x="92" y="0"/>
                      </a:lnTo>
                      <a:lnTo>
                        <a:pt x="143" y="0"/>
                      </a:lnTo>
                      <a:lnTo>
                        <a:pt x="209" y="39"/>
                      </a:lnTo>
                      <a:lnTo>
                        <a:pt x="271" y="129"/>
                      </a:lnTo>
                      <a:lnTo>
                        <a:pt x="314" y="223"/>
                      </a:lnTo>
                      <a:lnTo>
                        <a:pt x="335" y="350"/>
                      </a:lnTo>
                      <a:lnTo>
                        <a:pt x="354" y="500"/>
                      </a:lnTo>
                      <a:lnTo>
                        <a:pt x="362" y="645"/>
                      </a:lnTo>
                      <a:lnTo>
                        <a:pt x="362" y="833"/>
                      </a:lnTo>
                      <a:lnTo>
                        <a:pt x="335" y="949"/>
                      </a:lnTo>
                      <a:lnTo>
                        <a:pt x="288" y="991"/>
                      </a:lnTo>
                      <a:lnTo>
                        <a:pt x="205" y="1004"/>
                      </a:lnTo>
                      <a:lnTo>
                        <a:pt x="118" y="1001"/>
                      </a:lnTo>
                      <a:lnTo>
                        <a:pt x="74" y="949"/>
                      </a:lnTo>
                      <a:lnTo>
                        <a:pt x="49" y="860"/>
                      </a:lnTo>
                      <a:lnTo>
                        <a:pt x="26" y="770"/>
                      </a:lnTo>
                      <a:lnTo>
                        <a:pt x="9" y="607"/>
                      </a:lnTo>
                      <a:lnTo>
                        <a:pt x="0" y="424"/>
                      </a:lnTo>
                      <a:lnTo>
                        <a:pt x="0" y="210"/>
                      </a:lnTo>
                      <a:lnTo>
                        <a:pt x="22" y="116"/>
                      </a:lnTo>
                      <a:lnTo>
                        <a:pt x="22" y="7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23" name="Freeform 9"/>
                <p:cNvSpPr>
                  <a:spLocks/>
                </p:cNvSpPr>
                <p:nvPr/>
              </p:nvSpPr>
              <p:spPr bwMode="auto">
                <a:xfrm>
                  <a:off x="1954" y="3414"/>
                  <a:ext cx="184" cy="257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24" name="Freeform 10"/>
                <p:cNvSpPr>
                  <a:spLocks/>
                </p:cNvSpPr>
                <p:nvPr/>
              </p:nvSpPr>
              <p:spPr bwMode="auto">
                <a:xfrm>
                  <a:off x="1969" y="3706"/>
                  <a:ext cx="224" cy="415"/>
                </a:xfrm>
                <a:custGeom>
                  <a:avLst/>
                  <a:gdLst>
                    <a:gd name="T0" fmla="*/ 0 w 672"/>
                    <a:gd name="T1" fmla="*/ 0 h 1246"/>
                    <a:gd name="T2" fmla="*/ 0 w 672"/>
                    <a:gd name="T3" fmla="*/ 0 h 1246"/>
                    <a:gd name="T4" fmla="*/ 0 w 672"/>
                    <a:gd name="T5" fmla="*/ 0 h 1246"/>
                    <a:gd name="T6" fmla="*/ 0 w 672"/>
                    <a:gd name="T7" fmla="*/ 0 h 1246"/>
                    <a:gd name="T8" fmla="*/ 0 w 672"/>
                    <a:gd name="T9" fmla="*/ 0 h 1246"/>
                    <a:gd name="T10" fmla="*/ 0 w 672"/>
                    <a:gd name="T11" fmla="*/ 0 h 1246"/>
                    <a:gd name="T12" fmla="*/ 0 w 672"/>
                    <a:gd name="T13" fmla="*/ 0 h 1246"/>
                    <a:gd name="T14" fmla="*/ 0 w 672"/>
                    <a:gd name="T15" fmla="*/ 0 h 1246"/>
                    <a:gd name="T16" fmla="*/ 0 w 672"/>
                    <a:gd name="T17" fmla="*/ 0 h 1246"/>
                    <a:gd name="T18" fmla="*/ 0 w 672"/>
                    <a:gd name="T19" fmla="*/ 0 h 1246"/>
                    <a:gd name="T20" fmla="*/ 0 w 672"/>
                    <a:gd name="T21" fmla="*/ 0 h 1246"/>
                    <a:gd name="T22" fmla="*/ 0 w 672"/>
                    <a:gd name="T23" fmla="*/ 0 h 1246"/>
                    <a:gd name="T24" fmla="*/ 0 w 672"/>
                    <a:gd name="T25" fmla="*/ 0 h 1246"/>
                    <a:gd name="T26" fmla="*/ 0 w 672"/>
                    <a:gd name="T27" fmla="*/ 0 h 1246"/>
                    <a:gd name="T28" fmla="*/ 0 w 672"/>
                    <a:gd name="T29" fmla="*/ 0 h 1246"/>
                    <a:gd name="T30" fmla="*/ 0 w 672"/>
                    <a:gd name="T31" fmla="*/ 0 h 1246"/>
                    <a:gd name="T32" fmla="*/ 0 w 672"/>
                    <a:gd name="T33" fmla="*/ 0 h 1246"/>
                    <a:gd name="T34" fmla="*/ 0 w 672"/>
                    <a:gd name="T35" fmla="*/ 0 h 1246"/>
                    <a:gd name="T36" fmla="*/ 0 w 672"/>
                    <a:gd name="T37" fmla="*/ 0 h 1246"/>
                    <a:gd name="T38" fmla="*/ 0 w 672"/>
                    <a:gd name="T39" fmla="*/ 0 h 1246"/>
                    <a:gd name="T40" fmla="*/ 0 w 672"/>
                    <a:gd name="T41" fmla="*/ 0 h 1246"/>
                    <a:gd name="T42" fmla="*/ 0 w 672"/>
                    <a:gd name="T43" fmla="*/ 0 h 1246"/>
                    <a:gd name="T44" fmla="*/ 0 w 672"/>
                    <a:gd name="T45" fmla="*/ 0 h 1246"/>
                    <a:gd name="T46" fmla="*/ 0 w 672"/>
                    <a:gd name="T47" fmla="*/ 0 h 1246"/>
                    <a:gd name="T48" fmla="*/ 0 w 672"/>
                    <a:gd name="T49" fmla="*/ 0 h 1246"/>
                    <a:gd name="T50" fmla="*/ 0 w 672"/>
                    <a:gd name="T51" fmla="*/ 0 h 1246"/>
                    <a:gd name="T52" fmla="*/ 0 w 672"/>
                    <a:gd name="T53" fmla="*/ 0 h 1246"/>
                    <a:gd name="T54" fmla="*/ 0 w 672"/>
                    <a:gd name="T55" fmla="*/ 0 h 1246"/>
                    <a:gd name="T56" fmla="*/ 0 w 672"/>
                    <a:gd name="T57" fmla="*/ 0 h 1246"/>
                    <a:gd name="T58" fmla="*/ 0 w 672"/>
                    <a:gd name="T59" fmla="*/ 0 h 1246"/>
                    <a:gd name="T60" fmla="*/ 0 w 672"/>
                    <a:gd name="T61" fmla="*/ 0 h 1246"/>
                    <a:gd name="T62" fmla="*/ 0 w 672"/>
                    <a:gd name="T63" fmla="*/ 0 h 1246"/>
                    <a:gd name="T64" fmla="*/ 0 w 672"/>
                    <a:gd name="T65" fmla="*/ 0 h 1246"/>
                    <a:gd name="T66" fmla="*/ 0 w 672"/>
                    <a:gd name="T67" fmla="*/ 0 h 124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672"/>
                    <a:gd name="T103" fmla="*/ 0 h 1246"/>
                    <a:gd name="T104" fmla="*/ 672 w 672"/>
                    <a:gd name="T105" fmla="*/ 1246 h 124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672" h="1246">
                      <a:moveTo>
                        <a:pt x="77" y="0"/>
                      </a:moveTo>
                      <a:lnTo>
                        <a:pt x="17" y="0"/>
                      </a:lnTo>
                      <a:lnTo>
                        <a:pt x="0" y="89"/>
                      </a:lnTo>
                      <a:lnTo>
                        <a:pt x="43" y="142"/>
                      </a:lnTo>
                      <a:lnTo>
                        <a:pt x="182" y="266"/>
                      </a:lnTo>
                      <a:lnTo>
                        <a:pt x="305" y="424"/>
                      </a:lnTo>
                      <a:lnTo>
                        <a:pt x="384" y="587"/>
                      </a:lnTo>
                      <a:lnTo>
                        <a:pt x="395" y="693"/>
                      </a:lnTo>
                      <a:lnTo>
                        <a:pt x="392" y="771"/>
                      </a:lnTo>
                      <a:lnTo>
                        <a:pt x="357" y="946"/>
                      </a:lnTo>
                      <a:lnTo>
                        <a:pt x="313" y="1088"/>
                      </a:lnTo>
                      <a:lnTo>
                        <a:pt x="274" y="1170"/>
                      </a:lnTo>
                      <a:lnTo>
                        <a:pt x="265" y="1221"/>
                      </a:lnTo>
                      <a:lnTo>
                        <a:pt x="305" y="1221"/>
                      </a:lnTo>
                      <a:lnTo>
                        <a:pt x="365" y="1204"/>
                      </a:lnTo>
                      <a:lnTo>
                        <a:pt x="384" y="1208"/>
                      </a:lnTo>
                      <a:lnTo>
                        <a:pt x="510" y="1216"/>
                      </a:lnTo>
                      <a:lnTo>
                        <a:pt x="606" y="1246"/>
                      </a:lnTo>
                      <a:lnTo>
                        <a:pt x="640" y="1229"/>
                      </a:lnTo>
                      <a:lnTo>
                        <a:pt x="672" y="1164"/>
                      </a:lnTo>
                      <a:lnTo>
                        <a:pt x="640" y="1130"/>
                      </a:lnTo>
                      <a:lnTo>
                        <a:pt x="497" y="1126"/>
                      </a:lnTo>
                      <a:lnTo>
                        <a:pt x="395" y="1139"/>
                      </a:lnTo>
                      <a:lnTo>
                        <a:pt x="344" y="1164"/>
                      </a:lnTo>
                      <a:lnTo>
                        <a:pt x="352" y="1105"/>
                      </a:lnTo>
                      <a:lnTo>
                        <a:pt x="405" y="1014"/>
                      </a:lnTo>
                      <a:lnTo>
                        <a:pt x="448" y="874"/>
                      </a:lnTo>
                      <a:lnTo>
                        <a:pt x="484" y="754"/>
                      </a:lnTo>
                      <a:lnTo>
                        <a:pt x="457" y="617"/>
                      </a:lnTo>
                      <a:lnTo>
                        <a:pt x="418" y="471"/>
                      </a:lnTo>
                      <a:lnTo>
                        <a:pt x="339" y="304"/>
                      </a:lnTo>
                      <a:lnTo>
                        <a:pt x="226" y="150"/>
                      </a:lnTo>
                      <a:lnTo>
                        <a:pt x="130" y="38"/>
                      </a:lnTo>
                      <a:lnTo>
                        <a:pt x="77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25" name="Freeform 11"/>
                <p:cNvSpPr>
                  <a:spLocks/>
                </p:cNvSpPr>
                <p:nvPr/>
              </p:nvSpPr>
              <p:spPr bwMode="auto">
                <a:xfrm>
                  <a:off x="1828" y="3705"/>
                  <a:ext cx="151" cy="423"/>
                </a:xfrm>
                <a:custGeom>
                  <a:avLst/>
                  <a:gdLst>
                    <a:gd name="T0" fmla="*/ 0 w 453"/>
                    <a:gd name="T1" fmla="*/ 0 h 1270"/>
                    <a:gd name="T2" fmla="*/ 0 w 453"/>
                    <a:gd name="T3" fmla="*/ 0 h 1270"/>
                    <a:gd name="T4" fmla="*/ 0 w 453"/>
                    <a:gd name="T5" fmla="*/ 0 h 1270"/>
                    <a:gd name="T6" fmla="*/ 0 w 453"/>
                    <a:gd name="T7" fmla="*/ 0 h 1270"/>
                    <a:gd name="T8" fmla="*/ 0 w 453"/>
                    <a:gd name="T9" fmla="*/ 0 h 1270"/>
                    <a:gd name="T10" fmla="*/ 0 w 453"/>
                    <a:gd name="T11" fmla="*/ 0 h 1270"/>
                    <a:gd name="T12" fmla="*/ 0 w 453"/>
                    <a:gd name="T13" fmla="*/ 0 h 1270"/>
                    <a:gd name="T14" fmla="*/ 0 w 453"/>
                    <a:gd name="T15" fmla="*/ 0 h 1270"/>
                    <a:gd name="T16" fmla="*/ 0 w 453"/>
                    <a:gd name="T17" fmla="*/ 0 h 1270"/>
                    <a:gd name="T18" fmla="*/ 0 w 453"/>
                    <a:gd name="T19" fmla="*/ 0 h 1270"/>
                    <a:gd name="T20" fmla="*/ 0 w 453"/>
                    <a:gd name="T21" fmla="*/ 0 h 1270"/>
                    <a:gd name="T22" fmla="*/ 0 w 453"/>
                    <a:gd name="T23" fmla="*/ 0 h 1270"/>
                    <a:gd name="T24" fmla="*/ 0 w 453"/>
                    <a:gd name="T25" fmla="*/ 0 h 1270"/>
                    <a:gd name="T26" fmla="*/ 0 w 453"/>
                    <a:gd name="T27" fmla="*/ 0 h 1270"/>
                    <a:gd name="T28" fmla="*/ 0 w 453"/>
                    <a:gd name="T29" fmla="*/ 0 h 1270"/>
                    <a:gd name="T30" fmla="*/ 0 w 453"/>
                    <a:gd name="T31" fmla="*/ 0 h 1270"/>
                    <a:gd name="T32" fmla="*/ 0 w 453"/>
                    <a:gd name="T33" fmla="*/ 0 h 1270"/>
                    <a:gd name="T34" fmla="*/ 0 w 453"/>
                    <a:gd name="T35" fmla="*/ 0 h 1270"/>
                    <a:gd name="T36" fmla="*/ 0 w 453"/>
                    <a:gd name="T37" fmla="*/ 0 h 1270"/>
                    <a:gd name="T38" fmla="*/ 0 w 453"/>
                    <a:gd name="T39" fmla="*/ 0 h 1270"/>
                    <a:gd name="T40" fmla="*/ 0 w 453"/>
                    <a:gd name="T41" fmla="*/ 0 h 1270"/>
                    <a:gd name="T42" fmla="*/ 0 w 453"/>
                    <a:gd name="T43" fmla="*/ 0 h 1270"/>
                    <a:gd name="T44" fmla="*/ 0 w 453"/>
                    <a:gd name="T45" fmla="*/ 0 h 1270"/>
                    <a:gd name="T46" fmla="*/ 0 w 453"/>
                    <a:gd name="T47" fmla="*/ 0 h 1270"/>
                    <a:gd name="T48" fmla="*/ 0 w 453"/>
                    <a:gd name="T49" fmla="*/ 0 h 1270"/>
                    <a:gd name="T50" fmla="*/ 0 w 453"/>
                    <a:gd name="T51" fmla="*/ 0 h 1270"/>
                    <a:gd name="T52" fmla="*/ 0 w 453"/>
                    <a:gd name="T53" fmla="*/ 0 h 1270"/>
                    <a:gd name="T54" fmla="*/ 0 w 453"/>
                    <a:gd name="T55" fmla="*/ 0 h 1270"/>
                    <a:gd name="T56" fmla="*/ 0 w 453"/>
                    <a:gd name="T57" fmla="*/ 0 h 1270"/>
                    <a:gd name="T58" fmla="*/ 0 w 453"/>
                    <a:gd name="T59" fmla="*/ 0 h 1270"/>
                    <a:gd name="T60" fmla="*/ 0 w 453"/>
                    <a:gd name="T61" fmla="*/ 0 h 1270"/>
                    <a:gd name="T62" fmla="*/ 0 w 453"/>
                    <a:gd name="T63" fmla="*/ 0 h 127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53"/>
                    <a:gd name="T97" fmla="*/ 0 h 1270"/>
                    <a:gd name="T98" fmla="*/ 453 w 453"/>
                    <a:gd name="T99" fmla="*/ 1270 h 127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53" h="1270">
                      <a:moveTo>
                        <a:pt x="313" y="0"/>
                      </a:moveTo>
                      <a:lnTo>
                        <a:pt x="257" y="120"/>
                      </a:lnTo>
                      <a:lnTo>
                        <a:pt x="217" y="295"/>
                      </a:lnTo>
                      <a:lnTo>
                        <a:pt x="170" y="488"/>
                      </a:lnTo>
                      <a:lnTo>
                        <a:pt x="127" y="684"/>
                      </a:lnTo>
                      <a:lnTo>
                        <a:pt x="127" y="757"/>
                      </a:lnTo>
                      <a:lnTo>
                        <a:pt x="170" y="886"/>
                      </a:lnTo>
                      <a:lnTo>
                        <a:pt x="230" y="954"/>
                      </a:lnTo>
                      <a:lnTo>
                        <a:pt x="287" y="1040"/>
                      </a:lnTo>
                      <a:lnTo>
                        <a:pt x="327" y="1103"/>
                      </a:lnTo>
                      <a:lnTo>
                        <a:pt x="309" y="1133"/>
                      </a:lnTo>
                      <a:lnTo>
                        <a:pt x="209" y="1146"/>
                      </a:lnTo>
                      <a:lnTo>
                        <a:pt x="48" y="1171"/>
                      </a:lnTo>
                      <a:lnTo>
                        <a:pt x="0" y="1211"/>
                      </a:lnTo>
                      <a:lnTo>
                        <a:pt x="40" y="1245"/>
                      </a:lnTo>
                      <a:lnTo>
                        <a:pt x="131" y="1270"/>
                      </a:lnTo>
                      <a:lnTo>
                        <a:pt x="236" y="1219"/>
                      </a:lnTo>
                      <a:lnTo>
                        <a:pt x="313" y="1184"/>
                      </a:lnTo>
                      <a:lnTo>
                        <a:pt x="413" y="1171"/>
                      </a:lnTo>
                      <a:lnTo>
                        <a:pt x="453" y="1159"/>
                      </a:lnTo>
                      <a:lnTo>
                        <a:pt x="440" y="1116"/>
                      </a:lnTo>
                      <a:lnTo>
                        <a:pt x="327" y="1006"/>
                      </a:lnTo>
                      <a:lnTo>
                        <a:pt x="261" y="890"/>
                      </a:lnTo>
                      <a:lnTo>
                        <a:pt x="204" y="812"/>
                      </a:lnTo>
                      <a:lnTo>
                        <a:pt x="196" y="736"/>
                      </a:lnTo>
                      <a:lnTo>
                        <a:pt x="223" y="608"/>
                      </a:lnTo>
                      <a:lnTo>
                        <a:pt x="283" y="475"/>
                      </a:lnTo>
                      <a:lnTo>
                        <a:pt x="349" y="249"/>
                      </a:lnTo>
                      <a:lnTo>
                        <a:pt x="405" y="116"/>
                      </a:lnTo>
                      <a:lnTo>
                        <a:pt x="400" y="38"/>
                      </a:lnTo>
                      <a:lnTo>
                        <a:pt x="349" y="0"/>
                      </a:lnTo>
                      <a:lnTo>
                        <a:pt x="313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66617" name="Group 12"/>
              <p:cNvGrpSpPr>
                <a:grpSpLocks/>
              </p:cNvGrpSpPr>
              <p:nvPr/>
            </p:nvGrpSpPr>
            <p:grpSpPr bwMode="auto">
              <a:xfrm>
                <a:off x="1989" y="3025"/>
                <a:ext cx="93" cy="125"/>
                <a:chOff x="1989" y="3025"/>
                <a:chExt cx="93" cy="125"/>
              </a:xfrm>
            </p:grpSpPr>
            <p:sp>
              <p:nvSpPr>
                <p:cNvPr id="366618" name="Freeform 13"/>
                <p:cNvSpPr>
                  <a:spLocks/>
                </p:cNvSpPr>
                <p:nvPr/>
              </p:nvSpPr>
              <p:spPr bwMode="auto">
                <a:xfrm>
                  <a:off x="2007" y="3025"/>
                  <a:ext cx="75" cy="87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6619" name="Freeform 14"/>
                <p:cNvSpPr>
                  <a:spLocks/>
                </p:cNvSpPr>
                <p:nvPr/>
              </p:nvSpPr>
              <p:spPr bwMode="auto">
                <a:xfrm>
                  <a:off x="1989" y="3126"/>
                  <a:ext cx="23" cy="24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366615" name="Text Box 15"/>
            <p:cNvSpPr txBox="1">
              <a:spLocks noChangeArrowheads="1"/>
            </p:cNvSpPr>
            <p:nvPr/>
          </p:nvSpPr>
          <p:spPr bwMode="auto">
            <a:xfrm>
              <a:off x="1056" y="595"/>
              <a:ext cx="472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Determine the complete set of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</a:p>
          </p:txBody>
        </p:sp>
      </p:grpSp>
      <p:sp>
        <p:nvSpPr>
          <p:cNvPr id="1877013" name="Rectangle 21"/>
          <p:cNvSpPr>
            <a:spLocks noChangeArrowheads="1"/>
          </p:cNvSpPr>
          <p:nvPr/>
        </p:nvSpPr>
        <p:spPr bwMode="auto">
          <a:xfrm>
            <a:off x="923925" y="3382963"/>
            <a:ext cx="364172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T’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+1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j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 non-terminals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T’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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,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j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 [1,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]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sp>
        <p:nvSpPr>
          <p:cNvPr id="366597" name="Rectangle 22"/>
          <p:cNvSpPr>
            <a:spLocks noChangeArrowheads="1"/>
          </p:cNvSpPr>
          <p:nvPr/>
        </p:nvSpPr>
        <p:spPr bwMode="auto">
          <a:xfrm>
            <a:off x="381000" y="1858963"/>
            <a:ext cx="2819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</a:t>
            </a:r>
          </a:p>
        </p:txBody>
      </p:sp>
      <p:sp>
        <p:nvSpPr>
          <p:cNvPr id="366598" name="Rectangle 23"/>
          <p:cNvSpPr>
            <a:spLocks noChangeArrowheads="1"/>
          </p:cNvSpPr>
          <p:nvPr/>
        </p:nvSpPr>
        <p:spPr bwMode="auto">
          <a:xfrm>
            <a:off x="881063" y="2239963"/>
            <a:ext cx="32750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1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2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sp>
        <p:nvSpPr>
          <p:cNvPr id="1877016" name="Rectangle 24"/>
          <p:cNvSpPr>
            <a:spLocks noChangeArrowheads="1"/>
          </p:cNvSpPr>
          <p:nvPr/>
        </p:nvSpPr>
        <p:spPr bwMode="auto">
          <a:xfrm>
            <a:off x="457200" y="2849563"/>
            <a:ext cx="4191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</a:t>
            </a:r>
          </a:p>
        </p:txBody>
      </p:sp>
      <p:sp>
        <p:nvSpPr>
          <p:cNvPr id="1877017" name="Text Box 25"/>
          <p:cNvSpPr txBox="1">
            <a:spLocks noChangeArrowheads="1"/>
          </p:cNvSpPr>
          <p:nvPr/>
        </p:nvSpPr>
        <p:spPr bwMode="auto">
          <a:xfrm>
            <a:off x="517525" y="5048250"/>
            <a:ext cx="35750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</a:t>
            </a:r>
          </a:p>
        </p:txBody>
      </p:sp>
      <p:sp>
        <p:nvSpPr>
          <p:cNvPr id="1877018" name="Text Box 26"/>
          <p:cNvSpPr txBox="1">
            <a:spLocks noChangeArrowheads="1"/>
          </p:cNvSpPr>
          <p:nvPr/>
        </p:nvSpPr>
        <p:spPr bwMode="auto">
          <a:xfrm>
            <a:off x="3962400" y="5029200"/>
            <a:ext cx="39639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non-terminals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×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</p:txBody>
      </p:sp>
      <p:grpSp>
        <p:nvGrpSpPr>
          <p:cNvPr id="366602" name="Group 31"/>
          <p:cNvGrpSpPr>
            <a:grpSpLocks/>
          </p:cNvGrpSpPr>
          <p:nvPr/>
        </p:nvGrpSpPr>
        <p:grpSpPr bwMode="auto">
          <a:xfrm>
            <a:off x="5943600" y="3733800"/>
            <a:ext cx="1565275" cy="3124200"/>
            <a:chOff x="3744" y="2352"/>
            <a:chExt cx="986" cy="1968"/>
          </a:xfrm>
        </p:grpSpPr>
        <p:sp>
          <p:nvSpPr>
            <p:cNvPr id="366610" name="Text Box 27"/>
            <p:cNvSpPr txBox="1">
              <a:spLocks noChangeArrowheads="1"/>
            </p:cNvSpPr>
            <p:nvPr/>
          </p:nvSpPr>
          <p:spPr bwMode="auto">
            <a:xfrm>
              <a:off x="4108" y="2352"/>
              <a:ext cx="28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</a:p>
          </p:txBody>
        </p:sp>
        <p:sp>
          <p:nvSpPr>
            <p:cNvPr id="366611" name="Text Box 28"/>
            <p:cNvSpPr txBox="1">
              <a:spLocks noChangeArrowheads="1"/>
            </p:cNvSpPr>
            <p:nvPr/>
          </p:nvSpPr>
          <p:spPr bwMode="auto">
            <a:xfrm>
              <a:off x="3782" y="3906"/>
              <a:ext cx="94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  d   b </a:t>
              </a:r>
            </a:p>
          </p:txBody>
        </p:sp>
        <p:sp>
          <p:nvSpPr>
            <p:cNvPr id="366612" name="Line 29"/>
            <p:cNvSpPr>
              <a:spLocks noChangeShapeType="1"/>
            </p:cNvSpPr>
            <p:nvPr/>
          </p:nvSpPr>
          <p:spPr bwMode="auto">
            <a:xfrm flipH="1" flipV="1">
              <a:off x="4683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6613" name="Line 30"/>
            <p:cNvSpPr>
              <a:spLocks noChangeShapeType="1"/>
            </p:cNvSpPr>
            <p:nvPr/>
          </p:nvSpPr>
          <p:spPr bwMode="auto">
            <a:xfrm flipH="1" flipV="1">
              <a:off x="3744" y="3648"/>
              <a:ext cx="0" cy="672"/>
            </a:xfrm>
            <a:prstGeom prst="line">
              <a:avLst/>
            </a:prstGeom>
            <a:noFill/>
            <a:ln w="25400">
              <a:solidFill>
                <a:srgbClr val="00FF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66603" name="Text Box 32"/>
          <p:cNvSpPr txBox="1">
            <a:spLocks noChangeArrowheads="1"/>
          </p:cNvSpPr>
          <p:nvPr/>
        </p:nvSpPr>
        <p:spPr bwMode="auto">
          <a:xfrm>
            <a:off x="5699125" y="5657850"/>
            <a:ext cx="184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" name="Group 38"/>
          <p:cNvGrpSpPr>
            <a:grpSpLocks/>
          </p:cNvGrpSpPr>
          <p:nvPr/>
        </p:nvGrpSpPr>
        <p:grpSpPr bwMode="auto">
          <a:xfrm>
            <a:off x="5822950" y="3733800"/>
            <a:ext cx="1692275" cy="2408238"/>
            <a:chOff x="3668" y="2352"/>
            <a:chExt cx="1066" cy="1517"/>
          </a:xfrm>
        </p:grpSpPr>
        <p:sp>
          <p:nvSpPr>
            <p:cNvPr id="366608" name="Rectangle 36"/>
            <p:cNvSpPr>
              <a:spLocks noChangeArrowheads="1"/>
            </p:cNvSpPr>
            <p:nvPr/>
          </p:nvSpPr>
          <p:spPr bwMode="auto">
            <a:xfrm>
              <a:off x="3704" y="3504"/>
              <a:ext cx="10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i+1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...a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j</a:t>
              </a:r>
            </a:p>
          </p:txBody>
        </p:sp>
        <p:sp>
          <p:nvSpPr>
            <p:cNvPr id="366609" name="Text Box 37"/>
            <p:cNvSpPr txBox="1">
              <a:spLocks noChangeArrowheads="1"/>
            </p:cNvSpPr>
            <p:nvPr/>
          </p:nvSpPr>
          <p:spPr bwMode="auto">
            <a:xfrm>
              <a:off x="3668" y="2352"/>
              <a:ext cx="5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T’=</a:t>
              </a:r>
            </a:p>
          </p:txBody>
        </p:sp>
      </p:grpSp>
      <p:grpSp>
        <p:nvGrpSpPr>
          <p:cNvPr id="8" name="Group 43"/>
          <p:cNvGrpSpPr>
            <a:grpSpLocks/>
          </p:cNvGrpSpPr>
          <p:nvPr/>
        </p:nvGrpSpPr>
        <p:grpSpPr bwMode="auto">
          <a:xfrm>
            <a:off x="4716463" y="5514975"/>
            <a:ext cx="4054475" cy="657225"/>
            <a:chOff x="2971" y="3474"/>
            <a:chExt cx="2554" cy="414"/>
          </a:xfrm>
        </p:grpSpPr>
        <p:sp>
          <p:nvSpPr>
            <p:cNvPr id="366606" name="Rectangle 40"/>
            <p:cNvSpPr>
              <a:spLocks noChangeArrowheads="1"/>
            </p:cNvSpPr>
            <p:nvPr/>
          </p:nvSpPr>
          <p:spPr bwMode="auto">
            <a:xfrm>
              <a:off x="2971" y="3474"/>
              <a:ext cx="8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...a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i-1</a:t>
              </a:r>
            </a:p>
          </p:txBody>
        </p:sp>
        <p:sp>
          <p:nvSpPr>
            <p:cNvPr id="366607" name="Rectangle 42"/>
            <p:cNvSpPr>
              <a:spLocks noChangeArrowheads="1"/>
            </p:cNvSpPr>
            <p:nvPr/>
          </p:nvSpPr>
          <p:spPr bwMode="auto">
            <a:xfrm>
              <a:off x="4633" y="3523"/>
              <a:ext cx="8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j+1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...a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70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70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770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8770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770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77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7016" grpId="0"/>
      <p:bldP spid="1877017" grpId="0"/>
      <p:bldP spid="1877018" grpId="0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034" name="Text Box 2"/>
          <p:cNvSpPr txBox="1">
            <a:spLocks noChangeArrowheads="1"/>
          </p:cNvSpPr>
          <p:nvPr/>
        </p:nvSpPr>
        <p:spPr bwMode="auto">
          <a:xfrm>
            <a:off x="381000" y="1541463"/>
            <a:ext cx="8534400" cy="4524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Ingredients: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>
                <a:solidFill>
                  <a:srgbClr val="FFC000"/>
                </a:solidFill>
              </a:rPr>
              <a:t>Instances: </a:t>
            </a:r>
            <a:br>
              <a:rPr lang="en-US" altLang="en-US" sz="2400" dirty="0">
                <a:solidFill>
                  <a:schemeClr val="accent1"/>
                </a:solidFill>
              </a:rPr>
            </a:br>
            <a:r>
              <a:rPr lang="en-US" altLang="en-US" sz="2400" dirty="0">
                <a:solidFill>
                  <a:srgbClr val="FFC000"/>
                </a:solidFill>
              </a:rPr>
              <a:t>    </a:t>
            </a:r>
            <a:r>
              <a:rPr lang="en-US" altLang="en-US" sz="2400" dirty="0"/>
              <a:t>The possible inputs to the problem. </a:t>
            </a:r>
            <a:endParaRPr lang="en-US" altLang="en-US" sz="2400" dirty="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2400" dirty="0">
                <a:solidFill>
                  <a:srgbClr val="FFC000"/>
                </a:solidFill>
              </a:rPr>
              <a:t>Solutions for Instance:</a:t>
            </a:r>
            <a:r>
              <a:rPr lang="en-US" altLang="en-US" sz="2400" dirty="0"/>
              <a:t> </a:t>
            </a:r>
            <a:br>
              <a:rPr lang="en-US" altLang="en-US" sz="2400" dirty="0"/>
            </a:br>
            <a:r>
              <a:rPr lang="en-US" altLang="en-US" sz="2400" dirty="0"/>
              <a:t>    Each instance has an exponentially large set of solutions. </a:t>
            </a:r>
            <a:endParaRPr lang="en-US" altLang="en-US" sz="2400" dirty="0">
              <a:solidFill>
                <a:schemeClr val="accent2"/>
              </a:solidFill>
            </a:endParaRPr>
          </a:p>
          <a:p>
            <a:pPr lvl="1" eaLnBrk="1" hangingPunct="1">
              <a:buFontTx/>
              <a:buChar char="•"/>
            </a:pPr>
            <a:r>
              <a:rPr lang="en-US" altLang="en-US" sz="2400" dirty="0">
                <a:solidFill>
                  <a:srgbClr val="FFC000"/>
                </a:solidFill>
              </a:rPr>
              <a:t>Cost of Solution:</a:t>
            </a:r>
            <a:r>
              <a:rPr lang="en-US" altLang="en-US" sz="2400" dirty="0"/>
              <a:t> </a:t>
            </a:r>
            <a:br>
              <a:rPr lang="en-US" altLang="en-US" sz="2400" dirty="0"/>
            </a:br>
            <a:r>
              <a:rPr lang="en-US" altLang="en-US" sz="2400" dirty="0"/>
              <a:t>    Each solution has an easy to compute cost or value. 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P</a:t>
            </a:r>
            <a:r>
              <a:rPr lang="en-US" altLang="en-US" sz="2400" dirty="0" err="1">
                <a:solidFill>
                  <a:srgbClr val="FFC000"/>
                </a:solidFill>
              </a:rPr>
              <a:t>ostCond</a:t>
            </a:r>
            <a:r>
              <a:rPr lang="en-US" altLang="en-US" sz="2400" dirty="0">
                <a:solidFill>
                  <a:srgbClr val="FFC000"/>
                </a:solidFill>
              </a:rPr>
              <a:t>: </a:t>
            </a:r>
            <a:br>
              <a:rPr lang="en-US" altLang="en-US" sz="2400" dirty="0"/>
            </a:br>
            <a:r>
              <a:rPr lang="en-US" altLang="en-US" sz="2400" dirty="0"/>
              <a:t>   The output is one of the valid solutions for the given instance</a:t>
            </a:r>
            <a:br>
              <a:rPr lang="en-US" altLang="en-US" sz="2400" dirty="0"/>
            </a:br>
            <a:r>
              <a:rPr lang="en-US" altLang="en-US" sz="2400" dirty="0"/>
              <a:t>   with optimal cost.  (minimum or maximum)</a:t>
            </a:r>
            <a:endParaRPr lang="en-US" altLang="en-US" sz="2400" dirty="0">
              <a:solidFill>
                <a:schemeClr val="accent2"/>
              </a:solidFill>
            </a:endParaRPr>
          </a:p>
          <a:p>
            <a:pPr lvl="1" eaLnBrk="1" hangingPunct="1">
              <a:buNone/>
            </a:pPr>
            <a:r>
              <a:rPr lang="en-US" altLang="en-US" sz="2400" dirty="0"/>
              <a:t>   The solution might not be unique.</a:t>
            </a:r>
          </a:p>
          <a:p>
            <a:pPr lvl="1" eaLnBrk="1" hangingPunct="1">
              <a:buFontTx/>
              <a:buChar char="•"/>
            </a:pPr>
            <a:endParaRPr lang="en-US" altLang="en-US" sz="2400" dirty="0">
              <a:solidFill>
                <a:schemeClr val="accent2"/>
              </a:solidFill>
            </a:endParaRPr>
          </a:p>
        </p:txBody>
      </p:sp>
      <p:sp>
        <p:nvSpPr>
          <p:cNvPr id="6147" name="Rectangle 3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4400">
                <a:solidFill>
                  <a:schemeClr val="tx2"/>
                </a:solidFill>
              </a:rPr>
              <a:t>Optimization Problems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120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20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20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1203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1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120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20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120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120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2034" grpId="0" uiExpand="1" build="p" bldLvl="2" autoUpdateAnimBg="0"/>
      <p:bldP spid="6147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931" name="Rectangle 3"/>
          <p:cNvSpPr>
            <a:spLocks noChangeArrowheads="1"/>
          </p:cNvSpPr>
          <p:nvPr/>
        </p:nvSpPr>
        <p:spPr bwMode="auto">
          <a:xfrm>
            <a:off x="533400" y="1447800"/>
            <a:ext cx="8001000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Construct a table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storing the cost of opt sol and bird’s advice.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each sub-instance.  </a:t>
            </a:r>
          </a:p>
        </p:txBody>
      </p:sp>
      <p:grpSp>
        <p:nvGrpSpPr>
          <p:cNvPr id="2" name="Group 50"/>
          <p:cNvGrpSpPr>
            <a:grpSpLocks/>
          </p:cNvGrpSpPr>
          <p:nvPr/>
        </p:nvGrpSpPr>
        <p:grpSpPr bwMode="auto">
          <a:xfrm>
            <a:off x="530225" y="2667000"/>
            <a:ext cx="2365375" cy="2819400"/>
            <a:chOff x="529703" y="2667000"/>
            <a:chExt cx="2365897" cy="2819400"/>
          </a:xfrm>
        </p:grpSpPr>
        <p:sp>
          <p:nvSpPr>
            <p:cNvPr id="367630" name="Text Box 3"/>
            <p:cNvSpPr txBox="1">
              <a:spLocks noChangeArrowheads="1"/>
            </p:cNvSpPr>
            <p:nvPr/>
          </p:nvSpPr>
          <p:spPr bwMode="auto">
            <a:xfrm>
              <a:off x="697562" y="3068360"/>
              <a:ext cx="2198038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Sub-Instances</a:t>
              </a: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5" name="Text Box 3"/>
            <p:cNvSpPr txBox="1">
              <a:spLocks noChangeArrowheads="1"/>
            </p:cNvSpPr>
            <p:nvPr/>
          </p:nvSpPr>
          <p:spPr bwMode="auto">
            <a:xfrm>
              <a:off x="529703" y="2667000"/>
              <a:ext cx="841561" cy="523875"/>
            </a:xfrm>
            <a:prstGeom prst="rect">
              <a:avLst/>
            </a:prstGeom>
            <a:noFill/>
            <a:ln w="25400">
              <a:noFill/>
              <a:miter lim="800000"/>
              <a:headEnd/>
              <a:tailEnd/>
            </a:ln>
            <a:effectLst/>
          </p:spPr>
          <p:txBody>
            <a:bodyPr wrap="none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dbl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Map</a:t>
              </a:r>
            </a:p>
          </p:txBody>
        </p:sp>
        <p:sp>
          <p:nvSpPr>
            <p:cNvPr id="367632" name="Text Box 3"/>
            <p:cNvSpPr txBox="1">
              <a:spLocks noChangeArrowheads="1"/>
            </p:cNvSpPr>
            <p:nvPr/>
          </p:nvSpPr>
          <p:spPr bwMode="auto">
            <a:xfrm>
              <a:off x="1220542" y="3972580"/>
              <a:ext cx="1300356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Indexes</a:t>
              </a: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7633" name="Text Box 3"/>
            <p:cNvSpPr txBox="1">
              <a:spLocks noChangeArrowheads="1"/>
            </p:cNvSpPr>
            <p:nvPr/>
          </p:nvSpPr>
          <p:spPr bwMode="auto">
            <a:xfrm>
              <a:off x="851139" y="4963180"/>
              <a:ext cx="1955985" cy="523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Cell of table</a:t>
              </a:r>
              <a:endPara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7634" name="Left-Right Arrow 37"/>
            <p:cNvSpPr>
              <a:spLocks noChangeArrowheads="1"/>
            </p:cNvSpPr>
            <p:nvPr/>
          </p:nvSpPr>
          <p:spPr bwMode="auto">
            <a:xfrm rot="5400000">
              <a:off x="1541212" y="36339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7635" name="Left-Right Arrow 39"/>
            <p:cNvSpPr>
              <a:spLocks noChangeArrowheads="1"/>
            </p:cNvSpPr>
            <p:nvPr/>
          </p:nvSpPr>
          <p:spPr bwMode="auto">
            <a:xfrm rot="5400000">
              <a:off x="1503112" y="4548353"/>
              <a:ext cx="486754" cy="342900"/>
            </a:xfrm>
            <a:prstGeom prst="leftRightArrow">
              <a:avLst>
                <a:gd name="adj1" fmla="val 50000"/>
                <a:gd name="adj2" fmla="val 49999"/>
              </a:avLst>
            </a:prstGeom>
            <a:noFill/>
            <a:ln w="25400" algn="ctr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cxnSp>
        <p:nvCxnSpPr>
          <p:cNvPr id="54" name="Straight Arrow Connector 53"/>
          <p:cNvCxnSpPr>
            <a:cxnSpLocks noChangeShapeType="1"/>
          </p:cNvCxnSpPr>
          <p:nvPr/>
        </p:nvCxnSpPr>
        <p:spPr bwMode="auto">
          <a:xfrm>
            <a:off x="3048000" y="2819400"/>
            <a:ext cx="2057400" cy="5334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67621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Table</a:t>
            </a:r>
          </a:p>
        </p:txBody>
      </p:sp>
      <p:sp>
        <p:nvSpPr>
          <p:cNvPr id="22" name="Rectangle 21"/>
          <p:cNvSpPr>
            <a:spLocks noChangeArrowheads="1"/>
          </p:cNvSpPr>
          <p:nvPr/>
        </p:nvSpPr>
        <p:spPr bwMode="auto">
          <a:xfrm>
            <a:off x="4740275" y="3073400"/>
            <a:ext cx="32146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T’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+1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.....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a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j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</a:t>
            </a:r>
          </a:p>
        </p:txBody>
      </p:sp>
      <p:sp>
        <p:nvSpPr>
          <p:cNvPr id="23" name="Rectangle 22"/>
          <p:cNvSpPr>
            <a:spLocks noChangeArrowheads="1"/>
          </p:cNvSpPr>
          <p:nvPr/>
        </p:nvSpPr>
        <p:spPr bwMode="auto">
          <a:xfrm>
            <a:off x="4610100" y="3962400"/>
            <a:ext cx="34671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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T’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  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,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j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  [1,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]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</p:txBody>
      </p:sp>
      <p:grpSp>
        <p:nvGrpSpPr>
          <p:cNvPr id="3" name="Group 40"/>
          <p:cNvGrpSpPr>
            <a:grpSpLocks/>
          </p:cNvGrpSpPr>
          <p:nvPr/>
        </p:nvGrpSpPr>
        <p:grpSpPr bwMode="auto">
          <a:xfrm>
            <a:off x="2854325" y="4632325"/>
            <a:ext cx="2403475" cy="2225675"/>
            <a:chOff x="2854574" y="4631822"/>
            <a:chExt cx="2403226" cy="2226178"/>
          </a:xfrm>
        </p:grpSpPr>
        <p:pic>
          <p:nvPicPr>
            <p:cNvPr id="367626" name="Picture 2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124200" y="5009202"/>
              <a:ext cx="2133600" cy="18487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7627" name="Text Box 25"/>
            <p:cNvSpPr txBox="1">
              <a:spLocks noChangeArrowheads="1"/>
            </p:cNvSpPr>
            <p:nvPr/>
          </p:nvSpPr>
          <p:spPr bwMode="auto">
            <a:xfrm>
              <a:off x="2854574" y="5786735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j</a:t>
              </a:r>
            </a:p>
          </p:txBody>
        </p:sp>
        <p:sp>
          <p:nvSpPr>
            <p:cNvPr id="367628" name="Text Box 25"/>
            <p:cNvSpPr txBox="1">
              <a:spLocks noChangeArrowheads="1"/>
            </p:cNvSpPr>
            <p:nvPr/>
          </p:nvSpPr>
          <p:spPr bwMode="auto">
            <a:xfrm>
              <a:off x="3200400" y="4648200"/>
              <a:ext cx="45878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T’</a:t>
              </a:r>
            </a:p>
          </p:txBody>
        </p:sp>
        <p:sp>
          <p:nvSpPr>
            <p:cNvPr id="367629" name="Text Box 25"/>
            <p:cNvSpPr txBox="1">
              <a:spLocks noChangeArrowheads="1"/>
            </p:cNvSpPr>
            <p:nvPr/>
          </p:nvSpPr>
          <p:spPr bwMode="auto">
            <a:xfrm>
              <a:off x="4258654" y="4631822"/>
              <a:ext cx="26962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cxnSp>
        <p:nvCxnSpPr>
          <p:cNvPr id="56" name="Straight Arrow Connector 55"/>
          <p:cNvCxnSpPr>
            <a:cxnSpLocks noChangeShapeType="1"/>
          </p:cNvCxnSpPr>
          <p:nvPr/>
        </p:nvCxnSpPr>
        <p:spPr bwMode="auto">
          <a:xfrm rot="5400000">
            <a:off x="2209800" y="3886200"/>
            <a:ext cx="3276600" cy="228600"/>
          </a:xfrm>
          <a:prstGeom prst="straightConnector1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49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04931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42" name="Picture 2" descr="parsingTabl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7200" y="76200"/>
            <a:ext cx="7943850" cy="6477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7"/>
          <p:cNvGrpSpPr>
            <a:grpSpLocks/>
          </p:cNvGrpSpPr>
          <p:nvPr/>
        </p:nvGrpSpPr>
        <p:grpSpPr bwMode="auto">
          <a:xfrm>
            <a:off x="457200" y="3733800"/>
            <a:ext cx="6783388" cy="2087563"/>
            <a:chOff x="288" y="2352"/>
            <a:chExt cx="4273" cy="1315"/>
          </a:xfrm>
        </p:grpSpPr>
        <p:sp>
          <p:nvSpPr>
            <p:cNvPr id="369674" name="Rectangle 8"/>
            <p:cNvSpPr>
              <a:spLocks noChangeArrowheads="1"/>
            </p:cNvSpPr>
            <p:nvPr/>
          </p:nvSpPr>
          <p:spPr bwMode="auto">
            <a:xfrm>
              <a:off x="405" y="2688"/>
              <a:ext cx="4156" cy="9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T’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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</a:t>
              </a:r>
              <a:r>
                <a:rPr kumimoji="0" lang="en-US" altLang="en-US" sz="3200" b="0" i="0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+1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.....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a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j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   non-terminals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T’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 </a:t>
              </a:r>
            </a:p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                                &amp; 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,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j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  [1,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]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</a:t>
              </a:r>
            </a:p>
          </p:txBody>
        </p:sp>
        <p:sp>
          <p:nvSpPr>
            <p:cNvPr id="369675" name="Rectangle 9"/>
            <p:cNvSpPr>
              <a:spLocks noChangeArrowheads="1"/>
            </p:cNvSpPr>
            <p:nvPr/>
          </p:nvSpPr>
          <p:spPr bwMode="auto">
            <a:xfrm>
              <a:off x="288" y="2352"/>
              <a:ext cx="26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</a:t>
              </a:r>
            </a:p>
          </p:txBody>
        </p:sp>
      </p:grpSp>
      <p:sp>
        <p:nvSpPr>
          <p:cNvPr id="369667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Running Time</a:t>
            </a:r>
          </a:p>
        </p:txBody>
      </p:sp>
      <p:sp>
        <p:nvSpPr>
          <p:cNvPr id="1879043" name="Text Box 3"/>
          <p:cNvSpPr txBox="1">
            <a:spLocks noChangeArrowheads="1"/>
          </p:cNvSpPr>
          <p:nvPr/>
        </p:nvSpPr>
        <p:spPr bwMode="auto">
          <a:xfrm>
            <a:off x="685800" y="1768475"/>
            <a:ext cx="856297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Running time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  # of sub-instances        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×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# bird answers 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(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non-terminals ×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3200" b="0" i="0" u="none" strike="noStrike" kern="1200" cap="none" spc="0" normalizeH="0" baseline="30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grpSp>
        <p:nvGrpSpPr>
          <p:cNvPr id="3" name="Group 4"/>
          <p:cNvGrpSpPr>
            <a:grpSpLocks/>
          </p:cNvGrpSpPr>
          <p:nvPr/>
        </p:nvGrpSpPr>
        <p:grpSpPr bwMode="auto">
          <a:xfrm>
            <a:off x="2209800" y="4724400"/>
            <a:ext cx="4911725" cy="762000"/>
            <a:chOff x="288" y="1872"/>
            <a:chExt cx="3094" cy="480"/>
          </a:xfrm>
        </p:grpSpPr>
        <p:sp>
          <p:nvSpPr>
            <p:cNvPr id="369672" name="Rectangle 5"/>
            <p:cNvSpPr>
              <a:spLocks noChangeArrowheads="1"/>
            </p:cNvSpPr>
            <p:nvPr/>
          </p:nvSpPr>
          <p:spPr bwMode="auto">
            <a:xfrm>
              <a:off x="720" y="1920"/>
              <a:ext cx="266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gives: First rule and split</a:t>
              </a:r>
            </a:p>
          </p:txBody>
        </p:sp>
        <p:pic>
          <p:nvPicPr>
            <p:cNvPr id="369673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" y="1872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879050" name="Rectangle 10"/>
          <p:cNvSpPr>
            <a:spLocks noChangeArrowheads="1"/>
          </p:cNvSpPr>
          <p:nvPr/>
        </p:nvSpPr>
        <p:spPr bwMode="auto">
          <a:xfrm>
            <a:off x="5832475" y="2743200"/>
            <a:ext cx="33115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×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# of rules ·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)</a:t>
            </a:r>
          </a:p>
        </p:txBody>
      </p:sp>
      <p:sp>
        <p:nvSpPr>
          <p:cNvPr id="1879051" name="Text Box 11"/>
          <p:cNvSpPr txBox="1">
            <a:spLocks noChangeArrowheads="1"/>
          </p:cNvSpPr>
          <p:nvPr/>
        </p:nvSpPr>
        <p:spPr bwMode="auto">
          <a:xfrm>
            <a:off x="4556125" y="6038850"/>
            <a:ext cx="1065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Done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790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79043">
                                            <p:txEl>
                                              <p:charRg st="15" end="7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79043">
                                            <p:txEl>
                                              <p:charRg st="72" end="10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790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790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79050" grpId="0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690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a Satisfying Assignment</a:t>
            </a:r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65125" y="1238250"/>
            <a:ext cx="7672388" cy="941388"/>
            <a:chOff x="230" y="780"/>
            <a:chExt cx="4833" cy="593"/>
          </a:xfrm>
        </p:grpSpPr>
        <p:sp>
          <p:nvSpPr>
            <p:cNvPr id="370732" name="Text Box 4"/>
            <p:cNvSpPr txBox="1">
              <a:spLocks noChangeArrowheads="1"/>
            </p:cNvSpPr>
            <p:nvPr/>
          </p:nvSpPr>
          <p:spPr bwMode="auto">
            <a:xfrm>
              <a:off x="384" y="1008"/>
              <a:ext cx="4679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</a:t>
              </a: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33" name="Line 5"/>
            <p:cNvSpPr>
              <a:spLocks noChangeShapeType="1"/>
            </p:cNvSpPr>
            <p:nvPr/>
          </p:nvSpPr>
          <p:spPr bwMode="auto">
            <a:xfrm>
              <a:off x="1833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34" name="Line 6"/>
            <p:cNvSpPr>
              <a:spLocks noChangeShapeType="1"/>
            </p:cNvSpPr>
            <p:nvPr/>
          </p:nvSpPr>
          <p:spPr bwMode="auto">
            <a:xfrm>
              <a:off x="3072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35" name="Line 7"/>
            <p:cNvSpPr>
              <a:spLocks noChangeShapeType="1"/>
            </p:cNvSpPr>
            <p:nvPr/>
          </p:nvSpPr>
          <p:spPr bwMode="auto">
            <a:xfrm>
              <a:off x="4809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36" name="Line 8"/>
            <p:cNvSpPr>
              <a:spLocks noChangeShapeType="1"/>
            </p:cNvSpPr>
            <p:nvPr/>
          </p:nvSpPr>
          <p:spPr bwMode="auto">
            <a:xfrm>
              <a:off x="873" y="1133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37" name="Text Box 9"/>
            <p:cNvSpPr txBox="1">
              <a:spLocks noChangeArrowheads="1"/>
            </p:cNvSpPr>
            <p:nvPr/>
          </p:nvSpPr>
          <p:spPr bwMode="auto">
            <a:xfrm>
              <a:off x="230" y="780"/>
              <a:ext cx="421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(input) consists of a circuit:</a:t>
              </a:r>
            </a:p>
          </p:txBody>
        </p:sp>
      </p:grpSp>
      <p:grpSp>
        <p:nvGrpSpPr>
          <p:cNvPr id="3" name="Group 10"/>
          <p:cNvGrpSpPr>
            <a:grpSpLocks/>
          </p:cNvGrpSpPr>
          <p:nvPr/>
        </p:nvGrpSpPr>
        <p:grpSpPr bwMode="auto">
          <a:xfrm>
            <a:off x="457200" y="3429000"/>
            <a:ext cx="7389813" cy="1047750"/>
            <a:chOff x="288" y="1788"/>
            <a:chExt cx="4655" cy="660"/>
          </a:xfrm>
        </p:grpSpPr>
        <p:sp>
          <p:nvSpPr>
            <p:cNvPr id="370730" name="Text Box 11"/>
            <p:cNvSpPr txBox="1">
              <a:spLocks noChangeArrowheads="1"/>
            </p:cNvSpPr>
            <p:nvPr/>
          </p:nvSpPr>
          <p:spPr bwMode="auto">
            <a:xfrm>
              <a:off x="288" y="1788"/>
              <a:ext cx="46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is an assignment of the variables.</a:t>
              </a:r>
            </a:p>
          </p:txBody>
        </p:sp>
        <p:sp>
          <p:nvSpPr>
            <p:cNvPr id="370731" name="Text Box 12"/>
            <p:cNvSpPr txBox="1">
              <a:spLocks noChangeArrowheads="1"/>
            </p:cNvSpPr>
            <p:nvPr/>
          </p:nvSpPr>
          <p:spPr bwMode="auto">
            <a:xfrm>
              <a:off x="384" y="2083"/>
              <a:ext cx="43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3"/>
          <p:cNvGrpSpPr>
            <a:grpSpLocks/>
          </p:cNvGrpSpPr>
          <p:nvPr/>
        </p:nvGrpSpPr>
        <p:grpSpPr bwMode="auto">
          <a:xfrm>
            <a:off x="1244600" y="2057400"/>
            <a:ext cx="6340475" cy="2500313"/>
            <a:chOff x="784" y="1296"/>
            <a:chExt cx="3994" cy="1575"/>
          </a:xfrm>
        </p:grpSpPr>
        <p:grpSp>
          <p:nvGrpSpPr>
            <p:cNvPr id="370722" name="Group 14"/>
            <p:cNvGrpSpPr>
              <a:grpSpLocks/>
            </p:cNvGrpSpPr>
            <p:nvPr/>
          </p:nvGrpSpPr>
          <p:grpSpPr bwMode="auto">
            <a:xfrm>
              <a:off x="784" y="1296"/>
              <a:ext cx="3994" cy="375"/>
              <a:chOff x="784" y="1296"/>
              <a:chExt cx="3994" cy="375"/>
            </a:xfrm>
          </p:grpSpPr>
          <p:grpSp>
            <p:nvGrpSpPr>
              <p:cNvPr id="370724" name="Group 15"/>
              <p:cNvGrpSpPr>
                <a:grpSpLocks/>
              </p:cNvGrpSpPr>
              <p:nvPr/>
            </p:nvGrpSpPr>
            <p:grpSpPr bwMode="auto">
              <a:xfrm>
                <a:off x="784" y="1296"/>
                <a:ext cx="464" cy="327"/>
                <a:chOff x="784" y="1296"/>
                <a:chExt cx="464" cy="327"/>
              </a:xfrm>
            </p:grpSpPr>
            <p:sp>
              <p:nvSpPr>
                <p:cNvPr id="370728" name="Text Box 16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true</a:t>
                  </a:r>
                </a:p>
              </p:txBody>
            </p:sp>
            <p:sp>
              <p:nvSpPr>
                <p:cNvPr id="370729" name="AutoShape 17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0725" name="Group 18"/>
              <p:cNvGrpSpPr>
                <a:grpSpLocks/>
              </p:cNvGrpSpPr>
              <p:nvPr/>
            </p:nvGrpSpPr>
            <p:grpSpPr bwMode="auto">
              <a:xfrm>
                <a:off x="4240" y="1344"/>
                <a:ext cx="538" cy="327"/>
                <a:chOff x="4240" y="1344"/>
                <a:chExt cx="538" cy="327"/>
              </a:xfrm>
            </p:grpSpPr>
            <p:sp>
              <p:nvSpPr>
                <p:cNvPr id="370726" name="AutoShape 19"/>
                <p:cNvSpPr>
                  <a:spLocks/>
                </p:cNvSpPr>
                <p:nvPr/>
              </p:nvSpPr>
              <p:spPr bwMode="auto">
                <a:xfrm rot="-5400000">
                  <a:off x="444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0727" name="Text Box 20"/>
                <p:cNvSpPr txBox="1">
                  <a:spLocks noChangeArrowheads="1"/>
                </p:cNvSpPr>
                <p:nvPr/>
              </p:nvSpPr>
              <p:spPr bwMode="auto">
                <a:xfrm>
                  <a:off x="4240" y="1344"/>
                  <a:ext cx="538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false</a:t>
                  </a:r>
                </a:p>
              </p:txBody>
            </p:sp>
          </p:grpSp>
        </p:grpSp>
        <p:sp>
          <p:nvSpPr>
            <p:cNvPr id="370723" name="Oval 21"/>
            <p:cNvSpPr>
              <a:spLocks noChangeArrowheads="1"/>
            </p:cNvSpPr>
            <p:nvPr/>
          </p:nvSpPr>
          <p:spPr bwMode="auto">
            <a:xfrm>
              <a:off x="1584" y="2487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8" name="Group 22"/>
          <p:cNvGrpSpPr>
            <a:grpSpLocks/>
          </p:cNvGrpSpPr>
          <p:nvPr/>
        </p:nvGrpSpPr>
        <p:grpSpPr bwMode="auto">
          <a:xfrm>
            <a:off x="1524000" y="2057400"/>
            <a:ext cx="6705600" cy="2514600"/>
            <a:chOff x="960" y="1296"/>
            <a:chExt cx="4224" cy="1584"/>
          </a:xfrm>
        </p:grpSpPr>
        <p:sp>
          <p:nvSpPr>
            <p:cNvPr id="370713" name="Oval 23"/>
            <p:cNvSpPr>
              <a:spLocks noChangeArrowheads="1"/>
            </p:cNvSpPr>
            <p:nvPr/>
          </p:nvSpPr>
          <p:spPr bwMode="auto">
            <a:xfrm>
              <a:off x="960" y="2496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14" name="Oval 24"/>
            <p:cNvSpPr>
              <a:spLocks noChangeArrowheads="1"/>
            </p:cNvSpPr>
            <p:nvPr/>
          </p:nvSpPr>
          <p:spPr bwMode="auto">
            <a:xfrm>
              <a:off x="2256" y="2496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0715" name="Group 25"/>
            <p:cNvGrpSpPr>
              <a:grpSpLocks/>
            </p:cNvGrpSpPr>
            <p:nvPr/>
          </p:nvGrpSpPr>
          <p:grpSpPr bwMode="auto">
            <a:xfrm>
              <a:off x="2512" y="1296"/>
              <a:ext cx="2672" cy="375"/>
              <a:chOff x="2512" y="1296"/>
              <a:chExt cx="2672" cy="375"/>
            </a:xfrm>
          </p:grpSpPr>
          <p:grpSp>
            <p:nvGrpSpPr>
              <p:cNvPr id="370716" name="Group 26"/>
              <p:cNvGrpSpPr>
                <a:grpSpLocks/>
              </p:cNvGrpSpPr>
              <p:nvPr/>
            </p:nvGrpSpPr>
            <p:grpSpPr bwMode="auto">
              <a:xfrm>
                <a:off x="2512" y="1296"/>
                <a:ext cx="464" cy="327"/>
                <a:chOff x="784" y="1296"/>
                <a:chExt cx="464" cy="327"/>
              </a:xfrm>
            </p:grpSpPr>
            <p:sp>
              <p:nvSpPr>
                <p:cNvPr id="370720" name="Text Box 27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true</a:t>
                  </a:r>
                </a:p>
              </p:txBody>
            </p:sp>
            <p:sp>
              <p:nvSpPr>
                <p:cNvPr id="370721" name="AutoShape 28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0717" name="Group 29"/>
              <p:cNvGrpSpPr>
                <a:grpSpLocks/>
              </p:cNvGrpSpPr>
              <p:nvPr/>
            </p:nvGrpSpPr>
            <p:grpSpPr bwMode="auto">
              <a:xfrm>
                <a:off x="4720" y="1344"/>
                <a:ext cx="464" cy="327"/>
                <a:chOff x="4720" y="1344"/>
                <a:chExt cx="464" cy="327"/>
              </a:xfrm>
            </p:grpSpPr>
            <p:sp>
              <p:nvSpPr>
                <p:cNvPr id="370718" name="Text Box 30"/>
                <p:cNvSpPr txBox="1">
                  <a:spLocks noChangeArrowheads="1"/>
                </p:cNvSpPr>
                <p:nvPr/>
              </p:nvSpPr>
              <p:spPr bwMode="auto">
                <a:xfrm>
                  <a:off x="4720" y="1344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true</a:t>
                  </a:r>
                </a:p>
              </p:txBody>
            </p:sp>
            <p:sp>
              <p:nvSpPr>
                <p:cNvPr id="370719" name="AutoShape 31"/>
                <p:cNvSpPr>
                  <a:spLocks/>
                </p:cNvSpPr>
                <p:nvPr/>
              </p:nvSpPr>
              <p:spPr bwMode="auto">
                <a:xfrm rot="-5400000">
                  <a:off x="492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12" name="Group 32"/>
          <p:cNvGrpSpPr>
            <a:grpSpLocks/>
          </p:cNvGrpSpPr>
          <p:nvPr/>
        </p:nvGrpSpPr>
        <p:grpSpPr bwMode="auto">
          <a:xfrm>
            <a:off x="1371600" y="2833688"/>
            <a:ext cx="7086600" cy="595312"/>
            <a:chOff x="864" y="1785"/>
            <a:chExt cx="4464" cy="375"/>
          </a:xfrm>
        </p:grpSpPr>
        <p:sp>
          <p:nvSpPr>
            <p:cNvPr id="370711" name="Text Box 33"/>
            <p:cNvSpPr txBox="1">
              <a:spLocks noChangeArrowheads="1"/>
            </p:cNvSpPr>
            <p:nvPr/>
          </p:nvSpPr>
          <p:spPr bwMode="auto">
            <a:xfrm>
              <a:off x="3184" y="1833"/>
              <a:ext cx="46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true</a:t>
              </a:r>
            </a:p>
          </p:txBody>
        </p:sp>
        <p:sp>
          <p:nvSpPr>
            <p:cNvPr id="370712" name="AutoShape 34"/>
            <p:cNvSpPr>
              <a:spLocks/>
            </p:cNvSpPr>
            <p:nvPr/>
          </p:nvSpPr>
          <p:spPr bwMode="auto">
            <a:xfrm rot="-5400000">
              <a:off x="3004" y="-355"/>
              <a:ext cx="183" cy="4464"/>
            </a:xfrm>
            <a:prstGeom prst="leftBrace">
              <a:avLst>
                <a:gd name="adj1" fmla="val 203279"/>
                <a:gd name="adj2" fmla="val 50000"/>
              </a:avLst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3" name="Group 35"/>
          <p:cNvGrpSpPr>
            <a:grpSpLocks/>
          </p:cNvGrpSpPr>
          <p:nvPr/>
        </p:nvGrpSpPr>
        <p:grpSpPr bwMode="auto">
          <a:xfrm>
            <a:off x="4267200" y="3352800"/>
            <a:ext cx="3581400" cy="2514600"/>
            <a:chOff x="2688" y="2112"/>
            <a:chExt cx="2256" cy="1584"/>
          </a:xfrm>
        </p:grpSpPr>
        <p:sp>
          <p:nvSpPr>
            <p:cNvPr id="370709" name="Oval 36"/>
            <p:cNvSpPr>
              <a:spLocks noChangeArrowheads="1"/>
            </p:cNvSpPr>
            <p:nvPr/>
          </p:nvSpPr>
          <p:spPr bwMode="auto">
            <a:xfrm>
              <a:off x="2688" y="3216"/>
              <a:ext cx="2256" cy="48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0710" name="Line 37"/>
            <p:cNvSpPr>
              <a:spLocks noChangeShapeType="1"/>
            </p:cNvSpPr>
            <p:nvPr/>
          </p:nvSpPr>
          <p:spPr bwMode="auto">
            <a:xfrm>
              <a:off x="3456" y="2112"/>
              <a:ext cx="288" cy="1056"/>
            </a:xfrm>
            <a:prstGeom prst="lin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38"/>
          <p:cNvGrpSpPr>
            <a:grpSpLocks/>
          </p:cNvGrpSpPr>
          <p:nvPr/>
        </p:nvGrpSpPr>
        <p:grpSpPr bwMode="auto">
          <a:xfrm>
            <a:off x="1371600" y="2438400"/>
            <a:ext cx="7239000" cy="609600"/>
            <a:chOff x="864" y="1536"/>
            <a:chExt cx="4560" cy="384"/>
          </a:xfrm>
        </p:grpSpPr>
        <p:grpSp>
          <p:nvGrpSpPr>
            <p:cNvPr id="370700" name="Group 39"/>
            <p:cNvGrpSpPr>
              <a:grpSpLocks/>
            </p:cNvGrpSpPr>
            <p:nvPr/>
          </p:nvGrpSpPr>
          <p:grpSpPr bwMode="auto">
            <a:xfrm>
              <a:off x="864" y="1545"/>
              <a:ext cx="1296" cy="375"/>
              <a:chOff x="864" y="1545"/>
              <a:chExt cx="1296" cy="375"/>
            </a:xfrm>
          </p:grpSpPr>
          <p:sp>
            <p:nvSpPr>
              <p:cNvPr id="370707" name="Text Box 40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true</a:t>
                </a:r>
              </a:p>
            </p:txBody>
          </p:sp>
          <p:sp>
            <p:nvSpPr>
              <p:cNvPr id="370708" name="AutoShape 41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0701" name="Group 42"/>
            <p:cNvGrpSpPr>
              <a:grpSpLocks/>
            </p:cNvGrpSpPr>
            <p:nvPr/>
          </p:nvGrpSpPr>
          <p:grpSpPr bwMode="auto">
            <a:xfrm>
              <a:off x="4128" y="1545"/>
              <a:ext cx="1296" cy="375"/>
              <a:chOff x="864" y="1545"/>
              <a:chExt cx="1296" cy="375"/>
            </a:xfrm>
          </p:grpSpPr>
          <p:sp>
            <p:nvSpPr>
              <p:cNvPr id="370705" name="Text Box 43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true</a:t>
                </a:r>
              </a:p>
            </p:txBody>
          </p:sp>
          <p:sp>
            <p:nvSpPr>
              <p:cNvPr id="370706" name="AutoShape 44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0702" name="Group 45"/>
            <p:cNvGrpSpPr>
              <a:grpSpLocks/>
            </p:cNvGrpSpPr>
            <p:nvPr/>
          </p:nvGrpSpPr>
          <p:grpSpPr bwMode="auto">
            <a:xfrm>
              <a:off x="2544" y="1536"/>
              <a:ext cx="1296" cy="375"/>
              <a:chOff x="864" y="1545"/>
              <a:chExt cx="1296" cy="375"/>
            </a:xfrm>
          </p:grpSpPr>
          <p:sp>
            <p:nvSpPr>
              <p:cNvPr id="370703" name="Text Box 46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true</a:t>
                </a:r>
              </a:p>
            </p:txBody>
          </p:sp>
          <p:sp>
            <p:nvSpPr>
              <p:cNvPr id="370704" name="AutoShape 47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62672" name="Rectangle 48"/>
          <p:cNvSpPr>
            <a:spLocks noChangeArrowheads="1"/>
          </p:cNvSpPr>
          <p:nvPr/>
        </p:nvSpPr>
        <p:spPr bwMode="auto">
          <a:xfrm>
            <a:off x="457200" y="4857750"/>
            <a:ext cx="8610600" cy="1314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a solution is </a:t>
            </a:r>
          </a:p>
          <a:p>
            <a:pPr marL="457200" marR="0" lvl="1" indent="0" algn="l" defTabSz="914400" rtl="0" eaLnBrk="1" fontAlgn="base" latinLnBrk="0" hangingPunct="1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1 if the assignment satisfies the circuit.</a:t>
            </a:r>
          </a:p>
          <a:p>
            <a:pPr marL="457200" marR="0" lvl="1" indent="0" algn="l" defTabSz="914400" rtl="0" eaLnBrk="1" fontAlgn="base" latinLnBrk="0" hangingPunct="1">
              <a:lnSpc>
                <a:spcPct val="5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0 if not.</a:t>
            </a:r>
          </a:p>
        </p:txBody>
      </p:sp>
      <p:sp>
        <p:nvSpPr>
          <p:cNvPr id="1562673" name="Rectangle 49"/>
          <p:cNvSpPr>
            <a:spLocks noChangeArrowheads="1"/>
          </p:cNvSpPr>
          <p:nvPr/>
        </p:nvSpPr>
        <p:spPr bwMode="auto">
          <a:xfrm>
            <a:off x="457200" y="6202363"/>
            <a:ext cx="868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goal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to find satisfying assignment.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0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26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626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626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5626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0690" grpId="0"/>
      <p:bldP spid="1562673" grpId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714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a Satisfying Assignment</a:t>
            </a:r>
          </a:p>
        </p:txBody>
      </p:sp>
      <p:sp>
        <p:nvSpPr>
          <p:cNvPr id="371715" name="Text Box 3"/>
          <p:cNvSpPr txBox="1">
            <a:spLocks noChangeArrowheads="1"/>
          </p:cNvSpPr>
          <p:nvPr/>
        </p:nvSpPr>
        <p:spPr bwMode="auto">
          <a:xfrm>
            <a:off x="609600" y="1600200"/>
            <a:ext cx="7427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1716" name="Line 4"/>
          <p:cNvSpPr>
            <a:spLocks noChangeShapeType="1"/>
          </p:cNvSpPr>
          <p:nvPr/>
        </p:nvSpPr>
        <p:spPr bwMode="auto">
          <a:xfrm>
            <a:off x="2909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1717" name="Line 5"/>
          <p:cNvSpPr>
            <a:spLocks noChangeShapeType="1"/>
          </p:cNvSpPr>
          <p:nvPr/>
        </p:nvSpPr>
        <p:spPr bwMode="auto">
          <a:xfrm>
            <a:off x="4876800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1718" name="Line 6"/>
          <p:cNvSpPr>
            <a:spLocks noChangeShapeType="1"/>
          </p:cNvSpPr>
          <p:nvPr/>
        </p:nvSpPr>
        <p:spPr bwMode="auto">
          <a:xfrm>
            <a:off x="76342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1719" name="Line 7"/>
          <p:cNvSpPr>
            <a:spLocks noChangeShapeType="1"/>
          </p:cNvSpPr>
          <p:nvPr/>
        </p:nvSpPr>
        <p:spPr bwMode="auto">
          <a:xfrm>
            <a:off x="1385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1720" name="Text Box 8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609600" y="2514600"/>
            <a:ext cx="3733800" cy="685800"/>
            <a:chOff x="384" y="1584"/>
            <a:chExt cx="2352" cy="432"/>
          </a:xfrm>
        </p:grpSpPr>
        <p:pic>
          <p:nvPicPr>
            <p:cNvPr id="371727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4" y="1584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71728" name="Text Box 11"/>
            <p:cNvSpPr txBox="1">
              <a:spLocks noChangeArrowheads="1"/>
            </p:cNvSpPr>
            <p:nvPr/>
          </p:nvSpPr>
          <p:spPr bwMode="auto">
            <a:xfrm>
              <a:off x="821" y="1584"/>
              <a:ext cx="191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Ask the little bird</a:t>
              </a:r>
            </a:p>
          </p:txBody>
        </p:sp>
      </p:grpSp>
      <p:sp>
        <p:nvSpPr>
          <p:cNvPr id="1563660" name="Text Box 12"/>
          <p:cNvSpPr txBox="1">
            <a:spLocks noChangeArrowheads="1"/>
          </p:cNvSpPr>
          <p:nvPr/>
        </p:nvSpPr>
        <p:spPr bwMode="auto">
          <a:xfrm>
            <a:off x="1751013" y="3078163"/>
            <a:ext cx="57705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Value of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in an optimal solution </a:t>
            </a:r>
          </a:p>
        </p:txBody>
      </p:sp>
      <p:sp>
        <p:nvSpPr>
          <p:cNvPr id="1563661" name="Text Box 13"/>
          <p:cNvSpPr txBox="1">
            <a:spLocks noChangeArrowheads="1"/>
          </p:cNvSpPr>
          <p:nvPr/>
        </p:nvSpPr>
        <p:spPr bwMode="auto">
          <a:xfrm>
            <a:off x="2422525" y="3600450"/>
            <a:ext cx="2419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 even better</a:t>
            </a:r>
          </a:p>
        </p:txBody>
      </p:sp>
      <p:sp>
        <p:nvSpPr>
          <p:cNvPr id="1563662" name="Text Box 14"/>
          <p:cNvSpPr txBox="1">
            <a:spLocks noChangeArrowheads="1"/>
          </p:cNvSpPr>
          <p:nvPr/>
        </p:nvSpPr>
        <p:spPr bwMode="auto">
          <a:xfrm>
            <a:off x="1752600" y="4068763"/>
            <a:ext cx="57705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Value of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in an optimal solution </a:t>
            </a:r>
          </a:p>
        </p:txBody>
      </p:sp>
      <p:sp>
        <p:nvSpPr>
          <p:cNvPr id="1563663" name="Text Box 15"/>
          <p:cNvSpPr txBox="1">
            <a:spLocks noChangeArrowheads="1"/>
          </p:cNvSpPr>
          <p:nvPr/>
        </p:nvSpPr>
        <p:spPr bwMode="auto">
          <a:xfrm>
            <a:off x="1371600" y="5181600"/>
            <a:ext cx="6499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now, suppose she answered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0.</a:t>
            </a:r>
          </a:p>
        </p:txBody>
      </p:sp>
      <p:sp>
        <p:nvSpPr>
          <p:cNvPr id="1563664" name="Text Box 16"/>
          <p:cNvSpPr txBox="1">
            <a:spLocks noChangeArrowheads="1"/>
          </p:cNvSpPr>
          <p:nvPr/>
        </p:nvSpPr>
        <p:spPr bwMode="auto">
          <a:xfrm>
            <a:off x="1355725" y="4591050"/>
            <a:ext cx="7038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will have to try both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0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1.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636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636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636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636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636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63660" grpId="0" autoUpdateAnimBg="0"/>
      <p:bldP spid="1563661" grpId="0" autoUpdateAnimBg="0"/>
      <p:bldP spid="1563662" grpId="0" autoUpdateAnimBg="0"/>
      <p:bldP spid="1563663" grpId="0" autoUpdateAnimBg="0"/>
      <p:bldP spid="1563664" grpId="0" autoUpdateAnimBg="0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738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a Satisfying Assignment</a:t>
            </a:r>
          </a:p>
        </p:txBody>
      </p:sp>
      <p:sp>
        <p:nvSpPr>
          <p:cNvPr id="372739" name="Text Box 3"/>
          <p:cNvSpPr txBox="1">
            <a:spLocks noChangeArrowheads="1"/>
          </p:cNvSpPr>
          <p:nvPr/>
        </p:nvSpPr>
        <p:spPr bwMode="auto">
          <a:xfrm>
            <a:off x="609600" y="1600200"/>
            <a:ext cx="7427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  <a:endParaRPr kumimoji="0" lang="en-US" alt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2740" name="Line 4"/>
          <p:cNvSpPr>
            <a:spLocks noChangeShapeType="1"/>
          </p:cNvSpPr>
          <p:nvPr/>
        </p:nvSpPr>
        <p:spPr bwMode="auto">
          <a:xfrm>
            <a:off x="2909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2741" name="Line 5"/>
          <p:cNvSpPr>
            <a:spLocks noChangeShapeType="1"/>
          </p:cNvSpPr>
          <p:nvPr/>
        </p:nvSpPr>
        <p:spPr bwMode="auto">
          <a:xfrm>
            <a:off x="4876800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2742" name="Line 6"/>
          <p:cNvSpPr>
            <a:spLocks noChangeShapeType="1"/>
          </p:cNvSpPr>
          <p:nvPr/>
        </p:nvSpPr>
        <p:spPr bwMode="auto">
          <a:xfrm>
            <a:off x="76342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2743" name="Line 7"/>
          <p:cNvSpPr>
            <a:spLocks noChangeShapeType="1"/>
          </p:cNvSpPr>
          <p:nvPr/>
        </p:nvSpPr>
        <p:spPr bwMode="auto">
          <a:xfrm>
            <a:off x="1385888" y="1798638"/>
            <a:ext cx="304800" cy="0"/>
          </a:xfrm>
          <a:prstGeom prst="line">
            <a:avLst/>
          </a:prstGeom>
          <a:noFill/>
          <a:ln w="25400">
            <a:solidFill>
              <a:srgbClr val="00FF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2744" name="Text Box 8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1219200" y="2057400"/>
            <a:ext cx="6340475" cy="1524000"/>
            <a:chOff x="784" y="1296"/>
            <a:chExt cx="3994" cy="960"/>
          </a:xfrm>
        </p:grpSpPr>
        <p:grpSp>
          <p:nvGrpSpPr>
            <p:cNvPr id="372759" name="Group 10"/>
            <p:cNvGrpSpPr>
              <a:grpSpLocks/>
            </p:cNvGrpSpPr>
            <p:nvPr/>
          </p:nvGrpSpPr>
          <p:grpSpPr bwMode="auto">
            <a:xfrm>
              <a:off x="864" y="1545"/>
              <a:ext cx="1296" cy="375"/>
              <a:chOff x="864" y="1545"/>
              <a:chExt cx="1296" cy="375"/>
            </a:xfrm>
          </p:grpSpPr>
          <p:sp>
            <p:nvSpPr>
              <p:cNvPr id="372768" name="Text Box 11"/>
              <p:cNvSpPr txBox="1">
                <a:spLocks noChangeArrowheads="1"/>
              </p:cNvSpPr>
              <p:nvPr/>
            </p:nvSpPr>
            <p:spPr bwMode="auto">
              <a:xfrm>
                <a:off x="1312" y="1593"/>
                <a:ext cx="46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true</a:t>
                </a:r>
              </a:p>
            </p:txBody>
          </p:sp>
          <p:sp>
            <p:nvSpPr>
              <p:cNvPr id="372769" name="AutoShape 12"/>
              <p:cNvSpPr>
                <a:spLocks/>
              </p:cNvSpPr>
              <p:nvPr/>
            </p:nvSpPr>
            <p:spPr bwMode="auto">
              <a:xfrm rot="-5400000">
                <a:off x="1444" y="965"/>
                <a:ext cx="135" cy="1296"/>
              </a:xfrm>
              <a:prstGeom prst="leftBrace">
                <a:avLst>
                  <a:gd name="adj1" fmla="val 8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2760" name="Group 13"/>
            <p:cNvGrpSpPr>
              <a:grpSpLocks/>
            </p:cNvGrpSpPr>
            <p:nvPr/>
          </p:nvGrpSpPr>
          <p:grpSpPr bwMode="auto">
            <a:xfrm>
              <a:off x="784" y="1296"/>
              <a:ext cx="3994" cy="375"/>
              <a:chOff x="784" y="1296"/>
              <a:chExt cx="3994" cy="375"/>
            </a:xfrm>
          </p:grpSpPr>
          <p:grpSp>
            <p:nvGrpSpPr>
              <p:cNvPr id="372762" name="Group 14"/>
              <p:cNvGrpSpPr>
                <a:grpSpLocks/>
              </p:cNvGrpSpPr>
              <p:nvPr/>
            </p:nvGrpSpPr>
            <p:grpSpPr bwMode="auto">
              <a:xfrm>
                <a:off x="784" y="1296"/>
                <a:ext cx="464" cy="327"/>
                <a:chOff x="784" y="1296"/>
                <a:chExt cx="464" cy="327"/>
              </a:xfrm>
            </p:grpSpPr>
            <p:sp>
              <p:nvSpPr>
                <p:cNvPr id="372766" name="Text Box 15"/>
                <p:cNvSpPr txBox="1">
                  <a:spLocks noChangeArrowheads="1"/>
                </p:cNvSpPr>
                <p:nvPr/>
              </p:nvSpPr>
              <p:spPr bwMode="auto">
                <a:xfrm>
                  <a:off x="784" y="1296"/>
                  <a:ext cx="464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true</a:t>
                  </a:r>
                </a:p>
              </p:txBody>
            </p:sp>
            <p:sp>
              <p:nvSpPr>
                <p:cNvPr id="372767" name="AutoShape 16"/>
                <p:cNvSpPr>
                  <a:spLocks/>
                </p:cNvSpPr>
                <p:nvPr/>
              </p:nvSpPr>
              <p:spPr bwMode="auto">
                <a:xfrm rot="-5400000">
                  <a:off x="984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2763" name="Group 17"/>
              <p:cNvGrpSpPr>
                <a:grpSpLocks/>
              </p:cNvGrpSpPr>
              <p:nvPr/>
            </p:nvGrpSpPr>
            <p:grpSpPr bwMode="auto">
              <a:xfrm>
                <a:off x="4240" y="1344"/>
                <a:ext cx="538" cy="327"/>
                <a:chOff x="4240" y="1344"/>
                <a:chExt cx="538" cy="327"/>
              </a:xfrm>
            </p:grpSpPr>
            <p:sp>
              <p:nvSpPr>
                <p:cNvPr id="372764" name="AutoShape 18"/>
                <p:cNvSpPr>
                  <a:spLocks/>
                </p:cNvSpPr>
                <p:nvPr/>
              </p:nvSpPr>
              <p:spPr bwMode="auto">
                <a:xfrm rot="-5400000">
                  <a:off x="4440" y="1224"/>
                  <a:ext cx="48" cy="288"/>
                </a:xfrm>
                <a:prstGeom prst="leftBrace">
                  <a:avLst>
                    <a:gd name="adj1" fmla="val 50000"/>
                    <a:gd name="adj2" fmla="val 50000"/>
                  </a:avLst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2765" name="Text Box 19"/>
                <p:cNvSpPr txBox="1">
                  <a:spLocks noChangeArrowheads="1"/>
                </p:cNvSpPr>
                <p:nvPr/>
              </p:nvSpPr>
              <p:spPr bwMode="auto">
                <a:xfrm>
                  <a:off x="4240" y="1344"/>
                  <a:ext cx="538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false</a:t>
                  </a:r>
                </a:p>
              </p:txBody>
            </p:sp>
          </p:grpSp>
        </p:grpSp>
        <p:sp>
          <p:nvSpPr>
            <p:cNvPr id="372761" name="Oval 20"/>
            <p:cNvSpPr>
              <a:spLocks noChangeArrowheads="1"/>
            </p:cNvSpPr>
            <p:nvPr/>
          </p:nvSpPr>
          <p:spPr bwMode="auto">
            <a:xfrm>
              <a:off x="1920" y="1872"/>
              <a:ext cx="76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372746" name="Text Box 21"/>
          <p:cNvSpPr txBox="1">
            <a:spLocks noChangeArrowheads="1"/>
          </p:cNvSpPr>
          <p:nvPr/>
        </p:nvSpPr>
        <p:spPr bwMode="auto">
          <a:xfrm>
            <a:off x="1260475" y="2990850"/>
            <a:ext cx="5129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Commit 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0 and simplify</a:t>
            </a:r>
          </a:p>
        </p:txBody>
      </p:sp>
      <p:pic>
        <p:nvPicPr>
          <p:cNvPr id="372747" name="Picture 22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2971800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" name="Group 23"/>
          <p:cNvGrpSpPr>
            <a:grpSpLocks/>
          </p:cNvGrpSpPr>
          <p:nvPr/>
        </p:nvGrpSpPr>
        <p:grpSpPr bwMode="auto">
          <a:xfrm>
            <a:off x="381000" y="3611563"/>
            <a:ext cx="6757988" cy="884237"/>
            <a:chOff x="240" y="2467"/>
            <a:chExt cx="4257" cy="557"/>
          </a:xfrm>
        </p:grpSpPr>
        <p:sp>
          <p:nvSpPr>
            <p:cNvPr id="372755" name="Text Box 24"/>
            <p:cNvSpPr txBox="1">
              <a:spLocks noChangeArrowheads="1"/>
            </p:cNvSpPr>
            <p:nvPr/>
          </p:nvSpPr>
          <p:spPr bwMode="auto">
            <a:xfrm>
              <a:off x="394" y="2659"/>
              <a:ext cx="410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                    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2756" name="Line 25"/>
            <p:cNvSpPr>
              <a:spLocks noChangeShapeType="1"/>
            </p:cNvSpPr>
            <p:nvPr/>
          </p:nvSpPr>
          <p:spPr bwMode="auto">
            <a:xfrm>
              <a:off x="3082" y="2784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2757" name="Line 26"/>
            <p:cNvSpPr>
              <a:spLocks noChangeShapeType="1"/>
            </p:cNvSpPr>
            <p:nvPr/>
          </p:nvSpPr>
          <p:spPr bwMode="auto">
            <a:xfrm>
              <a:off x="4272" y="2784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2758" name="Text Box 27"/>
            <p:cNvSpPr txBox="1">
              <a:spLocks noChangeArrowheads="1"/>
            </p:cNvSpPr>
            <p:nvPr/>
          </p:nvSpPr>
          <p:spPr bwMode="auto">
            <a:xfrm>
              <a:off x="240" y="2467"/>
              <a:ext cx="15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Sub-Instance:</a:t>
              </a:r>
            </a:p>
          </p:txBody>
        </p:sp>
      </p:grpSp>
      <p:grpSp>
        <p:nvGrpSpPr>
          <p:cNvPr id="8" name="Group 28"/>
          <p:cNvGrpSpPr>
            <a:grpSpLocks/>
          </p:cNvGrpSpPr>
          <p:nvPr/>
        </p:nvGrpSpPr>
        <p:grpSpPr bwMode="auto">
          <a:xfrm>
            <a:off x="457200" y="4591050"/>
            <a:ext cx="7035800" cy="1047750"/>
            <a:chOff x="288" y="3036"/>
            <a:chExt cx="4432" cy="660"/>
          </a:xfrm>
        </p:grpSpPr>
        <p:sp>
          <p:nvSpPr>
            <p:cNvPr id="372753" name="Text Box 29"/>
            <p:cNvSpPr txBox="1">
              <a:spLocks noChangeArrowheads="1"/>
            </p:cNvSpPr>
            <p:nvPr/>
          </p:nvSpPr>
          <p:spPr bwMode="auto">
            <a:xfrm>
              <a:off x="288" y="3036"/>
              <a:ext cx="29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Friend gives Sub-Solution: </a:t>
              </a:r>
            </a:p>
          </p:txBody>
        </p:sp>
        <p:sp>
          <p:nvSpPr>
            <p:cNvPr id="372754" name="Text Box 30"/>
            <p:cNvSpPr txBox="1">
              <a:spLocks noChangeArrowheads="1"/>
            </p:cNvSpPr>
            <p:nvPr/>
          </p:nvSpPr>
          <p:spPr bwMode="auto">
            <a:xfrm>
              <a:off x="384" y="3331"/>
              <a:ext cx="43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  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9" name="Group 31"/>
          <p:cNvGrpSpPr>
            <a:grpSpLocks/>
          </p:cNvGrpSpPr>
          <p:nvPr/>
        </p:nvGrpSpPr>
        <p:grpSpPr bwMode="auto">
          <a:xfrm>
            <a:off x="381000" y="5657850"/>
            <a:ext cx="7115175" cy="1047750"/>
            <a:chOff x="240" y="3564"/>
            <a:chExt cx="4482" cy="660"/>
          </a:xfrm>
        </p:grpSpPr>
        <p:sp>
          <p:nvSpPr>
            <p:cNvPr id="372751" name="Text Box 32"/>
            <p:cNvSpPr txBox="1">
              <a:spLocks noChangeArrowheads="1"/>
            </p:cNvSpPr>
            <p:nvPr/>
          </p:nvSpPr>
          <p:spPr bwMode="auto">
            <a:xfrm>
              <a:off x="240" y="3564"/>
              <a:ext cx="158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Our Solution: </a:t>
              </a:r>
            </a:p>
          </p:txBody>
        </p:sp>
        <p:sp>
          <p:nvSpPr>
            <p:cNvPr id="372752" name="Text Box 33"/>
            <p:cNvSpPr txBox="1">
              <a:spLocks noChangeArrowheads="1"/>
            </p:cNvSpPr>
            <p:nvPr/>
          </p:nvSpPr>
          <p:spPr bwMode="auto">
            <a:xfrm>
              <a:off x="336" y="3859"/>
              <a:ext cx="438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0,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= 1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762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371600" y="4267200"/>
            <a:ext cx="7772400" cy="83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en-US" altLang="en-US" sz="2800"/>
              <a:t>In the end, some friend looks </a:t>
            </a:r>
            <a:br>
              <a:rPr lang="en-US" altLang="en-US" sz="2800"/>
            </a:br>
            <a:r>
              <a:rPr lang="en-US" altLang="en-US" sz="2800"/>
              <a:t>at each of the 2</a:t>
            </a:r>
            <a:r>
              <a:rPr lang="en-US" altLang="en-US" sz="2800" i="1" baseline="30000"/>
              <a:t>n</a:t>
            </a:r>
            <a:r>
              <a:rPr lang="en-US" altLang="en-US" sz="2800"/>
              <a:t> assignments, </a:t>
            </a:r>
          </a:p>
        </p:txBody>
      </p:sp>
      <p:sp>
        <p:nvSpPr>
          <p:cNvPr id="373763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3764" name="Group 4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3765" name="Group 5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3787" name="Oval 6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788" name="Oval 7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789" name="AutoShape 8"/>
              <p:cNvCxnSpPr>
                <a:cxnSpLocks noChangeShapeType="1"/>
                <a:stCxn id="373787" idx="4"/>
                <a:endCxn id="373788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790" name="Oval 9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791" name="Oval 10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792" name="Oval 11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793" name="AutoShape 12"/>
              <p:cNvCxnSpPr>
                <a:cxnSpLocks noChangeShapeType="1"/>
                <a:stCxn id="373790" idx="4"/>
                <a:endCxn id="373791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794" name="AutoShape 13"/>
              <p:cNvCxnSpPr>
                <a:cxnSpLocks noChangeShapeType="1"/>
                <a:stCxn id="373790" idx="4"/>
                <a:endCxn id="373792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795" name="AutoShape 14"/>
              <p:cNvCxnSpPr>
                <a:cxnSpLocks noChangeShapeType="1"/>
                <a:stCxn id="373788" idx="4"/>
                <a:endCxn id="373790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796" name="Oval 15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797" name="Oval 16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798" name="Oval 17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799" name="AutoShape 18"/>
              <p:cNvCxnSpPr>
                <a:cxnSpLocks noChangeShapeType="1"/>
                <a:stCxn id="373796" idx="4"/>
                <a:endCxn id="373797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0" name="AutoShape 19"/>
              <p:cNvCxnSpPr>
                <a:cxnSpLocks noChangeShapeType="1"/>
                <a:stCxn id="373796" idx="4"/>
                <a:endCxn id="373798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1" name="AutoShape 20"/>
              <p:cNvCxnSpPr>
                <a:cxnSpLocks noChangeShapeType="1"/>
                <a:stCxn id="373788" idx="4"/>
                <a:endCxn id="373796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02" name="Oval 21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803" name="AutoShape 22"/>
              <p:cNvCxnSpPr>
                <a:cxnSpLocks noChangeShapeType="1"/>
                <a:stCxn id="373787" idx="4"/>
                <a:endCxn id="373802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04" name="Oval 23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805" name="Oval 24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806" name="Oval 25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807" name="AutoShape 26"/>
              <p:cNvCxnSpPr>
                <a:cxnSpLocks noChangeShapeType="1"/>
                <a:stCxn id="373804" idx="4"/>
                <a:endCxn id="373805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8" name="AutoShape 27"/>
              <p:cNvCxnSpPr>
                <a:cxnSpLocks noChangeShapeType="1"/>
                <a:stCxn id="373804" idx="4"/>
                <a:endCxn id="373806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09" name="AutoShape 28"/>
              <p:cNvCxnSpPr>
                <a:cxnSpLocks noChangeShapeType="1"/>
                <a:stCxn id="373802" idx="4"/>
                <a:endCxn id="373804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3810" name="Oval 29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811" name="Oval 30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3812" name="Oval 31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3813" name="AutoShape 32"/>
              <p:cNvCxnSpPr>
                <a:cxnSpLocks noChangeShapeType="1"/>
                <a:stCxn id="373810" idx="4"/>
                <a:endCxn id="373811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14" name="AutoShape 33"/>
              <p:cNvCxnSpPr>
                <a:cxnSpLocks noChangeShapeType="1"/>
                <a:stCxn id="373810" idx="4"/>
                <a:endCxn id="373812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3815" name="AutoShape 34"/>
              <p:cNvCxnSpPr>
                <a:cxnSpLocks noChangeShapeType="1"/>
                <a:stCxn id="373802" idx="4"/>
                <a:endCxn id="373810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3766" name="Rectangle 35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373767" name="Text Box 36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68" name="Text Box 37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69" name="Rectangle 38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3770" name="Text Box 39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71" name="Text Box 40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72" name="Rectangle 41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73" name="Text Box 42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74" name="Text Box 43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75" name="Rectangle 44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76" name="Text Box 45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77" name="Text Box 46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78" name="Rectangle 47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3779" name="Text Box 48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80" name="Text Box 49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81" name="Rectangle 50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3782" name="Text Box 51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83" name="Text Box 52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84" name="Rectangle 53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3785" name="Text Box 54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3786" name="Text Box 55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4786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Memoization</a:t>
            </a:r>
          </a:p>
        </p:txBody>
      </p:sp>
      <p:sp>
        <p:nvSpPr>
          <p:cNvPr id="374787" name="Rectangle 3"/>
          <p:cNvSpPr>
            <a:spLocks noChangeArrowheads="1"/>
          </p:cNvSpPr>
          <p:nvPr/>
        </p:nvSpPr>
        <p:spPr bwMode="auto">
          <a:xfrm>
            <a:off x="1143000" y="1143000"/>
            <a:ext cx="87630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Assign one friend to each sub-instance.</a:t>
            </a:r>
          </a:p>
        </p:txBody>
      </p:sp>
      <p:pic>
        <p:nvPicPr>
          <p:cNvPr id="374788" name="Picture 4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6763" y="28956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74789" name="Group 5"/>
          <p:cNvGrpSpPr>
            <a:grpSpLocks/>
          </p:cNvGrpSpPr>
          <p:nvPr/>
        </p:nvGrpSpPr>
        <p:grpSpPr bwMode="auto">
          <a:xfrm>
            <a:off x="5105400" y="3200400"/>
            <a:ext cx="539750" cy="914400"/>
            <a:chOff x="3309" y="2976"/>
            <a:chExt cx="484" cy="1010"/>
          </a:xfrm>
        </p:grpSpPr>
        <p:sp>
          <p:nvSpPr>
            <p:cNvPr id="374937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938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39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0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1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2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3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4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5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6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7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8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49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50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51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0" name="Group 21"/>
          <p:cNvGrpSpPr>
            <a:grpSpLocks/>
          </p:cNvGrpSpPr>
          <p:nvPr/>
        </p:nvGrpSpPr>
        <p:grpSpPr bwMode="auto">
          <a:xfrm>
            <a:off x="4724400" y="4038600"/>
            <a:ext cx="539750" cy="914400"/>
            <a:chOff x="3309" y="2976"/>
            <a:chExt cx="484" cy="1010"/>
          </a:xfrm>
        </p:grpSpPr>
        <p:sp>
          <p:nvSpPr>
            <p:cNvPr id="374922" name="Freeform 2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923" name="Group 2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24" name="Freeform 2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5" name="Freeform 2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6" name="Freeform 2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7" name="Freeform 2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8" name="Freeform 2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9" name="Freeform 2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0" name="Freeform 3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1" name="Oval 3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2" name="Oval 3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3" name="Oval 3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4" name="Oval 3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5" name="Oval 3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36" name="Oval 3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1" name="Group 37"/>
          <p:cNvGrpSpPr>
            <a:grpSpLocks/>
          </p:cNvGrpSpPr>
          <p:nvPr/>
        </p:nvGrpSpPr>
        <p:grpSpPr bwMode="auto">
          <a:xfrm>
            <a:off x="4343400" y="4800600"/>
            <a:ext cx="539750" cy="914400"/>
            <a:chOff x="3309" y="2976"/>
            <a:chExt cx="484" cy="1010"/>
          </a:xfrm>
        </p:grpSpPr>
        <p:sp>
          <p:nvSpPr>
            <p:cNvPr id="374907" name="Freeform 3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908" name="Group 3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909" name="Freeform 4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0" name="Freeform 4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1" name="Freeform 4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2" name="Freeform 4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3" name="Freeform 4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4" name="Freeform 4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5" name="Freeform 4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6" name="Oval 4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7" name="Oval 4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8" name="Oval 4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19" name="Oval 5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0" name="Oval 5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21" name="Oval 5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2" name="Group 53"/>
          <p:cNvGrpSpPr>
            <a:grpSpLocks/>
          </p:cNvGrpSpPr>
          <p:nvPr/>
        </p:nvGrpSpPr>
        <p:grpSpPr bwMode="auto">
          <a:xfrm>
            <a:off x="4184650" y="5562600"/>
            <a:ext cx="539750" cy="914400"/>
            <a:chOff x="3309" y="2976"/>
            <a:chExt cx="484" cy="1010"/>
          </a:xfrm>
        </p:grpSpPr>
        <p:sp>
          <p:nvSpPr>
            <p:cNvPr id="374892" name="Freeform 5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93" name="Group 5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94" name="Freeform 5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5" name="Freeform 5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6" name="Freeform 5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7" name="Freeform 5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8" name="Freeform 6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9" name="Freeform 6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0" name="Freeform 6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1" name="Oval 6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2" name="Oval 6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3" name="Oval 6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4" name="Oval 6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5" name="Oval 6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906" name="Oval 6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3" name="Group 69"/>
          <p:cNvGrpSpPr>
            <a:grpSpLocks/>
          </p:cNvGrpSpPr>
          <p:nvPr/>
        </p:nvGrpSpPr>
        <p:grpSpPr bwMode="auto">
          <a:xfrm>
            <a:off x="3194050" y="4876800"/>
            <a:ext cx="539750" cy="914400"/>
            <a:chOff x="3309" y="2976"/>
            <a:chExt cx="484" cy="1010"/>
          </a:xfrm>
        </p:grpSpPr>
        <p:sp>
          <p:nvSpPr>
            <p:cNvPr id="374877" name="Freeform 7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78" name="Group 7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79" name="Freeform 7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0" name="Freeform 7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1" name="Freeform 7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2" name="Freeform 7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3" name="Freeform 7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4" name="Freeform 7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5" name="Freeform 7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6" name="Oval 7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7" name="Oval 8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8" name="Oval 8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89" name="Oval 8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0" name="Oval 8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91" name="Oval 8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4" name="Group 85"/>
          <p:cNvGrpSpPr>
            <a:grpSpLocks/>
          </p:cNvGrpSpPr>
          <p:nvPr/>
        </p:nvGrpSpPr>
        <p:grpSpPr bwMode="auto">
          <a:xfrm>
            <a:off x="3727450" y="4114800"/>
            <a:ext cx="539750" cy="914400"/>
            <a:chOff x="3309" y="2976"/>
            <a:chExt cx="484" cy="1010"/>
          </a:xfrm>
        </p:grpSpPr>
        <p:sp>
          <p:nvSpPr>
            <p:cNvPr id="374862" name="Freeform 8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63" name="Group 8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64" name="Freeform 8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5" name="Freeform 8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6" name="Freeform 9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7" name="Freeform 9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8" name="Freeform 9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9" name="Freeform 9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0" name="Freeform 9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1" name="Oval 9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2" name="Oval 9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3" name="Oval 9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4" name="Oval 9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5" name="Oval 9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76" name="Oval 10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5" name="Group 101"/>
          <p:cNvGrpSpPr>
            <a:grpSpLocks/>
          </p:cNvGrpSpPr>
          <p:nvPr/>
        </p:nvGrpSpPr>
        <p:grpSpPr bwMode="auto">
          <a:xfrm>
            <a:off x="4114800" y="3352800"/>
            <a:ext cx="539750" cy="914400"/>
            <a:chOff x="3309" y="2976"/>
            <a:chExt cx="484" cy="1010"/>
          </a:xfrm>
        </p:grpSpPr>
        <p:sp>
          <p:nvSpPr>
            <p:cNvPr id="374847" name="Freeform 10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48" name="Group 10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49" name="Freeform 10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0" name="Freeform 10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1" name="Freeform 10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2" name="Freeform 10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3" name="Freeform 10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4" name="Freeform 10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5" name="Freeform 11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6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7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8" name="Oval 11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59" name="Oval 11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0" name="Oval 11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61" name="Oval 11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6" name="Group 117"/>
          <p:cNvGrpSpPr>
            <a:grpSpLocks/>
          </p:cNvGrpSpPr>
          <p:nvPr/>
        </p:nvGrpSpPr>
        <p:grpSpPr bwMode="auto">
          <a:xfrm>
            <a:off x="4267200" y="2590800"/>
            <a:ext cx="539750" cy="914400"/>
            <a:chOff x="3309" y="2976"/>
            <a:chExt cx="484" cy="1010"/>
          </a:xfrm>
        </p:grpSpPr>
        <p:sp>
          <p:nvSpPr>
            <p:cNvPr id="374832" name="Freeform 11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33" name="Group 11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34" name="Freeform 12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5" name="Freeform 12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6" name="Freeform 12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7" name="Freeform 12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8" name="Freeform 12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9" name="Freeform 12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0" name="Freeform 12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1" name="Oval 12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2" name="Oval 12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3" name="Oval 12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4" name="Oval 13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5" name="Oval 13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46" name="Oval 13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7" name="Group 133"/>
          <p:cNvGrpSpPr>
            <a:grpSpLocks/>
          </p:cNvGrpSpPr>
          <p:nvPr/>
        </p:nvGrpSpPr>
        <p:grpSpPr bwMode="auto">
          <a:xfrm>
            <a:off x="3352800" y="3276600"/>
            <a:ext cx="539750" cy="914400"/>
            <a:chOff x="3309" y="2976"/>
            <a:chExt cx="484" cy="1010"/>
          </a:xfrm>
        </p:grpSpPr>
        <p:sp>
          <p:nvSpPr>
            <p:cNvPr id="374817" name="Freeform 134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18" name="Group 135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19" name="Freeform 136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0" name="Freeform 137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1" name="Freeform 138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2" name="Freeform 139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3" name="Freeform 140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4" name="Freeform 141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5" name="Freeform 142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6" name="Oval 143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7" name="Oval 144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8" name="Oval 145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29" name="Oval 146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0" name="Oval 147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31" name="Oval 148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8" name="Group 149"/>
          <p:cNvGrpSpPr>
            <a:grpSpLocks/>
          </p:cNvGrpSpPr>
          <p:nvPr/>
        </p:nvGrpSpPr>
        <p:grpSpPr bwMode="auto">
          <a:xfrm>
            <a:off x="5480050" y="4876800"/>
            <a:ext cx="539750" cy="914400"/>
            <a:chOff x="3309" y="2976"/>
            <a:chExt cx="484" cy="1010"/>
          </a:xfrm>
        </p:grpSpPr>
        <p:sp>
          <p:nvSpPr>
            <p:cNvPr id="374802" name="Freeform 15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374803" name="Group 15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374804" name="Freeform 15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05" name="Freeform 15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06" name="Freeform 15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07" name="Freeform 15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08" name="Freeform 15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09" name="Freeform 15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0" name="Freeform 15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1" name="Oval 15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2" name="Oval 16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3" name="Oval 16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4" name="Oval 16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5" name="Oval 16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4816" name="Oval 16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374799" name="Group 165"/>
          <p:cNvGrpSpPr>
            <a:grpSpLocks/>
          </p:cNvGrpSpPr>
          <p:nvPr/>
        </p:nvGrpSpPr>
        <p:grpSpPr bwMode="auto">
          <a:xfrm>
            <a:off x="762000" y="1828800"/>
            <a:ext cx="7100888" cy="579438"/>
            <a:chOff x="480" y="1152"/>
            <a:chExt cx="4473" cy="365"/>
          </a:xfrm>
        </p:grpSpPr>
        <p:sp>
          <p:nvSpPr>
            <p:cNvPr id="374800" name="Rectangle 166"/>
            <p:cNvSpPr>
              <a:spLocks noChangeArrowheads="1"/>
            </p:cNvSpPr>
            <p:nvPr/>
          </p:nvSpPr>
          <p:spPr bwMode="auto">
            <a:xfrm>
              <a:off x="480" y="1152"/>
              <a:ext cx="43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“Which is the 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4801" name="Text Box 167"/>
            <p:cNvSpPr txBox="1">
              <a:spLocks noChangeArrowheads="1"/>
            </p:cNvSpPr>
            <p:nvPr/>
          </p:nvSpPr>
          <p:spPr bwMode="auto">
            <a:xfrm>
              <a:off x="4519" y="1152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</p:spTree>
  </p:cSld>
  <p:clrMapOvr>
    <a:masterClrMapping/>
  </p:clrMapOvr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810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sp>
        <p:nvSpPr>
          <p:cNvPr id="375811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grpSp>
        <p:nvGrpSpPr>
          <p:cNvPr id="375812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375815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375819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20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21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22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23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24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5816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375817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5818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375813" name="Text Box 15"/>
          <p:cNvSpPr txBox="1">
            <a:spLocks noChangeArrowheads="1"/>
          </p:cNvSpPr>
          <p:nvPr/>
        </p:nvSpPr>
        <p:spPr bwMode="auto">
          <a:xfrm>
            <a:off x="1676400" y="944563"/>
            <a:ext cx="75025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Determine the complete set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375814" name="Rectangle 17"/>
          <p:cNvSpPr>
            <a:spLocks noChangeArrowheads="1"/>
          </p:cNvSpPr>
          <p:nvPr/>
        </p:nvSpPr>
        <p:spPr bwMode="auto">
          <a:xfrm>
            <a:off x="914400" y="2057400"/>
            <a:ext cx="82296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Imagine running the recursive algorithm on it.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Determine the complete set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ever given to you, your friends, their friends, …</a:t>
            </a:r>
          </a:p>
        </p:txBody>
      </p:sp>
    </p:spTree>
  </p:cSld>
  <p:clrMapOvr>
    <a:masterClrMapping/>
  </p:clrMapOvr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834" name="Rectangle 2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sp>
        <p:nvSpPr>
          <p:cNvPr id="1897475" name="Rectangle 3"/>
          <p:cNvSpPr>
            <a:spLocks noChangeArrowheads="1"/>
          </p:cNvSpPr>
          <p:nvPr/>
        </p:nvSpPr>
        <p:spPr bwMode="auto">
          <a:xfrm>
            <a:off x="914400" y="1630363"/>
            <a:ext cx="754380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grpSp>
        <p:nvGrpSpPr>
          <p:cNvPr id="376836" name="Group 4"/>
          <p:cNvGrpSpPr>
            <a:grpSpLocks/>
          </p:cNvGrpSpPr>
          <p:nvPr/>
        </p:nvGrpSpPr>
        <p:grpSpPr bwMode="auto">
          <a:xfrm>
            <a:off x="838200" y="381000"/>
            <a:ext cx="609600" cy="1143000"/>
            <a:chOff x="1681" y="3025"/>
            <a:chExt cx="512" cy="1103"/>
          </a:xfrm>
        </p:grpSpPr>
        <p:grpSp>
          <p:nvGrpSpPr>
            <p:cNvPr id="376846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376850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51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52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53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54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55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76847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376848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6849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376837" name="Text Box 15"/>
          <p:cNvSpPr txBox="1">
            <a:spLocks noChangeArrowheads="1"/>
          </p:cNvSpPr>
          <p:nvPr/>
        </p:nvSpPr>
        <p:spPr bwMode="auto">
          <a:xfrm>
            <a:off x="1676400" y="992188"/>
            <a:ext cx="65738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Determine the complete set of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897490" name="Rectangle 18"/>
          <p:cNvSpPr>
            <a:spLocks noChangeArrowheads="1"/>
          </p:cNvSpPr>
          <p:nvPr/>
        </p:nvSpPr>
        <p:spPr bwMode="auto">
          <a:xfrm>
            <a:off x="609600" y="2727325"/>
            <a:ext cx="75438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Is this a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 </a:t>
            </a:r>
          </a:p>
        </p:txBody>
      </p:sp>
      <p:sp>
        <p:nvSpPr>
          <p:cNvPr id="1897491" name="Text Box 19"/>
          <p:cNvSpPr txBox="1">
            <a:spLocks noChangeArrowheads="1"/>
          </p:cNvSpPr>
          <p:nvPr/>
        </p:nvSpPr>
        <p:spPr bwMode="auto">
          <a:xfrm>
            <a:off x="7315200" y="4876800"/>
            <a:ext cx="73660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1897492" name="Text Box 20"/>
          <p:cNvSpPr txBox="1">
            <a:spLocks noChangeArrowheads="1"/>
          </p:cNvSpPr>
          <p:nvPr/>
        </p:nvSpPr>
        <p:spPr bwMode="auto">
          <a:xfrm>
            <a:off x="609600" y="2178050"/>
            <a:ext cx="7864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and 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and 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and 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sp>
        <p:nvSpPr>
          <p:cNvPr id="1897494" name="Text Box 22"/>
          <p:cNvSpPr txBox="1">
            <a:spLocks noChangeArrowheads="1"/>
          </p:cNvSpPr>
          <p:nvPr/>
        </p:nvSpPr>
        <p:spPr bwMode="auto">
          <a:xfrm>
            <a:off x="609600" y="3244850"/>
            <a:ext cx="519747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                               and 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</a:t>
            </a:r>
          </a:p>
        </p:txBody>
      </p:sp>
      <p:sp>
        <p:nvSpPr>
          <p:cNvPr id="1897495" name="Text Box 23"/>
          <p:cNvSpPr txBox="1">
            <a:spLocks noChangeArrowheads="1"/>
          </p:cNvSpPr>
          <p:nvPr/>
        </p:nvSpPr>
        <p:spPr bwMode="auto">
          <a:xfrm>
            <a:off x="1260475" y="3965575"/>
            <a:ext cx="69850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Commit to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=0,            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=1,          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=0,       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=1,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and simplify</a:t>
            </a:r>
          </a:p>
        </p:txBody>
      </p:sp>
      <p:pic>
        <p:nvPicPr>
          <p:cNvPr id="1897496" name="Picture 24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889375"/>
            <a:ext cx="635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7497" name="Text Box 25"/>
          <p:cNvSpPr txBox="1">
            <a:spLocks noChangeArrowheads="1"/>
          </p:cNvSpPr>
          <p:nvPr/>
        </p:nvSpPr>
        <p:spPr bwMode="auto">
          <a:xfrm>
            <a:off x="379413" y="5272088"/>
            <a:ext cx="42481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True for any subset of the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897498" name="Text Box 26"/>
          <p:cNvSpPr txBox="1">
            <a:spLocks noChangeArrowheads="1"/>
          </p:cNvSpPr>
          <p:nvPr/>
        </p:nvSpPr>
        <p:spPr bwMode="auto">
          <a:xfrm>
            <a:off x="1066800" y="5657850"/>
            <a:ext cx="8081963" cy="94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could be an exponential # of different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running time is exponential.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974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74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974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974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974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974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8974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974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974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9749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7490" grpId="0"/>
      <p:bldP spid="1897491" grpId="0"/>
      <p:bldP spid="1897492" grpId="0"/>
      <p:bldP spid="1897494" grpId="0"/>
      <p:bldP spid="1897495" grpId="0"/>
      <p:bldP spid="1897497" grpId="0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292" name="Text Box 4"/>
          <p:cNvSpPr txBox="1">
            <a:spLocks noChangeArrowheads="1"/>
          </p:cNvSpPr>
          <p:nvPr/>
        </p:nvSpPr>
        <p:spPr bwMode="auto">
          <a:xfrm>
            <a:off x="1219200" y="1371600"/>
            <a:ext cx="522072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We use it because it nicely demonstrates </a:t>
            </a:r>
            <a:br>
              <a:rPr lang="en-US" altLang="en-US" sz="2400" dirty="0"/>
            </a:br>
            <a:r>
              <a:rPr lang="en-US" altLang="en-US" sz="2400" dirty="0"/>
              <a:t>the concepts in a graphical way.</a:t>
            </a:r>
          </a:p>
        </p:txBody>
      </p:sp>
      <p:pic>
        <p:nvPicPr>
          <p:cNvPr id="8196" name="Picture 5" descr="j025089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2971800"/>
            <a:ext cx="3273425" cy="331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7" name="Picture 6" descr="j0336807"/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7600" y="3429000"/>
            <a:ext cx="2667000" cy="2546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8" name="Picture 7" descr="RockClimber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13538" y="3505200"/>
            <a:ext cx="2278062" cy="2327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le 57">
            <a:extLst>
              <a:ext uri="{FF2B5EF4-FFF2-40B4-BE49-F238E27FC236}">
                <a16:creationId xmlns:a16="http://schemas.microsoft.com/office/drawing/2014/main" id="{42F19F97-EDF2-46F8-968D-82D90AC0DE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42900"/>
            <a:ext cx="8153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Shortest Weighted path in Leveled Graph</a:t>
            </a:r>
          </a:p>
        </p:txBody>
      </p:sp>
      <p:sp>
        <p:nvSpPr>
          <p:cNvPr id="11" name="Rectangle 57">
            <a:extLst>
              <a:ext uri="{FF2B5EF4-FFF2-40B4-BE49-F238E27FC236}">
                <a16:creationId xmlns:a16="http://schemas.microsoft.com/office/drawing/2014/main" id="{FE47C7DF-529F-4CA7-83C9-5BC4B46C877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164205" y="-228600"/>
            <a:ext cx="9462766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Dynamic Programming Leveled Graph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92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2292" grpId="0"/>
      <p:bldP spid="9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858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1371600" y="4267200"/>
            <a:ext cx="7772400" cy="838200"/>
          </a:xfrm>
        </p:spPr>
        <p:txBody>
          <a:bodyPr/>
          <a:lstStyle/>
          <a:p>
            <a:pPr eaLnBrk="1" hangingPunct="1">
              <a:lnSpc>
                <a:spcPct val="90000"/>
              </a:lnSpc>
              <a:spcBef>
                <a:spcPct val="50000"/>
              </a:spcBef>
              <a:buFontTx/>
              <a:buNone/>
            </a:pPr>
            <a:r>
              <a:rPr lang="en-US" altLang="en-US" sz="2800"/>
              <a:t>In the end, some friend looks </a:t>
            </a:r>
            <a:br>
              <a:rPr lang="en-US" altLang="en-US" sz="2800"/>
            </a:br>
            <a:r>
              <a:rPr lang="en-US" altLang="en-US" sz="2800"/>
              <a:t>at each of the 2</a:t>
            </a:r>
            <a:r>
              <a:rPr lang="en-US" altLang="en-US" sz="2800" i="1" baseline="30000"/>
              <a:t>n</a:t>
            </a:r>
            <a:r>
              <a:rPr lang="en-US" altLang="en-US" sz="2800"/>
              <a:t> assignments, </a:t>
            </a:r>
          </a:p>
        </p:txBody>
      </p:sp>
      <p:sp>
        <p:nvSpPr>
          <p:cNvPr id="37785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7860" name="Group 4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7861" name="Group 5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7883" name="Oval 6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884" name="Oval 7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885" name="AutoShape 8"/>
              <p:cNvCxnSpPr>
                <a:cxnSpLocks noChangeShapeType="1"/>
                <a:stCxn id="377883" idx="4"/>
                <a:endCxn id="377884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86" name="Oval 9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887" name="Oval 10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888" name="Oval 11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889" name="AutoShape 12"/>
              <p:cNvCxnSpPr>
                <a:cxnSpLocks noChangeShapeType="1"/>
                <a:stCxn id="377886" idx="4"/>
                <a:endCxn id="377887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0" name="AutoShape 13"/>
              <p:cNvCxnSpPr>
                <a:cxnSpLocks noChangeShapeType="1"/>
                <a:stCxn id="377886" idx="4"/>
                <a:endCxn id="377888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1" name="AutoShape 14"/>
              <p:cNvCxnSpPr>
                <a:cxnSpLocks noChangeShapeType="1"/>
                <a:stCxn id="377884" idx="4"/>
                <a:endCxn id="377886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92" name="Oval 15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893" name="Oval 16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894" name="Oval 17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895" name="AutoShape 18"/>
              <p:cNvCxnSpPr>
                <a:cxnSpLocks noChangeShapeType="1"/>
                <a:stCxn id="377892" idx="4"/>
                <a:endCxn id="377893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6" name="AutoShape 19"/>
              <p:cNvCxnSpPr>
                <a:cxnSpLocks noChangeShapeType="1"/>
                <a:stCxn id="377892" idx="4"/>
                <a:endCxn id="377894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897" name="AutoShape 20"/>
              <p:cNvCxnSpPr>
                <a:cxnSpLocks noChangeShapeType="1"/>
                <a:stCxn id="377884" idx="4"/>
                <a:endCxn id="377892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898" name="Oval 21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899" name="AutoShape 22"/>
              <p:cNvCxnSpPr>
                <a:cxnSpLocks noChangeShapeType="1"/>
                <a:stCxn id="377883" idx="4"/>
                <a:endCxn id="377898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900" name="Oval 23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901" name="Oval 24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902" name="Oval 25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903" name="AutoShape 26"/>
              <p:cNvCxnSpPr>
                <a:cxnSpLocks noChangeShapeType="1"/>
                <a:stCxn id="377900" idx="4"/>
                <a:endCxn id="377901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04" name="AutoShape 27"/>
              <p:cNvCxnSpPr>
                <a:cxnSpLocks noChangeShapeType="1"/>
                <a:stCxn id="377900" idx="4"/>
                <a:endCxn id="377902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05" name="AutoShape 28"/>
              <p:cNvCxnSpPr>
                <a:cxnSpLocks noChangeShapeType="1"/>
                <a:stCxn id="377898" idx="4"/>
                <a:endCxn id="377900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7906" name="Oval 29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907" name="Oval 30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7908" name="Oval 31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7909" name="AutoShape 32"/>
              <p:cNvCxnSpPr>
                <a:cxnSpLocks noChangeShapeType="1"/>
                <a:stCxn id="377906" idx="4"/>
                <a:endCxn id="377907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10" name="AutoShape 33"/>
              <p:cNvCxnSpPr>
                <a:cxnSpLocks noChangeShapeType="1"/>
                <a:stCxn id="377906" idx="4"/>
                <a:endCxn id="377908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7911" name="AutoShape 34"/>
              <p:cNvCxnSpPr>
                <a:cxnSpLocks noChangeShapeType="1"/>
                <a:stCxn id="377898" idx="4"/>
                <a:endCxn id="377906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7862" name="Rectangle 35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377863" name="Text Box 36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64" name="Text Box 37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65" name="Rectangle 38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7866" name="Text Box 39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67" name="Text Box 40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68" name="Rectangle 41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69" name="Text Box 42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70" name="Text Box 43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71" name="Rectangle 44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72" name="Text Box 45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73" name="Text Box 46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74" name="Rectangle 47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7875" name="Text Box 48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76" name="Text Box 49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77" name="Rectangle 50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7878" name="Text Box 51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79" name="Text Box 52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80" name="Rectangle 53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7881" name="Text Box 54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7882" name="Text Box 55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Speeding Up the Time</a:t>
            </a:r>
          </a:p>
        </p:txBody>
      </p:sp>
      <p:grpSp>
        <p:nvGrpSpPr>
          <p:cNvPr id="378883" name="Group 3"/>
          <p:cNvGrpSpPr>
            <a:grpSpLocks/>
          </p:cNvGrpSpPr>
          <p:nvPr/>
        </p:nvGrpSpPr>
        <p:grpSpPr bwMode="auto">
          <a:xfrm>
            <a:off x="4648200" y="1828800"/>
            <a:ext cx="2057400" cy="2286000"/>
            <a:chOff x="96" y="960"/>
            <a:chExt cx="1296" cy="1440"/>
          </a:xfrm>
        </p:grpSpPr>
        <p:sp>
          <p:nvSpPr>
            <p:cNvPr id="378940" name="Line 4"/>
            <p:cNvSpPr>
              <a:spLocks noChangeShapeType="1"/>
            </p:cNvSpPr>
            <p:nvPr/>
          </p:nvSpPr>
          <p:spPr bwMode="auto">
            <a:xfrm>
              <a:off x="144" y="1008"/>
              <a:ext cx="1248" cy="12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8941" name="Line 5"/>
            <p:cNvSpPr>
              <a:spLocks noChangeShapeType="1"/>
            </p:cNvSpPr>
            <p:nvPr/>
          </p:nvSpPr>
          <p:spPr bwMode="auto">
            <a:xfrm flipH="1">
              <a:off x="96" y="960"/>
              <a:ext cx="1104" cy="14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78884" name="Group 6"/>
          <p:cNvGrpSpPr>
            <a:grpSpLocks/>
          </p:cNvGrpSpPr>
          <p:nvPr/>
        </p:nvGrpSpPr>
        <p:grpSpPr bwMode="auto">
          <a:xfrm>
            <a:off x="2438400" y="3124200"/>
            <a:ext cx="533400" cy="762000"/>
            <a:chOff x="1584" y="1776"/>
            <a:chExt cx="336" cy="480"/>
          </a:xfrm>
        </p:grpSpPr>
        <p:sp>
          <p:nvSpPr>
            <p:cNvPr id="378938" name="Line 7"/>
            <p:cNvSpPr>
              <a:spLocks noChangeShapeType="1"/>
            </p:cNvSpPr>
            <p:nvPr/>
          </p:nvSpPr>
          <p:spPr bwMode="auto">
            <a:xfrm>
              <a:off x="1584" y="1776"/>
              <a:ext cx="336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8939" name="Line 8"/>
            <p:cNvSpPr>
              <a:spLocks noChangeShapeType="1"/>
            </p:cNvSpPr>
            <p:nvPr/>
          </p:nvSpPr>
          <p:spPr bwMode="auto">
            <a:xfrm flipH="1">
              <a:off x="1584" y="1776"/>
              <a:ext cx="24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78885" name="Group 9"/>
          <p:cNvGrpSpPr>
            <a:grpSpLocks/>
          </p:cNvGrpSpPr>
          <p:nvPr/>
        </p:nvGrpSpPr>
        <p:grpSpPr bwMode="auto">
          <a:xfrm>
            <a:off x="2438400" y="990600"/>
            <a:ext cx="4322763" cy="2667000"/>
            <a:chOff x="1200" y="1860"/>
            <a:chExt cx="2723" cy="1680"/>
          </a:xfrm>
        </p:grpSpPr>
        <p:grpSp>
          <p:nvGrpSpPr>
            <p:cNvPr id="378887" name="Group 10"/>
            <p:cNvGrpSpPr>
              <a:grpSpLocks/>
            </p:cNvGrpSpPr>
            <p:nvPr/>
          </p:nvGrpSpPr>
          <p:grpSpPr bwMode="auto">
            <a:xfrm>
              <a:off x="1296" y="2148"/>
              <a:ext cx="2568" cy="1392"/>
              <a:chOff x="240" y="1392"/>
              <a:chExt cx="5208" cy="2640"/>
            </a:xfrm>
          </p:grpSpPr>
          <p:sp>
            <p:nvSpPr>
              <p:cNvPr id="378909" name="Oval 11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10" name="Oval 12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11" name="AutoShape 13"/>
              <p:cNvCxnSpPr>
                <a:cxnSpLocks noChangeShapeType="1"/>
                <a:stCxn id="378909" idx="4"/>
                <a:endCxn id="378910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12" name="Oval 14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13" name="Oval 15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14" name="Oval 16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15" name="AutoShape 17"/>
              <p:cNvCxnSpPr>
                <a:cxnSpLocks noChangeShapeType="1"/>
                <a:stCxn id="378912" idx="4"/>
                <a:endCxn id="378913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16" name="AutoShape 18"/>
              <p:cNvCxnSpPr>
                <a:cxnSpLocks noChangeShapeType="1"/>
                <a:stCxn id="378912" idx="4"/>
                <a:endCxn id="378914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17" name="AutoShape 19"/>
              <p:cNvCxnSpPr>
                <a:cxnSpLocks noChangeShapeType="1"/>
                <a:stCxn id="378910" idx="4"/>
                <a:endCxn id="378912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18" name="Oval 20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19" name="Oval 21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20" name="Oval 22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21" name="AutoShape 23"/>
              <p:cNvCxnSpPr>
                <a:cxnSpLocks noChangeShapeType="1"/>
                <a:stCxn id="378918" idx="4"/>
                <a:endCxn id="378919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22" name="AutoShape 24"/>
              <p:cNvCxnSpPr>
                <a:cxnSpLocks noChangeShapeType="1"/>
                <a:stCxn id="378918" idx="4"/>
                <a:endCxn id="378920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23" name="AutoShape 25"/>
              <p:cNvCxnSpPr>
                <a:cxnSpLocks noChangeShapeType="1"/>
                <a:stCxn id="378910" idx="4"/>
                <a:endCxn id="378918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24" name="Oval 26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25" name="AutoShape 27"/>
              <p:cNvCxnSpPr>
                <a:cxnSpLocks noChangeShapeType="1"/>
                <a:stCxn id="378909" idx="4"/>
                <a:endCxn id="378924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26" name="Oval 28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27" name="Oval 29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28" name="Oval 30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29" name="AutoShape 31"/>
              <p:cNvCxnSpPr>
                <a:cxnSpLocks noChangeShapeType="1"/>
                <a:stCxn id="378926" idx="4"/>
                <a:endCxn id="378927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0" name="AutoShape 32"/>
              <p:cNvCxnSpPr>
                <a:cxnSpLocks noChangeShapeType="1"/>
                <a:stCxn id="378926" idx="4"/>
                <a:endCxn id="378928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1" name="AutoShape 33"/>
              <p:cNvCxnSpPr>
                <a:cxnSpLocks noChangeShapeType="1"/>
                <a:stCxn id="378924" idx="4"/>
                <a:endCxn id="378926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78932" name="Oval 34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33" name="Oval 35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78934" name="Oval 36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cxnSp>
            <p:nvCxnSpPr>
              <p:cNvPr id="378935" name="AutoShape 37"/>
              <p:cNvCxnSpPr>
                <a:cxnSpLocks noChangeShapeType="1"/>
                <a:stCxn id="378932" idx="4"/>
                <a:endCxn id="378933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6" name="AutoShape 38"/>
              <p:cNvCxnSpPr>
                <a:cxnSpLocks noChangeShapeType="1"/>
                <a:stCxn id="378932" idx="4"/>
                <a:endCxn id="378934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78937" name="AutoShape 39"/>
              <p:cNvCxnSpPr>
                <a:cxnSpLocks noChangeShapeType="1"/>
                <a:stCxn id="378924" idx="4"/>
                <a:endCxn id="378932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78888" name="Rectangle 40"/>
            <p:cNvSpPr>
              <a:spLocks noChangeArrowheads="1"/>
            </p:cNvSpPr>
            <p:nvPr/>
          </p:nvSpPr>
          <p:spPr bwMode="auto">
            <a:xfrm>
              <a:off x="2288" y="1860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378889" name="Text Box 41"/>
            <p:cNvSpPr txBox="1">
              <a:spLocks noChangeArrowheads="1"/>
            </p:cNvSpPr>
            <p:nvPr/>
          </p:nvSpPr>
          <p:spPr bwMode="auto">
            <a:xfrm>
              <a:off x="2150" y="2205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890" name="Text Box 42"/>
            <p:cNvSpPr txBox="1">
              <a:spLocks noChangeArrowheads="1"/>
            </p:cNvSpPr>
            <p:nvPr/>
          </p:nvSpPr>
          <p:spPr bwMode="auto">
            <a:xfrm>
              <a:off x="2784" y="2196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891" name="Rectangle 43"/>
            <p:cNvSpPr>
              <a:spLocks noChangeArrowheads="1"/>
            </p:cNvSpPr>
            <p:nvPr/>
          </p:nvSpPr>
          <p:spPr bwMode="auto">
            <a:xfrm>
              <a:off x="1578" y="2273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8892" name="Text Box 44"/>
            <p:cNvSpPr txBox="1">
              <a:spLocks noChangeArrowheads="1"/>
            </p:cNvSpPr>
            <p:nvPr/>
          </p:nvSpPr>
          <p:spPr bwMode="auto">
            <a:xfrm>
              <a:off x="1584" y="261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893" name="Text Box 45"/>
            <p:cNvSpPr txBox="1">
              <a:spLocks noChangeArrowheads="1"/>
            </p:cNvSpPr>
            <p:nvPr/>
          </p:nvSpPr>
          <p:spPr bwMode="auto">
            <a:xfrm>
              <a:off x="2016" y="2609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894" name="Rectangle 46"/>
            <p:cNvSpPr>
              <a:spLocks noChangeArrowheads="1"/>
            </p:cNvSpPr>
            <p:nvPr/>
          </p:nvSpPr>
          <p:spPr bwMode="auto">
            <a:xfrm>
              <a:off x="3264" y="2292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895" name="Text Box 47"/>
            <p:cNvSpPr txBox="1">
              <a:spLocks noChangeArrowheads="1"/>
            </p:cNvSpPr>
            <p:nvPr/>
          </p:nvSpPr>
          <p:spPr bwMode="auto">
            <a:xfrm>
              <a:off x="2934" y="2637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896" name="Text Box 48"/>
            <p:cNvSpPr txBox="1">
              <a:spLocks noChangeArrowheads="1"/>
            </p:cNvSpPr>
            <p:nvPr/>
          </p:nvSpPr>
          <p:spPr bwMode="auto">
            <a:xfrm>
              <a:off x="3366" y="2628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897" name="Rectangle 49"/>
            <p:cNvSpPr>
              <a:spLocks noChangeArrowheads="1"/>
            </p:cNvSpPr>
            <p:nvPr/>
          </p:nvSpPr>
          <p:spPr bwMode="auto">
            <a:xfrm>
              <a:off x="1200" y="2705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898" name="Text Box 50"/>
            <p:cNvSpPr txBox="1">
              <a:spLocks noChangeArrowheads="1"/>
            </p:cNvSpPr>
            <p:nvPr/>
          </p:nvSpPr>
          <p:spPr bwMode="auto">
            <a:xfrm>
              <a:off x="1296" y="3050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899" name="Text Box 51"/>
            <p:cNvSpPr txBox="1">
              <a:spLocks noChangeArrowheads="1"/>
            </p:cNvSpPr>
            <p:nvPr/>
          </p:nvSpPr>
          <p:spPr bwMode="auto">
            <a:xfrm>
              <a:off x="1584" y="304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900" name="Rectangle 52"/>
            <p:cNvSpPr>
              <a:spLocks noChangeArrowheads="1"/>
            </p:cNvSpPr>
            <p:nvPr/>
          </p:nvSpPr>
          <p:spPr bwMode="auto">
            <a:xfrm>
              <a:off x="2588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8901" name="Text Box 53"/>
            <p:cNvSpPr txBox="1">
              <a:spLocks noChangeArrowheads="1"/>
            </p:cNvSpPr>
            <p:nvPr/>
          </p:nvSpPr>
          <p:spPr bwMode="auto">
            <a:xfrm>
              <a:off x="268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902" name="Text Box 54"/>
            <p:cNvSpPr txBox="1">
              <a:spLocks noChangeArrowheads="1"/>
            </p:cNvSpPr>
            <p:nvPr/>
          </p:nvSpPr>
          <p:spPr bwMode="auto">
            <a:xfrm>
              <a:off x="2972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903" name="Rectangle 55"/>
            <p:cNvSpPr>
              <a:spLocks noChangeArrowheads="1"/>
            </p:cNvSpPr>
            <p:nvPr/>
          </p:nvSpPr>
          <p:spPr bwMode="auto">
            <a:xfrm>
              <a:off x="3632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  <p:sp>
          <p:nvSpPr>
            <p:cNvPr id="378904" name="Text Box 56"/>
            <p:cNvSpPr txBox="1">
              <a:spLocks noChangeArrowheads="1"/>
            </p:cNvSpPr>
            <p:nvPr/>
          </p:nvSpPr>
          <p:spPr bwMode="auto">
            <a:xfrm>
              <a:off x="3404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905" name="Text Box 57"/>
            <p:cNvSpPr txBox="1">
              <a:spLocks noChangeArrowheads="1"/>
            </p:cNvSpPr>
            <p:nvPr/>
          </p:nvSpPr>
          <p:spPr bwMode="auto">
            <a:xfrm>
              <a:off x="3648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906" name="Rectangle 58"/>
            <p:cNvSpPr>
              <a:spLocks noChangeArrowheads="1"/>
            </p:cNvSpPr>
            <p:nvPr/>
          </p:nvSpPr>
          <p:spPr bwMode="auto">
            <a:xfrm>
              <a:off x="2244" y="2676"/>
              <a:ext cx="2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28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  <p:sp>
          <p:nvSpPr>
            <p:cNvPr id="378907" name="Text Box 59"/>
            <p:cNvSpPr txBox="1">
              <a:spLocks noChangeArrowheads="1"/>
            </p:cNvSpPr>
            <p:nvPr/>
          </p:nvSpPr>
          <p:spPr bwMode="auto">
            <a:xfrm>
              <a:off x="2016" y="3021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0</a:t>
              </a:r>
            </a:p>
          </p:txBody>
        </p:sp>
        <p:sp>
          <p:nvSpPr>
            <p:cNvPr id="378908" name="Text Box 60"/>
            <p:cNvSpPr txBox="1">
              <a:spLocks noChangeArrowheads="1"/>
            </p:cNvSpPr>
            <p:nvPr/>
          </p:nvSpPr>
          <p:spPr bwMode="auto">
            <a:xfrm>
              <a:off x="2260" y="3012"/>
              <a:ext cx="19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378886" name="Rectangle 61"/>
          <p:cNvSpPr>
            <a:spLocks noGrp="1" noChangeArrowheads="1"/>
          </p:cNvSpPr>
          <p:nvPr>
            <p:ph type="body" idx="1"/>
          </p:nvPr>
        </p:nvSpPr>
        <p:spPr>
          <a:xfrm>
            <a:off x="685800" y="4800600"/>
            <a:ext cx="8229600" cy="1981200"/>
          </a:xfrm>
          <a:noFill/>
        </p:spPr>
        <p:txBody>
          <a:bodyPr/>
          <a:lstStyle/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/>
              <a:t>But sometimes we can prune off branches.</a:t>
            </a:r>
          </a:p>
        </p:txBody>
      </p:sp>
    </p:spTree>
  </p:cSld>
  <p:clrMapOvr>
    <a:masterClrMapping/>
  </p:clrMapOvr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906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a Satisfying Assignment</a:t>
            </a:r>
          </a:p>
        </p:txBody>
      </p:sp>
      <p:sp>
        <p:nvSpPr>
          <p:cNvPr id="379907" name="Text Box 3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</a:t>
            </a:r>
          </a:p>
        </p:txBody>
      </p:sp>
      <p:grpSp>
        <p:nvGrpSpPr>
          <p:cNvPr id="379908" name="Group 4"/>
          <p:cNvGrpSpPr>
            <a:grpSpLocks/>
          </p:cNvGrpSpPr>
          <p:nvPr/>
        </p:nvGrpSpPr>
        <p:grpSpPr bwMode="auto">
          <a:xfrm>
            <a:off x="625475" y="1600200"/>
            <a:ext cx="3770313" cy="579438"/>
            <a:chOff x="394" y="2467"/>
            <a:chExt cx="2375" cy="365"/>
          </a:xfrm>
        </p:grpSpPr>
        <p:sp>
          <p:nvSpPr>
            <p:cNvPr id="379967" name="Text Box 5"/>
            <p:cNvSpPr txBox="1">
              <a:spLocks noChangeArrowheads="1"/>
            </p:cNvSpPr>
            <p:nvPr/>
          </p:nvSpPr>
          <p:spPr bwMode="auto">
            <a:xfrm>
              <a:off x="394" y="2467"/>
              <a:ext cx="237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9968" name="Line 6"/>
            <p:cNvSpPr>
              <a:spLocks noChangeShapeType="1"/>
            </p:cNvSpPr>
            <p:nvPr/>
          </p:nvSpPr>
          <p:spPr bwMode="auto">
            <a:xfrm>
              <a:off x="135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9969" name="Line 7"/>
            <p:cNvSpPr>
              <a:spLocks noChangeShapeType="1"/>
            </p:cNvSpPr>
            <p:nvPr/>
          </p:nvSpPr>
          <p:spPr bwMode="auto">
            <a:xfrm>
              <a:off x="254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2438400" y="2667000"/>
            <a:ext cx="4322763" cy="4038600"/>
            <a:chOff x="1536" y="1680"/>
            <a:chExt cx="2723" cy="2544"/>
          </a:xfrm>
        </p:grpSpPr>
        <p:sp>
          <p:nvSpPr>
            <p:cNvPr id="379910" name="Text Box 9"/>
            <p:cNvSpPr txBox="1">
              <a:spLocks noChangeArrowheads="1"/>
            </p:cNvSpPr>
            <p:nvPr/>
          </p:nvSpPr>
          <p:spPr bwMode="auto">
            <a:xfrm>
              <a:off x="1824" y="1680"/>
              <a:ext cx="219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is forced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 0</a:t>
              </a:r>
            </a:p>
          </p:txBody>
        </p:sp>
        <p:grpSp>
          <p:nvGrpSpPr>
            <p:cNvPr id="379911" name="Group 10"/>
            <p:cNvGrpSpPr>
              <a:grpSpLocks/>
            </p:cNvGrpSpPr>
            <p:nvPr/>
          </p:nvGrpSpPr>
          <p:grpSpPr bwMode="auto">
            <a:xfrm>
              <a:off x="1536" y="2256"/>
              <a:ext cx="2723" cy="1968"/>
              <a:chOff x="1536" y="624"/>
              <a:chExt cx="2723" cy="1968"/>
            </a:xfrm>
          </p:grpSpPr>
          <p:grpSp>
            <p:nvGrpSpPr>
              <p:cNvPr id="379912" name="Group 11"/>
              <p:cNvGrpSpPr>
                <a:grpSpLocks/>
              </p:cNvGrpSpPr>
              <p:nvPr/>
            </p:nvGrpSpPr>
            <p:grpSpPr bwMode="auto">
              <a:xfrm>
                <a:off x="2928" y="1152"/>
                <a:ext cx="1296" cy="1440"/>
                <a:chOff x="96" y="960"/>
                <a:chExt cx="1296" cy="1440"/>
              </a:xfrm>
            </p:grpSpPr>
            <p:sp>
              <p:nvSpPr>
                <p:cNvPr id="379965" name="Line 12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9966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79913" name="Group 14"/>
              <p:cNvGrpSpPr>
                <a:grpSpLocks/>
              </p:cNvGrpSpPr>
              <p:nvPr/>
            </p:nvGrpSpPr>
            <p:grpSpPr bwMode="auto">
              <a:xfrm>
                <a:off x="1536" y="624"/>
                <a:ext cx="2723" cy="1680"/>
                <a:chOff x="1200" y="1860"/>
                <a:chExt cx="2723" cy="1680"/>
              </a:xfrm>
            </p:grpSpPr>
            <p:grpSp>
              <p:nvGrpSpPr>
                <p:cNvPr id="379914" name="Group 15"/>
                <p:cNvGrpSpPr>
                  <a:grpSpLocks/>
                </p:cNvGrpSpPr>
                <p:nvPr/>
              </p:nvGrpSpPr>
              <p:grpSpPr bwMode="auto">
                <a:xfrm>
                  <a:off x="1296" y="2148"/>
                  <a:ext cx="2568" cy="1392"/>
                  <a:chOff x="240" y="1392"/>
                  <a:chExt cx="5208" cy="2640"/>
                </a:xfrm>
              </p:grpSpPr>
              <p:sp>
                <p:nvSpPr>
                  <p:cNvPr id="379936" name="Oval 16"/>
                  <p:cNvSpPr>
                    <a:spLocks noChangeArrowheads="1"/>
                  </p:cNvSpPr>
                  <p:nvPr/>
                </p:nvSpPr>
                <p:spPr bwMode="auto">
                  <a:xfrm>
                    <a:off x="2616" y="1392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37" name="Oval 17"/>
                  <p:cNvSpPr>
                    <a:spLocks noChangeArrowheads="1"/>
                  </p:cNvSpPr>
                  <p:nvPr/>
                </p:nvSpPr>
                <p:spPr bwMode="auto">
                  <a:xfrm>
                    <a:off x="1272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38" name="AutoShape 18"/>
                  <p:cNvCxnSpPr>
                    <a:cxnSpLocks noChangeShapeType="1"/>
                    <a:stCxn id="379936" idx="4"/>
                    <a:endCxn id="379937" idx="0"/>
                  </p:cNvCxnSpPr>
                  <p:nvPr/>
                </p:nvCxnSpPr>
                <p:spPr bwMode="auto">
                  <a:xfrm flipH="1">
                    <a:off x="1452" y="1686"/>
                    <a:ext cx="1344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39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5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40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41" name="Oval 21"/>
                  <p:cNvSpPr>
                    <a:spLocks noChangeArrowheads="1"/>
                  </p:cNvSpPr>
                  <p:nvPr/>
                </p:nvSpPr>
                <p:spPr bwMode="auto">
                  <a:xfrm>
                    <a:off x="8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42" name="AutoShape 22"/>
                  <p:cNvCxnSpPr>
                    <a:cxnSpLocks noChangeShapeType="1"/>
                    <a:stCxn id="379939" idx="4"/>
                    <a:endCxn id="379940" idx="0"/>
                  </p:cNvCxnSpPr>
                  <p:nvPr/>
                </p:nvCxnSpPr>
                <p:spPr bwMode="auto">
                  <a:xfrm flipH="1">
                    <a:off x="4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3" name="AutoShape 23"/>
                  <p:cNvCxnSpPr>
                    <a:cxnSpLocks noChangeShapeType="1"/>
                    <a:stCxn id="379939" idx="4"/>
                    <a:endCxn id="379941" idx="0"/>
                  </p:cNvCxnSpPr>
                  <p:nvPr/>
                </p:nvCxnSpPr>
                <p:spPr bwMode="auto">
                  <a:xfrm>
                    <a:off x="7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4" name="AutoShape 24"/>
                  <p:cNvCxnSpPr>
                    <a:cxnSpLocks noChangeShapeType="1"/>
                    <a:stCxn id="379937" idx="4"/>
                    <a:endCxn id="379939" idx="0"/>
                  </p:cNvCxnSpPr>
                  <p:nvPr/>
                </p:nvCxnSpPr>
                <p:spPr bwMode="auto">
                  <a:xfrm flipH="1">
                    <a:off x="756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45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2004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46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166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47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48" name="AutoShape 28"/>
                  <p:cNvCxnSpPr>
                    <a:cxnSpLocks noChangeShapeType="1"/>
                    <a:stCxn id="379945" idx="4"/>
                    <a:endCxn id="379946" idx="0"/>
                  </p:cNvCxnSpPr>
                  <p:nvPr/>
                </p:nvCxnSpPr>
                <p:spPr bwMode="auto">
                  <a:xfrm flipH="1">
                    <a:off x="1848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49" name="AutoShape 29"/>
                  <p:cNvCxnSpPr>
                    <a:cxnSpLocks noChangeShapeType="1"/>
                    <a:stCxn id="379945" idx="4"/>
                    <a:endCxn id="379947" idx="0"/>
                  </p:cNvCxnSpPr>
                  <p:nvPr/>
                </p:nvCxnSpPr>
                <p:spPr bwMode="auto">
                  <a:xfrm>
                    <a:off x="2184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0" name="AutoShape 30"/>
                  <p:cNvCxnSpPr>
                    <a:cxnSpLocks noChangeShapeType="1"/>
                    <a:stCxn id="379937" idx="4"/>
                    <a:endCxn id="379945" idx="0"/>
                  </p:cNvCxnSpPr>
                  <p:nvPr/>
                </p:nvCxnSpPr>
                <p:spPr bwMode="auto">
                  <a:xfrm>
                    <a:off x="1452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1" name="Oval 31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52" name="AutoShape 32"/>
                  <p:cNvCxnSpPr>
                    <a:cxnSpLocks noChangeShapeType="1"/>
                    <a:stCxn id="379936" idx="4"/>
                    <a:endCxn id="379951" idx="0"/>
                  </p:cNvCxnSpPr>
                  <p:nvPr/>
                </p:nvCxnSpPr>
                <p:spPr bwMode="auto">
                  <a:xfrm>
                    <a:off x="2796" y="1686"/>
                    <a:ext cx="1428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3" name="Oval 33"/>
                  <p:cNvSpPr>
                    <a:spLocks noChangeArrowheads="1"/>
                  </p:cNvSpPr>
                  <p:nvPr/>
                </p:nvSpPr>
                <p:spPr bwMode="auto">
                  <a:xfrm>
                    <a:off x="3348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54" name="Oval 34"/>
                  <p:cNvSpPr>
                    <a:spLocks noChangeArrowheads="1"/>
                  </p:cNvSpPr>
                  <p:nvPr/>
                </p:nvSpPr>
                <p:spPr bwMode="auto">
                  <a:xfrm>
                    <a:off x="3012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55" name="Oval 35"/>
                  <p:cNvSpPr>
                    <a:spLocks noChangeArrowheads="1"/>
                  </p:cNvSpPr>
                  <p:nvPr/>
                </p:nvSpPr>
                <p:spPr bwMode="auto">
                  <a:xfrm>
                    <a:off x="366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56" name="AutoShape 36"/>
                  <p:cNvCxnSpPr>
                    <a:cxnSpLocks noChangeShapeType="1"/>
                    <a:stCxn id="379953" idx="4"/>
                    <a:endCxn id="379954" idx="0"/>
                  </p:cNvCxnSpPr>
                  <p:nvPr/>
                </p:nvCxnSpPr>
                <p:spPr bwMode="auto">
                  <a:xfrm flipH="1">
                    <a:off x="3192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7" name="AutoShape 37"/>
                  <p:cNvCxnSpPr>
                    <a:cxnSpLocks noChangeShapeType="1"/>
                    <a:stCxn id="379953" idx="4"/>
                    <a:endCxn id="379955" idx="0"/>
                  </p:cNvCxnSpPr>
                  <p:nvPr/>
                </p:nvCxnSpPr>
                <p:spPr bwMode="auto">
                  <a:xfrm>
                    <a:off x="3528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58" name="AutoShape 38"/>
                  <p:cNvCxnSpPr>
                    <a:cxnSpLocks noChangeShapeType="1"/>
                    <a:stCxn id="379951" idx="4"/>
                    <a:endCxn id="379953" idx="0"/>
                  </p:cNvCxnSpPr>
                  <p:nvPr/>
                </p:nvCxnSpPr>
                <p:spPr bwMode="auto">
                  <a:xfrm flipH="1">
                    <a:off x="3528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79959" name="Oval 39"/>
                  <p:cNvSpPr>
                    <a:spLocks noChangeArrowheads="1"/>
                  </p:cNvSpPr>
                  <p:nvPr/>
                </p:nvSpPr>
                <p:spPr bwMode="auto">
                  <a:xfrm>
                    <a:off x="47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60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4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79961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50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79962" name="AutoShape 42"/>
                  <p:cNvCxnSpPr>
                    <a:cxnSpLocks noChangeShapeType="1"/>
                    <a:stCxn id="379959" idx="4"/>
                    <a:endCxn id="379960" idx="0"/>
                  </p:cNvCxnSpPr>
                  <p:nvPr/>
                </p:nvCxnSpPr>
                <p:spPr bwMode="auto">
                  <a:xfrm flipH="1">
                    <a:off x="46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63" name="AutoShape 43"/>
                  <p:cNvCxnSpPr>
                    <a:cxnSpLocks noChangeShapeType="1"/>
                    <a:stCxn id="379959" idx="4"/>
                    <a:endCxn id="379961" idx="0"/>
                  </p:cNvCxnSpPr>
                  <p:nvPr/>
                </p:nvCxnSpPr>
                <p:spPr bwMode="auto">
                  <a:xfrm>
                    <a:off x="49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79964" name="AutoShape 44"/>
                  <p:cNvCxnSpPr>
                    <a:cxnSpLocks noChangeShapeType="1"/>
                    <a:stCxn id="379951" idx="4"/>
                    <a:endCxn id="379959" idx="0"/>
                  </p:cNvCxnSpPr>
                  <p:nvPr/>
                </p:nvCxnSpPr>
                <p:spPr bwMode="auto">
                  <a:xfrm>
                    <a:off x="4224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  <p:sp>
              <p:nvSpPr>
                <p:cNvPr id="379915" name="Rectangle 45"/>
                <p:cNvSpPr>
                  <a:spLocks noChangeArrowheads="1"/>
                </p:cNvSpPr>
                <p:nvPr/>
              </p:nvSpPr>
              <p:spPr bwMode="auto">
                <a:xfrm>
                  <a:off x="2288" y="1860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379916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150" y="220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17" name="Text Box 47"/>
                <p:cNvSpPr txBox="1">
                  <a:spLocks noChangeArrowheads="1"/>
                </p:cNvSpPr>
                <p:nvPr/>
              </p:nvSpPr>
              <p:spPr bwMode="auto">
                <a:xfrm>
                  <a:off x="2784" y="21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18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8" y="2273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79919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584" y="261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20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2016" y="2609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21" name="Rectangle 51"/>
                <p:cNvSpPr>
                  <a:spLocks noChangeArrowheads="1"/>
                </p:cNvSpPr>
                <p:nvPr/>
              </p:nvSpPr>
              <p:spPr bwMode="auto">
                <a:xfrm>
                  <a:off x="3264" y="2292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22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2934" y="263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23" name="Text Box 53"/>
                <p:cNvSpPr txBox="1">
                  <a:spLocks noChangeArrowheads="1"/>
                </p:cNvSpPr>
                <p:nvPr/>
              </p:nvSpPr>
              <p:spPr bwMode="auto">
                <a:xfrm>
                  <a:off x="3366" y="262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24" name="Rectangle 54"/>
                <p:cNvSpPr>
                  <a:spLocks noChangeArrowheads="1"/>
                </p:cNvSpPr>
                <p:nvPr/>
              </p:nvSpPr>
              <p:spPr bwMode="auto">
                <a:xfrm>
                  <a:off x="1200" y="2705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25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1296" y="305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26" name="Text Box 56"/>
                <p:cNvSpPr txBox="1">
                  <a:spLocks noChangeArrowheads="1"/>
                </p:cNvSpPr>
                <p:nvPr/>
              </p:nvSpPr>
              <p:spPr bwMode="auto">
                <a:xfrm>
                  <a:off x="1584" y="304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27" name="Rectangle 57"/>
                <p:cNvSpPr>
                  <a:spLocks noChangeArrowheads="1"/>
                </p:cNvSpPr>
                <p:nvPr/>
              </p:nvSpPr>
              <p:spPr bwMode="auto">
                <a:xfrm>
                  <a:off x="2588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79928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268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29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2972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30" name="Rectangle 60"/>
                <p:cNvSpPr>
                  <a:spLocks noChangeArrowheads="1"/>
                </p:cNvSpPr>
                <p:nvPr/>
              </p:nvSpPr>
              <p:spPr bwMode="auto">
                <a:xfrm>
                  <a:off x="3632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79931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340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32" name="Text Box 62"/>
                <p:cNvSpPr txBox="1">
                  <a:spLocks noChangeArrowheads="1"/>
                </p:cNvSpPr>
                <p:nvPr/>
              </p:nvSpPr>
              <p:spPr bwMode="auto">
                <a:xfrm>
                  <a:off x="3648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33" name="Rectangle 63"/>
                <p:cNvSpPr>
                  <a:spLocks noChangeArrowheads="1"/>
                </p:cNvSpPr>
                <p:nvPr/>
              </p:nvSpPr>
              <p:spPr bwMode="auto">
                <a:xfrm>
                  <a:off x="2244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79934" name="Text Box 64"/>
                <p:cNvSpPr txBox="1">
                  <a:spLocks noChangeArrowheads="1"/>
                </p:cNvSpPr>
                <p:nvPr/>
              </p:nvSpPr>
              <p:spPr bwMode="auto">
                <a:xfrm>
                  <a:off x="2016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79935" name="Text Box 65"/>
                <p:cNvSpPr txBox="1">
                  <a:spLocks noChangeArrowheads="1"/>
                </p:cNvSpPr>
                <p:nvPr/>
              </p:nvSpPr>
              <p:spPr bwMode="auto">
                <a:xfrm>
                  <a:off x="2260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930" name="Rectangle 2"/>
          <p:cNvSpPr>
            <a:spLocks noChangeArrowheads="1"/>
          </p:cNvSpPr>
          <p:nvPr/>
        </p:nvSpPr>
        <p:spPr bwMode="auto">
          <a:xfrm>
            <a:off x="762000" y="0"/>
            <a:ext cx="7620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0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a Satisfying Assignment</a:t>
            </a:r>
          </a:p>
        </p:txBody>
      </p:sp>
      <p:sp>
        <p:nvSpPr>
          <p:cNvPr id="380931" name="Text Box 3"/>
          <p:cNvSpPr txBox="1">
            <a:spLocks noChangeArrowheads="1"/>
          </p:cNvSpPr>
          <p:nvPr/>
        </p:nvSpPr>
        <p:spPr bwMode="auto">
          <a:xfrm>
            <a:off x="365125" y="1238250"/>
            <a:ext cx="16525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</a:t>
            </a:r>
          </a:p>
        </p:txBody>
      </p:sp>
      <p:grpSp>
        <p:nvGrpSpPr>
          <p:cNvPr id="380932" name="Group 4"/>
          <p:cNvGrpSpPr>
            <a:grpSpLocks/>
          </p:cNvGrpSpPr>
          <p:nvPr/>
        </p:nvGrpSpPr>
        <p:grpSpPr bwMode="auto">
          <a:xfrm>
            <a:off x="625475" y="1600200"/>
            <a:ext cx="4667250" cy="579438"/>
            <a:chOff x="394" y="2467"/>
            <a:chExt cx="2940" cy="365"/>
          </a:xfrm>
        </p:grpSpPr>
        <p:sp>
          <p:nvSpPr>
            <p:cNvPr id="380994" name="Text Box 5"/>
            <p:cNvSpPr txBox="1">
              <a:spLocks noChangeArrowheads="1"/>
            </p:cNvSpPr>
            <p:nvPr/>
          </p:nvSpPr>
          <p:spPr bwMode="auto">
            <a:xfrm>
              <a:off x="394" y="2467"/>
              <a:ext cx="294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(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or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)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  <p:sp>
          <p:nvSpPr>
            <p:cNvPr id="380995" name="Line 6"/>
            <p:cNvSpPr>
              <a:spLocks noChangeShapeType="1"/>
            </p:cNvSpPr>
            <p:nvPr/>
          </p:nvSpPr>
          <p:spPr bwMode="auto">
            <a:xfrm>
              <a:off x="135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0996" name="Line 7"/>
            <p:cNvSpPr>
              <a:spLocks noChangeShapeType="1"/>
            </p:cNvSpPr>
            <p:nvPr/>
          </p:nvSpPr>
          <p:spPr bwMode="auto">
            <a:xfrm>
              <a:off x="2544" y="2592"/>
              <a:ext cx="192" cy="0"/>
            </a:xfrm>
            <a:prstGeom prst="line">
              <a:avLst/>
            </a:prstGeom>
            <a:noFill/>
            <a:ln w="25400">
              <a:solidFill>
                <a:srgbClr val="00FF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1677988" y="2438400"/>
            <a:ext cx="5614987" cy="4267200"/>
            <a:chOff x="1057" y="1536"/>
            <a:chExt cx="3537" cy="2688"/>
          </a:xfrm>
        </p:grpSpPr>
        <p:sp>
          <p:nvSpPr>
            <p:cNvPr id="380934" name="Text Box 9"/>
            <p:cNvSpPr txBox="1">
              <a:spLocks noChangeArrowheads="1"/>
            </p:cNvSpPr>
            <p:nvPr/>
          </p:nvSpPr>
          <p:spPr bwMode="auto">
            <a:xfrm>
              <a:off x="1057" y="1536"/>
              <a:ext cx="3537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This is trivially unsatisfiable 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because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can’t be both 0 and 1. </a:t>
              </a:r>
            </a:p>
          </p:txBody>
        </p:sp>
        <p:grpSp>
          <p:nvGrpSpPr>
            <p:cNvPr id="380935" name="Group 10"/>
            <p:cNvGrpSpPr>
              <a:grpSpLocks/>
            </p:cNvGrpSpPr>
            <p:nvPr/>
          </p:nvGrpSpPr>
          <p:grpSpPr bwMode="auto">
            <a:xfrm>
              <a:off x="1536" y="2256"/>
              <a:ext cx="2723" cy="1968"/>
              <a:chOff x="1536" y="624"/>
              <a:chExt cx="2723" cy="1968"/>
            </a:xfrm>
          </p:grpSpPr>
          <p:grpSp>
            <p:nvGrpSpPr>
              <p:cNvPr id="380936" name="Group 11"/>
              <p:cNvGrpSpPr>
                <a:grpSpLocks/>
              </p:cNvGrpSpPr>
              <p:nvPr/>
            </p:nvGrpSpPr>
            <p:grpSpPr bwMode="auto">
              <a:xfrm>
                <a:off x="2928" y="1152"/>
                <a:ext cx="1296" cy="1440"/>
                <a:chOff x="96" y="960"/>
                <a:chExt cx="1296" cy="1440"/>
              </a:xfrm>
            </p:grpSpPr>
            <p:sp>
              <p:nvSpPr>
                <p:cNvPr id="380992" name="Line 12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993" name="Line 13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80937" name="Group 14"/>
              <p:cNvGrpSpPr>
                <a:grpSpLocks/>
              </p:cNvGrpSpPr>
              <p:nvPr/>
            </p:nvGrpSpPr>
            <p:grpSpPr bwMode="auto">
              <a:xfrm>
                <a:off x="1536" y="624"/>
                <a:ext cx="2723" cy="1680"/>
                <a:chOff x="1200" y="1860"/>
                <a:chExt cx="2723" cy="1680"/>
              </a:xfrm>
            </p:grpSpPr>
            <p:grpSp>
              <p:nvGrpSpPr>
                <p:cNvPr id="380941" name="Group 15"/>
                <p:cNvGrpSpPr>
                  <a:grpSpLocks/>
                </p:cNvGrpSpPr>
                <p:nvPr/>
              </p:nvGrpSpPr>
              <p:grpSpPr bwMode="auto">
                <a:xfrm>
                  <a:off x="1296" y="2148"/>
                  <a:ext cx="2568" cy="1392"/>
                  <a:chOff x="240" y="1392"/>
                  <a:chExt cx="5208" cy="2640"/>
                </a:xfrm>
              </p:grpSpPr>
              <p:sp>
                <p:nvSpPr>
                  <p:cNvPr id="380963" name="Oval 16"/>
                  <p:cNvSpPr>
                    <a:spLocks noChangeArrowheads="1"/>
                  </p:cNvSpPr>
                  <p:nvPr/>
                </p:nvSpPr>
                <p:spPr bwMode="auto">
                  <a:xfrm>
                    <a:off x="2616" y="1392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64" name="Oval 17"/>
                  <p:cNvSpPr>
                    <a:spLocks noChangeArrowheads="1"/>
                  </p:cNvSpPr>
                  <p:nvPr/>
                </p:nvSpPr>
                <p:spPr bwMode="auto">
                  <a:xfrm>
                    <a:off x="1272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65" name="AutoShape 18"/>
                  <p:cNvCxnSpPr>
                    <a:cxnSpLocks noChangeShapeType="1"/>
                    <a:stCxn id="380963" idx="4"/>
                    <a:endCxn id="380964" idx="0"/>
                  </p:cNvCxnSpPr>
                  <p:nvPr/>
                </p:nvCxnSpPr>
                <p:spPr bwMode="auto">
                  <a:xfrm flipH="1">
                    <a:off x="1452" y="1686"/>
                    <a:ext cx="1344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66" name="Oval 19"/>
                  <p:cNvSpPr>
                    <a:spLocks noChangeArrowheads="1"/>
                  </p:cNvSpPr>
                  <p:nvPr/>
                </p:nvSpPr>
                <p:spPr bwMode="auto">
                  <a:xfrm>
                    <a:off x="5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67" name="Oval 20"/>
                  <p:cNvSpPr>
                    <a:spLocks noChangeArrowheads="1"/>
                  </p:cNvSpPr>
                  <p:nvPr/>
                </p:nvSpPr>
                <p:spPr bwMode="auto">
                  <a:xfrm>
                    <a:off x="2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68" name="Oval 21"/>
                  <p:cNvSpPr>
                    <a:spLocks noChangeArrowheads="1"/>
                  </p:cNvSpPr>
                  <p:nvPr/>
                </p:nvSpPr>
                <p:spPr bwMode="auto">
                  <a:xfrm>
                    <a:off x="8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69" name="AutoShape 22"/>
                  <p:cNvCxnSpPr>
                    <a:cxnSpLocks noChangeShapeType="1"/>
                    <a:stCxn id="380966" idx="4"/>
                    <a:endCxn id="380967" idx="0"/>
                  </p:cNvCxnSpPr>
                  <p:nvPr/>
                </p:nvCxnSpPr>
                <p:spPr bwMode="auto">
                  <a:xfrm flipH="1">
                    <a:off x="4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0" name="AutoShape 23"/>
                  <p:cNvCxnSpPr>
                    <a:cxnSpLocks noChangeShapeType="1"/>
                    <a:stCxn id="380966" idx="4"/>
                    <a:endCxn id="380968" idx="0"/>
                  </p:cNvCxnSpPr>
                  <p:nvPr/>
                </p:nvCxnSpPr>
                <p:spPr bwMode="auto">
                  <a:xfrm>
                    <a:off x="7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1" name="AutoShape 24"/>
                  <p:cNvCxnSpPr>
                    <a:cxnSpLocks noChangeShapeType="1"/>
                    <a:stCxn id="380964" idx="4"/>
                    <a:endCxn id="380966" idx="0"/>
                  </p:cNvCxnSpPr>
                  <p:nvPr/>
                </p:nvCxnSpPr>
                <p:spPr bwMode="auto">
                  <a:xfrm flipH="1">
                    <a:off x="756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72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2004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73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166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74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2316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75" name="AutoShape 28"/>
                  <p:cNvCxnSpPr>
                    <a:cxnSpLocks noChangeShapeType="1"/>
                    <a:stCxn id="380972" idx="4"/>
                    <a:endCxn id="380973" idx="0"/>
                  </p:cNvCxnSpPr>
                  <p:nvPr/>
                </p:nvCxnSpPr>
                <p:spPr bwMode="auto">
                  <a:xfrm flipH="1">
                    <a:off x="1848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6" name="AutoShape 29"/>
                  <p:cNvCxnSpPr>
                    <a:cxnSpLocks noChangeShapeType="1"/>
                    <a:stCxn id="380972" idx="4"/>
                    <a:endCxn id="380974" idx="0"/>
                  </p:cNvCxnSpPr>
                  <p:nvPr/>
                </p:nvCxnSpPr>
                <p:spPr bwMode="auto">
                  <a:xfrm>
                    <a:off x="2184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77" name="AutoShape 30"/>
                  <p:cNvCxnSpPr>
                    <a:cxnSpLocks noChangeShapeType="1"/>
                    <a:stCxn id="380964" idx="4"/>
                    <a:endCxn id="380972" idx="0"/>
                  </p:cNvCxnSpPr>
                  <p:nvPr/>
                </p:nvCxnSpPr>
                <p:spPr bwMode="auto">
                  <a:xfrm>
                    <a:off x="1452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78" name="Oval 31"/>
                  <p:cNvSpPr>
                    <a:spLocks noChangeArrowheads="1"/>
                  </p:cNvSpPr>
                  <p:nvPr/>
                </p:nvSpPr>
                <p:spPr bwMode="auto">
                  <a:xfrm>
                    <a:off x="4044" y="216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79" name="AutoShape 32"/>
                  <p:cNvCxnSpPr>
                    <a:cxnSpLocks noChangeShapeType="1"/>
                    <a:stCxn id="380963" idx="4"/>
                    <a:endCxn id="380978" idx="0"/>
                  </p:cNvCxnSpPr>
                  <p:nvPr/>
                </p:nvCxnSpPr>
                <p:spPr bwMode="auto">
                  <a:xfrm>
                    <a:off x="2796" y="1686"/>
                    <a:ext cx="1428" cy="468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80" name="Oval 33"/>
                  <p:cNvSpPr>
                    <a:spLocks noChangeArrowheads="1"/>
                  </p:cNvSpPr>
                  <p:nvPr/>
                </p:nvSpPr>
                <p:spPr bwMode="auto">
                  <a:xfrm>
                    <a:off x="3348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81" name="Oval 34"/>
                  <p:cNvSpPr>
                    <a:spLocks noChangeArrowheads="1"/>
                  </p:cNvSpPr>
                  <p:nvPr/>
                </p:nvSpPr>
                <p:spPr bwMode="auto">
                  <a:xfrm>
                    <a:off x="3012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82" name="Oval 35"/>
                  <p:cNvSpPr>
                    <a:spLocks noChangeArrowheads="1"/>
                  </p:cNvSpPr>
                  <p:nvPr/>
                </p:nvSpPr>
                <p:spPr bwMode="auto">
                  <a:xfrm>
                    <a:off x="366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83" name="AutoShape 36"/>
                  <p:cNvCxnSpPr>
                    <a:cxnSpLocks noChangeShapeType="1"/>
                    <a:stCxn id="380980" idx="4"/>
                    <a:endCxn id="380981" idx="0"/>
                  </p:cNvCxnSpPr>
                  <p:nvPr/>
                </p:nvCxnSpPr>
                <p:spPr bwMode="auto">
                  <a:xfrm flipH="1">
                    <a:off x="3192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84" name="AutoShape 37"/>
                  <p:cNvCxnSpPr>
                    <a:cxnSpLocks noChangeShapeType="1"/>
                    <a:stCxn id="380980" idx="4"/>
                    <a:endCxn id="380982" idx="0"/>
                  </p:cNvCxnSpPr>
                  <p:nvPr/>
                </p:nvCxnSpPr>
                <p:spPr bwMode="auto">
                  <a:xfrm>
                    <a:off x="3528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85" name="AutoShape 38"/>
                  <p:cNvCxnSpPr>
                    <a:cxnSpLocks noChangeShapeType="1"/>
                    <a:stCxn id="380978" idx="4"/>
                    <a:endCxn id="380980" idx="0"/>
                  </p:cNvCxnSpPr>
                  <p:nvPr/>
                </p:nvCxnSpPr>
                <p:spPr bwMode="auto">
                  <a:xfrm flipH="1">
                    <a:off x="3528" y="2454"/>
                    <a:ext cx="696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sp>
                <p:nvSpPr>
                  <p:cNvPr id="380986" name="Oval 39"/>
                  <p:cNvSpPr>
                    <a:spLocks noChangeArrowheads="1"/>
                  </p:cNvSpPr>
                  <p:nvPr/>
                </p:nvSpPr>
                <p:spPr bwMode="auto">
                  <a:xfrm>
                    <a:off x="4776" y="2880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87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440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80988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5088" y="3744"/>
                    <a:ext cx="360" cy="288"/>
                  </a:xfrm>
                  <a:prstGeom prst="ellipse">
                    <a:avLst/>
                  </a:prstGeom>
                  <a:solidFill>
                    <a:schemeClr val="accent1"/>
                  </a:solidFill>
                  <a:ln w="19050">
                    <a:solidFill>
                      <a:schemeClr val="accent2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1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380989" name="AutoShape 42"/>
                  <p:cNvCxnSpPr>
                    <a:cxnSpLocks noChangeShapeType="1"/>
                    <a:stCxn id="380986" idx="4"/>
                    <a:endCxn id="380987" idx="0"/>
                  </p:cNvCxnSpPr>
                  <p:nvPr/>
                </p:nvCxnSpPr>
                <p:spPr bwMode="auto">
                  <a:xfrm flipH="1">
                    <a:off x="4620" y="3174"/>
                    <a:ext cx="336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90" name="AutoShape 43"/>
                  <p:cNvCxnSpPr>
                    <a:cxnSpLocks noChangeShapeType="1"/>
                    <a:stCxn id="380986" idx="4"/>
                    <a:endCxn id="380988" idx="0"/>
                  </p:cNvCxnSpPr>
                  <p:nvPr/>
                </p:nvCxnSpPr>
                <p:spPr bwMode="auto">
                  <a:xfrm>
                    <a:off x="4956" y="3174"/>
                    <a:ext cx="312" cy="564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  <p:cxnSp>
                <p:nvCxnSpPr>
                  <p:cNvPr id="380991" name="AutoShape 44"/>
                  <p:cNvCxnSpPr>
                    <a:cxnSpLocks noChangeShapeType="1"/>
                    <a:stCxn id="380978" idx="4"/>
                    <a:endCxn id="380986" idx="0"/>
                  </p:cNvCxnSpPr>
                  <p:nvPr/>
                </p:nvCxnSpPr>
                <p:spPr bwMode="auto">
                  <a:xfrm>
                    <a:off x="4224" y="2454"/>
                    <a:ext cx="732" cy="420"/>
                  </a:xfrm>
                  <a:prstGeom prst="straightConnector1">
                    <a:avLst/>
                  </a:prstGeom>
                  <a:noFill/>
                  <a:ln w="38100">
                    <a:solidFill>
                      <a:schemeClr val="accent2"/>
                    </a:solidFill>
                    <a:round/>
                    <a:headEnd/>
                    <a:tailEnd type="triangle" w="med" len="med"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</p:cxnSp>
            </p:grpSp>
            <p:sp>
              <p:nvSpPr>
                <p:cNvPr id="380942" name="Rectangle 45"/>
                <p:cNvSpPr>
                  <a:spLocks noChangeArrowheads="1"/>
                </p:cNvSpPr>
                <p:nvPr/>
              </p:nvSpPr>
              <p:spPr bwMode="auto">
                <a:xfrm>
                  <a:off x="2288" y="1860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3</a:t>
                  </a:r>
                </a:p>
              </p:txBody>
            </p:sp>
            <p:sp>
              <p:nvSpPr>
                <p:cNvPr id="380943" name="Text Box 46"/>
                <p:cNvSpPr txBox="1">
                  <a:spLocks noChangeArrowheads="1"/>
                </p:cNvSpPr>
                <p:nvPr/>
              </p:nvSpPr>
              <p:spPr bwMode="auto">
                <a:xfrm>
                  <a:off x="2150" y="2205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44" name="Text Box 47"/>
                <p:cNvSpPr txBox="1">
                  <a:spLocks noChangeArrowheads="1"/>
                </p:cNvSpPr>
                <p:nvPr/>
              </p:nvSpPr>
              <p:spPr bwMode="auto">
                <a:xfrm>
                  <a:off x="2784" y="2196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45" name="Rectangle 48"/>
                <p:cNvSpPr>
                  <a:spLocks noChangeArrowheads="1"/>
                </p:cNvSpPr>
                <p:nvPr/>
              </p:nvSpPr>
              <p:spPr bwMode="auto">
                <a:xfrm>
                  <a:off x="1578" y="2273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80946" name="Text Box 49"/>
                <p:cNvSpPr txBox="1">
                  <a:spLocks noChangeArrowheads="1"/>
                </p:cNvSpPr>
                <p:nvPr/>
              </p:nvSpPr>
              <p:spPr bwMode="auto">
                <a:xfrm>
                  <a:off x="1584" y="261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47" name="Text Box 50"/>
                <p:cNvSpPr txBox="1">
                  <a:spLocks noChangeArrowheads="1"/>
                </p:cNvSpPr>
                <p:nvPr/>
              </p:nvSpPr>
              <p:spPr bwMode="auto">
                <a:xfrm>
                  <a:off x="2016" y="2609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48" name="Rectangle 51"/>
                <p:cNvSpPr>
                  <a:spLocks noChangeArrowheads="1"/>
                </p:cNvSpPr>
                <p:nvPr/>
              </p:nvSpPr>
              <p:spPr bwMode="auto">
                <a:xfrm>
                  <a:off x="3264" y="2292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49" name="Text Box 52"/>
                <p:cNvSpPr txBox="1">
                  <a:spLocks noChangeArrowheads="1"/>
                </p:cNvSpPr>
                <p:nvPr/>
              </p:nvSpPr>
              <p:spPr bwMode="auto">
                <a:xfrm>
                  <a:off x="2934" y="2637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50" name="Text Box 53"/>
                <p:cNvSpPr txBox="1">
                  <a:spLocks noChangeArrowheads="1"/>
                </p:cNvSpPr>
                <p:nvPr/>
              </p:nvSpPr>
              <p:spPr bwMode="auto">
                <a:xfrm>
                  <a:off x="3366" y="2628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51" name="Rectangle 54"/>
                <p:cNvSpPr>
                  <a:spLocks noChangeArrowheads="1"/>
                </p:cNvSpPr>
                <p:nvPr/>
              </p:nvSpPr>
              <p:spPr bwMode="auto">
                <a:xfrm>
                  <a:off x="1200" y="2705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52" name="Text Box 55"/>
                <p:cNvSpPr txBox="1">
                  <a:spLocks noChangeArrowheads="1"/>
                </p:cNvSpPr>
                <p:nvPr/>
              </p:nvSpPr>
              <p:spPr bwMode="auto">
                <a:xfrm>
                  <a:off x="1296" y="3050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53" name="Text Box 56"/>
                <p:cNvSpPr txBox="1">
                  <a:spLocks noChangeArrowheads="1"/>
                </p:cNvSpPr>
                <p:nvPr/>
              </p:nvSpPr>
              <p:spPr bwMode="auto">
                <a:xfrm>
                  <a:off x="1584" y="304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54" name="Rectangle 57"/>
                <p:cNvSpPr>
                  <a:spLocks noChangeArrowheads="1"/>
                </p:cNvSpPr>
                <p:nvPr/>
              </p:nvSpPr>
              <p:spPr bwMode="auto">
                <a:xfrm>
                  <a:off x="2588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80955" name="Text Box 58"/>
                <p:cNvSpPr txBox="1">
                  <a:spLocks noChangeArrowheads="1"/>
                </p:cNvSpPr>
                <p:nvPr/>
              </p:nvSpPr>
              <p:spPr bwMode="auto">
                <a:xfrm>
                  <a:off x="268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56" name="Text Box 59"/>
                <p:cNvSpPr txBox="1">
                  <a:spLocks noChangeArrowheads="1"/>
                </p:cNvSpPr>
                <p:nvPr/>
              </p:nvSpPr>
              <p:spPr bwMode="auto">
                <a:xfrm>
                  <a:off x="2972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57" name="Rectangle 60"/>
                <p:cNvSpPr>
                  <a:spLocks noChangeArrowheads="1"/>
                </p:cNvSpPr>
                <p:nvPr/>
              </p:nvSpPr>
              <p:spPr bwMode="auto">
                <a:xfrm>
                  <a:off x="3632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2</a:t>
                  </a:r>
                </a:p>
              </p:txBody>
            </p:sp>
            <p:sp>
              <p:nvSpPr>
                <p:cNvPr id="380958" name="Text Box 61"/>
                <p:cNvSpPr txBox="1">
                  <a:spLocks noChangeArrowheads="1"/>
                </p:cNvSpPr>
                <p:nvPr/>
              </p:nvSpPr>
              <p:spPr bwMode="auto">
                <a:xfrm>
                  <a:off x="3404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59" name="Text Box 62"/>
                <p:cNvSpPr txBox="1">
                  <a:spLocks noChangeArrowheads="1"/>
                </p:cNvSpPr>
                <p:nvPr/>
              </p:nvSpPr>
              <p:spPr bwMode="auto">
                <a:xfrm>
                  <a:off x="3648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60" name="Rectangle 63"/>
                <p:cNvSpPr>
                  <a:spLocks noChangeArrowheads="1"/>
                </p:cNvSpPr>
                <p:nvPr/>
              </p:nvSpPr>
              <p:spPr bwMode="auto">
                <a:xfrm>
                  <a:off x="2244" y="2676"/>
                  <a:ext cx="291" cy="32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800" b="0" i="1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x</a:t>
                  </a:r>
                  <a:r>
                    <a:rPr kumimoji="0" lang="en-US" altLang="en-US" sz="2800" b="0" i="1" u="none" strike="noStrike" kern="1200" cap="none" spc="0" normalizeH="0" baseline="-2500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  <p:sp>
              <p:nvSpPr>
                <p:cNvPr id="380961" name="Text Box 64"/>
                <p:cNvSpPr txBox="1">
                  <a:spLocks noChangeArrowheads="1"/>
                </p:cNvSpPr>
                <p:nvPr/>
              </p:nvSpPr>
              <p:spPr bwMode="auto">
                <a:xfrm>
                  <a:off x="2016" y="3021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0</a:t>
                  </a:r>
                </a:p>
              </p:txBody>
            </p:sp>
            <p:sp>
              <p:nvSpPr>
                <p:cNvPr id="380962" name="Text Box 65"/>
                <p:cNvSpPr txBox="1">
                  <a:spLocks noChangeArrowheads="1"/>
                </p:cNvSpPr>
                <p:nvPr/>
              </p:nvSpPr>
              <p:spPr bwMode="auto">
                <a:xfrm>
                  <a:off x="2260" y="3012"/>
                  <a:ext cx="196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1</a:t>
                  </a:r>
                </a:p>
              </p:txBody>
            </p:sp>
          </p:grpSp>
          <p:grpSp>
            <p:nvGrpSpPr>
              <p:cNvPr id="380938" name="Group 66"/>
              <p:cNvGrpSpPr>
                <a:grpSpLocks/>
              </p:cNvGrpSpPr>
              <p:nvPr/>
            </p:nvGrpSpPr>
            <p:grpSpPr bwMode="auto">
              <a:xfrm>
                <a:off x="1584" y="1152"/>
                <a:ext cx="1296" cy="1440"/>
                <a:chOff x="96" y="960"/>
                <a:chExt cx="1296" cy="1440"/>
              </a:xfrm>
            </p:grpSpPr>
            <p:sp>
              <p:nvSpPr>
                <p:cNvPr id="380939" name="Line 67"/>
                <p:cNvSpPr>
                  <a:spLocks noChangeShapeType="1"/>
                </p:cNvSpPr>
                <p:nvPr/>
              </p:nvSpPr>
              <p:spPr bwMode="auto">
                <a:xfrm>
                  <a:off x="144" y="1008"/>
                  <a:ext cx="1248" cy="1248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80940" name="Line 68"/>
                <p:cNvSpPr>
                  <a:spLocks noChangeShapeType="1"/>
                </p:cNvSpPr>
                <p:nvPr/>
              </p:nvSpPr>
              <p:spPr bwMode="auto">
                <a:xfrm flipH="1">
                  <a:off x="96" y="960"/>
                  <a:ext cx="1104" cy="1440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1954" name="Picture 2" descr="capture4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13" y="204788"/>
            <a:ext cx="6480175" cy="64468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2978" name="Picture 2" descr="capture4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31938" y="1033463"/>
            <a:ext cx="6080125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5D452552-31B7-89F0-4BFB-4901AB80FB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2600" y="2286000"/>
            <a:ext cx="6488699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4400" dirty="0">
                <a:solidFill>
                  <a:srgbClr val="FFFF00"/>
                </a:solidFill>
              </a:rPr>
              <a:t>Review and More Thoughts</a:t>
            </a:r>
            <a:endParaRPr kumimoji="0" lang="en-US" altLang="en-US" sz="4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2704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9" name="Text Box 33"/>
          <p:cNvSpPr txBox="1">
            <a:spLocks noChangeArrowheads="1"/>
          </p:cNvSpPr>
          <p:nvPr/>
        </p:nvSpPr>
        <p:spPr bwMode="auto">
          <a:xfrm>
            <a:off x="-60158" y="968375"/>
            <a:ext cx="8991600" cy="4524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3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3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Consider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your instance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a little question (to 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little bird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about its optimal solution.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 all answers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Knowing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about the solution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restricts your instance to a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 your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friend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a optimal solution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subsol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for it. </a:t>
            </a:r>
          </a:p>
          <a:p>
            <a:pPr marL="1200150" marR="0" lvl="1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Construct a solution   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US" altLang="en-US" sz="2400" b="0" i="1" u="none" strike="noStrike" kern="1200" cap="none" spc="0" normalizeH="0" baseline="-25000" noProof="0" dirty="0" err="1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I,k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</a:t>
            </a:r>
            <a:r>
              <a:rPr kumimoji="0" lang="en-US" altLang="en-US" sz="2400" b="0" i="1" u="none" strike="noStrike" kern="1200" cap="none" spc="0" normalizeH="0" baseline="0" noProof="0" dirty="0" err="1">
                <a:ln>
                  <a:noFill/>
                </a:ln>
                <a:solidFill>
                  <a:srgbClr val="CC00CC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subsol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 </a:t>
            </a:r>
            <a:b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your instance that is the best of those consistent with the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400" b="0" i="1" u="none" strike="noStrike" kern="1200" cap="none" spc="0" normalizeH="0" baseline="3000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bird' s answer.</a:t>
            </a: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Return the best of these best solutions.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457200" marR="0" lvl="0" indent="-4572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30342DC8-BE4D-BF98-0122-A61D53BA2F5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7888" y="354013"/>
            <a:ext cx="5838458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Designing Dynamic Programming</a:t>
            </a:r>
          </a:p>
        </p:txBody>
      </p:sp>
      <p:sp>
        <p:nvSpPr>
          <p:cNvPr id="4" name="Text Box 4">
            <a:extLst>
              <a:ext uri="{FF2B5EF4-FFF2-40B4-BE49-F238E27FC236}">
                <a16:creationId xmlns:a16="http://schemas.microsoft.com/office/drawing/2014/main" id="{B7657DE0-7F62-CB7C-8826-5EC3D2D952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Review</a:t>
            </a:r>
          </a:p>
        </p:txBody>
      </p:sp>
    </p:spTree>
    <p:extLst>
      <p:ext uri="{BB962C8B-B14F-4D97-AF65-F5344CB8AC3E}">
        <p14:creationId xmlns:p14="http://schemas.microsoft.com/office/powerpoint/2010/main" val="13723407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6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06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06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6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06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706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06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2" name="Rectangle 2"/>
          <p:cNvSpPr>
            <a:spLocks noChangeArrowheads="1"/>
          </p:cNvSpPr>
          <p:nvPr/>
        </p:nvSpPr>
        <p:spPr bwMode="auto">
          <a:xfrm>
            <a:off x="877888" y="354013"/>
            <a:ext cx="7885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Designing Recursive Back Tracking Algorithm</a:t>
            </a:r>
          </a:p>
        </p:txBody>
      </p:sp>
      <p:sp>
        <p:nvSpPr>
          <p:cNvPr id="1427459" name="Text Box 3"/>
          <p:cNvSpPr txBox="1">
            <a:spLocks noChangeArrowheads="1"/>
          </p:cNvSpPr>
          <p:nvPr/>
        </p:nvSpPr>
        <p:spPr bwMode="auto">
          <a:xfrm>
            <a:off x="-12700" y="979488"/>
            <a:ext cx="8869363" cy="547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are instances, solutions, and costs? </a:t>
            </a:r>
          </a:p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question do you ask the little bird?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 bird answer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[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instance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do your give your friend?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Assume he gives you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 you produce an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bird’s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and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friend’s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 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 you determine the cost of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bird’s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cost of the friend’s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 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 all bird’s answers and take best of best.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8964" name="Text Box 4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Review</a:t>
            </a:r>
          </a:p>
        </p:txBody>
      </p:sp>
    </p:spTree>
    <p:extLst>
      <p:ext uri="{BB962C8B-B14F-4D97-AF65-F5344CB8AC3E}">
        <p14:creationId xmlns:p14="http://schemas.microsoft.com/office/powerpoint/2010/main" val="300537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89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89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274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274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274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274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2745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2745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42745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2745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 nodeType="clickPar">
                      <p:stCondLst>
                        <p:cond delay="indefinite"/>
                      </p:stCondLst>
                      <p:childTnLst>
                        <p:par>
                          <p:cTn id="6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42745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2745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 nodeType="clickPar">
                      <p:stCondLst>
                        <p:cond delay="indefinite"/>
                      </p:stCondLst>
                      <p:childTnLst>
                        <p:par>
                          <p:cTn id="7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42745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 nodeType="clickPar">
                      <p:stCondLst>
                        <p:cond delay="indefinite"/>
                      </p:stCondLst>
                      <p:childTnLst>
                        <p:par>
                          <p:cTn id="8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42745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 nodeType="clickPar">
                      <p:stCondLst>
                        <p:cond delay="indefinite"/>
                      </p:stCondLst>
                      <p:childTnLst>
                        <p:par>
                          <p:cTn id="8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42745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8962" grpId="0"/>
      <p:bldP spid="168964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6" name="Rectangle 2"/>
          <p:cNvSpPr>
            <a:spLocks noChangeArrowheads="1"/>
          </p:cNvSpPr>
          <p:nvPr/>
        </p:nvSpPr>
        <p:spPr bwMode="auto">
          <a:xfrm>
            <a:off x="1743075" y="76200"/>
            <a:ext cx="6111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Back Tracking Algorithm</a:t>
            </a:r>
          </a:p>
        </p:txBody>
      </p:sp>
      <p:sp>
        <p:nvSpPr>
          <p:cNvPr id="169987" name="AutoShape 3"/>
          <p:cNvSpPr>
            <a:spLocks noChangeArrowheads="1"/>
          </p:cNvSpPr>
          <p:nvPr/>
        </p:nvSpPr>
        <p:spPr bwMode="auto">
          <a:xfrm>
            <a:off x="3810000" y="620713"/>
            <a:ext cx="381000" cy="457200"/>
          </a:xfrm>
          <a:prstGeom prst="downArrow">
            <a:avLst>
              <a:gd name="adj1" fmla="val 50000"/>
              <a:gd name="adj2" fmla="val 30000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9988" name="Text Box 4"/>
          <p:cNvSpPr txBox="1">
            <a:spLocks noChangeArrowheads="1"/>
          </p:cNvSpPr>
          <p:nvPr/>
        </p:nvSpPr>
        <p:spPr bwMode="auto">
          <a:xfrm>
            <a:off x="1752600" y="914400"/>
            <a:ext cx="5803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Algorithm</a:t>
            </a:r>
          </a:p>
        </p:txBody>
      </p:sp>
      <p:sp>
        <p:nvSpPr>
          <p:cNvPr id="1536005" name="Text Box 5"/>
          <p:cNvSpPr txBox="1">
            <a:spLocks noChangeArrowheads="1"/>
          </p:cNvSpPr>
          <p:nvPr/>
        </p:nvSpPr>
        <p:spPr bwMode="auto">
          <a:xfrm>
            <a:off x="423863" y="1447800"/>
            <a:ext cx="8562975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Imagine running the recursive alg on it.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Determine the complete set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ever given to you, your friends, their friends, …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Build a table indexed by these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 in the table in order so that nobody waits. 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cost of its optimal solution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advice given by the bird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Run the recursive alg with bird’s advice to find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solution to your instance.</a:t>
            </a:r>
          </a:p>
        </p:txBody>
      </p:sp>
      <p:sp>
        <p:nvSpPr>
          <p:cNvPr id="169990" name="Text Box 6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Review</a:t>
            </a:r>
          </a:p>
        </p:txBody>
      </p:sp>
    </p:spTree>
    <p:extLst>
      <p:ext uri="{BB962C8B-B14F-4D97-AF65-F5344CB8AC3E}">
        <p14:creationId xmlns:p14="http://schemas.microsoft.com/office/powerpoint/2010/main" val="11757846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60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0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360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60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360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360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360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360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EE3F78B0-0097-4056-8EB5-40C12D80CD7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GB" dirty="0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208AD41-52CD-46C1-8DBA-EC5183DD407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1044587"/>
            <a:ext cx="9144000" cy="47688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20167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9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57" name="Rectangle 5"/>
          <p:cNvSpPr>
            <a:spLocks noChangeArrowheads="1"/>
          </p:cNvSpPr>
          <p:nvPr/>
        </p:nvSpPr>
        <p:spPr bwMode="auto">
          <a:xfrm>
            <a:off x="457200" y="1261408"/>
            <a:ext cx="5950668" cy="489364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An </a:t>
            </a:r>
            <a:r>
              <a:rPr lang="en-US" altLang="en-US" sz="2400" dirty="0">
                <a:solidFill>
                  <a:srgbClr val="FFC000"/>
                </a:solidFill>
              </a:rPr>
              <a:t>instance </a:t>
            </a:r>
            <a:r>
              <a:rPr lang="en-US" altLang="en-US" sz="2400" dirty="0"/>
              <a:t>(input) consists of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 err="1">
                <a:solidFill>
                  <a:srgbClr val="FFC000"/>
                </a:solidFill>
              </a:rPr>
              <a:t>G</a:t>
            </a:r>
            <a:r>
              <a:rPr lang="en-US" altLang="en-US" sz="2400" dirty="0" err="1">
                <a:solidFill>
                  <a:srgbClr val="FFC000"/>
                </a:solidFill>
              </a:rPr>
              <a:t>,</a:t>
            </a:r>
            <a:r>
              <a:rPr lang="en-US" altLang="en-US" sz="2400" i="1" dirty="0" err="1">
                <a:solidFill>
                  <a:srgbClr val="FFC000"/>
                </a:solidFill>
              </a:rPr>
              <a:t>s</a:t>
            </a:r>
            <a:r>
              <a:rPr lang="en-US" altLang="en-US" sz="2400" dirty="0" err="1">
                <a:solidFill>
                  <a:srgbClr val="FFC000"/>
                </a:solidFill>
              </a:rPr>
              <a:t>,</a:t>
            </a:r>
            <a:r>
              <a:rPr lang="en-US" altLang="en-US" sz="2400" i="1" dirty="0" err="1">
                <a:solidFill>
                  <a:srgbClr val="FFC000"/>
                </a:solidFill>
              </a:rPr>
              <a:t>t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i="1" dirty="0">
                <a:solidFill>
                  <a:srgbClr val="FFC000"/>
                </a:solidFill>
              </a:rPr>
              <a:t>G</a:t>
            </a:r>
            <a:r>
              <a:rPr lang="en-US" altLang="en-US" sz="2400" dirty="0"/>
              <a:t> is a weighted directed layered graph</a:t>
            </a:r>
            <a:br>
              <a:rPr lang="en-US" altLang="en-US" sz="2400" dirty="0"/>
            </a:br>
            <a:r>
              <a:rPr lang="en-US" altLang="en-US" sz="2400" dirty="0"/>
              <a:t>    ie all edges go down </a:t>
            </a:r>
          </a:p>
          <a:p>
            <a:pPr eaLnBrk="1" hangingPunct="1">
              <a:buNone/>
            </a:pPr>
            <a:r>
              <a:rPr lang="en-US" altLang="en-US" sz="2400" dirty="0"/>
              <a:t>        hence acyclic (DAG)</a:t>
            </a:r>
          </a:p>
          <a:p>
            <a:pPr eaLnBrk="1" hangingPunct="1">
              <a:buNone/>
            </a:pPr>
            <a:r>
              <a:rPr lang="en-US" altLang="en-US" sz="2400" dirty="0"/>
              <a:t>        but more a total order of nodes is known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/>
              <a:t> source node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i="1" dirty="0">
                <a:solidFill>
                  <a:srgbClr val="FFC000"/>
                </a:solidFill>
              </a:rPr>
              <a:t>t</a:t>
            </a:r>
            <a:r>
              <a:rPr lang="en-US" altLang="en-US" sz="2400" dirty="0"/>
              <a:t> sink/termination node</a:t>
            </a:r>
          </a:p>
          <a:p>
            <a:pPr marL="342900" indent="-342900" eaLnBrk="1" hangingPunct="1">
              <a:buFontTx/>
              <a:buChar char="-"/>
            </a:pPr>
            <a:endParaRPr lang="en-US" altLang="en-US" sz="2400" dirty="0"/>
          </a:p>
          <a:p>
            <a:pPr eaLnBrk="1" hangingPunct="1">
              <a:buNone/>
            </a:pPr>
            <a:r>
              <a:rPr lang="en-US" altLang="en-US" sz="2400" dirty="0"/>
              <a:t>A </a:t>
            </a:r>
            <a:r>
              <a:rPr lang="en-US" altLang="en-US" sz="2400" dirty="0">
                <a:solidFill>
                  <a:srgbClr val="FFC000"/>
                </a:solidFill>
              </a:rPr>
              <a:t>solution</a:t>
            </a:r>
            <a:r>
              <a:rPr lang="en-US" altLang="en-US" sz="2400" dirty="0"/>
              <a:t> is a path from </a:t>
            </a:r>
            <a:r>
              <a:rPr lang="en-US" altLang="en-US" sz="2400" i="1" dirty="0"/>
              <a:t>s</a:t>
            </a:r>
            <a:r>
              <a:rPr lang="en-US" altLang="en-US" sz="2400" dirty="0"/>
              <a:t> to </a:t>
            </a:r>
            <a:r>
              <a:rPr lang="en-US" altLang="en-US" sz="2400" i="1" dirty="0"/>
              <a:t>t</a:t>
            </a:r>
            <a:r>
              <a:rPr lang="en-US" altLang="en-US" sz="2400" dirty="0"/>
              <a:t>. </a:t>
            </a:r>
          </a:p>
          <a:p>
            <a:pPr eaLnBrk="1" hangingPunct="1">
              <a:buNone/>
            </a:pPr>
            <a:r>
              <a:rPr lang="en-US" altLang="en-US" sz="2400" dirty="0"/>
              <a:t>It’s </a:t>
            </a:r>
            <a:r>
              <a:rPr lang="en-US" altLang="en-US" sz="2400" dirty="0">
                <a:solidFill>
                  <a:srgbClr val="FFC000"/>
                </a:solidFill>
              </a:rPr>
              <a:t>cost</a:t>
            </a:r>
            <a:r>
              <a:rPr lang="en-US" altLang="en-US" sz="2400" dirty="0"/>
              <a:t> is the sum of the weights.</a:t>
            </a:r>
          </a:p>
          <a:p>
            <a:pPr eaLnBrk="1" hangingPunct="1">
              <a:buNone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C000"/>
                </a:solidFill>
              </a:rPr>
              <a:t>goal</a:t>
            </a:r>
            <a:r>
              <a:rPr lang="en-US" altLang="en-US" sz="2400" dirty="0"/>
              <a:t> is to find a path with minimum  cost.</a:t>
            </a:r>
          </a:p>
          <a:p>
            <a:pPr eaLnBrk="1" hangingPunct="1">
              <a:buNone/>
            </a:pPr>
            <a:endParaRPr lang="en-US" altLang="en-US" sz="2400" dirty="0"/>
          </a:p>
          <a:p>
            <a:pPr marL="342900" indent="-342900" eaLnBrk="1" hangingPunct="1">
              <a:buFontTx/>
              <a:buChar char="-"/>
            </a:pPr>
            <a:endParaRPr lang="en-US" altLang="en-US" sz="2400" dirty="0"/>
          </a:p>
        </p:txBody>
      </p:sp>
      <p:sp>
        <p:nvSpPr>
          <p:cNvPr id="44" name="Rectangle 57">
            <a:extLst>
              <a:ext uri="{FF2B5EF4-FFF2-40B4-BE49-F238E27FC236}">
                <a16:creationId xmlns:a16="http://schemas.microsoft.com/office/drawing/2014/main" id="{553FA8F1-4E5E-409B-92A1-2B1A16779DE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-164205" y="-228600"/>
            <a:ext cx="9462766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Dynamic Programming Leveled Graph</a:t>
            </a:r>
          </a:p>
        </p:txBody>
      </p:sp>
      <p:sp>
        <p:nvSpPr>
          <p:cNvPr id="45" name="Rectangle 57">
            <a:extLst>
              <a:ext uri="{FF2B5EF4-FFF2-40B4-BE49-F238E27FC236}">
                <a16:creationId xmlns:a16="http://schemas.microsoft.com/office/drawing/2014/main" id="{F3C04AFC-11E2-45FA-AD45-688CCAF0E7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400" y="342900"/>
            <a:ext cx="8153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Shortest Weighted path in Leveled Graph</a:t>
            </a:r>
          </a:p>
        </p:txBody>
      </p:sp>
      <p:grpSp>
        <p:nvGrpSpPr>
          <p:cNvPr id="46" name="Group 7">
            <a:extLst>
              <a:ext uri="{FF2B5EF4-FFF2-40B4-BE49-F238E27FC236}">
                <a16:creationId xmlns:a16="http://schemas.microsoft.com/office/drawing/2014/main" id="{71C15AF6-FB97-4234-ADC8-5A723197A4BF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3690938"/>
            <a:ext cx="903288" cy="2633662"/>
            <a:chOff x="4224" y="2325"/>
            <a:chExt cx="569" cy="1659"/>
          </a:xfrm>
        </p:grpSpPr>
        <p:sp>
          <p:nvSpPr>
            <p:cNvPr id="47" name="Oval 8">
              <a:extLst>
                <a:ext uri="{FF2B5EF4-FFF2-40B4-BE49-F238E27FC236}">
                  <a16:creationId xmlns:a16="http://schemas.microsoft.com/office/drawing/2014/main" id="{6BF46EFE-2352-4F94-BC2A-AAFF8F0B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2325"/>
              <a:ext cx="144" cy="14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48" name="Oval 9">
              <a:extLst>
                <a:ext uri="{FF2B5EF4-FFF2-40B4-BE49-F238E27FC236}">
                  <a16:creationId xmlns:a16="http://schemas.microsoft.com/office/drawing/2014/main" id="{A3EF7CB4-9513-42D0-8A16-A594E7736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0" y="2688"/>
              <a:ext cx="144" cy="14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49" name="Oval 10">
              <a:extLst>
                <a:ext uri="{FF2B5EF4-FFF2-40B4-BE49-F238E27FC236}">
                  <a16:creationId xmlns:a16="http://schemas.microsoft.com/office/drawing/2014/main" id="{B262F0F5-0F13-477B-93DB-C9702CD53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4" y="3312"/>
              <a:ext cx="144" cy="14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0" name="Oval 11">
              <a:extLst>
                <a:ext uri="{FF2B5EF4-FFF2-40B4-BE49-F238E27FC236}">
                  <a16:creationId xmlns:a16="http://schemas.microsoft.com/office/drawing/2014/main" id="{F57096B0-DBCE-4B29-9175-CB44D7145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2" y="3840"/>
              <a:ext cx="144" cy="14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51" name="Text Box 12">
            <a:extLst>
              <a:ext uri="{FF2B5EF4-FFF2-40B4-BE49-F238E27FC236}">
                <a16:creationId xmlns:a16="http://schemas.microsoft.com/office/drawing/2014/main" id="{D72C4432-49FC-41D2-A9CE-E9505E47CE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707" y="4784794"/>
            <a:ext cx="18004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2+6+3+7=18</a:t>
            </a:r>
          </a:p>
        </p:txBody>
      </p:sp>
      <p:grpSp>
        <p:nvGrpSpPr>
          <p:cNvPr id="52" name="Group 18">
            <a:extLst>
              <a:ext uri="{FF2B5EF4-FFF2-40B4-BE49-F238E27FC236}">
                <a16:creationId xmlns:a16="http://schemas.microsoft.com/office/drawing/2014/main" id="{D1561860-0008-4F71-A974-07E0E10A63A6}"/>
              </a:ext>
            </a:extLst>
          </p:cNvPr>
          <p:cNvGrpSpPr>
            <a:grpSpLocks/>
          </p:cNvGrpSpPr>
          <p:nvPr/>
        </p:nvGrpSpPr>
        <p:grpSpPr bwMode="auto">
          <a:xfrm>
            <a:off x="7467600" y="3505200"/>
            <a:ext cx="1320800" cy="3048000"/>
            <a:chOff x="4704" y="2208"/>
            <a:chExt cx="832" cy="1920"/>
          </a:xfrm>
        </p:grpSpPr>
        <p:sp>
          <p:nvSpPr>
            <p:cNvPr id="53" name="Oval 19">
              <a:extLst>
                <a:ext uri="{FF2B5EF4-FFF2-40B4-BE49-F238E27FC236}">
                  <a16:creationId xmlns:a16="http://schemas.microsoft.com/office/drawing/2014/main" id="{2E65DFDD-3995-4A74-8B22-FE437244B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40" y="2256"/>
              <a:ext cx="144" cy="144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4" name="Oval 20">
              <a:extLst>
                <a:ext uri="{FF2B5EF4-FFF2-40B4-BE49-F238E27FC236}">
                  <a16:creationId xmlns:a16="http://schemas.microsoft.com/office/drawing/2014/main" id="{C4527C8C-1B5B-4581-A3C3-AE7A4CD81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36" y="2784"/>
              <a:ext cx="144" cy="144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5" name="Oval 21">
              <a:extLst>
                <a:ext uri="{FF2B5EF4-FFF2-40B4-BE49-F238E27FC236}">
                  <a16:creationId xmlns:a16="http://schemas.microsoft.com/office/drawing/2014/main" id="{7344B95A-19FD-4586-8B66-E81E8FD98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32" y="3216"/>
              <a:ext cx="144" cy="144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6" name="Oval 22">
              <a:extLst>
                <a:ext uri="{FF2B5EF4-FFF2-40B4-BE49-F238E27FC236}">
                  <a16:creationId xmlns:a16="http://schemas.microsoft.com/office/drawing/2014/main" id="{E591FC94-A6F7-4EFB-91FB-7AC28D870F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4" y="3888"/>
              <a:ext cx="144" cy="144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7" name="Freeform 23">
              <a:extLst>
                <a:ext uri="{FF2B5EF4-FFF2-40B4-BE49-F238E27FC236}">
                  <a16:creationId xmlns:a16="http://schemas.microsoft.com/office/drawing/2014/main" id="{2CA778B1-E8A3-4326-AB47-09846F9BC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4" y="2208"/>
              <a:ext cx="832" cy="1920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2" h="1920">
                  <a:moveTo>
                    <a:pt x="48" y="0"/>
                  </a:moveTo>
                  <a:lnTo>
                    <a:pt x="672" y="384"/>
                  </a:lnTo>
                  <a:lnTo>
                    <a:pt x="384" y="912"/>
                  </a:lnTo>
                  <a:lnTo>
                    <a:pt x="832" y="1450"/>
                  </a:lnTo>
                  <a:lnTo>
                    <a:pt x="0" y="1920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8" name="Text Box 24">
            <a:extLst>
              <a:ext uri="{FF2B5EF4-FFF2-40B4-BE49-F238E27FC236}">
                <a16:creationId xmlns:a16="http://schemas.microsoft.com/office/drawing/2014/main" id="{97DB0D29-B42A-43E9-A8E5-15283D603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1707" y="5141267"/>
            <a:ext cx="18004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solidFill>
                  <a:srgbClr val="FF66FF"/>
                </a:solidFill>
              </a:rPr>
              <a:t>4+2+1+5=12</a:t>
            </a:r>
          </a:p>
        </p:txBody>
      </p:sp>
      <p:sp>
        <p:nvSpPr>
          <p:cNvPr id="59" name="Freeform 15">
            <a:extLst>
              <a:ext uri="{FF2B5EF4-FFF2-40B4-BE49-F238E27FC236}">
                <a16:creationId xmlns:a16="http://schemas.microsoft.com/office/drawing/2014/main" id="{41C917F8-A258-4F7E-B2F5-FD170B250834}"/>
              </a:ext>
            </a:extLst>
          </p:cNvPr>
          <p:cNvSpPr>
            <a:spLocks/>
          </p:cNvSpPr>
          <p:nvPr/>
        </p:nvSpPr>
        <p:spPr bwMode="auto">
          <a:xfrm>
            <a:off x="6553200" y="3505200"/>
            <a:ext cx="1066800" cy="3048000"/>
          </a:xfrm>
          <a:custGeom>
            <a:avLst/>
            <a:gdLst>
              <a:gd name="T0" fmla="*/ 672 w 672"/>
              <a:gd name="T1" fmla="*/ 0 h 1920"/>
              <a:gd name="T2" fmla="*/ 576 w 672"/>
              <a:gd name="T3" fmla="*/ 384 h 1920"/>
              <a:gd name="T4" fmla="*/ 336 w 672"/>
              <a:gd name="T5" fmla="*/ 960 h 1920"/>
              <a:gd name="T6" fmla="*/ 0 w 672"/>
              <a:gd name="T7" fmla="*/ 1392 h 1920"/>
              <a:gd name="T8" fmla="*/ 576 w 67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1920"/>
              <a:gd name="T17" fmla="*/ 672 w 67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1920">
                <a:moveTo>
                  <a:pt x="672" y="0"/>
                </a:moveTo>
                <a:lnTo>
                  <a:pt x="576" y="384"/>
                </a:lnTo>
                <a:lnTo>
                  <a:pt x="336" y="960"/>
                </a:lnTo>
                <a:lnTo>
                  <a:pt x="0" y="1392"/>
                </a:lnTo>
                <a:lnTo>
                  <a:pt x="576" y="192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61" name="Rectangle 57">
            <a:extLst>
              <a:ext uri="{FF2B5EF4-FFF2-40B4-BE49-F238E27FC236}">
                <a16:creationId xmlns:a16="http://schemas.microsoft.com/office/drawing/2014/main" id="{C0079537-1049-4793-B402-EB3620C1AB66}"/>
              </a:ext>
            </a:extLst>
          </p:cNvPr>
          <p:cNvSpPr txBox="1">
            <a:spLocks noChangeArrowheads="1"/>
          </p:cNvSpPr>
          <p:nvPr/>
        </p:nvSpPr>
        <p:spPr>
          <a:xfrm>
            <a:off x="-164205" y="-38100"/>
            <a:ext cx="9462766" cy="11430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2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2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2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2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25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2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25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2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25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2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25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2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25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2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25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2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25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2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25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/>
      <p:bldP spid="58" grpId="0"/>
      <p:bldP spid="59" grpId="0" animBg="1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1667" name="Rectangle 3"/>
          <p:cNvSpPr>
            <a:spLocks noChangeArrowheads="1"/>
          </p:cNvSpPr>
          <p:nvPr/>
        </p:nvSpPr>
        <p:spPr bwMode="auto">
          <a:xfrm>
            <a:off x="685800" y="887413"/>
            <a:ext cx="7924800" cy="6002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Purpose of Little Bird: 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abstraction from which it is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easier to focus on the difficult issues.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Her answers give us a list of things to try.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Temporarily trusting the bird,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helps us focus on the remaining question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helping us formulate sub-instance for friend.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Coming up with which question is one of the main creative steps.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Hint: Ask about a local property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There are only so many question that you might ask so just try them all.</a:t>
            </a:r>
          </a:p>
        </p:txBody>
      </p:sp>
      <p:sp>
        <p:nvSpPr>
          <p:cNvPr id="171011" name="Rectangle 5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Question For the Little Bird</a:t>
            </a:r>
          </a:p>
        </p:txBody>
      </p:sp>
    </p:spTree>
    <p:extLst>
      <p:ext uri="{BB962C8B-B14F-4D97-AF65-F5344CB8AC3E}">
        <p14:creationId xmlns:p14="http://schemas.microsoft.com/office/powerpoint/2010/main" val="6981049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10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216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216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216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216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52166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2166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2166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1011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25" name="Rectangle 5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72035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2" name="Group 26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2056" name="Rectangle 9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2057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32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2044" name="Rectangle 3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path</a:t>
              </a:r>
            </a:p>
          </p:txBody>
        </p:sp>
        <p:grpSp>
          <p:nvGrpSpPr>
            <p:cNvPr id="172045" name="Group 24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2046" name="Freeform 13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47" name="Text Box 14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2048" name="Text Box 15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2049" name="Oval 16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0" name="Oval 17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1" name="Oval 18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2" name="Oval 19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3" name="Oval 20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4" name="Oval 21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2055" name="Oval 22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5" name="Group 33"/>
          <p:cNvGrpSpPr>
            <a:grpSpLocks/>
          </p:cNvGrpSpPr>
          <p:nvPr/>
        </p:nvGrpSpPr>
        <p:grpSpPr bwMode="auto">
          <a:xfrm>
            <a:off x="1066800" y="2095500"/>
            <a:ext cx="6067425" cy="2522538"/>
            <a:chOff x="672" y="1320"/>
            <a:chExt cx="3822" cy="1589"/>
          </a:xfrm>
        </p:grpSpPr>
        <p:grpSp>
          <p:nvGrpSpPr>
            <p:cNvPr id="172040" name="Group 31"/>
            <p:cNvGrpSpPr>
              <a:grpSpLocks/>
            </p:cNvGrpSpPr>
            <p:nvPr/>
          </p:nvGrpSpPr>
          <p:grpSpPr bwMode="auto">
            <a:xfrm>
              <a:off x="672" y="1320"/>
              <a:ext cx="1000" cy="600"/>
              <a:chOff x="714" y="3816"/>
              <a:chExt cx="1000" cy="600"/>
            </a:xfrm>
          </p:grpSpPr>
          <p:sp>
            <p:nvSpPr>
              <p:cNvPr id="172042" name="Freeform 28"/>
              <p:cNvSpPr>
                <a:spLocks/>
              </p:cNvSpPr>
              <p:nvPr/>
            </p:nvSpPr>
            <p:spPr bwMode="auto">
              <a:xfrm>
                <a:off x="714" y="3908"/>
                <a:ext cx="1000" cy="508"/>
              </a:xfrm>
              <a:custGeom>
                <a:avLst/>
                <a:gdLst>
                  <a:gd name="T0" fmla="*/ 0 w 1000"/>
                  <a:gd name="T1" fmla="*/ 508 h 508"/>
                  <a:gd name="T2" fmla="*/ 1000 w 1000"/>
                  <a:gd name="T3" fmla="*/ 0 h 508"/>
                  <a:gd name="T4" fmla="*/ 0 60000 65536"/>
                  <a:gd name="T5" fmla="*/ 0 60000 65536"/>
                  <a:gd name="T6" fmla="*/ 0 w 1000"/>
                  <a:gd name="T7" fmla="*/ 0 h 508"/>
                  <a:gd name="T8" fmla="*/ 1000 w 1000"/>
                  <a:gd name="T9" fmla="*/ 508 h 50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000" h="508">
                    <a:moveTo>
                      <a:pt x="0" y="508"/>
                    </a:moveTo>
                    <a:lnTo>
                      <a:pt x="1000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pic>
            <p:nvPicPr>
              <p:cNvPr id="172043" name="Picture 29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58" y="3816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sp>
          <p:nvSpPr>
            <p:cNvPr id="172041" name="Rectangle 30"/>
            <p:cNvSpPr>
              <a:spLocks noChangeArrowheads="1"/>
            </p:cNvSpPr>
            <p:nvPr/>
          </p:nvSpPr>
          <p:spPr bwMode="auto">
            <a:xfrm>
              <a:off x="700" y="2544"/>
              <a:ext cx="379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“What is the first edge in the path?”</a:t>
              </a:r>
            </a:p>
          </p:txBody>
        </p:sp>
      </p:grpSp>
      <p:sp>
        <p:nvSpPr>
          <p:cNvPr id="1617954" name="Rectangle 34"/>
          <p:cNvSpPr>
            <a:spLocks noChangeArrowheads="1"/>
          </p:cNvSpPr>
          <p:nvPr/>
        </p:nvSpPr>
        <p:spPr bwMode="auto">
          <a:xfrm>
            <a:off x="76200" y="4818063"/>
            <a:ext cx="8991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Dynamic Programming </a:t>
            </a:r>
            <a:r>
              <a:rPr kumimoji="0" lang="en-US" altLang="en-US" sz="3200" b="1" i="0" u="sng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reverses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the recursive backtracking algorithm.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Hence, to end up with a “forward order”,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first reverse the recursive backtracking algorithm.</a:t>
            </a:r>
          </a:p>
        </p:txBody>
      </p:sp>
    </p:spTree>
    <p:extLst>
      <p:ext uri="{BB962C8B-B14F-4D97-AF65-F5344CB8AC3E}">
        <p14:creationId xmlns:p14="http://schemas.microsoft.com/office/powerpoint/2010/main" val="1385277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79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179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7925" grpId="0"/>
      <p:bldP spid="1617954" grpId="0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8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7305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3060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3080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3081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3061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3068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path</a:t>
              </a:r>
            </a:p>
          </p:txBody>
        </p:sp>
        <p:grpSp>
          <p:nvGrpSpPr>
            <p:cNvPr id="173069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3070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1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3072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3073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4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5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6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7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8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3079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73062" name="Rectangle 26"/>
          <p:cNvSpPr>
            <a:spLocks noChangeArrowheads="1"/>
          </p:cNvSpPr>
          <p:nvPr/>
        </p:nvSpPr>
        <p:spPr bwMode="auto">
          <a:xfrm>
            <a:off x="76200" y="4818063"/>
            <a:ext cx="8991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Dynamic Programming </a:t>
            </a:r>
            <a:r>
              <a:rPr kumimoji="0" lang="en-US" altLang="en-US" sz="3200" b="1" i="0" u="sng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reverses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the recursive backtracking algorithm.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Hence, to end up with a “forward order”,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first reverse the recursive backtracking algorithm.</a:t>
            </a:r>
          </a:p>
        </p:txBody>
      </p:sp>
      <p:grpSp>
        <p:nvGrpSpPr>
          <p:cNvPr id="5" name="Group 30"/>
          <p:cNvGrpSpPr>
            <a:grpSpLocks/>
          </p:cNvGrpSpPr>
          <p:nvPr/>
        </p:nvGrpSpPr>
        <p:grpSpPr bwMode="auto">
          <a:xfrm>
            <a:off x="1111250" y="2527300"/>
            <a:ext cx="7296150" cy="2090738"/>
            <a:chOff x="700" y="1592"/>
            <a:chExt cx="4596" cy="1317"/>
          </a:xfrm>
        </p:grpSpPr>
        <p:sp>
          <p:nvSpPr>
            <p:cNvPr id="173064" name="Rectangle 25"/>
            <p:cNvSpPr>
              <a:spLocks noChangeArrowheads="1"/>
            </p:cNvSpPr>
            <p:nvPr/>
          </p:nvSpPr>
          <p:spPr bwMode="auto">
            <a:xfrm>
              <a:off x="700" y="2544"/>
              <a:ext cx="373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“What is the last edge in the path?”</a:t>
              </a:r>
            </a:p>
          </p:txBody>
        </p:sp>
        <p:grpSp>
          <p:nvGrpSpPr>
            <p:cNvPr id="173065" name="Group 27"/>
            <p:cNvGrpSpPr>
              <a:grpSpLocks/>
            </p:cNvGrpSpPr>
            <p:nvPr/>
          </p:nvGrpSpPr>
          <p:grpSpPr bwMode="auto">
            <a:xfrm>
              <a:off x="4790" y="1592"/>
              <a:ext cx="506" cy="520"/>
              <a:chOff x="4790" y="3608"/>
              <a:chExt cx="506" cy="520"/>
            </a:xfrm>
          </p:grpSpPr>
          <p:sp>
            <p:nvSpPr>
              <p:cNvPr id="173066" name="Freeform 28"/>
              <p:cNvSpPr>
                <a:spLocks/>
              </p:cNvSpPr>
              <p:nvPr/>
            </p:nvSpPr>
            <p:spPr bwMode="auto">
              <a:xfrm>
                <a:off x="4790" y="3608"/>
                <a:ext cx="470" cy="325"/>
              </a:xfrm>
              <a:custGeom>
                <a:avLst/>
                <a:gdLst>
                  <a:gd name="T0" fmla="*/ 470 w 470"/>
                  <a:gd name="T1" fmla="*/ 0 h 325"/>
                  <a:gd name="T2" fmla="*/ 0 w 470"/>
                  <a:gd name="T3" fmla="*/ 325 h 325"/>
                  <a:gd name="T4" fmla="*/ 0 60000 65536"/>
                  <a:gd name="T5" fmla="*/ 0 60000 65536"/>
                  <a:gd name="T6" fmla="*/ 0 w 470"/>
                  <a:gd name="T7" fmla="*/ 0 h 325"/>
                  <a:gd name="T8" fmla="*/ 470 w 470"/>
                  <a:gd name="T9" fmla="*/ 325 h 32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470" h="325">
                    <a:moveTo>
                      <a:pt x="470" y="0"/>
                    </a:moveTo>
                    <a:lnTo>
                      <a:pt x="0" y="325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pic>
            <p:nvPicPr>
              <p:cNvPr id="173067" name="Picture 29" descr="an02380_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96" y="3696"/>
                <a:ext cx="400" cy="4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868870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2" name="Rectangle 21"/>
          <p:cNvSpPr>
            <a:spLocks noChangeArrowheads="1"/>
          </p:cNvSpPr>
          <p:nvPr/>
        </p:nvSpPr>
        <p:spPr bwMode="auto">
          <a:xfrm>
            <a:off x="0" y="4800600"/>
            <a:ext cx="8991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good question for the bird leaves you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with a good recursive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ask your friend. </a:t>
            </a:r>
          </a:p>
        </p:txBody>
      </p:sp>
      <p:grpSp>
        <p:nvGrpSpPr>
          <p:cNvPr id="174083" name="Group 29"/>
          <p:cNvGrpSpPr>
            <a:grpSpLocks noChangeAspect="1"/>
          </p:cNvGrpSpPr>
          <p:nvPr/>
        </p:nvGrpSpPr>
        <p:grpSpPr bwMode="auto">
          <a:xfrm flipH="1">
            <a:off x="8001000" y="4343400"/>
            <a:ext cx="531813" cy="1008063"/>
            <a:chOff x="1584" y="2640"/>
            <a:chExt cx="557" cy="1058"/>
          </a:xfrm>
        </p:grpSpPr>
        <p:sp>
          <p:nvSpPr>
            <p:cNvPr id="174109" name="Freeform 30"/>
            <p:cNvSpPr>
              <a:spLocks noChangeAspect="1"/>
            </p:cNvSpPr>
            <p:nvPr/>
          </p:nvSpPr>
          <p:spPr bwMode="auto">
            <a:xfrm flipH="1">
              <a:off x="1801" y="2777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0" name="Freeform 31"/>
            <p:cNvSpPr>
              <a:spLocks noChangeAspect="1"/>
            </p:cNvSpPr>
            <p:nvPr/>
          </p:nvSpPr>
          <p:spPr bwMode="auto">
            <a:xfrm flipH="1">
              <a:off x="1811" y="2979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1" name="Freeform 32"/>
            <p:cNvSpPr>
              <a:spLocks noChangeAspect="1"/>
            </p:cNvSpPr>
            <p:nvPr/>
          </p:nvSpPr>
          <p:spPr bwMode="auto">
            <a:xfrm flipH="1">
              <a:off x="1748" y="3242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2" name="Freeform 33"/>
            <p:cNvSpPr>
              <a:spLocks noChangeAspect="1"/>
            </p:cNvSpPr>
            <p:nvPr/>
          </p:nvSpPr>
          <p:spPr bwMode="auto">
            <a:xfrm flipH="1">
              <a:off x="1867" y="3240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3" name="Freeform 34"/>
            <p:cNvSpPr>
              <a:spLocks noChangeAspect="1"/>
            </p:cNvSpPr>
            <p:nvPr/>
          </p:nvSpPr>
          <p:spPr bwMode="auto">
            <a:xfrm flipH="1">
              <a:off x="1686" y="2699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4" name="Freeform 35"/>
            <p:cNvSpPr>
              <a:spLocks noChangeAspect="1"/>
            </p:cNvSpPr>
            <p:nvPr/>
          </p:nvSpPr>
          <p:spPr bwMode="auto">
            <a:xfrm flipH="1">
              <a:off x="1680" y="2688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5" name="Oval 36"/>
            <p:cNvSpPr>
              <a:spLocks noChangeAspect="1" noChangeArrowheads="1"/>
            </p:cNvSpPr>
            <p:nvPr/>
          </p:nvSpPr>
          <p:spPr bwMode="auto">
            <a:xfrm rot="4286940" flipH="1">
              <a:off x="1853" y="2837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6" name="Oval 37"/>
            <p:cNvSpPr>
              <a:spLocks noChangeAspect="1" noChangeArrowheads="1"/>
            </p:cNvSpPr>
            <p:nvPr/>
          </p:nvSpPr>
          <p:spPr bwMode="auto">
            <a:xfrm rot="4286940" flipH="1">
              <a:off x="1869" y="2846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7" name="Oval 38"/>
            <p:cNvSpPr>
              <a:spLocks noChangeAspect="1" noChangeArrowheads="1"/>
            </p:cNvSpPr>
            <p:nvPr/>
          </p:nvSpPr>
          <p:spPr bwMode="auto">
            <a:xfrm rot="4286940" flipH="1">
              <a:off x="1870" y="2836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8" name="Oval 39"/>
            <p:cNvSpPr>
              <a:spLocks noChangeAspect="1" noChangeArrowheads="1"/>
            </p:cNvSpPr>
            <p:nvPr/>
          </p:nvSpPr>
          <p:spPr bwMode="auto">
            <a:xfrm rot="4286940" flipH="1">
              <a:off x="1885" y="2846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19" name="Oval 40"/>
            <p:cNvSpPr>
              <a:spLocks noChangeAspect="1" noChangeArrowheads="1"/>
            </p:cNvSpPr>
            <p:nvPr/>
          </p:nvSpPr>
          <p:spPr bwMode="auto">
            <a:xfrm flipH="1">
              <a:off x="1873" y="2914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20" name="Oval 41"/>
            <p:cNvSpPr>
              <a:spLocks noChangeAspect="1" noChangeArrowheads="1"/>
            </p:cNvSpPr>
            <p:nvPr/>
          </p:nvSpPr>
          <p:spPr bwMode="auto">
            <a:xfrm>
              <a:off x="1872" y="3072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21" name="Freeform 42"/>
            <p:cNvSpPr>
              <a:spLocks noChangeAspect="1"/>
            </p:cNvSpPr>
            <p:nvPr/>
          </p:nvSpPr>
          <p:spPr bwMode="auto">
            <a:xfrm>
              <a:off x="1584" y="2784"/>
              <a:ext cx="238" cy="310"/>
            </a:xfrm>
            <a:custGeom>
              <a:avLst/>
              <a:gdLst>
                <a:gd name="T0" fmla="*/ 0 w 692"/>
                <a:gd name="T1" fmla="*/ 0 h 1069"/>
                <a:gd name="T2" fmla="*/ 0 w 692"/>
                <a:gd name="T3" fmla="*/ 0 h 1069"/>
                <a:gd name="T4" fmla="*/ 0 w 692"/>
                <a:gd name="T5" fmla="*/ 0 h 1069"/>
                <a:gd name="T6" fmla="*/ 0 w 692"/>
                <a:gd name="T7" fmla="*/ 0 h 1069"/>
                <a:gd name="T8" fmla="*/ 0 w 692"/>
                <a:gd name="T9" fmla="*/ 0 h 1069"/>
                <a:gd name="T10" fmla="*/ 0 w 692"/>
                <a:gd name="T11" fmla="*/ 0 h 1069"/>
                <a:gd name="T12" fmla="*/ 0 w 692"/>
                <a:gd name="T13" fmla="*/ 0 h 1069"/>
                <a:gd name="T14" fmla="*/ 0 w 692"/>
                <a:gd name="T15" fmla="*/ 0 h 1069"/>
                <a:gd name="T16" fmla="*/ 0 w 692"/>
                <a:gd name="T17" fmla="*/ 0 h 1069"/>
                <a:gd name="T18" fmla="*/ 0 w 692"/>
                <a:gd name="T19" fmla="*/ 0 h 1069"/>
                <a:gd name="T20" fmla="*/ 0 w 692"/>
                <a:gd name="T21" fmla="*/ 0 h 1069"/>
                <a:gd name="T22" fmla="*/ 0 w 692"/>
                <a:gd name="T23" fmla="*/ 0 h 1069"/>
                <a:gd name="T24" fmla="*/ 0 w 692"/>
                <a:gd name="T25" fmla="*/ 0 h 1069"/>
                <a:gd name="T26" fmla="*/ 0 w 692"/>
                <a:gd name="T27" fmla="*/ 0 h 1069"/>
                <a:gd name="T28" fmla="*/ 0 w 692"/>
                <a:gd name="T29" fmla="*/ 0 h 1069"/>
                <a:gd name="T30" fmla="*/ 0 w 692"/>
                <a:gd name="T31" fmla="*/ 0 h 1069"/>
                <a:gd name="T32" fmla="*/ 0 w 692"/>
                <a:gd name="T33" fmla="*/ 0 h 1069"/>
                <a:gd name="T34" fmla="*/ 0 w 692"/>
                <a:gd name="T35" fmla="*/ 0 h 1069"/>
                <a:gd name="T36" fmla="*/ 0 w 692"/>
                <a:gd name="T37" fmla="*/ 0 h 1069"/>
                <a:gd name="T38" fmla="*/ 0 w 692"/>
                <a:gd name="T39" fmla="*/ 0 h 1069"/>
                <a:gd name="T40" fmla="*/ 0 w 692"/>
                <a:gd name="T41" fmla="*/ 0 h 1069"/>
                <a:gd name="T42" fmla="*/ 0 w 692"/>
                <a:gd name="T43" fmla="*/ 0 h 1069"/>
                <a:gd name="T44" fmla="*/ 0 w 692"/>
                <a:gd name="T45" fmla="*/ 0 h 1069"/>
                <a:gd name="T46" fmla="*/ 0 w 692"/>
                <a:gd name="T47" fmla="*/ 0 h 1069"/>
                <a:gd name="T48" fmla="*/ 0 w 692"/>
                <a:gd name="T49" fmla="*/ 0 h 1069"/>
                <a:gd name="T50" fmla="*/ 0 w 692"/>
                <a:gd name="T51" fmla="*/ 0 h 1069"/>
                <a:gd name="T52" fmla="*/ 0 w 692"/>
                <a:gd name="T53" fmla="*/ 0 h 1069"/>
                <a:gd name="T54" fmla="*/ 0 w 692"/>
                <a:gd name="T55" fmla="*/ 0 h 1069"/>
                <a:gd name="T56" fmla="*/ 0 w 692"/>
                <a:gd name="T57" fmla="*/ 0 h 1069"/>
                <a:gd name="T58" fmla="*/ 0 w 692"/>
                <a:gd name="T59" fmla="*/ 0 h 1069"/>
                <a:gd name="T60" fmla="*/ 0 w 692"/>
                <a:gd name="T61" fmla="*/ 0 h 1069"/>
                <a:gd name="T62" fmla="*/ 0 w 692"/>
                <a:gd name="T63" fmla="*/ 0 h 1069"/>
                <a:gd name="T64" fmla="*/ 0 w 692"/>
                <a:gd name="T65" fmla="*/ 0 h 1069"/>
                <a:gd name="T66" fmla="*/ 0 w 692"/>
                <a:gd name="T67" fmla="*/ 0 h 1069"/>
                <a:gd name="T68" fmla="*/ 0 w 692"/>
                <a:gd name="T69" fmla="*/ 0 h 1069"/>
                <a:gd name="T70" fmla="*/ 0 w 692"/>
                <a:gd name="T71" fmla="*/ 0 h 1069"/>
                <a:gd name="T72" fmla="*/ 0 w 692"/>
                <a:gd name="T73" fmla="*/ 0 h 1069"/>
                <a:gd name="T74" fmla="*/ 0 w 692"/>
                <a:gd name="T75" fmla="*/ 0 h 1069"/>
                <a:gd name="T76" fmla="*/ 0 w 692"/>
                <a:gd name="T77" fmla="*/ 0 h 1069"/>
                <a:gd name="T78" fmla="*/ 0 w 692"/>
                <a:gd name="T79" fmla="*/ 0 h 1069"/>
                <a:gd name="T80" fmla="*/ 0 w 692"/>
                <a:gd name="T81" fmla="*/ 0 h 1069"/>
                <a:gd name="T82" fmla="*/ 0 w 692"/>
                <a:gd name="T83" fmla="*/ 0 h 1069"/>
                <a:gd name="T84" fmla="*/ 0 w 692"/>
                <a:gd name="T85" fmla="*/ 0 h 1069"/>
                <a:gd name="T86" fmla="*/ 0 w 692"/>
                <a:gd name="T87" fmla="*/ 0 h 1069"/>
                <a:gd name="T88" fmla="*/ 0 w 692"/>
                <a:gd name="T89" fmla="*/ 0 h 106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92"/>
                <a:gd name="T136" fmla="*/ 0 h 1069"/>
                <a:gd name="T137" fmla="*/ 692 w 692"/>
                <a:gd name="T138" fmla="*/ 1069 h 106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92" h="1069">
                  <a:moveTo>
                    <a:pt x="403" y="25"/>
                  </a:moveTo>
                  <a:lnTo>
                    <a:pt x="490" y="0"/>
                  </a:lnTo>
                  <a:lnTo>
                    <a:pt x="560" y="4"/>
                  </a:lnTo>
                  <a:lnTo>
                    <a:pt x="613" y="42"/>
                  </a:lnTo>
                  <a:lnTo>
                    <a:pt x="648" y="102"/>
                  </a:lnTo>
                  <a:lnTo>
                    <a:pt x="635" y="165"/>
                  </a:lnTo>
                  <a:lnTo>
                    <a:pt x="586" y="165"/>
                  </a:lnTo>
                  <a:lnTo>
                    <a:pt x="599" y="114"/>
                  </a:lnTo>
                  <a:lnTo>
                    <a:pt x="560" y="68"/>
                  </a:lnTo>
                  <a:lnTo>
                    <a:pt x="522" y="51"/>
                  </a:lnTo>
                  <a:lnTo>
                    <a:pt x="456" y="68"/>
                  </a:lnTo>
                  <a:lnTo>
                    <a:pt x="482" y="119"/>
                  </a:lnTo>
                  <a:lnTo>
                    <a:pt x="490" y="165"/>
                  </a:lnTo>
                  <a:lnTo>
                    <a:pt x="482" y="205"/>
                  </a:lnTo>
                  <a:lnTo>
                    <a:pt x="417" y="222"/>
                  </a:lnTo>
                  <a:lnTo>
                    <a:pt x="347" y="209"/>
                  </a:lnTo>
                  <a:lnTo>
                    <a:pt x="334" y="179"/>
                  </a:lnTo>
                  <a:lnTo>
                    <a:pt x="260" y="260"/>
                  </a:lnTo>
                  <a:lnTo>
                    <a:pt x="217" y="350"/>
                  </a:lnTo>
                  <a:lnTo>
                    <a:pt x="156" y="465"/>
                  </a:lnTo>
                  <a:lnTo>
                    <a:pt x="117" y="568"/>
                  </a:lnTo>
                  <a:lnTo>
                    <a:pt x="100" y="667"/>
                  </a:lnTo>
                  <a:lnTo>
                    <a:pt x="113" y="718"/>
                  </a:lnTo>
                  <a:lnTo>
                    <a:pt x="182" y="783"/>
                  </a:lnTo>
                  <a:lnTo>
                    <a:pt x="326" y="838"/>
                  </a:lnTo>
                  <a:lnTo>
                    <a:pt x="403" y="863"/>
                  </a:lnTo>
                  <a:lnTo>
                    <a:pt x="482" y="876"/>
                  </a:lnTo>
                  <a:lnTo>
                    <a:pt x="599" y="923"/>
                  </a:lnTo>
                  <a:lnTo>
                    <a:pt x="686" y="954"/>
                  </a:lnTo>
                  <a:lnTo>
                    <a:pt x="692" y="1013"/>
                  </a:lnTo>
                  <a:lnTo>
                    <a:pt x="648" y="1056"/>
                  </a:lnTo>
                  <a:lnTo>
                    <a:pt x="596" y="1069"/>
                  </a:lnTo>
                  <a:lnTo>
                    <a:pt x="517" y="1030"/>
                  </a:lnTo>
                  <a:lnTo>
                    <a:pt x="334" y="936"/>
                  </a:lnTo>
                  <a:lnTo>
                    <a:pt x="182" y="872"/>
                  </a:lnTo>
                  <a:lnTo>
                    <a:pt x="77" y="800"/>
                  </a:lnTo>
                  <a:lnTo>
                    <a:pt x="8" y="735"/>
                  </a:lnTo>
                  <a:lnTo>
                    <a:pt x="0" y="658"/>
                  </a:lnTo>
                  <a:lnTo>
                    <a:pt x="38" y="555"/>
                  </a:lnTo>
                  <a:lnTo>
                    <a:pt x="117" y="401"/>
                  </a:lnTo>
                  <a:lnTo>
                    <a:pt x="190" y="273"/>
                  </a:lnTo>
                  <a:lnTo>
                    <a:pt x="282" y="140"/>
                  </a:lnTo>
                  <a:lnTo>
                    <a:pt x="352" y="63"/>
                  </a:lnTo>
                  <a:lnTo>
                    <a:pt x="439" y="25"/>
                  </a:lnTo>
                  <a:lnTo>
                    <a:pt x="403" y="25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22" name="Freeform 43"/>
            <p:cNvSpPr>
              <a:spLocks noChangeAspect="1"/>
            </p:cNvSpPr>
            <p:nvPr/>
          </p:nvSpPr>
          <p:spPr bwMode="auto">
            <a:xfrm>
              <a:off x="1920" y="3024"/>
              <a:ext cx="189" cy="223"/>
            </a:xfrm>
            <a:custGeom>
              <a:avLst/>
              <a:gdLst>
                <a:gd name="T0" fmla="*/ 0 w 553"/>
                <a:gd name="T1" fmla="*/ 0 h 771"/>
                <a:gd name="T2" fmla="*/ 0 w 553"/>
                <a:gd name="T3" fmla="*/ 0 h 771"/>
                <a:gd name="T4" fmla="*/ 0 w 553"/>
                <a:gd name="T5" fmla="*/ 0 h 771"/>
                <a:gd name="T6" fmla="*/ 0 w 553"/>
                <a:gd name="T7" fmla="*/ 0 h 771"/>
                <a:gd name="T8" fmla="*/ 0 w 553"/>
                <a:gd name="T9" fmla="*/ 0 h 771"/>
                <a:gd name="T10" fmla="*/ 0 w 553"/>
                <a:gd name="T11" fmla="*/ 0 h 771"/>
                <a:gd name="T12" fmla="*/ 0 w 553"/>
                <a:gd name="T13" fmla="*/ 0 h 771"/>
                <a:gd name="T14" fmla="*/ 0 w 553"/>
                <a:gd name="T15" fmla="*/ 0 h 771"/>
                <a:gd name="T16" fmla="*/ 0 w 553"/>
                <a:gd name="T17" fmla="*/ 0 h 771"/>
                <a:gd name="T18" fmla="*/ 0 w 553"/>
                <a:gd name="T19" fmla="*/ 0 h 771"/>
                <a:gd name="T20" fmla="*/ 0 w 553"/>
                <a:gd name="T21" fmla="*/ 0 h 771"/>
                <a:gd name="T22" fmla="*/ 0 w 553"/>
                <a:gd name="T23" fmla="*/ 0 h 771"/>
                <a:gd name="T24" fmla="*/ 0 w 553"/>
                <a:gd name="T25" fmla="*/ 0 h 771"/>
                <a:gd name="T26" fmla="*/ 0 w 553"/>
                <a:gd name="T27" fmla="*/ 0 h 771"/>
                <a:gd name="T28" fmla="*/ 0 w 553"/>
                <a:gd name="T29" fmla="*/ 0 h 771"/>
                <a:gd name="T30" fmla="*/ 0 w 553"/>
                <a:gd name="T31" fmla="*/ 0 h 771"/>
                <a:gd name="T32" fmla="*/ 0 w 553"/>
                <a:gd name="T33" fmla="*/ 0 h 771"/>
                <a:gd name="T34" fmla="*/ 0 w 553"/>
                <a:gd name="T35" fmla="*/ 0 h 771"/>
                <a:gd name="T36" fmla="*/ 0 w 553"/>
                <a:gd name="T37" fmla="*/ 0 h 771"/>
                <a:gd name="T38" fmla="*/ 0 w 553"/>
                <a:gd name="T39" fmla="*/ 0 h 771"/>
                <a:gd name="T40" fmla="*/ 0 w 553"/>
                <a:gd name="T41" fmla="*/ 0 h 771"/>
                <a:gd name="T42" fmla="*/ 0 w 553"/>
                <a:gd name="T43" fmla="*/ 0 h 771"/>
                <a:gd name="T44" fmla="*/ 0 w 553"/>
                <a:gd name="T45" fmla="*/ 0 h 771"/>
                <a:gd name="T46" fmla="*/ 0 w 553"/>
                <a:gd name="T47" fmla="*/ 0 h 771"/>
                <a:gd name="T48" fmla="*/ 0 w 553"/>
                <a:gd name="T49" fmla="*/ 0 h 771"/>
                <a:gd name="T50" fmla="*/ 0 w 553"/>
                <a:gd name="T51" fmla="*/ 0 h 771"/>
                <a:gd name="T52" fmla="*/ 0 w 553"/>
                <a:gd name="T53" fmla="*/ 0 h 771"/>
                <a:gd name="T54" fmla="*/ 0 w 553"/>
                <a:gd name="T55" fmla="*/ 0 h 771"/>
                <a:gd name="T56" fmla="*/ 0 w 553"/>
                <a:gd name="T57" fmla="*/ 0 h 771"/>
                <a:gd name="T58" fmla="*/ 0 w 553"/>
                <a:gd name="T59" fmla="*/ 0 h 771"/>
                <a:gd name="T60" fmla="*/ 0 w 553"/>
                <a:gd name="T61" fmla="*/ 0 h 771"/>
                <a:gd name="T62" fmla="*/ 0 w 553"/>
                <a:gd name="T63" fmla="*/ 0 h 771"/>
                <a:gd name="T64" fmla="*/ 0 w 553"/>
                <a:gd name="T65" fmla="*/ 0 h 771"/>
                <a:gd name="T66" fmla="*/ 0 w 553"/>
                <a:gd name="T67" fmla="*/ 0 h 771"/>
                <a:gd name="T68" fmla="*/ 0 w 553"/>
                <a:gd name="T69" fmla="*/ 0 h 7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53"/>
                <a:gd name="T106" fmla="*/ 0 h 771"/>
                <a:gd name="T107" fmla="*/ 553 w 553"/>
                <a:gd name="T108" fmla="*/ 771 h 77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53" h="771">
                  <a:moveTo>
                    <a:pt x="30" y="0"/>
                  </a:moveTo>
                  <a:lnTo>
                    <a:pt x="143" y="13"/>
                  </a:lnTo>
                  <a:lnTo>
                    <a:pt x="261" y="34"/>
                  </a:lnTo>
                  <a:lnTo>
                    <a:pt x="383" y="103"/>
                  </a:lnTo>
                  <a:lnTo>
                    <a:pt x="470" y="154"/>
                  </a:lnTo>
                  <a:lnTo>
                    <a:pt x="526" y="228"/>
                  </a:lnTo>
                  <a:lnTo>
                    <a:pt x="553" y="270"/>
                  </a:lnTo>
                  <a:lnTo>
                    <a:pt x="500" y="395"/>
                  </a:lnTo>
                  <a:lnTo>
                    <a:pt x="417" y="471"/>
                  </a:lnTo>
                  <a:lnTo>
                    <a:pt x="317" y="526"/>
                  </a:lnTo>
                  <a:lnTo>
                    <a:pt x="265" y="561"/>
                  </a:lnTo>
                  <a:lnTo>
                    <a:pt x="174" y="578"/>
                  </a:lnTo>
                  <a:lnTo>
                    <a:pt x="170" y="612"/>
                  </a:lnTo>
                  <a:lnTo>
                    <a:pt x="240" y="642"/>
                  </a:lnTo>
                  <a:lnTo>
                    <a:pt x="339" y="669"/>
                  </a:lnTo>
                  <a:lnTo>
                    <a:pt x="434" y="720"/>
                  </a:lnTo>
                  <a:lnTo>
                    <a:pt x="396" y="758"/>
                  </a:lnTo>
                  <a:lnTo>
                    <a:pt x="357" y="771"/>
                  </a:lnTo>
                  <a:lnTo>
                    <a:pt x="300" y="715"/>
                  </a:lnTo>
                  <a:lnTo>
                    <a:pt x="213" y="680"/>
                  </a:lnTo>
                  <a:lnTo>
                    <a:pt x="143" y="655"/>
                  </a:lnTo>
                  <a:lnTo>
                    <a:pt x="143" y="604"/>
                  </a:lnTo>
                  <a:lnTo>
                    <a:pt x="157" y="549"/>
                  </a:lnTo>
                  <a:lnTo>
                    <a:pt x="200" y="526"/>
                  </a:lnTo>
                  <a:lnTo>
                    <a:pt x="339" y="471"/>
                  </a:lnTo>
                  <a:lnTo>
                    <a:pt x="417" y="386"/>
                  </a:lnTo>
                  <a:lnTo>
                    <a:pt x="474" y="296"/>
                  </a:lnTo>
                  <a:lnTo>
                    <a:pt x="461" y="253"/>
                  </a:lnTo>
                  <a:lnTo>
                    <a:pt x="417" y="201"/>
                  </a:lnTo>
                  <a:lnTo>
                    <a:pt x="313" y="129"/>
                  </a:lnTo>
                  <a:lnTo>
                    <a:pt x="187" y="103"/>
                  </a:lnTo>
                  <a:lnTo>
                    <a:pt x="104" y="99"/>
                  </a:lnTo>
                  <a:lnTo>
                    <a:pt x="30" y="99"/>
                  </a:lnTo>
                  <a:lnTo>
                    <a:pt x="0" y="51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23" name="Freeform 44"/>
            <p:cNvSpPr>
              <a:spLocks noChangeAspect="1"/>
            </p:cNvSpPr>
            <p:nvPr/>
          </p:nvSpPr>
          <p:spPr bwMode="auto">
            <a:xfrm>
              <a:off x="2064" y="2640"/>
              <a:ext cx="77" cy="76"/>
            </a:xfrm>
            <a:custGeom>
              <a:avLst/>
              <a:gdLst>
                <a:gd name="T0" fmla="*/ 0 w 224"/>
                <a:gd name="T1" fmla="*/ 0 h 260"/>
                <a:gd name="T2" fmla="*/ 0 w 224"/>
                <a:gd name="T3" fmla="*/ 0 h 260"/>
                <a:gd name="T4" fmla="*/ 0 w 224"/>
                <a:gd name="T5" fmla="*/ 0 h 260"/>
                <a:gd name="T6" fmla="*/ 0 w 224"/>
                <a:gd name="T7" fmla="*/ 0 h 260"/>
                <a:gd name="T8" fmla="*/ 0 w 224"/>
                <a:gd name="T9" fmla="*/ 0 h 260"/>
                <a:gd name="T10" fmla="*/ 0 w 224"/>
                <a:gd name="T11" fmla="*/ 0 h 260"/>
                <a:gd name="T12" fmla="*/ 0 w 224"/>
                <a:gd name="T13" fmla="*/ 0 h 260"/>
                <a:gd name="T14" fmla="*/ 0 w 224"/>
                <a:gd name="T15" fmla="*/ 0 h 260"/>
                <a:gd name="T16" fmla="*/ 0 w 224"/>
                <a:gd name="T17" fmla="*/ 0 h 260"/>
                <a:gd name="T18" fmla="*/ 0 w 224"/>
                <a:gd name="T19" fmla="*/ 0 h 260"/>
                <a:gd name="T20" fmla="*/ 0 w 224"/>
                <a:gd name="T21" fmla="*/ 0 h 260"/>
                <a:gd name="T22" fmla="*/ 0 w 224"/>
                <a:gd name="T23" fmla="*/ 0 h 260"/>
                <a:gd name="T24" fmla="*/ 0 w 224"/>
                <a:gd name="T25" fmla="*/ 0 h 260"/>
                <a:gd name="T26" fmla="*/ 0 w 224"/>
                <a:gd name="T27" fmla="*/ 0 h 260"/>
                <a:gd name="T28" fmla="*/ 0 w 224"/>
                <a:gd name="T29" fmla="*/ 0 h 260"/>
                <a:gd name="T30" fmla="*/ 0 w 224"/>
                <a:gd name="T31" fmla="*/ 0 h 260"/>
                <a:gd name="T32" fmla="*/ 0 w 224"/>
                <a:gd name="T33" fmla="*/ 0 h 260"/>
                <a:gd name="T34" fmla="*/ 0 w 224"/>
                <a:gd name="T35" fmla="*/ 0 h 260"/>
                <a:gd name="T36" fmla="*/ 0 w 224"/>
                <a:gd name="T37" fmla="*/ 0 h 260"/>
                <a:gd name="T38" fmla="*/ 0 w 224"/>
                <a:gd name="T39" fmla="*/ 0 h 260"/>
                <a:gd name="T40" fmla="*/ 0 w 224"/>
                <a:gd name="T41" fmla="*/ 0 h 260"/>
                <a:gd name="T42" fmla="*/ 0 w 224"/>
                <a:gd name="T43" fmla="*/ 0 h 26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24"/>
                <a:gd name="T67" fmla="*/ 0 h 260"/>
                <a:gd name="T68" fmla="*/ 224 w 224"/>
                <a:gd name="T69" fmla="*/ 260 h 26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24" h="260">
                  <a:moveTo>
                    <a:pt x="27" y="11"/>
                  </a:moveTo>
                  <a:lnTo>
                    <a:pt x="87" y="0"/>
                  </a:lnTo>
                  <a:lnTo>
                    <a:pt x="145" y="4"/>
                  </a:lnTo>
                  <a:lnTo>
                    <a:pt x="198" y="29"/>
                  </a:lnTo>
                  <a:lnTo>
                    <a:pt x="224" y="76"/>
                  </a:lnTo>
                  <a:lnTo>
                    <a:pt x="224" y="114"/>
                  </a:lnTo>
                  <a:lnTo>
                    <a:pt x="198" y="165"/>
                  </a:lnTo>
                  <a:lnTo>
                    <a:pt x="153" y="196"/>
                  </a:lnTo>
                  <a:lnTo>
                    <a:pt x="87" y="196"/>
                  </a:lnTo>
                  <a:lnTo>
                    <a:pt x="48" y="221"/>
                  </a:lnTo>
                  <a:lnTo>
                    <a:pt x="34" y="260"/>
                  </a:lnTo>
                  <a:lnTo>
                    <a:pt x="0" y="247"/>
                  </a:lnTo>
                  <a:lnTo>
                    <a:pt x="13" y="196"/>
                  </a:lnTo>
                  <a:lnTo>
                    <a:pt x="61" y="165"/>
                  </a:lnTo>
                  <a:lnTo>
                    <a:pt x="140" y="158"/>
                  </a:lnTo>
                  <a:lnTo>
                    <a:pt x="171" y="127"/>
                  </a:lnTo>
                  <a:lnTo>
                    <a:pt x="179" y="80"/>
                  </a:lnTo>
                  <a:lnTo>
                    <a:pt x="145" y="38"/>
                  </a:lnTo>
                  <a:lnTo>
                    <a:pt x="92" y="38"/>
                  </a:lnTo>
                  <a:lnTo>
                    <a:pt x="34" y="51"/>
                  </a:lnTo>
                  <a:lnTo>
                    <a:pt x="13" y="38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4124" name="Freeform 45"/>
            <p:cNvSpPr>
              <a:spLocks noChangeAspect="1"/>
            </p:cNvSpPr>
            <p:nvPr/>
          </p:nvSpPr>
          <p:spPr bwMode="auto">
            <a:xfrm>
              <a:off x="2016" y="2736"/>
              <a:ext cx="24" cy="21"/>
            </a:xfrm>
            <a:custGeom>
              <a:avLst/>
              <a:gdLst>
                <a:gd name="T0" fmla="*/ 0 w 70"/>
                <a:gd name="T1" fmla="*/ 0 h 71"/>
                <a:gd name="T2" fmla="*/ 0 w 70"/>
                <a:gd name="T3" fmla="*/ 0 h 71"/>
                <a:gd name="T4" fmla="*/ 0 w 70"/>
                <a:gd name="T5" fmla="*/ 0 h 71"/>
                <a:gd name="T6" fmla="*/ 0 w 70"/>
                <a:gd name="T7" fmla="*/ 0 h 71"/>
                <a:gd name="T8" fmla="*/ 0 w 70"/>
                <a:gd name="T9" fmla="*/ 0 h 71"/>
                <a:gd name="T10" fmla="*/ 0 w 70"/>
                <a:gd name="T11" fmla="*/ 0 h 71"/>
                <a:gd name="T12" fmla="*/ 0 w 70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0"/>
                <a:gd name="T22" fmla="*/ 0 h 71"/>
                <a:gd name="T23" fmla="*/ 70 w 70"/>
                <a:gd name="T24" fmla="*/ 71 h 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0" h="71">
                  <a:moveTo>
                    <a:pt x="70" y="4"/>
                  </a:moveTo>
                  <a:lnTo>
                    <a:pt x="35" y="0"/>
                  </a:lnTo>
                  <a:lnTo>
                    <a:pt x="11" y="26"/>
                  </a:lnTo>
                  <a:lnTo>
                    <a:pt x="0" y="67"/>
                  </a:lnTo>
                  <a:lnTo>
                    <a:pt x="35" y="71"/>
                  </a:lnTo>
                  <a:lnTo>
                    <a:pt x="63" y="52"/>
                  </a:lnTo>
                  <a:lnTo>
                    <a:pt x="70" y="4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74084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7408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4086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4107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4108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4087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4095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path</a:t>
              </a:r>
            </a:p>
          </p:txBody>
        </p:sp>
        <p:grpSp>
          <p:nvGrpSpPr>
            <p:cNvPr id="174096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4097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098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4099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4100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1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2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3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4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5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4106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74088" name="Rectangle 23"/>
          <p:cNvSpPr>
            <a:spLocks noChangeArrowheads="1"/>
          </p:cNvSpPr>
          <p:nvPr/>
        </p:nvSpPr>
        <p:spPr bwMode="auto">
          <a:xfrm>
            <a:off x="1111250" y="4038600"/>
            <a:ext cx="593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last edge in the path?”</a:t>
            </a:r>
          </a:p>
        </p:txBody>
      </p:sp>
      <p:grpSp>
        <p:nvGrpSpPr>
          <p:cNvPr id="174089" name="Group 24"/>
          <p:cNvGrpSpPr>
            <a:grpSpLocks/>
          </p:cNvGrpSpPr>
          <p:nvPr/>
        </p:nvGrpSpPr>
        <p:grpSpPr bwMode="auto">
          <a:xfrm>
            <a:off x="7604125" y="2527300"/>
            <a:ext cx="803275" cy="825500"/>
            <a:chOff x="4790" y="3608"/>
            <a:chExt cx="506" cy="520"/>
          </a:xfrm>
        </p:grpSpPr>
        <p:sp>
          <p:nvSpPr>
            <p:cNvPr id="174093" name="Freeform 25"/>
            <p:cNvSpPr>
              <a:spLocks/>
            </p:cNvSpPr>
            <p:nvPr/>
          </p:nvSpPr>
          <p:spPr bwMode="auto">
            <a:xfrm>
              <a:off x="4790" y="3608"/>
              <a:ext cx="470" cy="325"/>
            </a:xfrm>
            <a:custGeom>
              <a:avLst/>
              <a:gdLst>
                <a:gd name="T0" fmla="*/ 470 w 470"/>
                <a:gd name="T1" fmla="*/ 0 h 325"/>
                <a:gd name="T2" fmla="*/ 0 w 470"/>
                <a:gd name="T3" fmla="*/ 325 h 325"/>
                <a:gd name="T4" fmla="*/ 0 60000 65536"/>
                <a:gd name="T5" fmla="*/ 0 60000 65536"/>
                <a:gd name="T6" fmla="*/ 0 w 470"/>
                <a:gd name="T7" fmla="*/ 0 h 325"/>
                <a:gd name="T8" fmla="*/ 470 w 470"/>
                <a:gd name="T9" fmla="*/ 325 h 3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0" h="325">
                  <a:moveTo>
                    <a:pt x="470" y="0"/>
                  </a:moveTo>
                  <a:lnTo>
                    <a:pt x="0" y="325"/>
                  </a:lnTo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74094" name="Picture 2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6" y="369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685800" y="1981200"/>
            <a:ext cx="7086600" cy="4724400"/>
            <a:chOff x="432" y="1248"/>
            <a:chExt cx="4464" cy="2976"/>
          </a:xfrm>
        </p:grpSpPr>
        <p:sp>
          <p:nvSpPr>
            <p:cNvPr id="174091" name="Rectangle 48"/>
            <p:cNvSpPr>
              <a:spLocks noChangeArrowheads="1"/>
            </p:cNvSpPr>
            <p:nvPr/>
          </p:nvSpPr>
          <p:spPr bwMode="auto">
            <a:xfrm>
              <a:off x="768" y="3859"/>
              <a:ext cx="321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“What is the rest of the path?”</a:t>
              </a:r>
            </a:p>
          </p:txBody>
        </p:sp>
        <p:sp>
          <p:nvSpPr>
            <p:cNvPr id="174092" name="Oval 51"/>
            <p:cNvSpPr>
              <a:spLocks noChangeArrowheads="1"/>
            </p:cNvSpPr>
            <p:nvPr/>
          </p:nvSpPr>
          <p:spPr bwMode="auto">
            <a:xfrm>
              <a:off x="432" y="1248"/>
              <a:ext cx="4464" cy="1104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89109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6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75107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5108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5149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5150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5109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5137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path</a:t>
              </a:r>
            </a:p>
          </p:txBody>
        </p:sp>
        <p:grpSp>
          <p:nvGrpSpPr>
            <p:cNvPr id="175138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5139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0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5141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5142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3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4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5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6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7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5148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33300" name="Rectangle 20"/>
          <p:cNvSpPr>
            <a:spLocks noChangeArrowheads="1"/>
          </p:cNvSpPr>
          <p:nvPr/>
        </p:nvSpPr>
        <p:spPr bwMode="auto">
          <a:xfrm>
            <a:off x="76200" y="4818063"/>
            <a:ext cx="89916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Giving a good follow up question for your friend to ask the bird.</a:t>
            </a:r>
          </a:p>
        </p:txBody>
      </p:sp>
      <p:sp>
        <p:nvSpPr>
          <p:cNvPr id="175111" name="Rectangle 21"/>
          <p:cNvSpPr>
            <a:spLocks noChangeArrowheads="1"/>
          </p:cNvSpPr>
          <p:nvPr/>
        </p:nvSpPr>
        <p:spPr bwMode="auto">
          <a:xfrm>
            <a:off x="1111250" y="4038600"/>
            <a:ext cx="59340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last edge in the path?”</a:t>
            </a:r>
          </a:p>
        </p:txBody>
      </p: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7604125" y="2527300"/>
            <a:ext cx="803275" cy="825500"/>
            <a:chOff x="4790" y="3608"/>
            <a:chExt cx="506" cy="520"/>
          </a:xfrm>
        </p:grpSpPr>
        <p:sp>
          <p:nvSpPr>
            <p:cNvPr id="175135" name="Freeform 23"/>
            <p:cNvSpPr>
              <a:spLocks/>
            </p:cNvSpPr>
            <p:nvPr/>
          </p:nvSpPr>
          <p:spPr bwMode="auto">
            <a:xfrm>
              <a:off x="4790" y="3608"/>
              <a:ext cx="470" cy="325"/>
            </a:xfrm>
            <a:custGeom>
              <a:avLst/>
              <a:gdLst>
                <a:gd name="T0" fmla="*/ 470 w 470"/>
                <a:gd name="T1" fmla="*/ 0 h 325"/>
                <a:gd name="T2" fmla="*/ 0 w 470"/>
                <a:gd name="T3" fmla="*/ 325 h 325"/>
                <a:gd name="T4" fmla="*/ 0 60000 65536"/>
                <a:gd name="T5" fmla="*/ 0 60000 65536"/>
                <a:gd name="T6" fmla="*/ 0 w 470"/>
                <a:gd name="T7" fmla="*/ 0 h 325"/>
                <a:gd name="T8" fmla="*/ 470 w 470"/>
                <a:gd name="T9" fmla="*/ 325 h 32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70" h="325">
                  <a:moveTo>
                    <a:pt x="470" y="0"/>
                  </a:moveTo>
                  <a:lnTo>
                    <a:pt x="0" y="325"/>
                  </a:lnTo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175136" name="Picture 24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96" y="3696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6477000" y="1582738"/>
            <a:ext cx="1066800" cy="1770062"/>
            <a:chOff x="4080" y="997"/>
            <a:chExt cx="672" cy="1115"/>
          </a:xfrm>
        </p:grpSpPr>
        <p:pic>
          <p:nvPicPr>
            <p:cNvPr id="175115" name="Picture 2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53" y="1680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5116" name="Group 27"/>
            <p:cNvGrpSpPr>
              <a:grpSpLocks/>
            </p:cNvGrpSpPr>
            <p:nvPr/>
          </p:nvGrpSpPr>
          <p:grpSpPr bwMode="auto">
            <a:xfrm>
              <a:off x="4080" y="997"/>
              <a:ext cx="672" cy="875"/>
              <a:chOff x="4080" y="997"/>
              <a:chExt cx="672" cy="875"/>
            </a:xfrm>
          </p:grpSpPr>
          <p:sp>
            <p:nvSpPr>
              <p:cNvPr id="175117" name="Freeform 28"/>
              <p:cNvSpPr>
                <a:spLocks/>
              </p:cNvSpPr>
              <p:nvPr/>
            </p:nvSpPr>
            <p:spPr bwMode="auto">
              <a:xfrm>
                <a:off x="4080" y="1440"/>
                <a:ext cx="672" cy="432"/>
              </a:xfrm>
              <a:custGeom>
                <a:avLst/>
                <a:gdLst>
                  <a:gd name="T0" fmla="*/ 13 w 1183"/>
                  <a:gd name="T1" fmla="*/ 20424 h 249"/>
                  <a:gd name="T2" fmla="*/ 0 w 1183"/>
                  <a:gd name="T3" fmla="*/ 0 h 249"/>
                  <a:gd name="T4" fmla="*/ 0 60000 65536"/>
                  <a:gd name="T5" fmla="*/ 0 60000 65536"/>
                  <a:gd name="T6" fmla="*/ 0 w 1183"/>
                  <a:gd name="T7" fmla="*/ 0 h 249"/>
                  <a:gd name="T8" fmla="*/ 1183 w 1183"/>
                  <a:gd name="T9" fmla="*/ 249 h 249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83" h="249">
                    <a:moveTo>
                      <a:pt x="1183" y="249"/>
                    </a:moveTo>
                    <a:lnTo>
                      <a:pt x="0" y="0"/>
                    </a:lnTo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175118" name="Group 29"/>
              <p:cNvGrpSpPr>
                <a:grpSpLocks noChangeAspect="1"/>
              </p:cNvGrpSpPr>
              <p:nvPr/>
            </p:nvGrpSpPr>
            <p:grpSpPr bwMode="auto">
              <a:xfrm>
                <a:off x="4250" y="997"/>
                <a:ext cx="335" cy="635"/>
                <a:chOff x="1584" y="2640"/>
                <a:chExt cx="557" cy="1058"/>
              </a:xfrm>
            </p:grpSpPr>
            <p:sp>
              <p:nvSpPr>
                <p:cNvPr id="175119" name="Freeform 30"/>
                <p:cNvSpPr>
                  <a:spLocks noChangeAspect="1"/>
                </p:cNvSpPr>
                <p:nvPr/>
              </p:nvSpPr>
              <p:spPr bwMode="auto">
                <a:xfrm flipH="1">
                  <a:off x="1801" y="2777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0" name="Freeform 31"/>
                <p:cNvSpPr>
                  <a:spLocks noChangeAspect="1"/>
                </p:cNvSpPr>
                <p:nvPr/>
              </p:nvSpPr>
              <p:spPr bwMode="auto">
                <a:xfrm flipH="1">
                  <a:off x="1811" y="2979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1" name="Freeform 32"/>
                <p:cNvSpPr>
                  <a:spLocks noChangeAspect="1"/>
                </p:cNvSpPr>
                <p:nvPr/>
              </p:nvSpPr>
              <p:spPr bwMode="auto">
                <a:xfrm flipH="1">
                  <a:off x="1748" y="3242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2" name="Freeform 33"/>
                <p:cNvSpPr>
                  <a:spLocks noChangeAspect="1"/>
                </p:cNvSpPr>
                <p:nvPr/>
              </p:nvSpPr>
              <p:spPr bwMode="auto">
                <a:xfrm flipH="1">
                  <a:off x="1867" y="3240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3" name="Freeform 34"/>
                <p:cNvSpPr>
                  <a:spLocks noChangeAspect="1"/>
                </p:cNvSpPr>
                <p:nvPr/>
              </p:nvSpPr>
              <p:spPr bwMode="auto">
                <a:xfrm flipH="1">
                  <a:off x="1686" y="2699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4" name="Freeform 35"/>
                <p:cNvSpPr>
                  <a:spLocks noChangeAspect="1"/>
                </p:cNvSpPr>
                <p:nvPr/>
              </p:nvSpPr>
              <p:spPr bwMode="auto">
                <a:xfrm flipH="1">
                  <a:off x="1680" y="2688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5" name="Oval 36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53" y="2837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6" name="Oval 37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69" y="2846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7" name="Oval 38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70" y="2836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8" name="Oval 39"/>
                <p:cNvSpPr>
                  <a:spLocks noChangeAspect="1" noChangeArrowheads="1"/>
                </p:cNvSpPr>
                <p:nvPr/>
              </p:nvSpPr>
              <p:spPr bwMode="auto">
                <a:xfrm rot="4286940" flipH="1">
                  <a:off x="1885" y="2846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29" name="Oval 40"/>
                <p:cNvSpPr>
                  <a:spLocks noChangeAspect="1" noChangeArrowheads="1"/>
                </p:cNvSpPr>
                <p:nvPr/>
              </p:nvSpPr>
              <p:spPr bwMode="auto">
                <a:xfrm flipH="1">
                  <a:off x="1873" y="2914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30" name="Oval 41"/>
                <p:cNvSpPr>
                  <a:spLocks noChangeAspect="1" noChangeArrowheads="1"/>
                </p:cNvSpPr>
                <p:nvPr/>
              </p:nvSpPr>
              <p:spPr bwMode="auto">
                <a:xfrm>
                  <a:off x="1872" y="3072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31" name="Freeform 42"/>
                <p:cNvSpPr>
                  <a:spLocks noChangeAspect="1"/>
                </p:cNvSpPr>
                <p:nvPr/>
              </p:nvSpPr>
              <p:spPr bwMode="auto">
                <a:xfrm>
                  <a:off x="1584" y="2784"/>
                  <a:ext cx="238" cy="310"/>
                </a:xfrm>
                <a:custGeom>
                  <a:avLst/>
                  <a:gdLst>
                    <a:gd name="T0" fmla="*/ 0 w 692"/>
                    <a:gd name="T1" fmla="*/ 0 h 1069"/>
                    <a:gd name="T2" fmla="*/ 0 w 692"/>
                    <a:gd name="T3" fmla="*/ 0 h 1069"/>
                    <a:gd name="T4" fmla="*/ 0 w 692"/>
                    <a:gd name="T5" fmla="*/ 0 h 1069"/>
                    <a:gd name="T6" fmla="*/ 0 w 692"/>
                    <a:gd name="T7" fmla="*/ 0 h 1069"/>
                    <a:gd name="T8" fmla="*/ 0 w 692"/>
                    <a:gd name="T9" fmla="*/ 0 h 1069"/>
                    <a:gd name="T10" fmla="*/ 0 w 692"/>
                    <a:gd name="T11" fmla="*/ 0 h 1069"/>
                    <a:gd name="T12" fmla="*/ 0 w 692"/>
                    <a:gd name="T13" fmla="*/ 0 h 1069"/>
                    <a:gd name="T14" fmla="*/ 0 w 692"/>
                    <a:gd name="T15" fmla="*/ 0 h 1069"/>
                    <a:gd name="T16" fmla="*/ 0 w 692"/>
                    <a:gd name="T17" fmla="*/ 0 h 1069"/>
                    <a:gd name="T18" fmla="*/ 0 w 692"/>
                    <a:gd name="T19" fmla="*/ 0 h 1069"/>
                    <a:gd name="T20" fmla="*/ 0 w 692"/>
                    <a:gd name="T21" fmla="*/ 0 h 1069"/>
                    <a:gd name="T22" fmla="*/ 0 w 692"/>
                    <a:gd name="T23" fmla="*/ 0 h 1069"/>
                    <a:gd name="T24" fmla="*/ 0 w 692"/>
                    <a:gd name="T25" fmla="*/ 0 h 1069"/>
                    <a:gd name="T26" fmla="*/ 0 w 692"/>
                    <a:gd name="T27" fmla="*/ 0 h 1069"/>
                    <a:gd name="T28" fmla="*/ 0 w 692"/>
                    <a:gd name="T29" fmla="*/ 0 h 1069"/>
                    <a:gd name="T30" fmla="*/ 0 w 692"/>
                    <a:gd name="T31" fmla="*/ 0 h 1069"/>
                    <a:gd name="T32" fmla="*/ 0 w 692"/>
                    <a:gd name="T33" fmla="*/ 0 h 1069"/>
                    <a:gd name="T34" fmla="*/ 0 w 692"/>
                    <a:gd name="T35" fmla="*/ 0 h 1069"/>
                    <a:gd name="T36" fmla="*/ 0 w 692"/>
                    <a:gd name="T37" fmla="*/ 0 h 1069"/>
                    <a:gd name="T38" fmla="*/ 0 w 692"/>
                    <a:gd name="T39" fmla="*/ 0 h 1069"/>
                    <a:gd name="T40" fmla="*/ 0 w 692"/>
                    <a:gd name="T41" fmla="*/ 0 h 1069"/>
                    <a:gd name="T42" fmla="*/ 0 w 692"/>
                    <a:gd name="T43" fmla="*/ 0 h 1069"/>
                    <a:gd name="T44" fmla="*/ 0 w 692"/>
                    <a:gd name="T45" fmla="*/ 0 h 1069"/>
                    <a:gd name="T46" fmla="*/ 0 w 692"/>
                    <a:gd name="T47" fmla="*/ 0 h 1069"/>
                    <a:gd name="T48" fmla="*/ 0 w 692"/>
                    <a:gd name="T49" fmla="*/ 0 h 1069"/>
                    <a:gd name="T50" fmla="*/ 0 w 692"/>
                    <a:gd name="T51" fmla="*/ 0 h 1069"/>
                    <a:gd name="T52" fmla="*/ 0 w 692"/>
                    <a:gd name="T53" fmla="*/ 0 h 1069"/>
                    <a:gd name="T54" fmla="*/ 0 w 692"/>
                    <a:gd name="T55" fmla="*/ 0 h 1069"/>
                    <a:gd name="T56" fmla="*/ 0 w 692"/>
                    <a:gd name="T57" fmla="*/ 0 h 1069"/>
                    <a:gd name="T58" fmla="*/ 0 w 692"/>
                    <a:gd name="T59" fmla="*/ 0 h 1069"/>
                    <a:gd name="T60" fmla="*/ 0 w 692"/>
                    <a:gd name="T61" fmla="*/ 0 h 1069"/>
                    <a:gd name="T62" fmla="*/ 0 w 692"/>
                    <a:gd name="T63" fmla="*/ 0 h 1069"/>
                    <a:gd name="T64" fmla="*/ 0 w 692"/>
                    <a:gd name="T65" fmla="*/ 0 h 1069"/>
                    <a:gd name="T66" fmla="*/ 0 w 692"/>
                    <a:gd name="T67" fmla="*/ 0 h 1069"/>
                    <a:gd name="T68" fmla="*/ 0 w 692"/>
                    <a:gd name="T69" fmla="*/ 0 h 1069"/>
                    <a:gd name="T70" fmla="*/ 0 w 692"/>
                    <a:gd name="T71" fmla="*/ 0 h 1069"/>
                    <a:gd name="T72" fmla="*/ 0 w 692"/>
                    <a:gd name="T73" fmla="*/ 0 h 1069"/>
                    <a:gd name="T74" fmla="*/ 0 w 692"/>
                    <a:gd name="T75" fmla="*/ 0 h 1069"/>
                    <a:gd name="T76" fmla="*/ 0 w 692"/>
                    <a:gd name="T77" fmla="*/ 0 h 1069"/>
                    <a:gd name="T78" fmla="*/ 0 w 692"/>
                    <a:gd name="T79" fmla="*/ 0 h 1069"/>
                    <a:gd name="T80" fmla="*/ 0 w 692"/>
                    <a:gd name="T81" fmla="*/ 0 h 1069"/>
                    <a:gd name="T82" fmla="*/ 0 w 692"/>
                    <a:gd name="T83" fmla="*/ 0 h 1069"/>
                    <a:gd name="T84" fmla="*/ 0 w 692"/>
                    <a:gd name="T85" fmla="*/ 0 h 1069"/>
                    <a:gd name="T86" fmla="*/ 0 w 692"/>
                    <a:gd name="T87" fmla="*/ 0 h 1069"/>
                    <a:gd name="T88" fmla="*/ 0 w 692"/>
                    <a:gd name="T89" fmla="*/ 0 h 1069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692"/>
                    <a:gd name="T136" fmla="*/ 0 h 1069"/>
                    <a:gd name="T137" fmla="*/ 692 w 692"/>
                    <a:gd name="T138" fmla="*/ 1069 h 1069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692" h="1069">
                      <a:moveTo>
                        <a:pt x="403" y="25"/>
                      </a:moveTo>
                      <a:lnTo>
                        <a:pt x="490" y="0"/>
                      </a:lnTo>
                      <a:lnTo>
                        <a:pt x="560" y="4"/>
                      </a:lnTo>
                      <a:lnTo>
                        <a:pt x="613" y="42"/>
                      </a:lnTo>
                      <a:lnTo>
                        <a:pt x="648" y="102"/>
                      </a:lnTo>
                      <a:lnTo>
                        <a:pt x="635" y="165"/>
                      </a:lnTo>
                      <a:lnTo>
                        <a:pt x="586" y="165"/>
                      </a:lnTo>
                      <a:lnTo>
                        <a:pt x="599" y="114"/>
                      </a:lnTo>
                      <a:lnTo>
                        <a:pt x="560" y="68"/>
                      </a:lnTo>
                      <a:lnTo>
                        <a:pt x="522" y="51"/>
                      </a:lnTo>
                      <a:lnTo>
                        <a:pt x="456" y="68"/>
                      </a:lnTo>
                      <a:lnTo>
                        <a:pt x="482" y="119"/>
                      </a:lnTo>
                      <a:lnTo>
                        <a:pt x="490" y="165"/>
                      </a:lnTo>
                      <a:lnTo>
                        <a:pt x="482" y="205"/>
                      </a:lnTo>
                      <a:lnTo>
                        <a:pt x="417" y="222"/>
                      </a:lnTo>
                      <a:lnTo>
                        <a:pt x="347" y="209"/>
                      </a:lnTo>
                      <a:lnTo>
                        <a:pt x="334" y="179"/>
                      </a:lnTo>
                      <a:lnTo>
                        <a:pt x="260" y="260"/>
                      </a:lnTo>
                      <a:lnTo>
                        <a:pt x="217" y="350"/>
                      </a:lnTo>
                      <a:lnTo>
                        <a:pt x="156" y="465"/>
                      </a:lnTo>
                      <a:lnTo>
                        <a:pt x="117" y="568"/>
                      </a:lnTo>
                      <a:lnTo>
                        <a:pt x="100" y="667"/>
                      </a:lnTo>
                      <a:lnTo>
                        <a:pt x="113" y="718"/>
                      </a:lnTo>
                      <a:lnTo>
                        <a:pt x="182" y="783"/>
                      </a:lnTo>
                      <a:lnTo>
                        <a:pt x="326" y="838"/>
                      </a:lnTo>
                      <a:lnTo>
                        <a:pt x="403" y="863"/>
                      </a:lnTo>
                      <a:lnTo>
                        <a:pt x="482" y="876"/>
                      </a:lnTo>
                      <a:lnTo>
                        <a:pt x="599" y="923"/>
                      </a:lnTo>
                      <a:lnTo>
                        <a:pt x="686" y="954"/>
                      </a:lnTo>
                      <a:lnTo>
                        <a:pt x="692" y="1013"/>
                      </a:lnTo>
                      <a:lnTo>
                        <a:pt x="648" y="1056"/>
                      </a:lnTo>
                      <a:lnTo>
                        <a:pt x="596" y="1069"/>
                      </a:lnTo>
                      <a:lnTo>
                        <a:pt x="517" y="1030"/>
                      </a:lnTo>
                      <a:lnTo>
                        <a:pt x="334" y="936"/>
                      </a:lnTo>
                      <a:lnTo>
                        <a:pt x="182" y="872"/>
                      </a:lnTo>
                      <a:lnTo>
                        <a:pt x="77" y="800"/>
                      </a:lnTo>
                      <a:lnTo>
                        <a:pt x="8" y="735"/>
                      </a:lnTo>
                      <a:lnTo>
                        <a:pt x="0" y="658"/>
                      </a:lnTo>
                      <a:lnTo>
                        <a:pt x="38" y="555"/>
                      </a:lnTo>
                      <a:lnTo>
                        <a:pt x="117" y="401"/>
                      </a:lnTo>
                      <a:lnTo>
                        <a:pt x="190" y="273"/>
                      </a:lnTo>
                      <a:lnTo>
                        <a:pt x="282" y="140"/>
                      </a:lnTo>
                      <a:lnTo>
                        <a:pt x="352" y="63"/>
                      </a:lnTo>
                      <a:lnTo>
                        <a:pt x="439" y="25"/>
                      </a:lnTo>
                      <a:lnTo>
                        <a:pt x="403" y="25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32" name="Freeform 43"/>
                <p:cNvSpPr>
                  <a:spLocks noChangeAspect="1"/>
                </p:cNvSpPr>
                <p:nvPr/>
              </p:nvSpPr>
              <p:spPr bwMode="auto">
                <a:xfrm>
                  <a:off x="1920" y="3024"/>
                  <a:ext cx="189" cy="223"/>
                </a:xfrm>
                <a:custGeom>
                  <a:avLst/>
                  <a:gdLst>
                    <a:gd name="T0" fmla="*/ 0 w 553"/>
                    <a:gd name="T1" fmla="*/ 0 h 771"/>
                    <a:gd name="T2" fmla="*/ 0 w 553"/>
                    <a:gd name="T3" fmla="*/ 0 h 771"/>
                    <a:gd name="T4" fmla="*/ 0 w 553"/>
                    <a:gd name="T5" fmla="*/ 0 h 771"/>
                    <a:gd name="T6" fmla="*/ 0 w 553"/>
                    <a:gd name="T7" fmla="*/ 0 h 771"/>
                    <a:gd name="T8" fmla="*/ 0 w 553"/>
                    <a:gd name="T9" fmla="*/ 0 h 771"/>
                    <a:gd name="T10" fmla="*/ 0 w 553"/>
                    <a:gd name="T11" fmla="*/ 0 h 771"/>
                    <a:gd name="T12" fmla="*/ 0 w 553"/>
                    <a:gd name="T13" fmla="*/ 0 h 771"/>
                    <a:gd name="T14" fmla="*/ 0 w 553"/>
                    <a:gd name="T15" fmla="*/ 0 h 771"/>
                    <a:gd name="T16" fmla="*/ 0 w 553"/>
                    <a:gd name="T17" fmla="*/ 0 h 771"/>
                    <a:gd name="T18" fmla="*/ 0 w 553"/>
                    <a:gd name="T19" fmla="*/ 0 h 771"/>
                    <a:gd name="T20" fmla="*/ 0 w 553"/>
                    <a:gd name="T21" fmla="*/ 0 h 771"/>
                    <a:gd name="T22" fmla="*/ 0 w 553"/>
                    <a:gd name="T23" fmla="*/ 0 h 771"/>
                    <a:gd name="T24" fmla="*/ 0 w 553"/>
                    <a:gd name="T25" fmla="*/ 0 h 771"/>
                    <a:gd name="T26" fmla="*/ 0 w 553"/>
                    <a:gd name="T27" fmla="*/ 0 h 771"/>
                    <a:gd name="T28" fmla="*/ 0 w 553"/>
                    <a:gd name="T29" fmla="*/ 0 h 771"/>
                    <a:gd name="T30" fmla="*/ 0 w 553"/>
                    <a:gd name="T31" fmla="*/ 0 h 771"/>
                    <a:gd name="T32" fmla="*/ 0 w 553"/>
                    <a:gd name="T33" fmla="*/ 0 h 771"/>
                    <a:gd name="T34" fmla="*/ 0 w 553"/>
                    <a:gd name="T35" fmla="*/ 0 h 771"/>
                    <a:gd name="T36" fmla="*/ 0 w 553"/>
                    <a:gd name="T37" fmla="*/ 0 h 771"/>
                    <a:gd name="T38" fmla="*/ 0 w 553"/>
                    <a:gd name="T39" fmla="*/ 0 h 771"/>
                    <a:gd name="T40" fmla="*/ 0 w 553"/>
                    <a:gd name="T41" fmla="*/ 0 h 771"/>
                    <a:gd name="T42" fmla="*/ 0 w 553"/>
                    <a:gd name="T43" fmla="*/ 0 h 771"/>
                    <a:gd name="T44" fmla="*/ 0 w 553"/>
                    <a:gd name="T45" fmla="*/ 0 h 771"/>
                    <a:gd name="T46" fmla="*/ 0 w 553"/>
                    <a:gd name="T47" fmla="*/ 0 h 771"/>
                    <a:gd name="T48" fmla="*/ 0 w 553"/>
                    <a:gd name="T49" fmla="*/ 0 h 771"/>
                    <a:gd name="T50" fmla="*/ 0 w 553"/>
                    <a:gd name="T51" fmla="*/ 0 h 771"/>
                    <a:gd name="T52" fmla="*/ 0 w 553"/>
                    <a:gd name="T53" fmla="*/ 0 h 771"/>
                    <a:gd name="T54" fmla="*/ 0 w 553"/>
                    <a:gd name="T55" fmla="*/ 0 h 771"/>
                    <a:gd name="T56" fmla="*/ 0 w 553"/>
                    <a:gd name="T57" fmla="*/ 0 h 771"/>
                    <a:gd name="T58" fmla="*/ 0 w 553"/>
                    <a:gd name="T59" fmla="*/ 0 h 771"/>
                    <a:gd name="T60" fmla="*/ 0 w 553"/>
                    <a:gd name="T61" fmla="*/ 0 h 771"/>
                    <a:gd name="T62" fmla="*/ 0 w 553"/>
                    <a:gd name="T63" fmla="*/ 0 h 771"/>
                    <a:gd name="T64" fmla="*/ 0 w 553"/>
                    <a:gd name="T65" fmla="*/ 0 h 771"/>
                    <a:gd name="T66" fmla="*/ 0 w 553"/>
                    <a:gd name="T67" fmla="*/ 0 h 771"/>
                    <a:gd name="T68" fmla="*/ 0 w 553"/>
                    <a:gd name="T69" fmla="*/ 0 h 771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553"/>
                    <a:gd name="T106" fmla="*/ 0 h 771"/>
                    <a:gd name="T107" fmla="*/ 553 w 553"/>
                    <a:gd name="T108" fmla="*/ 771 h 771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553" h="771">
                      <a:moveTo>
                        <a:pt x="30" y="0"/>
                      </a:moveTo>
                      <a:lnTo>
                        <a:pt x="143" y="13"/>
                      </a:lnTo>
                      <a:lnTo>
                        <a:pt x="261" y="34"/>
                      </a:lnTo>
                      <a:lnTo>
                        <a:pt x="383" y="103"/>
                      </a:lnTo>
                      <a:lnTo>
                        <a:pt x="470" y="154"/>
                      </a:lnTo>
                      <a:lnTo>
                        <a:pt x="526" y="228"/>
                      </a:lnTo>
                      <a:lnTo>
                        <a:pt x="553" y="270"/>
                      </a:lnTo>
                      <a:lnTo>
                        <a:pt x="500" y="395"/>
                      </a:lnTo>
                      <a:lnTo>
                        <a:pt x="417" y="471"/>
                      </a:lnTo>
                      <a:lnTo>
                        <a:pt x="317" y="526"/>
                      </a:lnTo>
                      <a:lnTo>
                        <a:pt x="265" y="561"/>
                      </a:lnTo>
                      <a:lnTo>
                        <a:pt x="174" y="578"/>
                      </a:lnTo>
                      <a:lnTo>
                        <a:pt x="170" y="612"/>
                      </a:lnTo>
                      <a:lnTo>
                        <a:pt x="240" y="642"/>
                      </a:lnTo>
                      <a:lnTo>
                        <a:pt x="339" y="669"/>
                      </a:lnTo>
                      <a:lnTo>
                        <a:pt x="434" y="720"/>
                      </a:lnTo>
                      <a:lnTo>
                        <a:pt x="396" y="758"/>
                      </a:lnTo>
                      <a:lnTo>
                        <a:pt x="357" y="771"/>
                      </a:lnTo>
                      <a:lnTo>
                        <a:pt x="300" y="715"/>
                      </a:lnTo>
                      <a:lnTo>
                        <a:pt x="213" y="680"/>
                      </a:lnTo>
                      <a:lnTo>
                        <a:pt x="143" y="655"/>
                      </a:lnTo>
                      <a:lnTo>
                        <a:pt x="143" y="604"/>
                      </a:lnTo>
                      <a:lnTo>
                        <a:pt x="157" y="549"/>
                      </a:lnTo>
                      <a:lnTo>
                        <a:pt x="200" y="526"/>
                      </a:lnTo>
                      <a:lnTo>
                        <a:pt x="339" y="471"/>
                      </a:lnTo>
                      <a:lnTo>
                        <a:pt x="417" y="386"/>
                      </a:lnTo>
                      <a:lnTo>
                        <a:pt x="474" y="296"/>
                      </a:lnTo>
                      <a:lnTo>
                        <a:pt x="461" y="253"/>
                      </a:lnTo>
                      <a:lnTo>
                        <a:pt x="417" y="201"/>
                      </a:lnTo>
                      <a:lnTo>
                        <a:pt x="313" y="129"/>
                      </a:lnTo>
                      <a:lnTo>
                        <a:pt x="187" y="103"/>
                      </a:lnTo>
                      <a:lnTo>
                        <a:pt x="104" y="99"/>
                      </a:lnTo>
                      <a:lnTo>
                        <a:pt x="30" y="99"/>
                      </a:lnTo>
                      <a:lnTo>
                        <a:pt x="0" y="5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33" name="Freeform 44"/>
                <p:cNvSpPr>
                  <a:spLocks noChangeAspect="1"/>
                </p:cNvSpPr>
                <p:nvPr/>
              </p:nvSpPr>
              <p:spPr bwMode="auto">
                <a:xfrm>
                  <a:off x="2064" y="2640"/>
                  <a:ext cx="77" cy="76"/>
                </a:xfrm>
                <a:custGeom>
                  <a:avLst/>
                  <a:gdLst>
                    <a:gd name="T0" fmla="*/ 0 w 224"/>
                    <a:gd name="T1" fmla="*/ 0 h 260"/>
                    <a:gd name="T2" fmla="*/ 0 w 224"/>
                    <a:gd name="T3" fmla="*/ 0 h 260"/>
                    <a:gd name="T4" fmla="*/ 0 w 224"/>
                    <a:gd name="T5" fmla="*/ 0 h 260"/>
                    <a:gd name="T6" fmla="*/ 0 w 224"/>
                    <a:gd name="T7" fmla="*/ 0 h 260"/>
                    <a:gd name="T8" fmla="*/ 0 w 224"/>
                    <a:gd name="T9" fmla="*/ 0 h 260"/>
                    <a:gd name="T10" fmla="*/ 0 w 224"/>
                    <a:gd name="T11" fmla="*/ 0 h 260"/>
                    <a:gd name="T12" fmla="*/ 0 w 224"/>
                    <a:gd name="T13" fmla="*/ 0 h 260"/>
                    <a:gd name="T14" fmla="*/ 0 w 224"/>
                    <a:gd name="T15" fmla="*/ 0 h 260"/>
                    <a:gd name="T16" fmla="*/ 0 w 224"/>
                    <a:gd name="T17" fmla="*/ 0 h 260"/>
                    <a:gd name="T18" fmla="*/ 0 w 224"/>
                    <a:gd name="T19" fmla="*/ 0 h 260"/>
                    <a:gd name="T20" fmla="*/ 0 w 224"/>
                    <a:gd name="T21" fmla="*/ 0 h 260"/>
                    <a:gd name="T22" fmla="*/ 0 w 224"/>
                    <a:gd name="T23" fmla="*/ 0 h 260"/>
                    <a:gd name="T24" fmla="*/ 0 w 224"/>
                    <a:gd name="T25" fmla="*/ 0 h 260"/>
                    <a:gd name="T26" fmla="*/ 0 w 224"/>
                    <a:gd name="T27" fmla="*/ 0 h 260"/>
                    <a:gd name="T28" fmla="*/ 0 w 224"/>
                    <a:gd name="T29" fmla="*/ 0 h 260"/>
                    <a:gd name="T30" fmla="*/ 0 w 224"/>
                    <a:gd name="T31" fmla="*/ 0 h 260"/>
                    <a:gd name="T32" fmla="*/ 0 w 224"/>
                    <a:gd name="T33" fmla="*/ 0 h 260"/>
                    <a:gd name="T34" fmla="*/ 0 w 224"/>
                    <a:gd name="T35" fmla="*/ 0 h 260"/>
                    <a:gd name="T36" fmla="*/ 0 w 224"/>
                    <a:gd name="T37" fmla="*/ 0 h 260"/>
                    <a:gd name="T38" fmla="*/ 0 w 224"/>
                    <a:gd name="T39" fmla="*/ 0 h 260"/>
                    <a:gd name="T40" fmla="*/ 0 w 224"/>
                    <a:gd name="T41" fmla="*/ 0 h 260"/>
                    <a:gd name="T42" fmla="*/ 0 w 224"/>
                    <a:gd name="T43" fmla="*/ 0 h 26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224"/>
                    <a:gd name="T67" fmla="*/ 0 h 260"/>
                    <a:gd name="T68" fmla="*/ 224 w 224"/>
                    <a:gd name="T69" fmla="*/ 260 h 26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224" h="260">
                      <a:moveTo>
                        <a:pt x="27" y="11"/>
                      </a:moveTo>
                      <a:lnTo>
                        <a:pt x="87" y="0"/>
                      </a:lnTo>
                      <a:lnTo>
                        <a:pt x="145" y="4"/>
                      </a:lnTo>
                      <a:lnTo>
                        <a:pt x="198" y="29"/>
                      </a:lnTo>
                      <a:lnTo>
                        <a:pt x="224" y="76"/>
                      </a:lnTo>
                      <a:lnTo>
                        <a:pt x="224" y="114"/>
                      </a:lnTo>
                      <a:lnTo>
                        <a:pt x="198" y="165"/>
                      </a:lnTo>
                      <a:lnTo>
                        <a:pt x="153" y="196"/>
                      </a:lnTo>
                      <a:lnTo>
                        <a:pt x="87" y="196"/>
                      </a:lnTo>
                      <a:lnTo>
                        <a:pt x="48" y="221"/>
                      </a:lnTo>
                      <a:lnTo>
                        <a:pt x="34" y="260"/>
                      </a:lnTo>
                      <a:lnTo>
                        <a:pt x="0" y="247"/>
                      </a:lnTo>
                      <a:lnTo>
                        <a:pt x="13" y="196"/>
                      </a:lnTo>
                      <a:lnTo>
                        <a:pt x="61" y="165"/>
                      </a:lnTo>
                      <a:lnTo>
                        <a:pt x="140" y="158"/>
                      </a:lnTo>
                      <a:lnTo>
                        <a:pt x="171" y="127"/>
                      </a:lnTo>
                      <a:lnTo>
                        <a:pt x="179" y="80"/>
                      </a:lnTo>
                      <a:lnTo>
                        <a:pt x="145" y="38"/>
                      </a:lnTo>
                      <a:lnTo>
                        <a:pt x="92" y="38"/>
                      </a:lnTo>
                      <a:lnTo>
                        <a:pt x="34" y="51"/>
                      </a:lnTo>
                      <a:lnTo>
                        <a:pt x="13" y="38"/>
                      </a:lnTo>
                      <a:lnTo>
                        <a:pt x="27" y="11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134" name="Freeform 45"/>
                <p:cNvSpPr>
                  <a:spLocks noChangeAspect="1"/>
                </p:cNvSpPr>
                <p:nvPr/>
              </p:nvSpPr>
              <p:spPr bwMode="auto">
                <a:xfrm>
                  <a:off x="2016" y="2736"/>
                  <a:ext cx="24" cy="21"/>
                </a:xfrm>
                <a:custGeom>
                  <a:avLst/>
                  <a:gdLst>
                    <a:gd name="T0" fmla="*/ 0 w 70"/>
                    <a:gd name="T1" fmla="*/ 0 h 71"/>
                    <a:gd name="T2" fmla="*/ 0 w 70"/>
                    <a:gd name="T3" fmla="*/ 0 h 71"/>
                    <a:gd name="T4" fmla="*/ 0 w 70"/>
                    <a:gd name="T5" fmla="*/ 0 h 71"/>
                    <a:gd name="T6" fmla="*/ 0 w 70"/>
                    <a:gd name="T7" fmla="*/ 0 h 71"/>
                    <a:gd name="T8" fmla="*/ 0 w 70"/>
                    <a:gd name="T9" fmla="*/ 0 h 71"/>
                    <a:gd name="T10" fmla="*/ 0 w 70"/>
                    <a:gd name="T11" fmla="*/ 0 h 71"/>
                    <a:gd name="T12" fmla="*/ 0 w 70"/>
                    <a:gd name="T13" fmla="*/ 0 h 7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0"/>
                    <a:gd name="T22" fmla="*/ 0 h 71"/>
                    <a:gd name="T23" fmla="*/ 70 w 70"/>
                    <a:gd name="T24" fmla="*/ 71 h 7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0" h="71">
                      <a:moveTo>
                        <a:pt x="70" y="4"/>
                      </a:moveTo>
                      <a:lnTo>
                        <a:pt x="35" y="0"/>
                      </a:lnTo>
                      <a:lnTo>
                        <a:pt x="11" y="26"/>
                      </a:lnTo>
                      <a:lnTo>
                        <a:pt x="0" y="67"/>
                      </a:lnTo>
                      <a:lnTo>
                        <a:pt x="35" y="71"/>
                      </a:lnTo>
                      <a:lnTo>
                        <a:pt x="63" y="52"/>
                      </a:lnTo>
                      <a:lnTo>
                        <a:pt x="70" y="4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633326" name="Rectangle 46"/>
          <p:cNvSpPr>
            <a:spLocks noChangeArrowheads="1"/>
          </p:cNvSpPr>
          <p:nvPr/>
        </p:nvSpPr>
        <p:spPr bwMode="auto">
          <a:xfrm>
            <a:off x="1219200" y="6126163"/>
            <a:ext cx="71659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second last edge in the path?”</a:t>
            </a:r>
          </a:p>
        </p:txBody>
      </p:sp>
    </p:spTree>
    <p:extLst>
      <p:ext uri="{BB962C8B-B14F-4D97-AF65-F5344CB8AC3E}">
        <p14:creationId xmlns:p14="http://schemas.microsoft.com/office/powerpoint/2010/main" val="1597975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33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333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3300" grpId="0"/>
      <p:bldP spid="1633326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99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1295400"/>
            <a:ext cx="8305800" cy="4114800"/>
          </a:xfrm>
        </p:spPr>
        <p:txBody>
          <a:bodyPr/>
          <a:lstStyle/>
          <a:p>
            <a:pPr eaLnBrk="1" hangingPunct="1"/>
            <a:r>
              <a:rPr lang="en-US" altLang="en-US"/>
              <a:t>You can only ask the bird a little question.</a:t>
            </a:r>
          </a:p>
          <a:p>
            <a:pPr lvl="1" eaLnBrk="1" hangingPunct="1"/>
            <a:r>
              <a:rPr lang="en-US" altLang="en-US"/>
              <a:t>Together with your question, you provide the little bird with a list </a:t>
            </a:r>
            <a:r>
              <a:rPr lang="en-US" altLang="en-US" i="1"/>
              <a:t>A</a:t>
            </a:r>
            <a:r>
              <a:rPr lang="en-US" altLang="en-US" i="1" baseline="-25000"/>
              <a:t>1</a:t>
            </a:r>
            <a:r>
              <a:rPr lang="en-US" altLang="en-US" i="1"/>
              <a:t>, A</a:t>
            </a:r>
            <a:r>
              <a:rPr lang="en-US" altLang="en-US" i="1" baseline="-25000"/>
              <a:t>2</a:t>
            </a:r>
            <a:r>
              <a:rPr lang="en-US" altLang="en-US" i="1"/>
              <a:t>, …, A</a:t>
            </a:r>
            <a:r>
              <a:rPr lang="en-US" altLang="en-US" i="1" baseline="-25000"/>
              <a:t>K</a:t>
            </a:r>
            <a:r>
              <a:rPr lang="en-US" altLang="en-US"/>
              <a:t> of possible answers.  </a:t>
            </a:r>
          </a:p>
          <a:p>
            <a:pPr lvl="1" eaLnBrk="1" hangingPunct="1"/>
            <a:r>
              <a:rPr lang="en-US" altLang="en-US"/>
              <a:t>The little bird answers, </a:t>
            </a:r>
            <a:r>
              <a:rPr lang="en-US" altLang="en-US" i="1"/>
              <a:t>k</a:t>
            </a:r>
            <a:r>
              <a:rPr lang="en-US" altLang="en-US">
                <a:solidFill>
                  <a:schemeClr val="accent2"/>
                </a:solidFill>
              </a:rPr>
              <a:t> </a:t>
            </a:r>
            <a:r>
              <a:rPr lang="en-US" altLang="en-US" sz="3200">
                <a:sym typeface="Symbol" pitchFamily="18" charset="2"/>
              </a:rPr>
              <a:t> </a:t>
            </a:r>
            <a:r>
              <a:rPr lang="en-US" altLang="en-US"/>
              <a:t>[1..</a:t>
            </a:r>
            <a:r>
              <a:rPr lang="en-US" altLang="en-US" i="1"/>
              <a:t>K</a:t>
            </a:r>
            <a:r>
              <a:rPr lang="en-US" altLang="en-US"/>
              <a:t>]. </a:t>
            </a:r>
          </a:p>
          <a:p>
            <a:pPr lvl="1" eaLnBrk="1" hangingPunct="1"/>
            <a:r>
              <a:rPr lang="en-US" altLang="en-US"/>
              <a:t>For an efficient algorithm, </a:t>
            </a:r>
            <a:r>
              <a:rPr lang="en-US" altLang="en-US" i="1"/>
              <a:t>K</a:t>
            </a:r>
            <a:r>
              <a:rPr lang="en-US" altLang="en-US"/>
              <a:t> must be small. </a:t>
            </a:r>
          </a:p>
        </p:txBody>
      </p:sp>
      <p:sp>
        <p:nvSpPr>
          <p:cNvPr id="176131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2" name="Group 41"/>
          <p:cNvGrpSpPr>
            <a:grpSpLocks/>
          </p:cNvGrpSpPr>
          <p:nvPr/>
        </p:nvGrpSpPr>
        <p:grpSpPr bwMode="auto">
          <a:xfrm>
            <a:off x="2133600" y="4167188"/>
            <a:ext cx="6253163" cy="2552700"/>
            <a:chOff x="1344" y="2625"/>
            <a:chExt cx="3939" cy="1608"/>
          </a:xfrm>
        </p:grpSpPr>
        <p:sp>
          <p:nvSpPr>
            <p:cNvPr id="176151" name="Rectangle 22"/>
            <p:cNvSpPr>
              <a:spLocks noChangeArrowheads="1"/>
            </p:cNvSpPr>
            <p:nvPr/>
          </p:nvSpPr>
          <p:spPr bwMode="auto">
            <a:xfrm>
              <a:off x="1344" y="2625"/>
              <a:ext cx="2702" cy="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number of edges into node </a:t>
              </a:r>
              <a:r>
                <a:rPr kumimoji="0" lang="en-US" altLang="en-US" sz="28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.</a:t>
              </a:r>
            </a:p>
          </p:txBody>
        </p:sp>
        <p:grpSp>
          <p:nvGrpSpPr>
            <p:cNvPr id="176152" name="Group 35"/>
            <p:cNvGrpSpPr>
              <a:grpSpLocks/>
            </p:cNvGrpSpPr>
            <p:nvPr/>
          </p:nvGrpSpPr>
          <p:grpSpPr bwMode="auto">
            <a:xfrm>
              <a:off x="4608" y="3360"/>
              <a:ext cx="675" cy="873"/>
              <a:chOff x="4599" y="4119"/>
              <a:chExt cx="675" cy="873"/>
            </a:xfrm>
          </p:grpSpPr>
          <p:grpSp>
            <p:nvGrpSpPr>
              <p:cNvPr id="176153" name="Group 33"/>
              <p:cNvGrpSpPr>
                <a:grpSpLocks/>
              </p:cNvGrpSpPr>
              <p:nvPr/>
            </p:nvGrpSpPr>
            <p:grpSpPr bwMode="auto">
              <a:xfrm rot="-3651711">
                <a:off x="4641" y="4077"/>
                <a:ext cx="591" cy="675"/>
                <a:chOff x="4641" y="4077"/>
                <a:chExt cx="591" cy="675"/>
              </a:xfrm>
            </p:grpSpPr>
            <p:sp>
              <p:nvSpPr>
                <p:cNvPr id="176155" name="Freeform 24"/>
                <p:cNvSpPr>
                  <a:spLocks/>
                </p:cNvSpPr>
                <p:nvPr/>
              </p:nvSpPr>
              <p:spPr bwMode="auto">
                <a:xfrm flipH="1">
                  <a:off x="4967" y="4077"/>
                  <a:ext cx="242" cy="508"/>
                </a:xfrm>
                <a:custGeom>
                  <a:avLst/>
                  <a:gdLst>
                    <a:gd name="T0" fmla="*/ 0 w 242"/>
                    <a:gd name="T1" fmla="*/ 508 h 508"/>
                    <a:gd name="T2" fmla="*/ 242 w 242"/>
                    <a:gd name="T3" fmla="*/ 0 h 508"/>
                    <a:gd name="T4" fmla="*/ 0 60000 65536"/>
                    <a:gd name="T5" fmla="*/ 0 60000 65536"/>
                    <a:gd name="T6" fmla="*/ 0 w 242"/>
                    <a:gd name="T7" fmla="*/ 0 h 508"/>
                    <a:gd name="T8" fmla="*/ 242 w 242"/>
                    <a:gd name="T9" fmla="*/ 508 h 508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242" h="508">
                      <a:moveTo>
                        <a:pt x="0" y="508"/>
                      </a:moveTo>
                      <a:lnTo>
                        <a:pt x="242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56" name="Freeform 25"/>
                <p:cNvSpPr>
                  <a:spLocks/>
                </p:cNvSpPr>
                <p:nvPr/>
              </p:nvSpPr>
              <p:spPr bwMode="auto">
                <a:xfrm flipH="1">
                  <a:off x="4845" y="4108"/>
                  <a:ext cx="349" cy="452"/>
                </a:xfrm>
                <a:custGeom>
                  <a:avLst/>
                  <a:gdLst>
                    <a:gd name="T0" fmla="*/ 0 w 349"/>
                    <a:gd name="T1" fmla="*/ 452 h 452"/>
                    <a:gd name="T2" fmla="*/ 349 w 349"/>
                    <a:gd name="T3" fmla="*/ 0 h 452"/>
                    <a:gd name="T4" fmla="*/ 0 60000 65536"/>
                    <a:gd name="T5" fmla="*/ 0 60000 65536"/>
                    <a:gd name="T6" fmla="*/ 0 w 349"/>
                    <a:gd name="T7" fmla="*/ 0 h 452"/>
                    <a:gd name="T8" fmla="*/ 349 w 349"/>
                    <a:gd name="T9" fmla="*/ 452 h 452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349" h="452">
                      <a:moveTo>
                        <a:pt x="0" y="452"/>
                      </a:moveTo>
                      <a:lnTo>
                        <a:pt x="349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57" name="Freeform 26"/>
                <p:cNvSpPr>
                  <a:spLocks/>
                </p:cNvSpPr>
                <p:nvPr/>
              </p:nvSpPr>
              <p:spPr bwMode="auto">
                <a:xfrm flipH="1">
                  <a:off x="4732" y="4191"/>
                  <a:ext cx="477" cy="387"/>
                </a:xfrm>
                <a:custGeom>
                  <a:avLst/>
                  <a:gdLst>
                    <a:gd name="T0" fmla="*/ 0 w 477"/>
                    <a:gd name="T1" fmla="*/ 387 h 387"/>
                    <a:gd name="T2" fmla="*/ 477 w 477"/>
                    <a:gd name="T3" fmla="*/ 0 h 387"/>
                    <a:gd name="T4" fmla="*/ 0 60000 65536"/>
                    <a:gd name="T5" fmla="*/ 0 60000 65536"/>
                    <a:gd name="T6" fmla="*/ 0 w 477"/>
                    <a:gd name="T7" fmla="*/ 0 h 387"/>
                    <a:gd name="T8" fmla="*/ 477 w 477"/>
                    <a:gd name="T9" fmla="*/ 387 h 387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77" h="387">
                      <a:moveTo>
                        <a:pt x="0" y="387"/>
                      </a:moveTo>
                      <a:lnTo>
                        <a:pt x="477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58" name="Freeform 27"/>
                <p:cNvSpPr>
                  <a:spLocks/>
                </p:cNvSpPr>
                <p:nvPr/>
              </p:nvSpPr>
              <p:spPr bwMode="auto">
                <a:xfrm flipH="1">
                  <a:off x="4641" y="4434"/>
                  <a:ext cx="591" cy="166"/>
                </a:xfrm>
                <a:custGeom>
                  <a:avLst/>
                  <a:gdLst>
                    <a:gd name="T0" fmla="*/ 0 w 591"/>
                    <a:gd name="T1" fmla="*/ 166 h 166"/>
                    <a:gd name="T2" fmla="*/ 591 w 591"/>
                    <a:gd name="T3" fmla="*/ 0 h 166"/>
                    <a:gd name="T4" fmla="*/ 0 60000 65536"/>
                    <a:gd name="T5" fmla="*/ 0 60000 65536"/>
                    <a:gd name="T6" fmla="*/ 0 w 591"/>
                    <a:gd name="T7" fmla="*/ 0 h 166"/>
                    <a:gd name="T8" fmla="*/ 591 w 591"/>
                    <a:gd name="T9" fmla="*/ 166 h 16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91" h="166">
                      <a:moveTo>
                        <a:pt x="0" y="166"/>
                      </a:moveTo>
                      <a:lnTo>
                        <a:pt x="591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59" name="Freeform 28"/>
                <p:cNvSpPr>
                  <a:spLocks/>
                </p:cNvSpPr>
                <p:nvPr/>
              </p:nvSpPr>
              <p:spPr bwMode="auto">
                <a:xfrm flipH="1">
                  <a:off x="4648" y="4532"/>
                  <a:ext cx="576" cy="61"/>
                </a:xfrm>
                <a:custGeom>
                  <a:avLst/>
                  <a:gdLst>
                    <a:gd name="T0" fmla="*/ 0 w 576"/>
                    <a:gd name="T1" fmla="*/ 61 h 61"/>
                    <a:gd name="T2" fmla="*/ 576 w 576"/>
                    <a:gd name="T3" fmla="*/ 0 h 61"/>
                    <a:gd name="T4" fmla="*/ 0 60000 65536"/>
                    <a:gd name="T5" fmla="*/ 0 60000 65536"/>
                    <a:gd name="T6" fmla="*/ 0 w 576"/>
                    <a:gd name="T7" fmla="*/ 0 h 61"/>
                    <a:gd name="T8" fmla="*/ 576 w 576"/>
                    <a:gd name="T9" fmla="*/ 61 h 61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76" h="61">
                      <a:moveTo>
                        <a:pt x="0" y="61"/>
                      </a:moveTo>
                      <a:lnTo>
                        <a:pt x="576" y="0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60" name="Freeform 29"/>
                <p:cNvSpPr>
                  <a:spLocks/>
                </p:cNvSpPr>
                <p:nvPr/>
              </p:nvSpPr>
              <p:spPr bwMode="auto">
                <a:xfrm flipH="1">
                  <a:off x="4694" y="4585"/>
                  <a:ext cx="523" cy="46"/>
                </a:xfrm>
                <a:custGeom>
                  <a:avLst/>
                  <a:gdLst>
                    <a:gd name="T0" fmla="*/ 0 w 523"/>
                    <a:gd name="T1" fmla="*/ 0 h 46"/>
                    <a:gd name="T2" fmla="*/ 523 w 523"/>
                    <a:gd name="T3" fmla="*/ 46 h 46"/>
                    <a:gd name="T4" fmla="*/ 0 60000 65536"/>
                    <a:gd name="T5" fmla="*/ 0 60000 65536"/>
                    <a:gd name="T6" fmla="*/ 0 w 523"/>
                    <a:gd name="T7" fmla="*/ 0 h 46"/>
                    <a:gd name="T8" fmla="*/ 523 w 523"/>
                    <a:gd name="T9" fmla="*/ 46 h 4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523" h="46">
                      <a:moveTo>
                        <a:pt x="0" y="0"/>
                      </a:moveTo>
                      <a:lnTo>
                        <a:pt x="523" y="46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hlink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161" name="Freeform 31"/>
                <p:cNvSpPr>
                  <a:spLocks/>
                </p:cNvSpPr>
                <p:nvPr/>
              </p:nvSpPr>
              <p:spPr bwMode="auto">
                <a:xfrm flipH="1">
                  <a:off x="4754" y="4128"/>
                  <a:ext cx="440" cy="624"/>
                </a:xfrm>
                <a:custGeom>
                  <a:avLst/>
                  <a:gdLst>
                    <a:gd name="T0" fmla="*/ 0 w 440"/>
                    <a:gd name="T1" fmla="*/ 0 h 624"/>
                    <a:gd name="T2" fmla="*/ 384 w 440"/>
                    <a:gd name="T3" fmla="*/ 192 h 624"/>
                    <a:gd name="T4" fmla="*/ 336 w 440"/>
                    <a:gd name="T5" fmla="*/ 624 h 624"/>
                    <a:gd name="T6" fmla="*/ 0 60000 65536"/>
                    <a:gd name="T7" fmla="*/ 0 60000 65536"/>
                    <a:gd name="T8" fmla="*/ 0 60000 65536"/>
                    <a:gd name="T9" fmla="*/ 0 w 440"/>
                    <a:gd name="T10" fmla="*/ 0 h 624"/>
                    <a:gd name="T11" fmla="*/ 440 w 440"/>
                    <a:gd name="T12" fmla="*/ 624 h 62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440" h="624">
                      <a:moveTo>
                        <a:pt x="0" y="0"/>
                      </a:moveTo>
                      <a:cubicBezTo>
                        <a:pt x="164" y="44"/>
                        <a:pt x="328" y="88"/>
                        <a:pt x="384" y="192"/>
                      </a:cubicBezTo>
                      <a:cubicBezTo>
                        <a:pt x="440" y="296"/>
                        <a:pt x="388" y="460"/>
                        <a:pt x="336" y="624"/>
                      </a:cubicBezTo>
                    </a:path>
                  </a:pathLst>
                </a:custGeom>
                <a:noFill/>
                <a:ln w="38100" cap="flat" cmpd="sng">
                  <a:solidFill>
                    <a:srgbClr val="FF00FF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6154" name="Rectangle 34"/>
              <p:cNvSpPr>
                <a:spLocks noChangeArrowheads="1"/>
              </p:cNvSpPr>
              <p:nvPr/>
            </p:nvSpPr>
            <p:spPr bwMode="auto">
              <a:xfrm flipH="1">
                <a:off x="4618" y="4665"/>
                <a:ext cx="265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66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</a:t>
                </a:r>
              </a:p>
            </p:txBody>
          </p:sp>
        </p:grpSp>
      </p:grpSp>
      <p:grpSp>
        <p:nvGrpSpPr>
          <p:cNvPr id="5" name="Group 44"/>
          <p:cNvGrpSpPr>
            <a:grpSpLocks/>
          </p:cNvGrpSpPr>
          <p:nvPr/>
        </p:nvGrpSpPr>
        <p:grpSpPr bwMode="auto">
          <a:xfrm>
            <a:off x="685800" y="3657600"/>
            <a:ext cx="8115300" cy="2743200"/>
            <a:chOff x="432" y="2304"/>
            <a:chExt cx="5112" cy="1728"/>
          </a:xfrm>
        </p:grpSpPr>
        <p:grpSp>
          <p:nvGrpSpPr>
            <p:cNvPr id="176134" name="Group 42"/>
            <p:cNvGrpSpPr>
              <a:grpSpLocks/>
            </p:cNvGrpSpPr>
            <p:nvPr/>
          </p:nvGrpSpPr>
          <p:grpSpPr bwMode="auto">
            <a:xfrm>
              <a:off x="432" y="2304"/>
              <a:ext cx="3840" cy="672"/>
              <a:chOff x="432" y="2304"/>
              <a:chExt cx="3840" cy="672"/>
            </a:xfrm>
          </p:grpSpPr>
          <p:sp>
            <p:nvSpPr>
              <p:cNvPr id="176149" name="Rectangle 5"/>
              <p:cNvSpPr>
                <a:spLocks noChangeArrowheads="1"/>
              </p:cNvSpPr>
              <p:nvPr/>
            </p:nvSpPr>
            <p:spPr bwMode="auto">
              <a:xfrm>
                <a:off x="432" y="2649"/>
                <a:ext cx="90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457200" marR="0" lvl="1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Char char="–"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 </a:t>
                </a: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</a:t>
                </a: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 =</a:t>
                </a:r>
              </a:p>
            </p:txBody>
          </p:sp>
          <p:sp>
            <p:nvSpPr>
              <p:cNvPr id="176150" name="Rectangle 7"/>
              <p:cNvSpPr>
                <a:spLocks noChangeArrowheads="1"/>
              </p:cNvSpPr>
              <p:nvPr/>
            </p:nvSpPr>
            <p:spPr bwMode="auto">
              <a:xfrm>
                <a:off x="432" y="2304"/>
                <a:ext cx="384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Eg. “What is best last edge?” </a:t>
                </a:r>
              </a:p>
            </p:txBody>
          </p:sp>
        </p:grpSp>
        <p:grpSp>
          <p:nvGrpSpPr>
            <p:cNvPr id="176135" name="Group 43"/>
            <p:cNvGrpSpPr>
              <a:grpSpLocks/>
            </p:cNvGrpSpPr>
            <p:nvPr/>
          </p:nvGrpSpPr>
          <p:grpSpPr bwMode="auto">
            <a:xfrm>
              <a:off x="456" y="3240"/>
              <a:ext cx="5088" cy="792"/>
              <a:chOff x="456" y="3240"/>
              <a:chExt cx="5088" cy="792"/>
            </a:xfrm>
          </p:grpSpPr>
          <p:sp>
            <p:nvSpPr>
              <p:cNvPr id="176136" name="Freeform 11"/>
              <p:cNvSpPr>
                <a:spLocks/>
              </p:cNvSpPr>
              <p:nvPr/>
            </p:nvSpPr>
            <p:spPr bwMode="auto">
              <a:xfrm>
                <a:off x="705" y="326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37" name="Text Box 12"/>
              <p:cNvSpPr txBox="1">
                <a:spLocks noChangeArrowheads="1"/>
              </p:cNvSpPr>
              <p:nvPr/>
            </p:nvSpPr>
            <p:spPr bwMode="auto">
              <a:xfrm>
                <a:off x="456" y="366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6138" name="Text Box 13"/>
              <p:cNvSpPr txBox="1">
                <a:spLocks noChangeArrowheads="1"/>
              </p:cNvSpPr>
              <p:nvPr/>
            </p:nvSpPr>
            <p:spPr bwMode="auto">
              <a:xfrm>
                <a:off x="5328" y="326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6139" name="Oval 14"/>
              <p:cNvSpPr>
                <a:spLocks noChangeArrowheads="1"/>
              </p:cNvSpPr>
              <p:nvPr/>
            </p:nvSpPr>
            <p:spPr bwMode="auto">
              <a:xfrm>
                <a:off x="672" y="38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0" name="Oval 15"/>
              <p:cNvSpPr>
                <a:spLocks noChangeArrowheads="1"/>
              </p:cNvSpPr>
              <p:nvPr/>
            </p:nvSpPr>
            <p:spPr bwMode="auto">
              <a:xfrm>
                <a:off x="1712" y="33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1" name="Oval 16"/>
              <p:cNvSpPr>
                <a:spLocks noChangeArrowheads="1"/>
              </p:cNvSpPr>
              <p:nvPr/>
            </p:nvSpPr>
            <p:spPr bwMode="auto">
              <a:xfrm>
                <a:off x="2872" y="356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2" name="Oval 17"/>
              <p:cNvSpPr>
                <a:spLocks noChangeArrowheads="1"/>
              </p:cNvSpPr>
              <p:nvPr/>
            </p:nvSpPr>
            <p:spPr bwMode="auto">
              <a:xfrm>
                <a:off x="4032" y="338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3" name="Oval 18"/>
              <p:cNvSpPr>
                <a:spLocks noChangeArrowheads="1"/>
              </p:cNvSpPr>
              <p:nvPr/>
            </p:nvSpPr>
            <p:spPr bwMode="auto">
              <a:xfrm>
                <a:off x="5232" y="345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4" name="Oval 19"/>
              <p:cNvSpPr>
                <a:spLocks noChangeArrowheads="1"/>
              </p:cNvSpPr>
              <p:nvPr/>
            </p:nvSpPr>
            <p:spPr bwMode="auto">
              <a:xfrm>
                <a:off x="4736" y="379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6145" name="Oval 20"/>
              <p:cNvSpPr>
                <a:spLocks noChangeArrowheads="1"/>
              </p:cNvSpPr>
              <p:nvPr/>
            </p:nvSpPr>
            <p:spPr bwMode="auto">
              <a:xfrm>
                <a:off x="3480" y="32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176146" name="Group 38"/>
              <p:cNvGrpSpPr>
                <a:grpSpLocks/>
              </p:cNvGrpSpPr>
              <p:nvPr/>
            </p:nvGrpSpPr>
            <p:grpSpPr bwMode="auto">
              <a:xfrm>
                <a:off x="4790" y="3474"/>
                <a:ext cx="506" cy="520"/>
                <a:chOff x="4790" y="3608"/>
                <a:chExt cx="506" cy="520"/>
              </a:xfrm>
            </p:grpSpPr>
            <p:sp>
              <p:nvSpPr>
                <p:cNvPr id="176147" name="Freeform 39"/>
                <p:cNvSpPr>
                  <a:spLocks/>
                </p:cNvSpPr>
                <p:nvPr/>
              </p:nvSpPr>
              <p:spPr bwMode="auto">
                <a:xfrm>
                  <a:off x="4790" y="3608"/>
                  <a:ext cx="470" cy="325"/>
                </a:xfrm>
                <a:custGeom>
                  <a:avLst/>
                  <a:gdLst>
                    <a:gd name="T0" fmla="*/ 470 w 470"/>
                    <a:gd name="T1" fmla="*/ 0 h 325"/>
                    <a:gd name="T2" fmla="*/ 0 w 470"/>
                    <a:gd name="T3" fmla="*/ 325 h 325"/>
                    <a:gd name="T4" fmla="*/ 0 60000 65536"/>
                    <a:gd name="T5" fmla="*/ 0 60000 65536"/>
                    <a:gd name="T6" fmla="*/ 0 w 470"/>
                    <a:gd name="T7" fmla="*/ 0 h 325"/>
                    <a:gd name="T8" fmla="*/ 470 w 470"/>
                    <a:gd name="T9" fmla="*/ 325 h 325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T6" t="T7" r="T8" b="T9"/>
                  <a:pathLst>
                    <a:path w="470" h="325">
                      <a:moveTo>
                        <a:pt x="470" y="0"/>
                      </a:moveTo>
                      <a:lnTo>
                        <a:pt x="0" y="325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accent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pic>
              <p:nvPicPr>
                <p:cNvPr id="176148" name="Picture 40" descr="an02380_"/>
                <p:cNvPicPr>
                  <a:picLocks noChangeAspect="1" noChangeArrowheads="1"/>
                </p:cNvPicPr>
                <p:nvPr/>
              </p:nvPicPr>
              <p:blipFill>
                <a:blip r:embed="rId3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4896" y="3696"/>
                  <a:ext cx="400" cy="4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1895261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209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09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09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2099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0994" grpId="0" build="p" bldLvl="2" autoUpdateAnimBg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4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1295400"/>
            <a:ext cx="8305800" cy="4114800"/>
          </a:xfrm>
        </p:spPr>
        <p:txBody>
          <a:bodyPr/>
          <a:lstStyle/>
          <a:p>
            <a:pPr eaLnBrk="1" hangingPunct="1"/>
            <a:r>
              <a:rPr lang="en-US" altLang="en-US"/>
              <a:t>You can only ask the bird a little question.</a:t>
            </a:r>
          </a:p>
          <a:p>
            <a:pPr lvl="1" eaLnBrk="1" hangingPunct="1"/>
            <a:r>
              <a:rPr lang="en-US" altLang="en-US"/>
              <a:t>Together with your question, you provide the little bird with a list </a:t>
            </a:r>
            <a:r>
              <a:rPr lang="en-US" altLang="en-US" i="1"/>
              <a:t>A</a:t>
            </a:r>
            <a:r>
              <a:rPr lang="en-US" altLang="en-US" i="1" baseline="-25000"/>
              <a:t>1</a:t>
            </a:r>
            <a:r>
              <a:rPr lang="en-US" altLang="en-US" i="1"/>
              <a:t>, A</a:t>
            </a:r>
            <a:r>
              <a:rPr lang="en-US" altLang="en-US" i="1" baseline="-25000"/>
              <a:t>2</a:t>
            </a:r>
            <a:r>
              <a:rPr lang="en-US" altLang="en-US" i="1"/>
              <a:t>, …, A</a:t>
            </a:r>
            <a:r>
              <a:rPr lang="en-US" altLang="en-US" i="1" baseline="-25000"/>
              <a:t>K</a:t>
            </a:r>
            <a:r>
              <a:rPr lang="en-US" altLang="en-US"/>
              <a:t> of possible answers.  </a:t>
            </a:r>
          </a:p>
          <a:p>
            <a:pPr lvl="1" eaLnBrk="1" hangingPunct="1"/>
            <a:r>
              <a:rPr lang="en-US" altLang="en-US"/>
              <a:t>The little bird answers, </a:t>
            </a:r>
            <a:r>
              <a:rPr lang="en-US" altLang="en-US" i="1"/>
              <a:t>k</a:t>
            </a:r>
            <a:r>
              <a:rPr lang="en-US" altLang="en-US"/>
              <a:t> </a:t>
            </a:r>
            <a:r>
              <a:rPr lang="en-US" altLang="en-US" sz="3200">
                <a:sym typeface="Symbol" pitchFamily="18" charset="2"/>
              </a:rPr>
              <a:t></a:t>
            </a:r>
            <a:r>
              <a:rPr lang="en-US" altLang="en-US" sz="3200"/>
              <a:t> </a:t>
            </a:r>
            <a:r>
              <a:rPr lang="en-US" altLang="en-US"/>
              <a:t>[1..</a:t>
            </a:r>
            <a:r>
              <a:rPr lang="en-US" altLang="en-US" i="1"/>
              <a:t>K</a:t>
            </a:r>
            <a:r>
              <a:rPr lang="en-US" altLang="en-US"/>
              <a:t>]. </a:t>
            </a:r>
          </a:p>
          <a:p>
            <a:pPr lvl="1" eaLnBrk="1" hangingPunct="1"/>
            <a:r>
              <a:rPr lang="en-US" altLang="en-US"/>
              <a:t>For an efficient algorithm, </a:t>
            </a:r>
            <a:r>
              <a:rPr lang="en-US" altLang="en-US" i="1"/>
              <a:t>K</a:t>
            </a:r>
            <a:r>
              <a:rPr lang="en-US" altLang="en-US"/>
              <a:t> must be small. </a:t>
            </a:r>
          </a:p>
        </p:txBody>
      </p:sp>
      <p:sp>
        <p:nvSpPr>
          <p:cNvPr id="177155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22020" name="Rectangle 4"/>
          <p:cNvSpPr>
            <a:spLocks noChangeArrowheads="1"/>
          </p:cNvSpPr>
          <p:nvPr/>
        </p:nvSpPr>
        <p:spPr bwMode="auto">
          <a:xfrm>
            <a:off x="381000" y="5314950"/>
            <a:ext cx="5778500" cy="47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Trying all is the Brute Force algorithm.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609600" y="3505200"/>
            <a:ext cx="8534400" cy="3352800"/>
            <a:chOff x="384" y="2208"/>
            <a:chExt cx="5376" cy="2112"/>
          </a:xfrm>
        </p:grpSpPr>
        <p:grpSp>
          <p:nvGrpSpPr>
            <p:cNvPr id="177169" name="Group 6"/>
            <p:cNvGrpSpPr>
              <a:grpSpLocks/>
            </p:cNvGrpSpPr>
            <p:nvPr/>
          </p:nvGrpSpPr>
          <p:grpSpPr bwMode="auto">
            <a:xfrm>
              <a:off x="384" y="2304"/>
              <a:ext cx="4080" cy="672"/>
              <a:chOff x="432" y="2304"/>
              <a:chExt cx="4080" cy="672"/>
            </a:xfrm>
          </p:grpSpPr>
          <p:sp>
            <p:nvSpPr>
              <p:cNvPr id="177172" name="Rectangle 7"/>
              <p:cNvSpPr>
                <a:spLocks noChangeArrowheads="1"/>
              </p:cNvSpPr>
              <p:nvPr/>
            </p:nvSpPr>
            <p:spPr bwMode="auto">
              <a:xfrm>
                <a:off x="432" y="2649"/>
                <a:ext cx="903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marL="342900" indent="-342900"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457200" marR="0" lvl="1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Char char="–"/>
                  <a:tabLst/>
                  <a:defRPr/>
                </a:pP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 </a:t>
                </a:r>
                <a:r>
                  <a:rPr kumimoji="0" lang="en-US" altLang="en-US" sz="28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K</a:t>
                </a:r>
                <a:r>
                  <a:rPr kumimoji="0" lang="en-US" altLang="en-US" sz="28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 =</a:t>
                </a:r>
              </a:p>
            </p:txBody>
          </p:sp>
          <p:sp>
            <p:nvSpPr>
              <p:cNvPr id="177173" name="Rectangle 8"/>
              <p:cNvSpPr>
                <a:spLocks noChangeArrowheads="1"/>
              </p:cNvSpPr>
              <p:nvPr/>
            </p:nvSpPr>
            <p:spPr bwMode="auto">
              <a:xfrm>
                <a:off x="432" y="2304"/>
                <a:ext cx="408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Char char="•"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Eg. “What is an optimal solution?”</a:t>
                </a:r>
              </a:p>
            </p:txBody>
          </p:sp>
        </p:grpSp>
        <p:pic>
          <p:nvPicPr>
            <p:cNvPr id="177170" name="Picture 9" descr="question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99" y="2208"/>
              <a:ext cx="1661" cy="2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7171" name="Freeform 10"/>
            <p:cNvSpPr>
              <a:spLocks/>
            </p:cNvSpPr>
            <p:nvPr/>
          </p:nvSpPr>
          <p:spPr bwMode="auto">
            <a:xfrm>
              <a:off x="4880" y="2304"/>
              <a:ext cx="832" cy="1920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32" h="1920">
                  <a:moveTo>
                    <a:pt x="48" y="0"/>
                  </a:moveTo>
                  <a:lnTo>
                    <a:pt x="672" y="384"/>
                  </a:lnTo>
                  <a:lnTo>
                    <a:pt x="384" y="912"/>
                  </a:lnTo>
                  <a:lnTo>
                    <a:pt x="832" y="1450"/>
                  </a:lnTo>
                  <a:lnTo>
                    <a:pt x="0" y="1920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1"/>
          <p:cNvGrpSpPr>
            <a:grpSpLocks/>
          </p:cNvGrpSpPr>
          <p:nvPr/>
        </p:nvGrpSpPr>
        <p:grpSpPr bwMode="auto">
          <a:xfrm>
            <a:off x="2133600" y="3657600"/>
            <a:ext cx="6553200" cy="3048000"/>
            <a:chOff x="1344" y="2304"/>
            <a:chExt cx="4128" cy="1920"/>
          </a:xfrm>
        </p:grpSpPr>
        <p:sp>
          <p:nvSpPr>
            <p:cNvPr id="177159" name="Rectangle 12"/>
            <p:cNvSpPr>
              <a:spLocks noChangeArrowheads="1"/>
            </p:cNvSpPr>
            <p:nvPr/>
          </p:nvSpPr>
          <p:spPr bwMode="auto">
            <a:xfrm>
              <a:off x="1344" y="2640"/>
              <a:ext cx="1391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# of solutions.</a:t>
              </a:r>
            </a:p>
          </p:txBody>
        </p:sp>
        <p:grpSp>
          <p:nvGrpSpPr>
            <p:cNvPr id="177160" name="Group 13"/>
            <p:cNvGrpSpPr>
              <a:grpSpLocks/>
            </p:cNvGrpSpPr>
            <p:nvPr/>
          </p:nvGrpSpPr>
          <p:grpSpPr bwMode="auto">
            <a:xfrm>
              <a:off x="4128" y="2304"/>
              <a:ext cx="1344" cy="1920"/>
              <a:chOff x="3984" y="2208"/>
              <a:chExt cx="1344" cy="1920"/>
            </a:xfrm>
          </p:grpSpPr>
          <p:sp>
            <p:nvSpPr>
              <p:cNvPr id="177161" name="Freeform 14"/>
              <p:cNvSpPr>
                <a:spLocks/>
              </p:cNvSpPr>
              <p:nvPr/>
            </p:nvSpPr>
            <p:spPr bwMode="auto">
              <a:xfrm>
                <a:off x="398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2" name="Freeform 15"/>
              <p:cNvSpPr>
                <a:spLocks/>
              </p:cNvSpPr>
              <p:nvPr/>
            </p:nvSpPr>
            <p:spPr bwMode="auto">
              <a:xfrm>
                <a:off x="408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3" name="Freeform 16"/>
              <p:cNvSpPr>
                <a:spLocks/>
              </p:cNvSpPr>
              <p:nvPr/>
            </p:nvSpPr>
            <p:spPr bwMode="auto">
              <a:xfrm>
                <a:off x="417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4" name="Freeform 17"/>
              <p:cNvSpPr>
                <a:spLocks/>
              </p:cNvSpPr>
              <p:nvPr/>
            </p:nvSpPr>
            <p:spPr bwMode="auto">
              <a:xfrm>
                <a:off x="4272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5" name="Freeform 18"/>
              <p:cNvSpPr>
                <a:spLocks/>
              </p:cNvSpPr>
              <p:nvPr/>
            </p:nvSpPr>
            <p:spPr bwMode="auto">
              <a:xfrm>
                <a:off x="4368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6" name="Freeform 19"/>
              <p:cNvSpPr>
                <a:spLocks/>
              </p:cNvSpPr>
              <p:nvPr/>
            </p:nvSpPr>
            <p:spPr bwMode="auto">
              <a:xfrm>
                <a:off x="446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7" name="Freeform 20"/>
              <p:cNvSpPr>
                <a:spLocks/>
              </p:cNvSpPr>
              <p:nvPr/>
            </p:nvSpPr>
            <p:spPr bwMode="auto">
              <a:xfrm>
                <a:off x="456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7168" name="Freeform 21"/>
              <p:cNvSpPr>
                <a:spLocks/>
              </p:cNvSpPr>
              <p:nvPr/>
            </p:nvSpPr>
            <p:spPr bwMode="auto">
              <a:xfrm>
                <a:off x="465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83205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20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2020" grpId="0" autoUpdateAnimBg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8" name="Rectangle 2"/>
          <p:cNvSpPr>
            <a:spLocks noChangeArrowheads="1"/>
          </p:cNvSpPr>
          <p:nvPr/>
        </p:nvSpPr>
        <p:spPr bwMode="auto">
          <a:xfrm>
            <a:off x="381000" y="1020763"/>
            <a:ext cx="47593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and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78179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grpSp>
        <p:nvGrpSpPr>
          <p:cNvPr id="178180" name="Group 4"/>
          <p:cNvGrpSpPr>
            <a:grpSpLocks/>
          </p:cNvGrpSpPr>
          <p:nvPr/>
        </p:nvGrpSpPr>
        <p:grpSpPr bwMode="auto">
          <a:xfrm>
            <a:off x="457200" y="3306763"/>
            <a:ext cx="3200400" cy="762000"/>
            <a:chOff x="288" y="2083"/>
            <a:chExt cx="2016" cy="480"/>
          </a:xfrm>
        </p:grpSpPr>
        <p:sp>
          <p:nvSpPr>
            <p:cNvPr id="178196" name="Rectangle 5"/>
            <p:cNvSpPr>
              <a:spLocks noChangeArrowheads="1"/>
            </p:cNvSpPr>
            <p:nvPr/>
          </p:nvSpPr>
          <p:spPr bwMode="auto">
            <a:xfrm>
              <a:off x="288" y="2160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8197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60" y="2083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78181" name="Group 7"/>
          <p:cNvGrpSpPr>
            <a:grpSpLocks/>
          </p:cNvGrpSpPr>
          <p:nvPr/>
        </p:nvGrpSpPr>
        <p:grpSpPr bwMode="auto">
          <a:xfrm>
            <a:off x="381000" y="1600200"/>
            <a:ext cx="8610600" cy="1752600"/>
            <a:chOff x="240" y="1008"/>
            <a:chExt cx="5424" cy="1104"/>
          </a:xfrm>
        </p:grpSpPr>
        <p:sp>
          <p:nvSpPr>
            <p:cNvPr id="178184" name="Rectangle 8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path</a:t>
              </a:r>
            </a:p>
          </p:txBody>
        </p:sp>
        <p:grpSp>
          <p:nvGrpSpPr>
            <p:cNvPr id="178185" name="Group 9"/>
            <p:cNvGrpSpPr>
              <a:grpSpLocks/>
            </p:cNvGrpSpPr>
            <p:nvPr/>
          </p:nvGrpSpPr>
          <p:grpSpPr bwMode="auto">
            <a:xfrm>
              <a:off x="452" y="1320"/>
              <a:ext cx="5088" cy="792"/>
              <a:chOff x="452" y="1320"/>
              <a:chExt cx="5088" cy="792"/>
            </a:xfrm>
          </p:grpSpPr>
          <p:sp>
            <p:nvSpPr>
              <p:cNvPr id="178186" name="Freeform 10"/>
              <p:cNvSpPr>
                <a:spLocks/>
              </p:cNvSpPr>
              <p:nvPr/>
            </p:nvSpPr>
            <p:spPr bwMode="auto">
              <a:xfrm>
                <a:off x="701" y="1344"/>
                <a:ext cx="4575" cy="594"/>
              </a:xfrm>
              <a:custGeom>
                <a:avLst/>
                <a:gdLst>
                  <a:gd name="T0" fmla="*/ 0 w 4575"/>
                  <a:gd name="T1" fmla="*/ 594 h 594"/>
                  <a:gd name="T2" fmla="*/ 1023 w 4575"/>
                  <a:gd name="T3" fmla="*/ 96 h 594"/>
                  <a:gd name="T4" fmla="*/ 2183 w 4575"/>
                  <a:gd name="T5" fmla="*/ 328 h 594"/>
                  <a:gd name="T6" fmla="*/ 2799 w 4575"/>
                  <a:gd name="T7" fmla="*/ 0 h 594"/>
                  <a:gd name="T8" fmla="*/ 3375 w 4575"/>
                  <a:gd name="T9" fmla="*/ 144 h 594"/>
                  <a:gd name="T10" fmla="*/ 4039 w 4575"/>
                  <a:gd name="T11" fmla="*/ 556 h 594"/>
                  <a:gd name="T12" fmla="*/ 4575 w 4575"/>
                  <a:gd name="T13" fmla="*/ 192 h 59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575"/>
                  <a:gd name="T22" fmla="*/ 0 h 594"/>
                  <a:gd name="T23" fmla="*/ 4575 w 4575"/>
                  <a:gd name="T24" fmla="*/ 594 h 59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575" h="594">
                    <a:moveTo>
                      <a:pt x="0" y="594"/>
                    </a:moveTo>
                    <a:lnTo>
                      <a:pt x="1023" y="96"/>
                    </a:lnTo>
                    <a:lnTo>
                      <a:pt x="2183" y="328"/>
                    </a:lnTo>
                    <a:lnTo>
                      <a:pt x="2799" y="0"/>
                    </a:lnTo>
                    <a:lnTo>
                      <a:pt x="3375" y="144"/>
                    </a:lnTo>
                    <a:lnTo>
                      <a:pt x="4039" y="556"/>
                    </a:lnTo>
                    <a:lnTo>
                      <a:pt x="4575" y="192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87" name="Text Box 11"/>
              <p:cNvSpPr txBox="1">
                <a:spLocks noChangeArrowheads="1"/>
              </p:cNvSpPr>
              <p:nvPr/>
            </p:nvSpPr>
            <p:spPr bwMode="auto">
              <a:xfrm>
                <a:off x="452" y="1747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</a:t>
                </a:r>
              </a:p>
            </p:txBody>
          </p:sp>
          <p:sp>
            <p:nvSpPr>
              <p:cNvPr id="178188" name="Text Box 12"/>
              <p:cNvSpPr txBox="1">
                <a:spLocks noChangeArrowheads="1"/>
              </p:cNvSpPr>
              <p:nvPr/>
            </p:nvSpPr>
            <p:spPr bwMode="auto">
              <a:xfrm>
                <a:off x="5324" y="1344"/>
                <a:ext cx="21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t</a:t>
                </a:r>
              </a:p>
            </p:txBody>
          </p:sp>
          <p:sp>
            <p:nvSpPr>
              <p:cNvPr id="178189" name="Oval 13"/>
              <p:cNvSpPr>
                <a:spLocks noChangeArrowheads="1"/>
              </p:cNvSpPr>
              <p:nvPr/>
            </p:nvSpPr>
            <p:spPr bwMode="auto">
              <a:xfrm>
                <a:off x="668" y="19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0" name="Oval 14"/>
              <p:cNvSpPr>
                <a:spLocks noChangeArrowheads="1"/>
              </p:cNvSpPr>
              <p:nvPr/>
            </p:nvSpPr>
            <p:spPr bwMode="auto">
              <a:xfrm>
                <a:off x="1708" y="141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1" name="Oval 15"/>
              <p:cNvSpPr>
                <a:spLocks noChangeArrowheads="1"/>
              </p:cNvSpPr>
              <p:nvPr/>
            </p:nvSpPr>
            <p:spPr bwMode="auto">
              <a:xfrm>
                <a:off x="2868" y="164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2" name="Oval 16"/>
              <p:cNvSpPr>
                <a:spLocks noChangeArrowheads="1"/>
              </p:cNvSpPr>
              <p:nvPr/>
            </p:nvSpPr>
            <p:spPr bwMode="auto">
              <a:xfrm>
                <a:off x="4028" y="1464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3" name="Oval 17"/>
              <p:cNvSpPr>
                <a:spLocks noChangeArrowheads="1"/>
              </p:cNvSpPr>
              <p:nvPr/>
            </p:nvSpPr>
            <p:spPr bwMode="auto">
              <a:xfrm>
                <a:off x="5228" y="1536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4" name="Oval 18"/>
              <p:cNvSpPr>
                <a:spLocks noChangeArrowheads="1"/>
              </p:cNvSpPr>
              <p:nvPr/>
            </p:nvSpPr>
            <p:spPr bwMode="auto">
              <a:xfrm>
                <a:off x="4732" y="1872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8195" name="Oval 19"/>
              <p:cNvSpPr>
                <a:spLocks noChangeArrowheads="1"/>
              </p:cNvSpPr>
              <p:nvPr/>
            </p:nvSpPr>
            <p:spPr bwMode="auto">
              <a:xfrm>
                <a:off x="3476" y="1320"/>
                <a:ext cx="48" cy="48"/>
              </a:xfrm>
              <a:prstGeom prst="ellipse">
                <a:avLst/>
              </a:prstGeom>
              <a:solidFill>
                <a:schemeClr val="hlink"/>
              </a:solidFill>
              <a:ln w="38100">
                <a:solidFill>
                  <a:schemeClr val="hlink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29206" name="Rectangle 22"/>
          <p:cNvSpPr>
            <a:spLocks noChangeArrowheads="1"/>
          </p:cNvSpPr>
          <p:nvPr/>
        </p:nvSpPr>
        <p:spPr bwMode="auto">
          <a:xfrm>
            <a:off x="1111250" y="4038600"/>
            <a:ext cx="59674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“How many edges are in the path?”</a:t>
            </a:r>
          </a:p>
        </p:txBody>
      </p:sp>
      <p:sp>
        <p:nvSpPr>
          <p:cNvPr id="1629232" name="Rectangle 48"/>
          <p:cNvSpPr>
            <a:spLocks noChangeArrowheads="1"/>
          </p:cNvSpPr>
          <p:nvPr/>
        </p:nvSpPr>
        <p:spPr bwMode="auto">
          <a:xfrm>
            <a:off x="381000" y="4419600"/>
            <a:ext cx="8534400" cy="2528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Bad Question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is not a local property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does this help us solve the problem?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a good follow up question for the friend to ask?</a:t>
            </a:r>
          </a:p>
        </p:txBody>
      </p:sp>
    </p:spTree>
    <p:extLst>
      <p:ext uri="{BB962C8B-B14F-4D97-AF65-F5344CB8AC3E}">
        <p14:creationId xmlns:p14="http://schemas.microsoft.com/office/powerpoint/2010/main" val="31600987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292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92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292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292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292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29206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381000" y="1600200"/>
            <a:ext cx="8610600" cy="1066800"/>
            <a:chOff x="240" y="1344"/>
            <a:chExt cx="5424" cy="672"/>
          </a:xfrm>
        </p:grpSpPr>
        <p:sp>
          <p:nvSpPr>
            <p:cNvPr id="179233" name="Rectangle 5"/>
            <p:cNvSpPr>
              <a:spLocks noChangeArrowheads="1"/>
            </p:cNvSpPr>
            <p:nvPr/>
          </p:nvSpPr>
          <p:spPr bwMode="auto">
            <a:xfrm>
              <a:off x="240" y="1344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sequence of objects</a:t>
              </a:r>
            </a:p>
          </p:txBody>
        </p:sp>
        <p:sp>
          <p:nvSpPr>
            <p:cNvPr id="179234" name="Text Box 6"/>
            <p:cNvSpPr txBox="1">
              <a:spLocks noChangeArrowheads="1"/>
            </p:cNvSpPr>
            <p:nvPr/>
          </p:nvSpPr>
          <p:spPr bwMode="auto">
            <a:xfrm>
              <a:off x="768" y="1651"/>
              <a:ext cx="12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Z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 a b c d </a:t>
              </a:r>
            </a:p>
          </p:txBody>
        </p:sp>
      </p:grpSp>
      <p:sp>
        <p:nvSpPr>
          <p:cNvPr id="1614857" name="Rectangle 9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???</a:t>
            </a:r>
          </a:p>
        </p:txBody>
      </p:sp>
      <p:sp>
        <p:nvSpPr>
          <p:cNvPr id="179204" name="Rectangle 1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14862" name="Rectangle 14"/>
          <p:cNvSpPr>
            <a:spLocks noChangeArrowheads="1"/>
          </p:cNvSpPr>
          <p:nvPr/>
        </p:nvSpPr>
        <p:spPr bwMode="auto">
          <a:xfrm>
            <a:off x="957263" y="3200400"/>
            <a:ext cx="70532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last object in the sequence?” </a:t>
            </a:r>
          </a:p>
        </p:txBody>
      </p:sp>
      <p:grpSp>
        <p:nvGrpSpPr>
          <p:cNvPr id="3" name="Group 15"/>
          <p:cNvGrpSpPr>
            <a:grpSpLocks/>
          </p:cNvGrpSpPr>
          <p:nvPr/>
        </p:nvGrpSpPr>
        <p:grpSpPr bwMode="auto">
          <a:xfrm>
            <a:off x="457200" y="2514600"/>
            <a:ext cx="3200400" cy="762000"/>
            <a:chOff x="96" y="816"/>
            <a:chExt cx="2016" cy="480"/>
          </a:xfrm>
        </p:grpSpPr>
        <p:sp>
          <p:nvSpPr>
            <p:cNvPr id="179231" name="Rectangle 16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79232" name="Picture 1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14867" name="Oval 19"/>
          <p:cNvSpPr>
            <a:spLocks noChangeArrowheads="1"/>
          </p:cNvSpPr>
          <p:nvPr/>
        </p:nvSpPr>
        <p:spPr bwMode="auto">
          <a:xfrm>
            <a:off x="2743200" y="2209800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14868" name="Rectangle 20"/>
          <p:cNvSpPr>
            <a:spLocks noChangeArrowheads="1"/>
          </p:cNvSpPr>
          <p:nvPr/>
        </p:nvSpPr>
        <p:spPr bwMode="auto">
          <a:xfrm>
            <a:off x="544513" y="3810000"/>
            <a:ext cx="29432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answers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614869" name="Text Box 21"/>
          <p:cNvSpPr txBox="1">
            <a:spLocks noChangeArrowheads="1"/>
          </p:cNvSpPr>
          <p:nvPr/>
        </p:nvSpPr>
        <p:spPr bwMode="auto">
          <a:xfrm>
            <a:off x="3581400" y="3810000"/>
            <a:ext cx="42846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possible last objects.</a:t>
            </a:r>
          </a:p>
        </p:txBody>
      </p:sp>
      <p:grpSp>
        <p:nvGrpSpPr>
          <p:cNvPr id="4" name="Group 49"/>
          <p:cNvGrpSpPr>
            <a:grpSpLocks/>
          </p:cNvGrpSpPr>
          <p:nvPr/>
        </p:nvGrpSpPr>
        <p:grpSpPr bwMode="auto">
          <a:xfrm>
            <a:off x="311150" y="4343400"/>
            <a:ext cx="3270250" cy="1008063"/>
            <a:chOff x="196" y="2736"/>
            <a:chExt cx="2060" cy="635"/>
          </a:xfrm>
        </p:grpSpPr>
        <p:sp>
          <p:nvSpPr>
            <p:cNvPr id="179213" name="Text Box 22"/>
            <p:cNvSpPr txBox="1">
              <a:spLocks noChangeArrowheads="1"/>
            </p:cNvSpPr>
            <p:nvPr/>
          </p:nvSpPr>
          <p:spPr bwMode="auto">
            <a:xfrm>
              <a:off x="196" y="2844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my friend:</a:t>
              </a:r>
            </a:p>
          </p:txBody>
        </p:sp>
        <p:grpSp>
          <p:nvGrpSpPr>
            <p:cNvPr id="179214" name="Group 27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79215" name="Freeform 28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16" name="Freeform 29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17" name="Freeform 30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18" name="Freeform 31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19" name="Freeform 32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0" name="Freeform 33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1" name="Oval 34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2" name="Oval 35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3" name="Oval 36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4" name="Oval 37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5" name="Oval 38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6" name="Oval 39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7" name="Freeform 40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8" name="Freeform 41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29" name="Freeform 42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79230" name="Freeform 43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14893" name="Rectangle 45"/>
          <p:cNvSpPr>
            <a:spLocks noChangeArrowheads="1"/>
          </p:cNvSpPr>
          <p:nvPr/>
        </p:nvSpPr>
        <p:spPr bwMode="auto">
          <a:xfrm>
            <a:off x="838200" y="5181600"/>
            <a:ext cx="58197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rest of the solution?” </a:t>
            </a:r>
          </a:p>
        </p:txBody>
      </p:sp>
      <p:sp>
        <p:nvSpPr>
          <p:cNvPr id="1614896" name="Oval 48"/>
          <p:cNvSpPr>
            <a:spLocks noChangeArrowheads="1"/>
          </p:cNvSpPr>
          <p:nvPr/>
        </p:nvSpPr>
        <p:spPr bwMode="auto">
          <a:xfrm>
            <a:off x="1828800" y="2209800"/>
            <a:ext cx="1066800" cy="4572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053764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148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148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148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148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148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148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148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4857" grpId="0"/>
      <p:bldP spid="1614862" grpId="0" autoUpdateAnimBg="0"/>
      <p:bldP spid="1614867" grpId="0" animBg="1"/>
      <p:bldP spid="1614868" grpId="0"/>
      <p:bldP spid="1614869" grpId="0"/>
      <p:bldP spid="1614893" grpId="0" autoUpdateAnimBg="0"/>
      <p:bldP spid="1614896" grpId="0" animBg="1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19975" name="Rectangle 7"/>
          <p:cNvSpPr>
            <a:spLocks noChangeArrowheads="1"/>
          </p:cNvSpPr>
          <p:nvPr/>
        </p:nvSpPr>
        <p:spPr bwMode="auto">
          <a:xfrm>
            <a:off x="957263" y="3916363"/>
            <a:ext cx="70532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last object in the sequence?” 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457200" y="3230563"/>
            <a:ext cx="3200400" cy="762000"/>
            <a:chOff x="96" y="816"/>
            <a:chExt cx="2016" cy="480"/>
          </a:xfrm>
        </p:grpSpPr>
        <p:sp>
          <p:nvSpPr>
            <p:cNvPr id="180241" name="Rectangle 9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80242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1619979" name="Oval 11"/>
          <p:cNvSpPr>
            <a:spLocks noChangeArrowheads="1"/>
          </p:cNvSpPr>
          <p:nvPr/>
        </p:nvSpPr>
        <p:spPr bwMode="auto">
          <a:xfrm>
            <a:off x="2743200" y="2943225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" name="Group 14"/>
          <p:cNvGrpSpPr>
            <a:grpSpLocks/>
          </p:cNvGrpSpPr>
          <p:nvPr/>
        </p:nvGrpSpPr>
        <p:grpSpPr bwMode="auto">
          <a:xfrm>
            <a:off x="381000" y="1020763"/>
            <a:ext cx="5799138" cy="1158875"/>
            <a:chOff x="240" y="643"/>
            <a:chExt cx="3653" cy="730"/>
          </a:xfrm>
        </p:grpSpPr>
        <p:sp>
          <p:nvSpPr>
            <p:cNvPr id="180239" name="Rectangle 5"/>
            <p:cNvSpPr>
              <a:spLocks noChangeArrowheads="1"/>
            </p:cNvSpPr>
            <p:nvPr/>
          </p:nvSpPr>
          <p:spPr bwMode="auto">
            <a:xfrm>
              <a:off x="240" y="643"/>
              <a:ext cx="365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instance: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sequence of objects</a:t>
              </a:r>
            </a:p>
          </p:txBody>
        </p:sp>
        <p:sp>
          <p:nvSpPr>
            <p:cNvPr id="180240" name="Text Box 13"/>
            <p:cNvSpPr txBox="1">
              <a:spLocks noChangeArrowheads="1"/>
            </p:cNvSpPr>
            <p:nvPr/>
          </p:nvSpPr>
          <p:spPr bwMode="auto">
            <a:xfrm>
              <a:off x="720" y="1008"/>
              <a:ext cx="211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 = a s b e f c h d a</a:t>
              </a:r>
            </a:p>
          </p:txBody>
        </p:sp>
      </p:grpSp>
      <p:grpSp>
        <p:nvGrpSpPr>
          <p:cNvPr id="4" name="Group 15"/>
          <p:cNvGrpSpPr>
            <a:grpSpLocks/>
          </p:cNvGrpSpPr>
          <p:nvPr/>
        </p:nvGrpSpPr>
        <p:grpSpPr bwMode="auto">
          <a:xfrm>
            <a:off x="381000" y="1600200"/>
            <a:ext cx="8610600" cy="1782763"/>
            <a:chOff x="240" y="1008"/>
            <a:chExt cx="5424" cy="1123"/>
          </a:xfrm>
        </p:grpSpPr>
        <p:grpSp>
          <p:nvGrpSpPr>
            <p:cNvPr id="180235" name="Group 2"/>
            <p:cNvGrpSpPr>
              <a:grpSpLocks/>
            </p:cNvGrpSpPr>
            <p:nvPr/>
          </p:nvGrpSpPr>
          <p:grpSpPr bwMode="auto">
            <a:xfrm>
              <a:off x="240" y="1459"/>
              <a:ext cx="5424" cy="672"/>
              <a:chOff x="240" y="1344"/>
              <a:chExt cx="5424" cy="672"/>
            </a:xfrm>
          </p:grpSpPr>
          <p:sp>
            <p:nvSpPr>
              <p:cNvPr id="180237" name="Rectangle 3"/>
              <p:cNvSpPr>
                <a:spLocks noChangeArrowheads="1"/>
              </p:cNvSpPr>
              <p:nvPr/>
            </p:nvSpPr>
            <p:spPr bwMode="auto">
              <a:xfrm>
                <a:off x="240" y="1344"/>
                <a:ext cx="542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</a:t>
                </a: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99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solution</a:t>
                </a: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: a subset of these objects</a:t>
                </a:r>
              </a:p>
            </p:txBody>
          </p:sp>
          <p:sp>
            <p:nvSpPr>
              <p:cNvPr id="180238" name="Text Box 4"/>
              <p:cNvSpPr txBox="1">
                <a:spLocks noChangeArrowheads="1"/>
              </p:cNvSpPr>
              <p:nvPr/>
            </p:nvSpPr>
            <p:spPr bwMode="auto">
              <a:xfrm>
                <a:off x="768" y="1651"/>
                <a:ext cx="127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3200" b="0" i="1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Z</a:t>
                </a:r>
                <a:r>
                  <a: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 = a b c d </a:t>
                </a:r>
              </a:p>
            </p:txBody>
          </p:sp>
        </p:grpSp>
        <p:sp useBgFill="1">
          <p:nvSpPr>
            <p:cNvPr id="180236" name="Text Box 12"/>
            <p:cNvSpPr txBox="1">
              <a:spLocks noChangeArrowheads="1"/>
            </p:cNvSpPr>
            <p:nvPr/>
          </p:nvSpPr>
          <p:spPr bwMode="auto">
            <a:xfrm>
              <a:off x="720" y="1008"/>
              <a:ext cx="2081" cy="365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e f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c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00CC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</a:t>
              </a:r>
            </a:p>
          </p:txBody>
        </p:sp>
      </p:grpSp>
      <p:sp>
        <p:nvSpPr>
          <p:cNvPr id="1619984" name="Rectangle 16"/>
          <p:cNvSpPr>
            <a:spLocks noChangeArrowheads="1"/>
          </p:cNvSpPr>
          <p:nvPr/>
        </p:nvSpPr>
        <p:spPr bwMode="auto">
          <a:xfrm>
            <a:off x="544513" y="46021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answers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619985" name="Text Box 17"/>
          <p:cNvSpPr txBox="1">
            <a:spLocks noChangeArrowheads="1"/>
          </p:cNvSpPr>
          <p:nvPr/>
        </p:nvSpPr>
        <p:spPr bwMode="auto">
          <a:xfrm>
            <a:off x="3581400" y="4602163"/>
            <a:ext cx="42846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possible last objects.</a:t>
            </a:r>
          </a:p>
        </p:txBody>
      </p:sp>
      <p:sp>
        <p:nvSpPr>
          <p:cNvPr id="1619986" name="Text Box 18"/>
          <p:cNvSpPr txBox="1">
            <a:spLocks noChangeArrowheads="1"/>
          </p:cNvSpPr>
          <p:nvPr/>
        </p:nvSpPr>
        <p:spPr bwMode="auto">
          <a:xfrm>
            <a:off x="495300" y="5429250"/>
            <a:ext cx="7886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Is there a smaller question that we could ask?</a:t>
            </a:r>
          </a:p>
        </p:txBody>
      </p:sp>
    </p:spTree>
    <p:extLst>
      <p:ext uri="{BB962C8B-B14F-4D97-AF65-F5344CB8AC3E}">
        <p14:creationId xmlns:p14="http://schemas.microsoft.com/office/powerpoint/2010/main" val="58765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199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199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199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199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199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19975" grpId="0"/>
      <p:bldP spid="1619979" grpId="0" animBg="1"/>
      <p:bldP spid="1619984" grpId="0"/>
      <p:bldP spid="1619985" grpId="0"/>
      <p:bldP spid="161998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441325" y="2438400"/>
            <a:ext cx="6348413" cy="4267200"/>
            <a:chOff x="278" y="1536"/>
            <a:chExt cx="3999" cy="2688"/>
          </a:xfrm>
        </p:grpSpPr>
        <p:sp>
          <p:nvSpPr>
            <p:cNvPr id="11280" name="Rectangle 5"/>
            <p:cNvSpPr>
              <a:spLocks noChangeArrowheads="1"/>
            </p:cNvSpPr>
            <p:nvPr/>
          </p:nvSpPr>
          <p:spPr bwMode="auto">
            <a:xfrm>
              <a:off x="1584" y="1920"/>
              <a:ext cx="528" cy="23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 sz="2400"/>
            </a:p>
          </p:txBody>
        </p:sp>
        <p:sp>
          <p:nvSpPr>
            <p:cNvPr id="11281" name="Rectangle 6"/>
            <p:cNvSpPr>
              <a:spLocks noChangeArrowheads="1"/>
            </p:cNvSpPr>
            <p:nvPr/>
          </p:nvSpPr>
          <p:spPr bwMode="auto">
            <a:xfrm>
              <a:off x="278" y="1536"/>
              <a:ext cx="3999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/>
                <a:t>But there may be an exponential number of paths!</a:t>
              </a:r>
            </a:p>
          </p:txBody>
        </p:sp>
        <p:grpSp>
          <p:nvGrpSpPr>
            <p:cNvPr id="11282" name="Group 7"/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11283" name="Group 8"/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11297" name="Oval 9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298" name="Freeform 10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1299" name="Freeform 11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11284" name="Group 12"/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11294" name="Oval 13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295" name="Freeform 14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1296" name="Freeform 15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11285" name="Group 16"/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11291" name="Oval 17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292" name="Freeform 18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1293" name="Freeform 19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grpSp>
            <p:nvGrpSpPr>
              <p:cNvPr id="11286" name="Group 20"/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11288" name="Oval 21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11289" name="Freeform 22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11290" name="Freeform 23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sp>
            <p:nvSpPr>
              <p:cNvPr id="11287" name="Oval 24"/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sz="2400"/>
              </a:p>
            </p:txBody>
          </p:sp>
        </p:grpSp>
      </p:grpSp>
      <p:grpSp>
        <p:nvGrpSpPr>
          <p:cNvPr id="8" name="Group 25"/>
          <p:cNvGrpSpPr>
            <a:grpSpLocks/>
          </p:cNvGrpSpPr>
          <p:nvPr/>
        </p:nvGrpSpPr>
        <p:grpSpPr bwMode="auto">
          <a:xfrm>
            <a:off x="441325" y="1706563"/>
            <a:ext cx="8016875" cy="4846637"/>
            <a:chOff x="278" y="1075"/>
            <a:chExt cx="5050" cy="3053"/>
          </a:xfrm>
        </p:grpSpPr>
        <p:sp>
          <p:nvSpPr>
            <p:cNvPr id="11270" name="Rectangle 26"/>
            <p:cNvSpPr>
              <a:spLocks noChangeArrowheads="1"/>
            </p:cNvSpPr>
            <p:nvPr/>
          </p:nvSpPr>
          <p:spPr bwMode="auto">
            <a:xfrm>
              <a:off x="278" y="1075"/>
              <a:ext cx="2341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/>
                <a:t>Try all paths, return the best.</a:t>
              </a:r>
            </a:p>
          </p:txBody>
        </p:sp>
        <p:grpSp>
          <p:nvGrpSpPr>
            <p:cNvPr id="11271" name="Group 27"/>
            <p:cNvGrpSpPr>
              <a:grpSpLocks/>
            </p:cNvGrpSpPr>
            <p:nvPr/>
          </p:nvGrpSpPr>
          <p:grpSpPr bwMode="auto">
            <a:xfrm>
              <a:off x="3984" y="2208"/>
              <a:ext cx="1344" cy="1920"/>
              <a:chOff x="3984" y="2208"/>
              <a:chExt cx="1344" cy="1920"/>
            </a:xfrm>
          </p:grpSpPr>
          <p:sp>
            <p:nvSpPr>
              <p:cNvPr id="11272" name="Freeform 28"/>
              <p:cNvSpPr>
                <a:spLocks/>
              </p:cNvSpPr>
              <p:nvPr/>
            </p:nvSpPr>
            <p:spPr bwMode="auto">
              <a:xfrm>
                <a:off x="398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3" name="Freeform 29"/>
              <p:cNvSpPr>
                <a:spLocks/>
              </p:cNvSpPr>
              <p:nvPr/>
            </p:nvSpPr>
            <p:spPr bwMode="auto">
              <a:xfrm>
                <a:off x="408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4" name="Freeform 30"/>
              <p:cNvSpPr>
                <a:spLocks/>
              </p:cNvSpPr>
              <p:nvPr/>
            </p:nvSpPr>
            <p:spPr bwMode="auto">
              <a:xfrm>
                <a:off x="417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5" name="Freeform 31"/>
              <p:cNvSpPr>
                <a:spLocks/>
              </p:cNvSpPr>
              <p:nvPr/>
            </p:nvSpPr>
            <p:spPr bwMode="auto">
              <a:xfrm>
                <a:off x="4272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6" name="Freeform 32"/>
              <p:cNvSpPr>
                <a:spLocks/>
              </p:cNvSpPr>
              <p:nvPr/>
            </p:nvSpPr>
            <p:spPr bwMode="auto">
              <a:xfrm>
                <a:off x="4368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7" name="Freeform 33"/>
              <p:cNvSpPr>
                <a:spLocks/>
              </p:cNvSpPr>
              <p:nvPr/>
            </p:nvSpPr>
            <p:spPr bwMode="auto">
              <a:xfrm>
                <a:off x="4464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8" name="Freeform 34"/>
              <p:cNvSpPr>
                <a:spLocks/>
              </p:cNvSpPr>
              <p:nvPr/>
            </p:nvSpPr>
            <p:spPr bwMode="auto">
              <a:xfrm>
                <a:off x="4560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11279" name="Freeform 35"/>
              <p:cNvSpPr>
                <a:spLocks/>
              </p:cNvSpPr>
              <p:nvPr/>
            </p:nvSpPr>
            <p:spPr bwMode="auto">
              <a:xfrm>
                <a:off x="4656" y="2208"/>
                <a:ext cx="672" cy="1920"/>
              </a:xfrm>
              <a:custGeom>
                <a:avLst/>
                <a:gdLst>
                  <a:gd name="T0" fmla="*/ 672 w 672"/>
                  <a:gd name="T1" fmla="*/ 0 h 1920"/>
                  <a:gd name="T2" fmla="*/ 576 w 672"/>
                  <a:gd name="T3" fmla="*/ 384 h 1920"/>
                  <a:gd name="T4" fmla="*/ 336 w 672"/>
                  <a:gd name="T5" fmla="*/ 960 h 1920"/>
                  <a:gd name="T6" fmla="*/ 0 w 672"/>
                  <a:gd name="T7" fmla="*/ 1392 h 1920"/>
                  <a:gd name="T8" fmla="*/ 576 w 67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1920"/>
                  <a:gd name="T17" fmla="*/ 672 w 672"/>
                  <a:gd name="T18" fmla="*/ 1920 h 192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1920">
                    <a:moveTo>
                      <a:pt x="672" y="0"/>
                    </a:moveTo>
                    <a:lnTo>
                      <a:pt x="576" y="384"/>
                    </a:lnTo>
                    <a:lnTo>
                      <a:pt x="336" y="960"/>
                    </a:lnTo>
                    <a:lnTo>
                      <a:pt x="0" y="1392"/>
                    </a:lnTo>
                    <a:lnTo>
                      <a:pt x="576" y="1920"/>
                    </a:ln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</p:grpSp>
      <p:sp>
        <p:nvSpPr>
          <p:cNvPr id="37" name="Rectangle 2">
            <a:extLst>
              <a:ext uri="{FF2B5EF4-FFF2-40B4-BE49-F238E27FC236}">
                <a16:creationId xmlns:a16="http://schemas.microsoft.com/office/drawing/2014/main" id="{7864BCF6-15DB-4AB6-9292-BCB332A69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30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 dirty="0">
                <a:solidFill>
                  <a:schemeClr val="tx2"/>
                </a:solidFill>
              </a:rPr>
              <a:t>Brute Force Algorithm</a:t>
            </a:r>
          </a:p>
        </p:txBody>
      </p:sp>
      <p:sp>
        <p:nvSpPr>
          <p:cNvPr id="39" name="Rectangle 57">
            <a:extLst>
              <a:ext uri="{FF2B5EF4-FFF2-40B4-BE49-F238E27FC236}">
                <a16:creationId xmlns:a16="http://schemas.microsoft.com/office/drawing/2014/main" id="{F8EB5138-875B-4370-BB78-63030186BD36}"/>
              </a:ext>
            </a:extLst>
          </p:cNvPr>
          <p:cNvSpPr txBox="1">
            <a:spLocks noChangeArrowheads="1"/>
          </p:cNvSpPr>
          <p:nvPr/>
        </p:nvSpPr>
        <p:spPr>
          <a:xfrm>
            <a:off x="-164205" y="0"/>
            <a:ext cx="9462766" cy="11430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0211" name="Rectangle 3"/>
          <p:cNvSpPr>
            <a:spLocks noChangeArrowheads="1"/>
          </p:cNvSpPr>
          <p:nvPr/>
        </p:nvSpPr>
        <p:spPr bwMode="auto">
          <a:xfrm>
            <a:off x="957263" y="3956050"/>
            <a:ext cx="7096125" cy="968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“Is the last object of the instance included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in the optimal solution?”</a:t>
            </a:r>
          </a:p>
        </p:txBody>
      </p:sp>
      <p:grpSp>
        <p:nvGrpSpPr>
          <p:cNvPr id="181252" name="Group 4"/>
          <p:cNvGrpSpPr>
            <a:grpSpLocks/>
          </p:cNvGrpSpPr>
          <p:nvPr/>
        </p:nvGrpSpPr>
        <p:grpSpPr bwMode="auto">
          <a:xfrm>
            <a:off x="457200" y="3230563"/>
            <a:ext cx="3200400" cy="762000"/>
            <a:chOff x="96" y="816"/>
            <a:chExt cx="2016" cy="480"/>
          </a:xfrm>
        </p:grpSpPr>
        <p:sp>
          <p:nvSpPr>
            <p:cNvPr id="181264" name="Rectangle 5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81265" name="Picture 6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1253" name="Group 8"/>
          <p:cNvGrpSpPr>
            <a:grpSpLocks/>
          </p:cNvGrpSpPr>
          <p:nvPr/>
        </p:nvGrpSpPr>
        <p:grpSpPr bwMode="auto">
          <a:xfrm>
            <a:off x="381000" y="1020763"/>
            <a:ext cx="5799138" cy="1158875"/>
            <a:chOff x="240" y="643"/>
            <a:chExt cx="3653" cy="730"/>
          </a:xfrm>
        </p:grpSpPr>
        <p:sp>
          <p:nvSpPr>
            <p:cNvPr id="181262" name="Rectangle 9"/>
            <p:cNvSpPr>
              <a:spLocks noChangeArrowheads="1"/>
            </p:cNvSpPr>
            <p:nvPr/>
          </p:nvSpPr>
          <p:spPr bwMode="auto">
            <a:xfrm>
              <a:off x="240" y="643"/>
              <a:ext cx="365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instance: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sequence of objects</a:t>
              </a:r>
            </a:p>
          </p:txBody>
        </p:sp>
        <p:sp>
          <p:nvSpPr>
            <p:cNvPr id="181263" name="Text Box 10"/>
            <p:cNvSpPr txBox="1">
              <a:spLocks noChangeArrowheads="1"/>
            </p:cNvSpPr>
            <p:nvPr/>
          </p:nvSpPr>
          <p:spPr bwMode="auto">
            <a:xfrm>
              <a:off x="720" y="1008"/>
              <a:ext cx="208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X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 a s b e f c h d a</a:t>
              </a:r>
            </a:p>
          </p:txBody>
        </p:sp>
      </p:grpSp>
      <p:grpSp>
        <p:nvGrpSpPr>
          <p:cNvPr id="181254" name="Group 12"/>
          <p:cNvGrpSpPr>
            <a:grpSpLocks/>
          </p:cNvGrpSpPr>
          <p:nvPr/>
        </p:nvGrpSpPr>
        <p:grpSpPr bwMode="auto">
          <a:xfrm>
            <a:off x="381000" y="2316163"/>
            <a:ext cx="8610600" cy="1066800"/>
            <a:chOff x="240" y="1344"/>
            <a:chExt cx="5424" cy="672"/>
          </a:xfrm>
        </p:grpSpPr>
        <p:sp>
          <p:nvSpPr>
            <p:cNvPr id="181260" name="Rectangle 13"/>
            <p:cNvSpPr>
              <a:spLocks noChangeArrowheads="1"/>
            </p:cNvSpPr>
            <p:nvPr/>
          </p:nvSpPr>
          <p:spPr bwMode="auto">
            <a:xfrm>
              <a:off x="240" y="1344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subset of these objects</a:t>
              </a:r>
            </a:p>
          </p:txBody>
        </p:sp>
        <p:sp>
          <p:nvSpPr>
            <p:cNvPr id="181261" name="Text Box 14"/>
            <p:cNvSpPr txBox="1">
              <a:spLocks noChangeArrowheads="1"/>
            </p:cNvSpPr>
            <p:nvPr/>
          </p:nvSpPr>
          <p:spPr bwMode="auto">
            <a:xfrm>
              <a:off x="768" y="1651"/>
              <a:ext cx="12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Z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= a b c d </a:t>
              </a:r>
            </a:p>
          </p:txBody>
        </p:sp>
      </p:grpSp>
      <p:sp>
        <p:nvSpPr>
          <p:cNvPr id="1630224" name="Rectangle 16"/>
          <p:cNvSpPr>
            <a:spLocks noChangeArrowheads="1"/>
          </p:cNvSpPr>
          <p:nvPr/>
        </p:nvSpPr>
        <p:spPr bwMode="auto">
          <a:xfrm>
            <a:off x="544513" y="5059363"/>
            <a:ext cx="29432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answers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</a:t>
            </a:r>
          </a:p>
        </p:txBody>
      </p:sp>
      <p:sp>
        <p:nvSpPr>
          <p:cNvPr id="1630225" name="Text Box 17"/>
          <p:cNvSpPr txBox="1">
            <a:spLocks noChangeArrowheads="1"/>
          </p:cNvSpPr>
          <p:nvPr/>
        </p:nvSpPr>
        <p:spPr bwMode="auto">
          <a:xfrm>
            <a:off x="3581400" y="5059363"/>
            <a:ext cx="2363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2,  Yes or No</a:t>
            </a:r>
          </a:p>
        </p:txBody>
      </p:sp>
      <p:grpSp>
        <p:nvGrpSpPr>
          <p:cNvPr id="5" name="Group 22"/>
          <p:cNvGrpSpPr>
            <a:grpSpLocks/>
          </p:cNvGrpSpPr>
          <p:nvPr/>
        </p:nvGrpSpPr>
        <p:grpSpPr bwMode="auto">
          <a:xfrm>
            <a:off x="3048000" y="1752600"/>
            <a:ext cx="1524000" cy="1219200"/>
            <a:chOff x="1920" y="1104"/>
            <a:chExt cx="960" cy="768"/>
          </a:xfrm>
        </p:grpSpPr>
        <p:sp>
          <p:nvSpPr>
            <p:cNvPr id="181258" name="Oval 20"/>
            <p:cNvSpPr>
              <a:spLocks noChangeArrowheads="1"/>
            </p:cNvSpPr>
            <p:nvPr/>
          </p:nvSpPr>
          <p:spPr bwMode="auto">
            <a:xfrm>
              <a:off x="2592" y="1104"/>
              <a:ext cx="288" cy="240"/>
            </a:xfrm>
            <a:prstGeom prst="ellips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1259" name="Line 21"/>
            <p:cNvSpPr>
              <a:spLocks noChangeShapeType="1"/>
            </p:cNvSpPr>
            <p:nvPr/>
          </p:nvSpPr>
          <p:spPr bwMode="auto">
            <a:xfrm flipH="1">
              <a:off x="1920" y="1344"/>
              <a:ext cx="720" cy="528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0999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0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302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02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0211" grpId="0"/>
      <p:bldP spid="1630224" grpId="0"/>
      <p:bldP spid="1630225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5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???</a:t>
            </a:r>
          </a:p>
        </p:txBody>
      </p:sp>
      <p:sp>
        <p:nvSpPr>
          <p:cNvPr id="182275" name="Rectangle 6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2263" name="Rectangle 7"/>
          <p:cNvSpPr>
            <a:spLocks noChangeArrowheads="1"/>
          </p:cNvSpPr>
          <p:nvPr/>
        </p:nvSpPr>
        <p:spPr bwMode="auto">
          <a:xfrm>
            <a:off x="957263" y="4144963"/>
            <a:ext cx="4826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object is at the root?”</a:t>
            </a:r>
          </a:p>
        </p:txBody>
      </p:sp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457200" y="3459163"/>
            <a:ext cx="3200400" cy="762000"/>
            <a:chOff x="96" y="816"/>
            <a:chExt cx="2016" cy="480"/>
          </a:xfrm>
        </p:grpSpPr>
        <p:sp>
          <p:nvSpPr>
            <p:cNvPr id="182354" name="Rectangle 9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82355" name="Picture 10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3" name="Group 116"/>
          <p:cNvGrpSpPr>
            <a:grpSpLocks/>
          </p:cNvGrpSpPr>
          <p:nvPr/>
        </p:nvGrpSpPr>
        <p:grpSpPr bwMode="auto">
          <a:xfrm>
            <a:off x="381000" y="1600200"/>
            <a:ext cx="8610600" cy="2362200"/>
            <a:chOff x="240" y="1008"/>
            <a:chExt cx="5424" cy="1488"/>
          </a:xfrm>
        </p:grpSpPr>
        <p:sp>
          <p:nvSpPr>
            <p:cNvPr id="182323" name="Rectangle 3"/>
            <p:cNvSpPr>
              <a:spLocks noChangeArrowheads="1"/>
            </p:cNvSpPr>
            <p:nvPr/>
          </p:nvSpPr>
          <p:spPr bwMode="auto">
            <a:xfrm>
              <a:off x="240" y="1008"/>
              <a:ext cx="542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solution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: a binary tree of objects</a:t>
              </a:r>
            </a:p>
          </p:txBody>
        </p:sp>
        <p:grpSp>
          <p:nvGrpSpPr>
            <p:cNvPr id="182324" name="Group 36"/>
            <p:cNvGrpSpPr>
              <a:grpSpLocks/>
            </p:cNvGrpSpPr>
            <p:nvPr/>
          </p:nvGrpSpPr>
          <p:grpSpPr bwMode="auto">
            <a:xfrm>
              <a:off x="2640" y="1488"/>
              <a:ext cx="2016" cy="1008"/>
              <a:chOff x="240" y="1392"/>
              <a:chExt cx="5208" cy="2640"/>
            </a:xfrm>
          </p:grpSpPr>
          <p:sp>
            <p:nvSpPr>
              <p:cNvPr id="182325" name="Oval 37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38</a:t>
                </a:r>
              </a:p>
            </p:txBody>
          </p:sp>
          <p:sp>
            <p:nvSpPr>
              <p:cNvPr id="182326" name="Oval 38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25</a:t>
                </a:r>
              </a:p>
            </p:txBody>
          </p:sp>
          <p:cxnSp>
            <p:nvCxnSpPr>
              <p:cNvPr id="182327" name="AutoShape 39"/>
              <p:cNvCxnSpPr>
                <a:cxnSpLocks noChangeShapeType="1"/>
                <a:stCxn id="182325" idx="4"/>
                <a:endCxn id="182326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28" name="Oval 40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17</a:t>
                </a:r>
              </a:p>
            </p:txBody>
          </p:sp>
          <p:sp>
            <p:nvSpPr>
              <p:cNvPr id="182329" name="Oval 41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</a:t>
                </a:r>
              </a:p>
            </p:txBody>
          </p:sp>
          <p:sp>
            <p:nvSpPr>
              <p:cNvPr id="182330" name="Oval 42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21</a:t>
                </a:r>
              </a:p>
            </p:txBody>
          </p:sp>
          <p:cxnSp>
            <p:nvCxnSpPr>
              <p:cNvPr id="182331" name="AutoShape 43"/>
              <p:cNvCxnSpPr>
                <a:cxnSpLocks noChangeShapeType="1"/>
                <a:stCxn id="182328" idx="4"/>
                <a:endCxn id="182329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2" name="AutoShape 44"/>
              <p:cNvCxnSpPr>
                <a:cxnSpLocks noChangeShapeType="1"/>
                <a:stCxn id="182328" idx="4"/>
                <a:endCxn id="182330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3" name="AutoShape 45"/>
              <p:cNvCxnSpPr>
                <a:cxnSpLocks noChangeShapeType="1"/>
                <a:stCxn id="182326" idx="4"/>
                <a:endCxn id="182328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34" name="Oval 46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31</a:t>
                </a:r>
              </a:p>
            </p:txBody>
          </p:sp>
          <p:sp>
            <p:nvSpPr>
              <p:cNvPr id="182335" name="Oval 47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28</a:t>
                </a:r>
              </a:p>
            </p:txBody>
          </p:sp>
          <p:sp>
            <p:nvSpPr>
              <p:cNvPr id="182336" name="Oval 48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35</a:t>
                </a:r>
              </a:p>
            </p:txBody>
          </p:sp>
          <p:cxnSp>
            <p:nvCxnSpPr>
              <p:cNvPr id="182337" name="AutoShape 49"/>
              <p:cNvCxnSpPr>
                <a:cxnSpLocks noChangeShapeType="1"/>
                <a:stCxn id="182334" idx="4"/>
                <a:endCxn id="182335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8" name="AutoShape 50"/>
              <p:cNvCxnSpPr>
                <a:cxnSpLocks noChangeShapeType="1"/>
                <a:stCxn id="182334" idx="4"/>
                <a:endCxn id="182336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39" name="AutoShape 51"/>
              <p:cNvCxnSpPr>
                <a:cxnSpLocks noChangeShapeType="1"/>
                <a:stCxn id="182326" idx="4"/>
                <a:endCxn id="182334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0" name="Oval 52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51</a:t>
                </a:r>
              </a:p>
            </p:txBody>
          </p:sp>
          <p:cxnSp>
            <p:nvCxnSpPr>
              <p:cNvPr id="182341" name="AutoShape 53"/>
              <p:cNvCxnSpPr>
                <a:cxnSpLocks noChangeShapeType="1"/>
                <a:stCxn id="182325" idx="4"/>
                <a:endCxn id="182340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2" name="Oval 54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42</a:t>
                </a:r>
              </a:p>
            </p:txBody>
          </p:sp>
          <p:sp>
            <p:nvSpPr>
              <p:cNvPr id="182343" name="Oval 55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40</a:t>
                </a:r>
              </a:p>
            </p:txBody>
          </p:sp>
          <p:sp>
            <p:nvSpPr>
              <p:cNvPr id="182344" name="Oval 56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49</a:t>
                </a:r>
              </a:p>
            </p:txBody>
          </p:sp>
          <p:cxnSp>
            <p:nvCxnSpPr>
              <p:cNvPr id="182345" name="AutoShape 57"/>
              <p:cNvCxnSpPr>
                <a:cxnSpLocks noChangeShapeType="1"/>
                <a:stCxn id="182342" idx="4"/>
                <a:endCxn id="182343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46" name="AutoShape 58"/>
              <p:cNvCxnSpPr>
                <a:cxnSpLocks noChangeShapeType="1"/>
                <a:stCxn id="182342" idx="4"/>
                <a:endCxn id="182344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47" name="AutoShape 59"/>
              <p:cNvCxnSpPr>
                <a:cxnSpLocks noChangeShapeType="1"/>
                <a:stCxn id="182340" idx="4"/>
                <a:endCxn id="182342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182348" name="Oval 60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63</a:t>
                </a:r>
              </a:p>
            </p:txBody>
          </p:sp>
          <p:sp>
            <p:nvSpPr>
              <p:cNvPr id="182349" name="Oval 61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55</a:t>
                </a:r>
              </a:p>
            </p:txBody>
          </p:sp>
          <p:sp>
            <p:nvSpPr>
              <p:cNvPr id="182350" name="Oval 62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71</a:t>
                </a:r>
              </a:p>
            </p:txBody>
          </p:sp>
          <p:cxnSp>
            <p:nvCxnSpPr>
              <p:cNvPr id="182351" name="AutoShape 63"/>
              <p:cNvCxnSpPr>
                <a:cxnSpLocks noChangeShapeType="1"/>
                <a:stCxn id="182348" idx="4"/>
                <a:endCxn id="182349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52" name="AutoShape 64"/>
              <p:cNvCxnSpPr>
                <a:cxnSpLocks noChangeShapeType="1"/>
                <a:stCxn id="182348" idx="4"/>
                <a:endCxn id="182350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2353" name="AutoShape 65"/>
              <p:cNvCxnSpPr>
                <a:cxnSpLocks noChangeShapeType="1"/>
                <a:stCxn id="182340" idx="4"/>
                <a:endCxn id="182348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632322" name="Oval 66"/>
          <p:cNvSpPr>
            <a:spLocks noChangeArrowheads="1"/>
          </p:cNvSpPr>
          <p:nvPr/>
        </p:nvSpPr>
        <p:spPr bwMode="auto">
          <a:xfrm>
            <a:off x="5529263" y="2271713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" name="Group 68"/>
          <p:cNvGrpSpPr>
            <a:grpSpLocks/>
          </p:cNvGrpSpPr>
          <p:nvPr/>
        </p:nvGrpSpPr>
        <p:grpSpPr bwMode="auto">
          <a:xfrm>
            <a:off x="457200" y="4754563"/>
            <a:ext cx="3270250" cy="1008062"/>
            <a:chOff x="196" y="2736"/>
            <a:chExt cx="2060" cy="635"/>
          </a:xfrm>
        </p:grpSpPr>
        <p:sp>
          <p:nvSpPr>
            <p:cNvPr id="182305" name="Text Box 69"/>
            <p:cNvSpPr txBox="1">
              <a:spLocks noChangeArrowheads="1"/>
            </p:cNvSpPr>
            <p:nvPr/>
          </p:nvSpPr>
          <p:spPr bwMode="auto">
            <a:xfrm>
              <a:off x="196" y="2844"/>
              <a:ext cx="17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my friend:</a:t>
              </a:r>
            </a:p>
          </p:txBody>
        </p:sp>
        <p:grpSp>
          <p:nvGrpSpPr>
            <p:cNvPr id="182306" name="Group 70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82307" name="Freeform 71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8" name="Freeform 72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9" name="Freeform 73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0" name="Freeform 74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1" name="Freeform 75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2" name="Freeform 76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3" name="Oval 77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4" name="Oval 78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5" name="Oval 79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6" name="Oval 80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7" name="Oval 81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8" name="Oval 82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19" name="Freeform 83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20" name="Freeform 84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21" name="Freeform 85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22" name="Freeform 86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32343" name="Rectangle 87"/>
          <p:cNvSpPr>
            <a:spLocks noChangeArrowheads="1"/>
          </p:cNvSpPr>
          <p:nvPr/>
        </p:nvSpPr>
        <p:spPr bwMode="auto">
          <a:xfrm>
            <a:off x="0" y="5562600"/>
            <a:ext cx="47355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left sub-tree?” </a:t>
            </a:r>
          </a:p>
        </p:txBody>
      </p:sp>
      <p:sp>
        <p:nvSpPr>
          <p:cNvPr id="1632348" name="Freeform 92"/>
          <p:cNvSpPr>
            <a:spLocks/>
          </p:cNvSpPr>
          <p:nvPr/>
        </p:nvSpPr>
        <p:spPr bwMode="auto">
          <a:xfrm>
            <a:off x="3840163" y="2514600"/>
            <a:ext cx="2195512" cy="1579563"/>
          </a:xfrm>
          <a:custGeom>
            <a:avLst/>
            <a:gdLst>
              <a:gd name="T0" fmla="*/ 2147483647 w 1383"/>
              <a:gd name="T1" fmla="*/ 0 h 995"/>
              <a:gd name="T2" fmla="*/ 2147483647 w 1383"/>
              <a:gd name="T3" fmla="*/ 2147483647 h 995"/>
              <a:gd name="T4" fmla="*/ 0 w 1383"/>
              <a:gd name="T5" fmla="*/ 2147483647 h 995"/>
              <a:gd name="T6" fmla="*/ 2147483647 w 1383"/>
              <a:gd name="T7" fmla="*/ 2147483647 h 995"/>
              <a:gd name="T8" fmla="*/ 0 60000 65536"/>
              <a:gd name="T9" fmla="*/ 0 60000 65536"/>
              <a:gd name="T10" fmla="*/ 0 60000 65536"/>
              <a:gd name="T11" fmla="*/ 0 60000 65536"/>
              <a:gd name="T12" fmla="*/ 0 w 1383"/>
              <a:gd name="T13" fmla="*/ 0 h 995"/>
              <a:gd name="T14" fmla="*/ 1383 w 1383"/>
              <a:gd name="T15" fmla="*/ 995 h 9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83" h="995">
                <a:moveTo>
                  <a:pt x="749" y="0"/>
                </a:moveTo>
                <a:lnTo>
                  <a:pt x="1383" y="995"/>
                </a:lnTo>
                <a:lnTo>
                  <a:pt x="0" y="995"/>
                </a:lnTo>
                <a:lnTo>
                  <a:pt x="745" y="2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" name="Group 94"/>
          <p:cNvGrpSpPr>
            <a:grpSpLocks/>
          </p:cNvGrpSpPr>
          <p:nvPr/>
        </p:nvGrpSpPr>
        <p:grpSpPr bwMode="auto">
          <a:xfrm>
            <a:off x="5013325" y="4754563"/>
            <a:ext cx="3662363" cy="1008062"/>
            <a:chOff x="196" y="2736"/>
            <a:chExt cx="2307" cy="635"/>
          </a:xfrm>
        </p:grpSpPr>
        <p:sp>
          <p:nvSpPr>
            <p:cNvPr id="182287" name="Text Box 95"/>
            <p:cNvSpPr txBox="1">
              <a:spLocks noChangeArrowheads="1"/>
            </p:cNvSpPr>
            <p:nvPr/>
          </p:nvSpPr>
          <p:spPr bwMode="auto">
            <a:xfrm>
              <a:off x="196" y="2844"/>
              <a:ext cx="230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a second friend:</a:t>
              </a:r>
            </a:p>
          </p:txBody>
        </p:sp>
        <p:grpSp>
          <p:nvGrpSpPr>
            <p:cNvPr id="182288" name="Group 96"/>
            <p:cNvGrpSpPr>
              <a:grpSpLocks noChangeAspect="1"/>
            </p:cNvGrpSpPr>
            <p:nvPr/>
          </p:nvGrpSpPr>
          <p:grpSpPr bwMode="auto">
            <a:xfrm>
              <a:off x="1921" y="2736"/>
              <a:ext cx="335" cy="635"/>
              <a:chOff x="1584" y="2640"/>
              <a:chExt cx="557" cy="1058"/>
            </a:xfrm>
          </p:grpSpPr>
          <p:sp>
            <p:nvSpPr>
              <p:cNvPr id="182289" name="Freeform 97"/>
              <p:cNvSpPr>
                <a:spLocks noChangeAspect="1"/>
              </p:cNvSpPr>
              <p:nvPr/>
            </p:nvSpPr>
            <p:spPr bwMode="auto">
              <a:xfrm flipH="1">
                <a:off x="1801" y="2777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0" name="Freeform 98"/>
              <p:cNvSpPr>
                <a:spLocks noChangeAspect="1"/>
              </p:cNvSpPr>
              <p:nvPr/>
            </p:nvSpPr>
            <p:spPr bwMode="auto">
              <a:xfrm flipH="1">
                <a:off x="1811" y="2979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1" name="Freeform 99"/>
              <p:cNvSpPr>
                <a:spLocks noChangeAspect="1"/>
              </p:cNvSpPr>
              <p:nvPr/>
            </p:nvSpPr>
            <p:spPr bwMode="auto">
              <a:xfrm flipH="1">
                <a:off x="1748" y="3242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2" name="Freeform 100"/>
              <p:cNvSpPr>
                <a:spLocks noChangeAspect="1"/>
              </p:cNvSpPr>
              <p:nvPr/>
            </p:nvSpPr>
            <p:spPr bwMode="auto">
              <a:xfrm flipH="1">
                <a:off x="1867" y="3240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3" name="Freeform 101"/>
              <p:cNvSpPr>
                <a:spLocks noChangeAspect="1"/>
              </p:cNvSpPr>
              <p:nvPr/>
            </p:nvSpPr>
            <p:spPr bwMode="auto">
              <a:xfrm flipH="1">
                <a:off x="1686" y="2699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4" name="Freeform 102"/>
              <p:cNvSpPr>
                <a:spLocks noChangeAspect="1"/>
              </p:cNvSpPr>
              <p:nvPr/>
            </p:nvSpPr>
            <p:spPr bwMode="auto">
              <a:xfrm flipH="1">
                <a:off x="1680" y="2688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5" name="Oval 103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53" y="2837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6" name="Oval 104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69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7" name="Oval 105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70" y="2836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8" name="Oval 106"/>
              <p:cNvSpPr>
                <a:spLocks noChangeAspect="1" noChangeArrowheads="1"/>
              </p:cNvSpPr>
              <p:nvPr/>
            </p:nvSpPr>
            <p:spPr bwMode="auto">
              <a:xfrm rot="4286940" flipH="1">
                <a:off x="1885" y="2846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299" name="Oval 107"/>
              <p:cNvSpPr>
                <a:spLocks noChangeAspect="1" noChangeArrowheads="1"/>
              </p:cNvSpPr>
              <p:nvPr/>
            </p:nvSpPr>
            <p:spPr bwMode="auto">
              <a:xfrm flipH="1">
                <a:off x="1873" y="2914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0" name="Oval 108"/>
              <p:cNvSpPr>
                <a:spLocks noChangeAspect="1" noChangeArrowheads="1"/>
              </p:cNvSpPr>
              <p:nvPr/>
            </p:nvSpPr>
            <p:spPr bwMode="auto">
              <a:xfrm>
                <a:off x="1872" y="3072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1" name="Freeform 109"/>
              <p:cNvSpPr>
                <a:spLocks noChangeAspect="1"/>
              </p:cNvSpPr>
              <p:nvPr/>
            </p:nvSpPr>
            <p:spPr bwMode="auto">
              <a:xfrm>
                <a:off x="1584" y="2784"/>
                <a:ext cx="238" cy="310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2" name="Freeform 110"/>
              <p:cNvSpPr>
                <a:spLocks noChangeAspect="1"/>
              </p:cNvSpPr>
              <p:nvPr/>
            </p:nvSpPr>
            <p:spPr bwMode="auto">
              <a:xfrm>
                <a:off x="1920" y="3024"/>
                <a:ext cx="189" cy="223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3" name="Freeform 111"/>
              <p:cNvSpPr>
                <a:spLocks noChangeAspect="1"/>
              </p:cNvSpPr>
              <p:nvPr/>
            </p:nvSpPr>
            <p:spPr bwMode="auto">
              <a:xfrm>
                <a:off x="2064" y="2640"/>
                <a:ext cx="77" cy="76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2304" name="Freeform 112"/>
              <p:cNvSpPr>
                <a:spLocks noChangeAspect="1"/>
              </p:cNvSpPr>
              <p:nvPr/>
            </p:nvSpPr>
            <p:spPr bwMode="auto">
              <a:xfrm>
                <a:off x="2016" y="2736"/>
                <a:ext cx="24" cy="21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32369" name="Rectangle 113"/>
          <p:cNvSpPr>
            <a:spLocks noChangeArrowheads="1"/>
          </p:cNvSpPr>
          <p:nvPr/>
        </p:nvSpPr>
        <p:spPr bwMode="auto">
          <a:xfrm>
            <a:off x="4394200" y="5562600"/>
            <a:ext cx="49609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is the right sub-tree?” </a:t>
            </a:r>
          </a:p>
        </p:txBody>
      </p:sp>
      <p:sp>
        <p:nvSpPr>
          <p:cNvPr id="1632370" name="Freeform 114"/>
          <p:cNvSpPr>
            <a:spLocks/>
          </p:cNvSpPr>
          <p:nvPr/>
        </p:nvSpPr>
        <p:spPr bwMode="auto">
          <a:xfrm>
            <a:off x="5486400" y="2514600"/>
            <a:ext cx="2195513" cy="1579563"/>
          </a:xfrm>
          <a:custGeom>
            <a:avLst/>
            <a:gdLst>
              <a:gd name="T0" fmla="*/ 2147483647 w 1383"/>
              <a:gd name="T1" fmla="*/ 0 h 995"/>
              <a:gd name="T2" fmla="*/ 2147483647 w 1383"/>
              <a:gd name="T3" fmla="*/ 2147483647 h 995"/>
              <a:gd name="T4" fmla="*/ 0 w 1383"/>
              <a:gd name="T5" fmla="*/ 2147483647 h 995"/>
              <a:gd name="T6" fmla="*/ 2147483647 w 1383"/>
              <a:gd name="T7" fmla="*/ 2147483647 h 995"/>
              <a:gd name="T8" fmla="*/ 0 60000 65536"/>
              <a:gd name="T9" fmla="*/ 0 60000 65536"/>
              <a:gd name="T10" fmla="*/ 0 60000 65536"/>
              <a:gd name="T11" fmla="*/ 0 60000 65536"/>
              <a:gd name="T12" fmla="*/ 0 w 1383"/>
              <a:gd name="T13" fmla="*/ 0 h 995"/>
              <a:gd name="T14" fmla="*/ 1383 w 1383"/>
              <a:gd name="T15" fmla="*/ 995 h 99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383" h="995">
                <a:moveTo>
                  <a:pt x="749" y="0"/>
                </a:moveTo>
                <a:lnTo>
                  <a:pt x="1383" y="995"/>
                </a:lnTo>
                <a:lnTo>
                  <a:pt x="0" y="995"/>
                </a:lnTo>
                <a:lnTo>
                  <a:pt x="745" y="2"/>
                </a:lnTo>
              </a:path>
            </a:pathLst>
          </a:custGeom>
          <a:noFill/>
          <a:ln w="254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32371" name="Text Box 115"/>
          <p:cNvSpPr txBox="1">
            <a:spLocks noChangeArrowheads="1"/>
          </p:cNvSpPr>
          <p:nvPr/>
        </p:nvSpPr>
        <p:spPr bwMode="auto">
          <a:xfrm>
            <a:off x="457200" y="6202363"/>
            <a:ext cx="84597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Previous problems had one friend given a bird ans.</a:t>
            </a:r>
          </a:p>
        </p:txBody>
      </p:sp>
    </p:spTree>
    <p:extLst>
      <p:ext uri="{BB962C8B-B14F-4D97-AF65-F5344CB8AC3E}">
        <p14:creationId xmlns:p14="http://schemas.microsoft.com/office/powerpoint/2010/main" val="1541357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322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23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32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323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323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323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632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2263" grpId="0" autoUpdateAnimBg="0"/>
      <p:bldP spid="1632322" grpId="0" animBg="1"/>
      <p:bldP spid="1632343" grpId="0" autoUpdateAnimBg="0"/>
      <p:bldP spid="1632348" grpId="0" animBg="1"/>
      <p:bldP spid="1632369" grpId="0" autoUpdateAnimBg="0"/>
      <p:bldP spid="1632370" grpId="0" animBg="1"/>
      <p:bldP spid="1632371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ChangeArrowheads="1"/>
          </p:cNvSpPr>
          <p:nvPr/>
        </p:nvSpPr>
        <p:spPr bwMode="auto">
          <a:xfrm>
            <a:off x="381000" y="1600200"/>
            <a:ext cx="8610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a binary tree of objects</a:t>
            </a:r>
          </a:p>
        </p:txBody>
      </p:sp>
      <p:sp>
        <p:nvSpPr>
          <p:cNvPr id="183299" name="Rectangle 3"/>
          <p:cNvSpPr>
            <a:spLocks noChangeArrowheads="1"/>
          </p:cNvSpPr>
          <p:nvPr/>
        </p:nvSpPr>
        <p:spPr bwMode="auto">
          <a:xfrm>
            <a:off x="381000" y="1020763"/>
            <a:ext cx="28733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???</a:t>
            </a:r>
          </a:p>
        </p:txBody>
      </p:sp>
      <p:sp>
        <p:nvSpPr>
          <p:cNvPr id="183300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634309" name="Rectangle 5"/>
          <p:cNvSpPr>
            <a:spLocks noChangeArrowheads="1"/>
          </p:cNvSpPr>
          <p:nvPr/>
        </p:nvSpPr>
        <p:spPr bwMode="auto">
          <a:xfrm>
            <a:off x="957263" y="4144963"/>
            <a:ext cx="44656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object is at a leaf?”</a:t>
            </a:r>
          </a:p>
        </p:txBody>
      </p:sp>
      <p:grpSp>
        <p:nvGrpSpPr>
          <p:cNvPr id="183302" name="Group 6"/>
          <p:cNvGrpSpPr>
            <a:grpSpLocks/>
          </p:cNvGrpSpPr>
          <p:nvPr/>
        </p:nvGrpSpPr>
        <p:grpSpPr bwMode="auto">
          <a:xfrm>
            <a:off x="457200" y="3459163"/>
            <a:ext cx="3200400" cy="762000"/>
            <a:chOff x="96" y="816"/>
            <a:chExt cx="2016" cy="480"/>
          </a:xfrm>
        </p:grpSpPr>
        <p:sp>
          <p:nvSpPr>
            <p:cNvPr id="183335" name="Rectangle 7"/>
            <p:cNvSpPr>
              <a:spLocks noChangeArrowheads="1"/>
            </p:cNvSpPr>
            <p:nvPr/>
          </p:nvSpPr>
          <p:spPr bwMode="auto">
            <a:xfrm>
              <a:off x="96" y="864"/>
              <a:ext cx="153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ask the bird:</a:t>
              </a:r>
            </a:p>
          </p:txBody>
        </p:sp>
        <p:pic>
          <p:nvPicPr>
            <p:cNvPr id="183336" name="Picture 8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668" y="81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83303" name="Group 9"/>
          <p:cNvGrpSpPr>
            <a:grpSpLocks/>
          </p:cNvGrpSpPr>
          <p:nvPr/>
        </p:nvGrpSpPr>
        <p:grpSpPr bwMode="auto">
          <a:xfrm>
            <a:off x="4191000" y="2362200"/>
            <a:ext cx="3200400" cy="1600200"/>
            <a:chOff x="240" y="1392"/>
            <a:chExt cx="5208" cy="2640"/>
          </a:xfrm>
        </p:grpSpPr>
        <p:sp>
          <p:nvSpPr>
            <p:cNvPr id="183306" name="Oval 10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38</a:t>
              </a:r>
            </a:p>
          </p:txBody>
        </p:sp>
        <p:sp>
          <p:nvSpPr>
            <p:cNvPr id="183307" name="Oval 11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25</a:t>
              </a:r>
            </a:p>
          </p:txBody>
        </p:sp>
        <p:cxnSp>
          <p:nvCxnSpPr>
            <p:cNvPr id="183308" name="AutoShape 12"/>
            <p:cNvCxnSpPr>
              <a:cxnSpLocks noChangeShapeType="1"/>
              <a:stCxn id="183306" idx="4"/>
              <a:endCxn id="183307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09" name="Oval 13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17</a:t>
              </a:r>
            </a:p>
          </p:txBody>
        </p:sp>
        <p:sp>
          <p:nvSpPr>
            <p:cNvPr id="183310" name="Oval 14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  <p:sp>
          <p:nvSpPr>
            <p:cNvPr id="183311" name="Oval 15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21</a:t>
              </a:r>
            </a:p>
          </p:txBody>
        </p:sp>
        <p:cxnSp>
          <p:nvCxnSpPr>
            <p:cNvPr id="183312" name="AutoShape 16"/>
            <p:cNvCxnSpPr>
              <a:cxnSpLocks noChangeShapeType="1"/>
              <a:stCxn id="183309" idx="4"/>
              <a:endCxn id="183310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3" name="AutoShape 17"/>
            <p:cNvCxnSpPr>
              <a:cxnSpLocks noChangeShapeType="1"/>
              <a:stCxn id="183309" idx="4"/>
              <a:endCxn id="183311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4" name="AutoShape 18"/>
            <p:cNvCxnSpPr>
              <a:cxnSpLocks noChangeShapeType="1"/>
              <a:stCxn id="183307" idx="4"/>
              <a:endCxn id="183309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15" name="Oval 19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31</a:t>
              </a:r>
            </a:p>
          </p:txBody>
        </p:sp>
        <p:sp>
          <p:nvSpPr>
            <p:cNvPr id="183316" name="Oval 20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28</a:t>
              </a:r>
            </a:p>
          </p:txBody>
        </p:sp>
        <p:sp>
          <p:nvSpPr>
            <p:cNvPr id="183317" name="Oval 21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35</a:t>
              </a:r>
            </a:p>
          </p:txBody>
        </p:sp>
        <p:cxnSp>
          <p:nvCxnSpPr>
            <p:cNvPr id="183318" name="AutoShape 22"/>
            <p:cNvCxnSpPr>
              <a:cxnSpLocks noChangeShapeType="1"/>
              <a:stCxn id="183315" idx="4"/>
              <a:endCxn id="183316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19" name="AutoShape 23"/>
            <p:cNvCxnSpPr>
              <a:cxnSpLocks noChangeShapeType="1"/>
              <a:stCxn id="183315" idx="4"/>
              <a:endCxn id="183317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0" name="AutoShape 24"/>
            <p:cNvCxnSpPr>
              <a:cxnSpLocks noChangeShapeType="1"/>
              <a:stCxn id="183307" idx="4"/>
              <a:endCxn id="183315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1" name="Oval 25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51</a:t>
              </a:r>
            </a:p>
          </p:txBody>
        </p:sp>
        <p:cxnSp>
          <p:nvCxnSpPr>
            <p:cNvPr id="183322" name="AutoShape 26"/>
            <p:cNvCxnSpPr>
              <a:cxnSpLocks noChangeShapeType="1"/>
              <a:stCxn id="183306" idx="4"/>
              <a:endCxn id="183321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3" name="Oval 27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42</a:t>
              </a:r>
            </a:p>
          </p:txBody>
        </p:sp>
        <p:sp>
          <p:nvSpPr>
            <p:cNvPr id="183324" name="Oval 28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40</a:t>
              </a:r>
            </a:p>
          </p:txBody>
        </p:sp>
        <p:sp>
          <p:nvSpPr>
            <p:cNvPr id="183325" name="Oval 29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49</a:t>
              </a:r>
            </a:p>
          </p:txBody>
        </p:sp>
        <p:cxnSp>
          <p:nvCxnSpPr>
            <p:cNvPr id="183326" name="AutoShape 30"/>
            <p:cNvCxnSpPr>
              <a:cxnSpLocks noChangeShapeType="1"/>
              <a:stCxn id="183323" idx="4"/>
              <a:endCxn id="183324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7" name="AutoShape 31"/>
            <p:cNvCxnSpPr>
              <a:cxnSpLocks noChangeShapeType="1"/>
              <a:stCxn id="183323" idx="4"/>
              <a:endCxn id="183325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28" name="AutoShape 32"/>
            <p:cNvCxnSpPr>
              <a:cxnSpLocks noChangeShapeType="1"/>
              <a:stCxn id="183321" idx="4"/>
              <a:endCxn id="183323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83329" name="Oval 33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63</a:t>
              </a:r>
            </a:p>
          </p:txBody>
        </p:sp>
        <p:sp>
          <p:nvSpPr>
            <p:cNvPr id="183330" name="Oval 34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55</a:t>
              </a:r>
            </a:p>
          </p:txBody>
        </p:sp>
        <p:sp>
          <p:nvSpPr>
            <p:cNvPr id="183331" name="Oval 35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71</a:t>
              </a:r>
            </a:p>
          </p:txBody>
        </p:sp>
        <p:cxnSp>
          <p:nvCxnSpPr>
            <p:cNvPr id="183332" name="AutoShape 36"/>
            <p:cNvCxnSpPr>
              <a:cxnSpLocks noChangeShapeType="1"/>
              <a:stCxn id="183329" idx="4"/>
              <a:endCxn id="183330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33" name="AutoShape 37"/>
            <p:cNvCxnSpPr>
              <a:cxnSpLocks noChangeShapeType="1"/>
              <a:stCxn id="183329" idx="4"/>
              <a:endCxn id="183331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83334" name="AutoShape 38"/>
            <p:cNvCxnSpPr>
              <a:cxnSpLocks noChangeShapeType="1"/>
              <a:stCxn id="183321" idx="4"/>
              <a:endCxn id="183329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634343" name="Oval 39"/>
          <p:cNvSpPr>
            <a:spLocks noChangeArrowheads="1"/>
          </p:cNvSpPr>
          <p:nvPr/>
        </p:nvSpPr>
        <p:spPr bwMode="auto">
          <a:xfrm>
            <a:off x="5367338" y="3705225"/>
            <a:ext cx="457200" cy="381000"/>
          </a:xfrm>
          <a:prstGeom prst="ellips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34387" name="Rectangle 83"/>
          <p:cNvSpPr>
            <a:spLocks noChangeArrowheads="1"/>
          </p:cNvSpPr>
          <p:nvPr/>
        </p:nvSpPr>
        <p:spPr bwMode="auto">
          <a:xfrm>
            <a:off x="533400" y="4740275"/>
            <a:ext cx="861060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Bad Question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does this help us solve the problem?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a good follow up question for the friend to ask?</a:t>
            </a:r>
          </a:p>
        </p:txBody>
      </p:sp>
    </p:spTree>
    <p:extLst>
      <p:ext uri="{BB962C8B-B14F-4D97-AF65-F5344CB8AC3E}">
        <p14:creationId xmlns:p14="http://schemas.microsoft.com/office/powerpoint/2010/main" val="8956991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343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343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343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3438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3438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34309" grpId="0" autoUpdateAnimBg="0"/>
      <p:bldP spid="1634343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3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5539" name="Group 5"/>
          <p:cNvGrpSpPr>
            <a:grpSpLocks/>
          </p:cNvGrpSpPr>
          <p:nvPr/>
        </p:nvGrpSpPr>
        <p:grpSpPr bwMode="auto">
          <a:xfrm>
            <a:off x="1258888" y="5029200"/>
            <a:ext cx="539750" cy="914400"/>
            <a:chOff x="3309" y="2976"/>
            <a:chExt cx="484" cy="1010"/>
          </a:xfrm>
        </p:grpSpPr>
        <p:sp>
          <p:nvSpPr>
            <p:cNvPr id="65634" name="Freeform 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5635" name="Group 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36" name="Freeform 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7" name="Freeform 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8" name="Freeform 1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9" name="Freeform 1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0" name="Freeform 1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1" name="Freeform 1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2" name="Freeform 1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3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4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5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6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7" name="Oval 1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48" name="Oval 2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65540" name="Freeform 21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1" name="Freeform 23"/>
          <p:cNvSpPr>
            <a:spLocks/>
          </p:cNvSpPr>
          <p:nvPr/>
        </p:nvSpPr>
        <p:spPr bwMode="auto">
          <a:xfrm>
            <a:off x="784225" y="3200400"/>
            <a:ext cx="1090613" cy="2286000"/>
          </a:xfrm>
          <a:custGeom>
            <a:avLst/>
            <a:gdLst>
              <a:gd name="T0" fmla="*/ 2147483647 w 687"/>
              <a:gd name="T1" fmla="*/ 0 h 1440"/>
              <a:gd name="T2" fmla="*/ 0 w 687"/>
              <a:gd name="T3" fmla="*/ 2147483647 h 1440"/>
              <a:gd name="T4" fmla="*/ 2147483647 w 687"/>
              <a:gd name="T5" fmla="*/ 2147483647 h 1440"/>
              <a:gd name="T6" fmla="*/ 2147483647 w 687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440"/>
              <a:gd name="T14" fmla="*/ 687 w 687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440">
                <a:moveTo>
                  <a:pt x="639" y="0"/>
                </a:moveTo>
                <a:lnTo>
                  <a:pt x="0" y="416"/>
                </a:lnTo>
                <a:lnTo>
                  <a:pt x="284" y="968"/>
                </a:lnTo>
                <a:lnTo>
                  <a:pt x="687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2" name="Freeform 24"/>
          <p:cNvSpPr>
            <a:spLocks/>
          </p:cNvSpPr>
          <p:nvPr/>
        </p:nvSpPr>
        <p:spPr bwMode="auto">
          <a:xfrm>
            <a:off x="1951038" y="3200400"/>
            <a:ext cx="373062" cy="2286000"/>
          </a:xfrm>
          <a:custGeom>
            <a:avLst/>
            <a:gdLst>
              <a:gd name="T0" fmla="*/ 0 w 235"/>
              <a:gd name="T1" fmla="*/ 0 h 1440"/>
              <a:gd name="T2" fmla="*/ 2147483647 w 235"/>
              <a:gd name="T3" fmla="*/ 2147483647 h 1440"/>
              <a:gd name="T4" fmla="*/ 2147483647 w 235"/>
              <a:gd name="T5" fmla="*/ 2147483647 h 1440"/>
              <a:gd name="T6" fmla="*/ 0 60000 65536"/>
              <a:gd name="T7" fmla="*/ 0 60000 65536"/>
              <a:gd name="T8" fmla="*/ 0 60000 65536"/>
              <a:gd name="T9" fmla="*/ 0 w 235"/>
              <a:gd name="T10" fmla="*/ 0 h 1440"/>
              <a:gd name="T11" fmla="*/ 235 w 235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" h="1440">
                <a:moveTo>
                  <a:pt x="0" y="0"/>
                </a:move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3" name="Freeform 25"/>
          <p:cNvSpPr>
            <a:spLocks/>
          </p:cNvSpPr>
          <p:nvPr/>
        </p:nvSpPr>
        <p:spPr bwMode="auto">
          <a:xfrm>
            <a:off x="896938" y="3200400"/>
            <a:ext cx="1327150" cy="2286000"/>
          </a:xfrm>
          <a:custGeom>
            <a:avLst/>
            <a:gdLst>
              <a:gd name="T0" fmla="*/ 2147483647 w 836"/>
              <a:gd name="T1" fmla="*/ 0 h 1440"/>
              <a:gd name="T2" fmla="*/ 0 w 836"/>
              <a:gd name="T3" fmla="*/ 2147483647 h 1440"/>
              <a:gd name="T4" fmla="*/ 2147483647 w 836"/>
              <a:gd name="T5" fmla="*/ 2147483647 h 1440"/>
              <a:gd name="T6" fmla="*/ 2147483647 w 836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836"/>
              <a:gd name="T13" fmla="*/ 0 h 1440"/>
              <a:gd name="T14" fmla="*/ 836 w 836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6" h="1440">
                <a:moveTo>
                  <a:pt x="616" y="0"/>
                </a:moveTo>
                <a:lnTo>
                  <a:pt x="0" y="423"/>
                </a:lnTo>
                <a:lnTo>
                  <a:pt x="836" y="936"/>
                </a:lnTo>
                <a:lnTo>
                  <a:pt x="664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4" name="Freeform 26"/>
          <p:cNvSpPr>
            <a:spLocks/>
          </p:cNvSpPr>
          <p:nvPr/>
        </p:nvSpPr>
        <p:spPr bwMode="auto">
          <a:xfrm>
            <a:off x="1284288" y="3200400"/>
            <a:ext cx="666750" cy="2286000"/>
          </a:xfrm>
          <a:custGeom>
            <a:avLst/>
            <a:gdLst>
              <a:gd name="T0" fmla="*/ 2147483647 w 420"/>
              <a:gd name="T1" fmla="*/ 0 h 1440"/>
              <a:gd name="T2" fmla="*/ 2147483647 w 420"/>
              <a:gd name="T3" fmla="*/ 2147483647 h 1440"/>
              <a:gd name="T4" fmla="*/ 0 w 420"/>
              <a:gd name="T5" fmla="*/ 2147483647 h 1440"/>
              <a:gd name="T6" fmla="*/ 2147483647 w 420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20"/>
              <a:gd name="T13" fmla="*/ 0 h 1440"/>
              <a:gd name="T14" fmla="*/ 420 w 420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0" h="1440">
                <a:moveTo>
                  <a:pt x="372" y="0"/>
                </a:moveTo>
                <a:lnTo>
                  <a:pt x="269" y="392"/>
                </a:lnTo>
                <a:lnTo>
                  <a:pt x="0" y="928"/>
                </a:lnTo>
                <a:lnTo>
                  <a:pt x="420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5" name="Freeform 27"/>
          <p:cNvSpPr>
            <a:spLocks/>
          </p:cNvSpPr>
          <p:nvPr/>
        </p:nvSpPr>
        <p:spPr bwMode="auto">
          <a:xfrm>
            <a:off x="1787525" y="3200400"/>
            <a:ext cx="239713" cy="2286000"/>
          </a:xfrm>
          <a:custGeom>
            <a:avLst/>
            <a:gdLst>
              <a:gd name="T0" fmla="*/ 2147483647 w 151"/>
              <a:gd name="T1" fmla="*/ 0 h 1440"/>
              <a:gd name="T2" fmla="*/ 0 w 151"/>
              <a:gd name="T3" fmla="*/ 2147483647 h 1440"/>
              <a:gd name="T4" fmla="*/ 2147483647 w 151"/>
              <a:gd name="T5" fmla="*/ 2147483647 h 1440"/>
              <a:gd name="T6" fmla="*/ 0 60000 65536"/>
              <a:gd name="T7" fmla="*/ 0 60000 65536"/>
              <a:gd name="T8" fmla="*/ 0 60000 65536"/>
              <a:gd name="T9" fmla="*/ 0 w 151"/>
              <a:gd name="T10" fmla="*/ 0 h 1440"/>
              <a:gd name="T11" fmla="*/ 151 w 151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1" h="1440">
                <a:moveTo>
                  <a:pt x="103" y="0"/>
                </a:moveTo>
                <a:lnTo>
                  <a:pt x="0" y="392"/>
                </a:lnTo>
                <a:lnTo>
                  <a:pt x="151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546" name="Freeform 28"/>
          <p:cNvSpPr>
            <a:spLocks/>
          </p:cNvSpPr>
          <p:nvPr/>
        </p:nvSpPr>
        <p:spPr bwMode="auto">
          <a:xfrm>
            <a:off x="2035175" y="3200400"/>
            <a:ext cx="765175" cy="2286000"/>
          </a:xfrm>
          <a:custGeom>
            <a:avLst/>
            <a:gdLst>
              <a:gd name="T0" fmla="*/ 0 w 482"/>
              <a:gd name="T1" fmla="*/ 0 h 1440"/>
              <a:gd name="T2" fmla="*/ 2147483647 w 482"/>
              <a:gd name="T3" fmla="*/ 2147483647 h 1440"/>
              <a:gd name="T4" fmla="*/ 2147483647 w 482"/>
              <a:gd name="T5" fmla="*/ 2147483647 h 1440"/>
              <a:gd name="T6" fmla="*/ 2147483647 w 482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82"/>
              <a:gd name="T13" fmla="*/ 0 h 1440"/>
              <a:gd name="T14" fmla="*/ 482 w 482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82" h="1440">
                <a:moveTo>
                  <a:pt x="0" y="0"/>
                </a:moveTo>
                <a:lnTo>
                  <a:pt x="482" y="384"/>
                </a:ln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5547" name="Group 29"/>
          <p:cNvGrpSpPr>
            <a:grpSpLocks/>
          </p:cNvGrpSpPr>
          <p:nvPr/>
        </p:nvGrpSpPr>
        <p:grpSpPr bwMode="auto">
          <a:xfrm>
            <a:off x="1411288" y="5105400"/>
            <a:ext cx="539750" cy="914400"/>
            <a:chOff x="3309" y="2976"/>
            <a:chExt cx="484" cy="1010"/>
          </a:xfrm>
        </p:grpSpPr>
        <p:sp>
          <p:nvSpPr>
            <p:cNvPr id="65619" name="Freeform 3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5620" name="Group 3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21" name="Freeform 3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2" name="Freeform 3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3" name="Freeform 3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4" name="Freeform 3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5" name="Freeform 3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6" name="Freeform 3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7" name="Freeform 3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8" name="Oval 3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29" name="Oval 4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0" name="Oval 4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1" name="Oval 4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2" name="Oval 4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33" name="Oval 4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548" name="Group 45"/>
          <p:cNvGrpSpPr>
            <a:grpSpLocks/>
          </p:cNvGrpSpPr>
          <p:nvPr/>
        </p:nvGrpSpPr>
        <p:grpSpPr bwMode="auto">
          <a:xfrm>
            <a:off x="1646238" y="5181600"/>
            <a:ext cx="539750" cy="914400"/>
            <a:chOff x="3309" y="2976"/>
            <a:chExt cx="484" cy="1010"/>
          </a:xfrm>
        </p:grpSpPr>
        <p:sp>
          <p:nvSpPr>
            <p:cNvPr id="65604" name="Freeform 4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5605" name="Group 4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606" name="Freeform 4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7" name="Freeform 4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8" name="Freeform 5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9" name="Freeform 5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0" name="Freeform 5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1" name="Freeform 5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2" name="Freeform 5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3" name="Oval 5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4" name="Oval 5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5" name="Oval 5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6" name="Oval 5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7" name="Oval 5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18" name="Oval 6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549" name="Group 61"/>
          <p:cNvGrpSpPr>
            <a:grpSpLocks/>
          </p:cNvGrpSpPr>
          <p:nvPr/>
        </p:nvGrpSpPr>
        <p:grpSpPr bwMode="auto">
          <a:xfrm>
            <a:off x="1881188" y="5181600"/>
            <a:ext cx="539750" cy="914400"/>
            <a:chOff x="3309" y="2976"/>
            <a:chExt cx="484" cy="1010"/>
          </a:xfrm>
        </p:grpSpPr>
        <p:sp>
          <p:nvSpPr>
            <p:cNvPr id="65589" name="Freeform 62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5590" name="Group 63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591" name="Freeform 64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2" name="Freeform 65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3" name="Freeform 66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4" name="Freeform 67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5" name="Freeform 68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6" name="Freeform 69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7" name="Freeform 70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8" name="Oval 71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99" name="Oval 72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0" name="Oval 73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1" name="Oval 74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2" name="Oval 75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603" name="Oval 76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550" name="Group 77"/>
          <p:cNvGrpSpPr>
            <a:grpSpLocks/>
          </p:cNvGrpSpPr>
          <p:nvPr/>
        </p:nvGrpSpPr>
        <p:grpSpPr bwMode="auto">
          <a:xfrm>
            <a:off x="2116138" y="5029200"/>
            <a:ext cx="539750" cy="914400"/>
            <a:chOff x="3309" y="2976"/>
            <a:chExt cx="484" cy="1010"/>
          </a:xfrm>
        </p:grpSpPr>
        <p:sp>
          <p:nvSpPr>
            <p:cNvPr id="65574" name="Freeform 78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5575" name="Group 79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5576" name="Freeform 80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77" name="Freeform 81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78" name="Freeform 82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79" name="Freeform 83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0" name="Freeform 84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1" name="Freeform 85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2" name="Freeform 86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3" name="Oval 87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4" name="Oval 88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5" name="Oval 89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6" name="Oval 90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7" name="Oval 91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88" name="Oval 92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27906" name="Text Box 98"/>
          <p:cNvSpPr txBox="1">
            <a:spLocks noChangeArrowheads="1"/>
          </p:cNvSpPr>
          <p:nvPr/>
        </p:nvSpPr>
        <p:spPr bwMode="auto">
          <a:xfrm>
            <a:off x="3322638" y="2971800"/>
            <a:ext cx="51435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Having many friends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solving this same sub-instance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is a waste of time.</a:t>
            </a:r>
          </a:p>
        </p:txBody>
      </p:sp>
      <p:grpSp>
        <p:nvGrpSpPr>
          <p:cNvPr id="12" name="Group 135"/>
          <p:cNvGrpSpPr>
            <a:grpSpLocks/>
          </p:cNvGrpSpPr>
          <p:nvPr/>
        </p:nvGrpSpPr>
        <p:grpSpPr bwMode="auto">
          <a:xfrm>
            <a:off x="1036638" y="4648200"/>
            <a:ext cx="7954962" cy="2133600"/>
            <a:chOff x="653" y="2928"/>
            <a:chExt cx="5011" cy="1344"/>
          </a:xfrm>
        </p:grpSpPr>
        <p:sp>
          <p:nvSpPr>
            <p:cNvPr id="65554" name="Text Box 99"/>
            <p:cNvSpPr txBox="1">
              <a:spLocks noChangeArrowheads="1"/>
            </p:cNvSpPr>
            <p:nvPr/>
          </p:nvSpPr>
          <p:spPr bwMode="auto">
            <a:xfrm>
              <a:off x="2127" y="2928"/>
              <a:ext cx="353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We allocate one friend to the job.</a:t>
              </a:r>
            </a:p>
          </p:txBody>
        </p:sp>
        <p:grpSp>
          <p:nvGrpSpPr>
            <p:cNvPr id="65555" name="Group 116"/>
            <p:cNvGrpSpPr>
              <a:grpSpLocks/>
            </p:cNvGrpSpPr>
            <p:nvPr/>
          </p:nvGrpSpPr>
          <p:grpSpPr bwMode="auto">
            <a:xfrm>
              <a:off x="653" y="3120"/>
              <a:ext cx="1699" cy="1152"/>
              <a:chOff x="653" y="3120"/>
              <a:chExt cx="1699" cy="1152"/>
            </a:xfrm>
          </p:grpSpPr>
          <p:sp>
            <p:nvSpPr>
              <p:cNvPr id="65556" name="Line 96"/>
              <p:cNvSpPr>
                <a:spLocks noChangeShapeType="1"/>
              </p:cNvSpPr>
              <p:nvPr/>
            </p:nvSpPr>
            <p:spPr bwMode="auto">
              <a:xfrm flipV="1">
                <a:off x="701" y="3120"/>
                <a:ext cx="1104" cy="864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5557" name="Line 97"/>
              <p:cNvSpPr>
                <a:spLocks noChangeShapeType="1"/>
              </p:cNvSpPr>
              <p:nvPr/>
            </p:nvSpPr>
            <p:spPr bwMode="auto">
              <a:xfrm>
                <a:off x="653" y="3120"/>
                <a:ext cx="1152" cy="76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65558" name="Group 100"/>
              <p:cNvGrpSpPr>
                <a:grpSpLocks/>
              </p:cNvGrpSpPr>
              <p:nvPr/>
            </p:nvGrpSpPr>
            <p:grpSpPr bwMode="auto">
              <a:xfrm flipH="1">
                <a:off x="1724" y="3264"/>
                <a:ext cx="628" cy="1008"/>
                <a:chOff x="3309" y="2976"/>
                <a:chExt cx="484" cy="1010"/>
              </a:xfrm>
            </p:grpSpPr>
            <p:sp>
              <p:nvSpPr>
                <p:cNvPr id="65559" name="Freeform 101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65560" name="Group 102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65561" name="Freeform 103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2" name="Freeform 104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3" name="Freeform 105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4" name="Freeform 106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5" name="Freeform 107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6" name="Freeform 108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7" name="Freeform 109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8" name="Oval 11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69" name="Oval 11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70" name="Oval 11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71" name="Oval 113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72" name="Oval 114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5573" name="Oval 115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</p:grpSp>
      </p:grpSp>
      <p:sp>
        <p:nvSpPr>
          <p:cNvPr id="113" name="Rectangle 20">
            <a:extLst>
              <a:ext uri="{FF2B5EF4-FFF2-40B4-BE49-F238E27FC236}">
                <a16:creationId xmlns:a16="http://schemas.microsoft.com/office/drawing/2014/main" id="{A6F8A85B-423E-47AA-AACE-4F8A352E4E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14740910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279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7906" grpId="0"/>
      <p:bldP spid="113" grpId="0"/>
    </p:bldLst>
  </p:timing>
</p:sld>
</file>

<file path=ppt/slides/slide3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6562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3" name="Freeform 21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4" name="Freeform 23"/>
          <p:cNvSpPr>
            <a:spLocks/>
          </p:cNvSpPr>
          <p:nvPr/>
        </p:nvSpPr>
        <p:spPr bwMode="auto">
          <a:xfrm>
            <a:off x="784225" y="3200400"/>
            <a:ext cx="1090613" cy="2286000"/>
          </a:xfrm>
          <a:custGeom>
            <a:avLst/>
            <a:gdLst>
              <a:gd name="T0" fmla="*/ 2147483647 w 687"/>
              <a:gd name="T1" fmla="*/ 0 h 1440"/>
              <a:gd name="T2" fmla="*/ 0 w 687"/>
              <a:gd name="T3" fmla="*/ 2147483647 h 1440"/>
              <a:gd name="T4" fmla="*/ 2147483647 w 687"/>
              <a:gd name="T5" fmla="*/ 2147483647 h 1440"/>
              <a:gd name="T6" fmla="*/ 2147483647 w 687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440"/>
              <a:gd name="T14" fmla="*/ 687 w 687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440">
                <a:moveTo>
                  <a:pt x="639" y="0"/>
                </a:moveTo>
                <a:lnTo>
                  <a:pt x="0" y="416"/>
                </a:lnTo>
                <a:lnTo>
                  <a:pt x="284" y="968"/>
                </a:lnTo>
                <a:lnTo>
                  <a:pt x="687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5" name="Freeform 24"/>
          <p:cNvSpPr>
            <a:spLocks/>
          </p:cNvSpPr>
          <p:nvPr/>
        </p:nvSpPr>
        <p:spPr bwMode="auto">
          <a:xfrm>
            <a:off x="1951038" y="3200400"/>
            <a:ext cx="373062" cy="2286000"/>
          </a:xfrm>
          <a:custGeom>
            <a:avLst/>
            <a:gdLst>
              <a:gd name="T0" fmla="*/ 0 w 235"/>
              <a:gd name="T1" fmla="*/ 0 h 1440"/>
              <a:gd name="T2" fmla="*/ 2147483647 w 235"/>
              <a:gd name="T3" fmla="*/ 2147483647 h 1440"/>
              <a:gd name="T4" fmla="*/ 2147483647 w 235"/>
              <a:gd name="T5" fmla="*/ 2147483647 h 1440"/>
              <a:gd name="T6" fmla="*/ 0 60000 65536"/>
              <a:gd name="T7" fmla="*/ 0 60000 65536"/>
              <a:gd name="T8" fmla="*/ 0 60000 65536"/>
              <a:gd name="T9" fmla="*/ 0 w 235"/>
              <a:gd name="T10" fmla="*/ 0 h 1440"/>
              <a:gd name="T11" fmla="*/ 235 w 235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5" h="1440">
                <a:moveTo>
                  <a:pt x="0" y="0"/>
                </a:move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6" name="Freeform 25"/>
          <p:cNvSpPr>
            <a:spLocks/>
          </p:cNvSpPr>
          <p:nvPr/>
        </p:nvSpPr>
        <p:spPr bwMode="auto">
          <a:xfrm>
            <a:off x="896938" y="3200400"/>
            <a:ext cx="1327150" cy="2286000"/>
          </a:xfrm>
          <a:custGeom>
            <a:avLst/>
            <a:gdLst>
              <a:gd name="T0" fmla="*/ 2147483647 w 836"/>
              <a:gd name="T1" fmla="*/ 0 h 1440"/>
              <a:gd name="T2" fmla="*/ 0 w 836"/>
              <a:gd name="T3" fmla="*/ 2147483647 h 1440"/>
              <a:gd name="T4" fmla="*/ 2147483647 w 836"/>
              <a:gd name="T5" fmla="*/ 2147483647 h 1440"/>
              <a:gd name="T6" fmla="*/ 2147483647 w 836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836"/>
              <a:gd name="T13" fmla="*/ 0 h 1440"/>
              <a:gd name="T14" fmla="*/ 836 w 836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6" h="1440">
                <a:moveTo>
                  <a:pt x="616" y="0"/>
                </a:moveTo>
                <a:lnTo>
                  <a:pt x="0" y="423"/>
                </a:lnTo>
                <a:lnTo>
                  <a:pt x="836" y="936"/>
                </a:lnTo>
                <a:lnTo>
                  <a:pt x="664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7" name="Freeform 26"/>
          <p:cNvSpPr>
            <a:spLocks/>
          </p:cNvSpPr>
          <p:nvPr/>
        </p:nvSpPr>
        <p:spPr bwMode="auto">
          <a:xfrm>
            <a:off x="1284288" y="3200400"/>
            <a:ext cx="666750" cy="2286000"/>
          </a:xfrm>
          <a:custGeom>
            <a:avLst/>
            <a:gdLst>
              <a:gd name="T0" fmla="*/ 2147483647 w 420"/>
              <a:gd name="T1" fmla="*/ 0 h 1440"/>
              <a:gd name="T2" fmla="*/ 2147483647 w 420"/>
              <a:gd name="T3" fmla="*/ 2147483647 h 1440"/>
              <a:gd name="T4" fmla="*/ 0 w 420"/>
              <a:gd name="T5" fmla="*/ 2147483647 h 1440"/>
              <a:gd name="T6" fmla="*/ 2147483647 w 420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20"/>
              <a:gd name="T13" fmla="*/ 0 h 1440"/>
              <a:gd name="T14" fmla="*/ 420 w 420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20" h="1440">
                <a:moveTo>
                  <a:pt x="372" y="0"/>
                </a:moveTo>
                <a:lnTo>
                  <a:pt x="269" y="392"/>
                </a:lnTo>
                <a:lnTo>
                  <a:pt x="0" y="928"/>
                </a:lnTo>
                <a:lnTo>
                  <a:pt x="420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8" name="Freeform 27"/>
          <p:cNvSpPr>
            <a:spLocks/>
          </p:cNvSpPr>
          <p:nvPr/>
        </p:nvSpPr>
        <p:spPr bwMode="auto">
          <a:xfrm>
            <a:off x="1787525" y="3200400"/>
            <a:ext cx="239713" cy="2286000"/>
          </a:xfrm>
          <a:custGeom>
            <a:avLst/>
            <a:gdLst>
              <a:gd name="T0" fmla="*/ 2147483647 w 151"/>
              <a:gd name="T1" fmla="*/ 0 h 1440"/>
              <a:gd name="T2" fmla="*/ 0 w 151"/>
              <a:gd name="T3" fmla="*/ 2147483647 h 1440"/>
              <a:gd name="T4" fmla="*/ 2147483647 w 151"/>
              <a:gd name="T5" fmla="*/ 2147483647 h 1440"/>
              <a:gd name="T6" fmla="*/ 0 60000 65536"/>
              <a:gd name="T7" fmla="*/ 0 60000 65536"/>
              <a:gd name="T8" fmla="*/ 0 60000 65536"/>
              <a:gd name="T9" fmla="*/ 0 w 151"/>
              <a:gd name="T10" fmla="*/ 0 h 1440"/>
              <a:gd name="T11" fmla="*/ 151 w 151"/>
              <a:gd name="T12" fmla="*/ 1440 h 14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51" h="1440">
                <a:moveTo>
                  <a:pt x="103" y="0"/>
                </a:moveTo>
                <a:lnTo>
                  <a:pt x="0" y="392"/>
                </a:lnTo>
                <a:lnTo>
                  <a:pt x="151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569" name="Freeform 28"/>
          <p:cNvSpPr>
            <a:spLocks/>
          </p:cNvSpPr>
          <p:nvPr/>
        </p:nvSpPr>
        <p:spPr bwMode="auto">
          <a:xfrm>
            <a:off x="2035175" y="3200400"/>
            <a:ext cx="765175" cy="2286000"/>
          </a:xfrm>
          <a:custGeom>
            <a:avLst/>
            <a:gdLst>
              <a:gd name="T0" fmla="*/ 0 w 482"/>
              <a:gd name="T1" fmla="*/ 0 h 1440"/>
              <a:gd name="T2" fmla="*/ 2147483647 w 482"/>
              <a:gd name="T3" fmla="*/ 2147483647 h 1440"/>
              <a:gd name="T4" fmla="*/ 2147483647 w 482"/>
              <a:gd name="T5" fmla="*/ 2147483647 h 1440"/>
              <a:gd name="T6" fmla="*/ 2147483647 w 482"/>
              <a:gd name="T7" fmla="*/ 2147483647 h 1440"/>
              <a:gd name="T8" fmla="*/ 0 60000 65536"/>
              <a:gd name="T9" fmla="*/ 0 60000 65536"/>
              <a:gd name="T10" fmla="*/ 0 60000 65536"/>
              <a:gd name="T11" fmla="*/ 0 60000 65536"/>
              <a:gd name="T12" fmla="*/ 0 w 482"/>
              <a:gd name="T13" fmla="*/ 0 h 1440"/>
              <a:gd name="T14" fmla="*/ 482 w 482"/>
              <a:gd name="T15" fmla="*/ 1440 h 1440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482" h="1440">
                <a:moveTo>
                  <a:pt x="0" y="0"/>
                </a:moveTo>
                <a:lnTo>
                  <a:pt x="482" y="384"/>
                </a:lnTo>
                <a:lnTo>
                  <a:pt x="235" y="825"/>
                </a:lnTo>
                <a:lnTo>
                  <a:pt x="48" y="1440"/>
                </a:lnTo>
              </a:path>
            </a:pathLst>
          </a:custGeom>
          <a:noFill/>
          <a:ln w="38100" cap="flat" cmpd="sng">
            <a:solidFill>
              <a:srgbClr val="800000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6570" name="Group 99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6573" name="Freeform 100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6574" name="Group 101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6575" name="Freeform 102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76" name="Freeform 103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77" name="Freeform 104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78" name="Freeform 105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79" name="Freeform 106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0" name="Freeform 107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1" name="Freeform 108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2" name="Oval 109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3" name="Oval 110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4" name="Oval 111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5" name="Oval 112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6" name="Oval 113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6587" name="Oval 114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28947" name="AutoShape 115"/>
          <p:cNvSpPr>
            <a:spLocks noChangeArrowheads="1"/>
          </p:cNvSpPr>
          <p:nvPr/>
        </p:nvSpPr>
        <p:spPr bwMode="auto">
          <a:xfrm>
            <a:off x="3429000" y="3459163"/>
            <a:ext cx="5334000" cy="2255837"/>
          </a:xfrm>
          <a:prstGeom prst="wedgeRectCallout">
            <a:avLst>
              <a:gd name="adj1" fmla="val -58273"/>
              <a:gd name="adj2" fmla="val 41694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It is my job to learn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remember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optSol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my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i.e. the 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</a:t>
            </a:r>
          </a:p>
        </p:txBody>
      </p:sp>
      <p:sp>
        <p:nvSpPr>
          <p:cNvPr id="28" name="Rectangle 20">
            <a:extLst>
              <a:ext uri="{FF2B5EF4-FFF2-40B4-BE49-F238E27FC236}">
                <a16:creationId xmlns:a16="http://schemas.microsoft.com/office/drawing/2014/main" id="{6252300C-880F-4134-8997-8BDA4B68B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25417506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8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8947" grpId="0" animBg="1"/>
    </p:bldLst>
  </p:timing>
</p:sld>
</file>

<file path=ppt/slides/slide3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7586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7587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7588" name="Group 12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7610" name="Freeform 13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7611" name="Group 14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7612" name="Freeform 15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3" name="Freeform 16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4" name="Freeform 17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5" name="Freeform 18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6" name="Freeform 19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7" name="Freeform 20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8" name="Freeform 21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19" name="Oval 22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20" name="Oval 23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21" name="Oval 24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22" name="Oval 25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23" name="Oval 26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7624" name="Oval 27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4" name="Group 47"/>
          <p:cNvGrpSpPr>
            <a:grpSpLocks/>
          </p:cNvGrpSpPr>
          <p:nvPr/>
        </p:nvGrpSpPr>
        <p:grpSpPr bwMode="auto">
          <a:xfrm>
            <a:off x="152400" y="2438400"/>
            <a:ext cx="8610600" cy="3657600"/>
            <a:chOff x="96" y="1536"/>
            <a:chExt cx="5424" cy="2304"/>
          </a:xfrm>
        </p:grpSpPr>
        <p:sp>
          <p:nvSpPr>
            <p:cNvPr id="67592" name="AutoShape 28"/>
            <p:cNvSpPr>
              <a:spLocks noChangeArrowheads="1"/>
            </p:cNvSpPr>
            <p:nvPr/>
          </p:nvSpPr>
          <p:spPr bwMode="auto">
            <a:xfrm>
              <a:off x="2160" y="1536"/>
              <a:ext cx="3360" cy="1421"/>
            </a:xfrm>
            <a:prstGeom prst="wedgeRectCallout">
              <a:avLst>
                <a:gd name="adj1" fmla="val -100713"/>
                <a:gd name="adj2" fmla="val 56546"/>
              </a:avLst>
            </a:prstGeom>
            <a:noFill/>
            <a:ln w="254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When I need to find </a:t>
              </a: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will ask you for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67593" name="Line 29"/>
            <p:cNvSpPr>
              <a:spLocks noChangeShapeType="1"/>
            </p:cNvSpPr>
            <p:nvPr/>
          </p:nvSpPr>
          <p:spPr bwMode="auto">
            <a:xfrm>
              <a:off x="864" y="3024"/>
              <a:ext cx="240" cy="336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7594" name="Group 30"/>
            <p:cNvGrpSpPr>
              <a:grpSpLocks/>
            </p:cNvGrpSpPr>
            <p:nvPr/>
          </p:nvGrpSpPr>
          <p:grpSpPr bwMode="auto">
            <a:xfrm>
              <a:off x="96" y="2832"/>
              <a:ext cx="628" cy="1008"/>
              <a:chOff x="3309" y="2976"/>
              <a:chExt cx="484" cy="1010"/>
            </a:xfrm>
          </p:grpSpPr>
          <p:sp>
            <p:nvSpPr>
              <p:cNvPr id="67595" name="Freeform 3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67596" name="Group 3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67597" name="Freeform 3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598" name="Freeform 3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599" name="Freeform 3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0" name="Freeform 3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1" name="Freeform 3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2" name="Freeform 3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3" name="Freeform 3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4" name="Oval 4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5" name="Oval 4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6" name="Oval 4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7" name="Oval 4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8" name="Oval 4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09" name="Oval 4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530928" name="AutoShape 48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find my best path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tell you.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Rectangle 20">
            <a:extLst>
              <a:ext uri="{FF2B5EF4-FFF2-40B4-BE49-F238E27FC236}">
                <a16:creationId xmlns:a16="http://schemas.microsoft.com/office/drawing/2014/main" id="{B7AE521F-E545-45C4-BE14-A08BCEDC20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1795843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09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0928" grpId="0" animBg="1"/>
    </p:bldLst>
  </p:timing>
</p:sld>
</file>

<file path=ppt/slides/slide3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8610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8611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8612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8633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8634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8635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6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7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8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9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0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1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6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47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68613" name="AutoShape 23"/>
          <p:cNvSpPr>
            <a:spLocks noChangeArrowheads="1"/>
          </p:cNvSpPr>
          <p:nvPr/>
        </p:nvSpPr>
        <p:spPr bwMode="auto">
          <a:xfrm>
            <a:off x="3429000" y="1600200"/>
            <a:ext cx="5334000" cy="2255838"/>
          </a:xfrm>
          <a:prstGeom prst="wedgeRectCallout">
            <a:avLst>
              <a:gd name="adj1" fmla="val -93958"/>
              <a:gd name="adj2" fmla="val 57389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I need to find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ask you for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8614" name="Line 24"/>
          <p:cNvSpPr>
            <a:spLocks noChangeShapeType="1"/>
          </p:cNvSpPr>
          <p:nvPr/>
        </p:nvSpPr>
        <p:spPr bwMode="auto">
          <a:xfrm>
            <a:off x="1828800" y="3962400"/>
            <a:ext cx="76200" cy="12954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8615" name="Group 25"/>
          <p:cNvGrpSpPr>
            <a:grpSpLocks/>
          </p:cNvGrpSpPr>
          <p:nvPr/>
        </p:nvGrpSpPr>
        <p:grpSpPr bwMode="auto">
          <a:xfrm>
            <a:off x="527050" y="3657600"/>
            <a:ext cx="996950" cy="1600200"/>
            <a:chOff x="3309" y="2976"/>
            <a:chExt cx="484" cy="1010"/>
          </a:xfrm>
        </p:grpSpPr>
        <p:sp>
          <p:nvSpPr>
            <p:cNvPr id="6861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861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862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2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863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2969" name="AutoShape 41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remember my best path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will tell you.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Rectangle 20">
            <a:extLst>
              <a:ext uri="{FF2B5EF4-FFF2-40B4-BE49-F238E27FC236}">
                <a16:creationId xmlns:a16="http://schemas.microsoft.com/office/drawing/2014/main" id="{0E3CD970-7C0C-43CD-8E07-81EC192C8E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3813604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29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2969" grpId="0" animBg="1"/>
    </p:bldLst>
  </p:timing>
</p:sld>
</file>

<file path=ppt/slides/slide3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63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9635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9636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69657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9658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9659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0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1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2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3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4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5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6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7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8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69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70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71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69637" name="AutoShape 23"/>
          <p:cNvSpPr>
            <a:spLocks noChangeArrowheads="1"/>
          </p:cNvSpPr>
          <p:nvPr/>
        </p:nvSpPr>
        <p:spPr bwMode="auto">
          <a:xfrm>
            <a:off x="3429000" y="2438400"/>
            <a:ext cx="5334000" cy="2255838"/>
          </a:xfrm>
          <a:prstGeom prst="wedgeRectCallout">
            <a:avLst>
              <a:gd name="adj1" fmla="val -84375"/>
              <a:gd name="adj2" fmla="val 56472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I need to find 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5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ask you for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638" name="Line 24"/>
          <p:cNvSpPr>
            <a:spLocks noChangeShapeType="1"/>
          </p:cNvSpPr>
          <p:nvPr/>
        </p:nvSpPr>
        <p:spPr bwMode="auto">
          <a:xfrm flipH="1">
            <a:off x="1981200" y="4724400"/>
            <a:ext cx="304800" cy="6096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69639" name="Group 25"/>
          <p:cNvGrpSpPr>
            <a:grpSpLocks/>
          </p:cNvGrpSpPr>
          <p:nvPr/>
        </p:nvGrpSpPr>
        <p:grpSpPr bwMode="auto">
          <a:xfrm>
            <a:off x="1066800" y="4495800"/>
            <a:ext cx="996950" cy="1600200"/>
            <a:chOff x="3309" y="2976"/>
            <a:chExt cx="484" cy="1010"/>
          </a:xfrm>
        </p:grpSpPr>
        <p:sp>
          <p:nvSpPr>
            <p:cNvPr id="69642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69643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69644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45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46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47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48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49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0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1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2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3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4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5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9656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1945" name="AutoShape 41"/>
          <p:cNvSpPr>
            <a:spLocks noChangeArrowheads="1"/>
          </p:cNvSpPr>
          <p:nvPr/>
        </p:nvSpPr>
        <p:spPr bwMode="auto">
          <a:xfrm>
            <a:off x="3429000" y="4876800"/>
            <a:ext cx="5334000" cy="1143000"/>
          </a:xfrm>
          <a:prstGeom prst="wedgeRectCallout">
            <a:avLst>
              <a:gd name="adj1" fmla="val -59880"/>
              <a:gd name="adj2" fmla="val 1041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remember my best path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will tell you.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Rectangle 20">
            <a:extLst>
              <a:ext uri="{FF2B5EF4-FFF2-40B4-BE49-F238E27FC236}">
                <a16:creationId xmlns:a16="http://schemas.microsoft.com/office/drawing/2014/main" id="{BD208318-2958-42FD-A8CF-E424BE8A48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275449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19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1945" grpId="0" animBg="1"/>
    </p:bldLst>
  </p:timing>
</p:sld>
</file>

<file path=ppt/slides/slide3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065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0659" name="Freeform 5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0660" name="Group 6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70683" name="Freeform 7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0684" name="Group 8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0685" name="Freeform 9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6" name="Freeform 10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7" name="Freeform 11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8" name="Freeform 12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9" name="Freeform 13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0" name="Freeform 14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1" name="Freeform 15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2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3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4" name="Oval 18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5" name="Oval 19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6" name="Oval 20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97" name="Oval 21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3975" name="AutoShape 23"/>
          <p:cNvSpPr>
            <a:spLocks noChangeArrowheads="1"/>
          </p:cNvSpPr>
          <p:nvPr/>
        </p:nvSpPr>
        <p:spPr bwMode="auto">
          <a:xfrm>
            <a:off x="3429000" y="4648200"/>
            <a:ext cx="5715000" cy="1676400"/>
          </a:xfrm>
          <a:prstGeom prst="wedgeRectCallout">
            <a:avLst>
              <a:gd name="adj1" fmla="val -96083"/>
              <a:gd name="adj2" fmla="val -37972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I hate to wait for you.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Recursion has a lot of overhead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Why don’t you go first?</a:t>
            </a:r>
          </a:p>
        </p:txBody>
      </p:sp>
      <p:sp>
        <p:nvSpPr>
          <p:cNvPr id="70662" name="Line 24"/>
          <p:cNvSpPr>
            <a:spLocks noChangeShapeType="1"/>
          </p:cNvSpPr>
          <p:nvPr/>
        </p:nvSpPr>
        <p:spPr bwMode="auto">
          <a:xfrm>
            <a:off x="1371600" y="4800600"/>
            <a:ext cx="381000" cy="533400"/>
          </a:xfrm>
          <a:prstGeom prst="line">
            <a:avLst/>
          </a:prstGeom>
          <a:noFill/>
          <a:ln w="254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0663" name="Group 25"/>
          <p:cNvGrpSpPr>
            <a:grpSpLocks/>
          </p:cNvGrpSpPr>
          <p:nvPr/>
        </p:nvGrpSpPr>
        <p:grpSpPr bwMode="auto">
          <a:xfrm>
            <a:off x="152400" y="4495800"/>
            <a:ext cx="996950" cy="1600200"/>
            <a:chOff x="3309" y="2976"/>
            <a:chExt cx="484" cy="1010"/>
          </a:xfrm>
        </p:grpSpPr>
        <p:sp>
          <p:nvSpPr>
            <p:cNvPr id="70668" name="Freeform 26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0669" name="Group 27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0670" name="Freeform 28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1" name="Freeform 29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2" name="Freeform 30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3" name="Freeform 31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4" name="Freeform 32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5" name="Freeform 33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6" name="Freeform 34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7" name="Oval 35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8" name="Oval 36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79" name="Oval 37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0" name="Oval 38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1" name="Oval 39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0682" name="Oval 40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3993" name="AutoShape 41"/>
          <p:cNvSpPr>
            <a:spLocks noChangeArrowheads="1"/>
          </p:cNvSpPr>
          <p:nvPr/>
        </p:nvSpPr>
        <p:spPr bwMode="auto">
          <a:xfrm>
            <a:off x="3657600" y="3276600"/>
            <a:ext cx="5334000" cy="1143000"/>
          </a:xfrm>
          <a:prstGeom prst="wedgeRectCallout">
            <a:avLst>
              <a:gd name="adj1" fmla="val -65060"/>
              <a:gd name="adj2" fmla="val 153889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find my best path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tell you.</a:t>
            </a:r>
          </a:p>
        </p:txBody>
      </p:sp>
      <p:sp>
        <p:nvSpPr>
          <p:cNvPr id="1533995" name="AutoShape 43"/>
          <p:cNvSpPr>
            <a:spLocks noChangeArrowheads="1"/>
          </p:cNvSpPr>
          <p:nvPr/>
        </p:nvSpPr>
        <p:spPr bwMode="auto">
          <a:xfrm>
            <a:off x="3657600" y="944563"/>
            <a:ext cx="5257800" cy="2103437"/>
          </a:xfrm>
          <a:prstGeom prst="wedgeRectCallout">
            <a:avLst>
              <a:gd name="adj1" fmla="val -106944"/>
              <a:gd name="adj2" fmla="val 134681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I need to find </a:t>
            </a:r>
            <a:endParaRPr kumimoji="0" lang="en-US" altLang="en-US" sz="32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ask you for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best path from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</a:t>
            </a:r>
            <a:r>
              <a:rPr kumimoji="0" lang="en-US" alt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</a:p>
        </p:txBody>
      </p:sp>
      <p:sp>
        <p:nvSpPr>
          <p:cNvPr id="1533996" name="Text Box 44"/>
          <p:cNvSpPr txBox="1">
            <a:spLocks noChangeArrowheads="1"/>
          </p:cNvSpPr>
          <p:nvPr/>
        </p:nvSpPr>
        <p:spPr bwMode="auto">
          <a:xfrm>
            <a:off x="381000" y="933450"/>
            <a:ext cx="2622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Avoid waiting.</a:t>
            </a:r>
          </a:p>
        </p:txBody>
      </p:sp>
      <p:sp>
        <p:nvSpPr>
          <p:cNvPr id="42" name="Rectangle 20">
            <a:extLst>
              <a:ext uri="{FF2B5EF4-FFF2-40B4-BE49-F238E27FC236}">
                <a16:creationId xmlns:a16="http://schemas.microsoft.com/office/drawing/2014/main" id="{C7FCA4F5-8DA3-463F-A461-AE5278C4461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21722845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39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39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339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33975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39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339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339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3975" grpId="0" build="allAtOnce" animBg="1"/>
      <p:bldP spid="1533993" grpId="0" animBg="1"/>
      <p:bldP spid="1533995" grpId="0" animBg="1"/>
      <p:bldP spid="1533996" grpId="0"/>
    </p:bldLst>
  </p:timing>
</p:sld>
</file>

<file path=ppt/slides/slide3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68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1683" name="Freeform 3"/>
          <p:cNvSpPr>
            <a:spLocks/>
          </p:cNvSpPr>
          <p:nvPr/>
        </p:nvSpPr>
        <p:spPr bwMode="auto">
          <a:xfrm>
            <a:off x="1493838" y="5410200"/>
            <a:ext cx="381000" cy="762000"/>
          </a:xfrm>
          <a:custGeom>
            <a:avLst/>
            <a:gdLst>
              <a:gd name="T0" fmla="*/ 2147483647 w 344"/>
              <a:gd name="T1" fmla="*/ 0 h 1872"/>
              <a:gd name="T2" fmla="*/ 2147483647 w 344"/>
              <a:gd name="T3" fmla="*/ 2147483647 h 1872"/>
              <a:gd name="T4" fmla="*/ 2147483647 w 344"/>
              <a:gd name="T5" fmla="*/ 2147483647 h 1872"/>
              <a:gd name="T6" fmla="*/ 2147483647 w 344"/>
              <a:gd name="T7" fmla="*/ 2147483647 h 1872"/>
              <a:gd name="T8" fmla="*/ 0 60000 65536"/>
              <a:gd name="T9" fmla="*/ 0 60000 65536"/>
              <a:gd name="T10" fmla="*/ 0 60000 65536"/>
              <a:gd name="T11" fmla="*/ 0 60000 65536"/>
              <a:gd name="T12" fmla="*/ 0 w 344"/>
              <a:gd name="T13" fmla="*/ 0 h 1872"/>
              <a:gd name="T14" fmla="*/ 344 w 344"/>
              <a:gd name="T15" fmla="*/ 1872 h 1872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44" h="1872">
                <a:moveTo>
                  <a:pt x="344" y="0"/>
                </a:moveTo>
                <a:cubicBezTo>
                  <a:pt x="180" y="172"/>
                  <a:pt x="16" y="344"/>
                  <a:pt x="8" y="528"/>
                </a:cubicBezTo>
                <a:cubicBezTo>
                  <a:pt x="0" y="712"/>
                  <a:pt x="256" y="880"/>
                  <a:pt x="296" y="1104"/>
                </a:cubicBezTo>
                <a:cubicBezTo>
                  <a:pt x="336" y="1328"/>
                  <a:pt x="292" y="1600"/>
                  <a:pt x="248" y="1872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1684" name="Group 4"/>
          <p:cNvGrpSpPr>
            <a:grpSpLocks/>
          </p:cNvGrpSpPr>
          <p:nvPr/>
        </p:nvGrpSpPr>
        <p:grpSpPr bwMode="auto">
          <a:xfrm flipH="1">
            <a:off x="2286000" y="5181600"/>
            <a:ext cx="996950" cy="1600200"/>
            <a:chOff x="3309" y="2976"/>
            <a:chExt cx="484" cy="1010"/>
          </a:xfrm>
        </p:grpSpPr>
        <p:sp>
          <p:nvSpPr>
            <p:cNvPr id="71687" name="Freeform 5"/>
            <p:cNvSpPr>
              <a:spLocks/>
            </p:cNvSpPr>
            <p:nvPr/>
          </p:nvSpPr>
          <p:spPr bwMode="auto">
            <a:xfrm rot="2540866">
              <a:off x="3655" y="2976"/>
              <a:ext cx="138" cy="432"/>
            </a:xfrm>
            <a:custGeom>
              <a:avLst/>
              <a:gdLst>
                <a:gd name="T0" fmla="*/ 0 w 525"/>
                <a:gd name="T1" fmla="*/ 0 h 1307"/>
                <a:gd name="T2" fmla="*/ 0 w 525"/>
                <a:gd name="T3" fmla="*/ 0 h 1307"/>
                <a:gd name="T4" fmla="*/ 0 w 525"/>
                <a:gd name="T5" fmla="*/ 0 h 1307"/>
                <a:gd name="T6" fmla="*/ 0 w 525"/>
                <a:gd name="T7" fmla="*/ 0 h 1307"/>
                <a:gd name="T8" fmla="*/ 0 w 525"/>
                <a:gd name="T9" fmla="*/ 0 h 1307"/>
                <a:gd name="T10" fmla="*/ 0 w 525"/>
                <a:gd name="T11" fmla="*/ 0 h 1307"/>
                <a:gd name="T12" fmla="*/ 0 w 525"/>
                <a:gd name="T13" fmla="*/ 0 h 1307"/>
                <a:gd name="T14" fmla="*/ 0 w 525"/>
                <a:gd name="T15" fmla="*/ 0 h 1307"/>
                <a:gd name="T16" fmla="*/ 0 w 525"/>
                <a:gd name="T17" fmla="*/ 0 h 1307"/>
                <a:gd name="T18" fmla="*/ 0 w 525"/>
                <a:gd name="T19" fmla="*/ 0 h 1307"/>
                <a:gd name="T20" fmla="*/ 0 w 525"/>
                <a:gd name="T21" fmla="*/ 0 h 1307"/>
                <a:gd name="T22" fmla="*/ 0 w 525"/>
                <a:gd name="T23" fmla="*/ 0 h 1307"/>
                <a:gd name="T24" fmla="*/ 0 w 525"/>
                <a:gd name="T25" fmla="*/ 0 h 1307"/>
                <a:gd name="T26" fmla="*/ 0 w 525"/>
                <a:gd name="T27" fmla="*/ 0 h 1307"/>
                <a:gd name="T28" fmla="*/ 0 w 525"/>
                <a:gd name="T29" fmla="*/ 0 h 1307"/>
                <a:gd name="T30" fmla="*/ 0 w 525"/>
                <a:gd name="T31" fmla="*/ 0 h 1307"/>
                <a:gd name="T32" fmla="*/ 0 w 525"/>
                <a:gd name="T33" fmla="*/ 0 h 1307"/>
                <a:gd name="T34" fmla="*/ 0 w 525"/>
                <a:gd name="T35" fmla="*/ 0 h 1307"/>
                <a:gd name="T36" fmla="*/ 0 w 525"/>
                <a:gd name="T37" fmla="*/ 0 h 1307"/>
                <a:gd name="T38" fmla="*/ 0 w 525"/>
                <a:gd name="T39" fmla="*/ 0 h 1307"/>
                <a:gd name="T40" fmla="*/ 0 w 525"/>
                <a:gd name="T41" fmla="*/ 0 h 1307"/>
                <a:gd name="T42" fmla="*/ 0 w 525"/>
                <a:gd name="T43" fmla="*/ 0 h 1307"/>
                <a:gd name="T44" fmla="*/ 0 w 525"/>
                <a:gd name="T45" fmla="*/ 0 h 1307"/>
                <a:gd name="T46" fmla="*/ 0 w 525"/>
                <a:gd name="T47" fmla="*/ 0 h 1307"/>
                <a:gd name="T48" fmla="*/ 0 w 525"/>
                <a:gd name="T49" fmla="*/ 0 h 1307"/>
                <a:gd name="T50" fmla="*/ 0 w 525"/>
                <a:gd name="T51" fmla="*/ 0 h 1307"/>
                <a:gd name="T52" fmla="*/ 0 w 525"/>
                <a:gd name="T53" fmla="*/ 0 h 1307"/>
                <a:gd name="T54" fmla="*/ 0 w 525"/>
                <a:gd name="T55" fmla="*/ 0 h 1307"/>
                <a:gd name="T56" fmla="*/ 0 w 525"/>
                <a:gd name="T57" fmla="*/ 0 h 1307"/>
                <a:gd name="T58" fmla="*/ 0 w 525"/>
                <a:gd name="T59" fmla="*/ 0 h 1307"/>
                <a:gd name="T60" fmla="*/ 0 w 525"/>
                <a:gd name="T61" fmla="*/ 0 h 1307"/>
                <a:gd name="T62" fmla="*/ 0 w 525"/>
                <a:gd name="T63" fmla="*/ 0 h 1307"/>
                <a:gd name="T64" fmla="*/ 0 w 525"/>
                <a:gd name="T65" fmla="*/ 0 h 1307"/>
                <a:gd name="T66" fmla="*/ 0 w 525"/>
                <a:gd name="T67" fmla="*/ 0 h 1307"/>
                <a:gd name="T68" fmla="*/ 0 w 525"/>
                <a:gd name="T69" fmla="*/ 0 h 1307"/>
                <a:gd name="T70" fmla="*/ 0 w 525"/>
                <a:gd name="T71" fmla="*/ 0 h 1307"/>
                <a:gd name="T72" fmla="*/ 0 w 525"/>
                <a:gd name="T73" fmla="*/ 0 h 1307"/>
                <a:gd name="T74" fmla="*/ 0 w 525"/>
                <a:gd name="T75" fmla="*/ 0 h 1307"/>
                <a:gd name="T76" fmla="*/ 0 w 525"/>
                <a:gd name="T77" fmla="*/ 0 h 13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5"/>
                <a:gd name="T118" fmla="*/ 0 h 1307"/>
                <a:gd name="T119" fmla="*/ 525 w 525"/>
                <a:gd name="T120" fmla="*/ 1307 h 13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5" h="1307">
                  <a:moveTo>
                    <a:pt x="146" y="1103"/>
                  </a:moveTo>
                  <a:lnTo>
                    <a:pt x="50" y="1175"/>
                  </a:lnTo>
                  <a:lnTo>
                    <a:pt x="22" y="1199"/>
                  </a:lnTo>
                  <a:lnTo>
                    <a:pt x="0" y="1249"/>
                  </a:lnTo>
                  <a:lnTo>
                    <a:pt x="29" y="1300"/>
                  </a:lnTo>
                  <a:lnTo>
                    <a:pt x="58" y="1307"/>
                  </a:lnTo>
                  <a:lnTo>
                    <a:pt x="146" y="1278"/>
                  </a:lnTo>
                  <a:lnTo>
                    <a:pt x="277" y="1175"/>
                  </a:lnTo>
                  <a:lnTo>
                    <a:pt x="394" y="1053"/>
                  </a:lnTo>
                  <a:lnTo>
                    <a:pt x="518" y="913"/>
                  </a:lnTo>
                  <a:lnTo>
                    <a:pt x="525" y="855"/>
                  </a:lnTo>
                  <a:lnTo>
                    <a:pt x="525" y="695"/>
                  </a:lnTo>
                  <a:lnTo>
                    <a:pt x="489" y="446"/>
                  </a:lnTo>
                  <a:lnTo>
                    <a:pt x="511" y="300"/>
                  </a:lnTo>
                  <a:lnTo>
                    <a:pt x="525" y="241"/>
                  </a:lnTo>
                  <a:lnTo>
                    <a:pt x="503" y="212"/>
                  </a:lnTo>
                  <a:lnTo>
                    <a:pt x="452" y="183"/>
                  </a:lnTo>
                  <a:lnTo>
                    <a:pt x="415" y="162"/>
                  </a:lnTo>
                  <a:lnTo>
                    <a:pt x="437" y="30"/>
                  </a:lnTo>
                  <a:lnTo>
                    <a:pt x="423" y="0"/>
                  </a:lnTo>
                  <a:lnTo>
                    <a:pt x="394" y="9"/>
                  </a:lnTo>
                  <a:lnTo>
                    <a:pt x="379" y="176"/>
                  </a:lnTo>
                  <a:lnTo>
                    <a:pt x="365" y="219"/>
                  </a:lnTo>
                  <a:lnTo>
                    <a:pt x="358" y="248"/>
                  </a:lnTo>
                  <a:lnTo>
                    <a:pt x="299" y="227"/>
                  </a:lnTo>
                  <a:lnTo>
                    <a:pt x="255" y="227"/>
                  </a:lnTo>
                  <a:lnTo>
                    <a:pt x="255" y="255"/>
                  </a:lnTo>
                  <a:lnTo>
                    <a:pt x="284" y="279"/>
                  </a:lnTo>
                  <a:lnTo>
                    <a:pt x="336" y="279"/>
                  </a:lnTo>
                  <a:lnTo>
                    <a:pt x="372" y="307"/>
                  </a:lnTo>
                  <a:lnTo>
                    <a:pt x="401" y="358"/>
                  </a:lnTo>
                  <a:lnTo>
                    <a:pt x="430" y="439"/>
                  </a:lnTo>
                  <a:lnTo>
                    <a:pt x="452" y="599"/>
                  </a:lnTo>
                  <a:lnTo>
                    <a:pt x="452" y="745"/>
                  </a:lnTo>
                  <a:lnTo>
                    <a:pt x="437" y="862"/>
                  </a:lnTo>
                  <a:lnTo>
                    <a:pt x="408" y="913"/>
                  </a:lnTo>
                  <a:lnTo>
                    <a:pt x="306" y="986"/>
                  </a:lnTo>
                  <a:lnTo>
                    <a:pt x="196" y="1053"/>
                  </a:lnTo>
                  <a:lnTo>
                    <a:pt x="146" y="1103"/>
                  </a:lnTo>
                  <a:close/>
                </a:path>
              </a:pathLst>
            </a:custGeom>
            <a:solidFill>
              <a:srgbClr val="00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1688" name="Group 6"/>
            <p:cNvGrpSpPr>
              <a:grpSpLocks/>
            </p:cNvGrpSpPr>
            <p:nvPr/>
          </p:nvGrpSpPr>
          <p:grpSpPr bwMode="auto">
            <a:xfrm>
              <a:off x="3309" y="2976"/>
              <a:ext cx="339" cy="1010"/>
              <a:chOff x="240" y="2880"/>
              <a:chExt cx="339" cy="1010"/>
            </a:xfrm>
          </p:grpSpPr>
          <p:sp>
            <p:nvSpPr>
              <p:cNvPr id="71689" name="Freeform 7"/>
              <p:cNvSpPr>
                <a:spLocks/>
              </p:cNvSpPr>
              <p:nvPr/>
            </p:nvSpPr>
            <p:spPr bwMode="auto">
              <a:xfrm flipH="1">
                <a:off x="361" y="2969"/>
                <a:ext cx="142" cy="191"/>
              </a:xfrm>
              <a:custGeom>
                <a:avLst/>
                <a:gdLst>
                  <a:gd name="T0" fmla="*/ 0 w 432"/>
                  <a:gd name="T1" fmla="*/ 0 h 485"/>
                  <a:gd name="T2" fmla="*/ 0 w 432"/>
                  <a:gd name="T3" fmla="*/ 0 h 485"/>
                  <a:gd name="T4" fmla="*/ 0 w 432"/>
                  <a:gd name="T5" fmla="*/ 0 h 485"/>
                  <a:gd name="T6" fmla="*/ 0 w 432"/>
                  <a:gd name="T7" fmla="*/ 0 h 485"/>
                  <a:gd name="T8" fmla="*/ 0 w 432"/>
                  <a:gd name="T9" fmla="*/ 0 h 485"/>
                  <a:gd name="T10" fmla="*/ 0 w 432"/>
                  <a:gd name="T11" fmla="*/ 0 h 485"/>
                  <a:gd name="T12" fmla="*/ 0 w 432"/>
                  <a:gd name="T13" fmla="*/ 0 h 485"/>
                  <a:gd name="T14" fmla="*/ 0 w 432"/>
                  <a:gd name="T15" fmla="*/ 0 h 485"/>
                  <a:gd name="T16" fmla="*/ 0 w 432"/>
                  <a:gd name="T17" fmla="*/ 0 h 485"/>
                  <a:gd name="T18" fmla="*/ 0 w 432"/>
                  <a:gd name="T19" fmla="*/ 0 h 485"/>
                  <a:gd name="T20" fmla="*/ 0 w 432"/>
                  <a:gd name="T21" fmla="*/ 0 h 485"/>
                  <a:gd name="T22" fmla="*/ 0 w 432"/>
                  <a:gd name="T23" fmla="*/ 0 h 485"/>
                  <a:gd name="T24" fmla="*/ 0 w 432"/>
                  <a:gd name="T25" fmla="*/ 0 h 485"/>
                  <a:gd name="T26" fmla="*/ 0 w 432"/>
                  <a:gd name="T27" fmla="*/ 0 h 485"/>
                  <a:gd name="T28" fmla="*/ 0 w 432"/>
                  <a:gd name="T29" fmla="*/ 0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0" name="Freeform 8"/>
              <p:cNvSpPr>
                <a:spLocks/>
              </p:cNvSpPr>
              <p:nvPr/>
            </p:nvSpPr>
            <p:spPr bwMode="auto">
              <a:xfrm flipH="1">
                <a:off x="371" y="3171"/>
                <a:ext cx="165" cy="325"/>
              </a:xfrm>
              <a:custGeom>
                <a:avLst/>
                <a:gdLst>
                  <a:gd name="T0" fmla="*/ 0 w 500"/>
                  <a:gd name="T1" fmla="*/ 0 h 828"/>
                  <a:gd name="T2" fmla="*/ 0 w 500"/>
                  <a:gd name="T3" fmla="*/ 0 h 828"/>
                  <a:gd name="T4" fmla="*/ 0 w 500"/>
                  <a:gd name="T5" fmla="*/ 0 h 828"/>
                  <a:gd name="T6" fmla="*/ 0 w 500"/>
                  <a:gd name="T7" fmla="*/ 0 h 828"/>
                  <a:gd name="T8" fmla="*/ 0 w 500"/>
                  <a:gd name="T9" fmla="*/ 0 h 828"/>
                  <a:gd name="T10" fmla="*/ 0 w 500"/>
                  <a:gd name="T11" fmla="*/ 0 h 828"/>
                  <a:gd name="T12" fmla="*/ 0 w 500"/>
                  <a:gd name="T13" fmla="*/ 0 h 828"/>
                  <a:gd name="T14" fmla="*/ 0 w 500"/>
                  <a:gd name="T15" fmla="*/ 0 h 828"/>
                  <a:gd name="T16" fmla="*/ 0 w 500"/>
                  <a:gd name="T17" fmla="*/ 0 h 828"/>
                  <a:gd name="T18" fmla="*/ 0 w 500"/>
                  <a:gd name="T19" fmla="*/ 0 h 828"/>
                  <a:gd name="T20" fmla="*/ 0 w 500"/>
                  <a:gd name="T21" fmla="*/ 0 h 828"/>
                  <a:gd name="T22" fmla="*/ 0 w 500"/>
                  <a:gd name="T23" fmla="*/ 0 h 828"/>
                  <a:gd name="T24" fmla="*/ 0 w 500"/>
                  <a:gd name="T25" fmla="*/ 0 h 828"/>
                  <a:gd name="T26" fmla="*/ 0 w 500"/>
                  <a:gd name="T27" fmla="*/ 0 h 828"/>
                  <a:gd name="T28" fmla="*/ 0 w 500"/>
                  <a:gd name="T29" fmla="*/ 0 h 828"/>
                  <a:gd name="T30" fmla="*/ 0 w 500"/>
                  <a:gd name="T31" fmla="*/ 0 h 828"/>
                  <a:gd name="T32" fmla="*/ 0 w 500"/>
                  <a:gd name="T33" fmla="*/ 0 h 828"/>
                  <a:gd name="T34" fmla="*/ 0 w 500"/>
                  <a:gd name="T35" fmla="*/ 0 h 828"/>
                  <a:gd name="T36" fmla="*/ 0 w 500"/>
                  <a:gd name="T37" fmla="*/ 0 h 828"/>
                  <a:gd name="T38" fmla="*/ 0 w 500"/>
                  <a:gd name="T39" fmla="*/ 0 h 828"/>
                  <a:gd name="T40" fmla="*/ 0 w 500"/>
                  <a:gd name="T41" fmla="*/ 0 h 828"/>
                  <a:gd name="T42" fmla="*/ 0 w 500"/>
                  <a:gd name="T43" fmla="*/ 0 h 828"/>
                  <a:gd name="T44" fmla="*/ 0 w 500"/>
                  <a:gd name="T45" fmla="*/ 0 h 828"/>
                  <a:gd name="T46" fmla="*/ 0 w 500"/>
                  <a:gd name="T47" fmla="*/ 0 h 828"/>
                  <a:gd name="T48" fmla="*/ 0 w 500"/>
                  <a:gd name="T49" fmla="*/ 0 h 828"/>
                  <a:gd name="T50" fmla="*/ 0 w 500"/>
                  <a:gd name="T51" fmla="*/ 0 h 828"/>
                  <a:gd name="T52" fmla="*/ 0 w 500"/>
                  <a:gd name="T53" fmla="*/ 0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1" name="Freeform 9"/>
              <p:cNvSpPr>
                <a:spLocks/>
              </p:cNvSpPr>
              <p:nvPr/>
            </p:nvSpPr>
            <p:spPr bwMode="auto">
              <a:xfrm flipH="1">
                <a:off x="325" y="3185"/>
                <a:ext cx="87" cy="352"/>
              </a:xfrm>
              <a:custGeom>
                <a:avLst/>
                <a:gdLst>
                  <a:gd name="T0" fmla="*/ 0 w 265"/>
                  <a:gd name="T1" fmla="*/ 0 h 895"/>
                  <a:gd name="T2" fmla="*/ 0 w 265"/>
                  <a:gd name="T3" fmla="*/ 0 h 895"/>
                  <a:gd name="T4" fmla="*/ 0 w 265"/>
                  <a:gd name="T5" fmla="*/ 0 h 895"/>
                  <a:gd name="T6" fmla="*/ 0 w 265"/>
                  <a:gd name="T7" fmla="*/ 0 h 895"/>
                  <a:gd name="T8" fmla="*/ 0 w 265"/>
                  <a:gd name="T9" fmla="*/ 0 h 895"/>
                  <a:gd name="T10" fmla="*/ 0 w 265"/>
                  <a:gd name="T11" fmla="*/ 0 h 895"/>
                  <a:gd name="T12" fmla="*/ 0 w 265"/>
                  <a:gd name="T13" fmla="*/ 0 h 895"/>
                  <a:gd name="T14" fmla="*/ 0 w 265"/>
                  <a:gd name="T15" fmla="*/ 0 h 895"/>
                  <a:gd name="T16" fmla="*/ 0 w 265"/>
                  <a:gd name="T17" fmla="*/ 0 h 895"/>
                  <a:gd name="T18" fmla="*/ 0 w 265"/>
                  <a:gd name="T19" fmla="*/ 0 h 895"/>
                  <a:gd name="T20" fmla="*/ 0 w 265"/>
                  <a:gd name="T21" fmla="*/ 0 h 895"/>
                  <a:gd name="T22" fmla="*/ 0 w 265"/>
                  <a:gd name="T23" fmla="*/ 0 h 895"/>
                  <a:gd name="T24" fmla="*/ 0 w 265"/>
                  <a:gd name="T25" fmla="*/ 0 h 895"/>
                  <a:gd name="T26" fmla="*/ 0 w 265"/>
                  <a:gd name="T27" fmla="*/ 0 h 895"/>
                  <a:gd name="T28" fmla="*/ 0 w 265"/>
                  <a:gd name="T29" fmla="*/ 0 h 895"/>
                  <a:gd name="T30" fmla="*/ 0 w 265"/>
                  <a:gd name="T31" fmla="*/ 0 h 895"/>
                  <a:gd name="T32" fmla="*/ 0 w 265"/>
                  <a:gd name="T33" fmla="*/ 0 h 895"/>
                  <a:gd name="T34" fmla="*/ 0 w 265"/>
                  <a:gd name="T35" fmla="*/ 0 h 895"/>
                  <a:gd name="T36" fmla="*/ 0 w 265"/>
                  <a:gd name="T37" fmla="*/ 0 h 895"/>
                  <a:gd name="T38" fmla="*/ 0 w 265"/>
                  <a:gd name="T39" fmla="*/ 0 h 895"/>
                  <a:gd name="T40" fmla="*/ 0 w 265"/>
                  <a:gd name="T41" fmla="*/ 0 h 895"/>
                  <a:gd name="T42" fmla="*/ 0 w 265"/>
                  <a:gd name="T43" fmla="*/ 0 h 895"/>
                  <a:gd name="T44" fmla="*/ 0 w 265"/>
                  <a:gd name="T45" fmla="*/ 0 h 895"/>
                  <a:gd name="T46" fmla="*/ 0 w 265"/>
                  <a:gd name="T47" fmla="*/ 0 h 895"/>
                  <a:gd name="T48" fmla="*/ 0 w 265"/>
                  <a:gd name="T49" fmla="*/ 0 h 895"/>
                  <a:gd name="T50" fmla="*/ 0 w 265"/>
                  <a:gd name="T51" fmla="*/ 0 h 895"/>
                  <a:gd name="T52" fmla="*/ 0 w 265"/>
                  <a:gd name="T53" fmla="*/ 0 h 895"/>
                  <a:gd name="T54" fmla="*/ 0 w 265"/>
                  <a:gd name="T55" fmla="*/ 0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2" name="Freeform 10"/>
              <p:cNvSpPr>
                <a:spLocks/>
              </p:cNvSpPr>
              <p:nvPr/>
            </p:nvSpPr>
            <p:spPr bwMode="auto">
              <a:xfrm flipH="1">
                <a:off x="308" y="3434"/>
                <a:ext cx="126" cy="456"/>
              </a:xfrm>
              <a:custGeom>
                <a:avLst/>
                <a:gdLst>
                  <a:gd name="T0" fmla="*/ 0 w 383"/>
                  <a:gd name="T1" fmla="*/ 0 h 1160"/>
                  <a:gd name="T2" fmla="*/ 0 w 383"/>
                  <a:gd name="T3" fmla="*/ 0 h 1160"/>
                  <a:gd name="T4" fmla="*/ 0 w 383"/>
                  <a:gd name="T5" fmla="*/ 0 h 1160"/>
                  <a:gd name="T6" fmla="*/ 0 w 383"/>
                  <a:gd name="T7" fmla="*/ 0 h 1160"/>
                  <a:gd name="T8" fmla="*/ 0 w 383"/>
                  <a:gd name="T9" fmla="*/ 0 h 1160"/>
                  <a:gd name="T10" fmla="*/ 0 w 383"/>
                  <a:gd name="T11" fmla="*/ 0 h 1160"/>
                  <a:gd name="T12" fmla="*/ 0 w 383"/>
                  <a:gd name="T13" fmla="*/ 0 h 1160"/>
                  <a:gd name="T14" fmla="*/ 0 w 383"/>
                  <a:gd name="T15" fmla="*/ 0 h 1160"/>
                  <a:gd name="T16" fmla="*/ 0 w 383"/>
                  <a:gd name="T17" fmla="*/ 1 h 1160"/>
                  <a:gd name="T18" fmla="*/ 0 w 383"/>
                  <a:gd name="T19" fmla="*/ 1 h 1160"/>
                  <a:gd name="T20" fmla="*/ 0 w 383"/>
                  <a:gd name="T21" fmla="*/ 1 h 1160"/>
                  <a:gd name="T22" fmla="*/ 0 w 383"/>
                  <a:gd name="T23" fmla="*/ 1 h 1160"/>
                  <a:gd name="T24" fmla="*/ 0 w 383"/>
                  <a:gd name="T25" fmla="*/ 1 h 1160"/>
                  <a:gd name="T26" fmla="*/ 0 w 383"/>
                  <a:gd name="T27" fmla="*/ 1 h 1160"/>
                  <a:gd name="T28" fmla="*/ 0 w 383"/>
                  <a:gd name="T29" fmla="*/ 1 h 1160"/>
                  <a:gd name="T30" fmla="*/ 0 w 383"/>
                  <a:gd name="T31" fmla="*/ 1 h 1160"/>
                  <a:gd name="T32" fmla="*/ 0 w 383"/>
                  <a:gd name="T33" fmla="*/ 1 h 1160"/>
                  <a:gd name="T34" fmla="*/ 0 w 383"/>
                  <a:gd name="T35" fmla="*/ 1 h 1160"/>
                  <a:gd name="T36" fmla="*/ 0 w 383"/>
                  <a:gd name="T37" fmla="*/ 1 h 1160"/>
                  <a:gd name="T38" fmla="*/ 0 w 383"/>
                  <a:gd name="T39" fmla="*/ 0 h 1160"/>
                  <a:gd name="T40" fmla="*/ 0 w 383"/>
                  <a:gd name="T41" fmla="*/ 0 h 1160"/>
                  <a:gd name="T42" fmla="*/ 0 w 383"/>
                  <a:gd name="T43" fmla="*/ 0 h 1160"/>
                  <a:gd name="T44" fmla="*/ 0 w 383"/>
                  <a:gd name="T45" fmla="*/ 0 h 1160"/>
                  <a:gd name="T46" fmla="*/ 0 w 383"/>
                  <a:gd name="T47" fmla="*/ 0 h 1160"/>
                  <a:gd name="T48" fmla="*/ 0 w 383"/>
                  <a:gd name="T49" fmla="*/ 0 h 1160"/>
                  <a:gd name="T50" fmla="*/ 0 w 383"/>
                  <a:gd name="T51" fmla="*/ 0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3" name="Freeform 11"/>
              <p:cNvSpPr>
                <a:spLocks/>
              </p:cNvSpPr>
              <p:nvPr/>
            </p:nvSpPr>
            <p:spPr bwMode="auto">
              <a:xfrm flipH="1">
                <a:off x="427" y="3432"/>
                <a:ext cx="152" cy="404"/>
              </a:xfrm>
              <a:custGeom>
                <a:avLst/>
                <a:gdLst>
                  <a:gd name="T0" fmla="*/ 0 w 461"/>
                  <a:gd name="T1" fmla="*/ 0 h 1027"/>
                  <a:gd name="T2" fmla="*/ 0 w 461"/>
                  <a:gd name="T3" fmla="*/ 0 h 1027"/>
                  <a:gd name="T4" fmla="*/ 0 w 461"/>
                  <a:gd name="T5" fmla="*/ 0 h 1027"/>
                  <a:gd name="T6" fmla="*/ 0 w 461"/>
                  <a:gd name="T7" fmla="*/ 0 h 1027"/>
                  <a:gd name="T8" fmla="*/ 0 w 461"/>
                  <a:gd name="T9" fmla="*/ 0 h 1027"/>
                  <a:gd name="T10" fmla="*/ 0 w 461"/>
                  <a:gd name="T11" fmla="*/ 0 h 1027"/>
                  <a:gd name="T12" fmla="*/ 0 w 461"/>
                  <a:gd name="T13" fmla="*/ 0 h 1027"/>
                  <a:gd name="T14" fmla="*/ 0 w 461"/>
                  <a:gd name="T15" fmla="*/ 0 h 1027"/>
                  <a:gd name="T16" fmla="*/ 0 w 461"/>
                  <a:gd name="T17" fmla="*/ 0 h 1027"/>
                  <a:gd name="T18" fmla="*/ 0 w 461"/>
                  <a:gd name="T19" fmla="*/ 1 h 1027"/>
                  <a:gd name="T20" fmla="*/ 0 w 461"/>
                  <a:gd name="T21" fmla="*/ 1 h 1027"/>
                  <a:gd name="T22" fmla="*/ 0 w 461"/>
                  <a:gd name="T23" fmla="*/ 1 h 1027"/>
                  <a:gd name="T24" fmla="*/ 0 w 461"/>
                  <a:gd name="T25" fmla="*/ 1 h 1027"/>
                  <a:gd name="T26" fmla="*/ 0 w 461"/>
                  <a:gd name="T27" fmla="*/ 1 h 1027"/>
                  <a:gd name="T28" fmla="*/ 0 w 461"/>
                  <a:gd name="T29" fmla="*/ 1 h 1027"/>
                  <a:gd name="T30" fmla="*/ 0 w 461"/>
                  <a:gd name="T31" fmla="*/ 1 h 1027"/>
                  <a:gd name="T32" fmla="*/ 0 w 461"/>
                  <a:gd name="T33" fmla="*/ 1 h 1027"/>
                  <a:gd name="T34" fmla="*/ 0 w 461"/>
                  <a:gd name="T35" fmla="*/ 1 h 1027"/>
                  <a:gd name="T36" fmla="*/ 0 w 461"/>
                  <a:gd name="T37" fmla="*/ 1 h 1027"/>
                  <a:gd name="T38" fmla="*/ 0 w 461"/>
                  <a:gd name="T39" fmla="*/ 1 h 1027"/>
                  <a:gd name="T40" fmla="*/ 0 w 461"/>
                  <a:gd name="T41" fmla="*/ 1 h 1027"/>
                  <a:gd name="T42" fmla="*/ 0 w 461"/>
                  <a:gd name="T43" fmla="*/ 0 h 1027"/>
                  <a:gd name="T44" fmla="*/ 0 w 461"/>
                  <a:gd name="T45" fmla="*/ 0 h 1027"/>
                  <a:gd name="T46" fmla="*/ 0 w 461"/>
                  <a:gd name="T47" fmla="*/ 0 h 1027"/>
                  <a:gd name="T48" fmla="*/ 0 w 461"/>
                  <a:gd name="T49" fmla="*/ 0 h 1027"/>
                  <a:gd name="T50" fmla="*/ 0 w 461"/>
                  <a:gd name="T51" fmla="*/ 0 h 1027"/>
                  <a:gd name="T52" fmla="*/ 0 w 461"/>
                  <a:gd name="T53" fmla="*/ 0 h 1027"/>
                  <a:gd name="T54" fmla="*/ 0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4" name="Freeform 12"/>
              <p:cNvSpPr>
                <a:spLocks/>
              </p:cNvSpPr>
              <p:nvPr/>
            </p:nvSpPr>
            <p:spPr bwMode="auto">
              <a:xfrm flipH="1">
                <a:off x="246" y="2891"/>
                <a:ext cx="273" cy="221"/>
              </a:xfrm>
              <a:custGeom>
                <a:avLst/>
                <a:gdLst>
                  <a:gd name="T0" fmla="*/ 0 w 827"/>
                  <a:gd name="T1" fmla="*/ 0 h 563"/>
                  <a:gd name="T2" fmla="*/ 0 w 827"/>
                  <a:gd name="T3" fmla="*/ 0 h 563"/>
                  <a:gd name="T4" fmla="*/ 0 w 827"/>
                  <a:gd name="T5" fmla="*/ 0 h 563"/>
                  <a:gd name="T6" fmla="*/ 0 w 827"/>
                  <a:gd name="T7" fmla="*/ 0 h 563"/>
                  <a:gd name="T8" fmla="*/ 0 w 827"/>
                  <a:gd name="T9" fmla="*/ 0 h 563"/>
                  <a:gd name="T10" fmla="*/ 0 w 827"/>
                  <a:gd name="T11" fmla="*/ 0 h 563"/>
                  <a:gd name="T12" fmla="*/ 0 w 827"/>
                  <a:gd name="T13" fmla="*/ 0 h 563"/>
                  <a:gd name="T14" fmla="*/ 0 w 827"/>
                  <a:gd name="T15" fmla="*/ 0 h 563"/>
                  <a:gd name="T16" fmla="*/ 0 w 827"/>
                  <a:gd name="T17" fmla="*/ 0 h 563"/>
                  <a:gd name="T18" fmla="*/ 0 w 827"/>
                  <a:gd name="T19" fmla="*/ 0 h 563"/>
                  <a:gd name="T20" fmla="*/ 0 w 827"/>
                  <a:gd name="T21" fmla="*/ 0 h 563"/>
                  <a:gd name="T22" fmla="*/ 0 w 827"/>
                  <a:gd name="T23" fmla="*/ 0 h 563"/>
                  <a:gd name="T24" fmla="*/ 0 w 827"/>
                  <a:gd name="T25" fmla="*/ 0 h 563"/>
                  <a:gd name="T26" fmla="*/ 0 w 827"/>
                  <a:gd name="T27" fmla="*/ 0 h 563"/>
                  <a:gd name="T28" fmla="*/ 0 w 827"/>
                  <a:gd name="T29" fmla="*/ 0 h 563"/>
                  <a:gd name="T30" fmla="*/ 0 w 827"/>
                  <a:gd name="T31" fmla="*/ 0 h 563"/>
                  <a:gd name="T32" fmla="*/ 0 w 827"/>
                  <a:gd name="T33" fmla="*/ 0 h 563"/>
                  <a:gd name="T34" fmla="*/ 0 w 827"/>
                  <a:gd name="T35" fmla="*/ 0 h 563"/>
                  <a:gd name="T36" fmla="*/ 0 w 827"/>
                  <a:gd name="T37" fmla="*/ 0 h 563"/>
                  <a:gd name="T38" fmla="*/ 0 w 827"/>
                  <a:gd name="T39" fmla="*/ 0 h 563"/>
                  <a:gd name="T40" fmla="*/ 0 w 827"/>
                  <a:gd name="T41" fmla="*/ 0 h 563"/>
                  <a:gd name="T42" fmla="*/ 0 w 827"/>
                  <a:gd name="T43" fmla="*/ 0 h 563"/>
                  <a:gd name="T44" fmla="*/ 0 w 827"/>
                  <a:gd name="T45" fmla="*/ 0 h 563"/>
                  <a:gd name="T46" fmla="*/ 0 w 827"/>
                  <a:gd name="T47" fmla="*/ 0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5" name="Freeform 13"/>
              <p:cNvSpPr>
                <a:spLocks/>
              </p:cNvSpPr>
              <p:nvPr/>
            </p:nvSpPr>
            <p:spPr bwMode="auto">
              <a:xfrm flipH="1">
                <a:off x="240" y="2880"/>
                <a:ext cx="283" cy="238"/>
              </a:xfrm>
              <a:custGeom>
                <a:avLst/>
                <a:gdLst>
                  <a:gd name="T0" fmla="*/ 0 w 856"/>
                  <a:gd name="T1" fmla="*/ 0 h 606"/>
                  <a:gd name="T2" fmla="*/ 0 w 856"/>
                  <a:gd name="T3" fmla="*/ 0 h 606"/>
                  <a:gd name="T4" fmla="*/ 0 w 856"/>
                  <a:gd name="T5" fmla="*/ 0 h 606"/>
                  <a:gd name="T6" fmla="*/ 0 w 856"/>
                  <a:gd name="T7" fmla="*/ 0 h 606"/>
                  <a:gd name="T8" fmla="*/ 0 w 856"/>
                  <a:gd name="T9" fmla="*/ 0 h 606"/>
                  <a:gd name="T10" fmla="*/ 0 w 856"/>
                  <a:gd name="T11" fmla="*/ 0 h 606"/>
                  <a:gd name="T12" fmla="*/ 0 w 856"/>
                  <a:gd name="T13" fmla="*/ 0 h 606"/>
                  <a:gd name="T14" fmla="*/ 0 w 856"/>
                  <a:gd name="T15" fmla="*/ 0 h 606"/>
                  <a:gd name="T16" fmla="*/ 0 w 856"/>
                  <a:gd name="T17" fmla="*/ 0 h 606"/>
                  <a:gd name="T18" fmla="*/ 0 w 856"/>
                  <a:gd name="T19" fmla="*/ 0 h 606"/>
                  <a:gd name="T20" fmla="*/ 0 w 856"/>
                  <a:gd name="T21" fmla="*/ 0 h 606"/>
                  <a:gd name="T22" fmla="*/ 0 w 856"/>
                  <a:gd name="T23" fmla="*/ 0 h 606"/>
                  <a:gd name="T24" fmla="*/ 0 w 856"/>
                  <a:gd name="T25" fmla="*/ 0 h 606"/>
                  <a:gd name="T26" fmla="*/ 0 w 856"/>
                  <a:gd name="T27" fmla="*/ 0 h 606"/>
                  <a:gd name="T28" fmla="*/ 0 w 856"/>
                  <a:gd name="T29" fmla="*/ 0 h 606"/>
                  <a:gd name="T30" fmla="*/ 0 w 856"/>
                  <a:gd name="T31" fmla="*/ 0 h 606"/>
                  <a:gd name="T32" fmla="*/ 0 w 856"/>
                  <a:gd name="T33" fmla="*/ 0 h 606"/>
                  <a:gd name="T34" fmla="*/ 0 w 856"/>
                  <a:gd name="T35" fmla="*/ 0 h 606"/>
                  <a:gd name="T36" fmla="*/ 0 w 856"/>
                  <a:gd name="T37" fmla="*/ 0 h 606"/>
                  <a:gd name="T38" fmla="*/ 0 w 856"/>
                  <a:gd name="T39" fmla="*/ 0 h 606"/>
                  <a:gd name="T40" fmla="*/ 0 w 856"/>
                  <a:gd name="T41" fmla="*/ 0 h 606"/>
                  <a:gd name="T42" fmla="*/ 0 w 856"/>
                  <a:gd name="T43" fmla="*/ 0 h 606"/>
                  <a:gd name="T44" fmla="*/ 0 w 856"/>
                  <a:gd name="T45" fmla="*/ 0 h 606"/>
                  <a:gd name="T46" fmla="*/ 0 w 856"/>
                  <a:gd name="T47" fmla="*/ 0 h 606"/>
                  <a:gd name="T48" fmla="*/ 0 w 856"/>
                  <a:gd name="T49" fmla="*/ 0 h 606"/>
                  <a:gd name="T50" fmla="*/ 0 w 856"/>
                  <a:gd name="T51" fmla="*/ 0 h 606"/>
                  <a:gd name="T52" fmla="*/ 0 w 856"/>
                  <a:gd name="T53" fmla="*/ 0 h 606"/>
                  <a:gd name="T54" fmla="*/ 0 w 856"/>
                  <a:gd name="T55" fmla="*/ 0 h 606"/>
                  <a:gd name="T56" fmla="*/ 0 w 856"/>
                  <a:gd name="T57" fmla="*/ 0 h 606"/>
                  <a:gd name="T58" fmla="*/ 0 w 856"/>
                  <a:gd name="T59" fmla="*/ 0 h 606"/>
                  <a:gd name="T60" fmla="*/ 0 w 856"/>
                  <a:gd name="T61" fmla="*/ 0 h 606"/>
                  <a:gd name="T62" fmla="*/ 0 w 856"/>
                  <a:gd name="T63" fmla="*/ 0 h 606"/>
                  <a:gd name="T64" fmla="*/ 0 w 856"/>
                  <a:gd name="T65" fmla="*/ 0 h 606"/>
                  <a:gd name="T66" fmla="*/ 0 w 856"/>
                  <a:gd name="T67" fmla="*/ 0 h 606"/>
                  <a:gd name="T68" fmla="*/ 0 w 856"/>
                  <a:gd name="T69" fmla="*/ 0 h 606"/>
                  <a:gd name="T70" fmla="*/ 0 w 856"/>
                  <a:gd name="T71" fmla="*/ 0 h 606"/>
                  <a:gd name="T72" fmla="*/ 0 w 856"/>
                  <a:gd name="T73" fmla="*/ 0 h 606"/>
                  <a:gd name="T74" fmla="*/ 0 w 856"/>
                  <a:gd name="T75" fmla="*/ 0 h 606"/>
                  <a:gd name="T76" fmla="*/ 0 w 856"/>
                  <a:gd name="T77" fmla="*/ 0 h 606"/>
                  <a:gd name="T78" fmla="*/ 0 w 856"/>
                  <a:gd name="T79" fmla="*/ 0 h 606"/>
                  <a:gd name="T80" fmla="*/ 0 w 856"/>
                  <a:gd name="T81" fmla="*/ 0 h 606"/>
                  <a:gd name="T82" fmla="*/ 0 w 856"/>
                  <a:gd name="T83" fmla="*/ 0 h 606"/>
                  <a:gd name="T84" fmla="*/ 0 w 856"/>
                  <a:gd name="T85" fmla="*/ 0 h 606"/>
                  <a:gd name="T86" fmla="*/ 0 w 856"/>
                  <a:gd name="T87" fmla="*/ 0 h 606"/>
                  <a:gd name="T88" fmla="*/ 0 w 856"/>
                  <a:gd name="T89" fmla="*/ 0 h 606"/>
                  <a:gd name="T90" fmla="*/ 0 w 856"/>
                  <a:gd name="T91" fmla="*/ 0 h 606"/>
                  <a:gd name="T92" fmla="*/ 0 w 856"/>
                  <a:gd name="T93" fmla="*/ 0 h 606"/>
                  <a:gd name="T94" fmla="*/ 0 w 856"/>
                  <a:gd name="T95" fmla="*/ 0 h 606"/>
                  <a:gd name="T96" fmla="*/ 0 w 856"/>
                  <a:gd name="T97" fmla="*/ 0 h 606"/>
                  <a:gd name="T98" fmla="*/ 0 w 856"/>
                  <a:gd name="T99" fmla="*/ 0 h 606"/>
                  <a:gd name="T100" fmla="*/ 0 w 856"/>
                  <a:gd name="T101" fmla="*/ 0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6" name="Oval 14"/>
              <p:cNvSpPr>
                <a:spLocks noChangeArrowheads="1"/>
              </p:cNvSpPr>
              <p:nvPr/>
            </p:nvSpPr>
            <p:spPr bwMode="auto">
              <a:xfrm rot="4286940" flipH="1">
                <a:off x="413" y="3029"/>
                <a:ext cx="55" cy="16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7" name="Oval 15"/>
              <p:cNvSpPr>
                <a:spLocks noChangeArrowheads="1"/>
              </p:cNvSpPr>
              <p:nvPr/>
            </p:nvSpPr>
            <p:spPr bwMode="auto">
              <a:xfrm rot="4286940" flipH="1">
                <a:off x="429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8" name="Oval 16"/>
              <p:cNvSpPr>
                <a:spLocks noChangeArrowheads="1"/>
              </p:cNvSpPr>
              <p:nvPr/>
            </p:nvSpPr>
            <p:spPr bwMode="auto">
              <a:xfrm rot="4286940" flipH="1">
                <a:off x="430" y="3028"/>
                <a:ext cx="55" cy="17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699" name="Oval 17"/>
              <p:cNvSpPr>
                <a:spLocks noChangeArrowheads="1"/>
              </p:cNvSpPr>
              <p:nvPr/>
            </p:nvSpPr>
            <p:spPr bwMode="auto">
              <a:xfrm rot="4286940" flipH="1">
                <a:off x="445" y="3038"/>
                <a:ext cx="32" cy="6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700" name="Oval 18"/>
              <p:cNvSpPr>
                <a:spLocks noChangeArrowheads="1"/>
              </p:cNvSpPr>
              <p:nvPr/>
            </p:nvSpPr>
            <p:spPr bwMode="auto">
              <a:xfrm flipH="1">
                <a:off x="433" y="3106"/>
                <a:ext cx="66" cy="3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1701" name="Oval 19"/>
              <p:cNvSpPr>
                <a:spLocks noChangeArrowheads="1"/>
              </p:cNvSpPr>
              <p:nvPr/>
            </p:nvSpPr>
            <p:spPr bwMode="auto">
              <a:xfrm>
                <a:off x="432" y="3264"/>
                <a:ext cx="96" cy="96"/>
              </a:xfrm>
              <a:prstGeom prst="ellipse">
                <a:avLst/>
              </a:prstGeom>
              <a:solidFill>
                <a:srgbClr val="00FFFF"/>
              </a:solidFill>
              <a:ln w="38100">
                <a:solidFill>
                  <a:srgbClr val="00FFFF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5018" name="AutoShape 42"/>
          <p:cNvSpPr>
            <a:spLocks noChangeArrowheads="1"/>
          </p:cNvSpPr>
          <p:nvPr/>
        </p:nvSpPr>
        <p:spPr bwMode="auto">
          <a:xfrm>
            <a:off x="3429000" y="3276600"/>
            <a:ext cx="4953000" cy="1752600"/>
          </a:xfrm>
          <a:prstGeom prst="wedgeRectCallout">
            <a:avLst>
              <a:gd name="adj1" fmla="val -61537"/>
              <a:gd name="adj2" fmla="val 79167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Before anyone asks me,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will find my best path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remember it.</a:t>
            </a:r>
          </a:p>
        </p:txBody>
      </p:sp>
      <p:sp>
        <p:nvSpPr>
          <p:cNvPr id="22" name="Rectangle 20">
            <a:extLst>
              <a:ext uri="{FF2B5EF4-FFF2-40B4-BE49-F238E27FC236}">
                <a16:creationId xmlns:a16="http://schemas.microsoft.com/office/drawing/2014/main" id="{10929F43-E07F-4FCB-9561-41CB62CCDD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2854219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50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5018" grpId="0" animBg="1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267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" name="Rectangle 2">
            <a:extLst>
              <a:ext uri="{FF2B5EF4-FFF2-40B4-BE49-F238E27FC236}">
                <a16:creationId xmlns:a16="http://schemas.microsoft.com/office/drawing/2014/main" id="{7864BCF6-15DB-4AB6-9292-BCB332A69A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30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3600" dirty="0">
                <a:solidFill>
                  <a:schemeClr val="tx2"/>
                </a:solidFill>
              </a:rPr>
              <a:t>vs Dijkstra’s Algorithm</a:t>
            </a:r>
          </a:p>
        </p:txBody>
      </p:sp>
      <p:sp>
        <p:nvSpPr>
          <p:cNvPr id="39" name="Rectangle 57">
            <a:extLst>
              <a:ext uri="{FF2B5EF4-FFF2-40B4-BE49-F238E27FC236}">
                <a16:creationId xmlns:a16="http://schemas.microsoft.com/office/drawing/2014/main" id="{F8EB5138-875B-4370-BB78-63030186BD36}"/>
              </a:ext>
            </a:extLst>
          </p:cNvPr>
          <p:cNvSpPr txBox="1">
            <a:spLocks noChangeArrowheads="1"/>
          </p:cNvSpPr>
          <p:nvPr/>
        </p:nvSpPr>
        <p:spPr>
          <a:xfrm>
            <a:off x="-164205" y="0"/>
            <a:ext cx="9462766" cy="76807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  <p:sp>
        <p:nvSpPr>
          <p:cNvPr id="38" name="Freeform 22">
            <a:extLst>
              <a:ext uri="{FF2B5EF4-FFF2-40B4-BE49-F238E27FC236}">
                <a16:creationId xmlns:a16="http://schemas.microsoft.com/office/drawing/2014/main" id="{EEF03439-079D-4D54-A01E-284A5F8C64D3}"/>
              </a:ext>
            </a:extLst>
          </p:cNvPr>
          <p:cNvSpPr>
            <a:spLocks/>
          </p:cNvSpPr>
          <p:nvPr/>
        </p:nvSpPr>
        <p:spPr bwMode="auto">
          <a:xfrm>
            <a:off x="7518400" y="3479799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0" name="Text Box 23">
            <a:extLst>
              <a:ext uri="{FF2B5EF4-FFF2-40B4-BE49-F238E27FC236}">
                <a16:creationId xmlns:a16="http://schemas.microsoft.com/office/drawing/2014/main" id="{ACDD541E-C6A4-4E74-A249-1F09574432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1257" y="1172028"/>
            <a:ext cx="4310743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Dijkstra’s algorithm: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Handles cycles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Can’t find max weighted path </a:t>
            </a:r>
          </a:p>
          <a:p>
            <a:pPr eaLnBrk="1" hangingPunct="1"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  Is NP-complete,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     i.e. no fast alg likely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N</a:t>
            </a:r>
            <a:r>
              <a:rPr kumimoji="0" lang="en-US" altLang="en-US" sz="2400" b="0" i="0" u="none" strike="noStrike" kern="1200" cap="none" spc="0" normalizeH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allow neg </a:t>
            </a:r>
            <a:r>
              <a:rPr lang="en-US" altLang="en-US" sz="2400" dirty="0">
                <a:solidFill>
                  <a:srgbClr val="FFFFFF"/>
                </a:solidFill>
              </a:rPr>
              <a:t>weights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Could be product of edge weights</a:t>
            </a:r>
            <a:endParaRPr lang="en-US" altLang="en-US" sz="2400" baseline="0" dirty="0">
              <a:solidFill>
                <a:srgbClr val="FFFFFF"/>
              </a:solidFill>
            </a:endParaRPr>
          </a:p>
          <a:p>
            <a:pPr marL="342900" indent="-342900" eaLnBrk="1" hangingPunct="1"/>
            <a:r>
              <a:rPr lang="en-US" altLang="en-US" sz="2400" dirty="0">
                <a:solidFill>
                  <a:srgbClr val="FFC000"/>
                </a:solidFill>
              </a:rPr>
              <a:t>Time =  O(# edges </a:t>
            </a:r>
            <a:r>
              <a:rPr lang="en-US" altLang="en-US" sz="2400" dirty="0">
                <a:solidFill>
                  <a:srgbClr val="FF0000"/>
                </a:solidFill>
              </a:rPr>
              <a:t>log n</a:t>
            </a:r>
            <a:r>
              <a:rPr lang="en-US" altLang="en-US" sz="2400" dirty="0">
                <a:solidFill>
                  <a:srgbClr val="FFC000"/>
                </a:solidFill>
              </a:rPr>
              <a:t>)</a:t>
            </a:r>
          </a:p>
        </p:txBody>
      </p:sp>
      <p:sp>
        <p:nvSpPr>
          <p:cNvPr id="41" name="Text Box 23">
            <a:extLst>
              <a:ext uri="{FF2B5EF4-FFF2-40B4-BE49-F238E27FC236}">
                <a16:creationId xmlns:a16="http://schemas.microsoft.com/office/drawing/2014/main" id="{0BF794DA-0378-4E1B-A398-859D84EA52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05554" y="4466772"/>
            <a:ext cx="14302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# nodes</a:t>
            </a:r>
            <a:r>
              <a:rPr lang="en-US" altLang="en-US" sz="2000" dirty="0">
                <a:solidFill>
                  <a:srgbClr val="FFC000"/>
                </a:solidFill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42" name="Text Box 23">
            <a:extLst>
              <a:ext uri="{FF2B5EF4-FFF2-40B4-BE49-F238E27FC236}">
                <a16:creationId xmlns:a16="http://schemas.microsoft.com/office/drawing/2014/main" id="{C405BF38-34BA-4919-ABCE-B97FD9EB2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4862" y="4468887"/>
            <a:ext cx="21916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degree of node )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51" name="Freeform 22">
            <a:extLst>
              <a:ext uri="{FF2B5EF4-FFF2-40B4-BE49-F238E27FC236}">
                <a16:creationId xmlns:a16="http://schemas.microsoft.com/office/drawing/2014/main" id="{7116EECD-26A9-4623-8652-FF6D2BD29EB0}"/>
              </a:ext>
            </a:extLst>
          </p:cNvPr>
          <p:cNvSpPr>
            <a:spLocks/>
          </p:cNvSpPr>
          <p:nvPr/>
        </p:nvSpPr>
        <p:spPr bwMode="auto">
          <a:xfrm>
            <a:off x="6553211" y="3472586"/>
            <a:ext cx="1063238" cy="309154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42 w 10000"/>
              <a:gd name="connsiteY0" fmla="*/ 0 h 9857"/>
              <a:gd name="connsiteX1" fmla="*/ 8077 w 10000"/>
              <a:gd name="connsiteY1" fmla="*/ 1857 h 9857"/>
              <a:gd name="connsiteX2" fmla="*/ 4615 w 10000"/>
              <a:gd name="connsiteY2" fmla="*/ 4607 h 9857"/>
              <a:gd name="connsiteX3" fmla="*/ 10000 w 10000"/>
              <a:gd name="connsiteY3" fmla="*/ 7409 h 9857"/>
              <a:gd name="connsiteX4" fmla="*/ 0 w 10000"/>
              <a:gd name="connsiteY4" fmla="*/ 9857 h 9857"/>
              <a:gd name="connsiteX0" fmla="*/ 5742 w 10000"/>
              <a:gd name="connsiteY0" fmla="*/ 0 h 10000"/>
              <a:gd name="connsiteX1" fmla="*/ 4780 w 10000"/>
              <a:gd name="connsiteY1" fmla="*/ 2174 h 10000"/>
              <a:gd name="connsiteX2" fmla="*/ 4615 w 10000"/>
              <a:gd name="connsiteY2" fmla="*/ 4674 h 10000"/>
              <a:gd name="connsiteX3" fmla="*/ 10000 w 10000"/>
              <a:gd name="connsiteY3" fmla="*/ 7516 h 10000"/>
              <a:gd name="connsiteX4" fmla="*/ 0 w 10000"/>
              <a:gd name="connsiteY4" fmla="*/ 10000 h 10000"/>
              <a:gd name="connsiteX0" fmla="*/ 5742 w 10000"/>
              <a:gd name="connsiteY0" fmla="*/ 0 h 10000"/>
              <a:gd name="connsiteX1" fmla="*/ 4780 w 10000"/>
              <a:gd name="connsiteY1" fmla="*/ 2174 h 10000"/>
              <a:gd name="connsiteX2" fmla="*/ 1318 w 10000"/>
              <a:gd name="connsiteY2" fmla="*/ 5109 h 10000"/>
              <a:gd name="connsiteX3" fmla="*/ 10000 w 10000"/>
              <a:gd name="connsiteY3" fmla="*/ 7516 h 10000"/>
              <a:gd name="connsiteX4" fmla="*/ 0 w 10000"/>
              <a:gd name="connsiteY4" fmla="*/ 10000 h 10000"/>
              <a:gd name="connsiteX0" fmla="*/ 4424 w 8682"/>
              <a:gd name="connsiteY0" fmla="*/ 0 h 10290"/>
              <a:gd name="connsiteX1" fmla="*/ 3462 w 8682"/>
              <a:gd name="connsiteY1" fmla="*/ 2174 h 10290"/>
              <a:gd name="connsiteX2" fmla="*/ 0 w 8682"/>
              <a:gd name="connsiteY2" fmla="*/ 5109 h 10290"/>
              <a:gd name="connsiteX3" fmla="*/ 8682 w 8682"/>
              <a:gd name="connsiteY3" fmla="*/ 7516 h 10290"/>
              <a:gd name="connsiteX4" fmla="*/ 3517 w 8682"/>
              <a:gd name="connsiteY4" fmla="*/ 10290 h 10290"/>
              <a:gd name="connsiteX0" fmla="*/ 9272 w 9272"/>
              <a:gd name="connsiteY0" fmla="*/ 0 h 10000"/>
              <a:gd name="connsiteX1" fmla="*/ 8164 w 9272"/>
              <a:gd name="connsiteY1" fmla="*/ 2113 h 10000"/>
              <a:gd name="connsiteX2" fmla="*/ 4176 w 9272"/>
              <a:gd name="connsiteY2" fmla="*/ 4965 h 10000"/>
              <a:gd name="connsiteX3" fmla="*/ 0 w 9272"/>
              <a:gd name="connsiteY3" fmla="*/ 7163 h 10000"/>
              <a:gd name="connsiteX4" fmla="*/ 8227 w 9272"/>
              <a:gd name="connsiteY4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72" h="10000">
                <a:moveTo>
                  <a:pt x="9272" y="0"/>
                </a:moveTo>
                <a:lnTo>
                  <a:pt x="8164" y="2113"/>
                </a:lnTo>
                <a:lnTo>
                  <a:pt x="4176" y="4965"/>
                </a:lnTo>
                <a:lnTo>
                  <a:pt x="0" y="7163"/>
                </a:lnTo>
                <a:lnTo>
                  <a:pt x="8227" y="10000"/>
                </a:lnTo>
              </a:path>
            </a:pathLst>
          </a:custGeom>
          <a:noFill/>
          <a:ln w="38100" cap="flat" cmpd="sng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75F8A79C-0FBD-49C0-913A-7DDFC0806ED5}"/>
              </a:ext>
            </a:extLst>
          </p:cNvPr>
          <p:cNvSpPr/>
          <p:nvPr/>
        </p:nvSpPr>
        <p:spPr>
          <a:xfrm>
            <a:off x="6335670" y="5022724"/>
            <a:ext cx="377026" cy="369332"/>
          </a:xfrm>
          <a:prstGeom prst="rect">
            <a:avLst/>
          </a:prstGeom>
          <a:solidFill>
            <a:srgbClr val="FFFFFF"/>
          </a:solidFill>
        </p:spPr>
        <p:txBody>
          <a:bodyPr wrap="none">
            <a:spAutoFit/>
          </a:bodyPr>
          <a:lstStyle/>
          <a:p>
            <a:r>
              <a:rPr lang="en-US" altLang="en-US" sz="1800" dirty="0">
                <a:solidFill>
                  <a:schemeClr val="bg2"/>
                </a:solidFill>
              </a:rPr>
              <a:t>-2</a:t>
            </a:r>
            <a:endParaRPr lang="en-US" sz="1800" dirty="0">
              <a:solidFill>
                <a:schemeClr val="bg2"/>
              </a:solidFill>
            </a:endParaRPr>
          </a:p>
        </p:txBody>
      </p:sp>
      <p:sp>
        <p:nvSpPr>
          <p:cNvPr id="52" name="Text Box 23">
            <a:extLst>
              <a:ext uri="{FF2B5EF4-FFF2-40B4-BE49-F238E27FC236}">
                <a16:creationId xmlns:a16="http://schemas.microsoft.com/office/drawing/2014/main" id="{17FFC455-6C0B-459A-B9D0-BFA632498C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29632" y="1172028"/>
            <a:ext cx="4505401" cy="378565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Dynamic Programming Algorithm:</a:t>
            </a:r>
          </a:p>
          <a:p>
            <a:pPr marL="342900" indent="-342900" eaLnBrk="1" hangingPunct="1"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Handles only </a:t>
            </a:r>
            <a:r>
              <a:rPr lang="en-US" altLang="en-US" sz="2400" dirty="0">
                <a:solidFill>
                  <a:srgbClr val="FFFF00"/>
                </a:solidFill>
              </a:rPr>
              <a:t>leveled</a:t>
            </a:r>
            <a:r>
              <a:rPr lang="en-US" altLang="en-US" sz="2400" dirty="0">
                <a:solidFill>
                  <a:srgbClr val="FFFFFF"/>
                </a:solidFill>
              </a:rPr>
              <a:t> graphs.  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Can</a:t>
            </a:r>
          </a:p>
          <a:p>
            <a:pPr eaLnBrk="1" hangingPunct="1">
              <a:buNone/>
            </a:pPr>
            <a:r>
              <a:rPr lang="en-US" altLang="en-US" sz="1600" dirty="0">
                <a:solidFill>
                  <a:srgbClr val="FFFFFF"/>
                </a:solidFill>
              </a:rPr>
              <a:t>    </a:t>
            </a:r>
          </a:p>
          <a:p>
            <a:pPr eaLnBrk="1" hangingPunct="1">
              <a:buNone/>
            </a:pPr>
            <a:endParaRPr lang="en-US" altLang="en-US" sz="1600" dirty="0">
              <a:solidFill>
                <a:srgbClr val="FFFFFF"/>
              </a:solidFill>
            </a:endParaRPr>
          </a:p>
          <a:p>
            <a:pPr eaLnBrk="1" hangingPunct="1">
              <a:buNone/>
            </a:pPr>
            <a:endParaRPr lang="en-US" altLang="en-US" sz="1600" dirty="0">
              <a:solidFill>
                <a:srgbClr val="FFFFFF"/>
              </a:solidFill>
            </a:endParaRP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Does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Same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FFFF"/>
                </a:solidFill>
              </a:rPr>
              <a:t>Simpler to code</a:t>
            </a:r>
          </a:p>
          <a:p>
            <a:pPr marL="342900" indent="-342900" eaLnBrk="1" hangingPunct="1"/>
            <a:r>
              <a:rPr lang="en-US" altLang="en-US" sz="2400" dirty="0">
                <a:solidFill>
                  <a:srgbClr val="FFC000"/>
                </a:solidFill>
              </a:rPr>
              <a:t>Time =  O(# edges)</a:t>
            </a:r>
          </a:p>
          <a:p>
            <a:pPr lvl="0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         =  O(</a:t>
            </a:r>
          </a:p>
        </p:txBody>
      </p:sp>
    </p:spTree>
    <p:extLst>
      <p:ext uri="{BB962C8B-B14F-4D97-AF65-F5344CB8AC3E}">
        <p14:creationId xmlns:p14="http://schemas.microsoft.com/office/powerpoint/2010/main" val="4288738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2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4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40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5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52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 animBg="1"/>
      <p:bldP spid="38" grpId="1" animBg="1"/>
      <p:bldP spid="41" grpId="0"/>
      <p:bldP spid="42" grpId="0"/>
      <p:bldP spid="51" grpId="0" animBg="1"/>
      <p:bldP spid="51" grpId="1" animBg="1"/>
      <p:bldP spid="3" grpId="0" animBg="1"/>
      <p:bldP spid="3" grpId="1" animBg="1"/>
    </p:bldLst>
  </p:timing>
</p:sld>
</file>

<file path=ppt/slides/slide3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270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2707" name="Rectangle 20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grpSp>
        <p:nvGrpSpPr>
          <p:cNvPr id="72708" name="Group 22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2714" name="Group 23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2718" name="Freeform 24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19" name="Freeform 25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20" name="Freeform 26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21" name="Freeform 27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22" name="Freeform 28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23" name="Freeform 29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2715" name="Group 30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2716" name="Freeform 31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2717" name="Freeform 32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8081" name="Text Box 33"/>
          <p:cNvSpPr txBox="1">
            <a:spLocks noChangeArrowheads="1"/>
          </p:cNvSpPr>
          <p:nvPr/>
        </p:nvSpPr>
        <p:spPr bwMode="auto">
          <a:xfrm>
            <a:off x="1736725" y="1085850"/>
            <a:ext cx="67357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what sub-instance need to be solved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</a:t>
            </a:r>
          </a:p>
        </p:txBody>
      </p:sp>
      <p:sp>
        <p:nvSpPr>
          <p:cNvPr id="1538082" name="Text Box 34"/>
          <p:cNvSpPr txBox="1">
            <a:spLocks noChangeArrowheads="1"/>
          </p:cNvSpPr>
          <p:nvPr/>
        </p:nvSpPr>
        <p:spPr bwMode="auto">
          <a:xfrm>
            <a:off x="2438400" y="1554163"/>
            <a:ext cx="27352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which order?</a:t>
            </a:r>
          </a:p>
        </p:txBody>
      </p:sp>
      <p:sp>
        <p:nvSpPr>
          <p:cNvPr id="1538083" name="Rectangle 35"/>
          <p:cNvSpPr>
            <a:spLocks noChangeArrowheads="1"/>
          </p:cNvSpPr>
          <p:nvPr/>
        </p:nvSpPr>
        <p:spPr bwMode="auto">
          <a:xfrm>
            <a:off x="3657600" y="2897188"/>
            <a:ext cx="4572000" cy="3321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Imagine running the recursive algorithm on it.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endParaRPr kumimoji="0" lang="en-US" altLang="en-US" sz="20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Determine the complete set of sub-Instances ever given to you, your friends, their friends, …</a:t>
            </a:r>
          </a:p>
        </p:txBody>
      </p:sp>
      <p:sp>
        <p:nvSpPr>
          <p:cNvPr id="1538084" name="Rectangle 36"/>
          <p:cNvSpPr>
            <a:spLocks noChangeArrowheads="1"/>
          </p:cNvSpPr>
          <p:nvPr/>
        </p:nvSpPr>
        <p:spPr bwMode="auto">
          <a:xfrm>
            <a:off x="1744663" y="2286000"/>
            <a:ext cx="34369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</p:txBody>
      </p:sp>
      <p:sp>
        <p:nvSpPr>
          <p:cNvPr id="1538085" name="Rectangle 37"/>
          <p:cNvSpPr>
            <a:spLocks noChangeArrowheads="1"/>
          </p:cNvSpPr>
          <p:nvPr/>
        </p:nvSpPr>
        <p:spPr bwMode="auto">
          <a:xfrm>
            <a:off x="457200" y="2971800"/>
            <a:ext cx="2819400" cy="3505200"/>
          </a:xfrm>
          <a:prstGeom prst="rect">
            <a:avLst/>
          </a:prstGeom>
          <a:noFill/>
          <a:ln w="41275">
            <a:solidFill>
              <a:schemeClr val="accent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82156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80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7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27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38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80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380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3808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8081" grpId="0"/>
      <p:bldP spid="1538082" grpId="0"/>
      <p:bldP spid="1538084" grpId="0"/>
      <p:bldP spid="1538085" grpId="0" animBg="1"/>
      <p:bldP spid="1538085" grpId="1" animBg="1"/>
    </p:bldLst>
  </p:timing>
</p:sld>
</file>

<file path=ppt/slides/slide3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73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731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378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378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8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8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8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8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9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378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378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8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9087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1539093" name="Rectangle 21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39096" name="Text Box 24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1539119" name="Rectangle 47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21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39120" name="Text Box 48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grpSp>
        <p:nvGrpSpPr>
          <p:cNvPr id="5" name="Group 83"/>
          <p:cNvGrpSpPr>
            <a:grpSpLocks/>
          </p:cNvGrpSpPr>
          <p:nvPr/>
        </p:nvGrpSpPr>
        <p:grpSpPr bwMode="auto">
          <a:xfrm>
            <a:off x="1493838" y="5334000"/>
            <a:ext cx="1027112" cy="914400"/>
            <a:chOff x="941" y="3360"/>
            <a:chExt cx="647" cy="576"/>
          </a:xfrm>
        </p:grpSpPr>
        <p:sp>
          <p:nvSpPr>
            <p:cNvPr id="73764" name="Freeform 29"/>
            <p:cNvSpPr>
              <a:spLocks/>
            </p:cNvSpPr>
            <p:nvPr/>
          </p:nvSpPr>
          <p:spPr bwMode="auto">
            <a:xfrm>
              <a:off x="941" y="3408"/>
              <a:ext cx="240" cy="480"/>
            </a:xfrm>
            <a:custGeom>
              <a:avLst/>
              <a:gdLst>
                <a:gd name="T0" fmla="*/ 20 w 344"/>
                <a:gd name="T1" fmla="*/ 0 h 1872"/>
                <a:gd name="T2" fmla="*/ 1 w 344"/>
                <a:gd name="T3" fmla="*/ 0 h 1872"/>
                <a:gd name="T4" fmla="*/ 17 w 344"/>
                <a:gd name="T5" fmla="*/ 0 h 1872"/>
                <a:gd name="T6" fmla="*/ 14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3765" name="Group 67"/>
            <p:cNvGrpSpPr>
              <a:grpSpLocks/>
            </p:cNvGrpSpPr>
            <p:nvPr/>
          </p:nvGrpSpPr>
          <p:grpSpPr bwMode="auto">
            <a:xfrm flipH="1">
              <a:off x="1248" y="3360"/>
              <a:ext cx="340" cy="576"/>
              <a:chOff x="3309" y="2976"/>
              <a:chExt cx="484" cy="1010"/>
            </a:xfrm>
          </p:grpSpPr>
          <p:sp>
            <p:nvSpPr>
              <p:cNvPr id="73766" name="Freeform 6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3767" name="Group 6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3768" name="Freeform 7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69" name="Freeform 7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0" name="Freeform 7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1" name="Freeform 7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2" name="Freeform 7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3" name="Freeform 7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4" name="Freeform 7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5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6" name="Oval 7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7" name="Oval 7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8" name="Oval 8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79" name="Oval 8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80" name="Oval 8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" name="Group 128"/>
          <p:cNvGrpSpPr>
            <a:grpSpLocks/>
          </p:cNvGrpSpPr>
          <p:nvPr/>
        </p:nvGrpSpPr>
        <p:grpSpPr bwMode="auto">
          <a:xfrm>
            <a:off x="1785938" y="3505200"/>
            <a:ext cx="2481262" cy="2678113"/>
            <a:chOff x="1125" y="2208"/>
            <a:chExt cx="1563" cy="1687"/>
          </a:xfrm>
        </p:grpSpPr>
        <p:grpSp>
          <p:nvGrpSpPr>
            <p:cNvPr id="73741" name="Group 127"/>
            <p:cNvGrpSpPr>
              <a:grpSpLocks/>
            </p:cNvGrpSpPr>
            <p:nvPr/>
          </p:nvGrpSpPr>
          <p:grpSpPr bwMode="auto">
            <a:xfrm>
              <a:off x="1968" y="2208"/>
              <a:ext cx="720" cy="1152"/>
              <a:chOff x="1968" y="2208"/>
              <a:chExt cx="720" cy="1152"/>
            </a:xfrm>
          </p:grpSpPr>
          <p:sp>
            <p:nvSpPr>
              <p:cNvPr id="73760" name="Rectangle 104"/>
              <p:cNvSpPr>
                <a:spLocks noChangeArrowheads="1"/>
              </p:cNvSpPr>
              <p:nvPr/>
            </p:nvSpPr>
            <p:spPr bwMode="auto">
              <a:xfrm>
                <a:off x="1968" y="2208"/>
                <a:ext cx="720" cy="1152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61" name="Oval 102"/>
              <p:cNvSpPr>
                <a:spLocks noChangeArrowheads="1"/>
              </p:cNvSpPr>
              <p:nvPr/>
            </p:nvSpPr>
            <p:spPr bwMode="auto">
              <a:xfrm>
                <a:off x="2208" y="2400"/>
                <a:ext cx="192" cy="192"/>
              </a:xfrm>
              <a:prstGeom prst="ellipse">
                <a:avLst/>
              </a:prstGeom>
              <a:noFill/>
              <a:ln w="254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62" name="Line 103"/>
              <p:cNvSpPr>
                <a:spLocks noChangeShapeType="1"/>
              </p:cNvSpPr>
              <p:nvPr/>
            </p:nvSpPr>
            <p:spPr bwMode="auto">
              <a:xfrm flipH="1">
                <a:off x="1968" y="2592"/>
                <a:ext cx="288" cy="768"/>
              </a:xfrm>
              <a:prstGeom prst="line">
                <a:avLst/>
              </a:prstGeom>
              <a:noFill/>
              <a:ln w="25400">
                <a:solidFill>
                  <a:schemeClr val="bg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3763" name="Text Box 107"/>
              <p:cNvSpPr txBox="1">
                <a:spLocks noChangeArrowheads="1"/>
              </p:cNvSpPr>
              <p:nvPr/>
            </p:nvSpPr>
            <p:spPr bwMode="auto">
              <a:xfrm>
                <a:off x="2348" y="2448"/>
                <a:ext cx="340" cy="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254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v</a:t>
                </a:r>
                <a:r>
                  <a:rPr kumimoji="0" lang="en-US" altLang="en-US" sz="2400" b="0" i="0" u="none" strike="noStrike" kern="1200" cap="none" spc="0" normalizeH="0" baseline="-25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21</a:t>
                </a:r>
              </a:p>
            </p:txBody>
          </p:sp>
        </p:grpSp>
        <p:grpSp>
          <p:nvGrpSpPr>
            <p:cNvPr id="73742" name="Group 126"/>
            <p:cNvGrpSpPr>
              <a:grpSpLocks/>
            </p:cNvGrpSpPr>
            <p:nvPr/>
          </p:nvGrpSpPr>
          <p:grpSpPr bwMode="auto">
            <a:xfrm>
              <a:off x="1125" y="2523"/>
              <a:ext cx="1161" cy="1372"/>
              <a:chOff x="1125" y="2523"/>
              <a:chExt cx="1161" cy="1372"/>
            </a:xfrm>
          </p:grpSpPr>
          <p:grpSp>
            <p:nvGrpSpPr>
              <p:cNvPr id="73743" name="Group 109"/>
              <p:cNvGrpSpPr>
                <a:grpSpLocks/>
              </p:cNvGrpSpPr>
              <p:nvPr/>
            </p:nvGrpSpPr>
            <p:grpSpPr bwMode="auto">
              <a:xfrm>
                <a:off x="1724" y="2927"/>
                <a:ext cx="340" cy="576"/>
                <a:chOff x="3309" y="2976"/>
                <a:chExt cx="484" cy="1010"/>
              </a:xfrm>
            </p:grpSpPr>
            <p:sp>
              <p:nvSpPr>
                <p:cNvPr id="73745" name="Freeform 110"/>
                <p:cNvSpPr>
                  <a:spLocks/>
                </p:cNvSpPr>
                <p:nvPr/>
              </p:nvSpPr>
              <p:spPr bwMode="auto">
                <a:xfrm rot="2540866">
                  <a:off x="3655" y="2976"/>
                  <a:ext cx="138" cy="432"/>
                </a:xfrm>
                <a:custGeom>
                  <a:avLst/>
                  <a:gdLst>
                    <a:gd name="T0" fmla="*/ 0 w 525"/>
                    <a:gd name="T1" fmla="*/ 0 h 1307"/>
                    <a:gd name="T2" fmla="*/ 0 w 525"/>
                    <a:gd name="T3" fmla="*/ 0 h 1307"/>
                    <a:gd name="T4" fmla="*/ 0 w 525"/>
                    <a:gd name="T5" fmla="*/ 0 h 1307"/>
                    <a:gd name="T6" fmla="*/ 0 w 525"/>
                    <a:gd name="T7" fmla="*/ 0 h 1307"/>
                    <a:gd name="T8" fmla="*/ 0 w 525"/>
                    <a:gd name="T9" fmla="*/ 0 h 1307"/>
                    <a:gd name="T10" fmla="*/ 0 w 525"/>
                    <a:gd name="T11" fmla="*/ 0 h 1307"/>
                    <a:gd name="T12" fmla="*/ 0 w 525"/>
                    <a:gd name="T13" fmla="*/ 0 h 1307"/>
                    <a:gd name="T14" fmla="*/ 0 w 525"/>
                    <a:gd name="T15" fmla="*/ 0 h 1307"/>
                    <a:gd name="T16" fmla="*/ 0 w 525"/>
                    <a:gd name="T17" fmla="*/ 0 h 1307"/>
                    <a:gd name="T18" fmla="*/ 0 w 525"/>
                    <a:gd name="T19" fmla="*/ 0 h 1307"/>
                    <a:gd name="T20" fmla="*/ 0 w 525"/>
                    <a:gd name="T21" fmla="*/ 0 h 1307"/>
                    <a:gd name="T22" fmla="*/ 0 w 525"/>
                    <a:gd name="T23" fmla="*/ 0 h 1307"/>
                    <a:gd name="T24" fmla="*/ 0 w 525"/>
                    <a:gd name="T25" fmla="*/ 0 h 1307"/>
                    <a:gd name="T26" fmla="*/ 0 w 525"/>
                    <a:gd name="T27" fmla="*/ 0 h 1307"/>
                    <a:gd name="T28" fmla="*/ 0 w 525"/>
                    <a:gd name="T29" fmla="*/ 0 h 1307"/>
                    <a:gd name="T30" fmla="*/ 0 w 525"/>
                    <a:gd name="T31" fmla="*/ 0 h 1307"/>
                    <a:gd name="T32" fmla="*/ 0 w 525"/>
                    <a:gd name="T33" fmla="*/ 0 h 1307"/>
                    <a:gd name="T34" fmla="*/ 0 w 525"/>
                    <a:gd name="T35" fmla="*/ 0 h 1307"/>
                    <a:gd name="T36" fmla="*/ 0 w 525"/>
                    <a:gd name="T37" fmla="*/ 0 h 1307"/>
                    <a:gd name="T38" fmla="*/ 0 w 525"/>
                    <a:gd name="T39" fmla="*/ 0 h 1307"/>
                    <a:gd name="T40" fmla="*/ 0 w 525"/>
                    <a:gd name="T41" fmla="*/ 0 h 1307"/>
                    <a:gd name="T42" fmla="*/ 0 w 525"/>
                    <a:gd name="T43" fmla="*/ 0 h 1307"/>
                    <a:gd name="T44" fmla="*/ 0 w 525"/>
                    <a:gd name="T45" fmla="*/ 0 h 1307"/>
                    <a:gd name="T46" fmla="*/ 0 w 525"/>
                    <a:gd name="T47" fmla="*/ 0 h 1307"/>
                    <a:gd name="T48" fmla="*/ 0 w 525"/>
                    <a:gd name="T49" fmla="*/ 0 h 1307"/>
                    <a:gd name="T50" fmla="*/ 0 w 525"/>
                    <a:gd name="T51" fmla="*/ 0 h 1307"/>
                    <a:gd name="T52" fmla="*/ 0 w 525"/>
                    <a:gd name="T53" fmla="*/ 0 h 1307"/>
                    <a:gd name="T54" fmla="*/ 0 w 525"/>
                    <a:gd name="T55" fmla="*/ 0 h 1307"/>
                    <a:gd name="T56" fmla="*/ 0 w 525"/>
                    <a:gd name="T57" fmla="*/ 0 h 1307"/>
                    <a:gd name="T58" fmla="*/ 0 w 525"/>
                    <a:gd name="T59" fmla="*/ 0 h 1307"/>
                    <a:gd name="T60" fmla="*/ 0 w 525"/>
                    <a:gd name="T61" fmla="*/ 0 h 1307"/>
                    <a:gd name="T62" fmla="*/ 0 w 525"/>
                    <a:gd name="T63" fmla="*/ 0 h 1307"/>
                    <a:gd name="T64" fmla="*/ 0 w 525"/>
                    <a:gd name="T65" fmla="*/ 0 h 1307"/>
                    <a:gd name="T66" fmla="*/ 0 w 525"/>
                    <a:gd name="T67" fmla="*/ 0 h 1307"/>
                    <a:gd name="T68" fmla="*/ 0 w 525"/>
                    <a:gd name="T69" fmla="*/ 0 h 1307"/>
                    <a:gd name="T70" fmla="*/ 0 w 525"/>
                    <a:gd name="T71" fmla="*/ 0 h 1307"/>
                    <a:gd name="T72" fmla="*/ 0 w 525"/>
                    <a:gd name="T73" fmla="*/ 0 h 1307"/>
                    <a:gd name="T74" fmla="*/ 0 w 525"/>
                    <a:gd name="T75" fmla="*/ 0 h 1307"/>
                    <a:gd name="T76" fmla="*/ 0 w 525"/>
                    <a:gd name="T77" fmla="*/ 0 h 1307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525"/>
                    <a:gd name="T118" fmla="*/ 0 h 1307"/>
                    <a:gd name="T119" fmla="*/ 525 w 525"/>
                    <a:gd name="T120" fmla="*/ 1307 h 1307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525" h="1307">
                      <a:moveTo>
                        <a:pt x="146" y="1103"/>
                      </a:moveTo>
                      <a:lnTo>
                        <a:pt x="50" y="1175"/>
                      </a:lnTo>
                      <a:lnTo>
                        <a:pt x="22" y="1199"/>
                      </a:lnTo>
                      <a:lnTo>
                        <a:pt x="0" y="1249"/>
                      </a:lnTo>
                      <a:lnTo>
                        <a:pt x="29" y="1300"/>
                      </a:lnTo>
                      <a:lnTo>
                        <a:pt x="58" y="1307"/>
                      </a:lnTo>
                      <a:lnTo>
                        <a:pt x="146" y="1278"/>
                      </a:lnTo>
                      <a:lnTo>
                        <a:pt x="277" y="1175"/>
                      </a:lnTo>
                      <a:lnTo>
                        <a:pt x="394" y="1053"/>
                      </a:lnTo>
                      <a:lnTo>
                        <a:pt x="518" y="913"/>
                      </a:lnTo>
                      <a:lnTo>
                        <a:pt x="525" y="855"/>
                      </a:lnTo>
                      <a:lnTo>
                        <a:pt x="525" y="695"/>
                      </a:lnTo>
                      <a:lnTo>
                        <a:pt x="489" y="446"/>
                      </a:lnTo>
                      <a:lnTo>
                        <a:pt x="511" y="300"/>
                      </a:lnTo>
                      <a:lnTo>
                        <a:pt x="525" y="241"/>
                      </a:lnTo>
                      <a:lnTo>
                        <a:pt x="503" y="212"/>
                      </a:lnTo>
                      <a:lnTo>
                        <a:pt x="452" y="183"/>
                      </a:lnTo>
                      <a:lnTo>
                        <a:pt x="415" y="162"/>
                      </a:lnTo>
                      <a:lnTo>
                        <a:pt x="437" y="30"/>
                      </a:lnTo>
                      <a:lnTo>
                        <a:pt x="423" y="0"/>
                      </a:lnTo>
                      <a:lnTo>
                        <a:pt x="394" y="9"/>
                      </a:lnTo>
                      <a:lnTo>
                        <a:pt x="379" y="176"/>
                      </a:lnTo>
                      <a:lnTo>
                        <a:pt x="365" y="219"/>
                      </a:lnTo>
                      <a:lnTo>
                        <a:pt x="358" y="248"/>
                      </a:lnTo>
                      <a:lnTo>
                        <a:pt x="299" y="227"/>
                      </a:lnTo>
                      <a:lnTo>
                        <a:pt x="255" y="227"/>
                      </a:lnTo>
                      <a:lnTo>
                        <a:pt x="255" y="255"/>
                      </a:lnTo>
                      <a:lnTo>
                        <a:pt x="284" y="279"/>
                      </a:lnTo>
                      <a:lnTo>
                        <a:pt x="336" y="279"/>
                      </a:lnTo>
                      <a:lnTo>
                        <a:pt x="372" y="307"/>
                      </a:lnTo>
                      <a:lnTo>
                        <a:pt x="401" y="358"/>
                      </a:lnTo>
                      <a:lnTo>
                        <a:pt x="430" y="439"/>
                      </a:lnTo>
                      <a:lnTo>
                        <a:pt x="452" y="599"/>
                      </a:lnTo>
                      <a:lnTo>
                        <a:pt x="452" y="745"/>
                      </a:lnTo>
                      <a:lnTo>
                        <a:pt x="437" y="862"/>
                      </a:lnTo>
                      <a:lnTo>
                        <a:pt x="408" y="913"/>
                      </a:lnTo>
                      <a:lnTo>
                        <a:pt x="306" y="986"/>
                      </a:lnTo>
                      <a:lnTo>
                        <a:pt x="196" y="1053"/>
                      </a:lnTo>
                      <a:lnTo>
                        <a:pt x="146" y="1103"/>
                      </a:lnTo>
                      <a:close/>
                    </a:path>
                  </a:pathLst>
                </a:custGeom>
                <a:solidFill>
                  <a:srgbClr val="00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73746" name="Group 111"/>
                <p:cNvGrpSpPr>
                  <a:grpSpLocks/>
                </p:cNvGrpSpPr>
                <p:nvPr/>
              </p:nvGrpSpPr>
              <p:grpSpPr bwMode="auto">
                <a:xfrm>
                  <a:off x="3309" y="2976"/>
                  <a:ext cx="339" cy="1010"/>
                  <a:chOff x="240" y="2880"/>
                  <a:chExt cx="339" cy="1010"/>
                </a:xfrm>
              </p:grpSpPr>
              <p:sp>
                <p:nvSpPr>
                  <p:cNvPr id="73747" name="Freeform 112"/>
                  <p:cNvSpPr>
                    <a:spLocks/>
                  </p:cNvSpPr>
                  <p:nvPr/>
                </p:nvSpPr>
                <p:spPr bwMode="auto">
                  <a:xfrm flipH="1">
                    <a:off x="361" y="2969"/>
                    <a:ext cx="142" cy="191"/>
                  </a:xfrm>
                  <a:custGeom>
                    <a:avLst/>
                    <a:gdLst>
                      <a:gd name="T0" fmla="*/ 0 w 432"/>
                      <a:gd name="T1" fmla="*/ 0 h 485"/>
                      <a:gd name="T2" fmla="*/ 0 w 432"/>
                      <a:gd name="T3" fmla="*/ 0 h 485"/>
                      <a:gd name="T4" fmla="*/ 0 w 432"/>
                      <a:gd name="T5" fmla="*/ 0 h 485"/>
                      <a:gd name="T6" fmla="*/ 0 w 432"/>
                      <a:gd name="T7" fmla="*/ 0 h 485"/>
                      <a:gd name="T8" fmla="*/ 0 w 432"/>
                      <a:gd name="T9" fmla="*/ 0 h 485"/>
                      <a:gd name="T10" fmla="*/ 0 w 432"/>
                      <a:gd name="T11" fmla="*/ 0 h 485"/>
                      <a:gd name="T12" fmla="*/ 0 w 432"/>
                      <a:gd name="T13" fmla="*/ 0 h 485"/>
                      <a:gd name="T14" fmla="*/ 0 w 432"/>
                      <a:gd name="T15" fmla="*/ 0 h 485"/>
                      <a:gd name="T16" fmla="*/ 0 w 432"/>
                      <a:gd name="T17" fmla="*/ 0 h 485"/>
                      <a:gd name="T18" fmla="*/ 0 w 432"/>
                      <a:gd name="T19" fmla="*/ 0 h 485"/>
                      <a:gd name="T20" fmla="*/ 0 w 432"/>
                      <a:gd name="T21" fmla="*/ 0 h 485"/>
                      <a:gd name="T22" fmla="*/ 0 w 432"/>
                      <a:gd name="T23" fmla="*/ 0 h 485"/>
                      <a:gd name="T24" fmla="*/ 0 w 432"/>
                      <a:gd name="T25" fmla="*/ 0 h 485"/>
                      <a:gd name="T26" fmla="*/ 0 w 432"/>
                      <a:gd name="T27" fmla="*/ 0 h 485"/>
                      <a:gd name="T28" fmla="*/ 0 w 432"/>
                      <a:gd name="T29" fmla="*/ 0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48" name="Freeform 113"/>
                  <p:cNvSpPr>
                    <a:spLocks/>
                  </p:cNvSpPr>
                  <p:nvPr/>
                </p:nvSpPr>
                <p:spPr bwMode="auto">
                  <a:xfrm flipH="1">
                    <a:off x="371" y="3171"/>
                    <a:ext cx="165" cy="325"/>
                  </a:xfrm>
                  <a:custGeom>
                    <a:avLst/>
                    <a:gdLst>
                      <a:gd name="T0" fmla="*/ 0 w 500"/>
                      <a:gd name="T1" fmla="*/ 0 h 828"/>
                      <a:gd name="T2" fmla="*/ 0 w 500"/>
                      <a:gd name="T3" fmla="*/ 0 h 828"/>
                      <a:gd name="T4" fmla="*/ 0 w 500"/>
                      <a:gd name="T5" fmla="*/ 0 h 828"/>
                      <a:gd name="T6" fmla="*/ 0 w 500"/>
                      <a:gd name="T7" fmla="*/ 0 h 828"/>
                      <a:gd name="T8" fmla="*/ 0 w 500"/>
                      <a:gd name="T9" fmla="*/ 0 h 828"/>
                      <a:gd name="T10" fmla="*/ 0 w 500"/>
                      <a:gd name="T11" fmla="*/ 0 h 828"/>
                      <a:gd name="T12" fmla="*/ 0 w 500"/>
                      <a:gd name="T13" fmla="*/ 0 h 828"/>
                      <a:gd name="T14" fmla="*/ 0 w 500"/>
                      <a:gd name="T15" fmla="*/ 0 h 828"/>
                      <a:gd name="T16" fmla="*/ 0 w 500"/>
                      <a:gd name="T17" fmla="*/ 0 h 828"/>
                      <a:gd name="T18" fmla="*/ 0 w 500"/>
                      <a:gd name="T19" fmla="*/ 0 h 828"/>
                      <a:gd name="T20" fmla="*/ 0 w 500"/>
                      <a:gd name="T21" fmla="*/ 0 h 828"/>
                      <a:gd name="T22" fmla="*/ 0 w 500"/>
                      <a:gd name="T23" fmla="*/ 0 h 828"/>
                      <a:gd name="T24" fmla="*/ 0 w 500"/>
                      <a:gd name="T25" fmla="*/ 0 h 828"/>
                      <a:gd name="T26" fmla="*/ 0 w 500"/>
                      <a:gd name="T27" fmla="*/ 0 h 828"/>
                      <a:gd name="T28" fmla="*/ 0 w 500"/>
                      <a:gd name="T29" fmla="*/ 0 h 828"/>
                      <a:gd name="T30" fmla="*/ 0 w 500"/>
                      <a:gd name="T31" fmla="*/ 0 h 828"/>
                      <a:gd name="T32" fmla="*/ 0 w 500"/>
                      <a:gd name="T33" fmla="*/ 0 h 828"/>
                      <a:gd name="T34" fmla="*/ 0 w 500"/>
                      <a:gd name="T35" fmla="*/ 0 h 828"/>
                      <a:gd name="T36" fmla="*/ 0 w 500"/>
                      <a:gd name="T37" fmla="*/ 0 h 828"/>
                      <a:gd name="T38" fmla="*/ 0 w 500"/>
                      <a:gd name="T39" fmla="*/ 0 h 828"/>
                      <a:gd name="T40" fmla="*/ 0 w 500"/>
                      <a:gd name="T41" fmla="*/ 0 h 828"/>
                      <a:gd name="T42" fmla="*/ 0 w 500"/>
                      <a:gd name="T43" fmla="*/ 0 h 828"/>
                      <a:gd name="T44" fmla="*/ 0 w 500"/>
                      <a:gd name="T45" fmla="*/ 0 h 828"/>
                      <a:gd name="T46" fmla="*/ 0 w 500"/>
                      <a:gd name="T47" fmla="*/ 0 h 828"/>
                      <a:gd name="T48" fmla="*/ 0 w 500"/>
                      <a:gd name="T49" fmla="*/ 0 h 828"/>
                      <a:gd name="T50" fmla="*/ 0 w 500"/>
                      <a:gd name="T51" fmla="*/ 0 h 828"/>
                      <a:gd name="T52" fmla="*/ 0 w 500"/>
                      <a:gd name="T53" fmla="*/ 0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49" name="Freeform 114"/>
                  <p:cNvSpPr>
                    <a:spLocks/>
                  </p:cNvSpPr>
                  <p:nvPr/>
                </p:nvSpPr>
                <p:spPr bwMode="auto">
                  <a:xfrm flipH="1">
                    <a:off x="325" y="3185"/>
                    <a:ext cx="87" cy="352"/>
                  </a:xfrm>
                  <a:custGeom>
                    <a:avLst/>
                    <a:gdLst>
                      <a:gd name="T0" fmla="*/ 0 w 265"/>
                      <a:gd name="T1" fmla="*/ 0 h 895"/>
                      <a:gd name="T2" fmla="*/ 0 w 265"/>
                      <a:gd name="T3" fmla="*/ 0 h 895"/>
                      <a:gd name="T4" fmla="*/ 0 w 265"/>
                      <a:gd name="T5" fmla="*/ 0 h 895"/>
                      <a:gd name="T6" fmla="*/ 0 w 265"/>
                      <a:gd name="T7" fmla="*/ 0 h 895"/>
                      <a:gd name="T8" fmla="*/ 0 w 265"/>
                      <a:gd name="T9" fmla="*/ 0 h 895"/>
                      <a:gd name="T10" fmla="*/ 0 w 265"/>
                      <a:gd name="T11" fmla="*/ 0 h 895"/>
                      <a:gd name="T12" fmla="*/ 0 w 265"/>
                      <a:gd name="T13" fmla="*/ 0 h 895"/>
                      <a:gd name="T14" fmla="*/ 0 w 265"/>
                      <a:gd name="T15" fmla="*/ 0 h 895"/>
                      <a:gd name="T16" fmla="*/ 0 w 265"/>
                      <a:gd name="T17" fmla="*/ 0 h 895"/>
                      <a:gd name="T18" fmla="*/ 0 w 265"/>
                      <a:gd name="T19" fmla="*/ 0 h 895"/>
                      <a:gd name="T20" fmla="*/ 0 w 265"/>
                      <a:gd name="T21" fmla="*/ 0 h 895"/>
                      <a:gd name="T22" fmla="*/ 0 w 265"/>
                      <a:gd name="T23" fmla="*/ 0 h 895"/>
                      <a:gd name="T24" fmla="*/ 0 w 265"/>
                      <a:gd name="T25" fmla="*/ 0 h 895"/>
                      <a:gd name="T26" fmla="*/ 0 w 265"/>
                      <a:gd name="T27" fmla="*/ 0 h 895"/>
                      <a:gd name="T28" fmla="*/ 0 w 265"/>
                      <a:gd name="T29" fmla="*/ 0 h 895"/>
                      <a:gd name="T30" fmla="*/ 0 w 265"/>
                      <a:gd name="T31" fmla="*/ 0 h 895"/>
                      <a:gd name="T32" fmla="*/ 0 w 265"/>
                      <a:gd name="T33" fmla="*/ 0 h 895"/>
                      <a:gd name="T34" fmla="*/ 0 w 265"/>
                      <a:gd name="T35" fmla="*/ 0 h 895"/>
                      <a:gd name="T36" fmla="*/ 0 w 265"/>
                      <a:gd name="T37" fmla="*/ 0 h 895"/>
                      <a:gd name="T38" fmla="*/ 0 w 265"/>
                      <a:gd name="T39" fmla="*/ 0 h 895"/>
                      <a:gd name="T40" fmla="*/ 0 w 265"/>
                      <a:gd name="T41" fmla="*/ 0 h 895"/>
                      <a:gd name="T42" fmla="*/ 0 w 265"/>
                      <a:gd name="T43" fmla="*/ 0 h 895"/>
                      <a:gd name="T44" fmla="*/ 0 w 265"/>
                      <a:gd name="T45" fmla="*/ 0 h 895"/>
                      <a:gd name="T46" fmla="*/ 0 w 265"/>
                      <a:gd name="T47" fmla="*/ 0 h 895"/>
                      <a:gd name="T48" fmla="*/ 0 w 265"/>
                      <a:gd name="T49" fmla="*/ 0 h 895"/>
                      <a:gd name="T50" fmla="*/ 0 w 265"/>
                      <a:gd name="T51" fmla="*/ 0 h 895"/>
                      <a:gd name="T52" fmla="*/ 0 w 265"/>
                      <a:gd name="T53" fmla="*/ 0 h 895"/>
                      <a:gd name="T54" fmla="*/ 0 w 265"/>
                      <a:gd name="T55" fmla="*/ 0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0" name="Freeform 115"/>
                  <p:cNvSpPr>
                    <a:spLocks/>
                  </p:cNvSpPr>
                  <p:nvPr/>
                </p:nvSpPr>
                <p:spPr bwMode="auto">
                  <a:xfrm flipH="1">
                    <a:off x="308" y="3434"/>
                    <a:ext cx="126" cy="456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0 w 383"/>
                      <a:gd name="T3" fmla="*/ 0 h 1160"/>
                      <a:gd name="T4" fmla="*/ 0 w 383"/>
                      <a:gd name="T5" fmla="*/ 0 h 1160"/>
                      <a:gd name="T6" fmla="*/ 0 w 383"/>
                      <a:gd name="T7" fmla="*/ 0 h 1160"/>
                      <a:gd name="T8" fmla="*/ 0 w 383"/>
                      <a:gd name="T9" fmla="*/ 0 h 1160"/>
                      <a:gd name="T10" fmla="*/ 0 w 383"/>
                      <a:gd name="T11" fmla="*/ 0 h 1160"/>
                      <a:gd name="T12" fmla="*/ 0 w 383"/>
                      <a:gd name="T13" fmla="*/ 0 h 1160"/>
                      <a:gd name="T14" fmla="*/ 0 w 383"/>
                      <a:gd name="T15" fmla="*/ 0 h 1160"/>
                      <a:gd name="T16" fmla="*/ 0 w 383"/>
                      <a:gd name="T17" fmla="*/ 1 h 1160"/>
                      <a:gd name="T18" fmla="*/ 0 w 383"/>
                      <a:gd name="T19" fmla="*/ 1 h 1160"/>
                      <a:gd name="T20" fmla="*/ 0 w 383"/>
                      <a:gd name="T21" fmla="*/ 1 h 1160"/>
                      <a:gd name="T22" fmla="*/ 0 w 383"/>
                      <a:gd name="T23" fmla="*/ 1 h 1160"/>
                      <a:gd name="T24" fmla="*/ 0 w 383"/>
                      <a:gd name="T25" fmla="*/ 1 h 1160"/>
                      <a:gd name="T26" fmla="*/ 0 w 383"/>
                      <a:gd name="T27" fmla="*/ 1 h 1160"/>
                      <a:gd name="T28" fmla="*/ 0 w 383"/>
                      <a:gd name="T29" fmla="*/ 1 h 1160"/>
                      <a:gd name="T30" fmla="*/ 0 w 383"/>
                      <a:gd name="T31" fmla="*/ 1 h 1160"/>
                      <a:gd name="T32" fmla="*/ 0 w 383"/>
                      <a:gd name="T33" fmla="*/ 1 h 1160"/>
                      <a:gd name="T34" fmla="*/ 0 w 383"/>
                      <a:gd name="T35" fmla="*/ 1 h 1160"/>
                      <a:gd name="T36" fmla="*/ 0 w 383"/>
                      <a:gd name="T37" fmla="*/ 1 h 1160"/>
                      <a:gd name="T38" fmla="*/ 0 w 383"/>
                      <a:gd name="T39" fmla="*/ 0 h 1160"/>
                      <a:gd name="T40" fmla="*/ 0 w 383"/>
                      <a:gd name="T41" fmla="*/ 0 h 1160"/>
                      <a:gd name="T42" fmla="*/ 0 w 383"/>
                      <a:gd name="T43" fmla="*/ 0 h 1160"/>
                      <a:gd name="T44" fmla="*/ 0 w 383"/>
                      <a:gd name="T45" fmla="*/ 0 h 1160"/>
                      <a:gd name="T46" fmla="*/ 0 w 383"/>
                      <a:gd name="T47" fmla="*/ 0 h 1160"/>
                      <a:gd name="T48" fmla="*/ 0 w 383"/>
                      <a:gd name="T49" fmla="*/ 0 h 1160"/>
                      <a:gd name="T50" fmla="*/ 0 w 383"/>
                      <a:gd name="T51" fmla="*/ 0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1" name="Freeform 116"/>
                  <p:cNvSpPr>
                    <a:spLocks/>
                  </p:cNvSpPr>
                  <p:nvPr/>
                </p:nvSpPr>
                <p:spPr bwMode="auto">
                  <a:xfrm flipH="1">
                    <a:off x="427" y="3432"/>
                    <a:ext cx="152" cy="404"/>
                  </a:xfrm>
                  <a:custGeom>
                    <a:avLst/>
                    <a:gdLst>
                      <a:gd name="T0" fmla="*/ 0 w 461"/>
                      <a:gd name="T1" fmla="*/ 0 h 1027"/>
                      <a:gd name="T2" fmla="*/ 0 w 461"/>
                      <a:gd name="T3" fmla="*/ 0 h 1027"/>
                      <a:gd name="T4" fmla="*/ 0 w 461"/>
                      <a:gd name="T5" fmla="*/ 0 h 1027"/>
                      <a:gd name="T6" fmla="*/ 0 w 461"/>
                      <a:gd name="T7" fmla="*/ 0 h 1027"/>
                      <a:gd name="T8" fmla="*/ 0 w 461"/>
                      <a:gd name="T9" fmla="*/ 0 h 1027"/>
                      <a:gd name="T10" fmla="*/ 0 w 461"/>
                      <a:gd name="T11" fmla="*/ 0 h 1027"/>
                      <a:gd name="T12" fmla="*/ 0 w 461"/>
                      <a:gd name="T13" fmla="*/ 0 h 1027"/>
                      <a:gd name="T14" fmla="*/ 0 w 461"/>
                      <a:gd name="T15" fmla="*/ 0 h 1027"/>
                      <a:gd name="T16" fmla="*/ 0 w 461"/>
                      <a:gd name="T17" fmla="*/ 0 h 1027"/>
                      <a:gd name="T18" fmla="*/ 0 w 461"/>
                      <a:gd name="T19" fmla="*/ 1 h 1027"/>
                      <a:gd name="T20" fmla="*/ 0 w 461"/>
                      <a:gd name="T21" fmla="*/ 1 h 1027"/>
                      <a:gd name="T22" fmla="*/ 0 w 461"/>
                      <a:gd name="T23" fmla="*/ 1 h 1027"/>
                      <a:gd name="T24" fmla="*/ 0 w 461"/>
                      <a:gd name="T25" fmla="*/ 1 h 1027"/>
                      <a:gd name="T26" fmla="*/ 0 w 461"/>
                      <a:gd name="T27" fmla="*/ 1 h 1027"/>
                      <a:gd name="T28" fmla="*/ 0 w 461"/>
                      <a:gd name="T29" fmla="*/ 1 h 1027"/>
                      <a:gd name="T30" fmla="*/ 0 w 461"/>
                      <a:gd name="T31" fmla="*/ 1 h 1027"/>
                      <a:gd name="T32" fmla="*/ 0 w 461"/>
                      <a:gd name="T33" fmla="*/ 1 h 1027"/>
                      <a:gd name="T34" fmla="*/ 0 w 461"/>
                      <a:gd name="T35" fmla="*/ 1 h 1027"/>
                      <a:gd name="T36" fmla="*/ 0 w 461"/>
                      <a:gd name="T37" fmla="*/ 1 h 1027"/>
                      <a:gd name="T38" fmla="*/ 0 w 461"/>
                      <a:gd name="T39" fmla="*/ 1 h 1027"/>
                      <a:gd name="T40" fmla="*/ 0 w 461"/>
                      <a:gd name="T41" fmla="*/ 1 h 1027"/>
                      <a:gd name="T42" fmla="*/ 0 w 461"/>
                      <a:gd name="T43" fmla="*/ 0 h 1027"/>
                      <a:gd name="T44" fmla="*/ 0 w 461"/>
                      <a:gd name="T45" fmla="*/ 0 h 1027"/>
                      <a:gd name="T46" fmla="*/ 0 w 461"/>
                      <a:gd name="T47" fmla="*/ 0 h 1027"/>
                      <a:gd name="T48" fmla="*/ 0 w 461"/>
                      <a:gd name="T49" fmla="*/ 0 h 1027"/>
                      <a:gd name="T50" fmla="*/ 0 w 461"/>
                      <a:gd name="T51" fmla="*/ 0 h 1027"/>
                      <a:gd name="T52" fmla="*/ 0 w 461"/>
                      <a:gd name="T53" fmla="*/ 0 h 1027"/>
                      <a:gd name="T54" fmla="*/ 0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2" name="Freeform 117"/>
                  <p:cNvSpPr>
                    <a:spLocks/>
                  </p:cNvSpPr>
                  <p:nvPr/>
                </p:nvSpPr>
                <p:spPr bwMode="auto">
                  <a:xfrm flipH="1">
                    <a:off x="246" y="2891"/>
                    <a:ext cx="273" cy="221"/>
                  </a:xfrm>
                  <a:custGeom>
                    <a:avLst/>
                    <a:gdLst>
                      <a:gd name="T0" fmla="*/ 0 w 827"/>
                      <a:gd name="T1" fmla="*/ 0 h 563"/>
                      <a:gd name="T2" fmla="*/ 0 w 827"/>
                      <a:gd name="T3" fmla="*/ 0 h 563"/>
                      <a:gd name="T4" fmla="*/ 0 w 827"/>
                      <a:gd name="T5" fmla="*/ 0 h 563"/>
                      <a:gd name="T6" fmla="*/ 0 w 827"/>
                      <a:gd name="T7" fmla="*/ 0 h 563"/>
                      <a:gd name="T8" fmla="*/ 0 w 827"/>
                      <a:gd name="T9" fmla="*/ 0 h 563"/>
                      <a:gd name="T10" fmla="*/ 0 w 827"/>
                      <a:gd name="T11" fmla="*/ 0 h 563"/>
                      <a:gd name="T12" fmla="*/ 0 w 827"/>
                      <a:gd name="T13" fmla="*/ 0 h 563"/>
                      <a:gd name="T14" fmla="*/ 0 w 827"/>
                      <a:gd name="T15" fmla="*/ 0 h 563"/>
                      <a:gd name="T16" fmla="*/ 0 w 827"/>
                      <a:gd name="T17" fmla="*/ 0 h 563"/>
                      <a:gd name="T18" fmla="*/ 0 w 827"/>
                      <a:gd name="T19" fmla="*/ 0 h 563"/>
                      <a:gd name="T20" fmla="*/ 0 w 827"/>
                      <a:gd name="T21" fmla="*/ 0 h 563"/>
                      <a:gd name="T22" fmla="*/ 0 w 827"/>
                      <a:gd name="T23" fmla="*/ 0 h 563"/>
                      <a:gd name="T24" fmla="*/ 0 w 827"/>
                      <a:gd name="T25" fmla="*/ 0 h 563"/>
                      <a:gd name="T26" fmla="*/ 0 w 827"/>
                      <a:gd name="T27" fmla="*/ 0 h 563"/>
                      <a:gd name="T28" fmla="*/ 0 w 827"/>
                      <a:gd name="T29" fmla="*/ 0 h 563"/>
                      <a:gd name="T30" fmla="*/ 0 w 827"/>
                      <a:gd name="T31" fmla="*/ 0 h 563"/>
                      <a:gd name="T32" fmla="*/ 0 w 827"/>
                      <a:gd name="T33" fmla="*/ 0 h 563"/>
                      <a:gd name="T34" fmla="*/ 0 w 827"/>
                      <a:gd name="T35" fmla="*/ 0 h 563"/>
                      <a:gd name="T36" fmla="*/ 0 w 827"/>
                      <a:gd name="T37" fmla="*/ 0 h 563"/>
                      <a:gd name="T38" fmla="*/ 0 w 827"/>
                      <a:gd name="T39" fmla="*/ 0 h 563"/>
                      <a:gd name="T40" fmla="*/ 0 w 827"/>
                      <a:gd name="T41" fmla="*/ 0 h 563"/>
                      <a:gd name="T42" fmla="*/ 0 w 827"/>
                      <a:gd name="T43" fmla="*/ 0 h 563"/>
                      <a:gd name="T44" fmla="*/ 0 w 827"/>
                      <a:gd name="T45" fmla="*/ 0 h 563"/>
                      <a:gd name="T46" fmla="*/ 0 w 827"/>
                      <a:gd name="T47" fmla="*/ 0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3" name="Freeform 118"/>
                  <p:cNvSpPr>
                    <a:spLocks/>
                  </p:cNvSpPr>
                  <p:nvPr/>
                </p:nvSpPr>
                <p:spPr bwMode="auto">
                  <a:xfrm flipH="1">
                    <a:off x="240" y="2880"/>
                    <a:ext cx="283" cy="238"/>
                  </a:xfrm>
                  <a:custGeom>
                    <a:avLst/>
                    <a:gdLst>
                      <a:gd name="T0" fmla="*/ 0 w 856"/>
                      <a:gd name="T1" fmla="*/ 0 h 606"/>
                      <a:gd name="T2" fmla="*/ 0 w 856"/>
                      <a:gd name="T3" fmla="*/ 0 h 606"/>
                      <a:gd name="T4" fmla="*/ 0 w 856"/>
                      <a:gd name="T5" fmla="*/ 0 h 606"/>
                      <a:gd name="T6" fmla="*/ 0 w 856"/>
                      <a:gd name="T7" fmla="*/ 0 h 606"/>
                      <a:gd name="T8" fmla="*/ 0 w 856"/>
                      <a:gd name="T9" fmla="*/ 0 h 606"/>
                      <a:gd name="T10" fmla="*/ 0 w 856"/>
                      <a:gd name="T11" fmla="*/ 0 h 606"/>
                      <a:gd name="T12" fmla="*/ 0 w 856"/>
                      <a:gd name="T13" fmla="*/ 0 h 606"/>
                      <a:gd name="T14" fmla="*/ 0 w 856"/>
                      <a:gd name="T15" fmla="*/ 0 h 606"/>
                      <a:gd name="T16" fmla="*/ 0 w 856"/>
                      <a:gd name="T17" fmla="*/ 0 h 606"/>
                      <a:gd name="T18" fmla="*/ 0 w 856"/>
                      <a:gd name="T19" fmla="*/ 0 h 606"/>
                      <a:gd name="T20" fmla="*/ 0 w 856"/>
                      <a:gd name="T21" fmla="*/ 0 h 606"/>
                      <a:gd name="T22" fmla="*/ 0 w 856"/>
                      <a:gd name="T23" fmla="*/ 0 h 606"/>
                      <a:gd name="T24" fmla="*/ 0 w 856"/>
                      <a:gd name="T25" fmla="*/ 0 h 606"/>
                      <a:gd name="T26" fmla="*/ 0 w 856"/>
                      <a:gd name="T27" fmla="*/ 0 h 606"/>
                      <a:gd name="T28" fmla="*/ 0 w 856"/>
                      <a:gd name="T29" fmla="*/ 0 h 606"/>
                      <a:gd name="T30" fmla="*/ 0 w 856"/>
                      <a:gd name="T31" fmla="*/ 0 h 606"/>
                      <a:gd name="T32" fmla="*/ 0 w 856"/>
                      <a:gd name="T33" fmla="*/ 0 h 606"/>
                      <a:gd name="T34" fmla="*/ 0 w 856"/>
                      <a:gd name="T35" fmla="*/ 0 h 606"/>
                      <a:gd name="T36" fmla="*/ 0 w 856"/>
                      <a:gd name="T37" fmla="*/ 0 h 606"/>
                      <a:gd name="T38" fmla="*/ 0 w 856"/>
                      <a:gd name="T39" fmla="*/ 0 h 606"/>
                      <a:gd name="T40" fmla="*/ 0 w 856"/>
                      <a:gd name="T41" fmla="*/ 0 h 606"/>
                      <a:gd name="T42" fmla="*/ 0 w 856"/>
                      <a:gd name="T43" fmla="*/ 0 h 606"/>
                      <a:gd name="T44" fmla="*/ 0 w 856"/>
                      <a:gd name="T45" fmla="*/ 0 h 606"/>
                      <a:gd name="T46" fmla="*/ 0 w 856"/>
                      <a:gd name="T47" fmla="*/ 0 h 606"/>
                      <a:gd name="T48" fmla="*/ 0 w 856"/>
                      <a:gd name="T49" fmla="*/ 0 h 606"/>
                      <a:gd name="T50" fmla="*/ 0 w 856"/>
                      <a:gd name="T51" fmla="*/ 0 h 606"/>
                      <a:gd name="T52" fmla="*/ 0 w 856"/>
                      <a:gd name="T53" fmla="*/ 0 h 606"/>
                      <a:gd name="T54" fmla="*/ 0 w 856"/>
                      <a:gd name="T55" fmla="*/ 0 h 606"/>
                      <a:gd name="T56" fmla="*/ 0 w 856"/>
                      <a:gd name="T57" fmla="*/ 0 h 606"/>
                      <a:gd name="T58" fmla="*/ 0 w 856"/>
                      <a:gd name="T59" fmla="*/ 0 h 606"/>
                      <a:gd name="T60" fmla="*/ 0 w 856"/>
                      <a:gd name="T61" fmla="*/ 0 h 606"/>
                      <a:gd name="T62" fmla="*/ 0 w 856"/>
                      <a:gd name="T63" fmla="*/ 0 h 606"/>
                      <a:gd name="T64" fmla="*/ 0 w 856"/>
                      <a:gd name="T65" fmla="*/ 0 h 606"/>
                      <a:gd name="T66" fmla="*/ 0 w 856"/>
                      <a:gd name="T67" fmla="*/ 0 h 606"/>
                      <a:gd name="T68" fmla="*/ 0 w 856"/>
                      <a:gd name="T69" fmla="*/ 0 h 606"/>
                      <a:gd name="T70" fmla="*/ 0 w 856"/>
                      <a:gd name="T71" fmla="*/ 0 h 606"/>
                      <a:gd name="T72" fmla="*/ 0 w 856"/>
                      <a:gd name="T73" fmla="*/ 0 h 606"/>
                      <a:gd name="T74" fmla="*/ 0 w 856"/>
                      <a:gd name="T75" fmla="*/ 0 h 606"/>
                      <a:gd name="T76" fmla="*/ 0 w 856"/>
                      <a:gd name="T77" fmla="*/ 0 h 606"/>
                      <a:gd name="T78" fmla="*/ 0 w 856"/>
                      <a:gd name="T79" fmla="*/ 0 h 606"/>
                      <a:gd name="T80" fmla="*/ 0 w 856"/>
                      <a:gd name="T81" fmla="*/ 0 h 606"/>
                      <a:gd name="T82" fmla="*/ 0 w 856"/>
                      <a:gd name="T83" fmla="*/ 0 h 606"/>
                      <a:gd name="T84" fmla="*/ 0 w 856"/>
                      <a:gd name="T85" fmla="*/ 0 h 606"/>
                      <a:gd name="T86" fmla="*/ 0 w 856"/>
                      <a:gd name="T87" fmla="*/ 0 h 606"/>
                      <a:gd name="T88" fmla="*/ 0 w 856"/>
                      <a:gd name="T89" fmla="*/ 0 h 606"/>
                      <a:gd name="T90" fmla="*/ 0 w 856"/>
                      <a:gd name="T91" fmla="*/ 0 h 606"/>
                      <a:gd name="T92" fmla="*/ 0 w 856"/>
                      <a:gd name="T93" fmla="*/ 0 h 606"/>
                      <a:gd name="T94" fmla="*/ 0 w 856"/>
                      <a:gd name="T95" fmla="*/ 0 h 606"/>
                      <a:gd name="T96" fmla="*/ 0 w 856"/>
                      <a:gd name="T97" fmla="*/ 0 h 606"/>
                      <a:gd name="T98" fmla="*/ 0 w 856"/>
                      <a:gd name="T99" fmla="*/ 0 h 606"/>
                      <a:gd name="T100" fmla="*/ 0 w 856"/>
                      <a:gd name="T101" fmla="*/ 0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4" name="Oval 119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13" y="3029"/>
                    <a:ext cx="55" cy="16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5" name="Oval 120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29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6" name="Oval 121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30" y="3028"/>
                    <a:ext cx="55" cy="17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7" name="Oval 122"/>
                  <p:cNvSpPr>
                    <a:spLocks noChangeArrowheads="1"/>
                  </p:cNvSpPr>
                  <p:nvPr/>
                </p:nvSpPr>
                <p:spPr bwMode="auto">
                  <a:xfrm rot="4286940" flipH="1">
                    <a:off x="445" y="3038"/>
                    <a:ext cx="32" cy="6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8" name="Oval 123"/>
                  <p:cNvSpPr>
                    <a:spLocks noChangeArrowheads="1"/>
                  </p:cNvSpPr>
                  <p:nvPr/>
                </p:nvSpPr>
                <p:spPr bwMode="auto">
                  <a:xfrm flipH="1">
                    <a:off x="433" y="3106"/>
                    <a:ext cx="66" cy="3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3759" name="Oval 124"/>
                  <p:cNvSpPr>
                    <a:spLocks noChangeArrowheads="1"/>
                  </p:cNvSpPr>
                  <p:nvPr/>
                </p:nvSpPr>
                <p:spPr bwMode="auto">
                  <a:xfrm>
                    <a:off x="432" y="3264"/>
                    <a:ext cx="96" cy="96"/>
                  </a:xfrm>
                  <a:prstGeom prst="ellipse">
                    <a:avLst/>
                  </a:prstGeom>
                  <a:solidFill>
                    <a:srgbClr val="00FFFF"/>
                  </a:solidFill>
                  <a:ln w="38100">
                    <a:solidFill>
                      <a:srgbClr val="00FFFF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algn="l" eaLnBrk="0" hangingPunct="0"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algn="l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algn="l" eaLnBrk="0" hangingPunct="0"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algn="l" eaLnBrk="0" hangingPunct="0"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algn="l" eaLnBrk="0" hangingPunct="0"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marL="0" marR="0" lvl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alt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73744" name="Freeform 125"/>
              <p:cNvSpPr>
                <a:spLocks/>
              </p:cNvSpPr>
              <p:nvPr/>
            </p:nvSpPr>
            <p:spPr bwMode="auto">
              <a:xfrm>
                <a:off x="1125" y="2523"/>
                <a:ext cx="1161" cy="1372"/>
              </a:xfrm>
              <a:custGeom>
                <a:avLst/>
                <a:gdLst>
                  <a:gd name="T0" fmla="*/ 1161 w 1161"/>
                  <a:gd name="T1" fmla="*/ 0 h 1372"/>
                  <a:gd name="T2" fmla="*/ 859 w 1161"/>
                  <a:gd name="T3" fmla="*/ 768 h 1372"/>
                  <a:gd name="T4" fmla="*/ 256 w 1161"/>
                  <a:gd name="T5" fmla="*/ 640 h 1372"/>
                  <a:gd name="T6" fmla="*/ 0 w 1161"/>
                  <a:gd name="T7" fmla="*/ 1372 h 137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61"/>
                  <a:gd name="T13" fmla="*/ 0 h 1372"/>
                  <a:gd name="T14" fmla="*/ 1161 w 1161"/>
                  <a:gd name="T15" fmla="*/ 1372 h 137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61" h="1372">
                    <a:moveTo>
                      <a:pt x="1161" y="0"/>
                    </a:moveTo>
                    <a:cubicBezTo>
                      <a:pt x="1111" y="128"/>
                      <a:pt x="1010" y="661"/>
                      <a:pt x="859" y="768"/>
                    </a:cubicBezTo>
                    <a:cubicBezTo>
                      <a:pt x="708" y="875"/>
                      <a:pt x="399" y="539"/>
                      <a:pt x="256" y="640"/>
                    </a:cubicBezTo>
                    <a:cubicBezTo>
                      <a:pt x="113" y="741"/>
                      <a:pt x="53" y="1219"/>
                      <a:pt x="0" y="1372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539201" name="Text Box 129"/>
          <p:cNvSpPr txBox="1">
            <a:spLocks noChangeArrowheads="1"/>
          </p:cNvSpPr>
          <p:nvPr/>
        </p:nvSpPr>
        <p:spPr bwMode="auto">
          <a:xfrm>
            <a:off x="4964113" y="3124200"/>
            <a:ext cx="37242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21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is not a part of our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original instance.</a:t>
            </a:r>
          </a:p>
        </p:txBody>
      </p:sp>
      <p:sp>
        <p:nvSpPr>
          <p:cNvPr id="73740" name="Rectangle 131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36415224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390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90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90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9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539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392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9087" grpId="0"/>
      <p:bldP spid="1539093" grpId="0"/>
      <p:bldP spid="1539096" grpId="0"/>
      <p:bldP spid="1539119" grpId="0"/>
      <p:bldP spid="1539120" grpId="0"/>
      <p:bldP spid="1539201" grpId="0"/>
    </p:bldLst>
  </p:timing>
</p:sld>
</file>

<file path=ppt/slides/slide3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754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4755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4783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4787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88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89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90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91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92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4784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4785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4786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4756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757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758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1540114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40115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grpSp>
        <p:nvGrpSpPr>
          <p:cNvPr id="5" name="Group 38"/>
          <p:cNvGrpSpPr>
            <a:grpSpLocks/>
          </p:cNvGrpSpPr>
          <p:nvPr/>
        </p:nvGrpSpPr>
        <p:grpSpPr bwMode="auto">
          <a:xfrm>
            <a:off x="1785938" y="3860800"/>
            <a:ext cx="957262" cy="1627188"/>
            <a:chOff x="1125" y="2432"/>
            <a:chExt cx="603" cy="1025"/>
          </a:xfrm>
        </p:grpSpPr>
        <p:grpSp>
          <p:nvGrpSpPr>
            <p:cNvPr id="74766" name="Group 39"/>
            <p:cNvGrpSpPr>
              <a:grpSpLocks/>
            </p:cNvGrpSpPr>
            <p:nvPr/>
          </p:nvGrpSpPr>
          <p:grpSpPr bwMode="auto">
            <a:xfrm>
              <a:off x="1196" y="2544"/>
              <a:ext cx="340" cy="576"/>
              <a:chOff x="3309" y="2976"/>
              <a:chExt cx="484" cy="1010"/>
            </a:xfrm>
          </p:grpSpPr>
          <p:sp>
            <p:nvSpPr>
              <p:cNvPr id="74768" name="Freeform 4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4769" name="Group 4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4770" name="Freeform 4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1" name="Freeform 4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2" name="Freeform 4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3" name="Freeform 4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4" name="Freeform 4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5" name="Freeform 4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6" name="Freeform 4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7" name="Oval 4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8" name="Oval 5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79" name="Oval 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80" name="Oval 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81" name="Oval 5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82" name="Oval 5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4767" name="Freeform 55"/>
            <p:cNvSpPr>
              <a:spLocks/>
            </p:cNvSpPr>
            <p:nvPr/>
          </p:nvSpPr>
          <p:spPr bwMode="auto">
            <a:xfrm>
              <a:off x="1125" y="2432"/>
              <a:ext cx="603" cy="1025"/>
            </a:xfrm>
            <a:custGeom>
              <a:avLst/>
              <a:gdLst>
                <a:gd name="T0" fmla="*/ 603 w 603"/>
                <a:gd name="T1" fmla="*/ 0 h 1025"/>
                <a:gd name="T2" fmla="*/ 437 w 603"/>
                <a:gd name="T3" fmla="*/ 307 h 1025"/>
                <a:gd name="T4" fmla="*/ 58 w 603"/>
                <a:gd name="T5" fmla="*/ 544 h 1025"/>
                <a:gd name="T6" fmla="*/ 90 w 603"/>
                <a:gd name="T7" fmla="*/ 1025 h 102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3"/>
                <a:gd name="T13" fmla="*/ 0 h 1025"/>
                <a:gd name="T14" fmla="*/ 603 w 603"/>
                <a:gd name="T15" fmla="*/ 1025 h 102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3" h="1025">
                  <a:moveTo>
                    <a:pt x="603" y="0"/>
                  </a:moveTo>
                  <a:cubicBezTo>
                    <a:pt x="575" y="51"/>
                    <a:pt x="528" y="216"/>
                    <a:pt x="437" y="307"/>
                  </a:cubicBezTo>
                  <a:cubicBezTo>
                    <a:pt x="346" y="398"/>
                    <a:pt x="116" y="424"/>
                    <a:pt x="58" y="544"/>
                  </a:cubicBezTo>
                  <a:cubicBezTo>
                    <a:pt x="0" y="664"/>
                    <a:pt x="83" y="925"/>
                    <a:pt x="90" y="102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74762" name="Rectangle 80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21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763" name="Text Box 81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1540178" name="Text Box 82"/>
          <p:cNvSpPr txBox="1">
            <a:spLocks noChangeArrowheads="1"/>
          </p:cNvSpPr>
          <p:nvPr/>
        </p:nvSpPr>
        <p:spPr bwMode="auto">
          <a:xfrm>
            <a:off x="4572000" y="3733800"/>
            <a:ext cx="36290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 paths considered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end in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</a:t>
            </a:r>
          </a:p>
        </p:txBody>
      </p:sp>
      <p:sp>
        <p:nvSpPr>
          <p:cNvPr id="41" name="Rectangle 20">
            <a:extLst>
              <a:ext uri="{FF2B5EF4-FFF2-40B4-BE49-F238E27FC236}">
                <a16:creationId xmlns:a16="http://schemas.microsoft.com/office/drawing/2014/main" id="{FB1C4DDA-8501-410E-8D7F-8DD0A6C3950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19417953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0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40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40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0114" grpId="0"/>
      <p:bldP spid="1540115" grpId="0"/>
      <p:bldP spid="1540178" grpId="0"/>
    </p:bldLst>
  </p:timing>
</p:sld>
</file>

<file path=ppt/slides/slide3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5778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5779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5861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5865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66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67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68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69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70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5862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5863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5864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5780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75781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782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75783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784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75785" name="Rectangle 38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21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786" name="Text Box 39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75787" name="Text Box 41"/>
          <p:cNvSpPr txBox="1">
            <a:spLocks noChangeArrowheads="1"/>
          </p:cNvSpPr>
          <p:nvPr/>
        </p:nvSpPr>
        <p:spPr bwMode="auto">
          <a:xfrm>
            <a:off x="4572000" y="3733800"/>
            <a:ext cx="36290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All paths considered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end in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</a:t>
            </a:r>
          </a:p>
        </p:txBody>
      </p:sp>
      <p:grpSp>
        <p:nvGrpSpPr>
          <p:cNvPr id="5" name="Group 62"/>
          <p:cNvGrpSpPr>
            <a:grpSpLocks/>
          </p:cNvGrpSpPr>
          <p:nvPr/>
        </p:nvGrpSpPr>
        <p:grpSpPr bwMode="auto">
          <a:xfrm>
            <a:off x="1219200" y="3048000"/>
            <a:ext cx="685800" cy="3124200"/>
            <a:chOff x="768" y="1920"/>
            <a:chExt cx="432" cy="1968"/>
          </a:xfrm>
        </p:grpSpPr>
        <p:grpSp>
          <p:nvGrpSpPr>
            <p:cNvPr id="75844" name="Group 45"/>
            <p:cNvGrpSpPr>
              <a:grpSpLocks/>
            </p:cNvGrpSpPr>
            <p:nvPr/>
          </p:nvGrpSpPr>
          <p:grpSpPr bwMode="auto">
            <a:xfrm>
              <a:off x="768" y="1920"/>
              <a:ext cx="340" cy="576"/>
              <a:chOff x="3309" y="2976"/>
              <a:chExt cx="484" cy="1010"/>
            </a:xfrm>
          </p:grpSpPr>
          <p:sp>
            <p:nvSpPr>
              <p:cNvPr id="75846" name="Freeform 4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5847" name="Group 4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48" name="Freeform 4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49" name="Freeform 4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0" name="Freeform 5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1" name="Freeform 5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2" name="Freeform 5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3" name="Freeform 5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4" name="Freeform 5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5" name="Oval 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6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7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8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59" name="Oval 5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60" name="Oval 6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5845" name="Freeform 61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8" name="Group 63"/>
          <p:cNvGrpSpPr>
            <a:grpSpLocks/>
          </p:cNvGrpSpPr>
          <p:nvPr/>
        </p:nvGrpSpPr>
        <p:grpSpPr bwMode="auto">
          <a:xfrm>
            <a:off x="300038" y="3657600"/>
            <a:ext cx="1604962" cy="2514600"/>
            <a:chOff x="1916" y="2256"/>
            <a:chExt cx="1011" cy="1584"/>
          </a:xfrm>
        </p:grpSpPr>
        <p:grpSp>
          <p:nvGrpSpPr>
            <p:cNvPr id="75827" name="Group 64"/>
            <p:cNvGrpSpPr>
              <a:grpSpLocks/>
            </p:cNvGrpSpPr>
            <p:nvPr/>
          </p:nvGrpSpPr>
          <p:grpSpPr bwMode="auto">
            <a:xfrm>
              <a:off x="1916" y="2256"/>
              <a:ext cx="340" cy="576"/>
              <a:chOff x="3309" y="2976"/>
              <a:chExt cx="484" cy="1010"/>
            </a:xfrm>
          </p:grpSpPr>
          <p:sp>
            <p:nvSpPr>
              <p:cNvPr id="75829" name="Freeform 6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5830" name="Group 6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31" name="Freeform 6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2" name="Freeform 6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3" name="Freeform 6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4" name="Freeform 7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5" name="Freeform 7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6" name="Freeform 7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7" name="Freeform 7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8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39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40" name="Oval 7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41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42" name="Oval 7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43" name="Oval 7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5828" name="Freeform 80"/>
            <p:cNvSpPr>
              <a:spLocks/>
            </p:cNvSpPr>
            <p:nvPr/>
          </p:nvSpPr>
          <p:spPr bwMode="auto">
            <a:xfrm>
              <a:off x="2320" y="2312"/>
              <a:ext cx="607" cy="1528"/>
            </a:xfrm>
            <a:custGeom>
              <a:avLst/>
              <a:gdLst>
                <a:gd name="T0" fmla="*/ 0 w 607"/>
                <a:gd name="T1" fmla="*/ 0 h 1528"/>
                <a:gd name="T2" fmla="*/ 229 w 607"/>
                <a:gd name="T3" fmla="*/ 323 h 1528"/>
                <a:gd name="T4" fmla="*/ 560 w 607"/>
                <a:gd name="T5" fmla="*/ 760 h 1528"/>
                <a:gd name="T6" fmla="*/ 512 w 607"/>
                <a:gd name="T7" fmla="*/ 1528 h 15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7"/>
                <a:gd name="T13" fmla="*/ 0 h 1528"/>
                <a:gd name="T14" fmla="*/ 607 w 607"/>
                <a:gd name="T15" fmla="*/ 1528 h 15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7" h="1528">
                  <a:moveTo>
                    <a:pt x="0" y="0"/>
                  </a:moveTo>
                  <a:cubicBezTo>
                    <a:pt x="38" y="54"/>
                    <a:pt x="136" y="196"/>
                    <a:pt x="229" y="323"/>
                  </a:cubicBezTo>
                  <a:cubicBezTo>
                    <a:pt x="322" y="450"/>
                    <a:pt x="513" y="559"/>
                    <a:pt x="560" y="760"/>
                  </a:cubicBezTo>
                  <a:cubicBezTo>
                    <a:pt x="607" y="961"/>
                    <a:pt x="556" y="1256"/>
                    <a:pt x="512" y="1528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1" name="Group 81"/>
          <p:cNvGrpSpPr>
            <a:grpSpLocks/>
          </p:cNvGrpSpPr>
          <p:nvPr/>
        </p:nvGrpSpPr>
        <p:grpSpPr bwMode="auto">
          <a:xfrm>
            <a:off x="685800" y="4572000"/>
            <a:ext cx="1073150" cy="1600200"/>
            <a:chOff x="2156" y="2832"/>
            <a:chExt cx="676" cy="1008"/>
          </a:xfrm>
        </p:grpSpPr>
        <p:grpSp>
          <p:nvGrpSpPr>
            <p:cNvPr id="75810" name="Group 82"/>
            <p:cNvGrpSpPr>
              <a:grpSpLocks/>
            </p:cNvGrpSpPr>
            <p:nvPr/>
          </p:nvGrpSpPr>
          <p:grpSpPr bwMode="auto">
            <a:xfrm>
              <a:off x="2156" y="2832"/>
              <a:ext cx="340" cy="576"/>
              <a:chOff x="3309" y="2976"/>
              <a:chExt cx="484" cy="1010"/>
            </a:xfrm>
          </p:grpSpPr>
          <p:sp>
            <p:nvSpPr>
              <p:cNvPr id="75812" name="Freeform 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5813" name="Group 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814" name="Freeform 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15" name="Freeform 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16" name="Freeform 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17" name="Freeform 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18" name="Freeform 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19" name="Freeform 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0" name="Freeform 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1" name="Oval 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2" name="Oval 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3" name="Oval 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4" name="Oval 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5" name="Oval 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26" name="Oval 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5811" name="Freeform 98"/>
            <p:cNvSpPr>
              <a:spLocks/>
            </p:cNvSpPr>
            <p:nvPr/>
          </p:nvSpPr>
          <p:spPr bwMode="auto">
            <a:xfrm>
              <a:off x="2519" y="2880"/>
              <a:ext cx="313" cy="960"/>
            </a:xfrm>
            <a:custGeom>
              <a:avLst/>
              <a:gdLst>
                <a:gd name="T0" fmla="*/ 85 w 313"/>
                <a:gd name="T1" fmla="*/ 0 h 960"/>
                <a:gd name="T2" fmla="*/ 30 w 313"/>
                <a:gd name="T3" fmla="*/ 402 h 960"/>
                <a:gd name="T4" fmla="*/ 266 w 313"/>
                <a:gd name="T5" fmla="*/ 568 h 960"/>
                <a:gd name="T6" fmla="*/ 313 w 313"/>
                <a:gd name="T7" fmla="*/ 96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3"/>
                <a:gd name="T13" fmla="*/ 0 h 960"/>
                <a:gd name="T14" fmla="*/ 313 w 313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3" h="960">
                  <a:moveTo>
                    <a:pt x="85" y="0"/>
                  </a:moveTo>
                  <a:cubicBezTo>
                    <a:pt x="76" y="67"/>
                    <a:pt x="0" y="307"/>
                    <a:pt x="30" y="402"/>
                  </a:cubicBezTo>
                  <a:cubicBezTo>
                    <a:pt x="60" y="497"/>
                    <a:pt x="219" y="475"/>
                    <a:pt x="266" y="568"/>
                  </a:cubicBezTo>
                  <a:cubicBezTo>
                    <a:pt x="313" y="661"/>
                    <a:pt x="303" y="878"/>
                    <a:pt x="313" y="96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4" name="Group 116"/>
          <p:cNvGrpSpPr>
            <a:grpSpLocks/>
          </p:cNvGrpSpPr>
          <p:nvPr/>
        </p:nvGrpSpPr>
        <p:grpSpPr bwMode="auto">
          <a:xfrm>
            <a:off x="1143000" y="5943600"/>
            <a:ext cx="685800" cy="914400"/>
            <a:chOff x="720" y="3744"/>
            <a:chExt cx="432" cy="576"/>
          </a:xfrm>
        </p:grpSpPr>
        <p:grpSp>
          <p:nvGrpSpPr>
            <p:cNvPr id="75793" name="Group 99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75795" name="Freeform 10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5796" name="Group 10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5797" name="Freeform 10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98" name="Freeform 10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99" name="Freeform 10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0" name="Freeform 10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1" name="Freeform 10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2" name="Freeform 10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3" name="Freeform 10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4" name="Oval 10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5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6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7" name="Oval 11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8" name="Oval 11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09" name="Oval 11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5794" name="Freeform 115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95" name="Rectangle 20">
            <a:extLst>
              <a:ext uri="{FF2B5EF4-FFF2-40B4-BE49-F238E27FC236}">
                <a16:creationId xmlns:a16="http://schemas.microsoft.com/office/drawing/2014/main" id="{A9C8395F-A2C2-448A-BEE5-675ED418DA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953160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680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6803" name="Group 4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6834" name="Group 5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6838" name="Freeform 6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39" name="Freeform 7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40" name="Freeform 8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41" name="Freeform 9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42" name="Freeform 10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43" name="Freeform 11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6835" name="Group 12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6836" name="Freeform 13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6837" name="Freeform 14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6804" name="Text Box 15"/>
          <p:cNvSpPr txBox="1">
            <a:spLocks noChangeArrowheads="1"/>
          </p:cNvSpPr>
          <p:nvPr/>
        </p:nvSpPr>
        <p:spPr bwMode="auto">
          <a:xfrm>
            <a:off x="1736725" y="1085850"/>
            <a:ext cx="7086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76805" name="Rectangle 16"/>
          <p:cNvSpPr>
            <a:spLocks noChangeArrowheads="1"/>
          </p:cNvSpPr>
          <p:nvPr/>
        </p:nvSpPr>
        <p:spPr bwMode="auto">
          <a:xfrm>
            <a:off x="3429000" y="1828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806" name="Text Box 17"/>
          <p:cNvSpPr txBox="1">
            <a:spLocks noChangeArrowheads="1"/>
          </p:cNvSpPr>
          <p:nvPr/>
        </p:nvSpPr>
        <p:spPr bwMode="auto">
          <a:xfrm>
            <a:off x="8137525" y="1847850"/>
            <a:ext cx="817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76807" name="Rectangle 18"/>
          <p:cNvSpPr>
            <a:spLocks noChangeArrowheads="1"/>
          </p:cNvSpPr>
          <p:nvPr/>
        </p:nvSpPr>
        <p:spPr bwMode="auto">
          <a:xfrm>
            <a:off x="3459163" y="2971800"/>
            <a:ext cx="4419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808" name="Text Box 19"/>
          <p:cNvSpPr txBox="1">
            <a:spLocks noChangeArrowheads="1"/>
          </p:cNvSpPr>
          <p:nvPr/>
        </p:nvSpPr>
        <p:spPr bwMode="auto">
          <a:xfrm>
            <a:off x="8167688" y="29908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76809" name="Rectangle 20"/>
          <p:cNvSpPr>
            <a:spLocks noChangeArrowheads="1"/>
          </p:cNvSpPr>
          <p:nvPr/>
        </p:nvSpPr>
        <p:spPr bwMode="auto">
          <a:xfrm>
            <a:off x="3459163" y="2362200"/>
            <a:ext cx="45418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“Best path from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32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21</a:t>
            </a:r>
            <a:r>
              <a:rPr kumimoji="0" lang="en-US" altLang="en-US" sz="3200" b="0" i="0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?”</a:t>
            </a:r>
            <a:endParaRPr kumimoji="0" lang="en-US" altLang="en-US" sz="4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810" name="Text Box 21"/>
          <p:cNvSpPr txBox="1">
            <a:spLocks noChangeArrowheads="1"/>
          </p:cNvSpPr>
          <p:nvPr/>
        </p:nvSpPr>
        <p:spPr bwMode="auto">
          <a:xfrm>
            <a:off x="8167688" y="2381250"/>
            <a:ext cx="6810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grpSp>
        <p:nvGrpSpPr>
          <p:cNvPr id="5" name="Group 115"/>
          <p:cNvGrpSpPr>
            <a:grpSpLocks/>
          </p:cNvGrpSpPr>
          <p:nvPr/>
        </p:nvGrpSpPr>
        <p:grpSpPr bwMode="auto">
          <a:xfrm>
            <a:off x="1676400" y="3733800"/>
            <a:ext cx="1090613" cy="2514600"/>
            <a:chOff x="1056" y="2352"/>
            <a:chExt cx="687" cy="1584"/>
          </a:xfrm>
        </p:grpSpPr>
        <p:grpSp>
          <p:nvGrpSpPr>
            <p:cNvPr id="76817" name="Group 95"/>
            <p:cNvGrpSpPr>
              <a:grpSpLocks/>
            </p:cNvGrpSpPr>
            <p:nvPr/>
          </p:nvGrpSpPr>
          <p:grpSpPr bwMode="auto">
            <a:xfrm>
              <a:off x="1335" y="2352"/>
              <a:ext cx="340" cy="576"/>
              <a:chOff x="3309" y="2976"/>
              <a:chExt cx="484" cy="1010"/>
            </a:xfrm>
          </p:grpSpPr>
          <p:sp>
            <p:nvSpPr>
              <p:cNvPr id="76819" name="Freeform 9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6820" name="Group 9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6821" name="Freeform 9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2" name="Freeform 9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3" name="Freeform 10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4" name="Freeform 10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5" name="Freeform 10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6" name="Freeform 10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7" name="Freeform 10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8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29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30" name="Oval 10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31" name="Oval 10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32" name="Oval 10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33" name="Oval 11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6818" name="Freeform 111"/>
            <p:cNvSpPr>
              <a:spLocks/>
            </p:cNvSpPr>
            <p:nvPr/>
          </p:nvSpPr>
          <p:spPr bwMode="auto">
            <a:xfrm>
              <a:off x="1056" y="2432"/>
              <a:ext cx="687" cy="1504"/>
            </a:xfrm>
            <a:custGeom>
              <a:avLst/>
              <a:gdLst>
                <a:gd name="T0" fmla="*/ 687 w 687"/>
                <a:gd name="T1" fmla="*/ 0 h 1504"/>
                <a:gd name="T2" fmla="*/ 560 w 687"/>
                <a:gd name="T3" fmla="*/ 505 h 1504"/>
                <a:gd name="T4" fmla="*/ 87 w 687"/>
                <a:gd name="T5" fmla="*/ 736 h 1504"/>
                <a:gd name="T6" fmla="*/ 39 w 687"/>
                <a:gd name="T7" fmla="*/ 1504 h 150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87"/>
                <a:gd name="T13" fmla="*/ 0 h 1504"/>
                <a:gd name="T14" fmla="*/ 687 w 687"/>
                <a:gd name="T15" fmla="*/ 1504 h 150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87" h="1504">
                  <a:moveTo>
                    <a:pt x="687" y="0"/>
                  </a:moveTo>
                  <a:cubicBezTo>
                    <a:pt x="666" y="84"/>
                    <a:pt x="660" y="382"/>
                    <a:pt x="560" y="505"/>
                  </a:cubicBezTo>
                  <a:cubicBezTo>
                    <a:pt x="460" y="628"/>
                    <a:pt x="174" y="570"/>
                    <a:pt x="87" y="736"/>
                  </a:cubicBezTo>
                  <a:cubicBezTo>
                    <a:pt x="0" y="902"/>
                    <a:pt x="83" y="1232"/>
                    <a:pt x="39" y="150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8" name="Group 117"/>
          <p:cNvGrpSpPr>
            <a:grpSpLocks/>
          </p:cNvGrpSpPr>
          <p:nvPr/>
        </p:nvGrpSpPr>
        <p:grpSpPr bwMode="auto">
          <a:xfrm>
            <a:off x="3657600" y="3581400"/>
            <a:ext cx="5181600" cy="579438"/>
            <a:chOff x="2304" y="2256"/>
            <a:chExt cx="3264" cy="365"/>
          </a:xfrm>
        </p:grpSpPr>
        <p:sp>
          <p:nvSpPr>
            <p:cNvPr id="76815" name="Rectangle 113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816" name="Text Box 114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1546360" name="Text Box 120"/>
          <p:cNvSpPr txBox="1">
            <a:spLocks noChangeArrowheads="1"/>
          </p:cNvSpPr>
          <p:nvPr/>
        </p:nvSpPr>
        <p:spPr bwMode="auto">
          <a:xfrm>
            <a:off x="8402638" y="3581400"/>
            <a:ext cx="8175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sp>
        <p:nvSpPr>
          <p:cNvPr id="44" name="Rectangle 20">
            <a:extLst>
              <a:ext uri="{FF2B5EF4-FFF2-40B4-BE49-F238E27FC236}">
                <a16:creationId xmlns:a16="http://schemas.microsoft.com/office/drawing/2014/main" id="{184E08B4-F1BE-4E63-BC4F-E6F8BBBC2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26144708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46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6360" grpId="0"/>
    </p:bldLst>
  </p:timing>
</p:sld>
</file>

<file path=ppt/slides/slide3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2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7827" name="Text Box 14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77828" name="Group 39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8003" name="Rectangle 40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004" name="Text Box 41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grpSp>
        <p:nvGrpSpPr>
          <p:cNvPr id="3" name="Group 205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77843" name="Group 45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77988" name="Freeform 4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89" name="Group 4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90" name="Freeform 4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1" name="Freeform 4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2" name="Freeform 5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3" name="Freeform 5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4" name="Freeform 5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5" name="Freeform 5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6" name="Freeform 5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7" name="Oval 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8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99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00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01" name="Oval 5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02" name="Oval 6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4" name="Group 61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77973" name="Freeform 6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74" name="Group 6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75" name="Freeform 6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6" name="Freeform 6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7" name="Freeform 6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8" name="Freeform 6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9" name="Freeform 6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0" name="Freeform 6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1" name="Freeform 7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2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3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4" name="Oval 7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5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6" name="Oval 7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87" name="Oval 7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5" name="Group 77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77958" name="Freeform 7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59" name="Group 7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60" name="Freeform 8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1" name="Freeform 8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2" name="Freeform 8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3" name="Freeform 8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4" name="Freeform 8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5" name="Freeform 8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6" name="Freeform 8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7" name="Oval 8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8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69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0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1" name="Oval 9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72" name="Oval 9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6" name="Group 93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77943" name="Freeform 9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44" name="Group 9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45" name="Freeform 9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6" name="Freeform 9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7" name="Freeform 9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8" name="Freeform 9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9" name="Freeform 10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0" name="Freeform 10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1" name="Freeform 10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2" name="Oval 10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3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4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5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6" name="Oval 10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57" name="Oval 10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7" name="Group 109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77928" name="Freeform 11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29" name="Group 11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30" name="Freeform 11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1" name="Freeform 11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2" name="Freeform 11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3" name="Freeform 11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4" name="Freeform 11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5" name="Freeform 11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6" name="Freeform 11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7" name="Oval 1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8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39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0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1" name="Oval 12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42" name="Oval 12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8" name="Group 125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77913" name="Freeform 12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914" name="Group 12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15" name="Freeform 12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6" name="Freeform 12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7" name="Freeform 13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8" name="Freeform 13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9" name="Freeform 13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0" name="Freeform 13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1" name="Freeform 13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2" name="Oval 13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3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4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5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6" name="Oval 13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27" name="Oval 14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49" name="Group 141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77898" name="Freeform 1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899" name="Group 1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900" name="Freeform 1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1" name="Freeform 1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2" name="Freeform 1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3" name="Freeform 1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4" name="Freeform 1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5" name="Freeform 1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6" name="Freeform 1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7" name="Oval 1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8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09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0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1" name="Oval 1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12" name="Oval 1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50" name="Group 157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77883" name="Freeform 15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884" name="Group 15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85" name="Freeform 16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6" name="Freeform 16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7" name="Freeform 16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8" name="Freeform 16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9" name="Freeform 16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0" name="Freeform 16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1" name="Freeform 16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2" name="Oval 16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3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4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5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6" name="Oval 17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97" name="Oval 17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51" name="Group 173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77868" name="Freeform 17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869" name="Group 17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70" name="Freeform 17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1" name="Freeform 17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2" name="Freeform 17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3" name="Freeform 17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4" name="Freeform 18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5" name="Freeform 18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6" name="Freeform 18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7" name="Oval 18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8" name="Oval 18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79" name="Oval 18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0" name="Oval 18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1" name="Oval 18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82" name="Oval 18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7852" name="Group 189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77853" name="Freeform 19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7854" name="Group 19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7855" name="Freeform 19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56" name="Freeform 19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57" name="Freeform 19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58" name="Freeform 19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59" name="Freeform 19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0" name="Freeform 19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1" name="Freeform 19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2" name="Oval 19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3" name="Oval 20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4" name="Oval 20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5" name="Oval 20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6" name="Oval 20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67" name="Oval 20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547471" name="Text Box 207"/>
          <p:cNvSpPr txBox="1">
            <a:spLocks noChangeArrowheads="1"/>
          </p:cNvSpPr>
          <p:nvPr/>
        </p:nvSpPr>
        <p:spPr bwMode="auto">
          <a:xfrm>
            <a:off x="3962400" y="2590800"/>
            <a:ext cx="3886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Assign one friend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each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sub-Instance.</a:t>
            </a: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7832" name="Group 20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7833" name="Group 21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7837" name="Freeform 21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38" name="Freeform 21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39" name="Freeform 21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40" name="Freeform 21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41" name="Freeform 21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42" name="Freeform 21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7834" name="Group 21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7835" name="Freeform 21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7836" name="Freeform 21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81" name="Rectangle 20">
            <a:extLst>
              <a:ext uri="{FF2B5EF4-FFF2-40B4-BE49-F238E27FC236}">
                <a16:creationId xmlns:a16="http://schemas.microsoft.com/office/drawing/2014/main" id="{1CCBDB17-5E90-46A0-849B-4FBD92E3EFD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53778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7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7471" grpId="0"/>
    </p:bldLst>
  </p:timing>
</p:sld>
</file>

<file path=ppt/slides/slide3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85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851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78852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8875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876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1548458" name="Text Box 170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to: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include our given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78855" name="Group 198"/>
          <p:cNvGrpSpPr>
            <a:grpSpLocks/>
          </p:cNvGrpSpPr>
          <p:nvPr/>
        </p:nvGrpSpPr>
        <p:grpSpPr bwMode="auto">
          <a:xfrm>
            <a:off x="1219200" y="3124200"/>
            <a:ext cx="685800" cy="3048000"/>
            <a:chOff x="768" y="1968"/>
            <a:chExt cx="432" cy="1920"/>
          </a:xfrm>
        </p:grpSpPr>
        <p:sp>
          <p:nvSpPr>
            <p:cNvPr id="78867" name="Freeform 188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8868" name="Group 190"/>
            <p:cNvGrpSpPr>
              <a:grpSpLocks/>
            </p:cNvGrpSpPr>
            <p:nvPr/>
          </p:nvGrpSpPr>
          <p:grpSpPr bwMode="auto">
            <a:xfrm>
              <a:off x="768" y="1968"/>
              <a:ext cx="288" cy="480"/>
              <a:chOff x="2432" y="1328"/>
              <a:chExt cx="906" cy="2075"/>
            </a:xfrm>
          </p:grpSpPr>
          <p:sp>
            <p:nvSpPr>
              <p:cNvPr id="78869" name="Freeform 191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70" name="Freeform 192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71" name="Freeform 193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72" name="Freeform 194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73" name="Freeform 195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74" name="Freeform 196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78856" name="Group 19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8857" name="Group 20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8861" name="Freeform 20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2" name="Freeform 20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3" name="Freeform 20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4" name="Freeform 20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5" name="Freeform 20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6" name="Freeform 20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8858" name="Group 20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8859" name="Freeform 20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8860" name="Freeform 20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29" name="Rectangle 20">
            <a:extLst>
              <a:ext uri="{FF2B5EF4-FFF2-40B4-BE49-F238E27FC236}">
                <a16:creationId xmlns:a16="http://schemas.microsoft.com/office/drawing/2014/main" id="{3D9C8C5C-2D84-4C1E-9382-C7BA744655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9817894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84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484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874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875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79876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79940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41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99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1549339" name="Rectangle 27"/>
          <p:cNvSpPr>
            <a:spLocks noChangeArrowheads="1"/>
          </p:cNvSpPr>
          <p:nvPr/>
        </p:nvSpPr>
        <p:spPr bwMode="auto">
          <a:xfrm>
            <a:off x="3276600" y="3382963"/>
            <a:ext cx="7467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closed under “friend” operation</a:t>
            </a:r>
          </a:p>
        </p:txBody>
      </p:sp>
      <p:sp>
        <p:nvSpPr>
          <p:cNvPr id="1549340" name="Text Box 28"/>
          <p:cNvSpPr txBox="1">
            <a:spLocks noChangeArrowheads="1"/>
          </p:cNvSpPr>
          <p:nvPr/>
        </p:nvSpPr>
        <p:spPr bwMode="auto">
          <a:xfrm>
            <a:off x="3925888" y="4191000"/>
            <a:ext cx="5095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Integers closed under addition</a:t>
            </a:r>
          </a:p>
        </p:txBody>
      </p:sp>
      <p:sp>
        <p:nvSpPr>
          <p:cNvPr id="1549341" name="Text Box 29"/>
          <p:cNvSpPr txBox="1">
            <a:spLocks noChangeArrowheads="1"/>
          </p:cNvSpPr>
          <p:nvPr/>
        </p:nvSpPr>
        <p:spPr bwMode="auto">
          <a:xfrm>
            <a:off x="3733800" y="4648200"/>
            <a:ext cx="5197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143000" marR="0" lvl="0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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x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x+y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</a:t>
            </a:r>
          </a:p>
        </p:txBody>
      </p:sp>
      <p:sp>
        <p:nvSpPr>
          <p:cNvPr id="1549342" name="Text Box 30"/>
          <p:cNvSpPr txBox="1">
            <a:spLocks noChangeArrowheads="1"/>
          </p:cNvSpPr>
          <p:nvPr/>
        </p:nvSpPr>
        <p:spPr bwMode="auto">
          <a:xfrm>
            <a:off x="2438400" y="5334000"/>
            <a:ext cx="5638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1143000" indent="-2286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1143000" marR="0" lvl="0" indent="-2286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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sub-Instance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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sp>
        <p:nvSpPr>
          <p:cNvPr id="1549387" name="Rectangle 75"/>
          <p:cNvSpPr>
            <a:spLocks noChangeArrowheads="1"/>
          </p:cNvSpPr>
          <p:nvPr/>
        </p:nvSpPr>
        <p:spPr bwMode="auto">
          <a:xfrm>
            <a:off x="4953000" y="6019800"/>
            <a:ext cx="35496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subsub-Instance </a:t>
            </a: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</a:p>
        </p:txBody>
      </p:sp>
      <p:sp>
        <p:nvSpPr>
          <p:cNvPr id="79883" name="Text Box 76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to: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include our given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49406" name="Freeform 94"/>
          <p:cNvSpPr>
            <a:spLocks/>
          </p:cNvSpPr>
          <p:nvPr/>
        </p:nvSpPr>
        <p:spPr bwMode="auto">
          <a:xfrm>
            <a:off x="1676400" y="3860800"/>
            <a:ext cx="1090613" cy="2387600"/>
          </a:xfrm>
          <a:custGeom>
            <a:avLst/>
            <a:gdLst>
              <a:gd name="T0" fmla="*/ 2147483647 w 687"/>
              <a:gd name="T1" fmla="*/ 0 h 1504"/>
              <a:gd name="T2" fmla="*/ 2147483647 w 687"/>
              <a:gd name="T3" fmla="*/ 2147483647 h 1504"/>
              <a:gd name="T4" fmla="*/ 2147483647 w 687"/>
              <a:gd name="T5" fmla="*/ 2147483647 h 1504"/>
              <a:gd name="T6" fmla="*/ 2147483647 w 687"/>
              <a:gd name="T7" fmla="*/ 2147483647 h 1504"/>
              <a:gd name="T8" fmla="*/ 0 60000 65536"/>
              <a:gd name="T9" fmla="*/ 0 60000 65536"/>
              <a:gd name="T10" fmla="*/ 0 60000 65536"/>
              <a:gd name="T11" fmla="*/ 0 60000 65536"/>
              <a:gd name="T12" fmla="*/ 0 w 687"/>
              <a:gd name="T13" fmla="*/ 0 h 1504"/>
              <a:gd name="T14" fmla="*/ 687 w 687"/>
              <a:gd name="T15" fmla="*/ 1504 h 150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87" h="1504">
                <a:moveTo>
                  <a:pt x="687" y="0"/>
                </a:moveTo>
                <a:cubicBezTo>
                  <a:pt x="666" y="84"/>
                  <a:pt x="660" y="382"/>
                  <a:pt x="560" y="505"/>
                </a:cubicBezTo>
                <a:cubicBezTo>
                  <a:pt x="460" y="628"/>
                  <a:pt x="174" y="570"/>
                  <a:pt x="87" y="736"/>
                </a:cubicBezTo>
                <a:cubicBezTo>
                  <a:pt x="0" y="902"/>
                  <a:pt x="83" y="1232"/>
                  <a:pt x="39" y="150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" name="Group 32"/>
          <p:cNvGrpSpPr>
            <a:grpSpLocks/>
          </p:cNvGrpSpPr>
          <p:nvPr/>
        </p:nvGrpSpPr>
        <p:grpSpPr bwMode="auto">
          <a:xfrm>
            <a:off x="2209800" y="3657600"/>
            <a:ext cx="457200" cy="762000"/>
            <a:chOff x="2432" y="1328"/>
            <a:chExt cx="906" cy="2075"/>
          </a:xfrm>
        </p:grpSpPr>
        <p:sp>
          <p:nvSpPr>
            <p:cNvPr id="79934" name="Freeform 3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566 w 410"/>
                <a:gd name="T1" fmla="*/ 195 h 406"/>
                <a:gd name="T2" fmla="*/ 457 w 410"/>
                <a:gd name="T3" fmla="*/ 69 h 406"/>
                <a:gd name="T4" fmla="*/ 350 w 410"/>
                <a:gd name="T5" fmla="*/ 0 h 406"/>
                <a:gd name="T6" fmla="*/ 222 w 410"/>
                <a:gd name="T7" fmla="*/ 0 h 406"/>
                <a:gd name="T8" fmla="*/ 85 w 410"/>
                <a:gd name="T9" fmla="*/ 44 h 406"/>
                <a:gd name="T10" fmla="*/ 20 w 410"/>
                <a:gd name="T11" fmla="*/ 119 h 406"/>
                <a:gd name="T12" fmla="*/ 0 w 410"/>
                <a:gd name="T13" fmla="*/ 221 h 406"/>
                <a:gd name="T14" fmla="*/ 20 w 410"/>
                <a:gd name="T15" fmla="*/ 355 h 406"/>
                <a:gd name="T16" fmla="*/ 104 w 410"/>
                <a:gd name="T17" fmla="*/ 510 h 406"/>
                <a:gd name="T18" fmla="*/ 256 w 410"/>
                <a:gd name="T19" fmla="*/ 610 h 406"/>
                <a:gd name="T20" fmla="*/ 371 w 410"/>
                <a:gd name="T21" fmla="*/ 661 h 406"/>
                <a:gd name="T22" fmla="*/ 490 w 410"/>
                <a:gd name="T23" fmla="*/ 680 h 406"/>
                <a:gd name="T24" fmla="*/ 585 w 410"/>
                <a:gd name="T25" fmla="*/ 655 h 406"/>
                <a:gd name="T26" fmla="*/ 639 w 410"/>
                <a:gd name="T27" fmla="*/ 610 h 406"/>
                <a:gd name="T28" fmla="*/ 670 w 410"/>
                <a:gd name="T29" fmla="*/ 510 h 406"/>
                <a:gd name="T30" fmla="*/ 664 w 410"/>
                <a:gd name="T31" fmla="*/ 389 h 406"/>
                <a:gd name="T32" fmla="*/ 627 w 410"/>
                <a:gd name="T33" fmla="*/ 290 h 406"/>
                <a:gd name="T34" fmla="*/ 842 w 410"/>
                <a:gd name="T35" fmla="*/ 195 h 406"/>
                <a:gd name="T36" fmla="*/ 864 w 410"/>
                <a:gd name="T37" fmla="*/ 154 h 406"/>
                <a:gd name="T38" fmla="*/ 842 w 410"/>
                <a:gd name="T39" fmla="*/ 135 h 406"/>
                <a:gd name="T40" fmla="*/ 607 w 410"/>
                <a:gd name="T41" fmla="*/ 246 h 406"/>
                <a:gd name="T42" fmla="*/ 566 w 410"/>
                <a:gd name="T43" fmla="*/ 195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35" name="Freeform 3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36" name="Freeform 3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563 w 309"/>
                <a:gd name="T1" fmla="*/ 353 h 673"/>
                <a:gd name="T2" fmla="*/ 498 w 309"/>
                <a:gd name="T3" fmla="*/ 143 h 673"/>
                <a:gd name="T4" fmla="*/ 427 w 309"/>
                <a:gd name="T5" fmla="*/ 42 h 673"/>
                <a:gd name="T6" fmla="*/ 263 w 309"/>
                <a:gd name="T7" fmla="*/ 0 h 673"/>
                <a:gd name="T8" fmla="*/ 104 w 309"/>
                <a:gd name="T9" fmla="*/ 18 h 673"/>
                <a:gd name="T10" fmla="*/ 32 w 309"/>
                <a:gd name="T11" fmla="*/ 126 h 673"/>
                <a:gd name="T12" fmla="*/ 42 w 309"/>
                <a:gd name="T13" fmla="*/ 260 h 673"/>
                <a:gd name="T14" fmla="*/ 84 w 309"/>
                <a:gd name="T15" fmla="*/ 478 h 673"/>
                <a:gd name="T16" fmla="*/ 84 w 309"/>
                <a:gd name="T17" fmla="*/ 670 h 673"/>
                <a:gd name="T18" fmla="*/ 32 w 309"/>
                <a:gd name="T19" fmla="*/ 836 h 673"/>
                <a:gd name="T20" fmla="*/ 0 w 309"/>
                <a:gd name="T21" fmla="*/ 931 h 673"/>
                <a:gd name="T22" fmla="*/ 20 w 309"/>
                <a:gd name="T23" fmla="*/ 1016 h 673"/>
                <a:gd name="T24" fmla="*/ 94 w 309"/>
                <a:gd name="T25" fmla="*/ 1058 h 673"/>
                <a:gd name="T26" fmla="*/ 193 w 309"/>
                <a:gd name="T27" fmla="*/ 1098 h 673"/>
                <a:gd name="T28" fmla="*/ 284 w 309"/>
                <a:gd name="T29" fmla="*/ 1117 h 673"/>
                <a:gd name="T30" fmla="*/ 407 w 309"/>
                <a:gd name="T31" fmla="*/ 1117 h 673"/>
                <a:gd name="T32" fmla="*/ 543 w 309"/>
                <a:gd name="T33" fmla="*/ 1031 h 673"/>
                <a:gd name="T34" fmla="*/ 648 w 309"/>
                <a:gd name="T35" fmla="*/ 854 h 673"/>
                <a:gd name="T36" fmla="*/ 640 w 309"/>
                <a:gd name="T37" fmla="*/ 695 h 673"/>
                <a:gd name="T38" fmla="*/ 575 w 309"/>
                <a:gd name="T39" fmla="*/ 510 h 673"/>
                <a:gd name="T40" fmla="*/ 563 w 309"/>
                <a:gd name="T41" fmla="*/ 353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37" name="Freeform 3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487 w 235"/>
                <a:gd name="T1" fmla="*/ 23 h 973"/>
                <a:gd name="T2" fmla="*/ 355 w 235"/>
                <a:gd name="T3" fmla="*/ 0 h 973"/>
                <a:gd name="T4" fmla="*/ 276 w 235"/>
                <a:gd name="T5" fmla="*/ 23 h 973"/>
                <a:gd name="T6" fmla="*/ 245 w 235"/>
                <a:gd name="T7" fmla="*/ 110 h 973"/>
                <a:gd name="T8" fmla="*/ 276 w 235"/>
                <a:gd name="T9" fmla="*/ 578 h 973"/>
                <a:gd name="T10" fmla="*/ 276 w 235"/>
                <a:gd name="T11" fmla="*/ 686 h 973"/>
                <a:gd name="T12" fmla="*/ 234 w 235"/>
                <a:gd name="T13" fmla="*/ 892 h 973"/>
                <a:gd name="T14" fmla="*/ 222 w 235"/>
                <a:gd name="T15" fmla="*/ 1130 h 973"/>
                <a:gd name="T16" fmla="*/ 245 w 235"/>
                <a:gd name="T17" fmla="*/ 1249 h 973"/>
                <a:gd name="T18" fmla="*/ 222 w 235"/>
                <a:gd name="T19" fmla="*/ 1316 h 973"/>
                <a:gd name="T20" fmla="*/ 67 w 235"/>
                <a:gd name="T21" fmla="*/ 1419 h 973"/>
                <a:gd name="T22" fmla="*/ 0 w 235"/>
                <a:gd name="T23" fmla="*/ 1548 h 973"/>
                <a:gd name="T24" fmla="*/ 14 w 235"/>
                <a:gd name="T25" fmla="*/ 1587 h 973"/>
                <a:gd name="T26" fmla="*/ 132 w 235"/>
                <a:gd name="T27" fmla="*/ 1632 h 973"/>
                <a:gd name="T28" fmla="*/ 165 w 235"/>
                <a:gd name="T29" fmla="*/ 1614 h 973"/>
                <a:gd name="T30" fmla="*/ 176 w 235"/>
                <a:gd name="T31" fmla="*/ 1537 h 973"/>
                <a:gd name="T32" fmla="*/ 212 w 235"/>
                <a:gd name="T33" fmla="*/ 1430 h 973"/>
                <a:gd name="T34" fmla="*/ 265 w 235"/>
                <a:gd name="T35" fmla="*/ 1378 h 973"/>
                <a:gd name="T36" fmla="*/ 332 w 235"/>
                <a:gd name="T37" fmla="*/ 1344 h 973"/>
                <a:gd name="T38" fmla="*/ 388 w 235"/>
                <a:gd name="T39" fmla="*/ 1300 h 973"/>
                <a:gd name="T40" fmla="*/ 401 w 235"/>
                <a:gd name="T41" fmla="*/ 1265 h 973"/>
                <a:gd name="T42" fmla="*/ 366 w 235"/>
                <a:gd name="T43" fmla="*/ 1225 h 973"/>
                <a:gd name="T44" fmla="*/ 332 w 235"/>
                <a:gd name="T45" fmla="*/ 1199 h 973"/>
                <a:gd name="T46" fmla="*/ 312 w 235"/>
                <a:gd name="T47" fmla="*/ 1097 h 973"/>
                <a:gd name="T48" fmla="*/ 332 w 235"/>
                <a:gd name="T49" fmla="*/ 881 h 973"/>
                <a:gd name="T50" fmla="*/ 408 w 235"/>
                <a:gd name="T51" fmla="*/ 637 h 973"/>
                <a:gd name="T52" fmla="*/ 487 w 235"/>
                <a:gd name="T53" fmla="*/ 442 h 973"/>
                <a:gd name="T54" fmla="*/ 510 w 235"/>
                <a:gd name="T55" fmla="*/ 205 h 973"/>
                <a:gd name="T56" fmla="*/ 487 w 235"/>
                <a:gd name="T57" fmla="*/ 23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38" name="Freeform 3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268 w 384"/>
                <a:gd name="T1" fmla="*/ 205 h 821"/>
                <a:gd name="T2" fmla="*/ 246 w 384"/>
                <a:gd name="T3" fmla="*/ 67 h 821"/>
                <a:gd name="T4" fmla="*/ 151 w 384"/>
                <a:gd name="T5" fmla="*/ 0 h 821"/>
                <a:gd name="T6" fmla="*/ 5 w 384"/>
                <a:gd name="T7" fmla="*/ 5 h 821"/>
                <a:gd name="T8" fmla="*/ 0 w 384"/>
                <a:gd name="T9" fmla="*/ 67 h 821"/>
                <a:gd name="T10" fmla="*/ 5 w 384"/>
                <a:gd name="T11" fmla="*/ 197 h 821"/>
                <a:gd name="T12" fmla="*/ 85 w 384"/>
                <a:gd name="T13" fmla="*/ 393 h 821"/>
                <a:gd name="T14" fmla="*/ 143 w 384"/>
                <a:gd name="T15" fmla="*/ 537 h 821"/>
                <a:gd name="T16" fmla="*/ 202 w 384"/>
                <a:gd name="T17" fmla="*/ 730 h 821"/>
                <a:gd name="T18" fmla="*/ 224 w 384"/>
                <a:gd name="T19" fmla="*/ 902 h 821"/>
                <a:gd name="T20" fmla="*/ 224 w 384"/>
                <a:gd name="T21" fmla="*/ 1036 h 821"/>
                <a:gd name="T22" fmla="*/ 193 w 384"/>
                <a:gd name="T23" fmla="*/ 1141 h 821"/>
                <a:gd name="T24" fmla="*/ 162 w 384"/>
                <a:gd name="T25" fmla="*/ 1175 h 821"/>
                <a:gd name="T26" fmla="*/ 162 w 384"/>
                <a:gd name="T27" fmla="*/ 1207 h 821"/>
                <a:gd name="T28" fmla="*/ 202 w 384"/>
                <a:gd name="T29" fmla="*/ 1259 h 821"/>
                <a:gd name="T30" fmla="*/ 279 w 384"/>
                <a:gd name="T31" fmla="*/ 1276 h 821"/>
                <a:gd name="T32" fmla="*/ 399 w 384"/>
                <a:gd name="T33" fmla="*/ 1276 h 821"/>
                <a:gd name="T34" fmla="*/ 613 w 384"/>
                <a:gd name="T35" fmla="*/ 1320 h 821"/>
                <a:gd name="T36" fmla="*/ 676 w 384"/>
                <a:gd name="T37" fmla="*/ 1380 h 821"/>
                <a:gd name="T38" fmla="*/ 777 w 384"/>
                <a:gd name="T39" fmla="*/ 1343 h 821"/>
                <a:gd name="T40" fmla="*/ 817 w 384"/>
                <a:gd name="T41" fmla="*/ 1259 h 821"/>
                <a:gd name="T42" fmla="*/ 777 w 384"/>
                <a:gd name="T43" fmla="*/ 1226 h 821"/>
                <a:gd name="T44" fmla="*/ 591 w 384"/>
                <a:gd name="T45" fmla="*/ 1207 h 821"/>
                <a:gd name="T46" fmla="*/ 388 w 384"/>
                <a:gd name="T47" fmla="*/ 1207 h 821"/>
                <a:gd name="T48" fmla="*/ 300 w 384"/>
                <a:gd name="T49" fmla="*/ 1199 h 821"/>
                <a:gd name="T50" fmla="*/ 279 w 384"/>
                <a:gd name="T51" fmla="*/ 1149 h 821"/>
                <a:gd name="T52" fmla="*/ 300 w 384"/>
                <a:gd name="T53" fmla="*/ 1053 h 821"/>
                <a:gd name="T54" fmla="*/ 313 w 384"/>
                <a:gd name="T55" fmla="*/ 893 h 821"/>
                <a:gd name="T56" fmla="*/ 290 w 384"/>
                <a:gd name="T57" fmla="*/ 713 h 821"/>
                <a:gd name="T58" fmla="*/ 256 w 384"/>
                <a:gd name="T59" fmla="*/ 477 h 821"/>
                <a:gd name="T60" fmla="*/ 268 w 384"/>
                <a:gd name="T61" fmla="*/ 272 h 821"/>
                <a:gd name="T62" fmla="*/ 268 w 384"/>
                <a:gd name="T63" fmla="*/ 205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39" name="Freeform 3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705 w 329"/>
                <a:gd name="T1" fmla="*/ 23 h 546"/>
                <a:gd name="T2" fmla="*/ 628 w 329"/>
                <a:gd name="T3" fmla="*/ 0 h 546"/>
                <a:gd name="T4" fmla="*/ 467 w 329"/>
                <a:gd name="T5" fmla="*/ 5 h 546"/>
                <a:gd name="T6" fmla="*/ 323 w 329"/>
                <a:gd name="T7" fmla="*/ 93 h 546"/>
                <a:gd name="T8" fmla="*/ 119 w 329"/>
                <a:gd name="T9" fmla="*/ 271 h 546"/>
                <a:gd name="T10" fmla="*/ 13 w 329"/>
                <a:gd name="T11" fmla="*/ 413 h 546"/>
                <a:gd name="T12" fmla="*/ 0 w 329"/>
                <a:gd name="T13" fmla="*/ 464 h 546"/>
                <a:gd name="T14" fmla="*/ 55 w 329"/>
                <a:gd name="T15" fmla="*/ 555 h 546"/>
                <a:gd name="T16" fmla="*/ 173 w 329"/>
                <a:gd name="T17" fmla="*/ 600 h 546"/>
                <a:gd name="T18" fmla="*/ 323 w 329"/>
                <a:gd name="T19" fmla="*/ 648 h 546"/>
                <a:gd name="T20" fmla="*/ 446 w 329"/>
                <a:gd name="T21" fmla="*/ 673 h 546"/>
                <a:gd name="T22" fmla="*/ 498 w 329"/>
                <a:gd name="T23" fmla="*/ 716 h 546"/>
                <a:gd name="T24" fmla="*/ 467 w 329"/>
                <a:gd name="T25" fmla="*/ 776 h 546"/>
                <a:gd name="T26" fmla="*/ 383 w 329"/>
                <a:gd name="T27" fmla="*/ 843 h 546"/>
                <a:gd name="T28" fmla="*/ 271 w 329"/>
                <a:gd name="T29" fmla="*/ 852 h 546"/>
                <a:gd name="T30" fmla="*/ 195 w 329"/>
                <a:gd name="T31" fmla="*/ 826 h 546"/>
                <a:gd name="T32" fmla="*/ 150 w 329"/>
                <a:gd name="T33" fmla="*/ 852 h 546"/>
                <a:gd name="T34" fmla="*/ 161 w 329"/>
                <a:gd name="T35" fmla="*/ 884 h 546"/>
                <a:gd name="T36" fmla="*/ 251 w 329"/>
                <a:gd name="T37" fmla="*/ 910 h 546"/>
                <a:gd name="T38" fmla="*/ 383 w 329"/>
                <a:gd name="T39" fmla="*/ 910 h 546"/>
                <a:gd name="T40" fmla="*/ 498 w 329"/>
                <a:gd name="T41" fmla="*/ 884 h 546"/>
                <a:gd name="T42" fmla="*/ 566 w 329"/>
                <a:gd name="T43" fmla="*/ 852 h 546"/>
                <a:gd name="T44" fmla="*/ 607 w 329"/>
                <a:gd name="T45" fmla="*/ 791 h 546"/>
                <a:gd name="T46" fmla="*/ 628 w 329"/>
                <a:gd name="T47" fmla="*/ 727 h 546"/>
                <a:gd name="T48" fmla="*/ 579 w 329"/>
                <a:gd name="T49" fmla="*/ 665 h 546"/>
                <a:gd name="T50" fmla="*/ 446 w 329"/>
                <a:gd name="T51" fmla="*/ 624 h 546"/>
                <a:gd name="T52" fmla="*/ 293 w 329"/>
                <a:gd name="T53" fmla="*/ 589 h 546"/>
                <a:gd name="T54" fmla="*/ 161 w 329"/>
                <a:gd name="T55" fmla="*/ 531 h 546"/>
                <a:gd name="T56" fmla="*/ 130 w 329"/>
                <a:gd name="T57" fmla="*/ 481 h 546"/>
                <a:gd name="T58" fmla="*/ 150 w 329"/>
                <a:gd name="T59" fmla="*/ 387 h 546"/>
                <a:gd name="T60" fmla="*/ 251 w 329"/>
                <a:gd name="T61" fmla="*/ 271 h 546"/>
                <a:gd name="T62" fmla="*/ 370 w 329"/>
                <a:gd name="T63" fmla="*/ 203 h 546"/>
                <a:gd name="T64" fmla="*/ 553 w 329"/>
                <a:gd name="T65" fmla="*/ 151 h 546"/>
                <a:gd name="T66" fmla="*/ 705 w 329"/>
                <a:gd name="T67" fmla="*/ 126 h 546"/>
                <a:gd name="T68" fmla="*/ 705 w 329"/>
                <a:gd name="T69" fmla="*/ 58 h 546"/>
                <a:gd name="T70" fmla="*/ 705 w 329"/>
                <a:gd name="T71" fmla="*/ 23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4" name="Group 102"/>
          <p:cNvGrpSpPr>
            <a:grpSpLocks/>
          </p:cNvGrpSpPr>
          <p:nvPr/>
        </p:nvGrpSpPr>
        <p:grpSpPr bwMode="auto">
          <a:xfrm>
            <a:off x="1663700" y="3886200"/>
            <a:ext cx="1370013" cy="2362200"/>
            <a:chOff x="1048" y="2448"/>
            <a:chExt cx="863" cy="1488"/>
          </a:xfrm>
        </p:grpSpPr>
        <p:sp>
          <p:nvSpPr>
            <p:cNvPr id="79898" name="Freeform 95"/>
            <p:cNvSpPr>
              <a:spLocks/>
            </p:cNvSpPr>
            <p:nvPr/>
          </p:nvSpPr>
          <p:spPr bwMode="auto">
            <a:xfrm>
              <a:off x="1048" y="2971"/>
              <a:ext cx="409" cy="906"/>
            </a:xfrm>
            <a:custGeom>
              <a:avLst/>
              <a:gdLst>
                <a:gd name="T0" fmla="*/ 397 w 409"/>
                <a:gd name="T1" fmla="*/ 0 h 906"/>
                <a:gd name="T2" fmla="*/ 351 w 409"/>
                <a:gd name="T3" fmla="*/ 220 h 906"/>
                <a:gd name="T4" fmla="*/ 49 w 409"/>
                <a:gd name="T5" fmla="*/ 522 h 906"/>
                <a:gd name="T6" fmla="*/ 58 w 409"/>
                <a:gd name="T7" fmla="*/ 906 h 90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09"/>
                <a:gd name="T13" fmla="*/ 0 h 906"/>
                <a:gd name="T14" fmla="*/ 409 w 409"/>
                <a:gd name="T15" fmla="*/ 906 h 90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09" h="906">
                  <a:moveTo>
                    <a:pt x="397" y="0"/>
                  </a:moveTo>
                  <a:cubicBezTo>
                    <a:pt x="389" y="37"/>
                    <a:pt x="409" y="133"/>
                    <a:pt x="351" y="220"/>
                  </a:cubicBezTo>
                  <a:cubicBezTo>
                    <a:pt x="293" y="307"/>
                    <a:pt x="98" y="408"/>
                    <a:pt x="49" y="522"/>
                  </a:cubicBezTo>
                  <a:cubicBezTo>
                    <a:pt x="0" y="636"/>
                    <a:pt x="56" y="826"/>
                    <a:pt x="58" y="906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899" name="Freeform 96"/>
            <p:cNvSpPr>
              <a:spLocks/>
            </p:cNvSpPr>
            <p:nvPr/>
          </p:nvSpPr>
          <p:spPr bwMode="auto">
            <a:xfrm>
              <a:off x="1125" y="3438"/>
              <a:ext cx="786" cy="439"/>
            </a:xfrm>
            <a:custGeom>
              <a:avLst/>
              <a:gdLst>
                <a:gd name="T0" fmla="*/ 786 w 786"/>
                <a:gd name="T1" fmla="*/ 0 h 439"/>
                <a:gd name="T2" fmla="*/ 521 w 786"/>
                <a:gd name="T3" fmla="*/ 119 h 439"/>
                <a:gd name="T4" fmla="*/ 393 w 786"/>
                <a:gd name="T5" fmla="*/ 356 h 439"/>
                <a:gd name="T6" fmla="*/ 0 w 786"/>
                <a:gd name="T7" fmla="*/ 439 h 43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6"/>
                <a:gd name="T13" fmla="*/ 0 h 439"/>
                <a:gd name="T14" fmla="*/ 786 w 786"/>
                <a:gd name="T15" fmla="*/ 439 h 43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6" h="439">
                  <a:moveTo>
                    <a:pt x="786" y="0"/>
                  </a:moveTo>
                  <a:cubicBezTo>
                    <a:pt x="742" y="20"/>
                    <a:pt x="586" y="60"/>
                    <a:pt x="521" y="119"/>
                  </a:cubicBezTo>
                  <a:cubicBezTo>
                    <a:pt x="456" y="178"/>
                    <a:pt x="480" y="303"/>
                    <a:pt x="393" y="356"/>
                  </a:cubicBezTo>
                  <a:cubicBezTo>
                    <a:pt x="306" y="409"/>
                    <a:pt x="82" y="422"/>
                    <a:pt x="0" y="439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79900" name="Group 41"/>
            <p:cNvGrpSpPr>
              <a:grpSpLocks/>
            </p:cNvGrpSpPr>
            <p:nvPr/>
          </p:nvGrpSpPr>
          <p:grpSpPr bwMode="auto">
            <a:xfrm>
              <a:off x="1056" y="2880"/>
              <a:ext cx="340" cy="576"/>
              <a:chOff x="3309" y="2976"/>
              <a:chExt cx="484" cy="1010"/>
            </a:xfrm>
          </p:grpSpPr>
          <p:sp>
            <p:nvSpPr>
              <p:cNvPr id="79919" name="Freeform 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9920" name="Group 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9921" name="Freeform 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2" name="Freeform 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3" name="Freeform 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4" name="Freeform 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5" name="Freeform 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6" name="Freeform 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7" name="Freeform 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8" name="Oval 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29" name="Oval 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30" name="Oval 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31" name="Oval 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32" name="Oval 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33" name="Oval 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9901" name="Group 58"/>
            <p:cNvGrpSpPr>
              <a:grpSpLocks/>
            </p:cNvGrpSpPr>
            <p:nvPr/>
          </p:nvGrpSpPr>
          <p:grpSpPr bwMode="auto">
            <a:xfrm>
              <a:off x="1532" y="3360"/>
              <a:ext cx="340" cy="576"/>
              <a:chOff x="3309" y="2976"/>
              <a:chExt cx="484" cy="1010"/>
            </a:xfrm>
          </p:grpSpPr>
          <p:sp>
            <p:nvSpPr>
              <p:cNvPr id="79904" name="Freeform 5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79905" name="Group 6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79906" name="Freeform 6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07" name="Freeform 6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08" name="Freeform 6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09" name="Freeform 6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0" name="Freeform 6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1" name="Freeform 6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2" name="Freeform 6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3" name="Oval 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4" name="Oval 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5" name="Oval 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6" name="Oval 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7" name="Oval 7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918" name="Oval 7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79902" name="Line 98"/>
            <p:cNvSpPr>
              <a:spLocks noChangeShapeType="1"/>
            </p:cNvSpPr>
            <p:nvPr/>
          </p:nvSpPr>
          <p:spPr bwMode="auto">
            <a:xfrm flipH="1">
              <a:off x="1488" y="2448"/>
              <a:ext cx="240" cy="480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903" name="Line 100"/>
            <p:cNvSpPr>
              <a:spLocks noChangeShapeType="1"/>
            </p:cNvSpPr>
            <p:nvPr/>
          </p:nvSpPr>
          <p:spPr bwMode="auto">
            <a:xfrm>
              <a:off x="1728" y="2448"/>
              <a:ext cx="144" cy="912"/>
            </a:xfrm>
            <a:prstGeom prst="line">
              <a:avLst/>
            </a:prstGeom>
            <a:noFill/>
            <a:ln w="254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79887" name="Group 103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79888" name="Group 10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79892" name="Freeform 10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3" name="Freeform 10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4" name="Freeform 10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5" name="Freeform 10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6" name="Freeform 10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7" name="Freeform 11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79889" name="Group 11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79890" name="Freeform 11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79891" name="Freeform 11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70" name="Rectangle 20">
            <a:extLst>
              <a:ext uri="{FF2B5EF4-FFF2-40B4-BE49-F238E27FC236}">
                <a16:creationId xmlns:a16="http://schemas.microsoft.com/office/drawing/2014/main" id="{BE35D15E-AE70-4688-956E-A210886DA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16463086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493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493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493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493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49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49339" grpId="0"/>
      <p:bldP spid="1549340" grpId="0"/>
      <p:bldP spid="1549341" grpId="0"/>
      <p:bldP spid="1549342" grpId="0"/>
      <p:bldP spid="1549387" grpId="0"/>
      <p:bldP spid="1549406" grpId="0" animBg="1"/>
      <p:bldP spid="1549406" grpId="1" animBg="1"/>
    </p:bldLst>
  </p:timing>
</p:sld>
</file>

<file path=ppt/slides/slide3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898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0899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80900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0980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981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80902" name="Rectangle 8"/>
          <p:cNvSpPr>
            <a:spLocks noChangeArrowheads="1"/>
          </p:cNvSpPr>
          <p:nvPr/>
        </p:nvSpPr>
        <p:spPr bwMode="auto">
          <a:xfrm>
            <a:off x="3276600" y="3382963"/>
            <a:ext cx="7467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closed under “friend” operation</a:t>
            </a:r>
          </a:p>
        </p:txBody>
      </p:sp>
      <p:sp>
        <p:nvSpPr>
          <p:cNvPr id="80903" name="Text Box 13"/>
          <p:cNvSpPr txBox="1">
            <a:spLocks noChangeArrowheads="1"/>
          </p:cNvSpPr>
          <p:nvPr/>
        </p:nvSpPr>
        <p:spPr bwMode="auto">
          <a:xfrm>
            <a:off x="3276600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to: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include our given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50395" name="Rectangle 59"/>
          <p:cNvSpPr>
            <a:spLocks noChangeArrowheads="1"/>
          </p:cNvSpPr>
          <p:nvPr/>
        </p:nvSpPr>
        <p:spPr bwMode="auto">
          <a:xfrm>
            <a:off x="3290888" y="3840163"/>
            <a:ext cx="5853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 be</a:t>
            </a:r>
          </a:p>
        </p:txBody>
      </p:sp>
      <p:sp>
        <p:nvSpPr>
          <p:cNvPr id="1550396" name="Rectangle 60"/>
          <p:cNvSpPr>
            <a:spLocks noChangeArrowheads="1"/>
          </p:cNvSpPr>
          <p:nvPr/>
        </p:nvSpPr>
        <p:spPr bwMode="auto">
          <a:xfrm>
            <a:off x="3814763" y="4297363"/>
            <a:ext cx="580072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asked of some friend, friend, …</a:t>
            </a:r>
          </a:p>
        </p:txBody>
      </p:sp>
      <p:grpSp>
        <p:nvGrpSpPr>
          <p:cNvPr id="3" name="Group 63"/>
          <p:cNvGrpSpPr>
            <a:grpSpLocks/>
          </p:cNvGrpSpPr>
          <p:nvPr/>
        </p:nvGrpSpPr>
        <p:grpSpPr bwMode="auto">
          <a:xfrm>
            <a:off x="1219200" y="3048000"/>
            <a:ext cx="685800" cy="3124200"/>
            <a:chOff x="768" y="1920"/>
            <a:chExt cx="432" cy="1968"/>
          </a:xfrm>
        </p:grpSpPr>
        <p:grpSp>
          <p:nvGrpSpPr>
            <p:cNvPr id="80963" name="Group 64"/>
            <p:cNvGrpSpPr>
              <a:grpSpLocks/>
            </p:cNvGrpSpPr>
            <p:nvPr/>
          </p:nvGrpSpPr>
          <p:grpSpPr bwMode="auto">
            <a:xfrm>
              <a:off x="768" y="1920"/>
              <a:ext cx="340" cy="576"/>
              <a:chOff x="3309" y="2976"/>
              <a:chExt cx="484" cy="1010"/>
            </a:xfrm>
          </p:grpSpPr>
          <p:sp>
            <p:nvSpPr>
              <p:cNvPr id="80965" name="Freeform 6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0966" name="Group 6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67" name="Freeform 6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68" name="Freeform 6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69" name="Freeform 6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0" name="Freeform 7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1" name="Freeform 7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2" name="Freeform 7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3" name="Freeform 7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4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5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6" name="Oval 7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7" name="Oval 7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8" name="Oval 7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79" name="Oval 7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0964" name="Freeform 80"/>
            <p:cNvSpPr>
              <a:spLocks/>
            </p:cNvSpPr>
            <p:nvPr/>
          </p:nvSpPr>
          <p:spPr bwMode="auto">
            <a:xfrm>
              <a:off x="856" y="2016"/>
              <a:ext cx="344" cy="1872"/>
            </a:xfrm>
            <a:custGeom>
              <a:avLst/>
              <a:gdLst>
                <a:gd name="T0" fmla="*/ 344 w 344"/>
                <a:gd name="T1" fmla="*/ 0 h 1872"/>
                <a:gd name="T2" fmla="*/ 8 w 344"/>
                <a:gd name="T3" fmla="*/ 528 h 1872"/>
                <a:gd name="T4" fmla="*/ 296 w 344"/>
                <a:gd name="T5" fmla="*/ 1104 h 1872"/>
                <a:gd name="T6" fmla="*/ 248 w 344"/>
                <a:gd name="T7" fmla="*/ 1872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6" name="Group 81"/>
          <p:cNvGrpSpPr>
            <a:grpSpLocks/>
          </p:cNvGrpSpPr>
          <p:nvPr/>
        </p:nvGrpSpPr>
        <p:grpSpPr bwMode="auto">
          <a:xfrm>
            <a:off x="300038" y="3657600"/>
            <a:ext cx="1604962" cy="2514600"/>
            <a:chOff x="1916" y="2256"/>
            <a:chExt cx="1011" cy="1584"/>
          </a:xfrm>
        </p:grpSpPr>
        <p:grpSp>
          <p:nvGrpSpPr>
            <p:cNvPr id="80946" name="Group 82"/>
            <p:cNvGrpSpPr>
              <a:grpSpLocks/>
            </p:cNvGrpSpPr>
            <p:nvPr/>
          </p:nvGrpSpPr>
          <p:grpSpPr bwMode="auto">
            <a:xfrm>
              <a:off x="1916" y="2256"/>
              <a:ext cx="340" cy="576"/>
              <a:chOff x="3309" y="2976"/>
              <a:chExt cx="484" cy="1010"/>
            </a:xfrm>
          </p:grpSpPr>
          <p:sp>
            <p:nvSpPr>
              <p:cNvPr id="80948" name="Freeform 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0949" name="Group 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50" name="Freeform 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1" name="Freeform 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2" name="Freeform 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3" name="Freeform 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4" name="Freeform 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5" name="Freeform 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6" name="Freeform 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7" name="Oval 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8" name="Oval 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59" name="Oval 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60" name="Oval 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61" name="Oval 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62" name="Oval 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0947" name="Freeform 98"/>
            <p:cNvSpPr>
              <a:spLocks/>
            </p:cNvSpPr>
            <p:nvPr/>
          </p:nvSpPr>
          <p:spPr bwMode="auto">
            <a:xfrm>
              <a:off x="2320" y="2312"/>
              <a:ext cx="607" cy="1528"/>
            </a:xfrm>
            <a:custGeom>
              <a:avLst/>
              <a:gdLst>
                <a:gd name="T0" fmla="*/ 0 w 607"/>
                <a:gd name="T1" fmla="*/ 0 h 1528"/>
                <a:gd name="T2" fmla="*/ 229 w 607"/>
                <a:gd name="T3" fmla="*/ 323 h 1528"/>
                <a:gd name="T4" fmla="*/ 560 w 607"/>
                <a:gd name="T5" fmla="*/ 760 h 1528"/>
                <a:gd name="T6" fmla="*/ 512 w 607"/>
                <a:gd name="T7" fmla="*/ 1528 h 15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07"/>
                <a:gd name="T13" fmla="*/ 0 h 1528"/>
                <a:gd name="T14" fmla="*/ 607 w 607"/>
                <a:gd name="T15" fmla="*/ 1528 h 15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07" h="1528">
                  <a:moveTo>
                    <a:pt x="0" y="0"/>
                  </a:moveTo>
                  <a:cubicBezTo>
                    <a:pt x="38" y="54"/>
                    <a:pt x="136" y="196"/>
                    <a:pt x="229" y="323"/>
                  </a:cubicBezTo>
                  <a:cubicBezTo>
                    <a:pt x="322" y="450"/>
                    <a:pt x="513" y="559"/>
                    <a:pt x="560" y="760"/>
                  </a:cubicBezTo>
                  <a:cubicBezTo>
                    <a:pt x="607" y="961"/>
                    <a:pt x="556" y="1256"/>
                    <a:pt x="512" y="1528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9" name="Group 99"/>
          <p:cNvGrpSpPr>
            <a:grpSpLocks/>
          </p:cNvGrpSpPr>
          <p:nvPr/>
        </p:nvGrpSpPr>
        <p:grpSpPr bwMode="auto">
          <a:xfrm>
            <a:off x="685800" y="4572000"/>
            <a:ext cx="1073150" cy="1600200"/>
            <a:chOff x="2156" y="2832"/>
            <a:chExt cx="676" cy="1008"/>
          </a:xfrm>
        </p:grpSpPr>
        <p:grpSp>
          <p:nvGrpSpPr>
            <p:cNvPr id="80929" name="Group 100"/>
            <p:cNvGrpSpPr>
              <a:grpSpLocks/>
            </p:cNvGrpSpPr>
            <p:nvPr/>
          </p:nvGrpSpPr>
          <p:grpSpPr bwMode="auto">
            <a:xfrm>
              <a:off x="2156" y="2832"/>
              <a:ext cx="340" cy="576"/>
              <a:chOff x="3309" y="2976"/>
              <a:chExt cx="484" cy="1010"/>
            </a:xfrm>
          </p:grpSpPr>
          <p:sp>
            <p:nvSpPr>
              <p:cNvPr id="80931" name="Freeform 10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0932" name="Group 10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0933" name="Freeform 10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4" name="Freeform 10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5" name="Freeform 10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6" name="Freeform 10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7" name="Freeform 10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8" name="Freeform 10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39" name="Freeform 10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0" name="Oval 11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1" name="Oval 11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2" name="Oval 11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3" name="Oval 11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4" name="Oval 11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945" name="Oval 11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0930" name="Freeform 116"/>
            <p:cNvSpPr>
              <a:spLocks/>
            </p:cNvSpPr>
            <p:nvPr/>
          </p:nvSpPr>
          <p:spPr bwMode="auto">
            <a:xfrm>
              <a:off x="2519" y="2880"/>
              <a:ext cx="313" cy="960"/>
            </a:xfrm>
            <a:custGeom>
              <a:avLst/>
              <a:gdLst>
                <a:gd name="T0" fmla="*/ 85 w 313"/>
                <a:gd name="T1" fmla="*/ 0 h 960"/>
                <a:gd name="T2" fmla="*/ 30 w 313"/>
                <a:gd name="T3" fmla="*/ 402 h 960"/>
                <a:gd name="T4" fmla="*/ 266 w 313"/>
                <a:gd name="T5" fmla="*/ 568 h 960"/>
                <a:gd name="T6" fmla="*/ 313 w 313"/>
                <a:gd name="T7" fmla="*/ 960 h 96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13"/>
                <a:gd name="T13" fmla="*/ 0 h 960"/>
                <a:gd name="T14" fmla="*/ 313 w 313"/>
                <a:gd name="T15" fmla="*/ 960 h 96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13" h="960">
                  <a:moveTo>
                    <a:pt x="85" y="0"/>
                  </a:moveTo>
                  <a:cubicBezTo>
                    <a:pt x="76" y="67"/>
                    <a:pt x="0" y="307"/>
                    <a:pt x="30" y="402"/>
                  </a:cubicBezTo>
                  <a:cubicBezTo>
                    <a:pt x="60" y="497"/>
                    <a:pt x="219" y="475"/>
                    <a:pt x="266" y="568"/>
                  </a:cubicBezTo>
                  <a:cubicBezTo>
                    <a:pt x="313" y="661"/>
                    <a:pt x="303" y="878"/>
                    <a:pt x="313" y="96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2" name="Group 142"/>
          <p:cNvGrpSpPr>
            <a:grpSpLocks/>
          </p:cNvGrpSpPr>
          <p:nvPr/>
        </p:nvGrpSpPr>
        <p:grpSpPr bwMode="auto">
          <a:xfrm>
            <a:off x="1493838" y="5181600"/>
            <a:ext cx="944562" cy="990600"/>
            <a:chOff x="941" y="3264"/>
            <a:chExt cx="595" cy="624"/>
          </a:xfrm>
        </p:grpSpPr>
        <p:sp>
          <p:nvSpPr>
            <p:cNvPr id="80921" name="Freeform 118"/>
            <p:cNvSpPr>
              <a:spLocks/>
            </p:cNvSpPr>
            <p:nvPr/>
          </p:nvSpPr>
          <p:spPr bwMode="auto">
            <a:xfrm>
              <a:off x="941" y="3408"/>
              <a:ext cx="240" cy="480"/>
            </a:xfrm>
            <a:custGeom>
              <a:avLst/>
              <a:gdLst>
                <a:gd name="T0" fmla="*/ 20 w 344"/>
                <a:gd name="T1" fmla="*/ 0 h 1872"/>
                <a:gd name="T2" fmla="*/ 1 w 344"/>
                <a:gd name="T3" fmla="*/ 0 h 1872"/>
                <a:gd name="T4" fmla="*/ 17 w 344"/>
                <a:gd name="T5" fmla="*/ 0 h 1872"/>
                <a:gd name="T6" fmla="*/ 14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80922" name="Group 135"/>
            <p:cNvGrpSpPr>
              <a:grpSpLocks/>
            </p:cNvGrpSpPr>
            <p:nvPr/>
          </p:nvGrpSpPr>
          <p:grpSpPr bwMode="auto">
            <a:xfrm flipH="1">
              <a:off x="1248" y="3264"/>
              <a:ext cx="288" cy="480"/>
              <a:chOff x="2432" y="1328"/>
              <a:chExt cx="906" cy="2075"/>
            </a:xfrm>
          </p:grpSpPr>
          <p:sp>
            <p:nvSpPr>
              <p:cNvPr id="80923" name="Freeform 13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566 w 410"/>
                  <a:gd name="T1" fmla="*/ 195 h 406"/>
                  <a:gd name="T2" fmla="*/ 457 w 410"/>
                  <a:gd name="T3" fmla="*/ 69 h 406"/>
                  <a:gd name="T4" fmla="*/ 350 w 410"/>
                  <a:gd name="T5" fmla="*/ 0 h 406"/>
                  <a:gd name="T6" fmla="*/ 222 w 410"/>
                  <a:gd name="T7" fmla="*/ 0 h 406"/>
                  <a:gd name="T8" fmla="*/ 85 w 410"/>
                  <a:gd name="T9" fmla="*/ 44 h 406"/>
                  <a:gd name="T10" fmla="*/ 20 w 410"/>
                  <a:gd name="T11" fmla="*/ 119 h 406"/>
                  <a:gd name="T12" fmla="*/ 0 w 410"/>
                  <a:gd name="T13" fmla="*/ 221 h 406"/>
                  <a:gd name="T14" fmla="*/ 20 w 410"/>
                  <a:gd name="T15" fmla="*/ 355 h 406"/>
                  <a:gd name="T16" fmla="*/ 104 w 410"/>
                  <a:gd name="T17" fmla="*/ 510 h 406"/>
                  <a:gd name="T18" fmla="*/ 256 w 410"/>
                  <a:gd name="T19" fmla="*/ 610 h 406"/>
                  <a:gd name="T20" fmla="*/ 371 w 410"/>
                  <a:gd name="T21" fmla="*/ 661 h 406"/>
                  <a:gd name="T22" fmla="*/ 490 w 410"/>
                  <a:gd name="T23" fmla="*/ 680 h 406"/>
                  <a:gd name="T24" fmla="*/ 585 w 410"/>
                  <a:gd name="T25" fmla="*/ 655 h 406"/>
                  <a:gd name="T26" fmla="*/ 639 w 410"/>
                  <a:gd name="T27" fmla="*/ 610 h 406"/>
                  <a:gd name="T28" fmla="*/ 670 w 410"/>
                  <a:gd name="T29" fmla="*/ 510 h 406"/>
                  <a:gd name="T30" fmla="*/ 664 w 410"/>
                  <a:gd name="T31" fmla="*/ 389 h 406"/>
                  <a:gd name="T32" fmla="*/ 627 w 410"/>
                  <a:gd name="T33" fmla="*/ 290 h 406"/>
                  <a:gd name="T34" fmla="*/ 842 w 410"/>
                  <a:gd name="T35" fmla="*/ 195 h 406"/>
                  <a:gd name="T36" fmla="*/ 864 w 410"/>
                  <a:gd name="T37" fmla="*/ 154 h 406"/>
                  <a:gd name="T38" fmla="*/ 842 w 410"/>
                  <a:gd name="T39" fmla="*/ 135 h 406"/>
                  <a:gd name="T40" fmla="*/ 607 w 410"/>
                  <a:gd name="T41" fmla="*/ 246 h 406"/>
                  <a:gd name="T42" fmla="*/ 566 w 410"/>
                  <a:gd name="T43" fmla="*/ 195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4" name="Freeform 13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5" name="Freeform 13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563 w 309"/>
                  <a:gd name="T1" fmla="*/ 353 h 673"/>
                  <a:gd name="T2" fmla="*/ 498 w 309"/>
                  <a:gd name="T3" fmla="*/ 143 h 673"/>
                  <a:gd name="T4" fmla="*/ 427 w 309"/>
                  <a:gd name="T5" fmla="*/ 42 h 673"/>
                  <a:gd name="T6" fmla="*/ 263 w 309"/>
                  <a:gd name="T7" fmla="*/ 0 h 673"/>
                  <a:gd name="T8" fmla="*/ 104 w 309"/>
                  <a:gd name="T9" fmla="*/ 18 h 673"/>
                  <a:gd name="T10" fmla="*/ 32 w 309"/>
                  <a:gd name="T11" fmla="*/ 126 h 673"/>
                  <a:gd name="T12" fmla="*/ 42 w 309"/>
                  <a:gd name="T13" fmla="*/ 260 h 673"/>
                  <a:gd name="T14" fmla="*/ 84 w 309"/>
                  <a:gd name="T15" fmla="*/ 478 h 673"/>
                  <a:gd name="T16" fmla="*/ 84 w 309"/>
                  <a:gd name="T17" fmla="*/ 670 h 673"/>
                  <a:gd name="T18" fmla="*/ 32 w 309"/>
                  <a:gd name="T19" fmla="*/ 836 h 673"/>
                  <a:gd name="T20" fmla="*/ 0 w 309"/>
                  <a:gd name="T21" fmla="*/ 931 h 673"/>
                  <a:gd name="T22" fmla="*/ 20 w 309"/>
                  <a:gd name="T23" fmla="*/ 1016 h 673"/>
                  <a:gd name="T24" fmla="*/ 94 w 309"/>
                  <a:gd name="T25" fmla="*/ 1058 h 673"/>
                  <a:gd name="T26" fmla="*/ 193 w 309"/>
                  <a:gd name="T27" fmla="*/ 1098 h 673"/>
                  <a:gd name="T28" fmla="*/ 284 w 309"/>
                  <a:gd name="T29" fmla="*/ 1117 h 673"/>
                  <a:gd name="T30" fmla="*/ 407 w 309"/>
                  <a:gd name="T31" fmla="*/ 1117 h 673"/>
                  <a:gd name="T32" fmla="*/ 543 w 309"/>
                  <a:gd name="T33" fmla="*/ 1031 h 673"/>
                  <a:gd name="T34" fmla="*/ 648 w 309"/>
                  <a:gd name="T35" fmla="*/ 854 h 673"/>
                  <a:gd name="T36" fmla="*/ 640 w 309"/>
                  <a:gd name="T37" fmla="*/ 695 h 673"/>
                  <a:gd name="T38" fmla="*/ 575 w 309"/>
                  <a:gd name="T39" fmla="*/ 510 h 673"/>
                  <a:gd name="T40" fmla="*/ 563 w 309"/>
                  <a:gd name="T41" fmla="*/ 353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6" name="Freeform 13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487 w 235"/>
                  <a:gd name="T1" fmla="*/ 23 h 973"/>
                  <a:gd name="T2" fmla="*/ 355 w 235"/>
                  <a:gd name="T3" fmla="*/ 0 h 973"/>
                  <a:gd name="T4" fmla="*/ 276 w 235"/>
                  <a:gd name="T5" fmla="*/ 23 h 973"/>
                  <a:gd name="T6" fmla="*/ 245 w 235"/>
                  <a:gd name="T7" fmla="*/ 110 h 973"/>
                  <a:gd name="T8" fmla="*/ 276 w 235"/>
                  <a:gd name="T9" fmla="*/ 578 h 973"/>
                  <a:gd name="T10" fmla="*/ 276 w 235"/>
                  <a:gd name="T11" fmla="*/ 686 h 973"/>
                  <a:gd name="T12" fmla="*/ 234 w 235"/>
                  <a:gd name="T13" fmla="*/ 892 h 973"/>
                  <a:gd name="T14" fmla="*/ 222 w 235"/>
                  <a:gd name="T15" fmla="*/ 1130 h 973"/>
                  <a:gd name="T16" fmla="*/ 245 w 235"/>
                  <a:gd name="T17" fmla="*/ 1249 h 973"/>
                  <a:gd name="T18" fmla="*/ 222 w 235"/>
                  <a:gd name="T19" fmla="*/ 1316 h 973"/>
                  <a:gd name="T20" fmla="*/ 67 w 235"/>
                  <a:gd name="T21" fmla="*/ 1419 h 973"/>
                  <a:gd name="T22" fmla="*/ 0 w 235"/>
                  <a:gd name="T23" fmla="*/ 1548 h 973"/>
                  <a:gd name="T24" fmla="*/ 14 w 235"/>
                  <a:gd name="T25" fmla="*/ 1587 h 973"/>
                  <a:gd name="T26" fmla="*/ 132 w 235"/>
                  <a:gd name="T27" fmla="*/ 1632 h 973"/>
                  <a:gd name="T28" fmla="*/ 165 w 235"/>
                  <a:gd name="T29" fmla="*/ 1614 h 973"/>
                  <a:gd name="T30" fmla="*/ 176 w 235"/>
                  <a:gd name="T31" fmla="*/ 1537 h 973"/>
                  <a:gd name="T32" fmla="*/ 212 w 235"/>
                  <a:gd name="T33" fmla="*/ 1430 h 973"/>
                  <a:gd name="T34" fmla="*/ 265 w 235"/>
                  <a:gd name="T35" fmla="*/ 1378 h 973"/>
                  <a:gd name="T36" fmla="*/ 332 w 235"/>
                  <a:gd name="T37" fmla="*/ 1344 h 973"/>
                  <a:gd name="T38" fmla="*/ 388 w 235"/>
                  <a:gd name="T39" fmla="*/ 1300 h 973"/>
                  <a:gd name="T40" fmla="*/ 401 w 235"/>
                  <a:gd name="T41" fmla="*/ 1265 h 973"/>
                  <a:gd name="T42" fmla="*/ 366 w 235"/>
                  <a:gd name="T43" fmla="*/ 1225 h 973"/>
                  <a:gd name="T44" fmla="*/ 332 w 235"/>
                  <a:gd name="T45" fmla="*/ 1199 h 973"/>
                  <a:gd name="T46" fmla="*/ 312 w 235"/>
                  <a:gd name="T47" fmla="*/ 1097 h 973"/>
                  <a:gd name="T48" fmla="*/ 332 w 235"/>
                  <a:gd name="T49" fmla="*/ 881 h 973"/>
                  <a:gd name="T50" fmla="*/ 408 w 235"/>
                  <a:gd name="T51" fmla="*/ 637 h 973"/>
                  <a:gd name="T52" fmla="*/ 487 w 235"/>
                  <a:gd name="T53" fmla="*/ 442 h 973"/>
                  <a:gd name="T54" fmla="*/ 510 w 235"/>
                  <a:gd name="T55" fmla="*/ 205 h 973"/>
                  <a:gd name="T56" fmla="*/ 487 w 235"/>
                  <a:gd name="T57" fmla="*/ 23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7" name="Freeform 14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268 w 384"/>
                  <a:gd name="T1" fmla="*/ 205 h 821"/>
                  <a:gd name="T2" fmla="*/ 246 w 384"/>
                  <a:gd name="T3" fmla="*/ 67 h 821"/>
                  <a:gd name="T4" fmla="*/ 151 w 384"/>
                  <a:gd name="T5" fmla="*/ 0 h 821"/>
                  <a:gd name="T6" fmla="*/ 5 w 384"/>
                  <a:gd name="T7" fmla="*/ 5 h 821"/>
                  <a:gd name="T8" fmla="*/ 0 w 384"/>
                  <a:gd name="T9" fmla="*/ 67 h 821"/>
                  <a:gd name="T10" fmla="*/ 5 w 384"/>
                  <a:gd name="T11" fmla="*/ 197 h 821"/>
                  <a:gd name="T12" fmla="*/ 85 w 384"/>
                  <a:gd name="T13" fmla="*/ 393 h 821"/>
                  <a:gd name="T14" fmla="*/ 143 w 384"/>
                  <a:gd name="T15" fmla="*/ 537 h 821"/>
                  <a:gd name="T16" fmla="*/ 202 w 384"/>
                  <a:gd name="T17" fmla="*/ 730 h 821"/>
                  <a:gd name="T18" fmla="*/ 224 w 384"/>
                  <a:gd name="T19" fmla="*/ 902 h 821"/>
                  <a:gd name="T20" fmla="*/ 224 w 384"/>
                  <a:gd name="T21" fmla="*/ 1036 h 821"/>
                  <a:gd name="T22" fmla="*/ 193 w 384"/>
                  <a:gd name="T23" fmla="*/ 1141 h 821"/>
                  <a:gd name="T24" fmla="*/ 162 w 384"/>
                  <a:gd name="T25" fmla="*/ 1175 h 821"/>
                  <a:gd name="T26" fmla="*/ 162 w 384"/>
                  <a:gd name="T27" fmla="*/ 1207 h 821"/>
                  <a:gd name="T28" fmla="*/ 202 w 384"/>
                  <a:gd name="T29" fmla="*/ 1259 h 821"/>
                  <a:gd name="T30" fmla="*/ 279 w 384"/>
                  <a:gd name="T31" fmla="*/ 1276 h 821"/>
                  <a:gd name="T32" fmla="*/ 399 w 384"/>
                  <a:gd name="T33" fmla="*/ 1276 h 821"/>
                  <a:gd name="T34" fmla="*/ 613 w 384"/>
                  <a:gd name="T35" fmla="*/ 1320 h 821"/>
                  <a:gd name="T36" fmla="*/ 676 w 384"/>
                  <a:gd name="T37" fmla="*/ 1380 h 821"/>
                  <a:gd name="T38" fmla="*/ 777 w 384"/>
                  <a:gd name="T39" fmla="*/ 1343 h 821"/>
                  <a:gd name="T40" fmla="*/ 817 w 384"/>
                  <a:gd name="T41" fmla="*/ 1259 h 821"/>
                  <a:gd name="T42" fmla="*/ 777 w 384"/>
                  <a:gd name="T43" fmla="*/ 1226 h 821"/>
                  <a:gd name="T44" fmla="*/ 591 w 384"/>
                  <a:gd name="T45" fmla="*/ 1207 h 821"/>
                  <a:gd name="T46" fmla="*/ 388 w 384"/>
                  <a:gd name="T47" fmla="*/ 1207 h 821"/>
                  <a:gd name="T48" fmla="*/ 300 w 384"/>
                  <a:gd name="T49" fmla="*/ 1199 h 821"/>
                  <a:gd name="T50" fmla="*/ 279 w 384"/>
                  <a:gd name="T51" fmla="*/ 1149 h 821"/>
                  <a:gd name="T52" fmla="*/ 300 w 384"/>
                  <a:gd name="T53" fmla="*/ 1053 h 821"/>
                  <a:gd name="T54" fmla="*/ 313 w 384"/>
                  <a:gd name="T55" fmla="*/ 893 h 821"/>
                  <a:gd name="T56" fmla="*/ 290 w 384"/>
                  <a:gd name="T57" fmla="*/ 713 h 821"/>
                  <a:gd name="T58" fmla="*/ 256 w 384"/>
                  <a:gd name="T59" fmla="*/ 477 h 821"/>
                  <a:gd name="T60" fmla="*/ 268 w 384"/>
                  <a:gd name="T61" fmla="*/ 272 h 821"/>
                  <a:gd name="T62" fmla="*/ 268 w 384"/>
                  <a:gd name="T63" fmla="*/ 205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8" name="Freeform 14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705 w 329"/>
                  <a:gd name="T1" fmla="*/ 23 h 546"/>
                  <a:gd name="T2" fmla="*/ 628 w 329"/>
                  <a:gd name="T3" fmla="*/ 0 h 546"/>
                  <a:gd name="T4" fmla="*/ 467 w 329"/>
                  <a:gd name="T5" fmla="*/ 5 h 546"/>
                  <a:gd name="T6" fmla="*/ 323 w 329"/>
                  <a:gd name="T7" fmla="*/ 93 h 546"/>
                  <a:gd name="T8" fmla="*/ 119 w 329"/>
                  <a:gd name="T9" fmla="*/ 271 h 546"/>
                  <a:gd name="T10" fmla="*/ 13 w 329"/>
                  <a:gd name="T11" fmla="*/ 413 h 546"/>
                  <a:gd name="T12" fmla="*/ 0 w 329"/>
                  <a:gd name="T13" fmla="*/ 464 h 546"/>
                  <a:gd name="T14" fmla="*/ 55 w 329"/>
                  <a:gd name="T15" fmla="*/ 555 h 546"/>
                  <a:gd name="T16" fmla="*/ 173 w 329"/>
                  <a:gd name="T17" fmla="*/ 600 h 546"/>
                  <a:gd name="T18" fmla="*/ 323 w 329"/>
                  <a:gd name="T19" fmla="*/ 648 h 546"/>
                  <a:gd name="T20" fmla="*/ 446 w 329"/>
                  <a:gd name="T21" fmla="*/ 673 h 546"/>
                  <a:gd name="T22" fmla="*/ 498 w 329"/>
                  <a:gd name="T23" fmla="*/ 716 h 546"/>
                  <a:gd name="T24" fmla="*/ 467 w 329"/>
                  <a:gd name="T25" fmla="*/ 776 h 546"/>
                  <a:gd name="T26" fmla="*/ 383 w 329"/>
                  <a:gd name="T27" fmla="*/ 843 h 546"/>
                  <a:gd name="T28" fmla="*/ 271 w 329"/>
                  <a:gd name="T29" fmla="*/ 852 h 546"/>
                  <a:gd name="T30" fmla="*/ 195 w 329"/>
                  <a:gd name="T31" fmla="*/ 826 h 546"/>
                  <a:gd name="T32" fmla="*/ 150 w 329"/>
                  <a:gd name="T33" fmla="*/ 852 h 546"/>
                  <a:gd name="T34" fmla="*/ 161 w 329"/>
                  <a:gd name="T35" fmla="*/ 884 h 546"/>
                  <a:gd name="T36" fmla="*/ 251 w 329"/>
                  <a:gd name="T37" fmla="*/ 910 h 546"/>
                  <a:gd name="T38" fmla="*/ 383 w 329"/>
                  <a:gd name="T39" fmla="*/ 910 h 546"/>
                  <a:gd name="T40" fmla="*/ 498 w 329"/>
                  <a:gd name="T41" fmla="*/ 884 h 546"/>
                  <a:gd name="T42" fmla="*/ 566 w 329"/>
                  <a:gd name="T43" fmla="*/ 852 h 546"/>
                  <a:gd name="T44" fmla="*/ 607 w 329"/>
                  <a:gd name="T45" fmla="*/ 791 h 546"/>
                  <a:gd name="T46" fmla="*/ 628 w 329"/>
                  <a:gd name="T47" fmla="*/ 727 h 546"/>
                  <a:gd name="T48" fmla="*/ 579 w 329"/>
                  <a:gd name="T49" fmla="*/ 665 h 546"/>
                  <a:gd name="T50" fmla="*/ 446 w 329"/>
                  <a:gd name="T51" fmla="*/ 624 h 546"/>
                  <a:gd name="T52" fmla="*/ 293 w 329"/>
                  <a:gd name="T53" fmla="*/ 589 h 546"/>
                  <a:gd name="T54" fmla="*/ 161 w 329"/>
                  <a:gd name="T55" fmla="*/ 531 h 546"/>
                  <a:gd name="T56" fmla="*/ 130 w 329"/>
                  <a:gd name="T57" fmla="*/ 481 h 546"/>
                  <a:gd name="T58" fmla="*/ 150 w 329"/>
                  <a:gd name="T59" fmla="*/ 387 h 546"/>
                  <a:gd name="T60" fmla="*/ 251 w 329"/>
                  <a:gd name="T61" fmla="*/ 271 h 546"/>
                  <a:gd name="T62" fmla="*/ 370 w 329"/>
                  <a:gd name="T63" fmla="*/ 203 h 546"/>
                  <a:gd name="T64" fmla="*/ 553 w 329"/>
                  <a:gd name="T65" fmla="*/ 151 h 546"/>
                  <a:gd name="T66" fmla="*/ 705 w 329"/>
                  <a:gd name="T67" fmla="*/ 126 h 546"/>
                  <a:gd name="T68" fmla="*/ 705 w 329"/>
                  <a:gd name="T69" fmla="*/ 58 h 546"/>
                  <a:gd name="T70" fmla="*/ 705 w 329"/>
                  <a:gd name="T71" fmla="*/ 23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0910" name="Group 143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0911" name="Group 144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0915" name="Freeform 145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16" name="Freeform 146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17" name="Freeform 147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18" name="Freeform 148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19" name="Freeform 149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20" name="Freeform 150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0912" name="Group 151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0913" name="Freeform 152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914" name="Freeform 153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86" name="Rectangle 20">
            <a:extLst>
              <a:ext uri="{FF2B5EF4-FFF2-40B4-BE49-F238E27FC236}">
                <a16:creationId xmlns:a16="http://schemas.microsoft.com/office/drawing/2014/main" id="{63A20994-7F9A-4536-AE7E-FBBBA1F49D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</p:spTree>
    <p:extLst>
      <p:ext uri="{BB962C8B-B14F-4D97-AF65-F5344CB8AC3E}">
        <p14:creationId xmlns:p14="http://schemas.microsoft.com/office/powerpoint/2010/main" val="89804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03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503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0395" grpId="0"/>
      <p:bldP spid="1550396" grpId="0"/>
    </p:bldLst>
  </p:timing>
</p:sld>
</file>

<file path=ppt/slides/slide3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22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73580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Guess 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81924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2103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2104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81925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Set of Sub-Instances</a:t>
            </a:r>
          </a:p>
        </p:txBody>
      </p:sp>
      <p:sp>
        <p:nvSpPr>
          <p:cNvPr id="81926" name="Rectangle 8"/>
          <p:cNvSpPr>
            <a:spLocks noChangeArrowheads="1"/>
          </p:cNvSpPr>
          <p:nvPr/>
        </p:nvSpPr>
        <p:spPr bwMode="auto">
          <a:xfrm>
            <a:off x="3048000" y="3352800"/>
            <a:ext cx="7467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closed under “friend” operation</a:t>
            </a:r>
          </a:p>
        </p:txBody>
      </p:sp>
      <p:sp>
        <p:nvSpPr>
          <p:cNvPr id="81927" name="Text Box 9"/>
          <p:cNvSpPr txBox="1">
            <a:spLocks noChangeArrowheads="1"/>
          </p:cNvSpPr>
          <p:nvPr/>
        </p:nvSpPr>
        <p:spPr bwMode="auto">
          <a:xfrm>
            <a:off x="3019425" y="2438400"/>
            <a:ext cx="598963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to: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include our given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endParaRPr kumimoji="0" lang="en-US" altLang="en-US" sz="32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1928" name="Rectangle 10"/>
          <p:cNvSpPr>
            <a:spLocks noChangeArrowheads="1"/>
          </p:cNvSpPr>
          <p:nvPr/>
        </p:nvSpPr>
        <p:spPr bwMode="auto">
          <a:xfrm>
            <a:off x="3062288" y="3810000"/>
            <a:ext cx="60817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needs to be</a:t>
            </a:r>
          </a:p>
        </p:txBody>
      </p:sp>
      <p:sp>
        <p:nvSpPr>
          <p:cNvPr id="81929" name="Rectangle 11"/>
          <p:cNvSpPr>
            <a:spLocks noChangeArrowheads="1"/>
          </p:cNvSpPr>
          <p:nvPr/>
        </p:nvSpPr>
        <p:spPr bwMode="auto">
          <a:xfrm>
            <a:off x="3657600" y="4267200"/>
            <a:ext cx="5800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asked of some friend, friend, …</a:t>
            </a:r>
          </a:p>
        </p:txBody>
      </p:sp>
      <p:sp>
        <p:nvSpPr>
          <p:cNvPr id="1551435" name="Text Box 75"/>
          <p:cNvSpPr txBox="1">
            <a:spLocks noChangeArrowheads="1"/>
          </p:cNvSpPr>
          <p:nvPr/>
        </p:nvSpPr>
        <p:spPr bwMode="auto">
          <a:xfrm>
            <a:off x="3946525" y="5429250"/>
            <a:ext cx="46339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fine set of sub-instances!</a:t>
            </a:r>
          </a:p>
        </p:txBody>
      </p:sp>
      <p:grpSp>
        <p:nvGrpSpPr>
          <p:cNvPr id="3" name="Group 76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81943" name="Group 77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82088" name="Freeform 7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89" name="Group 7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90" name="Freeform 8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1" name="Freeform 8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2" name="Freeform 8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3" name="Freeform 8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4" name="Freeform 8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5" name="Freeform 8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6" name="Freeform 8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7" name="Oval 8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8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99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100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101" name="Oval 9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102" name="Oval 9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4" name="Group 93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82073" name="Freeform 9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74" name="Group 9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75" name="Freeform 9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6" name="Freeform 9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7" name="Freeform 9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8" name="Freeform 9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9" name="Freeform 10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0" name="Freeform 10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1" name="Freeform 10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2" name="Oval 10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3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4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5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6" name="Oval 10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87" name="Oval 10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5" name="Group 109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82058" name="Freeform 11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59" name="Group 11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60" name="Freeform 11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1" name="Freeform 11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2" name="Freeform 11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3" name="Freeform 11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4" name="Freeform 11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5" name="Freeform 11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6" name="Freeform 11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7" name="Oval 11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8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69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0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1" name="Oval 12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72" name="Oval 12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6" name="Group 125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82043" name="Freeform 12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44" name="Group 12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45" name="Freeform 12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6" name="Freeform 12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7" name="Freeform 13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8" name="Freeform 13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9" name="Freeform 13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0" name="Freeform 13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1" name="Freeform 13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2" name="Oval 13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3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4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5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6" name="Oval 13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57" name="Oval 14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7" name="Group 141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82028" name="Freeform 14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29" name="Group 14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30" name="Freeform 14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1" name="Freeform 14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2" name="Freeform 14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3" name="Freeform 14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4" name="Freeform 14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5" name="Freeform 14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6" name="Freeform 15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7" name="Oval 15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8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39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0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1" name="Oval 15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42" name="Oval 15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8" name="Group 157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82013" name="Freeform 158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014" name="Group 159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15" name="Freeform 160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6" name="Freeform 161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7" name="Freeform 162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8" name="Freeform 163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9" name="Freeform 164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0" name="Freeform 165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1" name="Freeform 166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2" name="Oval 16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3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4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5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6" name="Oval 171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27" name="Oval 172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49" name="Group 173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81998" name="Freeform 174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1999" name="Group 175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000" name="Freeform 176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1" name="Freeform 177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2" name="Freeform 178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3" name="Freeform 179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4" name="Freeform 180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5" name="Freeform 181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6" name="Freeform 182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7" name="Oval 18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8" name="Oval 18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09" name="Oval 18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0" name="Oval 18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1" name="Oval 187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012" name="Oval 188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50" name="Group 189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81983" name="Freeform 190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1984" name="Group 191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85" name="Freeform 192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6" name="Freeform 193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7" name="Freeform 194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8" name="Freeform 195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9" name="Freeform 196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0" name="Freeform 197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1" name="Freeform 198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2" name="Oval 19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3" name="Oval 20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4" name="Oval 20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5" name="Oval 20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6" name="Oval 203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97" name="Oval 204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51" name="Group 205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81968" name="Freeform 206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1969" name="Group 207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70" name="Freeform 208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1" name="Freeform 209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2" name="Freeform 210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3" name="Freeform 211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4" name="Freeform 212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5" name="Freeform 213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6" name="Freeform 214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7" name="Oval 21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8" name="Oval 21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79" name="Oval 21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0" name="Oval 21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1" name="Oval 219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82" name="Oval 220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1952" name="Group 221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81953" name="Freeform 222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1954" name="Group 223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1955" name="Freeform 224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56" name="Freeform 225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57" name="Freeform 226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58" name="Freeform 227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59" name="Freeform 228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0" name="Freeform 229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1" name="Freeform 230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2" name="Oval 23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3" name="Oval 23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4" name="Oval 23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5" name="Oval 23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6" name="Oval 235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1967" name="Oval 236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grpSp>
        <p:nvGrpSpPr>
          <p:cNvPr id="81932" name="Group 237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1933" name="Group 238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1937" name="Freeform 239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38" name="Freeform 240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39" name="Freeform 241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40" name="Freeform 242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41" name="Freeform 243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42" name="Freeform 244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1934" name="Group 245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1935" name="Freeform 246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936" name="Freeform 247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408412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51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1435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5610" name="Text Box 10"/>
          <p:cNvSpPr txBox="1">
            <a:spLocks noChangeArrowheads="1"/>
          </p:cNvSpPr>
          <p:nvPr/>
        </p:nvSpPr>
        <p:spPr bwMode="auto">
          <a:xfrm>
            <a:off x="4172342" y="3859393"/>
            <a:ext cx="18004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4+2+1+5=12</a:t>
            </a:r>
          </a:p>
        </p:txBody>
      </p:sp>
      <p:sp>
        <p:nvSpPr>
          <p:cNvPr id="17420" name="Rectangle 57"/>
          <p:cNvSpPr>
            <a:spLocks noGrp="1" noChangeArrowheads="1"/>
          </p:cNvSpPr>
          <p:nvPr>
            <p:ph type="title"/>
          </p:nvPr>
        </p:nvSpPr>
        <p:spPr>
          <a:xfrm>
            <a:off x="-164205" y="-228600"/>
            <a:ext cx="9462766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Dynamic Programming Leveled Graph</a:t>
            </a:r>
          </a:p>
        </p:txBody>
      </p:sp>
      <p:sp>
        <p:nvSpPr>
          <p:cNvPr id="38" name="Text Box 10">
            <a:extLst>
              <a:ext uri="{FF2B5EF4-FFF2-40B4-BE49-F238E27FC236}">
                <a16:creationId xmlns:a16="http://schemas.microsoft.com/office/drawing/2014/main" id="{3021B319-4A45-4F42-AD4F-EAB0D9C55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67586"/>
            <a:ext cx="8625310" cy="2554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minimum weighted </a:t>
            </a:r>
            <a:r>
              <a:rPr lang="en-US" altLang="en-US" sz="2400" dirty="0">
                <a:solidFill>
                  <a:srgbClr val="FF66FF"/>
                </a:solidFill>
              </a:rPr>
              <a:t>path </a:t>
            </a:r>
            <a:r>
              <a:rPr lang="en-US" altLang="en-US" sz="2400" dirty="0"/>
              <a:t>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cost, i.e. sum of weights of its edges.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Actually, writing down the whole path takes too much time &amp; space.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Hence, we will only store the </a:t>
            </a:r>
            <a:r>
              <a:rPr lang="en-US" altLang="en-US" sz="2400" dirty="0">
                <a:solidFill>
                  <a:srgbClr val="FF66FF"/>
                </a:solidFill>
              </a:rPr>
              <a:t>cost</a:t>
            </a:r>
            <a:r>
              <a:rPr lang="en-US" altLang="en-US" sz="2400" dirty="0"/>
              <a:t> and the 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.</a:t>
            </a:r>
          </a:p>
          <a:p>
            <a:pPr eaLnBrk="1" hangingPunct="1">
              <a:buNone/>
            </a:pPr>
            <a:r>
              <a:rPr lang="en-US" altLang="en-US" sz="2400" dirty="0"/>
              <a:t>Stored in the terminating node.</a:t>
            </a:r>
          </a:p>
        </p:txBody>
      </p:sp>
      <p:sp>
        <p:nvSpPr>
          <p:cNvPr id="39" name="Freeform 22">
            <a:extLst>
              <a:ext uri="{FF2B5EF4-FFF2-40B4-BE49-F238E27FC236}">
                <a16:creationId xmlns:a16="http://schemas.microsoft.com/office/drawing/2014/main" id="{01825EC6-86E6-4ADB-9403-84849B3C7AA3}"/>
              </a:ext>
            </a:extLst>
          </p:cNvPr>
          <p:cNvSpPr>
            <a:spLocks/>
          </p:cNvSpPr>
          <p:nvPr/>
        </p:nvSpPr>
        <p:spPr bwMode="auto">
          <a:xfrm>
            <a:off x="7543810" y="3505199"/>
            <a:ext cx="1244590" cy="29608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0 w 9423"/>
              <a:gd name="connsiteY0" fmla="*/ 0 h 9714"/>
              <a:gd name="connsiteX1" fmla="*/ 7500 w 9423"/>
              <a:gd name="connsiteY1" fmla="*/ 2000 h 9714"/>
              <a:gd name="connsiteX2" fmla="*/ 4038 w 9423"/>
              <a:gd name="connsiteY2" fmla="*/ 4750 h 9714"/>
              <a:gd name="connsiteX3" fmla="*/ 9423 w 9423"/>
              <a:gd name="connsiteY3" fmla="*/ 7552 h 9714"/>
              <a:gd name="connsiteX4" fmla="*/ 852 w 9423"/>
              <a:gd name="connsiteY4" fmla="*/ 9714 h 9714"/>
              <a:gd name="connsiteX0" fmla="*/ 0 w 10000"/>
              <a:gd name="connsiteY0" fmla="*/ 0 h 10000"/>
              <a:gd name="connsiteX1" fmla="*/ 7959 w 10000"/>
              <a:gd name="connsiteY1" fmla="*/ 2059 h 10000"/>
              <a:gd name="connsiteX2" fmla="*/ 4285 w 10000"/>
              <a:gd name="connsiteY2" fmla="*/ 4890 h 10000"/>
              <a:gd name="connsiteX3" fmla="*/ 10000 w 10000"/>
              <a:gd name="connsiteY3" fmla="*/ 7774 h 10000"/>
              <a:gd name="connsiteX4" fmla="*/ 321 w 10000"/>
              <a:gd name="connsiteY4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7959" y="2059"/>
                </a:lnTo>
                <a:lnTo>
                  <a:pt x="4285" y="4890"/>
                </a:lnTo>
                <a:lnTo>
                  <a:pt x="10000" y="7774"/>
                </a:lnTo>
                <a:lnTo>
                  <a:pt x="321" y="1000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AB3FE868-D250-47DE-A68B-3DA7C5F06EA0}"/>
              </a:ext>
            </a:extLst>
          </p:cNvPr>
          <p:cNvGrpSpPr/>
          <p:nvPr/>
        </p:nvGrpSpPr>
        <p:grpSpPr>
          <a:xfrm>
            <a:off x="7848600" y="3581400"/>
            <a:ext cx="685800" cy="2819400"/>
            <a:chOff x="7848600" y="3581400"/>
            <a:chExt cx="685800" cy="2819400"/>
          </a:xfrm>
        </p:grpSpPr>
        <p:sp>
          <p:nvSpPr>
            <p:cNvPr id="52" name="Oval 19">
              <a:extLst>
                <a:ext uri="{FF2B5EF4-FFF2-40B4-BE49-F238E27FC236}">
                  <a16:creationId xmlns:a16="http://schemas.microsoft.com/office/drawing/2014/main" id="{38BBD0BF-B9FF-4A06-BE74-E87A1E0A01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35814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3" name="Oval 20">
              <a:extLst>
                <a:ext uri="{FF2B5EF4-FFF2-40B4-BE49-F238E27FC236}">
                  <a16:creationId xmlns:a16="http://schemas.microsoft.com/office/drawing/2014/main" id="{2F39BEFF-A744-4242-9BBB-2634179A2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3400" y="44196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4" name="Oval 21">
              <a:extLst>
                <a:ext uri="{FF2B5EF4-FFF2-40B4-BE49-F238E27FC236}">
                  <a16:creationId xmlns:a16="http://schemas.microsoft.com/office/drawing/2014/main" id="{86DBB983-DDC5-4D42-8A65-45B44CFD6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5800" y="51054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5" name="Oval 22">
              <a:extLst>
                <a:ext uri="{FF2B5EF4-FFF2-40B4-BE49-F238E27FC236}">
                  <a16:creationId xmlns:a16="http://schemas.microsoft.com/office/drawing/2014/main" id="{F2AE65E0-AE9F-421C-81CF-A8E03FE07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48600" y="61722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23" name="Rectangle 57">
            <a:extLst>
              <a:ext uri="{FF2B5EF4-FFF2-40B4-BE49-F238E27FC236}">
                <a16:creationId xmlns:a16="http://schemas.microsoft.com/office/drawing/2014/main" id="{A3FAD8F7-18A1-461E-8F1C-DF0275B50B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3429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My Instance</a:t>
            </a:r>
          </a:p>
        </p:txBody>
      </p:sp>
      <p:pic>
        <p:nvPicPr>
          <p:cNvPr id="167" name="Picture 166">
            <a:extLst>
              <a:ext uri="{FF2B5EF4-FFF2-40B4-BE49-F238E27FC236}">
                <a16:creationId xmlns:a16="http://schemas.microsoft.com/office/drawing/2014/main" id="{7198DE7B-4E53-4626-AAC0-D9F80748BA03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8964" y="5906610"/>
            <a:ext cx="417672" cy="790737"/>
          </a:xfrm>
          <a:prstGeom prst="rect">
            <a:avLst/>
          </a:prstGeom>
        </p:spPr>
      </p:pic>
      <p:pic>
        <p:nvPicPr>
          <p:cNvPr id="168" name="Picture 3" descr="treePi">
            <a:extLst>
              <a:ext uri="{FF2B5EF4-FFF2-40B4-BE49-F238E27FC236}">
                <a16:creationId xmlns:a16="http://schemas.microsoft.com/office/drawing/2014/main" id="{11848A72-A881-4216-B08D-9CBD5D2FE1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2997" y="3722131"/>
            <a:ext cx="2954384" cy="30451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" name="Text Box 8">
            <a:extLst>
              <a:ext uri="{FF2B5EF4-FFF2-40B4-BE49-F238E27FC236}">
                <a16:creationId xmlns:a16="http://schemas.microsoft.com/office/drawing/2014/main" id="{4A99307D-145A-4F1D-8A4F-F42C95CD45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407" y="3905559"/>
            <a:ext cx="261962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BFS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Data structure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storing a path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 each node: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For each node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store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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to be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parent of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v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B276493-6DE6-437F-9055-16B50D0BE1CC}"/>
              </a:ext>
            </a:extLst>
          </p:cNvPr>
          <p:cNvGrpSpPr/>
          <p:nvPr/>
        </p:nvGrpSpPr>
        <p:grpSpPr>
          <a:xfrm>
            <a:off x="6318964" y="1485900"/>
            <a:ext cx="1066318" cy="653296"/>
            <a:chOff x="6318964" y="1485900"/>
            <a:chExt cx="1066318" cy="653296"/>
          </a:xfrm>
        </p:grpSpPr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157B2C59-8E9E-4A73-B37B-0ED96DB4DB53}"/>
                </a:ext>
              </a:extLst>
            </p:cNvPr>
            <p:cNvSpPr/>
            <p:nvPr/>
          </p:nvSpPr>
          <p:spPr bwMode="auto">
            <a:xfrm>
              <a:off x="6553200" y="1485900"/>
              <a:ext cx="533400" cy="342900"/>
            </a:xfrm>
            <a:prstGeom prst="rect">
              <a:avLst/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10005504-79FD-4212-AA8F-E8B6135C937D}"/>
                </a:ext>
              </a:extLst>
            </p:cNvPr>
            <p:cNvSpPr/>
            <p:nvPr/>
          </p:nvSpPr>
          <p:spPr>
            <a:xfrm>
              <a:off x="6318964" y="1739086"/>
              <a:ext cx="1066318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/>
                <a:t>Memory</a:t>
              </a:r>
              <a:endParaRPr lang="en-US" sz="2000" dirty="0"/>
            </a:p>
          </p:txBody>
        </p:sp>
      </p:grpSp>
      <p:sp>
        <p:nvSpPr>
          <p:cNvPr id="178" name="Freeform 23">
            <a:extLst>
              <a:ext uri="{FF2B5EF4-FFF2-40B4-BE49-F238E27FC236}">
                <a16:creationId xmlns:a16="http://schemas.microsoft.com/office/drawing/2014/main" id="{388F7469-55FA-4B88-84AA-DCE437E607A0}"/>
              </a:ext>
            </a:extLst>
          </p:cNvPr>
          <p:cNvSpPr>
            <a:spLocks/>
          </p:cNvSpPr>
          <p:nvPr/>
        </p:nvSpPr>
        <p:spPr bwMode="auto">
          <a:xfrm>
            <a:off x="6769045" y="1429520"/>
            <a:ext cx="173926" cy="457200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7EE6002F-97BE-438B-875D-C37B13231053}"/>
              </a:ext>
            </a:extLst>
          </p:cNvPr>
          <p:cNvGrpSpPr/>
          <p:nvPr/>
        </p:nvGrpSpPr>
        <p:grpSpPr>
          <a:xfrm>
            <a:off x="6565638" y="1494477"/>
            <a:ext cx="572970" cy="471746"/>
            <a:chOff x="7732830" y="1825876"/>
            <a:chExt cx="572970" cy="471746"/>
          </a:xfrm>
        </p:grpSpPr>
        <p:sp>
          <p:nvSpPr>
            <p:cNvPr id="179" name="Rectangle 6">
              <a:extLst>
                <a:ext uri="{FF2B5EF4-FFF2-40B4-BE49-F238E27FC236}">
                  <a16:creationId xmlns:a16="http://schemas.microsoft.com/office/drawing/2014/main" id="{762E3BB0-F5A6-49FB-AEF0-61040B3D5B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32830" y="1828800"/>
              <a:ext cx="572970" cy="468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180" name="Freeform 22">
              <a:extLst>
                <a:ext uri="{FF2B5EF4-FFF2-40B4-BE49-F238E27FC236}">
                  <a16:creationId xmlns:a16="http://schemas.microsoft.com/office/drawing/2014/main" id="{8003E391-E9E4-46A9-8C8D-3FA3246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7628" y="1825876"/>
              <a:ext cx="221889" cy="12168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82" name="Rectangle 181">
            <a:extLst>
              <a:ext uri="{FF2B5EF4-FFF2-40B4-BE49-F238E27FC236}">
                <a16:creationId xmlns:a16="http://schemas.microsoft.com/office/drawing/2014/main" id="{5BA1D8E8-D8D3-44BB-A99A-823CCAA72829}"/>
              </a:ext>
            </a:extLst>
          </p:cNvPr>
          <p:cNvSpPr/>
          <p:nvPr/>
        </p:nvSpPr>
        <p:spPr>
          <a:xfrm>
            <a:off x="7102333" y="1303363"/>
            <a:ext cx="1763624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altLang="en-US" sz="2000" dirty="0"/>
              <a:t>Path has size n.</a:t>
            </a:r>
            <a:endParaRPr lang="en-US" sz="2000" dirty="0"/>
          </a:p>
        </p:txBody>
      </p:sp>
      <p:sp>
        <p:nvSpPr>
          <p:cNvPr id="183" name="Rectangle 182">
            <a:extLst>
              <a:ext uri="{FF2B5EF4-FFF2-40B4-BE49-F238E27FC236}">
                <a16:creationId xmlns:a16="http://schemas.microsoft.com/office/drawing/2014/main" id="{537F8CC0-DAF2-461C-8582-5FAB746FA2DF}"/>
              </a:ext>
            </a:extLst>
          </p:cNvPr>
          <p:cNvSpPr/>
          <p:nvPr/>
        </p:nvSpPr>
        <p:spPr>
          <a:xfrm>
            <a:off x="7086600" y="1581090"/>
            <a:ext cx="179889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en-US" sz="2000" dirty="0"/>
              <a:t>vs two integers.</a:t>
            </a:r>
          </a:p>
        </p:txBody>
      </p:sp>
      <p:sp>
        <p:nvSpPr>
          <p:cNvPr id="185" name="Rectangle 6">
            <a:extLst>
              <a:ext uri="{FF2B5EF4-FFF2-40B4-BE49-F238E27FC236}">
                <a16:creationId xmlns:a16="http://schemas.microsoft.com/office/drawing/2014/main" id="{0EC82758-ACDB-4D6C-BED7-3CB0221610F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6337300"/>
            <a:ext cx="572970" cy="4688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12</a:t>
            </a:r>
          </a:p>
        </p:txBody>
      </p:sp>
      <p:sp>
        <p:nvSpPr>
          <p:cNvPr id="186" name="Freeform 22">
            <a:extLst>
              <a:ext uri="{FF2B5EF4-FFF2-40B4-BE49-F238E27FC236}">
                <a16:creationId xmlns:a16="http://schemas.microsoft.com/office/drawing/2014/main" id="{27FB5021-6515-432B-BBF5-887C1AC12DCF}"/>
              </a:ext>
            </a:extLst>
          </p:cNvPr>
          <p:cNvSpPr>
            <a:spLocks/>
          </p:cNvSpPr>
          <p:nvPr/>
        </p:nvSpPr>
        <p:spPr bwMode="auto">
          <a:xfrm>
            <a:off x="7556500" y="6377918"/>
            <a:ext cx="221889" cy="12168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056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2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" presetClass="exit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106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7" dur="500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5610" grpId="0"/>
      <p:bldP spid="39" grpId="0" animBg="1"/>
      <p:bldP spid="39" grpId="1" animBg="1"/>
      <p:bldP spid="123" grpId="0"/>
      <p:bldP spid="178" grpId="0" animBg="1"/>
      <p:bldP spid="178" grpId="1" animBg="1"/>
      <p:bldP spid="182" grpId="0"/>
      <p:bldP spid="183" grpId="0"/>
      <p:bldP spid="185" grpId="0"/>
      <p:bldP spid="186" grpId="0" animBg="1"/>
    </p:bldLst>
  </p:timing>
</p:sld>
</file>

<file path=ppt/slides/slide3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2946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947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82948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3125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3126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82949" name="Rectangle 7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Order to complete</a:t>
            </a:r>
          </a:p>
        </p:txBody>
      </p:sp>
      <p:grpSp>
        <p:nvGrpSpPr>
          <p:cNvPr id="82950" name="Group 13"/>
          <p:cNvGrpSpPr>
            <a:grpSpLocks/>
          </p:cNvGrpSpPr>
          <p:nvPr/>
        </p:nvGrpSpPr>
        <p:grpSpPr bwMode="auto">
          <a:xfrm>
            <a:off x="152400" y="2971800"/>
            <a:ext cx="2825750" cy="3886200"/>
            <a:chOff x="2012" y="1632"/>
            <a:chExt cx="1780" cy="2448"/>
          </a:xfrm>
        </p:grpSpPr>
        <p:grpSp>
          <p:nvGrpSpPr>
            <p:cNvPr id="82965" name="Group 14"/>
            <p:cNvGrpSpPr>
              <a:grpSpLocks/>
            </p:cNvGrpSpPr>
            <p:nvPr/>
          </p:nvGrpSpPr>
          <p:grpSpPr bwMode="auto">
            <a:xfrm>
              <a:off x="3216" y="2016"/>
              <a:ext cx="340" cy="576"/>
              <a:chOff x="3309" y="2976"/>
              <a:chExt cx="484" cy="1010"/>
            </a:xfrm>
          </p:grpSpPr>
          <p:sp>
            <p:nvSpPr>
              <p:cNvPr id="83110" name="Freeform 1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111" name="Group 1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112" name="Freeform 1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3" name="Freeform 1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4" name="Freeform 1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5" name="Freeform 2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6" name="Freeform 2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7" name="Freeform 2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8" name="Freeform 2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19" name="Oval 2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20" name="Oval 2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21" name="Oval 2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22" name="Oval 2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23" name="Oval 2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24" name="Oval 2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66" name="Group 30"/>
            <p:cNvGrpSpPr>
              <a:grpSpLocks/>
            </p:cNvGrpSpPr>
            <p:nvPr/>
          </p:nvGrpSpPr>
          <p:grpSpPr bwMode="auto">
            <a:xfrm>
              <a:off x="2976" y="2544"/>
              <a:ext cx="340" cy="576"/>
              <a:chOff x="3309" y="2976"/>
              <a:chExt cx="484" cy="1010"/>
            </a:xfrm>
          </p:grpSpPr>
          <p:sp>
            <p:nvSpPr>
              <p:cNvPr id="83095" name="Freeform 3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96" name="Group 3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97" name="Freeform 3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8" name="Freeform 3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9" name="Freeform 3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0" name="Freeform 3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1" name="Freeform 3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2" name="Freeform 3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3" name="Freeform 3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4" name="Oval 4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5" name="Oval 4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6" name="Oval 4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7" name="Oval 4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8" name="Oval 4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09" name="Oval 4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67" name="Group 46"/>
            <p:cNvGrpSpPr>
              <a:grpSpLocks/>
            </p:cNvGrpSpPr>
            <p:nvPr/>
          </p:nvGrpSpPr>
          <p:grpSpPr bwMode="auto">
            <a:xfrm>
              <a:off x="2736" y="3024"/>
              <a:ext cx="340" cy="576"/>
              <a:chOff x="3309" y="2976"/>
              <a:chExt cx="484" cy="1010"/>
            </a:xfrm>
          </p:grpSpPr>
          <p:sp>
            <p:nvSpPr>
              <p:cNvPr id="83080" name="Freeform 4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81" name="Group 4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82" name="Freeform 4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3" name="Freeform 5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4" name="Freeform 5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5" name="Freeform 5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6" name="Freeform 5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7" name="Freeform 5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8" name="Freeform 5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89" name="Oval 5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0" name="Oval 5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1" name="Oval 5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2" name="Oval 5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3" name="Oval 6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94" name="Oval 6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68" name="Group 62"/>
            <p:cNvGrpSpPr>
              <a:grpSpLocks/>
            </p:cNvGrpSpPr>
            <p:nvPr/>
          </p:nvGrpSpPr>
          <p:grpSpPr bwMode="auto">
            <a:xfrm>
              <a:off x="2636" y="3504"/>
              <a:ext cx="340" cy="576"/>
              <a:chOff x="3309" y="2976"/>
              <a:chExt cx="484" cy="1010"/>
            </a:xfrm>
          </p:grpSpPr>
          <p:sp>
            <p:nvSpPr>
              <p:cNvPr id="83065" name="Freeform 6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66" name="Group 6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67" name="Freeform 6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8" name="Freeform 6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9" name="Freeform 6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0" name="Freeform 6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1" name="Freeform 6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2" name="Freeform 7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3" name="Freeform 7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4" name="Oval 7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5" name="Oval 7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6" name="Oval 7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7" name="Oval 7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8" name="Oval 7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79" name="Oval 7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69" name="Group 78"/>
            <p:cNvGrpSpPr>
              <a:grpSpLocks/>
            </p:cNvGrpSpPr>
            <p:nvPr/>
          </p:nvGrpSpPr>
          <p:grpSpPr bwMode="auto">
            <a:xfrm>
              <a:off x="2012" y="3072"/>
              <a:ext cx="340" cy="576"/>
              <a:chOff x="3309" y="2976"/>
              <a:chExt cx="484" cy="1010"/>
            </a:xfrm>
          </p:grpSpPr>
          <p:sp>
            <p:nvSpPr>
              <p:cNvPr id="83050" name="Freeform 7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51" name="Group 8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52" name="Freeform 8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3" name="Freeform 8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4" name="Freeform 8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5" name="Freeform 8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6" name="Freeform 8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7" name="Freeform 8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8" name="Freeform 8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59" name="Oval 8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0" name="Oval 8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1" name="Oval 9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2" name="Oval 9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3" name="Oval 9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64" name="Oval 9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70" name="Group 94"/>
            <p:cNvGrpSpPr>
              <a:grpSpLocks/>
            </p:cNvGrpSpPr>
            <p:nvPr/>
          </p:nvGrpSpPr>
          <p:grpSpPr bwMode="auto">
            <a:xfrm>
              <a:off x="2348" y="2592"/>
              <a:ext cx="340" cy="576"/>
              <a:chOff x="3309" y="2976"/>
              <a:chExt cx="484" cy="1010"/>
            </a:xfrm>
          </p:grpSpPr>
          <p:sp>
            <p:nvSpPr>
              <p:cNvPr id="83035" name="Freeform 9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36" name="Group 9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37" name="Freeform 9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8" name="Freeform 9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9" name="Freeform 9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0" name="Freeform 10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1" name="Freeform 10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2" name="Freeform 10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3" name="Freeform 10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4" name="Oval 10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5" name="Oval 10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6" name="Oval 10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7" name="Oval 10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8" name="Oval 10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49" name="Oval 10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71" name="Group 110"/>
            <p:cNvGrpSpPr>
              <a:grpSpLocks/>
            </p:cNvGrpSpPr>
            <p:nvPr/>
          </p:nvGrpSpPr>
          <p:grpSpPr bwMode="auto">
            <a:xfrm>
              <a:off x="2592" y="2112"/>
              <a:ext cx="340" cy="576"/>
              <a:chOff x="3309" y="2976"/>
              <a:chExt cx="484" cy="1010"/>
            </a:xfrm>
          </p:grpSpPr>
          <p:sp>
            <p:nvSpPr>
              <p:cNvPr id="83020" name="Freeform 111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21" name="Group 112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22" name="Freeform 113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3" name="Freeform 114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4" name="Freeform 115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5" name="Freeform 116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6" name="Freeform 117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7" name="Freeform 118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8" name="Freeform 119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29" name="Oval 12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0" name="Oval 12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1" name="Oval 12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2" name="Oval 12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3" name="Oval 124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34" name="Oval 125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72" name="Group 126"/>
            <p:cNvGrpSpPr>
              <a:grpSpLocks/>
            </p:cNvGrpSpPr>
            <p:nvPr/>
          </p:nvGrpSpPr>
          <p:grpSpPr bwMode="auto">
            <a:xfrm>
              <a:off x="2688" y="1632"/>
              <a:ext cx="340" cy="576"/>
              <a:chOff x="3309" y="2976"/>
              <a:chExt cx="484" cy="1010"/>
            </a:xfrm>
          </p:grpSpPr>
          <p:sp>
            <p:nvSpPr>
              <p:cNvPr id="83005" name="Freeform 127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006" name="Group 128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3007" name="Freeform 129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8" name="Freeform 130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9" name="Freeform 131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0" name="Freeform 132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1" name="Freeform 133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2" name="Freeform 134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3" name="Freeform 135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4" name="Oval 13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5" name="Oval 13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6" name="Oval 13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7" name="Oval 13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8" name="Oval 140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19" name="Oval 141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73" name="Group 142"/>
            <p:cNvGrpSpPr>
              <a:grpSpLocks/>
            </p:cNvGrpSpPr>
            <p:nvPr/>
          </p:nvGrpSpPr>
          <p:grpSpPr bwMode="auto">
            <a:xfrm>
              <a:off x="2112" y="2064"/>
              <a:ext cx="340" cy="576"/>
              <a:chOff x="3309" y="2976"/>
              <a:chExt cx="484" cy="1010"/>
            </a:xfrm>
          </p:grpSpPr>
          <p:sp>
            <p:nvSpPr>
              <p:cNvPr id="82990" name="Freeform 14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991" name="Group 14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992" name="Freeform 14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3" name="Freeform 14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4" name="Freeform 14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5" name="Freeform 14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6" name="Freeform 14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7" name="Freeform 15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8" name="Freeform 15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99" name="Oval 15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0" name="Oval 15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1" name="Oval 15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2" name="Oval 15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3" name="Oval 15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004" name="Oval 15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82974" name="Group 158"/>
            <p:cNvGrpSpPr>
              <a:grpSpLocks/>
            </p:cNvGrpSpPr>
            <p:nvPr/>
          </p:nvGrpSpPr>
          <p:grpSpPr bwMode="auto">
            <a:xfrm>
              <a:off x="3452" y="3072"/>
              <a:ext cx="340" cy="576"/>
              <a:chOff x="3309" y="2976"/>
              <a:chExt cx="484" cy="1010"/>
            </a:xfrm>
          </p:grpSpPr>
          <p:sp>
            <p:nvSpPr>
              <p:cNvPr id="82975" name="Freeform 159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2976" name="Group 160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2977" name="Freeform 161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78" name="Freeform 162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79" name="Freeform 163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0" name="Freeform 164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1" name="Freeform 165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2" name="Freeform 166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3" name="Freeform 167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4" name="Oval 168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5" name="Oval 169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6" name="Oval 170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7" name="Oval 171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8" name="Oval 172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89" name="Oval 173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552558" name="Rectangle 174"/>
          <p:cNvSpPr>
            <a:spLocks noChangeArrowheads="1"/>
          </p:cNvSpPr>
          <p:nvPr/>
        </p:nvSpPr>
        <p:spPr bwMode="auto">
          <a:xfrm>
            <a:off x="3795713" y="3048000"/>
            <a:ext cx="48783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an order such that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 friend must wait.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from “smallest” to “largest”</a:t>
            </a:r>
          </a:p>
        </p:txBody>
      </p:sp>
      <p:sp>
        <p:nvSpPr>
          <p:cNvPr id="82952" name="Text Box 175"/>
          <p:cNvSpPr txBox="1">
            <a:spLocks noChangeArrowheads="1"/>
          </p:cNvSpPr>
          <p:nvPr/>
        </p:nvSpPr>
        <p:spPr bwMode="auto">
          <a:xfrm>
            <a:off x="3505200" y="2609850"/>
            <a:ext cx="5049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what order should they go?</a:t>
            </a:r>
          </a:p>
        </p:txBody>
      </p:sp>
      <p:sp>
        <p:nvSpPr>
          <p:cNvPr id="1552561" name="Text Box 177"/>
          <p:cNvSpPr txBox="1">
            <a:spLocks noChangeArrowheads="1"/>
          </p:cNvSpPr>
          <p:nvPr/>
        </p:nvSpPr>
        <p:spPr bwMode="auto">
          <a:xfrm>
            <a:off x="3852863" y="4846638"/>
            <a:ext cx="4452937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this problem,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order relies on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graph being “leveled.”</a:t>
            </a:r>
          </a:p>
        </p:txBody>
      </p:sp>
      <p:grpSp>
        <p:nvGrpSpPr>
          <p:cNvPr id="82954" name="Group 178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2955" name="Group 179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2959" name="Freeform 180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60" name="Freeform 181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61" name="Freeform 182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62" name="Freeform 183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63" name="Freeform 184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64" name="Freeform 185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2956" name="Group 186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2957" name="Freeform 187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958" name="Freeform 188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301315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25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5255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525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2561" grpId="0"/>
    </p:bldLst>
  </p:timing>
</p:sld>
</file>

<file path=ppt/slides/slide3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0"/>
            <a:ext cx="2636838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3971" name="Text Box 3"/>
          <p:cNvSpPr txBox="1">
            <a:spLocks noChangeArrowheads="1"/>
          </p:cNvSpPr>
          <p:nvPr/>
        </p:nvSpPr>
        <p:spPr bwMode="auto">
          <a:xfrm>
            <a:off x="1736725" y="1085850"/>
            <a:ext cx="63960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complete set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</a:t>
            </a:r>
          </a:p>
        </p:txBody>
      </p:sp>
      <p:grpSp>
        <p:nvGrpSpPr>
          <p:cNvPr id="83972" name="Group 4"/>
          <p:cNvGrpSpPr>
            <a:grpSpLocks/>
          </p:cNvGrpSpPr>
          <p:nvPr/>
        </p:nvGrpSpPr>
        <p:grpSpPr bwMode="auto">
          <a:xfrm>
            <a:off x="2209800" y="1676400"/>
            <a:ext cx="5181600" cy="579438"/>
            <a:chOff x="2304" y="2256"/>
            <a:chExt cx="3264" cy="365"/>
          </a:xfrm>
        </p:grpSpPr>
        <p:sp>
          <p:nvSpPr>
            <p:cNvPr id="84019" name="Rectangle 5"/>
            <p:cNvSpPr>
              <a:spLocks noChangeArrowheads="1"/>
            </p:cNvSpPr>
            <p:nvPr/>
          </p:nvSpPr>
          <p:spPr bwMode="auto">
            <a:xfrm>
              <a:off x="2727" y="2256"/>
              <a:ext cx="2841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“Best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?”</a:t>
              </a:r>
              <a:endPara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4020" name="Text Box 6"/>
            <p:cNvSpPr txBox="1">
              <a:spLocks noChangeArrowheads="1"/>
            </p:cNvSpPr>
            <p:nvPr/>
          </p:nvSpPr>
          <p:spPr bwMode="auto">
            <a:xfrm>
              <a:off x="2304" y="2256"/>
              <a:ext cx="43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  <a:sym typeface="Symbol" pitchFamily="18" charset="2"/>
                </a:rPr>
                <a:t>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</a:p>
          </p:txBody>
        </p:sp>
      </p:grpSp>
      <p:sp>
        <p:nvSpPr>
          <p:cNvPr id="83973" name="Rectangle 169"/>
          <p:cNvSpPr>
            <a:spLocks noChangeArrowheads="1"/>
          </p:cNvSpPr>
          <p:nvPr/>
        </p:nvSpPr>
        <p:spPr bwMode="auto">
          <a:xfrm>
            <a:off x="3795713" y="3048000"/>
            <a:ext cx="48783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an order such that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 friend must wait.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from “smallest” to “largest”</a:t>
            </a:r>
          </a:p>
        </p:txBody>
      </p:sp>
      <p:sp>
        <p:nvSpPr>
          <p:cNvPr id="83974" name="Text Box 170"/>
          <p:cNvSpPr txBox="1">
            <a:spLocks noChangeArrowheads="1"/>
          </p:cNvSpPr>
          <p:nvPr/>
        </p:nvSpPr>
        <p:spPr bwMode="auto">
          <a:xfrm>
            <a:off x="3505200" y="2609850"/>
            <a:ext cx="50498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what order should they go?</a:t>
            </a:r>
          </a:p>
        </p:txBody>
      </p:sp>
      <p:sp>
        <p:nvSpPr>
          <p:cNvPr id="83975" name="Rectangle 199"/>
          <p:cNvSpPr>
            <a:spLocks noChangeArrowheads="1"/>
          </p:cNvSpPr>
          <p:nvPr/>
        </p:nvSpPr>
        <p:spPr bwMode="auto">
          <a:xfrm>
            <a:off x="8382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Order to complete</a:t>
            </a:r>
          </a:p>
        </p:txBody>
      </p:sp>
      <p:sp>
        <p:nvSpPr>
          <p:cNvPr id="1553608" name="AutoShape 200"/>
          <p:cNvSpPr>
            <a:spLocks noChangeArrowheads="1"/>
          </p:cNvSpPr>
          <p:nvPr/>
        </p:nvSpPr>
        <p:spPr bwMode="auto">
          <a:xfrm>
            <a:off x="3657600" y="4800600"/>
            <a:ext cx="1524000" cy="685800"/>
          </a:xfrm>
          <a:prstGeom prst="wedgeRectCallout">
            <a:avLst>
              <a:gd name="adj1" fmla="val -46250"/>
              <a:gd name="adj2" fmla="val 56713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First</a:t>
            </a:r>
          </a:p>
        </p:txBody>
      </p:sp>
      <p:sp>
        <p:nvSpPr>
          <p:cNvPr id="1553609" name="AutoShape 201"/>
          <p:cNvSpPr>
            <a:spLocks noChangeArrowheads="1"/>
          </p:cNvSpPr>
          <p:nvPr/>
        </p:nvSpPr>
        <p:spPr bwMode="auto">
          <a:xfrm>
            <a:off x="3657600" y="5715000"/>
            <a:ext cx="1524000" cy="685800"/>
          </a:xfrm>
          <a:prstGeom prst="wedgeRectCallout">
            <a:avLst>
              <a:gd name="adj1" fmla="val -46250"/>
              <a:gd name="adj2" fmla="val 56713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Last</a:t>
            </a:r>
          </a:p>
        </p:txBody>
      </p:sp>
      <p:grpSp>
        <p:nvGrpSpPr>
          <p:cNvPr id="3" name="Group 181"/>
          <p:cNvGrpSpPr>
            <a:grpSpLocks/>
          </p:cNvGrpSpPr>
          <p:nvPr/>
        </p:nvGrpSpPr>
        <p:grpSpPr bwMode="auto">
          <a:xfrm>
            <a:off x="1143000" y="5943600"/>
            <a:ext cx="685800" cy="914400"/>
            <a:chOff x="720" y="3744"/>
            <a:chExt cx="432" cy="576"/>
          </a:xfrm>
        </p:grpSpPr>
        <p:grpSp>
          <p:nvGrpSpPr>
            <p:cNvPr id="84002" name="Group 182"/>
            <p:cNvGrpSpPr>
              <a:grpSpLocks/>
            </p:cNvGrpSpPr>
            <p:nvPr/>
          </p:nvGrpSpPr>
          <p:grpSpPr bwMode="auto">
            <a:xfrm>
              <a:off x="720" y="3744"/>
              <a:ext cx="340" cy="576"/>
              <a:chOff x="3309" y="2976"/>
              <a:chExt cx="484" cy="1010"/>
            </a:xfrm>
          </p:grpSpPr>
          <p:sp>
            <p:nvSpPr>
              <p:cNvPr id="84004" name="Freeform 183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4005" name="Group 184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84006" name="Freeform 185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07" name="Freeform 186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08" name="Freeform 187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09" name="Freeform 188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0" name="Freeform 189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1" name="Freeform 190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2" name="Freeform 191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3" name="Oval 192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4" name="Oval 193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5" name="Oval 19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6" name="Oval 19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7" name="Oval 196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 Rounded MT Bold" pitchFamily="34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18" name="Oval 197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4003" name="Freeform 198"/>
            <p:cNvSpPr>
              <a:spLocks/>
            </p:cNvSpPr>
            <p:nvPr/>
          </p:nvSpPr>
          <p:spPr bwMode="auto">
            <a:xfrm>
              <a:off x="1008" y="3840"/>
              <a:ext cx="144" cy="240"/>
            </a:xfrm>
            <a:custGeom>
              <a:avLst/>
              <a:gdLst>
                <a:gd name="T0" fmla="*/ 0 w 344"/>
                <a:gd name="T1" fmla="*/ 0 h 1872"/>
                <a:gd name="T2" fmla="*/ 0 w 344"/>
                <a:gd name="T3" fmla="*/ 0 h 1872"/>
                <a:gd name="T4" fmla="*/ 0 w 344"/>
                <a:gd name="T5" fmla="*/ 0 h 1872"/>
                <a:gd name="T6" fmla="*/ 0 w 344"/>
                <a:gd name="T7" fmla="*/ 0 h 187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44"/>
                <a:gd name="T13" fmla="*/ 0 h 1872"/>
                <a:gd name="T14" fmla="*/ 344 w 344"/>
                <a:gd name="T15" fmla="*/ 1872 h 187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44" h="1872">
                  <a:moveTo>
                    <a:pt x="344" y="0"/>
                  </a:moveTo>
                  <a:cubicBezTo>
                    <a:pt x="180" y="172"/>
                    <a:pt x="16" y="344"/>
                    <a:pt x="8" y="528"/>
                  </a:cubicBezTo>
                  <a:cubicBezTo>
                    <a:pt x="0" y="712"/>
                    <a:pt x="256" y="880"/>
                    <a:pt x="296" y="1104"/>
                  </a:cubicBezTo>
                  <a:cubicBezTo>
                    <a:pt x="336" y="1328"/>
                    <a:pt x="292" y="1600"/>
                    <a:pt x="248" y="1872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53611" name="Text Box 203"/>
          <p:cNvSpPr txBox="1">
            <a:spLocks noChangeArrowheads="1"/>
          </p:cNvSpPr>
          <p:nvPr/>
        </p:nvSpPr>
        <p:spPr bwMode="auto">
          <a:xfrm>
            <a:off x="5410200" y="4800600"/>
            <a:ext cx="2695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Base Case easy</a:t>
            </a:r>
          </a:p>
        </p:txBody>
      </p:sp>
      <p:grpSp>
        <p:nvGrpSpPr>
          <p:cNvPr id="6" name="Group 208"/>
          <p:cNvGrpSpPr>
            <a:grpSpLocks/>
          </p:cNvGrpSpPr>
          <p:nvPr/>
        </p:nvGrpSpPr>
        <p:grpSpPr bwMode="auto">
          <a:xfrm>
            <a:off x="1219200" y="3124200"/>
            <a:ext cx="7959725" cy="3200400"/>
            <a:chOff x="768" y="1968"/>
            <a:chExt cx="5014" cy="2016"/>
          </a:xfrm>
        </p:grpSpPr>
        <p:grpSp>
          <p:nvGrpSpPr>
            <p:cNvPr id="83992" name="Group 172"/>
            <p:cNvGrpSpPr>
              <a:grpSpLocks/>
            </p:cNvGrpSpPr>
            <p:nvPr/>
          </p:nvGrpSpPr>
          <p:grpSpPr bwMode="auto">
            <a:xfrm>
              <a:off x="768" y="1968"/>
              <a:ext cx="432" cy="1920"/>
              <a:chOff x="768" y="1968"/>
              <a:chExt cx="432" cy="1920"/>
            </a:xfrm>
          </p:grpSpPr>
          <p:sp>
            <p:nvSpPr>
              <p:cNvPr id="83994" name="Freeform 173"/>
              <p:cNvSpPr>
                <a:spLocks/>
              </p:cNvSpPr>
              <p:nvPr/>
            </p:nvSpPr>
            <p:spPr bwMode="auto">
              <a:xfrm>
                <a:off x="856" y="2016"/>
                <a:ext cx="344" cy="1872"/>
              </a:xfrm>
              <a:custGeom>
                <a:avLst/>
                <a:gdLst>
                  <a:gd name="T0" fmla="*/ 344 w 344"/>
                  <a:gd name="T1" fmla="*/ 0 h 1872"/>
                  <a:gd name="T2" fmla="*/ 8 w 344"/>
                  <a:gd name="T3" fmla="*/ 528 h 1872"/>
                  <a:gd name="T4" fmla="*/ 296 w 344"/>
                  <a:gd name="T5" fmla="*/ 1104 h 1872"/>
                  <a:gd name="T6" fmla="*/ 248 w 344"/>
                  <a:gd name="T7" fmla="*/ 1872 h 187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44"/>
                  <a:gd name="T13" fmla="*/ 0 h 1872"/>
                  <a:gd name="T14" fmla="*/ 344 w 344"/>
                  <a:gd name="T15" fmla="*/ 1872 h 187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44" h="1872">
                    <a:moveTo>
                      <a:pt x="344" y="0"/>
                    </a:moveTo>
                    <a:cubicBezTo>
                      <a:pt x="180" y="172"/>
                      <a:pt x="16" y="344"/>
                      <a:pt x="8" y="528"/>
                    </a:cubicBezTo>
                    <a:cubicBezTo>
                      <a:pt x="0" y="712"/>
                      <a:pt x="256" y="880"/>
                      <a:pt x="296" y="1104"/>
                    </a:cubicBezTo>
                    <a:cubicBezTo>
                      <a:pt x="336" y="1328"/>
                      <a:pt x="292" y="1600"/>
                      <a:pt x="248" y="1872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83995" name="Group 174"/>
              <p:cNvGrpSpPr>
                <a:grpSpLocks/>
              </p:cNvGrpSpPr>
              <p:nvPr/>
            </p:nvGrpSpPr>
            <p:grpSpPr bwMode="auto">
              <a:xfrm>
                <a:off x="768" y="1968"/>
                <a:ext cx="288" cy="480"/>
                <a:chOff x="2432" y="1328"/>
                <a:chExt cx="906" cy="2075"/>
              </a:xfrm>
            </p:grpSpPr>
            <p:sp>
              <p:nvSpPr>
                <p:cNvPr id="83996" name="Freeform 175"/>
                <p:cNvSpPr>
                  <a:spLocks/>
                </p:cNvSpPr>
                <p:nvPr/>
              </p:nvSpPr>
              <p:spPr bwMode="auto">
                <a:xfrm>
                  <a:off x="2594" y="1328"/>
                  <a:ext cx="450" cy="433"/>
                </a:xfrm>
                <a:custGeom>
                  <a:avLst/>
                  <a:gdLst>
                    <a:gd name="T0" fmla="*/ 566 w 410"/>
                    <a:gd name="T1" fmla="*/ 195 h 406"/>
                    <a:gd name="T2" fmla="*/ 457 w 410"/>
                    <a:gd name="T3" fmla="*/ 69 h 406"/>
                    <a:gd name="T4" fmla="*/ 350 w 410"/>
                    <a:gd name="T5" fmla="*/ 0 h 406"/>
                    <a:gd name="T6" fmla="*/ 222 w 410"/>
                    <a:gd name="T7" fmla="*/ 0 h 406"/>
                    <a:gd name="T8" fmla="*/ 85 w 410"/>
                    <a:gd name="T9" fmla="*/ 44 h 406"/>
                    <a:gd name="T10" fmla="*/ 20 w 410"/>
                    <a:gd name="T11" fmla="*/ 119 h 406"/>
                    <a:gd name="T12" fmla="*/ 0 w 410"/>
                    <a:gd name="T13" fmla="*/ 221 h 406"/>
                    <a:gd name="T14" fmla="*/ 20 w 410"/>
                    <a:gd name="T15" fmla="*/ 355 h 406"/>
                    <a:gd name="T16" fmla="*/ 104 w 410"/>
                    <a:gd name="T17" fmla="*/ 510 h 406"/>
                    <a:gd name="T18" fmla="*/ 256 w 410"/>
                    <a:gd name="T19" fmla="*/ 610 h 406"/>
                    <a:gd name="T20" fmla="*/ 371 w 410"/>
                    <a:gd name="T21" fmla="*/ 661 h 406"/>
                    <a:gd name="T22" fmla="*/ 490 w 410"/>
                    <a:gd name="T23" fmla="*/ 680 h 406"/>
                    <a:gd name="T24" fmla="*/ 585 w 410"/>
                    <a:gd name="T25" fmla="*/ 655 h 406"/>
                    <a:gd name="T26" fmla="*/ 639 w 410"/>
                    <a:gd name="T27" fmla="*/ 610 h 406"/>
                    <a:gd name="T28" fmla="*/ 670 w 410"/>
                    <a:gd name="T29" fmla="*/ 510 h 406"/>
                    <a:gd name="T30" fmla="*/ 664 w 410"/>
                    <a:gd name="T31" fmla="*/ 389 h 406"/>
                    <a:gd name="T32" fmla="*/ 627 w 410"/>
                    <a:gd name="T33" fmla="*/ 290 h 406"/>
                    <a:gd name="T34" fmla="*/ 842 w 410"/>
                    <a:gd name="T35" fmla="*/ 195 h 406"/>
                    <a:gd name="T36" fmla="*/ 864 w 410"/>
                    <a:gd name="T37" fmla="*/ 154 h 406"/>
                    <a:gd name="T38" fmla="*/ 842 w 410"/>
                    <a:gd name="T39" fmla="*/ 135 h 406"/>
                    <a:gd name="T40" fmla="*/ 607 w 410"/>
                    <a:gd name="T41" fmla="*/ 246 h 406"/>
                    <a:gd name="T42" fmla="*/ 566 w 410"/>
                    <a:gd name="T43" fmla="*/ 195 h 40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10"/>
                    <a:gd name="T67" fmla="*/ 0 h 406"/>
                    <a:gd name="T68" fmla="*/ 410 w 410"/>
                    <a:gd name="T69" fmla="*/ 406 h 40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10" h="406">
                      <a:moveTo>
                        <a:pt x="268" y="117"/>
                      </a:moveTo>
                      <a:lnTo>
                        <a:pt x="217" y="41"/>
                      </a:lnTo>
                      <a:lnTo>
                        <a:pt x="166" y="0"/>
                      </a:lnTo>
                      <a:lnTo>
                        <a:pt x="106" y="0"/>
                      </a:lnTo>
                      <a:lnTo>
                        <a:pt x="40" y="26"/>
                      </a:lnTo>
                      <a:lnTo>
                        <a:pt x="10" y="71"/>
                      </a:lnTo>
                      <a:lnTo>
                        <a:pt x="0" y="132"/>
                      </a:lnTo>
                      <a:lnTo>
                        <a:pt x="10" y="213"/>
                      </a:lnTo>
                      <a:lnTo>
                        <a:pt x="50" y="304"/>
                      </a:lnTo>
                      <a:lnTo>
                        <a:pt x="121" y="365"/>
                      </a:lnTo>
                      <a:lnTo>
                        <a:pt x="176" y="395"/>
                      </a:lnTo>
                      <a:lnTo>
                        <a:pt x="232" y="406"/>
                      </a:lnTo>
                      <a:lnTo>
                        <a:pt x="278" y="390"/>
                      </a:lnTo>
                      <a:lnTo>
                        <a:pt x="303" y="365"/>
                      </a:lnTo>
                      <a:lnTo>
                        <a:pt x="319" y="304"/>
                      </a:lnTo>
                      <a:lnTo>
                        <a:pt x="314" y="233"/>
                      </a:lnTo>
                      <a:lnTo>
                        <a:pt x="298" y="173"/>
                      </a:lnTo>
                      <a:lnTo>
                        <a:pt x="399" y="117"/>
                      </a:lnTo>
                      <a:lnTo>
                        <a:pt x="410" y="92"/>
                      </a:lnTo>
                      <a:lnTo>
                        <a:pt x="399" y="81"/>
                      </a:lnTo>
                      <a:lnTo>
                        <a:pt x="288" y="147"/>
                      </a:lnTo>
                      <a:lnTo>
                        <a:pt x="268" y="1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97" name="Freeform 176"/>
                <p:cNvSpPr>
                  <a:spLocks/>
                </p:cNvSpPr>
                <p:nvPr/>
              </p:nvSpPr>
              <p:spPr bwMode="auto">
                <a:xfrm>
                  <a:off x="2432" y="1810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98" name="Freeform 177"/>
                <p:cNvSpPr>
                  <a:spLocks/>
                </p:cNvSpPr>
                <p:nvPr/>
              </p:nvSpPr>
              <p:spPr bwMode="auto">
                <a:xfrm>
                  <a:off x="2737" y="1811"/>
                  <a:ext cx="339" cy="717"/>
                </a:xfrm>
                <a:custGeom>
                  <a:avLst/>
                  <a:gdLst>
                    <a:gd name="T0" fmla="*/ 563 w 309"/>
                    <a:gd name="T1" fmla="*/ 353 h 673"/>
                    <a:gd name="T2" fmla="*/ 498 w 309"/>
                    <a:gd name="T3" fmla="*/ 143 h 673"/>
                    <a:gd name="T4" fmla="*/ 427 w 309"/>
                    <a:gd name="T5" fmla="*/ 42 h 673"/>
                    <a:gd name="T6" fmla="*/ 263 w 309"/>
                    <a:gd name="T7" fmla="*/ 0 h 673"/>
                    <a:gd name="T8" fmla="*/ 104 w 309"/>
                    <a:gd name="T9" fmla="*/ 18 h 673"/>
                    <a:gd name="T10" fmla="*/ 32 w 309"/>
                    <a:gd name="T11" fmla="*/ 126 h 673"/>
                    <a:gd name="T12" fmla="*/ 42 w 309"/>
                    <a:gd name="T13" fmla="*/ 260 h 673"/>
                    <a:gd name="T14" fmla="*/ 84 w 309"/>
                    <a:gd name="T15" fmla="*/ 478 h 673"/>
                    <a:gd name="T16" fmla="*/ 84 w 309"/>
                    <a:gd name="T17" fmla="*/ 670 h 673"/>
                    <a:gd name="T18" fmla="*/ 32 w 309"/>
                    <a:gd name="T19" fmla="*/ 836 h 673"/>
                    <a:gd name="T20" fmla="*/ 0 w 309"/>
                    <a:gd name="T21" fmla="*/ 931 h 673"/>
                    <a:gd name="T22" fmla="*/ 20 w 309"/>
                    <a:gd name="T23" fmla="*/ 1016 h 673"/>
                    <a:gd name="T24" fmla="*/ 94 w 309"/>
                    <a:gd name="T25" fmla="*/ 1058 h 673"/>
                    <a:gd name="T26" fmla="*/ 193 w 309"/>
                    <a:gd name="T27" fmla="*/ 1098 h 673"/>
                    <a:gd name="T28" fmla="*/ 284 w 309"/>
                    <a:gd name="T29" fmla="*/ 1117 h 673"/>
                    <a:gd name="T30" fmla="*/ 407 w 309"/>
                    <a:gd name="T31" fmla="*/ 1117 h 673"/>
                    <a:gd name="T32" fmla="*/ 543 w 309"/>
                    <a:gd name="T33" fmla="*/ 1031 h 673"/>
                    <a:gd name="T34" fmla="*/ 648 w 309"/>
                    <a:gd name="T35" fmla="*/ 854 h 673"/>
                    <a:gd name="T36" fmla="*/ 640 w 309"/>
                    <a:gd name="T37" fmla="*/ 695 h 673"/>
                    <a:gd name="T38" fmla="*/ 575 w 309"/>
                    <a:gd name="T39" fmla="*/ 510 h 673"/>
                    <a:gd name="T40" fmla="*/ 563 w 309"/>
                    <a:gd name="T41" fmla="*/ 353 h 6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09"/>
                    <a:gd name="T64" fmla="*/ 0 h 673"/>
                    <a:gd name="T65" fmla="*/ 309 w 309"/>
                    <a:gd name="T66" fmla="*/ 673 h 6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09" h="673">
                      <a:moveTo>
                        <a:pt x="269" y="212"/>
                      </a:moveTo>
                      <a:lnTo>
                        <a:pt x="238" y="86"/>
                      </a:lnTo>
                      <a:lnTo>
                        <a:pt x="203" y="25"/>
                      </a:lnTo>
                      <a:lnTo>
                        <a:pt x="126" y="0"/>
                      </a:lnTo>
                      <a:lnTo>
                        <a:pt x="50" y="10"/>
                      </a:lnTo>
                      <a:lnTo>
                        <a:pt x="15" y="76"/>
                      </a:lnTo>
                      <a:lnTo>
                        <a:pt x="20" y="157"/>
                      </a:lnTo>
                      <a:lnTo>
                        <a:pt x="40" y="288"/>
                      </a:lnTo>
                      <a:lnTo>
                        <a:pt x="40" y="404"/>
                      </a:lnTo>
                      <a:lnTo>
                        <a:pt x="15" y="505"/>
                      </a:lnTo>
                      <a:lnTo>
                        <a:pt x="0" y="561"/>
                      </a:lnTo>
                      <a:lnTo>
                        <a:pt x="10" y="612"/>
                      </a:lnTo>
                      <a:lnTo>
                        <a:pt x="45" y="638"/>
                      </a:lnTo>
                      <a:lnTo>
                        <a:pt x="91" y="663"/>
                      </a:lnTo>
                      <a:lnTo>
                        <a:pt x="136" y="673"/>
                      </a:lnTo>
                      <a:lnTo>
                        <a:pt x="193" y="673"/>
                      </a:lnTo>
                      <a:lnTo>
                        <a:pt x="259" y="622"/>
                      </a:lnTo>
                      <a:lnTo>
                        <a:pt x="309" y="515"/>
                      </a:lnTo>
                      <a:lnTo>
                        <a:pt x="304" y="419"/>
                      </a:lnTo>
                      <a:lnTo>
                        <a:pt x="274" y="308"/>
                      </a:lnTo>
                      <a:lnTo>
                        <a:pt x="269" y="21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99" name="Freeform 178"/>
                <p:cNvSpPr>
                  <a:spLocks/>
                </p:cNvSpPr>
                <p:nvPr/>
              </p:nvSpPr>
              <p:spPr bwMode="auto">
                <a:xfrm>
                  <a:off x="2625" y="2365"/>
                  <a:ext cx="259" cy="1038"/>
                </a:xfrm>
                <a:custGeom>
                  <a:avLst/>
                  <a:gdLst>
                    <a:gd name="T0" fmla="*/ 487 w 235"/>
                    <a:gd name="T1" fmla="*/ 23 h 973"/>
                    <a:gd name="T2" fmla="*/ 355 w 235"/>
                    <a:gd name="T3" fmla="*/ 0 h 973"/>
                    <a:gd name="T4" fmla="*/ 276 w 235"/>
                    <a:gd name="T5" fmla="*/ 23 h 973"/>
                    <a:gd name="T6" fmla="*/ 245 w 235"/>
                    <a:gd name="T7" fmla="*/ 110 h 973"/>
                    <a:gd name="T8" fmla="*/ 276 w 235"/>
                    <a:gd name="T9" fmla="*/ 578 h 973"/>
                    <a:gd name="T10" fmla="*/ 276 w 235"/>
                    <a:gd name="T11" fmla="*/ 686 h 973"/>
                    <a:gd name="T12" fmla="*/ 234 w 235"/>
                    <a:gd name="T13" fmla="*/ 892 h 973"/>
                    <a:gd name="T14" fmla="*/ 222 w 235"/>
                    <a:gd name="T15" fmla="*/ 1130 h 973"/>
                    <a:gd name="T16" fmla="*/ 245 w 235"/>
                    <a:gd name="T17" fmla="*/ 1249 h 973"/>
                    <a:gd name="T18" fmla="*/ 222 w 235"/>
                    <a:gd name="T19" fmla="*/ 1316 h 973"/>
                    <a:gd name="T20" fmla="*/ 67 w 235"/>
                    <a:gd name="T21" fmla="*/ 1419 h 973"/>
                    <a:gd name="T22" fmla="*/ 0 w 235"/>
                    <a:gd name="T23" fmla="*/ 1548 h 973"/>
                    <a:gd name="T24" fmla="*/ 14 w 235"/>
                    <a:gd name="T25" fmla="*/ 1587 h 973"/>
                    <a:gd name="T26" fmla="*/ 132 w 235"/>
                    <a:gd name="T27" fmla="*/ 1632 h 973"/>
                    <a:gd name="T28" fmla="*/ 165 w 235"/>
                    <a:gd name="T29" fmla="*/ 1614 h 973"/>
                    <a:gd name="T30" fmla="*/ 176 w 235"/>
                    <a:gd name="T31" fmla="*/ 1537 h 973"/>
                    <a:gd name="T32" fmla="*/ 212 w 235"/>
                    <a:gd name="T33" fmla="*/ 1430 h 973"/>
                    <a:gd name="T34" fmla="*/ 265 w 235"/>
                    <a:gd name="T35" fmla="*/ 1378 h 973"/>
                    <a:gd name="T36" fmla="*/ 332 w 235"/>
                    <a:gd name="T37" fmla="*/ 1344 h 973"/>
                    <a:gd name="T38" fmla="*/ 388 w 235"/>
                    <a:gd name="T39" fmla="*/ 1300 h 973"/>
                    <a:gd name="T40" fmla="*/ 401 w 235"/>
                    <a:gd name="T41" fmla="*/ 1265 h 973"/>
                    <a:gd name="T42" fmla="*/ 366 w 235"/>
                    <a:gd name="T43" fmla="*/ 1225 h 973"/>
                    <a:gd name="T44" fmla="*/ 332 w 235"/>
                    <a:gd name="T45" fmla="*/ 1199 h 973"/>
                    <a:gd name="T46" fmla="*/ 312 w 235"/>
                    <a:gd name="T47" fmla="*/ 1097 h 973"/>
                    <a:gd name="T48" fmla="*/ 332 w 235"/>
                    <a:gd name="T49" fmla="*/ 881 h 973"/>
                    <a:gd name="T50" fmla="*/ 408 w 235"/>
                    <a:gd name="T51" fmla="*/ 637 h 973"/>
                    <a:gd name="T52" fmla="*/ 487 w 235"/>
                    <a:gd name="T53" fmla="*/ 442 h 973"/>
                    <a:gd name="T54" fmla="*/ 510 w 235"/>
                    <a:gd name="T55" fmla="*/ 205 h 973"/>
                    <a:gd name="T56" fmla="*/ 487 w 235"/>
                    <a:gd name="T57" fmla="*/ 23 h 97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35"/>
                    <a:gd name="T88" fmla="*/ 0 h 973"/>
                    <a:gd name="T89" fmla="*/ 235 w 235"/>
                    <a:gd name="T90" fmla="*/ 973 h 97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35" h="973">
                      <a:moveTo>
                        <a:pt x="223" y="15"/>
                      </a:moveTo>
                      <a:lnTo>
                        <a:pt x="163" y="0"/>
                      </a:lnTo>
                      <a:lnTo>
                        <a:pt x="127" y="15"/>
                      </a:lnTo>
                      <a:lnTo>
                        <a:pt x="112" y="66"/>
                      </a:lnTo>
                      <a:lnTo>
                        <a:pt x="127" y="344"/>
                      </a:lnTo>
                      <a:lnTo>
                        <a:pt x="127" y="410"/>
                      </a:lnTo>
                      <a:lnTo>
                        <a:pt x="107" y="532"/>
                      </a:lnTo>
                      <a:lnTo>
                        <a:pt x="102" y="674"/>
                      </a:lnTo>
                      <a:lnTo>
                        <a:pt x="112" y="745"/>
                      </a:lnTo>
                      <a:lnTo>
                        <a:pt x="102" y="785"/>
                      </a:lnTo>
                      <a:lnTo>
                        <a:pt x="31" y="846"/>
                      </a:lnTo>
                      <a:lnTo>
                        <a:pt x="0" y="922"/>
                      </a:lnTo>
                      <a:lnTo>
                        <a:pt x="6" y="947"/>
                      </a:lnTo>
                      <a:lnTo>
                        <a:pt x="61" y="973"/>
                      </a:lnTo>
                      <a:lnTo>
                        <a:pt x="76" y="962"/>
                      </a:lnTo>
                      <a:lnTo>
                        <a:pt x="82" y="917"/>
                      </a:lnTo>
                      <a:lnTo>
                        <a:pt x="97" y="851"/>
                      </a:lnTo>
                      <a:lnTo>
                        <a:pt x="122" y="821"/>
                      </a:lnTo>
                      <a:lnTo>
                        <a:pt x="152" y="801"/>
                      </a:lnTo>
                      <a:lnTo>
                        <a:pt x="178" y="775"/>
                      </a:lnTo>
                      <a:lnTo>
                        <a:pt x="183" y="755"/>
                      </a:lnTo>
                      <a:lnTo>
                        <a:pt x="168" y="730"/>
                      </a:lnTo>
                      <a:lnTo>
                        <a:pt x="152" y="715"/>
                      </a:lnTo>
                      <a:lnTo>
                        <a:pt x="142" y="653"/>
                      </a:lnTo>
                      <a:lnTo>
                        <a:pt x="152" y="526"/>
                      </a:lnTo>
                      <a:lnTo>
                        <a:pt x="188" y="380"/>
                      </a:lnTo>
                      <a:lnTo>
                        <a:pt x="223" y="263"/>
                      </a:lnTo>
                      <a:lnTo>
                        <a:pt x="235" y="122"/>
                      </a:lnTo>
                      <a:lnTo>
                        <a:pt x="223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00" name="Freeform 179"/>
                <p:cNvSpPr>
                  <a:spLocks/>
                </p:cNvSpPr>
                <p:nvPr/>
              </p:nvSpPr>
              <p:spPr bwMode="auto">
                <a:xfrm>
                  <a:off x="2906" y="2365"/>
                  <a:ext cx="422" cy="876"/>
                </a:xfrm>
                <a:custGeom>
                  <a:avLst/>
                  <a:gdLst>
                    <a:gd name="T0" fmla="*/ 268 w 384"/>
                    <a:gd name="T1" fmla="*/ 205 h 821"/>
                    <a:gd name="T2" fmla="*/ 246 w 384"/>
                    <a:gd name="T3" fmla="*/ 67 h 821"/>
                    <a:gd name="T4" fmla="*/ 151 w 384"/>
                    <a:gd name="T5" fmla="*/ 0 h 821"/>
                    <a:gd name="T6" fmla="*/ 5 w 384"/>
                    <a:gd name="T7" fmla="*/ 5 h 821"/>
                    <a:gd name="T8" fmla="*/ 0 w 384"/>
                    <a:gd name="T9" fmla="*/ 67 h 821"/>
                    <a:gd name="T10" fmla="*/ 5 w 384"/>
                    <a:gd name="T11" fmla="*/ 197 h 821"/>
                    <a:gd name="T12" fmla="*/ 85 w 384"/>
                    <a:gd name="T13" fmla="*/ 393 h 821"/>
                    <a:gd name="T14" fmla="*/ 143 w 384"/>
                    <a:gd name="T15" fmla="*/ 537 h 821"/>
                    <a:gd name="T16" fmla="*/ 202 w 384"/>
                    <a:gd name="T17" fmla="*/ 730 h 821"/>
                    <a:gd name="T18" fmla="*/ 224 w 384"/>
                    <a:gd name="T19" fmla="*/ 902 h 821"/>
                    <a:gd name="T20" fmla="*/ 224 w 384"/>
                    <a:gd name="T21" fmla="*/ 1036 h 821"/>
                    <a:gd name="T22" fmla="*/ 193 w 384"/>
                    <a:gd name="T23" fmla="*/ 1141 h 821"/>
                    <a:gd name="T24" fmla="*/ 162 w 384"/>
                    <a:gd name="T25" fmla="*/ 1175 h 821"/>
                    <a:gd name="T26" fmla="*/ 162 w 384"/>
                    <a:gd name="T27" fmla="*/ 1207 h 821"/>
                    <a:gd name="T28" fmla="*/ 202 w 384"/>
                    <a:gd name="T29" fmla="*/ 1259 h 821"/>
                    <a:gd name="T30" fmla="*/ 279 w 384"/>
                    <a:gd name="T31" fmla="*/ 1276 h 821"/>
                    <a:gd name="T32" fmla="*/ 399 w 384"/>
                    <a:gd name="T33" fmla="*/ 1276 h 821"/>
                    <a:gd name="T34" fmla="*/ 613 w 384"/>
                    <a:gd name="T35" fmla="*/ 1320 h 821"/>
                    <a:gd name="T36" fmla="*/ 676 w 384"/>
                    <a:gd name="T37" fmla="*/ 1380 h 821"/>
                    <a:gd name="T38" fmla="*/ 777 w 384"/>
                    <a:gd name="T39" fmla="*/ 1343 h 821"/>
                    <a:gd name="T40" fmla="*/ 817 w 384"/>
                    <a:gd name="T41" fmla="*/ 1259 h 821"/>
                    <a:gd name="T42" fmla="*/ 777 w 384"/>
                    <a:gd name="T43" fmla="*/ 1226 h 821"/>
                    <a:gd name="T44" fmla="*/ 591 w 384"/>
                    <a:gd name="T45" fmla="*/ 1207 h 821"/>
                    <a:gd name="T46" fmla="*/ 388 w 384"/>
                    <a:gd name="T47" fmla="*/ 1207 h 821"/>
                    <a:gd name="T48" fmla="*/ 300 w 384"/>
                    <a:gd name="T49" fmla="*/ 1199 h 821"/>
                    <a:gd name="T50" fmla="*/ 279 w 384"/>
                    <a:gd name="T51" fmla="*/ 1149 h 821"/>
                    <a:gd name="T52" fmla="*/ 300 w 384"/>
                    <a:gd name="T53" fmla="*/ 1053 h 821"/>
                    <a:gd name="T54" fmla="*/ 313 w 384"/>
                    <a:gd name="T55" fmla="*/ 893 h 821"/>
                    <a:gd name="T56" fmla="*/ 290 w 384"/>
                    <a:gd name="T57" fmla="*/ 713 h 821"/>
                    <a:gd name="T58" fmla="*/ 256 w 384"/>
                    <a:gd name="T59" fmla="*/ 477 h 821"/>
                    <a:gd name="T60" fmla="*/ 268 w 384"/>
                    <a:gd name="T61" fmla="*/ 272 h 821"/>
                    <a:gd name="T62" fmla="*/ 268 w 384"/>
                    <a:gd name="T63" fmla="*/ 205 h 8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4"/>
                    <a:gd name="T97" fmla="*/ 0 h 821"/>
                    <a:gd name="T98" fmla="*/ 384 w 384"/>
                    <a:gd name="T99" fmla="*/ 821 h 8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4" h="821">
                      <a:moveTo>
                        <a:pt x="126" y="122"/>
                      </a:moveTo>
                      <a:lnTo>
                        <a:pt x="116" y="40"/>
                      </a:lnTo>
                      <a:lnTo>
                        <a:pt x="71" y="0"/>
                      </a:lnTo>
                      <a:lnTo>
                        <a:pt x="5" y="5"/>
                      </a:lnTo>
                      <a:lnTo>
                        <a:pt x="0" y="40"/>
                      </a:lnTo>
                      <a:lnTo>
                        <a:pt x="5" y="117"/>
                      </a:lnTo>
                      <a:lnTo>
                        <a:pt x="40" y="233"/>
                      </a:lnTo>
                      <a:lnTo>
                        <a:pt x="66" y="319"/>
                      </a:lnTo>
                      <a:lnTo>
                        <a:pt x="96" y="435"/>
                      </a:lnTo>
                      <a:lnTo>
                        <a:pt x="106" y="536"/>
                      </a:lnTo>
                      <a:lnTo>
                        <a:pt x="106" y="617"/>
                      </a:lnTo>
                      <a:lnTo>
                        <a:pt x="91" y="679"/>
                      </a:lnTo>
                      <a:lnTo>
                        <a:pt x="76" y="699"/>
                      </a:lnTo>
                      <a:lnTo>
                        <a:pt x="76" y="719"/>
                      </a:lnTo>
                      <a:lnTo>
                        <a:pt x="96" y="750"/>
                      </a:lnTo>
                      <a:lnTo>
                        <a:pt x="131" y="760"/>
                      </a:lnTo>
                      <a:lnTo>
                        <a:pt x="187" y="760"/>
                      </a:lnTo>
                      <a:lnTo>
                        <a:pt x="288" y="785"/>
                      </a:lnTo>
                      <a:lnTo>
                        <a:pt x="318" y="821"/>
                      </a:lnTo>
                      <a:lnTo>
                        <a:pt x="364" y="800"/>
                      </a:lnTo>
                      <a:lnTo>
                        <a:pt x="384" y="750"/>
                      </a:lnTo>
                      <a:lnTo>
                        <a:pt x="364" y="730"/>
                      </a:lnTo>
                      <a:lnTo>
                        <a:pt x="278" y="719"/>
                      </a:lnTo>
                      <a:lnTo>
                        <a:pt x="182" y="719"/>
                      </a:lnTo>
                      <a:lnTo>
                        <a:pt x="141" y="714"/>
                      </a:lnTo>
                      <a:lnTo>
                        <a:pt x="131" y="684"/>
                      </a:lnTo>
                      <a:lnTo>
                        <a:pt x="141" y="627"/>
                      </a:lnTo>
                      <a:lnTo>
                        <a:pt x="147" y="531"/>
                      </a:lnTo>
                      <a:lnTo>
                        <a:pt x="136" y="425"/>
                      </a:lnTo>
                      <a:lnTo>
                        <a:pt x="121" y="284"/>
                      </a:lnTo>
                      <a:lnTo>
                        <a:pt x="126" y="162"/>
                      </a:lnTo>
                      <a:lnTo>
                        <a:pt x="126" y="1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01" name="Freeform 180"/>
                <p:cNvSpPr>
                  <a:spLocks/>
                </p:cNvSpPr>
                <p:nvPr/>
              </p:nvSpPr>
              <p:spPr bwMode="auto">
                <a:xfrm rot="10800000" flipV="1">
                  <a:off x="2976" y="1824"/>
                  <a:ext cx="362" cy="582"/>
                </a:xfrm>
                <a:custGeom>
                  <a:avLst/>
                  <a:gdLst>
                    <a:gd name="T0" fmla="*/ 705 w 329"/>
                    <a:gd name="T1" fmla="*/ 23 h 546"/>
                    <a:gd name="T2" fmla="*/ 628 w 329"/>
                    <a:gd name="T3" fmla="*/ 0 h 546"/>
                    <a:gd name="T4" fmla="*/ 467 w 329"/>
                    <a:gd name="T5" fmla="*/ 5 h 546"/>
                    <a:gd name="T6" fmla="*/ 323 w 329"/>
                    <a:gd name="T7" fmla="*/ 93 h 546"/>
                    <a:gd name="T8" fmla="*/ 119 w 329"/>
                    <a:gd name="T9" fmla="*/ 271 h 546"/>
                    <a:gd name="T10" fmla="*/ 13 w 329"/>
                    <a:gd name="T11" fmla="*/ 413 h 546"/>
                    <a:gd name="T12" fmla="*/ 0 w 329"/>
                    <a:gd name="T13" fmla="*/ 464 h 546"/>
                    <a:gd name="T14" fmla="*/ 55 w 329"/>
                    <a:gd name="T15" fmla="*/ 555 h 546"/>
                    <a:gd name="T16" fmla="*/ 173 w 329"/>
                    <a:gd name="T17" fmla="*/ 600 h 546"/>
                    <a:gd name="T18" fmla="*/ 323 w 329"/>
                    <a:gd name="T19" fmla="*/ 648 h 546"/>
                    <a:gd name="T20" fmla="*/ 446 w 329"/>
                    <a:gd name="T21" fmla="*/ 673 h 546"/>
                    <a:gd name="T22" fmla="*/ 498 w 329"/>
                    <a:gd name="T23" fmla="*/ 716 h 546"/>
                    <a:gd name="T24" fmla="*/ 467 w 329"/>
                    <a:gd name="T25" fmla="*/ 776 h 546"/>
                    <a:gd name="T26" fmla="*/ 383 w 329"/>
                    <a:gd name="T27" fmla="*/ 843 h 546"/>
                    <a:gd name="T28" fmla="*/ 271 w 329"/>
                    <a:gd name="T29" fmla="*/ 852 h 546"/>
                    <a:gd name="T30" fmla="*/ 195 w 329"/>
                    <a:gd name="T31" fmla="*/ 826 h 546"/>
                    <a:gd name="T32" fmla="*/ 150 w 329"/>
                    <a:gd name="T33" fmla="*/ 852 h 546"/>
                    <a:gd name="T34" fmla="*/ 161 w 329"/>
                    <a:gd name="T35" fmla="*/ 884 h 546"/>
                    <a:gd name="T36" fmla="*/ 251 w 329"/>
                    <a:gd name="T37" fmla="*/ 910 h 546"/>
                    <a:gd name="T38" fmla="*/ 383 w 329"/>
                    <a:gd name="T39" fmla="*/ 910 h 546"/>
                    <a:gd name="T40" fmla="*/ 498 w 329"/>
                    <a:gd name="T41" fmla="*/ 884 h 546"/>
                    <a:gd name="T42" fmla="*/ 566 w 329"/>
                    <a:gd name="T43" fmla="*/ 852 h 546"/>
                    <a:gd name="T44" fmla="*/ 607 w 329"/>
                    <a:gd name="T45" fmla="*/ 791 h 546"/>
                    <a:gd name="T46" fmla="*/ 628 w 329"/>
                    <a:gd name="T47" fmla="*/ 727 h 546"/>
                    <a:gd name="T48" fmla="*/ 579 w 329"/>
                    <a:gd name="T49" fmla="*/ 665 h 546"/>
                    <a:gd name="T50" fmla="*/ 446 w 329"/>
                    <a:gd name="T51" fmla="*/ 624 h 546"/>
                    <a:gd name="T52" fmla="*/ 293 w 329"/>
                    <a:gd name="T53" fmla="*/ 589 h 546"/>
                    <a:gd name="T54" fmla="*/ 161 w 329"/>
                    <a:gd name="T55" fmla="*/ 531 h 546"/>
                    <a:gd name="T56" fmla="*/ 130 w 329"/>
                    <a:gd name="T57" fmla="*/ 481 h 546"/>
                    <a:gd name="T58" fmla="*/ 150 w 329"/>
                    <a:gd name="T59" fmla="*/ 387 h 546"/>
                    <a:gd name="T60" fmla="*/ 251 w 329"/>
                    <a:gd name="T61" fmla="*/ 271 h 546"/>
                    <a:gd name="T62" fmla="*/ 370 w 329"/>
                    <a:gd name="T63" fmla="*/ 203 h 546"/>
                    <a:gd name="T64" fmla="*/ 553 w 329"/>
                    <a:gd name="T65" fmla="*/ 151 h 546"/>
                    <a:gd name="T66" fmla="*/ 705 w 329"/>
                    <a:gd name="T67" fmla="*/ 126 h 546"/>
                    <a:gd name="T68" fmla="*/ 705 w 329"/>
                    <a:gd name="T69" fmla="*/ 58 h 546"/>
                    <a:gd name="T70" fmla="*/ 705 w 329"/>
                    <a:gd name="T71" fmla="*/ 23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83993" name="Text Box 206"/>
            <p:cNvSpPr txBox="1">
              <a:spLocks noChangeArrowheads="1"/>
            </p:cNvSpPr>
            <p:nvPr/>
          </p:nvSpPr>
          <p:spPr bwMode="auto">
            <a:xfrm>
              <a:off x="3446" y="3619"/>
              <a:ext cx="23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Instance to be solved.</a:t>
              </a:r>
            </a:p>
          </p:txBody>
        </p:sp>
      </p:grpSp>
      <p:grpSp>
        <p:nvGrpSpPr>
          <p:cNvPr id="83981" name="Group 209"/>
          <p:cNvGrpSpPr>
            <a:grpSpLocks/>
          </p:cNvGrpSpPr>
          <p:nvPr/>
        </p:nvGrpSpPr>
        <p:grpSpPr bwMode="auto">
          <a:xfrm>
            <a:off x="457200" y="1066800"/>
            <a:ext cx="838200" cy="1524000"/>
            <a:chOff x="1681" y="3025"/>
            <a:chExt cx="512" cy="1103"/>
          </a:xfrm>
        </p:grpSpPr>
        <p:grpSp>
          <p:nvGrpSpPr>
            <p:cNvPr id="83982" name="Group 210"/>
            <p:cNvGrpSpPr>
              <a:grpSpLocks/>
            </p:cNvGrpSpPr>
            <p:nvPr/>
          </p:nvGrpSpPr>
          <p:grpSpPr bwMode="auto">
            <a:xfrm>
              <a:off x="1681" y="3110"/>
              <a:ext cx="512" cy="1018"/>
              <a:chOff x="1681" y="3110"/>
              <a:chExt cx="512" cy="1018"/>
            </a:xfrm>
          </p:grpSpPr>
          <p:sp>
            <p:nvSpPr>
              <p:cNvPr id="83986" name="Freeform 211"/>
              <p:cNvSpPr>
                <a:spLocks/>
              </p:cNvSpPr>
              <p:nvPr/>
            </p:nvSpPr>
            <p:spPr bwMode="auto">
              <a:xfrm>
                <a:off x="1844" y="3167"/>
                <a:ext cx="200" cy="222"/>
              </a:xfrm>
              <a:custGeom>
                <a:avLst/>
                <a:gdLst>
                  <a:gd name="T0" fmla="*/ 0 w 601"/>
                  <a:gd name="T1" fmla="*/ 0 h 667"/>
                  <a:gd name="T2" fmla="*/ 0 w 601"/>
                  <a:gd name="T3" fmla="*/ 0 h 667"/>
                  <a:gd name="T4" fmla="*/ 0 w 601"/>
                  <a:gd name="T5" fmla="*/ 0 h 667"/>
                  <a:gd name="T6" fmla="*/ 0 w 601"/>
                  <a:gd name="T7" fmla="*/ 0 h 667"/>
                  <a:gd name="T8" fmla="*/ 0 w 601"/>
                  <a:gd name="T9" fmla="*/ 0 h 667"/>
                  <a:gd name="T10" fmla="*/ 0 w 601"/>
                  <a:gd name="T11" fmla="*/ 0 h 667"/>
                  <a:gd name="T12" fmla="*/ 0 w 601"/>
                  <a:gd name="T13" fmla="*/ 0 h 667"/>
                  <a:gd name="T14" fmla="*/ 0 w 601"/>
                  <a:gd name="T15" fmla="*/ 0 h 667"/>
                  <a:gd name="T16" fmla="*/ 0 w 601"/>
                  <a:gd name="T17" fmla="*/ 0 h 667"/>
                  <a:gd name="T18" fmla="*/ 0 w 601"/>
                  <a:gd name="T19" fmla="*/ 0 h 667"/>
                  <a:gd name="T20" fmla="*/ 0 w 601"/>
                  <a:gd name="T21" fmla="*/ 0 h 667"/>
                  <a:gd name="T22" fmla="*/ 0 w 601"/>
                  <a:gd name="T23" fmla="*/ 0 h 667"/>
                  <a:gd name="T24" fmla="*/ 0 w 601"/>
                  <a:gd name="T25" fmla="*/ 0 h 667"/>
                  <a:gd name="T26" fmla="*/ 0 w 601"/>
                  <a:gd name="T27" fmla="*/ 0 h 667"/>
                  <a:gd name="T28" fmla="*/ 0 w 601"/>
                  <a:gd name="T29" fmla="*/ 0 h 667"/>
                  <a:gd name="T30" fmla="*/ 0 w 601"/>
                  <a:gd name="T31" fmla="*/ 0 h 667"/>
                  <a:gd name="T32" fmla="*/ 0 w 601"/>
                  <a:gd name="T33" fmla="*/ 0 h 667"/>
                  <a:gd name="T34" fmla="*/ 0 w 601"/>
                  <a:gd name="T35" fmla="*/ 0 h 667"/>
                  <a:gd name="T36" fmla="*/ 0 w 601"/>
                  <a:gd name="T37" fmla="*/ 0 h 667"/>
                  <a:gd name="T38" fmla="*/ 0 w 601"/>
                  <a:gd name="T39" fmla="*/ 0 h 667"/>
                  <a:gd name="T40" fmla="*/ 0 w 601"/>
                  <a:gd name="T41" fmla="*/ 0 h 667"/>
                  <a:gd name="T42" fmla="*/ 0 w 601"/>
                  <a:gd name="T43" fmla="*/ 0 h 667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1"/>
                  <a:gd name="T67" fmla="*/ 0 h 667"/>
                  <a:gd name="T68" fmla="*/ 601 w 601"/>
                  <a:gd name="T69" fmla="*/ 667 h 667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1" h="667">
                    <a:moveTo>
                      <a:pt x="313" y="154"/>
                    </a:moveTo>
                    <a:lnTo>
                      <a:pt x="260" y="85"/>
                    </a:lnTo>
                    <a:lnTo>
                      <a:pt x="187" y="34"/>
                    </a:lnTo>
                    <a:lnTo>
                      <a:pt x="121" y="0"/>
                    </a:lnTo>
                    <a:lnTo>
                      <a:pt x="68" y="9"/>
                    </a:lnTo>
                    <a:lnTo>
                      <a:pt x="30" y="47"/>
                    </a:lnTo>
                    <a:lnTo>
                      <a:pt x="0" y="163"/>
                    </a:lnTo>
                    <a:lnTo>
                      <a:pt x="12" y="296"/>
                    </a:lnTo>
                    <a:lnTo>
                      <a:pt x="43" y="423"/>
                    </a:lnTo>
                    <a:lnTo>
                      <a:pt x="78" y="522"/>
                    </a:lnTo>
                    <a:lnTo>
                      <a:pt x="143" y="625"/>
                    </a:lnTo>
                    <a:lnTo>
                      <a:pt x="200" y="667"/>
                    </a:lnTo>
                    <a:lnTo>
                      <a:pt x="278" y="667"/>
                    </a:lnTo>
                    <a:lnTo>
                      <a:pt x="356" y="638"/>
                    </a:lnTo>
                    <a:lnTo>
                      <a:pt x="396" y="564"/>
                    </a:lnTo>
                    <a:lnTo>
                      <a:pt x="417" y="471"/>
                    </a:lnTo>
                    <a:lnTo>
                      <a:pt x="409" y="355"/>
                    </a:lnTo>
                    <a:lnTo>
                      <a:pt x="592" y="368"/>
                    </a:lnTo>
                    <a:lnTo>
                      <a:pt x="601" y="317"/>
                    </a:lnTo>
                    <a:lnTo>
                      <a:pt x="392" y="296"/>
                    </a:lnTo>
                    <a:lnTo>
                      <a:pt x="339" y="176"/>
                    </a:lnTo>
                    <a:lnTo>
                      <a:pt x="313" y="15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87" name="Freeform 212"/>
              <p:cNvSpPr>
                <a:spLocks/>
              </p:cNvSpPr>
              <p:nvPr/>
            </p:nvSpPr>
            <p:spPr bwMode="auto">
              <a:xfrm>
                <a:off x="1681" y="3110"/>
                <a:ext cx="231" cy="356"/>
              </a:xfrm>
              <a:custGeom>
                <a:avLst/>
                <a:gdLst>
                  <a:gd name="T0" fmla="*/ 0 w 692"/>
                  <a:gd name="T1" fmla="*/ 0 h 1069"/>
                  <a:gd name="T2" fmla="*/ 0 w 692"/>
                  <a:gd name="T3" fmla="*/ 0 h 1069"/>
                  <a:gd name="T4" fmla="*/ 0 w 692"/>
                  <a:gd name="T5" fmla="*/ 0 h 1069"/>
                  <a:gd name="T6" fmla="*/ 0 w 692"/>
                  <a:gd name="T7" fmla="*/ 0 h 1069"/>
                  <a:gd name="T8" fmla="*/ 0 w 692"/>
                  <a:gd name="T9" fmla="*/ 0 h 1069"/>
                  <a:gd name="T10" fmla="*/ 0 w 692"/>
                  <a:gd name="T11" fmla="*/ 0 h 1069"/>
                  <a:gd name="T12" fmla="*/ 0 w 692"/>
                  <a:gd name="T13" fmla="*/ 0 h 1069"/>
                  <a:gd name="T14" fmla="*/ 0 w 692"/>
                  <a:gd name="T15" fmla="*/ 0 h 1069"/>
                  <a:gd name="T16" fmla="*/ 0 w 692"/>
                  <a:gd name="T17" fmla="*/ 0 h 1069"/>
                  <a:gd name="T18" fmla="*/ 0 w 692"/>
                  <a:gd name="T19" fmla="*/ 0 h 1069"/>
                  <a:gd name="T20" fmla="*/ 0 w 692"/>
                  <a:gd name="T21" fmla="*/ 0 h 1069"/>
                  <a:gd name="T22" fmla="*/ 0 w 692"/>
                  <a:gd name="T23" fmla="*/ 0 h 1069"/>
                  <a:gd name="T24" fmla="*/ 0 w 692"/>
                  <a:gd name="T25" fmla="*/ 0 h 1069"/>
                  <a:gd name="T26" fmla="*/ 0 w 692"/>
                  <a:gd name="T27" fmla="*/ 0 h 1069"/>
                  <a:gd name="T28" fmla="*/ 0 w 692"/>
                  <a:gd name="T29" fmla="*/ 0 h 1069"/>
                  <a:gd name="T30" fmla="*/ 0 w 692"/>
                  <a:gd name="T31" fmla="*/ 0 h 1069"/>
                  <a:gd name="T32" fmla="*/ 0 w 692"/>
                  <a:gd name="T33" fmla="*/ 0 h 1069"/>
                  <a:gd name="T34" fmla="*/ 0 w 692"/>
                  <a:gd name="T35" fmla="*/ 0 h 1069"/>
                  <a:gd name="T36" fmla="*/ 0 w 692"/>
                  <a:gd name="T37" fmla="*/ 0 h 1069"/>
                  <a:gd name="T38" fmla="*/ 0 w 692"/>
                  <a:gd name="T39" fmla="*/ 0 h 1069"/>
                  <a:gd name="T40" fmla="*/ 0 w 692"/>
                  <a:gd name="T41" fmla="*/ 0 h 1069"/>
                  <a:gd name="T42" fmla="*/ 0 w 692"/>
                  <a:gd name="T43" fmla="*/ 0 h 1069"/>
                  <a:gd name="T44" fmla="*/ 0 w 692"/>
                  <a:gd name="T45" fmla="*/ 0 h 1069"/>
                  <a:gd name="T46" fmla="*/ 0 w 692"/>
                  <a:gd name="T47" fmla="*/ 0 h 1069"/>
                  <a:gd name="T48" fmla="*/ 0 w 692"/>
                  <a:gd name="T49" fmla="*/ 0 h 1069"/>
                  <a:gd name="T50" fmla="*/ 0 w 692"/>
                  <a:gd name="T51" fmla="*/ 0 h 1069"/>
                  <a:gd name="T52" fmla="*/ 0 w 692"/>
                  <a:gd name="T53" fmla="*/ 0 h 1069"/>
                  <a:gd name="T54" fmla="*/ 0 w 692"/>
                  <a:gd name="T55" fmla="*/ 0 h 1069"/>
                  <a:gd name="T56" fmla="*/ 0 w 692"/>
                  <a:gd name="T57" fmla="*/ 0 h 1069"/>
                  <a:gd name="T58" fmla="*/ 0 w 692"/>
                  <a:gd name="T59" fmla="*/ 0 h 1069"/>
                  <a:gd name="T60" fmla="*/ 0 w 692"/>
                  <a:gd name="T61" fmla="*/ 0 h 1069"/>
                  <a:gd name="T62" fmla="*/ 0 w 692"/>
                  <a:gd name="T63" fmla="*/ 0 h 1069"/>
                  <a:gd name="T64" fmla="*/ 0 w 692"/>
                  <a:gd name="T65" fmla="*/ 0 h 1069"/>
                  <a:gd name="T66" fmla="*/ 0 w 692"/>
                  <a:gd name="T67" fmla="*/ 0 h 1069"/>
                  <a:gd name="T68" fmla="*/ 0 w 692"/>
                  <a:gd name="T69" fmla="*/ 0 h 1069"/>
                  <a:gd name="T70" fmla="*/ 0 w 692"/>
                  <a:gd name="T71" fmla="*/ 0 h 1069"/>
                  <a:gd name="T72" fmla="*/ 0 w 692"/>
                  <a:gd name="T73" fmla="*/ 0 h 1069"/>
                  <a:gd name="T74" fmla="*/ 0 w 692"/>
                  <a:gd name="T75" fmla="*/ 0 h 1069"/>
                  <a:gd name="T76" fmla="*/ 0 w 692"/>
                  <a:gd name="T77" fmla="*/ 0 h 1069"/>
                  <a:gd name="T78" fmla="*/ 0 w 692"/>
                  <a:gd name="T79" fmla="*/ 0 h 1069"/>
                  <a:gd name="T80" fmla="*/ 0 w 692"/>
                  <a:gd name="T81" fmla="*/ 0 h 1069"/>
                  <a:gd name="T82" fmla="*/ 0 w 692"/>
                  <a:gd name="T83" fmla="*/ 0 h 1069"/>
                  <a:gd name="T84" fmla="*/ 0 w 692"/>
                  <a:gd name="T85" fmla="*/ 0 h 1069"/>
                  <a:gd name="T86" fmla="*/ 0 w 692"/>
                  <a:gd name="T87" fmla="*/ 0 h 1069"/>
                  <a:gd name="T88" fmla="*/ 0 w 692"/>
                  <a:gd name="T89" fmla="*/ 0 h 106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692"/>
                  <a:gd name="T136" fmla="*/ 0 h 1069"/>
                  <a:gd name="T137" fmla="*/ 692 w 692"/>
                  <a:gd name="T138" fmla="*/ 1069 h 106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692" h="1069">
                    <a:moveTo>
                      <a:pt x="403" y="25"/>
                    </a:moveTo>
                    <a:lnTo>
                      <a:pt x="490" y="0"/>
                    </a:lnTo>
                    <a:lnTo>
                      <a:pt x="560" y="4"/>
                    </a:lnTo>
                    <a:lnTo>
                      <a:pt x="613" y="42"/>
                    </a:lnTo>
                    <a:lnTo>
                      <a:pt x="648" y="102"/>
                    </a:lnTo>
                    <a:lnTo>
                      <a:pt x="635" y="165"/>
                    </a:lnTo>
                    <a:lnTo>
                      <a:pt x="586" y="165"/>
                    </a:lnTo>
                    <a:lnTo>
                      <a:pt x="599" y="114"/>
                    </a:lnTo>
                    <a:lnTo>
                      <a:pt x="560" y="68"/>
                    </a:lnTo>
                    <a:lnTo>
                      <a:pt x="522" y="51"/>
                    </a:lnTo>
                    <a:lnTo>
                      <a:pt x="456" y="68"/>
                    </a:lnTo>
                    <a:lnTo>
                      <a:pt x="482" y="119"/>
                    </a:lnTo>
                    <a:lnTo>
                      <a:pt x="490" y="165"/>
                    </a:lnTo>
                    <a:lnTo>
                      <a:pt x="482" y="205"/>
                    </a:lnTo>
                    <a:lnTo>
                      <a:pt x="417" y="222"/>
                    </a:lnTo>
                    <a:lnTo>
                      <a:pt x="347" y="209"/>
                    </a:lnTo>
                    <a:lnTo>
                      <a:pt x="334" y="179"/>
                    </a:lnTo>
                    <a:lnTo>
                      <a:pt x="260" y="260"/>
                    </a:lnTo>
                    <a:lnTo>
                      <a:pt x="217" y="350"/>
                    </a:lnTo>
                    <a:lnTo>
                      <a:pt x="156" y="465"/>
                    </a:lnTo>
                    <a:lnTo>
                      <a:pt x="117" y="568"/>
                    </a:lnTo>
                    <a:lnTo>
                      <a:pt x="100" y="667"/>
                    </a:lnTo>
                    <a:lnTo>
                      <a:pt x="113" y="718"/>
                    </a:lnTo>
                    <a:lnTo>
                      <a:pt x="182" y="783"/>
                    </a:lnTo>
                    <a:lnTo>
                      <a:pt x="326" y="838"/>
                    </a:lnTo>
                    <a:lnTo>
                      <a:pt x="403" y="863"/>
                    </a:lnTo>
                    <a:lnTo>
                      <a:pt x="482" y="876"/>
                    </a:lnTo>
                    <a:lnTo>
                      <a:pt x="599" y="923"/>
                    </a:lnTo>
                    <a:lnTo>
                      <a:pt x="686" y="954"/>
                    </a:lnTo>
                    <a:lnTo>
                      <a:pt x="692" y="1013"/>
                    </a:lnTo>
                    <a:lnTo>
                      <a:pt x="648" y="1056"/>
                    </a:lnTo>
                    <a:lnTo>
                      <a:pt x="596" y="1069"/>
                    </a:lnTo>
                    <a:lnTo>
                      <a:pt x="517" y="1030"/>
                    </a:lnTo>
                    <a:lnTo>
                      <a:pt x="334" y="936"/>
                    </a:lnTo>
                    <a:lnTo>
                      <a:pt x="182" y="872"/>
                    </a:lnTo>
                    <a:lnTo>
                      <a:pt x="77" y="800"/>
                    </a:lnTo>
                    <a:lnTo>
                      <a:pt x="8" y="735"/>
                    </a:lnTo>
                    <a:lnTo>
                      <a:pt x="0" y="658"/>
                    </a:lnTo>
                    <a:lnTo>
                      <a:pt x="38" y="555"/>
                    </a:lnTo>
                    <a:lnTo>
                      <a:pt x="117" y="401"/>
                    </a:lnTo>
                    <a:lnTo>
                      <a:pt x="190" y="273"/>
                    </a:lnTo>
                    <a:lnTo>
                      <a:pt x="282" y="140"/>
                    </a:lnTo>
                    <a:lnTo>
                      <a:pt x="352" y="63"/>
                    </a:lnTo>
                    <a:lnTo>
                      <a:pt x="439" y="25"/>
                    </a:lnTo>
                    <a:lnTo>
                      <a:pt x="403" y="2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88" name="Freeform 213"/>
              <p:cNvSpPr>
                <a:spLocks/>
              </p:cNvSpPr>
              <p:nvPr/>
            </p:nvSpPr>
            <p:spPr bwMode="auto">
              <a:xfrm>
                <a:off x="1898" y="3405"/>
                <a:ext cx="121" cy="335"/>
              </a:xfrm>
              <a:custGeom>
                <a:avLst/>
                <a:gdLst>
                  <a:gd name="T0" fmla="*/ 0 w 362"/>
                  <a:gd name="T1" fmla="*/ 0 h 1004"/>
                  <a:gd name="T2" fmla="*/ 0 w 362"/>
                  <a:gd name="T3" fmla="*/ 0 h 1004"/>
                  <a:gd name="T4" fmla="*/ 0 w 362"/>
                  <a:gd name="T5" fmla="*/ 0 h 1004"/>
                  <a:gd name="T6" fmla="*/ 0 w 362"/>
                  <a:gd name="T7" fmla="*/ 0 h 1004"/>
                  <a:gd name="T8" fmla="*/ 0 w 362"/>
                  <a:gd name="T9" fmla="*/ 0 h 1004"/>
                  <a:gd name="T10" fmla="*/ 0 w 362"/>
                  <a:gd name="T11" fmla="*/ 0 h 1004"/>
                  <a:gd name="T12" fmla="*/ 0 w 362"/>
                  <a:gd name="T13" fmla="*/ 0 h 1004"/>
                  <a:gd name="T14" fmla="*/ 0 w 362"/>
                  <a:gd name="T15" fmla="*/ 0 h 1004"/>
                  <a:gd name="T16" fmla="*/ 0 w 362"/>
                  <a:gd name="T17" fmla="*/ 0 h 1004"/>
                  <a:gd name="T18" fmla="*/ 0 w 362"/>
                  <a:gd name="T19" fmla="*/ 0 h 1004"/>
                  <a:gd name="T20" fmla="*/ 0 w 362"/>
                  <a:gd name="T21" fmla="*/ 0 h 1004"/>
                  <a:gd name="T22" fmla="*/ 0 w 362"/>
                  <a:gd name="T23" fmla="*/ 0 h 1004"/>
                  <a:gd name="T24" fmla="*/ 0 w 362"/>
                  <a:gd name="T25" fmla="*/ 0 h 1004"/>
                  <a:gd name="T26" fmla="*/ 0 w 362"/>
                  <a:gd name="T27" fmla="*/ 0 h 1004"/>
                  <a:gd name="T28" fmla="*/ 0 w 362"/>
                  <a:gd name="T29" fmla="*/ 0 h 1004"/>
                  <a:gd name="T30" fmla="*/ 0 w 362"/>
                  <a:gd name="T31" fmla="*/ 0 h 1004"/>
                  <a:gd name="T32" fmla="*/ 0 w 362"/>
                  <a:gd name="T33" fmla="*/ 0 h 1004"/>
                  <a:gd name="T34" fmla="*/ 0 w 362"/>
                  <a:gd name="T35" fmla="*/ 0 h 1004"/>
                  <a:gd name="T36" fmla="*/ 0 w 362"/>
                  <a:gd name="T37" fmla="*/ 0 h 1004"/>
                  <a:gd name="T38" fmla="*/ 0 w 362"/>
                  <a:gd name="T39" fmla="*/ 0 h 1004"/>
                  <a:gd name="T40" fmla="*/ 0 w 362"/>
                  <a:gd name="T41" fmla="*/ 0 h 1004"/>
                  <a:gd name="T42" fmla="*/ 0 w 362"/>
                  <a:gd name="T43" fmla="*/ 0 h 1004"/>
                  <a:gd name="T44" fmla="*/ 0 w 362"/>
                  <a:gd name="T45" fmla="*/ 0 h 1004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62"/>
                  <a:gd name="T70" fmla="*/ 0 h 1004"/>
                  <a:gd name="T71" fmla="*/ 362 w 362"/>
                  <a:gd name="T72" fmla="*/ 1004 h 1004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62" h="1004">
                    <a:moveTo>
                      <a:pt x="22" y="78"/>
                    </a:moveTo>
                    <a:lnTo>
                      <a:pt x="36" y="27"/>
                    </a:lnTo>
                    <a:lnTo>
                      <a:pt x="92" y="0"/>
                    </a:lnTo>
                    <a:lnTo>
                      <a:pt x="143" y="0"/>
                    </a:lnTo>
                    <a:lnTo>
                      <a:pt x="209" y="39"/>
                    </a:lnTo>
                    <a:lnTo>
                      <a:pt x="271" y="129"/>
                    </a:lnTo>
                    <a:lnTo>
                      <a:pt x="314" y="223"/>
                    </a:lnTo>
                    <a:lnTo>
                      <a:pt x="335" y="350"/>
                    </a:lnTo>
                    <a:lnTo>
                      <a:pt x="354" y="500"/>
                    </a:lnTo>
                    <a:lnTo>
                      <a:pt x="362" y="645"/>
                    </a:lnTo>
                    <a:lnTo>
                      <a:pt x="362" y="833"/>
                    </a:lnTo>
                    <a:lnTo>
                      <a:pt x="335" y="949"/>
                    </a:lnTo>
                    <a:lnTo>
                      <a:pt x="288" y="991"/>
                    </a:lnTo>
                    <a:lnTo>
                      <a:pt x="205" y="1004"/>
                    </a:lnTo>
                    <a:lnTo>
                      <a:pt x="118" y="1001"/>
                    </a:lnTo>
                    <a:lnTo>
                      <a:pt x="74" y="949"/>
                    </a:lnTo>
                    <a:lnTo>
                      <a:pt x="49" y="860"/>
                    </a:lnTo>
                    <a:lnTo>
                      <a:pt x="26" y="770"/>
                    </a:lnTo>
                    <a:lnTo>
                      <a:pt x="9" y="607"/>
                    </a:lnTo>
                    <a:lnTo>
                      <a:pt x="0" y="424"/>
                    </a:lnTo>
                    <a:lnTo>
                      <a:pt x="0" y="210"/>
                    </a:lnTo>
                    <a:lnTo>
                      <a:pt x="22" y="116"/>
                    </a:lnTo>
                    <a:lnTo>
                      <a:pt x="22" y="7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89" name="Freeform 214"/>
              <p:cNvSpPr>
                <a:spLocks/>
              </p:cNvSpPr>
              <p:nvPr/>
            </p:nvSpPr>
            <p:spPr bwMode="auto">
              <a:xfrm>
                <a:off x="1954" y="3414"/>
                <a:ext cx="184" cy="257"/>
              </a:xfrm>
              <a:custGeom>
                <a:avLst/>
                <a:gdLst>
                  <a:gd name="T0" fmla="*/ 0 w 553"/>
                  <a:gd name="T1" fmla="*/ 0 h 771"/>
                  <a:gd name="T2" fmla="*/ 0 w 553"/>
                  <a:gd name="T3" fmla="*/ 0 h 771"/>
                  <a:gd name="T4" fmla="*/ 0 w 553"/>
                  <a:gd name="T5" fmla="*/ 0 h 771"/>
                  <a:gd name="T6" fmla="*/ 0 w 553"/>
                  <a:gd name="T7" fmla="*/ 0 h 771"/>
                  <a:gd name="T8" fmla="*/ 0 w 553"/>
                  <a:gd name="T9" fmla="*/ 0 h 771"/>
                  <a:gd name="T10" fmla="*/ 0 w 553"/>
                  <a:gd name="T11" fmla="*/ 0 h 771"/>
                  <a:gd name="T12" fmla="*/ 0 w 553"/>
                  <a:gd name="T13" fmla="*/ 0 h 771"/>
                  <a:gd name="T14" fmla="*/ 0 w 553"/>
                  <a:gd name="T15" fmla="*/ 0 h 771"/>
                  <a:gd name="T16" fmla="*/ 0 w 553"/>
                  <a:gd name="T17" fmla="*/ 0 h 771"/>
                  <a:gd name="T18" fmla="*/ 0 w 553"/>
                  <a:gd name="T19" fmla="*/ 0 h 771"/>
                  <a:gd name="T20" fmla="*/ 0 w 553"/>
                  <a:gd name="T21" fmla="*/ 0 h 771"/>
                  <a:gd name="T22" fmla="*/ 0 w 553"/>
                  <a:gd name="T23" fmla="*/ 0 h 771"/>
                  <a:gd name="T24" fmla="*/ 0 w 553"/>
                  <a:gd name="T25" fmla="*/ 0 h 771"/>
                  <a:gd name="T26" fmla="*/ 0 w 553"/>
                  <a:gd name="T27" fmla="*/ 0 h 771"/>
                  <a:gd name="T28" fmla="*/ 0 w 553"/>
                  <a:gd name="T29" fmla="*/ 0 h 771"/>
                  <a:gd name="T30" fmla="*/ 0 w 553"/>
                  <a:gd name="T31" fmla="*/ 0 h 771"/>
                  <a:gd name="T32" fmla="*/ 0 w 553"/>
                  <a:gd name="T33" fmla="*/ 0 h 771"/>
                  <a:gd name="T34" fmla="*/ 0 w 553"/>
                  <a:gd name="T35" fmla="*/ 0 h 771"/>
                  <a:gd name="T36" fmla="*/ 0 w 553"/>
                  <a:gd name="T37" fmla="*/ 0 h 771"/>
                  <a:gd name="T38" fmla="*/ 0 w 553"/>
                  <a:gd name="T39" fmla="*/ 0 h 771"/>
                  <a:gd name="T40" fmla="*/ 0 w 553"/>
                  <a:gd name="T41" fmla="*/ 0 h 771"/>
                  <a:gd name="T42" fmla="*/ 0 w 553"/>
                  <a:gd name="T43" fmla="*/ 0 h 771"/>
                  <a:gd name="T44" fmla="*/ 0 w 553"/>
                  <a:gd name="T45" fmla="*/ 0 h 771"/>
                  <a:gd name="T46" fmla="*/ 0 w 553"/>
                  <a:gd name="T47" fmla="*/ 0 h 771"/>
                  <a:gd name="T48" fmla="*/ 0 w 553"/>
                  <a:gd name="T49" fmla="*/ 0 h 771"/>
                  <a:gd name="T50" fmla="*/ 0 w 553"/>
                  <a:gd name="T51" fmla="*/ 0 h 771"/>
                  <a:gd name="T52" fmla="*/ 0 w 553"/>
                  <a:gd name="T53" fmla="*/ 0 h 771"/>
                  <a:gd name="T54" fmla="*/ 0 w 553"/>
                  <a:gd name="T55" fmla="*/ 0 h 771"/>
                  <a:gd name="T56" fmla="*/ 0 w 553"/>
                  <a:gd name="T57" fmla="*/ 0 h 771"/>
                  <a:gd name="T58" fmla="*/ 0 w 553"/>
                  <a:gd name="T59" fmla="*/ 0 h 771"/>
                  <a:gd name="T60" fmla="*/ 0 w 553"/>
                  <a:gd name="T61" fmla="*/ 0 h 771"/>
                  <a:gd name="T62" fmla="*/ 0 w 553"/>
                  <a:gd name="T63" fmla="*/ 0 h 771"/>
                  <a:gd name="T64" fmla="*/ 0 w 553"/>
                  <a:gd name="T65" fmla="*/ 0 h 771"/>
                  <a:gd name="T66" fmla="*/ 0 w 553"/>
                  <a:gd name="T67" fmla="*/ 0 h 771"/>
                  <a:gd name="T68" fmla="*/ 0 w 553"/>
                  <a:gd name="T69" fmla="*/ 0 h 771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53"/>
                  <a:gd name="T106" fmla="*/ 0 h 771"/>
                  <a:gd name="T107" fmla="*/ 553 w 553"/>
                  <a:gd name="T108" fmla="*/ 771 h 771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53" h="771">
                    <a:moveTo>
                      <a:pt x="30" y="0"/>
                    </a:moveTo>
                    <a:lnTo>
                      <a:pt x="143" y="13"/>
                    </a:lnTo>
                    <a:lnTo>
                      <a:pt x="261" y="34"/>
                    </a:lnTo>
                    <a:lnTo>
                      <a:pt x="383" y="103"/>
                    </a:lnTo>
                    <a:lnTo>
                      <a:pt x="470" y="154"/>
                    </a:lnTo>
                    <a:lnTo>
                      <a:pt x="526" y="228"/>
                    </a:lnTo>
                    <a:lnTo>
                      <a:pt x="553" y="270"/>
                    </a:lnTo>
                    <a:lnTo>
                      <a:pt x="500" y="395"/>
                    </a:lnTo>
                    <a:lnTo>
                      <a:pt x="417" y="471"/>
                    </a:lnTo>
                    <a:lnTo>
                      <a:pt x="317" y="526"/>
                    </a:lnTo>
                    <a:lnTo>
                      <a:pt x="265" y="561"/>
                    </a:lnTo>
                    <a:lnTo>
                      <a:pt x="174" y="578"/>
                    </a:lnTo>
                    <a:lnTo>
                      <a:pt x="170" y="612"/>
                    </a:lnTo>
                    <a:lnTo>
                      <a:pt x="240" y="642"/>
                    </a:lnTo>
                    <a:lnTo>
                      <a:pt x="339" y="669"/>
                    </a:lnTo>
                    <a:lnTo>
                      <a:pt x="434" y="720"/>
                    </a:lnTo>
                    <a:lnTo>
                      <a:pt x="396" y="758"/>
                    </a:lnTo>
                    <a:lnTo>
                      <a:pt x="357" y="771"/>
                    </a:lnTo>
                    <a:lnTo>
                      <a:pt x="300" y="715"/>
                    </a:lnTo>
                    <a:lnTo>
                      <a:pt x="213" y="680"/>
                    </a:lnTo>
                    <a:lnTo>
                      <a:pt x="143" y="655"/>
                    </a:lnTo>
                    <a:lnTo>
                      <a:pt x="143" y="604"/>
                    </a:lnTo>
                    <a:lnTo>
                      <a:pt x="157" y="549"/>
                    </a:lnTo>
                    <a:lnTo>
                      <a:pt x="200" y="526"/>
                    </a:lnTo>
                    <a:lnTo>
                      <a:pt x="339" y="471"/>
                    </a:lnTo>
                    <a:lnTo>
                      <a:pt x="417" y="386"/>
                    </a:lnTo>
                    <a:lnTo>
                      <a:pt x="474" y="296"/>
                    </a:lnTo>
                    <a:lnTo>
                      <a:pt x="461" y="253"/>
                    </a:lnTo>
                    <a:lnTo>
                      <a:pt x="417" y="201"/>
                    </a:lnTo>
                    <a:lnTo>
                      <a:pt x="313" y="129"/>
                    </a:lnTo>
                    <a:lnTo>
                      <a:pt x="187" y="103"/>
                    </a:lnTo>
                    <a:lnTo>
                      <a:pt x="104" y="99"/>
                    </a:lnTo>
                    <a:lnTo>
                      <a:pt x="30" y="99"/>
                    </a:lnTo>
                    <a:lnTo>
                      <a:pt x="0" y="51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90" name="Freeform 215"/>
              <p:cNvSpPr>
                <a:spLocks/>
              </p:cNvSpPr>
              <p:nvPr/>
            </p:nvSpPr>
            <p:spPr bwMode="auto">
              <a:xfrm>
                <a:off x="1969" y="3706"/>
                <a:ext cx="224" cy="415"/>
              </a:xfrm>
              <a:custGeom>
                <a:avLst/>
                <a:gdLst>
                  <a:gd name="T0" fmla="*/ 0 w 672"/>
                  <a:gd name="T1" fmla="*/ 0 h 1246"/>
                  <a:gd name="T2" fmla="*/ 0 w 672"/>
                  <a:gd name="T3" fmla="*/ 0 h 1246"/>
                  <a:gd name="T4" fmla="*/ 0 w 672"/>
                  <a:gd name="T5" fmla="*/ 0 h 1246"/>
                  <a:gd name="T6" fmla="*/ 0 w 672"/>
                  <a:gd name="T7" fmla="*/ 0 h 1246"/>
                  <a:gd name="T8" fmla="*/ 0 w 672"/>
                  <a:gd name="T9" fmla="*/ 0 h 1246"/>
                  <a:gd name="T10" fmla="*/ 0 w 672"/>
                  <a:gd name="T11" fmla="*/ 0 h 1246"/>
                  <a:gd name="T12" fmla="*/ 0 w 672"/>
                  <a:gd name="T13" fmla="*/ 0 h 1246"/>
                  <a:gd name="T14" fmla="*/ 0 w 672"/>
                  <a:gd name="T15" fmla="*/ 0 h 1246"/>
                  <a:gd name="T16" fmla="*/ 0 w 672"/>
                  <a:gd name="T17" fmla="*/ 0 h 1246"/>
                  <a:gd name="T18" fmla="*/ 0 w 672"/>
                  <a:gd name="T19" fmla="*/ 0 h 1246"/>
                  <a:gd name="T20" fmla="*/ 0 w 672"/>
                  <a:gd name="T21" fmla="*/ 0 h 1246"/>
                  <a:gd name="T22" fmla="*/ 0 w 672"/>
                  <a:gd name="T23" fmla="*/ 0 h 1246"/>
                  <a:gd name="T24" fmla="*/ 0 w 672"/>
                  <a:gd name="T25" fmla="*/ 0 h 1246"/>
                  <a:gd name="T26" fmla="*/ 0 w 672"/>
                  <a:gd name="T27" fmla="*/ 0 h 1246"/>
                  <a:gd name="T28" fmla="*/ 0 w 672"/>
                  <a:gd name="T29" fmla="*/ 0 h 1246"/>
                  <a:gd name="T30" fmla="*/ 0 w 672"/>
                  <a:gd name="T31" fmla="*/ 0 h 1246"/>
                  <a:gd name="T32" fmla="*/ 0 w 672"/>
                  <a:gd name="T33" fmla="*/ 0 h 1246"/>
                  <a:gd name="T34" fmla="*/ 0 w 672"/>
                  <a:gd name="T35" fmla="*/ 0 h 1246"/>
                  <a:gd name="T36" fmla="*/ 0 w 672"/>
                  <a:gd name="T37" fmla="*/ 0 h 1246"/>
                  <a:gd name="T38" fmla="*/ 0 w 672"/>
                  <a:gd name="T39" fmla="*/ 0 h 1246"/>
                  <a:gd name="T40" fmla="*/ 0 w 672"/>
                  <a:gd name="T41" fmla="*/ 0 h 1246"/>
                  <a:gd name="T42" fmla="*/ 0 w 672"/>
                  <a:gd name="T43" fmla="*/ 0 h 1246"/>
                  <a:gd name="T44" fmla="*/ 0 w 672"/>
                  <a:gd name="T45" fmla="*/ 0 h 1246"/>
                  <a:gd name="T46" fmla="*/ 0 w 672"/>
                  <a:gd name="T47" fmla="*/ 0 h 1246"/>
                  <a:gd name="T48" fmla="*/ 0 w 672"/>
                  <a:gd name="T49" fmla="*/ 0 h 1246"/>
                  <a:gd name="T50" fmla="*/ 0 w 672"/>
                  <a:gd name="T51" fmla="*/ 0 h 1246"/>
                  <a:gd name="T52" fmla="*/ 0 w 672"/>
                  <a:gd name="T53" fmla="*/ 0 h 1246"/>
                  <a:gd name="T54" fmla="*/ 0 w 672"/>
                  <a:gd name="T55" fmla="*/ 0 h 1246"/>
                  <a:gd name="T56" fmla="*/ 0 w 672"/>
                  <a:gd name="T57" fmla="*/ 0 h 1246"/>
                  <a:gd name="T58" fmla="*/ 0 w 672"/>
                  <a:gd name="T59" fmla="*/ 0 h 1246"/>
                  <a:gd name="T60" fmla="*/ 0 w 672"/>
                  <a:gd name="T61" fmla="*/ 0 h 1246"/>
                  <a:gd name="T62" fmla="*/ 0 w 672"/>
                  <a:gd name="T63" fmla="*/ 0 h 1246"/>
                  <a:gd name="T64" fmla="*/ 0 w 672"/>
                  <a:gd name="T65" fmla="*/ 0 h 1246"/>
                  <a:gd name="T66" fmla="*/ 0 w 672"/>
                  <a:gd name="T67" fmla="*/ 0 h 124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672"/>
                  <a:gd name="T103" fmla="*/ 0 h 1246"/>
                  <a:gd name="T104" fmla="*/ 672 w 672"/>
                  <a:gd name="T105" fmla="*/ 1246 h 1246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672" h="1246">
                    <a:moveTo>
                      <a:pt x="77" y="0"/>
                    </a:moveTo>
                    <a:lnTo>
                      <a:pt x="17" y="0"/>
                    </a:lnTo>
                    <a:lnTo>
                      <a:pt x="0" y="89"/>
                    </a:lnTo>
                    <a:lnTo>
                      <a:pt x="43" y="142"/>
                    </a:lnTo>
                    <a:lnTo>
                      <a:pt x="182" y="266"/>
                    </a:lnTo>
                    <a:lnTo>
                      <a:pt x="305" y="424"/>
                    </a:lnTo>
                    <a:lnTo>
                      <a:pt x="384" y="587"/>
                    </a:lnTo>
                    <a:lnTo>
                      <a:pt x="395" y="693"/>
                    </a:lnTo>
                    <a:lnTo>
                      <a:pt x="392" y="771"/>
                    </a:lnTo>
                    <a:lnTo>
                      <a:pt x="357" y="946"/>
                    </a:lnTo>
                    <a:lnTo>
                      <a:pt x="313" y="1088"/>
                    </a:lnTo>
                    <a:lnTo>
                      <a:pt x="274" y="1170"/>
                    </a:lnTo>
                    <a:lnTo>
                      <a:pt x="265" y="1221"/>
                    </a:lnTo>
                    <a:lnTo>
                      <a:pt x="305" y="1221"/>
                    </a:lnTo>
                    <a:lnTo>
                      <a:pt x="365" y="1204"/>
                    </a:lnTo>
                    <a:lnTo>
                      <a:pt x="384" y="1208"/>
                    </a:lnTo>
                    <a:lnTo>
                      <a:pt x="510" y="1216"/>
                    </a:lnTo>
                    <a:lnTo>
                      <a:pt x="606" y="1246"/>
                    </a:lnTo>
                    <a:lnTo>
                      <a:pt x="640" y="1229"/>
                    </a:lnTo>
                    <a:lnTo>
                      <a:pt x="672" y="1164"/>
                    </a:lnTo>
                    <a:lnTo>
                      <a:pt x="640" y="1130"/>
                    </a:lnTo>
                    <a:lnTo>
                      <a:pt x="497" y="1126"/>
                    </a:lnTo>
                    <a:lnTo>
                      <a:pt x="395" y="1139"/>
                    </a:lnTo>
                    <a:lnTo>
                      <a:pt x="344" y="1164"/>
                    </a:lnTo>
                    <a:lnTo>
                      <a:pt x="352" y="1105"/>
                    </a:lnTo>
                    <a:lnTo>
                      <a:pt x="405" y="1014"/>
                    </a:lnTo>
                    <a:lnTo>
                      <a:pt x="448" y="874"/>
                    </a:lnTo>
                    <a:lnTo>
                      <a:pt x="484" y="754"/>
                    </a:lnTo>
                    <a:lnTo>
                      <a:pt x="457" y="617"/>
                    </a:lnTo>
                    <a:lnTo>
                      <a:pt x="418" y="471"/>
                    </a:lnTo>
                    <a:lnTo>
                      <a:pt x="339" y="304"/>
                    </a:lnTo>
                    <a:lnTo>
                      <a:pt x="226" y="150"/>
                    </a:lnTo>
                    <a:lnTo>
                      <a:pt x="130" y="38"/>
                    </a:lnTo>
                    <a:lnTo>
                      <a:pt x="77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91" name="Freeform 216"/>
              <p:cNvSpPr>
                <a:spLocks/>
              </p:cNvSpPr>
              <p:nvPr/>
            </p:nvSpPr>
            <p:spPr bwMode="auto">
              <a:xfrm>
                <a:off x="1828" y="3705"/>
                <a:ext cx="151" cy="423"/>
              </a:xfrm>
              <a:custGeom>
                <a:avLst/>
                <a:gdLst>
                  <a:gd name="T0" fmla="*/ 0 w 453"/>
                  <a:gd name="T1" fmla="*/ 0 h 1270"/>
                  <a:gd name="T2" fmla="*/ 0 w 453"/>
                  <a:gd name="T3" fmla="*/ 0 h 1270"/>
                  <a:gd name="T4" fmla="*/ 0 w 453"/>
                  <a:gd name="T5" fmla="*/ 0 h 1270"/>
                  <a:gd name="T6" fmla="*/ 0 w 453"/>
                  <a:gd name="T7" fmla="*/ 0 h 1270"/>
                  <a:gd name="T8" fmla="*/ 0 w 453"/>
                  <a:gd name="T9" fmla="*/ 0 h 1270"/>
                  <a:gd name="T10" fmla="*/ 0 w 453"/>
                  <a:gd name="T11" fmla="*/ 0 h 1270"/>
                  <a:gd name="T12" fmla="*/ 0 w 453"/>
                  <a:gd name="T13" fmla="*/ 0 h 1270"/>
                  <a:gd name="T14" fmla="*/ 0 w 453"/>
                  <a:gd name="T15" fmla="*/ 0 h 1270"/>
                  <a:gd name="T16" fmla="*/ 0 w 453"/>
                  <a:gd name="T17" fmla="*/ 0 h 1270"/>
                  <a:gd name="T18" fmla="*/ 0 w 453"/>
                  <a:gd name="T19" fmla="*/ 0 h 1270"/>
                  <a:gd name="T20" fmla="*/ 0 w 453"/>
                  <a:gd name="T21" fmla="*/ 0 h 1270"/>
                  <a:gd name="T22" fmla="*/ 0 w 453"/>
                  <a:gd name="T23" fmla="*/ 0 h 1270"/>
                  <a:gd name="T24" fmla="*/ 0 w 453"/>
                  <a:gd name="T25" fmla="*/ 0 h 1270"/>
                  <a:gd name="T26" fmla="*/ 0 w 453"/>
                  <a:gd name="T27" fmla="*/ 0 h 1270"/>
                  <a:gd name="T28" fmla="*/ 0 w 453"/>
                  <a:gd name="T29" fmla="*/ 0 h 1270"/>
                  <a:gd name="T30" fmla="*/ 0 w 453"/>
                  <a:gd name="T31" fmla="*/ 0 h 1270"/>
                  <a:gd name="T32" fmla="*/ 0 w 453"/>
                  <a:gd name="T33" fmla="*/ 0 h 1270"/>
                  <a:gd name="T34" fmla="*/ 0 w 453"/>
                  <a:gd name="T35" fmla="*/ 0 h 1270"/>
                  <a:gd name="T36" fmla="*/ 0 w 453"/>
                  <a:gd name="T37" fmla="*/ 0 h 1270"/>
                  <a:gd name="T38" fmla="*/ 0 w 453"/>
                  <a:gd name="T39" fmla="*/ 0 h 1270"/>
                  <a:gd name="T40" fmla="*/ 0 w 453"/>
                  <a:gd name="T41" fmla="*/ 0 h 1270"/>
                  <a:gd name="T42" fmla="*/ 0 w 453"/>
                  <a:gd name="T43" fmla="*/ 0 h 1270"/>
                  <a:gd name="T44" fmla="*/ 0 w 453"/>
                  <a:gd name="T45" fmla="*/ 0 h 1270"/>
                  <a:gd name="T46" fmla="*/ 0 w 453"/>
                  <a:gd name="T47" fmla="*/ 0 h 1270"/>
                  <a:gd name="T48" fmla="*/ 0 w 453"/>
                  <a:gd name="T49" fmla="*/ 0 h 1270"/>
                  <a:gd name="T50" fmla="*/ 0 w 453"/>
                  <a:gd name="T51" fmla="*/ 0 h 1270"/>
                  <a:gd name="T52" fmla="*/ 0 w 453"/>
                  <a:gd name="T53" fmla="*/ 0 h 1270"/>
                  <a:gd name="T54" fmla="*/ 0 w 453"/>
                  <a:gd name="T55" fmla="*/ 0 h 1270"/>
                  <a:gd name="T56" fmla="*/ 0 w 453"/>
                  <a:gd name="T57" fmla="*/ 0 h 1270"/>
                  <a:gd name="T58" fmla="*/ 0 w 453"/>
                  <a:gd name="T59" fmla="*/ 0 h 1270"/>
                  <a:gd name="T60" fmla="*/ 0 w 453"/>
                  <a:gd name="T61" fmla="*/ 0 h 1270"/>
                  <a:gd name="T62" fmla="*/ 0 w 453"/>
                  <a:gd name="T63" fmla="*/ 0 h 12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53"/>
                  <a:gd name="T97" fmla="*/ 0 h 1270"/>
                  <a:gd name="T98" fmla="*/ 453 w 453"/>
                  <a:gd name="T99" fmla="*/ 1270 h 12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53" h="1270">
                    <a:moveTo>
                      <a:pt x="313" y="0"/>
                    </a:moveTo>
                    <a:lnTo>
                      <a:pt x="257" y="120"/>
                    </a:lnTo>
                    <a:lnTo>
                      <a:pt x="217" y="295"/>
                    </a:lnTo>
                    <a:lnTo>
                      <a:pt x="170" y="488"/>
                    </a:lnTo>
                    <a:lnTo>
                      <a:pt x="127" y="684"/>
                    </a:lnTo>
                    <a:lnTo>
                      <a:pt x="127" y="757"/>
                    </a:lnTo>
                    <a:lnTo>
                      <a:pt x="170" y="886"/>
                    </a:lnTo>
                    <a:lnTo>
                      <a:pt x="230" y="954"/>
                    </a:lnTo>
                    <a:lnTo>
                      <a:pt x="287" y="1040"/>
                    </a:lnTo>
                    <a:lnTo>
                      <a:pt x="327" y="1103"/>
                    </a:lnTo>
                    <a:lnTo>
                      <a:pt x="309" y="1133"/>
                    </a:lnTo>
                    <a:lnTo>
                      <a:pt x="209" y="1146"/>
                    </a:lnTo>
                    <a:lnTo>
                      <a:pt x="48" y="1171"/>
                    </a:lnTo>
                    <a:lnTo>
                      <a:pt x="0" y="1211"/>
                    </a:lnTo>
                    <a:lnTo>
                      <a:pt x="40" y="1245"/>
                    </a:lnTo>
                    <a:lnTo>
                      <a:pt x="131" y="1270"/>
                    </a:lnTo>
                    <a:lnTo>
                      <a:pt x="236" y="1219"/>
                    </a:lnTo>
                    <a:lnTo>
                      <a:pt x="313" y="1184"/>
                    </a:lnTo>
                    <a:lnTo>
                      <a:pt x="413" y="1171"/>
                    </a:lnTo>
                    <a:lnTo>
                      <a:pt x="453" y="1159"/>
                    </a:lnTo>
                    <a:lnTo>
                      <a:pt x="440" y="1116"/>
                    </a:lnTo>
                    <a:lnTo>
                      <a:pt x="327" y="1006"/>
                    </a:lnTo>
                    <a:lnTo>
                      <a:pt x="261" y="890"/>
                    </a:lnTo>
                    <a:lnTo>
                      <a:pt x="204" y="812"/>
                    </a:lnTo>
                    <a:lnTo>
                      <a:pt x="196" y="736"/>
                    </a:lnTo>
                    <a:lnTo>
                      <a:pt x="223" y="608"/>
                    </a:lnTo>
                    <a:lnTo>
                      <a:pt x="283" y="475"/>
                    </a:lnTo>
                    <a:lnTo>
                      <a:pt x="349" y="249"/>
                    </a:lnTo>
                    <a:lnTo>
                      <a:pt x="405" y="116"/>
                    </a:lnTo>
                    <a:lnTo>
                      <a:pt x="400" y="38"/>
                    </a:lnTo>
                    <a:lnTo>
                      <a:pt x="349" y="0"/>
                    </a:lnTo>
                    <a:lnTo>
                      <a:pt x="31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3983" name="Group 217"/>
            <p:cNvGrpSpPr>
              <a:grpSpLocks/>
            </p:cNvGrpSpPr>
            <p:nvPr/>
          </p:nvGrpSpPr>
          <p:grpSpPr bwMode="auto">
            <a:xfrm>
              <a:off x="1989" y="3025"/>
              <a:ext cx="93" cy="125"/>
              <a:chOff x="1989" y="3025"/>
              <a:chExt cx="93" cy="125"/>
            </a:xfrm>
          </p:grpSpPr>
          <p:sp>
            <p:nvSpPr>
              <p:cNvPr id="83984" name="Freeform 218"/>
              <p:cNvSpPr>
                <a:spLocks/>
              </p:cNvSpPr>
              <p:nvPr/>
            </p:nvSpPr>
            <p:spPr bwMode="auto">
              <a:xfrm>
                <a:off x="2007" y="3025"/>
                <a:ext cx="75" cy="87"/>
              </a:xfrm>
              <a:custGeom>
                <a:avLst/>
                <a:gdLst>
                  <a:gd name="T0" fmla="*/ 0 w 224"/>
                  <a:gd name="T1" fmla="*/ 0 h 260"/>
                  <a:gd name="T2" fmla="*/ 0 w 224"/>
                  <a:gd name="T3" fmla="*/ 0 h 260"/>
                  <a:gd name="T4" fmla="*/ 0 w 224"/>
                  <a:gd name="T5" fmla="*/ 0 h 260"/>
                  <a:gd name="T6" fmla="*/ 0 w 224"/>
                  <a:gd name="T7" fmla="*/ 0 h 260"/>
                  <a:gd name="T8" fmla="*/ 0 w 224"/>
                  <a:gd name="T9" fmla="*/ 0 h 260"/>
                  <a:gd name="T10" fmla="*/ 0 w 224"/>
                  <a:gd name="T11" fmla="*/ 0 h 260"/>
                  <a:gd name="T12" fmla="*/ 0 w 224"/>
                  <a:gd name="T13" fmla="*/ 0 h 260"/>
                  <a:gd name="T14" fmla="*/ 0 w 224"/>
                  <a:gd name="T15" fmla="*/ 0 h 260"/>
                  <a:gd name="T16" fmla="*/ 0 w 224"/>
                  <a:gd name="T17" fmla="*/ 0 h 260"/>
                  <a:gd name="T18" fmla="*/ 0 w 224"/>
                  <a:gd name="T19" fmla="*/ 0 h 260"/>
                  <a:gd name="T20" fmla="*/ 0 w 224"/>
                  <a:gd name="T21" fmla="*/ 0 h 260"/>
                  <a:gd name="T22" fmla="*/ 0 w 224"/>
                  <a:gd name="T23" fmla="*/ 0 h 260"/>
                  <a:gd name="T24" fmla="*/ 0 w 224"/>
                  <a:gd name="T25" fmla="*/ 0 h 260"/>
                  <a:gd name="T26" fmla="*/ 0 w 224"/>
                  <a:gd name="T27" fmla="*/ 0 h 260"/>
                  <a:gd name="T28" fmla="*/ 0 w 224"/>
                  <a:gd name="T29" fmla="*/ 0 h 260"/>
                  <a:gd name="T30" fmla="*/ 0 w 224"/>
                  <a:gd name="T31" fmla="*/ 0 h 260"/>
                  <a:gd name="T32" fmla="*/ 0 w 224"/>
                  <a:gd name="T33" fmla="*/ 0 h 260"/>
                  <a:gd name="T34" fmla="*/ 0 w 224"/>
                  <a:gd name="T35" fmla="*/ 0 h 260"/>
                  <a:gd name="T36" fmla="*/ 0 w 224"/>
                  <a:gd name="T37" fmla="*/ 0 h 260"/>
                  <a:gd name="T38" fmla="*/ 0 w 224"/>
                  <a:gd name="T39" fmla="*/ 0 h 260"/>
                  <a:gd name="T40" fmla="*/ 0 w 224"/>
                  <a:gd name="T41" fmla="*/ 0 h 260"/>
                  <a:gd name="T42" fmla="*/ 0 w 224"/>
                  <a:gd name="T43" fmla="*/ 0 h 26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224"/>
                  <a:gd name="T67" fmla="*/ 0 h 260"/>
                  <a:gd name="T68" fmla="*/ 224 w 224"/>
                  <a:gd name="T69" fmla="*/ 260 h 260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224" h="260">
                    <a:moveTo>
                      <a:pt x="27" y="11"/>
                    </a:moveTo>
                    <a:lnTo>
                      <a:pt x="87" y="0"/>
                    </a:lnTo>
                    <a:lnTo>
                      <a:pt x="145" y="4"/>
                    </a:lnTo>
                    <a:lnTo>
                      <a:pt x="198" y="29"/>
                    </a:lnTo>
                    <a:lnTo>
                      <a:pt x="224" y="76"/>
                    </a:lnTo>
                    <a:lnTo>
                      <a:pt x="224" y="114"/>
                    </a:lnTo>
                    <a:lnTo>
                      <a:pt x="198" y="165"/>
                    </a:lnTo>
                    <a:lnTo>
                      <a:pt x="153" y="196"/>
                    </a:lnTo>
                    <a:lnTo>
                      <a:pt x="87" y="196"/>
                    </a:lnTo>
                    <a:lnTo>
                      <a:pt x="48" y="221"/>
                    </a:lnTo>
                    <a:lnTo>
                      <a:pt x="34" y="260"/>
                    </a:lnTo>
                    <a:lnTo>
                      <a:pt x="0" y="247"/>
                    </a:lnTo>
                    <a:lnTo>
                      <a:pt x="13" y="196"/>
                    </a:lnTo>
                    <a:lnTo>
                      <a:pt x="61" y="165"/>
                    </a:lnTo>
                    <a:lnTo>
                      <a:pt x="140" y="158"/>
                    </a:lnTo>
                    <a:lnTo>
                      <a:pt x="171" y="127"/>
                    </a:lnTo>
                    <a:lnTo>
                      <a:pt x="179" y="80"/>
                    </a:lnTo>
                    <a:lnTo>
                      <a:pt x="145" y="38"/>
                    </a:lnTo>
                    <a:lnTo>
                      <a:pt x="92" y="38"/>
                    </a:lnTo>
                    <a:lnTo>
                      <a:pt x="34" y="51"/>
                    </a:lnTo>
                    <a:lnTo>
                      <a:pt x="13" y="38"/>
                    </a:lnTo>
                    <a:lnTo>
                      <a:pt x="27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985" name="Freeform 219"/>
              <p:cNvSpPr>
                <a:spLocks/>
              </p:cNvSpPr>
              <p:nvPr/>
            </p:nvSpPr>
            <p:spPr bwMode="auto">
              <a:xfrm>
                <a:off x="1989" y="3126"/>
                <a:ext cx="23" cy="24"/>
              </a:xfrm>
              <a:custGeom>
                <a:avLst/>
                <a:gdLst>
                  <a:gd name="T0" fmla="*/ 0 w 70"/>
                  <a:gd name="T1" fmla="*/ 0 h 71"/>
                  <a:gd name="T2" fmla="*/ 0 w 70"/>
                  <a:gd name="T3" fmla="*/ 0 h 71"/>
                  <a:gd name="T4" fmla="*/ 0 w 70"/>
                  <a:gd name="T5" fmla="*/ 0 h 71"/>
                  <a:gd name="T6" fmla="*/ 0 w 70"/>
                  <a:gd name="T7" fmla="*/ 0 h 71"/>
                  <a:gd name="T8" fmla="*/ 0 w 70"/>
                  <a:gd name="T9" fmla="*/ 0 h 71"/>
                  <a:gd name="T10" fmla="*/ 0 w 70"/>
                  <a:gd name="T11" fmla="*/ 0 h 71"/>
                  <a:gd name="T12" fmla="*/ 0 w 70"/>
                  <a:gd name="T13" fmla="*/ 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70"/>
                  <a:gd name="T22" fmla="*/ 0 h 71"/>
                  <a:gd name="T23" fmla="*/ 70 w 70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70" h="71">
                    <a:moveTo>
                      <a:pt x="70" y="4"/>
                    </a:moveTo>
                    <a:lnTo>
                      <a:pt x="35" y="0"/>
                    </a:lnTo>
                    <a:lnTo>
                      <a:pt x="11" y="26"/>
                    </a:lnTo>
                    <a:lnTo>
                      <a:pt x="0" y="67"/>
                    </a:lnTo>
                    <a:lnTo>
                      <a:pt x="35" y="71"/>
                    </a:lnTo>
                    <a:lnTo>
                      <a:pt x="63" y="52"/>
                    </a:lnTo>
                    <a:lnTo>
                      <a:pt x="70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522664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53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536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536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53608" grpId="0" animBg="1"/>
      <p:bldP spid="1553609" grpId="0" animBg="1"/>
      <p:bldP spid="1553611" grpId="0"/>
    </p:bldLst>
  </p:timing>
</p:sld>
</file>

<file path=ppt/slides/slide3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03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96038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4035" name="Freeform 4"/>
          <p:cNvSpPr>
            <a:spLocks/>
          </p:cNvSpPr>
          <p:nvPr/>
        </p:nvSpPr>
        <p:spPr bwMode="auto">
          <a:xfrm>
            <a:off x="7615238" y="3505200"/>
            <a:ext cx="1320800" cy="30480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76200" y="2881313"/>
            <a:ext cx="8864600" cy="3679825"/>
            <a:chOff x="48" y="1815"/>
            <a:chExt cx="5584" cy="2318"/>
          </a:xfrm>
        </p:grpSpPr>
        <p:sp>
          <p:nvSpPr>
            <p:cNvPr id="44044" name="Text Box 6"/>
            <p:cNvSpPr txBox="1">
              <a:spLocks noChangeArrowheads="1"/>
            </p:cNvSpPr>
            <p:nvPr/>
          </p:nvSpPr>
          <p:spPr bwMode="auto">
            <a:xfrm>
              <a:off x="48" y="1815"/>
              <a:ext cx="407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i.e. for a 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be optimal,</a:t>
              </a:r>
              <a:b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sub-path from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v</a:t>
              </a:r>
              <a:r>
                <a:rPr kumimoji="0" lang="en-US" altLang="en-US" sz="3200" b="0" i="1" u="none" strike="noStrike" kern="1200" cap="none" spc="0" normalizeH="0" baseline="-2500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to </a:t>
              </a:r>
              <a:r>
                <a:rPr kumimoji="0" lang="en-US" altLang="en-US" sz="32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</a:t>
              </a: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must optimal.</a:t>
              </a:r>
            </a:p>
          </p:txBody>
        </p:sp>
        <p:sp>
          <p:nvSpPr>
            <p:cNvPr id="44045" name="Freeform 7"/>
            <p:cNvSpPr>
              <a:spLocks/>
            </p:cNvSpPr>
            <p:nvPr/>
          </p:nvSpPr>
          <p:spPr bwMode="auto">
            <a:xfrm>
              <a:off x="4827" y="2615"/>
              <a:ext cx="805" cy="1518"/>
            </a:xfrm>
            <a:custGeom>
              <a:avLst/>
              <a:gdLst>
                <a:gd name="T0" fmla="*/ 604 w 805"/>
                <a:gd name="T1" fmla="*/ 0 h 1518"/>
                <a:gd name="T2" fmla="*/ 366 w 805"/>
                <a:gd name="T3" fmla="*/ 512 h 1518"/>
                <a:gd name="T4" fmla="*/ 805 w 805"/>
                <a:gd name="T5" fmla="*/ 1006 h 1518"/>
                <a:gd name="T6" fmla="*/ 0 w 805"/>
                <a:gd name="T7" fmla="*/ 1518 h 151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05"/>
                <a:gd name="T13" fmla="*/ 0 h 1518"/>
                <a:gd name="T14" fmla="*/ 805 w 805"/>
                <a:gd name="T15" fmla="*/ 1518 h 151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05" h="1518">
                  <a:moveTo>
                    <a:pt x="604" y="0"/>
                  </a:moveTo>
                  <a:lnTo>
                    <a:pt x="366" y="512"/>
                  </a:lnTo>
                  <a:lnTo>
                    <a:pt x="805" y="1006"/>
                  </a:lnTo>
                  <a:lnTo>
                    <a:pt x="0" y="151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44039" name="Rectangle 10"/>
          <p:cNvSpPr>
            <a:spLocks noChangeArrowheads="1"/>
          </p:cNvSpPr>
          <p:nvPr/>
        </p:nvSpPr>
        <p:spPr bwMode="auto">
          <a:xfrm>
            <a:off x="0" y="914400"/>
            <a:ext cx="96012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 order to be able to design a recursive backtracking algorithm for a computational problem, </a:t>
            </a:r>
          </a:p>
        </p:txBody>
      </p:sp>
      <p:sp>
        <p:nvSpPr>
          <p:cNvPr id="1524747" name="Rectangle 11"/>
          <p:cNvSpPr>
            <a:spLocks noChangeArrowheads="1"/>
          </p:cNvSpPr>
          <p:nvPr/>
        </p:nvSpPr>
        <p:spPr bwMode="auto">
          <a:xfrm>
            <a:off x="381000" y="1919288"/>
            <a:ext cx="8553945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problem needs to have an optimal substructure.</a:t>
            </a:r>
          </a:p>
        </p:txBody>
      </p:sp>
      <p:sp>
        <p:nvSpPr>
          <p:cNvPr id="44043" name="Rectangle 16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549275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Optimal Substructure</a:t>
            </a:r>
          </a:p>
        </p:txBody>
      </p:sp>
      <p:sp>
        <p:nvSpPr>
          <p:cNvPr id="14" name="Rectangle 10"/>
          <p:cNvSpPr>
            <a:spLocks noChangeArrowheads="1"/>
          </p:cNvSpPr>
          <p:nvPr/>
        </p:nvSpPr>
        <p:spPr bwMode="auto">
          <a:xfrm>
            <a:off x="682625" y="4495800"/>
            <a:ext cx="55483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finding such a sub-path is a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 of the </a:t>
            </a:r>
            <a:r>
              <a:rPr kumimoji="0" lang="en-US" altLang="en-US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same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computational problem. </a:t>
            </a:r>
          </a:p>
        </p:txBody>
      </p:sp>
    </p:spTree>
    <p:extLst>
      <p:ext uri="{BB962C8B-B14F-4D97-AF65-F5344CB8AC3E}">
        <p14:creationId xmlns:p14="http://schemas.microsoft.com/office/powerpoint/2010/main" val="794068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0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40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24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039" grpId="0"/>
      <p:bldP spid="1524747" grpId="0" autoUpdateAnimBg="0"/>
      <p:bldP spid="44043" grpId="0"/>
      <p:bldP spid="14" grpId="0" autoUpdateAnimBg="0"/>
    </p:bldLst>
  </p:timing>
</p:sld>
</file>

<file path=ppt/slides/slide3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Rectangle 2"/>
          <p:cNvSpPr>
            <a:spLocks noGrp="1" noChangeArrowheads="1"/>
          </p:cNvSpPr>
          <p:nvPr>
            <p:ph type="ctrTitle"/>
          </p:nvPr>
        </p:nvSpPr>
        <p:spPr/>
        <p:txBody>
          <a:bodyPr/>
          <a:lstStyle/>
          <a:p>
            <a:pPr eaLnBrk="1" hangingPunct="1"/>
            <a:r>
              <a:rPr lang="en-US" altLang="en-US">
                <a:solidFill>
                  <a:schemeClr val="tx1"/>
                </a:solidFill>
              </a:rPr>
              <a:t>Don’t all problems have this optimal substructure property?</a:t>
            </a:r>
          </a:p>
        </p:txBody>
      </p:sp>
      <p:sp>
        <p:nvSpPr>
          <p:cNvPr id="4" name="Rectangle 12"/>
          <p:cNvSpPr txBox="1">
            <a:spLocks noChangeArrowheads="1"/>
          </p:cNvSpPr>
          <p:nvPr/>
        </p:nvSpPr>
        <p:spPr bwMode="auto">
          <a:xfrm>
            <a:off x="685800" y="152400"/>
            <a:ext cx="7772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1881324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106" grpId="0"/>
    </p:bldLst>
  </p:timing>
</p:sld>
</file>

<file path=ppt/slides/slide33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066800"/>
            <a:ext cx="3886200" cy="609600"/>
          </a:xfrm>
        </p:spPr>
        <p:txBody>
          <a:bodyPr/>
          <a:lstStyle/>
          <a:p>
            <a:pPr eaLnBrk="1" hangingPunct="1"/>
            <a:r>
              <a:rPr lang="en-US" altLang="en-US" sz="3200" dirty="0"/>
              <a:t>Longest simple path</a:t>
            </a:r>
          </a:p>
        </p:txBody>
      </p:sp>
      <p:sp>
        <p:nvSpPr>
          <p:cNvPr id="2185219" name="Rectangle 3"/>
          <p:cNvSpPr>
            <a:spLocks noGrp="1" noChangeArrowheads="1"/>
          </p:cNvSpPr>
          <p:nvPr>
            <p:ph type="body" sz="half" idx="1"/>
          </p:nvPr>
        </p:nvSpPr>
        <p:spPr>
          <a:xfrm>
            <a:off x="685800" y="1905000"/>
            <a:ext cx="3798888" cy="592138"/>
          </a:xfrm>
        </p:spPr>
        <p:txBody>
          <a:bodyPr/>
          <a:lstStyle/>
          <a:p>
            <a:pPr eaLnBrk="1" hangingPunct="1"/>
            <a:r>
              <a:rPr lang="en-US" altLang="en-US" dirty="0"/>
              <a:t>Consider the following graph:</a:t>
            </a:r>
          </a:p>
        </p:txBody>
      </p:sp>
      <p:sp>
        <p:nvSpPr>
          <p:cNvPr id="2185220" name="Rectangle 4"/>
          <p:cNvSpPr>
            <a:spLocks noGrp="1" noChangeArrowheads="1"/>
          </p:cNvSpPr>
          <p:nvPr>
            <p:ph type="body" sz="half" idx="2"/>
          </p:nvPr>
        </p:nvSpPr>
        <p:spPr>
          <a:xfrm>
            <a:off x="685800" y="2751138"/>
            <a:ext cx="7253288" cy="3060700"/>
          </a:xfrm>
        </p:spPr>
        <p:txBody>
          <a:bodyPr/>
          <a:lstStyle/>
          <a:p>
            <a:pPr eaLnBrk="1" hangingPunct="1"/>
            <a:r>
              <a:rPr lang="en-US" altLang="en-US" dirty="0"/>
              <a:t>The longest simple path (path not containing a cycle) from </a:t>
            </a:r>
            <a:r>
              <a:rPr lang="en-US" altLang="en-US" dirty="0">
                <a:latin typeface="Trebuchet MS" pitchFamily="34" charset="0"/>
              </a:rPr>
              <a:t>A</a:t>
            </a:r>
            <a:r>
              <a:rPr lang="en-US" altLang="en-US" dirty="0"/>
              <a:t> to </a:t>
            </a:r>
            <a:r>
              <a:rPr lang="en-US" altLang="en-US" dirty="0">
                <a:latin typeface="Trebuchet MS" pitchFamily="34" charset="0"/>
              </a:rPr>
              <a:t>D</a:t>
            </a:r>
            <a:r>
              <a:rPr lang="en-US" altLang="en-US" dirty="0"/>
              <a:t> is </a:t>
            </a:r>
            <a:r>
              <a:rPr lang="en-US" altLang="en-US" dirty="0">
                <a:latin typeface="Trebuchet MS" pitchFamily="34" charset="0"/>
              </a:rPr>
              <a:t>A B C D</a:t>
            </a:r>
            <a:r>
              <a:rPr lang="en-US" altLang="en-US" dirty="0"/>
              <a:t> </a:t>
            </a:r>
          </a:p>
          <a:p>
            <a:pPr eaLnBrk="1" hangingPunct="1"/>
            <a:r>
              <a:rPr lang="en-US" altLang="en-US" dirty="0"/>
              <a:t>However, the </a:t>
            </a:r>
            <a:r>
              <a:rPr lang="en-US" altLang="en-US" dirty="0" err="1"/>
              <a:t>subpath</a:t>
            </a:r>
            <a:r>
              <a:rPr lang="en-US" altLang="en-US" dirty="0"/>
              <a:t> </a:t>
            </a:r>
            <a:r>
              <a:rPr lang="en-US" altLang="en-US" dirty="0">
                <a:latin typeface="Trebuchet MS" pitchFamily="34" charset="0"/>
              </a:rPr>
              <a:t>A B</a:t>
            </a:r>
            <a:r>
              <a:rPr lang="en-US" altLang="en-US" dirty="0"/>
              <a:t> is not the longest simple path from </a:t>
            </a:r>
            <a:r>
              <a:rPr lang="en-US" altLang="en-US" dirty="0">
                <a:latin typeface="Trebuchet MS" pitchFamily="34" charset="0"/>
              </a:rPr>
              <a:t>A</a:t>
            </a:r>
            <a:r>
              <a:rPr lang="en-US" altLang="en-US" dirty="0"/>
              <a:t> to </a:t>
            </a:r>
            <a:r>
              <a:rPr lang="en-US" altLang="en-US" dirty="0">
                <a:latin typeface="Trebuchet MS" pitchFamily="34" charset="0"/>
              </a:rPr>
              <a:t>B</a:t>
            </a:r>
            <a:r>
              <a:rPr lang="en-US" altLang="en-US" dirty="0"/>
              <a:t> (</a:t>
            </a:r>
            <a:r>
              <a:rPr lang="en-US" altLang="en-US" dirty="0">
                <a:latin typeface="Trebuchet MS" pitchFamily="34" charset="0"/>
              </a:rPr>
              <a:t>A C B</a:t>
            </a:r>
            <a:r>
              <a:rPr lang="en-US" altLang="en-US" dirty="0"/>
              <a:t> is longer)</a:t>
            </a:r>
          </a:p>
          <a:p>
            <a:pPr eaLnBrk="1" hangingPunct="1"/>
            <a:r>
              <a:rPr lang="en-US" altLang="en-US" dirty="0"/>
              <a:t>The principle of optimality is not satisfied for this problem</a:t>
            </a:r>
          </a:p>
          <a:p>
            <a:pPr eaLnBrk="1" hangingPunct="1"/>
            <a:r>
              <a:rPr lang="en-US" altLang="en-US" dirty="0"/>
              <a:t>Hence, the longest simple path problem cannot be solved by a dynamic programming approach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5027613" y="1143000"/>
            <a:ext cx="2668587" cy="1223963"/>
            <a:chOff x="3167" y="720"/>
            <a:chExt cx="1681" cy="771"/>
          </a:xfrm>
        </p:grpSpPr>
        <p:sp>
          <p:nvSpPr>
            <p:cNvPr id="48136" name="AutoShape 6"/>
            <p:cNvSpPr>
              <a:spLocks noChangeArrowheads="1"/>
            </p:cNvSpPr>
            <p:nvPr/>
          </p:nvSpPr>
          <p:spPr bwMode="auto">
            <a:xfrm>
              <a:off x="3167" y="1249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A</a:t>
              </a:r>
            </a:p>
          </p:txBody>
        </p:sp>
        <p:sp>
          <p:nvSpPr>
            <p:cNvPr id="48137" name="AutoShape 7"/>
            <p:cNvSpPr>
              <a:spLocks noChangeArrowheads="1"/>
            </p:cNvSpPr>
            <p:nvPr/>
          </p:nvSpPr>
          <p:spPr bwMode="auto">
            <a:xfrm>
              <a:off x="3886" y="1248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C</a:t>
              </a:r>
            </a:p>
          </p:txBody>
        </p:sp>
        <p:sp>
          <p:nvSpPr>
            <p:cNvPr id="48138" name="AutoShape 8"/>
            <p:cNvSpPr>
              <a:spLocks noChangeArrowheads="1"/>
            </p:cNvSpPr>
            <p:nvPr/>
          </p:nvSpPr>
          <p:spPr bwMode="auto">
            <a:xfrm>
              <a:off x="4606" y="1248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D</a:t>
              </a:r>
            </a:p>
          </p:txBody>
        </p:sp>
        <p:sp>
          <p:nvSpPr>
            <p:cNvPr id="48139" name="AutoShape 9"/>
            <p:cNvSpPr>
              <a:spLocks noChangeArrowheads="1"/>
            </p:cNvSpPr>
            <p:nvPr/>
          </p:nvSpPr>
          <p:spPr bwMode="auto">
            <a:xfrm>
              <a:off x="3888" y="720"/>
              <a:ext cx="242" cy="242"/>
            </a:xfrm>
            <a:prstGeom prst="flowChartConnector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B</a:t>
              </a:r>
            </a:p>
          </p:txBody>
        </p:sp>
        <p:cxnSp>
          <p:nvCxnSpPr>
            <p:cNvPr id="48140" name="AutoShape 10"/>
            <p:cNvCxnSpPr>
              <a:cxnSpLocks noChangeShapeType="1"/>
              <a:stCxn id="48136" idx="0"/>
              <a:endCxn id="48139" idx="2"/>
            </p:cNvCxnSpPr>
            <p:nvPr/>
          </p:nvCxnSpPr>
          <p:spPr bwMode="auto">
            <a:xfrm rot="-5400000">
              <a:off x="3384" y="745"/>
              <a:ext cx="402" cy="594"/>
            </a:xfrm>
            <a:prstGeom prst="curvedConnector2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1" name="AutoShape 11"/>
            <p:cNvCxnSpPr>
              <a:cxnSpLocks noChangeShapeType="1"/>
              <a:stCxn id="48136" idx="6"/>
              <a:endCxn id="48137" idx="2"/>
            </p:cNvCxnSpPr>
            <p:nvPr/>
          </p:nvCxnSpPr>
          <p:spPr bwMode="auto">
            <a:xfrm flipV="1">
              <a:off x="3415" y="1369"/>
              <a:ext cx="465" cy="1"/>
            </a:xfrm>
            <a:prstGeom prst="curvedConnector3">
              <a:avLst>
                <a:gd name="adj1" fmla="val 49894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2" name="AutoShape 12"/>
            <p:cNvCxnSpPr>
              <a:cxnSpLocks noChangeShapeType="1"/>
              <a:stCxn id="48137" idx="1"/>
              <a:endCxn id="48139" idx="3"/>
            </p:cNvCxnSpPr>
            <p:nvPr/>
          </p:nvCxnSpPr>
          <p:spPr bwMode="auto">
            <a:xfrm rot="-5400000">
              <a:off x="3750" y="1104"/>
              <a:ext cx="344" cy="2"/>
            </a:xfrm>
            <a:prstGeom prst="curvedConnector3">
              <a:avLst>
                <a:gd name="adj1" fmla="val 50000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3" name="AutoShape 13"/>
            <p:cNvCxnSpPr>
              <a:cxnSpLocks noChangeShapeType="1"/>
              <a:stCxn id="48139" idx="5"/>
              <a:endCxn id="48137" idx="7"/>
            </p:cNvCxnSpPr>
            <p:nvPr/>
          </p:nvCxnSpPr>
          <p:spPr bwMode="auto">
            <a:xfrm rot="5400000">
              <a:off x="3922" y="1104"/>
              <a:ext cx="344" cy="2"/>
            </a:xfrm>
            <a:prstGeom prst="curvedConnector3">
              <a:avLst>
                <a:gd name="adj1" fmla="val 50000"/>
              </a:avLst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8144" name="AutoShape 14"/>
            <p:cNvCxnSpPr>
              <a:cxnSpLocks noChangeShapeType="1"/>
              <a:stCxn id="48137" idx="6"/>
              <a:endCxn id="48138" idx="2"/>
            </p:cNvCxnSpPr>
            <p:nvPr/>
          </p:nvCxnSpPr>
          <p:spPr bwMode="auto">
            <a:xfrm>
              <a:off x="4134" y="1369"/>
              <a:ext cx="466" cy="0"/>
            </a:xfrm>
            <a:prstGeom prst="straightConnector1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8145" name="Text Box 15"/>
            <p:cNvSpPr txBox="1">
              <a:spLocks noChangeArrowheads="1"/>
            </p:cNvSpPr>
            <p:nvPr/>
          </p:nvSpPr>
          <p:spPr bwMode="auto">
            <a:xfrm>
              <a:off x="4272" y="115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4</a:t>
              </a:r>
            </a:p>
          </p:txBody>
        </p:sp>
        <p:sp>
          <p:nvSpPr>
            <p:cNvPr id="48146" name="Text Box 16"/>
            <p:cNvSpPr txBox="1">
              <a:spLocks noChangeArrowheads="1"/>
            </p:cNvSpPr>
            <p:nvPr/>
          </p:nvSpPr>
          <p:spPr bwMode="auto">
            <a:xfrm>
              <a:off x="4080" y="960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2</a:t>
              </a:r>
            </a:p>
          </p:txBody>
        </p:sp>
        <p:sp>
          <p:nvSpPr>
            <p:cNvPr id="48147" name="Text Box 17"/>
            <p:cNvSpPr txBox="1">
              <a:spLocks noChangeArrowheads="1"/>
            </p:cNvSpPr>
            <p:nvPr/>
          </p:nvSpPr>
          <p:spPr bwMode="auto">
            <a:xfrm>
              <a:off x="3744" y="1056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3</a:t>
              </a:r>
            </a:p>
          </p:txBody>
        </p:sp>
        <p:sp>
          <p:nvSpPr>
            <p:cNvPr id="48148" name="Text Box 18"/>
            <p:cNvSpPr txBox="1">
              <a:spLocks noChangeArrowheads="1"/>
            </p:cNvSpPr>
            <p:nvPr/>
          </p:nvSpPr>
          <p:spPr bwMode="auto">
            <a:xfrm>
              <a:off x="3456" y="115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1</a:t>
              </a:r>
            </a:p>
          </p:txBody>
        </p:sp>
        <p:sp>
          <p:nvSpPr>
            <p:cNvPr id="48149" name="Text Box 19"/>
            <p:cNvSpPr txBox="1">
              <a:spLocks noChangeArrowheads="1"/>
            </p:cNvSpPr>
            <p:nvPr/>
          </p:nvSpPr>
          <p:spPr bwMode="auto">
            <a:xfrm>
              <a:off x="3168" y="912"/>
              <a:ext cx="192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90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rebuchet MS" pitchFamily="34" charset="0"/>
                  <a:ea typeface="+mn-ea"/>
                  <a:cs typeface="Arial" charset="0"/>
                </a:rPr>
                <a:t>1</a:t>
              </a:r>
            </a:p>
          </p:txBody>
        </p:sp>
      </p:grpSp>
      <p:sp>
        <p:nvSpPr>
          <p:cNvPr id="2185237" name="Text Box 21"/>
          <p:cNvSpPr txBox="1">
            <a:spLocks noChangeArrowheads="1"/>
          </p:cNvSpPr>
          <p:nvPr/>
        </p:nvSpPr>
        <p:spPr bwMode="auto">
          <a:xfrm>
            <a:off x="5867400" y="6202363"/>
            <a:ext cx="26670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NP-Complete</a:t>
            </a:r>
          </a:p>
        </p:txBody>
      </p:sp>
      <p:sp>
        <p:nvSpPr>
          <p:cNvPr id="22" name="Rectangle 12"/>
          <p:cNvSpPr txBox="1">
            <a:spLocks noChangeArrowheads="1"/>
          </p:cNvSpPr>
          <p:nvPr/>
        </p:nvSpPr>
        <p:spPr bwMode="auto">
          <a:xfrm>
            <a:off x="685800" y="152400"/>
            <a:ext cx="7772400" cy="54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462316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852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852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852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852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852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1852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130" grpId="0"/>
      <p:bldP spid="2185219" grpId="0" build="p"/>
      <p:bldP spid="2185237" grpId="0"/>
    </p:bldLst>
  </p:timing>
</p:sld>
</file>

<file path=ppt/slides/slide3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Rectangle 2"/>
          <p:cNvSpPr txBox="1">
            <a:spLocks noChangeArrowheads="1"/>
          </p:cNvSpPr>
          <p:nvPr/>
        </p:nvSpPr>
        <p:spPr bwMode="auto">
          <a:xfrm>
            <a:off x="685800" y="1219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Failed Algorithm</a:t>
            </a:r>
          </a:p>
        </p:txBody>
      </p:sp>
      <p:sp>
        <p:nvSpPr>
          <p:cNvPr id="71" name="Rectangle 5"/>
          <p:cNvSpPr>
            <a:spLocks noChangeArrowheads="1"/>
          </p:cNvSpPr>
          <p:nvPr/>
        </p:nvSpPr>
        <p:spPr bwMode="auto">
          <a:xfrm>
            <a:off x="381000" y="2438400"/>
            <a:ext cx="86868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Lets make a small change in the cost of a solution.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have the same dynamic programming algorithm fail!</a:t>
            </a:r>
          </a:p>
        </p:txBody>
      </p:sp>
      <p:sp>
        <p:nvSpPr>
          <p:cNvPr id="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</p:spTree>
    <p:extLst>
      <p:ext uri="{BB962C8B-B14F-4D97-AF65-F5344CB8AC3E}">
        <p14:creationId xmlns:p14="http://schemas.microsoft.com/office/powerpoint/2010/main" val="1022581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 build="allAtOnce"/>
    </p:bldLst>
  </p:timing>
</p:sld>
</file>

<file path=ppt/slides/slide3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43000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1465" cy="914400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input is this sequence of objects.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52" name="AutoShape 38"/>
          <p:cNvSpPr>
            <a:spLocks noChangeArrowheads="1"/>
          </p:cNvSpPr>
          <p:nvPr/>
        </p:nvSpPr>
        <p:spPr bwMode="auto">
          <a:xfrm>
            <a:off x="753071" y="16764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is a partitioning of them.</a:t>
            </a:r>
          </a:p>
        </p:txBody>
      </p: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" name="AutoShape 38"/>
          <p:cNvSpPr>
            <a:spLocks noChangeArrowheads="1"/>
          </p:cNvSpPr>
          <p:nvPr/>
        </p:nvSpPr>
        <p:spPr bwMode="auto">
          <a:xfrm>
            <a:off x="767715" y="26670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cost is the sum of cost of parts.</a:t>
            </a:r>
          </a:p>
        </p:txBody>
      </p:sp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58" name="AutoShape 38"/>
          <p:cNvSpPr>
            <a:spLocks noChangeArrowheads="1"/>
          </p:cNvSpPr>
          <p:nvPr/>
        </p:nvSpPr>
        <p:spPr bwMode="auto">
          <a:xfrm>
            <a:off x="810875" y="3663315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 the bird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for the last part.</a:t>
            </a:r>
          </a:p>
        </p:txBody>
      </p:sp>
      <p:sp>
        <p:nvSpPr>
          <p:cNvPr id="259" name="AutoShape 38"/>
          <p:cNvSpPr>
            <a:spLocks noChangeArrowheads="1"/>
          </p:cNvSpPr>
          <p:nvPr/>
        </p:nvSpPr>
        <p:spPr bwMode="auto">
          <a:xfrm>
            <a:off x="832485" y="4648200"/>
            <a:ext cx="2671465" cy="914400"/>
          </a:xfrm>
          <a:prstGeom prst="wedgeRoundRectCallout">
            <a:avLst>
              <a:gd name="adj1" fmla="val -56231"/>
              <a:gd name="adj2" fmla="val -5362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ask my friend to solve the rest.</a:t>
            </a:r>
          </a:p>
        </p:txBody>
      </p:sp>
      <p:sp>
        <p:nvSpPr>
          <p:cNvPr id="136" name="Rectangle 6"/>
          <p:cNvSpPr>
            <a:spLocks noChangeArrowheads="1"/>
          </p:cNvSpPr>
          <p:nvPr/>
        </p:nvSpPr>
        <p:spPr bwMode="auto">
          <a:xfrm>
            <a:off x="4621155" y="1143000"/>
            <a:ext cx="261784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  +   40   +       60      +</a:t>
            </a:r>
          </a:p>
        </p:txBody>
      </p:sp>
      <p:sp>
        <p:nvSpPr>
          <p:cNvPr id="137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1312433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build="allAtOnce"/>
      <p:bldP spid="157" grpId="0" animBg="1"/>
      <p:bldP spid="252" grpId="0" animBg="1"/>
      <p:bldP spid="256" grpId="0" animBg="1"/>
      <p:bldP spid="257" grpId="0" animBg="1"/>
      <p:bldP spid="258" grpId="0" animBg="1"/>
      <p:bldP spid="259" grpId="0" animBg="1"/>
      <p:bldP spid="136" grpId="0" build="allAtOnce"/>
    </p:bldLst>
  </p:timing>
</p:sld>
</file>

<file path=ppt/slides/slide3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4924" y="575769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60" name="AutoShape 58"/>
          <p:cNvSpPr>
            <a:spLocks noChangeArrowheads="1"/>
          </p:cNvSpPr>
          <p:nvPr/>
        </p:nvSpPr>
        <p:spPr bwMode="auto">
          <a:xfrm>
            <a:off x="762000" y="2971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Suppose I have two solutions to choose between.</a:t>
            </a:r>
          </a:p>
        </p:txBody>
      </p:sp>
      <p:sp>
        <p:nvSpPr>
          <p:cNvPr id="262" name="AutoShape 58"/>
          <p:cNvSpPr>
            <a:spLocks noChangeArrowheads="1"/>
          </p:cNvSpPr>
          <p:nvPr/>
        </p:nvSpPr>
        <p:spPr bwMode="auto">
          <a:xfrm>
            <a:off x="762000" y="42672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263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2308228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 animBg="1"/>
      <p:bldP spid="260" grpId="0" animBg="1"/>
      <p:bldP spid="262" grpId="0" animBg="1"/>
    </p:bldLst>
  </p:timing>
</p:sld>
</file>

<file path=ppt/slides/slide3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171" name="Group 125"/>
          <p:cNvGrpSpPr>
            <a:grpSpLocks/>
          </p:cNvGrpSpPr>
          <p:nvPr/>
        </p:nvGrpSpPr>
        <p:grpSpPr bwMode="auto">
          <a:xfrm>
            <a:off x="4553971" y="4164721"/>
            <a:ext cx="2447509" cy="199684"/>
            <a:chOff x="768" y="1104"/>
            <a:chExt cx="3072" cy="192"/>
          </a:xfrm>
        </p:grpSpPr>
        <p:sp>
          <p:nvSpPr>
            <p:cNvPr id="172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3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4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5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6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7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8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9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0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1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2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3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84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189" name="Group 188"/>
          <p:cNvGrpSpPr/>
          <p:nvPr/>
        </p:nvGrpSpPr>
        <p:grpSpPr>
          <a:xfrm>
            <a:off x="4535806" y="4114800"/>
            <a:ext cx="2470275" cy="302022"/>
            <a:chOff x="1183005" y="1221105"/>
            <a:chExt cx="4928236" cy="461010"/>
          </a:xfrm>
        </p:grpSpPr>
        <p:sp>
          <p:nvSpPr>
            <p:cNvPr id="191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2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93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254317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8280142" y="1341120"/>
            <a:ext cx="563523" cy="1325880"/>
            <a:chOff x="4622542" y="1341120"/>
            <a:chExt cx="563523" cy="1325880"/>
          </a:xfrm>
        </p:grpSpPr>
        <p:sp>
          <p:nvSpPr>
            <p:cNvPr id="116" name="Rectangle 115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8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17" name="Freeform 116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18" name="Rectangle 117"/>
          <p:cNvSpPr/>
          <p:nvPr/>
        </p:nvSpPr>
        <p:spPr>
          <a:xfrm rot="5400000">
            <a:off x="7648776" y="3229176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24" name="Group 123"/>
          <p:cNvGrpSpPr/>
          <p:nvPr/>
        </p:nvGrpSpPr>
        <p:grpSpPr>
          <a:xfrm>
            <a:off x="8275677" y="4553400"/>
            <a:ext cx="563523" cy="1325880"/>
            <a:chOff x="4622542" y="1341120"/>
            <a:chExt cx="563523" cy="1325880"/>
          </a:xfrm>
        </p:grpSpPr>
        <p:sp>
          <p:nvSpPr>
            <p:cNvPr id="125" name="Rectangle 124"/>
            <p:cNvSpPr/>
            <p:nvPr/>
          </p:nvSpPr>
          <p:spPr>
            <a:xfrm rot="5400000">
              <a:off x="4368758" y="1748135"/>
              <a:ext cx="1172949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8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26" name="Freeform 125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9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210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29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0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1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2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3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234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211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2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4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9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6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7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8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28" name="Oval 127"/>
          <p:cNvSpPr/>
          <p:nvPr/>
        </p:nvSpPr>
        <p:spPr bwMode="auto">
          <a:xfrm>
            <a:off x="7794924" y="5757695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9" name="AutoShape 38"/>
          <p:cNvSpPr>
            <a:spLocks noChangeArrowheads="1"/>
          </p:cNvSpPr>
          <p:nvPr/>
        </p:nvSpPr>
        <p:spPr bwMode="auto">
          <a:xfrm>
            <a:off x="643378" y="685800"/>
            <a:ext cx="2861822" cy="1219200"/>
          </a:xfrm>
          <a:prstGeom prst="wedgeRoundRectCallout">
            <a:avLst>
              <a:gd name="adj1" fmla="val -56245"/>
              <a:gd name="adj2" fmla="val -27063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solution will be my friend’s combined with my bird’s. </a:t>
            </a:r>
          </a:p>
        </p:txBody>
      </p:sp>
      <p:sp>
        <p:nvSpPr>
          <p:cNvPr id="132" name="AutoShape 38"/>
          <p:cNvSpPr>
            <a:spLocks noChangeArrowheads="1"/>
          </p:cNvSpPr>
          <p:nvPr/>
        </p:nvSpPr>
        <p:spPr bwMode="auto">
          <a:xfrm>
            <a:off x="638174" y="19812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My cost will be the sum of theirs. </a:t>
            </a:r>
          </a:p>
        </p:txBody>
      </p:sp>
      <p:sp>
        <p:nvSpPr>
          <p:cNvPr id="133" name="AutoShape 38"/>
          <p:cNvSpPr>
            <a:spLocks noChangeArrowheads="1"/>
          </p:cNvSpPr>
          <p:nvPr/>
        </p:nvSpPr>
        <p:spPr bwMode="auto">
          <a:xfrm>
            <a:off x="645795" y="28956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But how do I know this is optimal?</a:t>
            </a:r>
          </a:p>
        </p:txBody>
      </p:sp>
      <p:sp>
        <p:nvSpPr>
          <p:cNvPr id="134" name="AutoShape 38"/>
          <p:cNvSpPr>
            <a:spLocks noChangeArrowheads="1"/>
          </p:cNvSpPr>
          <p:nvPr/>
        </p:nvSpPr>
        <p:spPr bwMode="auto">
          <a:xfrm>
            <a:off x="649605" y="3810000"/>
            <a:ext cx="2867026" cy="838200"/>
          </a:xfrm>
          <a:prstGeom prst="wedgeRoundRectCallout">
            <a:avLst>
              <a:gd name="adj1" fmla="val -56251"/>
              <a:gd name="adj2" fmla="val -37545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I could have taken my friend’s other solution.</a:t>
            </a:r>
          </a:p>
        </p:txBody>
      </p:sp>
      <p:grpSp>
        <p:nvGrpSpPr>
          <p:cNvPr id="136" name="Group 135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137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8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9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40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</p:txBody>
      </p:sp>
      <p:sp>
        <p:nvSpPr>
          <p:cNvPr id="141" name="AutoShape 58"/>
          <p:cNvSpPr>
            <a:spLocks noChangeArrowheads="1"/>
          </p:cNvSpPr>
          <p:nvPr/>
        </p:nvSpPr>
        <p:spPr bwMode="auto">
          <a:xfrm>
            <a:off x="761999" y="4724400"/>
            <a:ext cx="2798227" cy="1981200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Adding in the bird’s answer does not change which is the minimum.</a:t>
            </a:r>
          </a:p>
        </p:txBody>
      </p:sp>
      <p:sp>
        <p:nvSpPr>
          <p:cNvPr id="5" name="Freeform 4"/>
          <p:cNvSpPr/>
          <p:nvPr/>
        </p:nvSpPr>
        <p:spPr bwMode="auto">
          <a:xfrm>
            <a:off x="3953969" y="2663190"/>
            <a:ext cx="480871" cy="2988945"/>
          </a:xfrm>
          <a:custGeom>
            <a:avLst/>
            <a:gdLst>
              <a:gd name="connsiteX0" fmla="*/ 389431 w 480871"/>
              <a:gd name="connsiteY0" fmla="*/ 2988945 h 2988945"/>
              <a:gd name="connsiteX1" fmla="*/ 811 w 480871"/>
              <a:gd name="connsiteY1" fmla="*/ 1588770 h 2988945"/>
              <a:gd name="connsiteX2" fmla="*/ 480871 w 480871"/>
              <a:gd name="connsiteY2" fmla="*/ 0 h 29889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871" h="2988945">
                <a:moveTo>
                  <a:pt x="389431" y="2988945"/>
                </a:moveTo>
                <a:cubicBezTo>
                  <a:pt x="187501" y="2537936"/>
                  <a:pt x="-14429" y="2086927"/>
                  <a:pt x="811" y="1588770"/>
                </a:cubicBezTo>
                <a:cubicBezTo>
                  <a:pt x="16051" y="1090612"/>
                  <a:pt x="248461" y="545306"/>
                  <a:pt x="480871" y="0"/>
                </a:cubicBezTo>
              </a:path>
            </a:pathLst>
          </a:custGeom>
          <a:noFill/>
          <a:ln w="53975" cap="flat" cmpd="sng" algn="ctr">
            <a:solidFill>
              <a:schemeClr val="tx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7" name="Rectangle 6"/>
          <p:cNvSpPr>
            <a:spLocks noChangeArrowheads="1"/>
          </p:cNvSpPr>
          <p:nvPr/>
        </p:nvSpPr>
        <p:spPr bwMode="auto">
          <a:xfrm>
            <a:off x="4621155" y="1143000"/>
            <a:ext cx="2617845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  +   40   +       60      +</a:t>
            </a:r>
          </a:p>
        </p:txBody>
      </p:sp>
      <p:sp>
        <p:nvSpPr>
          <p:cNvPr id="221" name="Rectangle 6"/>
          <p:cNvSpPr>
            <a:spLocks noChangeArrowheads="1"/>
          </p:cNvSpPr>
          <p:nvPr/>
        </p:nvSpPr>
        <p:spPr bwMode="auto">
          <a:xfrm>
            <a:off x="3657600" y="1143000"/>
            <a:ext cx="48768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                                        10</a:t>
            </a:r>
          </a:p>
        </p:txBody>
      </p:sp>
    </p:spTree>
    <p:extLst>
      <p:ext uri="{BB962C8B-B14F-4D97-AF65-F5344CB8AC3E}">
        <p14:creationId xmlns:p14="http://schemas.microsoft.com/office/powerpoint/2010/main" val="2040153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18" grpId="0"/>
      <p:bldP spid="129" grpId="0" animBg="1"/>
      <p:bldP spid="132" grpId="0" animBg="1"/>
      <p:bldP spid="133" grpId="0" animBg="1"/>
      <p:bldP spid="134" grpId="0" animBg="1"/>
      <p:bldP spid="141" grpId="0" animBg="1"/>
      <p:bldP spid="5" grpId="0" animBg="1"/>
      <p:bldP spid="5" grpId="1" animBg="1"/>
    </p:bldLst>
  </p:timing>
</p:sld>
</file>

<file path=ppt/slides/slide3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5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315849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122 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115 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111 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104 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Lets change the cost to include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# of parts.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1999" y="4648200"/>
            <a:ext cx="2763167" cy="1598164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One more part does not change which is the minimum.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648776" y="3559827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352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</p:spTree>
    <p:extLst>
      <p:ext uri="{BB962C8B-B14F-4D97-AF65-F5344CB8AC3E}">
        <p14:creationId xmlns:p14="http://schemas.microsoft.com/office/powerpoint/2010/main" val="1836242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053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9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27" grpId="0" animBg="1"/>
      <p:bldP spid="157" grpId="0" animBg="1"/>
      <p:bldP spid="150" grpId="0" animBg="1"/>
      <p:bldP spid="154" grpId="0"/>
      <p:bldP spid="159" grpId="0" animBg="1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" name="Text Box 10">
            <a:extLst>
              <a:ext uri="{FF2B5EF4-FFF2-40B4-BE49-F238E27FC236}">
                <a16:creationId xmlns:a16="http://schemas.microsoft.com/office/drawing/2014/main" id="{3021B319-4A45-4F42-AD4F-EAB0D9C55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556755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.</a:t>
            </a:r>
          </a:p>
        </p:txBody>
      </p:sp>
      <p:sp>
        <p:nvSpPr>
          <p:cNvPr id="214" name="Rectangle 57">
            <a:extLst>
              <a:ext uri="{FF2B5EF4-FFF2-40B4-BE49-F238E27FC236}">
                <a16:creationId xmlns:a16="http://schemas.microsoft.com/office/drawing/2014/main" id="{2D8F30A6-0E64-46AD-ACF8-0AF6E8742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  <p:sp>
        <p:nvSpPr>
          <p:cNvPr id="44" name="Rectangle 57">
            <a:extLst>
              <a:ext uri="{FF2B5EF4-FFF2-40B4-BE49-F238E27FC236}">
                <a16:creationId xmlns:a16="http://schemas.microsoft.com/office/drawing/2014/main" id="{9E7CC9DE-D1DB-4FB5-8725-BCDF998744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3429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My Instance</a:t>
            </a:r>
          </a:p>
        </p:txBody>
      </p:sp>
      <p:sp>
        <p:nvSpPr>
          <p:cNvPr id="47" name="Rectangle 6">
            <a:extLst>
              <a:ext uri="{FF2B5EF4-FFF2-40B4-BE49-F238E27FC236}">
                <a16:creationId xmlns:a16="http://schemas.microsoft.com/office/drawing/2014/main" id="{BB6691F3-1171-4567-AB5C-437EE1B301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6298465"/>
            <a:ext cx="572970" cy="4688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12</a:t>
            </a:r>
          </a:p>
        </p:txBody>
      </p:sp>
      <p:sp>
        <p:nvSpPr>
          <p:cNvPr id="48" name="Freeform 22">
            <a:extLst>
              <a:ext uri="{FF2B5EF4-FFF2-40B4-BE49-F238E27FC236}">
                <a16:creationId xmlns:a16="http://schemas.microsoft.com/office/drawing/2014/main" id="{5143F438-5BD6-433B-9183-378BD098612E}"/>
              </a:ext>
            </a:extLst>
          </p:cNvPr>
          <p:cNvSpPr>
            <a:spLocks/>
          </p:cNvSpPr>
          <p:nvPr/>
        </p:nvSpPr>
        <p:spPr bwMode="auto">
          <a:xfrm>
            <a:off x="7556500" y="6339083"/>
            <a:ext cx="221889" cy="12168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49" name="Picture 48">
            <a:extLst>
              <a:ext uri="{FF2B5EF4-FFF2-40B4-BE49-F238E27FC236}">
                <a16:creationId xmlns:a16="http://schemas.microsoft.com/office/drawing/2014/main" id="{8A3BCC81-8959-4234-A10B-E1AACB3B7B4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8964" y="5906610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9896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   1   +         1      +  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1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1+   1   +    1      +    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7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   1   +         1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94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1  +  1+   1   +    1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122 </a:t>
            </a:r>
          </a:p>
        </p:txBody>
      </p:sp>
      <p:sp>
        <p:nvSpPr>
          <p:cNvPr id="110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115 </a:t>
            </a:r>
          </a:p>
        </p:txBody>
      </p:sp>
      <p:sp>
        <p:nvSpPr>
          <p:cNvPr id="111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3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111 </a:t>
            </a:r>
          </a:p>
        </p:txBody>
      </p:sp>
      <p:sp>
        <p:nvSpPr>
          <p:cNvPr id="113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4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104 </a:t>
            </a: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85801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part count can be added into the cost of the part.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1999" y="4648200"/>
            <a:ext cx="2763167" cy="1598164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worry.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One more part does not change which is the minimum.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648776" y="3559827"/>
            <a:ext cx="231185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not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66FF66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1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352800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162" name="Oval 161"/>
          <p:cNvSpPr/>
          <p:nvPr/>
        </p:nvSpPr>
        <p:spPr bwMode="auto">
          <a:xfrm>
            <a:off x="7832212" y="315849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0730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53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7" grpId="0" animBg="1"/>
    </p:bldLst>
  </p:timing>
</p:sld>
</file>

<file path=ppt/slides/slide3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Optimal Substructure</a:t>
            </a:r>
          </a:p>
        </p:txBody>
      </p:sp>
      <p:grpSp>
        <p:nvGrpSpPr>
          <p:cNvPr id="23" name="Group 125"/>
          <p:cNvGrpSpPr>
            <a:grpSpLocks/>
          </p:cNvGrpSpPr>
          <p:nvPr/>
        </p:nvGrpSpPr>
        <p:grpSpPr bwMode="auto">
          <a:xfrm>
            <a:off x="4556593" y="867116"/>
            <a:ext cx="3212355" cy="199684"/>
            <a:chOff x="768" y="1104"/>
            <a:chExt cx="4032" cy="192"/>
          </a:xfrm>
        </p:grpSpPr>
        <p:sp>
          <p:nvSpPr>
            <p:cNvPr id="24" name="Oval 126" descr="Light downward diagonal"/>
            <p:cNvSpPr>
              <a:spLocks noChangeArrowheads="1"/>
            </p:cNvSpPr>
            <p:nvPr/>
          </p:nvSpPr>
          <p:spPr bwMode="auto">
            <a:xfrm>
              <a:off x="7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5" name="Oval 127" descr="Light downward diagonal"/>
            <p:cNvSpPr>
              <a:spLocks noChangeArrowheads="1"/>
            </p:cNvSpPr>
            <p:nvPr/>
          </p:nvSpPr>
          <p:spPr bwMode="auto">
            <a:xfrm>
              <a:off x="10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Oval 128" descr="Light downward diagonal"/>
            <p:cNvSpPr>
              <a:spLocks noChangeArrowheads="1"/>
            </p:cNvSpPr>
            <p:nvPr/>
          </p:nvSpPr>
          <p:spPr bwMode="auto">
            <a:xfrm>
              <a:off x="12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Oval 129" descr="Light downward diagonal"/>
            <p:cNvSpPr>
              <a:spLocks noChangeArrowheads="1"/>
            </p:cNvSpPr>
            <p:nvPr/>
          </p:nvSpPr>
          <p:spPr bwMode="auto">
            <a:xfrm>
              <a:off x="14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Oval 130" descr="Light downward diagonal"/>
            <p:cNvSpPr>
              <a:spLocks noChangeArrowheads="1"/>
            </p:cNvSpPr>
            <p:nvPr/>
          </p:nvSpPr>
          <p:spPr bwMode="auto">
            <a:xfrm>
              <a:off x="17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Oval 131" descr="Light downward diagonal"/>
            <p:cNvSpPr>
              <a:spLocks noChangeArrowheads="1"/>
            </p:cNvSpPr>
            <p:nvPr/>
          </p:nvSpPr>
          <p:spPr bwMode="auto">
            <a:xfrm>
              <a:off x="19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Oval 132" descr="Light downward diagonal"/>
            <p:cNvSpPr>
              <a:spLocks noChangeArrowheads="1"/>
            </p:cNvSpPr>
            <p:nvPr/>
          </p:nvSpPr>
          <p:spPr bwMode="auto">
            <a:xfrm>
              <a:off x="22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Oval 133" descr="Light downward diagonal"/>
            <p:cNvSpPr>
              <a:spLocks noChangeArrowheads="1"/>
            </p:cNvSpPr>
            <p:nvPr/>
          </p:nvSpPr>
          <p:spPr bwMode="auto">
            <a:xfrm>
              <a:off x="24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Oval 134" descr="Light downward diagonal"/>
            <p:cNvSpPr>
              <a:spLocks noChangeArrowheads="1"/>
            </p:cNvSpPr>
            <p:nvPr/>
          </p:nvSpPr>
          <p:spPr bwMode="auto">
            <a:xfrm>
              <a:off x="26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Oval 135" descr="Light downward diagonal"/>
            <p:cNvSpPr>
              <a:spLocks noChangeArrowheads="1"/>
            </p:cNvSpPr>
            <p:nvPr/>
          </p:nvSpPr>
          <p:spPr bwMode="auto">
            <a:xfrm>
              <a:off x="29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Oval 136" descr="Light downward diagonal"/>
            <p:cNvSpPr>
              <a:spLocks noChangeArrowheads="1"/>
            </p:cNvSpPr>
            <p:nvPr/>
          </p:nvSpPr>
          <p:spPr bwMode="auto">
            <a:xfrm>
              <a:off x="31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Oval 137" descr="Light downward diagonal"/>
            <p:cNvSpPr>
              <a:spLocks noChangeArrowheads="1"/>
            </p:cNvSpPr>
            <p:nvPr/>
          </p:nvSpPr>
          <p:spPr bwMode="auto">
            <a:xfrm>
              <a:off x="34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Oval 138" descr="Light downward diagonal"/>
            <p:cNvSpPr>
              <a:spLocks noChangeArrowheads="1"/>
            </p:cNvSpPr>
            <p:nvPr/>
          </p:nvSpPr>
          <p:spPr bwMode="auto">
            <a:xfrm>
              <a:off x="364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7" name="Oval 139" descr="Light downward diagonal"/>
            <p:cNvSpPr>
              <a:spLocks noChangeArrowheads="1"/>
            </p:cNvSpPr>
            <p:nvPr/>
          </p:nvSpPr>
          <p:spPr bwMode="auto">
            <a:xfrm>
              <a:off x="388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8" name="Oval 140" descr="Light downward diagonal"/>
            <p:cNvSpPr>
              <a:spLocks noChangeArrowheads="1"/>
            </p:cNvSpPr>
            <p:nvPr/>
          </p:nvSpPr>
          <p:spPr bwMode="auto">
            <a:xfrm>
              <a:off x="412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9" name="Oval 141" descr="Light downward diagonal"/>
            <p:cNvSpPr>
              <a:spLocks noChangeArrowheads="1"/>
            </p:cNvSpPr>
            <p:nvPr/>
          </p:nvSpPr>
          <p:spPr bwMode="auto">
            <a:xfrm>
              <a:off x="436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Oval 142" descr="Light downward diagonal"/>
            <p:cNvSpPr>
              <a:spLocks noChangeArrowheads="1"/>
            </p:cNvSpPr>
            <p:nvPr/>
          </p:nvSpPr>
          <p:spPr bwMode="auto">
            <a:xfrm>
              <a:off x="4608" y="1104"/>
              <a:ext cx="192" cy="192"/>
            </a:xfrm>
            <a:prstGeom prst="ellipse">
              <a:avLst/>
            </a:prstGeom>
            <a:pattFill prst="ltDnDiag">
              <a:fgClr>
                <a:srgbClr val="FF00FF"/>
              </a:fgClr>
              <a:bgClr>
                <a:schemeClr val="bg1"/>
              </a:bgClr>
            </a:patt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38428" y="839448"/>
            <a:ext cx="2473323" cy="302022"/>
            <a:chOff x="1183005" y="1221105"/>
            <a:chExt cx="4928236" cy="461010"/>
          </a:xfrm>
        </p:grpSpPr>
        <p:sp>
          <p:nvSpPr>
            <p:cNvPr id="48" name="Rectangle 106"/>
            <p:cNvSpPr>
              <a:spLocks noChangeArrowheads="1"/>
            </p:cNvSpPr>
            <p:nvPr/>
          </p:nvSpPr>
          <p:spPr bwMode="auto">
            <a:xfrm>
              <a:off x="3886201" y="1221105"/>
              <a:ext cx="2225040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9" name="Rectangle 106"/>
            <p:cNvSpPr>
              <a:spLocks noChangeArrowheads="1"/>
            </p:cNvSpPr>
            <p:nvPr/>
          </p:nvSpPr>
          <p:spPr bwMode="auto">
            <a:xfrm>
              <a:off x="2314575" y="1223010"/>
              <a:ext cx="1533526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0" name="Rectangle 106"/>
            <p:cNvSpPr>
              <a:spLocks noChangeArrowheads="1"/>
            </p:cNvSpPr>
            <p:nvPr/>
          </p:nvSpPr>
          <p:spPr bwMode="auto">
            <a:xfrm>
              <a:off x="1183005" y="1224915"/>
              <a:ext cx="1120139" cy="457200"/>
            </a:xfrm>
            <a:prstGeom prst="rect">
              <a:avLst/>
            </a:prstGeom>
            <a:noFill/>
            <a:ln w="25400">
              <a:solidFill>
                <a:srgbClr val="FF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4541370" y="2241810"/>
            <a:ext cx="3236256" cy="303270"/>
            <a:chOff x="1188867" y="1905000"/>
            <a:chExt cx="6448424" cy="462915"/>
          </a:xfrm>
        </p:grpSpPr>
        <p:grpSp>
          <p:nvGrpSpPr>
            <p:cNvPr id="42" name="Group 125"/>
            <p:cNvGrpSpPr>
              <a:grpSpLocks/>
            </p:cNvGrpSpPr>
            <p:nvPr/>
          </p:nvGrpSpPr>
          <p:grpSpPr bwMode="auto">
            <a:xfrm>
              <a:off x="1225062" y="1983105"/>
              <a:ext cx="6400800" cy="304800"/>
              <a:chOff x="768" y="1104"/>
              <a:chExt cx="4032" cy="192"/>
            </a:xfrm>
          </p:grpSpPr>
          <p:sp>
            <p:nvSpPr>
              <p:cNvPr id="43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4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5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6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47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3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4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5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6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7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8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59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0" name="Oval 139" descr="Light downward diagonal"/>
              <p:cNvSpPr>
                <a:spLocks noChangeArrowheads="1"/>
              </p:cNvSpPr>
              <p:nvPr/>
            </p:nvSpPr>
            <p:spPr bwMode="auto">
              <a:xfrm>
                <a:off x="38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1" name="Oval 140" descr="Light downward diagonal"/>
              <p:cNvSpPr>
                <a:spLocks noChangeArrowheads="1"/>
              </p:cNvSpPr>
              <p:nvPr/>
            </p:nvSpPr>
            <p:spPr bwMode="auto">
              <a:xfrm>
                <a:off x="41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2" name="Oval 141" descr="Light downward diagonal"/>
              <p:cNvSpPr>
                <a:spLocks noChangeArrowheads="1"/>
              </p:cNvSpPr>
              <p:nvPr/>
            </p:nvSpPr>
            <p:spPr bwMode="auto">
              <a:xfrm>
                <a:off x="43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3" name="Oval 142" descr="Light downward diagonal"/>
              <p:cNvSpPr>
                <a:spLocks noChangeArrowheads="1"/>
              </p:cNvSpPr>
              <p:nvPr/>
            </p:nvSpPr>
            <p:spPr bwMode="auto">
              <a:xfrm>
                <a:off x="46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64" name="Group 63"/>
            <p:cNvGrpSpPr/>
            <p:nvPr/>
          </p:nvGrpSpPr>
          <p:grpSpPr>
            <a:xfrm>
              <a:off x="1188867" y="1905000"/>
              <a:ext cx="6448424" cy="462915"/>
              <a:chOff x="1183005" y="1219200"/>
              <a:chExt cx="6448424" cy="462915"/>
            </a:xfrm>
          </p:grpSpPr>
          <p:sp>
            <p:nvSpPr>
              <p:cNvPr id="65" name="Rectangle 106"/>
              <p:cNvSpPr>
                <a:spLocks noChangeArrowheads="1"/>
              </p:cNvSpPr>
              <p:nvPr/>
            </p:nvSpPr>
            <p:spPr bwMode="auto">
              <a:xfrm>
                <a:off x="6147434" y="1219200"/>
                <a:ext cx="1483995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6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7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8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69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4535806" y="4114800"/>
            <a:ext cx="2470275" cy="302022"/>
            <a:chOff x="1177780" y="3278505"/>
            <a:chExt cx="4922163" cy="461010"/>
          </a:xfrm>
        </p:grpSpPr>
        <p:grpSp>
          <p:nvGrpSpPr>
            <p:cNvPr id="171" name="Group 125"/>
            <p:cNvGrpSpPr>
              <a:grpSpLocks/>
            </p:cNvGrpSpPr>
            <p:nvPr/>
          </p:nvGrpSpPr>
          <p:grpSpPr bwMode="auto">
            <a:xfrm>
              <a:off x="1213975" y="3354705"/>
              <a:ext cx="4876800" cy="304800"/>
              <a:chOff x="768" y="1104"/>
              <a:chExt cx="3072" cy="192"/>
            </a:xfrm>
          </p:grpSpPr>
          <p:sp>
            <p:nvSpPr>
              <p:cNvPr id="172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3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4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5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6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7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8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79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0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1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2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3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84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189" name="Group 188"/>
            <p:cNvGrpSpPr/>
            <p:nvPr/>
          </p:nvGrpSpPr>
          <p:grpSpPr>
            <a:xfrm>
              <a:off x="1177780" y="3278505"/>
              <a:ext cx="4922163" cy="461010"/>
              <a:chOff x="1183005" y="1221105"/>
              <a:chExt cx="4928236" cy="461010"/>
            </a:xfrm>
          </p:grpSpPr>
          <p:sp>
            <p:nvSpPr>
              <p:cNvPr id="191" name="Rectangle 106"/>
              <p:cNvSpPr>
                <a:spLocks noChangeArrowheads="1"/>
              </p:cNvSpPr>
              <p:nvPr/>
            </p:nvSpPr>
            <p:spPr bwMode="auto">
              <a:xfrm>
                <a:off x="3886201" y="1221105"/>
                <a:ext cx="222504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2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1533526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3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4538748" y="5502090"/>
            <a:ext cx="2473322" cy="303270"/>
            <a:chOff x="1183642" y="4648200"/>
            <a:chExt cx="4928235" cy="462915"/>
          </a:xfrm>
        </p:grpSpPr>
        <p:grpSp>
          <p:nvGrpSpPr>
            <p:cNvPr id="195" name="Group 125"/>
            <p:cNvGrpSpPr>
              <a:grpSpLocks/>
            </p:cNvGrpSpPr>
            <p:nvPr/>
          </p:nvGrpSpPr>
          <p:grpSpPr bwMode="auto">
            <a:xfrm>
              <a:off x="1219837" y="4726305"/>
              <a:ext cx="4876800" cy="304800"/>
              <a:chOff x="768" y="1104"/>
              <a:chExt cx="3072" cy="192"/>
            </a:xfrm>
          </p:grpSpPr>
          <p:sp>
            <p:nvSpPr>
              <p:cNvPr id="196" name="Oval 126" descr="Light downward diagonal"/>
              <p:cNvSpPr>
                <a:spLocks noChangeArrowheads="1"/>
              </p:cNvSpPr>
              <p:nvPr/>
            </p:nvSpPr>
            <p:spPr bwMode="auto">
              <a:xfrm>
                <a:off x="7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7" name="Oval 127" descr="Light downward diagonal"/>
              <p:cNvSpPr>
                <a:spLocks noChangeArrowheads="1"/>
              </p:cNvSpPr>
              <p:nvPr/>
            </p:nvSpPr>
            <p:spPr bwMode="auto">
              <a:xfrm>
                <a:off x="10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8" name="Oval 128" descr="Light downward diagonal"/>
              <p:cNvSpPr>
                <a:spLocks noChangeArrowheads="1"/>
              </p:cNvSpPr>
              <p:nvPr/>
            </p:nvSpPr>
            <p:spPr bwMode="auto">
              <a:xfrm>
                <a:off x="12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99" name="Oval 129" descr="Light downward diagonal"/>
              <p:cNvSpPr>
                <a:spLocks noChangeArrowheads="1"/>
              </p:cNvSpPr>
              <p:nvPr/>
            </p:nvSpPr>
            <p:spPr bwMode="auto">
              <a:xfrm>
                <a:off x="14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0" name="Oval 130" descr="Light downward diagonal"/>
              <p:cNvSpPr>
                <a:spLocks noChangeArrowheads="1"/>
              </p:cNvSpPr>
              <p:nvPr/>
            </p:nvSpPr>
            <p:spPr bwMode="auto">
              <a:xfrm>
                <a:off x="17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1" name="Oval 131" descr="Light downward diagonal"/>
              <p:cNvSpPr>
                <a:spLocks noChangeArrowheads="1"/>
              </p:cNvSpPr>
              <p:nvPr/>
            </p:nvSpPr>
            <p:spPr bwMode="auto">
              <a:xfrm>
                <a:off x="19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2" name="Oval 132" descr="Light downward diagonal"/>
              <p:cNvSpPr>
                <a:spLocks noChangeArrowheads="1"/>
              </p:cNvSpPr>
              <p:nvPr/>
            </p:nvSpPr>
            <p:spPr bwMode="auto">
              <a:xfrm>
                <a:off x="22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3" name="Oval 133" descr="Light downward diagonal"/>
              <p:cNvSpPr>
                <a:spLocks noChangeArrowheads="1"/>
              </p:cNvSpPr>
              <p:nvPr/>
            </p:nvSpPr>
            <p:spPr bwMode="auto">
              <a:xfrm>
                <a:off x="24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4" name="Oval 134" descr="Light downward diagonal"/>
              <p:cNvSpPr>
                <a:spLocks noChangeArrowheads="1"/>
              </p:cNvSpPr>
              <p:nvPr/>
            </p:nvSpPr>
            <p:spPr bwMode="auto">
              <a:xfrm>
                <a:off x="268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5" name="Oval 135" descr="Light downward diagonal"/>
              <p:cNvSpPr>
                <a:spLocks noChangeArrowheads="1"/>
              </p:cNvSpPr>
              <p:nvPr/>
            </p:nvSpPr>
            <p:spPr bwMode="auto">
              <a:xfrm>
                <a:off x="292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6" name="Oval 136" descr="Light downward diagonal"/>
              <p:cNvSpPr>
                <a:spLocks noChangeArrowheads="1"/>
              </p:cNvSpPr>
              <p:nvPr/>
            </p:nvSpPr>
            <p:spPr bwMode="auto">
              <a:xfrm>
                <a:off x="316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7" name="Oval 137" descr="Light downward diagonal"/>
              <p:cNvSpPr>
                <a:spLocks noChangeArrowheads="1"/>
              </p:cNvSpPr>
              <p:nvPr/>
            </p:nvSpPr>
            <p:spPr bwMode="auto">
              <a:xfrm>
                <a:off x="340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08" name="Oval 138" descr="Light downward diagonal"/>
              <p:cNvSpPr>
                <a:spLocks noChangeArrowheads="1"/>
              </p:cNvSpPr>
              <p:nvPr/>
            </p:nvSpPr>
            <p:spPr bwMode="auto">
              <a:xfrm>
                <a:off x="3648" y="1104"/>
                <a:ext cx="192" cy="192"/>
              </a:xfrm>
              <a:prstGeom prst="ellipse">
                <a:avLst/>
              </a:prstGeom>
              <a:pattFill prst="ltDnDiag">
                <a:fgClr>
                  <a:srgbClr val="FF00FF"/>
                </a:fgClr>
                <a:bgClr>
                  <a:schemeClr val="bg1"/>
                </a:bgClr>
              </a:patt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grpSp>
          <p:nvGrpSpPr>
            <p:cNvPr id="213" name="Group 212"/>
            <p:cNvGrpSpPr/>
            <p:nvPr/>
          </p:nvGrpSpPr>
          <p:grpSpPr>
            <a:xfrm>
              <a:off x="1183642" y="4648200"/>
              <a:ext cx="4928235" cy="462915"/>
              <a:chOff x="1183005" y="1219200"/>
              <a:chExt cx="4928235" cy="462915"/>
            </a:xfrm>
          </p:grpSpPr>
          <p:sp>
            <p:nvSpPr>
              <p:cNvPr id="215" name="Rectangle 106"/>
              <p:cNvSpPr>
                <a:spLocks noChangeArrowheads="1"/>
              </p:cNvSpPr>
              <p:nvPr/>
            </p:nvSpPr>
            <p:spPr bwMode="auto">
              <a:xfrm>
                <a:off x="4242433" y="1221105"/>
                <a:ext cx="1868807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6" name="Rectangle 106"/>
              <p:cNvSpPr>
                <a:spLocks noChangeArrowheads="1"/>
              </p:cNvSpPr>
              <p:nvPr/>
            </p:nvSpPr>
            <p:spPr bwMode="auto">
              <a:xfrm>
                <a:off x="2314575" y="1223010"/>
                <a:ext cx="773432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7" name="Rectangle 106"/>
              <p:cNvSpPr>
                <a:spLocks noChangeArrowheads="1"/>
              </p:cNvSpPr>
              <p:nvPr/>
            </p:nvSpPr>
            <p:spPr bwMode="auto">
              <a:xfrm>
                <a:off x="1183005" y="1224915"/>
                <a:ext cx="1120139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218" name="Rectangle 106"/>
              <p:cNvSpPr>
                <a:spLocks noChangeArrowheads="1"/>
              </p:cNvSpPr>
              <p:nvPr/>
            </p:nvSpPr>
            <p:spPr bwMode="auto">
              <a:xfrm>
                <a:off x="3112623" y="1219200"/>
                <a:ext cx="1129810" cy="457200"/>
              </a:xfrm>
              <a:prstGeom prst="rect">
                <a:avLst/>
              </a:prstGeom>
              <a:noFill/>
              <a:ln w="25400">
                <a:solidFill>
                  <a:srgbClr val="FF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</p:grpSp>
      <p:sp>
        <p:nvSpPr>
          <p:cNvPr id="220" name="Oval 219"/>
          <p:cNvSpPr/>
          <p:nvPr/>
        </p:nvSpPr>
        <p:spPr bwMode="auto">
          <a:xfrm>
            <a:off x="7832212" y="1789093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7" name="Oval 126"/>
          <p:cNvSpPr/>
          <p:nvPr/>
        </p:nvSpPr>
        <p:spPr bwMode="auto">
          <a:xfrm>
            <a:off x="7799440" y="6382200"/>
            <a:ext cx="635307" cy="316024"/>
          </a:xfrm>
          <a:prstGeom prst="ellipse">
            <a:avLst/>
          </a:prstGeom>
          <a:noFill/>
          <a:ln w="25400" cap="flat" cmpd="sng" algn="ctr">
            <a:solidFill>
              <a:srgbClr val="FFFF00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7" name="AutoShape 38"/>
          <p:cNvSpPr>
            <a:spLocks noChangeArrowheads="1"/>
          </p:cNvSpPr>
          <p:nvPr/>
        </p:nvSpPr>
        <p:spPr bwMode="auto">
          <a:xfrm>
            <a:off x="757535" y="662042"/>
            <a:ext cx="2673749" cy="12191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Lets change the cost to include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the (# of parts)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.</a:t>
            </a:r>
          </a:p>
        </p:txBody>
      </p:sp>
      <p:grpSp>
        <p:nvGrpSpPr>
          <p:cNvPr id="168" name="Group 91"/>
          <p:cNvGrpSpPr>
            <a:grpSpLocks/>
          </p:cNvGrpSpPr>
          <p:nvPr/>
        </p:nvGrpSpPr>
        <p:grpSpPr bwMode="auto">
          <a:xfrm>
            <a:off x="76041" y="186110"/>
            <a:ext cx="575023" cy="1261690"/>
            <a:chOff x="2432" y="1328"/>
            <a:chExt cx="906" cy="2075"/>
          </a:xfrm>
        </p:grpSpPr>
        <p:sp>
          <p:nvSpPr>
            <p:cNvPr id="169" name="Freeform 92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2288 w 410"/>
                <a:gd name="T1" fmla="*/ 513 h 406"/>
                <a:gd name="T2" fmla="*/ 1848 w 410"/>
                <a:gd name="T3" fmla="*/ 182 h 406"/>
                <a:gd name="T4" fmla="*/ 1410 w 410"/>
                <a:gd name="T5" fmla="*/ 0 h 406"/>
                <a:gd name="T6" fmla="*/ 902 w 410"/>
                <a:gd name="T7" fmla="*/ 0 h 406"/>
                <a:gd name="T8" fmla="*/ 341 w 410"/>
                <a:gd name="T9" fmla="*/ 116 h 406"/>
                <a:gd name="T10" fmla="*/ 79 w 410"/>
                <a:gd name="T11" fmla="*/ 311 h 406"/>
                <a:gd name="T12" fmla="*/ 0 w 410"/>
                <a:gd name="T13" fmla="*/ 582 h 406"/>
                <a:gd name="T14" fmla="*/ 79 w 410"/>
                <a:gd name="T15" fmla="*/ 935 h 406"/>
                <a:gd name="T16" fmla="*/ 418 w 410"/>
                <a:gd name="T17" fmla="*/ 1342 h 406"/>
                <a:gd name="T18" fmla="*/ 1035 w 410"/>
                <a:gd name="T19" fmla="*/ 1602 h 406"/>
                <a:gd name="T20" fmla="*/ 1503 w 410"/>
                <a:gd name="T21" fmla="*/ 1738 h 406"/>
                <a:gd name="T22" fmla="*/ 1980 w 410"/>
                <a:gd name="T23" fmla="*/ 1784 h 406"/>
                <a:gd name="T24" fmla="*/ 2367 w 410"/>
                <a:gd name="T25" fmla="*/ 1720 h 406"/>
                <a:gd name="T26" fmla="*/ 2577 w 410"/>
                <a:gd name="T27" fmla="*/ 1602 h 406"/>
                <a:gd name="T28" fmla="*/ 2707 w 410"/>
                <a:gd name="T29" fmla="*/ 1342 h 406"/>
                <a:gd name="T30" fmla="*/ 2681 w 410"/>
                <a:gd name="T31" fmla="*/ 1021 h 406"/>
                <a:gd name="T32" fmla="*/ 2532 w 410"/>
                <a:gd name="T33" fmla="*/ 760 h 406"/>
                <a:gd name="T34" fmla="*/ 3404 w 410"/>
                <a:gd name="T35" fmla="*/ 513 h 406"/>
                <a:gd name="T36" fmla="*/ 3483 w 410"/>
                <a:gd name="T37" fmla="*/ 403 h 406"/>
                <a:gd name="T38" fmla="*/ 3404 w 410"/>
                <a:gd name="T39" fmla="*/ 354 h 406"/>
                <a:gd name="T40" fmla="*/ 2449 w 410"/>
                <a:gd name="T41" fmla="*/ 645 h 406"/>
                <a:gd name="T42" fmla="*/ 2288 w 410"/>
                <a:gd name="T43" fmla="*/ 51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5" name="Freeform 93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6" name="Freeform 94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2261 w 309"/>
                <a:gd name="T1" fmla="*/ 914 h 673"/>
                <a:gd name="T2" fmla="*/ 1997 w 309"/>
                <a:gd name="T3" fmla="*/ 372 h 673"/>
                <a:gd name="T4" fmla="*/ 1713 w 309"/>
                <a:gd name="T5" fmla="*/ 110 h 673"/>
                <a:gd name="T6" fmla="*/ 1061 w 309"/>
                <a:gd name="T7" fmla="*/ 0 h 673"/>
                <a:gd name="T8" fmla="*/ 417 w 309"/>
                <a:gd name="T9" fmla="*/ 45 h 673"/>
                <a:gd name="T10" fmla="*/ 125 w 309"/>
                <a:gd name="T11" fmla="*/ 328 h 673"/>
                <a:gd name="T12" fmla="*/ 165 w 309"/>
                <a:gd name="T13" fmla="*/ 671 h 673"/>
                <a:gd name="T14" fmla="*/ 339 w 309"/>
                <a:gd name="T15" fmla="*/ 1236 h 673"/>
                <a:gd name="T16" fmla="*/ 339 w 309"/>
                <a:gd name="T17" fmla="*/ 1733 h 673"/>
                <a:gd name="T18" fmla="*/ 125 w 309"/>
                <a:gd name="T19" fmla="*/ 2163 h 673"/>
                <a:gd name="T20" fmla="*/ 0 w 309"/>
                <a:gd name="T21" fmla="*/ 2409 h 673"/>
                <a:gd name="T22" fmla="*/ 79 w 309"/>
                <a:gd name="T23" fmla="*/ 2624 h 673"/>
                <a:gd name="T24" fmla="*/ 375 w 309"/>
                <a:gd name="T25" fmla="*/ 2737 h 673"/>
                <a:gd name="T26" fmla="*/ 779 w 309"/>
                <a:gd name="T27" fmla="*/ 2836 h 673"/>
                <a:gd name="T28" fmla="*/ 1140 w 309"/>
                <a:gd name="T29" fmla="*/ 2888 h 673"/>
                <a:gd name="T30" fmla="*/ 1636 w 309"/>
                <a:gd name="T31" fmla="*/ 2888 h 673"/>
                <a:gd name="T32" fmla="*/ 2180 w 309"/>
                <a:gd name="T33" fmla="*/ 2662 h 673"/>
                <a:gd name="T34" fmla="*/ 2601 w 309"/>
                <a:gd name="T35" fmla="*/ 2207 h 673"/>
                <a:gd name="T36" fmla="*/ 2568 w 309"/>
                <a:gd name="T37" fmla="*/ 1795 h 673"/>
                <a:gd name="T38" fmla="*/ 2309 w 309"/>
                <a:gd name="T39" fmla="*/ 1319 h 673"/>
                <a:gd name="T40" fmla="*/ 2261 w 309"/>
                <a:gd name="T41" fmla="*/ 914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7" name="Freeform 95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2093 w 235"/>
                <a:gd name="T1" fmla="*/ 62 h 973"/>
                <a:gd name="T2" fmla="*/ 1530 w 235"/>
                <a:gd name="T3" fmla="*/ 0 h 973"/>
                <a:gd name="T4" fmla="*/ 1189 w 235"/>
                <a:gd name="T5" fmla="*/ 62 h 973"/>
                <a:gd name="T6" fmla="*/ 1051 w 235"/>
                <a:gd name="T7" fmla="*/ 288 h 973"/>
                <a:gd name="T8" fmla="*/ 1189 w 235"/>
                <a:gd name="T9" fmla="*/ 1527 h 973"/>
                <a:gd name="T10" fmla="*/ 1189 w 235"/>
                <a:gd name="T11" fmla="*/ 1810 h 973"/>
                <a:gd name="T12" fmla="*/ 1006 w 235"/>
                <a:gd name="T13" fmla="*/ 2354 h 973"/>
                <a:gd name="T14" fmla="*/ 954 w 235"/>
                <a:gd name="T15" fmla="*/ 2981 h 973"/>
                <a:gd name="T16" fmla="*/ 1051 w 235"/>
                <a:gd name="T17" fmla="*/ 3292 h 973"/>
                <a:gd name="T18" fmla="*/ 954 w 235"/>
                <a:gd name="T19" fmla="*/ 3474 h 973"/>
                <a:gd name="T20" fmla="*/ 287 w 235"/>
                <a:gd name="T21" fmla="*/ 3744 h 973"/>
                <a:gd name="T22" fmla="*/ 0 w 235"/>
                <a:gd name="T23" fmla="*/ 4084 h 973"/>
                <a:gd name="T24" fmla="*/ 61 w 235"/>
                <a:gd name="T25" fmla="*/ 4187 h 973"/>
                <a:gd name="T26" fmla="*/ 566 w 235"/>
                <a:gd name="T27" fmla="*/ 4305 h 973"/>
                <a:gd name="T28" fmla="*/ 713 w 235"/>
                <a:gd name="T29" fmla="*/ 4260 h 973"/>
                <a:gd name="T30" fmla="*/ 758 w 235"/>
                <a:gd name="T31" fmla="*/ 4056 h 973"/>
                <a:gd name="T32" fmla="*/ 913 w 235"/>
                <a:gd name="T33" fmla="*/ 3774 h 973"/>
                <a:gd name="T34" fmla="*/ 1142 w 235"/>
                <a:gd name="T35" fmla="*/ 3636 h 973"/>
                <a:gd name="T36" fmla="*/ 1427 w 235"/>
                <a:gd name="T37" fmla="*/ 3545 h 973"/>
                <a:gd name="T38" fmla="*/ 1670 w 235"/>
                <a:gd name="T39" fmla="*/ 3430 h 973"/>
                <a:gd name="T40" fmla="*/ 1723 w 235"/>
                <a:gd name="T41" fmla="*/ 3338 h 973"/>
                <a:gd name="T42" fmla="*/ 1573 w 235"/>
                <a:gd name="T43" fmla="*/ 3231 h 973"/>
                <a:gd name="T44" fmla="*/ 1427 w 235"/>
                <a:gd name="T45" fmla="*/ 3162 h 973"/>
                <a:gd name="T46" fmla="*/ 1341 w 235"/>
                <a:gd name="T47" fmla="*/ 2892 h 973"/>
                <a:gd name="T48" fmla="*/ 1427 w 235"/>
                <a:gd name="T49" fmla="*/ 2323 h 973"/>
                <a:gd name="T50" fmla="*/ 1760 w 235"/>
                <a:gd name="T51" fmla="*/ 1680 h 973"/>
                <a:gd name="T52" fmla="*/ 2093 w 235"/>
                <a:gd name="T53" fmla="*/ 1170 h 973"/>
                <a:gd name="T54" fmla="*/ 2192 w 235"/>
                <a:gd name="T55" fmla="*/ 544 h 973"/>
                <a:gd name="T56" fmla="*/ 2093 w 235"/>
                <a:gd name="T57" fmla="*/ 62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8" name="Freeform 96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106 w 384"/>
                <a:gd name="T1" fmla="*/ 544 h 821"/>
                <a:gd name="T2" fmla="*/ 1011 w 384"/>
                <a:gd name="T3" fmla="*/ 177 h 821"/>
                <a:gd name="T4" fmla="*/ 621 w 384"/>
                <a:gd name="T5" fmla="*/ 0 h 821"/>
                <a:gd name="T6" fmla="*/ 5 w 384"/>
                <a:gd name="T7" fmla="*/ 5 h 821"/>
                <a:gd name="T8" fmla="*/ 0 w 384"/>
                <a:gd name="T9" fmla="*/ 177 h 821"/>
                <a:gd name="T10" fmla="*/ 5 w 384"/>
                <a:gd name="T11" fmla="*/ 521 h 821"/>
                <a:gd name="T12" fmla="*/ 345 w 384"/>
                <a:gd name="T13" fmla="*/ 1037 h 821"/>
                <a:gd name="T14" fmla="*/ 591 w 384"/>
                <a:gd name="T15" fmla="*/ 1421 h 821"/>
                <a:gd name="T16" fmla="*/ 833 w 384"/>
                <a:gd name="T17" fmla="*/ 1932 h 821"/>
                <a:gd name="T18" fmla="*/ 920 w 384"/>
                <a:gd name="T19" fmla="*/ 2380 h 821"/>
                <a:gd name="T20" fmla="*/ 920 w 384"/>
                <a:gd name="T21" fmla="*/ 2737 h 821"/>
                <a:gd name="T22" fmla="*/ 796 w 384"/>
                <a:gd name="T23" fmla="*/ 3017 h 821"/>
                <a:gd name="T24" fmla="*/ 666 w 384"/>
                <a:gd name="T25" fmla="*/ 3109 h 821"/>
                <a:gd name="T26" fmla="*/ 666 w 384"/>
                <a:gd name="T27" fmla="*/ 3192 h 821"/>
                <a:gd name="T28" fmla="*/ 833 w 384"/>
                <a:gd name="T29" fmla="*/ 3329 h 821"/>
                <a:gd name="T30" fmla="*/ 1150 w 384"/>
                <a:gd name="T31" fmla="*/ 3373 h 821"/>
                <a:gd name="T32" fmla="*/ 1637 w 384"/>
                <a:gd name="T33" fmla="*/ 3373 h 821"/>
                <a:gd name="T34" fmla="*/ 2527 w 384"/>
                <a:gd name="T35" fmla="*/ 3487 h 821"/>
                <a:gd name="T36" fmla="*/ 2788 w 384"/>
                <a:gd name="T37" fmla="*/ 3650 h 821"/>
                <a:gd name="T38" fmla="*/ 3201 w 384"/>
                <a:gd name="T39" fmla="*/ 3552 h 821"/>
                <a:gd name="T40" fmla="*/ 3367 w 384"/>
                <a:gd name="T41" fmla="*/ 3329 h 821"/>
                <a:gd name="T42" fmla="*/ 3201 w 384"/>
                <a:gd name="T43" fmla="*/ 3245 h 821"/>
                <a:gd name="T44" fmla="*/ 2432 w 384"/>
                <a:gd name="T45" fmla="*/ 3192 h 821"/>
                <a:gd name="T46" fmla="*/ 1591 w 384"/>
                <a:gd name="T47" fmla="*/ 3192 h 821"/>
                <a:gd name="T48" fmla="*/ 1234 w 384"/>
                <a:gd name="T49" fmla="*/ 3172 h 821"/>
                <a:gd name="T50" fmla="*/ 1150 w 384"/>
                <a:gd name="T51" fmla="*/ 3041 h 821"/>
                <a:gd name="T52" fmla="*/ 1234 w 384"/>
                <a:gd name="T53" fmla="*/ 2786 h 821"/>
                <a:gd name="T54" fmla="*/ 1289 w 384"/>
                <a:gd name="T55" fmla="*/ 2362 h 821"/>
                <a:gd name="T56" fmla="*/ 1197 w 384"/>
                <a:gd name="T57" fmla="*/ 1884 h 821"/>
                <a:gd name="T58" fmla="*/ 1057 w 384"/>
                <a:gd name="T59" fmla="*/ 1259 h 821"/>
                <a:gd name="T60" fmla="*/ 1106 w 384"/>
                <a:gd name="T61" fmla="*/ 720 h 821"/>
                <a:gd name="T62" fmla="*/ 1106 w 384"/>
                <a:gd name="T63" fmla="*/ 54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90" name="Freeform 97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2960 w 329"/>
                <a:gd name="T1" fmla="*/ 62 h 546"/>
                <a:gd name="T2" fmla="*/ 2633 w 329"/>
                <a:gd name="T3" fmla="*/ 0 h 546"/>
                <a:gd name="T4" fmla="*/ 1963 w 329"/>
                <a:gd name="T5" fmla="*/ 5 h 546"/>
                <a:gd name="T6" fmla="*/ 1350 w 329"/>
                <a:gd name="T7" fmla="*/ 242 h 546"/>
                <a:gd name="T8" fmla="*/ 495 w 329"/>
                <a:gd name="T9" fmla="*/ 708 h 546"/>
                <a:gd name="T10" fmla="*/ 55 w 329"/>
                <a:gd name="T11" fmla="*/ 1073 h 546"/>
                <a:gd name="T12" fmla="*/ 0 w 329"/>
                <a:gd name="T13" fmla="*/ 1211 h 546"/>
                <a:gd name="T14" fmla="*/ 231 w 329"/>
                <a:gd name="T15" fmla="*/ 1446 h 546"/>
                <a:gd name="T16" fmla="*/ 725 w 329"/>
                <a:gd name="T17" fmla="*/ 1564 h 546"/>
                <a:gd name="T18" fmla="*/ 1350 w 329"/>
                <a:gd name="T19" fmla="*/ 1691 h 546"/>
                <a:gd name="T20" fmla="*/ 1871 w 329"/>
                <a:gd name="T21" fmla="*/ 1751 h 546"/>
                <a:gd name="T22" fmla="*/ 2089 w 329"/>
                <a:gd name="T23" fmla="*/ 1865 h 546"/>
                <a:gd name="T24" fmla="*/ 1963 w 329"/>
                <a:gd name="T25" fmla="*/ 2021 h 546"/>
                <a:gd name="T26" fmla="*/ 1604 w 329"/>
                <a:gd name="T27" fmla="*/ 2196 h 546"/>
                <a:gd name="T28" fmla="*/ 1137 w 329"/>
                <a:gd name="T29" fmla="*/ 2220 h 546"/>
                <a:gd name="T30" fmla="*/ 821 w 329"/>
                <a:gd name="T31" fmla="*/ 2152 h 546"/>
                <a:gd name="T32" fmla="*/ 628 w 329"/>
                <a:gd name="T33" fmla="*/ 2220 h 546"/>
                <a:gd name="T34" fmla="*/ 678 w 329"/>
                <a:gd name="T35" fmla="*/ 2299 h 546"/>
                <a:gd name="T36" fmla="*/ 1054 w 329"/>
                <a:gd name="T37" fmla="*/ 2373 h 546"/>
                <a:gd name="T38" fmla="*/ 1604 w 329"/>
                <a:gd name="T39" fmla="*/ 2373 h 546"/>
                <a:gd name="T40" fmla="*/ 2089 w 329"/>
                <a:gd name="T41" fmla="*/ 2299 h 546"/>
                <a:gd name="T42" fmla="*/ 2377 w 329"/>
                <a:gd name="T43" fmla="*/ 2220 h 546"/>
                <a:gd name="T44" fmla="*/ 2546 w 329"/>
                <a:gd name="T45" fmla="*/ 2060 h 546"/>
                <a:gd name="T46" fmla="*/ 2633 w 329"/>
                <a:gd name="T47" fmla="*/ 1894 h 546"/>
                <a:gd name="T48" fmla="*/ 2427 w 329"/>
                <a:gd name="T49" fmla="*/ 1734 h 546"/>
                <a:gd name="T50" fmla="*/ 1871 w 329"/>
                <a:gd name="T51" fmla="*/ 1627 h 546"/>
                <a:gd name="T52" fmla="*/ 1226 w 329"/>
                <a:gd name="T53" fmla="*/ 1535 h 546"/>
                <a:gd name="T54" fmla="*/ 678 w 329"/>
                <a:gd name="T55" fmla="*/ 1381 h 546"/>
                <a:gd name="T56" fmla="*/ 544 w 329"/>
                <a:gd name="T57" fmla="*/ 1255 h 546"/>
                <a:gd name="T58" fmla="*/ 628 w 329"/>
                <a:gd name="T59" fmla="*/ 1007 h 546"/>
                <a:gd name="T60" fmla="*/ 1054 w 329"/>
                <a:gd name="T61" fmla="*/ 708 h 546"/>
                <a:gd name="T62" fmla="*/ 1550 w 329"/>
                <a:gd name="T63" fmla="*/ 528 h 546"/>
                <a:gd name="T64" fmla="*/ 2315 w 329"/>
                <a:gd name="T65" fmla="*/ 397 h 546"/>
                <a:gd name="T66" fmla="*/ 2960 w 329"/>
                <a:gd name="T67" fmla="*/ 328 h 546"/>
                <a:gd name="T68" fmla="*/ 2960 w 329"/>
                <a:gd name="T69" fmla="*/ 151 h 546"/>
                <a:gd name="T70" fmla="*/ 2960 w 329"/>
                <a:gd name="T71" fmla="*/ 62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255" name="Picture 5" descr="an02380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422808" y="365528"/>
            <a:ext cx="578192" cy="6250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7" name="Rectangle 106"/>
          <p:cNvSpPr>
            <a:spLocks noChangeArrowheads="1"/>
          </p:cNvSpPr>
          <p:nvPr/>
        </p:nvSpPr>
        <p:spPr bwMode="auto">
          <a:xfrm>
            <a:off x="7029915" y="838200"/>
            <a:ext cx="744769" cy="299526"/>
          </a:xfrm>
          <a:prstGeom prst="rect">
            <a:avLst/>
          </a:prstGeom>
          <a:noFill/>
          <a:ln w="25400">
            <a:solidFill>
              <a:srgbClr val="FF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5" name="Group 26"/>
          <p:cNvGrpSpPr>
            <a:grpSpLocks/>
          </p:cNvGrpSpPr>
          <p:nvPr/>
        </p:nvGrpSpPr>
        <p:grpSpPr bwMode="auto">
          <a:xfrm flipH="1">
            <a:off x="152400" y="5334000"/>
            <a:ext cx="645984" cy="1403217"/>
            <a:chOff x="2308" y="1513"/>
            <a:chExt cx="1162" cy="2570"/>
          </a:xfrm>
        </p:grpSpPr>
        <p:grpSp>
          <p:nvGrpSpPr>
            <p:cNvPr id="136" name="Group 27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4" name="Freeform 28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5" name="Freeform 29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6" name="Freeform 30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7" name="Freeform 31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8" name="Freeform 32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49" name="Freeform 33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37" name="Freeform 34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8" name="Freeform 35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9" name="Oval 36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0" name="Oval 37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1" name="Oval 38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Oval 39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Oval 40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0" name="AutoShape 58"/>
          <p:cNvSpPr>
            <a:spLocks noChangeArrowheads="1"/>
          </p:cNvSpPr>
          <p:nvPr/>
        </p:nvSpPr>
        <p:spPr bwMode="auto">
          <a:xfrm>
            <a:off x="762000" y="4776842"/>
            <a:ext cx="2647142" cy="1319158"/>
          </a:xfrm>
          <a:prstGeom prst="wedgeRoundRectCallout">
            <a:avLst>
              <a:gd name="adj1" fmla="val -54185"/>
              <a:gd name="adj2" fmla="val -4035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Problem!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New cost is global and nonlinear.</a:t>
            </a:r>
          </a:p>
        </p:txBody>
      </p:sp>
      <p:grpSp>
        <p:nvGrpSpPr>
          <p:cNvPr id="151" name="Group 150"/>
          <p:cNvGrpSpPr/>
          <p:nvPr/>
        </p:nvGrpSpPr>
        <p:grpSpPr>
          <a:xfrm>
            <a:off x="8280142" y="1676400"/>
            <a:ext cx="563523" cy="1325880"/>
            <a:chOff x="4622542" y="1341120"/>
            <a:chExt cx="563523" cy="1325880"/>
          </a:xfrm>
        </p:grpSpPr>
        <p:sp>
          <p:nvSpPr>
            <p:cNvPr id="152" name="Rectangle 151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9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3" name="Freeform 152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4" name="Rectangle 153"/>
          <p:cNvSpPr/>
          <p:nvPr/>
        </p:nvSpPr>
        <p:spPr>
          <a:xfrm rot="5400000">
            <a:off x="7845143" y="3559827"/>
            <a:ext cx="1919115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change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min</a:t>
            </a:r>
            <a:endParaRPr kumimoji="0" lang="en-CA" sz="2400" b="0" i="0" u="none" strike="noStrike" kern="120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55" name="Group 154"/>
          <p:cNvGrpSpPr/>
          <p:nvPr/>
        </p:nvGrpSpPr>
        <p:grpSpPr>
          <a:xfrm>
            <a:off x="8275677" y="4888680"/>
            <a:ext cx="563523" cy="1325880"/>
            <a:chOff x="4622542" y="1341120"/>
            <a:chExt cx="563523" cy="1325880"/>
          </a:xfrm>
        </p:grpSpPr>
        <p:sp>
          <p:nvSpPr>
            <p:cNvPr id="156" name="Rectangle 155"/>
            <p:cNvSpPr/>
            <p:nvPr/>
          </p:nvSpPr>
          <p:spPr>
            <a:xfrm rot="5400000">
              <a:off x="4368758" y="1748135"/>
              <a:ext cx="1172950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Diff = 7</a:t>
              </a:r>
              <a:endPara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58" name="Freeform 157"/>
            <p:cNvSpPr/>
            <p:nvPr/>
          </p:nvSpPr>
          <p:spPr bwMode="auto">
            <a:xfrm flipH="1">
              <a:off x="4622542" y="1341120"/>
              <a:ext cx="178057" cy="1325880"/>
            </a:xfrm>
            <a:custGeom>
              <a:avLst/>
              <a:gdLst>
                <a:gd name="connsiteX0" fmla="*/ 584646 w 584646"/>
                <a:gd name="connsiteY0" fmla="*/ 0 h 1346200"/>
                <a:gd name="connsiteX1" fmla="*/ 446 w 584646"/>
                <a:gd name="connsiteY1" fmla="*/ 792480 h 1346200"/>
                <a:gd name="connsiteX2" fmla="*/ 508446 w 584646"/>
                <a:gd name="connsiteY2" fmla="*/ 1346200 h 1346200"/>
                <a:gd name="connsiteX0" fmla="*/ 539017 w 539017"/>
                <a:gd name="connsiteY0" fmla="*/ 0 h 1346200"/>
                <a:gd name="connsiteX1" fmla="*/ 537 w 539017"/>
                <a:gd name="connsiteY1" fmla="*/ 621030 h 1346200"/>
                <a:gd name="connsiteX2" fmla="*/ 462817 w 539017"/>
                <a:gd name="connsiteY2" fmla="*/ 1346200 h 1346200"/>
                <a:gd name="connsiteX0" fmla="*/ 516216 w 516216"/>
                <a:gd name="connsiteY0" fmla="*/ 0 h 1346200"/>
                <a:gd name="connsiteX1" fmla="*/ 596 w 516216"/>
                <a:gd name="connsiteY1" fmla="*/ 689610 h 1346200"/>
                <a:gd name="connsiteX2" fmla="*/ 440016 w 516216"/>
                <a:gd name="connsiteY2" fmla="*/ 1346200 h 1346200"/>
                <a:gd name="connsiteX0" fmla="*/ 518465 w 518465"/>
                <a:gd name="connsiteY0" fmla="*/ 0 h 1346200"/>
                <a:gd name="connsiteX1" fmla="*/ 2845 w 518465"/>
                <a:gd name="connsiteY1" fmla="*/ 689610 h 1346200"/>
                <a:gd name="connsiteX2" fmla="*/ 442265 w 518465"/>
                <a:gd name="connsiteY2" fmla="*/ 1346200 h 134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465" h="1346200">
                  <a:moveTo>
                    <a:pt x="518465" y="0"/>
                  </a:moveTo>
                  <a:cubicBezTo>
                    <a:pt x="232715" y="284056"/>
                    <a:pt x="32690" y="459528"/>
                    <a:pt x="2845" y="689610"/>
                  </a:cubicBezTo>
                  <a:cubicBezTo>
                    <a:pt x="-27000" y="919692"/>
                    <a:pt x="181915" y="1181523"/>
                    <a:pt x="442265" y="1346200"/>
                  </a:cubicBezTo>
                </a:path>
              </a:pathLst>
            </a:cu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triangl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159" name="AutoShape 58"/>
          <p:cNvSpPr>
            <a:spLocks noChangeArrowheads="1"/>
          </p:cNvSpPr>
          <p:nvPr/>
        </p:nvSpPr>
        <p:spPr bwMode="auto">
          <a:xfrm>
            <a:off x="842664" y="3481442"/>
            <a:ext cx="2662536" cy="1219200"/>
          </a:xfrm>
          <a:prstGeom prst="wedgeRoundRectCallout">
            <a:avLst>
              <a:gd name="adj1" fmla="val -56840"/>
              <a:gd name="adj2" fmla="val 44138"/>
              <a:gd name="adj3" fmla="val 16667"/>
            </a:avLst>
          </a:prstGeom>
          <a:noFill/>
          <a:ln w="381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By recursive magic,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take the one with smaller cost.</a:t>
            </a:r>
          </a:p>
        </p:txBody>
      </p:sp>
      <p:sp>
        <p:nvSpPr>
          <p:cNvPr id="133" name="Rectangle 6"/>
          <p:cNvSpPr>
            <a:spLocks noChangeArrowheads="1"/>
          </p:cNvSpPr>
          <p:nvPr/>
        </p:nvSpPr>
        <p:spPr bwMode="auto">
          <a:xfrm>
            <a:off x="3657600" y="1143000"/>
            <a:ext cx="403860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+  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34" name="Rectangle 6"/>
          <p:cNvSpPr>
            <a:spLocks noChangeArrowheads="1"/>
          </p:cNvSpPr>
          <p:nvPr/>
        </p:nvSpPr>
        <p:spPr bwMode="auto">
          <a:xfrm>
            <a:off x="3744887" y="2514600"/>
            <a:ext cx="471331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</a:t>
            </a: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+    10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5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</a:p>
        </p:txBody>
      </p:sp>
      <p:sp>
        <p:nvSpPr>
          <p:cNvPr id="160" name="Rectangle 6"/>
          <p:cNvSpPr>
            <a:spLocks noChangeArrowheads="1"/>
          </p:cNvSpPr>
          <p:nvPr/>
        </p:nvSpPr>
        <p:spPr bwMode="auto">
          <a:xfrm>
            <a:off x="3733800" y="4375937"/>
            <a:ext cx="46482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   40   +       60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3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61" name="Rectangle 6"/>
          <p:cNvSpPr>
            <a:spLocks noChangeArrowheads="1"/>
          </p:cNvSpPr>
          <p:nvPr/>
        </p:nvSpPr>
        <p:spPr bwMode="auto">
          <a:xfrm>
            <a:off x="3739662" y="5747537"/>
            <a:ext cx="47185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   8  +20+ 30  +    42       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(# parts)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4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</a:t>
            </a:r>
            <a:r>
              <a: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  =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+ cost</a:t>
            </a:r>
            <a:r>
              <a:rPr kumimoji="0" lang="en-US" altLang="en-US" sz="2000" b="0" i="0" u="none" strike="noStrike" kern="1200" cap="none" spc="0" normalizeH="0" baseline="-25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                   </a:t>
            </a:r>
          </a:p>
        </p:txBody>
      </p:sp>
      <p:sp>
        <p:nvSpPr>
          <p:cNvPr id="162" name="Rectangle 6"/>
          <p:cNvSpPr>
            <a:spLocks noChangeArrowheads="1"/>
          </p:cNvSpPr>
          <p:nvPr/>
        </p:nvSpPr>
        <p:spPr bwMode="auto">
          <a:xfrm>
            <a:off x="7625225" y="1125855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16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134 </a:t>
            </a:r>
          </a:p>
        </p:txBody>
      </p:sp>
      <p:sp>
        <p:nvSpPr>
          <p:cNvPr id="163" name="Rectangle 6"/>
          <p:cNvSpPr>
            <a:spLocks noChangeArrowheads="1"/>
          </p:cNvSpPr>
          <p:nvPr/>
        </p:nvSpPr>
        <p:spPr bwMode="auto">
          <a:xfrm>
            <a:off x="7637145" y="250096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25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135 </a:t>
            </a:r>
          </a:p>
        </p:txBody>
      </p:sp>
      <p:sp>
        <p:nvSpPr>
          <p:cNvPr id="164" name="Rectangle 6"/>
          <p:cNvSpPr>
            <a:spLocks noChangeArrowheads="1"/>
          </p:cNvSpPr>
          <p:nvPr/>
        </p:nvSpPr>
        <p:spPr bwMode="auto">
          <a:xfrm>
            <a:off x="7625225" y="4299737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  9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117 </a:t>
            </a:r>
          </a:p>
        </p:txBody>
      </p:sp>
      <p:sp>
        <p:nvSpPr>
          <p:cNvPr id="165" name="Rectangle 6"/>
          <p:cNvSpPr>
            <a:spLocks noChangeArrowheads="1"/>
          </p:cNvSpPr>
          <p:nvPr/>
        </p:nvSpPr>
        <p:spPr bwMode="auto">
          <a:xfrm>
            <a:off x="7616912" y="5735244"/>
            <a:ext cx="98537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100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  16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= 116 </a:t>
            </a:r>
          </a:p>
        </p:txBody>
      </p:sp>
      <p:sp>
        <p:nvSpPr>
          <p:cNvPr id="166" name="AutoShape 38"/>
          <p:cNvSpPr>
            <a:spLocks noChangeArrowheads="1"/>
          </p:cNvSpPr>
          <p:nvPr/>
        </p:nvSpPr>
        <p:spPr bwMode="auto">
          <a:xfrm>
            <a:off x="762001" y="1881242"/>
            <a:ext cx="2644530" cy="1523999"/>
          </a:xfrm>
          <a:prstGeom prst="wedgeRoundRectCallout">
            <a:avLst>
              <a:gd name="adj1" fmla="val -59440"/>
              <a:gd name="adj2" fmla="val -20500"/>
              <a:gd name="adj3" fmla="val 16667"/>
            </a:avLst>
          </a:prstGeom>
          <a:noFill/>
          <a:ln w="381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0" tIns="0" rIns="0" b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This mean DP fails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Because my friend’s solution is not right for my instance!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3655696" y="2663190"/>
            <a:ext cx="779144" cy="2988945"/>
            <a:chOff x="3655696" y="2663190"/>
            <a:chExt cx="779144" cy="2988945"/>
          </a:xfrm>
        </p:grpSpPr>
        <p:sp>
          <p:nvSpPr>
            <p:cNvPr id="167" name="Freeform 166"/>
            <p:cNvSpPr/>
            <p:nvPr/>
          </p:nvSpPr>
          <p:spPr bwMode="auto">
            <a:xfrm>
              <a:off x="3953969" y="2663190"/>
              <a:ext cx="480871" cy="29889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0871" h="2988945">
                  <a:moveTo>
                    <a:pt x="389431" y="2988945"/>
                  </a:moveTo>
                  <a:cubicBezTo>
                    <a:pt x="187501" y="2537936"/>
                    <a:pt x="-14429" y="2086927"/>
                    <a:pt x="811" y="1588770"/>
                  </a:cubicBezTo>
                  <a:cubicBezTo>
                    <a:pt x="16051" y="1090612"/>
                    <a:pt x="248461" y="545306"/>
                    <a:pt x="480871" y="0"/>
                  </a:cubicBez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09" name="Freeform 208"/>
            <p:cNvSpPr/>
            <p:nvPr/>
          </p:nvSpPr>
          <p:spPr bwMode="auto">
            <a:xfrm>
              <a:off x="3655696" y="4232912"/>
              <a:ext cx="628650" cy="171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  <a:gd name="connsiteX0" fmla="*/ 0 w 91440"/>
                <a:gd name="connsiteY0" fmla="*/ 2988945 h 2988945"/>
                <a:gd name="connsiteX1" fmla="*/ 91440 w 91440"/>
                <a:gd name="connsiteY1" fmla="*/ 0 h 2988945"/>
                <a:gd name="connsiteX0" fmla="*/ 0 w 765810"/>
                <a:gd name="connsiteY0" fmla="*/ 1348740 h 1348740"/>
                <a:gd name="connsiteX1" fmla="*/ 765810 w 765810"/>
                <a:gd name="connsiteY1" fmla="*/ 0 h 1348740"/>
                <a:gd name="connsiteX0" fmla="*/ 0 w 377190"/>
                <a:gd name="connsiteY0" fmla="*/ 0 h 17145"/>
                <a:gd name="connsiteX1" fmla="*/ 377190 w 377190"/>
                <a:gd name="connsiteY1" fmla="*/ 17145 h 17145"/>
                <a:gd name="connsiteX0" fmla="*/ 0 w 542925"/>
                <a:gd name="connsiteY0" fmla="*/ 51435 h 51435"/>
                <a:gd name="connsiteX1" fmla="*/ 542925 w 542925"/>
                <a:gd name="connsiteY1" fmla="*/ 0 h 51435"/>
                <a:gd name="connsiteX0" fmla="*/ 0 w 628650"/>
                <a:gd name="connsiteY0" fmla="*/ 0 h 17145"/>
                <a:gd name="connsiteX1" fmla="*/ 628650 w 628650"/>
                <a:gd name="connsiteY1" fmla="*/ 17145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650" h="17145">
                  <a:moveTo>
                    <a:pt x="0" y="0"/>
                  </a:moveTo>
                  <a:lnTo>
                    <a:pt x="628650" y="17145"/>
                  </a:ln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10" name="Freeform 209"/>
            <p:cNvSpPr/>
            <p:nvPr/>
          </p:nvSpPr>
          <p:spPr bwMode="auto">
            <a:xfrm>
              <a:off x="3663315" y="4114800"/>
              <a:ext cx="628650" cy="17145"/>
            </a:xfrm>
            <a:custGeom>
              <a:avLst/>
              <a:gdLst>
                <a:gd name="connsiteX0" fmla="*/ 389431 w 480871"/>
                <a:gd name="connsiteY0" fmla="*/ 2988945 h 2988945"/>
                <a:gd name="connsiteX1" fmla="*/ 811 w 480871"/>
                <a:gd name="connsiteY1" fmla="*/ 1588770 h 2988945"/>
                <a:gd name="connsiteX2" fmla="*/ 480871 w 480871"/>
                <a:gd name="connsiteY2" fmla="*/ 0 h 2988945"/>
                <a:gd name="connsiteX0" fmla="*/ 0 w 91440"/>
                <a:gd name="connsiteY0" fmla="*/ 2988945 h 2988945"/>
                <a:gd name="connsiteX1" fmla="*/ 91440 w 91440"/>
                <a:gd name="connsiteY1" fmla="*/ 0 h 2988945"/>
                <a:gd name="connsiteX0" fmla="*/ 0 w 765810"/>
                <a:gd name="connsiteY0" fmla="*/ 1348740 h 1348740"/>
                <a:gd name="connsiteX1" fmla="*/ 765810 w 765810"/>
                <a:gd name="connsiteY1" fmla="*/ 0 h 1348740"/>
                <a:gd name="connsiteX0" fmla="*/ 0 w 377190"/>
                <a:gd name="connsiteY0" fmla="*/ 0 h 17145"/>
                <a:gd name="connsiteX1" fmla="*/ 377190 w 377190"/>
                <a:gd name="connsiteY1" fmla="*/ 17145 h 17145"/>
                <a:gd name="connsiteX0" fmla="*/ 0 w 542925"/>
                <a:gd name="connsiteY0" fmla="*/ 51435 h 51435"/>
                <a:gd name="connsiteX1" fmla="*/ 542925 w 542925"/>
                <a:gd name="connsiteY1" fmla="*/ 0 h 51435"/>
                <a:gd name="connsiteX0" fmla="*/ 0 w 628650"/>
                <a:gd name="connsiteY0" fmla="*/ 0 h 17145"/>
                <a:gd name="connsiteX1" fmla="*/ 628650 w 628650"/>
                <a:gd name="connsiteY1" fmla="*/ 17145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650" h="17145">
                  <a:moveTo>
                    <a:pt x="0" y="0"/>
                  </a:moveTo>
                  <a:lnTo>
                    <a:pt x="628650" y="17145"/>
                  </a:lnTo>
                </a:path>
              </a:pathLst>
            </a:custGeom>
            <a:noFill/>
            <a:ln w="539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0478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6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6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3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6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" grpId="0" animBg="1"/>
      <p:bldP spid="127" grpId="0" animBg="1"/>
      <p:bldP spid="157" grpId="0" animBg="1"/>
      <p:bldP spid="150" grpId="0" animBg="1"/>
      <p:bldP spid="154" grpId="0"/>
      <p:bldP spid="159" grpId="0" animBg="1"/>
      <p:bldP spid="166" grpId="0" animBg="1"/>
    </p:bldLst>
  </p:timing>
</p:sld>
</file>

<file path=ppt/slides/slide3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002" name="Rectangle 2"/>
          <p:cNvSpPr>
            <a:spLocks noChangeArrowheads="1"/>
          </p:cNvSpPr>
          <p:nvPr/>
        </p:nvSpPr>
        <p:spPr bwMode="auto">
          <a:xfrm>
            <a:off x="877888" y="354013"/>
            <a:ext cx="78851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Designing Recursive Back Tracking Algorithm</a:t>
            </a:r>
          </a:p>
        </p:txBody>
      </p:sp>
      <p:sp>
        <p:nvSpPr>
          <p:cNvPr id="1739779" name="Text Box 3"/>
          <p:cNvSpPr txBox="1">
            <a:spLocks noChangeArrowheads="1"/>
          </p:cNvSpPr>
          <p:nvPr/>
        </p:nvSpPr>
        <p:spPr bwMode="auto">
          <a:xfrm>
            <a:off x="-12700" y="979488"/>
            <a:ext cx="8301038" cy="5470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are instances, solutions, and costs? </a:t>
            </a:r>
          </a:p>
          <a:p>
            <a:pPr marL="0" marR="0" lvl="0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question do you ask the little bird?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 bird answer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itchFamily="18" charset="2"/>
              </a:rPr>
              <a:t>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[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do your give your friend?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Assume he gives you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for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 you produce an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for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bird’s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and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friend’s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 </a:t>
            </a:r>
          </a:p>
          <a:p>
            <a:pPr marL="914400" marR="0" lvl="2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 you determine the cost of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bird’s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and 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cost of the friend’s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optSubSol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 </a:t>
            </a:r>
          </a:p>
          <a:p>
            <a:pPr marL="457200" marR="0" lvl="1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 all bird’s answers and take best of best.</a:t>
            </a:r>
          </a:p>
          <a:p>
            <a:pPr marL="1371600" marR="0" lvl="3" indent="0" algn="l" defTabSz="914400" rtl="0" eaLnBrk="1" fontAlgn="base" latinLnBrk="0" hangingPunct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4004" name="Text Box 4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397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3977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3977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3977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3977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3977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3977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3977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39779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39779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39779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39779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739779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026" name="Rectangle 2"/>
          <p:cNvSpPr>
            <a:spLocks noChangeArrowheads="1"/>
          </p:cNvSpPr>
          <p:nvPr/>
        </p:nvSpPr>
        <p:spPr bwMode="auto">
          <a:xfrm>
            <a:off x="1743075" y="76200"/>
            <a:ext cx="61118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Back Tracking Algorithm</a:t>
            </a:r>
          </a:p>
        </p:txBody>
      </p:sp>
      <p:sp>
        <p:nvSpPr>
          <p:cNvPr id="385027" name="AutoShape 3"/>
          <p:cNvSpPr>
            <a:spLocks noChangeArrowheads="1"/>
          </p:cNvSpPr>
          <p:nvPr/>
        </p:nvSpPr>
        <p:spPr bwMode="auto">
          <a:xfrm>
            <a:off x="3810000" y="620713"/>
            <a:ext cx="381000" cy="457200"/>
          </a:xfrm>
          <a:prstGeom prst="downArrow">
            <a:avLst>
              <a:gd name="adj1" fmla="val 50000"/>
              <a:gd name="adj2" fmla="val 30000"/>
            </a:avLst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eaVert"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85028" name="Text Box 4"/>
          <p:cNvSpPr txBox="1">
            <a:spLocks noChangeArrowheads="1"/>
          </p:cNvSpPr>
          <p:nvPr/>
        </p:nvSpPr>
        <p:spPr bwMode="auto">
          <a:xfrm>
            <a:off x="1752600" y="914400"/>
            <a:ext cx="5803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 Programming Algorithm</a:t>
            </a:r>
          </a:p>
        </p:txBody>
      </p:sp>
      <p:sp>
        <p:nvSpPr>
          <p:cNvPr id="1740805" name="Text Box 5"/>
          <p:cNvSpPr txBox="1">
            <a:spLocks noChangeArrowheads="1"/>
          </p:cNvSpPr>
          <p:nvPr/>
        </p:nvSpPr>
        <p:spPr bwMode="auto">
          <a:xfrm>
            <a:off x="0" y="1447800"/>
            <a:ext cx="8890000" cy="4965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Given an instance </a:t>
            </a:r>
            <a:r>
              <a:rPr kumimoji="0" lang="en-US" altLang="en-US" sz="3200" b="0" i="1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Imagine running the recursive alg on it.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Determine the complete set of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ever given to you, your friends, their friends, …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Build a table indexed by these </a:t>
            </a: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Fill in the table in order so that nobody waits. 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cost of its optimal solution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advice given by the bird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Run the recursive algorithm with bird’s advice to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find the solution to your instance.</a:t>
            </a:r>
          </a:p>
        </p:txBody>
      </p:sp>
      <p:sp>
        <p:nvSpPr>
          <p:cNvPr id="385030" name="Text Box 6"/>
          <p:cNvSpPr txBox="1">
            <a:spLocks noChangeArrowheads="1"/>
          </p:cNvSpPr>
          <p:nvPr/>
        </p:nvSpPr>
        <p:spPr bwMode="auto">
          <a:xfrm>
            <a:off x="228600" y="-46038"/>
            <a:ext cx="1427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Review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08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080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080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080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080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080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4080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4080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4080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Optimization Problems</a:t>
            </a:r>
          </a:p>
        </p:txBody>
      </p:sp>
      <p:sp>
        <p:nvSpPr>
          <p:cNvPr id="1741827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228600" y="685800"/>
            <a:ext cx="8686800" cy="57150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/>
              <a:t>Don’t mix up the following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an instance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are the objects in an instance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a solution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are the objects in a solution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is the cost of a solution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Greedy algorithm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algorithm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Prover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Fairy God Mother do &amp; know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Recursive Backtracking / Dynamic Programming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algorithm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little bird do &amp; know</a:t>
            </a:r>
          </a:p>
          <a:p>
            <a:pPr lvl="1" eaLnBrk="1" hangingPunct="1">
              <a:lnSpc>
                <a:spcPct val="90000"/>
              </a:lnSpc>
            </a:pPr>
            <a:r>
              <a:rPr lang="en-US" altLang="en-US"/>
              <a:t>What does the friend do &amp; know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18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18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18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418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18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74182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4182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41827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41827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4182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4182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74182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74182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741827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707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2851" name="Text Box 3"/>
          <p:cNvSpPr txBox="1">
            <a:spLocks noChangeArrowheads="1"/>
          </p:cNvSpPr>
          <p:nvPr/>
        </p:nvSpPr>
        <p:spPr bwMode="auto">
          <a:xfrm>
            <a:off x="228600" y="2039938"/>
            <a:ext cx="8458200" cy="2227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Yes, the code has a basic structure that you should learn.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don’t copy other code verbatim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say if(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=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  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(i.e. Longest Common Subsequence)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when our problem does not have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endParaRPr kumimoji="0" lang="en-US" altLang="en-US" sz="28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87076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7077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7081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2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3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4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5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6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7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87078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7079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7080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28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428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285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809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3875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458200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looping over the sub-instances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 clear what the set of sub-instances are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currently being solved,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i.e. which instance is cost(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)?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If you know that the set of sub-instances are the prefixes of the input, i.e. &lt;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…,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</a:t>
            </a:r>
            <a:r>
              <a:rPr kumimoji="0" lang="en-US" altLang="en-US" sz="2800" b="0" i="1" u="none" strike="noStrike" kern="1200" cap="none" spc="0" normalizeH="0" baseline="-2500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&gt;,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then don’t have a two dimensional table.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Table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[1..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,1..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].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loop over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loop over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if 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never gets mentioned again.</a:t>
            </a:r>
          </a:p>
        </p:txBody>
      </p:sp>
      <p:grpSp>
        <p:nvGrpSpPr>
          <p:cNvPr id="388100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8101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8105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06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07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08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09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10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11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88102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8103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8104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3875">
                                            <p:txEl>
                                              <p:charRg st="0" end="3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3875">
                                            <p:txEl>
                                              <p:charRg st="36" end="7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3875">
                                            <p:txEl>
                                              <p:charRg st="79" end="15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3875">
                                            <p:txEl>
                                              <p:charRg st="150" end="30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43875">
                                            <p:txEl>
                                              <p:charRg st="303" end="37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4899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915400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trying all bird answers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 clear what the set of bird answers are,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is currently being tried,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&amp; what it says about the solution being looked for.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getting help from your friend,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 clear what the sub-instance is that you are giving him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 you use the current instance and the bird' s answer to form his sub-instance?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simply say cost(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-1,</a:t>
            </a:r>
            <a:r>
              <a:rPr kumimoji="0" lang="en-US" altLang="en-US" sz="28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</a:t>
            </a: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-1)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89124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89125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89129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0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1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2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3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4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35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89126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89127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89128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4899">
                                            <p:txEl>
                                              <p:charRg st="0" end="3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4899">
                                            <p:txEl>
                                              <p:charRg st="31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4899">
                                            <p:txEl>
                                              <p:charRg st="74" end="10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44899">
                                            <p:txEl>
                                              <p:charRg st="106" end="15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44899">
                                            <p:txEl>
                                              <p:charRg st="158" end="19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44899">
                                            <p:txEl>
                                              <p:charRg st="194" end="25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4899">
                                            <p:txEl>
                                              <p:charRg st="251" end="33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44899">
                                            <p:txEl>
                                              <p:charRg st="333" end="36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014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 sz="4000"/>
              <a:t>Dynamic Programming</a:t>
            </a:r>
            <a:br>
              <a:rPr lang="en-US" altLang="en-US" sz="4000"/>
            </a:br>
            <a:r>
              <a:rPr lang="en-US" altLang="en-US" sz="4000"/>
              <a:t>Don’ts </a:t>
            </a:r>
          </a:p>
        </p:txBody>
      </p:sp>
      <p:sp>
        <p:nvSpPr>
          <p:cNvPr id="1745923" name="Text Box 3"/>
          <p:cNvSpPr txBox="1">
            <a:spLocks noChangeArrowheads="1"/>
          </p:cNvSpPr>
          <p:nvPr/>
        </p:nvSpPr>
        <p:spPr bwMode="auto">
          <a:xfrm>
            <a:off x="228600" y="2017713"/>
            <a:ext cx="8915400" cy="3935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Think about what the base cases should be.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Don’t make an instance a base cases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if they can be solved using the general method.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% is used to start a comment. </a:t>
            </a:r>
            <a:b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Don’t put it in front of code.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endParaRPr kumimoji="0" lang="en-US" alt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90148" name="Group 5"/>
          <p:cNvGrpSpPr>
            <a:grpSpLocks/>
          </p:cNvGrpSpPr>
          <p:nvPr/>
        </p:nvGrpSpPr>
        <p:grpSpPr bwMode="auto">
          <a:xfrm>
            <a:off x="7489825" y="228600"/>
            <a:ext cx="739775" cy="1524000"/>
            <a:chOff x="2593" y="768"/>
            <a:chExt cx="849" cy="1475"/>
          </a:xfrm>
        </p:grpSpPr>
        <p:grpSp>
          <p:nvGrpSpPr>
            <p:cNvPr id="390149" name="Group 6"/>
            <p:cNvGrpSpPr>
              <a:grpSpLocks/>
            </p:cNvGrpSpPr>
            <p:nvPr/>
          </p:nvGrpSpPr>
          <p:grpSpPr bwMode="auto">
            <a:xfrm>
              <a:off x="2593" y="1179"/>
              <a:ext cx="849" cy="1064"/>
              <a:chOff x="2593" y="1179"/>
              <a:chExt cx="849" cy="1064"/>
            </a:xfrm>
          </p:grpSpPr>
          <p:sp>
            <p:nvSpPr>
              <p:cNvPr id="390153" name="Freeform 7"/>
              <p:cNvSpPr>
                <a:spLocks/>
              </p:cNvSpPr>
              <p:nvPr/>
            </p:nvSpPr>
            <p:spPr bwMode="auto">
              <a:xfrm>
                <a:off x="3035" y="1179"/>
                <a:ext cx="302" cy="308"/>
              </a:xfrm>
              <a:custGeom>
                <a:avLst/>
                <a:gdLst>
                  <a:gd name="T0" fmla="*/ 220 w 302"/>
                  <a:gd name="T1" fmla="*/ 225 h 308"/>
                  <a:gd name="T2" fmla="*/ 220 w 302"/>
                  <a:gd name="T3" fmla="*/ 197 h 308"/>
                  <a:gd name="T4" fmla="*/ 216 w 302"/>
                  <a:gd name="T5" fmla="*/ 159 h 308"/>
                  <a:gd name="T6" fmla="*/ 208 w 302"/>
                  <a:gd name="T7" fmla="*/ 135 h 308"/>
                  <a:gd name="T8" fmla="*/ 198 w 302"/>
                  <a:gd name="T9" fmla="*/ 116 h 308"/>
                  <a:gd name="T10" fmla="*/ 181 w 302"/>
                  <a:gd name="T11" fmla="*/ 93 h 308"/>
                  <a:gd name="T12" fmla="*/ 193 w 302"/>
                  <a:gd name="T13" fmla="*/ 80 h 308"/>
                  <a:gd name="T14" fmla="*/ 199 w 302"/>
                  <a:gd name="T15" fmla="*/ 60 h 308"/>
                  <a:gd name="T16" fmla="*/ 196 w 302"/>
                  <a:gd name="T17" fmla="*/ 38 h 308"/>
                  <a:gd name="T18" fmla="*/ 184 w 302"/>
                  <a:gd name="T19" fmla="*/ 18 h 308"/>
                  <a:gd name="T20" fmla="*/ 163 w 302"/>
                  <a:gd name="T21" fmla="*/ 5 h 308"/>
                  <a:gd name="T22" fmla="*/ 142 w 302"/>
                  <a:gd name="T23" fmla="*/ 0 h 308"/>
                  <a:gd name="T24" fmla="*/ 136 w 302"/>
                  <a:gd name="T25" fmla="*/ 9 h 308"/>
                  <a:gd name="T26" fmla="*/ 148 w 302"/>
                  <a:gd name="T27" fmla="*/ 15 h 308"/>
                  <a:gd name="T28" fmla="*/ 160 w 302"/>
                  <a:gd name="T29" fmla="*/ 23 h 308"/>
                  <a:gd name="T30" fmla="*/ 172 w 302"/>
                  <a:gd name="T31" fmla="*/ 39 h 308"/>
                  <a:gd name="T32" fmla="*/ 171 w 302"/>
                  <a:gd name="T33" fmla="*/ 57 h 308"/>
                  <a:gd name="T34" fmla="*/ 157 w 302"/>
                  <a:gd name="T35" fmla="*/ 71 h 308"/>
                  <a:gd name="T36" fmla="*/ 151 w 302"/>
                  <a:gd name="T37" fmla="*/ 74 h 308"/>
                  <a:gd name="T38" fmla="*/ 117 w 302"/>
                  <a:gd name="T39" fmla="*/ 71 h 308"/>
                  <a:gd name="T40" fmla="*/ 93 w 302"/>
                  <a:gd name="T41" fmla="*/ 74 h 308"/>
                  <a:gd name="T42" fmla="*/ 69 w 302"/>
                  <a:gd name="T43" fmla="*/ 84 h 308"/>
                  <a:gd name="T44" fmla="*/ 64 w 302"/>
                  <a:gd name="T45" fmla="*/ 87 h 308"/>
                  <a:gd name="T46" fmla="*/ 45 w 302"/>
                  <a:gd name="T47" fmla="*/ 75 h 308"/>
                  <a:gd name="T48" fmla="*/ 28 w 302"/>
                  <a:gd name="T49" fmla="*/ 59 h 308"/>
                  <a:gd name="T50" fmla="*/ 25 w 302"/>
                  <a:gd name="T51" fmla="*/ 48 h 308"/>
                  <a:gd name="T52" fmla="*/ 30 w 302"/>
                  <a:gd name="T53" fmla="*/ 36 h 308"/>
                  <a:gd name="T54" fmla="*/ 43 w 302"/>
                  <a:gd name="T55" fmla="*/ 29 h 308"/>
                  <a:gd name="T56" fmla="*/ 48 w 302"/>
                  <a:gd name="T57" fmla="*/ 20 h 308"/>
                  <a:gd name="T58" fmla="*/ 40 w 302"/>
                  <a:gd name="T59" fmla="*/ 15 h 308"/>
                  <a:gd name="T60" fmla="*/ 25 w 302"/>
                  <a:gd name="T61" fmla="*/ 18 h 308"/>
                  <a:gd name="T62" fmla="*/ 6 w 302"/>
                  <a:gd name="T63" fmla="*/ 36 h 308"/>
                  <a:gd name="T64" fmla="*/ 0 w 302"/>
                  <a:gd name="T65" fmla="*/ 56 h 308"/>
                  <a:gd name="T66" fmla="*/ 6 w 302"/>
                  <a:gd name="T67" fmla="*/ 74 h 308"/>
                  <a:gd name="T68" fmla="*/ 22 w 302"/>
                  <a:gd name="T69" fmla="*/ 93 h 308"/>
                  <a:gd name="T70" fmla="*/ 40 w 302"/>
                  <a:gd name="T71" fmla="*/ 107 h 308"/>
                  <a:gd name="T72" fmla="*/ 25 w 302"/>
                  <a:gd name="T73" fmla="*/ 140 h 308"/>
                  <a:gd name="T74" fmla="*/ 22 w 302"/>
                  <a:gd name="T75" fmla="*/ 171 h 308"/>
                  <a:gd name="T76" fmla="*/ 24 w 302"/>
                  <a:gd name="T77" fmla="*/ 204 h 308"/>
                  <a:gd name="T78" fmla="*/ 27 w 302"/>
                  <a:gd name="T79" fmla="*/ 233 h 308"/>
                  <a:gd name="T80" fmla="*/ 39 w 302"/>
                  <a:gd name="T81" fmla="*/ 258 h 308"/>
                  <a:gd name="T82" fmla="*/ 55 w 302"/>
                  <a:gd name="T83" fmla="*/ 278 h 308"/>
                  <a:gd name="T84" fmla="*/ 79 w 302"/>
                  <a:gd name="T85" fmla="*/ 293 h 308"/>
                  <a:gd name="T86" fmla="*/ 99 w 302"/>
                  <a:gd name="T87" fmla="*/ 303 h 308"/>
                  <a:gd name="T88" fmla="*/ 124 w 302"/>
                  <a:gd name="T89" fmla="*/ 308 h 308"/>
                  <a:gd name="T90" fmla="*/ 148 w 302"/>
                  <a:gd name="T91" fmla="*/ 308 h 308"/>
                  <a:gd name="T92" fmla="*/ 172 w 302"/>
                  <a:gd name="T93" fmla="*/ 305 h 308"/>
                  <a:gd name="T94" fmla="*/ 196 w 302"/>
                  <a:gd name="T95" fmla="*/ 297 h 308"/>
                  <a:gd name="T96" fmla="*/ 208 w 302"/>
                  <a:gd name="T97" fmla="*/ 284 h 308"/>
                  <a:gd name="T98" fmla="*/ 220 w 302"/>
                  <a:gd name="T99" fmla="*/ 266 h 308"/>
                  <a:gd name="T100" fmla="*/ 253 w 302"/>
                  <a:gd name="T101" fmla="*/ 278 h 308"/>
                  <a:gd name="T102" fmla="*/ 273 w 302"/>
                  <a:gd name="T103" fmla="*/ 288 h 308"/>
                  <a:gd name="T104" fmla="*/ 288 w 302"/>
                  <a:gd name="T105" fmla="*/ 290 h 308"/>
                  <a:gd name="T106" fmla="*/ 298 w 302"/>
                  <a:gd name="T107" fmla="*/ 281 h 308"/>
                  <a:gd name="T108" fmla="*/ 302 w 302"/>
                  <a:gd name="T109" fmla="*/ 269 h 308"/>
                  <a:gd name="T110" fmla="*/ 294 w 302"/>
                  <a:gd name="T111" fmla="*/ 254 h 308"/>
                  <a:gd name="T112" fmla="*/ 270 w 302"/>
                  <a:gd name="T113" fmla="*/ 243 h 308"/>
                  <a:gd name="T114" fmla="*/ 238 w 302"/>
                  <a:gd name="T115" fmla="*/ 236 h 308"/>
                  <a:gd name="T116" fmla="*/ 220 w 302"/>
                  <a:gd name="T117" fmla="*/ 225 h 308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302"/>
                  <a:gd name="T178" fmla="*/ 0 h 308"/>
                  <a:gd name="T179" fmla="*/ 302 w 302"/>
                  <a:gd name="T180" fmla="*/ 308 h 308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302" h="308">
                    <a:moveTo>
                      <a:pt x="220" y="225"/>
                    </a:moveTo>
                    <a:lnTo>
                      <a:pt x="220" y="197"/>
                    </a:lnTo>
                    <a:lnTo>
                      <a:pt x="216" y="159"/>
                    </a:lnTo>
                    <a:lnTo>
                      <a:pt x="208" y="135"/>
                    </a:lnTo>
                    <a:lnTo>
                      <a:pt x="198" y="116"/>
                    </a:lnTo>
                    <a:lnTo>
                      <a:pt x="181" y="93"/>
                    </a:lnTo>
                    <a:lnTo>
                      <a:pt x="193" y="80"/>
                    </a:lnTo>
                    <a:lnTo>
                      <a:pt x="199" y="60"/>
                    </a:lnTo>
                    <a:lnTo>
                      <a:pt x="196" y="38"/>
                    </a:lnTo>
                    <a:lnTo>
                      <a:pt x="184" y="18"/>
                    </a:lnTo>
                    <a:lnTo>
                      <a:pt x="163" y="5"/>
                    </a:lnTo>
                    <a:lnTo>
                      <a:pt x="142" y="0"/>
                    </a:lnTo>
                    <a:lnTo>
                      <a:pt x="136" y="9"/>
                    </a:lnTo>
                    <a:lnTo>
                      <a:pt x="148" y="15"/>
                    </a:lnTo>
                    <a:lnTo>
                      <a:pt x="160" y="23"/>
                    </a:lnTo>
                    <a:lnTo>
                      <a:pt x="172" y="39"/>
                    </a:lnTo>
                    <a:lnTo>
                      <a:pt x="171" y="57"/>
                    </a:lnTo>
                    <a:lnTo>
                      <a:pt x="157" y="71"/>
                    </a:lnTo>
                    <a:lnTo>
                      <a:pt x="151" y="74"/>
                    </a:lnTo>
                    <a:lnTo>
                      <a:pt x="117" y="71"/>
                    </a:lnTo>
                    <a:lnTo>
                      <a:pt x="93" y="74"/>
                    </a:lnTo>
                    <a:lnTo>
                      <a:pt x="69" y="84"/>
                    </a:lnTo>
                    <a:lnTo>
                      <a:pt x="64" y="87"/>
                    </a:lnTo>
                    <a:lnTo>
                      <a:pt x="45" y="75"/>
                    </a:lnTo>
                    <a:lnTo>
                      <a:pt x="28" y="59"/>
                    </a:lnTo>
                    <a:lnTo>
                      <a:pt x="25" y="48"/>
                    </a:lnTo>
                    <a:lnTo>
                      <a:pt x="30" y="36"/>
                    </a:lnTo>
                    <a:lnTo>
                      <a:pt x="43" y="29"/>
                    </a:lnTo>
                    <a:lnTo>
                      <a:pt x="48" y="20"/>
                    </a:lnTo>
                    <a:lnTo>
                      <a:pt x="40" y="15"/>
                    </a:lnTo>
                    <a:lnTo>
                      <a:pt x="25" y="18"/>
                    </a:lnTo>
                    <a:lnTo>
                      <a:pt x="6" y="36"/>
                    </a:lnTo>
                    <a:lnTo>
                      <a:pt x="0" y="56"/>
                    </a:lnTo>
                    <a:lnTo>
                      <a:pt x="6" y="74"/>
                    </a:lnTo>
                    <a:lnTo>
                      <a:pt x="22" y="93"/>
                    </a:lnTo>
                    <a:lnTo>
                      <a:pt x="40" y="107"/>
                    </a:lnTo>
                    <a:lnTo>
                      <a:pt x="25" y="140"/>
                    </a:lnTo>
                    <a:lnTo>
                      <a:pt x="22" y="171"/>
                    </a:lnTo>
                    <a:lnTo>
                      <a:pt x="24" y="204"/>
                    </a:lnTo>
                    <a:lnTo>
                      <a:pt x="27" y="233"/>
                    </a:lnTo>
                    <a:lnTo>
                      <a:pt x="39" y="258"/>
                    </a:lnTo>
                    <a:lnTo>
                      <a:pt x="55" y="278"/>
                    </a:lnTo>
                    <a:lnTo>
                      <a:pt x="79" y="293"/>
                    </a:lnTo>
                    <a:lnTo>
                      <a:pt x="99" y="303"/>
                    </a:lnTo>
                    <a:lnTo>
                      <a:pt x="124" y="308"/>
                    </a:lnTo>
                    <a:lnTo>
                      <a:pt x="148" y="308"/>
                    </a:lnTo>
                    <a:lnTo>
                      <a:pt x="172" y="305"/>
                    </a:lnTo>
                    <a:lnTo>
                      <a:pt x="196" y="297"/>
                    </a:lnTo>
                    <a:lnTo>
                      <a:pt x="208" y="284"/>
                    </a:lnTo>
                    <a:lnTo>
                      <a:pt x="220" y="266"/>
                    </a:lnTo>
                    <a:lnTo>
                      <a:pt x="253" y="278"/>
                    </a:lnTo>
                    <a:lnTo>
                      <a:pt x="273" y="288"/>
                    </a:lnTo>
                    <a:lnTo>
                      <a:pt x="288" y="290"/>
                    </a:lnTo>
                    <a:lnTo>
                      <a:pt x="298" y="281"/>
                    </a:lnTo>
                    <a:lnTo>
                      <a:pt x="302" y="269"/>
                    </a:lnTo>
                    <a:lnTo>
                      <a:pt x="294" y="254"/>
                    </a:lnTo>
                    <a:lnTo>
                      <a:pt x="270" y="243"/>
                    </a:lnTo>
                    <a:lnTo>
                      <a:pt x="238" y="236"/>
                    </a:lnTo>
                    <a:lnTo>
                      <a:pt x="22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4" name="Freeform 8"/>
              <p:cNvSpPr>
                <a:spLocks/>
              </p:cNvSpPr>
              <p:nvPr/>
            </p:nvSpPr>
            <p:spPr bwMode="auto">
              <a:xfrm>
                <a:off x="3065" y="1498"/>
                <a:ext cx="216" cy="346"/>
              </a:xfrm>
              <a:custGeom>
                <a:avLst/>
                <a:gdLst>
                  <a:gd name="T0" fmla="*/ 45 w 216"/>
                  <a:gd name="T1" fmla="*/ 18 h 346"/>
                  <a:gd name="T2" fmla="*/ 57 w 216"/>
                  <a:gd name="T3" fmla="*/ 8 h 346"/>
                  <a:gd name="T4" fmla="*/ 78 w 216"/>
                  <a:gd name="T5" fmla="*/ 0 h 346"/>
                  <a:gd name="T6" fmla="*/ 99 w 216"/>
                  <a:gd name="T7" fmla="*/ 2 h 346"/>
                  <a:gd name="T8" fmla="*/ 117 w 216"/>
                  <a:gd name="T9" fmla="*/ 5 h 346"/>
                  <a:gd name="T10" fmla="*/ 140 w 216"/>
                  <a:gd name="T11" fmla="*/ 12 h 346"/>
                  <a:gd name="T12" fmla="*/ 158 w 216"/>
                  <a:gd name="T13" fmla="*/ 28 h 346"/>
                  <a:gd name="T14" fmla="*/ 174 w 216"/>
                  <a:gd name="T15" fmla="*/ 44 h 346"/>
                  <a:gd name="T16" fmla="*/ 191 w 216"/>
                  <a:gd name="T17" fmla="*/ 73 h 346"/>
                  <a:gd name="T18" fmla="*/ 203 w 216"/>
                  <a:gd name="T19" fmla="*/ 104 h 346"/>
                  <a:gd name="T20" fmla="*/ 210 w 216"/>
                  <a:gd name="T21" fmla="*/ 139 h 346"/>
                  <a:gd name="T22" fmla="*/ 215 w 216"/>
                  <a:gd name="T23" fmla="*/ 173 h 346"/>
                  <a:gd name="T24" fmla="*/ 216 w 216"/>
                  <a:gd name="T25" fmla="*/ 211 h 346"/>
                  <a:gd name="T26" fmla="*/ 210 w 216"/>
                  <a:gd name="T27" fmla="*/ 245 h 346"/>
                  <a:gd name="T28" fmla="*/ 206 w 216"/>
                  <a:gd name="T29" fmla="*/ 271 h 346"/>
                  <a:gd name="T30" fmla="*/ 195 w 216"/>
                  <a:gd name="T31" fmla="*/ 299 h 346"/>
                  <a:gd name="T32" fmla="*/ 176 w 216"/>
                  <a:gd name="T33" fmla="*/ 320 h 346"/>
                  <a:gd name="T34" fmla="*/ 150 w 216"/>
                  <a:gd name="T35" fmla="*/ 337 h 346"/>
                  <a:gd name="T36" fmla="*/ 114 w 216"/>
                  <a:gd name="T37" fmla="*/ 344 h 346"/>
                  <a:gd name="T38" fmla="*/ 78 w 216"/>
                  <a:gd name="T39" fmla="*/ 346 h 346"/>
                  <a:gd name="T40" fmla="*/ 50 w 216"/>
                  <a:gd name="T41" fmla="*/ 340 h 346"/>
                  <a:gd name="T42" fmla="*/ 24 w 216"/>
                  <a:gd name="T43" fmla="*/ 325 h 346"/>
                  <a:gd name="T44" fmla="*/ 9 w 216"/>
                  <a:gd name="T45" fmla="*/ 302 h 346"/>
                  <a:gd name="T46" fmla="*/ 0 w 216"/>
                  <a:gd name="T47" fmla="*/ 268 h 346"/>
                  <a:gd name="T48" fmla="*/ 3 w 216"/>
                  <a:gd name="T49" fmla="*/ 236 h 346"/>
                  <a:gd name="T50" fmla="*/ 17 w 216"/>
                  <a:gd name="T51" fmla="*/ 211 h 346"/>
                  <a:gd name="T52" fmla="*/ 30 w 216"/>
                  <a:gd name="T53" fmla="*/ 193 h 346"/>
                  <a:gd name="T54" fmla="*/ 42 w 216"/>
                  <a:gd name="T55" fmla="*/ 175 h 346"/>
                  <a:gd name="T56" fmla="*/ 47 w 216"/>
                  <a:gd name="T57" fmla="*/ 155 h 346"/>
                  <a:gd name="T58" fmla="*/ 45 w 216"/>
                  <a:gd name="T59" fmla="*/ 134 h 346"/>
                  <a:gd name="T60" fmla="*/ 38 w 216"/>
                  <a:gd name="T61" fmla="*/ 109 h 346"/>
                  <a:gd name="T62" fmla="*/ 32 w 216"/>
                  <a:gd name="T63" fmla="*/ 85 h 346"/>
                  <a:gd name="T64" fmla="*/ 30 w 216"/>
                  <a:gd name="T65" fmla="*/ 59 h 346"/>
                  <a:gd name="T66" fmla="*/ 35 w 216"/>
                  <a:gd name="T67" fmla="*/ 34 h 346"/>
                  <a:gd name="T68" fmla="*/ 45 w 216"/>
                  <a:gd name="T69" fmla="*/ 18 h 3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16"/>
                  <a:gd name="T106" fmla="*/ 0 h 346"/>
                  <a:gd name="T107" fmla="*/ 216 w 216"/>
                  <a:gd name="T108" fmla="*/ 346 h 3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16" h="346">
                    <a:moveTo>
                      <a:pt x="45" y="18"/>
                    </a:moveTo>
                    <a:lnTo>
                      <a:pt x="57" y="8"/>
                    </a:lnTo>
                    <a:lnTo>
                      <a:pt x="78" y="0"/>
                    </a:lnTo>
                    <a:lnTo>
                      <a:pt x="99" y="2"/>
                    </a:lnTo>
                    <a:lnTo>
                      <a:pt x="117" y="5"/>
                    </a:lnTo>
                    <a:lnTo>
                      <a:pt x="140" y="12"/>
                    </a:lnTo>
                    <a:lnTo>
                      <a:pt x="158" y="28"/>
                    </a:lnTo>
                    <a:lnTo>
                      <a:pt x="174" y="44"/>
                    </a:lnTo>
                    <a:lnTo>
                      <a:pt x="191" y="73"/>
                    </a:lnTo>
                    <a:lnTo>
                      <a:pt x="203" y="104"/>
                    </a:lnTo>
                    <a:lnTo>
                      <a:pt x="210" y="139"/>
                    </a:lnTo>
                    <a:lnTo>
                      <a:pt x="215" y="173"/>
                    </a:lnTo>
                    <a:lnTo>
                      <a:pt x="216" y="211"/>
                    </a:lnTo>
                    <a:lnTo>
                      <a:pt x="210" y="245"/>
                    </a:lnTo>
                    <a:lnTo>
                      <a:pt x="206" y="271"/>
                    </a:lnTo>
                    <a:lnTo>
                      <a:pt x="195" y="299"/>
                    </a:lnTo>
                    <a:lnTo>
                      <a:pt x="176" y="320"/>
                    </a:lnTo>
                    <a:lnTo>
                      <a:pt x="150" y="337"/>
                    </a:lnTo>
                    <a:lnTo>
                      <a:pt x="114" y="344"/>
                    </a:lnTo>
                    <a:lnTo>
                      <a:pt x="78" y="346"/>
                    </a:lnTo>
                    <a:lnTo>
                      <a:pt x="50" y="340"/>
                    </a:lnTo>
                    <a:lnTo>
                      <a:pt x="24" y="325"/>
                    </a:lnTo>
                    <a:lnTo>
                      <a:pt x="9" y="302"/>
                    </a:lnTo>
                    <a:lnTo>
                      <a:pt x="0" y="268"/>
                    </a:lnTo>
                    <a:lnTo>
                      <a:pt x="3" y="236"/>
                    </a:lnTo>
                    <a:lnTo>
                      <a:pt x="17" y="211"/>
                    </a:lnTo>
                    <a:lnTo>
                      <a:pt x="30" y="193"/>
                    </a:lnTo>
                    <a:lnTo>
                      <a:pt x="42" y="175"/>
                    </a:lnTo>
                    <a:lnTo>
                      <a:pt x="47" y="155"/>
                    </a:lnTo>
                    <a:lnTo>
                      <a:pt x="45" y="134"/>
                    </a:lnTo>
                    <a:lnTo>
                      <a:pt x="38" y="109"/>
                    </a:lnTo>
                    <a:lnTo>
                      <a:pt x="32" y="85"/>
                    </a:lnTo>
                    <a:lnTo>
                      <a:pt x="30" y="59"/>
                    </a:lnTo>
                    <a:lnTo>
                      <a:pt x="35" y="34"/>
                    </a:lnTo>
                    <a:lnTo>
                      <a:pt x="45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5" name="Freeform 9"/>
              <p:cNvSpPr>
                <a:spLocks/>
              </p:cNvSpPr>
              <p:nvPr/>
            </p:nvSpPr>
            <p:spPr bwMode="auto">
              <a:xfrm>
                <a:off x="2825" y="1515"/>
                <a:ext cx="321" cy="165"/>
              </a:xfrm>
              <a:custGeom>
                <a:avLst/>
                <a:gdLst>
                  <a:gd name="T0" fmla="*/ 254 w 321"/>
                  <a:gd name="T1" fmla="*/ 36 h 165"/>
                  <a:gd name="T2" fmla="*/ 269 w 321"/>
                  <a:gd name="T3" fmla="*/ 15 h 165"/>
                  <a:gd name="T4" fmla="*/ 294 w 321"/>
                  <a:gd name="T5" fmla="*/ 0 h 165"/>
                  <a:gd name="T6" fmla="*/ 311 w 321"/>
                  <a:gd name="T7" fmla="*/ 3 h 165"/>
                  <a:gd name="T8" fmla="*/ 321 w 321"/>
                  <a:gd name="T9" fmla="*/ 18 h 165"/>
                  <a:gd name="T10" fmla="*/ 318 w 321"/>
                  <a:gd name="T11" fmla="*/ 50 h 165"/>
                  <a:gd name="T12" fmla="*/ 306 w 321"/>
                  <a:gd name="T13" fmla="*/ 80 h 165"/>
                  <a:gd name="T14" fmla="*/ 282 w 321"/>
                  <a:gd name="T15" fmla="*/ 98 h 165"/>
                  <a:gd name="T16" fmla="*/ 243 w 321"/>
                  <a:gd name="T17" fmla="*/ 119 h 165"/>
                  <a:gd name="T18" fmla="*/ 207 w 321"/>
                  <a:gd name="T19" fmla="*/ 147 h 165"/>
                  <a:gd name="T20" fmla="*/ 179 w 321"/>
                  <a:gd name="T21" fmla="*/ 165 h 165"/>
                  <a:gd name="T22" fmla="*/ 162 w 321"/>
                  <a:gd name="T23" fmla="*/ 164 h 165"/>
                  <a:gd name="T24" fmla="*/ 137 w 321"/>
                  <a:gd name="T25" fmla="*/ 149 h 165"/>
                  <a:gd name="T26" fmla="*/ 104 w 321"/>
                  <a:gd name="T27" fmla="*/ 116 h 165"/>
                  <a:gd name="T28" fmla="*/ 75 w 321"/>
                  <a:gd name="T29" fmla="*/ 93 h 165"/>
                  <a:gd name="T30" fmla="*/ 62 w 321"/>
                  <a:gd name="T31" fmla="*/ 98 h 165"/>
                  <a:gd name="T32" fmla="*/ 54 w 321"/>
                  <a:gd name="T33" fmla="*/ 116 h 165"/>
                  <a:gd name="T34" fmla="*/ 50 w 321"/>
                  <a:gd name="T35" fmla="*/ 117 h 165"/>
                  <a:gd name="T36" fmla="*/ 24 w 321"/>
                  <a:gd name="T37" fmla="*/ 120 h 165"/>
                  <a:gd name="T38" fmla="*/ 9 w 321"/>
                  <a:gd name="T39" fmla="*/ 107 h 165"/>
                  <a:gd name="T40" fmla="*/ 2 w 321"/>
                  <a:gd name="T41" fmla="*/ 75 h 165"/>
                  <a:gd name="T42" fmla="*/ 0 w 321"/>
                  <a:gd name="T43" fmla="*/ 30 h 165"/>
                  <a:gd name="T44" fmla="*/ 18 w 321"/>
                  <a:gd name="T45" fmla="*/ 9 h 165"/>
                  <a:gd name="T46" fmla="*/ 45 w 321"/>
                  <a:gd name="T47" fmla="*/ 9 h 165"/>
                  <a:gd name="T48" fmla="*/ 69 w 321"/>
                  <a:gd name="T49" fmla="*/ 20 h 165"/>
                  <a:gd name="T50" fmla="*/ 89 w 321"/>
                  <a:gd name="T51" fmla="*/ 51 h 165"/>
                  <a:gd name="T52" fmla="*/ 104 w 321"/>
                  <a:gd name="T53" fmla="*/ 77 h 165"/>
                  <a:gd name="T54" fmla="*/ 126 w 321"/>
                  <a:gd name="T55" fmla="*/ 101 h 165"/>
                  <a:gd name="T56" fmla="*/ 152 w 321"/>
                  <a:gd name="T57" fmla="*/ 120 h 165"/>
                  <a:gd name="T58" fmla="*/ 171 w 321"/>
                  <a:gd name="T59" fmla="*/ 123 h 165"/>
                  <a:gd name="T60" fmla="*/ 189 w 321"/>
                  <a:gd name="T61" fmla="*/ 116 h 165"/>
                  <a:gd name="T62" fmla="*/ 212 w 321"/>
                  <a:gd name="T63" fmla="*/ 96 h 165"/>
                  <a:gd name="T64" fmla="*/ 231 w 321"/>
                  <a:gd name="T65" fmla="*/ 72 h 165"/>
                  <a:gd name="T66" fmla="*/ 254 w 321"/>
                  <a:gd name="T67" fmla="*/ 36 h 16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21"/>
                  <a:gd name="T103" fmla="*/ 0 h 165"/>
                  <a:gd name="T104" fmla="*/ 321 w 321"/>
                  <a:gd name="T105" fmla="*/ 165 h 16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21" h="165">
                    <a:moveTo>
                      <a:pt x="254" y="36"/>
                    </a:moveTo>
                    <a:lnTo>
                      <a:pt x="269" y="15"/>
                    </a:lnTo>
                    <a:lnTo>
                      <a:pt x="294" y="0"/>
                    </a:lnTo>
                    <a:lnTo>
                      <a:pt x="311" y="3"/>
                    </a:lnTo>
                    <a:lnTo>
                      <a:pt x="321" y="18"/>
                    </a:lnTo>
                    <a:lnTo>
                      <a:pt x="318" y="50"/>
                    </a:lnTo>
                    <a:lnTo>
                      <a:pt x="306" y="80"/>
                    </a:lnTo>
                    <a:lnTo>
                      <a:pt x="282" y="98"/>
                    </a:lnTo>
                    <a:lnTo>
                      <a:pt x="243" y="119"/>
                    </a:lnTo>
                    <a:lnTo>
                      <a:pt x="207" y="147"/>
                    </a:lnTo>
                    <a:lnTo>
                      <a:pt x="179" y="165"/>
                    </a:lnTo>
                    <a:lnTo>
                      <a:pt x="162" y="164"/>
                    </a:lnTo>
                    <a:lnTo>
                      <a:pt x="137" y="149"/>
                    </a:lnTo>
                    <a:lnTo>
                      <a:pt x="104" y="116"/>
                    </a:lnTo>
                    <a:lnTo>
                      <a:pt x="75" y="93"/>
                    </a:lnTo>
                    <a:lnTo>
                      <a:pt x="62" y="98"/>
                    </a:lnTo>
                    <a:lnTo>
                      <a:pt x="54" y="116"/>
                    </a:lnTo>
                    <a:lnTo>
                      <a:pt x="50" y="117"/>
                    </a:lnTo>
                    <a:lnTo>
                      <a:pt x="24" y="120"/>
                    </a:lnTo>
                    <a:lnTo>
                      <a:pt x="9" y="107"/>
                    </a:lnTo>
                    <a:lnTo>
                      <a:pt x="2" y="75"/>
                    </a:lnTo>
                    <a:lnTo>
                      <a:pt x="0" y="30"/>
                    </a:lnTo>
                    <a:lnTo>
                      <a:pt x="18" y="9"/>
                    </a:lnTo>
                    <a:lnTo>
                      <a:pt x="45" y="9"/>
                    </a:lnTo>
                    <a:lnTo>
                      <a:pt x="69" y="20"/>
                    </a:lnTo>
                    <a:lnTo>
                      <a:pt x="89" y="51"/>
                    </a:lnTo>
                    <a:lnTo>
                      <a:pt x="104" y="77"/>
                    </a:lnTo>
                    <a:lnTo>
                      <a:pt x="126" y="101"/>
                    </a:lnTo>
                    <a:lnTo>
                      <a:pt x="152" y="120"/>
                    </a:lnTo>
                    <a:lnTo>
                      <a:pt x="171" y="123"/>
                    </a:lnTo>
                    <a:lnTo>
                      <a:pt x="189" y="116"/>
                    </a:lnTo>
                    <a:lnTo>
                      <a:pt x="212" y="96"/>
                    </a:lnTo>
                    <a:lnTo>
                      <a:pt x="231" y="72"/>
                    </a:lnTo>
                    <a:lnTo>
                      <a:pt x="25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6" name="Freeform 10"/>
              <p:cNvSpPr>
                <a:spLocks/>
              </p:cNvSpPr>
              <p:nvPr/>
            </p:nvSpPr>
            <p:spPr bwMode="auto">
              <a:xfrm>
                <a:off x="3202" y="1530"/>
                <a:ext cx="240" cy="348"/>
              </a:xfrm>
              <a:custGeom>
                <a:avLst/>
                <a:gdLst>
                  <a:gd name="T0" fmla="*/ 16 w 240"/>
                  <a:gd name="T1" fmla="*/ 2 h 348"/>
                  <a:gd name="T2" fmla="*/ 45 w 240"/>
                  <a:gd name="T3" fmla="*/ 6 h 348"/>
                  <a:gd name="T4" fmla="*/ 67 w 240"/>
                  <a:gd name="T5" fmla="*/ 32 h 348"/>
                  <a:gd name="T6" fmla="*/ 91 w 240"/>
                  <a:gd name="T7" fmla="*/ 57 h 348"/>
                  <a:gd name="T8" fmla="*/ 121 w 240"/>
                  <a:gd name="T9" fmla="*/ 81 h 348"/>
                  <a:gd name="T10" fmla="*/ 144 w 240"/>
                  <a:gd name="T11" fmla="*/ 99 h 348"/>
                  <a:gd name="T12" fmla="*/ 169 w 240"/>
                  <a:gd name="T13" fmla="*/ 113 h 348"/>
                  <a:gd name="T14" fmla="*/ 196 w 240"/>
                  <a:gd name="T15" fmla="*/ 126 h 348"/>
                  <a:gd name="T16" fmla="*/ 219 w 240"/>
                  <a:gd name="T17" fmla="*/ 135 h 348"/>
                  <a:gd name="T18" fmla="*/ 235 w 240"/>
                  <a:gd name="T19" fmla="*/ 147 h 348"/>
                  <a:gd name="T20" fmla="*/ 240 w 240"/>
                  <a:gd name="T21" fmla="*/ 159 h 348"/>
                  <a:gd name="T22" fmla="*/ 231 w 240"/>
                  <a:gd name="T23" fmla="*/ 176 h 348"/>
                  <a:gd name="T24" fmla="*/ 210 w 240"/>
                  <a:gd name="T25" fmla="*/ 191 h 348"/>
                  <a:gd name="T26" fmla="*/ 166 w 240"/>
                  <a:gd name="T27" fmla="*/ 203 h 348"/>
                  <a:gd name="T28" fmla="*/ 127 w 240"/>
                  <a:gd name="T29" fmla="*/ 215 h 348"/>
                  <a:gd name="T30" fmla="*/ 103 w 240"/>
                  <a:gd name="T31" fmla="*/ 230 h 348"/>
                  <a:gd name="T32" fmla="*/ 108 w 240"/>
                  <a:gd name="T33" fmla="*/ 245 h 348"/>
                  <a:gd name="T34" fmla="*/ 109 w 240"/>
                  <a:gd name="T35" fmla="*/ 249 h 348"/>
                  <a:gd name="T36" fmla="*/ 135 w 240"/>
                  <a:gd name="T37" fmla="*/ 273 h 348"/>
                  <a:gd name="T38" fmla="*/ 163 w 240"/>
                  <a:gd name="T39" fmla="*/ 293 h 348"/>
                  <a:gd name="T40" fmla="*/ 189 w 240"/>
                  <a:gd name="T41" fmla="*/ 309 h 348"/>
                  <a:gd name="T42" fmla="*/ 193 w 240"/>
                  <a:gd name="T43" fmla="*/ 317 h 348"/>
                  <a:gd name="T44" fmla="*/ 195 w 240"/>
                  <a:gd name="T45" fmla="*/ 321 h 348"/>
                  <a:gd name="T46" fmla="*/ 192 w 240"/>
                  <a:gd name="T47" fmla="*/ 330 h 348"/>
                  <a:gd name="T48" fmla="*/ 187 w 240"/>
                  <a:gd name="T49" fmla="*/ 333 h 348"/>
                  <a:gd name="T50" fmla="*/ 177 w 240"/>
                  <a:gd name="T51" fmla="*/ 341 h 348"/>
                  <a:gd name="T52" fmla="*/ 172 w 240"/>
                  <a:gd name="T53" fmla="*/ 344 h 348"/>
                  <a:gd name="T54" fmla="*/ 153 w 240"/>
                  <a:gd name="T55" fmla="*/ 348 h 348"/>
                  <a:gd name="T56" fmla="*/ 130 w 240"/>
                  <a:gd name="T57" fmla="*/ 330 h 348"/>
                  <a:gd name="T58" fmla="*/ 112 w 240"/>
                  <a:gd name="T59" fmla="*/ 305 h 348"/>
                  <a:gd name="T60" fmla="*/ 87 w 240"/>
                  <a:gd name="T61" fmla="*/ 270 h 348"/>
                  <a:gd name="T62" fmla="*/ 70 w 240"/>
                  <a:gd name="T63" fmla="*/ 237 h 348"/>
                  <a:gd name="T64" fmla="*/ 69 w 240"/>
                  <a:gd name="T65" fmla="*/ 219 h 348"/>
                  <a:gd name="T66" fmla="*/ 81 w 240"/>
                  <a:gd name="T67" fmla="*/ 203 h 348"/>
                  <a:gd name="T68" fmla="*/ 112 w 240"/>
                  <a:gd name="T69" fmla="*/ 194 h 348"/>
                  <a:gd name="T70" fmla="*/ 148 w 240"/>
                  <a:gd name="T71" fmla="*/ 180 h 348"/>
                  <a:gd name="T72" fmla="*/ 172 w 240"/>
                  <a:gd name="T73" fmla="*/ 173 h 348"/>
                  <a:gd name="T74" fmla="*/ 180 w 240"/>
                  <a:gd name="T75" fmla="*/ 164 h 348"/>
                  <a:gd name="T76" fmla="*/ 175 w 240"/>
                  <a:gd name="T77" fmla="*/ 155 h 348"/>
                  <a:gd name="T78" fmla="*/ 154 w 240"/>
                  <a:gd name="T79" fmla="*/ 141 h 348"/>
                  <a:gd name="T80" fmla="*/ 121 w 240"/>
                  <a:gd name="T81" fmla="*/ 125 h 348"/>
                  <a:gd name="T82" fmla="*/ 85 w 240"/>
                  <a:gd name="T83" fmla="*/ 113 h 348"/>
                  <a:gd name="T84" fmla="*/ 57 w 240"/>
                  <a:gd name="T85" fmla="*/ 101 h 348"/>
                  <a:gd name="T86" fmla="*/ 24 w 240"/>
                  <a:gd name="T87" fmla="*/ 75 h 348"/>
                  <a:gd name="T88" fmla="*/ 9 w 240"/>
                  <a:gd name="T89" fmla="*/ 53 h 348"/>
                  <a:gd name="T90" fmla="*/ 0 w 240"/>
                  <a:gd name="T91" fmla="*/ 24 h 348"/>
                  <a:gd name="T92" fmla="*/ 9 w 240"/>
                  <a:gd name="T93" fmla="*/ 8 h 348"/>
                  <a:gd name="T94" fmla="*/ 22 w 240"/>
                  <a:gd name="T95" fmla="*/ 0 h 348"/>
                  <a:gd name="T96" fmla="*/ 16 w 240"/>
                  <a:gd name="T97" fmla="*/ 2 h 34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240"/>
                  <a:gd name="T148" fmla="*/ 0 h 348"/>
                  <a:gd name="T149" fmla="*/ 240 w 240"/>
                  <a:gd name="T150" fmla="*/ 348 h 34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240" h="348">
                    <a:moveTo>
                      <a:pt x="16" y="2"/>
                    </a:moveTo>
                    <a:lnTo>
                      <a:pt x="45" y="6"/>
                    </a:lnTo>
                    <a:lnTo>
                      <a:pt x="67" y="32"/>
                    </a:lnTo>
                    <a:lnTo>
                      <a:pt x="91" y="57"/>
                    </a:lnTo>
                    <a:lnTo>
                      <a:pt x="121" y="81"/>
                    </a:lnTo>
                    <a:lnTo>
                      <a:pt x="144" y="99"/>
                    </a:lnTo>
                    <a:lnTo>
                      <a:pt x="169" y="113"/>
                    </a:lnTo>
                    <a:lnTo>
                      <a:pt x="196" y="126"/>
                    </a:lnTo>
                    <a:lnTo>
                      <a:pt x="219" y="135"/>
                    </a:lnTo>
                    <a:lnTo>
                      <a:pt x="235" y="147"/>
                    </a:lnTo>
                    <a:lnTo>
                      <a:pt x="240" y="159"/>
                    </a:lnTo>
                    <a:lnTo>
                      <a:pt x="231" y="176"/>
                    </a:lnTo>
                    <a:lnTo>
                      <a:pt x="210" y="191"/>
                    </a:lnTo>
                    <a:lnTo>
                      <a:pt x="166" y="203"/>
                    </a:lnTo>
                    <a:lnTo>
                      <a:pt x="127" y="215"/>
                    </a:lnTo>
                    <a:lnTo>
                      <a:pt x="103" y="230"/>
                    </a:lnTo>
                    <a:lnTo>
                      <a:pt x="108" y="245"/>
                    </a:lnTo>
                    <a:lnTo>
                      <a:pt x="109" y="249"/>
                    </a:lnTo>
                    <a:lnTo>
                      <a:pt x="135" y="273"/>
                    </a:lnTo>
                    <a:lnTo>
                      <a:pt x="163" y="293"/>
                    </a:lnTo>
                    <a:lnTo>
                      <a:pt x="189" y="309"/>
                    </a:lnTo>
                    <a:lnTo>
                      <a:pt x="193" y="317"/>
                    </a:lnTo>
                    <a:lnTo>
                      <a:pt x="195" y="321"/>
                    </a:lnTo>
                    <a:lnTo>
                      <a:pt x="192" y="330"/>
                    </a:lnTo>
                    <a:lnTo>
                      <a:pt x="187" y="333"/>
                    </a:lnTo>
                    <a:lnTo>
                      <a:pt x="177" y="341"/>
                    </a:lnTo>
                    <a:lnTo>
                      <a:pt x="172" y="344"/>
                    </a:lnTo>
                    <a:lnTo>
                      <a:pt x="153" y="348"/>
                    </a:lnTo>
                    <a:lnTo>
                      <a:pt x="130" y="330"/>
                    </a:lnTo>
                    <a:lnTo>
                      <a:pt x="112" y="305"/>
                    </a:lnTo>
                    <a:lnTo>
                      <a:pt x="87" y="270"/>
                    </a:lnTo>
                    <a:lnTo>
                      <a:pt x="70" y="237"/>
                    </a:lnTo>
                    <a:lnTo>
                      <a:pt x="69" y="219"/>
                    </a:lnTo>
                    <a:lnTo>
                      <a:pt x="81" y="203"/>
                    </a:lnTo>
                    <a:lnTo>
                      <a:pt x="112" y="194"/>
                    </a:lnTo>
                    <a:lnTo>
                      <a:pt x="148" y="180"/>
                    </a:lnTo>
                    <a:lnTo>
                      <a:pt x="172" y="173"/>
                    </a:lnTo>
                    <a:lnTo>
                      <a:pt x="180" y="164"/>
                    </a:lnTo>
                    <a:lnTo>
                      <a:pt x="175" y="155"/>
                    </a:lnTo>
                    <a:lnTo>
                      <a:pt x="154" y="141"/>
                    </a:lnTo>
                    <a:lnTo>
                      <a:pt x="121" y="125"/>
                    </a:lnTo>
                    <a:lnTo>
                      <a:pt x="85" y="113"/>
                    </a:lnTo>
                    <a:lnTo>
                      <a:pt x="57" y="101"/>
                    </a:lnTo>
                    <a:lnTo>
                      <a:pt x="24" y="75"/>
                    </a:lnTo>
                    <a:lnTo>
                      <a:pt x="9" y="53"/>
                    </a:lnTo>
                    <a:lnTo>
                      <a:pt x="0" y="24"/>
                    </a:lnTo>
                    <a:lnTo>
                      <a:pt x="9" y="8"/>
                    </a:lnTo>
                    <a:lnTo>
                      <a:pt x="22" y="0"/>
                    </a:lnTo>
                    <a:lnTo>
                      <a:pt x="1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7" name="Freeform 11"/>
              <p:cNvSpPr>
                <a:spLocks/>
              </p:cNvSpPr>
              <p:nvPr/>
            </p:nvSpPr>
            <p:spPr bwMode="auto">
              <a:xfrm>
                <a:off x="3148" y="1775"/>
                <a:ext cx="187" cy="420"/>
              </a:xfrm>
              <a:custGeom>
                <a:avLst/>
                <a:gdLst>
                  <a:gd name="T0" fmla="*/ 52 w 187"/>
                  <a:gd name="T1" fmla="*/ 0 h 420"/>
                  <a:gd name="T2" fmla="*/ 67 w 187"/>
                  <a:gd name="T3" fmla="*/ 7 h 420"/>
                  <a:gd name="T4" fmla="*/ 84 w 187"/>
                  <a:gd name="T5" fmla="*/ 21 h 420"/>
                  <a:gd name="T6" fmla="*/ 91 w 187"/>
                  <a:gd name="T7" fmla="*/ 39 h 420"/>
                  <a:gd name="T8" fmla="*/ 103 w 187"/>
                  <a:gd name="T9" fmla="*/ 69 h 420"/>
                  <a:gd name="T10" fmla="*/ 111 w 187"/>
                  <a:gd name="T11" fmla="*/ 102 h 420"/>
                  <a:gd name="T12" fmla="*/ 117 w 187"/>
                  <a:gd name="T13" fmla="*/ 133 h 420"/>
                  <a:gd name="T14" fmla="*/ 114 w 187"/>
                  <a:gd name="T15" fmla="*/ 160 h 420"/>
                  <a:gd name="T16" fmla="*/ 108 w 187"/>
                  <a:gd name="T17" fmla="*/ 181 h 420"/>
                  <a:gd name="T18" fmla="*/ 99 w 187"/>
                  <a:gd name="T19" fmla="*/ 205 h 420"/>
                  <a:gd name="T20" fmla="*/ 82 w 187"/>
                  <a:gd name="T21" fmla="*/ 235 h 420"/>
                  <a:gd name="T22" fmla="*/ 64 w 187"/>
                  <a:gd name="T23" fmla="*/ 265 h 420"/>
                  <a:gd name="T24" fmla="*/ 51 w 187"/>
                  <a:gd name="T25" fmla="*/ 286 h 420"/>
                  <a:gd name="T26" fmla="*/ 43 w 187"/>
                  <a:gd name="T27" fmla="*/ 303 h 420"/>
                  <a:gd name="T28" fmla="*/ 43 w 187"/>
                  <a:gd name="T29" fmla="*/ 319 h 420"/>
                  <a:gd name="T30" fmla="*/ 48 w 187"/>
                  <a:gd name="T31" fmla="*/ 333 h 420"/>
                  <a:gd name="T32" fmla="*/ 72 w 187"/>
                  <a:gd name="T33" fmla="*/ 340 h 420"/>
                  <a:gd name="T34" fmla="*/ 106 w 187"/>
                  <a:gd name="T35" fmla="*/ 349 h 420"/>
                  <a:gd name="T36" fmla="*/ 157 w 187"/>
                  <a:gd name="T37" fmla="*/ 366 h 420"/>
                  <a:gd name="T38" fmla="*/ 181 w 187"/>
                  <a:gd name="T39" fmla="*/ 378 h 420"/>
                  <a:gd name="T40" fmla="*/ 187 w 187"/>
                  <a:gd name="T41" fmla="*/ 391 h 420"/>
                  <a:gd name="T42" fmla="*/ 181 w 187"/>
                  <a:gd name="T43" fmla="*/ 402 h 420"/>
                  <a:gd name="T44" fmla="*/ 163 w 187"/>
                  <a:gd name="T45" fmla="*/ 414 h 420"/>
                  <a:gd name="T46" fmla="*/ 157 w 187"/>
                  <a:gd name="T47" fmla="*/ 415 h 420"/>
                  <a:gd name="T48" fmla="*/ 133 w 187"/>
                  <a:gd name="T49" fmla="*/ 420 h 420"/>
                  <a:gd name="T50" fmla="*/ 121 w 187"/>
                  <a:gd name="T51" fmla="*/ 415 h 420"/>
                  <a:gd name="T52" fmla="*/ 112 w 187"/>
                  <a:gd name="T53" fmla="*/ 405 h 420"/>
                  <a:gd name="T54" fmla="*/ 97 w 187"/>
                  <a:gd name="T55" fmla="*/ 387 h 420"/>
                  <a:gd name="T56" fmla="*/ 73 w 187"/>
                  <a:gd name="T57" fmla="*/ 370 h 420"/>
                  <a:gd name="T58" fmla="*/ 54 w 187"/>
                  <a:gd name="T59" fmla="*/ 367 h 420"/>
                  <a:gd name="T60" fmla="*/ 36 w 187"/>
                  <a:gd name="T61" fmla="*/ 367 h 420"/>
                  <a:gd name="T62" fmla="*/ 22 w 187"/>
                  <a:gd name="T63" fmla="*/ 367 h 420"/>
                  <a:gd name="T64" fmla="*/ 10 w 187"/>
                  <a:gd name="T65" fmla="*/ 360 h 420"/>
                  <a:gd name="T66" fmla="*/ 4 w 187"/>
                  <a:gd name="T67" fmla="*/ 352 h 420"/>
                  <a:gd name="T68" fmla="*/ 0 w 187"/>
                  <a:gd name="T69" fmla="*/ 339 h 420"/>
                  <a:gd name="T70" fmla="*/ 3 w 187"/>
                  <a:gd name="T71" fmla="*/ 327 h 420"/>
                  <a:gd name="T72" fmla="*/ 7 w 187"/>
                  <a:gd name="T73" fmla="*/ 307 h 420"/>
                  <a:gd name="T74" fmla="*/ 15 w 187"/>
                  <a:gd name="T75" fmla="*/ 291 h 420"/>
                  <a:gd name="T76" fmla="*/ 27 w 187"/>
                  <a:gd name="T77" fmla="*/ 264 h 420"/>
                  <a:gd name="T78" fmla="*/ 49 w 187"/>
                  <a:gd name="T79" fmla="*/ 229 h 420"/>
                  <a:gd name="T80" fmla="*/ 64 w 187"/>
                  <a:gd name="T81" fmla="*/ 201 h 420"/>
                  <a:gd name="T82" fmla="*/ 70 w 187"/>
                  <a:gd name="T83" fmla="*/ 175 h 420"/>
                  <a:gd name="T84" fmla="*/ 73 w 187"/>
                  <a:gd name="T85" fmla="*/ 150 h 420"/>
                  <a:gd name="T86" fmla="*/ 64 w 187"/>
                  <a:gd name="T87" fmla="*/ 121 h 420"/>
                  <a:gd name="T88" fmla="*/ 52 w 187"/>
                  <a:gd name="T89" fmla="*/ 97 h 420"/>
                  <a:gd name="T90" fmla="*/ 37 w 187"/>
                  <a:gd name="T91" fmla="*/ 72 h 420"/>
                  <a:gd name="T92" fmla="*/ 25 w 187"/>
                  <a:gd name="T93" fmla="*/ 51 h 420"/>
                  <a:gd name="T94" fmla="*/ 21 w 187"/>
                  <a:gd name="T95" fmla="*/ 30 h 420"/>
                  <a:gd name="T96" fmla="*/ 25 w 187"/>
                  <a:gd name="T97" fmla="*/ 16 h 420"/>
                  <a:gd name="T98" fmla="*/ 33 w 187"/>
                  <a:gd name="T99" fmla="*/ 7 h 420"/>
                  <a:gd name="T100" fmla="*/ 46 w 187"/>
                  <a:gd name="T101" fmla="*/ 3 h 420"/>
                  <a:gd name="T102" fmla="*/ 52 w 187"/>
                  <a:gd name="T103" fmla="*/ 0 h 420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187"/>
                  <a:gd name="T157" fmla="*/ 0 h 420"/>
                  <a:gd name="T158" fmla="*/ 187 w 187"/>
                  <a:gd name="T159" fmla="*/ 420 h 420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187" h="420">
                    <a:moveTo>
                      <a:pt x="52" y="0"/>
                    </a:moveTo>
                    <a:lnTo>
                      <a:pt x="67" y="7"/>
                    </a:lnTo>
                    <a:lnTo>
                      <a:pt x="84" y="21"/>
                    </a:lnTo>
                    <a:lnTo>
                      <a:pt x="91" y="39"/>
                    </a:lnTo>
                    <a:lnTo>
                      <a:pt x="103" y="69"/>
                    </a:lnTo>
                    <a:lnTo>
                      <a:pt x="111" y="102"/>
                    </a:lnTo>
                    <a:lnTo>
                      <a:pt x="117" y="133"/>
                    </a:lnTo>
                    <a:lnTo>
                      <a:pt x="114" y="160"/>
                    </a:lnTo>
                    <a:lnTo>
                      <a:pt x="108" y="181"/>
                    </a:lnTo>
                    <a:lnTo>
                      <a:pt x="99" y="205"/>
                    </a:lnTo>
                    <a:lnTo>
                      <a:pt x="82" y="235"/>
                    </a:lnTo>
                    <a:lnTo>
                      <a:pt x="64" y="265"/>
                    </a:lnTo>
                    <a:lnTo>
                      <a:pt x="51" y="286"/>
                    </a:lnTo>
                    <a:lnTo>
                      <a:pt x="43" y="303"/>
                    </a:lnTo>
                    <a:lnTo>
                      <a:pt x="43" y="319"/>
                    </a:lnTo>
                    <a:lnTo>
                      <a:pt x="48" y="333"/>
                    </a:lnTo>
                    <a:lnTo>
                      <a:pt x="72" y="340"/>
                    </a:lnTo>
                    <a:lnTo>
                      <a:pt x="106" y="349"/>
                    </a:lnTo>
                    <a:lnTo>
                      <a:pt x="157" y="366"/>
                    </a:lnTo>
                    <a:lnTo>
                      <a:pt x="181" y="378"/>
                    </a:lnTo>
                    <a:lnTo>
                      <a:pt x="187" y="391"/>
                    </a:lnTo>
                    <a:lnTo>
                      <a:pt x="181" y="402"/>
                    </a:lnTo>
                    <a:lnTo>
                      <a:pt x="163" y="414"/>
                    </a:lnTo>
                    <a:lnTo>
                      <a:pt x="157" y="415"/>
                    </a:lnTo>
                    <a:lnTo>
                      <a:pt x="133" y="420"/>
                    </a:lnTo>
                    <a:lnTo>
                      <a:pt x="121" y="415"/>
                    </a:lnTo>
                    <a:lnTo>
                      <a:pt x="112" y="405"/>
                    </a:lnTo>
                    <a:lnTo>
                      <a:pt x="97" y="387"/>
                    </a:lnTo>
                    <a:lnTo>
                      <a:pt x="73" y="370"/>
                    </a:lnTo>
                    <a:lnTo>
                      <a:pt x="54" y="367"/>
                    </a:lnTo>
                    <a:lnTo>
                      <a:pt x="36" y="367"/>
                    </a:lnTo>
                    <a:lnTo>
                      <a:pt x="22" y="367"/>
                    </a:lnTo>
                    <a:lnTo>
                      <a:pt x="10" y="360"/>
                    </a:lnTo>
                    <a:lnTo>
                      <a:pt x="4" y="352"/>
                    </a:lnTo>
                    <a:lnTo>
                      <a:pt x="0" y="339"/>
                    </a:lnTo>
                    <a:lnTo>
                      <a:pt x="3" y="327"/>
                    </a:lnTo>
                    <a:lnTo>
                      <a:pt x="7" y="307"/>
                    </a:lnTo>
                    <a:lnTo>
                      <a:pt x="15" y="291"/>
                    </a:lnTo>
                    <a:lnTo>
                      <a:pt x="27" y="264"/>
                    </a:lnTo>
                    <a:lnTo>
                      <a:pt x="49" y="229"/>
                    </a:lnTo>
                    <a:lnTo>
                      <a:pt x="64" y="201"/>
                    </a:lnTo>
                    <a:lnTo>
                      <a:pt x="70" y="175"/>
                    </a:lnTo>
                    <a:lnTo>
                      <a:pt x="73" y="150"/>
                    </a:lnTo>
                    <a:lnTo>
                      <a:pt x="64" y="121"/>
                    </a:lnTo>
                    <a:lnTo>
                      <a:pt x="52" y="97"/>
                    </a:lnTo>
                    <a:lnTo>
                      <a:pt x="37" y="72"/>
                    </a:lnTo>
                    <a:lnTo>
                      <a:pt x="25" y="51"/>
                    </a:lnTo>
                    <a:lnTo>
                      <a:pt x="21" y="30"/>
                    </a:lnTo>
                    <a:lnTo>
                      <a:pt x="25" y="16"/>
                    </a:lnTo>
                    <a:lnTo>
                      <a:pt x="33" y="7"/>
                    </a:lnTo>
                    <a:lnTo>
                      <a:pt x="46" y="3"/>
                    </a:lnTo>
                    <a:lnTo>
                      <a:pt x="5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8" name="Freeform 12"/>
              <p:cNvSpPr>
                <a:spLocks/>
              </p:cNvSpPr>
              <p:nvPr/>
            </p:nvSpPr>
            <p:spPr bwMode="auto">
              <a:xfrm>
                <a:off x="2989" y="1773"/>
                <a:ext cx="165" cy="450"/>
              </a:xfrm>
              <a:custGeom>
                <a:avLst/>
                <a:gdLst>
                  <a:gd name="T0" fmla="*/ 81 w 165"/>
                  <a:gd name="T1" fmla="*/ 49 h 450"/>
                  <a:gd name="T2" fmla="*/ 97 w 165"/>
                  <a:gd name="T3" fmla="*/ 25 h 450"/>
                  <a:gd name="T4" fmla="*/ 123 w 165"/>
                  <a:gd name="T5" fmla="*/ 3 h 450"/>
                  <a:gd name="T6" fmla="*/ 147 w 165"/>
                  <a:gd name="T7" fmla="*/ 0 h 450"/>
                  <a:gd name="T8" fmla="*/ 160 w 165"/>
                  <a:gd name="T9" fmla="*/ 15 h 450"/>
                  <a:gd name="T10" fmla="*/ 165 w 165"/>
                  <a:gd name="T11" fmla="*/ 37 h 450"/>
                  <a:gd name="T12" fmla="*/ 157 w 165"/>
                  <a:gd name="T13" fmla="*/ 60 h 450"/>
                  <a:gd name="T14" fmla="*/ 141 w 165"/>
                  <a:gd name="T15" fmla="*/ 75 h 450"/>
                  <a:gd name="T16" fmla="*/ 112 w 165"/>
                  <a:gd name="T17" fmla="*/ 97 h 450"/>
                  <a:gd name="T18" fmla="*/ 93 w 165"/>
                  <a:gd name="T19" fmla="*/ 120 h 450"/>
                  <a:gd name="T20" fmla="*/ 82 w 165"/>
                  <a:gd name="T21" fmla="*/ 144 h 450"/>
                  <a:gd name="T22" fmla="*/ 78 w 165"/>
                  <a:gd name="T23" fmla="*/ 168 h 450"/>
                  <a:gd name="T24" fmla="*/ 76 w 165"/>
                  <a:gd name="T25" fmla="*/ 195 h 450"/>
                  <a:gd name="T26" fmla="*/ 82 w 165"/>
                  <a:gd name="T27" fmla="*/ 223 h 450"/>
                  <a:gd name="T28" fmla="*/ 82 w 165"/>
                  <a:gd name="T29" fmla="*/ 228 h 450"/>
                  <a:gd name="T30" fmla="*/ 90 w 165"/>
                  <a:gd name="T31" fmla="*/ 261 h 450"/>
                  <a:gd name="T32" fmla="*/ 97 w 165"/>
                  <a:gd name="T33" fmla="*/ 294 h 450"/>
                  <a:gd name="T34" fmla="*/ 108 w 165"/>
                  <a:gd name="T35" fmla="*/ 327 h 450"/>
                  <a:gd name="T36" fmla="*/ 118 w 165"/>
                  <a:gd name="T37" fmla="*/ 351 h 450"/>
                  <a:gd name="T38" fmla="*/ 121 w 165"/>
                  <a:gd name="T39" fmla="*/ 369 h 450"/>
                  <a:gd name="T40" fmla="*/ 114 w 165"/>
                  <a:gd name="T41" fmla="*/ 376 h 450"/>
                  <a:gd name="T42" fmla="*/ 96 w 165"/>
                  <a:gd name="T43" fmla="*/ 385 h 450"/>
                  <a:gd name="T44" fmla="*/ 78 w 165"/>
                  <a:gd name="T45" fmla="*/ 405 h 450"/>
                  <a:gd name="T46" fmla="*/ 67 w 165"/>
                  <a:gd name="T47" fmla="*/ 433 h 450"/>
                  <a:gd name="T48" fmla="*/ 63 w 165"/>
                  <a:gd name="T49" fmla="*/ 447 h 450"/>
                  <a:gd name="T50" fmla="*/ 58 w 165"/>
                  <a:gd name="T51" fmla="*/ 450 h 450"/>
                  <a:gd name="T52" fmla="*/ 48 w 165"/>
                  <a:gd name="T53" fmla="*/ 450 h 450"/>
                  <a:gd name="T54" fmla="*/ 13 w 165"/>
                  <a:gd name="T55" fmla="*/ 438 h 450"/>
                  <a:gd name="T56" fmla="*/ 0 w 165"/>
                  <a:gd name="T57" fmla="*/ 424 h 450"/>
                  <a:gd name="T58" fmla="*/ 3 w 165"/>
                  <a:gd name="T59" fmla="*/ 411 h 450"/>
                  <a:gd name="T60" fmla="*/ 13 w 165"/>
                  <a:gd name="T61" fmla="*/ 396 h 450"/>
                  <a:gd name="T62" fmla="*/ 31 w 165"/>
                  <a:gd name="T63" fmla="*/ 381 h 450"/>
                  <a:gd name="T64" fmla="*/ 61 w 165"/>
                  <a:gd name="T65" fmla="*/ 364 h 450"/>
                  <a:gd name="T66" fmla="*/ 72 w 165"/>
                  <a:gd name="T67" fmla="*/ 349 h 450"/>
                  <a:gd name="T68" fmla="*/ 73 w 165"/>
                  <a:gd name="T69" fmla="*/ 325 h 450"/>
                  <a:gd name="T70" fmla="*/ 69 w 165"/>
                  <a:gd name="T71" fmla="*/ 286 h 450"/>
                  <a:gd name="T72" fmla="*/ 55 w 165"/>
                  <a:gd name="T73" fmla="*/ 241 h 450"/>
                  <a:gd name="T74" fmla="*/ 48 w 165"/>
                  <a:gd name="T75" fmla="*/ 195 h 450"/>
                  <a:gd name="T76" fmla="*/ 42 w 165"/>
                  <a:gd name="T77" fmla="*/ 154 h 450"/>
                  <a:gd name="T78" fmla="*/ 43 w 165"/>
                  <a:gd name="T79" fmla="*/ 127 h 450"/>
                  <a:gd name="T80" fmla="*/ 49 w 165"/>
                  <a:gd name="T81" fmla="*/ 100 h 450"/>
                  <a:gd name="T82" fmla="*/ 58 w 165"/>
                  <a:gd name="T83" fmla="*/ 78 h 450"/>
                  <a:gd name="T84" fmla="*/ 72 w 165"/>
                  <a:gd name="T85" fmla="*/ 57 h 450"/>
                  <a:gd name="T86" fmla="*/ 81 w 165"/>
                  <a:gd name="T87" fmla="*/ 49 h 4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65"/>
                  <a:gd name="T133" fmla="*/ 0 h 450"/>
                  <a:gd name="T134" fmla="*/ 165 w 165"/>
                  <a:gd name="T135" fmla="*/ 450 h 45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65" h="450">
                    <a:moveTo>
                      <a:pt x="81" y="49"/>
                    </a:moveTo>
                    <a:lnTo>
                      <a:pt x="97" y="25"/>
                    </a:lnTo>
                    <a:lnTo>
                      <a:pt x="123" y="3"/>
                    </a:lnTo>
                    <a:lnTo>
                      <a:pt x="147" y="0"/>
                    </a:lnTo>
                    <a:lnTo>
                      <a:pt x="160" y="15"/>
                    </a:lnTo>
                    <a:lnTo>
                      <a:pt x="165" y="37"/>
                    </a:lnTo>
                    <a:lnTo>
                      <a:pt x="157" y="60"/>
                    </a:lnTo>
                    <a:lnTo>
                      <a:pt x="141" y="75"/>
                    </a:lnTo>
                    <a:lnTo>
                      <a:pt x="112" y="97"/>
                    </a:lnTo>
                    <a:lnTo>
                      <a:pt x="93" y="120"/>
                    </a:lnTo>
                    <a:lnTo>
                      <a:pt x="82" y="144"/>
                    </a:lnTo>
                    <a:lnTo>
                      <a:pt x="78" y="168"/>
                    </a:lnTo>
                    <a:lnTo>
                      <a:pt x="76" y="195"/>
                    </a:lnTo>
                    <a:lnTo>
                      <a:pt x="82" y="223"/>
                    </a:lnTo>
                    <a:lnTo>
                      <a:pt x="82" y="228"/>
                    </a:lnTo>
                    <a:lnTo>
                      <a:pt x="90" y="261"/>
                    </a:lnTo>
                    <a:lnTo>
                      <a:pt x="97" y="294"/>
                    </a:lnTo>
                    <a:lnTo>
                      <a:pt x="108" y="327"/>
                    </a:lnTo>
                    <a:lnTo>
                      <a:pt x="118" y="351"/>
                    </a:lnTo>
                    <a:lnTo>
                      <a:pt x="121" y="369"/>
                    </a:lnTo>
                    <a:lnTo>
                      <a:pt x="114" y="376"/>
                    </a:lnTo>
                    <a:lnTo>
                      <a:pt x="96" y="385"/>
                    </a:lnTo>
                    <a:lnTo>
                      <a:pt x="78" y="405"/>
                    </a:lnTo>
                    <a:lnTo>
                      <a:pt x="67" y="433"/>
                    </a:lnTo>
                    <a:lnTo>
                      <a:pt x="63" y="447"/>
                    </a:lnTo>
                    <a:lnTo>
                      <a:pt x="58" y="450"/>
                    </a:lnTo>
                    <a:lnTo>
                      <a:pt x="48" y="450"/>
                    </a:lnTo>
                    <a:lnTo>
                      <a:pt x="13" y="438"/>
                    </a:lnTo>
                    <a:lnTo>
                      <a:pt x="0" y="424"/>
                    </a:lnTo>
                    <a:lnTo>
                      <a:pt x="3" y="411"/>
                    </a:lnTo>
                    <a:lnTo>
                      <a:pt x="13" y="396"/>
                    </a:lnTo>
                    <a:lnTo>
                      <a:pt x="31" y="381"/>
                    </a:lnTo>
                    <a:lnTo>
                      <a:pt x="61" y="364"/>
                    </a:lnTo>
                    <a:lnTo>
                      <a:pt x="72" y="349"/>
                    </a:lnTo>
                    <a:lnTo>
                      <a:pt x="73" y="325"/>
                    </a:lnTo>
                    <a:lnTo>
                      <a:pt x="69" y="286"/>
                    </a:lnTo>
                    <a:lnTo>
                      <a:pt x="55" y="241"/>
                    </a:lnTo>
                    <a:lnTo>
                      <a:pt x="48" y="195"/>
                    </a:lnTo>
                    <a:lnTo>
                      <a:pt x="42" y="154"/>
                    </a:lnTo>
                    <a:lnTo>
                      <a:pt x="43" y="127"/>
                    </a:lnTo>
                    <a:lnTo>
                      <a:pt x="49" y="100"/>
                    </a:lnTo>
                    <a:lnTo>
                      <a:pt x="58" y="78"/>
                    </a:lnTo>
                    <a:lnTo>
                      <a:pt x="72" y="57"/>
                    </a:lnTo>
                    <a:lnTo>
                      <a:pt x="81" y="49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9" name="Freeform 13"/>
              <p:cNvSpPr>
                <a:spLocks/>
              </p:cNvSpPr>
              <p:nvPr/>
            </p:nvSpPr>
            <p:spPr bwMode="auto">
              <a:xfrm>
                <a:off x="2593" y="1767"/>
                <a:ext cx="488" cy="476"/>
              </a:xfrm>
              <a:custGeom>
                <a:avLst/>
                <a:gdLst>
                  <a:gd name="T0" fmla="*/ 480 w 488"/>
                  <a:gd name="T1" fmla="*/ 0 h 476"/>
                  <a:gd name="T2" fmla="*/ 432 w 488"/>
                  <a:gd name="T3" fmla="*/ 19 h 476"/>
                  <a:gd name="T4" fmla="*/ 402 w 488"/>
                  <a:gd name="T5" fmla="*/ 45 h 476"/>
                  <a:gd name="T6" fmla="*/ 381 w 488"/>
                  <a:gd name="T7" fmla="*/ 81 h 476"/>
                  <a:gd name="T8" fmla="*/ 363 w 488"/>
                  <a:gd name="T9" fmla="*/ 118 h 476"/>
                  <a:gd name="T10" fmla="*/ 352 w 488"/>
                  <a:gd name="T11" fmla="*/ 160 h 476"/>
                  <a:gd name="T12" fmla="*/ 346 w 488"/>
                  <a:gd name="T13" fmla="*/ 202 h 476"/>
                  <a:gd name="T14" fmla="*/ 337 w 488"/>
                  <a:gd name="T15" fmla="*/ 241 h 476"/>
                  <a:gd name="T16" fmla="*/ 327 w 488"/>
                  <a:gd name="T17" fmla="*/ 265 h 476"/>
                  <a:gd name="T18" fmla="*/ 313 w 488"/>
                  <a:gd name="T19" fmla="*/ 283 h 476"/>
                  <a:gd name="T20" fmla="*/ 294 w 488"/>
                  <a:gd name="T21" fmla="*/ 300 h 476"/>
                  <a:gd name="T22" fmla="*/ 289 w 488"/>
                  <a:gd name="T23" fmla="*/ 301 h 476"/>
                  <a:gd name="T24" fmla="*/ 264 w 488"/>
                  <a:gd name="T25" fmla="*/ 316 h 476"/>
                  <a:gd name="T26" fmla="*/ 223 w 488"/>
                  <a:gd name="T27" fmla="*/ 334 h 476"/>
                  <a:gd name="T28" fmla="*/ 184 w 488"/>
                  <a:gd name="T29" fmla="*/ 354 h 476"/>
                  <a:gd name="T30" fmla="*/ 148 w 488"/>
                  <a:gd name="T31" fmla="*/ 367 h 476"/>
                  <a:gd name="T32" fmla="*/ 127 w 488"/>
                  <a:gd name="T33" fmla="*/ 333 h 476"/>
                  <a:gd name="T34" fmla="*/ 127 w 488"/>
                  <a:gd name="T35" fmla="*/ 337 h 476"/>
                  <a:gd name="T36" fmla="*/ 111 w 488"/>
                  <a:gd name="T37" fmla="*/ 373 h 476"/>
                  <a:gd name="T38" fmla="*/ 88 w 488"/>
                  <a:gd name="T39" fmla="*/ 405 h 476"/>
                  <a:gd name="T40" fmla="*/ 51 w 488"/>
                  <a:gd name="T41" fmla="*/ 435 h 476"/>
                  <a:gd name="T42" fmla="*/ 12 w 488"/>
                  <a:gd name="T43" fmla="*/ 460 h 476"/>
                  <a:gd name="T44" fmla="*/ 0 w 488"/>
                  <a:gd name="T45" fmla="*/ 469 h 476"/>
                  <a:gd name="T46" fmla="*/ 10 w 488"/>
                  <a:gd name="T47" fmla="*/ 474 h 476"/>
                  <a:gd name="T48" fmla="*/ 6 w 488"/>
                  <a:gd name="T49" fmla="*/ 476 h 476"/>
                  <a:gd name="T50" fmla="*/ 64 w 488"/>
                  <a:gd name="T51" fmla="*/ 459 h 476"/>
                  <a:gd name="T52" fmla="*/ 118 w 488"/>
                  <a:gd name="T53" fmla="*/ 448 h 476"/>
                  <a:gd name="T54" fmla="*/ 175 w 488"/>
                  <a:gd name="T55" fmla="*/ 438 h 476"/>
                  <a:gd name="T56" fmla="*/ 204 w 488"/>
                  <a:gd name="T57" fmla="*/ 436 h 476"/>
                  <a:gd name="T58" fmla="*/ 168 w 488"/>
                  <a:gd name="T59" fmla="*/ 393 h 476"/>
                  <a:gd name="T60" fmla="*/ 163 w 488"/>
                  <a:gd name="T61" fmla="*/ 396 h 476"/>
                  <a:gd name="T62" fmla="*/ 217 w 488"/>
                  <a:gd name="T63" fmla="*/ 366 h 476"/>
                  <a:gd name="T64" fmla="*/ 262 w 488"/>
                  <a:gd name="T65" fmla="*/ 342 h 476"/>
                  <a:gd name="T66" fmla="*/ 298 w 488"/>
                  <a:gd name="T67" fmla="*/ 324 h 476"/>
                  <a:gd name="T68" fmla="*/ 328 w 488"/>
                  <a:gd name="T69" fmla="*/ 301 h 476"/>
                  <a:gd name="T70" fmla="*/ 346 w 488"/>
                  <a:gd name="T71" fmla="*/ 279 h 476"/>
                  <a:gd name="T72" fmla="*/ 358 w 488"/>
                  <a:gd name="T73" fmla="*/ 249 h 476"/>
                  <a:gd name="T74" fmla="*/ 367 w 488"/>
                  <a:gd name="T75" fmla="*/ 208 h 476"/>
                  <a:gd name="T76" fmla="*/ 375 w 488"/>
                  <a:gd name="T77" fmla="*/ 171 h 476"/>
                  <a:gd name="T78" fmla="*/ 384 w 488"/>
                  <a:gd name="T79" fmla="*/ 135 h 476"/>
                  <a:gd name="T80" fmla="*/ 394 w 488"/>
                  <a:gd name="T81" fmla="*/ 99 h 476"/>
                  <a:gd name="T82" fmla="*/ 412 w 488"/>
                  <a:gd name="T83" fmla="*/ 69 h 476"/>
                  <a:gd name="T84" fmla="*/ 433 w 488"/>
                  <a:gd name="T85" fmla="*/ 48 h 476"/>
                  <a:gd name="T86" fmla="*/ 465 w 488"/>
                  <a:gd name="T87" fmla="*/ 33 h 476"/>
                  <a:gd name="T88" fmla="*/ 488 w 488"/>
                  <a:gd name="T89" fmla="*/ 22 h 476"/>
                  <a:gd name="T90" fmla="*/ 480 w 488"/>
                  <a:gd name="T91" fmla="*/ 0 h 47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488"/>
                  <a:gd name="T139" fmla="*/ 0 h 476"/>
                  <a:gd name="T140" fmla="*/ 488 w 488"/>
                  <a:gd name="T141" fmla="*/ 476 h 476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488" h="476">
                    <a:moveTo>
                      <a:pt x="480" y="0"/>
                    </a:moveTo>
                    <a:lnTo>
                      <a:pt x="432" y="19"/>
                    </a:lnTo>
                    <a:lnTo>
                      <a:pt x="402" y="45"/>
                    </a:lnTo>
                    <a:lnTo>
                      <a:pt x="381" y="81"/>
                    </a:lnTo>
                    <a:lnTo>
                      <a:pt x="363" y="118"/>
                    </a:lnTo>
                    <a:lnTo>
                      <a:pt x="352" y="160"/>
                    </a:lnTo>
                    <a:lnTo>
                      <a:pt x="346" y="202"/>
                    </a:lnTo>
                    <a:lnTo>
                      <a:pt x="337" y="241"/>
                    </a:lnTo>
                    <a:lnTo>
                      <a:pt x="327" y="265"/>
                    </a:lnTo>
                    <a:lnTo>
                      <a:pt x="313" y="283"/>
                    </a:lnTo>
                    <a:lnTo>
                      <a:pt x="294" y="300"/>
                    </a:lnTo>
                    <a:lnTo>
                      <a:pt x="289" y="301"/>
                    </a:lnTo>
                    <a:lnTo>
                      <a:pt x="264" y="316"/>
                    </a:lnTo>
                    <a:lnTo>
                      <a:pt x="223" y="334"/>
                    </a:lnTo>
                    <a:lnTo>
                      <a:pt x="184" y="354"/>
                    </a:lnTo>
                    <a:lnTo>
                      <a:pt x="148" y="367"/>
                    </a:lnTo>
                    <a:lnTo>
                      <a:pt x="127" y="333"/>
                    </a:lnTo>
                    <a:lnTo>
                      <a:pt x="127" y="337"/>
                    </a:lnTo>
                    <a:lnTo>
                      <a:pt x="111" y="373"/>
                    </a:lnTo>
                    <a:lnTo>
                      <a:pt x="88" y="405"/>
                    </a:lnTo>
                    <a:lnTo>
                      <a:pt x="51" y="435"/>
                    </a:lnTo>
                    <a:lnTo>
                      <a:pt x="12" y="460"/>
                    </a:lnTo>
                    <a:lnTo>
                      <a:pt x="0" y="469"/>
                    </a:lnTo>
                    <a:lnTo>
                      <a:pt x="10" y="474"/>
                    </a:lnTo>
                    <a:lnTo>
                      <a:pt x="6" y="476"/>
                    </a:lnTo>
                    <a:lnTo>
                      <a:pt x="64" y="459"/>
                    </a:lnTo>
                    <a:lnTo>
                      <a:pt x="118" y="448"/>
                    </a:lnTo>
                    <a:lnTo>
                      <a:pt x="175" y="438"/>
                    </a:lnTo>
                    <a:lnTo>
                      <a:pt x="204" y="436"/>
                    </a:lnTo>
                    <a:lnTo>
                      <a:pt x="168" y="393"/>
                    </a:lnTo>
                    <a:lnTo>
                      <a:pt x="163" y="396"/>
                    </a:lnTo>
                    <a:lnTo>
                      <a:pt x="217" y="366"/>
                    </a:lnTo>
                    <a:lnTo>
                      <a:pt x="262" y="342"/>
                    </a:lnTo>
                    <a:lnTo>
                      <a:pt x="298" y="324"/>
                    </a:lnTo>
                    <a:lnTo>
                      <a:pt x="328" y="301"/>
                    </a:lnTo>
                    <a:lnTo>
                      <a:pt x="346" y="279"/>
                    </a:lnTo>
                    <a:lnTo>
                      <a:pt x="358" y="249"/>
                    </a:lnTo>
                    <a:lnTo>
                      <a:pt x="367" y="208"/>
                    </a:lnTo>
                    <a:lnTo>
                      <a:pt x="375" y="171"/>
                    </a:lnTo>
                    <a:lnTo>
                      <a:pt x="384" y="135"/>
                    </a:lnTo>
                    <a:lnTo>
                      <a:pt x="394" y="99"/>
                    </a:lnTo>
                    <a:lnTo>
                      <a:pt x="412" y="69"/>
                    </a:lnTo>
                    <a:lnTo>
                      <a:pt x="433" y="48"/>
                    </a:lnTo>
                    <a:lnTo>
                      <a:pt x="465" y="33"/>
                    </a:lnTo>
                    <a:lnTo>
                      <a:pt x="488" y="22"/>
                    </a:lnTo>
                    <a:lnTo>
                      <a:pt x="48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90150" name="Group 14"/>
            <p:cNvGrpSpPr>
              <a:grpSpLocks/>
            </p:cNvGrpSpPr>
            <p:nvPr/>
          </p:nvGrpSpPr>
          <p:grpSpPr bwMode="auto">
            <a:xfrm>
              <a:off x="2720" y="768"/>
              <a:ext cx="230" cy="1456"/>
              <a:chOff x="2720" y="768"/>
              <a:chExt cx="230" cy="1456"/>
            </a:xfrm>
          </p:grpSpPr>
          <p:sp>
            <p:nvSpPr>
              <p:cNvPr id="390151" name="Freeform 15"/>
              <p:cNvSpPr>
                <a:spLocks/>
              </p:cNvSpPr>
              <p:nvPr/>
            </p:nvSpPr>
            <p:spPr bwMode="auto">
              <a:xfrm>
                <a:off x="2720" y="795"/>
                <a:ext cx="230" cy="293"/>
              </a:xfrm>
              <a:custGeom>
                <a:avLst/>
                <a:gdLst>
                  <a:gd name="T0" fmla="*/ 147 w 230"/>
                  <a:gd name="T1" fmla="*/ 264 h 293"/>
                  <a:gd name="T2" fmla="*/ 170 w 230"/>
                  <a:gd name="T3" fmla="*/ 252 h 293"/>
                  <a:gd name="T4" fmla="*/ 182 w 230"/>
                  <a:gd name="T5" fmla="*/ 234 h 293"/>
                  <a:gd name="T6" fmla="*/ 192 w 230"/>
                  <a:gd name="T7" fmla="*/ 204 h 293"/>
                  <a:gd name="T8" fmla="*/ 198 w 230"/>
                  <a:gd name="T9" fmla="*/ 165 h 293"/>
                  <a:gd name="T10" fmla="*/ 195 w 230"/>
                  <a:gd name="T11" fmla="*/ 111 h 293"/>
                  <a:gd name="T12" fmla="*/ 192 w 230"/>
                  <a:gd name="T13" fmla="*/ 81 h 293"/>
                  <a:gd name="T14" fmla="*/ 167 w 230"/>
                  <a:gd name="T15" fmla="*/ 84 h 293"/>
                  <a:gd name="T16" fmla="*/ 177 w 230"/>
                  <a:gd name="T17" fmla="*/ 2 h 293"/>
                  <a:gd name="T18" fmla="*/ 230 w 230"/>
                  <a:gd name="T19" fmla="*/ 69 h 293"/>
                  <a:gd name="T20" fmla="*/ 212 w 230"/>
                  <a:gd name="T21" fmla="*/ 77 h 293"/>
                  <a:gd name="T22" fmla="*/ 219 w 230"/>
                  <a:gd name="T23" fmla="*/ 125 h 293"/>
                  <a:gd name="T24" fmla="*/ 219 w 230"/>
                  <a:gd name="T25" fmla="*/ 129 h 293"/>
                  <a:gd name="T26" fmla="*/ 219 w 230"/>
                  <a:gd name="T27" fmla="*/ 179 h 293"/>
                  <a:gd name="T28" fmla="*/ 218 w 230"/>
                  <a:gd name="T29" fmla="*/ 183 h 293"/>
                  <a:gd name="T30" fmla="*/ 210 w 230"/>
                  <a:gd name="T31" fmla="*/ 222 h 293"/>
                  <a:gd name="T32" fmla="*/ 197 w 230"/>
                  <a:gd name="T33" fmla="*/ 258 h 293"/>
                  <a:gd name="T34" fmla="*/ 174 w 230"/>
                  <a:gd name="T35" fmla="*/ 279 h 293"/>
                  <a:gd name="T36" fmla="*/ 143 w 230"/>
                  <a:gd name="T37" fmla="*/ 288 h 293"/>
                  <a:gd name="T38" fmla="*/ 113 w 230"/>
                  <a:gd name="T39" fmla="*/ 293 h 293"/>
                  <a:gd name="T40" fmla="*/ 84 w 230"/>
                  <a:gd name="T41" fmla="*/ 290 h 293"/>
                  <a:gd name="T42" fmla="*/ 57 w 230"/>
                  <a:gd name="T43" fmla="*/ 279 h 293"/>
                  <a:gd name="T44" fmla="*/ 33 w 230"/>
                  <a:gd name="T45" fmla="*/ 257 h 293"/>
                  <a:gd name="T46" fmla="*/ 17 w 230"/>
                  <a:gd name="T47" fmla="*/ 227 h 293"/>
                  <a:gd name="T48" fmla="*/ 8 w 230"/>
                  <a:gd name="T49" fmla="*/ 192 h 293"/>
                  <a:gd name="T50" fmla="*/ 5 w 230"/>
                  <a:gd name="T51" fmla="*/ 153 h 293"/>
                  <a:gd name="T52" fmla="*/ 8 w 230"/>
                  <a:gd name="T53" fmla="*/ 116 h 293"/>
                  <a:gd name="T54" fmla="*/ 21 w 230"/>
                  <a:gd name="T55" fmla="*/ 89 h 293"/>
                  <a:gd name="T56" fmla="*/ 0 w 230"/>
                  <a:gd name="T57" fmla="*/ 72 h 293"/>
                  <a:gd name="T58" fmla="*/ 50 w 230"/>
                  <a:gd name="T59" fmla="*/ 0 h 293"/>
                  <a:gd name="T60" fmla="*/ 60 w 230"/>
                  <a:gd name="T61" fmla="*/ 92 h 293"/>
                  <a:gd name="T62" fmla="*/ 36 w 230"/>
                  <a:gd name="T63" fmla="*/ 90 h 293"/>
                  <a:gd name="T64" fmla="*/ 26 w 230"/>
                  <a:gd name="T65" fmla="*/ 128 h 293"/>
                  <a:gd name="T66" fmla="*/ 26 w 230"/>
                  <a:gd name="T67" fmla="*/ 162 h 293"/>
                  <a:gd name="T68" fmla="*/ 29 w 230"/>
                  <a:gd name="T69" fmla="*/ 192 h 293"/>
                  <a:gd name="T70" fmla="*/ 38 w 230"/>
                  <a:gd name="T71" fmla="*/ 221 h 293"/>
                  <a:gd name="T72" fmla="*/ 54 w 230"/>
                  <a:gd name="T73" fmla="*/ 242 h 293"/>
                  <a:gd name="T74" fmla="*/ 74 w 230"/>
                  <a:gd name="T75" fmla="*/ 258 h 293"/>
                  <a:gd name="T76" fmla="*/ 99 w 230"/>
                  <a:gd name="T77" fmla="*/ 267 h 293"/>
                  <a:gd name="T78" fmla="*/ 125 w 230"/>
                  <a:gd name="T79" fmla="*/ 267 h 293"/>
                  <a:gd name="T80" fmla="*/ 147 w 230"/>
                  <a:gd name="T81" fmla="*/ 264 h 293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230"/>
                  <a:gd name="T124" fmla="*/ 0 h 293"/>
                  <a:gd name="T125" fmla="*/ 230 w 230"/>
                  <a:gd name="T126" fmla="*/ 293 h 293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230" h="293">
                    <a:moveTo>
                      <a:pt x="147" y="264"/>
                    </a:moveTo>
                    <a:lnTo>
                      <a:pt x="170" y="252"/>
                    </a:lnTo>
                    <a:lnTo>
                      <a:pt x="182" y="234"/>
                    </a:lnTo>
                    <a:lnTo>
                      <a:pt x="192" y="204"/>
                    </a:lnTo>
                    <a:lnTo>
                      <a:pt x="198" y="165"/>
                    </a:lnTo>
                    <a:lnTo>
                      <a:pt x="195" y="111"/>
                    </a:lnTo>
                    <a:lnTo>
                      <a:pt x="192" y="81"/>
                    </a:lnTo>
                    <a:lnTo>
                      <a:pt x="167" y="84"/>
                    </a:lnTo>
                    <a:lnTo>
                      <a:pt x="177" y="2"/>
                    </a:lnTo>
                    <a:lnTo>
                      <a:pt x="230" y="69"/>
                    </a:lnTo>
                    <a:lnTo>
                      <a:pt x="212" y="77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79"/>
                    </a:lnTo>
                    <a:lnTo>
                      <a:pt x="218" y="183"/>
                    </a:lnTo>
                    <a:lnTo>
                      <a:pt x="210" y="222"/>
                    </a:lnTo>
                    <a:lnTo>
                      <a:pt x="197" y="258"/>
                    </a:lnTo>
                    <a:lnTo>
                      <a:pt x="174" y="279"/>
                    </a:lnTo>
                    <a:lnTo>
                      <a:pt x="143" y="288"/>
                    </a:lnTo>
                    <a:lnTo>
                      <a:pt x="113" y="293"/>
                    </a:lnTo>
                    <a:lnTo>
                      <a:pt x="84" y="290"/>
                    </a:lnTo>
                    <a:lnTo>
                      <a:pt x="57" y="279"/>
                    </a:lnTo>
                    <a:lnTo>
                      <a:pt x="33" y="257"/>
                    </a:lnTo>
                    <a:lnTo>
                      <a:pt x="17" y="227"/>
                    </a:lnTo>
                    <a:lnTo>
                      <a:pt x="8" y="192"/>
                    </a:lnTo>
                    <a:lnTo>
                      <a:pt x="5" y="153"/>
                    </a:lnTo>
                    <a:lnTo>
                      <a:pt x="8" y="116"/>
                    </a:lnTo>
                    <a:lnTo>
                      <a:pt x="21" y="89"/>
                    </a:lnTo>
                    <a:lnTo>
                      <a:pt x="0" y="72"/>
                    </a:lnTo>
                    <a:lnTo>
                      <a:pt x="50" y="0"/>
                    </a:lnTo>
                    <a:lnTo>
                      <a:pt x="60" y="92"/>
                    </a:lnTo>
                    <a:lnTo>
                      <a:pt x="36" y="90"/>
                    </a:lnTo>
                    <a:lnTo>
                      <a:pt x="26" y="128"/>
                    </a:lnTo>
                    <a:lnTo>
                      <a:pt x="26" y="162"/>
                    </a:lnTo>
                    <a:lnTo>
                      <a:pt x="29" y="192"/>
                    </a:lnTo>
                    <a:lnTo>
                      <a:pt x="38" y="221"/>
                    </a:lnTo>
                    <a:lnTo>
                      <a:pt x="54" y="242"/>
                    </a:lnTo>
                    <a:lnTo>
                      <a:pt x="74" y="258"/>
                    </a:lnTo>
                    <a:lnTo>
                      <a:pt x="99" y="267"/>
                    </a:lnTo>
                    <a:lnTo>
                      <a:pt x="125" y="267"/>
                    </a:lnTo>
                    <a:lnTo>
                      <a:pt x="147" y="264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90152" name="Freeform 16"/>
              <p:cNvSpPr>
                <a:spLocks/>
              </p:cNvSpPr>
              <p:nvPr/>
            </p:nvSpPr>
            <p:spPr bwMode="auto">
              <a:xfrm>
                <a:off x="2794" y="768"/>
                <a:ext cx="96" cy="1456"/>
              </a:xfrm>
              <a:custGeom>
                <a:avLst/>
                <a:gdLst>
                  <a:gd name="T0" fmla="*/ 27 w 96"/>
                  <a:gd name="T1" fmla="*/ 306 h 1456"/>
                  <a:gd name="T2" fmla="*/ 28 w 96"/>
                  <a:gd name="T3" fmla="*/ 78 h 1456"/>
                  <a:gd name="T4" fmla="*/ 0 w 96"/>
                  <a:gd name="T5" fmla="*/ 80 h 1456"/>
                  <a:gd name="T6" fmla="*/ 40 w 96"/>
                  <a:gd name="T7" fmla="*/ 0 h 1456"/>
                  <a:gd name="T8" fmla="*/ 73 w 96"/>
                  <a:gd name="T9" fmla="*/ 80 h 1456"/>
                  <a:gd name="T10" fmla="*/ 45 w 96"/>
                  <a:gd name="T11" fmla="*/ 75 h 1456"/>
                  <a:gd name="T12" fmla="*/ 46 w 96"/>
                  <a:gd name="T13" fmla="*/ 306 h 1456"/>
                  <a:gd name="T14" fmla="*/ 55 w 96"/>
                  <a:gd name="T15" fmla="*/ 582 h 1456"/>
                  <a:gd name="T16" fmla="*/ 70 w 96"/>
                  <a:gd name="T17" fmla="*/ 815 h 1456"/>
                  <a:gd name="T18" fmla="*/ 81 w 96"/>
                  <a:gd name="T19" fmla="*/ 1129 h 1456"/>
                  <a:gd name="T20" fmla="*/ 79 w 96"/>
                  <a:gd name="T21" fmla="*/ 1134 h 1456"/>
                  <a:gd name="T22" fmla="*/ 94 w 96"/>
                  <a:gd name="T23" fmla="*/ 1398 h 1456"/>
                  <a:gd name="T24" fmla="*/ 96 w 96"/>
                  <a:gd name="T25" fmla="*/ 1446 h 1456"/>
                  <a:gd name="T26" fmla="*/ 88 w 96"/>
                  <a:gd name="T27" fmla="*/ 1455 h 1456"/>
                  <a:gd name="T28" fmla="*/ 76 w 96"/>
                  <a:gd name="T29" fmla="*/ 1456 h 1456"/>
                  <a:gd name="T30" fmla="*/ 67 w 96"/>
                  <a:gd name="T31" fmla="*/ 1447 h 1456"/>
                  <a:gd name="T32" fmla="*/ 64 w 96"/>
                  <a:gd name="T33" fmla="*/ 1438 h 1456"/>
                  <a:gd name="T34" fmla="*/ 51 w 96"/>
                  <a:gd name="T35" fmla="*/ 911 h 1456"/>
                  <a:gd name="T36" fmla="*/ 34 w 96"/>
                  <a:gd name="T37" fmla="*/ 540 h 1456"/>
                  <a:gd name="T38" fmla="*/ 27 w 96"/>
                  <a:gd name="T39" fmla="*/ 306 h 145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96"/>
                  <a:gd name="T61" fmla="*/ 0 h 1456"/>
                  <a:gd name="T62" fmla="*/ 96 w 96"/>
                  <a:gd name="T63" fmla="*/ 1456 h 145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96" h="1456">
                    <a:moveTo>
                      <a:pt x="27" y="306"/>
                    </a:moveTo>
                    <a:lnTo>
                      <a:pt x="28" y="78"/>
                    </a:lnTo>
                    <a:lnTo>
                      <a:pt x="0" y="80"/>
                    </a:lnTo>
                    <a:lnTo>
                      <a:pt x="40" y="0"/>
                    </a:lnTo>
                    <a:lnTo>
                      <a:pt x="73" y="80"/>
                    </a:lnTo>
                    <a:lnTo>
                      <a:pt x="45" y="75"/>
                    </a:lnTo>
                    <a:lnTo>
                      <a:pt x="46" y="306"/>
                    </a:lnTo>
                    <a:lnTo>
                      <a:pt x="55" y="582"/>
                    </a:lnTo>
                    <a:lnTo>
                      <a:pt x="70" y="815"/>
                    </a:lnTo>
                    <a:lnTo>
                      <a:pt x="81" y="1129"/>
                    </a:lnTo>
                    <a:lnTo>
                      <a:pt x="79" y="1134"/>
                    </a:lnTo>
                    <a:lnTo>
                      <a:pt x="94" y="1398"/>
                    </a:lnTo>
                    <a:lnTo>
                      <a:pt x="96" y="1446"/>
                    </a:lnTo>
                    <a:lnTo>
                      <a:pt x="88" y="1455"/>
                    </a:lnTo>
                    <a:lnTo>
                      <a:pt x="76" y="1456"/>
                    </a:lnTo>
                    <a:lnTo>
                      <a:pt x="67" y="1447"/>
                    </a:lnTo>
                    <a:lnTo>
                      <a:pt x="64" y="1438"/>
                    </a:lnTo>
                    <a:lnTo>
                      <a:pt x="51" y="911"/>
                    </a:lnTo>
                    <a:lnTo>
                      <a:pt x="34" y="540"/>
                    </a:lnTo>
                    <a:lnTo>
                      <a:pt x="27" y="306"/>
                    </a:lnTo>
                    <a:close/>
                  </a:path>
                </a:pathLst>
              </a:custGeom>
              <a:solidFill>
                <a:srgbClr val="A500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5923">
                                            <p:txEl>
                                              <p:charRg st="0" end="4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45923">
                                            <p:txEl>
                                              <p:charRg st="44" end="1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45923">
                                            <p:txEl>
                                              <p:charRg st="132" end="19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9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1090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685800" y="5348288"/>
            <a:ext cx="7696200" cy="609600"/>
          </a:xfrm>
        </p:spPr>
        <p:txBody>
          <a:bodyPr/>
          <a:lstStyle/>
          <a:p>
            <a:pPr eaLnBrk="1" hangingPunct="1"/>
            <a:r>
              <a:rPr lang="en-US" altLang="en-US"/>
              <a:t>If a solution is a binary tree of objects, </a:t>
            </a:r>
          </a:p>
          <a:p>
            <a:pPr eaLnBrk="1" hangingPunct="1">
              <a:buFontTx/>
              <a:buNone/>
            </a:pPr>
            <a:endParaRPr lang="en-US" altLang="en-US"/>
          </a:p>
        </p:txBody>
      </p:sp>
      <p:sp>
        <p:nvSpPr>
          <p:cNvPr id="391171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The Question For the Little Bird</a:t>
            </a:r>
          </a:p>
        </p:txBody>
      </p:sp>
      <p:sp>
        <p:nvSpPr>
          <p:cNvPr id="1881092" name="Rectangle 4"/>
          <p:cNvSpPr>
            <a:spLocks noChangeArrowheads="1"/>
          </p:cNvSpPr>
          <p:nvPr/>
        </p:nvSpPr>
        <p:spPr bwMode="auto">
          <a:xfrm>
            <a:off x="549275" y="5957888"/>
            <a:ext cx="6486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342900" indent="-342900"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“What object is at the root of the tree?” 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33388" y="1600200"/>
            <a:ext cx="6221412" cy="1295400"/>
            <a:chOff x="273" y="1008"/>
            <a:chExt cx="3919" cy="816"/>
          </a:xfrm>
        </p:grpSpPr>
        <p:sp>
          <p:nvSpPr>
            <p:cNvPr id="391206" name="Rectangle 6"/>
            <p:cNvSpPr>
              <a:spLocks noChangeArrowheads="1"/>
            </p:cNvSpPr>
            <p:nvPr/>
          </p:nvSpPr>
          <p:spPr bwMode="auto">
            <a:xfrm>
              <a:off x="273" y="1008"/>
              <a:ext cx="3919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marL="342900" indent="-342900"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457200" marR="0" lvl="1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–"/>
                <a:tabLst/>
                <a:defRPr/>
              </a:pPr>
              <a:r>
                <a:rPr kumimoji="0" lang="en-US" alt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“Which key is at the root of the tree?”</a:t>
              </a:r>
            </a:p>
          </p:txBody>
        </p:sp>
        <p:pic>
          <p:nvPicPr>
            <p:cNvPr id="391207" name="Picture 7" descr="an02380_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20" y="1392"/>
              <a:ext cx="400" cy="4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1208" name="Oval 8"/>
            <p:cNvSpPr>
              <a:spLocks noChangeArrowheads="1"/>
            </p:cNvSpPr>
            <p:nvPr/>
          </p:nvSpPr>
          <p:spPr bwMode="auto">
            <a:xfrm>
              <a:off x="2440" y="1496"/>
              <a:ext cx="240" cy="24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391174" name="Group 9"/>
          <p:cNvGrpSpPr>
            <a:grpSpLocks/>
          </p:cNvGrpSpPr>
          <p:nvPr/>
        </p:nvGrpSpPr>
        <p:grpSpPr bwMode="auto">
          <a:xfrm>
            <a:off x="609600" y="1006475"/>
            <a:ext cx="7359650" cy="3641725"/>
            <a:chOff x="384" y="1978"/>
            <a:chExt cx="4636" cy="2294"/>
          </a:xfrm>
        </p:grpSpPr>
        <p:grpSp>
          <p:nvGrpSpPr>
            <p:cNvPr id="391175" name="Group 10"/>
            <p:cNvGrpSpPr>
              <a:grpSpLocks/>
            </p:cNvGrpSpPr>
            <p:nvPr/>
          </p:nvGrpSpPr>
          <p:grpSpPr bwMode="auto">
            <a:xfrm>
              <a:off x="1296" y="2880"/>
              <a:ext cx="2568" cy="1392"/>
              <a:chOff x="240" y="1392"/>
              <a:chExt cx="5208" cy="2640"/>
            </a:xfrm>
          </p:grpSpPr>
          <p:sp>
            <p:nvSpPr>
              <p:cNvPr id="391177" name="Oval 11"/>
              <p:cNvSpPr>
                <a:spLocks noChangeArrowheads="1"/>
              </p:cNvSpPr>
              <p:nvPr/>
            </p:nvSpPr>
            <p:spPr bwMode="auto">
              <a:xfrm>
                <a:off x="2616" y="1392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38</a:t>
                </a:r>
              </a:p>
            </p:txBody>
          </p:sp>
          <p:sp>
            <p:nvSpPr>
              <p:cNvPr id="391178" name="Oval 12"/>
              <p:cNvSpPr>
                <a:spLocks noChangeArrowheads="1"/>
              </p:cNvSpPr>
              <p:nvPr/>
            </p:nvSpPr>
            <p:spPr bwMode="auto">
              <a:xfrm>
                <a:off x="1272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25</a:t>
                </a:r>
              </a:p>
            </p:txBody>
          </p:sp>
          <p:cxnSp>
            <p:nvCxnSpPr>
              <p:cNvPr id="391179" name="AutoShape 13"/>
              <p:cNvCxnSpPr>
                <a:cxnSpLocks noChangeShapeType="1"/>
                <a:stCxn id="391177" idx="4"/>
                <a:endCxn id="391178" idx="0"/>
              </p:cNvCxnSpPr>
              <p:nvPr/>
            </p:nvCxnSpPr>
            <p:spPr bwMode="auto">
              <a:xfrm flipH="1">
                <a:off x="1452" y="1686"/>
                <a:ext cx="1344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80" name="Oval 14"/>
              <p:cNvSpPr>
                <a:spLocks noChangeArrowheads="1"/>
              </p:cNvSpPr>
              <p:nvPr/>
            </p:nvSpPr>
            <p:spPr bwMode="auto">
              <a:xfrm>
                <a:off x="5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17</a:t>
                </a:r>
              </a:p>
            </p:txBody>
          </p:sp>
          <p:sp>
            <p:nvSpPr>
              <p:cNvPr id="391181" name="Oval 15"/>
              <p:cNvSpPr>
                <a:spLocks noChangeArrowheads="1"/>
              </p:cNvSpPr>
              <p:nvPr/>
            </p:nvSpPr>
            <p:spPr bwMode="auto">
              <a:xfrm>
                <a:off x="2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</a:t>
                </a:r>
              </a:p>
            </p:txBody>
          </p:sp>
          <p:sp>
            <p:nvSpPr>
              <p:cNvPr id="391182" name="Oval 16"/>
              <p:cNvSpPr>
                <a:spLocks noChangeArrowheads="1"/>
              </p:cNvSpPr>
              <p:nvPr/>
            </p:nvSpPr>
            <p:spPr bwMode="auto">
              <a:xfrm>
                <a:off x="8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21</a:t>
                </a:r>
              </a:p>
            </p:txBody>
          </p:sp>
          <p:cxnSp>
            <p:nvCxnSpPr>
              <p:cNvPr id="391183" name="AutoShape 17"/>
              <p:cNvCxnSpPr>
                <a:cxnSpLocks noChangeShapeType="1"/>
                <a:stCxn id="391180" idx="4"/>
                <a:endCxn id="391181" idx="0"/>
              </p:cNvCxnSpPr>
              <p:nvPr/>
            </p:nvCxnSpPr>
            <p:spPr bwMode="auto">
              <a:xfrm flipH="1">
                <a:off x="4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84" name="AutoShape 18"/>
              <p:cNvCxnSpPr>
                <a:cxnSpLocks noChangeShapeType="1"/>
                <a:stCxn id="391180" idx="4"/>
                <a:endCxn id="391182" idx="0"/>
              </p:cNvCxnSpPr>
              <p:nvPr/>
            </p:nvCxnSpPr>
            <p:spPr bwMode="auto">
              <a:xfrm>
                <a:off x="7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85" name="AutoShape 19"/>
              <p:cNvCxnSpPr>
                <a:cxnSpLocks noChangeShapeType="1"/>
                <a:stCxn id="391178" idx="4"/>
                <a:endCxn id="391180" idx="0"/>
              </p:cNvCxnSpPr>
              <p:nvPr/>
            </p:nvCxnSpPr>
            <p:spPr bwMode="auto">
              <a:xfrm flipH="1">
                <a:off x="756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86" name="Oval 20"/>
              <p:cNvSpPr>
                <a:spLocks noChangeArrowheads="1"/>
              </p:cNvSpPr>
              <p:nvPr/>
            </p:nvSpPr>
            <p:spPr bwMode="auto">
              <a:xfrm>
                <a:off x="2004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31</a:t>
                </a:r>
              </a:p>
            </p:txBody>
          </p:sp>
          <p:sp>
            <p:nvSpPr>
              <p:cNvPr id="391187" name="Oval 21"/>
              <p:cNvSpPr>
                <a:spLocks noChangeArrowheads="1"/>
              </p:cNvSpPr>
              <p:nvPr/>
            </p:nvSpPr>
            <p:spPr bwMode="auto">
              <a:xfrm>
                <a:off x="166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28</a:t>
                </a:r>
              </a:p>
            </p:txBody>
          </p:sp>
          <p:sp>
            <p:nvSpPr>
              <p:cNvPr id="391188" name="Oval 22"/>
              <p:cNvSpPr>
                <a:spLocks noChangeArrowheads="1"/>
              </p:cNvSpPr>
              <p:nvPr/>
            </p:nvSpPr>
            <p:spPr bwMode="auto">
              <a:xfrm>
                <a:off x="2316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35</a:t>
                </a:r>
              </a:p>
            </p:txBody>
          </p:sp>
          <p:cxnSp>
            <p:nvCxnSpPr>
              <p:cNvPr id="391189" name="AutoShape 23"/>
              <p:cNvCxnSpPr>
                <a:cxnSpLocks noChangeShapeType="1"/>
                <a:stCxn id="391186" idx="4"/>
                <a:endCxn id="391187" idx="0"/>
              </p:cNvCxnSpPr>
              <p:nvPr/>
            </p:nvCxnSpPr>
            <p:spPr bwMode="auto">
              <a:xfrm flipH="1">
                <a:off x="1848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0" name="AutoShape 24"/>
              <p:cNvCxnSpPr>
                <a:cxnSpLocks noChangeShapeType="1"/>
                <a:stCxn id="391186" idx="4"/>
                <a:endCxn id="391188" idx="0"/>
              </p:cNvCxnSpPr>
              <p:nvPr/>
            </p:nvCxnSpPr>
            <p:spPr bwMode="auto">
              <a:xfrm>
                <a:off x="2184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1" name="AutoShape 25"/>
              <p:cNvCxnSpPr>
                <a:cxnSpLocks noChangeShapeType="1"/>
                <a:stCxn id="391178" idx="4"/>
                <a:endCxn id="391186" idx="0"/>
              </p:cNvCxnSpPr>
              <p:nvPr/>
            </p:nvCxnSpPr>
            <p:spPr bwMode="auto">
              <a:xfrm>
                <a:off x="1452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92" name="Oval 26"/>
              <p:cNvSpPr>
                <a:spLocks noChangeArrowheads="1"/>
              </p:cNvSpPr>
              <p:nvPr/>
            </p:nvSpPr>
            <p:spPr bwMode="auto">
              <a:xfrm>
                <a:off x="4044" y="216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51</a:t>
                </a:r>
              </a:p>
            </p:txBody>
          </p:sp>
          <p:cxnSp>
            <p:nvCxnSpPr>
              <p:cNvPr id="391193" name="AutoShape 27"/>
              <p:cNvCxnSpPr>
                <a:cxnSpLocks noChangeShapeType="1"/>
                <a:stCxn id="391177" idx="4"/>
                <a:endCxn id="391192" idx="0"/>
              </p:cNvCxnSpPr>
              <p:nvPr/>
            </p:nvCxnSpPr>
            <p:spPr bwMode="auto">
              <a:xfrm>
                <a:off x="2796" y="1686"/>
                <a:ext cx="1428" cy="468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194" name="Oval 28"/>
              <p:cNvSpPr>
                <a:spLocks noChangeArrowheads="1"/>
              </p:cNvSpPr>
              <p:nvPr/>
            </p:nvSpPr>
            <p:spPr bwMode="auto">
              <a:xfrm>
                <a:off x="3348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42</a:t>
                </a:r>
              </a:p>
            </p:txBody>
          </p:sp>
          <p:sp>
            <p:nvSpPr>
              <p:cNvPr id="391195" name="Oval 29"/>
              <p:cNvSpPr>
                <a:spLocks noChangeArrowheads="1"/>
              </p:cNvSpPr>
              <p:nvPr/>
            </p:nvSpPr>
            <p:spPr bwMode="auto">
              <a:xfrm>
                <a:off x="3012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40</a:t>
                </a:r>
              </a:p>
            </p:txBody>
          </p:sp>
          <p:sp>
            <p:nvSpPr>
              <p:cNvPr id="391196" name="Oval 30"/>
              <p:cNvSpPr>
                <a:spLocks noChangeArrowheads="1"/>
              </p:cNvSpPr>
              <p:nvPr/>
            </p:nvSpPr>
            <p:spPr bwMode="auto">
              <a:xfrm>
                <a:off x="366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49</a:t>
                </a:r>
              </a:p>
            </p:txBody>
          </p:sp>
          <p:cxnSp>
            <p:nvCxnSpPr>
              <p:cNvPr id="391197" name="AutoShape 31"/>
              <p:cNvCxnSpPr>
                <a:cxnSpLocks noChangeShapeType="1"/>
                <a:stCxn id="391194" idx="4"/>
                <a:endCxn id="391195" idx="0"/>
              </p:cNvCxnSpPr>
              <p:nvPr/>
            </p:nvCxnSpPr>
            <p:spPr bwMode="auto">
              <a:xfrm flipH="1">
                <a:off x="3192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8" name="AutoShape 32"/>
              <p:cNvCxnSpPr>
                <a:cxnSpLocks noChangeShapeType="1"/>
                <a:stCxn id="391194" idx="4"/>
                <a:endCxn id="391196" idx="0"/>
              </p:cNvCxnSpPr>
              <p:nvPr/>
            </p:nvCxnSpPr>
            <p:spPr bwMode="auto">
              <a:xfrm>
                <a:off x="3528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199" name="AutoShape 33"/>
              <p:cNvCxnSpPr>
                <a:cxnSpLocks noChangeShapeType="1"/>
                <a:stCxn id="391192" idx="4"/>
                <a:endCxn id="391194" idx="0"/>
              </p:cNvCxnSpPr>
              <p:nvPr/>
            </p:nvCxnSpPr>
            <p:spPr bwMode="auto">
              <a:xfrm flipH="1">
                <a:off x="3528" y="2454"/>
                <a:ext cx="696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sp>
            <p:nvSpPr>
              <p:cNvPr id="391200" name="Oval 34"/>
              <p:cNvSpPr>
                <a:spLocks noChangeArrowheads="1"/>
              </p:cNvSpPr>
              <p:nvPr/>
            </p:nvSpPr>
            <p:spPr bwMode="auto">
              <a:xfrm>
                <a:off x="4776" y="2880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63</a:t>
                </a:r>
              </a:p>
            </p:txBody>
          </p:sp>
          <p:sp>
            <p:nvSpPr>
              <p:cNvPr id="391201" name="Oval 35"/>
              <p:cNvSpPr>
                <a:spLocks noChangeArrowheads="1"/>
              </p:cNvSpPr>
              <p:nvPr/>
            </p:nvSpPr>
            <p:spPr bwMode="auto">
              <a:xfrm>
                <a:off x="4440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55</a:t>
                </a:r>
              </a:p>
            </p:txBody>
          </p:sp>
          <p:sp>
            <p:nvSpPr>
              <p:cNvPr id="391202" name="Oval 36"/>
              <p:cNvSpPr>
                <a:spLocks noChangeArrowheads="1"/>
              </p:cNvSpPr>
              <p:nvPr/>
            </p:nvSpPr>
            <p:spPr bwMode="auto">
              <a:xfrm>
                <a:off x="5088" y="3744"/>
                <a:ext cx="360" cy="288"/>
              </a:xfrm>
              <a:prstGeom prst="ellipse">
                <a:avLst/>
              </a:prstGeom>
              <a:solidFill>
                <a:schemeClr val="accent1"/>
              </a:solidFill>
              <a:ln w="19050">
                <a:solidFill>
                  <a:schemeClr val="accent2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4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71</a:t>
                </a:r>
              </a:p>
            </p:txBody>
          </p:sp>
          <p:cxnSp>
            <p:nvCxnSpPr>
              <p:cNvPr id="391203" name="AutoShape 37"/>
              <p:cNvCxnSpPr>
                <a:cxnSpLocks noChangeShapeType="1"/>
                <a:stCxn id="391200" idx="4"/>
                <a:endCxn id="391201" idx="0"/>
              </p:cNvCxnSpPr>
              <p:nvPr/>
            </p:nvCxnSpPr>
            <p:spPr bwMode="auto">
              <a:xfrm flipH="1">
                <a:off x="4620" y="3174"/>
                <a:ext cx="336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204" name="AutoShape 38"/>
              <p:cNvCxnSpPr>
                <a:cxnSpLocks noChangeShapeType="1"/>
                <a:stCxn id="391200" idx="4"/>
                <a:endCxn id="391202" idx="0"/>
              </p:cNvCxnSpPr>
              <p:nvPr/>
            </p:nvCxnSpPr>
            <p:spPr bwMode="auto">
              <a:xfrm>
                <a:off x="4956" y="3174"/>
                <a:ext cx="312" cy="564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91205" name="AutoShape 39"/>
              <p:cNvCxnSpPr>
                <a:cxnSpLocks noChangeShapeType="1"/>
                <a:stCxn id="391192" idx="4"/>
                <a:endCxn id="391200" idx="0"/>
              </p:cNvCxnSpPr>
              <p:nvPr/>
            </p:nvCxnSpPr>
            <p:spPr bwMode="auto">
              <a:xfrm>
                <a:off x="4224" y="2454"/>
                <a:ext cx="732" cy="420"/>
              </a:xfrm>
              <a:prstGeom prst="straightConnector1">
                <a:avLst/>
              </a:prstGeom>
              <a:noFill/>
              <a:ln w="38100">
                <a:solidFill>
                  <a:schemeClr val="accent2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391176" name="Rectangle 40"/>
            <p:cNvSpPr>
              <a:spLocks noChangeArrowheads="1"/>
            </p:cNvSpPr>
            <p:nvPr/>
          </p:nvSpPr>
          <p:spPr bwMode="auto">
            <a:xfrm>
              <a:off x="384" y="1978"/>
              <a:ext cx="46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Char char="•"/>
                <a:tabLst/>
                <a:defRPr/>
              </a:pPr>
              <a:r>
                <a: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Eg. The Best Binary Search Tree problem,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810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810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1090" grpId="0" build="p" autoUpdateAnimBg="0"/>
      <p:bldP spid="1881092" grpId="0" autoUpdateAnimBg="0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" name="Text Box 10">
            <a:extLst>
              <a:ext uri="{FF2B5EF4-FFF2-40B4-BE49-F238E27FC236}">
                <a16:creationId xmlns:a16="http://schemas.microsoft.com/office/drawing/2014/main" id="{3021B319-4A45-4F42-AD4F-EAB0D9C55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5706883" cy="32932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have a little bird and a friend whom I trust.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Funny, my friend looks like me but smaller.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He could be a recursive friend</a:t>
            </a:r>
            <a:br>
              <a:rPr lang="en-US" altLang="en-US" sz="2400" dirty="0"/>
            </a:br>
            <a:r>
              <a:rPr lang="en-US" altLang="en-US" sz="2400" dirty="0"/>
              <a:t>       with the same precondition.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Instead, he is a table lookup friend.</a:t>
            </a:r>
          </a:p>
        </p:txBody>
      </p:sp>
      <p:sp>
        <p:nvSpPr>
          <p:cNvPr id="15" name="Rectangle 57">
            <a:extLst>
              <a:ext uri="{FF2B5EF4-FFF2-40B4-BE49-F238E27FC236}">
                <a16:creationId xmlns:a16="http://schemas.microsoft.com/office/drawing/2014/main" id="{CF1542BB-079A-4580-8AFA-48E7E67240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Little Bird  &amp; Friend Alg</a:t>
            </a:r>
          </a:p>
        </p:txBody>
      </p:sp>
      <p:sp>
        <p:nvSpPr>
          <p:cNvPr id="214" name="Rectangle 57">
            <a:extLst>
              <a:ext uri="{FF2B5EF4-FFF2-40B4-BE49-F238E27FC236}">
                <a16:creationId xmlns:a16="http://schemas.microsoft.com/office/drawing/2014/main" id="{2D8F30A6-0E64-46AD-ACF8-0AF6E8742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  <p:pic>
        <p:nvPicPr>
          <p:cNvPr id="44" name="Picture 43">
            <a:extLst>
              <a:ext uri="{FF2B5EF4-FFF2-40B4-BE49-F238E27FC236}">
                <a16:creationId xmlns:a16="http://schemas.microsoft.com/office/drawing/2014/main" id="{0E36BECA-9BAC-42D7-92AD-C328F3AB38C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8964" y="5906610"/>
            <a:ext cx="417672" cy="790737"/>
          </a:xfrm>
          <a:prstGeom prst="rect">
            <a:avLst/>
          </a:prstGeom>
        </p:spPr>
      </p:pic>
      <p:grpSp>
        <p:nvGrpSpPr>
          <p:cNvPr id="45" name="Group 44">
            <a:extLst>
              <a:ext uri="{FF2B5EF4-FFF2-40B4-BE49-F238E27FC236}">
                <a16:creationId xmlns:a16="http://schemas.microsoft.com/office/drawing/2014/main" id="{5B3A5559-1B12-4CAA-A405-5F315BE0FF93}"/>
              </a:ext>
            </a:extLst>
          </p:cNvPr>
          <p:cNvGrpSpPr/>
          <p:nvPr/>
        </p:nvGrpSpPr>
        <p:grpSpPr>
          <a:xfrm>
            <a:off x="7543800" y="677863"/>
            <a:ext cx="740904" cy="750888"/>
            <a:chOff x="7543800" y="677863"/>
            <a:chExt cx="740904" cy="750888"/>
          </a:xfrm>
        </p:grpSpPr>
        <p:sp>
          <p:nvSpPr>
            <p:cNvPr id="46" name="AutoShape 3">
              <a:extLst>
                <a:ext uri="{FF2B5EF4-FFF2-40B4-BE49-F238E27FC236}">
                  <a16:creationId xmlns:a16="http://schemas.microsoft.com/office/drawing/2014/main" id="{E0CD205C-9802-487E-ACCC-DED4F395CB96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5">
              <a:extLst>
                <a:ext uri="{FF2B5EF4-FFF2-40B4-BE49-F238E27FC236}">
                  <a16:creationId xmlns:a16="http://schemas.microsoft.com/office/drawing/2014/main" id="{001A41E9-770A-4FDF-8F8B-9B246B371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6">
              <a:extLst>
                <a:ext uri="{FF2B5EF4-FFF2-40B4-BE49-F238E27FC236}">
                  <a16:creationId xmlns:a16="http://schemas.microsoft.com/office/drawing/2014/main" id="{D626CF05-CE92-411C-9716-51C90BFCA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49" name="Freeform 7">
              <a:extLst>
                <a:ext uri="{FF2B5EF4-FFF2-40B4-BE49-F238E27FC236}">
                  <a16:creationId xmlns:a16="http://schemas.microsoft.com/office/drawing/2014/main" id="{22A0F386-7FB2-4585-B140-62A2DAF90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0" name="Picture 49">
            <a:extLst>
              <a:ext uri="{FF2B5EF4-FFF2-40B4-BE49-F238E27FC236}">
                <a16:creationId xmlns:a16="http://schemas.microsoft.com/office/drawing/2014/main" id="{DCA3F30E-A6FA-4449-87FB-63593B26F9C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361134" y="838496"/>
            <a:ext cx="300037" cy="568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66400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3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194" name="Picture 2" descr="matMult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82863" y="2590800"/>
            <a:ext cx="3978275" cy="14970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2195" name="Rectangle 3"/>
          <p:cNvSpPr>
            <a:spLocks noChangeArrowheads="1"/>
          </p:cNvSpPr>
          <p:nvPr/>
        </p:nvSpPr>
        <p:spPr bwMode="auto">
          <a:xfrm>
            <a:off x="685800" y="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120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Matrix Multiplication</a:t>
            </a:r>
          </a:p>
        </p:txBody>
      </p:sp>
    </p:spTree>
  </p:cSld>
  <p:clrMapOvr>
    <a:masterClrMapping/>
  </p:clrMapOvr>
</p:sld>
</file>

<file path=ppt/slides/slide3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218" name="Picture 2" descr="capture63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79525" y="257175"/>
            <a:ext cx="6583363" cy="6343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4242" name="Picture 2" descr="matMult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6163" y="4763"/>
            <a:ext cx="7051675" cy="6846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5266" name="Picture 2" descr="matMult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71813" y="685800"/>
            <a:ext cx="2871787" cy="2722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5267" name="Picture 3" descr="matMult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0125" y="3886200"/>
            <a:ext cx="3038475" cy="290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95268" name="Picture 4" descr="matMult3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86325" y="3879850"/>
            <a:ext cx="3038475" cy="2901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6290" name="Picture 2" descr="capture64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685925"/>
            <a:ext cx="64008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31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All Pairs Shortest Paths</a:t>
            </a:r>
          </a:p>
        </p:txBody>
      </p:sp>
    </p:spTree>
  </p:cSld>
  <p:clrMapOvr>
    <a:masterClrMapping/>
  </p:clrMapOvr>
</p:sld>
</file>

<file path=ppt/slides/slide3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8338" name="Picture 2" descr="capture67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3588" y="528638"/>
            <a:ext cx="5076825" cy="5800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9362" name="Picture 2" descr="capture69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2763" y="1033463"/>
            <a:ext cx="5578475" cy="47894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0386" name="Picture 2" descr="allpath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304800"/>
            <a:ext cx="8248650" cy="29241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7" name="Picture 3" descr="allpaths_cycle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3352800"/>
            <a:ext cx="5051425" cy="2617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8" name="Picture 4" descr="allpaths_ij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3352800"/>
            <a:ext cx="2228850" cy="2708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89" name="Picture 5" descr="allpaths_inj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6299200"/>
            <a:ext cx="2362200" cy="365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0390" name="Picture 6" descr="allpaths_simple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3825" y="6172200"/>
            <a:ext cx="6480175" cy="514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1410" name="Picture 2" descr="allpaths_twocases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533400"/>
            <a:ext cx="8934450" cy="173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01411" name="Picture 3" descr="allpathsm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6238" y="2590800"/>
            <a:ext cx="3695700" cy="4014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" name="Text Box 10">
            <a:extLst>
              <a:ext uri="{FF2B5EF4-FFF2-40B4-BE49-F238E27FC236}">
                <a16:creationId xmlns:a16="http://schemas.microsoft.com/office/drawing/2014/main" id="{3021B319-4A45-4F42-AD4F-EAB0D9C554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6901248" cy="390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She answers 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 err="1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 err="1">
                <a:solidFill>
                  <a:schemeClr val="accent2"/>
                </a:solidFill>
              </a:rPr>
              <a:t>k</a:t>
            </a:r>
            <a:r>
              <a:rPr lang="en-US" altLang="en-US" sz="2400" dirty="0" err="1">
                <a:solidFill>
                  <a:schemeClr val="accent2"/>
                </a:solidFill>
              </a:rPr>
              <a:t>,t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  <a:endParaRPr lang="en-US" altLang="en-US" sz="16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Because I trust her, I move along that edge.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What I need to know now is</a:t>
            </a:r>
          </a:p>
          <a:p>
            <a:pPr eaLnBrk="1" hangingPunct="1">
              <a:buNone/>
            </a:pPr>
            <a:r>
              <a:rPr lang="en-US" altLang="en-US" sz="2400" dirty="0"/>
              <a:t>   “Which edge should we take second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No – only one question of the little bird.</a:t>
            </a:r>
          </a:p>
        </p:txBody>
      </p:sp>
      <p:sp>
        <p:nvSpPr>
          <p:cNvPr id="15" name="Rectangle 57">
            <a:extLst>
              <a:ext uri="{FF2B5EF4-FFF2-40B4-BE49-F238E27FC236}">
                <a16:creationId xmlns:a16="http://schemas.microsoft.com/office/drawing/2014/main" id="{CF1542BB-079A-4580-8AFA-48E7E672402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Little Bird  &amp; Friend Alg</a:t>
            </a:r>
          </a:p>
        </p:txBody>
      </p:sp>
      <p:sp>
        <p:nvSpPr>
          <p:cNvPr id="214" name="Rectangle 57">
            <a:extLst>
              <a:ext uri="{FF2B5EF4-FFF2-40B4-BE49-F238E27FC236}">
                <a16:creationId xmlns:a16="http://schemas.microsoft.com/office/drawing/2014/main" id="{2D8F30A6-0E64-46AD-ACF8-0AF6E87424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  <p:sp>
        <p:nvSpPr>
          <p:cNvPr id="215" name="Freeform 22">
            <a:extLst>
              <a:ext uri="{FF2B5EF4-FFF2-40B4-BE49-F238E27FC236}">
                <a16:creationId xmlns:a16="http://schemas.microsoft.com/office/drawing/2014/main" id="{7BE24509-7696-4394-B768-A72DAE4185CD}"/>
              </a:ext>
            </a:extLst>
          </p:cNvPr>
          <p:cNvSpPr>
            <a:spLocks/>
          </p:cNvSpPr>
          <p:nvPr/>
        </p:nvSpPr>
        <p:spPr bwMode="auto">
          <a:xfrm>
            <a:off x="7556500" y="6339083"/>
            <a:ext cx="221889" cy="12168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6" name="Freeform 22">
            <a:extLst>
              <a:ext uri="{FF2B5EF4-FFF2-40B4-BE49-F238E27FC236}">
                <a16:creationId xmlns:a16="http://schemas.microsoft.com/office/drawing/2014/main" id="{1DC138FF-827F-40A9-9257-6CD62C8DBB0D}"/>
              </a:ext>
            </a:extLst>
          </p:cNvPr>
          <p:cNvSpPr>
            <a:spLocks/>
          </p:cNvSpPr>
          <p:nvPr/>
        </p:nvSpPr>
        <p:spPr bwMode="auto">
          <a:xfrm flipH="1">
            <a:off x="8489950" y="5473700"/>
            <a:ext cx="194230" cy="19071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217" name="Picture 216">
            <a:extLst>
              <a:ext uri="{FF2B5EF4-FFF2-40B4-BE49-F238E27FC236}">
                <a16:creationId xmlns:a16="http://schemas.microsoft.com/office/drawing/2014/main" id="{03D8384B-C5A5-4BE7-8B17-83FD16E8574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18964" y="5906610"/>
            <a:ext cx="417672" cy="790737"/>
          </a:xfrm>
          <a:prstGeom prst="rect">
            <a:avLst/>
          </a:prstGeom>
        </p:spPr>
      </p:pic>
      <p:grpSp>
        <p:nvGrpSpPr>
          <p:cNvPr id="220" name="Group 219">
            <a:extLst>
              <a:ext uri="{FF2B5EF4-FFF2-40B4-BE49-F238E27FC236}">
                <a16:creationId xmlns:a16="http://schemas.microsoft.com/office/drawing/2014/main" id="{27518FFE-413A-40EE-A90E-429BDE8BA8FB}"/>
              </a:ext>
            </a:extLst>
          </p:cNvPr>
          <p:cNvGrpSpPr/>
          <p:nvPr/>
        </p:nvGrpSpPr>
        <p:grpSpPr>
          <a:xfrm>
            <a:off x="7543800" y="677863"/>
            <a:ext cx="740904" cy="750888"/>
            <a:chOff x="7543800" y="677863"/>
            <a:chExt cx="740904" cy="750888"/>
          </a:xfrm>
        </p:grpSpPr>
        <p:sp>
          <p:nvSpPr>
            <p:cNvPr id="221" name="AutoShape 3">
              <a:extLst>
                <a:ext uri="{FF2B5EF4-FFF2-40B4-BE49-F238E27FC236}">
                  <a16:creationId xmlns:a16="http://schemas.microsoft.com/office/drawing/2014/main" id="{6E27C28E-9A75-4822-BC71-B79C296E4EA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2" name="Freeform 5">
              <a:extLst>
                <a:ext uri="{FF2B5EF4-FFF2-40B4-BE49-F238E27FC236}">
                  <a16:creationId xmlns:a16="http://schemas.microsoft.com/office/drawing/2014/main" id="{3617F8E0-4AA0-4C0C-9016-568B556A9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3" name="Freeform 6">
              <a:extLst>
                <a:ext uri="{FF2B5EF4-FFF2-40B4-BE49-F238E27FC236}">
                  <a16:creationId xmlns:a16="http://schemas.microsoft.com/office/drawing/2014/main" id="{14B899B8-806D-4744-B4C8-F82433D4C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24" name="Freeform 7">
              <a:extLst>
                <a:ext uri="{FF2B5EF4-FFF2-40B4-BE49-F238E27FC236}">
                  <a16:creationId xmlns:a16="http://schemas.microsoft.com/office/drawing/2014/main" id="{23592312-4EDA-44B3-8006-EA77882AD5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25" name="Picture 224">
            <a:extLst>
              <a:ext uri="{FF2B5EF4-FFF2-40B4-BE49-F238E27FC236}">
                <a16:creationId xmlns:a16="http://schemas.microsoft.com/office/drawing/2014/main" id="{FDDC26C3-22D9-4E0E-BC70-4DB90BF6FB28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361134" y="838496"/>
            <a:ext cx="300037" cy="568030"/>
          </a:xfrm>
          <a:prstGeom prst="rect">
            <a:avLst/>
          </a:prstGeom>
        </p:spPr>
      </p:pic>
      <p:sp>
        <p:nvSpPr>
          <p:cNvPr id="227" name="Rectangle 226">
            <a:extLst>
              <a:ext uri="{FF2B5EF4-FFF2-40B4-BE49-F238E27FC236}">
                <a16:creationId xmlns:a16="http://schemas.microsoft.com/office/drawing/2014/main" id="{2D9B0B99-5D9B-427A-A7CC-26E2A81F07D4}"/>
              </a:ext>
            </a:extLst>
          </p:cNvPr>
          <p:cNvSpPr/>
          <p:nvPr/>
        </p:nvSpPr>
        <p:spPr>
          <a:xfrm>
            <a:off x="2197100" y="1913235"/>
            <a:ext cx="229325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/>
              <a:t>i.e. bird’s advice.</a:t>
            </a:r>
          </a:p>
        </p:txBody>
      </p:sp>
    </p:spTree>
    <p:extLst>
      <p:ext uri="{BB962C8B-B14F-4D97-AF65-F5344CB8AC3E}">
        <p14:creationId xmlns:p14="http://schemas.microsoft.com/office/powerpoint/2010/main" val="2938982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11111E-6 -1.48148E-6 L 0.19444 -0.08565 " pathEditMode="relative" rAng="0" ptsTypes="AA">
                                      <p:cBhvr>
                                        <p:cTn id="34" dur="20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722" y="-428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8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8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5" grpId="0" animBg="1"/>
      <p:bldP spid="216" grpId="0" animBg="1"/>
      <p:bldP spid="227" grpId="0"/>
    </p:bldLst>
  </p:timing>
</p:sld>
</file>

<file path=ppt/slides/slide3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2434" name="Picture 2" descr="capture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1390650"/>
            <a:ext cx="8915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3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34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895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End</a:t>
            </a:r>
          </a:p>
        </p:txBody>
      </p:sp>
    </p:spTree>
  </p:cSld>
  <p:clrMapOvr>
    <a:masterClrMapping/>
  </p:clrMapOvr>
</p:sld>
</file>

<file path=ppt/slides/slide3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CD309D7-DCF9-C7DB-94E2-84AA1889CA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1D3315BE-0130-1093-5041-662A2D7AD3A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60B153F8-F5B4-2B91-9694-DB5BE40C25ED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1D6770E8-C31C-C2E6-A5E6-4D92A554FF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668B469C-F1F4-275A-D5A7-C4D69915363B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3BDE36A5-2097-6AF3-3653-7B963AD3C2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48" y="1282768"/>
            <a:ext cx="3791752" cy="2146232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90CF4D"/>
                </a:solidFill>
              </a:rPr>
              <a:t>Green nodes </a:t>
            </a:r>
            <a:r>
              <a:rPr lang="en-US" altLang="en-US" sz="2400" dirty="0">
                <a:solidFill>
                  <a:srgbClr val="FFFFFF"/>
                </a:solidFill>
              </a:rPr>
              <a:t>laid in a grid.</a:t>
            </a:r>
          </a:p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9D0F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Blue edges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, </a:t>
            </a:r>
          </a:p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with a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lang="en-US" altLang="en-US" sz="2400" noProof="0" dirty="0">
                <a:solidFill>
                  <a:srgbClr val="FFFFFF"/>
                </a:solidFill>
              </a:rPr>
              <a:t>random </a:t>
            </a:r>
            <a:br>
              <a:rPr lang="en-US" altLang="en-US" sz="2400" noProof="0" dirty="0">
                <a:solidFill>
                  <a:srgbClr val="FFFFFF"/>
                </a:solidFill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69D0F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weight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chosen from 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69D0F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[-1,1]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Find max </a:t>
            </a:r>
            <a:r>
              <a:rPr lang="en-US" altLang="en-US" sz="2400" noProof="0" dirty="0">
                <a:solidFill>
                  <a:srgbClr val="69D0F6"/>
                </a:solidFill>
              </a:rPr>
              <a:t>weighted</a:t>
            </a:r>
            <a:r>
              <a:rPr lang="en-US" altLang="en-US" sz="2400" noProof="0" dirty="0">
                <a:solidFill>
                  <a:srgbClr val="FFFFFF"/>
                </a:solidFill>
              </a:rPr>
              <a:t> </a:t>
            </a:r>
            <a:r>
              <a:rPr lang="en-US" altLang="en-US" sz="2400" noProof="0" dirty="0" err="1">
                <a:solidFill>
                  <a:srgbClr val="FF0000"/>
                </a:solidFill>
              </a:rPr>
              <a:t>st</a:t>
            </a:r>
            <a:r>
              <a:rPr lang="en-US" altLang="en-US" sz="2400" noProof="0" dirty="0">
                <a:solidFill>
                  <a:srgbClr val="FF0000"/>
                </a:solidFill>
              </a:rPr>
              <a:t>-path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FE12CC6F-F587-4DF8-31E8-F9A9EDF72783}"/>
              </a:ext>
            </a:extLst>
          </p:cNvPr>
          <p:cNvSpPr/>
          <p:nvPr/>
        </p:nvSpPr>
        <p:spPr bwMode="auto">
          <a:xfrm>
            <a:off x="4419600" y="1612900"/>
            <a:ext cx="4267200" cy="50800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67200" h="5080000">
                <a:moveTo>
                  <a:pt x="1079500" y="5080000"/>
                </a:moveTo>
                <a:cubicBezTo>
                  <a:pt x="421216" y="4799541"/>
                  <a:pt x="563033" y="4861983"/>
                  <a:pt x="0" y="4648200"/>
                </a:cubicBezTo>
                <a:cubicBezTo>
                  <a:pt x="541867" y="4370917"/>
                  <a:pt x="3636433" y="3219450"/>
                  <a:pt x="4178300" y="2959100"/>
                </a:cubicBezTo>
                <a:cubicBezTo>
                  <a:pt x="3640667" y="2711450"/>
                  <a:pt x="1813983" y="2004483"/>
                  <a:pt x="1041400" y="1714500"/>
                </a:cubicBezTo>
                <a:cubicBezTo>
                  <a:pt x="1589617" y="1449917"/>
                  <a:pt x="3797300" y="654050"/>
                  <a:pt x="4267200" y="457200"/>
                </a:cubicBezTo>
                <a:lnTo>
                  <a:pt x="1117600" y="0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E7B778A3-C378-3DE3-899F-E07B7FE1CAB7}"/>
              </a:ext>
            </a:extLst>
          </p:cNvPr>
          <p:cNvSpPr/>
          <p:nvPr/>
        </p:nvSpPr>
        <p:spPr bwMode="auto">
          <a:xfrm>
            <a:off x="5100034" y="2292409"/>
            <a:ext cx="772732" cy="231850"/>
          </a:xfrm>
          <a:custGeom>
            <a:avLst/>
            <a:gdLst>
              <a:gd name="connsiteX0" fmla="*/ 0 w 772732"/>
              <a:gd name="connsiteY0" fmla="*/ 231850 h 231850"/>
              <a:gd name="connsiteX1" fmla="*/ 373487 w 772732"/>
              <a:gd name="connsiteY1" fmla="*/ 30 h 231850"/>
              <a:gd name="connsiteX2" fmla="*/ 772732 w 772732"/>
              <a:gd name="connsiteY2" fmla="*/ 218971 h 231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72732" h="231850">
                <a:moveTo>
                  <a:pt x="0" y="231850"/>
                </a:moveTo>
                <a:cubicBezTo>
                  <a:pt x="122349" y="117013"/>
                  <a:pt x="244698" y="2176"/>
                  <a:pt x="373487" y="30"/>
                </a:cubicBezTo>
                <a:cubicBezTo>
                  <a:pt x="502276" y="-2116"/>
                  <a:pt x="637504" y="108427"/>
                  <a:pt x="772732" y="218971"/>
                </a:cubicBezTo>
              </a:path>
            </a:pathLst>
          </a:cu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897E478-F07C-A63F-A6E7-D3C3375C2AD9}"/>
              </a:ext>
            </a:extLst>
          </p:cNvPr>
          <p:cNvSpPr/>
          <p:nvPr/>
        </p:nvSpPr>
        <p:spPr>
          <a:xfrm>
            <a:off x="762000" y="478853"/>
            <a:ext cx="816950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https://www.eecs.yorku.ca/~jeff/courses/3101/syllabus/leveled.graph.xlsx</a:t>
            </a:r>
          </a:p>
        </p:txBody>
      </p:sp>
    </p:spTree>
    <p:extLst>
      <p:ext uri="{BB962C8B-B14F-4D97-AF65-F5344CB8AC3E}">
        <p14:creationId xmlns:p14="http://schemas.microsoft.com/office/powerpoint/2010/main" val="2647836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9" grpId="0" animBg="1"/>
      <p:bldP spid="10" grpId="0" animBg="1"/>
      <p:bldP spid="11" grpId="0" animBg="1"/>
      <p:bldP spid="13" grpId="0"/>
    </p:bldLst>
  </p:timing>
</p:sld>
</file>

<file path=ppt/slides/slide3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C1CB4965-1A11-4B7E-8A24-7419F965163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60" y="1279320"/>
            <a:ext cx="3258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Let's guess how long </a:t>
            </a:r>
            <a:br>
              <a:rPr lang="en-US" altLang="en-US" sz="2400" dirty="0"/>
            </a:br>
            <a:r>
              <a:rPr lang="en-US" altLang="en-US" sz="2400" dirty="0"/>
              <a:t>that path might be.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CDAB9E6-AFC8-4DD5-AB9D-8562617D3E89}"/>
              </a:ext>
            </a:extLst>
          </p:cNvPr>
          <p:cNvSpPr/>
          <p:nvPr/>
        </p:nvSpPr>
        <p:spPr bwMode="auto">
          <a:xfrm>
            <a:off x="4419600" y="1612900"/>
            <a:ext cx="4267200" cy="50800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67200" h="5080000">
                <a:moveTo>
                  <a:pt x="1079500" y="5080000"/>
                </a:moveTo>
                <a:cubicBezTo>
                  <a:pt x="421216" y="4799541"/>
                  <a:pt x="563033" y="4861983"/>
                  <a:pt x="0" y="4648200"/>
                </a:cubicBezTo>
                <a:cubicBezTo>
                  <a:pt x="541867" y="4370917"/>
                  <a:pt x="3636433" y="3219450"/>
                  <a:pt x="4178300" y="2959100"/>
                </a:cubicBezTo>
                <a:cubicBezTo>
                  <a:pt x="3640667" y="2711450"/>
                  <a:pt x="1813983" y="2004483"/>
                  <a:pt x="1041400" y="1714500"/>
                </a:cubicBezTo>
                <a:cubicBezTo>
                  <a:pt x="1589617" y="1449917"/>
                  <a:pt x="3797300" y="654050"/>
                  <a:pt x="4267200" y="457200"/>
                </a:cubicBezTo>
                <a:lnTo>
                  <a:pt x="1117600" y="0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397845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3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60" y="1279320"/>
            <a:ext cx="3258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Let's guess how long </a:t>
            </a:r>
            <a:br>
              <a:rPr lang="en-US" altLang="en-US" sz="2400" dirty="0"/>
            </a:br>
            <a:r>
              <a:rPr lang="en-US" altLang="en-US" sz="2400" dirty="0"/>
              <a:t>that path might be.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AA7E601-E22A-4C15-82BF-1FD3BAF47592}"/>
              </a:ext>
            </a:extLst>
          </p:cNvPr>
          <p:cNvGrpSpPr/>
          <p:nvPr/>
        </p:nvGrpSpPr>
        <p:grpSpPr>
          <a:xfrm>
            <a:off x="2260273" y="4580597"/>
            <a:ext cx="4750127" cy="601003"/>
            <a:chOff x="1579199" y="3413034"/>
            <a:chExt cx="4750127" cy="601003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B429DDB-8A1A-4A1D-873B-7CB02AEA0B0A}"/>
                </a:ext>
              </a:extLst>
            </p:cNvPr>
            <p:cNvCxnSpPr/>
            <p:nvPr/>
          </p:nvCxnSpPr>
          <p:spPr bwMode="auto">
            <a:xfrm>
              <a:off x="1828800" y="3504474"/>
              <a:ext cx="4343400" cy="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0E64205-9590-4C7E-8489-DBF862009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28800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F7E8E386-147E-4DED-BEBA-0007191F3C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05942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9CFB67D-CE25-45A1-A722-4F47C6E22A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54056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6093FFC-2C71-4095-9A32-F90A1E268C03}"/>
                </a:ext>
              </a:extLst>
            </p:cNvPr>
            <p:cNvSpPr/>
            <p:nvPr/>
          </p:nvSpPr>
          <p:spPr>
            <a:xfrm>
              <a:off x="1579199" y="3552372"/>
              <a:ext cx="44114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-1</a:t>
              </a:r>
              <a:endParaRPr lang="en-US" sz="24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EC9EF18-16CD-4343-9203-8EA83A13BA9E}"/>
                </a:ext>
              </a:extLst>
            </p:cNvPr>
            <p:cNvSpPr/>
            <p:nvPr/>
          </p:nvSpPr>
          <p:spPr>
            <a:xfrm>
              <a:off x="3840568" y="351971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0</a:t>
              </a:r>
              <a:endParaRPr lang="en-US" sz="2400" dirty="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6802353-5730-430F-89E0-AFA0BF5EF283}"/>
                </a:ext>
              </a:extLst>
            </p:cNvPr>
            <p:cNvSpPr/>
            <p:nvPr/>
          </p:nvSpPr>
          <p:spPr>
            <a:xfrm>
              <a:off x="5990772" y="352697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1</a:t>
              </a:r>
              <a:endParaRPr lang="en-US" sz="2400" dirty="0"/>
            </a:p>
          </p:txBody>
        </p:sp>
      </p:grpSp>
      <p:sp>
        <p:nvSpPr>
          <p:cNvPr id="19" name="AutoShape 58">
            <a:extLst>
              <a:ext uri="{FF2B5EF4-FFF2-40B4-BE49-F238E27FC236}">
                <a16:creationId xmlns:a16="http://schemas.microsoft.com/office/drawing/2014/main" id="{53F8D116-383F-43A2-9236-4CEA474FC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" y="2357860"/>
            <a:ext cx="4952999" cy="994940"/>
          </a:xfrm>
          <a:prstGeom prst="wedgeRoundRectCallout">
            <a:avLst>
              <a:gd name="adj1" fmla="val -35806"/>
              <a:gd name="adj2" fmla="val -6331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Randomly choose a value in [-1,1].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Its expected/average value is …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A96C461-9E60-4520-8838-E46839BEA3A4}"/>
              </a:ext>
            </a:extLst>
          </p:cNvPr>
          <p:cNvSpPr/>
          <p:nvPr/>
        </p:nvSpPr>
        <p:spPr>
          <a:xfrm>
            <a:off x="4572001" y="2783774"/>
            <a:ext cx="33855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altLang="en-US" sz="2400" dirty="0">
                <a:solidFill>
                  <a:schemeClr val="accent2"/>
                </a:solidFill>
              </a:rPr>
              <a:t>0</a:t>
            </a:r>
            <a:endParaRPr lang="en-US" sz="2400" dirty="0">
              <a:solidFill>
                <a:schemeClr val="accent2"/>
              </a:solidFill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1A5B3D2-66B6-4B30-AECA-A957190FFBA3}"/>
              </a:ext>
            </a:extLst>
          </p:cNvPr>
          <p:cNvSpPr/>
          <p:nvPr/>
        </p:nvSpPr>
        <p:spPr bwMode="auto">
          <a:xfrm>
            <a:off x="3909612" y="4609625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3591E076-4B9F-4A8C-BC47-F563911A52FC}"/>
              </a:ext>
            </a:extLst>
          </p:cNvPr>
          <p:cNvSpPr/>
          <p:nvPr/>
        </p:nvSpPr>
        <p:spPr bwMode="auto">
          <a:xfrm>
            <a:off x="4625412" y="4601028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37477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2" grpId="0"/>
      <p:bldP spid="23" grpId="0" animBg="1"/>
      <p:bldP spid="23" grpId="1" animBg="1"/>
      <p:bldP spid="24" grpId="0" animBg="1"/>
    </p:bldLst>
  </p:timing>
</p:sld>
</file>

<file path=ppt/slides/slide3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4AA7E601-E22A-4C15-82BF-1FD3BAF47592}"/>
              </a:ext>
            </a:extLst>
          </p:cNvPr>
          <p:cNvGrpSpPr/>
          <p:nvPr/>
        </p:nvGrpSpPr>
        <p:grpSpPr>
          <a:xfrm>
            <a:off x="2260273" y="4580597"/>
            <a:ext cx="4750127" cy="601003"/>
            <a:chOff x="1579199" y="3413034"/>
            <a:chExt cx="4750127" cy="601003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B429DDB-8A1A-4A1D-873B-7CB02AEA0B0A}"/>
                </a:ext>
              </a:extLst>
            </p:cNvPr>
            <p:cNvCxnSpPr/>
            <p:nvPr/>
          </p:nvCxnSpPr>
          <p:spPr bwMode="auto">
            <a:xfrm>
              <a:off x="1828800" y="3504474"/>
              <a:ext cx="4343400" cy="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0E64205-9590-4C7E-8489-DBF862009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28800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F7E8E386-147E-4DED-BEBA-0007191F3C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05942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9CFB67D-CE25-45A1-A722-4F47C6E22A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54056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6093FFC-2C71-4095-9A32-F90A1E268C03}"/>
                </a:ext>
              </a:extLst>
            </p:cNvPr>
            <p:cNvSpPr/>
            <p:nvPr/>
          </p:nvSpPr>
          <p:spPr>
            <a:xfrm>
              <a:off x="1579199" y="3552372"/>
              <a:ext cx="44114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-1</a:t>
              </a:r>
              <a:endParaRPr lang="en-US" sz="24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EC9EF18-16CD-4343-9203-8EA83A13BA9E}"/>
                </a:ext>
              </a:extLst>
            </p:cNvPr>
            <p:cNvSpPr/>
            <p:nvPr/>
          </p:nvSpPr>
          <p:spPr>
            <a:xfrm>
              <a:off x="3840568" y="351971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0</a:t>
              </a:r>
              <a:endParaRPr lang="en-US" sz="2400" dirty="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6802353-5730-430F-89E0-AFA0BF5EF283}"/>
                </a:ext>
              </a:extLst>
            </p:cNvPr>
            <p:cNvSpPr/>
            <p:nvPr/>
          </p:nvSpPr>
          <p:spPr>
            <a:xfrm>
              <a:off x="5990772" y="352697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1</a:t>
              </a:r>
              <a:endParaRPr lang="en-US" sz="2400" dirty="0"/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3591E076-4B9F-4A8C-BC47-F563911A52FC}"/>
              </a:ext>
            </a:extLst>
          </p:cNvPr>
          <p:cNvSpPr/>
          <p:nvPr/>
        </p:nvSpPr>
        <p:spPr bwMode="auto">
          <a:xfrm>
            <a:off x="4625412" y="4601028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129486E-D25F-43D0-A2EB-B295CC3DA55B}"/>
              </a:ext>
            </a:extLst>
          </p:cNvPr>
          <p:cNvGrpSpPr/>
          <p:nvPr/>
        </p:nvGrpSpPr>
        <p:grpSpPr>
          <a:xfrm>
            <a:off x="1640114" y="1418772"/>
            <a:ext cx="7467600" cy="5314950"/>
            <a:chOff x="1640114" y="1418772"/>
            <a:chExt cx="7467600" cy="5314950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412EBF97-E753-455A-9D2D-43AB3649F18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1640114" y="1418772"/>
              <a:ext cx="7467600" cy="5314950"/>
            </a:xfrm>
            <a:prstGeom prst="rect">
              <a:avLst/>
            </a:prstGeom>
          </p:spPr>
        </p:pic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F8757F7B-3323-41D4-AE2D-051BD410CC3E}"/>
                </a:ext>
              </a:extLst>
            </p:cNvPr>
            <p:cNvSpPr/>
            <p:nvPr/>
          </p:nvSpPr>
          <p:spPr bwMode="auto">
            <a:xfrm>
              <a:off x="4357914" y="1612900"/>
              <a:ext cx="2202544" cy="5080000"/>
            </a:xfrm>
            <a:custGeom>
              <a:avLst/>
              <a:gdLst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83"/>
                <a:gd name="connsiteY0" fmla="*/ 5080000 h 5080000"/>
                <a:gd name="connsiteX1" fmla="*/ 164008 w 4431283"/>
                <a:gd name="connsiteY1" fmla="*/ 4648200 h 5080000"/>
                <a:gd name="connsiteX2" fmla="*/ 4342308 w 4431283"/>
                <a:gd name="connsiteY2" fmla="*/ 2959100 h 5080000"/>
                <a:gd name="connsiteX3" fmla="*/ 1205408 w 4431283"/>
                <a:gd name="connsiteY3" fmla="*/ 1714500 h 5080000"/>
                <a:gd name="connsiteX4" fmla="*/ 4431208 w 4431283"/>
                <a:gd name="connsiteY4" fmla="*/ 457200 h 5080000"/>
                <a:gd name="connsiteX5" fmla="*/ 1281608 w 4431283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243508 w 4431208"/>
                <a:gd name="connsiteY0" fmla="*/ 5080000 h 5080000"/>
                <a:gd name="connsiteX1" fmla="*/ 164008 w 4431208"/>
                <a:gd name="connsiteY1" fmla="*/ 4648200 h 5080000"/>
                <a:gd name="connsiteX2" fmla="*/ 4342308 w 4431208"/>
                <a:gd name="connsiteY2" fmla="*/ 2959100 h 5080000"/>
                <a:gd name="connsiteX3" fmla="*/ 1205408 w 4431208"/>
                <a:gd name="connsiteY3" fmla="*/ 1714500 h 5080000"/>
                <a:gd name="connsiteX4" fmla="*/ 4431208 w 4431208"/>
                <a:gd name="connsiteY4" fmla="*/ 457200 h 5080000"/>
                <a:gd name="connsiteX5" fmla="*/ 1281608 w 4431208"/>
                <a:gd name="connsiteY5" fmla="*/ 0 h 5080000"/>
                <a:gd name="connsiteX0" fmla="*/ 1079500 w 4267200"/>
                <a:gd name="connsiteY0" fmla="*/ 5080000 h 5080000"/>
                <a:gd name="connsiteX1" fmla="*/ 0 w 4267200"/>
                <a:gd name="connsiteY1" fmla="*/ 4648200 h 5080000"/>
                <a:gd name="connsiteX2" fmla="*/ 4178300 w 4267200"/>
                <a:gd name="connsiteY2" fmla="*/ 2959100 h 5080000"/>
                <a:gd name="connsiteX3" fmla="*/ 1041400 w 4267200"/>
                <a:gd name="connsiteY3" fmla="*/ 1714500 h 5080000"/>
                <a:gd name="connsiteX4" fmla="*/ 4267200 w 4267200"/>
                <a:gd name="connsiteY4" fmla="*/ 457200 h 5080000"/>
                <a:gd name="connsiteX5" fmla="*/ 1117600 w 4267200"/>
                <a:gd name="connsiteY5" fmla="*/ 0 h 5080000"/>
                <a:gd name="connsiteX0" fmla="*/ 1079500 w 4267200"/>
                <a:gd name="connsiteY0" fmla="*/ 5080000 h 5080000"/>
                <a:gd name="connsiteX1" fmla="*/ 0 w 4267200"/>
                <a:gd name="connsiteY1" fmla="*/ 4648200 h 5080000"/>
                <a:gd name="connsiteX2" fmla="*/ 4178300 w 4267200"/>
                <a:gd name="connsiteY2" fmla="*/ 2959100 h 5080000"/>
                <a:gd name="connsiteX3" fmla="*/ 1041400 w 4267200"/>
                <a:gd name="connsiteY3" fmla="*/ 1714500 h 5080000"/>
                <a:gd name="connsiteX4" fmla="*/ 4267200 w 4267200"/>
                <a:gd name="connsiteY4" fmla="*/ 457200 h 5080000"/>
                <a:gd name="connsiteX5" fmla="*/ 1117600 w 4267200"/>
                <a:gd name="connsiteY5" fmla="*/ 0 h 5080000"/>
                <a:gd name="connsiteX0" fmla="*/ 1079500 w 4267200"/>
                <a:gd name="connsiteY0" fmla="*/ 5080000 h 5080000"/>
                <a:gd name="connsiteX1" fmla="*/ 0 w 4267200"/>
                <a:gd name="connsiteY1" fmla="*/ 4648200 h 5080000"/>
                <a:gd name="connsiteX2" fmla="*/ 4178300 w 4267200"/>
                <a:gd name="connsiteY2" fmla="*/ 2959100 h 5080000"/>
                <a:gd name="connsiteX3" fmla="*/ 1041400 w 4267200"/>
                <a:gd name="connsiteY3" fmla="*/ 1714500 h 5080000"/>
                <a:gd name="connsiteX4" fmla="*/ 4267200 w 4267200"/>
                <a:gd name="connsiteY4" fmla="*/ 457200 h 5080000"/>
                <a:gd name="connsiteX5" fmla="*/ 1117600 w 4267200"/>
                <a:gd name="connsiteY5" fmla="*/ 0 h 5080000"/>
                <a:gd name="connsiteX0" fmla="*/ 1079500 w 4267200"/>
                <a:gd name="connsiteY0" fmla="*/ 5080000 h 5080000"/>
                <a:gd name="connsiteX1" fmla="*/ 0 w 4267200"/>
                <a:gd name="connsiteY1" fmla="*/ 4648200 h 5080000"/>
                <a:gd name="connsiteX2" fmla="*/ 1144814 w 4267200"/>
                <a:gd name="connsiteY2" fmla="*/ 4178300 h 5080000"/>
                <a:gd name="connsiteX3" fmla="*/ 1041400 w 4267200"/>
                <a:gd name="connsiteY3" fmla="*/ 1714500 h 5080000"/>
                <a:gd name="connsiteX4" fmla="*/ 4267200 w 4267200"/>
                <a:gd name="connsiteY4" fmla="*/ 457200 h 5080000"/>
                <a:gd name="connsiteX5" fmla="*/ 1117600 w 4267200"/>
                <a:gd name="connsiteY5" fmla="*/ 0 h 5080000"/>
                <a:gd name="connsiteX0" fmla="*/ 1141186 w 4328886"/>
                <a:gd name="connsiteY0" fmla="*/ 5080000 h 5080000"/>
                <a:gd name="connsiteX1" fmla="*/ 61686 w 4328886"/>
                <a:gd name="connsiteY1" fmla="*/ 4648200 h 5080000"/>
                <a:gd name="connsiteX2" fmla="*/ 1206500 w 4328886"/>
                <a:gd name="connsiteY2" fmla="*/ 4178300 h 5080000"/>
                <a:gd name="connsiteX3" fmla="*/ 0 w 4328886"/>
                <a:gd name="connsiteY3" fmla="*/ 3790043 h 5080000"/>
                <a:gd name="connsiteX4" fmla="*/ 4328886 w 4328886"/>
                <a:gd name="connsiteY4" fmla="*/ 457200 h 5080000"/>
                <a:gd name="connsiteX5" fmla="*/ 1179286 w 4328886"/>
                <a:gd name="connsiteY5" fmla="*/ 0 h 5080000"/>
                <a:gd name="connsiteX0" fmla="*/ 1141186 w 2659743"/>
                <a:gd name="connsiteY0" fmla="*/ 5080000 h 5080000"/>
                <a:gd name="connsiteX1" fmla="*/ 61686 w 2659743"/>
                <a:gd name="connsiteY1" fmla="*/ 4648200 h 5080000"/>
                <a:gd name="connsiteX2" fmla="*/ 1206500 w 2659743"/>
                <a:gd name="connsiteY2" fmla="*/ 4178300 h 5080000"/>
                <a:gd name="connsiteX3" fmla="*/ 0 w 2659743"/>
                <a:gd name="connsiteY3" fmla="*/ 3790043 h 5080000"/>
                <a:gd name="connsiteX4" fmla="*/ 2659743 w 2659743"/>
                <a:gd name="connsiteY4" fmla="*/ 2344057 h 5080000"/>
                <a:gd name="connsiteX5" fmla="*/ 1179286 w 2659743"/>
                <a:gd name="connsiteY5" fmla="*/ 0 h 5080000"/>
                <a:gd name="connsiteX0" fmla="*/ 1141186 w 2195286"/>
                <a:gd name="connsiteY0" fmla="*/ 5080000 h 5080000"/>
                <a:gd name="connsiteX1" fmla="*/ 61686 w 2195286"/>
                <a:gd name="connsiteY1" fmla="*/ 4648200 h 5080000"/>
                <a:gd name="connsiteX2" fmla="*/ 1206500 w 2195286"/>
                <a:gd name="connsiteY2" fmla="*/ 4178300 h 5080000"/>
                <a:gd name="connsiteX3" fmla="*/ 0 w 2195286"/>
                <a:gd name="connsiteY3" fmla="*/ 3790043 h 5080000"/>
                <a:gd name="connsiteX4" fmla="*/ 2195286 w 2195286"/>
                <a:gd name="connsiteY4" fmla="*/ 2968171 h 5080000"/>
                <a:gd name="connsiteX5" fmla="*/ 1179286 w 2195286"/>
                <a:gd name="connsiteY5" fmla="*/ 0 h 5080000"/>
                <a:gd name="connsiteX0" fmla="*/ 1141186 w 2195286"/>
                <a:gd name="connsiteY0" fmla="*/ 5080000 h 5080000"/>
                <a:gd name="connsiteX1" fmla="*/ 61686 w 2195286"/>
                <a:gd name="connsiteY1" fmla="*/ 4648200 h 5080000"/>
                <a:gd name="connsiteX2" fmla="*/ 1206500 w 2195286"/>
                <a:gd name="connsiteY2" fmla="*/ 4178300 h 5080000"/>
                <a:gd name="connsiteX3" fmla="*/ 0 w 2195286"/>
                <a:gd name="connsiteY3" fmla="*/ 3790043 h 5080000"/>
                <a:gd name="connsiteX4" fmla="*/ 2195286 w 2195286"/>
                <a:gd name="connsiteY4" fmla="*/ 2968171 h 5080000"/>
                <a:gd name="connsiteX5" fmla="*/ 1607458 w 2195286"/>
                <a:gd name="connsiteY5" fmla="*/ 1377043 h 5080000"/>
                <a:gd name="connsiteX6" fmla="*/ 1179286 w 2195286"/>
                <a:gd name="connsiteY6" fmla="*/ 0 h 5080000"/>
                <a:gd name="connsiteX0" fmla="*/ 1141186 w 2195286"/>
                <a:gd name="connsiteY0" fmla="*/ 5080000 h 5080000"/>
                <a:gd name="connsiteX1" fmla="*/ 61686 w 2195286"/>
                <a:gd name="connsiteY1" fmla="*/ 4648200 h 5080000"/>
                <a:gd name="connsiteX2" fmla="*/ 1206500 w 2195286"/>
                <a:gd name="connsiteY2" fmla="*/ 4178300 h 5080000"/>
                <a:gd name="connsiteX3" fmla="*/ 0 w 2195286"/>
                <a:gd name="connsiteY3" fmla="*/ 3790043 h 5080000"/>
                <a:gd name="connsiteX4" fmla="*/ 2195286 w 2195286"/>
                <a:gd name="connsiteY4" fmla="*/ 2968171 h 5080000"/>
                <a:gd name="connsiteX5" fmla="*/ 68943 w 2195286"/>
                <a:gd name="connsiteY5" fmla="*/ 2088243 h 5080000"/>
                <a:gd name="connsiteX6" fmla="*/ 1179286 w 2195286"/>
                <a:gd name="connsiteY6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1179286 w 2202544"/>
                <a:gd name="connsiteY7" fmla="*/ 0 h 5080000"/>
                <a:gd name="connsiteX0" fmla="*/ 1141186 w 2216963"/>
                <a:gd name="connsiteY0" fmla="*/ 5080000 h 5080000"/>
                <a:gd name="connsiteX1" fmla="*/ 61686 w 2216963"/>
                <a:gd name="connsiteY1" fmla="*/ 4648200 h 5080000"/>
                <a:gd name="connsiteX2" fmla="*/ 1206500 w 2216963"/>
                <a:gd name="connsiteY2" fmla="*/ 4178300 h 5080000"/>
                <a:gd name="connsiteX3" fmla="*/ 0 w 2216963"/>
                <a:gd name="connsiteY3" fmla="*/ 3790043 h 5080000"/>
                <a:gd name="connsiteX4" fmla="*/ 2195286 w 2216963"/>
                <a:gd name="connsiteY4" fmla="*/ 2968171 h 5080000"/>
                <a:gd name="connsiteX5" fmla="*/ 68943 w 2216963"/>
                <a:gd name="connsiteY5" fmla="*/ 2088243 h 5080000"/>
                <a:gd name="connsiteX6" fmla="*/ 2202544 w 2216963"/>
                <a:gd name="connsiteY6" fmla="*/ 1246414 h 5080000"/>
                <a:gd name="connsiteX7" fmla="*/ 1012373 w 2216963"/>
                <a:gd name="connsiteY7" fmla="*/ 593271 h 5080000"/>
                <a:gd name="connsiteX8" fmla="*/ 1179286 w 2216963"/>
                <a:gd name="connsiteY8" fmla="*/ 0 h 5080000"/>
                <a:gd name="connsiteX0" fmla="*/ 1141186 w 2210814"/>
                <a:gd name="connsiteY0" fmla="*/ 5080000 h 5080000"/>
                <a:gd name="connsiteX1" fmla="*/ 61686 w 2210814"/>
                <a:gd name="connsiteY1" fmla="*/ 4648200 h 5080000"/>
                <a:gd name="connsiteX2" fmla="*/ 1206500 w 2210814"/>
                <a:gd name="connsiteY2" fmla="*/ 4178300 h 5080000"/>
                <a:gd name="connsiteX3" fmla="*/ 0 w 2210814"/>
                <a:gd name="connsiteY3" fmla="*/ 3790043 h 5080000"/>
                <a:gd name="connsiteX4" fmla="*/ 2195286 w 2210814"/>
                <a:gd name="connsiteY4" fmla="*/ 2968171 h 5080000"/>
                <a:gd name="connsiteX5" fmla="*/ 68943 w 2210814"/>
                <a:gd name="connsiteY5" fmla="*/ 2088243 h 5080000"/>
                <a:gd name="connsiteX6" fmla="*/ 2202544 w 2210814"/>
                <a:gd name="connsiteY6" fmla="*/ 1246414 h 5080000"/>
                <a:gd name="connsiteX7" fmla="*/ 54430 w 2210814"/>
                <a:gd name="connsiteY7" fmla="*/ 390071 h 5080000"/>
                <a:gd name="connsiteX8" fmla="*/ 1179286 w 2210814"/>
                <a:gd name="connsiteY8" fmla="*/ 0 h 5080000"/>
                <a:gd name="connsiteX0" fmla="*/ 1141186 w 2211259"/>
                <a:gd name="connsiteY0" fmla="*/ 5080000 h 5080000"/>
                <a:gd name="connsiteX1" fmla="*/ 61686 w 2211259"/>
                <a:gd name="connsiteY1" fmla="*/ 4648200 h 5080000"/>
                <a:gd name="connsiteX2" fmla="*/ 1206500 w 2211259"/>
                <a:gd name="connsiteY2" fmla="*/ 4178300 h 5080000"/>
                <a:gd name="connsiteX3" fmla="*/ 0 w 2211259"/>
                <a:gd name="connsiteY3" fmla="*/ 3790043 h 5080000"/>
                <a:gd name="connsiteX4" fmla="*/ 2195286 w 2211259"/>
                <a:gd name="connsiteY4" fmla="*/ 2968171 h 5080000"/>
                <a:gd name="connsiteX5" fmla="*/ 68943 w 2211259"/>
                <a:gd name="connsiteY5" fmla="*/ 2088243 h 5080000"/>
                <a:gd name="connsiteX6" fmla="*/ 2202544 w 2211259"/>
                <a:gd name="connsiteY6" fmla="*/ 1246414 h 5080000"/>
                <a:gd name="connsiteX7" fmla="*/ 54430 w 2211259"/>
                <a:gd name="connsiteY7" fmla="*/ 390071 h 5080000"/>
                <a:gd name="connsiteX8" fmla="*/ 1179286 w 2211259"/>
                <a:gd name="connsiteY8" fmla="*/ 0 h 5080000"/>
                <a:gd name="connsiteX0" fmla="*/ 1141186 w 2211201"/>
                <a:gd name="connsiteY0" fmla="*/ 5080000 h 5080000"/>
                <a:gd name="connsiteX1" fmla="*/ 61686 w 2211201"/>
                <a:gd name="connsiteY1" fmla="*/ 4648200 h 5080000"/>
                <a:gd name="connsiteX2" fmla="*/ 1206500 w 2211201"/>
                <a:gd name="connsiteY2" fmla="*/ 4178300 h 5080000"/>
                <a:gd name="connsiteX3" fmla="*/ 0 w 2211201"/>
                <a:gd name="connsiteY3" fmla="*/ 3790043 h 5080000"/>
                <a:gd name="connsiteX4" fmla="*/ 2195286 w 2211201"/>
                <a:gd name="connsiteY4" fmla="*/ 2968171 h 5080000"/>
                <a:gd name="connsiteX5" fmla="*/ 68943 w 2211201"/>
                <a:gd name="connsiteY5" fmla="*/ 2088243 h 5080000"/>
                <a:gd name="connsiteX6" fmla="*/ 2202544 w 2211201"/>
                <a:gd name="connsiteY6" fmla="*/ 1246414 h 5080000"/>
                <a:gd name="connsiteX7" fmla="*/ 54430 w 2211201"/>
                <a:gd name="connsiteY7" fmla="*/ 390071 h 5080000"/>
                <a:gd name="connsiteX8" fmla="*/ 1179286 w 2211201"/>
                <a:gd name="connsiteY8" fmla="*/ 0 h 5080000"/>
                <a:gd name="connsiteX0" fmla="*/ 1141186 w 2211201"/>
                <a:gd name="connsiteY0" fmla="*/ 5080000 h 5080000"/>
                <a:gd name="connsiteX1" fmla="*/ 61686 w 2211201"/>
                <a:gd name="connsiteY1" fmla="*/ 4648200 h 5080000"/>
                <a:gd name="connsiteX2" fmla="*/ 1206500 w 2211201"/>
                <a:gd name="connsiteY2" fmla="*/ 4178300 h 5080000"/>
                <a:gd name="connsiteX3" fmla="*/ 0 w 2211201"/>
                <a:gd name="connsiteY3" fmla="*/ 3790043 h 5080000"/>
                <a:gd name="connsiteX4" fmla="*/ 2195286 w 2211201"/>
                <a:gd name="connsiteY4" fmla="*/ 2968171 h 5080000"/>
                <a:gd name="connsiteX5" fmla="*/ 68943 w 2211201"/>
                <a:gd name="connsiteY5" fmla="*/ 2088243 h 5080000"/>
                <a:gd name="connsiteX6" fmla="*/ 2202544 w 2211201"/>
                <a:gd name="connsiteY6" fmla="*/ 1246414 h 5080000"/>
                <a:gd name="connsiteX7" fmla="*/ 54430 w 2211201"/>
                <a:gd name="connsiteY7" fmla="*/ 390071 h 5080000"/>
                <a:gd name="connsiteX8" fmla="*/ 1179286 w 2211201"/>
                <a:gd name="connsiteY8" fmla="*/ 0 h 5080000"/>
                <a:gd name="connsiteX0" fmla="*/ 1141186 w 2211201"/>
                <a:gd name="connsiteY0" fmla="*/ 5080000 h 5080000"/>
                <a:gd name="connsiteX1" fmla="*/ 61686 w 2211201"/>
                <a:gd name="connsiteY1" fmla="*/ 4648200 h 5080000"/>
                <a:gd name="connsiteX2" fmla="*/ 1206500 w 2211201"/>
                <a:gd name="connsiteY2" fmla="*/ 4178300 h 5080000"/>
                <a:gd name="connsiteX3" fmla="*/ 0 w 2211201"/>
                <a:gd name="connsiteY3" fmla="*/ 3790043 h 5080000"/>
                <a:gd name="connsiteX4" fmla="*/ 2195286 w 2211201"/>
                <a:gd name="connsiteY4" fmla="*/ 2968171 h 5080000"/>
                <a:gd name="connsiteX5" fmla="*/ 68943 w 2211201"/>
                <a:gd name="connsiteY5" fmla="*/ 2088243 h 5080000"/>
                <a:gd name="connsiteX6" fmla="*/ 2202544 w 2211201"/>
                <a:gd name="connsiteY6" fmla="*/ 1246414 h 5080000"/>
                <a:gd name="connsiteX7" fmla="*/ 54430 w 2211201"/>
                <a:gd name="connsiteY7" fmla="*/ 390071 h 5080000"/>
                <a:gd name="connsiteX8" fmla="*/ 1179286 w 2211201"/>
                <a:gd name="connsiteY8" fmla="*/ 0 h 5080000"/>
                <a:gd name="connsiteX0" fmla="*/ 1141186 w 2211500"/>
                <a:gd name="connsiteY0" fmla="*/ 5080000 h 5080000"/>
                <a:gd name="connsiteX1" fmla="*/ 61686 w 2211500"/>
                <a:gd name="connsiteY1" fmla="*/ 4648200 h 5080000"/>
                <a:gd name="connsiteX2" fmla="*/ 1206500 w 2211500"/>
                <a:gd name="connsiteY2" fmla="*/ 4178300 h 5080000"/>
                <a:gd name="connsiteX3" fmla="*/ 0 w 2211500"/>
                <a:gd name="connsiteY3" fmla="*/ 3790043 h 5080000"/>
                <a:gd name="connsiteX4" fmla="*/ 2195286 w 2211500"/>
                <a:gd name="connsiteY4" fmla="*/ 2968171 h 5080000"/>
                <a:gd name="connsiteX5" fmla="*/ 68943 w 2211500"/>
                <a:gd name="connsiteY5" fmla="*/ 2088243 h 5080000"/>
                <a:gd name="connsiteX6" fmla="*/ 2202544 w 2211500"/>
                <a:gd name="connsiteY6" fmla="*/ 1246414 h 5080000"/>
                <a:gd name="connsiteX7" fmla="*/ 54430 w 2211500"/>
                <a:gd name="connsiteY7" fmla="*/ 390071 h 5080000"/>
                <a:gd name="connsiteX8" fmla="*/ 1179286 w 2211500"/>
                <a:gd name="connsiteY8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54430 w 2202544"/>
                <a:gd name="connsiteY7" fmla="*/ 390071 h 5080000"/>
                <a:gd name="connsiteX8" fmla="*/ 1179286 w 2202544"/>
                <a:gd name="connsiteY8" fmla="*/ 0 h 5080000"/>
                <a:gd name="connsiteX0" fmla="*/ 1141186 w 2202544"/>
                <a:gd name="connsiteY0" fmla="*/ 5080000 h 5080000"/>
                <a:gd name="connsiteX1" fmla="*/ 61686 w 2202544"/>
                <a:gd name="connsiteY1" fmla="*/ 4648200 h 5080000"/>
                <a:gd name="connsiteX2" fmla="*/ 1206500 w 2202544"/>
                <a:gd name="connsiteY2" fmla="*/ 4178300 h 5080000"/>
                <a:gd name="connsiteX3" fmla="*/ 0 w 2202544"/>
                <a:gd name="connsiteY3" fmla="*/ 3790043 h 5080000"/>
                <a:gd name="connsiteX4" fmla="*/ 2195286 w 2202544"/>
                <a:gd name="connsiteY4" fmla="*/ 2968171 h 5080000"/>
                <a:gd name="connsiteX5" fmla="*/ 68943 w 2202544"/>
                <a:gd name="connsiteY5" fmla="*/ 2088243 h 5080000"/>
                <a:gd name="connsiteX6" fmla="*/ 2202544 w 2202544"/>
                <a:gd name="connsiteY6" fmla="*/ 1246414 h 5080000"/>
                <a:gd name="connsiteX7" fmla="*/ 54430 w 2202544"/>
                <a:gd name="connsiteY7" fmla="*/ 390071 h 5080000"/>
                <a:gd name="connsiteX8" fmla="*/ 1179286 w 2202544"/>
                <a:gd name="connsiteY8" fmla="*/ 0 h 508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02544" h="5080000">
                  <a:moveTo>
                    <a:pt x="1141186" y="5080000"/>
                  </a:moveTo>
                  <a:cubicBezTo>
                    <a:pt x="482902" y="4799541"/>
                    <a:pt x="624719" y="4861983"/>
                    <a:pt x="61686" y="4648200"/>
                  </a:cubicBezTo>
                  <a:cubicBezTo>
                    <a:pt x="603553" y="4370917"/>
                    <a:pt x="606576" y="4409622"/>
                    <a:pt x="1206500" y="4178300"/>
                  </a:cubicBezTo>
                  <a:cubicBezTo>
                    <a:pt x="581781" y="4003222"/>
                    <a:pt x="772583" y="4080026"/>
                    <a:pt x="0" y="3790043"/>
                  </a:cubicBezTo>
                  <a:cubicBezTo>
                    <a:pt x="548217" y="3525460"/>
                    <a:pt x="1725386" y="3165021"/>
                    <a:pt x="2195286" y="2968171"/>
                  </a:cubicBezTo>
                  <a:lnTo>
                    <a:pt x="68943" y="2088243"/>
                  </a:lnTo>
                  <a:cubicBezTo>
                    <a:pt x="412448" y="1904395"/>
                    <a:pt x="1859040" y="1430261"/>
                    <a:pt x="2202544" y="1246414"/>
                  </a:cubicBezTo>
                  <a:cubicBezTo>
                    <a:pt x="1866296" y="1098852"/>
                    <a:pt x="399144" y="568778"/>
                    <a:pt x="54430" y="390071"/>
                  </a:cubicBezTo>
                  <a:cubicBezTo>
                    <a:pt x="551544" y="211364"/>
                    <a:pt x="1151467" y="98879"/>
                    <a:pt x="1179286" y="0"/>
                  </a:cubicBezTo>
                </a:path>
              </a:pathLst>
            </a:cu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60" y="1279320"/>
            <a:ext cx="3258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Let's guess how long </a:t>
            </a:r>
            <a:br>
              <a:rPr lang="en-US" altLang="en-US" sz="2400" dirty="0"/>
            </a:br>
            <a:r>
              <a:rPr lang="en-US" altLang="en-US" sz="2400" dirty="0"/>
              <a:t>that path might be.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19" name="AutoShape 58">
            <a:extLst>
              <a:ext uri="{FF2B5EF4-FFF2-40B4-BE49-F238E27FC236}">
                <a16:creationId xmlns:a16="http://schemas.microsoft.com/office/drawing/2014/main" id="{53F8D116-383F-43A2-9236-4CEA474FC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1" y="2357860"/>
            <a:ext cx="4952999" cy="994940"/>
          </a:xfrm>
          <a:prstGeom prst="wedgeRoundRectCallout">
            <a:avLst>
              <a:gd name="adj1" fmla="val -35806"/>
              <a:gd name="adj2" fmla="val -6331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Take any path.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The expected total weight is …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D0C52EC9-339E-4B97-B0F7-A7B6B6D1832C}"/>
              </a:ext>
            </a:extLst>
          </p:cNvPr>
          <p:cNvSpPr/>
          <p:nvPr/>
        </p:nvSpPr>
        <p:spPr>
          <a:xfrm>
            <a:off x="4572002" y="2820062"/>
            <a:ext cx="338554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altLang="en-US" sz="2400" dirty="0">
                <a:solidFill>
                  <a:schemeClr val="accent2"/>
                </a:solidFill>
              </a:rPr>
              <a:t>0</a:t>
            </a:r>
            <a:endParaRPr lang="en-US" sz="2400" dirty="0">
              <a:solidFill>
                <a:schemeClr val="accent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2587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xit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32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5" grpId="0"/>
    </p:bldLst>
  </p:timing>
</p:sld>
</file>

<file path=ppt/slides/slide3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60" y="1279320"/>
            <a:ext cx="3258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Let's guess how long </a:t>
            </a:r>
            <a:br>
              <a:rPr lang="en-US" altLang="en-US" sz="2400" dirty="0"/>
            </a:br>
            <a:r>
              <a:rPr lang="en-US" altLang="en-US" sz="2400" dirty="0"/>
              <a:t>that path might be.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4AA7E601-E22A-4C15-82BF-1FD3BAF47592}"/>
              </a:ext>
            </a:extLst>
          </p:cNvPr>
          <p:cNvGrpSpPr/>
          <p:nvPr/>
        </p:nvGrpSpPr>
        <p:grpSpPr>
          <a:xfrm>
            <a:off x="2260273" y="4580597"/>
            <a:ext cx="4750127" cy="601003"/>
            <a:chOff x="1579199" y="3413034"/>
            <a:chExt cx="4750127" cy="601003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B429DDB-8A1A-4A1D-873B-7CB02AEA0B0A}"/>
                </a:ext>
              </a:extLst>
            </p:cNvPr>
            <p:cNvCxnSpPr/>
            <p:nvPr/>
          </p:nvCxnSpPr>
          <p:spPr bwMode="auto">
            <a:xfrm>
              <a:off x="1828800" y="3504474"/>
              <a:ext cx="4343400" cy="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0E64205-9590-4C7E-8489-DBF862009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28800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F7E8E386-147E-4DED-BEBA-0007191F3C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05942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9CFB67D-CE25-45A1-A722-4F47C6E22A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54056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6093FFC-2C71-4095-9A32-F90A1E268C03}"/>
                </a:ext>
              </a:extLst>
            </p:cNvPr>
            <p:cNvSpPr/>
            <p:nvPr/>
          </p:nvSpPr>
          <p:spPr>
            <a:xfrm>
              <a:off x="1579199" y="3552372"/>
              <a:ext cx="44114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-1</a:t>
              </a:r>
              <a:endParaRPr lang="en-US" sz="24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EC9EF18-16CD-4343-9203-8EA83A13BA9E}"/>
                </a:ext>
              </a:extLst>
            </p:cNvPr>
            <p:cNvSpPr/>
            <p:nvPr/>
          </p:nvSpPr>
          <p:spPr>
            <a:xfrm>
              <a:off x="3840568" y="351971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0</a:t>
              </a:r>
              <a:endParaRPr lang="en-US" sz="2400" dirty="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6802353-5730-430F-89E0-AFA0BF5EF283}"/>
                </a:ext>
              </a:extLst>
            </p:cNvPr>
            <p:cNvSpPr/>
            <p:nvPr/>
          </p:nvSpPr>
          <p:spPr>
            <a:xfrm>
              <a:off x="5990772" y="352697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1</a:t>
              </a:r>
              <a:endParaRPr lang="en-US" sz="2400" dirty="0"/>
            </a:p>
          </p:txBody>
        </p:sp>
      </p:grpSp>
      <p:sp>
        <p:nvSpPr>
          <p:cNvPr id="19" name="AutoShape 58">
            <a:extLst>
              <a:ext uri="{FF2B5EF4-FFF2-40B4-BE49-F238E27FC236}">
                <a16:creationId xmlns:a16="http://schemas.microsoft.com/office/drawing/2014/main" id="{53F8D116-383F-43A2-9236-4CEA474FC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1" y="2357859"/>
            <a:ext cx="6400797" cy="1195985"/>
          </a:xfrm>
          <a:prstGeom prst="wedgeRoundRectCallout">
            <a:avLst>
              <a:gd name="adj1" fmla="val -35806"/>
              <a:gd name="adj2" fmla="val -6331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Randomly choose three values in [-1,1].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Sort them.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expected/average value </a:t>
            </a:r>
            <a:r>
              <a:rPr lang="en-US" altLang="en-US" sz="2400" dirty="0"/>
              <a:t>of the largest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is …     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A96C461-9E60-4520-8838-E46839BEA3A4}"/>
              </a:ext>
            </a:extLst>
          </p:cNvPr>
          <p:cNvSpPr/>
          <p:nvPr/>
        </p:nvSpPr>
        <p:spPr>
          <a:xfrm>
            <a:off x="6025961" y="3146749"/>
            <a:ext cx="67963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altLang="en-US" sz="2400" dirty="0">
                <a:solidFill>
                  <a:schemeClr val="accent2"/>
                </a:solidFill>
              </a:rPr>
              <a:t>½ </a:t>
            </a:r>
            <a:endParaRPr lang="en-US" sz="2400" dirty="0">
              <a:solidFill>
                <a:schemeClr val="accent2"/>
              </a:solidFill>
            </a:endParaRP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61A5B3D2-66B6-4B30-AECA-A957190FFBA3}"/>
              </a:ext>
            </a:extLst>
          </p:cNvPr>
          <p:cNvSpPr/>
          <p:nvPr/>
        </p:nvSpPr>
        <p:spPr bwMode="auto">
          <a:xfrm>
            <a:off x="3909612" y="4610637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4" name="Oval 23">
            <a:extLst>
              <a:ext uri="{FF2B5EF4-FFF2-40B4-BE49-F238E27FC236}">
                <a16:creationId xmlns:a16="http://schemas.microsoft.com/office/drawing/2014/main" id="{3591E076-4B9F-4A8C-BC47-F563911A52FC}"/>
              </a:ext>
            </a:extLst>
          </p:cNvPr>
          <p:cNvSpPr/>
          <p:nvPr/>
        </p:nvSpPr>
        <p:spPr bwMode="auto">
          <a:xfrm>
            <a:off x="4625412" y="4610637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99CCDC7B-6CA7-4F96-A6C0-E8F9B691C71F}"/>
              </a:ext>
            </a:extLst>
          </p:cNvPr>
          <p:cNvSpPr/>
          <p:nvPr/>
        </p:nvSpPr>
        <p:spPr bwMode="auto">
          <a:xfrm>
            <a:off x="5815584" y="4610637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1" name="Oval 20">
            <a:extLst>
              <a:ext uri="{FF2B5EF4-FFF2-40B4-BE49-F238E27FC236}">
                <a16:creationId xmlns:a16="http://schemas.microsoft.com/office/drawing/2014/main" id="{2AD606EA-6C9F-41B5-AAFD-343F32349039}"/>
              </a:ext>
            </a:extLst>
          </p:cNvPr>
          <p:cNvSpPr/>
          <p:nvPr/>
        </p:nvSpPr>
        <p:spPr bwMode="auto">
          <a:xfrm>
            <a:off x="3124200" y="4610637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B4D110B-8DB4-464E-9059-1C5C9199071C}"/>
              </a:ext>
            </a:extLst>
          </p:cNvPr>
          <p:cNvGrpSpPr/>
          <p:nvPr/>
        </p:nvGrpSpPr>
        <p:grpSpPr>
          <a:xfrm>
            <a:off x="5588358" y="4583805"/>
            <a:ext cx="679639" cy="588271"/>
            <a:chOff x="5588358" y="4583805"/>
            <a:chExt cx="679639" cy="588271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4BD6E54B-32B0-43BD-ACDD-4E195268A6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4079" y="4583805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669B6F50-0140-4D8C-9345-6E05BBB6D6DF}"/>
                </a:ext>
              </a:extLst>
            </p:cNvPr>
            <p:cNvSpPr/>
            <p:nvPr/>
          </p:nvSpPr>
          <p:spPr>
            <a:xfrm>
              <a:off x="5588358" y="4710411"/>
              <a:ext cx="67963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altLang="en-US" sz="2400" dirty="0"/>
                <a:t>½ </a:t>
              </a:r>
              <a:endParaRPr lang="en-US" sz="2400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5A0AD5C2-8337-48CF-B754-6E874B5D5D93}"/>
                </a:ext>
              </a:extLst>
            </p:cNvPr>
            <p:cNvSpPr/>
            <p:nvPr/>
          </p:nvSpPr>
          <p:spPr bwMode="auto">
            <a:xfrm>
              <a:off x="5747501" y="4602520"/>
              <a:ext cx="128016" cy="128016"/>
            </a:xfrm>
            <a:prstGeom prst="ellipse">
              <a:avLst/>
            </a:prstGeom>
            <a:solidFill>
              <a:srgbClr val="08BFE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17142F8C-72D0-49DF-B5B1-D5EBBFCEE344}"/>
              </a:ext>
            </a:extLst>
          </p:cNvPr>
          <p:cNvGrpSpPr/>
          <p:nvPr/>
        </p:nvGrpSpPr>
        <p:grpSpPr>
          <a:xfrm>
            <a:off x="3257550" y="4581525"/>
            <a:ext cx="679639" cy="588271"/>
            <a:chOff x="5550258" y="4583805"/>
            <a:chExt cx="679639" cy="588271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56CF596-B812-42AA-A6C5-6EDE850F34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4079" y="4583805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37CC4A8-6171-4595-8BFA-7E4CFBC39025}"/>
                </a:ext>
              </a:extLst>
            </p:cNvPr>
            <p:cNvSpPr/>
            <p:nvPr/>
          </p:nvSpPr>
          <p:spPr>
            <a:xfrm>
              <a:off x="5550258" y="4710411"/>
              <a:ext cx="67963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altLang="en-US" sz="2400" dirty="0"/>
                <a:t>-½ </a:t>
              </a:r>
              <a:endParaRPr lang="en-US" sz="2400" dirty="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C84FF9F8-A25B-47C1-865C-A3F282508413}"/>
                </a:ext>
              </a:extLst>
            </p:cNvPr>
            <p:cNvSpPr/>
            <p:nvPr/>
          </p:nvSpPr>
          <p:spPr bwMode="auto">
            <a:xfrm>
              <a:off x="5747501" y="4602520"/>
              <a:ext cx="128016" cy="128016"/>
            </a:xfrm>
            <a:prstGeom prst="ellipse">
              <a:avLst/>
            </a:prstGeom>
            <a:solidFill>
              <a:srgbClr val="08BFE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190B378D-C791-4AD5-990F-101347F65783}"/>
              </a:ext>
            </a:extLst>
          </p:cNvPr>
          <p:cNvGrpSpPr/>
          <p:nvPr/>
        </p:nvGrpSpPr>
        <p:grpSpPr>
          <a:xfrm>
            <a:off x="4852391" y="3553844"/>
            <a:ext cx="4165600" cy="3124200"/>
            <a:chOff x="4852391" y="3553844"/>
            <a:chExt cx="4165600" cy="3124200"/>
          </a:xfrm>
        </p:grpSpPr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07C175D6-39E1-4387-BD96-EC3C84B2F909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4852391" y="3553844"/>
              <a:ext cx="4165600" cy="3124200"/>
            </a:xfrm>
            <a:prstGeom prst="rect">
              <a:avLst/>
            </a:prstGeom>
          </p:spPr>
        </p:pic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88D07BA-B837-4587-829C-8457E47A477F}"/>
                </a:ext>
              </a:extLst>
            </p:cNvPr>
            <p:cNvCxnSpPr/>
            <p:nvPr/>
          </p:nvCxnSpPr>
          <p:spPr bwMode="auto">
            <a:xfrm>
              <a:off x="7843061" y="6267450"/>
              <a:ext cx="1060630" cy="0"/>
            </a:xfrm>
            <a:prstGeom prst="line">
              <a:avLst/>
            </a:prstGeom>
            <a:noFill/>
            <a:ln w="25400" cap="flat" cmpd="sng" algn="ctr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700929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22" grpId="0"/>
      <p:bldP spid="23" grpId="0" animBg="1"/>
      <p:bldP spid="23" grpId="1" animBg="1"/>
      <p:bldP spid="24" grpId="0" animBg="1"/>
      <p:bldP spid="20" grpId="0" animBg="1"/>
      <p:bldP spid="20" grpId="1" animBg="1"/>
      <p:bldP spid="21" grpId="0" animBg="1"/>
      <p:bldP spid="21" grpId="1" animBg="1"/>
    </p:bldLst>
  </p:timing>
</p:sld>
</file>

<file path=ppt/slides/slide3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grpSp>
        <p:nvGrpSpPr>
          <p:cNvPr id="18" name="Group 17">
            <a:extLst>
              <a:ext uri="{FF2B5EF4-FFF2-40B4-BE49-F238E27FC236}">
                <a16:creationId xmlns:a16="http://schemas.microsoft.com/office/drawing/2014/main" id="{4AA7E601-E22A-4C15-82BF-1FD3BAF47592}"/>
              </a:ext>
            </a:extLst>
          </p:cNvPr>
          <p:cNvGrpSpPr/>
          <p:nvPr/>
        </p:nvGrpSpPr>
        <p:grpSpPr>
          <a:xfrm>
            <a:off x="2260273" y="4580597"/>
            <a:ext cx="4750127" cy="601003"/>
            <a:chOff x="1579199" y="3413034"/>
            <a:chExt cx="4750127" cy="601003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CB429DDB-8A1A-4A1D-873B-7CB02AEA0B0A}"/>
                </a:ext>
              </a:extLst>
            </p:cNvPr>
            <p:cNvCxnSpPr/>
            <p:nvPr/>
          </p:nvCxnSpPr>
          <p:spPr bwMode="auto">
            <a:xfrm>
              <a:off x="1828800" y="3504474"/>
              <a:ext cx="4343400" cy="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D0E64205-9590-4C7E-8489-DBF862009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28800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F7E8E386-147E-4DED-BEBA-0007191F3C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05942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4" name="Straight Connector 13">
              <a:extLst>
                <a:ext uri="{FF2B5EF4-FFF2-40B4-BE49-F238E27FC236}">
                  <a16:creationId xmlns:a16="http://schemas.microsoft.com/office/drawing/2014/main" id="{89CFB67D-CE25-45A1-A722-4F47C6E22A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154056" y="3413034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66093FFC-2C71-4095-9A32-F90A1E268C03}"/>
                </a:ext>
              </a:extLst>
            </p:cNvPr>
            <p:cNvSpPr/>
            <p:nvPr/>
          </p:nvSpPr>
          <p:spPr>
            <a:xfrm>
              <a:off x="1579199" y="3552372"/>
              <a:ext cx="44114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-1</a:t>
              </a:r>
              <a:endParaRPr lang="en-US" sz="2400" dirty="0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9EC9EF18-16CD-4343-9203-8EA83A13BA9E}"/>
                </a:ext>
              </a:extLst>
            </p:cNvPr>
            <p:cNvSpPr/>
            <p:nvPr/>
          </p:nvSpPr>
          <p:spPr>
            <a:xfrm>
              <a:off x="3840568" y="351971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0</a:t>
              </a:r>
              <a:endParaRPr lang="en-US" sz="2400" dirty="0"/>
            </a:p>
          </p:txBody>
        </p:sp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C6802353-5730-430F-89E0-AFA0BF5EF283}"/>
                </a:ext>
              </a:extLst>
            </p:cNvPr>
            <p:cNvSpPr/>
            <p:nvPr/>
          </p:nvSpPr>
          <p:spPr>
            <a:xfrm>
              <a:off x="5990772" y="3526974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 algn="l"/>
              <a:r>
                <a:rPr lang="en-US" altLang="en-US" sz="2400" dirty="0"/>
                <a:t>1</a:t>
              </a:r>
              <a:endParaRPr lang="en-US" sz="2400" dirty="0"/>
            </a:p>
          </p:txBody>
        </p:sp>
      </p:grpSp>
      <p:sp>
        <p:nvSpPr>
          <p:cNvPr id="24" name="Oval 23">
            <a:extLst>
              <a:ext uri="{FF2B5EF4-FFF2-40B4-BE49-F238E27FC236}">
                <a16:creationId xmlns:a16="http://schemas.microsoft.com/office/drawing/2014/main" id="{3591E076-4B9F-4A8C-BC47-F563911A52FC}"/>
              </a:ext>
            </a:extLst>
          </p:cNvPr>
          <p:cNvSpPr/>
          <p:nvPr/>
        </p:nvSpPr>
        <p:spPr bwMode="auto">
          <a:xfrm>
            <a:off x="4625412" y="4610637"/>
            <a:ext cx="128016" cy="128016"/>
          </a:xfrm>
          <a:prstGeom prst="ellipse">
            <a:avLst/>
          </a:prstGeom>
          <a:solidFill>
            <a:srgbClr val="08BFE1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B4D110B-8DB4-464E-9059-1C5C9199071C}"/>
              </a:ext>
            </a:extLst>
          </p:cNvPr>
          <p:cNvGrpSpPr/>
          <p:nvPr/>
        </p:nvGrpSpPr>
        <p:grpSpPr>
          <a:xfrm>
            <a:off x="5588358" y="4583805"/>
            <a:ext cx="679639" cy="588271"/>
            <a:chOff x="5588358" y="4583805"/>
            <a:chExt cx="679639" cy="588271"/>
          </a:xfrm>
        </p:grpSpPr>
        <p:cxnSp>
          <p:nvCxnSpPr>
            <p:cNvPr id="25" name="Straight Connector 24">
              <a:extLst>
                <a:ext uri="{FF2B5EF4-FFF2-40B4-BE49-F238E27FC236}">
                  <a16:creationId xmlns:a16="http://schemas.microsoft.com/office/drawing/2014/main" id="{4BD6E54B-32B0-43BD-ACDD-4E195268A6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4079" y="4583805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669B6F50-0140-4D8C-9345-6E05BBB6D6DF}"/>
                </a:ext>
              </a:extLst>
            </p:cNvPr>
            <p:cNvSpPr/>
            <p:nvPr/>
          </p:nvSpPr>
          <p:spPr>
            <a:xfrm>
              <a:off x="5588358" y="4710411"/>
              <a:ext cx="67963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altLang="en-US" sz="2400" dirty="0"/>
                <a:t>½ </a:t>
              </a:r>
              <a:endParaRPr lang="en-US" sz="2400" dirty="0"/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5A0AD5C2-8337-48CF-B754-6E874B5D5D93}"/>
                </a:ext>
              </a:extLst>
            </p:cNvPr>
            <p:cNvSpPr/>
            <p:nvPr/>
          </p:nvSpPr>
          <p:spPr bwMode="auto">
            <a:xfrm>
              <a:off x="5747501" y="4602520"/>
              <a:ext cx="128016" cy="128016"/>
            </a:xfrm>
            <a:prstGeom prst="ellipse">
              <a:avLst/>
            </a:prstGeom>
            <a:solidFill>
              <a:srgbClr val="08BFE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17142F8C-72D0-49DF-B5B1-D5EBBFCEE344}"/>
              </a:ext>
            </a:extLst>
          </p:cNvPr>
          <p:cNvGrpSpPr/>
          <p:nvPr/>
        </p:nvGrpSpPr>
        <p:grpSpPr>
          <a:xfrm>
            <a:off x="3257550" y="4581525"/>
            <a:ext cx="679639" cy="588271"/>
            <a:chOff x="5550258" y="4583805"/>
            <a:chExt cx="679639" cy="588271"/>
          </a:xfrm>
        </p:grpSpPr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856CF596-B812-42AA-A6C5-6EDE850F34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4079" y="4583805"/>
              <a:ext cx="0" cy="182880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237CC4A8-6171-4595-8BFA-7E4CFBC39025}"/>
                </a:ext>
              </a:extLst>
            </p:cNvPr>
            <p:cNvSpPr/>
            <p:nvPr/>
          </p:nvSpPr>
          <p:spPr>
            <a:xfrm>
              <a:off x="5550258" y="4710411"/>
              <a:ext cx="679639" cy="46166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altLang="en-US" sz="2400" dirty="0"/>
                <a:t>-½ </a:t>
              </a:r>
              <a:endParaRPr lang="en-US" sz="2400" dirty="0"/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C84FF9F8-A25B-47C1-865C-A3F282508413}"/>
                </a:ext>
              </a:extLst>
            </p:cNvPr>
            <p:cNvSpPr/>
            <p:nvPr/>
          </p:nvSpPr>
          <p:spPr bwMode="auto">
            <a:xfrm>
              <a:off x="5747501" y="4602520"/>
              <a:ext cx="128016" cy="128016"/>
            </a:xfrm>
            <a:prstGeom prst="ellipse">
              <a:avLst/>
            </a:prstGeom>
            <a:solidFill>
              <a:srgbClr val="08BFE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5052A5AC-C851-4F8F-960C-1F67E261D9D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60" y="1279320"/>
            <a:ext cx="3258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Let's guess how long </a:t>
            </a:r>
            <a:br>
              <a:rPr lang="en-US" altLang="en-US" sz="2400" dirty="0"/>
            </a:br>
            <a:r>
              <a:rPr lang="en-US" altLang="en-US" sz="2400" dirty="0"/>
              <a:t>that path might be.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19" name="AutoShape 58">
            <a:extLst>
              <a:ext uri="{FF2B5EF4-FFF2-40B4-BE49-F238E27FC236}">
                <a16:creationId xmlns:a16="http://schemas.microsoft.com/office/drawing/2014/main" id="{53F8D116-383F-43A2-9236-4CEA474FC6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0" y="2357859"/>
            <a:ext cx="6324595" cy="1195985"/>
          </a:xfrm>
          <a:prstGeom prst="wedgeRoundRectCallout">
            <a:avLst>
              <a:gd name="adj1" fmla="val -35806"/>
              <a:gd name="adj2" fmla="val -6331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Do the greedy walk,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ie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at each step take the highest weighted edge.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baseline="0" dirty="0"/>
              <a:t>The expected total</a:t>
            </a:r>
            <a:r>
              <a:rPr lang="en-US" altLang="en-US" sz="2400" dirty="0"/>
              <a:t> weight of this path is …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28" name="Picture 27">
            <a:extLst>
              <a:ext uri="{FF2B5EF4-FFF2-40B4-BE49-F238E27FC236}">
                <a16:creationId xmlns:a16="http://schemas.microsoft.com/office/drawing/2014/main" id="{6E0AFA7C-B7E5-40D4-AAA5-8E4B4EA8C80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209626" y="6274625"/>
            <a:ext cx="525533" cy="994940"/>
          </a:xfrm>
          <a:prstGeom prst="rect">
            <a:avLst/>
          </a:prstGeom>
        </p:spPr>
      </p:pic>
      <p:sp>
        <p:nvSpPr>
          <p:cNvPr id="36" name="Rectangle 35">
            <a:extLst>
              <a:ext uri="{FF2B5EF4-FFF2-40B4-BE49-F238E27FC236}">
                <a16:creationId xmlns:a16="http://schemas.microsoft.com/office/drawing/2014/main" id="{136F6469-7BB1-4E19-B047-48BE9BFF8207}"/>
              </a:ext>
            </a:extLst>
          </p:cNvPr>
          <p:cNvSpPr/>
          <p:nvPr/>
        </p:nvSpPr>
        <p:spPr>
          <a:xfrm>
            <a:off x="5867400" y="3146749"/>
            <a:ext cx="67963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altLang="en-US" sz="2400" dirty="0">
                <a:solidFill>
                  <a:schemeClr val="accent2"/>
                </a:solidFill>
              </a:rPr>
              <a:t>½L </a:t>
            </a:r>
            <a:endParaRPr lang="en-US" sz="2400" dirty="0">
              <a:solidFill>
                <a:schemeClr val="accent2"/>
              </a:solidFill>
            </a:endParaRPr>
          </a:p>
        </p:txBody>
      </p:sp>
      <p:sp>
        <p:nvSpPr>
          <p:cNvPr id="37" name="AutoShape 58">
            <a:extLst>
              <a:ext uri="{FF2B5EF4-FFF2-40B4-BE49-F238E27FC236}">
                <a16:creationId xmlns:a16="http://schemas.microsoft.com/office/drawing/2014/main" id="{0AF4B236-20E1-4768-AD1C-17094C706F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1" y="3655057"/>
            <a:ext cx="4351087" cy="1656155"/>
          </a:xfrm>
          <a:prstGeom prst="wedgeRoundRectCallout">
            <a:avLst>
              <a:gd name="adj1" fmla="val -35806"/>
              <a:gd name="adj2" fmla="val -6331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Here </a:t>
            </a:r>
            <a:r>
              <a:rPr lang="en-US" altLang="en-US" sz="2400" dirty="0">
                <a:solidFill>
                  <a:schemeClr val="accent2"/>
                </a:solidFill>
              </a:rPr>
              <a:t>½L = 5.5</a:t>
            </a:r>
            <a:r>
              <a:rPr lang="en-US" altLang="en-US" sz="2400" dirty="0"/>
              <a:t>.</a:t>
            </a: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But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with some searching </a:t>
            </a:r>
            <a:b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</a:b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we found a path of weight 6.7.</a:t>
            </a: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Weight 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</a:rPr>
              <a:t>1L=11 </a:t>
            </a:r>
            <a:r>
              <a:rPr lang="en-US" altLang="en-US" sz="2400" noProof="0" dirty="0"/>
              <a:t>would be perfect.</a:t>
            </a:r>
            <a:endParaRPr kumimoji="0" lang="en-US" altLang="en-US" sz="2400" b="0" i="0" u="none" strike="noStrike" kern="1200" cap="none" spc="0" normalizeH="0" noProof="0" dirty="0">
              <a:ln>
                <a:noFill/>
              </a:ln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3710150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9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9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56 -0.00972 L -0.00156 -0.00972 C -0.004 -0.0125 -0.00643 -0.01551 -0.00886 -0.01806 C -0.0099 -0.01921 -0.01111 -0.01968 -0.01198 -0.02083 C -0.01285 -0.02222 -0.0132 -0.02407 -0.01406 -0.025 C -0.01493 -0.02593 -0.01632 -0.02593 -0.01719 -0.02639 C -0.01875 -0.02731 -0.01997 -0.02847 -0.02136 -0.02917 C -0.02413 -0.03079 -0.0257 -0.03079 -0.02865 -0.03194 C -0.03281 -0.0338 -0.03507 -0.03519 -0.03906 -0.03611 C -0.0415 -0.03681 -0.04393 -0.03704 -0.04636 -0.0375 C -0.0474 -0.03843 -0.04844 -0.03981 -0.04948 -0.04028 C -0.06268 -0.04699 -0.04896 -0.03796 -0.05781 -0.04306 C -0.05938 -0.04398 -0.06059 -0.04514 -0.06198 -0.04606 C -0.06406 -0.04699 -0.06615 -0.04769 -0.06823 -0.04861 L -0.08073 -0.05417 L -0.08698 -0.05694 C -0.08802 -0.05741 -0.08906 -0.0581 -0.09011 -0.05833 C -0.09115 -0.0588 -0.09618 -0.06042 -0.0974 -0.06111 C -0.09966 -0.06296 -0.10139 -0.06574 -0.10365 -0.06667 L -0.1099 -0.06968 C -0.11059 -0.07083 -0.11233 -0.07199 -0.11198 -0.07384 C -0.11181 -0.07546 -0.11007 -0.07616 -0.10886 -0.07639 C -0.10591 -0.07755 -0.10261 -0.07731 -0.09948 -0.07778 C -0.0842 -0.08056 -0.10052 -0.07801 -0.08906 -0.08056 C -0.08663 -0.08125 -0.0842 -0.08148 -0.08177 -0.08194 C -0.08038 -0.08241 -0.079 -0.0831 -0.07761 -0.08356 C -0.07587 -0.08403 -0.07413 -0.08426 -0.0724 -0.08472 C -0.07031 -0.08565 -0.06841 -0.08681 -0.06615 -0.08773 C -0.06389 -0.08843 -0.05729 -0.09051 -0.05573 -0.09167 C -0.05469 -0.09282 -0.05382 -0.09375 -0.05261 -0.09444 C -0.05104 -0.0956 -0.04688 -0.09676 -0.04531 -0.09745 C -0.04427 -0.09769 -0.04323 -0.09815 -0.04219 -0.09861 C -0.04115 -0.09954 -0.04028 -0.10069 -0.03906 -0.10162 C -0.03768 -0.10255 -0.03316 -0.10394 -0.03177 -0.10417 C -0.02587 -0.10972 -0.0316 -0.10509 -0.02552 -0.10833 C -0.02413 -0.10926 -0.02292 -0.11042 -0.02136 -0.11134 C -0.01945 -0.11227 -0.01719 -0.11273 -0.01511 -0.11389 C -0.01372 -0.11481 -0.0125 -0.11597 -0.01094 -0.1169 C -0.01007 -0.11736 -0.00886 -0.11736 -0.00781 -0.11806 L 0.00156 -0.12639 L 0.00469 -0.1294 C 0.00607 -0.13194 0.01111 -0.13866 0.00885 -0.1375 C 0.00781 -0.13704 0.00573 -0.13472 0.00573 -0.13611 C 0.00573 -0.13796 0.00764 -0.13866 0.00885 -0.13912 C 0.01146 -0.14005 0.01441 -0.13981 0.01719 -0.14028 C 0.01892 -0.14074 0.02066 -0.1412 0.02239 -0.14167 C 0.02517 -0.14259 0.02778 -0.14375 0.03073 -0.14468 C 0.03246 -0.14491 0.0342 -0.14537 0.03594 -0.14583 C 0.03802 -0.14676 0.0401 -0.14792 0.04219 -0.14884 C 0.04323 -0.14931 0.04427 -0.14954 0.04531 -0.15 C 0.04826 -0.15208 0.05121 -0.1544 0.05469 -0.15556 C 0.05625 -0.15625 0.05816 -0.15648 0.05989 -0.15718 C 0.06302 -0.15995 0.06337 -0.16042 0.06719 -0.16273 C 0.07344 -0.1662 0.06684 -0.16111 0.07552 -0.1669 C 0.08437 -0.17269 0.07673 -0.16991 0.08594 -0.17245 C 0.09479 -0.18032 0.0835 -0.17083 0.09219 -0.17662 C 0.09323 -0.17731 0.09409 -0.1787 0.09531 -0.17917 C 0.09722 -0.18056 0.09948 -0.18125 0.10156 -0.18194 L 0.11094 -0.18634 C 0.12031 -0.19051 0.10538 -0.18403 0.11927 -0.18889 C 0.12135 -0.18981 0.12552 -0.19167 0.12552 -0.19167 L 0.12344 -0.19583 C 0.13472 -0.19838 0.12552 -0.19606 0.13281 -0.19861 C 0.13403 -0.19931 0.13559 -0.19954 0.13698 -0.20023 C 0.13871 -0.20093 0.14045 -0.20185 0.14219 -0.20278 C 0.14323 -0.2037 0.14409 -0.20509 0.14531 -0.20556 C 0.14653 -0.20648 0.14809 -0.20648 0.14948 -0.20694 C 0.1526 -0.20995 0.15295 -0.21042 0.15677 -0.2125 C 0.15885 -0.21389 0.1618 -0.21458 0.16406 -0.21528 C 0.16996 -0.22083 0.16423 -0.2162 0.17031 -0.21944 C 0.17778 -0.22384 0.17083 -0.22106 0.17864 -0.22361 C 0.17969 -0.22454 0.18055 -0.22593 0.18177 -0.22639 C 0.18368 -0.22778 0.18594 -0.22824 0.18802 -0.22917 L 0.19114 -0.23056 L 0.20052 -0.23472 C 0.20156 -0.23519 0.2026 -0.23565 0.20364 -0.23634 C 0.20503 -0.23727 0.20625 -0.23819 0.20781 -0.23889 C 0.20868 -0.23958 0.20989 -0.23958 0.21094 -0.24028 C 0.21302 -0.24213 0.21475 -0.24491 0.21719 -0.24606 C 0.21823 -0.24653 0.21927 -0.24653 0.22031 -0.24722 C 0.22239 -0.24907 0.22413 -0.25185 0.22656 -0.25278 C 0.2276 -0.25324 0.22864 -0.2537 0.22969 -0.25417 C 0.23767 -0.25972 0.22795 -0.25486 0.23594 -0.25833 C 0.23628 -0.25694 0.23802 -0.25417 0.23698 -0.25417 C 0.23559 -0.25417 0.23385 -0.25741 0.23489 -0.25833 C 0.23715 -0.26042 0.24045 -0.25926 0.24323 -0.25995 C 0.25052 -0.26319 0.24166 -0.25856 0.24948 -0.26528 C 0.25034 -0.2662 0.25156 -0.2662 0.2526 -0.26667 C 0.25364 -0.26759 0.25451 -0.26875 0.25573 -0.26968 C 0.25659 -0.27014 0.25781 -0.27037 0.25885 -0.27083 C 0.25989 -0.27176 0.26076 -0.27315 0.26198 -0.27384 C 0.26701 -0.27685 0.26771 -0.27593 0.27239 -0.27778 C 0.27448 -0.2787 0.27639 -0.27986 0.27864 -0.28056 C 0.28003 -0.28102 0.28142 -0.28148 0.28281 -0.28194 C 0.28489 -0.28287 0.2868 -0.28426 0.28906 -0.28472 C 0.29166 -0.28565 0.29462 -0.28565 0.29739 -0.28611 C 0.29844 -0.28657 0.2993 -0.28727 0.30052 -0.2875 L 0.30885 -0.29028 C 0.32239 -0.30394 0.30538 -0.28727 0.31614 -0.29722 C 0.31753 -0.29861 0.31875 -0.30023 0.32031 -0.30139 C 0.32882 -0.3088 0.32048 -0.30093 0.3276 -0.30556 C 0.32864 -0.30648 0.32951 -0.30764 0.33073 -0.30833 C 0.33159 -0.30903 0.33281 -0.30926 0.33385 -0.30972 C 0.33489 -0.31065 0.33576 -0.31204 0.33698 -0.3125 C 0.34809 -0.31921 0.33923 -0.31181 0.34635 -0.31806 C 0.34653 -0.31921 0.34809 -0.32639 0.34948 -0.32639 C 0.35087 -0.32639 0.35156 -0.32361 0.3526 -0.32222 C 0.35225 -0.32037 0.35278 -0.31759 0.35156 -0.31667 C 0.35034 -0.31597 0.34878 -0.31806 0.34844 -0.31944 C 0.34791 -0.32083 0.34913 -0.32222 0.34948 -0.32361 C 0.33333 -0.33079 0.35 -0.32269 0.3401 -0.32917 C 0.33906 -0.32986 0.33784 -0.33009 0.33698 -0.33056 C 0.33229 -0.3338 0.33559 -0.33333 0.33073 -0.33472 C 0.32725 -0.33588 0.32378 -0.33657 0.32031 -0.3375 C 0.31857 -0.33796 0.31684 -0.33866 0.3151 -0.33889 C 0.31302 -0.33935 0.31076 -0.33981 0.30885 -0.34028 C 0.30659 -0.3412 0.30469 -0.34213 0.3026 -0.34306 C 0.30156 -0.34352 0.30034 -0.34375 0.29948 -0.34444 C 0.29566 -0.34792 0.29531 -0.34861 0.2901 -0.35 C 0.28663 -0.35093 0.28316 -0.35208 0.27969 -0.35278 C 0.2776 -0.35324 0.27534 -0.3537 0.27344 -0.35417 C 0.27118 -0.35509 0.26927 -0.35602 0.26719 -0.35694 L 0.26406 -0.35833 C 0.26302 -0.3588 0.26198 -0.35949 0.26094 -0.35972 L 0.25677 -0.36111 C 0.25573 -0.36204 0.25469 -0.36319 0.25364 -0.36389 C 0.2526 -0.36458 0.25139 -0.36458 0.25052 -0.36528 C 0.24826 -0.36713 0.24635 -0.36898 0.24427 -0.37083 C 0.24323 -0.37176 0.24219 -0.37315 0.24114 -0.37361 L 0.23489 -0.37639 L 0.23177 -0.37778 C 0.23281 -0.37639 0.23455 -0.37569 0.23489 -0.37361 C 0.23576 -0.3662 0.22691 -0.37083 0.22656 -0.37083 C 0.22621 -0.37222 0.225 -0.37384 0.22552 -0.375 C 0.22587 -0.37662 0.22725 -0.37755 0.22864 -0.37778 C 0.22969 -0.37824 0.23281 -0.37639 0.23177 -0.37639 C 0.22882 -0.37639 0.22621 -0.37731 0.22344 -0.37778 C 0.22135 -0.3787 0.21892 -0.37894 0.21719 -0.38056 C 0.21302 -0.38426 0.2151 -0.38287 0.21094 -0.38472 C 0.20486 -0.39282 0.21059 -0.38634 0.20469 -0.39028 C 0.20347 -0.3912 0.2026 -0.39259 0.20156 -0.39306 L 0.19219 -0.39722 C 0.19114 -0.39769 0.1901 -0.39861 0.18906 -0.39861 L 0.18073 -0.4 C 0.17864 -0.40185 0.17587 -0.40278 0.17448 -0.40556 C 0.17378 -0.40694 0.17326 -0.4088 0.17239 -0.40972 C 0.17048 -0.41204 0.16823 -0.41343 0.16614 -0.41528 L 0.16302 -0.41806 C 0.16198 -0.41898 0.16076 -0.41991 0.15989 -0.42083 C 0.1585 -0.42222 0.15712 -0.42384 0.15573 -0.425 C 0.15434 -0.42616 0.15278 -0.42662 0.15156 -0.42778 C 0.15034 -0.42894 0.14965 -0.43102 0.14844 -0.43194 C 0.14566 -0.43426 0.14253 -0.43542 0.1401 -0.4375 C 0.13906 -0.43843 0.13802 -0.43981 0.13698 -0.44028 C 0.13489 -0.44167 0.13073 -0.44306 0.13073 -0.44306 C 0.13038 -0.44444 0.13055 -0.44676 0.12969 -0.44722 C 0.12639 -0.44931 0.11927 -0.45 0.11927 -0.45 C 0.11927 -0.45 0.11788 -0.43981 0.1151 -0.44722 C 0.11458 -0.44861 0.1158 -0.45 0.11614 -0.45139 C 0.11614 -0.45139 0.12222 -0.44722 0.12031 -0.44444 C 0.11944 -0.44352 0.11823 -0.44537 0.11719 -0.44583 C 0.12153 -0.44792 0.12361 -0.44838 0.1276 -0.45139 C 0.12969 -0.45324 0.13142 -0.45602 0.13385 -0.45694 C 0.13594 -0.45787 0.13819 -0.4581 0.1401 -0.45972 C 0.14219 -0.46157 0.14392 -0.46435 0.14635 -0.46528 C 0.14844 -0.4662 0.15069 -0.46644 0.1526 -0.46806 C 0.15364 -0.46898 0.15451 -0.47037 0.15573 -0.47083 C 0.15833 -0.47222 0.16128 -0.47245 0.16406 -0.47361 L 0.17031 -0.47639 C 0.17135 -0.47685 0.17222 -0.47755 0.17344 -0.47778 C 0.17621 -0.4787 0.17899 -0.47917 0.18177 -0.48056 C 0.1835 -0.48148 0.18524 -0.48241 0.18698 -0.48333 C 0.18837 -0.48426 0.18958 -0.48565 0.19114 -0.48611 C 0.19844 -0.48958 0.19392 -0.48588 0.19948 -0.48889 C 0.20087 -0.48981 0.20208 -0.49097 0.20364 -0.49167 C 0.20451 -0.49236 0.20573 -0.49259 0.20677 -0.49306 C 0.20781 -0.49398 0.20868 -0.49537 0.20989 -0.49583 C 0.2118 -0.49722 0.21423 -0.49699 0.21614 -0.49861 C 0.21719 -0.49954 0.21805 -0.50093 0.21927 -0.50139 C 0.22118 -0.50255 0.22812 -0.50394 0.22969 -0.50417 C 0.2309 -0.5037 0.23559 -0.50255 0.23489 -0.49861 C 0.23455 -0.49722 0.23281 -0.49769 0.23177 -0.49722 C 0.23142 -0.49861 0.22969 -0.50069 0.23073 -0.50139 C 0.23229 -0.50301 0.2368 -0.49838 0.23802 -0.49722 C 0.23906 -0.49861 0.2401 -0.5 0.24114 -0.50139 C 0.24184 -0.50278 0.24236 -0.5044 0.24323 -0.50556 C 0.24479 -0.50833 0.24705 -0.51111 0.24948 -0.5125 C 0.25191 -0.51435 0.25399 -0.51412 0.25677 -0.51528 C 0.25816 -0.5162 0.25937 -0.51759 0.26094 -0.51806 C 0.2625 -0.51898 0.26441 -0.51898 0.26614 -0.51944 C 0.26823 -0.52037 0.27031 -0.5213 0.27239 -0.52222 L 0.28489 -0.52778 L 0.28802 -0.52917 C 0.28906 -0.52963 0.28993 -0.53032 0.29114 -0.53056 L 0.29635 -0.53194 C 0.29826 -0.53264 0.30052 -0.53287 0.3026 -0.53333 C 0.30399 -0.5338 0.30538 -0.53426 0.30677 -0.53472 C 0.31059 -0.53634 0.30955 -0.53657 0.31406 -0.5375 C 0.31632 -0.53819 0.31892 -0.53843 0.32135 -0.53889 C 0.32344 -0.53981 0.32552 -0.54074 0.3276 -0.54167 C 0.32934 -0.54259 0.3309 -0.54375 0.33281 -0.54444 C 0.33472 -0.5456 0.33715 -0.5456 0.33906 -0.54722 C 0.34305 -0.55093 0.34097 -0.54954 0.34531 -0.55139 C 0.34982 -0.55764 0.34861 -0.55347 0.34635 -0.55972 C 0.34583 -0.56111 0.34635 -0.56343 0.34531 -0.56389 L 0.34219 -0.56528 L 0.33906 -0.56667 C 0.32899 -0.58009 0.34184 -0.56435 0.33281 -0.57222 C 0.33142 -0.57338 0.33073 -0.57523 0.32969 -0.57639 C 0.32899 -0.57731 0.32361 -0.58264 0.32239 -0.58333 C 0.32135 -0.58403 0.32014 -0.58426 0.31927 -0.58472 C 0.31632 -0.58657 0.31371 -0.58912 0.31094 -0.59028 C 0.30989 -0.59074 0.30868 -0.5912 0.30781 -0.59167 C 0.30659 -0.59259 0.30573 -0.59398 0.30469 -0.59444 C 0.3026 -0.59583 0.30034 -0.59606 0.29844 -0.59722 C 0.29705 -0.59815 0.29548 -0.59907 0.29427 -0.6 C 0.29305 -0.60093 0.29219 -0.60208 0.29114 -0.60278 C 0.2901 -0.60347 0.28889 -0.6037 0.28802 -0.60417 C 0.2868 -0.60509 0.28594 -0.60625 0.28489 -0.60694 C 0.2835 -0.6081 0.28194 -0.6088 0.28073 -0.60972 C 0.27882 -0.61111 0.27725 -0.61273 0.27552 -0.61389 C 0.27413 -0.61505 0.27257 -0.61574 0.27135 -0.61667 C 0.26979 -0.61806 0.26493 -0.62269 0.26406 -0.62361 C 0.26146 -0.62685 0.25937 -0.63079 0.25677 -0.63333 C 0.25156 -0.63866 0.25399 -0.63634 0.24948 -0.64028 C 0.24149 -0.63681 0.25121 -0.64167 0.24323 -0.63611 C 0.24219 -0.63565 0.24114 -0.63519 0.2401 -0.63472 C 0.24114 -0.63426 0.24236 -0.63449 0.24323 -0.63333 C 0.24392 -0.63241 0.24531 -0.62963 0.24427 -0.62917 C 0.24201 -0.6287 0.2401 -0.63102 0.23802 -0.63194 C 0.23489 -0.64398 0.23663 -0.63241 0.25364 -0.6375 C 0.25607 -0.63843 0.25746 -0.64213 0.25989 -0.64306 C 0.26094 -0.64352 0.26198 -0.64398 0.26302 -0.64444 C 0.26406 -0.64537 0.26493 -0.64653 0.26614 -0.64722 C 0.26701 -0.64792 0.26823 -0.64792 0.26927 -0.64861 C 0.27135 -0.65046 0.27309 -0.65324 0.27552 -0.65417 C 0.27864 -0.65579 0.27899 -0.65556 0.28177 -0.65833 C 0.28281 -0.65972 0.2835 -0.66157 0.28489 -0.6625 C 0.28576 -0.66343 0.28698 -0.66319 0.28802 -0.66389 C 0.29791 -0.6713 0.29045 -0.66759 0.29844 -0.67222 C 0.3 -0.67338 0.30173 -0.67431 0.30364 -0.675 C 0.30451 -0.67569 0.30573 -0.67593 0.30677 -0.67639 C 0.30781 -0.67731 0.30868 -0.6787 0.30989 -0.67917 C 0.3118 -0.68056 0.31423 -0.68032 0.31614 -0.68194 C 0.31944 -0.68519 0.31857 -0.68472 0.32239 -0.68611 C 0.33003 -0.68912 0.33055 -0.68796 0.34219 -0.68889 C 0.34427 -0.68843 0.3467 -0.68935 0.34844 -0.6875 C 0.34913 -0.68681 0.34809 -0.68449 0.34739 -0.68333 C 0.34653 -0.68241 0.34531 -0.68241 0.34427 -0.68194 C 0.34357 -0.68333 0.34305 -0.68519 0.34219 -0.68611 C 0.34132 -0.68704 0.3401 -0.6875 0.33906 -0.6875 C 0.3342 -0.68843 0.32916 -0.68843 0.32448 -0.68889 C 0.32205 -0.68935 0.31389 -0.69051 0.31094 -0.69167 C 0.30903 -0.69259 0.30746 -0.69398 0.30573 -0.69444 C 0.30225 -0.69537 0.29878 -0.69537 0.29531 -0.69583 L 0.28906 -0.69861 C 0.28802 -0.69907 0.28698 -0.69977 0.28594 -0.7 C 0.28385 -0.70046 0.28159 -0.70093 0.27969 -0.70139 C 0.27812 -0.70185 0.27691 -0.70255 0.27552 -0.70278 C 0.27135 -0.70394 0.26719 -0.70463 0.26302 -0.70556 C 0.26094 -0.70602 0.25868 -0.70625 0.25677 -0.70694 C 0.24948 -0.71019 0.25833 -0.70648 0.24844 -0.70972 C 0.24722 -0.71019 0.24635 -0.71088 0.24531 -0.71111 C 0.24392 -0.71181 0.24236 -0.71204 0.24114 -0.7125 C 0.23958 -0.71343 0.23837 -0.71458 0.23698 -0.71528 C 0.23524 -0.71644 0.23333 -0.71713 0.23177 -0.71806 C 0.23055 -0.71898 0.22969 -0.72037 0.22864 -0.72083 C 0.22725 -0.72176 0.22569 -0.72176 0.22448 -0.72222 C 0.22291 -0.72315 0.2217 -0.72431 0.22031 -0.725 C 0.21857 -0.72616 0.21666 -0.72685 0.2151 -0.72778 C 0.21215 -0.72963 0.20972 -0.73241 0.20677 -0.73333 C 0.20434 -0.73426 0.20173 -0.73519 0.19948 -0.73611 C 0.19253 -0.73958 0.19757 -0.73958 0.18906 -0.74167 C 0.18732 -0.74213 0.18541 -0.74259 0.18385 -0.74306 C 0.18159 -0.74398 0.1776 -0.74583 0.1776 -0.74583 C 0.16996 -0.74537 0.16215 -0.7456 0.15469 -0.74444 C 0.14583 -0.74352 0.14635 -0.74213 0.1401 -0.74028 C 0.13802 -0.73981 0.13594 -0.73958 0.13385 -0.73889 C 0.13038 -0.73819 0.12691 -0.73681 0.12344 -0.73611 L 0.10469 -0.73333 C 0.1033 -0.73287 0.10191 -0.73241 0.10052 -0.73194 C 0.09739 -0.73148 0.09427 -0.73125 0.09114 -0.73056 L 0.08281 -0.72917 C 0.08194 -0.7294 0.05 -0.72731 0.03698 -0.73194 C 0.03472 -0.73287 0.03281 -0.73426 0.03073 -0.73472 C 0.02621 -0.73588 0.02222 -0.73634 0.01823 -0.73889 L 0.00989 -0.74444 C 0.0092 -0.74583 0.0085 -0.74745 0.00781 -0.74861 C 0.00434 -0.75417 0.00469 -0.75069 0.00469 -0.75417 L 0.00469 -0.75417 " pathEditMode="relative" ptsTypes="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A">
                                      <p:cBhvr>
                                        <p:cTn id="34" dur="46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36" grpId="0"/>
      <p:bldP spid="37" grpId="0" animBg="1"/>
    </p:bldLst>
  </p:timing>
</p:sld>
</file>

<file path=ppt/slides/slide3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59" y="1279320"/>
            <a:ext cx="7121141" cy="801636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Excel has a function that gives you random numbers, but I got annoyed with them changing.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CDF9745-90FA-477E-9659-24DBD68106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7645" y="2157346"/>
            <a:ext cx="4630512" cy="2992892"/>
          </a:xfrm>
          <a:prstGeom prst="rect">
            <a:avLst/>
          </a:prstGeom>
        </p:spPr>
      </p:pic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5600" y="5226628"/>
            <a:ext cx="5715000" cy="1555172"/>
          </a:xfrm>
          <a:prstGeom prst="wedgeRoundRectCallout">
            <a:avLst>
              <a:gd name="adj1" fmla="val -39337"/>
              <a:gd name="adj2" fmla="val -5408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Take </a:t>
            </a:r>
            <a:r>
              <a:rPr lang="en-US" altLang="en-US" sz="2400" dirty="0">
                <a:solidFill>
                  <a:srgbClr val="FF66FF"/>
                </a:solidFill>
              </a:rPr>
              <a:t>previous random number</a:t>
            </a:r>
            <a:r>
              <a:rPr lang="en-US" altLang="en-US" sz="2400" dirty="0">
                <a:solidFill>
                  <a:srgbClr val="FFC000"/>
                </a:solidFill>
              </a:rPr>
              <a:t>.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Multiply and Add to it by strange numbers.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Take mod strange prime number.</a:t>
            </a: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Gives new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</a:rPr>
              <a:t>random number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r>
              <a:rPr lang="en-US" altLang="en-US" sz="2400" dirty="0">
                <a:solidFill>
                  <a:srgbClr val="08BFE1"/>
                </a:solidFill>
              </a:rPr>
              <a:t>x</a:t>
            </a:r>
            <a:r>
              <a:rPr lang="el-GR" altLang="en-US" sz="2400" dirty="0">
                <a:solidFill>
                  <a:srgbClr val="08BFE1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08BFE1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[0,3884779)</a:t>
            </a:r>
            <a:r>
              <a:rPr lang="en-US" altLang="en-US" sz="2400" dirty="0">
                <a:solidFill>
                  <a:srgbClr val="FFC000"/>
                </a:solidFill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5B500474-9142-4D04-97E1-CE8A9BCEC975}"/>
              </a:ext>
            </a:extLst>
          </p:cNvPr>
          <p:cNvSpPr/>
          <p:nvPr/>
        </p:nvSpPr>
        <p:spPr>
          <a:xfrm>
            <a:off x="-381000" y="5398244"/>
            <a:ext cx="3581400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400" dirty="0"/>
              <a:t>Change </a:t>
            </a:r>
            <a:r>
              <a:rPr lang="en-US" sz="2400" dirty="0">
                <a:solidFill>
                  <a:srgbClr val="08BFE1"/>
                </a:solidFill>
              </a:rPr>
              <a:t>rand!A1</a:t>
            </a:r>
            <a:r>
              <a:rPr lang="en-US" sz="2400" dirty="0">
                <a:solidFill>
                  <a:srgbClr val="FFC000"/>
                </a:solidFill>
              </a:rPr>
              <a:t> </a:t>
            </a:r>
          </a:p>
          <a:p>
            <a:r>
              <a:rPr lang="en-US" sz="2400" dirty="0"/>
              <a:t>for different values.</a:t>
            </a: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74A457-D22F-4E50-B7FD-47ADFBC716CC}"/>
              </a:ext>
            </a:extLst>
          </p:cNvPr>
          <p:cNvGrpSpPr/>
          <p:nvPr/>
        </p:nvGrpSpPr>
        <p:grpSpPr>
          <a:xfrm>
            <a:off x="282604" y="2408457"/>
            <a:ext cx="4178790" cy="2315943"/>
            <a:chOff x="282604" y="2391526"/>
            <a:chExt cx="4178790" cy="2315943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88EF7DC-8937-4EE7-B05A-AD840BFEF68C}"/>
                </a:ext>
              </a:extLst>
            </p:cNvPr>
            <p:cNvSpPr/>
            <p:nvPr/>
          </p:nvSpPr>
          <p:spPr bwMode="auto">
            <a:xfrm>
              <a:off x="282604" y="4419600"/>
              <a:ext cx="1393796" cy="287869"/>
            </a:xfrm>
            <a:prstGeom prst="rect">
              <a:avLst/>
            </a:prstGeom>
            <a:noFill/>
            <a:ln w="57150" cap="flat" cmpd="sng" algn="ctr">
              <a:solidFill>
                <a:srgbClr val="08BFE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43B3FE4-0504-473C-B3D8-B432DEBA4A75}"/>
                </a:ext>
              </a:extLst>
            </p:cNvPr>
            <p:cNvSpPr/>
            <p:nvPr/>
          </p:nvSpPr>
          <p:spPr bwMode="auto">
            <a:xfrm>
              <a:off x="400249" y="2391526"/>
              <a:ext cx="4061145" cy="345781"/>
            </a:xfrm>
            <a:prstGeom prst="rect">
              <a:avLst/>
            </a:prstGeom>
            <a:noFill/>
            <a:ln w="57150" cap="flat" cmpd="sng" algn="ctr">
              <a:solidFill>
                <a:srgbClr val="08BFE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5F2F9929-92EA-4989-9B5E-6F5E1B896FFA}"/>
                </a:ext>
              </a:extLst>
            </p:cNvPr>
            <p:cNvCxnSpPr>
              <a:stCxn id="15" idx="2"/>
              <a:endCxn id="13" idx="0"/>
            </p:cNvCxnSpPr>
            <p:nvPr/>
          </p:nvCxnSpPr>
          <p:spPr bwMode="auto">
            <a:xfrm flipH="1">
              <a:off x="979502" y="2737307"/>
              <a:ext cx="1451320" cy="1682293"/>
            </a:xfrm>
            <a:prstGeom prst="straightConnector1">
              <a:avLst/>
            </a:prstGeom>
            <a:noFill/>
            <a:ln w="38100" cap="flat" cmpd="sng" algn="ctr">
              <a:solidFill>
                <a:srgbClr val="08BFE1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765C050-A763-49EE-BAC8-523CECB82900}"/>
              </a:ext>
            </a:extLst>
          </p:cNvPr>
          <p:cNvGrpSpPr/>
          <p:nvPr/>
        </p:nvGrpSpPr>
        <p:grpSpPr>
          <a:xfrm>
            <a:off x="304800" y="2408457"/>
            <a:ext cx="1393796" cy="2041086"/>
            <a:chOff x="282604" y="2666383"/>
            <a:chExt cx="1393796" cy="2041086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C8F5911-451E-4A8C-8BC5-5EF597C53E8C}"/>
                </a:ext>
              </a:extLst>
            </p:cNvPr>
            <p:cNvSpPr/>
            <p:nvPr/>
          </p:nvSpPr>
          <p:spPr bwMode="auto">
            <a:xfrm>
              <a:off x="282604" y="4419600"/>
              <a:ext cx="1393796" cy="287869"/>
            </a:xfrm>
            <a:prstGeom prst="rect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C599069-AA11-44CF-ABF3-2D8CA0129747}"/>
                </a:ext>
              </a:extLst>
            </p:cNvPr>
            <p:cNvSpPr/>
            <p:nvPr/>
          </p:nvSpPr>
          <p:spPr bwMode="auto">
            <a:xfrm>
              <a:off x="1273204" y="2666383"/>
              <a:ext cx="403196" cy="269390"/>
            </a:xfrm>
            <a:prstGeom prst="rect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80AA6BF3-1BEF-4554-859C-69D68FF1C570}"/>
                </a:ext>
              </a:extLst>
            </p:cNvPr>
            <p:cNvCxnSpPr>
              <a:cxnSpLocks/>
              <a:stCxn id="22" idx="2"/>
              <a:endCxn id="21" idx="0"/>
            </p:cNvCxnSpPr>
            <p:nvPr/>
          </p:nvCxnSpPr>
          <p:spPr bwMode="auto">
            <a:xfrm flipH="1">
              <a:off x="979502" y="2935773"/>
              <a:ext cx="495300" cy="1483827"/>
            </a:xfrm>
            <a:prstGeom prst="straightConnector1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CC437D86-F99E-469E-97AE-D3785F35B0E8}"/>
              </a:ext>
            </a:extLst>
          </p:cNvPr>
          <p:cNvSpPr/>
          <p:nvPr/>
        </p:nvSpPr>
        <p:spPr>
          <a:xfrm>
            <a:off x="152400" y="2004521"/>
            <a:ext cx="1600200" cy="457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>
                <a:solidFill>
                  <a:schemeClr val="bg2"/>
                </a:solidFill>
              </a:rPr>
              <a:t>Page rand!</a:t>
            </a:r>
          </a:p>
        </p:txBody>
      </p:sp>
      <p:sp>
        <p:nvSpPr>
          <p:cNvPr id="29" name="AutoShape 58">
            <a:extLst>
              <a:ext uri="{FF2B5EF4-FFF2-40B4-BE49-F238E27FC236}">
                <a16:creationId xmlns:a16="http://schemas.microsoft.com/office/drawing/2014/main" id="{E28124B9-A0D8-415E-BE47-FCEA8EF4FC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935312" y="4161674"/>
            <a:ext cx="2463618" cy="931240"/>
          </a:xfrm>
          <a:prstGeom prst="wedgeRoundRectCallout">
            <a:avLst>
              <a:gd name="adj1" fmla="val -39337"/>
              <a:gd name="adj2" fmla="val -5408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Compute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new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</a:rPr>
              <a:t>random number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.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4B7FD3D5-6822-4DD2-A133-3AAB76729F91}"/>
              </a:ext>
            </a:extLst>
          </p:cNvPr>
          <p:cNvSpPr/>
          <p:nvPr/>
        </p:nvSpPr>
        <p:spPr bwMode="auto">
          <a:xfrm>
            <a:off x="1600200" y="2426676"/>
            <a:ext cx="1752600" cy="283175"/>
          </a:xfrm>
          <a:prstGeom prst="rect">
            <a:avLst/>
          </a:prstGeom>
          <a:noFill/>
          <a:ln w="1905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rgbClr val="00642D"/>
              </a:solidFill>
              <a:effectLst/>
              <a:latin typeface="Times New Roman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57A5BB46-39AE-4E69-9F30-D05A246F81BA}"/>
              </a:ext>
            </a:extLst>
          </p:cNvPr>
          <p:cNvSpPr/>
          <p:nvPr/>
        </p:nvSpPr>
        <p:spPr bwMode="auto">
          <a:xfrm>
            <a:off x="3370385" y="2408457"/>
            <a:ext cx="1091009" cy="311297"/>
          </a:xfrm>
          <a:prstGeom prst="rect">
            <a:avLst/>
          </a:prstGeom>
          <a:noFill/>
          <a:ln w="1905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rgbClr val="00642D"/>
              </a:solidFill>
              <a:effectLst/>
              <a:latin typeface="Times New Roman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CE7AD974-7F07-4C3C-B933-51015D244815}"/>
              </a:ext>
            </a:extLst>
          </p:cNvPr>
          <p:cNvSpPr/>
          <p:nvPr/>
        </p:nvSpPr>
        <p:spPr bwMode="auto">
          <a:xfrm>
            <a:off x="427893" y="2367477"/>
            <a:ext cx="867508" cy="345781"/>
          </a:xfrm>
          <a:prstGeom prst="rect">
            <a:avLst/>
          </a:prstGeom>
          <a:noFill/>
          <a:ln w="1905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rgbClr val="00642D"/>
              </a:solidFill>
              <a:effectLst/>
              <a:latin typeface="Times New Roman" pitchFamily="18" charset="0"/>
            </a:endParaRPr>
          </a:p>
        </p:txBody>
      </p:sp>
      <p:sp>
        <p:nvSpPr>
          <p:cNvPr id="34" name="TextBox 33">
            <a:extLst>
              <a:ext uri="{FF2B5EF4-FFF2-40B4-BE49-F238E27FC236}">
                <a16:creationId xmlns:a16="http://schemas.microsoft.com/office/drawing/2014/main" id="{B53C2789-7F47-46EB-94E7-AD4D76B69920}"/>
              </a:ext>
            </a:extLst>
          </p:cNvPr>
          <p:cNvSpPr txBox="1"/>
          <p:nvPr/>
        </p:nvSpPr>
        <p:spPr>
          <a:xfrm>
            <a:off x="235889" y="4315489"/>
            <a:ext cx="54219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en-US" sz="2400" dirty="0">
                <a:solidFill>
                  <a:srgbClr val="08BFE1"/>
                </a:solidFill>
              </a:rPr>
              <a:t>x=</a:t>
            </a:r>
            <a:endParaRPr lang="en-GB" sz="2400" dirty="0">
              <a:solidFill>
                <a:srgbClr val="08BFE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81384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0" grpId="0" animBg="1"/>
      <p:bldP spid="10" grpId="0"/>
      <p:bldP spid="28" grpId="0"/>
      <p:bldP spid="29" grpId="0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/>
    </p:bldLst>
  </p:timing>
</p:sld>
</file>

<file path=ppt/slides/slide3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259" y="1279320"/>
            <a:ext cx="7121141" cy="801636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/>
              <a:t>Excel has a function that gives you random numbers, but I got annoyed with them changing.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DCDF9745-90FA-477E-9659-24DBD68106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7645" y="2157346"/>
            <a:ext cx="4630512" cy="2992892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8C5BB5C-A275-468B-B553-D730DD546F0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76800" y="2157346"/>
            <a:ext cx="4038600" cy="3024254"/>
          </a:xfrm>
          <a:prstGeom prst="rect">
            <a:avLst/>
          </a:prstGeom>
        </p:spPr>
      </p:pic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9386" y="5226628"/>
            <a:ext cx="3771614" cy="1584120"/>
          </a:xfrm>
          <a:prstGeom prst="wedgeRoundRectCallout">
            <a:avLst>
              <a:gd name="adj1" fmla="val -35918"/>
              <a:gd name="adj2" fmla="val -5408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x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[0,3884779)</a:t>
            </a: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x/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3884779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[0,1)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2x/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3884779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[0,2)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2x/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3884779-1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[-1,1)</a:t>
            </a:r>
            <a:endParaRPr lang="en-US" altLang="en-US" sz="2400" dirty="0">
              <a:solidFill>
                <a:srgbClr val="FFC000"/>
              </a:solidFill>
            </a:endParaRP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grpSp>
        <p:nvGrpSpPr>
          <p:cNvPr id="17" name="Group 16">
            <a:extLst>
              <a:ext uri="{FF2B5EF4-FFF2-40B4-BE49-F238E27FC236}">
                <a16:creationId xmlns:a16="http://schemas.microsoft.com/office/drawing/2014/main" id="{8074A457-D22F-4E50-B7FD-47ADFBC716CC}"/>
              </a:ext>
            </a:extLst>
          </p:cNvPr>
          <p:cNvGrpSpPr/>
          <p:nvPr/>
        </p:nvGrpSpPr>
        <p:grpSpPr>
          <a:xfrm>
            <a:off x="5018379" y="2309497"/>
            <a:ext cx="2704824" cy="2414903"/>
            <a:chOff x="-501940" y="2239512"/>
            <a:chExt cx="2704824" cy="2414903"/>
          </a:xfrm>
        </p:grpSpPr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888EF7DC-8937-4EE7-B05A-AD840BFEF68C}"/>
                </a:ext>
              </a:extLst>
            </p:cNvPr>
            <p:cNvSpPr/>
            <p:nvPr/>
          </p:nvSpPr>
          <p:spPr bwMode="auto">
            <a:xfrm>
              <a:off x="282604" y="4419600"/>
              <a:ext cx="597877" cy="234815"/>
            </a:xfrm>
            <a:prstGeom prst="rect">
              <a:avLst/>
            </a:prstGeom>
            <a:noFill/>
            <a:ln w="57150" cap="flat" cmpd="sng" algn="ctr">
              <a:solidFill>
                <a:srgbClr val="08BFE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343B3FE4-0504-473C-B3D8-B432DEBA4A75}"/>
                </a:ext>
              </a:extLst>
            </p:cNvPr>
            <p:cNvSpPr/>
            <p:nvPr/>
          </p:nvSpPr>
          <p:spPr bwMode="auto">
            <a:xfrm>
              <a:off x="-501940" y="2239512"/>
              <a:ext cx="2704824" cy="338986"/>
            </a:xfrm>
            <a:prstGeom prst="rect">
              <a:avLst/>
            </a:prstGeom>
            <a:noFill/>
            <a:ln w="57150" cap="flat" cmpd="sng" algn="ctr">
              <a:solidFill>
                <a:srgbClr val="08BFE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6" name="Straight Arrow Connector 15">
              <a:extLst>
                <a:ext uri="{FF2B5EF4-FFF2-40B4-BE49-F238E27FC236}">
                  <a16:creationId xmlns:a16="http://schemas.microsoft.com/office/drawing/2014/main" id="{5F2F9929-92EA-4989-9B5E-6F5E1B896FFA}"/>
                </a:ext>
              </a:extLst>
            </p:cNvPr>
            <p:cNvCxnSpPr>
              <a:cxnSpLocks/>
              <a:stCxn id="15" idx="2"/>
              <a:endCxn id="13" idx="0"/>
            </p:cNvCxnSpPr>
            <p:nvPr/>
          </p:nvCxnSpPr>
          <p:spPr bwMode="auto">
            <a:xfrm flipH="1">
              <a:off x="581543" y="2578498"/>
              <a:ext cx="268929" cy="1841102"/>
            </a:xfrm>
            <a:prstGeom prst="straightConnector1">
              <a:avLst/>
            </a:prstGeom>
            <a:noFill/>
            <a:ln w="38100" cap="flat" cmpd="sng" algn="ctr">
              <a:solidFill>
                <a:srgbClr val="08BFE1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28" name="Rectangle 27">
            <a:extLst>
              <a:ext uri="{FF2B5EF4-FFF2-40B4-BE49-F238E27FC236}">
                <a16:creationId xmlns:a16="http://schemas.microsoft.com/office/drawing/2014/main" id="{55C29796-0ACE-4F44-B998-C131B9C3C0EB}"/>
              </a:ext>
            </a:extLst>
          </p:cNvPr>
          <p:cNvSpPr/>
          <p:nvPr/>
        </p:nvSpPr>
        <p:spPr>
          <a:xfrm>
            <a:off x="152400" y="2004521"/>
            <a:ext cx="1600200" cy="45732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>
                <a:solidFill>
                  <a:schemeClr val="bg2"/>
                </a:solidFill>
              </a:rPr>
              <a:t>Page rand!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765C050-A763-49EE-BAC8-523CECB82900}"/>
              </a:ext>
            </a:extLst>
          </p:cNvPr>
          <p:cNvGrpSpPr/>
          <p:nvPr/>
        </p:nvGrpSpPr>
        <p:grpSpPr>
          <a:xfrm>
            <a:off x="293076" y="2344317"/>
            <a:ext cx="6107723" cy="2380081"/>
            <a:chOff x="306675" y="2422876"/>
            <a:chExt cx="6270697" cy="2284593"/>
          </a:xfrm>
        </p:grpSpPr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C8F5911-451E-4A8C-8BC5-5EF597C53E8C}"/>
                </a:ext>
              </a:extLst>
            </p:cNvPr>
            <p:cNvSpPr/>
            <p:nvPr/>
          </p:nvSpPr>
          <p:spPr bwMode="auto">
            <a:xfrm>
              <a:off x="306675" y="4419600"/>
              <a:ext cx="1444306" cy="287869"/>
            </a:xfrm>
            <a:prstGeom prst="rect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2C599069-AA11-44CF-ABF3-2D8CA0129747}"/>
                </a:ext>
              </a:extLst>
            </p:cNvPr>
            <p:cNvSpPr/>
            <p:nvPr/>
          </p:nvSpPr>
          <p:spPr bwMode="auto">
            <a:xfrm>
              <a:off x="5635560" y="2422876"/>
              <a:ext cx="941812" cy="287873"/>
            </a:xfrm>
            <a:prstGeom prst="rect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80AA6BF3-1BEF-4554-859C-69D68FF1C570}"/>
                </a:ext>
              </a:extLst>
            </p:cNvPr>
            <p:cNvCxnSpPr>
              <a:cxnSpLocks/>
              <a:stCxn id="22" idx="2"/>
              <a:endCxn id="21" idx="0"/>
            </p:cNvCxnSpPr>
            <p:nvPr/>
          </p:nvCxnSpPr>
          <p:spPr bwMode="auto">
            <a:xfrm flipH="1">
              <a:off x="1028829" y="2710749"/>
              <a:ext cx="5077638" cy="1708851"/>
            </a:xfrm>
            <a:prstGeom prst="straightConnector1">
              <a:avLst/>
            </a:prstGeom>
            <a:noFill/>
            <a:ln w="19050" cap="flat" cmpd="sng" algn="ctr">
              <a:solidFill>
                <a:srgbClr val="FF66FF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52F8595B-FE94-4415-82F3-9E309E59D11A}"/>
              </a:ext>
            </a:extLst>
          </p:cNvPr>
          <p:cNvSpPr txBox="1"/>
          <p:nvPr/>
        </p:nvSpPr>
        <p:spPr>
          <a:xfrm>
            <a:off x="235889" y="4315489"/>
            <a:ext cx="542192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en-US" sz="2400" dirty="0">
                <a:solidFill>
                  <a:srgbClr val="08BFE1"/>
                </a:solidFill>
              </a:rPr>
              <a:t>x=</a:t>
            </a:r>
            <a:endParaRPr lang="en-GB" sz="2400" dirty="0">
              <a:solidFill>
                <a:srgbClr val="08BFE1"/>
              </a:solidFill>
            </a:endParaRPr>
          </a:p>
        </p:txBody>
      </p:sp>
      <p:sp>
        <p:nvSpPr>
          <p:cNvPr id="33" name="AutoShape 58">
            <a:extLst>
              <a:ext uri="{FF2B5EF4-FFF2-40B4-BE49-F238E27FC236}">
                <a16:creationId xmlns:a16="http://schemas.microsoft.com/office/drawing/2014/main" id="{C7941A34-3120-44AC-941E-3A6832CAD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5249565"/>
            <a:ext cx="2994371" cy="846435"/>
          </a:xfrm>
          <a:prstGeom prst="wedgeRoundRectCallout">
            <a:avLst>
              <a:gd name="adj1" fmla="val -31115"/>
              <a:gd name="adj2" fmla="val -58238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Produce </a:t>
            </a:r>
            <a:r>
              <a:rPr lang="en-US" altLang="en-US" sz="2400" dirty="0">
                <a:solidFill>
                  <a:srgbClr val="08BFE1"/>
                </a:solidFill>
              </a:rPr>
              <a:t>random </a:t>
            </a:r>
            <a:br>
              <a:rPr lang="en-US" altLang="en-US" sz="2400" dirty="0">
                <a:solidFill>
                  <a:srgbClr val="08BFE1"/>
                </a:solidFill>
              </a:rPr>
            </a:br>
            <a:r>
              <a:rPr lang="en-US" altLang="en-US" sz="2400" dirty="0">
                <a:solidFill>
                  <a:srgbClr val="08BFE1"/>
                </a:solidFill>
              </a:rPr>
              <a:t>edge weights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[-1,1)</a:t>
            </a:r>
            <a:r>
              <a:rPr lang="en-US" altLang="en-US" sz="2400" dirty="0">
                <a:solidFill>
                  <a:srgbClr val="FFC000"/>
                </a:solidFill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</p:spTree>
    <p:extLst>
      <p:ext uri="{BB962C8B-B14F-4D97-AF65-F5344CB8AC3E}">
        <p14:creationId xmlns:p14="http://schemas.microsoft.com/office/powerpoint/2010/main" val="24795439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33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52629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She answers 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 err="1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 err="1">
                <a:solidFill>
                  <a:schemeClr val="accent2"/>
                </a:solidFill>
              </a:rPr>
              <a:t>k</a:t>
            </a:r>
            <a:r>
              <a:rPr lang="en-US" altLang="en-US" sz="2400" dirty="0" err="1">
                <a:solidFill>
                  <a:schemeClr val="accent2"/>
                </a:solidFill>
              </a:rPr>
              <a:t>,t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  <a:endParaRPr lang="en-US" altLang="en-US" sz="16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Because I trust her, I move along that edge.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my (smaller) friend  “What is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 err="1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 err="1">
                <a:solidFill>
                  <a:schemeClr val="accent2"/>
                </a:solidFill>
              </a:rPr>
              <a:t>k</a:t>
            </a:r>
            <a:r>
              <a:rPr lang="en-US" altLang="en-US" sz="2400" dirty="0"/>
              <a:t>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He writes this </a:t>
            </a:r>
            <a:r>
              <a:rPr lang="en-US" altLang="en-US" sz="2400" dirty="0">
                <a:solidFill>
                  <a:srgbClr val="FF66FF"/>
                </a:solidFill>
              </a:rPr>
              <a:t>cost</a:t>
            </a:r>
            <a:r>
              <a:rPr lang="en-US" altLang="en-US" sz="2400" dirty="0"/>
              <a:t> in the terminal node </a:t>
            </a:r>
            <a:r>
              <a:rPr lang="en-US" altLang="en-US" sz="2400" i="1" dirty="0" err="1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 err="1">
                <a:solidFill>
                  <a:schemeClr val="accent2"/>
                </a:solidFill>
              </a:rPr>
              <a:t>k</a:t>
            </a:r>
            <a:r>
              <a:rPr lang="en-US" altLang="en-US" sz="2400" dirty="0"/>
              <a:t>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get my cost by combining: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weight of the bird’s edge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friend’s cost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284FD1F7-64FE-4AD1-A3A8-2BB92F806980}"/>
              </a:ext>
            </a:extLst>
          </p:cNvPr>
          <p:cNvGrpSpPr/>
          <p:nvPr/>
        </p:nvGrpSpPr>
        <p:grpSpPr>
          <a:xfrm>
            <a:off x="8001000" y="3581400"/>
            <a:ext cx="533400" cy="1752600"/>
            <a:chOff x="8001000" y="3581400"/>
            <a:chExt cx="533400" cy="1752600"/>
          </a:xfrm>
        </p:grpSpPr>
        <p:sp>
          <p:nvSpPr>
            <p:cNvPr id="58" name="Oval 19">
              <a:extLst>
                <a:ext uri="{FF2B5EF4-FFF2-40B4-BE49-F238E27FC236}">
                  <a16:creationId xmlns:a16="http://schemas.microsoft.com/office/drawing/2014/main" id="{8424F37D-78A5-49F1-8573-5DAE6E86F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01000" y="35814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59" name="Oval 20">
              <a:extLst>
                <a:ext uri="{FF2B5EF4-FFF2-40B4-BE49-F238E27FC236}">
                  <a16:creationId xmlns:a16="http://schemas.microsoft.com/office/drawing/2014/main" id="{1D2998D9-8A3F-44E6-8B92-FB55B817D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53400" y="44196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60" name="Oval 21">
              <a:extLst>
                <a:ext uri="{FF2B5EF4-FFF2-40B4-BE49-F238E27FC236}">
                  <a16:creationId xmlns:a16="http://schemas.microsoft.com/office/drawing/2014/main" id="{10224A71-DF40-4B9F-8CD1-17C225282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05800" y="5105400"/>
              <a:ext cx="228600" cy="228600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61" name="Text Box 10">
            <a:extLst>
              <a:ext uri="{FF2B5EF4-FFF2-40B4-BE49-F238E27FC236}">
                <a16:creationId xmlns:a16="http://schemas.microsoft.com/office/drawing/2014/main" id="{82F012EA-4B2D-4477-B265-0CBA6E84A4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36561" y="1559540"/>
            <a:ext cx="131959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4+2+1=7</a:t>
            </a:r>
          </a:p>
        </p:txBody>
      </p:sp>
      <p:sp>
        <p:nvSpPr>
          <p:cNvPr id="62" name="Rectangle 6">
            <a:extLst>
              <a:ext uri="{FF2B5EF4-FFF2-40B4-BE49-F238E27FC236}">
                <a16:creationId xmlns:a16="http://schemas.microsoft.com/office/drawing/2014/main" id="{F9EEAA71-1552-4105-8DA4-3082853296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97005" y="548193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7</a:t>
            </a:r>
          </a:p>
        </p:txBody>
      </p:sp>
      <p:sp>
        <p:nvSpPr>
          <p:cNvPr id="63" name="Oval 20">
            <a:extLst>
              <a:ext uri="{FF2B5EF4-FFF2-40B4-BE49-F238E27FC236}">
                <a16:creationId xmlns:a16="http://schemas.microsoft.com/office/drawing/2014/main" id="{EEE2C4D6-8BA9-43A1-8D3F-D1DA4A54C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3200" y="6159500"/>
            <a:ext cx="228600" cy="228600"/>
          </a:xfrm>
          <a:prstGeom prst="ellips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64" name="Oval 20">
            <a:extLst>
              <a:ext uri="{FF2B5EF4-FFF2-40B4-BE49-F238E27FC236}">
                <a16:creationId xmlns:a16="http://schemas.microsoft.com/office/drawing/2014/main" id="{A3911938-D6C6-4D9A-A603-CC47E73E3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636000" y="5575282"/>
            <a:ext cx="279400" cy="2921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65" name="Rectangle 6">
            <a:extLst>
              <a:ext uri="{FF2B5EF4-FFF2-40B4-BE49-F238E27FC236}">
                <a16:creationId xmlns:a16="http://schemas.microsoft.com/office/drawing/2014/main" id="{2878E614-B027-4B08-B15A-8BA375B48A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9000" y="630562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12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Little Bird  &amp; Friend Alg</a:t>
            </a:r>
          </a:p>
        </p:txBody>
      </p:sp>
      <p:sp>
        <p:nvSpPr>
          <p:cNvPr id="76" name="Freeform 22">
            <a:extLst>
              <a:ext uri="{FF2B5EF4-FFF2-40B4-BE49-F238E27FC236}">
                <a16:creationId xmlns:a16="http://schemas.microsoft.com/office/drawing/2014/main" id="{A263A762-B346-48A5-84FE-71AF44187F48}"/>
              </a:ext>
            </a:extLst>
          </p:cNvPr>
          <p:cNvSpPr>
            <a:spLocks/>
          </p:cNvSpPr>
          <p:nvPr/>
        </p:nvSpPr>
        <p:spPr bwMode="auto">
          <a:xfrm>
            <a:off x="7556500" y="6339083"/>
            <a:ext cx="221889" cy="12168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81" name="Picture 80">
            <a:extLst>
              <a:ext uri="{FF2B5EF4-FFF2-40B4-BE49-F238E27FC236}">
                <a16:creationId xmlns:a16="http://schemas.microsoft.com/office/drawing/2014/main" id="{2C153C47-B851-413F-B597-C750E67F21B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16728" y="5334000"/>
            <a:ext cx="417672" cy="790737"/>
          </a:xfrm>
          <a:prstGeom prst="rect">
            <a:avLst/>
          </a:prstGeom>
        </p:spPr>
      </p:pic>
      <p:grpSp>
        <p:nvGrpSpPr>
          <p:cNvPr id="88" name="Group 87">
            <a:extLst>
              <a:ext uri="{FF2B5EF4-FFF2-40B4-BE49-F238E27FC236}">
                <a16:creationId xmlns:a16="http://schemas.microsoft.com/office/drawing/2014/main" id="{1469EE8F-B919-422D-97C3-B914EB3FE83A}"/>
              </a:ext>
            </a:extLst>
          </p:cNvPr>
          <p:cNvGrpSpPr/>
          <p:nvPr/>
        </p:nvGrpSpPr>
        <p:grpSpPr>
          <a:xfrm>
            <a:off x="7543800" y="677863"/>
            <a:ext cx="740904" cy="750888"/>
            <a:chOff x="7543800" y="677863"/>
            <a:chExt cx="740904" cy="750888"/>
          </a:xfrm>
        </p:grpSpPr>
        <p:sp>
          <p:nvSpPr>
            <p:cNvPr id="89" name="AutoShape 3">
              <a:extLst>
                <a:ext uri="{FF2B5EF4-FFF2-40B4-BE49-F238E27FC236}">
                  <a16:creationId xmlns:a16="http://schemas.microsoft.com/office/drawing/2014/main" id="{0187180B-63CD-494B-AA45-36C8C8B1D16C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0" name="Freeform 5">
              <a:extLst>
                <a:ext uri="{FF2B5EF4-FFF2-40B4-BE49-F238E27FC236}">
                  <a16:creationId xmlns:a16="http://schemas.microsoft.com/office/drawing/2014/main" id="{28811884-10C6-4F59-8A1B-CF07C9844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1" name="Freeform 6">
              <a:extLst>
                <a:ext uri="{FF2B5EF4-FFF2-40B4-BE49-F238E27FC236}">
                  <a16:creationId xmlns:a16="http://schemas.microsoft.com/office/drawing/2014/main" id="{9E4FECFE-2C5D-45E0-BCC6-52C22B25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92" name="Freeform 7">
              <a:extLst>
                <a:ext uri="{FF2B5EF4-FFF2-40B4-BE49-F238E27FC236}">
                  <a16:creationId xmlns:a16="http://schemas.microsoft.com/office/drawing/2014/main" id="{5C87F68F-EC41-4AAB-B475-F8712A42E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3" name="Picture 92">
            <a:extLst>
              <a:ext uri="{FF2B5EF4-FFF2-40B4-BE49-F238E27FC236}">
                <a16:creationId xmlns:a16="http://schemas.microsoft.com/office/drawing/2014/main" id="{18F80AD9-0FF4-4FEC-95A4-B850BB34232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flipH="1">
            <a:off x="8361134" y="838496"/>
            <a:ext cx="300037" cy="5680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33552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2.59259E-6 L 0.04427 0.60509 " pathEditMode="relative" rAng="0" ptsTypes="AA">
                                      <p:cBhvr>
                                        <p:cTn id="12" dur="7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205" y="30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3" presetID="2" presetClass="exit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1+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6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6">
                                            <p:txEl>
                                              <p:pRg st="13" end="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6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6">
                                            <p:txEl>
                                              <p:pRg st="14" end="1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" grpId="0"/>
      <p:bldP spid="61" grpId="1"/>
      <p:bldP spid="62" grpId="0"/>
      <p:bldP spid="63" grpId="0" animBg="1"/>
      <p:bldP spid="64" grpId="0" animBg="1"/>
      <p:bldP spid="65" grpId="0"/>
    </p:bldLst>
  </p:timing>
</p:sld>
</file>

<file path=ppt/slides/slide3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48DF5E0-859A-4698-9F34-11B0FC69D0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sp>
        <p:nvSpPr>
          <p:cNvPr id="27" name="AutoShape 58">
            <a:extLst>
              <a:ext uri="{FF2B5EF4-FFF2-40B4-BE49-F238E27FC236}">
                <a16:creationId xmlns:a16="http://schemas.microsoft.com/office/drawing/2014/main" id="{FEA68D3A-73C2-4860-8813-DB445716FB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315" y="4498427"/>
            <a:ext cx="2668755" cy="937711"/>
          </a:xfrm>
          <a:prstGeom prst="wedgeRoundRectCallout">
            <a:avLst>
              <a:gd name="adj1" fmla="val -31653"/>
              <a:gd name="adj2" fmla="val -64989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Compute </a:t>
            </a:r>
            <a:r>
              <a:rPr lang="en-US" altLang="en-US" sz="2400" dirty="0">
                <a:solidFill>
                  <a:srgbClr val="92D050"/>
                </a:solidFill>
              </a:rPr>
              <a:t>lengths </a:t>
            </a:r>
            <a:br>
              <a:rPr lang="en-US" altLang="en-US" sz="2400" dirty="0">
                <a:solidFill>
                  <a:srgbClr val="92D050"/>
                </a:solidFill>
              </a:rPr>
            </a:br>
            <a:r>
              <a:rPr lang="en-US" altLang="en-US" sz="2400" dirty="0">
                <a:solidFill>
                  <a:srgbClr val="92D050"/>
                </a:solidFill>
              </a:rPr>
              <a:t>of shortest </a:t>
            </a:r>
            <a:r>
              <a:rPr lang="en-US" altLang="en-US" sz="2400" dirty="0" err="1">
                <a:solidFill>
                  <a:srgbClr val="92D050"/>
                </a:solidFill>
              </a:rPr>
              <a:t>st</a:t>
            </a:r>
            <a:r>
              <a:rPr lang="en-US" altLang="en-US" sz="2400" dirty="0">
                <a:solidFill>
                  <a:srgbClr val="92D050"/>
                </a:solidFill>
              </a:rPr>
              <a:t>-paths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.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2FDBC074-8D78-4086-B6F5-28B58B04AF17}"/>
              </a:ext>
            </a:extLst>
          </p:cNvPr>
          <p:cNvGrpSpPr/>
          <p:nvPr/>
        </p:nvGrpSpPr>
        <p:grpSpPr>
          <a:xfrm>
            <a:off x="5334000" y="3821202"/>
            <a:ext cx="3446584" cy="318086"/>
            <a:chOff x="5334000" y="3821202"/>
            <a:chExt cx="3446584" cy="318086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E4A01717-CBD0-4EDF-87B9-7DE9A078CF0D}"/>
                </a:ext>
              </a:extLst>
            </p:cNvPr>
            <p:cNvSpPr/>
            <p:nvPr/>
          </p:nvSpPr>
          <p:spPr bwMode="auto">
            <a:xfrm>
              <a:off x="5334000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ADC52DD-7F5F-4A3C-803B-ECD050D070C4}"/>
                </a:ext>
              </a:extLst>
            </p:cNvPr>
            <p:cNvSpPr/>
            <p:nvPr/>
          </p:nvSpPr>
          <p:spPr bwMode="auto">
            <a:xfrm>
              <a:off x="8037419" y="3822244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BEFBF91E-C370-4EE4-B68B-382D481AE005}"/>
              </a:ext>
            </a:extLst>
          </p:cNvPr>
          <p:cNvGrpSpPr/>
          <p:nvPr/>
        </p:nvGrpSpPr>
        <p:grpSpPr>
          <a:xfrm>
            <a:off x="2637693" y="2765083"/>
            <a:ext cx="6125307" cy="1373684"/>
            <a:chOff x="2637693" y="2765083"/>
            <a:chExt cx="6125307" cy="1373684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DABBA15D-DD0F-450C-9F1D-C622A2DA7186}"/>
                </a:ext>
              </a:extLst>
            </p:cNvPr>
            <p:cNvGrpSpPr/>
            <p:nvPr/>
          </p:nvGrpSpPr>
          <p:grpSpPr>
            <a:xfrm>
              <a:off x="2637693" y="2765083"/>
              <a:ext cx="6125307" cy="318086"/>
              <a:chOff x="2655277" y="3821202"/>
              <a:chExt cx="6125307" cy="318086"/>
            </a:xfrm>
          </p:grpSpPr>
          <p:sp>
            <p:nvSpPr>
              <p:cNvPr id="33" name="Rectangle 32">
                <a:extLst>
                  <a:ext uri="{FF2B5EF4-FFF2-40B4-BE49-F238E27FC236}">
                    <a16:creationId xmlns:a16="http://schemas.microsoft.com/office/drawing/2014/main" id="{F3FAB84E-CA0E-4313-A9A4-B0D62496F1E1}"/>
                  </a:ext>
                </a:extLst>
              </p:cNvPr>
              <p:cNvSpPr/>
              <p:nvPr/>
            </p:nvSpPr>
            <p:spPr bwMode="auto">
              <a:xfrm>
                <a:off x="5334000" y="3821202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34" name="Rectangle 33">
                <a:extLst>
                  <a:ext uri="{FF2B5EF4-FFF2-40B4-BE49-F238E27FC236}">
                    <a16:creationId xmlns:a16="http://schemas.microsoft.com/office/drawing/2014/main" id="{A08F3E92-C7D0-49D0-B0A9-E9417888AFB4}"/>
                  </a:ext>
                </a:extLst>
              </p:cNvPr>
              <p:cNvSpPr/>
              <p:nvPr/>
            </p:nvSpPr>
            <p:spPr bwMode="auto">
              <a:xfrm>
                <a:off x="2655277" y="3821723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35" name="Rectangle 34">
                <a:extLst>
                  <a:ext uri="{FF2B5EF4-FFF2-40B4-BE49-F238E27FC236}">
                    <a16:creationId xmlns:a16="http://schemas.microsoft.com/office/drawing/2014/main" id="{B7346CC1-962C-4375-9E93-8C357A7EE335}"/>
                  </a:ext>
                </a:extLst>
              </p:cNvPr>
              <p:cNvSpPr/>
              <p:nvPr/>
            </p:nvSpPr>
            <p:spPr bwMode="auto">
              <a:xfrm>
                <a:off x="8037419" y="3822244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</p:grp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332F6B5C-26B6-480F-8C73-5F7A49C1E4B4}"/>
                </a:ext>
              </a:extLst>
            </p:cNvPr>
            <p:cNvSpPr/>
            <p:nvPr/>
          </p:nvSpPr>
          <p:spPr bwMode="auto">
            <a:xfrm>
              <a:off x="2655277" y="3821723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</p:grpSp>
      <p:pic>
        <p:nvPicPr>
          <p:cNvPr id="38" name="Picture 37">
            <a:extLst>
              <a:ext uri="{FF2B5EF4-FFF2-40B4-BE49-F238E27FC236}">
                <a16:creationId xmlns:a16="http://schemas.microsoft.com/office/drawing/2014/main" id="{E8109EC3-BDCF-4DCF-B416-35BA43879BD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grpSp>
        <p:nvGrpSpPr>
          <p:cNvPr id="81" name="Group 80">
            <a:extLst>
              <a:ext uri="{FF2B5EF4-FFF2-40B4-BE49-F238E27FC236}">
                <a16:creationId xmlns:a16="http://schemas.microsoft.com/office/drawing/2014/main" id="{BD7839C5-C0C9-4E7D-87DE-5929E080AE38}"/>
              </a:ext>
            </a:extLst>
          </p:cNvPr>
          <p:cNvGrpSpPr/>
          <p:nvPr/>
        </p:nvGrpSpPr>
        <p:grpSpPr>
          <a:xfrm>
            <a:off x="2637693" y="2765083"/>
            <a:ext cx="6125307" cy="1373684"/>
            <a:chOff x="2637693" y="2765083"/>
            <a:chExt cx="6125307" cy="1373684"/>
          </a:xfrm>
        </p:grpSpPr>
        <p:grpSp>
          <p:nvGrpSpPr>
            <p:cNvPr id="82" name="Group 81">
              <a:extLst>
                <a:ext uri="{FF2B5EF4-FFF2-40B4-BE49-F238E27FC236}">
                  <a16:creationId xmlns:a16="http://schemas.microsoft.com/office/drawing/2014/main" id="{CEF6A630-8DC0-448E-8A20-711582039810}"/>
                </a:ext>
              </a:extLst>
            </p:cNvPr>
            <p:cNvGrpSpPr/>
            <p:nvPr/>
          </p:nvGrpSpPr>
          <p:grpSpPr>
            <a:xfrm>
              <a:off x="2637693" y="2765083"/>
              <a:ext cx="6125307" cy="318086"/>
              <a:chOff x="2655277" y="3821202"/>
              <a:chExt cx="6125307" cy="318086"/>
            </a:xfrm>
          </p:grpSpPr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0CE10B0C-B31D-4E34-8CA7-8F7BDFD89416}"/>
                  </a:ext>
                </a:extLst>
              </p:cNvPr>
              <p:cNvSpPr/>
              <p:nvPr/>
            </p:nvSpPr>
            <p:spPr bwMode="auto">
              <a:xfrm>
                <a:off x="5334000" y="3821202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B8D9E280-1D49-4E0C-9E09-0E87614B57E9}"/>
                  </a:ext>
                </a:extLst>
              </p:cNvPr>
              <p:cNvSpPr/>
              <p:nvPr/>
            </p:nvSpPr>
            <p:spPr bwMode="auto">
              <a:xfrm>
                <a:off x="2655277" y="3821723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86" name="Rectangle 85">
                <a:extLst>
                  <a:ext uri="{FF2B5EF4-FFF2-40B4-BE49-F238E27FC236}">
                    <a16:creationId xmlns:a16="http://schemas.microsoft.com/office/drawing/2014/main" id="{A29A887E-E8D8-4B54-B156-85753FA66CAB}"/>
                  </a:ext>
                </a:extLst>
              </p:cNvPr>
              <p:cNvSpPr/>
              <p:nvPr/>
            </p:nvSpPr>
            <p:spPr bwMode="auto">
              <a:xfrm>
                <a:off x="8037419" y="3822244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</p:grpSp>
        <p:sp>
          <p:nvSpPr>
            <p:cNvPr id="83" name="Rectangle 82">
              <a:extLst>
                <a:ext uri="{FF2B5EF4-FFF2-40B4-BE49-F238E27FC236}">
                  <a16:creationId xmlns:a16="http://schemas.microsoft.com/office/drawing/2014/main" id="{FBF9183E-C5D0-41C8-9F59-C7D524B76DAC}"/>
                </a:ext>
              </a:extLst>
            </p:cNvPr>
            <p:cNvSpPr/>
            <p:nvPr/>
          </p:nvSpPr>
          <p:spPr bwMode="auto">
            <a:xfrm>
              <a:off x="2655277" y="3821723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</p:grpSp>
      <p:pic>
        <p:nvPicPr>
          <p:cNvPr id="87" name="Picture 4" descr="j0128148">
            <a:extLst>
              <a:ext uri="{FF2B5EF4-FFF2-40B4-BE49-F238E27FC236}">
                <a16:creationId xmlns:a16="http://schemas.microsoft.com/office/drawing/2014/main" id="{FBF4E904-2E65-4A28-9B04-DD524BC527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9337" y="5367568"/>
            <a:ext cx="758383" cy="1592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8" name="Text Box 10">
            <a:extLst>
              <a:ext uri="{FF2B5EF4-FFF2-40B4-BE49-F238E27FC236}">
                <a16:creationId xmlns:a16="http://schemas.microsoft.com/office/drawing/2014/main" id="{E635BAB5-818E-44F4-9A21-623B82E9C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7626" y="4603822"/>
            <a:ext cx="7824558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400" kern="0" dirty="0"/>
              <a:t>Loop Invariant</a:t>
            </a:r>
            <a:endParaRPr lang="en-US" altLang="en-US" sz="1600" dirty="0"/>
          </a:p>
          <a:p>
            <a:pPr eaLnBrk="1" hangingPunct="1">
              <a:buNone/>
            </a:pPr>
            <a:r>
              <a:rPr lang="en-CA" altLang="en-US" sz="2400" kern="0" dirty="0"/>
              <a:t>I ask my Fairy God Mother grant me the wish</a:t>
            </a:r>
          </a:p>
          <a:p>
            <a:pPr eaLnBrk="1" hangingPunct="1">
              <a:buNone/>
            </a:pPr>
            <a:r>
              <a:rPr lang="en-CA" altLang="en-US" sz="2400" kern="0" dirty="0"/>
              <a:t>  that in the middle of my computation</a:t>
            </a:r>
          </a:p>
          <a:p>
            <a:pPr eaLnBrk="1" hangingPunct="1">
              <a:buNone/>
            </a:pPr>
            <a:r>
              <a:rPr lang="en-CA" altLang="en-US" sz="2400" kern="0" dirty="0"/>
              <a:t>  my friends have already provided</a:t>
            </a:r>
          </a:p>
          <a:p>
            <a:pPr eaLnBrk="1" hangingPunct="1">
              <a:buNone/>
            </a:pPr>
            <a:r>
              <a:rPr lang="en-CA" altLang="en-US" sz="2400" kern="0" dirty="0"/>
              <a:t>  the answers for every node before than mine.</a:t>
            </a:r>
            <a:endParaRPr lang="en-US" altLang="en-US" sz="2400" kern="0" dirty="0"/>
          </a:p>
        </p:txBody>
      </p:sp>
      <p:grpSp>
        <p:nvGrpSpPr>
          <p:cNvPr id="89" name="Group 46">
            <a:extLst>
              <a:ext uri="{FF2B5EF4-FFF2-40B4-BE49-F238E27FC236}">
                <a16:creationId xmlns:a16="http://schemas.microsoft.com/office/drawing/2014/main" id="{5C4E2550-8F2B-45B4-A05A-FC1405A301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022912" y="5588869"/>
            <a:ext cx="874714" cy="874714"/>
            <a:chOff x="4320" y="2016"/>
            <a:chExt cx="912" cy="912"/>
          </a:xfrm>
        </p:grpSpPr>
        <p:grpSp>
          <p:nvGrpSpPr>
            <p:cNvPr id="90" name="Group 47">
              <a:extLst>
                <a:ext uri="{FF2B5EF4-FFF2-40B4-BE49-F238E27FC236}">
                  <a16:creationId xmlns:a16="http://schemas.microsoft.com/office/drawing/2014/main" id="{2BEC4CED-DE60-4FF7-9FEF-7E3AAAA9CD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97" name="Group 48">
                <a:extLst>
                  <a:ext uri="{FF2B5EF4-FFF2-40B4-BE49-F238E27FC236}">
                    <a16:creationId xmlns:a16="http://schemas.microsoft.com/office/drawing/2014/main" id="{155C3384-EBDB-4A93-AAEB-83B2A3A2632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99" name="Freeform 49" descr="Green marble">
                  <a:extLst>
                    <a:ext uri="{FF2B5EF4-FFF2-40B4-BE49-F238E27FC236}">
                      <a16:creationId xmlns:a16="http://schemas.microsoft.com/office/drawing/2014/main" id="{A3B490E6-D312-4380-A304-DF1357F7FB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5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" name="Freeform 50" descr="Green marble">
                  <a:extLst>
                    <a:ext uri="{FF2B5EF4-FFF2-40B4-BE49-F238E27FC236}">
                      <a16:creationId xmlns:a16="http://schemas.microsoft.com/office/drawing/2014/main" id="{6AAB0334-A3B8-4EB6-A27F-EA45771999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5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ACD4B709-E4C4-47FA-831D-3E243899ACE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102" name="Freeform 52">
                    <a:extLst>
                      <a:ext uri="{FF2B5EF4-FFF2-40B4-BE49-F238E27FC236}">
                        <a16:creationId xmlns:a16="http://schemas.microsoft.com/office/drawing/2014/main" id="{D67DA342-6D61-4782-BA47-100B615CC6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Freeform 53">
                    <a:extLst>
                      <a:ext uri="{FF2B5EF4-FFF2-40B4-BE49-F238E27FC236}">
                        <a16:creationId xmlns:a16="http://schemas.microsoft.com/office/drawing/2014/main" id="{B2E6333D-7D45-45A1-AD84-79003E95707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4" name="Freeform 54">
                    <a:extLst>
                      <a:ext uri="{FF2B5EF4-FFF2-40B4-BE49-F238E27FC236}">
                        <a16:creationId xmlns:a16="http://schemas.microsoft.com/office/drawing/2014/main" id="{310DF337-9E59-47D4-8C4A-37DF91F8A2E9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58 w 782"/>
                      <a:gd name="T3" fmla="*/ 0 h 808"/>
                      <a:gd name="T4" fmla="*/ 386 w 782"/>
                      <a:gd name="T5" fmla="*/ 0 h 808"/>
                      <a:gd name="T6" fmla="*/ 814 w 782"/>
                      <a:gd name="T7" fmla="*/ 1 h 808"/>
                      <a:gd name="T8" fmla="*/ 1320 w 782"/>
                      <a:gd name="T9" fmla="*/ 1 h 808"/>
                      <a:gd name="T10" fmla="*/ 1508 w 782"/>
                      <a:gd name="T11" fmla="*/ 1 h 808"/>
                      <a:gd name="T12" fmla="*/ 1595 w 782"/>
                      <a:gd name="T13" fmla="*/ 1 h 808"/>
                      <a:gd name="T14" fmla="*/ 1608 w 782"/>
                      <a:gd name="T15" fmla="*/ 1 h 808"/>
                      <a:gd name="T16" fmla="*/ 1552 w 782"/>
                      <a:gd name="T17" fmla="*/ 1 h 808"/>
                      <a:gd name="T18" fmla="*/ 1397 w 782"/>
                      <a:gd name="T19" fmla="*/ 1 h 808"/>
                      <a:gd name="T20" fmla="*/ 1195 w 782"/>
                      <a:gd name="T21" fmla="*/ 1 h 808"/>
                      <a:gd name="T22" fmla="*/ 1048 w 782"/>
                      <a:gd name="T23" fmla="*/ 1 h 808"/>
                      <a:gd name="T24" fmla="*/ 980 w 782"/>
                      <a:gd name="T25" fmla="*/ 1 h 808"/>
                      <a:gd name="T26" fmla="*/ 938 w 782"/>
                      <a:gd name="T27" fmla="*/ 1 h 808"/>
                      <a:gd name="T28" fmla="*/ 951 w 782"/>
                      <a:gd name="T29" fmla="*/ 1 h 808"/>
                      <a:gd name="T30" fmla="*/ 962 w 782"/>
                      <a:gd name="T31" fmla="*/ 1 h 808"/>
                      <a:gd name="T32" fmla="*/ 1143 w 782"/>
                      <a:gd name="T33" fmla="*/ 1 h 808"/>
                      <a:gd name="T34" fmla="*/ 1430 w 782"/>
                      <a:gd name="T35" fmla="*/ 1 h 808"/>
                      <a:gd name="T36" fmla="*/ 1608 w 782"/>
                      <a:gd name="T37" fmla="*/ 1 h 808"/>
                      <a:gd name="T38" fmla="*/ 1799 w 782"/>
                      <a:gd name="T39" fmla="*/ 1 h 808"/>
                      <a:gd name="T40" fmla="*/ 1860 w 782"/>
                      <a:gd name="T41" fmla="*/ 1 h 808"/>
                      <a:gd name="T42" fmla="*/ 1799 w 782"/>
                      <a:gd name="T43" fmla="*/ 1 h 808"/>
                      <a:gd name="T44" fmla="*/ 1724 w 782"/>
                      <a:gd name="T45" fmla="*/ 1 h 808"/>
                      <a:gd name="T46" fmla="*/ 1595 w 782"/>
                      <a:gd name="T47" fmla="*/ 1 h 808"/>
                      <a:gd name="T48" fmla="*/ 1423 w 782"/>
                      <a:gd name="T49" fmla="*/ 1 h 808"/>
                      <a:gd name="T50" fmla="*/ 1236 w 782"/>
                      <a:gd name="T51" fmla="*/ 1 h 808"/>
                      <a:gd name="T52" fmla="*/ 938 w 782"/>
                      <a:gd name="T53" fmla="*/ 1 h 808"/>
                      <a:gd name="T54" fmla="*/ 844 w 782"/>
                      <a:gd name="T55" fmla="*/ 1 h 808"/>
                      <a:gd name="T56" fmla="*/ 793 w 782"/>
                      <a:gd name="T57" fmla="*/ 1 h 808"/>
                      <a:gd name="T58" fmla="*/ 793 w 782"/>
                      <a:gd name="T59" fmla="*/ 1 h 808"/>
                      <a:gd name="T60" fmla="*/ 793 w 782"/>
                      <a:gd name="T61" fmla="*/ 1 h 808"/>
                      <a:gd name="T62" fmla="*/ 922 w 782"/>
                      <a:gd name="T63" fmla="*/ 1 h 808"/>
                      <a:gd name="T64" fmla="*/ 1114 w 782"/>
                      <a:gd name="T65" fmla="*/ 1 h 808"/>
                      <a:gd name="T66" fmla="*/ 1283 w 782"/>
                      <a:gd name="T67" fmla="*/ 1 h 808"/>
                      <a:gd name="T68" fmla="*/ 1389 w 782"/>
                      <a:gd name="T69" fmla="*/ 1 h 808"/>
                      <a:gd name="T70" fmla="*/ 1443 w 782"/>
                      <a:gd name="T71" fmla="*/ 1 h 808"/>
                      <a:gd name="T72" fmla="*/ 1423 w 782"/>
                      <a:gd name="T73" fmla="*/ 1 h 808"/>
                      <a:gd name="T74" fmla="*/ 1344 w 782"/>
                      <a:gd name="T75" fmla="*/ 1 h 808"/>
                      <a:gd name="T76" fmla="*/ 1236 w 782"/>
                      <a:gd name="T77" fmla="*/ 1 h 808"/>
                      <a:gd name="T78" fmla="*/ 1114 w 782"/>
                      <a:gd name="T79" fmla="*/ 1 h 808"/>
                      <a:gd name="T80" fmla="*/ 850 w 782"/>
                      <a:gd name="T81" fmla="*/ 1 h 808"/>
                      <a:gd name="T82" fmla="*/ 460 w 782"/>
                      <a:gd name="T83" fmla="*/ 1 h 808"/>
                      <a:gd name="T84" fmla="*/ 166 w 782"/>
                      <a:gd name="T85" fmla="*/ 1 h 808"/>
                      <a:gd name="T86" fmla="*/ 46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5" name="Freeform 55">
                    <a:extLst>
                      <a:ext uri="{FF2B5EF4-FFF2-40B4-BE49-F238E27FC236}">
                        <a16:creationId xmlns:a16="http://schemas.microsoft.com/office/drawing/2014/main" id="{EBE8A04F-D881-4DDD-8338-3E86D3AEBB4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28948 w 992"/>
                      <a:gd name="T1" fmla="*/ 1 h 770"/>
                      <a:gd name="T2" fmla="*/ 29494 w 992"/>
                      <a:gd name="T3" fmla="*/ 1 h 770"/>
                      <a:gd name="T4" fmla="*/ 31520 w 992"/>
                      <a:gd name="T5" fmla="*/ 1 h 770"/>
                      <a:gd name="T6" fmla="*/ 34032 w 992"/>
                      <a:gd name="T7" fmla="*/ 1 h 770"/>
                      <a:gd name="T8" fmla="*/ 35520 w 992"/>
                      <a:gd name="T9" fmla="*/ 1 h 770"/>
                      <a:gd name="T10" fmla="*/ 34868 w 992"/>
                      <a:gd name="T11" fmla="*/ 1 h 770"/>
                      <a:gd name="T12" fmla="*/ 33482 w 992"/>
                      <a:gd name="T13" fmla="*/ 1 h 770"/>
                      <a:gd name="T14" fmla="*/ 30702 w 992"/>
                      <a:gd name="T15" fmla="*/ 1 h 770"/>
                      <a:gd name="T16" fmla="*/ 27272 w 992"/>
                      <a:gd name="T17" fmla="*/ 1 h 770"/>
                      <a:gd name="T18" fmla="*/ 24414 w 992"/>
                      <a:gd name="T19" fmla="*/ 1 h 770"/>
                      <a:gd name="T20" fmla="*/ 21207 w 992"/>
                      <a:gd name="T21" fmla="*/ 1 h 770"/>
                      <a:gd name="T22" fmla="*/ 18151 w 992"/>
                      <a:gd name="T23" fmla="*/ 1 h 770"/>
                      <a:gd name="T24" fmla="*/ 15831 w 992"/>
                      <a:gd name="T25" fmla="*/ 1 h 770"/>
                      <a:gd name="T26" fmla="*/ 14986 w 992"/>
                      <a:gd name="T27" fmla="*/ 1 h 770"/>
                      <a:gd name="T28" fmla="*/ 14046 w 992"/>
                      <a:gd name="T29" fmla="*/ 1 h 770"/>
                      <a:gd name="T30" fmla="*/ 12938 w 992"/>
                      <a:gd name="T31" fmla="*/ 1 h 770"/>
                      <a:gd name="T32" fmla="*/ 12113 w 992"/>
                      <a:gd name="T33" fmla="*/ 1 h 770"/>
                      <a:gd name="T34" fmla="*/ 12113 w 992"/>
                      <a:gd name="T35" fmla="*/ 1 h 770"/>
                      <a:gd name="T36" fmla="*/ 11543 w 992"/>
                      <a:gd name="T37" fmla="*/ 1 h 770"/>
                      <a:gd name="T38" fmla="*/ 9958 w 992"/>
                      <a:gd name="T39" fmla="*/ 1 h 770"/>
                      <a:gd name="T40" fmla="*/ 8003 w 992"/>
                      <a:gd name="T41" fmla="*/ 1 h 770"/>
                      <a:gd name="T42" fmla="*/ 6185 w 992"/>
                      <a:gd name="T43" fmla="*/ 1 h 770"/>
                      <a:gd name="T44" fmla="*/ 4103 w 992"/>
                      <a:gd name="T45" fmla="*/ 1 h 770"/>
                      <a:gd name="T46" fmla="*/ 949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1414 w 992"/>
                      <a:gd name="T53" fmla="*/ 1 h 770"/>
                      <a:gd name="T54" fmla="*/ 2930 w 992"/>
                      <a:gd name="T55" fmla="*/ 1 h 770"/>
                      <a:gd name="T56" fmla="*/ 4241 w 992"/>
                      <a:gd name="T57" fmla="*/ 1 h 770"/>
                      <a:gd name="T58" fmla="*/ 6764 w 992"/>
                      <a:gd name="T59" fmla="*/ 1 h 770"/>
                      <a:gd name="T60" fmla="*/ 9211 w 992"/>
                      <a:gd name="T61" fmla="*/ 1 h 770"/>
                      <a:gd name="T62" fmla="*/ 11543 w 992"/>
                      <a:gd name="T63" fmla="*/ 1 h 770"/>
                      <a:gd name="T64" fmla="*/ 14866 w 992"/>
                      <a:gd name="T65" fmla="*/ 0 h 770"/>
                      <a:gd name="T66" fmla="*/ 14986 w 992"/>
                      <a:gd name="T67" fmla="*/ 1 h 770"/>
                      <a:gd name="T68" fmla="*/ 14233 w 992"/>
                      <a:gd name="T69" fmla="*/ 1 h 770"/>
                      <a:gd name="T70" fmla="*/ 14046 w 992"/>
                      <a:gd name="T71" fmla="*/ 1 h 770"/>
                      <a:gd name="T72" fmla="*/ 14986 w 992"/>
                      <a:gd name="T73" fmla="*/ 1 h 770"/>
                      <a:gd name="T74" fmla="*/ 16554 w 992"/>
                      <a:gd name="T75" fmla="*/ 1 h 770"/>
                      <a:gd name="T76" fmla="*/ 17885 w 992"/>
                      <a:gd name="T77" fmla="*/ 1 h 770"/>
                      <a:gd name="T78" fmla="*/ 19989 w 992"/>
                      <a:gd name="T79" fmla="*/ 1 h 770"/>
                      <a:gd name="T80" fmla="*/ 22026 w 992"/>
                      <a:gd name="T81" fmla="*/ 1 h 770"/>
                      <a:gd name="T82" fmla="*/ 24108 w 992"/>
                      <a:gd name="T83" fmla="*/ 1 h 770"/>
                      <a:gd name="T84" fmla="*/ 26849 w 992"/>
                      <a:gd name="T85" fmla="*/ 1 h 770"/>
                      <a:gd name="T86" fmla="*/ 28658 w 992"/>
                      <a:gd name="T87" fmla="*/ 1 h 770"/>
                      <a:gd name="T88" fmla="*/ 28948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6" name="Freeform 56">
                    <a:extLst>
                      <a:ext uri="{FF2B5EF4-FFF2-40B4-BE49-F238E27FC236}">
                        <a16:creationId xmlns:a16="http://schemas.microsoft.com/office/drawing/2014/main" id="{F1F708A8-D75C-4142-9FCD-89340B60257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" name="Freeform 57">
                    <a:extLst>
                      <a:ext uri="{FF2B5EF4-FFF2-40B4-BE49-F238E27FC236}">
                        <a16:creationId xmlns:a16="http://schemas.microsoft.com/office/drawing/2014/main" id="{407EA7A2-C0C0-4F8C-8E63-4DFF83F703A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98" name="Oval 58">
                <a:extLst>
                  <a:ext uri="{FF2B5EF4-FFF2-40B4-BE49-F238E27FC236}">
                    <a16:creationId xmlns:a16="http://schemas.microsoft.com/office/drawing/2014/main" id="{134981CE-71A5-44E6-9A7E-31BB674B4C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91" name="Group 59">
              <a:extLst>
                <a:ext uri="{FF2B5EF4-FFF2-40B4-BE49-F238E27FC236}">
                  <a16:creationId xmlns:a16="http://schemas.microsoft.com/office/drawing/2014/main" id="{C21202FB-63E4-4EAB-911B-CCC70AC325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92" name="Group 60">
                <a:extLst>
                  <a:ext uri="{FF2B5EF4-FFF2-40B4-BE49-F238E27FC236}">
                    <a16:creationId xmlns:a16="http://schemas.microsoft.com/office/drawing/2014/main" id="{BC512B42-104A-4EB4-8224-3151AE4E185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95" name="AutoShape 61">
                  <a:extLst>
                    <a:ext uri="{FF2B5EF4-FFF2-40B4-BE49-F238E27FC236}">
                      <a16:creationId xmlns:a16="http://schemas.microsoft.com/office/drawing/2014/main" id="{A8E40431-EBC1-49E0-9B1F-435047EB29AF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-8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Exit</a:t>
                  </a:r>
                  <a:endParaRPr kumimoji="0" lang="en-CA" altLang="en-US" sz="2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Line 62">
                  <a:extLst>
                    <a:ext uri="{FF2B5EF4-FFF2-40B4-BE49-F238E27FC236}">
                      <a16:creationId xmlns:a16="http://schemas.microsoft.com/office/drawing/2014/main" id="{8CC25019-35C0-4780-AABC-EFA723DECDA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" name="Line 63">
                <a:extLst>
                  <a:ext uri="{FF2B5EF4-FFF2-40B4-BE49-F238E27FC236}">
                    <a16:creationId xmlns:a16="http://schemas.microsoft.com/office/drawing/2014/main" id="{0EB818F9-B9E7-45EB-BB5D-1D06F5438E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4" name="Line 64">
                <a:extLst>
                  <a:ext uri="{FF2B5EF4-FFF2-40B4-BE49-F238E27FC236}">
                    <a16:creationId xmlns:a16="http://schemas.microsoft.com/office/drawing/2014/main" id="{8A7EFC92-08AD-4811-BBC3-94CFE5E9F25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8" name="AutoShape 58">
            <a:extLst>
              <a:ext uri="{FF2B5EF4-FFF2-40B4-BE49-F238E27FC236}">
                <a16:creationId xmlns:a16="http://schemas.microsoft.com/office/drawing/2014/main" id="{05D505DC-5937-4D35-B63A-7614AC2072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97494" y="4498944"/>
            <a:ext cx="6054750" cy="2043870"/>
          </a:xfrm>
          <a:prstGeom prst="wedgeRoundRectCallout">
            <a:avLst>
              <a:gd name="adj1" fmla="val -42196"/>
              <a:gd name="adj2" fmla="val -58738"/>
              <a:gd name="adj3" fmla="val 16667"/>
            </a:avLst>
          </a:prstGeom>
          <a:noFill/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109" name="Arrow: Right 108">
            <a:extLst>
              <a:ext uri="{FF2B5EF4-FFF2-40B4-BE49-F238E27FC236}">
                <a16:creationId xmlns:a16="http://schemas.microsoft.com/office/drawing/2014/main" id="{E01E7ACE-7794-4EE9-AAC9-FA8E1DB0A4D0}"/>
              </a:ext>
            </a:extLst>
          </p:cNvPr>
          <p:cNvSpPr/>
          <p:nvPr/>
        </p:nvSpPr>
        <p:spPr bwMode="auto">
          <a:xfrm rot="5400000">
            <a:off x="6942466" y="2468068"/>
            <a:ext cx="3193163" cy="826392"/>
          </a:xfrm>
          <a:prstGeom prst="rightArrow">
            <a:avLst/>
          </a:prstGeom>
          <a:solidFill>
            <a:schemeClr val="tx1"/>
          </a:solidFill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rPr>
              <a:t>Direction of computation</a:t>
            </a:r>
          </a:p>
        </p:txBody>
      </p:sp>
    </p:spTree>
    <p:extLst>
      <p:ext uri="{BB962C8B-B14F-4D97-AF65-F5344CB8AC3E}">
        <p14:creationId xmlns:p14="http://schemas.microsoft.com/office/powerpoint/2010/main" val="738405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108" grpId="0" animBg="1"/>
      <p:bldP spid="109" grpId="0" animBg="1"/>
    </p:bldLst>
  </p:timing>
</p:sld>
</file>

<file path=ppt/slides/slide3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48DF5E0-859A-4698-9F34-11B0FC69D0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2443" y="3859866"/>
            <a:ext cx="525533" cy="99494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CA16A5E5-BDA9-43AE-B7D4-1AB768F5A2A8}"/>
              </a:ext>
            </a:extLst>
          </p:cNvPr>
          <p:cNvGrpSpPr/>
          <p:nvPr/>
        </p:nvGrpSpPr>
        <p:grpSpPr>
          <a:xfrm flipH="1">
            <a:off x="6515758" y="3758086"/>
            <a:ext cx="740904" cy="750888"/>
            <a:chOff x="7543800" y="677863"/>
            <a:chExt cx="740904" cy="750888"/>
          </a:xfrm>
        </p:grpSpPr>
        <p:sp>
          <p:nvSpPr>
            <p:cNvPr id="11" name="AutoShape 3">
              <a:extLst>
                <a:ext uri="{FF2B5EF4-FFF2-40B4-BE49-F238E27FC236}">
                  <a16:creationId xmlns:a16="http://schemas.microsoft.com/office/drawing/2014/main" id="{F73A1486-CFDA-4D6C-8880-CB3058C8CD3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2F2CEEDA-989E-463A-A574-4EF581BE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2A9D7620-9665-4D12-A62B-6F9DFF58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4F657B88-EB3A-4473-BEBB-11A03209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" name="Freeform 22">
            <a:extLst>
              <a:ext uri="{FF2B5EF4-FFF2-40B4-BE49-F238E27FC236}">
                <a16:creationId xmlns:a16="http://schemas.microsoft.com/office/drawing/2014/main" id="{C8E360A6-600D-48D4-A601-47EE92E983F3}"/>
              </a:ext>
            </a:extLst>
          </p:cNvPr>
          <p:cNvSpPr>
            <a:spLocks/>
          </p:cNvSpPr>
          <p:nvPr/>
        </p:nvSpPr>
        <p:spPr bwMode="auto">
          <a:xfrm>
            <a:off x="4682902" y="3581400"/>
            <a:ext cx="651098" cy="265586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174" h="13528">
                <a:moveTo>
                  <a:pt x="0" y="0"/>
                </a:moveTo>
                <a:lnTo>
                  <a:pt x="8174" y="13528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6" name="Freeform 22">
            <a:extLst>
              <a:ext uri="{FF2B5EF4-FFF2-40B4-BE49-F238E27FC236}">
                <a16:creationId xmlns:a16="http://schemas.microsoft.com/office/drawing/2014/main" id="{4F4270B4-24AC-40C4-B3E7-61096A84BB2A}"/>
              </a:ext>
            </a:extLst>
          </p:cNvPr>
          <p:cNvSpPr>
            <a:spLocks/>
          </p:cNvSpPr>
          <p:nvPr/>
        </p:nvSpPr>
        <p:spPr bwMode="auto">
          <a:xfrm flipH="1">
            <a:off x="5714999" y="3338739"/>
            <a:ext cx="7082" cy="494186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1549"/>
              <a:gd name="connsiteY0" fmla="*/ 0 h 10000"/>
              <a:gd name="connsiteX1" fmla="*/ 1549 w 1549"/>
              <a:gd name="connsiteY1" fmla="*/ 10000 h 10000"/>
              <a:gd name="connsiteX0" fmla="*/ 5140 w 15140"/>
              <a:gd name="connsiteY0" fmla="*/ 0 h 10000"/>
              <a:gd name="connsiteX1" fmla="*/ 15140 w 15140"/>
              <a:gd name="connsiteY1" fmla="*/ 10000 h 10000"/>
              <a:gd name="connsiteX0" fmla="*/ 500 w 10500"/>
              <a:gd name="connsiteY0" fmla="*/ 0 h 10000"/>
              <a:gd name="connsiteX1" fmla="*/ 10500 w 10500"/>
              <a:gd name="connsiteY1" fmla="*/ 10000 h 10000"/>
              <a:gd name="connsiteX0" fmla="*/ 0 w 10000"/>
              <a:gd name="connsiteY0" fmla="*/ 0 h 10000"/>
              <a:gd name="connsiteX1" fmla="*/ 10000 w 10000"/>
              <a:gd name="connsiteY1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8067" y="3397"/>
                  <a:pt x="1933" y="6667"/>
                  <a:pt x="10000" y="10000"/>
                </a:cubicBez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C8B6CFFF-39DA-4393-8512-A7A1E22502EE}"/>
              </a:ext>
            </a:extLst>
          </p:cNvPr>
          <p:cNvSpPr>
            <a:spLocks/>
          </p:cNvSpPr>
          <p:nvPr/>
        </p:nvSpPr>
        <p:spPr bwMode="auto">
          <a:xfrm flipH="1">
            <a:off x="6083122" y="3603316"/>
            <a:ext cx="617864" cy="25655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1549"/>
              <a:gd name="connsiteY0" fmla="*/ 0 h 10000"/>
              <a:gd name="connsiteX1" fmla="*/ 1549 w 1549"/>
              <a:gd name="connsiteY1" fmla="*/ 10000 h 10000"/>
              <a:gd name="connsiteX0" fmla="*/ 0 w 773786"/>
              <a:gd name="connsiteY0" fmla="*/ 0 h 6091"/>
              <a:gd name="connsiteX1" fmla="*/ 773786 w 773786"/>
              <a:gd name="connsiteY1" fmla="*/ 6091 h 6091"/>
              <a:gd name="connsiteX0" fmla="*/ 0 w 10000"/>
              <a:gd name="connsiteY0" fmla="*/ 0 h 10000"/>
              <a:gd name="connsiteX1" fmla="*/ 10000 w 10000"/>
              <a:gd name="connsiteY1" fmla="*/ 10000 h 10000"/>
              <a:gd name="connsiteX0" fmla="*/ 0 w 11275"/>
              <a:gd name="connsiteY0" fmla="*/ 0 h 8523"/>
              <a:gd name="connsiteX1" fmla="*/ 11275 w 11275"/>
              <a:gd name="connsiteY1" fmla="*/ 8523 h 8523"/>
              <a:gd name="connsiteX0" fmla="*/ 0 w 10000"/>
              <a:gd name="connsiteY0" fmla="*/ 0 h 10000"/>
              <a:gd name="connsiteX1" fmla="*/ 10000 w 10000"/>
              <a:gd name="connsiteY1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176" y="2955"/>
                  <a:pt x="6875" y="6921"/>
                  <a:pt x="10000" y="10000"/>
                </a:cubicBez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6193" y="5542246"/>
            <a:ext cx="7574336" cy="1276904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I want to know the weight of the max path from s to here.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I ask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the bird which edge is last.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baseline="0" dirty="0"/>
              <a:t>My best</a:t>
            </a:r>
            <a:r>
              <a:rPr lang="en-US" altLang="en-US" sz="2400" dirty="0"/>
              <a:t> path is the </a:t>
            </a:r>
            <a:r>
              <a:rPr lang="en-US" altLang="en-US" sz="2400" dirty="0">
                <a:solidFill>
                  <a:srgbClr val="FF66FF"/>
                </a:solidFill>
              </a:rPr>
              <a:t>max</a:t>
            </a:r>
            <a:r>
              <a:rPr lang="en-US" altLang="en-US" sz="2400" dirty="0"/>
              <a:t> of these.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E13D3A-2695-4556-A0C2-11C2F52F1150}"/>
              </a:ext>
            </a:extLst>
          </p:cNvPr>
          <p:cNvSpPr/>
          <p:nvPr/>
        </p:nvSpPr>
        <p:spPr bwMode="auto">
          <a:xfrm>
            <a:off x="4211829" y="1279320"/>
            <a:ext cx="664971" cy="348996"/>
          </a:xfrm>
          <a:prstGeom prst="rect">
            <a:avLst/>
          </a:prstGeom>
          <a:noFill/>
          <a:ln w="2540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7" name="Arrow: Right 6">
            <a:extLst>
              <a:ext uri="{FF2B5EF4-FFF2-40B4-BE49-F238E27FC236}">
                <a16:creationId xmlns:a16="http://schemas.microsoft.com/office/drawing/2014/main" id="{FFDBCBD4-331E-4A6C-BB55-199EF4A58DB6}"/>
              </a:ext>
            </a:extLst>
          </p:cNvPr>
          <p:cNvSpPr/>
          <p:nvPr/>
        </p:nvSpPr>
        <p:spPr bwMode="auto">
          <a:xfrm rot="5400000">
            <a:off x="6942466" y="2468068"/>
            <a:ext cx="3193163" cy="826392"/>
          </a:xfrm>
          <a:prstGeom prst="rightArrow">
            <a:avLst/>
          </a:prstGeom>
          <a:solidFill>
            <a:schemeClr val="tx1"/>
          </a:solidFill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rPr>
              <a:t>Direction of computation</a:t>
            </a: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A12C94EF-0E92-4089-A0E9-07C087651F5D}"/>
              </a:ext>
            </a:extLst>
          </p:cNvPr>
          <p:cNvGrpSpPr/>
          <p:nvPr/>
        </p:nvGrpSpPr>
        <p:grpSpPr>
          <a:xfrm>
            <a:off x="4164899" y="1318897"/>
            <a:ext cx="3319046" cy="2819349"/>
            <a:chOff x="4164899" y="1318897"/>
            <a:chExt cx="3319046" cy="2819349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FE51769-1521-4040-84C7-308F8FD8ED01}"/>
                </a:ext>
              </a:extLst>
            </p:cNvPr>
            <p:cNvSpPr/>
            <p:nvPr/>
          </p:nvSpPr>
          <p:spPr bwMode="auto">
            <a:xfrm>
              <a:off x="5334000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727CD760-963C-4506-91E1-68ED1259CA55}"/>
                </a:ext>
              </a:extLst>
            </p:cNvPr>
            <p:cNvSpPr/>
            <p:nvPr/>
          </p:nvSpPr>
          <p:spPr bwMode="auto">
            <a:xfrm>
              <a:off x="4164899" y="1318897"/>
              <a:ext cx="3319046" cy="338986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3" name="Straight Arrow Connector 22">
              <a:extLst>
                <a:ext uri="{FF2B5EF4-FFF2-40B4-BE49-F238E27FC236}">
                  <a16:creationId xmlns:a16="http://schemas.microsoft.com/office/drawing/2014/main" id="{8E87FC97-0CA4-47E7-8956-9B7611C8F2A6}"/>
                </a:ext>
              </a:extLst>
            </p:cNvPr>
            <p:cNvCxnSpPr>
              <a:cxnSpLocks/>
              <a:stCxn id="22" idx="2"/>
            </p:cNvCxnSpPr>
            <p:nvPr/>
          </p:nvCxnSpPr>
          <p:spPr bwMode="auto">
            <a:xfrm flipH="1">
              <a:off x="5764814" y="1657883"/>
              <a:ext cx="59608" cy="2215617"/>
            </a:xfrm>
            <a:prstGeom prst="straightConnector1">
              <a:avLst/>
            </a:prstGeom>
            <a:noFill/>
            <a:ln w="38100" cap="flat" cmpd="sng" algn="ctr">
              <a:solidFill>
                <a:srgbClr val="00642D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38" name="AutoShape 58">
            <a:extLst>
              <a:ext uri="{FF2B5EF4-FFF2-40B4-BE49-F238E27FC236}">
                <a16:creationId xmlns:a16="http://schemas.microsoft.com/office/drawing/2014/main" id="{60EA5710-22C0-410E-BFF2-9806E54D0C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315" y="4498427"/>
            <a:ext cx="2668755" cy="937711"/>
          </a:xfrm>
          <a:prstGeom prst="wedgeRoundRectCallout">
            <a:avLst>
              <a:gd name="adj1" fmla="val -31653"/>
              <a:gd name="adj2" fmla="val -64989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Compute </a:t>
            </a:r>
            <a:r>
              <a:rPr lang="en-US" altLang="en-US" sz="2400" dirty="0">
                <a:solidFill>
                  <a:srgbClr val="92D050"/>
                </a:solidFill>
              </a:rPr>
              <a:t>lengths </a:t>
            </a:r>
            <a:br>
              <a:rPr lang="en-US" altLang="en-US" sz="2400" dirty="0">
                <a:solidFill>
                  <a:srgbClr val="92D050"/>
                </a:solidFill>
              </a:rPr>
            </a:br>
            <a:r>
              <a:rPr lang="en-US" altLang="en-US" sz="2400" dirty="0">
                <a:solidFill>
                  <a:srgbClr val="92D050"/>
                </a:solidFill>
              </a:rPr>
              <a:t>of shortest </a:t>
            </a:r>
            <a:r>
              <a:rPr lang="en-US" altLang="en-US" sz="2400" dirty="0" err="1">
                <a:solidFill>
                  <a:srgbClr val="92D050"/>
                </a:solidFill>
              </a:rPr>
              <a:t>st</a:t>
            </a:r>
            <a:r>
              <a:rPr lang="en-US" altLang="en-US" sz="2400" dirty="0">
                <a:solidFill>
                  <a:srgbClr val="92D050"/>
                </a:solidFill>
              </a:rPr>
              <a:t>-paths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</a:rPr>
              <a:t>.</a:t>
            </a: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5773541-D9A8-4E01-AE99-E1B9C44F46A2}"/>
              </a:ext>
            </a:extLst>
          </p:cNvPr>
          <p:cNvGrpSpPr/>
          <p:nvPr/>
        </p:nvGrpSpPr>
        <p:grpSpPr>
          <a:xfrm>
            <a:off x="2637693" y="2765083"/>
            <a:ext cx="6125307" cy="1373684"/>
            <a:chOff x="2637693" y="2765083"/>
            <a:chExt cx="6125307" cy="1373684"/>
          </a:xfrm>
        </p:grpSpPr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5AB54558-5186-49C6-B6E3-723726DACB71}"/>
                </a:ext>
              </a:extLst>
            </p:cNvPr>
            <p:cNvGrpSpPr/>
            <p:nvPr/>
          </p:nvGrpSpPr>
          <p:grpSpPr>
            <a:xfrm>
              <a:off x="2637693" y="2765083"/>
              <a:ext cx="6125307" cy="318086"/>
              <a:chOff x="2655277" y="3821202"/>
              <a:chExt cx="6125307" cy="318086"/>
            </a:xfrm>
          </p:grpSpPr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FA9AA474-31C8-49FF-8A35-F7C86A9A3981}"/>
                  </a:ext>
                </a:extLst>
              </p:cNvPr>
              <p:cNvSpPr/>
              <p:nvPr/>
            </p:nvSpPr>
            <p:spPr bwMode="auto">
              <a:xfrm>
                <a:off x="5334000" y="3821202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0A7F2C00-0CF4-45D7-81B9-B599DE03DCBE}"/>
                  </a:ext>
                </a:extLst>
              </p:cNvPr>
              <p:cNvSpPr/>
              <p:nvPr/>
            </p:nvSpPr>
            <p:spPr bwMode="auto">
              <a:xfrm>
                <a:off x="2655277" y="3821723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3F45CA6C-46F4-45B3-ABB9-C2779B306849}"/>
                  </a:ext>
                </a:extLst>
              </p:cNvPr>
              <p:cNvSpPr/>
              <p:nvPr/>
            </p:nvSpPr>
            <p:spPr bwMode="auto">
              <a:xfrm>
                <a:off x="8037419" y="3822244"/>
                <a:ext cx="743165" cy="317044"/>
              </a:xfrm>
              <a:prstGeom prst="rect">
                <a:avLst/>
              </a:prstGeom>
              <a:noFill/>
              <a:ln w="57150" cap="flat" cmpd="sng" algn="ctr">
                <a:solidFill>
                  <a:srgbClr val="00642D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GB" sz="3200" b="0" i="0" u="none" strike="noStrike" cap="none" normalizeH="0" baseline="0">
                  <a:ln>
                    <a:noFill/>
                  </a:ln>
                  <a:solidFill>
                    <a:srgbClr val="00642D"/>
                  </a:solidFill>
                  <a:effectLst/>
                  <a:latin typeface="Times New Roman" pitchFamily="18" charset="0"/>
                </a:endParaRPr>
              </a:p>
            </p:txBody>
          </p:sp>
        </p:grp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A0630675-D318-4CD4-A176-62C3CE16C04D}"/>
                </a:ext>
              </a:extLst>
            </p:cNvPr>
            <p:cNvSpPr/>
            <p:nvPr/>
          </p:nvSpPr>
          <p:spPr bwMode="auto">
            <a:xfrm>
              <a:off x="2655277" y="3821723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95A2A49B-EE0E-4F50-9764-32AC5A9A1B7A}"/>
              </a:ext>
            </a:extLst>
          </p:cNvPr>
          <p:cNvSpPr/>
          <p:nvPr/>
        </p:nvSpPr>
        <p:spPr bwMode="auto">
          <a:xfrm>
            <a:off x="5623225" y="-100699"/>
            <a:ext cx="763061" cy="41148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907032"/>
              <a:gd name="connsiteY0" fmla="*/ 0 h 4114800"/>
              <a:gd name="connsiteX1" fmla="*/ 906046 w 907032"/>
              <a:gd name="connsiteY1" fmla="*/ 825500 h 4114800"/>
              <a:gd name="connsiteX2" fmla="*/ 4346 w 907032"/>
              <a:gd name="connsiteY2" fmla="*/ 1905000 h 4114800"/>
              <a:gd name="connsiteX3" fmla="*/ 614932 w 907032"/>
              <a:gd name="connsiteY3" fmla="*/ 2959100 h 4114800"/>
              <a:gd name="connsiteX4" fmla="*/ 296446 w 907032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225884 w 988870"/>
              <a:gd name="connsiteY0" fmla="*/ 0 h 4114800"/>
              <a:gd name="connsiteX1" fmla="*/ 987884 w 988870"/>
              <a:gd name="connsiteY1" fmla="*/ 825500 h 4114800"/>
              <a:gd name="connsiteX2" fmla="*/ 86184 w 988870"/>
              <a:gd name="connsiteY2" fmla="*/ 1905000 h 4114800"/>
              <a:gd name="connsiteX3" fmla="*/ 391970 w 988870"/>
              <a:gd name="connsiteY3" fmla="*/ 2679700 h 4114800"/>
              <a:gd name="connsiteX4" fmla="*/ 378284 w 988870"/>
              <a:gd name="connsiteY4" fmla="*/ 4114800 h 4114800"/>
              <a:gd name="connsiteX0" fmla="*/ 204800 w 967786"/>
              <a:gd name="connsiteY0" fmla="*/ 0 h 4114800"/>
              <a:gd name="connsiteX1" fmla="*/ 966800 w 967786"/>
              <a:gd name="connsiteY1" fmla="*/ 825500 h 4114800"/>
              <a:gd name="connsiteX2" fmla="*/ 65100 w 967786"/>
              <a:gd name="connsiteY2" fmla="*/ 1905000 h 4114800"/>
              <a:gd name="connsiteX3" fmla="*/ 370886 w 967786"/>
              <a:gd name="connsiteY3" fmla="*/ 2679700 h 4114800"/>
              <a:gd name="connsiteX4" fmla="*/ 357200 w 967786"/>
              <a:gd name="connsiteY4" fmla="*/ 4114800 h 4114800"/>
              <a:gd name="connsiteX0" fmla="*/ 170933 w 933241"/>
              <a:gd name="connsiteY0" fmla="*/ 0 h 4114800"/>
              <a:gd name="connsiteX1" fmla="*/ 932933 w 933241"/>
              <a:gd name="connsiteY1" fmla="*/ 825500 h 4114800"/>
              <a:gd name="connsiteX2" fmla="*/ 94733 w 933241"/>
              <a:gd name="connsiteY2" fmla="*/ 2120900 h 4114800"/>
              <a:gd name="connsiteX3" fmla="*/ 337019 w 933241"/>
              <a:gd name="connsiteY3" fmla="*/ 2679700 h 4114800"/>
              <a:gd name="connsiteX4" fmla="*/ 323333 w 933241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107537 w 869845"/>
              <a:gd name="connsiteY0" fmla="*/ 0 h 4114800"/>
              <a:gd name="connsiteX1" fmla="*/ 869537 w 869845"/>
              <a:gd name="connsiteY1" fmla="*/ 825500 h 4114800"/>
              <a:gd name="connsiteX2" fmla="*/ 31337 w 869845"/>
              <a:gd name="connsiteY2" fmla="*/ 2120900 h 4114800"/>
              <a:gd name="connsiteX3" fmla="*/ 273623 w 869845"/>
              <a:gd name="connsiteY3" fmla="*/ 2679700 h 4114800"/>
              <a:gd name="connsiteX4" fmla="*/ 259937 w 869845"/>
              <a:gd name="connsiteY4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3061" h="4114800">
                <a:moveTo>
                  <a:pt x="0" y="0"/>
                </a:moveTo>
                <a:cubicBezTo>
                  <a:pt x="392641" y="254000"/>
                  <a:pt x="734319" y="378883"/>
                  <a:pt x="762000" y="825500"/>
                </a:cubicBezTo>
                <a:cubicBezTo>
                  <a:pt x="789681" y="1272117"/>
                  <a:pt x="267686" y="2131483"/>
                  <a:pt x="166086" y="2679700"/>
                </a:cubicBezTo>
                <a:cubicBezTo>
                  <a:pt x="68719" y="3414183"/>
                  <a:pt x="146214" y="3716867"/>
                  <a:pt x="152400" y="41148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354993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17" grpId="0" animBg="1"/>
      <p:bldP spid="30" grpId="0" animBg="1"/>
      <p:bldP spid="3" grpId="0" animBg="1"/>
      <p:bldP spid="46" grpId="0" animBg="1"/>
      <p:bldP spid="46" grpId="1" animBg="1"/>
    </p:bldLst>
  </p:timing>
</p:sld>
</file>

<file path=ppt/slides/slide3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Picture 32">
            <a:extLst>
              <a:ext uri="{FF2B5EF4-FFF2-40B4-BE49-F238E27FC236}">
                <a16:creationId xmlns:a16="http://schemas.microsoft.com/office/drawing/2014/main" id="{D5C392C7-B669-4D53-9E04-6C2D0CD5B13F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grpSp>
        <p:nvGrpSpPr>
          <p:cNvPr id="23" name="Group 22">
            <a:extLst>
              <a:ext uri="{FF2B5EF4-FFF2-40B4-BE49-F238E27FC236}">
                <a16:creationId xmlns:a16="http://schemas.microsoft.com/office/drawing/2014/main" id="{03CA73FD-64D9-4765-92CF-CA030F230AA8}"/>
              </a:ext>
            </a:extLst>
          </p:cNvPr>
          <p:cNvGrpSpPr/>
          <p:nvPr/>
        </p:nvGrpSpPr>
        <p:grpSpPr>
          <a:xfrm>
            <a:off x="4164899" y="1318897"/>
            <a:ext cx="3319046" cy="2819349"/>
            <a:chOff x="4164899" y="1318897"/>
            <a:chExt cx="3319046" cy="2819349"/>
          </a:xfrm>
        </p:grpSpPr>
        <p:sp>
          <p:nvSpPr>
            <p:cNvPr id="24" name="Rectangle 23">
              <a:extLst>
                <a:ext uri="{FF2B5EF4-FFF2-40B4-BE49-F238E27FC236}">
                  <a16:creationId xmlns:a16="http://schemas.microsoft.com/office/drawing/2014/main" id="{1B26E449-759C-47FD-8F9A-54DCA78529B8}"/>
                </a:ext>
              </a:extLst>
            </p:cNvPr>
            <p:cNvSpPr/>
            <p:nvPr/>
          </p:nvSpPr>
          <p:spPr bwMode="auto">
            <a:xfrm>
              <a:off x="5334000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1DF788AE-28E5-4116-8A66-B38F95DB0D20}"/>
                </a:ext>
              </a:extLst>
            </p:cNvPr>
            <p:cNvSpPr/>
            <p:nvPr/>
          </p:nvSpPr>
          <p:spPr bwMode="auto">
            <a:xfrm>
              <a:off x="4164899" y="1318897"/>
              <a:ext cx="3319046" cy="338986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E489514D-30CD-497F-898B-2C7BE46C24DC}"/>
                </a:ext>
              </a:extLst>
            </p:cNvPr>
            <p:cNvCxnSpPr>
              <a:cxnSpLocks/>
              <a:stCxn id="25" idx="2"/>
            </p:cNvCxnSpPr>
            <p:nvPr/>
          </p:nvCxnSpPr>
          <p:spPr bwMode="auto">
            <a:xfrm flipH="1">
              <a:off x="5764814" y="1657883"/>
              <a:ext cx="59608" cy="2215617"/>
            </a:xfrm>
            <a:prstGeom prst="straightConnector1">
              <a:avLst/>
            </a:prstGeom>
            <a:noFill/>
            <a:ln w="38100" cap="flat" cmpd="sng" algn="ctr">
              <a:solidFill>
                <a:srgbClr val="00642D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2443" y="3859866"/>
            <a:ext cx="525533" cy="99494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CA16A5E5-BDA9-43AE-B7D4-1AB768F5A2A8}"/>
              </a:ext>
            </a:extLst>
          </p:cNvPr>
          <p:cNvGrpSpPr/>
          <p:nvPr/>
        </p:nvGrpSpPr>
        <p:grpSpPr>
          <a:xfrm flipH="1">
            <a:off x="6515758" y="3758086"/>
            <a:ext cx="740904" cy="750888"/>
            <a:chOff x="7543800" y="677863"/>
            <a:chExt cx="740904" cy="750888"/>
          </a:xfrm>
        </p:grpSpPr>
        <p:sp>
          <p:nvSpPr>
            <p:cNvPr id="11" name="AutoShape 3">
              <a:extLst>
                <a:ext uri="{FF2B5EF4-FFF2-40B4-BE49-F238E27FC236}">
                  <a16:creationId xmlns:a16="http://schemas.microsoft.com/office/drawing/2014/main" id="{F73A1486-CFDA-4D6C-8880-CB3058C8CD3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2F2CEEDA-989E-463A-A574-4EF581BE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2A9D7620-9665-4D12-A62B-6F9DFF58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4F657B88-EB3A-4473-BEBB-11A03209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5" name="Freeform 22">
            <a:extLst>
              <a:ext uri="{FF2B5EF4-FFF2-40B4-BE49-F238E27FC236}">
                <a16:creationId xmlns:a16="http://schemas.microsoft.com/office/drawing/2014/main" id="{C8E360A6-600D-48D4-A601-47EE92E983F3}"/>
              </a:ext>
            </a:extLst>
          </p:cNvPr>
          <p:cNvSpPr>
            <a:spLocks/>
          </p:cNvSpPr>
          <p:nvPr/>
        </p:nvSpPr>
        <p:spPr bwMode="auto">
          <a:xfrm>
            <a:off x="4682902" y="3581400"/>
            <a:ext cx="651098" cy="265586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8174" h="13528">
                <a:moveTo>
                  <a:pt x="0" y="0"/>
                </a:moveTo>
                <a:lnTo>
                  <a:pt x="8174" y="13528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143" y="4909200"/>
            <a:ext cx="4800600" cy="1724516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If the bird says to take this edge,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then the best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path to my node 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baseline="0" dirty="0"/>
              <a:t>is</a:t>
            </a:r>
            <a:r>
              <a:rPr lang="en-US" altLang="en-US" sz="2400" dirty="0"/>
              <a:t> the best to my friend’s node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plus the weight of the bird’s edge.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E13D3A-2695-4556-A0C2-11C2F52F1150}"/>
              </a:ext>
            </a:extLst>
          </p:cNvPr>
          <p:cNvSpPr/>
          <p:nvPr/>
        </p:nvSpPr>
        <p:spPr bwMode="auto">
          <a:xfrm>
            <a:off x="4821429" y="1324150"/>
            <a:ext cx="386547" cy="304165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" name="Freeform: Shape 3">
            <a:extLst>
              <a:ext uri="{FF2B5EF4-FFF2-40B4-BE49-F238E27FC236}">
                <a16:creationId xmlns:a16="http://schemas.microsoft.com/office/drawing/2014/main" id="{D868383F-DFFB-4CA5-8F7E-EE61649533B3}"/>
              </a:ext>
            </a:extLst>
          </p:cNvPr>
          <p:cNvSpPr/>
          <p:nvPr/>
        </p:nvSpPr>
        <p:spPr bwMode="auto">
          <a:xfrm>
            <a:off x="2455024" y="25400"/>
            <a:ext cx="911462" cy="28702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1462" h="2870200">
                <a:moveTo>
                  <a:pt x="148476" y="0"/>
                </a:moveTo>
                <a:cubicBezTo>
                  <a:pt x="541117" y="254000"/>
                  <a:pt x="933759" y="508000"/>
                  <a:pt x="910476" y="825500"/>
                </a:cubicBezTo>
                <a:cubicBezTo>
                  <a:pt x="887193" y="1143000"/>
                  <a:pt x="72276" y="1564217"/>
                  <a:pt x="8776" y="1905000"/>
                </a:cubicBezTo>
                <a:cubicBezTo>
                  <a:pt x="-54724" y="2245783"/>
                  <a:pt x="237376" y="2557991"/>
                  <a:pt x="529476" y="28702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08062AA-4BB8-4B80-A993-39AE14EB415F}"/>
              </a:ext>
            </a:extLst>
          </p:cNvPr>
          <p:cNvSpPr/>
          <p:nvPr/>
        </p:nvSpPr>
        <p:spPr bwMode="auto">
          <a:xfrm>
            <a:off x="5214153" y="1320800"/>
            <a:ext cx="386547" cy="304165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516F62D-7DA8-4827-9DBD-3374B397E683}"/>
              </a:ext>
            </a:extLst>
          </p:cNvPr>
          <p:cNvSpPr/>
          <p:nvPr/>
        </p:nvSpPr>
        <p:spPr bwMode="auto">
          <a:xfrm>
            <a:off x="2549203" y="2743517"/>
            <a:ext cx="911462" cy="380683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E4DA79E-2661-4BE3-AE8F-25BBCD2975C9}"/>
              </a:ext>
            </a:extLst>
          </p:cNvPr>
          <p:cNvSpPr/>
          <p:nvPr/>
        </p:nvSpPr>
        <p:spPr bwMode="auto">
          <a:xfrm>
            <a:off x="4724400" y="3542821"/>
            <a:ext cx="620253" cy="391434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5601119F-55ED-47BF-9D2F-A98568E5D373}"/>
              </a:ext>
            </a:extLst>
          </p:cNvPr>
          <p:cNvSpPr/>
          <p:nvPr/>
        </p:nvSpPr>
        <p:spPr bwMode="auto">
          <a:xfrm>
            <a:off x="2445768" y="0"/>
            <a:ext cx="3319046" cy="38735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319046" h="3873500">
                <a:moveTo>
                  <a:pt x="144046" y="0"/>
                </a:moveTo>
                <a:cubicBezTo>
                  <a:pt x="536687" y="254000"/>
                  <a:pt x="929329" y="508000"/>
                  <a:pt x="906046" y="825500"/>
                </a:cubicBezTo>
                <a:cubicBezTo>
                  <a:pt x="882763" y="1143000"/>
                  <a:pt x="-72018" y="1540933"/>
                  <a:pt x="4346" y="1905000"/>
                </a:cubicBezTo>
                <a:cubicBezTo>
                  <a:pt x="80710" y="2269067"/>
                  <a:pt x="77299" y="2605617"/>
                  <a:pt x="614932" y="2959100"/>
                </a:cubicBezTo>
                <a:cubicBezTo>
                  <a:pt x="1228765" y="3249083"/>
                  <a:pt x="2906460" y="3754967"/>
                  <a:pt x="3319046" y="38735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492024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4" dur="7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30" grpId="0" animBg="1"/>
      <p:bldP spid="3" grpId="0" animBg="1"/>
      <p:bldP spid="4" grpId="0" animBg="1"/>
      <p:bldP spid="19" grpId="0" animBg="1"/>
      <p:bldP spid="21" grpId="0" animBg="1"/>
      <p:bldP spid="22" grpId="0" animBg="1"/>
      <p:bldP spid="27" grpId="0" animBg="1"/>
      <p:bldP spid="27" grpId="1" animBg="1"/>
    </p:bldLst>
  </p:timing>
</p:sld>
</file>

<file path=ppt/slides/slide3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8DF5E0-859A-4698-9F34-11B0FC69D0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FF2DE561-3132-4B91-821C-3EC3C3EFA330}"/>
              </a:ext>
            </a:extLst>
          </p:cNvPr>
          <p:cNvGrpSpPr/>
          <p:nvPr/>
        </p:nvGrpSpPr>
        <p:grpSpPr>
          <a:xfrm>
            <a:off x="4164899" y="1318897"/>
            <a:ext cx="3319046" cy="2819349"/>
            <a:chOff x="4164899" y="1318897"/>
            <a:chExt cx="3319046" cy="2819349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6ACB0930-8778-4E5F-8B02-E226032AD37F}"/>
                </a:ext>
              </a:extLst>
            </p:cNvPr>
            <p:cNvSpPr/>
            <p:nvPr/>
          </p:nvSpPr>
          <p:spPr bwMode="auto">
            <a:xfrm>
              <a:off x="5334000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2F4B0B7-CA3A-4664-8ACB-35351931892E}"/>
                </a:ext>
              </a:extLst>
            </p:cNvPr>
            <p:cNvSpPr/>
            <p:nvPr/>
          </p:nvSpPr>
          <p:spPr bwMode="auto">
            <a:xfrm>
              <a:off x="4164899" y="1318897"/>
              <a:ext cx="3319046" cy="338986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6" name="Straight Arrow Connector 25">
              <a:extLst>
                <a:ext uri="{FF2B5EF4-FFF2-40B4-BE49-F238E27FC236}">
                  <a16:creationId xmlns:a16="http://schemas.microsoft.com/office/drawing/2014/main" id="{BE1CD1CF-2612-45D3-8F6F-B2FB65920E89}"/>
                </a:ext>
              </a:extLst>
            </p:cNvPr>
            <p:cNvCxnSpPr>
              <a:cxnSpLocks/>
              <a:stCxn id="25" idx="2"/>
            </p:cNvCxnSpPr>
            <p:nvPr/>
          </p:nvCxnSpPr>
          <p:spPr bwMode="auto">
            <a:xfrm flipH="1">
              <a:off x="5764814" y="1657883"/>
              <a:ext cx="59608" cy="2215617"/>
            </a:xfrm>
            <a:prstGeom prst="straightConnector1">
              <a:avLst/>
            </a:prstGeom>
            <a:noFill/>
            <a:ln w="38100" cap="flat" cmpd="sng" algn="ctr">
              <a:solidFill>
                <a:srgbClr val="00642D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2443" y="3859866"/>
            <a:ext cx="525533" cy="99494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CA16A5E5-BDA9-43AE-B7D4-1AB768F5A2A8}"/>
              </a:ext>
            </a:extLst>
          </p:cNvPr>
          <p:cNvGrpSpPr/>
          <p:nvPr/>
        </p:nvGrpSpPr>
        <p:grpSpPr>
          <a:xfrm flipH="1">
            <a:off x="6515758" y="3758086"/>
            <a:ext cx="740904" cy="750888"/>
            <a:chOff x="7543800" y="677863"/>
            <a:chExt cx="740904" cy="750888"/>
          </a:xfrm>
        </p:grpSpPr>
        <p:sp>
          <p:nvSpPr>
            <p:cNvPr id="11" name="AutoShape 3">
              <a:extLst>
                <a:ext uri="{FF2B5EF4-FFF2-40B4-BE49-F238E27FC236}">
                  <a16:creationId xmlns:a16="http://schemas.microsoft.com/office/drawing/2014/main" id="{F73A1486-CFDA-4D6C-8880-CB3058C8CD3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2F2CEEDA-989E-463A-A574-4EF581BE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2A9D7620-9665-4D12-A62B-6F9DFF58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4F657B88-EB3A-4473-BEBB-11A03209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143" y="4909200"/>
            <a:ext cx="4800600" cy="1724516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If the bird says to take this edge,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then the best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path to my node 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baseline="0" dirty="0"/>
              <a:t>is</a:t>
            </a:r>
            <a:r>
              <a:rPr lang="en-US" altLang="en-US" sz="2400" dirty="0"/>
              <a:t> the best to my friend’s node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plus the weight of the bird’s edge.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E13D3A-2695-4556-A0C2-11C2F52F1150}"/>
              </a:ext>
            </a:extLst>
          </p:cNvPr>
          <p:cNvSpPr/>
          <p:nvPr/>
        </p:nvSpPr>
        <p:spPr bwMode="auto">
          <a:xfrm>
            <a:off x="5592501" y="1324150"/>
            <a:ext cx="386547" cy="304165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08062AA-4BB8-4B80-A993-39AE14EB415F}"/>
              </a:ext>
            </a:extLst>
          </p:cNvPr>
          <p:cNvSpPr/>
          <p:nvPr/>
        </p:nvSpPr>
        <p:spPr bwMode="auto">
          <a:xfrm>
            <a:off x="5985225" y="1320800"/>
            <a:ext cx="386547" cy="304165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516F62D-7DA8-4827-9DBD-3374B397E683}"/>
              </a:ext>
            </a:extLst>
          </p:cNvPr>
          <p:cNvSpPr/>
          <p:nvPr/>
        </p:nvSpPr>
        <p:spPr bwMode="auto">
          <a:xfrm>
            <a:off x="5246224" y="2743517"/>
            <a:ext cx="911462" cy="380683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3" name="Freeform 22">
            <a:extLst>
              <a:ext uri="{FF2B5EF4-FFF2-40B4-BE49-F238E27FC236}">
                <a16:creationId xmlns:a16="http://schemas.microsoft.com/office/drawing/2014/main" id="{5BE66C3B-3DC1-44E2-9BEB-71B1184B0581}"/>
              </a:ext>
            </a:extLst>
          </p:cNvPr>
          <p:cNvSpPr>
            <a:spLocks/>
          </p:cNvSpPr>
          <p:nvPr/>
        </p:nvSpPr>
        <p:spPr bwMode="auto">
          <a:xfrm flipH="1">
            <a:off x="5714999" y="3352800"/>
            <a:ext cx="7082" cy="494186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1549"/>
              <a:gd name="connsiteY0" fmla="*/ 0 h 10000"/>
              <a:gd name="connsiteX1" fmla="*/ 1549 w 1549"/>
              <a:gd name="connsiteY1" fmla="*/ 10000 h 10000"/>
              <a:gd name="connsiteX0" fmla="*/ 5140 w 15140"/>
              <a:gd name="connsiteY0" fmla="*/ 0 h 10000"/>
              <a:gd name="connsiteX1" fmla="*/ 15140 w 15140"/>
              <a:gd name="connsiteY1" fmla="*/ 10000 h 10000"/>
              <a:gd name="connsiteX0" fmla="*/ 500 w 10500"/>
              <a:gd name="connsiteY0" fmla="*/ 0 h 10000"/>
              <a:gd name="connsiteX1" fmla="*/ 10500 w 10500"/>
              <a:gd name="connsiteY1" fmla="*/ 10000 h 10000"/>
              <a:gd name="connsiteX0" fmla="*/ 0 w 10000"/>
              <a:gd name="connsiteY0" fmla="*/ 0 h 10000"/>
              <a:gd name="connsiteX1" fmla="*/ 10000 w 10000"/>
              <a:gd name="connsiteY1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8067" y="3397"/>
                  <a:pt x="1933" y="6667"/>
                  <a:pt x="10000" y="10000"/>
                </a:cubicBez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D2CD60F-5BF7-42F7-A05A-7C9BDF41F8BD}"/>
              </a:ext>
            </a:extLst>
          </p:cNvPr>
          <p:cNvSpPr/>
          <p:nvPr/>
        </p:nvSpPr>
        <p:spPr bwMode="auto">
          <a:xfrm>
            <a:off x="5623225" y="-100699"/>
            <a:ext cx="763061" cy="41148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907032"/>
              <a:gd name="connsiteY0" fmla="*/ 0 h 4114800"/>
              <a:gd name="connsiteX1" fmla="*/ 906046 w 907032"/>
              <a:gd name="connsiteY1" fmla="*/ 825500 h 4114800"/>
              <a:gd name="connsiteX2" fmla="*/ 4346 w 907032"/>
              <a:gd name="connsiteY2" fmla="*/ 1905000 h 4114800"/>
              <a:gd name="connsiteX3" fmla="*/ 614932 w 907032"/>
              <a:gd name="connsiteY3" fmla="*/ 2959100 h 4114800"/>
              <a:gd name="connsiteX4" fmla="*/ 296446 w 907032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225884 w 988870"/>
              <a:gd name="connsiteY0" fmla="*/ 0 h 4114800"/>
              <a:gd name="connsiteX1" fmla="*/ 987884 w 988870"/>
              <a:gd name="connsiteY1" fmla="*/ 825500 h 4114800"/>
              <a:gd name="connsiteX2" fmla="*/ 86184 w 988870"/>
              <a:gd name="connsiteY2" fmla="*/ 1905000 h 4114800"/>
              <a:gd name="connsiteX3" fmla="*/ 391970 w 988870"/>
              <a:gd name="connsiteY3" fmla="*/ 2679700 h 4114800"/>
              <a:gd name="connsiteX4" fmla="*/ 378284 w 988870"/>
              <a:gd name="connsiteY4" fmla="*/ 4114800 h 4114800"/>
              <a:gd name="connsiteX0" fmla="*/ 204800 w 967786"/>
              <a:gd name="connsiteY0" fmla="*/ 0 h 4114800"/>
              <a:gd name="connsiteX1" fmla="*/ 966800 w 967786"/>
              <a:gd name="connsiteY1" fmla="*/ 825500 h 4114800"/>
              <a:gd name="connsiteX2" fmla="*/ 65100 w 967786"/>
              <a:gd name="connsiteY2" fmla="*/ 1905000 h 4114800"/>
              <a:gd name="connsiteX3" fmla="*/ 370886 w 967786"/>
              <a:gd name="connsiteY3" fmla="*/ 2679700 h 4114800"/>
              <a:gd name="connsiteX4" fmla="*/ 357200 w 967786"/>
              <a:gd name="connsiteY4" fmla="*/ 4114800 h 4114800"/>
              <a:gd name="connsiteX0" fmla="*/ 170933 w 933241"/>
              <a:gd name="connsiteY0" fmla="*/ 0 h 4114800"/>
              <a:gd name="connsiteX1" fmla="*/ 932933 w 933241"/>
              <a:gd name="connsiteY1" fmla="*/ 825500 h 4114800"/>
              <a:gd name="connsiteX2" fmla="*/ 94733 w 933241"/>
              <a:gd name="connsiteY2" fmla="*/ 2120900 h 4114800"/>
              <a:gd name="connsiteX3" fmla="*/ 337019 w 933241"/>
              <a:gd name="connsiteY3" fmla="*/ 2679700 h 4114800"/>
              <a:gd name="connsiteX4" fmla="*/ 323333 w 933241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107537 w 869845"/>
              <a:gd name="connsiteY0" fmla="*/ 0 h 4114800"/>
              <a:gd name="connsiteX1" fmla="*/ 869537 w 869845"/>
              <a:gd name="connsiteY1" fmla="*/ 825500 h 4114800"/>
              <a:gd name="connsiteX2" fmla="*/ 31337 w 869845"/>
              <a:gd name="connsiteY2" fmla="*/ 2120900 h 4114800"/>
              <a:gd name="connsiteX3" fmla="*/ 273623 w 869845"/>
              <a:gd name="connsiteY3" fmla="*/ 2679700 h 4114800"/>
              <a:gd name="connsiteX4" fmla="*/ 259937 w 869845"/>
              <a:gd name="connsiteY4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3061" h="4114800">
                <a:moveTo>
                  <a:pt x="0" y="0"/>
                </a:moveTo>
                <a:cubicBezTo>
                  <a:pt x="392641" y="254000"/>
                  <a:pt x="734319" y="378883"/>
                  <a:pt x="762000" y="825500"/>
                </a:cubicBezTo>
                <a:cubicBezTo>
                  <a:pt x="789681" y="1272117"/>
                  <a:pt x="267686" y="2131483"/>
                  <a:pt x="166086" y="2679700"/>
                </a:cubicBezTo>
                <a:cubicBezTo>
                  <a:pt x="68719" y="3414183"/>
                  <a:pt x="146214" y="3716867"/>
                  <a:pt x="152400" y="41148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" name="Freeform: Shape 26">
            <a:extLst>
              <a:ext uri="{FF2B5EF4-FFF2-40B4-BE49-F238E27FC236}">
                <a16:creationId xmlns:a16="http://schemas.microsoft.com/office/drawing/2014/main" id="{9617FDCE-B2BA-427E-96FF-FD649929469B}"/>
              </a:ext>
            </a:extLst>
          </p:cNvPr>
          <p:cNvSpPr/>
          <p:nvPr/>
        </p:nvSpPr>
        <p:spPr bwMode="auto">
          <a:xfrm>
            <a:off x="5638800" y="-76200"/>
            <a:ext cx="762363" cy="29845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907032"/>
              <a:gd name="connsiteY0" fmla="*/ 0 h 4114800"/>
              <a:gd name="connsiteX1" fmla="*/ 906046 w 907032"/>
              <a:gd name="connsiteY1" fmla="*/ 825500 h 4114800"/>
              <a:gd name="connsiteX2" fmla="*/ 4346 w 907032"/>
              <a:gd name="connsiteY2" fmla="*/ 1905000 h 4114800"/>
              <a:gd name="connsiteX3" fmla="*/ 614932 w 907032"/>
              <a:gd name="connsiteY3" fmla="*/ 2959100 h 4114800"/>
              <a:gd name="connsiteX4" fmla="*/ 296446 w 907032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225884 w 988870"/>
              <a:gd name="connsiteY0" fmla="*/ 0 h 4114800"/>
              <a:gd name="connsiteX1" fmla="*/ 987884 w 988870"/>
              <a:gd name="connsiteY1" fmla="*/ 825500 h 4114800"/>
              <a:gd name="connsiteX2" fmla="*/ 86184 w 988870"/>
              <a:gd name="connsiteY2" fmla="*/ 1905000 h 4114800"/>
              <a:gd name="connsiteX3" fmla="*/ 391970 w 988870"/>
              <a:gd name="connsiteY3" fmla="*/ 2679700 h 4114800"/>
              <a:gd name="connsiteX4" fmla="*/ 378284 w 988870"/>
              <a:gd name="connsiteY4" fmla="*/ 4114800 h 4114800"/>
              <a:gd name="connsiteX0" fmla="*/ 204800 w 967786"/>
              <a:gd name="connsiteY0" fmla="*/ 0 h 4114800"/>
              <a:gd name="connsiteX1" fmla="*/ 966800 w 967786"/>
              <a:gd name="connsiteY1" fmla="*/ 825500 h 4114800"/>
              <a:gd name="connsiteX2" fmla="*/ 65100 w 967786"/>
              <a:gd name="connsiteY2" fmla="*/ 1905000 h 4114800"/>
              <a:gd name="connsiteX3" fmla="*/ 370886 w 967786"/>
              <a:gd name="connsiteY3" fmla="*/ 2679700 h 4114800"/>
              <a:gd name="connsiteX4" fmla="*/ 357200 w 967786"/>
              <a:gd name="connsiteY4" fmla="*/ 4114800 h 4114800"/>
              <a:gd name="connsiteX0" fmla="*/ 170933 w 933241"/>
              <a:gd name="connsiteY0" fmla="*/ 0 h 4114800"/>
              <a:gd name="connsiteX1" fmla="*/ 932933 w 933241"/>
              <a:gd name="connsiteY1" fmla="*/ 825500 h 4114800"/>
              <a:gd name="connsiteX2" fmla="*/ 94733 w 933241"/>
              <a:gd name="connsiteY2" fmla="*/ 2120900 h 4114800"/>
              <a:gd name="connsiteX3" fmla="*/ 337019 w 933241"/>
              <a:gd name="connsiteY3" fmla="*/ 2679700 h 4114800"/>
              <a:gd name="connsiteX4" fmla="*/ 323333 w 933241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107537 w 869845"/>
              <a:gd name="connsiteY0" fmla="*/ 0 h 4114800"/>
              <a:gd name="connsiteX1" fmla="*/ 869537 w 869845"/>
              <a:gd name="connsiteY1" fmla="*/ 825500 h 4114800"/>
              <a:gd name="connsiteX2" fmla="*/ 31337 w 869845"/>
              <a:gd name="connsiteY2" fmla="*/ 2120900 h 4114800"/>
              <a:gd name="connsiteX3" fmla="*/ 273623 w 869845"/>
              <a:gd name="connsiteY3" fmla="*/ 2679700 h 4114800"/>
              <a:gd name="connsiteX4" fmla="*/ 259937 w 869845"/>
              <a:gd name="connsiteY4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2679700"/>
              <a:gd name="connsiteX1" fmla="*/ 762000 w 763061"/>
              <a:gd name="connsiteY1" fmla="*/ 825500 h 2679700"/>
              <a:gd name="connsiteX2" fmla="*/ 166086 w 763061"/>
              <a:gd name="connsiteY2" fmla="*/ 2679700 h 2679700"/>
              <a:gd name="connsiteX0" fmla="*/ 0 w 762417"/>
              <a:gd name="connsiteY0" fmla="*/ 0 h 2984500"/>
              <a:gd name="connsiteX1" fmla="*/ 762000 w 762417"/>
              <a:gd name="connsiteY1" fmla="*/ 825500 h 2984500"/>
              <a:gd name="connsiteX2" fmla="*/ 108029 w 762417"/>
              <a:gd name="connsiteY2" fmla="*/ 2984500 h 2984500"/>
              <a:gd name="connsiteX0" fmla="*/ 0 w 762363"/>
              <a:gd name="connsiteY0" fmla="*/ 0 h 2984500"/>
              <a:gd name="connsiteX1" fmla="*/ 762000 w 762363"/>
              <a:gd name="connsiteY1" fmla="*/ 825500 h 2984500"/>
              <a:gd name="connsiteX2" fmla="*/ 108029 w 762363"/>
              <a:gd name="connsiteY2" fmla="*/ 2984500 h 2984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62363" h="2984500">
                <a:moveTo>
                  <a:pt x="0" y="0"/>
                </a:moveTo>
                <a:cubicBezTo>
                  <a:pt x="392641" y="254000"/>
                  <a:pt x="743995" y="328083"/>
                  <a:pt x="762000" y="825500"/>
                </a:cubicBezTo>
                <a:cubicBezTo>
                  <a:pt x="780005" y="1322917"/>
                  <a:pt x="122543" y="2436283"/>
                  <a:pt x="108029" y="29845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2A43ED9-DD8D-4742-8110-3863D24657C3}"/>
              </a:ext>
            </a:extLst>
          </p:cNvPr>
          <p:cNvSpPr/>
          <p:nvPr/>
        </p:nvSpPr>
        <p:spPr bwMode="auto">
          <a:xfrm>
            <a:off x="5366889" y="3542821"/>
            <a:ext cx="620253" cy="391434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6197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9" grpId="0" animBg="1"/>
      <p:bldP spid="21" grpId="0" animBg="1"/>
      <p:bldP spid="23" grpId="0" animBg="1"/>
      <p:bldP spid="24" grpId="0" animBg="1"/>
      <p:bldP spid="24" grpId="1" animBg="1"/>
      <p:bldP spid="27" grpId="0" animBg="1"/>
      <p:bldP spid="28" grpId="0" animBg="1"/>
    </p:bldLst>
  </p:timing>
</p:sld>
</file>

<file path=ppt/slides/slide3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>
            <a:extLst>
              <a:ext uri="{FF2B5EF4-FFF2-40B4-BE49-F238E27FC236}">
                <a16:creationId xmlns:a16="http://schemas.microsoft.com/office/drawing/2014/main" id="{E92C6993-453E-4B89-B516-A695EF84FFBB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003E6EC8-0F72-4E6A-BE45-24B21DA2350C}"/>
              </a:ext>
            </a:extLst>
          </p:cNvPr>
          <p:cNvGrpSpPr/>
          <p:nvPr/>
        </p:nvGrpSpPr>
        <p:grpSpPr>
          <a:xfrm>
            <a:off x="4164899" y="1318897"/>
            <a:ext cx="3319046" cy="2819349"/>
            <a:chOff x="4164899" y="1318897"/>
            <a:chExt cx="3319046" cy="2819349"/>
          </a:xfrm>
        </p:grpSpPr>
        <p:sp>
          <p:nvSpPr>
            <p:cNvPr id="23" name="Rectangle 22">
              <a:extLst>
                <a:ext uri="{FF2B5EF4-FFF2-40B4-BE49-F238E27FC236}">
                  <a16:creationId xmlns:a16="http://schemas.microsoft.com/office/drawing/2014/main" id="{84C90432-5188-4365-82A0-5C2C714E8F15}"/>
                </a:ext>
              </a:extLst>
            </p:cNvPr>
            <p:cNvSpPr/>
            <p:nvPr/>
          </p:nvSpPr>
          <p:spPr bwMode="auto">
            <a:xfrm>
              <a:off x="5334000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98EF19DF-F962-4F48-B34A-7DB145B501F7}"/>
                </a:ext>
              </a:extLst>
            </p:cNvPr>
            <p:cNvSpPr/>
            <p:nvPr/>
          </p:nvSpPr>
          <p:spPr bwMode="auto">
            <a:xfrm>
              <a:off x="4164899" y="1318897"/>
              <a:ext cx="3319046" cy="338986"/>
            </a:xfrm>
            <a:prstGeom prst="rect">
              <a:avLst/>
            </a:prstGeom>
            <a:noFill/>
            <a:ln w="57150" cap="flat" cmpd="sng" algn="ctr">
              <a:solidFill>
                <a:srgbClr val="00642D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29" name="Straight Arrow Connector 28">
              <a:extLst>
                <a:ext uri="{FF2B5EF4-FFF2-40B4-BE49-F238E27FC236}">
                  <a16:creationId xmlns:a16="http://schemas.microsoft.com/office/drawing/2014/main" id="{4C375946-B6A7-4A5D-AE71-C31D0D0A9DF9}"/>
                </a:ext>
              </a:extLst>
            </p:cNvPr>
            <p:cNvCxnSpPr>
              <a:cxnSpLocks/>
              <a:stCxn id="27" idx="2"/>
            </p:cNvCxnSpPr>
            <p:nvPr/>
          </p:nvCxnSpPr>
          <p:spPr bwMode="auto">
            <a:xfrm flipH="1">
              <a:off x="5764814" y="1657883"/>
              <a:ext cx="59608" cy="2215617"/>
            </a:xfrm>
            <a:prstGeom prst="straightConnector1">
              <a:avLst/>
            </a:prstGeom>
            <a:noFill/>
            <a:ln w="38100" cap="flat" cmpd="sng" algn="ctr">
              <a:solidFill>
                <a:srgbClr val="00642D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2443" y="3859866"/>
            <a:ext cx="525533" cy="994940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CA16A5E5-BDA9-43AE-B7D4-1AB768F5A2A8}"/>
              </a:ext>
            </a:extLst>
          </p:cNvPr>
          <p:cNvGrpSpPr/>
          <p:nvPr/>
        </p:nvGrpSpPr>
        <p:grpSpPr>
          <a:xfrm flipH="1">
            <a:off x="6515758" y="3758086"/>
            <a:ext cx="740904" cy="750888"/>
            <a:chOff x="7543800" y="677863"/>
            <a:chExt cx="740904" cy="750888"/>
          </a:xfrm>
        </p:grpSpPr>
        <p:sp>
          <p:nvSpPr>
            <p:cNvPr id="11" name="AutoShape 3">
              <a:extLst>
                <a:ext uri="{FF2B5EF4-FFF2-40B4-BE49-F238E27FC236}">
                  <a16:creationId xmlns:a16="http://schemas.microsoft.com/office/drawing/2014/main" id="{F73A1486-CFDA-4D6C-8880-CB3058C8CD3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2F2CEEDA-989E-463A-A574-4EF581BE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2A9D7620-9665-4D12-A62B-6F9DFF58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4F657B88-EB3A-4473-BEBB-11A03209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AutoShape 58">
            <a:extLst>
              <a:ext uri="{FF2B5EF4-FFF2-40B4-BE49-F238E27FC236}">
                <a16:creationId xmlns:a16="http://schemas.microsoft.com/office/drawing/2014/main" id="{3379185B-8DC1-458F-8F58-161DE6145C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143" y="4909200"/>
            <a:ext cx="4800600" cy="1724516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If the bird says to take this edge,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then the best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path to my node 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baseline="0" dirty="0"/>
              <a:t>is</a:t>
            </a:r>
            <a:r>
              <a:rPr lang="en-US" altLang="en-US" sz="2400" dirty="0"/>
              <a:t> the best to my friend’s node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plus the weight of the bird’s edge.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6E13D3A-2695-4556-A0C2-11C2F52F1150}"/>
              </a:ext>
            </a:extLst>
          </p:cNvPr>
          <p:cNvSpPr/>
          <p:nvPr/>
        </p:nvSpPr>
        <p:spPr bwMode="auto">
          <a:xfrm>
            <a:off x="6416187" y="1324150"/>
            <a:ext cx="386547" cy="304165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C08062AA-4BB8-4B80-A993-39AE14EB415F}"/>
              </a:ext>
            </a:extLst>
          </p:cNvPr>
          <p:cNvSpPr/>
          <p:nvPr/>
        </p:nvSpPr>
        <p:spPr bwMode="auto">
          <a:xfrm>
            <a:off x="6808911" y="1320800"/>
            <a:ext cx="386547" cy="304165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D516F62D-7DA8-4827-9DBD-3374B397E683}"/>
              </a:ext>
            </a:extLst>
          </p:cNvPr>
          <p:cNvSpPr/>
          <p:nvPr/>
        </p:nvSpPr>
        <p:spPr bwMode="auto">
          <a:xfrm>
            <a:off x="7927738" y="2743517"/>
            <a:ext cx="911462" cy="380683"/>
          </a:xfrm>
          <a:prstGeom prst="rect">
            <a:avLst/>
          </a:prstGeom>
          <a:noFill/>
          <a:ln w="25400" cap="flat" cmpd="sng" algn="ctr">
            <a:solidFill>
              <a:srgbClr val="90CF4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4" name="Freeform: Shape 23">
            <a:extLst>
              <a:ext uri="{FF2B5EF4-FFF2-40B4-BE49-F238E27FC236}">
                <a16:creationId xmlns:a16="http://schemas.microsoft.com/office/drawing/2014/main" id="{5D2CD60F-5BF7-42F7-A05A-7C9BDF41F8BD}"/>
              </a:ext>
            </a:extLst>
          </p:cNvPr>
          <p:cNvSpPr/>
          <p:nvPr/>
        </p:nvSpPr>
        <p:spPr bwMode="auto">
          <a:xfrm>
            <a:off x="5623225" y="-100699"/>
            <a:ext cx="2677057" cy="4114800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907032"/>
              <a:gd name="connsiteY0" fmla="*/ 0 h 4114800"/>
              <a:gd name="connsiteX1" fmla="*/ 906046 w 907032"/>
              <a:gd name="connsiteY1" fmla="*/ 825500 h 4114800"/>
              <a:gd name="connsiteX2" fmla="*/ 4346 w 907032"/>
              <a:gd name="connsiteY2" fmla="*/ 1905000 h 4114800"/>
              <a:gd name="connsiteX3" fmla="*/ 614932 w 907032"/>
              <a:gd name="connsiteY3" fmla="*/ 2959100 h 4114800"/>
              <a:gd name="connsiteX4" fmla="*/ 296446 w 907032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225884 w 988870"/>
              <a:gd name="connsiteY0" fmla="*/ 0 h 4114800"/>
              <a:gd name="connsiteX1" fmla="*/ 987884 w 988870"/>
              <a:gd name="connsiteY1" fmla="*/ 825500 h 4114800"/>
              <a:gd name="connsiteX2" fmla="*/ 86184 w 988870"/>
              <a:gd name="connsiteY2" fmla="*/ 1905000 h 4114800"/>
              <a:gd name="connsiteX3" fmla="*/ 391970 w 988870"/>
              <a:gd name="connsiteY3" fmla="*/ 2679700 h 4114800"/>
              <a:gd name="connsiteX4" fmla="*/ 378284 w 988870"/>
              <a:gd name="connsiteY4" fmla="*/ 4114800 h 4114800"/>
              <a:gd name="connsiteX0" fmla="*/ 204800 w 967786"/>
              <a:gd name="connsiteY0" fmla="*/ 0 h 4114800"/>
              <a:gd name="connsiteX1" fmla="*/ 966800 w 967786"/>
              <a:gd name="connsiteY1" fmla="*/ 825500 h 4114800"/>
              <a:gd name="connsiteX2" fmla="*/ 65100 w 967786"/>
              <a:gd name="connsiteY2" fmla="*/ 1905000 h 4114800"/>
              <a:gd name="connsiteX3" fmla="*/ 370886 w 967786"/>
              <a:gd name="connsiteY3" fmla="*/ 2679700 h 4114800"/>
              <a:gd name="connsiteX4" fmla="*/ 357200 w 967786"/>
              <a:gd name="connsiteY4" fmla="*/ 4114800 h 4114800"/>
              <a:gd name="connsiteX0" fmla="*/ 170933 w 933241"/>
              <a:gd name="connsiteY0" fmla="*/ 0 h 4114800"/>
              <a:gd name="connsiteX1" fmla="*/ 932933 w 933241"/>
              <a:gd name="connsiteY1" fmla="*/ 825500 h 4114800"/>
              <a:gd name="connsiteX2" fmla="*/ 94733 w 933241"/>
              <a:gd name="connsiteY2" fmla="*/ 2120900 h 4114800"/>
              <a:gd name="connsiteX3" fmla="*/ 337019 w 933241"/>
              <a:gd name="connsiteY3" fmla="*/ 2679700 h 4114800"/>
              <a:gd name="connsiteX4" fmla="*/ 323333 w 933241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107537 w 869845"/>
              <a:gd name="connsiteY0" fmla="*/ 0 h 4114800"/>
              <a:gd name="connsiteX1" fmla="*/ 869537 w 869845"/>
              <a:gd name="connsiteY1" fmla="*/ 825500 h 4114800"/>
              <a:gd name="connsiteX2" fmla="*/ 31337 w 869845"/>
              <a:gd name="connsiteY2" fmla="*/ 2120900 h 4114800"/>
              <a:gd name="connsiteX3" fmla="*/ 273623 w 869845"/>
              <a:gd name="connsiteY3" fmla="*/ 2679700 h 4114800"/>
              <a:gd name="connsiteX4" fmla="*/ 259937 w 869845"/>
              <a:gd name="connsiteY4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77057"/>
              <a:gd name="connsiteY0" fmla="*/ 0 h 4114800"/>
              <a:gd name="connsiteX1" fmla="*/ 762000 w 2677057"/>
              <a:gd name="connsiteY1" fmla="*/ 825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77057" h="4114800">
                <a:moveTo>
                  <a:pt x="0" y="0"/>
                </a:moveTo>
                <a:cubicBezTo>
                  <a:pt x="392641" y="254000"/>
                  <a:pt x="489996" y="848179"/>
                  <a:pt x="936172" y="1333500"/>
                </a:cubicBezTo>
                <a:cubicBezTo>
                  <a:pt x="1382348" y="1818822"/>
                  <a:pt x="2517400" y="2044397"/>
                  <a:pt x="2677057" y="2911929"/>
                </a:cubicBezTo>
                <a:cubicBezTo>
                  <a:pt x="2318433" y="3486755"/>
                  <a:pt x="770328" y="3803953"/>
                  <a:pt x="152400" y="411480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6AB140A2-0C59-448B-B085-9BB7DBE3721F}"/>
              </a:ext>
            </a:extLst>
          </p:cNvPr>
          <p:cNvSpPr>
            <a:spLocks/>
          </p:cNvSpPr>
          <p:nvPr/>
        </p:nvSpPr>
        <p:spPr bwMode="auto">
          <a:xfrm flipH="1">
            <a:off x="6083122" y="3603316"/>
            <a:ext cx="617864" cy="25655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1549"/>
              <a:gd name="connsiteY0" fmla="*/ 0 h 10000"/>
              <a:gd name="connsiteX1" fmla="*/ 1549 w 1549"/>
              <a:gd name="connsiteY1" fmla="*/ 10000 h 10000"/>
              <a:gd name="connsiteX0" fmla="*/ 0 w 773786"/>
              <a:gd name="connsiteY0" fmla="*/ 0 h 6091"/>
              <a:gd name="connsiteX1" fmla="*/ 773786 w 773786"/>
              <a:gd name="connsiteY1" fmla="*/ 6091 h 6091"/>
              <a:gd name="connsiteX0" fmla="*/ 0 w 10000"/>
              <a:gd name="connsiteY0" fmla="*/ 0 h 10000"/>
              <a:gd name="connsiteX1" fmla="*/ 10000 w 10000"/>
              <a:gd name="connsiteY1" fmla="*/ 10000 h 10000"/>
              <a:gd name="connsiteX0" fmla="*/ 0 w 11275"/>
              <a:gd name="connsiteY0" fmla="*/ 0 h 8523"/>
              <a:gd name="connsiteX1" fmla="*/ 11275 w 11275"/>
              <a:gd name="connsiteY1" fmla="*/ 8523 h 8523"/>
              <a:gd name="connsiteX0" fmla="*/ 0 w 10000"/>
              <a:gd name="connsiteY0" fmla="*/ 0 h 10000"/>
              <a:gd name="connsiteX1" fmla="*/ 10000 w 10000"/>
              <a:gd name="connsiteY1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000" h="10000">
                <a:moveTo>
                  <a:pt x="0" y="0"/>
                </a:moveTo>
                <a:cubicBezTo>
                  <a:pt x="3176" y="2955"/>
                  <a:pt x="6875" y="6921"/>
                  <a:pt x="10000" y="10000"/>
                </a:cubicBez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2A43ED9-DD8D-4742-8110-3863D24657C3}"/>
              </a:ext>
            </a:extLst>
          </p:cNvPr>
          <p:cNvSpPr/>
          <p:nvPr/>
        </p:nvSpPr>
        <p:spPr bwMode="auto">
          <a:xfrm>
            <a:off x="6085347" y="3542821"/>
            <a:ext cx="620253" cy="391434"/>
          </a:xfrm>
          <a:prstGeom prst="rect">
            <a:avLst/>
          </a:prstGeom>
          <a:noFill/>
          <a:ln w="25400" cap="flat" cmpd="sng" algn="ctr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E5B27871-15DC-4B2A-AD5D-2A08CF6B3BBE}"/>
              </a:ext>
            </a:extLst>
          </p:cNvPr>
          <p:cNvSpPr/>
          <p:nvPr/>
        </p:nvSpPr>
        <p:spPr bwMode="auto">
          <a:xfrm>
            <a:off x="5638800" y="-90715"/>
            <a:ext cx="2677057" cy="2911929"/>
          </a:xfrm>
          <a:custGeom>
            <a:avLst/>
            <a:gdLst>
              <a:gd name="connsiteX0" fmla="*/ 148476 w 911462"/>
              <a:gd name="connsiteY0" fmla="*/ 0 h 2870200"/>
              <a:gd name="connsiteX1" fmla="*/ 910476 w 911462"/>
              <a:gd name="connsiteY1" fmla="*/ 825500 h 2870200"/>
              <a:gd name="connsiteX2" fmla="*/ 8776 w 911462"/>
              <a:gd name="connsiteY2" fmla="*/ 1905000 h 2870200"/>
              <a:gd name="connsiteX3" fmla="*/ 529476 w 911462"/>
              <a:gd name="connsiteY3" fmla="*/ 2870200 h 2870200"/>
              <a:gd name="connsiteX0" fmla="*/ 140695 w 3226795"/>
              <a:gd name="connsiteY0" fmla="*/ 0 h 4025900"/>
              <a:gd name="connsiteX1" fmla="*/ 902695 w 3226795"/>
              <a:gd name="connsiteY1" fmla="*/ 825500 h 4025900"/>
              <a:gd name="connsiteX2" fmla="*/ 995 w 3226795"/>
              <a:gd name="connsiteY2" fmla="*/ 1905000 h 4025900"/>
              <a:gd name="connsiteX3" fmla="*/ 3226795 w 3226795"/>
              <a:gd name="connsiteY3" fmla="*/ 4025900 h 4025900"/>
              <a:gd name="connsiteX0" fmla="*/ 140742 w 3226842"/>
              <a:gd name="connsiteY0" fmla="*/ 0 h 4025900"/>
              <a:gd name="connsiteX1" fmla="*/ 902742 w 3226842"/>
              <a:gd name="connsiteY1" fmla="*/ 825500 h 4025900"/>
              <a:gd name="connsiteX2" fmla="*/ 1042 w 3226842"/>
              <a:gd name="connsiteY2" fmla="*/ 1905000 h 4025900"/>
              <a:gd name="connsiteX3" fmla="*/ 3226842 w 3226842"/>
              <a:gd name="connsiteY3" fmla="*/ 4025900 h 4025900"/>
              <a:gd name="connsiteX0" fmla="*/ 144046 w 3230146"/>
              <a:gd name="connsiteY0" fmla="*/ 0 h 4025900"/>
              <a:gd name="connsiteX1" fmla="*/ 906046 w 3230146"/>
              <a:gd name="connsiteY1" fmla="*/ 825500 h 4025900"/>
              <a:gd name="connsiteX2" fmla="*/ 4346 w 3230146"/>
              <a:gd name="connsiteY2" fmla="*/ 1905000 h 4025900"/>
              <a:gd name="connsiteX3" fmla="*/ 614932 w 3230146"/>
              <a:gd name="connsiteY3" fmla="*/ 2959100 h 4025900"/>
              <a:gd name="connsiteX4" fmla="*/ 3230146 w 3230146"/>
              <a:gd name="connsiteY4" fmla="*/ 4025900 h 40259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255546"/>
              <a:gd name="connsiteY0" fmla="*/ 0 h 3949700"/>
              <a:gd name="connsiteX1" fmla="*/ 906046 w 3255546"/>
              <a:gd name="connsiteY1" fmla="*/ 825500 h 3949700"/>
              <a:gd name="connsiteX2" fmla="*/ 4346 w 3255546"/>
              <a:gd name="connsiteY2" fmla="*/ 1905000 h 3949700"/>
              <a:gd name="connsiteX3" fmla="*/ 614932 w 3255546"/>
              <a:gd name="connsiteY3" fmla="*/ 2959100 h 3949700"/>
              <a:gd name="connsiteX4" fmla="*/ 3255546 w 3255546"/>
              <a:gd name="connsiteY4" fmla="*/ 3949700 h 39497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3319046"/>
              <a:gd name="connsiteY0" fmla="*/ 0 h 3873500"/>
              <a:gd name="connsiteX1" fmla="*/ 906046 w 3319046"/>
              <a:gd name="connsiteY1" fmla="*/ 825500 h 3873500"/>
              <a:gd name="connsiteX2" fmla="*/ 4346 w 3319046"/>
              <a:gd name="connsiteY2" fmla="*/ 1905000 h 3873500"/>
              <a:gd name="connsiteX3" fmla="*/ 614932 w 3319046"/>
              <a:gd name="connsiteY3" fmla="*/ 2959100 h 3873500"/>
              <a:gd name="connsiteX4" fmla="*/ 3319046 w 3319046"/>
              <a:gd name="connsiteY4" fmla="*/ 3873500 h 3873500"/>
              <a:gd name="connsiteX0" fmla="*/ 144046 w 907032"/>
              <a:gd name="connsiteY0" fmla="*/ 0 h 4114800"/>
              <a:gd name="connsiteX1" fmla="*/ 906046 w 907032"/>
              <a:gd name="connsiteY1" fmla="*/ 825500 h 4114800"/>
              <a:gd name="connsiteX2" fmla="*/ 4346 w 907032"/>
              <a:gd name="connsiteY2" fmla="*/ 1905000 h 4114800"/>
              <a:gd name="connsiteX3" fmla="*/ 614932 w 907032"/>
              <a:gd name="connsiteY3" fmla="*/ 2959100 h 4114800"/>
              <a:gd name="connsiteX4" fmla="*/ 296446 w 907032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304619 w 1067605"/>
              <a:gd name="connsiteY0" fmla="*/ 0 h 4114800"/>
              <a:gd name="connsiteX1" fmla="*/ 1066619 w 1067605"/>
              <a:gd name="connsiteY1" fmla="*/ 825500 h 4114800"/>
              <a:gd name="connsiteX2" fmla="*/ 164919 w 1067605"/>
              <a:gd name="connsiteY2" fmla="*/ 1905000 h 4114800"/>
              <a:gd name="connsiteX3" fmla="*/ 242105 w 1067605"/>
              <a:gd name="connsiteY3" fmla="*/ 2654300 h 4114800"/>
              <a:gd name="connsiteX4" fmla="*/ 457019 w 1067605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159785 w 922771"/>
              <a:gd name="connsiteY0" fmla="*/ 0 h 4114800"/>
              <a:gd name="connsiteX1" fmla="*/ 921785 w 922771"/>
              <a:gd name="connsiteY1" fmla="*/ 825500 h 4114800"/>
              <a:gd name="connsiteX2" fmla="*/ 20085 w 922771"/>
              <a:gd name="connsiteY2" fmla="*/ 1905000 h 4114800"/>
              <a:gd name="connsiteX3" fmla="*/ 325871 w 922771"/>
              <a:gd name="connsiteY3" fmla="*/ 2679700 h 4114800"/>
              <a:gd name="connsiteX4" fmla="*/ 312185 w 922771"/>
              <a:gd name="connsiteY4" fmla="*/ 4114800 h 4114800"/>
              <a:gd name="connsiteX0" fmla="*/ 225884 w 988870"/>
              <a:gd name="connsiteY0" fmla="*/ 0 h 4114800"/>
              <a:gd name="connsiteX1" fmla="*/ 987884 w 988870"/>
              <a:gd name="connsiteY1" fmla="*/ 825500 h 4114800"/>
              <a:gd name="connsiteX2" fmla="*/ 86184 w 988870"/>
              <a:gd name="connsiteY2" fmla="*/ 1905000 h 4114800"/>
              <a:gd name="connsiteX3" fmla="*/ 391970 w 988870"/>
              <a:gd name="connsiteY3" fmla="*/ 2679700 h 4114800"/>
              <a:gd name="connsiteX4" fmla="*/ 378284 w 988870"/>
              <a:gd name="connsiteY4" fmla="*/ 4114800 h 4114800"/>
              <a:gd name="connsiteX0" fmla="*/ 204800 w 967786"/>
              <a:gd name="connsiteY0" fmla="*/ 0 h 4114800"/>
              <a:gd name="connsiteX1" fmla="*/ 966800 w 967786"/>
              <a:gd name="connsiteY1" fmla="*/ 825500 h 4114800"/>
              <a:gd name="connsiteX2" fmla="*/ 65100 w 967786"/>
              <a:gd name="connsiteY2" fmla="*/ 1905000 h 4114800"/>
              <a:gd name="connsiteX3" fmla="*/ 370886 w 967786"/>
              <a:gd name="connsiteY3" fmla="*/ 2679700 h 4114800"/>
              <a:gd name="connsiteX4" fmla="*/ 357200 w 967786"/>
              <a:gd name="connsiteY4" fmla="*/ 4114800 h 4114800"/>
              <a:gd name="connsiteX0" fmla="*/ 170933 w 933241"/>
              <a:gd name="connsiteY0" fmla="*/ 0 h 4114800"/>
              <a:gd name="connsiteX1" fmla="*/ 932933 w 933241"/>
              <a:gd name="connsiteY1" fmla="*/ 825500 h 4114800"/>
              <a:gd name="connsiteX2" fmla="*/ 94733 w 933241"/>
              <a:gd name="connsiteY2" fmla="*/ 2120900 h 4114800"/>
              <a:gd name="connsiteX3" fmla="*/ 337019 w 933241"/>
              <a:gd name="connsiteY3" fmla="*/ 2679700 h 4114800"/>
              <a:gd name="connsiteX4" fmla="*/ 323333 w 933241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294187 w 1056495"/>
              <a:gd name="connsiteY0" fmla="*/ 0 h 4114800"/>
              <a:gd name="connsiteX1" fmla="*/ 1056187 w 1056495"/>
              <a:gd name="connsiteY1" fmla="*/ 825500 h 4114800"/>
              <a:gd name="connsiteX2" fmla="*/ 217987 w 1056495"/>
              <a:gd name="connsiteY2" fmla="*/ 2120900 h 4114800"/>
              <a:gd name="connsiteX3" fmla="*/ 460273 w 1056495"/>
              <a:gd name="connsiteY3" fmla="*/ 2679700 h 4114800"/>
              <a:gd name="connsiteX4" fmla="*/ 446587 w 1056495"/>
              <a:gd name="connsiteY4" fmla="*/ 4114800 h 4114800"/>
              <a:gd name="connsiteX0" fmla="*/ 107537 w 869845"/>
              <a:gd name="connsiteY0" fmla="*/ 0 h 4114800"/>
              <a:gd name="connsiteX1" fmla="*/ 869537 w 869845"/>
              <a:gd name="connsiteY1" fmla="*/ 825500 h 4114800"/>
              <a:gd name="connsiteX2" fmla="*/ 31337 w 869845"/>
              <a:gd name="connsiteY2" fmla="*/ 2120900 h 4114800"/>
              <a:gd name="connsiteX3" fmla="*/ 273623 w 869845"/>
              <a:gd name="connsiteY3" fmla="*/ 2679700 h 4114800"/>
              <a:gd name="connsiteX4" fmla="*/ 259937 w 869845"/>
              <a:gd name="connsiteY4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763061"/>
              <a:gd name="connsiteY0" fmla="*/ 0 h 4114800"/>
              <a:gd name="connsiteX1" fmla="*/ 762000 w 763061"/>
              <a:gd name="connsiteY1" fmla="*/ 825500 h 4114800"/>
              <a:gd name="connsiteX2" fmla="*/ 166086 w 763061"/>
              <a:gd name="connsiteY2" fmla="*/ 2679700 h 4114800"/>
              <a:gd name="connsiteX3" fmla="*/ 152400 w 763061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81768"/>
              <a:gd name="connsiteY0" fmla="*/ 0 h 4114800"/>
              <a:gd name="connsiteX1" fmla="*/ 762000 w 2681768"/>
              <a:gd name="connsiteY1" fmla="*/ 825500 h 4114800"/>
              <a:gd name="connsiteX2" fmla="*/ 2677057 w 2681768"/>
              <a:gd name="connsiteY2" fmla="*/ 2911929 h 4114800"/>
              <a:gd name="connsiteX3" fmla="*/ 152400 w 2681768"/>
              <a:gd name="connsiteY3" fmla="*/ 4114800 h 4114800"/>
              <a:gd name="connsiteX0" fmla="*/ 0 w 2677057"/>
              <a:gd name="connsiteY0" fmla="*/ 0 h 4114800"/>
              <a:gd name="connsiteX1" fmla="*/ 762000 w 2677057"/>
              <a:gd name="connsiteY1" fmla="*/ 825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4114800"/>
              <a:gd name="connsiteX1" fmla="*/ 936172 w 2677057"/>
              <a:gd name="connsiteY1" fmla="*/ 1333500 h 4114800"/>
              <a:gd name="connsiteX2" fmla="*/ 2677057 w 2677057"/>
              <a:gd name="connsiteY2" fmla="*/ 2911929 h 4114800"/>
              <a:gd name="connsiteX3" fmla="*/ 152400 w 2677057"/>
              <a:gd name="connsiteY3" fmla="*/ 4114800 h 4114800"/>
              <a:gd name="connsiteX0" fmla="*/ 0 w 2677057"/>
              <a:gd name="connsiteY0" fmla="*/ 0 h 2911929"/>
              <a:gd name="connsiteX1" fmla="*/ 936172 w 2677057"/>
              <a:gd name="connsiteY1" fmla="*/ 1333500 h 2911929"/>
              <a:gd name="connsiteX2" fmla="*/ 2677057 w 2677057"/>
              <a:gd name="connsiteY2" fmla="*/ 2911929 h 291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77057" h="2911929">
                <a:moveTo>
                  <a:pt x="0" y="0"/>
                </a:moveTo>
                <a:cubicBezTo>
                  <a:pt x="392641" y="254000"/>
                  <a:pt x="489996" y="848179"/>
                  <a:pt x="936172" y="1333500"/>
                </a:cubicBezTo>
                <a:cubicBezTo>
                  <a:pt x="1382348" y="1818822"/>
                  <a:pt x="2517400" y="2044397"/>
                  <a:pt x="2677057" y="2911929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arrow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650228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19" grpId="0" animBg="1"/>
      <p:bldP spid="21" grpId="0" animBg="1"/>
      <p:bldP spid="24" grpId="0" animBg="1"/>
      <p:bldP spid="24" grpId="1" animBg="1"/>
      <p:bldP spid="26" grpId="0" animBg="1"/>
      <p:bldP spid="28" grpId="0" animBg="1"/>
      <p:bldP spid="22" grpId="0" animBg="1"/>
    </p:bldLst>
  </p:timing>
</p:sld>
</file>

<file path=ppt/slides/slide3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D48DF5E0-859A-4698-9F34-11B0FC69D0A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2315" y="1218564"/>
            <a:ext cx="9282092" cy="3193165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B2CB813-07EB-4B79-8BCE-AD572BF52CC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10695" b="34087"/>
          <a:stretch/>
        </p:blipFill>
        <p:spPr>
          <a:xfrm>
            <a:off x="78634" y="1195499"/>
            <a:ext cx="9324823" cy="3244805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CA16A5E5-BDA9-43AE-B7D4-1AB768F5A2A8}"/>
              </a:ext>
            </a:extLst>
          </p:cNvPr>
          <p:cNvGrpSpPr/>
          <p:nvPr/>
        </p:nvGrpSpPr>
        <p:grpSpPr>
          <a:xfrm flipH="1">
            <a:off x="6515758" y="3758086"/>
            <a:ext cx="740904" cy="750888"/>
            <a:chOff x="7543800" y="677863"/>
            <a:chExt cx="740904" cy="750888"/>
          </a:xfrm>
        </p:grpSpPr>
        <p:sp>
          <p:nvSpPr>
            <p:cNvPr id="11" name="AutoShape 3">
              <a:extLst>
                <a:ext uri="{FF2B5EF4-FFF2-40B4-BE49-F238E27FC236}">
                  <a16:creationId xmlns:a16="http://schemas.microsoft.com/office/drawing/2014/main" id="{F73A1486-CFDA-4D6C-8880-CB3058C8CD3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Freeform 5">
              <a:extLst>
                <a:ext uri="{FF2B5EF4-FFF2-40B4-BE49-F238E27FC236}">
                  <a16:creationId xmlns:a16="http://schemas.microsoft.com/office/drawing/2014/main" id="{2F2CEEDA-989E-463A-A574-4EF581BE9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Freeform 6">
              <a:extLst>
                <a:ext uri="{FF2B5EF4-FFF2-40B4-BE49-F238E27FC236}">
                  <a16:creationId xmlns:a16="http://schemas.microsoft.com/office/drawing/2014/main" id="{2A9D7620-9665-4D12-A62B-6F9DFF58A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4" name="Freeform 7">
              <a:extLst>
                <a:ext uri="{FF2B5EF4-FFF2-40B4-BE49-F238E27FC236}">
                  <a16:creationId xmlns:a16="http://schemas.microsoft.com/office/drawing/2014/main" id="{4F657B88-EB3A-4473-BEBB-11A032097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82443" y="3859866"/>
            <a:ext cx="525533" cy="994940"/>
          </a:xfrm>
          <a:prstGeom prst="rect">
            <a:avLst/>
          </a:prstGeom>
        </p:spPr>
      </p:pic>
      <p:sp>
        <p:nvSpPr>
          <p:cNvPr id="29" name="AutoShape 58">
            <a:extLst>
              <a:ext uri="{FF2B5EF4-FFF2-40B4-BE49-F238E27FC236}">
                <a16:creationId xmlns:a16="http://schemas.microsoft.com/office/drawing/2014/main" id="{870F4E58-1107-4BE7-8E3F-DDE42635A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2143" y="4909200"/>
            <a:ext cx="4800600" cy="994940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We also store the bird’s answer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with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-1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,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0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,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0000CC"/>
                </a:solidFill>
                <a:effectLst/>
                <a:uLnTx/>
                <a:uFillTx/>
              </a:rPr>
              <a:t>1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grpSp>
        <p:nvGrpSpPr>
          <p:cNvPr id="16" name="Group 15">
            <a:extLst>
              <a:ext uri="{FF2B5EF4-FFF2-40B4-BE49-F238E27FC236}">
                <a16:creationId xmlns:a16="http://schemas.microsoft.com/office/drawing/2014/main" id="{C46DAAAD-0048-4E0B-B999-595707B1C594}"/>
              </a:ext>
            </a:extLst>
          </p:cNvPr>
          <p:cNvGrpSpPr/>
          <p:nvPr/>
        </p:nvGrpSpPr>
        <p:grpSpPr>
          <a:xfrm>
            <a:off x="4682902" y="3295650"/>
            <a:ext cx="2018084" cy="564216"/>
            <a:chOff x="4682902" y="3295650"/>
            <a:chExt cx="2018084" cy="564216"/>
          </a:xfrm>
        </p:grpSpPr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6AB140A2-0C59-448B-B085-9BB7DBE372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083122" y="3603316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5E434AAC-551D-4C6C-B4D2-7B0197B79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2902" y="3581400"/>
              <a:ext cx="651098" cy="2655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387973F8-E4EA-4C74-8B9E-6F9DBFDB25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714999" y="3352800"/>
              <a:ext cx="7082" cy="4941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5140 w 15140"/>
                <a:gd name="connsiteY0" fmla="*/ 0 h 10000"/>
                <a:gd name="connsiteX1" fmla="*/ 15140 w 15140"/>
                <a:gd name="connsiteY1" fmla="*/ 10000 h 10000"/>
                <a:gd name="connsiteX0" fmla="*/ 500 w 10500"/>
                <a:gd name="connsiteY0" fmla="*/ 0 h 10000"/>
                <a:gd name="connsiteX1" fmla="*/ 10500 w 10500"/>
                <a:gd name="connsiteY1" fmla="*/ 10000 h 10000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8067" y="3397"/>
                    <a:pt x="1933" y="6667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4EB52741-25E2-4A50-AC04-C2F43CFACBB9}"/>
                </a:ext>
              </a:extLst>
            </p:cNvPr>
            <p:cNvSpPr/>
            <p:nvPr/>
          </p:nvSpPr>
          <p:spPr>
            <a:xfrm>
              <a:off x="4872760" y="3329531"/>
              <a:ext cx="441146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0000CC"/>
                  </a:solidFill>
                </a:rPr>
                <a:t>-1</a:t>
              </a:r>
              <a:endParaRPr lang="en-US" sz="2400" dirty="0">
                <a:solidFill>
                  <a:srgbClr val="0000CC"/>
                </a:solidFill>
              </a:endParaRPr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BEEE69F1-C457-47D3-AF42-B23308F049F0}"/>
                </a:ext>
              </a:extLst>
            </p:cNvPr>
            <p:cNvSpPr/>
            <p:nvPr/>
          </p:nvSpPr>
          <p:spPr>
            <a:xfrm>
              <a:off x="5693449" y="3295650"/>
              <a:ext cx="338555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400" dirty="0">
                  <a:solidFill>
                    <a:srgbClr val="0000CC"/>
                  </a:solidFill>
                </a:rPr>
                <a:t>0</a:t>
              </a:r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57E4B365-06D7-434F-83C7-D8AB70260C7E}"/>
                </a:ext>
              </a:extLst>
            </p:cNvPr>
            <p:cNvSpPr/>
            <p:nvPr/>
          </p:nvSpPr>
          <p:spPr>
            <a:xfrm>
              <a:off x="6223496" y="3348335"/>
              <a:ext cx="338554" cy="46166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400" dirty="0">
                  <a:solidFill>
                    <a:srgbClr val="0000CC"/>
                  </a:solidFill>
                </a:rPr>
                <a:t>1</a:t>
              </a:r>
              <a:endParaRPr lang="en-US" sz="2400" dirty="0">
                <a:solidFill>
                  <a:srgbClr val="0000CC"/>
                </a:solidFill>
              </a:endParaRPr>
            </a:p>
          </p:txBody>
        </p:sp>
      </p:grpSp>
      <p:pic>
        <p:nvPicPr>
          <p:cNvPr id="45" name="Picture 44">
            <a:extLst>
              <a:ext uri="{FF2B5EF4-FFF2-40B4-BE49-F238E27FC236}">
                <a16:creationId xmlns:a16="http://schemas.microsoft.com/office/drawing/2014/main" id="{8673BEA5-0368-49BE-82AB-E6737A1917B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092933" y="771265"/>
            <a:ext cx="3324225" cy="371735"/>
          </a:xfrm>
          <a:prstGeom prst="rect">
            <a:avLst/>
          </a:prstGeom>
        </p:spPr>
      </p:pic>
      <p:sp>
        <p:nvSpPr>
          <p:cNvPr id="17" name="Oval 16">
            <a:extLst>
              <a:ext uri="{FF2B5EF4-FFF2-40B4-BE49-F238E27FC236}">
                <a16:creationId xmlns:a16="http://schemas.microsoft.com/office/drawing/2014/main" id="{8BD1378B-8CDC-40AE-9C3F-142518783E5C}"/>
              </a:ext>
            </a:extLst>
          </p:cNvPr>
          <p:cNvSpPr/>
          <p:nvPr/>
        </p:nvSpPr>
        <p:spPr bwMode="auto">
          <a:xfrm rot="20085108">
            <a:off x="4837370" y="535181"/>
            <a:ext cx="918440" cy="1295400"/>
          </a:xfrm>
          <a:prstGeom prst="ellips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4" name="Oval 33">
            <a:extLst>
              <a:ext uri="{FF2B5EF4-FFF2-40B4-BE49-F238E27FC236}">
                <a16:creationId xmlns:a16="http://schemas.microsoft.com/office/drawing/2014/main" id="{1A3268D3-7059-4EE9-A40F-3D55C9424781}"/>
              </a:ext>
            </a:extLst>
          </p:cNvPr>
          <p:cNvSpPr/>
          <p:nvPr/>
        </p:nvSpPr>
        <p:spPr bwMode="auto">
          <a:xfrm rot="17577326">
            <a:off x="6046094" y="-45969"/>
            <a:ext cx="749854" cy="2309278"/>
          </a:xfrm>
          <a:prstGeom prst="ellips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70" name="Rectangle 69">
            <a:extLst>
              <a:ext uri="{FF2B5EF4-FFF2-40B4-BE49-F238E27FC236}">
                <a16:creationId xmlns:a16="http://schemas.microsoft.com/office/drawing/2014/main" id="{BE2EF18D-1233-41FB-8C2D-A51F2356F761}"/>
              </a:ext>
            </a:extLst>
          </p:cNvPr>
          <p:cNvSpPr/>
          <p:nvPr/>
        </p:nvSpPr>
        <p:spPr>
          <a:xfrm>
            <a:off x="7329689" y="1349600"/>
            <a:ext cx="274435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400" dirty="0">
                <a:solidFill>
                  <a:srgbClr val="0000CC"/>
                </a:solidFill>
              </a:rPr>
              <a:t>0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784F0E9E-6E0C-4914-9070-84F3840A6BC3}"/>
              </a:ext>
            </a:extLst>
          </p:cNvPr>
          <p:cNvSpPr/>
          <p:nvPr/>
        </p:nvSpPr>
        <p:spPr>
          <a:xfrm>
            <a:off x="5673175" y="1346916"/>
            <a:ext cx="33374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dirty="0">
                <a:solidFill>
                  <a:srgbClr val="0000CC"/>
                </a:solidFill>
              </a:rPr>
              <a:t>-1</a:t>
            </a:r>
            <a:endParaRPr lang="en-US" sz="1400" dirty="0">
              <a:solidFill>
                <a:srgbClr val="0000CC"/>
              </a:solidFill>
            </a:endParaRPr>
          </a:p>
        </p:txBody>
      </p:sp>
      <p:sp>
        <p:nvSpPr>
          <p:cNvPr id="86" name="Rectangle 85">
            <a:extLst>
              <a:ext uri="{FF2B5EF4-FFF2-40B4-BE49-F238E27FC236}">
                <a16:creationId xmlns:a16="http://schemas.microsoft.com/office/drawing/2014/main" id="{299485F8-2CB0-4DA2-963B-F9F949F0B901}"/>
              </a:ext>
            </a:extLst>
          </p:cNvPr>
          <p:cNvSpPr/>
          <p:nvPr/>
        </p:nvSpPr>
        <p:spPr>
          <a:xfrm>
            <a:off x="7505597" y="1335000"/>
            <a:ext cx="27443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dirty="0">
                <a:solidFill>
                  <a:srgbClr val="0000CC"/>
                </a:solidFill>
              </a:rPr>
              <a:t>1</a:t>
            </a:r>
            <a:endParaRPr lang="en-US" sz="1400" dirty="0">
              <a:solidFill>
                <a:srgbClr val="0000CC"/>
              </a:solidFill>
            </a:endParaRPr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45BB1CC9-C4F8-4129-8617-F11ADDDAFFDF}"/>
              </a:ext>
            </a:extLst>
          </p:cNvPr>
          <p:cNvSpPr/>
          <p:nvPr/>
        </p:nvSpPr>
        <p:spPr>
          <a:xfrm>
            <a:off x="4446217" y="1193442"/>
            <a:ext cx="42511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dirty="0" err="1">
                <a:solidFill>
                  <a:srgbClr val="92D050"/>
                </a:solidFill>
              </a:rPr>
              <a:t>ans</a:t>
            </a:r>
            <a:endParaRPr lang="en-US" sz="1400" dirty="0">
              <a:solidFill>
                <a:srgbClr val="92D050"/>
              </a:solidFill>
            </a:endParaRPr>
          </a:p>
        </p:txBody>
      </p:sp>
      <p:sp>
        <p:nvSpPr>
          <p:cNvPr id="88" name="Rectangle 87">
            <a:extLst>
              <a:ext uri="{FF2B5EF4-FFF2-40B4-BE49-F238E27FC236}">
                <a16:creationId xmlns:a16="http://schemas.microsoft.com/office/drawing/2014/main" id="{27B94858-60F4-464B-8ABC-901042D37417}"/>
              </a:ext>
            </a:extLst>
          </p:cNvPr>
          <p:cNvSpPr/>
          <p:nvPr/>
        </p:nvSpPr>
        <p:spPr>
          <a:xfrm>
            <a:off x="6191404" y="1181637"/>
            <a:ext cx="425117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dirty="0" err="1">
                <a:solidFill>
                  <a:srgbClr val="92D050"/>
                </a:solidFill>
              </a:rPr>
              <a:t>ans</a:t>
            </a:r>
            <a:endParaRPr lang="en-US" sz="1400" dirty="0">
              <a:solidFill>
                <a:srgbClr val="92D050"/>
              </a:solidFill>
            </a:endParaRP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B340DEDC-489B-4DF9-9AF6-C3E25D66849F}"/>
              </a:ext>
            </a:extLst>
          </p:cNvPr>
          <p:cNvGrpSpPr/>
          <p:nvPr/>
        </p:nvGrpSpPr>
        <p:grpSpPr>
          <a:xfrm>
            <a:off x="4164898" y="1318897"/>
            <a:ext cx="3759901" cy="2819349"/>
            <a:chOff x="4164898" y="1318897"/>
            <a:chExt cx="3759901" cy="2819349"/>
          </a:xfrm>
        </p:grpSpPr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DF88866-3119-4A5F-A03C-65BF531A699C}"/>
                </a:ext>
              </a:extLst>
            </p:cNvPr>
            <p:cNvSpPr/>
            <p:nvPr/>
          </p:nvSpPr>
          <p:spPr bwMode="auto">
            <a:xfrm>
              <a:off x="6028695" y="3821202"/>
              <a:ext cx="743165" cy="317044"/>
            </a:xfrm>
            <a:prstGeom prst="rect">
              <a:avLst/>
            </a:prstGeom>
            <a:noFill/>
            <a:ln w="5715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9D5C1943-A193-4024-9F1C-AB7439EFFDAE}"/>
                </a:ext>
              </a:extLst>
            </p:cNvPr>
            <p:cNvSpPr/>
            <p:nvPr/>
          </p:nvSpPr>
          <p:spPr bwMode="auto">
            <a:xfrm>
              <a:off x="4164898" y="1318897"/>
              <a:ext cx="3759901" cy="338986"/>
            </a:xfrm>
            <a:prstGeom prst="rect">
              <a:avLst/>
            </a:prstGeom>
            <a:noFill/>
            <a:ln w="5715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5" name="Straight Arrow Connector 34">
              <a:extLst>
                <a:ext uri="{FF2B5EF4-FFF2-40B4-BE49-F238E27FC236}">
                  <a16:creationId xmlns:a16="http://schemas.microsoft.com/office/drawing/2014/main" id="{6EAFA606-FA81-4940-8D61-56BFD93CA8F3}"/>
                </a:ext>
              </a:extLst>
            </p:cNvPr>
            <p:cNvCxnSpPr>
              <a:cxnSpLocks/>
              <a:stCxn id="31" idx="2"/>
              <a:endCxn id="30" idx="0"/>
            </p:cNvCxnSpPr>
            <p:nvPr/>
          </p:nvCxnSpPr>
          <p:spPr bwMode="auto">
            <a:xfrm>
              <a:off x="6044849" y="1657883"/>
              <a:ext cx="355429" cy="2163319"/>
            </a:xfrm>
            <a:prstGeom prst="straightConnector1">
              <a:avLst/>
            </a:prstGeom>
            <a:noFill/>
            <a:ln w="38100" cap="flat" cmpd="sng" algn="ctr">
              <a:solidFill>
                <a:srgbClr val="0000CC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5323561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77778E-7 0.07986 L -3.33333E-6 -3.7037E-7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91" y="-402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17" grpId="0" animBg="1"/>
      <p:bldP spid="17" grpId="1" animBg="1"/>
      <p:bldP spid="34" grpId="0" animBg="1"/>
      <p:bldP spid="34" grpId="1" animBg="1"/>
      <p:bldP spid="70" grpId="0"/>
      <p:bldP spid="70" grpId="1"/>
      <p:bldP spid="85" grpId="0"/>
      <p:bldP spid="85" grpId="1"/>
      <p:bldP spid="86" grpId="0"/>
      <p:bldP spid="87" grpId="0"/>
      <p:bldP spid="87" grpId="1"/>
      <p:bldP spid="88" grpId="0"/>
    </p:bldLst>
  </p:timing>
</p:sld>
</file>

<file path=ppt/slides/slide3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9D85691A-CB10-4A45-923E-25C61FA73F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98118F9B-A62E-42C0-A773-6595F91D6BCC}"/>
              </a:ext>
            </a:extLst>
          </p:cNvPr>
          <p:cNvGrpSpPr/>
          <p:nvPr/>
        </p:nvGrpSpPr>
        <p:grpSpPr>
          <a:xfrm>
            <a:off x="4556980" y="1466850"/>
            <a:ext cx="4510820" cy="4885530"/>
            <a:chOff x="4049820" y="1479030"/>
            <a:chExt cx="4510820" cy="4885530"/>
          </a:xfrm>
        </p:grpSpPr>
        <p:sp>
          <p:nvSpPr>
            <p:cNvPr id="26" name="Oval 25">
              <a:extLst>
                <a:ext uri="{FF2B5EF4-FFF2-40B4-BE49-F238E27FC236}">
                  <a16:creationId xmlns:a16="http://schemas.microsoft.com/office/drawing/2014/main" id="{D2E3D464-F5D6-4E07-B0EE-9DA7CBB33CE1}"/>
                </a:ext>
              </a:extLst>
            </p:cNvPr>
            <p:cNvSpPr/>
            <p:nvPr/>
          </p:nvSpPr>
          <p:spPr bwMode="auto">
            <a:xfrm>
              <a:off x="5105400" y="147903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FF653E21-021E-4469-BB21-EB9983B37ADC}"/>
                </a:ext>
              </a:extLst>
            </p:cNvPr>
            <p:cNvSpPr/>
            <p:nvPr/>
          </p:nvSpPr>
          <p:spPr bwMode="auto">
            <a:xfrm>
              <a:off x="8305800" y="194872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8" name="Oval 27">
              <a:extLst>
                <a:ext uri="{FF2B5EF4-FFF2-40B4-BE49-F238E27FC236}">
                  <a16:creationId xmlns:a16="http://schemas.microsoft.com/office/drawing/2014/main" id="{597F7780-51A3-4DE9-A2F2-04023ACDDB06}"/>
                </a:ext>
              </a:extLst>
            </p:cNvPr>
            <p:cNvSpPr/>
            <p:nvPr/>
          </p:nvSpPr>
          <p:spPr bwMode="auto">
            <a:xfrm>
              <a:off x="7237750" y="235845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538F0DE7-EB9E-4CC0-BA61-EF0D60D3AF83}"/>
                </a:ext>
              </a:extLst>
            </p:cNvPr>
            <p:cNvSpPr/>
            <p:nvPr/>
          </p:nvSpPr>
          <p:spPr bwMode="auto">
            <a:xfrm>
              <a:off x="6169700" y="276818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0" name="Oval 29">
              <a:extLst>
                <a:ext uri="{FF2B5EF4-FFF2-40B4-BE49-F238E27FC236}">
                  <a16:creationId xmlns:a16="http://schemas.microsoft.com/office/drawing/2014/main" id="{CBC78BEE-FFAC-484B-B19B-4932FF6B8397}"/>
                </a:ext>
              </a:extLst>
            </p:cNvPr>
            <p:cNvSpPr/>
            <p:nvPr/>
          </p:nvSpPr>
          <p:spPr bwMode="auto">
            <a:xfrm>
              <a:off x="5101650" y="317791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1" name="Oval 30">
              <a:extLst>
                <a:ext uri="{FF2B5EF4-FFF2-40B4-BE49-F238E27FC236}">
                  <a16:creationId xmlns:a16="http://schemas.microsoft.com/office/drawing/2014/main" id="{3173C215-E6E4-4F2E-AC00-8450CC27A900}"/>
                </a:ext>
              </a:extLst>
            </p:cNvPr>
            <p:cNvSpPr/>
            <p:nvPr/>
          </p:nvSpPr>
          <p:spPr bwMode="auto">
            <a:xfrm>
              <a:off x="6188440" y="358764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EA567485-B92D-4010-9ED4-A81EB32B55D1}"/>
                </a:ext>
              </a:extLst>
            </p:cNvPr>
            <p:cNvSpPr/>
            <p:nvPr/>
          </p:nvSpPr>
          <p:spPr bwMode="auto">
            <a:xfrm>
              <a:off x="7260240" y="401236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C3413BB8-A336-4B34-8463-AA5B20D54F94}"/>
                </a:ext>
              </a:extLst>
            </p:cNvPr>
            <p:cNvSpPr/>
            <p:nvPr/>
          </p:nvSpPr>
          <p:spPr bwMode="auto">
            <a:xfrm>
              <a:off x="8332040" y="443708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E407EFF3-3D97-4463-8B81-5F4E7C341F2B}"/>
                </a:ext>
              </a:extLst>
            </p:cNvPr>
            <p:cNvSpPr/>
            <p:nvPr/>
          </p:nvSpPr>
          <p:spPr bwMode="auto">
            <a:xfrm>
              <a:off x="7239000" y="486180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5" name="Oval 34">
              <a:extLst>
                <a:ext uri="{FF2B5EF4-FFF2-40B4-BE49-F238E27FC236}">
                  <a16:creationId xmlns:a16="http://schemas.microsoft.com/office/drawing/2014/main" id="{1521A56D-CB6B-4ABB-ABC1-912CE303BEF7}"/>
                </a:ext>
              </a:extLst>
            </p:cNvPr>
            <p:cNvSpPr/>
            <p:nvPr/>
          </p:nvSpPr>
          <p:spPr bwMode="auto">
            <a:xfrm>
              <a:off x="6160950" y="528652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988C515E-3B25-4673-B9D8-6612DB252A4B}"/>
                </a:ext>
              </a:extLst>
            </p:cNvPr>
            <p:cNvSpPr/>
            <p:nvPr/>
          </p:nvSpPr>
          <p:spPr bwMode="auto">
            <a:xfrm>
              <a:off x="5097890" y="571124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0356116E-3D7C-4727-9D18-D1508D7B11DF}"/>
                </a:ext>
              </a:extLst>
            </p:cNvPr>
            <p:cNvSpPr/>
            <p:nvPr/>
          </p:nvSpPr>
          <p:spPr bwMode="auto">
            <a:xfrm>
              <a:off x="4049820" y="613596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78E0D22E-A55C-4AFC-81FB-E16CFE04AFF3}"/>
              </a:ext>
            </a:extLst>
          </p:cNvPr>
          <p:cNvGrpSpPr/>
          <p:nvPr/>
        </p:nvGrpSpPr>
        <p:grpSpPr>
          <a:xfrm>
            <a:off x="4049820" y="1479030"/>
            <a:ext cx="4510820" cy="4885530"/>
            <a:chOff x="4049820" y="1479030"/>
            <a:chExt cx="4510820" cy="4885530"/>
          </a:xfrm>
        </p:grpSpPr>
        <p:sp>
          <p:nvSpPr>
            <p:cNvPr id="59" name="Oval 58">
              <a:extLst>
                <a:ext uri="{FF2B5EF4-FFF2-40B4-BE49-F238E27FC236}">
                  <a16:creationId xmlns:a16="http://schemas.microsoft.com/office/drawing/2014/main" id="{ABFDB86B-09F1-455A-A802-20626351367D}"/>
                </a:ext>
              </a:extLst>
            </p:cNvPr>
            <p:cNvSpPr/>
            <p:nvPr/>
          </p:nvSpPr>
          <p:spPr bwMode="auto">
            <a:xfrm>
              <a:off x="5105400" y="147903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0" name="Oval 59">
              <a:extLst>
                <a:ext uri="{FF2B5EF4-FFF2-40B4-BE49-F238E27FC236}">
                  <a16:creationId xmlns:a16="http://schemas.microsoft.com/office/drawing/2014/main" id="{9E3DCAEB-D0B9-4264-801F-6FBAF5B4234C}"/>
                </a:ext>
              </a:extLst>
            </p:cNvPr>
            <p:cNvSpPr/>
            <p:nvPr/>
          </p:nvSpPr>
          <p:spPr bwMode="auto">
            <a:xfrm>
              <a:off x="8305800" y="194872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261DE951-0AD4-4F3E-B1BC-CF1F6D1C6830}"/>
                </a:ext>
              </a:extLst>
            </p:cNvPr>
            <p:cNvSpPr/>
            <p:nvPr/>
          </p:nvSpPr>
          <p:spPr bwMode="auto">
            <a:xfrm>
              <a:off x="7237750" y="235845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2" name="Oval 61">
              <a:extLst>
                <a:ext uri="{FF2B5EF4-FFF2-40B4-BE49-F238E27FC236}">
                  <a16:creationId xmlns:a16="http://schemas.microsoft.com/office/drawing/2014/main" id="{93E9B5C1-7C0E-4281-A8C8-4717AAF6C9C8}"/>
                </a:ext>
              </a:extLst>
            </p:cNvPr>
            <p:cNvSpPr/>
            <p:nvPr/>
          </p:nvSpPr>
          <p:spPr bwMode="auto">
            <a:xfrm>
              <a:off x="6169700" y="276818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B80E4E0A-DC0A-4E67-B864-EF2B4F108E86}"/>
                </a:ext>
              </a:extLst>
            </p:cNvPr>
            <p:cNvSpPr/>
            <p:nvPr/>
          </p:nvSpPr>
          <p:spPr bwMode="auto">
            <a:xfrm>
              <a:off x="5101650" y="317791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4" name="Oval 63">
              <a:extLst>
                <a:ext uri="{FF2B5EF4-FFF2-40B4-BE49-F238E27FC236}">
                  <a16:creationId xmlns:a16="http://schemas.microsoft.com/office/drawing/2014/main" id="{9B3BA5C1-2E7D-4ADB-8705-FBDE185F7BCD}"/>
                </a:ext>
              </a:extLst>
            </p:cNvPr>
            <p:cNvSpPr/>
            <p:nvPr/>
          </p:nvSpPr>
          <p:spPr bwMode="auto">
            <a:xfrm>
              <a:off x="6188440" y="358764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5" name="Oval 64">
              <a:extLst>
                <a:ext uri="{FF2B5EF4-FFF2-40B4-BE49-F238E27FC236}">
                  <a16:creationId xmlns:a16="http://schemas.microsoft.com/office/drawing/2014/main" id="{4495871D-004D-4C10-9655-68CD21E1AE4B}"/>
                </a:ext>
              </a:extLst>
            </p:cNvPr>
            <p:cNvSpPr/>
            <p:nvPr/>
          </p:nvSpPr>
          <p:spPr bwMode="auto">
            <a:xfrm>
              <a:off x="7260240" y="401236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6" name="Oval 65">
              <a:extLst>
                <a:ext uri="{FF2B5EF4-FFF2-40B4-BE49-F238E27FC236}">
                  <a16:creationId xmlns:a16="http://schemas.microsoft.com/office/drawing/2014/main" id="{220E2963-B49C-4ECA-803D-AA82D7118646}"/>
                </a:ext>
              </a:extLst>
            </p:cNvPr>
            <p:cNvSpPr/>
            <p:nvPr/>
          </p:nvSpPr>
          <p:spPr bwMode="auto">
            <a:xfrm>
              <a:off x="8332040" y="443708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C4DFF4FE-EE65-4298-B0A8-B4421344DB4A}"/>
                </a:ext>
              </a:extLst>
            </p:cNvPr>
            <p:cNvSpPr/>
            <p:nvPr/>
          </p:nvSpPr>
          <p:spPr bwMode="auto">
            <a:xfrm>
              <a:off x="7239000" y="486180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8" name="Oval 67">
              <a:extLst>
                <a:ext uri="{FF2B5EF4-FFF2-40B4-BE49-F238E27FC236}">
                  <a16:creationId xmlns:a16="http://schemas.microsoft.com/office/drawing/2014/main" id="{BD28E7E1-E9AF-4DD4-A9EB-E69E88B3CF44}"/>
                </a:ext>
              </a:extLst>
            </p:cNvPr>
            <p:cNvSpPr/>
            <p:nvPr/>
          </p:nvSpPr>
          <p:spPr bwMode="auto">
            <a:xfrm>
              <a:off x="6160950" y="528652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9" name="Oval 68">
              <a:extLst>
                <a:ext uri="{FF2B5EF4-FFF2-40B4-BE49-F238E27FC236}">
                  <a16:creationId xmlns:a16="http://schemas.microsoft.com/office/drawing/2014/main" id="{36FFE949-5D3F-4610-A3A1-4BF73189ECD3}"/>
                </a:ext>
              </a:extLst>
            </p:cNvPr>
            <p:cNvSpPr/>
            <p:nvPr/>
          </p:nvSpPr>
          <p:spPr bwMode="auto">
            <a:xfrm>
              <a:off x="5097890" y="571124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0" name="Oval 69">
              <a:extLst>
                <a:ext uri="{FF2B5EF4-FFF2-40B4-BE49-F238E27FC236}">
                  <a16:creationId xmlns:a16="http://schemas.microsoft.com/office/drawing/2014/main" id="{87AF4F9A-536C-4688-B633-377E521417EB}"/>
                </a:ext>
              </a:extLst>
            </p:cNvPr>
            <p:cNvSpPr/>
            <p:nvPr/>
          </p:nvSpPr>
          <p:spPr bwMode="auto">
            <a:xfrm>
              <a:off x="4049820" y="6135960"/>
              <a:ext cx="228600" cy="228600"/>
            </a:xfrm>
            <a:prstGeom prst="ellips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6F8AF131-B79A-42C0-BA5C-CA77DC7A5DB3}"/>
              </a:ext>
            </a:extLst>
          </p:cNvPr>
          <p:cNvGrpSpPr/>
          <p:nvPr/>
        </p:nvGrpSpPr>
        <p:grpSpPr>
          <a:xfrm>
            <a:off x="4528172" y="1951934"/>
            <a:ext cx="4174726" cy="4638252"/>
            <a:chOff x="4528172" y="1951934"/>
            <a:chExt cx="4174726" cy="4638252"/>
          </a:xfrm>
        </p:grpSpPr>
        <p:sp>
          <p:nvSpPr>
            <p:cNvPr id="84" name="Freeform 22">
              <a:extLst>
                <a:ext uri="{FF2B5EF4-FFF2-40B4-BE49-F238E27FC236}">
                  <a16:creationId xmlns:a16="http://schemas.microsoft.com/office/drawing/2014/main" id="{3D98156F-1F17-4337-9E5D-101EC4936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9067" y="4274547"/>
              <a:ext cx="651098" cy="2655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5" name="Freeform 22">
              <a:extLst>
                <a:ext uri="{FF2B5EF4-FFF2-40B4-BE49-F238E27FC236}">
                  <a16:creationId xmlns:a16="http://schemas.microsoft.com/office/drawing/2014/main" id="{A945F48A-8BDA-49E2-8EC3-616FB87BFFF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8172" y="594360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22">
              <a:extLst>
                <a:ext uri="{FF2B5EF4-FFF2-40B4-BE49-F238E27FC236}">
                  <a16:creationId xmlns:a16="http://schemas.microsoft.com/office/drawing/2014/main" id="{FFE7C8A8-979C-409C-A5B0-97F73788D24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592436" y="550926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22">
              <a:extLst>
                <a:ext uri="{FF2B5EF4-FFF2-40B4-BE49-F238E27FC236}">
                  <a16:creationId xmlns:a16="http://schemas.microsoft.com/office/drawing/2014/main" id="{7461EC70-8A23-4F73-8BC3-33734DE1E8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656700" y="509016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9B578BFA-1A4E-438C-BA7D-EB46E65F7D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20964" y="467106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356C67A5-79C2-45C2-A05A-D90A18706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400" y="6324600"/>
              <a:ext cx="651098" cy="2655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22">
              <a:extLst>
                <a:ext uri="{FF2B5EF4-FFF2-40B4-BE49-F238E27FC236}">
                  <a16:creationId xmlns:a16="http://schemas.microsoft.com/office/drawing/2014/main" id="{EB04FE8F-B303-4233-9CFB-048099AB1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815983" y="3459753"/>
              <a:ext cx="651098" cy="2655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C733E19E-DAA2-41D8-A579-41AA15EAE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3510" y="1951934"/>
              <a:ext cx="729388" cy="11816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B7BB74BA-B458-48FC-9B16-928CF3E288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562600" y="304545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3" name="Freeform 22">
              <a:extLst>
                <a:ext uri="{FF2B5EF4-FFF2-40B4-BE49-F238E27FC236}">
                  <a16:creationId xmlns:a16="http://schemas.microsoft.com/office/drawing/2014/main" id="{EE4E9F6B-568F-4C24-B46A-20760AA9D5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626864" y="262635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4" name="Freeform 22">
              <a:extLst>
                <a:ext uri="{FF2B5EF4-FFF2-40B4-BE49-F238E27FC236}">
                  <a16:creationId xmlns:a16="http://schemas.microsoft.com/office/drawing/2014/main" id="{0D6871D6-6BDB-446D-86CE-85B52B3F75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691128" y="2207250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5" name="Freeform 22">
              <a:extLst>
                <a:ext uri="{FF2B5EF4-FFF2-40B4-BE49-F238E27FC236}">
                  <a16:creationId xmlns:a16="http://schemas.microsoft.com/office/drawing/2014/main" id="{C0251758-5820-4392-9FF1-7DEECEE41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139" y="3849214"/>
              <a:ext cx="651098" cy="265586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74" h="13528">
                  <a:moveTo>
                    <a:pt x="0" y="0"/>
                  </a:moveTo>
                  <a:lnTo>
                    <a:pt x="8174" y="13528"/>
                  </a:lnTo>
                </a:path>
              </a:pathLst>
            </a:custGeom>
            <a:noFill/>
            <a:ln w="25400" cap="flat" cmpd="sng">
              <a:solidFill>
                <a:srgbClr val="FF0000"/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B07B4717-BE81-4935-B5C2-7F7E220CDC22}"/>
              </a:ext>
            </a:extLst>
          </p:cNvPr>
          <p:cNvSpPr/>
          <p:nvPr/>
        </p:nvSpPr>
        <p:spPr bwMode="auto">
          <a:xfrm>
            <a:off x="4419600" y="1612900"/>
            <a:ext cx="4267200" cy="50800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67200" h="5080000">
                <a:moveTo>
                  <a:pt x="1079500" y="5080000"/>
                </a:moveTo>
                <a:cubicBezTo>
                  <a:pt x="421216" y="4799541"/>
                  <a:pt x="563033" y="4861983"/>
                  <a:pt x="0" y="4648200"/>
                </a:cubicBezTo>
                <a:cubicBezTo>
                  <a:pt x="541867" y="4370917"/>
                  <a:pt x="3636433" y="3219450"/>
                  <a:pt x="4178300" y="2959100"/>
                </a:cubicBezTo>
                <a:cubicBezTo>
                  <a:pt x="3640667" y="2711450"/>
                  <a:pt x="1813983" y="2004483"/>
                  <a:pt x="1041400" y="1714500"/>
                </a:cubicBezTo>
                <a:cubicBezTo>
                  <a:pt x="1589617" y="1449917"/>
                  <a:pt x="3797300" y="654050"/>
                  <a:pt x="4267200" y="457200"/>
                </a:cubicBezTo>
                <a:lnTo>
                  <a:pt x="1117600" y="0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" name="AutoShape 58">
            <a:extLst>
              <a:ext uri="{FF2B5EF4-FFF2-40B4-BE49-F238E27FC236}">
                <a16:creationId xmlns:a16="http://schemas.microsoft.com/office/drawing/2014/main" id="{CDEA920D-B10D-440C-A43A-A3E09E1058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48" y="1282768"/>
            <a:ext cx="5263292" cy="1701832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noProof="0" dirty="0">
                <a:solidFill>
                  <a:srgbClr val="FFFFFF"/>
                </a:solidFill>
              </a:rPr>
              <a:t>Find max </a:t>
            </a:r>
            <a:r>
              <a:rPr lang="en-US" altLang="en-US" sz="2400" noProof="0" dirty="0"/>
              <a:t>weighted </a:t>
            </a:r>
            <a:r>
              <a:rPr lang="en-US" altLang="en-US" sz="2400" noProof="0" dirty="0" err="1">
                <a:solidFill>
                  <a:srgbClr val="FF0000"/>
                </a:solidFill>
              </a:rPr>
              <a:t>st</a:t>
            </a:r>
            <a:r>
              <a:rPr lang="en-US" altLang="en-US" sz="2400" noProof="0" dirty="0">
                <a:solidFill>
                  <a:srgbClr val="FF0000"/>
                </a:solidFill>
              </a:rPr>
              <a:t>-path</a:t>
            </a:r>
            <a:r>
              <a:rPr lang="en-US" altLang="en-US" sz="2400" dirty="0">
                <a:solidFill>
                  <a:srgbClr val="FFFFFF"/>
                </a:solidFill>
              </a:rPr>
              <a:t>.</a:t>
            </a:r>
          </a:p>
          <a:p>
            <a:pPr lvl="0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We follow the bird’s answer </a:t>
            </a:r>
            <a:r>
              <a:rPr lang="en-US" altLang="en-US" sz="2400" dirty="0">
                <a:solidFill>
                  <a:srgbClr val="0000CC"/>
                </a:solidFill>
              </a:rPr>
              <a:t>-1</a:t>
            </a:r>
            <a:r>
              <a:rPr lang="en-US" altLang="en-US" sz="2400" dirty="0"/>
              <a:t>,</a:t>
            </a:r>
            <a:r>
              <a:rPr lang="en-US" altLang="en-US" sz="2400" dirty="0">
                <a:solidFill>
                  <a:srgbClr val="0000CC"/>
                </a:solidFill>
              </a:rPr>
              <a:t>0</a:t>
            </a:r>
            <a:r>
              <a:rPr lang="en-US" altLang="en-US" sz="2400" dirty="0"/>
              <a:t>,</a:t>
            </a:r>
            <a:r>
              <a:rPr lang="en-US" altLang="en-US" sz="2400" dirty="0">
                <a:solidFill>
                  <a:srgbClr val="0000CC"/>
                </a:solidFill>
              </a:rPr>
              <a:t>1</a:t>
            </a:r>
            <a:endParaRPr lang="en-US" altLang="en-US" sz="2400" dirty="0"/>
          </a:p>
          <a:p>
            <a:pPr lvl="0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   backwards to s.</a:t>
            </a:r>
          </a:p>
          <a:p>
            <a:pPr lvl="0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We mark the nodes on the path with </a:t>
            </a:r>
            <a:r>
              <a:rPr lang="en-US" altLang="en-US" sz="2400" dirty="0">
                <a:solidFill>
                  <a:srgbClr val="FF0000"/>
                </a:solidFill>
              </a:rPr>
              <a:t>-1</a:t>
            </a:r>
            <a:r>
              <a:rPr lang="en-US" altLang="en-US" sz="2400" dirty="0"/>
              <a:t>.</a:t>
            </a:r>
          </a:p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8" name="Arrow: Right 47">
            <a:extLst>
              <a:ext uri="{FF2B5EF4-FFF2-40B4-BE49-F238E27FC236}">
                <a16:creationId xmlns:a16="http://schemas.microsoft.com/office/drawing/2014/main" id="{5A074FB8-2E17-4701-B821-AD1DE9B3506E}"/>
              </a:ext>
            </a:extLst>
          </p:cNvPr>
          <p:cNvSpPr/>
          <p:nvPr/>
        </p:nvSpPr>
        <p:spPr bwMode="auto">
          <a:xfrm rot="16200000">
            <a:off x="-649985" y="4391022"/>
            <a:ext cx="3193163" cy="826392"/>
          </a:xfrm>
          <a:prstGeom prst="rightArrow">
            <a:avLst/>
          </a:prstGeom>
          <a:solidFill>
            <a:schemeClr val="tx1"/>
          </a:solidFill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rPr>
              <a:t>Direction of computation</a:t>
            </a:r>
          </a:p>
        </p:txBody>
      </p:sp>
    </p:spTree>
    <p:extLst>
      <p:ext uri="{BB962C8B-B14F-4D97-AF65-F5344CB8AC3E}">
        <p14:creationId xmlns:p14="http://schemas.microsoft.com/office/powerpoint/2010/main" val="2312182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 animBg="1"/>
      <p:bldP spid="96" grpId="1" animBg="1"/>
      <p:bldP spid="9" grpId="0" animBg="1"/>
      <p:bldP spid="48" grpId="0" animBg="1"/>
    </p:bldLst>
  </p:timing>
</p:sld>
</file>

<file path=ppt/slides/slide3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BB0DD0D-6F65-419F-9526-E91BCC5EE5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458" y="1213329"/>
            <a:ext cx="8904141" cy="399813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2" name="Arrow: Right 61">
            <a:extLst>
              <a:ext uri="{FF2B5EF4-FFF2-40B4-BE49-F238E27FC236}">
                <a16:creationId xmlns:a16="http://schemas.microsoft.com/office/drawing/2014/main" id="{70B31466-337F-483A-B9E1-8D7DE46A0C5A}"/>
              </a:ext>
            </a:extLst>
          </p:cNvPr>
          <p:cNvSpPr/>
          <p:nvPr/>
        </p:nvSpPr>
        <p:spPr bwMode="auto">
          <a:xfrm rot="16200000">
            <a:off x="-649985" y="4391022"/>
            <a:ext cx="3193163" cy="826392"/>
          </a:xfrm>
          <a:prstGeom prst="rightArrow">
            <a:avLst/>
          </a:prstGeom>
          <a:solidFill>
            <a:schemeClr val="tx1"/>
          </a:solidFill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rPr>
              <a:t>Direction of computation</a:t>
            </a:r>
          </a:p>
        </p:txBody>
      </p:sp>
      <p:pic>
        <p:nvPicPr>
          <p:cNvPr id="70" name="Picture 4" descr="j0128148">
            <a:extLst>
              <a:ext uri="{FF2B5EF4-FFF2-40B4-BE49-F238E27FC236}">
                <a16:creationId xmlns:a16="http://schemas.microsoft.com/office/drawing/2014/main" id="{73ABD231-D3F1-46B7-BA77-162394706D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9337" y="5288224"/>
            <a:ext cx="758383" cy="15927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5" name="Group 46">
            <a:extLst>
              <a:ext uri="{FF2B5EF4-FFF2-40B4-BE49-F238E27FC236}">
                <a16:creationId xmlns:a16="http://schemas.microsoft.com/office/drawing/2014/main" id="{5FC2B2B8-40FB-47B9-8FCA-B97285097AA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022912" y="5509525"/>
            <a:ext cx="874714" cy="874714"/>
            <a:chOff x="4320" y="2016"/>
            <a:chExt cx="912" cy="912"/>
          </a:xfrm>
        </p:grpSpPr>
        <p:grpSp>
          <p:nvGrpSpPr>
            <p:cNvPr id="86" name="Group 47">
              <a:extLst>
                <a:ext uri="{FF2B5EF4-FFF2-40B4-BE49-F238E27FC236}">
                  <a16:creationId xmlns:a16="http://schemas.microsoft.com/office/drawing/2014/main" id="{51FAFA4D-3D53-4234-975D-105E5F0228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93" name="Group 48">
                <a:extLst>
                  <a:ext uri="{FF2B5EF4-FFF2-40B4-BE49-F238E27FC236}">
                    <a16:creationId xmlns:a16="http://schemas.microsoft.com/office/drawing/2014/main" id="{70356A86-2EE1-44C9-B3BE-119CDE227C1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95" name="Freeform 49" descr="Green marble">
                  <a:extLst>
                    <a:ext uri="{FF2B5EF4-FFF2-40B4-BE49-F238E27FC236}">
                      <a16:creationId xmlns:a16="http://schemas.microsoft.com/office/drawing/2014/main" id="{2D161136-BC14-46B3-86A7-33BCFEF0C1B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4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6" name="Freeform 50" descr="Green marble">
                  <a:extLst>
                    <a:ext uri="{FF2B5EF4-FFF2-40B4-BE49-F238E27FC236}">
                      <a16:creationId xmlns:a16="http://schemas.microsoft.com/office/drawing/2014/main" id="{22751B5A-E846-454D-90E2-7EC5F21E824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4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97" name="Group 96">
                  <a:extLst>
                    <a:ext uri="{FF2B5EF4-FFF2-40B4-BE49-F238E27FC236}">
                      <a16:creationId xmlns:a16="http://schemas.microsoft.com/office/drawing/2014/main" id="{0241FF4A-1DFA-44F1-9008-672853758A1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98" name="Freeform 52">
                    <a:extLst>
                      <a:ext uri="{FF2B5EF4-FFF2-40B4-BE49-F238E27FC236}">
                        <a16:creationId xmlns:a16="http://schemas.microsoft.com/office/drawing/2014/main" id="{C6995D07-5099-43AE-9BB6-58075F18AAE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9" name="Freeform 53">
                    <a:extLst>
                      <a:ext uri="{FF2B5EF4-FFF2-40B4-BE49-F238E27FC236}">
                        <a16:creationId xmlns:a16="http://schemas.microsoft.com/office/drawing/2014/main" id="{B149D960-62BF-4E4C-9375-38A580244F3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0" name="Freeform 54">
                    <a:extLst>
                      <a:ext uri="{FF2B5EF4-FFF2-40B4-BE49-F238E27FC236}">
                        <a16:creationId xmlns:a16="http://schemas.microsoft.com/office/drawing/2014/main" id="{93824122-EBC1-4EBD-9AB6-7AE11AA7AC7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58 w 782"/>
                      <a:gd name="T3" fmla="*/ 0 h 808"/>
                      <a:gd name="T4" fmla="*/ 386 w 782"/>
                      <a:gd name="T5" fmla="*/ 0 h 808"/>
                      <a:gd name="T6" fmla="*/ 814 w 782"/>
                      <a:gd name="T7" fmla="*/ 1 h 808"/>
                      <a:gd name="T8" fmla="*/ 1320 w 782"/>
                      <a:gd name="T9" fmla="*/ 1 h 808"/>
                      <a:gd name="T10" fmla="*/ 1508 w 782"/>
                      <a:gd name="T11" fmla="*/ 1 h 808"/>
                      <a:gd name="T12" fmla="*/ 1595 w 782"/>
                      <a:gd name="T13" fmla="*/ 1 h 808"/>
                      <a:gd name="T14" fmla="*/ 1608 w 782"/>
                      <a:gd name="T15" fmla="*/ 1 h 808"/>
                      <a:gd name="T16" fmla="*/ 1552 w 782"/>
                      <a:gd name="T17" fmla="*/ 1 h 808"/>
                      <a:gd name="T18" fmla="*/ 1397 w 782"/>
                      <a:gd name="T19" fmla="*/ 1 h 808"/>
                      <a:gd name="T20" fmla="*/ 1195 w 782"/>
                      <a:gd name="T21" fmla="*/ 1 h 808"/>
                      <a:gd name="T22" fmla="*/ 1048 w 782"/>
                      <a:gd name="T23" fmla="*/ 1 h 808"/>
                      <a:gd name="T24" fmla="*/ 980 w 782"/>
                      <a:gd name="T25" fmla="*/ 1 h 808"/>
                      <a:gd name="T26" fmla="*/ 938 w 782"/>
                      <a:gd name="T27" fmla="*/ 1 h 808"/>
                      <a:gd name="T28" fmla="*/ 951 w 782"/>
                      <a:gd name="T29" fmla="*/ 1 h 808"/>
                      <a:gd name="T30" fmla="*/ 962 w 782"/>
                      <a:gd name="T31" fmla="*/ 1 h 808"/>
                      <a:gd name="T32" fmla="*/ 1143 w 782"/>
                      <a:gd name="T33" fmla="*/ 1 h 808"/>
                      <a:gd name="T34" fmla="*/ 1430 w 782"/>
                      <a:gd name="T35" fmla="*/ 1 h 808"/>
                      <a:gd name="T36" fmla="*/ 1608 w 782"/>
                      <a:gd name="T37" fmla="*/ 1 h 808"/>
                      <a:gd name="T38" fmla="*/ 1799 w 782"/>
                      <a:gd name="T39" fmla="*/ 1 h 808"/>
                      <a:gd name="T40" fmla="*/ 1860 w 782"/>
                      <a:gd name="T41" fmla="*/ 1 h 808"/>
                      <a:gd name="T42" fmla="*/ 1799 w 782"/>
                      <a:gd name="T43" fmla="*/ 1 h 808"/>
                      <a:gd name="T44" fmla="*/ 1724 w 782"/>
                      <a:gd name="T45" fmla="*/ 1 h 808"/>
                      <a:gd name="T46" fmla="*/ 1595 w 782"/>
                      <a:gd name="T47" fmla="*/ 1 h 808"/>
                      <a:gd name="T48" fmla="*/ 1423 w 782"/>
                      <a:gd name="T49" fmla="*/ 1 h 808"/>
                      <a:gd name="T50" fmla="*/ 1236 w 782"/>
                      <a:gd name="T51" fmla="*/ 1 h 808"/>
                      <a:gd name="T52" fmla="*/ 938 w 782"/>
                      <a:gd name="T53" fmla="*/ 1 h 808"/>
                      <a:gd name="T54" fmla="*/ 844 w 782"/>
                      <a:gd name="T55" fmla="*/ 1 h 808"/>
                      <a:gd name="T56" fmla="*/ 793 w 782"/>
                      <a:gd name="T57" fmla="*/ 1 h 808"/>
                      <a:gd name="T58" fmla="*/ 793 w 782"/>
                      <a:gd name="T59" fmla="*/ 1 h 808"/>
                      <a:gd name="T60" fmla="*/ 793 w 782"/>
                      <a:gd name="T61" fmla="*/ 1 h 808"/>
                      <a:gd name="T62" fmla="*/ 922 w 782"/>
                      <a:gd name="T63" fmla="*/ 1 h 808"/>
                      <a:gd name="T64" fmla="*/ 1114 w 782"/>
                      <a:gd name="T65" fmla="*/ 1 h 808"/>
                      <a:gd name="T66" fmla="*/ 1283 w 782"/>
                      <a:gd name="T67" fmla="*/ 1 h 808"/>
                      <a:gd name="T68" fmla="*/ 1389 w 782"/>
                      <a:gd name="T69" fmla="*/ 1 h 808"/>
                      <a:gd name="T70" fmla="*/ 1443 w 782"/>
                      <a:gd name="T71" fmla="*/ 1 h 808"/>
                      <a:gd name="T72" fmla="*/ 1423 w 782"/>
                      <a:gd name="T73" fmla="*/ 1 h 808"/>
                      <a:gd name="T74" fmla="*/ 1344 w 782"/>
                      <a:gd name="T75" fmla="*/ 1 h 808"/>
                      <a:gd name="T76" fmla="*/ 1236 w 782"/>
                      <a:gd name="T77" fmla="*/ 1 h 808"/>
                      <a:gd name="T78" fmla="*/ 1114 w 782"/>
                      <a:gd name="T79" fmla="*/ 1 h 808"/>
                      <a:gd name="T80" fmla="*/ 850 w 782"/>
                      <a:gd name="T81" fmla="*/ 1 h 808"/>
                      <a:gd name="T82" fmla="*/ 460 w 782"/>
                      <a:gd name="T83" fmla="*/ 1 h 808"/>
                      <a:gd name="T84" fmla="*/ 166 w 782"/>
                      <a:gd name="T85" fmla="*/ 1 h 808"/>
                      <a:gd name="T86" fmla="*/ 46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1" name="Freeform 55">
                    <a:extLst>
                      <a:ext uri="{FF2B5EF4-FFF2-40B4-BE49-F238E27FC236}">
                        <a16:creationId xmlns:a16="http://schemas.microsoft.com/office/drawing/2014/main" id="{44DBFE6E-9A16-4B7A-B45B-2425D83D405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28948 w 992"/>
                      <a:gd name="T1" fmla="*/ 1 h 770"/>
                      <a:gd name="T2" fmla="*/ 29494 w 992"/>
                      <a:gd name="T3" fmla="*/ 1 h 770"/>
                      <a:gd name="T4" fmla="*/ 31520 w 992"/>
                      <a:gd name="T5" fmla="*/ 1 h 770"/>
                      <a:gd name="T6" fmla="*/ 34032 w 992"/>
                      <a:gd name="T7" fmla="*/ 1 h 770"/>
                      <a:gd name="T8" fmla="*/ 35520 w 992"/>
                      <a:gd name="T9" fmla="*/ 1 h 770"/>
                      <a:gd name="T10" fmla="*/ 34868 w 992"/>
                      <a:gd name="T11" fmla="*/ 1 h 770"/>
                      <a:gd name="T12" fmla="*/ 33482 w 992"/>
                      <a:gd name="T13" fmla="*/ 1 h 770"/>
                      <a:gd name="T14" fmla="*/ 30702 w 992"/>
                      <a:gd name="T15" fmla="*/ 1 h 770"/>
                      <a:gd name="T16" fmla="*/ 27272 w 992"/>
                      <a:gd name="T17" fmla="*/ 1 h 770"/>
                      <a:gd name="T18" fmla="*/ 24414 w 992"/>
                      <a:gd name="T19" fmla="*/ 1 h 770"/>
                      <a:gd name="T20" fmla="*/ 21207 w 992"/>
                      <a:gd name="T21" fmla="*/ 1 h 770"/>
                      <a:gd name="T22" fmla="*/ 18151 w 992"/>
                      <a:gd name="T23" fmla="*/ 1 h 770"/>
                      <a:gd name="T24" fmla="*/ 15831 w 992"/>
                      <a:gd name="T25" fmla="*/ 1 h 770"/>
                      <a:gd name="T26" fmla="*/ 14986 w 992"/>
                      <a:gd name="T27" fmla="*/ 1 h 770"/>
                      <a:gd name="T28" fmla="*/ 14046 w 992"/>
                      <a:gd name="T29" fmla="*/ 1 h 770"/>
                      <a:gd name="T30" fmla="*/ 12938 w 992"/>
                      <a:gd name="T31" fmla="*/ 1 h 770"/>
                      <a:gd name="T32" fmla="*/ 12113 w 992"/>
                      <a:gd name="T33" fmla="*/ 1 h 770"/>
                      <a:gd name="T34" fmla="*/ 12113 w 992"/>
                      <a:gd name="T35" fmla="*/ 1 h 770"/>
                      <a:gd name="T36" fmla="*/ 11543 w 992"/>
                      <a:gd name="T37" fmla="*/ 1 h 770"/>
                      <a:gd name="T38" fmla="*/ 9958 w 992"/>
                      <a:gd name="T39" fmla="*/ 1 h 770"/>
                      <a:gd name="T40" fmla="*/ 8003 w 992"/>
                      <a:gd name="T41" fmla="*/ 1 h 770"/>
                      <a:gd name="T42" fmla="*/ 6185 w 992"/>
                      <a:gd name="T43" fmla="*/ 1 h 770"/>
                      <a:gd name="T44" fmla="*/ 4103 w 992"/>
                      <a:gd name="T45" fmla="*/ 1 h 770"/>
                      <a:gd name="T46" fmla="*/ 949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1414 w 992"/>
                      <a:gd name="T53" fmla="*/ 1 h 770"/>
                      <a:gd name="T54" fmla="*/ 2930 w 992"/>
                      <a:gd name="T55" fmla="*/ 1 h 770"/>
                      <a:gd name="T56" fmla="*/ 4241 w 992"/>
                      <a:gd name="T57" fmla="*/ 1 h 770"/>
                      <a:gd name="T58" fmla="*/ 6764 w 992"/>
                      <a:gd name="T59" fmla="*/ 1 h 770"/>
                      <a:gd name="T60" fmla="*/ 9211 w 992"/>
                      <a:gd name="T61" fmla="*/ 1 h 770"/>
                      <a:gd name="T62" fmla="*/ 11543 w 992"/>
                      <a:gd name="T63" fmla="*/ 1 h 770"/>
                      <a:gd name="T64" fmla="*/ 14866 w 992"/>
                      <a:gd name="T65" fmla="*/ 0 h 770"/>
                      <a:gd name="T66" fmla="*/ 14986 w 992"/>
                      <a:gd name="T67" fmla="*/ 1 h 770"/>
                      <a:gd name="T68" fmla="*/ 14233 w 992"/>
                      <a:gd name="T69" fmla="*/ 1 h 770"/>
                      <a:gd name="T70" fmla="*/ 14046 w 992"/>
                      <a:gd name="T71" fmla="*/ 1 h 770"/>
                      <a:gd name="T72" fmla="*/ 14986 w 992"/>
                      <a:gd name="T73" fmla="*/ 1 h 770"/>
                      <a:gd name="T74" fmla="*/ 16554 w 992"/>
                      <a:gd name="T75" fmla="*/ 1 h 770"/>
                      <a:gd name="T76" fmla="*/ 17885 w 992"/>
                      <a:gd name="T77" fmla="*/ 1 h 770"/>
                      <a:gd name="T78" fmla="*/ 19989 w 992"/>
                      <a:gd name="T79" fmla="*/ 1 h 770"/>
                      <a:gd name="T80" fmla="*/ 22026 w 992"/>
                      <a:gd name="T81" fmla="*/ 1 h 770"/>
                      <a:gd name="T82" fmla="*/ 24108 w 992"/>
                      <a:gd name="T83" fmla="*/ 1 h 770"/>
                      <a:gd name="T84" fmla="*/ 26849 w 992"/>
                      <a:gd name="T85" fmla="*/ 1 h 770"/>
                      <a:gd name="T86" fmla="*/ 28658 w 992"/>
                      <a:gd name="T87" fmla="*/ 1 h 770"/>
                      <a:gd name="T88" fmla="*/ 28948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2" name="Freeform 56">
                    <a:extLst>
                      <a:ext uri="{FF2B5EF4-FFF2-40B4-BE49-F238E27FC236}">
                        <a16:creationId xmlns:a16="http://schemas.microsoft.com/office/drawing/2014/main" id="{7AD69218-7428-4E6D-B364-9F02381B9D9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3" name="Freeform 57">
                    <a:extLst>
                      <a:ext uri="{FF2B5EF4-FFF2-40B4-BE49-F238E27FC236}">
                        <a16:creationId xmlns:a16="http://schemas.microsoft.com/office/drawing/2014/main" id="{F3F3F2A9-75B6-4F71-A131-D0921CB45E4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94" name="Oval 58">
                <a:extLst>
                  <a:ext uri="{FF2B5EF4-FFF2-40B4-BE49-F238E27FC236}">
                    <a16:creationId xmlns:a16="http://schemas.microsoft.com/office/drawing/2014/main" id="{136F938B-C1C6-4CAF-9F68-B05CAC4CC7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87" name="Group 59">
              <a:extLst>
                <a:ext uri="{FF2B5EF4-FFF2-40B4-BE49-F238E27FC236}">
                  <a16:creationId xmlns:a16="http://schemas.microsoft.com/office/drawing/2014/main" id="{6682CD55-DDAB-4261-9A37-3ACE8610B4C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88" name="Group 60">
                <a:extLst>
                  <a:ext uri="{FF2B5EF4-FFF2-40B4-BE49-F238E27FC236}">
                    <a16:creationId xmlns:a16="http://schemas.microsoft.com/office/drawing/2014/main" id="{1FC2FC4B-C934-4DB3-8145-31C7643F5AE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91" name="AutoShape 61">
                  <a:extLst>
                    <a:ext uri="{FF2B5EF4-FFF2-40B4-BE49-F238E27FC236}">
                      <a16:creationId xmlns:a16="http://schemas.microsoft.com/office/drawing/2014/main" id="{AE99D664-CFA8-4E99-89B9-0219B3627C09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-8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Exit</a:t>
                  </a:r>
                  <a:endParaRPr kumimoji="0" lang="en-CA" altLang="en-US" sz="2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" name="Line 62">
                  <a:extLst>
                    <a:ext uri="{FF2B5EF4-FFF2-40B4-BE49-F238E27FC236}">
                      <a16:creationId xmlns:a16="http://schemas.microsoft.com/office/drawing/2014/main" id="{75883404-0F67-4235-B66F-F4FA98CD72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9" name="Line 63">
                <a:extLst>
                  <a:ext uri="{FF2B5EF4-FFF2-40B4-BE49-F238E27FC236}">
                    <a16:creationId xmlns:a16="http://schemas.microsoft.com/office/drawing/2014/main" id="{EE012302-6ACF-4042-81AC-901637C0134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0" name="Line 64">
                <a:extLst>
                  <a:ext uri="{FF2B5EF4-FFF2-40B4-BE49-F238E27FC236}">
                    <a16:creationId xmlns:a16="http://schemas.microsoft.com/office/drawing/2014/main" id="{D7712EF6-A6F8-4988-AF07-68F23AC0E9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04" name="AutoShape 58">
            <a:extLst>
              <a:ext uri="{FF2B5EF4-FFF2-40B4-BE49-F238E27FC236}">
                <a16:creationId xmlns:a16="http://schemas.microsoft.com/office/drawing/2014/main" id="{E3E7281E-3935-4BDA-92F1-AB6BDE8F606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3664" y="5261937"/>
            <a:ext cx="4676336" cy="1592734"/>
          </a:xfrm>
          <a:prstGeom prst="wedgeRoundRectCallout">
            <a:avLst>
              <a:gd name="adj1" fmla="val -42196"/>
              <a:gd name="adj2" fmla="val -58738"/>
              <a:gd name="adj3" fmla="val 16667"/>
            </a:avLst>
          </a:prstGeom>
          <a:noFill/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None/>
            </a:pPr>
            <a:r>
              <a:rPr lang="en-US" altLang="en-US" sz="2400" kern="0" dirty="0"/>
              <a:t>Loop Invariant:</a:t>
            </a:r>
            <a:br>
              <a:rPr lang="en-US" altLang="en-US" sz="1600" dirty="0"/>
            </a:br>
            <a:r>
              <a:rPr lang="en-US" altLang="en-US" sz="1600" dirty="0"/>
              <a:t>  </a:t>
            </a:r>
            <a:r>
              <a:rPr lang="en-CA" altLang="en-US" sz="2400" kern="0" dirty="0"/>
              <a:t>My friends have already provided </a:t>
            </a:r>
            <a:br>
              <a:rPr lang="en-CA" altLang="en-US" sz="2400" kern="0" dirty="0"/>
            </a:br>
            <a:r>
              <a:rPr lang="en-CA" altLang="en-US" sz="2400" kern="0" dirty="0"/>
              <a:t>    the path up to here.</a:t>
            </a:r>
          </a:p>
          <a:p>
            <a:pPr eaLnBrk="1" hangingPunct="1">
              <a:spcBef>
                <a:spcPts val="0"/>
              </a:spcBef>
              <a:buNone/>
            </a:pPr>
            <a:r>
              <a:rPr lang="en-US" altLang="en-US" sz="2400" kern="0" dirty="0"/>
              <a:t>Indicated by </a:t>
            </a:r>
            <a:r>
              <a:rPr lang="en-US" altLang="en-US" sz="2400" kern="0" dirty="0">
                <a:solidFill>
                  <a:srgbClr val="FF0000"/>
                </a:solidFill>
              </a:rPr>
              <a:t>-1</a:t>
            </a:r>
            <a:r>
              <a:rPr lang="en-US" altLang="en-US" sz="2400" kern="0" dirty="0"/>
              <a:t>.</a:t>
            </a:r>
          </a:p>
          <a:p>
            <a:pPr eaLnBrk="1" hangingPunct="1">
              <a:spcBef>
                <a:spcPts val="0"/>
              </a:spcBef>
              <a:buNone/>
            </a:pPr>
            <a:endParaRPr lang="en-US" altLang="en-US" sz="2400" kern="0" dirty="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ED993A5B-50E0-4C66-9972-DADADA38BE24}"/>
              </a:ext>
            </a:extLst>
          </p:cNvPr>
          <p:cNvGrpSpPr/>
          <p:nvPr/>
        </p:nvGrpSpPr>
        <p:grpSpPr>
          <a:xfrm>
            <a:off x="2728654" y="4541561"/>
            <a:ext cx="333746" cy="307777"/>
            <a:chOff x="3018344" y="4486274"/>
            <a:chExt cx="333746" cy="307777"/>
          </a:xfrm>
        </p:grpSpPr>
        <p:sp>
          <p:nvSpPr>
            <p:cNvPr id="106" name="Oval 105">
              <a:extLst>
                <a:ext uri="{FF2B5EF4-FFF2-40B4-BE49-F238E27FC236}">
                  <a16:creationId xmlns:a16="http://schemas.microsoft.com/office/drawing/2014/main" id="{6FBDF48D-9C5A-4DEB-BDD1-554B9E811703}"/>
                </a:ext>
              </a:extLst>
            </p:cNvPr>
            <p:cNvSpPr/>
            <p:nvPr/>
          </p:nvSpPr>
          <p:spPr bwMode="auto">
            <a:xfrm>
              <a:off x="3072677" y="4536748"/>
              <a:ext cx="228600" cy="228600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FA22D71C-C13A-4112-944E-A2031F316207}"/>
                </a:ext>
              </a:extLst>
            </p:cNvPr>
            <p:cNvSpPr/>
            <p:nvPr/>
          </p:nvSpPr>
          <p:spPr>
            <a:xfrm>
              <a:off x="3018344" y="4486274"/>
              <a:ext cx="33374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dirty="0">
                  <a:solidFill>
                    <a:srgbClr val="FF0000"/>
                  </a:solidFill>
                </a:rPr>
                <a:t>-1</a:t>
              </a:r>
              <a:endParaRPr lang="en-US" sz="1400" dirty="0">
                <a:solidFill>
                  <a:srgbClr val="FF0000"/>
                </a:solidFill>
              </a:endParaRPr>
            </a:p>
          </p:txBody>
        </p:sp>
      </p:grpSp>
      <p:sp>
        <p:nvSpPr>
          <p:cNvPr id="108" name="Freeform: Shape 107">
            <a:extLst>
              <a:ext uri="{FF2B5EF4-FFF2-40B4-BE49-F238E27FC236}">
                <a16:creationId xmlns:a16="http://schemas.microsoft.com/office/drawing/2014/main" id="{41D59D61-7404-4D56-A470-87B27184CF77}"/>
              </a:ext>
            </a:extLst>
          </p:cNvPr>
          <p:cNvSpPr/>
          <p:nvPr/>
        </p:nvSpPr>
        <p:spPr bwMode="auto">
          <a:xfrm>
            <a:off x="2500989" y="4759574"/>
            <a:ext cx="1079500" cy="6858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4622800 h 4622800"/>
              <a:gd name="connsiteX1" fmla="*/ 0 w 4267200"/>
              <a:gd name="connsiteY1" fmla="*/ 4191000 h 4622800"/>
              <a:gd name="connsiteX2" fmla="*/ 4178300 w 4267200"/>
              <a:gd name="connsiteY2" fmla="*/ 2501900 h 4622800"/>
              <a:gd name="connsiteX3" fmla="*/ 1041400 w 4267200"/>
              <a:gd name="connsiteY3" fmla="*/ 1257300 h 4622800"/>
              <a:gd name="connsiteX4" fmla="*/ 4267200 w 4267200"/>
              <a:gd name="connsiteY4" fmla="*/ 0 h 4622800"/>
              <a:gd name="connsiteX0" fmla="*/ 1079500 w 4178300"/>
              <a:gd name="connsiteY0" fmla="*/ 3365500 h 3365500"/>
              <a:gd name="connsiteX1" fmla="*/ 0 w 4178300"/>
              <a:gd name="connsiteY1" fmla="*/ 2933700 h 3365500"/>
              <a:gd name="connsiteX2" fmla="*/ 4178300 w 4178300"/>
              <a:gd name="connsiteY2" fmla="*/ 1244600 h 3365500"/>
              <a:gd name="connsiteX3" fmla="*/ 1041400 w 4178300"/>
              <a:gd name="connsiteY3" fmla="*/ 0 h 3365500"/>
              <a:gd name="connsiteX0" fmla="*/ 1079500 w 4178300"/>
              <a:gd name="connsiteY0" fmla="*/ 2120900 h 2120900"/>
              <a:gd name="connsiteX1" fmla="*/ 0 w 4178300"/>
              <a:gd name="connsiteY1" fmla="*/ 1689100 h 2120900"/>
              <a:gd name="connsiteX2" fmla="*/ 4178300 w 4178300"/>
              <a:gd name="connsiteY2" fmla="*/ 0 h 2120900"/>
              <a:gd name="connsiteX0" fmla="*/ 1079500 w 1079500"/>
              <a:gd name="connsiteY0" fmla="*/ 685800 h 685800"/>
              <a:gd name="connsiteX1" fmla="*/ 0 w 1079500"/>
              <a:gd name="connsiteY1" fmla="*/ 254000 h 685800"/>
              <a:gd name="connsiteX2" fmla="*/ 546100 w 1079500"/>
              <a:gd name="connsiteY2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79500" h="685800">
                <a:moveTo>
                  <a:pt x="1079500" y="685800"/>
                </a:moveTo>
                <a:cubicBezTo>
                  <a:pt x="421216" y="405341"/>
                  <a:pt x="563033" y="467783"/>
                  <a:pt x="0" y="254000"/>
                </a:cubicBezTo>
                <a:cubicBezTo>
                  <a:pt x="541867" y="-23283"/>
                  <a:pt x="4233" y="260350"/>
                  <a:pt x="5461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747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  <p:bldP spid="108" grpId="0" animBg="1"/>
    </p:bldLst>
  </p:timing>
</p:sld>
</file>

<file path=ppt/slides/slide3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3BB0DD0D-6F65-419F-9526-E91BCC5EE5B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7458" y="1213329"/>
            <a:ext cx="8904141" cy="399813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47272" y="3427698"/>
            <a:ext cx="525533" cy="994940"/>
          </a:xfrm>
          <a:prstGeom prst="rect">
            <a:avLst/>
          </a:prstGeom>
        </p:spPr>
      </p:pic>
      <p:sp>
        <p:nvSpPr>
          <p:cNvPr id="29" name="AutoShape 58">
            <a:extLst>
              <a:ext uri="{FF2B5EF4-FFF2-40B4-BE49-F238E27FC236}">
                <a16:creationId xmlns:a16="http://schemas.microsoft.com/office/drawing/2014/main" id="{870F4E58-1107-4BE7-8E3F-DDE42635AA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1699" y="5423496"/>
            <a:ext cx="4800600" cy="1282104"/>
          </a:xfrm>
          <a:prstGeom prst="wedgeRoundRectCallout">
            <a:avLst>
              <a:gd name="adj1" fmla="val -1321"/>
              <a:gd name="adj2" fmla="val -70343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My node is on the path (i.e. </a:t>
            </a:r>
            <a:r>
              <a:rPr lang="en-US" altLang="en-US" sz="2400" dirty="0">
                <a:solidFill>
                  <a:srgbClr val="FF0000"/>
                </a:solidFill>
              </a:rPr>
              <a:t>-1</a:t>
            </a:r>
            <a:r>
              <a:rPr lang="en-US" altLang="en-US" sz="2400" dirty="0"/>
              <a:t>)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lang="en-US" altLang="en-US" sz="2400" dirty="0"/>
              <a:t>iff one of my children is on the path</a:t>
            </a:r>
          </a:p>
          <a:p>
            <a:pPr lvl="0" algn="ctr" defTabSz="685800" eaLnBrk="1" fontAlgn="auto" hangingPunct="1">
              <a:spcBef>
                <a:spcPct val="0"/>
              </a:spcBef>
              <a:spcAft>
                <a:spcPts val="0"/>
              </a:spcAft>
              <a:buNone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effectLst/>
                <a:uLnTx/>
                <a:uFillTx/>
              </a:rPr>
              <a:t>and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effectLst/>
                <a:uLnTx/>
                <a:uFillTx/>
              </a:rPr>
              <a:t> his bird points to me.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effectLst/>
              <a:uLnTx/>
              <a:uFillTx/>
            </a:endParaRP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D0E52FA-4C20-4A49-8CB8-E27774CAAD3D}"/>
              </a:ext>
            </a:extLst>
          </p:cNvPr>
          <p:cNvGrpSpPr/>
          <p:nvPr/>
        </p:nvGrpSpPr>
        <p:grpSpPr>
          <a:xfrm>
            <a:off x="2946578" y="4380699"/>
            <a:ext cx="1134365" cy="1121488"/>
            <a:chOff x="2946578" y="4380699"/>
            <a:chExt cx="1134365" cy="1121488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CA16A5E5-BDA9-43AE-B7D4-1AB768F5A2A8}"/>
                </a:ext>
              </a:extLst>
            </p:cNvPr>
            <p:cNvGrpSpPr/>
            <p:nvPr/>
          </p:nvGrpSpPr>
          <p:grpSpPr>
            <a:xfrm>
              <a:off x="2946578" y="4751299"/>
              <a:ext cx="740904" cy="750888"/>
              <a:chOff x="7543800" y="677863"/>
              <a:chExt cx="740904" cy="750888"/>
            </a:xfrm>
          </p:grpSpPr>
          <p:sp>
            <p:nvSpPr>
              <p:cNvPr id="11" name="AutoShape 3">
                <a:extLst>
                  <a:ext uri="{FF2B5EF4-FFF2-40B4-BE49-F238E27FC236}">
                    <a16:creationId xmlns:a16="http://schemas.microsoft.com/office/drawing/2014/main" id="{F73A1486-CFDA-4D6C-8880-CB3058C8CD35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5">
                <a:extLst>
                  <a:ext uri="{FF2B5EF4-FFF2-40B4-BE49-F238E27FC236}">
                    <a16:creationId xmlns:a16="http://schemas.microsoft.com/office/drawing/2014/main" id="{2F2CEEDA-989E-463A-A574-4EF581BE9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6">
                <a:extLst>
                  <a:ext uri="{FF2B5EF4-FFF2-40B4-BE49-F238E27FC236}">
                    <a16:creationId xmlns:a16="http://schemas.microsoft.com/office/drawing/2014/main" id="{2A9D7620-9665-4D12-A62B-6F9DFF58A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4" name="Freeform 7">
                <a:extLst>
                  <a:ext uri="{FF2B5EF4-FFF2-40B4-BE49-F238E27FC236}">
                    <a16:creationId xmlns:a16="http://schemas.microsoft.com/office/drawing/2014/main" id="{4F657B88-EB3A-4473-BEBB-11A032097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6AB140A2-0C59-448B-B085-9BB7DBE372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63079" y="4380699"/>
              <a:ext cx="617864" cy="25655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1549"/>
                <a:gd name="connsiteY0" fmla="*/ 0 h 10000"/>
                <a:gd name="connsiteX1" fmla="*/ 1549 w 1549"/>
                <a:gd name="connsiteY1" fmla="*/ 10000 h 10000"/>
                <a:gd name="connsiteX0" fmla="*/ 0 w 773786"/>
                <a:gd name="connsiteY0" fmla="*/ 0 h 6091"/>
                <a:gd name="connsiteX1" fmla="*/ 773786 w 773786"/>
                <a:gd name="connsiteY1" fmla="*/ 6091 h 6091"/>
                <a:gd name="connsiteX0" fmla="*/ 0 w 10000"/>
                <a:gd name="connsiteY0" fmla="*/ 0 h 10000"/>
                <a:gd name="connsiteX1" fmla="*/ 10000 w 10000"/>
                <a:gd name="connsiteY1" fmla="*/ 10000 h 10000"/>
                <a:gd name="connsiteX0" fmla="*/ 0 w 11275"/>
                <a:gd name="connsiteY0" fmla="*/ 0 h 8523"/>
                <a:gd name="connsiteX1" fmla="*/ 11275 w 11275"/>
                <a:gd name="connsiteY1" fmla="*/ 8523 h 8523"/>
                <a:gd name="connsiteX0" fmla="*/ 0 w 10000"/>
                <a:gd name="connsiteY0" fmla="*/ 0 h 10000"/>
                <a:gd name="connsiteX1" fmla="*/ 10000 w 10000"/>
                <a:gd name="connsiteY1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0" h="10000">
                  <a:moveTo>
                    <a:pt x="0" y="0"/>
                  </a:moveTo>
                  <a:cubicBezTo>
                    <a:pt x="3176" y="2955"/>
                    <a:pt x="6875" y="6921"/>
                    <a:pt x="10000" y="10000"/>
                  </a:cubicBez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arrow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36" name="Group 35">
              <a:extLst>
                <a:ext uri="{FF2B5EF4-FFF2-40B4-BE49-F238E27FC236}">
                  <a16:creationId xmlns:a16="http://schemas.microsoft.com/office/drawing/2014/main" id="{8B1F8E80-173C-414E-BEA6-3150166FE093}"/>
                </a:ext>
              </a:extLst>
            </p:cNvPr>
            <p:cNvGrpSpPr/>
            <p:nvPr/>
          </p:nvGrpSpPr>
          <p:grpSpPr>
            <a:xfrm>
              <a:off x="3541006" y="4553211"/>
              <a:ext cx="274434" cy="307777"/>
              <a:chOff x="3832429" y="4497339"/>
              <a:chExt cx="274434" cy="307777"/>
            </a:xfrm>
          </p:grpSpPr>
          <p:sp>
            <p:nvSpPr>
              <p:cNvPr id="37" name="Oval 36">
                <a:extLst>
                  <a:ext uri="{FF2B5EF4-FFF2-40B4-BE49-F238E27FC236}">
                    <a16:creationId xmlns:a16="http://schemas.microsoft.com/office/drawing/2014/main" id="{2F428014-D816-48F4-82F3-FD1B99C46E58}"/>
                  </a:ext>
                </a:extLst>
              </p:cNvPr>
              <p:cNvSpPr/>
              <p:nvPr/>
            </p:nvSpPr>
            <p:spPr bwMode="auto">
              <a:xfrm>
                <a:off x="3852343" y="4543050"/>
                <a:ext cx="228600" cy="228600"/>
              </a:xfrm>
              <a:prstGeom prst="ellipse">
                <a:avLst/>
              </a:prstGeom>
              <a:solidFill>
                <a:srgbClr val="FFFFFF"/>
              </a:solidFill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32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endParaRPr>
              </a:p>
            </p:txBody>
          </p:sp>
          <p:sp>
            <p:nvSpPr>
              <p:cNvPr id="38" name="Rectangle 37">
                <a:extLst>
                  <a:ext uri="{FF2B5EF4-FFF2-40B4-BE49-F238E27FC236}">
                    <a16:creationId xmlns:a16="http://schemas.microsoft.com/office/drawing/2014/main" id="{611CB356-615E-4A7D-AA05-CE7254470F50}"/>
                  </a:ext>
                </a:extLst>
              </p:cNvPr>
              <p:cNvSpPr/>
              <p:nvPr/>
            </p:nvSpPr>
            <p:spPr>
              <a:xfrm>
                <a:off x="3832429" y="4497339"/>
                <a:ext cx="27443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dirty="0">
                    <a:solidFill>
                      <a:srgbClr val="0000CC"/>
                    </a:solidFill>
                  </a:rPr>
                  <a:t>1</a:t>
                </a:r>
                <a:endParaRPr lang="en-US" sz="1400" dirty="0">
                  <a:solidFill>
                    <a:srgbClr val="0000CC"/>
                  </a:solidFill>
                </a:endParaRPr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6FCD6C22-4D48-40D0-8639-FF0BB83C3E63}"/>
              </a:ext>
            </a:extLst>
          </p:cNvPr>
          <p:cNvGrpSpPr/>
          <p:nvPr/>
        </p:nvGrpSpPr>
        <p:grpSpPr>
          <a:xfrm>
            <a:off x="2728654" y="4541561"/>
            <a:ext cx="333746" cy="307777"/>
            <a:chOff x="3018344" y="4486274"/>
            <a:chExt cx="333746" cy="307777"/>
          </a:xfrm>
        </p:grpSpPr>
        <p:sp>
          <p:nvSpPr>
            <p:cNvPr id="45" name="Oval 44">
              <a:extLst>
                <a:ext uri="{FF2B5EF4-FFF2-40B4-BE49-F238E27FC236}">
                  <a16:creationId xmlns:a16="http://schemas.microsoft.com/office/drawing/2014/main" id="{62DBB559-C169-44BF-A0B1-674C674312E3}"/>
                </a:ext>
              </a:extLst>
            </p:cNvPr>
            <p:cNvSpPr/>
            <p:nvPr/>
          </p:nvSpPr>
          <p:spPr bwMode="auto">
            <a:xfrm>
              <a:off x="3072677" y="4536748"/>
              <a:ext cx="228600" cy="228600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EAC1185D-8F31-4162-AF34-577AA7FBFE01}"/>
                </a:ext>
              </a:extLst>
            </p:cNvPr>
            <p:cNvSpPr/>
            <p:nvPr/>
          </p:nvSpPr>
          <p:spPr>
            <a:xfrm>
              <a:off x="3018344" y="4486274"/>
              <a:ext cx="33374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dirty="0">
                  <a:solidFill>
                    <a:srgbClr val="FF0000"/>
                  </a:solidFill>
                </a:rPr>
                <a:t>-1</a:t>
              </a:r>
              <a:endParaRPr lang="en-US" sz="1400" dirty="0">
                <a:solidFill>
                  <a:srgbClr val="FF0000"/>
                </a:solidFill>
              </a:endParaRPr>
            </a:p>
          </p:txBody>
        </p:sp>
      </p:grpSp>
      <p:sp>
        <p:nvSpPr>
          <p:cNvPr id="59" name="Rectangle 58">
            <a:extLst>
              <a:ext uri="{FF2B5EF4-FFF2-40B4-BE49-F238E27FC236}">
                <a16:creationId xmlns:a16="http://schemas.microsoft.com/office/drawing/2014/main" id="{1A865C5D-B42C-4F38-822C-03CD9541B8DB}"/>
              </a:ext>
            </a:extLst>
          </p:cNvPr>
          <p:cNvSpPr/>
          <p:nvPr/>
        </p:nvSpPr>
        <p:spPr bwMode="auto">
          <a:xfrm>
            <a:off x="1130300" y="1342588"/>
            <a:ext cx="2146300" cy="307777"/>
          </a:xfrm>
          <a:prstGeom prst="rect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0" name="Rectangle 59">
            <a:extLst>
              <a:ext uri="{FF2B5EF4-FFF2-40B4-BE49-F238E27FC236}">
                <a16:creationId xmlns:a16="http://schemas.microsoft.com/office/drawing/2014/main" id="{E9FCA08B-9757-459A-A23C-CCA2A85DC737}"/>
              </a:ext>
            </a:extLst>
          </p:cNvPr>
          <p:cNvSpPr/>
          <p:nvPr/>
        </p:nvSpPr>
        <p:spPr bwMode="auto">
          <a:xfrm>
            <a:off x="3341174" y="1358721"/>
            <a:ext cx="2146300" cy="307777"/>
          </a:xfrm>
          <a:prstGeom prst="rect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1" name="Rectangle 60">
            <a:extLst>
              <a:ext uri="{FF2B5EF4-FFF2-40B4-BE49-F238E27FC236}">
                <a16:creationId xmlns:a16="http://schemas.microsoft.com/office/drawing/2014/main" id="{85764FA5-06CB-4C80-A634-0F429B6A3BB7}"/>
              </a:ext>
            </a:extLst>
          </p:cNvPr>
          <p:cNvSpPr/>
          <p:nvPr/>
        </p:nvSpPr>
        <p:spPr bwMode="auto">
          <a:xfrm>
            <a:off x="5562600" y="1349096"/>
            <a:ext cx="2362200" cy="307777"/>
          </a:xfrm>
          <a:prstGeom prst="rect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1812A902-A280-4CE9-8969-7F29F96FD027}"/>
              </a:ext>
            </a:extLst>
          </p:cNvPr>
          <p:cNvGrpSpPr/>
          <p:nvPr/>
        </p:nvGrpSpPr>
        <p:grpSpPr>
          <a:xfrm>
            <a:off x="8007432" y="1341425"/>
            <a:ext cx="333746" cy="307777"/>
            <a:chOff x="3018344" y="4486274"/>
            <a:chExt cx="333746" cy="307777"/>
          </a:xfrm>
        </p:grpSpPr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9BDE05C9-5318-4E29-8921-5ACCABD062D7}"/>
                </a:ext>
              </a:extLst>
            </p:cNvPr>
            <p:cNvSpPr/>
            <p:nvPr/>
          </p:nvSpPr>
          <p:spPr bwMode="auto">
            <a:xfrm>
              <a:off x="3072677" y="4536748"/>
              <a:ext cx="228600" cy="228600"/>
            </a:xfrm>
            <a:prstGeom prst="ellipse">
              <a:avLst/>
            </a:prstGeom>
            <a:solidFill>
              <a:srgbClr val="FFFFFF"/>
            </a:solidFill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2B8CD40C-C5E3-4C10-A5A5-D71B661C0AA4}"/>
                </a:ext>
              </a:extLst>
            </p:cNvPr>
            <p:cNvSpPr/>
            <p:nvPr/>
          </p:nvSpPr>
          <p:spPr>
            <a:xfrm>
              <a:off x="3018344" y="4486274"/>
              <a:ext cx="33374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dirty="0">
                  <a:solidFill>
                    <a:srgbClr val="FF0000"/>
                  </a:solidFill>
                </a:rPr>
                <a:t>-1</a:t>
              </a:r>
              <a:endParaRPr lang="en-US" sz="140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82" name="Group 81">
            <a:extLst>
              <a:ext uri="{FF2B5EF4-FFF2-40B4-BE49-F238E27FC236}">
                <a16:creationId xmlns:a16="http://schemas.microsoft.com/office/drawing/2014/main" id="{9E5E2A15-66F8-4E30-8B02-C91E80E63828}"/>
              </a:ext>
            </a:extLst>
          </p:cNvPr>
          <p:cNvGrpSpPr/>
          <p:nvPr/>
        </p:nvGrpSpPr>
        <p:grpSpPr>
          <a:xfrm>
            <a:off x="4362022" y="4293339"/>
            <a:ext cx="1070640" cy="1142237"/>
            <a:chOff x="4362022" y="4293339"/>
            <a:chExt cx="1070640" cy="1142237"/>
          </a:xfrm>
        </p:grpSpPr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28B30CD5-A6D8-49ED-B366-33D5C6514013}"/>
                </a:ext>
              </a:extLst>
            </p:cNvPr>
            <p:cNvGrpSpPr/>
            <p:nvPr/>
          </p:nvGrpSpPr>
          <p:grpSpPr>
            <a:xfrm>
              <a:off x="4362022" y="4293339"/>
              <a:ext cx="1070640" cy="567649"/>
              <a:chOff x="4362022" y="4293339"/>
              <a:chExt cx="1070640" cy="567649"/>
            </a:xfrm>
          </p:grpSpPr>
          <p:sp>
            <p:nvSpPr>
              <p:cNvPr id="27" name="Freeform 22">
                <a:extLst>
                  <a:ext uri="{FF2B5EF4-FFF2-40B4-BE49-F238E27FC236}">
                    <a16:creationId xmlns:a16="http://schemas.microsoft.com/office/drawing/2014/main" id="{387973F8-E4EA-4C74-8B9E-6F9DBFDB250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82302" y="4293339"/>
                <a:ext cx="7463" cy="332727"/>
              </a:xfrm>
              <a:custGeom>
                <a:avLst/>
                <a:gdLst>
                  <a:gd name="T0" fmla="*/ 2147483647 w 832"/>
                  <a:gd name="T1" fmla="*/ 0 h 1920"/>
                  <a:gd name="T2" fmla="*/ 2147483647 w 832"/>
                  <a:gd name="T3" fmla="*/ 2147483647 h 1920"/>
                  <a:gd name="T4" fmla="*/ 2147483647 w 832"/>
                  <a:gd name="T5" fmla="*/ 2147483647 h 1920"/>
                  <a:gd name="T6" fmla="*/ 2147483647 w 832"/>
                  <a:gd name="T7" fmla="*/ 2147483647 h 1920"/>
                  <a:gd name="T8" fmla="*/ 0 w 832"/>
                  <a:gd name="T9" fmla="*/ 2147483647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2"/>
                  <a:gd name="T16" fmla="*/ 0 h 1920"/>
                  <a:gd name="T17" fmla="*/ 832 w 832"/>
                  <a:gd name="T18" fmla="*/ 1920 h 1920"/>
                  <a:gd name="connsiteX0" fmla="*/ 8077 w 10000"/>
                  <a:gd name="connsiteY0" fmla="*/ 0 h 8000"/>
                  <a:gd name="connsiteX1" fmla="*/ 4615 w 10000"/>
                  <a:gd name="connsiteY1" fmla="*/ 2750 h 8000"/>
                  <a:gd name="connsiteX2" fmla="*/ 10000 w 10000"/>
                  <a:gd name="connsiteY2" fmla="*/ 5552 h 8000"/>
                  <a:gd name="connsiteX3" fmla="*/ 0 w 10000"/>
                  <a:gd name="connsiteY3" fmla="*/ 8000 h 8000"/>
                  <a:gd name="connsiteX0" fmla="*/ 4615 w 10000"/>
                  <a:gd name="connsiteY0" fmla="*/ 0 h 6562"/>
                  <a:gd name="connsiteX1" fmla="*/ 10000 w 10000"/>
                  <a:gd name="connsiteY1" fmla="*/ 3502 h 6562"/>
                  <a:gd name="connsiteX2" fmla="*/ 0 w 10000"/>
                  <a:gd name="connsiteY2" fmla="*/ 6562 h 6562"/>
                  <a:gd name="connsiteX0" fmla="*/ 10000 w 10000"/>
                  <a:gd name="connsiteY0" fmla="*/ 0 h 4663"/>
                  <a:gd name="connsiteX1" fmla="*/ 0 w 10000"/>
                  <a:gd name="connsiteY1" fmla="*/ 4663 h 4663"/>
                  <a:gd name="connsiteX0" fmla="*/ 9521 w 9521"/>
                  <a:gd name="connsiteY0" fmla="*/ 0 h 11659"/>
                  <a:gd name="connsiteX1" fmla="*/ 0 w 9521"/>
                  <a:gd name="connsiteY1" fmla="*/ 11659 h 11659"/>
                  <a:gd name="connsiteX0" fmla="*/ 31876 w 31876"/>
                  <a:gd name="connsiteY0" fmla="*/ 0 h 8709"/>
                  <a:gd name="connsiteX1" fmla="*/ 0 w 31876"/>
                  <a:gd name="connsiteY1" fmla="*/ 8709 h 8709"/>
                  <a:gd name="connsiteX0" fmla="*/ 0 w 7157"/>
                  <a:gd name="connsiteY0" fmla="*/ 0 h 10342"/>
                  <a:gd name="connsiteX1" fmla="*/ 7157 w 7157"/>
                  <a:gd name="connsiteY1" fmla="*/ 10342 h 10342"/>
                  <a:gd name="connsiteX0" fmla="*/ 0 w 8174"/>
                  <a:gd name="connsiteY0" fmla="*/ 0 h 13528"/>
                  <a:gd name="connsiteX1" fmla="*/ 8174 w 8174"/>
                  <a:gd name="connsiteY1" fmla="*/ 13528 h 13528"/>
                  <a:gd name="connsiteX0" fmla="*/ 0 w 1549"/>
                  <a:gd name="connsiteY0" fmla="*/ 0 h 10000"/>
                  <a:gd name="connsiteX1" fmla="*/ 1549 w 1549"/>
                  <a:gd name="connsiteY1" fmla="*/ 10000 h 10000"/>
                  <a:gd name="connsiteX0" fmla="*/ 5140 w 15140"/>
                  <a:gd name="connsiteY0" fmla="*/ 0 h 10000"/>
                  <a:gd name="connsiteX1" fmla="*/ 15140 w 15140"/>
                  <a:gd name="connsiteY1" fmla="*/ 10000 h 10000"/>
                  <a:gd name="connsiteX0" fmla="*/ 500 w 10500"/>
                  <a:gd name="connsiteY0" fmla="*/ 0 h 10000"/>
                  <a:gd name="connsiteX1" fmla="*/ 10500 w 10500"/>
                  <a:gd name="connsiteY1" fmla="*/ 10000 h 10000"/>
                  <a:gd name="connsiteX0" fmla="*/ 0 w 10000"/>
                  <a:gd name="connsiteY0" fmla="*/ 0 h 10000"/>
                  <a:gd name="connsiteX1" fmla="*/ 10000 w 10000"/>
                  <a:gd name="connsiteY1" fmla="*/ 10000 h 10000"/>
                  <a:gd name="connsiteX0" fmla="*/ 5845 w 7800"/>
                  <a:gd name="connsiteY0" fmla="*/ 0 h 10326"/>
                  <a:gd name="connsiteX1" fmla="*/ 1956 w 7800"/>
                  <a:gd name="connsiteY1" fmla="*/ 10326 h 10326"/>
                  <a:gd name="connsiteX0" fmla="*/ 0 w 9259"/>
                  <a:gd name="connsiteY0" fmla="*/ 0 h 9685"/>
                  <a:gd name="connsiteX1" fmla="*/ 9259 w 9259"/>
                  <a:gd name="connsiteY1" fmla="*/ 9685 h 9685"/>
                  <a:gd name="connsiteX0" fmla="*/ 796 w 4378"/>
                  <a:gd name="connsiteY0" fmla="*/ 0 h 8168"/>
                  <a:gd name="connsiteX1" fmla="*/ 3584 w 4378"/>
                  <a:gd name="connsiteY1" fmla="*/ 8168 h 8168"/>
                  <a:gd name="connsiteX0" fmla="*/ 6667 w 13035"/>
                  <a:gd name="connsiteY0" fmla="*/ 0 h 10000"/>
                  <a:gd name="connsiteX1" fmla="*/ 13035 w 13035"/>
                  <a:gd name="connsiteY1" fmla="*/ 10000 h 10000"/>
                  <a:gd name="connsiteX0" fmla="*/ 0 w 6368"/>
                  <a:gd name="connsiteY0" fmla="*/ 0 h 10000"/>
                  <a:gd name="connsiteX1" fmla="*/ 6368 w 6368"/>
                  <a:gd name="connsiteY1" fmla="*/ 10000 h 10000"/>
                  <a:gd name="connsiteX0" fmla="*/ 6108 w 6194"/>
                  <a:gd name="connsiteY0" fmla="*/ 0 h 10075"/>
                  <a:gd name="connsiteX1" fmla="*/ 3175 w 6194"/>
                  <a:gd name="connsiteY1" fmla="*/ 10075 h 10075"/>
                  <a:gd name="connsiteX0" fmla="*/ 4735 w 5814"/>
                  <a:gd name="connsiteY0" fmla="*/ 0 h 10000"/>
                  <a:gd name="connsiteX1" fmla="*/ 0 w 5814"/>
                  <a:gd name="connsiteY1" fmla="*/ 10000 h 10000"/>
                  <a:gd name="connsiteX0" fmla="*/ 36878 w 37164"/>
                  <a:gd name="connsiteY0" fmla="*/ 0 h 10223"/>
                  <a:gd name="connsiteX1" fmla="*/ 0 w 37164"/>
                  <a:gd name="connsiteY1" fmla="*/ 10223 h 10223"/>
                  <a:gd name="connsiteX0" fmla="*/ 36878 w 36877"/>
                  <a:gd name="connsiteY0" fmla="*/ 0 h 10223"/>
                  <a:gd name="connsiteX1" fmla="*/ 0 w 36877"/>
                  <a:gd name="connsiteY1" fmla="*/ 10223 h 10223"/>
                  <a:gd name="connsiteX0" fmla="*/ 22513 w 22512"/>
                  <a:gd name="connsiteY0" fmla="*/ 0 h 10371"/>
                  <a:gd name="connsiteX1" fmla="*/ 0 w 22512"/>
                  <a:gd name="connsiteY1" fmla="*/ 10371 h 10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12" h="10371">
                    <a:moveTo>
                      <a:pt x="22513" y="0"/>
                    </a:moveTo>
                    <a:cubicBezTo>
                      <a:pt x="-2709" y="4350"/>
                      <a:pt x="10839" y="6246"/>
                      <a:pt x="0" y="10371"/>
                    </a:cubicBezTo>
                  </a:path>
                </a:pathLst>
              </a:custGeom>
              <a:noFill/>
              <a:ln w="25400" cap="flat" cmpd="sng">
                <a:solidFill>
                  <a:schemeClr val="bg1">
                    <a:lumMod val="60000"/>
                    <a:lumOff val="40000"/>
                  </a:schemeClr>
                </a:solidFill>
                <a:prstDash val="solid"/>
                <a:round/>
                <a:headEnd type="arrow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20" name="Group 19">
                <a:extLst>
                  <a:ext uri="{FF2B5EF4-FFF2-40B4-BE49-F238E27FC236}">
                    <a16:creationId xmlns:a16="http://schemas.microsoft.com/office/drawing/2014/main" id="{1B951662-9B74-404D-90D2-7762ECA6C207}"/>
                  </a:ext>
                </a:extLst>
              </p:cNvPr>
              <p:cNvGrpSpPr/>
              <p:nvPr/>
            </p:nvGrpSpPr>
            <p:grpSpPr>
              <a:xfrm>
                <a:off x="4362022" y="4543803"/>
                <a:ext cx="1070640" cy="317185"/>
                <a:chOff x="4362022" y="4543803"/>
                <a:chExt cx="1070640" cy="317185"/>
              </a:xfrm>
            </p:grpSpPr>
            <p:grpSp>
              <p:nvGrpSpPr>
                <p:cNvPr id="47" name="Group 46">
                  <a:extLst>
                    <a:ext uri="{FF2B5EF4-FFF2-40B4-BE49-F238E27FC236}">
                      <a16:creationId xmlns:a16="http://schemas.microsoft.com/office/drawing/2014/main" id="{4265BE1F-D365-4716-BAB1-B14B80EADD05}"/>
                    </a:ext>
                  </a:extLst>
                </p:cNvPr>
                <p:cNvGrpSpPr/>
                <p:nvPr/>
              </p:nvGrpSpPr>
              <p:grpSpPr>
                <a:xfrm>
                  <a:off x="5158227" y="4543803"/>
                  <a:ext cx="274435" cy="307777"/>
                  <a:chOff x="3832428" y="4497339"/>
                  <a:chExt cx="274435" cy="307777"/>
                </a:xfrm>
              </p:grpSpPr>
              <p:sp>
                <p:nvSpPr>
                  <p:cNvPr id="48" name="Oval 47">
                    <a:extLst>
                      <a:ext uri="{FF2B5EF4-FFF2-40B4-BE49-F238E27FC236}">
                        <a16:creationId xmlns:a16="http://schemas.microsoft.com/office/drawing/2014/main" id="{07CDF516-43EA-4423-89CC-076A035F706D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852343" y="4543050"/>
                    <a:ext cx="228600" cy="2286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25400" cap="flat" cmpd="sng" algn="ctr">
                    <a:solidFill>
                      <a:srgbClr val="0000CC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32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itchFamily="18" charset="0"/>
                    </a:endParaRPr>
                  </a:p>
                </p:txBody>
              </p:sp>
              <p:sp>
                <p:nvSpPr>
                  <p:cNvPr id="49" name="Rectangle 48">
                    <a:extLst>
                      <a:ext uri="{FF2B5EF4-FFF2-40B4-BE49-F238E27FC236}">
                        <a16:creationId xmlns:a16="http://schemas.microsoft.com/office/drawing/2014/main" id="{F3A49E43-21BB-416E-9126-F6BDC700004B}"/>
                      </a:ext>
                    </a:extLst>
                  </p:cNvPr>
                  <p:cNvSpPr/>
                  <p:nvPr/>
                </p:nvSpPr>
                <p:spPr>
                  <a:xfrm>
                    <a:off x="3832428" y="4497339"/>
                    <a:ext cx="274435" cy="307777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sz="1400" dirty="0">
                        <a:solidFill>
                          <a:srgbClr val="0000CC"/>
                        </a:solidFill>
                      </a:rPr>
                      <a:t>0</a:t>
                    </a:r>
                  </a:p>
                </p:txBody>
              </p:sp>
            </p:grpSp>
            <p:grpSp>
              <p:nvGrpSpPr>
                <p:cNvPr id="56" name="Group 55">
                  <a:extLst>
                    <a:ext uri="{FF2B5EF4-FFF2-40B4-BE49-F238E27FC236}">
                      <a16:creationId xmlns:a16="http://schemas.microsoft.com/office/drawing/2014/main" id="{2ABFE57E-33FF-4A56-AA34-A544C34BDDB1}"/>
                    </a:ext>
                  </a:extLst>
                </p:cNvPr>
                <p:cNvGrpSpPr/>
                <p:nvPr/>
              </p:nvGrpSpPr>
              <p:grpSpPr>
                <a:xfrm>
                  <a:off x="4362022" y="4553211"/>
                  <a:ext cx="333746" cy="307777"/>
                  <a:chOff x="3018344" y="4486274"/>
                  <a:chExt cx="333746" cy="307777"/>
                </a:xfrm>
              </p:grpSpPr>
              <p:sp>
                <p:nvSpPr>
                  <p:cNvPr id="57" name="Oval 56">
                    <a:extLst>
                      <a:ext uri="{FF2B5EF4-FFF2-40B4-BE49-F238E27FC236}">
                        <a16:creationId xmlns:a16="http://schemas.microsoft.com/office/drawing/2014/main" id="{74C6B34F-81AE-49A1-9694-69E530755567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072677" y="4536748"/>
                    <a:ext cx="228600" cy="2286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25400" cap="flat" cmpd="sng" algn="ctr">
                    <a:solidFill>
                      <a:srgbClr val="FF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32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itchFamily="18" charset="0"/>
                    </a:endParaRPr>
                  </a:p>
                </p:txBody>
              </p:sp>
              <p:sp>
                <p:nvSpPr>
                  <p:cNvPr id="58" name="Rectangle 57">
                    <a:extLst>
                      <a:ext uri="{FF2B5EF4-FFF2-40B4-BE49-F238E27FC236}">
                        <a16:creationId xmlns:a16="http://schemas.microsoft.com/office/drawing/2014/main" id="{825935DC-2DDF-4D13-B39C-EE13DD9D0523}"/>
                      </a:ext>
                    </a:extLst>
                  </p:cNvPr>
                  <p:cNvSpPr/>
                  <p:nvPr/>
                </p:nvSpPr>
                <p:spPr>
                  <a:xfrm>
                    <a:off x="3018344" y="4486274"/>
                    <a:ext cx="333746" cy="307777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en-US" sz="1400" dirty="0">
                        <a:solidFill>
                          <a:srgbClr val="FF0000"/>
                        </a:solidFill>
                      </a:rPr>
                      <a:t>-1</a:t>
                    </a:r>
                    <a:endParaRPr lang="en-US" sz="1400" dirty="0">
                      <a:solidFill>
                        <a:srgbClr val="FF0000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DF41B752-965A-4669-AB72-6C572A07384B}"/>
                </a:ext>
              </a:extLst>
            </p:cNvPr>
            <p:cNvGrpSpPr/>
            <p:nvPr/>
          </p:nvGrpSpPr>
          <p:grpSpPr>
            <a:xfrm flipH="1">
              <a:off x="4581236" y="4684688"/>
              <a:ext cx="740904" cy="750888"/>
              <a:chOff x="7543800" y="677863"/>
              <a:chExt cx="740904" cy="750888"/>
            </a:xfrm>
          </p:grpSpPr>
          <p:sp>
            <p:nvSpPr>
              <p:cNvPr id="72" name="AutoShape 3">
                <a:extLst>
                  <a:ext uri="{FF2B5EF4-FFF2-40B4-BE49-F238E27FC236}">
                    <a16:creationId xmlns:a16="http://schemas.microsoft.com/office/drawing/2014/main" id="{B3366CB2-3D91-4F51-9928-560AC73CEDC4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3" name="Freeform 5">
                <a:extLst>
                  <a:ext uri="{FF2B5EF4-FFF2-40B4-BE49-F238E27FC236}">
                    <a16:creationId xmlns:a16="http://schemas.microsoft.com/office/drawing/2014/main" id="{55DBDE7A-C164-4C8C-A23A-70EBF23B0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4" name="Freeform 6">
                <a:extLst>
                  <a:ext uri="{FF2B5EF4-FFF2-40B4-BE49-F238E27FC236}">
                    <a16:creationId xmlns:a16="http://schemas.microsoft.com/office/drawing/2014/main" id="{6EC00DC0-8A6A-469F-A07B-4A60EAFE8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75" name="Freeform 7">
                <a:extLst>
                  <a:ext uri="{FF2B5EF4-FFF2-40B4-BE49-F238E27FC236}">
                    <a16:creationId xmlns:a16="http://schemas.microsoft.com/office/drawing/2014/main" id="{8518E62D-ACA7-43A0-BEB4-8F786F585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0FDB3399-ED04-43C0-8931-9CA9AA78513E}"/>
              </a:ext>
            </a:extLst>
          </p:cNvPr>
          <p:cNvGrpSpPr/>
          <p:nvPr/>
        </p:nvGrpSpPr>
        <p:grpSpPr>
          <a:xfrm>
            <a:off x="5633902" y="4366656"/>
            <a:ext cx="1411355" cy="1082874"/>
            <a:chOff x="5633902" y="4366656"/>
            <a:chExt cx="1411355" cy="1082874"/>
          </a:xfrm>
        </p:grpSpPr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5889A518-A6C6-4C46-BF37-AC5160155F39}"/>
                </a:ext>
              </a:extLst>
            </p:cNvPr>
            <p:cNvGrpSpPr/>
            <p:nvPr/>
          </p:nvGrpSpPr>
          <p:grpSpPr>
            <a:xfrm>
              <a:off x="5633902" y="4366656"/>
              <a:ext cx="1411355" cy="492079"/>
              <a:chOff x="5633902" y="4366656"/>
              <a:chExt cx="1411355" cy="492079"/>
            </a:xfrm>
          </p:grpSpPr>
          <p:sp>
            <p:nvSpPr>
              <p:cNvPr id="25" name="Freeform 22">
                <a:extLst>
                  <a:ext uri="{FF2B5EF4-FFF2-40B4-BE49-F238E27FC236}">
                    <a16:creationId xmlns:a16="http://schemas.microsoft.com/office/drawing/2014/main" id="{5E434AAC-551D-4C6C-B4D2-7B0197B79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33902" y="4366656"/>
                <a:ext cx="651098" cy="265586"/>
              </a:xfrm>
              <a:custGeom>
                <a:avLst/>
                <a:gdLst>
                  <a:gd name="T0" fmla="*/ 2147483647 w 832"/>
                  <a:gd name="T1" fmla="*/ 0 h 1920"/>
                  <a:gd name="T2" fmla="*/ 2147483647 w 832"/>
                  <a:gd name="T3" fmla="*/ 2147483647 h 1920"/>
                  <a:gd name="T4" fmla="*/ 2147483647 w 832"/>
                  <a:gd name="T5" fmla="*/ 2147483647 h 1920"/>
                  <a:gd name="T6" fmla="*/ 2147483647 w 832"/>
                  <a:gd name="T7" fmla="*/ 2147483647 h 1920"/>
                  <a:gd name="T8" fmla="*/ 0 w 832"/>
                  <a:gd name="T9" fmla="*/ 2147483647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2"/>
                  <a:gd name="T16" fmla="*/ 0 h 1920"/>
                  <a:gd name="T17" fmla="*/ 832 w 832"/>
                  <a:gd name="T18" fmla="*/ 1920 h 1920"/>
                  <a:gd name="connsiteX0" fmla="*/ 8077 w 10000"/>
                  <a:gd name="connsiteY0" fmla="*/ 0 h 8000"/>
                  <a:gd name="connsiteX1" fmla="*/ 4615 w 10000"/>
                  <a:gd name="connsiteY1" fmla="*/ 2750 h 8000"/>
                  <a:gd name="connsiteX2" fmla="*/ 10000 w 10000"/>
                  <a:gd name="connsiteY2" fmla="*/ 5552 h 8000"/>
                  <a:gd name="connsiteX3" fmla="*/ 0 w 10000"/>
                  <a:gd name="connsiteY3" fmla="*/ 8000 h 8000"/>
                  <a:gd name="connsiteX0" fmla="*/ 4615 w 10000"/>
                  <a:gd name="connsiteY0" fmla="*/ 0 h 6562"/>
                  <a:gd name="connsiteX1" fmla="*/ 10000 w 10000"/>
                  <a:gd name="connsiteY1" fmla="*/ 3502 h 6562"/>
                  <a:gd name="connsiteX2" fmla="*/ 0 w 10000"/>
                  <a:gd name="connsiteY2" fmla="*/ 6562 h 6562"/>
                  <a:gd name="connsiteX0" fmla="*/ 10000 w 10000"/>
                  <a:gd name="connsiteY0" fmla="*/ 0 h 4663"/>
                  <a:gd name="connsiteX1" fmla="*/ 0 w 10000"/>
                  <a:gd name="connsiteY1" fmla="*/ 4663 h 4663"/>
                  <a:gd name="connsiteX0" fmla="*/ 9521 w 9521"/>
                  <a:gd name="connsiteY0" fmla="*/ 0 h 11659"/>
                  <a:gd name="connsiteX1" fmla="*/ 0 w 9521"/>
                  <a:gd name="connsiteY1" fmla="*/ 11659 h 11659"/>
                  <a:gd name="connsiteX0" fmla="*/ 31876 w 31876"/>
                  <a:gd name="connsiteY0" fmla="*/ 0 h 8709"/>
                  <a:gd name="connsiteX1" fmla="*/ 0 w 31876"/>
                  <a:gd name="connsiteY1" fmla="*/ 8709 h 8709"/>
                  <a:gd name="connsiteX0" fmla="*/ 0 w 7157"/>
                  <a:gd name="connsiteY0" fmla="*/ 0 h 10342"/>
                  <a:gd name="connsiteX1" fmla="*/ 7157 w 7157"/>
                  <a:gd name="connsiteY1" fmla="*/ 10342 h 10342"/>
                  <a:gd name="connsiteX0" fmla="*/ 0 w 8174"/>
                  <a:gd name="connsiteY0" fmla="*/ 0 h 13528"/>
                  <a:gd name="connsiteX1" fmla="*/ 8174 w 8174"/>
                  <a:gd name="connsiteY1" fmla="*/ 13528 h 13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74" h="13528">
                    <a:moveTo>
                      <a:pt x="0" y="0"/>
                    </a:moveTo>
                    <a:lnTo>
                      <a:pt x="8174" y="13528"/>
                    </a:lnTo>
                  </a:path>
                </a:pathLst>
              </a:custGeom>
              <a:noFill/>
              <a:ln w="25400" cap="flat" cmpd="sng">
                <a:solidFill>
                  <a:schemeClr val="bg1">
                    <a:lumMod val="60000"/>
                    <a:lumOff val="40000"/>
                  </a:schemeClr>
                </a:solidFill>
                <a:prstDash val="solid"/>
                <a:round/>
                <a:headEnd type="arrow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36C10958-4156-4C3A-BAD4-DE808D0FC980}"/>
                  </a:ext>
                </a:extLst>
              </p:cNvPr>
              <p:cNvGrpSpPr/>
              <p:nvPr/>
            </p:nvGrpSpPr>
            <p:grpSpPr>
              <a:xfrm>
                <a:off x="5929813" y="4541561"/>
                <a:ext cx="1115444" cy="317174"/>
                <a:chOff x="5929813" y="4541561"/>
                <a:chExt cx="1115444" cy="317174"/>
              </a:xfrm>
            </p:grpSpPr>
            <p:grpSp>
              <p:nvGrpSpPr>
                <p:cNvPr id="50" name="Group 49">
                  <a:extLst>
                    <a:ext uri="{FF2B5EF4-FFF2-40B4-BE49-F238E27FC236}">
                      <a16:creationId xmlns:a16="http://schemas.microsoft.com/office/drawing/2014/main" id="{FDBF23E2-CB72-4152-9528-EE200FDF6A51}"/>
                    </a:ext>
                  </a:extLst>
                </p:cNvPr>
                <p:cNvGrpSpPr/>
                <p:nvPr/>
              </p:nvGrpSpPr>
              <p:grpSpPr>
                <a:xfrm>
                  <a:off x="6711511" y="4550958"/>
                  <a:ext cx="333746" cy="307777"/>
                  <a:chOff x="3798010" y="4492576"/>
                  <a:chExt cx="333746" cy="307777"/>
                </a:xfrm>
              </p:grpSpPr>
              <p:sp>
                <p:nvSpPr>
                  <p:cNvPr id="51" name="Oval 50">
                    <a:extLst>
                      <a:ext uri="{FF2B5EF4-FFF2-40B4-BE49-F238E27FC236}">
                        <a16:creationId xmlns:a16="http://schemas.microsoft.com/office/drawing/2014/main" id="{10CCB9C3-6491-4BDB-817F-9849F2B564FB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852343" y="4543050"/>
                    <a:ext cx="228600" cy="2286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25400" cap="flat" cmpd="sng" algn="ctr">
                    <a:solidFill>
                      <a:srgbClr val="0000CC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32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itchFamily="18" charset="0"/>
                    </a:endParaRPr>
                  </a:p>
                </p:txBody>
              </p:sp>
              <p:sp>
                <p:nvSpPr>
                  <p:cNvPr id="52" name="Rectangle 51">
                    <a:extLst>
                      <a:ext uri="{FF2B5EF4-FFF2-40B4-BE49-F238E27FC236}">
                        <a16:creationId xmlns:a16="http://schemas.microsoft.com/office/drawing/2014/main" id="{3E6ABF11-2FEC-4826-B7D4-0E57DA4E7A03}"/>
                      </a:ext>
                    </a:extLst>
                  </p:cNvPr>
                  <p:cNvSpPr/>
                  <p:nvPr/>
                </p:nvSpPr>
                <p:spPr>
                  <a:xfrm>
                    <a:off x="3798010" y="4492576"/>
                    <a:ext cx="333746" cy="307777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en-US" sz="1400" dirty="0">
                        <a:solidFill>
                          <a:srgbClr val="0000CC"/>
                        </a:solidFill>
                      </a:rPr>
                      <a:t>-1</a:t>
                    </a:r>
                    <a:endParaRPr lang="en-US" sz="1400" dirty="0">
                      <a:solidFill>
                        <a:srgbClr val="0000CC"/>
                      </a:solidFill>
                    </a:endParaRPr>
                  </a:p>
                </p:txBody>
              </p:sp>
            </p:grpSp>
            <p:grpSp>
              <p:nvGrpSpPr>
                <p:cNvPr id="53" name="Group 52">
                  <a:extLst>
                    <a:ext uri="{FF2B5EF4-FFF2-40B4-BE49-F238E27FC236}">
                      <a16:creationId xmlns:a16="http://schemas.microsoft.com/office/drawing/2014/main" id="{28CA09ED-310F-4A36-8C8B-141D3AA3894D}"/>
                    </a:ext>
                  </a:extLst>
                </p:cNvPr>
                <p:cNvGrpSpPr/>
                <p:nvPr/>
              </p:nvGrpSpPr>
              <p:grpSpPr>
                <a:xfrm>
                  <a:off x="5929813" y="4541561"/>
                  <a:ext cx="333746" cy="307777"/>
                  <a:chOff x="3018344" y="4486274"/>
                  <a:chExt cx="333746" cy="307777"/>
                </a:xfrm>
              </p:grpSpPr>
              <p:sp>
                <p:nvSpPr>
                  <p:cNvPr id="54" name="Oval 53">
                    <a:extLst>
                      <a:ext uri="{FF2B5EF4-FFF2-40B4-BE49-F238E27FC236}">
                        <a16:creationId xmlns:a16="http://schemas.microsoft.com/office/drawing/2014/main" id="{0C71EE16-5C3F-4E15-B87B-D801BB7DCFEA}"/>
                      </a:ext>
                    </a:extLst>
                  </p:cNvPr>
                  <p:cNvSpPr/>
                  <p:nvPr/>
                </p:nvSpPr>
                <p:spPr bwMode="auto">
                  <a:xfrm>
                    <a:off x="3072677" y="4536748"/>
                    <a:ext cx="228600" cy="228600"/>
                  </a:xfrm>
                  <a:prstGeom prst="ellipse">
                    <a:avLst/>
                  </a:prstGeom>
                  <a:solidFill>
                    <a:srgbClr val="FFFFFF"/>
                  </a:solidFill>
                  <a:ln w="25400" cap="flat" cmpd="sng" algn="ctr">
                    <a:solidFill>
                      <a:srgbClr val="FF0000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ct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32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 New Roman" pitchFamily="18" charset="0"/>
                    </a:endParaRPr>
                  </a:p>
                </p:txBody>
              </p:sp>
              <p:sp>
                <p:nvSpPr>
                  <p:cNvPr id="55" name="Rectangle 54">
                    <a:extLst>
                      <a:ext uri="{FF2B5EF4-FFF2-40B4-BE49-F238E27FC236}">
                        <a16:creationId xmlns:a16="http://schemas.microsoft.com/office/drawing/2014/main" id="{AF32B6C3-D525-45DB-AFF9-831C89377657}"/>
                      </a:ext>
                    </a:extLst>
                  </p:cNvPr>
                  <p:cNvSpPr/>
                  <p:nvPr/>
                </p:nvSpPr>
                <p:spPr>
                  <a:xfrm>
                    <a:off x="3018344" y="4486274"/>
                    <a:ext cx="333746" cy="307777"/>
                  </a:xfrm>
                  <a:prstGeom prst="rect">
                    <a:avLst/>
                  </a:prstGeom>
                </p:spPr>
                <p:txBody>
                  <a:bodyPr wrap="none">
                    <a:spAutoFit/>
                  </a:bodyPr>
                  <a:lstStyle/>
                  <a:p>
                    <a:r>
                      <a:rPr lang="en-US" altLang="en-US" sz="1400" dirty="0">
                        <a:solidFill>
                          <a:srgbClr val="FF0000"/>
                        </a:solidFill>
                      </a:rPr>
                      <a:t>-1</a:t>
                    </a:r>
                    <a:endParaRPr lang="en-US" sz="1400" dirty="0">
                      <a:solidFill>
                        <a:srgbClr val="FF0000"/>
                      </a:solidFill>
                    </a:endParaRPr>
                  </a:p>
                </p:txBody>
              </p:sp>
            </p:grpSp>
          </p:grpSp>
        </p:grp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45CE5077-7FB7-4BE9-8843-B21CBE93A920}"/>
                </a:ext>
              </a:extLst>
            </p:cNvPr>
            <p:cNvGrpSpPr/>
            <p:nvPr/>
          </p:nvGrpSpPr>
          <p:grpSpPr>
            <a:xfrm flipH="1">
              <a:off x="6142854" y="4698642"/>
              <a:ext cx="740904" cy="750888"/>
              <a:chOff x="7543800" y="677863"/>
              <a:chExt cx="740904" cy="750888"/>
            </a:xfrm>
          </p:grpSpPr>
          <p:sp>
            <p:nvSpPr>
              <p:cNvPr id="77" name="AutoShape 3">
                <a:extLst>
                  <a:ext uri="{FF2B5EF4-FFF2-40B4-BE49-F238E27FC236}">
                    <a16:creationId xmlns:a16="http://schemas.microsoft.com/office/drawing/2014/main" id="{E5246F42-E653-409E-B838-CCFA8CF31B47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8" name="Freeform 5">
                <a:extLst>
                  <a:ext uri="{FF2B5EF4-FFF2-40B4-BE49-F238E27FC236}">
                    <a16:creationId xmlns:a16="http://schemas.microsoft.com/office/drawing/2014/main" id="{98860E26-B49E-4D94-AC40-EB9909BA4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79" name="Freeform 6">
                <a:extLst>
                  <a:ext uri="{FF2B5EF4-FFF2-40B4-BE49-F238E27FC236}">
                    <a16:creationId xmlns:a16="http://schemas.microsoft.com/office/drawing/2014/main" id="{270E3885-8816-49C0-81C5-581825813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80" name="Freeform 7">
                <a:extLst>
                  <a:ext uri="{FF2B5EF4-FFF2-40B4-BE49-F238E27FC236}">
                    <a16:creationId xmlns:a16="http://schemas.microsoft.com/office/drawing/2014/main" id="{46BD62F3-C465-402A-BA40-C038835B9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62" name="Arrow: Right 61">
            <a:extLst>
              <a:ext uri="{FF2B5EF4-FFF2-40B4-BE49-F238E27FC236}">
                <a16:creationId xmlns:a16="http://schemas.microsoft.com/office/drawing/2014/main" id="{70B31466-337F-483A-B9E1-8D7DE46A0C5A}"/>
              </a:ext>
            </a:extLst>
          </p:cNvPr>
          <p:cNvSpPr/>
          <p:nvPr/>
        </p:nvSpPr>
        <p:spPr bwMode="auto">
          <a:xfrm rot="16200000">
            <a:off x="-649985" y="4391022"/>
            <a:ext cx="3193163" cy="826392"/>
          </a:xfrm>
          <a:prstGeom prst="rightArrow">
            <a:avLst/>
          </a:prstGeom>
          <a:solidFill>
            <a:schemeClr val="tx1"/>
          </a:solidFill>
          <a:ln w="25400" cap="flat" cmpd="sng" algn="ctr">
            <a:solidFill>
              <a:srgbClr val="00642D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GB" sz="2000" b="0" i="0" u="none" strike="noStrike" cap="none" normalizeH="0" baseline="0" dirty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rPr>
              <a:t>Direction of computation</a:t>
            </a:r>
          </a:p>
        </p:txBody>
      </p: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5CF444B-3F62-406B-A364-F55947A40101}"/>
              </a:ext>
            </a:extLst>
          </p:cNvPr>
          <p:cNvGrpSpPr/>
          <p:nvPr/>
        </p:nvGrpSpPr>
        <p:grpSpPr>
          <a:xfrm>
            <a:off x="287544" y="1304753"/>
            <a:ext cx="8475457" cy="2886247"/>
            <a:chOff x="2090242" y="1251999"/>
            <a:chExt cx="8475457" cy="2886247"/>
          </a:xfrm>
        </p:grpSpPr>
        <p:sp>
          <p:nvSpPr>
            <p:cNvPr id="64" name="Rectangle 63">
              <a:extLst>
                <a:ext uri="{FF2B5EF4-FFF2-40B4-BE49-F238E27FC236}">
                  <a16:creationId xmlns:a16="http://schemas.microsoft.com/office/drawing/2014/main" id="{929430CA-3D86-4724-B2D5-E3A465F1999C}"/>
                </a:ext>
              </a:extLst>
            </p:cNvPr>
            <p:cNvSpPr/>
            <p:nvPr/>
          </p:nvSpPr>
          <p:spPr bwMode="auto">
            <a:xfrm>
              <a:off x="6028696" y="3909646"/>
              <a:ext cx="469079" cy="228600"/>
            </a:xfrm>
            <a:prstGeom prst="rect">
              <a:avLst/>
            </a:prstGeom>
            <a:noFill/>
            <a:ln w="571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2F03AF6C-8829-4746-9647-D05AB69E4E27}"/>
                </a:ext>
              </a:extLst>
            </p:cNvPr>
            <p:cNvSpPr/>
            <p:nvPr/>
          </p:nvSpPr>
          <p:spPr bwMode="auto">
            <a:xfrm>
              <a:off x="2090242" y="1251999"/>
              <a:ext cx="8475457" cy="407499"/>
            </a:xfrm>
            <a:prstGeom prst="rect">
              <a:avLst/>
            </a:prstGeom>
            <a:noFill/>
            <a:ln w="5715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3200" b="0" i="0" u="none" strike="noStrike" cap="none" normalizeH="0" baseline="0">
                <a:ln>
                  <a:noFill/>
                </a:ln>
                <a:solidFill>
                  <a:srgbClr val="00642D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69" name="Straight Arrow Connector 68">
              <a:extLst>
                <a:ext uri="{FF2B5EF4-FFF2-40B4-BE49-F238E27FC236}">
                  <a16:creationId xmlns:a16="http://schemas.microsoft.com/office/drawing/2014/main" id="{96B1EE0C-E260-4BD8-A4C7-34DC9D76AD17}"/>
                </a:ext>
              </a:extLst>
            </p:cNvPr>
            <p:cNvCxnSpPr>
              <a:cxnSpLocks/>
              <a:stCxn id="65" idx="2"/>
              <a:endCxn id="64" idx="0"/>
            </p:cNvCxnSpPr>
            <p:nvPr/>
          </p:nvCxnSpPr>
          <p:spPr bwMode="auto">
            <a:xfrm flipH="1">
              <a:off x="6263236" y="1659498"/>
              <a:ext cx="64735" cy="2250148"/>
            </a:xfrm>
            <a:prstGeom prst="straightConnector1">
              <a:avLst/>
            </a:prstGeom>
            <a:noFill/>
            <a:ln w="38100" cap="flat" cmpd="sng" algn="ctr">
              <a:solidFill>
                <a:srgbClr val="FF0000"/>
              </a:solidFill>
              <a:prstDash val="solid"/>
              <a:round/>
              <a:headEnd type="stealth" w="med" len="med"/>
              <a:tailEnd type="stealth"/>
            </a:ln>
            <a:effectLst/>
          </p:spPr>
        </p:cxnSp>
      </p:grp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95E992A5-CD03-45BF-AAA7-962A524925E2}"/>
              </a:ext>
            </a:extLst>
          </p:cNvPr>
          <p:cNvSpPr/>
          <p:nvPr/>
        </p:nvSpPr>
        <p:spPr bwMode="auto">
          <a:xfrm>
            <a:off x="2500989" y="4759574"/>
            <a:ext cx="1079500" cy="6858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4622800 h 4622800"/>
              <a:gd name="connsiteX1" fmla="*/ 0 w 4267200"/>
              <a:gd name="connsiteY1" fmla="*/ 4191000 h 4622800"/>
              <a:gd name="connsiteX2" fmla="*/ 4178300 w 4267200"/>
              <a:gd name="connsiteY2" fmla="*/ 2501900 h 4622800"/>
              <a:gd name="connsiteX3" fmla="*/ 1041400 w 4267200"/>
              <a:gd name="connsiteY3" fmla="*/ 1257300 h 4622800"/>
              <a:gd name="connsiteX4" fmla="*/ 4267200 w 4267200"/>
              <a:gd name="connsiteY4" fmla="*/ 0 h 4622800"/>
              <a:gd name="connsiteX0" fmla="*/ 1079500 w 4178300"/>
              <a:gd name="connsiteY0" fmla="*/ 3365500 h 3365500"/>
              <a:gd name="connsiteX1" fmla="*/ 0 w 4178300"/>
              <a:gd name="connsiteY1" fmla="*/ 2933700 h 3365500"/>
              <a:gd name="connsiteX2" fmla="*/ 4178300 w 4178300"/>
              <a:gd name="connsiteY2" fmla="*/ 1244600 h 3365500"/>
              <a:gd name="connsiteX3" fmla="*/ 1041400 w 4178300"/>
              <a:gd name="connsiteY3" fmla="*/ 0 h 3365500"/>
              <a:gd name="connsiteX0" fmla="*/ 1079500 w 4178300"/>
              <a:gd name="connsiteY0" fmla="*/ 2120900 h 2120900"/>
              <a:gd name="connsiteX1" fmla="*/ 0 w 4178300"/>
              <a:gd name="connsiteY1" fmla="*/ 1689100 h 2120900"/>
              <a:gd name="connsiteX2" fmla="*/ 4178300 w 4178300"/>
              <a:gd name="connsiteY2" fmla="*/ 0 h 2120900"/>
              <a:gd name="connsiteX0" fmla="*/ 1079500 w 1079500"/>
              <a:gd name="connsiteY0" fmla="*/ 685800 h 685800"/>
              <a:gd name="connsiteX1" fmla="*/ 0 w 1079500"/>
              <a:gd name="connsiteY1" fmla="*/ 254000 h 685800"/>
              <a:gd name="connsiteX2" fmla="*/ 546100 w 1079500"/>
              <a:gd name="connsiteY2" fmla="*/ 0 h 685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79500" h="685800">
                <a:moveTo>
                  <a:pt x="1079500" y="685800"/>
                </a:moveTo>
                <a:cubicBezTo>
                  <a:pt x="421216" y="405341"/>
                  <a:pt x="563033" y="467783"/>
                  <a:pt x="0" y="254000"/>
                </a:cubicBezTo>
                <a:cubicBezTo>
                  <a:pt x="541867" y="-23283"/>
                  <a:pt x="4233" y="260350"/>
                  <a:pt x="546100" y="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30570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59" grpId="0" animBg="1"/>
      <p:bldP spid="59" grpId="1" animBg="1"/>
      <p:bldP spid="60" grpId="0" animBg="1"/>
      <p:bldP spid="60" grpId="1" animBg="1"/>
      <p:bldP spid="61" grpId="0" animBg="1"/>
    </p:bldLst>
  </p:timing>
</p:sld>
</file>

<file path=ppt/slides/slide3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9D85691A-CB10-4A45-923E-25C61FA73F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CDAB9E6-AFC8-4DD5-AB9D-8562617D3E89}"/>
              </a:ext>
            </a:extLst>
          </p:cNvPr>
          <p:cNvSpPr/>
          <p:nvPr/>
        </p:nvSpPr>
        <p:spPr bwMode="auto">
          <a:xfrm>
            <a:off x="4419600" y="1612900"/>
            <a:ext cx="4267200" cy="50800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67200" h="5080000">
                <a:moveTo>
                  <a:pt x="1079500" y="5080000"/>
                </a:moveTo>
                <a:cubicBezTo>
                  <a:pt x="421216" y="4799541"/>
                  <a:pt x="563033" y="4861983"/>
                  <a:pt x="0" y="4648200"/>
                </a:cubicBezTo>
                <a:cubicBezTo>
                  <a:pt x="541867" y="4370917"/>
                  <a:pt x="3636433" y="3219450"/>
                  <a:pt x="4178300" y="2959100"/>
                </a:cubicBezTo>
                <a:cubicBezTo>
                  <a:pt x="3640667" y="2711450"/>
                  <a:pt x="1813983" y="2004483"/>
                  <a:pt x="1041400" y="1714500"/>
                </a:cubicBezTo>
                <a:cubicBezTo>
                  <a:pt x="1589617" y="1449917"/>
                  <a:pt x="3797300" y="654050"/>
                  <a:pt x="4267200" y="457200"/>
                </a:cubicBezTo>
                <a:lnTo>
                  <a:pt x="1117600" y="0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54E2CB4-0A8F-44F9-9C42-3435924A13F6}"/>
              </a:ext>
            </a:extLst>
          </p:cNvPr>
          <p:cNvSpPr/>
          <p:nvPr/>
        </p:nvSpPr>
        <p:spPr>
          <a:xfrm>
            <a:off x="762000" y="478853"/>
            <a:ext cx="816950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https://www.eecs.yorku.ca/~jeff/courses/3101/syllabus/leveled.graph.xlsx</a:t>
            </a:r>
          </a:p>
        </p:txBody>
      </p:sp>
      <p:sp>
        <p:nvSpPr>
          <p:cNvPr id="14" name="AutoShape 58">
            <a:extLst>
              <a:ext uri="{FF2B5EF4-FFF2-40B4-BE49-F238E27FC236}">
                <a16:creationId xmlns:a16="http://schemas.microsoft.com/office/drawing/2014/main" id="{DACC8EAE-901A-49C1-B663-7471BD28E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48" y="1282768"/>
            <a:ext cx="4020352" cy="994940"/>
          </a:xfrm>
          <a:prstGeom prst="wedgeRoundRectCallout">
            <a:avLst>
              <a:gd name="adj1" fmla="val -51630"/>
              <a:gd name="adj2" fmla="val -51644"/>
              <a:gd name="adj3" fmla="val 16667"/>
            </a:avLst>
          </a:prstGeom>
          <a:solidFill>
            <a:srgbClr val="000066"/>
          </a:solidFill>
          <a:ln w="12700">
            <a:solidFill>
              <a:schemeClr val="accent1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Excel keeps track of the order to update the equations.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3839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/>
              <a:t>Dynamic Programming Leveled Graph</a:t>
            </a:r>
            <a:endParaRPr lang="en-US" altLang="en-US" kern="0" dirty="0"/>
          </a:p>
        </p:txBody>
      </p:sp>
      <p:sp>
        <p:nvSpPr>
          <p:cNvPr id="67" name="Rectangle 57">
            <a:extLst>
              <a:ext uri="{FF2B5EF4-FFF2-40B4-BE49-F238E27FC236}">
                <a16:creationId xmlns:a16="http://schemas.microsoft.com/office/drawing/2014/main" id="{FB595D0E-F8E2-4652-9D39-B34EDB0D3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870975"/>
            <a:ext cx="3276600" cy="1301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Loop Invariant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2695A82-537A-4861-BA02-3D929C6B602F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02" name="Rectangle 6">
              <a:extLst>
                <a:ext uri="{FF2B5EF4-FFF2-40B4-BE49-F238E27FC236}">
                  <a16:creationId xmlns:a16="http://schemas.microsoft.com/office/drawing/2014/main" id="{3306A4EB-C6FA-45FB-9E3B-32969D2D1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19" name="Rectangle 6">
              <a:extLst>
                <a:ext uri="{FF2B5EF4-FFF2-40B4-BE49-F238E27FC236}">
                  <a16:creationId xmlns:a16="http://schemas.microsoft.com/office/drawing/2014/main" id="{B0AEDE40-E494-4C10-9430-9F6995A2B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52" name="Rectangle 6">
              <a:extLst>
                <a:ext uri="{FF2B5EF4-FFF2-40B4-BE49-F238E27FC236}">
                  <a16:creationId xmlns:a16="http://schemas.microsoft.com/office/drawing/2014/main" id="{5971E28C-4759-4066-B6EF-225EA36C3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53" name="Rectangle 6">
              <a:extLst>
                <a:ext uri="{FF2B5EF4-FFF2-40B4-BE49-F238E27FC236}">
                  <a16:creationId xmlns:a16="http://schemas.microsoft.com/office/drawing/2014/main" id="{5EFE51E3-0C1B-4599-9BB8-1A14C01DC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54" name="Rectangle 6">
              <a:extLst>
                <a:ext uri="{FF2B5EF4-FFF2-40B4-BE49-F238E27FC236}">
                  <a16:creationId xmlns:a16="http://schemas.microsoft.com/office/drawing/2014/main" id="{E94B6940-9E8A-417E-9B59-8EE3FE723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55" name="Rectangle 6">
              <a:extLst>
                <a:ext uri="{FF2B5EF4-FFF2-40B4-BE49-F238E27FC236}">
                  <a16:creationId xmlns:a16="http://schemas.microsoft.com/office/drawing/2014/main" id="{DE7AA587-77DA-4A61-9122-BF01FB4C3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56" name="Rectangle 6">
              <a:extLst>
                <a:ext uri="{FF2B5EF4-FFF2-40B4-BE49-F238E27FC236}">
                  <a16:creationId xmlns:a16="http://schemas.microsoft.com/office/drawing/2014/main" id="{7F3038B4-62AB-43A7-8C9F-5A4BFDF0E5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61" name="Freeform 22">
              <a:extLst>
                <a:ext uri="{FF2B5EF4-FFF2-40B4-BE49-F238E27FC236}">
                  <a16:creationId xmlns:a16="http://schemas.microsoft.com/office/drawing/2014/main" id="{2E28E10C-8A83-4DCB-A323-31FF6ACC1F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Freeform 22">
              <a:extLst>
                <a:ext uri="{FF2B5EF4-FFF2-40B4-BE49-F238E27FC236}">
                  <a16:creationId xmlns:a16="http://schemas.microsoft.com/office/drawing/2014/main" id="{79CE597E-5E60-43E5-B6AB-7BA64AB62699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Freeform 22">
              <a:extLst>
                <a:ext uri="{FF2B5EF4-FFF2-40B4-BE49-F238E27FC236}">
                  <a16:creationId xmlns:a16="http://schemas.microsoft.com/office/drawing/2014/main" id="{01A5AC36-598F-4878-A027-77589932F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Freeform 22">
              <a:extLst>
                <a:ext uri="{FF2B5EF4-FFF2-40B4-BE49-F238E27FC236}">
                  <a16:creationId xmlns:a16="http://schemas.microsoft.com/office/drawing/2014/main" id="{5629F848-E41C-41EA-B5A7-57573ABFE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Freeform 22">
              <a:extLst>
                <a:ext uri="{FF2B5EF4-FFF2-40B4-BE49-F238E27FC236}">
                  <a16:creationId xmlns:a16="http://schemas.microsoft.com/office/drawing/2014/main" id="{31A56D55-B136-46ED-A1C5-91467FADA94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34351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67" name="Freeform 22">
              <a:extLst>
                <a:ext uri="{FF2B5EF4-FFF2-40B4-BE49-F238E27FC236}">
                  <a16:creationId xmlns:a16="http://schemas.microsoft.com/office/drawing/2014/main" id="{A111B339-0A20-487A-BBA2-BC98B5A52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68" name="Picture 4" descr="j0128148">
            <a:extLst>
              <a:ext uri="{FF2B5EF4-FFF2-40B4-BE49-F238E27FC236}">
                <a16:creationId xmlns:a16="http://schemas.microsoft.com/office/drawing/2014/main" id="{CCB01007-A377-46B2-9268-BF363753BE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982952" y="1447800"/>
            <a:ext cx="1161048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9" name="Text Box 10">
            <a:extLst>
              <a:ext uri="{FF2B5EF4-FFF2-40B4-BE49-F238E27FC236}">
                <a16:creationId xmlns:a16="http://schemas.microsoft.com/office/drawing/2014/main" id="{109099D7-40D4-43C5-A6D5-27C928F1D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824558" cy="29238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t.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 </a:t>
            </a:r>
          </a:p>
          <a:p>
            <a:pPr eaLnBrk="1" hangingPunct="1">
              <a:buNone/>
            </a:pPr>
            <a:r>
              <a:rPr lang="en-CA" altLang="en-US" sz="2400" kern="0" dirty="0"/>
              <a:t>I ask my Fairy God Mother grant me the wish</a:t>
            </a:r>
          </a:p>
          <a:p>
            <a:pPr eaLnBrk="1" hangingPunct="1">
              <a:buNone/>
            </a:pPr>
            <a:r>
              <a:rPr lang="en-CA" altLang="en-US" sz="2400" kern="0" dirty="0"/>
              <a:t>  that in the middle of my computation</a:t>
            </a:r>
          </a:p>
          <a:p>
            <a:pPr eaLnBrk="1" hangingPunct="1">
              <a:buNone/>
            </a:pPr>
            <a:r>
              <a:rPr lang="en-CA" altLang="en-US" sz="2400" kern="0" dirty="0"/>
              <a:t>  my friends have already provided</a:t>
            </a:r>
          </a:p>
          <a:p>
            <a:pPr eaLnBrk="1" hangingPunct="1">
              <a:buNone/>
            </a:pPr>
            <a:r>
              <a:rPr lang="en-CA" altLang="en-US" sz="2400" kern="0" dirty="0"/>
              <a:t>  the answers for every node before than mine.</a:t>
            </a:r>
            <a:endParaRPr lang="en-US" altLang="en-US" sz="2400" kern="0" dirty="0"/>
          </a:p>
        </p:txBody>
      </p:sp>
      <p:pic>
        <p:nvPicPr>
          <p:cNvPr id="305" name="Picture 304">
            <a:extLst>
              <a:ext uri="{FF2B5EF4-FFF2-40B4-BE49-F238E27FC236}">
                <a16:creationId xmlns:a16="http://schemas.microsoft.com/office/drawing/2014/main" id="{8100A8AC-F237-48DE-99B4-01E4F1400C3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18964" y="5906610"/>
            <a:ext cx="417672" cy="790737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8918FF88-43FA-4E10-B2E8-8830BDFAAD80}"/>
              </a:ext>
            </a:extLst>
          </p:cNvPr>
          <p:cNvGrpSpPr/>
          <p:nvPr/>
        </p:nvGrpSpPr>
        <p:grpSpPr>
          <a:xfrm>
            <a:off x="8293459" y="3280544"/>
            <a:ext cx="757237" cy="1025230"/>
            <a:chOff x="4267696" y="4666914"/>
            <a:chExt cx="757237" cy="1025230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70CD78FA-6D67-4510-B67C-3516A6C1D281}"/>
                </a:ext>
              </a:extLst>
            </p:cNvPr>
            <p:cNvGrpSpPr/>
            <p:nvPr/>
          </p:nvGrpSpPr>
          <p:grpSpPr>
            <a:xfrm>
              <a:off x="4267696" y="4666914"/>
              <a:ext cx="604837" cy="872830"/>
              <a:chOff x="4267696" y="4666914"/>
              <a:chExt cx="604837" cy="872830"/>
            </a:xfrm>
          </p:grpSpPr>
          <p:pic>
            <p:nvPicPr>
              <p:cNvPr id="306" name="Picture 305">
                <a:extLst>
                  <a:ext uri="{FF2B5EF4-FFF2-40B4-BE49-F238E27FC236}">
                    <a16:creationId xmlns:a16="http://schemas.microsoft.com/office/drawing/2014/main" id="{BE764B8A-D91E-4BC3-A75F-49D4109DB2C6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4267696" y="4666914"/>
                <a:ext cx="300037" cy="568030"/>
              </a:xfrm>
              <a:prstGeom prst="rect">
                <a:avLst/>
              </a:prstGeom>
            </p:spPr>
          </p:pic>
          <p:pic>
            <p:nvPicPr>
              <p:cNvPr id="307" name="Picture 306">
                <a:extLst>
                  <a:ext uri="{FF2B5EF4-FFF2-40B4-BE49-F238E27FC236}">
                    <a16:creationId xmlns:a16="http://schemas.microsoft.com/office/drawing/2014/main" id="{5F05C76B-56F3-4B58-8DB2-3B0FADF4269C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4420096" y="4819314"/>
                <a:ext cx="300037" cy="568030"/>
              </a:xfrm>
              <a:prstGeom prst="rect">
                <a:avLst/>
              </a:prstGeom>
            </p:spPr>
          </p:pic>
          <p:pic>
            <p:nvPicPr>
              <p:cNvPr id="308" name="Picture 307">
                <a:extLst>
                  <a:ext uri="{FF2B5EF4-FFF2-40B4-BE49-F238E27FC236}">
                    <a16:creationId xmlns:a16="http://schemas.microsoft.com/office/drawing/2014/main" id="{81A292CE-FFF8-4145-8F06-96647EDD08C7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 flipH="1">
                <a:off x="4572496" y="4971714"/>
                <a:ext cx="300037" cy="568030"/>
              </a:xfrm>
              <a:prstGeom prst="rect">
                <a:avLst/>
              </a:prstGeom>
            </p:spPr>
          </p:pic>
        </p:grpSp>
        <p:pic>
          <p:nvPicPr>
            <p:cNvPr id="309" name="Picture 308">
              <a:extLst>
                <a:ext uri="{FF2B5EF4-FFF2-40B4-BE49-F238E27FC236}">
                  <a16:creationId xmlns:a16="http://schemas.microsoft.com/office/drawing/2014/main" id="{0347164A-38E3-4108-B29D-D2FB77176EE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flipH="1">
              <a:off x="4724896" y="5124114"/>
              <a:ext cx="300037" cy="568030"/>
            </a:xfrm>
            <a:prstGeom prst="rect">
              <a:avLst/>
            </a:prstGeom>
          </p:spPr>
        </p:pic>
      </p:grpSp>
      <p:grpSp>
        <p:nvGrpSpPr>
          <p:cNvPr id="28" name="Group 46">
            <a:extLst>
              <a:ext uri="{FF2B5EF4-FFF2-40B4-BE49-F238E27FC236}">
                <a16:creationId xmlns:a16="http://schemas.microsoft.com/office/drawing/2014/main" id="{7D78FC23-3729-45AE-A47B-8A9F5DEF26E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576701" y="750093"/>
            <a:ext cx="874714" cy="874714"/>
            <a:chOff x="4320" y="2016"/>
            <a:chExt cx="912" cy="912"/>
          </a:xfrm>
        </p:grpSpPr>
        <p:grpSp>
          <p:nvGrpSpPr>
            <p:cNvPr id="29" name="Group 47">
              <a:extLst>
                <a:ext uri="{FF2B5EF4-FFF2-40B4-BE49-F238E27FC236}">
                  <a16:creationId xmlns:a16="http://schemas.microsoft.com/office/drawing/2014/main" id="{84444636-FDEB-4A47-A89E-2E55C306C6F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20" y="2016"/>
              <a:ext cx="912" cy="912"/>
              <a:chOff x="2496" y="1104"/>
              <a:chExt cx="912" cy="912"/>
            </a:xfrm>
          </p:grpSpPr>
          <p:grpSp>
            <p:nvGrpSpPr>
              <p:cNvPr id="36" name="Group 48">
                <a:extLst>
                  <a:ext uri="{FF2B5EF4-FFF2-40B4-BE49-F238E27FC236}">
                    <a16:creationId xmlns:a16="http://schemas.microsoft.com/office/drawing/2014/main" id="{953E64B9-3971-483C-ADC4-CD58AA228E5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2360341">
                <a:off x="2592" y="1248"/>
                <a:ext cx="680" cy="680"/>
                <a:chOff x="1224" y="1212"/>
                <a:chExt cx="3144" cy="3112"/>
              </a:xfrm>
            </p:grpSpPr>
            <p:sp>
              <p:nvSpPr>
                <p:cNvPr id="38" name="Freeform 49" descr="Green marble">
                  <a:extLst>
                    <a:ext uri="{FF2B5EF4-FFF2-40B4-BE49-F238E27FC236}">
                      <a16:creationId xmlns:a16="http://schemas.microsoft.com/office/drawing/2014/main" id="{08C6F5DE-4636-4C11-BC87-58F584C1729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24" y="2539"/>
                  <a:ext cx="2280" cy="1785"/>
                </a:xfrm>
                <a:custGeom>
                  <a:avLst/>
                  <a:gdLst>
                    <a:gd name="T0" fmla="*/ 748 w 2280"/>
                    <a:gd name="T1" fmla="*/ 30 h 1785"/>
                    <a:gd name="T2" fmla="*/ 1224 w 2280"/>
                    <a:gd name="T3" fmla="*/ 305 h 1785"/>
                    <a:gd name="T4" fmla="*/ 2184 w 2280"/>
                    <a:gd name="T5" fmla="*/ 257 h 1785"/>
                    <a:gd name="T6" fmla="*/ 1800 w 2280"/>
                    <a:gd name="T7" fmla="*/ 1121 h 1785"/>
                    <a:gd name="T8" fmla="*/ 1743 w 2280"/>
                    <a:gd name="T9" fmla="*/ 1313 h 1785"/>
                    <a:gd name="T10" fmla="*/ 1717 w 2280"/>
                    <a:gd name="T11" fmla="*/ 1479 h 1785"/>
                    <a:gd name="T12" fmla="*/ 1560 w 2280"/>
                    <a:gd name="T13" fmla="*/ 1549 h 1785"/>
                    <a:gd name="T14" fmla="*/ 1272 w 2280"/>
                    <a:gd name="T15" fmla="*/ 1553 h 1785"/>
                    <a:gd name="T16" fmla="*/ 168 w 2280"/>
                    <a:gd name="T17" fmla="*/ 1649 h 1785"/>
                    <a:gd name="T18" fmla="*/ 264 w 2280"/>
                    <a:gd name="T19" fmla="*/ 737 h 1785"/>
                    <a:gd name="T20" fmla="*/ 425 w 2280"/>
                    <a:gd name="T21" fmla="*/ 126 h 1785"/>
                    <a:gd name="T22" fmla="*/ 748 w 2280"/>
                    <a:gd name="T23" fmla="*/ 3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6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9" name="Freeform 50" descr="Green marble">
                  <a:extLst>
                    <a:ext uri="{FF2B5EF4-FFF2-40B4-BE49-F238E27FC236}">
                      <a16:creationId xmlns:a16="http://schemas.microsoft.com/office/drawing/2014/main" id="{43806349-AEFC-49F0-B9F6-CBB983FBF83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3056" y="1628"/>
                  <a:ext cx="1312" cy="1296"/>
                </a:xfrm>
                <a:custGeom>
                  <a:avLst/>
                  <a:gdLst>
                    <a:gd name="T0" fmla="*/ 592 w 1312"/>
                    <a:gd name="T1" fmla="*/ 160 h 1296"/>
                    <a:gd name="T2" fmla="*/ 16 w 1312"/>
                    <a:gd name="T3" fmla="*/ 640 h 1296"/>
                    <a:gd name="T4" fmla="*/ 496 w 1312"/>
                    <a:gd name="T5" fmla="*/ 1024 h 1296"/>
                    <a:gd name="T6" fmla="*/ 1216 w 1312"/>
                    <a:gd name="T7" fmla="*/ 1216 h 1296"/>
                    <a:gd name="T8" fmla="*/ 1072 w 1312"/>
                    <a:gd name="T9" fmla="*/ 544 h 1296"/>
                    <a:gd name="T10" fmla="*/ 1120 w 1312"/>
                    <a:gd name="T11" fmla="*/ 64 h 1296"/>
                    <a:gd name="T12" fmla="*/ 592 w 1312"/>
                    <a:gd name="T13" fmla="*/ 160 h 129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312"/>
                    <a:gd name="T22" fmla="*/ 0 h 1296"/>
                    <a:gd name="T23" fmla="*/ 1312 w 1312"/>
                    <a:gd name="T24" fmla="*/ 1296 h 129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312" h="1296">
                      <a:moveTo>
                        <a:pt x="592" y="160"/>
                      </a:moveTo>
                      <a:cubicBezTo>
                        <a:pt x="408" y="256"/>
                        <a:pt x="32" y="496"/>
                        <a:pt x="16" y="640"/>
                      </a:cubicBezTo>
                      <a:cubicBezTo>
                        <a:pt x="0" y="784"/>
                        <a:pt x="296" y="928"/>
                        <a:pt x="496" y="1024"/>
                      </a:cubicBezTo>
                      <a:cubicBezTo>
                        <a:pt x="696" y="1120"/>
                        <a:pt x="1120" y="1296"/>
                        <a:pt x="1216" y="1216"/>
                      </a:cubicBezTo>
                      <a:cubicBezTo>
                        <a:pt x="1312" y="1136"/>
                        <a:pt x="1088" y="736"/>
                        <a:pt x="1072" y="544"/>
                      </a:cubicBezTo>
                      <a:cubicBezTo>
                        <a:pt x="1056" y="352"/>
                        <a:pt x="1208" y="128"/>
                        <a:pt x="1120" y="64"/>
                      </a:cubicBezTo>
                      <a:cubicBezTo>
                        <a:pt x="1032" y="0"/>
                        <a:pt x="776" y="64"/>
                        <a:pt x="592" y="160"/>
                      </a:cubicBezTo>
                      <a:close/>
                    </a:path>
                  </a:pathLst>
                </a:custGeom>
                <a:blipFill dpi="0" rotWithShape="0">
                  <a:blip r:embed="rId6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grpSp>
              <p:nvGrpSpPr>
                <p:cNvPr id="40" name="Group 51">
                  <a:extLst>
                    <a:ext uri="{FF2B5EF4-FFF2-40B4-BE49-F238E27FC236}">
                      <a16:creationId xmlns:a16="http://schemas.microsoft.com/office/drawing/2014/main" id="{A59AA9F9-65A8-4F66-A428-8F393A2EC9D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>
                  <a:off x="1776" y="1212"/>
                  <a:ext cx="1944" cy="2413"/>
                  <a:chOff x="2227" y="1194"/>
                  <a:chExt cx="1944" cy="2413"/>
                </a:xfrm>
              </p:grpSpPr>
              <p:sp>
                <p:nvSpPr>
                  <p:cNvPr id="41" name="Freeform 52">
                    <a:extLst>
                      <a:ext uri="{FF2B5EF4-FFF2-40B4-BE49-F238E27FC236}">
                        <a16:creationId xmlns:a16="http://schemas.microsoft.com/office/drawing/2014/main" id="{F2706157-EF0E-4461-B72C-EACCA484555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08" y="1513"/>
                    <a:ext cx="406" cy="340"/>
                  </a:xfrm>
                  <a:custGeom>
                    <a:avLst/>
                    <a:gdLst>
                      <a:gd name="T0" fmla="*/ 1 w 600"/>
                      <a:gd name="T1" fmla="*/ 1 h 608"/>
                      <a:gd name="T2" fmla="*/ 1 w 600"/>
                      <a:gd name="T3" fmla="*/ 1 h 608"/>
                      <a:gd name="T4" fmla="*/ 1 w 600"/>
                      <a:gd name="T5" fmla="*/ 1 h 608"/>
                      <a:gd name="T6" fmla="*/ 1 w 600"/>
                      <a:gd name="T7" fmla="*/ 1 h 608"/>
                      <a:gd name="T8" fmla="*/ 1 w 600"/>
                      <a:gd name="T9" fmla="*/ 0 h 608"/>
                      <a:gd name="T10" fmla="*/ 1 w 600"/>
                      <a:gd name="T11" fmla="*/ 1 h 608"/>
                      <a:gd name="T12" fmla="*/ 1 w 600"/>
                      <a:gd name="T13" fmla="*/ 1 h 608"/>
                      <a:gd name="T14" fmla="*/ 0 w 600"/>
                      <a:gd name="T15" fmla="*/ 1 h 608"/>
                      <a:gd name="T16" fmla="*/ 1 w 600"/>
                      <a:gd name="T17" fmla="*/ 1 h 608"/>
                      <a:gd name="T18" fmla="*/ 1 w 600"/>
                      <a:gd name="T19" fmla="*/ 1 h 608"/>
                      <a:gd name="T20" fmla="*/ 1 w 600"/>
                      <a:gd name="T21" fmla="*/ 1 h 608"/>
                      <a:gd name="T22" fmla="*/ 1 w 600"/>
                      <a:gd name="T23" fmla="*/ 1 h 608"/>
                      <a:gd name="T24" fmla="*/ 1 w 600"/>
                      <a:gd name="T25" fmla="*/ 1 h 608"/>
                      <a:gd name="T26" fmla="*/ 1 w 600"/>
                      <a:gd name="T27" fmla="*/ 1 h 608"/>
                      <a:gd name="T28" fmla="*/ 1 w 600"/>
                      <a:gd name="T29" fmla="*/ 1 h 608"/>
                      <a:gd name="T30" fmla="*/ 1 w 600"/>
                      <a:gd name="T31" fmla="*/ 1 h 608"/>
                      <a:gd name="T32" fmla="*/ 1 w 600"/>
                      <a:gd name="T33" fmla="*/ 1 h 608"/>
                      <a:gd name="T34" fmla="*/ 1 w 600"/>
                      <a:gd name="T35" fmla="*/ 1 h 608"/>
                      <a:gd name="T36" fmla="*/ 1 w 600"/>
                      <a:gd name="T37" fmla="*/ 1 h 608"/>
                      <a:gd name="T38" fmla="*/ 1 w 600"/>
                      <a:gd name="T39" fmla="*/ 1 h 608"/>
                      <a:gd name="T40" fmla="*/ 1 w 600"/>
                      <a:gd name="T41" fmla="*/ 1 h 608"/>
                      <a:gd name="T42" fmla="*/ 1 w 600"/>
                      <a:gd name="T43" fmla="*/ 1 h 608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w 600"/>
                      <a:gd name="T67" fmla="*/ 0 h 608"/>
                      <a:gd name="T68" fmla="*/ 600 w 600"/>
                      <a:gd name="T69" fmla="*/ 608 h 608"/>
                    </a:gdLst>
                    <a:ahLst/>
                    <a:cxnLst>
                      <a:cxn ang="T44">
                        <a:pos x="T0" y="T1"/>
                      </a:cxn>
                      <a:cxn ang="T45">
                        <a:pos x="T2" y="T3"/>
                      </a:cxn>
                      <a:cxn ang="T46">
                        <a:pos x="T4" y="T5"/>
                      </a:cxn>
                      <a:cxn ang="T47">
                        <a:pos x="T6" y="T7"/>
                      </a:cxn>
                      <a:cxn ang="T48">
                        <a:pos x="T8" y="T9"/>
                      </a:cxn>
                      <a:cxn ang="T49">
                        <a:pos x="T10" y="T11"/>
                      </a:cxn>
                      <a:cxn ang="T50">
                        <a:pos x="T12" y="T13"/>
                      </a:cxn>
                      <a:cxn ang="T51">
                        <a:pos x="T14" y="T15"/>
                      </a:cxn>
                      <a:cxn ang="T52">
                        <a:pos x="T16" y="T17"/>
                      </a:cxn>
                      <a:cxn ang="T53">
                        <a:pos x="T18" y="T19"/>
                      </a:cxn>
                      <a:cxn ang="T54">
                        <a:pos x="T20" y="T21"/>
                      </a:cxn>
                      <a:cxn ang="T55">
                        <a:pos x="T22" y="T23"/>
                      </a:cxn>
                      <a:cxn ang="T56">
                        <a:pos x="T24" y="T25"/>
                      </a:cxn>
                      <a:cxn ang="T57">
                        <a:pos x="T26" y="T27"/>
                      </a:cxn>
                      <a:cxn ang="T58">
                        <a:pos x="T28" y="T29"/>
                      </a:cxn>
                      <a:cxn ang="T59">
                        <a:pos x="T30" y="T31"/>
                      </a:cxn>
                      <a:cxn ang="T60">
                        <a:pos x="T32" y="T33"/>
                      </a:cxn>
                      <a:cxn ang="T61">
                        <a:pos x="T34" y="T35"/>
                      </a:cxn>
                      <a:cxn ang="T62">
                        <a:pos x="T36" y="T37"/>
                      </a:cxn>
                      <a:cxn ang="T63">
                        <a:pos x="T38" y="T39"/>
                      </a:cxn>
                      <a:cxn ang="T64">
                        <a:pos x="T40" y="T41"/>
                      </a:cxn>
                      <a:cxn ang="T65">
                        <a:pos x="T42" y="T43"/>
                      </a:cxn>
                    </a:cxnLst>
                    <a:rect l="T66" t="T67" r="T68" b="T69"/>
                    <a:pathLst>
                      <a:path w="600" h="608">
                        <a:moveTo>
                          <a:pt x="388" y="289"/>
                        </a:moveTo>
                        <a:lnTo>
                          <a:pt x="372" y="177"/>
                        </a:lnTo>
                        <a:lnTo>
                          <a:pt x="341" y="78"/>
                        </a:lnTo>
                        <a:lnTo>
                          <a:pt x="284" y="24"/>
                        </a:lnTo>
                        <a:lnTo>
                          <a:pt x="185" y="0"/>
                        </a:lnTo>
                        <a:lnTo>
                          <a:pt x="100" y="24"/>
                        </a:lnTo>
                        <a:lnTo>
                          <a:pt x="19" y="123"/>
                        </a:lnTo>
                        <a:lnTo>
                          <a:pt x="0" y="243"/>
                        </a:lnTo>
                        <a:lnTo>
                          <a:pt x="19" y="370"/>
                        </a:lnTo>
                        <a:lnTo>
                          <a:pt x="50" y="447"/>
                        </a:lnTo>
                        <a:lnTo>
                          <a:pt x="88" y="528"/>
                        </a:lnTo>
                        <a:lnTo>
                          <a:pt x="130" y="582"/>
                        </a:lnTo>
                        <a:lnTo>
                          <a:pt x="177" y="608"/>
                        </a:lnTo>
                        <a:lnTo>
                          <a:pt x="242" y="585"/>
                        </a:lnTo>
                        <a:lnTo>
                          <a:pt x="307" y="531"/>
                        </a:lnTo>
                        <a:lnTo>
                          <a:pt x="349" y="455"/>
                        </a:lnTo>
                        <a:lnTo>
                          <a:pt x="388" y="390"/>
                        </a:lnTo>
                        <a:lnTo>
                          <a:pt x="400" y="351"/>
                        </a:lnTo>
                        <a:lnTo>
                          <a:pt x="565" y="293"/>
                        </a:lnTo>
                        <a:lnTo>
                          <a:pt x="600" y="270"/>
                        </a:lnTo>
                        <a:lnTo>
                          <a:pt x="580" y="235"/>
                        </a:lnTo>
                        <a:lnTo>
                          <a:pt x="388" y="28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2" name="Freeform 53">
                    <a:extLst>
                      <a:ext uri="{FF2B5EF4-FFF2-40B4-BE49-F238E27FC236}">
                        <a16:creationId xmlns:a16="http://schemas.microsoft.com/office/drawing/2014/main" id="{6C8184AD-7A84-407A-9D88-E54527B02DC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999" y="1873"/>
                    <a:ext cx="418" cy="758"/>
                  </a:xfrm>
                  <a:custGeom>
                    <a:avLst/>
                    <a:gdLst>
                      <a:gd name="T0" fmla="*/ 1 w 619"/>
                      <a:gd name="T1" fmla="*/ 1 h 1085"/>
                      <a:gd name="T2" fmla="*/ 1 w 619"/>
                      <a:gd name="T3" fmla="*/ 1 h 1085"/>
                      <a:gd name="T4" fmla="*/ 1 w 619"/>
                      <a:gd name="T5" fmla="*/ 1 h 1085"/>
                      <a:gd name="T6" fmla="*/ 1 w 619"/>
                      <a:gd name="T7" fmla="*/ 0 h 1085"/>
                      <a:gd name="T8" fmla="*/ 1 w 619"/>
                      <a:gd name="T9" fmla="*/ 1 h 1085"/>
                      <a:gd name="T10" fmla="*/ 1 w 619"/>
                      <a:gd name="T11" fmla="*/ 1 h 1085"/>
                      <a:gd name="T12" fmla="*/ 1 w 619"/>
                      <a:gd name="T13" fmla="*/ 1 h 1085"/>
                      <a:gd name="T14" fmla="*/ 1 w 619"/>
                      <a:gd name="T15" fmla="*/ 1 h 1085"/>
                      <a:gd name="T16" fmla="*/ 1 w 619"/>
                      <a:gd name="T17" fmla="*/ 1 h 1085"/>
                      <a:gd name="T18" fmla="*/ 1 w 619"/>
                      <a:gd name="T19" fmla="*/ 1 h 1085"/>
                      <a:gd name="T20" fmla="*/ 1 w 619"/>
                      <a:gd name="T21" fmla="*/ 1 h 1085"/>
                      <a:gd name="T22" fmla="*/ 1 w 619"/>
                      <a:gd name="T23" fmla="*/ 1 h 1085"/>
                      <a:gd name="T24" fmla="*/ 1 w 619"/>
                      <a:gd name="T25" fmla="*/ 1 h 1085"/>
                      <a:gd name="T26" fmla="*/ 1 w 619"/>
                      <a:gd name="T27" fmla="*/ 1 h 1085"/>
                      <a:gd name="T28" fmla="*/ 1 w 619"/>
                      <a:gd name="T29" fmla="*/ 1 h 1085"/>
                      <a:gd name="T30" fmla="*/ 1 w 619"/>
                      <a:gd name="T31" fmla="*/ 1 h 1085"/>
                      <a:gd name="T32" fmla="*/ 1 w 619"/>
                      <a:gd name="T33" fmla="*/ 1 h 1085"/>
                      <a:gd name="T34" fmla="*/ 1 w 619"/>
                      <a:gd name="T35" fmla="*/ 1 h 1085"/>
                      <a:gd name="T36" fmla="*/ 1 w 619"/>
                      <a:gd name="T37" fmla="*/ 1 h 1085"/>
                      <a:gd name="T38" fmla="*/ 1 w 619"/>
                      <a:gd name="T39" fmla="*/ 1 h 1085"/>
                      <a:gd name="T40" fmla="*/ 0 w 619"/>
                      <a:gd name="T41" fmla="*/ 1 h 1085"/>
                      <a:gd name="T42" fmla="*/ 1 w 619"/>
                      <a:gd name="T43" fmla="*/ 1 h 1085"/>
                      <a:gd name="T44" fmla="*/ 1 w 619"/>
                      <a:gd name="T45" fmla="*/ 1 h 1085"/>
                      <a:gd name="T46" fmla="*/ 1 w 619"/>
                      <a:gd name="T47" fmla="*/ 1 h 1085"/>
                      <a:gd name="T48" fmla="*/ 1 w 619"/>
                      <a:gd name="T49" fmla="*/ 1 h 1085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619"/>
                      <a:gd name="T76" fmla="*/ 0 h 1085"/>
                      <a:gd name="T77" fmla="*/ 619 w 619"/>
                      <a:gd name="T78" fmla="*/ 1085 h 1085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619" h="1085">
                        <a:moveTo>
                          <a:pt x="208" y="161"/>
                        </a:moveTo>
                        <a:lnTo>
                          <a:pt x="284" y="80"/>
                        </a:lnTo>
                        <a:lnTo>
                          <a:pt x="411" y="3"/>
                        </a:lnTo>
                        <a:lnTo>
                          <a:pt x="469" y="0"/>
                        </a:lnTo>
                        <a:lnTo>
                          <a:pt x="573" y="34"/>
                        </a:lnTo>
                        <a:lnTo>
                          <a:pt x="619" y="85"/>
                        </a:lnTo>
                        <a:lnTo>
                          <a:pt x="619" y="161"/>
                        </a:lnTo>
                        <a:lnTo>
                          <a:pt x="542" y="304"/>
                        </a:lnTo>
                        <a:lnTo>
                          <a:pt x="458" y="415"/>
                        </a:lnTo>
                        <a:lnTo>
                          <a:pt x="422" y="508"/>
                        </a:lnTo>
                        <a:lnTo>
                          <a:pt x="399" y="615"/>
                        </a:lnTo>
                        <a:lnTo>
                          <a:pt x="422" y="719"/>
                        </a:lnTo>
                        <a:lnTo>
                          <a:pt x="445" y="820"/>
                        </a:lnTo>
                        <a:lnTo>
                          <a:pt x="445" y="935"/>
                        </a:lnTo>
                        <a:lnTo>
                          <a:pt x="411" y="1005"/>
                        </a:lnTo>
                        <a:lnTo>
                          <a:pt x="334" y="1043"/>
                        </a:lnTo>
                        <a:lnTo>
                          <a:pt x="242" y="1085"/>
                        </a:lnTo>
                        <a:lnTo>
                          <a:pt x="157" y="1085"/>
                        </a:lnTo>
                        <a:lnTo>
                          <a:pt x="100" y="1054"/>
                        </a:lnTo>
                        <a:lnTo>
                          <a:pt x="23" y="927"/>
                        </a:lnTo>
                        <a:lnTo>
                          <a:pt x="0" y="797"/>
                        </a:lnTo>
                        <a:lnTo>
                          <a:pt x="8" y="628"/>
                        </a:lnTo>
                        <a:lnTo>
                          <a:pt x="65" y="415"/>
                        </a:lnTo>
                        <a:lnTo>
                          <a:pt x="123" y="277"/>
                        </a:lnTo>
                        <a:lnTo>
                          <a:pt x="208" y="16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3" name="Freeform 54">
                    <a:extLst>
                      <a:ext uri="{FF2B5EF4-FFF2-40B4-BE49-F238E27FC236}">
                        <a16:creationId xmlns:a16="http://schemas.microsoft.com/office/drawing/2014/main" id="{C699880B-504C-4701-AFF8-49206285450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3504" y="2064"/>
                    <a:ext cx="812" cy="523"/>
                  </a:xfrm>
                  <a:custGeom>
                    <a:avLst/>
                    <a:gdLst>
                      <a:gd name="T0" fmla="*/ 0 w 782"/>
                      <a:gd name="T1" fmla="*/ 1 h 808"/>
                      <a:gd name="T2" fmla="*/ 158 w 782"/>
                      <a:gd name="T3" fmla="*/ 0 h 808"/>
                      <a:gd name="T4" fmla="*/ 386 w 782"/>
                      <a:gd name="T5" fmla="*/ 0 h 808"/>
                      <a:gd name="T6" fmla="*/ 814 w 782"/>
                      <a:gd name="T7" fmla="*/ 1 h 808"/>
                      <a:gd name="T8" fmla="*/ 1320 w 782"/>
                      <a:gd name="T9" fmla="*/ 1 h 808"/>
                      <a:gd name="T10" fmla="*/ 1508 w 782"/>
                      <a:gd name="T11" fmla="*/ 1 h 808"/>
                      <a:gd name="T12" fmla="*/ 1595 w 782"/>
                      <a:gd name="T13" fmla="*/ 1 h 808"/>
                      <a:gd name="T14" fmla="*/ 1608 w 782"/>
                      <a:gd name="T15" fmla="*/ 1 h 808"/>
                      <a:gd name="T16" fmla="*/ 1552 w 782"/>
                      <a:gd name="T17" fmla="*/ 1 h 808"/>
                      <a:gd name="T18" fmla="*/ 1397 w 782"/>
                      <a:gd name="T19" fmla="*/ 1 h 808"/>
                      <a:gd name="T20" fmla="*/ 1195 w 782"/>
                      <a:gd name="T21" fmla="*/ 1 h 808"/>
                      <a:gd name="T22" fmla="*/ 1048 w 782"/>
                      <a:gd name="T23" fmla="*/ 1 h 808"/>
                      <a:gd name="T24" fmla="*/ 980 w 782"/>
                      <a:gd name="T25" fmla="*/ 1 h 808"/>
                      <a:gd name="T26" fmla="*/ 938 w 782"/>
                      <a:gd name="T27" fmla="*/ 1 h 808"/>
                      <a:gd name="T28" fmla="*/ 951 w 782"/>
                      <a:gd name="T29" fmla="*/ 1 h 808"/>
                      <a:gd name="T30" fmla="*/ 962 w 782"/>
                      <a:gd name="T31" fmla="*/ 1 h 808"/>
                      <a:gd name="T32" fmla="*/ 1143 w 782"/>
                      <a:gd name="T33" fmla="*/ 1 h 808"/>
                      <a:gd name="T34" fmla="*/ 1430 w 782"/>
                      <a:gd name="T35" fmla="*/ 1 h 808"/>
                      <a:gd name="T36" fmla="*/ 1608 w 782"/>
                      <a:gd name="T37" fmla="*/ 1 h 808"/>
                      <a:gd name="T38" fmla="*/ 1799 w 782"/>
                      <a:gd name="T39" fmla="*/ 1 h 808"/>
                      <a:gd name="T40" fmla="*/ 1860 w 782"/>
                      <a:gd name="T41" fmla="*/ 1 h 808"/>
                      <a:gd name="T42" fmla="*/ 1799 w 782"/>
                      <a:gd name="T43" fmla="*/ 1 h 808"/>
                      <a:gd name="T44" fmla="*/ 1724 w 782"/>
                      <a:gd name="T45" fmla="*/ 1 h 808"/>
                      <a:gd name="T46" fmla="*/ 1595 w 782"/>
                      <a:gd name="T47" fmla="*/ 1 h 808"/>
                      <a:gd name="T48" fmla="*/ 1423 w 782"/>
                      <a:gd name="T49" fmla="*/ 1 h 808"/>
                      <a:gd name="T50" fmla="*/ 1236 w 782"/>
                      <a:gd name="T51" fmla="*/ 1 h 808"/>
                      <a:gd name="T52" fmla="*/ 938 w 782"/>
                      <a:gd name="T53" fmla="*/ 1 h 808"/>
                      <a:gd name="T54" fmla="*/ 844 w 782"/>
                      <a:gd name="T55" fmla="*/ 1 h 808"/>
                      <a:gd name="T56" fmla="*/ 793 w 782"/>
                      <a:gd name="T57" fmla="*/ 1 h 808"/>
                      <a:gd name="T58" fmla="*/ 793 w 782"/>
                      <a:gd name="T59" fmla="*/ 1 h 808"/>
                      <a:gd name="T60" fmla="*/ 793 w 782"/>
                      <a:gd name="T61" fmla="*/ 1 h 808"/>
                      <a:gd name="T62" fmla="*/ 922 w 782"/>
                      <a:gd name="T63" fmla="*/ 1 h 808"/>
                      <a:gd name="T64" fmla="*/ 1114 w 782"/>
                      <a:gd name="T65" fmla="*/ 1 h 808"/>
                      <a:gd name="T66" fmla="*/ 1283 w 782"/>
                      <a:gd name="T67" fmla="*/ 1 h 808"/>
                      <a:gd name="T68" fmla="*/ 1389 w 782"/>
                      <a:gd name="T69" fmla="*/ 1 h 808"/>
                      <a:gd name="T70" fmla="*/ 1443 w 782"/>
                      <a:gd name="T71" fmla="*/ 1 h 808"/>
                      <a:gd name="T72" fmla="*/ 1423 w 782"/>
                      <a:gd name="T73" fmla="*/ 1 h 808"/>
                      <a:gd name="T74" fmla="*/ 1344 w 782"/>
                      <a:gd name="T75" fmla="*/ 1 h 808"/>
                      <a:gd name="T76" fmla="*/ 1236 w 782"/>
                      <a:gd name="T77" fmla="*/ 1 h 808"/>
                      <a:gd name="T78" fmla="*/ 1114 w 782"/>
                      <a:gd name="T79" fmla="*/ 1 h 808"/>
                      <a:gd name="T80" fmla="*/ 850 w 782"/>
                      <a:gd name="T81" fmla="*/ 1 h 808"/>
                      <a:gd name="T82" fmla="*/ 460 w 782"/>
                      <a:gd name="T83" fmla="*/ 1 h 808"/>
                      <a:gd name="T84" fmla="*/ 166 w 782"/>
                      <a:gd name="T85" fmla="*/ 1 h 808"/>
                      <a:gd name="T86" fmla="*/ 46 w 782"/>
                      <a:gd name="T87" fmla="*/ 1 h 808"/>
                      <a:gd name="T88" fmla="*/ 0 w 782"/>
                      <a:gd name="T89" fmla="*/ 1 h 808"/>
                      <a:gd name="T90" fmla="*/ 0 w 782"/>
                      <a:gd name="T91" fmla="*/ 1 h 808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w 782"/>
                      <a:gd name="T139" fmla="*/ 0 h 808"/>
                      <a:gd name="T140" fmla="*/ 782 w 782"/>
                      <a:gd name="T141" fmla="*/ 808 h 808"/>
                    </a:gdLst>
                    <a:ahLst/>
                    <a:cxnLst>
                      <a:cxn ang="T92">
                        <a:pos x="T0" y="T1"/>
                      </a:cxn>
                      <a:cxn ang="T93">
                        <a:pos x="T2" y="T3"/>
                      </a:cxn>
                      <a:cxn ang="T94">
                        <a:pos x="T4" y="T5"/>
                      </a:cxn>
                      <a:cxn ang="T95">
                        <a:pos x="T6" y="T7"/>
                      </a:cxn>
                      <a:cxn ang="T96">
                        <a:pos x="T8" y="T9"/>
                      </a:cxn>
                      <a:cxn ang="T97">
                        <a:pos x="T10" y="T11"/>
                      </a:cxn>
                      <a:cxn ang="T98">
                        <a:pos x="T12" y="T13"/>
                      </a:cxn>
                      <a:cxn ang="T99">
                        <a:pos x="T14" y="T15"/>
                      </a:cxn>
                      <a:cxn ang="T100">
                        <a:pos x="T16" y="T17"/>
                      </a:cxn>
                      <a:cxn ang="T101">
                        <a:pos x="T18" y="T19"/>
                      </a:cxn>
                      <a:cxn ang="T102">
                        <a:pos x="T20" y="T21"/>
                      </a:cxn>
                      <a:cxn ang="T103">
                        <a:pos x="T22" y="T23"/>
                      </a:cxn>
                      <a:cxn ang="T104">
                        <a:pos x="T24" y="T25"/>
                      </a:cxn>
                      <a:cxn ang="T105">
                        <a:pos x="T26" y="T27"/>
                      </a:cxn>
                      <a:cxn ang="T106">
                        <a:pos x="T28" y="T29"/>
                      </a:cxn>
                      <a:cxn ang="T107">
                        <a:pos x="T30" y="T31"/>
                      </a:cxn>
                      <a:cxn ang="T108">
                        <a:pos x="T32" y="T33"/>
                      </a:cxn>
                      <a:cxn ang="T109">
                        <a:pos x="T34" y="T35"/>
                      </a:cxn>
                      <a:cxn ang="T110">
                        <a:pos x="T36" y="T37"/>
                      </a:cxn>
                      <a:cxn ang="T111">
                        <a:pos x="T38" y="T39"/>
                      </a:cxn>
                      <a:cxn ang="T112">
                        <a:pos x="T40" y="T41"/>
                      </a:cxn>
                      <a:cxn ang="T113">
                        <a:pos x="T42" y="T43"/>
                      </a:cxn>
                      <a:cxn ang="T114">
                        <a:pos x="T44" y="T45"/>
                      </a:cxn>
                      <a:cxn ang="T115">
                        <a:pos x="T46" y="T47"/>
                      </a:cxn>
                      <a:cxn ang="T116">
                        <a:pos x="T48" y="T49"/>
                      </a:cxn>
                      <a:cxn ang="T117">
                        <a:pos x="T50" y="T51"/>
                      </a:cxn>
                      <a:cxn ang="T118">
                        <a:pos x="T52" y="T53"/>
                      </a:cxn>
                      <a:cxn ang="T119">
                        <a:pos x="T54" y="T55"/>
                      </a:cxn>
                      <a:cxn ang="T120">
                        <a:pos x="T56" y="T57"/>
                      </a:cxn>
                      <a:cxn ang="T121">
                        <a:pos x="T58" y="T59"/>
                      </a:cxn>
                      <a:cxn ang="T122">
                        <a:pos x="T60" y="T61"/>
                      </a:cxn>
                      <a:cxn ang="T123">
                        <a:pos x="T62" y="T63"/>
                      </a:cxn>
                      <a:cxn ang="T124">
                        <a:pos x="T64" y="T65"/>
                      </a:cxn>
                      <a:cxn ang="T125">
                        <a:pos x="T66" y="T67"/>
                      </a:cxn>
                      <a:cxn ang="T126">
                        <a:pos x="T68" y="T69"/>
                      </a:cxn>
                      <a:cxn ang="T127">
                        <a:pos x="T70" y="T71"/>
                      </a:cxn>
                      <a:cxn ang="T128">
                        <a:pos x="T72" y="T73"/>
                      </a:cxn>
                      <a:cxn ang="T129">
                        <a:pos x="T74" y="T75"/>
                      </a:cxn>
                      <a:cxn ang="T130">
                        <a:pos x="T76" y="T77"/>
                      </a:cxn>
                      <a:cxn ang="T131">
                        <a:pos x="T78" y="T79"/>
                      </a:cxn>
                      <a:cxn ang="T132">
                        <a:pos x="T80" y="T81"/>
                      </a:cxn>
                      <a:cxn ang="T133">
                        <a:pos x="T82" y="T83"/>
                      </a:cxn>
                      <a:cxn ang="T134">
                        <a:pos x="T84" y="T85"/>
                      </a:cxn>
                      <a:cxn ang="T135">
                        <a:pos x="T86" y="T87"/>
                      </a:cxn>
                      <a:cxn ang="T136">
                        <a:pos x="T88" y="T89"/>
                      </a:cxn>
                      <a:cxn ang="T137">
                        <a:pos x="T90" y="T91"/>
                      </a:cxn>
                    </a:cxnLst>
                    <a:rect l="T138" t="T139" r="T140" b="T141"/>
                    <a:pathLst>
                      <a:path w="782" h="808">
                        <a:moveTo>
                          <a:pt x="0" y="76"/>
                        </a:moveTo>
                        <a:lnTo>
                          <a:pt x="66" y="0"/>
                        </a:lnTo>
                        <a:lnTo>
                          <a:pt x="163" y="0"/>
                        </a:lnTo>
                        <a:lnTo>
                          <a:pt x="343" y="19"/>
                        </a:lnTo>
                        <a:lnTo>
                          <a:pt x="555" y="30"/>
                        </a:lnTo>
                        <a:lnTo>
                          <a:pt x="636" y="65"/>
                        </a:lnTo>
                        <a:lnTo>
                          <a:pt x="670" y="110"/>
                        </a:lnTo>
                        <a:lnTo>
                          <a:pt x="678" y="180"/>
                        </a:lnTo>
                        <a:lnTo>
                          <a:pt x="654" y="253"/>
                        </a:lnTo>
                        <a:lnTo>
                          <a:pt x="589" y="365"/>
                        </a:lnTo>
                        <a:lnTo>
                          <a:pt x="504" y="457"/>
                        </a:lnTo>
                        <a:lnTo>
                          <a:pt x="439" y="541"/>
                        </a:lnTo>
                        <a:lnTo>
                          <a:pt x="412" y="607"/>
                        </a:lnTo>
                        <a:lnTo>
                          <a:pt x="393" y="653"/>
                        </a:lnTo>
                        <a:lnTo>
                          <a:pt x="400" y="689"/>
                        </a:lnTo>
                        <a:lnTo>
                          <a:pt x="405" y="711"/>
                        </a:lnTo>
                        <a:lnTo>
                          <a:pt x="482" y="711"/>
                        </a:lnTo>
                        <a:lnTo>
                          <a:pt x="601" y="692"/>
                        </a:lnTo>
                        <a:lnTo>
                          <a:pt x="678" y="692"/>
                        </a:lnTo>
                        <a:lnTo>
                          <a:pt x="758" y="723"/>
                        </a:lnTo>
                        <a:lnTo>
                          <a:pt x="782" y="761"/>
                        </a:lnTo>
                        <a:lnTo>
                          <a:pt x="758" y="796"/>
                        </a:lnTo>
                        <a:lnTo>
                          <a:pt x="724" y="808"/>
                        </a:lnTo>
                        <a:lnTo>
                          <a:pt x="670" y="792"/>
                        </a:lnTo>
                        <a:lnTo>
                          <a:pt x="597" y="749"/>
                        </a:lnTo>
                        <a:lnTo>
                          <a:pt x="520" y="757"/>
                        </a:lnTo>
                        <a:lnTo>
                          <a:pt x="393" y="780"/>
                        </a:lnTo>
                        <a:lnTo>
                          <a:pt x="355" y="773"/>
                        </a:lnTo>
                        <a:lnTo>
                          <a:pt x="335" y="746"/>
                        </a:lnTo>
                        <a:lnTo>
                          <a:pt x="335" y="681"/>
                        </a:lnTo>
                        <a:lnTo>
                          <a:pt x="335" y="588"/>
                        </a:lnTo>
                        <a:lnTo>
                          <a:pt x="389" y="518"/>
                        </a:lnTo>
                        <a:lnTo>
                          <a:pt x="470" y="414"/>
                        </a:lnTo>
                        <a:lnTo>
                          <a:pt x="540" y="323"/>
                        </a:lnTo>
                        <a:lnTo>
                          <a:pt x="586" y="253"/>
                        </a:lnTo>
                        <a:lnTo>
                          <a:pt x="609" y="192"/>
                        </a:lnTo>
                        <a:lnTo>
                          <a:pt x="597" y="157"/>
                        </a:lnTo>
                        <a:lnTo>
                          <a:pt x="566" y="115"/>
                        </a:lnTo>
                        <a:lnTo>
                          <a:pt x="520" y="103"/>
                        </a:lnTo>
                        <a:lnTo>
                          <a:pt x="470" y="103"/>
                        </a:lnTo>
                        <a:lnTo>
                          <a:pt x="358" y="103"/>
                        </a:lnTo>
                        <a:lnTo>
                          <a:pt x="193" y="134"/>
                        </a:lnTo>
                        <a:lnTo>
                          <a:pt x="70" y="146"/>
                        </a:lnTo>
                        <a:lnTo>
                          <a:pt x="20" y="134"/>
                        </a:lnTo>
                        <a:lnTo>
                          <a:pt x="0" y="115"/>
                        </a:lnTo>
                        <a:lnTo>
                          <a:pt x="0" y="7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4" name="Freeform 55">
                    <a:extLst>
                      <a:ext uri="{FF2B5EF4-FFF2-40B4-BE49-F238E27FC236}">
                        <a16:creationId xmlns:a16="http://schemas.microsoft.com/office/drawing/2014/main" id="{F0B39D69-EBF4-4E50-9927-8D6A8F976904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4121048">
                    <a:off x="2675" y="2797"/>
                    <a:ext cx="1159" cy="461"/>
                  </a:xfrm>
                  <a:custGeom>
                    <a:avLst/>
                    <a:gdLst>
                      <a:gd name="T0" fmla="*/ 28948 w 992"/>
                      <a:gd name="T1" fmla="*/ 1 h 770"/>
                      <a:gd name="T2" fmla="*/ 29494 w 992"/>
                      <a:gd name="T3" fmla="*/ 1 h 770"/>
                      <a:gd name="T4" fmla="*/ 31520 w 992"/>
                      <a:gd name="T5" fmla="*/ 1 h 770"/>
                      <a:gd name="T6" fmla="*/ 34032 w 992"/>
                      <a:gd name="T7" fmla="*/ 1 h 770"/>
                      <a:gd name="T8" fmla="*/ 35520 w 992"/>
                      <a:gd name="T9" fmla="*/ 1 h 770"/>
                      <a:gd name="T10" fmla="*/ 34868 w 992"/>
                      <a:gd name="T11" fmla="*/ 1 h 770"/>
                      <a:gd name="T12" fmla="*/ 33482 w 992"/>
                      <a:gd name="T13" fmla="*/ 1 h 770"/>
                      <a:gd name="T14" fmla="*/ 30702 w 992"/>
                      <a:gd name="T15" fmla="*/ 1 h 770"/>
                      <a:gd name="T16" fmla="*/ 27272 w 992"/>
                      <a:gd name="T17" fmla="*/ 1 h 770"/>
                      <a:gd name="T18" fmla="*/ 24414 w 992"/>
                      <a:gd name="T19" fmla="*/ 1 h 770"/>
                      <a:gd name="T20" fmla="*/ 21207 w 992"/>
                      <a:gd name="T21" fmla="*/ 1 h 770"/>
                      <a:gd name="T22" fmla="*/ 18151 w 992"/>
                      <a:gd name="T23" fmla="*/ 1 h 770"/>
                      <a:gd name="T24" fmla="*/ 15831 w 992"/>
                      <a:gd name="T25" fmla="*/ 1 h 770"/>
                      <a:gd name="T26" fmla="*/ 14986 w 992"/>
                      <a:gd name="T27" fmla="*/ 1 h 770"/>
                      <a:gd name="T28" fmla="*/ 14046 w 992"/>
                      <a:gd name="T29" fmla="*/ 1 h 770"/>
                      <a:gd name="T30" fmla="*/ 12938 w 992"/>
                      <a:gd name="T31" fmla="*/ 1 h 770"/>
                      <a:gd name="T32" fmla="*/ 12113 w 992"/>
                      <a:gd name="T33" fmla="*/ 1 h 770"/>
                      <a:gd name="T34" fmla="*/ 12113 w 992"/>
                      <a:gd name="T35" fmla="*/ 1 h 770"/>
                      <a:gd name="T36" fmla="*/ 11543 w 992"/>
                      <a:gd name="T37" fmla="*/ 1 h 770"/>
                      <a:gd name="T38" fmla="*/ 9958 w 992"/>
                      <a:gd name="T39" fmla="*/ 1 h 770"/>
                      <a:gd name="T40" fmla="*/ 8003 w 992"/>
                      <a:gd name="T41" fmla="*/ 1 h 770"/>
                      <a:gd name="T42" fmla="*/ 6185 w 992"/>
                      <a:gd name="T43" fmla="*/ 1 h 770"/>
                      <a:gd name="T44" fmla="*/ 4103 w 992"/>
                      <a:gd name="T45" fmla="*/ 1 h 770"/>
                      <a:gd name="T46" fmla="*/ 949 w 992"/>
                      <a:gd name="T47" fmla="*/ 1 h 770"/>
                      <a:gd name="T48" fmla="*/ 0 w 992"/>
                      <a:gd name="T49" fmla="*/ 1 h 770"/>
                      <a:gd name="T50" fmla="*/ 0 w 992"/>
                      <a:gd name="T51" fmla="*/ 1 h 770"/>
                      <a:gd name="T52" fmla="*/ 1414 w 992"/>
                      <a:gd name="T53" fmla="*/ 1 h 770"/>
                      <a:gd name="T54" fmla="*/ 2930 w 992"/>
                      <a:gd name="T55" fmla="*/ 1 h 770"/>
                      <a:gd name="T56" fmla="*/ 4241 w 992"/>
                      <a:gd name="T57" fmla="*/ 1 h 770"/>
                      <a:gd name="T58" fmla="*/ 6764 w 992"/>
                      <a:gd name="T59" fmla="*/ 1 h 770"/>
                      <a:gd name="T60" fmla="*/ 9211 w 992"/>
                      <a:gd name="T61" fmla="*/ 1 h 770"/>
                      <a:gd name="T62" fmla="*/ 11543 w 992"/>
                      <a:gd name="T63" fmla="*/ 1 h 770"/>
                      <a:gd name="T64" fmla="*/ 14866 w 992"/>
                      <a:gd name="T65" fmla="*/ 0 h 770"/>
                      <a:gd name="T66" fmla="*/ 14986 w 992"/>
                      <a:gd name="T67" fmla="*/ 1 h 770"/>
                      <a:gd name="T68" fmla="*/ 14233 w 992"/>
                      <a:gd name="T69" fmla="*/ 1 h 770"/>
                      <a:gd name="T70" fmla="*/ 14046 w 992"/>
                      <a:gd name="T71" fmla="*/ 1 h 770"/>
                      <a:gd name="T72" fmla="*/ 14986 w 992"/>
                      <a:gd name="T73" fmla="*/ 1 h 770"/>
                      <a:gd name="T74" fmla="*/ 16554 w 992"/>
                      <a:gd name="T75" fmla="*/ 1 h 770"/>
                      <a:gd name="T76" fmla="*/ 17885 w 992"/>
                      <a:gd name="T77" fmla="*/ 1 h 770"/>
                      <a:gd name="T78" fmla="*/ 19989 w 992"/>
                      <a:gd name="T79" fmla="*/ 1 h 770"/>
                      <a:gd name="T80" fmla="*/ 22026 w 992"/>
                      <a:gd name="T81" fmla="*/ 1 h 770"/>
                      <a:gd name="T82" fmla="*/ 24108 w 992"/>
                      <a:gd name="T83" fmla="*/ 1 h 770"/>
                      <a:gd name="T84" fmla="*/ 26849 w 992"/>
                      <a:gd name="T85" fmla="*/ 1 h 770"/>
                      <a:gd name="T86" fmla="*/ 28658 w 992"/>
                      <a:gd name="T87" fmla="*/ 1 h 770"/>
                      <a:gd name="T88" fmla="*/ 28948 w 992"/>
                      <a:gd name="T89" fmla="*/ 1 h 770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992"/>
                      <a:gd name="T136" fmla="*/ 0 h 770"/>
                      <a:gd name="T137" fmla="*/ 992 w 992"/>
                      <a:gd name="T138" fmla="*/ 770 h 770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992" h="770">
                        <a:moveTo>
                          <a:pt x="808" y="320"/>
                        </a:moveTo>
                        <a:lnTo>
                          <a:pt x="823" y="219"/>
                        </a:lnTo>
                        <a:lnTo>
                          <a:pt x="881" y="181"/>
                        </a:lnTo>
                        <a:lnTo>
                          <a:pt x="950" y="174"/>
                        </a:lnTo>
                        <a:lnTo>
                          <a:pt x="992" y="219"/>
                        </a:lnTo>
                        <a:lnTo>
                          <a:pt x="973" y="308"/>
                        </a:lnTo>
                        <a:lnTo>
                          <a:pt x="935" y="427"/>
                        </a:lnTo>
                        <a:lnTo>
                          <a:pt x="857" y="562"/>
                        </a:lnTo>
                        <a:lnTo>
                          <a:pt x="761" y="677"/>
                        </a:lnTo>
                        <a:lnTo>
                          <a:pt x="681" y="739"/>
                        </a:lnTo>
                        <a:lnTo>
                          <a:pt x="592" y="770"/>
                        </a:lnTo>
                        <a:lnTo>
                          <a:pt x="507" y="759"/>
                        </a:lnTo>
                        <a:lnTo>
                          <a:pt x="442" y="723"/>
                        </a:lnTo>
                        <a:lnTo>
                          <a:pt x="419" y="666"/>
                        </a:lnTo>
                        <a:lnTo>
                          <a:pt x="392" y="566"/>
                        </a:lnTo>
                        <a:lnTo>
                          <a:pt x="361" y="382"/>
                        </a:lnTo>
                        <a:lnTo>
                          <a:pt x="338" y="254"/>
                        </a:lnTo>
                        <a:lnTo>
                          <a:pt x="338" y="104"/>
                        </a:lnTo>
                        <a:lnTo>
                          <a:pt x="323" y="78"/>
                        </a:lnTo>
                        <a:lnTo>
                          <a:pt x="277" y="70"/>
                        </a:lnTo>
                        <a:lnTo>
                          <a:pt x="223" y="112"/>
                        </a:lnTo>
                        <a:lnTo>
                          <a:pt x="173" y="181"/>
                        </a:lnTo>
                        <a:lnTo>
                          <a:pt x="115" y="219"/>
                        </a:lnTo>
                        <a:lnTo>
                          <a:pt x="27" y="219"/>
                        </a:lnTo>
                        <a:lnTo>
                          <a:pt x="0" y="196"/>
                        </a:lnTo>
                        <a:lnTo>
                          <a:pt x="0" y="158"/>
                        </a:lnTo>
                        <a:lnTo>
                          <a:pt x="39" y="123"/>
                        </a:lnTo>
                        <a:lnTo>
                          <a:pt x="81" y="135"/>
                        </a:lnTo>
                        <a:lnTo>
                          <a:pt x="119" y="127"/>
                        </a:lnTo>
                        <a:lnTo>
                          <a:pt x="189" y="78"/>
                        </a:lnTo>
                        <a:lnTo>
                          <a:pt x="257" y="23"/>
                        </a:lnTo>
                        <a:lnTo>
                          <a:pt x="323" y="8"/>
                        </a:lnTo>
                        <a:lnTo>
                          <a:pt x="415" y="0"/>
                        </a:lnTo>
                        <a:lnTo>
                          <a:pt x="419" y="42"/>
                        </a:lnTo>
                        <a:lnTo>
                          <a:pt x="397" y="89"/>
                        </a:lnTo>
                        <a:lnTo>
                          <a:pt x="392" y="208"/>
                        </a:lnTo>
                        <a:lnTo>
                          <a:pt x="419" y="366"/>
                        </a:lnTo>
                        <a:lnTo>
                          <a:pt x="462" y="520"/>
                        </a:lnTo>
                        <a:lnTo>
                          <a:pt x="499" y="612"/>
                        </a:lnTo>
                        <a:lnTo>
                          <a:pt x="558" y="655"/>
                        </a:lnTo>
                        <a:lnTo>
                          <a:pt x="615" y="655"/>
                        </a:lnTo>
                        <a:lnTo>
                          <a:pt x="673" y="612"/>
                        </a:lnTo>
                        <a:lnTo>
                          <a:pt x="750" y="515"/>
                        </a:lnTo>
                        <a:lnTo>
                          <a:pt x="800" y="377"/>
                        </a:lnTo>
                        <a:lnTo>
                          <a:pt x="808" y="32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5" name="Freeform 56">
                    <a:extLst>
                      <a:ext uri="{FF2B5EF4-FFF2-40B4-BE49-F238E27FC236}">
                        <a16:creationId xmlns:a16="http://schemas.microsoft.com/office/drawing/2014/main" id="{BF19D070-1017-46E0-99B0-3F1BCCAFB88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414" y="1540"/>
                    <a:ext cx="474" cy="848"/>
                  </a:xfrm>
                  <a:custGeom>
                    <a:avLst/>
                    <a:gdLst>
                      <a:gd name="T0" fmla="*/ 1 w 699"/>
                      <a:gd name="T1" fmla="*/ 1 h 1216"/>
                      <a:gd name="T2" fmla="*/ 1 w 699"/>
                      <a:gd name="T3" fmla="*/ 1 h 1216"/>
                      <a:gd name="T4" fmla="*/ 1 w 699"/>
                      <a:gd name="T5" fmla="*/ 1 h 1216"/>
                      <a:gd name="T6" fmla="*/ 1 w 699"/>
                      <a:gd name="T7" fmla="*/ 1 h 1216"/>
                      <a:gd name="T8" fmla="*/ 1 w 699"/>
                      <a:gd name="T9" fmla="*/ 1 h 1216"/>
                      <a:gd name="T10" fmla="*/ 1 w 699"/>
                      <a:gd name="T11" fmla="*/ 1 h 1216"/>
                      <a:gd name="T12" fmla="*/ 1 w 699"/>
                      <a:gd name="T13" fmla="*/ 1 h 1216"/>
                      <a:gd name="T14" fmla="*/ 1 w 699"/>
                      <a:gd name="T15" fmla="*/ 1 h 1216"/>
                      <a:gd name="T16" fmla="*/ 1 w 699"/>
                      <a:gd name="T17" fmla="*/ 1 h 1216"/>
                      <a:gd name="T18" fmla="*/ 1 w 699"/>
                      <a:gd name="T19" fmla="*/ 1 h 1216"/>
                      <a:gd name="T20" fmla="*/ 1 w 699"/>
                      <a:gd name="T21" fmla="*/ 1 h 1216"/>
                      <a:gd name="T22" fmla="*/ 1 w 699"/>
                      <a:gd name="T23" fmla="*/ 1 h 1216"/>
                      <a:gd name="T24" fmla="*/ 1 w 699"/>
                      <a:gd name="T25" fmla="*/ 1 h 1216"/>
                      <a:gd name="T26" fmla="*/ 1 w 699"/>
                      <a:gd name="T27" fmla="*/ 1 h 1216"/>
                      <a:gd name="T28" fmla="*/ 1 w 699"/>
                      <a:gd name="T29" fmla="*/ 1 h 1216"/>
                      <a:gd name="T30" fmla="*/ 1 w 699"/>
                      <a:gd name="T31" fmla="*/ 1 h 1216"/>
                      <a:gd name="T32" fmla="*/ 0 w 699"/>
                      <a:gd name="T33" fmla="*/ 1 h 1216"/>
                      <a:gd name="T34" fmla="*/ 1 w 699"/>
                      <a:gd name="T35" fmla="*/ 1 h 1216"/>
                      <a:gd name="T36" fmla="*/ 1 w 699"/>
                      <a:gd name="T37" fmla="*/ 1 h 1216"/>
                      <a:gd name="T38" fmla="*/ 1 w 699"/>
                      <a:gd name="T39" fmla="*/ 1 h 1216"/>
                      <a:gd name="T40" fmla="*/ 1 w 699"/>
                      <a:gd name="T41" fmla="*/ 1 h 1216"/>
                      <a:gd name="T42" fmla="*/ 1 w 699"/>
                      <a:gd name="T43" fmla="*/ 1 h 1216"/>
                      <a:gd name="T44" fmla="*/ 1 w 699"/>
                      <a:gd name="T45" fmla="*/ 1 h 1216"/>
                      <a:gd name="T46" fmla="*/ 1 w 699"/>
                      <a:gd name="T47" fmla="*/ 1 h 1216"/>
                      <a:gd name="T48" fmla="*/ 1 w 699"/>
                      <a:gd name="T49" fmla="*/ 1 h 1216"/>
                      <a:gd name="T50" fmla="*/ 1 w 699"/>
                      <a:gd name="T51" fmla="*/ 1 h 1216"/>
                      <a:gd name="T52" fmla="*/ 1 w 699"/>
                      <a:gd name="T53" fmla="*/ 0 h 1216"/>
                      <a:gd name="T54" fmla="*/ 1 w 699"/>
                      <a:gd name="T55" fmla="*/ 1 h 1216"/>
                      <a:gd name="T56" fmla="*/ 1 w 699"/>
                      <a:gd name="T57" fmla="*/ 1 h 1216"/>
                      <a:gd name="T58" fmla="*/ 1 w 699"/>
                      <a:gd name="T59" fmla="*/ 1 h 1216"/>
                      <a:gd name="T60" fmla="*/ 1 w 699"/>
                      <a:gd name="T61" fmla="*/ 1 h 1216"/>
                      <a:gd name="T62" fmla="*/ 1 w 699"/>
                      <a:gd name="T63" fmla="*/ 1 h 1216"/>
                      <a:gd name="T64" fmla="*/ 1 w 699"/>
                      <a:gd name="T65" fmla="*/ 1 h 1216"/>
                      <a:gd name="T66" fmla="*/ 1 w 699"/>
                      <a:gd name="T67" fmla="*/ 1 h 1216"/>
                      <a:gd name="T68" fmla="*/ 1 w 699"/>
                      <a:gd name="T69" fmla="*/ 1 h 1216"/>
                      <a:gd name="T70" fmla="*/ 1 w 699"/>
                      <a:gd name="T71" fmla="*/ 1 h 1216"/>
                      <a:gd name="T72" fmla="*/ 1 w 699"/>
                      <a:gd name="T73" fmla="*/ 1 h 1216"/>
                      <a:gd name="T74" fmla="*/ 1 w 699"/>
                      <a:gd name="T75" fmla="*/ 1 h 1216"/>
                      <a:gd name="T76" fmla="*/ 1 w 699"/>
                      <a:gd name="T77" fmla="*/ 1 h 1216"/>
                      <a:gd name="T78" fmla="*/ 1 w 699"/>
                      <a:gd name="T79" fmla="*/ 1 h 1216"/>
                      <a:gd name="T80" fmla="*/ 1 w 699"/>
                      <a:gd name="T81" fmla="*/ 1 h 1216"/>
                      <a:gd name="T82" fmla="*/ 1 w 699"/>
                      <a:gd name="T83" fmla="*/ 1 h 121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699"/>
                      <a:gd name="T127" fmla="*/ 0 h 1216"/>
                      <a:gd name="T128" fmla="*/ 699 w 699"/>
                      <a:gd name="T129" fmla="*/ 1216 h 1216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699" h="1216">
                        <a:moveTo>
                          <a:pt x="445" y="923"/>
                        </a:moveTo>
                        <a:lnTo>
                          <a:pt x="560" y="1039"/>
                        </a:lnTo>
                        <a:lnTo>
                          <a:pt x="606" y="1039"/>
                        </a:lnTo>
                        <a:lnTo>
                          <a:pt x="684" y="1086"/>
                        </a:lnTo>
                        <a:lnTo>
                          <a:pt x="699" y="1139"/>
                        </a:lnTo>
                        <a:lnTo>
                          <a:pt x="676" y="1208"/>
                        </a:lnTo>
                        <a:lnTo>
                          <a:pt x="614" y="1216"/>
                        </a:lnTo>
                        <a:lnTo>
                          <a:pt x="537" y="1162"/>
                        </a:lnTo>
                        <a:lnTo>
                          <a:pt x="383" y="1016"/>
                        </a:lnTo>
                        <a:lnTo>
                          <a:pt x="284" y="878"/>
                        </a:lnTo>
                        <a:lnTo>
                          <a:pt x="237" y="769"/>
                        </a:lnTo>
                        <a:lnTo>
                          <a:pt x="206" y="585"/>
                        </a:lnTo>
                        <a:lnTo>
                          <a:pt x="206" y="346"/>
                        </a:lnTo>
                        <a:lnTo>
                          <a:pt x="198" y="285"/>
                        </a:lnTo>
                        <a:lnTo>
                          <a:pt x="153" y="239"/>
                        </a:lnTo>
                        <a:lnTo>
                          <a:pt x="22" y="247"/>
                        </a:lnTo>
                        <a:lnTo>
                          <a:pt x="0" y="223"/>
                        </a:lnTo>
                        <a:lnTo>
                          <a:pt x="29" y="208"/>
                        </a:lnTo>
                        <a:lnTo>
                          <a:pt x="122" y="200"/>
                        </a:lnTo>
                        <a:lnTo>
                          <a:pt x="138" y="185"/>
                        </a:lnTo>
                        <a:lnTo>
                          <a:pt x="6" y="107"/>
                        </a:lnTo>
                        <a:lnTo>
                          <a:pt x="6" y="77"/>
                        </a:lnTo>
                        <a:lnTo>
                          <a:pt x="29" y="70"/>
                        </a:lnTo>
                        <a:lnTo>
                          <a:pt x="138" y="130"/>
                        </a:lnTo>
                        <a:lnTo>
                          <a:pt x="161" y="123"/>
                        </a:lnTo>
                        <a:lnTo>
                          <a:pt x="138" y="8"/>
                        </a:lnTo>
                        <a:lnTo>
                          <a:pt x="153" y="0"/>
                        </a:lnTo>
                        <a:lnTo>
                          <a:pt x="169" y="8"/>
                        </a:lnTo>
                        <a:lnTo>
                          <a:pt x="198" y="123"/>
                        </a:lnTo>
                        <a:lnTo>
                          <a:pt x="222" y="130"/>
                        </a:lnTo>
                        <a:lnTo>
                          <a:pt x="284" y="8"/>
                        </a:lnTo>
                        <a:lnTo>
                          <a:pt x="299" y="8"/>
                        </a:lnTo>
                        <a:lnTo>
                          <a:pt x="299" y="46"/>
                        </a:lnTo>
                        <a:lnTo>
                          <a:pt x="260" y="146"/>
                        </a:lnTo>
                        <a:lnTo>
                          <a:pt x="260" y="200"/>
                        </a:lnTo>
                        <a:lnTo>
                          <a:pt x="276" y="270"/>
                        </a:lnTo>
                        <a:lnTo>
                          <a:pt x="268" y="361"/>
                        </a:lnTo>
                        <a:lnTo>
                          <a:pt x="276" y="531"/>
                        </a:lnTo>
                        <a:lnTo>
                          <a:pt x="291" y="639"/>
                        </a:lnTo>
                        <a:lnTo>
                          <a:pt x="330" y="762"/>
                        </a:lnTo>
                        <a:lnTo>
                          <a:pt x="383" y="855"/>
                        </a:lnTo>
                        <a:lnTo>
                          <a:pt x="445" y="923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46" name="Freeform 57">
                    <a:extLst>
                      <a:ext uri="{FF2B5EF4-FFF2-40B4-BE49-F238E27FC236}">
                        <a16:creationId xmlns:a16="http://schemas.microsoft.com/office/drawing/2014/main" id="{90091133-2A11-4032-AB2F-BD9017976E0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-2705309">
                    <a:off x="2793" y="1150"/>
                    <a:ext cx="620" cy="708"/>
                  </a:xfrm>
                  <a:custGeom>
                    <a:avLst/>
                    <a:gdLst>
                      <a:gd name="T0" fmla="*/ 1 w 915"/>
                      <a:gd name="T1" fmla="*/ 1 h 1139"/>
                      <a:gd name="T2" fmla="*/ 0 w 915"/>
                      <a:gd name="T3" fmla="*/ 1 h 1139"/>
                      <a:gd name="T4" fmla="*/ 1 w 915"/>
                      <a:gd name="T5" fmla="*/ 1 h 1139"/>
                      <a:gd name="T6" fmla="*/ 1 w 915"/>
                      <a:gd name="T7" fmla="*/ 1 h 1139"/>
                      <a:gd name="T8" fmla="*/ 1 w 915"/>
                      <a:gd name="T9" fmla="*/ 1 h 1139"/>
                      <a:gd name="T10" fmla="*/ 1 w 915"/>
                      <a:gd name="T11" fmla="*/ 1 h 1139"/>
                      <a:gd name="T12" fmla="*/ 1 w 915"/>
                      <a:gd name="T13" fmla="*/ 1 h 1139"/>
                      <a:gd name="T14" fmla="*/ 1 w 915"/>
                      <a:gd name="T15" fmla="*/ 1 h 1139"/>
                      <a:gd name="T16" fmla="*/ 1 w 915"/>
                      <a:gd name="T17" fmla="*/ 1 h 1139"/>
                      <a:gd name="T18" fmla="*/ 1 w 915"/>
                      <a:gd name="T19" fmla="*/ 1 h 1139"/>
                      <a:gd name="T20" fmla="*/ 1 w 915"/>
                      <a:gd name="T21" fmla="*/ 1 h 1139"/>
                      <a:gd name="T22" fmla="*/ 1 w 915"/>
                      <a:gd name="T23" fmla="*/ 1 h 1139"/>
                      <a:gd name="T24" fmla="*/ 1 w 915"/>
                      <a:gd name="T25" fmla="*/ 1 h 1139"/>
                      <a:gd name="T26" fmla="*/ 1 w 915"/>
                      <a:gd name="T27" fmla="*/ 1 h 1139"/>
                      <a:gd name="T28" fmla="*/ 1 w 915"/>
                      <a:gd name="T29" fmla="*/ 1 h 1139"/>
                      <a:gd name="T30" fmla="*/ 1 w 915"/>
                      <a:gd name="T31" fmla="*/ 1 h 1139"/>
                      <a:gd name="T32" fmla="*/ 1 w 915"/>
                      <a:gd name="T33" fmla="*/ 1 h 1139"/>
                      <a:gd name="T34" fmla="*/ 1 w 915"/>
                      <a:gd name="T35" fmla="*/ 1 h 1139"/>
                      <a:gd name="T36" fmla="*/ 1 w 915"/>
                      <a:gd name="T37" fmla="*/ 1 h 1139"/>
                      <a:gd name="T38" fmla="*/ 1 w 915"/>
                      <a:gd name="T39" fmla="*/ 1 h 1139"/>
                      <a:gd name="T40" fmla="*/ 1 w 915"/>
                      <a:gd name="T41" fmla="*/ 1 h 1139"/>
                      <a:gd name="T42" fmla="*/ 1 w 915"/>
                      <a:gd name="T43" fmla="*/ 1 h 1139"/>
                      <a:gd name="T44" fmla="*/ 1 w 915"/>
                      <a:gd name="T45" fmla="*/ 1 h 1139"/>
                      <a:gd name="T46" fmla="*/ 1 w 915"/>
                      <a:gd name="T47" fmla="*/ 0 h 1139"/>
                      <a:gd name="T48" fmla="*/ 1 w 915"/>
                      <a:gd name="T49" fmla="*/ 1 h 1139"/>
                      <a:gd name="T50" fmla="*/ 1 w 915"/>
                      <a:gd name="T51" fmla="*/ 1 h 1139"/>
                      <a:gd name="T52" fmla="*/ 1 w 915"/>
                      <a:gd name="T53" fmla="*/ 1 h 1139"/>
                      <a:gd name="T54" fmla="*/ 1 w 915"/>
                      <a:gd name="T55" fmla="*/ 1 h 1139"/>
                      <a:gd name="T56" fmla="*/ 1 w 915"/>
                      <a:gd name="T57" fmla="*/ 1 h 1139"/>
                      <a:gd name="T58" fmla="*/ 1 w 915"/>
                      <a:gd name="T59" fmla="*/ 1 h 1139"/>
                      <a:gd name="T60" fmla="*/ 1 w 915"/>
                      <a:gd name="T61" fmla="*/ 1 h 1139"/>
                      <a:gd name="T62" fmla="*/ 1 w 915"/>
                      <a:gd name="T63" fmla="*/ 1 h 1139"/>
                      <a:gd name="T64" fmla="*/ 1 w 915"/>
                      <a:gd name="T65" fmla="*/ 1 h 1139"/>
                      <a:gd name="T66" fmla="*/ 1 w 915"/>
                      <a:gd name="T67" fmla="*/ 1 h 1139"/>
                      <a:gd name="T68" fmla="*/ 1 w 915"/>
                      <a:gd name="T69" fmla="*/ 1 h 1139"/>
                      <a:gd name="T70" fmla="*/ 1 w 915"/>
                      <a:gd name="T71" fmla="*/ 1 h 1139"/>
                      <a:gd name="T72" fmla="*/ 1 w 915"/>
                      <a:gd name="T73" fmla="*/ 1 h 1139"/>
                      <a:gd name="T74" fmla="*/ 1 w 915"/>
                      <a:gd name="T75" fmla="*/ 1 h 1139"/>
                      <a:gd name="T76" fmla="*/ 1 w 915"/>
                      <a:gd name="T77" fmla="*/ 1 h 1139"/>
                      <a:gd name="T78" fmla="*/ 1 w 915"/>
                      <a:gd name="T79" fmla="*/ 1 h 1139"/>
                      <a:gd name="T80" fmla="*/ 1 w 915"/>
                      <a:gd name="T81" fmla="*/ 1 h 1139"/>
                      <a:gd name="T82" fmla="*/ 1 w 915"/>
                      <a:gd name="T83" fmla="*/ 1 h 1139"/>
                      <a:gd name="T84" fmla="*/ 1 w 915"/>
                      <a:gd name="T85" fmla="*/ 1 h 1139"/>
                      <a:gd name="T86" fmla="*/ 1 w 915"/>
                      <a:gd name="T87" fmla="*/ 1 h 113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915"/>
                      <a:gd name="T133" fmla="*/ 0 h 1139"/>
                      <a:gd name="T134" fmla="*/ 915 w 915"/>
                      <a:gd name="T135" fmla="*/ 1139 h 113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915" h="1139">
                        <a:moveTo>
                          <a:pt x="15" y="1008"/>
                        </a:moveTo>
                        <a:lnTo>
                          <a:pt x="0" y="1061"/>
                        </a:lnTo>
                        <a:lnTo>
                          <a:pt x="15" y="1139"/>
                        </a:lnTo>
                        <a:lnTo>
                          <a:pt x="70" y="1139"/>
                        </a:lnTo>
                        <a:lnTo>
                          <a:pt x="231" y="1108"/>
                        </a:lnTo>
                        <a:lnTo>
                          <a:pt x="408" y="1046"/>
                        </a:lnTo>
                        <a:lnTo>
                          <a:pt x="554" y="946"/>
                        </a:lnTo>
                        <a:lnTo>
                          <a:pt x="639" y="816"/>
                        </a:lnTo>
                        <a:lnTo>
                          <a:pt x="715" y="593"/>
                        </a:lnTo>
                        <a:lnTo>
                          <a:pt x="738" y="385"/>
                        </a:lnTo>
                        <a:lnTo>
                          <a:pt x="738" y="285"/>
                        </a:lnTo>
                        <a:lnTo>
                          <a:pt x="777" y="224"/>
                        </a:lnTo>
                        <a:lnTo>
                          <a:pt x="845" y="200"/>
                        </a:lnTo>
                        <a:lnTo>
                          <a:pt x="907" y="200"/>
                        </a:lnTo>
                        <a:lnTo>
                          <a:pt x="915" y="169"/>
                        </a:lnTo>
                        <a:lnTo>
                          <a:pt x="823" y="177"/>
                        </a:lnTo>
                        <a:lnTo>
                          <a:pt x="808" y="154"/>
                        </a:lnTo>
                        <a:lnTo>
                          <a:pt x="884" y="70"/>
                        </a:lnTo>
                        <a:lnTo>
                          <a:pt x="868" y="47"/>
                        </a:lnTo>
                        <a:lnTo>
                          <a:pt x="853" y="62"/>
                        </a:lnTo>
                        <a:lnTo>
                          <a:pt x="792" y="123"/>
                        </a:lnTo>
                        <a:lnTo>
                          <a:pt x="777" y="123"/>
                        </a:lnTo>
                        <a:lnTo>
                          <a:pt x="777" y="16"/>
                        </a:lnTo>
                        <a:lnTo>
                          <a:pt x="761" y="0"/>
                        </a:lnTo>
                        <a:lnTo>
                          <a:pt x="738" y="8"/>
                        </a:lnTo>
                        <a:lnTo>
                          <a:pt x="746" y="123"/>
                        </a:lnTo>
                        <a:lnTo>
                          <a:pt x="730" y="131"/>
                        </a:lnTo>
                        <a:lnTo>
                          <a:pt x="668" y="70"/>
                        </a:lnTo>
                        <a:lnTo>
                          <a:pt x="623" y="62"/>
                        </a:lnTo>
                        <a:lnTo>
                          <a:pt x="631" y="93"/>
                        </a:lnTo>
                        <a:lnTo>
                          <a:pt x="699" y="162"/>
                        </a:lnTo>
                        <a:lnTo>
                          <a:pt x="699" y="200"/>
                        </a:lnTo>
                        <a:lnTo>
                          <a:pt x="676" y="278"/>
                        </a:lnTo>
                        <a:lnTo>
                          <a:pt x="676" y="346"/>
                        </a:lnTo>
                        <a:lnTo>
                          <a:pt x="676" y="462"/>
                        </a:lnTo>
                        <a:lnTo>
                          <a:pt x="645" y="608"/>
                        </a:lnTo>
                        <a:lnTo>
                          <a:pt x="615" y="700"/>
                        </a:lnTo>
                        <a:lnTo>
                          <a:pt x="561" y="816"/>
                        </a:lnTo>
                        <a:lnTo>
                          <a:pt x="499" y="908"/>
                        </a:lnTo>
                        <a:lnTo>
                          <a:pt x="454" y="954"/>
                        </a:lnTo>
                        <a:lnTo>
                          <a:pt x="330" y="993"/>
                        </a:lnTo>
                        <a:lnTo>
                          <a:pt x="215" y="1008"/>
                        </a:lnTo>
                        <a:lnTo>
                          <a:pt x="99" y="1024"/>
                        </a:lnTo>
                        <a:lnTo>
                          <a:pt x="15" y="100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pPr marL="0" marR="0" lvl="0" indent="0" algn="r" defTabSz="914400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32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FFFFFF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endParaRPr>
                  </a:p>
                </p:txBody>
              </p:sp>
            </p:grpSp>
          </p:grpSp>
          <p:sp>
            <p:nvSpPr>
              <p:cNvPr id="37" name="Oval 58">
                <a:extLst>
                  <a:ext uri="{FF2B5EF4-FFF2-40B4-BE49-F238E27FC236}">
                    <a16:creationId xmlns:a16="http://schemas.microsoft.com/office/drawing/2014/main" id="{9A25C807-5642-414A-AF88-88693CD66D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6" y="1104"/>
                <a:ext cx="912" cy="912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0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30" name="Group 59">
              <a:extLst>
                <a:ext uri="{FF2B5EF4-FFF2-40B4-BE49-F238E27FC236}">
                  <a16:creationId xmlns:a16="http://schemas.microsoft.com/office/drawing/2014/main" id="{620C43CF-0BFE-4061-B38B-1BE3B871D89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368" y="2112"/>
              <a:ext cx="432" cy="240"/>
              <a:chOff x="-1152" y="3504"/>
              <a:chExt cx="432" cy="240"/>
            </a:xfrm>
          </p:grpSpPr>
          <p:grpSp>
            <p:nvGrpSpPr>
              <p:cNvPr id="31" name="Group 60">
                <a:extLst>
                  <a:ext uri="{FF2B5EF4-FFF2-40B4-BE49-F238E27FC236}">
                    <a16:creationId xmlns:a16="http://schemas.microsoft.com/office/drawing/2014/main" id="{8066CEE9-05CA-4434-8EA7-E1865746DD5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-1075" y="3504"/>
                <a:ext cx="256" cy="210"/>
                <a:chOff x="1728" y="2064"/>
                <a:chExt cx="768" cy="672"/>
              </a:xfrm>
            </p:grpSpPr>
            <p:sp>
              <p:nvSpPr>
                <p:cNvPr id="34" name="AutoShape 61">
                  <a:extLst>
                    <a:ext uri="{FF2B5EF4-FFF2-40B4-BE49-F238E27FC236}">
                      <a16:creationId xmlns:a16="http://schemas.microsoft.com/office/drawing/2014/main" id="{D3324A59-F41C-4572-B726-2737CA65912A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-8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Exit</a:t>
                  </a:r>
                  <a:endParaRPr kumimoji="0" lang="en-CA" altLang="en-US" sz="2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" name="Line 62">
                  <a:extLst>
                    <a:ext uri="{FF2B5EF4-FFF2-40B4-BE49-F238E27FC236}">
                      <a16:creationId xmlns:a16="http://schemas.microsoft.com/office/drawing/2014/main" id="{FCAEFD35-0E22-46C3-ADCF-C1608E64CC0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2" name="Line 63">
                <a:extLst>
                  <a:ext uri="{FF2B5EF4-FFF2-40B4-BE49-F238E27FC236}">
                    <a16:creationId xmlns:a16="http://schemas.microsoft.com/office/drawing/2014/main" id="{06FE8622-01AD-4A1E-A82E-3D6688CBC59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H="1"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Line 64">
                <a:extLst>
                  <a:ext uri="{FF2B5EF4-FFF2-40B4-BE49-F238E27FC236}">
                    <a16:creationId xmlns:a16="http://schemas.microsoft.com/office/drawing/2014/main" id="{2C2C1086-59B8-41F4-A739-2E09E66E153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flipV="1">
                <a:off x="-1152" y="3504"/>
                <a:ext cx="432" cy="240"/>
              </a:xfrm>
              <a:prstGeom prst="line">
                <a:avLst/>
              </a:prstGeom>
              <a:noFill/>
              <a:ln w="22225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98363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9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</p:bldLst>
  </p:timing>
</p:sld>
</file>

<file path=ppt/slides/slide3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545198F8-4FB9-4EA4-8E14-E1820A64B25E}"/>
              </a:ext>
            </a:extLst>
          </p:cNvPr>
          <p:cNvGrpSpPr/>
          <p:nvPr/>
        </p:nvGrpSpPr>
        <p:grpSpPr>
          <a:xfrm>
            <a:off x="25400" y="1485900"/>
            <a:ext cx="12776200" cy="2705100"/>
            <a:chOff x="25400" y="1485900"/>
            <a:chExt cx="12776200" cy="2705100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542C872-3F7C-4F72-A66E-4F86D18B06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b="45802"/>
            <a:stretch/>
          </p:blipFill>
          <p:spPr>
            <a:xfrm>
              <a:off x="1066800" y="1485900"/>
              <a:ext cx="11734800" cy="2705100"/>
            </a:xfrm>
            <a:prstGeom prst="rect">
              <a:avLst/>
            </a:prstGeom>
          </p:spPr>
        </p:pic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DD4A20C-C9E1-400E-971D-A9F3934F187B}"/>
                </a:ext>
              </a:extLst>
            </p:cNvPr>
            <p:cNvSpPr/>
            <p:nvPr/>
          </p:nvSpPr>
          <p:spPr>
            <a:xfrm>
              <a:off x="25400" y="247647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0:</a:t>
              </a:r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13CF7551-DE0E-44F7-BD97-916FB789F547}"/>
                </a:ext>
              </a:extLst>
            </p:cNvPr>
            <p:cNvSpPr/>
            <p:nvPr/>
          </p:nvSpPr>
          <p:spPr>
            <a:xfrm>
              <a:off x="69850" y="1787465"/>
              <a:ext cx="692150" cy="40011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r>
                <a:rPr lang="en-US" sz="2000" dirty="0">
                  <a:solidFill>
                    <a:schemeClr val="bg2"/>
                  </a:solidFill>
                </a:rPr>
                <a:t>Day:</a:t>
              </a:r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3A20F4F-EFD3-4DA9-BB79-F4A5A7039BE3}"/>
                </a:ext>
              </a:extLst>
            </p:cNvPr>
            <p:cNvSpPr/>
            <p:nvPr/>
          </p:nvSpPr>
          <p:spPr>
            <a:xfrm>
              <a:off x="38100" y="215900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BD4FC81-F395-4602-865B-292305302581}"/>
                </a:ext>
              </a:extLst>
            </p:cNvPr>
            <p:cNvSpPr/>
            <p:nvPr/>
          </p:nvSpPr>
          <p:spPr>
            <a:xfrm>
              <a:off x="25400" y="29653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C000"/>
                  </a:solidFill>
                </a:rPr>
                <a:t>Cash:</a:t>
              </a: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8DBECB5E-17AB-49BB-A586-6339BB2C9EBF}"/>
                </a:ext>
              </a:extLst>
            </p:cNvPr>
            <p:cNvSpPr/>
            <p:nvPr/>
          </p:nvSpPr>
          <p:spPr>
            <a:xfrm>
              <a:off x="25400" y="348609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2:</a:t>
              </a:r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8796049D-32DD-489A-B22E-76C58C1D16E9}"/>
                </a:ext>
              </a:extLst>
            </p:cNvPr>
            <p:cNvSpPr/>
            <p:nvPr/>
          </p:nvSpPr>
          <p:spPr>
            <a:xfrm>
              <a:off x="50800" y="37908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</p:grp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CC6A2F0-D083-4535-8F10-75450AF0C85C}"/>
              </a:ext>
            </a:extLst>
          </p:cNvPr>
          <p:cNvSpPr/>
          <p:nvPr/>
        </p:nvSpPr>
        <p:spPr>
          <a:xfrm>
            <a:off x="1866284" y="266640"/>
            <a:ext cx="1154750" cy="400110"/>
          </a:xfrm>
          <a:prstGeom prst="rect">
            <a:avLst/>
          </a:prstGeom>
          <a:solidFill>
            <a:schemeClr val="tx1"/>
          </a:solidFill>
          <a:ln>
            <a:solidFill>
              <a:srgbClr val="FF66FF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FF66FF"/>
                </a:solidFill>
              </a:rPr>
              <a:t>Price(0,t)</a:t>
            </a:r>
          </a:p>
        </p:txBody>
      </p:sp>
      <p:sp>
        <p:nvSpPr>
          <p:cNvPr id="264" name="Rectangle 263">
            <a:extLst>
              <a:ext uri="{FF2B5EF4-FFF2-40B4-BE49-F238E27FC236}">
                <a16:creationId xmlns:a16="http://schemas.microsoft.com/office/drawing/2014/main" id="{404B8CC7-3AED-4DD7-AF74-5AFD6DB2E54F}"/>
              </a:ext>
            </a:extLst>
          </p:cNvPr>
          <p:cNvSpPr/>
          <p:nvPr/>
        </p:nvSpPr>
        <p:spPr>
          <a:xfrm>
            <a:off x="3592285" y="258299"/>
            <a:ext cx="1465490" cy="400110"/>
          </a:xfrm>
          <a:prstGeom prst="rect">
            <a:avLst/>
          </a:prstGeom>
          <a:solidFill>
            <a:schemeClr val="tx1"/>
          </a:solidFill>
          <a:ln>
            <a:solidFill>
              <a:srgbClr val="FF66FF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FF66FF"/>
                </a:solidFill>
              </a:rPr>
              <a:t>Price(0,t+1)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A98E5F-6233-4D45-9C56-F33A90B50E6C}"/>
              </a:ext>
            </a:extLst>
          </p:cNvPr>
          <p:cNvSpPr/>
          <p:nvPr/>
        </p:nvSpPr>
        <p:spPr bwMode="auto">
          <a:xfrm>
            <a:off x="2144485" y="2262254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7" name="Rectangle 266">
            <a:extLst>
              <a:ext uri="{FF2B5EF4-FFF2-40B4-BE49-F238E27FC236}">
                <a16:creationId xmlns:a16="http://schemas.microsoft.com/office/drawing/2014/main" id="{488D1407-B5E9-4A77-9520-64A92A93021E}"/>
              </a:ext>
            </a:extLst>
          </p:cNvPr>
          <p:cNvSpPr/>
          <p:nvPr/>
        </p:nvSpPr>
        <p:spPr bwMode="auto">
          <a:xfrm>
            <a:off x="3773260" y="2268855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FF66FF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851B58E2-C326-451D-BF7F-7C3773D610F6}"/>
              </a:ext>
            </a:extLst>
          </p:cNvPr>
          <p:cNvSpPr/>
          <p:nvPr/>
        </p:nvSpPr>
        <p:spPr bwMode="auto">
          <a:xfrm>
            <a:off x="2971800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B780D2C3-67DE-4CB2-B8D5-118715837A4B}"/>
              </a:ext>
            </a:extLst>
          </p:cNvPr>
          <p:cNvSpPr/>
          <p:nvPr/>
        </p:nvSpPr>
        <p:spPr>
          <a:xfrm>
            <a:off x="4953000" y="1044178"/>
            <a:ext cx="1066800" cy="400110"/>
          </a:xfrm>
          <a:prstGeom prst="rect">
            <a:avLst/>
          </a:prstGeom>
          <a:solidFill>
            <a:schemeClr val="tx1"/>
          </a:solidFill>
          <a:ln>
            <a:solidFill>
              <a:schemeClr val="bg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bg2"/>
                </a:solidFill>
              </a:rPr>
              <a:t>= E2/C2</a:t>
            </a:r>
          </a:p>
        </p:txBody>
      </p:sp>
      <p:sp>
        <p:nvSpPr>
          <p:cNvPr id="272" name="Rectangle 271">
            <a:extLst>
              <a:ext uri="{FF2B5EF4-FFF2-40B4-BE49-F238E27FC236}">
                <a16:creationId xmlns:a16="http://schemas.microsoft.com/office/drawing/2014/main" id="{D8CC14CA-BE44-4BDC-8E65-967E265ADD28}"/>
              </a:ext>
            </a:extLst>
          </p:cNvPr>
          <p:cNvSpPr/>
          <p:nvPr/>
        </p:nvSpPr>
        <p:spPr>
          <a:xfrm>
            <a:off x="3385457" y="736402"/>
            <a:ext cx="1643743" cy="707886"/>
          </a:xfrm>
          <a:prstGeom prst="rect">
            <a:avLst/>
          </a:prstGeom>
          <a:solidFill>
            <a:schemeClr val="tx1"/>
          </a:solidFill>
          <a:ln>
            <a:solidFill>
              <a:schemeClr val="bg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bg2"/>
                </a:solidFill>
              </a:rPr>
              <a:t>Price Increase</a:t>
            </a:r>
          </a:p>
          <a:p>
            <a:r>
              <a:rPr lang="en-US" sz="2000" dirty="0">
                <a:solidFill>
                  <a:schemeClr val="bg2"/>
                </a:solidFill>
              </a:rPr>
              <a:t>(edge weight)</a:t>
            </a:r>
          </a:p>
        </p:txBody>
      </p:sp>
    </p:spTree>
    <p:extLst>
      <p:ext uri="{BB962C8B-B14F-4D97-AF65-F5344CB8AC3E}">
        <p14:creationId xmlns:p14="http://schemas.microsoft.com/office/powerpoint/2010/main" val="22004493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 animBg="1"/>
      <p:bldP spid="264" grpId="0" animBg="1"/>
      <p:bldP spid="16" grpId="0" animBg="1"/>
      <p:bldP spid="267" grpId="0" animBg="1"/>
      <p:bldP spid="268" grpId="0" animBg="1"/>
      <p:bldP spid="270" grpId="0" animBg="1"/>
      <p:bldP spid="272" grpId="0" animBg="1"/>
    </p:bldLst>
  </p:timing>
</p:sld>
</file>

<file path=ppt/slides/slide3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545198F8-4FB9-4EA4-8E14-E1820A64B25E}"/>
              </a:ext>
            </a:extLst>
          </p:cNvPr>
          <p:cNvGrpSpPr/>
          <p:nvPr/>
        </p:nvGrpSpPr>
        <p:grpSpPr>
          <a:xfrm>
            <a:off x="25400" y="1485900"/>
            <a:ext cx="12776200" cy="2705100"/>
            <a:chOff x="25400" y="1485900"/>
            <a:chExt cx="12776200" cy="2705100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542C872-3F7C-4F72-A66E-4F86D18B06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b="45802"/>
            <a:stretch/>
          </p:blipFill>
          <p:spPr>
            <a:xfrm>
              <a:off x="1066800" y="1485900"/>
              <a:ext cx="11734800" cy="2705100"/>
            </a:xfrm>
            <a:prstGeom prst="rect">
              <a:avLst/>
            </a:prstGeom>
          </p:spPr>
        </p:pic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DD4A20C-C9E1-400E-971D-A9F3934F187B}"/>
                </a:ext>
              </a:extLst>
            </p:cNvPr>
            <p:cNvSpPr/>
            <p:nvPr/>
          </p:nvSpPr>
          <p:spPr>
            <a:xfrm>
              <a:off x="25400" y="247647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0:</a:t>
              </a:r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13CF7551-DE0E-44F7-BD97-916FB789F547}"/>
                </a:ext>
              </a:extLst>
            </p:cNvPr>
            <p:cNvSpPr/>
            <p:nvPr/>
          </p:nvSpPr>
          <p:spPr>
            <a:xfrm>
              <a:off x="69850" y="1787465"/>
              <a:ext cx="692150" cy="40011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r>
                <a:rPr lang="en-US" sz="2000" dirty="0">
                  <a:solidFill>
                    <a:schemeClr val="bg2"/>
                  </a:solidFill>
                </a:rPr>
                <a:t>Day:</a:t>
              </a:r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3A20F4F-EFD3-4DA9-BB79-F4A5A7039BE3}"/>
                </a:ext>
              </a:extLst>
            </p:cNvPr>
            <p:cNvSpPr/>
            <p:nvPr/>
          </p:nvSpPr>
          <p:spPr>
            <a:xfrm>
              <a:off x="38100" y="215900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BD4FC81-F395-4602-865B-292305302581}"/>
                </a:ext>
              </a:extLst>
            </p:cNvPr>
            <p:cNvSpPr/>
            <p:nvPr/>
          </p:nvSpPr>
          <p:spPr>
            <a:xfrm>
              <a:off x="25400" y="29653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C000"/>
                  </a:solidFill>
                </a:rPr>
                <a:t>Cash:</a:t>
              </a: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8DBECB5E-17AB-49BB-A586-6339BB2C9EBF}"/>
                </a:ext>
              </a:extLst>
            </p:cNvPr>
            <p:cNvSpPr/>
            <p:nvPr/>
          </p:nvSpPr>
          <p:spPr>
            <a:xfrm>
              <a:off x="25400" y="348609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2:</a:t>
              </a:r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8796049D-32DD-489A-B22E-76C58C1D16E9}"/>
                </a:ext>
              </a:extLst>
            </p:cNvPr>
            <p:cNvSpPr/>
            <p:nvPr/>
          </p:nvSpPr>
          <p:spPr>
            <a:xfrm>
              <a:off x="50800" y="37908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</p:grp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CC6A2F0-D083-4535-8F10-75450AF0C85C}"/>
              </a:ext>
            </a:extLst>
          </p:cNvPr>
          <p:cNvSpPr/>
          <p:nvPr/>
        </p:nvSpPr>
        <p:spPr>
          <a:xfrm>
            <a:off x="2146072" y="428625"/>
            <a:ext cx="1206727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2"/>
                </a:solidFill>
              </a:rPr>
              <a:t>Amount of stock 0</a:t>
            </a:r>
          </a:p>
          <a:p>
            <a:r>
              <a:rPr lang="en-US" sz="2000" dirty="0">
                <a:solidFill>
                  <a:schemeClr val="accent2"/>
                </a:solidFill>
              </a:rPr>
              <a:t>at time t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A98E5F-6233-4D45-9C56-F33A90B50E6C}"/>
              </a:ext>
            </a:extLst>
          </p:cNvPr>
          <p:cNvSpPr/>
          <p:nvPr/>
        </p:nvSpPr>
        <p:spPr bwMode="auto">
          <a:xfrm>
            <a:off x="2131558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851B58E2-C326-451D-BF7F-7C3773D610F6}"/>
              </a:ext>
            </a:extLst>
          </p:cNvPr>
          <p:cNvSpPr/>
          <p:nvPr/>
        </p:nvSpPr>
        <p:spPr bwMode="auto">
          <a:xfrm>
            <a:off x="2971800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B780D2C3-67DE-4CB2-B8D5-118715837A4B}"/>
              </a:ext>
            </a:extLst>
          </p:cNvPr>
          <p:cNvSpPr/>
          <p:nvPr/>
        </p:nvSpPr>
        <p:spPr>
          <a:xfrm>
            <a:off x="3385457" y="736402"/>
            <a:ext cx="1643743" cy="707886"/>
          </a:xfrm>
          <a:prstGeom prst="rect">
            <a:avLst/>
          </a:prstGeom>
          <a:solidFill>
            <a:schemeClr val="tx1"/>
          </a:solidFill>
          <a:ln>
            <a:solidFill>
              <a:schemeClr val="bg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bg2"/>
                </a:solidFill>
              </a:rPr>
              <a:t>Price Increase</a:t>
            </a:r>
          </a:p>
          <a:p>
            <a:r>
              <a:rPr lang="en-US" sz="2000" dirty="0">
                <a:solidFill>
                  <a:schemeClr val="bg2"/>
                </a:solidFill>
              </a:rPr>
              <a:t>(edge weight)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1B351F9-495F-4504-B6B2-A912AA37772E}"/>
              </a:ext>
            </a:extLst>
          </p:cNvPr>
          <p:cNvSpPr/>
          <p:nvPr/>
        </p:nvSpPr>
        <p:spPr bwMode="auto">
          <a:xfrm>
            <a:off x="1343025" y="3038475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FADAFA7-5B25-403D-81E9-030435F552F6}"/>
              </a:ext>
            </a:extLst>
          </p:cNvPr>
          <p:cNvSpPr/>
          <p:nvPr/>
        </p:nvSpPr>
        <p:spPr>
          <a:xfrm>
            <a:off x="1066800" y="438418"/>
            <a:ext cx="104140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1"/>
                </a:solidFill>
              </a:rPr>
              <a:t>Amount of cash</a:t>
            </a:r>
          </a:p>
          <a:p>
            <a:r>
              <a:rPr lang="en-US" sz="2000" dirty="0">
                <a:solidFill>
                  <a:schemeClr val="accent1"/>
                </a:solidFill>
              </a:rPr>
              <a:t>at time t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E915729-D009-4DAE-ABDE-987CE9A764CF}"/>
              </a:ext>
            </a:extLst>
          </p:cNvPr>
          <p:cNvSpPr/>
          <p:nvPr/>
        </p:nvSpPr>
        <p:spPr>
          <a:xfrm>
            <a:off x="2412642" y="4291505"/>
            <a:ext cx="129540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1"/>
                </a:solidFill>
              </a:rPr>
              <a:t>Amount </a:t>
            </a:r>
            <a:br>
              <a:rPr lang="en-US" sz="2000" dirty="0">
                <a:solidFill>
                  <a:schemeClr val="accent1"/>
                </a:solidFill>
              </a:rPr>
            </a:br>
            <a:r>
              <a:rPr lang="en-US" sz="2000" dirty="0">
                <a:solidFill>
                  <a:schemeClr val="accent1"/>
                </a:solidFill>
              </a:rPr>
              <a:t>of cash</a:t>
            </a:r>
          </a:p>
          <a:p>
            <a:r>
              <a:rPr lang="en-US" sz="2000" dirty="0">
                <a:solidFill>
                  <a:schemeClr val="accent1"/>
                </a:solidFill>
              </a:rPr>
              <a:t>at time t+1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4D2FC60-4FAF-401F-8597-99A6EBB52B5B}"/>
              </a:ext>
            </a:extLst>
          </p:cNvPr>
          <p:cNvSpPr/>
          <p:nvPr/>
        </p:nvSpPr>
        <p:spPr bwMode="auto">
          <a:xfrm>
            <a:off x="2969806" y="3010437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E75BC8B8-EA91-4F30-A636-A531D9AAC9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2115" y="4279962"/>
            <a:ext cx="525533" cy="994940"/>
          </a:xfrm>
          <a:prstGeom prst="rect">
            <a:avLst/>
          </a:prstGeom>
        </p:spPr>
      </p:pic>
      <p:sp>
        <p:nvSpPr>
          <p:cNvPr id="24" name="AutoShape 58">
            <a:extLst>
              <a:ext uri="{FF2B5EF4-FFF2-40B4-BE49-F238E27FC236}">
                <a16:creationId xmlns:a16="http://schemas.microsoft.com/office/drawing/2014/main" id="{70082740-8387-40D9-AA54-AEB2627B7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5245298"/>
            <a:ext cx="4546600" cy="1536502"/>
          </a:xfrm>
          <a:prstGeom prst="wedgeRoundRectCallout">
            <a:avLst>
              <a:gd name="adj1" fmla="val -32923"/>
              <a:gd name="adj2" fmla="val -5574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 Is my last action to </a:t>
            </a:r>
          </a:p>
          <a:p>
            <a:pPr marL="342900" marR="0" lvl="0" indent="-34290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sell stock 0</a:t>
            </a:r>
          </a:p>
          <a:p>
            <a:pPr marL="342900" marR="0" lvl="0" indent="-34290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hold cash</a:t>
            </a:r>
          </a:p>
          <a:p>
            <a:pPr marL="342900" marR="0" lvl="0" indent="-34290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sell stock 2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5" name="Freeform 6">
            <a:extLst>
              <a:ext uri="{FF2B5EF4-FFF2-40B4-BE49-F238E27FC236}">
                <a16:creationId xmlns:a16="http://schemas.microsoft.com/office/drawing/2014/main" id="{E37F100E-A03D-4A55-87BF-879429C102B8}"/>
              </a:ext>
            </a:extLst>
          </p:cNvPr>
          <p:cNvSpPr>
            <a:spLocks/>
          </p:cNvSpPr>
          <p:nvPr/>
        </p:nvSpPr>
        <p:spPr bwMode="auto">
          <a:xfrm flipH="1">
            <a:off x="6245816" y="5045868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D4499A5-B68C-45DE-8E2B-A01F00A559CA}"/>
              </a:ext>
            </a:extLst>
          </p:cNvPr>
          <p:cNvSpPr/>
          <p:nvPr/>
        </p:nvSpPr>
        <p:spPr>
          <a:xfrm>
            <a:off x="4552928" y="4953000"/>
            <a:ext cx="31432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r>
              <a:rPr lang="en-US" sz="2400" dirty="0"/>
              <a:t> MAX(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chemeClr val="accent2"/>
                </a:solidFill>
              </a:rPr>
              <a:t>C4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D4</a:t>
            </a:r>
            <a:r>
              <a:rPr lang="en-US" sz="2400" dirty="0"/>
              <a:t>*0.97,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rgbClr val="FFC000"/>
                </a:solidFill>
              </a:rPr>
              <a:t>B6</a:t>
            </a:r>
            <a:r>
              <a:rPr lang="en-US" sz="2400" dirty="0"/>
              <a:t>,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rgbClr val="08BFE1"/>
                </a:solidFill>
              </a:rPr>
              <a:t>C8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D8</a:t>
            </a:r>
            <a:r>
              <a:rPr lang="en-US" sz="2400" dirty="0"/>
              <a:t>*0.97 )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6A5FE61-E42A-4BCB-963D-94E985DD0411}"/>
              </a:ext>
            </a:extLst>
          </p:cNvPr>
          <p:cNvSpPr/>
          <p:nvPr/>
        </p:nvSpPr>
        <p:spPr bwMode="auto">
          <a:xfrm>
            <a:off x="2145405" y="353568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165E380-BB5A-4D46-B7BE-C8291BFE4172}"/>
              </a:ext>
            </a:extLst>
          </p:cNvPr>
          <p:cNvSpPr/>
          <p:nvPr/>
        </p:nvSpPr>
        <p:spPr bwMode="auto">
          <a:xfrm>
            <a:off x="2959995" y="3509922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FE62264-5E61-45C4-8635-2E9ED579FC77}"/>
              </a:ext>
            </a:extLst>
          </p:cNvPr>
          <p:cNvSpPr/>
          <p:nvPr/>
        </p:nvSpPr>
        <p:spPr bwMode="auto">
          <a:xfrm>
            <a:off x="4885643" y="5783043"/>
            <a:ext cx="448357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F203E79-C664-4E78-A1BB-EECB3BCFDCDD}"/>
              </a:ext>
            </a:extLst>
          </p:cNvPr>
          <p:cNvSpPr/>
          <p:nvPr/>
        </p:nvSpPr>
        <p:spPr bwMode="auto">
          <a:xfrm>
            <a:off x="5421086" y="5783043"/>
            <a:ext cx="448358" cy="274320"/>
          </a:xfrm>
          <a:prstGeom prst="rect">
            <a:avLst/>
          </a:prstGeom>
          <a:noFill/>
          <a:ln w="25400" cap="flat" cmpd="sng" algn="ctr">
            <a:solidFill>
              <a:srgbClr val="575769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4153C3E-0AC5-4552-BD36-AF4BFA80ABD5}"/>
              </a:ext>
            </a:extLst>
          </p:cNvPr>
          <p:cNvSpPr/>
          <p:nvPr/>
        </p:nvSpPr>
        <p:spPr bwMode="auto">
          <a:xfrm>
            <a:off x="5965321" y="5791200"/>
            <a:ext cx="627062" cy="274320"/>
          </a:xfrm>
          <a:prstGeom prst="rect">
            <a:avLst/>
          </a:prstGeom>
          <a:noFill/>
          <a:ln w="254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4B967D7-4E5E-4CC4-B9B4-D4EBEE055552}"/>
              </a:ext>
            </a:extLst>
          </p:cNvPr>
          <p:cNvSpPr/>
          <p:nvPr/>
        </p:nvSpPr>
        <p:spPr bwMode="auto">
          <a:xfrm>
            <a:off x="4862847" y="6513276"/>
            <a:ext cx="448357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E2DC102-E98B-4E48-90AA-09F42ABDF636}"/>
              </a:ext>
            </a:extLst>
          </p:cNvPr>
          <p:cNvSpPr/>
          <p:nvPr/>
        </p:nvSpPr>
        <p:spPr bwMode="auto">
          <a:xfrm>
            <a:off x="5398290" y="6513276"/>
            <a:ext cx="448358" cy="274320"/>
          </a:xfrm>
          <a:prstGeom prst="rect">
            <a:avLst/>
          </a:prstGeom>
          <a:noFill/>
          <a:ln w="25400" cap="flat" cmpd="sng" algn="ctr">
            <a:solidFill>
              <a:srgbClr val="575769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EF760E3-47A5-400B-A15F-23C696C5248F}"/>
              </a:ext>
            </a:extLst>
          </p:cNvPr>
          <p:cNvSpPr/>
          <p:nvPr/>
        </p:nvSpPr>
        <p:spPr bwMode="auto">
          <a:xfrm>
            <a:off x="5942525" y="6521433"/>
            <a:ext cx="627062" cy="274320"/>
          </a:xfrm>
          <a:prstGeom prst="rect">
            <a:avLst/>
          </a:prstGeom>
          <a:noFill/>
          <a:ln w="254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13C4517-BE3D-4B87-8DCF-A33BECB58916}"/>
              </a:ext>
            </a:extLst>
          </p:cNvPr>
          <p:cNvSpPr/>
          <p:nvPr/>
        </p:nvSpPr>
        <p:spPr bwMode="auto">
          <a:xfrm>
            <a:off x="2146479" y="3035121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F2FBBF2-6E64-4F2E-B676-C3BD559B30AE}"/>
              </a:ext>
            </a:extLst>
          </p:cNvPr>
          <p:cNvSpPr/>
          <p:nvPr/>
        </p:nvSpPr>
        <p:spPr>
          <a:xfrm>
            <a:off x="7086600" y="4267200"/>
            <a:ext cx="1295400" cy="707886"/>
          </a:xfrm>
          <a:prstGeom prst="rect">
            <a:avLst/>
          </a:prstGeom>
          <a:solidFill>
            <a:schemeClr val="tx1"/>
          </a:solidFill>
          <a:ln>
            <a:solidFill>
              <a:srgbClr val="66FF66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66FF66"/>
                </a:solidFill>
              </a:rPr>
              <a:t>Bird’s Advice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A475025-801A-4415-8CC5-38EB8B6EFEB4}"/>
              </a:ext>
            </a:extLst>
          </p:cNvPr>
          <p:cNvSpPr/>
          <p:nvPr/>
        </p:nvSpPr>
        <p:spPr>
          <a:xfrm>
            <a:off x="7158507" y="4914363"/>
            <a:ext cx="31432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endParaRPr lang="en-US" sz="2400" dirty="0"/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0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1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2</a:t>
            </a:r>
          </a:p>
        </p:txBody>
      </p:sp>
    </p:spTree>
    <p:extLst>
      <p:ext uri="{BB962C8B-B14F-4D97-AF65-F5344CB8AC3E}">
        <p14:creationId xmlns:p14="http://schemas.microsoft.com/office/powerpoint/2010/main" val="4029283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5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" presetClass="entr" presetSubtype="4" fill="hold" grpId="3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2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7" presetID="1" presetClass="exit" presetSubtype="0" fill="hold" grpId="4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 fill="hold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500" fill="hold"/>
                                        <p:tgtEl>
                                          <p:spTgt spid="2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5" fill="hold">
                      <p:stCondLst>
                        <p:cond delay="indefinite"/>
                      </p:stCondLst>
                      <p:childTnLst>
                        <p:par>
                          <p:cTn id="206" fill="hold">
                            <p:stCondLst>
                              <p:cond delay="0"/>
                            </p:stCondLst>
                            <p:childTnLst>
                              <p:par>
                                <p:cTn id="20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5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9" fill="hold">
                      <p:stCondLst>
                        <p:cond delay="indefinite"/>
                      </p:stCondLst>
                      <p:childTnLst>
                        <p:par>
                          <p:cTn id="230" fill="hold">
                            <p:stCondLst>
                              <p:cond delay="0"/>
                            </p:stCondLst>
                            <p:childTnLst>
                              <p:par>
                                <p:cTn id="2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1" fill="hold">
                      <p:stCondLst>
                        <p:cond delay="indefinite"/>
                      </p:stCondLst>
                      <p:childTnLst>
                        <p:par>
                          <p:cTn id="242" fill="hold">
                            <p:stCondLst>
                              <p:cond delay="0"/>
                            </p:stCondLst>
                            <p:childTnLst>
                              <p:par>
                                <p:cTn id="2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5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6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7" fill="hold">
                      <p:stCondLst>
                        <p:cond delay="indefinite"/>
                      </p:stCondLst>
                      <p:childTnLst>
                        <p:par>
                          <p:cTn id="248" fill="hold">
                            <p:stCondLst>
                              <p:cond delay="0"/>
                            </p:stCondLst>
                            <p:childTnLst>
                              <p:par>
                                <p:cTn id="2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1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2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3" fill="hold">
                      <p:stCondLst>
                        <p:cond delay="indefinite"/>
                      </p:stCondLst>
                      <p:childTnLst>
                        <p:par>
                          <p:cTn id="254" fill="hold">
                            <p:stCondLst>
                              <p:cond delay="0"/>
                            </p:stCondLst>
                            <p:childTnLst>
                              <p:par>
                                <p:cTn id="2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7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8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9" fill="hold">
                      <p:stCondLst>
                        <p:cond delay="indefinite"/>
                      </p:stCondLst>
                      <p:childTnLst>
                        <p:par>
                          <p:cTn id="260" fill="hold">
                            <p:stCondLst>
                              <p:cond delay="0"/>
                            </p:stCondLst>
                            <p:childTnLst>
                              <p:par>
                                <p:cTn id="2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500" fill="hold"/>
                                        <p:tgtEl>
                                          <p:spTgt spid="4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3" grpId="0" animBg="1"/>
      <p:bldP spid="16" grpId="0" animBg="1"/>
      <p:bldP spid="16" grpId="1" animBg="1"/>
      <p:bldP spid="16" grpId="2" animBg="1"/>
      <p:bldP spid="16" grpId="3" animBg="1"/>
      <p:bldP spid="16" grpId="4" animBg="1"/>
      <p:bldP spid="16" grpId="5" animBg="1"/>
      <p:bldP spid="268" grpId="0" animBg="1"/>
      <p:bldP spid="268" grpId="1" animBg="1"/>
      <p:bldP spid="268" grpId="2" animBg="1"/>
      <p:bldP spid="17" grpId="0" animBg="1"/>
      <p:bldP spid="17" grpId="1" animBg="1"/>
      <p:bldP spid="17" grpId="2" animBg="1"/>
      <p:bldP spid="17" grpId="3" animBg="1"/>
      <p:bldP spid="17" grpId="4" animBg="1"/>
      <p:bldP spid="17" grpId="5" animBg="1"/>
      <p:bldP spid="18" grpId="0" animBg="1"/>
      <p:bldP spid="19" grpId="0" animBg="1"/>
      <p:bldP spid="20" grpId="0" animBg="1"/>
      <p:bldP spid="24" grpId="0" animBg="1"/>
      <p:bldP spid="25" grpId="0" animBg="1"/>
      <p:bldP spid="28" grpId="0" animBg="1"/>
      <p:bldP spid="28" grpId="1" animBg="1"/>
      <p:bldP spid="28" grpId="2" animBg="1"/>
      <p:bldP spid="28" grpId="3" animBg="1"/>
      <p:bldP spid="29" grpId="0" animBg="1"/>
      <p:bldP spid="29" grpId="1" animBg="1"/>
      <p:bldP spid="30" grpId="0" animBg="1"/>
      <p:bldP spid="30" grpId="1" animBg="1"/>
      <p:bldP spid="31" grpId="0" animBg="1"/>
      <p:bldP spid="31" grpId="1" animBg="1"/>
      <p:bldP spid="32" grpId="0" animBg="1"/>
      <p:bldP spid="32" grpId="1" animBg="1"/>
      <p:bldP spid="33" grpId="0" animBg="1"/>
      <p:bldP spid="33" grpId="1" animBg="1"/>
      <p:bldP spid="34" grpId="0" animBg="1"/>
      <p:bldP spid="34" grpId="1" animBg="1"/>
      <p:bldP spid="35" grpId="0" animBg="1"/>
      <p:bldP spid="35" grpId="1" animBg="1"/>
      <p:bldP spid="36" grpId="0" animBg="1"/>
      <p:bldP spid="37" grpId="0" animBg="1"/>
    </p:bldLst>
  </p:timing>
</p:sld>
</file>

<file path=ppt/slides/slide3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545198F8-4FB9-4EA4-8E14-E1820A64B25E}"/>
              </a:ext>
            </a:extLst>
          </p:cNvPr>
          <p:cNvGrpSpPr/>
          <p:nvPr/>
        </p:nvGrpSpPr>
        <p:grpSpPr>
          <a:xfrm>
            <a:off x="25400" y="1485900"/>
            <a:ext cx="12776200" cy="2705100"/>
            <a:chOff x="25400" y="1485900"/>
            <a:chExt cx="12776200" cy="2705100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542C872-3F7C-4F72-A66E-4F86D18B06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b="45802"/>
            <a:stretch/>
          </p:blipFill>
          <p:spPr>
            <a:xfrm>
              <a:off x="1066800" y="1485900"/>
              <a:ext cx="11734800" cy="2705100"/>
            </a:xfrm>
            <a:prstGeom prst="rect">
              <a:avLst/>
            </a:prstGeom>
          </p:spPr>
        </p:pic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DD4A20C-C9E1-400E-971D-A9F3934F187B}"/>
                </a:ext>
              </a:extLst>
            </p:cNvPr>
            <p:cNvSpPr/>
            <p:nvPr/>
          </p:nvSpPr>
          <p:spPr>
            <a:xfrm>
              <a:off x="25400" y="247647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0:</a:t>
              </a:r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13CF7551-DE0E-44F7-BD97-916FB789F547}"/>
                </a:ext>
              </a:extLst>
            </p:cNvPr>
            <p:cNvSpPr/>
            <p:nvPr/>
          </p:nvSpPr>
          <p:spPr>
            <a:xfrm>
              <a:off x="69850" y="1787465"/>
              <a:ext cx="692150" cy="40011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r>
                <a:rPr lang="en-US" sz="2000" dirty="0">
                  <a:solidFill>
                    <a:schemeClr val="bg2"/>
                  </a:solidFill>
                </a:rPr>
                <a:t>Day:</a:t>
              </a:r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3A20F4F-EFD3-4DA9-BB79-F4A5A7039BE3}"/>
                </a:ext>
              </a:extLst>
            </p:cNvPr>
            <p:cNvSpPr/>
            <p:nvPr/>
          </p:nvSpPr>
          <p:spPr>
            <a:xfrm>
              <a:off x="38100" y="215900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BD4FC81-F395-4602-865B-292305302581}"/>
                </a:ext>
              </a:extLst>
            </p:cNvPr>
            <p:cNvSpPr/>
            <p:nvPr/>
          </p:nvSpPr>
          <p:spPr>
            <a:xfrm>
              <a:off x="25400" y="29653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C000"/>
                  </a:solidFill>
                </a:rPr>
                <a:t>Cash:</a:t>
              </a: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8DBECB5E-17AB-49BB-A586-6339BB2C9EBF}"/>
                </a:ext>
              </a:extLst>
            </p:cNvPr>
            <p:cNvSpPr/>
            <p:nvPr/>
          </p:nvSpPr>
          <p:spPr>
            <a:xfrm>
              <a:off x="25400" y="348609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2:</a:t>
              </a:r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8796049D-32DD-489A-B22E-76C58C1D16E9}"/>
                </a:ext>
              </a:extLst>
            </p:cNvPr>
            <p:cNvSpPr/>
            <p:nvPr/>
          </p:nvSpPr>
          <p:spPr>
            <a:xfrm>
              <a:off x="50800" y="37908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</p:grp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CC6A2F0-D083-4535-8F10-75450AF0C85C}"/>
              </a:ext>
            </a:extLst>
          </p:cNvPr>
          <p:cNvSpPr/>
          <p:nvPr/>
        </p:nvSpPr>
        <p:spPr>
          <a:xfrm>
            <a:off x="2146072" y="428625"/>
            <a:ext cx="1206727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2"/>
                </a:solidFill>
              </a:rPr>
              <a:t>Amount of stock 0</a:t>
            </a:r>
          </a:p>
          <a:p>
            <a:r>
              <a:rPr lang="en-US" sz="2000" dirty="0">
                <a:solidFill>
                  <a:schemeClr val="accent2"/>
                </a:solidFill>
              </a:rPr>
              <a:t>at time t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A98E5F-6233-4D45-9C56-F33A90B50E6C}"/>
              </a:ext>
            </a:extLst>
          </p:cNvPr>
          <p:cNvSpPr/>
          <p:nvPr/>
        </p:nvSpPr>
        <p:spPr bwMode="auto">
          <a:xfrm>
            <a:off x="2131558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851B58E2-C326-451D-BF7F-7C3773D610F6}"/>
              </a:ext>
            </a:extLst>
          </p:cNvPr>
          <p:cNvSpPr/>
          <p:nvPr/>
        </p:nvSpPr>
        <p:spPr bwMode="auto">
          <a:xfrm>
            <a:off x="2971800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B780D2C3-67DE-4CB2-B8D5-118715837A4B}"/>
              </a:ext>
            </a:extLst>
          </p:cNvPr>
          <p:cNvSpPr/>
          <p:nvPr/>
        </p:nvSpPr>
        <p:spPr>
          <a:xfrm>
            <a:off x="3385457" y="736402"/>
            <a:ext cx="1643743" cy="707886"/>
          </a:xfrm>
          <a:prstGeom prst="rect">
            <a:avLst/>
          </a:prstGeom>
          <a:solidFill>
            <a:schemeClr val="tx1"/>
          </a:solidFill>
          <a:ln>
            <a:solidFill>
              <a:schemeClr val="bg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bg2"/>
                </a:solidFill>
              </a:rPr>
              <a:t>Price Increase</a:t>
            </a:r>
          </a:p>
          <a:p>
            <a:r>
              <a:rPr lang="en-US" sz="2000" dirty="0">
                <a:solidFill>
                  <a:schemeClr val="bg2"/>
                </a:solidFill>
              </a:rPr>
              <a:t>(edge weight)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1B351F9-495F-4504-B6B2-A912AA37772E}"/>
              </a:ext>
            </a:extLst>
          </p:cNvPr>
          <p:cNvSpPr/>
          <p:nvPr/>
        </p:nvSpPr>
        <p:spPr bwMode="auto">
          <a:xfrm>
            <a:off x="1343025" y="3038475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CFADAFA7-5B25-403D-81E9-030435F552F6}"/>
              </a:ext>
            </a:extLst>
          </p:cNvPr>
          <p:cNvSpPr/>
          <p:nvPr/>
        </p:nvSpPr>
        <p:spPr>
          <a:xfrm>
            <a:off x="1066800" y="438418"/>
            <a:ext cx="104140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1"/>
                </a:solidFill>
              </a:rPr>
              <a:t>Amount of cash</a:t>
            </a:r>
          </a:p>
          <a:p>
            <a:r>
              <a:rPr lang="en-US" sz="2000" dirty="0">
                <a:solidFill>
                  <a:schemeClr val="accent1"/>
                </a:solidFill>
              </a:rPr>
              <a:t>at time t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BE915729-D009-4DAE-ABDE-987CE9A764CF}"/>
              </a:ext>
            </a:extLst>
          </p:cNvPr>
          <p:cNvSpPr/>
          <p:nvPr/>
        </p:nvSpPr>
        <p:spPr>
          <a:xfrm>
            <a:off x="2412642" y="4291505"/>
            <a:ext cx="129540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1"/>
                </a:solidFill>
              </a:rPr>
              <a:t>Amount </a:t>
            </a:r>
            <a:br>
              <a:rPr lang="en-US" sz="2000" dirty="0">
                <a:solidFill>
                  <a:schemeClr val="accent1"/>
                </a:solidFill>
              </a:rPr>
            </a:br>
            <a:r>
              <a:rPr lang="en-US" sz="2000" dirty="0">
                <a:solidFill>
                  <a:schemeClr val="accent1"/>
                </a:solidFill>
              </a:rPr>
              <a:t>of cash</a:t>
            </a:r>
          </a:p>
          <a:p>
            <a:r>
              <a:rPr lang="en-US" sz="2000" dirty="0">
                <a:solidFill>
                  <a:schemeClr val="accent1"/>
                </a:solidFill>
              </a:rPr>
              <a:t>at time t+1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4D2FC60-4FAF-401F-8597-99A6EBB52B5B}"/>
              </a:ext>
            </a:extLst>
          </p:cNvPr>
          <p:cNvSpPr/>
          <p:nvPr/>
        </p:nvSpPr>
        <p:spPr bwMode="auto">
          <a:xfrm>
            <a:off x="2969806" y="3010437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E75BC8B8-EA91-4F30-A636-A531D9AAC9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42115" y="4279962"/>
            <a:ext cx="525533" cy="994940"/>
          </a:xfrm>
          <a:prstGeom prst="rect">
            <a:avLst/>
          </a:prstGeom>
        </p:spPr>
      </p:pic>
      <p:sp>
        <p:nvSpPr>
          <p:cNvPr id="25" name="Freeform 6">
            <a:extLst>
              <a:ext uri="{FF2B5EF4-FFF2-40B4-BE49-F238E27FC236}">
                <a16:creationId xmlns:a16="http://schemas.microsoft.com/office/drawing/2014/main" id="{E37F100E-A03D-4A55-87BF-879429C102B8}"/>
              </a:ext>
            </a:extLst>
          </p:cNvPr>
          <p:cNvSpPr>
            <a:spLocks/>
          </p:cNvSpPr>
          <p:nvPr/>
        </p:nvSpPr>
        <p:spPr bwMode="auto">
          <a:xfrm flipH="1">
            <a:off x="6245816" y="5045868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D4499A5-B68C-45DE-8E2B-A01F00A559CA}"/>
              </a:ext>
            </a:extLst>
          </p:cNvPr>
          <p:cNvSpPr/>
          <p:nvPr/>
        </p:nvSpPr>
        <p:spPr>
          <a:xfrm>
            <a:off x="4552928" y="4953000"/>
            <a:ext cx="31432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r>
              <a:rPr lang="en-US" sz="2400" dirty="0"/>
              <a:t> MAX(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chemeClr val="accent2"/>
                </a:solidFill>
              </a:rPr>
              <a:t>C4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D4</a:t>
            </a:r>
            <a:r>
              <a:rPr lang="en-US" sz="2400" dirty="0"/>
              <a:t>*0.97,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rgbClr val="FFC000"/>
                </a:solidFill>
              </a:rPr>
              <a:t>B6</a:t>
            </a:r>
            <a:r>
              <a:rPr lang="en-US" sz="2400" dirty="0"/>
              <a:t>, </a:t>
            </a:r>
          </a:p>
          <a:p>
            <a:pPr algn="l"/>
            <a:r>
              <a:rPr lang="en-US" sz="2400" dirty="0"/>
              <a:t>    </a:t>
            </a:r>
            <a:r>
              <a:rPr lang="en-US" sz="2400" dirty="0">
                <a:solidFill>
                  <a:srgbClr val="08BFE1"/>
                </a:solidFill>
              </a:rPr>
              <a:t>C8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D8</a:t>
            </a:r>
            <a:r>
              <a:rPr lang="en-US" sz="2400" dirty="0"/>
              <a:t>*0.97 )</a:t>
            </a: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16A5FE61-E42A-4BCB-963D-94E985DD0411}"/>
              </a:ext>
            </a:extLst>
          </p:cNvPr>
          <p:cNvSpPr/>
          <p:nvPr/>
        </p:nvSpPr>
        <p:spPr bwMode="auto">
          <a:xfrm>
            <a:off x="2145405" y="353568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0165E380-BB5A-4D46-B7BE-C8291BFE4172}"/>
              </a:ext>
            </a:extLst>
          </p:cNvPr>
          <p:cNvSpPr/>
          <p:nvPr/>
        </p:nvSpPr>
        <p:spPr bwMode="auto">
          <a:xfrm>
            <a:off x="2959995" y="3509922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FE62264-5E61-45C4-8635-2E9ED579FC77}"/>
              </a:ext>
            </a:extLst>
          </p:cNvPr>
          <p:cNvSpPr/>
          <p:nvPr/>
        </p:nvSpPr>
        <p:spPr bwMode="auto">
          <a:xfrm>
            <a:off x="4885643" y="5783043"/>
            <a:ext cx="448357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F203E79-C664-4E78-A1BB-EECB3BCFDCDD}"/>
              </a:ext>
            </a:extLst>
          </p:cNvPr>
          <p:cNvSpPr/>
          <p:nvPr/>
        </p:nvSpPr>
        <p:spPr bwMode="auto">
          <a:xfrm>
            <a:off x="5421086" y="5783043"/>
            <a:ext cx="448358" cy="274320"/>
          </a:xfrm>
          <a:prstGeom prst="rect">
            <a:avLst/>
          </a:prstGeom>
          <a:noFill/>
          <a:ln w="25400" cap="flat" cmpd="sng" algn="ctr">
            <a:solidFill>
              <a:srgbClr val="575769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2" name="Rectangle 31">
            <a:extLst>
              <a:ext uri="{FF2B5EF4-FFF2-40B4-BE49-F238E27FC236}">
                <a16:creationId xmlns:a16="http://schemas.microsoft.com/office/drawing/2014/main" id="{74153C3E-0AC5-4552-BD36-AF4BFA80ABD5}"/>
              </a:ext>
            </a:extLst>
          </p:cNvPr>
          <p:cNvSpPr/>
          <p:nvPr/>
        </p:nvSpPr>
        <p:spPr bwMode="auto">
          <a:xfrm>
            <a:off x="5965321" y="5791200"/>
            <a:ext cx="627062" cy="274320"/>
          </a:xfrm>
          <a:prstGeom prst="rect">
            <a:avLst/>
          </a:prstGeom>
          <a:noFill/>
          <a:ln w="254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3" name="Rectangle 32">
            <a:extLst>
              <a:ext uri="{FF2B5EF4-FFF2-40B4-BE49-F238E27FC236}">
                <a16:creationId xmlns:a16="http://schemas.microsoft.com/office/drawing/2014/main" id="{B4B967D7-4E5E-4CC4-B9B4-D4EBEE055552}"/>
              </a:ext>
            </a:extLst>
          </p:cNvPr>
          <p:cNvSpPr/>
          <p:nvPr/>
        </p:nvSpPr>
        <p:spPr bwMode="auto">
          <a:xfrm>
            <a:off x="4862847" y="6513276"/>
            <a:ext cx="448357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BE2DC102-E98B-4E48-90AA-09F42ABDF636}"/>
              </a:ext>
            </a:extLst>
          </p:cNvPr>
          <p:cNvSpPr/>
          <p:nvPr/>
        </p:nvSpPr>
        <p:spPr bwMode="auto">
          <a:xfrm>
            <a:off x="5398290" y="6513276"/>
            <a:ext cx="448358" cy="274320"/>
          </a:xfrm>
          <a:prstGeom prst="rect">
            <a:avLst/>
          </a:prstGeom>
          <a:noFill/>
          <a:ln w="25400" cap="flat" cmpd="sng" algn="ctr">
            <a:solidFill>
              <a:srgbClr val="575769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5" name="Rectangle 34">
            <a:extLst>
              <a:ext uri="{FF2B5EF4-FFF2-40B4-BE49-F238E27FC236}">
                <a16:creationId xmlns:a16="http://schemas.microsoft.com/office/drawing/2014/main" id="{2EF760E3-47A5-400B-A15F-23C696C5248F}"/>
              </a:ext>
            </a:extLst>
          </p:cNvPr>
          <p:cNvSpPr/>
          <p:nvPr/>
        </p:nvSpPr>
        <p:spPr bwMode="auto">
          <a:xfrm>
            <a:off x="5942525" y="6521433"/>
            <a:ext cx="627062" cy="274320"/>
          </a:xfrm>
          <a:prstGeom prst="rect">
            <a:avLst/>
          </a:prstGeom>
          <a:noFill/>
          <a:ln w="2540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13C4517-BE3D-4B87-8DCF-A33BECB58916}"/>
              </a:ext>
            </a:extLst>
          </p:cNvPr>
          <p:cNvSpPr/>
          <p:nvPr/>
        </p:nvSpPr>
        <p:spPr bwMode="auto">
          <a:xfrm>
            <a:off x="2146479" y="3035121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F2FBBF2-6E64-4F2E-B676-C3BD559B30AE}"/>
              </a:ext>
            </a:extLst>
          </p:cNvPr>
          <p:cNvSpPr/>
          <p:nvPr/>
        </p:nvSpPr>
        <p:spPr>
          <a:xfrm>
            <a:off x="7086600" y="4267200"/>
            <a:ext cx="1295400" cy="707886"/>
          </a:xfrm>
          <a:prstGeom prst="rect">
            <a:avLst/>
          </a:prstGeom>
          <a:solidFill>
            <a:schemeClr val="tx1"/>
          </a:solidFill>
          <a:ln>
            <a:solidFill>
              <a:srgbClr val="66FF66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66FF66"/>
                </a:solidFill>
              </a:rPr>
              <a:t>Bird’s Advice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A475025-801A-4415-8CC5-38EB8B6EFEB4}"/>
              </a:ext>
            </a:extLst>
          </p:cNvPr>
          <p:cNvSpPr/>
          <p:nvPr/>
        </p:nvSpPr>
        <p:spPr>
          <a:xfrm>
            <a:off x="7158507" y="4914363"/>
            <a:ext cx="31432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endParaRPr lang="en-US" sz="2400" dirty="0"/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0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1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2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DD99B1A-3C7A-4122-BCA2-D0A72610BD4C}"/>
              </a:ext>
            </a:extLst>
          </p:cNvPr>
          <p:cNvSpPr/>
          <p:nvPr/>
        </p:nvSpPr>
        <p:spPr>
          <a:xfrm>
            <a:off x="25400" y="5375700"/>
            <a:ext cx="7391400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IF( </a:t>
            </a:r>
            <a:r>
              <a:rPr lang="en-US" sz="2400" dirty="0">
                <a:solidFill>
                  <a:srgbClr val="FFC000"/>
                </a:solidFill>
              </a:rPr>
              <a:t>D6</a:t>
            </a:r>
            <a:r>
              <a:rPr lang="en-US" sz="2400" dirty="0"/>
              <a:t>=</a:t>
            </a:r>
            <a:r>
              <a:rPr lang="en-US" sz="2400" dirty="0">
                <a:solidFill>
                  <a:srgbClr val="FFC000"/>
                </a:solidFill>
              </a:rPr>
              <a:t>B6</a:t>
            </a:r>
            <a:r>
              <a:rPr lang="en-US" sz="2400" dirty="0"/>
              <a:t>, </a:t>
            </a:r>
            <a:r>
              <a:rPr lang="en-US" sz="2400" dirty="0">
                <a:solidFill>
                  <a:srgbClr val="66FF66"/>
                </a:solidFill>
              </a:rPr>
              <a:t>1</a:t>
            </a:r>
            <a:r>
              <a:rPr lang="en-US" sz="2400" dirty="0"/>
              <a:t>,</a:t>
            </a:r>
          </a:p>
          <a:p>
            <a:pPr algn="l"/>
            <a:r>
              <a:rPr lang="en-US" sz="2400" dirty="0"/>
              <a:t>      IF( </a:t>
            </a:r>
            <a:r>
              <a:rPr lang="en-US" sz="2400" dirty="0">
                <a:solidFill>
                  <a:schemeClr val="accent2"/>
                </a:solidFill>
              </a:rPr>
              <a:t>C4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D4</a:t>
            </a:r>
            <a:r>
              <a:rPr lang="en-US" sz="2400" dirty="0"/>
              <a:t>*0.97&gt; </a:t>
            </a:r>
            <a:r>
              <a:rPr lang="en-US" sz="2400" dirty="0">
                <a:solidFill>
                  <a:schemeClr val="accent2"/>
                </a:solidFill>
              </a:rPr>
              <a:t>C8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D8</a:t>
            </a:r>
            <a:r>
              <a:rPr lang="en-US" sz="2400" dirty="0"/>
              <a:t>*0.97, </a:t>
            </a:r>
            <a:br>
              <a:rPr lang="en-US" sz="2400" dirty="0"/>
            </a:br>
            <a:r>
              <a:rPr lang="en-US" sz="2400" dirty="0"/>
              <a:t>           </a:t>
            </a:r>
            <a:r>
              <a:rPr lang="en-US" sz="2400" dirty="0">
                <a:solidFill>
                  <a:srgbClr val="66FF66"/>
                </a:solidFill>
              </a:rPr>
              <a:t>0</a:t>
            </a:r>
            <a:r>
              <a:rPr lang="en-US" sz="2400" dirty="0"/>
              <a:t>,</a:t>
            </a:r>
            <a:r>
              <a:rPr lang="en-US" sz="2400" dirty="0">
                <a:solidFill>
                  <a:srgbClr val="66FF66"/>
                </a:solidFill>
              </a:rPr>
              <a:t> </a:t>
            </a:r>
            <a:br>
              <a:rPr lang="en-US" sz="2400" dirty="0">
                <a:solidFill>
                  <a:srgbClr val="66FF66"/>
                </a:solidFill>
              </a:rPr>
            </a:br>
            <a:r>
              <a:rPr lang="en-US" sz="2400" dirty="0">
                <a:solidFill>
                  <a:srgbClr val="66FF66"/>
                </a:solidFill>
              </a:rPr>
              <a:t>           2 </a:t>
            </a:r>
            <a:r>
              <a:rPr lang="en-US" sz="2400" dirty="0"/>
              <a:t>))</a:t>
            </a:r>
          </a:p>
        </p:txBody>
      </p:sp>
    </p:spTree>
    <p:extLst>
      <p:ext uri="{BB962C8B-B14F-4D97-AF65-F5344CB8AC3E}">
        <p14:creationId xmlns:p14="http://schemas.microsoft.com/office/powerpoint/2010/main" val="3585193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1" grpId="0"/>
    </p:bldLst>
  </p:timing>
</p:sld>
</file>

<file path=ppt/slides/slide3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>
            <a:extLst>
              <a:ext uri="{FF2B5EF4-FFF2-40B4-BE49-F238E27FC236}">
                <a16:creationId xmlns:a16="http://schemas.microsoft.com/office/drawing/2014/main" id="{545198F8-4FB9-4EA4-8E14-E1820A64B25E}"/>
              </a:ext>
            </a:extLst>
          </p:cNvPr>
          <p:cNvGrpSpPr/>
          <p:nvPr/>
        </p:nvGrpSpPr>
        <p:grpSpPr>
          <a:xfrm>
            <a:off x="25400" y="1485900"/>
            <a:ext cx="12776200" cy="2705100"/>
            <a:chOff x="25400" y="1485900"/>
            <a:chExt cx="12776200" cy="2705100"/>
          </a:xfrm>
        </p:grpSpPr>
        <p:pic>
          <p:nvPicPr>
            <p:cNvPr id="11" name="Picture 10">
              <a:extLst>
                <a:ext uri="{FF2B5EF4-FFF2-40B4-BE49-F238E27FC236}">
                  <a16:creationId xmlns:a16="http://schemas.microsoft.com/office/drawing/2014/main" id="{4542C872-3F7C-4F72-A66E-4F86D18B067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/>
            <a:srcRect b="45802"/>
            <a:stretch/>
          </p:blipFill>
          <p:spPr>
            <a:xfrm>
              <a:off x="1066800" y="1485900"/>
              <a:ext cx="11734800" cy="2705100"/>
            </a:xfrm>
            <a:prstGeom prst="rect">
              <a:avLst/>
            </a:prstGeom>
          </p:spPr>
        </p:pic>
        <p:sp>
          <p:nvSpPr>
            <p:cNvPr id="250" name="Rectangle 249">
              <a:extLst>
                <a:ext uri="{FF2B5EF4-FFF2-40B4-BE49-F238E27FC236}">
                  <a16:creationId xmlns:a16="http://schemas.microsoft.com/office/drawing/2014/main" id="{DDD4A20C-C9E1-400E-971D-A9F3934F187B}"/>
                </a:ext>
              </a:extLst>
            </p:cNvPr>
            <p:cNvSpPr/>
            <p:nvPr/>
          </p:nvSpPr>
          <p:spPr>
            <a:xfrm>
              <a:off x="25400" y="247647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0:</a:t>
              </a:r>
            </a:p>
          </p:txBody>
        </p:sp>
        <p:sp>
          <p:nvSpPr>
            <p:cNvPr id="256" name="Rectangle 255">
              <a:extLst>
                <a:ext uri="{FF2B5EF4-FFF2-40B4-BE49-F238E27FC236}">
                  <a16:creationId xmlns:a16="http://schemas.microsoft.com/office/drawing/2014/main" id="{13CF7551-DE0E-44F7-BD97-916FB789F547}"/>
                </a:ext>
              </a:extLst>
            </p:cNvPr>
            <p:cNvSpPr/>
            <p:nvPr/>
          </p:nvSpPr>
          <p:spPr>
            <a:xfrm>
              <a:off x="69850" y="1787465"/>
              <a:ext cx="692150" cy="400110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r>
                <a:rPr lang="en-US" sz="2000" dirty="0">
                  <a:solidFill>
                    <a:schemeClr val="bg2"/>
                  </a:solidFill>
                </a:rPr>
                <a:t>Day:</a:t>
              </a:r>
            </a:p>
          </p:txBody>
        </p:sp>
        <p:sp>
          <p:nvSpPr>
            <p:cNvPr id="257" name="Rectangle 256">
              <a:extLst>
                <a:ext uri="{FF2B5EF4-FFF2-40B4-BE49-F238E27FC236}">
                  <a16:creationId xmlns:a16="http://schemas.microsoft.com/office/drawing/2014/main" id="{E3A20F4F-EFD3-4DA9-BB79-F4A5A7039BE3}"/>
                </a:ext>
              </a:extLst>
            </p:cNvPr>
            <p:cNvSpPr/>
            <p:nvPr/>
          </p:nvSpPr>
          <p:spPr>
            <a:xfrm>
              <a:off x="38100" y="215900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  <p:sp>
          <p:nvSpPr>
            <p:cNvPr id="258" name="Rectangle 257">
              <a:extLst>
                <a:ext uri="{FF2B5EF4-FFF2-40B4-BE49-F238E27FC236}">
                  <a16:creationId xmlns:a16="http://schemas.microsoft.com/office/drawing/2014/main" id="{EBD4FC81-F395-4602-865B-292305302581}"/>
                </a:ext>
              </a:extLst>
            </p:cNvPr>
            <p:cNvSpPr/>
            <p:nvPr/>
          </p:nvSpPr>
          <p:spPr>
            <a:xfrm>
              <a:off x="25400" y="29653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C000"/>
                  </a:solidFill>
                </a:rPr>
                <a:t>Cash:</a:t>
              </a:r>
            </a:p>
          </p:txBody>
        </p:sp>
        <p:sp>
          <p:nvSpPr>
            <p:cNvPr id="259" name="Rectangle 258">
              <a:extLst>
                <a:ext uri="{FF2B5EF4-FFF2-40B4-BE49-F238E27FC236}">
                  <a16:creationId xmlns:a16="http://schemas.microsoft.com/office/drawing/2014/main" id="{8DBECB5E-17AB-49BB-A586-6339BB2C9EBF}"/>
                </a:ext>
              </a:extLst>
            </p:cNvPr>
            <p:cNvSpPr/>
            <p:nvPr/>
          </p:nvSpPr>
          <p:spPr>
            <a:xfrm>
              <a:off x="25400" y="3486090"/>
              <a:ext cx="104140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chemeClr val="accent2"/>
                  </a:solidFill>
                </a:rPr>
                <a:t>Stock 2:</a:t>
              </a:r>
            </a:p>
          </p:txBody>
        </p:sp>
        <p:sp>
          <p:nvSpPr>
            <p:cNvPr id="260" name="Rectangle 259">
              <a:extLst>
                <a:ext uri="{FF2B5EF4-FFF2-40B4-BE49-F238E27FC236}">
                  <a16:creationId xmlns:a16="http://schemas.microsoft.com/office/drawing/2014/main" id="{8796049D-32DD-489A-B22E-76C58C1D16E9}"/>
                </a:ext>
              </a:extLst>
            </p:cNvPr>
            <p:cNvSpPr/>
            <p:nvPr/>
          </p:nvSpPr>
          <p:spPr>
            <a:xfrm>
              <a:off x="50800" y="3790890"/>
              <a:ext cx="971550" cy="40011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l"/>
              <a:r>
                <a:rPr lang="en-US" sz="2000" dirty="0">
                  <a:solidFill>
                    <a:srgbClr val="FF66FF"/>
                  </a:solidFill>
                </a:rPr>
                <a:t>Price:</a:t>
              </a:r>
            </a:p>
          </p:txBody>
        </p:sp>
      </p:grpSp>
      <p:sp>
        <p:nvSpPr>
          <p:cNvPr id="233" name="Rectangle 232">
            <a:extLst>
              <a:ext uri="{FF2B5EF4-FFF2-40B4-BE49-F238E27FC236}">
                <a16:creationId xmlns:a16="http://schemas.microsoft.com/office/drawing/2014/main" id="{7CC6A2F0-D083-4535-8F10-75450AF0C85C}"/>
              </a:ext>
            </a:extLst>
          </p:cNvPr>
          <p:cNvSpPr/>
          <p:nvPr/>
        </p:nvSpPr>
        <p:spPr>
          <a:xfrm>
            <a:off x="2146072" y="428625"/>
            <a:ext cx="1206727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2"/>
                </a:solidFill>
              </a:rPr>
              <a:t>Amount of stock 0</a:t>
            </a:r>
          </a:p>
          <a:p>
            <a:r>
              <a:rPr lang="en-US" sz="2000" dirty="0">
                <a:solidFill>
                  <a:schemeClr val="accent2"/>
                </a:solidFill>
              </a:rPr>
              <a:t>at time t</a:t>
            </a: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EA98E5F-6233-4D45-9C56-F33A90B50E6C}"/>
              </a:ext>
            </a:extLst>
          </p:cNvPr>
          <p:cNvSpPr/>
          <p:nvPr/>
        </p:nvSpPr>
        <p:spPr bwMode="auto">
          <a:xfrm>
            <a:off x="2131558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68" name="Rectangle 267">
            <a:extLst>
              <a:ext uri="{FF2B5EF4-FFF2-40B4-BE49-F238E27FC236}">
                <a16:creationId xmlns:a16="http://schemas.microsoft.com/office/drawing/2014/main" id="{851B58E2-C326-451D-BF7F-7C3773D610F6}"/>
              </a:ext>
            </a:extLst>
          </p:cNvPr>
          <p:cNvSpPr/>
          <p:nvPr/>
        </p:nvSpPr>
        <p:spPr bwMode="auto">
          <a:xfrm>
            <a:off x="2971800" y="2514600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bg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70" name="Rectangle 269">
            <a:extLst>
              <a:ext uri="{FF2B5EF4-FFF2-40B4-BE49-F238E27FC236}">
                <a16:creationId xmlns:a16="http://schemas.microsoft.com/office/drawing/2014/main" id="{B780D2C3-67DE-4CB2-B8D5-118715837A4B}"/>
              </a:ext>
            </a:extLst>
          </p:cNvPr>
          <p:cNvSpPr/>
          <p:nvPr/>
        </p:nvSpPr>
        <p:spPr>
          <a:xfrm>
            <a:off x="3385457" y="736402"/>
            <a:ext cx="1643743" cy="707886"/>
          </a:xfrm>
          <a:prstGeom prst="rect">
            <a:avLst/>
          </a:prstGeom>
          <a:solidFill>
            <a:schemeClr val="tx1"/>
          </a:solidFill>
          <a:ln>
            <a:solidFill>
              <a:schemeClr val="bg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bg2"/>
                </a:solidFill>
              </a:rPr>
              <a:t>Price Increase</a:t>
            </a:r>
          </a:p>
          <a:p>
            <a:r>
              <a:rPr lang="en-US" sz="2000" dirty="0">
                <a:solidFill>
                  <a:schemeClr val="bg2"/>
                </a:solidFill>
              </a:rPr>
              <a:t>(edge weight)</a:t>
            </a: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4D2FC60-4FAF-401F-8597-99A6EBB52B5B}"/>
              </a:ext>
            </a:extLst>
          </p:cNvPr>
          <p:cNvSpPr/>
          <p:nvPr/>
        </p:nvSpPr>
        <p:spPr bwMode="auto">
          <a:xfrm>
            <a:off x="2969806" y="3010437"/>
            <a:ext cx="82731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4" name="AutoShape 58">
            <a:extLst>
              <a:ext uri="{FF2B5EF4-FFF2-40B4-BE49-F238E27FC236}">
                <a16:creationId xmlns:a16="http://schemas.microsoft.com/office/drawing/2014/main" id="{70082740-8387-40D9-AA54-AEB2627B7E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00" y="5245298"/>
            <a:ext cx="4546600" cy="1536502"/>
          </a:xfrm>
          <a:prstGeom prst="wedgeRoundRectCallout">
            <a:avLst>
              <a:gd name="adj1" fmla="val 32228"/>
              <a:gd name="adj2" fmla="val -55743"/>
              <a:gd name="adj3" fmla="val 16667"/>
            </a:avLst>
          </a:prstGeom>
          <a:noFill/>
          <a:ln w="12700">
            <a:solidFill>
              <a:srgbClr val="66FF66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Hey little bird, Is my last action to </a:t>
            </a:r>
          </a:p>
          <a:p>
            <a:pPr marL="342900" marR="0" lvl="0" indent="-34290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hold stock 0</a:t>
            </a:r>
          </a:p>
          <a:p>
            <a:pPr marL="342900" marR="0" lvl="0" indent="-342900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buy stock 0</a:t>
            </a:r>
          </a:p>
        </p:txBody>
      </p:sp>
      <p:sp>
        <p:nvSpPr>
          <p:cNvPr id="25" name="Freeform 6">
            <a:extLst>
              <a:ext uri="{FF2B5EF4-FFF2-40B4-BE49-F238E27FC236}">
                <a16:creationId xmlns:a16="http://schemas.microsoft.com/office/drawing/2014/main" id="{E37F100E-A03D-4A55-87BF-879429C102B8}"/>
              </a:ext>
            </a:extLst>
          </p:cNvPr>
          <p:cNvSpPr>
            <a:spLocks/>
          </p:cNvSpPr>
          <p:nvPr/>
        </p:nvSpPr>
        <p:spPr bwMode="auto">
          <a:xfrm flipH="1">
            <a:off x="6535737" y="5045868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7D4499A5-B68C-45DE-8E2B-A01F00A559CA}"/>
              </a:ext>
            </a:extLst>
          </p:cNvPr>
          <p:cNvSpPr/>
          <p:nvPr/>
        </p:nvSpPr>
        <p:spPr>
          <a:xfrm>
            <a:off x="5314928" y="4953000"/>
            <a:ext cx="314327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r>
              <a:rPr lang="en-US" sz="2400" dirty="0"/>
              <a:t> MAX(</a:t>
            </a:r>
          </a:p>
          <a:p>
            <a:pPr algn="l"/>
            <a:r>
              <a:rPr lang="en-US" sz="2400" dirty="0"/>
              <a:t>   </a:t>
            </a:r>
            <a:r>
              <a:rPr lang="en-US" sz="2400" dirty="0">
                <a:solidFill>
                  <a:schemeClr val="accent2"/>
                </a:solidFill>
              </a:rPr>
              <a:t>C4</a:t>
            </a:r>
            <a:r>
              <a:rPr lang="en-US" sz="2400" dirty="0"/>
              <a:t>*</a:t>
            </a:r>
            <a:r>
              <a:rPr lang="en-US" sz="2400" dirty="0">
                <a:solidFill>
                  <a:srgbClr val="575769"/>
                </a:solidFill>
              </a:rPr>
              <a:t>D4</a:t>
            </a:r>
            <a:r>
              <a:rPr lang="en-US" sz="2400" dirty="0"/>
              <a:t>,</a:t>
            </a:r>
          </a:p>
          <a:p>
            <a:pPr algn="l"/>
            <a:r>
              <a:rPr lang="en-US" sz="2400" dirty="0"/>
              <a:t>   </a:t>
            </a:r>
            <a:r>
              <a:rPr lang="en-US" sz="2400" dirty="0">
                <a:solidFill>
                  <a:srgbClr val="FFC000"/>
                </a:solidFill>
              </a:rPr>
              <a:t>D6</a:t>
            </a:r>
            <a:r>
              <a:rPr lang="en-US" sz="2400" dirty="0"/>
              <a:t>)</a:t>
            </a: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4FE62264-5E61-45C4-8635-2E9ED579FC77}"/>
              </a:ext>
            </a:extLst>
          </p:cNvPr>
          <p:cNvSpPr/>
          <p:nvPr/>
        </p:nvSpPr>
        <p:spPr bwMode="auto">
          <a:xfrm>
            <a:off x="5647643" y="5783043"/>
            <a:ext cx="448357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2F203E79-C664-4E78-A1BB-EECB3BCFDCDD}"/>
              </a:ext>
            </a:extLst>
          </p:cNvPr>
          <p:cNvSpPr/>
          <p:nvPr/>
        </p:nvSpPr>
        <p:spPr bwMode="auto">
          <a:xfrm>
            <a:off x="6144449" y="5783043"/>
            <a:ext cx="448358" cy="274320"/>
          </a:xfrm>
          <a:prstGeom prst="rect">
            <a:avLst/>
          </a:prstGeom>
          <a:noFill/>
          <a:ln w="25400" cap="flat" cmpd="sng" algn="ctr">
            <a:solidFill>
              <a:srgbClr val="575769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413C4517-BE3D-4B87-8DCF-A33BECB58916}"/>
              </a:ext>
            </a:extLst>
          </p:cNvPr>
          <p:cNvSpPr/>
          <p:nvPr/>
        </p:nvSpPr>
        <p:spPr bwMode="auto">
          <a:xfrm>
            <a:off x="2958873" y="2777759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8F2FBBF2-6E64-4F2E-B676-C3BD559B30AE}"/>
              </a:ext>
            </a:extLst>
          </p:cNvPr>
          <p:cNvSpPr/>
          <p:nvPr/>
        </p:nvSpPr>
        <p:spPr>
          <a:xfrm>
            <a:off x="7605221" y="4267200"/>
            <a:ext cx="1295400" cy="707886"/>
          </a:xfrm>
          <a:prstGeom prst="rect">
            <a:avLst/>
          </a:prstGeom>
          <a:solidFill>
            <a:schemeClr val="tx1"/>
          </a:solidFill>
          <a:ln>
            <a:solidFill>
              <a:srgbClr val="66FF66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66FF66"/>
                </a:solidFill>
              </a:rPr>
              <a:t>Bird’s Advice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A475025-801A-4415-8CC5-38EB8B6EFEB4}"/>
              </a:ext>
            </a:extLst>
          </p:cNvPr>
          <p:cNvSpPr/>
          <p:nvPr/>
        </p:nvSpPr>
        <p:spPr>
          <a:xfrm>
            <a:off x="7677128" y="4914363"/>
            <a:ext cx="3143272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endParaRPr lang="en-US" sz="2400" dirty="0"/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0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1</a:t>
            </a:r>
          </a:p>
        </p:txBody>
      </p:sp>
      <p:sp>
        <p:nvSpPr>
          <p:cNvPr id="41" name="Rectangle 40">
            <a:extLst>
              <a:ext uri="{FF2B5EF4-FFF2-40B4-BE49-F238E27FC236}">
                <a16:creationId xmlns:a16="http://schemas.microsoft.com/office/drawing/2014/main" id="{2DD99B1A-3C7A-4122-BCA2-D0A72610BD4C}"/>
              </a:ext>
            </a:extLst>
          </p:cNvPr>
          <p:cNvSpPr/>
          <p:nvPr/>
        </p:nvSpPr>
        <p:spPr>
          <a:xfrm>
            <a:off x="5692172" y="6435904"/>
            <a:ext cx="31623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>
                <a:solidFill>
                  <a:srgbClr val="66FF66"/>
                </a:solidFill>
              </a:rPr>
              <a:t>=IF(</a:t>
            </a:r>
            <a:r>
              <a:rPr lang="en-US" sz="2400" dirty="0">
                <a:solidFill>
                  <a:schemeClr val="accent2"/>
                </a:solidFill>
              </a:rPr>
              <a:t>C4</a:t>
            </a:r>
            <a:r>
              <a:rPr lang="en-US" sz="2400" dirty="0">
                <a:solidFill>
                  <a:srgbClr val="66FF66"/>
                </a:solidFill>
              </a:rPr>
              <a:t>*</a:t>
            </a:r>
            <a:r>
              <a:rPr lang="en-US" sz="2400" dirty="0">
                <a:solidFill>
                  <a:srgbClr val="575769"/>
                </a:solidFill>
              </a:rPr>
              <a:t>D4</a:t>
            </a:r>
            <a:r>
              <a:rPr lang="en-US" sz="2400" dirty="0">
                <a:solidFill>
                  <a:srgbClr val="66FF66"/>
                </a:solidFill>
              </a:rPr>
              <a:t>&gt;</a:t>
            </a:r>
            <a:r>
              <a:rPr lang="en-US" sz="2400" dirty="0">
                <a:solidFill>
                  <a:srgbClr val="FFC000"/>
                </a:solidFill>
              </a:rPr>
              <a:t>D6</a:t>
            </a:r>
            <a:r>
              <a:rPr lang="en-US" sz="2400" dirty="0">
                <a:solidFill>
                  <a:srgbClr val="66FF66"/>
                </a:solidFill>
              </a:rPr>
              <a:t>,0,1)</a:t>
            </a:r>
          </a:p>
        </p:txBody>
      </p:sp>
      <p:sp>
        <p:nvSpPr>
          <p:cNvPr id="39" name="Rectangle 38">
            <a:extLst>
              <a:ext uri="{FF2B5EF4-FFF2-40B4-BE49-F238E27FC236}">
                <a16:creationId xmlns:a16="http://schemas.microsoft.com/office/drawing/2014/main" id="{BACD289C-F096-4020-B178-ACF0FAA38AD3}"/>
              </a:ext>
            </a:extLst>
          </p:cNvPr>
          <p:cNvSpPr/>
          <p:nvPr/>
        </p:nvSpPr>
        <p:spPr bwMode="auto">
          <a:xfrm>
            <a:off x="3772437" y="2545080"/>
            <a:ext cx="827315" cy="274320"/>
          </a:xfrm>
          <a:prstGeom prst="rect">
            <a:avLst/>
          </a:prstGeom>
          <a:noFill/>
          <a:ln w="25400" cap="flat" cmpd="sng" algn="ctr">
            <a:solidFill>
              <a:srgbClr val="08BFE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F97F1C63-3A3C-4239-A7F2-D3D156DD9581}"/>
              </a:ext>
            </a:extLst>
          </p:cNvPr>
          <p:cNvSpPr/>
          <p:nvPr/>
        </p:nvSpPr>
        <p:spPr>
          <a:xfrm>
            <a:off x="3886200" y="4292579"/>
            <a:ext cx="136525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2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2"/>
                </a:solidFill>
              </a:rPr>
              <a:t>Amount of stock 0</a:t>
            </a:r>
          </a:p>
          <a:p>
            <a:r>
              <a:rPr lang="en-US" sz="2000" dirty="0">
                <a:solidFill>
                  <a:schemeClr val="accent2"/>
                </a:solidFill>
              </a:rPr>
              <a:t>at time t+1</a:t>
            </a:r>
          </a:p>
        </p:txBody>
      </p:sp>
      <p:sp>
        <p:nvSpPr>
          <p:cNvPr id="44" name="Rectangle 43">
            <a:extLst>
              <a:ext uri="{FF2B5EF4-FFF2-40B4-BE49-F238E27FC236}">
                <a16:creationId xmlns:a16="http://schemas.microsoft.com/office/drawing/2014/main" id="{9414745A-51E3-42D5-908F-C20B8E1D9A79}"/>
              </a:ext>
            </a:extLst>
          </p:cNvPr>
          <p:cNvSpPr/>
          <p:nvPr/>
        </p:nvSpPr>
        <p:spPr>
          <a:xfrm>
            <a:off x="2412642" y="4291505"/>
            <a:ext cx="1295400" cy="1015663"/>
          </a:xfrm>
          <a:prstGeom prst="rect">
            <a:avLst/>
          </a:prstGeom>
          <a:solidFill>
            <a:schemeClr val="tx1"/>
          </a:solidFill>
          <a:ln>
            <a:solidFill>
              <a:schemeClr val="accent1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chemeClr val="accent1"/>
                </a:solidFill>
              </a:rPr>
              <a:t>Amount </a:t>
            </a:r>
            <a:br>
              <a:rPr lang="en-US" sz="2000" dirty="0">
                <a:solidFill>
                  <a:schemeClr val="accent1"/>
                </a:solidFill>
              </a:rPr>
            </a:br>
            <a:r>
              <a:rPr lang="en-US" sz="2000" dirty="0">
                <a:solidFill>
                  <a:schemeClr val="accent1"/>
                </a:solidFill>
              </a:rPr>
              <a:t>of cash</a:t>
            </a:r>
          </a:p>
          <a:p>
            <a:r>
              <a:rPr lang="en-US" sz="2000" dirty="0">
                <a:solidFill>
                  <a:schemeClr val="accent1"/>
                </a:solidFill>
              </a:rPr>
              <a:t>at time t+1</a:t>
            </a:r>
          </a:p>
        </p:txBody>
      </p:sp>
      <p:pic>
        <p:nvPicPr>
          <p:cNvPr id="22" name="Picture 21">
            <a:extLst>
              <a:ext uri="{FF2B5EF4-FFF2-40B4-BE49-F238E27FC236}">
                <a16:creationId xmlns:a16="http://schemas.microsoft.com/office/drawing/2014/main" id="{E75BC8B8-EA91-4F30-A636-A531D9AAC987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02425" y="3913707"/>
            <a:ext cx="525533" cy="994940"/>
          </a:xfrm>
          <a:prstGeom prst="rect">
            <a:avLst/>
          </a:prstGeom>
        </p:spPr>
      </p:pic>
      <p:sp>
        <p:nvSpPr>
          <p:cNvPr id="45" name="Rectangle 44">
            <a:extLst>
              <a:ext uri="{FF2B5EF4-FFF2-40B4-BE49-F238E27FC236}">
                <a16:creationId xmlns:a16="http://schemas.microsoft.com/office/drawing/2014/main" id="{84FDDDD5-E843-4930-B250-0F98FF26653D}"/>
              </a:ext>
            </a:extLst>
          </p:cNvPr>
          <p:cNvSpPr/>
          <p:nvPr/>
        </p:nvSpPr>
        <p:spPr bwMode="auto">
          <a:xfrm>
            <a:off x="5586364" y="6152238"/>
            <a:ext cx="558085" cy="274320"/>
          </a:xfrm>
          <a:prstGeom prst="rect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962974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2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2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2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grpId="3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6" grpId="1" animBg="1"/>
      <p:bldP spid="16" grpId="2" animBg="1"/>
      <p:bldP spid="16" grpId="3" animBg="1"/>
      <p:bldP spid="268" grpId="0" animBg="1"/>
      <p:bldP spid="268" grpId="1" animBg="1"/>
      <p:bldP spid="20" grpId="0" animBg="1"/>
      <p:bldP spid="20" grpId="1" animBg="1"/>
      <p:bldP spid="20" grpId="2" animBg="1"/>
      <p:bldP spid="20" grpId="3" animBg="1"/>
      <p:bldP spid="24" grpId="0" animBg="1"/>
      <p:bldP spid="25" grpId="0" animBg="1"/>
      <p:bldP spid="30" grpId="0" animBg="1"/>
      <p:bldP spid="30" grpId="1" animBg="1"/>
      <p:bldP spid="31" grpId="0" animBg="1"/>
      <p:bldP spid="31" grpId="1" animBg="1"/>
      <p:bldP spid="36" grpId="0" animBg="1"/>
      <p:bldP spid="37" grpId="0" animBg="1"/>
      <p:bldP spid="41" grpId="0"/>
      <p:bldP spid="39" grpId="0" animBg="1"/>
      <p:bldP spid="42" grpId="0" animBg="1"/>
      <p:bldP spid="45" grpId="0" animBg="1"/>
      <p:bldP spid="45" grpId="1" animBg="1"/>
    </p:bldLst>
  </p:timing>
</p:sld>
</file>

<file path=ppt/slides/slide3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Picture 10">
            <a:extLst>
              <a:ext uri="{FF2B5EF4-FFF2-40B4-BE49-F238E27FC236}">
                <a16:creationId xmlns:a16="http://schemas.microsoft.com/office/drawing/2014/main" id="{4542C872-3F7C-4F72-A66E-4F86D18B0670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45802"/>
          <a:stretch/>
        </p:blipFill>
        <p:spPr>
          <a:xfrm>
            <a:off x="-304800" y="1943636"/>
            <a:ext cx="10142644" cy="2338077"/>
          </a:xfrm>
          <a:prstGeom prst="rect">
            <a:avLst/>
          </a:prstGeom>
        </p:spPr>
      </p:pic>
      <p:sp>
        <p:nvSpPr>
          <p:cNvPr id="37" name="Rectangle 36">
            <a:extLst>
              <a:ext uri="{FF2B5EF4-FFF2-40B4-BE49-F238E27FC236}">
                <a16:creationId xmlns:a16="http://schemas.microsoft.com/office/drawing/2014/main" id="{8F2FBBF2-6E64-4F2E-B676-C3BD559B30AE}"/>
              </a:ext>
            </a:extLst>
          </p:cNvPr>
          <p:cNvSpPr/>
          <p:nvPr/>
        </p:nvSpPr>
        <p:spPr>
          <a:xfrm>
            <a:off x="7605221" y="4267200"/>
            <a:ext cx="1295400" cy="707886"/>
          </a:xfrm>
          <a:prstGeom prst="rect">
            <a:avLst/>
          </a:prstGeom>
          <a:solidFill>
            <a:schemeClr val="tx1"/>
          </a:solidFill>
          <a:ln>
            <a:solidFill>
              <a:srgbClr val="66FF66"/>
            </a:solidFill>
          </a:ln>
        </p:spPr>
        <p:txBody>
          <a:bodyPr wrap="square">
            <a:spAutoFit/>
          </a:bodyPr>
          <a:lstStyle/>
          <a:p>
            <a:r>
              <a:rPr lang="en-US" sz="2000" dirty="0">
                <a:solidFill>
                  <a:srgbClr val="66FF66"/>
                </a:solidFill>
              </a:rPr>
              <a:t>Bird’s Advice</a:t>
            </a:r>
          </a:p>
        </p:txBody>
      </p:sp>
      <p:sp>
        <p:nvSpPr>
          <p:cNvPr id="40" name="Rectangle 39">
            <a:extLst>
              <a:ext uri="{FF2B5EF4-FFF2-40B4-BE49-F238E27FC236}">
                <a16:creationId xmlns:a16="http://schemas.microsoft.com/office/drawing/2014/main" id="{3A475025-801A-4415-8CC5-38EB8B6EFEB4}"/>
              </a:ext>
            </a:extLst>
          </p:cNvPr>
          <p:cNvSpPr/>
          <p:nvPr/>
        </p:nvSpPr>
        <p:spPr>
          <a:xfrm>
            <a:off x="7677128" y="4914363"/>
            <a:ext cx="31432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en-US" sz="2400" dirty="0"/>
              <a:t>= </a:t>
            </a:r>
          </a:p>
          <a:p>
            <a:pPr algn="l"/>
            <a:endParaRPr lang="en-US" sz="2400" dirty="0"/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0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1</a:t>
            </a:r>
          </a:p>
          <a:p>
            <a:pPr algn="l"/>
            <a:r>
              <a:rPr lang="en-US" sz="2400" dirty="0">
                <a:solidFill>
                  <a:srgbClr val="66FF66"/>
                </a:solidFill>
              </a:rPr>
              <a:t>    2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AE80D04-2169-44F4-B1F9-57E78EDA3F0D}"/>
              </a:ext>
            </a:extLst>
          </p:cNvPr>
          <p:cNvGrpSpPr/>
          <p:nvPr/>
        </p:nvGrpSpPr>
        <p:grpSpPr>
          <a:xfrm>
            <a:off x="7620000" y="3102768"/>
            <a:ext cx="1280621" cy="652463"/>
            <a:chOff x="7620000" y="3102768"/>
            <a:chExt cx="1280621" cy="652463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572CC6B9-873C-4E15-A648-3335DAEA42A8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5" name="Freeform 6">
              <a:extLst>
                <a:ext uri="{FF2B5EF4-FFF2-40B4-BE49-F238E27FC236}">
                  <a16:creationId xmlns:a16="http://schemas.microsoft.com/office/drawing/2014/main" id="{E37F100E-A03D-4A55-87BF-879429C102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102768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DC85B58-7DD7-4290-BE03-74E8884AB632}"/>
              </a:ext>
            </a:extLst>
          </p:cNvPr>
          <p:cNvGrpSpPr/>
          <p:nvPr/>
        </p:nvGrpSpPr>
        <p:grpSpPr>
          <a:xfrm>
            <a:off x="6234151" y="3095172"/>
            <a:ext cx="1280621" cy="652463"/>
            <a:chOff x="7620000" y="3102768"/>
            <a:chExt cx="1280621" cy="652463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E6E0BE18-16A4-4FEB-AA9F-6F96890765A4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34" name="Freeform 6">
              <a:extLst>
                <a:ext uri="{FF2B5EF4-FFF2-40B4-BE49-F238E27FC236}">
                  <a16:creationId xmlns:a16="http://schemas.microsoft.com/office/drawing/2014/main" id="{EF7F720E-4940-4B17-A5E7-476F361F35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102768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12D39E86-D98A-4C7A-AA16-8B7719C38F11}"/>
              </a:ext>
            </a:extLst>
          </p:cNvPr>
          <p:cNvGrpSpPr/>
          <p:nvPr/>
        </p:nvGrpSpPr>
        <p:grpSpPr>
          <a:xfrm>
            <a:off x="5562600" y="2700337"/>
            <a:ext cx="1295400" cy="663690"/>
            <a:chOff x="7620000" y="2856024"/>
            <a:chExt cx="1295400" cy="663690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5983F23-F009-468C-B545-5D8D06CC6B92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3" name="Freeform 6">
              <a:extLst>
                <a:ext uri="{FF2B5EF4-FFF2-40B4-BE49-F238E27FC236}">
                  <a16:creationId xmlns:a16="http://schemas.microsoft.com/office/drawing/2014/main" id="{8DEC3525-35FF-415F-BC7A-67EB5771C5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88337" y="2856024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1BA4DE44-C5E1-4DA6-B06A-8D6183085839}"/>
              </a:ext>
            </a:extLst>
          </p:cNvPr>
          <p:cNvGrpSpPr/>
          <p:nvPr/>
        </p:nvGrpSpPr>
        <p:grpSpPr>
          <a:xfrm>
            <a:off x="4844142" y="3124200"/>
            <a:ext cx="1280621" cy="652463"/>
            <a:chOff x="7620000" y="3102768"/>
            <a:chExt cx="1280621" cy="652463"/>
          </a:xfrm>
        </p:grpSpPr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F299E6DC-590D-4B1D-A298-65BB7C012104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8" name="Freeform 6">
              <a:extLst>
                <a:ext uri="{FF2B5EF4-FFF2-40B4-BE49-F238E27FC236}">
                  <a16:creationId xmlns:a16="http://schemas.microsoft.com/office/drawing/2014/main" id="{880DAFF5-4F53-465E-9410-EAE0E10A859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102768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301DBB33-0968-4F49-B885-11C1F16D53D2}"/>
              </a:ext>
            </a:extLst>
          </p:cNvPr>
          <p:cNvGrpSpPr/>
          <p:nvPr/>
        </p:nvGrpSpPr>
        <p:grpSpPr>
          <a:xfrm>
            <a:off x="4125949" y="3467077"/>
            <a:ext cx="1280621" cy="690586"/>
            <a:chOff x="7620000" y="3245394"/>
            <a:chExt cx="1280621" cy="690586"/>
          </a:xfrm>
        </p:grpSpPr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93924474-309B-4B8F-ADE3-46B048174AC7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1" name="Freeform 6">
              <a:extLst>
                <a:ext uri="{FF2B5EF4-FFF2-40B4-BE49-F238E27FC236}">
                  <a16:creationId xmlns:a16="http://schemas.microsoft.com/office/drawing/2014/main" id="{0279A28D-FDF0-4A8F-BD0A-928EB78BC7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283517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BE2A92D3-3B6A-4D8A-9A5F-F43DAF72CC9C}"/>
              </a:ext>
            </a:extLst>
          </p:cNvPr>
          <p:cNvGrpSpPr/>
          <p:nvPr/>
        </p:nvGrpSpPr>
        <p:grpSpPr>
          <a:xfrm>
            <a:off x="2725321" y="3472542"/>
            <a:ext cx="1280621" cy="690586"/>
            <a:chOff x="7620000" y="3245394"/>
            <a:chExt cx="1280621" cy="690586"/>
          </a:xfrm>
        </p:grpSpPr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3B4DB37D-D5A6-410B-8FDD-3B14D6FD24C0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5" name="Freeform 6">
              <a:extLst>
                <a:ext uri="{FF2B5EF4-FFF2-40B4-BE49-F238E27FC236}">
                  <a16:creationId xmlns:a16="http://schemas.microsoft.com/office/drawing/2014/main" id="{E9D7E49B-EA5C-431B-90C0-4525010BE1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283517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4D962EF5-2168-43B0-B765-FFEA6A6D841D}"/>
              </a:ext>
            </a:extLst>
          </p:cNvPr>
          <p:cNvGrpSpPr/>
          <p:nvPr/>
        </p:nvGrpSpPr>
        <p:grpSpPr>
          <a:xfrm>
            <a:off x="1310179" y="3478007"/>
            <a:ext cx="1280621" cy="690586"/>
            <a:chOff x="7620000" y="3245394"/>
            <a:chExt cx="1280621" cy="690586"/>
          </a:xfrm>
        </p:grpSpPr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8611E895-63F3-43C1-B495-AC3805F4C2A8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8" name="Freeform 6">
              <a:extLst>
                <a:ext uri="{FF2B5EF4-FFF2-40B4-BE49-F238E27FC236}">
                  <a16:creationId xmlns:a16="http://schemas.microsoft.com/office/drawing/2014/main" id="{CB3CE1EB-8E5C-4158-B0DC-3942B185A2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283517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F7AEBA5D-2984-4D3C-90BE-30F77AA485A8}"/>
              </a:ext>
            </a:extLst>
          </p:cNvPr>
          <p:cNvGrpSpPr/>
          <p:nvPr/>
        </p:nvGrpSpPr>
        <p:grpSpPr>
          <a:xfrm>
            <a:off x="-104963" y="3483472"/>
            <a:ext cx="1280621" cy="690586"/>
            <a:chOff x="7620000" y="3245394"/>
            <a:chExt cx="1280621" cy="690586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9507521-3F67-48A2-9A25-DEA72C3A43EC}"/>
                </a:ext>
              </a:extLst>
            </p:cNvPr>
            <p:cNvSpPr/>
            <p:nvPr/>
          </p:nvSpPr>
          <p:spPr bwMode="auto">
            <a:xfrm>
              <a:off x="7620000" y="3245394"/>
              <a:ext cx="827315" cy="274320"/>
            </a:xfrm>
            <a:prstGeom prst="rect">
              <a:avLst/>
            </a:prstGeom>
            <a:noFill/>
            <a:ln w="25400" cap="flat" cmpd="sng" algn="ctr">
              <a:solidFill>
                <a:srgbClr val="66FF66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1" name="Freeform 6">
              <a:extLst>
                <a:ext uri="{FF2B5EF4-FFF2-40B4-BE49-F238E27FC236}">
                  <a16:creationId xmlns:a16="http://schemas.microsoft.com/office/drawing/2014/main" id="{B48F84B8-2329-4D26-97DA-09233BFD01B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273558" y="3283517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</p:grpSp>
      <p:sp>
        <p:nvSpPr>
          <p:cNvPr id="64" name="Freeform 6">
            <a:extLst>
              <a:ext uri="{FF2B5EF4-FFF2-40B4-BE49-F238E27FC236}">
                <a16:creationId xmlns:a16="http://schemas.microsoft.com/office/drawing/2014/main" id="{F5336339-F1E2-40CF-A7E6-567A7CEDE99F}"/>
              </a:ext>
            </a:extLst>
          </p:cNvPr>
          <p:cNvSpPr>
            <a:spLocks/>
          </p:cNvSpPr>
          <p:nvPr/>
        </p:nvSpPr>
        <p:spPr bwMode="auto">
          <a:xfrm flipH="1">
            <a:off x="43958" y="3086123"/>
            <a:ext cx="627063" cy="652463"/>
          </a:xfrm>
          <a:custGeom>
            <a:avLst/>
            <a:gdLst>
              <a:gd name="T0" fmla="*/ 1096 w 1974"/>
              <a:gd name="T1" fmla="*/ 195 h 2057"/>
              <a:gd name="T2" fmla="*/ 1104 w 1974"/>
              <a:gd name="T3" fmla="*/ 283 h 2057"/>
              <a:gd name="T4" fmla="*/ 1139 w 1974"/>
              <a:gd name="T5" fmla="*/ 323 h 2057"/>
              <a:gd name="T6" fmla="*/ 1156 w 1974"/>
              <a:gd name="T7" fmla="*/ 397 h 2057"/>
              <a:gd name="T8" fmla="*/ 1228 w 1974"/>
              <a:gd name="T9" fmla="*/ 433 h 2057"/>
              <a:gd name="T10" fmla="*/ 1178 w 1974"/>
              <a:gd name="T11" fmla="*/ 643 h 2057"/>
              <a:gd name="T12" fmla="*/ 1223 w 1974"/>
              <a:gd name="T13" fmla="*/ 658 h 2057"/>
              <a:gd name="T14" fmla="*/ 1377 w 1974"/>
              <a:gd name="T15" fmla="*/ 505 h 2057"/>
              <a:gd name="T16" fmla="*/ 1376 w 1974"/>
              <a:gd name="T17" fmla="*/ 373 h 2057"/>
              <a:gd name="T18" fmla="*/ 1496 w 1974"/>
              <a:gd name="T19" fmla="*/ 374 h 2057"/>
              <a:gd name="T20" fmla="*/ 1517 w 1974"/>
              <a:gd name="T21" fmla="*/ 311 h 2057"/>
              <a:gd name="T22" fmla="*/ 1557 w 1974"/>
              <a:gd name="T23" fmla="*/ 292 h 2057"/>
              <a:gd name="T24" fmla="*/ 1609 w 1974"/>
              <a:gd name="T25" fmla="*/ 276 h 2057"/>
              <a:gd name="T26" fmla="*/ 1572 w 1974"/>
              <a:gd name="T27" fmla="*/ 519 h 2057"/>
              <a:gd name="T28" fmla="*/ 1477 w 1974"/>
              <a:gd name="T29" fmla="*/ 792 h 2057"/>
              <a:gd name="T30" fmla="*/ 1371 w 1974"/>
              <a:gd name="T31" fmla="*/ 848 h 2057"/>
              <a:gd name="T32" fmla="*/ 1384 w 1974"/>
              <a:gd name="T33" fmla="*/ 678 h 2057"/>
              <a:gd name="T34" fmla="*/ 1426 w 1974"/>
              <a:gd name="T35" fmla="*/ 767 h 2057"/>
              <a:gd name="T36" fmla="*/ 1493 w 1974"/>
              <a:gd name="T37" fmla="*/ 661 h 2057"/>
              <a:gd name="T38" fmla="*/ 1454 w 1974"/>
              <a:gd name="T39" fmla="*/ 546 h 2057"/>
              <a:gd name="T40" fmla="*/ 1292 w 1974"/>
              <a:gd name="T41" fmla="*/ 767 h 2057"/>
              <a:gd name="T42" fmla="*/ 1367 w 1974"/>
              <a:gd name="T43" fmla="*/ 955 h 2057"/>
              <a:gd name="T44" fmla="*/ 1470 w 1974"/>
              <a:gd name="T45" fmla="*/ 893 h 2057"/>
              <a:gd name="T46" fmla="*/ 1573 w 1974"/>
              <a:gd name="T47" fmla="*/ 820 h 2057"/>
              <a:gd name="T48" fmla="*/ 1557 w 1974"/>
              <a:gd name="T49" fmla="*/ 692 h 2057"/>
              <a:gd name="T50" fmla="*/ 1666 w 1974"/>
              <a:gd name="T51" fmla="*/ 559 h 2057"/>
              <a:gd name="T52" fmla="*/ 1725 w 1974"/>
              <a:gd name="T53" fmla="*/ 702 h 2057"/>
              <a:gd name="T54" fmla="*/ 1844 w 1974"/>
              <a:gd name="T55" fmla="*/ 725 h 2057"/>
              <a:gd name="T56" fmla="*/ 1969 w 1974"/>
              <a:gd name="T57" fmla="*/ 615 h 2057"/>
              <a:gd name="T58" fmla="*/ 1894 w 1974"/>
              <a:gd name="T59" fmla="*/ 713 h 2057"/>
              <a:gd name="T60" fmla="*/ 1761 w 1974"/>
              <a:gd name="T61" fmla="*/ 865 h 2057"/>
              <a:gd name="T62" fmla="*/ 1622 w 1974"/>
              <a:gd name="T63" fmla="*/ 906 h 2057"/>
              <a:gd name="T64" fmla="*/ 1495 w 1974"/>
              <a:gd name="T65" fmla="*/ 1154 h 2057"/>
              <a:gd name="T66" fmla="*/ 1205 w 1974"/>
              <a:gd name="T67" fmla="*/ 1400 h 2057"/>
              <a:gd name="T68" fmla="*/ 1011 w 1974"/>
              <a:gd name="T69" fmla="*/ 1428 h 2057"/>
              <a:gd name="T70" fmla="*/ 849 w 1974"/>
              <a:gd name="T71" fmla="*/ 1405 h 2057"/>
              <a:gd name="T72" fmla="*/ 628 w 1974"/>
              <a:gd name="T73" fmla="*/ 1573 h 2057"/>
              <a:gd name="T74" fmla="*/ 382 w 1974"/>
              <a:gd name="T75" fmla="*/ 1812 h 2057"/>
              <a:gd name="T76" fmla="*/ 281 w 1974"/>
              <a:gd name="T77" fmla="*/ 1918 h 2057"/>
              <a:gd name="T78" fmla="*/ 138 w 1974"/>
              <a:gd name="T79" fmla="*/ 2029 h 2057"/>
              <a:gd name="T80" fmla="*/ 17 w 1974"/>
              <a:gd name="T81" fmla="*/ 2011 h 2057"/>
              <a:gd name="T82" fmla="*/ 207 w 1974"/>
              <a:gd name="T83" fmla="*/ 1792 h 2057"/>
              <a:gd name="T84" fmla="*/ 585 w 1974"/>
              <a:gd name="T85" fmla="*/ 1540 h 2057"/>
              <a:gd name="T86" fmla="*/ 780 w 1974"/>
              <a:gd name="T87" fmla="*/ 1383 h 2057"/>
              <a:gd name="T88" fmla="*/ 847 w 1974"/>
              <a:gd name="T89" fmla="*/ 1255 h 2057"/>
              <a:gd name="T90" fmla="*/ 941 w 1974"/>
              <a:gd name="T91" fmla="*/ 1077 h 2057"/>
              <a:gd name="T92" fmla="*/ 1080 w 1974"/>
              <a:gd name="T93" fmla="*/ 929 h 2057"/>
              <a:gd name="T94" fmla="*/ 1185 w 1974"/>
              <a:gd name="T95" fmla="*/ 1009 h 2057"/>
              <a:gd name="T96" fmla="*/ 1095 w 1974"/>
              <a:gd name="T97" fmla="*/ 870 h 2057"/>
              <a:gd name="T98" fmla="*/ 1170 w 1974"/>
              <a:gd name="T99" fmla="*/ 496 h 2057"/>
              <a:gd name="T100" fmla="*/ 1068 w 1974"/>
              <a:gd name="T101" fmla="*/ 415 h 2057"/>
              <a:gd name="T102" fmla="*/ 1055 w 1974"/>
              <a:gd name="T103" fmla="*/ 353 h 2057"/>
              <a:gd name="T104" fmla="*/ 1069 w 1974"/>
              <a:gd name="T105" fmla="*/ 327 h 2057"/>
              <a:gd name="T106" fmla="*/ 947 w 1974"/>
              <a:gd name="T107" fmla="*/ 230 h 2057"/>
              <a:gd name="T108" fmla="*/ 979 w 1974"/>
              <a:gd name="T109" fmla="*/ 145 h 2057"/>
              <a:gd name="T110" fmla="*/ 1004 w 1974"/>
              <a:gd name="T111" fmla="*/ 121 h 2057"/>
              <a:gd name="T112" fmla="*/ 875 w 1974"/>
              <a:gd name="T113" fmla="*/ 33 h 2057"/>
              <a:gd name="T114" fmla="*/ 936 w 1974"/>
              <a:gd name="T115" fmla="*/ 29 h 2057"/>
              <a:gd name="T116" fmla="*/ 1037 w 1974"/>
              <a:gd name="T117" fmla="*/ 72 h 2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974" h="2057">
                <a:moveTo>
                  <a:pt x="1037" y="72"/>
                </a:moveTo>
                <a:lnTo>
                  <a:pt x="1028" y="83"/>
                </a:lnTo>
                <a:lnTo>
                  <a:pt x="1028" y="95"/>
                </a:lnTo>
                <a:lnTo>
                  <a:pt x="1033" y="107"/>
                </a:lnTo>
                <a:lnTo>
                  <a:pt x="1037" y="119"/>
                </a:lnTo>
                <a:lnTo>
                  <a:pt x="1118" y="190"/>
                </a:lnTo>
                <a:lnTo>
                  <a:pt x="1112" y="192"/>
                </a:lnTo>
                <a:lnTo>
                  <a:pt x="1104" y="193"/>
                </a:lnTo>
                <a:lnTo>
                  <a:pt x="1096" y="195"/>
                </a:lnTo>
                <a:lnTo>
                  <a:pt x="1090" y="199"/>
                </a:lnTo>
                <a:lnTo>
                  <a:pt x="1083" y="202"/>
                </a:lnTo>
                <a:lnTo>
                  <a:pt x="1078" y="206"/>
                </a:lnTo>
                <a:lnTo>
                  <a:pt x="1073" y="212"/>
                </a:lnTo>
                <a:lnTo>
                  <a:pt x="1070" y="218"/>
                </a:lnTo>
                <a:lnTo>
                  <a:pt x="1071" y="240"/>
                </a:lnTo>
                <a:lnTo>
                  <a:pt x="1078" y="258"/>
                </a:lnTo>
                <a:lnTo>
                  <a:pt x="1090" y="272"/>
                </a:lnTo>
                <a:lnTo>
                  <a:pt x="1104" y="283"/>
                </a:lnTo>
                <a:lnTo>
                  <a:pt x="1120" y="293"/>
                </a:lnTo>
                <a:lnTo>
                  <a:pt x="1137" y="301"/>
                </a:lnTo>
                <a:lnTo>
                  <a:pt x="1154" y="309"/>
                </a:lnTo>
                <a:lnTo>
                  <a:pt x="1171" y="319"/>
                </a:lnTo>
                <a:lnTo>
                  <a:pt x="1164" y="319"/>
                </a:lnTo>
                <a:lnTo>
                  <a:pt x="1158" y="319"/>
                </a:lnTo>
                <a:lnTo>
                  <a:pt x="1151" y="320"/>
                </a:lnTo>
                <a:lnTo>
                  <a:pt x="1144" y="321"/>
                </a:lnTo>
                <a:lnTo>
                  <a:pt x="1139" y="323"/>
                </a:lnTo>
                <a:lnTo>
                  <a:pt x="1133" y="328"/>
                </a:lnTo>
                <a:lnTo>
                  <a:pt x="1129" y="332"/>
                </a:lnTo>
                <a:lnTo>
                  <a:pt x="1127" y="339"/>
                </a:lnTo>
                <a:lnTo>
                  <a:pt x="1130" y="348"/>
                </a:lnTo>
                <a:lnTo>
                  <a:pt x="1133" y="359"/>
                </a:lnTo>
                <a:lnTo>
                  <a:pt x="1138" y="369"/>
                </a:lnTo>
                <a:lnTo>
                  <a:pt x="1143" y="379"/>
                </a:lnTo>
                <a:lnTo>
                  <a:pt x="1150" y="388"/>
                </a:lnTo>
                <a:lnTo>
                  <a:pt x="1156" y="397"/>
                </a:lnTo>
                <a:lnTo>
                  <a:pt x="1165" y="403"/>
                </a:lnTo>
                <a:lnTo>
                  <a:pt x="1176" y="410"/>
                </a:lnTo>
                <a:lnTo>
                  <a:pt x="1183" y="412"/>
                </a:lnTo>
                <a:lnTo>
                  <a:pt x="1190" y="414"/>
                </a:lnTo>
                <a:lnTo>
                  <a:pt x="1198" y="416"/>
                </a:lnTo>
                <a:lnTo>
                  <a:pt x="1207" y="420"/>
                </a:lnTo>
                <a:lnTo>
                  <a:pt x="1215" y="423"/>
                </a:lnTo>
                <a:lnTo>
                  <a:pt x="1221" y="427"/>
                </a:lnTo>
                <a:lnTo>
                  <a:pt x="1228" y="433"/>
                </a:lnTo>
                <a:lnTo>
                  <a:pt x="1233" y="439"/>
                </a:lnTo>
                <a:lnTo>
                  <a:pt x="1276" y="452"/>
                </a:lnTo>
                <a:lnTo>
                  <a:pt x="1254" y="475"/>
                </a:lnTo>
                <a:lnTo>
                  <a:pt x="1233" y="501"/>
                </a:lnTo>
                <a:lnTo>
                  <a:pt x="1215" y="527"/>
                </a:lnTo>
                <a:lnTo>
                  <a:pt x="1198" y="554"/>
                </a:lnTo>
                <a:lnTo>
                  <a:pt x="1186" y="584"/>
                </a:lnTo>
                <a:lnTo>
                  <a:pt x="1179" y="613"/>
                </a:lnTo>
                <a:lnTo>
                  <a:pt x="1178" y="643"/>
                </a:lnTo>
                <a:lnTo>
                  <a:pt x="1185" y="673"/>
                </a:lnTo>
                <a:lnTo>
                  <a:pt x="1187" y="689"/>
                </a:lnTo>
                <a:lnTo>
                  <a:pt x="1188" y="706"/>
                </a:lnTo>
                <a:lnTo>
                  <a:pt x="1191" y="720"/>
                </a:lnTo>
                <a:lnTo>
                  <a:pt x="1205" y="730"/>
                </a:lnTo>
                <a:lnTo>
                  <a:pt x="1211" y="713"/>
                </a:lnTo>
                <a:lnTo>
                  <a:pt x="1216" y="695"/>
                </a:lnTo>
                <a:lnTo>
                  <a:pt x="1219" y="677"/>
                </a:lnTo>
                <a:lnTo>
                  <a:pt x="1223" y="658"/>
                </a:lnTo>
                <a:lnTo>
                  <a:pt x="1232" y="629"/>
                </a:lnTo>
                <a:lnTo>
                  <a:pt x="1243" y="602"/>
                </a:lnTo>
                <a:lnTo>
                  <a:pt x="1256" y="578"/>
                </a:lnTo>
                <a:lnTo>
                  <a:pt x="1273" y="556"/>
                </a:lnTo>
                <a:lnTo>
                  <a:pt x="1292" y="539"/>
                </a:lnTo>
                <a:lnTo>
                  <a:pt x="1315" y="524"/>
                </a:lnTo>
                <a:lnTo>
                  <a:pt x="1342" y="510"/>
                </a:lnTo>
                <a:lnTo>
                  <a:pt x="1371" y="502"/>
                </a:lnTo>
                <a:lnTo>
                  <a:pt x="1377" y="505"/>
                </a:lnTo>
                <a:lnTo>
                  <a:pt x="1381" y="490"/>
                </a:lnTo>
                <a:lnTo>
                  <a:pt x="1379" y="475"/>
                </a:lnTo>
                <a:lnTo>
                  <a:pt x="1373" y="461"/>
                </a:lnTo>
                <a:lnTo>
                  <a:pt x="1366" y="447"/>
                </a:lnTo>
                <a:lnTo>
                  <a:pt x="1359" y="432"/>
                </a:lnTo>
                <a:lnTo>
                  <a:pt x="1354" y="416"/>
                </a:lnTo>
                <a:lnTo>
                  <a:pt x="1355" y="400"/>
                </a:lnTo>
                <a:lnTo>
                  <a:pt x="1361" y="381"/>
                </a:lnTo>
                <a:lnTo>
                  <a:pt x="1376" y="373"/>
                </a:lnTo>
                <a:lnTo>
                  <a:pt x="1390" y="368"/>
                </a:lnTo>
                <a:lnTo>
                  <a:pt x="1406" y="367"/>
                </a:lnTo>
                <a:lnTo>
                  <a:pt x="1423" y="370"/>
                </a:lnTo>
                <a:lnTo>
                  <a:pt x="1439" y="375"/>
                </a:lnTo>
                <a:lnTo>
                  <a:pt x="1456" y="380"/>
                </a:lnTo>
                <a:lnTo>
                  <a:pt x="1471" y="386"/>
                </a:lnTo>
                <a:lnTo>
                  <a:pt x="1486" y="390"/>
                </a:lnTo>
                <a:lnTo>
                  <a:pt x="1495" y="382"/>
                </a:lnTo>
                <a:lnTo>
                  <a:pt x="1496" y="374"/>
                </a:lnTo>
                <a:lnTo>
                  <a:pt x="1494" y="365"/>
                </a:lnTo>
                <a:lnTo>
                  <a:pt x="1489" y="355"/>
                </a:lnTo>
                <a:lnTo>
                  <a:pt x="1483" y="344"/>
                </a:lnTo>
                <a:lnTo>
                  <a:pt x="1477" y="333"/>
                </a:lnTo>
                <a:lnTo>
                  <a:pt x="1475" y="321"/>
                </a:lnTo>
                <a:lnTo>
                  <a:pt x="1476" y="309"/>
                </a:lnTo>
                <a:lnTo>
                  <a:pt x="1492" y="306"/>
                </a:lnTo>
                <a:lnTo>
                  <a:pt x="1505" y="307"/>
                </a:lnTo>
                <a:lnTo>
                  <a:pt x="1517" y="311"/>
                </a:lnTo>
                <a:lnTo>
                  <a:pt x="1529" y="317"/>
                </a:lnTo>
                <a:lnTo>
                  <a:pt x="1540" y="322"/>
                </a:lnTo>
                <a:lnTo>
                  <a:pt x="1552" y="327"/>
                </a:lnTo>
                <a:lnTo>
                  <a:pt x="1564" y="328"/>
                </a:lnTo>
                <a:lnTo>
                  <a:pt x="1577" y="324"/>
                </a:lnTo>
                <a:lnTo>
                  <a:pt x="1572" y="318"/>
                </a:lnTo>
                <a:lnTo>
                  <a:pt x="1565" y="309"/>
                </a:lnTo>
                <a:lnTo>
                  <a:pt x="1561" y="300"/>
                </a:lnTo>
                <a:lnTo>
                  <a:pt x="1557" y="292"/>
                </a:lnTo>
                <a:lnTo>
                  <a:pt x="1555" y="282"/>
                </a:lnTo>
                <a:lnTo>
                  <a:pt x="1556" y="274"/>
                </a:lnTo>
                <a:lnTo>
                  <a:pt x="1560" y="268"/>
                </a:lnTo>
                <a:lnTo>
                  <a:pt x="1567" y="262"/>
                </a:lnTo>
                <a:lnTo>
                  <a:pt x="1576" y="263"/>
                </a:lnTo>
                <a:lnTo>
                  <a:pt x="1586" y="264"/>
                </a:lnTo>
                <a:lnTo>
                  <a:pt x="1594" y="268"/>
                </a:lnTo>
                <a:lnTo>
                  <a:pt x="1602" y="271"/>
                </a:lnTo>
                <a:lnTo>
                  <a:pt x="1609" y="276"/>
                </a:lnTo>
                <a:lnTo>
                  <a:pt x="1617" y="282"/>
                </a:lnTo>
                <a:lnTo>
                  <a:pt x="1623" y="288"/>
                </a:lnTo>
                <a:lnTo>
                  <a:pt x="1630" y="296"/>
                </a:lnTo>
                <a:lnTo>
                  <a:pt x="1631" y="336"/>
                </a:lnTo>
                <a:lnTo>
                  <a:pt x="1626" y="375"/>
                </a:lnTo>
                <a:lnTo>
                  <a:pt x="1617" y="412"/>
                </a:lnTo>
                <a:lnTo>
                  <a:pt x="1603" y="448"/>
                </a:lnTo>
                <a:lnTo>
                  <a:pt x="1587" y="483"/>
                </a:lnTo>
                <a:lnTo>
                  <a:pt x="1572" y="519"/>
                </a:lnTo>
                <a:lnTo>
                  <a:pt x="1556" y="554"/>
                </a:lnTo>
                <a:lnTo>
                  <a:pt x="1543" y="591"/>
                </a:lnTo>
                <a:lnTo>
                  <a:pt x="1537" y="621"/>
                </a:lnTo>
                <a:lnTo>
                  <a:pt x="1528" y="650"/>
                </a:lnTo>
                <a:lnTo>
                  <a:pt x="1519" y="679"/>
                </a:lnTo>
                <a:lnTo>
                  <a:pt x="1509" y="707"/>
                </a:lnTo>
                <a:lnTo>
                  <a:pt x="1499" y="736"/>
                </a:lnTo>
                <a:lnTo>
                  <a:pt x="1488" y="764"/>
                </a:lnTo>
                <a:lnTo>
                  <a:pt x="1477" y="792"/>
                </a:lnTo>
                <a:lnTo>
                  <a:pt x="1466" y="820"/>
                </a:lnTo>
                <a:lnTo>
                  <a:pt x="1457" y="824"/>
                </a:lnTo>
                <a:lnTo>
                  <a:pt x="1446" y="830"/>
                </a:lnTo>
                <a:lnTo>
                  <a:pt x="1436" y="836"/>
                </a:lnTo>
                <a:lnTo>
                  <a:pt x="1424" y="842"/>
                </a:lnTo>
                <a:lnTo>
                  <a:pt x="1412" y="847"/>
                </a:lnTo>
                <a:lnTo>
                  <a:pt x="1400" y="851"/>
                </a:lnTo>
                <a:lnTo>
                  <a:pt x="1385" y="851"/>
                </a:lnTo>
                <a:lnTo>
                  <a:pt x="1371" y="848"/>
                </a:lnTo>
                <a:lnTo>
                  <a:pt x="1360" y="828"/>
                </a:lnTo>
                <a:lnTo>
                  <a:pt x="1354" y="806"/>
                </a:lnTo>
                <a:lnTo>
                  <a:pt x="1351" y="782"/>
                </a:lnTo>
                <a:lnTo>
                  <a:pt x="1354" y="758"/>
                </a:lnTo>
                <a:lnTo>
                  <a:pt x="1359" y="734"/>
                </a:lnTo>
                <a:lnTo>
                  <a:pt x="1367" y="711"/>
                </a:lnTo>
                <a:lnTo>
                  <a:pt x="1376" y="689"/>
                </a:lnTo>
                <a:lnTo>
                  <a:pt x="1385" y="668"/>
                </a:lnTo>
                <a:lnTo>
                  <a:pt x="1384" y="678"/>
                </a:lnTo>
                <a:lnTo>
                  <a:pt x="1382" y="690"/>
                </a:lnTo>
                <a:lnTo>
                  <a:pt x="1380" y="705"/>
                </a:lnTo>
                <a:lnTo>
                  <a:pt x="1379" y="720"/>
                </a:lnTo>
                <a:lnTo>
                  <a:pt x="1380" y="737"/>
                </a:lnTo>
                <a:lnTo>
                  <a:pt x="1384" y="750"/>
                </a:lnTo>
                <a:lnTo>
                  <a:pt x="1392" y="761"/>
                </a:lnTo>
                <a:lnTo>
                  <a:pt x="1405" y="767"/>
                </a:lnTo>
                <a:lnTo>
                  <a:pt x="1416" y="769"/>
                </a:lnTo>
                <a:lnTo>
                  <a:pt x="1426" y="767"/>
                </a:lnTo>
                <a:lnTo>
                  <a:pt x="1436" y="762"/>
                </a:lnTo>
                <a:lnTo>
                  <a:pt x="1446" y="755"/>
                </a:lnTo>
                <a:lnTo>
                  <a:pt x="1454" y="748"/>
                </a:lnTo>
                <a:lnTo>
                  <a:pt x="1462" y="739"/>
                </a:lnTo>
                <a:lnTo>
                  <a:pt x="1470" y="729"/>
                </a:lnTo>
                <a:lnTo>
                  <a:pt x="1476" y="720"/>
                </a:lnTo>
                <a:lnTo>
                  <a:pt x="1481" y="701"/>
                </a:lnTo>
                <a:lnTo>
                  <a:pt x="1487" y="681"/>
                </a:lnTo>
                <a:lnTo>
                  <a:pt x="1493" y="661"/>
                </a:lnTo>
                <a:lnTo>
                  <a:pt x="1498" y="641"/>
                </a:lnTo>
                <a:lnTo>
                  <a:pt x="1502" y="621"/>
                </a:lnTo>
                <a:lnTo>
                  <a:pt x="1503" y="601"/>
                </a:lnTo>
                <a:lnTo>
                  <a:pt x="1499" y="581"/>
                </a:lnTo>
                <a:lnTo>
                  <a:pt x="1491" y="563"/>
                </a:lnTo>
                <a:lnTo>
                  <a:pt x="1482" y="555"/>
                </a:lnTo>
                <a:lnTo>
                  <a:pt x="1473" y="550"/>
                </a:lnTo>
                <a:lnTo>
                  <a:pt x="1463" y="548"/>
                </a:lnTo>
                <a:lnTo>
                  <a:pt x="1454" y="546"/>
                </a:lnTo>
                <a:lnTo>
                  <a:pt x="1443" y="548"/>
                </a:lnTo>
                <a:lnTo>
                  <a:pt x="1434" y="550"/>
                </a:lnTo>
                <a:lnTo>
                  <a:pt x="1424" y="554"/>
                </a:lnTo>
                <a:lnTo>
                  <a:pt x="1414" y="559"/>
                </a:lnTo>
                <a:lnTo>
                  <a:pt x="1380" y="594"/>
                </a:lnTo>
                <a:lnTo>
                  <a:pt x="1350" y="632"/>
                </a:lnTo>
                <a:lnTo>
                  <a:pt x="1325" y="674"/>
                </a:lnTo>
                <a:lnTo>
                  <a:pt x="1305" y="719"/>
                </a:lnTo>
                <a:lnTo>
                  <a:pt x="1292" y="767"/>
                </a:lnTo>
                <a:lnTo>
                  <a:pt x="1287" y="817"/>
                </a:lnTo>
                <a:lnTo>
                  <a:pt x="1288" y="866"/>
                </a:lnTo>
                <a:lnTo>
                  <a:pt x="1299" y="916"/>
                </a:lnTo>
                <a:lnTo>
                  <a:pt x="1304" y="927"/>
                </a:lnTo>
                <a:lnTo>
                  <a:pt x="1313" y="937"/>
                </a:lnTo>
                <a:lnTo>
                  <a:pt x="1325" y="945"/>
                </a:lnTo>
                <a:lnTo>
                  <a:pt x="1337" y="950"/>
                </a:lnTo>
                <a:lnTo>
                  <a:pt x="1351" y="953"/>
                </a:lnTo>
                <a:lnTo>
                  <a:pt x="1367" y="955"/>
                </a:lnTo>
                <a:lnTo>
                  <a:pt x="1381" y="953"/>
                </a:lnTo>
                <a:lnTo>
                  <a:pt x="1395" y="949"/>
                </a:lnTo>
                <a:lnTo>
                  <a:pt x="1407" y="945"/>
                </a:lnTo>
                <a:lnTo>
                  <a:pt x="1418" y="938"/>
                </a:lnTo>
                <a:lnTo>
                  <a:pt x="1429" y="930"/>
                </a:lnTo>
                <a:lnTo>
                  <a:pt x="1440" y="923"/>
                </a:lnTo>
                <a:lnTo>
                  <a:pt x="1450" y="913"/>
                </a:lnTo>
                <a:lnTo>
                  <a:pt x="1460" y="903"/>
                </a:lnTo>
                <a:lnTo>
                  <a:pt x="1470" y="893"/>
                </a:lnTo>
                <a:lnTo>
                  <a:pt x="1481" y="882"/>
                </a:lnTo>
                <a:lnTo>
                  <a:pt x="1491" y="872"/>
                </a:lnTo>
                <a:lnTo>
                  <a:pt x="1500" y="863"/>
                </a:lnTo>
                <a:lnTo>
                  <a:pt x="1511" y="853"/>
                </a:lnTo>
                <a:lnTo>
                  <a:pt x="1522" y="844"/>
                </a:lnTo>
                <a:lnTo>
                  <a:pt x="1534" y="836"/>
                </a:lnTo>
                <a:lnTo>
                  <a:pt x="1546" y="830"/>
                </a:lnTo>
                <a:lnTo>
                  <a:pt x="1560" y="824"/>
                </a:lnTo>
                <a:lnTo>
                  <a:pt x="1573" y="820"/>
                </a:lnTo>
                <a:lnTo>
                  <a:pt x="1579" y="812"/>
                </a:lnTo>
                <a:lnTo>
                  <a:pt x="1587" y="806"/>
                </a:lnTo>
                <a:lnTo>
                  <a:pt x="1592" y="798"/>
                </a:lnTo>
                <a:lnTo>
                  <a:pt x="1591" y="787"/>
                </a:lnTo>
                <a:lnTo>
                  <a:pt x="1577" y="772"/>
                </a:lnTo>
                <a:lnTo>
                  <a:pt x="1567" y="753"/>
                </a:lnTo>
                <a:lnTo>
                  <a:pt x="1561" y="734"/>
                </a:lnTo>
                <a:lnTo>
                  <a:pt x="1557" y="713"/>
                </a:lnTo>
                <a:lnTo>
                  <a:pt x="1557" y="692"/>
                </a:lnTo>
                <a:lnTo>
                  <a:pt x="1560" y="670"/>
                </a:lnTo>
                <a:lnTo>
                  <a:pt x="1563" y="649"/>
                </a:lnTo>
                <a:lnTo>
                  <a:pt x="1567" y="630"/>
                </a:lnTo>
                <a:lnTo>
                  <a:pt x="1584" y="616"/>
                </a:lnTo>
                <a:lnTo>
                  <a:pt x="1599" y="603"/>
                </a:lnTo>
                <a:lnTo>
                  <a:pt x="1615" y="591"/>
                </a:lnTo>
                <a:lnTo>
                  <a:pt x="1633" y="580"/>
                </a:lnTo>
                <a:lnTo>
                  <a:pt x="1649" y="569"/>
                </a:lnTo>
                <a:lnTo>
                  <a:pt x="1666" y="559"/>
                </a:lnTo>
                <a:lnTo>
                  <a:pt x="1683" y="549"/>
                </a:lnTo>
                <a:lnTo>
                  <a:pt x="1701" y="539"/>
                </a:lnTo>
                <a:lnTo>
                  <a:pt x="1701" y="561"/>
                </a:lnTo>
                <a:lnTo>
                  <a:pt x="1701" y="585"/>
                </a:lnTo>
                <a:lnTo>
                  <a:pt x="1701" y="609"/>
                </a:lnTo>
                <a:lnTo>
                  <a:pt x="1703" y="634"/>
                </a:lnTo>
                <a:lnTo>
                  <a:pt x="1708" y="658"/>
                </a:lnTo>
                <a:lnTo>
                  <a:pt x="1714" y="681"/>
                </a:lnTo>
                <a:lnTo>
                  <a:pt x="1725" y="702"/>
                </a:lnTo>
                <a:lnTo>
                  <a:pt x="1739" y="720"/>
                </a:lnTo>
                <a:lnTo>
                  <a:pt x="1752" y="729"/>
                </a:lnTo>
                <a:lnTo>
                  <a:pt x="1764" y="737"/>
                </a:lnTo>
                <a:lnTo>
                  <a:pt x="1778" y="741"/>
                </a:lnTo>
                <a:lnTo>
                  <a:pt x="1791" y="742"/>
                </a:lnTo>
                <a:lnTo>
                  <a:pt x="1804" y="742"/>
                </a:lnTo>
                <a:lnTo>
                  <a:pt x="1817" y="739"/>
                </a:lnTo>
                <a:lnTo>
                  <a:pt x="1831" y="734"/>
                </a:lnTo>
                <a:lnTo>
                  <a:pt x="1844" y="725"/>
                </a:lnTo>
                <a:lnTo>
                  <a:pt x="1852" y="711"/>
                </a:lnTo>
                <a:lnTo>
                  <a:pt x="1860" y="696"/>
                </a:lnTo>
                <a:lnTo>
                  <a:pt x="1866" y="682"/>
                </a:lnTo>
                <a:lnTo>
                  <a:pt x="1874" y="668"/>
                </a:lnTo>
                <a:lnTo>
                  <a:pt x="1883" y="654"/>
                </a:lnTo>
                <a:lnTo>
                  <a:pt x="1894" y="642"/>
                </a:lnTo>
                <a:lnTo>
                  <a:pt x="1906" y="632"/>
                </a:lnTo>
                <a:lnTo>
                  <a:pt x="1921" y="624"/>
                </a:lnTo>
                <a:lnTo>
                  <a:pt x="1969" y="615"/>
                </a:lnTo>
                <a:lnTo>
                  <a:pt x="1974" y="629"/>
                </a:lnTo>
                <a:lnTo>
                  <a:pt x="1972" y="639"/>
                </a:lnTo>
                <a:lnTo>
                  <a:pt x="1964" y="648"/>
                </a:lnTo>
                <a:lnTo>
                  <a:pt x="1953" y="657"/>
                </a:lnTo>
                <a:lnTo>
                  <a:pt x="1941" y="664"/>
                </a:lnTo>
                <a:lnTo>
                  <a:pt x="1929" y="672"/>
                </a:lnTo>
                <a:lnTo>
                  <a:pt x="1918" y="681"/>
                </a:lnTo>
                <a:lnTo>
                  <a:pt x="1911" y="692"/>
                </a:lnTo>
                <a:lnTo>
                  <a:pt x="1894" y="713"/>
                </a:lnTo>
                <a:lnTo>
                  <a:pt x="1878" y="734"/>
                </a:lnTo>
                <a:lnTo>
                  <a:pt x="1864" y="754"/>
                </a:lnTo>
                <a:lnTo>
                  <a:pt x="1851" y="775"/>
                </a:lnTo>
                <a:lnTo>
                  <a:pt x="1838" y="797"/>
                </a:lnTo>
                <a:lnTo>
                  <a:pt x="1826" y="818"/>
                </a:lnTo>
                <a:lnTo>
                  <a:pt x="1812" y="839"/>
                </a:lnTo>
                <a:lnTo>
                  <a:pt x="1796" y="858"/>
                </a:lnTo>
                <a:lnTo>
                  <a:pt x="1779" y="864"/>
                </a:lnTo>
                <a:lnTo>
                  <a:pt x="1761" y="865"/>
                </a:lnTo>
                <a:lnTo>
                  <a:pt x="1743" y="862"/>
                </a:lnTo>
                <a:lnTo>
                  <a:pt x="1725" y="857"/>
                </a:lnTo>
                <a:lnTo>
                  <a:pt x="1708" y="851"/>
                </a:lnTo>
                <a:lnTo>
                  <a:pt x="1689" y="846"/>
                </a:lnTo>
                <a:lnTo>
                  <a:pt x="1671" y="843"/>
                </a:lnTo>
                <a:lnTo>
                  <a:pt x="1654" y="844"/>
                </a:lnTo>
                <a:lnTo>
                  <a:pt x="1641" y="864"/>
                </a:lnTo>
                <a:lnTo>
                  <a:pt x="1631" y="884"/>
                </a:lnTo>
                <a:lnTo>
                  <a:pt x="1622" y="906"/>
                </a:lnTo>
                <a:lnTo>
                  <a:pt x="1614" y="928"/>
                </a:lnTo>
                <a:lnTo>
                  <a:pt x="1608" y="950"/>
                </a:lnTo>
                <a:lnTo>
                  <a:pt x="1601" y="972"/>
                </a:lnTo>
                <a:lnTo>
                  <a:pt x="1594" y="994"/>
                </a:lnTo>
                <a:lnTo>
                  <a:pt x="1586" y="1016"/>
                </a:lnTo>
                <a:lnTo>
                  <a:pt x="1565" y="1050"/>
                </a:lnTo>
                <a:lnTo>
                  <a:pt x="1543" y="1085"/>
                </a:lnTo>
                <a:lnTo>
                  <a:pt x="1520" y="1120"/>
                </a:lnTo>
                <a:lnTo>
                  <a:pt x="1495" y="1154"/>
                </a:lnTo>
                <a:lnTo>
                  <a:pt x="1469" y="1188"/>
                </a:lnTo>
                <a:lnTo>
                  <a:pt x="1441" y="1220"/>
                </a:lnTo>
                <a:lnTo>
                  <a:pt x="1412" y="1252"/>
                </a:lnTo>
                <a:lnTo>
                  <a:pt x="1381" y="1283"/>
                </a:lnTo>
                <a:lnTo>
                  <a:pt x="1348" y="1311"/>
                </a:lnTo>
                <a:lnTo>
                  <a:pt x="1314" y="1337"/>
                </a:lnTo>
                <a:lnTo>
                  <a:pt x="1279" y="1361"/>
                </a:lnTo>
                <a:lnTo>
                  <a:pt x="1243" y="1382"/>
                </a:lnTo>
                <a:lnTo>
                  <a:pt x="1205" y="1400"/>
                </a:lnTo>
                <a:lnTo>
                  <a:pt x="1164" y="1414"/>
                </a:lnTo>
                <a:lnTo>
                  <a:pt x="1122" y="1425"/>
                </a:lnTo>
                <a:lnTo>
                  <a:pt x="1080" y="1431"/>
                </a:lnTo>
                <a:lnTo>
                  <a:pt x="1068" y="1433"/>
                </a:lnTo>
                <a:lnTo>
                  <a:pt x="1056" y="1434"/>
                </a:lnTo>
                <a:lnTo>
                  <a:pt x="1044" y="1435"/>
                </a:lnTo>
                <a:lnTo>
                  <a:pt x="1033" y="1434"/>
                </a:lnTo>
                <a:lnTo>
                  <a:pt x="1022" y="1431"/>
                </a:lnTo>
                <a:lnTo>
                  <a:pt x="1011" y="1428"/>
                </a:lnTo>
                <a:lnTo>
                  <a:pt x="1001" y="1424"/>
                </a:lnTo>
                <a:lnTo>
                  <a:pt x="993" y="1416"/>
                </a:lnTo>
                <a:lnTo>
                  <a:pt x="975" y="1417"/>
                </a:lnTo>
                <a:lnTo>
                  <a:pt x="954" y="1419"/>
                </a:lnTo>
                <a:lnTo>
                  <a:pt x="931" y="1422"/>
                </a:lnTo>
                <a:lnTo>
                  <a:pt x="908" y="1423"/>
                </a:lnTo>
                <a:lnTo>
                  <a:pt x="885" y="1422"/>
                </a:lnTo>
                <a:lnTo>
                  <a:pt x="865" y="1416"/>
                </a:lnTo>
                <a:lnTo>
                  <a:pt x="849" y="1405"/>
                </a:lnTo>
                <a:lnTo>
                  <a:pt x="837" y="1388"/>
                </a:lnTo>
                <a:lnTo>
                  <a:pt x="821" y="1384"/>
                </a:lnTo>
                <a:lnTo>
                  <a:pt x="793" y="1410"/>
                </a:lnTo>
                <a:lnTo>
                  <a:pt x="764" y="1436"/>
                </a:lnTo>
                <a:lnTo>
                  <a:pt x="737" y="1463"/>
                </a:lnTo>
                <a:lnTo>
                  <a:pt x="709" y="1489"/>
                </a:lnTo>
                <a:lnTo>
                  <a:pt x="682" y="1517"/>
                </a:lnTo>
                <a:lnTo>
                  <a:pt x="656" y="1544"/>
                </a:lnTo>
                <a:lnTo>
                  <a:pt x="628" y="1573"/>
                </a:lnTo>
                <a:lnTo>
                  <a:pt x="602" y="1600"/>
                </a:lnTo>
                <a:lnTo>
                  <a:pt x="576" y="1627"/>
                </a:lnTo>
                <a:lnTo>
                  <a:pt x="548" y="1655"/>
                </a:lnTo>
                <a:lnTo>
                  <a:pt x="522" y="1682"/>
                </a:lnTo>
                <a:lnTo>
                  <a:pt x="495" y="1709"/>
                </a:lnTo>
                <a:lnTo>
                  <a:pt x="467" y="1736"/>
                </a:lnTo>
                <a:lnTo>
                  <a:pt x="439" y="1762"/>
                </a:lnTo>
                <a:lnTo>
                  <a:pt x="410" y="1787"/>
                </a:lnTo>
                <a:lnTo>
                  <a:pt x="382" y="1812"/>
                </a:lnTo>
                <a:lnTo>
                  <a:pt x="315" y="1884"/>
                </a:lnTo>
                <a:lnTo>
                  <a:pt x="305" y="1881"/>
                </a:lnTo>
                <a:lnTo>
                  <a:pt x="299" y="1882"/>
                </a:lnTo>
                <a:lnTo>
                  <a:pt x="294" y="1887"/>
                </a:lnTo>
                <a:lnTo>
                  <a:pt x="293" y="1893"/>
                </a:lnTo>
                <a:lnTo>
                  <a:pt x="292" y="1900"/>
                </a:lnTo>
                <a:lnTo>
                  <a:pt x="290" y="1907"/>
                </a:lnTo>
                <a:lnTo>
                  <a:pt x="287" y="1914"/>
                </a:lnTo>
                <a:lnTo>
                  <a:pt x="281" y="1918"/>
                </a:lnTo>
                <a:lnTo>
                  <a:pt x="266" y="1932"/>
                </a:lnTo>
                <a:lnTo>
                  <a:pt x="250" y="1947"/>
                </a:lnTo>
                <a:lnTo>
                  <a:pt x="235" y="1961"/>
                </a:lnTo>
                <a:lnTo>
                  <a:pt x="220" y="1974"/>
                </a:lnTo>
                <a:lnTo>
                  <a:pt x="204" y="1986"/>
                </a:lnTo>
                <a:lnTo>
                  <a:pt x="188" y="1998"/>
                </a:lnTo>
                <a:lnTo>
                  <a:pt x="172" y="2010"/>
                </a:lnTo>
                <a:lnTo>
                  <a:pt x="155" y="2020"/>
                </a:lnTo>
                <a:lnTo>
                  <a:pt x="138" y="2029"/>
                </a:lnTo>
                <a:lnTo>
                  <a:pt x="120" y="2037"/>
                </a:lnTo>
                <a:lnTo>
                  <a:pt x="101" y="2044"/>
                </a:lnTo>
                <a:lnTo>
                  <a:pt x="83" y="2049"/>
                </a:lnTo>
                <a:lnTo>
                  <a:pt x="63" y="2054"/>
                </a:lnTo>
                <a:lnTo>
                  <a:pt x="42" y="2056"/>
                </a:lnTo>
                <a:lnTo>
                  <a:pt x="21" y="2057"/>
                </a:lnTo>
                <a:lnTo>
                  <a:pt x="0" y="2056"/>
                </a:lnTo>
                <a:lnTo>
                  <a:pt x="6" y="2033"/>
                </a:lnTo>
                <a:lnTo>
                  <a:pt x="17" y="2011"/>
                </a:lnTo>
                <a:lnTo>
                  <a:pt x="30" y="1990"/>
                </a:lnTo>
                <a:lnTo>
                  <a:pt x="44" y="1970"/>
                </a:lnTo>
                <a:lnTo>
                  <a:pt x="60" y="1950"/>
                </a:lnTo>
                <a:lnTo>
                  <a:pt x="74" y="1931"/>
                </a:lnTo>
                <a:lnTo>
                  <a:pt x="88" y="1913"/>
                </a:lnTo>
                <a:lnTo>
                  <a:pt x="99" y="1894"/>
                </a:lnTo>
                <a:lnTo>
                  <a:pt x="133" y="1858"/>
                </a:lnTo>
                <a:lnTo>
                  <a:pt x="169" y="1824"/>
                </a:lnTo>
                <a:lnTo>
                  <a:pt x="207" y="1792"/>
                </a:lnTo>
                <a:lnTo>
                  <a:pt x="246" y="1762"/>
                </a:lnTo>
                <a:lnTo>
                  <a:pt x="287" y="1733"/>
                </a:lnTo>
                <a:lnTo>
                  <a:pt x="327" y="1705"/>
                </a:lnTo>
                <a:lnTo>
                  <a:pt x="370" y="1676"/>
                </a:lnTo>
                <a:lnTo>
                  <a:pt x="413" y="1650"/>
                </a:lnTo>
                <a:lnTo>
                  <a:pt x="455" y="1623"/>
                </a:lnTo>
                <a:lnTo>
                  <a:pt x="499" y="1596"/>
                </a:lnTo>
                <a:lnTo>
                  <a:pt x="542" y="1568"/>
                </a:lnTo>
                <a:lnTo>
                  <a:pt x="585" y="1540"/>
                </a:lnTo>
                <a:lnTo>
                  <a:pt x="626" y="1511"/>
                </a:lnTo>
                <a:lnTo>
                  <a:pt x="667" y="1481"/>
                </a:lnTo>
                <a:lnTo>
                  <a:pt x="707" y="1449"/>
                </a:lnTo>
                <a:lnTo>
                  <a:pt x="746" y="1416"/>
                </a:lnTo>
                <a:lnTo>
                  <a:pt x="751" y="1411"/>
                </a:lnTo>
                <a:lnTo>
                  <a:pt x="758" y="1405"/>
                </a:lnTo>
                <a:lnTo>
                  <a:pt x="764" y="1399"/>
                </a:lnTo>
                <a:lnTo>
                  <a:pt x="772" y="1391"/>
                </a:lnTo>
                <a:lnTo>
                  <a:pt x="780" y="1383"/>
                </a:lnTo>
                <a:lnTo>
                  <a:pt x="786" y="1376"/>
                </a:lnTo>
                <a:lnTo>
                  <a:pt x="793" y="1368"/>
                </a:lnTo>
                <a:lnTo>
                  <a:pt x="798" y="1359"/>
                </a:lnTo>
                <a:lnTo>
                  <a:pt x="799" y="1340"/>
                </a:lnTo>
                <a:lnTo>
                  <a:pt x="805" y="1321"/>
                </a:lnTo>
                <a:lnTo>
                  <a:pt x="814" y="1303"/>
                </a:lnTo>
                <a:lnTo>
                  <a:pt x="823" y="1287"/>
                </a:lnTo>
                <a:lnTo>
                  <a:pt x="835" y="1272"/>
                </a:lnTo>
                <a:lnTo>
                  <a:pt x="847" y="1255"/>
                </a:lnTo>
                <a:lnTo>
                  <a:pt x="857" y="1239"/>
                </a:lnTo>
                <a:lnTo>
                  <a:pt x="865" y="1221"/>
                </a:lnTo>
                <a:lnTo>
                  <a:pt x="877" y="1202"/>
                </a:lnTo>
                <a:lnTo>
                  <a:pt x="888" y="1181"/>
                </a:lnTo>
                <a:lnTo>
                  <a:pt x="899" y="1160"/>
                </a:lnTo>
                <a:lnTo>
                  <a:pt x="909" y="1139"/>
                </a:lnTo>
                <a:lnTo>
                  <a:pt x="920" y="1119"/>
                </a:lnTo>
                <a:lnTo>
                  <a:pt x="930" y="1098"/>
                </a:lnTo>
                <a:lnTo>
                  <a:pt x="941" y="1077"/>
                </a:lnTo>
                <a:lnTo>
                  <a:pt x="952" y="1056"/>
                </a:lnTo>
                <a:lnTo>
                  <a:pt x="964" y="1037"/>
                </a:lnTo>
                <a:lnTo>
                  <a:pt x="977" y="1018"/>
                </a:lnTo>
                <a:lnTo>
                  <a:pt x="990" y="1000"/>
                </a:lnTo>
                <a:lnTo>
                  <a:pt x="1005" y="983"/>
                </a:lnTo>
                <a:lnTo>
                  <a:pt x="1021" y="968"/>
                </a:lnTo>
                <a:lnTo>
                  <a:pt x="1039" y="953"/>
                </a:lnTo>
                <a:lnTo>
                  <a:pt x="1058" y="940"/>
                </a:lnTo>
                <a:lnTo>
                  <a:pt x="1080" y="929"/>
                </a:lnTo>
                <a:lnTo>
                  <a:pt x="1087" y="945"/>
                </a:lnTo>
                <a:lnTo>
                  <a:pt x="1096" y="960"/>
                </a:lnTo>
                <a:lnTo>
                  <a:pt x="1105" y="975"/>
                </a:lnTo>
                <a:lnTo>
                  <a:pt x="1115" y="990"/>
                </a:lnTo>
                <a:lnTo>
                  <a:pt x="1127" y="1003"/>
                </a:lnTo>
                <a:lnTo>
                  <a:pt x="1141" y="1012"/>
                </a:lnTo>
                <a:lnTo>
                  <a:pt x="1158" y="1018"/>
                </a:lnTo>
                <a:lnTo>
                  <a:pt x="1176" y="1020"/>
                </a:lnTo>
                <a:lnTo>
                  <a:pt x="1185" y="1009"/>
                </a:lnTo>
                <a:lnTo>
                  <a:pt x="1187" y="1002"/>
                </a:lnTo>
                <a:lnTo>
                  <a:pt x="1184" y="996"/>
                </a:lnTo>
                <a:lnTo>
                  <a:pt x="1176" y="992"/>
                </a:lnTo>
                <a:lnTo>
                  <a:pt x="1166" y="988"/>
                </a:lnTo>
                <a:lnTo>
                  <a:pt x="1156" y="985"/>
                </a:lnTo>
                <a:lnTo>
                  <a:pt x="1148" y="980"/>
                </a:lnTo>
                <a:lnTo>
                  <a:pt x="1142" y="973"/>
                </a:lnTo>
                <a:lnTo>
                  <a:pt x="1112" y="924"/>
                </a:lnTo>
                <a:lnTo>
                  <a:pt x="1095" y="870"/>
                </a:lnTo>
                <a:lnTo>
                  <a:pt x="1089" y="814"/>
                </a:lnTo>
                <a:lnTo>
                  <a:pt x="1092" y="758"/>
                </a:lnTo>
                <a:lnTo>
                  <a:pt x="1103" y="701"/>
                </a:lnTo>
                <a:lnTo>
                  <a:pt x="1121" y="645"/>
                </a:lnTo>
                <a:lnTo>
                  <a:pt x="1144" y="591"/>
                </a:lnTo>
                <a:lnTo>
                  <a:pt x="1171" y="543"/>
                </a:lnTo>
                <a:lnTo>
                  <a:pt x="1173" y="527"/>
                </a:lnTo>
                <a:lnTo>
                  <a:pt x="1173" y="511"/>
                </a:lnTo>
                <a:lnTo>
                  <a:pt x="1170" y="496"/>
                </a:lnTo>
                <a:lnTo>
                  <a:pt x="1163" y="483"/>
                </a:lnTo>
                <a:lnTo>
                  <a:pt x="1154" y="471"/>
                </a:lnTo>
                <a:lnTo>
                  <a:pt x="1143" y="460"/>
                </a:lnTo>
                <a:lnTo>
                  <a:pt x="1131" y="451"/>
                </a:lnTo>
                <a:lnTo>
                  <a:pt x="1118" y="444"/>
                </a:lnTo>
                <a:lnTo>
                  <a:pt x="1104" y="438"/>
                </a:lnTo>
                <a:lnTo>
                  <a:pt x="1091" y="432"/>
                </a:lnTo>
                <a:lnTo>
                  <a:pt x="1079" y="424"/>
                </a:lnTo>
                <a:lnTo>
                  <a:pt x="1068" y="415"/>
                </a:lnTo>
                <a:lnTo>
                  <a:pt x="1057" y="406"/>
                </a:lnTo>
                <a:lnTo>
                  <a:pt x="1047" y="396"/>
                </a:lnTo>
                <a:lnTo>
                  <a:pt x="1037" y="383"/>
                </a:lnTo>
                <a:lnTo>
                  <a:pt x="1027" y="371"/>
                </a:lnTo>
                <a:lnTo>
                  <a:pt x="1030" y="365"/>
                </a:lnTo>
                <a:lnTo>
                  <a:pt x="1035" y="361"/>
                </a:lnTo>
                <a:lnTo>
                  <a:pt x="1041" y="356"/>
                </a:lnTo>
                <a:lnTo>
                  <a:pt x="1048" y="354"/>
                </a:lnTo>
                <a:lnTo>
                  <a:pt x="1055" y="353"/>
                </a:lnTo>
                <a:lnTo>
                  <a:pt x="1062" y="354"/>
                </a:lnTo>
                <a:lnTo>
                  <a:pt x="1069" y="355"/>
                </a:lnTo>
                <a:lnTo>
                  <a:pt x="1074" y="358"/>
                </a:lnTo>
                <a:lnTo>
                  <a:pt x="1078" y="358"/>
                </a:lnTo>
                <a:lnTo>
                  <a:pt x="1081" y="357"/>
                </a:lnTo>
                <a:lnTo>
                  <a:pt x="1082" y="355"/>
                </a:lnTo>
                <a:lnTo>
                  <a:pt x="1084" y="353"/>
                </a:lnTo>
                <a:lnTo>
                  <a:pt x="1079" y="339"/>
                </a:lnTo>
                <a:lnTo>
                  <a:pt x="1069" y="327"/>
                </a:lnTo>
                <a:lnTo>
                  <a:pt x="1058" y="317"/>
                </a:lnTo>
                <a:lnTo>
                  <a:pt x="1045" y="308"/>
                </a:lnTo>
                <a:lnTo>
                  <a:pt x="1030" y="300"/>
                </a:lnTo>
                <a:lnTo>
                  <a:pt x="1016" y="293"/>
                </a:lnTo>
                <a:lnTo>
                  <a:pt x="1002" y="285"/>
                </a:lnTo>
                <a:lnTo>
                  <a:pt x="989" y="276"/>
                </a:lnTo>
                <a:lnTo>
                  <a:pt x="977" y="260"/>
                </a:lnTo>
                <a:lnTo>
                  <a:pt x="963" y="245"/>
                </a:lnTo>
                <a:lnTo>
                  <a:pt x="947" y="230"/>
                </a:lnTo>
                <a:lnTo>
                  <a:pt x="933" y="216"/>
                </a:lnTo>
                <a:lnTo>
                  <a:pt x="921" y="200"/>
                </a:lnTo>
                <a:lnTo>
                  <a:pt x="911" y="182"/>
                </a:lnTo>
                <a:lnTo>
                  <a:pt x="907" y="161"/>
                </a:lnTo>
                <a:lnTo>
                  <a:pt x="908" y="137"/>
                </a:lnTo>
                <a:lnTo>
                  <a:pt x="927" y="134"/>
                </a:lnTo>
                <a:lnTo>
                  <a:pt x="945" y="135"/>
                </a:lnTo>
                <a:lnTo>
                  <a:pt x="963" y="140"/>
                </a:lnTo>
                <a:lnTo>
                  <a:pt x="979" y="145"/>
                </a:lnTo>
                <a:lnTo>
                  <a:pt x="994" y="152"/>
                </a:lnTo>
                <a:lnTo>
                  <a:pt x="1010" y="157"/>
                </a:lnTo>
                <a:lnTo>
                  <a:pt x="1026" y="160"/>
                </a:lnTo>
                <a:lnTo>
                  <a:pt x="1041" y="161"/>
                </a:lnTo>
                <a:lnTo>
                  <a:pt x="1036" y="154"/>
                </a:lnTo>
                <a:lnTo>
                  <a:pt x="1029" y="145"/>
                </a:lnTo>
                <a:lnTo>
                  <a:pt x="1022" y="137"/>
                </a:lnTo>
                <a:lnTo>
                  <a:pt x="1013" y="129"/>
                </a:lnTo>
                <a:lnTo>
                  <a:pt x="1004" y="121"/>
                </a:lnTo>
                <a:lnTo>
                  <a:pt x="994" y="114"/>
                </a:lnTo>
                <a:lnTo>
                  <a:pt x="984" y="109"/>
                </a:lnTo>
                <a:lnTo>
                  <a:pt x="975" y="105"/>
                </a:lnTo>
                <a:lnTo>
                  <a:pt x="958" y="94"/>
                </a:lnTo>
                <a:lnTo>
                  <a:pt x="941" y="83"/>
                </a:lnTo>
                <a:lnTo>
                  <a:pt x="922" y="72"/>
                </a:lnTo>
                <a:lnTo>
                  <a:pt x="906" y="60"/>
                </a:lnTo>
                <a:lnTo>
                  <a:pt x="889" y="48"/>
                </a:lnTo>
                <a:lnTo>
                  <a:pt x="875" y="33"/>
                </a:lnTo>
                <a:lnTo>
                  <a:pt x="863" y="17"/>
                </a:lnTo>
                <a:lnTo>
                  <a:pt x="855" y="0"/>
                </a:lnTo>
                <a:lnTo>
                  <a:pt x="867" y="2"/>
                </a:lnTo>
                <a:lnTo>
                  <a:pt x="879" y="5"/>
                </a:lnTo>
                <a:lnTo>
                  <a:pt x="891" y="8"/>
                </a:lnTo>
                <a:lnTo>
                  <a:pt x="903" y="13"/>
                </a:lnTo>
                <a:lnTo>
                  <a:pt x="914" y="18"/>
                </a:lnTo>
                <a:lnTo>
                  <a:pt x="925" y="24"/>
                </a:lnTo>
                <a:lnTo>
                  <a:pt x="936" y="29"/>
                </a:lnTo>
                <a:lnTo>
                  <a:pt x="948" y="35"/>
                </a:lnTo>
                <a:lnTo>
                  <a:pt x="959" y="41"/>
                </a:lnTo>
                <a:lnTo>
                  <a:pt x="970" y="47"/>
                </a:lnTo>
                <a:lnTo>
                  <a:pt x="981" y="52"/>
                </a:lnTo>
                <a:lnTo>
                  <a:pt x="992" y="58"/>
                </a:lnTo>
                <a:lnTo>
                  <a:pt x="1003" y="62"/>
                </a:lnTo>
                <a:lnTo>
                  <a:pt x="1014" y="66"/>
                </a:lnTo>
                <a:lnTo>
                  <a:pt x="1025" y="70"/>
                </a:lnTo>
                <a:lnTo>
                  <a:pt x="1037" y="72"/>
                </a:lnTo>
                <a:close/>
              </a:path>
            </a:pathLst>
          </a:custGeom>
          <a:solidFill>
            <a:schemeClr val="accent2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11320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4" grpId="0" animBg="1"/>
    </p:bldLst>
  </p:timing>
</p:sld>
</file>

<file path=ppt/slides/slide3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Oh, the Places You'll Go! Lenticular Edition by Dr. Seuss: 9780593119150 |  PenguinRandomHouse.com: Books">
            <a:extLst>
              <a:ext uri="{FF2B5EF4-FFF2-40B4-BE49-F238E27FC236}">
                <a16:creationId xmlns:a16="http://schemas.microsoft.com/office/drawing/2014/main" id="{E2EBA17C-3DEF-46BC-8386-22351CF92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351" y="1019175"/>
            <a:ext cx="3162300" cy="428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All the Places to Go . . . How Will You Know? Participant's Guide: God Has  Placed before You an Open Door. What Will You Do?: Ortberg, John:  9781496404602: Books - Amazon.ca">
            <a:extLst>
              <a:ext uri="{FF2B5EF4-FFF2-40B4-BE49-F238E27FC236}">
                <a16:creationId xmlns:a16="http://schemas.microsoft.com/office/drawing/2014/main" id="{06E29AC8-0AA4-4CFC-8501-21B259E57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6677" y="3051881"/>
            <a:ext cx="2385841" cy="3577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Human Evolution">
            <a:extLst>
              <a:ext uri="{FF2B5EF4-FFF2-40B4-BE49-F238E27FC236}">
                <a16:creationId xmlns:a16="http://schemas.microsoft.com/office/drawing/2014/main" id="{7D8257C4-E773-4EBE-A087-A24779B1D3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6677" y="871855"/>
            <a:ext cx="4574392" cy="21229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14 Jul 2020 | How to Find Your Path Through Life pt2 - YouTube">
            <a:extLst>
              <a:ext uri="{FF2B5EF4-FFF2-40B4-BE49-F238E27FC236}">
                <a16:creationId xmlns:a16="http://schemas.microsoft.com/office/drawing/2014/main" id="{877DA8D6-A2FC-4F83-B2C0-1C8CC49634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2518" y="3070931"/>
            <a:ext cx="2857500" cy="1600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2">
            <a:extLst>
              <a:ext uri="{FF2B5EF4-FFF2-40B4-BE49-F238E27FC236}">
                <a16:creationId xmlns:a16="http://schemas.microsoft.com/office/drawing/2014/main" id="{CCDA45BE-FE27-43BB-9FDE-73B7FABBC594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9BAFB02-7829-45B7-8735-CC6A1FCD8F2B}"/>
              </a:ext>
            </a:extLst>
          </p:cNvPr>
          <p:cNvGrpSpPr/>
          <p:nvPr/>
        </p:nvGrpSpPr>
        <p:grpSpPr>
          <a:xfrm>
            <a:off x="1760555" y="1819275"/>
            <a:ext cx="2379177" cy="523220"/>
            <a:chOff x="1760555" y="1819275"/>
            <a:chExt cx="2379177" cy="523220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7A2A84-9A0B-47CB-8B60-C04957E24650}"/>
                </a:ext>
              </a:extLst>
            </p:cNvPr>
            <p:cNvCxnSpPr/>
            <p:nvPr/>
          </p:nvCxnSpPr>
          <p:spPr bwMode="auto">
            <a:xfrm flipV="1">
              <a:off x="2378638" y="1828800"/>
              <a:ext cx="419320" cy="104549"/>
            </a:xfrm>
            <a:prstGeom prst="lin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BA81B13-C480-400E-B648-700CD7A5A9E0}"/>
                </a:ext>
              </a:extLst>
            </p:cNvPr>
            <p:cNvSpPr/>
            <p:nvPr/>
          </p:nvSpPr>
          <p:spPr>
            <a:xfrm>
              <a:off x="1760555" y="1819275"/>
              <a:ext cx="2379177" cy="523220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 w="9525">
                    <a:solidFill>
                      <a:srgbClr val="000066"/>
                    </a:solidFill>
                    <a:prstDash val="solid"/>
                  </a:ln>
                  <a:solidFill>
                    <a:srgbClr val="00FFFF">
                      <a:lumMod val="75000"/>
                    </a:srgbClr>
                  </a:solidFill>
                  <a:effectLst>
                    <a:outerShdw blurRad="12700" dist="38100" dir="2700000" algn="tl" rotWithShape="0">
                      <a:srgbClr val="FFCAAA">
                        <a:lumMod val="60000"/>
                        <a:lumOff val="40000"/>
                      </a:srgbClr>
                    </a:outerShdw>
                  </a:effectLst>
                  <a:uLnTx/>
                  <a:uFillTx/>
                  <a:latin typeface="Snap ITC" panose="04040A07060A02020202" pitchFamily="82" charset="0"/>
                  <a:ea typeface="+mn-ea"/>
                  <a:cs typeface="+mn-cs"/>
                </a:rPr>
                <a:t>might</a:t>
              </a:r>
              <a:endParaRPr kumimoji="0" lang="en-US" sz="2800" b="1" i="0" u="none" strike="noStrike" kern="1200" cap="none" spc="0" normalizeH="0" baseline="0" noProof="0" dirty="0">
                <a:ln w="9525">
                  <a:solidFill>
                    <a:srgbClr val="000066"/>
                  </a:solidFill>
                  <a:prstDash val="solid"/>
                </a:ln>
                <a:solidFill>
                  <a:srgbClr val="00FFFF">
                    <a:lumMod val="75000"/>
                  </a:srgbClr>
                </a:solidFill>
                <a:effectLst>
                  <a:outerShdw blurRad="12700" dist="38100" dir="2700000" algn="tl" rotWithShape="0">
                    <a:srgbClr val="FFCAAA">
                      <a:lumMod val="60000"/>
                      <a:lumOff val="40000"/>
                    </a:srgbClr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137682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0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0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3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Oh, the Places You'll Go! Lenticular Edition by Dr. Seuss: 9780593119150 |  PenguinRandomHouse.com: Books">
            <a:extLst>
              <a:ext uri="{FF2B5EF4-FFF2-40B4-BE49-F238E27FC236}">
                <a16:creationId xmlns:a16="http://schemas.microsoft.com/office/drawing/2014/main" id="{E2EBA17C-3DEF-46BC-8386-22351CF9211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6351" y="1019175"/>
            <a:ext cx="3162300" cy="42862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All the Places to Go . . . How Will You Know? Participant's Guide: God Has  Placed before You an Open Door. What Will You Do?: Ortberg, John:  9781496404602: Books - Amazon.ca">
            <a:extLst>
              <a:ext uri="{FF2B5EF4-FFF2-40B4-BE49-F238E27FC236}">
                <a16:creationId xmlns:a16="http://schemas.microsoft.com/office/drawing/2014/main" id="{06E29AC8-0AA4-4CFC-8501-21B259E576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6677" y="3051881"/>
            <a:ext cx="2385841" cy="35775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Human Evolution">
            <a:extLst>
              <a:ext uri="{FF2B5EF4-FFF2-40B4-BE49-F238E27FC236}">
                <a16:creationId xmlns:a16="http://schemas.microsoft.com/office/drawing/2014/main" id="{7D8257C4-E773-4EBE-A087-A24779B1D3D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36677" y="871855"/>
            <a:ext cx="4574392" cy="21229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14 Jul 2020 | How to Find Your Path Through Life pt2 - YouTube">
            <a:extLst>
              <a:ext uri="{FF2B5EF4-FFF2-40B4-BE49-F238E27FC236}">
                <a16:creationId xmlns:a16="http://schemas.microsoft.com/office/drawing/2014/main" id="{877DA8D6-A2FC-4F83-B2C0-1C8CC49634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22518" y="3070931"/>
            <a:ext cx="2857500" cy="1600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Rectangle 2">
            <a:extLst>
              <a:ext uri="{FF2B5EF4-FFF2-40B4-BE49-F238E27FC236}">
                <a16:creationId xmlns:a16="http://schemas.microsoft.com/office/drawing/2014/main" id="{CCDA45BE-FE27-43BB-9FDE-73B7FABBC594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09BAFB02-7829-45B7-8735-CC6A1FCD8F2B}"/>
              </a:ext>
            </a:extLst>
          </p:cNvPr>
          <p:cNvGrpSpPr/>
          <p:nvPr/>
        </p:nvGrpSpPr>
        <p:grpSpPr>
          <a:xfrm>
            <a:off x="1760555" y="1819275"/>
            <a:ext cx="2379177" cy="523220"/>
            <a:chOff x="1760555" y="1819275"/>
            <a:chExt cx="2379177" cy="523220"/>
          </a:xfrm>
        </p:grpSpPr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097A2A84-9A0B-47CB-8B60-C04957E24650}"/>
                </a:ext>
              </a:extLst>
            </p:cNvPr>
            <p:cNvCxnSpPr/>
            <p:nvPr/>
          </p:nvCxnSpPr>
          <p:spPr bwMode="auto">
            <a:xfrm flipV="1">
              <a:off x="2378638" y="1828800"/>
              <a:ext cx="419320" cy="104549"/>
            </a:xfrm>
            <a:prstGeom prst="line">
              <a:avLst/>
            </a:prstGeom>
            <a:noFill/>
            <a:ln w="25400" cap="flat" cmpd="sng" algn="ctr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FBA81B13-C480-400E-B648-700CD7A5A9E0}"/>
                </a:ext>
              </a:extLst>
            </p:cNvPr>
            <p:cNvSpPr/>
            <p:nvPr/>
          </p:nvSpPr>
          <p:spPr>
            <a:xfrm>
              <a:off x="1760555" y="1819275"/>
              <a:ext cx="2379177" cy="523220"/>
            </a:xfrm>
            <a:prstGeom prst="rect">
              <a:avLst/>
            </a:prstGeom>
            <a:noFill/>
          </p:spPr>
          <p:txBody>
            <a:bodyPr wrap="square" lIns="91440" tIns="45720" rIns="91440" bIns="45720"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800" b="1" i="0" u="none" strike="noStrike" kern="1200" cap="none" spc="0" normalizeH="0" baseline="0" noProof="0" dirty="0">
                  <a:ln w="9525">
                    <a:solidFill>
                      <a:srgbClr val="000066"/>
                    </a:solidFill>
                    <a:prstDash val="solid"/>
                  </a:ln>
                  <a:solidFill>
                    <a:srgbClr val="00FFFF">
                      <a:lumMod val="75000"/>
                    </a:srgbClr>
                  </a:solidFill>
                  <a:effectLst>
                    <a:outerShdw blurRad="12700" dist="38100" dir="2700000" algn="tl" rotWithShape="0">
                      <a:srgbClr val="FFCAAA">
                        <a:lumMod val="60000"/>
                        <a:lumOff val="40000"/>
                      </a:srgbClr>
                    </a:outerShdw>
                  </a:effectLst>
                  <a:uLnTx/>
                  <a:uFillTx/>
                  <a:latin typeface="Snap ITC" panose="04040A07060A02020202" pitchFamily="82" charset="0"/>
                  <a:ea typeface="+mn-ea"/>
                  <a:cs typeface="+mn-cs"/>
                </a:rPr>
                <a:t>might</a:t>
              </a:r>
              <a:endParaRPr kumimoji="0" lang="en-US" sz="2800" b="1" i="0" u="none" strike="noStrike" kern="1200" cap="none" spc="0" normalizeH="0" baseline="0" noProof="0" dirty="0">
                <a:ln w="9525">
                  <a:solidFill>
                    <a:srgbClr val="000066"/>
                  </a:solidFill>
                  <a:prstDash val="solid"/>
                </a:ln>
                <a:solidFill>
                  <a:srgbClr val="00FFFF">
                    <a:lumMod val="75000"/>
                  </a:srgbClr>
                </a:solidFill>
                <a:effectLst>
                  <a:outerShdw blurRad="12700" dist="38100" dir="2700000" algn="tl" rotWithShape="0">
                    <a:srgbClr val="FFCAAA">
                      <a:lumMod val="60000"/>
                      <a:lumOff val="40000"/>
                    </a:srgbClr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3082" name="Picture 10" descr="Love is... two people travelling the same path through life. | Love is  cartoon, Love is comic, Love quotes">
            <a:extLst>
              <a:ext uri="{FF2B5EF4-FFF2-40B4-BE49-F238E27FC236}">
                <a16:creationId xmlns:a16="http://schemas.microsoft.com/office/drawing/2014/main" id="{F83E83A5-8202-4DF4-B36F-B6BEC8543A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0057" y="833100"/>
            <a:ext cx="3103942" cy="59285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6977862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685800" y="1143000"/>
            <a:ext cx="7772400" cy="4114800"/>
          </a:xfrm>
        </p:spPr>
        <p:txBody>
          <a:bodyPr/>
          <a:lstStyle/>
          <a:p>
            <a:pPr marL="0" indent="0"/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 psychological profiling of a successful person is mostly the ability to shift </a:t>
            </a:r>
            <a:r>
              <a:rPr lang="en-US" altLang="en-US" sz="24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levels of abstraction</a:t>
            </a: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understand the detailed workings.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understand the big picture. </a:t>
            </a:r>
            <a:b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altLang="en-US" sz="20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7010400" y="2667000"/>
            <a:ext cx="4114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Donald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Kunth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2" name="Picture 10" descr="dd00786_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0126" y="4985926"/>
            <a:ext cx="1870074" cy="1872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2" descr="Related image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4985808"/>
            <a:ext cx="2078013" cy="1870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Related image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4" r="3177"/>
          <a:stretch/>
        </p:blipFill>
        <p:spPr bwMode="auto">
          <a:xfrm>
            <a:off x="5715000" y="4985927"/>
            <a:ext cx="2149668" cy="18720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41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9656" y="3228721"/>
            <a:ext cx="2505127" cy="16480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" name="Picture 8" descr="https://resources.inbenta.com/finger%20me%20AI.png"/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09672" y="3200400"/>
            <a:ext cx="3657927" cy="16486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Rectangle 2">
            <a:extLst>
              <a:ext uri="{FF2B5EF4-FFF2-40B4-BE49-F238E27FC236}">
                <a16:creationId xmlns:a16="http://schemas.microsoft.com/office/drawing/2014/main" id="{8A1EB462-0034-4F52-B987-CB457AA5A9D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24000" y="0"/>
            <a:ext cx="63246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The Graph of Life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2" name="Rectangle 2">
            <a:extLst>
              <a:ext uri="{FF2B5EF4-FFF2-40B4-BE49-F238E27FC236}">
                <a16:creationId xmlns:a16="http://schemas.microsoft.com/office/drawing/2014/main" id="{78BCF126-23B2-4D44-B665-C3F295C58262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24000" y="457200"/>
            <a:ext cx="63246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Levels of Abstraction</a:t>
            </a:r>
          </a:p>
        </p:txBody>
      </p:sp>
    </p:spTree>
    <p:extLst>
      <p:ext uri="{BB962C8B-B14F-4D97-AF65-F5344CB8AC3E}">
        <p14:creationId xmlns:p14="http://schemas.microsoft.com/office/powerpoint/2010/main" val="4863023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uiExpand="1" build="p"/>
      <p:bldP spid="15" grpId="0" uiExpand="1"/>
      <p:bldP spid="22" grpId="0"/>
    </p:bldLst>
  </p:timing>
</p:sld>
</file>

<file path=ppt/slides/slide3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Content Placeholder 2"/>
          <p:cNvSpPr>
            <a:spLocks noGrp="1"/>
          </p:cNvSpPr>
          <p:nvPr>
            <p:ph idx="1"/>
          </p:nvPr>
        </p:nvSpPr>
        <p:spPr>
          <a:xfrm>
            <a:off x="685800" y="1143000"/>
            <a:ext cx="7772400" cy="4114800"/>
          </a:xfrm>
        </p:spPr>
        <p:txBody>
          <a:bodyPr/>
          <a:lstStyle/>
          <a:p>
            <a:pPr marL="0" indent="0"/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The psychological profiling of a successful person is mostly the ability to shift </a:t>
            </a:r>
            <a:r>
              <a:rPr lang="en-US" altLang="en-US" sz="2400" dirty="0">
                <a:solidFill>
                  <a:schemeClr val="tx2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levels of abstraction</a:t>
            </a: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understand the detailed workings.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understand the big picture. </a:t>
            </a:r>
          </a:p>
          <a:p>
            <a:pPr marL="457200" indent="-457200">
              <a:buFont typeface="Arial" pitchFamily="34" charset="0"/>
              <a:buChar char="•"/>
            </a:pP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To understand complex things</a:t>
            </a:r>
            <a:b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in simple ways.</a:t>
            </a:r>
            <a:br>
              <a:rPr lang="en-US" altLang="en-US" sz="2400" dirty="0"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</a:br>
            <a:endParaRPr lang="en-US" altLang="en-US" sz="2000" dirty="0"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5" name="Rectangle 14"/>
          <p:cNvSpPr>
            <a:spLocks noChangeArrowheads="1"/>
          </p:cNvSpPr>
          <p:nvPr/>
        </p:nvSpPr>
        <p:spPr bwMode="auto">
          <a:xfrm>
            <a:off x="7010400" y="2667000"/>
            <a:ext cx="4114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Donald </a:t>
            </a:r>
            <a:r>
              <a:rPr kumimoji="0" lang="en-CA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Kunth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2" name="Picture 10" descr="dd00786_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650126" y="4985926"/>
            <a:ext cx="1870074" cy="1872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3" name="Picture 2" descr="Related image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4985808"/>
            <a:ext cx="2078013" cy="187021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4" name="Picture 2" descr="Related image"/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14" r="3177"/>
          <a:stretch/>
        </p:blipFill>
        <p:spPr bwMode="auto">
          <a:xfrm>
            <a:off x="5715000" y="4985927"/>
            <a:ext cx="2149668" cy="187207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20" name="Group 3">
            <a:extLst>
              <a:ext uri="{FF2B5EF4-FFF2-40B4-BE49-F238E27FC236}">
                <a16:creationId xmlns:a16="http://schemas.microsoft.com/office/drawing/2014/main" id="{1978C131-4A7A-4A0B-B409-69CACB84756D}"/>
              </a:ext>
            </a:extLst>
          </p:cNvPr>
          <p:cNvGrpSpPr>
            <a:grpSpLocks/>
          </p:cNvGrpSpPr>
          <p:nvPr/>
        </p:nvGrpSpPr>
        <p:grpSpPr bwMode="auto">
          <a:xfrm>
            <a:off x="5715000" y="3048000"/>
            <a:ext cx="3276600" cy="1742801"/>
            <a:chOff x="288" y="1344"/>
            <a:chExt cx="5184" cy="2784"/>
          </a:xfrm>
        </p:grpSpPr>
        <p:sp>
          <p:nvSpPr>
            <p:cNvPr id="21" name="AutoShape 4">
              <a:extLst>
                <a:ext uri="{FF2B5EF4-FFF2-40B4-BE49-F238E27FC236}">
                  <a16:creationId xmlns:a16="http://schemas.microsoft.com/office/drawing/2014/main" id="{9B053004-D07C-49E9-8FCE-F91644B69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2" y="1679"/>
              <a:ext cx="1680" cy="2016"/>
            </a:xfrm>
            <a:prstGeom prst="smileyFace">
              <a:avLst>
                <a:gd name="adj" fmla="val 2361"/>
              </a:avLst>
            </a:prstGeom>
            <a:noFill/>
            <a:ln w="57150">
              <a:solidFill>
                <a:schemeClr val="accent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pic>
          <p:nvPicPr>
            <p:cNvPr id="22" name="Mona_Lisa.jpg">
              <a:hlinkClick r:id="" action="ppaction://media"/>
              <a:extLst>
                <a:ext uri="{FF2B5EF4-FFF2-40B4-BE49-F238E27FC236}">
                  <a16:creationId xmlns:a16="http://schemas.microsoft.com/office/drawing/2014/main" id="{CB8847C6-7F07-4DD9-B710-DD55DDD91F4C}"/>
                </a:ext>
              </a:extLst>
            </p:cNvPr>
            <p:cNvPicPr preferRelativeResize="0">
              <a:picLocks noRot="1" noChangeArrowheads="1"/>
            </p:cNvPicPr>
            <p:nvPr>
              <a:videoFile r:link="rId1"/>
            </p:nvPr>
          </p:nvPicPr>
          <p:blipFill>
            <a:blip r:embed="rId7">
              <a:lum bright="-6000" contrast="-12000"/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989" r="21024" b="53616"/>
            <a:stretch>
              <a:fillRect/>
            </a:stretch>
          </p:blipFill>
          <p:spPr bwMode="auto">
            <a:xfrm>
              <a:off x="288" y="1344"/>
              <a:ext cx="1920" cy="27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Text Box 6">
              <a:extLst>
                <a:ext uri="{FF2B5EF4-FFF2-40B4-BE49-F238E27FC236}">
                  <a16:creationId xmlns:a16="http://schemas.microsoft.com/office/drawing/2014/main" id="{8EB8EBF6-94DD-45B3-AE9F-C3341F7AA9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75" y="1839"/>
              <a:ext cx="987" cy="16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91433" tIns="45717" rIns="91433" bIns="45717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6000" b="1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rPr>
                <a:t>=</a:t>
              </a:r>
              <a:endParaRPr kumimoji="0" lang="en-US" altLang="en-US" sz="60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24" name="Rectangle 2">
            <a:extLst>
              <a:ext uri="{FF2B5EF4-FFF2-40B4-BE49-F238E27FC236}">
                <a16:creationId xmlns:a16="http://schemas.microsoft.com/office/drawing/2014/main" id="{F95C883F-A46B-4CC2-A97F-341463ED7818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24000" y="0"/>
            <a:ext cx="63246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The Graph of Life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5" name="Rectangle 2">
            <a:extLst>
              <a:ext uri="{FF2B5EF4-FFF2-40B4-BE49-F238E27FC236}">
                <a16:creationId xmlns:a16="http://schemas.microsoft.com/office/drawing/2014/main" id="{F3B891F3-BBE8-4FD9-A74B-FC253CB430D5}"/>
              </a:ext>
            </a:extLst>
          </p:cNvPr>
          <p:cNvSpPr txBox="1">
            <a:spLocks noChangeAspect="1" noChangeArrowheads="1"/>
          </p:cNvSpPr>
          <p:nvPr/>
        </p:nvSpPr>
        <p:spPr bwMode="auto">
          <a:xfrm>
            <a:off x="1524000" y="457200"/>
            <a:ext cx="6324600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Levels of Abstraction</a:t>
            </a:r>
          </a:p>
        </p:txBody>
      </p:sp>
    </p:spTree>
    <p:extLst>
      <p:ext uri="{BB962C8B-B14F-4D97-AF65-F5344CB8AC3E}">
        <p14:creationId xmlns:p14="http://schemas.microsoft.com/office/powerpoint/2010/main" val="12773652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" name="Text Box 77"/>
          <p:cNvSpPr txBox="1">
            <a:spLocks noChangeArrowheads="1"/>
          </p:cNvSpPr>
          <p:nvPr/>
        </p:nvSpPr>
        <p:spPr bwMode="auto">
          <a:xfrm>
            <a:off x="0" y="60325"/>
            <a:ext cx="2901950" cy="2835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preCond</a:t>
            </a: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        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codeA</a:t>
            </a: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loop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</a:t>
            </a: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33CC33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&lt;loop-invariant&gt;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exit when &lt;exit </a:t>
            </a: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Cond</a:t>
            </a: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</a:t>
            </a: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codeB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codeC</a:t>
            </a: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&lt;</a:t>
            </a:r>
            <a:r>
              <a:rPr kumimoji="0" lang="en-CA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postCond</a:t>
            </a:r>
            <a:r>
              <a:rPr kumimoji="0" lang="en-CA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&gt;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07" name="Group 78"/>
          <p:cNvGrpSpPr>
            <a:grpSpLocks noChangeAspect="1"/>
          </p:cNvGrpSpPr>
          <p:nvPr/>
        </p:nvGrpSpPr>
        <p:grpSpPr bwMode="auto">
          <a:xfrm>
            <a:off x="304800" y="4419600"/>
            <a:ext cx="2879725" cy="1704975"/>
            <a:chOff x="288" y="1208"/>
            <a:chExt cx="5254" cy="3112"/>
          </a:xfrm>
        </p:grpSpPr>
        <p:sp>
          <p:nvSpPr>
            <p:cNvPr id="108" name="Freeform 79" descr="Green marble"/>
            <p:cNvSpPr>
              <a:spLocks noChangeAspect="1"/>
            </p:cNvSpPr>
            <p:nvPr/>
          </p:nvSpPr>
          <p:spPr bwMode="auto">
            <a:xfrm>
              <a:off x="1224" y="2535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 cstate="print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09" name="Group 80"/>
            <p:cNvGrpSpPr>
              <a:grpSpLocks noChangeAspect="1"/>
            </p:cNvGrpSpPr>
            <p:nvPr/>
          </p:nvGrpSpPr>
          <p:grpSpPr bwMode="auto">
            <a:xfrm>
              <a:off x="288" y="1208"/>
              <a:ext cx="5254" cy="2992"/>
              <a:chOff x="288" y="1208"/>
              <a:chExt cx="5254" cy="2992"/>
            </a:xfrm>
          </p:grpSpPr>
          <p:sp>
            <p:nvSpPr>
              <p:cNvPr id="110" name="Freeform 81" descr="Green marble"/>
              <p:cNvSpPr>
                <a:spLocks noChangeAspect="1"/>
              </p:cNvSpPr>
              <p:nvPr/>
            </p:nvSpPr>
            <p:spPr bwMode="auto">
              <a:xfrm>
                <a:off x="3056" y="1624"/>
                <a:ext cx="1312" cy="1296"/>
              </a:xfrm>
              <a:custGeom>
                <a:avLst/>
                <a:gdLst>
                  <a:gd name="T0" fmla="*/ 592 w 1312"/>
                  <a:gd name="T1" fmla="*/ 160 h 1296"/>
                  <a:gd name="T2" fmla="*/ 16 w 1312"/>
                  <a:gd name="T3" fmla="*/ 640 h 1296"/>
                  <a:gd name="T4" fmla="*/ 496 w 1312"/>
                  <a:gd name="T5" fmla="*/ 1024 h 1296"/>
                  <a:gd name="T6" fmla="*/ 1216 w 1312"/>
                  <a:gd name="T7" fmla="*/ 1216 h 1296"/>
                  <a:gd name="T8" fmla="*/ 1072 w 1312"/>
                  <a:gd name="T9" fmla="*/ 544 h 1296"/>
                  <a:gd name="T10" fmla="*/ 1120 w 1312"/>
                  <a:gd name="T11" fmla="*/ 64 h 1296"/>
                  <a:gd name="T12" fmla="*/ 592 w 1312"/>
                  <a:gd name="T13" fmla="*/ 160 h 129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12"/>
                  <a:gd name="T22" fmla="*/ 0 h 1296"/>
                  <a:gd name="T23" fmla="*/ 1312 w 1312"/>
                  <a:gd name="T24" fmla="*/ 1296 h 129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12" h="1296">
                    <a:moveTo>
                      <a:pt x="592" y="160"/>
                    </a:moveTo>
                    <a:cubicBezTo>
                      <a:pt x="408" y="256"/>
                      <a:pt x="32" y="496"/>
                      <a:pt x="16" y="640"/>
                    </a:cubicBezTo>
                    <a:cubicBezTo>
                      <a:pt x="0" y="784"/>
                      <a:pt x="296" y="928"/>
                      <a:pt x="496" y="1024"/>
                    </a:cubicBezTo>
                    <a:cubicBezTo>
                      <a:pt x="696" y="1120"/>
                      <a:pt x="1120" y="1296"/>
                      <a:pt x="1216" y="1216"/>
                    </a:cubicBezTo>
                    <a:cubicBezTo>
                      <a:pt x="1312" y="1136"/>
                      <a:pt x="1088" y="736"/>
                      <a:pt x="1072" y="544"/>
                    </a:cubicBezTo>
                    <a:cubicBezTo>
                      <a:pt x="1056" y="352"/>
                      <a:pt x="1208" y="128"/>
                      <a:pt x="1120" y="64"/>
                    </a:cubicBezTo>
                    <a:cubicBezTo>
                      <a:pt x="1032" y="0"/>
                      <a:pt x="776" y="64"/>
                      <a:pt x="592" y="160"/>
                    </a:cubicBezTo>
                    <a:close/>
                  </a:path>
                </a:pathLst>
              </a:custGeom>
              <a:blipFill dpi="0" rotWithShape="0">
                <a:blip r:embed="rId3" cstate="print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11" name="Freeform 82" descr="Green marble"/>
              <p:cNvSpPr>
                <a:spLocks noChangeAspect="1"/>
              </p:cNvSpPr>
              <p:nvPr/>
            </p:nvSpPr>
            <p:spPr bwMode="auto">
              <a:xfrm>
                <a:off x="3384" y="3048"/>
                <a:ext cx="1192" cy="1152"/>
              </a:xfrm>
              <a:custGeom>
                <a:avLst/>
                <a:gdLst>
                  <a:gd name="T0" fmla="*/ 408 w 1192"/>
                  <a:gd name="T1" fmla="*/ 224 h 1152"/>
                  <a:gd name="T2" fmla="*/ 264 w 1192"/>
                  <a:gd name="T3" fmla="*/ 512 h 1152"/>
                  <a:gd name="T4" fmla="*/ 72 w 1192"/>
                  <a:gd name="T5" fmla="*/ 944 h 1152"/>
                  <a:gd name="T6" fmla="*/ 696 w 1192"/>
                  <a:gd name="T7" fmla="*/ 1088 h 1152"/>
                  <a:gd name="T8" fmla="*/ 792 w 1192"/>
                  <a:gd name="T9" fmla="*/ 560 h 1152"/>
                  <a:gd name="T10" fmla="*/ 1176 w 1192"/>
                  <a:gd name="T11" fmla="*/ 416 h 1152"/>
                  <a:gd name="T12" fmla="*/ 696 w 1192"/>
                  <a:gd name="T13" fmla="*/ 32 h 1152"/>
                  <a:gd name="T14" fmla="*/ 408 w 1192"/>
                  <a:gd name="T15" fmla="*/ 224 h 1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92"/>
                  <a:gd name="T25" fmla="*/ 0 h 1152"/>
                  <a:gd name="T26" fmla="*/ 1192 w 1192"/>
                  <a:gd name="T27" fmla="*/ 1152 h 115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92" h="1152">
                    <a:moveTo>
                      <a:pt x="408" y="224"/>
                    </a:moveTo>
                    <a:cubicBezTo>
                      <a:pt x="336" y="304"/>
                      <a:pt x="320" y="392"/>
                      <a:pt x="264" y="512"/>
                    </a:cubicBezTo>
                    <a:cubicBezTo>
                      <a:pt x="208" y="632"/>
                      <a:pt x="0" y="848"/>
                      <a:pt x="72" y="944"/>
                    </a:cubicBezTo>
                    <a:cubicBezTo>
                      <a:pt x="144" y="1040"/>
                      <a:pt x="576" y="1152"/>
                      <a:pt x="696" y="1088"/>
                    </a:cubicBezTo>
                    <a:cubicBezTo>
                      <a:pt x="816" y="1024"/>
                      <a:pt x="712" y="672"/>
                      <a:pt x="792" y="560"/>
                    </a:cubicBezTo>
                    <a:cubicBezTo>
                      <a:pt x="872" y="448"/>
                      <a:pt x="1192" y="504"/>
                      <a:pt x="1176" y="416"/>
                    </a:cubicBezTo>
                    <a:cubicBezTo>
                      <a:pt x="1160" y="328"/>
                      <a:pt x="824" y="64"/>
                      <a:pt x="696" y="32"/>
                    </a:cubicBezTo>
                    <a:cubicBezTo>
                      <a:pt x="568" y="0"/>
                      <a:pt x="480" y="144"/>
                      <a:pt x="408" y="224"/>
                    </a:cubicBezTo>
                    <a:close/>
                  </a:path>
                </a:pathLst>
              </a:custGeom>
              <a:blipFill dpi="0" rotWithShape="0">
                <a:blip r:embed="rId3" cstate="print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pic>
            <p:nvPicPr>
              <p:cNvPr id="112" name="Picture 83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656" y="2024"/>
                <a:ext cx="886" cy="7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13" name="Picture 84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288" y="1880"/>
                <a:ext cx="770" cy="112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14" name="Freeform 85" descr="Green marble"/>
              <p:cNvSpPr>
                <a:spLocks noChangeAspect="1"/>
              </p:cNvSpPr>
              <p:nvPr/>
            </p:nvSpPr>
            <p:spPr bwMode="auto">
              <a:xfrm>
                <a:off x="1152" y="1304"/>
                <a:ext cx="1192" cy="1152"/>
              </a:xfrm>
              <a:custGeom>
                <a:avLst/>
                <a:gdLst>
                  <a:gd name="T0" fmla="*/ 112 w 1192"/>
                  <a:gd name="T1" fmla="*/ 200 h 1152"/>
                  <a:gd name="T2" fmla="*/ 64 w 1192"/>
                  <a:gd name="T3" fmla="*/ 968 h 1152"/>
                  <a:gd name="T4" fmla="*/ 496 w 1192"/>
                  <a:gd name="T5" fmla="*/ 1112 h 1152"/>
                  <a:gd name="T6" fmla="*/ 784 w 1192"/>
                  <a:gd name="T7" fmla="*/ 728 h 1152"/>
                  <a:gd name="T8" fmla="*/ 1120 w 1192"/>
                  <a:gd name="T9" fmla="*/ 536 h 1152"/>
                  <a:gd name="T10" fmla="*/ 352 w 1192"/>
                  <a:gd name="T11" fmla="*/ 56 h 1152"/>
                  <a:gd name="T12" fmla="*/ 112 w 1192"/>
                  <a:gd name="T13" fmla="*/ 200 h 11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92"/>
                  <a:gd name="T22" fmla="*/ 0 h 1152"/>
                  <a:gd name="T23" fmla="*/ 1192 w 1192"/>
                  <a:gd name="T24" fmla="*/ 1152 h 1152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92" h="1152">
                    <a:moveTo>
                      <a:pt x="112" y="200"/>
                    </a:moveTo>
                    <a:cubicBezTo>
                      <a:pt x="64" y="352"/>
                      <a:pt x="0" y="816"/>
                      <a:pt x="64" y="968"/>
                    </a:cubicBezTo>
                    <a:cubicBezTo>
                      <a:pt x="128" y="1120"/>
                      <a:pt x="376" y="1152"/>
                      <a:pt x="496" y="1112"/>
                    </a:cubicBezTo>
                    <a:cubicBezTo>
                      <a:pt x="616" y="1072"/>
                      <a:pt x="680" y="824"/>
                      <a:pt x="784" y="728"/>
                    </a:cubicBezTo>
                    <a:cubicBezTo>
                      <a:pt x="888" y="632"/>
                      <a:pt x="1192" y="648"/>
                      <a:pt x="1120" y="536"/>
                    </a:cubicBezTo>
                    <a:cubicBezTo>
                      <a:pt x="1048" y="424"/>
                      <a:pt x="512" y="112"/>
                      <a:pt x="352" y="56"/>
                    </a:cubicBezTo>
                    <a:cubicBezTo>
                      <a:pt x="192" y="0"/>
                      <a:pt x="160" y="48"/>
                      <a:pt x="112" y="200"/>
                    </a:cubicBezTo>
                    <a:close/>
                  </a:path>
                </a:pathLst>
              </a:custGeom>
              <a:blipFill dpi="0" rotWithShape="0">
                <a:blip r:embed="rId3" cstate="print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grpSp>
            <p:nvGrpSpPr>
              <p:cNvPr id="115" name="Group 86"/>
              <p:cNvGrpSpPr>
                <a:grpSpLocks noChangeAspect="1"/>
              </p:cNvGrpSpPr>
              <p:nvPr/>
            </p:nvGrpSpPr>
            <p:grpSpPr bwMode="auto">
              <a:xfrm>
                <a:off x="1776" y="1208"/>
                <a:ext cx="1944" cy="2413"/>
                <a:chOff x="2227" y="1194"/>
                <a:chExt cx="1944" cy="2413"/>
              </a:xfrm>
            </p:grpSpPr>
            <p:sp>
              <p:nvSpPr>
                <p:cNvPr id="122" name="Freeform 87"/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8 w 600"/>
                    <a:gd name="T1" fmla="*/ 1 h 608"/>
                    <a:gd name="T2" fmla="*/ 7 w 600"/>
                    <a:gd name="T3" fmla="*/ 1 h 608"/>
                    <a:gd name="T4" fmla="*/ 7 w 600"/>
                    <a:gd name="T5" fmla="*/ 1 h 608"/>
                    <a:gd name="T6" fmla="*/ 6 w 600"/>
                    <a:gd name="T7" fmla="*/ 1 h 608"/>
                    <a:gd name="T8" fmla="*/ 3 w 600"/>
                    <a:gd name="T9" fmla="*/ 0 h 608"/>
                    <a:gd name="T10" fmla="*/ 2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2 w 600"/>
                    <a:gd name="T21" fmla="*/ 2 h 608"/>
                    <a:gd name="T22" fmla="*/ 3 w 600"/>
                    <a:gd name="T23" fmla="*/ 2 h 608"/>
                    <a:gd name="T24" fmla="*/ 3 w 600"/>
                    <a:gd name="T25" fmla="*/ 2 h 608"/>
                    <a:gd name="T26" fmla="*/ 5 w 600"/>
                    <a:gd name="T27" fmla="*/ 2 h 608"/>
                    <a:gd name="T28" fmla="*/ 6 w 600"/>
                    <a:gd name="T29" fmla="*/ 2 h 608"/>
                    <a:gd name="T30" fmla="*/ 7 w 600"/>
                    <a:gd name="T31" fmla="*/ 1 h 608"/>
                    <a:gd name="T32" fmla="*/ 8 w 600"/>
                    <a:gd name="T33" fmla="*/ 1 h 608"/>
                    <a:gd name="T34" fmla="*/ 8 w 600"/>
                    <a:gd name="T35" fmla="*/ 1 h 608"/>
                    <a:gd name="T36" fmla="*/ 12 w 600"/>
                    <a:gd name="T37" fmla="*/ 1 h 608"/>
                    <a:gd name="T38" fmla="*/ 12 w 600"/>
                    <a:gd name="T39" fmla="*/ 1 h 608"/>
                    <a:gd name="T40" fmla="*/ 12 w 600"/>
                    <a:gd name="T41" fmla="*/ 1 h 608"/>
                    <a:gd name="T42" fmla="*/ 8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" name="Freeform 88"/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4 w 619"/>
                    <a:gd name="T1" fmla="*/ 4 h 1085"/>
                    <a:gd name="T2" fmla="*/ 5 w 619"/>
                    <a:gd name="T3" fmla="*/ 2 h 1085"/>
                    <a:gd name="T4" fmla="*/ 8 w 619"/>
                    <a:gd name="T5" fmla="*/ 1 h 1085"/>
                    <a:gd name="T6" fmla="*/ 9 w 619"/>
                    <a:gd name="T7" fmla="*/ 0 h 1085"/>
                    <a:gd name="T8" fmla="*/ 11 w 619"/>
                    <a:gd name="T9" fmla="*/ 1 h 1085"/>
                    <a:gd name="T10" fmla="*/ 12 w 619"/>
                    <a:gd name="T11" fmla="*/ 2 h 1085"/>
                    <a:gd name="T12" fmla="*/ 12 w 619"/>
                    <a:gd name="T13" fmla="*/ 4 h 1085"/>
                    <a:gd name="T14" fmla="*/ 11 w 619"/>
                    <a:gd name="T15" fmla="*/ 8 h 1085"/>
                    <a:gd name="T16" fmla="*/ 9 w 619"/>
                    <a:gd name="T17" fmla="*/ 12 h 1085"/>
                    <a:gd name="T18" fmla="*/ 8 w 619"/>
                    <a:gd name="T19" fmla="*/ 14 h 1085"/>
                    <a:gd name="T20" fmla="*/ 8 w 619"/>
                    <a:gd name="T21" fmla="*/ 17 h 1085"/>
                    <a:gd name="T22" fmla="*/ 8 w 619"/>
                    <a:gd name="T23" fmla="*/ 20 h 1085"/>
                    <a:gd name="T24" fmla="*/ 9 w 619"/>
                    <a:gd name="T25" fmla="*/ 22 h 1085"/>
                    <a:gd name="T26" fmla="*/ 9 w 619"/>
                    <a:gd name="T27" fmla="*/ 26 h 1085"/>
                    <a:gd name="T28" fmla="*/ 8 w 619"/>
                    <a:gd name="T29" fmla="*/ 28 h 1085"/>
                    <a:gd name="T30" fmla="*/ 7 w 619"/>
                    <a:gd name="T31" fmla="*/ 29 h 1085"/>
                    <a:gd name="T32" fmla="*/ 5 w 619"/>
                    <a:gd name="T33" fmla="*/ 30 h 1085"/>
                    <a:gd name="T34" fmla="*/ 3 w 619"/>
                    <a:gd name="T35" fmla="*/ 30 h 1085"/>
                    <a:gd name="T36" fmla="*/ 2 w 619"/>
                    <a:gd name="T37" fmla="*/ 29 h 1085"/>
                    <a:gd name="T38" fmla="*/ 1 w 619"/>
                    <a:gd name="T39" fmla="*/ 25 h 1085"/>
                    <a:gd name="T40" fmla="*/ 0 w 619"/>
                    <a:gd name="T41" fmla="*/ 22 h 1085"/>
                    <a:gd name="T42" fmla="*/ 1 w 619"/>
                    <a:gd name="T43" fmla="*/ 17 h 1085"/>
                    <a:gd name="T44" fmla="*/ 1 w 619"/>
                    <a:gd name="T45" fmla="*/ 12 h 1085"/>
                    <a:gd name="T46" fmla="*/ 2 w 619"/>
                    <a:gd name="T47" fmla="*/ 7 h 1085"/>
                    <a:gd name="T48" fmla="*/ 4 w 619"/>
                    <a:gd name="T49" fmla="*/ 4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4" name="Freeform 89"/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97 w 782"/>
                    <a:gd name="T3" fmla="*/ 0 h 808"/>
                    <a:gd name="T4" fmla="*/ 237 w 782"/>
                    <a:gd name="T5" fmla="*/ 0 h 808"/>
                    <a:gd name="T6" fmla="*/ 499 w 782"/>
                    <a:gd name="T7" fmla="*/ 1 h 808"/>
                    <a:gd name="T8" fmla="*/ 810 w 782"/>
                    <a:gd name="T9" fmla="*/ 1 h 808"/>
                    <a:gd name="T10" fmla="*/ 924 w 782"/>
                    <a:gd name="T11" fmla="*/ 1 h 808"/>
                    <a:gd name="T12" fmla="*/ 977 w 782"/>
                    <a:gd name="T13" fmla="*/ 1 h 808"/>
                    <a:gd name="T14" fmla="*/ 987 w 782"/>
                    <a:gd name="T15" fmla="*/ 3 h 808"/>
                    <a:gd name="T16" fmla="*/ 952 w 782"/>
                    <a:gd name="T17" fmla="*/ 3 h 808"/>
                    <a:gd name="T18" fmla="*/ 856 w 782"/>
                    <a:gd name="T19" fmla="*/ 5 h 808"/>
                    <a:gd name="T20" fmla="*/ 733 w 782"/>
                    <a:gd name="T21" fmla="*/ 6 h 808"/>
                    <a:gd name="T22" fmla="*/ 640 w 782"/>
                    <a:gd name="T23" fmla="*/ 6 h 808"/>
                    <a:gd name="T24" fmla="*/ 600 w 782"/>
                    <a:gd name="T25" fmla="*/ 8 h 808"/>
                    <a:gd name="T26" fmla="*/ 573 w 782"/>
                    <a:gd name="T27" fmla="*/ 8 h 808"/>
                    <a:gd name="T28" fmla="*/ 584 w 782"/>
                    <a:gd name="T29" fmla="*/ 9 h 808"/>
                    <a:gd name="T30" fmla="*/ 590 w 782"/>
                    <a:gd name="T31" fmla="*/ 9 h 808"/>
                    <a:gd name="T32" fmla="*/ 701 w 782"/>
                    <a:gd name="T33" fmla="*/ 9 h 808"/>
                    <a:gd name="T34" fmla="*/ 876 w 782"/>
                    <a:gd name="T35" fmla="*/ 9 h 808"/>
                    <a:gd name="T36" fmla="*/ 987 w 782"/>
                    <a:gd name="T37" fmla="*/ 9 h 808"/>
                    <a:gd name="T38" fmla="*/ 1104 w 782"/>
                    <a:gd name="T39" fmla="*/ 9 h 808"/>
                    <a:gd name="T40" fmla="*/ 1140 w 782"/>
                    <a:gd name="T41" fmla="*/ 10 h 808"/>
                    <a:gd name="T42" fmla="*/ 1104 w 782"/>
                    <a:gd name="T43" fmla="*/ 10 h 808"/>
                    <a:gd name="T44" fmla="*/ 1056 w 782"/>
                    <a:gd name="T45" fmla="*/ 10 h 808"/>
                    <a:gd name="T46" fmla="*/ 977 w 782"/>
                    <a:gd name="T47" fmla="*/ 10 h 808"/>
                    <a:gd name="T48" fmla="*/ 872 w 782"/>
                    <a:gd name="T49" fmla="*/ 10 h 808"/>
                    <a:gd name="T50" fmla="*/ 758 w 782"/>
                    <a:gd name="T51" fmla="*/ 10 h 808"/>
                    <a:gd name="T52" fmla="*/ 573 w 782"/>
                    <a:gd name="T53" fmla="*/ 10 h 808"/>
                    <a:gd name="T54" fmla="*/ 517 w 782"/>
                    <a:gd name="T55" fmla="*/ 10 h 808"/>
                    <a:gd name="T56" fmla="*/ 487 w 782"/>
                    <a:gd name="T57" fmla="*/ 10 h 808"/>
                    <a:gd name="T58" fmla="*/ 487 w 782"/>
                    <a:gd name="T59" fmla="*/ 9 h 808"/>
                    <a:gd name="T60" fmla="*/ 487 w 782"/>
                    <a:gd name="T61" fmla="*/ 8 h 808"/>
                    <a:gd name="T62" fmla="*/ 566 w 782"/>
                    <a:gd name="T63" fmla="*/ 6 h 808"/>
                    <a:gd name="T64" fmla="*/ 684 w 782"/>
                    <a:gd name="T65" fmla="*/ 5 h 808"/>
                    <a:gd name="T66" fmla="*/ 787 w 782"/>
                    <a:gd name="T67" fmla="*/ 4 h 808"/>
                    <a:gd name="T68" fmla="*/ 851 w 782"/>
                    <a:gd name="T69" fmla="*/ 3 h 808"/>
                    <a:gd name="T70" fmla="*/ 885 w 782"/>
                    <a:gd name="T71" fmla="*/ 3 h 808"/>
                    <a:gd name="T72" fmla="*/ 872 w 782"/>
                    <a:gd name="T73" fmla="*/ 2 h 808"/>
                    <a:gd name="T74" fmla="*/ 823 w 782"/>
                    <a:gd name="T75" fmla="*/ 1 h 808"/>
                    <a:gd name="T76" fmla="*/ 758 w 782"/>
                    <a:gd name="T77" fmla="*/ 1 h 808"/>
                    <a:gd name="T78" fmla="*/ 684 w 782"/>
                    <a:gd name="T79" fmla="*/ 1 h 808"/>
                    <a:gd name="T80" fmla="*/ 522 w 782"/>
                    <a:gd name="T81" fmla="*/ 1 h 808"/>
                    <a:gd name="T82" fmla="*/ 281 w 782"/>
                    <a:gd name="T83" fmla="*/ 2 h 808"/>
                    <a:gd name="T84" fmla="*/ 102 w 782"/>
                    <a:gd name="T85" fmla="*/ 2 h 808"/>
                    <a:gd name="T86" fmla="*/ 30 w 782"/>
                    <a:gd name="T87" fmla="*/ 2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5" name="Freeform 90"/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3830 w 992"/>
                    <a:gd name="T1" fmla="*/ 2 h 770"/>
                    <a:gd name="T2" fmla="*/ 3902 w 992"/>
                    <a:gd name="T3" fmla="*/ 1 h 770"/>
                    <a:gd name="T4" fmla="*/ 4171 w 992"/>
                    <a:gd name="T5" fmla="*/ 1 h 770"/>
                    <a:gd name="T6" fmla="*/ 4502 w 992"/>
                    <a:gd name="T7" fmla="*/ 1 h 770"/>
                    <a:gd name="T8" fmla="*/ 4700 w 992"/>
                    <a:gd name="T9" fmla="*/ 1 h 770"/>
                    <a:gd name="T10" fmla="*/ 4613 w 992"/>
                    <a:gd name="T11" fmla="*/ 2 h 770"/>
                    <a:gd name="T12" fmla="*/ 4430 w 992"/>
                    <a:gd name="T13" fmla="*/ 2 h 770"/>
                    <a:gd name="T14" fmla="*/ 4062 w 992"/>
                    <a:gd name="T15" fmla="*/ 4 h 770"/>
                    <a:gd name="T16" fmla="*/ 3608 w 992"/>
                    <a:gd name="T17" fmla="*/ 4 h 770"/>
                    <a:gd name="T18" fmla="*/ 3230 w 992"/>
                    <a:gd name="T19" fmla="*/ 4 h 770"/>
                    <a:gd name="T20" fmla="*/ 2806 w 992"/>
                    <a:gd name="T21" fmla="*/ 5 h 770"/>
                    <a:gd name="T22" fmla="*/ 2402 w 992"/>
                    <a:gd name="T23" fmla="*/ 5 h 770"/>
                    <a:gd name="T24" fmla="*/ 2095 w 992"/>
                    <a:gd name="T25" fmla="*/ 4 h 770"/>
                    <a:gd name="T26" fmla="*/ 1982 w 992"/>
                    <a:gd name="T27" fmla="*/ 4 h 770"/>
                    <a:gd name="T28" fmla="*/ 1858 w 992"/>
                    <a:gd name="T29" fmla="*/ 4 h 770"/>
                    <a:gd name="T30" fmla="*/ 1712 w 992"/>
                    <a:gd name="T31" fmla="*/ 2 h 770"/>
                    <a:gd name="T32" fmla="*/ 1603 w 992"/>
                    <a:gd name="T33" fmla="*/ 1 h 770"/>
                    <a:gd name="T34" fmla="*/ 1603 w 992"/>
                    <a:gd name="T35" fmla="*/ 1 h 770"/>
                    <a:gd name="T36" fmla="*/ 1527 w 992"/>
                    <a:gd name="T37" fmla="*/ 1 h 770"/>
                    <a:gd name="T38" fmla="*/ 1317 w 992"/>
                    <a:gd name="T39" fmla="*/ 1 h 770"/>
                    <a:gd name="T40" fmla="*/ 1060 w 992"/>
                    <a:gd name="T41" fmla="*/ 1 h 770"/>
                    <a:gd name="T42" fmla="*/ 818 w 992"/>
                    <a:gd name="T43" fmla="*/ 1 h 770"/>
                    <a:gd name="T44" fmla="*/ 543 w 992"/>
                    <a:gd name="T45" fmla="*/ 1 h 770"/>
                    <a:gd name="T46" fmla="*/ 125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187 w 992"/>
                    <a:gd name="T53" fmla="*/ 1 h 770"/>
                    <a:gd name="T54" fmla="*/ 388 w 992"/>
                    <a:gd name="T55" fmla="*/ 1 h 770"/>
                    <a:gd name="T56" fmla="*/ 561 w 992"/>
                    <a:gd name="T57" fmla="*/ 1 h 770"/>
                    <a:gd name="T58" fmla="*/ 894 w 992"/>
                    <a:gd name="T59" fmla="*/ 1 h 770"/>
                    <a:gd name="T60" fmla="*/ 1219 w 992"/>
                    <a:gd name="T61" fmla="*/ 1 h 770"/>
                    <a:gd name="T62" fmla="*/ 1527 w 992"/>
                    <a:gd name="T63" fmla="*/ 1 h 770"/>
                    <a:gd name="T64" fmla="*/ 1967 w 992"/>
                    <a:gd name="T65" fmla="*/ 0 h 770"/>
                    <a:gd name="T66" fmla="*/ 1982 w 992"/>
                    <a:gd name="T67" fmla="*/ 1 h 770"/>
                    <a:gd name="T68" fmla="*/ 1883 w 992"/>
                    <a:gd name="T69" fmla="*/ 1 h 770"/>
                    <a:gd name="T70" fmla="*/ 1858 w 992"/>
                    <a:gd name="T71" fmla="*/ 1 h 770"/>
                    <a:gd name="T72" fmla="*/ 1982 w 992"/>
                    <a:gd name="T73" fmla="*/ 2 h 770"/>
                    <a:gd name="T74" fmla="*/ 2189 w 992"/>
                    <a:gd name="T75" fmla="*/ 3 h 770"/>
                    <a:gd name="T76" fmla="*/ 2367 w 992"/>
                    <a:gd name="T77" fmla="*/ 4 h 770"/>
                    <a:gd name="T78" fmla="*/ 2645 w 992"/>
                    <a:gd name="T79" fmla="*/ 4 h 770"/>
                    <a:gd name="T80" fmla="*/ 2914 w 992"/>
                    <a:gd name="T81" fmla="*/ 4 h 770"/>
                    <a:gd name="T82" fmla="*/ 3190 w 992"/>
                    <a:gd name="T83" fmla="*/ 4 h 770"/>
                    <a:gd name="T84" fmla="*/ 3552 w 992"/>
                    <a:gd name="T85" fmla="*/ 3 h 770"/>
                    <a:gd name="T86" fmla="*/ 3792 w 992"/>
                    <a:gd name="T87" fmla="*/ 2 h 770"/>
                    <a:gd name="T88" fmla="*/ 3830 w 992"/>
                    <a:gd name="T89" fmla="*/ 2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6" name="Freeform 91"/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9 w 699"/>
                    <a:gd name="T1" fmla="*/ 25 h 1216"/>
                    <a:gd name="T2" fmla="*/ 12 w 699"/>
                    <a:gd name="T3" fmla="*/ 29 h 1216"/>
                    <a:gd name="T4" fmla="*/ 12 w 699"/>
                    <a:gd name="T5" fmla="*/ 29 h 1216"/>
                    <a:gd name="T6" fmla="*/ 14 w 699"/>
                    <a:gd name="T7" fmla="*/ 30 h 1216"/>
                    <a:gd name="T8" fmla="*/ 14 w 699"/>
                    <a:gd name="T9" fmla="*/ 31 h 1216"/>
                    <a:gd name="T10" fmla="*/ 14 w 699"/>
                    <a:gd name="T11" fmla="*/ 33 h 1216"/>
                    <a:gd name="T12" fmla="*/ 13 w 699"/>
                    <a:gd name="T13" fmla="*/ 33 h 1216"/>
                    <a:gd name="T14" fmla="*/ 11 w 699"/>
                    <a:gd name="T15" fmla="*/ 31 h 1216"/>
                    <a:gd name="T16" fmla="*/ 8 w 699"/>
                    <a:gd name="T17" fmla="*/ 28 h 1216"/>
                    <a:gd name="T18" fmla="*/ 6 w 699"/>
                    <a:gd name="T19" fmla="*/ 24 h 1216"/>
                    <a:gd name="T20" fmla="*/ 5 w 699"/>
                    <a:gd name="T21" fmla="*/ 21 h 1216"/>
                    <a:gd name="T22" fmla="*/ 4 w 699"/>
                    <a:gd name="T23" fmla="*/ 16 h 1216"/>
                    <a:gd name="T24" fmla="*/ 4 w 699"/>
                    <a:gd name="T25" fmla="*/ 10 h 1216"/>
                    <a:gd name="T26" fmla="*/ 4 w 699"/>
                    <a:gd name="T27" fmla="*/ 8 h 1216"/>
                    <a:gd name="T28" fmla="*/ 3 w 699"/>
                    <a:gd name="T29" fmla="*/ 6 h 1216"/>
                    <a:gd name="T30" fmla="*/ 1 w 699"/>
                    <a:gd name="T31" fmla="*/ 7 h 1216"/>
                    <a:gd name="T32" fmla="*/ 0 w 699"/>
                    <a:gd name="T33" fmla="*/ 6 h 1216"/>
                    <a:gd name="T34" fmla="*/ 1 w 699"/>
                    <a:gd name="T35" fmla="*/ 6 h 1216"/>
                    <a:gd name="T36" fmla="*/ 2 w 699"/>
                    <a:gd name="T37" fmla="*/ 6 h 1216"/>
                    <a:gd name="T38" fmla="*/ 3 w 699"/>
                    <a:gd name="T39" fmla="*/ 5 h 1216"/>
                    <a:gd name="T40" fmla="*/ 1 w 699"/>
                    <a:gd name="T41" fmla="*/ 3 h 1216"/>
                    <a:gd name="T42" fmla="*/ 1 w 699"/>
                    <a:gd name="T43" fmla="*/ 2 h 1216"/>
                    <a:gd name="T44" fmla="*/ 1 w 699"/>
                    <a:gd name="T45" fmla="*/ 2 h 1216"/>
                    <a:gd name="T46" fmla="*/ 3 w 699"/>
                    <a:gd name="T47" fmla="*/ 3 h 1216"/>
                    <a:gd name="T48" fmla="*/ 3 w 699"/>
                    <a:gd name="T49" fmla="*/ 3 h 1216"/>
                    <a:gd name="T50" fmla="*/ 3 w 699"/>
                    <a:gd name="T51" fmla="*/ 1 h 1216"/>
                    <a:gd name="T52" fmla="*/ 3 w 699"/>
                    <a:gd name="T53" fmla="*/ 0 h 1216"/>
                    <a:gd name="T54" fmla="*/ 3 w 699"/>
                    <a:gd name="T55" fmla="*/ 1 h 1216"/>
                    <a:gd name="T56" fmla="*/ 4 w 699"/>
                    <a:gd name="T57" fmla="*/ 3 h 1216"/>
                    <a:gd name="T58" fmla="*/ 5 w 699"/>
                    <a:gd name="T59" fmla="*/ 3 h 1216"/>
                    <a:gd name="T60" fmla="*/ 6 w 699"/>
                    <a:gd name="T61" fmla="*/ 1 h 1216"/>
                    <a:gd name="T62" fmla="*/ 6 w 699"/>
                    <a:gd name="T63" fmla="*/ 1 h 1216"/>
                    <a:gd name="T64" fmla="*/ 6 w 699"/>
                    <a:gd name="T65" fmla="*/ 1 h 1216"/>
                    <a:gd name="T66" fmla="*/ 5 w 699"/>
                    <a:gd name="T67" fmla="*/ 4 h 1216"/>
                    <a:gd name="T68" fmla="*/ 5 w 699"/>
                    <a:gd name="T69" fmla="*/ 6 h 1216"/>
                    <a:gd name="T70" fmla="*/ 5 w 699"/>
                    <a:gd name="T71" fmla="*/ 7 h 1216"/>
                    <a:gd name="T72" fmla="*/ 5 w 699"/>
                    <a:gd name="T73" fmla="*/ 10 h 1216"/>
                    <a:gd name="T74" fmla="*/ 5 w 699"/>
                    <a:gd name="T75" fmla="*/ 15 h 1216"/>
                    <a:gd name="T76" fmla="*/ 6 w 699"/>
                    <a:gd name="T77" fmla="*/ 17 h 1216"/>
                    <a:gd name="T78" fmla="*/ 7 w 699"/>
                    <a:gd name="T79" fmla="*/ 21 h 1216"/>
                    <a:gd name="T80" fmla="*/ 8 w 699"/>
                    <a:gd name="T81" fmla="*/ 23 h 1216"/>
                    <a:gd name="T82" fmla="*/ 9 w 699"/>
                    <a:gd name="T83" fmla="*/ 25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7" name="Freeform 92"/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9 h 1139"/>
                    <a:gd name="T2" fmla="*/ 0 w 915"/>
                    <a:gd name="T3" fmla="*/ 9 h 1139"/>
                    <a:gd name="T4" fmla="*/ 1 w 915"/>
                    <a:gd name="T5" fmla="*/ 10 h 1139"/>
                    <a:gd name="T6" fmla="*/ 1 w 915"/>
                    <a:gd name="T7" fmla="*/ 10 h 1139"/>
                    <a:gd name="T8" fmla="*/ 5 w 915"/>
                    <a:gd name="T9" fmla="*/ 10 h 1139"/>
                    <a:gd name="T10" fmla="*/ 8 w 915"/>
                    <a:gd name="T11" fmla="*/ 9 h 1139"/>
                    <a:gd name="T12" fmla="*/ 12 w 915"/>
                    <a:gd name="T13" fmla="*/ 8 h 1139"/>
                    <a:gd name="T14" fmla="*/ 13 w 915"/>
                    <a:gd name="T15" fmla="*/ 7 h 1139"/>
                    <a:gd name="T16" fmla="*/ 15 w 915"/>
                    <a:gd name="T17" fmla="*/ 5 h 1139"/>
                    <a:gd name="T18" fmla="*/ 15 w 915"/>
                    <a:gd name="T19" fmla="*/ 4 h 1139"/>
                    <a:gd name="T20" fmla="*/ 15 w 915"/>
                    <a:gd name="T21" fmla="*/ 2 h 1139"/>
                    <a:gd name="T22" fmla="*/ 16 w 915"/>
                    <a:gd name="T23" fmla="*/ 2 h 1139"/>
                    <a:gd name="T24" fmla="*/ 18 w 915"/>
                    <a:gd name="T25" fmla="*/ 1 h 1139"/>
                    <a:gd name="T26" fmla="*/ 19 w 915"/>
                    <a:gd name="T27" fmla="*/ 1 h 1139"/>
                    <a:gd name="T28" fmla="*/ 19 w 915"/>
                    <a:gd name="T29" fmla="*/ 1 h 1139"/>
                    <a:gd name="T30" fmla="*/ 17 w 915"/>
                    <a:gd name="T31" fmla="*/ 1 h 1139"/>
                    <a:gd name="T32" fmla="*/ 16 w 915"/>
                    <a:gd name="T33" fmla="*/ 1 h 1139"/>
                    <a:gd name="T34" fmla="*/ 18 w 915"/>
                    <a:gd name="T35" fmla="*/ 1 h 1139"/>
                    <a:gd name="T36" fmla="*/ 18 w 915"/>
                    <a:gd name="T37" fmla="*/ 1 h 1139"/>
                    <a:gd name="T38" fmla="*/ 18 w 915"/>
                    <a:gd name="T39" fmla="*/ 1 h 1139"/>
                    <a:gd name="T40" fmla="*/ 16 w 915"/>
                    <a:gd name="T41" fmla="*/ 1 h 1139"/>
                    <a:gd name="T42" fmla="*/ 16 w 915"/>
                    <a:gd name="T43" fmla="*/ 1 h 1139"/>
                    <a:gd name="T44" fmla="*/ 16 w 915"/>
                    <a:gd name="T45" fmla="*/ 1 h 1139"/>
                    <a:gd name="T46" fmla="*/ 16 w 915"/>
                    <a:gd name="T47" fmla="*/ 0 h 1139"/>
                    <a:gd name="T48" fmla="*/ 15 w 915"/>
                    <a:gd name="T49" fmla="*/ 1 h 1139"/>
                    <a:gd name="T50" fmla="*/ 15 w 915"/>
                    <a:gd name="T51" fmla="*/ 1 h 1139"/>
                    <a:gd name="T52" fmla="*/ 15 w 915"/>
                    <a:gd name="T53" fmla="*/ 1 h 1139"/>
                    <a:gd name="T54" fmla="*/ 14 w 915"/>
                    <a:gd name="T55" fmla="*/ 1 h 1139"/>
                    <a:gd name="T56" fmla="*/ 13 w 915"/>
                    <a:gd name="T57" fmla="*/ 1 h 1139"/>
                    <a:gd name="T58" fmla="*/ 13 w 915"/>
                    <a:gd name="T59" fmla="*/ 1 h 1139"/>
                    <a:gd name="T60" fmla="*/ 14 w 915"/>
                    <a:gd name="T61" fmla="*/ 1 h 1139"/>
                    <a:gd name="T62" fmla="*/ 14 w 915"/>
                    <a:gd name="T63" fmla="*/ 1 h 1139"/>
                    <a:gd name="T64" fmla="*/ 14 w 915"/>
                    <a:gd name="T65" fmla="*/ 2 h 1139"/>
                    <a:gd name="T66" fmla="*/ 14 w 915"/>
                    <a:gd name="T67" fmla="*/ 2 h 1139"/>
                    <a:gd name="T68" fmla="*/ 14 w 915"/>
                    <a:gd name="T69" fmla="*/ 4 h 1139"/>
                    <a:gd name="T70" fmla="*/ 13 w 915"/>
                    <a:gd name="T71" fmla="*/ 6 h 1139"/>
                    <a:gd name="T72" fmla="*/ 13 w 915"/>
                    <a:gd name="T73" fmla="*/ 6 h 1139"/>
                    <a:gd name="T74" fmla="*/ 12 w 915"/>
                    <a:gd name="T75" fmla="*/ 7 h 1139"/>
                    <a:gd name="T76" fmla="*/ 10 w 915"/>
                    <a:gd name="T77" fmla="*/ 8 h 1139"/>
                    <a:gd name="T78" fmla="*/ 9 w 915"/>
                    <a:gd name="T79" fmla="*/ 8 h 1139"/>
                    <a:gd name="T80" fmla="*/ 7 w 915"/>
                    <a:gd name="T81" fmla="*/ 9 h 1139"/>
                    <a:gd name="T82" fmla="*/ 4 w 915"/>
                    <a:gd name="T83" fmla="*/ 9 h 1139"/>
                    <a:gd name="T84" fmla="*/ 2 w 915"/>
                    <a:gd name="T85" fmla="*/ 9 h 1139"/>
                    <a:gd name="T86" fmla="*/ 1 w 915"/>
                    <a:gd name="T87" fmla="*/ 9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6" name="Group 93"/>
              <p:cNvGrpSpPr>
                <a:grpSpLocks noChangeAspect="1"/>
              </p:cNvGrpSpPr>
              <p:nvPr/>
            </p:nvGrpSpPr>
            <p:grpSpPr bwMode="auto">
              <a:xfrm>
                <a:off x="1584" y="3168"/>
                <a:ext cx="768" cy="672"/>
                <a:chOff x="1584" y="2256"/>
                <a:chExt cx="768" cy="672"/>
              </a:xfrm>
            </p:grpSpPr>
            <p:sp>
              <p:nvSpPr>
                <p:cNvPr id="120" name="AutoShape 94"/>
                <p:cNvSpPr>
                  <a:spLocks noChangeAspect="1" noChangeArrowheads="1"/>
                </p:cNvSpPr>
                <p:nvPr/>
              </p:nvSpPr>
              <p:spPr bwMode="auto">
                <a:xfrm>
                  <a:off x="1584" y="2256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-8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9 km </a:t>
                  </a:r>
                  <a:endParaRPr kumimoji="0" lang="en-CA" altLang="en-US" sz="2400" b="0" i="0" u="none" strike="noStrike" kern="1200" cap="none" spc="0" normalizeH="0" baseline="-8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" name="Line 95"/>
                <p:cNvSpPr>
                  <a:spLocks noChangeAspect="1" noChangeShapeType="1"/>
                </p:cNvSpPr>
                <p:nvPr/>
              </p:nvSpPr>
              <p:spPr bwMode="auto">
                <a:xfrm>
                  <a:off x="1968" y="2784"/>
                  <a:ext cx="0" cy="144"/>
                </a:xfrm>
                <a:prstGeom prst="line">
                  <a:avLst/>
                </a:prstGeom>
                <a:noFill/>
                <a:ln w="635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7" name="Group 96"/>
              <p:cNvGrpSpPr>
                <a:grpSpLocks noChangeAspect="1"/>
              </p:cNvGrpSpPr>
              <p:nvPr/>
            </p:nvGrpSpPr>
            <p:grpSpPr bwMode="auto">
              <a:xfrm>
                <a:off x="3648" y="1392"/>
                <a:ext cx="768" cy="672"/>
                <a:chOff x="3072" y="2256"/>
                <a:chExt cx="768" cy="672"/>
              </a:xfrm>
            </p:grpSpPr>
            <p:sp>
              <p:nvSpPr>
                <p:cNvPr id="118" name="AutoShape 97"/>
                <p:cNvSpPr>
                  <a:spLocks noChangeAspect="1" noChangeArrowheads="1"/>
                </p:cNvSpPr>
                <p:nvPr/>
              </p:nvSpPr>
              <p:spPr bwMode="auto">
                <a:xfrm>
                  <a:off x="3072" y="2256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381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2400" b="0" i="0" u="none" strike="noStrike" kern="1200" cap="none" spc="0" normalizeH="0" baseline="-800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+mn-cs"/>
                    </a:rPr>
                    <a:t>5 km </a:t>
                  </a:r>
                  <a:endParaRPr kumimoji="0" lang="en-CA" altLang="en-US" sz="2400" b="0" i="0" u="none" strike="noStrike" kern="1200" cap="none" spc="0" normalizeH="0" baseline="-800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9" name="Line 98"/>
                <p:cNvSpPr>
                  <a:spLocks noChangeAspect="1" noChangeShapeType="1"/>
                </p:cNvSpPr>
                <p:nvPr/>
              </p:nvSpPr>
              <p:spPr bwMode="auto">
                <a:xfrm>
                  <a:off x="3456" y="2784"/>
                  <a:ext cx="0" cy="144"/>
                </a:xfrm>
                <a:prstGeom prst="line">
                  <a:avLst/>
                </a:prstGeom>
                <a:noFill/>
                <a:ln w="635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</p:grpSp>
      <p:sp>
        <p:nvSpPr>
          <p:cNvPr id="129" name="Rectangle 13"/>
          <p:cNvSpPr>
            <a:spLocks noChangeArrowheads="1"/>
          </p:cNvSpPr>
          <p:nvPr/>
        </p:nvSpPr>
        <p:spPr bwMode="auto">
          <a:xfrm>
            <a:off x="2812912" y="4239038"/>
            <a:ext cx="5943600" cy="19759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loop invariant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gives a statement/picture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about the state of your computation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at an instance in time.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1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Your algorithm must only maintain it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while making progress</a:t>
            </a:r>
          </a:p>
        </p:txBody>
      </p:sp>
      <p:grpSp>
        <p:nvGrpSpPr>
          <p:cNvPr id="130" name="Group 129"/>
          <p:cNvGrpSpPr/>
          <p:nvPr/>
        </p:nvGrpSpPr>
        <p:grpSpPr>
          <a:xfrm>
            <a:off x="1392685" y="2362200"/>
            <a:ext cx="7455776" cy="1612901"/>
            <a:chOff x="1594304" y="1371600"/>
            <a:chExt cx="6986378" cy="1612901"/>
          </a:xfrm>
        </p:grpSpPr>
        <p:grpSp>
          <p:nvGrpSpPr>
            <p:cNvPr id="131" name="Group 1"/>
            <p:cNvGrpSpPr/>
            <p:nvPr/>
          </p:nvGrpSpPr>
          <p:grpSpPr>
            <a:xfrm>
              <a:off x="5181600" y="1371600"/>
              <a:ext cx="3399082" cy="1612901"/>
              <a:chOff x="2133600" y="2209800"/>
              <a:chExt cx="4945063" cy="2514600"/>
            </a:xfrm>
          </p:grpSpPr>
          <p:grpSp>
            <p:nvGrpSpPr>
              <p:cNvPr id="133" name="Group 197"/>
              <p:cNvGrpSpPr>
                <a:grpSpLocks/>
              </p:cNvGrpSpPr>
              <p:nvPr/>
            </p:nvGrpSpPr>
            <p:grpSpPr bwMode="auto">
              <a:xfrm>
                <a:off x="3886200" y="3276600"/>
                <a:ext cx="1181100" cy="1447800"/>
                <a:chOff x="2448" y="2064"/>
                <a:chExt cx="744" cy="912"/>
              </a:xfrm>
            </p:grpSpPr>
            <p:sp>
              <p:nvSpPr>
                <p:cNvPr id="257" name="Freeform 191"/>
                <p:cNvSpPr>
                  <a:spLocks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8" name="Freeform 192"/>
                <p:cNvSpPr>
                  <a:spLocks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9" name="Freeform 193"/>
                <p:cNvSpPr>
                  <a:spLocks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0" name="Freeform 194"/>
                <p:cNvSpPr>
                  <a:spLocks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1" name="Freeform 195"/>
                <p:cNvSpPr>
                  <a:spLocks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2" name="Freeform 196"/>
                <p:cNvSpPr>
                  <a:spLocks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pic>
            <p:nvPicPr>
              <p:cNvPr id="134" name="Picture 10" descr="na01476_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24400" y="2209800"/>
                <a:ext cx="1881188" cy="1363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135" name="Group 190"/>
              <p:cNvGrpSpPr>
                <a:grpSpLocks/>
              </p:cNvGrpSpPr>
              <p:nvPr/>
            </p:nvGrpSpPr>
            <p:grpSpPr bwMode="auto">
              <a:xfrm flipH="1">
                <a:off x="5562600" y="3505200"/>
                <a:ext cx="1516063" cy="1141413"/>
                <a:chOff x="3744" y="2740"/>
                <a:chExt cx="955" cy="719"/>
              </a:xfrm>
            </p:grpSpPr>
            <p:sp>
              <p:nvSpPr>
                <p:cNvPr id="192" name="Freeform 125"/>
                <p:cNvSpPr>
                  <a:spLocks/>
                </p:cNvSpPr>
                <p:nvPr/>
              </p:nvSpPr>
              <p:spPr bwMode="auto">
                <a:xfrm>
                  <a:off x="3744" y="2740"/>
                  <a:ext cx="955" cy="673"/>
                </a:xfrm>
                <a:custGeom>
                  <a:avLst/>
                  <a:gdLst>
                    <a:gd name="T0" fmla="*/ 0 w 3819"/>
                    <a:gd name="T1" fmla="*/ 0 h 2690"/>
                    <a:gd name="T2" fmla="*/ 0 w 3819"/>
                    <a:gd name="T3" fmla="*/ 0 h 2690"/>
                    <a:gd name="T4" fmla="*/ 0 w 3819"/>
                    <a:gd name="T5" fmla="*/ 0 h 2690"/>
                    <a:gd name="T6" fmla="*/ 0 w 3819"/>
                    <a:gd name="T7" fmla="*/ 0 h 2690"/>
                    <a:gd name="T8" fmla="*/ 0 w 3819"/>
                    <a:gd name="T9" fmla="*/ 0 h 2690"/>
                    <a:gd name="T10" fmla="*/ 0 w 3819"/>
                    <a:gd name="T11" fmla="*/ 0 h 2690"/>
                    <a:gd name="T12" fmla="*/ 0 w 3819"/>
                    <a:gd name="T13" fmla="*/ 0 h 2690"/>
                    <a:gd name="T14" fmla="*/ 0 w 3819"/>
                    <a:gd name="T15" fmla="*/ 0 h 2690"/>
                    <a:gd name="T16" fmla="*/ 0 w 3819"/>
                    <a:gd name="T17" fmla="*/ 0 h 2690"/>
                    <a:gd name="T18" fmla="*/ 0 w 3819"/>
                    <a:gd name="T19" fmla="*/ 0 h 2690"/>
                    <a:gd name="T20" fmla="*/ 0 w 3819"/>
                    <a:gd name="T21" fmla="*/ 0 h 2690"/>
                    <a:gd name="T22" fmla="*/ 0 w 3819"/>
                    <a:gd name="T23" fmla="*/ 0 h 2690"/>
                    <a:gd name="T24" fmla="*/ 0 w 3819"/>
                    <a:gd name="T25" fmla="*/ 0 h 2690"/>
                    <a:gd name="T26" fmla="*/ 0 w 3819"/>
                    <a:gd name="T27" fmla="*/ 0 h 2690"/>
                    <a:gd name="T28" fmla="*/ 0 w 3819"/>
                    <a:gd name="T29" fmla="*/ 0 h 2690"/>
                    <a:gd name="T30" fmla="*/ 0 w 3819"/>
                    <a:gd name="T31" fmla="*/ 0 h 2690"/>
                    <a:gd name="T32" fmla="*/ 0 w 3819"/>
                    <a:gd name="T33" fmla="*/ 0 h 2690"/>
                    <a:gd name="T34" fmla="*/ 0 w 3819"/>
                    <a:gd name="T35" fmla="*/ 0 h 2690"/>
                    <a:gd name="T36" fmla="*/ 0 w 3819"/>
                    <a:gd name="T37" fmla="*/ 0 h 2690"/>
                    <a:gd name="T38" fmla="*/ 0 w 3819"/>
                    <a:gd name="T39" fmla="*/ 0 h 2690"/>
                    <a:gd name="T40" fmla="*/ 0 w 3819"/>
                    <a:gd name="T41" fmla="*/ 0 h 2690"/>
                    <a:gd name="T42" fmla="*/ 0 w 3819"/>
                    <a:gd name="T43" fmla="*/ 0 h 2690"/>
                    <a:gd name="T44" fmla="*/ 0 w 3819"/>
                    <a:gd name="T45" fmla="*/ 0 h 2690"/>
                    <a:gd name="T46" fmla="*/ 0 w 3819"/>
                    <a:gd name="T47" fmla="*/ 0 h 2690"/>
                    <a:gd name="T48" fmla="*/ 0 w 3819"/>
                    <a:gd name="T49" fmla="*/ 0 h 2690"/>
                    <a:gd name="T50" fmla="*/ 0 w 3819"/>
                    <a:gd name="T51" fmla="*/ 0 h 2690"/>
                    <a:gd name="T52" fmla="*/ 0 w 3819"/>
                    <a:gd name="T53" fmla="*/ 0 h 2690"/>
                    <a:gd name="T54" fmla="*/ 0 w 3819"/>
                    <a:gd name="T55" fmla="*/ 0 h 2690"/>
                    <a:gd name="T56" fmla="*/ 0 w 3819"/>
                    <a:gd name="T57" fmla="*/ 0 h 2690"/>
                    <a:gd name="T58" fmla="*/ 0 w 3819"/>
                    <a:gd name="T59" fmla="*/ 0 h 2690"/>
                    <a:gd name="T60" fmla="*/ 0 w 3819"/>
                    <a:gd name="T61" fmla="*/ 0 h 2690"/>
                    <a:gd name="T62" fmla="*/ 0 w 3819"/>
                    <a:gd name="T63" fmla="*/ 0 h 2690"/>
                    <a:gd name="T64" fmla="*/ 0 w 3819"/>
                    <a:gd name="T65" fmla="*/ 0 h 269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3819"/>
                    <a:gd name="T100" fmla="*/ 0 h 2690"/>
                    <a:gd name="T101" fmla="*/ 3819 w 3819"/>
                    <a:gd name="T102" fmla="*/ 2690 h 269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3819" h="2690">
                      <a:moveTo>
                        <a:pt x="151" y="257"/>
                      </a:moveTo>
                      <a:lnTo>
                        <a:pt x="968" y="99"/>
                      </a:lnTo>
                      <a:lnTo>
                        <a:pt x="1791" y="111"/>
                      </a:lnTo>
                      <a:lnTo>
                        <a:pt x="2383" y="250"/>
                      </a:lnTo>
                      <a:lnTo>
                        <a:pt x="1987" y="0"/>
                      </a:lnTo>
                      <a:lnTo>
                        <a:pt x="2567" y="78"/>
                      </a:lnTo>
                      <a:lnTo>
                        <a:pt x="3344" y="567"/>
                      </a:lnTo>
                      <a:lnTo>
                        <a:pt x="3819" y="1107"/>
                      </a:lnTo>
                      <a:lnTo>
                        <a:pt x="3522" y="1113"/>
                      </a:lnTo>
                      <a:lnTo>
                        <a:pt x="3666" y="1614"/>
                      </a:lnTo>
                      <a:lnTo>
                        <a:pt x="2705" y="1120"/>
                      </a:lnTo>
                      <a:lnTo>
                        <a:pt x="2804" y="1476"/>
                      </a:lnTo>
                      <a:lnTo>
                        <a:pt x="3200" y="1833"/>
                      </a:lnTo>
                      <a:lnTo>
                        <a:pt x="2909" y="1899"/>
                      </a:lnTo>
                      <a:lnTo>
                        <a:pt x="3299" y="2123"/>
                      </a:lnTo>
                      <a:lnTo>
                        <a:pt x="3456" y="2439"/>
                      </a:lnTo>
                      <a:lnTo>
                        <a:pt x="3192" y="2485"/>
                      </a:lnTo>
                      <a:lnTo>
                        <a:pt x="2804" y="2373"/>
                      </a:lnTo>
                      <a:lnTo>
                        <a:pt x="3008" y="2597"/>
                      </a:lnTo>
                      <a:lnTo>
                        <a:pt x="2429" y="2472"/>
                      </a:lnTo>
                      <a:lnTo>
                        <a:pt x="1836" y="2400"/>
                      </a:lnTo>
                      <a:lnTo>
                        <a:pt x="2159" y="2690"/>
                      </a:lnTo>
                      <a:lnTo>
                        <a:pt x="1342" y="2676"/>
                      </a:lnTo>
                      <a:lnTo>
                        <a:pt x="263" y="2189"/>
                      </a:lnTo>
                      <a:lnTo>
                        <a:pt x="1554" y="2004"/>
                      </a:lnTo>
                      <a:lnTo>
                        <a:pt x="243" y="1647"/>
                      </a:lnTo>
                      <a:lnTo>
                        <a:pt x="566" y="1463"/>
                      </a:lnTo>
                      <a:lnTo>
                        <a:pt x="1507" y="1476"/>
                      </a:lnTo>
                      <a:lnTo>
                        <a:pt x="533" y="765"/>
                      </a:lnTo>
                      <a:lnTo>
                        <a:pt x="0" y="527"/>
                      </a:lnTo>
                      <a:lnTo>
                        <a:pt x="533" y="402"/>
                      </a:lnTo>
                      <a:lnTo>
                        <a:pt x="151" y="257"/>
                      </a:lnTo>
                      <a:close/>
                    </a:path>
                  </a:pathLst>
                </a:custGeom>
                <a:solidFill>
                  <a:srgbClr val="99DB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3" name="Freeform 126"/>
                <p:cNvSpPr>
                  <a:spLocks/>
                </p:cNvSpPr>
                <p:nvPr/>
              </p:nvSpPr>
              <p:spPr bwMode="auto">
                <a:xfrm>
                  <a:off x="4073" y="3313"/>
                  <a:ext cx="29" cy="26"/>
                </a:xfrm>
                <a:custGeom>
                  <a:avLst/>
                  <a:gdLst>
                    <a:gd name="T0" fmla="*/ 0 w 116"/>
                    <a:gd name="T1" fmla="*/ 0 h 103"/>
                    <a:gd name="T2" fmla="*/ 0 w 116"/>
                    <a:gd name="T3" fmla="*/ 0 h 103"/>
                    <a:gd name="T4" fmla="*/ 0 w 116"/>
                    <a:gd name="T5" fmla="*/ 0 h 103"/>
                    <a:gd name="T6" fmla="*/ 0 w 116"/>
                    <a:gd name="T7" fmla="*/ 0 h 103"/>
                    <a:gd name="T8" fmla="*/ 0 w 116"/>
                    <a:gd name="T9" fmla="*/ 0 h 103"/>
                    <a:gd name="T10" fmla="*/ 0 w 116"/>
                    <a:gd name="T11" fmla="*/ 0 h 103"/>
                    <a:gd name="T12" fmla="*/ 0 w 116"/>
                    <a:gd name="T13" fmla="*/ 0 h 103"/>
                    <a:gd name="T14" fmla="*/ 0 w 116"/>
                    <a:gd name="T15" fmla="*/ 0 h 103"/>
                    <a:gd name="T16" fmla="*/ 0 w 116"/>
                    <a:gd name="T17" fmla="*/ 0 h 103"/>
                    <a:gd name="T18" fmla="*/ 0 w 116"/>
                    <a:gd name="T19" fmla="*/ 0 h 103"/>
                    <a:gd name="T20" fmla="*/ 0 w 116"/>
                    <a:gd name="T21" fmla="*/ 0 h 10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16"/>
                    <a:gd name="T34" fmla="*/ 0 h 103"/>
                    <a:gd name="T35" fmla="*/ 116 w 116"/>
                    <a:gd name="T36" fmla="*/ 103 h 10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16" h="103">
                      <a:moveTo>
                        <a:pt x="41" y="0"/>
                      </a:moveTo>
                      <a:lnTo>
                        <a:pt x="0" y="19"/>
                      </a:lnTo>
                      <a:lnTo>
                        <a:pt x="3" y="74"/>
                      </a:lnTo>
                      <a:lnTo>
                        <a:pt x="23" y="84"/>
                      </a:lnTo>
                      <a:lnTo>
                        <a:pt x="45" y="42"/>
                      </a:lnTo>
                      <a:lnTo>
                        <a:pt x="67" y="94"/>
                      </a:lnTo>
                      <a:lnTo>
                        <a:pt x="94" y="103"/>
                      </a:lnTo>
                      <a:lnTo>
                        <a:pt x="116" y="58"/>
                      </a:lnTo>
                      <a:lnTo>
                        <a:pt x="74" y="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4" name="Freeform 127"/>
                <p:cNvSpPr>
                  <a:spLocks/>
                </p:cNvSpPr>
                <p:nvPr/>
              </p:nvSpPr>
              <p:spPr bwMode="auto">
                <a:xfrm>
                  <a:off x="4366" y="3302"/>
                  <a:ext cx="27" cy="31"/>
                </a:xfrm>
                <a:custGeom>
                  <a:avLst/>
                  <a:gdLst>
                    <a:gd name="T0" fmla="*/ 0 w 106"/>
                    <a:gd name="T1" fmla="*/ 0 h 126"/>
                    <a:gd name="T2" fmla="*/ 0 w 106"/>
                    <a:gd name="T3" fmla="*/ 0 h 126"/>
                    <a:gd name="T4" fmla="*/ 0 w 106"/>
                    <a:gd name="T5" fmla="*/ 0 h 126"/>
                    <a:gd name="T6" fmla="*/ 0 w 106"/>
                    <a:gd name="T7" fmla="*/ 0 h 126"/>
                    <a:gd name="T8" fmla="*/ 0 w 106"/>
                    <a:gd name="T9" fmla="*/ 0 h 126"/>
                    <a:gd name="T10" fmla="*/ 0 w 106"/>
                    <a:gd name="T11" fmla="*/ 0 h 126"/>
                    <a:gd name="T12" fmla="*/ 0 w 106"/>
                    <a:gd name="T13" fmla="*/ 0 h 12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6"/>
                    <a:gd name="T22" fmla="*/ 0 h 126"/>
                    <a:gd name="T23" fmla="*/ 106 w 106"/>
                    <a:gd name="T24" fmla="*/ 126 h 12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6" h="126">
                      <a:moveTo>
                        <a:pt x="71" y="0"/>
                      </a:moveTo>
                      <a:lnTo>
                        <a:pt x="0" y="42"/>
                      </a:lnTo>
                      <a:lnTo>
                        <a:pt x="34" y="115"/>
                      </a:lnTo>
                      <a:lnTo>
                        <a:pt x="77" y="126"/>
                      </a:lnTo>
                      <a:lnTo>
                        <a:pt x="106" y="93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5" name="Freeform 128"/>
                <p:cNvSpPr>
                  <a:spLocks/>
                </p:cNvSpPr>
                <p:nvPr/>
              </p:nvSpPr>
              <p:spPr bwMode="auto">
                <a:xfrm>
                  <a:off x="4493" y="3293"/>
                  <a:ext cx="19" cy="18"/>
                </a:xfrm>
                <a:custGeom>
                  <a:avLst/>
                  <a:gdLst>
                    <a:gd name="T0" fmla="*/ 0 w 77"/>
                    <a:gd name="T1" fmla="*/ 0 h 73"/>
                    <a:gd name="T2" fmla="*/ 0 w 77"/>
                    <a:gd name="T3" fmla="*/ 0 h 73"/>
                    <a:gd name="T4" fmla="*/ 0 w 77"/>
                    <a:gd name="T5" fmla="*/ 0 h 73"/>
                    <a:gd name="T6" fmla="*/ 0 w 77"/>
                    <a:gd name="T7" fmla="*/ 0 h 73"/>
                    <a:gd name="T8" fmla="*/ 0 w 77"/>
                    <a:gd name="T9" fmla="*/ 0 h 73"/>
                    <a:gd name="T10" fmla="*/ 0 w 77"/>
                    <a:gd name="T11" fmla="*/ 0 h 73"/>
                    <a:gd name="T12" fmla="*/ 0 w 77"/>
                    <a:gd name="T13" fmla="*/ 0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7"/>
                    <a:gd name="T22" fmla="*/ 0 h 73"/>
                    <a:gd name="T23" fmla="*/ 77 w 77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7" h="73">
                      <a:moveTo>
                        <a:pt x="0" y="4"/>
                      </a:moveTo>
                      <a:lnTo>
                        <a:pt x="48" y="0"/>
                      </a:lnTo>
                      <a:lnTo>
                        <a:pt x="45" y="31"/>
                      </a:lnTo>
                      <a:lnTo>
                        <a:pt x="77" y="48"/>
                      </a:lnTo>
                      <a:lnTo>
                        <a:pt x="50" y="7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6" name="Freeform 129"/>
                <p:cNvSpPr>
                  <a:spLocks/>
                </p:cNvSpPr>
                <p:nvPr/>
              </p:nvSpPr>
              <p:spPr bwMode="auto">
                <a:xfrm>
                  <a:off x="4422" y="3080"/>
                  <a:ext cx="88" cy="80"/>
                </a:xfrm>
                <a:custGeom>
                  <a:avLst/>
                  <a:gdLst>
                    <a:gd name="T0" fmla="*/ 0 w 353"/>
                    <a:gd name="T1" fmla="*/ 0 h 321"/>
                    <a:gd name="T2" fmla="*/ 0 w 353"/>
                    <a:gd name="T3" fmla="*/ 0 h 321"/>
                    <a:gd name="T4" fmla="*/ 0 w 353"/>
                    <a:gd name="T5" fmla="*/ 0 h 321"/>
                    <a:gd name="T6" fmla="*/ 0 w 353"/>
                    <a:gd name="T7" fmla="*/ 0 h 321"/>
                    <a:gd name="T8" fmla="*/ 0 w 353"/>
                    <a:gd name="T9" fmla="*/ 0 h 321"/>
                    <a:gd name="T10" fmla="*/ 0 w 353"/>
                    <a:gd name="T11" fmla="*/ 0 h 321"/>
                    <a:gd name="T12" fmla="*/ 0 w 353"/>
                    <a:gd name="T13" fmla="*/ 0 h 321"/>
                    <a:gd name="T14" fmla="*/ 0 w 353"/>
                    <a:gd name="T15" fmla="*/ 0 h 321"/>
                    <a:gd name="T16" fmla="*/ 0 w 353"/>
                    <a:gd name="T17" fmla="*/ 0 h 321"/>
                    <a:gd name="T18" fmla="*/ 0 w 353"/>
                    <a:gd name="T19" fmla="*/ 0 h 321"/>
                    <a:gd name="T20" fmla="*/ 0 w 353"/>
                    <a:gd name="T21" fmla="*/ 0 h 321"/>
                    <a:gd name="T22" fmla="*/ 0 w 353"/>
                    <a:gd name="T23" fmla="*/ 0 h 32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53"/>
                    <a:gd name="T37" fmla="*/ 0 h 321"/>
                    <a:gd name="T38" fmla="*/ 353 w 353"/>
                    <a:gd name="T39" fmla="*/ 321 h 32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53" h="321">
                      <a:moveTo>
                        <a:pt x="127" y="13"/>
                      </a:moveTo>
                      <a:lnTo>
                        <a:pt x="0" y="90"/>
                      </a:lnTo>
                      <a:lnTo>
                        <a:pt x="11" y="189"/>
                      </a:lnTo>
                      <a:lnTo>
                        <a:pt x="113" y="276"/>
                      </a:lnTo>
                      <a:lnTo>
                        <a:pt x="136" y="157"/>
                      </a:lnTo>
                      <a:lnTo>
                        <a:pt x="163" y="273"/>
                      </a:lnTo>
                      <a:lnTo>
                        <a:pt x="301" y="321"/>
                      </a:lnTo>
                      <a:lnTo>
                        <a:pt x="353" y="160"/>
                      </a:lnTo>
                      <a:lnTo>
                        <a:pt x="259" y="90"/>
                      </a:lnTo>
                      <a:lnTo>
                        <a:pt x="263" y="0"/>
                      </a:lnTo>
                      <a:lnTo>
                        <a:pt x="127" y="13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7" name="Freeform 130"/>
                <p:cNvSpPr>
                  <a:spLocks/>
                </p:cNvSpPr>
                <p:nvPr/>
              </p:nvSpPr>
              <p:spPr bwMode="auto">
                <a:xfrm>
                  <a:off x="4093" y="3274"/>
                  <a:ext cx="82" cy="165"/>
                </a:xfrm>
                <a:custGeom>
                  <a:avLst/>
                  <a:gdLst>
                    <a:gd name="T0" fmla="*/ 0 w 326"/>
                    <a:gd name="T1" fmla="*/ 0 h 657"/>
                    <a:gd name="T2" fmla="*/ 0 w 326"/>
                    <a:gd name="T3" fmla="*/ 0 h 657"/>
                    <a:gd name="T4" fmla="*/ 0 w 326"/>
                    <a:gd name="T5" fmla="*/ 0 h 657"/>
                    <a:gd name="T6" fmla="*/ 0 w 326"/>
                    <a:gd name="T7" fmla="*/ 0 h 657"/>
                    <a:gd name="T8" fmla="*/ 0 w 326"/>
                    <a:gd name="T9" fmla="*/ 0 h 657"/>
                    <a:gd name="T10" fmla="*/ 0 w 326"/>
                    <a:gd name="T11" fmla="*/ 0 h 657"/>
                    <a:gd name="T12" fmla="*/ 0 w 326"/>
                    <a:gd name="T13" fmla="*/ 0 h 657"/>
                    <a:gd name="T14" fmla="*/ 0 w 326"/>
                    <a:gd name="T15" fmla="*/ 0 h 657"/>
                    <a:gd name="T16" fmla="*/ 0 w 326"/>
                    <a:gd name="T17" fmla="*/ 0 h 657"/>
                    <a:gd name="T18" fmla="*/ 0 w 326"/>
                    <a:gd name="T19" fmla="*/ 0 h 657"/>
                    <a:gd name="T20" fmla="*/ 0 w 326"/>
                    <a:gd name="T21" fmla="*/ 0 h 65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26"/>
                    <a:gd name="T34" fmla="*/ 0 h 657"/>
                    <a:gd name="T35" fmla="*/ 326 w 326"/>
                    <a:gd name="T36" fmla="*/ 657 h 65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26" h="657">
                      <a:moveTo>
                        <a:pt x="62" y="54"/>
                      </a:moveTo>
                      <a:lnTo>
                        <a:pt x="149" y="271"/>
                      </a:lnTo>
                      <a:lnTo>
                        <a:pt x="246" y="489"/>
                      </a:lnTo>
                      <a:lnTo>
                        <a:pt x="326" y="615"/>
                      </a:lnTo>
                      <a:lnTo>
                        <a:pt x="279" y="657"/>
                      </a:lnTo>
                      <a:lnTo>
                        <a:pt x="233" y="611"/>
                      </a:lnTo>
                      <a:lnTo>
                        <a:pt x="91" y="302"/>
                      </a:lnTo>
                      <a:lnTo>
                        <a:pt x="0" y="113"/>
                      </a:lnTo>
                      <a:lnTo>
                        <a:pt x="0" y="0"/>
                      </a:lnTo>
                      <a:lnTo>
                        <a:pt x="62" y="54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8" name="Freeform 131"/>
                <p:cNvSpPr>
                  <a:spLocks/>
                </p:cNvSpPr>
                <p:nvPr/>
              </p:nvSpPr>
              <p:spPr bwMode="auto">
                <a:xfrm>
                  <a:off x="4307" y="3370"/>
                  <a:ext cx="25" cy="80"/>
                </a:xfrm>
                <a:custGeom>
                  <a:avLst/>
                  <a:gdLst>
                    <a:gd name="T0" fmla="*/ 0 w 100"/>
                    <a:gd name="T1" fmla="*/ 0 h 322"/>
                    <a:gd name="T2" fmla="*/ 0 w 100"/>
                    <a:gd name="T3" fmla="*/ 0 h 322"/>
                    <a:gd name="T4" fmla="*/ 0 w 100"/>
                    <a:gd name="T5" fmla="*/ 0 h 322"/>
                    <a:gd name="T6" fmla="*/ 0 w 100"/>
                    <a:gd name="T7" fmla="*/ 0 h 322"/>
                    <a:gd name="T8" fmla="*/ 0 w 100"/>
                    <a:gd name="T9" fmla="*/ 0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0"/>
                    <a:gd name="T16" fmla="*/ 0 h 322"/>
                    <a:gd name="T17" fmla="*/ 100 w 100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0" h="322">
                      <a:moveTo>
                        <a:pt x="0" y="0"/>
                      </a:moveTo>
                      <a:lnTo>
                        <a:pt x="100" y="273"/>
                      </a:lnTo>
                      <a:lnTo>
                        <a:pt x="62" y="3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9" name="Freeform 132"/>
                <p:cNvSpPr>
                  <a:spLocks/>
                </p:cNvSpPr>
                <p:nvPr/>
              </p:nvSpPr>
              <p:spPr bwMode="auto">
                <a:xfrm>
                  <a:off x="4375" y="3242"/>
                  <a:ext cx="93" cy="217"/>
                </a:xfrm>
                <a:custGeom>
                  <a:avLst/>
                  <a:gdLst>
                    <a:gd name="T0" fmla="*/ 0 w 373"/>
                    <a:gd name="T1" fmla="*/ 0 h 867"/>
                    <a:gd name="T2" fmla="*/ 0 w 373"/>
                    <a:gd name="T3" fmla="*/ 0 h 867"/>
                    <a:gd name="T4" fmla="*/ 0 w 373"/>
                    <a:gd name="T5" fmla="*/ 0 h 867"/>
                    <a:gd name="T6" fmla="*/ 0 w 373"/>
                    <a:gd name="T7" fmla="*/ 0 h 867"/>
                    <a:gd name="T8" fmla="*/ 0 w 373"/>
                    <a:gd name="T9" fmla="*/ 0 h 867"/>
                    <a:gd name="T10" fmla="*/ 0 w 373"/>
                    <a:gd name="T11" fmla="*/ 0 h 867"/>
                    <a:gd name="T12" fmla="*/ 0 w 373"/>
                    <a:gd name="T13" fmla="*/ 0 h 867"/>
                    <a:gd name="T14" fmla="*/ 0 w 373"/>
                    <a:gd name="T15" fmla="*/ 0 h 867"/>
                    <a:gd name="T16" fmla="*/ 0 w 373"/>
                    <a:gd name="T17" fmla="*/ 0 h 867"/>
                    <a:gd name="T18" fmla="*/ 0 w 373"/>
                    <a:gd name="T19" fmla="*/ 0 h 867"/>
                    <a:gd name="T20" fmla="*/ 0 w 373"/>
                    <a:gd name="T21" fmla="*/ 0 h 86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73"/>
                    <a:gd name="T34" fmla="*/ 0 h 867"/>
                    <a:gd name="T35" fmla="*/ 373 w 373"/>
                    <a:gd name="T36" fmla="*/ 867 h 86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73" h="867">
                      <a:moveTo>
                        <a:pt x="29" y="126"/>
                      </a:moveTo>
                      <a:lnTo>
                        <a:pt x="0" y="0"/>
                      </a:lnTo>
                      <a:lnTo>
                        <a:pt x="100" y="117"/>
                      </a:lnTo>
                      <a:lnTo>
                        <a:pt x="142" y="251"/>
                      </a:lnTo>
                      <a:lnTo>
                        <a:pt x="189" y="397"/>
                      </a:lnTo>
                      <a:lnTo>
                        <a:pt x="280" y="632"/>
                      </a:lnTo>
                      <a:lnTo>
                        <a:pt x="373" y="812"/>
                      </a:lnTo>
                      <a:lnTo>
                        <a:pt x="297" y="867"/>
                      </a:lnTo>
                      <a:lnTo>
                        <a:pt x="171" y="539"/>
                      </a:lnTo>
                      <a:lnTo>
                        <a:pt x="29" y="126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0" name="Freeform 133"/>
                <p:cNvSpPr>
                  <a:spLocks/>
                </p:cNvSpPr>
                <p:nvPr/>
              </p:nvSpPr>
              <p:spPr bwMode="auto">
                <a:xfrm>
                  <a:off x="4481" y="3265"/>
                  <a:ext cx="68" cy="163"/>
                </a:xfrm>
                <a:custGeom>
                  <a:avLst/>
                  <a:gdLst>
                    <a:gd name="T0" fmla="*/ 0 w 272"/>
                    <a:gd name="T1" fmla="*/ 0 h 653"/>
                    <a:gd name="T2" fmla="*/ 0 w 272"/>
                    <a:gd name="T3" fmla="*/ 0 h 653"/>
                    <a:gd name="T4" fmla="*/ 0 w 272"/>
                    <a:gd name="T5" fmla="*/ 0 h 653"/>
                    <a:gd name="T6" fmla="*/ 0 w 272"/>
                    <a:gd name="T7" fmla="*/ 0 h 653"/>
                    <a:gd name="T8" fmla="*/ 0 w 272"/>
                    <a:gd name="T9" fmla="*/ 0 h 653"/>
                    <a:gd name="T10" fmla="*/ 0 w 272"/>
                    <a:gd name="T11" fmla="*/ 0 h 653"/>
                    <a:gd name="T12" fmla="*/ 0 w 272"/>
                    <a:gd name="T13" fmla="*/ 0 h 653"/>
                    <a:gd name="T14" fmla="*/ 0 w 272"/>
                    <a:gd name="T15" fmla="*/ 0 h 65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72"/>
                    <a:gd name="T25" fmla="*/ 0 h 653"/>
                    <a:gd name="T26" fmla="*/ 272 w 272"/>
                    <a:gd name="T27" fmla="*/ 653 h 65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72" h="653">
                      <a:moveTo>
                        <a:pt x="13" y="0"/>
                      </a:moveTo>
                      <a:lnTo>
                        <a:pt x="64" y="109"/>
                      </a:lnTo>
                      <a:lnTo>
                        <a:pt x="109" y="255"/>
                      </a:lnTo>
                      <a:lnTo>
                        <a:pt x="272" y="607"/>
                      </a:lnTo>
                      <a:lnTo>
                        <a:pt x="213" y="653"/>
                      </a:lnTo>
                      <a:lnTo>
                        <a:pt x="0" y="8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1" name="Freeform 134"/>
                <p:cNvSpPr>
                  <a:spLocks/>
                </p:cNvSpPr>
                <p:nvPr/>
              </p:nvSpPr>
              <p:spPr bwMode="auto">
                <a:xfrm>
                  <a:off x="4501" y="3052"/>
                  <a:ext cx="149" cy="391"/>
                </a:xfrm>
                <a:custGeom>
                  <a:avLst/>
                  <a:gdLst>
                    <a:gd name="T0" fmla="*/ 0 w 598"/>
                    <a:gd name="T1" fmla="*/ 0 h 1561"/>
                    <a:gd name="T2" fmla="*/ 0 w 598"/>
                    <a:gd name="T3" fmla="*/ 0 h 1561"/>
                    <a:gd name="T4" fmla="*/ 0 w 598"/>
                    <a:gd name="T5" fmla="*/ 0 h 1561"/>
                    <a:gd name="T6" fmla="*/ 0 w 598"/>
                    <a:gd name="T7" fmla="*/ 0 h 1561"/>
                    <a:gd name="T8" fmla="*/ 0 w 598"/>
                    <a:gd name="T9" fmla="*/ 0 h 1561"/>
                    <a:gd name="T10" fmla="*/ 0 w 598"/>
                    <a:gd name="T11" fmla="*/ 0 h 1561"/>
                    <a:gd name="T12" fmla="*/ 0 w 598"/>
                    <a:gd name="T13" fmla="*/ 0 h 1561"/>
                    <a:gd name="T14" fmla="*/ 0 w 598"/>
                    <a:gd name="T15" fmla="*/ 0 h 1561"/>
                    <a:gd name="T16" fmla="*/ 0 w 598"/>
                    <a:gd name="T17" fmla="*/ 0 h 1561"/>
                    <a:gd name="T18" fmla="*/ 0 w 598"/>
                    <a:gd name="T19" fmla="*/ 0 h 1561"/>
                    <a:gd name="T20" fmla="*/ 0 w 598"/>
                    <a:gd name="T21" fmla="*/ 0 h 1561"/>
                    <a:gd name="T22" fmla="*/ 0 w 598"/>
                    <a:gd name="T23" fmla="*/ 0 h 1561"/>
                    <a:gd name="T24" fmla="*/ 0 w 598"/>
                    <a:gd name="T25" fmla="*/ 0 h 1561"/>
                    <a:gd name="T26" fmla="*/ 0 w 598"/>
                    <a:gd name="T27" fmla="*/ 0 h 1561"/>
                    <a:gd name="T28" fmla="*/ 0 w 598"/>
                    <a:gd name="T29" fmla="*/ 0 h 1561"/>
                    <a:gd name="T30" fmla="*/ 0 w 598"/>
                    <a:gd name="T31" fmla="*/ 0 h 156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598"/>
                    <a:gd name="T49" fmla="*/ 0 h 1561"/>
                    <a:gd name="T50" fmla="*/ 598 w 598"/>
                    <a:gd name="T51" fmla="*/ 1561 h 156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598" h="1561">
                      <a:moveTo>
                        <a:pt x="0" y="0"/>
                      </a:moveTo>
                      <a:lnTo>
                        <a:pt x="107" y="84"/>
                      </a:lnTo>
                      <a:lnTo>
                        <a:pt x="185" y="209"/>
                      </a:lnTo>
                      <a:lnTo>
                        <a:pt x="272" y="365"/>
                      </a:lnTo>
                      <a:lnTo>
                        <a:pt x="230" y="482"/>
                      </a:lnTo>
                      <a:lnTo>
                        <a:pt x="330" y="644"/>
                      </a:lnTo>
                      <a:lnTo>
                        <a:pt x="381" y="766"/>
                      </a:lnTo>
                      <a:lnTo>
                        <a:pt x="449" y="1007"/>
                      </a:lnTo>
                      <a:lnTo>
                        <a:pt x="539" y="1294"/>
                      </a:lnTo>
                      <a:lnTo>
                        <a:pt x="598" y="1470"/>
                      </a:lnTo>
                      <a:lnTo>
                        <a:pt x="501" y="1561"/>
                      </a:lnTo>
                      <a:lnTo>
                        <a:pt x="352" y="1465"/>
                      </a:lnTo>
                      <a:lnTo>
                        <a:pt x="142" y="469"/>
                      </a:lnTo>
                      <a:lnTo>
                        <a:pt x="50" y="2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Freeform 135"/>
                <p:cNvSpPr>
                  <a:spLocks/>
                </p:cNvSpPr>
                <p:nvPr/>
              </p:nvSpPr>
              <p:spPr bwMode="auto">
                <a:xfrm>
                  <a:off x="4093" y="3290"/>
                  <a:ext cx="67" cy="145"/>
                </a:xfrm>
                <a:custGeom>
                  <a:avLst/>
                  <a:gdLst>
                    <a:gd name="T0" fmla="*/ 0 w 266"/>
                    <a:gd name="T1" fmla="*/ 0 h 579"/>
                    <a:gd name="T2" fmla="*/ 0 w 266"/>
                    <a:gd name="T3" fmla="*/ 0 h 579"/>
                    <a:gd name="T4" fmla="*/ 0 w 266"/>
                    <a:gd name="T5" fmla="*/ 0 h 579"/>
                    <a:gd name="T6" fmla="*/ 0 w 266"/>
                    <a:gd name="T7" fmla="*/ 0 h 579"/>
                    <a:gd name="T8" fmla="*/ 0 w 266"/>
                    <a:gd name="T9" fmla="*/ 0 h 579"/>
                    <a:gd name="T10" fmla="*/ 0 w 266"/>
                    <a:gd name="T11" fmla="*/ 0 h 579"/>
                    <a:gd name="T12" fmla="*/ 0 w 266"/>
                    <a:gd name="T13" fmla="*/ 0 h 579"/>
                    <a:gd name="T14" fmla="*/ 0 w 266"/>
                    <a:gd name="T15" fmla="*/ 0 h 579"/>
                    <a:gd name="T16" fmla="*/ 0 w 266"/>
                    <a:gd name="T17" fmla="*/ 0 h 579"/>
                    <a:gd name="T18" fmla="*/ 0 w 266"/>
                    <a:gd name="T19" fmla="*/ 0 h 579"/>
                    <a:gd name="T20" fmla="*/ 0 w 266"/>
                    <a:gd name="T21" fmla="*/ 0 h 579"/>
                    <a:gd name="T22" fmla="*/ 0 w 266"/>
                    <a:gd name="T23" fmla="*/ 0 h 579"/>
                    <a:gd name="T24" fmla="*/ 0 w 266"/>
                    <a:gd name="T25" fmla="*/ 0 h 579"/>
                    <a:gd name="T26" fmla="*/ 0 w 266"/>
                    <a:gd name="T27" fmla="*/ 0 h 57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66"/>
                    <a:gd name="T43" fmla="*/ 0 h 579"/>
                    <a:gd name="T44" fmla="*/ 266 w 266"/>
                    <a:gd name="T45" fmla="*/ 579 h 579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66" h="579">
                      <a:moveTo>
                        <a:pt x="31" y="0"/>
                      </a:moveTo>
                      <a:lnTo>
                        <a:pt x="104" y="105"/>
                      </a:lnTo>
                      <a:lnTo>
                        <a:pt x="114" y="234"/>
                      </a:lnTo>
                      <a:lnTo>
                        <a:pt x="164" y="330"/>
                      </a:lnTo>
                      <a:lnTo>
                        <a:pt x="206" y="455"/>
                      </a:lnTo>
                      <a:lnTo>
                        <a:pt x="260" y="521"/>
                      </a:lnTo>
                      <a:lnTo>
                        <a:pt x="266" y="579"/>
                      </a:lnTo>
                      <a:lnTo>
                        <a:pt x="222" y="575"/>
                      </a:lnTo>
                      <a:lnTo>
                        <a:pt x="143" y="383"/>
                      </a:lnTo>
                      <a:lnTo>
                        <a:pt x="50" y="178"/>
                      </a:lnTo>
                      <a:lnTo>
                        <a:pt x="0" y="66"/>
                      </a:lnTo>
                      <a:lnTo>
                        <a:pt x="26" y="61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Freeform 136"/>
                <p:cNvSpPr>
                  <a:spLocks/>
                </p:cNvSpPr>
                <p:nvPr/>
              </p:nvSpPr>
              <p:spPr bwMode="auto">
                <a:xfrm>
                  <a:off x="4313" y="3400"/>
                  <a:ext cx="14" cy="48"/>
                </a:xfrm>
                <a:custGeom>
                  <a:avLst/>
                  <a:gdLst>
                    <a:gd name="T0" fmla="*/ 0 w 57"/>
                    <a:gd name="T1" fmla="*/ 0 h 189"/>
                    <a:gd name="T2" fmla="*/ 0 w 57"/>
                    <a:gd name="T3" fmla="*/ 0 h 189"/>
                    <a:gd name="T4" fmla="*/ 0 w 57"/>
                    <a:gd name="T5" fmla="*/ 0 h 189"/>
                    <a:gd name="T6" fmla="*/ 0 w 57"/>
                    <a:gd name="T7" fmla="*/ 0 h 189"/>
                    <a:gd name="T8" fmla="*/ 0 w 57"/>
                    <a:gd name="T9" fmla="*/ 0 h 1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"/>
                    <a:gd name="T16" fmla="*/ 0 h 189"/>
                    <a:gd name="T17" fmla="*/ 57 w 57"/>
                    <a:gd name="T18" fmla="*/ 189 h 1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" h="189">
                      <a:moveTo>
                        <a:pt x="0" y="0"/>
                      </a:moveTo>
                      <a:lnTo>
                        <a:pt x="57" y="151"/>
                      </a:lnTo>
                      <a:lnTo>
                        <a:pt x="4" y="18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Freeform 137"/>
                <p:cNvSpPr>
                  <a:spLocks/>
                </p:cNvSpPr>
                <p:nvPr/>
              </p:nvSpPr>
              <p:spPr bwMode="auto">
                <a:xfrm>
                  <a:off x="4371" y="3261"/>
                  <a:ext cx="85" cy="195"/>
                </a:xfrm>
                <a:custGeom>
                  <a:avLst/>
                  <a:gdLst>
                    <a:gd name="T0" fmla="*/ 0 w 341"/>
                    <a:gd name="T1" fmla="*/ 0 h 779"/>
                    <a:gd name="T2" fmla="*/ 0 w 341"/>
                    <a:gd name="T3" fmla="*/ 0 h 779"/>
                    <a:gd name="T4" fmla="*/ 0 w 341"/>
                    <a:gd name="T5" fmla="*/ 0 h 779"/>
                    <a:gd name="T6" fmla="*/ 0 w 341"/>
                    <a:gd name="T7" fmla="*/ 0 h 779"/>
                    <a:gd name="T8" fmla="*/ 0 w 341"/>
                    <a:gd name="T9" fmla="*/ 0 h 779"/>
                    <a:gd name="T10" fmla="*/ 0 w 341"/>
                    <a:gd name="T11" fmla="*/ 0 h 779"/>
                    <a:gd name="T12" fmla="*/ 0 w 341"/>
                    <a:gd name="T13" fmla="*/ 0 h 779"/>
                    <a:gd name="T14" fmla="*/ 0 w 341"/>
                    <a:gd name="T15" fmla="*/ 0 h 779"/>
                    <a:gd name="T16" fmla="*/ 0 w 341"/>
                    <a:gd name="T17" fmla="*/ 0 h 779"/>
                    <a:gd name="T18" fmla="*/ 0 w 341"/>
                    <a:gd name="T19" fmla="*/ 0 h 779"/>
                    <a:gd name="T20" fmla="*/ 0 w 341"/>
                    <a:gd name="T21" fmla="*/ 0 h 779"/>
                    <a:gd name="T22" fmla="*/ 0 w 341"/>
                    <a:gd name="T23" fmla="*/ 0 h 779"/>
                    <a:gd name="T24" fmla="*/ 0 w 341"/>
                    <a:gd name="T25" fmla="*/ 0 h 779"/>
                    <a:gd name="T26" fmla="*/ 0 w 341"/>
                    <a:gd name="T27" fmla="*/ 0 h 779"/>
                    <a:gd name="T28" fmla="*/ 0 w 341"/>
                    <a:gd name="T29" fmla="*/ 0 h 779"/>
                    <a:gd name="T30" fmla="*/ 0 w 341"/>
                    <a:gd name="T31" fmla="*/ 0 h 779"/>
                    <a:gd name="T32" fmla="*/ 0 w 341"/>
                    <a:gd name="T33" fmla="*/ 0 h 779"/>
                    <a:gd name="T34" fmla="*/ 0 w 341"/>
                    <a:gd name="T35" fmla="*/ 0 h 779"/>
                    <a:gd name="T36" fmla="*/ 0 w 341"/>
                    <a:gd name="T37" fmla="*/ 0 h 779"/>
                    <a:gd name="T38" fmla="*/ 0 w 341"/>
                    <a:gd name="T39" fmla="*/ 0 h 77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41"/>
                    <a:gd name="T61" fmla="*/ 0 h 779"/>
                    <a:gd name="T62" fmla="*/ 341 w 341"/>
                    <a:gd name="T63" fmla="*/ 779 h 77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41" h="779">
                      <a:moveTo>
                        <a:pt x="60" y="84"/>
                      </a:moveTo>
                      <a:lnTo>
                        <a:pt x="48" y="0"/>
                      </a:lnTo>
                      <a:lnTo>
                        <a:pt x="113" y="106"/>
                      </a:lnTo>
                      <a:lnTo>
                        <a:pt x="117" y="210"/>
                      </a:lnTo>
                      <a:lnTo>
                        <a:pt x="177" y="300"/>
                      </a:lnTo>
                      <a:lnTo>
                        <a:pt x="177" y="381"/>
                      </a:lnTo>
                      <a:lnTo>
                        <a:pt x="227" y="443"/>
                      </a:lnTo>
                      <a:lnTo>
                        <a:pt x="243" y="546"/>
                      </a:lnTo>
                      <a:lnTo>
                        <a:pt x="279" y="570"/>
                      </a:lnTo>
                      <a:lnTo>
                        <a:pt x="288" y="636"/>
                      </a:lnTo>
                      <a:lnTo>
                        <a:pt x="341" y="717"/>
                      </a:lnTo>
                      <a:lnTo>
                        <a:pt x="303" y="779"/>
                      </a:lnTo>
                      <a:lnTo>
                        <a:pt x="231" y="720"/>
                      </a:lnTo>
                      <a:lnTo>
                        <a:pt x="128" y="306"/>
                      </a:lnTo>
                      <a:lnTo>
                        <a:pt x="71" y="225"/>
                      </a:lnTo>
                      <a:lnTo>
                        <a:pt x="40" y="255"/>
                      </a:lnTo>
                      <a:lnTo>
                        <a:pt x="0" y="216"/>
                      </a:lnTo>
                      <a:lnTo>
                        <a:pt x="60" y="153"/>
                      </a:lnTo>
                      <a:lnTo>
                        <a:pt x="60" y="84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Freeform 138"/>
                <p:cNvSpPr>
                  <a:spLocks/>
                </p:cNvSpPr>
                <p:nvPr/>
              </p:nvSpPr>
              <p:spPr bwMode="auto">
                <a:xfrm>
                  <a:off x="4476" y="3274"/>
                  <a:ext cx="60" cy="153"/>
                </a:xfrm>
                <a:custGeom>
                  <a:avLst/>
                  <a:gdLst>
                    <a:gd name="T0" fmla="*/ 0 w 239"/>
                    <a:gd name="T1" fmla="*/ 0 h 609"/>
                    <a:gd name="T2" fmla="*/ 0 w 239"/>
                    <a:gd name="T3" fmla="*/ 0 h 609"/>
                    <a:gd name="T4" fmla="*/ 0 w 239"/>
                    <a:gd name="T5" fmla="*/ 0 h 609"/>
                    <a:gd name="T6" fmla="*/ 0 w 239"/>
                    <a:gd name="T7" fmla="*/ 0 h 609"/>
                    <a:gd name="T8" fmla="*/ 0 w 239"/>
                    <a:gd name="T9" fmla="*/ 0 h 609"/>
                    <a:gd name="T10" fmla="*/ 0 w 239"/>
                    <a:gd name="T11" fmla="*/ 0 h 609"/>
                    <a:gd name="T12" fmla="*/ 0 w 239"/>
                    <a:gd name="T13" fmla="*/ 0 h 609"/>
                    <a:gd name="T14" fmla="*/ 0 w 239"/>
                    <a:gd name="T15" fmla="*/ 0 h 609"/>
                    <a:gd name="T16" fmla="*/ 0 w 239"/>
                    <a:gd name="T17" fmla="*/ 0 h 609"/>
                    <a:gd name="T18" fmla="*/ 0 w 239"/>
                    <a:gd name="T19" fmla="*/ 0 h 609"/>
                    <a:gd name="T20" fmla="*/ 0 w 239"/>
                    <a:gd name="T21" fmla="*/ 0 h 609"/>
                    <a:gd name="T22" fmla="*/ 0 w 239"/>
                    <a:gd name="T23" fmla="*/ 0 h 609"/>
                    <a:gd name="T24" fmla="*/ 0 w 239"/>
                    <a:gd name="T25" fmla="*/ 0 h 609"/>
                    <a:gd name="T26" fmla="*/ 0 w 239"/>
                    <a:gd name="T27" fmla="*/ 0 h 609"/>
                    <a:gd name="T28" fmla="*/ 0 w 239"/>
                    <a:gd name="T29" fmla="*/ 0 h 609"/>
                    <a:gd name="T30" fmla="*/ 0 w 239"/>
                    <a:gd name="T31" fmla="*/ 0 h 60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39"/>
                    <a:gd name="T49" fmla="*/ 0 h 609"/>
                    <a:gd name="T50" fmla="*/ 239 w 239"/>
                    <a:gd name="T51" fmla="*/ 609 h 609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39" h="609">
                      <a:moveTo>
                        <a:pt x="30" y="0"/>
                      </a:moveTo>
                      <a:lnTo>
                        <a:pt x="52" y="30"/>
                      </a:lnTo>
                      <a:lnTo>
                        <a:pt x="41" y="72"/>
                      </a:lnTo>
                      <a:lnTo>
                        <a:pt x="99" y="184"/>
                      </a:lnTo>
                      <a:lnTo>
                        <a:pt x="105" y="222"/>
                      </a:lnTo>
                      <a:lnTo>
                        <a:pt x="156" y="340"/>
                      </a:lnTo>
                      <a:lnTo>
                        <a:pt x="156" y="369"/>
                      </a:lnTo>
                      <a:lnTo>
                        <a:pt x="208" y="437"/>
                      </a:lnTo>
                      <a:lnTo>
                        <a:pt x="197" y="485"/>
                      </a:lnTo>
                      <a:lnTo>
                        <a:pt x="239" y="539"/>
                      </a:lnTo>
                      <a:lnTo>
                        <a:pt x="232" y="609"/>
                      </a:lnTo>
                      <a:lnTo>
                        <a:pt x="151" y="417"/>
                      </a:lnTo>
                      <a:lnTo>
                        <a:pt x="41" y="132"/>
                      </a:lnTo>
                      <a:lnTo>
                        <a:pt x="0" y="6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Freeform 139"/>
                <p:cNvSpPr>
                  <a:spLocks/>
                </p:cNvSpPr>
                <p:nvPr/>
              </p:nvSpPr>
              <p:spPr bwMode="auto">
                <a:xfrm>
                  <a:off x="4437" y="3045"/>
                  <a:ext cx="190" cy="397"/>
                </a:xfrm>
                <a:custGeom>
                  <a:avLst/>
                  <a:gdLst>
                    <a:gd name="T0" fmla="*/ 0 w 760"/>
                    <a:gd name="T1" fmla="*/ 0 h 1588"/>
                    <a:gd name="T2" fmla="*/ 0 w 760"/>
                    <a:gd name="T3" fmla="*/ 0 h 1588"/>
                    <a:gd name="T4" fmla="*/ 0 w 760"/>
                    <a:gd name="T5" fmla="*/ 0 h 1588"/>
                    <a:gd name="T6" fmla="*/ 0 w 760"/>
                    <a:gd name="T7" fmla="*/ 0 h 1588"/>
                    <a:gd name="T8" fmla="*/ 0 w 760"/>
                    <a:gd name="T9" fmla="*/ 0 h 1588"/>
                    <a:gd name="T10" fmla="*/ 0 w 760"/>
                    <a:gd name="T11" fmla="*/ 0 h 1588"/>
                    <a:gd name="T12" fmla="*/ 0 w 760"/>
                    <a:gd name="T13" fmla="*/ 0 h 1588"/>
                    <a:gd name="T14" fmla="*/ 0 w 760"/>
                    <a:gd name="T15" fmla="*/ 0 h 1588"/>
                    <a:gd name="T16" fmla="*/ 0 w 760"/>
                    <a:gd name="T17" fmla="*/ 0 h 1588"/>
                    <a:gd name="T18" fmla="*/ 0 w 760"/>
                    <a:gd name="T19" fmla="*/ 0 h 1588"/>
                    <a:gd name="T20" fmla="*/ 0 w 760"/>
                    <a:gd name="T21" fmla="*/ 0 h 1588"/>
                    <a:gd name="T22" fmla="*/ 0 w 760"/>
                    <a:gd name="T23" fmla="*/ 0 h 1588"/>
                    <a:gd name="T24" fmla="*/ 0 w 760"/>
                    <a:gd name="T25" fmla="*/ 0 h 1588"/>
                    <a:gd name="T26" fmla="*/ 0 w 760"/>
                    <a:gd name="T27" fmla="*/ 0 h 1588"/>
                    <a:gd name="T28" fmla="*/ 0 w 760"/>
                    <a:gd name="T29" fmla="*/ 0 h 1588"/>
                    <a:gd name="T30" fmla="*/ 0 w 760"/>
                    <a:gd name="T31" fmla="*/ 0 h 1588"/>
                    <a:gd name="T32" fmla="*/ 0 w 760"/>
                    <a:gd name="T33" fmla="*/ 0 h 1588"/>
                    <a:gd name="T34" fmla="*/ 0 w 760"/>
                    <a:gd name="T35" fmla="*/ 0 h 1588"/>
                    <a:gd name="T36" fmla="*/ 0 w 760"/>
                    <a:gd name="T37" fmla="*/ 0 h 1588"/>
                    <a:gd name="T38" fmla="*/ 0 w 760"/>
                    <a:gd name="T39" fmla="*/ 0 h 1588"/>
                    <a:gd name="T40" fmla="*/ 0 w 760"/>
                    <a:gd name="T41" fmla="*/ 0 h 1588"/>
                    <a:gd name="T42" fmla="*/ 0 w 760"/>
                    <a:gd name="T43" fmla="*/ 0 h 1588"/>
                    <a:gd name="T44" fmla="*/ 0 w 760"/>
                    <a:gd name="T45" fmla="*/ 0 h 1588"/>
                    <a:gd name="T46" fmla="*/ 0 w 760"/>
                    <a:gd name="T47" fmla="*/ 0 h 1588"/>
                    <a:gd name="T48" fmla="*/ 0 w 760"/>
                    <a:gd name="T49" fmla="*/ 0 h 1588"/>
                    <a:gd name="T50" fmla="*/ 0 w 760"/>
                    <a:gd name="T51" fmla="*/ 0 h 1588"/>
                    <a:gd name="T52" fmla="*/ 0 w 760"/>
                    <a:gd name="T53" fmla="*/ 0 h 158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760"/>
                    <a:gd name="T82" fmla="*/ 0 h 1588"/>
                    <a:gd name="T83" fmla="*/ 760 w 760"/>
                    <a:gd name="T84" fmla="*/ 1588 h 158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760" h="1588">
                      <a:moveTo>
                        <a:pt x="180" y="0"/>
                      </a:moveTo>
                      <a:lnTo>
                        <a:pt x="273" y="27"/>
                      </a:lnTo>
                      <a:lnTo>
                        <a:pt x="339" y="145"/>
                      </a:lnTo>
                      <a:lnTo>
                        <a:pt x="308" y="185"/>
                      </a:lnTo>
                      <a:lnTo>
                        <a:pt x="435" y="335"/>
                      </a:lnTo>
                      <a:lnTo>
                        <a:pt x="396" y="365"/>
                      </a:lnTo>
                      <a:lnTo>
                        <a:pt x="492" y="611"/>
                      </a:lnTo>
                      <a:lnTo>
                        <a:pt x="514" y="814"/>
                      </a:lnTo>
                      <a:lnTo>
                        <a:pt x="567" y="889"/>
                      </a:lnTo>
                      <a:lnTo>
                        <a:pt x="581" y="994"/>
                      </a:lnTo>
                      <a:lnTo>
                        <a:pt x="690" y="1148"/>
                      </a:lnTo>
                      <a:lnTo>
                        <a:pt x="672" y="1297"/>
                      </a:lnTo>
                      <a:lnTo>
                        <a:pt x="760" y="1408"/>
                      </a:lnTo>
                      <a:lnTo>
                        <a:pt x="720" y="1486"/>
                      </a:lnTo>
                      <a:lnTo>
                        <a:pt x="708" y="1588"/>
                      </a:lnTo>
                      <a:lnTo>
                        <a:pt x="589" y="1500"/>
                      </a:lnTo>
                      <a:lnTo>
                        <a:pt x="540" y="1060"/>
                      </a:lnTo>
                      <a:lnTo>
                        <a:pt x="351" y="488"/>
                      </a:lnTo>
                      <a:lnTo>
                        <a:pt x="260" y="278"/>
                      </a:lnTo>
                      <a:lnTo>
                        <a:pt x="180" y="365"/>
                      </a:lnTo>
                      <a:lnTo>
                        <a:pt x="84" y="269"/>
                      </a:lnTo>
                      <a:lnTo>
                        <a:pt x="44" y="335"/>
                      </a:lnTo>
                      <a:lnTo>
                        <a:pt x="0" y="242"/>
                      </a:lnTo>
                      <a:lnTo>
                        <a:pt x="75" y="150"/>
                      </a:lnTo>
                      <a:lnTo>
                        <a:pt x="171" y="114"/>
                      </a:ln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Freeform 140"/>
                <p:cNvSpPr>
                  <a:spLocks/>
                </p:cNvSpPr>
                <p:nvPr/>
              </p:nvSpPr>
              <p:spPr bwMode="auto">
                <a:xfrm>
                  <a:off x="4146" y="3120"/>
                  <a:ext cx="352" cy="186"/>
                </a:xfrm>
                <a:custGeom>
                  <a:avLst/>
                  <a:gdLst>
                    <a:gd name="T0" fmla="*/ 0 w 1406"/>
                    <a:gd name="T1" fmla="*/ 0 h 743"/>
                    <a:gd name="T2" fmla="*/ 0 w 1406"/>
                    <a:gd name="T3" fmla="*/ 0 h 743"/>
                    <a:gd name="T4" fmla="*/ 0 w 1406"/>
                    <a:gd name="T5" fmla="*/ 0 h 743"/>
                    <a:gd name="T6" fmla="*/ 0 w 1406"/>
                    <a:gd name="T7" fmla="*/ 0 h 743"/>
                    <a:gd name="T8" fmla="*/ 0 w 1406"/>
                    <a:gd name="T9" fmla="*/ 0 h 743"/>
                    <a:gd name="T10" fmla="*/ 0 w 1406"/>
                    <a:gd name="T11" fmla="*/ 0 h 743"/>
                    <a:gd name="T12" fmla="*/ 0 w 1406"/>
                    <a:gd name="T13" fmla="*/ 0 h 743"/>
                    <a:gd name="T14" fmla="*/ 0 w 1406"/>
                    <a:gd name="T15" fmla="*/ 0 h 743"/>
                    <a:gd name="T16" fmla="*/ 0 w 1406"/>
                    <a:gd name="T17" fmla="*/ 0 h 743"/>
                    <a:gd name="T18" fmla="*/ 0 w 1406"/>
                    <a:gd name="T19" fmla="*/ 0 h 743"/>
                    <a:gd name="T20" fmla="*/ 0 w 1406"/>
                    <a:gd name="T21" fmla="*/ 0 h 743"/>
                    <a:gd name="T22" fmla="*/ 0 w 1406"/>
                    <a:gd name="T23" fmla="*/ 0 h 743"/>
                    <a:gd name="T24" fmla="*/ 0 w 1406"/>
                    <a:gd name="T25" fmla="*/ 0 h 743"/>
                    <a:gd name="T26" fmla="*/ 0 w 1406"/>
                    <a:gd name="T27" fmla="*/ 0 h 743"/>
                    <a:gd name="T28" fmla="*/ 0 w 1406"/>
                    <a:gd name="T29" fmla="*/ 0 h 743"/>
                    <a:gd name="T30" fmla="*/ 0 w 1406"/>
                    <a:gd name="T31" fmla="*/ 0 h 743"/>
                    <a:gd name="T32" fmla="*/ 0 w 1406"/>
                    <a:gd name="T33" fmla="*/ 0 h 743"/>
                    <a:gd name="T34" fmla="*/ 0 w 1406"/>
                    <a:gd name="T35" fmla="*/ 0 h 743"/>
                    <a:gd name="T36" fmla="*/ 0 w 1406"/>
                    <a:gd name="T37" fmla="*/ 0 h 743"/>
                    <a:gd name="T38" fmla="*/ 0 w 1406"/>
                    <a:gd name="T39" fmla="*/ 0 h 743"/>
                    <a:gd name="T40" fmla="*/ 0 w 1406"/>
                    <a:gd name="T41" fmla="*/ 0 h 743"/>
                    <a:gd name="T42" fmla="*/ 0 w 1406"/>
                    <a:gd name="T43" fmla="*/ 0 h 743"/>
                    <a:gd name="T44" fmla="*/ 0 w 1406"/>
                    <a:gd name="T45" fmla="*/ 0 h 743"/>
                    <a:gd name="T46" fmla="*/ 0 w 1406"/>
                    <a:gd name="T47" fmla="*/ 0 h 743"/>
                    <a:gd name="T48" fmla="*/ 0 w 1406"/>
                    <a:gd name="T49" fmla="*/ 0 h 743"/>
                    <a:gd name="T50" fmla="*/ 0 w 1406"/>
                    <a:gd name="T51" fmla="*/ 0 h 743"/>
                    <a:gd name="T52" fmla="*/ 0 w 1406"/>
                    <a:gd name="T53" fmla="*/ 0 h 743"/>
                    <a:gd name="T54" fmla="*/ 0 w 1406"/>
                    <a:gd name="T55" fmla="*/ 0 h 743"/>
                    <a:gd name="T56" fmla="*/ 0 w 1406"/>
                    <a:gd name="T57" fmla="*/ 0 h 743"/>
                    <a:gd name="T58" fmla="*/ 0 w 1406"/>
                    <a:gd name="T59" fmla="*/ 0 h 743"/>
                    <a:gd name="T60" fmla="*/ 0 w 1406"/>
                    <a:gd name="T61" fmla="*/ 0 h 743"/>
                    <a:gd name="T62" fmla="*/ 0 w 1406"/>
                    <a:gd name="T63" fmla="*/ 0 h 743"/>
                    <a:gd name="T64" fmla="*/ 0 w 1406"/>
                    <a:gd name="T65" fmla="*/ 0 h 743"/>
                    <a:gd name="T66" fmla="*/ 0 w 1406"/>
                    <a:gd name="T67" fmla="*/ 0 h 743"/>
                    <a:gd name="T68" fmla="*/ 0 w 1406"/>
                    <a:gd name="T69" fmla="*/ 0 h 743"/>
                    <a:gd name="T70" fmla="*/ 0 w 1406"/>
                    <a:gd name="T71" fmla="*/ 0 h 743"/>
                    <a:gd name="T72" fmla="*/ 0 w 1406"/>
                    <a:gd name="T73" fmla="*/ 0 h 743"/>
                    <a:gd name="T74" fmla="*/ 0 w 1406"/>
                    <a:gd name="T75" fmla="*/ 0 h 743"/>
                    <a:gd name="T76" fmla="*/ 0 w 1406"/>
                    <a:gd name="T77" fmla="*/ 0 h 743"/>
                    <a:gd name="T78" fmla="*/ 0 w 1406"/>
                    <a:gd name="T79" fmla="*/ 0 h 743"/>
                    <a:gd name="T80" fmla="*/ 0 w 1406"/>
                    <a:gd name="T81" fmla="*/ 0 h 743"/>
                    <a:gd name="T82" fmla="*/ 0 w 1406"/>
                    <a:gd name="T83" fmla="*/ 0 h 743"/>
                    <a:gd name="T84" fmla="*/ 0 w 1406"/>
                    <a:gd name="T85" fmla="*/ 0 h 743"/>
                    <a:gd name="T86" fmla="*/ 0 w 1406"/>
                    <a:gd name="T87" fmla="*/ 0 h 743"/>
                    <a:gd name="T88" fmla="*/ 0 w 1406"/>
                    <a:gd name="T89" fmla="*/ 0 h 74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406"/>
                    <a:gd name="T136" fmla="*/ 0 h 743"/>
                    <a:gd name="T137" fmla="*/ 1406 w 1406"/>
                    <a:gd name="T138" fmla="*/ 743 h 74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406" h="743">
                      <a:moveTo>
                        <a:pt x="952" y="652"/>
                      </a:moveTo>
                      <a:lnTo>
                        <a:pt x="943" y="527"/>
                      </a:lnTo>
                      <a:lnTo>
                        <a:pt x="979" y="554"/>
                      </a:lnTo>
                      <a:lnTo>
                        <a:pt x="1045" y="697"/>
                      </a:lnTo>
                      <a:lnTo>
                        <a:pt x="1081" y="697"/>
                      </a:lnTo>
                      <a:lnTo>
                        <a:pt x="1077" y="719"/>
                      </a:lnTo>
                      <a:lnTo>
                        <a:pt x="1151" y="715"/>
                      </a:lnTo>
                      <a:lnTo>
                        <a:pt x="1138" y="743"/>
                      </a:lnTo>
                      <a:lnTo>
                        <a:pt x="1213" y="730"/>
                      </a:lnTo>
                      <a:lnTo>
                        <a:pt x="1299" y="686"/>
                      </a:lnTo>
                      <a:lnTo>
                        <a:pt x="1354" y="649"/>
                      </a:lnTo>
                      <a:lnTo>
                        <a:pt x="1351" y="583"/>
                      </a:lnTo>
                      <a:lnTo>
                        <a:pt x="1390" y="635"/>
                      </a:lnTo>
                      <a:lnTo>
                        <a:pt x="1406" y="541"/>
                      </a:lnTo>
                      <a:lnTo>
                        <a:pt x="1395" y="446"/>
                      </a:lnTo>
                      <a:lnTo>
                        <a:pt x="1378" y="469"/>
                      </a:lnTo>
                      <a:lnTo>
                        <a:pt x="1329" y="383"/>
                      </a:lnTo>
                      <a:lnTo>
                        <a:pt x="1309" y="286"/>
                      </a:lnTo>
                      <a:lnTo>
                        <a:pt x="1246" y="227"/>
                      </a:lnTo>
                      <a:lnTo>
                        <a:pt x="1270" y="312"/>
                      </a:lnTo>
                      <a:lnTo>
                        <a:pt x="1233" y="281"/>
                      </a:lnTo>
                      <a:lnTo>
                        <a:pt x="1135" y="218"/>
                      </a:lnTo>
                      <a:lnTo>
                        <a:pt x="1177" y="272"/>
                      </a:lnTo>
                      <a:lnTo>
                        <a:pt x="1054" y="209"/>
                      </a:lnTo>
                      <a:lnTo>
                        <a:pt x="997" y="206"/>
                      </a:lnTo>
                      <a:lnTo>
                        <a:pt x="922" y="129"/>
                      </a:lnTo>
                      <a:lnTo>
                        <a:pt x="927" y="180"/>
                      </a:lnTo>
                      <a:lnTo>
                        <a:pt x="841" y="119"/>
                      </a:lnTo>
                      <a:lnTo>
                        <a:pt x="760" y="86"/>
                      </a:lnTo>
                      <a:lnTo>
                        <a:pt x="798" y="167"/>
                      </a:lnTo>
                      <a:lnTo>
                        <a:pt x="732" y="146"/>
                      </a:lnTo>
                      <a:lnTo>
                        <a:pt x="679" y="66"/>
                      </a:lnTo>
                      <a:lnTo>
                        <a:pt x="673" y="101"/>
                      </a:lnTo>
                      <a:lnTo>
                        <a:pt x="626" y="64"/>
                      </a:lnTo>
                      <a:lnTo>
                        <a:pt x="444" y="24"/>
                      </a:lnTo>
                      <a:lnTo>
                        <a:pt x="470" y="57"/>
                      </a:lnTo>
                      <a:lnTo>
                        <a:pt x="334" y="30"/>
                      </a:lnTo>
                      <a:lnTo>
                        <a:pt x="281" y="0"/>
                      </a:lnTo>
                      <a:lnTo>
                        <a:pt x="343" y="75"/>
                      </a:lnTo>
                      <a:lnTo>
                        <a:pt x="178" y="24"/>
                      </a:lnTo>
                      <a:lnTo>
                        <a:pt x="64" y="59"/>
                      </a:lnTo>
                      <a:lnTo>
                        <a:pt x="154" y="80"/>
                      </a:lnTo>
                      <a:lnTo>
                        <a:pt x="0" y="137"/>
                      </a:lnTo>
                      <a:lnTo>
                        <a:pt x="952" y="65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8" name="Freeform 141"/>
                <p:cNvSpPr>
                  <a:spLocks/>
                </p:cNvSpPr>
                <p:nvPr/>
              </p:nvSpPr>
              <p:spPr bwMode="auto">
                <a:xfrm>
                  <a:off x="4028" y="3147"/>
                  <a:ext cx="94" cy="166"/>
                </a:xfrm>
                <a:custGeom>
                  <a:avLst/>
                  <a:gdLst>
                    <a:gd name="T0" fmla="*/ 0 w 374"/>
                    <a:gd name="T1" fmla="*/ 0 h 664"/>
                    <a:gd name="T2" fmla="*/ 0 w 374"/>
                    <a:gd name="T3" fmla="*/ 0 h 664"/>
                    <a:gd name="T4" fmla="*/ 0 w 374"/>
                    <a:gd name="T5" fmla="*/ 0 h 664"/>
                    <a:gd name="T6" fmla="*/ 0 w 374"/>
                    <a:gd name="T7" fmla="*/ 0 h 664"/>
                    <a:gd name="T8" fmla="*/ 0 w 374"/>
                    <a:gd name="T9" fmla="*/ 0 h 664"/>
                    <a:gd name="T10" fmla="*/ 0 w 374"/>
                    <a:gd name="T11" fmla="*/ 0 h 664"/>
                    <a:gd name="T12" fmla="*/ 0 w 374"/>
                    <a:gd name="T13" fmla="*/ 0 h 664"/>
                    <a:gd name="T14" fmla="*/ 0 w 374"/>
                    <a:gd name="T15" fmla="*/ 0 h 664"/>
                    <a:gd name="T16" fmla="*/ 0 w 374"/>
                    <a:gd name="T17" fmla="*/ 0 h 664"/>
                    <a:gd name="T18" fmla="*/ 0 w 374"/>
                    <a:gd name="T19" fmla="*/ 0 h 664"/>
                    <a:gd name="T20" fmla="*/ 0 w 374"/>
                    <a:gd name="T21" fmla="*/ 0 h 664"/>
                    <a:gd name="T22" fmla="*/ 0 w 374"/>
                    <a:gd name="T23" fmla="*/ 0 h 664"/>
                    <a:gd name="T24" fmla="*/ 0 w 374"/>
                    <a:gd name="T25" fmla="*/ 0 h 664"/>
                    <a:gd name="T26" fmla="*/ 0 w 374"/>
                    <a:gd name="T27" fmla="*/ 0 h 664"/>
                    <a:gd name="T28" fmla="*/ 0 w 374"/>
                    <a:gd name="T29" fmla="*/ 0 h 664"/>
                    <a:gd name="T30" fmla="*/ 0 w 374"/>
                    <a:gd name="T31" fmla="*/ 0 h 664"/>
                    <a:gd name="T32" fmla="*/ 0 w 374"/>
                    <a:gd name="T33" fmla="*/ 0 h 664"/>
                    <a:gd name="T34" fmla="*/ 0 w 374"/>
                    <a:gd name="T35" fmla="*/ 0 h 664"/>
                    <a:gd name="T36" fmla="*/ 0 w 374"/>
                    <a:gd name="T37" fmla="*/ 0 h 664"/>
                    <a:gd name="T38" fmla="*/ 0 w 374"/>
                    <a:gd name="T39" fmla="*/ 0 h 664"/>
                    <a:gd name="T40" fmla="*/ 0 w 374"/>
                    <a:gd name="T41" fmla="*/ 0 h 6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74"/>
                    <a:gd name="T64" fmla="*/ 0 h 664"/>
                    <a:gd name="T65" fmla="*/ 374 w 374"/>
                    <a:gd name="T66" fmla="*/ 664 h 6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74" h="664">
                      <a:moveTo>
                        <a:pt x="194" y="643"/>
                      </a:moveTo>
                      <a:lnTo>
                        <a:pt x="80" y="620"/>
                      </a:lnTo>
                      <a:lnTo>
                        <a:pt x="128" y="575"/>
                      </a:lnTo>
                      <a:lnTo>
                        <a:pt x="0" y="511"/>
                      </a:lnTo>
                      <a:lnTo>
                        <a:pt x="173" y="475"/>
                      </a:lnTo>
                      <a:lnTo>
                        <a:pt x="132" y="237"/>
                      </a:lnTo>
                      <a:lnTo>
                        <a:pt x="194" y="110"/>
                      </a:lnTo>
                      <a:lnTo>
                        <a:pt x="159" y="0"/>
                      </a:lnTo>
                      <a:lnTo>
                        <a:pt x="251" y="79"/>
                      </a:lnTo>
                      <a:lnTo>
                        <a:pt x="273" y="21"/>
                      </a:lnTo>
                      <a:lnTo>
                        <a:pt x="291" y="171"/>
                      </a:lnTo>
                      <a:lnTo>
                        <a:pt x="330" y="171"/>
                      </a:lnTo>
                      <a:lnTo>
                        <a:pt x="296" y="317"/>
                      </a:lnTo>
                      <a:lnTo>
                        <a:pt x="339" y="320"/>
                      </a:lnTo>
                      <a:lnTo>
                        <a:pt x="344" y="461"/>
                      </a:lnTo>
                      <a:lnTo>
                        <a:pt x="374" y="664"/>
                      </a:lnTo>
                      <a:lnTo>
                        <a:pt x="282" y="532"/>
                      </a:lnTo>
                      <a:lnTo>
                        <a:pt x="287" y="602"/>
                      </a:lnTo>
                      <a:lnTo>
                        <a:pt x="260" y="659"/>
                      </a:lnTo>
                      <a:lnTo>
                        <a:pt x="194" y="64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Freeform 142"/>
                <p:cNvSpPr>
                  <a:spLocks/>
                </p:cNvSpPr>
                <p:nvPr/>
              </p:nvSpPr>
              <p:spPr bwMode="auto">
                <a:xfrm>
                  <a:off x="3913" y="2798"/>
                  <a:ext cx="617" cy="302"/>
                </a:xfrm>
                <a:custGeom>
                  <a:avLst/>
                  <a:gdLst>
                    <a:gd name="T0" fmla="*/ 0 w 2469"/>
                    <a:gd name="T1" fmla="*/ 0 h 1208"/>
                    <a:gd name="T2" fmla="*/ 0 w 2469"/>
                    <a:gd name="T3" fmla="*/ 0 h 1208"/>
                    <a:gd name="T4" fmla="*/ 0 w 2469"/>
                    <a:gd name="T5" fmla="*/ 0 h 1208"/>
                    <a:gd name="T6" fmla="*/ 0 w 2469"/>
                    <a:gd name="T7" fmla="*/ 0 h 1208"/>
                    <a:gd name="T8" fmla="*/ 0 w 2469"/>
                    <a:gd name="T9" fmla="*/ 0 h 1208"/>
                    <a:gd name="T10" fmla="*/ 0 w 2469"/>
                    <a:gd name="T11" fmla="*/ 0 h 1208"/>
                    <a:gd name="T12" fmla="*/ 0 w 2469"/>
                    <a:gd name="T13" fmla="*/ 0 h 1208"/>
                    <a:gd name="T14" fmla="*/ 0 w 2469"/>
                    <a:gd name="T15" fmla="*/ 0 h 1208"/>
                    <a:gd name="T16" fmla="*/ 0 w 2469"/>
                    <a:gd name="T17" fmla="*/ 0 h 1208"/>
                    <a:gd name="T18" fmla="*/ 0 w 2469"/>
                    <a:gd name="T19" fmla="*/ 0 h 1208"/>
                    <a:gd name="T20" fmla="*/ 0 w 2469"/>
                    <a:gd name="T21" fmla="*/ 0 h 1208"/>
                    <a:gd name="T22" fmla="*/ 0 w 2469"/>
                    <a:gd name="T23" fmla="*/ 0 h 1208"/>
                    <a:gd name="T24" fmla="*/ 0 w 2469"/>
                    <a:gd name="T25" fmla="*/ 0 h 1208"/>
                    <a:gd name="T26" fmla="*/ 0 w 2469"/>
                    <a:gd name="T27" fmla="*/ 0 h 1208"/>
                    <a:gd name="T28" fmla="*/ 0 w 2469"/>
                    <a:gd name="T29" fmla="*/ 0 h 1208"/>
                    <a:gd name="T30" fmla="*/ 0 w 2469"/>
                    <a:gd name="T31" fmla="*/ 0 h 1208"/>
                    <a:gd name="T32" fmla="*/ 0 w 2469"/>
                    <a:gd name="T33" fmla="*/ 0 h 1208"/>
                    <a:gd name="T34" fmla="*/ 0 w 2469"/>
                    <a:gd name="T35" fmla="*/ 0 h 1208"/>
                    <a:gd name="T36" fmla="*/ 0 w 2469"/>
                    <a:gd name="T37" fmla="*/ 0 h 1208"/>
                    <a:gd name="T38" fmla="*/ 0 w 2469"/>
                    <a:gd name="T39" fmla="*/ 0 h 1208"/>
                    <a:gd name="T40" fmla="*/ 0 w 2469"/>
                    <a:gd name="T41" fmla="*/ 0 h 1208"/>
                    <a:gd name="T42" fmla="*/ 0 w 2469"/>
                    <a:gd name="T43" fmla="*/ 0 h 1208"/>
                    <a:gd name="T44" fmla="*/ 0 w 2469"/>
                    <a:gd name="T45" fmla="*/ 0 h 1208"/>
                    <a:gd name="T46" fmla="*/ 0 w 2469"/>
                    <a:gd name="T47" fmla="*/ 0 h 1208"/>
                    <a:gd name="T48" fmla="*/ 0 w 2469"/>
                    <a:gd name="T49" fmla="*/ 0 h 1208"/>
                    <a:gd name="T50" fmla="*/ 0 w 2469"/>
                    <a:gd name="T51" fmla="*/ 0 h 1208"/>
                    <a:gd name="T52" fmla="*/ 0 w 2469"/>
                    <a:gd name="T53" fmla="*/ 0 h 1208"/>
                    <a:gd name="T54" fmla="*/ 0 w 2469"/>
                    <a:gd name="T55" fmla="*/ 0 h 1208"/>
                    <a:gd name="T56" fmla="*/ 0 w 2469"/>
                    <a:gd name="T57" fmla="*/ 0 h 1208"/>
                    <a:gd name="T58" fmla="*/ 0 w 2469"/>
                    <a:gd name="T59" fmla="*/ 0 h 1208"/>
                    <a:gd name="T60" fmla="*/ 0 w 2469"/>
                    <a:gd name="T61" fmla="*/ 0 h 1208"/>
                    <a:gd name="T62" fmla="*/ 0 w 2469"/>
                    <a:gd name="T63" fmla="*/ 0 h 120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469"/>
                    <a:gd name="T97" fmla="*/ 0 h 1208"/>
                    <a:gd name="T98" fmla="*/ 2469 w 2469"/>
                    <a:gd name="T99" fmla="*/ 1208 h 1208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469" h="1208">
                      <a:moveTo>
                        <a:pt x="2469" y="1112"/>
                      </a:moveTo>
                      <a:lnTo>
                        <a:pt x="2434" y="861"/>
                      </a:lnTo>
                      <a:lnTo>
                        <a:pt x="2380" y="893"/>
                      </a:lnTo>
                      <a:lnTo>
                        <a:pt x="2284" y="615"/>
                      </a:lnTo>
                      <a:lnTo>
                        <a:pt x="2266" y="704"/>
                      </a:lnTo>
                      <a:lnTo>
                        <a:pt x="2113" y="483"/>
                      </a:lnTo>
                      <a:lnTo>
                        <a:pt x="1845" y="272"/>
                      </a:lnTo>
                      <a:lnTo>
                        <a:pt x="1972" y="438"/>
                      </a:lnTo>
                      <a:lnTo>
                        <a:pt x="1687" y="206"/>
                      </a:lnTo>
                      <a:lnTo>
                        <a:pt x="1678" y="258"/>
                      </a:lnTo>
                      <a:lnTo>
                        <a:pt x="1519" y="180"/>
                      </a:lnTo>
                      <a:lnTo>
                        <a:pt x="1264" y="0"/>
                      </a:lnTo>
                      <a:lnTo>
                        <a:pt x="1278" y="126"/>
                      </a:lnTo>
                      <a:lnTo>
                        <a:pt x="988" y="109"/>
                      </a:lnTo>
                      <a:lnTo>
                        <a:pt x="658" y="57"/>
                      </a:lnTo>
                      <a:lnTo>
                        <a:pt x="715" y="153"/>
                      </a:lnTo>
                      <a:lnTo>
                        <a:pt x="443" y="91"/>
                      </a:lnTo>
                      <a:lnTo>
                        <a:pt x="514" y="158"/>
                      </a:lnTo>
                      <a:lnTo>
                        <a:pt x="280" y="162"/>
                      </a:lnTo>
                      <a:lnTo>
                        <a:pt x="0" y="223"/>
                      </a:lnTo>
                      <a:lnTo>
                        <a:pt x="360" y="321"/>
                      </a:lnTo>
                      <a:lnTo>
                        <a:pt x="1788" y="787"/>
                      </a:lnTo>
                      <a:lnTo>
                        <a:pt x="1951" y="1064"/>
                      </a:lnTo>
                      <a:lnTo>
                        <a:pt x="1756" y="1174"/>
                      </a:lnTo>
                      <a:lnTo>
                        <a:pt x="1933" y="1174"/>
                      </a:lnTo>
                      <a:lnTo>
                        <a:pt x="1954" y="1208"/>
                      </a:lnTo>
                      <a:lnTo>
                        <a:pt x="2200" y="1112"/>
                      </a:lnTo>
                      <a:lnTo>
                        <a:pt x="2332" y="1121"/>
                      </a:lnTo>
                      <a:lnTo>
                        <a:pt x="2271" y="989"/>
                      </a:lnTo>
                      <a:lnTo>
                        <a:pt x="2363" y="989"/>
                      </a:lnTo>
                      <a:lnTo>
                        <a:pt x="2469" y="111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Freeform 143"/>
                <p:cNvSpPr>
                  <a:spLocks/>
                </p:cNvSpPr>
                <p:nvPr/>
              </p:nvSpPr>
              <p:spPr bwMode="auto">
                <a:xfrm>
                  <a:off x="3843" y="2813"/>
                  <a:ext cx="633" cy="297"/>
                </a:xfrm>
                <a:custGeom>
                  <a:avLst/>
                  <a:gdLst>
                    <a:gd name="T0" fmla="*/ 0 w 2536"/>
                    <a:gd name="T1" fmla="*/ 0 h 1191"/>
                    <a:gd name="T2" fmla="*/ 0 w 2536"/>
                    <a:gd name="T3" fmla="*/ 0 h 1191"/>
                    <a:gd name="T4" fmla="*/ 0 w 2536"/>
                    <a:gd name="T5" fmla="*/ 0 h 1191"/>
                    <a:gd name="T6" fmla="*/ 0 w 2536"/>
                    <a:gd name="T7" fmla="*/ 0 h 1191"/>
                    <a:gd name="T8" fmla="*/ 0 w 2536"/>
                    <a:gd name="T9" fmla="*/ 0 h 1191"/>
                    <a:gd name="T10" fmla="*/ 0 w 2536"/>
                    <a:gd name="T11" fmla="*/ 0 h 1191"/>
                    <a:gd name="T12" fmla="*/ 0 w 2536"/>
                    <a:gd name="T13" fmla="*/ 0 h 1191"/>
                    <a:gd name="T14" fmla="*/ 0 w 2536"/>
                    <a:gd name="T15" fmla="*/ 0 h 1191"/>
                    <a:gd name="T16" fmla="*/ 0 w 2536"/>
                    <a:gd name="T17" fmla="*/ 0 h 1191"/>
                    <a:gd name="T18" fmla="*/ 0 w 2536"/>
                    <a:gd name="T19" fmla="*/ 0 h 1191"/>
                    <a:gd name="T20" fmla="*/ 0 w 2536"/>
                    <a:gd name="T21" fmla="*/ 0 h 1191"/>
                    <a:gd name="T22" fmla="*/ 0 w 2536"/>
                    <a:gd name="T23" fmla="*/ 0 h 1191"/>
                    <a:gd name="T24" fmla="*/ 0 w 2536"/>
                    <a:gd name="T25" fmla="*/ 0 h 1191"/>
                    <a:gd name="T26" fmla="*/ 0 w 2536"/>
                    <a:gd name="T27" fmla="*/ 0 h 1191"/>
                    <a:gd name="T28" fmla="*/ 0 w 2536"/>
                    <a:gd name="T29" fmla="*/ 0 h 1191"/>
                    <a:gd name="T30" fmla="*/ 0 w 2536"/>
                    <a:gd name="T31" fmla="*/ 0 h 1191"/>
                    <a:gd name="T32" fmla="*/ 0 w 2536"/>
                    <a:gd name="T33" fmla="*/ 0 h 1191"/>
                    <a:gd name="T34" fmla="*/ 0 w 2536"/>
                    <a:gd name="T35" fmla="*/ 0 h 1191"/>
                    <a:gd name="T36" fmla="*/ 0 w 2536"/>
                    <a:gd name="T37" fmla="*/ 0 h 1191"/>
                    <a:gd name="T38" fmla="*/ 0 w 2536"/>
                    <a:gd name="T39" fmla="*/ 0 h 1191"/>
                    <a:gd name="T40" fmla="*/ 0 w 2536"/>
                    <a:gd name="T41" fmla="*/ 0 h 1191"/>
                    <a:gd name="T42" fmla="*/ 0 w 2536"/>
                    <a:gd name="T43" fmla="*/ 0 h 1191"/>
                    <a:gd name="T44" fmla="*/ 0 w 2536"/>
                    <a:gd name="T45" fmla="*/ 0 h 1191"/>
                    <a:gd name="T46" fmla="*/ 0 w 2536"/>
                    <a:gd name="T47" fmla="*/ 0 h 1191"/>
                    <a:gd name="T48" fmla="*/ 0 w 2536"/>
                    <a:gd name="T49" fmla="*/ 0 h 1191"/>
                    <a:gd name="T50" fmla="*/ 0 w 2536"/>
                    <a:gd name="T51" fmla="*/ 0 h 1191"/>
                    <a:gd name="T52" fmla="*/ 0 w 2536"/>
                    <a:gd name="T53" fmla="*/ 0 h 1191"/>
                    <a:gd name="T54" fmla="*/ 0 w 2536"/>
                    <a:gd name="T55" fmla="*/ 0 h 1191"/>
                    <a:gd name="T56" fmla="*/ 0 w 2536"/>
                    <a:gd name="T57" fmla="*/ 0 h 1191"/>
                    <a:gd name="T58" fmla="*/ 0 w 2536"/>
                    <a:gd name="T59" fmla="*/ 0 h 1191"/>
                    <a:gd name="T60" fmla="*/ 0 w 2536"/>
                    <a:gd name="T61" fmla="*/ 0 h 1191"/>
                    <a:gd name="T62" fmla="*/ 0 w 2536"/>
                    <a:gd name="T63" fmla="*/ 0 h 1191"/>
                    <a:gd name="T64" fmla="*/ 0 w 2536"/>
                    <a:gd name="T65" fmla="*/ 0 h 1191"/>
                    <a:gd name="T66" fmla="*/ 0 w 2536"/>
                    <a:gd name="T67" fmla="*/ 0 h 1191"/>
                    <a:gd name="T68" fmla="*/ 0 w 2536"/>
                    <a:gd name="T69" fmla="*/ 0 h 1191"/>
                    <a:gd name="T70" fmla="*/ 0 w 2536"/>
                    <a:gd name="T71" fmla="*/ 0 h 1191"/>
                    <a:gd name="T72" fmla="*/ 0 w 2536"/>
                    <a:gd name="T73" fmla="*/ 0 h 1191"/>
                    <a:gd name="T74" fmla="*/ 0 w 2536"/>
                    <a:gd name="T75" fmla="*/ 0 h 1191"/>
                    <a:gd name="T76" fmla="*/ 0 w 2536"/>
                    <a:gd name="T77" fmla="*/ 0 h 1191"/>
                    <a:gd name="T78" fmla="*/ 0 w 2536"/>
                    <a:gd name="T79" fmla="*/ 0 h 1191"/>
                    <a:gd name="T80" fmla="*/ 0 w 2536"/>
                    <a:gd name="T81" fmla="*/ 0 h 1191"/>
                    <a:gd name="T82" fmla="*/ 0 w 2536"/>
                    <a:gd name="T83" fmla="*/ 0 h 1191"/>
                    <a:gd name="T84" fmla="*/ 0 w 2536"/>
                    <a:gd name="T85" fmla="*/ 0 h 1191"/>
                    <a:gd name="T86" fmla="*/ 0 w 2536"/>
                    <a:gd name="T87" fmla="*/ 0 h 1191"/>
                    <a:gd name="T88" fmla="*/ 0 w 2536"/>
                    <a:gd name="T89" fmla="*/ 0 h 1191"/>
                    <a:gd name="T90" fmla="*/ 0 w 2536"/>
                    <a:gd name="T91" fmla="*/ 0 h 1191"/>
                    <a:gd name="T92" fmla="*/ 0 w 2536"/>
                    <a:gd name="T93" fmla="*/ 0 h 1191"/>
                    <a:gd name="T94" fmla="*/ 0 w 2536"/>
                    <a:gd name="T95" fmla="*/ 0 h 1191"/>
                    <a:gd name="T96" fmla="*/ 0 w 2536"/>
                    <a:gd name="T97" fmla="*/ 0 h 1191"/>
                    <a:gd name="T98" fmla="*/ 0 w 2536"/>
                    <a:gd name="T99" fmla="*/ 0 h 1191"/>
                    <a:gd name="T100" fmla="*/ 0 w 2536"/>
                    <a:gd name="T101" fmla="*/ 0 h 1191"/>
                    <a:gd name="T102" fmla="*/ 0 w 2536"/>
                    <a:gd name="T103" fmla="*/ 0 h 1191"/>
                    <a:gd name="T104" fmla="*/ 0 w 2536"/>
                    <a:gd name="T105" fmla="*/ 0 h 1191"/>
                    <a:gd name="T106" fmla="*/ 0 w 2536"/>
                    <a:gd name="T107" fmla="*/ 0 h 1191"/>
                    <a:gd name="T108" fmla="*/ 0 w 2536"/>
                    <a:gd name="T109" fmla="*/ 0 h 1191"/>
                    <a:gd name="T110" fmla="*/ 0 w 2536"/>
                    <a:gd name="T111" fmla="*/ 0 h 1191"/>
                    <a:gd name="T112" fmla="*/ 0 w 2536"/>
                    <a:gd name="T113" fmla="*/ 0 h 1191"/>
                    <a:gd name="T114" fmla="*/ 0 w 2536"/>
                    <a:gd name="T115" fmla="*/ 0 h 1191"/>
                    <a:gd name="T116" fmla="*/ 0 w 2536"/>
                    <a:gd name="T117" fmla="*/ 0 h 119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36"/>
                    <a:gd name="T178" fmla="*/ 0 h 1191"/>
                    <a:gd name="T179" fmla="*/ 2536 w 2536"/>
                    <a:gd name="T180" fmla="*/ 1191 h 119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36" h="1191">
                      <a:moveTo>
                        <a:pt x="1999" y="257"/>
                      </a:moveTo>
                      <a:lnTo>
                        <a:pt x="1838" y="172"/>
                      </a:lnTo>
                      <a:lnTo>
                        <a:pt x="1634" y="0"/>
                      </a:lnTo>
                      <a:lnTo>
                        <a:pt x="1621" y="126"/>
                      </a:lnTo>
                      <a:lnTo>
                        <a:pt x="1314" y="16"/>
                      </a:lnTo>
                      <a:lnTo>
                        <a:pt x="1007" y="20"/>
                      </a:lnTo>
                      <a:lnTo>
                        <a:pt x="1234" y="134"/>
                      </a:lnTo>
                      <a:lnTo>
                        <a:pt x="1006" y="143"/>
                      </a:lnTo>
                      <a:lnTo>
                        <a:pt x="742" y="126"/>
                      </a:lnTo>
                      <a:lnTo>
                        <a:pt x="840" y="200"/>
                      </a:lnTo>
                      <a:lnTo>
                        <a:pt x="603" y="139"/>
                      </a:lnTo>
                      <a:lnTo>
                        <a:pt x="361" y="205"/>
                      </a:lnTo>
                      <a:lnTo>
                        <a:pt x="553" y="263"/>
                      </a:lnTo>
                      <a:lnTo>
                        <a:pt x="241" y="451"/>
                      </a:lnTo>
                      <a:lnTo>
                        <a:pt x="466" y="460"/>
                      </a:lnTo>
                      <a:lnTo>
                        <a:pt x="290" y="491"/>
                      </a:lnTo>
                      <a:lnTo>
                        <a:pt x="558" y="548"/>
                      </a:lnTo>
                      <a:lnTo>
                        <a:pt x="348" y="548"/>
                      </a:lnTo>
                      <a:lnTo>
                        <a:pt x="430" y="610"/>
                      </a:lnTo>
                      <a:lnTo>
                        <a:pt x="168" y="575"/>
                      </a:lnTo>
                      <a:lnTo>
                        <a:pt x="0" y="619"/>
                      </a:lnTo>
                      <a:lnTo>
                        <a:pt x="154" y="689"/>
                      </a:lnTo>
                      <a:lnTo>
                        <a:pt x="45" y="724"/>
                      </a:lnTo>
                      <a:lnTo>
                        <a:pt x="343" y="764"/>
                      </a:lnTo>
                      <a:lnTo>
                        <a:pt x="123" y="821"/>
                      </a:lnTo>
                      <a:lnTo>
                        <a:pt x="286" y="860"/>
                      </a:lnTo>
                      <a:lnTo>
                        <a:pt x="541" y="852"/>
                      </a:lnTo>
                      <a:lnTo>
                        <a:pt x="378" y="944"/>
                      </a:lnTo>
                      <a:lnTo>
                        <a:pt x="694" y="931"/>
                      </a:lnTo>
                      <a:lnTo>
                        <a:pt x="514" y="970"/>
                      </a:lnTo>
                      <a:lnTo>
                        <a:pt x="742" y="1006"/>
                      </a:lnTo>
                      <a:lnTo>
                        <a:pt x="616" y="1050"/>
                      </a:lnTo>
                      <a:lnTo>
                        <a:pt x="879" y="1059"/>
                      </a:lnTo>
                      <a:lnTo>
                        <a:pt x="835" y="1120"/>
                      </a:lnTo>
                      <a:lnTo>
                        <a:pt x="1059" y="1093"/>
                      </a:lnTo>
                      <a:lnTo>
                        <a:pt x="1226" y="1086"/>
                      </a:lnTo>
                      <a:lnTo>
                        <a:pt x="1116" y="1147"/>
                      </a:lnTo>
                      <a:lnTo>
                        <a:pt x="1446" y="1143"/>
                      </a:lnTo>
                      <a:lnTo>
                        <a:pt x="1345" y="1191"/>
                      </a:lnTo>
                      <a:lnTo>
                        <a:pt x="1792" y="1168"/>
                      </a:lnTo>
                      <a:lnTo>
                        <a:pt x="2188" y="1050"/>
                      </a:lnTo>
                      <a:lnTo>
                        <a:pt x="2531" y="1050"/>
                      </a:lnTo>
                      <a:lnTo>
                        <a:pt x="2298" y="869"/>
                      </a:lnTo>
                      <a:lnTo>
                        <a:pt x="2434" y="865"/>
                      </a:lnTo>
                      <a:lnTo>
                        <a:pt x="2324" y="746"/>
                      </a:lnTo>
                      <a:lnTo>
                        <a:pt x="2536" y="799"/>
                      </a:lnTo>
                      <a:lnTo>
                        <a:pt x="2329" y="592"/>
                      </a:lnTo>
                      <a:lnTo>
                        <a:pt x="2316" y="685"/>
                      </a:lnTo>
                      <a:lnTo>
                        <a:pt x="2038" y="526"/>
                      </a:lnTo>
                      <a:lnTo>
                        <a:pt x="1758" y="451"/>
                      </a:lnTo>
                      <a:lnTo>
                        <a:pt x="1525" y="412"/>
                      </a:lnTo>
                      <a:lnTo>
                        <a:pt x="1657" y="377"/>
                      </a:lnTo>
                      <a:lnTo>
                        <a:pt x="1546" y="311"/>
                      </a:lnTo>
                      <a:lnTo>
                        <a:pt x="1669" y="298"/>
                      </a:lnTo>
                      <a:lnTo>
                        <a:pt x="1824" y="323"/>
                      </a:lnTo>
                      <a:lnTo>
                        <a:pt x="1894" y="284"/>
                      </a:lnTo>
                      <a:lnTo>
                        <a:pt x="2109" y="359"/>
                      </a:lnTo>
                      <a:lnTo>
                        <a:pt x="1999" y="257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Freeform 144"/>
                <p:cNvSpPr>
                  <a:spLocks/>
                </p:cNvSpPr>
                <p:nvPr/>
              </p:nvSpPr>
              <p:spPr bwMode="auto">
                <a:xfrm>
                  <a:off x="3864" y="3125"/>
                  <a:ext cx="106" cy="111"/>
                </a:xfrm>
                <a:custGeom>
                  <a:avLst/>
                  <a:gdLst>
                    <a:gd name="T0" fmla="*/ 0 w 424"/>
                    <a:gd name="T1" fmla="*/ 0 h 446"/>
                    <a:gd name="T2" fmla="*/ 0 w 424"/>
                    <a:gd name="T3" fmla="*/ 0 h 446"/>
                    <a:gd name="T4" fmla="*/ 0 w 424"/>
                    <a:gd name="T5" fmla="*/ 0 h 446"/>
                    <a:gd name="T6" fmla="*/ 0 w 424"/>
                    <a:gd name="T7" fmla="*/ 0 h 446"/>
                    <a:gd name="T8" fmla="*/ 0 w 424"/>
                    <a:gd name="T9" fmla="*/ 0 h 446"/>
                    <a:gd name="T10" fmla="*/ 0 w 424"/>
                    <a:gd name="T11" fmla="*/ 0 h 446"/>
                    <a:gd name="T12" fmla="*/ 0 w 424"/>
                    <a:gd name="T13" fmla="*/ 0 h 446"/>
                    <a:gd name="T14" fmla="*/ 0 w 424"/>
                    <a:gd name="T15" fmla="*/ 0 h 446"/>
                    <a:gd name="T16" fmla="*/ 0 w 424"/>
                    <a:gd name="T17" fmla="*/ 0 h 446"/>
                    <a:gd name="T18" fmla="*/ 0 w 424"/>
                    <a:gd name="T19" fmla="*/ 0 h 446"/>
                    <a:gd name="T20" fmla="*/ 0 w 424"/>
                    <a:gd name="T21" fmla="*/ 0 h 446"/>
                    <a:gd name="T22" fmla="*/ 0 w 424"/>
                    <a:gd name="T23" fmla="*/ 0 h 446"/>
                    <a:gd name="T24" fmla="*/ 0 w 424"/>
                    <a:gd name="T25" fmla="*/ 0 h 446"/>
                    <a:gd name="T26" fmla="*/ 0 w 424"/>
                    <a:gd name="T27" fmla="*/ 0 h 446"/>
                    <a:gd name="T28" fmla="*/ 0 w 424"/>
                    <a:gd name="T29" fmla="*/ 0 h 446"/>
                    <a:gd name="T30" fmla="*/ 0 w 424"/>
                    <a:gd name="T31" fmla="*/ 0 h 446"/>
                    <a:gd name="T32" fmla="*/ 0 w 424"/>
                    <a:gd name="T33" fmla="*/ 0 h 446"/>
                    <a:gd name="T34" fmla="*/ 0 w 424"/>
                    <a:gd name="T35" fmla="*/ 0 h 446"/>
                    <a:gd name="T36" fmla="*/ 0 w 424"/>
                    <a:gd name="T37" fmla="*/ 0 h 446"/>
                    <a:gd name="T38" fmla="*/ 0 w 424"/>
                    <a:gd name="T39" fmla="*/ 0 h 446"/>
                    <a:gd name="T40" fmla="*/ 0 w 424"/>
                    <a:gd name="T41" fmla="*/ 0 h 44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4"/>
                    <a:gd name="T64" fmla="*/ 0 h 446"/>
                    <a:gd name="T65" fmla="*/ 424 w 424"/>
                    <a:gd name="T66" fmla="*/ 446 h 44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4" h="446">
                      <a:moveTo>
                        <a:pt x="309" y="18"/>
                      </a:moveTo>
                      <a:lnTo>
                        <a:pt x="114" y="0"/>
                      </a:lnTo>
                      <a:lnTo>
                        <a:pt x="207" y="72"/>
                      </a:lnTo>
                      <a:lnTo>
                        <a:pt x="101" y="61"/>
                      </a:lnTo>
                      <a:lnTo>
                        <a:pt x="186" y="114"/>
                      </a:lnTo>
                      <a:lnTo>
                        <a:pt x="46" y="112"/>
                      </a:lnTo>
                      <a:lnTo>
                        <a:pt x="119" y="165"/>
                      </a:lnTo>
                      <a:lnTo>
                        <a:pt x="0" y="185"/>
                      </a:lnTo>
                      <a:lnTo>
                        <a:pt x="156" y="266"/>
                      </a:lnTo>
                      <a:lnTo>
                        <a:pt x="114" y="294"/>
                      </a:lnTo>
                      <a:lnTo>
                        <a:pt x="330" y="341"/>
                      </a:lnTo>
                      <a:lnTo>
                        <a:pt x="200" y="332"/>
                      </a:lnTo>
                      <a:lnTo>
                        <a:pt x="53" y="341"/>
                      </a:lnTo>
                      <a:lnTo>
                        <a:pt x="138" y="383"/>
                      </a:lnTo>
                      <a:lnTo>
                        <a:pt x="24" y="422"/>
                      </a:lnTo>
                      <a:lnTo>
                        <a:pt x="237" y="446"/>
                      </a:lnTo>
                      <a:lnTo>
                        <a:pt x="416" y="351"/>
                      </a:lnTo>
                      <a:lnTo>
                        <a:pt x="317" y="189"/>
                      </a:lnTo>
                      <a:lnTo>
                        <a:pt x="424" y="171"/>
                      </a:lnTo>
                      <a:lnTo>
                        <a:pt x="309" y="1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2" name="Freeform 145"/>
                <p:cNvSpPr>
                  <a:spLocks/>
                </p:cNvSpPr>
                <p:nvPr/>
              </p:nvSpPr>
              <p:spPr bwMode="auto">
                <a:xfrm>
                  <a:off x="3968" y="3110"/>
                  <a:ext cx="130" cy="152"/>
                </a:xfrm>
                <a:custGeom>
                  <a:avLst/>
                  <a:gdLst>
                    <a:gd name="T0" fmla="*/ 0 w 516"/>
                    <a:gd name="T1" fmla="*/ 0 h 605"/>
                    <a:gd name="T2" fmla="*/ 0 w 516"/>
                    <a:gd name="T3" fmla="*/ 0 h 605"/>
                    <a:gd name="T4" fmla="*/ 0 w 516"/>
                    <a:gd name="T5" fmla="*/ 0 h 605"/>
                    <a:gd name="T6" fmla="*/ 0 w 516"/>
                    <a:gd name="T7" fmla="*/ 0 h 605"/>
                    <a:gd name="T8" fmla="*/ 0 w 516"/>
                    <a:gd name="T9" fmla="*/ 0 h 605"/>
                    <a:gd name="T10" fmla="*/ 0 w 516"/>
                    <a:gd name="T11" fmla="*/ 0 h 605"/>
                    <a:gd name="T12" fmla="*/ 0 w 516"/>
                    <a:gd name="T13" fmla="*/ 0 h 605"/>
                    <a:gd name="T14" fmla="*/ 0 w 516"/>
                    <a:gd name="T15" fmla="*/ 0 h 605"/>
                    <a:gd name="T16" fmla="*/ 0 w 516"/>
                    <a:gd name="T17" fmla="*/ 0 h 605"/>
                    <a:gd name="T18" fmla="*/ 0 w 516"/>
                    <a:gd name="T19" fmla="*/ 0 h 605"/>
                    <a:gd name="T20" fmla="*/ 0 w 516"/>
                    <a:gd name="T21" fmla="*/ 0 h 605"/>
                    <a:gd name="T22" fmla="*/ 0 w 516"/>
                    <a:gd name="T23" fmla="*/ 0 h 605"/>
                    <a:gd name="T24" fmla="*/ 0 w 516"/>
                    <a:gd name="T25" fmla="*/ 0 h 605"/>
                    <a:gd name="T26" fmla="*/ 0 w 516"/>
                    <a:gd name="T27" fmla="*/ 0 h 605"/>
                    <a:gd name="T28" fmla="*/ 0 w 516"/>
                    <a:gd name="T29" fmla="*/ 0 h 605"/>
                    <a:gd name="T30" fmla="*/ 0 w 516"/>
                    <a:gd name="T31" fmla="*/ 0 h 605"/>
                    <a:gd name="T32" fmla="*/ 0 w 516"/>
                    <a:gd name="T33" fmla="*/ 0 h 605"/>
                    <a:gd name="T34" fmla="*/ 0 w 516"/>
                    <a:gd name="T35" fmla="*/ 0 h 605"/>
                    <a:gd name="T36" fmla="*/ 0 w 516"/>
                    <a:gd name="T37" fmla="*/ 0 h 605"/>
                    <a:gd name="T38" fmla="*/ 0 w 516"/>
                    <a:gd name="T39" fmla="*/ 0 h 605"/>
                    <a:gd name="T40" fmla="*/ 0 w 516"/>
                    <a:gd name="T41" fmla="*/ 0 h 605"/>
                    <a:gd name="T42" fmla="*/ 0 w 516"/>
                    <a:gd name="T43" fmla="*/ 0 h 605"/>
                    <a:gd name="T44" fmla="*/ 0 w 516"/>
                    <a:gd name="T45" fmla="*/ 0 h 605"/>
                    <a:gd name="T46" fmla="*/ 0 w 516"/>
                    <a:gd name="T47" fmla="*/ 0 h 60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16"/>
                    <a:gd name="T73" fmla="*/ 0 h 605"/>
                    <a:gd name="T74" fmla="*/ 516 w 516"/>
                    <a:gd name="T75" fmla="*/ 605 h 60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16" h="605">
                      <a:moveTo>
                        <a:pt x="507" y="408"/>
                      </a:moveTo>
                      <a:lnTo>
                        <a:pt x="516" y="270"/>
                      </a:lnTo>
                      <a:lnTo>
                        <a:pt x="492" y="325"/>
                      </a:lnTo>
                      <a:lnTo>
                        <a:pt x="483" y="224"/>
                      </a:lnTo>
                      <a:lnTo>
                        <a:pt x="340" y="60"/>
                      </a:lnTo>
                      <a:lnTo>
                        <a:pt x="375" y="174"/>
                      </a:lnTo>
                      <a:lnTo>
                        <a:pt x="328" y="127"/>
                      </a:lnTo>
                      <a:lnTo>
                        <a:pt x="199" y="28"/>
                      </a:lnTo>
                      <a:lnTo>
                        <a:pt x="270" y="123"/>
                      </a:lnTo>
                      <a:lnTo>
                        <a:pt x="193" y="99"/>
                      </a:lnTo>
                      <a:lnTo>
                        <a:pt x="99" y="0"/>
                      </a:lnTo>
                      <a:lnTo>
                        <a:pt x="205" y="193"/>
                      </a:lnTo>
                      <a:lnTo>
                        <a:pt x="37" y="186"/>
                      </a:lnTo>
                      <a:lnTo>
                        <a:pt x="72" y="259"/>
                      </a:lnTo>
                      <a:lnTo>
                        <a:pt x="0" y="336"/>
                      </a:lnTo>
                      <a:lnTo>
                        <a:pt x="129" y="432"/>
                      </a:lnTo>
                      <a:lnTo>
                        <a:pt x="105" y="507"/>
                      </a:lnTo>
                      <a:lnTo>
                        <a:pt x="309" y="605"/>
                      </a:lnTo>
                      <a:lnTo>
                        <a:pt x="489" y="569"/>
                      </a:lnTo>
                      <a:lnTo>
                        <a:pt x="423" y="413"/>
                      </a:lnTo>
                      <a:lnTo>
                        <a:pt x="474" y="462"/>
                      </a:lnTo>
                      <a:lnTo>
                        <a:pt x="430" y="336"/>
                      </a:lnTo>
                      <a:lnTo>
                        <a:pt x="507" y="40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Freeform 146"/>
                <p:cNvSpPr>
                  <a:spLocks/>
                </p:cNvSpPr>
                <p:nvPr/>
              </p:nvSpPr>
              <p:spPr bwMode="auto">
                <a:xfrm>
                  <a:off x="4145" y="3288"/>
                  <a:ext cx="146" cy="68"/>
                </a:xfrm>
                <a:custGeom>
                  <a:avLst/>
                  <a:gdLst>
                    <a:gd name="T0" fmla="*/ 0 w 586"/>
                    <a:gd name="T1" fmla="*/ 0 h 273"/>
                    <a:gd name="T2" fmla="*/ 0 w 586"/>
                    <a:gd name="T3" fmla="*/ 0 h 273"/>
                    <a:gd name="T4" fmla="*/ 0 w 586"/>
                    <a:gd name="T5" fmla="*/ 0 h 273"/>
                    <a:gd name="T6" fmla="*/ 0 w 586"/>
                    <a:gd name="T7" fmla="*/ 0 h 273"/>
                    <a:gd name="T8" fmla="*/ 0 w 586"/>
                    <a:gd name="T9" fmla="*/ 0 h 273"/>
                    <a:gd name="T10" fmla="*/ 0 w 586"/>
                    <a:gd name="T11" fmla="*/ 0 h 273"/>
                    <a:gd name="T12" fmla="*/ 0 w 586"/>
                    <a:gd name="T13" fmla="*/ 0 h 273"/>
                    <a:gd name="T14" fmla="*/ 0 w 586"/>
                    <a:gd name="T15" fmla="*/ 0 h 273"/>
                    <a:gd name="T16" fmla="*/ 0 w 586"/>
                    <a:gd name="T17" fmla="*/ 0 h 273"/>
                    <a:gd name="T18" fmla="*/ 0 w 586"/>
                    <a:gd name="T19" fmla="*/ 0 h 273"/>
                    <a:gd name="T20" fmla="*/ 0 w 586"/>
                    <a:gd name="T21" fmla="*/ 0 h 273"/>
                    <a:gd name="T22" fmla="*/ 0 w 586"/>
                    <a:gd name="T23" fmla="*/ 0 h 273"/>
                    <a:gd name="T24" fmla="*/ 0 w 586"/>
                    <a:gd name="T25" fmla="*/ 0 h 273"/>
                    <a:gd name="T26" fmla="*/ 0 w 586"/>
                    <a:gd name="T27" fmla="*/ 0 h 273"/>
                    <a:gd name="T28" fmla="*/ 0 w 586"/>
                    <a:gd name="T29" fmla="*/ 0 h 273"/>
                    <a:gd name="T30" fmla="*/ 0 w 586"/>
                    <a:gd name="T31" fmla="*/ 0 h 273"/>
                    <a:gd name="T32" fmla="*/ 0 w 586"/>
                    <a:gd name="T33" fmla="*/ 0 h 273"/>
                    <a:gd name="T34" fmla="*/ 0 w 586"/>
                    <a:gd name="T35" fmla="*/ 0 h 273"/>
                    <a:gd name="T36" fmla="*/ 0 w 586"/>
                    <a:gd name="T37" fmla="*/ 0 h 273"/>
                    <a:gd name="T38" fmla="*/ 0 w 586"/>
                    <a:gd name="T39" fmla="*/ 0 h 273"/>
                    <a:gd name="T40" fmla="*/ 0 w 586"/>
                    <a:gd name="T41" fmla="*/ 0 h 273"/>
                    <a:gd name="T42" fmla="*/ 0 w 586"/>
                    <a:gd name="T43" fmla="*/ 0 h 273"/>
                    <a:gd name="T44" fmla="*/ 0 w 586"/>
                    <a:gd name="T45" fmla="*/ 0 h 273"/>
                    <a:gd name="T46" fmla="*/ 0 w 586"/>
                    <a:gd name="T47" fmla="*/ 0 h 273"/>
                    <a:gd name="T48" fmla="*/ 0 w 586"/>
                    <a:gd name="T49" fmla="*/ 0 h 27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586"/>
                    <a:gd name="T76" fmla="*/ 0 h 273"/>
                    <a:gd name="T77" fmla="*/ 586 w 586"/>
                    <a:gd name="T78" fmla="*/ 273 h 27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586" h="273">
                      <a:moveTo>
                        <a:pt x="586" y="222"/>
                      </a:moveTo>
                      <a:lnTo>
                        <a:pt x="538" y="136"/>
                      </a:lnTo>
                      <a:lnTo>
                        <a:pt x="417" y="28"/>
                      </a:lnTo>
                      <a:lnTo>
                        <a:pt x="301" y="0"/>
                      </a:lnTo>
                      <a:lnTo>
                        <a:pt x="336" y="28"/>
                      </a:lnTo>
                      <a:lnTo>
                        <a:pt x="241" y="7"/>
                      </a:lnTo>
                      <a:lnTo>
                        <a:pt x="180" y="24"/>
                      </a:lnTo>
                      <a:lnTo>
                        <a:pt x="74" y="18"/>
                      </a:lnTo>
                      <a:lnTo>
                        <a:pt x="160" y="69"/>
                      </a:lnTo>
                      <a:lnTo>
                        <a:pt x="55" y="64"/>
                      </a:lnTo>
                      <a:lnTo>
                        <a:pt x="108" y="90"/>
                      </a:lnTo>
                      <a:lnTo>
                        <a:pt x="0" y="111"/>
                      </a:lnTo>
                      <a:lnTo>
                        <a:pt x="114" y="135"/>
                      </a:lnTo>
                      <a:lnTo>
                        <a:pt x="13" y="151"/>
                      </a:lnTo>
                      <a:lnTo>
                        <a:pt x="103" y="174"/>
                      </a:lnTo>
                      <a:lnTo>
                        <a:pt x="57" y="187"/>
                      </a:lnTo>
                      <a:lnTo>
                        <a:pt x="153" y="218"/>
                      </a:lnTo>
                      <a:lnTo>
                        <a:pt x="90" y="235"/>
                      </a:lnTo>
                      <a:lnTo>
                        <a:pt x="285" y="231"/>
                      </a:lnTo>
                      <a:lnTo>
                        <a:pt x="186" y="253"/>
                      </a:lnTo>
                      <a:lnTo>
                        <a:pt x="274" y="273"/>
                      </a:lnTo>
                      <a:lnTo>
                        <a:pt x="403" y="240"/>
                      </a:lnTo>
                      <a:lnTo>
                        <a:pt x="534" y="202"/>
                      </a:lnTo>
                      <a:lnTo>
                        <a:pt x="586" y="222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Freeform 147"/>
                <p:cNvSpPr>
                  <a:spLocks/>
                </p:cNvSpPr>
                <p:nvPr/>
              </p:nvSpPr>
              <p:spPr bwMode="auto">
                <a:xfrm>
                  <a:off x="4218" y="3354"/>
                  <a:ext cx="64" cy="24"/>
                </a:xfrm>
                <a:custGeom>
                  <a:avLst/>
                  <a:gdLst>
                    <a:gd name="T0" fmla="*/ 0 w 257"/>
                    <a:gd name="T1" fmla="*/ 0 h 96"/>
                    <a:gd name="T2" fmla="*/ 0 w 257"/>
                    <a:gd name="T3" fmla="*/ 0 h 96"/>
                    <a:gd name="T4" fmla="*/ 0 w 257"/>
                    <a:gd name="T5" fmla="*/ 0 h 96"/>
                    <a:gd name="T6" fmla="*/ 0 w 257"/>
                    <a:gd name="T7" fmla="*/ 0 h 96"/>
                    <a:gd name="T8" fmla="*/ 0 w 257"/>
                    <a:gd name="T9" fmla="*/ 0 h 96"/>
                    <a:gd name="T10" fmla="*/ 0 w 257"/>
                    <a:gd name="T11" fmla="*/ 0 h 96"/>
                    <a:gd name="T12" fmla="*/ 0 w 257"/>
                    <a:gd name="T13" fmla="*/ 0 h 96"/>
                    <a:gd name="T14" fmla="*/ 0 w 257"/>
                    <a:gd name="T15" fmla="*/ 0 h 96"/>
                    <a:gd name="T16" fmla="*/ 0 w 257"/>
                    <a:gd name="T17" fmla="*/ 0 h 96"/>
                    <a:gd name="T18" fmla="*/ 0 w 257"/>
                    <a:gd name="T19" fmla="*/ 0 h 96"/>
                    <a:gd name="T20" fmla="*/ 0 w 257"/>
                    <a:gd name="T21" fmla="*/ 0 h 96"/>
                    <a:gd name="T22" fmla="*/ 0 w 257"/>
                    <a:gd name="T23" fmla="*/ 0 h 9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57"/>
                    <a:gd name="T37" fmla="*/ 0 h 96"/>
                    <a:gd name="T38" fmla="*/ 257 w 257"/>
                    <a:gd name="T39" fmla="*/ 96 h 9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57" h="96">
                      <a:moveTo>
                        <a:pt x="257" y="39"/>
                      </a:moveTo>
                      <a:lnTo>
                        <a:pt x="186" y="0"/>
                      </a:lnTo>
                      <a:lnTo>
                        <a:pt x="94" y="3"/>
                      </a:lnTo>
                      <a:lnTo>
                        <a:pt x="132" y="29"/>
                      </a:lnTo>
                      <a:lnTo>
                        <a:pt x="29" y="24"/>
                      </a:lnTo>
                      <a:lnTo>
                        <a:pt x="68" y="44"/>
                      </a:lnTo>
                      <a:lnTo>
                        <a:pt x="0" y="63"/>
                      </a:lnTo>
                      <a:lnTo>
                        <a:pt x="96" y="71"/>
                      </a:lnTo>
                      <a:lnTo>
                        <a:pt x="59" y="96"/>
                      </a:lnTo>
                      <a:lnTo>
                        <a:pt x="217" y="63"/>
                      </a:lnTo>
                      <a:lnTo>
                        <a:pt x="257" y="39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Freeform 148"/>
                <p:cNvSpPr>
                  <a:spLocks/>
                </p:cNvSpPr>
                <p:nvPr/>
              </p:nvSpPr>
              <p:spPr bwMode="auto">
                <a:xfrm>
                  <a:off x="4338" y="3149"/>
                  <a:ext cx="143" cy="136"/>
                </a:xfrm>
                <a:custGeom>
                  <a:avLst/>
                  <a:gdLst>
                    <a:gd name="T0" fmla="*/ 0 w 574"/>
                    <a:gd name="T1" fmla="*/ 0 h 546"/>
                    <a:gd name="T2" fmla="*/ 0 w 574"/>
                    <a:gd name="T3" fmla="*/ 0 h 546"/>
                    <a:gd name="T4" fmla="*/ 0 w 574"/>
                    <a:gd name="T5" fmla="*/ 0 h 546"/>
                    <a:gd name="T6" fmla="*/ 0 w 574"/>
                    <a:gd name="T7" fmla="*/ 0 h 546"/>
                    <a:gd name="T8" fmla="*/ 0 w 574"/>
                    <a:gd name="T9" fmla="*/ 0 h 546"/>
                    <a:gd name="T10" fmla="*/ 0 w 574"/>
                    <a:gd name="T11" fmla="*/ 0 h 546"/>
                    <a:gd name="T12" fmla="*/ 0 w 574"/>
                    <a:gd name="T13" fmla="*/ 0 h 546"/>
                    <a:gd name="T14" fmla="*/ 0 w 574"/>
                    <a:gd name="T15" fmla="*/ 0 h 546"/>
                    <a:gd name="T16" fmla="*/ 0 w 574"/>
                    <a:gd name="T17" fmla="*/ 0 h 546"/>
                    <a:gd name="T18" fmla="*/ 0 w 574"/>
                    <a:gd name="T19" fmla="*/ 0 h 546"/>
                    <a:gd name="T20" fmla="*/ 0 w 574"/>
                    <a:gd name="T21" fmla="*/ 0 h 546"/>
                    <a:gd name="T22" fmla="*/ 0 w 574"/>
                    <a:gd name="T23" fmla="*/ 0 h 546"/>
                    <a:gd name="T24" fmla="*/ 0 w 574"/>
                    <a:gd name="T25" fmla="*/ 0 h 546"/>
                    <a:gd name="T26" fmla="*/ 0 w 574"/>
                    <a:gd name="T27" fmla="*/ 0 h 546"/>
                    <a:gd name="T28" fmla="*/ 0 w 574"/>
                    <a:gd name="T29" fmla="*/ 0 h 546"/>
                    <a:gd name="T30" fmla="*/ 0 w 574"/>
                    <a:gd name="T31" fmla="*/ 0 h 546"/>
                    <a:gd name="T32" fmla="*/ 0 w 574"/>
                    <a:gd name="T33" fmla="*/ 0 h 546"/>
                    <a:gd name="T34" fmla="*/ 0 w 574"/>
                    <a:gd name="T35" fmla="*/ 0 h 546"/>
                    <a:gd name="T36" fmla="*/ 0 w 574"/>
                    <a:gd name="T37" fmla="*/ 0 h 546"/>
                    <a:gd name="T38" fmla="*/ 0 w 574"/>
                    <a:gd name="T39" fmla="*/ 0 h 546"/>
                    <a:gd name="T40" fmla="*/ 0 w 574"/>
                    <a:gd name="T41" fmla="*/ 0 h 546"/>
                    <a:gd name="T42" fmla="*/ 0 w 574"/>
                    <a:gd name="T43" fmla="*/ 0 h 54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74"/>
                    <a:gd name="T67" fmla="*/ 0 h 546"/>
                    <a:gd name="T68" fmla="*/ 574 w 574"/>
                    <a:gd name="T69" fmla="*/ 546 h 54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74" h="546">
                      <a:moveTo>
                        <a:pt x="45" y="0"/>
                      </a:moveTo>
                      <a:lnTo>
                        <a:pt x="192" y="104"/>
                      </a:lnTo>
                      <a:lnTo>
                        <a:pt x="407" y="172"/>
                      </a:lnTo>
                      <a:lnTo>
                        <a:pt x="359" y="177"/>
                      </a:lnTo>
                      <a:lnTo>
                        <a:pt x="372" y="216"/>
                      </a:lnTo>
                      <a:lnTo>
                        <a:pt x="236" y="159"/>
                      </a:lnTo>
                      <a:lnTo>
                        <a:pt x="279" y="201"/>
                      </a:lnTo>
                      <a:lnTo>
                        <a:pt x="212" y="207"/>
                      </a:lnTo>
                      <a:lnTo>
                        <a:pt x="390" y="262"/>
                      </a:lnTo>
                      <a:lnTo>
                        <a:pt x="333" y="279"/>
                      </a:lnTo>
                      <a:lnTo>
                        <a:pt x="475" y="337"/>
                      </a:lnTo>
                      <a:lnTo>
                        <a:pt x="435" y="366"/>
                      </a:lnTo>
                      <a:lnTo>
                        <a:pt x="486" y="387"/>
                      </a:lnTo>
                      <a:lnTo>
                        <a:pt x="498" y="368"/>
                      </a:lnTo>
                      <a:lnTo>
                        <a:pt x="570" y="447"/>
                      </a:lnTo>
                      <a:lnTo>
                        <a:pt x="574" y="546"/>
                      </a:lnTo>
                      <a:lnTo>
                        <a:pt x="286" y="503"/>
                      </a:lnTo>
                      <a:lnTo>
                        <a:pt x="139" y="231"/>
                      </a:lnTo>
                      <a:lnTo>
                        <a:pt x="0" y="63"/>
                      </a:lnTo>
                      <a:lnTo>
                        <a:pt x="89" y="84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6" name="Freeform 149"/>
                <p:cNvSpPr>
                  <a:spLocks/>
                </p:cNvSpPr>
                <p:nvPr/>
              </p:nvSpPr>
              <p:spPr bwMode="auto">
                <a:xfrm>
                  <a:off x="4152" y="3132"/>
                  <a:ext cx="237" cy="178"/>
                </a:xfrm>
                <a:custGeom>
                  <a:avLst/>
                  <a:gdLst>
                    <a:gd name="T0" fmla="*/ 0 w 948"/>
                    <a:gd name="T1" fmla="*/ 0 h 713"/>
                    <a:gd name="T2" fmla="*/ 0 w 948"/>
                    <a:gd name="T3" fmla="*/ 0 h 713"/>
                    <a:gd name="T4" fmla="*/ 0 w 948"/>
                    <a:gd name="T5" fmla="*/ 0 h 713"/>
                    <a:gd name="T6" fmla="*/ 0 w 948"/>
                    <a:gd name="T7" fmla="*/ 0 h 713"/>
                    <a:gd name="T8" fmla="*/ 0 w 948"/>
                    <a:gd name="T9" fmla="*/ 0 h 713"/>
                    <a:gd name="T10" fmla="*/ 0 w 948"/>
                    <a:gd name="T11" fmla="*/ 0 h 713"/>
                    <a:gd name="T12" fmla="*/ 0 w 948"/>
                    <a:gd name="T13" fmla="*/ 0 h 713"/>
                    <a:gd name="T14" fmla="*/ 0 w 948"/>
                    <a:gd name="T15" fmla="*/ 0 h 713"/>
                    <a:gd name="T16" fmla="*/ 0 w 948"/>
                    <a:gd name="T17" fmla="*/ 0 h 713"/>
                    <a:gd name="T18" fmla="*/ 0 w 948"/>
                    <a:gd name="T19" fmla="*/ 0 h 713"/>
                    <a:gd name="T20" fmla="*/ 0 w 948"/>
                    <a:gd name="T21" fmla="*/ 0 h 713"/>
                    <a:gd name="T22" fmla="*/ 0 w 948"/>
                    <a:gd name="T23" fmla="*/ 0 h 713"/>
                    <a:gd name="T24" fmla="*/ 0 w 948"/>
                    <a:gd name="T25" fmla="*/ 0 h 713"/>
                    <a:gd name="T26" fmla="*/ 0 w 948"/>
                    <a:gd name="T27" fmla="*/ 0 h 713"/>
                    <a:gd name="T28" fmla="*/ 0 w 948"/>
                    <a:gd name="T29" fmla="*/ 0 h 713"/>
                    <a:gd name="T30" fmla="*/ 0 w 948"/>
                    <a:gd name="T31" fmla="*/ 0 h 713"/>
                    <a:gd name="T32" fmla="*/ 0 w 948"/>
                    <a:gd name="T33" fmla="*/ 0 h 713"/>
                    <a:gd name="T34" fmla="*/ 0 w 948"/>
                    <a:gd name="T35" fmla="*/ 0 h 713"/>
                    <a:gd name="T36" fmla="*/ 0 w 948"/>
                    <a:gd name="T37" fmla="*/ 0 h 713"/>
                    <a:gd name="T38" fmla="*/ 0 w 948"/>
                    <a:gd name="T39" fmla="*/ 0 h 713"/>
                    <a:gd name="T40" fmla="*/ 0 w 948"/>
                    <a:gd name="T41" fmla="*/ 0 h 713"/>
                    <a:gd name="T42" fmla="*/ 0 w 948"/>
                    <a:gd name="T43" fmla="*/ 0 h 713"/>
                    <a:gd name="T44" fmla="*/ 0 w 948"/>
                    <a:gd name="T45" fmla="*/ 0 h 713"/>
                    <a:gd name="T46" fmla="*/ 0 w 948"/>
                    <a:gd name="T47" fmla="*/ 0 h 713"/>
                    <a:gd name="T48" fmla="*/ 0 w 948"/>
                    <a:gd name="T49" fmla="*/ 0 h 713"/>
                    <a:gd name="T50" fmla="*/ 0 w 948"/>
                    <a:gd name="T51" fmla="*/ 0 h 713"/>
                    <a:gd name="T52" fmla="*/ 0 w 948"/>
                    <a:gd name="T53" fmla="*/ 0 h 713"/>
                    <a:gd name="T54" fmla="*/ 0 w 948"/>
                    <a:gd name="T55" fmla="*/ 0 h 713"/>
                    <a:gd name="T56" fmla="*/ 0 w 948"/>
                    <a:gd name="T57" fmla="*/ 0 h 713"/>
                    <a:gd name="T58" fmla="*/ 0 w 948"/>
                    <a:gd name="T59" fmla="*/ 0 h 713"/>
                    <a:gd name="T60" fmla="*/ 0 w 948"/>
                    <a:gd name="T61" fmla="*/ 0 h 713"/>
                    <a:gd name="T62" fmla="*/ 0 w 948"/>
                    <a:gd name="T63" fmla="*/ 0 h 713"/>
                    <a:gd name="T64" fmla="*/ 0 w 948"/>
                    <a:gd name="T65" fmla="*/ 0 h 713"/>
                    <a:gd name="T66" fmla="*/ 0 w 948"/>
                    <a:gd name="T67" fmla="*/ 0 h 713"/>
                    <a:gd name="T68" fmla="*/ 0 w 948"/>
                    <a:gd name="T69" fmla="*/ 0 h 713"/>
                    <a:gd name="T70" fmla="*/ 0 w 948"/>
                    <a:gd name="T71" fmla="*/ 0 h 713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948"/>
                    <a:gd name="T109" fmla="*/ 0 h 713"/>
                    <a:gd name="T110" fmla="*/ 948 w 948"/>
                    <a:gd name="T111" fmla="*/ 713 h 713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948" h="713">
                      <a:moveTo>
                        <a:pt x="682" y="131"/>
                      </a:moveTo>
                      <a:lnTo>
                        <a:pt x="595" y="51"/>
                      </a:lnTo>
                      <a:lnTo>
                        <a:pt x="471" y="16"/>
                      </a:lnTo>
                      <a:lnTo>
                        <a:pt x="517" y="56"/>
                      </a:lnTo>
                      <a:lnTo>
                        <a:pt x="343" y="0"/>
                      </a:lnTo>
                      <a:lnTo>
                        <a:pt x="414" y="56"/>
                      </a:lnTo>
                      <a:lnTo>
                        <a:pt x="184" y="56"/>
                      </a:lnTo>
                      <a:lnTo>
                        <a:pt x="264" y="126"/>
                      </a:lnTo>
                      <a:lnTo>
                        <a:pt x="160" y="143"/>
                      </a:lnTo>
                      <a:lnTo>
                        <a:pt x="208" y="200"/>
                      </a:lnTo>
                      <a:lnTo>
                        <a:pt x="156" y="427"/>
                      </a:lnTo>
                      <a:lnTo>
                        <a:pt x="0" y="425"/>
                      </a:lnTo>
                      <a:lnTo>
                        <a:pt x="93" y="482"/>
                      </a:lnTo>
                      <a:lnTo>
                        <a:pt x="33" y="493"/>
                      </a:lnTo>
                      <a:lnTo>
                        <a:pt x="145" y="536"/>
                      </a:lnTo>
                      <a:lnTo>
                        <a:pt x="91" y="559"/>
                      </a:lnTo>
                      <a:lnTo>
                        <a:pt x="229" y="566"/>
                      </a:lnTo>
                      <a:lnTo>
                        <a:pt x="189" y="599"/>
                      </a:lnTo>
                      <a:lnTo>
                        <a:pt x="358" y="614"/>
                      </a:lnTo>
                      <a:lnTo>
                        <a:pt x="536" y="601"/>
                      </a:lnTo>
                      <a:lnTo>
                        <a:pt x="475" y="667"/>
                      </a:lnTo>
                      <a:lnTo>
                        <a:pt x="657" y="640"/>
                      </a:lnTo>
                      <a:lnTo>
                        <a:pt x="580" y="667"/>
                      </a:lnTo>
                      <a:lnTo>
                        <a:pt x="697" y="667"/>
                      </a:lnTo>
                      <a:lnTo>
                        <a:pt x="652" y="713"/>
                      </a:lnTo>
                      <a:lnTo>
                        <a:pt x="765" y="703"/>
                      </a:lnTo>
                      <a:lnTo>
                        <a:pt x="948" y="619"/>
                      </a:lnTo>
                      <a:lnTo>
                        <a:pt x="886" y="503"/>
                      </a:lnTo>
                      <a:lnTo>
                        <a:pt x="769" y="431"/>
                      </a:lnTo>
                      <a:lnTo>
                        <a:pt x="890" y="455"/>
                      </a:lnTo>
                      <a:lnTo>
                        <a:pt x="783" y="326"/>
                      </a:lnTo>
                      <a:lnTo>
                        <a:pt x="763" y="287"/>
                      </a:lnTo>
                      <a:lnTo>
                        <a:pt x="670" y="200"/>
                      </a:lnTo>
                      <a:lnTo>
                        <a:pt x="778" y="216"/>
                      </a:lnTo>
                      <a:lnTo>
                        <a:pt x="682" y="131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Freeform 150"/>
                <p:cNvSpPr>
                  <a:spLocks/>
                </p:cNvSpPr>
                <p:nvPr/>
              </p:nvSpPr>
              <p:spPr bwMode="auto">
                <a:xfrm>
                  <a:off x="4212" y="3262"/>
                  <a:ext cx="174" cy="45"/>
                </a:xfrm>
                <a:custGeom>
                  <a:avLst/>
                  <a:gdLst>
                    <a:gd name="T0" fmla="*/ 0 w 694"/>
                    <a:gd name="T1" fmla="*/ 0 h 182"/>
                    <a:gd name="T2" fmla="*/ 0 w 694"/>
                    <a:gd name="T3" fmla="*/ 0 h 182"/>
                    <a:gd name="T4" fmla="*/ 0 w 694"/>
                    <a:gd name="T5" fmla="*/ 0 h 182"/>
                    <a:gd name="T6" fmla="*/ 0 w 694"/>
                    <a:gd name="T7" fmla="*/ 0 h 182"/>
                    <a:gd name="T8" fmla="*/ 0 w 694"/>
                    <a:gd name="T9" fmla="*/ 0 h 182"/>
                    <a:gd name="T10" fmla="*/ 0 w 694"/>
                    <a:gd name="T11" fmla="*/ 0 h 182"/>
                    <a:gd name="T12" fmla="*/ 0 w 694"/>
                    <a:gd name="T13" fmla="*/ 0 h 182"/>
                    <a:gd name="T14" fmla="*/ 0 w 694"/>
                    <a:gd name="T15" fmla="*/ 0 h 182"/>
                    <a:gd name="T16" fmla="*/ 0 w 694"/>
                    <a:gd name="T17" fmla="*/ 0 h 182"/>
                    <a:gd name="T18" fmla="*/ 0 w 694"/>
                    <a:gd name="T19" fmla="*/ 0 h 182"/>
                    <a:gd name="T20" fmla="*/ 0 w 694"/>
                    <a:gd name="T21" fmla="*/ 0 h 182"/>
                    <a:gd name="T22" fmla="*/ 0 w 694"/>
                    <a:gd name="T23" fmla="*/ 0 h 182"/>
                    <a:gd name="T24" fmla="*/ 0 w 694"/>
                    <a:gd name="T25" fmla="*/ 0 h 182"/>
                    <a:gd name="T26" fmla="*/ 0 w 694"/>
                    <a:gd name="T27" fmla="*/ 0 h 182"/>
                    <a:gd name="T28" fmla="*/ 0 w 694"/>
                    <a:gd name="T29" fmla="*/ 0 h 182"/>
                    <a:gd name="T30" fmla="*/ 0 w 694"/>
                    <a:gd name="T31" fmla="*/ 0 h 182"/>
                    <a:gd name="T32" fmla="*/ 0 w 694"/>
                    <a:gd name="T33" fmla="*/ 0 h 182"/>
                    <a:gd name="T34" fmla="*/ 0 w 694"/>
                    <a:gd name="T35" fmla="*/ 0 h 182"/>
                    <a:gd name="T36" fmla="*/ 0 w 694"/>
                    <a:gd name="T37" fmla="*/ 0 h 182"/>
                    <a:gd name="T38" fmla="*/ 0 w 694"/>
                    <a:gd name="T39" fmla="*/ 0 h 18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694"/>
                    <a:gd name="T61" fmla="*/ 0 h 182"/>
                    <a:gd name="T62" fmla="*/ 694 w 694"/>
                    <a:gd name="T63" fmla="*/ 182 h 18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694" h="182">
                      <a:moveTo>
                        <a:pt x="690" y="140"/>
                      </a:moveTo>
                      <a:lnTo>
                        <a:pt x="666" y="123"/>
                      </a:lnTo>
                      <a:lnTo>
                        <a:pt x="525" y="152"/>
                      </a:lnTo>
                      <a:lnTo>
                        <a:pt x="444" y="182"/>
                      </a:lnTo>
                      <a:lnTo>
                        <a:pt x="501" y="140"/>
                      </a:lnTo>
                      <a:lnTo>
                        <a:pt x="417" y="135"/>
                      </a:lnTo>
                      <a:lnTo>
                        <a:pt x="457" y="102"/>
                      </a:lnTo>
                      <a:lnTo>
                        <a:pt x="362" y="98"/>
                      </a:lnTo>
                      <a:lnTo>
                        <a:pt x="280" y="132"/>
                      </a:lnTo>
                      <a:lnTo>
                        <a:pt x="312" y="83"/>
                      </a:lnTo>
                      <a:lnTo>
                        <a:pt x="182" y="102"/>
                      </a:lnTo>
                      <a:lnTo>
                        <a:pt x="0" y="83"/>
                      </a:lnTo>
                      <a:lnTo>
                        <a:pt x="108" y="21"/>
                      </a:lnTo>
                      <a:lnTo>
                        <a:pt x="246" y="33"/>
                      </a:lnTo>
                      <a:lnTo>
                        <a:pt x="406" y="0"/>
                      </a:lnTo>
                      <a:lnTo>
                        <a:pt x="360" y="60"/>
                      </a:lnTo>
                      <a:lnTo>
                        <a:pt x="610" y="74"/>
                      </a:lnTo>
                      <a:lnTo>
                        <a:pt x="694" y="86"/>
                      </a:lnTo>
                      <a:lnTo>
                        <a:pt x="690" y="14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Freeform 151"/>
                <p:cNvSpPr>
                  <a:spLocks/>
                </p:cNvSpPr>
                <p:nvPr/>
              </p:nvSpPr>
              <p:spPr bwMode="auto">
                <a:xfrm>
                  <a:off x="4358" y="3191"/>
                  <a:ext cx="131" cy="110"/>
                </a:xfrm>
                <a:custGeom>
                  <a:avLst/>
                  <a:gdLst>
                    <a:gd name="T0" fmla="*/ 0 w 525"/>
                    <a:gd name="T1" fmla="*/ 0 h 441"/>
                    <a:gd name="T2" fmla="*/ 0 w 525"/>
                    <a:gd name="T3" fmla="*/ 0 h 441"/>
                    <a:gd name="T4" fmla="*/ 0 w 525"/>
                    <a:gd name="T5" fmla="*/ 0 h 441"/>
                    <a:gd name="T6" fmla="*/ 0 w 525"/>
                    <a:gd name="T7" fmla="*/ 0 h 441"/>
                    <a:gd name="T8" fmla="*/ 0 w 525"/>
                    <a:gd name="T9" fmla="*/ 0 h 441"/>
                    <a:gd name="T10" fmla="*/ 0 w 525"/>
                    <a:gd name="T11" fmla="*/ 0 h 441"/>
                    <a:gd name="T12" fmla="*/ 0 w 525"/>
                    <a:gd name="T13" fmla="*/ 0 h 441"/>
                    <a:gd name="T14" fmla="*/ 0 w 525"/>
                    <a:gd name="T15" fmla="*/ 0 h 441"/>
                    <a:gd name="T16" fmla="*/ 0 w 525"/>
                    <a:gd name="T17" fmla="*/ 0 h 441"/>
                    <a:gd name="T18" fmla="*/ 0 w 525"/>
                    <a:gd name="T19" fmla="*/ 0 h 441"/>
                    <a:gd name="T20" fmla="*/ 0 w 525"/>
                    <a:gd name="T21" fmla="*/ 0 h 441"/>
                    <a:gd name="T22" fmla="*/ 0 w 525"/>
                    <a:gd name="T23" fmla="*/ 0 h 441"/>
                    <a:gd name="T24" fmla="*/ 0 w 525"/>
                    <a:gd name="T25" fmla="*/ 0 h 441"/>
                    <a:gd name="T26" fmla="*/ 0 w 525"/>
                    <a:gd name="T27" fmla="*/ 0 h 441"/>
                    <a:gd name="T28" fmla="*/ 0 w 525"/>
                    <a:gd name="T29" fmla="*/ 0 h 441"/>
                    <a:gd name="T30" fmla="*/ 0 w 525"/>
                    <a:gd name="T31" fmla="*/ 0 h 441"/>
                    <a:gd name="T32" fmla="*/ 0 w 525"/>
                    <a:gd name="T33" fmla="*/ 0 h 441"/>
                    <a:gd name="T34" fmla="*/ 0 w 525"/>
                    <a:gd name="T35" fmla="*/ 0 h 441"/>
                    <a:gd name="T36" fmla="*/ 0 w 525"/>
                    <a:gd name="T37" fmla="*/ 0 h 441"/>
                    <a:gd name="T38" fmla="*/ 0 w 525"/>
                    <a:gd name="T39" fmla="*/ 0 h 441"/>
                    <a:gd name="T40" fmla="*/ 0 w 525"/>
                    <a:gd name="T41" fmla="*/ 0 h 441"/>
                    <a:gd name="T42" fmla="*/ 0 w 525"/>
                    <a:gd name="T43" fmla="*/ 0 h 441"/>
                    <a:gd name="T44" fmla="*/ 0 w 525"/>
                    <a:gd name="T45" fmla="*/ 0 h 441"/>
                    <a:gd name="T46" fmla="*/ 0 w 525"/>
                    <a:gd name="T47" fmla="*/ 0 h 441"/>
                    <a:gd name="T48" fmla="*/ 0 w 525"/>
                    <a:gd name="T49" fmla="*/ 0 h 441"/>
                    <a:gd name="T50" fmla="*/ 0 w 525"/>
                    <a:gd name="T51" fmla="*/ 0 h 44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25"/>
                    <a:gd name="T79" fmla="*/ 0 h 441"/>
                    <a:gd name="T80" fmla="*/ 525 w 525"/>
                    <a:gd name="T81" fmla="*/ 441 h 44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25" h="441">
                      <a:moveTo>
                        <a:pt x="0" y="0"/>
                      </a:moveTo>
                      <a:lnTo>
                        <a:pt x="101" y="44"/>
                      </a:lnTo>
                      <a:lnTo>
                        <a:pt x="266" y="87"/>
                      </a:lnTo>
                      <a:lnTo>
                        <a:pt x="206" y="123"/>
                      </a:lnTo>
                      <a:lnTo>
                        <a:pt x="374" y="177"/>
                      </a:lnTo>
                      <a:lnTo>
                        <a:pt x="301" y="191"/>
                      </a:lnTo>
                      <a:lnTo>
                        <a:pt x="383" y="267"/>
                      </a:lnTo>
                      <a:lnTo>
                        <a:pt x="386" y="227"/>
                      </a:lnTo>
                      <a:lnTo>
                        <a:pt x="431" y="270"/>
                      </a:lnTo>
                      <a:lnTo>
                        <a:pt x="433" y="235"/>
                      </a:lnTo>
                      <a:lnTo>
                        <a:pt x="492" y="306"/>
                      </a:lnTo>
                      <a:lnTo>
                        <a:pt x="525" y="363"/>
                      </a:lnTo>
                      <a:lnTo>
                        <a:pt x="433" y="380"/>
                      </a:lnTo>
                      <a:lnTo>
                        <a:pt x="497" y="440"/>
                      </a:lnTo>
                      <a:lnTo>
                        <a:pt x="431" y="422"/>
                      </a:lnTo>
                      <a:lnTo>
                        <a:pt x="325" y="441"/>
                      </a:lnTo>
                      <a:lnTo>
                        <a:pt x="362" y="416"/>
                      </a:lnTo>
                      <a:lnTo>
                        <a:pt x="257" y="417"/>
                      </a:lnTo>
                      <a:lnTo>
                        <a:pt x="279" y="402"/>
                      </a:lnTo>
                      <a:lnTo>
                        <a:pt x="194" y="407"/>
                      </a:lnTo>
                      <a:lnTo>
                        <a:pt x="218" y="383"/>
                      </a:lnTo>
                      <a:lnTo>
                        <a:pt x="187" y="378"/>
                      </a:lnTo>
                      <a:lnTo>
                        <a:pt x="176" y="293"/>
                      </a:lnTo>
                      <a:lnTo>
                        <a:pt x="106" y="1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Freeform 152"/>
                <p:cNvSpPr>
                  <a:spLocks/>
                </p:cNvSpPr>
                <p:nvPr/>
              </p:nvSpPr>
              <p:spPr bwMode="auto">
                <a:xfrm>
                  <a:off x="4103" y="3132"/>
                  <a:ext cx="225" cy="130"/>
                </a:xfrm>
                <a:custGeom>
                  <a:avLst/>
                  <a:gdLst>
                    <a:gd name="T0" fmla="*/ 0 w 900"/>
                    <a:gd name="T1" fmla="*/ 0 h 519"/>
                    <a:gd name="T2" fmla="*/ 0 w 900"/>
                    <a:gd name="T3" fmla="*/ 0 h 519"/>
                    <a:gd name="T4" fmla="*/ 0 w 900"/>
                    <a:gd name="T5" fmla="*/ 0 h 519"/>
                    <a:gd name="T6" fmla="*/ 0 w 900"/>
                    <a:gd name="T7" fmla="*/ 0 h 519"/>
                    <a:gd name="T8" fmla="*/ 0 w 900"/>
                    <a:gd name="T9" fmla="*/ 0 h 519"/>
                    <a:gd name="T10" fmla="*/ 0 w 900"/>
                    <a:gd name="T11" fmla="*/ 0 h 519"/>
                    <a:gd name="T12" fmla="*/ 0 w 900"/>
                    <a:gd name="T13" fmla="*/ 0 h 519"/>
                    <a:gd name="T14" fmla="*/ 0 w 900"/>
                    <a:gd name="T15" fmla="*/ 0 h 519"/>
                    <a:gd name="T16" fmla="*/ 0 w 900"/>
                    <a:gd name="T17" fmla="*/ 0 h 519"/>
                    <a:gd name="T18" fmla="*/ 0 w 900"/>
                    <a:gd name="T19" fmla="*/ 0 h 519"/>
                    <a:gd name="T20" fmla="*/ 0 w 900"/>
                    <a:gd name="T21" fmla="*/ 0 h 519"/>
                    <a:gd name="T22" fmla="*/ 0 w 900"/>
                    <a:gd name="T23" fmla="*/ 0 h 519"/>
                    <a:gd name="T24" fmla="*/ 0 w 900"/>
                    <a:gd name="T25" fmla="*/ 0 h 519"/>
                    <a:gd name="T26" fmla="*/ 0 w 900"/>
                    <a:gd name="T27" fmla="*/ 0 h 519"/>
                    <a:gd name="T28" fmla="*/ 0 w 900"/>
                    <a:gd name="T29" fmla="*/ 0 h 519"/>
                    <a:gd name="T30" fmla="*/ 0 w 900"/>
                    <a:gd name="T31" fmla="*/ 0 h 519"/>
                    <a:gd name="T32" fmla="*/ 0 w 900"/>
                    <a:gd name="T33" fmla="*/ 0 h 519"/>
                    <a:gd name="T34" fmla="*/ 0 w 900"/>
                    <a:gd name="T35" fmla="*/ 0 h 519"/>
                    <a:gd name="T36" fmla="*/ 0 w 900"/>
                    <a:gd name="T37" fmla="*/ 0 h 519"/>
                    <a:gd name="T38" fmla="*/ 0 w 900"/>
                    <a:gd name="T39" fmla="*/ 0 h 519"/>
                    <a:gd name="T40" fmla="*/ 0 w 900"/>
                    <a:gd name="T41" fmla="*/ 0 h 519"/>
                    <a:gd name="T42" fmla="*/ 0 w 900"/>
                    <a:gd name="T43" fmla="*/ 0 h 519"/>
                    <a:gd name="T44" fmla="*/ 0 w 900"/>
                    <a:gd name="T45" fmla="*/ 0 h 519"/>
                    <a:gd name="T46" fmla="*/ 0 w 900"/>
                    <a:gd name="T47" fmla="*/ 0 h 519"/>
                    <a:gd name="T48" fmla="*/ 0 w 900"/>
                    <a:gd name="T49" fmla="*/ 0 h 519"/>
                    <a:gd name="T50" fmla="*/ 0 w 900"/>
                    <a:gd name="T51" fmla="*/ 0 h 519"/>
                    <a:gd name="T52" fmla="*/ 0 w 900"/>
                    <a:gd name="T53" fmla="*/ 0 h 519"/>
                    <a:gd name="T54" fmla="*/ 0 w 900"/>
                    <a:gd name="T55" fmla="*/ 0 h 519"/>
                    <a:gd name="T56" fmla="*/ 0 w 900"/>
                    <a:gd name="T57" fmla="*/ 0 h 519"/>
                    <a:gd name="T58" fmla="*/ 0 w 900"/>
                    <a:gd name="T59" fmla="*/ 0 h 519"/>
                    <a:gd name="T60" fmla="*/ 0 w 900"/>
                    <a:gd name="T61" fmla="*/ 0 h 519"/>
                    <a:gd name="T62" fmla="*/ 0 w 900"/>
                    <a:gd name="T63" fmla="*/ 0 h 519"/>
                    <a:gd name="T64" fmla="*/ 0 w 900"/>
                    <a:gd name="T65" fmla="*/ 0 h 519"/>
                    <a:gd name="T66" fmla="*/ 0 w 900"/>
                    <a:gd name="T67" fmla="*/ 0 h 519"/>
                    <a:gd name="T68" fmla="*/ 0 w 900"/>
                    <a:gd name="T69" fmla="*/ 0 h 519"/>
                    <a:gd name="T70" fmla="*/ 0 w 900"/>
                    <a:gd name="T71" fmla="*/ 0 h 519"/>
                    <a:gd name="T72" fmla="*/ 0 w 900"/>
                    <a:gd name="T73" fmla="*/ 0 h 519"/>
                    <a:gd name="T74" fmla="*/ 0 w 900"/>
                    <a:gd name="T75" fmla="*/ 0 h 519"/>
                    <a:gd name="T76" fmla="*/ 0 w 900"/>
                    <a:gd name="T77" fmla="*/ 0 h 51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900"/>
                    <a:gd name="T118" fmla="*/ 0 h 519"/>
                    <a:gd name="T119" fmla="*/ 900 w 900"/>
                    <a:gd name="T120" fmla="*/ 519 h 51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900" h="519">
                      <a:moveTo>
                        <a:pt x="549" y="66"/>
                      </a:moveTo>
                      <a:lnTo>
                        <a:pt x="315" y="0"/>
                      </a:lnTo>
                      <a:lnTo>
                        <a:pt x="162" y="22"/>
                      </a:lnTo>
                      <a:lnTo>
                        <a:pt x="329" y="49"/>
                      </a:lnTo>
                      <a:lnTo>
                        <a:pt x="149" y="84"/>
                      </a:lnTo>
                      <a:lnTo>
                        <a:pt x="0" y="102"/>
                      </a:lnTo>
                      <a:lnTo>
                        <a:pt x="149" y="132"/>
                      </a:lnTo>
                      <a:lnTo>
                        <a:pt x="69" y="155"/>
                      </a:lnTo>
                      <a:lnTo>
                        <a:pt x="224" y="203"/>
                      </a:lnTo>
                      <a:lnTo>
                        <a:pt x="105" y="221"/>
                      </a:lnTo>
                      <a:lnTo>
                        <a:pt x="290" y="252"/>
                      </a:lnTo>
                      <a:lnTo>
                        <a:pt x="189" y="278"/>
                      </a:lnTo>
                      <a:lnTo>
                        <a:pt x="303" y="335"/>
                      </a:lnTo>
                      <a:lnTo>
                        <a:pt x="224" y="339"/>
                      </a:lnTo>
                      <a:lnTo>
                        <a:pt x="118" y="348"/>
                      </a:lnTo>
                      <a:lnTo>
                        <a:pt x="228" y="396"/>
                      </a:lnTo>
                      <a:lnTo>
                        <a:pt x="315" y="419"/>
                      </a:lnTo>
                      <a:lnTo>
                        <a:pt x="267" y="436"/>
                      </a:lnTo>
                      <a:lnTo>
                        <a:pt x="347" y="515"/>
                      </a:lnTo>
                      <a:lnTo>
                        <a:pt x="479" y="519"/>
                      </a:lnTo>
                      <a:lnTo>
                        <a:pt x="381" y="414"/>
                      </a:lnTo>
                      <a:lnTo>
                        <a:pt x="531" y="444"/>
                      </a:lnTo>
                      <a:lnTo>
                        <a:pt x="474" y="378"/>
                      </a:lnTo>
                      <a:lnTo>
                        <a:pt x="681" y="441"/>
                      </a:lnTo>
                      <a:lnTo>
                        <a:pt x="681" y="401"/>
                      </a:lnTo>
                      <a:lnTo>
                        <a:pt x="839" y="344"/>
                      </a:lnTo>
                      <a:lnTo>
                        <a:pt x="813" y="309"/>
                      </a:lnTo>
                      <a:lnTo>
                        <a:pt x="900" y="295"/>
                      </a:lnTo>
                      <a:lnTo>
                        <a:pt x="693" y="141"/>
                      </a:lnTo>
                      <a:lnTo>
                        <a:pt x="720" y="212"/>
                      </a:lnTo>
                      <a:lnTo>
                        <a:pt x="593" y="186"/>
                      </a:lnTo>
                      <a:lnTo>
                        <a:pt x="641" y="229"/>
                      </a:lnTo>
                      <a:lnTo>
                        <a:pt x="426" y="234"/>
                      </a:lnTo>
                      <a:lnTo>
                        <a:pt x="492" y="181"/>
                      </a:lnTo>
                      <a:lnTo>
                        <a:pt x="435" y="141"/>
                      </a:lnTo>
                      <a:lnTo>
                        <a:pt x="545" y="129"/>
                      </a:lnTo>
                      <a:lnTo>
                        <a:pt x="461" y="97"/>
                      </a:lnTo>
                      <a:lnTo>
                        <a:pt x="54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0" name="Freeform 153"/>
                <p:cNvSpPr>
                  <a:spLocks/>
                </p:cNvSpPr>
                <p:nvPr/>
              </p:nvSpPr>
              <p:spPr bwMode="auto">
                <a:xfrm>
                  <a:off x="3877" y="3103"/>
                  <a:ext cx="224" cy="193"/>
                </a:xfrm>
                <a:custGeom>
                  <a:avLst/>
                  <a:gdLst>
                    <a:gd name="T0" fmla="*/ 0 w 897"/>
                    <a:gd name="T1" fmla="*/ 0 h 775"/>
                    <a:gd name="T2" fmla="*/ 0 w 897"/>
                    <a:gd name="T3" fmla="*/ 0 h 775"/>
                    <a:gd name="T4" fmla="*/ 0 w 897"/>
                    <a:gd name="T5" fmla="*/ 0 h 775"/>
                    <a:gd name="T6" fmla="*/ 0 w 897"/>
                    <a:gd name="T7" fmla="*/ 0 h 775"/>
                    <a:gd name="T8" fmla="*/ 0 w 897"/>
                    <a:gd name="T9" fmla="*/ 0 h 775"/>
                    <a:gd name="T10" fmla="*/ 0 w 897"/>
                    <a:gd name="T11" fmla="*/ 0 h 775"/>
                    <a:gd name="T12" fmla="*/ 0 w 897"/>
                    <a:gd name="T13" fmla="*/ 0 h 775"/>
                    <a:gd name="T14" fmla="*/ 0 w 897"/>
                    <a:gd name="T15" fmla="*/ 0 h 775"/>
                    <a:gd name="T16" fmla="*/ 0 w 897"/>
                    <a:gd name="T17" fmla="*/ 0 h 775"/>
                    <a:gd name="T18" fmla="*/ 0 w 897"/>
                    <a:gd name="T19" fmla="*/ 0 h 775"/>
                    <a:gd name="T20" fmla="*/ 0 w 897"/>
                    <a:gd name="T21" fmla="*/ 0 h 775"/>
                    <a:gd name="T22" fmla="*/ 0 w 897"/>
                    <a:gd name="T23" fmla="*/ 0 h 775"/>
                    <a:gd name="T24" fmla="*/ 0 w 897"/>
                    <a:gd name="T25" fmla="*/ 0 h 775"/>
                    <a:gd name="T26" fmla="*/ 0 w 897"/>
                    <a:gd name="T27" fmla="*/ 0 h 775"/>
                    <a:gd name="T28" fmla="*/ 0 w 897"/>
                    <a:gd name="T29" fmla="*/ 0 h 775"/>
                    <a:gd name="T30" fmla="*/ 0 w 897"/>
                    <a:gd name="T31" fmla="*/ 0 h 775"/>
                    <a:gd name="T32" fmla="*/ 0 w 897"/>
                    <a:gd name="T33" fmla="*/ 0 h 775"/>
                    <a:gd name="T34" fmla="*/ 0 w 897"/>
                    <a:gd name="T35" fmla="*/ 0 h 775"/>
                    <a:gd name="T36" fmla="*/ 0 w 897"/>
                    <a:gd name="T37" fmla="*/ 0 h 775"/>
                    <a:gd name="T38" fmla="*/ 0 w 897"/>
                    <a:gd name="T39" fmla="*/ 0 h 775"/>
                    <a:gd name="T40" fmla="*/ 0 w 897"/>
                    <a:gd name="T41" fmla="*/ 0 h 775"/>
                    <a:gd name="T42" fmla="*/ 0 w 897"/>
                    <a:gd name="T43" fmla="*/ 0 h 775"/>
                    <a:gd name="T44" fmla="*/ 0 w 897"/>
                    <a:gd name="T45" fmla="*/ 0 h 775"/>
                    <a:gd name="T46" fmla="*/ 0 w 897"/>
                    <a:gd name="T47" fmla="*/ 0 h 775"/>
                    <a:gd name="T48" fmla="*/ 0 w 897"/>
                    <a:gd name="T49" fmla="*/ 0 h 775"/>
                    <a:gd name="T50" fmla="*/ 0 w 897"/>
                    <a:gd name="T51" fmla="*/ 0 h 775"/>
                    <a:gd name="T52" fmla="*/ 0 w 897"/>
                    <a:gd name="T53" fmla="*/ 0 h 775"/>
                    <a:gd name="T54" fmla="*/ 0 w 897"/>
                    <a:gd name="T55" fmla="*/ 0 h 775"/>
                    <a:gd name="T56" fmla="*/ 0 w 897"/>
                    <a:gd name="T57" fmla="*/ 0 h 775"/>
                    <a:gd name="T58" fmla="*/ 0 w 897"/>
                    <a:gd name="T59" fmla="*/ 0 h 775"/>
                    <a:gd name="T60" fmla="*/ 0 w 897"/>
                    <a:gd name="T61" fmla="*/ 0 h 775"/>
                    <a:gd name="T62" fmla="*/ 0 w 897"/>
                    <a:gd name="T63" fmla="*/ 0 h 775"/>
                    <a:gd name="T64" fmla="*/ 0 w 897"/>
                    <a:gd name="T65" fmla="*/ 0 h 775"/>
                    <a:gd name="T66" fmla="*/ 0 w 897"/>
                    <a:gd name="T67" fmla="*/ 0 h 775"/>
                    <a:gd name="T68" fmla="*/ 0 w 897"/>
                    <a:gd name="T69" fmla="*/ 0 h 775"/>
                    <a:gd name="T70" fmla="*/ 0 w 897"/>
                    <a:gd name="T71" fmla="*/ 0 h 775"/>
                    <a:gd name="T72" fmla="*/ 0 w 897"/>
                    <a:gd name="T73" fmla="*/ 0 h 775"/>
                    <a:gd name="T74" fmla="*/ 0 w 897"/>
                    <a:gd name="T75" fmla="*/ 0 h 775"/>
                    <a:gd name="T76" fmla="*/ 0 w 897"/>
                    <a:gd name="T77" fmla="*/ 0 h 775"/>
                    <a:gd name="T78" fmla="*/ 0 w 897"/>
                    <a:gd name="T79" fmla="*/ 0 h 775"/>
                    <a:gd name="T80" fmla="*/ 0 w 897"/>
                    <a:gd name="T81" fmla="*/ 0 h 775"/>
                    <a:gd name="T82" fmla="*/ 0 w 897"/>
                    <a:gd name="T83" fmla="*/ 0 h 775"/>
                    <a:gd name="T84" fmla="*/ 0 w 897"/>
                    <a:gd name="T85" fmla="*/ 0 h 775"/>
                    <a:gd name="T86" fmla="*/ 0 w 897"/>
                    <a:gd name="T87" fmla="*/ 0 h 775"/>
                    <a:gd name="T88" fmla="*/ 0 w 897"/>
                    <a:gd name="T89" fmla="*/ 0 h 77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97"/>
                    <a:gd name="T136" fmla="*/ 0 h 775"/>
                    <a:gd name="T137" fmla="*/ 897 w 897"/>
                    <a:gd name="T138" fmla="*/ 775 h 77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97" h="775">
                      <a:moveTo>
                        <a:pt x="563" y="198"/>
                      </a:moveTo>
                      <a:lnTo>
                        <a:pt x="528" y="155"/>
                      </a:lnTo>
                      <a:lnTo>
                        <a:pt x="515" y="93"/>
                      </a:lnTo>
                      <a:lnTo>
                        <a:pt x="308" y="0"/>
                      </a:lnTo>
                      <a:lnTo>
                        <a:pt x="351" y="71"/>
                      </a:lnTo>
                      <a:lnTo>
                        <a:pt x="168" y="45"/>
                      </a:lnTo>
                      <a:lnTo>
                        <a:pt x="246" y="89"/>
                      </a:lnTo>
                      <a:lnTo>
                        <a:pt x="146" y="133"/>
                      </a:lnTo>
                      <a:lnTo>
                        <a:pt x="308" y="155"/>
                      </a:lnTo>
                      <a:lnTo>
                        <a:pt x="194" y="182"/>
                      </a:lnTo>
                      <a:lnTo>
                        <a:pt x="383" y="251"/>
                      </a:lnTo>
                      <a:lnTo>
                        <a:pt x="48" y="207"/>
                      </a:lnTo>
                      <a:lnTo>
                        <a:pt x="137" y="260"/>
                      </a:lnTo>
                      <a:lnTo>
                        <a:pt x="0" y="282"/>
                      </a:lnTo>
                      <a:lnTo>
                        <a:pt x="180" y="353"/>
                      </a:lnTo>
                      <a:lnTo>
                        <a:pt x="114" y="374"/>
                      </a:lnTo>
                      <a:lnTo>
                        <a:pt x="277" y="445"/>
                      </a:lnTo>
                      <a:lnTo>
                        <a:pt x="57" y="428"/>
                      </a:lnTo>
                      <a:lnTo>
                        <a:pt x="128" y="481"/>
                      </a:lnTo>
                      <a:lnTo>
                        <a:pt x="32" y="511"/>
                      </a:lnTo>
                      <a:lnTo>
                        <a:pt x="194" y="551"/>
                      </a:lnTo>
                      <a:lnTo>
                        <a:pt x="132" y="577"/>
                      </a:lnTo>
                      <a:lnTo>
                        <a:pt x="299" y="595"/>
                      </a:lnTo>
                      <a:lnTo>
                        <a:pt x="189" y="634"/>
                      </a:lnTo>
                      <a:lnTo>
                        <a:pt x="369" y="656"/>
                      </a:lnTo>
                      <a:lnTo>
                        <a:pt x="242" y="679"/>
                      </a:lnTo>
                      <a:lnTo>
                        <a:pt x="405" y="745"/>
                      </a:lnTo>
                      <a:lnTo>
                        <a:pt x="524" y="736"/>
                      </a:lnTo>
                      <a:lnTo>
                        <a:pt x="492" y="775"/>
                      </a:lnTo>
                      <a:lnTo>
                        <a:pt x="603" y="727"/>
                      </a:lnTo>
                      <a:lnTo>
                        <a:pt x="875" y="749"/>
                      </a:lnTo>
                      <a:lnTo>
                        <a:pt x="822" y="652"/>
                      </a:lnTo>
                      <a:lnTo>
                        <a:pt x="897" y="695"/>
                      </a:lnTo>
                      <a:lnTo>
                        <a:pt x="822" y="572"/>
                      </a:lnTo>
                      <a:lnTo>
                        <a:pt x="624" y="572"/>
                      </a:lnTo>
                      <a:lnTo>
                        <a:pt x="549" y="489"/>
                      </a:lnTo>
                      <a:lnTo>
                        <a:pt x="633" y="503"/>
                      </a:lnTo>
                      <a:lnTo>
                        <a:pt x="554" y="437"/>
                      </a:lnTo>
                      <a:lnTo>
                        <a:pt x="638" y="449"/>
                      </a:lnTo>
                      <a:lnTo>
                        <a:pt x="431" y="362"/>
                      </a:lnTo>
                      <a:lnTo>
                        <a:pt x="528" y="322"/>
                      </a:lnTo>
                      <a:lnTo>
                        <a:pt x="471" y="260"/>
                      </a:lnTo>
                      <a:lnTo>
                        <a:pt x="603" y="256"/>
                      </a:lnTo>
                      <a:lnTo>
                        <a:pt x="563" y="198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1" name="Freeform 154"/>
                <p:cNvSpPr>
                  <a:spLocks/>
                </p:cNvSpPr>
                <p:nvPr/>
              </p:nvSpPr>
              <p:spPr bwMode="auto">
                <a:xfrm>
                  <a:off x="3852" y="2865"/>
                  <a:ext cx="588" cy="204"/>
                </a:xfrm>
                <a:custGeom>
                  <a:avLst/>
                  <a:gdLst>
                    <a:gd name="T0" fmla="*/ 0 w 2351"/>
                    <a:gd name="T1" fmla="*/ 0 h 815"/>
                    <a:gd name="T2" fmla="*/ 0 w 2351"/>
                    <a:gd name="T3" fmla="*/ 0 h 815"/>
                    <a:gd name="T4" fmla="*/ 0 w 2351"/>
                    <a:gd name="T5" fmla="*/ 0 h 815"/>
                    <a:gd name="T6" fmla="*/ 0 w 2351"/>
                    <a:gd name="T7" fmla="*/ 0 h 815"/>
                    <a:gd name="T8" fmla="*/ 0 w 2351"/>
                    <a:gd name="T9" fmla="*/ 0 h 815"/>
                    <a:gd name="T10" fmla="*/ 0 w 2351"/>
                    <a:gd name="T11" fmla="*/ 0 h 815"/>
                    <a:gd name="T12" fmla="*/ 0 w 2351"/>
                    <a:gd name="T13" fmla="*/ 0 h 815"/>
                    <a:gd name="T14" fmla="*/ 0 w 2351"/>
                    <a:gd name="T15" fmla="*/ 0 h 815"/>
                    <a:gd name="T16" fmla="*/ 0 w 2351"/>
                    <a:gd name="T17" fmla="*/ 0 h 815"/>
                    <a:gd name="T18" fmla="*/ 0 w 2351"/>
                    <a:gd name="T19" fmla="*/ 0 h 815"/>
                    <a:gd name="T20" fmla="*/ 0 w 2351"/>
                    <a:gd name="T21" fmla="*/ 0 h 815"/>
                    <a:gd name="T22" fmla="*/ 0 w 2351"/>
                    <a:gd name="T23" fmla="*/ 0 h 815"/>
                    <a:gd name="T24" fmla="*/ 0 w 2351"/>
                    <a:gd name="T25" fmla="*/ 0 h 815"/>
                    <a:gd name="T26" fmla="*/ 0 w 2351"/>
                    <a:gd name="T27" fmla="*/ 0 h 815"/>
                    <a:gd name="T28" fmla="*/ 0 w 2351"/>
                    <a:gd name="T29" fmla="*/ 0 h 815"/>
                    <a:gd name="T30" fmla="*/ 0 w 2351"/>
                    <a:gd name="T31" fmla="*/ 0 h 815"/>
                    <a:gd name="T32" fmla="*/ 0 w 2351"/>
                    <a:gd name="T33" fmla="*/ 0 h 815"/>
                    <a:gd name="T34" fmla="*/ 0 w 2351"/>
                    <a:gd name="T35" fmla="*/ 0 h 815"/>
                    <a:gd name="T36" fmla="*/ 0 w 2351"/>
                    <a:gd name="T37" fmla="*/ 0 h 815"/>
                    <a:gd name="T38" fmla="*/ 0 w 2351"/>
                    <a:gd name="T39" fmla="*/ 0 h 815"/>
                    <a:gd name="T40" fmla="*/ 0 w 2351"/>
                    <a:gd name="T41" fmla="*/ 0 h 815"/>
                    <a:gd name="T42" fmla="*/ 0 w 2351"/>
                    <a:gd name="T43" fmla="*/ 0 h 815"/>
                    <a:gd name="T44" fmla="*/ 0 w 2351"/>
                    <a:gd name="T45" fmla="*/ 0 h 815"/>
                    <a:gd name="T46" fmla="*/ 0 w 2351"/>
                    <a:gd name="T47" fmla="*/ 0 h 815"/>
                    <a:gd name="T48" fmla="*/ 0 w 2351"/>
                    <a:gd name="T49" fmla="*/ 0 h 815"/>
                    <a:gd name="T50" fmla="*/ 0 w 2351"/>
                    <a:gd name="T51" fmla="*/ 0 h 815"/>
                    <a:gd name="T52" fmla="*/ 0 w 2351"/>
                    <a:gd name="T53" fmla="*/ 0 h 815"/>
                    <a:gd name="T54" fmla="*/ 0 w 2351"/>
                    <a:gd name="T55" fmla="*/ 0 h 815"/>
                    <a:gd name="T56" fmla="*/ 0 w 2351"/>
                    <a:gd name="T57" fmla="*/ 0 h 815"/>
                    <a:gd name="T58" fmla="*/ 0 w 2351"/>
                    <a:gd name="T59" fmla="*/ 0 h 815"/>
                    <a:gd name="T60" fmla="*/ 0 w 2351"/>
                    <a:gd name="T61" fmla="*/ 0 h 815"/>
                    <a:gd name="T62" fmla="*/ 0 w 2351"/>
                    <a:gd name="T63" fmla="*/ 0 h 815"/>
                    <a:gd name="T64" fmla="*/ 0 w 2351"/>
                    <a:gd name="T65" fmla="*/ 0 h 815"/>
                    <a:gd name="T66" fmla="*/ 0 w 2351"/>
                    <a:gd name="T67" fmla="*/ 0 h 815"/>
                    <a:gd name="T68" fmla="*/ 0 w 2351"/>
                    <a:gd name="T69" fmla="*/ 0 h 815"/>
                    <a:gd name="T70" fmla="*/ 0 w 2351"/>
                    <a:gd name="T71" fmla="*/ 0 h 815"/>
                    <a:gd name="T72" fmla="*/ 0 w 2351"/>
                    <a:gd name="T73" fmla="*/ 0 h 815"/>
                    <a:gd name="T74" fmla="*/ 0 w 2351"/>
                    <a:gd name="T75" fmla="*/ 0 h 815"/>
                    <a:gd name="T76" fmla="*/ 0 w 2351"/>
                    <a:gd name="T77" fmla="*/ 0 h 815"/>
                    <a:gd name="T78" fmla="*/ 0 w 2351"/>
                    <a:gd name="T79" fmla="*/ 0 h 815"/>
                    <a:gd name="T80" fmla="*/ 0 w 2351"/>
                    <a:gd name="T81" fmla="*/ 0 h 815"/>
                    <a:gd name="T82" fmla="*/ 0 w 2351"/>
                    <a:gd name="T83" fmla="*/ 0 h 815"/>
                    <a:gd name="T84" fmla="*/ 0 w 2351"/>
                    <a:gd name="T85" fmla="*/ 0 h 815"/>
                    <a:gd name="T86" fmla="*/ 0 w 2351"/>
                    <a:gd name="T87" fmla="*/ 0 h 815"/>
                    <a:gd name="T88" fmla="*/ 0 w 2351"/>
                    <a:gd name="T89" fmla="*/ 0 h 815"/>
                    <a:gd name="T90" fmla="*/ 0 w 2351"/>
                    <a:gd name="T91" fmla="*/ 0 h 815"/>
                    <a:gd name="T92" fmla="*/ 0 w 2351"/>
                    <a:gd name="T93" fmla="*/ 0 h 815"/>
                    <a:gd name="T94" fmla="*/ 0 w 2351"/>
                    <a:gd name="T95" fmla="*/ 0 h 815"/>
                    <a:gd name="T96" fmla="*/ 0 w 2351"/>
                    <a:gd name="T97" fmla="*/ 0 h 815"/>
                    <a:gd name="T98" fmla="*/ 0 w 2351"/>
                    <a:gd name="T99" fmla="*/ 0 h 815"/>
                    <a:gd name="T100" fmla="*/ 0 w 2351"/>
                    <a:gd name="T101" fmla="*/ 0 h 815"/>
                    <a:gd name="T102" fmla="*/ 0 w 2351"/>
                    <a:gd name="T103" fmla="*/ 0 h 815"/>
                    <a:gd name="T104" fmla="*/ 0 w 2351"/>
                    <a:gd name="T105" fmla="*/ 0 h 815"/>
                    <a:gd name="T106" fmla="*/ 0 w 2351"/>
                    <a:gd name="T107" fmla="*/ 0 h 815"/>
                    <a:gd name="T108" fmla="*/ 0 w 2351"/>
                    <a:gd name="T109" fmla="*/ 0 h 8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351"/>
                    <a:gd name="T166" fmla="*/ 0 h 815"/>
                    <a:gd name="T167" fmla="*/ 2351 w 2351"/>
                    <a:gd name="T168" fmla="*/ 815 h 8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351" h="815">
                      <a:moveTo>
                        <a:pt x="839" y="66"/>
                      </a:moveTo>
                      <a:lnTo>
                        <a:pt x="602" y="0"/>
                      </a:lnTo>
                      <a:lnTo>
                        <a:pt x="276" y="84"/>
                      </a:lnTo>
                      <a:lnTo>
                        <a:pt x="387" y="98"/>
                      </a:lnTo>
                      <a:lnTo>
                        <a:pt x="135" y="146"/>
                      </a:lnTo>
                      <a:lnTo>
                        <a:pt x="316" y="189"/>
                      </a:lnTo>
                      <a:lnTo>
                        <a:pt x="456" y="198"/>
                      </a:lnTo>
                      <a:lnTo>
                        <a:pt x="250" y="246"/>
                      </a:lnTo>
                      <a:lnTo>
                        <a:pt x="456" y="255"/>
                      </a:lnTo>
                      <a:lnTo>
                        <a:pt x="356" y="287"/>
                      </a:lnTo>
                      <a:lnTo>
                        <a:pt x="654" y="326"/>
                      </a:lnTo>
                      <a:lnTo>
                        <a:pt x="825" y="291"/>
                      </a:lnTo>
                      <a:lnTo>
                        <a:pt x="650" y="440"/>
                      </a:lnTo>
                      <a:lnTo>
                        <a:pt x="242" y="401"/>
                      </a:lnTo>
                      <a:lnTo>
                        <a:pt x="0" y="423"/>
                      </a:lnTo>
                      <a:lnTo>
                        <a:pt x="193" y="471"/>
                      </a:lnTo>
                      <a:lnTo>
                        <a:pt x="53" y="528"/>
                      </a:lnTo>
                      <a:lnTo>
                        <a:pt x="329" y="563"/>
                      </a:lnTo>
                      <a:lnTo>
                        <a:pt x="144" y="608"/>
                      </a:lnTo>
                      <a:lnTo>
                        <a:pt x="250" y="647"/>
                      </a:lnTo>
                      <a:lnTo>
                        <a:pt x="497" y="660"/>
                      </a:lnTo>
                      <a:lnTo>
                        <a:pt x="413" y="700"/>
                      </a:lnTo>
                      <a:lnTo>
                        <a:pt x="685" y="727"/>
                      </a:lnTo>
                      <a:lnTo>
                        <a:pt x="584" y="784"/>
                      </a:lnTo>
                      <a:lnTo>
                        <a:pt x="734" y="815"/>
                      </a:lnTo>
                      <a:lnTo>
                        <a:pt x="716" y="766"/>
                      </a:lnTo>
                      <a:lnTo>
                        <a:pt x="843" y="709"/>
                      </a:lnTo>
                      <a:lnTo>
                        <a:pt x="751" y="678"/>
                      </a:lnTo>
                      <a:lnTo>
                        <a:pt x="957" y="620"/>
                      </a:lnTo>
                      <a:lnTo>
                        <a:pt x="1142" y="669"/>
                      </a:lnTo>
                      <a:lnTo>
                        <a:pt x="1094" y="586"/>
                      </a:lnTo>
                      <a:lnTo>
                        <a:pt x="1467" y="669"/>
                      </a:lnTo>
                      <a:lnTo>
                        <a:pt x="1770" y="669"/>
                      </a:lnTo>
                      <a:lnTo>
                        <a:pt x="1634" y="743"/>
                      </a:lnTo>
                      <a:lnTo>
                        <a:pt x="1854" y="731"/>
                      </a:lnTo>
                      <a:lnTo>
                        <a:pt x="1841" y="784"/>
                      </a:lnTo>
                      <a:lnTo>
                        <a:pt x="2064" y="695"/>
                      </a:lnTo>
                      <a:lnTo>
                        <a:pt x="2276" y="757"/>
                      </a:lnTo>
                      <a:lnTo>
                        <a:pt x="2113" y="599"/>
                      </a:lnTo>
                      <a:lnTo>
                        <a:pt x="2351" y="638"/>
                      </a:lnTo>
                      <a:lnTo>
                        <a:pt x="2139" y="510"/>
                      </a:lnTo>
                      <a:lnTo>
                        <a:pt x="2284" y="515"/>
                      </a:lnTo>
                      <a:lnTo>
                        <a:pt x="2007" y="383"/>
                      </a:lnTo>
                      <a:lnTo>
                        <a:pt x="1823" y="296"/>
                      </a:lnTo>
                      <a:lnTo>
                        <a:pt x="1841" y="379"/>
                      </a:lnTo>
                      <a:lnTo>
                        <a:pt x="1674" y="366"/>
                      </a:lnTo>
                      <a:lnTo>
                        <a:pt x="1410" y="237"/>
                      </a:lnTo>
                      <a:lnTo>
                        <a:pt x="1419" y="287"/>
                      </a:lnTo>
                      <a:lnTo>
                        <a:pt x="1257" y="251"/>
                      </a:lnTo>
                      <a:lnTo>
                        <a:pt x="1383" y="163"/>
                      </a:lnTo>
                      <a:lnTo>
                        <a:pt x="1542" y="171"/>
                      </a:lnTo>
                      <a:lnTo>
                        <a:pt x="1362" y="89"/>
                      </a:lnTo>
                      <a:lnTo>
                        <a:pt x="1046" y="93"/>
                      </a:lnTo>
                      <a:lnTo>
                        <a:pt x="83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2" name="Freeform 155"/>
                <p:cNvSpPr>
                  <a:spLocks/>
                </p:cNvSpPr>
                <p:nvPr/>
              </p:nvSpPr>
              <p:spPr bwMode="auto">
                <a:xfrm>
                  <a:off x="4050" y="3037"/>
                  <a:ext cx="154" cy="42"/>
                </a:xfrm>
                <a:custGeom>
                  <a:avLst/>
                  <a:gdLst>
                    <a:gd name="T0" fmla="*/ 0 w 615"/>
                    <a:gd name="T1" fmla="*/ 0 h 172"/>
                    <a:gd name="T2" fmla="*/ 0 w 615"/>
                    <a:gd name="T3" fmla="*/ 0 h 172"/>
                    <a:gd name="T4" fmla="*/ 0 w 615"/>
                    <a:gd name="T5" fmla="*/ 0 h 172"/>
                    <a:gd name="T6" fmla="*/ 0 w 615"/>
                    <a:gd name="T7" fmla="*/ 0 h 172"/>
                    <a:gd name="T8" fmla="*/ 0 w 615"/>
                    <a:gd name="T9" fmla="*/ 0 h 172"/>
                    <a:gd name="T10" fmla="*/ 0 w 615"/>
                    <a:gd name="T11" fmla="*/ 0 h 172"/>
                    <a:gd name="T12" fmla="*/ 0 w 615"/>
                    <a:gd name="T13" fmla="*/ 0 h 172"/>
                    <a:gd name="T14" fmla="*/ 0 w 615"/>
                    <a:gd name="T15" fmla="*/ 0 h 172"/>
                    <a:gd name="T16" fmla="*/ 0 w 615"/>
                    <a:gd name="T17" fmla="*/ 0 h 172"/>
                    <a:gd name="T18" fmla="*/ 0 w 615"/>
                    <a:gd name="T19" fmla="*/ 0 h 172"/>
                    <a:gd name="T20" fmla="*/ 0 w 615"/>
                    <a:gd name="T21" fmla="*/ 0 h 172"/>
                    <a:gd name="T22" fmla="*/ 0 w 615"/>
                    <a:gd name="T23" fmla="*/ 0 h 172"/>
                    <a:gd name="T24" fmla="*/ 0 w 615"/>
                    <a:gd name="T25" fmla="*/ 0 h 172"/>
                    <a:gd name="T26" fmla="*/ 0 w 615"/>
                    <a:gd name="T27" fmla="*/ 0 h 172"/>
                    <a:gd name="T28" fmla="*/ 0 w 615"/>
                    <a:gd name="T29" fmla="*/ 0 h 1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15"/>
                    <a:gd name="T46" fmla="*/ 0 h 172"/>
                    <a:gd name="T47" fmla="*/ 615 w 615"/>
                    <a:gd name="T48" fmla="*/ 172 h 17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15" h="172">
                      <a:moveTo>
                        <a:pt x="378" y="45"/>
                      </a:moveTo>
                      <a:lnTo>
                        <a:pt x="237" y="5"/>
                      </a:lnTo>
                      <a:lnTo>
                        <a:pt x="123" y="0"/>
                      </a:lnTo>
                      <a:lnTo>
                        <a:pt x="211" y="41"/>
                      </a:lnTo>
                      <a:lnTo>
                        <a:pt x="34" y="57"/>
                      </a:lnTo>
                      <a:lnTo>
                        <a:pt x="136" y="84"/>
                      </a:lnTo>
                      <a:lnTo>
                        <a:pt x="0" y="137"/>
                      </a:lnTo>
                      <a:lnTo>
                        <a:pt x="118" y="132"/>
                      </a:lnTo>
                      <a:lnTo>
                        <a:pt x="79" y="172"/>
                      </a:lnTo>
                      <a:lnTo>
                        <a:pt x="198" y="168"/>
                      </a:lnTo>
                      <a:lnTo>
                        <a:pt x="329" y="132"/>
                      </a:lnTo>
                      <a:lnTo>
                        <a:pt x="460" y="89"/>
                      </a:lnTo>
                      <a:lnTo>
                        <a:pt x="615" y="80"/>
                      </a:lnTo>
                      <a:lnTo>
                        <a:pt x="378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3" name="Freeform 156"/>
                <p:cNvSpPr>
                  <a:spLocks/>
                </p:cNvSpPr>
                <p:nvPr/>
              </p:nvSpPr>
              <p:spPr bwMode="auto">
                <a:xfrm>
                  <a:off x="3915" y="2835"/>
                  <a:ext cx="390" cy="105"/>
                </a:xfrm>
                <a:custGeom>
                  <a:avLst/>
                  <a:gdLst>
                    <a:gd name="T0" fmla="*/ 0 w 1559"/>
                    <a:gd name="T1" fmla="*/ 0 h 418"/>
                    <a:gd name="T2" fmla="*/ 0 w 1559"/>
                    <a:gd name="T3" fmla="*/ 0 h 418"/>
                    <a:gd name="T4" fmla="*/ 0 w 1559"/>
                    <a:gd name="T5" fmla="*/ 0 h 418"/>
                    <a:gd name="T6" fmla="*/ 0 w 1559"/>
                    <a:gd name="T7" fmla="*/ 0 h 418"/>
                    <a:gd name="T8" fmla="*/ 0 w 1559"/>
                    <a:gd name="T9" fmla="*/ 0 h 418"/>
                    <a:gd name="T10" fmla="*/ 0 w 1559"/>
                    <a:gd name="T11" fmla="*/ 0 h 418"/>
                    <a:gd name="T12" fmla="*/ 0 w 1559"/>
                    <a:gd name="T13" fmla="*/ 0 h 418"/>
                    <a:gd name="T14" fmla="*/ 0 w 1559"/>
                    <a:gd name="T15" fmla="*/ 0 h 418"/>
                    <a:gd name="T16" fmla="*/ 0 w 1559"/>
                    <a:gd name="T17" fmla="*/ 0 h 418"/>
                    <a:gd name="T18" fmla="*/ 0 w 1559"/>
                    <a:gd name="T19" fmla="*/ 0 h 418"/>
                    <a:gd name="T20" fmla="*/ 0 w 1559"/>
                    <a:gd name="T21" fmla="*/ 0 h 418"/>
                    <a:gd name="T22" fmla="*/ 0 w 1559"/>
                    <a:gd name="T23" fmla="*/ 0 h 418"/>
                    <a:gd name="T24" fmla="*/ 0 w 1559"/>
                    <a:gd name="T25" fmla="*/ 0 h 418"/>
                    <a:gd name="T26" fmla="*/ 0 w 1559"/>
                    <a:gd name="T27" fmla="*/ 0 h 418"/>
                    <a:gd name="T28" fmla="*/ 0 w 1559"/>
                    <a:gd name="T29" fmla="*/ 0 h 418"/>
                    <a:gd name="T30" fmla="*/ 0 w 1559"/>
                    <a:gd name="T31" fmla="*/ 0 h 418"/>
                    <a:gd name="T32" fmla="*/ 0 w 1559"/>
                    <a:gd name="T33" fmla="*/ 0 h 418"/>
                    <a:gd name="T34" fmla="*/ 0 w 1559"/>
                    <a:gd name="T35" fmla="*/ 0 h 418"/>
                    <a:gd name="T36" fmla="*/ 0 w 1559"/>
                    <a:gd name="T37" fmla="*/ 0 h 418"/>
                    <a:gd name="T38" fmla="*/ 0 w 1559"/>
                    <a:gd name="T39" fmla="*/ 0 h 418"/>
                    <a:gd name="T40" fmla="*/ 0 w 1559"/>
                    <a:gd name="T41" fmla="*/ 0 h 418"/>
                    <a:gd name="T42" fmla="*/ 0 w 1559"/>
                    <a:gd name="T43" fmla="*/ 0 h 418"/>
                    <a:gd name="T44" fmla="*/ 0 w 1559"/>
                    <a:gd name="T45" fmla="*/ 0 h 418"/>
                    <a:gd name="T46" fmla="*/ 0 w 1559"/>
                    <a:gd name="T47" fmla="*/ 0 h 418"/>
                    <a:gd name="T48" fmla="*/ 0 w 1559"/>
                    <a:gd name="T49" fmla="*/ 0 h 418"/>
                    <a:gd name="T50" fmla="*/ 0 w 1559"/>
                    <a:gd name="T51" fmla="*/ 0 h 418"/>
                    <a:gd name="T52" fmla="*/ 0 w 1559"/>
                    <a:gd name="T53" fmla="*/ 0 h 418"/>
                    <a:gd name="T54" fmla="*/ 0 w 1559"/>
                    <a:gd name="T55" fmla="*/ 0 h 41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559"/>
                    <a:gd name="T85" fmla="*/ 0 h 418"/>
                    <a:gd name="T86" fmla="*/ 1559 w 1559"/>
                    <a:gd name="T87" fmla="*/ 418 h 418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559" h="418">
                      <a:moveTo>
                        <a:pt x="1043" y="100"/>
                      </a:moveTo>
                      <a:lnTo>
                        <a:pt x="556" y="125"/>
                      </a:lnTo>
                      <a:lnTo>
                        <a:pt x="710" y="170"/>
                      </a:lnTo>
                      <a:lnTo>
                        <a:pt x="417" y="165"/>
                      </a:lnTo>
                      <a:lnTo>
                        <a:pt x="159" y="214"/>
                      </a:lnTo>
                      <a:lnTo>
                        <a:pt x="378" y="219"/>
                      </a:lnTo>
                      <a:lnTo>
                        <a:pt x="0" y="274"/>
                      </a:lnTo>
                      <a:lnTo>
                        <a:pt x="129" y="299"/>
                      </a:lnTo>
                      <a:lnTo>
                        <a:pt x="338" y="299"/>
                      </a:lnTo>
                      <a:lnTo>
                        <a:pt x="149" y="354"/>
                      </a:lnTo>
                      <a:lnTo>
                        <a:pt x="352" y="349"/>
                      </a:lnTo>
                      <a:lnTo>
                        <a:pt x="228" y="388"/>
                      </a:lnTo>
                      <a:lnTo>
                        <a:pt x="407" y="398"/>
                      </a:lnTo>
                      <a:lnTo>
                        <a:pt x="715" y="359"/>
                      </a:lnTo>
                      <a:lnTo>
                        <a:pt x="591" y="418"/>
                      </a:lnTo>
                      <a:lnTo>
                        <a:pt x="870" y="364"/>
                      </a:lnTo>
                      <a:lnTo>
                        <a:pt x="1127" y="314"/>
                      </a:lnTo>
                      <a:lnTo>
                        <a:pt x="815" y="284"/>
                      </a:lnTo>
                      <a:lnTo>
                        <a:pt x="591" y="299"/>
                      </a:lnTo>
                      <a:lnTo>
                        <a:pt x="432" y="253"/>
                      </a:lnTo>
                      <a:lnTo>
                        <a:pt x="621" y="239"/>
                      </a:lnTo>
                      <a:lnTo>
                        <a:pt x="725" y="260"/>
                      </a:lnTo>
                      <a:lnTo>
                        <a:pt x="934" y="214"/>
                      </a:lnTo>
                      <a:lnTo>
                        <a:pt x="1142" y="154"/>
                      </a:lnTo>
                      <a:lnTo>
                        <a:pt x="1559" y="170"/>
                      </a:lnTo>
                      <a:lnTo>
                        <a:pt x="1033" y="0"/>
                      </a:lnTo>
                      <a:lnTo>
                        <a:pt x="1043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4" name="Freeform 157"/>
                <p:cNvSpPr>
                  <a:spLocks/>
                </p:cNvSpPr>
                <p:nvPr/>
              </p:nvSpPr>
              <p:spPr bwMode="auto">
                <a:xfrm>
                  <a:off x="3879" y="2953"/>
                  <a:ext cx="184" cy="71"/>
                </a:xfrm>
                <a:custGeom>
                  <a:avLst/>
                  <a:gdLst>
                    <a:gd name="T0" fmla="*/ 0 w 738"/>
                    <a:gd name="T1" fmla="*/ 0 h 282"/>
                    <a:gd name="T2" fmla="*/ 0 w 738"/>
                    <a:gd name="T3" fmla="*/ 0 h 282"/>
                    <a:gd name="T4" fmla="*/ 0 w 738"/>
                    <a:gd name="T5" fmla="*/ 0 h 282"/>
                    <a:gd name="T6" fmla="*/ 0 w 738"/>
                    <a:gd name="T7" fmla="*/ 0 h 282"/>
                    <a:gd name="T8" fmla="*/ 0 w 738"/>
                    <a:gd name="T9" fmla="*/ 0 h 282"/>
                    <a:gd name="T10" fmla="*/ 0 w 738"/>
                    <a:gd name="T11" fmla="*/ 0 h 282"/>
                    <a:gd name="T12" fmla="*/ 0 w 738"/>
                    <a:gd name="T13" fmla="*/ 0 h 282"/>
                    <a:gd name="T14" fmla="*/ 0 w 738"/>
                    <a:gd name="T15" fmla="*/ 0 h 282"/>
                    <a:gd name="T16" fmla="*/ 0 w 738"/>
                    <a:gd name="T17" fmla="*/ 0 h 282"/>
                    <a:gd name="T18" fmla="*/ 0 w 738"/>
                    <a:gd name="T19" fmla="*/ 0 h 282"/>
                    <a:gd name="T20" fmla="*/ 0 w 738"/>
                    <a:gd name="T21" fmla="*/ 0 h 282"/>
                    <a:gd name="T22" fmla="*/ 0 w 738"/>
                    <a:gd name="T23" fmla="*/ 0 h 282"/>
                    <a:gd name="T24" fmla="*/ 0 w 738"/>
                    <a:gd name="T25" fmla="*/ 0 h 282"/>
                    <a:gd name="T26" fmla="*/ 0 w 738"/>
                    <a:gd name="T27" fmla="*/ 0 h 282"/>
                    <a:gd name="T28" fmla="*/ 0 w 738"/>
                    <a:gd name="T29" fmla="*/ 0 h 282"/>
                    <a:gd name="T30" fmla="*/ 0 w 738"/>
                    <a:gd name="T31" fmla="*/ 0 h 282"/>
                    <a:gd name="T32" fmla="*/ 0 w 738"/>
                    <a:gd name="T33" fmla="*/ 0 h 282"/>
                    <a:gd name="T34" fmla="*/ 0 w 738"/>
                    <a:gd name="T35" fmla="*/ 0 h 282"/>
                    <a:gd name="T36" fmla="*/ 0 w 738"/>
                    <a:gd name="T37" fmla="*/ 0 h 28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38"/>
                    <a:gd name="T58" fmla="*/ 0 h 282"/>
                    <a:gd name="T59" fmla="*/ 738 w 738"/>
                    <a:gd name="T60" fmla="*/ 282 h 28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38" h="282">
                      <a:moveTo>
                        <a:pt x="738" y="19"/>
                      </a:moveTo>
                      <a:lnTo>
                        <a:pt x="474" y="47"/>
                      </a:lnTo>
                      <a:lnTo>
                        <a:pt x="269" y="0"/>
                      </a:lnTo>
                      <a:lnTo>
                        <a:pt x="402" y="86"/>
                      </a:lnTo>
                      <a:lnTo>
                        <a:pt x="190" y="68"/>
                      </a:lnTo>
                      <a:lnTo>
                        <a:pt x="0" y="81"/>
                      </a:lnTo>
                      <a:lnTo>
                        <a:pt x="217" y="121"/>
                      </a:lnTo>
                      <a:lnTo>
                        <a:pt x="70" y="171"/>
                      </a:lnTo>
                      <a:lnTo>
                        <a:pt x="302" y="209"/>
                      </a:lnTo>
                      <a:lnTo>
                        <a:pt x="214" y="277"/>
                      </a:lnTo>
                      <a:lnTo>
                        <a:pt x="410" y="282"/>
                      </a:lnTo>
                      <a:lnTo>
                        <a:pt x="365" y="177"/>
                      </a:lnTo>
                      <a:lnTo>
                        <a:pt x="558" y="262"/>
                      </a:lnTo>
                      <a:lnTo>
                        <a:pt x="733" y="268"/>
                      </a:lnTo>
                      <a:lnTo>
                        <a:pt x="553" y="178"/>
                      </a:lnTo>
                      <a:lnTo>
                        <a:pt x="708" y="154"/>
                      </a:lnTo>
                      <a:lnTo>
                        <a:pt x="580" y="102"/>
                      </a:lnTo>
                      <a:lnTo>
                        <a:pt x="73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5" name="Freeform 158"/>
                <p:cNvSpPr>
                  <a:spLocks/>
                </p:cNvSpPr>
                <p:nvPr/>
              </p:nvSpPr>
              <p:spPr bwMode="auto">
                <a:xfrm>
                  <a:off x="4227" y="2898"/>
                  <a:ext cx="240" cy="78"/>
                </a:xfrm>
                <a:custGeom>
                  <a:avLst/>
                  <a:gdLst>
                    <a:gd name="T0" fmla="*/ 0 w 958"/>
                    <a:gd name="T1" fmla="*/ 0 h 310"/>
                    <a:gd name="T2" fmla="*/ 0 w 958"/>
                    <a:gd name="T3" fmla="*/ 0 h 310"/>
                    <a:gd name="T4" fmla="*/ 0 w 958"/>
                    <a:gd name="T5" fmla="*/ 0 h 310"/>
                    <a:gd name="T6" fmla="*/ 0 w 958"/>
                    <a:gd name="T7" fmla="*/ 0 h 310"/>
                    <a:gd name="T8" fmla="*/ 0 w 958"/>
                    <a:gd name="T9" fmla="*/ 0 h 310"/>
                    <a:gd name="T10" fmla="*/ 0 w 958"/>
                    <a:gd name="T11" fmla="*/ 0 h 310"/>
                    <a:gd name="T12" fmla="*/ 0 w 958"/>
                    <a:gd name="T13" fmla="*/ 0 h 310"/>
                    <a:gd name="T14" fmla="*/ 0 w 958"/>
                    <a:gd name="T15" fmla="*/ 0 h 310"/>
                    <a:gd name="T16" fmla="*/ 0 w 958"/>
                    <a:gd name="T17" fmla="*/ 0 h 310"/>
                    <a:gd name="T18" fmla="*/ 0 w 958"/>
                    <a:gd name="T19" fmla="*/ 0 h 310"/>
                    <a:gd name="T20" fmla="*/ 0 w 958"/>
                    <a:gd name="T21" fmla="*/ 0 h 310"/>
                    <a:gd name="T22" fmla="*/ 0 w 958"/>
                    <a:gd name="T23" fmla="*/ 0 h 310"/>
                    <a:gd name="T24" fmla="*/ 0 w 958"/>
                    <a:gd name="T25" fmla="*/ 0 h 310"/>
                    <a:gd name="T26" fmla="*/ 0 w 958"/>
                    <a:gd name="T27" fmla="*/ 0 h 310"/>
                    <a:gd name="T28" fmla="*/ 0 w 958"/>
                    <a:gd name="T29" fmla="*/ 0 h 310"/>
                    <a:gd name="T30" fmla="*/ 0 w 958"/>
                    <a:gd name="T31" fmla="*/ 0 h 310"/>
                    <a:gd name="T32" fmla="*/ 0 w 958"/>
                    <a:gd name="T33" fmla="*/ 0 h 310"/>
                    <a:gd name="T34" fmla="*/ 0 w 958"/>
                    <a:gd name="T35" fmla="*/ 0 h 310"/>
                    <a:gd name="T36" fmla="*/ 0 w 958"/>
                    <a:gd name="T37" fmla="*/ 0 h 310"/>
                    <a:gd name="T38" fmla="*/ 0 w 958"/>
                    <a:gd name="T39" fmla="*/ 0 h 310"/>
                    <a:gd name="T40" fmla="*/ 0 w 958"/>
                    <a:gd name="T41" fmla="*/ 0 h 310"/>
                    <a:gd name="T42" fmla="*/ 0 w 958"/>
                    <a:gd name="T43" fmla="*/ 0 h 310"/>
                    <a:gd name="T44" fmla="*/ 0 w 958"/>
                    <a:gd name="T45" fmla="*/ 0 h 310"/>
                    <a:gd name="T46" fmla="*/ 0 w 958"/>
                    <a:gd name="T47" fmla="*/ 0 h 31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58"/>
                    <a:gd name="T73" fmla="*/ 0 h 310"/>
                    <a:gd name="T74" fmla="*/ 958 w 958"/>
                    <a:gd name="T75" fmla="*/ 310 h 31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58" h="310">
                      <a:moveTo>
                        <a:pt x="660" y="126"/>
                      </a:moveTo>
                      <a:lnTo>
                        <a:pt x="526" y="41"/>
                      </a:lnTo>
                      <a:lnTo>
                        <a:pt x="371" y="0"/>
                      </a:lnTo>
                      <a:lnTo>
                        <a:pt x="471" y="80"/>
                      </a:lnTo>
                      <a:lnTo>
                        <a:pt x="267" y="26"/>
                      </a:lnTo>
                      <a:lnTo>
                        <a:pt x="317" y="96"/>
                      </a:lnTo>
                      <a:lnTo>
                        <a:pt x="192" y="61"/>
                      </a:lnTo>
                      <a:lnTo>
                        <a:pt x="0" y="96"/>
                      </a:lnTo>
                      <a:lnTo>
                        <a:pt x="187" y="116"/>
                      </a:lnTo>
                      <a:lnTo>
                        <a:pt x="64" y="140"/>
                      </a:lnTo>
                      <a:lnTo>
                        <a:pt x="298" y="181"/>
                      </a:lnTo>
                      <a:lnTo>
                        <a:pt x="292" y="126"/>
                      </a:lnTo>
                      <a:lnTo>
                        <a:pt x="471" y="191"/>
                      </a:lnTo>
                      <a:lnTo>
                        <a:pt x="421" y="111"/>
                      </a:lnTo>
                      <a:lnTo>
                        <a:pt x="610" y="181"/>
                      </a:lnTo>
                      <a:lnTo>
                        <a:pt x="560" y="215"/>
                      </a:lnTo>
                      <a:lnTo>
                        <a:pt x="729" y="245"/>
                      </a:lnTo>
                      <a:lnTo>
                        <a:pt x="695" y="191"/>
                      </a:lnTo>
                      <a:lnTo>
                        <a:pt x="819" y="205"/>
                      </a:lnTo>
                      <a:lnTo>
                        <a:pt x="958" y="310"/>
                      </a:lnTo>
                      <a:lnTo>
                        <a:pt x="793" y="131"/>
                      </a:lnTo>
                      <a:lnTo>
                        <a:pt x="620" y="36"/>
                      </a:lnTo>
                      <a:lnTo>
                        <a:pt x="660" y="1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reeform 159"/>
                <p:cNvSpPr>
                  <a:spLocks/>
                </p:cNvSpPr>
                <p:nvPr/>
              </p:nvSpPr>
              <p:spPr bwMode="auto">
                <a:xfrm>
                  <a:off x="4099" y="3017"/>
                  <a:ext cx="320" cy="69"/>
                </a:xfrm>
                <a:custGeom>
                  <a:avLst/>
                  <a:gdLst>
                    <a:gd name="T0" fmla="*/ 0 w 1277"/>
                    <a:gd name="T1" fmla="*/ 0 h 275"/>
                    <a:gd name="T2" fmla="*/ 0 w 1277"/>
                    <a:gd name="T3" fmla="*/ 0 h 275"/>
                    <a:gd name="T4" fmla="*/ 0 w 1277"/>
                    <a:gd name="T5" fmla="*/ 0 h 275"/>
                    <a:gd name="T6" fmla="*/ 0 w 1277"/>
                    <a:gd name="T7" fmla="*/ 0 h 275"/>
                    <a:gd name="T8" fmla="*/ 0 w 1277"/>
                    <a:gd name="T9" fmla="*/ 0 h 275"/>
                    <a:gd name="T10" fmla="*/ 0 w 1277"/>
                    <a:gd name="T11" fmla="*/ 0 h 275"/>
                    <a:gd name="T12" fmla="*/ 0 w 1277"/>
                    <a:gd name="T13" fmla="*/ 0 h 275"/>
                    <a:gd name="T14" fmla="*/ 0 w 1277"/>
                    <a:gd name="T15" fmla="*/ 0 h 275"/>
                    <a:gd name="T16" fmla="*/ 0 w 1277"/>
                    <a:gd name="T17" fmla="*/ 0 h 275"/>
                    <a:gd name="T18" fmla="*/ 0 w 1277"/>
                    <a:gd name="T19" fmla="*/ 0 h 275"/>
                    <a:gd name="T20" fmla="*/ 0 w 1277"/>
                    <a:gd name="T21" fmla="*/ 0 h 275"/>
                    <a:gd name="T22" fmla="*/ 0 w 1277"/>
                    <a:gd name="T23" fmla="*/ 0 h 275"/>
                    <a:gd name="T24" fmla="*/ 0 w 1277"/>
                    <a:gd name="T25" fmla="*/ 0 h 275"/>
                    <a:gd name="T26" fmla="*/ 0 w 1277"/>
                    <a:gd name="T27" fmla="*/ 0 h 275"/>
                    <a:gd name="T28" fmla="*/ 0 w 1277"/>
                    <a:gd name="T29" fmla="*/ 0 h 275"/>
                    <a:gd name="T30" fmla="*/ 0 w 1277"/>
                    <a:gd name="T31" fmla="*/ 0 h 275"/>
                    <a:gd name="T32" fmla="*/ 0 w 1277"/>
                    <a:gd name="T33" fmla="*/ 0 h 275"/>
                    <a:gd name="T34" fmla="*/ 0 w 1277"/>
                    <a:gd name="T35" fmla="*/ 0 h 275"/>
                    <a:gd name="T36" fmla="*/ 0 w 1277"/>
                    <a:gd name="T37" fmla="*/ 0 h 275"/>
                    <a:gd name="T38" fmla="*/ 0 w 1277"/>
                    <a:gd name="T39" fmla="*/ 0 h 275"/>
                    <a:gd name="T40" fmla="*/ 0 w 1277"/>
                    <a:gd name="T41" fmla="*/ 0 h 275"/>
                    <a:gd name="T42" fmla="*/ 0 w 1277"/>
                    <a:gd name="T43" fmla="*/ 0 h 27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277"/>
                    <a:gd name="T67" fmla="*/ 0 h 275"/>
                    <a:gd name="T68" fmla="*/ 1277 w 1277"/>
                    <a:gd name="T69" fmla="*/ 275 h 27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277" h="275">
                      <a:moveTo>
                        <a:pt x="450" y="20"/>
                      </a:moveTo>
                      <a:lnTo>
                        <a:pt x="386" y="69"/>
                      </a:lnTo>
                      <a:lnTo>
                        <a:pt x="535" y="85"/>
                      </a:lnTo>
                      <a:lnTo>
                        <a:pt x="487" y="133"/>
                      </a:lnTo>
                      <a:lnTo>
                        <a:pt x="805" y="84"/>
                      </a:lnTo>
                      <a:lnTo>
                        <a:pt x="687" y="137"/>
                      </a:lnTo>
                      <a:lnTo>
                        <a:pt x="877" y="146"/>
                      </a:lnTo>
                      <a:lnTo>
                        <a:pt x="1103" y="60"/>
                      </a:lnTo>
                      <a:lnTo>
                        <a:pt x="1277" y="148"/>
                      </a:lnTo>
                      <a:lnTo>
                        <a:pt x="1085" y="113"/>
                      </a:lnTo>
                      <a:lnTo>
                        <a:pt x="861" y="206"/>
                      </a:lnTo>
                      <a:lnTo>
                        <a:pt x="468" y="275"/>
                      </a:lnTo>
                      <a:lnTo>
                        <a:pt x="522" y="217"/>
                      </a:lnTo>
                      <a:lnTo>
                        <a:pt x="233" y="231"/>
                      </a:lnTo>
                      <a:lnTo>
                        <a:pt x="270" y="157"/>
                      </a:lnTo>
                      <a:lnTo>
                        <a:pt x="34" y="161"/>
                      </a:lnTo>
                      <a:lnTo>
                        <a:pt x="165" y="104"/>
                      </a:lnTo>
                      <a:lnTo>
                        <a:pt x="0" y="47"/>
                      </a:lnTo>
                      <a:lnTo>
                        <a:pt x="348" y="48"/>
                      </a:lnTo>
                      <a:lnTo>
                        <a:pt x="257" y="0"/>
                      </a:lnTo>
                      <a:lnTo>
                        <a:pt x="45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7" name="Freeform 160"/>
                <p:cNvSpPr>
                  <a:spLocks/>
                </p:cNvSpPr>
                <p:nvPr/>
              </p:nvSpPr>
              <p:spPr bwMode="auto">
                <a:xfrm>
                  <a:off x="4392" y="3031"/>
                  <a:ext cx="204" cy="392"/>
                </a:xfrm>
                <a:custGeom>
                  <a:avLst/>
                  <a:gdLst>
                    <a:gd name="T0" fmla="*/ 0 w 817"/>
                    <a:gd name="T1" fmla="*/ 0 h 1566"/>
                    <a:gd name="T2" fmla="*/ 0 w 817"/>
                    <a:gd name="T3" fmla="*/ 0 h 1566"/>
                    <a:gd name="T4" fmla="*/ 0 w 817"/>
                    <a:gd name="T5" fmla="*/ 0 h 1566"/>
                    <a:gd name="T6" fmla="*/ 0 w 817"/>
                    <a:gd name="T7" fmla="*/ 0 h 1566"/>
                    <a:gd name="T8" fmla="*/ 0 w 817"/>
                    <a:gd name="T9" fmla="*/ 0 h 1566"/>
                    <a:gd name="T10" fmla="*/ 0 w 817"/>
                    <a:gd name="T11" fmla="*/ 0 h 1566"/>
                    <a:gd name="T12" fmla="*/ 0 w 817"/>
                    <a:gd name="T13" fmla="*/ 0 h 1566"/>
                    <a:gd name="T14" fmla="*/ 0 w 817"/>
                    <a:gd name="T15" fmla="*/ 0 h 1566"/>
                    <a:gd name="T16" fmla="*/ 0 w 817"/>
                    <a:gd name="T17" fmla="*/ 0 h 1566"/>
                    <a:gd name="T18" fmla="*/ 0 w 817"/>
                    <a:gd name="T19" fmla="*/ 0 h 1566"/>
                    <a:gd name="T20" fmla="*/ 0 w 817"/>
                    <a:gd name="T21" fmla="*/ 0 h 1566"/>
                    <a:gd name="T22" fmla="*/ 0 w 817"/>
                    <a:gd name="T23" fmla="*/ 0 h 1566"/>
                    <a:gd name="T24" fmla="*/ 0 w 817"/>
                    <a:gd name="T25" fmla="*/ 0 h 1566"/>
                    <a:gd name="T26" fmla="*/ 0 w 817"/>
                    <a:gd name="T27" fmla="*/ 0 h 1566"/>
                    <a:gd name="T28" fmla="*/ 0 w 817"/>
                    <a:gd name="T29" fmla="*/ 0 h 1566"/>
                    <a:gd name="T30" fmla="*/ 0 w 817"/>
                    <a:gd name="T31" fmla="*/ 0 h 1566"/>
                    <a:gd name="T32" fmla="*/ 0 w 817"/>
                    <a:gd name="T33" fmla="*/ 0 h 1566"/>
                    <a:gd name="T34" fmla="*/ 0 w 817"/>
                    <a:gd name="T35" fmla="*/ 0 h 1566"/>
                    <a:gd name="T36" fmla="*/ 0 w 817"/>
                    <a:gd name="T37" fmla="*/ 0 h 1566"/>
                    <a:gd name="T38" fmla="*/ 0 w 817"/>
                    <a:gd name="T39" fmla="*/ 0 h 1566"/>
                    <a:gd name="T40" fmla="*/ 0 w 817"/>
                    <a:gd name="T41" fmla="*/ 0 h 1566"/>
                    <a:gd name="T42" fmla="*/ 0 w 817"/>
                    <a:gd name="T43" fmla="*/ 0 h 1566"/>
                    <a:gd name="T44" fmla="*/ 0 w 817"/>
                    <a:gd name="T45" fmla="*/ 0 h 1566"/>
                    <a:gd name="T46" fmla="*/ 0 w 817"/>
                    <a:gd name="T47" fmla="*/ 0 h 1566"/>
                    <a:gd name="T48" fmla="*/ 0 w 817"/>
                    <a:gd name="T49" fmla="*/ 0 h 1566"/>
                    <a:gd name="T50" fmla="*/ 0 w 817"/>
                    <a:gd name="T51" fmla="*/ 0 h 1566"/>
                    <a:gd name="T52" fmla="*/ 0 w 817"/>
                    <a:gd name="T53" fmla="*/ 0 h 1566"/>
                    <a:gd name="T54" fmla="*/ 0 w 817"/>
                    <a:gd name="T55" fmla="*/ 0 h 1566"/>
                    <a:gd name="T56" fmla="*/ 0 w 817"/>
                    <a:gd name="T57" fmla="*/ 0 h 1566"/>
                    <a:gd name="T58" fmla="*/ 0 w 817"/>
                    <a:gd name="T59" fmla="*/ 0 h 1566"/>
                    <a:gd name="T60" fmla="*/ 0 w 817"/>
                    <a:gd name="T61" fmla="*/ 0 h 1566"/>
                    <a:gd name="T62" fmla="*/ 0 w 817"/>
                    <a:gd name="T63" fmla="*/ 0 h 1566"/>
                    <a:gd name="T64" fmla="*/ 0 w 817"/>
                    <a:gd name="T65" fmla="*/ 0 h 1566"/>
                    <a:gd name="T66" fmla="*/ 0 w 817"/>
                    <a:gd name="T67" fmla="*/ 0 h 156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817"/>
                    <a:gd name="T103" fmla="*/ 0 h 1566"/>
                    <a:gd name="T104" fmla="*/ 817 w 817"/>
                    <a:gd name="T105" fmla="*/ 1566 h 156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817" h="1566">
                      <a:moveTo>
                        <a:pt x="378" y="237"/>
                      </a:moveTo>
                      <a:lnTo>
                        <a:pt x="316" y="191"/>
                      </a:lnTo>
                      <a:lnTo>
                        <a:pt x="161" y="238"/>
                      </a:lnTo>
                      <a:lnTo>
                        <a:pt x="180" y="205"/>
                      </a:lnTo>
                      <a:lnTo>
                        <a:pt x="0" y="221"/>
                      </a:lnTo>
                      <a:lnTo>
                        <a:pt x="85" y="185"/>
                      </a:lnTo>
                      <a:lnTo>
                        <a:pt x="31" y="169"/>
                      </a:lnTo>
                      <a:lnTo>
                        <a:pt x="85" y="141"/>
                      </a:lnTo>
                      <a:lnTo>
                        <a:pt x="237" y="163"/>
                      </a:lnTo>
                      <a:lnTo>
                        <a:pt x="189" y="120"/>
                      </a:lnTo>
                      <a:lnTo>
                        <a:pt x="320" y="151"/>
                      </a:lnTo>
                      <a:lnTo>
                        <a:pt x="297" y="91"/>
                      </a:lnTo>
                      <a:lnTo>
                        <a:pt x="201" y="21"/>
                      </a:lnTo>
                      <a:lnTo>
                        <a:pt x="314" y="40"/>
                      </a:lnTo>
                      <a:lnTo>
                        <a:pt x="322" y="0"/>
                      </a:lnTo>
                      <a:lnTo>
                        <a:pt x="478" y="58"/>
                      </a:lnTo>
                      <a:lnTo>
                        <a:pt x="539" y="172"/>
                      </a:lnTo>
                      <a:lnTo>
                        <a:pt x="445" y="80"/>
                      </a:lnTo>
                      <a:lnTo>
                        <a:pt x="374" y="70"/>
                      </a:lnTo>
                      <a:lnTo>
                        <a:pt x="461" y="198"/>
                      </a:lnTo>
                      <a:lnTo>
                        <a:pt x="418" y="237"/>
                      </a:lnTo>
                      <a:lnTo>
                        <a:pt x="589" y="392"/>
                      </a:lnTo>
                      <a:lnTo>
                        <a:pt x="522" y="385"/>
                      </a:lnTo>
                      <a:lnTo>
                        <a:pt x="601" y="488"/>
                      </a:lnTo>
                      <a:lnTo>
                        <a:pt x="670" y="826"/>
                      </a:lnTo>
                      <a:lnTo>
                        <a:pt x="680" y="957"/>
                      </a:lnTo>
                      <a:lnTo>
                        <a:pt x="817" y="1113"/>
                      </a:lnTo>
                      <a:lnTo>
                        <a:pt x="764" y="1135"/>
                      </a:lnTo>
                      <a:lnTo>
                        <a:pt x="755" y="1566"/>
                      </a:lnTo>
                      <a:lnTo>
                        <a:pt x="670" y="1034"/>
                      </a:lnTo>
                      <a:lnTo>
                        <a:pt x="591" y="706"/>
                      </a:lnTo>
                      <a:lnTo>
                        <a:pt x="494" y="491"/>
                      </a:lnTo>
                      <a:lnTo>
                        <a:pt x="378" y="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8" name="Freeform 161"/>
                <p:cNvSpPr>
                  <a:spLocks/>
                </p:cNvSpPr>
                <p:nvPr/>
              </p:nvSpPr>
              <p:spPr bwMode="auto">
                <a:xfrm>
                  <a:off x="4130" y="3144"/>
                  <a:ext cx="153" cy="98"/>
                </a:xfrm>
                <a:custGeom>
                  <a:avLst/>
                  <a:gdLst>
                    <a:gd name="T0" fmla="*/ 0 w 610"/>
                    <a:gd name="T1" fmla="*/ 0 h 392"/>
                    <a:gd name="T2" fmla="*/ 0 w 610"/>
                    <a:gd name="T3" fmla="*/ 0 h 392"/>
                    <a:gd name="T4" fmla="*/ 0 w 610"/>
                    <a:gd name="T5" fmla="*/ 0 h 392"/>
                    <a:gd name="T6" fmla="*/ 0 w 610"/>
                    <a:gd name="T7" fmla="*/ 0 h 392"/>
                    <a:gd name="T8" fmla="*/ 0 w 610"/>
                    <a:gd name="T9" fmla="*/ 0 h 392"/>
                    <a:gd name="T10" fmla="*/ 0 w 610"/>
                    <a:gd name="T11" fmla="*/ 0 h 392"/>
                    <a:gd name="T12" fmla="*/ 0 w 610"/>
                    <a:gd name="T13" fmla="*/ 0 h 392"/>
                    <a:gd name="T14" fmla="*/ 0 w 610"/>
                    <a:gd name="T15" fmla="*/ 0 h 392"/>
                    <a:gd name="T16" fmla="*/ 0 w 610"/>
                    <a:gd name="T17" fmla="*/ 0 h 392"/>
                    <a:gd name="T18" fmla="*/ 0 w 610"/>
                    <a:gd name="T19" fmla="*/ 0 h 392"/>
                    <a:gd name="T20" fmla="*/ 0 w 610"/>
                    <a:gd name="T21" fmla="*/ 0 h 392"/>
                    <a:gd name="T22" fmla="*/ 0 w 610"/>
                    <a:gd name="T23" fmla="*/ 0 h 392"/>
                    <a:gd name="T24" fmla="*/ 0 w 610"/>
                    <a:gd name="T25" fmla="*/ 0 h 392"/>
                    <a:gd name="T26" fmla="*/ 0 w 610"/>
                    <a:gd name="T27" fmla="*/ 0 h 392"/>
                    <a:gd name="T28" fmla="*/ 0 w 610"/>
                    <a:gd name="T29" fmla="*/ 0 h 392"/>
                    <a:gd name="T30" fmla="*/ 0 w 610"/>
                    <a:gd name="T31" fmla="*/ 0 h 392"/>
                    <a:gd name="T32" fmla="*/ 0 w 610"/>
                    <a:gd name="T33" fmla="*/ 0 h 392"/>
                    <a:gd name="T34" fmla="*/ 0 w 610"/>
                    <a:gd name="T35" fmla="*/ 0 h 392"/>
                    <a:gd name="T36" fmla="*/ 0 w 610"/>
                    <a:gd name="T37" fmla="*/ 0 h 392"/>
                    <a:gd name="T38" fmla="*/ 0 w 610"/>
                    <a:gd name="T39" fmla="*/ 0 h 392"/>
                    <a:gd name="T40" fmla="*/ 0 w 610"/>
                    <a:gd name="T41" fmla="*/ 0 h 392"/>
                    <a:gd name="T42" fmla="*/ 0 w 610"/>
                    <a:gd name="T43" fmla="*/ 0 h 392"/>
                    <a:gd name="T44" fmla="*/ 0 w 610"/>
                    <a:gd name="T45" fmla="*/ 0 h 392"/>
                    <a:gd name="T46" fmla="*/ 0 w 610"/>
                    <a:gd name="T47" fmla="*/ 0 h 392"/>
                    <a:gd name="T48" fmla="*/ 0 w 610"/>
                    <a:gd name="T49" fmla="*/ 0 h 392"/>
                    <a:gd name="T50" fmla="*/ 0 w 610"/>
                    <a:gd name="T51" fmla="*/ 0 h 392"/>
                    <a:gd name="T52" fmla="*/ 0 w 610"/>
                    <a:gd name="T53" fmla="*/ 0 h 392"/>
                    <a:gd name="T54" fmla="*/ 0 w 610"/>
                    <a:gd name="T55" fmla="*/ 0 h 392"/>
                    <a:gd name="T56" fmla="*/ 0 w 610"/>
                    <a:gd name="T57" fmla="*/ 0 h 392"/>
                    <a:gd name="T58" fmla="*/ 0 w 610"/>
                    <a:gd name="T59" fmla="*/ 0 h 392"/>
                    <a:gd name="T60" fmla="*/ 0 w 610"/>
                    <a:gd name="T61" fmla="*/ 0 h 392"/>
                    <a:gd name="T62" fmla="*/ 0 w 610"/>
                    <a:gd name="T63" fmla="*/ 0 h 3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10"/>
                    <a:gd name="T97" fmla="*/ 0 h 392"/>
                    <a:gd name="T98" fmla="*/ 610 w 610"/>
                    <a:gd name="T99" fmla="*/ 392 h 3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10" h="392">
                      <a:moveTo>
                        <a:pt x="435" y="26"/>
                      </a:moveTo>
                      <a:lnTo>
                        <a:pt x="250" y="0"/>
                      </a:lnTo>
                      <a:lnTo>
                        <a:pt x="285" y="48"/>
                      </a:lnTo>
                      <a:lnTo>
                        <a:pt x="123" y="35"/>
                      </a:lnTo>
                      <a:lnTo>
                        <a:pt x="0" y="66"/>
                      </a:lnTo>
                      <a:lnTo>
                        <a:pt x="153" y="88"/>
                      </a:lnTo>
                      <a:lnTo>
                        <a:pt x="39" y="106"/>
                      </a:lnTo>
                      <a:lnTo>
                        <a:pt x="139" y="128"/>
                      </a:lnTo>
                      <a:lnTo>
                        <a:pt x="100" y="154"/>
                      </a:lnTo>
                      <a:lnTo>
                        <a:pt x="214" y="203"/>
                      </a:lnTo>
                      <a:lnTo>
                        <a:pt x="153" y="242"/>
                      </a:lnTo>
                      <a:lnTo>
                        <a:pt x="259" y="277"/>
                      </a:lnTo>
                      <a:lnTo>
                        <a:pt x="197" y="313"/>
                      </a:lnTo>
                      <a:lnTo>
                        <a:pt x="105" y="326"/>
                      </a:lnTo>
                      <a:lnTo>
                        <a:pt x="223" y="352"/>
                      </a:lnTo>
                      <a:lnTo>
                        <a:pt x="294" y="392"/>
                      </a:lnTo>
                      <a:lnTo>
                        <a:pt x="280" y="335"/>
                      </a:lnTo>
                      <a:lnTo>
                        <a:pt x="355" y="343"/>
                      </a:lnTo>
                      <a:lnTo>
                        <a:pt x="325" y="299"/>
                      </a:lnTo>
                      <a:lnTo>
                        <a:pt x="469" y="299"/>
                      </a:lnTo>
                      <a:lnTo>
                        <a:pt x="303" y="242"/>
                      </a:lnTo>
                      <a:lnTo>
                        <a:pt x="501" y="237"/>
                      </a:lnTo>
                      <a:lnTo>
                        <a:pt x="610" y="194"/>
                      </a:lnTo>
                      <a:lnTo>
                        <a:pt x="426" y="203"/>
                      </a:lnTo>
                      <a:lnTo>
                        <a:pt x="439" y="167"/>
                      </a:lnTo>
                      <a:lnTo>
                        <a:pt x="255" y="176"/>
                      </a:lnTo>
                      <a:lnTo>
                        <a:pt x="298" y="128"/>
                      </a:lnTo>
                      <a:lnTo>
                        <a:pt x="197" y="66"/>
                      </a:lnTo>
                      <a:lnTo>
                        <a:pt x="391" y="83"/>
                      </a:lnTo>
                      <a:lnTo>
                        <a:pt x="328" y="44"/>
                      </a:lnTo>
                      <a:lnTo>
                        <a:pt x="435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Freeform 162"/>
                <p:cNvSpPr>
                  <a:spLocks/>
                </p:cNvSpPr>
                <p:nvPr/>
              </p:nvSpPr>
              <p:spPr bwMode="auto">
                <a:xfrm>
                  <a:off x="4180" y="3240"/>
                  <a:ext cx="178" cy="43"/>
                </a:xfrm>
                <a:custGeom>
                  <a:avLst/>
                  <a:gdLst>
                    <a:gd name="T0" fmla="*/ 0 w 712"/>
                    <a:gd name="T1" fmla="*/ 0 h 171"/>
                    <a:gd name="T2" fmla="*/ 0 w 712"/>
                    <a:gd name="T3" fmla="*/ 0 h 171"/>
                    <a:gd name="T4" fmla="*/ 0 w 712"/>
                    <a:gd name="T5" fmla="*/ 0 h 171"/>
                    <a:gd name="T6" fmla="*/ 0 w 712"/>
                    <a:gd name="T7" fmla="*/ 0 h 171"/>
                    <a:gd name="T8" fmla="*/ 0 w 712"/>
                    <a:gd name="T9" fmla="*/ 0 h 171"/>
                    <a:gd name="T10" fmla="*/ 0 w 712"/>
                    <a:gd name="T11" fmla="*/ 0 h 171"/>
                    <a:gd name="T12" fmla="*/ 0 w 712"/>
                    <a:gd name="T13" fmla="*/ 0 h 171"/>
                    <a:gd name="T14" fmla="*/ 0 w 712"/>
                    <a:gd name="T15" fmla="*/ 0 h 171"/>
                    <a:gd name="T16" fmla="*/ 0 w 712"/>
                    <a:gd name="T17" fmla="*/ 0 h 171"/>
                    <a:gd name="T18" fmla="*/ 0 w 712"/>
                    <a:gd name="T19" fmla="*/ 0 h 171"/>
                    <a:gd name="T20" fmla="*/ 0 w 712"/>
                    <a:gd name="T21" fmla="*/ 0 h 171"/>
                    <a:gd name="T22" fmla="*/ 0 w 712"/>
                    <a:gd name="T23" fmla="*/ 0 h 171"/>
                    <a:gd name="T24" fmla="*/ 0 w 712"/>
                    <a:gd name="T25" fmla="*/ 0 h 171"/>
                    <a:gd name="T26" fmla="*/ 0 w 712"/>
                    <a:gd name="T27" fmla="*/ 0 h 171"/>
                    <a:gd name="T28" fmla="*/ 0 w 712"/>
                    <a:gd name="T29" fmla="*/ 0 h 171"/>
                    <a:gd name="T30" fmla="*/ 0 w 712"/>
                    <a:gd name="T31" fmla="*/ 0 h 171"/>
                    <a:gd name="T32" fmla="*/ 0 w 712"/>
                    <a:gd name="T33" fmla="*/ 0 h 171"/>
                    <a:gd name="T34" fmla="*/ 0 w 712"/>
                    <a:gd name="T35" fmla="*/ 0 h 17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12"/>
                    <a:gd name="T55" fmla="*/ 0 h 171"/>
                    <a:gd name="T56" fmla="*/ 712 w 712"/>
                    <a:gd name="T57" fmla="*/ 171 h 17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12" h="171">
                      <a:moveTo>
                        <a:pt x="0" y="30"/>
                      </a:moveTo>
                      <a:lnTo>
                        <a:pt x="101" y="83"/>
                      </a:lnTo>
                      <a:lnTo>
                        <a:pt x="71" y="110"/>
                      </a:lnTo>
                      <a:lnTo>
                        <a:pt x="254" y="128"/>
                      </a:lnTo>
                      <a:lnTo>
                        <a:pt x="189" y="158"/>
                      </a:lnTo>
                      <a:lnTo>
                        <a:pt x="369" y="171"/>
                      </a:lnTo>
                      <a:lnTo>
                        <a:pt x="575" y="83"/>
                      </a:lnTo>
                      <a:lnTo>
                        <a:pt x="712" y="83"/>
                      </a:lnTo>
                      <a:lnTo>
                        <a:pt x="435" y="0"/>
                      </a:lnTo>
                      <a:lnTo>
                        <a:pt x="488" y="62"/>
                      </a:lnTo>
                      <a:lnTo>
                        <a:pt x="431" y="75"/>
                      </a:lnTo>
                      <a:lnTo>
                        <a:pt x="251" y="9"/>
                      </a:lnTo>
                      <a:lnTo>
                        <a:pt x="334" y="69"/>
                      </a:lnTo>
                      <a:lnTo>
                        <a:pt x="260" y="62"/>
                      </a:lnTo>
                      <a:lnTo>
                        <a:pt x="154" y="30"/>
                      </a:lnTo>
                      <a:lnTo>
                        <a:pt x="185" y="6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0" name="Freeform 163"/>
                <p:cNvSpPr>
                  <a:spLocks/>
                </p:cNvSpPr>
                <p:nvPr/>
              </p:nvSpPr>
              <p:spPr bwMode="auto">
                <a:xfrm>
                  <a:off x="4347" y="3188"/>
                  <a:ext cx="181" cy="238"/>
                </a:xfrm>
                <a:custGeom>
                  <a:avLst/>
                  <a:gdLst>
                    <a:gd name="T0" fmla="*/ 0 w 725"/>
                    <a:gd name="T1" fmla="*/ 0 h 950"/>
                    <a:gd name="T2" fmla="*/ 0 w 725"/>
                    <a:gd name="T3" fmla="*/ 0 h 950"/>
                    <a:gd name="T4" fmla="*/ 0 w 725"/>
                    <a:gd name="T5" fmla="*/ 0 h 950"/>
                    <a:gd name="T6" fmla="*/ 0 w 725"/>
                    <a:gd name="T7" fmla="*/ 0 h 950"/>
                    <a:gd name="T8" fmla="*/ 0 w 725"/>
                    <a:gd name="T9" fmla="*/ 0 h 950"/>
                    <a:gd name="T10" fmla="*/ 0 w 725"/>
                    <a:gd name="T11" fmla="*/ 0 h 950"/>
                    <a:gd name="T12" fmla="*/ 0 w 725"/>
                    <a:gd name="T13" fmla="*/ 0 h 950"/>
                    <a:gd name="T14" fmla="*/ 0 w 725"/>
                    <a:gd name="T15" fmla="*/ 0 h 950"/>
                    <a:gd name="T16" fmla="*/ 0 w 725"/>
                    <a:gd name="T17" fmla="*/ 0 h 950"/>
                    <a:gd name="T18" fmla="*/ 0 w 725"/>
                    <a:gd name="T19" fmla="*/ 0 h 950"/>
                    <a:gd name="T20" fmla="*/ 0 w 725"/>
                    <a:gd name="T21" fmla="*/ 0 h 950"/>
                    <a:gd name="T22" fmla="*/ 0 w 725"/>
                    <a:gd name="T23" fmla="*/ 0 h 950"/>
                    <a:gd name="T24" fmla="*/ 0 w 725"/>
                    <a:gd name="T25" fmla="*/ 0 h 950"/>
                    <a:gd name="T26" fmla="*/ 0 w 725"/>
                    <a:gd name="T27" fmla="*/ 0 h 950"/>
                    <a:gd name="T28" fmla="*/ 0 w 725"/>
                    <a:gd name="T29" fmla="*/ 0 h 950"/>
                    <a:gd name="T30" fmla="*/ 0 w 725"/>
                    <a:gd name="T31" fmla="*/ 0 h 950"/>
                    <a:gd name="T32" fmla="*/ 0 w 725"/>
                    <a:gd name="T33" fmla="*/ 0 h 950"/>
                    <a:gd name="T34" fmla="*/ 0 w 725"/>
                    <a:gd name="T35" fmla="*/ 0 h 950"/>
                    <a:gd name="T36" fmla="*/ 0 w 725"/>
                    <a:gd name="T37" fmla="*/ 0 h 950"/>
                    <a:gd name="T38" fmla="*/ 0 w 725"/>
                    <a:gd name="T39" fmla="*/ 0 h 950"/>
                    <a:gd name="T40" fmla="*/ 0 w 725"/>
                    <a:gd name="T41" fmla="*/ 0 h 950"/>
                    <a:gd name="T42" fmla="*/ 0 w 725"/>
                    <a:gd name="T43" fmla="*/ 0 h 950"/>
                    <a:gd name="T44" fmla="*/ 0 w 725"/>
                    <a:gd name="T45" fmla="*/ 0 h 950"/>
                    <a:gd name="T46" fmla="*/ 0 w 725"/>
                    <a:gd name="T47" fmla="*/ 0 h 950"/>
                    <a:gd name="T48" fmla="*/ 0 w 725"/>
                    <a:gd name="T49" fmla="*/ 0 h 950"/>
                    <a:gd name="T50" fmla="*/ 0 w 725"/>
                    <a:gd name="T51" fmla="*/ 0 h 950"/>
                    <a:gd name="T52" fmla="*/ 0 w 725"/>
                    <a:gd name="T53" fmla="*/ 0 h 950"/>
                    <a:gd name="T54" fmla="*/ 0 w 725"/>
                    <a:gd name="T55" fmla="*/ 0 h 950"/>
                    <a:gd name="T56" fmla="*/ 0 w 725"/>
                    <a:gd name="T57" fmla="*/ 0 h 950"/>
                    <a:gd name="T58" fmla="*/ 0 w 725"/>
                    <a:gd name="T59" fmla="*/ 0 h 950"/>
                    <a:gd name="T60" fmla="*/ 0 w 725"/>
                    <a:gd name="T61" fmla="*/ 0 h 950"/>
                    <a:gd name="T62" fmla="*/ 0 w 725"/>
                    <a:gd name="T63" fmla="*/ 0 h 950"/>
                    <a:gd name="T64" fmla="*/ 0 w 725"/>
                    <a:gd name="T65" fmla="*/ 0 h 950"/>
                    <a:gd name="T66" fmla="*/ 0 w 725"/>
                    <a:gd name="T67" fmla="*/ 0 h 950"/>
                    <a:gd name="T68" fmla="*/ 0 w 725"/>
                    <a:gd name="T69" fmla="*/ 0 h 950"/>
                    <a:gd name="T70" fmla="*/ 0 w 725"/>
                    <a:gd name="T71" fmla="*/ 0 h 95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25"/>
                    <a:gd name="T109" fmla="*/ 0 h 950"/>
                    <a:gd name="T110" fmla="*/ 725 w 725"/>
                    <a:gd name="T111" fmla="*/ 950 h 95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25" h="950">
                      <a:moveTo>
                        <a:pt x="0" y="44"/>
                      </a:moveTo>
                      <a:lnTo>
                        <a:pt x="155" y="181"/>
                      </a:lnTo>
                      <a:lnTo>
                        <a:pt x="213" y="298"/>
                      </a:lnTo>
                      <a:lnTo>
                        <a:pt x="223" y="363"/>
                      </a:lnTo>
                      <a:lnTo>
                        <a:pt x="323" y="378"/>
                      </a:lnTo>
                      <a:lnTo>
                        <a:pt x="295" y="396"/>
                      </a:lnTo>
                      <a:lnTo>
                        <a:pt x="371" y="393"/>
                      </a:lnTo>
                      <a:lnTo>
                        <a:pt x="318" y="427"/>
                      </a:lnTo>
                      <a:lnTo>
                        <a:pt x="472" y="406"/>
                      </a:lnTo>
                      <a:lnTo>
                        <a:pt x="533" y="443"/>
                      </a:lnTo>
                      <a:lnTo>
                        <a:pt x="725" y="950"/>
                      </a:lnTo>
                      <a:lnTo>
                        <a:pt x="710" y="855"/>
                      </a:lnTo>
                      <a:lnTo>
                        <a:pt x="586" y="498"/>
                      </a:lnTo>
                      <a:lnTo>
                        <a:pt x="531" y="408"/>
                      </a:lnTo>
                      <a:lnTo>
                        <a:pt x="572" y="374"/>
                      </a:lnTo>
                      <a:lnTo>
                        <a:pt x="540" y="341"/>
                      </a:lnTo>
                      <a:lnTo>
                        <a:pt x="533" y="361"/>
                      </a:lnTo>
                      <a:lnTo>
                        <a:pt x="493" y="296"/>
                      </a:lnTo>
                      <a:lnTo>
                        <a:pt x="481" y="344"/>
                      </a:lnTo>
                      <a:lnTo>
                        <a:pt x="440" y="328"/>
                      </a:lnTo>
                      <a:lnTo>
                        <a:pt x="392" y="275"/>
                      </a:lnTo>
                      <a:lnTo>
                        <a:pt x="399" y="339"/>
                      </a:lnTo>
                      <a:lnTo>
                        <a:pt x="336" y="287"/>
                      </a:lnTo>
                      <a:lnTo>
                        <a:pt x="290" y="259"/>
                      </a:lnTo>
                      <a:lnTo>
                        <a:pt x="270" y="301"/>
                      </a:lnTo>
                      <a:lnTo>
                        <a:pt x="207" y="224"/>
                      </a:lnTo>
                      <a:lnTo>
                        <a:pt x="352" y="226"/>
                      </a:lnTo>
                      <a:lnTo>
                        <a:pt x="274" y="194"/>
                      </a:lnTo>
                      <a:lnTo>
                        <a:pt x="379" y="185"/>
                      </a:lnTo>
                      <a:lnTo>
                        <a:pt x="190" y="137"/>
                      </a:lnTo>
                      <a:lnTo>
                        <a:pt x="247" y="110"/>
                      </a:lnTo>
                      <a:lnTo>
                        <a:pt x="179" y="93"/>
                      </a:lnTo>
                      <a:lnTo>
                        <a:pt x="37" y="0"/>
                      </a:lnTo>
                      <a:lnTo>
                        <a:pt x="114" y="85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reeform 164"/>
                <p:cNvSpPr>
                  <a:spLocks/>
                </p:cNvSpPr>
                <p:nvPr/>
              </p:nvSpPr>
              <p:spPr bwMode="auto">
                <a:xfrm>
                  <a:off x="3897" y="3159"/>
                  <a:ext cx="251" cy="281"/>
                </a:xfrm>
                <a:custGeom>
                  <a:avLst/>
                  <a:gdLst>
                    <a:gd name="T0" fmla="*/ 0 w 1005"/>
                    <a:gd name="T1" fmla="*/ 0 h 1125"/>
                    <a:gd name="T2" fmla="*/ 0 w 1005"/>
                    <a:gd name="T3" fmla="*/ 0 h 1125"/>
                    <a:gd name="T4" fmla="*/ 0 w 1005"/>
                    <a:gd name="T5" fmla="*/ 0 h 1125"/>
                    <a:gd name="T6" fmla="*/ 0 w 1005"/>
                    <a:gd name="T7" fmla="*/ 0 h 1125"/>
                    <a:gd name="T8" fmla="*/ 0 w 1005"/>
                    <a:gd name="T9" fmla="*/ 0 h 1125"/>
                    <a:gd name="T10" fmla="*/ 0 w 1005"/>
                    <a:gd name="T11" fmla="*/ 0 h 1125"/>
                    <a:gd name="T12" fmla="*/ 0 w 1005"/>
                    <a:gd name="T13" fmla="*/ 0 h 1125"/>
                    <a:gd name="T14" fmla="*/ 0 w 1005"/>
                    <a:gd name="T15" fmla="*/ 0 h 1125"/>
                    <a:gd name="T16" fmla="*/ 0 w 1005"/>
                    <a:gd name="T17" fmla="*/ 0 h 1125"/>
                    <a:gd name="T18" fmla="*/ 0 w 1005"/>
                    <a:gd name="T19" fmla="*/ 0 h 1125"/>
                    <a:gd name="T20" fmla="*/ 0 w 1005"/>
                    <a:gd name="T21" fmla="*/ 0 h 1125"/>
                    <a:gd name="T22" fmla="*/ 0 w 1005"/>
                    <a:gd name="T23" fmla="*/ 0 h 1125"/>
                    <a:gd name="T24" fmla="*/ 0 w 1005"/>
                    <a:gd name="T25" fmla="*/ 0 h 1125"/>
                    <a:gd name="T26" fmla="*/ 0 w 1005"/>
                    <a:gd name="T27" fmla="*/ 0 h 1125"/>
                    <a:gd name="T28" fmla="*/ 0 w 1005"/>
                    <a:gd name="T29" fmla="*/ 0 h 1125"/>
                    <a:gd name="T30" fmla="*/ 0 w 1005"/>
                    <a:gd name="T31" fmla="*/ 0 h 1125"/>
                    <a:gd name="T32" fmla="*/ 0 w 1005"/>
                    <a:gd name="T33" fmla="*/ 0 h 1125"/>
                    <a:gd name="T34" fmla="*/ 0 w 1005"/>
                    <a:gd name="T35" fmla="*/ 0 h 1125"/>
                    <a:gd name="T36" fmla="*/ 0 w 1005"/>
                    <a:gd name="T37" fmla="*/ 0 h 1125"/>
                    <a:gd name="T38" fmla="*/ 0 w 1005"/>
                    <a:gd name="T39" fmla="*/ 0 h 1125"/>
                    <a:gd name="T40" fmla="*/ 0 w 1005"/>
                    <a:gd name="T41" fmla="*/ 0 h 1125"/>
                    <a:gd name="T42" fmla="*/ 0 w 1005"/>
                    <a:gd name="T43" fmla="*/ 0 h 1125"/>
                    <a:gd name="T44" fmla="*/ 0 w 1005"/>
                    <a:gd name="T45" fmla="*/ 0 h 1125"/>
                    <a:gd name="T46" fmla="*/ 0 w 1005"/>
                    <a:gd name="T47" fmla="*/ 0 h 1125"/>
                    <a:gd name="T48" fmla="*/ 0 w 1005"/>
                    <a:gd name="T49" fmla="*/ 0 h 1125"/>
                    <a:gd name="T50" fmla="*/ 0 w 1005"/>
                    <a:gd name="T51" fmla="*/ 0 h 1125"/>
                    <a:gd name="T52" fmla="*/ 0 w 1005"/>
                    <a:gd name="T53" fmla="*/ 0 h 1125"/>
                    <a:gd name="T54" fmla="*/ 0 w 1005"/>
                    <a:gd name="T55" fmla="*/ 0 h 1125"/>
                    <a:gd name="T56" fmla="*/ 0 w 1005"/>
                    <a:gd name="T57" fmla="*/ 0 h 1125"/>
                    <a:gd name="T58" fmla="*/ 0 w 1005"/>
                    <a:gd name="T59" fmla="*/ 0 h 1125"/>
                    <a:gd name="T60" fmla="*/ 0 w 1005"/>
                    <a:gd name="T61" fmla="*/ 0 h 1125"/>
                    <a:gd name="T62" fmla="*/ 0 w 1005"/>
                    <a:gd name="T63" fmla="*/ 0 h 1125"/>
                    <a:gd name="T64" fmla="*/ 0 w 1005"/>
                    <a:gd name="T65" fmla="*/ 0 h 1125"/>
                    <a:gd name="T66" fmla="*/ 0 w 1005"/>
                    <a:gd name="T67" fmla="*/ 0 h 1125"/>
                    <a:gd name="T68" fmla="*/ 0 w 1005"/>
                    <a:gd name="T69" fmla="*/ 0 h 1125"/>
                    <a:gd name="T70" fmla="*/ 0 w 1005"/>
                    <a:gd name="T71" fmla="*/ 0 h 1125"/>
                    <a:gd name="T72" fmla="*/ 0 w 1005"/>
                    <a:gd name="T73" fmla="*/ 0 h 1125"/>
                    <a:gd name="T74" fmla="*/ 0 w 1005"/>
                    <a:gd name="T75" fmla="*/ 0 h 1125"/>
                    <a:gd name="T76" fmla="*/ 0 w 1005"/>
                    <a:gd name="T77" fmla="*/ 0 h 1125"/>
                    <a:gd name="T78" fmla="*/ 0 w 1005"/>
                    <a:gd name="T79" fmla="*/ 0 h 1125"/>
                    <a:gd name="T80" fmla="*/ 0 w 1005"/>
                    <a:gd name="T81" fmla="*/ 0 h 1125"/>
                    <a:gd name="T82" fmla="*/ 0 w 1005"/>
                    <a:gd name="T83" fmla="*/ 0 h 1125"/>
                    <a:gd name="T84" fmla="*/ 0 w 1005"/>
                    <a:gd name="T85" fmla="*/ 0 h 1125"/>
                    <a:gd name="T86" fmla="*/ 0 w 1005"/>
                    <a:gd name="T87" fmla="*/ 0 h 1125"/>
                    <a:gd name="T88" fmla="*/ 0 w 1005"/>
                    <a:gd name="T89" fmla="*/ 0 h 1125"/>
                    <a:gd name="T90" fmla="*/ 0 w 1005"/>
                    <a:gd name="T91" fmla="*/ 0 h 1125"/>
                    <a:gd name="T92" fmla="*/ 0 w 1005"/>
                    <a:gd name="T93" fmla="*/ 0 h 1125"/>
                    <a:gd name="T94" fmla="*/ 0 w 1005"/>
                    <a:gd name="T95" fmla="*/ 0 h 1125"/>
                    <a:gd name="T96" fmla="*/ 0 w 1005"/>
                    <a:gd name="T97" fmla="*/ 0 h 1125"/>
                    <a:gd name="T98" fmla="*/ 0 w 1005"/>
                    <a:gd name="T99" fmla="*/ 0 h 1125"/>
                    <a:gd name="T100" fmla="*/ 0 w 1005"/>
                    <a:gd name="T101" fmla="*/ 0 h 1125"/>
                    <a:gd name="T102" fmla="*/ 0 w 1005"/>
                    <a:gd name="T103" fmla="*/ 0 h 1125"/>
                    <a:gd name="T104" fmla="*/ 0 w 1005"/>
                    <a:gd name="T105" fmla="*/ 0 h 112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005"/>
                    <a:gd name="T160" fmla="*/ 0 h 1125"/>
                    <a:gd name="T161" fmla="*/ 1005 w 1005"/>
                    <a:gd name="T162" fmla="*/ 1125 h 1125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005" h="1125">
                      <a:moveTo>
                        <a:pt x="180" y="18"/>
                      </a:moveTo>
                      <a:lnTo>
                        <a:pt x="36" y="0"/>
                      </a:lnTo>
                      <a:lnTo>
                        <a:pt x="106" y="53"/>
                      </a:lnTo>
                      <a:lnTo>
                        <a:pt x="0" y="71"/>
                      </a:lnTo>
                      <a:lnTo>
                        <a:pt x="155" y="115"/>
                      </a:lnTo>
                      <a:lnTo>
                        <a:pt x="114" y="158"/>
                      </a:lnTo>
                      <a:lnTo>
                        <a:pt x="212" y="189"/>
                      </a:lnTo>
                      <a:lnTo>
                        <a:pt x="128" y="229"/>
                      </a:lnTo>
                      <a:lnTo>
                        <a:pt x="41" y="215"/>
                      </a:lnTo>
                      <a:lnTo>
                        <a:pt x="111" y="260"/>
                      </a:lnTo>
                      <a:lnTo>
                        <a:pt x="18" y="286"/>
                      </a:lnTo>
                      <a:lnTo>
                        <a:pt x="146" y="317"/>
                      </a:lnTo>
                      <a:lnTo>
                        <a:pt x="114" y="343"/>
                      </a:lnTo>
                      <a:lnTo>
                        <a:pt x="229" y="356"/>
                      </a:lnTo>
                      <a:lnTo>
                        <a:pt x="282" y="388"/>
                      </a:lnTo>
                      <a:lnTo>
                        <a:pt x="185" y="409"/>
                      </a:lnTo>
                      <a:lnTo>
                        <a:pt x="282" y="427"/>
                      </a:lnTo>
                      <a:lnTo>
                        <a:pt x="339" y="454"/>
                      </a:lnTo>
                      <a:lnTo>
                        <a:pt x="264" y="475"/>
                      </a:lnTo>
                      <a:lnTo>
                        <a:pt x="366" y="499"/>
                      </a:lnTo>
                      <a:lnTo>
                        <a:pt x="541" y="477"/>
                      </a:lnTo>
                      <a:lnTo>
                        <a:pt x="717" y="524"/>
                      </a:lnTo>
                      <a:lnTo>
                        <a:pt x="664" y="553"/>
                      </a:lnTo>
                      <a:lnTo>
                        <a:pt x="737" y="567"/>
                      </a:lnTo>
                      <a:lnTo>
                        <a:pt x="806" y="639"/>
                      </a:lnTo>
                      <a:lnTo>
                        <a:pt x="1005" y="1125"/>
                      </a:lnTo>
                      <a:lnTo>
                        <a:pt x="998" y="1056"/>
                      </a:lnTo>
                      <a:lnTo>
                        <a:pt x="968" y="928"/>
                      </a:lnTo>
                      <a:lnTo>
                        <a:pt x="884" y="770"/>
                      </a:lnTo>
                      <a:lnTo>
                        <a:pt x="872" y="677"/>
                      </a:lnTo>
                      <a:lnTo>
                        <a:pt x="757" y="531"/>
                      </a:lnTo>
                      <a:lnTo>
                        <a:pt x="798" y="522"/>
                      </a:lnTo>
                      <a:lnTo>
                        <a:pt x="749" y="449"/>
                      </a:lnTo>
                      <a:lnTo>
                        <a:pt x="638" y="413"/>
                      </a:lnTo>
                      <a:lnTo>
                        <a:pt x="690" y="479"/>
                      </a:lnTo>
                      <a:lnTo>
                        <a:pt x="525" y="406"/>
                      </a:lnTo>
                      <a:lnTo>
                        <a:pt x="438" y="436"/>
                      </a:lnTo>
                      <a:lnTo>
                        <a:pt x="399" y="395"/>
                      </a:lnTo>
                      <a:lnTo>
                        <a:pt x="468" y="356"/>
                      </a:lnTo>
                      <a:lnTo>
                        <a:pt x="372" y="313"/>
                      </a:lnTo>
                      <a:lnTo>
                        <a:pt x="213" y="299"/>
                      </a:lnTo>
                      <a:lnTo>
                        <a:pt x="269" y="251"/>
                      </a:lnTo>
                      <a:lnTo>
                        <a:pt x="212" y="229"/>
                      </a:lnTo>
                      <a:lnTo>
                        <a:pt x="330" y="212"/>
                      </a:lnTo>
                      <a:lnTo>
                        <a:pt x="418" y="229"/>
                      </a:lnTo>
                      <a:lnTo>
                        <a:pt x="374" y="172"/>
                      </a:lnTo>
                      <a:lnTo>
                        <a:pt x="220" y="128"/>
                      </a:lnTo>
                      <a:lnTo>
                        <a:pt x="300" y="123"/>
                      </a:lnTo>
                      <a:lnTo>
                        <a:pt x="155" y="44"/>
                      </a:lnTo>
                      <a:lnTo>
                        <a:pt x="229" y="49"/>
                      </a:lnTo>
                      <a:lnTo>
                        <a:pt x="378" y="14"/>
                      </a:lnTo>
                      <a:lnTo>
                        <a:pt x="18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reeform 165"/>
                <p:cNvSpPr>
                  <a:spLocks/>
                </p:cNvSpPr>
                <p:nvPr/>
              </p:nvSpPr>
              <p:spPr bwMode="auto">
                <a:xfrm>
                  <a:off x="4254" y="3174"/>
                  <a:ext cx="112" cy="67"/>
                </a:xfrm>
                <a:custGeom>
                  <a:avLst/>
                  <a:gdLst>
                    <a:gd name="T0" fmla="*/ 0 w 448"/>
                    <a:gd name="T1" fmla="*/ 0 h 268"/>
                    <a:gd name="T2" fmla="*/ 0 w 448"/>
                    <a:gd name="T3" fmla="*/ 0 h 268"/>
                    <a:gd name="T4" fmla="*/ 0 w 448"/>
                    <a:gd name="T5" fmla="*/ 0 h 268"/>
                    <a:gd name="T6" fmla="*/ 0 w 448"/>
                    <a:gd name="T7" fmla="*/ 0 h 268"/>
                    <a:gd name="T8" fmla="*/ 0 w 448"/>
                    <a:gd name="T9" fmla="*/ 0 h 268"/>
                    <a:gd name="T10" fmla="*/ 0 w 448"/>
                    <a:gd name="T11" fmla="*/ 0 h 268"/>
                    <a:gd name="T12" fmla="*/ 0 w 448"/>
                    <a:gd name="T13" fmla="*/ 0 h 268"/>
                    <a:gd name="T14" fmla="*/ 0 w 448"/>
                    <a:gd name="T15" fmla="*/ 0 h 268"/>
                    <a:gd name="T16" fmla="*/ 0 w 448"/>
                    <a:gd name="T17" fmla="*/ 0 h 268"/>
                    <a:gd name="T18" fmla="*/ 0 w 448"/>
                    <a:gd name="T19" fmla="*/ 0 h 268"/>
                    <a:gd name="T20" fmla="*/ 0 w 448"/>
                    <a:gd name="T21" fmla="*/ 0 h 268"/>
                    <a:gd name="T22" fmla="*/ 0 w 448"/>
                    <a:gd name="T23" fmla="*/ 0 h 268"/>
                    <a:gd name="T24" fmla="*/ 0 w 448"/>
                    <a:gd name="T25" fmla="*/ 0 h 268"/>
                    <a:gd name="T26" fmla="*/ 0 w 448"/>
                    <a:gd name="T27" fmla="*/ 0 h 268"/>
                    <a:gd name="T28" fmla="*/ 0 w 448"/>
                    <a:gd name="T29" fmla="*/ 0 h 268"/>
                    <a:gd name="T30" fmla="*/ 0 w 448"/>
                    <a:gd name="T31" fmla="*/ 0 h 268"/>
                    <a:gd name="T32" fmla="*/ 0 w 448"/>
                    <a:gd name="T33" fmla="*/ 0 h 268"/>
                    <a:gd name="T34" fmla="*/ 0 w 448"/>
                    <a:gd name="T35" fmla="*/ 0 h 268"/>
                    <a:gd name="T36" fmla="*/ 0 w 448"/>
                    <a:gd name="T37" fmla="*/ 0 h 2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48"/>
                    <a:gd name="T58" fmla="*/ 0 h 268"/>
                    <a:gd name="T59" fmla="*/ 448 w 448"/>
                    <a:gd name="T60" fmla="*/ 268 h 26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48" h="268">
                      <a:moveTo>
                        <a:pt x="224" y="110"/>
                      </a:moveTo>
                      <a:lnTo>
                        <a:pt x="136" y="101"/>
                      </a:lnTo>
                      <a:lnTo>
                        <a:pt x="180" y="158"/>
                      </a:lnTo>
                      <a:lnTo>
                        <a:pt x="62" y="167"/>
                      </a:lnTo>
                      <a:lnTo>
                        <a:pt x="0" y="162"/>
                      </a:lnTo>
                      <a:lnTo>
                        <a:pt x="78" y="198"/>
                      </a:lnTo>
                      <a:lnTo>
                        <a:pt x="18" y="219"/>
                      </a:lnTo>
                      <a:lnTo>
                        <a:pt x="87" y="242"/>
                      </a:lnTo>
                      <a:lnTo>
                        <a:pt x="255" y="189"/>
                      </a:lnTo>
                      <a:lnTo>
                        <a:pt x="228" y="228"/>
                      </a:lnTo>
                      <a:lnTo>
                        <a:pt x="333" y="207"/>
                      </a:lnTo>
                      <a:lnTo>
                        <a:pt x="448" y="268"/>
                      </a:lnTo>
                      <a:lnTo>
                        <a:pt x="396" y="194"/>
                      </a:lnTo>
                      <a:lnTo>
                        <a:pt x="273" y="153"/>
                      </a:lnTo>
                      <a:lnTo>
                        <a:pt x="333" y="141"/>
                      </a:lnTo>
                      <a:lnTo>
                        <a:pt x="255" y="44"/>
                      </a:lnTo>
                      <a:lnTo>
                        <a:pt x="105" y="0"/>
                      </a:lnTo>
                      <a:lnTo>
                        <a:pt x="224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3" name="Freeform 166"/>
                <p:cNvSpPr>
                  <a:spLocks/>
                </p:cNvSpPr>
                <p:nvPr/>
              </p:nvSpPr>
              <p:spPr bwMode="auto">
                <a:xfrm>
                  <a:off x="4419" y="3097"/>
                  <a:ext cx="86" cy="74"/>
                </a:xfrm>
                <a:custGeom>
                  <a:avLst/>
                  <a:gdLst>
                    <a:gd name="T0" fmla="*/ 0 w 343"/>
                    <a:gd name="T1" fmla="*/ 0 h 294"/>
                    <a:gd name="T2" fmla="*/ 0 w 343"/>
                    <a:gd name="T3" fmla="*/ 0 h 294"/>
                    <a:gd name="T4" fmla="*/ 0 w 343"/>
                    <a:gd name="T5" fmla="*/ 0 h 294"/>
                    <a:gd name="T6" fmla="*/ 0 w 343"/>
                    <a:gd name="T7" fmla="*/ 0 h 294"/>
                    <a:gd name="T8" fmla="*/ 0 w 343"/>
                    <a:gd name="T9" fmla="*/ 0 h 294"/>
                    <a:gd name="T10" fmla="*/ 0 w 343"/>
                    <a:gd name="T11" fmla="*/ 0 h 294"/>
                    <a:gd name="T12" fmla="*/ 0 w 343"/>
                    <a:gd name="T13" fmla="*/ 0 h 294"/>
                    <a:gd name="T14" fmla="*/ 0 w 343"/>
                    <a:gd name="T15" fmla="*/ 0 h 294"/>
                    <a:gd name="T16" fmla="*/ 0 w 343"/>
                    <a:gd name="T17" fmla="*/ 0 h 294"/>
                    <a:gd name="T18" fmla="*/ 0 w 343"/>
                    <a:gd name="T19" fmla="*/ 0 h 294"/>
                    <a:gd name="T20" fmla="*/ 0 w 343"/>
                    <a:gd name="T21" fmla="*/ 0 h 294"/>
                    <a:gd name="T22" fmla="*/ 0 w 343"/>
                    <a:gd name="T23" fmla="*/ 0 h 294"/>
                    <a:gd name="T24" fmla="*/ 0 w 343"/>
                    <a:gd name="T25" fmla="*/ 0 h 294"/>
                    <a:gd name="T26" fmla="*/ 0 w 343"/>
                    <a:gd name="T27" fmla="*/ 0 h 294"/>
                    <a:gd name="T28" fmla="*/ 0 w 343"/>
                    <a:gd name="T29" fmla="*/ 0 h 294"/>
                    <a:gd name="T30" fmla="*/ 0 w 343"/>
                    <a:gd name="T31" fmla="*/ 0 h 294"/>
                    <a:gd name="T32" fmla="*/ 0 w 343"/>
                    <a:gd name="T33" fmla="*/ 0 h 294"/>
                    <a:gd name="T34" fmla="*/ 0 w 343"/>
                    <a:gd name="T35" fmla="*/ 0 h 29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43"/>
                    <a:gd name="T55" fmla="*/ 0 h 294"/>
                    <a:gd name="T56" fmla="*/ 343 w 343"/>
                    <a:gd name="T57" fmla="*/ 294 h 294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43" h="294">
                      <a:moveTo>
                        <a:pt x="75" y="0"/>
                      </a:moveTo>
                      <a:lnTo>
                        <a:pt x="26" y="50"/>
                      </a:lnTo>
                      <a:lnTo>
                        <a:pt x="0" y="83"/>
                      </a:lnTo>
                      <a:lnTo>
                        <a:pt x="22" y="198"/>
                      </a:lnTo>
                      <a:lnTo>
                        <a:pt x="114" y="246"/>
                      </a:lnTo>
                      <a:lnTo>
                        <a:pt x="189" y="246"/>
                      </a:lnTo>
                      <a:lnTo>
                        <a:pt x="251" y="294"/>
                      </a:lnTo>
                      <a:lnTo>
                        <a:pt x="343" y="255"/>
                      </a:lnTo>
                      <a:lnTo>
                        <a:pt x="330" y="127"/>
                      </a:lnTo>
                      <a:lnTo>
                        <a:pt x="286" y="228"/>
                      </a:lnTo>
                      <a:lnTo>
                        <a:pt x="177" y="157"/>
                      </a:lnTo>
                      <a:lnTo>
                        <a:pt x="154" y="28"/>
                      </a:lnTo>
                      <a:lnTo>
                        <a:pt x="118" y="81"/>
                      </a:lnTo>
                      <a:lnTo>
                        <a:pt x="120" y="173"/>
                      </a:lnTo>
                      <a:lnTo>
                        <a:pt x="61" y="142"/>
                      </a:lnTo>
                      <a:lnTo>
                        <a:pt x="49" y="67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4" name="Freeform 167"/>
                <p:cNvSpPr>
                  <a:spLocks/>
                </p:cNvSpPr>
                <p:nvPr/>
              </p:nvSpPr>
              <p:spPr bwMode="auto">
                <a:xfrm>
                  <a:off x="4364" y="3295"/>
                  <a:ext cx="22" cy="29"/>
                </a:xfrm>
                <a:custGeom>
                  <a:avLst/>
                  <a:gdLst>
                    <a:gd name="T0" fmla="*/ 0 w 88"/>
                    <a:gd name="T1" fmla="*/ 0 h 115"/>
                    <a:gd name="T2" fmla="*/ 0 w 88"/>
                    <a:gd name="T3" fmla="*/ 0 h 115"/>
                    <a:gd name="T4" fmla="*/ 0 w 88"/>
                    <a:gd name="T5" fmla="*/ 0 h 115"/>
                    <a:gd name="T6" fmla="*/ 0 w 88"/>
                    <a:gd name="T7" fmla="*/ 0 h 115"/>
                    <a:gd name="T8" fmla="*/ 0 w 88"/>
                    <a:gd name="T9" fmla="*/ 0 h 115"/>
                    <a:gd name="T10" fmla="*/ 0 w 88"/>
                    <a:gd name="T11" fmla="*/ 0 h 115"/>
                    <a:gd name="T12" fmla="*/ 0 w 88"/>
                    <a:gd name="T13" fmla="*/ 0 h 115"/>
                    <a:gd name="T14" fmla="*/ 0 w 88"/>
                    <a:gd name="T15" fmla="*/ 0 h 115"/>
                    <a:gd name="T16" fmla="*/ 0 w 88"/>
                    <a:gd name="T17" fmla="*/ 0 h 1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8"/>
                    <a:gd name="T28" fmla="*/ 0 h 115"/>
                    <a:gd name="T29" fmla="*/ 88 w 88"/>
                    <a:gd name="T30" fmla="*/ 115 h 1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8" h="115">
                      <a:moveTo>
                        <a:pt x="88" y="0"/>
                      </a:moveTo>
                      <a:lnTo>
                        <a:pt x="18" y="26"/>
                      </a:lnTo>
                      <a:lnTo>
                        <a:pt x="0" y="64"/>
                      </a:lnTo>
                      <a:lnTo>
                        <a:pt x="19" y="108"/>
                      </a:lnTo>
                      <a:lnTo>
                        <a:pt x="75" y="115"/>
                      </a:lnTo>
                      <a:lnTo>
                        <a:pt x="31" y="73"/>
                      </a:lnTo>
                      <a:lnTo>
                        <a:pt x="87" y="42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reeform 168"/>
                <p:cNvSpPr>
                  <a:spLocks/>
                </p:cNvSpPr>
                <p:nvPr/>
              </p:nvSpPr>
              <p:spPr bwMode="auto">
                <a:xfrm>
                  <a:off x="3934" y="3114"/>
                  <a:ext cx="87" cy="50"/>
                </a:xfrm>
                <a:custGeom>
                  <a:avLst/>
                  <a:gdLst>
                    <a:gd name="T0" fmla="*/ 0 w 347"/>
                    <a:gd name="T1" fmla="*/ 0 h 200"/>
                    <a:gd name="T2" fmla="*/ 0 w 347"/>
                    <a:gd name="T3" fmla="*/ 0 h 200"/>
                    <a:gd name="T4" fmla="*/ 0 w 347"/>
                    <a:gd name="T5" fmla="*/ 0 h 200"/>
                    <a:gd name="T6" fmla="*/ 0 w 347"/>
                    <a:gd name="T7" fmla="*/ 0 h 200"/>
                    <a:gd name="T8" fmla="*/ 0 w 347"/>
                    <a:gd name="T9" fmla="*/ 0 h 200"/>
                    <a:gd name="T10" fmla="*/ 0 w 347"/>
                    <a:gd name="T11" fmla="*/ 0 h 200"/>
                    <a:gd name="T12" fmla="*/ 0 w 347"/>
                    <a:gd name="T13" fmla="*/ 0 h 200"/>
                    <a:gd name="T14" fmla="*/ 0 w 347"/>
                    <a:gd name="T15" fmla="*/ 0 h 200"/>
                    <a:gd name="T16" fmla="*/ 0 w 347"/>
                    <a:gd name="T17" fmla="*/ 0 h 200"/>
                    <a:gd name="T18" fmla="*/ 0 w 347"/>
                    <a:gd name="T19" fmla="*/ 0 h 200"/>
                    <a:gd name="T20" fmla="*/ 0 w 347"/>
                    <a:gd name="T21" fmla="*/ 0 h 200"/>
                    <a:gd name="T22" fmla="*/ 0 w 347"/>
                    <a:gd name="T23" fmla="*/ 0 h 200"/>
                    <a:gd name="T24" fmla="*/ 0 w 347"/>
                    <a:gd name="T25" fmla="*/ 0 h 200"/>
                    <a:gd name="T26" fmla="*/ 0 w 347"/>
                    <a:gd name="T27" fmla="*/ 0 h 200"/>
                    <a:gd name="T28" fmla="*/ 0 w 347"/>
                    <a:gd name="T29" fmla="*/ 0 h 200"/>
                    <a:gd name="T30" fmla="*/ 0 w 347"/>
                    <a:gd name="T31" fmla="*/ 0 h 200"/>
                    <a:gd name="T32" fmla="*/ 0 w 347"/>
                    <a:gd name="T33" fmla="*/ 0 h 2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47"/>
                    <a:gd name="T52" fmla="*/ 0 h 200"/>
                    <a:gd name="T53" fmla="*/ 347 w 347"/>
                    <a:gd name="T54" fmla="*/ 200 h 20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47" h="200">
                      <a:moveTo>
                        <a:pt x="347" y="200"/>
                      </a:moveTo>
                      <a:lnTo>
                        <a:pt x="264" y="131"/>
                      </a:lnTo>
                      <a:lnTo>
                        <a:pt x="229" y="49"/>
                      </a:lnTo>
                      <a:lnTo>
                        <a:pt x="129" y="0"/>
                      </a:lnTo>
                      <a:lnTo>
                        <a:pt x="209" y="86"/>
                      </a:lnTo>
                      <a:lnTo>
                        <a:pt x="129" y="49"/>
                      </a:lnTo>
                      <a:lnTo>
                        <a:pt x="0" y="6"/>
                      </a:lnTo>
                      <a:lnTo>
                        <a:pt x="93" y="63"/>
                      </a:lnTo>
                      <a:lnTo>
                        <a:pt x="0" y="80"/>
                      </a:lnTo>
                      <a:lnTo>
                        <a:pt x="123" y="90"/>
                      </a:lnTo>
                      <a:lnTo>
                        <a:pt x="9" y="117"/>
                      </a:lnTo>
                      <a:lnTo>
                        <a:pt x="143" y="120"/>
                      </a:lnTo>
                      <a:lnTo>
                        <a:pt x="82" y="147"/>
                      </a:lnTo>
                      <a:lnTo>
                        <a:pt x="180" y="147"/>
                      </a:lnTo>
                      <a:lnTo>
                        <a:pt x="229" y="170"/>
                      </a:lnTo>
                      <a:lnTo>
                        <a:pt x="347" y="2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reeform 169"/>
                <p:cNvSpPr>
                  <a:spLocks/>
                </p:cNvSpPr>
                <p:nvPr/>
              </p:nvSpPr>
              <p:spPr bwMode="auto">
                <a:xfrm>
                  <a:off x="4300" y="3260"/>
                  <a:ext cx="137" cy="184"/>
                </a:xfrm>
                <a:custGeom>
                  <a:avLst/>
                  <a:gdLst>
                    <a:gd name="T0" fmla="*/ 0 w 548"/>
                    <a:gd name="T1" fmla="*/ 0 h 734"/>
                    <a:gd name="T2" fmla="*/ 0 w 548"/>
                    <a:gd name="T3" fmla="*/ 0 h 734"/>
                    <a:gd name="T4" fmla="*/ 0 w 548"/>
                    <a:gd name="T5" fmla="*/ 0 h 734"/>
                    <a:gd name="T6" fmla="*/ 0 w 548"/>
                    <a:gd name="T7" fmla="*/ 0 h 734"/>
                    <a:gd name="T8" fmla="*/ 0 w 548"/>
                    <a:gd name="T9" fmla="*/ 0 h 734"/>
                    <a:gd name="T10" fmla="*/ 0 w 548"/>
                    <a:gd name="T11" fmla="*/ 0 h 734"/>
                    <a:gd name="T12" fmla="*/ 0 w 548"/>
                    <a:gd name="T13" fmla="*/ 0 h 734"/>
                    <a:gd name="T14" fmla="*/ 0 w 548"/>
                    <a:gd name="T15" fmla="*/ 0 h 734"/>
                    <a:gd name="T16" fmla="*/ 0 w 548"/>
                    <a:gd name="T17" fmla="*/ 0 h 734"/>
                    <a:gd name="T18" fmla="*/ 0 w 548"/>
                    <a:gd name="T19" fmla="*/ 0 h 734"/>
                    <a:gd name="T20" fmla="*/ 0 w 548"/>
                    <a:gd name="T21" fmla="*/ 0 h 734"/>
                    <a:gd name="T22" fmla="*/ 0 w 548"/>
                    <a:gd name="T23" fmla="*/ 0 h 734"/>
                    <a:gd name="T24" fmla="*/ 0 w 548"/>
                    <a:gd name="T25" fmla="*/ 0 h 734"/>
                    <a:gd name="T26" fmla="*/ 0 w 548"/>
                    <a:gd name="T27" fmla="*/ 0 h 734"/>
                    <a:gd name="T28" fmla="*/ 0 w 548"/>
                    <a:gd name="T29" fmla="*/ 0 h 734"/>
                    <a:gd name="T30" fmla="*/ 0 w 548"/>
                    <a:gd name="T31" fmla="*/ 0 h 734"/>
                    <a:gd name="T32" fmla="*/ 0 w 548"/>
                    <a:gd name="T33" fmla="*/ 0 h 734"/>
                    <a:gd name="T34" fmla="*/ 0 w 548"/>
                    <a:gd name="T35" fmla="*/ 0 h 734"/>
                    <a:gd name="T36" fmla="*/ 0 w 548"/>
                    <a:gd name="T37" fmla="*/ 0 h 734"/>
                    <a:gd name="T38" fmla="*/ 0 w 548"/>
                    <a:gd name="T39" fmla="*/ 0 h 734"/>
                    <a:gd name="T40" fmla="*/ 0 w 548"/>
                    <a:gd name="T41" fmla="*/ 0 h 734"/>
                    <a:gd name="T42" fmla="*/ 0 w 548"/>
                    <a:gd name="T43" fmla="*/ 0 h 734"/>
                    <a:gd name="T44" fmla="*/ 0 w 548"/>
                    <a:gd name="T45" fmla="*/ 0 h 734"/>
                    <a:gd name="T46" fmla="*/ 0 w 548"/>
                    <a:gd name="T47" fmla="*/ 0 h 73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48"/>
                    <a:gd name="T73" fmla="*/ 0 h 734"/>
                    <a:gd name="T74" fmla="*/ 548 w 548"/>
                    <a:gd name="T75" fmla="*/ 734 h 73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48" h="734">
                      <a:moveTo>
                        <a:pt x="334" y="105"/>
                      </a:moveTo>
                      <a:lnTo>
                        <a:pt x="199" y="139"/>
                      </a:lnTo>
                      <a:lnTo>
                        <a:pt x="244" y="95"/>
                      </a:lnTo>
                      <a:lnTo>
                        <a:pt x="136" y="122"/>
                      </a:lnTo>
                      <a:lnTo>
                        <a:pt x="170" y="86"/>
                      </a:lnTo>
                      <a:lnTo>
                        <a:pt x="70" y="92"/>
                      </a:lnTo>
                      <a:lnTo>
                        <a:pt x="0" y="61"/>
                      </a:lnTo>
                      <a:lnTo>
                        <a:pt x="99" y="32"/>
                      </a:lnTo>
                      <a:lnTo>
                        <a:pt x="83" y="68"/>
                      </a:lnTo>
                      <a:lnTo>
                        <a:pt x="156" y="19"/>
                      </a:lnTo>
                      <a:lnTo>
                        <a:pt x="221" y="43"/>
                      </a:lnTo>
                      <a:lnTo>
                        <a:pt x="274" y="0"/>
                      </a:lnTo>
                      <a:lnTo>
                        <a:pt x="313" y="48"/>
                      </a:lnTo>
                      <a:lnTo>
                        <a:pt x="377" y="100"/>
                      </a:lnTo>
                      <a:lnTo>
                        <a:pt x="363" y="205"/>
                      </a:lnTo>
                      <a:lnTo>
                        <a:pt x="454" y="313"/>
                      </a:lnTo>
                      <a:lnTo>
                        <a:pt x="440" y="366"/>
                      </a:lnTo>
                      <a:lnTo>
                        <a:pt x="548" y="652"/>
                      </a:lnTo>
                      <a:lnTo>
                        <a:pt x="518" y="734"/>
                      </a:lnTo>
                      <a:lnTo>
                        <a:pt x="436" y="460"/>
                      </a:lnTo>
                      <a:lnTo>
                        <a:pt x="387" y="279"/>
                      </a:lnTo>
                      <a:lnTo>
                        <a:pt x="330" y="209"/>
                      </a:lnTo>
                      <a:lnTo>
                        <a:pt x="334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7" name="Freeform 170"/>
                <p:cNvSpPr>
                  <a:spLocks/>
                </p:cNvSpPr>
                <p:nvPr/>
              </p:nvSpPr>
              <p:spPr bwMode="auto">
                <a:xfrm>
                  <a:off x="4242" y="3151"/>
                  <a:ext cx="102" cy="29"/>
                </a:xfrm>
                <a:custGeom>
                  <a:avLst/>
                  <a:gdLst>
                    <a:gd name="T0" fmla="*/ 0 w 404"/>
                    <a:gd name="T1" fmla="*/ 0 h 112"/>
                    <a:gd name="T2" fmla="*/ 0 w 404"/>
                    <a:gd name="T3" fmla="*/ 0 h 112"/>
                    <a:gd name="T4" fmla="*/ 0 w 404"/>
                    <a:gd name="T5" fmla="*/ 0 h 112"/>
                    <a:gd name="T6" fmla="*/ 0 w 404"/>
                    <a:gd name="T7" fmla="*/ 0 h 112"/>
                    <a:gd name="T8" fmla="*/ 0 w 404"/>
                    <a:gd name="T9" fmla="*/ 0 h 112"/>
                    <a:gd name="T10" fmla="*/ 0 w 404"/>
                    <a:gd name="T11" fmla="*/ 0 h 112"/>
                    <a:gd name="T12" fmla="*/ 0 w 404"/>
                    <a:gd name="T13" fmla="*/ 0 h 112"/>
                    <a:gd name="T14" fmla="*/ 0 w 404"/>
                    <a:gd name="T15" fmla="*/ 0 h 112"/>
                    <a:gd name="T16" fmla="*/ 0 w 404"/>
                    <a:gd name="T17" fmla="*/ 0 h 1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04"/>
                    <a:gd name="T28" fmla="*/ 0 h 112"/>
                    <a:gd name="T29" fmla="*/ 404 w 404"/>
                    <a:gd name="T30" fmla="*/ 112 h 11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04" h="112">
                      <a:moveTo>
                        <a:pt x="82" y="0"/>
                      </a:moveTo>
                      <a:lnTo>
                        <a:pt x="186" y="3"/>
                      </a:lnTo>
                      <a:lnTo>
                        <a:pt x="404" y="112"/>
                      </a:lnTo>
                      <a:lnTo>
                        <a:pt x="190" y="34"/>
                      </a:lnTo>
                      <a:lnTo>
                        <a:pt x="73" y="30"/>
                      </a:lnTo>
                      <a:lnTo>
                        <a:pt x="116" y="107"/>
                      </a:lnTo>
                      <a:lnTo>
                        <a:pt x="0" y="17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8" name="Freeform 171"/>
                <p:cNvSpPr>
                  <a:spLocks/>
                </p:cNvSpPr>
                <p:nvPr/>
              </p:nvSpPr>
              <p:spPr bwMode="auto">
                <a:xfrm>
                  <a:off x="4351" y="3156"/>
                  <a:ext cx="91" cy="42"/>
                </a:xfrm>
                <a:custGeom>
                  <a:avLst/>
                  <a:gdLst>
                    <a:gd name="T0" fmla="*/ 0 w 367"/>
                    <a:gd name="T1" fmla="*/ 0 h 167"/>
                    <a:gd name="T2" fmla="*/ 0 w 367"/>
                    <a:gd name="T3" fmla="*/ 0 h 167"/>
                    <a:gd name="T4" fmla="*/ 0 w 367"/>
                    <a:gd name="T5" fmla="*/ 0 h 167"/>
                    <a:gd name="T6" fmla="*/ 0 w 367"/>
                    <a:gd name="T7" fmla="*/ 0 h 167"/>
                    <a:gd name="T8" fmla="*/ 0 w 367"/>
                    <a:gd name="T9" fmla="*/ 0 h 167"/>
                    <a:gd name="T10" fmla="*/ 0 w 367"/>
                    <a:gd name="T11" fmla="*/ 0 h 167"/>
                    <a:gd name="T12" fmla="*/ 0 w 367"/>
                    <a:gd name="T13" fmla="*/ 0 h 167"/>
                    <a:gd name="T14" fmla="*/ 0 w 367"/>
                    <a:gd name="T15" fmla="*/ 0 h 167"/>
                    <a:gd name="T16" fmla="*/ 0 w 367"/>
                    <a:gd name="T17" fmla="*/ 0 h 167"/>
                    <a:gd name="T18" fmla="*/ 0 w 367"/>
                    <a:gd name="T19" fmla="*/ 0 h 167"/>
                    <a:gd name="T20" fmla="*/ 0 w 367"/>
                    <a:gd name="T21" fmla="*/ 0 h 167"/>
                    <a:gd name="T22" fmla="*/ 0 w 367"/>
                    <a:gd name="T23" fmla="*/ 0 h 167"/>
                    <a:gd name="T24" fmla="*/ 0 w 367"/>
                    <a:gd name="T25" fmla="*/ 0 h 167"/>
                    <a:gd name="T26" fmla="*/ 0 w 367"/>
                    <a:gd name="T27" fmla="*/ 0 h 16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67"/>
                    <a:gd name="T43" fmla="*/ 0 h 167"/>
                    <a:gd name="T44" fmla="*/ 367 w 367"/>
                    <a:gd name="T45" fmla="*/ 167 h 16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67" h="167">
                      <a:moveTo>
                        <a:pt x="17" y="73"/>
                      </a:moveTo>
                      <a:lnTo>
                        <a:pt x="47" y="116"/>
                      </a:lnTo>
                      <a:lnTo>
                        <a:pt x="164" y="143"/>
                      </a:lnTo>
                      <a:lnTo>
                        <a:pt x="103" y="104"/>
                      </a:lnTo>
                      <a:lnTo>
                        <a:pt x="177" y="104"/>
                      </a:lnTo>
                      <a:lnTo>
                        <a:pt x="301" y="167"/>
                      </a:lnTo>
                      <a:lnTo>
                        <a:pt x="281" y="130"/>
                      </a:lnTo>
                      <a:lnTo>
                        <a:pt x="367" y="147"/>
                      </a:lnTo>
                      <a:lnTo>
                        <a:pt x="250" y="93"/>
                      </a:lnTo>
                      <a:lnTo>
                        <a:pt x="113" y="57"/>
                      </a:lnTo>
                      <a:lnTo>
                        <a:pt x="0" y="0"/>
                      </a:lnTo>
                      <a:lnTo>
                        <a:pt x="87" y="69"/>
                      </a:lnTo>
                      <a:lnTo>
                        <a:pt x="17" y="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9" name="Freeform 172"/>
                <p:cNvSpPr>
                  <a:spLocks/>
                </p:cNvSpPr>
                <p:nvPr/>
              </p:nvSpPr>
              <p:spPr bwMode="auto">
                <a:xfrm>
                  <a:off x="4002" y="3145"/>
                  <a:ext cx="120" cy="173"/>
                </a:xfrm>
                <a:custGeom>
                  <a:avLst/>
                  <a:gdLst>
                    <a:gd name="T0" fmla="*/ 0 w 480"/>
                    <a:gd name="T1" fmla="*/ 0 h 692"/>
                    <a:gd name="T2" fmla="*/ 0 w 480"/>
                    <a:gd name="T3" fmla="*/ 0 h 692"/>
                    <a:gd name="T4" fmla="*/ 0 w 480"/>
                    <a:gd name="T5" fmla="*/ 0 h 692"/>
                    <a:gd name="T6" fmla="*/ 0 w 480"/>
                    <a:gd name="T7" fmla="*/ 0 h 692"/>
                    <a:gd name="T8" fmla="*/ 0 w 480"/>
                    <a:gd name="T9" fmla="*/ 0 h 692"/>
                    <a:gd name="T10" fmla="*/ 0 w 480"/>
                    <a:gd name="T11" fmla="*/ 0 h 692"/>
                    <a:gd name="T12" fmla="*/ 0 w 480"/>
                    <a:gd name="T13" fmla="*/ 0 h 692"/>
                    <a:gd name="T14" fmla="*/ 0 w 480"/>
                    <a:gd name="T15" fmla="*/ 0 h 692"/>
                    <a:gd name="T16" fmla="*/ 0 w 480"/>
                    <a:gd name="T17" fmla="*/ 0 h 692"/>
                    <a:gd name="T18" fmla="*/ 0 w 480"/>
                    <a:gd name="T19" fmla="*/ 0 h 692"/>
                    <a:gd name="T20" fmla="*/ 0 w 480"/>
                    <a:gd name="T21" fmla="*/ 0 h 692"/>
                    <a:gd name="T22" fmla="*/ 0 w 480"/>
                    <a:gd name="T23" fmla="*/ 0 h 692"/>
                    <a:gd name="T24" fmla="*/ 0 w 480"/>
                    <a:gd name="T25" fmla="*/ 0 h 692"/>
                    <a:gd name="T26" fmla="*/ 0 w 480"/>
                    <a:gd name="T27" fmla="*/ 0 h 692"/>
                    <a:gd name="T28" fmla="*/ 0 w 480"/>
                    <a:gd name="T29" fmla="*/ 0 h 692"/>
                    <a:gd name="T30" fmla="*/ 0 w 480"/>
                    <a:gd name="T31" fmla="*/ 0 h 692"/>
                    <a:gd name="T32" fmla="*/ 0 w 480"/>
                    <a:gd name="T33" fmla="*/ 0 h 692"/>
                    <a:gd name="T34" fmla="*/ 0 w 480"/>
                    <a:gd name="T35" fmla="*/ 0 h 692"/>
                    <a:gd name="T36" fmla="*/ 0 w 480"/>
                    <a:gd name="T37" fmla="*/ 0 h 692"/>
                    <a:gd name="T38" fmla="*/ 0 w 480"/>
                    <a:gd name="T39" fmla="*/ 0 h 692"/>
                    <a:gd name="T40" fmla="*/ 0 w 480"/>
                    <a:gd name="T41" fmla="*/ 0 h 692"/>
                    <a:gd name="T42" fmla="*/ 0 w 480"/>
                    <a:gd name="T43" fmla="*/ 0 h 692"/>
                    <a:gd name="T44" fmla="*/ 0 w 480"/>
                    <a:gd name="T45" fmla="*/ 0 h 692"/>
                    <a:gd name="T46" fmla="*/ 0 w 480"/>
                    <a:gd name="T47" fmla="*/ 0 h 692"/>
                    <a:gd name="T48" fmla="*/ 0 w 480"/>
                    <a:gd name="T49" fmla="*/ 0 h 692"/>
                    <a:gd name="T50" fmla="*/ 0 w 480"/>
                    <a:gd name="T51" fmla="*/ 0 h 692"/>
                    <a:gd name="T52" fmla="*/ 0 w 480"/>
                    <a:gd name="T53" fmla="*/ 0 h 692"/>
                    <a:gd name="T54" fmla="*/ 0 w 480"/>
                    <a:gd name="T55" fmla="*/ 0 h 692"/>
                    <a:gd name="T56" fmla="*/ 0 w 480"/>
                    <a:gd name="T57" fmla="*/ 0 h 692"/>
                    <a:gd name="T58" fmla="*/ 0 w 480"/>
                    <a:gd name="T59" fmla="*/ 0 h 692"/>
                    <a:gd name="T60" fmla="*/ 0 w 480"/>
                    <a:gd name="T61" fmla="*/ 0 h 692"/>
                    <a:gd name="T62" fmla="*/ 0 w 480"/>
                    <a:gd name="T63" fmla="*/ 0 h 692"/>
                    <a:gd name="T64" fmla="*/ 0 w 480"/>
                    <a:gd name="T65" fmla="*/ 0 h 692"/>
                    <a:gd name="T66" fmla="*/ 0 w 480"/>
                    <a:gd name="T67" fmla="*/ 0 h 692"/>
                    <a:gd name="T68" fmla="*/ 0 w 480"/>
                    <a:gd name="T69" fmla="*/ 0 h 692"/>
                    <a:gd name="T70" fmla="*/ 0 w 480"/>
                    <a:gd name="T71" fmla="*/ 0 h 692"/>
                    <a:gd name="T72" fmla="*/ 0 w 480"/>
                    <a:gd name="T73" fmla="*/ 0 h 692"/>
                    <a:gd name="T74" fmla="*/ 0 w 480"/>
                    <a:gd name="T75" fmla="*/ 0 h 692"/>
                    <a:gd name="T76" fmla="*/ 0 w 480"/>
                    <a:gd name="T77" fmla="*/ 0 h 692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80"/>
                    <a:gd name="T118" fmla="*/ 0 h 692"/>
                    <a:gd name="T119" fmla="*/ 480 w 480"/>
                    <a:gd name="T120" fmla="*/ 692 h 692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80" h="692">
                      <a:moveTo>
                        <a:pt x="277" y="108"/>
                      </a:moveTo>
                      <a:lnTo>
                        <a:pt x="211" y="37"/>
                      </a:lnTo>
                      <a:lnTo>
                        <a:pt x="103" y="0"/>
                      </a:lnTo>
                      <a:lnTo>
                        <a:pt x="205" y="78"/>
                      </a:lnTo>
                      <a:lnTo>
                        <a:pt x="123" y="61"/>
                      </a:lnTo>
                      <a:lnTo>
                        <a:pt x="164" y="117"/>
                      </a:lnTo>
                      <a:lnTo>
                        <a:pt x="43" y="115"/>
                      </a:lnTo>
                      <a:lnTo>
                        <a:pt x="113" y="158"/>
                      </a:lnTo>
                      <a:lnTo>
                        <a:pt x="0" y="172"/>
                      </a:lnTo>
                      <a:lnTo>
                        <a:pt x="121" y="208"/>
                      </a:lnTo>
                      <a:lnTo>
                        <a:pt x="84" y="228"/>
                      </a:lnTo>
                      <a:lnTo>
                        <a:pt x="166" y="245"/>
                      </a:lnTo>
                      <a:lnTo>
                        <a:pt x="250" y="241"/>
                      </a:lnTo>
                      <a:lnTo>
                        <a:pt x="182" y="272"/>
                      </a:lnTo>
                      <a:lnTo>
                        <a:pt x="274" y="305"/>
                      </a:lnTo>
                      <a:lnTo>
                        <a:pt x="154" y="325"/>
                      </a:lnTo>
                      <a:lnTo>
                        <a:pt x="270" y="345"/>
                      </a:lnTo>
                      <a:lnTo>
                        <a:pt x="197" y="377"/>
                      </a:lnTo>
                      <a:lnTo>
                        <a:pt x="131" y="358"/>
                      </a:lnTo>
                      <a:lnTo>
                        <a:pt x="175" y="400"/>
                      </a:lnTo>
                      <a:lnTo>
                        <a:pt x="122" y="428"/>
                      </a:lnTo>
                      <a:lnTo>
                        <a:pt x="265" y="425"/>
                      </a:lnTo>
                      <a:lnTo>
                        <a:pt x="387" y="472"/>
                      </a:lnTo>
                      <a:lnTo>
                        <a:pt x="415" y="521"/>
                      </a:lnTo>
                      <a:lnTo>
                        <a:pt x="480" y="692"/>
                      </a:lnTo>
                      <a:lnTo>
                        <a:pt x="406" y="406"/>
                      </a:lnTo>
                      <a:lnTo>
                        <a:pt x="395" y="442"/>
                      </a:lnTo>
                      <a:lnTo>
                        <a:pt x="317" y="335"/>
                      </a:lnTo>
                      <a:lnTo>
                        <a:pt x="316" y="278"/>
                      </a:lnTo>
                      <a:lnTo>
                        <a:pt x="264" y="205"/>
                      </a:lnTo>
                      <a:lnTo>
                        <a:pt x="166" y="158"/>
                      </a:lnTo>
                      <a:lnTo>
                        <a:pt x="234" y="162"/>
                      </a:lnTo>
                      <a:lnTo>
                        <a:pt x="205" y="104"/>
                      </a:lnTo>
                      <a:lnTo>
                        <a:pt x="250" y="117"/>
                      </a:lnTo>
                      <a:lnTo>
                        <a:pt x="352" y="241"/>
                      </a:lnTo>
                      <a:lnTo>
                        <a:pt x="338" y="127"/>
                      </a:lnTo>
                      <a:lnTo>
                        <a:pt x="248" y="0"/>
                      </a:lnTo>
                      <a:lnTo>
                        <a:pt x="277" y="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0" name="Freeform 173"/>
                <p:cNvSpPr>
                  <a:spLocks/>
                </p:cNvSpPr>
                <p:nvPr/>
              </p:nvSpPr>
              <p:spPr bwMode="auto">
                <a:xfrm>
                  <a:off x="4069" y="3302"/>
                  <a:ext cx="33" cy="42"/>
                </a:xfrm>
                <a:custGeom>
                  <a:avLst/>
                  <a:gdLst>
                    <a:gd name="T0" fmla="*/ 0 w 131"/>
                    <a:gd name="T1" fmla="*/ 0 h 166"/>
                    <a:gd name="T2" fmla="*/ 0 w 131"/>
                    <a:gd name="T3" fmla="*/ 0 h 166"/>
                    <a:gd name="T4" fmla="*/ 0 w 131"/>
                    <a:gd name="T5" fmla="*/ 0 h 166"/>
                    <a:gd name="T6" fmla="*/ 0 w 131"/>
                    <a:gd name="T7" fmla="*/ 0 h 166"/>
                    <a:gd name="T8" fmla="*/ 0 w 131"/>
                    <a:gd name="T9" fmla="*/ 0 h 166"/>
                    <a:gd name="T10" fmla="*/ 0 w 131"/>
                    <a:gd name="T11" fmla="*/ 0 h 166"/>
                    <a:gd name="T12" fmla="*/ 0 w 131"/>
                    <a:gd name="T13" fmla="*/ 0 h 166"/>
                    <a:gd name="T14" fmla="*/ 0 w 131"/>
                    <a:gd name="T15" fmla="*/ 0 h 166"/>
                    <a:gd name="T16" fmla="*/ 0 w 131"/>
                    <a:gd name="T17" fmla="*/ 0 h 166"/>
                    <a:gd name="T18" fmla="*/ 0 w 131"/>
                    <a:gd name="T19" fmla="*/ 0 h 166"/>
                    <a:gd name="T20" fmla="*/ 0 w 131"/>
                    <a:gd name="T21" fmla="*/ 0 h 166"/>
                    <a:gd name="T22" fmla="*/ 0 w 131"/>
                    <a:gd name="T23" fmla="*/ 0 h 166"/>
                    <a:gd name="T24" fmla="*/ 0 w 131"/>
                    <a:gd name="T25" fmla="*/ 0 h 166"/>
                    <a:gd name="T26" fmla="*/ 0 w 131"/>
                    <a:gd name="T27" fmla="*/ 0 h 166"/>
                    <a:gd name="T28" fmla="*/ 0 w 131"/>
                    <a:gd name="T29" fmla="*/ 0 h 166"/>
                    <a:gd name="T30" fmla="*/ 0 w 131"/>
                    <a:gd name="T31" fmla="*/ 0 h 16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31"/>
                    <a:gd name="T49" fmla="*/ 0 h 166"/>
                    <a:gd name="T50" fmla="*/ 131 w 131"/>
                    <a:gd name="T51" fmla="*/ 166 h 16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31" h="166">
                      <a:moveTo>
                        <a:pt x="86" y="0"/>
                      </a:moveTo>
                      <a:lnTo>
                        <a:pt x="17" y="29"/>
                      </a:lnTo>
                      <a:lnTo>
                        <a:pt x="0" y="59"/>
                      </a:lnTo>
                      <a:lnTo>
                        <a:pt x="13" y="99"/>
                      </a:lnTo>
                      <a:lnTo>
                        <a:pt x="36" y="122"/>
                      </a:lnTo>
                      <a:lnTo>
                        <a:pt x="27" y="69"/>
                      </a:lnTo>
                      <a:lnTo>
                        <a:pt x="52" y="57"/>
                      </a:lnTo>
                      <a:lnTo>
                        <a:pt x="51" y="101"/>
                      </a:lnTo>
                      <a:lnTo>
                        <a:pt x="64" y="144"/>
                      </a:lnTo>
                      <a:lnTo>
                        <a:pt x="107" y="166"/>
                      </a:lnTo>
                      <a:lnTo>
                        <a:pt x="131" y="136"/>
                      </a:lnTo>
                      <a:lnTo>
                        <a:pt x="88" y="126"/>
                      </a:lnTo>
                      <a:lnTo>
                        <a:pt x="72" y="70"/>
                      </a:lnTo>
                      <a:lnTo>
                        <a:pt x="111" y="64"/>
                      </a:lnTo>
                      <a:lnTo>
                        <a:pt x="8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1" name="Freeform 174"/>
                <p:cNvSpPr>
                  <a:spLocks/>
                </p:cNvSpPr>
                <p:nvPr/>
              </p:nvSpPr>
              <p:spPr bwMode="auto">
                <a:xfrm>
                  <a:off x="4439" y="3194"/>
                  <a:ext cx="55" cy="80"/>
                </a:xfrm>
                <a:custGeom>
                  <a:avLst/>
                  <a:gdLst>
                    <a:gd name="T0" fmla="*/ 0 w 219"/>
                    <a:gd name="T1" fmla="*/ 0 h 319"/>
                    <a:gd name="T2" fmla="*/ 0 w 219"/>
                    <a:gd name="T3" fmla="*/ 0 h 319"/>
                    <a:gd name="T4" fmla="*/ 0 w 219"/>
                    <a:gd name="T5" fmla="*/ 0 h 319"/>
                    <a:gd name="T6" fmla="*/ 0 w 219"/>
                    <a:gd name="T7" fmla="*/ 0 h 319"/>
                    <a:gd name="T8" fmla="*/ 0 w 219"/>
                    <a:gd name="T9" fmla="*/ 0 h 319"/>
                    <a:gd name="T10" fmla="*/ 0 w 219"/>
                    <a:gd name="T11" fmla="*/ 0 h 319"/>
                    <a:gd name="T12" fmla="*/ 0 w 219"/>
                    <a:gd name="T13" fmla="*/ 0 h 319"/>
                    <a:gd name="T14" fmla="*/ 0 w 219"/>
                    <a:gd name="T15" fmla="*/ 0 h 319"/>
                    <a:gd name="T16" fmla="*/ 0 w 219"/>
                    <a:gd name="T17" fmla="*/ 0 h 319"/>
                    <a:gd name="T18" fmla="*/ 0 w 219"/>
                    <a:gd name="T19" fmla="*/ 0 h 319"/>
                    <a:gd name="T20" fmla="*/ 0 w 219"/>
                    <a:gd name="T21" fmla="*/ 0 h 319"/>
                    <a:gd name="T22" fmla="*/ 0 w 219"/>
                    <a:gd name="T23" fmla="*/ 0 h 319"/>
                    <a:gd name="T24" fmla="*/ 0 w 219"/>
                    <a:gd name="T25" fmla="*/ 0 h 319"/>
                    <a:gd name="T26" fmla="*/ 0 w 219"/>
                    <a:gd name="T27" fmla="*/ 0 h 319"/>
                    <a:gd name="T28" fmla="*/ 0 w 219"/>
                    <a:gd name="T29" fmla="*/ 0 h 319"/>
                    <a:gd name="T30" fmla="*/ 0 w 219"/>
                    <a:gd name="T31" fmla="*/ 0 h 319"/>
                    <a:gd name="T32" fmla="*/ 0 w 219"/>
                    <a:gd name="T33" fmla="*/ 0 h 319"/>
                    <a:gd name="T34" fmla="*/ 0 w 219"/>
                    <a:gd name="T35" fmla="*/ 0 h 319"/>
                    <a:gd name="T36" fmla="*/ 0 w 219"/>
                    <a:gd name="T37" fmla="*/ 0 h 319"/>
                    <a:gd name="T38" fmla="*/ 0 w 219"/>
                    <a:gd name="T39" fmla="*/ 0 h 31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9"/>
                    <a:gd name="T61" fmla="*/ 0 h 319"/>
                    <a:gd name="T62" fmla="*/ 219 w 219"/>
                    <a:gd name="T63" fmla="*/ 319 h 31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9" h="319">
                      <a:moveTo>
                        <a:pt x="152" y="107"/>
                      </a:moveTo>
                      <a:lnTo>
                        <a:pt x="128" y="0"/>
                      </a:lnTo>
                      <a:lnTo>
                        <a:pt x="117" y="73"/>
                      </a:lnTo>
                      <a:lnTo>
                        <a:pt x="87" y="38"/>
                      </a:lnTo>
                      <a:lnTo>
                        <a:pt x="9" y="5"/>
                      </a:lnTo>
                      <a:lnTo>
                        <a:pt x="90" y="79"/>
                      </a:lnTo>
                      <a:lnTo>
                        <a:pt x="0" y="57"/>
                      </a:lnTo>
                      <a:lnTo>
                        <a:pt x="63" y="97"/>
                      </a:lnTo>
                      <a:lnTo>
                        <a:pt x="9" y="104"/>
                      </a:lnTo>
                      <a:lnTo>
                        <a:pt x="48" y="119"/>
                      </a:lnTo>
                      <a:lnTo>
                        <a:pt x="114" y="137"/>
                      </a:lnTo>
                      <a:lnTo>
                        <a:pt x="75" y="158"/>
                      </a:lnTo>
                      <a:lnTo>
                        <a:pt x="145" y="167"/>
                      </a:lnTo>
                      <a:lnTo>
                        <a:pt x="185" y="220"/>
                      </a:lnTo>
                      <a:lnTo>
                        <a:pt x="134" y="211"/>
                      </a:lnTo>
                      <a:lnTo>
                        <a:pt x="195" y="247"/>
                      </a:lnTo>
                      <a:lnTo>
                        <a:pt x="219" y="319"/>
                      </a:lnTo>
                      <a:lnTo>
                        <a:pt x="207" y="205"/>
                      </a:lnTo>
                      <a:lnTo>
                        <a:pt x="152" y="1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2" name="Freeform 175"/>
                <p:cNvSpPr>
                  <a:spLocks/>
                </p:cNvSpPr>
                <p:nvPr/>
              </p:nvSpPr>
              <p:spPr bwMode="auto">
                <a:xfrm>
                  <a:off x="4373" y="3320"/>
                  <a:ext cx="23" cy="16"/>
                </a:xfrm>
                <a:custGeom>
                  <a:avLst/>
                  <a:gdLst>
                    <a:gd name="T0" fmla="*/ 0 w 91"/>
                    <a:gd name="T1" fmla="*/ 0 h 63"/>
                    <a:gd name="T2" fmla="*/ 0 w 91"/>
                    <a:gd name="T3" fmla="*/ 0 h 63"/>
                    <a:gd name="T4" fmla="*/ 0 w 91"/>
                    <a:gd name="T5" fmla="*/ 0 h 63"/>
                    <a:gd name="T6" fmla="*/ 0 w 91"/>
                    <a:gd name="T7" fmla="*/ 0 h 63"/>
                    <a:gd name="T8" fmla="*/ 0 w 91"/>
                    <a:gd name="T9" fmla="*/ 0 h 63"/>
                    <a:gd name="T10" fmla="*/ 0 w 91"/>
                    <a:gd name="T11" fmla="*/ 0 h 63"/>
                    <a:gd name="T12" fmla="*/ 0 w 91"/>
                    <a:gd name="T13" fmla="*/ 0 h 63"/>
                    <a:gd name="T14" fmla="*/ 0 w 91"/>
                    <a:gd name="T15" fmla="*/ 0 h 6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1"/>
                    <a:gd name="T25" fmla="*/ 0 h 63"/>
                    <a:gd name="T26" fmla="*/ 91 w 91"/>
                    <a:gd name="T27" fmla="*/ 63 h 6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1" h="63">
                      <a:moveTo>
                        <a:pt x="19" y="58"/>
                      </a:moveTo>
                      <a:lnTo>
                        <a:pt x="55" y="63"/>
                      </a:lnTo>
                      <a:lnTo>
                        <a:pt x="91" y="29"/>
                      </a:lnTo>
                      <a:lnTo>
                        <a:pt x="75" y="0"/>
                      </a:lnTo>
                      <a:lnTo>
                        <a:pt x="41" y="40"/>
                      </a:lnTo>
                      <a:lnTo>
                        <a:pt x="0" y="28"/>
                      </a:lnTo>
                      <a:lnTo>
                        <a:pt x="1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3" name="Freeform 176"/>
                <p:cNvSpPr>
                  <a:spLocks/>
                </p:cNvSpPr>
                <p:nvPr/>
              </p:nvSpPr>
              <p:spPr bwMode="auto">
                <a:xfrm>
                  <a:off x="4406" y="3290"/>
                  <a:ext cx="61" cy="154"/>
                </a:xfrm>
                <a:custGeom>
                  <a:avLst/>
                  <a:gdLst>
                    <a:gd name="T0" fmla="*/ 0 w 245"/>
                    <a:gd name="T1" fmla="*/ 0 h 617"/>
                    <a:gd name="T2" fmla="*/ 0 w 245"/>
                    <a:gd name="T3" fmla="*/ 0 h 617"/>
                    <a:gd name="T4" fmla="*/ 0 w 245"/>
                    <a:gd name="T5" fmla="*/ 0 h 617"/>
                    <a:gd name="T6" fmla="*/ 0 w 245"/>
                    <a:gd name="T7" fmla="*/ 0 h 617"/>
                    <a:gd name="T8" fmla="*/ 0 w 245"/>
                    <a:gd name="T9" fmla="*/ 0 h 617"/>
                    <a:gd name="T10" fmla="*/ 0 w 245"/>
                    <a:gd name="T11" fmla="*/ 0 h 617"/>
                    <a:gd name="T12" fmla="*/ 0 w 245"/>
                    <a:gd name="T13" fmla="*/ 0 h 617"/>
                    <a:gd name="T14" fmla="*/ 0 w 245"/>
                    <a:gd name="T15" fmla="*/ 0 h 617"/>
                    <a:gd name="T16" fmla="*/ 0 w 245"/>
                    <a:gd name="T17" fmla="*/ 0 h 617"/>
                    <a:gd name="T18" fmla="*/ 0 w 245"/>
                    <a:gd name="T19" fmla="*/ 0 h 617"/>
                    <a:gd name="T20" fmla="*/ 0 w 245"/>
                    <a:gd name="T21" fmla="*/ 0 h 617"/>
                    <a:gd name="T22" fmla="*/ 0 w 245"/>
                    <a:gd name="T23" fmla="*/ 0 h 617"/>
                    <a:gd name="T24" fmla="*/ 0 w 245"/>
                    <a:gd name="T25" fmla="*/ 0 h 617"/>
                    <a:gd name="T26" fmla="*/ 0 w 245"/>
                    <a:gd name="T27" fmla="*/ 0 h 617"/>
                    <a:gd name="T28" fmla="*/ 0 w 245"/>
                    <a:gd name="T29" fmla="*/ 0 h 617"/>
                    <a:gd name="T30" fmla="*/ 0 w 245"/>
                    <a:gd name="T31" fmla="*/ 0 h 617"/>
                    <a:gd name="T32" fmla="*/ 0 w 245"/>
                    <a:gd name="T33" fmla="*/ 0 h 617"/>
                    <a:gd name="T34" fmla="*/ 0 w 245"/>
                    <a:gd name="T35" fmla="*/ 0 h 6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45"/>
                    <a:gd name="T55" fmla="*/ 0 h 617"/>
                    <a:gd name="T56" fmla="*/ 245 w 245"/>
                    <a:gd name="T57" fmla="*/ 617 h 6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45" h="617">
                      <a:moveTo>
                        <a:pt x="4" y="0"/>
                      </a:moveTo>
                      <a:lnTo>
                        <a:pt x="0" y="63"/>
                      </a:lnTo>
                      <a:lnTo>
                        <a:pt x="28" y="86"/>
                      </a:lnTo>
                      <a:lnTo>
                        <a:pt x="56" y="151"/>
                      </a:lnTo>
                      <a:lnTo>
                        <a:pt x="67" y="248"/>
                      </a:lnTo>
                      <a:lnTo>
                        <a:pt x="94" y="268"/>
                      </a:lnTo>
                      <a:lnTo>
                        <a:pt x="133" y="402"/>
                      </a:lnTo>
                      <a:lnTo>
                        <a:pt x="122" y="438"/>
                      </a:lnTo>
                      <a:lnTo>
                        <a:pt x="155" y="459"/>
                      </a:lnTo>
                      <a:lnTo>
                        <a:pt x="245" y="617"/>
                      </a:lnTo>
                      <a:lnTo>
                        <a:pt x="233" y="544"/>
                      </a:lnTo>
                      <a:lnTo>
                        <a:pt x="196" y="473"/>
                      </a:lnTo>
                      <a:lnTo>
                        <a:pt x="152" y="392"/>
                      </a:lnTo>
                      <a:lnTo>
                        <a:pt x="118" y="248"/>
                      </a:lnTo>
                      <a:lnTo>
                        <a:pt x="85" y="199"/>
                      </a:lnTo>
                      <a:lnTo>
                        <a:pt x="72" y="12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4" name="Freeform 177"/>
                <p:cNvSpPr>
                  <a:spLocks/>
                </p:cNvSpPr>
                <p:nvPr/>
              </p:nvSpPr>
              <p:spPr bwMode="auto">
                <a:xfrm>
                  <a:off x="4493" y="3286"/>
                  <a:ext cx="57" cy="135"/>
                </a:xfrm>
                <a:custGeom>
                  <a:avLst/>
                  <a:gdLst>
                    <a:gd name="T0" fmla="*/ 0 w 229"/>
                    <a:gd name="T1" fmla="*/ 0 h 539"/>
                    <a:gd name="T2" fmla="*/ 0 w 229"/>
                    <a:gd name="T3" fmla="*/ 0 h 539"/>
                    <a:gd name="T4" fmla="*/ 0 w 229"/>
                    <a:gd name="T5" fmla="*/ 0 h 539"/>
                    <a:gd name="T6" fmla="*/ 0 w 229"/>
                    <a:gd name="T7" fmla="*/ 0 h 539"/>
                    <a:gd name="T8" fmla="*/ 0 w 229"/>
                    <a:gd name="T9" fmla="*/ 0 h 539"/>
                    <a:gd name="T10" fmla="*/ 0 w 229"/>
                    <a:gd name="T11" fmla="*/ 0 h 539"/>
                    <a:gd name="T12" fmla="*/ 0 w 229"/>
                    <a:gd name="T13" fmla="*/ 0 h 539"/>
                    <a:gd name="T14" fmla="*/ 0 w 229"/>
                    <a:gd name="T15" fmla="*/ 0 h 539"/>
                    <a:gd name="T16" fmla="*/ 0 w 229"/>
                    <a:gd name="T17" fmla="*/ 0 h 539"/>
                    <a:gd name="T18" fmla="*/ 0 w 229"/>
                    <a:gd name="T19" fmla="*/ 0 h 539"/>
                    <a:gd name="T20" fmla="*/ 0 w 229"/>
                    <a:gd name="T21" fmla="*/ 0 h 539"/>
                    <a:gd name="T22" fmla="*/ 0 w 229"/>
                    <a:gd name="T23" fmla="*/ 0 h 539"/>
                    <a:gd name="T24" fmla="*/ 0 w 229"/>
                    <a:gd name="T25" fmla="*/ 0 h 539"/>
                    <a:gd name="T26" fmla="*/ 0 w 229"/>
                    <a:gd name="T27" fmla="*/ 0 h 539"/>
                    <a:gd name="T28" fmla="*/ 0 w 229"/>
                    <a:gd name="T29" fmla="*/ 0 h 539"/>
                    <a:gd name="T30" fmla="*/ 0 w 229"/>
                    <a:gd name="T31" fmla="*/ 0 h 539"/>
                    <a:gd name="T32" fmla="*/ 0 w 229"/>
                    <a:gd name="T33" fmla="*/ 0 h 539"/>
                    <a:gd name="T34" fmla="*/ 0 w 229"/>
                    <a:gd name="T35" fmla="*/ 0 h 539"/>
                    <a:gd name="T36" fmla="*/ 0 w 229"/>
                    <a:gd name="T37" fmla="*/ 0 h 539"/>
                    <a:gd name="T38" fmla="*/ 0 w 229"/>
                    <a:gd name="T39" fmla="*/ 0 h 539"/>
                    <a:gd name="T40" fmla="*/ 0 w 229"/>
                    <a:gd name="T41" fmla="*/ 0 h 539"/>
                    <a:gd name="T42" fmla="*/ 0 w 229"/>
                    <a:gd name="T43" fmla="*/ 0 h 539"/>
                    <a:gd name="T44" fmla="*/ 0 w 229"/>
                    <a:gd name="T45" fmla="*/ 0 h 539"/>
                    <a:gd name="T46" fmla="*/ 0 w 229"/>
                    <a:gd name="T47" fmla="*/ 0 h 539"/>
                    <a:gd name="T48" fmla="*/ 0 w 229"/>
                    <a:gd name="T49" fmla="*/ 0 h 539"/>
                    <a:gd name="T50" fmla="*/ 0 w 229"/>
                    <a:gd name="T51" fmla="*/ 0 h 539"/>
                    <a:gd name="T52" fmla="*/ 0 w 229"/>
                    <a:gd name="T53" fmla="*/ 0 h 539"/>
                    <a:gd name="T54" fmla="*/ 0 w 229"/>
                    <a:gd name="T55" fmla="*/ 0 h 539"/>
                    <a:gd name="T56" fmla="*/ 0 w 229"/>
                    <a:gd name="T57" fmla="*/ 0 h 539"/>
                    <a:gd name="T58" fmla="*/ 0 w 229"/>
                    <a:gd name="T59" fmla="*/ 0 h 539"/>
                    <a:gd name="T60" fmla="*/ 0 w 229"/>
                    <a:gd name="T61" fmla="*/ 0 h 539"/>
                    <a:gd name="T62" fmla="*/ 0 w 229"/>
                    <a:gd name="T63" fmla="*/ 0 h 539"/>
                    <a:gd name="T64" fmla="*/ 0 w 229"/>
                    <a:gd name="T65" fmla="*/ 0 h 539"/>
                    <a:gd name="T66" fmla="*/ 0 w 229"/>
                    <a:gd name="T67" fmla="*/ 0 h 539"/>
                    <a:gd name="T68" fmla="*/ 0 w 229"/>
                    <a:gd name="T69" fmla="*/ 0 h 5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29"/>
                    <a:gd name="T106" fmla="*/ 0 h 539"/>
                    <a:gd name="T107" fmla="*/ 229 w 229"/>
                    <a:gd name="T108" fmla="*/ 539 h 5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29" h="539">
                      <a:moveTo>
                        <a:pt x="2" y="3"/>
                      </a:moveTo>
                      <a:lnTo>
                        <a:pt x="42" y="0"/>
                      </a:lnTo>
                      <a:lnTo>
                        <a:pt x="62" y="24"/>
                      </a:lnTo>
                      <a:lnTo>
                        <a:pt x="55" y="52"/>
                      </a:lnTo>
                      <a:lnTo>
                        <a:pt x="74" y="57"/>
                      </a:lnTo>
                      <a:lnTo>
                        <a:pt x="80" y="78"/>
                      </a:lnTo>
                      <a:lnTo>
                        <a:pt x="61" y="99"/>
                      </a:lnTo>
                      <a:lnTo>
                        <a:pt x="62" y="72"/>
                      </a:lnTo>
                      <a:lnTo>
                        <a:pt x="40" y="72"/>
                      </a:lnTo>
                      <a:lnTo>
                        <a:pt x="32" y="61"/>
                      </a:lnTo>
                      <a:lnTo>
                        <a:pt x="45" y="38"/>
                      </a:lnTo>
                      <a:lnTo>
                        <a:pt x="13" y="40"/>
                      </a:lnTo>
                      <a:lnTo>
                        <a:pt x="55" y="123"/>
                      </a:lnTo>
                      <a:lnTo>
                        <a:pt x="79" y="148"/>
                      </a:lnTo>
                      <a:lnTo>
                        <a:pt x="71" y="173"/>
                      </a:lnTo>
                      <a:lnTo>
                        <a:pt x="106" y="244"/>
                      </a:lnTo>
                      <a:lnTo>
                        <a:pt x="146" y="286"/>
                      </a:lnTo>
                      <a:lnTo>
                        <a:pt x="147" y="312"/>
                      </a:lnTo>
                      <a:lnTo>
                        <a:pt x="197" y="427"/>
                      </a:lnTo>
                      <a:lnTo>
                        <a:pt x="223" y="489"/>
                      </a:lnTo>
                      <a:lnTo>
                        <a:pt x="229" y="539"/>
                      </a:lnTo>
                      <a:lnTo>
                        <a:pt x="180" y="532"/>
                      </a:lnTo>
                      <a:lnTo>
                        <a:pt x="202" y="502"/>
                      </a:lnTo>
                      <a:lnTo>
                        <a:pt x="187" y="452"/>
                      </a:lnTo>
                      <a:lnTo>
                        <a:pt x="150" y="435"/>
                      </a:lnTo>
                      <a:lnTo>
                        <a:pt x="161" y="417"/>
                      </a:lnTo>
                      <a:lnTo>
                        <a:pt x="135" y="331"/>
                      </a:lnTo>
                      <a:lnTo>
                        <a:pt x="102" y="309"/>
                      </a:lnTo>
                      <a:lnTo>
                        <a:pt x="108" y="276"/>
                      </a:lnTo>
                      <a:lnTo>
                        <a:pt x="61" y="203"/>
                      </a:lnTo>
                      <a:lnTo>
                        <a:pt x="37" y="170"/>
                      </a:lnTo>
                      <a:lnTo>
                        <a:pt x="59" y="147"/>
                      </a:lnTo>
                      <a:lnTo>
                        <a:pt x="0" y="57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5" name="Freeform 178"/>
                <p:cNvSpPr>
                  <a:spLocks/>
                </p:cNvSpPr>
                <p:nvPr/>
              </p:nvSpPr>
              <p:spPr bwMode="auto">
                <a:xfrm>
                  <a:off x="4154" y="3291"/>
                  <a:ext cx="173" cy="151"/>
                </a:xfrm>
                <a:custGeom>
                  <a:avLst/>
                  <a:gdLst>
                    <a:gd name="T0" fmla="*/ 0 w 691"/>
                    <a:gd name="T1" fmla="*/ 0 h 608"/>
                    <a:gd name="T2" fmla="*/ 0 w 691"/>
                    <a:gd name="T3" fmla="*/ 0 h 608"/>
                    <a:gd name="T4" fmla="*/ 0 w 691"/>
                    <a:gd name="T5" fmla="*/ 0 h 608"/>
                    <a:gd name="T6" fmla="*/ 0 w 691"/>
                    <a:gd name="T7" fmla="*/ 0 h 608"/>
                    <a:gd name="T8" fmla="*/ 0 w 691"/>
                    <a:gd name="T9" fmla="*/ 0 h 608"/>
                    <a:gd name="T10" fmla="*/ 0 w 691"/>
                    <a:gd name="T11" fmla="*/ 0 h 608"/>
                    <a:gd name="T12" fmla="*/ 0 w 691"/>
                    <a:gd name="T13" fmla="*/ 0 h 608"/>
                    <a:gd name="T14" fmla="*/ 0 w 691"/>
                    <a:gd name="T15" fmla="*/ 0 h 608"/>
                    <a:gd name="T16" fmla="*/ 0 w 691"/>
                    <a:gd name="T17" fmla="*/ 0 h 608"/>
                    <a:gd name="T18" fmla="*/ 0 w 691"/>
                    <a:gd name="T19" fmla="*/ 0 h 608"/>
                    <a:gd name="T20" fmla="*/ 0 w 691"/>
                    <a:gd name="T21" fmla="*/ 0 h 608"/>
                    <a:gd name="T22" fmla="*/ 0 w 691"/>
                    <a:gd name="T23" fmla="*/ 0 h 608"/>
                    <a:gd name="T24" fmla="*/ 0 w 691"/>
                    <a:gd name="T25" fmla="*/ 0 h 608"/>
                    <a:gd name="T26" fmla="*/ 0 w 691"/>
                    <a:gd name="T27" fmla="*/ 0 h 608"/>
                    <a:gd name="T28" fmla="*/ 0 w 691"/>
                    <a:gd name="T29" fmla="*/ 0 h 608"/>
                    <a:gd name="T30" fmla="*/ 0 w 691"/>
                    <a:gd name="T31" fmla="*/ 0 h 608"/>
                    <a:gd name="T32" fmla="*/ 0 w 691"/>
                    <a:gd name="T33" fmla="*/ 0 h 608"/>
                    <a:gd name="T34" fmla="*/ 0 w 691"/>
                    <a:gd name="T35" fmla="*/ 0 h 608"/>
                    <a:gd name="T36" fmla="*/ 0 w 691"/>
                    <a:gd name="T37" fmla="*/ 0 h 608"/>
                    <a:gd name="T38" fmla="*/ 0 w 691"/>
                    <a:gd name="T39" fmla="*/ 0 h 608"/>
                    <a:gd name="T40" fmla="*/ 0 w 691"/>
                    <a:gd name="T41" fmla="*/ 0 h 608"/>
                    <a:gd name="T42" fmla="*/ 0 w 691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91"/>
                    <a:gd name="T67" fmla="*/ 0 h 608"/>
                    <a:gd name="T68" fmla="*/ 691 w 691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91" h="608">
                      <a:moveTo>
                        <a:pt x="608" y="274"/>
                      </a:moveTo>
                      <a:lnTo>
                        <a:pt x="436" y="76"/>
                      </a:lnTo>
                      <a:lnTo>
                        <a:pt x="308" y="0"/>
                      </a:lnTo>
                      <a:lnTo>
                        <a:pt x="329" y="42"/>
                      </a:lnTo>
                      <a:lnTo>
                        <a:pt x="239" y="13"/>
                      </a:lnTo>
                      <a:lnTo>
                        <a:pt x="81" y="40"/>
                      </a:lnTo>
                      <a:lnTo>
                        <a:pt x="297" y="79"/>
                      </a:lnTo>
                      <a:lnTo>
                        <a:pt x="0" y="99"/>
                      </a:lnTo>
                      <a:lnTo>
                        <a:pt x="194" y="136"/>
                      </a:lnTo>
                      <a:lnTo>
                        <a:pt x="53" y="172"/>
                      </a:lnTo>
                      <a:lnTo>
                        <a:pt x="154" y="197"/>
                      </a:lnTo>
                      <a:lnTo>
                        <a:pt x="344" y="189"/>
                      </a:lnTo>
                      <a:lnTo>
                        <a:pt x="222" y="253"/>
                      </a:lnTo>
                      <a:lnTo>
                        <a:pt x="381" y="238"/>
                      </a:lnTo>
                      <a:lnTo>
                        <a:pt x="466" y="213"/>
                      </a:lnTo>
                      <a:lnTo>
                        <a:pt x="567" y="295"/>
                      </a:lnTo>
                      <a:lnTo>
                        <a:pt x="596" y="358"/>
                      </a:lnTo>
                      <a:lnTo>
                        <a:pt x="652" y="608"/>
                      </a:lnTo>
                      <a:lnTo>
                        <a:pt x="653" y="476"/>
                      </a:lnTo>
                      <a:lnTo>
                        <a:pt x="691" y="551"/>
                      </a:lnTo>
                      <a:lnTo>
                        <a:pt x="608" y="2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6" name="Freeform 179"/>
                <p:cNvSpPr>
                  <a:spLocks/>
                </p:cNvSpPr>
                <p:nvPr/>
              </p:nvSpPr>
              <p:spPr bwMode="auto">
                <a:xfrm>
                  <a:off x="4530" y="3087"/>
                  <a:ext cx="123" cy="331"/>
                </a:xfrm>
                <a:custGeom>
                  <a:avLst/>
                  <a:gdLst>
                    <a:gd name="T0" fmla="*/ 0 w 492"/>
                    <a:gd name="T1" fmla="*/ 0 h 1325"/>
                    <a:gd name="T2" fmla="*/ 0 w 492"/>
                    <a:gd name="T3" fmla="*/ 0 h 1325"/>
                    <a:gd name="T4" fmla="*/ 0 w 492"/>
                    <a:gd name="T5" fmla="*/ 0 h 1325"/>
                    <a:gd name="T6" fmla="*/ 0 w 492"/>
                    <a:gd name="T7" fmla="*/ 0 h 1325"/>
                    <a:gd name="T8" fmla="*/ 0 w 492"/>
                    <a:gd name="T9" fmla="*/ 0 h 1325"/>
                    <a:gd name="T10" fmla="*/ 0 w 492"/>
                    <a:gd name="T11" fmla="*/ 0 h 1325"/>
                    <a:gd name="T12" fmla="*/ 0 w 492"/>
                    <a:gd name="T13" fmla="*/ 0 h 1325"/>
                    <a:gd name="T14" fmla="*/ 0 w 492"/>
                    <a:gd name="T15" fmla="*/ 0 h 1325"/>
                    <a:gd name="T16" fmla="*/ 0 w 492"/>
                    <a:gd name="T17" fmla="*/ 0 h 1325"/>
                    <a:gd name="T18" fmla="*/ 0 w 492"/>
                    <a:gd name="T19" fmla="*/ 0 h 1325"/>
                    <a:gd name="T20" fmla="*/ 0 w 492"/>
                    <a:gd name="T21" fmla="*/ 0 h 1325"/>
                    <a:gd name="T22" fmla="*/ 0 w 492"/>
                    <a:gd name="T23" fmla="*/ 0 h 1325"/>
                    <a:gd name="T24" fmla="*/ 0 w 492"/>
                    <a:gd name="T25" fmla="*/ 0 h 1325"/>
                    <a:gd name="T26" fmla="*/ 0 w 492"/>
                    <a:gd name="T27" fmla="*/ 0 h 1325"/>
                    <a:gd name="T28" fmla="*/ 0 w 492"/>
                    <a:gd name="T29" fmla="*/ 0 h 1325"/>
                    <a:gd name="T30" fmla="*/ 0 w 492"/>
                    <a:gd name="T31" fmla="*/ 0 h 1325"/>
                    <a:gd name="T32" fmla="*/ 0 w 492"/>
                    <a:gd name="T33" fmla="*/ 0 h 1325"/>
                    <a:gd name="T34" fmla="*/ 0 w 492"/>
                    <a:gd name="T35" fmla="*/ 0 h 132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92"/>
                    <a:gd name="T55" fmla="*/ 0 h 1325"/>
                    <a:gd name="T56" fmla="*/ 492 w 492"/>
                    <a:gd name="T57" fmla="*/ 1325 h 132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92" h="1325">
                      <a:moveTo>
                        <a:pt x="0" y="0"/>
                      </a:moveTo>
                      <a:lnTo>
                        <a:pt x="150" y="180"/>
                      </a:lnTo>
                      <a:lnTo>
                        <a:pt x="157" y="255"/>
                      </a:lnTo>
                      <a:lnTo>
                        <a:pt x="298" y="681"/>
                      </a:lnTo>
                      <a:lnTo>
                        <a:pt x="303" y="753"/>
                      </a:lnTo>
                      <a:lnTo>
                        <a:pt x="452" y="1104"/>
                      </a:lnTo>
                      <a:lnTo>
                        <a:pt x="443" y="1196"/>
                      </a:lnTo>
                      <a:lnTo>
                        <a:pt x="492" y="1325"/>
                      </a:lnTo>
                      <a:lnTo>
                        <a:pt x="395" y="1259"/>
                      </a:lnTo>
                      <a:lnTo>
                        <a:pt x="289" y="1289"/>
                      </a:lnTo>
                      <a:lnTo>
                        <a:pt x="412" y="1153"/>
                      </a:lnTo>
                      <a:lnTo>
                        <a:pt x="303" y="813"/>
                      </a:lnTo>
                      <a:lnTo>
                        <a:pt x="211" y="717"/>
                      </a:lnTo>
                      <a:lnTo>
                        <a:pt x="237" y="624"/>
                      </a:lnTo>
                      <a:lnTo>
                        <a:pt x="92" y="243"/>
                      </a:lnTo>
                      <a:lnTo>
                        <a:pt x="114" y="18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7" name="Freeform 180"/>
                <p:cNvSpPr>
                  <a:spLocks/>
                </p:cNvSpPr>
                <p:nvPr/>
              </p:nvSpPr>
              <p:spPr bwMode="auto">
                <a:xfrm>
                  <a:off x="4125" y="3330"/>
                  <a:ext cx="57" cy="103"/>
                </a:xfrm>
                <a:custGeom>
                  <a:avLst/>
                  <a:gdLst>
                    <a:gd name="T0" fmla="*/ 0 w 224"/>
                    <a:gd name="T1" fmla="*/ 0 h 411"/>
                    <a:gd name="T2" fmla="*/ 0 w 224"/>
                    <a:gd name="T3" fmla="*/ 0 h 411"/>
                    <a:gd name="T4" fmla="*/ 0 w 224"/>
                    <a:gd name="T5" fmla="*/ 0 h 411"/>
                    <a:gd name="T6" fmla="*/ 0 w 224"/>
                    <a:gd name="T7" fmla="*/ 0 h 411"/>
                    <a:gd name="T8" fmla="*/ 0 w 224"/>
                    <a:gd name="T9" fmla="*/ 0 h 411"/>
                    <a:gd name="T10" fmla="*/ 0 w 224"/>
                    <a:gd name="T11" fmla="*/ 0 h 411"/>
                    <a:gd name="T12" fmla="*/ 0 w 224"/>
                    <a:gd name="T13" fmla="*/ 0 h 411"/>
                    <a:gd name="T14" fmla="*/ 0 w 224"/>
                    <a:gd name="T15" fmla="*/ 0 h 411"/>
                    <a:gd name="T16" fmla="*/ 0 w 224"/>
                    <a:gd name="T17" fmla="*/ 0 h 411"/>
                    <a:gd name="T18" fmla="*/ 0 w 224"/>
                    <a:gd name="T19" fmla="*/ 0 h 411"/>
                    <a:gd name="T20" fmla="*/ 0 w 224"/>
                    <a:gd name="T21" fmla="*/ 0 h 411"/>
                    <a:gd name="T22" fmla="*/ 0 w 224"/>
                    <a:gd name="T23" fmla="*/ 0 h 411"/>
                    <a:gd name="T24" fmla="*/ 0 w 224"/>
                    <a:gd name="T25" fmla="*/ 0 h 41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24"/>
                    <a:gd name="T40" fmla="*/ 0 h 411"/>
                    <a:gd name="T41" fmla="*/ 224 w 224"/>
                    <a:gd name="T42" fmla="*/ 411 h 41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24" h="411">
                      <a:moveTo>
                        <a:pt x="6" y="0"/>
                      </a:moveTo>
                      <a:lnTo>
                        <a:pt x="68" y="99"/>
                      </a:lnTo>
                      <a:lnTo>
                        <a:pt x="116" y="241"/>
                      </a:lnTo>
                      <a:lnTo>
                        <a:pt x="224" y="411"/>
                      </a:lnTo>
                      <a:lnTo>
                        <a:pt x="144" y="380"/>
                      </a:lnTo>
                      <a:lnTo>
                        <a:pt x="149" y="338"/>
                      </a:lnTo>
                      <a:lnTo>
                        <a:pt x="90" y="261"/>
                      </a:lnTo>
                      <a:lnTo>
                        <a:pt x="81" y="192"/>
                      </a:lnTo>
                      <a:lnTo>
                        <a:pt x="39" y="140"/>
                      </a:lnTo>
                      <a:lnTo>
                        <a:pt x="42" y="100"/>
                      </a:lnTo>
                      <a:lnTo>
                        <a:pt x="0" y="3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8" name="Freeform 181"/>
                <p:cNvSpPr>
                  <a:spLocks/>
                </p:cNvSpPr>
                <p:nvPr/>
              </p:nvSpPr>
              <p:spPr bwMode="auto">
                <a:xfrm>
                  <a:off x="4231" y="3356"/>
                  <a:ext cx="67" cy="20"/>
                </a:xfrm>
                <a:custGeom>
                  <a:avLst/>
                  <a:gdLst>
                    <a:gd name="T0" fmla="*/ 0 w 269"/>
                    <a:gd name="T1" fmla="*/ 0 h 80"/>
                    <a:gd name="T2" fmla="*/ 0 w 269"/>
                    <a:gd name="T3" fmla="*/ 0 h 80"/>
                    <a:gd name="T4" fmla="*/ 0 w 269"/>
                    <a:gd name="T5" fmla="*/ 0 h 80"/>
                    <a:gd name="T6" fmla="*/ 0 w 269"/>
                    <a:gd name="T7" fmla="*/ 0 h 80"/>
                    <a:gd name="T8" fmla="*/ 0 w 269"/>
                    <a:gd name="T9" fmla="*/ 0 h 80"/>
                    <a:gd name="T10" fmla="*/ 0 w 269"/>
                    <a:gd name="T11" fmla="*/ 0 h 80"/>
                    <a:gd name="T12" fmla="*/ 0 w 269"/>
                    <a:gd name="T13" fmla="*/ 0 h 80"/>
                    <a:gd name="T14" fmla="*/ 0 w 269"/>
                    <a:gd name="T15" fmla="*/ 0 h 80"/>
                    <a:gd name="T16" fmla="*/ 0 w 269"/>
                    <a:gd name="T17" fmla="*/ 0 h 80"/>
                    <a:gd name="T18" fmla="*/ 0 w 269"/>
                    <a:gd name="T19" fmla="*/ 0 h 80"/>
                    <a:gd name="T20" fmla="*/ 0 w 269"/>
                    <a:gd name="T21" fmla="*/ 0 h 80"/>
                    <a:gd name="T22" fmla="*/ 0 w 269"/>
                    <a:gd name="T23" fmla="*/ 0 h 80"/>
                    <a:gd name="T24" fmla="*/ 0 w 269"/>
                    <a:gd name="T25" fmla="*/ 0 h 8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69"/>
                    <a:gd name="T40" fmla="*/ 0 h 80"/>
                    <a:gd name="T41" fmla="*/ 269 w 269"/>
                    <a:gd name="T42" fmla="*/ 80 h 8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69" h="80">
                      <a:moveTo>
                        <a:pt x="251" y="4"/>
                      </a:moveTo>
                      <a:lnTo>
                        <a:pt x="187" y="35"/>
                      </a:lnTo>
                      <a:lnTo>
                        <a:pt x="143" y="11"/>
                      </a:lnTo>
                      <a:lnTo>
                        <a:pt x="80" y="0"/>
                      </a:lnTo>
                      <a:lnTo>
                        <a:pt x="129" y="29"/>
                      </a:lnTo>
                      <a:lnTo>
                        <a:pt x="43" y="43"/>
                      </a:lnTo>
                      <a:lnTo>
                        <a:pt x="0" y="60"/>
                      </a:lnTo>
                      <a:lnTo>
                        <a:pt x="137" y="48"/>
                      </a:lnTo>
                      <a:lnTo>
                        <a:pt x="94" y="80"/>
                      </a:lnTo>
                      <a:lnTo>
                        <a:pt x="167" y="60"/>
                      </a:lnTo>
                      <a:lnTo>
                        <a:pt x="269" y="24"/>
                      </a:lnTo>
                      <a:lnTo>
                        <a:pt x="251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49" name="Freeform 182"/>
                <p:cNvSpPr>
                  <a:spLocks/>
                </p:cNvSpPr>
                <p:nvPr/>
              </p:nvSpPr>
              <p:spPr bwMode="auto">
                <a:xfrm>
                  <a:off x="4468" y="3084"/>
                  <a:ext cx="35" cy="42"/>
                </a:xfrm>
                <a:custGeom>
                  <a:avLst/>
                  <a:gdLst>
                    <a:gd name="T0" fmla="*/ 0 w 141"/>
                    <a:gd name="T1" fmla="*/ 0 h 166"/>
                    <a:gd name="T2" fmla="*/ 0 w 141"/>
                    <a:gd name="T3" fmla="*/ 0 h 166"/>
                    <a:gd name="T4" fmla="*/ 0 w 141"/>
                    <a:gd name="T5" fmla="*/ 0 h 166"/>
                    <a:gd name="T6" fmla="*/ 0 w 141"/>
                    <a:gd name="T7" fmla="*/ 0 h 166"/>
                    <a:gd name="T8" fmla="*/ 0 w 141"/>
                    <a:gd name="T9" fmla="*/ 0 h 166"/>
                    <a:gd name="T10" fmla="*/ 0 w 141"/>
                    <a:gd name="T11" fmla="*/ 0 h 166"/>
                    <a:gd name="T12" fmla="*/ 0 w 141"/>
                    <a:gd name="T13" fmla="*/ 0 h 16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1"/>
                    <a:gd name="T22" fmla="*/ 0 h 166"/>
                    <a:gd name="T23" fmla="*/ 141 w 141"/>
                    <a:gd name="T24" fmla="*/ 166 h 16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1" h="166">
                      <a:moveTo>
                        <a:pt x="71" y="0"/>
                      </a:moveTo>
                      <a:lnTo>
                        <a:pt x="0" y="48"/>
                      </a:lnTo>
                      <a:lnTo>
                        <a:pt x="9" y="148"/>
                      </a:lnTo>
                      <a:lnTo>
                        <a:pt x="84" y="166"/>
                      </a:lnTo>
                      <a:lnTo>
                        <a:pt x="141" y="144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0" name="Freeform 183"/>
                <p:cNvSpPr>
                  <a:spLocks/>
                </p:cNvSpPr>
                <p:nvPr/>
              </p:nvSpPr>
              <p:spPr bwMode="auto">
                <a:xfrm>
                  <a:off x="4091" y="3314"/>
                  <a:ext cx="11" cy="15"/>
                </a:xfrm>
                <a:custGeom>
                  <a:avLst/>
                  <a:gdLst>
                    <a:gd name="T0" fmla="*/ 0 w 46"/>
                    <a:gd name="T1" fmla="*/ 0 h 59"/>
                    <a:gd name="T2" fmla="*/ 0 w 46"/>
                    <a:gd name="T3" fmla="*/ 0 h 59"/>
                    <a:gd name="T4" fmla="*/ 0 w 46"/>
                    <a:gd name="T5" fmla="*/ 0 h 59"/>
                    <a:gd name="T6" fmla="*/ 0 w 46"/>
                    <a:gd name="T7" fmla="*/ 0 h 59"/>
                    <a:gd name="T8" fmla="*/ 0 w 46"/>
                    <a:gd name="T9" fmla="*/ 0 h 59"/>
                    <a:gd name="T10" fmla="*/ 0 w 46"/>
                    <a:gd name="T11" fmla="*/ 0 h 59"/>
                    <a:gd name="T12" fmla="*/ 0 w 46"/>
                    <a:gd name="T13" fmla="*/ 0 h 5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6"/>
                    <a:gd name="T22" fmla="*/ 0 h 59"/>
                    <a:gd name="T23" fmla="*/ 46 w 46"/>
                    <a:gd name="T24" fmla="*/ 59 h 5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6" h="59">
                      <a:moveTo>
                        <a:pt x="23" y="0"/>
                      </a:moveTo>
                      <a:lnTo>
                        <a:pt x="0" y="24"/>
                      </a:lnTo>
                      <a:lnTo>
                        <a:pt x="19" y="57"/>
                      </a:lnTo>
                      <a:lnTo>
                        <a:pt x="36" y="59"/>
                      </a:lnTo>
                      <a:lnTo>
                        <a:pt x="46" y="21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1" name="Freeform 184"/>
                <p:cNvSpPr>
                  <a:spLocks/>
                </p:cNvSpPr>
                <p:nvPr/>
              </p:nvSpPr>
              <p:spPr bwMode="auto">
                <a:xfrm>
                  <a:off x="4001" y="2803"/>
                  <a:ext cx="222" cy="40"/>
                </a:xfrm>
                <a:custGeom>
                  <a:avLst/>
                  <a:gdLst>
                    <a:gd name="T0" fmla="*/ 0 w 885"/>
                    <a:gd name="T1" fmla="*/ 0 h 162"/>
                    <a:gd name="T2" fmla="*/ 0 w 885"/>
                    <a:gd name="T3" fmla="*/ 0 h 162"/>
                    <a:gd name="T4" fmla="*/ 0 w 885"/>
                    <a:gd name="T5" fmla="*/ 0 h 162"/>
                    <a:gd name="T6" fmla="*/ 0 w 885"/>
                    <a:gd name="T7" fmla="*/ 0 h 162"/>
                    <a:gd name="T8" fmla="*/ 0 w 885"/>
                    <a:gd name="T9" fmla="*/ 0 h 162"/>
                    <a:gd name="T10" fmla="*/ 0 w 885"/>
                    <a:gd name="T11" fmla="*/ 0 h 162"/>
                    <a:gd name="T12" fmla="*/ 0 w 885"/>
                    <a:gd name="T13" fmla="*/ 0 h 162"/>
                    <a:gd name="T14" fmla="*/ 0 w 885"/>
                    <a:gd name="T15" fmla="*/ 0 h 162"/>
                    <a:gd name="T16" fmla="*/ 0 w 885"/>
                    <a:gd name="T17" fmla="*/ 0 h 162"/>
                    <a:gd name="T18" fmla="*/ 0 w 885"/>
                    <a:gd name="T19" fmla="*/ 0 h 162"/>
                    <a:gd name="T20" fmla="*/ 0 w 885"/>
                    <a:gd name="T21" fmla="*/ 0 h 162"/>
                    <a:gd name="T22" fmla="*/ 0 w 885"/>
                    <a:gd name="T23" fmla="*/ 0 h 162"/>
                    <a:gd name="T24" fmla="*/ 0 w 885"/>
                    <a:gd name="T25" fmla="*/ 0 h 162"/>
                    <a:gd name="T26" fmla="*/ 0 w 885"/>
                    <a:gd name="T27" fmla="*/ 0 h 162"/>
                    <a:gd name="T28" fmla="*/ 0 w 885"/>
                    <a:gd name="T29" fmla="*/ 0 h 162"/>
                    <a:gd name="T30" fmla="*/ 0 w 885"/>
                    <a:gd name="T31" fmla="*/ 0 h 162"/>
                    <a:gd name="T32" fmla="*/ 0 w 885"/>
                    <a:gd name="T33" fmla="*/ 0 h 16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85"/>
                    <a:gd name="T52" fmla="*/ 0 h 162"/>
                    <a:gd name="T53" fmla="*/ 885 w 885"/>
                    <a:gd name="T54" fmla="*/ 162 h 16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85" h="162">
                      <a:moveTo>
                        <a:pt x="0" y="145"/>
                      </a:moveTo>
                      <a:lnTo>
                        <a:pt x="122" y="115"/>
                      </a:lnTo>
                      <a:lnTo>
                        <a:pt x="39" y="33"/>
                      </a:lnTo>
                      <a:lnTo>
                        <a:pt x="297" y="90"/>
                      </a:lnTo>
                      <a:lnTo>
                        <a:pt x="256" y="0"/>
                      </a:lnTo>
                      <a:lnTo>
                        <a:pt x="450" y="43"/>
                      </a:lnTo>
                      <a:lnTo>
                        <a:pt x="655" y="39"/>
                      </a:lnTo>
                      <a:lnTo>
                        <a:pt x="885" y="125"/>
                      </a:lnTo>
                      <a:lnTo>
                        <a:pt x="559" y="66"/>
                      </a:lnTo>
                      <a:lnTo>
                        <a:pt x="596" y="105"/>
                      </a:lnTo>
                      <a:lnTo>
                        <a:pt x="322" y="39"/>
                      </a:lnTo>
                      <a:lnTo>
                        <a:pt x="359" y="105"/>
                      </a:lnTo>
                      <a:lnTo>
                        <a:pt x="458" y="162"/>
                      </a:lnTo>
                      <a:lnTo>
                        <a:pt x="177" y="96"/>
                      </a:lnTo>
                      <a:lnTo>
                        <a:pt x="217" y="142"/>
                      </a:lnTo>
                      <a:lnTo>
                        <a:pt x="0" y="1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2" name="Freeform 185"/>
                <p:cNvSpPr>
                  <a:spLocks/>
                </p:cNvSpPr>
                <p:nvPr/>
              </p:nvSpPr>
              <p:spPr bwMode="auto">
                <a:xfrm>
                  <a:off x="3887" y="3015"/>
                  <a:ext cx="501" cy="99"/>
                </a:xfrm>
                <a:custGeom>
                  <a:avLst/>
                  <a:gdLst>
                    <a:gd name="T0" fmla="*/ 0 w 2005"/>
                    <a:gd name="T1" fmla="*/ 0 h 396"/>
                    <a:gd name="T2" fmla="*/ 0 w 2005"/>
                    <a:gd name="T3" fmla="*/ 0 h 396"/>
                    <a:gd name="T4" fmla="*/ 0 w 2005"/>
                    <a:gd name="T5" fmla="*/ 0 h 396"/>
                    <a:gd name="T6" fmla="*/ 0 w 2005"/>
                    <a:gd name="T7" fmla="*/ 0 h 396"/>
                    <a:gd name="T8" fmla="*/ 0 w 2005"/>
                    <a:gd name="T9" fmla="*/ 0 h 396"/>
                    <a:gd name="T10" fmla="*/ 0 w 2005"/>
                    <a:gd name="T11" fmla="*/ 0 h 396"/>
                    <a:gd name="T12" fmla="*/ 0 w 2005"/>
                    <a:gd name="T13" fmla="*/ 0 h 396"/>
                    <a:gd name="T14" fmla="*/ 0 w 2005"/>
                    <a:gd name="T15" fmla="*/ 0 h 396"/>
                    <a:gd name="T16" fmla="*/ 0 w 2005"/>
                    <a:gd name="T17" fmla="*/ 0 h 396"/>
                    <a:gd name="T18" fmla="*/ 0 w 2005"/>
                    <a:gd name="T19" fmla="*/ 0 h 396"/>
                    <a:gd name="T20" fmla="*/ 0 w 2005"/>
                    <a:gd name="T21" fmla="*/ 0 h 396"/>
                    <a:gd name="T22" fmla="*/ 0 w 2005"/>
                    <a:gd name="T23" fmla="*/ 0 h 396"/>
                    <a:gd name="T24" fmla="*/ 0 w 2005"/>
                    <a:gd name="T25" fmla="*/ 0 h 396"/>
                    <a:gd name="T26" fmla="*/ 0 w 2005"/>
                    <a:gd name="T27" fmla="*/ 0 h 396"/>
                    <a:gd name="T28" fmla="*/ 0 w 2005"/>
                    <a:gd name="T29" fmla="*/ 0 h 396"/>
                    <a:gd name="T30" fmla="*/ 0 w 2005"/>
                    <a:gd name="T31" fmla="*/ 0 h 396"/>
                    <a:gd name="T32" fmla="*/ 0 w 2005"/>
                    <a:gd name="T33" fmla="*/ 0 h 396"/>
                    <a:gd name="T34" fmla="*/ 0 w 2005"/>
                    <a:gd name="T35" fmla="*/ 0 h 396"/>
                    <a:gd name="T36" fmla="*/ 0 w 2005"/>
                    <a:gd name="T37" fmla="*/ 0 h 396"/>
                    <a:gd name="T38" fmla="*/ 0 w 2005"/>
                    <a:gd name="T39" fmla="*/ 0 h 396"/>
                    <a:gd name="T40" fmla="*/ 0 w 2005"/>
                    <a:gd name="T41" fmla="*/ 0 h 396"/>
                    <a:gd name="T42" fmla="*/ 0 w 2005"/>
                    <a:gd name="T43" fmla="*/ 0 h 396"/>
                    <a:gd name="T44" fmla="*/ 0 w 2005"/>
                    <a:gd name="T45" fmla="*/ 0 h 396"/>
                    <a:gd name="T46" fmla="*/ 0 w 2005"/>
                    <a:gd name="T47" fmla="*/ 0 h 396"/>
                    <a:gd name="T48" fmla="*/ 0 w 2005"/>
                    <a:gd name="T49" fmla="*/ 0 h 396"/>
                    <a:gd name="T50" fmla="*/ 0 w 2005"/>
                    <a:gd name="T51" fmla="*/ 0 h 396"/>
                    <a:gd name="T52" fmla="*/ 0 w 2005"/>
                    <a:gd name="T53" fmla="*/ 0 h 396"/>
                    <a:gd name="T54" fmla="*/ 0 w 2005"/>
                    <a:gd name="T55" fmla="*/ 0 h 396"/>
                    <a:gd name="T56" fmla="*/ 0 w 2005"/>
                    <a:gd name="T57" fmla="*/ 0 h 396"/>
                    <a:gd name="T58" fmla="*/ 0 w 2005"/>
                    <a:gd name="T59" fmla="*/ 0 h 396"/>
                    <a:gd name="T60" fmla="*/ 0 w 2005"/>
                    <a:gd name="T61" fmla="*/ 0 h 396"/>
                    <a:gd name="T62" fmla="*/ 0 w 2005"/>
                    <a:gd name="T63" fmla="*/ 0 h 396"/>
                    <a:gd name="T64" fmla="*/ 0 w 2005"/>
                    <a:gd name="T65" fmla="*/ 0 h 396"/>
                    <a:gd name="T66" fmla="*/ 0 w 2005"/>
                    <a:gd name="T67" fmla="*/ 0 h 39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005"/>
                    <a:gd name="T103" fmla="*/ 0 h 396"/>
                    <a:gd name="T104" fmla="*/ 2005 w 2005"/>
                    <a:gd name="T105" fmla="*/ 396 h 39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005" h="396">
                      <a:moveTo>
                        <a:pt x="0" y="0"/>
                      </a:moveTo>
                      <a:lnTo>
                        <a:pt x="142" y="43"/>
                      </a:lnTo>
                      <a:lnTo>
                        <a:pt x="375" y="53"/>
                      </a:lnTo>
                      <a:lnTo>
                        <a:pt x="287" y="92"/>
                      </a:lnTo>
                      <a:lnTo>
                        <a:pt x="398" y="105"/>
                      </a:lnTo>
                      <a:lnTo>
                        <a:pt x="559" y="105"/>
                      </a:lnTo>
                      <a:lnTo>
                        <a:pt x="487" y="172"/>
                      </a:lnTo>
                      <a:lnTo>
                        <a:pt x="615" y="208"/>
                      </a:lnTo>
                      <a:lnTo>
                        <a:pt x="536" y="231"/>
                      </a:lnTo>
                      <a:lnTo>
                        <a:pt x="718" y="241"/>
                      </a:lnTo>
                      <a:lnTo>
                        <a:pt x="685" y="297"/>
                      </a:lnTo>
                      <a:lnTo>
                        <a:pt x="938" y="270"/>
                      </a:lnTo>
                      <a:lnTo>
                        <a:pt x="1093" y="274"/>
                      </a:lnTo>
                      <a:lnTo>
                        <a:pt x="982" y="336"/>
                      </a:lnTo>
                      <a:lnTo>
                        <a:pt x="1363" y="313"/>
                      </a:lnTo>
                      <a:lnTo>
                        <a:pt x="1277" y="360"/>
                      </a:lnTo>
                      <a:lnTo>
                        <a:pt x="1580" y="327"/>
                      </a:lnTo>
                      <a:lnTo>
                        <a:pt x="2005" y="237"/>
                      </a:lnTo>
                      <a:lnTo>
                        <a:pt x="1611" y="396"/>
                      </a:lnTo>
                      <a:lnTo>
                        <a:pt x="1050" y="396"/>
                      </a:lnTo>
                      <a:lnTo>
                        <a:pt x="1186" y="350"/>
                      </a:lnTo>
                      <a:lnTo>
                        <a:pt x="922" y="360"/>
                      </a:lnTo>
                      <a:lnTo>
                        <a:pt x="990" y="297"/>
                      </a:lnTo>
                      <a:lnTo>
                        <a:pt x="625" y="333"/>
                      </a:lnTo>
                      <a:lnTo>
                        <a:pt x="662" y="257"/>
                      </a:lnTo>
                      <a:lnTo>
                        <a:pt x="412" y="247"/>
                      </a:lnTo>
                      <a:lnTo>
                        <a:pt x="454" y="208"/>
                      </a:lnTo>
                      <a:lnTo>
                        <a:pt x="356" y="169"/>
                      </a:lnTo>
                      <a:lnTo>
                        <a:pt x="468" y="129"/>
                      </a:lnTo>
                      <a:lnTo>
                        <a:pt x="178" y="122"/>
                      </a:lnTo>
                      <a:lnTo>
                        <a:pt x="257" y="63"/>
                      </a:lnTo>
                      <a:lnTo>
                        <a:pt x="105" y="7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3" name="Freeform 186"/>
                <p:cNvSpPr>
                  <a:spLocks/>
                </p:cNvSpPr>
                <p:nvPr/>
              </p:nvSpPr>
              <p:spPr bwMode="auto">
                <a:xfrm>
                  <a:off x="4053" y="2928"/>
                  <a:ext cx="153" cy="68"/>
                </a:xfrm>
                <a:custGeom>
                  <a:avLst/>
                  <a:gdLst>
                    <a:gd name="T0" fmla="*/ 0 w 612"/>
                    <a:gd name="T1" fmla="*/ 0 h 270"/>
                    <a:gd name="T2" fmla="*/ 0 w 612"/>
                    <a:gd name="T3" fmla="*/ 0 h 270"/>
                    <a:gd name="T4" fmla="*/ 0 w 612"/>
                    <a:gd name="T5" fmla="*/ 0 h 270"/>
                    <a:gd name="T6" fmla="*/ 0 w 612"/>
                    <a:gd name="T7" fmla="*/ 0 h 270"/>
                    <a:gd name="T8" fmla="*/ 0 w 612"/>
                    <a:gd name="T9" fmla="*/ 0 h 270"/>
                    <a:gd name="T10" fmla="*/ 0 w 612"/>
                    <a:gd name="T11" fmla="*/ 0 h 270"/>
                    <a:gd name="T12" fmla="*/ 0 w 612"/>
                    <a:gd name="T13" fmla="*/ 0 h 270"/>
                    <a:gd name="T14" fmla="*/ 0 w 612"/>
                    <a:gd name="T15" fmla="*/ 0 h 270"/>
                    <a:gd name="T16" fmla="*/ 0 w 612"/>
                    <a:gd name="T17" fmla="*/ 0 h 270"/>
                    <a:gd name="T18" fmla="*/ 0 w 612"/>
                    <a:gd name="T19" fmla="*/ 0 h 270"/>
                    <a:gd name="T20" fmla="*/ 0 w 612"/>
                    <a:gd name="T21" fmla="*/ 0 h 270"/>
                    <a:gd name="T22" fmla="*/ 0 w 612"/>
                    <a:gd name="T23" fmla="*/ 0 h 270"/>
                    <a:gd name="T24" fmla="*/ 0 w 612"/>
                    <a:gd name="T25" fmla="*/ 0 h 270"/>
                    <a:gd name="T26" fmla="*/ 0 w 612"/>
                    <a:gd name="T27" fmla="*/ 0 h 270"/>
                    <a:gd name="T28" fmla="*/ 0 w 612"/>
                    <a:gd name="T29" fmla="*/ 0 h 270"/>
                    <a:gd name="T30" fmla="*/ 0 w 612"/>
                    <a:gd name="T31" fmla="*/ 0 h 27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612"/>
                    <a:gd name="T49" fmla="*/ 0 h 270"/>
                    <a:gd name="T50" fmla="*/ 612 w 612"/>
                    <a:gd name="T51" fmla="*/ 270 h 270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612" h="270">
                      <a:moveTo>
                        <a:pt x="484" y="53"/>
                      </a:moveTo>
                      <a:lnTo>
                        <a:pt x="383" y="0"/>
                      </a:lnTo>
                      <a:lnTo>
                        <a:pt x="402" y="40"/>
                      </a:lnTo>
                      <a:lnTo>
                        <a:pt x="300" y="40"/>
                      </a:lnTo>
                      <a:lnTo>
                        <a:pt x="224" y="80"/>
                      </a:lnTo>
                      <a:lnTo>
                        <a:pt x="115" y="73"/>
                      </a:lnTo>
                      <a:lnTo>
                        <a:pt x="46" y="69"/>
                      </a:lnTo>
                      <a:lnTo>
                        <a:pt x="105" y="156"/>
                      </a:lnTo>
                      <a:lnTo>
                        <a:pt x="0" y="181"/>
                      </a:lnTo>
                      <a:lnTo>
                        <a:pt x="154" y="230"/>
                      </a:lnTo>
                      <a:lnTo>
                        <a:pt x="63" y="270"/>
                      </a:lnTo>
                      <a:lnTo>
                        <a:pt x="465" y="218"/>
                      </a:lnTo>
                      <a:lnTo>
                        <a:pt x="402" y="123"/>
                      </a:lnTo>
                      <a:lnTo>
                        <a:pt x="612" y="119"/>
                      </a:lnTo>
                      <a:lnTo>
                        <a:pt x="484" y="5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4" name="Freeform 187"/>
                <p:cNvSpPr>
                  <a:spLocks/>
                </p:cNvSpPr>
                <p:nvPr/>
              </p:nvSpPr>
              <p:spPr bwMode="auto">
                <a:xfrm>
                  <a:off x="4065" y="2936"/>
                  <a:ext cx="306" cy="75"/>
                </a:xfrm>
                <a:custGeom>
                  <a:avLst/>
                  <a:gdLst>
                    <a:gd name="T0" fmla="*/ 0 w 1222"/>
                    <a:gd name="T1" fmla="*/ 0 h 299"/>
                    <a:gd name="T2" fmla="*/ 0 w 1222"/>
                    <a:gd name="T3" fmla="*/ 0 h 299"/>
                    <a:gd name="T4" fmla="*/ 0 w 1222"/>
                    <a:gd name="T5" fmla="*/ 0 h 299"/>
                    <a:gd name="T6" fmla="*/ 0 w 1222"/>
                    <a:gd name="T7" fmla="*/ 0 h 299"/>
                    <a:gd name="T8" fmla="*/ 0 w 1222"/>
                    <a:gd name="T9" fmla="*/ 0 h 299"/>
                    <a:gd name="T10" fmla="*/ 0 w 1222"/>
                    <a:gd name="T11" fmla="*/ 0 h 299"/>
                    <a:gd name="T12" fmla="*/ 0 w 1222"/>
                    <a:gd name="T13" fmla="*/ 0 h 299"/>
                    <a:gd name="T14" fmla="*/ 0 w 1222"/>
                    <a:gd name="T15" fmla="*/ 0 h 299"/>
                    <a:gd name="T16" fmla="*/ 0 w 1222"/>
                    <a:gd name="T17" fmla="*/ 0 h 299"/>
                    <a:gd name="T18" fmla="*/ 0 w 1222"/>
                    <a:gd name="T19" fmla="*/ 0 h 299"/>
                    <a:gd name="T20" fmla="*/ 0 w 1222"/>
                    <a:gd name="T21" fmla="*/ 0 h 299"/>
                    <a:gd name="T22" fmla="*/ 0 w 1222"/>
                    <a:gd name="T23" fmla="*/ 0 h 299"/>
                    <a:gd name="T24" fmla="*/ 0 w 1222"/>
                    <a:gd name="T25" fmla="*/ 0 h 299"/>
                    <a:gd name="T26" fmla="*/ 0 w 1222"/>
                    <a:gd name="T27" fmla="*/ 0 h 299"/>
                    <a:gd name="T28" fmla="*/ 0 w 1222"/>
                    <a:gd name="T29" fmla="*/ 0 h 299"/>
                    <a:gd name="T30" fmla="*/ 0 w 1222"/>
                    <a:gd name="T31" fmla="*/ 0 h 299"/>
                    <a:gd name="T32" fmla="*/ 0 w 1222"/>
                    <a:gd name="T33" fmla="*/ 0 h 299"/>
                    <a:gd name="T34" fmla="*/ 0 w 1222"/>
                    <a:gd name="T35" fmla="*/ 0 h 299"/>
                    <a:gd name="T36" fmla="*/ 0 w 1222"/>
                    <a:gd name="T37" fmla="*/ 0 h 299"/>
                    <a:gd name="T38" fmla="*/ 0 w 1222"/>
                    <a:gd name="T39" fmla="*/ 0 h 299"/>
                    <a:gd name="T40" fmla="*/ 0 w 1222"/>
                    <a:gd name="T41" fmla="*/ 0 h 299"/>
                    <a:gd name="T42" fmla="*/ 0 w 1222"/>
                    <a:gd name="T43" fmla="*/ 0 h 299"/>
                    <a:gd name="T44" fmla="*/ 0 w 1222"/>
                    <a:gd name="T45" fmla="*/ 0 h 299"/>
                    <a:gd name="T46" fmla="*/ 0 w 1222"/>
                    <a:gd name="T47" fmla="*/ 0 h 299"/>
                    <a:gd name="T48" fmla="*/ 0 w 1222"/>
                    <a:gd name="T49" fmla="*/ 0 h 299"/>
                    <a:gd name="T50" fmla="*/ 0 w 1222"/>
                    <a:gd name="T51" fmla="*/ 0 h 299"/>
                    <a:gd name="T52" fmla="*/ 0 w 1222"/>
                    <a:gd name="T53" fmla="*/ 0 h 299"/>
                    <a:gd name="T54" fmla="*/ 0 w 1222"/>
                    <a:gd name="T55" fmla="*/ 0 h 299"/>
                    <a:gd name="T56" fmla="*/ 0 w 1222"/>
                    <a:gd name="T57" fmla="*/ 0 h 299"/>
                    <a:gd name="T58" fmla="*/ 0 w 1222"/>
                    <a:gd name="T59" fmla="*/ 0 h 299"/>
                    <a:gd name="T60" fmla="*/ 0 w 1222"/>
                    <a:gd name="T61" fmla="*/ 0 h 299"/>
                    <a:gd name="T62" fmla="*/ 0 w 1222"/>
                    <a:gd name="T63" fmla="*/ 0 h 299"/>
                    <a:gd name="T64" fmla="*/ 0 w 1222"/>
                    <a:gd name="T65" fmla="*/ 0 h 299"/>
                    <a:gd name="T66" fmla="*/ 0 w 1222"/>
                    <a:gd name="T67" fmla="*/ 0 h 29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222"/>
                    <a:gd name="T103" fmla="*/ 0 h 299"/>
                    <a:gd name="T104" fmla="*/ 1222 w 1222"/>
                    <a:gd name="T105" fmla="*/ 299 h 29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222" h="299">
                      <a:moveTo>
                        <a:pt x="1049" y="199"/>
                      </a:moveTo>
                      <a:lnTo>
                        <a:pt x="909" y="274"/>
                      </a:lnTo>
                      <a:lnTo>
                        <a:pt x="730" y="299"/>
                      </a:lnTo>
                      <a:lnTo>
                        <a:pt x="805" y="244"/>
                      </a:lnTo>
                      <a:lnTo>
                        <a:pt x="636" y="284"/>
                      </a:lnTo>
                      <a:lnTo>
                        <a:pt x="403" y="279"/>
                      </a:lnTo>
                      <a:lnTo>
                        <a:pt x="531" y="239"/>
                      </a:lnTo>
                      <a:lnTo>
                        <a:pt x="398" y="230"/>
                      </a:lnTo>
                      <a:lnTo>
                        <a:pt x="25" y="239"/>
                      </a:lnTo>
                      <a:lnTo>
                        <a:pt x="189" y="204"/>
                      </a:lnTo>
                      <a:lnTo>
                        <a:pt x="0" y="155"/>
                      </a:lnTo>
                      <a:lnTo>
                        <a:pt x="95" y="135"/>
                      </a:lnTo>
                      <a:lnTo>
                        <a:pt x="45" y="90"/>
                      </a:lnTo>
                      <a:lnTo>
                        <a:pt x="144" y="80"/>
                      </a:lnTo>
                      <a:lnTo>
                        <a:pt x="269" y="110"/>
                      </a:lnTo>
                      <a:lnTo>
                        <a:pt x="214" y="60"/>
                      </a:lnTo>
                      <a:lnTo>
                        <a:pt x="293" y="31"/>
                      </a:lnTo>
                      <a:lnTo>
                        <a:pt x="502" y="65"/>
                      </a:lnTo>
                      <a:lnTo>
                        <a:pt x="383" y="10"/>
                      </a:lnTo>
                      <a:lnTo>
                        <a:pt x="452" y="0"/>
                      </a:lnTo>
                      <a:lnTo>
                        <a:pt x="616" y="55"/>
                      </a:lnTo>
                      <a:lnTo>
                        <a:pt x="596" y="10"/>
                      </a:lnTo>
                      <a:lnTo>
                        <a:pt x="745" y="70"/>
                      </a:lnTo>
                      <a:lnTo>
                        <a:pt x="844" y="110"/>
                      </a:lnTo>
                      <a:lnTo>
                        <a:pt x="1043" y="114"/>
                      </a:lnTo>
                      <a:lnTo>
                        <a:pt x="914" y="155"/>
                      </a:lnTo>
                      <a:lnTo>
                        <a:pt x="691" y="145"/>
                      </a:lnTo>
                      <a:lnTo>
                        <a:pt x="393" y="129"/>
                      </a:lnTo>
                      <a:lnTo>
                        <a:pt x="790" y="194"/>
                      </a:lnTo>
                      <a:lnTo>
                        <a:pt x="953" y="204"/>
                      </a:lnTo>
                      <a:lnTo>
                        <a:pt x="1083" y="165"/>
                      </a:lnTo>
                      <a:lnTo>
                        <a:pt x="1222" y="239"/>
                      </a:lnTo>
                      <a:lnTo>
                        <a:pt x="1049" y="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5" name="Freeform 188"/>
                <p:cNvSpPr>
                  <a:spLocks/>
                </p:cNvSpPr>
                <p:nvPr/>
              </p:nvSpPr>
              <p:spPr bwMode="auto">
                <a:xfrm>
                  <a:off x="4345" y="2858"/>
                  <a:ext cx="179" cy="190"/>
                </a:xfrm>
                <a:custGeom>
                  <a:avLst/>
                  <a:gdLst>
                    <a:gd name="T0" fmla="*/ 0 w 718"/>
                    <a:gd name="T1" fmla="*/ 0 h 758"/>
                    <a:gd name="T2" fmla="*/ 0 w 718"/>
                    <a:gd name="T3" fmla="*/ 0 h 758"/>
                    <a:gd name="T4" fmla="*/ 0 w 718"/>
                    <a:gd name="T5" fmla="*/ 0 h 758"/>
                    <a:gd name="T6" fmla="*/ 0 w 718"/>
                    <a:gd name="T7" fmla="*/ 0 h 758"/>
                    <a:gd name="T8" fmla="*/ 0 w 718"/>
                    <a:gd name="T9" fmla="*/ 0 h 758"/>
                    <a:gd name="T10" fmla="*/ 0 w 718"/>
                    <a:gd name="T11" fmla="*/ 0 h 758"/>
                    <a:gd name="T12" fmla="*/ 0 w 718"/>
                    <a:gd name="T13" fmla="*/ 0 h 758"/>
                    <a:gd name="T14" fmla="*/ 0 w 718"/>
                    <a:gd name="T15" fmla="*/ 0 h 758"/>
                    <a:gd name="T16" fmla="*/ 0 w 718"/>
                    <a:gd name="T17" fmla="*/ 0 h 758"/>
                    <a:gd name="T18" fmla="*/ 0 w 718"/>
                    <a:gd name="T19" fmla="*/ 0 h 758"/>
                    <a:gd name="T20" fmla="*/ 0 w 718"/>
                    <a:gd name="T21" fmla="*/ 0 h 758"/>
                    <a:gd name="T22" fmla="*/ 0 w 718"/>
                    <a:gd name="T23" fmla="*/ 0 h 758"/>
                    <a:gd name="T24" fmla="*/ 0 w 718"/>
                    <a:gd name="T25" fmla="*/ 0 h 758"/>
                    <a:gd name="T26" fmla="*/ 0 w 718"/>
                    <a:gd name="T27" fmla="*/ 0 h 758"/>
                    <a:gd name="T28" fmla="*/ 0 w 718"/>
                    <a:gd name="T29" fmla="*/ 0 h 758"/>
                    <a:gd name="T30" fmla="*/ 0 w 718"/>
                    <a:gd name="T31" fmla="*/ 0 h 758"/>
                    <a:gd name="T32" fmla="*/ 0 w 718"/>
                    <a:gd name="T33" fmla="*/ 0 h 758"/>
                    <a:gd name="T34" fmla="*/ 0 w 718"/>
                    <a:gd name="T35" fmla="*/ 0 h 758"/>
                    <a:gd name="T36" fmla="*/ 0 w 718"/>
                    <a:gd name="T37" fmla="*/ 0 h 758"/>
                    <a:gd name="T38" fmla="*/ 0 w 718"/>
                    <a:gd name="T39" fmla="*/ 0 h 758"/>
                    <a:gd name="T40" fmla="*/ 0 w 718"/>
                    <a:gd name="T41" fmla="*/ 0 h 75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8"/>
                    <a:gd name="T64" fmla="*/ 0 h 758"/>
                    <a:gd name="T65" fmla="*/ 718 w 718"/>
                    <a:gd name="T66" fmla="*/ 758 h 75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8" h="758">
                      <a:moveTo>
                        <a:pt x="0" y="0"/>
                      </a:moveTo>
                      <a:lnTo>
                        <a:pt x="94" y="130"/>
                      </a:lnTo>
                      <a:lnTo>
                        <a:pt x="280" y="220"/>
                      </a:lnTo>
                      <a:lnTo>
                        <a:pt x="407" y="308"/>
                      </a:lnTo>
                      <a:lnTo>
                        <a:pt x="488" y="474"/>
                      </a:lnTo>
                      <a:lnTo>
                        <a:pt x="348" y="357"/>
                      </a:lnTo>
                      <a:lnTo>
                        <a:pt x="468" y="494"/>
                      </a:lnTo>
                      <a:lnTo>
                        <a:pt x="571" y="622"/>
                      </a:lnTo>
                      <a:lnTo>
                        <a:pt x="575" y="518"/>
                      </a:lnTo>
                      <a:lnTo>
                        <a:pt x="615" y="688"/>
                      </a:lnTo>
                      <a:lnTo>
                        <a:pt x="668" y="688"/>
                      </a:lnTo>
                      <a:lnTo>
                        <a:pt x="698" y="758"/>
                      </a:lnTo>
                      <a:lnTo>
                        <a:pt x="718" y="612"/>
                      </a:lnTo>
                      <a:lnTo>
                        <a:pt x="658" y="658"/>
                      </a:lnTo>
                      <a:lnTo>
                        <a:pt x="558" y="394"/>
                      </a:lnTo>
                      <a:lnTo>
                        <a:pt x="531" y="498"/>
                      </a:lnTo>
                      <a:lnTo>
                        <a:pt x="431" y="277"/>
                      </a:lnTo>
                      <a:lnTo>
                        <a:pt x="178" y="73"/>
                      </a:lnTo>
                      <a:lnTo>
                        <a:pt x="197" y="1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6C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56" name="Freeform 189"/>
                <p:cNvSpPr>
                  <a:spLocks/>
                </p:cNvSpPr>
                <p:nvPr/>
              </p:nvSpPr>
              <p:spPr bwMode="auto">
                <a:xfrm>
                  <a:off x="4239" y="2802"/>
                  <a:ext cx="286" cy="240"/>
                </a:xfrm>
                <a:custGeom>
                  <a:avLst/>
                  <a:gdLst>
                    <a:gd name="T0" fmla="*/ 0 w 1143"/>
                    <a:gd name="T1" fmla="*/ 0 h 959"/>
                    <a:gd name="T2" fmla="*/ 0 w 1143"/>
                    <a:gd name="T3" fmla="*/ 0 h 959"/>
                    <a:gd name="T4" fmla="*/ 0 w 1143"/>
                    <a:gd name="T5" fmla="*/ 0 h 959"/>
                    <a:gd name="T6" fmla="*/ 0 w 1143"/>
                    <a:gd name="T7" fmla="*/ 0 h 959"/>
                    <a:gd name="T8" fmla="*/ 0 w 1143"/>
                    <a:gd name="T9" fmla="*/ 0 h 959"/>
                    <a:gd name="T10" fmla="*/ 0 w 1143"/>
                    <a:gd name="T11" fmla="*/ 0 h 959"/>
                    <a:gd name="T12" fmla="*/ 0 w 1143"/>
                    <a:gd name="T13" fmla="*/ 0 h 959"/>
                    <a:gd name="T14" fmla="*/ 0 w 1143"/>
                    <a:gd name="T15" fmla="*/ 0 h 959"/>
                    <a:gd name="T16" fmla="*/ 0 w 1143"/>
                    <a:gd name="T17" fmla="*/ 0 h 959"/>
                    <a:gd name="T18" fmla="*/ 0 w 1143"/>
                    <a:gd name="T19" fmla="*/ 0 h 959"/>
                    <a:gd name="T20" fmla="*/ 0 w 1143"/>
                    <a:gd name="T21" fmla="*/ 0 h 959"/>
                    <a:gd name="T22" fmla="*/ 0 w 1143"/>
                    <a:gd name="T23" fmla="*/ 0 h 959"/>
                    <a:gd name="T24" fmla="*/ 0 w 1143"/>
                    <a:gd name="T25" fmla="*/ 0 h 959"/>
                    <a:gd name="T26" fmla="*/ 0 w 1143"/>
                    <a:gd name="T27" fmla="*/ 0 h 959"/>
                    <a:gd name="T28" fmla="*/ 0 w 1143"/>
                    <a:gd name="T29" fmla="*/ 0 h 959"/>
                    <a:gd name="T30" fmla="*/ 0 w 1143"/>
                    <a:gd name="T31" fmla="*/ 0 h 959"/>
                    <a:gd name="T32" fmla="*/ 0 w 1143"/>
                    <a:gd name="T33" fmla="*/ 0 h 959"/>
                    <a:gd name="T34" fmla="*/ 0 w 1143"/>
                    <a:gd name="T35" fmla="*/ 0 h 959"/>
                    <a:gd name="T36" fmla="*/ 0 w 1143"/>
                    <a:gd name="T37" fmla="*/ 0 h 959"/>
                    <a:gd name="T38" fmla="*/ 0 w 1143"/>
                    <a:gd name="T39" fmla="*/ 0 h 959"/>
                    <a:gd name="T40" fmla="*/ 0 w 1143"/>
                    <a:gd name="T41" fmla="*/ 0 h 959"/>
                    <a:gd name="T42" fmla="*/ 0 w 1143"/>
                    <a:gd name="T43" fmla="*/ 0 h 959"/>
                    <a:gd name="T44" fmla="*/ 0 w 1143"/>
                    <a:gd name="T45" fmla="*/ 0 h 959"/>
                    <a:gd name="T46" fmla="*/ 0 w 1143"/>
                    <a:gd name="T47" fmla="*/ 0 h 959"/>
                    <a:gd name="T48" fmla="*/ 0 w 1143"/>
                    <a:gd name="T49" fmla="*/ 0 h 959"/>
                    <a:gd name="T50" fmla="*/ 0 w 1143"/>
                    <a:gd name="T51" fmla="*/ 0 h 959"/>
                    <a:gd name="T52" fmla="*/ 0 w 1143"/>
                    <a:gd name="T53" fmla="*/ 0 h 95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43"/>
                    <a:gd name="T82" fmla="*/ 0 h 959"/>
                    <a:gd name="T83" fmla="*/ 1143 w 1143"/>
                    <a:gd name="T84" fmla="*/ 959 h 95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43" h="959">
                      <a:moveTo>
                        <a:pt x="0" y="0"/>
                      </a:moveTo>
                      <a:lnTo>
                        <a:pt x="243" y="165"/>
                      </a:lnTo>
                      <a:lnTo>
                        <a:pt x="363" y="211"/>
                      </a:lnTo>
                      <a:lnTo>
                        <a:pt x="353" y="145"/>
                      </a:lnTo>
                      <a:lnTo>
                        <a:pt x="478" y="233"/>
                      </a:lnTo>
                      <a:lnTo>
                        <a:pt x="590" y="343"/>
                      </a:lnTo>
                      <a:lnTo>
                        <a:pt x="544" y="233"/>
                      </a:lnTo>
                      <a:lnTo>
                        <a:pt x="685" y="355"/>
                      </a:lnTo>
                      <a:lnTo>
                        <a:pt x="840" y="474"/>
                      </a:lnTo>
                      <a:lnTo>
                        <a:pt x="951" y="660"/>
                      </a:lnTo>
                      <a:lnTo>
                        <a:pt x="965" y="557"/>
                      </a:lnTo>
                      <a:lnTo>
                        <a:pt x="1040" y="718"/>
                      </a:lnTo>
                      <a:lnTo>
                        <a:pt x="1083" y="847"/>
                      </a:lnTo>
                      <a:lnTo>
                        <a:pt x="1143" y="781"/>
                      </a:lnTo>
                      <a:lnTo>
                        <a:pt x="1143" y="959"/>
                      </a:lnTo>
                      <a:lnTo>
                        <a:pt x="1122" y="860"/>
                      </a:lnTo>
                      <a:lnTo>
                        <a:pt x="1074" y="916"/>
                      </a:lnTo>
                      <a:lnTo>
                        <a:pt x="988" y="646"/>
                      </a:lnTo>
                      <a:lnTo>
                        <a:pt x="955" y="767"/>
                      </a:lnTo>
                      <a:lnTo>
                        <a:pt x="837" y="501"/>
                      </a:lnTo>
                      <a:lnTo>
                        <a:pt x="658" y="379"/>
                      </a:lnTo>
                      <a:lnTo>
                        <a:pt x="662" y="425"/>
                      </a:lnTo>
                      <a:lnTo>
                        <a:pt x="398" y="204"/>
                      </a:lnTo>
                      <a:lnTo>
                        <a:pt x="412" y="283"/>
                      </a:lnTo>
                      <a:lnTo>
                        <a:pt x="257" y="2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6" name="Group 124"/>
              <p:cNvGrpSpPr>
                <a:grpSpLocks/>
              </p:cNvGrpSpPr>
              <p:nvPr/>
            </p:nvGrpSpPr>
            <p:grpSpPr bwMode="auto">
              <a:xfrm flipH="1">
                <a:off x="2133600" y="2286000"/>
                <a:ext cx="1897063" cy="1543050"/>
                <a:chOff x="1236" y="1631"/>
                <a:chExt cx="1195" cy="972"/>
              </a:xfrm>
            </p:grpSpPr>
            <p:sp>
              <p:nvSpPr>
                <p:cNvPr id="137" name="Freeform 69"/>
                <p:cNvSpPr>
                  <a:spLocks/>
                </p:cNvSpPr>
                <p:nvPr/>
              </p:nvSpPr>
              <p:spPr bwMode="auto">
                <a:xfrm>
                  <a:off x="1268" y="1631"/>
                  <a:ext cx="933" cy="545"/>
                </a:xfrm>
                <a:custGeom>
                  <a:avLst/>
                  <a:gdLst>
                    <a:gd name="T0" fmla="*/ 892 w 933"/>
                    <a:gd name="T1" fmla="*/ 399 h 545"/>
                    <a:gd name="T2" fmla="*/ 926 w 933"/>
                    <a:gd name="T3" fmla="*/ 348 h 545"/>
                    <a:gd name="T4" fmla="*/ 933 w 933"/>
                    <a:gd name="T5" fmla="*/ 283 h 545"/>
                    <a:gd name="T6" fmla="*/ 907 w 933"/>
                    <a:gd name="T7" fmla="*/ 232 h 545"/>
                    <a:gd name="T8" fmla="*/ 850 w 933"/>
                    <a:gd name="T9" fmla="*/ 218 h 545"/>
                    <a:gd name="T10" fmla="*/ 811 w 933"/>
                    <a:gd name="T11" fmla="*/ 214 h 545"/>
                    <a:gd name="T12" fmla="*/ 792 w 933"/>
                    <a:gd name="T13" fmla="*/ 219 h 545"/>
                    <a:gd name="T14" fmla="*/ 782 w 933"/>
                    <a:gd name="T15" fmla="*/ 235 h 545"/>
                    <a:gd name="T16" fmla="*/ 799 w 933"/>
                    <a:gd name="T17" fmla="*/ 229 h 545"/>
                    <a:gd name="T18" fmla="*/ 823 w 933"/>
                    <a:gd name="T19" fmla="*/ 194 h 545"/>
                    <a:gd name="T20" fmla="*/ 828 w 933"/>
                    <a:gd name="T21" fmla="*/ 162 h 545"/>
                    <a:gd name="T22" fmla="*/ 817 w 933"/>
                    <a:gd name="T23" fmla="*/ 136 h 545"/>
                    <a:gd name="T24" fmla="*/ 795 w 933"/>
                    <a:gd name="T25" fmla="*/ 115 h 545"/>
                    <a:gd name="T26" fmla="*/ 769 w 933"/>
                    <a:gd name="T27" fmla="*/ 104 h 545"/>
                    <a:gd name="T28" fmla="*/ 740 w 933"/>
                    <a:gd name="T29" fmla="*/ 102 h 545"/>
                    <a:gd name="T30" fmla="*/ 714 w 933"/>
                    <a:gd name="T31" fmla="*/ 113 h 545"/>
                    <a:gd name="T32" fmla="*/ 705 w 933"/>
                    <a:gd name="T33" fmla="*/ 93 h 545"/>
                    <a:gd name="T34" fmla="*/ 687 w 933"/>
                    <a:gd name="T35" fmla="*/ 46 h 545"/>
                    <a:gd name="T36" fmla="*/ 648 w 933"/>
                    <a:gd name="T37" fmla="*/ 16 h 545"/>
                    <a:gd name="T38" fmla="*/ 596 w 933"/>
                    <a:gd name="T39" fmla="*/ 3 h 545"/>
                    <a:gd name="T40" fmla="*/ 539 w 933"/>
                    <a:gd name="T41" fmla="*/ 3 h 545"/>
                    <a:gd name="T42" fmla="*/ 485 w 933"/>
                    <a:gd name="T43" fmla="*/ 17 h 545"/>
                    <a:gd name="T44" fmla="*/ 439 w 933"/>
                    <a:gd name="T45" fmla="*/ 45 h 545"/>
                    <a:gd name="T46" fmla="*/ 411 w 933"/>
                    <a:gd name="T47" fmla="*/ 85 h 545"/>
                    <a:gd name="T48" fmla="*/ 389 w 933"/>
                    <a:gd name="T49" fmla="*/ 101 h 545"/>
                    <a:gd name="T50" fmla="*/ 352 w 933"/>
                    <a:gd name="T51" fmla="*/ 109 h 545"/>
                    <a:gd name="T52" fmla="*/ 321 w 933"/>
                    <a:gd name="T53" fmla="*/ 146 h 545"/>
                    <a:gd name="T54" fmla="*/ 317 w 933"/>
                    <a:gd name="T55" fmla="*/ 202 h 545"/>
                    <a:gd name="T56" fmla="*/ 313 w 933"/>
                    <a:gd name="T57" fmla="*/ 218 h 545"/>
                    <a:gd name="T58" fmla="*/ 278 w 933"/>
                    <a:gd name="T59" fmla="*/ 194 h 545"/>
                    <a:gd name="T60" fmla="*/ 242 w 933"/>
                    <a:gd name="T61" fmla="*/ 179 h 545"/>
                    <a:gd name="T62" fmla="*/ 209 w 933"/>
                    <a:gd name="T63" fmla="*/ 175 h 545"/>
                    <a:gd name="T64" fmla="*/ 180 w 933"/>
                    <a:gd name="T65" fmla="*/ 182 h 545"/>
                    <a:gd name="T66" fmla="*/ 157 w 933"/>
                    <a:gd name="T67" fmla="*/ 198 h 545"/>
                    <a:gd name="T68" fmla="*/ 142 w 933"/>
                    <a:gd name="T69" fmla="*/ 225 h 545"/>
                    <a:gd name="T70" fmla="*/ 139 w 933"/>
                    <a:gd name="T71" fmla="*/ 263 h 545"/>
                    <a:gd name="T72" fmla="*/ 105 w 933"/>
                    <a:gd name="T73" fmla="*/ 283 h 545"/>
                    <a:gd name="T74" fmla="*/ 49 w 933"/>
                    <a:gd name="T75" fmla="*/ 300 h 545"/>
                    <a:gd name="T76" fmla="*/ 15 w 933"/>
                    <a:gd name="T77" fmla="*/ 334 h 545"/>
                    <a:gd name="T78" fmla="*/ 1 w 933"/>
                    <a:gd name="T79" fmla="*/ 377 h 545"/>
                    <a:gd name="T80" fmla="*/ 3 w 933"/>
                    <a:gd name="T81" fmla="*/ 425 h 545"/>
                    <a:gd name="T82" fmla="*/ 21 w 933"/>
                    <a:gd name="T83" fmla="*/ 467 h 545"/>
                    <a:gd name="T84" fmla="*/ 53 w 933"/>
                    <a:gd name="T85" fmla="*/ 498 h 545"/>
                    <a:gd name="T86" fmla="*/ 95 w 933"/>
                    <a:gd name="T87" fmla="*/ 510 h 545"/>
                    <a:gd name="T88" fmla="*/ 133 w 933"/>
                    <a:gd name="T89" fmla="*/ 518 h 545"/>
                    <a:gd name="T90" fmla="*/ 164 w 933"/>
                    <a:gd name="T91" fmla="*/ 533 h 545"/>
                    <a:gd name="T92" fmla="*/ 203 w 933"/>
                    <a:gd name="T93" fmla="*/ 542 h 545"/>
                    <a:gd name="T94" fmla="*/ 244 w 933"/>
                    <a:gd name="T95" fmla="*/ 545 h 545"/>
                    <a:gd name="T96" fmla="*/ 285 w 933"/>
                    <a:gd name="T97" fmla="*/ 544 h 545"/>
                    <a:gd name="T98" fmla="*/ 325 w 933"/>
                    <a:gd name="T99" fmla="*/ 538 h 545"/>
                    <a:gd name="T100" fmla="*/ 358 w 933"/>
                    <a:gd name="T101" fmla="*/ 529 h 545"/>
                    <a:gd name="T102" fmla="*/ 383 w 933"/>
                    <a:gd name="T103" fmla="*/ 516 h 545"/>
                    <a:gd name="T104" fmla="*/ 411 w 933"/>
                    <a:gd name="T105" fmla="*/ 510 h 545"/>
                    <a:gd name="T106" fmla="*/ 475 w 933"/>
                    <a:gd name="T107" fmla="*/ 516 h 545"/>
                    <a:gd name="T108" fmla="*/ 562 w 933"/>
                    <a:gd name="T109" fmla="*/ 524 h 545"/>
                    <a:gd name="T110" fmla="*/ 660 w 933"/>
                    <a:gd name="T111" fmla="*/ 529 h 545"/>
                    <a:gd name="T112" fmla="*/ 754 w 933"/>
                    <a:gd name="T113" fmla="*/ 527 h 545"/>
                    <a:gd name="T114" fmla="*/ 832 w 933"/>
                    <a:gd name="T115" fmla="*/ 515 h 545"/>
                    <a:gd name="T116" fmla="*/ 879 w 933"/>
                    <a:gd name="T117" fmla="*/ 489 h 545"/>
                    <a:gd name="T118" fmla="*/ 884 w 933"/>
                    <a:gd name="T119" fmla="*/ 441 h 54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33"/>
                    <a:gd name="T181" fmla="*/ 0 h 545"/>
                    <a:gd name="T182" fmla="*/ 933 w 933"/>
                    <a:gd name="T183" fmla="*/ 545 h 54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33" h="545">
                      <a:moveTo>
                        <a:pt x="866" y="410"/>
                      </a:moveTo>
                      <a:lnTo>
                        <a:pt x="892" y="399"/>
                      </a:lnTo>
                      <a:lnTo>
                        <a:pt x="911" y="377"/>
                      </a:lnTo>
                      <a:lnTo>
                        <a:pt x="926" y="348"/>
                      </a:lnTo>
                      <a:lnTo>
                        <a:pt x="933" y="316"/>
                      </a:lnTo>
                      <a:lnTo>
                        <a:pt x="933" y="283"/>
                      </a:lnTo>
                      <a:lnTo>
                        <a:pt x="925" y="254"/>
                      </a:lnTo>
                      <a:lnTo>
                        <a:pt x="907" y="232"/>
                      </a:lnTo>
                      <a:lnTo>
                        <a:pt x="879" y="221"/>
                      </a:lnTo>
                      <a:lnTo>
                        <a:pt x="850" y="218"/>
                      </a:lnTo>
                      <a:lnTo>
                        <a:pt x="828" y="215"/>
                      </a:lnTo>
                      <a:lnTo>
                        <a:pt x="811" y="214"/>
                      </a:lnTo>
                      <a:lnTo>
                        <a:pt x="800" y="215"/>
                      </a:lnTo>
                      <a:lnTo>
                        <a:pt x="792" y="219"/>
                      </a:lnTo>
                      <a:lnTo>
                        <a:pt x="787" y="225"/>
                      </a:lnTo>
                      <a:lnTo>
                        <a:pt x="782" y="235"/>
                      </a:lnTo>
                      <a:lnTo>
                        <a:pt x="778" y="247"/>
                      </a:lnTo>
                      <a:lnTo>
                        <a:pt x="799" y="229"/>
                      </a:lnTo>
                      <a:lnTo>
                        <a:pt x="814" y="211"/>
                      </a:lnTo>
                      <a:lnTo>
                        <a:pt x="823" y="194"/>
                      </a:lnTo>
                      <a:lnTo>
                        <a:pt x="828" y="178"/>
                      </a:lnTo>
                      <a:lnTo>
                        <a:pt x="828" y="162"/>
                      </a:lnTo>
                      <a:lnTo>
                        <a:pt x="824" y="149"/>
                      </a:lnTo>
                      <a:lnTo>
                        <a:pt x="817" y="136"/>
                      </a:lnTo>
                      <a:lnTo>
                        <a:pt x="807" y="125"/>
                      </a:lnTo>
                      <a:lnTo>
                        <a:pt x="795" y="115"/>
                      </a:lnTo>
                      <a:lnTo>
                        <a:pt x="783" y="109"/>
                      </a:lnTo>
                      <a:lnTo>
                        <a:pt x="769" y="104"/>
                      </a:lnTo>
                      <a:lnTo>
                        <a:pt x="754" y="102"/>
                      </a:lnTo>
                      <a:lnTo>
                        <a:pt x="740" y="102"/>
                      </a:lnTo>
                      <a:lnTo>
                        <a:pt x="726" y="105"/>
                      </a:lnTo>
                      <a:lnTo>
                        <a:pt x="714" y="113"/>
                      </a:lnTo>
                      <a:lnTo>
                        <a:pt x="703" y="122"/>
                      </a:lnTo>
                      <a:lnTo>
                        <a:pt x="705" y="93"/>
                      </a:lnTo>
                      <a:lnTo>
                        <a:pt x="699" y="68"/>
                      </a:lnTo>
                      <a:lnTo>
                        <a:pt x="687" y="46"/>
                      </a:lnTo>
                      <a:lnTo>
                        <a:pt x="670" y="29"/>
                      </a:lnTo>
                      <a:lnTo>
                        <a:pt x="648" y="16"/>
                      </a:lnTo>
                      <a:lnTo>
                        <a:pt x="624" y="7"/>
                      </a:lnTo>
                      <a:lnTo>
                        <a:pt x="596" y="3"/>
                      </a:lnTo>
                      <a:lnTo>
                        <a:pt x="568" y="0"/>
                      </a:lnTo>
                      <a:lnTo>
                        <a:pt x="539" y="3"/>
                      </a:lnTo>
                      <a:lnTo>
                        <a:pt x="511" y="7"/>
                      </a:lnTo>
                      <a:lnTo>
                        <a:pt x="485" y="17"/>
                      </a:lnTo>
                      <a:lnTo>
                        <a:pt x="460" y="29"/>
                      </a:lnTo>
                      <a:lnTo>
                        <a:pt x="439" y="45"/>
                      </a:lnTo>
                      <a:lnTo>
                        <a:pt x="422" y="63"/>
                      </a:lnTo>
                      <a:lnTo>
                        <a:pt x="411" y="85"/>
                      </a:lnTo>
                      <a:lnTo>
                        <a:pt x="405" y="109"/>
                      </a:lnTo>
                      <a:lnTo>
                        <a:pt x="389" y="101"/>
                      </a:lnTo>
                      <a:lnTo>
                        <a:pt x="370" y="101"/>
                      </a:lnTo>
                      <a:lnTo>
                        <a:pt x="352" y="109"/>
                      </a:lnTo>
                      <a:lnTo>
                        <a:pt x="335" y="125"/>
                      </a:lnTo>
                      <a:lnTo>
                        <a:pt x="321" y="146"/>
                      </a:lnTo>
                      <a:lnTo>
                        <a:pt x="315" y="173"/>
                      </a:lnTo>
                      <a:lnTo>
                        <a:pt x="317" y="202"/>
                      </a:lnTo>
                      <a:lnTo>
                        <a:pt x="330" y="235"/>
                      </a:lnTo>
                      <a:lnTo>
                        <a:pt x="313" y="218"/>
                      </a:lnTo>
                      <a:lnTo>
                        <a:pt x="296" y="204"/>
                      </a:lnTo>
                      <a:lnTo>
                        <a:pt x="278" y="194"/>
                      </a:lnTo>
                      <a:lnTo>
                        <a:pt x="260" y="185"/>
                      </a:lnTo>
                      <a:lnTo>
                        <a:pt x="242" y="179"/>
                      </a:lnTo>
                      <a:lnTo>
                        <a:pt x="225" y="177"/>
                      </a:lnTo>
                      <a:lnTo>
                        <a:pt x="209" y="175"/>
                      </a:lnTo>
                      <a:lnTo>
                        <a:pt x="193" y="178"/>
                      </a:lnTo>
                      <a:lnTo>
                        <a:pt x="180" y="182"/>
                      </a:lnTo>
                      <a:lnTo>
                        <a:pt x="167" y="189"/>
                      </a:lnTo>
                      <a:lnTo>
                        <a:pt x="157" y="198"/>
                      </a:lnTo>
                      <a:lnTo>
                        <a:pt x="148" y="211"/>
                      </a:lnTo>
                      <a:lnTo>
                        <a:pt x="142" y="225"/>
                      </a:lnTo>
                      <a:lnTo>
                        <a:pt x="139" y="242"/>
                      </a:lnTo>
                      <a:lnTo>
                        <a:pt x="139" y="263"/>
                      </a:lnTo>
                      <a:lnTo>
                        <a:pt x="141" y="284"/>
                      </a:lnTo>
                      <a:lnTo>
                        <a:pt x="105" y="283"/>
                      </a:lnTo>
                      <a:lnTo>
                        <a:pt x="75" y="289"/>
                      </a:lnTo>
                      <a:lnTo>
                        <a:pt x="49" y="300"/>
                      </a:lnTo>
                      <a:lnTo>
                        <a:pt x="30" y="316"/>
                      </a:lnTo>
                      <a:lnTo>
                        <a:pt x="15" y="334"/>
                      </a:lnTo>
                      <a:lnTo>
                        <a:pt x="6" y="354"/>
                      </a:lnTo>
                      <a:lnTo>
                        <a:pt x="1" y="377"/>
                      </a:lnTo>
                      <a:lnTo>
                        <a:pt x="0" y="402"/>
                      </a:lnTo>
                      <a:lnTo>
                        <a:pt x="3" y="425"/>
                      </a:lnTo>
                      <a:lnTo>
                        <a:pt x="11" y="448"/>
                      </a:lnTo>
                      <a:lnTo>
                        <a:pt x="21" y="467"/>
                      </a:lnTo>
                      <a:lnTo>
                        <a:pt x="35" y="485"/>
                      </a:lnTo>
                      <a:lnTo>
                        <a:pt x="53" y="498"/>
                      </a:lnTo>
                      <a:lnTo>
                        <a:pt x="72" y="507"/>
                      </a:lnTo>
                      <a:lnTo>
                        <a:pt x="95" y="510"/>
                      </a:lnTo>
                      <a:lnTo>
                        <a:pt x="119" y="507"/>
                      </a:lnTo>
                      <a:lnTo>
                        <a:pt x="133" y="518"/>
                      </a:lnTo>
                      <a:lnTo>
                        <a:pt x="147" y="526"/>
                      </a:lnTo>
                      <a:lnTo>
                        <a:pt x="164" y="533"/>
                      </a:lnTo>
                      <a:lnTo>
                        <a:pt x="184" y="538"/>
                      </a:lnTo>
                      <a:lnTo>
                        <a:pt x="203" y="542"/>
                      </a:lnTo>
                      <a:lnTo>
                        <a:pt x="223" y="544"/>
                      </a:lnTo>
                      <a:lnTo>
                        <a:pt x="244" y="545"/>
                      </a:lnTo>
                      <a:lnTo>
                        <a:pt x="265" y="545"/>
                      </a:lnTo>
                      <a:lnTo>
                        <a:pt x="285" y="544"/>
                      </a:lnTo>
                      <a:lnTo>
                        <a:pt x="306" y="541"/>
                      </a:lnTo>
                      <a:lnTo>
                        <a:pt x="325" y="538"/>
                      </a:lnTo>
                      <a:lnTo>
                        <a:pt x="342" y="533"/>
                      </a:lnTo>
                      <a:lnTo>
                        <a:pt x="358" y="529"/>
                      </a:lnTo>
                      <a:lnTo>
                        <a:pt x="372" y="522"/>
                      </a:lnTo>
                      <a:lnTo>
                        <a:pt x="383" y="516"/>
                      </a:lnTo>
                      <a:lnTo>
                        <a:pt x="392" y="509"/>
                      </a:lnTo>
                      <a:lnTo>
                        <a:pt x="411" y="510"/>
                      </a:lnTo>
                      <a:lnTo>
                        <a:pt x="439" y="513"/>
                      </a:lnTo>
                      <a:lnTo>
                        <a:pt x="475" y="516"/>
                      </a:lnTo>
                      <a:lnTo>
                        <a:pt x="516" y="520"/>
                      </a:lnTo>
                      <a:lnTo>
                        <a:pt x="562" y="524"/>
                      </a:lnTo>
                      <a:lnTo>
                        <a:pt x="610" y="527"/>
                      </a:lnTo>
                      <a:lnTo>
                        <a:pt x="660" y="529"/>
                      </a:lnTo>
                      <a:lnTo>
                        <a:pt x="708" y="530"/>
                      </a:lnTo>
                      <a:lnTo>
                        <a:pt x="754" y="527"/>
                      </a:lnTo>
                      <a:lnTo>
                        <a:pt x="795" y="524"/>
                      </a:lnTo>
                      <a:lnTo>
                        <a:pt x="832" y="515"/>
                      </a:lnTo>
                      <a:lnTo>
                        <a:pt x="861" y="504"/>
                      </a:lnTo>
                      <a:lnTo>
                        <a:pt x="879" y="489"/>
                      </a:lnTo>
                      <a:lnTo>
                        <a:pt x="887" y="468"/>
                      </a:lnTo>
                      <a:lnTo>
                        <a:pt x="884" y="441"/>
                      </a:lnTo>
                      <a:lnTo>
                        <a:pt x="866" y="41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" name="Freeform 70"/>
                <p:cNvSpPr>
                  <a:spLocks/>
                </p:cNvSpPr>
                <p:nvPr/>
              </p:nvSpPr>
              <p:spPr bwMode="auto">
                <a:xfrm>
                  <a:off x="1314" y="1672"/>
                  <a:ext cx="849" cy="467"/>
                </a:xfrm>
                <a:custGeom>
                  <a:avLst/>
                  <a:gdLst>
                    <a:gd name="T0" fmla="*/ 811 w 849"/>
                    <a:gd name="T1" fmla="*/ 359 h 467"/>
                    <a:gd name="T2" fmla="*/ 841 w 849"/>
                    <a:gd name="T3" fmla="*/ 315 h 467"/>
                    <a:gd name="T4" fmla="*/ 849 w 849"/>
                    <a:gd name="T5" fmla="*/ 255 h 467"/>
                    <a:gd name="T6" fmla="*/ 827 w 849"/>
                    <a:gd name="T7" fmla="*/ 211 h 467"/>
                    <a:gd name="T8" fmla="*/ 778 w 849"/>
                    <a:gd name="T9" fmla="*/ 197 h 467"/>
                    <a:gd name="T10" fmla="*/ 746 w 849"/>
                    <a:gd name="T11" fmla="*/ 194 h 467"/>
                    <a:gd name="T12" fmla="*/ 725 w 849"/>
                    <a:gd name="T13" fmla="*/ 194 h 467"/>
                    <a:gd name="T14" fmla="*/ 703 w 849"/>
                    <a:gd name="T15" fmla="*/ 201 h 467"/>
                    <a:gd name="T16" fmla="*/ 719 w 849"/>
                    <a:gd name="T17" fmla="*/ 179 h 467"/>
                    <a:gd name="T18" fmla="*/ 728 w 849"/>
                    <a:gd name="T19" fmla="*/ 131 h 467"/>
                    <a:gd name="T20" fmla="*/ 693 w 849"/>
                    <a:gd name="T21" fmla="*/ 99 h 467"/>
                    <a:gd name="T22" fmla="*/ 643 w 849"/>
                    <a:gd name="T23" fmla="*/ 97 h 467"/>
                    <a:gd name="T24" fmla="*/ 625 w 849"/>
                    <a:gd name="T25" fmla="*/ 84 h 467"/>
                    <a:gd name="T26" fmla="*/ 610 w 849"/>
                    <a:gd name="T27" fmla="*/ 41 h 467"/>
                    <a:gd name="T28" fmla="*/ 578 w 849"/>
                    <a:gd name="T29" fmla="*/ 15 h 467"/>
                    <a:gd name="T30" fmla="*/ 533 w 849"/>
                    <a:gd name="T31" fmla="*/ 1 h 467"/>
                    <a:gd name="T32" fmla="*/ 485 w 849"/>
                    <a:gd name="T33" fmla="*/ 1 h 467"/>
                    <a:gd name="T34" fmla="*/ 436 w 849"/>
                    <a:gd name="T35" fmla="*/ 15 h 467"/>
                    <a:gd name="T36" fmla="*/ 396 w 849"/>
                    <a:gd name="T37" fmla="*/ 40 h 467"/>
                    <a:gd name="T38" fmla="*/ 371 w 849"/>
                    <a:gd name="T39" fmla="*/ 78 h 467"/>
                    <a:gd name="T40" fmla="*/ 352 w 849"/>
                    <a:gd name="T41" fmla="*/ 95 h 467"/>
                    <a:gd name="T42" fmla="*/ 316 w 849"/>
                    <a:gd name="T43" fmla="*/ 107 h 467"/>
                    <a:gd name="T44" fmla="*/ 287 w 849"/>
                    <a:gd name="T45" fmla="*/ 143 h 467"/>
                    <a:gd name="T46" fmla="*/ 281 w 849"/>
                    <a:gd name="T47" fmla="*/ 191 h 467"/>
                    <a:gd name="T48" fmla="*/ 267 w 849"/>
                    <a:gd name="T49" fmla="*/ 183 h 467"/>
                    <a:gd name="T50" fmla="*/ 210 w 849"/>
                    <a:gd name="T51" fmla="*/ 149 h 467"/>
                    <a:gd name="T52" fmla="*/ 160 w 849"/>
                    <a:gd name="T53" fmla="*/ 159 h 467"/>
                    <a:gd name="T54" fmla="*/ 136 w 849"/>
                    <a:gd name="T55" fmla="*/ 203 h 467"/>
                    <a:gd name="T56" fmla="*/ 79 w 849"/>
                    <a:gd name="T57" fmla="*/ 241 h 467"/>
                    <a:gd name="T58" fmla="*/ 11 w 849"/>
                    <a:gd name="T59" fmla="*/ 299 h 467"/>
                    <a:gd name="T60" fmla="*/ 2 w 849"/>
                    <a:gd name="T61" fmla="*/ 379 h 467"/>
                    <a:gd name="T62" fmla="*/ 46 w 849"/>
                    <a:gd name="T63" fmla="*/ 432 h 467"/>
                    <a:gd name="T64" fmla="*/ 96 w 849"/>
                    <a:gd name="T65" fmla="*/ 442 h 467"/>
                    <a:gd name="T66" fmla="*/ 128 w 849"/>
                    <a:gd name="T67" fmla="*/ 455 h 467"/>
                    <a:gd name="T68" fmla="*/ 165 w 849"/>
                    <a:gd name="T69" fmla="*/ 462 h 467"/>
                    <a:gd name="T70" fmla="*/ 208 w 849"/>
                    <a:gd name="T71" fmla="*/ 467 h 467"/>
                    <a:gd name="T72" fmla="*/ 250 w 849"/>
                    <a:gd name="T73" fmla="*/ 467 h 467"/>
                    <a:gd name="T74" fmla="*/ 290 w 849"/>
                    <a:gd name="T75" fmla="*/ 463 h 467"/>
                    <a:gd name="T76" fmla="*/ 324 w 849"/>
                    <a:gd name="T77" fmla="*/ 457 h 467"/>
                    <a:gd name="T78" fmla="*/ 349 w 849"/>
                    <a:gd name="T79" fmla="*/ 448 h 467"/>
                    <a:gd name="T80" fmla="*/ 373 w 849"/>
                    <a:gd name="T81" fmla="*/ 444 h 467"/>
                    <a:gd name="T82" fmla="*/ 430 w 849"/>
                    <a:gd name="T83" fmla="*/ 449 h 467"/>
                    <a:gd name="T84" fmla="*/ 509 w 849"/>
                    <a:gd name="T85" fmla="*/ 455 h 467"/>
                    <a:gd name="T86" fmla="*/ 597 w 849"/>
                    <a:gd name="T87" fmla="*/ 460 h 467"/>
                    <a:gd name="T88" fmla="*/ 683 w 849"/>
                    <a:gd name="T89" fmla="*/ 460 h 467"/>
                    <a:gd name="T90" fmla="*/ 754 w 849"/>
                    <a:gd name="T91" fmla="*/ 450 h 467"/>
                    <a:gd name="T92" fmla="*/ 798 w 849"/>
                    <a:gd name="T93" fmla="*/ 429 h 467"/>
                    <a:gd name="T94" fmla="*/ 804 w 849"/>
                    <a:gd name="T95" fmla="*/ 393 h 46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49"/>
                    <a:gd name="T145" fmla="*/ 0 h 467"/>
                    <a:gd name="T146" fmla="*/ 849 w 849"/>
                    <a:gd name="T147" fmla="*/ 467 h 467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49" h="467">
                      <a:moveTo>
                        <a:pt x="788" y="369"/>
                      </a:moveTo>
                      <a:lnTo>
                        <a:pt x="811" y="359"/>
                      </a:lnTo>
                      <a:lnTo>
                        <a:pt x="829" y="340"/>
                      </a:lnTo>
                      <a:lnTo>
                        <a:pt x="841" y="315"/>
                      </a:lnTo>
                      <a:lnTo>
                        <a:pt x="849" y="284"/>
                      </a:lnTo>
                      <a:lnTo>
                        <a:pt x="849" y="255"/>
                      </a:lnTo>
                      <a:lnTo>
                        <a:pt x="843" y="230"/>
                      </a:lnTo>
                      <a:lnTo>
                        <a:pt x="827" y="211"/>
                      </a:lnTo>
                      <a:lnTo>
                        <a:pt x="804" y="201"/>
                      </a:lnTo>
                      <a:lnTo>
                        <a:pt x="778" y="197"/>
                      </a:lnTo>
                      <a:lnTo>
                        <a:pt x="760" y="195"/>
                      </a:lnTo>
                      <a:lnTo>
                        <a:pt x="746" y="194"/>
                      </a:lnTo>
                      <a:lnTo>
                        <a:pt x="735" y="193"/>
                      </a:lnTo>
                      <a:lnTo>
                        <a:pt x="725" y="194"/>
                      </a:lnTo>
                      <a:lnTo>
                        <a:pt x="716" y="196"/>
                      </a:lnTo>
                      <a:lnTo>
                        <a:pt x="703" y="201"/>
                      </a:lnTo>
                      <a:lnTo>
                        <a:pt x="689" y="207"/>
                      </a:lnTo>
                      <a:lnTo>
                        <a:pt x="719" y="179"/>
                      </a:lnTo>
                      <a:lnTo>
                        <a:pt x="731" y="154"/>
                      </a:lnTo>
                      <a:lnTo>
                        <a:pt x="728" y="131"/>
                      </a:lnTo>
                      <a:lnTo>
                        <a:pt x="714" y="113"/>
                      </a:lnTo>
                      <a:lnTo>
                        <a:pt x="693" y="99"/>
                      </a:lnTo>
                      <a:lnTo>
                        <a:pt x="667" y="95"/>
                      </a:lnTo>
                      <a:lnTo>
                        <a:pt x="643" y="97"/>
                      </a:lnTo>
                      <a:lnTo>
                        <a:pt x="624" y="110"/>
                      </a:lnTo>
                      <a:lnTo>
                        <a:pt x="625" y="84"/>
                      </a:lnTo>
                      <a:lnTo>
                        <a:pt x="620" y="61"/>
                      </a:lnTo>
                      <a:lnTo>
                        <a:pt x="610" y="41"/>
                      </a:lnTo>
                      <a:lnTo>
                        <a:pt x="596" y="27"/>
                      </a:lnTo>
                      <a:lnTo>
                        <a:pt x="578" y="15"/>
                      </a:lnTo>
                      <a:lnTo>
                        <a:pt x="556" y="6"/>
                      </a:lnTo>
                      <a:lnTo>
                        <a:pt x="533" y="1"/>
                      </a:lnTo>
                      <a:lnTo>
                        <a:pt x="509" y="0"/>
                      </a:lnTo>
                      <a:lnTo>
                        <a:pt x="485" y="1"/>
                      </a:lnTo>
                      <a:lnTo>
                        <a:pt x="459" y="6"/>
                      </a:lnTo>
                      <a:lnTo>
                        <a:pt x="436" y="15"/>
                      </a:lnTo>
                      <a:lnTo>
                        <a:pt x="414" y="26"/>
                      </a:lnTo>
                      <a:lnTo>
                        <a:pt x="396" y="40"/>
                      </a:lnTo>
                      <a:lnTo>
                        <a:pt x="382" y="57"/>
                      </a:lnTo>
                      <a:lnTo>
                        <a:pt x="371" y="78"/>
                      </a:lnTo>
                      <a:lnTo>
                        <a:pt x="366" y="101"/>
                      </a:lnTo>
                      <a:lnTo>
                        <a:pt x="352" y="95"/>
                      </a:lnTo>
                      <a:lnTo>
                        <a:pt x="335" y="97"/>
                      </a:lnTo>
                      <a:lnTo>
                        <a:pt x="316" y="107"/>
                      </a:lnTo>
                      <a:lnTo>
                        <a:pt x="301" y="122"/>
                      </a:lnTo>
                      <a:lnTo>
                        <a:pt x="287" y="143"/>
                      </a:lnTo>
                      <a:lnTo>
                        <a:pt x="281" y="166"/>
                      </a:lnTo>
                      <a:lnTo>
                        <a:pt x="281" y="191"/>
                      </a:lnTo>
                      <a:lnTo>
                        <a:pt x="292" y="217"/>
                      </a:lnTo>
                      <a:lnTo>
                        <a:pt x="267" y="183"/>
                      </a:lnTo>
                      <a:lnTo>
                        <a:pt x="238" y="160"/>
                      </a:lnTo>
                      <a:lnTo>
                        <a:pt x="210" y="149"/>
                      </a:lnTo>
                      <a:lnTo>
                        <a:pt x="183" y="149"/>
                      </a:lnTo>
                      <a:lnTo>
                        <a:pt x="160" y="159"/>
                      </a:lnTo>
                      <a:lnTo>
                        <a:pt x="145" y="177"/>
                      </a:lnTo>
                      <a:lnTo>
                        <a:pt x="136" y="203"/>
                      </a:lnTo>
                      <a:lnTo>
                        <a:pt x="139" y="236"/>
                      </a:lnTo>
                      <a:lnTo>
                        <a:pt x="79" y="241"/>
                      </a:lnTo>
                      <a:lnTo>
                        <a:pt x="37" y="264"/>
                      </a:lnTo>
                      <a:lnTo>
                        <a:pt x="11" y="299"/>
                      </a:lnTo>
                      <a:lnTo>
                        <a:pt x="0" y="339"/>
                      </a:lnTo>
                      <a:lnTo>
                        <a:pt x="2" y="379"/>
                      </a:lnTo>
                      <a:lnTo>
                        <a:pt x="18" y="413"/>
                      </a:lnTo>
                      <a:lnTo>
                        <a:pt x="46" y="432"/>
                      </a:lnTo>
                      <a:lnTo>
                        <a:pt x="86" y="433"/>
                      </a:lnTo>
                      <a:lnTo>
                        <a:pt x="96" y="442"/>
                      </a:lnTo>
                      <a:lnTo>
                        <a:pt x="111" y="449"/>
                      </a:lnTo>
                      <a:lnTo>
                        <a:pt x="128" y="455"/>
                      </a:lnTo>
                      <a:lnTo>
                        <a:pt x="146" y="459"/>
                      </a:lnTo>
                      <a:lnTo>
                        <a:pt x="165" y="462"/>
                      </a:lnTo>
                      <a:lnTo>
                        <a:pt x="186" y="465"/>
                      </a:lnTo>
                      <a:lnTo>
                        <a:pt x="208" y="467"/>
                      </a:lnTo>
                      <a:lnTo>
                        <a:pt x="228" y="467"/>
                      </a:lnTo>
                      <a:lnTo>
                        <a:pt x="250" y="467"/>
                      </a:lnTo>
                      <a:lnTo>
                        <a:pt x="271" y="466"/>
                      </a:lnTo>
                      <a:lnTo>
                        <a:pt x="290" y="463"/>
                      </a:lnTo>
                      <a:lnTo>
                        <a:pt x="308" y="460"/>
                      </a:lnTo>
                      <a:lnTo>
                        <a:pt x="324" y="457"/>
                      </a:lnTo>
                      <a:lnTo>
                        <a:pt x="337" y="452"/>
                      </a:lnTo>
                      <a:lnTo>
                        <a:pt x="349" y="448"/>
                      </a:lnTo>
                      <a:lnTo>
                        <a:pt x="356" y="443"/>
                      </a:lnTo>
                      <a:lnTo>
                        <a:pt x="373" y="444"/>
                      </a:lnTo>
                      <a:lnTo>
                        <a:pt x="399" y="445"/>
                      </a:lnTo>
                      <a:lnTo>
                        <a:pt x="430" y="449"/>
                      </a:lnTo>
                      <a:lnTo>
                        <a:pt x="468" y="451"/>
                      </a:lnTo>
                      <a:lnTo>
                        <a:pt x="509" y="455"/>
                      </a:lnTo>
                      <a:lnTo>
                        <a:pt x="552" y="457"/>
                      </a:lnTo>
                      <a:lnTo>
                        <a:pt x="597" y="460"/>
                      </a:lnTo>
                      <a:lnTo>
                        <a:pt x="642" y="460"/>
                      </a:lnTo>
                      <a:lnTo>
                        <a:pt x="683" y="460"/>
                      </a:lnTo>
                      <a:lnTo>
                        <a:pt x="722" y="456"/>
                      </a:lnTo>
                      <a:lnTo>
                        <a:pt x="754" y="450"/>
                      </a:lnTo>
                      <a:lnTo>
                        <a:pt x="780" y="442"/>
                      </a:lnTo>
                      <a:lnTo>
                        <a:pt x="798" y="429"/>
                      </a:lnTo>
                      <a:lnTo>
                        <a:pt x="806" y="414"/>
                      </a:lnTo>
                      <a:lnTo>
                        <a:pt x="804" y="393"/>
                      </a:lnTo>
                      <a:lnTo>
                        <a:pt x="788" y="3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Freeform 71"/>
                <p:cNvSpPr>
                  <a:spLocks/>
                </p:cNvSpPr>
                <p:nvPr/>
              </p:nvSpPr>
              <p:spPr bwMode="auto">
                <a:xfrm>
                  <a:off x="1845" y="1826"/>
                  <a:ext cx="586" cy="422"/>
                </a:xfrm>
                <a:custGeom>
                  <a:avLst/>
                  <a:gdLst>
                    <a:gd name="T0" fmla="*/ 438 w 586"/>
                    <a:gd name="T1" fmla="*/ 378 h 422"/>
                    <a:gd name="T2" fmla="*/ 419 w 586"/>
                    <a:gd name="T3" fmla="*/ 398 h 422"/>
                    <a:gd name="T4" fmla="*/ 391 w 586"/>
                    <a:gd name="T5" fmla="*/ 411 h 422"/>
                    <a:gd name="T6" fmla="*/ 359 w 586"/>
                    <a:gd name="T7" fmla="*/ 419 h 422"/>
                    <a:gd name="T8" fmla="*/ 322 w 586"/>
                    <a:gd name="T9" fmla="*/ 422 h 422"/>
                    <a:gd name="T10" fmla="*/ 285 w 586"/>
                    <a:gd name="T11" fmla="*/ 418 h 422"/>
                    <a:gd name="T12" fmla="*/ 249 w 586"/>
                    <a:gd name="T13" fmla="*/ 411 h 422"/>
                    <a:gd name="T14" fmla="*/ 215 w 586"/>
                    <a:gd name="T15" fmla="*/ 398 h 422"/>
                    <a:gd name="T16" fmla="*/ 162 w 586"/>
                    <a:gd name="T17" fmla="*/ 399 h 422"/>
                    <a:gd name="T18" fmla="*/ 102 w 586"/>
                    <a:gd name="T19" fmla="*/ 405 h 422"/>
                    <a:gd name="T20" fmla="*/ 60 w 586"/>
                    <a:gd name="T21" fmla="*/ 402 h 422"/>
                    <a:gd name="T22" fmla="*/ 31 w 586"/>
                    <a:gd name="T23" fmla="*/ 390 h 422"/>
                    <a:gd name="T24" fmla="*/ 14 w 586"/>
                    <a:gd name="T25" fmla="*/ 373 h 422"/>
                    <a:gd name="T26" fmla="*/ 6 w 586"/>
                    <a:gd name="T27" fmla="*/ 350 h 422"/>
                    <a:gd name="T28" fmla="*/ 2 w 586"/>
                    <a:gd name="T29" fmla="*/ 325 h 422"/>
                    <a:gd name="T30" fmla="*/ 1 w 586"/>
                    <a:gd name="T31" fmla="*/ 300 h 422"/>
                    <a:gd name="T32" fmla="*/ 1 w 586"/>
                    <a:gd name="T33" fmla="*/ 263 h 422"/>
                    <a:gd name="T34" fmla="*/ 22 w 586"/>
                    <a:gd name="T35" fmla="*/ 220 h 422"/>
                    <a:gd name="T36" fmla="*/ 61 w 586"/>
                    <a:gd name="T37" fmla="*/ 186 h 422"/>
                    <a:gd name="T38" fmla="*/ 106 w 586"/>
                    <a:gd name="T39" fmla="*/ 168 h 422"/>
                    <a:gd name="T40" fmla="*/ 114 w 586"/>
                    <a:gd name="T41" fmla="*/ 151 h 422"/>
                    <a:gd name="T42" fmla="*/ 105 w 586"/>
                    <a:gd name="T43" fmla="*/ 116 h 422"/>
                    <a:gd name="T44" fmla="*/ 114 w 586"/>
                    <a:gd name="T45" fmla="*/ 78 h 422"/>
                    <a:gd name="T46" fmla="*/ 139 w 586"/>
                    <a:gd name="T47" fmla="*/ 46 h 422"/>
                    <a:gd name="T48" fmla="*/ 174 w 586"/>
                    <a:gd name="T49" fmla="*/ 18 h 422"/>
                    <a:gd name="T50" fmla="*/ 216 w 586"/>
                    <a:gd name="T51" fmla="*/ 2 h 422"/>
                    <a:gd name="T52" fmla="*/ 263 w 586"/>
                    <a:gd name="T53" fmla="*/ 2 h 422"/>
                    <a:gd name="T54" fmla="*/ 310 w 586"/>
                    <a:gd name="T55" fmla="*/ 22 h 422"/>
                    <a:gd name="T56" fmla="*/ 351 w 586"/>
                    <a:gd name="T57" fmla="*/ 28 h 422"/>
                    <a:gd name="T58" fmla="*/ 393 w 586"/>
                    <a:gd name="T59" fmla="*/ 16 h 422"/>
                    <a:gd name="T60" fmla="*/ 436 w 586"/>
                    <a:gd name="T61" fmla="*/ 18 h 422"/>
                    <a:gd name="T62" fmla="*/ 476 w 586"/>
                    <a:gd name="T63" fmla="*/ 32 h 422"/>
                    <a:gd name="T64" fmla="*/ 509 w 586"/>
                    <a:gd name="T65" fmla="*/ 55 h 422"/>
                    <a:gd name="T66" fmla="*/ 530 w 586"/>
                    <a:gd name="T67" fmla="*/ 84 h 422"/>
                    <a:gd name="T68" fmla="*/ 539 w 586"/>
                    <a:gd name="T69" fmla="*/ 120 h 422"/>
                    <a:gd name="T70" fmla="*/ 527 w 586"/>
                    <a:gd name="T71" fmla="*/ 156 h 422"/>
                    <a:gd name="T72" fmla="*/ 535 w 586"/>
                    <a:gd name="T73" fmla="*/ 182 h 422"/>
                    <a:gd name="T74" fmla="*/ 567 w 586"/>
                    <a:gd name="T75" fmla="*/ 210 h 422"/>
                    <a:gd name="T76" fmla="*/ 584 w 586"/>
                    <a:gd name="T77" fmla="*/ 249 h 422"/>
                    <a:gd name="T78" fmla="*/ 586 w 586"/>
                    <a:gd name="T79" fmla="*/ 292 h 422"/>
                    <a:gd name="T80" fmla="*/ 575 w 586"/>
                    <a:gd name="T81" fmla="*/ 334 h 422"/>
                    <a:gd name="T82" fmla="*/ 552 w 586"/>
                    <a:gd name="T83" fmla="*/ 365 h 422"/>
                    <a:gd name="T84" fmla="*/ 518 w 586"/>
                    <a:gd name="T85" fmla="*/ 383 h 422"/>
                    <a:gd name="T86" fmla="*/ 471 w 586"/>
                    <a:gd name="T87" fmla="*/ 378 h 4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586"/>
                    <a:gd name="T133" fmla="*/ 0 h 422"/>
                    <a:gd name="T134" fmla="*/ 586 w 586"/>
                    <a:gd name="T135" fmla="*/ 422 h 42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586" h="422">
                      <a:moveTo>
                        <a:pt x="445" y="366"/>
                      </a:moveTo>
                      <a:lnTo>
                        <a:pt x="438" y="378"/>
                      </a:lnTo>
                      <a:lnTo>
                        <a:pt x="430" y="389"/>
                      </a:lnTo>
                      <a:lnTo>
                        <a:pt x="419" y="398"/>
                      </a:lnTo>
                      <a:lnTo>
                        <a:pt x="406" y="405"/>
                      </a:lnTo>
                      <a:lnTo>
                        <a:pt x="391" y="411"/>
                      </a:lnTo>
                      <a:lnTo>
                        <a:pt x="376" y="416"/>
                      </a:lnTo>
                      <a:lnTo>
                        <a:pt x="359" y="419"/>
                      </a:lnTo>
                      <a:lnTo>
                        <a:pt x="341" y="421"/>
                      </a:lnTo>
                      <a:lnTo>
                        <a:pt x="322" y="422"/>
                      </a:lnTo>
                      <a:lnTo>
                        <a:pt x="304" y="421"/>
                      </a:lnTo>
                      <a:lnTo>
                        <a:pt x="285" y="418"/>
                      </a:lnTo>
                      <a:lnTo>
                        <a:pt x="267" y="415"/>
                      </a:lnTo>
                      <a:lnTo>
                        <a:pt x="249" y="411"/>
                      </a:lnTo>
                      <a:lnTo>
                        <a:pt x="230" y="405"/>
                      </a:lnTo>
                      <a:lnTo>
                        <a:pt x="215" y="398"/>
                      </a:lnTo>
                      <a:lnTo>
                        <a:pt x="199" y="390"/>
                      </a:lnTo>
                      <a:lnTo>
                        <a:pt x="162" y="399"/>
                      </a:lnTo>
                      <a:lnTo>
                        <a:pt x="130" y="404"/>
                      </a:lnTo>
                      <a:lnTo>
                        <a:pt x="102" y="405"/>
                      </a:lnTo>
                      <a:lnTo>
                        <a:pt x="79" y="405"/>
                      </a:lnTo>
                      <a:lnTo>
                        <a:pt x="60" y="402"/>
                      </a:lnTo>
                      <a:lnTo>
                        <a:pt x="44" y="398"/>
                      </a:lnTo>
                      <a:lnTo>
                        <a:pt x="31" y="390"/>
                      </a:lnTo>
                      <a:lnTo>
                        <a:pt x="21" y="382"/>
                      </a:lnTo>
                      <a:lnTo>
                        <a:pt x="14" y="373"/>
                      </a:lnTo>
                      <a:lnTo>
                        <a:pt x="9" y="363"/>
                      </a:lnTo>
                      <a:lnTo>
                        <a:pt x="6" y="350"/>
                      </a:lnTo>
                      <a:lnTo>
                        <a:pt x="3" y="338"/>
                      </a:lnTo>
                      <a:lnTo>
                        <a:pt x="2" y="325"/>
                      </a:lnTo>
                      <a:lnTo>
                        <a:pt x="1" y="313"/>
                      </a:lnTo>
                      <a:lnTo>
                        <a:pt x="1" y="300"/>
                      </a:lnTo>
                      <a:lnTo>
                        <a:pt x="0" y="288"/>
                      </a:lnTo>
                      <a:lnTo>
                        <a:pt x="1" y="263"/>
                      </a:lnTo>
                      <a:lnTo>
                        <a:pt x="9" y="240"/>
                      </a:lnTo>
                      <a:lnTo>
                        <a:pt x="22" y="220"/>
                      </a:lnTo>
                      <a:lnTo>
                        <a:pt x="41" y="201"/>
                      </a:lnTo>
                      <a:lnTo>
                        <a:pt x="61" y="186"/>
                      </a:lnTo>
                      <a:lnTo>
                        <a:pt x="83" y="174"/>
                      </a:lnTo>
                      <a:lnTo>
                        <a:pt x="106" y="168"/>
                      </a:lnTo>
                      <a:lnTo>
                        <a:pt x="128" y="167"/>
                      </a:lnTo>
                      <a:lnTo>
                        <a:pt x="114" y="151"/>
                      </a:lnTo>
                      <a:lnTo>
                        <a:pt x="107" y="134"/>
                      </a:lnTo>
                      <a:lnTo>
                        <a:pt x="105" y="116"/>
                      </a:lnTo>
                      <a:lnTo>
                        <a:pt x="107" y="98"/>
                      </a:lnTo>
                      <a:lnTo>
                        <a:pt x="114" y="78"/>
                      </a:lnTo>
                      <a:lnTo>
                        <a:pt x="124" y="61"/>
                      </a:lnTo>
                      <a:lnTo>
                        <a:pt x="139" y="46"/>
                      </a:lnTo>
                      <a:lnTo>
                        <a:pt x="154" y="30"/>
                      </a:lnTo>
                      <a:lnTo>
                        <a:pt x="174" y="18"/>
                      </a:lnTo>
                      <a:lnTo>
                        <a:pt x="194" y="9"/>
                      </a:lnTo>
                      <a:lnTo>
                        <a:pt x="216" y="2"/>
                      </a:lnTo>
                      <a:lnTo>
                        <a:pt x="239" y="0"/>
                      </a:lnTo>
                      <a:lnTo>
                        <a:pt x="263" y="2"/>
                      </a:lnTo>
                      <a:lnTo>
                        <a:pt x="286" y="9"/>
                      </a:lnTo>
                      <a:lnTo>
                        <a:pt x="310" y="22"/>
                      </a:lnTo>
                      <a:lnTo>
                        <a:pt x="332" y="40"/>
                      </a:lnTo>
                      <a:lnTo>
                        <a:pt x="351" y="28"/>
                      </a:lnTo>
                      <a:lnTo>
                        <a:pt x="372" y="20"/>
                      </a:lnTo>
                      <a:lnTo>
                        <a:pt x="393" y="16"/>
                      </a:lnTo>
                      <a:lnTo>
                        <a:pt x="414" y="16"/>
                      </a:lnTo>
                      <a:lnTo>
                        <a:pt x="436" y="18"/>
                      </a:lnTo>
                      <a:lnTo>
                        <a:pt x="457" y="24"/>
                      </a:lnTo>
                      <a:lnTo>
                        <a:pt x="476" y="32"/>
                      </a:lnTo>
                      <a:lnTo>
                        <a:pt x="493" y="42"/>
                      </a:lnTo>
                      <a:lnTo>
                        <a:pt x="509" y="55"/>
                      </a:lnTo>
                      <a:lnTo>
                        <a:pt x="521" y="69"/>
                      </a:lnTo>
                      <a:lnTo>
                        <a:pt x="530" y="84"/>
                      </a:lnTo>
                      <a:lnTo>
                        <a:pt x="536" y="101"/>
                      </a:lnTo>
                      <a:lnTo>
                        <a:pt x="539" y="120"/>
                      </a:lnTo>
                      <a:lnTo>
                        <a:pt x="535" y="138"/>
                      </a:lnTo>
                      <a:lnTo>
                        <a:pt x="527" y="156"/>
                      </a:lnTo>
                      <a:lnTo>
                        <a:pt x="513" y="174"/>
                      </a:lnTo>
                      <a:lnTo>
                        <a:pt x="535" y="182"/>
                      </a:lnTo>
                      <a:lnTo>
                        <a:pt x="552" y="194"/>
                      </a:lnTo>
                      <a:lnTo>
                        <a:pt x="567" y="210"/>
                      </a:lnTo>
                      <a:lnTo>
                        <a:pt x="576" y="230"/>
                      </a:lnTo>
                      <a:lnTo>
                        <a:pt x="584" y="249"/>
                      </a:lnTo>
                      <a:lnTo>
                        <a:pt x="586" y="271"/>
                      </a:lnTo>
                      <a:lnTo>
                        <a:pt x="586" y="292"/>
                      </a:lnTo>
                      <a:lnTo>
                        <a:pt x="582" y="313"/>
                      </a:lnTo>
                      <a:lnTo>
                        <a:pt x="575" y="334"/>
                      </a:lnTo>
                      <a:lnTo>
                        <a:pt x="565" y="350"/>
                      </a:lnTo>
                      <a:lnTo>
                        <a:pt x="552" y="365"/>
                      </a:lnTo>
                      <a:lnTo>
                        <a:pt x="536" y="376"/>
                      </a:lnTo>
                      <a:lnTo>
                        <a:pt x="518" y="383"/>
                      </a:lnTo>
                      <a:lnTo>
                        <a:pt x="497" y="383"/>
                      </a:lnTo>
                      <a:lnTo>
                        <a:pt x="471" y="378"/>
                      </a:lnTo>
                      <a:lnTo>
                        <a:pt x="445" y="36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Freeform 72"/>
                <p:cNvSpPr>
                  <a:spLocks/>
                </p:cNvSpPr>
                <p:nvPr/>
              </p:nvSpPr>
              <p:spPr bwMode="auto">
                <a:xfrm>
                  <a:off x="1877" y="1863"/>
                  <a:ext cx="515" cy="359"/>
                </a:xfrm>
                <a:custGeom>
                  <a:avLst/>
                  <a:gdLst>
                    <a:gd name="T0" fmla="*/ 411 w 515"/>
                    <a:gd name="T1" fmla="*/ 309 h 359"/>
                    <a:gd name="T2" fmla="*/ 386 w 515"/>
                    <a:gd name="T3" fmla="*/ 324 h 359"/>
                    <a:gd name="T4" fmla="*/ 358 w 515"/>
                    <a:gd name="T5" fmla="*/ 340 h 359"/>
                    <a:gd name="T6" fmla="*/ 329 w 515"/>
                    <a:gd name="T7" fmla="*/ 352 h 359"/>
                    <a:gd name="T8" fmla="*/ 298 w 515"/>
                    <a:gd name="T9" fmla="*/ 359 h 359"/>
                    <a:gd name="T10" fmla="*/ 265 w 515"/>
                    <a:gd name="T11" fmla="*/ 358 h 359"/>
                    <a:gd name="T12" fmla="*/ 231 w 515"/>
                    <a:gd name="T13" fmla="*/ 347 h 359"/>
                    <a:gd name="T14" fmla="*/ 197 w 515"/>
                    <a:gd name="T15" fmla="*/ 326 h 359"/>
                    <a:gd name="T16" fmla="*/ 144 w 515"/>
                    <a:gd name="T17" fmla="*/ 318 h 359"/>
                    <a:gd name="T18" fmla="*/ 85 w 515"/>
                    <a:gd name="T19" fmla="*/ 332 h 359"/>
                    <a:gd name="T20" fmla="*/ 45 w 515"/>
                    <a:gd name="T21" fmla="*/ 333 h 359"/>
                    <a:gd name="T22" fmla="*/ 18 w 515"/>
                    <a:gd name="T23" fmla="*/ 321 h 359"/>
                    <a:gd name="T24" fmla="*/ 0 w 515"/>
                    <a:gd name="T25" fmla="*/ 269 h 359"/>
                    <a:gd name="T26" fmla="*/ 15 w 515"/>
                    <a:gd name="T27" fmla="*/ 209 h 359"/>
                    <a:gd name="T28" fmla="*/ 59 w 515"/>
                    <a:gd name="T29" fmla="*/ 174 h 359"/>
                    <a:gd name="T30" fmla="*/ 109 w 515"/>
                    <a:gd name="T31" fmla="*/ 160 h 359"/>
                    <a:gd name="T32" fmla="*/ 115 w 515"/>
                    <a:gd name="T33" fmla="*/ 137 h 359"/>
                    <a:gd name="T34" fmla="*/ 103 w 515"/>
                    <a:gd name="T35" fmla="*/ 96 h 359"/>
                    <a:gd name="T36" fmla="*/ 108 w 515"/>
                    <a:gd name="T37" fmla="*/ 60 h 359"/>
                    <a:gd name="T38" fmla="*/ 126 w 515"/>
                    <a:gd name="T39" fmla="*/ 32 h 359"/>
                    <a:gd name="T40" fmla="*/ 155 w 515"/>
                    <a:gd name="T41" fmla="*/ 14 h 359"/>
                    <a:gd name="T42" fmla="*/ 191 w 515"/>
                    <a:gd name="T43" fmla="*/ 5 h 359"/>
                    <a:gd name="T44" fmla="*/ 232 w 515"/>
                    <a:gd name="T45" fmla="*/ 10 h 359"/>
                    <a:gd name="T46" fmla="*/ 276 w 515"/>
                    <a:gd name="T47" fmla="*/ 29 h 359"/>
                    <a:gd name="T48" fmla="*/ 311 w 515"/>
                    <a:gd name="T49" fmla="*/ 27 h 359"/>
                    <a:gd name="T50" fmla="*/ 342 w 515"/>
                    <a:gd name="T51" fmla="*/ 6 h 359"/>
                    <a:gd name="T52" fmla="*/ 377 w 515"/>
                    <a:gd name="T53" fmla="*/ 0 h 359"/>
                    <a:gd name="T54" fmla="*/ 410 w 515"/>
                    <a:gd name="T55" fmla="*/ 9 h 359"/>
                    <a:gd name="T56" fmla="*/ 438 w 515"/>
                    <a:gd name="T57" fmla="*/ 26 h 359"/>
                    <a:gd name="T58" fmla="*/ 457 w 515"/>
                    <a:gd name="T59" fmla="*/ 50 h 359"/>
                    <a:gd name="T60" fmla="*/ 466 w 515"/>
                    <a:gd name="T61" fmla="*/ 79 h 359"/>
                    <a:gd name="T62" fmla="*/ 458 w 515"/>
                    <a:gd name="T63" fmla="*/ 108 h 359"/>
                    <a:gd name="T64" fmla="*/ 479 w 515"/>
                    <a:gd name="T65" fmla="*/ 139 h 359"/>
                    <a:gd name="T66" fmla="*/ 513 w 515"/>
                    <a:gd name="T67" fmla="*/ 207 h 359"/>
                    <a:gd name="T68" fmla="*/ 508 w 515"/>
                    <a:gd name="T69" fmla="*/ 280 h 359"/>
                    <a:gd name="T70" fmla="*/ 462 w 515"/>
                    <a:gd name="T71" fmla="*/ 313 h 35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15"/>
                    <a:gd name="T109" fmla="*/ 0 h 359"/>
                    <a:gd name="T110" fmla="*/ 515 w 515"/>
                    <a:gd name="T111" fmla="*/ 359 h 359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15" h="359">
                      <a:moveTo>
                        <a:pt x="423" y="301"/>
                      </a:moveTo>
                      <a:lnTo>
                        <a:pt x="411" y="309"/>
                      </a:lnTo>
                      <a:lnTo>
                        <a:pt x="399" y="317"/>
                      </a:lnTo>
                      <a:lnTo>
                        <a:pt x="386" y="324"/>
                      </a:lnTo>
                      <a:lnTo>
                        <a:pt x="373" y="333"/>
                      </a:lnTo>
                      <a:lnTo>
                        <a:pt x="358" y="340"/>
                      </a:lnTo>
                      <a:lnTo>
                        <a:pt x="344" y="346"/>
                      </a:lnTo>
                      <a:lnTo>
                        <a:pt x="329" y="352"/>
                      </a:lnTo>
                      <a:lnTo>
                        <a:pt x="313" y="356"/>
                      </a:lnTo>
                      <a:lnTo>
                        <a:pt x="298" y="359"/>
                      </a:lnTo>
                      <a:lnTo>
                        <a:pt x="281" y="359"/>
                      </a:lnTo>
                      <a:lnTo>
                        <a:pt x="265" y="358"/>
                      </a:lnTo>
                      <a:lnTo>
                        <a:pt x="248" y="355"/>
                      </a:lnTo>
                      <a:lnTo>
                        <a:pt x="231" y="347"/>
                      </a:lnTo>
                      <a:lnTo>
                        <a:pt x="214" y="338"/>
                      </a:lnTo>
                      <a:lnTo>
                        <a:pt x="197" y="326"/>
                      </a:lnTo>
                      <a:lnTo>
                        <a:pt x="180" y="309"/>
                      </a:lnTo>
                      <a:lnTo>
                        <a:pt x="144" y="318"/>
                      </a:lnTo>
                      <a:lnTo>
                        <a:pt x="111" y="327"/>
                      </a:lnTo>
                      <a:lnTo>
                        <a:pt x="85" y="332"/>
                      </a:lnTo>
                      <a:lnTo>
                        <a:pt x="63" y="334"/>
                      </a:lnTo>
                      <a:lnTo>
                        <a:pt x="45" y="333"/>
                      </a:lnTo>
                      <a:lnTo>
                        <a:pt x="30" y="328"/>
                      </a:lnTo>
                      <a:lnTo>
                        <a:pt x="18" y="321"/>
                      </a:lnTo>
                      <a:lnTo>
                        <a:pt x="11" y="309"/>
                      </a:lnTo>
                      <a:lnTo>
                        <a:pt x="0" y="269"/>
                      </a:lnTo>
                      <a:lnTo>
                        <a:pt x="3" y="236"/>
                      </a:lnTo>
                      <a:lnTo>
                        <a:pt x="15" y="209"/>
                      </a:lnTo>
                      <a:lnTo>
                        <a:pt x="35" y="189"/>
                      </a:lnTo>
                      <a:lnTo>
                        <a:pt x="59" y="174"/>
                      </a:lnTo>
                      <a:lnTo>
                        <a:pt x="85" y="165"/>
                      </a:lnTo>
                      <a:lnTo>
                        <a:pt x="109" y="160"/>
                      </a:lnTo>
                      <a:lnTo>
                        <a:pt x="128" y="160"/>
                      </a:lnTo>
                      <a:lnTo>
                        <a:pt x="115" y="137"/>
                      </a:lnTo>
                      <a:lnTo>
                        <a:pt x="107" y="116"/>
                      </a:lnTo>
                      <a:lnTo>
                        <a:pt x="103" y="96"/>
                      </a:lnTo>
                      <a:lnTo>
                        <a:pt x="103" y="76"/>
                      </a:lnTo>
                      <a:lnTo>
                        <a:pt x="108" y="60"/>
                      </a:lnTo>
                      <a:lnTo>
                        <a:pt x="115" y="45"/>
                      </a:lnTo>
                      <a:lnTo>
                        <a:pt x="126" y="32"/>
                      </a:lnTo>
                      <a:lnTo>
                        <a:pt x="139" y="22"/>
                      </a:lnTo>
                      <a:lnTo>
                        <a:pt x="155" y="14"/>
                      </a:lnTo>
                      <a:lnTo>
                        <a:pt x="173" y="9"/>
                      </a:lnTo>
                      <a:lnTo>
                        <a:pt x="191" y="5"/>
                      </a:lnTo>
                      <a:lnTo>
                        <a:pt x="212" y="6"/>
                      </a:lnTo>
                      <a:lnTo>
                        <a:pt x="232" y="10"/>
                      </a:lnTo>
                      <a:lnTo>
                        <a:pt x="254" y="17"/>
                      </a:lnTo>
                      <a:lnTo>
                        <a:pt x="276" y="29"/>
                      </a:lnTo>
                      <a:lnTo>
                        <a:pt x="296" y="44"/>
                      </a:lnTo>
                      <a:lnTo>
                        <a:pt x="311" y="27"/>
                      </a:lnTo>
                      <a:lnTo>
                        <a:pt x="327" y="15"/>
                      </a:lnTo>
                      <a:lnTo>
                        <a:pt x="342" y="6"/>
                      </a:lnTo>
                      <a:lnTo>
                        <a:pt x="359" y="2"/>
                      </a:lnTo>
                      <a:lnTo>
                        <a:pt x="377" y="0"/>
                      </a:lnTo>
                      <a:lnTo>
                        <a:pt x="394" y="3"/>
                      </a:lnTo>
                      <a:lnTo>
                        <a:pt x="410" y="9"/>
                      </a:lnTo>
                      <a:lnTo>
                        <a:pt x="425" y="16"/>
                      </a:lnTo>
                      <a:lnTo>
                        <a:pt x="438" y="26"/>
                      </a:lnTo>
                      <a:lnTo>
                        <a:pt x="449" y="38"/>
                      </a:lnTo>
                      <a:lnTo>
                        <a:pt x="457" y="50"/>
                      </a:lnTo>
                      <a:lnTo>
                        <a:pt x="463" y="64"/>
                      </a:lnTo>
                      <a:lnTo>
                        <a:pt x="466" y="79"/>
                      </a:lnTo>
                      <a:lnTo>
                        <a:pt x="463" y="93"/>
                      </a:lnTo>
                      <a:lnTo>
                        <a:pt x="458" y="108"/>
                      </a:lnTo>
                      <a:lnTo>
                        <a:pt x="448" y="122"/>
                      </a:lnTo>
                      <a:lnTo>
                        <a:pt x="479" y="139"/>
                      </a:lnTo>
                      <a:lnTo>
                        <a:pt x="501" y="170"/>
                      </a:lnTo>
                      <a:lnTo>
                        <a:pt x="513" y="207"/>
                      </a:lnTo>
                      <a:lnTo>
                        <a:pt x="515" y="245"/>
                      </a:lnTo>
                      <a:lnTo>
                        <a:pt x="508" y="280"/>
                      </a:lnTo>
                      <a:lnTo>
                        <a:pt x="490" y="304"/>
                      </a:lnTo>
                      <a:lnTo>
                        <a:pt x="462" y="313"/>
                      </a:lnTo>
                      <a:lnTo>
                        <a:pt x="423" y="301"/>
                      </a:lnTo>
                      <a:close/>
                    </a:path>
                  </a:pathLst>
                </a:custGeom>
                <a:solidFill>
                  <a:srgbClr val="F4F7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Freeform 73"/>
                <p:cNvSpPr>
                  <a:spLocks/>
                </p:cNvSpPr>
                <p:nvPr/>
              </p:nvSpPr>
              <p:spPr bwMode="auto">
                <a:xfrm>
                  <a:off x="1268" y="2427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" name="Freeform 74"/>
                <p:cNvSpPr>
                  <a:spLocks/>
                </p:cNvSpPr>
                <p:nvPr/>
              </p:nvSpPr>
              <p:spPr bwMode="auto">
                <a:xfrm>
                  <a:off x="1268" y="2435"/>
                  <a:ext cx="17" cy="22"/>
                </a:xfrm>
                <a:custGeom>
                  <a:avLst/>
                  <a:gdLst>
                    <a:gd name="T0" fmla="*/ 13 w 17"/>
                    <a:gd name="T1" fmla="*/ 5 h 22"/>
                    <a:gd name="T2" fmla="*/ 13 w 17"/>
                    <a:gd name="T3" fmla="*/ 5 h 22"/>
                    <a:gd name="T4" fmla="*/ 17 w 17"/>
                    <a:gd name="T5" fmla="*/ 7 h 22"/>
                    <a:gd name="T6" fmla="*/ 17 w 17"/>
                    <a:gd name="T7" fmla="*/ 7 h 22"/>
                    <a:gd name="T8" fmla="*/ 15 w 17"/>
                    <a:gd name="T9" fmla="*/ 4 h 22"/>
                    <a:gd name="T10" fmla="*/ 17 w 17"/>
                    <a:gd name="T11" fmla="*/ 0 h 22"/>
                    <a:gd name="T12" fmla="*/ 0 w 17"/>
                    <a:gd name="T13" fmla="*/ 0 h 22"/>
                    <a:gd name="T14" fmla="*/ 1 w 17"/>
                    <a:gd name="T15" fmla="*/ 4 h 22"/>
                    <a:gd name="T16" fmla="*/ 2 w 17"/>
                    <a:gd name="T17" fmla="*/ 10 h 22"/>
                    <a:gd name="T18" fmla="*/ 5 w 17"/>
                    <a:gd name="T19" fmla="*/ 17 h 22"/>
                    <a:gd name="T20" fmla="*/ 13 w 17"/>
                    <a:gd name="T21" fmla="*/ 22 h 22"/>
                    <a:gd name="T22" fmla="*/ 13 w 17"/>
                    <a:gd name="T23" fmla="*/ 22 h 22"/>
                    <a:gd name="T24" fmla="*/ 13 w 17"/>
                    <a:gd name="T25" fmla="*/ 5 h 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22"/>
                    <a:gd name="T41" fmla="*/ 17 w 17"/>
                    <a:gd name="T42" fmla="*/ 22 h 2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22">
                      <a:moveTo>
                        <a:pt x="13" y="5"/>
                      </a:moveTo>
                      <a:lnTo>
                        <a:pt x="13" y="5"/>
                      </a:lnTo>
                      <a:lnTo>
                        <a:pt x="17" y="7"/>
                      </a:lnTo>
                      <a:lnTo>
                        <a:pt x="15" y="4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10"/>
                      </a:lnTo>
                      <a:lnTo>
                        <a:pt x="5" y="17"/>
                      </a:lnTo>
                      <a:lnTo>
                        <a:pt x="13" y="22"/>
                      </a:ln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Freeform 75"/>
                <p:cNvSpPr>
                  <a:spLocks/>
                </p:cNvSpPr>
                <p:nvPr/>
              </p:nvSpPr>
              <p:spPr bwMode="auto">
                <a:xfrm>
                  <a:off x="1281" y="2439"/>
                  <a:ext cx="53" cy="22"/>
                </a:xfrm>
                <a:custGeom>
                  <a:avLst/>
                  <a:gdLst>
                    <a:gd name="T0" fmla="*/ 40 w 53"/>
                    <a:gd name="T1" fmla="*/ 0 h 22"/>
                    <a:gd name="T2" fmla="*/ 39 w 53"/>
                    <a:gd name="T3" fmla="*/ 3 h 22"/>
                    <a:gd name="T4" fmla="*/ 38 w 53"/>
                    <a:gd name="T5" fmla="*/ 5 h 22"/>
                    <a:gd name="T6" fmla="*/ 38 w 53"/>
                    <a:gd name="T7" fmla="*/ 5 h 22"/>
                    <a:gd name="T8" fmla="*/ 35 w 53"/>
                    <a:gd name="T9" fmla="*/ 5 h 22"/>
                    <a:gd name="T10" fmla="*/ 29 w 53"/>
                    <a:gd name="T11" fmla="*/ 5 h 22"/>
                    <a:gd name="T12" fmla="*/ 22 w 53"/>
                    <a:gd name="T13" fmla="*/ 5 h 22"/>
                    <a:gd name="T14" fmla="*/ 16 w 53"/>
                    <a:gd name="T15" fmla="*/ 3 h 22"/>
                    <a:gd name="T16" fmla="*/ 7 w 53"/>
                    <a:gd name="T17" fmla="*/ 2 h 22"/>
                    <a:gd name="T18" fmla="*/ 0 w 53"/>
                    <a:gd name="T19" fmla="*/ 1 h 22"/>
                    <a:gd name="T20" fmla="*/ 0 w 53"/>
                    <a:gd name="T21" fmla="*/ 18 h 22"/>
                    <a:gd name="T22" fmla="*/ 7 w 53"/>
                    <a:gd name="T23" fmla="*/ 17 h 22"/>
                    <a:gd name="T24" fmla="*/ 13 w 53"/>
                    <a:gd name="T25" fmla="*/ 18 h 22"/>
                    <a:gd name="T26" fmla="*/ 22 w 53"/>
                    <a:gd name="T27" fmla="*/ 19 h 22"/>
                    <a:gd name="T28" fmla="*/ 29 w 53"/>
                    <a:gd name="T29" fmla="*/ 19 h 22"/>
                    <a:gd name="T30" fmla="*/ 35 w 53"/>
                    <a:gd name="T31" fmla="*/ 22 h 22"/>
                    <a:gd name="T32" fmla="*/ 42 w 53"/>
                    <a:gd name="T33" fmla="*/ 19 h 22"/>
                    <a:gd name="T34" fmla="*/ 50 w 53"/>
                    <a:gd name="T35" fmla="*/ 14 h 22"/>
                    <a:gd name="T36" fmla="*/ 53 w 53"/>
                    <a:gd name="T37" fmla="*/ 6 h 22"/>
                    <a:gd name="T38" fmla="*/ 52 w 53"/>
                    <a:gd name="T39" fmla="*/ 9 h 22"/>
                    <a:gd name="T40" fmla="*/ 40 w 53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3"/>
                    <a:gd name="T64" fmla="*/ 0 h 22"/>
                    <a:gd name="T65" fmla="*/ 53 w 53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3" h="22">
                      <a:moveTo>
                        <a:pt x="40" y="0"/>
                      </a:moveTo>
                      <a:lnTo>
                        <a:pt x="39" y="3"/>
                      </a:lnTo>
                      <a:lnTo>
                        <a:pt x="38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2" y="5"/>
                      </a:lnTo>
                      <a:lnTo>
                        <a:pt x="16" y="3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2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50" y="14"/>
                      </a:lnTo>
                      <a:lnTo>
                        <a:pt x="53" y="6"/>
                      </a:lnTo>
                      <a:lnTo>
                        <a:pt x="52" y="9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Freeform 76"/>
                <p:cNvSpPr>
                  <a:spLocks/>
                </p:cNvSpPr>
                <p:nvPr/>
              </p:nvSpPr>
              <p:spPr bwMode="auto">
                <a:xfrm>
                  <a:off x="1306" y="2381"/>
                  <a:ext cx="35" cy="67"/>
                </a:xfrm>
                <a:custGeom>
                  <a:avLst/>
                  <a:gdLst>
                    <a:gd name="T0" fmla="*/ 2 w 35"/>
                    <a:gd name="T1" fmla="*/ 14 h 67"/>
                    <a:gd name="T2" fmla="*/ 0 w 35"/>
                    <a:gd name="T3" fmla="*/ 14 h 67"/>
                    <a:gd name="T4" fmla="*/ 15 w 35"/>
                    <a:gd name="T5" fmla="*/ 23 h 67"/>
                    <a:gd name="T6" fmla="*/ 21 w 35"/>
                    <a:gd name="T7" fmla="*/ 32 h 67"/>
                    <a:gd name="T8" fmla="*/ 21 w 35"/>
                    <a:gd name="T9" fmla="*/ 46 h 67"/>
                    <a:gd name="T10" fmla="*/ 15 w 35"/>
                    <a:gd name="T11" fmla="*/ 58 h 67"/>
                    <a:gd name="T12" fmla="*/ 27 w 35"/>
                    <a:gd name="T13" fmla="*/ 67 h 67"/>
                    <a:gd name="T14" fmla="*/ 35 w 35"/>
                    <a:gd name="T15" fmla="*/ 48 h 67"/>
                    <a:gd name="T16" fmla="*/ 35 w 35"/>
                    <a:gd name="T17" fmla="*/ 30 h 67"/>
                    <a:gd name="T18" fmla="*/ 25 w 35"/>
                    <a:gd name="T19" fmla="*/ 11 h 67"/>
                    <a:gd name="T20" fmla="*/ 5 w 35"/>
                    <a:gd name="T21" fmla="*/ 0 h 67"/>
                    <a:gd name="T22" fmla="*/ 4 w 35"/>
                    <a:gd name="T23" fmla="*/ 0 h 67"/>
                    <a:gd name="T24" fmla="*/ 2 w 35"/>
                    <a:gd name="T25" fmla="*/ 14 h 6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7"/>
                    <a:gd name="T41" fmla="*/ 35 w 35"/>
                    <a:gd name="T42" fmla="*/ 67 h 6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7">
                      <a:moveTo>
                        <a:pt x="2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2"/>
                      </a:lnTo>
                      <a:lnTo>
                        <a:pt x="21" y="46"/>
                      </a:lnTo>
                      <a:lnTo>
                        <a:pt x="15" y="58"/>
                      </a:lnTo>
                      <a:lnTo>
                        <a:pt x="27" y="67"/>
                      </a:lnTo>
                      <a:lnTo>
                        <a:pt x="35" y="48"/>
                      </a:lnTo>
                      <a:lnTo>
                        <a:pt x="35" y="30"/>
                      </a:lnTo>
                      <a:lnTo>
                        <a:pt x="25" y="1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Freeform 77"/>
                <p:cNvSpPr>
                  <a:spLocks/>
                </p:cNvSpPr>
                <p:nvPr/>
              </p:nvSpPr>
              <p:spPr bwMode="auto">
                <a:xfrm>
                  <a:off x="1240" y="2378"/>
                  <a:ext cx="70" cy="35"/>
                </a:xfrm>
                <a:custGeom>
                  <a:avLst/>
                  <a:gdLst>
                    <a:gd name="T0" fmla="*/ 14 w 70"/>
                    <a:gd name="T1" fmla="*/ 34 h 35"/>
                    <a:gd name="T2" fmla="*/ 14 w 70"/>
                    <a:gd name="T3" fmla="*/ 35 h 35"/>
                    <a:gd name="T4" fmla="*/ 18 w 70"/>
                    <a:gd name="T5" fmla="*/ 31 h 35"/>
                    <a:gd name="T6" fmla="*/ 23 w 70"/>
                    <a:gd name="T7" fmla="*/ 25 h 35"/>
                    <a:gd name="T8" fmla="*/ 28 w 70"/>
                    <a:gd name="T9" fmla="*/ 22 h 35"/>
                    <a:gd name="T10" fmla="*/ 35 w 70"/>
                    <a:gd name="T11" fmla="*/ 19 h 35"/>
                    <a:gd name="T12" fmla="*/ 41 w 70"/>
                    <a:gd name="T13" fmla="*/ 16 h 35"/>
                    <a:gd name="T14" fmla="*/ 51 w 70"/>
                    <a:gd name="T15" fmla="*/ 17 h 35"/>
                    <a:gd name="T16" fmla="*/ 59 w 70"/>
                    <a:gd name="T17" fmla="*/ 16 h 35"/>
                    <a:gd name="T18" fmla="*/ 68 w 70"/>
                    <a:gd name="T19" fmla="*/ 17 h 35"/>
                    <a:gd name="T20" fmla="*/ 70 w 70"/>
                    <a:gd name="T21" fmla="*/ 3 h 35"/>
                    <a:gd name="T22" fmla="*/ 59 w 70"/>
                    <a:gd name="T23" fmla="*/ 2 h 35"/>
                    <a:gd name="T24" fmla="*/ 51 w 70"/>
                    <a:gd name="T25" fmla="*/ 0 h 35"/>
                    <a:gd name="T26" fmla="*/ 41 w 70"/>
                    <a:gd name="T27" fmla="*/ 2 h 35"/>
                    <a:gd name="T28" fmla="*/ 30 w 70"/>
                    <a:gd name="T29" fmla="*/ 4 h 35"/>
                    <a:gd name="T30" fmla="*/ 20 w 70"/>
                    <a:gd name="T31" fmla="*/ 8 h 35"/>
                    <a:gd name="T32" fmla="*/ 13 w 70"/>
                    <a:gd name="T33" fmla="*/ 12 h 35"/>
                    <a:gd name="T34" fmla="*/ 6 w 70"/>
                    <a:gd name="T35" fmla="*/ 21 h 35"/>
                    <a:gd name="T36" fmla="*/ 0 w 70"/>
                    <a:gd name="T37" fmla="*/ 31 h 35"/>
                    <a:gd name="T38" fmla="*/ 0 w 70"/>
                    <a:gd name="T39" fmla="*/ 32 h 35"/>
                    <a:gd name="T40" fmla="*/ 14 w 70"/>
                    <a:gd name="T41" fmla="*/ 34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4"/>
                      </a:moveTo>
                      <a:lnTo>
                        <a:pt x="14" y="35"/>
                      </a:lnTo>
                      <a:lnTo>
                        <a:pt x="18" y="31"/>
                      </a:lnTo>
                      <a:lnTo>
                        <a:pt x="23" y="25"/>
                      </a:lnTo>
                      <a:lnTo>
                        <a:pt x="28" y="22"/>
                      </a:lnTo>
                      <a:lnTo>
                        <a:pt x="35" y="19"/>
                      </a:lnTo>
                      <a:lnTo>
                        <a:pt x="41" y="16"/>
                      </a:lnTo>
                      <a:lnTo>
                        <a:pt x="51" y="17"/>
                      </a:lnTo>
                      <a:lnTo>
                        <a:pt x="59" y="16"/>
                      </a:lnTo>
                      <a:lnTo>
                        <a:pt x="68" y="17"/>
                      </a:lnTo>
                      <a:lnTo>
                        <a:pt x="70" y="3"/>
                      </a:lnTo>
                      <a:lnTo>
                        <a:pt x="59" y="2"/>
                      </a:lnTo>
                      <a:lnTo>
                        <a:pt x="51" y="0"/>
                      </a:lnTo>
                      <a:lnTo>
                        <a:pt x="41" y="2"/>
                      </a:lnTo>
                      <a:lnTo>
                        <a:pt x="30" y="4"/>
                      </a:lnTo>
                      <a:lnTo>
                        <a:pt x="20" y="8"/>
                      </a:lnTo>
                      <a:lnTo>
                        <a:pt x="13" y="12"/>
                      </a:lnTo>
                      <a:lnTo>
                        <a:pt x="6" y="21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4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" name="Freeform 78"/>
                <p:cNvSpPr>
                  <a:spLocks/>
                </p:cNvSpPr>
                <p:nvPr/>
              </p:nvSpPr>
              <p:spPr bwMode="auto">
                <a:xfrm>
                  <a:off x="1236" y="2410"/>
                  <a:ext cx="56" cy="107"/>
                </a:xfrm>
                <a:custGeom>
                  <a:avLst/>
                  <a:gdLst>
                    <a:gd name="T0" fmla="*/ 56 w 56"/>
                    <a:gd name="T1" fmla="*/ 93 h 107"/>
                    <a:gd name="T2" fmla="*/ 56 w 56"/>
                    <a:gd name="T3" fmla="*/ 93 h 107"/>
                    <a:gd name="T4" fmla="*/ 43 w 56"/>
                    <a:gd name="T5" fmla="*/ 87 h 107"/>
                    <a:gd name="T6" fmla="*/ 34 w 56"/>
                    <a:gd name="T7" fmla="*/ 78 h 107"/>
                    <a:gd name="T8" fmla="*/ 26 w 56"/>
                    <a:gd name="T9" fmla="*/ 69 h 107"/>
                    <a:gd name="T10" fmla="*/ 21 w 56"/>
                    <a:gd name="T11" fmla="*/ 57 h 107"/>
                    <a:gd name="T12" fmla="*/ 17 w 56"/>
                    <a:gd name="T13" fmla="*/ 43 h 107"/>
                    <a:gd name="T14" fmla="*/ 17 w 56"/>
                    <a:gd name="T15" fmla="*/ 30 h 107"/>
                    <a:gd name="T16" fmla="*/ 16 w 56"/>
                    <a:gd name="T17" fmla="*/ 16 h 107"/>
                    <a:gd name="T18" fmla="*/ 18 w 56"/>
                    <a:gd name="T19" fmla="*/ 2 h 107"/>
                    <a:gd name="T20" fmla="*/ 4 w 56"/>
                    <a:gd name="T21" fmla="*/ 0 h 107"/>
                    <a:gd name="T22" fmla="*/ 1 w 56"/>
                    <a:gd name="T23" fmla="*/ 16 h 107"/>
                    <a:gd name="T24" fmla="*/ 0 w 56"/>
                    <a:gd name="T25" fmla="*/ 30 h 107"/>
                    <a:gd name="T26" fmla="*/ 3 w 56"/>
                    <a:gd name="T27" fmla="*/ 46 h 107"/>
                    <a:gd name="T28" fmla="*/ 6 w 56"/>
                    <a:gd name="T29" fmla="*/ 61 h 107"/>
                    <a:gd name="T30" fmla="*/ 14 w 56"/>
                    <a:gd name="T31" fmla="*/ 76 h 107"/>
                    <a:gd name="T32" fmla="*/ 22 w 56"/>
                    <a:gd name="T33" fmla="*/ 88 h 107"/>
                    <a:gd name="T34" fmla="*/ 35 w 56"/>
                    <a:gd name="T35" fmla="*/ 99 h 107"/>
                    <a:gd name="T36" fmla="*/ 51 w 56"/>
                    <a:gd name="T37" fmla="*/ 107 h 107"/>
                    <a:gd name="T38" fmla="*/ 51 w 56"/>
                    <a:gd name="T39" fmla="*/ 107 h 107"/>
                    <a:gd name="T40" fmla="*/ 56 w 56"/>
                    <a:gd name="T41" fmla="*/ 93 h 1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6"/>
                    <a:gd name="T64" fmla="*/ 0 h 107"/>
                    <a:gd name="T65" fmla="*/ 56 w 56"/>
                    <a:gd name="T66" fmla="*/ 107 h 1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6" h="107">
                      <a:moveTo>
                        <a:pt x="56" y="93"/>
                      </a:moveTo>
                      <a:lnTo>
                        <a:pt x="56" y="93"/>
                      </a:lnTo>
                      <a:lnTo>
                        <a:pt x="43" y="87"/>
                      </a:lnTo>
                      <a:lnTo>
                        <a:pt x="34" y="78"/>
                      </a:lnTo>
                      <a:lnTo>
                        <a:pt x="26" y="69"/>
                      </a:lnTo>
                      <a:lnTo>
                        <a:pt x="21" y="57"/>
                      </a:lnTo>
                      <a:lnTo>
                        <a:pt x="17" y="43"/>
                      </a:lnTo>
                      <a:lnTo>
                        <a:pt x="17" y="30"/>
                      </a:lnTo>
                      <a:lnTo>
                        <a:pt x="16" y="16"/>
                      </a:lnTo>
                      <a:lnTo>
                        <a:pt x="18" y="2"/>
                      </a:lnTo>
                      <a:lnTo>
                        <a:pt x="4" y="0"/>
                      </a:lnTo>
                      <a:lnTo>
                        <a:pt x="1" y="16"/>
                      </a:lnTo>
                      <a:lnTo>
                        <a:pt x="0" y="30"/>
                      </a:lnTo>
                      <a:lnTo>
                        <a:pt x="3" y="46"/>
                      </a:lnTo>
                      <a:lnTo>
                        <a:pt x="6" y="61"/>
                      </a:lnTo>
                      <a:lnTo>
                        <a:pt x="14" y="76"/>
                      </a:lnTo>
                      <a:lnTo>
                        <a:pt x="22" y="88"/>
                      </a:lnTo>
                      <a:lnTo>
                        <a:pt x="35" y="99"/>
                      </a:lnTo>
                      <a:lnTo>
                        <a:pt x="51" y="107"/>
                      </a:lnTo>
                      <a:lnTo>
                        <a:pt x="56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" name="Freeform 79"/>
                <p:cNvSpPr>
                  <a:spLocks/>
                </p:cNvSpPr>
                <p:nvPr/>
              </p:nvSpPr>
              <p:spPr bwMode="auto">
                <a:xfrm>
                  <a:off x="1287" y="2503"/>
                  <a:ext cx="48" cy="19"/>
                </a:xfrm>
                <a:custGeom>
                  <a:avLst/>
                  <a:gdLst>
                    <a:gd name="T0" fmla="*/ 41 w 48"/>
                    <a:gd name="T1" fmla="*/ 0 h 19"/>
                    <a:gd name="T2" fmla="*/ 42 w 48"/>
                    <a:gd name="T3" fmla="*/ 0 h 19"/>
                    <a:gd name="T4" fmla="*/ 39 w 48"/>
                    <a:gd name="T5" fmla="*/ 1 h 19"/>
                    <a:gd name="T6" fmla="*/ 34 w 48"/>
                    <a:gd name="T7" fmla="*/ 2 h 19"/>
                    <a:gd name="T8" fmla="*/ 29 w 48"/>
                    <a:gd name="T9" fmla="*/ 4 h 19"/>
                    <a:gd name="T10" fmla="*/ 24 w 48"/>
                    <a:gd name="T11" fmla="*/ 2 h 19"/>
                    <a:gd name="T12" fmla="*/ 18 w 48"/>
                    <a:gd name="T13" fmla="*/ 4 h 19"/>
                    <a:gd name="T14" fmla="*/ 15 w 48"/>
                    <a:gd name="T15" fmla="*/ 2 h 19"/>
                    <a:gd name="T16" fmla="*/ 9 w 48"/>
                    <a:gd name="T17" fmla="*/ 1 h 19"/>
                    <a:gd name="T18" fmla="*/ 5 w 48"/>
                    <a:gd name="T19" fmla="*/ 0 h 19"/>
                    <a:gd name="T20" fmla="*/ 0 w 48"/>
                    <a:gd name="T21" fmla="*/ 14 h 19"/>
                    <a:gd name="T22" fmla="*/ 6 w 48"/>
                    <a:gd name="T23" fmla="*/ 16 h 19"/>
                    <a:gd name="T24" fmla="*/ 12 w 48"/>
                    <a:gd name="T25" fmla="*/ 17 h 19"/>
                    <a:gd name="T26" fmla="*/ 18 w 48"/>
                    <a:gd name="T27" fmla="*/ 18 h 19"/>
                    <a:gd name="T28" fmla="*/ 24 w 48"/>
                    <a:gd name="T29" fmla="*/ 19 h 19"/>
                    <a:gd name="T30" fmla="*/ 29 w 48"/>
                    <a:gd name="T31" fmla="*/ 18 h 19"/>
                    <a:gd name="T32" fmla="*/ 36 w 48"/>
                    <a:gd name="T33" fmla="*/ 17 h 19"/>
                    <a:gd name="T34" fmla="*/ 41 w 48"/>
                    <a:gd name="T35" fmla="*/ 16 h 19"/>
                    <a:gd name="T36" fmla="*/ 47 w 48"/>
                    <a:gd name="T37" fmla="*/ 14 h 19"/>
                    <a:gd name="T38" fmla="*/ 48 w 48"/>
                    <a:gd name="T39" fmla="*/ 14 h 19"/>
                    <a:gd name="T40" fmla="*/ 41 w 48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19"/>
                    <a:gd name="T65" fmla="*/ 48 w 48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19">
                      <a:moveTo>
                        <a:pt x="41" y="0"/>
                      </a:moveTo>
                      <a:lnTo>
                        <a:pt x="42" y="0"/>
                      </a:lnTo>
                      <a:lnTo>
                        <a:pt x="39" y="1"/>
                      </a:lnTo>
                      <a:lnTo>
                        <a:pt x="34" y="2"/>
                      </a:lnTo>
                      <a:lnTo>
                        <a:pt x="29" y="4"/>
                      </a:lnTo>
                      <a:lnTo>
                        <a:pt x="24" y="2"/>
                      </a:lnTo>
                      <a:lnTo>
                        <a:pt x="18" y="4"/>
                      </a:lnTo>
                      <a:lnTo>
                        <a:pt x="15" y="2"/>
                      </a:lnTo>
                      <a:lnTo>
                        <a:pt x="9" y="1"/>
                      </a:lnTo>
                      <a:lnTo>
                        <a:pt x="5" y="0"/>
                      </a:lnTo>
                      <a:lnTo>
                        <a:pt x="0" y="14"/>
                      </a:lnTo>
                      <a:lnTo>
                        <a:pt x="6" y="16"/>
                      </a:lnTo>
                      <a:lnTo>
                        <a:pt x="12" y="17"/>
                      </a:lnTo>
                      <a:lnTo>
                        <a:pt x="18" y="18"/>
                      </a:lnTo>
                      <a:lnTo>
                        <a:pt x="24" y="19"/>
                      </a:lnTo>
                      <a:lnTo>
                        <a:pt x="29" y="18"/>
                      </a:lnTo>
                      <a:lnTo>
                        <a:pt x="36" y="17"/>
                      </a:lnTo>
                      <a:lnTo>
                        <a:pt x="41" y="16"/>
                      </a:lnTo>
                      <a:lnTo>
                        <a:pt x="47" y="14"/>
                      </a:lnTo>
                      <a:lnTo>
                        <a:pt x="48" y="14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" name="Freeform 80"/>
                <p:cNvSpPr>
                  <a:spLocks/>
                </p:cNvSpPr>
                <p:nvPr/>
              </p:nvSpPr>
              <p:spPr bwMode="auto">
                <a:xfrm>
                  <a:off x="1328" y="2434"/>
                  <a:ext cx="109" cy="83"/>
                </a:xfrm>
                <a:custGeom>
                  <a:avLst/>
                  <a:gdLst>
                    <a:gd name="T0" fmla="*/ 97 w 109"/>
                    <a:gd name="T1" fmla="*/ 0 h 83"/>
                    <a:gd name="T2" fmla="*/ 97 w 109"/>
                    <a:gd name="T3" fmla="*/ 0 h 83"/>
                    <a:gd name="T4" fmla="*/ 87 w 109"/>
                    <a:gd name="T5" fmla="*/ 10 h 83"/>
                    <a:gd name="T6" fmla="*/ 76 w 109"/>
                    <a:gd name="T7" fmla="*/ 19 h 83"/>
                    <a:gd name="T8" fmla="*/ 64 w 109"/>
                    <a:gd name="T9" fmla="*/ 29 h 83"/>
                    <a:gd name="T10" fmla="*/ 52 w 109"/>
                    <a:gd name="T11" fmla="*/ 37 h 83"/>
                    <a:gd name="T12" fmla="*/ 41 w 109"/>
                    <a:gd name="T13" fmla="*/ 47 h 83"/>
                    <a:gd name="T14" fmla="*/ 28 w 109"/>
                    <a:gd name="T15" fmla="*/ 53 h 83"/>
                    <a:gd name="T16" fmla="*/ 13 w 109"/>
                    <a:gd name="T17" fmla="*/ 62 h 83"/>
                    <a:gd name="T18" fmla="*/ 0 w 109"/>
                    <a:gd name="T19" fmla="*/ 69 h 83"/>
                    <a:gd name="T20" fmla="*/ 7 w 109"/>
                    <a:gd name="T21" fmla="*/ 83 h 83"/>
                    <a:gd name="T22" fmla="*/ 21 w 109"/>
                    <a:gd name="T23" fmla="*/ 76 h 83"/>
                    <a:gd name="T24" fmla="*/ 35 w 109"/>
                    <a:gd name="T25" fmla="*/ 68 h 83"/>
                    <a:gd name="T26" fmla="*/ 49 w 109"/>
                    <a:gd name="T27" fmla="*/ 59 h 83"/>
                    <a:gd name="T28" fmla="*/ 62 w 109"/>
                    <a:gd name="T29" fmla="*/ 50 h 83"/>
                    <a:gd name="T30" fmla="*/ 74 w 109"/>
                    <a:gd name="T31" fmla="*/ 41 h 83"/>
                    <a:gd name="T32" fmla="*/ 86 w 109"/>
                    <a:gd name="T33" fmla="*/ 31 h 83"/>
                    <a:gd name="T34" fmla="*/ 97 w 109"/>
                    <a:gd name="T35" fmla="*/ 22 h 83"/>
                    <a:gd name="T36" fmla="*/ 109 w 109"/>
                    <a:gd name="T37" fmla="*/ 10 h 83"/>
                    <a:gd name="T38" fmla="*/ 109 w 109"/>
                    <a:gd name="T39" fmla="*/ 10 h 83"/>
                    <a:gd name="T40" fmla="*/ 97 w 109"/>
                    <a:gd name="T41" fmla="*/ 0 h 8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3"/>
                    <a:gd name="T65" fmla="*/ 109 w 109"/>
                    <a:gd name="T66" fmla="*/ 83 h 8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3">
                      <a:moveTo>
                        <a:pt x="97" y="0"/>
                      </a:moveTo>
                      <a:lnTo>
                        <a:pt x="97" y="0"/>
                      </a:lnTo>
                      <a:lnTo>
                        <a:pt x="87" y="10"/>
                      </a:lnTo>
                      <a:lnTo>
                        <a:pt x="76" y="19"/>
                      </a:lnTo>
                      <a:lnTo>
                        <a:pt x="64" y="29"/>
                      </a:lnTo>
                      <a:lnTo>
                        <a:pt x="52" y="37"/>
                      </a:lnTo>
                      <a:lnTo>
                        <a:pt x="41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3"/>
                      </a:lnTo>
                      <a:lnTo>
                        <a:pt x="21" y="76"/>
                      </a:lnTo>
                      <a:lnTo>
                        <a:pt x="35" y="68"/>
                      </a:lnTo>
                      <a:lnTo>
                        <a:pt x="49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6" y="31"/>
                      </a:lnTo>
                      <a:lnTo>
                        <a:pt x="97" y="22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" name="Freeform 81"/>
                <p:cNvSpPr>
                  <a:spLocks/>
                </p:cNvSpPr>
                <p:nvPr/>
              </p:nvSpPr>
              <p:spPr bwMode="auto">
                <a:xfrm>
                  <a:off x="1425" y="2186"/>
                  <a:ext cx="336" cy="258"/>
                </a:xfrm>
                <a:custGeom>
                  <a:avLst/>
                  <a:gdLst>
                    <a:gd name="T0" fmla="*/ 326 w 336"/>
                    <a:gd name="T1" fmla="*/ 0 h 258"/>
                    <a:gd name="T2" fmla="*/ 312 w 336"/>
                    <a:gd name="T3" fmla="*/ 11 h 258"/>
                    <a:gd name="T4" fmla="*/ 296 w 336"/>
                    <a:gd name="T5" fmla="*/ 23 h 258"/>
                    <a:gd name="T6" fmla="*/ 276 w 336"/>
                    <a:gd name="T7" fmla="*/ 36 h 258"/>
                    <a:gd name="T8" fmla="*/ 254 w 336"/>
                    <a:gd name="T9" fmla="*/ 52 h 258"/>
                    <a:gd name="T10" fmla="*/ 231 w 336"/>
                    <a:gd name="T11" fmla="*/ 68 h 258"/>
                    <a:gd name="T12" fmla="*/ 208 w 336"/>
                    <a:gd name="T13" fmla="*/ 85 h 258"/>
                    <a:gd name="T14" fmla="*/ 183 w 336"/>
                    <a:gd name="T15" fmla="*/ 103 h 258"/>
                    <a:gd name="T16" fmla="*/ 158 w 336"/>
                    <a:gd name="T17" fmla="*/ 121 h 258"/>
                    <a:gd name="T18" fmla="*/ 133 w 336"/>
                    <a:gd name="T19" fmla="*/ 139 h 258"/>
                    <a:gd name="T20" fmla="*/ 109 w 336"/>
                    <a:gd name="T21" fmla="*/ 157 h 258"/>
                    <a:gd name="T22" fmla="*/ 86 w 336"/>
                    <a:gd name="T23" fmla="*/ 175 h 258"/>
                    <a:gd name="T24" fmla="*/ 64 w 336"/>
                    <a:gd name="T25" fmla="*/ 191 h 258"/>
                    <a:gd name="T26" fmla="*/ 45 w 336"/>
                    <a:gd name="T27" fmla="*/ 208 h 258"/>
                    <a:gd name="T28" fmla="*/ 28 w 336"/>
                    <a:gd name="T29" fmla="*/ 223 h 258"/>
                    <a:gd name="T30" fmla="*/ 12 w 336"/>
                    <a:gd name="T31" fmla="*/ 236 h 258"/>
                    <a:gd name="T32" fmla="*/ 0 w 336"/>
                    <a:gd name="T33" fmla="*/ 248 h 258"/>
                    <a:gd name="T34" fmla="*/ 12 w 336"/>
                    <a:gd name="T35" fmla="*/ 258 h 258"/>
                    <a:gd name="T36" fmla="*/ 22 w 336"/>
                    <a:gd name="T37" fmla="*/ 248 h 258"/>
                    <a:gd name="T38" fmla="*/ 37 w 336"/>
                    <a:gd name="T39" fmla="*/ 235 h 258"/>
                    <a:gd name="T40" fmla="*/ 54 w 336"/>
                    <a:gd name="T41" fmla="*/ 220 h 258"/>
                    <a:gd name="T42" fmla="*/ 74 w 336"/>
                    <a:gd name="T43" fmla="*/ 203 h 258"/>
                    <a:gd name="T44" fmla="*/ 95 w 336"/>
                    <a:gd name="T45" fmla="*/ 188 h 258"/>
                    <a:gd name="T46" fmla="*/ 118 w 336"/>
                    <a:gd name="T47" fmla="*/ 169 h 258"/>
                    <a:gd name="T48" fmla="*/ 143 w 336"/>
                    <a:gd name="T49" fmla="*/ 151 h 258"/>
                    <a:gd name="T50" fmla="*/ 168 w 336"/>
                    <a:gd name="T51" fmla="*/ 133 h 258"/>
                    <a:gd name="T52" fmla="*/ 192 w 336"/>
                    <a:gd name="T53" fmla="*/ 115 h 258"/>
                    <a:gd name="T54" fmla="*/ 218 w 336"/>
                    <a:gd name="T55" fmla="*/ 97 h 258"/>
                    <a:gd name="T56" fmla="*/ 241 w 336"/>
                    <a:gd name="T57" fmla="*/ 80 h 258"/>
                    <a:gd name="T58" fmla="*/ 264 w 336"/>
                    <a:gd name="T59" fmla="*/ 64 h 258"/>
                    <a:gd name="T60" fmla="*/ 285 w 336"/>
                    <a:gd name="T61" fmla="*/ 48 h 258"/>
                    <a:gd name="T62" fmla="*/ 303 w 336"/>
                    <a:gd name="T63" fmla="*/ 35 h 258"/>
                    <a:gd name="T64" fmla="*/ 322 w 336"/>
                    <a:gd name="T65" fmla="*/ 23 h 258"/>
                    <a:gd name="T66" fmla="*/ 336 w 336"/>
                    <a:gd name="T67" fmla="*/ 12 h 258"/>
                    <a:gd name="T68" fmla="*/ 326 w 336"/>
                    <a:gd name="T69" fmla="*/ 0 h 25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36"/>
                    <a:gd name="T106" fmla="*/ 0 h 258"/>
                    <a:gd name="T107" fmla="*/ 336 w 336"/>
                    <a:gd name="T108" fmla="*/ 258 h 25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36" h="258">
                      <a:moveTo>
                        <a:pt x="326" y="0"/>
                      </a:moveTo>
                      <a:lnTo>
                        <a:pt x="312" y="11"/>
                      </a:lnTo>
                      <a:lnTo>
                        <a:pt x="296" y="23"/>
                      </a:lnTo>
                      <a:lnTo>
                        <a:pt x="276" y="36"/>
                      </a:lnTo>
                      <a:lnTo>
                        <a:pt x="254" y="52"/>
                      </a:lnTo>
                      <a:lnTo>
                        <a:pt x="231" y="68"/>
                      </a:lnTo>
                      <a:lnTo>
                        <a:pt x="208" y="85"/>
                      </a:lnTo>
                      <a:lnTo>
                        <a:pt x="183" y="103"/>
                      </a:lnTo>
                      <a:lnTo>
                        <a:pt x="158" y="121"/>
                      </a:lnTo>
                      <a:lnTo>
                        <a:pt x="133" y="139"/>
                      </a:lnTo>
                      <a:lnTo>
                        <a:pt x="109" y="157"/>
                      </a:lnTo>
                      <a:lnTo>
                        <a:pt x="86" y="175"/>
                      </a:lnTo>
                      <a:lnTo>
                        <a:pt x="64" y="191"/>
                      </a:lnTo>
                      <a:lnTo>
                        <a:pt x="45" y="208"/>
                      </a:lnTo>
                      <a:lnTo>
                        <a:pt x="28" y="223"/>
                      </a:lnTo>
                      <a:lnTo>
                        <a:pt x="12" y="236"/>
                      </a:lnTo>
                      <a:lnTo>
                        <a:pt x="0" y="248"/>
                      </a:lnTo>
                      <a:lnTo>
                        <a:pt x="12" y="258"/>
                      </a:lnTo>
                      <a:lnTo>
                        <a:pt x="22" y="248"/>
                      </a:lnTo>
                      <a:lnTo>
                        <a:pt x="37" y="235"/>
                      </a:lnTo>
                      <a:lnTo>
                        <a:pt x="54" y="220"/>
                      </a:lnTo>
                      <a:lnTo>
                        <a:pt x="74" y="203"/>
                      </a:lnTo>
                      <a:lnTo>
                        <a:pt x="95" y="188"/>
                      </a:lnTo>
                      <a:lnTo>
                        <a:pt x="118" y="169"/>
                      </a:lnTo>
                      <a:lnTo>
                        <a:pt x="143" y="151"/>
                      </a:lnTo>
                      <a:lnTo>
                        <a:pt x="168" y="133"/>
                      </a:lnTo>
                      <a:lnTo>
                        <a:pt x="192" y="115"/>
                      </a:lnTo>
                      <a:lnTo>
                        <a:pt x="218" y="97"/>
                      </a:lnTo>
                      <a:lnTo>
                        <a:pt x="241" y="80"/>
                      </a:lnTo>
                      <a:lnTo>
                        <a:pt x="264" y="64"/>
                      </a:lnTo>
                      <a:lnTo>
                        <a:pt x="285" y="48"/>
                      </a:lnTo>
                      <a:lnTo>
                        <a:pt x="303" y="35"/>
                      </a:lnTo>
                      <a:lnTo>
                        <a:pt x="322" y="23"/>
                      </a:lnTo>
                      <a:lnTo>
                        <a:pt x="336" y="12"/>
                      </a:lnTo>
                      <a:lnTo>
                        <a:pt x="32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" name="Freeform 82"/>
                <p:cNvSpPr>
                  <a:spLocks/>
                </p:cNvSpPr>
                <p:nvPr/>
              </p:nvSpPr>
              <p:spPr bwMode="auto">
                <a:xfrm>
                  <a:off x="1751" y="2185"/>
                  <a:ext cx="13" cy="13"/>
                </a:xfrm>
                <a:custGeom>
                  <a:avLst/>
                  <a:gdLst>
                    <a:gd name="T0" fmla="*/ 10 w 13"/>
                    <a:gd name="T1" fmla="*/ 13 h 13"/>
                    <a:gd name="T2" fmla="*/ 13 w 13"/>
                    <a:gd name="T3" fmla="*/ 8 h 13"/>
                    <a:gd name="T4" fmla="*/ 11 w 13"/>
                    <a:gd name="T5" fmla="*/ 2 h 13"/>
                    <a:gd name="T6" fmla="*/ 6 w 13"/>
                    <a:gd name="T7" fmla="*/ 0 h 13"/>
                    <a:gd name="T8" fmla="*/ 0 w 13"/>
                    <a:gd name="T9" fmla="*/ 1 h 13"/>
                    <a:gd name="T10" fmla="*/ 10 w 13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"/>
                    <a:gd name="T19" fmla="*/ 0 h 13"/>
                    <a:gd name="T20" fmla="*/ 13 w 13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" h="13">
                      <a:moveTo>
                        <a:pt x="10" y="13"/>
                      </a:moveTo>
                      <a:lnTo>
                        <a:pt x="13" y="8"/>
                      </a:lnTo>
                      <a:lnTo>
                        <a:pt x="11" y="2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" name="Freeform 83"/>
                <p:cNvSpPr>
                  <a:spLocks/>
                </p:cNvSpPr>
                <p:nvPr/>
              </p:nvSpPr>
              <p:spPr bwMode="auto">
                <a:xfrm>
                  <a:off x="1724" y="2525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2" name="Freeform 84"/>
                <p:cNvSpPr>
                  <a:spLocks/>
                </p:cNvSpPr>
                <p:nvPr/>
              </p:nvSpPr>
              <p:spPr bwMode="auto">
                <a:xfrm>
                  <a:off x="1724" y="2533"/>
                  <a:ext cx="17" cy="16"/>
                </a:xfrm>
                <a:custGeom>
                  <a:avLst/>
                  <a:gdLst>
                    <a:gd name="T0" fmla="*/ 12 w 17"/>
                    <a:gd name="T1" fmla="*/ 1 h 16"/>
                    <a:gd name="T2" fmla="*/ 10 w 17"/>
                    <a:gd name="T3" fmla="*/ 1 h 16"/>
                    <a:gd name="T4" fmla="*/ 14 w 17"/>
                    <a:gd name="T5" fmla="*/ 3 h 16"/>
                    <a:gd name="T6" fmla="*/ 17 w 17"/>
                    <a:gd name="T7" fmla="*/ 4 h 16"/>
                    <a:gd name="T8" fmla="*/ 15 w 17"/>
                    <a:gd name="T9" fmla="*/ 1 h 16"/>
                    <a:gd name="T10" fmla="*/ 17 w 17"/>
                    <a:gd name="T11" fmla="*/ 0 h 16"/>
                    <a:gd name="T12" fmla="*/ 0 w 17"/>
                    <a:gd name="T13" fmla="*/ 0 h 16"/>
                    <a:gd name="T14" fmla="*/ 1 w 17"/>
                    <a:gd name="T15" fmla="*/ 4 h 16"/>
                    <a:gd name="T16" fmla="*/ 2 w 17"/>
                    <a:gd name="T17" fmla="*/ 9 h 16"/>
                    <a:gd name="T18" fmla="*/ 7 w 17"/>
                    <a:gd name="T19" fmla="*/ 15 h 16"/>
                    <a:gd name="T20" fmla="*/ 15 w 17"/>
                    <a:gd name="T21" fmla="*/ 16 h 16"/>
                    <a:gd name="T22" fmla="*/ 14 w 17"/>
                    <a:gd name="T23" fmla="*/ 16 h 16"/>
                    <a:gd name="T24" fmla="*/ 12 w 17"/>
                    <a:gd name="T25" fmla="*/ 1 h 1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16"/>
                    <a:gd name="T41" fmla="*/ 17 w 17"/>
                    <a:gd name="T42" fmla="*/ 16 h 1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16">
                      <a:moveTo>
                        <a:pt x="12" y="1"/>
                      </a:moveTo>
                      <a:lnTo>
                        <a:pt x="10" y="1"/>
                      </a:lnTo>
                      <a:lnTo>
                        <a:pt x="14" y="3"/>
                      </a:lnTo>
                      <a:lnTo>
                        <a:pt x="17" y="4"/>
                      </a:lnTo>
                      <a:lnTo>
                        <a:pt x="15" y="1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9"/>
                      </a:lnTo>
                      <a:lnTo>
                        <a:pt x="7" y="15"/>
                      </a:lnTo>
                      <a:lnTo>
                        <a:pt x="15" y="16"/>
                      </a:lnTo>
                      <a:lnTo>
                        <a:pt x="14" y="1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3" name="Freeform 85"/>
                <p:cNvSpPr>
                  <a:spLocks/>
                </p:cNvSpPr>
                <p:nvPr/>
              </p:nvSpPr>
              <p:spPr bwMode="auto">
                <a:xfrm>
                  <a:off x="1736" y="2530"/>
                  <a:ext cx="40" cy="19"/>
                </a:xfrm>
                <a:custGeom>
                  <a:avLst/>
                  <a:gdLst>
                    <a:gd name="T0" fmla="*/ 25 w 40"/>
                    <a:gd name="T1" fmla="*/ 0 h 19"/>
                    <a:gd name="T2" fmla="*/ 25 w 40"/>
                    <a:gd name="T3" fmla="*/ 2 h 19"/>
                    <a:gd name="T4" fmla="*/ 25 w 40"/>
                    <a:gd name="T5" fmla="*/ 1 h 19"/>
                    <a:gd name="T6" fmla="*/ 20 w 40"/>
                    <a:gd name="T7" fmla="*/ 2 h 19"/>
                    <a:gd name="T8" fmla="*/ 12 w 40"/>
                    <a:gd name="T9" fmla="*/ 3 h 19"/>
                    <a:gd name="T10" fmla="*/ 0 w 40"/>
                    <a:gd name="T11" fmla="*/ 4 h 19"/>
                    <a:gd name="T12" fmla="*/ 2 w 40"/>
                    <a:gd name="T13" fmla="*/ 19 h 19"/>
                    <a:gd name="T14" fmla="*/ 12 w 40"/>
                    <a:gd name="T15" fmla="*/ 18 h 19"/>
                    <a:gd name="T16" fmla="*/ 23 w 40"/>
                    <a:gd name="T17" fmla="*/ 16 h 19"/>
                    <a:gd name="T18" fmla="*/ 32 w 40"/>
                    <a:gd name="T19" fmla="*/ 13 h 19"/>
                    <a:gd name="T20" fmla="*/ 40 w 40"/>
                    <a:gd name="T21" fmla="*/ 2 h 19"/>
                    <a:gd name="T22" fmla="*/ 40 w 40"/>
                    <a:gd name="T23" fmla="*/ 4 h 19"/>
                    <a:gd name="T24" fmla="*/ 25 w 40"/>
                    <a:gd name="T25" fmla="*/ 0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0"/>
                    <a:gd name="T40" fmla="*/ 0 h 19"/>
                    <a:gd name="T41" fmla="*/ 40 w 40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0" h="19">
                      <a:moveTo>
                        <a:pt x="25" y="0"/>
                      </a:moveTo>
                      <a:lnTo>
                        <a:pt x="25" y="2"/>
                      </a:lnTo>
                      <a:lnTo>
                        <a:pt x="25" y="1"/>
                      </a:lnTo>
                      <a:lnTo>
                        <a:pt x="20" y="2"/>
                      </a:lnTo>
                      <a:lnTo>
                        <a:pt x="12" y="3"/>
                      </a:lnTo>
                      <a:lnTo>
                        <a:pt x="0" y="4"/>
                      </a:lnTo>
                      <a:lnTo>
                        <a:pt x="2" y="19"/>
                      </a:lnTo>
                      <a:lnTo>
                        <a:pt x="12" y="18"/>
                      </a:lnTo>
                      <a:lnTo>
                        <a:pt x="23" y="16"/>
                      </a:lnTo>
                      <a:lnTo>
                        <a:pt x="32" y="13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" name="Freeform 86"/>
                <p:cNvSpPr>
                  <a:spLocks/>
                </p:cNvSpPr>
                <p:nvPr/>
              </p:nvSpPr>
              <p:spPr bwMode="auto">
                <a:xfrm>
                  <a:off x="1747" y="2488"/>
                  <a:ext cx="32" cy="46"/>
                </a:xfrm>
                <a:custGeom>
                  <a:avLst/>
                  <a:gdLst>
                    <a:gd name="T0" fmla="*/ 0 w 32"/>
                    <a:gd name="T1" fmla="*/ 15 h 46"/>
                    <a:gd name="T2" fmla="*/ 0 w 32"/>
                    <a:gd name="T3" fmla="*/ 15 h 46"/>
                    <a:gd name="T4" fmla="*/ 9 w 32"/>
                    <a:gd name="T5" fmla="*/ 19 h 46"/>
                    <a:gd name="T6" fmla="*/ 14 w 32"/>
                    <a:gd name="T7" fmla="*/ 25 h 46"/>
                    <a:gd name="T8" fmla="*/ 15 w 32"/>
                    <a:gd name="T9" fmla="*/ 32 h 46"/>
                    <a:gd name="T10" fmla="*/ 14 w 32"/>
                    <a:gd name="T11" fmla="*/ 42 h 46"/>
                    <a:gd name="T12" fmla="*/ 29 w 32"/>
                    <a:gd name="T13" fmla="*/ 46 h 46"/>
                    <a:gd name="T14" fmla="*/ 32 w 32"/>
                    <a:gd name="T15" fmla="*/ 32 h 46"/>
                    <a:gd name="T16" fmla="*/ 29 w 32"/>
                    <a:gd name="T17" fmla="*/ 17 h 46"/>
                    <a:gd name="T18" fmla="*/ 17 w 32"/>
                    <a:gd name="T19" fmla="*/ 6 h 46"/>
                    <a:gd name="T20" fmla="*/ 0 w 32"/>
                    <a:gd name="T21" fmla="*/ 0 h 46"/>
                    <a:gd name="T22" fmla="*/ 0 w 32"/>
                    <a:gd name="T23" fmla="*/ 0 h 46"/>
                    <a:gd name="T24" fmla="*/ 0 w 32"/>
                    <a:gd name="T25" fmla="*/ 15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46"/>
                    <a:gd name="T41" fmla="*/ 32 w 32"/>
                    <a:gd name="T42" fmla="*/ 46 h 4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4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9" y="19"/>
                      </a:lnTo>
                      <a:lnTo>
                        <a:pt x="14" y="25"/>
                      </a:lnTo>
                      <a:lnTo>
                        <a:pt x="15" y="32"/>
                      </a:lnTo>
                      <a:lnTo>
                        <a:pt x="14" y="42"/>
                      </a:lnTo>
                      <a:lnTo>
                        <a:pt x="29" y="46"/>
                      </a:lnTo>
                      <a:lnTo>
                        <a:pt x="32" y="32"/>
                      </a:lnTo>
                      <a:lnTo>
                        <a:pt x="29" y="17"/>
                      </a:lnTo>
                      <a:lnTo>
                        <a:pt x="17" y="6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Freeform 87"/>
                <p:cNvSpPr>
                  <a:spLocks/>
                </p:cNvSpPr>
                <p:nvPr/>
              </p:nvSpPr>
              <p:spPr bwMode="auto">
                <a:xfrm>
                  <a:off x="1702" y="2488"/>
                  <a:ext cx="45" cy="33"/>
                </a:xfrm>
                <a:custGeom>
                  <a:avLst/>
                  <a:gdLst>
                    <a:gd name="T0" fmla="*/ 14 w 45"/>
                    <a:gd name="T1" fmla="*/ 33 h 33"/>
                    <a:gd name="T2" fmla="*/ 14 w 45"/>
                    <a:gd name="T3" fmla="*/ 33 h 33"/>
                    <a:gd name="T4" fmla="*/ 16 w 45"/>
                    <a:gd name="T5" fmla="*/ 29 h 33"/>
                    <a:gd name="T6" fmla="*/ 18 w 45"/>
                    <a:gd name="T7" fmla="*/ 27 h 33"/>
                    <a:gd name="T8" fmla="*/ 20 w 45"/>
                    <a:gd name="T9" fmla="*/ 23 h 33"/>
                    <a:gd name="T10" fmla="*/ 24 w 45"/>
                    <a:gd name="T11" fmla="*/ 22 h 33"/>
                    <a:gd name="T12" fmla="*/ 29 w 45"/>
                    <a:gd name="T13" fmla="*/ 19 h 33"/>
                    <a:gd name="T14" fmla="*/ 34 w 45"/>
                    <a:gd name="T15" fmla="*/ 17 h 33"/>
                    <a:gd name="T16" fmla="*/ 40 w 45"/>
                    <a:gd name="T17" fmla="*/ 16 h 33"/>
                    <a:gd name="T18" fmla="*/ 45 w 45"/>
                    <a:gd name="T19" fmla="*/ 15 h 33"/>
                    <a:gd name="T20" fmla="*/ 45 w 45"/>
                    <a:gd name="T21" fmla="*/ 0 h 33"/>
                    <a:gd name="T22" fmla="*/ 37 w 45"/>
                    <a:gd name="T23" fmla="*/ 2 h 33"/>
                    <a:gd name="T24" fmla="*/ 31 w 45"/>
                    <a:gd name="T25" fmla="*/ 3 h 33"/>
                    <a:gd name="T26" fmla="*/ 24 w 45"/>
                    <a:gd name="T27" fmla="*/ 4 h 33"/>
                    <a:gd name="T28" fmla="*/ 17 w 45"/>
                    <a:gd name="T29" fmla="*/ 8 h 33"/>
                    <a:gd name="T30" fmla="*/ 11 w 45"/>
                    <a:gd name="T31" fmla="*/ 11 h 33"/>
                    <a:gd name="T32" fmla="*/ 6 w 45"/>
                    <a:gd name="T33" fmla="*/ 17 h 33"/>
                    <a:gd name="T34" fmla="*/ 1 w 45"/>
                    <a:gd name="T35" fmla="*/ 25 h 33"/>
                    <a:gd name="T36" fmla="*/ 0 w 45"/>
                    <a:gd name="T37" fmla="*/ 33 h 33"/>
                    <a:gd name="T38" fmla="*/ 0 w 45"/>
                    <a:gd name="T39" fmla="*/ 33 h 33"/>
                    <a:gd name="T40" fmla="*/ 14 w 45"/>
                    <a:gd name="T41" fmla="*/ 33 h 3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33"/>
                    <a:gd name="T65" fmla="*/ 45 w 45"/>
                    <a:gd name="T66" fmla="*/ 33 h 3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33">
                      <a:moveTo>
                        <a:pt x="14" y="33"/>
                      </a:moveTo>
                      <a:lnTo>
                        <a:pt x="14" y="33"/>
                      </a:lnTo>
                      <a:lnTo>
                        <a:pt x="16" y="29"/>
                      </a:lnTo>
                      <a:lnTo>
                        <a:pt x="18" y="27"/>
                      </a:lnTo>
                      <a:lnTo>
                        <a:pt x="20" y="23"/>
                      </a:lnTo>
                      <a:lnTo>
                        <a:pt x="24" y="22"/>
                      </a:lnTo>
                      <a:lnTo>
                        <a:pt x="29" y="19"/>
                      </a:lnTo>
                      <a:lnTo>
                        <a:pt x="34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5" y="0"/>
                      </a:lnTo>
                      <a:lnTo>
                        <a:pt x="37" y="2"/>
                      </a:lnTo>
                      <a:lnTo>
                        <a:pt x="31" y="3"/>
                      </a:lnTo>
                      <a:lnTo>
                        <a:pt x="24" y="4"/>
                      </a:lnTo>
                      <a:lnTo>
                        <a:pt x="17" y="8"/>
                      </a:lnTo>
                      <a:lnTo>
                        <a:pt x="11" y="11"/>
                      </a:lnTo>
                      <a:lnTo>
                        <a:pt x="6" y="17"/>
                      </a:lnTo>
                      <a:lnTo>
                        <a:pt x="1" y="25"/>
                      </a:lnTo>
                      <a:lnTo>
                        <a:pt x="0" y="33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Freeform 88"/>
                <p:cNvSpPr>
                  <a:spLocks/>
                </p:cNvSpPr>
                <p:nvPr/>
              </p:nvSpPr>
              <p:spPr bwMode="auto">
                <a:xfrm>
                  <a:off x="1702" y="2521"/>
                  <a:ext cx="51" cy="69"/>
                </a:xfrm>
                <a:custGeom>
                  <a:avLst/>
                  <a:gdLst>
                    <a:gd name="T0" fmla="*/ 51 w 51"/>
                    <a:gd name="T1" fmla="*/ 54 h 69"/>
                    <a:gd name="T2" fmla="*/ 51 w 51"/>
                    <a:gd name="T3" fmla="*/ 54 h 69"/>
                    <a:gd name="T4" fmla="*/ 42 w 51"/>
                    <a:gd name="T5" fmla="*/ 52 h 69"/>
                    <a:gd name="T6" fmla="*/ 34 w 51"/>
                    <a:gd name="T7" fmla="*/ 48 h 69"/>
                    <a:gd name="T8" fmla="*/ 29 w 51"/>
                    <a:gd name="T9" fmla="*/ 44 h 69"/>
                    <a:gd name="T10" fmla="*/ 23 w 51"/>
                    <a:gd name="T11" fmla="*/ 36 h 69"/>
                    <a:gd name="T12" fmla="*/ 19 w 51"/>
                    <a:gd name="T13" fmla="*/ 28 h 69"/>
                    <a:gd name="T14" fmla="*/ 17 w 51"/>
                    <a:gd name="T15" fmla="*/ 19 h 69"/>
                    <a:gd name="T16" fmla="*/ 14 w 51"/>
                    <a:gd name="T17" fmla="*/ 11 h 69"/>
                    <a:gd name="T18" fmla="*/ 14 w 51"/>
                    <a:gd name="T19" fmla="*/ 0 h 69"/>
                    <a:gd name="T20" fmla="*/ 0 w 51"/>
                    <a:gd name="T21" fmla="*/ 0 h 69"/>
                    <a:gd name="T22" fmla="*/ 0 w 51"/>
                    <a:gd name="T23" fmla="*/ 11 h 69"/>
                    <a:gd name="T24" fmla="*/ 2 w 51"/>
                    <a:gd name="T25" fmla="*/ 22 h 69"/>
                    <a:gd name="T26" fmla="*/ 5 w 51"/>
                    <a:gd name="T27" fmla="*/ 33 h 69"/>
                    <a:gd name="T28" fmla="*/ 11 w 51"/>
                    <a:gd name="T29" fmla="*/ 44 h 69"/>
                    <a:gd name="T30" fmla="*/ 17 w 51"/>
                    <a:gd name="T31" fmla="*/ 53 h 69"/>
                    <a:gd name="T32" fmla="*/ 26 w 51"/>
                    <a:gd name="T33" fmla="*/ 60 h 69"/>
                    <a:gd name="T34" fmla="*/ 37 w 51"/>
                    <a:gd name="T35" fmla="*/ 67 h 69"/>
                    <a:gd name="T36" fmla="*/ 51 w 51"/>
                    <a:gd name="T37" fmla="*/ 69 h 69"/>
                    <a:gd name="T38" fmla="*/ 51 w 51"/>
                    <a:gd name="T39" fmla="*/ 69 h 69"/>
                    <a:gd name="T40" fmla="*/ 51 w 51"/>
                    <a:gd name="T41" fmla="*/ 54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69"/>
                    <a:gd name="T65" fmla="*/ 51 w 51"/>
                    <a:gd name="T66" fmla="*/ 69 h 6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69">
                      <a:moveTo>
                        <a:pt x="51" y="54"/>
                      </a:moveTo>
                      <a:lnTo>
                        <a:pt x="51" y="54"/>
                      </a:lnTo>
                      <a:lnTo>
                        <a:pt x="42" y="52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3" y="36"/>
                      </a:lnTo>
                      <a:lnTo>
                        <a:pt x="19" y="28"/>
                      </a:lnTo>
                      <a:lnTo>
                        <a:pt x="17" y="19"/>
                      </a:lnTo>
                      <a:lnTo>
                        <a:pt x="14" y="11"/>
                      </a:ln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2" y="22"/>
                      </a:lnTo>
                      <a:lnTo>
                        <a:pt x="5" y="33"/>
                      </a:lnTo>
                      <a:lnTo>
                        <a:pt x="11" y="44"/>
                      </a:lnTo>
                      <a:lnTo>
                        <a:pt x="17" y="53"/>
                      </a:lnTo>
                      <a:lnTo>
                        <a:pt x="26" y="60"/>
                      </a:lnTo>
                      <a:lnTo>
                        <a:pt x="37" y="67"/>
                      </a:lnTo>
                      <a:lnTo>
                        <a:pt x="51" y="69"/>
                      </a:lnTo>
                      <a:lnTo>
                        <a:pt x="51" y="5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Freeform 89"/>
                <p:cNvSpPr>
                  <a:spLocks/>
                </p:cNvSpPr>
                <p:nvPr/>
              </p:nvSpPr>
              <p:spPr bwMode="auto">
                <a:xfrm>
                  <a:off x="1753" y="2569"/>
                  <a:ext cx="33" cy="21"/>
                </a:xfrm>
                <a:custGeom>
                  <a:avLst/>
                  <a:gdLst>
                    <a:gd name="T0" fmla="*/ 24 w 33"/>
                    <a:gd name="T1" fmla="*/ 0 h 21"/>
                    <a:gd name="T2" fmla="*/ 25 w 33"/>
                    <a:gd name="T3" fmla="*/ 0 h 21"/>
                    <a:gd name="T4" fmla="*/ 19 w 33"/>
                    <a:gd name="T5" fmla="*/ 3 h 21"/>
                    <a:gd name="T6" fmla="*/ 13 w 33"/>
                    <a:gd name="T7" fmla="*/ 5 h 21"/>
                    <a:gd name="T8" fmla="*/ 7 w 33"/>
                    <a:gd name="T9" fmla="*/ 6 h 21"/>
                    <a:gd name="T10" fmla="*/ 0 w 33"/>
                    <a:gd name="T11" fmla="*/ 6 h 21"/>
                    <a:gd name="T12" fmla="*/ 0 w 33"/>
                    <a:gd name="T13" fmla="*/ 21 h 21"/>
                    <a:gd name="T14" fmla="*/ 7 w 33"/>
                    <a:gd name="T15" fmla="*/ 21 h 21"/>
                    <a:gd name="T16" fmla="*/ 15 w 33"/>
                    <a:gd name="T17" fmla="*/ 20 h 21"/>
                    <a:gd name="T18" fmla="*/ 24 w 33"/>
                    <a:gd name="T19" fmla="*/ 17 h 21"/>
                    <a:gd name="T20" fmla="*/ 32 w 33"/>
                    <a:gd name="T21" fmla="*/ 12 h 21"/>
                    <a:gd name="T22" fmla="*/ 33 w 33"/>
                    <a:gd name="T23" fmla="*/ 12 h 21"/>
                    <a:gd name="T24" fmla="*/ 24 w 33"/>
                    <a:gd name="T25" fmla="*/ 0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3"/>
                    <a:gd name="T40" fmla="*/ 0 h 21"/>
                    <a:gd name="T41" fmla="*/ 33 w 33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3" h="21">
                      <a:moveTo>
                        <a:pt x="24" y="0"/>
                      </a:moveTo>
                      <a:lnTo>
                        <a:pt x="25" y="0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6"/>
                      </a:lnTo>
                      <a:lnTo>
                        <a:pt x="0" y="6"/>
                      </a:lnTo>
                      <a:lnTo>
                        <a:pt x="0" y="21"/>
                      </a:lnTo>
                      <a:lnTo>
                        <a:pt x="7" y="21"/>
                      </a:lnTo>
                      <a:lnTo>
                        <a:pt x="15" y="20"/>
                      </a:lnTo>
                      <a:lnTo>
                        <a:pt x="24" y="17"/>
                      </a:lnTo>
                      <a:lnTo>
                        <a:pt x="32" y="12"/>
                      </a:lnTo>
                      <a:lnTo>
                        <a:pt x="33" y="12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8" name="Freeform 90"/>
                <p:cNvSpPr>
                  <a:spLocks/>
                </p:cNvSpPr>
                <p:nvPr/>
              </p:nvSpPr>
              <p:spPr bwMode="auto">
                <a:xfrm>
                  <a:off x="1777" y="2509"/>
                  <a:ext cx="69" cy="72"/>
                </a:xfrm>
                <a:custGeom>
                  <a:avLst/>
                  <a:gdLst>
                    <a:gd name="T0" fmla="*/ 54 w 69"/>
                    <a:gd name="T1" fmla="*/ 0 h 72"/>
                    <a:gd name="T2" fmla="*/ 55 w 69"/>
                    <a:gd name="T3" fmla="*/ 0 h 72"/>
                    <a:gd name="T4" fmla="*/ 49 w 69"/>
                    <a:gd name="T5" fmla="*/ 7 h 72"/>
                    <a:gd name="T6" fmla="*/ 43 w 69"/>
                    <a:gd name="T7" fmla="*/ 16 h 72"/>
                    <a:gd name="T8" fmla="*/ 36 w 69"/>
                    <a:gd name="T9" fmla="*/ 24 h 72"/>
                    <a:gd name="T10" fmla="*/ 30 w 69"/>
                    <a:gd name="T11" fmla="*/ 33 h 72"/>
                    <a:gd name="T12" fmla="*/ 24 w 69"/>
                    <a:gd name="T13" fmla="*/ 40 h 72"/>
                    <a:gd name="T14" fmla="*/ 17 w 69"/>
                    <a:gd name="T15" fmla="*/ 46 h 72"/>
                    <a:gd name="T16" fmla="*/ 8 w 69"/>
                    <a:gd name="T17" fmla="*/ 53 h 72"/>
                    <a:gd name="T18" fmla="*/ 0 w 69"/>
                    <a:gd name="T19" fmla="*/ 60 h 72"/>
                    <a:gd name="T20" fmla="*/ 9 w 69"/>
                    <a:gd name="T21" fmla="*/ 72 h 72"/>
                    <a:gd name="T22" fmla="*/ 18 w 69"/>
                    <a:gd name="T23" fmla="*/ 65 h 72"/>
                    <a:gd name="T24" fmla="*/ 26 w 69"/>
                    <a:gd name="T25" fmla="*/ 58 h 72"/>
                    <a:gd name="T26" fmla="*/ 34 w 69"/>
                    <a:gd name="T27" fmla="*/ 50 h 72"/>
                    <a:gd name="T28" fmla="*/ 42 w 69"/>
                    <a:gd name="T29" fmla="*/ 42 h 72"/>
                    <a:gd name="T30" fmla="*/ 48 w 69"/>
                    <a:gd name="T31" fmla="*/ 34 h 72"/>
                    <a:gd name="T32" fmla="*/ 55 w 69"/>
                    <a:gd name="T33" fmla="*/ 25 h 72"/>
                    <a:gd name="T34" fmla="*/ 61 w 69"/>
                    <a:gd name="T35" fmla="*/ 17 h 72"/>
                    <a:gd name="T36" fmla="*/ 68 w 69"/>
                    <a:gd name="T37" fmla="*/ 7 h 72"/>
                    <a:gd name="T38" fmla="*/ 69 w 69"/>
                    <a:gd name="T39" fmla="*/ 7 h 72"/>
                    <a:gd name="T40" fmla="*/ 54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4" y="0"/>
                      </a:moveTo>
                      <a:lnTo>
                        <a:pt x="55" y="0"/>
                      </a:lnTo>
                      <a:lnTo>
                        <a:pt x="49" y="7"/>
                      </a:lnTo>
                      <a:lnTo>
                        <a:pt x="43" y="16"/>
                      </a:lnTo>
                      <a:lnTo>
                        <a:pt x="36" y="24"/>
                      </a:lnTo>
                      <a:lnTo>
                        <a:pt x="30" y="33"/>
                      </a:lnTo>
                      <a:lnTo>
                        <a:pt x="24" y="40"/>
                      </a:lnTo>
                      <a:lnTo>
                        <a:pt x="17" y="46"/>
                      </a:lnTo>
                      <a:lnTo>
                        <a:pt x="8" y="53"/>
                      </a:lnTo>
                      <a:lnTo>
                        <a:pt x="0" y="60"/>
                      </a:lnTo>
                      <a:lnTo>
                        <a:pt x="9" y="72"/>
                      </a:lnTo>
                      <a:lnTo>
                        <a:pt x="18" y="65"/>
                      </a:lnTo>
                      <a:lnTo>
                        <a:pt x="26" y="58"/>
                      </a:lnTo>
                      <a:lnTo>
                        <a:pt x="34" y="50"/>
                      </a:lnTo>
                      <a:lnTo>
                        <a:pt x="42" y="42"/>
                      </a:lnTo>
                      <a:lnTo>
                        <a:pt x="48" y="34"/>
                      </a:lnTo>
                      <a:lnTo>
                        <a:pt x="55" y="25"/>
                      </a:lnTo>
                      <a:lnTo>
                        <a:pt x="61" y="17"/>
                      </a:lnTo>
                      <a:lnTo>
                        <a:pt x="68" y="7"/>
                      </a:lnTo>
                      <a:lnTo>
                        <a:pt x="69" y="7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9" name="Freeform 91"/>
                <p:cNvSpPr>
                  <a:spLocks/>
                </p:cNvSpPr>
                <p:nvPr/>
              </p:nvSpPr>
              <p:spPr bwMode="auto">
                <a:xfrm>
                  <a:off x="1831" y="2290"/>
                  <a:ext cx="197" cy="226"/>
                </a:xfrm>
                <a:custGeom>
                  <a:avLst/>
                  <a:gdLst>
                    <a:gd name="T0" fmla="*/ 185 w 197"/>
                    <a:gd name="T1" fmla="*/ 0 h 226"/>
                    <a:gd name="T2" fmla="*/ 167 w 197"/>
                    <a:gd name="T3" fmla="*/ 21 h 226"/>
                    <a:gd name="T4" fmla="*/ 144 w 197"/>
                    <a:gd name="T5" fmla="*/ 46 h 226"/>
                    <a:gd name="T6" fmla="*/ 118 w 197"/>
                    <a:gd name="T7" fmla="*/ 76 h 226"/>
                    <a:gd name="T8" fmla="*/ 88 w 197"/>
                    <a:gd name="T9" fmla="*/ 109 h 226"/>
                    <a:gd name="T10" fmla="*/ 61 w 197"/>
                    <a:gd name="T11" fmla="*/ 140 h 226"/>
                    <a:gd name="T12" fmla="*/ 36 w 197"/>
                    <a:gd name="T13" fmla="*/ 171 h 226"/>
                    <a:gd name="T14" fmla="*/ 16 w 197"/>
                    <a:gd name="T15" fmla="*/ 197 h 226"/>
                    <a:gd name="T16" fmla="*/ 0 w 197"/>
                    <a:gd name="T17" fmla="*/ 219 h 226"/>
                    <a:gd name="T18" fmla="*/ 15 w 197"/>
                    <a:gd name="T19" fmla="*/ 226 h 226"/>
                    <a:gd name="T20" fmla="*/ 28 w 197"/>
                    <a:gd name="T21" fmla="*/ 207 h 226"/>
                    <a:gd name="T22" fmla="*/ 49 w 197"/>
                    <a:gd name="T23" fmla="*/ 180 h 226"/>
                    <a:gd name="T24" fmla="*/ 73 w 197"/>
                    <a:gd name="T25" fmla="*/ 150 h 226"/>
                    <a:gd name="T26" fmla="*/ 101 w 197"/>
                    <a:gd name="T27" fmla="*/ 119 h 226"/>
                    <a:gd name="T28" fmla="*/ 130 w 197"/>
                    <a:gd name="T29" fmla="*/ 86 h 226"/>
                    <a:gd name="T30" fmla="*/ 156 w 197"/>
                    <a:gd name="T31" fmla="*/ 56 h 226"/>
                    <a:gd name="T32" fmla="*/ 179 w 197"/>
                    <a:gd name="T33" fmla="*/ 30 h 226"/>
                    <a:gd name="T34" fmla="*/ 197 w 197"/>
                    <a:gd name="T35" fmla="*/ 10 h 226"/>
                    <a:gd name="T36" fmla="*/ 185 w 197"/>
                    <a:gd name="T37" fmla="*/ 0 h 22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7"/>
                    <a:gd name="T58" fmla="*/ 0 h 226"/>
                    <a:gd name="T59" fmla="*/ 197 w 197"/>
                    <a:gd name="T60" fmla="*/ 226 h 22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7" h="226">
                      <a:moveTo>
                        <a:pt x="185" y="0"/>
                      </a:moveTo>
                      <a:lnTo>
                        <a:pt x="167" y="21"/>
                      </a:lnTo>
                      <a:lnTo>
                        <a:pt x="144" y="46"/>
                      </a:lnTo>
                      <a:lnTo>
                        <a:pt x="118" y="76"/>
                      </a:lnTo>
                      <a:lnTo>
                        <a:pt x="88" y="109"/>
                      </a:lnTo>
                      <a:lnTo>
                        <a:pt x="61" y="140"/>
                      </a:lnTo>
                      <a:lnTo>
                        <a:pt x="36" y="171"/>
                      </a:lnTo>
                      <a:lnTo>
                        <a:pt x="16" y="197"/>
                      </a:lnTo>
                      <a:lnTo>
                        <a:pt x="0" y="219"/>
                      </a:lnTo>
                      <a:lnTo>
                        <a:pt x="15" y="226"/>
                      </a:lnTo>
                      <a:lnTo>
                        <a:pt x="28" y="207"/>
                      </a:lnTo>
                      <a:lnTo>
                        <a:pt x="49" y="180"/>
                      </a:lnTo>
                      <a:lnTo>
                        <a:pt x="73" y="150"/>
                      </a:lnTo>
                      <a:lnTo>
                        <a:pt x="101" y="119"/>
                      </a:lnTo>
                      <a:lnTo>
                        <a:pt x="130" y="86"/>
                      </a:lnTo>
                      <a:lnTo>
                        <a:pt x="156" y="56"/>
                      </a:lnTo>
                      <a:lnTo>
                        <a:pt x="179" y="30"/>
                      </a:lnTo>
                      <a:lnTo>
                        <a:pt x="197" y="10"/>
                      </a:lnTo>
                      <a:lnTo>
                        <a:pt x="18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0" name="Freeform 92"/>
                <p:cNvSpPr>
                  <a:spLocks/>
                </p:cNvSpPr>
                <p:nvPr/>
              </p:nvSpPr>
              <p:spPr bwMode="auto">
                <a:xfrm>
                  <a:off x="2016" y="2288"/>
                  <a:ext cx="14" cy="12"/>
                </a:xfrm>
                <a:custGeom>
                  <a:avLst/>
                  <a:gdLst>
                    <a:gd name="T0" fmla="*/ 12 w 14"/>
                    <a:gd name="T1" fmla="*/ 12 h 12"/>
                    <a:gd name="T2" fmla="*/ 14 w 14"/>
                    <a:gd name="T3" fmla="*/ 6 h 12"/>
                    <a:gd name="T4" fmla="*/ 11 w 14"/>
                    <a:gd name="T5" fmla="*/ 1 h 12"/>
                    <a:gd name="T6" fmla="*/ 5 w 14"/>
                    <a:gd name="T7" fmla="*/ 0 h 12"/>
                    <a:gd name="T8" fmla="*/ 0 w 14"/>
                    <a:gd name="T9" fmla="*/ 2 h 12"/>
                    <a:gd name="T10" fmla="*/ 12 w 14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12"/>
                    <a:gd name="T20" fmla="*/ 14 w 14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12">
                      <a:moveTo>
                        <a:pt x="12" y="12"/>
                      </a:moveTo>
                      <a:lnTo>
                        <a:pt x="14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2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1" name="Freeform 93"/>
                <p:cNvSpPr>
                  <a:spLocks/>
                </p:cNvSpPr>
                <p:nvPr/>
              </p:nvSpPr>
              <p:spPr bwMode="auto">
                <a:xfrm>
                  <a:off x="1467" y="2508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5 w 17"/>
                    <a:gd name="T3" fmla="*/ 2 h 8"/>
                    <a:gd name="T4" fmla="*/ 9 w 17"/>
                    <a:gd name="T5" fmla="*/ 0 h 8"/>
                    <a:gd name="T6" fmla="*/ 3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5" y="2"/>
                      </a:lnTo>
                      <a:lnTo>
                        <a:pt x="9" y="0"/>
                      </a:lnTo>
                      <a:lnTo>
                        <a:pt x="3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2" name="Freeform 94"/>
                <p:cNvSpPr>
                  <a:spLocks/>
                </p:cNvSpPr>
                <p:nvPr/>
              </p:nvSpPr>
              <p:spPr bwMode="auto">
                <a:xfrm>
                  <a:off x="1467" y="2516"/>
                  <a:ext cx="18" cy="23"/>
                </a:xfrm>
                <a:custGeom>
                  <a:avLst/>
                  <a:gdLst>
                    <a:gd name="T0" fmla="*/ 14 w 18"/>
                    <a:gd name="T1" fmla="*/ 6 h 23"/>
                    <a:gd name="T2" fmla="*/ 14 w 18"/>
                    <a:gd name="T3" fmla="*/ 6 h 23"/>
                    <a:gd name="T4" fmla="*/ 18 w 18"/>
                    <a:gd name="T5" fmla="*/ 10 h 23"/>
                    <a:gd name="T6" fmla="*/ 17 w 18"/>
                    <a:gd name="T7" fmla="*/ 7 h 23"/>
                    <a:gd name="T8" fmla="*/ 16 w 18"/>
                    <a:gd name="T9" fmla="*/ 5 h 23"/>
                    <a:gd name="T10" fmla="*/ 17 w 18"/>
                    <a:gd name="T11" fmla="*/ 0 h 23"/>
                    <a:gd name="T12" fmla="*/ 0 w 18"/>
                    <a:gd name="T13" fmla="*/ 0 h 23"/>
                    <a:gd name="T14" fmla="*/ 1 w 18"/>
                    <a:gd name="T15" fmla="*/ 5 h 23"/>
                    <a:gd name="T16" fmla="*/ 3 w 18"/>
                    <a:gd name="T17" fmla="*/ 10 h 23"/>
                    <a:gd name="T18" fmla="*/ 4 w 18"/>
                    <a:gd name="T19" fmla="*/ 17 h 23"/>
                    <a:gd name="T20" fmla="*/ 14 w 18"/>
                    <a:gd name="T21" fmla="*/ 23 h 23"/>
                    <a:gd name="T22" fmla="*/ 14 w 18"/>
                    <a:gd name="T23" fmla="*/ 23 h 23"/>
                    <a:gd name="T24" fmla="*/ 14 w 18"/>
                    <a:gd name="T25" fmla="*/ 6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3"/>
                    <a:gd name="T41" fmla="*/ 18 w 18"/>
                    <a:gd name="T42" fmla="*/ 23 h 2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3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8" y="10"/>
                      </a:lnTo>
                      <a:lnTo>
                        <a:pt x="17" y="7"/>
                      </a:lnTo>
                      <a:lnTo>
                        <a:pt x="16" y="5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5"/>
                      </a:lnTo>
                      <a:lnTo>
                        <a:pt x="3" y="10"/>
                      </a:lnTo>
                      <a:lnTo>
                        <a:pt x="4" y="17"/>
                      </a:lnTo>
                      <a:lnTo>
                        <a:pt x="14" y="23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3" name="Freeform 95"/>
                <p:cNvSpPr>
                  <a:spLocks/>
                </p:cNvSpPr>
                <p:nvPr/>
              </p:nvSpPr>
              <p:spPr bwMode="auto">
                <a:xfrm>
                  <a:off x="1481" y="2521"/>
                  <a:ext cx="54" cy="22"/>
                </a:xfrm>
                <a:custGeom>
                  <a:avLst/>
                  <a:gdLst>
                    <a:gd name="T0" fmla="*/ 41 w 54"/>
                    <a:gd name="T1" fmla="*/ 0 h 22"/>
                    <a:gd name="T2" fmla="*/ 39 w 54"/>
                    <a:gd name="T3" fmla="*/ 2 h 22"/>
                    <a:gd name="T4" fmla="*/ 39 w 54"/>
                    <a:gd name="T5" fmla="*/ 5 h 22"/>
                    <a:gd name="T6" fmla="*/ 37 w 54"/>
                    <a:gd name="T7" fmla="*/ 5 h 22"/>
                    <a:gd name="T8" fmla="*/ 35 w 54"/>
                    <a:gd name="T9" fmla="*/ 5 h 22"/>
                    <a:gd name="T10" fmla="*/ 29 w 54"/>
                    <a:gd name="T11" fmla="*/ 5 h 22"/>
                    <a:gd name="T12" fmla="*/ 21 w 54"/>
                    <a:gd name="T13" fmla="*/ 5 h 22"/>
                    <a:gd name="T14" fmla="*/ 15 w 54"/>
                    <a:gd name="T15" fmla="*/ 4 h 22"/>
                    <a:gd name="T16" fmla="*/ 7 w 54"/>
                    <a:gd name="T17" fmla="*/ 2 h 22"/>
                    <a:gd name="T18" fmla="*/ 0 w 54"/>
                    <a:gd name="T19" fmla="*/ 1 h 22"/>
                    <a:gd name="T20" fmla="*/ 0 w 54"/>
                    <a:gd name="T21" fmla="*/ 18 h 22"/>
                    <a:gd name="T22" fmla="*/ 7 w 54"/>
                    <a:gd name="T23" fmla="*/ 17 h 22"/>
                    <a:gd name="T24" fmla="*/ 13 w 54"/>
                    <a:gd name="T25" fmla="*/ 18 h 22"/>
                    <a:gd name="T26" fmla="*/ 21 w 54"/>
                    <a:gd name="T27" fmla="*/ 19 h 22"/>
                    <a:gd name="T28" fmla="*/ 29 w 54"/>
                    <a:gd name="T29" fmla="*/ 19 h 22"/>
                    <a:gd name="T30" fmla="*/ 35 w 54"/>
                    <a:gd name="T31" fmla="*/ 22 h 22"/>
                    <a:gd name="T32" fmla="*/ 42 w 54"/>
                    <a:gd name="T33" fmla="*/ 19 h 22"/>
                    <a:gd name="T34" fmla="*/ 49 w 54"/>
                    <a:gd name="T35" fmla="*/ 15 h 22"/>
                    <a:gd name="T36" fmla="*/ 54 w 54"/>
                    <a:gd name="T37" fmla="*/ 7 h 22"/>
                    <a:gd name="T38" fmla="*/ 53 w 54"/>
                    <a:gd name="T39" fmla="*/ 10 h 22"/>
                    <a:gd name="T40" fmla="*/ 41 w 54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4"/>
                    <a:gd name="T64" fmla="*/ 0 h 22"/>
                    <a:gd name="T65" fmla="*/ 54 w 54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4" h="22">
                      <a:moveTo>
                        <a:pt x="41" y="0"/>
                      </a:moveTo>
                      <a:lnTo>
                        <a:pt x="39" y="2"/>
                      </a:lnTo>
                      <a:lnTo>
                        <a:pt x="39" y="5"/>
                      </a:lnTo>
                      <a:lnTo>
                        <a:pt x="37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1" y="5"/>
                      </a:lnTo>
                      <a:lnTo>
                        <a:pt x="15" y="4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1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49" y="15"/>
                      </a:lnTo>
                      <a:lnTo>
                        <a:pt x="54" y="7"/>
                      </a:lnTo>
                      <a:lnTo>
                        <a:pt x="53" y="1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4" name="Freeform 96"/>
                <p:cNvSpPr>
                  <a:spLocks/>
                </p:cNvSpPr>
                <p:nvPr/>
              </p:nvSpPr>
              <p:spPr bwMode="auto">
                <a:xfrm>
                  <a:off x="1507" y="2462"/>
                  <a:ext cx="35" cy="69"/>
                </a:xfrm>
                <a:custGeom>
                  <a:avLst/>
                  <a:gdLst>
                    <a:gd name="T0" fmla="*/ 1 w 35"/>
                    <a:gd name="T1" fmla="*/ 14 h 69"/>
                    <a:gd name="T2" fmla="*/ 0 w 35"/>
                    <a:gd name="T3" fmla="*/ 14 h 69"/>
                    <a:gd name="T4" fmla="*/ 15 w 35"/>
                    <a:gd name="T5" fmla="*/ 23 h 69"/>
                    <a:gd name="T6" fmla="*/ 21 w 35"/>
                    <a:gd name="T7" fmla="*/ 34 h 69"/>
                    <a:gd name="T8" fmla="*/ 21 w 35"/>
                    <a:gd name="T9" fmla="*/ 47 h 69"/>
                    <a:gd name="T10" fmla="*/ 15 w 35"/>
                    <a:gd name="T11" fmla="*/ 59 h 69"/>
                    <a:gd name="T12" fmla="*/ 27 w 35"/>
                    <a:gd name="T13" fmla="*/ 69 h 69"/>
                    <a:gd name="T14" fmla="*/ 35 w 35"/>
                    <a:gd name="T15" fmla="*/ 49 h 69"/>
                    <a:gd name="T16" fmla="*/ 35 w 35"/>
                    <a:gd name="T17" fmla="*/ 31 h 69"/>
                    <a:gd name="T18" fmla="*/ 24 w 35"/>
                    <a:gd name="T19" fmla="*/ 13 h 69"/>
                    <a:gd name="T20" fmla="*/ 5 w 35"/>
                    <a:gd name="T21" fmla="*/ 0 h 69"/>
                    <a:gd name="T22" fmla="*/ 4 w 35"/>
                    <a:gd name="T23" fmla="*/ 0 h 69"/>
                    <a:gd name="T24" fmla="*/ 1 w 35"/>
                    <a:gd name="T25" fmla="*/ 14 h 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9"/>
                    <a:gd name="T41" fmla="*/ 35 w 35"/>
                    <a:gd name="T42" fmla="*/ 69 h 6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9">
                      <a:moveTo>
                        <a:pt x="1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4"/>
                      </a:lnTo>
                      <a:lnTo>
                        <a:pt x="21" y="47"/>
                      </a:lnTo>
                      <a:lnTo>
                        <a:pt x="15" y="59"/>
                      </a:lnTo>
                      <a:lnTo>
                        <a:pt x="27" y="69"/>
                      </a:lnTo>
                      <a:lnTo>
                        <a:pt x="35" y="49"/>
                      </a:lnTo>
                      <a:lnTo>
                        <a:pt x="35" y="31"/>
                      </a:lnTo>
                      <a:lnTo>
                        <a:pt x="24" y="13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1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5" name="Freeform 97"/>
                <p:cNvSpPr>
                  <a:spLocks/>
                </p:cNvSpPr>
                <p:nvPr/>
              </p:nvSpPr>
              <p:spPr bwMode="auto">
                <a:xfrm>
                  <a:off x="1441" y="2461"/>
                  <a:ext cx="70" cy="35"/>
                </a:xfrm>
                <a:custGeom>
                  <a:avLst/>
                  <a:gdLst>
                    <a:gd name="T0" fmla="*/ 14 w 70"/>
                    <a:gd name="T1" fmla="*/ 33 h 35"/>
                    <a:gd name="T2" fmla="*/ 14 w 70"/>
                    <a:gd name="T3" fmla="*/ 35 h 35"/>
                    <a:gd name="T4" fmla="*/ 18 w 70"/>
                    <a:gd name="T5" fmla="*/ 29 h 35"/>
                    <a:gd name="T6" fmla="*/ 23 w 70"/>
                    <a:gd name="T7" fmla="*/ 24 h 35"/>
                    <a:gd name="T8" fmla="*/ 27 w 70"/>
                    <a:gd name="T9" fmla="*/ 20 h 35"/>
                    <a:gd name="T10" fmla="*/ 33 w 70"/>
                    <a:gd name="T11" fmla="*/ 17 h 35"/>
                    <a:gd name="T12" fmla="*/ 41 w 70"/>
                    <a:gd name="T13" fmla="*/ 15 h 35"/>
                    <a:gd name="T14" fmla="*/ 50 w 70"/>
                    <a:gd name="T15" fmla="*/ 14 h 35"/>
                    <a:gd name="T16" fmla="*/ 59 w 70"/>
                    <a:gd name="T17" fmla="*/ 14 h 35"/>
                    <a:gd name="T18" fmla="*/ 67 w 70"/>
                    <a:gd name="T19" fmla="*/ 15 h 35"/>
                    <a:gd name="T20" fmla="*/ 70 w 70"/>
                    <a:gd name="T21" fmla="*/ 1 h 35"/>
                    <a:gd name="T22" fmla="*/ 59 w 70"/>
                    <a:gd name="T23" fmla="*/ 0 h 35"/>
                    <a:gd name="T24" fmla="*/ 50 w 70"/>
                    <a:gd name="T25" fmla="*/ 0 h 35"/>
                    <a:gd name="T26" fmla="*/ 41 w 70"/>
                    <a:gd name="T27" fmla="*/ 1 h 35"/>
                    <a:gd name="T28" fmla="*/ 31 w 70"/>
                    <a:gd name="T29" fmla="*/ 2 h 35"/>
                    <a:gd name="T30" fmla="*/ 20 w 70"/>
                    <a:gd name="T31" fmla="*/ 6 h 35"/>
                    <a:gd name="T32" fmla="*/ 13 w 70"/>
                    <a:gd name="T33" fmla="*/ 12 h 35"/>
                    <a:gd name="T34" fmla="*/ 6 w 70"/>
                    <a:gd name="T35" fmla="*/ 19 h 35"/>
                    <a:gd name="T36" fmla="*/ 0 w 70"/>
                    <a:gd name="T37" fmla="*/ 30 h 35"/>
                    <a:gd name="T38" fmla="*/ 0 w 70"/>
                    <a:gd name="T39" fmla="*/ 31 h 35"/>
                    <a:gd name="T40" fmla="*/ 14 w 70"/>
                    <a:gd name="T41" fmla="*/ 33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3"/>
                      </a:moveTo>
                      <a:lnTo>
                        <a:pt x="14" y="35"/>
                      </a:lnTo>
                      <a:lnTo>
                        <a:pt x="18" y="29"/>
                      </a:lnTo>
                      <a:lnTo>
                        <a:pt x="23" y="24"/>
                      </a:lnTo>
                      <a:lnTo>
                        <a:pt x="27" y="20"/>
                      </a:lnTo>
                      <a:lnTo>
                        <a:pt x="33" y="17"/>
                      </a:lnTo>
                      <a:lnTo>
                        <a:pt x="41" y="15"/>
                      </a:lnTo>
                      <a:lnTo>
                        <a:pt x="50" y="14"/>
                      </a:lnTo>
                      <a:lnTo>
                        <a:pt x="59" y="14"/>
                      </a:lnTo>
                      <a:lnTo>
                        <a:pt x="67" y="15"/>
                      </a:lnTo>
                      <a:lnTo>
                        <a:pt x="70" y="1"/>
                      </a:lnTo>
                      <a:lnTo>
                        <a:pt x="59" y="0"/>
                      </a:lnTo>
                      <a:lnTo>
                        <a:pt x="50" y="0"/>
                      </a:lnTo>
                      <a:lnTo>
                        <a:pt x="41" y="1"/>
                      </a:lnTo>
                      <a:lnTo>
                        <a:pt x="31" y="2"/>
                      </a:lnTo>
                      <a:lnTo>
                        <a:pt x="20" y="6"/>
                      </a:lnTo>
                      <a:lnTo>
                        <a:pt x="13" y="12"/>
                      </a:lnTo>
                      <a:lnTo>
                        <a:pt x="6" y="19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6" name="Freeform 98"/>
                <p:cNvSpPr>
                  <a:spLocks/>
                </p:cNvSpPr>
                <p:nvPr/>
              </p:nvSpPr>
              <p:spPr bwMode="auto">
                <a:xfrm>
                  <a:off x="1436" y="2492"/>
                  <a:ext cx="57" cy="108"/>
                </a:xfrm>
                <a:custGeom>
                  <a:avLst/>
                  <a:gdLst>
                    <a:gd name="T0" fmla="*/ 55 w 57"/>
                    <a:gd name="T1" fmla="*/ 93 h 108"/>
                    <a:gd name="T2" fmla="*/ 57 w 57"/>
                    <a:gd name="T3" fmla="*/ 93 h 108"/>
                    <a:gd name="T4" fmla="*/ 43 w 57"/>
                    <a:gd name="T5" fmla="*/ 87 h 108"/>
                    <a:gd name="T6" fmla="*/ 34 w 57"/>
                    <a:gd name="T7" fmla="*/ 79 h 108"/>
                    <a:gd name="T8" fmla="*/ 25 w 57"/>
                    <a:gd name="T9" fmla="*/ 69 h 108"/>
                    <a:gd name="T10" fmla="*/ 20 w 57"/>
                    <a:gd name="T11" fmla="*/ 57 h 108"/>
                    <a:gd name="T12" fmla="*/ 17 w 57"/>
                    <a:gd name="T13" fmla="*/ 44 h 108"/>
                    <a:gd name="T14" fmla="*/ 17 w 57"/>
                    <a:gd name="T15" fmla="*/ 30 h 108"/>
                    <a:gd name="T16" fmla="*/ 17 w 57"/>
                    <a:gd name="T17" fmla="*/ 16 h 108"/>
                    <a:gd name="T18" fmla="*/ 19 w 57"/>
                    <a:gd name="T19" fmla="*/ 2 h 108"/>
                    <a:gd name="T20" fmla="*/ 5 w 57"/>
                    <a:gd name="T21" fmla="*/ 0 h 108"/>
                    <a:gd name="T22" fmla="*/ 2 w 57"/>
                    <a:gd name="T23" fmla="*/ 16 h 108"/>
                    <a:gd name="T24" fmla="*/ 0 w 57"/>
                    <a:gd name="T25" fmla="*/ 30 h 108"/>
                    <a:gd name="T26" fmla="*/ 2 w 57"/>
                    <a:gd name="T27" fmla="*/ 46 h 108"/>
                    <a:gd name="T28" fmla="*/ 6 w 57"/>
                    <a:gd name="T29" fmla="*/ 62 h 108"/>
                    <a:gd name="T30" fmla="*/ 13 w 57"/>
                    <a:gd name="T31" fmla="*/ 76 h 108"/>
                    <a:gd name="T32" fmla="*/ 24 w 57"/>
                    <a:gd name="T33" fmla="*/ 88 h 108"/>
                    <a:gd name="T34" fmla="*/ 36 w 57"/>
                    <a:gd name="T35" fmla="*/ 99 h 108"/>
                    <a:gd name="T36" fmla="*/ 52 w 57"/>
                    <a:gd name="T37" fmla="*/ 108 h 108"/>
                    <a:gd name="T38" fmla="*/ 53 w 57"/>
                    <a:gd name="T39" fmla="*/ 108 h 108"/>
                    <a:gd name="T40" fmla="*/ 55 w 57"/>
                    <a:gd name="T41" fmla="*/ 93 h 10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08"/>
                    <a:gd name="T65" fmla="*/ 57 w 57"/>
                    <a:gd name="T66" fmla="*/ 108 h 10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08">
                      <a:moveTo>
                        <a:pt x="55" y="93"/>
                      </a:moveTo>
                      <a:lnTo>
                        <a:pt x="57" y="93"/>
                      </a:lnTo>
                      <a:lnTo>
                        <a:pt x="43" y="87"/>
                      </a:lnTo>
                      <a:lnTo>
                        <a:pt x="34" y="79"/>
                      </a:lnTo>
                      <a:lnTo>
                        <a:pt x="25" y="69"/>
                      </a:lnTo>
                      <a:lnTo>
                        <a:pt x="20" y="57"/>
                      </a:lnTo>
                      <a:lnTo>
                        <a:pt x="17" y="44"/>
                      </a:lnTo>
                      <a:lnTo>
                        <a:pt x="17" y="30"/>
                      </a:lnTo>
                      <a:lnTo>
                        <a:pt x="17" y="16"/>
                      </a:lnTo>
                      <a:lnTo>
                        <a:pt x="19" y="2"/>
                      </a:lnTo>
                      <a:lnTo>
                        <a:pt x="5" y="0"/>
                      </a:lnTo>
                      <a:lnTo>
                        <a:pt x="2" y="16"/>
                      </a:lnTo>
                      <a:lnTo>
                        <a:pt x="0" y="30"/>
                      </a:lnTo>
                      <a:lnTo>
                        <a:pt x="2" y="46"/>
                      </a:lnTo>
                      <a:lnTo>
                        <a:pt x="6" y="62"/>
                      </a:lnTo>
                      <a:lnTo>
                        <a:pt x="13" y="76"/>
                      </a:lnTo>
                      <a:lnTo>
                        <a:pt x="24" y="88"/>
                      </a:lnTo>
                      <a:lnTo>
                        <a:pt x="36" y="99"/>
                      </a:lnTo>
                      <a:lnTo>
                        <a:pt x="52" y="108"/>
                      </a:lnTo>
                      <a:lnTo>
                        <a:pt x="53" y="108"/>
                      </a:lnTo>
                      <a:lnTo>
                        <a:pt x="55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7" name="Freeform 99"/>
                <p:cNvSpPr>
                  <a:spLocks/>
                </p:cNvSpPr>
                <p:nvPr/>
              </p:nvSpPr>
              <p:spPr bwMode="auto">
                <a:xfrm>
                  <a:off x="1489" y="2585"/>
                  <a:ext cx="47" cy="18"/>
                </a:xfrm>
                <a:custGeom>
                  <a:avLst/>
                  <a:gdLst>
                    <a:gd name="T0" fmla="*/ 40 w 47"/>
                    <a:gd name="T1" fmla="*/ 0 h 18"/>
                    <a:gd name="T2" fmla="*/ 42 w 47"/>
                    <a:gd name="T3" fmla="*/ 0 h 18"/>
                    <a:gd name="T4" fmla="*/ 37 w 47"/>
                    <a:gd name="T5" fmla="*/ 1 h 18"/>
                    <a:gd name="T6" fmla="*/ 33 w 47"/>
                    <a:gd name="T7" fmla="*/ 3 h 18"/>
                    <a:gd name="T8" fmla="*/ 28 w 47"/>
                    <a:gd name="T9" fmla="*/ 1 h 18"/>
                    <a:gd name="T10" fmla="*/ 23 w 47"/>
                    <a:gd name="T11" fmla="*/ 1 h 18"/>
                    <a:gd name="T12" fmla="*/ 17 w 47"/>
                    <a:gd name="T13" fmla="*/ 1 h 18"/>
                    <a:gd name="T14" fmla="*/ 12 w 47"/>
                    <a:gd name="T15" fmla="*/ 3 h 18"/>
                    <a:gd name="T16" fmla="*/ 7 w 47"/>
                    <a:gd name="T17" fmla="*/ 1 h 18"/>
                    <a:gd name="T18" fmla="*/ 2 w 47"/>
                    <a:gd name="T19" fmla="*/ 0 h 18"/>
                    <a:gd name="T20" fmla="*/ 0 w 47"/>
                    <a:gd name="T21" fmla="*/ 15 h 18"/>
                    <a:gd name="T22" fmla="*/ 5 w 47"/>
                    <a:gd name="T23" fmla="*/ 16 h 18"/>
                    <a:gd name="T24" fmla="*/ 12 w 47"/>
                    <a:gd name="T25" fmla="*/ 17 h 18"/>
                    <a:gd name="T26" fmla="*/ 17 w 47"/>
                    <a:gd name="T27" fmla="*/ 18 h 18"/>
                    <a:gd name="T28" fmla="*/ 23 w 47"/>
                    <a:gd name="T29" fmla="*/ 18 h 18"/>
                    <a:gd name="T30" fmla="*/ 28 w 47"/>
                    <a:gd name="T31" fmla="*/ 18 h 18"/>
                    <a:gd name="T32" fmla="*/ 33 w 47"/>
                    <a:gd name="T33" fmla="*/ 17 h 18"/>
                    <a:gd name="T34" fmla="*/ 40 w 47"/>
                    <a:gd name="T35" fmla="*/ 16 h 18"/>
                    <a:gd name="T36" fmla="*/ 45 w 47"/>
                    <a:gd name="T37" fmla="*/ 15 h 18"/>
                    <a:gd name="T38" fmla="*/ 47 w 47"/>
                    <a:gd name="T39" fmla="*/ 15 h 18"/>
                    <a:gd name="T40" fmla="*/ 40 w 47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18"/>
                    <a:gd name="T65" fmla="*/ 47 w 47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18">
                      <a:moveTo>
                        <a:pt x="40" y="0"/>
                      </a:moveTo>
                      <a:lnTo>
                        <a:pt x="42" y="0"/>
                      </a:lnTo>
                      <a:lnTo>
                        <a:pt x="37" y="1"/>
                      </a:lnTo>
                      <a:lnTo>
                        <a:pt x="33" y="3"/>
                      </a:lnTo>
                      <a:lnTo>
                        <a:pt x="28" y="1"/>
                      </a:lnTo>
                      <a:lnTo>
                        <a:pt x="23" y="1"/>
                      </a:lnTo>
                      <a:lnTo>
                        <a:pt x="17" y="1"/>
                      </a:lnTo>
                      <a:lnTo>
                        <a:pt x="12" y="3"/>
                      </a:lnTo>
                      <a:lnTo>
                        <a:pt x="7" y="1"/>
                      </a:lnTo>
                      <a:lnTo>
                        <a:pt x="2" y="0"/>
                      </a:lnTo>
                      <a:lnTo>
                        <a:pt x="0" y="15"/>
                      </a:lnTo>
                      <a:lnTo>
                        <a:pt x="5" y="16"/>
                      </a:lnTo>
                      <a:lnTo>
                        <a:pt x="12" y="17"/>
                      </a:lnTo>
                      <a:lnTo>
                        <a:pt x="17" y="18"/>
                      </a:lnTo>
                      <a:lnTo>
                        <a:pt x="23" y="18"/>
                      </a:lnTo>
                      <a:lnTo>
                        <a:pt x="28" y="18"/>
                      </a:lnTo>
                      <a:lnTo>
                        <a:pt x="33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7" y="15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8" name="Freeform 100"/>
                <p:cNvSpPr>
                  <a:spLocks/>
                </p:cNvSpPr>
                <p:nvPr/>
              </p:nvSpPr>
              <p:spPr bwMode="auto">
                <a:xfrm>
                  <a:off x="1529" y="2516"/>
                  <a:ext cx="109" cy="84"/>
                </a:xfrm>
                <a:custGeom>
                  <a:avLst/>
                  <a:gdLst>
                    <a:gd name="T0" fmla="*/ 97 w 109"/>
                    <a:gd name="T1" fmla="*/ 0 h 84"/>
                    <a:gd name="T2" fmla="*/ 98 w 109"/>
                    <a:gd name="T3" fmla="*/ 0 h 84"/>
                    <a:gd name="T4" fmla="*/ 87 w 109"/>
                    <a:gd name="T5" fmla="*/ 10 h 84"/>
                    <a:gd name="T6" fmla="*/ 75 w 109"/>
                    <a:gd name="T7" fmla="*/ 20 h 84"/>
                    <a:gd name="T8" fmla="*/ 64 w 109"/>
                    <a:gd name="T9" fmla="*/ 29 h 84"/>
                    <a:gd name="T10" fmla="*/ 52 w 109"/>
                    <a:gd name="T11" fmla="*/ 38 h 84"/>
                    <a:gd name="T12" fmla="*/ 40 w 109"/>
                    <a:gd name="T13" fmla="*/ 47 h 84"/>
                    <a:gd name="T14" fmla="*/ 28 w 109"/>
                    <a:gd name="T15" fmla="*/ 53 h 84"/>
                    <a:gd name="T16" fmla="*/ 13 w 109"/>
                    <a:gd name="T17" fmla="*/ 62 h 84"/>
                    <a:gd name="T18" fmla="*/ 0 w 109"/>
                    <a:gd name="T19" fmla="*/ 69 h 84"/>
                    <a:gd name="T20" fmla="*/ 7 w 109"/>
                    <a:gd name="T21" fmla="*/ 84 h 84"/>
                    <a:gd name="T22" fmla="*/ 20 w 109"/>
                    <a:gd name="T23" fmla="*/ 76 h 84"/>
                    <a:gd name="T24" fmla="*/ 35 w 109"/>
                    <a:gd name="T25" fmla="*/ 68 h 84"/>
                    <a:gd name="T26" fmla="*/ 47 w 109"/>
                    <a:gd name="T27" fmla="*/ 59 h 84"/>
                    <a:gd name="T28" fmla="*/ 62 w 109"/>
                    <a:gd name="T29" fmla="*/ 50 h 84"/>
                    <a:gd name="T30" fmla="*/ 74 w 109"/>
                    <a:gd name="T31" fmla="*/ 41 h 84"/>
                    <a:gd name="T32" fmla="*/ 85 w 109"/>
                    <a:gd name="T33" fmla="*/ 32 h 84"/>
                    <a:gd name="T34" fmla="*/ 97 w 109"/>
                    <a:gd name="T35" fmla="*/ 22 h 84"/>
                    <a:gd name="T36" fmla="*/ 108 w 109"/>
                    <a:gd name="T37" fmla="*/ 10 h 84"/>
                    <a:gd name="T38" fmla="*/ 109 w 109"/>
                    <a:gd name="T39" fmla="*/ 10 h 84"/>
                    <a:gd name="T40" fmla="*/ 97 w 109"/>
                    <a:gd name="T41" fmla="*/ 0 h 8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4"/>
                    <a:gd name="T65" fmla="*/ 109 w 109"/>
                    <a:gd name="T66" fmla="*/ 84 h 8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4">
                      <a:moveTo>
                        <a:pt x="97" y="0"/>
                      </a:moveTo>
                      <a:lnTo>
                        <a:pt x="98" y="0"/>
                      </a:lnTo>
                      <a:lnTo>
                        <a:pt x="87" y="10"/>
                      </a:lnTo>
                      <a:lnTo>
                        <a:pt x="75" y="20"/>
                      </a:lnTo>
                      <a:lnTo>
                        <a:pt x="64" y="29"/>
                      </a:lnTo>
                      <a:lnTo>
                        <a:pt x="52" y="38"/>
                      </a:lnTo>
                      <a:lnTo>
                        <a:pt x="40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4"/>
                      </a:lnTo>
                      <a:lnTo>
                        <a:pt x="20" y="76"/>
                      </a:lnTo>
                      <a:lnTo>
                        <a:pt x="35" y="68"/>
                      </a:lnTo>
                      <a:lnTo>
                        <a:pt x="47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5" y="32"/>
                      </a:lnTo>
                      <a:lnTo>
                        <a:pt x="97" y="22"/>
                      </a:lnTo>
                      <a:lnTo>
                        <a:pt x="108" y="10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69" name="Freeform 101"/>
                <p:cNvSpPr>
                  <a:spLocks/>
                </p:cNvSpPr>
                <p:nvPr/>
              </p:nvSpPr>
              <p:spPr bwMode="auto">
                <a:xfrm>
                  <a:off x="1626" y="2289"/>
                  <a:ext cx="244" cy="237"/>
                </a:xfrm>
                <a:custGeom>
                  <a:avLst/>
                  <a:gdLst>
                    <a:gd name="T0" fmla="*/ 229 w 244"/>
                    <a:gd name="T1" fmla="*/ 0 h 237"/>
                    <a:gd name="T2" fmla="*/ 222 w 244"/>
                    <a:gd name="T3" fmla="*/ 13 h 237"/>
                    <a:gd name="T4" fmla="*/ 212 w 244"/>
                    <a:gd name="T5" fmla="*/ 25 h 237"/>
                    <a:gd name="T6" fmla="*/ 199 w 244"/>
                    <a:gd name="T7" fmla="*/ 40 h 237"/>
                    <a:gd name="T8" fmla="*/ 186 w 244"/>
                    <a:gd name="T9" fmla="*/ 54 h 237"/>
                    <a:gd name="T10" fmla="*/ 171 w 244"/>
                    <a:gd name="T11" fmla="*/ 70 h 237"/>
                    <a:gd name="T12" fmla="*/ 156 w 244"/>
                    <a:gd name="T13" fmla="*/ 85 h 237"/>
                    <a:gd name="T14" fmla="*/ 139 w 244"/>
                    <a:gd name="T15" fmla="*/ 100 h 237"/>
                    <a:gd name="T16" fmla="*/ 122 w 244"/>
                    <a:gd name="T17" fmla="*/ 116 h 237"/>
                    <a:gd name="T18" fmla="*/ 104 w 244"/>
                    <a:gd name="T19" fmla="*/ 132 h 237"/>
                    <a:gd name="T20" fmla="*/ 87 w 244"/>
                    <a:gd name="T21" fmla="*/ 146 h 237"/>
                    <a:gd name="T22" fmla="*/ 70 w 244"/>
                    <a:gd name="T23" fmla="*/ 162 h 237"/>
                    <a:gd name="T24" fmla="*/ 53 w 244"/>
                    <a:gd name="T25" fmla="*/ 176 h 237"/>
                    <a:gd name="T26" fmla="*/ 38 w 244"/>
                    <a:gd name="T27" fmla="*/ 190 h 237"/>
                    <a:gd name="T28" fmla="*/ 24 w 244"/>
                    <a:gd name="T29" fmla="*/ 203 h 237"/>
                    <a:gd name="T30" fmla="*/ 12 w 244"/>
                    <a:gd name="T31" fmla="*/ 216 h 237"/>
                    <a:gd name="T32" fmla="*/ 0 w 244"/>
                    <a:gd name="T33" fmla="*/ 227 h 237"/>
                    <a:gd name="T34" fmla="*/ 12 w 244"/>
                    <a:gd name="T35" fmla="*/ 237 h 237"/>
                    <a:gd name="T36" fmla="*/ 21 w 244"/>
                    <a:gd name="T37" fmla="*/ 226 h 237"/>
                    <a:gd name="T38" fmla="*/ 34 w 244"/>
                    <a:gd name="T39" fmla="*/ 215 h 237"/>
                    <a:gd name="T40" fmla="*/ 48 w 244"/>
                    <a:gd name="T41" fmla="*/ 202 h 237"/>
                    <a:gd name="T42" fmla="*/ 63 w 244"/>
                    <a:gd name="T43" fmla="*/ 189 h 237"/>
                    <a:gd name="T44" fmla="*/ 79 w 244"/>
                    <a:gd name="T45" fmla="*/ 174 h 237"/>
                    <a:gd name="T46" fmla="*/ 96 w 244"/>
                    <a:gd name="T47" fmla="*/ 158 h 237"/>
                    <a:gd name="T48" fmla="*/ 113 w 244"/>
                    <a:gd name="T49" fmla="*/ 144 h 237"/>
                    <a:gd name="T50" fmla="*/ 131 w 244"/>
                    <a:gd name="T51" fmla="*/ 128 h 237"/>
                    <a:gd name="T52" fmla="*/ 148 w 244"/>
                    <a:gd name="T53" fmla="*/ 112 h 237"/>
                    <a:gd name="T54" fmla="*/ 165 w 244"/>
                    <a:gd name="T55" fmla="*/ 97 h 237"/>
                    <a:gd name="T56" fmla="*/ 181 w 244"/>
                    <a:gd name="T57" fmla="*/ 80 h 237"/>
                    <a:gd name="T58" fmla="*/ 198 w 244"/>
                    <a:gd name="T59" fmla="*/ 64 h 237"/>
                    <a:gd name="T60" fmla="*/ 211 w 244"/>
                    <a:gd name="T61" fmla="*/ 49 h 237"/>
                    <a:gd name="T62" fmla="*/ 225 w 244"/>
                    <a:gd name="T63" fmla="*/ 35 h 237"/>
                    <a:gd name="T64" fmla="*/ 234 w 244"/>
                    <a:gd name="T65" fmla="*/ 20 h 237"/>
                    <a:gd name="T66" fmla="*/ 244 w 244"/>
                    <a:gd name="T67" fmla="*/ 7 h 237"/>
                    <a:gd name="T68" fmla="*/ 229 w 244"/>
                    <a:gd name="T69" fmla="*/ 0 h 2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4"/>
                    <a:gd name="T106" fmla="*/ 0 h 237"/>
                    <a:gd name="T107" fmla="*/ 244 w 244"/>
                    <a:gd name="T108" fmla="*/ 237 h 2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4" h="237">
                      <a:moveTo>
                        <a:pt x="229" y="0"/>
                      </a:moveTo>
                      <a:lnTo>
                        <a:pt x="222" y="13"/>
                      </a:lnTo>
                      <a:lnTo>
                        <a:pt x="212" y="25"/>
                      </a:lnTo>
                      <a:lnTo>
                        <a:pt x="199" y="40"/>
                      </a:lnTo>
                      <a:lnTo>
                        <a:pt x="186" y="54"/>
                      </a:lnTo>
                      <a:lnTo>
                        <a:pt x="171" y="70"/>
                      </a:lnTo>
                      <a:lnTo>
                        <a:pt x="156" y="85"/>
                      </a:lnTo>
                      <a:lnTo>
                        <a:pt x="139" y="100"/>
                      </a:lnTo>
                      <a:lnTo>
                        <a:pt x="122" y="116"/>
                      </a:lnTo>
                      <a:lnTo>
                        <a:pt x="104" y="132"/>
                      </a:lnTo>
                      <a:lnTo>
                        <a:pt x="87" y="146"/>
                      </a:lnTo>
                      <a:lnTo>
                        <a:pt x="70" y="162"/>
                      </a:lnTo>
                      <a:lnTo>
                        <a:pt x="53" y="176"/>
                      </a:lnTo>
                      <a:lnTo>
                        <a:pt x="38" y="190"/>
                      </a:lnTo>
                      <a:lnTo>
                        <a:pt x="24" y="203"/>
                      </a:lnTo>
                      <a:lnTo>
                        <a:pt x="12" y="216"/>
                      </a:lnTo>
                      <a:lnTo>
                        <a:pt x="0" y="227"/>
                      </a:lnTo>
                      <a:lnTo>
                        <a:pt x="12" y="237"/>
                      </a:lnTo>
                      <a:lnTo>
                        <a:pt x="21" y="226"/>
                      </a:lnTo>
                      <a:lnTo>
                        <a:pt x="34" y="215"/>
                      </a:lnTo>
                      <a:lnTo>
                        <a:pt x="48" y="202"/>
                      </a:lnTo>
                      <a:lnTo>
                        <a:pt x="63" y="189"/>
                      </a:lnTo>
                      <a:lnTo>
                        <a:pt x="79" y="174"/>
                      </a:lnTo>
                      <a:lnTo>
                        <a:pt x="96" y="158"/>
                      </a:lnTo>
                      <a:lnTo>
                        <a:pt x="113" y="144"/>
                      </a:lnTo>
                      <a:lnTo>
                        <a:pt x="131" y="128"/>
                      </a:lnTo>
                      <a:lnTo>
                        <a:pt x="148" y="112"/>
                      </a:lnTo>
                      <a:lnTo>
                        <a:pt x="165" y="97"/>
                      </a:lnTo>
                      <a:lnTo>
                        <a:pt x="181" y="80"/>
                      </a:lnTo>
                      <a:lnTo>
                        <a:pt x="198" y="64"/>
                      </a:lnTo>
                      <a:lnTo>
                        <a:pt x="211" y="49"/>
                      </a:lnTo>
                      <a:lnTo>
                        <a:pt x="225" y="35"/>
                      </a:lnTo>
                      <a:lnTo>
                        <a:pt x="234" y="20"/>
                      </a:lnTo>
                      <a:lnTo>
                        <a:pt x="244" y="7"/>
                      </a:lnTo>
                      <a:lnTo>
                        <a:pt x="22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0" name="Freeform 102"/>
                <p:cNvSpPr>
                  <a:spLocks/>
                </p:cNvSpPr>
                <p:nvPr/>
              </p:nvSpPr>
              <p:spPr bwMode="auto">
                <a:xfrm>
                  <a:off x="1855" y="2284"/>
                  <a:ext cx="15" cy="12"/>
                </a:xfrm>
                <a:custGeom>
                  <a:avLst/>
                  <a:gdLst>
                    <a:gd name="T0" fmla="*/ 15 w 15"/>
                    <a:gd name="T1" fmla="*/ 12 h 12"/>
                    <a:gd name="T2" fmla="*/ 15 w 15"/>
                    <a:gd name="T3" fmla="*/ 6 h 12"/>
                    <a:gd name="T4" fmla="*/ 11 w 15"/>
                    <a:gd name="T5" fmla="*/ 1 h 12"/>
                    <a:gd name="T6" fmla="*/ 5 w 15"/>
                    <a:gd name="T7" fmla="*/ 0 h 12"/>
                    <a:gd name="T8" fmla="*/ 0 w 15"/>
                    <a:gd name="T9" fmla="*/ 5 h 12"/>
                    <a:gd name="T10" fmla="*/ 15 w 15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12"/>
                    <a:gd name="T20" fmla="*/ 15 w 15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12">
                      <a:moveTo>
                        <a:pt x="15" y="12"/>
                      </a:moveTo>
                      <a:lnTo>
                        <a:pt x="15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15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1" name="Freeform 103"/>
                <p:cNvSpPr>
                  <a:spLocks/>
                </p:cNvSpPr>
                <p:nvPr/>
              </p:nvSpPr>
              <p:spPr bwMode="auto">
                <a:xfrm>
                  <a:off x="1589" y="2416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2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2" name="Freeform 104"/>
                <p:cNvSpPr>
                  <a:spLocks/>
                </p:cNvSpPr>
                <p:nvPr/>
              </p:nvSpPr>
              <p:spPr bwMode="auto">
                <a:xfrm>
                  <a:off x="1595" y="2409"/>
                  <a:ext cx="29" cy="21"/>
                </a:xfrm>
                <a:custGeom>
                  <a:avLst/>
                  <a:gdLst>
                    <a:gd name="T0" fmla="*/ 15 w 29"/>
                    <a:gd name="T1" fmla="*/ 2 h 21"/>
                    <a:gd name="T2" fmla="*/ 15 w 29"/>
                    <a:gd name="T3" fmla="*/ 2 h 21"/>
                    <a:gd name="T4" fmla="*/ 15 w 29"/>
                    <a:gd name="T5" fmla="*/ 4 h 21"/>
                    <a:gd name="T6" fmla="*/ 14 w 29"/>
                    <a:gd name="T7" fmla="*/ 3 h 21"/>
                    <a:gd name="T8" fmla="*/ 8 w 29"/>
                    <a:gd name="T9" fmla="*/ 6 h 21"/>
                    <a:gd name="T10" fmla="*/ 0 w 29"/>
                    <a:gd name="T11" fmla="*/ 7 h 21"/>
                    <a:gd name="T12" fmla="*/ 3 w 29"/>
                    <a:gd name="T13" fmla="*/ 21 h 21"/>
                    <a:gd name="T14" fmla="*/ 10 w 29"/>
                    <a:gd name="T15" fmla="*/ 20 h 21"/>
                    <a:gd name="T16" fmla="*/ 19 w 29"/>
                    <a:gd name="T17" fmla="*/ 18 h 21"/>
                    <a:gd name="T18" fmla="*/ 27 w 29"/>
                    <a:gd name="T19" fmla="*/ 12 h 21"/>
                    <a:gd name="T20" fmla="*/ 29 w 29"/>
                    <a:gd name="T21" fmla="*/ 0 h 21"/>
                    <a:gd name="T22" fmla="*/ 29 w 29"/>
                    <a:gd name="T23" fmla="*/ 0 h 21"/>
                    <a:gd name="T24" fmla="*/ 15 w 29"/>
                    <a:gd name="T25" fmla="*/ 2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21"/>
                    <a:gd name="T41" fmla="*/ 29 w 29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21">
                      <a:moveTo>
                        <a:pt x="15" y="2"/>
                      </a:move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4" y="3"/>
                      </a:lnTo>
                      <a:lnTo>
                        <a:pt x="8" y="6"/>
                      </a:lnTo>
                      <a:lnTo>
                        <a:pt x="0" y="7"/>
                      </a:lnTo>
                      <a:lnTo>
                        <a:pt x="3" y="21"/>
                      </a:lnTo>
                      <a:lnTo>
                        <a:pt x="10" y="20"/>
                      </a:lnTo>
                      <a:lnTo>
                        <a:pt x="19" y="18"/>
                      </a:lnTo>
                      <a:lnTo>
                        <a:pt x="27" y="12"/>
                      </a:lnTo>
                      <a:lnTo>
                        <a:pt x="29" y="0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3" name="Freeform 105"/>
                <p:cNvSpPr>
                  <a:spLocks/>
                </p:cNvSpPr>
                <p:nvPr/>
              </p:nvSpPr>
              <p:spPr bwMode="auto">
                <a:xfrm>
                  <a:off x="1595" y="2358"/>
                  <a:ext cx="29" cy="53"/>
                </a:xfrm>
                <a:custGeom>
                  <a:avLst/>
                  <a:gdLst>
                    <a:gd name="T0" fmla="*/ 3 w 29"/>
                    <a:gd name="T1" fmla="*/ 14 h 53"/>
                    <a:gd name="T2" fmla="*/ 0 w 29"/>
                    <a:gd name="T3" fmla="*/ 14 h 53"/>
                    <a:gd name="T4" fmla="*/ 6 w 29"/>
                    <a:gd name="T5" fmla="*/ 18 h 53"/>
                    <a:gd name="T6" fmla="*/ 10 w 29"/>
                    <a:gd name="T7" fmla="*/ 28 h 53"/>
                    <a:gd name="T8" fmla="*/ 13 w 29"/>
                    <a:gd name="T9" fmla="*/ 41 h 53"/>
                    <a:gd name="T10" fmla="*/ 15 w 29"/>
                    <a:gd name="T11" fmla="*/ 53 h 53"/>
                    <a:gd name="T12" fmla="*/ 29 w 29"/>
                    <a:gd name="T13" fmla="*/ 51 h 53"/>
                    <a:gd name="T14" fmla="*/ 27 w 29"/>
                    <a:gd name="T15" fmla="*/ 39 h 53"/>
                    <a:gd name="T16" fmla="*/ 25 w 29"/>
                    <a:gd name="T17" fmla="*/ 25 h 53"/>
                    <a:gd name="T18" fmla="*/ 19 w 29"/>
                    <a:gd name="T19" fmla="*/ 11 h 53"/>
                    <a:gd name="T20" fmla="*/ 8 w 29"/>
                    <a:gd name="T21" fmla="*/ 0 h 53"/>
                    <a:gd name="T22" fmla="*/ 5 w 29"/>
                    <a:gd name="T23" fmla="*/ 0 h 53"/>
                    <a:gd name="T24" fmla="*/ 3 w 29"/>
                    <a:gd name="T25" fmla="*/ 14 h 5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53"/>
                    <a:gd name="T41" fmla="*/ 29 w 29"/>
                    <a:gd name="T42" fmla="*/ 53 h 5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53">
                      <a:moveTo>
                        <a:pt x="3" y="14"/>
                      </a:moveTo>
                      <a:lnTo>
                        <a:pt x="0" y="14"/>
                      </a:lnTo>
                      <a:lnTo>
                        <a:pt x="6" y="18"/>
                      </a:lnTo>
                      <a:lnTo>
                        <a:pt x="10" y="28"/>
                      </a:lnTo>
                      <a:lnTo>
                        <a:pt x="13" y="41"/>
                      </a:lnTo>
                      <a:lnTo>
                        <a:pt x="15" y="53"/>
                      </a:lnTo>
                      <a:lnTo>
                        <a:pt x="29" y="51"/>
                      </a:lnTo>
                      <a:lnTo>
                        <a:pt x="27" y="39"/>
                      </a:lnTo>
                      <a:lnTo>
                        <a:pt x="25" y="25"/>
                      </a:lnTo>
                      <a:lnTo>
                        <a:pt x="19" y="11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4" name="Freeform 106"/>
                <p:cNvSpPr>
                  <a:spLocks/>
                </p:cNvSpPr>
                <p:nvPr/>
              </p:nvSpPr>
              <p:spPr bwMode="auto">
                <a:xfrm>
                  <a:off x="1558" y="2358"/>
                  <a:ext cx="42" cy="32"/>
                </a:xfrm>
                <a:custGeom>
                  <a:avLst/>
                  <a:gdLst>
                    <a:gd name="T0" fmla="*/ 14 w 42"/>
                    <a:gd name="T1" fmla="*/ 31 h 32"/>
                    <a:gd name="T2" fmla="*/ 14 w 42"/>
                    <a:gd name="T3" fmla="*/ 32 h 32"/>
                    <a:gd name="T4" fmla="*/ 19 w 42"/>
                    <a:gd name="T5" fmla="*/ 25 h 32"/>
                    <a:gd name="T6" fmla="*/ 27 w 42"/>
                    <a:gd name="T7" fmla="*/ 18 h 32"/>
                    <a:gd name="T8" fmla="*/ 33 w 42"/>
                    <a:gd name="T9" fmla="*/ 14 h 32"/>
                    <a:gd name="T10" fmla="*/ 40 w 42"/>
                    <a:gd name="T11" fmla="*/ 14 h 32"/>
                    <a:gd name="T12" fmla="*/ 42 w 42"/>
                    <a:gd name="T13" fmla="*/ 0 h 32"/>
                    <a:gd name="T14" fmla="*/ 30 w 42"/>
                    <a:gd name="T15" fmla="*/ 0 h 32"/>
                    <a:gd name="T16" fmla="*/ 17 w 42"/>
                    <a:gd name="T17" fmla="*/ 6 h 32"/>
                    <a:gd name="T18" fmla="*/ 7 w 42"/>
                    <a:gd name="T19" fmla="*/ 16 h 32"/>
                    <a:gd name="T20" fmla="*/ 0 w 42"/>
                    <a:gd name="T21" fmla="*/ 28 h 32"/>
                    <a:gd name="T22" fmla="*/ 0 w 42"/>
                    <a:gd name="T23" fmla="*/ 29 h 32"/>
                    <a:gd name="T24" fmla="*/ 14 w 42"/>
                    <a:gd name="T25" fmla="*/ 31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2"/>
                    <a:gd name="T40" fmla="*/ 0 h 32"/>
                    <a:gd name="T41" fmla="*/ 42 w 42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2" h="32">
                      <a:moveTo>
                        <a:pt x="14" y="31"/>
                      </a:moveTo>
                      <a:lnTo>
                        <a:pt x="14" y="32"/>
                      </a:lnTo>
                      <a:lnTo>
                        <a:pt x="19" y="25"/>
                      </a:lnTo>
                      <a:lnTo>
                        <a:pt x="27" y="18"/>
                      </a:lnTo>
                      <a:lnTo>
                        <a:pt x="33" y="14"/>
                      </a:lnTo>
                      <a:lnTo>
                        <a:pt x="40" y="14"/>
                      </a:lnTo>
                      <a:lnTo>
                        <a:pt x="42" y="0"/>
                      </a:lnTo>
                      <a:lnTo>
                        <a:pt x="30" y="0"/>
                      </a:lnTo>
                      <a:lnTo>
                        <a:pt x="17" y="6"/>
                      </a:lnTo>
                      <a:lnTo>
                        <a:pt x="7" y="1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4" y="3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5" name="Freeform 107"/>
                <p:cNvSpPr>
                  <a:spLocks/>
                </p:cNvSpPr>
                <p:nvPr/>
              </p:nvSpPr>
              <p:spPr bwMode="auto">
                <a:xfrm>
                  <a:off x="1556" y="2387"/>
                  <a:ext cx="21" cy="48"/>
                </a:xfrm>
                <a:custGeom>
                  <a:avLst/>
                  <a:gdLst>
                    <a:gd name="T0" fmla="*/ 21 w 21"/>
                    <a:gd name="T1" fmla="*/ 46 h 48"/>
                    <a:gd name="T2" fmla="*/ 21 w 21"/>
                    <a:gd name="T3" fmla="*/ 46 h 48"/>
                    <a:gd name="T4" fmla="*/ 19 w 21"/>
                    <a:gd name="T5" fmla="*/ 34 h 48"/>
                    <a:gd name="T6" fmla="*/ 16 w 21"/>
                    <a:gd name="T7" fmla="*/ 23 h 48"/>
                    <a:gd name="T8" fmla="*/ 16 w 21"/>
                    <a:gd name="T9" fmla="*/ 13 h 48"/>
                    <a:gd name="T10" fmla="*/ 16 w 21"/>
                    <a:gd name="T11" fmla="*/ 2 h 48"/>
                    <a:gd name="T12" fmla="*/ 2 w 21"/>
                    <a:gd name="T13" fmla="*/ 0 h 48"/>
                    <a:gd name="T14" fmla="*/ 0 w 21"/>
                    <a:gd name="T15" fmla="*/ 13 h 48"/>
                    <a:gd name="T16" fmla="*/ 2 w 21"/>
                    <a:gd name="T17" fmla="*/ 25 h 48"/>
                    <a:gd name="T18" fmla="*/ 4 w 21"/>
                    <a:gd name="T19" fmla="*/ 36 h 48"/>
                    <a:gd name="T20" fmla="*/ 7 w 21"/>
                    <a:gd name="T21" fmla="*/ 48 h 48"/>
                    <a:gd name="T22" fmla="*/ 7 w 21"/>
                    <a:gd name="T23" fmla="*/ 48 h 48"/>
                    <a:gd name="T24" fmla="*/ 21 w 21"/>
                    <a:gd name="T25" fmla="*/ 46 h 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1"/>
                    <a:gd name="T40" fmla="*/ 0 h 48"/>
                    <a:gd name="T41" fmla="*/ 21 w 21"/>
                    <a:gd name="T42" fmla="*/ 48 h 4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1" h="48">
                      <a:moveTo>
                        <a:pt x="21" y="46"/>
                      </a:moveTo>
                      <a:lnTo>
                        <a:pt x="21" y="46"/>
                      </a:lnTo>
                      <a:lnTo>
                        <a:pt x="19" y="34"/>
                      </a:lnTo>
                      <a:lnTo>
                        <a:pt x="16" y="23"/>
                      </a:lnTo>
                      <a:lnTo>
                        <a:pt x="16" y="13"/>
                      </a:lnTo>
                      <a:lnTo>
                        <a:pt x="16" y="2"/>
                      </a:lnTo>
                      <a:lnTo>
                        <a:pt x="2" y="0"/>
                      </a:lnTo>
                      <a:lnTo>
                        <a:pt x="0" y="13"/>
                      </a:lnTo>
                      <a:lnTo>
                        <a:pt x="2" y="25"/>
                      </a:lnTo>
                      <a:lnTo>
                        <a:pt x="4" y="36"/>
                      </a:lnTo>
                      <a:lnTo>
                        <a:pt x="7" y="48"/>
                      </a:lnTo>
                      <a:lnTo>
                        <a:pt x="21" y="4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6" name="Freeform 108"/>
                <p:cNvSpPr>
                  <a:spLocks/>
                </p:cNvSpPr>
                <p:nvPr/>
              </p:nvSpPr>
              <p:spPr bwMode="auto">
                <a:xfrm>
                  <a:off x="1563" y="2433"/>
                  <a:ext cx="36" cy="26"/>
                </a:xfrm>
                <a:custGeom>
                  <a:avLst/>
                  <a:gdLst>
                    <a:gd name="T0" fmla="*/ 36 w 36"/>
                    <a:gd name="T1" fmla="*/ 9 h 26"/>
                    <a:gd name="T2" fmla="*/ 36 w 36"/>
                    <a:gd name="T3" fmla="*/ 9 h 26"/>
                    <a:gd name="T4" fmla="*/ 28 w 36"/>
                    <a:gd name="T5" fmla="*/ 9 h 26"/>
                    <a:gd name="T6" fmla="*/ 22 w 36"/>
                    <a:gd name="T7" fmla="*/ 7 h 26"/>
                    <a:gd name="T8" fmla="*/ 17 w 36"/>
                    <a:gd name="T9" fmla="*/ 3 h 26"/>
                    <a:gd name="T10" fmla="*/ 14 w 36"/>
                    <a:gd name="T11" fmla="*/ 0 h 26"/>
                    <a:gd name="T12" fmla="*/ 0 w 36"/>
                    <a:gd name="T13" fmla="*/ 2 h 26"/>
                    <a:gd name="T14" fmla="*/ 5 w 36"/>
                    <a:gd name="T15" fmla="*/ 13 h 26"/>
                    <a:gd name="T16" fmla="*/ 14 w 36"/>
                    <a:gd name="T17" fmla="*/ 22 h 26"/>
                    <a:gd name="T18" fmla="*/ 25 w 36"/>
                    <a:gd name="T19" fmla="*/ 24 h 26"/>
                    <a:gd name="T20" fmla="*/ 36 w 36"/>
                    <a:gd name="T21" fmla="*/ 26 h 26"/>
                    <a:gd name="T22" fmla="*/ 36 w 36"/>
                    <a:gd name="T23" fmla="*/ 26 h 26"/>
                    <a:gd name="T24" fmla="*/ 36 w 36"/>
                    <a:gd name="T25" fmla="*/ 9 h 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6"/>
                    <a:gd name="T40" fmla="*/ 0 h 26"/>
                    <a:gd name="T41" fmla="*/ 36 w 36"/>
                    <a:gd name="T42" fmla="*/ 26 h 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6" h="26">
                      <a:moveTo>
                        <a:pt x="36" y="9"/>
                      </a:moveTo>
                      <a:lnTo>
                        <a:pt x="36" y="9"/>
                      </a:lnTo>
                      <a:lnTo>
                        <a:pt x="28" y="9"/>
                      </a:lnTo>
                      <a:lnTo>
                        <a:pt x="22" y="7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0" y="2"/>
                      </a:lnTo>
                      <a:lnTo>
                        <a:pt x="5" y="13"/>
                      </a:lnTo>
                      <a:lnTo>
                        <a:pt x="14" y="22"/>
                      </a:lnTo>
                      <a:lnTo>
                        <a:pt x="25" y="24"/>
                      </a:lnTo>
                      <a:lnTo>
                        <a:pt x="36" y="26"/>
                      </a:lnTo>
                      <a:lnTo>
                        <a:pt x="36" y="9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7" name="Freeform 109"/>
                <p:cNvSpPr>
                  <a:spLocks/>
                </p:cNvSpPr>
                <p:nvPr/>
              </p:nvSpPr>
              <p:spPr bwMode="auto">
                <a:xfrm>
                  <a:off x="1599" y="2430"/>
                  <a:ext cx="62" cy="29"/>
                </a:xfrm>
                <a:custGeom>
                  <a:avLst/>
                  <a:gdLst>
                    <a:gd name="T0" fmla="*/ 54 w 62"/>
                    <a:gd name="T1" fmla="*/ 2 h 29"/>
                    <a:gd name="T2" fmla="*/ 54 w 62"/>
                    <a:gd name="T3" fmla="*/ 0 h 29"/>
                    <a:gd name="T4" fmla="*/ 50 w 62"/>
                    <a:gd name="T5" fmla="*/ 4 h 29"/>
                    <a:gd name="T6" fmla="*/ 42 w 62"/>
                    <a:gd name="T7" fmla="*/ 6 h 29"/>
                    <a:gd name="T8" fmla="*/ 36 w 62"/>
                    <a:gd name="T9" fmla="*/ 9 h 29"/>
                    <a:gd name="T10" fmla="*/ 30 w 62"/>
                    <a:gd name="T11" fmla="*/ 10 h 29"/>
                    <a:gd name="T12" fmla="*/ 22 w 62"/>
                    <a:gd name="T13" fmla="*/ 12 h 29"/>
                    <a:gd name="T14" fmla="*/ 16 w 62"/>
                    <a:gd name="T15" fmla="*/ 12 h 29"/>
                    <a:gd name="T16" fmla="*/ 9 w 62"/>
                    <a:gd name="T17" fmla="*/ 14 h 29"/>
                    <a:gd name="T18" fmla="*/ 0 w 62"/>
                    <a:gd name="T19" fmla="*/ 12 h 29"/>
                    <a:gd name="T20" fmla="*/ 0 w 62"/>
                    <a:gd name="T21" fmla="*/ 29 h 29"/>
                    <a:gd name="T22" fmla="*/ 9 w 62"/>
                    <a:gd name="T23" fmla="*/ 28 h 29"/>
                    <a:gd name="T24" fmla="*/ 16 w 62"/>
                    <a:gd name="T25" fmla="*/ 27 h 29"/>
                    <a:gd name="T26" fmla="*/ 24 w 62"/>
                    <a:gd name="T27" fmla="*/ 27 h 29"/>
                    <a:gd name="T28" fmla="*/ 33 w 62"/>
                    <a:gd name="T29" fmla="*/ 25 h 29"/>
                    <a:gd name="T30" fmla="*/ 39 w 62"/>
                    <a:gd name="T31" fmla="*/ 23 h 29"/>
                    <a:gd name="T32" fmla="*/ 47 w 62"/>
                    <a:gd name="T33" fmla="*/ 21 h 29"/>
                    <a:gd name="T34" fmla="*/ 54 w 62"/>
                    <a:gd name="T35" fmla="*/ 18 h 29"/>
                    <a:gd name="T36" fmla="*/ 62 w 62"/>
                    <a:gd name="T37" fmla="*/ 15 h 29"/>
                    <a:gd name="T38" fmla="*/ 62 w 62"/>
                    <a:gd name="T39" fmla="*/ 14 h 29"/>
                    <a:gd name="T40" fmla="*/ 54 w 62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29"/>
                    <a:gd name="T65" fmla="*/ 62 w 62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29">
                      <a:moveTo>
                        <a:pt x="54" y="2"/>
                      </a:moveTo>
                      <a:lnTo>
                        <a:pt x="54" y="0"/>
                      </a:lnTo>
                      <a:lnTo>
                        <a:pt x="50" y="4"/>
                      </a:lnTo>
                      <a:lnTo>
                        <a:pt x="42" y="6"/>
                      </a:lnTo>
                      <a:lnTo>
                        <a:pt x="36" y="9"/>
                      </a:lnTo>
                      <a:lnTo>
                        <a:pt x="30" y="10"/>
                      </a:lnTo>
                      <a:lnTo>
                        <a:pt x="22" y="12"/>
                      </a:lnTo>
                      <a:lnTo>
                        <a:pt x="16" y="12"/>
                      </a:lnTo>
                      <a:lnTo>
                        <a:pt x="9" y="14"/>
                      </a:lnTo>
                      <a:lnTo>
                        <a:pt x="0" y="12"/>
                      </a:lnTo>
                      <a:lnTo>
                        <a:pt x="0" y="29"/>
                      </a:lnTo>
                      <a:lnTo>
                        <a:pt x="9" y="28"/>
                      </a:lnTo>
                      <a:lnTo>
                        <a:pt x="16" y="27"/>
                      </a:lnTo>
                      <a:lnTo>
                        <a:pt x="24" y="27"/>
                      </a:lnTo>
                      <a:lnTo>
                        <a:pt x="33" y="25"/>
                      </a:lnTo>
                      <a:lnTo>
                        <a:pt x="39" y="23"/>
                      </a:lnTo>
                      <a:lnTo>
                        <a:pt x="47" y="21"/>
                      </a:lnTo>
                      <a:lnTo>
                        <a:pt x="54" y="18"/>
                      </a:lnTo>
                      <a:lnTo>
                        <a:pt x="62" y="15"/>
                      </a:lnTo>
                      <a:lnTo>
                        <a:pt x="62" y="14"/>
                      </a:lnTo>
                      <a:lnTo>
                        <a:pt x="54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8" name="Freeform 110"/>
                <p:cNvSpPr>
                  <a:spLocks/>
                </p:cNvSpPr>
                <p:nvPr/>
              </p:nvSpPr>
              <p:spPr bwMode="auto">
                <a:xfrm>
                  <a:off x="1653" y="2372"/>
                  <a:ext cx="69" cy="72"/>
                </a:xfrm>
                <a:custGeom>
                  <a:avLst/>
                  <a:gdLst>
                    <a:gd name="T0" fmla="*/ 59 w 69"/>
                    <a:gd name="T1" fmla="*/ 0 h 72"/>
                    <a:gd name="T2" fmla="*/ 57 w 69"/>
                    <a:gd name="T3" fmla="*/ 2 h 72"/>
                    <a:gd name="T4" fmla="*/ 50 w 69"/>
                    <a:gd name="T5" fmla="*/ 10 h 72"/>
                    <a:gd name="T6" fmla="*/ 44 w 69"/>
                    <a:gd name="T7" fmla="*/ 18 h 72"/>
                    <a:gd name="T8" fmla="*/ 37 w 69"/>
                    <a:gd name="T9" fmla="*/ 27 h 72"/>
                    <a:gd name="T10" fmla="*/ 31 w 69"/>
                    <a:gd name="T11" fmla="*/ 34 h 72"/>
                    <a:gd name="T12" fmla="*/ 23 w 69"/>
                    <a:gd name="T13" fmla="*/ 41 h 72"/>
                    <a:gd name="T14" fmla="*/ 16 w 69"/>
                    <a:gd name="T15" fmla="*/ 47 h 72"/>
                    <a:gd name="T16" fmla="*/ 8 w 69"/>
                    <a:gd name="T17" fmla="*/ 54 h 72"/>
                    <a:gd name="T18" fmla="*/ 0 w 69"/>
                    <a:gd name="T19" fmla="*/ 60 h 72"/>
                    <a:gd name="T20" fmla="*/ 8 w 69"/>
                    <a:gd name="T21" fmla="*/ 72 h 72"/>
                    <a:gd name="T22" fmla="*/ 17 w 69"/>
                    <a:gd name="T23" fmla="*/ 66 h 72"/>
                    <a:gd name="T24" fmla="*/ 26 w 69"/>
                    <a:gd name="T25" fmla="*/ 60 h 72"/>
                    <a:gd name="T26" fmla="*/ 33 w 69"/>
                    <a:gd name="T27" fmla="*/ 51 h 72"/>
                    <a:gd name="T28" fmla="*/ 40 w 69"/>
                    <a:gd name="T29" fmla="*/ 44 h 72"/>
                    <a:gd name="T30" fmla="*/ 49 w 69"/>
                    <a:gd name="T31" fmla="*/ 37 h 72"/>
                    <a:gd name="T32" fmla="*/ 56 w 69"/>
                    <a:gd name="T33" fmla="*/ 28 h 72"/>
                    <a:gd name="T34" fmla="*/ 62 w 69"/>
                    <a:gd name="T35" fmla="*/ 20 h 72"/>
                    <a:gd name="T36" fmla="*/ 69 w 69"/>
                    <a:gd name="T37" fmla="*/ 11 h 72"/>
                    <a:gd name="T38" fmla="*/ 68 w 69"/>
                    <a:gd name="T39" fmla="*/ 12 h 72"/>
                    <a:gd name="T40" fmla="*/ 59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9" y="0"/>
                      </a:moveTo>
                      <a:lnTo>
                        <a:pt x="57" y="2"/>
                      </a:lnTo>
                      <a:lnTo>
                        <a:pt x="50" y="10"/>
                      </a:lnTo>
                      <a:lnTo>
                        <a:pt x="44" y="18"/>
                      </a:lnTo>
                      <a:lnTo>
                        <a:pt x="37" y="27"/>
                      </a:lnTo>
                      <a:lnTo>
                        <a:pt x="31" y="34"/>
                      </a:lnTo>
                      <a:lnTo>
                        <a:pt x="23" y="41"/>
                      </a:lnTo>
                      <a:lnTo>
                        <a:pt x="16" y="47"/>
                      </a:lnTo>
                      <a:lnTo>
                        <a:pt x="8" y="54"/>
                      </a:lnTo>
                      <a:lnTo>
                        <a:pt x="0" y="60"/>
                      </a:lnTo>
                      <a:lnTo>
                        <a:pt x="8" y="72"/>
                      </a:lnTo>
                      <a:lnTo>
                        <a:pt x="17" y="66"/>
                      </a:lnTo>
                      <a:lnTo>
                        <a:pt x="26" y="60"/>
                      </a:lnTo>
                      <a:lnTo>
                        <a:pt x="33" y="51"/>
                      </a:lnTo>
                      <a:lnTo>
                        <a:pt x="40" y="44"/>
                      </a:lnTo>
                      <a:lnTo>
                        <a:pt x="49" y="37"/>
                      </a:lnTo>
                      <a:lnTo>
                        <a:pt x="56" y="28"/>
                      </a:lnTo>
                      <a:lnTo>
                        <a:pt x="62" y="20"/>
                      </a:lnTo>
                      <a:lnTo>
                        <a:pt x="69" y="11"/>
                      </a:lnTo>
                      <a:lnTo>
                        <a:pt x="68" y="12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79" name="Freeform 111"/>
                <p:cNvSpPr>
                  <a:spLocks/>
                </p:cNvSpPr>
                <p:nvPr/>
              </p:nvSpPr>
              <p:spPr bwMode="auto">
                <a:xfrm>
                  <a:off x="1712" y="2274"/>
                  <a:ext cx="96" cy="110"/>
                </a:xfrm>
                <a:custGeom>
                  <a:avLst/>
                  <a:gdLst>
                    <a:gd name="T0" fmla="*/ 90 w 96"/>
                    <a:gd name="T1" fmla="*/ 0 h 110"/>
                    <a:gd name="T2" fmla="*/ 84 w 96"/>
                    <a:gd name="T3" fmla="*/ 5 h 110"/>
                    <a:gd name="T4" fmla="*/ 76 w 96"/>
                    <a:gd name="T5" fmla="*/ 16 h 110"/>
                    <a:gd name="T6" fmla="*/ 66 w 96"/>
                    <a:gd name="T7" fmla="*/ 28 h 110"/>
                    <a:gd name="T8" fmla="*/ 55 w 96"/>
                    <a:gd name="T9" fmla="*/ 41 h 110"/>
                    <a:gd name="T10" fmla="*/ 43 w 96"/>
                    <a:gd name="T11" fmla="*/ 55 h 110"/>
                    <a:gd name="T12" fmla="*/ 32 w 96"/>
                    <a:gd name="T13" fmla="*/ 67 h 110"/>
                    <a:gd name="T14" fmla="*/ 20 w 96"/>
                    <a:gd name="T15" fmla="*/ 79 h 110"/>
                    <a:gd name="T16" fmla="*/ 9 w 96"/>
                    <a:gd name="T17" fmla="*/ 90 h 110"/>
                    <a:gd name="T18" fmla="*/ 0 w 96"/>
                    <a:gd name="T19" fmla="*/ 98 h 110"/>
                    <a:gd name="T20" fmla="*/ 9 w 96"/>
                    <a:gd name="T21" fmla="*/ 110 h 110"/>
                    <a:gd name="T22" fmla="*/ 19 w 96"/>
                    <a:gd name="T23" fmla="*/ 100 h 110"/>
                    <a:gd name="T24" fmla="*/ 30 w 96"/>
                    <a:gd name="T25" fmla="*/ 89 h 110"/>
                    <a:gd name="T26" fmla="*/ 42 w 96"/>
                    <a:gd name="T27" fmla="*/ 77 h 110"/>
                    <a:gd name="T28" fmla="*/ 55 w 96"/>
                    <a:gd name="T29" fmla="*/ 64 h 110"/>
                    <a:gd name="T30" fmla="*/ 67 w 96"/>
                    <a:gd name="T31" fmla="*/ 51 h 110"/>
                    <a:gd name="T32" fmla="*/ 78 w 96"/>
                    <a:gd name="T33" fmla="*/ 38 h 110"/>
                    <a:gd name="T34" fmla="*/ 88 w 96"/>
                    <a:gd name="T35" fmla="*/ 26 h 110"/>
                    <a:gd name="T36" fmla="*/ 96 w 96"/>
                    <a:gd name="T37" fmla="*/ 12 h 110"/>
                    <a:gd name="T38" fmla="*/ 90 w 96"/>
                    <a:gd name="T39" fmla="*/ 17 h 110"/>
                    <a:gd name="T40" fmla="*/ 90 w 96"/>
                    <a:gd name="T41" fmla="*/ 0 h 1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10"/>
                    <a:gd name="T65" fmla="*/ 96 w 96"/>
                    <a:gd name="T66" fmla="*/ 110 h 1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10">
                      <a:moveTo>
                        <a:pt x="90" y="0"/>
                      </a:moveTo>
                      <a:lnTo>
                        <a:pt x="84" y="5"/>
                      </a:lnTo>
                      <a:lnTo>
                        <a:pt x="76" y="16"/>
                      </a:lnTo>
                      <a:lnTo>
                        <a:pt x="66" y="28"/>
                      </a:lnTo>
                      <a:lnTo>
                        <a:pt x="55" y="41"/>
                      </a:lnTo>
                      <a:lnTo>
                        <a:pt x="43" y="55"/>
                      </a:lnTo>
                      <a:lnTo>
                        <a:pt x="32" y="67"/>
                      </a:lnTo>
                      <a:lnTo>
                        <a:pt x="20" y="79"/>
                      </a:lnTo>
                      <a:lnTo>
                        <a:pt x="9" y="90"/>
                      </a:lnTo>
                      <a:lnTo>
                        <a:pt x="0" y="98"/>
                      </a:lnTo>
                      <a:lnTo>
                        <a:pt x="9" y="110"/>
                      </a:lnTo>
                      <a:lnTo>
                        <a:pt x="19" y="100"/>
                      </a:lnTo>
                      <a:lnTo>
                        <a:pt x="30" y="89"/>
                      </a:lnTo>
                      <a:lnTo>
                        <a:pt x="42" y="77"/>
                      </a:lnTo>
                      <a:lnTo>
                        <a:pt x="55" y="64"/>
                      </a:lnTo>
                      <a:lnTo>
                        <a:pt x="67" y="51"/>
                      </a:lnTo>
                      <a:lnTo>
                        <a:pt x="78" y="38"/>
                      </a:lnTo>
                      <a:lnTo>
                        <a:pt x="88" y="26"/>
                      </a:lnTo>
                      <a:lnTo>
                        <a:pt x="96" y="12"/>
                      </a:lnTo>
                      <a:lnTo>
                        <a:pt x="90" y="17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0" name="Freeform 112"/>
                <p:cNvSpPr>
                  <a:spLocks/>
                </p:cNvSpPr>
                <p:nvPr/>
              </p:nvSpPr>
              <p:spPr bwMode="auto">
                <a:xfrm>
                  <a:off x="1785" y="2274"/>
                  <a:ext cx="22" cy="31"/>
                </a:xfrm>
                <a:custGeom>
                  <a:avLst/>
                  <a:gdLst>
                    <a:gd name="T0" fmla="*/ 8 w 22"/>
                    <a:gd name="T1" fmla="*/ 16 h 31"/>
                    <a:gd name="T2" fmla="*/ 15 w 22"/>
                    <a:gd name="T3" fmla="*/ 26 h 31"/>
                    <a:gd name="T4" fmla="*/ 18 w 22"/>
                    <a:gd name="T5" fmla="*/ 21 h 31"/>
                    <a:gd name="T6" fmla="*/ 22 w 22"/>
                    <a:gd name="T7" fmla="*/ 15 h 31"/>
                    <a:gd name="T8" fmla="*/ 17 w 22"/>
                    <a:gd name="T9" fmla="*/ 0 h 31"/>
                    <a:gd name="T10" fmla="*/ 17 w 22"/>
                    <a:gd name="T11" fmla="*/ 17 h 31"/>
                    <a:gd name="T12" fmla="*/ 10 w 22"/>
                    <a:gd name="T13" fmla="*/ 8 h 31"/>
                    <a:gd name="T14" fmla="*/ 6 w 22"/>
                    <a:gd name="T15" fmla="*/ 11 h 31"/>
                    <a:gd name="T16" fmla="*/ 0 w 22"/>
                    <a:gd name="T17" fmla="*/ 19 h 31"/>
                    <a:gd name="T18" fmla="*/ 10 w 22"/>
                    <a:gd name="T19" fmla="*/ 31 h 31"/>
                    <a:gd name="T20" fmla="*/ 8 w 22"/>
                    <a:gd name="T21" fmla="*/ 16 h 3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31"/>
                    <a:gd name="T35" fmla="*/ 22 w 22"/>
                    <a:gd name="T36" fmla="*/ 31 h 3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31">
                      <a:moveTo>
                        <a:pt x="8" y="16"/>
                      </a:moveTo>
                      <a:lnTo>
                        <a:pt x="15" y="26"/>
                      </a:lnTo>
                      <a:lnTo>
                        <a:pt x="18" y="21"/>
                      </a:lnTo>
                      <a:lnTo>
                        <a:pt x="22" y="15"/>
                      </a:lnTo>
                      <a:lnTo>
                        <a:pt x="17" y="0"/>
                      </a:lnTo>
                      <a:lnTo>
                        <a:pt x="17" y="17"/>
                      </a:lnTo>
                      <a:lnTo>
                        <a:pt x="10" y="8"/>
                      </a:lnTo>
                      <a:lnTo>
                        <a:pt x="6" y="11"/>
                      </a:lnTo>
                      <a:lnTo>
                        <a:pt x="0" y="19"/>
                      </a:lnTo>
                      <a:lnTo>
                        <a:pt x="10" y="31"/>
                      </a:lnTo>
                      <a:lnTo>
                        <a:pt x="8" y="1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1" name="Freeform 113"/>
                <p:cNvSpPr>
                  <a:spLocks/>
                </p:cNvSpPr>
                <p:nvPr/>
              </p:nvSpPr>
              <p:spPr bwMode="auto">
                <a:xfrm>
                  <a:off x="1793" y="2290"/>
                  <a:ext cx="8" cy="15"/>
                </a:xfrm>
                <a:custGeom>
                  <a:avLst/>
                  <a:gdLst>
                    <a:gd name="T0" fmla="*/ 2 w 8"/>
                    <a:gd name="T1" fmla="*/ 15 h 15"/>
                    <a:gd name="T2" fmla="*/ 7 w 8"/>
                    <a:gd name="T3" fmla="*/ 12 h 15"/>
                    <a:gd name="T4" fmla="*/ 8 w 8"/>
                    <a:gd name="T5" fmla="*/ 6 h 15"/>
                    <a:gd name="T6" fmla="*/ 6 w 8"/>
                    <a:gd name="T7" fmla="*/ 1 h 15"/>
                    <a:gd name="T8" fmla="*/ 0 w 8"/>
                    <a:gd name="T9" fmla="*/ 0 h 15"/>
                    <a:gd name="T10" fmla="*/ 2 w 8"/>
                    <a:gd name="T11" fmla="*/ 15 h 1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15"/>
                    <a:gd name="T20" fmla="*/ 8 w 8"/>
                    <a:gd name="T21" fmla="*/ 15 h 1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15">
                      <a:moveTo>
                        <a:pt x="2" y="15"/>
                      </a:moveTo>
                      <a:lnTo>
                        <a:pt x="7" y="12"/>
                      </a:lnTo>
                      <a:lnTo>
                        <a:pt x="8" y="6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2" name="Freeform 114"/>
                <p:cNvSpPr>
                  <a:spLocks/>
                </p:cNvSpPr>
                <p:nvPr/>
              </p:nvSpPr>
              <p:spPr bwMode="auto">
                <a:xfrm>
                  <a:off x="1490" y="2283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1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1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3" name="Freeform 115"/>
                <p:cNvSpPr>
                  <a:spLocks/>
                </p:cNvSpPr>
                <p:nvPr/>
              </p:nvSpPr>
              <p:spPr bwMode="auto">
                <a:xfrm>
                  <a:off x="1496" y="2270"/>
                  <a:ext cx="18" cy="27"/>
                </a:xfrm>
                <a:custGeom>
                  <a:avLst/>
                  <a:gdLst>
                    <a:gd name="T0" fmla="*/ 4 w 18"/>
                    <a:gd name="T1" fmla="*/ 1 h 27"/>
                    <a:gd name="T2" fmla="*/ 4 w 18"/>
                    <a:gd name="T3" fmla="*/ 2 h 27"/>
                    <a:gd name="T4" fmla="*/ 4 w 18"/>
                    <a:gd name="T5" fmla="*/ 7 h 27"/>
                    <a:gd name="T6" fmla="*/ 3 w 18"/>
                    <a:gd name="T7" fmla="*/ 10 h 27"/>
                    <a:gd name="T8" fmla="*/ 1 w 18"/>
                    <a:gd name="T9" fmla="*/ 12 h 27"/>
                    <a:gd name="T10" fmla="*/ 0 w 18"/>
                    <a:gd name="T11" fmla="*/ 13 h 27"/>
                    <a:gd name="T12" fmla="*/ 3 w 18"/>
                    <a:gd name="T13" fmla="*/ 27 h 27"/>
                    <a:gd name="T14" fmla="*/ 11 w 18"/>
                    <a:gd name="T15" fmla="*/ 24 h 27"/>
                    <a:gd name="T16" fmla="*/ 17 w 18"/>
                    <a:gd name="T17" fmla="*/ 15 h 27"/>
                    <a:gd name="T18" fmla="*/ 18 w 18"/>
                    <a:gd name="T19" fmla="*/ 7 h 27"/>
                    <a:gd name="T20" fmla="*/ 18 w 18"/>
                    <a:gd name="T21" fmla="*/ 0 h 27"/>
                    <a:gd name="T22" fmla="*/ 18 w 18"/>
                    <a:gd name="T23" fmla="*/ 1 h 27"/>
                    <a:gd name="T24" fmla="*/ 4 w 18"/>
                    <a:gd name="T25" fmla="*/ 1 h 2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7"/>
                    <a:gd name="T41" fmla="*/ 18 w 18"/>
                    <a:gd name="T42" fmla="*/ 27 h 2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7">
                      <a:moveTo>
                        <a:pt x="4" y="1"/>
                      </a:move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1" y="12"/>
                      </a:lnTo>
                      <a:lnTo>
                        <a:pt x="0" y="13"/>
                      </a:lnTo>
                      <a:lnTo>
                        <a:pt x="3" y="27"/>
                      </a:lnTo>
                      <a:lnTo>
                        <a:pt x="11" y="24"/>
                      </a:lnTo>
                      <a:lnTo>
                        <a:pt x="17" y="15"/>
                      </a:lnTo>
                      <a:lnTo>
                        <a:pt x="18" y="7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4" name="Freeform 116"/>
                <p:cNvSpPr>
                  <a:spLocks/>
                </p:cNvSpPr>
                <p:nvPr/>
              </p:nvSpPr>
              <p:spPr bwMode="auto">
                <a:xfrm>
                  <a:off x="1473" y="2239"/>
                  <a:ext cx="41" cy="32"/>
                </a:xfrm>
                <a:custGeom>
                  <a:avLst/>
                  <a:gdLst>
                    <a:gd name="T0" fmla="*/ 0 w 41"/>
                    <a:gd name="T1" fmla="*/ 15 h 32"/>
                    <a:gd name="T2" fmla="*/ 0 w 41"/>
                    <a:gd name="T3" fmla="*/ 15 h 32"/>
                    <a:gd name="T4" fmla="*/ 16 w 41"/>
                    <a:gd name="T5" fmla="*/ 16 h 32"/>
                    <a:gd name="T6" fmla="*/ 22 w 41"/>
                    <a:gd name="T7" fmla="*/ 18 h 32"/>
                    <a:gd name="T8" fmla="*/ 24 w 41"/>
                    <a:gd name="T9" fmla="*/ 26 h 32"/>
                    <a:gd name="T10" fmla="*/ 27 w 41"/>
                    <a:gd name="T11" fmla="*/ 32 h 32"/>
                    <a:gd name="T12" fmla="*/ 41 w 41"/>
                    <a:gd name="T13" fmla="*/ 32 h 32"/>
                    <a:gd name="T14" fmla="*/ 39 w 41"/>
                    <a:gd name="T15" fmla="*/ 21 h 32"/>
                    <a:gd name="T16" fmla="*/ 32 w 41"/>
                    <a:gd name="T17" fmla="*/ 9 h 32"/>
                    <a:gd name="T18" fmla="*/ 18 w 41"/>
                    <a:gd name="T19" fmla="*/ 2 h 32"/>
                    <a:gd name="T20" fmla="*/ 0 w 41"/>
                    <a:gd name="T21" fmla="*/ 0 h 32"/>
                    <a:gd name="T22" fmla="*/ 0 w 41"/>
                    <a:gd name="T23" fmla="*/ 0 h 32"/>
                    <a:gd name="T24" fmla="*/ 0 w 41"/>
                    <a:gd name="T25" fmla="*/ 15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1"/>
                    <a:gd name="T40" fmla="*/ 0 h 32"/>
                    <a:gd name="T41" fmla="*/ 41 w 41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1" h="32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6" y="16"/>
                      </a:lnTo>
                      <a:lnTo>
                        <a:pt x="22" y="18"/>
                      </a:lnTo>
                      <a:lnTo>
                        <a:pt x="24" y="26"/>
                      </a:lnTo>
                      <a:lnTo>
                        <a:pt x="27" y="32"/>
                      </a:lnTo>
                      <a:lnTo>
                        <a:pt x="41" y="32"/>
                      </a:lnTo>
                      <a:lnTo>
                        <a:pt x="39" y="21"/>
                      </a:lnTo>
                      <a:lnTo>
                        <a:pt x="32" y="9"/>
                      </a:lnTo>
                      <a:lnTo>
                        <a:pt x="18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5" name="Freeform 117"/>
                <p:cNvSpPr>
                  <a:spLocks/>
                </p:cNvSpPr>
                <p:nvPr/>
              </p:nvSpPr>
              <p:spPr bwMode="auto">
                <a:xfrm>
                  <a:off x="1444" y="2239"/>
                  <a:ext cx="29" cy="43"/>
                </a:xfrm>
                <a:custGeom>
                  <a:avLst/>
                  <a:gdLst>
                    <a:gd name="T0" fmla="*/ 15 w 29"/>
                    <a:gd name="T1" fmla="*/ 40 h 43"/>
                    <a:gd name="T2" fmla="*/ 15 w 29"/>
                    <a:gd name="T3" fmla="*/ 43 h 43"/>
                    <a:gd name="T4" fmla="*/ 18 w 29"/>
                    <a:gd name="T5" fmla="*/ 34 h 43"/>
                    <a:gd name="T6" fmla="*/ 24 w 29"/>
                    <a:gd name="T7" fmla="*/ 23 h 43"/>
                    <a:gd name="T8" fmla="*/ 27 w 29"/>
                    <a:gd name="T9" fmla="*/ 16 h 43"/>
                    <a:gd name="T10" fmla="*/ 29 w 29"/>
                    <a:gd name="T11" fmla="*/ 15 h 43"/>
                    <a:gd name="T12" fmla="*/ 29 w 29"/>
                    <a:gd name="T13" fmla="*/ 0 h 43"/>
                    <a:gd name="T14" fmla="*/ 17 w 29"/>
                    <a:gd name="T15" fmla="*/ 6 h 43"/>
                    <a:gd name="T16" fmla="*/ 10 w 29"/>
                    <a:gd name="T17" fmla="*/ 16 h 43"/>
                    <a:gd name="T18" fmla="*/ 4 w 29"/>
                    <a:gd name="T19" fmla="*/ 27 h 43"/>
                    <a:gd name="T20" fmla="*/ 0 w 29"/>
                    <a:gd name="T21" fmla="*/ 35 h 43"/>
                    <a:gd name="T22" fmla="*/ 0 w 29"/>
                    <a:gd name="T23" fmla="*/ 38 h 43"/>
                    <a:gd name="T24" fmla="*/ 15 w 29"/>
                    <a:gd name="T25" fmla="*/ 40 h 4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43"/>
                    <a:gd name="T41" fmla="*/ 29 w 29"/>
                    <a:gd name="T42" fmla="*/ 43 h 4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43">
                      <a:moveTo>
                        <a:pt x="15" y="40"/>
                      </a:moveTo>
                      <a:lnTo>
                        <a:pt x="15" y="43"/>
                      </a:lnTo>
                      <a:lnTo>
                        <a:pt x="18" y="34"/>
                      </a:lnTo>
                      <a:lnTo>
                        <a:pt x="24" y="23"/>
                      </a:lnTo>
                      <a:lnTo>
                        <a:pt x="27" y="16"/>
                      </a:lnTo>
                      <a:lnTo>
                        <a:pt x="29" y="15"/>
                      </a:lnTo>
                      <a:lnTo>
                        <a:pt x="29" y="0"/>
                      </a:lnTo>
                      <a:lnTo>
                        <a:pt x="17" y="6"/>
                      </a:lnTo>
                      <a:lnTo>
                        <a:pt x="10" y="16"/>
                      </a:lnTo>
                      <a:lnTo>
                        <a:pt x="4" y="27"/>
                      </a:lnTo>
                      <a:lnTo>
                        <a:pt x="0" y="35"/>
                      </a:lnTo>
                      <a:lnTo>
                        <a:pt x="0" y="38"/>
                      </a:lnTo>
                      <a:lnTo>
                        <a:pt x="15" y="4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" name="Freeform 118"/>
                <p:cNvSpPr>
                  <a:spLocks/>
                </p:cNvSpPr>
                <p:nvPr/>
              </p:nvSpPr>
              <p:spPr bwMode="auto">
                <a:xfrm>
                  <a:off x="1444" y="2277"/>
                  <a:ext cx="20" cy="35"/>
                </a:xfrm>
                <a:custGeom>
                  <a:avLst/>
                  <a:gdLst>
                    <a:gd name="T0" fmla="*/ 20 w 20"/>
                    <a:gd name="T1" fmla="*/ 34 h 35"/>
                    <a:gd name="T2" fmla="*/ 20 w 20"/>
                    <a:gd name="T3" fmla="*/ 32 h 35"/>
                    <a:gd name="T4" fmla="*/ 17 w 20"/>
                    <a:gd name="T5" fmla="*/ 24 h 35"/>
                    <a:gd name="T6" fmla="*/ 16 w 20"/>
                    <a:gd name="T7" fmla="*/ 16 h 35"/>
                    <a:gd name="T8" fmla="*/ 15 w 20"/>
                    <a:gd name="T9" fmla="*/ 9 h 35"/>
                    <a:gd name="T10" fmla="*/ 15 w 20"/>
                    <a:gd name="T11" fmla="*/ 2 h 35"/>
                    <a:gd name="T12" fmla="*/ 0 w 20"/>
                    <a:gd name="T13" fmla="*/ 0 h 35"/>
                    <a:gd name="T14" fmla="*/ 0 w 20"/>
                    <a:gd name="T15" fmla="*/ 9 h 35"/>
                    <a:gd name="T16" fmla="*/ 1 w 20"/>
                    <a:gd name="T17" fmla="*/ 18 h 35"/>
                    <a:gd name="T18" fmla="*/ 3 w 20"/>
                    <a:gd name="T19" fmla="*/ 26 h 35"/>
                    <a:gd name="T20" fmla="*/ 5 w 20"/>
                    <a:gd name="T21" fmla="*/ 35 h 35"/>
                    <a:gd name="T22" fmla="*/ 5 w 20"/>
                    <a:gd name="T23" fmla="*/ 34 h 35"/>
                    <a:gd name="T24" fmla="*/ 20 w 20"/>
                    <a:gd name="T25" fmla="*/ 34 h 3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0"/>
                    <a:gd name="T40" fmla="*/ 0 h 35"/>
                    <a:gd name="T41" fmla="*/ 20 w 20"/>
                    <a:gd name="T42" fmla="*/ 35 h 3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0" h="35">
                      <a:moveTo>
                        <a:pt x="20" y="34"/>
                      </a:moveTo>
                      <a:lnTo>
                        <a:pt x="20" y="32"/>
                      </a:lnTo>
                      <a:lnTo>
                        <a:pt x="17" y="24"/>
                      </a:lnTo>
                      <a:lnTo>
                        <a:pt x="16" y="16"/>
                      </a:lnTo>
                      <a:lnTo>
                        <a:pt x="15" y="9"/>
                      </a:lnTo>
                      <a:lnTo>
                        <a:pt x="15" y="2"/>
                      </a:ln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1" y="18"/>
                      </a:lnTo>
                      <a:lnTo>
                        <a:pt x="3" y="26"/>
                      </a:lnTo>
                      <a:lnTo>
                        <a:pt x="5" y="35"/>
                      </a:lnTo>
                      <a:lnTo>
                        <a:pt x="5" y="34"/>
                      </a:lnTo>
                      <a:lnTo>
                        <a:pt x="20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7" name="Freeform 119"/>
                <p:cNvSpPr>
                  <a:spLocks/>
                </p:cNvSpPr>
                <p:nvPr/>
              </p:nvSpPr>
              <p:spPr bwMode="auto">
                <a:xfrm>
                  <a:off x="1449" y="2311"/>
                  <a:ext cx="27" cy="19"/>
                </a:xfrm>
                <a:custGeom>
                  <a:avLst/>
                  <a:gdLst>
                    <a:gd name="T0" fmla="*/ 27 w 27"/>
                    <a:gd name="T1" fmla="*/ 4 h 19"/>
                    <a:gd name="T2" fmla="*/ 27 w 27"/>
                    <a:gd name="T3" fmla="*/ 4 h 19"/>
                    <a:gd name="T4" fmla="*/ 22 w 27"/>
                    <a:gd name="T5" fmla="*/ 3 h 19"/>
                    <a:gd name="T6" fmla="*/ 18 w 27"/>
                    <a:gd name="T7" fmla="*/ 1 h 19"/>
                    <a:gd name="T8" fmla="*/ 16 w 27"/>
                    <a:gd name="T9" fmla="*/ 0 h 19"/>
                    <a:gd name="T10" fmla="*/ 15 w 27"/>
                    <a:gd name="T11" fmla="*/ 0 h 19"/>
                    <a:gd name="T12" fmla="*/ 0 w 27"/>
                    <a:gd name="T13" fmla="*/ 0 h 19"/>
                    <a:gd name="T14" fmla="*/ 4 w 27"/>
                    <a:gd name="T15" fmla="*/ 9 h 19"/>
                    <a:gd name="T16" fmla="*/ 11 w 27"/>
                    <a:gd name="T17" fmla="*/ 15 h 19"/>
                    <a:gd name="T18" fmla="*/ 19 w 27"/>
                    <a:gd name="T19" fmla="*/ 18 h 19"/>
                    <a:gd name="T20" fmla="*/ 27 w 27"/>
                    <a:gd name="T21" fmla="*/ 19 h 19"/>
                    <a:gd name="T22" fmla="*/ 27 w 27"/>
                    <a:gd name="T23" fmla="*/ 19 h 19"/>
                    <a:gd name="T24" fmla="*/ 27 w 27"/>
                    <a:gd name="T25" fmla="*/ 4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7"/>
                    <a:gd name="T40" fmla="*/ 0 h 19"/>
                    <a:gd name="T41" fmla="*/ 27 w 27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7" h="19">
                      <a:moveTo>
                        <a:pt x="27" y="4"/>
                      </a:moveTo>
                      <a:lnTo>
                        <a:pt x="27" y="4"/>
                      </a:lnTo>
                      <a:lnTo>
                        <a:pt x="22" y="3"/>
                      </a:lnTo>
                      <a:lnTo>
                        <a:pt x="18" y="1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11" y="15"/>
                      </a:lnTo>
                      <a:lnTo>
                        <a:pt x="19" y="18"/>
                      </a:lnTo>
                      <a:lnTo>
                        <a:pt x="27" y="19"/>
                      </a:lnTo>
                      <a:lnTo>
                        <a:pt x="27" y="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8" name="Freeform 120"/>
                <p:cNvSpPr>
                  <a:spLocks/>
                </p:cNvSpPr>
                <p:nvPr/>
              </p:nvSpPr>
              <p:spPr bwMode="auto">
                <a:xfrm>
                  <a:off x="1476" y="2306"/>
                  <a:ext cx="44" cy="24"/>
                </a:xfrm>
                <a:custGeom>
                  <a:avLst/>
                  <a:gdLst>
                    <a:gd name="T0" fmla="*/ 37 w 44"/>
                    <a:gd name="T1" fmla="*/ 1 h 24"/>
                    <a:gd name="T2" fmla="*/ 37 w 44"/>
                    <a:gd name="T3" fmla="*/ 0 h 24"/>
                    <a:gd name="T4" fmla="*/ 34 w 44"/>
                    <a:gd name="T5" fmla="*/ 2 h 24"/>
                    <a:gd name="T6" fmla="*/ 30 w 44"/>
                    <a:gd name="T7" fmla="*/ 3 h 24"/>
                    <a:gd name="T8" fmla="*/ 25 w 44"/>
                    <a:gd name="T9" fmla="*/ 5 h 24"/>
                    <a:gd name="T10" fmla="*/ 20 w 44"/>
                    <a:gd name="T11" fmla="*/ 6 h 24"/>
                    <a:gd name="T12" fmla="*/ 15 w 44"/>
                    <a:gd name="T13" fmla="*/ 7 h 24"/>
                    <a:gd name="T14" fmla="*/ 9 w 44"/>
                    <a:gd name="T15" fmla="*/ 8 h 24"/>
                    <a:gd name="T16" fmla="*/ 6 w 44"/>
                    <a:gd name="T17" fmla="*/ 9 h 24"/>
                    <a:gd name="T18" fmla="*/ 0 w 44"/>
                    <a:gd name="T19" fmla="*/ 9 h 24"/>
                    <a:gd name="T20" fmla="*/ 0 w 44"/>
                    <a:gd name="T21" fmla="*/ 24 h 24"/>
                    <a:gd name="T22" fmla="*/ 6 w 44"/>
                    <a:gd name="T23" fmla="*/ 24 h 24"/>
                    <a:gd name="T24" fmla="*/ 12 w 44"/>
                    <a:gd name="T25" fmla="*/ 23 h 24"/>
                    <a:gd name="T26" fmla="*/ 18 w 44"/>
                    <a:gd name="T27" fmla="*/ 22 h 24"/>
                    <a:gd name="T28" fmla="*/ 23 w 44"/>
                    <a:gd name="T29" fmla="*/ 20 h 24"/>
                    <a:gd name="T30" fmla="*/ 28 w 44"/>
                    <a:gd name="T31" fmla="*/ 19 h 24"/>
                    <a:gd name="T32" fmla="*/ 32 w 44"/>
                    <a:gd name="T33" fmla="*/ 18 h 24"/>
                    <a:gd name="T34" fmla="*/ 38 w 44"/>
                    <a:gd name="T35" fmla="*/ 17 h 24"/>
                    <a:gd name="T36" fmla="*/ 44 w 44"/>
                    <a:gd name="T37" fmla="*/ 14 h 24"/>
                    <a:gd name="T38" fmla="*/ 44 w 44"/>
                    <a:gd name="T39" fmla="*/ 13 h 24"/>
                    <a:gd name="T40" fmla="*/ 37 w 44"/>
                    <a:gd name="T41" fmla="*/ 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24"/>
                    <a:gd name="T65" fmla="*/ 44 w 44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24">
                      <a:moveTo>
                        <a:pt x="37" y="1"/>
                      </a:moveTo>
                      <a:lnTo>
                        <a:pt x="37" y="0"/>
                      </a:lnTo>
                      <a:lnTo>
                        <a:pt x="34" y="2"/>
                      </a:lnTo>
                      <a:lnTo>
                        <a:pt x="30" y="3"/>
                      </a:lnTo>
                      <a:lnTo>
                        <a:pt x="25" y="5"/>
                      </a:lnTo>
                      <a:lnTo>
                        <a:pt x="20" y="6"/>
                      </a:lnTo>
                      <a:lnTo>
                        <a:pt x="15" y="7"/>
                      </a:lnTo>
                      <a:lnTo>
                        <a:pt x="9" y="8"/>
                      </a:lnTo>
                      <a:lnTo>
                        <a:pt x="6" y="9"/>
                      </a:lnTo>
                      <a:lnTo>
                        <a:pt x="0" y="9"/>
                      </a:lnTo>
                      <a:lnTo>
                        <a:pt x="0" y="24"/>
                      </a:lnTo>
                      <a:lnTo>
                        <a:pt x="6" y="24"/>
                      </a:lnTo>
                      <a:lnTo>
                        <a:pt x="12" y="23"/>
                      </a:lnTo>
                      <a:lnTo>
                        <a:pt x="18" y="22"/>
                      </a:lnTo>
                      <a:lnTo>
                        <a:pt x="23" y="20"/>
                      </a:lnTo>
                      <a:lnTo>
                        <a:pt x="28" y="19"/>
                      </a:lnTo>
                      <a:lnTo>
                        <a:pt x="32" y="18"/>
                      </a:lnTo>
                      <a:lnTo>
                        <a:pt x="38" y="17"/>
                      </a:lnTo>
                      <a:lnTo>
                        <a:pt x="44" y="14"/>
                      </a:lnTo>
                      <a:lnTo>
                        <a:pt x="44" y="13"/>
                      </a:lnTo>
                      <a:lnTo>
                        <a:pt x="37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9" name="Freeform 121"/>
                <p:cNvSpPr>
                  <a:spLocks/>
                </p:cNvSpPr>
                <p:nvPr/>
              </p:nvSpPr>
              <p:spPr bwMode="auto">
                <a:xfrm>
                  <a:off x="1513" y="2265"/>
                  <a:ext cx="51" cy="54"/>
                </a:xfrm>
                <a:custGeom>
                  <a:avLst/>
                  <a:gdLst>
                    <a:gd name="T0" fmla="*/ 40 w 51"/>
                    <a:gd name="T1" fmla="*/ 0 h 54"/>
                    <a:gd name="T2" fmla="*/ 39 w 51"/>
                    <a:gd name="T3" fmla="*/ 1 h 54"/>
                    <a:gd name="T4" fmla="*/ 34 w 51"/>
                    <a:gd name="T5" fmla="*/ 7 h 54"/>
                    <a:gd name="T6" fmla="*/ 29 w 51"/>
                    <a:gd name="T7" fmla="*/ 13 h 54"/>
                    <a:gd name="T8" fmla="*/ 24 w 51"/>
                    <a:gd name="T9" fmla="*/ 19 h 54"/>
                    <a:gd name="T10" fmla="*/ 20 w 51"/>
                    <a:gd name="T11" fmla="*/ 25 h 54"/>
                    <a:gd name="T12" fmla="*/ 16 w 51"/>
                    <a:gd name="T13" fmla="*/ 29 h 54"/>
                    <a:gd name="T14" fmla="*/ 10 w 51"/>
                    <a:gd name="T15" fmla="*/ 34 h 54"/>
                    <a:gd name="T16" fmla="*/ 5 w 51"/>
                    <a:gd name="T17" fmla="*/ 38 h 54"/>
                    <a:gd name="T18" fmla="*/ 0 w 51"/>
                    <a:gd name="T19" fmla="*/ 42 h 54"/>
                    <a:gd name="T20" fmla="*/ 7 w 51"/>
                    <a:gd name="T21" fmla="*/ 54 h 54"/>
                    <a:gd name="T22" fmla="*/ 15 w 51"/>
                    <a:gd name="T23" fmla="*/ 50 h 54"/>
                    <a:gd name="T24" fmla="*/ 20 w 51"/>
                    <a:gd name="T25" fmla="*/ 46 h 54"/>
                    <a:gd name="T26" fmla="*/ 26 w 51"/>
                    <a:gd name="T27" fmla="*/ 41 h 54"/>
                    <a:gd name="T28" fmla="*/ 32 w 51"/>
                    <a:gd name="T29" fmla="*/ 35 h 54"/>
                    <a:gd name="T30" fmla="*/ 36 w 51"/>
                    <a:gd name="T31" fmla="*/ 29 h 54"/>
                    <a:gd name="T32" fmla="*/ 41 w 51"/>
                    <a:gd name="T33" fmla="*/ 23 h 54"/>
                    <a:gd name="T34" fmla="*/ 46 w 51"/>
                    <a:gd name="T35" fmla="*/ 17 h 54"/>
                    <a:gd name="T36" fmla="*/ 51 w 51"/>
                    <a:gd name="T37" fmla="*/ 11 h 54"/>
                    <a:gd name="T38" fmla="*/ 50 w 51"/>
                    <a:gd name="T39" fmla="*/ 12 h 54"/>
                    <a:gd name="T40" fmla="*/ 40 w 51"/>
                    <a:gd name="T41" fmla="*/ 0 h 5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54"/>
                    <a:gd name="T65" fmla="*/ 51 w 51"/>
                    <a:gd name="T66" fmla="*/ 54 h 5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54">
                      <a:moveTo>
                        <a:pt x="40" y="0"/>
                      </a:moveTo>
                      <a:lnTo>
                        <a:pt x="39" y="1"/>
                      </a:lnTo>
                      <a:lnTo>
                        <a:pt x="34" y="7"/>
                      </a:lnTo>
                      <a:lnTo>
                        <a:pt x="29" y="13"/>
                      </a:lnTo>
                      <a:lnTo>
                        <a:pt x="24" y="19"/>
                      </a:lnTo>
                      <a:lnTo>
                        <a:pt x="20" y="25"/>
                      </a:lnTo>
                      <a:lnTo>
                        <a:pt x="16" y="29"/>
                      </a:lnTo>
                      <a:lnTo>
                        <a:pt x="10" y="34"/>
                      </a:lnTo>
                      <a:lnTo>
                        <a:pt x="5" y="38"/>
                      </a:lnTo>
                      <a:lnTo>
                        <a:pt x="0" y="42"/>
                      </a:lnTo>
                      <a:lnTo>
                        <a:pt x="7" y="54"/>
                      </a:lnTo>
                      <a:lnTo>
                        <a:pt x="15" y="50"/>
                      </a:lnTo>
                      <a:lnTo>
                        <a:pt x="20" y="46"/>
                      </a:lnTo>
                      <a:lnTo>
                        <a:pt x="26" y="41"/>
                      </a:lnTo>
                      <a:lnTo>
                        <a:pt x="32" y="35"/>
                      </a:lnTo>
                      <a:lnTo>
                        <a:pt x="36" y="29"/>
                      </a:lnTo>
                      <a:lnTo>
                        <a:pt x="41" y="23"/>
                      </a:lnTo>
                      <a:lnTo>
                        <a:pt x="46" y="17"/>
                      </a:lnTo>
                      <a:lnTo>
                        <a:pt x="51" y="11"/>
                      </a:lnTo>
                      <a:lnTo>
                        <a:pt x="50" y="1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0" name="Freeform 122"/>
                <p:cNvSpPr>
                  <a:spLocks/>
                </p:cNvSpPr>
                <p:nvPr/>
              </p:nvSpPr>
              <p:spPr bwMode="auto">
                <a:xfrm>
                  <a:off x="1553" y="2193"/>
                  <a:ext cx="107" cy="84"/>
                </a:xfrm>
                <a:custGeom>
                  <a:avLst/>
                  <a:gdLst>
                    <a:gd name="T0" fmla="*/ 102 w 107"/>
                    <a:gd name="T1" fmla="*/ 6 h 84"/>
                    <a:gd name="T2" fmla="*/ 97 w 107"/>
                    <a:gd name="T3" fmla="*/ 0 h 84"/>
                    <a:gd name="T4" fmla="*/ 0 w 107"/>
                    <a:gd name="T5" fmla="*/ 72 h 84"/>
                    <a:gd name="T6" fmla="*/ 10 w 107"/>
                    <a:gd name="T7" fmla="*/ 84 h 84"/>
                    <a:gd name="T8" fmla="*/ 107 w 107"/>
                    <a:gd name="T9" fmla="*/ 12 h 84"/>
                    <a:gd name="T10" fmla="*/ 102 w 107"/>
                    <a:gd name="T11" fmla="*/ 6 h 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84"/>
                    <a:gd name="T20" fmla="*/ 107 w 107"/>
                    <a:gd name="T21" fmla="*/ 84 h 8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84">
                      <a:moveTo>
                        <a:pt x="102" y="6"/>
                      </a:moveTo>
                      <a:lnTo>
                        <a:pt x="97" y="0"/>
                      </a:lnTo>
                      <a:lnTo>
                        <a:pt x="0" y="72"/>
                      </a:lnTo>
                      <a:lnTo>
                        <a:pt x="10" y="84"/>
                      </a:lnTo>
                      <a:lnTo>
                        <a:pt x="107" y="12"/>
                      </a:lnTo>
                      <a:lnTo>
                        <a:pt x="102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91" name="Freeform 123"/>
                <p:cNvSpPr>
                  <a:spLocks/>
                </p:cNvSpPr>
                <p:nvPr/>
              </p:nvSpPr>
              <p:spPr bwMode="auto">
                <a:xfrm>
                  <a:off x="1650" y="2192"/>
                  <a:ext cx="12" cy="13"/>
                </a:xfrm>
                <a:custGeom>
                  <a:avLst/>
                  <a:gdLst>
                    <a:gd name="T0" fmla="*/ 10 w 12"/>
                    <a:gd name="T1" fmla="*/ 13 h 13"/>
                    <a:gd name="T2" fmla="*/ 12 w 12"/>
                    <a:gd name="T3" fmla="*/ 9 h 13"/>
                    <a:gd name="T4" fmla="*/ 11 w 12"/>
                    <a:gd name="T5" fmla="*/ 3 h 13"/>
                    <a:gd name="T6" fmla="*/ 6 w 12"/>
                    <a:gd name="T7" fmla="*/ 0 h 13"/>
                    <a:gd name="T8" fmla="*/ 0 w 12"/>
                    <a:gd name="T9" fmla="*/ 1 h 13"/>
                    <a:gd name="T10" fmla="*/ 10 w 12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"/>
                    <a:gd name="T19" fmla="*/ 0 h 13"/>
                    <a:gd name="T20" fmla="*/ 12 w 12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" h="13">
                      <a:moveTo>
                        <a:pt x="10" y="13"/>
                      </a:moveTo>
                      <a:lnTo>
                        <a:pt x="12" y="9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000" b="0" i="1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</p:grpSp>
        <p:sp>
          <p:nvSpPr>
            <p:cNvPr id="132" name="Rounded Rectangular Callout 131"/>
            <p:cNvSpPr/>
            <p:nvPr/>
          </p:nvSpPr>
          <p:spPr bwMode="auto">
            <a:xfrm>
              <a:off x="1594304" y="1638299"/>
              <a:ext cx="3700801" cy="1046737"/>
            </a:xfrm>
            <a:prstGeom prst="wedgeRoundRectCallout">
              <a:avLst>
                <a:gd name="adj1" fmla="val 84280"/>
                <a:gd name="adj2" fmla="val 16327"/>
                <a:gd name="adj3" fmla="val 16667"/>
              </a:avLst>
            </a:prstGeom>
            <a:noFill/>
            <a:ln w="254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I implored you to not worry </a:t>
              </a:r>
              <a:b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about the entire computation.</a:t>
              </a:r>
            </a:p>
          </p:txBody>
        </p:sp>
      </p:grpSp>
      <p:sp>
        <p:nvSpPr>
          <p:cNvPr id="263" name="Rectangle 2">
            <a:extLst>
              <a:ext uri="{FF2B5EF4-FFF2-40B4-BE49-F238E27FC236}">
                <a16:creationId xmlns:a16="http://schemas.microsoft.com/office/drawing/2014/main" id="{DA13E479-E5B4-4993-B0E8-B452D0053398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65" name="Rectangle 2">
            <a:extLst>
              <a:ext uri="{FF2B5EF4-FFF2-40B4-BE49-F238E27FC236}">
                <a16:creationId xmlns:a16="http://schemas.microsoft.com/office/drawing/2014/main" id="{8FFB99DF-B363-43D8-AB46-CA5F765011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457200"/>
            <a:ext cx="3397564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Loop Invariants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679526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265" grpId="0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4278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do not have little bird I can trust.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Instead, I try all of her answers.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Her first answer is 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>
                <a:solidFill>
                  <a:schemeClr val="accent2"/>
                </a:solidFill>
              </a:rPr>
              <a:t>4</a:t>
            </a:r>
            <a:r>
              <a:rPr lang="en-US" altLang="en-US" sz="2400" dirty="0">
                <a:solidFill>
                  <a:schemeClr val="accent2"/>
                </a:solidFill>
              </a:rPr>
              <a:t>,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  <a:endParaRPr lang="en-US" altLang="en-US" sz="16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I get my cost by combining: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weight of the bird’s edge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friend’s cost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Try all Bird Answers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" name="Oval 20">
            <a:extLst>
              <a:ext uri="{FF2B5EF4-FFF2-40B4-BE49-F238E27FC236}">
                <a16:creationId xmlns:a16="http://schemas.microsoft.com/office/drawing/2014/main" id="{D7C2B1F2-A54B-43E4-BE3A-697F3F604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9369" y="5169059"/>
            <a:ext cx="228600" cy="228600"/>
          </a:xfrm>
          <a:prstGeom prst="ellips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" name="Oval 20">
            <a:extLst>
              <a:ext uri="{FF2B5EF4-FFF2-40B4-BE49-F238E27FC236}">
                <a16:creationId xmlns:a16="http://schemas.microsoft.com/office/drawing/2014/main" id="{D2557748-928E-455D-9DC7-86A062929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27169" y="4857143"/>
            <a:ext cx="279400" cy="2921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76" name="Picture 175">
            <a:extLst>
              <a:ext uri="{FF2B5EF4-FFF2-40B4-BE49-F238E27FC236}">
                <a16:creationId xmlns:a16="http://schemas.microsoft.com/office/drawing/2014/main" id="{05756F87-C3D9-4A28-B54C-0997AF09F5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5713" y="5518516"/>
            <a:ext cx="417672" cy="790737"/>
          </a:xfrm>
          <a:prstGeom prst="rect">
            <a:avLst/>
          </a:prstGeom>
        </p:spPr>
      </p:pic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BC95B84-66FA-45BB-8ADD-13463F3B9136}"/>
              </a:ext>
            </a:extLst>
          </p:cNvPr>
          <p:cNvGrpSpPr/>
          <p:nvPr/>
        </p:nvGrpSpPr>
        <p:grpSpPr>
          <a:xfrm>
            <a:off x="4687654" y="2870933"/>
            <a:ext cx="740904" cy="750888"/>
            <a:chOff x="7543800" y="677863"/>
            <a:chExt cx="740904" cy="750888"/>
          </a:xfrm>
        </p:grpSpPr>
        <p:sp>
          <p:nvSpPr>
            <p:cNvPr id="178" name="AutoShape 3">
              <a:extLst>
                <a:ext uri="{FF2B5EF4-FFF2-40B4-BE49-F238E27FC236}">
                  <a16:creationId xmlns:a16="http://schemas.microsoft.com/office/drawing/2014/main" id="{679BBF21-93F5-442C-8105-678209955A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">
              <a:extLst>
                <a:ext uri="{FF2B5EF4-FFF2-40B4-BE49-F238E27FC236}">
                  <a16:creationId xmlns:a16="http://schemas.microsoft.com/office/drawing/2014/main" id="{74D3BF19-C4E3-43CF-B954-C579ED09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">
              <a:extLst>
                <a:ext uri="{FF2B5EF4-FFF2-40B4-BE49-F238E27FC236}">
                  <a16:creationId xmlns:a16="http://schemas.microsoft.com/office/drawing/2014/main" id="{48CBBACB-13C8-487A-9768-B2DA524B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1" name="Freeform 7">
              <a:extLst>
                <a:ext uri="{FF2B5EF4-FFF2-40B4-BE49-F238E27FC236}">
                  <a16:creationId xmlns:a16="http://schemas.microsoft.com/office/drawing/2014/main" id="{EA9062DA-C0EF-4BC8-957C-2F9906A0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2" name="Rectangle 6">
            <a:extLst>
              <a:ext uri="{FF2B5EF4-FFF2-40B4-BE49-F238E27FC236}">
                <a16:creationId xmlns:a16="http://schemas.microsoft.com/office/drawing/2014/main" id="{1186D8D9-A5C1-4AA6-8EF3-2EDE3E04BE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67600" y="548624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226" name="Freeform 22">
            <a:extLst>
              <a:ext uri="{FF2B5EF4-FFF2-40B4-BE49-F238E27FC236}">
                <a16:creationId xmlns:a16="http://schemas.microsoft.com/office/drawing/2014/main" id="{D7012851-B691-4E2D-8EB1-E288DAA20557}"/>
              </a:ext>
            </a:extLst>
          </p:cNvPr>
          <p:cNvSpPr>
            <a:spLocks/>
          </p:cNvSpPr>
          <p:nvPr/>
        </p:nvSpPr>
        <p:spPr bwMode="auto">
          <a:xfrm flipH="1">
            <a:off x="7374256" y="5439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28" name="Rectangle 6">
            <a:extLst>
              <a:ext uri="{FF2B5EF4-FFF2-40B4-BE49-F238E27FC236}">
                <a16:creationId xmlns:a16="http://schemas.microsoft.com/office/drawing/2014/main" id="{16027A64-FFE0-4F12-B9E5-9565739FE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86600" y="540573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10</a:t>
            </a:r>
          </a:p>
        </p:txBody>
      </p:sp>
      <p:sp>
        <p:nvSpPr>
          <p:cNvPr id="229" name="Freeform 22">
            <a:extLst>
              <a:ext uri="{FF2B5EF4-FFF2-40B4-BE49-F238E27FC236}">
                <a16:creationId xmlns:a16="http://schemas.microsoft.com/office/drawing/2014/main" id="{306FE989-2071-43D7-AF3E-4CE531C3C776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3365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1.85185E-6 L 0.20261 0.3169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122" y="1583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174" grpId="0" animBg="1"/>
      <p:bldP spid="175" grpId="0" animBg="1"/>
      <p:bldP spid="226" grpId="0" animBg="1"/>
      <p:bldP spid="228" grpId="0"/>
    </p:bldLst>
  </p:timing>
</p:sld>
</file>

<file path=ppt/slides/slide3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538" name="AutoShape 2" descr="data:image/jpeg;base64,/9j/4AAQSkZJRgABAQAAAQABAAD/2wCEAAkGBxIPDQ4PDxIPDw8PDhAPEA8QDw8PDw8QFRUWFhUVFRUYHiggGBolHhUVITEhJSktLjouFx81ODMtNygtLisBCgoKDg0OGhAQGysmICYrLi8tLS0rLS0vLS0tLy8rLS0tKy0tKzcuLS0tLS0tLystLS0tLS0rKy0tLS0tLS0rK//AABEIARQAtwMBIgACEQEDEQH/xAAbAAADAAMBAQAAAAAAAAAAAAAAAQIDBAUGB//EAEEQAAICAQMCBAMFBQUGBwEAAAECABEDBBIhBTETIkFRMmFxBiOBkaEUQlKx0SQzc8HwFWJyorLhNFNjdIOSsxb/xAAaAQACAwEBAAAAAAAAAAAAAAAAAQIDBAUG/8QAMBEAAgIBAgIJAwQDAQAAAAAAAAECEQMSIQQxEyIyQVFhcYHwI7HBQ5Gh8TPR4RT/2gAMAwEAAhEDEQA/APOVFUuoqnrTik1FUuoVACKhUqoVACKhUqoVACaiqXUVQAmoVKqKoATUKlVFUBk1FUuoqgBNRVKjAgMioqmQrDbEMxRTNsh4ULAwwmU4oQtDNsiTUuKBWTUKjqFQAmoVKqFQGRUKl1FUAIqFS6hUAIqFSqiqAE1FUuoVACKhtl1CoDMdR1HCoALbGEhHukXY0MCBkFpJMWkdll4TEYR6Q1G7CpVQqSKyailQgBMKlVCogJqFShHUGxkhY/DlVKqQbJJGEpJImwRIZY1IGjFUYEdRSQi1qMoJjhcg0ySZLLJqWTJqTRFk1FUuoqgIioVKqEAIqEowgM3KiqXFEImoVKhCwomowsqOJskkQVilmQRBbgw3Q3RVCoUiNstTZAPvJA4FdqlacXkQHtvWz7C+YZqDvtNrubaR2K3wR+EjXWLE+r7mJhFUyXJqTRBk1FUqEBExSooDJilQqMCaiqVUKgBFQlVCIDc2xVLBgTFbHSIAj2wIigIREUqKAghUoQgMiojLMVQEZNDxmxkgtTA7QaLVzV+naRqXDZHYKUDMSEJBK2e1+s2OlLeoxD3b/IzHr025nHsf8hIb6/Yt/S9/wa8I6hUmVkwqVUIATUVS6hUAIqKpdRQAmoVKiMQE1CEIwNuoR1CogFUVS9sW2FhRNQqXtj2wsdGOoVMm2G2Kwox1ERMhEmFiNjpmQJmXIWCeHbAld3I+UxavJ4jl94ybuSwUoPaq+gEnGtkj5N/IyFSuJXb6SvIvpdDfmLbCpUJYUk1Co4RgTUI4QAkyTLigBjimSFQEYiITJUIWBtiPbCo6kSQVAiEDEMKhCK4AMQIhETABESCsu4oAVph5x+P8jIyN5j9SPyMx6jKEFMSoyeTcO6g9yPn/AFmt0jUeIrj0xuVDeretmV39T2Lv0fc2iYrllZNS0oJhKqELFRMKlQhY6JqKpcVQsRNQqVFCwomEqELA2qhULhIkwhCEACoqjhUVgKoql1JIhY6JqJ2oEn0BPvKqKvft68Xx9IWFHF6jjz5W8jnaeyIqWtdrN2SflNQaXUYMoJZsqIwZlCjzfS6b19p9P1f2r02npMSa3KKVA2J1wYz6ClHA/K5i0n2u02qJXImsUXtY5nXUYh8mRjRr6TnPI757+h0FjjR5bHk3KrC6YAixRo88iOpTgWdvazXFcenHpFU6ZzqFUKjqFRCFFKqKoWAopVQqFgTFL2xVCwIjjqELCjYjijkbJ0KOoR3FYUKoRwhYAIQhcQBUREdxQAw5hRxf42P/AKhNTpXJz/47Tb1HxYf8fH/Oa3Sx5tQP/Wb+ZlF/W+eBor6JuVCURFNJnFCEICFCEUACKBigAQMUICETCIwgBtARzb1fTXxC2oiyLF1YmpKoZYTVxdlmlhFEYXByJqI4XFCKw0oqFSYbpJSRFxZUIg0YkkyNGDP/AHmmHvqMf85g6cfPqBxxlP1Ns3eZ8/8AfaX/ANwn8xNfp/8Afar/AI7/AOZ5mv63zwNNfQ+eJvGTLMkzVZlJhHFFYCilRQsBRRxRiFUKjiMLAVQgYRAcvRZeoMGxI+odAd21iNnlIBa34NE8ge82+j6zK75cecLvxmuAFIIJVhQ47iZs2PBjcJ+0PqMKDUjTYB4uRsWYAeE5Vgo81Dt7dvSafQ8jvmynIT4m0KylNhBBINj39+PrOPwuRvKklS/Y6OWCUGdgiKNhJnTZlQREwuL8YhhcLjB+cW75xiLEpPMaWyR34+V/lUx7pjqxlr1v1r9wSTZFK3yFnP8AaNJ/jp/MTDoRWfUAfxH9HaPUuf2jSVzWZTXz3CTpG/tGYeluf+czPf1ff8Gmvo/PE3zJMoxGarMlEmKOEVhRMUqTHYgijihYCijihYhQjihYqOdq8aZc7vs1Q+9ZnXYXOJSbB8pu6B4J9DzMvScZ8TNkG443yZFR2J3Ptb1vm6I7+8waXIMQ1DvmfHntdoxu6rkNNY8q7SL296FHjiZelrkGbMcoK5GJZlawQWN8j8ZxOHtZUdTJ2WdW4iYjJJnVsyUUTFcgmTuisKMhaTcjdDdyB7kD8+IWOj0X2f6Ti1GLI+R3UoSAFCbe1i2Yivyk6foSb7yljiJJfwXR37AKF4PuOPac7pepOHM2J9Vo8aFhWQ6XPma/UL5hddjwOZo/aDr+TTZsSJm0utw5cwDMdGcTY0tboGvT3uc3JlyOT08i+KjVM2euaZcWv06puKeIjLvFPtL1z8+PSc/Ea1OX/wCT/wDSb3Vtp12jKKqKy4HAXbXma78vHrNBsTtqMoxAF/vtoPyYy3Fk6inIslG1SN7fDdMz6J0XeShAFnzBvkew+cnXZcT5GOEEY+CoJtgD2uXw4mM5aYlb4asetvv5d5i3Qvj/AC5mImCy9yM+kybo7kgwuLWHRlQk3LxnnmJzIuNIREmei140p0uLwt3jAeewKJPeeeaQhl1FWOanyRNxQuEs1lug4GpygZDux4+S25MdhUtj8IU2COeDOn00J4uXwi5x9lDoVIH4k/lcNb1XPhz5zw+R2ZcviYMVmiwI2keX4j2/ymPoj2z7dwXkqjNu2gkevv8AP5TlYHeSLRvydlnVMkmLJnRGQZDSki6IBqx2v1nZXBoDiGQ6jJjtiArHBurcACASL45mnPxmPC6lfsrKseCU1aOGxnR6T0sagryygnkqm+ua9xNXrAwYtQuHDlOa03FqTaDbeUFWIPbv853PsqwUAlmX4uQePiEbzKeNTgVZIOLpmzq/snjXTK65XDM23nal9q+nf3nldLg8DNqMe1HbxCFfxcLbAjsHG1vMO4HtxxxU+gfaIk9Nx8qQcxUVdnyXyPwnzzHpwNQzjGQwUMWDLkZz4vmLYvRa9T7WeCKzub2bfePGrTNPUaUg4M20MHbJyCSVYN+8vYe8xfa3xMrYE+8OxmLBsKYygJW+319Zs4NQ1hXOFlTFkRAWUBd7ckEC3fk1fzj69hXLlw40ICnORvLeENl8UTwb8pN12+sg5NW2XpLajMzf2nQi9wXHo1BquNqcV+MvTYQ+rKEEhnzChd2C1Ga2nxOmq06ZL3I+Fee4UFQgPtS7RMo/8ULCH77ICHNJyxHJlz/wbFiJ1Gl05fN4rZdynYA2TNZCqorapCqB/rvOPrNOlt4BKMhUkIdQGZSPq3v8v1nc6p1fDjzZMFYABuByDEuRq2pQXg7QbPI9b7TldT6lp3xZAgVHfYSBjG7cCfMGIBXgsNo4FLXFiZ4XSashJ7s7f2RzONQwzZvExHT7lDMj+YMgADbQ10fpyPWeo6prcSJdUu5lYhntUZWX8eCfT1nj/se2BtQxCqB4eQVuysQN2Oj4Z3EEgejHk9/Sen6icWTCqqhKl7IOQir4Bs8cGvy5kL67TvkRa2RwM7oXY4r8O/LuJJr8QPW/SY7l59OMTFACAKoEhjyLuxxMc6eN3FehW0OMGZNSngYlyZN1OQAqMN1Gu/5zTXrW17TxcbC6yE81Q2/CLB78/McSDyu2kiLRlXEwJdsuNVBfyMxBeqAVbHJvmvnHO1ke8OJ86ZMq5QSmNBp9UTjeiCFY7lI83pQtfapwxfIKslEjawIZQDwCPeQ4fK5Npg4JcioQhNVio1saeNmZ0fMCzOMhD3l28kAsQAbI7X6Q6UrDPn8S/E3vvBv4rFnnmyb7+0y4sOFtU/j+GEAzeTG5bHu81FXVhY7H5gSOiad1zaofGMKOzOFsNtPfvwDxOTw7XSJ+Rsydknr+QhAoCeZ8YLFNzr5h2Pp/ScYvmy7kL5Mm9gqh2YKRy1Dca70frU7erKlQ2RqUZBkA3UvB/wBCLVdVxOuBcfhIcF0TtYNzY3AAWQfW/b2jy5oub0q/OhxxSUdzlnxMXi7a2sPBddoNk2RXBA5x9wfT2Jnq+mdUTAgBBc1yAiMp5BAO76Th6rW5NS7jLkxW7o29i4RRuc+U80oOZmNmbyYLAr2E0cKlJPX5GfMnskdfX/ah82BMAxY1VX3Ct266I9KHrPOOmT9oLg5dpCrbK/hVfIDN5QLJG0frO9o9AqJ4uU7UHPzb/tOLl048VmbMdrLlyJhDrk2MHO1GTf5SfN6CvbmT4lKCi0qQY4UnZmz9MyY8On1G7GEzDLtG0nKwsq/daI7/AL0jq3hHNpk1J1K40yfC2LayD4mICsDV1/8AYn0mRWLY8f3bNiAdeGZiWLeXapPFcml7+tzJh64oyalNTiu1DYidM+RygptlVtCbh2NmYW5U7+fcuSRetx4k1ePJjyjJjDY8iHnd4SkVdnvS9jNDxlyZN4ICnMxJY7QLYnn27zNp9aNR474umaTKVdfhxnT0GO1F5IILEDtZ855oAAw/aPTtjc/sGgRy424fAbIvG/f5gPRlTvfxH0HNnTtrTGP8kuXM2tJhYlyhxL5kVXTJmXxC649rfdEbwPT5kn3vn9U1mbEXfJbpkcLTOTh3WCGG59yngD6d+J1tB1Jsrqf2TQBELDdkxouxiwcUuQgEW1cA+l+sNTrcmTIytg07JhZHL40wY2I4BDED/eQfUyjU06aX7j0p7mPD0jCMGRhmx79RsIZDhxZE81smJ93wjseO08/n02RHBw6lmxl/CrJqcOUqfQlbPlvbzt/GdEqv7w2+WwVAezfY129eflM+XAwC83SqQaUKAyKaJHrRAo+ssUmu8joReBETFiV2Rsm1RkIcVv7NQHzlavAMeRse5HKmiUYMPwIlEjG6OjPuH3lkBSrBj8NHkcA37kzSOo3ZGa3d6O4uCdpDHhfdeR35k8eecZK3sDxRa25m/wBS6jvxogwL90KByDcMvABO09+VNfhOJkzAOyZMGHedu2/ua8pu+QD6TLg0uVcqEanUOEcOADlTxACLXg7lBHHHNCdfLnzjzLuxjIdu98mTJjYG+NzsUrynmr7895BZkvlEJYZ9xu6FtCEXG6lmXGODh0+4vwoCsPMeT6k8D17nn9SZDmc4yWQ0QWu+QPeTrMR2urHEuQMlNjw4m8pUsTvPA9P19pzlbKj40fGQhCgZCjrvFcN3rkC+OPaPhsi123zCeKSRtiEdQnSsoOPjccPs8PhxWGsV9+NxBFVYr2kaHV5OVzY7yOzZB4a2KbmxdmvzmXMhCsjYxQIYWdwsdwABt7Aen7xm5i0eMVkzajLpcm3aAcAYoArKORXlpa/Cpx1kUToPGaeTGfEQjHkW+6HGVo83wB37/pFq9NtyHxPE21uFK7dx8/r/ANp1+k9az7X3a/UYC25worIGc7RR2ni+RffiYNXixsXxpkXVFCqLmKbN1hT2Y3wTXPykdbuyVdxr4cStrEXRsyJS7W1Dpip0G47mqgLAqd3Hk8Ib8gRgaIUNQJ7EE19ZwdCfDBZOCylTspSVr4bCkHv7+s0PtJ0sFMWUZFyAlVFJk4DUTy/xEFgDUtU3F7P+LIOKqzu9b+1AR8ZKFywPhqhDhGFAsfduePbmeZbquE5XfzruuwyljZNnmc/QYvMbA+E7Q2EZQ30BNXxxN8dNG1SSAGfaGbS5K+L3v29B9JdLPKe05X7f8K3HvSPWYNQuTFgeio3rWzGWUAbwAfYfM+/58vXdKfLrctBDt062xOIDha4JX59gfwnNGgrMuQDEhXLiBCabNhFnb7mgfWvn7TvavEgz5C1taKK8MkCsYo2BybJ4v+co1Vy+w0rRwf8AZJxagY8p2jcE8QUyJf73kPmFe0emwMPEsZCVPlI3kXvXsBYHFn8Zt9RxYcerdsT+YZ96P4TAGr8gW6IvbySfxmHQ4Ffx22+I+7erl9m1fMW8vIN8cfpCM3zBo6Gn1vhHBWN0fxHU5gMm+jsoVtAryn2+I96EzZ2Y6rxHJZPERQAAreS14P0Cjt6X63Of1DArY0Axr/EfMbsMbPpz6/jN4YgdWVYgAjuzbU5cXfPHBPNyGSSUrLIR6p0UIQqmbGzWEsKQH3c7ACQRtIPI9eORFqfNu8EucKrjbIC9+GWVRR4F+Za4vsPrMGnwIvgEnG/ipZV3CKh3laJVrB4Bo+59JifU4EokFSzlVIyooUtYIFtbDg+5ML32CjLqdMw2KQwL8ofEUlgSQKN8cg95r6YFM2VT5XRmvkGuQe68Hv6H3mbV6XK678WN8qIcgLK2L4gCWG1mvgTkdT6JkwoMxXLsICttOIlXvaVoG+/r27yahq5tEXNI9AU35TtCiiQu9kJPmH75r0P6GGbLvZRTmlG5ACce6+NqDyjg+nqT6ky/s5oUw4Tqcmal8FtiZca5FfINporz2AYHt24uYBqUx6TUahTudG0xxhG2PtfeWKr3UgKD+B9ZQ8cr23LVONbhq03KGB2hj/AOaB/ofzmFFOOrZsq5NhBLqoxkBhQUk7gLI4rt6RY9Jk1GNsy5CmEYfExqzJtOX1xgAbgexs8eb1mieoDH4QcAF8irsJXIcdkgMp/ds9x8+ZdjxSTS8yvJNNHUqEnxCeQrUXKBmARdwF1uYgXQJq/SE3vPDxMvRs09DmxNl2nJm0+FRWTI+QudwTca+VhR+czp1rAdNlwowDrk8u/DvysD6hxyKofi08b/ALRZaYsPMo8oJoAcc36/pNnp+pxcZXZVY5G8i+J4lcUT6AfP5H8eXkwOPib4ZYujuvpnUo5DEZLKly+1jdHbwPUTeTRbAX3ebdttnUqQO/FXuv39pp/a/wC0mLUYMaY2xouJFXYpYPlJvzEDgn3ujyJz+ndfx+EuMNlbIAGP7qiiKC3Z44HeZYQ4nJBOqfgXPJhjKrOy+syJuC05ZVFbgBu3A/hf8hU1NB1IJlK6nagbHuQud6BgSGAoH5eo/GYMfXNQHPhuUQsjgCw1qbQmiBY94a7rOoyYhjd94x7fCDUQALIs3YILH8DOm+F6ulLwt3v7bGPp97v2+M3H1GnDMPE8dX8N0QZcyDGwJ3UUrkglfkO3M38X2WOZSxVtOp3OlPkdGUFm43sPkB6mp5NdXlXKM1IMi1Tg3W3aF47fCB+U919n/tLi8TEcuRcuxCux8ZXGOKFc9+T6THxuHLghqx3/AD/ouwShkk9Ryf8A+ffGFZHzZFbIgI84TysLPxH0Hb2nV6n0QjLl3rZ2orbdjBOFAINH5/LiVk68hDYc+TbiTM7jHi2tbVQ28g1ZHNTo6XrmDFp82n8XGoyKV3lizMwBZQfl9Jz1xHEaba/o1vDjvY4ul+zgxFmtjjLhW3EFMoXILW8a3Vjv8prYeibmoeJ5iVG0qyj2HmBJ7Cb/AEz7QjSrkw7sOXFlKPYYkFQSSOeQTtnU6d9o9NiysG2rhylC1MjlV8z0B8Q4K8/L1vi5Zsu+xU8MUczL0fKqOmxwUw+bhLI3bm7Diht7TVGmyg7q8jDa27GGVuRkAN++269hPVt9ptF4Jw7WO4mjeLl9qbbPopJP5Gaj/azRFse/EVTGwICbCWUoQwJuzyRXPa4nLLdpBFRSdo52b7MKBit3UIuG9y6ddpcnlvvAbHNWPy7zV6v0kYnGNHARNrb9zBWoWbCZas2PcfKdzJ17THKuTG/j4m2+Lhe1CFQQLs0fcfUfOdXS9Q0L48hzZBuo4yzubIs7QpUnsoriTlnnHmQWNe3oeAx6tceNhkVmKhnG3IibgwAHdj6D1Nc+k1FIyZWdkzFWNjFjzlGG52qyr7TwT2H8gJ7LBqenZMjIufMHLKoay4YEBQnmWyKsVdTBrtb08hQAfLwTiat/N8hl7+nHEcOLt0ouxvhzzGmxAnGDiz5BuyeVMrBmWmoAgmzVc/OYsaEnw9uagGYoHYOACaJ819ibno9Nm0yZHpMpwOpCM7Kpx5G4s7e4Hb6envWnx6Tw2zM2rAK/elMikY1XkBjs54N/iJZ/6uezF0B5emxsqrvUOwSsniE7dxIJ805HVNM2IqaB3BWAKPShqJBB4u/b37mex64dHlOJsD5SN6sTSswAVr5dRR3Vx/vCaui6Di1b+ENVkVsQGQI3hFgFCksNpKr6CzXw/SaYcUorpJJpd+zKZ4G9kZPsjol1GDE2YqXGXIvg5bTEwRBTBm443DiEenxYcWdtPm1SZ9ztlORTtyZC6qfiBsjyXCZ8md6rTdPlt/QliVU0zkJ9mdMjghWeuys5dT9QeDMOTpuBbAxY+/8A5aH/ACm4c1n4v0mnmPPcn8J18WPrbmSUttjczdM04XDWHDziBP3OLk2efhh/srAT/c4vww4h/JZhyuKTzH4fUCUmSv3v5S14tthqW4s3SMP/AJaj6BV/kJk6Z0fC7gNjvn3P9Zgy6hvf+X9ZudHy+cc8/jJqLUCnLLfY9ifsXpPA3+ALruar8ts4PXumYidIi4cIrAVsYsang+4HPf1s/Oei/a8ng1ufbXuanmusl9+I88Kau5jmm2t/H7EuHbp2Zv2dP9mouxP/ABLH+7x/w++2/wBZl6ZolGl1qKieZcQ5VP4v+H+k08OZxgAIO3dfbi5tafUsEyeXggWSszPD1Wtu1f8AJsWTden4DR6TwtNrF24/OuMdk9H/AOH+k1OmLWPWoFxgMEUg7ewf04jz6xvDyiu4Hv6GcnS60r4t/vV6/OPoG1L1X4JwyLq/PE9Dpk/shx7cVftO6qW/gr+HtK6sv3GnTbhpWagFT1Iu6WcvSa/7qrHx3+ky9S1d40ojg3/rmUvE9a27zXja6JmLS5cg1SMNm5QK4WuxHbbX6TZxh1GalwebCVbyY+RuQ/wfITj6bVEZQePwm9+3cP8ANCJqnj8l3HNjPfn4mlptMGyebFgbk2CiEf8ATNz7RYB4WnHg6dAiMF2Y0HG4n+H3M0dHqqyXNvrus3Ji57Aybg+ljsSjJdFLc1+iqV8UDBpnvDkB340agR3FjgiZOmaFGsHFi5PPH6SOkaqi9Ecow7e83+iZfN6d5PJFKUuqu4yZ5tYrTfed7U9EwMgLaXTXsUWqFTwAL4Pc+pnkOpaLHibyIFF2VBIB+tGfQ8uW8fcHy/KeF663m95Dh6uqORweXJLI25v9zjYwp+LGchvgnJlsCu3f/VRTf0OQBT27xzXLQnWk7cdVdo3BhXcfKJytR3P1+cITPgb1jnyNrVUfD8qjyC6sX+slUX+Bf1/rCEue0QXaMedF/gUfgZm6UBvHA7+wihJwfUZVmPoCaZf2fdz27XxOL1jTLvwUKtGJ7d4QnOzyaarz+xZwaT1X5EYMX9lU2fj9+Jl06+RxZriEJSm6fqa66y9DXyL91l5PYceh5nJ0GKxn5PBA9P6QhJNvTL1X4J41vH54mfHgHg3Z/vdvp2/KT1TThUxkepPtCEgpPWvVl0F9NnGwY7ygWefapsZcFBuW4B9R/SEJulJ2c2Ks5eJyGmbX5DtUfKEJpfbRFdlmtpzVzp9ONEGEJPKc3in1T0i6pytWanm+sCybv84QmfD2jBi2nscpWI7EwhCbzsJ7H//Z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3540" name="AutoShape 4" descr="data:image/jpeg;base64,/9j/4AAQSkZJRgABAQAAAQABAAD/2wCEAAkGBxIPDQ4PDxIPDw8PDhAPEA8QDw8PDw8QFRUWFhUVFRUYHiggGBolHhUVITEhJSktLjouFx81ODMtNygtLisBCgoKDg0OGhAQGysmICYrLi8tLS0rLS0vLS0tLy8rLS0tKy0tKzcuLS0tLS0tLystLS0tLS0rKy0tLS0tLS0rK//AABEIARQAtwMBIgACEQEDEQH/xAAbAAADAAMBAQAAAAAAAAAAAAAAAQIDBAUGB//EAEEQAAICAQMCBAMFBQUGBwEAAAECABEDBBIhBTETIkFRMmFxBiOBkaEUQlKx0SQzc8HwFWJyorLhNFNjdIOSsxb/xAAaAQACAwEBAAAAAAAAAAAAAAAAAQIDBAUG/8QAMBEAAgIBAgIJAwQDAQAAAAAAAAECEQMSIQQxEyIyQVFhcYHwI7HBQ5Gh8TPR4RT/2gAMAwEAAhEDEQA/APOVFUuoqnrTik1FUuoVACKhUqoVACKhUqoVACaiqXUVQAmoVKqKoATUKlVFUBk1FUuoqgBNRVKjAgMioqmQrDbEMxRTNsh4ULAwwmU4oQtDNsiTUuKBWTUKjqFQAmoVKqFQGRUKl1FUAIqFS6hUAIqFSqiqAE1FUuoVACKhtl1CoDMdR1HCoALbGEhHukXY0MCBkFpJMWkdll4TEYR6Q1G7CpVQqSKyailQgBMKlVCogJqFShHUGxkhY/DlVKqQbJJGEpJImwRIZY1IGjFUYEdRSQi1qMoJjhcg0ySZLLJqWTJqTRFk1FUuoqgIioVKqEAIqEowgM3KiqXFEImoVKhCwomowsqOJskkQVilmQRBbgw3Q3RVCoUiNstTZAPvJA4FdqlacXkQHtvWz7C+YZqDvtNrubaR2K3wR+EjXWLE+r7mJhFUyXJqTRBk1FUqEBExSooDJilQqMCaiqVUKgBFQlVCIDc2xVLBgTFbHSIAj2wIigIREUqKAghUoQgMiojLMVQEZNDxmxkgtTA7QaLVzV+naRqXDZHYKUDMSEJBK2e1+s2OlLeoxD3b/IzHr025nHsf8hIb6/Yt/S9/wa8I6hUmVkwqVUIATUVS6hUAIqKpdRQAmoVKiMQE1CEIwNuoR1CogFUVS9sW2FhRNQqXtj2wsdGOoVMm2G2Kwox1ERMhEmFiNjpmQJmXIWCeHbAld3I+UxavJ4jl94ybuSwUoPaq+gEnGtkj5N/IyFSuJXb6SvIvpdDfmLbCpUJYUk1Co4RgTUI4QAkyTLigBjimSFQEYiITJUIWBtiPbCo6kSQVAiEDEMKhCK4AMQIhETABESCsu4oAVph5x+P8jIyN5j9SPyMx6jKEFMSoyeTcO6g9yPn/AFmt0jUeIrj0xuVDeretmV39T2Lv0fc2iYrllZNS0oJhKqELFRMKlQhY6JqKpcVQsRNQqVFCwomEqELA2qhULhIkwhCEACoqjhUVgKoql1JIhY6JqJ2oEn0BPvKqKvft68Xx9IWFHF6jjz5W8jnaeyIqWtdrN2SflNQaXUYMoJZsqIwZlCjzfS6b19p9P1f2r02npMSa3KKVA2J1wYz6ClHA/K5i0n2u02qJXImsUXtY5nXUYh8mRjRr6TnPI757+h0FjjR5bHk3KrC6YAixRo88iOpTgWdvazXFcenHpFU6ZzqFUKjqFRCFFKqKoWAopVQqFgTFL2xVCwIjjqELCjYjijkbJ0KOoR3FYUKoRwhYAIQhcQBUREdxQAw5hRxf42P/AKhNTpXJz/47Tb1HxYf8fH/Oa3Sx5tQP/Wb+ZlF/W+eBor6JuVCURFNJnFCEICFCEUACKBigAQMUICETCIwgBtARzb1fTXxC2oiyLF1YmpKoZYTVxdlmlhFEYXByJqI4XFCKw0oqFSYbpJSRFxZUIg0YkkyNGDP/AHmmHvqMf85g6cfPqBxxlP1Ns3eZ8/8AfaX/ANwn8xNfp/8Afar/AI7/AOZ5mv63zwNNfQ+eJvGTLMkzVZlJhHFFYCilRQsBRRxRiFUKjiMLAVQgYRAcvRZeoMGxI+odAd21iNnlIBa34NE8ge82+j6zK75cecLvxmuAFIIJVhQ47iZs2PBjcJ+0PqMKDUjTYB4uRsWYAeE5Vgo81Dt7dvSafQ8jvmynIT4m0KylNhBBINj39+PrOPwuRvKklS/Y6OWCUGdgiKNhJnTZlQREwuL8YhhcLjB+cW75xiLEpPMaWyR34+V/lUx7pjqxlr1v1r9wSTZFK3yFnP8AaNJ/jp/MTDoRWfUAfxH9HaPUuf2jSVzWZTXz3CTpG/tGYeluf+czPf1ff8Gmvo/PE3zJMoxGarMlEmKOEVhRMUqTHYgijihYCijihYhQjihYqOdq8aZc7vs1Q+9ZnXYXOJSbB8pu6B4J9DzMvScZ8TNkG443yZFR2J3Ptb1vm6I7+8waXIMQ1DvmfHntdoxu6rkNNY8q7SL296FHjiZelrkGbMcoK5GJZlawQWN8j8ZxOHtZUdTJ2WdW4iYjJJnVsyUUTFcgmTuisKMhaTcjdDdyB7kD8+IWOj0X2f6Ti1GLI+R3UoSAFCbe1i2Yivyk6foSb7yljiJJfwXR37AKF4PuOPac7pepOHM2J9Vo8aFhWQ6XPma/UL5hddjwOZo/aDr+TTZsSJm0utw5cwDMdGcTY0tboGvT3uc3JlyOT08i+KjVM2euaZcWv06puKeIjLvFPtL1z8+PSc/Ea1OX/wCT/wDSb3Vtp12jKKqKy4HAXbXma78vHrNBsTtqMoxAF/vtoPyYy3Fk6inIslG1SN7fDdMz6J0XeShAFnzBvkew+cnXZcT5GOEEY+CoJtgD2uXw4mM5aYlb4asetvv5d5i3Qvj/AC5mImCy9yM+kybo7kgwuLWHRlQk3LxnnmJzIuNIREmei140p0uLwt3jAeewKJPeeeaQhl1FWOanyRNxQuEs1lug4GpygZDux4+S25MdhUtj8IU2COeDOn00J4uXwi5x9lDoVIH4k/lcNb1XPhz5zw+R2ZcviYMVmiwI2keX4j2/ymPoj2z7dwXkqjNu2gkevv8AP5TlYHeSLRvydlnVMkmLJnRGQZDSki6IBqx2v1nZXBoDiGQ6jJjtiArHBurcACASL45mnPxmPC6lfsrKseCU1aOGxnR6T0sagryygnkqm+ua9xNXrAwYtQuHDlOa03FqTaDbeUFWIPbv853PsqwUAlmX4uQePiEbzKeNTgVZIOLpmzq/snjXTK65XDM23nal9q+nf3nldLg8DNqMe1HbxCFfxcLbAjsHG1vMO4HtxxxU+gfaIk9Nx8qQcxUVdnyXyPwnzzHpwNQzjGQwUMWDLkZz4vmLYvRa9T7WeCKzub2bfePGrTNPUaUg4M20MHbJyCSVYN+8vYe8xfa3xMrYE+8OxmLBsKYygJW+319Zs4NQ1hXOFlTFkRAWUBd7ckEC3fk1fzj69hXLlw40ICnORvLeENl8UTwb8pN12+sg5NW2XpLajMzf2nQi9wXHo1BquNqcV+MvTYQ+rKEEhnzChd2C1Ga2nxOmq06ZL3I+Fee4UFQgPtS7RMo/8ULCH77ICHNJyxHJlz/wbFiJ1Gl05fN4rZdynYA2TNZCqorapCqB/rvOPrNOlt4BKMhUkIdQGZSPq3v8v1nc6p1fDjzZMFYABuByDEuRq2pQXg7QbPI9b7TldT6lp3xZAgVHfYSBjG7cCfMGIBXgsNo4FLXFiZ4XSashJ7s7f2RzONQwzZvExHT7lDMj+YMgADbQ10fpyPWeo6prcSJdUu5lYhntUZWX8eCfT1nj/se2BtQxCqB4eQVuysQN2Oj4Z3EEgejHk9/Sen6icWTCqqhKl7IOQir4Bs8cGvy5kL67TvkRa2RwM7oXY4r8O/LuJJr8QPW/SY7l59OMTFACAKoEhjyLuxxMc6eN3FehW0OMGZNSngYlyZN1OQAqMN1Gu/5zTXrW17TxcbC6yE81Q2/CLB78/McSDyu2kiLRlXEwJdsuNVBfyMxBeqAVbHJvmvnHO1ke8OJ86ZMq5QSmNBp9UTjeiCFY7lI83pQtfapwxfIKslEjawIZQDwCPeQ4fK5Npg4JcioQhNVio1saeNmZ0fMCzOMhD3l28kAsQAbI7X6Q6UrDPn8S/E3vvBv4rFnnmyb7+0y4sOFtU/j+GEAzeTG5bHu81FXVhY7H5gSOiad1zaofGMKOzOFsNtPfvwDxOTw7XSJ+Rsydknr+QhAoCeZ8YLFNzr5h2Pp/ScYvmy7kL5Mm9gqh2YKRy1Dca70frU7erKlQ2RqUZBkA3UvB/wBCLVdVxOuBcfhIcF0TtYNzY3AAWQfW/b2jy5oub0q/OhxxSUdzlnxMXi7a2sPBddoNk2RXBA5x9wfT2Jnq+mdUTAgBBc1yAiMp5BAO76Th6rW5NS7jLkxW7o29i4RRuc+U80oOZmNmbyYLAr2E0cKlJPX5GfMnskdfX/ah82BMAxY1VX3Ct266I9KHrPOOmT9oLg5dpCrbK/hVfIDN5QLJG0frO9o9AqJ4uU7UHPzb/tOLl048VmbMdrLlyJhDrk2MHO1GTf5SfN6CvbmT4lKCi0qQY4UnZmz9MyY8On1G7GEzDLtG0nKwsq/daI7/AL0jq3hHNpk1J1K40yfC2LayD4mICsDV1/8AYn0mRWLY8f3bNiAdeGZiWLeXapPFcml7+tzJh64oyalNTiu1DYidM+RygptlVtCbh2NmYW5U7+fcuSRetx4k1ePJjyjJjDY8iHnd4SkVdnvS9jNDxlyZN4ICnMxJY7QLYnn27zNp9aNR474umaTKVdfhxnT0GO1F5IILEDtZ855oAAw/aPTtjc/sGgRy424fAbIvG/f5gPRlTvfxH0HNnTtrTGP8kuXM2tJhYlyhxL5kVXTJmXxC649rfdEbwPT5kn3vn9U1mbEXfJbpkcLTOTh3WCGG59yngD6d+J1tB1Jsrqf2TQBELDdkxouxiwcUuQgEW1cA+l+sNTrcmTIytg07JhZHL40wY2I4BDED/eQfUyjU06aX7j0p7mPD0jCMGRhmx79RsIZDhxZE81smJ93wjseO08/n02RHBw6lmxl/CrJqcOUqfQlbPlvbzt/GdEqv7w2+WwVAezfY129eflM+XAwC83SqQaUKAyKaJHrRAo+ssUmu8joReBETFiV2Rsm1RkIcVv7NQHzlavAMeRse5HKmiUYMPwIlEjG6OjPuH3lkBSrBj8NHkcA37kzSOo3ZGa3d6O4uCdpDHhfdeR35k8eecZK3sDxRa25m/wBS6jvxogwL90KByDcMvABO09+VNfhOJkzAOyZMGHedu2/ua8pu+QD6TLg0uVcqEanUOEcOADlTxACLXg7lBHHHNCdfLnzjzLuxjIdu98mTJjYG+NzsUrynmr7895BZkvlEJYZ9xu6FtCEXG6lmXGODh0+4vwoCsPMeT6k8D17nn9SZDmc4yWQ0QWu+QPeTrMR2urHEuQMlNjw4m8pUsTvPA9P19pzlbKj40fGQhCgZCjrvFcN3rkC+OPaPhsi123zCeKSRtiEdQnSsoOPjccPs8PhxWGsV9+NxBFVYr2kaHV5OVzY7yOzZB4a2KbmxdmvzmXMhCsjYxQIYWdwsdwABt7Aen7xm5i0eMVkzajLpcm3aAcAYoArKORXlpa/Cpx1kUToPGaeTGfEQjHkW+6HGVo83wB37/pFq9NtyHxPE21uFK7dx8/r/ANp1+k9az7X3a/UYC25worIGc7RR2ni+RffiYNXixsXxpkXVFCqLmKbN1hT2Y3wTXPykdbuyVdxr4cStrEXRsyJS7W1Dpip0G47mqgLAqd3Hk8Ib8gRgaIUNQJ7EE19ZwdCfDBZOCylTspSVr4bCkHv7+s0PtJ0sFMWUZFyAlVFJk4DUTy/xEFgDUtU3F7P+LIOKqzu9b+1AR8ZKFywPhqhDhGFAsfduePbmeZbquE5XfzruuwyljZNnmc/QYvMbA+E7Q2EZQ30BNXxxN8dNG1SSAGfaGbS5K+L3v29B9JdLPKe05X7f8K3HvSPWYNQuTFgeio3rWzGWUAbwAfYfM+/58vXdKfLrctBDt062xOIDha4JX59gfwnNGgrMuQDEhXLiBCabNhFnb7mgfWvn7TvavEgz5C1taKK8MkCsYo2BybJ4v+co1Vy+w0rRwf8AZJxagY8p2jcE8QUyJf73kPmFe0emwMPEsZCVPlI3kXvXsBYHFn8Zt9RxYcerdsT+YZ96P4TAGr8gW6IvbySfxmHQ4Ffx22+I+7erl9m1fMW8vIN8cfpCM3zBo6Gn1vhHBWN0fxHU5gMm+jsoVtAryn2+I96EzZ2Y6rxHJZPERQAAreS14P0Cjt6X63Of1DArY0Axr/EfMbsMbPpz6/jN4YgdWVYgAjuzbU5cXfPHBPNyGSSUrLIR6p0UIQqmbGzWEsKQH3c7ACQRtIPI9eORFqfNu8EucKrjbIC9+GWVRR4F+Za4vsPrMGnwIvgEnG/ipZV3CKh3laJVrB4Bo+59JifU4EokFSzlVIyooUtYIFtbDg+5ML32CjLqdMw2KQwL8ofEUlgSQKN8cg95r6YFM2VT5XRmvkGuQe68Hv6H3mbV6XK678WN8qIcgLK2L4gCWG1mvgTkdT6JkwoMxXLsICttOIlXvaVoG+/r27yahq5tEXNI9AU35TtCiiQu9kJPmH75r0P6GGbLvZRTmlG5ACce6+NqDyjg+nqT6ky/s5oUw4Tqcmal8FtiZca5FfINporz2AYHt24uYBqUx6TUahTudG0xxhG2PtfeWKr3UgKD+B9ZQ8cr23LVONbhq03KGB2hj/AOaB/ofzmFFOOrZsq5NhBLqoxkBhQUk7gLI4rt6RY9Jk1GNsy5CmEYfExqzJtOX1xgAbgexs8eb1mieoDH4QcAF8irsJXIcdkgMp/ds9x8+ZdjxSTS8yvJNNHUqEnxCeQrUXKBmARdwF1uYgXQJq/SE3vPDxMvRs09DmxNl2nJm0+FRWTI+QudwTca+VhR+czp1rAdNlwowDrk8u/DvysD6hxyKofi08b/ALRZaYsPMo8oJoAcc36/pNnp+pxcZXZVY5G8i+J4lcUT6AfP5H8eXkwOPib4ZYujuvpnUo5DEZLKly+1jdHbwPUTeTRbAX3ebdttnUqQO/FXuv39pp/a/wC0mLUYMaY2xouJFXYpYPlJvzEDgn3ujyJz+ndfx+EuMNlbIAGP7qiiKC3Z44HeZYQ4nJBOqfgXPJhjKrOy+syJuC05ZVFbgBu3A/hf8hU1NB1IJlK6nagbHuQud6BgSGAoH5eo/GYMfXNQHPhuUQsjgCw1qbQmiBY94a7rOoyYhjd94x7fCDUQALIs3YILH8DOm+F6ulLwt3v7bGPp97v2+M3H1GnDMPE8dX8N0QZcyDGwJ3UUrkglfkO3M38X2WOZSxVtOp3OlPkdGUFm43sPkB6mp5NdXlXKM1IMi1Tg3W3aF47fCB+U919n/tLi8TEcuRcuxCux8ZXGOKFc9+T6THxuHLghqx3/AD/ouwShkk9Ryf8A+ffGFZHzZFbIgI84TysLPxH0Hb2nV6n0QjLl3rZ2orbdjBOFAINH5/LiVk68hDYc+TbiTM7jHi2tbVQ28g1ZHNTo6XrmDFp82n8XGoyKV3lizMwBZQfl9Jz1xHEaba/o1vDjvY4ul+zgxFmtjjLhW3EFMoXILW8a3Vjv8prYeibmoeJ5iVG0qyj2HmBJ7Cb/AEz7QjSrkw7sOXFlKPYYkFQSSOeQTtnU6d9o9NiysG2rhylC1MjlV8z0B8Q4K8/L1vi5Zsu+xU8MUczL0fKqOmxwUw+bhLI3bm7Diht7TVGmyg7q8jDa27GGVuRkAN++269hPVt9ptF4Jw7WO4mjeLl9qbbPopJP5Gaj/azRFse/EVTGwICbCWUoQwJuzyRXPa4nLLdpBFRSdo52b7MKBit3UIuG9y6ddpcnlvvAbHNWPy7zV6v0kYnGNHARNrb9zBWoWbCZas2PcfKdzJ17THKuTG/j4m2+Lhe1CFQQLs0fcfUfOdXS9Q0L48hzZBuo4yzubIs7QpUnsoriTlnnHmQWNe3oeAx6tceNhkVmKhnG3IibgwAHdj6D1Nc+k1FIyZWdkzFWNjFjzlGG52qyr7TwT2H8gJ7LBqenZMjIufMHLKoay4YEBQnmWyKsVdTBrtb08hQAfLwTiat/N8hl7+nHEcOLt0ouxvhzzGmxAnGDiz5BuyeVMrBmWmoAgmzVc/OYsaEnw9uagGYoHYOACaJ819ibno9Nm0yZHpMpwOpCM7Kpx5G4s7e4Hb6envWnx6Tw2zM2rAK/elMikY1XkBjs54N/iJZ/6uezF0B5emxsqrvUOwSsniE7dxIJ805HVNM2IqaB3BWAKPShqJBB4u/b37mex64dHlOJsD5SN6sTSswAVr5dRR3Vx/vCaui6Di1b+ENVkVsQGQI3hFgFCksNpKr6CzXw/SaYcUorpJJpd+zKZ4G9kZPsjol1GDE2YqXGXIvg5bTEwRBTBm443DiEenxYcWdtPm1SZ9ztlORTtyZC6qfiBsjyXCZ8md6rTdPlt/QliVU0zkJ9mdMjghWeuys5dT9QeDMOTpuBbAxY+/8A5aH/ACm4c1n4v0mnmPPcn8J18WPrbmSUttjczdM04XDWHDziBP3OLk2efhh/srAT/c4vww4h/JZhyuKTzH4fUCUmSv3v5S14tthqW4s3SMP/AJaj6BV/kJk6Z0fC7gNjvn3P9Zgy6hvf+X9ZudHy+cc8/jJqLUCnLLfY9ifsXpPA3+ALruar8ts4PXumYidIi4cIrAVsYsang+4HPf1s/Oei/a8ng1ufbXuanmusl9+I88Kau5jmm2t/H7EuHbp2Zv2dP9mouxP/ABLH+7x/w++2/wBZl6ZolGl1qKieZcQ5VP4v+H+k08OZxgAIO3dfbi5tafUsEyeXggWSszPD1Wtu1f8AJsWTden4DR6TwtNrF24/OuMdk9H/AOH+k1OmLWPWoFxgMEUg7ewf04jz6xvDyiu4Hv6GcnS60r4t/vV6/OPoG1L1X4JwyLq/PE9Dpk/shx7cVftO6qW/gr+HtK6sv3GnTbhpWagFT1Iu6WcvSa/7qrHx3+ky9S1d40ojg3/rmUvE9a27zXja6JmLS5cg1SMNm5QK4WuxHbbX6TZxh1GalwebCVbyY+RuQ/wfITj6bVEZQePwm9+3cP8ANCJqnj8l3HNjPfn4mlptMGyebFgbk2CiEf8ATNz7RYB4WnHg6dAiMF2Y0HG4n+H3M0dHqqyXNvrus3Ji57Aybg+ljsSjJdFLc1+iqV8UDBpnvDkB340agR3FjgiZOmaFGsHFi5PPH6SOkaqi9Ecow7e83+iZfN6d5PJFKUuqu4yZ5tYrTfed7U9EwMgLaXTXsUWqFTwAL4Pc+pnkOpaLHibyIFF2VBIB+tGfQ8uW8fcHy/KeF663m95Dh6uqORweXJLI25v9zjYwp+LGchvgnJlsCu3f/VRTf0OQBT27xzXLQnWk7cdVdo3BhXcfKJytR3P1+cITPgb1jnyNrVUfD8qjyC6sX+slUX+Bf1/rCEue0QXaMedF/gUfgZm6UBvHA7+wihJwfUZVmPoCaZf2fdz27XxOL1jTLvwUKtGJ7d4QnOzyaarz+xZwaT1X5EYMX9lU2fj9+Jl06+RxZriEJSm6fqa66y9DXyL91l5PYceh5nJ0GKxn5PBA9P6QhJNvTL1X4J41vH54mfHgHg3Z/vdvp2/KT1TThUxkepPtCEgpPWvVl0F9NnGwY7ygWefapsZcFBuW4B9R/SEJulJ2c2Ks5eJyGmbX5DtUfKEJpfbRFdlmtpzVzp9ONEGEJPKc3in1T0i6pytWanm+sCybv84QmfD2jBi2nscpWI7EwhCbzsJ7H//Z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3542" name="AutoShape 6" descr="data:image/jpeg;base64,/9j/4AAQSkZJRgABAQAAAQABAAD/2wCEAAkGBxIPDQ4PDxIPDw8PDhAPEA8QDw8PDw8QFRUWFhUVFRUYHiggGBolHhUVITEhJSktLjouFx81ODMtNygtLisBCgoKDg0OGhAQGysmICYrLi8tLS0rLS0vLS0tLy8rLS0tKy0tKzcuLS0tLS0tLystLS0tLS0rKy0tLS0tLS0rK//AABEIARQAtwMBIgACEQEDEQH/xAAbAAADAAMBAQAAAAAAAAAAAAAAAQIDBAUGB//EAEEQAAICAQMCBAMFBQUGBwEAAAECABEDBBIhBTETIkFRMmFxBiOBkaEUQlKx0SQzc8HwFWJyorLhNFNjdIOSsxb/xAAaAQACAwEBAAAAAAAAAAAAAAAAAQIDBAUG/8QAMBEAAgIBAgIJAwQDAQAAAAAAAAECEQMSIQQxEyIyQVFhcYHwI7HBQ5Gh8TPR4RT/2gAMAwEAAhEDEQA/APOVFUuoqnrTik1FUuoVACKhUqoVACKhUqoVACaiqXUVQAmoVKqKoATUKlVFUBk1FUuoqgBNRVKjAgMioqmQrDbEMxRTNsh4ULAwwmU4oQtDNsiTUuKBWTUKjqFQAmoVKqFQGRUKl1FUAIqFS6hUAIqFSqiqAE1FUuoVACKhtl1CoDMdR1HCoALbGEhHukXY0MCBkFpJMWkdll4TEYR6Q1G7CpVQqSKyailQgBMKlVCogJqFShHUGxkhY/DlVKqQbJJGEpJImwRIZY1IGjFUYEdRSQi1qMoJjhcg0ySZLLJqWTJqTRFk1FUuoqgIioVKqEAIqEowgM3KiqXFEImoVKhCwomowsqOJskkQVilmQRBbgw3Q3RVCoUiNstTZAPvJA4FdqlacXkQHtvWz7C+YZqDvtNrubaR2K3wR+EjXWLE+r7mJhFUyXJqTRBk1FUqEBExSooDJilQqMCaiqVUKgBFQlVCIDc2xVLBgTFbHSIAj2wIigIREUqKAghUoQgMiojLMVQEZNDxmxkgtTA7QaLVzV+naRqXDZHYKUDMSEJBK2e1+s2OlLeoxD3b/IzHr025nHsf8hIb6/Yt/S9/wa8I6hUmVkwqVUIATUVS6hUAIqKpdRQAmoVKiMQE1CEIwNuoR1CogFUVS9sW2FhRNQqXtj2wsdGOoVMm2G2Kwox1ERMhEmFiNjpmQJmXIWCeHbAld3I+UxavJ4jl94ybuSwUoPaq+gEnGtkj5N/IyFSuJXb6SvIvpdDfmLbCpUJYUk1Co4RgTUI4QAkyTLigBjimSFQEYiITJUIWBtiPbCo6kSQVAiEDEMKhCK4AMQIhETABESCsu4oAVph5x+P8jIyN5j9SPyMx6jKEFMSoyeTcO6g9yPn/AFmt0jUeIrj0xuVDeretmV39T2Lv0fc2iYrllZNS0oJhKqELFRMKlQhY6JqKpcVQsRNQqVFCwomEqELA2qhULhIkwhCEACoqjhUVgKoql1JIhY6JqJ2oEn0BPvKqKvft68Xx9IWFHF6jjz5W8jnaeyIqWtdrN2SflNQaXUYMoJZsqIwZlCjzfS6b19p9P1f2r02npMSa3KKVA2J1wYz6ClHA/K5i0n2u02qJXImsUXtY5nXUYh8mRjRr6TnPI757+h0FjjR5bHk3KrC6YAixRo88iOpTgWdvazXFcenHpFU6ZzqFUKjqFRCFFKqKoWAopVQqFgTFL2xVCwIjjqELCjYjijkbJ0KOoR3FYUKoRwhYAIQhcQBUREdxQAw5hRxf42P/AKhNTpXJz/47Tb1HxYf8fH/Oa3Sx5tQP/Wb+ZlF/W+eBor6JuVCURFNJnFCEICFCEUACKBigAQMUICETCIwgBtARzb1fTXxC2oiyLF1YmpKoZYTVxdlmlhFEYXByJqI4XFCKw0oqFSYbpJSRFxZUIg0YkkyNGDP/AHmmHvqMf85g6cfPqBxxlP1Ns3eZ8/8AfaX/ANwn8xNfp/8Afar/AI7/AOZ5mv63zwNNfQ+eJvGTLMkzVZlJhHFFYCilRQsBRRxRiFUKjiMLAVQgYRAcvRZeoMGxI+odAd21iNnlIBa34NE8ge82+j6zK75cecLvxmuAFIIJVhQ47iZs2PBjcJ+0PqMKDUjTYB4uRsWYAeE5Vgo81Dt7dvSafQ8jvmynIT4m0KylNhBBINj39+PrOPwuRvKklS/Y6OWCUGdgiKNhJnTZlQREwuL8YhhcLjB+cW75xiLEpPMaWyR34+V/lUx7pjqxlr1v1r9wSTZFK3yFnP8AaNJ/jp/MTDoRWfUAfxH9HaPUuf2jSVzWZTXz3CTpG/tGYeluf+czPf1ff8Gmvo/PE3zJMoxGarMlEmKOEVhRMUqTHYgijihYCijihYhQjihYqOdq8aZc7vs1Q+9ZnXYXOJSbB8pu6B4J9DzMvScZ8TNkG443yZFR2J3Ptb1vm6I7+8waXIMQ1DvmfHntdoxu6rkNNY8q7SL296FHjiZelrkGbMcoK5GJZlawQWN8j8ZxOHtZUdTJ2WdW4iYjJJnVsyUUTFcgmTuisKMhaTcjdDdyB7kD8+IWOj0X2f6Ti1GLI+R3UoSAFCbe1i2Yivyk6foSb7yljiJJfwXR37AKF4PuOPac7pepOHM2J9Vo8aFhWQ6XPma/UL5hddjwOZo/aDr+TTZsSJm0utw5cwDMdGcTY0tboGvT3uc3JlyOT08i+KjVM2euaZcWv06puKeIjLvFPtL1z8+PSc/Ea1OX/wCT/wDSb3Vtp12jKKqKy4HAXbXma78vHrNBsTtqMoxAF/vtoPyYy3Fk6inIslG1SN7fDdMz6J0XeShAFnzBvkew+cnXZcT5GOEEY+CoJtgD2uXw4mM5aYlb4asetvv5d5i3Qvj/AC5mImCy9yM+kybo7kgwuLWHRlQk3LxnnmJzIuNIREmei140p0uLwt3jAeewKJPeeeaQhl1FWOanyRNxQuEs1lug4GpygZDux4+S25MdhUtj8IU2COeDOn00J4uXwi5x9lDoVIH4k/lcNb1XPhz5zw+R2ZcviYMVmiwI2keX4j2/ymPoj2z7dwXkqjNu2gkevv8AP5TlYHeSLRvydlnVMkmLJnRGQZDSki6IBqx2v1nZXBoDiGQ6jJjtiArHBurcACASL45mnPxmPC6lfsrKseCU1aOGxnR6T0sagryygnkqm+ua9xNXrAwYtQuHDlOa03FqTaDbeUFWIPbv853PsqwUAlmX4uQePiEbzKeNTgVZIOLpmzq/snjXTK65XDM23nal9q+nf3nldLg8DNqMe1HbxCFfxcLbAjsHG1vMO4HtxxxU+gfaIk9Nx8qQcxUVdnyXyPwnzzHpwNQzjGQwUMWDLkZz4vmLYvRa9T7WeCKzub2bfePGrTNPUaUg4M20MHbJyCSVYN+8vYe8xfa3xMrYE+8OxmLBsKYygJW+319Zs4NQ1hXOFlTFkRAWUBd7ckEC3fk1fzj69hXLlw40ICnORvLeENl8UTwb8pN12+sg5NW2XpLajMzf2nQi9wXHo1BquNqcV+MvTYQ+rKEEhnzChd2C1Ga2nxOmq06ZL3I+Fee4UFQgPtS7RMo/8ULCH77ICHNJyxHJlz/wbFiJ1Gl05fN4rZdynYA2TNZCqorapCqB/rvOPrNOlt4BKMhUkIdQGZSPq3v8v1nc6p1fDjzZMFYABuByDEuRq2pQXg7QbPI9b7TldT6lp3xZAgVHfYSBjG7cCfMGIBXgsNo4FLXFiZ4XSashJ7s7f2RzONQwzZvExHT7lDMj+YMgADbQ10fpyPWeo6prcSJdUu5lYhntUZWX8eCfT1nj/se2BtQxCqB4eQVuysQN2Oj4Z3EEgejHk9/Sen6icWTCqqhKl7IOQir4Bs8cGvy5kL67TvkRa2RwM7oXY4r8O/LuJJr8QPW/SY7l59OMTFACAKoEhjyLuxxMc6eN3FehW0OMGZNSngYlyZN1OQAqMN1Gu/5zTXrW17TxcbC6yE81Q2/CLB78/McSDyu2kiLRlXEwJdsuNVBfyMxBeqAVbHJvmvnHO1ke8OJ86ZMq5QSmNBp9UTjeiCFY7lI83pQtfapwxfIKslEjawIZQDwCPeQ4fK5Npg4JcioQhNVio1saeNmZ0fMCzOMhD3l28kAsQAbI7X6Q6UrDPn8S/E3vvBv4rFnnmyb7+0y4sOFtU/j+GEAzeTG5bHu81FXVhY7H5gSOiad1zaofGMKOzOFsNtPfvwDxOTw7XSJ+Rsydknr+QhAoCeZ8YLFNzr5h2Pp/ScYvmy7kL5Mm9gqh2YKRy1Dca70frU7erKlQ2RqUZBkA3UvB/wBCLVdVxOuBcfhIcF0TtYNzY3AAWQfW/b2jy5oub0q/OhxxSUdzlnxMXi7a2sPBddoNk2RXBA5x9wfT2Jnq+mdUTAgBBc1yAiMp5BAO76Th6rW5NS7jLkxW7o29i4RRuc+U80oOZmNmbyYLAr2E0cKlJPX5GfMnskdfX/ah82BMAxY1VX3Ct266I9KHrPOOmT9oLg5dpCrbK/hVfIDN5QLJG0frO9o9AqJ4uU7UHPzb/tOLl048VmbMdrLlyJhDrk2MHO1GTf5SfN6CvbmT4lKCi0qQY4UnZmz9MyY8On1G7GEzDLtG0nKwsq/daI7/AL0jq3hHNpk1J1K40yfC2LayD4mICsDV1/8AYn0mRWLY8f3bNiAdeGZiWLeXapPFcml7+tzJh64oyalNTiu1DYidM+RygptlVtCbh2NmYW5U7+fcuSRetx4k1ePJjyjJjDY8iHnd4SkVdnvS9jNDxlyZN4ICnMxJY7QLYnn27zNp9aNR474umaTKVdfhxnT0GO1F5IILEDtZ855oAAw/aPTtjc/sGgRy424fAbIvG/f5gPRlTvfxH0HNnTtrTGP8kuXM2tJhYlyhxL5kVXTJmXxC649rfdEbwPT5kn3vn9U1mbEXfJbpkcLTOTh3WCGG59yngD6d+J1tB1Jsrqf2TQBELDdkxouxiwcUuQgEW1cA+l+sNTrcmTIytg07JhZHL40wY2I4BDED/eQfUyjU06aX7j0p7mPD0jCMGRhmx79RsIZDhxZE81smJ93wjseO08/n02RHBw6lmxl/CrJqcOUqfQlbPlvbzt/GdEqv7w2+WwVAezfY129eflM+XAwC83SqQaUKAyKaJHrRAo+ssUmu8joReBETFiV2Rsm1RkIcVv7NQHzlavAMeRse5HKmiUYMPwIlEjG6OjPuH3lkBSrBj8NHkcA37kzSOo3ZGa3d6O4uCdpDHhfdeR35k8eecZK3sDxRa25m/wBS6jvxogwL90KByDcMvABO09+VNfhOJkzAOyZMGHedu2/ua8pu+QD6TLg0uVcqEanUOEcOADlTxACLXg7lBHHHNCdfLnzjzLuxjIdu98mTJjYG+NzsUrynmr7895BZkvlEJYZ9xu6FtCEXG6lmXGODh0+4vwoCsPMeT6k8D17nn9SZDmc4yWQ0QWu+QPeTrMR2urHEuQMlNjw4m8pUsTvPA9P19pzlbKj40fGQhCgZCjrvFcN3rkC+OPaPhsi123zCeKSRtiEdQnSsoOPjccPs8PhxWGsV9+NxBFVYr2kaHV5OVzY7yOzZB4a2KbmxdmvzmXMhCsjYxQIYWdwsdwABt7Aen7xm5i0eMVkzajLpcm3aAcAYoArKORXlpa/Cpx1kUToPGaeTGfEQjHkW+6HGVo83wB37/pFq9NtyHxPE21uFK7dx8/r/ANp1+k9az7X3a/UYC25worIGc7RR2ni+RffiYNXixsXxpkXVFCqLmKbN1hT2Y3wTXPykdbuyVdxr4cStrEXRsyJS7W1Dpip0G47mqgLAqd3Hk8Ib8gRgaIUNQJ7EE19ZwdCfDBZOCylTspSVr4bCkHv7+s0PtJ0sFMWUZFyAlVFJk4DUTy/xEFgDUtU3F7P+LIOKqzu9b+1AR8ZKFywPhqhDhGFAsfduePbmeZbquE5XfzruuwyljZNnmc/QYvMbA+E7Q2EZQ30BNXxxN8dNG1SSAGfaGbS5K+L3v29B9JdLPKe05X7f8K3HvSPWYNQuTFgeio3rWzGWUAbwAfYfM+/58vXdKfLrctBDt062xOIDha4JX59gfwnNGgrMuQDEhXLiBCabNhFnb7mgfWvn7TvavEgz5C1taKK8MkCsYo2BybJ4v+co1Vy+w0rRwf8AZJxagY8p2jcE8QUyJf73kPmFe0emwMPEsZCVPlI3kXvXsBYHFn8Zt9RxYcerdsT+YZ96P4TAGr8gW6IvbySfxmHQ4Ffx22+I+7erl9m1fMW8vIN8cfpCM3zBo6Gn1vhHBWN0fxHU5gMm+jsoVtAryn2+I96EzZ2Y6rxHJZPERQAAreS14P0Cjt6X63Of1DArY0Axr/EfMbsMbPpz6/jN4YgdWVYgAjuzbU5cXfPHBPNyGSSUrLIR6p0UIQqmbGzWEsKQH3c7ACQRtIPI9eORFqfNu8EucKrjbIC9+GWVRR4F+Za4vsPrMGnwIvgEnG/ipZV3CKh3laJVrB4Bo+59JifU4EokFSzlVIyooUtYIFtbDg+5ML32CjLqdMw2KQwL8ofEUlgSQKN8cg95r6YFM2VT5XRmvkGuQe68Hv6H3mbV6XK678WN8qIcgLK2L4gCWG1mvgTkdT6JkwoMxXLsICttOIlXvaVoG+/r27yahq5tEXNI9AU35TtCiiQu9kJPmH75r0P6GGbLvZRTmlG5ACce6+NqDyjg+nqT6ky/s5oUw4Tqcmal8FtiZca5FfINporz2AYHt24uYBqUx6TUahTudG0xxhG2PtfeWKr3UgKD+B9ZQ8cr23LVONbhq03KGB2hj/AOaB/ofzmFFOOrZsq5NhBLqoxkBhQUk7gLI4rt6RY9Jk1GNsy5CmEYfExqzJtOX1xgAbgexs8eb1mieoDH4QcAF8irsJXIcdkgMp/ds9x8+ZdjxSTS8yvJNNHUqEnxCeQrUXKBmARdwF1uYgXQJq/SE3vPDxMvRs09DmxNl2nJm0+FRWTI+QudwTca+VhR+czp1rAdNlwowDrk8u/DvysD6hxyKofi08b/ALRZaYsPMo8oJoAcc36/pNnp+pxcZXZVY5G8i+J4lcUT6AfP5H8eXkwOPib4ZYujuvpnUo5DEZLKly+1jdHbwPUTeTRbAX3ebdttnUqQO/FXuv39pp/a/wC0mLUYMaY2xouJFXYpYPlJvzEDgn3ujyJz+ndfx+EuMNlbIAGP7qiiKC3Z44HeZYQ4nJBOqfgXPJhjKrOy+syJuC05ZVFbgBu3A/hf8hU1NB1IJlK6nagbHuQud6BgSGAoH5eo/GYMfXNQHPhuUQsjgCw1qbQmiBY94a7rOoyYhjd94x7fCDUQALIs3YILH8DOm+F6ulLwt3v7bGPp97v2+M3H1GnDMPE8dX8N0QZcyDGwJ3UUrkglfkO3M38X2WOZSxVtOp3OlPkdGUFm43sPkB6mp5NdXlXKM1IMi1Tg3W3aF47fCB+U919n/tLi8TEcuRcuxCux8ZXGOKFc9+T6THxuHLghqx3/AD/ouwShkk9Ryf8A+ffGFZHzZFbIgI84TysLPxH0Hb2nV6n0QjLl3rZ2orbdjBOFAINH5/LiVk68hDYc+TbiTM7jHi2tbVQ28g1ZHNTo6XrmDFp82n8XGoyKV3lizMwBZQfl9Jz1xHEaba/o1vDjvY4ul+zgxFmtjjLhW3EFMoXILW8a3Vjv8prYeibmoeJ5iVG0qyj2HmBJ7Cb/AEz7QjSrkw7sOXFlKPYYkFQSSOeQTtnU6d9o9NiysG2rhylC1MjlV8z0B8Q4K8/L1vi5Zsu+xU8MUczL0fKqOmxwUw+bhLI3bm7Diht7TVGmyg7q8jDa27GGVuRkAN++269hPVt9ptF4Jw7WO4mjeLl9qbbPopJP5Gaj/azRFse/EVTGwICbCWUoQwJuzyRXPa4nLLdpBFRSdo52b7MKBit3UIuG9y6ddpcnlvvAbHNWPy7zV6v0kYnGNHARNrb9zBWoWbCZas2PcfKdzJ17THKuTG/j4m2+Lhe1CFQQLs0fcfUfOdXS9Q0L48hzZBuo4yzubIs7QpUnsoriTlnnHmQWNe3oeAx6tceNhkVmKhnG3IibgwAHdj6D1Nc+k1FIyZWdkzFWNjFjzlGG52qyr7TwT2H8gJ7LBqenZMjIufMHLKoay4YEBQnmWyKsVdTBrtb08hQAfLwTiat/N8hl7+nHEcOLt0ouxvhzzGmxAnGDiz5BuyeVMrBmWmoAgmzVc/OYsaEnw9uagGYoHYOACaJ819ibno9Nm0yZHpMpwOpCM7Kpx5G4s7e4Hb6envWnx6Tw2zM2rAK/elMikY1XkBjs54N/iJZ/6uezF0B5emxsqrvUOwSsniE7dxIJ805HVNM2IqaB3BWAKPShqJBB4u/b37mex64dHlOJsD5SN6sTSswAVr5dRR3Vx/vCaui6Di1b+ENVkVsQGQI3hFgFCksNpKr6CzXw/SaYcUorpJJpd+zKZ4G9kZPsjol1GDE2YqXGXIvg5bTEwRBTBm443DiEenxYcWdtPm1SZ9ztlORTtyZC6qfiBsjyXCZ8md6rTdPlt/QliVU0zkJ9mdMjghWeuys5dT9QeDMOTpuBbAxY+/8A5aH/ACm4c1n4v0mnmPPcn8J18WPrbmSUttjczdM04XDWHDziBP3OLk2efhh/srAT/c4vww4h/JZhyuKTzH4fUCUmSv3v5S14tthqW4s3SMP/AJaj6BV/kJk6Z0fC7gNjvn3P9Zgy6hvf+X9ZudHy+cc8/jJqLUCnLLfY9ifsXpPA3+ALruar8ts4PXumYidIi4cIrAVsYsang+4HPf1s/Oei/a8ng1ufbXuanmusl9+I88Kau5jmm2t/H7EuHbp2Zv2dP9mouxP/ABLH+7x/w++2/wBZl6ZolGl1qKieZcQ5VP4v+H+k08OZxgAIO3dfbi5tafUsEyeXggWSszPD1Wtu1f8AJsWTden4DR6TwtNrF24/OuMdk9H/AOH+k1OmLWPWoFxgMEUg7ewf04jz6xvDyiu4Hv6GcnS60r4t/vV6/OPoG1L1X4JwyLq/PE9Dpk/shx7cVftO6qW/gr+HtK6sv3GnTbhpWagFT1Iu6WcvSa/7qrHx3+ky9S1d40ojg3/rmUvE9a27zXja6JmLS5cg1SMNm5QK4WuxHbbX6TZxh1GalwebCVbyY+RuQ/wfITj6bVEZQePwm9+3cP8ANCJqnj8l3HNjPfn4mlptMGyebFgbk2CiEf8ATNz7RYB4WnHg6dAiMF2Y0HG4n+H3M0dHqqyXNvrus3Ji57Aybg+ljsSjJdFLc1+iqV8UDBpnvDkB340agR3FjgiZOmaFGsHFi5PPH6SOkaqi9Ecow7e83+iZfN6d5PJFKUuqu4yZ5tYrTfed7U9EwMgLaXTXsUWqFTwAL4Pc+pnkOpaLHibyIFF2VBIB+tGfQ8uW8fcHy/KeF663m95Dh6uqORweXJLI25v9zjYwp+LGchvgnJlsCu3f/VRTf0OQBT27xzXLQnWk7cdVdo3BhXcfKJytR3P1+cITPgb1jnyNrVUfD8qjyC6sX+slUX+Bf1/rCEue0QXaMedF/gUfgZm6UBvHA7+wihJwfUZVmPoCaZf2fdz27XxOL1jTLvwUKtGJ7d4QnOzyaarz+xZwaT1X5EYMX9lU2fj9+Jl06+RxZriEJSm6fqa66y9DXyL91l5PYceh5nJ0GKxn5PBA9P6QhJNvTL1X4J41vH54mfHgHg3Z/vdvp2/KT1TThUxkepPtCEgpPWvVl0F9NnGwY7ygWefapsZcFBuW4B9R/SEJulJ2c2Ks5eJyGmbX5DtUfKEJpfbRFdlmtpzVzp9ONEGEJPKc3in1T0i6pytWanm+sCybv84QmfD2jBi2nscpWI7EwhCbzsJ7H//Z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3546" name="AutoShape 10" descr="data:image/png;base64,iVBORw0KGgoAAAANSUhEUgAAAQMAAADCCAMAAAB6zFdcAAABhlBMVEWlt7f8+OwfM04YIzXx69/vxoh1g4YUFBSnubkAAACjtbVEXXHQbi//++/17uGfs7QAECm1xMT///TBzs2tvr7I1NMPDg4UHzIII0SlvL3zx4W/zMuywcEQKEcaL0vEzMfn4dXDu64KFy3X3NUPGy+To6POZh+ZqquGmJ3i3NDp6uA7VmwACiaarK6Ad3DPyLtTZHPOaCMjJSVjbW0vQlltfoje4dl+jI8ABw5GUly1uq7YwZg1UWlIWWorNkRSWlp2h5DXjEn57NXz1KY1QU3VgEt1bWgmHB7pwaUXHikACS7UwZv35sm+vKjksI9UXFxoVz/Vsn5VantTTEkyNjafoJtDSUmGgnzFpo6vpJjSx625Wh/KjWasYDffxa/CVAAAGkC1jXViWFSobE3Ndj3nsGySlpKzWya+VADBpHyghHVTR0OjeWSbgV/CrJelZkbGm33Kh1x9aEr02bDatX0+NSmMdVI+LxqwqJ+qo5GrmHkjDBmekXjmuZt1aFjgpH7ZikOxXzIbaRYKAAAXD0lEQVR4nO1diV/bRtqWQJixQBJoFdsoBtsY4QtzGduFGEI5nJNQHI4kTZNsmqWbdtttmmzXX7520/3Pd2akkWd02CTY2E79/PIjJJZtvY/e+x2NOG6AAQYYYIABBhhggAEGGGCAAQYYYIABBhhggAEGGGCAAQboHgDo9hl0HeDs/M9NggIpqFf/1CSAe+AsoWb+zJqgHOivEyovZR6fXYoEhVPwn/6DAvSDI32H5yEJ1cuQsHFj4947cO9J+07tynCwMaIn9F2Jv8+r8WrqE0kAIH9Dfz+i/6SPbBy09wQ7D2Vk5P/03Z0daUffVeusR7gwHwCkaxVdf6+/e6+/Pxpp/1l2GAf6jbcjKjSFEf2Rg4KUCDjxAh8B8rVKpXjj7dm7J4mjTf210me+FZy/03kJUsDv6CPsuWunGrh5AXFAaqxSXBIEqVBXeTlWyNUurkG9AGBUE/cRA7xaP9I3mJcCQS0Q0lqKA/JjFUOQeQsSX+w3EsTFakLFFLzXn9BxDXChYOBm8FDTAIL/J4BaLrCQkXjV4mBjoZhb7isOuIPFE0iCmniv32NCO1SD0eAo/FMoG3lRBH4KAbYr23K9JPEfJIuDjLScK2pXce5tgvJk5Kxad1MAvUFoFCEUxAidBpAyuBUCjOUysgTV4NVtiwRJilXW8n2kCco9HZJw/puTAo4bZREKrhoaSBkO2UC6khaw6M9eqbZPqOUKfcbByOJv+g1XjhsadbFQ1o5dHBQrMdMfquPPJIsD1cjt9RMHNyAHEK4XiC3QCBrBgJODWiVuiq7e3ieKoMZyQ5+acXYB0B9AEvQDlxoAI+jWhOPVUZGVDdTGzk+s6///AYuE83JuLd1HHJSE+2933ZaAUp/TYPALAstBQlVwcXBmcqD+HrQ5CIytlfuIg7gAkfSqeIGW/+3XX76C+OXXX//1BTEHJwcVAUuufljZoWyhrzhAFAglz6pfOdAb+BfWhNCqxkZ+5BORGkgPXvHEJfJqKjfcR7YgNuFgw3SXGPpXliKECgwJKDZi2e1kGcfGsYU+KpyAPwfKjREKo5ZHWF1lQwPI5QSYFlEEoBypstdHiaIm+3IAaDX4MWjFBk1LsUdtV9LqRtwmQYploBqEnTG0lxHFHMQ9OFCe6PpXvxAeVkMoSYJxIeVMl2GynEY1E+GgPredWxvuIwrESV8OOCj5u3dEEaAahF6erYaccQHVzrlKSjWtAP1Qi7ncQh95RE6M+XFAEsiGOwi+VOtBNwcwm8pV0rIqqYEN+CNZy41N9FXZ6MuBgwL9F5gvBY+hOXgUhJAEyEIsG6iXosXKWGWh0FMUtGoHikkfDg4YCt6OvPvx3VcwWYT5gcengNRmBdIwlqvkxnLD4XIvUQC0yWgUNYI4kQZ1hJLEsTHr4mBjhI4KOzz88Rq1VLxrYrGUWB9agxia3Sr2VCMNFOpC3EQGIZlMxhAoEmC54M0Bqwlvd+APlCl6mQL6mKwsZzbOzwMBo2nfrQu4dS6YAUuGEExAQtwcCF5xgbYG+DvKEFylswUAPx19R6yndAABHJ8JVAJH+r5x6jzNksmTA2XEgeBo8NTb0i3PKsixi4wjrhTaw6rgpAAiTgmiWNohuk8ed5hoVVgNnvroueVZBbmXnKEJUPjBk4PJhsCEAyHm1gTg4ODfh36mTrRJ6DVLQO3x1bgXBzEPDuQScLIAk2WGg3O/qyxy5FOaDN7FC+LSUrMA5VsZ2c2BQHFALNlUBccJsHnSwZTP1ygaUQPPlBuH6MnrEH/BuOYJ8zV01ORktI3qBIzQkhcHdNeImDJShXjUIYNyQGUJftdYidkfcDGXCDzxiTK2/LLUrYSHQxAyTJZEaYKcdOiiwjUco/d3iFxJtt/t3ZGDiCJMNgM+Ah3aZjKAeKvuyQFzrgwJwqRDDruXxA5k7TdHBZsCD7fKmRy0ZMCmoe0c0AkCzpFIzuiSQ6BUAdCqIIq2S3zilUM0+POhoOvQTquU5JkliAQGe5io0STQYVKMXtslHLy9pjicpgjiDRXSnK/2CMDhwzglOfpNiGckwUUCRwkDw6QGWRAVRQGTWem+aQz6riTx2WQUSkpEbThDyPNkrJR1BZZeACjcWoSiQxoEIaPyS7KwlIGk8LyTBFj4ybQuxBQtlszixpC0a2oBtinMw6SCLrnYiCgyfkXiJdnpTXoAQDm9VU0syTIWPS4sCVIG/Sbs6COO6ZqSZEjgrVYxFE9Gs7j7jbrD5MGyH0foldyZVtcBuIe3XiYSUP3hn6V4HNsCD+kY0fUbrAdmwoMtFPxNeqvrO47SCxHkkXmgiswZXrsPAA4RCUvQIQo8TBpNW5AzmXcjziVYDRIo6XBo3cUUeJUeXiz0nkEA6BMeQk3g44gH+FdczkAXWa9DBXdMWsWoiwIouCTLqmrT0RBV5f0ADaLXVEGDJNQTMGHM8FANoPyPT84Wq+880l8z1jE6Hpfk8flXb2SJl2kOVHXnQRMS+GSvRQitcPaynsDi1x9D8avVxd+OEAUeE/eSw8vF+Wfz45AFXmpUoJK68/ur5x/8OXAaxCdWA6KVcbSFTq28eOsxFP8Mil/9/v1r6BDNvGeJc5WKWVaYeEa9Pb+yLy/xjUnS7f35lfH526yblJiZI/x31jYIkA8Yn5ACK9ez2RjKvJJtIuHWw+pjqAPnJ/mNe6QWRGlPKcqwoJRYyeSEzKv7+6rE28WXOg4VA6oGEyokvnQ9WuKZ/5KwQUAdSC/MLuylP5YFJSmZvEpSe7JwkH55dm6IuEZVuIMbpiLgL8jGGsHMSQEvxyVpZ37lg2SbgvQMUzA+rlLSZmNQoUSFi2WZATR/XQFpQxsODw+HJ7bKH2USkILGJ7WnjgKMUSrgCbSHHXKqSc1UBiXr6sDC6/5gZfx546Kr+5iBlTc2B9kkILokKtEkrQxSVrs7sTw3jBCeGC5efE2COElqPfwxHYm2irJxTyVnCy/kdUXhRC8KMAfzt+1VNpYazP9u/Y8slzj6DBWRVgZp99e7C8MEE+sX7rlSlwOlaZ2qSZUoJbMkXwOeFPDSfSi1veqOH7fUwDzWzKrYMxQVLSlbNMAc86gwQTgIb1189Spgz6JjzVplMsuUAd6QKA+ofsBqsLKPNL7ROkg64peiTJoOEhdc/7lLONgrFpv4BMY7iwwJHbIG/EXKddlPdBvIGFZMRYBxElMA04WSQFfbrvYTcZA4/vw4QfRAFccMP3tQSjGRbnRqVEkiXetgziUqMb4VC/JzqAgfVEklFEAtkK4rMYYFdy8ROci3Zhi2FCE8q6pjOb+ZrCah/JJ6fxTFLT6bbVt09IUoulmQkzHqv9QHKFXcvw1zI+wO36BWAYyoIs2CLHhcX8VaxkKMYSGj1sZyY16LVEScnVGZFUqSoLNGrZzJzhfkMBNjWEBOjnVJr1aQ7FZEwIWChNroUImo/pPnWhY8rT0iHMyN1WtjY2O5bScJInHQEq9RJMSkDotOn4LYSJEFOQ6vBZMzSzvjK2Y8gJXDfXPpkTlKoFnwmC4o9/Sj/xzp70lkCOdyYwhFhgMRudBGR4KeCEevrvRCnUGiA2Z/WIwxea+MSgTIwMoDS2MkYrnQrRIWPBRhQ39998ejrbDNwRjDgYg0XYuVzKAkdzIhagWre4IYEIiH19gKSH32BmYJv8skT5BK9hUS4VU0FSHq/uiN13dvLs8OOzioYQ6ANmk2LclXWSR4jmrah6nHHkNDekhQIpHeWUDCqCCpFC/01RLNlRyyV4Gn7C3M2YliuEJzoCUlV1KCSejo9Hrqr8//6iLBe04iJpuHTEZjyeTWgwOgBcI2BxMntVyDA+SMPb6ko3owxe2PP3hed5BAtREFjfp2rUXawN4EJ5vG4OXCtLJtCwsJtYxJIFdaibm+pbOm8PPKG5TsOtLaBgVsR9hpDM5TZRTWWtbkPXQt2wXDwoYaZTiwSGj0riS+gx3ZqfqX4yiyq/v7tCJQFDhyMaW5MUiMAyTG4MlB2uZgtiDEkEvIUWU8/BqZkCBJnezMTz364w+rAzj+tEEC5Qtc/Dc3BonNBpoYg8lBGHmF8FoN20KOXhln65sklbRO2sHTP760OJB25n8iJNgUyFl3O7y5MTjMtklkAAbiYG1tCxVNY9gUclQzRbS4xq2c9grNnMXGl398+eUr6/ZD9dnzOof7Hg0KSh7nLl5rpggSe8uD/9pvDuRxF2UNC2/GxhzdR0ANPNzS66QOgPofUAv+myGTEvX2uLhxb4OiwNsVg6bG4EznZL80CSiYg/CwRQDigLn5UYMEgM4OJAD3zX+//e5bs1GAWqM79/+GbtLaIFNWv9UTLSKDw4WWfGoGtDxuYs5sH9gcGI6CocNlwVR9fp9XUUYu8QKiQNq1euvEGzpXYtmn5g7etDE0xEDt2ibGwGn5dUsVrDwxd7W3eEw9ek6mYvElc2HOzsgIanHpphLE/YeDYlMOrtszFMMwRHyD3I7PSlWglYdnKVW4Wg5gdox7wlJGkpbQ3zJq08K/9BH9vp83JHCNGxgOSHsLnCwuLp4BdNOw7lrWQAC45QmcM4fXrpwDcPL8EeIALT5BIDUyWmKz6+sNLdhNfk8OLKcIUtUqJCE1hVe1oi0EPGcpQDP2JohvdDdROoqp7+czEp/hMxnEQCZOPCMioeVaMsVznQWGmrX2+wBG4fAlVITzn3Rzjisa5ydeIgJQnLV84xVzwE19+0rm0boDaA5x1AGRBJyaqg/+ttOqTePnFSWVP4m8sAIcANo5VITqa+xoj+CvL33224K+0VSF2eLVcsCJ3z1V+YwgZZbMjl2GmMObeus3exKgZs9nIkPTliB5EZxBwRePTA6qi9Xyw0UHuZZ1WL5xYv2qb/UAJ3+/jXaEk5EhSHFsDhJeZrDfMiw7CicJyq+WTjZfTM8MDc2s4RgAkDeA1/6hqQevFxfPNcPBATDIbV6AKywsLLd9MWpLTD1+npHkODQHPgOFxxQg3yjt7PstRbcB8MICBCg9zOdOijMvIpAAhAjOeEEAkVA9f31kzlN+qC6eLVYdG26hbUSs3zUj0I07Pab+MS5LyB9a5gCjAx6lP513d5VooFF9TMhmS8lY9KRc3Jx+EYlMWwRATJueDfzwsvoyPYU9on6DSxWOf3jI5IGQgtBo0A6HXbrna+qbN6okS2jBLpJdxlogJx6tzD/2eQeUXgOpcm1tOhJ58QLKHpmmpDcxU8HiACNQCADuAC/3Q5GRMxhzBwakIHTa/tXYHwnxa5QsZmBwxHqA8iQh8fPKytceUQyLn08XN4eg2E65WRLWUpr5BvNTNqyl7awh5O+E8J4BhXR373aaOnn+TEXLEu0lB0Li6fzKNymHLSD5RWN7eW3afdm9SJjebnV1QWpo5o6111SXbwGe+h76RWqOm03sr6z8g97jhmh/ZabV5acRWW4e5rQ0+qw71l4qh921B5gqUfs0ZB+Nr3z9Pa0EQEHaH/kI8S1VGPIdpnOIAjOIEBL8bg68Knz3hqy4kLI/z698d0JToG2/uJD2e5AQKfpeXW07Yh11J4S3Egked/VGWJD6+8+mO5CEN/Mr/xQZCoqRpoI2xfSmz1qrBgVD03vHaOO50eBqVzeTg6nST0v4LoNx6AoYO9CWpy9wwadhfPR+ZcjT5VPERmoa9LWB0yBUB/cmElcImColEoLKv4IhkaEAbLakYGZ4dj2VV0RtHZV+rkwhUnMZOtBq9qdG0L4YyOnCVCEUauZAOo6pf+4nEh/2579hKRArzSmYwaPCZfM2xKI5OHMeM+3cMBEAW7dmpu1NIUBqNdjIm7sC8eun+/PzTEiEOcya67LOwPg4jX+xp6VWbG8MjYbYdyFBmUhr69bMDGUpsGaCfqGbGwdNncw7QiLOYejriZKjtc1aMZ0eprBANnkBir2mZNMRRyLLDXsAnK1bM+wugkDLBwJd3Vdw6nvWFcAAzthBpJg2FABTey01HKYoaJR6gCwqmS3nN9lgYqXO6CDF1q2ZNWfQ6OCNvRcDYLc/1MqMGJFtDVh10BxNAWXAplNE66sKmpZeYxiciZipM8jbujW92WNbg7jgSAsitsYzFEzQkQ8ErNUEc+saahGyBjG9CTmmzCvShXbJRwH4UzDboCA8ywR/c4KK/h/vCqcpyxGaBZQqpO18O9Lre0VR0YsYgvUCQ0GYzWkAZztFa2GVwRjEzHStQcF2r1PAbbLnnvaiYG7Y6cO1PetVskMiANtDzCfZhtHlhkFLUK4bn7gdxEGapsC92l6z7skYnrAVBIg1d70FC8oecgWeY588kxbM2GkepKDhDef2RNd7bac40dgxFRpEJeLImT5ip+2ObYZiAxiKyzkDg+kTTG+SkraRA6EUYM+DPtspMoMSoJUZg5iu+BTJAO8I4bMLxHXXphDt6UICmJyeOoyatDaI76rZ30QtoIJVkmdsB9bNOXPL7MaqoNj40CZpAWhsDuLHhfUi3hmkPfaknTrLFKquxydMuW9SEyFd94ntxCmGnVumanbiCEltekreu8I4N4hpo2kAcBwcpUlg0wK2GWangYgC78/TCtYhW+5y2UwcfdMCEDU3CbJ2CfKHuUfQZPviChBX0f7YGpn51RjDzTH5vEbKgQXf9AaQdacTHg4TFGdmWsTE7mwWhQY9odEAfoyEo2HiaH4AZZY4PF85bKc44VX+afnl3kwLgIGfqHGYBhpHN0xcl4zIF262Ly4gCYLnahLfB3Z0G1o5iKccoZt0ZuRq/tjB3+XvmA+znOJsP+2hzCFHFrQ2zqfsYNkVeUgSOOfnEBGA5RTn+ulZGwjaobVR9h3bDjwqmgtdYrIQfe7it+72CGCaYGrCsGUHng0t4vKb5fogZTmNLa3jW761FzhNwPCxA452+e6wRx9G+mzlcjptGKjnLpp7w5mpXe8SApTDoMmCswncOMQK/WFX+sNAWyc9xQkTs6jttLW1t7e+vlwIpPM9GxvglVICq4iDL/xqOuLtws0tnUqobYSHwxBz4bkvgpDp494NGSBgjsD9tNV2ic3XztGFlQvmgLmHOYDBodmYB7hbA56H5VtwEApe7aLsjwIMDqspfwpSVlm80GIIAraachA69tidv2cAxJtNvLZ9B9psCwka1aULaLVFsNCzPhGh+VMIixfIlM0DJ+aQC6RnURQHo6O9TEFzkMvbNFNGAMb6+t7e1tbWcHjOjo8Ic3OYg2AfPZzJAZL7tC6GgEYaXaKSTxlGOl0uBwLFYqGAntuCIs+VnHD7Yd2A5lcUe7/HAVyg+j2loQ9gh/2JSzxfSkOK0MPpQQvYLnH4EvUgegTqaC+nB81hu8RL1cTA4+F+/QOyvOJyvRHUrfF5YknvA4jEHVwqsuHeZZ9SQLnES2kyKAe9H2DUD2isMLnUelroFEM+j23pfZB+anjrUhKAQjB0s285sJoHLTPl5oB60K8pEtBSVi3ozJTtFNAbzqYq4qAvUySg5Qv4UcZ37tyhMmWNzEibjUnJAZOTUXxnjxHsr5KJXFyDtFtRst9ooLjmoAoB+s1nSKr1dAfFBVC+uTq6unp63GAAwnrRfJhOk0fp2M/TYR+mA/LHffSMb3AaDIYw7Ad5o0bYx7tEx12t/cMAtNzV1dGgCcxDMLgKOejbwPZJgN6AU1LpcqBweHo8GgodGqlgqF8D2yXQiHsipwHj8HS0r5x6BwDa/5CoAQYYYIABBhjgs0TLJdbu9dafCWyZ0EgxZRhoqojmih5AL6TRESm0Pov7PMiAEoh5KDSapH4C8Hq1lNLPRADR+DTZXVyk+3XYwiltIcBEv04eQT7dHj0IlI1uy/LJuKQ7CGCPYDqEbotyKdhRwQwKdkjwltgKDoa5cvfzCAwUPi47+LxkH2CAAQYYYIC+xf8A9eARK6jskkoAAAAASUVORK5CYII=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3548" name="AutoShape 12" descr="data:image/png;base64,iVBORw0KGgoAAAANSUhEUgAAAQMAAADCCAMAAAB6zFdcAAABhlBMVEWlt7f8+OwfM04YIzXx69/vxoh1g4YUFBSnubkAAACjtbVEXXHQbi//++/17uGfs7QAECm1xMT///TBzs2tvr7I1NMPDg4UHzIII0SlvL3zx4W/zMuywcEQKEcaL0vEzMfn4dXDu64KFy3X3NUPGy+To6POZh+ZqquGmJ3i3NDp6uA7VmwACiaarK6Ad3DPyLtTZHPOaCMjJSVjbW0vQlltfoje4dl+jI8ABw5GUly1uq7YwZg1UWlIWWorNkRSWlp2h5DXjEn57NXz1KY1QU3VgEt1bWgmHB7pwaUXHikACS7UwZv35sm+vKjksI9UXFxoVz/Vsn5VantTTEkyNjafoJtDSUmGgnzFpo6vpJjSx625Wh/KjWasYDffxa/CVAAAGkC1jXViWFSobE3Ndj3nsGySlpKzWya+VADBpHyghHVTR0OjeWSbgV/CrJelZkbGm33Kh1x9aEr02bDatX0+NSmMdVI+LxqwqJ+qo5GrmHkjDBmekXjmuZt1aFjgpH7ZikOxXzIbaRYKAAAXD0lEQVR4nO1diV/bRtqWQJixQBJoFdsoBtsY4QtzGduFGEI5nJNQHI4kTZNsmqWbdtttmmzXX7520/3Pd2akkWd02CTY2E79/PIjJJZtvY/e+x2NOG6AAQYYYIABBhhggAEGGGCAAQYYYIABBhhggAEGGGCAAQboHgDo9hl0HeDs/M9NggIpqFf/1CSAe+AsoWb+zJqgHOivEyovZR6fXYoEhVPwn/6DAvSDI32H5yEJ1cuQsHFj4947cO9J+07tynCwMaIn9F2Jv8+r8WrqE0kAIH9Dfz+i/6SPbBy09wQ7D2Vk5P/03Z0daUffVeusR7gwHwCkaxVdf6+/e6+/Pxpp/1l2GAf6jbcjKjSFEf2Rg4KUCDjxAh8B8rVKpXjj7dm7J4mjTf210me+FZy/03kJUsDv6CPsuWunGrh5AXFAaqxSXBIEqVBXeTlWyNUurkG9AGBUE/cRA7xaP9I3mJcCQS0Q0lqKA/JjFUOQeQsSX+w3EsTFakLFFLzXn9BxDXChYOBm8FDTAIL/J4BaLrCQkXjV4mBjoZhb7isOuIPFE0iCmniv32NCO1SD0eAo/FMoG3lRBH4KAbYr23K9JPEfJIuDjLScK2pXce5tgvJk5Kxad1MAvUFoFCEUxAidBpAyuBUCjOUysgTV4NVtiwRJilXW8n2kCco9HZJw/puTAo4bZREKrhoaSBkO2UC6khaw6M9eqbZPqOUKfcbByOJv+g1XjhsadbFQ1o5dHBQrMdMfquPPJIsD1cjt9RMHNyAHEK4XiC3QCBrBgJODWiVuiq7e3ieKoMZyQ5+acXYB0B9AEvQDlxoAI+jWhOPVUZGVDdTGzk+s6///AYuE83JuLd1HHJSE+2933ZaAUp/TYPALAstBQlVwcXBmcqD+HrQ5CIytlfuIg7gAkfSqeIGW/+3XX76C+OXXX//1BTEHJwcVAUuufljZoWyhrzhAFAglz6pfOdAb+BfWhNCqxkZ+5BORGkgPXvHEJfJqKjfcR7YgNuFgw3SXGPpXliKECgwJKDZi2e1kGcfGsYU+KpyAPwfKjREKo5ZHWF1lQwPI5QSYFlEEoBypstdHiaIm+3IAaDX4MWjFBk1LsUdtV9LqRtwmQYploBqEnTG0lxHFHMQ9OFCe6PpXvxAeVkMoSYJxIeVMl2GynEY1E+GgPredWxvuIwrESV8OOCj5u3dEEaAahF6erYaccQHVzrlKSjWtAP1Qi7ncQh95RE6M+XFAEsiGOwi+VOtBNwcwm8pV0rIqqYEN+CNZy41N9FXZ6MuBgwL9F5gvBY+hOXgUhJAEyEIsG6iXosXKWGWh0FMUtGoHikkfDg4YCt6OvPvx3VcwWYT5gcengNRmBdIwlqvkxnLD4XIvUQC0yWgUNYI4kQZ1hJLEsTHr4mBjhI4KOzz88Rq1VLxrYrGUWB9agxia3Sr2VCMNFOpC3EQGIZlMxhAoEmC54M0Bqwlvd+APlCl6mQL6mKwsZzbOzwMBo2nfrQu4dS6YAUuGEExAQtwcCF5xgbYG+DvKEFylswUAPx19R6yndAABHJ8JVAJH+r5x6jzNksmTA2XEgeBo8NTb0i3PKsixi4wjrhTaw6rgpAAiTgmiWNohuk8ed5hoVVgNnvroueVZBbmXnKEJUPjBk4PJhsCEAyHm1gTg4ODfh36mTrRJ6DVLQO3x1bgXBzEPDuQScLIAk2WGg3O/qyxy5FOaDN7FC+LSUrMA5VsZ2c2BQHFALNlUBccJsHnSwZTP1ygaUQPPlBuH6MnrEH/BuOYJ8zV01ORktI3qBIzQkhcHdNeImDJShXjUIYNyQGUJftdYidkfcDGXCDzxiTK2/LLUrYSHQxAyTJZEaYKcdOiiwjUco/d3iFxJtt/t3ZGDiCJMNgM+Ah3aZjKAeKvuyQFzrgwJwqRDDruXxA5k7TdHBZsCD7fKmRy0ZMCmoe0c0AkCzpFIzuiSQ6BUAdCqIIq2S3zilUM0+POhoOvQTquU5JkliAQGe5io0STQYVKMXtslHLy9pjicpgjiDRXSnK/2CMDhwzglOfpNiGckwUUCRwkDw6QGWRAVRQGTWem+aQz6riTx2WQUSkpEbThDyPNkrJR1BZZeACjcWoSiQxoEIaPyS7KwlIGk8LyTBFj4ybQuxBQtlszixpC0a2oBtinMw6SCLrnYiCgyfkXiJdnpTXoAQDm9VU0syTIWPS4sCVIG/Sbs6COO6ZqSZEjgrVYxFE9Gs7j7jbrD5MGyH0foldyZVtcBuIe3XiYSUP3hn6V4HNsCD+kY0fUbrAdmwoMtFPxNeqvrO47SCxHkkXmgiswZXrsPAA4RCUvQIQo8TBpNW5AzmXcjziVYDRIo6XBo3cUUeJUeXiz0nkEA6BMeQk3g44gH+FdczkAXWa9DBXdMWsWoiwIouCTLqmrT0RBV5f0ADaLXVEGDJNQTMGHM8FANoPyPT84Wq+880l8z1jE6Hpfk8flXb2SJl2kOVHXnQRMS+GSvRQitcPaynsDi1x9D8avVxd+OEAUeE/eSw8vF+Wfz45AFXmpUoJK68/ur5x/8OXAaxCdWA6KVcbSFTq28eOsxFP8Mil/9/v1r6BDNvGeJc5WKWVaYeEa9Pb+yLy/xjUnS7f35lfH526yblJiZI/x31jYIkA8Yn5ACK9ez2RjKvJJtIuHWw+pjqAPnJ/mNe6QWRGlPKcqwoJRYyeSEzKv7+6rE28WXOg4VA6oGEyokvnQ9WuKZ/5KwQUAdSC/MLuylP5YFJSmZvEpSe7JwkH55dm6IuEZVuIMbpiLgL8jGGsHMSQEvxyVpZ37lg2SbgvQMUzA+rlLSZmNQoUSFi2WZATR/XQFpQxsODw+HJ7bKH2USkILGJ7WnjgKMUSrgCbSHHXKqSc1UBiXr6sDC6/5gZfx546Kr+5iBlTc2B9kkILokKtEkrQxSVrs7sTw3jBCeGC5efE2COElqPfwxHYm2irJxTyVnCy/kdUXhRC8KMAfzt+1VNpYazP9u/Y8slzj6DBWRVgZp99e7C8MEE+sX7rlSlwOlaZ2qSZUoJbMkXwOeFPDSfSi1veqOH7fUwDzWzKrYMxQVLSlbNMAc86gwQTgIb1189Spgz6JjzVplMsuUAd6QKA+ofsBqsLKPNL7ROkg64peiTJoOEhdc/7lLONgrFpv4BMY7iwwJHbIG/EXKddlPdBvIGFZMRYBxElMA04WSQFfbrvYTcZA4/vw4QfRAFccMP3tQSjGRbnRqVEkiXetgziUqMb4VC/JzqAgfVEklFEAtkK4rMYYFdy8ROci3Zhi2FCE8q6pjOb+ZrCah/JJ6fxTFLT6bbVt09IUoulmQkzHqv9QHKFXcvw1zI+wO36BWAYyoIs2CLHhcX8VaxkKMYSGj1sZyY16LVEScnVGZFUqSoLNGrZzJzhfkMBNjWEBOjnVJr1aQ7FZEwIWChNroUImo/pPnWhY8rT0iHMyN1WtjY2O5bScJInHQEq9RJMSkDotOn4LYSJEFOQ6vBZMzSzvjK2Y8gJXDfXPpkTlKoFnwmC4o9/Sj/xzp70lkCOdyYwhFhgMRudBGR4KeCEevrvRCnUGiA2Z/WIwxea+MSgTIwMoDS2MkYrnQrRIWPBRhQ39998ejrbDNwRjDgYg0XYuVzKAkdzIhagWre4IYEIiH19gKSH32BmYJv8skT5BK9hUS4VU0FSHq/uiN13dvLs8OOzioYQ6ANmk2LclXWSR4jmrah6nHHkNDekhQIpHeWUDCqCCpFC/01RLNlRyyV4Gn7C3M2YliuEJzoCUlV1KCSejo9Hrqr8//6iLBe04iJpuHTEZjyeTWgwOgBcI2BxMntVyDA+SMPb6ko3owxe2PP3hed5BAtREFjfp2rUXawN4EJ5vG4OXCtLJtCwsJtYxJIFdaibm+pbOm8PPKG5TsOtLaBgVsR9hpDM5TZRTWWtbkPXQt2wXDwoYaZTiwSGj0riS+gx3ZqfqX4yiyq/v7tCJQFDhyMaW5MUiMAyTG4MlB2uZgtiDEkEvIUWU8/BqZkCBJnezMTz364w+rAzj+tEEC5Qtc/Dc3BonNBpoYg8lBGHmF8FoN20KOXhln65sklbRO2sHTP760OJB25n8iJNgUyFl3O7y5MTjMtklkAAbiYG1tCxVNY9gUclQzRbS4xq2c9grNnMXGl398+eUr6/ZD9dnzOof7Hg0KSh7nLl5rpggSe8uD/9pvDuRxF2UNC2/GxhzdR0ANPNzS66QOgPofUAv+myGTEvX2uLhxb4OiwNsVg6bG4EznZL80CSiYg/CwRQDigLn5UYMEgM4OJAD3zX+//e5bs1GAWqM79/+GbtLaIFNWv9UTLSKDw4WWfGoGtDxuYs5sH9gcGI6CocNlwVR9fp9XUUYu8QKiQNq1euvEGzpXYtmn5g7etDE0xEDt2ibGwGn5dUsVrDwxd7W3eEw9ek6mYvElc2HOzsgIanHpphLE/YeDYlMOrtszFMMwRHyD3I7PSlWglYdnKVW4Wg5gdox7wlJGkpbQ3zJq08K/9BH9vp83JHCNGxgOSHsLnCwuLp4BdNOw7lrWQAC45QmcM4fXrpwDcPL8EeIALT5BIDUyWmKz6+sNLdhNfk8OLKcIUtUqJCE1hVe1oi0EPGcpQDP2JohvdDdROoqp7+czEp/hMxnEQCZOPCMioeVaMsVznQWGmrX2+wBG4fAlVITzn3Rzjisa5ydeIgJQnLV84xVzwE19+0rm0boDaA5x1AGRBJyaqg/+ttOqTePnFSWVP4m8sAIcANo5VITqa+xoj+CvL33224K+0VSF2eLVcsCJ3z1V+YwgZZbMjl2GmMObeus3exKgZs9nIkPTliB5EZxBwRePTA6qi9Xyw0UHuZZ1WL5xYv2qb/UAJ3+/jXaEk5EhSHFsDhJeZrDfMiw7CicJyq+WTjZfTM8MDc2s4RgAkDeA1/6hqQevFxfPNcPBATDIbV6AKywsLLd9MWpLTD1+npHkODQHPgOFxxQg3yjt7PstRbcB8MICBCg9zOdOijMvIpAAhAjOeEEAkVA9f31kzlN+qC6eLVYdG26hbUSs3zUj0I07Pab+MS5LyB9a5gCjAx6lP513d5VooFF9TMhmS8lY9KRc3Jx+EYlMWwRATJueDfzwsvoyPYU9on6DSxWOf3jI5IGQgtBo0A6HXbrna+qbN6okS2jBLpJdxlogJx6tzD/2eQeUXgOpcm1tOhJ58QLKHpmmpDcxU8HiACNQCADuAC/3Q5GRMxhzBwakIHTa/tXYHwnxa5QsZmBwxHqA8iQh8fPKytceUQyLn08XN4eg2E65WRLWUpr5BvNTNqyl7awh5O+E8J4BhXR373aaOnn+TEXLEu0lB0Li6fzKNymHLSD5RWN7eW3afdm9SJjebnV1QWpo5o6111SXbwGe+h76RWqOm03sr6z8g97jhmh/ZabV5acRWW4e5rQ0+qw71l4qh921B5gqUfs0ZB+Nr3z9Pa0EQEHaH/kI8S1VGPIdpnOIAjOIEBL8bg68Knz3hqy4kLI/z698d0JToG2/uJD2e5AQKfpeXW07Yh11J4S3Egked/VGWJD6+8+mO5CEN/Mr/xQZCoqRpoI2xfSmz1qrBgVD03vHaOO50eBqVzeTg6nST0v4LoNx6AoYO9CWpy9wwadhfPR+ZcjT5VPERmoa9LWB0yBUB/cmElcImColEoLKv4IhkaEAbLakYGZ4dj2VV0RtHZV+rkwhUnMZOtBq9qdG0L4YyOnCVCEUauZAOo6pf+4nEh/2579hKRArzSmYwaPCZfM2xKI5OHMeM+3cMBEAW7dmpu1NIUBqNdjIm7sC8eun+/PzTEiEOcya67LOwPg4jX+xp6VWbG8MjYbYdyFBmUhr69bMDGUpsGaCfqGbGwdNncw7QiLOYejriZKjtc1aMZ0eprBANnkBir2mZNMRRyLLDXsAnK1bM+wugkDLBwJd3Vdw6nvWFcAAzthBpJg2FABTey01HKYoaJR6gCwqmS3nN9lgYqXO6CDF1q2ZNWfQ6OCNvRcDYLc/1MqMGJFtDVh10BxNAWXAplNE66sKmpZeYxiciZipM8jbujW92WNbg7jgSAsitsYzFEzQkQ8ErNUEc+saahGyBjG9CTmmzCvShXbJRwH4UzDboCA8ywR/c4KK/h/vCqcpyxGaBZQqpO18O9Lre0VR0YsYgvUCQ0GYzWkAZztFa2GVwRjEzHStQcF2r1PAbbLnnvaiYG7Y6cO1PetVskMiANtDzCfZhtHlhkFLUK4bn7gdxEGapsC92l6z7skYnrAVBIg1d70FC8oecgWeY588kxbM2GkepKDhDef2RNd7bac40dgxFRpEJeLImT5ip+2ObYZiAxiKyzkDg+kTTG+SkraRA6EUYM+DPtspMoMSoJUZg5iu+BTJAO8I4bMLxHXXphDt6UICmJyeOoyatDaI76rZ30QtoIJVkmdsB9bNOXPL7MaqoNj40CZpAWhsDuLHhfUi3hmkPfaknTrLFKquxydMuW9SEyFd94ntxCmGnVumanbiCEltekreu8I4N4hpo2kAcBwcpUlg0wK2GWangYgC78/TCtYhW+5y2UwcfdMCEDU3CbJ2CfKHuUfQZPviChBX0f7YGpn51RjDzTH5vEbKgQXf9AaQdacTHg4TFGdmWsTE7mwWhQY9odEAfoyEo2HiaH4AZZY4PF85bKc44VX+afnl3kwLgIGfqHGYBhpHN0xcl4zIF262Ly4gCYLnahLfB3Z0G1o5iKccoZt0ZuRq/tjB3+XvmA+znOJsP+2hzCFHFrQ2zqfsYNkVeUgSOOfnEBGA5RTn+ulZGwjaobVR9h3bDjwqmgtdYrIQfe7it+72CGCaYGrCsGUHng0t4vKb5fogZTmNLa3jW761FzhNwPCxA452+e6wRx9G+mzlcjptGKjnLpp7w5mpXe8SApTDoMmCswncOMQK/WFX+sNAWyc9xQkTs6jttLW1t7e+vlwIpPM9GxvglVICq4iDL/xqOuLtws0tnUqobYSHwxBz4bkvgpDp494NGSBgjsD9tNV2ic3XztGFlQvmgLmHOYDBodmYB7hbA56H5VtwEApe7aLsjwIMDqspfwpSVlm80GIIAraachA69tidv2cAxJtNvLZ9B9psCwka1aULaLVFsNCzPhGh+VMIixfIlM0DJ+aQC6RnURQHo6O9TEFzkMvbNFNGAMb6+t7e1tbWcHjOjo8Ic3OYg2AfPZzJAZL7tC6GgEYaXaKSTxlGOl0uBwLFYqGAntuCIs+VnHD7Yd2A5lcUe7/HAVyg+j2loQ9gh/2JSzxfSkOK0MPpQQvYLnH4EvUgegTqaC+nB81hu8RL1cTA4+F+/QOyvOJyvRHUrfF5YknvA4jEHVwqsuHeZZ9SQLnES2kyKAe9H2DUD2isMLnUelroFEM+j23pfZB+anjrUhKAQjB0s285sJoHLTPl5oB60K8pEtBSVi3ozJTtFNAbzqYq4qAvUySg5Qv4UcZ37tyhMmWNzEibjUnJAZOTUXxnjxHsr5KJXFyDtFtRst9ooLjmoAoB+s1nSKr1dAfFBVC+uTq6unp63GAAwnrRfJhOk0fp2M/TYR+mA/LHffSMb3AaDIYw7Ad5o0bYx7tEx12t/cMAtNzV1dGgCcxDMLgKOejbwPZJgN6AU1LpcqBweHo8GgodGqlgqF8D2yXQiHsipwHj8HS0r5x6BwDa/5CoAQYYYIABBhjgs0TLJdbu9dafCWyZ0EgxZRhoqojmih5AL6TRESm0Pov7PMiAEoh5KDSapH4C8Hq1lNLPRADR+DTZXVyk+3XYwiltIcBEv04eQT7dHj0IlI1uy/LJuKQ7CGCPYDqEbotyKdhRwQwKdkjwltgKDoa5cvfzCAwUPi47+LxkH2CAAQYYYIC+xf8A9eARK6jskkoAAAAASUVORK5CYII=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833551" name="AutoShape 15" descr="data:image/jpeg;base64,/9j/4AAQSkZJRgABAQAAAQABAAD/2wCEAAkGBxASEhUQEhIVFRUWFRUVFRUVFRUXFRUWFRUWFhUVFhUYHSggGBolHRUVITEhJSkrLi4uFx8zODMtNygtLisBCgoKDg0OGhAQGi0gHSUrKy0tLS0tLS0tKystLS0tLSstLS0tLS0tLS0tLS0tLS0tLS0tLS0tLS0rLS0tLSstLf/AABEIAMIBBAMBIgACEQEDEQH/xAAcAAACAgMBAQAAAAAAAAAAAAAAAQIFAwQGBwj/xABHEAABAwIDAwcHCgQDCQAAAAABAAIRAyEEEjEFQVEGEyJhcYGRFDKhscHR8CMzQlJTYnKSsuEVJILxB2PSFjRDc5OiwtPi/8QAGgEBAQEBAQEBAAAAAAAAAAAAAAECAwQFBv/EAC4RAAICAAQEAwgDAQAAAAAAAAABAhEDEiExBBNBYVGBoRQiMkJScbHBcuHwBf/aAAwDAQACEQMRAD8A54KQUQpBfoD5w1JJNUDCaSFSDQkhANCSEA0JIQDQkhANCSEA5QkhANNRTUAISQqBoSQhRoSQgGkhCEBCEKFBCEkAIQhAYgpBQCkFkpIKSiE1bINCSJSwNNRTVsAmoymgGhJCAaElucx8jm3zm7tFieIo1fV0bhByuuis1EJIlbswNCSFANJCEKCEJIBppJJYGhKUSlgcoSRKWBoUZRKWByhKUSlgaEkJYMYTCiFILNlM2HoPe4MY0ucbBrRJPYAug/2Jx4bndTDeouGbwEr0PkTydZhaLXEDnngF7t4m4YOAHrXQPbK+fica06idY4a6nguN2XXo/OMIHHUeI0WmvfamzabpzNmRBm4I6xvXkvLnYIwleGfNVBmZ92/SZ3W7iF2wOK5jyvczOFao5xEpIXrMDlEpIlASlJJCAZK6QUJbl3ZY7oXNFdawbl4OOdZT18J8xyiEO170l7jyDKEkKgESkmoAlCSaAEISQDQkhAOUpQhACEJIBpSgpIBoSQgIArNhXAPaToHNJ7JErAFILDKfR0oXH8geVDK9JuHqOArMGUSY5xo0LeJjUd67BfFnBxdM9F2C4D/Fsjm6H1s7/DKJ9MLusViWU2mpUcGNFy5xgBeMcs9v+WV87ZFNgy0weE3ces+5duFg3NPwMzehQIlKUL6tnEaEkK2QkkhCWAK7ABceu0ay6+fxz+Hz/R7eE6+Rx1Xzj2n1qKnihD3j77v1FY1709DxvcaJSQqBoSSQDQkiUBJCihANCSJQDRKSEA0kIQBKSEIAQhCAxhSCgFKVkE2OIMixGhGo71eYblftBgytxD4+9ld6XAlUITWZRjLdBNo39pbXxGIM1qr38ATYdg0C0ZSQqklohY0JShUDQkhAOUSkhASbqO1d5N+9cHT1HaPWu5qb18/j/l8/0ezhFv5HG7Q+dqf8x/6isErPtMfLVPxu9a117oP3UeSW45QooWiEkKMoVsDQlKJQDQklKgJShRQgJSiVFCWBymooSwNCSEA0kk0BjBUgoBNZsE5QlKJSwSQooSwSQoyhUEkJIlLA0JSlKAzYcdJo+831hd9XpargsH84z8bf1BenV2gt8V8z/oSpx8z28K6s842wIr1Pxetaa3tuiMRU/F7AtCV9DDfuL7I8k/iY0JSgrdmRoSRKAaEpRKAaEpQgGhKUkA0ISQo0JIQg0JIQDQkhAYgpArGCmCudmqMkpyoSiUslE0SoyiUsUSlEqMolLBJCjKJSykpTUJRKWDa2f87T/Gz9QXpTXarzXZnz1If5jP1Bej1QBvXzOP1lE9fDbM4LlAf5ip2j9IVct/lB/vD+79IVcXL6GE/cX2R5p/E/uWmxME2q85x0Q03kt6RiLjvWhWpuYS1wgjUfG5dthsKKVJjJFmgnrJuToqzlfTDmU6s3BLD1g3F+qD4rzw4nNiV0ZuWFUUzmZSlKUpXrs5EpRKiSiUsUSlEqBKYJ32TMKJIlRlEpYJIlRlEpYJIUZRKWCUpJSiUsEpQoyklgmaFVxE03jdZhgCdYChiGBrssknhlLT4FWGVjRLmT+GJ9IUDiKTRehVgDUNafEryrEo9Tw29zRoMLiQATGsRI7brdweDdzjAWHKXAGYiJ4ApUsVSc4EUnwCLOtPCwtHUuto7FZlFVrGiCLgWB3b9VmePW5YYF/wC/owjZFH7Nvgp/wmh9m3wW6cHUbEmM2lteoIdhnA5ZMxMRftXHnx+r1PTyu3oaQ2XQ+yZ+VNuzaP2TPyj2hb1PBVDMZjBggDTqKiMK/Lnl2W97RrCnPj9XqOV29DVGzqP2bPyt9yDs+lups/I33LdfgagDZzDMRHXOil/DX5svSzG8b7b1n2iH1eprldvQ0hgaX2bPyN9y5TbzWtrOAAGlgANw3Bd5R2Y+XABxykZhwnuWtXwbMoeYvMOIBnKL2jdZajxUE9HfmZngOSrY4nZNMmrTIGlRs9xC7ytVXNYN1RrmgvN3ZiJFxOsRorl1RZx552jGFh5UcttthfiXNEScupgebvPctXAMPPMGhzt10sRe+5dBXxbWuIcANILiACTMCVsspSfNO4C3qXX2io1XQx7Nmd2WtbEs31GHj0gqvb1ZpoPaKjSYBiRJgg28Fh5l1+iTE6Ed3x1KPONYTn6t8kAxe2l/UvLCKjK0dnhXGv0cxRoOdMQIBN5ExuFtVgz7r+BXR19q0aLZqPi1hBJNpsNd4VNV5RUKlTznUwGuubAkEkf21XtWO3rWh53gRXUrtmPq1S4ETBAGVvEkCfBblWk9pgtPguew2OyhwkjNUpumSLNc4k27QumxO3qAbUy1QXBvR8+HEgwBZa5kkZ5UW9zBUbBAIv1uLRHcmKN5Ib/S9x6t4XPY7Huq1MxI0iQI6yI7ZW63FHpUqtRlMiAc9uGhGpspm6stLYthXoG8OjTzhB4XDVtBuHgmXi1riPSAqJuyubyOqVmBjiHRmILm78vXC6ulRpU2tqZpaWw0OdmnMbwADeN6jxPBlWH4op6jW6sdnaBJcBp1FajcUwmJ8Vdvo847M2gC1zObJNUMMcQ0DzusnVYDydo/ZP3TFVtr9ZG5aWN4mXgeBXiq07x4qQcNFZ7cp5soNFpiYPOCmJPU1pnQelVeydl1adRtR7qeUXMVATpa0LSxdDLwaZmp0nO82/YRPgs1LCTIccp6xPtW1tpr6eHBpWe5zRLYzHNrE71wz6OZzui9xAzuJiYkXM9o8Qs86zTwki72y0seA2oSMoNoG88UKic6g2zmvB11aLTY6JLDl3KkvBFvsvGl7s2Y3NxmNrkA9kK729tzA0mBtMPqVDGb5SWaGdBa/wAWXm4eRoSnmXC7dltliNtVWlxBiZtu7Lr3/Z4HkwBgaX/pbdfN5C9n2Pyjp4rAVjTLW1GAyyo4CLNAcTvb1rzcanJR/kj0cLJJv7HV8q+VuDo8xlIrEOl3NEOyw0akezgtjZ+0qGJeyvRc17HMiRuMgkEagjgV884/Gk5RnDgR+LfrLgIPUIXon+EWJANQZ25SC/zoNN1m5XNdxAmQSNeC80+FUYX1pm8PF97Kes7KewVcRp58j8qrKdQeRHjleP8AvKxbMxLc1clzfPMSRex0WGjWb5KWlwBg2kT53BYyO67x/B0SW5b4+sOboH79L0BZzVb5TT0+bf61UY6u00qMObILJEiRA3jctbb+3KeHd5QSHBlN1g4CSZAE9sfusLClS0+oaUX2GxAFXE2+kw+DSFzG0r4eh1HEA94/ZeYbL5eYuk7E1XFz+eBylzrMJLsrmnLBgkjd6Fn5C7bqvacO+o94aKjxmdmyk5WwCTN5lerD4eanfdfho5c2JIVa/wDEmUwX8259PjljKJv2hekeQAmMzc31ZE+C8c25t9zcTnoVD0Ii7iyQACMhtqConlxiyIIpki7HFvSpmZ6DpkL040JyrKcFOmy3/wAQGPZic0u5topmOllDulB4A9E9apn8p6rXHI8nzrkkgzvynRVO2Nr1sS/nKrpMAAbgBoOvU3PFaIK7JukmYvW0W1Xa9cuLs7heYBPBRxe1atSMztN4sT2netQ4Z3N87uzZd89vBYMy1mRHZtCsTqkXrBKlSDiQ1oJJMADUk2AC3mITNVMVisZpHNkiDOWN8zEeKzYzDmm7IZ0B0iZH91MwrqQzlMtnVY2uSc9XMSi0rbQLgAYtwtZZKO3qzQ1gcMgjowCDBBvPYqTOo5ysuaKdM/lM+4aGtBi0cOBlRbyorNkDLcAGROnC9lzkohTMW2W+J25WfLS6xvHDs4LTbingyD4316itIFTBRSBteW1IgvcQIgFxIEcFidiHHedI7hoFhlZGhLAnAnVNRchLFGGU1dU9iNc3Mxzn30AAkb4JKzM2BLiSx7QSSGjIYBNmyX7lnKy7lXsrAuxFVtBjmNc+QHVHBjBAJkuNhosLXOYXAG5DmOi8jffeDHoXRP5Ntjosqd/N/wCtKhyddMlhAvEPbOnemV2KObaxx0BPcVabHxNWjUDgC3fmy3Foi+o6lf0dmOaIyOm1+db6Oipu2bUdHRMD/OH+hXKWjJR5Q4h3/EPV0W+5ZXbdr3Jr9lmDwssX8Pq6Rbhzv/wsT9kPIjKwRpLi72JTN33/ACbFXbOKNN72V7jQEtE6Hgq/HbXNQ0aVbGOdRqMa+u6iwl1MnNNLKfOIhswYupv2A46ltuBcsjNhMFsjD/VV96OLexLZxb9SBpungs+zTW5wczOcyBlMG4vddo3ZLGnMKVEHiTUd6ytbaJbQ+VbSaPrOpnLHAwdb9yKJho5LE0XMcWvHSBM3m++6wFZMXiC9xcd/xuWGVlkJBZKmWTlmN2aJjriywymCoC5o06DqJb5QQ7JnLC05ZFy0HjKqHKMq85L1Ie64FgZIBjXiFpK9ClZh6BzdJroEOcNHFtiYnqPpVjtDDU31HPw1KoykT8m17szmiBqRcmQVdUdq0XvyZ3gmwcWgNJ3AWVi6mYkPOsR4LpGK3IygwGAp4giGjDinTaHZi8mrUGaXCRIc61hYR1rY5TbNptp0hSYXPaXCo9uZ5qB3SaS3QZYi3FWmKeym3PUeQOEmT1QFR1OUQBOVj44549F1lwS3ZrNoaW1KfOPBoYWrTbkaC0h7yXgQ50xoTu3KOGp1m0qtI4QuNTJlqOpvDqWV2Y82dOkLHqV7s7lC15DecqU3GwBe6DwEgxvKtKpdYFzyALAvcRbSL9aiw7W+hL1OOGEqmhzXkbjU5zOK2V+fLlI5rLpE342UNm4avRqsqnDGpkcHc3UpuLHR9Fw4LrHOcB0S4EzIDnbt+q0cftRlOxc5x4NcbdpmEeGkWyr2Xz1Oua3kbHh3OAUqjDzbeckWE2yzbsWpS2RWJILC2A4yQSCQDDRAOugOi3/9oG2mm/tz3VlgsZTq+Y4k72kkHwlIwj0ZGylqUsU+hTw3MANY97w4MAqkv1D3zcCLBT2wzE13Md5K2nlpspxSaGh2QRncJ847yujaxut+yT70qjBGa4M8T71rkoZmceNmYgEHmndVle1doYp1R+KNCjmqMdRdTFLotGVoztp6NPBwOoK2MViadMS9xEzAlxPgqqptpu4P8VHCPUKTWxo+R1fs3eBQtobTZvfUHj70K6eIs6HDFoAAj0ABZRiqfFv5m+9c4+qY84k8JgdqKTiSGyReTdbyyJnR1FOqwDzgZ++0+1ZG4lv1gq/k1g21qwa9z8tyQHkG3BWlDZDSCS6oTJjpu0WW6dM3HVWhDFDcQl5T8QVPEbMYIjN3vd71kw2x6TjcH8zlL0stO6MYxHb4H3IFft8HKwpbDoXzMnvNknbBoROQb+KzzFdG8jKypWHEj+glRdX+87/pN9quf4Nh7dAKxqbDwuZkUWAZBIiJPE8SsSxUjaw32OSdWH1nd7KY9irtp4VtRuUO+kCZLO/cupfgaALmimzf9HQ39yp69GkQYgROhjTsXSLzHKSo5rGbAZHyboM3zObELUGwH36bPEX9Nla4jC3s50fiKxjZkjf4ldOQ/E48xeBpN2A3fWAP4Wx+tH8CpjWue5jP/YtwYADUHxK1a5pgwsvArdhYifQwDZDJPy1uponwzKeGwZpOzNqSLggiN1tFAVG3Weg5uU+KLDV7lcuxITIlzbFp37jNrK8o7TYQ4F2sa6nRULCMzT1g+lbW2sW11UuaAARoBHbZSnF0W7VmbaFE1Dmc5p7xbqC0KmzhPnsH9QWKnWadWiFd4rBYV2FY5rA14PSMCSN08VhxdrXc2pKnoUAwLTIzsEWu4Lo9lCs1oY8FwF2ubcxw9SoxgWTpb4966zk/s+m9ry97gWiR0yN2663klBWZjJSdGtinlzSKYMyZkEEdSoamzX/VMrdxrYk5nC8+cffqtXA4I1ajafOObJgmTb0pPDluyxnHZGlU2a4aiFAYF7SHXaRBB3jgrTbexDSqFjKrnAQZM+xV7sO4fSNusrEYNqw5K6LnB4wmM2u/r61sVq/QlokmY96r6QeGCrIgktjLvIMH0HwWFld7Zyu1+NO5dLfQmnU0MSwkyZJ9K1XtMx4LYqYgkzKWI5wATF9BGoP9lzaGhqlhTSdVO9NQhvG/f+wFlNhGm+49XsWrQr3jr9GvsWxT1IFzpfdN/cvSpWcWjouTNXLUsQLHrV7Re6DDxqfo/uuW2M7I6xg3k+rtVvgtoWkzE7gPHsSW5uD0LLFE2l3o/dZcHr5zvALSr4iePfClhsSRe6uW4ms1Mtqj4aSXu7g33LSp7SaS5hc6coImLyf7quxO0Hw6CescNIXOY6s8PzZjcO07p9S5ONG853WHxOgzb/HcDPitrH7QaNHEZR+0+MLzirtioCMrjYWjdcnv/dYK21KrjJe69iZ3HUFYcEzSxTpcZtsyXDedeLZg7ty0OeJBf0rud2TY3VBUqkCxJtMz1aelSGIIbEns3b1paHNuy5dihpx39q2WVjY2i867tSuZZV61nbjHCwMAe3VdOazGVG9jsVv3g2jhKqXPkknepYiuXLA1yxKdlSokTqnP79ixu1Q9t93cVlMtGwwxvmLrJj6+Z2i1Cb6hBfJklHIEwTNlasrEU2iBBJ7THE7t/gqdtSOvRbgxQLQOB7uwcFU0Q3axc1wkA9GfAT7Qun5N1xzVUyCQwOPYbeGoXGVcS1wGYukAxFuzu0W1s7blRgeHGzmZTlFzBt7VtztUEqdm1jH5mFwgiYPEcD1g+xamExGWo1/1Tv8ActSpizBF4JmLRK1+dOqk8SxGNF9Xx5fUN4MXm1wIIjctOo+ZG+Toq4PdObfrr4LYY0neBaTL2jwkrMZ0qZWrLKs/+WaTqKl9QTmbcjdwVfXcZ003dS3cTW/l20iafzgdIe0uFhwuFX4vEkkAlhgBvR0IbpffrqiluVo1nvv3rYxVUuc1pabC0XkEWMLVqQTMt16/dosr6gzsdnsAATLzEafRnqsNyw5agxOaOKFKrkB6NRv5X2PC4+JQtZkSmDPj8q2sKLH43BCF1huc5GbDOOYX3H1FWWG3D73/AJJoWgi4q6BQnoO7D6kIW38JOpr1DZ/4Paua2r9D8JTQuEzoabvOUT7EIXI0TGh7D7FGv7B6kkI9iA0+pYwU0KFAIdr4oQhCJW7gKbSbgHXUA/RQhZlsajuWuHw1PJUORsh1jlFruVPjWgOsPiShCzDdmpbGsxZJQhdkc2Tn48EBCFWCDt3xuWMpoWCjpKb/AHIQr0IM+1Y36oQoQxhDvjxQhRlMbtUIQoU//9k=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7" name="Rectangle 4"/>
          <p:cNvSpPr>
            <a:spLocks noChangeArrowheads="1"/>
          </p:cNvSpPr>
          <p:nvPr/>
        </p:nvSpPr>
        <p:spPr bwMode="auto">
          <a:xfrm>
            <a:off x="228600" y="584537"/>
            <a:ext cx="39624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Algorithm viewed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as a sequence of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9" name="Rectangle 4"/>
          <p:cNvSpPr>
            <a:spLocks noChangeArrowheads="1"/>
          </p:cNvSpPr>
          <p:nvPr/>
        </p:nvSpPr>
        <p:spPr bwMode="auto">
          <a:xfrm>
            <a:off x="304800" y="1719942"/>
            <a:ext cx="2133600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B05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Landmarks:  </a:t>
            </a:r>
            <a:endParaRPr kumimoji="0" lang="en-CA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00B05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87" name="Group 86"/>
          <p:cNvGrpSpPr/>
          <p:nvPr/>
        </p:nvGrpSpPr>
        <p:grpSpPr>
          <a:xfrm>
            <a:off x="4434114" y="1748970"/>
            <a:ext cx="4876800" cy="4322317"/>
            <a:chOff x="228600" y="1748970"/>
            <a:chExt cx="4876800" cy="4322317"/>
          </a:xfrm>
        </p:grpSpPr>
        <p:sp>
          <p:nvSpPr>
            <p:cNvPr id="80" name="Rectangle 4"/>
            <p:cNvSpPr>
              <a:spLocks noChangeArrowheads="1"/>
            </p:cNvSpPr>
            <p:nvPr/>
          </p:nvSpPr>
          <p:spPr bwMode="auto">
            <a:xfrm>
              <a:off x="457200" y="1748970"/>
              <a:ext cx="4648200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Actions 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between them. </a:t>
              </a:r>
              <a:endParaRPr kumimoji="0" lang="en-CA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73" name="Picture 13"/>
            <p:cNvPicPr>
              <a:picLocks noChangeAspect="1" noChangeArrowheads="1"/>
            </p:cNvPicPr>
            <p:nvPr/>
          </p:nvPicPr>
          <p:blipFill>
            <a:blip r:embed="rId3" cstate="print"/>
            <a:srcRect/>
            <a:stretch>
              <a:fillRect/>
            </a:stretch>
          </p:blipFill>
          <p:spPr bwMode="auto">
            <a:xfrm flipH="1">
              <a:off x="228600" y="4267200"/>
              <a:ext cx="2362200" cy="175017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</p:pic>
        <p:sp>
          <p:nvSpPr>
            <p:cNvPr id="74" name="Rounded Rectangular Callout 73"/>
            <p:cNvSpPr/>
            <p:nvPr/>
          </p:nvSpPr>
          <p:spPr bwMode="auto">
            <a:xfrm>
              <a:off x="2590800" y="3200400"/>
              <a:ext cx="1981200" cy="2870887"/>
            </a:xfrm>
            <a:prstGeom prst="wedgeRoundRectCallout">
              <a:avLst>
                <a:gd name="adj1" fmla="val -68176"/>
                <a:gd name="adj2" fmla="val -290"/>
                <a:gd name="adj3" fmla="val 16667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76" name="Rectangle 75"/>
          <p:cNvSpPr/>
          <p:nvPr/>
        </p:nvSpPr>
        <p:spPr>
          <a:xfrm>
            <a:off x="6781800" y="3810000"/>
            <a:ext cx="16764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.. Right</a:t>
            </a:r>
          </a:p>
        </p:txBody>
      </p:sp>
      <p:sp>
        <p:nvSpPr>
          <p:cNvPr id="77" name="Rectangle 76"/>
          <p:cNvSpPr/>
          <p:nvPr/>
        </p:nvSpPr>
        <p:spPr>
          <a:xfrm>
            <a:off x="6781800" y="3429000"/>
            <a:ext cx="13885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.. Straight</a:t>
            </a:r>
          </a:p>
        </p:txBody>
      </p:sp>
      <p:sp>
        <p:nvSpPr>
          <p:cNvPr id="83" name="Rectangle 82"/>
          <p:cNvSpPr/>
          <p:nvPr/>
        </p:nvSpPr>
        <p:spPr>
          <a:xfrm>
            <a:off x="6781800" y="4648200"/>
            <a:ext cx="15424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.. Left ….. </a:t>
            </a:r>
          </a:p>
        </p:txBody>
      </p:sp>
      <p:sp>
        <p:nvSpPr>
          <p:cNvPr id="84" name="Rectangle 83"/>
          <p:cNvSpPr/>
          <p:nvPr/>
        </p:nvSpPr>
        <p:spPr>
          <a:xfrm>
            <a:off x="6781800" y="4267200"/>
            <a:ext cx="13885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.. Straight</a:t>
            </a:r>
          </a:p>
        </p:txBody>
      </p:sp>
      <p:pic>
        <p:nvPicPr>
          <p:cNvPr id="90" name="Picture 8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2628516" y="4038600"/>
            <a:ext cx="381769" cy="1316713"/>
          </a:xfrm>
          <a:prstGeom prst="rect">
            <a:avLst/>
          </a:prstGeom>
          <a:noFill/>
          <a:ln w="31750">
            <a:solidFill>
              <a:srgbClr val="00B050"/>
            </a:solidFill>
            <a:miter lim="800000"/>
            <a:headEnd/>
            <a:tailEnd/>
          </a:ln>
        </p:spPr>
      </p:pic>
      <p:pic>
        <p:nvPicPr>
          <p:cNvPr id="93" name="Picture 16"/>
          <p:cNvPicPr>
            <a:picLocks noChangeAspect="1" noChangeArrowheads="1"/>
          </p:cNvPicPr>
          <p:nvPr/>
        </p:nvPicPr>
        <p:blipFill>
          <a:blip r:embed="rId5" cstate="print"/>
          <a:srcRect/>
          <a:stretch>
            <a:fillRect/>
          </a:stretch>
        </p:blipFill>
        <p:spPr bwMode="auto">
          <a:xfrm>
            <a:off x="2362200" y="2286000"/>
            <a:ext cx="914400" cy="782320"/>
          </a:xfrm>
          <a:prstGeom prst="rect">
            <a:avLst/>
          </a:prstGeom>
          <a:noFill/>
          <a:ln w="31750">
            <a:solidFill>
              <a:srgbClr val="00B050"/>
            </a:solidFill>
            <a:miter lim="800000"/>
            <a:headEnd/>
            <a:tailEnd/>
          </a:ln>
        </p:spPr>
      </p:pic>
      <p:pic>
        <p:nvPicPr>
          <p:cNvPr id="94" name="Picture 17"/>
          <p:cNvPicPr>
            <a:picLocks noChangeAspect="1" noChangeArrowheads="1"/>
          </p:cNvPicPr>
          <p:nvPr/>
        </p:nvPicPr>
        <p:blipFill>
          <a:blip r:embed="rId6" cstate="print"/>
          <a:srcRect/>
          <a:stretch>
            <a:fillRect/>
          </a:stretch>
        </p:blipFill>
        <p:spPr bwMode="auto">
          <a:xfrm>
            <a:off x="2362200" y="3200400"/>
            <a:ext cx="914400" cy="760514"/>
          </a:xfrm>
          <a:prstGeom prst="rect">
            <a:avLst/>
          </a:prstGeom>
          <a:noFill/>
          <a:ln w="31750">
            <a:solidFill>
              <a:srgbClr val="00B050"/>
            </a:solidFill>
            <a:miter lim="800000"/>
            <a:headEnd/>
            <a:tailEnd/>
          </a:ln>
        </p:spPr>
      </p:pic>
      <p:pic>
        <p:nvPicPr>
          <p:cNvPr id="95" name="Picture 18"/>
          <p:cNvPicPr>
            <a:picLocks noChangeAspect="1" noChangeArrowheads="1"/>
          </p:cNvPicPr>
          <p:nvPr/>
        </p:nvPicPr>
        <p:blipFill>
          <a:blip r:embed="rId7" cstate="print"/>
          <a:srcRect/>
          <a:stretch>
            <a:fillRect/>
          </a:stretch>
        </p:blipFill>
        <p:spPr bwMode="auto">
          <a:xfrm>
            <a:off x="2362200" y="5410200"/>
            <a:ext cx="914400" cy="661087"/>
          </a:xfrm>
          <a:prstGeom prst="rect">
            <a:avLst/>
          </a:prstGeom>
          <a:noFill/>
          <a:ln w="31750">
            <a:solidFill>
              <a:srgbClr val="00B050"/>
            </a:solidFill>
            <a:miter lim="800000"/>
            <a:headEnd/>
            <a:tailEnd/>
          </a:ln>
        </p:spPr>
      </p:pic>
      <p:pic>
        <p:nvPicPr>
          <p:cNvPr id="96" name="Picture 19"/>
          <p:cNvPicPr>
            <a:picLocks noChangeAspect="1" noChangeArrowheads="1"/>
          </p:cNvPicPr>
          <p:nvPr/>
        </p:nvPicPr>
        <p:blipFill>
          <a:blip r:embed="rId8" cstate="print"/>
          <a:srcRect/>
          <a:stretch>
            <a:fillRect/>
          </a:stretch>
        </p:blipFill>
        <p:spPr bwMode="auto">
          <a:xfrm>
            <a:off x="2362200" y="6172200"/>
            <a:ext cx="914400" cy="609600"/>
          </a:xfrm>
          <a:prstGeom prst="rect">
            <a:avLst/>
          </a:prstGeom>
          <a:noFill/>
          <a:ln w="31750">
            <a:solidFill>
              <a:srgbClr val="00B050"/>
            </a:solidFill>
            <a:miter lim="800000"/>
            <a:headEnd/>
            <a:tailEnd/>
          </a:ln>
        </p:spPr>
      </p:pic>
      <p:sp>
        <p:nvSpPr>
          <p:cNvPr id="26" name="Rectangle 2">
            <a:extLst>
              <a:ext uri="{FF2B5EF4-FFF2-40B4-BE49-F238E27FC236}">
                <a16:creationId xmlns:a16="http://schemas.microsoft.com/office/drawing/2014/main" id="{D38800AF-8C63-4F79-8E84-F4D55E8A09E0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8" name="Rectangle 4">
            <a:extLst>
              <a:ext uri="{FF2B5EF4-FFF2-40B4-BE49-F238E27FC236}">
                <a16:creationId xmlns:a16="http://schemas.microsoft.com/office/drawing/2014/main" id="{EB2645F4-EC12-4629-93A0-4ABBC0446B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79800" y="1761411"/>
            <a:ext cx="954314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OR</a:t>
            </a:r>
            <a:endParaRPr kumimoji="0" lang="en-CA" altLang="en-US" sz="3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573999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79" grpId="0"/>
      <p:bldP spid="76" grpId="0"/>
      <p:bldP spid="77" grpId="0"/>
      <p:bldP spid="83" grpId="0"/>
      <p:bldP spid="84" grpId="0"/>
      <p:bldP spid="28" grpId="0"/>
    </p:bldLst>
  </p:timing>
</p:sld>
</file>

<file path=ppt/slides/slide3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32F94575-444A-47AB-BB32-FA70E7FFA297}"/>
              </a:ext>
            </a:extLst>
          </p:cNvPr>
          <p:cNvGrpSpPr/>
          <p:nvPr/>
        </p:nvGrpSpPr>
        <p:grpSpPr>
          <a:xfrm>
            <a:off x="0" y="1752600"/>
            <a:ext cx="9144000" cy="4438650"/>
            <a:chOff x="0" y="1752600"/>
            <a:chExt cx="9144000" cy="4438650"/>
          </a:xfrm>
        </p:grpSpPr>
        <p:pic>
          <p:nvPicPr>
            <p:cNvPr id="51204" name="Picture 4" descr="01-22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752600"/>
              <a:ext cx="9144000" cy="4438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17" name="Rectangle 19"/>
            <p:cNvSpPr>
              <a:spLocks noChangeArrowheads="1"/>
            </p:cNvSpPr>
            <p:nvPr/>
          </p:nvSpPr>
          <p:spPr bwMode="auto">
            <a:xfrm>
              <a:off x="4038600" y="3566637"/>
              <a:ext cx="3810000" cy="39576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pic>
        <p:nvPicPr>
          <p:cNvPr id="24581" name="Picture 5" descr="01-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4200" y="4979988"/>
            <a:ext cx="6019800" cy="187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2743200" y="2911475"/>
            <a:ext cx="5867400" cy="2473325"/>
            <a:chOff x="2743200" y="2911259"/>
            <a:chExt cx="5867400" cy="2474227"/>
          </a:xfrm>
        </p:grpSpPr>
        <p:sp>
          <p:nvSpPr>
            <p:cNvPr id="51213" name="Oval 17"/>
            <p:cNvSpPr>
              <a:spLocks noChangeArrowheads="1"/>
            </p:cNvSpPr>
            <p:nvPr/>
          </p:nvSpPr>
          <p:spPr bwMode="auto">
            <a:xfrm>
              <a:off x="2743200" y="2911259"/>
              <a:ext cx="1981200" cy="363892"/>
            </a:xfrm>
            <a:prstGeom prst="ellipse">
              <a:avLst/>
            </a:prstGeom>
            <a:noFill/>
            <a:ln w="25400">
              <a:solidFill>
                <a:srgbClr val="007E3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1214" name="Oval 44"/>
            <p:cNvSpPr>
              <a:spLocks noChangeArrowheads="1"/>
            </p:cNvSpPr>
            <p:nvPr/>
          </p:nvSpPr>
          <p:spPr bwMode="auto">
            <a:xfrm>
              <a:off x="3276600" y="4996880"/>
              <a:ext cx="5334000" cy="388606"/>
            </a:xfrm>
            <a:prstGeom prst="ellipse">
              <a:avLst/>
            </a:prstGeom>
            <a:noFill/>
            <a:ln w="25400">
              <a:solidFill>
                <a:srgbClr val="007E3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" name="Group 7"/>
          <p:cNvGrpSpPr>
            <a:grpSpLocks/>
          </p:cNvGrpSpPr>
          <p:nvPr/>
        </p:nvGrpSpPr>
        <p:grpSpPr bwMode="auto">
          <a:xfrm>
            <a:off x="3416300" y="3179763"/>
            <a:ext cx="5727700" cy="3640137"/>
            <a:chOff x="3416643" y="3179357"/>
            <a:chExt cx="5727357" cy="3640543"/>
          </a:xfrm>
        </p:grpSpPr>
        <p:sp>
          <p:nvSpPr>
            <p:cNvPr id="51211" name="Oval 18"/>
            <p:cNvSpPr>
              <a:spLocks noChangeArrowheads="1"/>
            </p:cNvSpPr>
            <p:nvPr/>
          </p:nvSpPr>
          <p:spPr bwMode="auto">
            <a:xfrm>
              <a:off x="3416643" y="3179357"/>
              <a:ext cx="1637034" cy="310775"/>
            </a:xfrm>
            <a:prstGeom prst="ellipse">
              <a:avLst/>
            </a:prstGeom>
            <a:noFill/>
            <a:ln w="25400">
              <a:solidFill>
                <a:srgbClr val="007E3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1212" name="Oval 45"/>
            <p:cNvSpPr>
              <a:spLocks noChangeArrowheads="1"/>
            </p:cNvSpPr>
            <p:nvPr/>
          </p:nvSpPr>
          <p:spPr bwMode="auto">
            <a:xfrm>
              <a:off x="8382000" y="5493125"/>
              <a:ext cx="762000" cy="1326775"/>
            </a:xfrm>
            <a:prstGeom prst="ellipse">
              <a:avLst/>
            </a:prstGeom>
            <a:noFill/>
            <a:ln w="25400">
              <a:solidFill>
                <a:srgbClr val="007E39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49" name="Rectangle 48"/>
          <p:cNvSpPr>
            <a:spLocks noChangeArrowheads="1"/>
          </p:cNvSpPr>
          <p:nvPr/>
        </p:nvSpPr>
        <p:spPr bwMode="auto">
          <a:xfrm>
            <a:off x="1524000" y="4953000"/>
            <a:ext cx="1981200" cy="1200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Give the states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meaningful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names.</a:t>
            </a: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246F0B28-D4B8-4353-87E2-F125ED8DBE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62400" y="3513138"/>
            <a:ext cx="52578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Build a state node for each “state” 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that the computation might be in.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7E39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ie for every setting of the variables.</a:t>
            </a:r>
          </a:p>
        </p:txBody>
      </p:sp>
      <p:sp>
        <p:nvSpPr>
          <p:cNvPr id="16" name="Rectangle 3">
            <a:extLst>
              <a:ext uri="{FF2B5EF4-FFF2-40B4-BE49-F238E27FC236}">
                <a16:creationId xmlns:a16="http://schemas.microsoft.com/office/drawing/2014/main" id="{6A40FB47-C36C-482D-8C1E-43D8A8065A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57200" y="1262742"/>
            <a:ext cx="10210800" cy="489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L = {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a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Î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{0,1}* | 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a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has length at most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three and the number of 1's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is odd }.</a:t>
            </a:r>
          </a:p>
        </p:txBody>
      </p:sp>
    </p:spTree>
    <p:extLst>
      <p:ext uri="{BB962C8B-B14F-4D97-AF65-F5344CB8AC3E}">
        <p14:creationId xmlns:p14="http://schemas.microsoft.com/office/powerpoint/2010/main" val="41112625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/>
      <p:bldP spid="23" grpId="0"/>
      <p:bldP spid="24" grpId="0"/>
      <p:bldP spid="16" grpId="0"/>
    </p:bldLst>
  </p:timing>
</p:sld>
</file>

<file path=ppt/slides/slide3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32F94575-444A-47AB-BB32-FA70E7FFA297}"/>
              </a:ext>
            </a:extLst>
          </p:cNvPr>
          <p:cNvGrpSpPr/>
          <p:nvPr/>
        </p:nvGrpSpPr>
        <p:grpSpPr>
          <a:xfrm>
            <a:off x="0" y="1752600"/>
            <a:ext cx="9144000" cy="4438650"/>
            <a:chOff x="0" y="1752600"/>
            <a:chExt cx="9144000" cy="4438650"/>
          </a:xfrm>
        </p:grpSpPr>
        <p:pic>
          <p:nvPicPr>
            <p:cNvPr id="51204" name="Picture 4" descr="01-227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752600"/>
              <a:ext cx="9144000" cy="4438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1217" name="Rectangle 19"/>
            <p:cNvSpPr>
              <a:spLocks noChangeArrowheads="1"/>
            </p:cNvSpPr>
            <p:nvPr/>
          </p:nvSpPr>
          <p:spPr bwMode="auto">
            <a:xfrm>
              <a:off x="4038600" y="3566637"/>
              <a:ext cx="3810000" cy="395763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pic>
        <p:nvPicPr>
          <p:cNvPr id="24581" name="Picture 5" descr="01- 11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4200" y="4979988"/>
            <a:ext cx="6019800" cy="18780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B257D6B-D26E-425A-81EA-E470E9936453}"/>
              </a:ext>
            </a:extLst>
          </p:cNvPr>
          <p:cNvGrpSpPr/>
          <p:nvPr/>
        </p:nvGrpSpPr>
        <p:grpSpPr>
          <a:xfrm>
            <a:off x="484188" y="3581434"/>
            <a:ext cx="6754454" cy="2920966"/>
            <a:chOff x="484188" y="3581434"/>
            <a:chExt cx="6754454" cy="2920966"/>
          </a:xfrm>
        </p:grpSpPr>
        <p:sp>
          <p:nvSpPr>
            <p:cNvPr id="17" name="Oval 99">
              <a:extLst>
                <a:ext uri="{FF2B5EF4-FFF2-40B4-BE49-F238E27FC236}">
                  <a16:creationId xmlns:a16="http://schemas.microsoft.com/office/drawing/2014/main" id="{3D7E9A07-E492-4E33-8BAE-012363B0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188" y="3581434"/>
              <a:ext cx="3630254" cy="999455"/>
            </a:xfrm>
            <a:prstGeom prst="ellipse">
              <a:avLst/>
            </a:prstGeom>
            <a:noFill/>
            <a:ln w="9525">
              <a:solidFill>
                <a:srgbClr val="08BFE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cxnSp>
          <p:nvCxnSpPr>
            <p:cNvPr id="19" name="Straight Arrow Connector 5">
              <a:extLst>
                <a:ext uri="{FF2B5EF4-FFF2-40B4-BE49-F238E27FC236}">
                  <a16:creationId xmlns:a16="http://schemas.microsoft.com/office/drawing/2014/main" id="{40700090-7F1D-4A87-A5FF-FB4BB7D4550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81893" y="5709845"/>
              <a:ext cx="424887" cy="0"/>
            </a:xfrm>
            <a:prstGeom prst="straightConnector1">
              <a:avLst/>
            </a:prstGeom>
            <a:noFill/>
            <a:ln w="25400" algn="ctr">
              <a:solidFill>
                <a:srgbClr val="08BFE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0" name="Straight Arrow Connector 7">
              <a:extLst>
                <a:ext uri="{FF2B5EF4-FFF2-40B4-BE49-F238E27FC236}">
                  <a16:creationId xmlns:a16="http://schemas.microsoft.com/office/drawing/2014/main" id="{CA126EC9-1896-4F99-8838-4CA8570D262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028906" y="5791727"/>
              <a:ext cx="800156" cy="710673"/>
            </a:xfrm>
            <a:prstGeom prst="straightConnector1">
              <a:avLst/>
            </a:prstGeom>
            <a:noFill/>
            <a:ln w="25400" algn="ctr">
              <a:solidFill>
                <a:srgbClr val="08BFE1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D586664F-043E-4573-9375-35AA5B8DE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479" y="4191000"/>
              <a:ext cx="2552163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Actions are edges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between the states.</a:t>
              </a:r>
            </a:p>
          </p:txBody>
        </p:sp>
      </p:grpSp>
      <p:sp>
        <p:nvSpPr>
          <p:cNvPr id="13" name="Rectangle 3">
            <a:extLst>
              <a:ext uri="{FF2B5EF4-FFF2-40B4-BE49-F238E27FC236}">
                <a16:creationId xmlns:a16="http://schemas.microsoft.com/office/drawing/2014/main" id="{B8832613-E3A3-4CCF-85A6-1871054A0A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457200" y="1262742"/>
            <a:ext cx="10210800" cy="4898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342900" marR="0" lvl="0" indent="-342900" algn="ctr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L = {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a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Î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{0,1}* | 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ymbol" pitchFamily="18" charset="2"/>
                <a:ea typeface="+mn-ea"/>
                <a:cs typeface="+mn-cs"/>
              </a:rPr>
              <a:t>a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has length at most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three and the number of 1's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</a:t>
            </a: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is odd }.</a:t>
            </a:r>
          </a:p>
        </p:txBody>
      </p:sp>
    </p:spTree>
    <p:extLst>
      <p:ext uri="{BB962C8B-B14F-4D97-AF65-F5344CB8AC3E}">
        <p14:creationId xmlns:p14="http://schemas.microsoft.com/office/powerpoint/2010/main" val="22069807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3" name="Text Box 2">
            <a:extLst>
              <a:ext uri="{FF2B5EF4-FFF2-40B4-BE49-F238E27FC236}">
                <a16:creationId xmlns:a16="http://schemas.microsoft.com/office/drawing/2014/main" id="{3BEF88B7-E62E-48FA-810E-C8090CDC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5663" y="2041068"/>
            <a:ext cx="549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ap="sq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20" rIns="274320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otype Corsiva" pitchFamily="66" charset="0"/>
              <a:ea typeface="+mn-ea"/>
              <a:cs typeface="Arial" charset="0"/>
            </a:endParaRPr>
          </a:p>
        </p:txBody>
      </p:sp>
      <p:pic>
        <p:nvPicPr>
          <p:cNvPr id="15" name="Picture 8" descr="pooh">
            <a:extLst>
              <a:ext uri="{FF2B5EF4-FFF2-40B4-BE49-F238E27FC236}">
                <a16:creationId xmlns:a16="http://schemas.microsoft.com/office/drawing/2014/main" id="{3D50433F-CC9C-40B3-89B0-5BC9C2209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8175" y="1355268"/>
            <a:ext cx="1227138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Rectangle 10">
            <a:extLst>
              <a:ext uri="{FF2B5EF4-FFF2-40B4-BE49-F238E27FC236}">
                <a16:creationId xmlns:a16="http://schemas.microsoft.com/office/drawing/2014/main" id="{8E97790A-53BC-4C83-A359-57F23A223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925" y="1445756"/>
            <a:ext cx="727075" cy="51911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non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</a:p>
        </p:txBody>
      </p:sp>
      <p:sp>
        <p:nvSpPr>
          <p:cNvPr id="25" name="Text Box 6">
            <a:extLst>
              <a:ext uri="{FF2B5EF4-FFF2-40B4-BE49-F238E27FC236}">
                <a16:creationId xmlns:a16="http://schemas.microsoft.com/office/drawing/2014/main" id="{829F8284-3196-43B3-BE7A-E0C146ED1A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392031"/>
            <a:ext cx="9525000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Pooh Bear has a wisdom, despite having a very small brain.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He writes everything his knows on a black board.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contents of which indicates which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he is in.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80B2C1E2-5F79-4129-8D65-AD44EEA1B9D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400" y="1355269"/>
            <a:ext cx="3159919" cy="20171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04434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3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3" name="Text Box 2">
            <a:extLst>
              <a:ext uri="{FF2B5EF4-FFF2-40B4-BE49-F238E27FC236}">
                <a16:creationId xmlns:a16="http://schemas.microsoft.com/office/drawing/2014/main" id="{3BEF88B7-E62E-48FA-810E-C8090CDC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5663" y="2041068"/>
            <a:ext cx="549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ap="sq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20" rIns="274320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otype Corsiva" pitchFamily="66" charset="0"/>
              <a:ea typeface="+mn-ea"/>
              <a:cs typeface="Arial" charset="0"/>
            </a:endParaRPr>
          </a:p>
        </p:txBody>
      </p:sp>
      <p:pic>
        <p:nvPicPr>
          <p:cNvPr id="15" name="Picture 8" descr="pooh">
            <a:extLst>
              <a:ext uri="{FF2B5EF4-FFF2-40B4-BE49-F238E27FC236}">
                <a16:creationId xmlns:a16="http://schemas.microsoft.com/office/drawing/2014/main" id="{3D50433F-CC9C-40B3-89B0-5BC9C2209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8175" y="1355268"/>
            <a:ext cx="1227138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Rectangle 10">
            <a:extLst>
              <a:ext uri="{FF2B5EF4-FFF2-40B4-BE49-F238E27FC236}">
                <a16:creationId xmlns:a16="http://schemas.microsoft.com/office/drawing/2014/main" id="{8E97790A-53BC-4C83-A359-57F23A223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925" y="1445756"/>
            <a:ext cx="727075" cy="51911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non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</a:p>
        </p:txBody>
      </p:sp>
      <p:sp>
        <p:nvSpPr>
          <p:cNvPr id="11" name="Text Box 6">
            <a:extLst>
              <a:ext uri="{FF2B5EF4-FFF2-40B4-BE49-F238E27FC236}">
                <a16:creationId xmlns:a16="http://schemas.microsoft.com/office/drawing/2014/main" id="{35AA2FC2-A2D5-473F-8AC4-FD042C840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392031"/>
            <a:ext cx="9525000" cy="2677656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</a:t>
            </a:r>
            <a:r>
              <a:rPr kumimoji="0" lang="en-CA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m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eaningful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state name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will indicate what is remembered.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Eg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line=39,x=3,y=0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endParaRPr kumimoji="0" lang="en-US" sz="2400" b="0" i="1" u="none" strike="noStrike" kern="1200" cap="none" spc="0" normalizeH="0" baseline="-25000" noProof="0" dirty="0">
              <a:ln>
                <a:noFill/>
              </a:ln>
              <a:solidFill>
                <a:srgbClr val="66FF66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This allows us to imagine that the TM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- Has lines of code: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line=39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-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Is remembering the values of variables </a:t>
            </a:r>
            <a:r>
              <a:rPr kumimoji="0" lang="en-CA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x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and </a:t>
            </a:r>
            <a:r>
              <a:rPr kumimoji="0" lang="en-CA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y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  - Executes 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actions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 like setting the value of </a:t>
            </a:r>
            <a:r>
              <a:rPr kumimoji="0" lang="en-CA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y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2" name="Rectangle 20">
            <a:extLst>
              <a:ext uri="{FF2B5EF4-FFF2-40B4-BE49-F238E27FC236}">
                <a16:creationId xmlns:a16="http://schemas.microsoft.com/office/drawing/2014/main" id="{0E41042D-7725-4772-994A-E3E56BDD1C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400" y="5892225"/>
            <a:ext cx="6525184" cy="584775"/>
          </a:xfrm>
          <a:prstGeom prst="rect">
            <a:avLst/>
          </a:prstGeom>
          <a:noFill/>
          <a:ln w="25400" cap="sq" algn="ctr">
            <a:noFill/>
            <a:miter lim="800000"/>
            <a:headEnd/>
            <a:tailEnd/>
          </a:ln>
          <a:effectLst/>
        </p:spPr>
        <p:txBody>
          <a:bodyPr wrap="none" lIns="274320" rIns="274320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sz="32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δ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q</a:t>
            </a:r>
            <a:r>
              <a:rPr kumimoji="0" lang="el-GR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32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line=39,x=3,y=0</a:t>
            </a:r>
            <a:r>
              <a:rPr kumimoji="0" lang="el-GR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,1) = 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q</a:t>
            </a:r>
            <a:r>
              <a:rPr kumimoji="0" lang="el-GR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32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line=40,x=3,y=1</a:t>
            </a:r>
            <a:r>
              <a:rPr kumimoji="0" lang="el-GR" altLang="en-US" sz="32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sz="32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</p:txBody>
      </p:sp>
      <p:pic>
        <p:nvPicPr>
          <p:cNvPr id="16" name="Picture 15">
            <a:extLst>
              <a:ext uri="{FF2B5EF4-FFF2-40B4-BE49-F238E27FC236}">
                <a16:creationId xmlns:a16="http://schemas.microsoft.com/office/drawing/2014/main" id="{5DE47BE1-4A24-437F-B74A-C85FC5E6AC90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400" y="1355269"/>
            <a:ext cx="3159919" cy="20171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21806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3" name="Text Box 2">
            <a:extLst>
              <a:ext uri="{FF2B5EF4-FFF2-40B4-BE49-F238E27FC236}">
                <a16:creationId xmlns:a16="http://schemas.microsoft.com/office/drawing/2014/main" id="{3BEF88B7-E62E-48FA-810E-C8090CDC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5663" y="2041068"/>
            <a:ext cx="549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ap="sq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20" rIns="274320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otype Corsiva" pitchFamily="66" charset="0"/>
              <a:ea typeface="+mn-ea"/>
              <a:cs typeface="Arial" charset="0"/>
            </a:endParaRPr>
          </a:p>
        </p:txBody>
      </p:sp>
      <p:pic>
        <p:nvPicPr>
          <p:cNvPr id="15" name="Picture 8" descr="pooh">
            <a:extLst>
              <a:ext uri="{FF2B5EF4-FFF2-40B4-BE49-F238E27FC236}">
                <a16:creationId xmlns:a16="http://schemas.microsoft.com/office/drawing/2014/main" id="{3D50433F-CC9C-40B3-89B0-5BC9C2209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8175" y="1355268"/>
            <a:ext cx="1227138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Rectangle 10">
            <a:extLst>
              <a:ext uri="{FF2B5EF4-FFF2-40B4-BE49-F238E27FC236}">
                <a16:creationId xmlns:a16="http://schemas.microsoft.com/office/drawing/2014/main" id="{8E97790A-53BC-4C83-A359-57F23A223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925" y="1445756"/>
            <a:ext cx="727075" cy="51911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non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</a:p>
        </p:txBody>
      </p:sp>
      <p:sp>
        <p:nvSpPr>
          <p:cNvPr id="11" name="Text Box 6">
            <a:extLst>
              <a:ext uri="{FF2B5EF4-FFF2-40B4-BE49-F238E27FC236}">
                <a16:creationId xmlns:a16="http://schemas.microsoft.com/office/drawing/2014/main" id="{35AA2FC2-A2D5-473F-8AC4-FD042C840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392031"/>
            <a:ext cx="9525000" cy="3416320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want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number of states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to be small.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- Eg, If state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0110110110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remembers a total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r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C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bits, then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then the number of different states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C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is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- Eg, If state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charset="0"/>
              </a:rPr>
              <a:t>line=39,x=3,y=2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remembers  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line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l-GR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ϵ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{1,..,100}, x </a:t>
            </a:r>
            <a:r>
              <a:rPr kumimoji="0" lang="el-GR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ϵ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{0,1,2,3,4}, &amp; y </a:t>
            </a:r>
            <a:r>
              <a:rPr kumimoji="0" lang="el-GR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ϵ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{0,1,2,3,4}</a:t>
            </a:r>
          </a:p>
          <a:p>
            <a:pPr marL="914400" marR="0" lvl="2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then the number of different states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C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Our Automaton is not “Finite”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because the number of states will grow with the size of the input.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16" name="Text Box 8">
            <a:extLst>
              <a:ext uri="{FF2B5EF4-FFF2-40B4-BE49-F238E27FC236}">
                <a16:creationId xmlns:a16="http://schemas.microsoft.com/office/drawing/2014/main" id="{93BF4627-CEFF-4342-A752-CCEC8A226D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47557" y="4094043"/>
            <a:ext cx="1198562" cy="52228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2</a:t>
            </a:r>
            <a:r>
              <a:rPr kumimoji="0" lang="en-US" sz="2800" b="0" i="1" u="none" strike="noStrike" kern="1200" cap="none" spc="0" normalizeH="0" baseline="30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r</a:t>
            </a:r>
            <a:endParaRPr kumimoji="0" lang="en-US" sz="2800" b="0" i="1" u="none" strike="noStrike" kern="1200" cap="none" spc="0" normalizeH="0" baseline="0" noProof="0" dirty="0">
              <a:ln>
                <a:noFill/>
              </a:ln>
              <a:solidFill>
                <a:srgbClr val="66FF66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Times New Roman" pitchFamily="18" charset="0"/>
            </a:endParaRPr>
          </a:p>
        </p:txBody>
      </p:sp>
      <p:sp>
        <p:nvSpPr>
          <p:cNvPr id="17" name="Text Box 8">
            <a:extLst>
              <a:ext uri="{FF2B5EF4-FFF2-40B4-BE49-F238E27FC236}">
                <a16:creationId xmlns:a16="http://schemas.microsoft.com/office/drawing/2014/main" id="{8B5BD85D-23FC-4EAC-AE3A-FB86BC4354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82390" y="5234285"/>
            <a:ext cx="3479800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100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×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5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×5 = 2500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B856512-D035-41A5-8C9C-7A251245E0B8}"/>
              </a:ext>
            </a:extLst>
          </p:cNvPr>
          <p:cNvCxnSpPr>
            <a:cxnSpLocks/>
          </p:cNvCxnSpPr>
          <p:nvPr/>
        </p:nvCxnSpPr>
        <p:spPr bwMode="auto">
          <a:xfrm flipV="1">
            <a:off x="3733800" y="990600"/>
            <a:ext cx="1066800" cy="2286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2A9979B1-3E87-4EE3-8304-64840AD5417D}"/>
              </a:ext>
            </a:extLst>
          </p:cNvPr>
          <p:cNvCxnSpPr>
            <a:cxnSpLocks/>
          </p:cNvCxnSpPr>
          <p:nvPr/>
        </p:nvCxnSpPr>
        <p:spPr bwMode="auto">
          <a:xfrm flipV="1">
            <a:off x="7573780" y="884420"/>
            <a:ext cx="228600" cy="3048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20" name="Picture 19">
            <a:extLst>
              <a:ext uri="{FF2B5EF4-FFF2-40B4-BE49-F238E27FC236}">
                <a16:creationId xmlns:a16="http://schemas.microsoft.com/office/drawing/2014/main" id="{7A8E586A-EDD1-49C7-8E88-48444996F49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400" y="1355269"/>
            <a:ext cx="3159919" cy="20171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57570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</p:bldLst>
  </p:timing>
</p:sld>
</file>

<file path=ppt/slides/slide3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">
            <a:extLst>
              <a:ext uri="{FF2B5EF4-FFF2-40B4-BE49-F238E27FC236}">
                <a16:creationId xmlns:a16="http://schemas.microsoft.com/office/drawing/2014/main" id="{CFA1CD41-20DA-4A7B-B072-5B77D608E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Deterministic Finite Automaton (DFA)</a:t>
            </a:r>
            <a:endParaRPr kumimoji="0" lang="en-CA" altLang="en-US" sz="3600" b="0" i="0" u="none" strike="noStrike" kern="0" cap="none" spc="0" normalizeH="0" baseline="0" noProof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3" name="Text Box 2">
            <a:extLst>
              <a:ext uri="{FF2B5EF4-FFF2-40B4-BE49-F238E27FC236}">
                <a16:creationId xmlns:a16="http://schemas.microsoft.com/office/drawing/2014/main" id="{3BEF88B7-E62E-48FA-810E-C8090CDC86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5663" y="2041068"/>
            <a:ext cx="549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 cap="sq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20" rIns="274320">
            <a:spAutoFit/>
          </a:bodyPr>
          <a:lstStyle>
            <a:lvl1pPr eaLnBrk="0" hangingPunct="0">
              <a:spcBef>
                <a:spcPct val="20000"/>
              </a:spcBef>
              <a:defRPr sz="3200">
                <a:solidFill>
                  <a:schemeClr val="tx1"/>
                </a:solidFill>
                <a:latin typeface="Comic Sans MS" pitchFamily="66" charset="0"/>
              </a:defRPr>
            </a:lvl1pPr>
            <a:lvl2pPr marL="742950" indent="-28575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–"/>
              <a:defRPr sz="24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Monotype Corsiva" pitchFamily="66" charset="0"/>
              <a:ea typeface="+mn-ea"/>
              <a:cs typeface="Arial" charset="0"/>
            </a:endParaRPr>
          </a:p>
        </p:txBody>
      </p:sp>
      <p:pic>
        <p:nvPicPr>
          <p:cNvPr id="15" name="Picture 8" descr="pooh">
            <a:extLst>
              <a:ext uri="{FF2B5EF4-FFF2-40B4-BE49-F238E27FC236}">
                <a16:creationId xmlns:a16="http://schemas.microsoft.com/office/drawing/2014/main" id="{3D50433F-CC9C-40B3-89B0-5BC9C220940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8175" y="1355268"/>
            <a:ext cx="1227138" cy="2012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Rectangle 10">
            <a:extLst>
              <a:ext uri="{FF2B5EF4-FFF2-40B4-BE49-F238E27FC236}">
                <a16:creationId xmlns:a16="http://schemas.microsoft.com/office/drawing/2014/main" id="{8E97790A-53BC-4C83-A359-57F23A2234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0925" y="1445756"/>
            <a:ext cx="727075" cy="51911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non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</a:p>
        </p:txBody>
      </p:sp>
      <p:sp>
        <p:nvSpPr>
          <p:cNvPr id="11" name="Text Box 6">
            <a:extLst>
              <a:ext uri="{FF2B5EF4-FFF2-40B4-BE49-F238E27FC236}">
                <a16:creationId xmlns:a16="http://schemas.microsoft.com/office/drawing/2014/main" id="{35AA2FC2-A2D5-473F-8AC4-FD042C8405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392031"/>
            <a:ext cx="9525000" cy="3046988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Pooh Bear will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forget information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in order to decrease the number of states.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</a:t>
            </a:r>
            <a:r>
              <a:rPr kumimoji="0" lang="el-GR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δ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(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line=39,x=3,y=0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,1) =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+mn-cs"/>
              </a:rPr>
              <a:t>line=40,y=1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The number of different states goes down by a factor of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|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{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x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}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rPr>
              <a:t>|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It is ok for him to forget anything about the past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that is not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relevant for the future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-   Eg: He might remember that he is hungry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without remembering all the details about what &amp; when he ate.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9B856512-D035-41A5-8C9C-7A251245E0B8}"/>
              </a:ext>
            </a:extLst>
          </p:cNvPr>
          <p:cNvCxnSpPr>
            <a:cxnSpLocks/>
          </p:cNvCxnSpPr>
          <p:nvPr/>
        </p:nvCxnSpPr>
        <p:spPr bwMode="auto">
          <a:xfrm flipV="1">
            <a:off x="3733800" y="990600"/>
            <a:ext cx="1066800" cy="2286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0EB7938C-0C85-4851-8B4F-ACDC57B7D7FF}"/>
              </a:ext>
            </a:extLst>
          </p:cNvPr>
          <p:cNvCxnSpPr>
            <a:cxnSpLocks/>
          </p:cNvCxnSpPr>
          <p:nvPr/>
        </p:nvCxnSpPr>
        <p:spPr bwMode="auto">
          <a:xfrm flipV="1">
            <a:off x="2057400" y="4419600"/>
            <a:ext cx="457200" cy="762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3BB97B6D-459C-4BD5-9D85-FD62C73A2A7B}"/>
              </a:ext>
            </a:extLst>
          </p:cNvPr>
          <p:cNvCxnSpPr>
            <a:cxnSpLocks/>
          </p:cNvCxnSpPr>
          <p:nvPr/>
        </p:nvCxnSpPr>
        <p:spPr bwMode="auto">
          <a:xfrm flipV="1">
            <a:off x="6196806" y="2071049"/>
            <a:ext cx="445295" cy="14287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7" name="Straight Connector 26">
            <a:extLst>
              <a:ext uri="{FF2B5EF4-FFF2-40B4-BE49-F238E27FC236}">
                <a16:creationId xmlns:a16="http://schemas.microsoft.com/office/drawing/2014/main" id="{6EAD9A20-B1B5-4C92-BCD1-7D4B4BFB5165}"/>
              </a:ext>
            </a:extLst>
          </p:cNvPr>
          <p:cNvCxnSpPr>
            <a:cxnSpLocks/>
          </p:cNvCxnSpPr>
          <p:nvPr/>
        </p:nvCxnSpPr>
        <p:spPr bwMode="auto">
          <a:xfrm flipV="1">
            <a:off x="7573780" y="884420"/>
            <a:ext cx="228600" cy="30480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28" name="Picture 27">
            <a:extLst>
              <a:ext uri="{FF2B5EF4-FFF2-40B4-BE49-F238E27FC236}">
                <a16:creationId xmlns:a16="http://schemas.microsoft.com/office/drawing/2014/main" id="{0FB6E73F-1309-4130-9D0E-09A301A2116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438400" y="1355269"/>
            <a:ext cx="3159919" cy="201715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77706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1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0727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 be some abstract collection of objects.</a:t>
            </a:r>
          </a:p>
        </p:txBody>
      </p:sp>
      <p:sp>
        <p:nvSpPr>
          <p:cNvPr id="16" name="Rectangle 9">
            <a:extLst>
              <a:ext uri="{FF2B5EF4-FFF2-40B4-BE49-F238E27FC236}">
                <a16:creationId xmlns:a16="http://schemas.microsoft.com/office/drawing/2014/main" id="{E0BE6786-DE65-491C-926C-09C4E8266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01955"/>
            <a:ext cx="81410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may be some abstract collection of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decisions/actions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40175" y="1924277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151544" y="1923979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063492" y="1924277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230844" y="1923979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4F83CE48-5526-49BD-885F-E06AAEFEB5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5297444" y="1923979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77687AD9-BF32-4783-A2D3-BB2B31BE1EC5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2566" y="3535355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AF7148B2-9AB5-4256-94B0-5958870D781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8147" y="3535355"/>
            <a:ext cx="136441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20" descr="Best Eating Hunny GIFs | Gfycat">
            <a:extLst>
              <a:ext uri="{FF2B5EF4-FFF2-40B4-BE49-F238E27FC236}">
                <a16:creationId xmlns:a16="http://schemas.microsoft.com/office/drawing/2014/main" id="{CFB3F5B3-8182-4A55-9462-8E59792B952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4206" y="3529408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Rectangle 9">
            <a:extLst>
              <a:ext uri="{FF2B5EF4-FFF2-40B4-BE49-F238E27FC236}">
                <a16:creationId xmlns:a16="http://schemas.microsoft.com/office/drawing/2014/main" id="{7661FC73-A89C-48B1-99B8-E4CBA33C9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601028"/>
            <a:ext cx="723467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solution has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cost/value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we want to optimize.  </a:t>
            </a:r>
          </a:p>
        </p:txBody>
      </p:sp>
      <p:pic>
        <p:nvPicPr>
          <p:cNvPr id="18442" name="Picture 10" descr="Winnie The Pooh Exercise GIF by Disney - Find &amp; Share on GIPHY">
            <a:extLst>
              <a:ext uri="{FF2B5EF4-FFF2-40B4-BE49-F238E27FC236}">
                <a16:creationId xmlns:a16="http://schemas.microsoft.com/office/drawing/2014/main" id="{7B22E2EC-7507-4787-80E7-4A1C05FB037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4442" y="3463620"/>
            <a:ext cx="149987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A98D83F6-E82B-4F1B-92A4-82609BA1CA2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7585" y="3500380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The computational Problem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36" name="Picture 24" descr="Sage Hyden / Just Write on Twitter: &quot;oscar isaac sneaking through  ventilation shafts in metal gear solid like...… &quot;">
            <a:extLst>
              <a:ext uri="{FF2B5EF4-FFF2-40B4-BE49-F238E27FC236}">
                <a16:creationId xmlns:a16="http://schemas.microsoft.com/office/drawing/2014/main" id="{3CC82619-3CB1-41EF-AFE9-3FDF20F7618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8457" y="4994048"/>
            <a:ext cx="2590800" cy="17272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31242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84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84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6" grpId="0"/>
      <p:bldP spid="37" grpId="0"/>
      <p:bldP spid="39" grpId="0"/>
    </p:bldLst>
  </p:timing>
</p:sld>
</file>

<file path=ppt/slides/slide3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0727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 be some abstract collection of objects.</a:t>
            </a:r>
          </a:p>
        </p:txBody>
      </p:sp>
      <p:sp>
        <p:nvSpPr>
          <p:cNvPr id="16" name="Rectangle 9">
            <a:extLst>
              <a:ext uri="{FF2B5EF4-FFF2-40B4-BE49-F238E27FC236}">
                <a16:creationId xmlns:a16="http://schemas.microsoft.com/office/drawing/2014/main" id="{E0BE6786-DE65-491C-926C-09C4E826628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3001955"/>
            <a:ext cx="81410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may be some abstract collection of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decisions/actions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 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40175" y="1924277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151544" y="1923979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063492" y="1924277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230844" y="1923979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4F83CE48-5526-49BD-885F-E06AAEFEB5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5297444" y="1923979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Rectangle 9">
            <a:extLst>
              <a:ext uri="{FF2B5EF4-FFF2-40B4-BE49-F238E27FC236}">
                <a16:creationId xmlns:a16="http://schemas.microsoft.com/office/drawing/2014/main" id="{7661FC73-A89C-48B1-99B8-E4CBA33C9A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4601028"/>
            <a:ext cx="723467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solution has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cost/value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we want to optimize.  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The computational Problem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2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C7BCB0E1-1C3A-4C62-9009-52DE4B4B2B3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8736" y="3429000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8" descr="Winnie The Pooh Exercise GIF by Disney - Find &amp; Share on GIPHY">
            <a:extLst>
              <a:ext uri="{FF2B5EF4-FFF2-40B4-BE49-F238E27FC236}">
                <a16:creationId xmlns:a16="http://schemas.microsoft.com/office/drawing/2014/main" id="{2487FADE-E421-4DD1-A936-F91EBB82E07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2358" y="3465332"/>
            <a:ext cx="127123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12" descr="Pooh Bear Exercise GIFs | Tenor">
            <a:extLst>
              <a:ext uri="{FF2B5EF4-FFF2-40B4-BE49-F238E27FC236}">
                <a16:creationId xmlns:a16="http://schemas.microsoft.com/office/drawing/2014/main" id="{26D7CD07-B763-4768-824D-1B8F7BDA359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01867" y="3465332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 descr="Winnie The Pooh Exercise GIF by Disney - Find &amp; Share on GIPHY">
            <a:extLst>
              <a:ext uri="{FF2B5EF4-FFF2-40B4-BE49-F238E27FC236}">
                <a16:creationId xmlns:a16="http://schemas.microsoft.com/office/drawing/2014/main" id="{D3EE6633-7397-48F4-8373-BF9FEF765D9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7014" y="3451765"/>
            <a:ext cx="15914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4" descr="Winnie The Pooh Exercise GIF by Disney - Find &amp; Share on GIPHY">
            <a:extLst>
              <a:ext uri="{FF2B5EF4-FFF2-40B4-BE49-F238E27FC236}">
                <a16:creationId xmlns:a16="http://schemas.microsoft.com/office/drawing/2014/main" id="{1D69E71B-8419-4265-8E64-553E17C28164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9048" y="3470422"/>
            <a:ext cx="1844984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8" descr="50 Movies for Preschoolers &amp; Toddlers — That Aren't Too Scary in 2021 |  Winnie the pooh gif, Winnie the pooh friends, Winnie the pooh">
            <a:extLst>
              <a:ext uri="{FF2B5EF4-FFF2-40B4-BE49-F238E27FC236}">
                <a16:creationId xmlns:a16="http://schemas.microsoft.com/office/drawing/2014/main" id="{65A44C4C-ACEF-412E-AD05-CDCC9B16EC5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8736" y="5029200"/>
            <a:ext cx="2330264" cy="176711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662843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0727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 be some abstract collection of objects.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40175" y="1905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1515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063492" y="1905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2308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4F83CE48-5526-49BD-885F-E06AAEFEB5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5297444" y="1905000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A DFA has a 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Read-Once Input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83522060-A187-42CC-9B38-B25ECC3C6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048000"/>
            <a:ext cx="5334000" cy="556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The input arrives as a stream.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Eg:</a:t>
            </a:r>
            <a:endParaRPr kumimoji="0" lang="en-US" altLang="en-US" sz="2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simple iterative algorithms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simple mechanical or electronic devices like elevators and calculators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simple processes like the job queue of an operating system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simple patterns within strings of characters.</a:t>
            </a:r>
          </a:p>
          <a:p>
            <a:pPr marL="742950" marR="0" lvl="1" indent="-28575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–"/>
              <a:tabLst/>
              <a:defRPr/>
            </a:pPr>
            <a:r>
              <a:rPr kumimoji="0" lang="en-US" altLang="en-US" sz="20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simple languages of strings </a:t>
            </a:r>
          </a:p>
          <a:p>
            <a:pPr marL="457200" marR="0" lvl="1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32" name="Picture 9" descr="C:\Users\home\Documents\download.jpg">
            <a:extLst>
              <a:ext uri="{FF2B5EF4-FFF2-40B4-BE49-F238E27FC236}">
                <a16:creationId xmlns:a16="http://schemas.microsoft.com/office/drawing/2014/main" id="{72BD7229-74F6-43F5-8A2E-086D5B5DD2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6788" y="3048000"/>
            <a:ext cx="1352550" cy="1741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11" descr="https://encrypted-tbn2.gstatic.com/images?q=tbn:ANd9GcS8tkWuCqo4npke3zsgDGl1RazL9mlaM2dSI444z-aJXv_-svt3cg">
            <a:extLst>
              <a:ext uri="{FF2B5EF4-FFF2-40B4-BE49-F238E27FC236}">
                <a16:creationId xmlns:a16="http://schemas.microsoft.com/office/drawing/2014/main" id="{5A5BA9ED-EEAB-4797-8E6F-F561E17721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6788" y="4953000"/>
            <a:ext cx="1681162" cy="1828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15" descr="http://images2.fanpop.com/images/photos/5300000/New-Super-Mario-Brothers-Wallpaper-super-mario-bros-5314181-1280-1024.jpg">
            <a:extLst>
              <a:ext uri="{FF2B5EF4-FFF2-40B4-BE49-F238E27FC236}">
                <a16:creationId xmlns:a16="http://schemas.microsoft.com/office/drawing/2014/main" id="{AD1718A0-45FC-4F1E-B2FC-07654ABE42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10225" y="3048000"/>
            <a:ext cx="1371600" cy="1096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5" name="Picture 16" descr="C:\Users\home\Documents\download (1).jpg">
            <a:extLst>
              <a:ext uri="{FF2B5EF4-FFF2-40B4-BE49-F238E27FC236}">
                <a16:creationId xmlns:a16="http://schemas.microsoft.com/office/drawing/2014/main" id="{1A174BA4-D05A-42E8-AD64-0EF608F6F2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4392613"/>
            <a:ext cx="1687513" cy="1122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" name="Rectangle 35">
            <a:extLst>
              <a:ext uri="{FF2B5EF4-FFF2-40B4-BE49-F238E27FC236}">
                <a16:creationId xmlns:a16="http://schemas.microsoft.com/office/drawing/2014/main" id="{4516B717-A78F-4DCC-A39F-3C26FBEFE9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67250" y="6167437"/>
            <a:ext cx="250666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rPr>
              <a:t>{01,100,01110,… }</a:t>
            </a:r>
          </a:p>
        </p:txBody>
      </p:sp>
    </p:spTree>
    <p:extLst>
      <p:ext uri="{BB962C8B-B14F-4D97-AF65-F5344CB8AC3E}">
        <p14:creationId xmlns:p14="http://schemas.microsoft.com/office/powerpoint/2010/main" val="39636153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18" grpId="0" uiExpand="1" build="p"/>
      <p:bldP spid="36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32DAE439-A684-42EC-B3A2-990FDB24B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312377"/>
            <a:ext cx="8071472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A computational problem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is defined with pre and post conditions.</a:t>
            </a:r>
          </a:p>
        </p:txBody>
      </p: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1BAD7F8-4B0A-4241-97A1-B88FA7323D0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209800"/>
            <a:ext cx="723850" cy="741304"/>
          </a:xfrm>
          <a:prstGeom prst="rect">
            <a:avLst/>
          </a:prstGeom>
        </p:spPr>
      </p:pic>
      <p:sp>
        <p:nvSpPr>
          <p:cNvPr id="68" name="AutoShape 58">
            <a:extLst>
              <a:ext uri="{FF2B5EF4-FFF2-40B4-BE49-F238E27FC236}">
                <a16:creationId xmlns:a16="http://schemas.microsoft.com/office/drawing/2014/main" id="{5A39C952-56AE-43F8-9C08-F18D729E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1" y="3263071"/>
            <a:ext cx="6912307" cy="1613728"/>
          </a:xfrm>
          <a:prstGeom prst="wedgeRoundRectCallout">
            <a:avLst>
              <a:gd name="adj1" fmla="val -50655"/>
              <a:gd name="adj2" fmla="val -47474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Given an instance: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There are solutions.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Each solution has an easy to compute cost/value.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 goal is to find a solution with optimal cost.</a:t>
            </a:r>
          </a:p>
        </p:txBody>
      </p:sp>
      <p:pic>
        <p:nvPicPr>
          <p:cNvPr id="78" name="Picture 3" descr="question">
            <a:extLst>
              <a:ext uri="{FF2B5EF4-FFF2-40B4-BE49-F238E27FC236}">
                <a16:creationId xmlns:a16="http://schemas.microsoft.com/office/drawing/2014/main" id="{04CD5EA0-95FA-47AC-99EF-602243597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84" name="Group 27">
            <a:extLst>
              <a:ext uri="{FF2B5EF4-FFF2-40B4-BE49-F238E27FC236}">
                <a16:creationId xmlns:a16="http://schemas.microsoft.com/office/drawing/2014/main" id="{010AD94F-BBCA-4A44-9DF9-6F5D8218E75C}"/>
              </a:ext>
            </a:extLst>
          </p:cNvPr>
          <p:cNvGrpSpPr>
            <a:grpSpLocks/>
          </p:cNvGrpSpPr>
          <p:nvPr/>
        </p:nvGrpSpPr>
        <p:grpSpPr bwMode="auto">
          <a:xfrm>
            <a:off x="7086600" y="4343400"/>
            <a:ext cx="1447800" cy="2362200"/>
            <a:chOff x="3984" y="2208"/>
            <a:chExt cx="1344" cy="1920"/>
          </a:xfrm>
        </p:grpSpPr>
        <p:sp>
          <p:nvSpPr>
            <p:cNvPr id="85" name="Freeform 28">
              <a:extLst>
                <a:ext uri="{FF2B5EF4-FFF2-40B4-BE49-F238E27FC236}">
                  <a16:creationId xmlns:a16="http://schemas.microsoft.com/office/drawing/2014/main" id="{54DB8CE3-4A57-403E-9466-94D6B6B10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6" name="Freeform 29">
              <a:extLst>
                <a:ext uri="{FF2B5EF4-FFF2-40B4-BE49-F238E27FC236}">
                  <a16:creationId xmlns:a16="http://schemas.microsoft.com/office/drawing/2014/main" id="{EC92E1E2-4778-42F6-AF61-509070102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7" name="Freeform 30">
              <a:extLst>
                <a:ext uri="{FF2B5EF4-FFF2-40B4-BE49-F238E27FC236}">
                  <a16:creationId xmlns:a16="http://schemas.microsoft.com/office/drawing/2014/main" id="{D2869EBD-FCFD-4856-809E-4455751F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" name="Freeform 31">
              <a:extLst>
                <a:ext uri="{FF2B5EF4-FFF2-40B4-BE49-F238E27FC236}">
                  <a16:creationId xmlns:a16="http://schemas.microsoft.com/office/drawing/2014/main" id="{05E25159-073A-49E7-94AB-E34F1C8D1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9" name="Freeform 32">
              <a:extLst>
                <a:ext uri="{FF2B5EF4-FFF2-40B4-BE49-F238E27FC236}">
                  <a16:creationId xmlns:a16="http://schemas.microsoft.com/office/drawing/2014/main" id="{D87EC9AA-DA32-4A7F-BD9F-A003B90CA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0" name="Freeform 33">
              <a:extLst>
                <a:ext uri="{FF2B5EF4-FFF2-40B4-BE49-F238E27FC236}">
                  <a16:creationId xmlns:a16="http://schemas.microsoft.com/office/drawing/2014/main" id="{F52113E2-75E5-4A2A-8CE8-7EC48F061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1" name="Freeform 34">
              <a:extLst>
                <a:ext uri="{FF2B5EF4-FFF2-40B4-BE49-F238E27FC236}">
                  <a16:creationId xmlns:a16="http://schemas.microsoft.com/office/drawing/2014/main" id="{25D75D62-BBCD-4550-A354-0E24395C0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92" name="Freeform 35">
              <a:extLst>
                <a:ext uri="{FF2B5EF4-FFF2-40B4-BE49-F238E27FC236}">
                  <a16:creationId xmlns:a16="http://schemas.microsoft.com/office/drawing/2014/main" id="{7D25B193-BDA5-472F-8757-F286DA773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285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93" name="Freeform 22">
            <a:extLst>
              <a:ext uri="{FF2B5EF4-FFF2-40B4-BE49-F238E27FC236}">
                <a16:creationId xmlns:a16="http://schemas.microsoft.com/office/drawing/2014/main" id="{C29C3A53-131D-437E-9D02-8A8797AD4A97}"/>
              </a:ext>
            </a:extLst>
          </p:cNvPr>
          <p:cNvSpPr>
            <a:spLocks/>
          </p:cNvSpPr>
          <p:nvPr/>
        </p:nvSpPr>
        <p:spPr bwMode="auto">
          <a:xfrm>
            <a:off x="8001000" y="4404512"/>
            <a:ext cx="968759" cy="2335724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962 w 10000"/>
              <a:gd name="connsiteY0" fmla="*/ 0 h 9917"/>
              <a:gd name="connsiteX1" fmla="*/ 8077 w 10000"/>
              <a:gd name="connsiteY1" fmla="*/ 1917 h 9917"/>
              <a:gd name="connsiteX2" fmla="*/ 4615 w 10000"/>
              <a:gd name="connsiteY2" fmla="*/ 4667 h 9917"/>
              <a:gd name="connsiteX3" fmla="*/ 10000 w 10000"/>
              <a:gd name="connsiteY3" fmla="*/ 7469 h 9917"/>
              <a:gd name="connsiteX4" fmla="*/ 0 w 10000"/>
              <a:gd name="connsiteY4" fmla="*/ 9917 h 9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9917">
                <a:moveTo>
                  <a:pt x="962" y="0"/>
                </a:moveTo>
                <a:lnTo>
                  <a:pt x="8077" y="1917"/>
                </a:lnTo>
                <a:lnTo>
                  <a:pt x="4615" y="4667"/>
                </a:lnTo>
                <a:lnTo>
                  <a:pt x="10000" y="7469"/>
                </a:lnTo>
                <a:lnTo>
                  <a:pt x="0" y="9917"/>
                </a:lnTo>
              </a:path>
            </a:pathLst>
          </a:custGeom>
          <a:noFill/>
          <a:ln w="28575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6446F8D9-DADA-4F05-961D-C04C9957F799}"/>
              </a:ext>
            </a:extLst>
          </p:cNvPr>
          <p:cNvGrpSpPr/>
          <p:nvPr/>
        </p:nvGrpSpPr>
        <p:grpSpPr>
          <a:xfrm>
            <a:off x="7356879" y="4471344"/>
            <a:ext cx="1443639" cy="2143479"/>
            <a:chOff x="6574707" y="3581400"/>
            <a:chExt cx="1980342" cy="2800350"/>
          </a:xfrm>
        </p:grpSpPr>
        <p:grpSp>
          <p:nvGrpSpPr>
            <p:cNvPr id="110" name="Group 18">
              <a:extLst>
                <a:ext uri="{FF2B5EF4-FFF2-40B4-BE49-F238E27FC236}">
                  <a16:creationId xmlns:a16="http://schemas.microsoft.com/office/drawing/2014/main" id="{15FE8D11-2440-4D8F-8005-E688E6188B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7973" y="3581400"/>
              <a:ext cx="727076" cy="2800350"/>
              <a:chOff x="4931" y="2256"/>
              <a:chExt cx="458" cy="1764"/>
            </a:xfrm>
          </p:grpSpPr>
          <p:sp>
            <p:nvSpPr>
              <p:cNvPr id="112" name="Oval 19">
                <a:extLst>
                  <a:ext uri="{FF2B5EF4-FFF2-40B4-BE49-F238E27FC236}">
                    <a16:creationId xmlns:a16="http://schemas.microsoft.com/office/drawing/2014/main" id="{F38F43F9-DD7E-432A-9360-759262BB9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2256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3" name="Oval 20">
                <a:extLst>
                  <a:ext uri="{FF2B5EF4-FFF2-40B4-BE49-F238E27FC236}">
                    <a16:creationId xmlns:a16="http://schemas.microsoft.com/office/drawing/2014/main" id="{6A11674B-45A4-405E-AB92-83B8B7627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2784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4" name="Oval 21">
                <a:extLst>
                  <a:ext uri="{FF2B5EF4-FFF2-40B4-BE49-F238E27FC236}">
                    <a16:creationId xmlns:a16="http://schemas.microsoft.com/office/drawing/2014/main" id="{BE4E2229-63B6-4D48-90C3-CAB614470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5" y="3228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5" name="Oval 22">
                <a:extLst>
                  <a:ext uri="{FF2B5EF4-FFF2-40B4-BE49-F238E27FC236}">
                    <a16:creationId xmlns:a16="http://schemas.microsoft.com/office/drawing/2014/main" id="{5EE8B97A-CA9C-4AE3-869B-1E99B545A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3876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</p:grpSp>
        <p:sp>
          <p:nvSpPr>
            <p:cNvPr id="111" name="Text Box 24">
              <a:extLst>
                <a:ext uri="{FF2B5EF4-FFF2-40B4-BE49-F238E27FC236}">
                  <a16:creationId xmlns:a16="http://schemas.microsoft.com/office/drawing/2014/main" id="{ED400A36-1C03-428B-9D5A-C86E840E0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4707" y="4708419"/>
              <a:ext cx="1261881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4+2+1+5=12</a:t>
              </a:r>
            </a:p>
          </p:txBody>
        </p:sp>
      </p:grpSp>
      <p:sp>
        <p:nvSpPr>
          <p:cNvPr id="125" name="Rectangle 124">
            <a:extLst>
              <a:ext uri="{FF2B5EF4-FFF2-40B4-BE49-F238E27FC236}">
                <a16:creationId xmlns:a16="http://schemas.microsoft.com/office/drawing/2014/main" id="{0A39B91B-7F83-4DCD-994B-6E8833E8CD2E}"/>
              </a:ext>
            </a:extLst>
          </p:cNvPr>
          <p:cNvSpPr/>
          <p:nvPr/>
        </p:nvSpPr>
        <p:spPr>
          <a:xfrm>
            <a:off x="1861458" y="3698495"/>
            <a:ext cx="4676280" cy="461665"/>
          </a:xfrm>
          <a:prstGeom prst="rect">
            <a:avLst/>
          </a:prstGeom>
          <a:solidFill>
            <a:srgbClr val="000066"/>
          </a:solidFill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FFFF"/>
                </a:solidFill>
              </a:rPr>
              <a:t>an exponential number of solutions. </a:t>
            </a:r>
            <a:endParaRPr lang="en-US" sz="2400" dirty="0"/>
          </a:p>
        </p:txBody>
      </p:sp>
      <p:pic>
        <p:nvPicPr>
          <p:cNvPr id="126" name="Picture 125">
            <a:extLst>
              <a:ext uri="{FF2B5EF4-FFF2-40B4-BE49-F238E27FC236}">
                <a16:creationId xmlns:a16="http://schemas.microsoft.com/office/drawing/2014/main" id="{17B98C17-7A72-48E3-A24D-4B1F4821F9C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sp>
        <p:nvSpPr>
          <p:cNvPr id="38" name="AutoShape 58">
            <a:extLst>
              <a:ext uri="{FF2B5EF4-FFF2-40B4-BE49-F238E27FC236}">
                <a16:creationId xmlns:a16="http://schemas.microsoft.com/office/drawing/2014/main" id="{9B06CBDC-767F-44DC-A3A3-03FD2D91888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592" y="5029200"/>
            <a:ext cx="4244008" cy="623245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Brute force:</a:t>
            </a:r>
          </a:p>
        </p:txBody>
      </p:sp>
      <p:sp>
        <p:nvSpPr>
          <p:cNvPr id="39" name="AutoShape 58">
            <a:extLst>
              <a:ext uri="{FF2B5EF4-FFF2-40B4-BE49-F238E27FC236}">
                <a16:creationId xmlns:a16="http://schemas.microsoft.com/office/drawing/2014/main" id="{0679FB6C-DF1A-4262-B433-0959B9B460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723766"/>
            <a:ext cx="6324604" cy="497740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Backtracking:</a:t>
            </a: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008D4CF3-C6CC-4BD7-88F1-6FDCEE9C9035}"/>
              </a:ext>
            </a:extLst>
          </p:cNvPr>
          <p:cNvSpPr/>
          <p:nvPr/>
        </p:nvSpPr>
        <p:spPr>
          <a:xfrm>
            <a:off x="1770530" y="5065060"/>
            <a:ext cx="2402004" cy="461665"/>
          </a:xfrm>
          <a:prstGeom prst="rect">
            <a:avLst/>
          </a:prstGeom>
          <a:solidFill>
            <a:srgbClr val="000066"/>
          </a:solidFill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FFFF"/>
                </a:solidFill>
              </a:rPr>
              <a:t>Try each solution.</a:t>
            </a:r>
            <a:endParaRPr lang="en-US" sz="2400" dirty="0"/>
          </a:p>
        </p:txBody>
      </p:sp>
      <p:sp>
        <p:nvSpPr>
          <p:cNvPr id="43" name="Rectangle 42">
            <a:extLst>
              <a:ext uri="{FF2B5EF4-FFF2-40B4-BE49-F238E27FC236}">
                <a16:creationId xmlns:a16="http://schemas.microsoft.com/office/drawing/2014/main" id="{0A6F5378-39B2-4FEA-9C0D-FA24AEB07EE0}"/>
              </a:ext>
            </a:extLst>
          </p:cNvPr>
          <p:cNvSpPr/>
          <p:nvPr/>
        </p:nvSpPr>
        <p:spPr>
          <a:xfrm>
            <a:off x="3384175" y="5759840"/>
            <a:ext cx="3157467" cy="461665"/>
          </a:xfrm>
          <a:prstGeom prst="rect">
            <a:avLst/>
          </a:prstGeom>
          <a:solidFill>
            <a:srgbClr val="000066"/>
          </a:solidFill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FFFF"/>
                </a:solidFill>
              </a:rPr>
              <a:t>Effectively Brute Force.</a:t>
            </a:r>
            <a:endParaRPr lang="en-US" sz="2400" dirty="0"/>
          </a:p>
        </p:txBody>
      </p:sp>
      <p:grpSp>
        <p:nvGrpSpPr>
          <p:cNvPr id="47" name="Group 4">
            <a:extLst>
              <a:ext uri="{FF2B5EF4-FFF2-40B4-BE49-F238E27FC236}">
                <a16:creationId xmlns:a16="http://schemas.microsoft.com/office/drawing/2014/main" id="{8DF645B7-6086-47E3-BDF1-978813C7ADBE}"/>
              </a:ext>
            </a:extLst>
          </p:cNvPr>
          <p:cNvGrpSpPr>
            <a:grpSpLocks/>
          </p:cNvGrpSpPr>
          <p:nvPr/>
        </p:nvGrpSpPr>
        <p:grpSpPr bwMode="auto">
          <a:xfrm>
            <a:off x="7855858" y="4286748"/>
            <a:ext cx="754742" cy="2418852"/>
            <a:chOff x="1584" y="1920"/>
            <a:chExt cx="528" cy="2304"/>
          </a:xfrm>
        </p:grpSpPr>
        <p:sp>
          <p:nvSpPr>
            <p:cNvPr id="49" name="Rectangle 5">
              <a:extLst>
                <a:ext uri="{FF2B5EF4-FFF2-40B4-BE49-F238E27FC236}">
                  <a16:creationId xmlns:a16="http://schemas.microsoft.com/office/drawing/2014/main" id="{8039DB47-580D-40FB-8862-F7F750A4B1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1920"/>
              <a:ext cx="528" cy="23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 dirty="0"/>
            </a:p>
          </p:txBody>
        </p:sp>
        <p:grpSp>
          <p:nvGrpSpPr>
            <p:cNvPr id="50" name="Group 7">
              <a:extLst>
                <a:ext uri="{FF2B5EF4-FFF2-40B4-BE49-F238E27FC236}">
                  <a16:creationId xmlns:a16="http://schemas.microsoft.com/office/drawing/2014/main" id="{5C297C5B-9EDF-4BE1-B612-FA29609706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51" name="Group 8">
                <a:extLst>
                  <a:ext uri="{FF2B5EF4-FFF2-40B4-BE49-F238E27FC236}">
                    <a16:creationId xmlns:a16="http://schemas.microsoft.com/office/drawing/2014/main" id="{C80C309C-5738-4CE9-9AD8-0E755E52F1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65" name="Oval 9">
                  <a:extLst>
                    <a:ext uri="{FF2B5EF4-FFF2-40B4-BE49-F238E27FC236}">
                      <a16:creationId xmlns:a16="http://schemas.microsoft.com/office/drawing/2014/main" id="{D74C4B12-7F56-48F9-AF25-8260AE1CE5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dirty="0"/>
                </a:p>
              </p:txBody>
            </p:sp>
            <p:sp>
              <p:nvSpPr>
                <p:cNvPr id="66" name="Freeform 10">
                  <a:extLst>
                    <a:ext uri="{FF2B5EF4-FFF2-40B4-BE49-F238E27FC236}">
                      <a16:creationId xmlns:a16="http://schemas.microsoft.com/office/drawing/2014/main" id="{7B0790B2-BCD1-4288-B602-9FECE44F66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70" name="Freeform 11">
                  <a:extLst>
                    <a:ext uri="{FF2B5EF4-FFF2-40B4-BE49-F238E27FC236}">
                      <a16:creationId xmlns:a16="http://schemas.microsoft.com/office/drawing/2014/main" id="{6110A93E-54C6-4AEA-A2F7-94B096917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2" name="Group 12">
                <a:extLst>
                  <a:ext uri="{FF2B5EF4-FFF2-40B4-BE49-F238E27FC236}">
                    <a16:creationId xmlns:a16="http://schemas.microsoft.com/office/drawing/2014/main" id="{C0C892CB-F72E-4259-9F38-0A6861FA8C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62" name="Oval 13">
                  <a:extLst>
                    <a:ext uri="{FF2B5EF4-FFF2-40B4-BE49-F238E27FC236}">
                      <a16:creationId xmlns:a16="http://schemas.microsoft.com/office/drawing/2014/main" id="{6CBA6846-E74F-4DA0-9455-81EF96E45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dirty="0"/>
                </a:p>
              </p:txBody>
            </p:sp>
            <p:sp>
              <p:nvSpPr>
                <p:cNvPr id="63" name="Freeform 14">
                  <a:extLst>
                    <a:ext uri="{FF2B5EF4-FFF2-40B4-BE49-F238E27FC236}">
                      <a16:creationId xmlns:a16="http://schemas.microsoft.com/office/drawing/2014/main" id="{442FBA64-0D91-4A4C-8972-0E55EF486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4" name="Freeform 15">
                  <a:extLst>
                    <a:ext uri="{FF2B5EF4-FFF2-40B4-BE49-F238E27FC236}">
                      <a16:creationId xmlns:a16="http://schemas.microsoft.com/office/drawing/2014/main" id="{AC36DD11-6EB8-448F-A120-CD231D822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3" name="Group 16">
                <a:extLst>
                  <a:ext uri="{FF2B5EF4-FFF2-40B4-BE49-F238E27FC236}">
                    <a16:creationId xmlns:a16="http://schemas.microsoft.com/office/drawing/2014/main" id="{6CA2F51B-7434-4C17-B212-2872A9321F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59" name="Oval 17">
                  <a:extLst>
                    <a:ext uri="{FF2B5EF4-FFF2-40B4-BE49-F238E27FC236}">
                      <a16:creationId xmlns:a16="http://schemas.microsoft.com/office/drawing/2014/main" id="{D926FF73-D08A-43FF-BEEC-D7529F7DEE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dirty="0"/>
                </a:p>
              </p:txBody>
            </p:sp>
            <p:sp>
              <p:nvSpPr>
                <p:cNvPr id="60" name="Freeform 18">
                  <a:extLst>
                    <a:ext uri="{FF2B5EF4-FFF2-40B4-BE49-F238E27FC236}">
                      <a16:creationId xmlns:a16="http://schemas.microsoft.com/office/drawing/2014/main" id="{D8559B7A-5682-4E7A-83CB-483A6BDD0E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61" name="Freeform 19">
                  <a:extLst>
                    <a:ext uri="{FF2B5EF4-FFF2-40B4-BE49-F238E27FC236}">
                      <a16:creationId xmlns:a16="http://schemas.microsoft.com/office/drawing/2014/main" id="{566036E6-A01B-4E49-A035-394B6B5FF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grpSp>
            <p:nvGrpSpPr>
              <p:cNvPr id="54" name="Group 20">
                <a:extLst>
                  <a:ext uri="{FF2B5EF4-FFF2-40B4-BE49-F238E27FC236}">
                    <a16:creationId xmlns:a16="http://schemas.microsoft.com/office/drawing/2014/main" id="{9D401C4E-FE50-4C91-A6D7-AFB18BA6DC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56" name="Oval 21">
                  <a:extLst>
                    <a:ext uri="{FF2B5EF4-FFF2-40B4-BE49-F238E27FC236}">
                      <a16:creationId xmlns:a16="http://schemas.microsoft.com/office/drawing/2014/main" id="{3012801C-15A2-4A00-A629-E42358B97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 dirty="0"/>
                </a:p>
              </p:txBody>
            </p:sp>
            <p:sp>
              <p:nvSpPr>
                <p:cNvPr id="57" name="Freeform 22">
                  <a:extLst>
                    <a:ext uri="{FF2B5EF4-FFF2-40B4-BE49-F238E27FC236}">
                      <a16:creationId xmlns:a16="http://schemas.microsoft.com/office/drawing/2014/main" id="{85AE586B-7082-4127-99ED-5AA5C40CD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  <p:sp>
              <p:nvSpPr>
                <p:cNvPr id="58" name="Freeform 23">
                  <a:extLst>
                    <a:ext uri="{FF2B5EF4-FFF2-40B4-BE49-F238E27FC236}">
                      <a16:creationId xmlns:a16="http://schemas.microsoft.com/office/drawing/2014/main" id="{9EBC7EA4-545A-4596-B0CC-E6E01A6DD1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 dirty="0"/>
                </a:p>
              </p:txBody>
            </p:sp>
          </p:grpSp>
          <p:sp>
            <p:nvSpPr>
              <p:cNvPr id="55" name="Oval 24">
                <a:extLst>
                  <a:ext uri="{FF2B5EF4-FFF2-40B4-BE49-F238E27FC236}">
                    <a16:creationId xmlns:a16="http://schemas.microsoft.com/office/drawing/2014/main" id="{EFE2CA6C-3E43-4EFE-88B2-481E1AD3C1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415598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6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6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6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7" fill="hold">
                      <p:stCondLst>
                        <p:cond delay="indefinite"/>
                      </p:stCondLst>
                      <p:childTnLst>
                        <p:par>
                          <p:cTn id="168" fill="hold">
                            <p:stCondLst>
                              <p:cond delay="0"/>
                            </p:stCondLst>
                            <p:childTnLst>
                              <p:par>
                                <p:cTn id="1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9" fill="hold">
                      <p:stCondLst>
                        <p:cond delay="indefinite"/>
                      </p:stCondLst>
                      <p:childTnLst>
                        <p:par>
                          <p:cTn id="180" fill="hold">
                            <p:stCondLst>
                              <p:cond delay="0"/>
                            </p:stCondLst>
                            <p:childTnLst>
                              <p:par>
                                <p:cTn id="1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48" grpId="0" animBg="1"/>
      <p:bldP spid="68" grpId="0" animBg="1"/>
      <p:bldP spid="93" grpId="0" animBg="1"/>
      <p:bldP spid="93" grpId="1" animBg="1"/>
      <p:bldP spid="125" grpId="0" animBg="1"/>
      <p:bldP spid="38" grpId="0" animBg="1"/>
      <p:bldP spid="39" grpId="0" animBg="1"/>
      <p:bldP spid="42" grpId="0" animBg="1"/>
      <p:bldP spid="43" grpId="0" animBg="1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4278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do not have little bird I can trust.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Instead, I try all of her answers.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Her second answer is 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>
                <a:solidFill>
                  <a:schemeClr val="accent2"/>
                </a:solidFill>
              </a:rPr>
              <a:t>2</a:t>
            </a:r>
            <a:r>
              <a:rPr lang="en-US" altLang="en-US" sz="2400" dirty="0">
                <a:solidFill>
                  <a:schemeClr val="accent2"/>
                </a:solidFill>
              </a:rPr>
              <a:t>,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  <a:endParaRPr lang="en-US" altLang="en-US" sz="16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I get my cost by combining: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weight of the bird’s edge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friend’s cost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Try all Bird Answers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" name="Oval 20">
            <a:extLst>
              <a:ext uri="{FF2B5EF4-FFF2-40B4-BE49-F238E27FC236}">
                <a16:creationId xmlns:a16="http://schemas.microsoft.com/office/drawing/2014/main" id="{D7C2B1F2-A54B-43E4-BE3A-697F3F604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73911" y="4927621"/>
            <a:ext cx="228600" cy="228600"/>
          </a:xfrm>
          <a:prstGeom prst="ellips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" name="Oval 20">
            <a:extLst>
              <a:ext uri="{FF2B5EF4-FFF2-40B4-BE49-F238E27FC236}">
                <a16:creationId xmlns:a16="http://schemas.microsoft.com/office/drawing/2014/main" id="{D2557748-928E-455D-9DC7-86A062929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46976" y="3980974"/>
            <a:ext cx="279400" cy="2921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76" name="Picture 175">
            <a:extLst>
              <a:ext uri="{FF2B5EF4-FFF2-40B4-BE49-F238E27FC236}">
                <a16:creationId xmlns:a16="http://schemas.microsoft.com/office/drawing/2014/main" id="{05756F87-C3D9-4A28-B54C-0997AF09F5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5713" y="5518516"/>
            <a:ext cx="417672" cy="790737"/>
          </a:xfrm>
          <a:prstGeom prst="rect">
            <a:avLst/>
          </a:prstGeom>
        </p:spPr>
      </p:pic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BC95B84-66FA-45BB-8ADD-13463F3B9136}"/>
              </a:ext>
            </a:extLst>
          </p:cNvPr>
          <p:cNvGrpSpPr/>
          <p:nvPr/>
        </p:nvGrpSpPr>
        <p:grpSpPr>
          <a:xfrm>
            <a:off x="6833701" y="4996100"/>
            <a:ext cx="740904" cy="750888"/>
            <a:chOff x="7543800" y="677863"/>
            <a:chExt cx="740904" cy="750888"/>
          </a:xfrm>
        </p:grpSpPr>
        <p:sp>
          <p:nvSpPr>
            <p:cNvPr id="178" name="AutoShape 3">
              <a:extLst>
                <a:ext uri="{FF2B5EF4-FFF2-40B4-BE49-F238E27FC236}">
                  <a16:creationId xmlns:a16="http://schemas.microsoft.com/office/drawing/2014/main" id="{679BBF21-93F5-442C-8105-678209955A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">
              <a:extLst>
                <a:ext uri="{FF2B5EF4-FFF2-40B4-BE49-F238E27FC236}">
                  <a16:creationId xmlns:a16="http://schemas.microsoft.com/office/drawing/2014/main" id="{74D3BF19-C4E3-43CF-B954-C579ED09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">
              <a:extLst>
                <a:ext uri="{FF2B5EF4-FFF2-40B4-BE49-F238E27FC236}">
                  <a16:creationId xmlns:a16="http://schemas.microsoft.com/office/drawing/2014/main" id="{48CBBACB-13C8-487A-9768-B2DA524B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1" name="Freeform 7">
              <a:extLst>
                <a:ext uri="{FF2B5EF4-FFF2-40B4-BE49-F238E27FC236}">
                  <a16:creationId xmlns:a16="http://schemas.microsoft.com/office/drawing/2014/main" id="{EA9062DA-C0EF-4BC8-957C-2F9906A0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3" name="Freeform 22">
            <a:extLst>
              <a:ext uri="{FF2B5EF4-FFF2-40B4-BE49-F238E27FC236}">
                <a16:creationId xmlns:a16="http://schemas.microsoft.com/office/drawing/2014/main" id="{9F48BC2E-ACDB-4111-BE1F-D18F9DF796E4}"/>
              </a:ext>
            </a:extLst>
          </p:cNvPr>
          <p:cNvSpPr>
            <a:spLocks/>
          </p:cNvSpPr>
          <p:nvPr/>
        </p:nvSpPr>
        <p:spPr bwMode="auto">
          <a:xfrm flipH="1">
            <a:off x="7594593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28" name="Rectangle 6">
            <a:extLst>
              <a:ext uri="{FF2B5EF4-FFF2-40B4-BE49-F238E27FC236}">
                <a16:creationId xmlns:a16="http://schemas.microsoft.com/office/drawing/2014/main" id="{16027A64-FFE0-4F12-B9E5-9565739FE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582671" y="502508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34" name="Freeform 22">
            <a:extLst>
              <a:ext uri="{FF2B5EF4-FFF2-40B4-BE49-F238E27FC236}">
                <a16:creationId xmlns:a16="http://schemas.microsoft.com/office/drawing/2014/main" id="{6050A5F5-5AE0-4575-A9BC-624FA0723E04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7501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175" grpId="0" animBg="1"/>
      <p:bldP spid="203" grpId="0" animBg="1"/>
      <p:bldP spid="228" grpId="0"/>
    </p:bldLst>
  </p:timing>
</p:sld>
</file>

<file path=ppt/slides/slide4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0727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 be some abstract collection of objects.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40175" y="1905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1515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063492" y="1905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2308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4F83CE48-5526-49BD-885F-E06AAEFEB5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5297444" y="1905000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A DFA has a </a:t>
            </a:r>
            <a:r>
              <a:rPr kumimoji="0" lang="en-US" altLang="en-US" sz="36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Read-Once Input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8" name="Rectangle 23">
            <a:extLst>
              <a:ext uri="{FF2B5EF4-FFF2-40B4-BE49-F238E27FC236}">
                <a16:creationId xmlns:a16="http://schemas.microsoft.com/office/drawing/2014/main" id="{83522060-A187-42CC-9B38-B25ECC3C61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3048000"/>
            <a:ext cx="8686800" cy="5562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A computational problem is more likely to have </a:t>
            </a:r>
            <a:b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</a:b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a dynamic programming algorithm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         if its o</a:t>
            </a:r>
            <a:r>
              <a:rPr kumimoji="0" lang="en-US" altLang="en-US" sz="2400" b="0" i="0" u="none" strike="noStrike" kern="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bjects</a:t>
            </a:r>
            <a:r>
              <a:rPr kumimoji="0" lang="en-US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/actions appear in a natural order.</a:t>
            </a: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405841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49359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Pooh’s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life?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- The input and output objects are handled one at a time. 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29515" y="2286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26684" y="2286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733832" y="2286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715000" y="2286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28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AF7D3E3B-5D45-4330-8162-FAC6D07B080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2566" y="3463975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DC45469D-4867-4659-A895-B8F6CC6A644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8147" y="3463975"/>
            <a:ext cx="136441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20" descr="Best Eating Hunny GIFs | Gfycat">
            <a:extLst>
              <a:ext uri="{FF2B5EF4-FFF2-40B4-BE49-F238E27FC236}">
                <a16:creationId xmlns:a16="http://schemas.microsoft.com/office/drawing/2014/main" id="{62DE7DB4-9358-47FE-B3AF-50509AEBFE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4206" y="3458028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39058E0F-D900-4F2C-A6DB-864DCC332D8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67585" y="3429000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5" name="Rectangle 2">
            <a:extLst>
              <a:ext uri="{FF2B5EF4-FFF2-40B4-BE49-F238E27FC236}">
                <a16:creationId xmlns:a16="http://schemas.microsoft.com/office/drawing/2014/main" id="{9AC84A31-7DF3-413E-8E5B-FF50770D1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8769069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</p:bldLst>
  </p:timing>
</p:sld>
</file>

<file path=ppt/slides/slide4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29515" y="2286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26684" y="2286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733832" y="2286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28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AF7D3E3B-5D45-4330-8162-FAC6D07B080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2566" y="3463975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DC45469D-4867-4659-A895-B8F6CC6A644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8147" y="3463975"/>
            <a:ext cx="136441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20" descr="Best Eating Hunny GIFs | Gfycat">
            <a:extLst>
              <a:ext uri="{FF2B5EF4-FFF2-40B4-BE49-F238E27FC236}">
                <a16:creationId xmlns:a16="http://schemas.microsoft.com/office/drawing/2014/main" id="{62DE7DB4-9358-47FE-B3AF-50509AEBFE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4206" y="3458028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3">
            <a:extLst>
              <a:ext uri="{FF2B5EF4-FFF2-40B4-BE49-F238E27FC236}">
                <a16:creationId xmlns:a16="http://schemas.microsoft.com/office/drawing/2014/main" id="{E83319BE-F62F-4C70-B42F-8709418FE6C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86" y="1295400"/>
            <a:ext cx="9107714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40005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In what state would you like to be in the middle of your computation?</a:t>
            </a:r>
          </a:p>
          <a:p>
            <a:pPr marL="40005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Pretend that your Fairy God Mother has granted your wish.</a:t>
            </a:r>
            <a:endParaRPr kumimoji="0" lang="en-US" altLang="en-US" sz="2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altLang="en-US" sz="2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/>
              <a:ea typeface="+mn-ea"/>
              <a:cs typeface="+mn-cs"/>
            </a:endParaRP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49D90BA2-E3E7-4853-9430-94B76A560F1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Guess the Middle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3" name="Picture 4" descr="j0128148">
            <a:extLst>
              <a:ext uri="{FF2B5EF4-FFF2-40B4-BE49-F238E27FC236}">
                <a16:creationId xmlns:a16="http://schemas.microsoft.com/office/drawing/2014/main" id="{39BBD6D2-F428-4A97-81F5-01DC311419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754950" y="1600200"/>
            <a:ext cx="1161048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4920598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4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29515" y="2286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126684" y="2286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733832" y="2286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AF7D3E3B-5D45-4330-8162-FAC6D07B080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32566" y="3463975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DC45469D-4867-4659-A895-B8F6CC6A644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8147" y="3463975"/>
            <a:ext cx="136441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20" descr="Best Eating Hunny GIFs | Gfycat">
            <a:extLst>
              <a:ext uri="{FF2B5EF4-FFF2-40B4-BE49-F238E27FC236}">
                <a16:creationId xmlns:a16="http://schemas.microsoft.com/office/drawing/2014/main" id="{62DE7DB4-9358-47FE-B3AF-50509AEBFE4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4206" y="3458028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4" name="Group 26">
            <a:extLst>
              <a:ext uri="{FF2B5EF4-FFF2-40B4-BE49-F238E27FC236}">
                <a16:creationId xmlns:a16="http://schemas.microsoft.com/office/drawing/2014/main" id="{D894321B-21B9-40E3-930F-4ACCD6374D6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724400"/>
            <a:ext cx="596918" cy="1213357"/>
            <a:chOff x="2308" y="1513"/>
            <a:chExt cx="1162" cy="2570"/>
          </a:xfrm>
        </p:grpSpPr>
        <p:grpSp>
          <p:nvGrpSpPr>
            <p:cNvPr id="15" name="Group 27">
              <a:extLst>
                <a:ext uri="{FF2B5EF4-FFF2-40B4-BE49-F238E27FC236}">
                  <a16:creationId xmlns:a16="http://schemas.microsoft.com/office/drawing/2014/main" id="{EFDC6B74-D596-4E6D-B816-7D471AC752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DDA66553-4673-43B6-BF1E-9D0721016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2" name="Freeform 29">
                <a:extLst>
                  <a:ext uri="{FF2B5EF4-FFF2-40B4-BE49-F238E27FC236}">
                    <a16:creationId xmlns:a16="http://schemas.microsoft.com/office/drawing/2014/main" id="{16727B9E-90D0-46BE-A681-3134E236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Freeform 30">
                <a:extLst>
                  <a:ext uri="{FF2B5EF4-FFF2-40B4-BE49-F238E27FC236}">
                    <a16:creationId xmlns:a16="http://schemas.microsoft.com/office/drawing/2014/main" id="{3933809E-A75F-4EE4-AB18-0F9606DE0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" name="Freeform 31">
                <a:extLst>
                  <a:ext uri="{FF2B5EF4-FFF2-40B4-BE49-F238E27FC236}">
                    <a16:creationId xmlns:a16="http://schemas.microsoft.com/office/drawing/2014/main" id="{8CB8A09A-6218-4428-9954-CA1B8597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" name="Freeform 32">
                <a:extLst>
                  <a:ext uri="{FF2B5EF4-FFF2-40B4-BE49-F238E27FC236}">
                    <a16:creationId xmlns:a16="http://schemas.microsoft.com/office/drawing/2014/main" id="{0F95A02F-959C-4086-A09D-0E5A4D032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" name="Freeform 33">
                <a:extLst>
                  <a:ext uri="{FF2B5EF4-FFF2-40B4-BE49-F238E27FC236}">
                    <a16:creationId xmlns:a16="http://schemas.microsoft.com/office/drawing/2014/main" id="{8122E4A8-4678-4408-92D0-4538A906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6" name="Freeform 34">
              <a:extLst>
                <a:ext uri="{FF2B5EF4-FFF2-40B4-BE49-F238E27FC236}">
                  <a16:creationId xmlns:a16="http://schemas.microsoft.com/office/drawing/2014/main" id="{05976B40-705A-46DC-A91F-8D31D224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" name="Freeform 35">
              <a:extLst>
                <a:ext uri="{FF2B5EF4-FFF2-40B4-BE49-F238E27FC236}">
                  <a16:creationId xmlns:a16="http://schemas.microsoft.com/office/drawing/2014/main" id="{C73A29B9-EBA7-4470-8057-7DC8524C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" name="Oval 36">
              <a:extLst>
                <a:ext uri="{FF2B5EF4-FFF2-40B4-BE49-F238E27FC236}">
                  <a16:creationId xmlns:a16="http://schemas.microsoft.com/office/drawing/2014/main" id="{18549C1C-A8F3-488B-9126-42276C8B5F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" name="Oval 37">
              <a:extLst>
                <a:ext uri="{FF2B5EF4-FFF2-40B4-BE49-F238E27FC236}">
                  <a16:creationId xmlns:a16="http://schemas.microsoft.com/office/drawing/2014/main" id="{5028FDD4-A5F6-4A51-A0CB-E4FC1C8A5F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Oval 38">
              <a:extLst>
                <a:ext uri="{FF2B5EF4-FFF2-40B4-BE49-F238E27FC236}">
                  <a16:creationId xmlns:a16="http://schemas.microsoft.com/office/drawing/2014/main" id="{CDA77670-5393-4188-AC2B-DD4793F7F6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6" name="Oval 39">
              <a:extLst>
                <a:ext uri="{FF2B5EF4-FFF2-40B4-BE49-F238E27FC236}">
                  <a16:creationId xmlns:a16="http://schemas.microsoft.com/office/drawing/2014/main" id="{8D7C9495-540B-4C66-9DE6-85DE815A8CF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7" name="Oval 40">
              <a:extLst>
                <a:ext uri="{FF2B5EF4-FFF2-40B4-BE49-F238E27FC236}">
                  <a16:creationId xmlns:a16="http://schemas.microsoft.com/office/drawing/2014/main" id="{9096FB8D-4F57-4CB2-A4D4-F2423F5F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63" name="AutoShape 58">
            <a:extLst>
              <a:ext uri="{FF2B5EF4-FFF2-40B4-BE49-F238E27FC236}">
                <a16:creationId xmlns:a16="http://schemas.microsoft.com/office/drawing/2014/main" id="{AD88957F-A720-40F1-A85C-D94D2A481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625621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103" name="AutoShape 58">
            <a:extLst>
              <a:ext uri="{FF2B5EF4-FFF2-40B4-BE49-F238E27FC236}">
                <a16:creationId xmlns:a16="http://schemas.microsoft.com/office/drawing/2014/main" id="{3056AC6B-6A84-4993-AED8-219BBF4AA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558714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104" name="AutoShape 58">
            <a:extLst>
              <a:ext uri="{FF2B5EF4-FFF2-40B4-BE49-F238E27FC236}">
                <a16:creationId xmlns:a16="http://schemas.microsoft.com/office/drawing/2014/main" id="{F59E7970-B81F-44E3-8321-5DACD6FD1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6457529"/>
            <a:ext cx="7848600" cy="479779"/>
          </a:xfrm>
          <a:prstGeom prst="wedgeRoundRectCallout">
            <a:avLst>
              <a:gd name="adj1" fmla="val -27419"/>
              <a:gd name="adj2" fmla="val -7165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Maybe I don’t need to tell him all the mistakes we have made.</a:t>
            </a:r>
          </a:p>
        </p:txBody>
      </p:sp>
      <p:sp>
        <p:nvSpPr>
          <p:cNvPr id="38" name="Rectangle 2">
            <a:extLst>
              <a:ext uri="{FF2B5EF4-FFF2-40B4-BE49-F238E27FC236}">
                <a16:creationId xmlns:a16="http://schemas.microsoft.com/office/drawing/2014/main" id="{7370DA12-EDD5-4AA2-9A21-76BAF1662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9" name="Text Box 6">
            <a:extLst>
              <a:ext uri="{FF2B5EF4-FFF2-40B4-BE49-F238E27FC236}">
                <a16:creationId xmlns:a16="http://schemas.microsoft.com/office/drawing/2014/main" id="{A3807F49-4386-4468-ADA7-24C92D900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448" y="1371600"/>
            <a:ext cx="9525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does Pooh Bear need to remember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in order to continue?</a:t>
            </a:r>
          </a:p>
        </p:txBody>
      </p:sp>
      <p:pic>
        <p:nvPicPr>
          <p:cNvPr id="40" name="Picture 8" descr="pooh">
            <a:extLst>
              <a:ext uri="{FF2B5EF4-FFF2-40B4-BE49-F238E27FC236}">
                <a16:creationId xmlns:a16="http://schemas.microsoft.com/office/drawing/2014/main" id="{8A0349DF-583F-45EC-B603-9C30C4E3C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7426353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103" grpId="0" animBg="1"/>
      <p:bldP spid="104" grpId="0" animBg="1"/>
      <p:bldP spid="38" grpId="0"/>
    </p:bldLst>
  </p:timing>
</p:sld>
</file>

<file path=ppt/slides/slide4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pic>
        <p:nvPicPr>
          <p:cNvPr id="19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98069BAE-8D3C-4725-8BC2-CCE9AB348A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140175" y="1905298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640E28B3-0320-4422-BF89-296FFEF377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31515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8">
            <a:extLst>
              <a:ext uri="{FF2B5EF4-FFF2-40B4-BE49-F238E27FC236}">
                <a16:creationId xmlns:a16="http://schemas.microsoft.com/office/drawing/2014/main" id="{59675AB9-5F9E-41CA-8499-4D3032DFDED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2063492" y="19052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9D63999-2B69-495A-9E15-DF69FFF41F9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4230844" y="19050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4F83CE48-5526-49BD-885F-E06AAEFEB5A8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5297444" y="1905000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3" name="Text Box 6">
            <a:extLst>
              <a:ext uri="{FF2B5EF4-FFF2-40B4-BE49-F238E27FC236}">
                <a16:creationId xmlns:a16="http://schemas.microsoft.com/office/drawing/2014/main" id="{1FD293E9-6114-4E59-905C-50754A04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448" y="1499616"/>
            <a:ext cx="9525000" cy="390876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If Pooh Bear remembers parts of the input seen so far,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                                           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                                    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66FF66"/>
              </a:solidFill>
              <a:effectLst/>
              <a:uLnTx/>
              <a:uFillTx/>
              <a:latin typeface="Times New Roman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then each state is named by the particular input that it remembers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and hence the number of states will equal the number of possible inputs,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i.e. exponential 2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3000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C97EFF81-0C99-402F-924C-038F6BD5A111}"/>
              </a:ext>
            </a:extLst>
          </p:cNvPr>
          <p:cNvSpPr/>
          <p:nvPr/>
        </p:nvSpPr>
        <p:spPr>
          <a:xfrm>
            <a:off x="2667000" y="4019621"/>
            <a:ext cx="548640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(while we want it to be polynomial n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3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.)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6" name="Picture 8" descr="pooh">
            <a:extLst>
              <a:ext uri="{FF2B5EF4-FFF2-40B4-BE49-F238E27FC236}">
                <a16:creationId xmlns:a16="http://schemas.microsoft.com/office/drawing/2014/main" id="{19318B0F-700E-48A5-AA9C-113D2C30EB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D8BCECB4-8376-41D3-A224-F515502A4B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189911" y="100584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8">
            <a:extLst>
              <a:ext uri="{FF2B5EF4-FFF2-40B4-BE49-F238E27FC236}">
                <a16:creationId xmlns:a16="http://schemas.microsoft.com/office/drawing/2014/main" id="{8EE757D8-F3E5-44CC-9639-5114BCA48E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7678207" y="319966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1257F8AB-F096-48E0-9D3C-081FF9FC33A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174654" y="1637972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92569AC7-FCE0-4BC3-B0AF-4BFDFBC40DB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113020" y="938784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12" descr="Disney Winnie the Pooh Hunny Pot Candle - BoxLunch Exclusive">
            <a:extLst>
              <a:ext uri="{FF2B5EF4-FFF2-40B4-BE49-F238E27FC236}">
                <a16:creationId xmlns:a16="http://schemas.microsoft.com/office/drawing/2014/main" id="{A53D14C7-D95F-455F-B318-3E5F1C88438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183" t="21985" r="12437" b="15759"/>
          <a:stretch/>
        </p:blipFill>
        <p:spPr bwMode="auto">
          <a:xfrm>
            <a:off x="8200549" y="1941576"/>
            <a:ext cx="1000870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3" name="Group 26">
            <a:extLst>
              <a:ext uri="{FF2B5EF4-FFF2-40B4-BE49-F238E27FC236}">
                <a16:creationId xmlns:a16="http://schemas.microsoft.com/office/drawing/2014/main" id="{CA77086B-FCE8-45D0-8AE0-DAA28EE4B2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724400"/>
            <a:ext cx="596918" cy="1213357"/>
            <a:chOff x="2308" y="1513"/>
            <a:chExt cx="1162" cy="2570"/>
          </a:xfrm>
        </p:grpSpPr>
        <p:grpSp>
          <p:nvGrpSpPr>
            <p:cNvPr id="74" name="Group 27">
              <a:extLst>
                <a:ext uri="{FF2B5EF4-FFF2-40B4-BE49-F238E27FC236}">
                  <a16:creationId xmlns:a16="http://schemas.microsoft.com/office/drawing/2014/main" id="{7055C2FC-493B-4D9A-912E-A4D892C353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82" name="Freeform 28">
                <a:extLst>
                  <a:ext uri="{FF2B5EF4-FFF2-40B4-BE49-F238E27FC236}">
                    <a16:creationId xmlns:a16="http://schemas.microsoft.com/office/drawing/2014/main" id="{337D9166-C77F-4DCA-B518-825C8AAE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29">
                <a:extLst>
                  <a:ext uri="{FF2B5EF4-FFF2-40B4-BE49-F238E27FC236}">
                    <a16:creationId xmlns:a16="http://schemas.microsoft.com/office/drawing/2014/main" id="{EF3A145D-0FF0-4F71-B180-624AAD94A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Freeform 30">
                <a:extLst>
                  <a:ext uri="{FF2B5EF4-FFF2-40B4-BE49-F238E27FC236}">
                    <a16:creationId xmlns:a16="http://schemas.microsoft.com/office/drawing/2014/main" id="{28CA7EBE-FBF4-46F9-A85F-F8EE7A7C2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5" name="Freeform 31">
                <a:extLst>
                  <a:ext uri="{FF2B5EF4-FFF2-40B4-BE49-F238E27FC236}">
                    <a16:creationId xmlns:a16="http://schemas.microsoft.com/office/drawing/2014/main" id="{60734835-55D8-438B-A86F-34B0FF6D8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2">
                <a:extLst>
                  <a:ext uri="{FF2B5EF4-FFF2-40B4-BE49-F238E27FC236}">
                    <a16:creationId xmlns:a16="http://schemas.microsoft.com/office/drawing/2014/main" id="{FF786A98-D721-46A6-BA3F-AF7D6E3BD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7" name="Freeform 33">
                <a:extLst>
                  <a:ext uri="{FF2B5EF4-FFF2-40B4-BE49-F238E27FC236}">
                    <a16:creationId xmlns:a16="http://schemas.microsoft.com/office/drawing/2014/main" id="{C9309FD7-62FA-41D9-9625-D3D7537DD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75" name="Freeform 34">
              <a:extLst>
                <a:ext uri="{FF2B5EF4-FFF2-40B4-BE49-F238E27FC236}">
                  <a16:creationId xmlns:a16="http://schemas.microsoft.com/office/drawing/2014/main" id="{7D5BAF5A-2481-41B3-B394-4E4F7F0D9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" name="Freeform 35">
              <a:extLst>
                <a:ext uri="{FF2B5EF4-FFF2-40B4-BE49-F238E27FC236}">
                  <a16:creationId xmlns:a16="http://schemas.microsoft.com/office/drawing/2014/main" id="{871F7BC6-E4B3-4BD9-90C7-80E3952D6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7" name="Oval 36">
              <a:extLst>
                <a:ext uri="{FF2B5EF4-FFF2-40B4-BE49-F238E27FC236}">
                  <a16:creationId xmlns:a16="http://schemas.microsoft.com/office/drawing/2014/main" id="{00351138-FBE0-40AD-8091-0356C4A3766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" name="Oval 37">
              <a:extLst>
                <a:ext uri="{FF2B5EF4-FFF2-40B4-BE49-F238E27FC236}">
                  <a16:creationId xmlns:a16="http://schemas.microsoft.com/office/drawing/2014/main" id="{7624F89F-4694-45E7-BCFF-1181F6E523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Oval 38">
              <a:extLst>
                <a:ext uri="{FF2B5EF4-FFF2-40B4-BE49-F238E27FC236}">
                  <a16:creationId xmlns:a16="http://schemas.microsoft.com/office/drawing/2014/main" id="{F20916AD-9235-443E-BDB9-38CE3EA0A4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Oval 39">
              <a:extLst>
                <a:ext uri="{FF2B5EF4-FFF2-40B4-BE49-F238E27FC236}">
                  <a16:creationId xmlns:a16="http://schemas.microsoft.com/office/drawing/2014/main" id="{1FAE0D1E-6272-4DA2-AEFF-6A7839D8240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1" name="Oval 40">
              <a:extLst>
                <a:ext uri="{FF2B5EF4-FFF2-40B4-BE49-F238E27FC236}">
                  <a16:creationId xmlns:a16="http://schemas.microsoft.com/office/drawing/2014/main" id="{B23FE2EA-4C84-435B-9A30-3ED00121A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8" name="AutoShape 58">
            <a:extLst>
              <a:ext uri="{FF2B5EF4-FFF2-40B4-BE49-F238E27FC236}">
                <a16:creationId xmlns:a16="http://schemas.microsoft.com/office/drawing/2014/main" id="{32DEAD43-1647-4581-A933-625780982C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625621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89" name="AutoShape 58">
            <a:extLst>
              <a:ext uri="{FF2B5EF4-FFF2-40B4-BE49-F238E27FC236}">
                <a16:creationId xmlns:a16="http://schemas.microsoft.com/office/drawing/2014/main" id="{705D564A-8FD0-4CA5-BBDD-AC6E49B0A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558714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90" name="AutoShape 58">
            <a:extLst>
              <a:ext uri="{FF2B5EF4-FFF2-40B4-BE49-F238E27FC236}">
                <a16:creationId xmlns:a16="http://schemas.microsoft.com/office/drawing/2014/main" id="{9179C5D7-BE58-4EAE-846F-3E6F2BB8D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6457529"/>
            <a:ext cx="7848600" cy="479779"/>
          </a:xfrm>
          <a:prstGeom prst="wedgeRoundRectCallout">
            <a:avLst>
              <a:gd name="adj1" fmla="val -27419"/>
              <a:gd name="adj2" fmla="val -7165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Maybe I don’t need to tell him all the mistakes we have made.</a:t>
            </a:r>
          </a:p>
        </p:txBody>
      </p:sp>
    </p:spTree>
    <p:extLst>
      <p:ext uri="{BB962C8B-B14F-4D97-AF65-F5344CB8AC3E}">
        <p14:creationId xmlns:p14="http://schemas.microsoft.com/office/powerpoint/2010/main" val="24662818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3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</p:bldLst>
  </p:timing>
</p:sld>
</file>

<file path=ppt/slides/slide4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3" name="Text Box 6">
            <a:extLst>
              <a:ext uri="{FF2B5EF4-FFF2-40B4-BE49-F238E27FC236}">
                <a16:creationId xmlns:a16="http://schemas.microsoft.com/office/drawing/2014/main" id="{1FD293E9-6114-4E59-905C-50754A04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448" y="1499616"/>
            <a:ext cx="9916448" cy="2677656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If Pooh Bear remembers parts of the output seen so far,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</a:t>
            </a:r>
            <a:r>
              <a:rPr kumimoji="0" 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q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1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                                            </a:t>
            </a:r>
            <a:r>
              <a:rPr kumimoji="0" lang="en-US" altLang="en-US" sz="2400" b="0" i="1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  <a:sym typeface="Symbol" panose="05050102010706020507" pitchFamily="18" charset="2"/>
              </a:rPr>
              <a:t>                                       </a:t>
            </a:r>
            <a:r>
              <a:rPr kumimoji="0" lang="el-GR" altLang="en-US" sz="2400" b="0" i="0" u="none" strike="noStrike" kern="1200" cap="none" spc="0" normalizeH="0" baseline="-2500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66FF66"/>
              </a:solidFill>
              <a:effectLst/>
              <a:uLnTx/>
              <a:uFillTx/>
              <a:latin typeface="Times New Roman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then the number of states will equal the number of possible solutions,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i.e. exponential 2</a:t>
            </a:r>
            <a:r>
              <a:rPr kumimoji="0" 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pic>
        <p:nvPicPr>
          <p:cNvPr id="16" name="Picture 8" descr="pooh">
            <a:extLst>
              <a:ext uri="{FF2B5EF4-FFF2-40B4-BE49-F238E27FC236}">
                <a16:creationId xmlns:a16="http://schemas.microsoft.com/office/drawing/2014/main" id="{19318B0F-700E-48A5-AA9C-113D2C30EB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508C2CBE-BD53-434B-893F-5E2410C4AAF6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0514" y="2144191"/>
            <a:ext cx="12044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5B5EB535-C435-4B08-A69D-4895FCC3765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2144191"/>
            <a:ext cx="1196859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2" name="Picture 20" descr="Best Eating Hunny GIFs | Gfycat">
            <a:extLst>
              <a:ext uri="{FF2B5EF4-FFF2-40B4-BE49-F238E27FC236}">
                <a16:creationId xmlns:a16="http://schemas.microsoft.com/office/drawing/2014/main" id="{D5E68165-33D6-4D0A-889C-9F65851EB925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33546" y="2167506"/>
            <a:ext cx="12192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5F72563C-4FF4-4717-9A7E-67E02E92B54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04893" y="2109216"/>
            <a:ext cx="1632857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FEC0D7C0-A965-4176-A514-8FA944BBAD3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6541" y="175278"/>
            <a:ext cx="1196859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2B51AC79-32FF-4DA4-A5F1-E71A67C8B1C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848600" y="776994"/>
            <a:ext cx="1204452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20" descr="Best Eating Hunny GIFs | Gfycat">
            <a:extLst>
              <a:ext uri="{FF2B5EF4-FFF2-40B4-BE49-F238E27FC236}">
                <a16:creationId xmlns:a16="http://schemas.microsoft.com/office/drawing/2014/main" id="{B381AB9B-4BED-4FC9-BBCC-C77F20D3EAF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48960" y="1450423"/>
            <a:ext cx="1219200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6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4232A5DE-23C6-42E6-AD2D-CAB93FA649A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1143" y="2317561"/>
            <a:ext cx="1632857" cy="914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38" name="Group 26">
            <a:extLst>
              <a:ext uri="{FF2B5EF4-FFF2-40B4-BE49-F238E27FC236}">
                <a16:creationId xmlns:a16="http://schemas.microsoft.com/office/drawing/2014/main" id="{04B4B17B-4D4E-4691-9D64-A73C331A379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724400"/>
            <a:ext cx="596918" cy="1213357"/>
            <a:chOff x="2308" y="1513"/>
            <a:chExt cx="1162" cy="2570"/>
          </a:xfrm>
        </p:grpSpPr>
        <p:grpSp>
          <p:nvGrpSpPr>
            <p:cNvPr id="40" name="Group 27">
              <a:extLst>
                <a:ext uri="{FF2B5EF4-FFF2-40B4-BE49-F238E27FC236}">
                  <a16:creationId xmlns:a16="http://schemas.microsoft.com/office/drawing/2014/main" id="{B8AFB880-7A9C-4A09-990C-78951E644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8" name="Freeform 28">
                <a:extLst>
                  <a:ext uri="{FF2B5EF4-FFF2-40B4-BE49-F238E27FC236}">
                    <a16:creationId xmlns:a16="http://schemas.microsoft.com/office/drawing/2014/main" id="{E33DC8EA-CAB9-4258-BF8E-C2DBE03D4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9" name="Freeform 29">
                <a:extLst>
                  <a:ext uri="{FF2B5EF4-FFF2-40B4-BE49-F238E27FC236}">
                    <a16:creationId xmlns:a16="http://schemas.microsoft.com/office/drawing/2014/main" id="{23F82AD0-2AD4-40B1-B5A0-C17E48426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0" name="Freeform 30">
                <a:extLst>
                  <a:ext uri="{FF2B5EF4-FFF2-40B4-BE49-F238E27FC236}">
                    <a16:creationId xmlns:a16="http://schemas.microsoft.com/office/drawing/2014/main" id="{BA36015E-D41C-4F4D-A5F8-5A06559C5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1" name="Freeform 31">
                <a:extLst>
                  <a:ext uri="{FF2B5EF4-FFF2-40B4-BE49-F238E27FC236}">
                    <a16:creationId xmlns:a16="http://schemas.microsoft.com/office/drawing/2014/main" id="{F380B063-09B8-4311-874F-8E4BDB5C9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2" name="Freeform 32">
                <a:extLst>
                  <a:ext uri="{FF2B5EF4-FFF2-40B4-BE49-F238E27FC236}">
                    <a16:creationId xmlns:a16="http://schemas.microsoft.com/office/drawing/2014/main" id="{F9834DD7-DD65-44D1-8662-074C3D1F3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3" name="Freeform 33">
                <a:extLst>
                  <a:ext uri="{FF2B5EF4-FFF2-40B4-BE49-F238E27FC236}">
                    <a16:creationId xmlns:a16="http://schemas.microsoft.com/office/drawing/2014/main" id="{DCC88AEB-988C-48F5-962F-80AD5B704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41" name="Freeform 34">
              <a:extLst>
                <a:ext uri="{FF2B5EF4-FFF2-40B4-BE49-F238E27FC236}">
                  <a16:creationId xmlns:a16="http://schemas.microsoft.com/office/drawing/2014/main" id="{25E7AE38-98A2-42A8-B90B-CB898B6ED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2" name="Freeform 35">
              <a:extLst>
                <a:ext uri="{FF2B5EF4-FFF2-40B4-BE49-F238E27FC236}">
                  <a16:creationId xmlns:a16="http://schemas.microsoft.com/office/drawing/2014/main" id="{2B027FD0-7B21-428F-BAE8-F724F1F4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3" name="Oval 36">
              <a:extLst>
                <a:ext uri="{FF2B5EF4-FFF2-40B4-BE49-F238E27FC236}">
                  <a16:creationId xmlns:a16="http://schemas.microsoft.com/office/drawing/2014/main" id="{5AA690D7-E51C-4F10-9D88-8D765DC2E4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4" name="Oval 37">
              <a:extLst>
                <a:ext uri="{FF2B5EF4-FFF2-40B4-BE49-F238E27FC236}">
                  <a16:creationId xmlns:a16="http://schemas.microsoft.com/office/drawing/2014/main" id="{1E977B94-2C42-4178-AB94-0B53CDC276B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5" name="Oval 38">
              <a:extLst>
                <a:ext uri="{FF2B5EF4-FFF2-40B4-BE49-F238E27FC236}">
                  <a16:creationId xmlns:a16="http://schemas.microsoft.com/office/drawing/2014/main" id="{A9CC08F2-BEBC-456A-8CD0-888148E6C65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6" name="Oval 39">
              <a:extLst>
                <a:ext uri="{FF2B5EF4-FFF2-40B4-BE49-F238E27FC236}">
                  <a16:creationId xmlns:a16="http://schemas.microsoft.com/office/drawing/2014/main" id="{943A6436-904A-462D-AAD9-B1B7973192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7" name="Oval 40">
              <a:extLst>
                <a:ext uri="{FF2B5EF4-FFF2-40B4-BE49-F238E27FC236}">
                  <a16:creationId xmlns:a16="http://schemas.microsoft.com/office/drawing/2014/main" id="{61D399DC-8138-4270-A994-5B3221073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4" name="AutoShape 58">
            <a:extLst>
              <a:ext uri="{FF2B5EF4-FFF2-40B4-BE49-F238E27FC236}">
                <a16:creationId xmlns:a16="http://schemas.microsoft.com/office/drawing/2014/main" id="{4BA970FB-C1AB-4C5F-A709-14F9D3FDF2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625621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55" name="AutoShape 58">
            <a:extLst>
              <a:ext uri="{FF2B5EF4-FFF2-40B4-BE49-F238E27FC236}">
                <a16:creationId xmlns:a16="http://schemas.microsoft.com/office/drawing/2014/main" id="{0A80EFE6-4FAE-4DB8-A6EE-AB3099ED9C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558714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56" name="AutoShape 58">
            <a:extLst>
              <a:ext uri="{FF2B5EF4-FFF2-40B4-BE49-F238E27FC236}">
                <a16:creationId xmlns:a16="http://schemas.microsoft.com/office/drawing/2014/main" id="{2221E6D9-4107-4F9B-AA92-EB3EA5745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6457529"/>
            <a:ext cx="7848600" cy="479779"/>
          </a:xfrm>
          <a:prstGeom prst="wedgeRoundRectCallout">
            <a:avLst>
              <a:gd name="adj1" fmla="val -27419"/>
              <a:gd name="adj2" fmla="val -7165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Maybe I don’t need to tell him all the mistakes we have made.</a:t>
            </a:r>
          </a:p>
        </p:txBody>
      </p:sp>
    </p:spTree>
    <p:extLst>
      <p:ext uri="{BB962C8B-B14F-4D97-AF65-F5344CB8AC3E}">
        <p14:creationId xmlns:p14="http://schemas.microsoft.com/office/powerpoint/2010/main" val="35316498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3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24" name="Picture 8" descr="pooh">
            <a:extLst>
              <a:ext uri="{FF2B5EF4-FFF2-40B4-BE49-F238E27FC236}">
                <a16:creationId xmlns:a16="http://schemas.microsoft.com/office/drawing/2014/main" id="{5B85E102-1FB3-45B6-85A4-EA4774A7CE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11DD71B4-CE5D-4F42-95EA-5E20770872C9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FCAC813-608E-4FC0-B603-E42F23DD1D87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6" name="Text Box 23">
            <a:extLst>
              <a:ext uri="{FF2B5EF4-FFF2-40B4-BE49-F238E27FC236}">
                <a16:creationId xmlns:a16="http://schemas.microsoft.com/office/drawing/2014/main" id="{BDD9359A-34A3-4E64-ABC6-22D014A118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3433" y="409230"/>
            <a:ext cx="131959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Which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 next?</a:t>
            </a:r>
          </a:p>
        </p:txBody>
      </p:sp>
      <p:grpSp>
        <p:nvGrpSpPr>
          <p:cNvPr id="33" name="Group 26">
            <a:extLst>
              <a:ext uri="{FF2B5EF4-FFF2-40B4-BE49-F238E27FC236}">
                <a16:creationId xmlns:a16="http://schemas.microsoft.com/office/drawing/2014/main" id="{3943CF95-CA2E-4C7D-9D25-758E0EF2F8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724400"/>
            <a:ext cx="596918" cy="1213357"/>
            <a:chOff x="2308" y="1513"/>
            <a:chExt cx="1162" cy="2570"/>
          </a:xfrm>
        </p:grpSpPr>
        <p:grpSp>
          <p:nvGrpSpPr>
            <p:cNvPr id="34" name="Group 27">
              <a:extLst>
                <a:ext uri="{FF2B5EF4-FFF2-40B4-BE49-F238E27FC236}">
                  <a16:creationId xmlns:a16="http://schemas.microsoft.com/office/drawing/2014/main" id="{4EE06371-8F0B-44DB-9F6B-09B4A863E4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5" name="Freeform 28">
                <a:extLst>
                  <a:ext uri="{FF2B5EF4-FFF2-40B4-BE49-F238E27FC236}">
                    <a16:creationId xmlns:a16="http://schemas.microsoft.com/office/drawing/2014/main" id="{E1F8ADF7-7E0A-4FCA-B9C3-F24765FF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6" name="Freeform 29">
                <a:extLst>
                  <a:ext uri="{FF2B5EF4-FFF2-40B4-BE49-F238E27FC236}">
                    <a16:creationId xmlns:a16="http://schemas.microsoft.com/office/drawing/2014/main" id="{4D4CAC20-154F-464B-9DE4-829B0F23E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7" name="Freeform 30">
                <a:extLst>
                  <a:ext uri="{FF2B5EF4-FFF2-40B4-BE49-F238E27FC236}">
                    <a16:creationId xmlns:a16="http://schemas.microsoft.com/office/drawing/2014/main" id="{3B065FD0-82E8-4B36-90A1-0D665519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8" name="Freeform 31">
                <a:extLst>
                  <a:ext uri="{FF2B5EF4-FFF2-40B4-BE49-F238E27FC236}">
                    <a16:creationId xmlns:a16="http://schemas.microsoft.com/office/drawing/2014/main" id="{00F09F03-373E-426D-BCCA-932E4F2A8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49" name="Freeform 32">
                <a:extLst>
                  <a:ext uri="{FF2B5EF4-FFF2-40B4-BE49-F238E27FC236}">
                    <a16:creationId xmlns:a16="http://schemas.microsoft.com/office/drawing/2014/main" id="{04E00E50-630E-461C-9F78-45BBBBC54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50" name="Freeform 33">
                <a:extLst>
                  <a:ext uri="{FF2B5EF4-FFF2-40B4-BE49-F238E27FC236}">
                    <a16:creationId xmlns:a16="http://schemas.microsoft.com/office/drawing/2014/main" id="{3CBB4D83-6947-4BE6-90DB-A8D522605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35" name="Freeform 34">
              <a:extLst>
                <a:ext uri="{FF2B5EF4-FFF2-40B4-BE49-F238E27FC236}">
                  <a16:creationId xmlns:a16="http://schemas.microsoft.com/office/drawing/2014/main" id="{9FE627BE-1048-4198-A588-1FFAE6635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6" name="Freeform 35">
              <a:extLst>
                <a:ext uri="{FF2B5EF4-FFF2-40B4-BE49-F238E27FC236}">
                  <a16:creationId xmlns:a16="http://schemas.microsoft.com/office/drawing/2014/main" id="{C7465CC0-0FB0-4753-912C-56B935996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E48133FD-DBC7-425C-9DDA-2CFC66231A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1AE19D8E-A24B-4B85-9053-09CAF99819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39" name="Oval 38">
              <a:extLst>
                <a:ext uri="{FF2B5EF4-FFF2-40B4-BE49-F238E27FC236}">
                  <a16:creationId xmlns:a16="http://schemas.microsoft.com/office/drawing/2014/main" id="{4D0D184E-663A-4AE6-AB28-0EB2A2255B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3" name="Oval 39">
              <a:extLst>
                <a:ext uri="{FF2B5EF4-FFF2-40B4-BE49-F238E27FC236}">
                  <a16:creationId xmlns:a16="http://schemas.microsoft.com/office/drawing/2014/main" id="{DCEF4AFC-9AA6-448F-A326-98F84CD81DB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4" name="Oval 40">
              <a:extLst>
                <a:ext uri="{FF2B5EF4-FFF2-40B4-BE49-F238E27FC236}">
                  <a16:creationId xmlns:a16="http://schemas.microsoft.com/office/drawing/2014/main" id="{B3E02113-A355-417F-81D0-CF7ACC7A0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3" name="AutoShape 58">
            <a:extLst>
              <a:ext uri="{FF2B5EF4-FFF2-40B4-BE49-F238E27FC236}">
                <a16:creationId xmlns:a16="http://schemas.microsoft.com/office/drawing/2014/main" id="{A4F16E8C-20F2-4157-B085-8A965F0501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542972"/>
            <a:ext cx="4464635" cy="518295"/>
          </a:xfrm>
          <a:prstGeom prst="wedgeRoundRectCallout">
            <a:avLst>
              <a:gd name="adj1" fmla="val -54432"/>
              <a:gd name="adj2" fmla="val 617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 we have to tell him anything?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481F62A-F275-45CC-8E3A-F5A9B857984C}"/>
              </a:ext>
            </a:extLst>
          </p:cNvPr>
          <p:cNvGrpSpPr/>
          <p:nvPr/>
        </p:nvGrpSpPr>
        <p:grpSpPr>
          <a:xfrm>
            <a:off x="-10448" y="1371600"/>
            <a:ext cx="9525000" cy="3134791"/>
            <a:chOff x="-10448" y="1371600"/>
            <a:chExt cx="9525000" cy="3134791"/>
          </a:xfrm>
        </p:grpSpPr>
        <p:pic>
          <p:nvPicPr>
            <p:cNvPr id="55" name="Picture 4" descr="Winnie the Pooh - Honey Pot: Amazon.ca: Home &amp; Kitchen">
              <a:extLst>
                <a:ext uri="{FF2B5EF4-FFF2-40B4-BE49-F238E27FC236}">
                  <a16:creationId xmlns:a16="http://schemas.microsoft.com/office/drawing/2014/main" id="{73EBEA02-3198-47A5-A0FB-EFE5FAE3589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429515" y="2286298"/>
              <a:ext cx="87712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6" name="Picture 6" descr="HUNNY POT SCENTSY WARMER | WINNIE THE POOH &amp; FRIENDS | DISNEY SCENTSY  WARMER | Shop Scentsy | Incandescent.Scentsy.us">
              <a:extLst>
                <a:ext uri="{FF2B5EF4-FFF2-40B4-BE49-F238E27FC236}">
                  <a16:creationId xmlns:a16="http://schemas.microsoft.com/office/drawing/2014/main" id="{FEEEEECD-03F4-4CFC-A23C-DE5E83B69D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126684" y="2286000"/>
              <a:ext cx="104241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7" name="Picture 8">
              <a:extLst>
                <a:ext uri="{FF2B5EF4-FFF2-40B4-BE49-F238E27FC236}">
                  <a16:creationId xmlns:a16="http://schemas.microsoft.com/office/drawing/2014/main" id="{CDE3B6B4-AE8F-4A57-9F42-ADC86C651E4F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5555"/>
            <a:stretch/>
          </p:blipFill>
          <p:spPr bwMode="auto">
            <a:xfrm flipH="1">
              <a:off x="2733832" y="2286298"/>
              <a:ext cx="1051168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8" name="Picture 14" descr="These Winnie The Pooh Hunny Pots Will Make Your Tumbly Rumbly">
              <a:extLst>
                <a:ext uri="{FF2B5EF4-FFF2-40B4-BE49-F238E27FC236}">
                  <a16:creationId xmlns:a16="http://schemas.microsoft.com/office/drawing/2014/main" id="{DF1FB8CC-BF4B-45CF-8547-2A82E24153B0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32566" y="3463975"/>
              <a:ext cx="137307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59" name="Picture 18" descr="Let me tell you something, jackass! | Winnie the pooh gif, Winnie the pooh,  Pooh bear">
              <a:extLst>
                <a:ext uri="{FF2B5EF4-FFF2-40B4-BE49-F238E27FC236}">
                  <a16:creationId xmlns:a16="http://schemas.microsoft.com/office/drawing/2014/main" id="{695502E2-9C36-4383-9D02-F33FBAF3ADF2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68147" y="3463975"/>
              <a:ext cx="136441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0" name="Picture 20" descr="Best Eating Hunny GIFs | Gfycat">
              <a:extLst>
                <a:ext uri="{FF2B5EF4-FFF2-40B4-BE49-F238E27FC236}">
                  <a16:creationId xmlns:a16="http://schemas.microsoft.com/office/drawing/2014/main" id="{8F62A8CB-1E76-46F3-BD4A-D5D8F3A6949B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34206" y="3458028"/>
              <a:ext cx="1389888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" name="Text Box 6">
              <a:extLst>
                <a:ext uri="{FF2B5EF4-FFF2-40B4-BE49-F238E27FC236}">
                  <a16:creationId xmlns:a16="http://schemas.microsoft.com/office/drawing/2014/main" id="{521E6644-2D4E-4FB0-AE69-F42BDF528D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0448" y="1371600"/>
              <a:ext cx="9525000" cy="830997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What does Pooh Bear need to remember </a:t>
              </a:r>
              <a:b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</a:br>
              <a:r>
                <a:rPr kumimoji="0" 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              in order to continue?</a:t>
              </a:r>
            </a:p>
          </p:txBody>
        </p:sp>
      </p:grpSp>
      <p:sp>
        <p:nvSpPr>
          <p:cNvPr id="62" name="AutoShape 58">
            <a:extLst>
              <a:ext uri="{FF2B5EF4-FFF2-40B4-BE49-F238E27FC236}">
                <a16:creationId xmlns:a16="http://schemas.microsoft.com/office/drawing/2014/main" id="{1E770A2D-8F75-41C9-8E47-619140357F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099542"/>
            <a:ext cx="4464635" cy="864352"/>
          </a:xfrm>
          <a:prstGeom prst="wedgeRoundRectCallout">
            <a:avLst>
              <a:gd name="adj1" fmla="val -53616"/>
              <a:gd name="adj2" fmla="val -34130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He does need to know 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which input object to read next.</a:t>
            </a:r>
          </a:p>
        </p:txBody>
      </p:sp>
      <p:sp>
        <p:nvSpPr>
          <p:cNvPr id="64" name="AutoShape 58">
            <a:extLst>
              <a:ext uri="{FF2B5EF4-FFF2-40B4-BE49-F238E27FC236}">
                <a16:creationId xmlns:a16="http://schemas.microsoft.com/office/drawing/2014/main" id="{327C40E5-2811-4CD8-B91D-BAFCCE8020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5086" y="6021119"/>
            <a:ext cx="4464635" cy="518295"/>
          </a:xfrm>
          <a:prstGeom prst="wedgeRoundRectCallout">
            <a:avLst>
              <a:gd name="adj1" fmla="val -52255"/>
              <a:gd name="adj2" fmla="val -40847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Symbol" panose="05050102010706020507" pitchFamily="18" charset="2"/>
              </a:rPr>
              <a:t>Then what states might he be in?</a:t>
            </a:r>
            <a:endParaRPr kumimoji="0" lang="en-CA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Times New Roman" panose="02020603050405020304" pitchFamily="18" charset="0"/>
              <a:sym typeface="Symbol" panose="05050102010706020507" pitchFamily="18" charset="2"/>
            </a:endParaRPr>
          </a:p>
        </p:txBody>
      </p:sp>
    </p:spTree>
    <p:extLst>
      <p:ext uri="{BB962C8B-B14F-4D97-AF65-F5344CB8AC3E}">
        <p14:creationId xmlns:p14="http://schemas.microsoft.com/office/powerpoint/2010/main" val="6000630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  <p:bldP spid="53" grpId="0" animBg="1"/>
      <p:bldP spid="62" grpId="0" animBg="1"/>
      <p:bldP spid="64" grpId="0" animBg="1"/>
    </p:bldLst>
  </p:timing>
</p:sld>
</file>

<file path=ppt/slides/slide4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0" name="Text Box 23">
            <a:extLst>
              <a:ext uri="{FF2B5EF4-FFF2-40B4-BE49-F238E27FC236}">
                <a16:creationId xmlns:a16="http://schemas.microsoft.com/office/drawing/2014/main" id="{E9F65B22-E178-4B38-946E-88EFF8233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24" name="Picture 8" descr="pooh">
            <a:extLst>
              <a:ext uri="{FF2B5EF4-FFF2-40B4-BE49-F238E27FC236}">
                <a16:creationId xmlns:a16="http://schemas.microsoft.com/office/drawing/2014/main" id="{5B85E102-1FB3-45B6-85A4-EA4774A7CE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Text Box 6">
            <a:extLst>
              <a:ext uri="{FF2B5EF4-FFF2-40B4-BE49-F238E27FC236}">
                <a16:creationId xmlns:a16="http://schemas.microsoft.com/office/drawing/2014/main" id="{05FB9D8E-B272-4316-A06A-06866066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952" y="4495800"/>
            <a:ext cx="9525000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 very small number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11DD71B4-CE5D-4F42-95EA-5E20770872C9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0FCAC813-608E-4FC0-B603-E42F23DD1D87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48793C7E-92DF-4513-A327-E300EF1716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73433" y="409230"/>
            <a:ext cx="131959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Which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 next?</a:t>
            </a:r>
          </a:p>
        </p:txBody>
      </p:sp>
    </p:spTree>
    <p:extLst>
      <p:ext uri="{BB962C8B-B14F-4D97-AF65-F5344CB8AC3E}">
        <p14:creationId xmlns:p14="http://schemas.microsoft.com/office/powerpoint/2010/main" val="42736244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31" grpId="0"/>
      <p:bldP spid="32" grpId="0" animBg="1"/>
      <p:bldP spid="85" grpId="0"/>
      <p:bldP spid="86" grpId="0" animBg="1"/>
      <p:bldP spid="90" grpId="0"/>
      <p:bldP spid="91" grpId="0" animBg="1"/>
      <p:bldP spid="95" grpId="0"/>
      <p:bldP spid="96" grpId="0" animBg="1"/>
      <p:bldP spid="100" grpId="0"/>
      <p:bldP spid="101" grpId="0" animBg="1"/>
    </p:bldLst>
  </p:timing>
</p:sld>
</file>

<file path=ppt/slides/slide4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0" name="Text Box 23">
            <a:extLst>
              <a:ext uri="{FF2B5EF4-FFF2-40B4-BE49-F238E27FC236}">
                <a16:creationId xmlns:a16="http://schemas.microsoft.com/office/drawing/2014/main" id="{E9F65B22-E178-4B38-946E-88EFF8233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 &amp; t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5" name="Text Box 6">
            <a:extLst>
              <a:ext uri="{FF2B5EF4-FFF2-40B4-BE49-F238E27FC236}">
                <a16:creationId xmlns:a16="http://schemas.microsoft.com/office/drawing/2014/main" id="{05FB9D8E-B272-4316-A06A-06866066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40" name="Text Box 6">
            <a:extLst>
              <a:ext uri="{FF2B5EF4-FFF2-40B4-BE49-F238E27FC236}">
                <a16:creationId xmlns:a16="http://schemas.microsoft.com/office/drawing/2014/main" id="{AFD1406D-7DFA-4F4E-B4B6-20234A1B33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sp>
        <p:nvSpPr>
          <p:cNvPr id="41" name="Text Box 6">
            <a:extLst>
              <a:ext uri="{FF2B5EF4-FFF2-40B4-BE49-F238E27FC236}">
                <a16:creationId xmlns:a16="http://schemas.microsoft.com/office/drawing/2014/main" id="{6FF6B5DB-45DB-4A23-94B3-1C9E07EF27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07" y="1455003"/>
            <a:ext cx="676403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tend to denote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start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source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node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and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termination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node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210688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25" grpId="0"/>
      <p:bldP spid="40" grpId="0"/>
    </p:bldLst>
  </p:timing>
</p:sld>
</file>

<file path=ppt/slides/slide4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00" name="Text Box 23">
            <a:extLst>
              <a:ext uri="{FF2B5EF4-FFF2-40B4-BE49-F238E27FC236}">
                <a16:creationId xmlns:a16="http://schemas.microsoft.com/office/drawing/2014/main" id="{E9F65B22-E178-4B38-946E-88EFF8233F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Table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9" name="Text Box 6">
            <a:extLst>
              <a:ext uri="{FF2B5EF4-FFF2-40B4-BE49-F238E27FC236}">
                <a16:creationId xmlns:a16="http://schemas.microsoft.com/office/drawing/2014/main" id="{93F419FF-CE10-48DA-9287-29276D417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07" y="1447800"/>
            <a:ext cx="676403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like to index the states with a tuple of integers.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input object”</a:t>
            </a:r>
          </a:p>
        </p:txBody>
      </p:sp>
      <p:graphicFrame>
        <p:nvGraphicFramePr>
          <p:cNvPr id="22" name="Group 4">
            <a:extLst>
              <a:ext uri="{FF2B5EF4-FFF2-40B4-BE49-F238E27FC236}">
                <a16:creationId xmlns:a16="http://schemas.microsoft.com/office/drawing/2014/main" id="{15DE4C64-0CB9-467E-959F-3B57A89B41CF}"/>
              </a:ext>
            </a:extLst>
          </p:cNvPr>
          <p:cNvGraphicFramePr>
            <a:graphicFrameLocks noGrp="1"/>
          </p:cNvGraphicFramePr>
          <p:nvPr/>
        </p:nvGraphicFramePr>
        <p:xfrm>
          <a:off x="1143000" y="2953980"/>
          <a:ext cx="3857625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>
            <a:extLst>
              <a:ext uri="{FF2B5EF4-FFF2-40B4-BE49-F238E27FC236}">
                <a16:creationId xmlns:a16="http://schemas.microsoft.com/office/drawing/2014/main" id="{8E528ED1-4564-4264-A461-FC3D36F1A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70510" y="3414355"/>
            <a:ext cx="34163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1        2        3         4       5</a:t>
            </a:r>
          </a:p>
        </p:txBody>
      </p:sp>
      <p:sp>
        <p:nvSpPr>
          <p:cNvPr id="33" name="Rectangle 27">
            <a:extLst>
              <a:ext uri="{FF2B5EF4-FFF2-40B4-BE49-F238E27FC236}">
                <a16:creationId xmlns:a16="http://schemas.microsoft.com/office/drawing/2014/main" id="{6FE6BE33-E4B8-4892-91F2-91B1C1296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423755"/>
            <a:ext cx="7627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states can correspond to cells of a table.</a:t>
            </a:r>
          </a:p>
        </p:txBody>
      </p:sp>
      <p:sp>
        <p:nvSpPr>
          <p:cNvPr id="35" name="Text Box 6">
            <a:extLst>
              <a:ext uri="{FF2B5EF4-FFF2-40B4-BE49-F238E27FC236}">
                <a16:creationId xmlns:a16="http://schemas.microsoft.com/office/drawing/2014/main" id="{B61EE83D-162A-4E56-A164-8C9ED5E6A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36" name="Text Box 6">
            <a:extLst>
              <a:ext uri="{FF2B5EF4-FFF2-40B4-BE49-F238E27FC236}">
                <a16:creationId xmlns:a16="http://schemas.microsoft.com/office/drawing/2014/main" id="{708B6C14-A08D-4287-8F1C-8042634B95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1508238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29" grpId="0"/>
      <p:bldP spid="27" grpId="0"/>
      <p:bldP spid="33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42780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do not have little bird I can trust.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Instead, I try all of her answers.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Her third answer is 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>
                <a:solidFill>
                  <a:schemeClr val="accent2"/>
                </a:solidFill>
              </a:rPr>
              <a:t>v</a:t>
            </a:r>
            <a:r>
              <a:rPr lang="en-US" altLang="en-US" sz="2400" i="1" baseline="-25000" dirty="0">
                <a:solidFill>
                  <a:schemeClr val="accent2"/>
                </a:solidFill>
              </a:rPr>
              <a:t>5</a:t>
            </a:r>
            <a:r>
              <a:rPr lang="en-US" altLang="en-US" sz="2400" dirty="0">
                <a:solidFill>
                  <a:schemeClr val="accent2"/>
                </a:solidFill>
              </a:rPr>
              <a:t>,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l-GR" altLang="en-US" sz="2400" dirty="0">
                <a:solidFill>
                  <a:schemeClr val="accent2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  <a:endParaRPr lang="en-US" altLang="en-US" sz="16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I get my cost by combining: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weight of the bird’s edge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friend’s cost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Try all Bird Answers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4" name="Oval 20">
            <a:extLst>
              <a:ext uri="{FF2B5EF4-FFF2-40B4-BE49-F238E27FC236}">
                <a16:creationId xmlns:a16="http://schemas.microsoft.com/office/drawing/2014/main" id="{D7C2B1F2-A54B-43E4-BE3A-697F3F604C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41585" y="5279777"/>
            <a:ext cx="228600" cy="228600"/>
          </a:xfrm>
          <a:prstGeom prst="ellips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75" name="Oval 20">
            <a:extLst>
              <a:ext uri="{FF2B5EF4-FFF2-40B4-BE49-F238E27FC236}">
                <a16:creationId xmlns:a16="http://schemas.microsoft.com/office/drawing/2014/main" id="{D2557748-928E-455D-9DC7-86A0629291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25695" y="4818145"/>
            <a:ext cx="279400" cy="2921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176" name="Picture 175">
            <a:extLst>
              <a:ext uri="{FF2B5EF4-FFF2-40B4-BE49-F238E27FC236}">
                <a16:creationId xmlns:a16="http://schemas.microsoft.com/office/drawing/2014/main" id="{05756F87-C3D9-4A28-B54C-0997AF09F5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5713" y="5518516"/>
            <a:ext cx="417672" cy="790737"/>
          </a:xfrm>
          <a:prstGeom prst="rect">
            <a:avLst/>
          </a:prstGeom>
        </p:spPr>
      </p:pic>
      <p:grpSp>
        <p:nvGrpSpPr>
          <p:cNvPr id="177" name="Group 176">
            <a:extLst>
              <a:ext uri="{FF2B5EF4-FFF2-40B4-BE49-F238E27FC236}">
                <a16:creationId xmlns:a16="http://schemas.microsoft.com/office/drawing/2014/main" id="{3BC95B84-66FA-45BB-8ADD-13463F3B9136}"/>
              </a:ext>
            </a:extLst>
          </p:cNvPr>
          <p:cNvGrpSpPr/>
          <p:nvPr/>
        </p:nvGrpSpPr>
        <p:grpSpPr>
          <a:xfrm flipH="1">
            <a:off x="7887164" y="4958556"/>
            <a:ext cx="740904" cy="750888"/>
            <a:chOff x="7543800" y="677863"/>
            <a:chExt cx="740904" cy="750888"/>
          </a:xfrm>
        </p:grpSpPr>
        <p:sp>
          <p:nvSpPr>
            <p:cNvPr id="178" name="AutoShape 3">
              <a:extLst>
                <a:ext uri="{FF2B5EF4-FFF2-40B4-BE49-F238E27FC236}">
                  <a16:creationId xmlns:a16="http://schemas.microsoft.com/office/drawing/2014/main" id="{679BBF21-93F5-442C-8105-678209955A7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9" name="Freeform 5">
              <a:extLst>
                <a:ext uri="{FF2B5EF4-FFF2-40B4-BE49-F238E27FC236}">
                  <a16:creationId xmlns:a16="http://schemas.microsoft.com/office/drawing/2014/main" id="{74D3BF19-C4E3-43CF-B954-C579ED09A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0" name="Freeform 6">
              <a:extLst>
                <a:ext uri="{FF2B5EF4-FFF2-40B4-BE49-F238E27FC236}">
                  <a16:creationId xmlns:a16="http://schemas.microsoft.com/office/drawing/2014/main" id="{48CBBACB-13C8-487A-9768-B2DA524B4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1" name="Freeform 7">
              <a:extLst>
                <a:ext uri="{FF2B5EF4-FFF2-40B4-BE49-F238E27FC236}">
                  <a16:creationId xmlns:a16="http://schemas.microsoft.com/office/drawing/2014/main" id="{EA9062DA-C0EF-4BC8-957C-2F9906A0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7" name="Freeform 22">
            <a:extLst>
              <a:ext uri="{FF2B5EF4-FFF2-40B4-BE49-F238E27FC236}">
                <a16:creationId xmlns:a16="http://schemas.microsoft.com/office/drawing/2014/main" id="{9DA33662-558A-450A-95C2-25CBED17D187}"/>
              </a:ext>
            </a:extLst>
          </p:cNvPr>
          <p:cNvSpPr>
            <a:spLocks/>
          </p:cNvSpPr>
          <p:nvPr/>
        </p:nvSpPr>
        <p:spPr bwMode="auto">
          <a:xfrm flipH="1">
            <a:off x="7758591" y="5388772"/>
            <a:ext cx="104302" cy="21597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57" h="10342">
                <a:moveTo>
                  <a:pt x="0" y="0"/>
                </a:moveTo>
                <a:lnTo>
                  <a:pt x="7157" y="10342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28" name="Rectangle 6">
            <a:extLst>
              <a:ext uri="{FF2B5EF4-FFF2-40B4-BE49-F238E27FC236}">
                <a16:creationId xmlns:a16="http://schemas.microsoft.com/office/drawing/2014/main" id="{16027A64-FFE0-4F12-B9E5-9565739FE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97927" y="5381374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11</a:t>
            </a:r>
          </a:p>
        </p:txBody>
      </p:sp>
      <p:sp>
        <p:nvSpPr>
          <p:cNvPr id="33" name="Freeform 22">
            <a:extLst>
              <a:ext uri="{FF2B5EF4-FFF2-40B4-BE49-F238E27FC236}">
                <a16:creationId xmlns:a16="http://schemas.microsoft.com/office/drawing/2014/main" id="{56D61561-E586-4691-8512-5C04D78BB627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683189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6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4" grpId="0" animBg="1"/>
      <p:bldP spid="175" grpId="0" animBg="1"/>
      <p:bldP spid="227" grpId="0" animBg="1"/>
      <p:bldP spid="228" grpId="0"/>
    </p:bldLst>
  </p:timing>
</p:sld>
</file>

<file path=ppt/slides/slide4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856676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Pooh Bear will take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that move him from one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state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another.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38100" y="427701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2" name="Freeform 2">
            <a:extLst>
              <a:ext uri="{FF2B5EF4-FFF2-40B4-BE49-F238E27FC236}">
                <a16:creationId xmlns:a16="http://schemas.microsoft.com/office/drawing/2014/main" id="{F1A79679-85A7-4451-9A69-7AAC51F8D29A}"/>
              </a:ext>
            </a:extLst>
          </p:cNvPr>
          <p:cNvSpPr/>
          <p:nvPr/>
        </p:nvSpPr>
        <p:spPr>
          <a:xfrm>
            <a:off x="1190905" y="509021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81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7D001F87-958D-4EA9-AFB3-998176469E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74888" y="2260761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2" name="Picture 18" descr="Let me tell you something, jackass! | Winnie the pooh gif, Winnie the pooh,  Pooh bear">
            <a:extLst>
              <a:ext uri="{FF2B5EF4-FFF2-40B4-BE49-F238E27FC236}">
                <a16:creationId xmlns:a16="http://schemas.microsoft.com/office/drawing/2014/main" id="{FADA632E-B0C7-4D88-A297-5D091EC1047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51988" y="4007774"/>
            <a:ext cx="136441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Rectangle 6">
            <a:extLst>
              <a:ext uri="{FF2B5EF4-FFF2-40B4-BE49-F238E27FC236}">
                <a16:creationId xmlns:a16="http://schemas.microsoft.com/office/drawing/2014/main" id="{8EC0D42E-AFC3-4B52-B5E4-47223039C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1828800"/>
            <a:ext cx="1654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7" name="Freeform 2">
            <a:extLst>
              <a:ext uri="{FF2B5EF4-FFF2-40B4-BE49-F238E27FC236}">
                <a16:creationId xmlns:a16="http://schemas.microsoft.com/office/drawing/2014/main" id="{B845A943-E645-47C8-8DBB-5526378FC201}"/>
              </a:ext>
            </a:extLst>
          </p:cNvPr>
          <p:cNvSpPr/>
          <p:nvPr/>
        </p:nvSpPr>
        <p:spPr>
          <a:xfrm>
            <a:off x="3026029" y="509669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8" name="Rectangle 6">
            <a:extLst>
              <a:ext uri="{FF2B5EF4-FFF2-40B4-BE49-F238E27FC236}">
                <a16:creationId xmlns:a16="http://schemas.microsoft.com/office/drawing/2014/main" id="{CB2606EB-FB8E-433E-AD73-9DEFB5400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924" y="1835276"/>
            <a:ext cx="17219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2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2" name="Freeform 2">
            <a:extLst>
              <a:ext uri="{FF2B5EF4-FFF2-40B4-BE49-F238E27FC236}">
                <a16:creationId xmlns:a16="http://schemas.microsoft.com/office/drawing/2014/main" id="{9BB3A1D0-DB0A-48D4-8B1B-A6E27A938726}"/>
              </a:ext>
            </a:extLst>
          </p:cNvPr>
          <p:cNvSpPr/>
          <p:nvPr/>
        </p:nvSpPr>
        <p:spPr>
          <a:xfrm>
            <a:off x="4861153" y="5103169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3" name="Rectangle 6">
            <a:extLst>
              <a:ext uri="{FF2B5EF4-FFF2-40B4-BE49-F238E27FC236}">
                <a16:creationId xmlns:a16="http://schemas.microsoft.com/office/drawing/2014/main" id="{786FA07E-005E-47C1-A6E3-E51981CF5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048" y="1841752"/>
            <a:ext cx="16882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3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311" y="3246737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7" name="Freeform 2">
            <a:extLst>
              <a:ext uri="{FF2B5EF4-FFF2-40B4-BE49-F238E27FC236}">
                <a16:creationId xmlns:a16="http://schemas.microsoft.com/office/drawing/2014/main" id="{83A5A2E2-A309-4DCB-8009-71E98159BE49}"/>
              </a:ext>
            </a:extLst>
          </p:cNvPr>
          <p:cNvSpPr/>
          <p:nvPr/>
        </p:nvSpPr>
        <p:spPr>
          <a:xfrm>
            <a:off x="6696277" y="510964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8" name="Rectangle 6">
            <a:extLst>
              <a:ext uri="{FF2B5EF4-FFF2-40B4-BE49-F238E27FC236}">
                <a16:creationId xmlns:a16="http://schemas.microsoft.com/office/drawing/2014/main" id="{BD1E1330-8BE2-4362-A0D5-B2CF835B1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172" y="1848228"/>
            <a:ext cx="16770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4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05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C1F3B314-1AFD-45DB-91C5-39B62C7F9E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159030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" name="Picture 8">
            <a:extLst>
              <a:ext uri="{FF2B5EF4-FFF2-40B4-BE49-F238E27FC236}">
                <a16:creationId xmlns:a16="http://schemas.microsoft.com/office/drawing/2014/main" id="{70C2481C-37D7-4297-BBAD-DD22D5617DC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3200400" y="22188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7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17768FB-E11B-44FF-B861-FEEF80C1CF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938644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9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715077D8-92D2-45D4-BBD5-C84C4E3934E2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190" y="4007774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0" name="Picture 20" descr="Best Eating Hunny GIFs | Gfycat">
            <a:extLst>
              <a:ext uri="{FF2B5EF4-FFF2-40B4-BE49-F238E27FC236}">
                <a16:creationId xmlns:a16="http://schemas.microsoft.com/office/drawing/2014/main" id="{F12A33B6-391A-4A4B-B343-B1498B538DA9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6030" y="4007774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12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4BE13C53-C008-44D9-A263-346302806A7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943" y="4007774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Text Box 23">
            <a:extLst>
              <a:ext uri="{FF2B5EF4-FFF2-40B4-BE49-F238E27FC236}">
                <a16:creationId xmlns:a16="http://schemas.microsoft.com/office/drawing/2014/main" id="{EFCFAF6E-C909-420D-BC15-2362E8CAD7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sp>
        <p:nvSpPr>
          <p:cNvPr id="46" name="Text Box 6">
            <a:extLst>
              <a:ext uri="{FF2B5EF4-FFF2-40B4-BE49-F238E27FC236}">
                <a16:creationId xmlns:a16="http://schemas.microsoft.com/office/drawing/2014/main" id="{2D24D241-E0D3-408B-90CF-5B7D943D8E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47" name="Text Box 6">
            <a:extLst>
              <a:ext uri="{FF2B5EF4-FFF2-40B4-BE49-F238E27FC236}">
                <a16:creationId xmlns:a16="http://schemas.microsoft.com/office/drawing/2014/main" id="{901EA441-9A1F-4C41-8430-7699981B0C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pic>
        <p:nvPicPr>
          <p:cNvPr id="48" name="Picture 47">
            <a:extLst>
              <a:ext uri="{FF2B5EF4-FFF2-40B4-BE49-F238E27FC236}">
                <a16:creationId xmlns:a16="http://schemas.microsoft.com/office/drawing/2014/main" id="{C9DADF10-0852-4BE3-B2A6-872BD1E8FF21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1267" y="4567660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89190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4.07407E-6 L 0.22239 -0.0044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111" y="-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8 -0.00093 L 0.42725 0.00162 " pathEditMode="relative" rAng="0" ptsTypes="AA">
                                      <p:cBhvr>
                                        <p:cTn id="8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30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725 0.00162 L 0.62864 0.00486 " pathEditMode="relative" rAng="0" ptsTypes="AA">
                                      <p:cBhvr>
                                        <p:cTn id="11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69" y="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2882 4.07407E-6 L 0.86528 -0.00787 " pathEditMode="relative" rAng="0" ptsTypes="AA">
                                      <p:cBhvr>
                                        <p:cTn id="140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23" y="-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39" grpId="0"/>
      <p:bldP spid="52" grpId="0" animBg="1"/>
      <p:bldP spid="83" grpId="0"/>
      <p:bldP spid="84" grpId="0"/>
      <p:bldP spid="87" grpId="0" animBg="1"/>
      <p:bldP spid="88" grpId="0"/>
      <p:bldP spid="89" grpId="0"/>
      <p:bldP spid="92" grpId="0" animBg="1"/>
      <p:bldP spid="93" grpId="0"/>
      <p:bldP spid="94" grpId="0"/>
      <p:bldP spid="97" grpId="0" animBg="1"/>
      <p:bldP spid="98" grpId="0"/>
      <p:bldP spid="99" grpId="0"/>
    </p:bldLst>
  </p:timing>
</p:sld>
</file>

<file path=ppt/slides/slide4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612860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Pooh Bear has choices of which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actions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take. 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2" name="Freeform 2">
            <a:extLst>
              <a:ext uri="{FF2B5EF4-FFF2-40B4-BE49-F238E27FC236}">
                <a16:creationId xmlns:a16="http://schemas.microsoft.com/office/drawing/2014/main" id="{F1A79679-85A7-4451-9A69-7AAC51F8D29A}"/>
              </a:ext>
            </a:extLst>
          </p:cNvPr>
          <p:cNvSpPr/>
          <p:nvPr/>
        </p:nvSpPr>
        <p:spPr>
          <a:xfrm>
            <a:off x="1596570" y="5381172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81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7D001F87-958D-4EA9-AFB3-998176469E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74888" y="2260761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Rectangle 6">
            <a:extLst>
              <a:ext uri="{FF2B5EF4-FFF2-40B4-BE49-F238E27FC236}">
                <a16:creationId xmlns:a16="http://schemas.microsoft.com/office/drawing/2014/main" id="{8EC0D42E-AFC3-4B52-B5E4-47223039C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1828800"/>
            <a:ext cx="1654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7" name="Freeform 2">
            <a:extLst>
              <a:ext uri="{FF2B5EF4-FFF2-40B4-BE49-F238E27FC236}">
                <a16:creationId xmlns:a16="http://schemas.microsoft.com/office/drawing/2014/main" id="{B845A943-E645-47C8-8DBB-5526378FC201}"/>
              </a:ext>
            </a:extLst>
          </p:cNvPr>
          <p:cNvSpPr/>
          <p:nvPr/>
        </p:nvSpPr>
        <p:spPr>
          <a:xfrm>
            <a:off x="3431694" y="5387648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8" name="Rectangle 6">
            <a:extLst>
              <a:ext uri="{FF2B5EF4-FFF2-40B4-BE49-F238E27FC236}">
                <a16:creationId xmlns:a16="http://schemas.microsoft.com/office/drawing/2014/main" id="{CB2606EB-FB8E-433E-AD73-9DEFB5400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924" y="1835276"/>
            <a:ext cx="17219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2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2" name="Freeform 2">
            <a:extLst>
              <a:ext uri="{FF2B5EF4-FFF2-40B4-BE49-F238E27FC236}">
                <a16:creationId xmlns:a16="http://schemas.microsoft.com/office/drawing/2014/main" id="{9BB3A1D0-DB0A-48D4-8B1B-A6E27A938726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3" name="Rectangle 6">
            <a:extLst>
              <a:ext uri="{FF2B5EF4-FFF2-40B4-BE49-F238E27FC236}">
                <a16:creationId xmlns:a16="http://schemas.microsoft.com/office/drawing/2014/main" id="{786FA07E-005E-47C1-A6E3-E51981CF5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048" y="1841752"/>
            <a:ext cx="16882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3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311" y="3246737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7" name="Freeform 2">
            <a:extLst>
              <a:ext uri="{FF2B5EF4-FFF2-40B4-BE49-F238E27FC236}">
                <a16:creationId xmlns:a16="http://schemas.microsoft.com/office/drawing/2014/main" id="{83A5A2E2-A309-4DCB-8009-71E98159BE49}"/>
              </a:ext>
            </a:extLst>
          </p:cNvPr>
          <p:cNvSpPr/>
          <p:nvPr/>
        </p:nvSpPr>
        <p:spPr>
          <a:xfrm>
            <a:off x="7101942" y="5400600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8" name="Rectangle 6">
            <a:extLst>
              <a:ext uri="{FF2B5EF4-FFF2-40B4-BE49-F238E27FC236}">
                <a16:creationId xmlns:a16="http://schemas.microsoft.com/office/drawing/2014/main" id="{BD1E1330-8BE2-4362-A0D5-B2CF835B1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172" y="1848228"/>
            <a:ext cx="16770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4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05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C1F3B314-1AFD-45DB-91C5-39B62C7F9E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159030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" name="Picture 8">
            <a:extLst>
              <a:ext uri="{FF2B5EF4-FFF2-40B4-BE49-F238E27FC236}">
                <a16:creationId xmlns:a16="http://schemas.microsoft.com/office/drawing/2014/main" id="{70C2481C-37D7-4297-BBAD-DD22D5617DC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3200400" y="22188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7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17768FB-E11B-44FF-B861-FEEF80C1CF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938644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3" name="Freeform 2">
            <a:extLst>
              <a:ext uri="{FF2B5EF4-FFF2-40B4-BE49-F238E27FC236}">
                <a16:creationId xmlns:a16="http://schemas.microsoft.com/office/drawing/2014/main" id="{5B4FF896-F130-42A5-8CC6-C8A812853BB6}"/>
              </a:ext>
            </a:extLst>
          </p:cNvPr>
          <p:cNvSpPr/>
          <p:nvPr/>
        </p:nvSpPr>
        <p:spPr>
          <a:xfrm>
            <a:off x="1197841" y="507503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A1C88BC4-84B7-4C5B-BEFA-1173D3FD3E13}"/>
              </a:ext>
            </a:extLst>
          </p:cNvPr>
          <p:cNvSpPr/>
          <p:nvPr/>
        </p:nvSpPr>
        <p:spPr>
          <a:xfrm>
            <a:off x="3032965" y="5081511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14BB19FD-B588-48C6-B900-17BA8948324C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7" name="Freeform 2">
            <a:extLst>
              <a:ext uri="{FF2B5EF4-FFF2-40B4-BE49-F238E27FC236}">
                <a16:creationId xmlns:a16="http://schemas.microsoft.com/office/drawing/2014/main" id="{A63BE692-C4BD-4EEA-A350-81023F92222D}"/>
              </a:ext>
            </a:extLst>
          </p:cNvPr>
          <p:cNvSpPr/>
          <p:nvPr/>
        </p:nvSpPr>
        <p:spPr>
          <a:xfrm>
            <a:off x="6703213" y="509446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9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3457024-5FA7-41B0-AD39-D37D6F6383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0680" y="4024086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0" name="Picture 8" descr="Winnie The Pooh Exercise GIF by Disney - Find &amp; Share on GIPHY">
            <a:extLst>
              <a:ext uri="{FF2B5EF4-FFF2-40B4-BE49-F238E27FC236}">
                <a16:creationId xmlns:a16="http://schemas.microsoft.com/office/drawing/2014/main" id="{C83F54A1-1692-4B87-A5E9-D9103763C45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5961" y="4060418"/>
            <a:ext cx="127123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12" descr="Pooh Bear Exercise GIFs | Tenor">
            <a:extLst>
              <a:ext uri="{FF2B5EF4-FFF2-40B4-BE49-F238E27FC236}">
                <a16:creationId xmlns:a16="http://schemas.microsoft.com/office/drawing/2014/main" id="{FB56A9C3-2340-4B9F-AB17-C3C07690D0C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2" name="Picture 2" descr="Winnie The Pooh Exercise GIF by Disney - Find &amp; Share on GIPHY">
            <a:extLst>
              <a:ext uri="{FF2B5EF4-FFF2-40B4-BE49-F238E27FC236}">
                <a16:creationId xmlns:a16="http://schemas.microsoft.com/office/drawing/2014/main" id="{E17C9E2C-3EF8-44A6-B348-38BA4C821F25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42417" y="4046851"/>
            <a:ext cx="15914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 Box 23">
            <a:extLst>
              <a:ext uri="{FF2B5EF4-FFF2-40B4-BE49-F238E27FC236}">
                <a16:creationId xmlns:a16="http://schemas.microsoft.com/office/drawing/2014/main" id="{FE5CF9E1-457D-4A7D-820C-2083B99E6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sp>
        <p:nvSpPr>
          <p:cNvPr id="128" name="Text Box 6">
            <a:extLst>
              <a:ext uri="{FF2B5EF4-FFF2-40B4-BE49-F238E27FC236}">
                <a16:creationId xmlns:a16="http://schemas.microsoft.com/office/drawing/2014/main" id="{0D44A114-E7F6-46B5-B604-B6435BCA74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129" name="Text Box 6">
            <a:extLst>
              <a:ext uri="{FF2B5EF4-FFF2-40B4-BE49-F238E27FC236}">
                <a16:creationId xmlns:a16="http://schemas.microsoft.com/office/drawing/2014/main" id="{E9BBA9CC-7969-4414-B37E-2C07AD3A42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pic>
        <p:nvPicPr>
          <p:cNvPr id="130" name="Picture 129">
            <a:extLst>
              <a:ext uri="{FF2B5EF4-FFF2-40B4-BE49-F238E27FC236}">
                <a16:creationId xmlns:a16="http://schemas.microsoft.com/office/drawing/2014/main" id="{4F4B20CF-C187-408E-9283-B75FDC888662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1267" y="4567660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209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4.07407E-6 L 0.22239 -0.0044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111" y="-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8 -0.00093 L 0.42725 0.00162 " pathEditMode="relative" rAng="0" ptsTypes="AA">
                                      <p:cBhvr>
                                        <p:cTn id="7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30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725 0.00162 L 0.62864 0.00486 " pathEditMode="relative" rAng="0" ptsTypes="AA">
                                      <p:cBhvr>
                                        <p:cTn id="10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69" y="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2882 4.07407E-6 L 0.86528 -0.00787 " pathEditMode="relative" rAng="0" ptsTypes="AA">
                                      <p:cBhvr>
                                        <p:cTn id="134" dur="10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23" y="-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52" grpId="0" animBg="1"/>
      <p:bldP spid="83" grpId="0"/>
      <p:bldP spid="84" grpId="0"/>
      <p:bldP spid="87" grpId="0" animBg="1"/>
      <p:bldP spid="88" grpId="0"/>
      <p:bldP spid="89" grpId="0"/>
      <p:bldP spid="92" grpId="0" animBg="1"/>
      <p:bldP spid="93" grpId="0"/>
      <p:bldP spid="94" grpId="0"/>
      <p:bldP spid="97" grpId="0" animBg="1"/>
      <p:bldP spid="98" grpId="0"/>
      <p:bldP spid="99" grpId="0"/>
    </p:bldLst>
  </p:timing>
</p:sld>
</file>

<file path=ppt/slides/slide4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1649"/>
            <a:ext cx="79704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Pooh Bear makes a choice at each step in his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life. 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Path though Life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81" name="Picture 4" descr="Winnie the Pooh - Honey Pot: Amazon.ca: Home &amp; Kitchen">
            <a:extLst>
              <a:ext uri="{FF2B5EF4-FFF2-40B4-BE49-F238E27FC236}">
                <a16:creationId xmlns:a16="http://schemas.microsoft.com/office/drawing/2014/main" id="{7D001F87-958D-4EA9-AFB3-998176469EC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1474888" y="2260761"/>
            <a:ext cx="87712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3" name="Rectangle 6">
            <a:extLst>
              <a:ext uri="{FF2B5EF4-FFF2-40B4-BE49-F238E27FC236}">
                <a16:creationId xmlns:a16="http://schemas.microsoft.com/office/drawing/2014/main" id="{8EC0D42E-AFC3-4B52-B5E4-47223039C8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0" y="1828800"/>
            <a:ext cx="1654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8" name="Rectangle 6">
            <a:extLst>
              <a:ext uri="{FF2B5EF4-FFF2-40B4-BE49-F238E27FC236}">
                <a16:creationId xmlns:a16="http://schemas.microsoft.com/office/drawing/2014/main" id="{CB2606EB-FB8E-433E-AD73-9DEFB540050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1924" y="1835276"/>
            <a:ext cx="172194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2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3" name="Rectangle 6">
            <a:extLst>
              <a:ext uri="{FF2B5EF4-FFF2-40B4-BE49-F238E27FC236}">
                <a16:creationId xmlns:a16="http://schemas.microsoft.com/office/drawing/2014/main" id="{786FA07E-005E-47C1-A6E3-E51981CF53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7048" y="1841752"/>
            <a:ext cx="168828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3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311" y="3246737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8" name="Rectangle 6">
            <a:extLst>
              <a:ext uri="{FF2B5EF4-FFF2-40B4-BE49-F238E27FC236}">
                <a16:creationId xmlns:a16="http://schemas.microsoft.com/office/drawing/2014/main" id="{BD1E1330-8BE2-4362-A0D5-B2CF835B10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72172" y="1848228"/>
            <a:ext cx="167706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Read 4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obj</a:t>
            </a: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05" name="Picture 6" descr="HUNNY POT SCENTSY WARMER | WINNIE THE POOH &amp; FRIENDS | DISNEY SCENTSY  WARMER | Shop Scentsy | Incandescent.Scentsy.us">
            <a:extLst>
              <a:ext uri="{FF2B5EF4-FFF2-40B4-BE49-F238E27FC236}">
                <a16:creationId xmlns:a16="http://schemas.microsoft.com/office/drawing/2014/main" id="{C1F3B314-1AFD-45DB-91C5-39B62C7F9E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5159030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6" name="Picture 8">
            <a:extLst>
              <a:ext uri="{FF2B5EF4-FFF2-40B4-BE49-F238E27FC236}">
                <a16:creationId xmlns:a16="http://schemas.microsoft.com/office/drawing/2014/main" id="{70C2481C-37D7-4297-BBAD-DD22D5617DC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5555"/>
          <a:stretch/>
        </p:blipFill>
        <p:spPr bwMode="auto">
          <a:xfrm flipH="1">
            <a:off x="3200400" y="2218898"/>
            <a:ext cx="105116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7" name="Picture 10" descr="22 Winnie the Pooh ♥ hunny pots ideas | pooh, winnie the pooh, winnie">
            <a:extLst>
              <a:ext uri="{FF2B5EF4-FFF2-40B4-BE49-F238E27FC236}">
                <a16:creationId xmlns:a16="http://schemas.microsoft.com/office/drawing/2014/main" id="{E17768FB-E11B-44FF-B861-FEEF80C1CF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938644" y="2218600"/>
            <a:ext cx="1042416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3" name="Freeform 2">
            <a:extLst>
              <a:ext uri="{FF2B5EF4-FFF2-40B4-BE49-F238E27FC236}">
                <a16:creationId xmlns:a16="http://schemas.microsoft.com/office/drawing/2014/main" id="{5B4FF896-F130-42A5-8CC6-C8A812853BB6}"/>
              </a:ext>
            </a:extLst>
          </p:cNvPr>
          <p:cNvSpPr/>
          <p:nvPr/>
        </p:nvSpPr>
        <p:spPr>
          <a:xfrm>
            <a:off x="1197841" y="507503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A1C88BC4-84B7-4C5B-BEFA-1173D3FD3E13}"/>
              </a:ext>
            </a:extLst>
          </p:cNvPr>
          <p:cNvSpPr/>
          <p:nvPr/>
        </p:nvSpPr>
        <p:spPr>
          <a:xfrm>
            <a:off x="3032965" y="5081511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14BB19FD-B588-48C6-B900-17BA8948324C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7" name="Freeform 2">
            <a:extLst>
              <a:ext uri="{FF2B5EF4-FFF2-40B4-BE49-F238E27FC236}">
                <a16:creationId xmlns:a16="http://schemas.microsoft.com/office/drawing/2014/main" id="{A63BE692-C4BD-4EEA-A350-81023F92222D}"/>
              </a:ext>
            </a:extLst>
          </p:cNvPr>
          <p:cNvSpPr/>
          <p:nvPr/>
        </p:nvSpPr>
        <p:spPr>
          <a:xfrm>
            <a:off x="6703213" y="509446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9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3457024-5FA7-41B0-AD39-D37D6F6383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0680" y="4024086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12" descr="Pooh Bear Exercise GIFs | Tenor">
            <a:extLst>
              <a:ext uri="{FF2B5EF4-FFF2-40B4-BE49-F238E27FC236}">
                <a16:creationId xmlns:a16="http://schemas.microsoft.com/office/drawing/2014/main" id="{FB56A9C3-2340-4B9F-AB17-C3C07690D0C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 Box 23">
            <a:extLst>
              <a:ext uri="{FF2B5EF4-FFF2-40B4-BE49-F238E27FC236}">
                <a16:creationId xmlns:a16="http://schemas.microsoft.com/office/drawing/2014/main" id="{FE5CF9E1-457D-4A7D-820C-2083B99E6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pic>
        <p:nvPicPr>
          <p:cNvPr id="42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674AFDA7-0C3D-45B5-BED7-6FF26613F81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190" y="4007774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968FF1C-71AD-4FC4-8F51-4B2F3C1E64C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943" y="4007774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Freeform 2">
            <a:extLst>
              <a:ext uri="{FF2B5EF4-FFF2-40B4-BE49-F238E27FC236}">
                <a16:creationId xmlns:a16="http://schemas.microsoft.com/office/drawing/2014/main" id="{E92E5985-C173-4C24-AA78-9EE9E257EB2C}"/>
              </a:ext>
            </a:extLst>
          </p:cNvPr>
          <p:cNvSpPr/>
          <p:nvPr/>
        </p:nvSpPr>
        <p:spPr>
          <a:xfrm>
            <a:off x="1596570" y="5381172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5" name="Freeform 2">
            <a:extLst>
              <a:ext uri="{FF2B5EF4-FFF2-40B4-BE49-F238E27FC236}">
                <a16:creationId xmlns:a16="http://schemas.microsoft.com/office/drawing/2014/main" id="{E9128045-1772-4C95-B365-B1272428B40F}"/>
              </a:ext>
            </a:extLst>
          </p:cNvPr>
          <p:cNvSpPr/>
          <p:nvPr/>
        </p:nvSpPr>
        <p:spPr>
          <a:xfrm>
            <a:off x="3431694" y="5387648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6" name="Freeform 2">
            <a:extLst>
              <a:ext uri="{FF2B5EF4-FFF2-40B4-BE49-F238E27FC236}">
                <a16:creationId xmlns:a16="http://schemas.microsoft.com/office/drawing/2014/main" id="{0DEB2BDD-DD68-4736-A47E-463FAE0A482A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7" name="Freeform 2">
            <a:extLst>
              <a:ext uri="{FF2B5EF4-FFF2-40B4-BE49-F238E27FC236}">
                <a16:creationId xmlns:a16="http://schemas.microsoft.com/office/drawing/2014/main" id="{8A4B6314-BE42-469E-863D-EADC6BAAC711}"/>
              </a:ext>
            </a:extLst>
          </p:cNvPr>
          <p:cNvSpPr/>
          <p:nvPr/>
        </p:nvSpPr>
        <p:spPr>
          <a:xfrm>
            <a:off x="7101942" y="5400600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8" name="Text Box 6">
            <a:extLst>
              <a:ext uri="{FF2B5EF4-FFF2-40B4-BE49-F238E27FC236}">
                <a16:creationId xmlns:a16="http://schemas.microsoft.com/office/drawing/2014/main" id="{15C7B660-AA60-4DC9-8BE3-FC24332437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49" name="Text Box 6">
            <a:extLst>
              <a:ext uri="{FF2B5EF4-FFF2-40B4-BE49-F238E27FC236}">
                <a16:creationId xmlns:a16="http://schemas.microsoft.com/office/drawing/2014/main" id="{391CE26F-0456-4CEE-9385-E780EC8843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pic>
        <p:nvPicPr>
          <p:cNvPr id="50" name="Picture 49">
            <a:extLst>
              <a:ext uri="{FF2B5EF4-FFF2-40B4-BE49-F238E27FC236}">
                <a16:creationId xmlns:a16="http://schemas.microsoft.com/office/drawing/2014/main" id="{2DFB0301-257E-48A5-9299-A5C17BEA068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41267" y="4567660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09659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7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4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6" fill="hold">
                      <p:stCondLst>
                        <p:cond delay="indefinite"/>
                      </p:stCondLst>
                      <p:childTnLst>
                        <p:par>
                          <p:cTn id="47" fill="hold">
                            <p:stCondLst>
                              <p:cond delay="0"/>
                            </p:stCondLst>
                            <p:childTnLst>
                              <p:par>
                                <p:cTn id="48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7778E-6 4.07407E-6 L 0.22239 -0.0044 " pathEditMode="relative" rAng="0" ptsTypes="AA">
                                      <p:cBhvr>
                                        <p:cTn id="49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111" y="-23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0" fill="hold">
                      <p:stCondLst>
                        <p:cond delay="indefinite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6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0" fill="hold">
                      <p:stCondLst>
                        <p:cond delay="indefinite"/>
                      </p:stCondLst>
                      <p:childTnLst>
                        <p:par>
                          <p:cTn id="61" fill="hold">
                            <p:stCondLst>
                              <p:cond delay="0"/>
                            </p:stCondLst>
                            <p:childTnLst>
                              <p:par>
                                <p:cTn id="62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6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0" fill="hold">
                      <p:stCondLst>
                        <p:cond delay="indefinite"/>
                      </p:stCondLst>
                      <p:childTnLst>
                        <p:par>
                          <p:cTn id="71" fill="hold">
                            <p:stCondLst>
                              <p:cond delay="0"/>
                            </p:stCondLst>
                            <p:childTnLst>
                              <p:par>
                                <p:cTn id="72" presetID="7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73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74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2048 -0.00093 L 0.42725 0.00162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330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7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0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0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42725 0.00162 L 0.62864 0.00486 " pathEditMode="relative" rAng="0" ptsTypes="AA">
                                      <p:cBhvr>
                                        <p:cTn id="107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0069" y="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8" fill="hold">
                      <p:stCondLst>
                        <p:cond delay="indefinite"/>
                      </p:stCondLst>
                      <p:childTnLst>
                        <p:par>
                          <p:cTn id="109" fill="hold">
                            <p:stCondLst>
                              <p:cond delay="0"/>
                            </p:stCondLst>
                            <p:childTnLst>
                              <p:par>
                                <p:cTn id="1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4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8" fill="hold">
                      <p:stCondLst>
                        <p:cond delay="indefinite"/>
                      </p:stCondLst>
                      <p:childTnLst>
                        <p:par>
                          <p:cTn id="119" fill="hold">
                            <p:stCondLst>
                              <p:cond delay="0"/>
                            </p:stCondLst>
                            <p:childTnLst>
                              <p:par>
                                <p:cTn id="12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4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8" fill="hold">
                      <p:stCondLst>
                        <p:cond delay="indefinite"/>
                      </p:stCondLst>
                      <p:childTnLst>
                        <p:par>
                          <p:cTn id="129" fill="hold">
                            <p:stCondLst>
                              <p:cond delay="0"/>
                            </p:stCondLst>
                            <p:childTnLst>
                              <p:par>
                                <p:cTn id="130" presetID="7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131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to>
                                        <a:srgbClr val="FF0000"/>
                                      </p:to>
                                    </p:animClr>
                                    <p:set>
                                      <p:cBhvr>
                                        <p:cTn id="132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stroke.on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62882 4.07407E-6 L 0.86528 -0.00787 " pathEditMode="relative" rAng="0" ptsTypes="AA">
                                      <p:cBhvr>
                                        <p:cTn id="136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823" y="-39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39" grpId="0"/>
      <p:bldP spid="83" grpId="0"/>
      <p:bldP spid="84" grpId="0"/>
      <p:bldP spid="88" grpId="0"/>
      <p:bldP spid="89" grpId="0"/>
      <p:bldP spid="93" grpId="0"/>
      <p:bldP spid="94" grpId="0"/>
      <p:bldP spid="98" grpId="0"/>
      <p:bldP spid="99" grpId="0"/>
    </p:bldLst>
  </p:timing>
</p:sld>
</file>

<file path=ppt/slides/slide4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67135"/>
            <a:ext cx="797045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Pooh Bear makes a choice at each step in his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life. </a:t>
            </a:r>
          </a:p>
        </p:txBody>
      </p:sp>
      <p:sp>
        <p:nvSpPr>
          <p:cNvPr id="39" name="Rectangle 2">
            <a:extLst>
              <a:ext uri="{FF2B5EF4-FFF2-40B4-BE49-F238E27FC236}">
                <a16:creationId xmlns:a16="http://schemas.microsoft.com/office/drawing/2014/main" id="{3A38B082-23D4-40D6-A67F-B139F48F98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Path though Life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311" y="3246737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3" name="Freeform 2">
            <a:extLst>
              <a:ext uri="{FF2B5EF4-FFF2-40B4-BE49-F238E27FC236}">
                <a16:creationId xmlns:a16="http://schemas.microsoft.com/office/drawing/2014/main" id="{5B4FF896-F130-42A5-8CC6-C8A812853BB6}"/>
              </a:ext>
            </a:extLst>
          </p:cNvPr>
          <p:cNvSpPr/>
          <p:nvPr/>
        </p:nvSpPr>
        <p:spPr>
          <a:xfrm>
            <a:off x="1197841" y="507503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A1C88BC4-84B7-4C5B-BEFA-1173D3FD3E13}"/>
              </a:ext>
            </a:extLst>
          </p:cNvPr>
          <p:cNvSpPr/>
          <p:nvPr/>
        </p:nvSpPr>
        <p:spPr>
          <a:xfrm>
            <a:off x="3032965" y="5081511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14BB19FD-B588-48C6-B900-17BA8948324C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7" name="Freeform 2">
            <a:extLst>
              <a:ext uri="{FF2B5EF4-FFF2-40B4-BE49-F238E27FC236}">
                <a16:creationId xmlns:a16="http://schemas.microsoft.com/office/drawing/2014/main" id="{A63BE692-C4BD-4EEA-A350-81023F92222D}"/>
              </a:ext>
            </a:extLst>
          </p:cNvPr>
          <p:cNvSpPr/>
          <p:nvPr/>
        </p:nvSpPr>
        <p:spPr>
          <a:xfrm>
            <a:off x="6703213" y="509446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9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3457024-5FA7-41B0-AD39-D37D6F6383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0680" y="4024086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12" descr="Pooh Bear Exercise GIFs | Tenor">
            <a:extLst>
              <a:ext uri="{FF2B5EF4-FFF2-40B4-BE49-F238E27FC236}">
                <a16:creationId xmlns:a16="http://schemas.microsoft.com/office/drawing/2014/main" id="{FB56A9C3-2340-4B9F-AB17-C3C07690D0C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 Box 23">
            <a:extLst>
              <a:ext uri="{FF2B5EF4-FFF2-40B4-BE49-F238E27FC236}">
                <a16:creationId xmlns:a16="http://schemas.microsoft.com/office/drawing/2014/main" id="{FE5CF9E1-457D-4A7D-820C-2083B99E6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pic>
        <p:nvPicPr>
          <p:cNvPr id="42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674AFDA7-0C3D-45B5-BED7-6FF26613F81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190" y="4007774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968FF1C-71AD-4FC4-8F51-4B2F3C1E64C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943" y="4007774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Freeform 2">
            <a:extLst>
              <a:ext uri="{FF2B5EF4-FFF2-40B4-BE49-F238E27FC236}">
                <a16:creationId xmlns:a16="http://schemas.microsoft.com/office/drawing/2014/main" id="{E92E5985-C173-4C24-AA78-9EE9E257EB2C}"/>
              </a:ext>
            </a:extLst>
          </p:cNvPr>
          <p:cNvSpPr/>
          <p:nvPr/>
        </p:nvSpPr>
        <p:spPr>
          <a:xfrm>
            <a:off x="1596570" y="5381172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5" name="Freeform 2">
            <a:extLst>
              <a:ext uri="{FF2B5EF4-FFF2-40B4-BE49-F238E27FC236}">
                <a16:creationId xmlns:a16="http://schemas.microsoft.com/office/drawing/2014/main" id="{E9128045-1772-4C95-B365-B1272428B40F}"/>
              </a:ext>
            </a:extLst>
          </p:cNvPr>
          <p:cNvSpPr/>
          <p:nvPr/>
        </p:nvSpPr>
        <p:spPr>
          <a:xfrm>
            <a:off x="3431694" y="5387648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6" name="Freeform 2">
            <a:extLst>
              <a:ext uri="{FF2B5EF4-FFF2-40B4-BE49-F238E27FC236}">
                <a16:creationId xmlns:a16="http://schemas.microsoft.com/office/drawing/2014/main" id="{0DEB2BDD-DD68-4736-A47E-463FAE0A482A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7" name="Freeform 2">
            <a:extLst>
              <a:ext uri="{FF2B5EF4-FFF2-40B4-BE49-F238E27FC236}">
                <a16:creationId xmlns:a16="http://schemas.microsoft.com/office/drawing/2014/main" id="{8A4B6314-BE42-469E-863D-EADC6BAAC711}"/>
              </a:ext>
            </a:extLst>
          </p:cNvPr>
          <p:cNvSpPr/>
          <p:nvPr/>
        </p:nvSpPr>
        <p:spPr>
          <a:xfrm>
            <a:off x="7101942" y="5400600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8" name="Rectangle 6">
            <a:extLst>
              <a:ext uri="{FF2B5EF4-FFF2-40B4-BE49-F238E27FC236}">
                <a16:creationId xmlns:a16="http://schemas.microsoft.com/office/drawing/2014/main" id="{78315668-35C1-44D0-978E-407B96CEA6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0840" y="1837333"/>
            <a:ext cx="676499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Note that the final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returned by the algorithm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is indicated by 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through the graph of life.</a:t>
            </a: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7EA49D5-7636-49C6-8755-2F32163F9F79}"/>
              </a:ext>
            </a:extLst>
          </p:cNvPr>
          <p:cNvSpPr/>
          <p:nvPr/>
        </p:nvSpPr>
        <p:spPr>
          <a:xfrm>
            <a:off x="870857" y="4995925"/>
            <a:ext cx="7489372" cy="1056532"/>
          </a:xfrm>
          <a:custGeom>
            <a:avLst/>
            <a:gdLst>
              <a:gd name="connsiteX0" fmla="*/ 0 w 7199086"/>
              <a:gd name="connsiteY0" fmla="*/ 780761 h 1056532"/>
              <a:gd name="connsiteX1" fmla="*/ 696686 w 7199086"/>
              <a:gd name="connsiteY1" fmla="*/ 417904 h 1056532"/>
              <a:gd name="connsiteX2" fmla="*/ 1625600 w 7199086"/>
              <a:gd name="connsiteY2" fmla="*/ 838818 h 1056532"/>
              <a:gd name="connsiteX3" fmla="*/ 2133600 w 7199086"/>
              <a:gd name="connsiteY3" fmla="*/ 113104 h 1056532"/>
              <a:gd name="connsiteX4" fmla="*/ 2641600 w 7199086"/>
              <a:gd name="connsiteY4" fmla="*/ 84075 h 1056532"/>
              <a:gd name="connsiteX5" fmla="*/ 3556000 w 7199086"/>
              <a:gd name="connsiteY5" fmla="*/ 911389 h 1056532"/>
              <a:gd name="connsiteX6" fmla="*/ 4383314 w 7199086"/>
              <a:gd name="connsiteY6" fmla="*/ 403389 h 1056532"/>
              <a:gd name="connsiteX7" fmla="*/ 5196114 w 7199086"/>
              <a:gd name="connsiteY7" fmla="*/ 940418 h 1056532"/>
              <a:gd name="connsiteX8" fmla="*/ 5573486 w 7199086"/>
              <a:gd name="connsiteY8" fmla="*/ 301789 h 1056532"/>
              <a:gd name="connsiteX9" fmla="*/ 6154057 w 7199086"/>
              <a:gd name="connsiteY9" fmla="*/ 98589 h 1056532"/>
              <a:gd name="connsiteX10" fmla="*/ 6778171 w 7199086"/>
              <a:gd name="connsiteY10" fmla="*/ 432418 h 1056532"/>
              <a:gd name="connsiteX11" fmla="*/ 7199086 w 7199086"/>
              <a:gd name="connsiteY11" fmla="*/ 1056532 h 1056532"/>
              <a:gd name="connsiteX0" fmla="*/ 0 w 7489372"/>
              <a:gd name="connsiteY0" fmla="*/ 998475 h 1056532"/>
              <a:gd name="connsiteX1" fmla="*/ 986972 w 7489372"/>
              <a:gd name="connsiteY1" fmla="*/ 417904 h 1056532"/>
              <a:gd name="connsiteX2" fmla="*/ 1915886 w 7489372"/>
              <a:gd name="connsiteY2" fmla="*/ 838818 h 1056532"/>
              <a:gd name="connsiteX3" fmla="*/ 2423886 w 7489372"/>
              <a:gd name="connsiteY3" fmla="*/ 113104 h 1056532"/>
              <a:gd name="connsiteX4" fmla="*/ 2931886 w 7489372"/>
              <a:gd name="connsiteY4" fmla="*/ 84075 h 1056532"/>
              <a:gd name="connsiteX5" fmla="*/ 3846286 w 7489372"/>
              <a:gd name="connsiteY5" fmla="*/ 911389 h 1056532"/>
              <a:gd name="connsiteX6" fmla="*/ 4673600 w 7489372"/>
              <a:gd name="connsiteY6" fmla="*/ 403389 h 1056532"/>
              <a:gd name="connsiteX7" fmla="*/ 5486400 w 7489372"/>
              <a:gd name="connsiteY7" fmla="*/ 940418 h 1056532"/>
              <a:gd name="connsiteX8" fmla="*/ 5863772 w 7489372"/>
              <a:gd name="connsiteY8" fmla="*/ 301789 h 1056532"/>
              <a:gd name="connsiteX9" fmla="*/ 6444343 w 7489372"/>
              <a:gd name="connsiteY9" fmla="*/ 98589 h 1056532"/>
              <a:gd name="connsiteX10" fmla="*/ 7068457 w 7489372"/>
              <a:gd name="connsiteY10" fmla="*/ 432418 h 1056532"/>
              <a:gd name="connsiteX11" fmla="*/ 7489372 w 7489372"/>
              <a:gd name="connsiteY11" fmla="*/ 1056532 h 105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489372" h="1056532">
                <a:moveTo>
                  <a:pt x="0" y="998475"/>
                </a:moveTo>
                <a:cubicBezTo>
                  <a:pt x="212876" y="812208"/>
                  <a:pt x="667658" y="444513"/>
                  <a:pt x="986972" y="417904"/>
                </a:cubicBezTo>
                <a:cubicBezTo>
                  <a:pt x="1306286" y="391295"/>
                  <a:pt x="1676400" y="889618"/>
                  <a:pt x="1915886" y="838818"/>
                </a:cubicBezTo>
                <a:cubicBezTo>
                  <a:pt x="2155372" y="788018"/>
                  <a:pt x="2254553" y="238894"/>
                  <a:pt x="2423886" y="113104"/>
                </a:cubicBezTo>
                <a:cubicBezTo>
                  <a:pt x="2593219" y="-12686"/>
                  <a:pt x="2694819" y="-48973"/>
                  <a:pt x="2931886" y="84075"/>
                </a:cubicBezTo>
                <a:cubicBezTo>
                  <a:pt x="3168953" y="217122"/>
                  <a:pt x="3556000" y="858170"/>
                  <a:pt x="3846286" y="911389"/>
                </a:cubicBezTo>
                <a:cubicBezTo>
                  <a:pt x="4136572" y="964608"/>
                  <a:pt x="4400248" y="398551"/>
                  <a:pt x="4673600" y="403389"/>
                </a:cubicBezTo>
                <a:cubicBezTo>
                  <a:pt x="4946952" y="408227"/>
                  <a:pt x="5288038" y="957351"/>
                  <a:pt x="5486400" y="940418"/>
                </a:cubicBezTo>
                <a:cubicBezTo>
                  <a:pt x="5684762" y="923485"/>
                  <a:pt x="5704115" y="442094"/>
                  <a:pt x="5863772" y="301789"/>
                </a:cubicBezTo>
                <a:cubicBezTo>
                  <a:pt x="6023429" y="161484"/>
                  <a:pt x="6243562" y="76818"/>
                  <a:pt x="6444343" y="98589"/>
                </a:cubicBezTo>
                <a:cubicBezTo>
                  <a:pt x="6645124" y="120360"/>
                  <a:pt x="6894286" y="272761"/>
                  <a:pt x="7068457" y="432418"/>
                </a:cubicBezTo>
                <a:cubicBezTo>
                  <a:pt x="7242628" y="592075"/>
                  <a:pt x="7366000" y="824303"/>
                  <a:pt x="7489372" y="1056532"/>
                </a:cubicBezTo>
              </a:path>
            </a:pathLst>
          </a:custGeom>
          <a:noFill/>
          <a:ln w="31750">
            <a:solidFill>
              <a:srgbClr val="FF0000"/>
            </a:solidFill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89C64C0C-FA1C-499B-830F-408675BE9FE9}"/>
              </a:ext>
            </a:extLst>
          </p:cNvPr>
          <p:cNvSpPr/>
          <p:nvPr/>
        </p:nvSpPr>
        <p:spPr>
          <a:xfrm>
            <a:off x="533400" y="3021644"/>
            <a:ext cx="8839200" cy="2192933"/>
          </a:xfrm>
          <a:prstGeom prst="ellipse">
            <a:avLst/>
          </a:prstGeom>
          <a:noFill/>
          <a:ln w="25400">
            <a:solidFill>
              <a:srgbClr val="FF66FF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9" name="Rectangle 6">
            <a:extLst>
              <a:ext uri="{FF2B5EF4-FFF2-40B4-BE49-F238E27FC236}">
                <a16:creationId xmlns:a16="http://schemas.microsoft.com/office/drawing/2014/main" id="{FBAFD4AF-F4CC-45A9-B910-E5A2794CC3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43000" y="2590800"/>
            <a:ext cx="44791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every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indicates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.</a:t>
            </a: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9FFE8907-F4FD-4C8F-831B-D2586E1F6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51" name="Text Box 6">
            <a:extLst>
              <a:ext uri="{FF2B5EF4-FFF2-40B4-BE49-F238E27FC236}">
                <a16:creationId xmlns:a16="http://schemas.microsoft.com/office/drawing/2014/main" id="{C66A6A8E-157E-43D0-BA82-816256367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3923088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</p:bldLst>
  </p:timing>
</p:sld>
</file>

<file path=ppt/slides/slide4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0311" y="3246737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3" name="Freeform 2">
            <a:extLst>
              <a:ext uri="{FF2B5EF4-FFF2-40B4-BE49-F238E27FC236}">
                <a16:creationId xmlns:a16="http://schemas.microsoft.com/office/drawing/2014/main" id="{5B4FF896-F130-42A5-8CC6-C8A812853BB6}"/>
              </a:ext>
            </a:extLst>
          </p:cNvPr>
          <p:cNvSpPr/>
          <p:nvPr/>
        </p:nvSpPr>
        <p:spPr>
          <a:xfrm>
            <a:off x="1197841" y="507503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A1C88BC4-84B7-4C5B-BEFA-1173D3FD3E13}"/>
              </a:ext>
            </a:extLst>
          </p:cNvPr>
          <p:cNvSpPr/>
          <p:nvPr/>
        </p:nvSpPr>
        <p:spPr>
          <a:xfrm>
            <a:off x="3032965" y="5081511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14BB19FD-B588-48C6-B900-17BA8948324C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7" name="Freeform 2">
            <a:extLst>
              <a:ext uri="{FF2B5EF4-FFF2-40B4-BE49-F238E27FC236}">
                <a16:creationId xmlns:a16="http://schemas.microsoft.com/office/drawing/2014/main" id="{A63BE692-C4BD-4EEA-A350-81023F92222D}"/>
              </a:ext>
            </a:extLst>
          </p:cNvPr>
          <p:cNvSpPr/>
          <p:nvPr/>
        </p:nvSpPr>
        <p:spPr>
          <a:xfrm>
            <a:off x="6703213" y="509446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9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3457024-5FA7-41B0-AD39-D37D6F6383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0680" y="4024086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12" descr="Pooh Bear Exercise GIFs | Tenor">
            <a:extLst>
              <a:ext uri="{FF2B5EF4-FFF2-40B4-BE49-F238E27FC236}">
                <a16:creationId xmlns:a16="http://schemas.microsoft.com/office/drawing/2014/main" id="{FB56A9C3-2340-4B9F-AB17-C3C07690D0C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 Box 23">
            <a:extLst>
              <a:ext uri="{FF2B5EF4-FFF2-40B4-BE49-F238E27FC236}">
                <a16:creationId xmlns:a16="http://schemas.microsoft.com/office/drawing/2014/main" id="{FE5CF9E1-457D-4A7D-820C-2083B99E6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pic>
        <p:nvPicPr>
          <p:cNvPr id="42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674AFDA7-0C3D-45B5-BED7-6FF26613F81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190" y="4007774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968FF1C-71AD-4FC4-8F51-4B2F3C1E64C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943" y="4007774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Freeform 2">
            <a:extLst>
              <a:ext uri="{FF2B5EF4-FFF2-40B4-BE49-F238E27FC236}">
                <a16:creationId xmlns:a16="http://schemas.microsoft.com/office/drawing/2014/main" id="{E92E5985-C173-4C24-AA78-9EE9E257EB2C}"/>
              </a:ext>
            </a:extLst>
          </p:cNvPr>
          <p:cNvSpPr/>
          <p:nvPr/>
        </p:nvSpPr>
        <p:spPr>
          <a:xfrm>
            <a:off x="1596570" y="5381172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5" name="Freeform 2">
            <a:extLst>
              <a:ext uri="{FF2B5EF4-FFF2-40B4-BE49-F238E27FC236}">
                <a16:creationId xmlns:a16="http://schemas.microsoft.com/office/drawing/2014/main" id="{E9128045-1772-4C95-B365-B1272428B40F}"/>
              </a:ext>
            </a:extLst>
          </p:cNvPr>
          <p:cNvSpPr/>
          <p:nvPr/>
        </p:nvSpPr>
        <p:spPr>
          <a:xfrm>
            <a:off x="3431694" y="5387648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6" name="Freeform 2">
            <a:extLst>
              <a:ext uri="{FF2B5EF4-FFF2-40B4-BE49-F238E27FC236}">
                <a16:creationId xmlns:a16="http://schemas.microsoft.com/office/drawing/2014/main" id="{0DEB2BDD-DD68-4736-A47E-463FAE0A482A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7" name="Freeform 2">
            <a:extLst>
              <a:ext uri="{FF2B5EF4-FFF2-40B4-BE49-F238E27FC236}">
                <a16:creationId xmlns:a16="http://schemas.microsoft.com/office/drawing/2014/main" id="{8A4B6314-BE42-469E-863D-EADC6BAAC711}"/>
              </a:ext>
            </a:extLst>
          </p:cNvPr>
          <p:cNvSpPr/>
          <p:nvPr/>
        </p:nvSpPr>
        <p:spPr>
          <a:xfrm>
            <a:off x="7101942" y="5400600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7EA49D5-7636-49C6-8755-2F32163F9F79}"/>
              </a:ext>
            </a:extLst>
          </p:cNvPr>
          <p:cNvSpPr/>
          <p:nvPr/>
        </p:nvSpPr>
        <p:spPr>
          <a:xfrm>
            <a:off x="870857" y="4995925"/>
            <a:ext cx="7489372" cy="1056532"/>
          </a:xfrm>
          <a:custGeom>
            <a:avLst/>
            <a:gdLst>
              <a:gd name="connsiteX0" fmla="*/ 0 w 7199086"/>
              <a:gd name="connsiteY0" fmla="*/ 780761 h 1056532"/>
              <a:gd name="connsiteX1" fmla="*/ 696686 w 7199086"/>
              <a:gd name="connsiteY1" fmla="*/ 417904 h 1056532"/>
              <a:gd name="connsiteX2" fmla="*/ 1625600 w 7199086"/>
              <a:gd name="connsiteY2" fmla="*/ 838818 h 1056532"/>
              <a:gd name="connsiteX3" fmla="*/ 2133600 w 7199086"/>
              <a:gd name="connsiteY3" fmla="*/ 113104 h 1056532"/>
              <a:gd name="connsiteX4" fmla="*/ 2641600 w 7199086"/>
              <a:gd name="connsiteY4" fmla="*/ 84075 h 1056532"/>
              <a:gd name="connsiteX5" fmla="*/ 3556000 w 7199086"/>
              <a:gd name="connsiteY5" fmla="*/ 911389 h 1056532"/>
              <a:gd name="connsiteX6" fmla="*/ 4383314 w 7199086"/>
              <a:gd name="connsiteY6" fmla="*/ 403389 h 1056532"/>
              <a:gd name="connsiteX7" fmla="*/ 5196114 w 7199086"/>
              <a:gd name="connsiteY7" fmla="*/ 940418 h 1056532"/>
              <a:gd name="connsiteX8" fmla="*/ 5573486 w 7199086"/>
              <a:gd name="connsiteY8" fmla="*/ 301789 h 1056532"/>
              <a:gd name="connsiteX9" fmla="*/ 6154057 w 7199086"/>
              <a:gd name="connsiteY9" fmla="*/ 98589 h 1056532"/>
              <a:gd name="connsiteX10" fmla="*/ 6778171 w 7199086"/>
              <a:gd name="connsiteY10" fmla="*/ 432418 h 1056532"/>
              <a:gd name="connsiteX11" fmla="*/ 7199086 w 7199086"/>
              <a:gd name="connsiteY11" fmla="*/ 1056532 h 1056532"/>
              <a:gd name="connsiteX0" fmla="*/ 0 w 7489372"/>
              <a:gd name="connsiteY0" fmla="*/ 998475 h 1056532"/>
              <a:gd name="connsiteX1" fmla="*/ 986972 w 7489372"/>
              <a:gd name="connsiteY1" fmla="*/ 417904 h 1056532"/>
              <a:gd name="connsiteX2" fmla="*/ 1915886 w 7489372"/>
              <a:gd name="connsiteY2" fmla="*/ 838818 h 1056532"/>
              <a:gd name="connsiteX3" fmla="*/ 2423886 w 7489372"/>
              <a:gd name="connsiteY3" fmla="*/ 113104 h 1056532"/>
              <a:gd name="connsiteX4" fmla="*/ 2931886 w 7489372"/>
              <a:gd name="connsiteY4" fmla="*/ 84075 h 1056532"/>
              <a:gd name="connsiteX5" fmla="*/ 3846286 w 7489372"/>
              <a:gd name="connsiteY5" fmla="*/ 911389 h 1056532"/>
              <a:gd name="connsiteX6" fmla="*/ 4673600 w 7489372"/>
              <a:gd name="connsiteY6" fmla="*/ 403389 h 1056532"/>
              <a:gd name="connsiteX7" fmla="*/ 5486400 w 7489372"/>
              <a:gd name="connsiteY7" fmla="*/ 940418 h 1056532"/>
              <a:gd name="connsiteX8" fmla="*/ 5863772 w 7489372"/>
              <a:gd name="connsiteY8" fmla="*/ 301789 h 1056532"/>
              <a:gd name="connsiteX9" fmla="*/ 6444343 w 7489372"/>
              <a:gd name="connsiteY9" fmla="*/ 98589 h 1056532"/>
              <a:gd name="connsiteX10" fmla="*/ 7068457 w 7489372"/>
              <a:gd name="connsiteY10" fmla="*/ 432418 h 1056532"/>
              <a:gd name="connsiteX11" fmla="*/ 7489372 w 7489372"/>
              <a:gd name="connsiteY11" fmla="*/ 1056532 h 105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489372" h="1056532">
                <a:moveTo>
                  <a:pt x="0" y="998475"/>
                </a:moveTo>
                <a:cubicBezTo>
                  <a:pt x="212876" y="812208"/>
                  <a:pt x="667658" y="444513"/>
                  <a:pt x="986972" y="417904"/>
                </a:cubicBezTo>
                <a:cubicBezTo>
                  <a:pt x="1306286" y="391295"/>
                  <a:pt x="1676400" y="889618"/>
                  <a:pt x="1915886" y="838818"/>
                </a:cubicBezTo>
                <a:cubicBezTo>
                  <a:pt x="2155372" y="788018"/>
                  <a:pt x="2254553" y="238894"/>
                  <a:pt x="2423886" y="113104"/>
                </a:cubicBezTo>
                <a:cubicBezTo>
                  <a:pt x="2593219" y="-12686"/>
                  <a:pt x="2694819" y="-48973"/>
                  <a:pt x="2931886" y="84075"/>
                </a:cubicBezTo>
                <a:cubicBezTo>
                  <a:pt x="3168953" y="217122"/>
                  <a:pt x="3556000" y="858170"/>
                  <a:pt x="3846286" y="911389"/>
                </a:cubicBezTo>
                <a:cubicBezTo>
                  <a:pt x="4136572" y="964608"/>
                  <a:pt x="4400248" y="398551"/>
                  <a:pt x="4673600" y="403389"/>
                </a:cubicBezTo>
                <a:cubicBezTo>
                  <a:pt x="4946952" y="408227"/>
                  <a:pt x="5288038" y="957351"/>
                  <a:pt x="5486400" y="940418"/>
                </a:cubicBezTo>
                <a:cubicBezTo>
                  <a:pt x="5684762" y="923485"/>
                  <a:pt x="5704115" y="442094"/>
                  <a:pt x="5863772" y="301789"/>
                </a:cubicBezTo>
                <a:cubicBezTo>
                  <a:pt x="6023429" y="161484"/>
                  <a:pt x="6243562" y="76818"/>
                  <a:pt x="6444343" y="98589"/>
                </a:cubicBezTo>
                <a:cubicBezTo>
                  <a:pt x="6645124" y="120360"/>
                  <a:pt x="6894286" y="272761"/>
                  <a:pt x="7068457" y="432418"/>
                </a:cubicBezTo>
                <a:cubicBezTo>
                  <a:pt x="7242628" y="592075"/>
                  <a:pt x="7366000" y="824303"/>
                  <a:pt x="7489372" y="1056532"/>
                </a:cubicBezTo>
              </a:path>
            </a:pathLst>
          </a:custGeom>
          <a:noFill/>
          <a:ln w="31750">
            <a:solidFill>
              <a:srgbClr val="FF0000"/>
            </a:solidFill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" name="Oval 2">
            <a:extLst>
              <a:ext uri="{FF2B5EF4-FFF2-40B4-BE49-F238E27FC236}">
                <a16:creationId xmlns:a16="http://schemas.microsoft.com/office/drawing/2014/main" id="{89C64C0C-FA1C-499B-830F-408675BE9FE9}"/>
              </a:ext>
            </a:extLst>
          </p:cNvPr>
          <p:cNvSpPr/>
          <p:nvPr/>
        </p:nvSpPr>
        <p:spPr>
          <a:xfrm>
            <a:off x="533400" y="3021644"/>
            <a:ext cx="8839200" cy="2192933"/>
          </a:xfrm>
          <a:prstGeom prst="ellipse">
            <a:avLst/>
          </a:prstGeom>
          <a:noFill/>
          <a:ln w="25400">
            <a:solidFill>
              <a:srgbClr val="FF66FF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9FFE8907-F4FD-4C8F-831B-D2586E1F6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51" name="Text Box 6">
            <a:extLst>
              <a:ext uri="{FF2B5EF4-FFF2-40B4-BE49-F238E27FC236}">
                <a16:creationId xmlns:a16="http://schemas.microsoft.com/office/drawing/2014/main" id="{C66A6A8E-157E-43D0-BA82-816256367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CCCE940C-EB9C-4857-9AFF-D2C06EE35B5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219200"/>
            <a:ext cx="80794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cost/value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that we want to optimize.  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0610E55-9F35-4114-8203-DFA350BFBD4C}"/>
              </a:ext>
            </a:extLst>
          </p:cNvPr>
          <p:cNvGrpSpPr/>
          <p:nvPr/>
        </p:nvGrpSpPr>
        <p:grpSpPr>
          <a:xfrm>
            <a:off x="1605309" y="4686300"/>
            <a:ext cx="6090405" cy="804565"/>
            <a:chOff x="1605309" y="4686300"/>
            <a:chExt cx="6090405" cy="804565"/>
          </a:xfrm>
        </p:grpSpPr>
        <p:sp>
          <p:nvSpPr>
            <p:cNvPr id="52" name="Rectangle 9">
              <a:extLst>
                <a:ext uri="{FF2B5EF4-FFF2-40B4-BE49-F238E27FC236}">
                  <a16:creationId xmlns:a16="http://schemas.microsoft.com/office/drawing/2014/main" id="{3A64B2B7-E911-46DC-9DCE-D181FD211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5640" y="5019376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53" name="Rectangle 9">
              <a:extLst>
                <a:ext uri="{FF2B5EF4-FFF2-40B4-BE49-F238E27FC236}">
                  <a16:creationId xmlns:a16="http://schemas.microsoft.com/office/drawing/2014/main" id="{C2963A9D-87F7-4138-BF75-3C05C31E9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309" y="5024735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50  </a:t>
              </a:r>
            </a:p>
          </p:txBody>
        </p:sp>
        <p:sp>
          <p:nvSpPr>
            <p:cNvPr id="54" name="Rectangle 9">
              <a:extLst>
                <a:ext uri="{FF2B5EF4-FFF2-40B4-BE49-F238E27FC236}">
                  <a16:creationId xmlns:a16="http://schemas.microsoft.com/office/drawing/2014/main" id="{AE576DB0-3190-41AA-B0AD-5D74132FA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6791" y="4690378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-35  </a:t>
              </a:r>
            </a:p>
          </p:txBody>
        </p:sp>
        <p:sp>
          <p:nvSpPr>
            <p:cNvPr id="55" name="Rectangle 9">
              <a:extLst>
                <a:ext uri="{FF2B5EF4-FFF2-40B4-BE49-F238E27FC236}">
                  <a16:creationId xmlns:a16="http://schemas.microsoft.com/office/drawing/2014/main" id="{8D4CD48D-9B15-4F22-857F-7D1B42489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564" y="4699051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-20  </a:t>
              </a:r>
            </a:p>
          </p:txBody>
        </p:sp>
        <p:sp>
          <p:nvSpPr>
            <p:cNvPr id="56" name="Rectangle 9">
              <a:extLst>
                <a:ext uri="{FF2B5EF4-FFF2-40B4-BE49-F238E27FC236}">
                  <a16:creationId xmlns:a16="http://schemas.microsoft.com/office/drawing/2014/main" id="{6B2D4AD3-2FCB-43B5-BA61-ECC06475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959" y="47072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57" name="Rectangle 9">
              <a:extLst>
                <a:ext uri="{FF2B5EF4-FFF2-40B4-BE49-F238E27FC236}">
                  <a16:creationId xmlns:a16="http://schemas.microsoft.com/office/drawing/2014/main" id="{1DB3D6D7-CED8-46C8-A57E-F53F40605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300" y="4686300"/>
              <a:ext cx="59503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-50</a:t>
              </a:r>
            </a:p>
          </p:txBody>
        </p:sp>
        <p:sp>
          <p:nvSpPr>
            <p:cNvPr id="58" name="Rectangle 9">
              <a:extLst>
                <a:ext uri="{FF2B5EF4-FFF2-40B4-BE49-F238E27FC236}">
                  <a16:creationId xmlns:a16="http://schemas.microsoft.com/office/drawing/2014/main" id="{18E3312A-5F00-4B13-AD5D-124E5602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069" y="50038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70</a:t>
              </a:r>
            </a:p>
          </p:txBody>
        </p:sp>
        <p:sp>
          <p:nvSpPr>
            <p:cNvPr id="59" name="Rectangle 9">
              <a:extLst>
                <a:ext uri="{FF2B5EF4-FFF2-40B4-BE49-F238E27FC236}">
                  <a16:creationId xmlns:a16="http://schemas.microsoft.com/office/drawing/2014/main" id="{1D01F528-518D-41B4-BCC0-8C6D157D7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457" y="50292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30</a:t>
              </a:r>
            </a:p>
          </p:txBody>
        </p:sp>
      </p:grpSp>
      <p:sp>
        <p:nvSpPr>
          <p:cNvPr id="70" name="Rectangle 9">
            <a:extLst>
              <a:ext uri="{FF2B5EF4-FFF2-40B4-BE49-F238E27FC236}">
                <a16:creationId xmlns:a16="http://schemas.microsoft.com/office/drawing/2014/main" id="{3F3CECAC-ABE0-4435-BCE3-BA5031E57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676400"/>
            <a:ext cx="6875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easier problems, this is simply is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the sum of the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cost/value/weight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of each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action/edge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= 50 - 20 + 20 – 35 = 15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D3E448B-5151-4B59-95F8-5690244C6B3D}"/>
              </a:ext>
            </a:extLst>
          </p:cNvPr>
          <p:cNvGrpSpPr/>
          <p:nvPr/>
        </p:nvGrpSpPr>
        <p:grpSpPr>
          <a:xfrm>
            <a:off x="7779039" y="2895600"/>
            <a:ext cx="1343395" cy="1176521"/>
            <a:chOff x="7779039" y="2895600"/>
            <a:chExt cx="1343395" cy="1176521"/>
          </a:xfrm>
        </p:grpSpPr>
        <p:pic>
          <p:nvPicPr>
            <p:cNvPr id="49" name="Picture 2" descr="Shared by Ms. Manda. Find images and videos about cute, gif and disney on  We Heart It - the… | Winnie the pooh gif, Winnie the pooh drawing, Winnie  the pooh cartoon">
              <a:extLst>
                <a:ext uri="{FF2B5EF4-FFF2-40B4-BE49-F238E27FC236}">
                  <a16:creationId xmlns:a16="http://schemas.microsoft.com/office/drawing/2014/main" id="{AA69DAC8-0774-4CD8-8135-FD28B41CC16F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9039" y="3029705"/>
              <a:ext cx="134339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0" name="Rectangle 9">
              <a:extLst>
                <a:ext uri="{FF2B5EF4-FFF2-40B4-BE49-F238E27FC236}">
                  <a16:creationId xmlns:a16="http://schemas.microsoft.com/office/drawing/2014/main" id="{F3775CD6-9EEC-40AE-8DE2-863A4D583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1572" y="28956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15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B5B30262-85F3-4586-B505-D140D50733A9}"/>
              </a:ext>
            </a:extLst>
          </p:cNvPr>
          <p:cNvGrpSpPr/>
          <p:nvPr/>
        </p:nvGrpSpPr>
        <p:grpSpPr>
          <a:xfrm>
            <a:off x="2347686" y="3926112"/>
            <a:ext cx="6415314" cy="516097"/>
            <a:chOff x="2347686" y="3926112"/>
            <a:chExt cx="6415314" cy="516097"/>
          </a:xfrm>
        </p:grpSpPr>
        <p:sp>
          <p:nvSpPr>
            <p:cNvPr id="62" name="Rectangle 9">
              <a:extLst>
                <a:ext uri="{FF2B5EF4-FFF2-40B4-BE49-F238E27FC236}">
                  <a16:creationId xmlns:a16="http://schemas.microsoft.com/office/drawing/2014/main" id="{298B5857-4C7A-416F-BF17-237B5CC0D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6671" y="39624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B2F8B6A6-51B7-4ED2-94E3-D9EC199D1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686" y="3926112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50  </a:t>
              </a:r>
            </a:p>
          </p:txBody>
        </p:sp>
        <p:sp>
          <p:nvSpPr>
            <p:cNvPr id="64" name="Rectangle 9">
              <a:extLst>
                <a:ext uri="{FF2B5EF4-FFF2-40B4-BE49-F238E27FC236}">
                  <a16:creationId xmlns:a16="http://schemas.microsoft.com/office/drawing/2014/main" id="{C535130B-6704-4729-B41A-2E31954E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077" y="3980544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-35  </a:t>
              </a:r>
            </a:p>
          </p:txBody>
        </p:sp>
        <p:sp>
          <p:nvSpPr>
            <p:cNvPr id="65" name="Rectangle 9">
              <a:extLst>
                <a:ext uri="{FF2B5EF4-FFF2-40B4-BE49-F238E27FC236}">
                  <a16:creationId xmlns:a16="http://schemas.microsoft.com/office/drawing/2014/main" id="{8B6B86C7-44A0-41D9-8106-E9C8D5A4E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277" y="3944256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-20  </a:t>
              </a:r>
            </a:p>
          </p:txBody>
        </p:sp>
      </p:grpSp>
      <p:sp>
        <p:nvSpPr>
          <p:cNvPr id="66" name="Rectangle 2">
            <a:extLst>
              <a:ext uri="{FF2B5EF4-FFF2-40B4-BE49-F238E27FC236}">
                <a16:creationId xmlns:a16="http://schemas.microsoft.com/office/drawing/2014/main" id="{6B9F5117-FE65-4887-9D5A-10E97372F8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Cost/Value of Solution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42329291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/>
      <p:bldP spid="66" grpId="0"/>
    </p:bldLst>
  </p:timing>
</p:sld>
</file>

<file path=ppt/slides/slide4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31" name="Text Box 23">
            <a:extLst>
              <a:ext uri="{FF2B5EF4-FFF2-40B4-BE49-F238E27FC236}">
                <a16:creationId xmlns:a16="http://schemas.microsoft.com/office/drawing/2014/main" id="{E6B12AB1-72DD-41EC-9766-DD4AE2FCC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795" y="5436144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1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st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32" name="Oval 31">
            <a:extLst>
              <a:ext uri="{FF2B5EF4-FFF2-40B4-BE49-F238E27FC236}">
                <a16:creationId xmlns:a16="http://schemas.microsoft.com/office/drawing/2014/main" id="{CB3EEAF3-6221-4FF8-A41F-F9D5830B8D58}"/>
              </a:ext>
            </a:extLst>
          </p:cNvPr>
          <p:cNvSpPr/>
          <p:nvPr/>
        </p:nvSpPr>
        <p:spPr>
          <a:xfrm>
            <a:off x="70942" y="5334000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3F2D6E63-E0B0-4767-B690-10023818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895" y="3246737"/>
            <a:ext cx="1689885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1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85" name="Text Box 23">
            <a:extLst>
              <a:ext uri="{FF2B5EF4-FFF2-40B4-BE49-F238E27FC236}">
                <a16:creationId xmlns:a16="http://schemas.microsoft.com/office/drawing/2014/main" id="{499725B0-8A0E-43C8-B3CF-85FF7E37A4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3919" y="5442620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2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nd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A63E36AA-B1AC-41F0-8C06-0E447AAEACC9}"/>
              </a:ext>
            </a:extLst>
          </p:cNvPr>
          <p:cNvSpPr/>
          <p:nvPr/>
        </p:nvSpPr>
        <p:spPr>
          <a:xfrm>
            <a:off x="1906066" y="5340476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89" name="Rectangle 6">
            <a:extLst>
              <a:ext uri="{FF2B5EF4-FFF2-40B4-BE49-F238E27FC236}">
                <a16:creationId xmlns:a16="http://schemas.microsoft.com/office/drawing/2014/main" id="{99E86029-B619-4D08-AF3F-2183324653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58356" y="3246737"/>
            <a:ext cx="1757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2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4" name="Rectangle 6">
            <a:extLst>
              <a:ext uri="{FF2B5EF4-FFF2-40B4-BE49-F238E27FC236}">
                <a16:creationId xmlns:a16="http://schemas.microsoft.com/office/drawing/2014/main" id="{8FE11766-4E5D-4F2F-9310-2F42403D12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04586" y="3246736"/>
            <a:ext cx="172355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3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9" name="Rectangle 6">
            <a:extLst>
              <a:ext uri="{FF2B5EF4-FFF2-40B4-BE49-F238E27FC236}">
                <a16:creationId xmlns:a16="http://schemas.microsoft.com/office/drawing/2014/main" id="{261AFB33-1452-472A-8BB0-9F23E44591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51046" y="3246737"/>
            <a:ext cx="171232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Make 4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sol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</a:t>
            </a:r>
          </a:p>
        </p:txBody>
      </p:sp>
      <p:sp>
        <p:nvSpPr>
          <p:cNvPr id="101" name="Oval 100">
            <a:extLst>
              <a:ext uri="{FF2B5EF4-FFF2-40B4-BE49-F238E27FC236}">
                <a16:creationId xmlns:a16="http://schemas.microsoft.com/office/drawing/2014/main" id="{1D918E2F-23F9-475B-BDBD-69F6F91F3162}"/>
              </a:ext>
            </a:extLst>
          </p:cNvPr>
          <p:cNvSpPr/>
          <p:nvPr/>
        </p:nvSpPr>
        <p:spPr>
          <a:xfrm>
            <a:off x="7411438" y="5359904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3" name="Freeform 2">
            <a:extLst>
              <a:ext uri="{FF2B5EF4-FFF2-40B4-BE49-F238E27FC236}">
                <a16:creationId xmlns:a16="http://schemas.microsoft.com/office/drawing/2014/main" id="{5B4FF896-F130-42A5-8CC6-C8A812853BB6}"/>
              </a:ext>
            </a:extLst>
          </p:cNvPr>
          <p:cNvSpPr/>
          <p:nvPr/>
        </p:nvSpPr>
        <p:spPr>
          <a:xfrm>
            <a:off x="1197841" y="5075035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5" name="Freeform 2">
            <a:extLst>
              <a:ext uri="{FF2B5EF4-FFF2-40B4-BE49-F238E27FC236}">
                <a16:creationId xmlns:a16="http://schemas.microsoft.com/office/drawing/2014/main" id="{A1C88BC4-84B7-4C5B-BEFA-1173D3FD3E13}"/>
              </a:ext>
            </a:extLst>
          </p:cNvPr>
          <p:cNvSpPr/>
          <p:nvPr/>
        </p:nvSpPr>
        <p:spPr>
          <a:xfrm>
            <a:off x="3032965" y="5081511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6" name="Freeform 2">
            <a:extLst>
              <a:ext uri="{FF2B5EF4-FFF2-40B4-BE49-F238E27FC236}">
                <a16:creationId xmlns:a16="http://schemas.microsoft.com/office/drawing/2014/main" id="{14BB19FD-B588-48C6-B900-17BA8948324C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17" name="Freeform 2">
            <a:extLst>
              <a:ext uri="{FF2B5EF4-FFF2-40B4-BE49-F238E27FC236}">
                <a16:creationId xmlns:a16="http://schemas.microsoft.com/office/drawing/2014/main" id="{A63BE692-C4BD-4EEA-A350-81023F92222D}"/>
              </a:ext>
            </a:extLst>
          </p:cNvPr>
          <p:cNvSpPr/>
          <p:nvPr/>
        </p:nvSpPr>
        <p:spPr>
          <a:xfrm>
            <a:off x="6703213" y="5094463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119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3457024-5FA7-41B0-AD39-D37D6F63834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0680" y="4024086"/>
            <a:ext cx="1726829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1" name="Picture 12" descr="Pooh Bear Exercise GIFs | Tenor">
            <a:extLst>
              <a:ext uri="{FF2B5EF4-FFF2-40B4-BE49-F238E27FC236}">
                <a16:creationId xmlns:a16="http://schemas.microsoft.com/office/drawing/2014/main" id="{FB56A9C3-2340-4B9F-AB17-C3C07690D0C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7" name="Text Box 23">
            <a:extLst>
              <a:ext uri="{FF2B5EF4-FFF2-40B4-BE49-F238E27FC236}">
                <a16:creationId xmlns:a16="http://schemas.microsoft.com/office/drawing/2014/main" id="{FE5CF9E1-457D-4A7D-820C-2083B99E6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64111" y="5772221"/>
            <a:ext cx="8515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Done</a:t>
            </a:r>
          </a:p>
        </p:txBody>
      </p:sp>
      <p:pic>
        <p:nvPicPr>
          <p:cNvPr id="42" name="Picture 14" descr="These Winnie The Pooh Hunny Pots Will Make Your Tumbly Rumbly">
            <a:extLst>
              <a:ext uri="{FF2B5EF4-FFF2-40B4-BE49-F238E27FC236}">
                <a16:creationId xmlns:a16="http://schemas.microsoft.com/office/drawing/2014/main" id="{674AFDA7-0C3D-45B5-BED7-6FF26613F81F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87190" y="4007774"/>
            <a:ext cx="137307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3" name="Picture 6" descr="Winnie The Pooh Exercise GIF by Disney - Find &amp; Share on GIPHY">
            <a:extLst>
              <a:ext uri="{FF2B5EF4-FFF2-40B4-BE49-F238E27FC236}">
                <a16:creationId xmlns:a16="http://schemas.microsoft.com/office/drawing/2014/main" id="{0968FF1C-71AD-4FC4-8F51-4B2F3C1E64C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72943" y="4007774"/>
            <a:ext cx="1861457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4" name="Freeform 2">
            <a:extLst>
              <a:ext uri="{FF2B5EF4-FFF2-40B4-BE49-F238E27FC236}">
                <a16:creationId xmlns:a16="http://schemas.microsoft.com/office/drawing/2014/main" id="{E92E5985-C173-4C24-AA78-9EE9E257EB2C}"/>
              </a:ext>
            </a:extLst>
          </p:cNvPr>
          <p:cNvSpPr/>
          <p:nvPr/>
        </p:nvSpPr>
        <p:spPr>
          <a:xfrm>
            <a:off x="1596570" y="5381172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5" name="Freeform 2">
            <a:extLst>
              <a:ext uri="{FF2B5EF4-FFF2-40B4-BE49-F238E27FC236}">
                <a16:creationId xmlns:a16="http://schemas.microsoft.com/office/drawing/2014/main" id="{E9128045-1772-4C95-B365-B1272428B40F}"/>
              </a:ext>
            </a:extLst>
          </p:cNvPr>
          <p:cNvSpPr/>
          <p:nvPr/>
        </p:nvSpPr>
        <p:spPr>
          <a:xfrm>
            <a:off x="3431694" y="5387648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6" name="Freeform 2">
            <a:extLst>
              <a:ext uri="{FF2B5EF4-FFF2-40B4-BE49-F238E27FC236}">
                <a16:creationId xmlns:a16="http://schemas.microsoft.com/office/drawing/2014/main" id="{0DEB2BDD-DD68-4736-A47E-463FAE0A482A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FF000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7" name="Freeform 2">
            <a:extLst>
              <a:ext uri="{FF2B5EF4-FFF2-40B4-BE49-F238E27FC236}">
                <a16:creationId xmlns:a16="http://schemas.microsoft.com/office/drawing/2014/main" id="{8A4B6314-BE42-469E-863D-EADC6BAAC711}"/>
              </a:ext>
            </a:extLst>
          </p:cNvPr>
          <p:cNvSpPr/>
          <p:nvPr/>
        </p:nvSpPr>
        <p:spPr>
          <a:xfrm>
            <a:off x="7101942" y="5400600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" name="Freeform: Shape 1">
            <a:extLst>
              <a:ext uri="{FF2B5EF4-FFF2-40B4-BE49-F238E27FC236}">
                <a16:creationId xmlns:a16="http://schemas.microsoft.com/office/drawing/2014/main" id="{57EA49D5-7636-49C6-8755-2F32163F9F79}"/>
              </a:ext>
            </a:extLst>
          </p:cNvPr>
          <p:cNvSpPr/>
          <p:nvPr/>
        </p:nvSpPr>
        <p:spPr>
          <a:xfrm>
            <a:off x="870857" y="4995925"/>
            <a:ext cx="7489372" cy="1056532"/>
          </a:xfrm>
          <a:custGeom>
            <a:avLst/>
            <a:gdLst>
              <a:gd name="connsiteX0" fmla="*/ 0 w 7199086"/>
              <a:gd name="connsiteY0" fmla="*/ 780761 h 1056532"/>
              <a:gd name="connsiteX1" fmla="*/ 696686 w 7199086"/>
              <a:gd name="connsiteY1" fmla="*/ 417904 h 1056532"/>
              <a:gd name="connsiteX2" fmla="*/ 1625600 w 7199086"/>
              <a:gd name="connsiteY2" fmla="*/ 838818 h 1056532"/>
              <a:gd name="connsiteX3" fmla="*/ 2133600 w 7199086"/>
              <a:gd name="connsiteY3" fmla="*/ 113104 h 1056532"/>
              <a:gd name="connsiteX4" fmla="*/ 2641600 w 7199086"/>
              <a:gd name="connsiteY4" fmla="*/ 84075 h 1056532"/>
              <a:gd name="connsiteX5" fmla="*/ 3556000 w 7199086"/>
              <a:gd name="connsiteY5" fmla="*/ 911389 h 1056532"/>
              <a:gd name="connsiteX6" fmla="*/ 4383314 w 7199086"/>
              <a:gd name="connsiteY6" fmla="*/ 403389 h 1056532"/>
              <a:gd name="connsiteX7" fmla="*/ 5196114 w 7199086"/>
              <a:gd name="connsiteY7" fmla="*/ 940418 h 1056532"/>
              <a:gd name="connsiteX8" fmla="*/ 5573486 w 7199086"/>
              <a:gd name="connsiteY8" fmla="*/ 301789 h 1056532"/>
              <a:gd name="connsiteX9" fmla="*/ 6154057 w 7199086"/>
              <a:gd name="connsiteY9" fmla="*/ 98589 h 1056532"/>
              <a:gd name="connsiteX10" fmla="*/ 6778171 w 7199086"/>
              <a:gd name="connsiteY10" fmla="*/ 432418 h 1056532"/>
              <a:gd name="connsiteX11" fmla="*/ 7199086 w 7199086"/>
              <a:gd name="connsiteY11" fmla="*/ 1056532 h 1056532"/>
              <a:gd name="connsiteX0" fmla="*/ 0 w 7489372"/>
              <a:gd name="connsiteY0" fmla="*/ 998475 h 1056532"/>
              <a:gd name="connsiteX1" fmla="*/ 986972 w 7489372"/>
              <a:gd name="connsiteY1" fmla="*/ 417904 h 1056532"/>
              <a:gd name="connsiteX2" fmla="*/ 1915886 w 7489372"/>
              <a:gd name="connsiteY2" fmla="*/ 838818 h 1056532"/>
              <a:gd name="connsiteX3" fmla="*/ 2423886 w 7489372"/>
              <a:gd name="connsiteY3" fmla="*/ 113104 h 1056532"/>
              <a:gd name="connsiteX4" fmla="*/ 2931886 w 7489372"/>
              <a:gd name="connsiteY4" fmla="*/ 84075 h 1056532"/>
              <a:gd name="connsiteX5" fmla="*/ 3846286 w 7489372"/>
              <a:gd name="connsiteY5" fmla="*/ 911389 h 1056532"/>
              <a:gd name="connsiteX6" fmla="*/ 4673600 w 7489372"/>
              <a:gd name="connsiteY6" fmla="*/ 403389 h 1056532"/>
              <a:gd name="connsiteX7" fmla="*/ 5486400 w 7489372"/>
              <a:gd name="connsiteY7" fmla="*/ 940418 h 1056532"/>
              <a:gd name="connsiteX8" fmla="*/ 5863772 w 7489372"/>
              <a:gd name="connsiteY8" fmla="*/ 301789 h 1056532"/>
              <a:gd name="connsiteX9" fmla="*/ 6444343 w 7489372"/>
              <a:gd name="connsiteY9" fmla="*/ 98589 h 1056532"/>
              <a:gd name="connsiteX10" fmla="*/ 7068457 w 7489372"/>
              <a:gd name="connsiteY10" fmla="*/ 432418 h 1056532"/>
              <a:gd name="connsiteX11" fmla="*/ 7489372 w 7489372"/>
              <a:gd name="connsiteY11" fmla="*/ 1056532 h 10565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489372" h="1056532">
                <a:moveTo>
                  <a:pt x="0" y="998475"/>
                </a:moveTo>
                <a:cubicBezTo>
                  <a:pt x="212876" y="812208"/>
                  <a:pt x="667658" y="444513"/>
                  <a:pt x="986972" y="417904"/>
                </a:cubicBezTo>
                <a:cubicBezTo>
                  <a:pt x="1306286" y="391295"/>
                  <a:pt x="1676400" y="889618"/>
                  <a:pt x="1915886" y="838818"/>
                </a:cubicBezTo>
                <a:cubicBezTo>
                  <a:pt x="2155372" y="788018"/>
                  <a:pt x="2254553" y="238894"/>
                  <a:pt x="2423886" y="113104"/>
                </a:cubicBezTo>
                <a:cubicBezTo>
                  <a:pt x="2593219" y="-12686"/>
                  <a:pt x="2694819" y="-48973"/>
                  <a:pt x="2931886" y="84075"/>
                </a:cubicBezTo>
                <a:cubicBezTo>
                  <a:pt x="3168953" y="217122"/>
                  <a:pt x="3556000" y="858170"/>
                  <a:pt x="3846286" y="911389"/>
                </a:cubicBezTo>
                <a:cubicBezTo>
                  <a:pt x="4136572" y="964608"/>
                  <a:pt x="4400248" y="398551"/>
                  <a:pt x="4673600" y="403389"/>
                </a:cubicBezTo>
                <a:cubicBezTo>
                  <a:pt x="4946952" y="408227"/>
                  <a:pt x="5288038" y="957351"/>
                  <a:pt x="5486400" y="940418"/>
                </a:cubicBezTo>
                <a:cubicBezTo>
                  <a:pt x="5684762" y="923485"/>
                  <a:pt x="5704115" y="442094"/>
                  <a:pt x="5863772" y="301789"/>
                </a:cubicBezTo>
                <a:cubicBezTo>
                  <a:pt x="6023429" y="161484"/>
                  <a:pt x="6243562" y="76818"/>
                  <a:pt x="6444343" y="98589"/>
                </a:cubicBezTo>
                <a:cubicBezTo>
                  <a:pt x="6645124" y="120360"/>
                  <a:pt x="6894286" y="272761"/>
                  <a:pt x="7068457" y="432418"/>
                </a:cubicBezTo>
                <a:cubicBezTo>
                  <a:pt x="7242628" y="592075"/>
                  <a:pt x="7366000" y="824303"/>
                  <a:pt x="7489372" y="1056532"/>
                </a:cubicBezTo>
              </a:path>
            </a:pathLst>
          </a:custGeom>
          <a:noFill/>
          <a:ln w="31750">
            <a:solidFill>
              <a:srgbClr val="FF0000"/>
            </a:solidFill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0" name="Text Box 6">
            <a:extLst>
              <a:ext uri="{FF2B5EF4-FFF2-40B4-BE49-F238E27FC236}">
                <a16:creationId xmlns:a16="http://schemas.microsoft.com/office/drawing/2014/main" id="{9FFE8907-F4FD-4C8F-831B-D2586E1F6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51" name="Text Box 6">
            <a:extLst>
              <a:ext uri="{FF2B5EF4-FFF2-40B4-BE49-F238E27FC236}">
                <a16:creationId xmlns:a16="http://schemas.microsoft.com/office/drawing/2014/main" id="{C66A6A8E-157E-43D0-BA82-8162563678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10610E55-9F35-4114-8203-DFA350BFBD4C}"/>
              </a:ext>
            </a:extLst>
          </p:cNvPr>
          <p:cNvGrpSpPr/>
          <p:nvPr/>
        </p:nvGrpSpPr>
        <p:grpSpPr>
          <a:xfrm>
            <a:off x="1605309" y="4686300"/>
            <a:ext cx="6090405" cy="804565"/>
            <a:chOff x="1605309" y="4686300"/>
            <a:chExt cx="6090405" cy="804565"/>
          </a:xfrm>
        </p:grpSpPr>
        <p:sp>
          <p:nvSpPr>
            <p:cNvPr id="52" name="Rectangle 9">
              <a:extLst>
                <a:ext uri="{FF2B5EF4-FFF2-40B4-BE49-F238E27FC236}">
                  <a16:creationId xmlns:a16="http://schemas.microsoft.com/office/drawing/2014/main" id="{3A64B2B7-E911-46DC-9DCE-D181FD211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65640" y="5019376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53" name="Rectangle 9">
              <a:extLst>
                <a:ext uri="{FF2B5EF4-FFF2-40B4-BE49-F238E27FC236}">
                  <a16:creationId xmlns:a16="http://schemas.microsoft.com/office/drawing/2014/main" id="{C2963A9D-87F7-4138-BF75-3C05C31E9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309" y="5024735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50  </a:t>
              </a:r>
            </a:p>
          </p:txBody>
        </p:sp>
        <p:sp>
          <p:nvSpPr>
            <p:cNvPr id="54" name="Rectangle 9">
              <a:extLst>
                <a:ext uri="{FF2B5EF4-FFF2-40B4-BE49-F238E27FC236}">
                  <a16:creationId xmlns:a16="http://schemas.microsoft.com/office/drawing/2014/main" id="{AE576DB0-3190-41AA-B0AD-5D74132FA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46791" y="4690378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-35  </a:t>
              </a:r>
            </a:p>
          </p:txBody>
        </p:sp>
        <p:sp>
          <p:nvSpPr>
            <p:cNvPr id="55" name="Rectangle 9">
              <a:extLst>
                <a:ext uri="{FF2B5EF4-FFF2-40B4-BE49-F238E27FC236}">
                  <a16:creationId xmlns:a16="http://schemas.microsoft.com/office/drawing/2014/main" id="{8D4CD48D-9B15-4F22-857F-7D1B42489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0564" y="4699051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-20  </a:t>
              </a:r>
            </a:p>
          </p:txBody>
        </p:sp>
        <p:sp>
          <p:nvSpPr>
            <p:cNvPr id="56" name="Rectangle 9">
              <a:extLst>
                <a:ext uri="{FF2B5EF4-FFF2-40B4-BE49-F238E27FC236}">
                  <a16:creationId xmlns:a16="http://schemas.microsoft.com/office/drawing/2014/main" id="{6B2D4AD3-2FCB-43B5-BA61-ECC06475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2959" y="47072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</a:t>
              </a:r>
            </a:p>
          </p:txBody>
        </p:sp>
        <p:sp>
          <p:nvSpPr>
            <p:cNvPr id="57" name="Rectangle 9">
              <a:extLst>
                <a:ext uri="{FF2B5EF4-FFF2-40B4-BE49-F238E27FC236}">
                  <a16:creationId xmlns:a16="http://schemas.microsoft.com/office/drawing/2014/main" id="{1DB3D6D7-CED8-46C8-A57E-F53F406050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94300" y="4686300"/>
              <a:ext cx="59503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-50</a:t>
              </a:r>
            </a:p>
          </p:txBody>
        </p:sp>
        <p:sp>
          <p:nvSpPr>
            <p:cNvPr id="58" name="Rectangle 9">
              <a:extLst>
                <a:ext uri="{FF2B5EF4-FFF2-40B4-BE49-F238E27FC236}">
                  <a16:creationId xmlns:a16="http://schemas.microsoft.com/office/drawing/2014/main" id="{18E3312A-5F00-4B13-AD5D-124E560299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3069" y="50038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70</a:t>
              </a:r>
            </a:p>
          </p:txBody>
        </p:sp>
        <p:sp>
          <p:nvSpPr>
            <p:cNvPr id="59" name="Rectangle 9">
              <a:extLst>
                <a:ext uri="{FF2B5EF4-FFF2-40B4-BE49-F238E27FC236}">
                  <a16:creationId xmlns:a16="http://schemas.microsoft.com/office/drawing/2014/main" id="{1D01F528-518D-41B4-BCC0-8C6D157D7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9457" y="50292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30</a:t>
              </a:r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ED3E448B-5151-4B59-95F8-5690244C6B3D}"/>
              </a:ext>
            </a:extLst>
          </p:cNvPr>
          <p:cNvGrpSpPr/>
          <p:nvPr/>
        </p:nvGrpSpPr>
        <p:grpSpPr>
          <a:xfrm>
            <a:off x="7779039" y="2895600"/>
            <a:ext cx="1343395" cy="1176521"/>
            <a:chOff x="7779039" y="2895600"/>
            <a:chExt cx="1343395" cy="1176521"/>
          </a:xfrm>
        </p:grpSpPr>
        <p:pic>
          <p:nvPicPr>
            <p:cNvPr id="49" name="Picture 2" descr="Shared by Ms. Manda. Find images and videos about cute, gif and disney on  We Heart It - the… | Winnie the pooh gif, Winnie the pooh drawing, Winnie  the pooh cartoon">
              <a:extLst>
                <a:ext uri="{FF2B5EF4-FFF2-40B4-BE49-F238E27FC236}">
                  <a16:creationId xmlns:a16="http://schemas.microsoft.com/office/drawing/2014/main" id="{AA69DAC8-0774-4CD8-8135-FD28B41CC16F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79039" y="3029705"/>
              <a:ext cx="134339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0" name="Rectangle 9">
              <a:extLst>
                <a:ext uri="{FF2B5EF4-FFF2-40B4-BE49-F238E27FC236}">
                  <a16:creationId xmlns:a16="http://schemas.microsoft.com/office/drawing/2014/main" id="{F3775CD6-9EEC-40AE-8DE2-863A4D583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81572" y="28956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15</a:t>
              </a: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B5B30262-85F3-4586-B505-D140D50733A9}"/>
              </a:ext>
            </a:extLst>
          </p:cNvPr>
          <p:cNvGrpSpPr/>
          <p:nvPr/>
        </p:nvGrpSpPr>
        <p:grpSpPr>
          <a:xfrm>
            <a:off x="2347686" y="3926112"/>
            <a:ext cx="6415314" cy="516097"/>
            <a:chOff x="2347686" y="3926112"/>
            <a:chExt cx="6415314" cy="516097"/>
          </a:xfrm>
        </p:grpSpPr>
        <p:sp>
          <p:nvSpPr>
            <p:cNvPr id="62" name="Rectangle 9">
              <a:extLst>
                <a:ext uri="{FF2B5EF4-FFF2-40B4-BE49-F238E27FC236}">
                  <a16:creationId xmlns:a16="http://schemas.microsoft.com/office/drawing/2014/main" id="{298B5857-4C7A-416F-BF17-237B5CC0D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6671" y="39624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B2F8B6A6-51B7-4ED2-94E3-D9EC199D1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686" y="3926112"/>
              <a:ext cx="646331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50  </a:t>
              </a:r>
            </a:p>
          </p:txBody>
        </p:sp>
        <p:sp>
          <p:nvSpPr>
            <p:cNvPr id="64" name="Rectangle 9">
              <a:extLst>
                <a:ext uri="{FF2B5EF4-FFF2-40B4-BE49-F238E27FC236}">
                  <a16:creationId xmlns:a16="http://schemas.microsoft.com/office/drawing/2014/main" id="{C535130B-6704-4729-B41A-2E31954E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14077" y="3980544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-35  </a:t>
              </a:r>
            </a:p>
          </p:txBody>
        </p:sp>
        <p:sp>
          <p:nvSpPr>
            <p:cNvPr id="65" name="Rectangle 9">
              <a:extLst>
                <a:ext uri="{FF2B5EF4-FFF2-40B4-BE49-F238E27FC236}">
                  <a16:creationId xmlns:a16="http://schemas.microsoft.com/office/drawing/2014/main" id="{8B6B86C7-44A0-41D9-8106-E9C8D5A4E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9277" y="3944256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-20  </a:t>
              </a:r>
            </a:p>
          </p:txBody>
        </p:sp>
      </p:grpSp>
      <p:sp>
        <p:nvSpPr>
          <p:cNvPr id="67" name="Rectangle 2">
            <a:extLst>
              <a:ext uri="{FF2B5EF4-FFF2-40B4-BE49-F238E27FC236}">
                <a16:creationId xmlns:a16="http://schemas.microsoft.com/office/drawing/2014/main" id="{B4ED757B-5CA2-431B-9B6A-567E40B2E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Game of life        Graph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68" name="Arrow: Left-Right 67">
            <a:extLst>
              <a:ext uri="{FF2B5EF4-FFF2-40B4-BE49-F238E27FC236}">
                <a16:creationId xmlns:a16="http://schemas.microsoft.com/office/drawing/2014/main" id="{612CB446-F79B-4B07-8CC8-40E169294C14}"/>
              </a:ext>
            </a:extLst>
          </p:cNvPr>
          <p:cNvSpPr/>
          <p:nvPr/>
        </p:nvSpPr>
        <p:spPr>
          <a:xfrm>
            <a:off x="4285672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Arrow: Left-Right 68">
            <a:extLst>
              <a:ext uri="{FF2B5EF4-FFF2-40B4-BE49-F238E27FC236}">
                <a16:creationId xmlns:a16="http://schemas.microsoft.com/office/drawing/2014/main" id="{375CE9D6-D50C-43B3-B986-1414212AAA5D}"/>
              </a:ext>
            </a:extLst>
          </p:cNvPr>
          <p:cNvSpPr/>
          <p:nvPr/>
        </p:nvSpPr>
        <p:spPr>
          <a:xfrm>
            <a:off x="4377185" y="1477820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" name="Text Box 6">
            <a:extLst>
              <a:ext uri="{FF2B5EF4-FFF2-40B4-BE49-F238E27FC236}">
                <a16:creationId xmlns:a16="http://schemas.microsoft.com/office/drawing/2014/main" id="{BFBE2D44-8118-45A7-80AA-3581C61F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25940"/>
            <a:ext cx="2743200" cy="193899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Sorted by time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 Costs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</a:p>
        </p:txBody>
      </p:sp>
      <p:sp>
        <p:nvSpPr>
          <p:cNvPr id="72" name="Text Box 6">
            <a:extLst>
              <a:ext uri="{FF2B5EF4-FFF2-40B4-BE49-F238E27FC236}">
                <a16:creationId xmlns:a16="http://schemas.microsoft.com/office/drawing/2014/main" id="{CBF6CE58-7802-4EA4-8030-E40A0DB1FE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610" y="1323507"/>
            <a:ext cx="3087190" cy="193899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Nodes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Leveled Graph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 Weights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</p:txBody>
      </p:sp>
      <p:sp>
        <p:nvSpPr>
          <p:cNvPr id="73" name="Arrow: Left-Right 72">
            <a:extLst>
              <a:ext uri="{FF2B5EF4-FFF2-40B4-BE49-F238E27FC236}">
                <a16:creationId xmlns:a16="http://schemas.microsoft.com/office/drawing/2014/main" id="{B2AB0A4D-887A-415E-8A43-96DE40C1F077}"/>
              </a:ext>
            </a:extLst>
          </p:cNvPr>
          <p:cNvSpPr/>
          <p:nvPr/>
        </p:nvSpPr>
        <p:spPr>
          <a:xfrm>
            <a:off x="4377185" y="1849863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Arrow: Left-Right 73">
            <a:extLst>
              <a:ext uri="{FF2B5EF4-FFF2-40B4-BE49-F238E27FC236}">
                <a16:creationId xmlns:a16="http://schemas.microsoft.com/office/drawing/2014/main" id="{55C88D72-FC88-4832-BAFE-C1124C88E6FC}"/>
              </a:ext>
            </a:extLst>
          </p:cNvPr>
          <p:cNvSpPr/>
          <p:nvPr/>
        </p:nvSpPr>
        <p:spPr>
          <a:xfrm>
            <a:off x="4377185" y="2203434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" name="Arrow: Left-Right 74">
            <a:extLst>
              <a:ext uri="{FF2B5EF4-FFF2-40B4-BE49-F238E27FC236}">
                <a16:creationId xmlns:a16="http://schemas.microsoft.com/office/drawing/2014/main" id="{F3CCE95D-CFF4-45DB-9AB7-C48BD0E56E65}"/>
              </a:ext>
            </a:extLst>
          </p:cNvPr>
          <p:cNvSpPr/>
          <p:nvPr/>
        </p:nvSpPr>
        <p:spPr>
          <a:xfrm>
            <a:off x="4377185" y="2573628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Arrow: Left-Right 75">
            <a:extLst>
              <a:ext uri="{FF2B5EF4-FFF2-40B4-BE49-F238E27FC236}">
                <a16:creationId xmlns:a16="http://schemas.microsoft.com/office/drawing/2014/main" id="{E188CC45-7A0D-4A80-8561-EECF538925A6}"/>
              </a:ext>
            </a:extLst>
          </p:cNvPr>
          <p:cNvSpPr/>
          <p:nvPr/>
        </p:nvSpPr>
        <p:spPr>
          <a:xfrm>
            <a:off x="4377185" y="2943822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628676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68" grpId="0" animBg="1"/>
      <p:bldP spid="69" grpId="0" animBg="1"/>
      <p:bldP spid="73" grpId="0" animBg="1"/>
      <p:bldP spid="74" grpId="0" animBg="1"/>
      <p:bldP spid="75" grpId="0" animBg="1"/>
      <p:bldP spid="76" grpId="0" animBg="1"/>
    </p:bldLst>
  </p:timing>
</p:sld>
</file>

<file path=ppt/slides/slide4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67" name="Rectangle 2">
            <a:extLst>
              <a:ext uri="{FF2B5EF4-FFF2-40B4-BE49-F238E27FC236}">
                <a16:creationId xmlns:a16="http://schemas.microsoft.com/office/drawing/2014/main" id="{B4ED757B-5CA2-431B-9B6A-567E40B2E0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Game of life        Graph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68" name="Arrow: Left-Right 67">
            <a:extLst>
              <a:ext uri="{FF2B5EF4-FFF2-40B4-BE49-F238E27FC236}">
                <a16:creationId xmlns:a16="http://schemas.microsoft.com/office/drawing/2014/main" id="{612CB446-F79B-4B07-8CC8-40E169294C14}"/>
              </a:ext>
            </a:extLst>
          </p:cNvPr>
          <p:cNvSpPr/>
          <p:nvPr/>
        </p:nvSpPr>
        <p:spPr>
          <a:xfrm>
            <a:off x="4285672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Arrow: Left-Right 68">
            <a:extLst>
              <a:ext uri="{FF2B5EF4-FFF2-40B4-BE49-F238E27FC236}">
                <a16:creationId xmlns:a16="http://schemas.microsoft.com/office/drawing/2014/main" id="{375CE9D6-D50C-43B3-B986-1414212AAA5D}"/>
              </a:ext>
            </a:extLst>
          </p:cNvPr>
          <p:cNvSpPr/>
          <p:nvPr/>
        </p:nvSpPr>
        <p:spPr>
          <a:xfrm>
            <a:off x="4377185" y="1477820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" name="Text Box 6">
            <a:extLst>
              <a:ext uri="{FF2B5EF4-FFF2-40B4-BE49-F238E27FC236}">
                <a16:creationId xmlns:a16="http://schemas.microsoft.com/office/drawing/2014/main" id="{BFBE2D44-8118-45A7-80AA-3581C61FF1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25940"/>
            <a:ext cx="2743200" cy="2308324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Sorted by time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 Costs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 Cost</a:t>
            </a:r>
          </a:p>
        </p:txBody>
      </p:sp>
      <p:sp>
        <p:nvSpPr>
          <p:cNvPr id="72" name="Text Box 6">
            <a:extLst>
              <a:ext uri="{FF2B5EF4-FFF2-40B4-BE49-F238E27FC236}">
                <a16:creationId xmlns:a16="http://schemas.microsoft.com/office/drawing/2014/main" id="{CBF6CE58-7802-4EA4-8030-E40A0DB1FE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610" y="1323507"/>
            <a:ext cx="3087190" cy="2308324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Nodes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Leveled Graph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 Weights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 Weight</a:t>
            </a:r>
          </a:p>
        </p:txBody>
      </p:sp>
      <p:sp>
        <p:nvSpPr>
          <p:cNvPr id="73" name="Arrow: Left-Right 72">
            <a:extLst>
              <a:ext uri="{FF2B5EF4-FFF2-40B4-BE49-F238E27FC236}">
                <a16:creationId xmlns:a16="http://schemas.microsoft.com/office/drawing/2014/main" id="{B2AB0A4D-887A-415E-8A43-96DE40C1F077}"/>
              </a:ext>
            </a:extLst>
          </p:cNvPr>
          <p:cNvSpPr/>
          <p:nvPr/>
        </p:nvSpPr>
        <p:spPr>
          <a:xfrm>
            <a:off x="4377185" y="1849863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Arrow: Left-Right 73">
            <a:extLst>
              <a:ext uri="{FF2B5EF4-FFF2-40B4-BE49-F238E27FC236}">
                <a16:creationId xmlns:a16="http://schemas.microsoft.com/office/drawing/2014/main" id="{55C88D72-FC88-4832-BAFE-C1124C88E6FC}"/>
              </a:ext>
            </a:extLst>
          </p:cNvPr>
          <p:cNvSpPr/>
          <p:nvPr/>
        </p:nvSpPr>
        <p:spPr>
          <a:xfrm>
            <a:off x="4377185" y="2203434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" name="Arrow: Left-Right 74">
            <a:extLst>
              <a:ext uri="{FF2B5EF4-FFF2-40B4-BE49-F238E27FC236}">
                <a16:creationId xmlns:a16="http://schemas.microsoft.com/office/drawing/2014/main" id="{F3CCE95D-CFF4-45DB-9AB7-C48BD0E56E65}"/>
              </a:ext>
            </a:extLst>
          </p:cNvPr>
          <p:cNvSpPr/>
          <p:nvPr/>
        </p:nvSpPr>
        <p:spPr>
          <a:xfrm>
            <a:off x="4377185" y="2573628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Arrow: Left-Right 75">
            <a:extLst>
              <a:ext uri="{FF2B5EF4-FFF2-40B4-BE49-F238E27FC236}">
                <a16:creationId xmlns:a16="http://schemas.microsoft.com/office/drawing/2014/main" id="{E188CC45-7A0D-4A80-8561-EECF538925A6}"/>
              </a:ext>
            </a:extLst>
          </p:cNvPr>
          <p:cNvSpPr/>
          <p:nvPr/>
        </p:nvSpPr>
        <p:spPr>
          <a:xfrm>
            <a:off x="4377185" y="2943822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" name="Arrow: Left-Right 65">
            <a:extLst>
              <a:ext uri="{FF2B5EF4-FFF2-40B4-BE49-F238E27FC236}">
                <a16:creationId xmlns:a16="http://schemas.microsoft.com/office/drawing/2014/main" id="{C84BD583-8215-4D49-BD74-DB247CC34752}"/>
              </a:ext>
            </a:extLst>
          </p:cNvPr>
          <p:cNvSpPr/>
          <p:nvPr/>
        </p:nvSpPr>
        <p:spPr>
          <a:xfrm>
            <a:off x="4378834" y="3301601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" name="Text Box 23">
            <a:extLst>
              <a:ext uri="{FF2B5EF4-FFF2-40B4-BE49-F238E27FC236}">
                <a16:creationId xmlns:a16="http://schemas.microsoft.com/office/drawing/2014/main" id="{FDE86B45-0759-481B-8D57-0188E9250C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9964" y="3493652"/>
            <a:ext cx="356379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ynamic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rogramming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can find the optimal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ie bird and friend.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7D510A79-14BF-4535-813E-16380AD384BA}"/>
              </a:ext>
            </a:extLst>
          </p:cNvPr>
          <p:cNvGrpSpPr/>
          <p:nvPr/>
        </p:nvGrpSpPr>
        <p:grpSpPr>
          <a:xfrm flipH="1">
            <a:off x="5548803" y="4595646"/>
            <a:ext cx="740904" cy="750888"/>
            <a:chOff x="7543800" y="677863"/>
            <a:chExt cx="740904" cy="750888"/>
          </a:xfrm>
        </p:grpSpPr>
        <p:sp>
          <p:nvSpPr>
            <p:cNvPr id="78" name="AutoShape 3">
              <a:extLst>
                <a:ext uri="{FF2B5EF4-FFF2-40B4-BE49-F238E27FC236}">
                  <a16:creationId xmlns:a16="http://schemas.microsoft.com/office/drawing/2014/main" id="{EFB2DB3F-43FE-4BA4-867C-CE9A9599B12A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 5">
              <a:extLst>
                <a:ext uri="{FF2B5EF4-FFF2-40B4-BE49-F238E27FC236}">
                  <a16:creationId xmlns:a16="http://schemas.microsoft.com/office/drawing/2014/main" id="{A8F9BDFE-28BE-477C-A88F-DFCA22584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Freeform 6">
              <a:extLst>
                <a:ext uri="{FF2B5EF4-FFF2-40B4-BE49-F238E27FC236}">
                  <a16:creationId xmlns:a16="http://schemas.microsoft.com/office/drawing/2014/main" id="{0FF6FAC5-26F5-44D3-AE17-8B5C0F612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1" name="Freeform 7">
              <a:extLst>
                <a:ext uri="{FF2B5EF4-FFF2-40B4-BE49-F238E27FC236}">
                  <a16:creationId xmlns:a16="http://schemas.microsoft.com/office/drawing/2014/main" id="{D9383506-389B-40C8-9406-11D59A040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82" name="Picture 81">
            <a:extLst>
              <a:ext uri="{FF2B5EF4-FFF2-40B4-BE49-F238E27FC236}">
                <a16:creationId xmlns:a16="http://schemas.microsoft.com/office/drawing/2014/main" id="{DA891780-DC4B-40BF-98BE-78B098C450D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0402" y="4682083"/>
            <a:ext cx="417672" cy="790737"/>
          </a:xfrm>
          <a:prstGeom prst="rect">
            <a:avLst/>
          </a:prstGeom>
        </p:spPr>
      </p:pic>
      <p:sp>
        <p:nvSpPr>
          <p:cNvPr id="83" name="Text Box 23">
            <a:extLst>
              <a:ext uri="{FF2B5EF4-FFF2-40B4-BE49-F238E27FC236}">
                <a16:creationId xmlns:a16="http://schemas.microsoft.com/office/drawing/2014/main" id="{CA20A0BE-E859-43A0-B69B-AEA800B8AA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85" y="3505200"/>
            <a:ext cx="33794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we want to solve</a:t>
            </a:r>
          </a:p>
        </p:txBody>
      </p:sp>
      <p:sp>
        <p:nvSpPr>
          <p:cNvPr id="87" name="Arrow: Left-Right 86">
            <a:extLst>
              <a:ext uri="{FF2B5EF4-FFF2-40B4-BE49-F238E27FC236}">
                <a16:creationId xmlns:a16="http://schemas.microsoft.com/office/drawing/2014/main" id="{D2A00A21-8316-4BA8-A2B0-24B8F562D874}"/>
              </a:ext>
            </a:extLst>
          </p:cNvPr>
          <p:cNvSpPr/>
          <p:nvPr/>
        </p:nvSpPr>
        <p:spPr>
          <a:xfrm>
            <a:off x="4391892" y="3611699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74409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 animBg="1"/>
      <p:bldP spid="87" grpId="0" animBg="1"/>
    </p:bldLst>
  </p:timing>
</p:sld>
</file>

<file path=ppt/slides/slide4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52" name="Rectangle 2">
            <a:extLst>
              <a:ext uri="{FF2B5EF4-FFF2-40B4-BE49-F238E27FC236}">
                <a16:creationId xmlns:a16="http://schemas.microsoft.com/office/drawing/2014/main" id="{FBF9CB36-1B07-4D73-A460-CD39CDE8E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3" name="Text Box 23">
            <a:extLst>
              <a:ext uri="{FF2B5EF4-FFF2-40B4-BE49-F238E27FC236}">
                <a16:creationId xmlns:a16="http://schemas.microsoft.com/office/drawing/2014/main" id="{2AD6214A-14F2-459E-BB03-0113935C4D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7799F54D-BC13-4612-95A5-FDC1F4911015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719919"/>
            <a:chOff x="4194" y="1993"/>
            <a:chExt cx="1422" cy="2059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6FC89889-BB25-4296-A902-7C57ADC2AA6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60D60FC8-0239-4697-BED0-AB02BFE273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443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Pooh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57361B67-CFB5-4CF8-93D9-733023A98CC9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C0FC2960-C4E1-4947-AF60-D8B688663F46}"/>
              </a:ext>
            </a:extLst>
          </p:cNvPr>
          <p:cNvGrpSpPr/>
          <p:nvPr/>
        </p:nvGrpSpPr>
        <p:grpSpPr>
          <a:xfrm>
            <a:off x="7216775" y="3099473"/>
            <a:ext cx="1800225" cy="2340016"/>
            <a:chOff x="7216775" y="2590800"/>
            <a:chExt cx="1800225" cy="2340016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38D91CA3-A235-4B86-89E8-977F7246A7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132343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Dy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namic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Programming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625AADB0-0FB9-44E3-8CE8-7FCA3050F7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56232C10-4A4C-4BEE-99A6-B0A7FD3762FE}"/>
              </a:ext>
            </a:extLst>
          </p:cNvPr>
          <p:cNvGrpSpPr/>
          <p:nvPr/>
        </p:nvGrpSpPr>
        <p:grpSpPr>
          <a:xfrm>
            <a:off x="85980" y="2057400"/>
            <a:ext cx="2608581" cy="597994"/>
            <a:chOff x="1140175" y="1923979"/>
            <a:chExt cx="5158139" cy="1042714"/>
          </a:xfrm>
        </p:grpSpPr>
        <p:pic>
          <p:nvPicPr>
            <p:cNvPr id="66" name="Picture 4" descr="Winnie the Pooh - Honey Pot: Amazon.ca: Home &amp; Kitchen">
              <a:extLst>
                <a:ext uri="{FF2B5EF4-FFF2-40B4-BE49-F238E27FC236}">
                  <a16:creationId xmlns:a16="http://schemas.microsoft.com/office/drawing/2014/main" id="{A471CD11-A544-49D4-A064-C94DAD4CFEC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140175" y="1924277"/>
              <a:ext cx="87712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" name="Picture 6" descr="HUNNY POT SCENTSY WARMER | WINNIE THE POOH &amp; FRIENDS | DISNEY SCENTSY  WARMER | Shop Scentsy | Incandescent.Scentsy.us">
              <a:extLst>
                <a:ext uri="{FF2B5EF4-FFF2-40B4-BE49-F238E27FC236}">
                  <a16:creationId xmlns:a16="http://schemas.microsoft.com/office/drawing/2014/main" id="{7FC86F71-AAD5-4861-B8E0-3A396A5B651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151544" y="1923979"/>
              <a:ext cx="104241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" name="Picture 8">
              <a:extLst>
                <a:ext uri="{FF2B5EF4-FFF2-40B4-BE49-F238E27FC236}">
                  <a16:creationId xmlns:a16="http://schemas.microsoft.com/office/drawing/2014/main" id="{BD90FCB5-5E61-4C96-B7C0-F65F235DEA8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5555"/>
            <a:stretch/>
          </p:blipFill>
          <p:spPr bwMode="auto">
            <a:xfrm flipH="1">
              <a:off x="2063492" y="1924277"/>
              <a:ext cx="1051168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9" name="Picture 10" descr="22 Winnie the Pooh ♥ hunny pots ideas | pooh, winnie the pooh, winnie">
              <a:extLst>
                <a:ext uri="{FF2B5EF4-FFF2-40B4-BE49-F238E27FC236}">
                  <a16:creationId xmlns:a16="http://schemas.microsoft.com/office/drawing/2014/main" id="{01C83448-D9C3-48B6-8061-95E008FDFD4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230844" y="1923979"/>
              <a:ext cx="104241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0" name="Picture 12" descr="Disney Winnie the Pooh Hunny Pot Candle - BoxLunch Exclusive">
              <a:extLst>
                <a:ext uri="{FF2B5EF4-FFF2-40B4-BE49-F238E27FC236}">
                  <a16:creationId xmlns:a16="http://schemas.microsoft.com/office/drawing/2014/main" id="{116E6D1A-22A4-407B-A016-EA919ED4B87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183" t="21985" r="12437" b="15759"/>
            <a:stretch/>
          </p:blipFill>
          <p:spPr bwMode="auto">
            <a:xfrm>
              <a:off x="5297444" y="1923979"/>
              <a:ext cx="1000870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725F52FD-2A11-42C6-9575-89709B6B3272}"/>
              </a:ext>
            </a:extLst>
          </p:cNvPr>
          <p:cNvGrpSpPr/>
          <p:nvPr/>
        </p:nvGrpSpPr>
        <p:grpSpPr>
          <a:xfrm>
            <a:off x="2939584" y="2189655"/>
            <a:ext cx="3927582" cy="610359"/>
            <a:chOff x="1098736" y="3429000"/>
            <a:chExt cx="7955296" cy="1083838"/>
          </a:xfrm>
        </p:grpSpPr>
        <p:pic>
          <p:nvPicPr>
            <p:cNvPr id="72" name="Picture 6" descr="Winnie The Pooh Exercise GIF by Disney - Find &amp; Share on GIPHY">
              <a:extLst>
                <a:ext uri="{FF2B5EF4-FFF2-40B4-BE49-F238E27FC236}">
                  <a16:creationId xmlns:a16="http://schemas.microsoft.com/office/drawing/2014/main" id="{E9E68D3F-A66A-4F93-86B6-39EAFD1DD9E3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8736" y="3429000"/>
              <a:ext cx="172682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3" name="Picture 8" descr="Winnie The Pooh Exercise GIF by Disney - Find &amp; Share on GIPHY">
              <a:extLst>
                <a:ext uri="{FF2B5EF4-FFF2-40B4-BE49-F238E27FC236}">
                  <a16:creationId xmlns:a16="http://schemas.microsoft.com/office/drawing/2014/main" id="{75A47CF8-E386-4077-8E6C-063D5FF35701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2358" y="3465332"/>
              <a:ext cx="127123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" name="Picture 12" descr="Pooh Bear Exercise GIFs | Tenor">
              <a:extLst>
                <a:ext uri="{FF2B5EF4-FFF2-40B4-BE49-F238E27FC236}">
                  <a16:creationId xmlns:a16="http://schemas.microsoft.com/office/drawing/2014/main" id="{E38666B2-31DE-4927-A758-500A490AAEA1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01867" y="3465332"/>
              <a:ext cx="138151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5" name="Picture 2" descr="Winnie The Pooh Exercise GIF by Disney - Find &amp; Share on GIPHY">
              <a:extLst>
                <a:ext uri="{FF2B5EF4-FFF2-40B4-BE49-F238E27FC236}">
                  <a16:creationId xmlns:a16="http://schemas.microsoft.com/office/drawing/2014/main" id="{92277129-4220-4FA4-9145-38208788C494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77014" y="3451765"/>
              <a:ext cx="159147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4" descr="Winnie The Pooh Exercise GIF by Disney - Find &amp; Share on GIPHY">
              <a:extLst>
                <a:ext uri="{FF2B5EF4-FFF2-40B4-BE49-F238E27FC236}">
                  <a16:creationId xmlns:a16="http://schemas.microsoft.com/office/drawing/2014/main" id="{7A6C3C91-E57A-455F-8D8B-73A05C369E5C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09048" y="3470422"/>
              <a:ext cx="1844984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81326C5-D03E-42E5-9E93-71B3AFADF053}"/>
              </a:ext>
            </a:extLst>
          </p:cNvPr>
          <p:cNvGrpSpPr/>
          <p:nvPr/>
        </p:nvGrpSpPr>
        <p:grpSpPr>
          <a:xfrm>
            <a:off x="3829049" y="3370639"/>
            <a:ext cx="3257551" cy="1201361"/>
            <a:chOff x="3890791" y="2775553"/>
            <a:chExt cx="3257551" cy="120136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282C244E-3C7E-4AC7-BA04-34179223DE39}"/>
                </a:ext>
              </a:extLst>
            </p:cNvPr>
            <p:cNvGrpSpPr/>
            <p:nvPr/>
          </p:nvGrpSpPr>
          <p:grpSpPr>
            <a:xfrm>
              <a:off x="4038600" y="2775553"/>
              <a:ext cx="3047529" cy="1201361"/>
              <a:chOff x="4038600" y="2044260"/>
              <a:chExt cx="3047529" cy="1201361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11421D42-8896-4D8F-A94B-3849FB6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4329" y="3245621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DC4E253E-86D9-48B6-815B-03E63DA70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2044260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3F93827C-3A04-44B9-8DB8-DE741905409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/>
            <a:srcRect r="2227"/>
            <a:stretch/>
          </p:blipFill>
          <p:spPr>
            <a:xfrm>
              <a:off x="3890791" y="3200400"/>
              <a:ext cx="3257551" cy="672757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D644FD33-38F5-45EA-A9EA-47D6F6B53357}"/>
              </a:ext>
            </a:extLst>
          </p:cNvPr>
          <p:cNvGrpSpPr/>
          <p:nvPr/>
        </p:nvGrpSpPr>
        <p:grpSpPr>
          <a:xfrm>
            <a:off x="3834730" y="5000576"/>
            <a:ext cx="3862999" cy="759917"/>
            <a:chOff x="3834730" y="5000576"/>
            <a:chExt cx="3862999" cy="759917"/>
          </a:xfrm>
        </p:grpSpPr>
        <p:sp>
          <p:nvSpPr>
            <p:cNvPr id="59" name="Rectangle 23">
              <a:extLst>
                <a:ext uri="{FF2B5EF4-FFF2-40B4-BE49-F238E27FC236}">
                  <a16:creationId xmlns:a16="http://schemas.microsoft.com/office/drawing/2014/main" id="{6CDB24EE-2BF5-4D74-80A7-C05E65A9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1000" y="5069930"/>
              <a:ext cx="350672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Here is the optimal path</a:t>
              </a:r>
            </a:p>
          </p:txBody>
        </p:sp>
        <p:sp>
          <p:nvSpPr>
            <p:cNvPr id="60" name="Line 41">
              <a:extLst>
                <a:ext uri="{FF2B5EF4-FFF2-40B4-BE49-F238E27FC236}">
                  <a16:creationId xmlns:a16="http://schemas.microsoft.com/office/drawing/2014/main" id="{10240490-C76F-4C7B-B096-EB71C8D5065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4730" y="5000576"/>
              <a:ext cx="3257550" cy="0"/>
            </a:xfrm>
            <a:prstGeom prst="line">
              <a:avLst/>
            </a:prstGeom>
            <a:noFill/>
            <a:ln w="57150" cap="sq">
              <a:solidFill>
                <a:schemeClr val="tx2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5C187878-CD08-44BC-B5E7-5B4931752B3A}"/>
                </a:ext>
              </a:extLst>
            </p:cNvPr>
            <p:cNvSpPr/>
            <p:nvPr/>
          </p:nvSpPr>
          <p:spPr>
            <a:xfrm>
              <a:off x="4243442" y="5448307"/>
              <a:ext cx="2995558" cy="312186"/>
            </a:xfrm>
            <a:custGeom>
              <a:avLst/>
              <a:gdLst>
                <a:gd name="connsiteX0" fmla="*/ 0 w 7199086"/>
                <a:gd name="connsiteY0" fmla="*/ 780761 h 1056532"/>
                <a:gd name="connsiteX1" fmla="*/ 696686 w 7199086"/>
                <a:gd name="connsiteY1" fmla="*/ 417904 h 1056532"/>
                <a:gd name="connsiteX2" fmla="*/ 1625600 w 7199086"/>
                <a:gd name="connsiteY2" fmla="*/ 838818 h 1056532"/>
                <a:gd name="connsiteX3" fmla="*/ 2133600 w 7199086"/>
                <a:gd name="connsiteY3" fmla="*/ 113104 h 1056532"/>
                <a:gd name="connsiteX4" fmla="*/ 2641600 w 7199086"/>
                <a:gd name="connsiteY4" fmla="*/ 84075 h 1056532"/>
                <a:gd name="connsiteX5" fmla="*/ 3556000 w 7199086"/>
                <a:gd name="connsiteY5" fmla="*/ 911389 h 1056532"/>
                <a:gd name="connsiteX6" fmla="*/ 4383314 w 7199086"/>
                <a:gd name="connsiteY6" fmla="*/ 403389 h 1056532"/>
                <a:gd name="connsiteX7" fmla="*/ 5196114 w 7199086"/>
                <a:gd name="connsiteY7" fmla="*/ 940418 h 1056532"/>
                <a:gd name="connsiteX8" fmla="*/ 5573486 w 7199086"/>
                <a:gd name="connsiteY8" fmla="*/ 301789 h 1056532"/>
                <a:gd name="connsiteX9" fmla="*/ 6154057 w 7199086"/>
                <a:gd name="connsiteY9" fmla="*/ 98589 h 1056532"/>
                <a:gd name="connsiteX10" fmla="*/ 6778171 w 7199086"/>
                <a:gd name="connsiteY10" fmla="*/ 432418 h 1056532"/>
                <a:gd name="connsiteX11" fmla="*/ 7199086 w 7199086"/>
                <a:gd name="connsiteY11" fmla="*/ 1056532 h 1056532"/>
                <a:gd name="connsiteX0" fmla="*/ 0 w 7489372"/>
                <a:gd name="connsiteY0" fmla="*/ 998475 h 1056532"/>
                <a:gd name="connsiteX1" fmla="*/ 986972 w 7489372"/>
                <a:gd name="connsiteY1" fmla="*/ 417904 h 1056532"/>
                <a:gd name="connsiteX2" fmla="*/ 1915886 w 7489372"/>
                <a:gd name="connsiteY2" fmla="*/ 838818 h 1056532"/>
                <a:gd name="connsiteX3" fmla="*/ 2423886 w 7489372"/>
                <a:gd name="connsiteY3" fmla="*/ 113104 h 1056532"/>
                <a:gd name="connsiteX4" fmla="*/ 2931886 w 7489372"/>
                <a:gd name="connsiteY4" fmla="*/ 84075 h 1056532"/>
                <a:gd name="connsiteX5" fmla="*/ 3846286 w 7489372"/>
                <a:gd name="connsiteY5" fmla="*/ 911389 h 1056532"/>
                <a:gd name="connsiteX6" fmla="*/ 4673600 w 7489372"/>
                <a:gd name="connsiteY6" fmla="*/ 403389 h 1056532"/>
                <a:gd name="connsiteX7" fmla="*/ 5486400 w 7489372"/>
                <a:gd name="connsiteY7" fmla="*/ 940418 h 1056532"/>
                <a:gd name="connsiteX8" fmla="*/ 5863772 w 7489372"/>
                <a:gd name="connsiteY8" fmla="*/ 301789 h 1056532"/>
                <a:gd name="connsiteX9" fmla="*/ 6444343 w 7489372"/>
                <a:gd name="connsiteY9" fmla="*/ 98589 h 1056532"/>
                <a:gd name="connsiteX10" fmla="*/ 7068457 w 7489372"/>
                <a:gd name="connsiteY10" fmla="*/ 432418 h 1056532"/>
                <a:gd name="connsiteX11" fmla="*/ 7489372 w 7489372"/>
                <a:gd name="connsiteY11" fmla="*/ 1056532 h 1056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89372" h="1056532">
                  <a:moveTo>
                    <a:pt x="0" y="998475"/>
                  </a:moveTo>
                  <a:cubicBezTo>
                    <a:pt x="212876" y="812208"/>
                    <a:pt x="667658" y="444513"/>
                    <a:pt x="986972" y="417904"/>
                  </a:cubicBezTo>
                  <a:cubicBezTo>
                    <a:pt x="1306286" y="391295"/>
                    <a:pt x="1676400" y="889618"/>
                    <a:pt x="1915886" y="838818"/>
                  </a:cubicBezTo>
                  <a:cubicBezTo>
                    <a:pt x="2155372" y="788018"/>
                    <a:pt x="2254553" y="238894"/>
                    <a:pt x="2423886" y="113104"/>
                  </a:cubicBezTo>
                  <a:cubicBezTo>
                    <a:pt x="2593219" y="-12686"/>
                    <a:pt x="2694819" y="-48973"/>
                    <a:pt x="2931886" y="84075"/>
                  </a:cubicBezTo>
                  <a:cubicBezTo>
                    <a:pt x="3168953" y="217122"/>
                    <a:pt x="3556000" y="858170"/>
                    <a:pt x="3846286" y="911389"/>
                  </a:cubicBezTo>
                  <a:cubicBezTo>
                    <a:pt x="4136572" y="964608"/>
                    <a:pt x="4400248" y="398551"/>
                    <a:pt x="4673600" y="403389"/>
                  </a:cubicBezTo>
                  <a:cubicBezTo>
                    <a:pt x="4946952" y="408227"/>
                    <a:pt x="5288038" y="957351"/>
                    <a:pt x="5486400" y="940418"/>
                  </a:cubicBezTo>
                  <a:cubicBezTo>
                    <a:pt x="5684762" y="923485"/>
                    <a:pt x="5704115" y="442094"/>
                    <a:pt x="5863772" y="301789"/>
                  </a:cubicBezTo>
                  <a:cubicBezTo>
                    <a:pt x="6023429" y="161484"/>
                    <a:pt x="6243562" y="76818"/>
                    <a:pt x="6444343" y="98589"/>
                  </a:cubicBezTo>
                  <a:cubicBezTo>
                    <a:pt x="6645124" y="120360"/>
                    <a:pt x="6894286" y="272761"/>
                    <a:pt x="7068457" y="432418"/>
                  </a:cubicBezTo>
                  <a:cubicBezTo>
                    <a:pt x="7242628" y="592075"/>
                    <a:pt x="7366000" y="824303"/>
                    <a:pt x="7489372" y="1056532"/>
                  </a:cubicBezTo>
                </a:path>
              </a:pathLst>
            </a:custGeom>
            <a:noFill/>
            <a:ln w="31750">
              <a:solidFill>
                <a:srgbClr val="FF0000"/>
              </a:solidFill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CF3BD895-7C0A-4422-8B7A-60CC6C567BB3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5" name="Text Box 23">
            <a:extLst>
              <a:ext uri="{FF2B5EF4-FFF2-40B4-BE49-F238E27FC236}">
                <a16:creationId xmlns:a16="http://schemas.microsoft.com/office/drawing/2014/main" id="{0DA29690-C352-4265-B4E6-92CFF954D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5943600"/>
            <a:ext cx="25847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</p:txBody>
      </p:sp>
    </p:spTree>
    <p:extLst>
      <p:ext uri="{BB962C8B-B14F-4D97-AF65-F5344CB8AC3E}">
        <p14:creationId xmlns:p14="http://schemas.microsoft.com/office/powerpoint/2010/main" val="4946449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43" grpId="0"/>
      <p:bldP spid="50" grpId="0" animBg="1"/>
      <p:bldP spid="80" grpId="0" animBg="1"/>
    </p:bldLst>
  </p:timing>
</p:sld>
</file>

<file path=ppt/slides/slide4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605056D-7C94-4A6C-8611-65FE697DB3AA}"/>
              </a:ext>
            </a:extLst>
          </p:cNvPr>
          <p:cNvGrpSpPr/>
          <p:nvPr/>
        </p:nvGrpSpPr>
        <p:grpSpPr>
          <a:xfrm>
            <a:off x="70942" y="5334000"/>
            <a:ext cx="9103752" cy="1473704"/>
            <a:chOff x="70942" y="5334000"/>
            <a:chExt cx="9103752" cy="1473704"/>
          </a:xfrm>
        </p:grpSpPr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E6B12AB1-72DD-41EC-9766-DD4AE2FCC6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795" y="5436144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CB3EEAF3-6221-4FF8-A41F-F9D5830B8D58}"/>
                </a:ext>
              </a:extLst>
            </p:cNvPr>
            <p:cNvSpPr/>
            <p:nvPr/>
          </p:nvSpPr>
          <p:spPr>
            <a:xfrm>
              <a:off x="70942" y="5334000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5" name="Text Box 23">
              <a:extLst>
                <a:ext uri="{FF2B5EF4-FFF2-40B4-BE49-F238E27FC236}">
                  <a16:creationId xmlns:a16="http://schemas.microsoft.com/office/drawing/2014/main" id="{499725B0-8A0E-43C8-B3CF-85FF7E37A4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3919" y="5442620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A63E36AA-B1AC-41F0-8C06-0E447AAEACC9}"/>
                </a:ext>
              </a:extLst>
            </p:cNvPr>
            <p:cNvSpPr/>
            <p:nvPr/>
          </p:nvSpPr>
          <p:spPr>
            <a:xfrm>
              <a:off x="1906066" y="5340476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Text Box 23">
              <a:extLst>
                <a:ext uri="{FF2B5EF4-FFF2-40B4-BE49-F238E27FC236}">
                  <a16:creationId xmlns:a16="http://schemas.microsoft.com/office/drawing/2014/main" id="{CEE4CD9F-7AEA-4948-9D04-2588F007F9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4167" y="5455572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4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8B7DB357-CCE4-4963-B214-9C112FA2550A}"/>
                </a:ext>
              </a:extLst>
            </p:cNvPr>
            <p:cNvSpPr/>
            <p:nvPr/>
          </p:nvSpPr>
          <p:spPr>
            <a:xfrm>
              <a:off x="5576314" y="5353428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1D918E2F-23F9-475B-BDBD-69F6F91F3162}"/>
                </a:ext>
              </a:extLst>
            </p:cNvPr>
            <p:cNvSpPr/>
            <p:nvPr/>
          </p:nvSpPr>
          <p:spPr>
            <a:xfrm>
              <a:off x="7411438" y="5359904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7" name="Text Box 23">
              <a:extLst>
                <a:ext uri="{FF2B5EF4-FFF2-40B4-BE49-F238E27FC236}">
                  <a16:creationId xmlns:a16="http://schemas.microsoft.com/office/drawing/2014/main" id="{FE5CF9E1-457D-4A7D-820C-2083B99E6B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111" y="5772221"/>
              <a:ext cx="85151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</p:grpSp>
      <p:pic>
        <p:nvPicPr>
          <p:cNvPr id="49" name="Picture 12" descr="Pooh Bear Exercise GIFs | Tenor">
            <a:extLst>
              <a:ext uri="{FF2B5EF4-FFF2-40B4-BE49-F238E27FC236}">
                <a16:creationId xmlns:a16="http://schemas.microsoft.com/office/drawing/2014/main" id="{C989886C-C352-4EDD-8191-D405AEE7C89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8270" y="4060418"/>
            <a:ext cx="1381515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Rectangle 2">
            <a:extLst>
              <a:ext uri="{FF2B5EF4-FFF2-40B4-BE49-F238E27FC236}">
                <a16:creationId xmlns:a16="http://schemas.microsoft.com/office/drawing/2014/main" id="{072E8D6E-A7BF-4E89-AA4B-82C5F0EE5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53" name="Picture 8" descr="pooh">
            <a:extLst>
              <a:ext uri="{FF2B5EF4-FFF2-40B4-BE49-F238E27FC236}">
                <a16:creationId xmlns:a16="http://schemas.microsoft.com/office/drawing/2014/main" id="{72C126FA-A097-4F8A-92D1-43828F9EE06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9" name="Text Box 6">
            <a:extLst>
              <a:ext uri="{FF2B5EF4-FFF2-40B4-BE49-F238E27FC236}">
                <a16:creationId xmlns:a16="http://schemas.microsoft.com/office/drawing/2014/main" id="{BBF5AA1B-99F3-4266-B818-785968A34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295400"/>
            <a:ext cx="9525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MOST IMPORTANT THING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FOR DYNAMIC PROGRAMMING TO WORK.</a:t>
            </a:r>
          </a:p>
        </p:txBody>
      </p:sp>
      <p:sp>
        <p:nvSpPr>
          <p:cNvPr id="64" name="Text Box 6">
            <a:extLst>
              <a:ext uri="{FF2B5EF4-FFF2-40B4-BE49-F238E27FC236}">
                <a16:creationId xmlns:a16="http://schemas.microsoft.com/office/drawing/2014/main" id="{7A8D8DD2-7684-4637-A5F1-8FE096118D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140803"/>
            <a:ext cx="9525000" cy="1938992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differential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assigned to the edge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cannot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This separates the problem of finding the optimal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into two independent problems.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Which are sub-instances to the same problem.</a:t>
            </a:r>
          </a:p>
        </p:txBody>
      </p:sp>
      <p:sp>
        <p:nvSpPr>
          <p:cNvPr id="65" name="Rectangle 9">
            <a:extLst>
              <a:ext uri="{FF2B5EF4-FFF2-40B4-BE49-F238E27FC236}">
                <a16:creationId xmlns:a16="http://schemas.microsoft.com/office/drawing/2014/main" id="{FCDCDCAE-8688-49BD-A099-F265B01789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7800" y="5042879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20</a:t>
            </a:r>
          </a:p>
        </p:txBody>
      </p:sp>
      <p:sp>
        <p:nvSpPr>
          <p:cNvPr id="66" name="Rectangle 9">
            <a:extLst>
              <a:ext uri="{FF2B5EF4-FFF2-40B4-BE49-F238E27FC236}">
                <a16:creationId xmlns:a16="http://schemas.microsoft.com/office/drawing/2014/main" id="{263A5FFF-8A2F-4AF3-8FBF-B2CEF4446D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46671" y="3962400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20</a:t>
            </a:r>
          </a:p>
        </p:txBody>
      </p:sp>
      <p:sp>
        <p:nvSpPr>
          <p:cNvPr id="35" name="Rectangle 9">
            <a:extLst>
              <a:ext uri="{FF2B5EF4-FFF2-40B4-BE49-F238E27FC236}">
                <a16:creationId xmlns:a16="http://schemas.microsoft.com/office/drawing/2014/main" id="{28B74A05-2153-4543-B2BC-8ACCB6606A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0344" y="5373969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36" name="Rectangle 9">
            <a:extLst>
              <a:ext uri="{FF2B5EF4-FFF2-40B4-BE49-F238E27FC236}">
                <a16:creationId xmlns:a16="http://schemas.microsoft.com/office/drawing/2014/main" id="{4EB7E859-ED86-438C-ABBF-B7ACF51747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2892" y="5382063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  <p:sp>
        <p:nvSpPr>
          <p:cNvPr id="40" name="Freeform 2">
            <a:extLst>
              <a:ext uri="{FF2B5EF4-FFF2-40B4-BE49-F238E27FC236}">
                <a16:creationId xmlns:a16="http://schemas.microsoft.com/office/drawing/2014/main" id="{FC6722CA-A6F9-4108-B8B8-81878992AB6E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1" name="Text Box 6">
            <a:extLst>
              <a:ext uri="{FF2B5EF4-FFF2-40B4-BE49-F238E27FC236}">
                <a16:creationId xmlns:a16="http://schemas.microsoft.com/office/drawing/2014/main" id="{441E0754-E244-43D7-9FC0-9013C38963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29063" y="506751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42" name="Text Box 6">
            <a:extLst>
              <a:ext uri="{FF2B5EF4-FFF2-40B4-BE49-F238E27FC236}">
                <a16:creationId xmlns:a16="http://schemas.microsoft.com/office/drawing/2014/main" id="{94E54402-7C83-4FF5-9745-1F3577B7EB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49352" y="4953982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</p:spTree>
    <p:extLst>
      <p:ext uri="{BB962C8B-B14F-4D97-AF65-F5344CB8AC3E}">
        <p14:creationId xmlns:p14="http://schemas.microsoft.com/office/powerpoint/2010/main" val="36583918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6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7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6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6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5" grpId="0"/>
      <p:bldP spid="36" grpId="0"/>
    </p:bldLst>
  </p:timing>
</p:sld>
</file>

<file path=ppt/slides/slide4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64C98522-015F-4704-A005-EA9B94B66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219200"/>
            <a:ext cx="72875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does Pooh locally decide which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action/edge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take?</a:t>
            </a:r>
          </a:p>
        </p:txBody>
      </p:sp>
      <p:sp>
        <p:nvSpPr>
          <p:cNvPr id="52" name="Rectangle 2">
            <a:extLst>
              <a:ext uri="{FF2B5EF4-FFF2-40B4-BE49-F238E27FC236}">
                <a16:creationId xmlns:a16="http://schemas.microsoft.com/office/drawing/2014/main" id="{FBF9CB36-1B07-4D73-A460-CD39CDE8E4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Non-Determinism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7" name="Freeform 2">
            <a:extLst>
              <a:ext uri="{FF2B5EF4-FFF2-40B4-BE49-F238E27FC236}">
                <a16:creationId xmlns:a16="http://schemas.microsoft.com/office/drawing/2014/main" id="{ADA596F2-CF9E-4854-AE89-2BCFDB072EFB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5" name="Text Box 23">
            <a:extLst>
              <a:ext uri="{FF2B5EF4-FFF2-40B4-BE49-F238E27FC236}">
                <a16:creationId xmlns:a16="http://schemas.microsoft.com/office/drawing/2014/main" id="{CEE4CD9F-7AEA-4948-9D04-2588F007F9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84167" y="5455572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4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th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6" name="Oval 95">
            <a:extLst>
              <a:ext uri="{FF2B5EF4-FFF2-40B4-BE49-F238E27FC236}">
                <a16:creationId xmlns:a16="http://schemas.microsoft.com/office/drawing/2014/main" id="{8B7DB357-CCE4-4963-B214-9C112FA2550A}"/>
              </a:ext>
            </a:extLst>
          </p:cNvPr>
          <p:cNvSpPr/>
          <p:nvPr/>
        </p:nvSpPr>
        <p:spPr>
          <a:xfrm>
            <a:off x="5576314" y="5353428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1" name="Freeform 2">
            <a:extLst>
              <a:ext uri="{FF2B5EF4-FFF2-40B4-BE49-F238E27FC236}">
                <a16:creationId xmlns:a16="http://schemas.microsoft.com/office/drawing/2014/main" id="{F8E157D6-93DB-4C37-9BB3-0FDD076FB674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51" name="Picture 136" descr="http://diariesofanexistentialist.files.wordpress.com/2012/01/freewillvsdeterminism.jpg">
            <a:extLst>
              <a:ext uri="{FF2B5EF4-FFF2-40B4-BE49-F238E27FC236}">
                <a16:creationId xmlns:a16="http://schemas.microsoft.com/office/drawing/2014/main" id="{58CADDBF-1F68-45BF-975A-8B73F6FD24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457" y="1641220"/>
            <a:ext cx="4820416" cy="38563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8" name="Group 53">
            <a:extLst>
              <a:ext uri="{FF2B5EF4-FFF2-40B4-BE49-F238E27FC236}">
                <a16:creationId xmlns:a16="http://schemas.microsoft.com/office/drawing/2014/main" id="{04BCCC38-C166-41E3-88B8-9A0F40B28276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2209800"/>
            <a:ext cx="3048000" cy="1066801"/>
            <a:chOff x="480" y="2256"/>
            <a:chExt cx="1920" cy="672"/>
          </a:xfrm>
        </p:grpSpPr>
        <p:pic>
          <p:nvPicPr>
            <p:cNvPr id="59" name="Picture 54" descr="an02380_">
              <a:extLst>
                <a:ext uri="{FF2B5EF4-FFF2-40B4-BE49-F238E27FC236}">
                  <a16:creationId xmlns:a16="http://schemas.microsoft.com/office/drawing/2014/main" id="{5728DD68-C02F-42E5-9972-38A16B2DEF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" y="225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Rectangle 55">
              <a:extLst>
                <a:ext uri="{FF2B5EF4-FFF2-40B4-BE49-F238E27FC236}">
                  <a16:creationId xmlns:a16="http://schemas.microsoft.com/office/drawing/2014/main" id="{5D8D6F12-EEFF-44FA-B659-5EA6D10A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451"/>
              <a:ext cx="1920" cy="4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  I like to assume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little bird tells him. </a:t>
              </a:r>
            </a:p>
          </p:txBody>
        </p:sp>
      </p:grpSp>
      <p:sp>
        <p:nvSpPr>
          <p:cNvPr id="24" name="Rectangle 9">
            <a:extLst>
              <a:ext uri="{FF2B5EF4-FFF2-40B4-BE49-F238E27FC236}">
                <a16:creationId xmlns:a16="http://schemas.microsoft.com/office/drawing/2014/main" id="{EF8959EE-0A8F-4A14-B942-0FDCF8320C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65640" y="5019376"/>
            <a:ext cx="4924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20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89CC61C-572B-4D98-9A17-EAD9E325AFFC}"/>
              </a:ext>
            </a:extLst>
          </p:cNvPr>
          <p:cNvGrpSpPr/>
          <p:nvPr/>
        </p:nvGrpSpPr>
        <p:grpSpPr>
          <a:xfrm>
            <a:off x="4946030" y="2895600"/>
            <a:ext cx="1517893" cy="2207234"/>
            <a:chOff x="4946030" y="2895600"/>
            <a:chExt cx="1517893" cy="2207234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9945F709-EEA1-4461-97DA-CD95D92CE271}"/>
                </a:ext>
              </a:extLst>
            </p:cNvPr>
            <p:cNvGrpSpPr/>
            <p:nvPr/>
          </p:nvGrpSpPr>
          <p:grpSpPr>
            <a:xfrm>
              <a:off x="4948270" y="3962400"/>
              <a:ext cx="1390844" cy="1140434"/>
              <a:chOff x="4948270" y="3962400"/>
              <a:chExt cx="1390844" cy="1140434"/>
            </a:xfrm>
          </p:grpSpPr>
          <p:pic>
            <p:nvPicPr>
              <p:cNvPr id="49" name="Picture 12" descr="Pooh Bear Exercise GIFs | Tenor">
                <a:extLst>
                  <a:ext uri="{FF2B5EF4-FFF2-40B4-BE49-F238E27FC236}">
                    <a16:creationId xmlns:a16="http://schemas.microsoft.com/office/drawing/2014/main" id="{C989886C-C352-4EDD-8191-D405AEE7C897}"/>
                  </a:ext>
                </a:extLst>
              </p:cNvPr>
              <p:cNvPicPr>
                <a:picLocks noChangeAspect="1" noChangeArrowheads="1" noCrop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48270" y="4060418"/>
                <a:ext cx="1381515" cy="104241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38" name="Rectangle 9">
                <a:extLst>
                  <a:ext uri="{FF2B5EF4-FFF2-40B4-BE49-F238E27FC236}">
                    <a16:creationId xmlns:a16="http://schemas.microsoft.com/office/drawing/2014/main" id="{293D80A6-D247-4D1C-B873-C48176CDC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6671" y="3962400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20</a:t>
                </a:r>
              </a:p>
            </p:txBody>
          </p:sp>
        </p:grpSp>
        <p:pic>
          <p:nvPicPr>
            <p:cNvPr id="39" name="Picture 20" descr="Best Eating Hunny GIFs | Gfycat">
              <a:extLst>
                <a:ext uri="{FF2B5EF4-FFF2-40B4-BE49-F238E27FC236}">
                  <a16:creationId xmlns:a16="http://schemas.microsoft.com/office/drawing/2014/main" id="{859F80AA-AED8-4B10-B126-FFD3E4686A40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6030" y="2940974"/>
              <a:ext cx="1389888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1" name="Rectangle 9">
              <a:extLst>
                <a:ext uri="{FF2B5EF4-FFF2-40B4-BE49-F238E27FC236}">
                  <a16:creationId xmlns:a16="http://schemas.microsoft.com/office/drawing/2014/main" id="{E6BF8703-32FD-4924-BEFE-E5044E11D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5000" y="2895600"/>
              <a:ext cx="74892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-50  </a:t>
              </a:r>
            </a:p>
          </p:txBody>
        </p:sp>
      </p:grpSp>
      <p:sp>
        <p:nvSpPr>
          <p:cNvPr id="26" name="Rectangle 9">
            <a:extLst>
              <a:ext uri="{FF2B5EF4-FFF2-40B4-BE49-F238E27FC236}">
                <a16:creationId xmlns:a16="http://schemas.microsoft.com/office/drawing/2014/main" id="{9A8AC227-38F3-4552-BD08-10B113903B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94300" y="4686300"/>
            <a:ext cx="5950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-50</a:t>
            </a:r>
          </a:p>
        </p:txBody>
      </p:sp>
    </p:spTree>
    <p:extLst>
      <p:ext uri="{BB962C8B-B14F-4D97-AF65-F5344CB8AC3E}">
        <p14:creationId xmlns:p14="http://schemas.microsoft.com/office/powerpoint/2010/main" val="18388026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/>
      <p:bldP spid="52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39087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ask the little bird, “Which edge should we take last?”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 do not have little bird I can trust.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Instead, I try all of her answers.</a:t>
            </a:r>
          </a:p>
          <a:p>
            <a:pPr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None/>
            </a:pPr>
            <a:r>
              <a:rPr lang="en-US" altLang="en-US" sz="2400" dirty="0"/>
              <a:t>For each bird answer , </a:t>
            </a:r>
          </a:p>
          <a:p>
            <a:pPr eaLnBrk="1" hangingPunct="1">
              <a:buNone/>
            </a:pPr>
            <a:r>
              <a:rPr lang="en-US" altLang="en-US" sz="2400" dirty="0"/>
              <a:t>   we have the best solution consistent with it.</a:t>
            </a:r>
          </a:p>
          <a:p>
            <a:pPr eaLnBrk="1" hangingPunct="1">
              <a:buNone/>
            </a:pPr>
            <a:r>
              <a:rPr lang="en-US" altLang="en-US" sz="2400" dirty="0"/>
              <a:t>I take the best of these.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Take the Best of the Best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6" name="Picture 175">
            <a:extLst>
              <a:ext uri="{FF2B5EF4-FFF2-40B4-BE49-F238E27FC236}">
                <a16:creationId xmlns:a16="http://schemas.microsoft.com/office/drawing/2014/main" id="{05756F87-C3D9-4A28-B54C-0997AF09F5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5713" y="5518516"/>
            <a:ext cx="417672" cy="790737"/>
          </a:xfrm>
          <a:prstGeom prst="rect">
            <a:avLst/>
          </a:prstGeom>
        </p:spPr>
      </p:pic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82A1058-159B-4DBD-A72C-252766ABE268}"/>
              </a:ext>
            </a:extLst>
          </p:cNvPr>
          <p:cNvGrpSpPr/>
          <p:nvPr/>
        </p:nvGrpSpPr>
        <p:grpSpPr>
          <a:xfrm>
            <a:off x="7086600" y="5025089"/>
            <a:ext cx="1446327" cy="842311"/>
            <a:chOff x="7086600" y="5025089"/>
            <a:chExt cx="1446327" cy="842311"/>
          </a:xfrm>
        </p:grpSpPr>
        <p:sp>
          <p:nvSpPr>
            <p:cNvPr id="227" name="Freeform 22">
              <a:extLst>
                <a:ext uri="{FF2B5EF4-FFF2-40B4-BE49-F238E27FC236}">
                  <a16:creationId xmlns:a16="http://schemas.microsoft.com/office/drawing/2014/main" id="{9DA33662-558A-450A-95C2-25CBED17D1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58591" y="5388772"/>
              <a:ext cx="104302" cy="21597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7" h="10342">
                  <a:moveTo>
                    <a:pt x="0" y="0"/>
                  </a:moveTo>
                  <a:lnTo>
                    <a:pt x="7157" y="10342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228" name="Rectangle 6">
              <a:extLst>
                <a:ext uri="{FF2B5EF4-FFF2-40B4-BE49-F238E27FC236}">
                  <a16:creationId xmlns:a16="http://schemas.microsoft.com/office/drawing/2014/main" id="{16027A64-FFE0-4F12-B9E5-9565739FE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927" y="5381374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11</a:t>
              </a:r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2F630E5D-93C8-461B-8BD2-CAE8F5E951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4593" y="5334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rgbClr val="0000CC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32" name="Rectangle 6">
              <a:extLst>
                <a:ext uri="{FF2B5EF4-FFF2-40B4-BE49-F238E27FC236}">
                  <a16:creationId xmlns:a16="http://schemas.microsoft.com/office/drawing/2014/main" id="{D1CE37ED-EFA6-476C-B901-927743599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2671" y="502508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9</a:t>
              </a:r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E0A0CFBA-C5AD-4ABB-85CA-3B841E2FA4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74256" y="5439489"/>
              <a:ext cx="145734" cy="2088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76" h="8709">
                  <a:moveTo>
                    <a:pt x="31876" y="0"/>
                  </a:moveTo>
                  <a:lnTo>
                    <a:pt x="0" y="8709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34" name="Rectangle 6">
              <a:extLst>
                <a:ext uri="{FF2B5EF4-FFF2-40B4-BE49-F238E27FC236}">
                  <a16:creationId xmlns:a16="http://schemas.microsoft.com/office/drawing/2014/main" id="{85ED3BEC-5893-42D6-8E45-E22999F91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600" y="540573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10</a:t>
              </a:r>
            </a:p>
          </p:txBody>
        </p:sp>
      </p:grpSp>
      <p:sp>
        <p:nvSpPr>
          <p:cNvPr id="35" name="Rectangle 6">
            <a:extLst>
              <a:ext uri="{FF2B5EF4-FFF2-40B4-BE49-F238E27FC236}">
                <a16:creationId xmlns:a16="http://schemas.microsoft.com/office/drawing/2014/main" id="{EAEB3C0E-27BC-4F07-8235-6BDD07DD1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111" y="5494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37" name="Freeform 22">
            <a:extLst>
              <a:ext uri="{FF2B5EF4-FFF2-40B4-BE49-F238E27FC236}">
                <a16:creationId xmlns:a16="http://schemas.microsoft.com/office/drawing/2014/main" id="{4BA1569D-2EBC-4859-92E4-B1187BA64669}"/>
              </a:ext>
            </a:extLst>
          </p:cNvPr>
          <p:cNvSpPr>
            <a:spLocks/>
          </p:cNvSpPr>
          <p:nvPr/>
        </p:nvSpPr>
        <p:spPr bwMode="auto">
          <a:xfrm flipH="1">
            <a:off x="7587342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8" name="Freeform 22">
            <a:extLst>
              <a:ext uri="{FF2B5EF4-FFF2-40B4-BE49-F238E27FC236}">
                <a16:creationId xmlns:a16="http://schemas.microsoft.com/office/drawing/2014/main" id="{DFA45346-829E-456C-A11A-591DF7D03D37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219120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35" grpId="0"/>
      <p:bldP spid="37" grpId="0" animBg="1"/>
    </p:bldLst>
  </p:timing>
</p:sld>
</file>

<file path=ppt/slides/slide4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48" name="Rectangle 9">
            <a:extLst>
              <a:ext uri="{FF2B5EF4-FFF2-40B4-BE49-F238E27FC236}">
                <a16:creationId xmlns:a16="http://schemas.microsoft.com/office/drawing/2014/main" id="{64C98522-015F-4704-A005-EA9B94B661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219200"/>
            <a:ext cx="72875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does Pooh locally decide which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action/edge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take?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9945F709-EEA1-4461-97DA-CD95D92CE271}"/>
              </a:ext>
            </a:extLst>
          </p:cNvPr>
          <p:cNvGrpSpPr/>
          <p:nvPr/>
        </p:nvGrpSpPr>
        <p:grpSpPr>
          <a:xfrm>
            <a:off x="4948270" y="3962400"/>
            <a:ext cx="1390844" cy="1140434"/>
            <a:chOff x="4948270" y="3962400"/>
            <a:chExt cx="1390844" cy="1140434"/>
          </a:xfrm>
        </p:grpSpPr>
        <p:pic>
          <p:nvPicPr>
            <p:cNvPr id="49" name="Picture 12" descr="Pooh Bear Exercise GIFs | Tenor">
              <a:extLst>
                <a:ext uri="{FF2B5EF4-FFF2-40B4-BE49-F238E27FC236}">
                  <a16:creationId xmlns:a16="http://schemas.microsoft.com/office/drawing/2014/main" id="{C989886C-C352-4EDD-8191-D405AEE7C897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8270" y="4060418"/>
              <a:ext cx="138151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8" name="Rectangle 9">
              <a:extLst>
                <a:ext uri="{FF2B5EF4-FFF2-40B4-BE49-F238E27FC236}">
                  <a16:creationId xmlns:a16="http://schemas.microsoft.com/office/drawing/2014/main" id="{293D80A6-D247-4D1C-B873-C48176CDC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46671" y="396240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20</a:t>
              </a:r>
            </a:p>
          </p:txBody>
        </p:sp>
      </p:grpSp>
      <p:sp>
        <p:nvSpPr>
          <p:cNvPr id="37" name="Freeform 2">
            <a:extLst>
              <a:ext uri="{FF2B5EF4-FFF2-40B4-BE49-F238E27FC236}">
                <a16:creationId xmlns:a16="http://schemas.microsoft.com/office/drawing/2014/main" id="{ADA596F2-CF9E-4854-AE89-2BCFDB072EFB}"/>
              </a:ext>
            </a:extLst>
          </p:cNvPr>
          <p:cNvSpPr/>
          <p:nvPr/>
        </p:nvSpPr>
        <p:spPr>
          <a:xfrm>
            <a:off x="5266818" y="5394124"/>
            <a:ext cx="508104" cy="238868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61" name="Freeform 2">
            <a:extLst>
              <a:ext uri="{FF2B5EF4-FFF2-40B4-BE49-F238E27FC236}">
                <a16:creationId xmlns:a16="http://schemas.microsoft.com/office/drawing/2014/main" id="{F8E157D6-93DB-4C37-9BB3-0FDD076FB674}"/>
              </a:ext>
            </a:extLst>
          </p:cNvPr>
          <p:cNvSpPr/>
          <p:nvPr/>
        </p:nvSpPr>
        <p:spPr>
          <a:xfrm>
            <a:off x="4868089" y="5087987"/>
            <a:ext cx="1216032" cy="324444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pic>
        <p:nvPicPr>
          <p:cNvPr id="39" name="Picture 20" descr="Best Eating Hunny GIFs | Gfycat">
            <a:extLst>
              <a:ext uri="{FF2B5EF4-FFF2-40B4-BE49-F238E27FC236}">
                <a16:creationId xmlns:a16="http://schemas.microsoft.com/office/drawing/2014/main" id="{859F80AA-AED8-4B10-B126-FFD3E4686A4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46030" y="2940974"/>
            <a:ext cx="1389888" cy="10424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1" name="Rectangle 9">
            <a:extLst>
              <a:ext uri="{FF2B5EF4-FFF2-40B4-BE49-F238E27FC236}">
                <a16:creationId xmlns:a16="http://schemas.microsoft.com/office/drawing/2014/main" id="{E6BF8703-32FD-4924-BEFE-E5044E11D9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5000" y="2895600"/>
            <a:ext cx="74892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-50  </a:t>
            </a:r>
          </a:p>
        </p:txBody>
      </p:sp>
      <p:grpSp>
        <p:nvGrpSpPr>
          <p:cNvPr id="58" name="Group 53">
            <a:extLst>
              <a:ext uri="{FF2B5EF4-FFF2-40B4-BE49-F238E27FC236}">
                <a16:creationId xmlns:a16="http://schemas.microsoft.com/office/drawing/2014/main" id="{04BCCC38-C166-41E3-88B8-9A0F40B28276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2209800"/>
            <a:ext cx="3048000" cy="1066801"/>
            <a:chOff x="480" y="2256"/>
            <a:chExt cx="1920" cy="672"/>
          </a:xfrm>
        </p:grpSpPr>
        <p:pic>
          <p:nvPicPr>
            <p:cNvPr id="59" name="Picture 54" descr="an02380_">
              <a:extLst>
                <a:ext uri="{FF2B5EF4-FFF2-40B4-BE49-F238E27FC236}">
                  <a16:creationId xmlns:a16="http://schemas.microsoft.com/office/drawing/2014/main" id="{5728DD68-C02F-42E5-9972-38A16B2DEF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" y="225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Rectangle 55">
              <a:extLst>
                <a:ext uri="{FF2B5EF4-FFF2-40B4-BE49-F238E27FC236}">
                  <a16:creationId xmlns:a16="http://schemas.microsoft.com/office/drawing/2014/main" id="{5D8D6F12-EEFF-44FA-B659-5EA6D10A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451"/>
              <a:ext cx="1920" cy="4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  I like to assume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little bird tells him. </a:t>
              </a:r>
            </a:p>
          </p:txBody>
        </p:sp>
      </p:grpSp>
      <p:sp>
        <p:nvSpPr>
          <p:cNvPr id="25" name="Rectangle 9">
            <a:extLst>
              <a:ext uri="{FF2B5EF4-FFF2-40B4-BE49-F238E27FC236}">
                <a16:creationId xmlns:a16="http://schemas.microsoft.com/office/drawing/2014/main" id="{F9B42500-9E4C-4160-815A-2454F461E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676400"/>
            <a:ext cx="7132081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When standing at a state,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I like to ask the little bird a question about the solution.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and then have an out-edge for every possible answer.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Eg: “What do I do?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Answer k = Eat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 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k = Exercise.</a:t>
            </a:r>
          </a:p>
        </p:txBody>
      </p:sp>
      <p:sp>
        <p:nvSpPr>
          <p:cNvPr id="26" name="Rectangle 9">
            <a:extLst>
              <a:ext uri="{FF2B5EF4-FFF2-40B4-BE49-F238E27FC236}">
                <a16:creationId xmlns:a16="http://schemas.microsoft.com/office/drawing/2014/main" id="{07649697-5517-4DC8-B930-807DA5A164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7075" y="5014990"/>
            <a:ext cx="59343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Eat</a:t>
            </a:r>
          </a:p>
        </p:txBody>
      </p:sp>
      <p:sp>
        <p:nvSpPr>
          <p:cNvPr id="27" name="Rectangle 9">
            <a:extLst>
              <a:ext uri="{FF2B5EF4-FFF2-40B4-BE49-F238E27FC236}">
                <a16:creationId xmlns:a16="http://schemas.microsoft.com/office/drawing/2014/main" id="{2FB0BC9A-56A8-4896-8F5B-FF30BE173E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03935" y="5513558"/>
            <a:ext cx="124264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Exercise</a:t>
            </a:r>
          </a:p>
        </p:txBody>
      </p:sp>
      <p:pic>
        <p:nvPicPr>
          <p:cNvPr id="30" name="Picture 29">
            <a:extLst>
              <a:ext uri="{FF2B5EF4-FFF2-40B4-BE49-F238E27FC236}">
                <a16:creationId xmlns:a16="http://schemas.microsoft.com/office/drawing/2014/main" id="{1A1366E7-C3E3-4DEB-9873-D87890D040F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513067" y="4876800"/>
            <a:ext cx="525533" cy="994940"/>
          </a:xfrm>
          <a:prstGeom prst="rect">
            <a:avLst/>
          </a:prstGeom>
        </p:spPr>
      </p:pic>
      <p:sp>
        <p:nvSpPr>
          <p:cNvPr id="31" name="Rectangle 2">
            <a:extLst>
              <a:ext uri="{FF2B5EF4-FFF2-40B4-BE49-F238E27FC236}">
                <a16:creationId xmlns:a16="http://schemas.microsoft.com/office/drawing/2014/main" id="{1D2EF880-7669-4B8C-B0DA-8BA3889F71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29" name="Group 28">
            <a:extLst>
              <a:ext uri="{FF2B5EF4-FFF2-40B4-BE49-F238E27FC236}">
                <a16:creationId xmlns:a16="http://schemas.microsoft.com/office/drawing/2014/main" id="{D3AF94A9-AE00-4898-8D93-A19E0903FBD1}"/>
              </a:ext>
            </a:extLst>
          </p:cNvPr>
          <p:cNvGrpSpPr/>
          <p:nvPr/>
        </p:nvGrpSpPr>
        <p:grpSpPr>
          <a:xfrm>
            <a:off x="-129063" y="4953982"/>
            <a:ext cx="9303757" cy="1853722"/>
            <a:chOff x="-129063" y="4953982"/>
            <a:chExt cx="9303757" cy="1853722"/>
          </a:xfrm>
        </p:grpSpPr>
        <p:sp>
          <p:nvSpPr>
            <p:cNvPr id="32" name="Text Box 6">
              <a:extLst>
                <a:ext uri="{FF2B5EF4-FFF2-40B4-BE49-F238E27FC236}">
                  <a16:creationId xmlns:a16="http://schemas.microsoft.com/office/drawing/2014/main" id="{88F35235-A512-4F6B-8740-E2AFEC1970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29063" y="5067516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</a:t>
              </a:r>
            </a:p>
          </p:txBody>
        </p:sp>
        <p:sp>
          <p:nvSpPr>
            <p:cNvPr id="33" name="Text Box 23">
              <a:extLst>
                <a:ext uri="{FF2B5EF4-FFF2-40B4-BE49-F238E27FC236}">
                  <a16:creationId xmlns:a16="http://schemas.microsoft.com/office/drawing/2014/main" id="{9EC3B9B6-F487-43B7-9BC8-EE0F3C5CE0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795" y="5436144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64F5E02D-3488-49B7-A8E7-ABDD9EAEB832}"/>
                </a:ext>
              </a:extLst>
            </p:cNvPr>
            <p:cNvSpPr/>
            <p:nvPr/>
          </p:nvSpPr>
          <p:spPr>
            <a:xfrm>
              <a:off x="70942" y="5334000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Text Box 23">
              <a:extLst>
                <a:ext uri="{FF2B5EF4-FFF2-40B4-BE49-F238E27FC236}">
                  <a16:creationId xmlns:a16="http://schemas.microsoft.com/office/drawing/2014/main" id="{307BA05F-A7F7-4E5F-9776-7B0D3DBDFB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3919" y="5442620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12E401F4-9685-49FA-8E31-B57A03D4529F}"/>
                </a:ext>
              </a:extLst>
            </p:cNvPr>
            <p:cNvSpPr/>
            <p:nvPr/>
          </p:nvSpPr>
          <p:spPr>
            <a:xfrm>
              <a:off x="1906066" y="5340476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Text Box 23">
              <a:extLst>
                <a:ext uri="{FF2B5EF4-FFF2-40B4-BE49-F238E27FC236}">
                  <a16:creationId xmlns:a16="http://schemas.microsoft.com/office/drawing/2014/main" id="{6278317B-E675-416B-80C2-221DBF470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4167" y="5455572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4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5089F93C-F9D3-4C49-887E-F21564686AF4}"/>
                </a:ext>
              </a:extLst>
            </p:cNvPr>
            <p:cNvSpPr/>
            <p:nvPr/>
          </p:nvSpPr>
          <p:spPr>
            <a:xfrm>
              <a:off x="5576314" y="5353428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3" name="Oval 42">
              <a:extLst>
                <a:ext uri="{FF2B5EF4-FFF2-40B4-BE49-F238E27FC236}">
                  <a16:creationId xmlns:a16="http://schemas.microsoft.com/office/drawing/2014/main" id="{CBA8F98D-1D7E-4FC7-AA56-AE3AFA39D222}"/>
                </a:ext>
              </a:extLst>
            </p:cNvPr>
            <p:cNvSpPr/>
            <p:nvPr/>
          </p:nvSpPr>
          <p:spPr>
            <a:xfrm>
              <a:off x="7411438" y="5359904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4" name="Freeform 2">
              <a:extLst>
                <a:ext uri="{FF2B5EF4-FFF2-40B4-BE49-F238E27FC236}">
                  <a16:creationId xmlns:a16="http://schemas.microsoft.com/office/drawing/2014/main" id="{094FC1EE-CEB1-44E3-93DE-0A4CA6B3F2D2}"/>
                </a:ext>
              </a:extLst>
            </p:cNvPr>
            <p:cNvSpPr/>
            <p:nvPr/>
          </p:nvSpPr>
          <p:spPr>
            <a:xfrm>
              <a:off x="1197841" y="5075035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5" name="Freeform 2">
              <a:extLst>
                <a:ext uri="{FF2B5EF4-FFF2-40B4-BE49-F238E27FC236}">
                  <a16:creationId xmlns:a16="http://schemas.microsoft.com/office/drawing/2014/main" id="{98A25612-EEA5-4AD6-9B8A-E3134111D983}"/>
                </a:ext>
              </a:extLst>
            </p:cNvPr>
            <p:cNvSpPr/>
            <p:nvPr/>
          </p:nvSpPr>
          <p:spPr>
            <a:xfrm>
              <a:off x="3032965" y="5081511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Freeform 2">
              <a:extLst>
                <a:ext uri="{FF2B5EF4-FFF2-40B4-BE49-F238E27FC236}">
                  <a16:creationId xmlns:a16="http://schemas.microsoft.com/office/drawing/2014/main" id="{AB7D156F-9D93-4E04-BED3-6EE0647562C7}"/>
                </a:ext>
              </a:extLst>
            </p:cNvPr>
            <p:cNvSpPr/>
            <p:nvPr/>
          </p:nvSpPr>
          <p:spPr>
            <a:xfrm>
              <a:off x="6703213" y="5094463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7" name="Text Box 23">
              <a:extLst>
                <a:ext uri="{FF2B5EF4-FFF2-40B4-BE49-F238E27FC236}">
                  <a16:creationId xmlns:a16="http://schemas.microsoft.com/office/drawing/2014/main" id="{244CBA27-9A34-4E29-8571-5F20E77998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111" y="5772221"/>
              <a:ext cx="85151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  <p:sp>
          <p:nvSpPr>
            <p:cNvPr id="50" name="Freeform 2">
              <a:extLst>
                <a:ext uri="{FF2B5EF4-FFF2-40B4-BE49-F238E27FC236}">
                  <a16:creationId xmlns:a16="http://schemas.microsoft.com/office/drawing/2014/main" id="{9CE3F588-6F37-4DC3-AB39-43C48147B795}"/>
                </a:ext>
              </a:extLst>
            </p:cNvPr>
            <p:cNvSpPr/>
            <p:nvPr/>
          </p:nvSpPr>
          <p:spPr>
            <a:xfrm>
              <a:off x="1596570" y="5381172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1" name="Freeform 2">
              <a:extLst>
                <a:ext uri="{FF2B5EF4-FFF2-40B4-BE49-F238E27FC236}">
                  <a16:creationId xmlns:a16="http://schemas.microsoft.com/office/drawing/2014/main" id="{8CEDB91C-CE0F-44EE-9189-375A5A7F2FB3}"/>
                </a:ext>
              </a:extLst>
            </p:cNvPr>
            <p:cNvSpPr/>
            <p:nvPr/>
          </p:nvSpPr>
          <p:spPr>
            <a:xfrm>
              <a:off x="3431694" y="5387648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2" name="Freeform 2">
              <a:extLst>
                <a:ext uri="{FF2B5EF4-FFF2-40B4-BE49-F238E27FC236}">
                  <a16:creationId xmlns:a16="http://schemas.microsoft.com/office/drawing/2014/main" id="{8D64241C-2F73-47F3-8A77-D9014BEE63DC}"/>
                </a:ext>
              </a:extLst>
            </p:cNvPr>
            <p:cNvSpPr/>
            <p:nvPr/>
          </p:nvSpPr>
          <p:spPr>
            <a:xfrm>
              <a:off x="7101942" y="54006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3" name="Text Box 6">
              <a:extLst>
                <a:ext uri="{FF2B5EF4-FFF2-40B4-BE49-F238E27FC236}">
                  <a16:creationId xmlns:a16="http://schemas.microsoft.com/office/drawing/2014/main" id="{B3FEE3A7-2A59-47A0-9A7A-C4C77627DF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9352" y="4953982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8828999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/>
    </p:bldLst>
  </p:timing>
</p:sld>
</file>

<file path=ppt/slides/slide4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FC84DF45-D6AA-4359-B16E-C3129C2E39AD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90" name="Text Box 23">
            <a:extLst>
              <a:ext uri="{FF2B5EF4-FFF2-40B4-BE49-F238E27FC236}">
                <a16:creationId xmlns:a16="http://schemas.microsoft.com/office/drawing/2014/main" id="{6C113B45-C42B-4BF4-A142-06374ECB89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49043" y="5449096"/>
            <a:ext cx="148309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Ready for </a:t>
            </a:r>
            <a:b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</a:b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3</a:t>
            </a:r>
            <a:r>
              <a:rPr kumimoji="0" lang="en-CA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rd</a:t>
            </a: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input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ts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object</a:t>
            </a:r>
          </a:p>
        </p:txBody>
      </p:sp>
      <p:sp>
        <p:nvSpPr>
          <p:cNvPr id="91" name="Oval 90">
            <a:extLst>
              <a:ext uri="{FF2B5EF4-FFF2-40B4-BE49-F238E27FC236}">
                <a16:creationId xmlns:a16="http://schemas.microsoft.com/office/drawing/2014/main" id="{BCD8A61E-B3CB-45C9-938C-3229033B0796}"/>
              </a:ext>
            </a:extLst>
          </p:cNvPr>
          <p:cNvSpPr/>
          <p:nvPr/>
        </p:nvSpPr>
        <p:spPr>
          <a:xfrm>
            <a:off x="3741190" y="5346952"/>
            <a:ext cx="1763256" cy="1447800"/>
          </a:xfrm>
          <a:prstGeom prst="ellipse">
            <a:avLst/>
          </a:prstGeom>
          <a:noFill/>
          <a:ln w="25400">
            <a:solidFill>
              <a:srgbClr val="33CC33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58" name="Group 53">
            <a:extLst>
              <a:ext uri="{FF2B5EF4-FFF2-40B4-BE49-F238E27FC236}">
                <a16:creationId xmlns:a16="http://schemas.microsoft.com/office/drawing/2014/main" id="{04BCCC38-C166-41E3-88B8-9A0F40B28276}"/>
              </a:ext>
            </a:extLst>
          </p:cNvPr>
          <p:cNvGrpSpPr>
            <a:grpSpLocks/>
          </p:cNvGrpSpPr>
          <p:nvPr/>
        </p:nvGrpSpPr>
        <p:grpSpPr bwMode="auto">
          <a:xfrm>
            <a:off x="6400800" y="2209800"/>
            <a:ext cx="3048000" cy="1066801"/>
            <a:chOff x="480" y="2256"/>
            <a:chExt cx="1920" cy="672"/>
          </a:xfrm>
        </p:grpSpPr>
        <p:pic>
          <p:nvPicPr>
            <p:cNvPr id="59" name="Picture 54" descr="an02380_">
              <a:extLst>
                <a:ext uri="{FF2B5EF4-FFF2-40B4-BE49-F238E27FC236}">
                  <a16:creationId xmlns:a16="http://schemas.microsoft.com/office/drawing/2014/main" id="{5728DD68-C02F-42E5-9972-38A16B2DEF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8" y="2256"/>
              <a:ext cx="444" cy="4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" name="Rectangle 55">
              <a:extLst>
                <a:ext uri="{FF2B5EF4-FFF2-40B4-BE49-F238E27FC236}">
                  <a16:creationId xmlns:a16="http://schemas.microsoft.com/office/drawing/2014/main" id="{5D8D6F12-EEFF-44FA-B659-5EA6D10A8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" y="2451"/>
              <a:ext cx="1920" cy="4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        I like to assume</a:t>
              </a:r>
            </a:p>
            <a:p>
              <a:pPr marL="0" marR="0" lvl="0" indent="0" algn="l" defTabSz="914400" rtl="0" eaLnBrk="1" fontAlgn="base" latinLnBrk="0" hangingPunct="1">
                <a:lnSpc>
                  <a:spcPct val="9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 little bird tells him. </a:t>
              </a:r>
            </a:p>
          </p:txBody>
        </p:sp>
      </p:grpSp>
      <p:sp>
        <p:nvSpPr>
          <p:cNvPr id="25" name="Rectangle 9">
            <a:extLst>
              <a:ext uri="{FF2B5EF4-FFF2-40B4-BE49-F238E27FC236}">
                <a16:creationId xmlns:a16="http://schemas.microsoft.com/office/drawing/2014/main" id="{F9B42500-9E4C-4160-815A-2454F461E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1676400"/>
            <a:ext cx="563167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Why not ask the bird for the entire solution?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There would be an answer/edge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for every possible solution.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  This algorithm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 brute force.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4ACB331-E819-458B-85B4-9BA21C2BCD18}"/>
              </a:ext>
            </a:extLst>
          </p:cNvPr>
          <p:cNvGrpSpPr/>
          <p:nvPr/>
        </p:nvGrpSpPr>
        <p:grpSpPr>
          <a:xfrm>
            <a:off x="4882603" y="4909405"/>
            <a:ext cx="1956261" cy="1602851"/>
            <a:chOff x="4882603" y="4909405"/>
            <a:chExt cx="1956261" cy="1602851"/>
          </a:xfrm>
        </p:grpSpPr>
        <p:sp>
          <p:nvSpPr>
            <p:cNvPr id="61" name="Freeform 2">
              <a:extLst>
                <a:ext uri="{FF2B5EF4-FFF2-40B4-BE49-F238E27FC236}">
                  <a16:creationId xmlns:a16="http://schemas.microsoft.com/office/drawing/2014/main" id="{F8E157D6-93DB-4C37-9BB3-0FDD076FB674}"/>
                </a:ext>
              </a:extLst>
            </p:cNvPr>
            <p:cNvSpPr/>
            <p:nvPr/>
          </p:nvSpPr>
          <p:spPr>
            <a:xfrm>
              <a:off x="4882603" y="4909405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9" name="Freeform 2">
              <a:extLst>
                <a:ext uri="{FF2B5EF4-FFF2-40B4-BE49-F238E27FC236}">
                  <a16:creationId xmlns:a16="http://schemas.microsoft.com/office/drawing/2014/main" id="{8E701A73-5B92-4063-BE9A-B6773F91A19C}"/>
                </a:ext>
              </a:extLst>
            </p:cNvPr>
            <p:cNvSpPr/>
            <p:nvPr/>
          </p:nvSpPr>
          <p:spPr>
            <a:xfrm>
              <a:off x="5035003" y="5002322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Freeform 2">
              <a:extLst>
                <a:ext uri="{FF2B5EF4-FFF2-40B4-BE49-F238E27FC236}">
                  <a16:creationId xmlns:a16="http://schemas.microsoft.com/office/drawing/2014/main" id="{54CBD1D0-69FF-4DDA-926E-29A1B93A8028}"/>
                </a:ext>
              </a:extLst>
            </p:cNvPr>
            <p:cNvSpPr/>
            <p:nvPr/>
          </p:nvSpPr>
          <p:spPr>
            <a:xfrm>
              <a:off x="5187403" y="5095239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B5AA0699-B224-40E9-A4B1-BE582CBDB88A}"/>
                </a:ext>
              </a:extLst>
            </p:cNvPr>
            <p:cNvSpPr/>
            <p:nvPr/>
          </p:nvSpPr>
          <p:spPr>
            <a:xfrm>
              <a:off x="5339803" y="5188156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2" name="Freeform 2">
              <a:extLst>
                <a:ext uri="{FF2B5EF4-FFF2-40B4-BE49-F238E27FC236}">
                  <a16:creationId xmlns:a16="http://schemas.microsoft.com/office/drawing/2014/main" id="{7F352430-356C-4768-8AA8-9F60E3532D92}"/>
                </a:ext>
              </a:extLst>
            </p:cNvPr>
            <p:cNvSpPr/>
            <p:nvPr/>
          </p:nvSpPr>
          <p:spPr>
            <a:xfrm>
              <a:off x="5492203" y="5281073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3" name="Freeform 2">
              <a:extLst>
                <a:ext uri="{FF2B5EF4-FFF2-40B4-BE49-F238E27FC236}">
                  <a16:creationId xmlns:a16="http://schemas.microsoft.com/office/drawing/2014/main" id="{E98BB67E-BE55-4113-8B9D-CFFE997AE9AA}"/>
                </a:ext>
              </a:extLst>
            </p:cNvPr>
            <p:cNvSpPr/>
            <p:nvPr/>
          </p:nvSpPr>
          <p:spPr>
            <a:xfrm>
              <a:off x="5486400" y="5430494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4" name="Freeform 2">
              <a:extLst>
                <a:ext uri="{FF2B5EF4-FFF2-40B4-BE49-F238E27FC236}">
                  <a16:creationId xmlns:a16="http://schemas.microsoft.com/office/drawing/2014/main" id="{2D8C3F62-F253-42A5-9332-BEEFC1E13623}"/>
                </a:ext>
              </a:extLst>
            </p:cNvPr>
            <p:cNvSpPr/>
            <p:nvPr/>
          </p:nvSpPr>
          <p:spPr>
            <a:xfrm>
              <a:off x="5480597" y="5579915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5" name="Freeform 2">
              <a:extLst>
                <a:ext uri="{FF2B5EF4-FFF2-40B4-BE49-F238E27FC236}">
                  <a16:creationId xmlns:a16="http://schemas.microsoft.com/office/drawing/2014/main" id="{31CB495D-A866-4DB6-B11C-07CC3517BA33}"/>
                </a:ext>
              </a:extLst>
            </p:cNvPr>
            <p:cNvSpPr/>
            <p:nvPr/>
          </p:nvSpPr>
          <p:spPr>
            <a:xfrm>
              <a:off x="5474794" y="5729336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6" name="Freeform 2">
              <a:extLst>
                <a:ext uri="{FF2B5EF4-FFF2-40B4-BE49-F238E27FC236}">
                  <a16:creationId xmlns:a16="http://schemas.microsoft.com/office/drawing/2014/main" id="{3CAA01C3-FEED-4F4C-B0F9-E186D491EBA5}"/>
                </a:ext>
              </a:extLst>
            </p:cNvPr>
            <p:cNvSpPr/>
            <p:nvPr/>
          </p:nvSpPr>
          <p:spPr>
            <a:xfrm>
              <a:off x="5468991" y="5878757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0" name="Freeform 2">
              <a:extLst>
                <a:ext uri="{FF2B5EF4-FFF2-40B4-BE49-F238E27FC236}">
                  <a16:creationId xmlns:a16="http://schemas.microsoft.com/office/drawing/2014/main" id="{B1468E84-2C47-402D-A33F-D0BB2A80DF09}"/>
                </a:ext>
              </a:extLst>
            </p:cNvPr>
            <p:cNvSpPr/>
            <p:nvPr/>
          </p:nvSpPr>
          <p:spPr>
            <a:xfrm>
              <a:off x="5463188" y="6028178"/>
              <a:ext cx="1346661" cy="48407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293549"/>
                <a:gd name="connsiteY0" fmla="*/ 269375 h 346066"/>
                <a:gd name="connsiteX1" fmla="*/ 613532 w 1293549"/>
                <a:gd name="connsiteY1" fmla="*/ 27502 h 346066"/>
                <a:gd name="connsiteX2" fmla="*/ 1168072 w 1293549"/>
                <a:gd name="connsiteY2" fmla="*/ 346066 h 346066"/>
                <a:gd name="connsiteX3" fmla="*/ 1293549 w 1293549"/>
                <a:gd name="connsiteY3" fmla="*/ 0 h 346066"/>
                <a:gd name="connsiteX0" fmla="*/ 0 w 1293549"/>
                <a:gd name="connsiteY0" fmla="*/ 269375 h 276853"/>
                <a:gd name="connsiteX1" fmla="*/ 613532 w 1293549"/>
                <a:gd name="connsiteY1" fmla="*/ 27502 h 276853"/>
                <a:gd name="connsiteX2" fmla="*/ 1154130 w 1293549"/>
                <a:gd name="connsiteY2" fmla="*/ 276853 h 276853"/>
                <a:gd name="connsiteX3" fmla="*/ 1293549 w 1293549"/>
                <a:gd name="connsiteY3" fmla="*/ 0 h 276853"/>
                <a:gd name="connsiteX0" fmla="*/ 0 w 1293549"/>
                <a:gd name="connsiteY0" fmla="*/ 270359 h 270359"/>
                <a:gd name="connsiteX1" fmla="*/ 613532 w 1293549"/>
                <a:gd name="connsiteY1" fmla="*/ 28486 h 270359"/>
                <a:gd name="connsiteX2" fmla="*/ 1293549 w 1293549"/>
                <a:gd name="connsiteY2" fmla="*/ 984 h 270359"/>
                <a:gd name="connsiteX0" fmla="*/ 0 w 1293549"/>
                <a:gd name="connsiteY0" fmla="*/ 384731 h 384731"/>
                <a:gd name="connsiteX1" fmla="*/ 613532 w 1293549"/>
                <a:gd name="connsiteY1" fmla="*/ 142858 h 384731"/>
                <a:gd name="connsiteX2" fmla="*/ 1293549 w 1293549"/>
                <a:gd name="connsiteY2" fmla="*/ 0 h 384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3549" h="384731">
                  <a:moveTo>
                    <a:pt x="0" y="384731"/>
                  </a:moveTo>
                  <a:cubicBezTo>
                    <a:pt x="209426" y="251504"/>
                    <a:pt x="397941" y="206980"/>
                    <a:pt x="613532" y="142858"/>
                  </a:cubicBezTo>
                  <a:cubicBezTo>
                    <a:pt x="829123" y="78736"/>
                    <a:pt x="1151879" y="5730"/>
                    <a:pt x="1293549" y="0"/>
                  </a:cubicBez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78" name="Rectangle 2">
            <a:extLst>
              <a:ext uri="{FF2B5EF4-FFF2-40B4-BE49-F238E27FC236}">
                <a16:creationId xmlns:a16="http://schemas.microsoft.com/office/drawing/2014/main" id="{857CE5F6-C6C9-4B7A-BD7A-24D0345129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6" name="Rectangle 9">
            <a:extLst>
              <a:ext uri="{FF2B5EF4-FFF2-40B4-BE49-F238E27FC236}">
                <a16:creationId xmlns:a16="http://schemas.microsoft.com/office/drawing/2014/main" id="{53547922-13D3-46FB-9012-B118208028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72200" y="6243935"/>
            <a:ext cx="24288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Exponential many</a:t>
            </a:r>
          </a:p>
        </p:txBody>
      </p:sp>
    </p:spTree>
    <p:extLst>
      <p:ext uri="{BB962C8B-B14F-4D97-AF65-F5344CB8AC3E}">
        <p14:creationId xmlns:p14="http://schemas.microsoft.com/office/powerpoint/2010/main" val="2949524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/>
    </p:bldLst>
  </p:timing>
</p:sld>
</file>

<file path=ppt/slides/slide4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17" name="Text Box 23">
            <a:extLst>
              <a:ext uri="{FF2B5EF4-FFF2-40B4-BE49-F238E27FC236}">
                <a16:creationId xmlns:a16="http://schemas.microsoft.com/office/drawing/2014/main" id="{F9920679-0624-4910-9CF5-5EAC50188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" y="1172027"/>
            <a:ext cx="8610601" cy="58477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Short Edges – good or bad?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We don’t care how many edges are in the optimal path. 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Running time is not the work of traversing this path.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the work of searching for it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  <a:sym typeface="Wingdings" panose="05000000000000000000" pitchFamily="2" charset="2"/>
              </a:rPr>
              <a:t>i.e. the number of edges within which to search.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Long edges – good or bad?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further you go, the more places you can get to,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hence the more edges there are to search.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Atomic Action:</a:t>
            </a:r>
          </a:p>
          <a:p>
            <a:pPr marL="342900" marR="0" lvl="0" indent="-34290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Non-atomic actions are not needed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if each can be replaced by a sequence of a few atomic actions.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226A661-DBB5-445C-8284-79AECE1998B4}"/>
              </a:ext>
            </a:extLst>
          </p:cNvPr>
          <p:cNvGrpSpPr/>
          <p:nvPr/>
        </p:nvGrpSpPr>
        <p:grpSpPr>
          <a:xfrm>
            <a:off x="228600" y="1676400"/>
            <a:ext cx="8228040" cy="238868"/>
            <a:chOff x="228600" y="1676400"/>
            <a:chExt cx="8228040" cy="238868"/>
          </a:xfrm>
        </p:grpSpPr>
        <p:sp>
          <p:nvSpPr>
            <p:cNvPr id="9" name="Freeform 2">
              <a:extLst>
                <a:ext uri="{FF2B5EF4-FFF2-40B4-BE49-F238E27FC236}">
                  <a16:creationId xmlns:a16="http://schemas.microsoft.com/office/drawing/2014/main" id="{CEB3A97D-00AB-4A26-B172-3551516EF828}"/>
                </a:ext>
              </a:extLst>
            </p:cNvPr>
            <p:cNvSpPr/>
            <p:nvPr/>
          </p:nvSpPr>
          <p:spPr>
            <a:xfrm>
              <a:off x="22860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" name="Freeform 2">
              <a:extLst>
                <a:ext uri="{FF2B5EF4-FFF2-40B4-BE49-F238E27FC236}">
                  <a16:creationId xmlns:a16="http://schemas.microsoft.com/office/drawing/2014/main" id="{AF148676-CAFA-4DCF-AADE-46C7E9EA270D}"/>
                </a:ext>
              </a:extLst>
            </p:cNvPr>
            <p:cNvSpPr/>
            <p:nvPr/>
          </p:nvSpPr>
          <p:spPr>
            <a:xfrm>
              <a:off x="71109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" name="Freeform 2">
              <a:extLst>
                <a:ext uri="{FF2B5EF4-FFF2-40B4-BE49-F238E27FC236}">
                  <a16:creationId xmlns:a16="http://schemas.microsoft.com/office/drawing/2014/main" id="{464B05EA-534E-48F2-8B38-C3F17ED103F8}"/>
                </a:ext>
              </a:extLst>
            </p:cNvPr>
            <p:cNvSpPr/>
            <p:nvPr/>
          </p:nvSpPr>
          <p:spPr>
            <a:xfrm>
              <a:off x="119359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" name="Freeform 2">
              <a:extLst>
                <a:ext uri="{FF2B5EF4-FFF2-40B4-BE49-F238E27FC236}">
                  <a16:creationId xmlns:a16="http://schemas.microsoft.com/office/drawing/2014/main" id="{B84CFCE1-21E2-4203-996D-9836A2D596A0}"/>
                </a:ext>
              </a:extLst>
            </p:cNvPr>
            <p:cNvSpPr/>
            <p:nvPr/>
          </p:nvSpPr>
          <p:spPr>
            <a:xfrm>
              <a:off x="167608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3" name="Freeform 2">
              <a:extLst>
                <a:ext uri="{FF2B5EF4-FFF2-40B4-BE49-F238E27FC236}">
                  <a16:creationId xmlns:a16="http://schemas.microsoft.com/office/drawing/2014/main" id="{0DFA0092-65B6-4440-BC45-482D27212B47}"/>
                </a:ext>
              </a:extLst>
            </p:cNvPr>
            <p:cNvSpPr/>
            <p:nvPr/>
          </p:nvSpPr>
          <p:spPr>
            <a:xfrm>
              <a:off x="215858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4" name="Freeform 2">
              <a:extLst>
                <a:ext uri="{FF2B5EF4-FFF2-40B4-BE49-F238E27FC236}">
                  <a16:creationId xmlns:a16="http://schemas.microsoft.com/office/drawing/2014/main" id="{C7CC9CA0-0D94-4036-AD48-60A64473143B}"/>
                </a:ext>
              </a:extLst>
            </p:cNvPr>
            <p:cNvSpPr/>
            <p:nvPr/>
          </p:nvSpPr>
          <p:spPr>
            <a:xfrm>
              <a:off x="264108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5" name="Freeform 2">
              <a:extLst>
                <a:ext uri="{FF2B5EF4-FFF2-40B4-BE49-F238E27FC236}">
                  <a16:creationId xmlns:a16="http://schemas.microsoft.com/office/drawing/2014/main" id="{5A1633E5-46F1-4073-9BE8-ECC387D44413}"/>
                </a:ext>
              </a:extLst>
            </p:cNvPr>
            <p:cNvSpPr/>
            <p:nvPr/>
          </p:nvSpPr>
          <p:spPr>
            <a:xfrm>
              <a:off x="312357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" name="Freeform 2">
              <a:extLst>
                <a:ext uri="{FF2B5EF4-FFF2-40B4-BE49-F238E27FC236}">
                  <a16:creationId xmlns:a16="http://schemas.microsoft.com/office/drawing/2014/main" id="{1BCC6498-3FB3-4720-8A60-8E94A7BB55EE}"/>
                </a:ext>
              </a:extLst>
            </p:cNvPr>
            <p:cNvSpPr/>
            <p:nvPr/>
          </p:nvSpPr>
          <p:spPr>
            <a:xfrm>
              <a:off x="360607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0" name="Freeform 2">
              <a:extLst>
                <a:ext uri="{FF2B5EF4-FFF2-40B4-BE49-F238E27FC236}">
                  <a16:creationId xmlns:a16="http://schemas.microsoft.com/office/drawing/2014/main" id="{A53AF92A-EF9D-4003-B071-6E14D5D6BA8D}"/>
                </a:ext>
              </a:extLst>
            </p:cNvPr>
            <p:cNvSpPr/>
            <p:nvPr/>
          </p:nvSpPr>
          <p:spPr>
            <a:xfrm>
              <a:off x="408856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2" name="Freeform 2">
              <a:extLst>
                <a:ext uri="{FF2B5EF4-FFF2-40B4-BE49-F238E27FC236}">
                  <a16:creationId xmlns:a16="http://schemas.microsoft.com/office/drawing/2014/main" id="{ADA2E710-4DCE-4BEF-B46E-F4A823331BF3}"/>
                </a:ext>
              </a:extLst>
            </p:cNvPr>
            <p:cNvSpPr/>
            <p:nvPr/>
          </p:nvSpPr>
          <p:spPr>
            <a:xfrm>
              <a:off x="457106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3" name="Freeform 2">
              <a:extLst>
                <a:ext uri="{FF2B5EF4-FFF2-40B4-BE49-F238E27FC236}">
                  <a16:creationId xmlns:a16="http://schemas.microsoft.com/office/drawing/2014/main" id="{39AADBDB-40DB-48A9-9C21-FBF387478DFD}"/>
                </a:ext>
              </a:extLst>
            </p:cNvPr>
            <p:cNvSpPr/>
            <p:nvPr/>
          </p:nvSpPr>
          <p:spPr>
            <a:xfrm>
              <a:off x="505356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4" name="Freeform 2">
              <a:extLst>
                <a:ext uri="{FF2B5EF4-FFF2-40B4-BE49-F238E27FC236}">
                  <a16:creationId xmlns:a16="http://schemas.microsoft.com/office/drawing/2014/main" id="{76AC43FA-6FC3-4618-8D7C-5C990A251FA8}"/>
                </a:ext>
              </a:extLst>
            </p:cNvPr>
            <p:cNvSpPr/>
            <p:nvPr/>
          </p:nvSpPr>
          <p:spPr>
            <a:xfrm>
              <a:off x="553605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6" name="Freeform 2">
              <a:extLst>
                <a:ext uri="{FF2B5EF4-FFF2-40B4-BE49-F238E27FC236}">
                  <a16:creationId xmlns:a16="http://schemas.microsoft.com/office/drawing/2014/main" id="{D0AE07BD-514C-4441-969B-756D6017A392}"/>
                </a:ext>
              </a:extLst>
            </p:cNvPr>
            <p:cNvSpPr/>
            <p:nvPr/>
          </p:nvSpPr>
          <p:spPr>
            <a:xfrm>
              <a:off x="6018552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7" name="Freeform 2">
              <a:extLst>
                <a:ext uri="{FF2B5EF4-FFF2-40B4-BE49-F238E27FC236}">
                  <a16:creationId xmlns:a16="http://schemas.microsoft.com/office/drawing/2014/main" id="{80DB051A-5171-4332-9570-A93DC7C5E32B}"/>
                </a:ext>
              </a:extLst>
            </p:cNvPr>
            <p:cNvSpPr/>
            <p:nvPr/>
          </p:nvSpPr>
          <p:spPr>
            <a:xfrm>
              <a:off x="6501048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28" name="Freeform 2">
              <a:extLst>
                <a:ext uri="{FF2B5EF4-FFF2-40B4-BE49-F238E27FC236}">
                  <a16:creationId xmlns:a16="http://schemas.microsoft.com/office/drawing/2014/main" id="{DB2D54A5-193D-4AD3-8688-906F50AB6992}"/>
                </a:ext>
              </a:extLst>
            </p:cNvPr>
            <p:cNvSpPr/>
            <p:nvPr/>
          </p:nvSpPr>
          <p:spPr>
            <a:xfrm>
              <a:off x="6983544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0" name="Freeform 2">
              <a:extLst>
                <a:ext uri="{FF2B5EF4-FFF2-40B4-BE49-F238E27FC236}">
                  <a16:creationId xmlns:a16="http://schemas.microsoft.com/office/drawing/2014/main" id="{AD4D0545-EB79-49FB-9B09-A66C9291049F}"/>
                </a:ext>
              </a:extLst>
            </p:cNvPr>
            <p:cNvSpPr/>
            <p:nvPr/>
          </p:nvSpPr>
          <p:spPr>
            <a:xfrm>
              <a:off x="7466040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31" name="Freeform 2">
              <a:extLst>
                <a:ext uri="{FF2B5EF4-FFF2-40B4-BE49-F238E27FC236}">
                  <a16:creationId xmlns:a16="http://schemas.microsoft.com/office/drawing/2014/main" id="{8B0EEBBB-A0D5-4319-81C0-B58C29F5694D}"/>
                </a:ext>
              </a:extLst>
            </p:cNvPr>
            <p:cNvSpPr/>
            <p:nvPr/>
          </p:nvSpPr>
          <p:spPr>
            <a:xfrm>
              <a:off x="7948536" y="16764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49" name="Freeform 2">
            <a:extLst>
              <a:ext uri="{FF2B5EF4-FFF2-40B4-BE49-F238E27FC236}">
                <a16:creationId xmlns:a16="http://schemas.microsoft.com/office/drawing/2014/main" id="{CE7CC186-02DF-42BB-8AA6-34F4BF171240}"/>
              </a:ext>
            </a:extLst>
          </p:cNvPr>
          <p:cNvSpPr/>
          <p:nvPr/>
        </p:nvSpPr>
        <p:spPr>
          <a:xfrm>
            <a:off x="228600" y="4191000"/>
            <a:ext cx="8228040" cy="479373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070C0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3B47508E-DAA3-4B53-B5B5-1254A8EE4B4E}"/>
              </a:ext>
            </a:extLst>
          </p:cNvPr>
          <p:cNvGrpSpPr/>
          <p:nvPr/>
        </p:nvGrpSpPr>
        <p:grpSpPr>
          <a:xfrm>
            <a:off x="228600" y="3962400"/>
            <a:ext cx="7620000" cy="707973"/>
            <a:chOff x="228600" y="5388026"/>
            <a:chExt cx="7620000" cy="707973"/>
          </a:xfrm>
        </p:grpSpPr>
        <p:sp>
          <p:nvSpPr>
            <p:cNvPr id="51" name="Freeform 2">
              <a:extLst>
                <a:ext uri="{FF2B5EF4-FFF2-40B4-BE49-F238E27FC236}">
                  <a16:creationId xmlns:a16="http://schemas.microsoft.com/office/drawing/2014/main" id="{B6CEDB7B-D022-4B36-B1D5-6CD795192254}"/>
                </a:ext>
              </a:extLst>
            </p:cNvPr>
            <p:cNvSpPr/>
            <p:nvPr/>
          </p:nvSpPr>
          <p:spPr>
            <a:xfrm>
              <a:off x="228600" y="5857131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3" name="Freeform 2">
              <a:extLst>
                <a:ext uri="{FF2B5EF4-FFF2-40B4-BE49-F238E27FC236}">
                  <a16:creationId xmlns:a16="http://schemas.microsoft.com/office/drawing/2014/main" id="{46754F79-B44B-41A8-A227-C2EDC021B324}"/>
                </a:ext>
              </a:extLst>
            </p:cNvPr>
            <p:cNvSpPr/>
            <p:nvPr/>
          </p:nvSpPr>
          <p:spPr>
            <a:xfrm>
              <a:off x="228600" y="5857131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4" name="Freeform 2">
              <a:extLst>
                <a:ext uri="{FF2B5EF4-FFF2-40B4-BE49-F238E27FC236}">
                  <a16:creationId xmlns:a16="http://schemas.microsoft.com/office/drawing/2014/main" id="{0262F9E4-4EFC-4F3C-825B-F6BDC6FCD21F}"/>
                </a:ext>
              </a:extLst>
            </p:cNvPr>
            <p:cNvSpPr/>
            <p:nvPr/>
          </p:nvSpPr>
          <p:spPr>
            <a:xfrm>
              <a:off x="228600" y="5540427"/>
              <a:ext cx="7620000" cy="5555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5" name="Freeform 2">
              <a:extLst>
                <a:ext uri="{FF2B5EF4-FFF2-40B4-BE49-F238E27FC236}">
                  <a16:creationId xmlns:a16="http://schemas.microsoft.com/office/drawing/2014/main" id="{F75669EE-3CCF-4C92-B3FB-7AD1911F0E52}"/>
                </a:ext>
              </a:extLst>
            </p:cNvPr>
            <p:cNvSpPr/>
            <p:nvPr/>
          </p:nvSpPr>
          <p:spPr>
            <a:xfrm>
              <a:off x="228600" y="5616629"/>
              <a:ext cx="3276600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6" name="Freeform 2">
              <a:extLst>
                <a:ext uri="{FF2B5EF4-FFF2-40B4-BE49-F238E27FC236}">
                  <a16:creationId xmlns:a16="http://schemas.microsoft.com/office/drawing/2014/main" id="{F2C61FFE-E78E-4E9C-88DC-6F4798AB476F}"/>
                </a:ext>
              </a:extLst>
            </p:cNvPr>
            <p:cNvSpPr/>
            <p:nvPr/>
          </p:nvSpPr>
          <p:spPr>
            <a:xfrm>
              <a:off x="228600" y="5616629"/>
              <a:ext cx="964992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7" name="Freeform 2">
              <a:extLst>
                <a:ext uri="{FF2B5EF4-FFF2-40B4-BE49-F238E27FC236}">
                  <a16:creationId xmlns:a16="http://schemas.microsoft.com/office/drawing/2014/main" id="{DE15C122-BCE2-460D-A4B0-75DF7E6AEA31}"/>
                </a:ext>
              </a:extLst>
            </p:cNvPr>
            <p:cNvSpPr/>
            <p:nvPr/>
          </p:nvSpPr>
          <p:spPr>
            <a:xfrm>
              <a:off x="228600" y="5798053"/>
              <a:ext cx="2209800" cy="29794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8" name="Freeform 2">
              <a:extLst>
                <a:ext uri="{FF2B5EF4-FFF2-40B4-BE49-F238E27FC236}">
                  <a16:creationId xmlns:a16="http://schemas.microsoft.com/office/drawing/2014/main" id="{B3B76871-4910-4D67-88BD-D427C295A5B1}"/>
                </a:ext>
              </a:extLst>
            </p:cNvPr>
            <p:cNvSpPr/>
            <p:nvPr/>
          </p:nvSpPr>
          <p:spPr>
            <a:xfrm>
              <a:off x="228600" y="5540427"/>
              <a:ext cx="5333064" cy="5555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9CCBA0A1-96EE-4D10-A8D7-942928BE4670}"/>
                </a:ext>
              </a:extLst>
            </p:cNvPr>
            <p:cNvSpPr/>
            <p:nvPr/>
          </p:nvSpPr>
          <p:spPr>
            <a:xfrm>
              <a:off x="228600" y="5616629"/>
              <a:ext cx="1447488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Freeform 2">
              <a:extLst>
                <a:ext uri="{FF2B5EF4-FFF2-40B4-BE49-F238E27FC236}">
                  <a16:creationId xmlns:a16="http://schemas.microsoft.com/office/drawing/2014/main" id="{F17632E4-E2C2-4DCD-AFFC-C7A51944780A}"/>
                </a:ext>
              </a:extLst>
            </p:cNvPr>
            <p:cNvSpPr/>
            <p:nvPr/>
          </p:nvSpPr>
          <p:spPr>
            <a:xfrm>
              <a:off x="228600" y="5616629"/>
              <a:ext cx="1955592" cy="479370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1" name="Freeform 2">
              <a:extLst>
                <a:ext uri="{FF2B5EF4-FFF2-40B4-BE49-F238E27FC236}">
                  <a16:creationId xmlns:a16="http://schemas.microsoft.com/office/drawing/2014/main" id="{5638151E-D9DF-49BA-9434-98EEEA8F4048}"/>
                </a:ext>
              </a:extLst>
            </p:cNvPr>
            <p:cNvSpPr/>
            <p:nvPr/>
          </p:nvSpPr>
          <p:spPr>
            <a:xfrm>
              <a:off x="228600" y="5616628"/>
              <a:ext cx="2920584" cy="47937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2" name="Freeform 2">
              <a:extLst>
                <a:ext uri="{FF2B5EF4-FFF2-40B4-BE49-F238E27FC236}">
                  <a16:creationId xmlns:a16="http://schemas.microsoft.com/office/drawing/2014/main" id="{8D0B8D1C-2E0C-408C-A877-61689112356C}"/>
                </a:ext>
              </a:extLst>
            </p:cNvPr>
            <p:cNvSpPr/>
            <p:nvPr/>
          </p:nvSpPr>
          <p:spPr>
            <a:xfrm>
              <a:off x="228600" y="5388027"/>
              <a:ext cx="6272448" cy="7079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3" name="Freeform 2">
              <a:extLst>
                <a:ext uri="{FF2B5EF4-FFF2-40B4-BE49-F238E27FC236}">
                  <a16:creationId xmlns:a16="http://schemas.microsoft.com/office/drawing/2014/main" id="{BCDBA5FC-7BA4-41EF-8FD1-C1DDE70B418E}"/>
                </a:ext>
              </a:extLst>
            </p:cNvPr>
            <p:cNvSpPr/>
            <p:nvPr/>
          </p:nvSpPr>
          <p:spPr>
            <a:xfrm>
              <a:off x="228600" y="5540426"/>
              <a:ext cx="4114800" cy="5555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Freeform 2">
              <a:extLst>
                <a:ext uri="{FF2B5EF4-FFF2-40B4-BE49-F238E27FC236}">
                  <a16:creationId xmlns:a16="http://schemas.microsoft.com/office/drawing/2014/main" id="{43D79811-8CB2-4384-801B-0141F2DEF0CB}"/>
                </a:ext>
              </a:extLst>
            </p:cNvPr>
            <p:cNvSpPr/>
            <p:nvPr/>
          </p:nvSpPr>
          <p:spPr>
            <a:xfrm>
              <a:off x="228600" y="5388026"/>
              <a:ext cx="5333064" cy="70797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6CAA5DD8-DC8A-448D-86C6-0B8CBF9AEAE5}"/>
                </a:ext>
              </a:extLst>
            </p:cNvPr>
            <p:cNvSpPr/>
            <p:nvPr/>
          </p:nvSpPr>
          <p:spPr>
            <a:xfrm>
              <a:off x="228600" y="5616627"/>
              <a:ext cx="6754944" cy="479372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6" name="Freeform 2">
              <a:extLst>
                <a:ext uri="{FF2B5EF4-FFF2-40B4-BE49-F238E27FC236}">
                  <a16:creationId xmlns:a16="http://schemas.microsoft.com/office/drawing/2014/main" id="{D26ECFFD-7013-4F0E-99B5-DEAF1F58D621}"/>
                </a:ext>
              </a:extLst>
            </p:cNvPr>
            <p:cNvSpPr/>
            <p:nvPr/>
          </p:nvSpPr>
          <p:spPr>
            <a:xfrm>
              <a:off x="228600" y="5798053"/>
              <a:ext cx="7620000" cy="29794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0C670804-7BB7-4693-8D45-4933CBA63C1E}"/>
              </a:ext>
            </a:extLst>
          </p:cNvPr>
          <p:cNvSpPr/>
          <p:nvPr/>
        </p:nvSpPr>
        <p:spPr>
          <a:xfrm>
            <a:off x="5053560" y="3729334"/>
            <a:ext cx="318388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Edges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i,j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Wingdings" panose="05000000000000000000" pitchFamily="2" charset="2"/>
              </a:rPr>
              <a:t>  n</a:t>
            </a: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Wingdings" panose="05000000000000000000" pitchFamily="2" charset="2"/>
              </a:rPr>
              <a:t>2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Wingdings" panose="05000000000000000000" pitchFamily="2" charset="2"/>
              </a:rPr>
              <a:t> edges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2" name="Rectangle 41">
            <a:extLst>
              <a:ext uri="{FF2B5EF4-FFF2-40B4-BE49-F238E27FC236}">
                <a16:creationId xmlns:a16="http://schemas.microsoft.com/office/drawing/2014/main" id="{13F74764-8A8B-4235-97A3-6D995EF30549}"/>
              </a:ext>
            </a:extLst>
          </p:cNvPr>
          <p:cNvSpPr/>
          <p:nvPr/>
        </p:nvSpPr>
        <p:spPr>
          <a:xfrm>
            <a:off x="5042141" y="1252415"/>
            <a:ext cx="345960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Edges 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i,i+1</a:t>
            </a: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Wingdings" panose="05000000000000000000" pitchFamily="2" charset="2"/>
              </a:rPr>
              <a:t>  n edges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43" name="Rectangle 2">
            <a:extLst>
              <a:ext uri="{FF2B5EF4-FFF2-40B4-BE49-F238E27FC236}">
                <a16:creationId xmlns:a16="http://schemas.microsoft.com/office/drawing/2014/main" id="{10B4EE67-5285-45F7-BEB6-A4439074F1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8204339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>
                                            <p:txEl>
                                              <p:pRg st="10" end="1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7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7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" grpId="0" animBg="1"/>
      <p:bldP spid="3" grpId="0"/>
      <p:bldP spid="42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cost </a:t>
            </a:r>
            <a:r>
              <a:rPr lang="en-US" altLang="en-US" sz="2400" dirty="0"/>
              <a:t>of the minimum path from s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7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Take the Best of the Best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6" name="Picture 175">
            <a:extLst>
              <a:ext uri="{FF2B5EF4-FFF2-40B4-BE49-F238E27FC236}">
                <a16:creationId xmlns:a16="http://schemas.microsoft.com/office/drawing/2014/main" id="{05756F87-C3D9-4A28-B54C-0997AF09F5E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25713" y="5518516"/>
            <a:ext cx="417672" cy="790737"/>
          </a:xfrm>
          <a:prstGeom prst="rect">
            <a:avLst/>
          </a:prstGeom>
        </p:spPr>
      </p:pic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82A1058-159B-4DBD-A72C-252766ABE268}"/>
              </a:ext>
            </a:extLst>
          </p:cNvPr>
          <p:cNvGrpSpPr/>
          <p:nvPr/>
        </p:nvGrpSpPr>
        <p:grpSpPr>
          <a:xfrm>
            <a:off x="7086600" y="5025089"/>
            <a:ext cx="1446327" cy="842311"/>
            <a:chOff x="7086600" y="5025089"/>
            <a:chExt cx="1446327" cy="842311"/>
          </a:xfrm>
        </p:grpSpPr>
        <p:sp>
          <p:nvSpPr>
            <p:cNvPr id="227" name="Freeform 22">
              <a:extLst>
                <a:ext uri="{FF2B5EF4-FFF2-40B4-BE49-F238E27FC236}">
                  <a16:creationId xmlns:a16="http://schemas.microsoft.com/office/drawing/2014/main" id="{9DA33662-558A-450A-95C2-25CBED17D18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58591" y="5388772"/>
              <a:ext cx="104302" cy="21597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7" h="10342">
                  <a:moveTo>
                    <a:pt x="0" y="0"/>
                  </a:moveTo>
                  <a:lnTo>
                    <a:pt x="7157" y="10342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228" name="Rectangle 6">
              <a:extLst>
                <a:ext uri="{FF2B5EF4-FFF2-40B4-BE49-F238E27FC236}">
                  <a16:creationId xmlns:a16="http://schemas.microsoft.com/office/drawing/2014/main" id="{16027A64-FFE0-4F12-B9E5-9565739FE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927" y="5381374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11</a:t>
              </a:r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2F630E5D-93C8-461B-8BD2-CAE8F5E951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4593" y="5334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rgbClr val="0000CC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32" name="Rectangle 6">
              <a:extLst>
                <a:ext uri="{FF2B5EF4-FFF2-40B4-BE49-F238E27FC236}">
                  <a16:creationId xmlns:a16="http://schemas.microsoft.com/office/drawing/2014/main" id="{D1CE37ED-EFA6-476C-B901-927743599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2671" y="502508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9</a:t>
              </a:r>
            </a:p>
          </p:txBody>
        </p:sp>
        <p:sp>
          <p:nvSpPr>
            <p:cNvPr id="33" name="Freeform 22">
              <a:extLst>
                <a:ext uri="{FF2B5EF4-FFF2-40B4-BE49-F238E27FC236}">
                  <a16:creationId xmlns:a16="http://schemas.microsoft.com/office/drawing/2014/main" id="{E0A0CFBA-C5AD-4ABB-85CA-3B841E2FA4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74256" y="5439489"/>
              <a:ext cx="145734" cy="2088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76" h="8709">
                  <a:moveTo>
                    <a:pt x="31876" y="0"/>
                  </a:moveTo>
                  <a:lnTo>
                    <a:pt x="0" y="8709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34" name="Rectangle 6">
              <a:extLst>
                <a:ext uri="{FF2B5EF4-FFF2-40B4-BE49-F238E27FC236}">
                  <a16:creationId xmlns:a16="http://schemas.microsoft.com/office/drawing/2014/main" id="{85ED3BEC-5893-42D6-8E45-E22999F91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600" y="540573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10</a:t>
              </a:r>
            </a:p>
          </p:txBody>
        </p:sp>
      </p:grpSp>
      <p:sp>
        <p:nvSpPr>
          <p:cNvPr id="35" name="Rectangle 6">
            <a:extLst>
              <a:ext uri="{FF2B5EF4-FFF2-40B4-BE49-F238E27FC236}">
                <a16:creationId xmlns:a16="http://schemas.microsoft.com/office/drawing/2014/main" id="{EAEB3C0E-27BC-4F07-8235-6BDD07DD1F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111" y="5494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37" name="Freeform 22">
            <a:extLst>
              <a:ext uri="{FF2B5EF4-FFF2-40B4-BE49-F238E27FC236}">
                <a16:creationId xmlns:a16="http://schemas.microsoft.com/office/drawing/2014/main" id="{4BA1569D-2EBC-4859-92E4-B1187BA64669}"/>
              </a:ext>
            </a:extLst>
          </p:cNvPr>
          <p:cNvSpPr>
            <a:spLocks/>
          </p:cNvSpPr>
          <p:nvPr/>
        </p:nvSpPr>
        <p:spPr bwMode="auto">
          <a:xfrm flipH="1">
            <a:off x="7587342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8" name="Freeform 22">
            <a:extLst>
              <a:ext uri="{FF2B5EF4-FFF2-40B4-BE49-F238E27FC236}">
                <a16:creationId xmlns:a16="http://schemas.microsoft.com/office/drawing/2014/main" id="{DFA45346-829E-456C-A11A-591DF7D03D37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6" name="Text Box 33">
            <a:extLst>
              <a:ext uri="{FF2B5EF4-FFF2-40B4-BE49-F238E27FC236}">
                <a16:creationId xmlns:a16="http://schemas.microsoft.com/office/drawing/2014/main" id="{838DCC4F-D2F0-4730-A9F9-EB133FE2C50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4612" y="2363212"/>
            <a:ext cx="6277788" cy="34163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The set of all solutions for our instance.</a:t>
            </a:r>
            <a:r>
              <a:rPr lang="en-US" altLang="en-US" sz="1050" dirty="0"/>
              <a:t> 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Partition them based on bird’s answer.</a:t>
            </a:r>
            <a:endParaRPr lang="en-US" altLang="en-US" sz="105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Find best in each part.</a:t>
            </a:r>
            <a:endParaRPr lang="en-US" altLang="en-US" sz="105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Take the best of these best.</a:t>
            </a:r>
            <a:endParaRPr lang="en-US" altLang="en-US" sz="1050" dirty="0"/>
          </a:p>
          <a:p>
            <a:pPr eaLnBrk="1" hangingPunct="1">
              <a:buNone/>
            </a:pPr>
            <a:r>
              <a:rPr lang="en-US" altLang="en-US" sz="2400" dirty="0"/>
              <a:t>Store the cost of solution and the bird’s advice</a:t>
            </a:r>
            <a:br>
              <a:rPr lang="en-US" altLang="en-US" sz="2400" dirty="0"/>
            </a:br>
            <a:r>
              <a:rPr lang="en-US" altLang="en-US" sz="2400" dirty="0"/>
              <a:t>for this node/sub-instance in the table. </a:t>
            </a:r>
          </a:p>
          <a:p>
            <a:pPr eaLnBrk="1" hangingPunct="1">
              <a:buNone/>
            </a:pPr>
            <a:r>
              <a:rPr lang="en-US" altLang="en-US" sz="2400" dirty="0"/>
              <a:t>And then move on to </a:t>
            </a:r>
            <a:br>
              <a:rPr lang="en-US" altLang="en-US" sz="2400" dirty="0"/>
            </a:br>
            <a:r>
              <a:rPr lang="en-US" altLang="en-US" sz="2400" dirty="0"/>
              <a:t>the next sub-instances</a:t>
            </a:r>
          </a:p>
          <a:p>
            <a:pPr eaLnBrk="1" hangingPunct="1">
              <a:buFontTx/>
              <a:buNone/>
            </a:pPr>
            <a:endParaRPr lang="en-US" altLang="en-US" sz="2400" dirty="0"/>
          </a:p>
        </p:txBody>
      </p:sp>
      <p:pic>
        <p:nvPicPr>
          <p:cNvPr id="39" name="Picture 2" descr="bestofbestTree">
            <a:extLst>
              <a:ext uri="{FF2B5EF4-FFF2-40B4-BE49-F238E27FC236}">
                <a16:creationId xmlns:a16="http://schemas.microsoft.com/office/drawing/2014/main" id="{DAE43577-85C4-41FF-8489-7753FB24F50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609" t="3436" r="50562" b="60648"/>
          <a:stretch>
            <a:fillRect/>
          </a:stretch>
        </p:blipFill>
        <p:spPr bwMode="auto">
          <a:xfrm>
            <a:off x="3810000" y="4583471"/>
            <a:ext cx="2109788" cy="21764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1" name="Picture 2" descr="bestofbestTree">
            <a:extLst>
              <a:ext uri="{FF2B5EF4-FFF2-40B4-BE49-F238E27FC236}">
                <a16:creationId xmlns:a16="http://schemas.microsoft.com/office/drawing/2014/main" id="{762A6313-F80A-409D-9530-1964898738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3" t="65456" r="79906" b="-1372"/>
          <a:stretch>
            <a:fillRect/>
          </a:stretch>
        </p:blipFill>
        <p:spPr bwMode="auto">
          <a:xfrm>
            <a:off x="3843517" y="4605337"/>
            <a:ext cx="2109788" cy="21764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43" name="Group 42">
            <a:extLst>
              <a:ext uri="{FF2B5EF4-FFF2-40B4-BE49-F238E27FC236}">
                <a16:creationId xmlns:a16="http://schemas.microsoft.com/office/drawing/2014/main" id="{6C3B3E07-4494-4FB5-83AE-C5298FC6CCED}"/>
              </a:ext>
            </a:extLst>
          </p:cNvPr>
          <p:cNvGrpSpPr/>
          <p:nvPr/>
        </p:nvGrpSpPr>
        <p:grpSpPr>
          <a:xfrm>
            <a:off x="3826668" y="4552950"/>
            <a:ext cx="2112963" cy="2203450"/>
            <a:chOff x="6016625" y="947738"/>
            <a:chExt cx="2112963" cy="2203450"/>
          </a:xfrm>
        </p:grpSpPr>
        <p:pic>
          <p:nvPicPr>
            <p:cNvPr id="44" name="Picture 2" descr="bestofbestTree">
              <a:extLst>
                <a:ext uri="{FF2B5EF4-FFF2-40B4-BE49-F238E27FC236}">
                  <a16:creationId xmlns:a16="http://schemas.microsoft.com/office/drawing/2014/main" id="{1C99CB8C-EAC6-429E-ACBF-78CA3172C0A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0609" t="3436" r="50562" b="60648"/>
            <a:stretch>
              <a:fillRect/>
            </a:stretch>
          </p:blipFill>
          <p:spPr bwMode="auto">
            <a:xfrm>
              <a:off x="6019800" y="947738"/>
              <a:ext cx="2109788" cy="217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5" name="Picture 2" descr="bestofbestTree">
              <a:extLst>
                <a:ext uri="{FF2B5EF4-FFF2-40B4-BE49-F238E27FC236}">
                  <a16:creationId xmlns:a16="http://schemas.microsoft.com/office/drawing/2014/main" id="{5ECADDA0-3BE2-4760-B546-6E256C874F0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63" t="65456" r="79906" b="-1372"/>
            <a:stretch>
              <a:fillRect/>
            </a:stretch>
          </p:blipFill>
          <p:spPr bwMode="auto">
            <a:xfrm>
              <a:off x="6019800" y="974725"/>
              <a:ext cx="2109788" cy="21764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7" name="Picture 2" descr="bestofbestTree">
              <a:extLst>
                <a:ext uri="{FF2B5EF4-FFF2-40B4-BE49-F238E27FC236}">
                  <a16:creationId xmlns:a16="http://schemas.microsoft.com/office/drawing/2014/main" id="{72045603-A554-4F29-9839-16DFD1EA889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1506" t="61446" r="49664" b="2638"/>
            <a:stretch>
              <a:fillRect/>
            </a:stretch>
          </p:blipFill>
          <p:spPr bwMode="auto">
            <a:xfrm>
              <a:off x="6016625" y="960438"/>
              <a:ext cx="2109788" cy="21764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610001F6-B8E4-43EC-87A6-104BDEC7FCC9}"/>
              </a:ext>
            </a:extLst>
          </p:cNvPr>
          <p:cNvGrpSpPr/>
          <p:nvPr/>
        </p:nvGrpSpPr>
        <p:grpSpPr>
          <a:xfrm>
            <a:off x="4579937" y="4445000"/>
            <a:ext cx="779161" cy="393700"/>
            <a:chOff x="6427429" y="4476750"/>
            <a:chExt cx="779161" cy="393700"/>
          </a:xfrm>
        </p:grpSpPr>
        <p:sp>
          <p:nvSpPr>
            <p:cNvPr id="49" name="Rectangle 26">
              <a:extLst>
                <a:ext uri="{FF2B5EF4-FFF2-40B4-BE49-F238E27FC236}">
                  <a16:creationId xmlns:a16="http://schemas.microsoft.com/office/drawing/2014/main" id="{CB6CCAAE-F5D4-434A-BA13-F17EC00F4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6995" y="4806521"/>
              <a:ext cx="109697" cy="63929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  <p:sp>
          <p:nvSpPr>
            <p:cNvPr id="50" name="Rectangle 27">
              <a:extLst>
                <a:ext uri="{FF2B5EF4-FFF2-40B4-BE49-F238E27FC236}">
                  <a16:creationId xmlns:a16="http://schemas.microsoft.com/office/drawing/2014/main" id="{1BFB6C01-1195-4F95-8A04-A10F1A65F2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7429" y="4476750"/>
              <a:ext cx="779161" cy="338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>
                  <a:solidFill>
                    <a:schemeClr val="bg2"/>
                  </a:solidFill>
                </a:rPr>
                <a:t>optS[I]</a:t>
              </a:r>
              <a:endParaRPr lang="en-US" altLang="en-US" sz="1600">
                <a:solidFill>
                  <a:schemeClr val="bg2"/>
                </a:solidFill>
              </a:endParaRPr>
            </a:p>
          </p:txBody>
        </p:sp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1553B16F-CD31-4490-8F50-792CA34F7784}"/>
              </a:ext>
            </a:extLst>
          </p:cNvPr>
          <p:cNvGrpSpPr/>
          <p:nvPr/>
        </p:nvGrpSpPr>
        <p:grpSpPr>
          <a:xfrm>
            <a:off x="4876800" y="4543428"/>
            <a:ext cx="874712" cy="371472"/>
            <a:chOff x="7443788" y="4391204"/>
            <a:chExt cx="874712" cy="371472"/>
          </a:xfrm>
        </p:grpSpPr>
        <p:sp>
          <p:nvSpPr>
            <p:cNvPr id="52" name="Rectangle 16">
              <a:extLst>
                <a:ext uri="{FF2B5EF4-FFF2-40B4-BE49-F238E27FC236}">
                  <a16:creationId xmlns:a16="http://schemas.microsoft.com/office/drawing/2014/main" id="{8641FE7C-E44C-42FB-BBA4-7F3EB7A7D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43788" y="4391204"/>
              <a:ext cx="874712" cy="3377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1600" i="1" dirty="0" err="1">
                  <a:solidFill>
                    <a:schemeClr val="bg2"/>
                  </a:solidFill>
                </a:rPr>
                <a:t>optS</a:t>
              </a:r>
              <a:r>
                <a:rPr lang="en-US" altLang="en-US" sz="1600" i="1" baseline="-25000" dirty="0">
                  <a:solidFill>
                    <a:schemeClr val="bg2"/>
                  </a:solidFill>
                </a:rPr>
                <a:t>&lt;</a:t>
              </a:r>
              <a:r>
                <a:rPr lang="en-US" altLang="en-US" sz="1600" i="1" baseline="-25000" dirty="0" err="1">
                  <a:solidFill>
                    <a:schemeClr val="bg2"/>
                  </a:solidFill>
                </a:rPr>
                <a:t>I,k</a:t>
              </a:r>
              <a:r>
                <a:rPr lang="en-US" altLang="en-US" sz="1600" i="1" baseline="-25000" dirty="0">
                  <a:solidFill>
                    <a:schemeClr val="bg2"/>
                  </a:solidFill>
                </a:rPr>
                <a:t>&gt;</a:t>
              </a:r>
              <a:endParaRPr lang="en-US" altLang="en-US" sz="1600" dirty="0">
                <a:solidFill>
                  <a:schemeClr val="bg2"/>
                </a:solidFill>
              </a:endParaRPr>
            </a:p>
          </p:txBody>
        </p:sp>
        <p:sp>
          <p:nvSpPr>
            <p:cNvPr id="53" name="Rectangle 9">
              <a:extLst>
                <a:ext uri="{FF2B5EF4-FFF2-40B4-BE49-F238E27FC236}">
                  <a16:creationId xmlns:a16="http://schemas.microsoft.com/office/drawing/2014/main" id="{5E13C779-AE37-4143-B018-5515BA5BE9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51762" y="4698822"/>
              <a:ext cx="109622" cy="63854"/>
            </a:xfrm>
            <a:prstGeom prst="rect">
              <a:avLst/>
            </a:prstGeom>
            <a:solidFill>
              <a:srgbClr val="FFC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 type="triangle" w="med" len="med"/>
                </a14:hiddenLine>
              </a:ext>
            </a:extLst>
          </p:spPr>
          <p:txBody>
            <a:bodyPr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>
                <a:solidFill>
                  <a:schemeClr val="bg2"/>
                </a:solidFill>
              </a:endParaRPr>
            </a:p>
          </p:txBody>
        </p:sp>
      </p:grpSp>
      <p:sp>
        <p:nvSpPr>
          <p:cNvPr id="54" name="Rectangle 53">
            <a:extLst>
              <a:ext uri="{FF2B5EF4-FFF2-40B4-BE49-F238E27FC236}">
                <a16:creationId xmlns:a16="http://schemas.microsoft.com/office/drawing/2014/main" id="{1122F9E3-E281-4054-B330-A8313C2A9C3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11784" y="6281558"/>
            <a:ext cx="582612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 dirty="0" err="1">
                <a:solidFill>
                  <a:schemeClr val="bg2"/>
                </a:solidFill>
              </a:rPr>
              <a:t>k</a:t>
            </a:r>
            <a:r>
              <a:rPr lang="en-US" altLang="en-US" sz="2000" i="1" baseline="-25000" dirty="0" err="1">
                <a:solidFill>
                  <a:schemeClr val="bg2"/>
                </a:solidFill>
              </a:rPr>
              <a:t>max</a:t>
            </a:r>
            <a:endParaRPr lang="en-US" altLang="en-US" sz="2000" dirty="0">
              <a:solidFill>
                <a:schemeClr val="bg2"/>
              </a:solidFill>
            </a:endParaRPr>
          </a:p>
        </p:txBody>
      </p:sp>
      <p:sp>
        <p:nvSpPr>
          <p:cNvPr id="55" name="Rectangle 15">
            <a:extLst>
              <a:ext uri="{FF2B5EF4-FFF2-40B4-BE49-F238E27FC236}">
                <a16:creationId xmlns:a16="http://schemas.microsoft.com/office/drawing/2014/main" id="{01965D3A-AFD1-4C3A-BDEA-8C5D40A11B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53025" y="6299200"/>
            <a:ext cx="29845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i="1" dirty="0">
                <a:solidFill>
                  <a:schemeClr val="bg2"/>
                </a:solidFill>
              </a:rPr>
              <a:t>k</a:t>
            </a:r>
            <a:endParaRPr lang="en-US" altLang="en-US" sz="2000" dirty="0">
              <a:solidFill>
                <a:schemeClr val="bg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61349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54" grpId="0"/>
      <p:bldP spid="55" grpId="0"/>
      <p:bldP spid="55" grpId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Continue with the next nodes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9" name="Freeform 22">
            <a:extLst>
              <a:ext uri="{FF2B5EF4-FFF2-40B4-BE49-F238E27FC236}">
                <a16:creationId xmlns:a16="http://schemas.microsoft.com/office/drawing/2014/main" id="{306FE989-2071-43D7-AF3E-4CE531C3C776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3" name="Rectangle 6">
            <a:extLst>
              <a:ext uri="{FF2B5EF4-FFF2-40B4-BE49-F238E27FC236}">
                <a16:creationId xmlns:a16="http://schemas.microsoft.com/office/drawing/2014/main" id="{76B167B2-4B58-4461-B210-E316B37682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111" y="5494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9</a:t>
            </a:r>
          </a:p>
        </p:txBody>
      </p:sp>
      <p:sp>
        <p:nvSpPr>
          <p:cNvPr id="34" name="Freeform 22">
            <a:extLst>
              <a:ext uri="{FF2B5EF4-FFF2-40B4-BE49-F238E27FC236}">
                <a16:creationId xmlns:a16="http://schemas.microsoft.com/office/drawing/2014/main" id="{11C70FC0-BA61-433C-A671-7E729BF24072}"/>
              </a:ext>
            </a:extLst>
          </p:cNvPr>
          <p:cNvSpPr>
            <a:spLocks/>
          </p:cNvSpPr>
          <p:nvPr/>
        </p:nvSpPr>
        <p:spPr bwMode="auto">
          <a:xfrm flipH="1">
            <a:off x="7587342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5D4FEA21-39D2-D33C-2D98-F574A1082FCD}"/>
              </a:ext>
            </a:extLst>
          </p:cNvPr>
          <p:cNvGrpSpPr/>
          <p:nvPr/>
        </p:nvGrpSpPr>
        <p:grpSpPr>
          <a:xfrm>
            <a:off x="8485801" y="5464732"/>
            <a:ext cx="782027" cy="474811"/>
            <a:chOff x="8463769" y="5463610"/>
            <a:chExt cx="782027" cy="474811"/>
          </a:xfrm>
        </p:grpSpPr>
        <p:sp>
          <p:nvSpPr>
            <p:cNvPr id="5" name="Rectangle 6">
              <a:extLst>
                <a:ext uri="{FF2B5EF4-FFF2-40B4-BE49-F238E27FC236}">
                  <a16:creationId xmlns:a16="http://schemas.microsoft.com/office/drawing/2014/main" id="{4645326E-7013-B800-D7F6-86167CFE16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0796" y="5476756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6" name="Freeform 22">
              <a:extLst>
                <a:ext uri="{FF2B5EF4-FFF2-40B4-BE49-F238E27FC236}">
                  <a16:creationId xmlns:a16="http://schemas.microsoft.com/office/drawing/2014/main" id="{04843F38-3F3F-EEE6-C5B3-ECBE18EF101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463769" y="5463610"/>
              <a:ext cx="183829" cy="17834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12614 w 12614"/>
                <a:gd name="connsiteY0" fmla="*/ 0 h 8540"/>
                <a:gd name="connsiteX1" fmla="*/ 0 w 12614"/>
                <a:gd name="connsiteY1" fmla="*/ 8540 h 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14" h="8540">
                  <a:moveTo>
                    <a:pt x="12614" y="0"/>
                  </a:moveTo>
                  <a:lnTo>
                    <a:pt x="0" y="8540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136FF39-2A00-6A59-DC75-90C6A8E3CACD}"/>
              </a:ext>
            </a:extLst>
          </p:cNvPr>
          <p:cNvGrpSpPr/>
          <p:nvPr/>
        </p:nvGrpSpPr>
        <p:grpSpPr>
          <a:xfrm>
            <a:off x="7248332" y="6291287"/>
            <a:ext cx="689339" cy="491635"/>
            <a:chOff x="7378602" y="6442957"/>
            <a:chExt cx="689339" cy="491635"/>
          </a:xfrm>
        </p:grpSpPr>
        <p:sp>
          <p:nvSpPr>
            <p:cNvPr id="8" name="Rectangle 6">
              <a:extLst>
                <a:ext uri="{FF2B5EF4-FFF2-40B4-BE49-F238E27FC236}">
                  <a16:creationId xmlns:a16="http://schemas.microsoft.com/office/drawing/2014/main" id="{42D903A6-50AE-D9D5-9E52-45ECC66C0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8602" y="647292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9" name="Freeform 22">
              <a:extLst>
                <a:ext uri="{FF2B5EF4-FFF2-40B4-BE49-F238E27FC236}">
                  <a16:creationId xmlns:a16="http://schemas.microsoft.com/office/drawing/2014/main" id="{14CE6494-6A6C-5EDC-40DD-E4096F91896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15987" y="6442957"/>
              <a:ext cx="351954" cy="162624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41282"/>
                <a:gd name="connsiteY0" fmla="*/ 0 h 5566"/>
                <a:gd name="connsiteX1" fmla="*/ 41282 w 41282"/>
                <a:gd name="connsiteY1" fmla="*/ 5566 h 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82" h="5566">
                  <a:moveTo>
                    <a:pt x="0" y="0"/>
                  </a:moveTo>
                  <a:lnTo>
                    <a:pt x="41282" y="556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42468661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" name="Text Box 10">
            <a:extLst>
              <a:ext uri="{FF2B5EF4-FFF2-40B4-BE49-F238E27FC236}">
                <a16:creationId xmlns:a16="http://schemas.microsoft.com/office/drawing/2014/main" id="{573B1D03-C451-4CEE-A209-E85CC00448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20621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My goal is to find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minimum path </a:t>
            </a:r>
            <a:r>
              <a:rPr lang="en-US" altLang="en-US" sz="2400" dirty="0"/>
              <a:t>from s to t.</a:t>
            </a:r>
          </a:p>
          <a:p>
            <a:pPr eaLnBrk="1" hangingPunct="1">
              <a:buNone/>
            </a:pPr>
            <a:r>
              <a:rPr lang="en-US" altLang="en-US" sz="1600" dirty="0"/>
              <a:t>  </a:t>
            </a:r>
          </a:p>
          <a:p>
            <a:pPr eaLnBrk="1" hangingPunct="1">
              <a:buNone/>
            </a:pPr>
            <a:r>
              <a:rPr lang="en-US" altLang="en-US" sz="2400" dirty="0"/>
              <a:t>We trace the saved bird’s answers backwards.</a:t>
            </a:r>
            <a:r>
              <a:rPr lang="en-US" altLang="en-US" sz="1600" dirty="0"/>
              <a:t> </a:t>
            </a:r>
          </a:p>
          <a:p>
            <a:pPr eaLnBrk="1" hangingPunct="1">
              <a:buNone/>
            </a:pPr>
            <a:endParaRPr lang="en-US" altLang="en-US" sz="1600" dirty="0"/>
          </a:p>
          <a:p>
            <a:pPr eaLnBrk="1" hangingPunct="1">
              <a:buNone/>
            </a:pPr>
            <a:r>
              <a:rPr lang="en-US" altLang="en-US" sz="2400" dirty="0"/>
              <a:t>   And that completes our dynamic programming algorithm. </a:t>
            </a:r>
          </a:p>
        </p:txBody>
      </p:sp>
      <p:sp>
        <p:nvSpPr>
          <p:cNvPr id="66" name="Rectangle 57">
            <a:extLst>
              <a:ext uri="{FF2B5EF4-FFF2-40B4-BE49-F238E27FC236}">
                <a16:creationId xmlns:a16="http://schemas.microsoft.com/office/drawing/2014/main" id="{B3A0DABE-7E6F-48CD-86D3-56F28F54C6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68" name="Rectangle 57">
            <a:extLst>
              <a:ext uri="{FF2B5EF4-FFF2-40B4-BE49-F238E27FC236}">
                <a16:creationId xmlns:a16="http://schemas.microsoft.com/office/drawing/2014/main" id="{D5E5E5FD-4DCC-4689-92F4-EFE78EF7D40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3810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sz="3600" dirty="0"/>
              <a:t>Constructing Optimal Path</a:t>
            </a:r>
          </a:p>
        </p:txBody>
      </p:sp>
      <p:pic>
        <p:nvPicPr>
          <p:cNvPr id="67" name="Picture 2" descr="question">
            <a:extLst>
              <a:ext uri="{FF2B5EF4-FFF2-40B4-BE49-F238E27FC236}">
                <a16:creationId xmlns:a16="http://schemas.microsoft.com/office/drawing/2014/main" id="{56EB96E9-3ABA-4D30-8690-04D2806D44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82" name="Group 181">
            <a:extLst>
              <a:ext uri="{FF2B5EF4-FFF2-40B4-BE49-F238E27FC236}">
                <a16:creationId xmlns:a16="http://schemas.microsoft.com/office/drawing/2014/main" id="{B6850041-9198-435C-8F01-B204E023E06D}"/>
              </a:ext>
            </a:extLst>
          </p:cNvPr>
          <p:cNvGrpSpPr/>
          <p:nvPr/>
        </p:nvGrpSpPr>
        <p:grpSpPr>
          <a:xfrm>
            <a:off x="6369604" y="3246377"/>
            <a:ext cx="2609833" cy="2641438"/>
            <a:chOff x="6369604" y="3246377"/>
            <a:chExt cx="2609833" cy="2641438"/>
          </a:xfrm>
        </p:grpSpPr>
        <p:sp>
          <p:nvSpPr>
            <p:cNvPr id="183" name="Rectangle 6">
              <a:extLst>
                <a:ext uri="{FF2B5EF4-FFF2-40B4-BE49-F238E27FC236}">
                  <a16:creationId xmlns:a16="http://schemas.microsoft.com/office/drawing/2014/main" id="{22109918-0772-4F66-8845-E743FA0BA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604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4" name="Rectangle 6">
              <a:extLst>
                <a:ext uri="{FF2B5EF4-FFF2-40B4-BE49-F238E27FC236}">
                  <a16:creationId xmlns:a16="http://schemas.microsoft.com/office/drawing/2014/main" id="{D531F070-0A06-4E39-837C-9C3CAFEC0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7726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85" name="Rectangle 6">
              <a:extLst>
                <a:ext uri="{FF2B5EF4-FFF2-40B4-BE49-F238E27FC236}">
                  <a16:creationId xmlns:a16="http://schemas.microsoft.com/office/drawing/2014/main" id="{1B8A5861-41E6-47C8-A34E-6A090FD572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73642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6" name="Rectangle 6">
              <a:extLst>
                <a:ext uri="{FF2B5EF4-FFF2-40B4-BE49-F238E27FC236}">
                  <a16:creationId xmlns:a16="http://schemas.microsoft.com/office/drawing/2014/main" id="{C22B2C5B-F5CC-4CEB-B706-1DB975C60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51242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87" name="Rectangle 6">
              <a:extLst>
                <a:ext uri="{FF2B5EF4-FFF2-40B4-BE49-F238E27FC236}">
                  <a16:creationId xmlns:a16="http://schemas.microsoft.com/office/drawing/2014/main" id="{C703DC8F-CA46-4F87-B872-81379C8C70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30395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88" name="Rectangle 6">
              <a:extLst>
                <a:ext uri="{FF2B5EF4-FFF2-40B4-BE49-F238E27FC236}">
                  <a16:creationId xmlns:a16="http://schemas.microsoft.com/office/drawing/2014/main" id="{5DE584BC-AC4F-4568-AB86-C6E786F5AC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44437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89" name="Rectangle 6">
              <a:extLst>
                <a:ext uri="{FF2B5EF4-FFF2-40B4-BE49-F238E27FC236}">
                  <a16:creationId xmlns:a16="http://schemas.microsoft.com/office/drawing/2014/main" id="{FD18C10D-8D9E-43F1-B929-B10B9C27E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15200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90" name="Freeform 22">
              <a:extLst>
                <a:ext uri="{FF2B5EF4-FFF2-40B4-BE49-F238E27FC236}">
                  <a16:creationId xmlns:a16="http://schemas.microsoft.com/office/drawing/2014/main" id="{42FD4C7E-8FC2-4A00-AEA3-3DC0F3882B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166755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Freeform 22">
              <a:extLst>
                <a:ext uri="{FF2B5EF4-FFF2-40B4-BE49-F238E27FC236}">
                  <a16:creationId xmlns:a16="http://schemas.microsoft.com/office/drawing/2014/main" id="{3678B5A5-B0F7-44AF-98EC-008F52B51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5700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Freeform 22">
              <a:extLst>
                <a:ext uri="{FF2B5EF4-FFF2-40B4-BE49-F238E27FC236}">
                  <a16:creationId xmlns:a16="http://schemas.microsoft.com/office/drawing/2014/main" id="{8B419516-2F3F-4F2B-BAFD-A61122640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2742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Freeform 22">
              <a:extLst>
                <a:ext uri="{FF2B5EF4-FFF2-40B4-BE49-F238E27FC236}">
                  <a16:creationId xmlns:a16="http://schemas.microsoft.com/office/drawing/2014/main" id="{966C33BF-DD9B-4412-828D-B5D732F8C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0099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Freeform 22">
              <a:extLst>
                <a:ext uri="{FF2B5EF4-FFF2-40B4-BE49-F238E27FC236}">
                  <a16:creationId xmlns:a16="http://schemas.microsoft.com/office/drawing/2014/main" id="{A5CBBF5E-5464-4214-BEFD-26FC76DB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0337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8" name="Freeform 22">
            <a:extLst>
              <a:ext uri="{FF2B5EF4-FFF2-40B4-BE49-F238E27FC236}">
                <a16:creationId xmlns:a16="http://schemas.microsoft.com/office/drawing/2014/main" id="{DFA45346-829E-456C-A11A-591DF7D03D37}"/>
              </a:ext>
            </a:extLst>
          </p:cNvPr>
          <p:cNvSpPr>
            <a:spLocks/>
          </p:cNvSpPr>
          <p:nvPr/>
        </p:nvSpPr>
        <p:spPr bwMode="auto">
          <a:xfrm flipH="1">
            <a:off x="8134351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6" name="Rectangle 6">
            <a:extLst>
              <a:ext uri="{FF2B5EF4-FFF2-40B4-BE49-F238E27FC236}">
                <a16:creationId xmlns:a16="http://schemas.microsoft.com/office/drawing/2014/main" id="{20206A24-CEAD-475F-83BA-93241DAF7F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111" y="5494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9</a:t>
            </a:r>
          </a:p>
        </p:txBody>
      </p:sp>
      <p:sp>
        <p:nvSpPr>
          <p:cNvPr id="39" name="Freeform 22">
            <a:extLst>
              <a:ext uri="{FF2B5EF4-FFF2-40B4-BE49-F238E27FC236}">
                <a16:creationId xmlns:a16="http://schemas.microsoft.com/office/drawing/2014/main" id="{47312585-3FB1-4529-94B9-77E768063093}"/>
              </a:ext>
            </a:extLst>
          </p:cNvPr>
          <p:cNvSpPr>
            <a:spLocks/>
          </p:cNvSpPr>
          <p:nvPr/>
        </p:nvSpPr>
        <p:spPr bwMode="auto">
          <a:xfrm flipH="1">
            <a:off x="7587342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98241219-A0A4-4CBA-85D3-64E5FADCE68B}"/>
              </a:ext>
            </a:extLst>
          </p:cNvPr>
          <p:cNvGrpSpPr/>
          <p:nvPr/>
        </p:nvGrpSpPr>
        <p:grpSpPr>
          <a:xfrm>
            <a:off x="8463769" y="5463610"/>
            <a:ext cx="782027" cy="474811"/>
            <a:chOff x="8463769" y="5463610"/>
            <a:chExt cx="782027" cy="474811"/>
          </a:xfrm>
        </p:grpSpPr>
        <p:sp>
          <p:nvSpPr>
            <p:cNvPr id="41" name="Rectangle 6">
              <a:extLst>
                <a:ext uri="{FF2B5EF4-FFF2-40B4-BE49-F238E27FC236}">
                  <a16:creationId xmlns:a16="http://schemas.microsoft.com/office/drawing/2014/main" id="{D808BDEE-DF7C-4E6E-AB85-C5C7FE4B2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0796" y="5476756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42" name="Freeform 22">
              <a:extLst>
                <a:ext uri="{FF2B5EF4-FFF2-40B4-BE49-F238E27FC236}">
                  <a16:creationId xmlns:a16="http://schemas.microsoft.com/office/drawing/2014/main" id="{CF359ADD-BA84-474D-823D-3896660C718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463769" y="5463610"/>
              <a:ext cx="183829" cy="17834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12614 w 12614"/>
                <a:gd name="connsiteY0" fmla="*/ 0 h 8540"/>
                <a:gd name="connsiteX1" fmla="*/ 0 w 12614"/>
                <a:gd name="connsiteY1" fmla="*/ 8540 h 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14" h="8540">
                  <a:moveTo>
                    <a:pt x="12614" y="0"/>
                  </a:moveTo>
                  <a:lnTo>
                    <a:pt x="0" y="8540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pic>
        <p:nvPicPr>
          <p:cNvPr id="46" name="Picture 45">
            <a:extLst>
              <a:ext uri="{FF2B5EF4-FFF2-40B4-BE49-F238E27FC236}">
                <a16:creationId xmlns:a16="http://schemas.microsoft.com/office/drawing/2014/main" id="{1B160D3A-FBE6-4F0B-9731-C19E6E9490F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392758" y="5918038"/>
            <a:ext cx="417672" cy="790737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4EB1C68C-C4F7-49DD-8BAE-BF843EA37ADC}"/>
              </a:ext>
            </a:extLst>
          </p:cNvPr>
          <p:cNvGrpSpPr/>
          <p:nvPr/>
        </p:nvGrpSpPr>
        <p:grpSpPr>
          <a:xfrm>
            <a:off x="7226300" y="6290165"/>
            <a:ext cx="689339" cy="491635"/>
            <a:chOff x="7378602" y="6442957"/>
            <a:chExt cx="689339" cy="491635"/>
          </a:xfrm>
        </p:grpSpPr>
        <p:sp>
          <p:nvSpPr>
            <p:cNvPr id="54" name="Rectangle 6">
              <a:extLst>
                <a:ext uri="{FF2B5EF4-FFF2-40B4-BE49-F238E27FC236}">
                  <a16:creationId xmlns:a16="http://schemas.microsoft.com/office/drawing/2014/main" id="{EFDC4A9B-3C76-4868-B1C4-740241E60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8602" y="647292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55" name="Freeform 22">
              <a:extLst>
                <a:ext uri="{FF2B5EF4-FFF2-40B4-BE49-F238E27FC236}">
                  <a16:creationId xmlns:a16="http://schemas.microsoft.com/office/drawing/2014/main" id="{B9FEEE6D-985B-4058-AEA6-35EA7F8288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15987" y="6442957"/>
              <a:ext cx="351954" cy="162624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41282"/>
                <a:gd name="connsiteY0" fmla="*/ 0 h 5566"/>
                <a:gd name="connsiteX1" fmla="*/ 41282 w 41282"/>
                <a:gd name="connsiteY1" fmla="*/ 5566 h 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82" h="5566">
                  <a:moveTo>
                    <a:pt x="0" y="0"/>
                  </a:moveTo>
                  <a:lnTo>
                    <a:pt x="41282" y="556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sp>
        <p:nvSpPr>
          <p:cNvPr id="43" name="Freeform 22">
            <a:extLst>
              <a:ext uri="{FF2B5EF4-FFF2-40B4-BE49-F238E27FC236}">
                <a16:creationId xmlns:a16="http://schemas.microsoft.com/office/drawing/2014/main" id="{B3F44336-8806-4EAE-BBCE-819A9402AC6C}"/>
              </a:ext>
            </a:extLst>
          </p:cNvPr>
          <p:cNvSpPr>
            <a:spLocks/>
          </p:cNvSpPr>
          <p:nvPr/>
        </p:nvSpPr>
        <p:spPr bwMode="auto">
          <a:xfrm>
            <a:off x="7543810" y="3505199"/>
            <a:ext cx="1244590" cy="29608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0 w 9423"/>
              <a:gd name="connsiteY0" fmla="*/ 0 h 9714"/>
              <a:gd name="connsiteX1" fmla="*/ 7500 w 9423"/>
              <a:gd name="connsiteY1" fmla="*/ 2000 h 9714"/>
              <a:gd name="connsiteX2" fmla="*/ 4038 w 9423"/>
              <a:gd name="connsiteY2" fmla="*/ 4750 h 9714"/>
              <a:gd name="connsiteX3" fmla="*/ 9423 w 9423"/>
              <a:gd name="connsiteY3" fmla="*/ 7552 h 9714"/>
              <a:gd name="connsiteX4" fmla="*/ 852 w 9423"/>
              <a:gd name="connsiteY4" fmla="*/ 9714 h 9714"/>
              <a:gd name="connsiteX0" fmla="*/ 0 w 10000"/>
              <a:gd name="connsiteY0" fmla="*/ 0 h 10000"/>
              <a:gd name="connsiteX1" fmla="*/ 7959 w 10000"/>
              <a:gd name="connsiteY1" fmla="*/ 2059 h 10000"/>
              <a:gd name="connsiteX2" fmla="*/ 4285 w 10000"/>
              <a:gd name="connsiteY2" fmla="*/ 4890 h 10000"/>
              <a:gd name="connsiteX3" fmla="*/ 10000 w 10000"/>
              <a:gd name="connsiteY3" fmla="*/ 7774 h 10000"/>
              <a:gd name="connsiteX4" fmla="*/ 321 w 10000"/>
              <a:gd name="connsiteY4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7959" y="2059"/>
                </a:lnTo>
                <a:lnTo>
                  <a:pt x="4285" y="4890"/>
                </a:lnTo>
                <a:lnTo>
                  <a:pt x="10000" y="7774"/>
                </a:lnTo>
                <a:lnTo>
                  <a:pt x="321" y="1000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814409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 -0.00579 L -0.0052 -0.00579 C 0.01094 -0.00116 0.00313 -0.00347 0.01823 0.00162 C 0.02014 0.00209 0.02205 0.00255 0.02379 0.00347 C 0.02518 0.00394 0.02657 0.00463 0.02796 0.00533 C 0.04376 0.01042 0.02535 0.00278 0.04323 0.01088 L 0.05157 0.01459 C 0.05296 0.01505 0.05452 0.01528 0.05573 0.01644 C 0.05712 0.01759 0.0585 0.01921 0.0599 0.02014 C 0.06267 0.02153 0.06545 0.02246 0.06823 0.02384 L 0.08073 0.0294 L 0.0849 0.03125 L 0.08907 0.0331 C 0.09323 0.03241 0.0974 0.03125 0.10157 0.03125 C 0.104 0.03125 0.09635 0.03079 0.09462 0.0331 C 0.09357 0.03426 0.09497 0.03727 0.09601 0.03866 C 0.09705 0.03982 0.09879 0.03982 0.10018 0.04051 C 0.10122 0.03866 0.10348 0.03704 0.10296 0.03496 C 0.10261 0.03287 0.09879 0.03496 0.09879 0.0331 C 0.09879 0.03102 0.10174 0.03195 0.10296 0.03125 C 0.10452 0.03009 0.10573 0.02871 0.10712 0.02755 C 0.10816 0.0257 0.10886 0.02338 0.1099 0.02199 C 0.1132 0.01759 0.11841 0.01621 0.1224 0.01459 C 0.13507 0.0088 0.11511 0.01736 0.13351 0.01088 C 0.13646 0.00972 0.13907 0.00834 0.14185 0.00718 L 0.14601 0.00533 C 0.15261 -0.00347 0.14862 0.00116 0.15851 -0.00764 L 0.16685 -0.01504 C 0.16823 -0.01643 0.16945 -0.01829 0.17101 -0.01875 L 0.17657 -0.0206 C 0.17796 -0.02199 0.17917 -0.02361 0.18073 -0.0243 C 0.18351 -0.02592 0.18664 -0.02592 0.18907 -0.02801 C 0.19046 -0.0294 0.19167 -0.03102 0.19323 -0.03171 C 0.19601 -0.03333 0.20157 -0.03541 0.20157 -0.03541 C 0.20816 -0.04421 0.20417 -0.03958 0.21407 -0.04838 C 0.21945 -0.05324 0.21667 -0.05139 0.2224 -0.05393 C 0.22379 -0.05579 0.22501 -0.05787 0.22657 -0.05949 C 0.22778 -0.06111 0.22952 -0.0618 0.23073 -0.06319 C 0.23994 -0.07569 0.22657 -0.06273 0.23768 -0.07245 C 0.24098 -0.08588 0.24289 -0.08148 0.23629 -0.08727 C 0.23577 -0.08541 0.23421 -0.08356 0.2349 -0.08171 C 0.23855 -0.07199 0.24046 -0.08541 0.24046 -0.08541 C 0.23941 -0.0868 0.23768 -0.08426 0.23629 -0.08356 C 0.23629 -0.08356 0.2356 -0.08866 0.2349 -0.09097 C 0.23421 -0.09305 0.23316 -0.09491 0.23212 -0.09653 C 0.22987 -0.10023 0.22691 -0.1037 0.22379 -0.10579 C 0.21823 -0.10949 0.22066 -0.10532 0.21546 -0.11134 C 0.21251 -0.11481 0.20938 -0.11829 0.20712 -0.12245 C 0.20626 -0.1243 0.20556 -0.12662 0.20435 -0.12801 C 0.19271 -0.14166 0.20018 -0.13194 0.19185 -0.13727 C 0.19046 -0.13842 0.18907 -0.13981 0.18768 -0.14097 C 0.18681 -0.14282 0.18594 -0.14491 0.1849 -0.14653 C 0.18369 -0.14861 0.18178 -0.15 0.18073 -0.15208 C 0.18004 -0.1537 0.18021 -0.15602 0.17935 -0.15764 C 0.1783 -0.15995 0.17639 -0.16111 0.17518 -0.16319 C 0.16615 -0.18032 0.17917 -0.1618 0.16823 -0.17616 C 0.16476 -0.19028 0.16945 -0.17291 0.16407 -0.18727 C 0.16337 -0.18912 0.16355 -0.19143 0.16268 -0.19282 C 0.16164 -0.19467 0.1599 -0.19537 0.15851 -0.19653 C 0.15712 -0.19606 0.15504 -0.19653 0.15435 -0.19467 C 0.15365 -0.19305 0.15469 -0.18773 0.15573 -0.18912 C 0.15782 -0.1919 0.15608 -0.19815 0.15851 -0.20023 C 0.1599 -0.20162 0.16146 -0.20254 0.16268 -0.20393 C 0.16511 -0.20648 0.16841 -0.21134 0.16962 -0.21504 C 0.17084 -0.21875 0.17153 -0.22245 0.1724 -0.22616 L 0.17518 -0.23727 C 0.1757 -0.23912 0.17587 -0.2412 0.17657 -0.24282 L 0.18212 -0.25393 C 0.18316 -0.25579 0.18438 -0.25741 0.1849 -0.25949 C 0.18542 -0.26134 0.1856 -0.26342 0.18629 -0.26504 C 0.18889 -0.27106 0.19115 -0.27245 0.19323 -0.27801 C 0.19393 -0.27986 0.19393 -0.28194 0.19462 -0.28356 C 0.19619 -0.2875 0.19827 -0.29097 0.20018 -0.29467 L 0.20296 -0.30023 C 0.20382 -0.30208 0.20521 -0.3037 0.20573 -0.30579 C 0.20626 -0.30764 0.20643 -0.30972 0.20712 -0.31134 C 0.20869 -0.31528 0.21372 -0.32662 0.21268 -0.32245 L 0.21129 -0.3169 C 0.20851 -0.31829 0.20487 -0.31921 0.20296 -0.32245 C 0.1974 -0.33171 0.2099 -0.32801 0.19323 -0.33541 C 0.19185 -0.33611 0.19046 -0.33634 0.18907 -0.33727 C 0.18612 -0.33958 0.18386 -0.34329 0.18073 -0.34467 C 0.17344 -0.34791 0.17778 -0.3456 0.16823 -0.35393 L 0.1599 -0.36134 C 0.15851 -0.36273 0.15695 -0.36342 0.15573 -0.36504 C 0.15435 -0.3669 0.15313 -0.36898 0.15157 -0.3706 C 0.14983 -0.37268 0.14775 -0.37407 0.14601 -0.37616 C 0.14306 -0.37963 0.13994 -0.38287 0.13768 -0.38727 C 0.13681 -0.38912 0.13629 -0.39166 0.1349 -0.39282 C 0.13247 -0.39491 0.129 -0.39444 0.12657 -0.39653 C 0.12119 -0.40139 0.12396 -0.39954 0.11823 -0.40208 C 0.11737 -0.40393 0.11685 -0.40625 0.11546 -0.40764 C 0.11441 -0.40879 0.11268 -0.40856 0.11129 -0.40949 C 0.1099 -0.41041 0.10851 -0.41204 0.10712 -0.41319 C 0.10764 -0.41134 0.10712 -0.40764 0.10851 -0.40764 C 0.11025 -0.40764 0.11216 -0.41134 0.11129 -0.41319 C 0.11077 -0.41504 0.10851 -0.41204 0.10712 -0.41134 C 0.10903 -0.40416 0.10747 -0.4044 0.11129 -0.40949 L 0.11129 -0.40949 " pathEditMode="relative" ptsTypes="AAAAAAAAAAAAAAAAAAAAAAAAAAAAAAAAAAAAAAAAAAAAAAAAAAAAAAAAAAAAAAAAAAAAAAAAAAAAAAAAAAAAAAAAAAAAAAAAAAA">
                                      <p:cBhvr>
                                        <p:cTn id="26" dur="2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8" grpId="0"/>
      <p:bldP spid="4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08004" name="Group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04582009"/>
              </p:ext>
            </p:extLst>
          </p:nvPr>
        </p:nvGraphicFramePr>
        <p:xfrm>
          <a:off x="1447800" y="3345160"/>
          <a:ext cx="6172200" cy="517662"/>
        </p:xfrm>
        <a:graphic>
          <a:graphicData uri="http://schemas.openxmlformats.org/drawingml/2006/table">
            <a:tbl>
              <a:tblPr/>
              <a:tblGrid>
                <a:gridCol w="7715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771525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147481" name="Text Box 25"/>
          <p:cNvSpPr txBox="1">
            <a:spLocks noChangeArrowheads="1"/>
          </p:cNvSpPr>
          <p:nvPr/>
        </p:nvSpPr>
        <p:spPr bwMode="auto">
          <a:xfrm>
            <a:off x="1731313" y="3805535"/>
            <a:ext cx="585128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/>
              <a:t>s,      v</a:t>
            </a:r>
            <a:r>
              <a:rPr lang="en-US" altLang="en-US" sz="2400" i="1" baseline="-25000" dirty="0"/>
              <a:t>1</a:t>
            </a:r>
            <a:r>
              <a:rPr lang="en-US" altLang="en-US" sz="2400" i="1" dirty="0"/>
              <a:t>,      v</a:t>
            </a:r>
            <a:r>
              <a:rPr lang="en-US" altLang="en-US" sz="2400" i="1" baseline="-25000" dirty="0"/>
              <a:t>2</a:t>
            </a:r>
            <a:r>
              <a:rPr lang="en-US" altLang="en-US" sz="2400" i="1" dirty="0"/>
              <a:t>,      v</a:t>
            </a:r>
            <a:r>
              <a:rPr lang="en-US" altLang="en-US" sz="2400" i="1" baseline="-25000" dirty="0"/>
              <a:t>3</a:t>
            </a:r>
            <a:r>
              <a:rPr lang="en-US" altLang="en-US" sz="2400" i="1" dirty="0"/>
              <a:t>,      v</a:t>
            </a:r>
            <a:r>
              <a:rPr lang="en-US" altLang="en-US" sz="2400" i="1" baseline="-25000" dirty="0"/>
              <a:t>4</a:t>
            </a:r>
            <a:r>
              <a:rPr lang="en-US" altLang="en-US" sz="2400" i="1" dirty="0"/>
              <a:t>,         ….,             t </a:t>
            </a:r>
          </a:p>
        </p:txBody>
      </p:sp>
      <p:sp>
        <p:nvSpPr>
          <p:cNvPr id="147483" name="Text Box 27"/>
          <p:cNvSpPr txBox="1">
            <a:spLocks noChangeArrowheads="1"/>
          </p:cNvSpPr>
          <p:nvPr/>
        </p:nvSpPr>
        <p:spPr bwMode="auto">
          <a:xfrm>
            <a:off x="1113378" y="4121448"/>
            <a:ext cx="138852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/>
              <a:t>Base case</a:t>
            </a:r>
          </a:p>
        </p:txBody>
      </p:sp>
      <p:sp>
        <p:nvSpPr>
          <p:cNvPr id="147484" name="Text Box 28"/>
          <p:cNvSpPr txBox="1">
            <a:spLocks noChangeArrowheads="1"/>
          </p:cNvSpPr>
          <p:nvPr/>
        </p:nvSpPr>
        <p:spPr bwMode="auto">
          <a:xfrm>
            <a:off x="6689725" y="4186535"/>
            <a:ext cx="120898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/>
              <a:t>Original</a:t>
            </a:r>
          </a:p>
        </p:txBody>
      </p:sp>
      <p:sp>
        <p:nvSpPr>
          <p:cNvPr id="9" name="Rectangle 57">
            <a:extLst>
              <a:ext uri="{FF2B5EF4-FFF2-40B4-BE49-F238E27FC236}">
                <a16:creationId xmlns:a16="http://schemas.microsoft.com/office/drawing/2014/main" id="{075DD737-4BB0-45EF-8607-64404DF615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12" name="Rectangle 57">
            <a:extLst>
              <a:ext uri="{FF2B5EF4-FFF2-40B4-BE49-F238E27FC236}">
                <a16:creationId xmlns:a16="http://schemas.microsoft.com/office/drawing/2014/main" id="{4B837896-6F4B-4E53-9407-A05596C91F36}"/>
              </a:ext>
            </a:extLst>
          </p:cNvPr>
          <p:cNvSpPr txBox="1">
            <a:spLocks noChangeArrowheads="1"/>
          </p:cNvSpPr>
          <p:nvPr/>
        </p:nvSpPr>
        <p:spPr>
          <a:xfrm>
            <a:off x="685800" y="609600"/>
            <a:ext cx="7772400" cy="712787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Table</a:t>
            </a:r>
          </a:p>
        </p:txBody>
      </p:sp>
      <p:sp>
        <p:nvSpPr>
          <p:cNvPr id="13" name="Text Box 10">
            <a:extLst>
              <a:ext uri="{FF2B5EF4-FFF2-40B4-BE49-F238E27FC236}">
                <a16:creationId xmlns:a16="http://schemas.microsoft.com/office/drawing/2014/main" id="{02E383B0-0943-4050-9C6D-BD41A38FB8A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8043" y="1179016"/>
            <a:ext cx="7456904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Fill out a table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A cell for each node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/>
              <a:t> containing: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Sub-instance “Which is the best path from </a:t>
            </a:r>
            <a:r>
              <a:rPr lang="en-US" altLang="en-US" sz="2400" i="1" dirty="0"/>
              <a:t>s </a:t>
            </a:r>
            <a:r>
              <a:rPr lang="en-US" altLang="en-US" sz="2400" dirty="0"/>
              <a:t>to</a:t>
            </a:r>
            <a:r>
              <a:rPr lang="en-US" altLang="en-US" sz="2400" i="1" dirty="0"/>
              <a:t>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/>
              <a:t>?”</a:t>
            </a:r>
          </a:p>
          <a:p>
            <a:pPr marL="1085850" lvl="1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rgbClr val="FF66FF"/>
                </a:solidFill>
              </a:rPr>
              <a:t>cost</a:t>
            </a:r>
            <a:r>
              <a:rPr lang="en-US" altLang="en-US" sz="2400" dirty="0"/>
              <a:t>.</a:t>
            </a:r>
          </a:p>
          <a:p>
            <a:pPr marL="1085850" lvl="1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last edge</a:t>
            </a:r>
            <a:r>
              <a:rPr lang="en-US" altLang="en-US" sz="2400" dirty="0"/>
              <a:t>, i.e. bird’s advice.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8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080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080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74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74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74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74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474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474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81" grpId="0"/>
      <p:bldP spid="147483" grpId="0"/>
      <p:bldP spid="147484" grpId="0"/>
      <p:bldP spid="12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610" name="Text Box 170"/>
          <p:cNvSpPr txBox="1">
            <a:spLocks noChangeArrowheads="1"/>
          </p:cNvSpPr>
          <p:nvPr/>
        </p:nvSpPr>
        <p:spPr bwMode="auto">
          <a:xfrm>
            <a:off x="1628579" y="533400"/>
            <a:ext cx="345799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table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base cases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loop over sub-</a:t>
            </a:r>
            <a:r>
              <a:rPr lang="en-US" altLang="en-US" sz="2400" dirty="0" err="1"/>
              <a:t>sinstances</a:t>
            </a:r>
            <a:endParaRPr lang="en-US" altLang="en-US" sz="24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      loop over bird answers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        bird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  take</a:t>
            </a:r>
          </a:p>
        </p:txBody>
      </p:sp>
      <p:sp>
        <p:nvSpPr>
          <p:cNvPr id="126" name="Text Box 170"/>
          <p:cNvSpPr txBox="1">
            <a:spLocks noChangeArrowheads="1"/>
          </p:cNvSpPr>
          <p:nvPr/>
        </p:nvSpPr>
        <p:spPr bwMode="auto">
          <a:xfrm>
            <a:off x="76200" y="2792790"/>
            <a:ext cx="18806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[0] = 0</a:t>
            </a:r>
          </a:p>
        </p:txBody>
      </p:sp>
      <p:sp>
        <p:nvSpPr>
          <p:cNvPr id="141" name="Text Box 170"/>
          <p:cNvSpPr txBox="1">
            <a:spLocks noChangeArrowheads="1"/>
          </p:cNvSpPr>
          <p:nvPr/>
        </p:nvSpPr>
        <p:spPr bwMode="auto">
          <a:xfrm>
            <a:off x="762000" y="3225225"/>
            <a:ext cx="511069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] = </a:t>
            </a:r>
            <a:r>
              <a:rPr lang="en-US" altLang="en-US" sz="2400" i="1" dirty="0" err="1">
                <a:solidFill>
                  <a:srgbClr val="FFC000"/>
                </a:solidFill>
              </a:rPr>
              <a:t>best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k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  </a:t>
            </a:r>
            <a:r>
              <a:rPr lang="en-US" altLang="en-US" sz="2400" i="1" dirty="0">
                <a:solidFill>
                  <a:srgbClr val="FFC000"/>
                </a:solidFill>
              </a:rPr>
              <a:t> </a:t>
            </a: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[k] + &lt;</a:t>
            </a:r>
            <a:r>
              <a:rPr lang="en-US" altLang="en-US" sz="2400" i="1" dirty="0" err="1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k</a:t>
            </a:r>
            <a:r>
              <a:rPr lang="en-US" altLang="en-US" sz="2400" i="1" dirty="0" err="1">
                <a:solidFill>
                  <a:srgbClr val="FFC000"/>
                </a:solidFill>
              </a:rPr>
              <a:t>,v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&gt;</a:t>
            </a:r>
          </a:p>
        </p:txBody>
      </p:sp>
      <p:sp>
        <p:nvSpPr>
          <p:cNvPr id="142" name="Text Box 170"/>
          <p:cNvSpPr txBox="1">
            <a:spLocks noChangeArrowheads="1"/>
          </p:cNvSpPr>
          <p:nvPr/>
        </p:nvSpPr>
        <p:spPr bwMode="auto">
          <a:xfrm>
            <a:off x="58009" y="3194685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loop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endParaRPr lang="en-US" altLang="en-US" sz="2400" i="1" baseline="-25000" dirty="0">
              <a:solidFill>
                <a:srgbClr val="FFC000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C2E5B1B-AD14-49E8-98C8-25B11070075A}"/>
              </a:ext>
            </a:extLst>
          </p:cNvPr>
          <p:cNvSpPr/>
          <p:nvPr/>
        </p:nvSpPr>
        <p:spPr>
          <a:xfrm>
            <a:off x="3423165" y="633790"/>
            <a:ext cx="160603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Code</a:t>
            </a:r>
          </a:p>
        </p:txBody>
      </p:sp>
      <p:sp>
        <p:nvSpPr>
          <p:cNvPr id="21" name="Rectangle 57">
            <a:extLst>
              <a:ext uri="{FF2B5EF4-FFF2-40B4-BE49-F238E27FC236}">
                <a16:creationId xmlns:a16="http://schemas.microsoft.com/office/drawing/2014/main" id="{E04546AF-5B84-49D8-B7AB-59547FE54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sp>
        <p:nvSpPr>
          <p:cNvPr id="151" name="AutoShape 58">
            <a:extLst>
              <a:ext uri="{FF2B5EF4-FFF2-40B4-BE49-F238E27FC236}">
                <a16:creationId xmlns:a16="http://schemas.microsoft.com/office/drawing/2014/main" id="{085F047D-61D8-4E8F-A400-0DC1823DC9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3959750"/>
            <a:ext cx="4431614" cy="522711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Are you ready for the entire code?</a:t>
            </a:r>
          </a:p>
        </p:txBody>
      </p:sp>
      <p:pic>
        <p:nvPicPr>
          <p:cNvPr id="152" name="Picture 151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6048ECE8-3759-4FAE-9748-566159AE2BB6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3886200"/>
            <a:ext cx="723850" cy="741304"/>
          </a:xfrm>
          <a:prstGeom prst="rect">
            <a:avLst/>
          </a:prstGeom>
        </p:spPr>
      </p:pic>
      <p:sp>
        <p:nvSpPr>
          <p:cNvPr id="210" name="Rectangle 209">
            <a:extLst>
              <a:ext uri="{FF2B5EF4-FFF2-40B4-BE49-F238E27FC236}">
                <a16:creationId xmlns:a16="http://schemas.microsoft.com/office/drawing/2014/main" id="{3C50EDFD-2C77-48C1-9EF5-99D8FBC3DE64}"/>
              </a:ext>
            </a:extLst>
          </p:cNvPr>
          <p:cNvSpPr/>
          <p:nvPr/>
        </p:nvSpPr>
        <p:spPr>
          <a:xfrm>
            <a:off x="3099879" y="2010668"/>
            <a:ext cx="21900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/>
              <a:t>friend algorithm</a:t>
            </a:r>
            <a:endParaRPr lang="en-CA" sz="2400" dirty="0"/>
          </a:p>
        </p:txBody>
      </p:sp>
      <p:sp>
        <p:nvSpPr>
          <p:cNvPr id="211" name="Rectangle 210">
            <a:extLst>
              <a:ext uri="{FF2B5EF4-FFF2-40B4-BE49-F238E27FC236}">
                <a16:creationId xmlns:a16="http://schemas.microsoft.com/office/drawing/2014/main" id="{F9266FCD-8D3F-4417-93D8-9F8270CBB9B9}"/>
              </a:ext>
            </a:extLst>
          </p:cNvPr>
          <p:cNvSpPr/>
          <p:nvPr/>
        </p:nvSpPr>
        <p:spPr>
          <a:xfrm>
            <a:off x="2669709" y="2365295"/>
            <a:ext cx="113204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sz="2400" dirty="0"/>
              <a:t>the best</a:t>
            </a:r>
          </a:p>
        </p:txBody>
      </p:sp>
      <p:sp>
        <p:nvSpPr>
          <p:cNvPr id="212" name="Rectangle 211">
            <a:extLst>
              <a:ext uri="{FF2B5EF4-FFF2-40B4-BE49-F238E27FC236}">
                <a16:creationId xmlns:a16="http://schemas.microsoft.com/office/drawing/2014/main" id="{9F6B4AA8-4775-4E36-9E72-2A483B5B6A7E}"/>
              </a:ext>
            </a:extLst>
          </p:cNvPr>
          <p:cNvSpPr/>
          <p:nvPr/>
        </p:nvSpPr>
        <p:spPr>
          <a:xfrm>
            <a:off x="3711431" y="2362299"/>
            <a:ext cx="146546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eaLnBrk="1" hangingPunct="1">
              <a:buFontTx/>
              <a:buNone/>
            </a:pPr>
            <a:r>
              <a:rPr lang="en-US" altLang="en-US" sz="2400" dirty="0"/>
              <a:t>of the best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702C097-C993-10F8-7B82-F8C8AC473455}"/>
              </a:ext>
            </a:extLst>
          </p:cNvPr>
          <p:cNvGrpSpPr/>
          <p:nvPr/>
        </p:nvGrpSpPr>
        <p:grpSpPr>
          <a:xfrm>
            <a:off x="6057900" y="3352800"/>
            <a:ext cx="2636837" cy="3352800"/>
            <a:chOff x="6057900" y="3352800"/>
            <a:chExt cx="2636837" cy="3352800"/>
          </a:xfrm>
        </p:grpSpPr>
        <p:pic>
          <p:nvPicPr>
            <p:cNvPr id="3" name="Picture 3" descr="question">
              <a:extLst>
                <a:ext uri="{FF2B5EF4-FFF2-40B4-BE49-F238E27FC236}">
                  <a16:creationId xmlns:a16="http://schemas.microsoft.com/office/drawing/2014/main" id="{8BBCB3A7-9153-2F9B-D50C-A1AEE9419FA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579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" name="Rectangle 6">
              <a:extLst>
                <a:ext uri="{FF2B5EF4-FFF2-40B4-BE49-F238E27FC236}">
                  <a16:creationId xmlns:a16="http://schemas.microsoft.com/office/drawing/2014/main" id="{02D79412-49C1-00B8-7732-682B88D5B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76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4" name="Freeform 22">
              <a:extLst>
                <a:ext uri="{FF2B5EF4-FFF2-40B4-BE49-F238E27FC236}">
                  <a16:creationId xmlns:a16="http://schemas.microsoft.com/office/drawing/2014/main" id="{4EE4FA83-DEFD-2375-B42B-BD2280404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99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pic>
          <p:nvPicPr>
            <p:cNvPr id="17" name="Picture 16">
              <a:extLst>
                <a:ext uri="{FF2B5EF4-FFF2-40B4-BE49-F238E27FC236}">
                  <a16:creationId xmlns:a16="http://schemas.microsoft.com/office/drawing/2014/main" id="{0635E9D8-D1F3-D107-A815-17805A991FF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334729" y="5329983"/>
              <a:ext cx="417672" cy="790737"/>
            </a:xfrm>
            <a:prstGeom prst="rect">
              <a:avLst/>
            </a:prstGeom>
          </p:spPr>
        </p:pic>
        <p:sp>
          <p:nvSpPr>
            <p:cNvPr id="22" name="Freeform 22">
              <a:extLst>
                <a:ext uri="{FF2B5EF4-FFF2-40B4-BE49-F238E27FC236}">
                  <a16:creationId xmlns:a16="http://schemas.microsoft.com/office/drawing/2014/main" id="{070BD432-19E2-DFBD-9CAF-DC2D4EF5086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58329" y="5439489"/>
              <a:ext cx="145734" cy="2088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76" h="8709">
                  <a:moveTo>
                    <a:pt x="31876" y="0"/>
                  </a:moveTo>
                  <a:lnTo>
                    <a:pt x="0" y="8709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grpSp>
          <p:nvGrpSpPr>
            <p:cNvPr id="28" name="Group 27">
              <a:extLst>
                <a:ext uri="{FF2B5EF4-FFF2-40B4-BE49-F238E27FC236}">
                  <a16:creationId xmlns:a16="http://schemas.microsoft.com/office/drawing/2014/main" id="{4D519E01-3A74-696D-AF2E-71430E75E006}"/>
                </a:ext>
              </a:extLst>
            </p:cNvPr>
            <p:cNvGrpSpPr/>
            <p:nvPr/>
          </p:nvGrpSpPr>
          <p:grpSpPr>
            <a:xfrm>
              <a:off x="6711358" y="3479730"/>
              <a:ext cx="664300" cy="1669531"/>
              <a:chOff x="6515100" y="3479730"/>
              <a:chExt cx="664300" cy="1669531"/>
            </a:xfrm>
          </p:grpSpPr>
          <p:sp>
            <p:nvSpPr>
              <p:cNvPr id="29" name="Freeform 23">
                <a:extLst>
                  <a:ext uri="{FF2B5EF4-FFF2-40B4-BE49-F238E27FC236}">
                    <a16:creationId xmlns:a16="http://schemas.microsoft.com/office/drawing/2014/main" id="{2B36E168-F2BC-6A65-592C-2B58EFF57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47558" y="3479730"/>
                <a:ext cx="431842" cy="1409665"/>
              </a:xfrm>
              <a:custGeom>
                <a:avLst/>
                <a:gdLst>
                  <a:gd name="T0" fmla="*/ 48 w 832"/>
                  <a:gd name="T1" fmla="*/ 0 h 1920"/>
                  <a:gd name="T2" fmla="*/ 672 w 832"/>
                  <a:gd name="T3" fmla="*/ 384 h 1920"/>
                  <a:gd name="T4" fmla="*/ 384 w 832"/>
                  <a:gd name="T5" fmla="*/ 912 h 1920"/>
                  <a:gd name="T6" fmla="*/ 832 w 832"/>
                  <a:gd name="T7" fmla="*/ 1450 h 1920"/>
                  <a:gd name="T8" fmla="*/ 0 w 832"/>
                  <a:gd name="T9" fmla="*/ 1920 h 19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32"/>
                  <a:gd name="T16" fmla="*/ 0 h 1920"/>
                  <a:gd name="T17" fmla="*/ 832 w 832"/>
                  <a:gd name="T18" fmla="*/ 1920 h 1920"/>
                  <a:gd name="connsiteX0" fmla="*/ 577 w 10000"/>
                  <a:gd name="connsiteY0" fmla="*/ 0 h 10000"/>
                  <a:gd name="connsiteX1" fmla="*/ 0 w 10000"/>
                  <a:gd name="connsiteY1" fmla="*/ 1958 h 10000"/>
                  <a:gd name="connsiteX2" fmla="*/ 4615 w 10000"/>
                  <a:gd name="connsiteY2" fmla="*/ 4750 h 10000"/>
                  <a:gd name="connsiteX3" fmla="*/ 10000 w 10000"/>
                  <a:gd name="connsiteY3" fmla="*/ 7552 h 10000"/>
                  <a:gd name="connsiteX4" fmla="*/ 0 w 10000"/>
                  <a:gd name="connsiteY4" fmla="*/ 10000 h 10000"/>
                  <a:gd name="connsiteX0" fmla="*/ 577 w 10000"/>
                  <a:gd name="connsiteY0" fmla="*/ 0 h 10000"/>
                  <a:gd name="connsiteX1" fmla="*/ 0 w 10000"/>
                  <a:gd name="connsiteY1" fmla="*/ 1958 h 10000"/>
                  <a:gd name="connsiteX2" fmla="*/ 1346 w 10000"/>
                  <a:gd name="connsiteY2" fmla="*/ 7333 h 10000"/>
                  <a:gd name="connsiteX3" fmla="*/ 10000 w 10000"/>
                  <a:gd name="connsiteY3" fmla="*/ 7552 h 10000"/>
                  <a:gd name="connsiteX4" fmla="*/ 0 w 10000"/>
                  <a:gd name="connsiteY4" fmla="*/ 10000 h 10000"/>
                  <a:gd name="connsiteX0" fmla="*/ 577 w 1346"/>
                  <a:gd name="connsiteY0" fmla="*/ 0 h 10000"/>
                  <a:gd name="connsiteX1" fmla="*/ 0 w 1346"/>
                  <a:gd name="connsiteY1" fmla="*/ 1958 h 10000"/>
                  <a:gd name="connsiteX2" fmla="*/ 1346 w 1346"/>
                  <a:gd name="connsiteY2" fmla="*/ 7333 h 10000"/>
                  <a:gd name="connsiteX3" fmla="*/ 0 w 1346"/>
                  <a:gd name="connsiteY3" fmla="*/ 10000 h 10000"/>
                  <a:gd name="connsiteX0" fmla="*/ 4287 w 10000"/>
                  <a:gd name="connsiteY0" fmla="*/ 0 h 7333"/>
                  <a:gd name="connsiteX1" fmla="*/ 0 w 10000"/>
                  <a:gd name="connsiteY1" fmla="*/ 1958 h 7333"/>
                  <a:gd name="connsiteX2" fmla="*/ 10000 w 10000"/>
                  <a:gd name="connsiteY2" fmla="*/ 7333 h 7333"/>
                  <a:gd name="connsiteX0" fmla="*/ 22147 w 22147"/>
                  <a:gd name="connsiteY0" fmla="*/ 0 h 6193"/>
                  <a:gd name="connsiteX1" fmla="*/ 17860 w 22147"/>
                  <a:gd name="connsiteY1" fmla="*/ 2670 h 6193"/>
                  <a:gd name="connsiteX2" fmla="*/ 0 w 22147"/>
                  <a:gd name="connsiteY2" fmla="*/ 6193 h 6193"/>
                  <a:gd name="connsiteX0" fmla="*/ 10000 w 10000"/>
                  <a:gd name="connsiteY0" fmla="*/ 0 h 10000"/>
                  <a:gd name="connsiteX1" fmla="*/ 8387 w 10000"/>
                  <a:gd name="connsiteY1" fmla="*/ 4770 h 10000"/>
                  <a:gd name="connsiteX2" fmla="*/ 0 w 10000"/>
                  <a:gd name="connsiteY2" fmla="*/ 10000 h 10000"/>
                  <a:gd name="connsiteX0" fmla="*/ 12258 w 12258"/>
                  <a:gd name="connsiteY0" fmla="*/ 0 h 10184"/>
                  <a:gd name="connsiteX1" fmla="*/ 8387 w 12258"/>
                  <a:gd name="connsiteY1" fmla="*/ 4954 h 10184"/>
                  <a:gd name="connsiteX2" fmla="*/ 0 w 12258"/>
                  <a:gd name="connsiteY2" fmla="*/ 10184 h 10184"/>
                  <a:gd name="connsiteX0" fmla="*/ 10968 w 10968"/>
                  <a:gd name="connsiteY0" fmla="*/ 0 h 10184"/>
                  <a:gd name="connsiteX1" fmla="*/ 8387 w 10968"/>
                  <a:gd name="connsiteY1" fmla="*/ 4954 h 10184"/>
                  <a:gd name="connsiteX2" fmla="*/ 0 w 10968"/>
                  <a:gd name="connsiteY2" fmla="*/ 10184 h 10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68" h="10184">
                    <a:moveTo>
                      <a:pt x="10968" y="0"/>
                    </a:moveTo>
                    <a:lnTo>
                      <a:pt x="8387" y="4954"/>
                    </a:lnTo>
                    <a:lnTo>
                      <a:pt x="0" y="10184"/>
                    </a:lnTo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Oval 20">
                <a:extLst>
                  <a:ext uri="{FF2B5EF4-FFF2-40B4-BE49-F238E27FC236}">
                    <a16:creationId xmlns:a16="http://schemas.microsoft.com/office/drawing/2014/main" id="{0B483BA2-4575-5198-5C80-F2A6D447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15100" y="4857143"/>
                <a:ext cx="279400" cy="292118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3B0AA72B-C08A-8A35-3671-B5D70120FF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876347" y="4994984"/>
              <a:ext cx="425135" cy="65334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29172 w 29172"/>
                <a:gd name="connsiteY0" fmla="*/ 0 h 31285"/>
                <a:gd name="connsiteX1" fmla="*/ 0 w 29172"/>
                <a:gd name="connsiteY1" fmla="*/ 31285 h 31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72" h="31285">
                  <a:moveTo>
                    <a:pt x="29172" y="0"/>
                  </a:moveTo>
                  <a:lnTo>
                    <a:pt x="0" y="31285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41" name="Rectangle 6">
              <a:extLst>
                <a:ext uri="{FF2B5EF4-FFF2-40B4-BE49-F238E27FC236}">
                  <a16:creationId xmlns:a16="http://schemas.microsoft.com/office/drawing/2014/main" id="{5DF8AC69-F605-0D6A-A6A0-56AC512B6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90508" y="549452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10</a:t>
              </a:r>
            </a:p>
          </p:txBody>
        </p:sp>
        <p:sp>
          <p:nvSpPr>
            <p:cNvPr id="43" name="Rectangle 6">
              <a:extLst>
                <a:ext uri="{FF2B5EF4-FFF2-40B4-BE49-F238E27FC236}">
                  <a16:creationId xmlns:a16="http://schemas.microsoft.com/office/drawing/2014/main" id="{A4E1AC0F-76E1-4643-ABC3-4AAE6FCA2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6890" y="5409335"/>
              <a:ext cx="248491" cy="5232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dirty="0" err="1">
                  <a:solidFill>
                    <a:srgbClr val="CC00CC"/>
                  </a:solidFill>
                </a:rPr>
                <a:t>i</a:t>
              </a:r>
              <a:endParaRPr lang="en-US" altLang="en-US" sz="2800" dirty="0">
                <a:solidFill>
                  <a:srgbClr val="CC00CC"/>
                </a:solidFill>
              </a:endParaRPr>
            </a:p>
          </p:txBody>
        </p:sp>
        <p:sp>
          <p:nvSpPr>
            <p:cNvPr id="44" name="Rectangle 6">
              <a:extLst>
                <a:ext uri="{FF2B5EF4-FFF2-40B4-BE49-F238E27FC236}">
                  <a16:creationId xmlns:a16="http://schemas.microsoft.com/office/drawing/2014/main" id="{51D24FCE-1517-CDBF-683E-BDA7D2CBB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44743" y="4699174"/>
              <a:ext cx="335476" cy="5232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800" dirty="0">
                  <a:solidFill>
                    <a:srgbClr val="CC00CC"/>
                  </a:solidFill>
                </a:rPr>
                <a:t>k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4467031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2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6" grpId="0"/>
      <p:bldP spid="141" grpId="0"/>
      <p:bldP spid="142" grpId="0"/>
      <p:bldP spid="20" grpId="0"/>
      <p:bldP spid="151" grpId="0" animBg="1"/>
      <p:bldP spid="210" grpId="0"/>
      <p:bldP spid="211" grpId="0"/>
      <p:bldP spid="212" grpId="0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5610" name="Text Box 170"/>
          <p:cNvSpPr txBox="1">
            <a:spLocks noChangeArrowheads="1"/>
          </p:cNvSpPr>
          <p:nvPr/>
        </p:nvSpPr>
        <p:spPr bwMode="auto">
          <a:xfrm>
            <a:off x="1628579" y="533400"/>
            <a:ext cx="3457998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table 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base cases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loop over sub-</a:t>
            </a:r>
            <a:r>
              <a:rPr lang="en-US" altLang="en-US" sz="2400" dirty="0" err="1"/>
              <a:t>sinstances</a:t>
            </a:r>
            <a:endParaRPr lang="en-US" altLang="en-US" sz="2400" dirty="0"/>
          </a:p>
          <a:p>
            <a:pPr eaLnBrk="1" hangingPunct="1">
              <a:buFontTx/>
              <a:buNone/>
            </a:pPr>
            <a:r>
              <a:rPr lang="en-US" altLang="en-US" sz="2400" dirty="0"/>
              <a:t>      loop over bird answers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        bird</a:t>
            </a:r>
          </a:p>
          <a:p>
            <a:pPr eaLnBrk="1" hangingPunct="1">
              <a:buFontTx/>
              <a:buNone/>
            </a:pPr>
            <a:r>
              <a:rPr lang="en-US" altLang="en-US" sz="2400" dirty="0"/>
              <a:t>      take</a:t>
            </a:r>
          </a:p>
        </p:txBody>
      </p:sp>
      <p:sp>
        <p:nvSpPr>
          <p:cNvPr id="126" name="Text Box 170"/>
          <p:cNvSpPr txBox="1">
            <a:spLocks noChangeArrowheads="1"/>
          </p:cNvSpPr>
          <p:nvPr/>
        </p:nvSpPr>
        <p:spPr bwMode="auto">
          <a:xfrm>
            <a:off x="76200" y="2792790"/>
            <a:ext cx="18806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[0] = 0</a:t>
            </a:r>
          </a:p>
        </p:txBody>
      </p:sp>
      <p:sp>
        <p:nvSpPr>
          <p:cNvPr id="4" name="Freeform 3"/>
          <p:cNvSpPr/>
          <p:nvPr/>
        </p:nvSpPr>
        <p:spPr bwMode="auto">
          <a:xfrm>
            <a:off x="853591" y="812803"/>
            <a:ext cx="778095" cy="2463164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02502" h="4354830">
                <a:moveTo>
                  <a:pt x="902502" y="0"/>
                </a:moveTo>
                <a:cubicBezTo>
                  <a:pt x="479115" y="580072"/>
                  <a:pt x="55729" y="1160145"/>
                  <a:pt x="5247" y="1885950"/>
                </a:cubicBezTo>
                <a:cubicBezTo>
                  <a:pt x="-45235" y="2611755"/>
                  <a:pt x="277186" y="3483292"/>
                  <a:pt x="599607" y="4354830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28" name="Freeform 127"/>
          <p:cNvSpPr/>
          <p:nvPr/>
        </p:nvSpPr>
        <p:spPr bwMode="auto">
          <a:xfrm>
            <a:off x="687954" y="1371600"/>
            <a:ext cx="875358" cy="148590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04147" h="3375438">
                <a:moveTo>
                  <a:pt x="2004147" y="0"/>
                </a:moveTo>
                <a:cubicBezTo>
                  <a:pt x="1580760" y="580072"/>
                  <a:pt x="1440916" y="1323377"/>
                  <a:pt x="1106892" y="1885950"/>
                </a:cubicBezTo>
                <a:cubicBezTo>
                  <a:pt x="772868" y="2448523"/>
                  <a:pt x="442253" y="2705714"/>
                  <a:pt x="0" y="3375438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29" name="Freeform 128"/>
          <p:cNvSpPr/>
          <p:nvPr/>
        </p:nvSpPr>
        <p:spPr bwMode="auto">
          <a:xfrm>
            <a:off x="533400" y="1571526"/>
            <a:ext cx="1095179" cy="178609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82509" h="3642545">
                <a:moveTo>
                  <a:pt x="1482509" y="0"/>
                </a:moveTo>
                <a:cubicBezTo>
                  <a:pt x="1059122" y="580072"/>
                  <a:pt x="832339" y="1278859"/>
                  <a:pt x="585254" y="1885950"/>
                </a:cubicBezTo>
                <a:cubicBezTo>
                  <a:pt x="338169" y="2493041"/>
                  <a:pt x="442253" y="2972821"/>
                  <a:pt x="0" y="3642545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0" name="Freeform 129"/>
          <p:cNvSpPr/>
          <p:nvPr/>
        </p:nvSpPr>
        <p:spPr bwMode="auto">
          <a:xfrm>
            <a:off x="1995370" y="1973941"/>
            <a:ext cx="614757" cy="1455060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296066 w 1042375"/>
              <a:gd name="connsiteY0" fmla="*/ 0 h 3132074"/>
              <a:gd name="connsiteX1" fmla="*/ 116063 w 1042375"/>
              <a:gd name="connsiteY1" fmla="*/ 2028407 h 3132074"/>
              <a:gd name="connsiteX2" fmla="*/ 1042375 w 1042375"/>
              <a:gd name="connsiteY2" fmla="*/ 3132074 h 3132074"/>
              <a:gd name="connsiteX0" fmla="*/ 285246 w 865579"/>
              <a:gd name="connsiteY0" fmla="*/ 0 h 3132074"/>
              <a:gd name="connsiteX1" fmla="*/ 105243 w 865579"/>
              <a:gd name="connsiteY1" fmla="*/ 2028407 h 3132074"/>
              <a:gd name="connsiteX2" fmla="*/ 865579 w 865579"/>
              <a:gd name="connsiteY2" fmla="*/ 3132074 h 3132074"/>
              <a:gd name="connsiteX0" fmla="*/ 285246 w 865579"/>
              <a:gd name="connsiteY0" fmla="*/ 0 h 3132074"/>
              <a:gd name="connsiteX1" fmla="*/ 105243 w 865579"/>
              <a:gd name="connsiteY1" fmla="*/ 2028407 h 3132074"/>
              <a:gd name="connsiteX2" fmla="*/ 865579 w 865579"/>
              <a:gd name="connsiteY2" fmla="*/ 3132074 h 3132074"/>
              <a:gd name="connsiteX0" fmla="*/ 321417 w 830618"/>
              <a:gd name="connsiteY0" fmla="*/ 0 h 2912453"/>
              <a:gd name="connsiteX1" fmla="*/ 70282 w 830618"/>
              <a:gd name="connsiteY1" fmla="*/ 1808786 h 2912453"/>
              <a:gd name="connsiteX2" fmla="*/ 830618 w 830618"/>
              <a:gd name="connsiteY2" fmla="*/ 2912453 h 2912453"/>
              <a:gd name="connsiteX0" fmla="*/ 321417 w 440266"/>
              <a:gd name="connsiteY0" fmla="*/ 0 h 3025899"/>
              <a:gd name="connsiteX1" fmla="*/ 70282 w 440266"/>
              <a:gd name="connsiteY1" fmla="*/ 1808786 h 3025899"/>
              <a:gd name="connsiteX2" fmla="*/ 440266 w 440266"/>
              <a:gd name="connsiteY2" fmla="*/ 3025899 h 3025899"/>
              <a:gd name="connsiteX0" fmla="*/ 481456 w 600305"/>
              <a:gd name="connsiteY0" fmla="*/ 0 h 3025899"/>
              <a:gd name="connsiteX1" fmla="*/ 25850 w 600305"/>
              <a:gd name="connsiteY1" fmla="*/ 1846604 h 3025899"/>
              <a:gd name="connsiteX2" fmla="*/ 600305 w 600305"/>
              <a:gd name="connsiteY2" fmla="*/ 3025899 h 3025899"/>
              <a:gd name="connsiteX0" fmla="*/ 481457 w 1767386"/>
              <a:gd name="connsiteY0" fmla="*/ 0 h 3086492"/>
              <a:gd name="connsiteX1" fmla="*/ 25851 w 1767386"/>
              <a:gd name="connsiteY1" fmla="*/ 1846604 h 3086492"/>
              <a:gd name="connsiteX2" fmla="*/ 1767385 w 1767386"/>
              <a:gd name="connsiteY2" fmla="*/ 3086492 h 3086492"/>
              <a:gd name="connsiteX0" fmla="*/ 236176 w 1522104"/>
              <a:gd name="connsiteY0" fmla="*/ 0 h 3086492"/>
              <a:gd name="connsiteX1" fmla="*/ 155703 w 1522104"/>
              <a:gd name="connsiteY1" fmla="*/ 1967789 h 3086492"/>
              <a:gd name="connsiteX2" fmla="*/ 1522104 w 1522104"/>
              <a:gd name="connsiteY2" fmla="*/ 3086492 h 3086492"/>
              <a:gd name="connsiteX0" fmla="*/ 236176 w 1522104"/>
              <a:gd name="connsiteY0" fmla="*/ 0 h 3086492"/>
              <a:gd name="connsiteX1" fmla="*/ 155703 w 1522104"/>
              <a:gd name="connsiteY1" fmla="*/ 1967789 h 3086492"/>
              <a:gd name="connsiteX2" fmla="*/ 1522104 w 1522104"/>
              <a:gd name="connsiteY2" fmla="*/ 3086492 h 3086492"/>
              <a:gd name="connsiteX0" fmla="*/ 236176 w 1522104"/>
              <a:gd name="connsiteY0" fmla="*/ 0 h 3086492"/>
              <a:gd name="connsiteX1" fmla="*/ 155703 w 1522104"/>
              <a:gd name="connsiteY1" fmla="*/ 1967789 h 3086492"/>
              <a:gd name="connsiteX2" fmla="*/ 1522104 w 1522104"/>
              <a:gd name="connsiteY2" fmla="*/ 3086492 h 3086492"/>
              <a:gd name="connsiteX0" fmla="*/ 270717 w 1556645"/>
              <a:gd name="connsiteY0" fmla="*/ 0 h 3086492"/>
              <a:gd name="connsiteX1" fmla="*/ 190244 w 1556645"/>
              <a:gd name="connsiteY1" fmla="*/ 1967789 h 3086492"/>
              <a:gd name="connsiteX2" fmla="*/ 1556645 w 1556645"/>
              <a:gd name="connsiteY2" fmla="*/ 3086492 h 3086492"/>
              <a:gd name="connsiteX0" fmla="*/ 635753 w 1419108"/>
              <a:gd name="connsiteY0" fmla="*/ 0 h 3056009"/>
              <a:gd name="connsiteX1" fmla="*/ 52707 w 1419108"/>
              <a:gd name="connsiteY1" fmla="*/ 1937306 h 3056009"/>
              <a:gd name="connsiteX2" fmla="*/ 1419108 w 1419108"/>
              <a:gd name="connsiteY2" fmla="*/ 3056009 h 30560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419108" h="3056009">
                <a:moveTo>
                  <a:pt x="635753" y="0"/>
                </a:moveTo>
                <a:cubicBezTo>
                  <a:pt x="212366" y="580072"/>
                  <a:pt x="-136364" y="1421602"/>
                  <a:pt x="52707" y="1937306"/>
                </a:cubicBezTo>
                <a:cubicBezTo>
                  <a:pt x="345981" y="2543900"/>
                  <a:pt x="930711" y="2564356"/>
                  <a:pt x="1419108" y="3056009"/>
                </a:cubicBez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1" name="Freeform 130"/>
          <p:cNvSpPr/>
          <p:nvPr/>
        </p:nvSpPr>
        <p:spPr bwMode="auto">
          <a:xfrm>
            <a:off x="3520135" y="2348434"/>
            <a:ext cx="63612" cy="978647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2" name="Freeform 131"/>
          <p:cNvSpPr/>
          <p:nvPr/>
        </p:nvSpPr>
        <p:spPr bwMode="auto">
          <a:xfrm>
            <a:off x="2924879" y="2345440"/>
            <a:ext cx="1919674" cy="978646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3" name="Freeform 132"/>
          <p:cNvSpPr/>
          <p:nvPr/>
        </p:nvSpPr>
        <p:spPr bwMode="auto">
          <a:xfrm flipH="1">
            <a:off x="1705574" y="2764949"/>
            <a:ext cx="580661" cy="584775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5" name="Freeform 134"/>
          <p:cNvSpPr/>
          <p:nvPr/>
        </p:nvSpPr>
        <p:spPr bwMode="auto">
          <a:xfrm flipH="1">
            <a:off x="2999015" y="2760134"/>
            <a:ext cx="463203" cy="617432"/>
          </a:xfrm>
          <a:custGeom>
            <a:avLst/>
            <a:gdLst>
              <a:gd name="connsiteX0" fmla="*/ 902502 w 902502"/>
              <a:gd name="connsiteY0" fmla="*/ 0 h 4354830"/>
              <a:gd name="connsiteX1" fmla="*/ 5247 w 902502"/>
              <a:gd name="connsiteY1" fmla="*/ 1885950 h 4354830"/>
              <a:gd name="connsiteX2" fmla="*/ 599607 w 902502"/>
              <a:gd name="connsiteY2" fmla="*/ 4354830 h 4354830"/>
              <a:gd name="connsiteX0" fmla="*/ 2062858 w 2062858"/>
              <a:gd name="connsiteY0" fmla="*/ 0 h 3375438"/>
              <a:gd name="connsiteX1" fmla="*/ 1165603 w 2062858"/>
              <a:gd name="connsiteY1" fmla="*/ 1885950 h 3375438"/>
              <a:gd name="connsiteX2" fmla="*/ 58711 w 2062858"/>
              <a:gd name="connsiteY2" fmla="*/ 3375438 h 3375438"/>
              <a:gd name="connsiteX0" fmla="*/ 2004147 w 2004147"/>
              <a:gd name="connsiteY0" fmla="*/ 0 h 3375438"/>
              <a:gd name="connsiteX1" fmla="*/ 1106892 w 2004147"/>
              <a:gd name="connsiteY1" fmla="*/ 1885950 h 3375438"/>
              <a:gd name="connsiteX2" fmla="*/ 0 w 2004147"/>
              <a:gd name="connsiteY2" fmla="*/ 3375438 h 3375438"/>
              <a:gd name="connsiteX0" fmla="*/ 1482509 w 1482509"/>
              <a:gd name="connsiteY0" fmla="*/ 0 h 3642545"/>
              <a:gd name="connsiteX1" fmla="*/ 585254 w 1482509"/>
              <a:gd name="connsiteY1" fmla="*/ 1885950 h 3642545"/>
              <a:gd name="connsiteX2" fmla="*/ 0 w 1482509"/>
              <a:gd name="connsiteY2" fmla="*/ 3642545 h 3642545"/>
              <a:gd name="connsiteX0" fmla="*/ 913938 w 1725058"/>
              <a:gd name="connsiteY0" fmla="*/ 0 h 3132074"/>
              <a:gd name="connsiteX1" fmla="*/ 16683 w 1725058"/>
              <a:gd name="connsiteY1" fmla="*/ 1885950 h 3132074"/>
              <a:gd name="connsiteX2" fmla="*/ 1660247 w 1725058"/>
              <a:gd name="connsiteY2" fmla="*/ 3132074 h 3132074"/>
              <a:gd name="connsiteX0" fmla="*/ 913937 w 1660246"/>
              <a:gd name="connsiteY0" fmla="*/ 0 h 3132074"/>
              <a:gd name="connsiteX1" fmla="*/ 16682 w 1660246"/>
              <a:gd name="connsiteY1" fmla="*/ 1885950 h 3132074"/>
              <a:gd name="connsiteX2" fmla="*/ 1660246 w 1660246"/>
              <a:gd name="connsiteY2" fmla="*/ 3132074 h 3132074"/>
              <a:gd name="connsiteX0" fmla="*/ 922823 w 1888457"/>
              <a:gd name="connsiteY0" fmla="*/ 0 h 2390111"/>
              <a:gd name="connsiteX1" fmla="*/ 25568 w 1888457"/>
              <a:gd name="connsiteY1" fmla="*/ 1885950 h 2390111"/>
              <a:gd name="connsiteX2" fmla="*/ 1888457 w 1888457"/>
              <a:gd name="connsiteY2" fmla="*/ 2390111 h 2390111"/>
              <a:gd name="connsiteX0" fmla="*/ 0 w 965634"/>
              <a:gd name="connsiteY0" fmla="*/ 0 h 2390111"/>
              <a:gd name="connsiteX1" fmla="*/ 965634 w 965634"/>
              <a:gd name="connsiteY1" fmla="*/ 2390111 h 23901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65634" h="2390111">
                <a:moveTo>
                  <a:pt x="0" y="0"/>
                </a:moveTo>
                <a:lnTo>
                  <a:pt x="965634" y="2390111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3099879" y="2010668"/>
            <a:ext cx="219002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dirty="0"/>
              <a:t>friend algorithm</a:t>
            </a:r>
            <a:endParaRPr lang="en-CA" sz="2400" dirty="0"/>
          </a:p>
        </p:txBody>
      </p:sp>
      <p:sp>
        <p:nvSpPr>
          <p:cNvPr id="6" name="Rectangle 5"/>
          <p:cNvSpPr/>
          <p:nvPr/>
        </p:nvSpPr>
        <p:spPr>
          <a:xfrm>
            <a:off x="2669709" y="2365295"/>
            <a:ext cx="113204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sz="2400" dirty="0"/>
              <a:t>the best</a:t>
            </a:r>
          </a:p>
        </p:txBody>
      </p:sp>
      <p:sp>
        <p:nvSpPr>
          <p:cNvPr id="139" name="Rectangle 138"/>
          <p:cNvSpPr/>
          <p:nvPr/>
        </p:nvSpPr>
        <p:spPr>
          <a:xfrm>
            <a:off x="3711431" y="2362299"/>
            <a:ext cx="146546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 eaLnBrk="1" hangingPunct="1">
              <a:buFontTx/>
              <a:buNone/>
            </a:pPr>
            <a:r>
              <a:rPr lang="en-US" altLang="en-US" sz="2400" dirty="0"/>
              <a:t>of the best</a:t>
            </a:r>
          </a:p>
        </p:txBody>
      </p:sp>
      <p:sp>
        <p:nvSpPr>
          <p:cNvPr id="141" name="Text Box 170"/>
          <p:cNvSpPr txBox="1">
            <a:spLocks noChangeArrowheads="1"/>
          </p:cNvSpPr>
          <p:nvPr/>
        </p:nvSpPr>
        <p:spPr bwMode="auto">
          <a:xfrm>
            <a:off x="762000" y="3225225"/>
            <a:ext cx="516199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] = </a:t>
            </a:r>
            <a:r>
              <a:rPr lang="en-US" altLang="en-US" sz="2400" i="1" dirty="0" err="1">
                <a:solidFill>
                  <a:srgbClr val="FFC000"/>
                </a:solidFill>
              </a:rPr>
              <a:t>best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k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  </a:t>
            </a:r>
            <a:r>
              <a:rPr lang="en-US" altLang="en-US" sz="2400" i="1" dirty="0">
                <a:solidFill>
                  <a:srgbClr val="FFC000"/>
                </a:solidFill>
              </a:rPr>
              <a:t> </a:t>
            </a: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dirty="0">
                <a:solidFill>
                  <a:srgbClr val="FFC000"/>
                </a:solidFill>
              </a:rPr>
              <a:t>[k] + &lt;</a:t>
            </a:r>
            <a:r>
              <a:rPr lang="en-US" altLang="en-US" sz="2400" i="1" dirty="0" err="1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k</a:t>
            </a:r>
            <a:r>
              <a:rPr lang="en-US" altLang="en-US" sz="2400" i="1" dirty="0" err="1">
                <a:solidFill>
                  <a:srgbClr val="FFC000"/>
                </a:solidFill>
              </a:rPr>
              <a:t>,v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&gt;</a:t>
            </a:r>
          </a:p>
        </p:txBody>
      </p:sp>
      <p:sp>
        <p:nvSpPr>
          <p:cNvPr id="142" name="Text Box 170"/>
          <p:cNvSpPr txBox="1">
            <a:spLocks noChangeArrowheads="1"/>
          </p:cNvSpPr>
          <p:nvPr/>
        </p:nvSpPr>
        <p:spPr bwMode="auto">
          <a:xfrm>
            <a:off x="58009" y="3194685"/>
            <a:ext cx="78899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loop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</a:t>
            </a:r>
            <a:endParaRPr lang="en-US" altLang="en-US" sz="2400" i="1" baseline="-25000" dirty="0">
              <a:solidFill>
                <a:srgbClr val="FFC000"/>
              </a:solidFill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8C2E5B1B-AD14-49E8-98C8-25B11070075A}"/>
              </a:ext>
            </a:extLst>
          </p:cNvPr>
          <p:cNvSpPr/>
          <p:nvPr/>
        </p:nvSpPr>
        <p:spPr>
          <a:xfrm>
            <a:off x="3423165" y="633790"/>
            <a:ext cx="1606035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Code</a:t>
            </a:r>
          </a:p>
        </p:txBody>
      </p:sp>
      <p:sp>
        <p:nvSpPr>
          <p:cNvPr id="21" name="Rectangle 57">
            <a:extLst>
              <a:ext uri="{FF2B5EF4-FFF2-40B4-BE49-F238E27FC236}">
                <a16:creationId xmlns:a16="http://schemas.microsoft.com/office/drawing/2014/main" id="{E04546AF-5B84-49D8-B7AB-59547FE543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101" name="Picture 3" descr="question">
            <a:extLst>
              <a:ext uri="{FF2B5EF4-FFF2-40B4-BE49-F238E27FC236}">
                <a16:creationId xmlns:a16="http://schemas.microsoft.com/office/drawing/2014/main" id="{7FEB2961-047D-4D79-AEDD-91B5182022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57900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" name="Picture 101">
            <a:extLst>
              <a:ext uri="{FF2B5EF4-FFF2-40B4-BE49-F238E27FC236}">
                <a16:creationId xmlns:a16="http://schemas.microsoft.com/office/drawing/2014/main" id="{D88CDD40-E364-4088-9D8F-CEE7A0DFB17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461793" y="2429654"/>
            <a:ext cx="3829050" cy="846946"/>
          </a:xfrm>
          <a:prstGeom prst="rect">
            <a:avLst/>
          </a:prstGeom>
        </p:spPr>
      </p:pic>
      <p:sp>
        <p:nvSpPr>
          <p:cNvPr id="104" name="Rectangle 6">
            <a:extLst>
              <a:ext uri="{FF2B5EF4-FFF2-40B4-BE49-F238E27FC236}">
                <a16:creationId xmlns:a16="http://schemas.microsoft.com/office/drawing/2014/main" id="{B0999D12-161C-4DCC-AAA8-48C4768191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59500" y="5426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05" name="Rectangle 6">
            <a:extLst>
              <a:ext uri="{FF2B5EF4-FFF2-40B4-BE49-F238E27FC236}">
                <a16:creationId xmlns:a16="http://schemas.microsoft.com/office/drawing/2014/main" id="{5B90091B-C16B-498B-B9AE-50BC0A1465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7622" y="4760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106" name="Rectangle 6">
            <a:extLst>
              <a:ext uri="{FF2B5EF4-FFF2-40B4-BE49-F238E27FC236}">
                <a16:creationId xmlns:a16="http://schemas.microsoft.com/office/drawing/2014/main" id="{15A185DD-4FAE-49A0-B3FC-B124B34210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63538" y="4720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07" name="Rectangle 6">
            <a:extLst>
              <a:ext uri="{FF2B5EF4-FFF2-40B4-BE49-F238E27FC236}">
                <a16:creationId xmlns:a16="http://schemas.microsoft.com/office/drawing/2014/main" id="{B6BF0DB3-B377-4B2B-B4C6-3AE1B68D7A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41138" y="3898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108" name="Rectangle 6">
            <a:extLst>
              <a:ext uri="{FF2B5EF4-FFF2-40B4-BE49-F238E27FC236}">
                <a16:creationId xmlns:a16="http://schemas.microsoft.com/office/drawing/2014/main" id="{3FF51BD5-1683-4E94-A6E2-E123B9522F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0291" y="3246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109" name="Rectangle 6">
            <a:extLst>
              <a:ext uri="{FF2B5EF4-FFF2-40B4-BE49-F238E27FC236}">
                <a16:creationId xmlns:a16="http://schemas.microsoft.com/office/drawing/2014/main" id="{5F99FCE6-6B05-44BA-A40C-E28F5134F2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34333" y="3880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110" name="Rectangle 6">
            <a:extLst>
              <a:ext uri="{FF2B5EF4-FFF2-40B4-BE49-F238E27FC236}">
                <a16:creationId xmlns:a16="http://schemas.microsoft.com/office/drawing/2014/main" id="{B44DD004-CFBB-415A-A300-E95EE22280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05096" y="3886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14" name="Freeform 22">
            <a:extLst>
              <a:ext uri="{FF2B5EF4-FFF2-40B4-BE49-F238E27FC236}">
                <a16:creationId xmlns:a16="http://schemas.microsoft.com/office/drawing/2014/main" id="{81F6CCF7-0CC7-46C5-A9AE-648AC56C7F0D}"/>
              </a:ext>
            </a:extLst>
          </p:cNvPr>
          <p:cNvSpPr>
            <a:spLocks/>
          </p:cNvSpPr>
          <p:nvPr/>
        </p:nvSpPr>
        <p:spPr bwMode="auto">
          <a:xfrm flipH="1">
            <a:off x="7956651" y="3881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5" name="Freeform 22">
            <a:extLst>
              <a:ext uri="{FF2B5EF4-FFF2-40B4-BE49-F238E27FC236}">
                <a16:creationId xmlns:a16="http://schemas.microsoft.com/office/drawing/2014/main" id="{D33D540A-F32C-495F-9853-89A3380B160F}"/>
              </a:ext>
            </a:extLst>
          </p:cNvPr>
          <p:cNvSpPr>
            <a:spLocks/>
          </p:cNvSpPr>
          <p:nvPr/>
        </p:nvSpPr>
        <p:spPr bwMode="auto">
          <a:xfrm>
            <a:off x="7295596" y="3733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6" name="Freeform 22">
            <a:extLst>
              <a:ext uri="{FF2B5EF4-FFF2-40B4-BE49-F238E27FC236}">
                <a16:creationId xmlns:a16="http://schemas.microsoft.com/office/drawing/2014/main" id="{7386528C-69BE-45A5-9DE2-FF7A6325F62D}"/>
              </a:ext>
            </a:extLst>
          </p:cNvPr>
          <p:cNvSpPr>
            <a:spLocks/>
          </p:cNvSpPr>
          <p:nvPr/>
        </p:nvSpPr>
        <p:spPr bwMode="auto">
          <a:xfrm>
            <a:off x="6502638" y="3902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7" name="Freeform 22">
            <a:extLst>
              <a:ext uri="{FF2B5EF4-FFF2-40B4-BE49-F238E27FC236}">
                <a16:creationId xmlns:a16="http://schemas.microsoft.com/office/drawing/2014/main" id="{885536FE-AA06-468E-B3F3-E75813BF09D0}"/>
              </a:ext>
            </a:extLst>
          </p:cNvPr>
          <p:cNvSpPr>
            <a:spLocks/>
          </p:cNvSpPr>
          <p:nvPr/>
        </p:nvSpPr>
        <p:spPr bwMode="auto">
          <a:xfrm>
            <a:off x="6939995" y="4720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8" name="Freeform 22">
            <a:extLst>
              <a:ext uri="{FF2B5EF4-FFF2-40B4-BE49-F238E27FC236}">
                <a16:creationId xmlns:a16="http://schemas.microsoft.com/office/drawing/2014/main" id="{9D9DB5F3-C53F-4E6F-B4AC-6119F45EDD54}"/>
              </a:ext>
            </a:extLst>
          </p:cNvPr>
          <p:cNvSpPr>
            <a:spLocks/>
          </p:cNvSpPr>
          <p:nvPr/>
        </p:nvSpPr>
        <p:spPr bwMode="auto">
          <a:xfrm>
            <a:off x="6320233" y="5263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9" name="Freeform 22">
            <a:extLst>
              <a:ext uri="{FF2B5EF4-FFF2-40B4-BE49-F238E27FC236}">
                <a16:creationId xmlns:a16="http://schemas.microsoft.com/office/drawing/2014/main" id="{C0BFEFDF-AC22-4F46-8691-BEA21C2D9B52}"/>
              </a:ext>
            </a:extLst>
          </p:cNvPr>
          <p:cNvSpPr>
            <a:spLocks/>
          </p:cNvSpPr>
          <p:nvPr/>
        </p:nvSpPr>
        <p:spPr bwMode="auto">
          <a:xfrm flipH="1">
            <a:off x="7924247" y="4602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23" name="Rectangle 6">
            <a:extLst>
              <a:ext uri="{FF2B5EF4-FFF2-40B4-BE49-F238E27FC236}">
                <a16:creationId xmlns:a16="http://schemas.microsoft.com/office/drawing/2014/main" id="{A9636C40-DFDC-4228-9EDC-50FC082049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295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124" name="Rectangle 6">
            <a:extLst>
              <a:ext uri="{FF2B5EF4-FFF2-40B4-BE49-F238E27FC236}">
                <a16:creationId xmlns:a16="http://schemas.microsoft.com/office/drawing/2014/main" id="{DE32DE3C-E048-4E4B-8D81-05607768E67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613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25" name="Rectangle 6">
            <a:extLst>
              <a:ext uri="{FF2B5EF4-FFF2-40B4-BE49-F238E27FC236}">
                <a16:creationId xmlns:a16="http://schemas.microsoft.com/office/drawing/2014/main" id="{C983219A-8A5E-444C-B2EC-1D0C31A7AB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127" name="Rectangle 6">
            <a:extLst>
              <a:ext uri="{FF2B5EF4-FFF2-40B4-BE49-F238E27FC236}">
                <a16:creationId xmlns:a16="http://schemas.microsoft.com/office/drawing/2014/main" id="{5D04668E-CFD9-4B01-B6AF-586A75126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277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136" name="Rectangle 6">
            <a:extLst>
              <a:ext uri="{FF2B5EF4-FFF2-40B4-BE49-F238E27FC236}">
                <a16:creationId xmlns:a16="http://schemas.microsoft.com/office/drawing/2014/main" id="{6885FA03-F6E9-4701-B69B-BE7AD313A9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50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137" name="Rectangle 6">
            <a:extLst>
              <a:ext uri="{FF2B5EF4-FFF2-40B4-BE49-F238E27FC236}">
                <a16:creationId xmlns:a16="http://schemas.microsoft.com/office/drawing/2014/main" id="{0F8C8D96-0175-4138-A22F-FED40629D4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278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43" name="Freeform 22">
            <a:extLst>
              <a:ext uri="{FF2B5EF4-FFF2-40B4-BE49-F238E27FC236}">
                <a16:creationId xmlns:a16="http://schemas.microsoft.com/office/drawing/2014/main" id="{21F03DC4-8F05-498B-995E-80F990E4BC21}"/>
              </a:ext>
            </a:extLst>
          </p:cNvPr>
          <p:cNvSpPr>
            <a:spLocks/>
          </p:cNvSpPr>
          <p:nvPr/>
        </p:nvSpPr>
        <p:spPr bwMode="auto">
          <a:xfrm flipH="1">
            <a:off x="6997263" y="2412582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145" name="Freeform 22">
            <a:extLst>
              <a:ext uri="{FF2B5EF4-FFF2-40B4-BE49-F238E27FC236}">
                <a16:creationId xmlns:a16="http://schemas.microsoft.com/office/drawing/2014/main" id="{69BEB939-EF4E-4A3F-9C8F-5917A6EAAC3F}"/>
              </a:ext>
            </a:extLst>
          </p:cNvPr>
          <p:cNvSpPr>
            <a:spLocks/>
          </p:cNvSpPr>
          <p:nvPr/>
        </p:nvSpPr>
        <p:spPr bwMode="auto">
          <a:xfrm>
            <a:off x="6642100" y="2348434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146" name="Freeform 22">
            <a:extLst>
              <a:ext uri="{FF2B5EF4-FFF2-40B4-BE49-F238E27FC236}">
                <a16:creationId xmlns:a16="http://schemas.microsoft.com/office/drawing/2014/main" id="{40B8453D-8B2C-4877-918F-0781D9D4BC65}"/>
              </a:ext>
            </a:extLst>
          </p:cNvPr>
          <p:cNvSpPr>
            <a:spLocks/>
          </p:cNvSpPr>
          <p:nvPr/>
        </p:nvSpPr>
        <p:spPr bwMode="auto">
          <a:xfrm>
            <a:off x="6159858" y="2410346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147" name="Freeform 22">
            <a:extLst>
              <a:ext uri="{FF2B5EF4-FFF2-40B4-BE49-F238E27FC236}">
                <a16:creationId xmlns:a16="http://schemas.microsoft.com/office/drawing/2014/main" id="{0D15143A-2FB1-4A9C-A3D5-57501A4310A1}"/>
              </a:ext>
            </a:extLst>
          </p:cNvPr>
          <p:cNvSpPr>
            <a:spLocks/>
          </p:cNvSpPr>
          <p:nvPr/>
        </p:nvSpPr>
        <p:spPr bwMode="auto">
          <a:xfrm>
            <a:off x="7544874" y="2395933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149" name="Freeform 22">
            <a:extLst>
              <a:ext uri="{FF2B5EF4-FFF2-40B4-BE49-F238E27FC236}">
                <a16:creationId xmlns:a16="http://schemas.microsoft.com/office/drawing/2014/main" id="{866FA312-7F98-4B5C-B9DC-F483BBCBC7D9}"/>
              </a:ext>
            </a:extLst>
          </p:cNvPr>
          <p:cNvSpPr>
            <a:spLocks/>
          </p:cNvSpPr>
          <p:nvPr/>
        </p:nvSpPr>
        <p:spPr bwMode="auto">
          <a:xfrm flipH="1">
            <a:off x="7975958" y="2364429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 dirty="0"/>
          </a:p>
        </p:txBody>
      </p:sp>
      <p:pic>
        <p:nvPicPr>
          <p:cNvPr id="178" name="Picture 177">
            <a:extLst>
              <a:ext uri="{FF2B5EF4-FFF2-40B4-BE49-F238E27FC236}">
                <a16:creationId xmlns:a16="http://schemas.microsoft.com/office/drawing/2014/main" id="{5548F07C-B067-49F7-8852-6AE00297DC4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79912" y="2813722"/>
            <a:ext cx="230688" cy="436739"/>
          </a:xfrm>
          <a:prstGeom prst="rect">
            <a:avLst/>
          </a:prstGeom>
        </p:spPr>
      </p:pic>
      <p:pic>
        <p:nvPicPr>
          <p:cNvPr id="179" name="Picture 178">
            <a:extLst>
              <a:ext uri="{FF2B5EF4-FFF2-40B4-BE49-F238E27FC236}">
                <a16:creationId xmlns:a16="http://schemas.microsoft.com/office/drawing/2014/main" id="{0DC18749-35B9-44A2-9303-9F641E1E25F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683758" y="5410200"/>
            <a:ext cx="417672" cy="790737"/>
          </a:xfrm>
          <a:prstGeom prst="rect">
            <a:avLst/>
          </a:prstGeom>
        </p:spPr>
      </p:pic>
      <p:sp>
        <p:nvSpPr>
          <p:cNvPr id="180" name="Freeform 22">
            <a:extLst>
              <a:ext uri="{FF2B5EF4-FFF2-40B4-BE49-F238E27FC236}">
                <a16:creationId xmlns:a16="http://schemas.microsoft.com/office/drawing/2014/main" id="{937B2B4F-A073-4F3D-B8F9-8C3DF8267E19}"/>
              </a:ext>
            </a:extLst>
          </p:cNvPr>
          <p:cNvSpPr>
            <a:spLocks/>
          </p:cNvSpPr>
          <p:nvPr/>
        </p:nvSpPr>
        <p:spPr bwMode="auto">
          <a:xfrm flipH="1">
            <a:off x="7542664" y="5388772"/>
            <a:ext cx="104302" cy="21597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57" h="10342">
                <a:moveTo>
                  <a:pt x="0" y="0"/>
                </a:moveTo>
                <a:lnTo>
                  <a:pt x="7157" y="10342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sp>
        <p:nvSpPr>
          <p:cNvPr id="181" name="Freeform 22">
            <a:extLst>
              <a:ext uri="{FF2B5EF4-FFF2-40B4-BE49-F238E27FC236}">
                <a16:creationId xmlns:a16="http://schemas.microsoft.com/office/drawing/2014/main" id="{5FB8DCE3-B8BE-45AE-805D-0089971E0892}"/>
              </a:ext>
            </a:extLst>
          </p:cNvPr>
          <p:cNvSpPr>
            <a:spLocks/>
          </p:cNvSpPr>
          <p:nvPr/>
        </p:nvSpPr>
        <p:spPr bwMode="auto">
          <a:xfrm flipH="1">
            <a:off x="7378666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sp>
        <p:nvSpPr>
          <p:cNvPr id="182" name="Freeform 22">
            <a:extLst>
              <a:ext uri="{FF2B5EF4-FFF2-40B4-BE49-F238E27FC236}">
                <a16:creationId xmlns:a16="http://schemas.microsoft.com/office/drawing/2014/main" id="{F0B4C5CC-E6E2-449C-9979-9BC1A0452C03}"/>
              </a:ext>
            </a:extLst>
          </p:cNvPr>
          <p:cNvSpPr>
            <a:spLocks/>
          </p:cNvSpPr>
          <p:nvPr/>
        </p:nvSpPr>
        <p:spPr bwMode="auto">
          <a:xfrm flipH="1">
            <a:off x="7158329" y="5439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183" name="Group 182">
            <a:extLst>
              <a:ext uri="{FF2B5EF4-FFF2-40B4-BE49-F238E27FC236}">
                <a16:creationId xmlns:a16="http://schemas.microsoft.com/office/drawing/2014/main" id="{D44630B2-053E-4CEA-B1C6-69B5F43F4EFE}"/>
              </a:ext>
            </a:extLst>
          </p:cNvPr>
          <p:cNvGrpSpPr/>
          <p:nvPr/>
        </p:nvGrpSpPr>
        <p:grpSpPr>
          <a:xfrm flipH="1">
            <a:off x="7659554" y="4964332"/>
            <a:ext cx="544055" cy="663356"/>
            <a:chOff x="7543800" y="677863"/>
            <a:chExt cx="740904" cy="750888"/>
          </a:xfrm>
        </p:grpSpPr>
        <p:sp>
          <p:nvSpPr>
            <p:cNvPr id="184" name="AutoShape 3">
              <a:extLst>
                <a:ext uri="{FF2B5EF4-FFF2-40B4-BE49-F238E27FC236}">
                  <a16:creationId xmlns:a16="http://schemas.microsoft.com/office/drawing/2014/main" id="{B1D98ECE-8A45-4B36-B106-0FFC2DC25243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5" name="Freeform 5">
              <a:extLst>
                <a:ext uri="{FF2B5EF4-FFF2-40B4-BE49-F238E27FC236}">
                  <a16:creationId xmlns:a16="http://schemas.microsoft.com/office/drawing/2014/main" id="{DDF1BA9C-DCAF-46B1-B71F-E545EFCC7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6" name="Freeform 6">
              <a:extLst>
                <a:ext uri="{FF2B5EF4-FFF2-40B4-BE49-F238E27FC236}">
                  <a16:creationId xmlns:a16="http://schemas.microsoft.com/office/drawing/2014/main" id="{F12AD388-2C9F-4F46-B1DF-1C1E29B8A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187" name="Freeform 7">
              <a:extLst>
                <a:ext uri="{FF2B5EF4-FFF2-40B4-BE49-F238E27FC236}">
                  <a16:creationId xmlns:a16="http://schemas.microsoft.com/office/drawing/2014/main" id="{0B95BD95-3F17-4284-8B3D-BB3131390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807426D3-5F99-4CD8-B882-2F16037488C2}"/>
              </a:ext>
            </a:extLst>
          </p:cNvPr>
          <p:cNvGrpSpPr/>
          <p:nvPr/>
        </p:nvGrpSpPr>
        <p:grpSpPr>
          <a:xfrm>
            <a:off x="6711358" y="3479730"/>
            <a:ext cx="664300" cy="1669531"/>
            <a:chOff x="6515100" y="3479730"/>
            <a:chExt cx="664300" cy="1669531"/>
          </a:xfrm>
        </p:grpSpPr>
        <p:sp>
          <p:nvSpPr>
            <p:cNvPr id="189" name="Freeform 23">
              <a:extLst>
                <a:ext uri="{FF2B5EF4-FFF2-40B4-BE49-F238E27FC236}">
                  <a16:creationId xmlns:a16="http://schemas.microsoft.com/office/drawing/2014/main" id="{C50023B0-9D58-4B12-9AFC-DE82277BE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7558" y="3479730"/>
              <a:ext cx="431842" cy="1409665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4615 w 10000"/>
                <a:gd name="connsiteY2" fmla="*/ 4750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1346 w 10000"/>
                <a:gd name="connsiteY2" fmla="*/ 7333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346"/>
                <a:gd name="connsiteY0" fmla="*/ 0 h 10000"/>
                <a:gd name="connsiteX1" fmla="*/ 0 w 1346"/>
                <a:gd name="connsiteY1" fmla="*/ 1958 h 10000"/>
                <a:gd name="connsiteX2" fmla="*/ 1346 w 1346"/>
                <a:gd name="connsiteY2" fmla="*/ 7333 h 10000"/>
                <a:gd name="connsiteX3" fmla="*/ 0 w 1346"/>
                <a:gd name="connsiteY3" fmla="*/ 10000 h 10000"/>
                <a:gd name="connsiteX0" fmla="*/ 4287 w 10000"/>
                <a:gd name="connsiteY0" fmla="*/ 0 h 7333"/>
                <a:gd name="connsiteX1" fmla="*/ 0 w 10000"/>
                <a:gd name="connsiteY1" fmla="*/ 1958 h 7333"/>
                <a:gd name="connsiteX2" fmla="*/ 10000 w 10000"/>
                <a:gd name="connsiteY2" fmla="*/ 7333 h 7333"/>
                <a:gd name="connsiteX0" fmla="*/ 22147 w 22147"/>
                <a:gd name="connsiteY0" fmla="*/ 0 h 6193"/>
                <a:gd name="connsiteX1" fmla="*/ 17860 w 22147"/>
                <a:gd name="connsiteY1" fmla="*/ 2670 h 6193"/>
                <a:gd name="connsiteX2" fmla="*/ 0 w 22147"/>
                <a:gd name="connsiteY2" fmla="*/ 6193 h 6193"/>
                <a:gd name="connsiteX0" fmla="*/ 10000 w 10000"/>
                <a:gd name="connsiteY0" fmla="*/ 0 h 10000"/>
                <a:gd name="connsiteX1" fmla="*/ 8387 w 10000"/>
                <a:gd name="connsiteY1" fmla="*/ 4770 h 10000"/>
                <a:gd name="connsiteX2" fmla="*/ 0 w 10000"/>
                <a:gd name="connsiteY2" fmla="*/ 10000 h 10000"/>
                <a:gd name="connsiteX0" fmla="*/ 12258 w 12258"/>
                <a:gd name="connsiteY0" fmla="*/ 0 h 10184"/>
                <a:gd name="connsiteX1" fmla="*/ 8387 w 12258"/>
                <a:gd name="connsiteY1" fmla="*/ 4954 h 10184"/>
                <a:gd name="connsiteX2" fmla="*/ 0 w 12258"/>
                <a:gd name="connsiteY2" fmla="*/ 10184 h 10184"/>
                <a:gd name="connsiteX0" fmla="*/ 10968 w 10968"/>
                <a:gd name="connsiteY0" fmla="*/ 0 h 10184"/>
                <a:gd name="connsiteX1" fmla="*/ 8387 w 10968"/>
                <a:gd name="connsiteY1" fmla="*/ 4954 h 10184"/>
                <a:gd name="connsiteX2" fmla="*/ 0 w 10968"/>
                <a:gd name="connsiteY2" fmla="*/ 10184 h 1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68" h="10184">
                  <a:moveTo>
                    <a:pt x="10968" y="0"/>
                  </a:moveTo>
                  <a:lnTo>
                    <a:pt x="8387" y="4954"/>
                  </a:lnTo>
                  <a:lnTo>
                    <a:pt x="0" y="10184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Oval 20">
              <a:extLst>
                <a:ext uri="{FF2B5EF4-FFF2-40B4-BE49-F238E27FC236}">
                  <a16:creationId xmlns:a16="http://schemas.microsoft.com/office/drawing/2014/main" id="{6C6E86A1-F7DD-44EB-BF0C-960F13E25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5100" y="4857143"/>
              <a:ext cx="279400" cy="292118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91" name="Freeform 22">
            <a:extLst>
              <a:ext uri="{FF2B5EF4-FFF2-40B4-BE49-F238E27FC236}">
                <a16:creationId xmlns:a16="http://schemas.microsoft.com/office/drawing/2014/main" id="{99E09D27-0EAD-48F2-89D1-2C414493421A}"/>
              </a:ext>
            </a:extLst>
          </p:cNvPr>
          <p:cNvSpPr>
            <a:spLocks/>
          </p:cNvSpPr>
          <p:nvPr/>
        </p:nvSpPr>
        <p:spPr bwMode="auto">
          <a:xfrm flipH="1">
            <a:off x="6876347" y="4994984"/>
            <a:ext cx="425135" cy="65334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29172 w 29172"/>
              <a:gd name="connsiteY0" fmla="*/ 0 h 31285"/>
              <a:gd name="connsiteX1" fmla="*/ 0 w 29172"/>
              <a:gd name="connsiteY1" fmla="*/ 31285 h 31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9172" h="31285">
                <a:moveTo>
                  <a:pt x="29172" y="0"/>
                </a:moveTo>
                <a:lnTo>
                  <a:pt x="0" y="31285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pic>
        <p:nvPicPr>
          <p:cNvPr id="192" name="Picture 191">
            <a:extLst>
              <a:ext uri="{FF2B5EF4-FFF2-40B4-BE49-F238E27FC236}">
                <a16:creationId xmlns:a16="http://schemas.microsoft.com/office/drawing/2014/main" id="{2F40B01F-2343-459F-AE3E-2A6F80035838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329577" y="4737933"/>
            <a:ext cx="323271" cy="612017"/>
          </a:xfrm>
          <a:prstGeom prst="rect">
            <a:avLst/>
          </a:prstGeom>
        </p:spPr>
      </p:pic>
      <p:pic>
        <p:nvPicPr>
          <p:cNvPr id="193" name="Picture 192">
            <a:extLst>
              <a:ext uri="{FF2B5EF4-FFF2-40B4-BE49-F238E27FC236}">
                <a16:creationId xmlns:a16="http://schemas.microsoft.com/office/drawing/2014/main" id="{126AB9E2-97B8-4693-86BA-2A030A81A28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525357" y="2831096"/>
            <a:ext cx="164540" cy="371580"/>
          </a:xfrm>
          <a:prstGeom prst="rect">
            <a:avLst/>
          </a:prstGeom>
        </p:spPr>
      </p:pic>
      <p:sp>
        <p:nvSpPr>
          <p:cNvPr id="194" name="Rectangle 6">
            <a:extLst>
              <a:ext uri="{FF2B5EF4-FFF2-40B4-BE49-F238E27FC236}">
                <a16:creationId xmlns:a16="http://schemas.microsoft.com/office/drawing/2014/main" id="{93E4CE24-11A3-49D6-990A-0E4C45B54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68973" y="540573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10</a:t>
            </a:r>
          </a:p>
        </p:txBody>
      </p:sp>
      <p:grpSp>
        <p:nvGrpSpPr>
          <p:cNvPr id="195" name="Group 194">
            <a:extLst>
              <a:ext uri="{FF2B5EF4-FFF2-40B4-BE49-F238E27FC236}">
                <a16:creationId xmlns:a16="http://schemas.microsoft.com/office/drawing/2014/main" id="{9C8F10B1-BF1F-41FD-9912-2603E71A7534}"/>
              </a:ext>
            </a:extLst>
          </p:cNvPr>
          <p:cNvGrpSpPr/>
          <p:nvPr/>
        </p:nvGrpSpPr>
        <p:grpSpPr>
          <a:xfrm>
            <a:off x="6858000" y="5025089"/>
            <a:ext cx="1446327" cy="842311"/>
            <a:chOff x="7086600" y="5025089"/>
            <a:chExt cx="1446327" cy="842311"/>
          </a:xfrm>
        </p:grpSpPr>
        <p:sp>
          <p:nvSpPr>
            <p:cNvPr id="196" name="Freeform 22">
              <a:extLst>
                <a:ext uri="{FF2B5EF4-FFF2-40B4-BE49-F238E27FC236}">
                  <a16:creationId xmlns:a16="http://schemas.microsoft.com/office/drawing/2014/main" id="{B99ABC28-C7BC-45F5-BBD9-DA78C4A3BB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58591" y="5388772"/>
              <a:ext cx="104302" cy="21597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7" h="10342">
                  <a:moveTo>
                    <a:pt x="0" y="0"/>
                  </a:moveTo>
                  <a:lnTo>
                    <a:pt x="7157" y="10342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197" name="Rectangle 6">
              <a:extLst>
                <a:ext uri="{FF2B5EF4-FFF2-40B4-BE49-F238E27FC236}">
                  <a16:creationId xmlns:a16="http://schemas.microsoft.com/office/drawing/2014/main" id="{C2B70CDF-24A7-418F-8BAA-70E9FA252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927" y="5381374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11</a:t>
              </a:r>
            </a:p>
          </p:txBody>
        </p:sp>
        <p:sp>
          <p:nvSpPr>
            <p:cNvPr id="198" name="Freeform 22">
              <a:extLst>
                <a:ext uri="{FF2B5EF4-FFF2-40B4-BE49-F238E27FC236}">
                  <a16:creationId xmlns:a16="http://schemas.microsoft.com/office/drawing/2014/main" id="{EC406097-1513-4AF1-AB26-3C1384ED1B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4593" y="5334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rgbClr val="0000CC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199" name="Rectangle 6">
              <a:extLst>
                <a:ext uri="{FF2B5EF4-FFF2-40B4-BE49-F238E27FC236}">
                  <a16:creationId xmlns:a16="http://schemas.microsoft.com/office/drawing/2014/main" id="{A43493E2-3D2F-4858-8781-06BC043AA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2671" y="502508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9</a:t>
              </a:r>
            </a:p>
          </p:txBody>
        </p:sp>
        <p:sp>
          <p:nvSpPr>
            <p:cNvPr id="200" name="Freeform 22">
              <a:extLst>
                <a:ext uri="{FF2B5EF4-FFF2-40B4-BE49-F238E27FC236}">
                  <a16:creationId xmlns:a16="http://schemas.microsoft.com/office/drawing/2014/main" id="{071185D5-6E66-4F21-A93A-AF68A54D57C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74256" y="5439489"/>
              <a:ext cx="145734" cy="2088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76" h="8709">
                  <a:moveTo>
                    <a:pt x="31876" y="0"/>
                  </a:moveTo>
                  <a:lnTo>
                    <a:pt x="0" y="8709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201" name="Rectangle 6">
              <a:extLst>
                <a:ext uri="{FF2B5EF4-FFF2-40B4-BE49-F238E27FC236}">
                  <a16:creationId xmlns:a16="http://schemas.microsoft.com/office/drawing/2014/main" id="{02B91A10-0D1B-45A3-B0FE-0FA1D42047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600" y="540573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10</a:t>
              </a:r>
            </a:p>
          </p:txBody>
        </p:sp>
      </p:grpSp>
      <p:sp>
        <p:nvSpPr>
          <p:cNvPr id="202" name="Rectangle 6">
            <a:extLst>
              <a:ext uri="{FF2B5EF4-FFF2-40B4-BE49-F238E27FC236}">
                <a16:creationId xmlns:a16="http://schemas.microsoft.com/office/drawing/2014/main" id="{86808D7A-A75B-4E00-9728-31245DAA5A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44511" y="5494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203" name="Freeform 22">
            <a:extLst>
              <a:ext uri="{FF2B5EF4-FFF2-40B4-BE49-F238E27FC236}">
                <a16:creationId xmlns:a16="http://schemas.microsoft.com/office/drawing/2014/main" id="{77E24AEE-44A1-4250-81E7-876A7FEFA4A2}"/>
              </a:ext>
            </a:extLst>
          </p:cNvPr>
          <p:cNvSpPr>
            <a:spLocks/>
          </p:cNvSpPr>
          <p:nvPr/>
        </p:nvSpPr>
        <p:spPr bwMode="auto">
          <a:xfrm flipH="1">
            <a:off x="7358742" y="5334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C2BA44D-33B6-459E-84DB-DF62474AFAD2}"/>
              </a:ext>
            </a:extLst>
          </p:cNvPr>
          <p:cNvGrpSpPr/>
          <p:nvPr/>
        </p:nvGrpSpPr>
        <p:grpSpPr>
          <a:xfrm>
            <a:off x="8356600" y="2256693"/>
            <a:ext cx="635000" cy="600807"/>
            <a:chOff x="8356600" y="2256693"/>
            <a:chExt cx="635000" cy="600807"/>
          </a:xfrm>
        </p:grpSpPr>
        <p:sp>
          <p:nvSpPr>
            <p:cNvPr id="208" name="Rectangle 6">
              <a:extLst>
                <a:ext uri="{FF2B5EF4-FFF2-40B4-BE49-F238E27FC236}">
                  <a16:creationId xmlns:a16="http://schemas.microsoft.com/office/drawing/2014/main" id="{305A8C7E-6986-4294-BFE2-92E1100E02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566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CC00CC"/>
                  </a:solidFill>
                </a:rPr>
                <a:t>9</a:t>
              </a:r>
            </a:p>
          </p:txBody>
        </p:sp>
        <p:sp>
          <p:nvSpPr>
            <p:cNvPr id="209" name="Freeform 22">
              <a:extLst>
                <a:ext uri="{FF2B5EF4-FFF2-40B4-BE49-F238E27FC236}">
                  <a16:creationId xmlns:a16="http://schemas.microsoft.com/office/drawing/2014/main" id="{B7A8AF1C-6F56-4B22-8FEB-16C5038E2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67002" y="2256693"/>
              <a:ext cx="287196" cy="32046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  <a:gd name="connsiteX0" fmla="*/ -85725 w 0"/>
                <a:gd name="connsiteY0" fmla="*/ 0 h 11229"/>
                <a:gd name="connsiteX1" fmla="*/ 0 w 0"/>
                <a:gd name="connsiteY1" fmla="*/ 11229 h 11229"/>
                <a:gd name="connsiteX0" fmla="*/ -114300 w 0"/>
                <a:gd name="connsiteY0" fmla="*/ 0 h 10000"/>
                <a:gd name="connsiteX1" fmla="*/ 0 w 0"/>
                <a:gd name="connsiteY1" fmla="*/ 10000 h 10000"/>
                <a:gd name="connsiteX0" fmla="*/ -133350 w 0"/>
                <a:gd name="connsiteY0" fmla="*/ 0 h 11094"/>
                <a:gd name="connsiteX1" fmla="*/ 0 w 0"/>
                <a:gd name="connsiteY1" fmla="*/ 11094 h 11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094">
                  <a:moveTo>
                    <a:pt x="-133350" y="0"/>
                  </a:moveTo>
                  <a:lnTo>
                    <a:pt x="0" y="11094"/>
                  </a:lnTo>
                </a:path>
              </a:pathLst>
            </a:custGeom>
            <a:noFill/>
            <a:ln w="25400" cap="flat" cmpd="sng">
              <a:solidFill>
                <a:srgbClr val="0070C0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</p:grpSp>
    </p:spTree>
    <p:extLst>
      <p:ext uri="{BB962C8B-B14F-4D97-AF65-F5344CB8AC3E}">
        <p14:creationId xmlns:p14="http://schemas.microsoft.com/office/powerpoint/2010/main" val="28774301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256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256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7256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5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6" dur="500" fill="hold"/>
                                        <p:tgtEl>
                                          <p:spTgt spid="17256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3" fill="hold">
                      <p:stCondLst>
                        <p:cond delay="indefinite"/>
                      </p:stCondLst>
                      <p:childTnLst>
                        <p:par>
                          <p:cTn id="174" fill="hold">
                            <p:stCondLst>
                              <p:cond delay="0"/>
                            </p:stCondLst>
                            <p:childTnLst>
                              <p:par>
                                <p:cTn id="17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7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8" dur="500" fill="hold"/>
                                        <p:tgtEl>
                                          <p:spTgt spid="1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500" fill="hold"/>
                                        <p:tgtEl>
                                          <p:spTgt spid="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9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0" dur="500" fill="hold"/>
                                        <p:tgtEl>
                                          <p:spTgt spid="172561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5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6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3" fill="hold">
                      <p:stCondLst>
                        <p:cond delay="indefinite"/>
                      </p:stCondLst>
                      <p:childTnLst>
                        <p:par>
                          <p:cTn id="214" fill="hold">
                            <p:stCondLst>
                              <p:cond delay="0"/>
                            </p:stCondLst>
                            <p:childTnLst>
                              <p:par>
                                <p:cTn id="2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9" fill="hold">
                      <p:stCondLst>
                        <p:cond delay="indefinite"/>
                      </p:stCondLst>
                      <p:childTnLst>
                        <p:par>
                          <p:cTn id="220" fill="hold">
                            <p:stCondLst>
                              <p:cond delay="0"/>
                            </p:stCondLst>
                            <p:childTnLst>
                              <p:par>
                                <p:cTn id="2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7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8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1" fill="hold">
                      <p:stCondLst>
                        <p:cond delay="indefinite"/>
                      </p:stCondLst>
                      <p:childTnLst>
                        <p:par>
                          <p:cTn id="232" fill="hold">
                            <p:stCondLst>
                              <p:cond delay="0"/>
                            </p:stCondLst>
                            <p:childTnLst>
                              <p:par>
                                <p:cTn id="2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5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6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1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2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3" fill="hold">
                      <p:stCondLst>
                        <p:cond delay="indefinite"/>
                      </p:stCondLst>
                      <p:childTnLst>
                        <p:par>
                          <p:cTn id="244" fill="hold">
                            <p:stCondLst>
                              <p:cond delay="0"/>
                            </p:stCondLst>
                            <p:childTnLst>
                              <p:par>
                                <p:cTn id="2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7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8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9" fill="hold">
                      <p:stCondLst>
                        <p:cond delay="indefinite"/>
                      </p:stCondLst>
                      <p:childTnLst>
                        <p:par>
                          <p:cTn id="250" fill="hold">
                            <p:stCondLst>
                              <p:cond delay="0"/>
                            </p:stCondLst>
                            <p:childTnLst>
                              <p:par>
                                <p:cTn id="2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3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4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5" fill="hold">
                      <p:stCondLst>
                        <p:cond delay="indefinite"/>
                      </p:stCondLst>
                      <p:childTnLst>
                        <p:par>
                          <p:cTn id="256" fill="hold">
                            <p:stCondLst>
                              <p:cond delay="0"/>
                            </p:stCondLst>
                            <p:childTnLst>
                              <p:par>
                                <p:cTn id="2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3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7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8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7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9" fill="hold">
                      <p:stCondLst>
                        <p:cond delay="indefinite"/>
                      </p:stCondLst>
                      <p:childTnLst>
                        <p:par>
                          <p:cTn id="290" fill="hold">
                            <p:stCondLst>
                              <p:cond delay="0"/>
                            </p:stCondLst>
                            <p:childTnLst>
                              <p:par>
                                <p:cTn id="29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3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4" dur="500" fill="hold"/>
                                        <p:tgtEl>
                                          <p:spTgt spid="1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5" fill="hold">
                      <p:stCondLst>
                        <p:cond delay="indefinite"/>
                      </p:stCondLst>
                      <p:childTnLst>
                        <p:par>
                          <p:cTn id="296" fill="hold">
                            <p:stCondLst>
                              <p:cond delay="0"/>
                            </p:stCondLst>
                            <p:childTnLst>
                              <p:par>
                                <p:cTn id="29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9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0" dur="500" fill="hold"/>
                                        <p:tgtEl>
                                          <p:spTgt spid="172561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3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4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05" fill="hold">
                      <p:stCondLst>
                        <p:cond delay="indefinite"/>
                      </p:stCondLst>
                      <p:childTnLst>
                        <p:par>
                          <p:cTn id="306" fill="hold">
                            <p:stCondLst>
                              <p:cond delay="0"/>
                            </p:stCondLst>
                            <p:childTnLst>
                              <p:par>
                                <p:cTn id="30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09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0" dur="500" fill="hold"/>
                                        <p:tgtEl>
                                          <p:spTgt spid="2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3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14" dur="500" fill="hold"/>
                                        <p:tgtEl>
                                          <p:spTgt spid="2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4" grpId="1" animBg="1"/>
      <p:bldP spid="128" grpId="0" animBg="1"/>
      <p:bldP spid="128" grpId="1" animBg="1"/>
      <p:bldP spid="129" grpId="0" animBg="1"/>
      <p:bldP spid="129" grpId="1" animBg="1"/>
      <p:bldP spid="130" grpId="0" animBg="1"/>
      <p:bldP spid="130" grpId="1" animBg="1"/>
      <p:bldP spid="131" grpId="0" animBg="1"/>
      <p:bldP spid="131" grpId="1" animBg="1"/>
      <p:bldP spid="132" grpId="0" animBg="1"/>
      <p:bldP spid="132" grpId="1" animBg="1"/>
      <p:bldP spid="133" grpId="0" animBg="1"/>
      <p:bldP spid="135" grpId="0" animBg="1"/>
      <p:bldP spid="5" grpId="0"/>
      <p:bldP spid="6" grpId="0"/>
      <p:bldP spid="139" grpId="0"/>
      <p:bldP spid="104" grpId="0"/>
      <p:bldP spid="105" grpId="0"/>
      <p:bldP spid="106" grpId="0"/>
      <p:bldP spid="107" grpId="0"/>
      <p:bldP spid="108" grpId="0"/>
      <p:bldP spid="109" grpId="0"/>
      <p:bldP spid="110" grpId="0"/>
      <p:bldP spid="114" grpId="0" animBg="1"/>
      <p:bldP spid="115" grpId="0" animBg="1"/>
      <p:bldP spid="116" grpId="0" animBg="1"/>
      <p:bldP spid="117" grpId="0" animBg="1"/>
      <p:bldP spid="118" grpId="0" animBg="1"/>
      <p:bldP spid="119" grpId="0" animBg="1"/>
      <p:bldP spid="123" grpId="0"/>
      <p:bldP spid="124" grpId="0"/>
      <p:bldP spid="125" grpId="0"/>
      <p:bldP spid="127" grpId="0"/>
      <p:bldP spid="136" grpId="0"/>
      <p:bldP spid="137" grpId="0"/>
      <p:bldP spid="143" grpId="0" animBg="1"/>
      <p:bldP spid="145" grpId="0" animBg="1"/>
      <p:bldP spid="146" grpId="0" animBg="1"/>
      <p:bldP spid="147" grpId="0" animBg="1"/>
      <p:bldP spid="149" grpId="0" animBg="1"/>
      <p:bldP spid="180" grpId="0" animBg="1"/>
      <p:bldP spid="180" grpId="1" animBg="1"/>
      <p:bldP spid="180" grpId="2" animBg="1"/>
      <p:bldP spid="181" grpId="0" animBg="1"/>
      <p:bldP spid="181" grpId="1" animBg="1"/>
      <p:bldP spid="181" grpId="2" animBg="1"/>
      <p:bldP spid="182" grpId="0" animBg="1"/>
      <p:bldP spid="182" grpId="1" animBg="1"/>
      <p:bldP spid="191" grpId="0" animBg="1"/>
      <p:bldP spid="191" grpId="1" animBg="1"/>
      <p:bldP spid="194" grpId="0"/>
      <p:bldP spid="194" grpId="1"/>
      <p:bldP spid="202" grpId="0"/>
      <p:bldP spid="203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12">
            <a:extLst>
              <a:ext uri="{FF2B5EF4-FFF2-40B4-BE49-F238E27FC236}">
                <a16:creationId xmlns:a16="http://schemas.microsoft.com/office/drawing/2014/main" id="{4524BAF3-4CCC-4169-8F7D-87C00586141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62400" y="0"/>
            <a:ext cx="5106988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15714" name="Text Box 5"/>
          <p:cNvSpPr txBox="1">
            <a:spLocks noChangeArrowheads="1"/>
          </p:cNvSpPr>
          <p:nvPr/>
        </p:nvSpPr>
        <p:spPr bwMode="auto">
          <a:xfrm>
            <a:off x="273110" y="142875"/>
            <a:ext cx="307969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Dynamic Programming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code always has this</a:t>
            </a:r>
            <a:br>
              <a:rPr lang="en-US" altLang="en-US" sz="2400" dirty="0"/>
            </a:br>
            <a:r>
              <a:rPr lang="en-US" altLang="en-US" sz="2400" dirty="0"/>
              <a:t>same basic structure.</a:t>
            </a:r>
          </a:p>
        </p:txBody>
      </p:sp>
    </p:spTree>
    <p:extLst>
      <p:ext uri="{BB962C8B-B14F-4D97-AF65-F5344CB8AC3E}">
        <p14:creationId xmlns:p14="http://schemas.microsoft.com/office/powerpoint/2010/main" val="32541173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5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5714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32DAE439-A684-42EC-B3A2-990FDB24B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312377"/>
            <a:ext cx="8071472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A computational problem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is defined with pre and post conditions.</a:t>
            </a:r>
          </a:p>
        </p:txBody>
      </p: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1BAD7F8-4B0A-4241-97A1-B88FA7323D0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209800"/>
            <a:ext cx="723850" cy="741304"/>
          </a:xfrm>
          <a:prstGeom prst="rect">
            <a:avLst/>
          </a:prstGeom>
        </p:spPr>
      </p:pic>
      <p:sp>
        <p:nvSpPr>
          <p:cNvPr id="68" name="AutoShape 58">
            <a:extLst>
              <a:ext uri="{FF2B5EF4-FFF2-40B4-BE49-F238E27FC236}">
                <a16:creationId xmlns:a16="http://schemas.microsoft.com/office/drawing/2014/main" id="{5A39C952-56AE-43F8-9C08-F18D729E3B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1" y="3263071"/>
            <a:ext cx="6912307" cy="1613728"/>
          </a:xfrm>
          <a:prstGeom prst="wedgeRoundRectCallout">
            <a:avLst>
              <a:gd name="adj1" fmla="val -50655"/>
              <a:gd name="adj2" fmla="val -47474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Given an instance: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There are solutions.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Each solution has an easy to compute cost/value.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The goal is to find a solution with optimal cost.</a:t>
            </a:r>
          </a:p>
        </p:txBody>
      </p:sp>
      <p:pic>
        <p:nvPicPr>
          <p:cNvPr id="78" name="Picture 3" descr="question">
            <a:extLst>
              <a:ext uri="{FF2B5EF4-FFF2-40B4-BE49-F238E27FC236}">
                <a16:creationId xmlns:a16="http://schemas.microsoft.com/office/drawing/2014/main" id="{04CD5EA0-95FA-47AC-99EF-602243597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3" name="Freeform 22">
            <a:extLst>
              <a:ext uri="{FF2B5EF4-FFF2-40B4-BE49-F238E27FC236}">
                <a16:creationId xmlns:a16="http://schemas.microsoft.com/office/drawing/2014/main" id="{C29C3A53-131D-437E-9D02-8A8797AD4A97}"/>
              </a:ext>
            </a:extLst>
          </p:cNvPr>
          <p:cNvSpPr>
            <a:spLocks/>
          </p:cNvSpPr>
          <p:nvPr/>
        </p:nvSpPr>
        <p:spPr bwMode="auto">
          <a:xfrm>
            <a:off x="8001000" y="4404512"/>
            <a:ext cx="968759" cy="2335724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962 w 10000"/>
              <a:gd name="connsiteY0" fmla="*/ 0 h 9917"/>
              <a:gd name="connsiteX1" fmla="*/ 8077 w 10000"/>
              <a:gd name="connsiteY1" fmla="*/ 1917 h 9917"/>
              <a:gd name="connsiteX2" fmla="*/ 4615 w 10000"/>
              <a:gd name="connsiteY2" fmla="*/ 4667 h 9917"/>
              <a:gd name="connsiteX3" fmla="*/ 10000 w 10000"/>
              <a:gd name="connsiteY3" fmla="*/ 7469 h 9917"/>
              <a:gd name="connsiteX4" fmla="*/ 0 w 10000"/>
              <a:gd name="connsiteY4" fmla="*/ 9917 h 99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9917">
                <a:moveTo>
                  <a:pt x="962" y="0"/>
                </a:moveTo>
                <a:lnTo>
                  <a:pt x="8077" y="1917"/>
                </a:lnTo>
                <a:lnTo>
                  <a:pt x="4615" y="4667"/>
                </a:lnTo>
                <a:lnTo>
                  <a:pt x="10000" y="7469"/>
                </a:lnTo>
                <a:lnTo>
                  <a:pt x="0" y="9917"/>
                </a:lnTo>
              </a:path>
            </a:pathLst>
          </a:custGeom>
          <a:noFill/>
          <a:ln w="28575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6446F8D9-DADA-4F05-961D-C04C9957F799}"/>
              </a:ext>
            </a:extLst>
          </p:cNvPr>
          <p:cNvGrpSpPr/>
          <p:nvPr/>
        </p:nvGrpSpPr>
        <p:grpSpPr>
          <a:xfrm>
            <a:off x="7356879" y="4471344"/>
            <a:ext cx="1443639" cy="2143479"/>
            <a:chOff x="6574707" y="3581400"/>
            <a:chExt cx="1980342" cy="2800350"/>
          </a:xfrm>
        </p:grpSpPr>
        <p:grpSp>
          <p:nvGrpSpPr>
            <p:cNvPr id="110" name="Group 18">
              <a:extLst>
                <a:ext uri="{FF2B5EF4-FFF2-40B4-BE49-F238E27FC236}">
                  <a16:creationId xmlns:a16="http://schemas.microsoft.com/office/drawing/2014/main" id="{15FE8D11-2440-4D8F-8005-E688E6188B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27973" y="3581400"/>
              <a:ext cx="727076" cy="2800350"/>
              <a:chOff x="4931" y="2256"/>
              <a:chExt cx="458" cy="1764"/>
            </a:xfrm>
          </p:grpSpPr>
          <p:sp>
            <p:nvSpPr>
              <p:cNvPr id="112" name="Oval 19">
                <a:extLst>
                  <a:ext uri="{FF2B5EF4-FFF2-40B4-BE49-F238E27FC236}">
                    <a16:creationId xmlns:a16="http://schemas.microsoft.com/office/drawing/2014/main" id="{F38F43F9-DD7E-432A-9360-759262BB9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2256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3" name="Oval 20">
                <a:extLst>
                  <a:ext uri="{FF2B5EF4-FFF2-40B4-BE49-F238E27FC236}">
                    <a16:creationId xmlns:a16="http://schemas.microsoft.com/office/drawing/2014/main" id="{6A11674B-45A4-405E-AB92-83B8B7627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2784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4" name="Oval 21">
                <a:extLst>
                  <a:ext uri="{FF2B5EF4-FFF2-40B4-BE49-F238E27FC236}">
                    <a16:creationId xmlns:a16="http://schemas.microsoft.com/office/drawing/2014/main" id="{BE4E2229-63B6-4D48-90C3-CAB614470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45" y="3228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  <p:sp>
            <p:nvSpPr>
              <p:cNvPr id="115" name="Oval 22">
                <a:extLst>
                  <a:ext uri="{FF2B5EF4-FFF2-40B4-BE49-F238E27FC236}">
                    <a16:creationId xmlns:a16="http://schemas.microsoft.com/office/drawing/2014/main" id="{5EE8B97A-CA9C-4AE3-869B-1E99B545A6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31" y="3876"/>
                <a:ext cx="144" cy="144"/>
              </a:xfrm>
              <a:prstGeom prst="ellipse">
                <a:avLst/>
              </a:prstGeom>
              <a:noFill/>
              <a:ln w="9525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dirty="0"/>
              </a:p>
            </p:txBody>
          </p:sp>
        </p:grpSp>
        <p:sp>
          <p:nvSpPr>
            <p:cNvPr id="111" name="Text Box 24">
              <a:extLst>
                <a:ext uri="{FF2B5EF4-FFF2-40B4-BE49-F238E27FC236}">
                  <a16:creationId xmlns:a16="http://schemas.microsoft.com/office/drawing/2014/main" id="{ED400A36-1C03-428B-9D5A-C86E840E02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74707" y="4708419"/>
              <a:ext cx="1261881" cy="338554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600" dirty="0">
                  <a:solidFill>
                    <a:srgbClr val="FF66FF"/>
                  </a:solidFill>
                </a:rPr>
                <a:t>4+2+1+5=12</a:t>
              </a:r>
            </a:p>
          </p:txBody>
        </p:sp>
      </p:grpSp>
      <p:sp>
        <p:nvSpPr>
          <p:cNvPr id="125" name="Rectangle 124">
            <a:extLst>
              <a:ext uri="{FF2B5EF4-FFF2-40B4-BE49-F238E27FC236}">
                <a16:creationId xmlns:a16="http://schemas.microsoft.com/office/drawing/2014/main" id="{0A39B91B-7F83-4DCD-994B-6E8833E8CD2E}"/>
              </a:ext>
            </a:extLst>
          </p:cNvPr>
          <p:cNvSpPr/>
          <p:nvPr/>
        </p:nvSpPr>
        <p:spPr>
          <a:xfrm>
            <a:off x="1861458" y="3698495"/>
            <a:ext cx="4676280" cy="461665"/>
          </a:xfrm>
          <a:prstGeom prst="rect">
            <a:avLst/>
          </a:prstGeom>
          <a:solidFill>
            <a:srgbClr val="000066"/>
          </a:solidFill>
        </p:spPr>
        <p:txBody>
          <a:bodyPr wrap="none">
            <a:spAutoFit/>
          </a:bodyPr>
          <a:lstStyle/>
          <a:p>
            <a:pPr algn="l"/>
            <a:r>
              <a:rPr lang="en-US" altLang="en-US" sz="2400" dirty="0">
                <a:solidFill>
                  <a:srgbClr val="FFFFFF"/>
                </a:solidFill>
              </a:rPr>
              <a:t>an exponential number of solutions. </a:t>
            </a:r>
            <a:endParaRPr lang="en-US" sz="2400" dirty="0"/>
          </a:p>
        </p:txBody>
      </p:sp>
      <p:sp>
        <p:nvSpPr>
          <p:cNvPr id="69" name="AutoShape 58">
            <a:extLst>
              <a:ext uri="{FF2B5EF4-FFF2-40B4-BE49-F238E27FC236}">
                <a16:creationId xmlns:a16="http://schemas.microsoft.com/office/drawing/2014/main" id="{3D55D67B-FFC8-413A-B099-8ACC869936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402" y="4939472"/>
            <a:ext cx="6887864" cy="1613728"/>
          </a:xfrm>
          <a:prstGeom prst="wedgeRoundRectCallout">
            <a:avLst>
              <a:gd name="adj1" fmla="val -50655"/>
              <a:gd name="adj2" fmla="val -47474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Dynamic Programming is a powerful alg technique.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To provide a deeper understanding 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   we will describe it in few different ways.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Hopefully, this will not confuse you completely.</a:t>
            </a:r>
          </a:p>
        </p:txBody>
      </p:sp>
      <p:pic>
        <p:nvPicPr>
          <p:cNvPr id="126" name="Picture 125">
            <a:extLst>
              <a:ext uri="{FF2B5EF4-FFF2-40B4-BE49-F238E27FC236}">
                <a16:creationId xmlns:a16="http://schemas.microsoft.com/office/drawing/2014/main" id="{17B98C17-7A72-48E3-A24D-4B1F4821F9C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265360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Picture 12">
            <a:extLst>
              <a:ext uri="{FF2B5EF4-FFF2-40B4-BE49-F238E27FC236}">
                <a16:creationId xmlns:a16="http://schemas.microsoft.com/office/drawing/2014/main" id="{F7561EA7-6961-42EC-995A-EB3796908046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063"/>
          <a:stretch/>
        </p:blipFill>
        <p:spPr bwMode="auto">
          <a:xfrm>
            <a:off x="37306" y="3505200"/>
            <a:ext cx="9069388" cy="36460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702915" name="Text Box 3"/>
          <p:cNvSpPr txBox="1">
            <a:spLocks noChangeArrowheads="1"/>
          </p:cNvSpPr>
          <p:nvPr/>
        </p:nvSpPr>
        <p:spPr bwMode="auto">
          <a:xfrm>
            <a:off x="228600" y="142875"/>
            <a:ext cx="3392275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Be clear what are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the instances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it’s solution</a:t>
            </a:r>
          </a:p>
          <a:p>
            <a:pPr lvl="1" eaLnBrk="1" hangingPunct="1">
              <a:buFontTx/>
              <a:buChar char="•"/>
            </a:pPr>
            <a:r>
              <a:rPr lang="en-US" altLang="en-US" sz="2400" dirty="0"/>
              <a:t>the cost of a solution.</a:t>
            </a:r>
          </a:p>
        </p:txBody>
      </p:sp>
      <p:sp>
        <p:nvSpPr>
          <p:cNvPr id="1702916" name="Line 4"/>
          <p:cNvSpPr>
            <a:spLocks noChangeShapeType="1"/>
          </p:cNvSpPr>
          <p:nvPr/>
        </p:nvSpPr>
        <p:spPr bwMode="auto">
          <a:xfrm flipV="1">
            <a:off x="1634694" y="4255655"/>
            <a:ext cx="5811380" cy="39256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1702917" name="Line 5"/>
          <p:cNvSpPr>
            <a:spLocks noChangeShapeType="1"/>
          </p:cNvSpPr>
          <p:nvPr/>
        </p:nvSpPr>
        <p:spPr bwMode="auto">
          <a:xfrm flipV="1">
            <a:off x="1714500" y="4712855"/>
            <a:ext cx="52197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702918" name="Line 6"/>
          <p:cNvSpPr>
            <a:spLocks noChangeShapeType="1"/>
          </p:cNvSpPr>
          <p:nvPr/>
        </p:nvSpPr>
        <p:spPr bwMode="auto">
          <a:xfrm flipV="1">
            <a:off x="1144156" y="5006105"/>
            <a:ext cx="2056244" cy="1155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pic>
        <p:nvPicPr>
          <p:cNvPr id="16" name="Picture 3" descr="question">
            <a:extLst>
              <a:ext uri="{FF2B5EF4-FFF2-40B4-BE49-F238E27FC236}">
                <a16:creationId xmlns:a16="http://schemas.microsoft.com/office/drawing/2014/main" id="{A5B71BE9-D082-4B64-B48F-E394F1DC70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76037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8">
            <a:extLst>
              <a:ext uri="{FF2B5EF4-FFF2-40B4-BE49-F238E27FC236}">
                <a16:creationId xmlns:a16="http://schemas.microsoft.com/office/drawing/2014/main" id="{8D720373-3E22-40BB-872F-F6672E9624A9}"/>
              </a:ext>
            </a:extLst>
          </p:cNvPr>
          <p:cNvGrpSpPr/>
          <p:nvPr/>
        </p:nvGrpSpPr>
        <p:grpSpPr>
          <a:xfrm>
            <a:off x="5791200" y="533400"/>
            <a:ext cx="2340674" cy="3200400"/>
            <a:chOff x="6193726" y="3581400"/>
            <a:chExt cx="2340674" cy="3200400"/>
          </a:xfrm>
        </p:grpSpPr>
        <p:grpSp>
          <p:nvGrpSpPr>
            <p:cNvPr id="23" name="Group 18">
              <a:extLst>
                <a:ext uri="{FF2B5EF4-FFF2-40B4-BE49-F238E27FC236}">
                  <a16:creationId xmlns:a16="http://schemas.microsoft.com/office/drawing/2014/main" id="{A6F11293-635C-44D2-AFDA-3352F91678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848600" y="3581400"/>
              <a:ext cx="685800" cy="2819400"/>
              <a:chOff x="4944" y="2256"/>
              <a:chExt cx="432" cy="1776"/>
            </a:xfrm>
          </p:grpSpPr>
          <p:sp>
            <p:nvSpPr>
              <p:cNvPr id="24" name="Oval 19">
                <a:extLst>
                  <a:ext uri="{FF2B5EF4-FFF2-40B4-BE49-F238E27FC236}">
                    <a16:creationId xmlns:a16="http://schemas.microsoft.com/office/drawing/2014/main" id="{E3DB47BB-D4BB-4C70-AE40-6C38450FD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40" y="2256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5" name="Oval 20">
                <a:extLst>
                  <a:ext uri="{FF2B5EF4-FFF2-40B4-BE49-F238E27FC236}">
                    <a16:creationId xmlns:a16="http://schemas.microsoft.com/office/drawing/2014/main" id="{C9286D02-9F2F-463D-8757-6A58AB534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36" y="2784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6" name="Oval 21">
                <a:extLst>
                  <a:ext uri="{FF2B5EF4-FFF2-40B4-BE49-F238E27FC236}">
                    <a16:creationId xmlns:a16="http://schemas.microsoft.com/office/drawing/2014/main" id="{AA5CE705-223A-487E-86E5-A1067C4E9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32" y="3216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  <p:sp>
            <p:nvSpPr>
              <p:cNvPr id="27" name="Oval 22">
                <a:extLst>
                  <a:ext uri="{FF2B5EF4-FFF2-40B4-BE49-F238E27FC236}">
                    <a16:creationId xmlns:a16="http://schemas.microsoft.com/office/drawing/2014/main" id="{909E285C-52B5-49A3-B5AD-2199D803F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944" y="3888"/>
                <a:ext cx="144" cy="144"/>
              </a:xfrm>
              <a:prstGeom prst="ellipse">
                <a:avLst/>
              </a:prstGeom>
              <a:noFill/>
              <a:ln w="38100">
                <a:solidFill>
                  <a:srgbClr val="FF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/>
              </a:p>
            </p:txBody>
          </p:sp>
        </p:grpSp>
        <p:sp>
          <p:nvSpPr>
            <p:cNvPr id="29" name="Text Box 24">
              <a:extLst>
                <a:ext uri="{FF2B5EF4-FFF2-40B4-BE49-F238E27FC236}">
                  <a16:creationId xmlns:a16="http://schemas.microsoft.com/office/drawing/2014/main" id="{232F311B-B187-4BC9-B09E-408C650BA2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93726" y="6025803"/>
              <a:ext cx="149271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4+2+1+5=</a:t>
              </a:r>
            </a:p>
          </p:txBody>
        </p:sp>
        <p:sp>
          <p:nvSpPr>
            <p:cNvPr id="32" name="Rectangle 6">
              <a:extLst>
                <a:ext uri="{FF2B5EF4-FFF2-40B4-BE49-F238E27FC236}">
                  <a16:creationId xmlns:a16="http://schemas.microsoft.com/office/drawing/2014/main" id="{B34DD9FC-7CAA-4FD5-92AB-5B809A119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6300" y="632013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</p:grpSp>
      <p:sp>
        <p:nvSpPr>
          <p:cNvPr id="34" name="Freeform 23">
            <a:extLst>
              <a:ext uri="{FF2B5EF4-FFF2-40B4-BE49-F238E27FC236}">
                <a16:creationId xmlns:a16="http://schemas.microsoft.com/office/drawing/2014/main" id="{1E5FF95D-3047-4655-94CA-DB13EE11E196}"/>
              </a:ext>
            </a:extLst>
          </p:cNvPr>
          <p:cNvSpPr>
            <a:spLocks/>
          </p:cNvSpPr>
          <p:nvPr/>
        </p:nvSpPr>
        <p:spPr bwMode="auto">
          <a:xfrm>
            <a:off x="7065074" y="457200"/>
            <a:ext cx="1320800" cy="3048000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29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029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70291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70291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702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2916" grpId="0" animBg="1"/>
      <p:bldP spid="1702916" grpId="1" animBg="1"/>
      <p:bldP spid="1702917" grpId="0" animBg="1"/>
      <p:bldP spid="1702917" grpId="1" animBg="1"/>
      <p:bldP spid="1702918" grpId="0" animBg="1"/>
      <p:bldP spid="34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Picture 12">
            <a:extLst>
              <a:ext uri="{FF2B5EF4-FFF2-40B4-BE49-F238E27FC236}">
                <a16:creationId xmlns:a16="http://schemas.microsoft.com/office/drawing/2014/main" id="{47C9C4D9-E36C-4D44-9095-3DC6F8E30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" y="3505200"/>
            <a:ext cx="9069388" cy="121789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5" name="Picture 3" descr="question">
            <a:extLst>
              <a:ext uri="{FF2B5EF4-FFF2-40B4-BE49-F238E27FC236}">
                <a16:creationId xmlns:a16="http://schemas.microsoft.com/office/drawing/2014/main" id="{19D3BA38-9305-4104-BDC8-130B2A2AEC3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175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" name="Freeform 23">
            <a:extLst>
              <a:ext uri="{FF2B5EF4-FFF2-40B4-BE49-F238E27FC236}">
                <a16:creationId xmlns:a16="http://schemas.microsoft.com/office/drawing/2014/main" id="{7B7379CA-362B-45B7-AAFE-E40896B281BF}"/>
              </a:ext>
            </a:extLst>
          </p:cNvPr>
          <p:cNvSpPr>
            <a:spLocks/>
          </p:cNvSpPr>
          <p:nvPr/>
        </p:nvSpPr>
        <p:spPr bwMode="auto">
          <a:xfrm>
            <a:off x="7065074" y="469900"/>
            <a:ext cx="177780" cy="2235098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4615 w 10000"/>
              <a:gd name="connsiteY2" fmla="*/ 4750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1346 w 10000"/>
              <a:gd name="connsiteY2" fmla="*/ 7333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346"/>
              <a:gd name="connsiteY0" fmla="*/ 0 h 10000"/>
              <a:gd name="connsiteX1" fmla="*/ 0 w 1346"/>
              <a:gd name="connsiteY1" fmla="*/ 1958 h 10000"/>
              <a:gd name="connsiteX2" fmla="*/ 1346 w 1346"/>
              <a:gd name="connsiteY2" fmla="*/ 7333 h 10000"/>
              <a:gd name="connsiteX3" fmla="*/ 0 w 1346"/>
              <a:gd name="connsiteY3" fmla="*/ 10000 h 10000"/>
              <a:gd name="connsiteX0" fmla="*/ 4287 w 10000"/>
              <a:gd name="connsiteY0" fmla="*/ 0 h 7333"/>
              <a:gd name="connsiteX1" fmla="*/ 0 w 10000"/>
              <a:gd name="connsiteY1" fmla="*/ 1958 h 7333"/>
              <a:gd name="connsiteX2" fmla="*/ 10000 w 10000"/>
              <a:gd name="connsiteY2" fmla="*/ 7333 h 73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000" h="7333">
                <a:moveTo>
                  <a:pt x="4287" y="0"/>
                </a:moveTo>
                <a:lnTo>
                  <a:pt x="0" y="1958"/>
                </a:lnTo>
                <a:lnTo>
                  <a:pt x="10000" y="7333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248233" y="457200"/>
            <a:ext cx="378661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The first step is to determine </a:t>
            </a:r>
            <a:br>
              <a:rPr lang="en-US" altLang="en-US" sz="2400" dirty="0"/>
            </a:br>
            <a:r>
              <a:rPr lang="en-US" altLang="en-US" sz="2400" dirty="0"/>
              <a:t>the set </a:t>
            </a: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/>
              <a:t> of all sub-instances</a:t>
            </a:r>
            <a:br>
              <a:rPr lang="en-US" altLang="en-US" sz="2400" dirty="0"/>
            </a:br>
            <a:r>
              <a:rPr lang="en-US" altLang="en-US" sz="2400" dirty="0"/>
              <a:t>that ever need to be solved.</a:t>
            </a:r>
          </a:p>
        </p:txBody>
      </p:sp>
      <p:sp>
        <p:nvSpPr>
          <p:cNvPr id="9" name="Text Box 5"/>
          <p:cNvSpPr txBox="1">
            <a:spLocks noChangeArrowheads="1"/>
          </p:cNvSpPr>
          <p:nvPr/>
        </p:nvSpPr>
        <p:spPr bwMode="auto">
          <a:xfrm>
            <a:off x="-22871" y="1600200"/>
            <a:ext cx="41376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Be clear what sub-instances are.</a:t>
            </a:r>
          </a:p>
        </p:txBody>
      </p:sp>
      <p:sp>
        <p:nvSpPr>
          <p:cNvPr id="11" name="Line 11"/>
          <p:cNvSpPr>
            <a:spLocks noChangeShapeType="1"/>
          </p:cNvSpPr>
          <p:nvPr/>
        </p:nvSpPr>
        <p:spPr bwMode="auto">
          <a:xfrm flipV="1">
            <a:off x="1544367" y="5801502"/>
            <a:ext cx="739321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B5110927-C712-44E4-BD8C-4F5B425DDB6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45710" y="5645584"/>
            <a:ext cx="182562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22" name="Oval 21">
            <a:extLst>
              <a:ext uri="{FF2B5EF4-FFF2-40B4-BE49-F238E27FC236}">
                <a16:creationId xmlns:a16="http://schemas.microsoft.com/office/drawing/2014/main" id="{86630437-B266-413A-A296-AFB1FA8605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53400" y="5712603"/>
            <a:ext cx="90488" cy="92075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35" name="Text Box 10">
            <a:extLst>
              <a:ext uri="{FF2B5EF4-FFF2-40B4-BE49-F238E27FC236}">
                <a16:creationId xmlns:a16="http://schemas.microsoft.com/office/drawing/2014/main" id="{14EFEFBD-2C84-4948-81AE-2AA386C85C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2215" y="2043805"/>
            <a:ext cx="3113353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“Which is the best path from </a:t>
            </a:r>
            <a:r>
              <a:rPr lang="en-US" altLang="en-US" sz="2400" i="1" dirty="0"/>
              <a:t>s </a:t>
            </a:r>
            <a:r>
              <a:rPr lang="en-US" altLang="en-US" sz="2400" dirty="0"/>
              <a:t>to</a:t>
            </a:r>
            <a:r>
              <a:rPr lang="en-US" altLang="en-US" sz="2400" i="1" dirty="0"/>
              <a:t>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  <a:r>
              <a:rPr lang="en-US" altLang="en-US" sz="2400" dirty="0"/>
              <a:t>?”</a:t>
            </a: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B2B0F74-AB74-41AA-98CA-8522786FFCBE}"/>
              </a:ext>
            </a:extLst>
          </p:cNvPr>
          <p:cNvGrpSpPr/>
          <p:nvPr/>
        </p:nvGrpSpPr>
        <p:grpSpPr>
          <a:xfrm>
            <a:off x="6032500" y="228600"/>
            <a:ext cx="2438400" cy="3454400"/>
            <a:chOff x="6032500" y="3263900"/>
            <a:chExt cx="2438400" cy="3454400"/>
          </a:xfrm>
        </p:grpSpPr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5CEA55B1-C382-4899-8D65-2974269882F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269654" y="5562600"/>
              <a:ext cx="201246" cy="381000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5A91A271-58F4-4A34-BE3A-D97D5A53184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032500" y="5502596"/>
              <a:ext cx="201246" cy="381000"/>
            </a:xfrm>
            <a:prstGeom prst="rect">
              <a:avLst/>
            </a:prstGeom>
          </p:spPr>
        </p:pic>
        <p:pic>
          <p:nvPicPr>
            <p:cNvPr id="39" name="Picture 38">
              <a:extLst>
                <a:ext uri="{FF2B5EF4-FFF2-40B4-BE49-F238E27FC236}">
                  <a16:creationId xmlns:a16="http://schemas.microsoft.com/office/drawing/2014/main" id="{48665338-F665-4114-8BFE-EDB4A7BEC59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110654" y="3949700"/>
              <a:ext cx="201246" cy="381000"/>
            </a:xfrm>
            <a:prstGeom prst="rect">
              <a:avLst/>
            </a:prstGeom>
          </p:spPr>
        </p:pic>
        <p:pic>
          <p:nvPicPr>
            <p:cNvPr id="40" name="Picture 39">
              <a:extLst>
                <a:ext uri="{FF2B5EF4-FFF2-40B4-BE49-F238E27FC236}">
                  <a16:creationId xmlns:a16="http://schemas.microsoft.com/office/drawing/2014/main" id="{B3EF7256-A54C-4BEB-99E6-DFC242D36D9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999654" y="3911600"/>
              <a:ext cx="201246" cy="381000"/>
            </a:xfrm>
            <a:prstGeom prst="rect">
              <a:avLst/>
            </a:prstGeom>
          </p:spPr>
        </p:pic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7884532C-B832-413D-9757-B3EA58A65524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8028354" y="3898900"/>
              <a:ext cx="201246" cy="381000"/>
            </a:xfrm>
            <a:prstGeom prst="rect">
              <a:avLst/>
            </a:prstGeom>
          </p:spPr>
        </p:pic>
        <p:pic>
          <p:nvPicPr>
            <p:cNvPr id="42" name="Picture 41">
              <a:extLst>
                <a:ext uri="{FF2B5EF4-FFF2-40B4-BE49-F238E27FC236}">
                  <a16:creationId xmlns:a16="http://schemas.microsoft.com/office/drawing/2014/main" id="{E555A774-9783-422B-802F-7DA17B7C763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543800" y="4749800"/>
              <a:ext cx="201246" cy="381000"/>
            </a:xfrm>
            <a:prstGeom prst="rect">
              <a:avLst/>
            </a:prstGeom>
          </p:spPr>
        </p:pic>
        <p:pic>
          <p:nvPicPr>
            <p:cNvPr id="43" name="Picture 42">
              <a:extLst>
                <a:ext uri="{FF2B5EF4-FFF2-40B4-BE49-F238E27FC236}">
                  <a16:creationId xmlns:a16="http://schemas.microsoft.com/office/drawing/2014/main" id="{6B675B07-6143-4A1B-8BA1-01A57B4BA7B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983046" y="6337300"/>
              <a:ext cx="201246" cy="381000"/>
            </a:xfrm>
            <a:prstGeom prst="rect">
              <a:avLst/>
            </a:prstGeom>
          </p:spPr>
        </p:pic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1B18C83D-A8CB-4CB0-AFE3-5162314B97FB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555154" y="4813300"/>
              <a:ext cx="201246" cy="381000"/>
            </a:xfrm>
            <a:prstGeom prst="rect">
              <a:avLst/>
            </a:prstGeom>
          </p:spPr>
        </p:pic>
        <p:pic>
          <p:nvPicPr>
            <p:cNvPr id="45" name="Picture 44">
              <a:extLst>
                <a:ext uri="{FF2B5EF4-FFF2-40B4-BE49-F238E27FC236}">
                  <a16:creationId xmlns:a16="http://schemas.microsoft.com/office/drawing/2014/main" id="{1B920441-598C-43F1-807C-29755E71D34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7113954" y="3263900"/>
              <a:ext cx="201246" cy="381000"/>
            </a:xfrm>
            <a:prstGeom prst="rect">
              <a:avLst/>
            </a:prstGeom>
          </p:spPr>
        </p:pic>
      </p:grpSp>
      <p:pic>
        <p:nvPicPr>
          <p:cNvPr id="48" name="Picture 47">
            <a:extLst>
              <a:ext uri="{FF2B5EF4-FFF2-40B4-BE49-F238E27FC236}">
                <a16:creationId xmlns:a16="http://schemas.microsoft.com/office/drawing/2014/main" id="{FBED18D5-C8B8-4F8D-83A4-0CC222402B0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7137400" y="2511104"/>
            <a:ext cx="201246" cy="381000"/>
          </a:xfrm>
          <a:prstGeom prst="rect">
            <a:avLst/>
          </a:prstGeom>
        </p:spPr>
      </p:pic>
      <p:sp>
        <p:nvSpPr>
          <p:cNvPr id="49" name="Text Box 5">
            <a:extLst>
              <a:ext uri="{FF2B5EF4-FFF2-40B4-BE49-F238E27FC236}">
                <a16:creationId xmlns:a16="http://schemas.microsoft.com/office/drawing/2014/main" id="{19F15767-57F2-4D10-9905-30C72B2C9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970" y="2874802"/>
            <a:ext cx="36125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Let’s index them with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i="1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</a:t>
            </a:r>
            <a:r>
              <a:rPr lang="en-CA" altLang="en-US" sz="24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,</a:t>
            </a:r>
            <a:r>
              <a:rPr lang="en-CA" altLang="en-US" sz="2400" i="1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j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</a:p>
        </p:txBody>
      </p:sp>
      <p:sp>
        <p:nvSpPr>
          <p:cNvPr id="50" name="Line 11">
            <a:extLst>
              <a:ext uri="{FF2B5EF4-FFF2-40B4-BE49-F238E27FC236}">
                <a16:creationId xmlns:a16="http://schemas.microsoft.com/office/drawing/2014/main" id="{D5B2F16A-5E2A-4B02-99B2-839E1C6B05B5}"/>
              </a:ext>
            </a:extLst>
          </p:cNvPr>
          <p:cNvSpPr>
            <a:spLocks noChangeShapeType="1"/>
          </p:cNvSpPr>
          <p:nvPr/>
        </p:nvSpPr>
        <p:spPr bwMode="auto">
          <a:xfrm>
            <a:off x="5554980" y="5801502"/>
            <a:ext cx="2827020" cy="26613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51" name="Oval 50">
            <a:extLst>
              <a:ext uri="{FF2B5EF4-FFF2-40B4-BE49-F238E27FC236}">
                <a16:creationId xmlns:a16="http://schemas.microsoft.com/office/drawing/2014/main" id="{750A14D9-ABBA-4158-8AF3-40DCE8E196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6129" y="2675906"/>
            <a:ext cx="182562" cy="182563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2" name="Oval 51">
            <a:extLst>
              <a:ext uri="{FF2B5EF4-FFF2-40B4-BE49-F238E27FC236}">
                <a16:creationId xmlns:a16="http://schemas.microsoft.com/office/drawing/2014/main" id="{BF8AF96F-FC2A-4942-9DBB-5521AA8CE4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2673" y="2623022"/>
            <a:ext cx="114727" cy="111009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" grpId="0" animBg="1"/>
      <p:bldP spid="5" grpId="0"/>
      <p:bldP spid="11" grpId="0" animBg="1"/>
      <p:bldP spid="20" grpId="0" animBg="1"/>
      <p:bldP spid="22" grpId="0" animBg="1"/>
      <p:bldP spid="50" grpId="0" animBg="1"/>
      <p:bldP spid="51" grpId="0" animBg="1"/>
      <p:bldP spid="52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" name="Picture 12">
            <a:extLst>
              <a:ext uri="{FF2B5EF4-FFF2-40B4-BE49-F238E27FC236}">
                <a16:creationId xmlns:a16="http://schemas.microsoft.com/office/drawing/2014/main" id="{F21FFAF2-E51B-429D-AAB4-8F75A880351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" y="3505200"/>
            <a:ext cx="9069388" cy="121789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 Box 10">
            <a:extLst>
              <a:ext uri="{FF2B5EF4-FFF2-40B4-BE49-F238E27FC236}">
                <a16:creationId xmlns:a16="http://schemas.microsoft.com/office/drawing/2014/main" id="{64894649-2FFD-4BE0-9B0D-D650D2F8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2953" y="859994"/>
            <a:ext cx="349450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the table storing </a:t>
            </a:r>
            <a:br>
              <a:rPr lang="en-US" altLang="en-US" sz="2400" dirty="0"/>
            </a:br>
            <a:r>
              <a:rPr lang="en-US" altLang="en-US" sz="2400" dirty="0"/>
              <a:t>for each sub-instance: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rgbClr val="FF66FF"/>
                </a:solidFill>
              </a:rPr>
              <a:t>solution </a:t>
            </a:r>
            <a:r>
              <a:rPr lang="en-US" altLang="en-US" sz="2400" dirty="0"/>
              <a:t>takes too much space to store.</a:t>
            </a:r>
          </a:p>
        </p:txBody>
      </p:sp>
      <p:sp>
        <p:nvSpPr>
          <p:cNvPr id="17" name="Line 11">
            <a:extLst>
              <a:ext uri="{FF2B5EF4-FFF2-40B4-BE49-F238E27FC236}">
                <a16:creationId xmlns:a16="http://schemas.microsoft.com/office/drawing/2014/main" id="{880192ED-4197-4DF2-886C-B77C1101E36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600200" y="6056744"/>
            <a:ext cx="6172199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" name="Picture 3" descr="question">
            <a:extLst>
              <a:ext uri="{FF2B5EF4-FFF2-40B4-BE49-F238E27FC236}">
                <a16:creationId xmlns:a16="http://schemas.microsoft.com/office/drawing/2014/main" id="{3BC941E7-DB83-406E-BBEC-CE86B6F850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62D3BA9-783E-4141-A6AB-90E6E0E5EE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3350" y="2429654"/>
            <a:ext cx="3829050" cy="846946"/>
          </a:xfrm>
          <a:prstGeom prst="rect">
            <a:avLst/>
          </a:prstGeom>
        </p:spPr>
      </p:pic>
      <p:sp>
        <p:nvSpPr>
          <p:cNvPr id="19" name="Freeform 23">
            <a:extLst>
              <a:ext uri="{FF2B5EF4-FFF2-40B4-BE49-F238E27FC236}">
                <a16:creationId xmlns:a16="http://schemas.microsoft.com/office/drawing/2014/main" id="{57FF43A1-551D-4FCA-9ED4-5D731D10E2BA}"/>
              </a:ext>
            </a:extLst>
          </p:cNvPr>
          <p:cNvSpPr>
            <a:spLocks/>
          </p:cNvSpPr>
          <p:nvPr/>
        </p:nvSpPr>
        <p:spPr bwMode="auto">
          <a:xfrm>
            <a:off x="7065074" y="457200"/>
            <a:ext cx="1320800" cy="3048000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" name="Freeform 23">
            <a:extLst>
              <a:ext uri="{FF2B5EF4-FFF2-40B4-BE49-F238E27FC236}">
                <a16:creationId xmlns:a16="http://schemas.microsoft.com/office/drawing/2014/main" id="{4F897CF4-8957-4581-B8D8-4D521536B258}"/>
              </a:ext>
            </a:extLst>
          </p:cNvPr>
          <p:cNvSpPr>
            <a:spLocks/>
          </p:cNvSpPr>
          <p:nvPr/>
        </p:nvSpPr>
        <p:spPr bwMode="auto">
          <a:xfrm>
            <a:off x="2177257" y="2472127"/>
            <a:ext cx="173926" cy="457200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832" h="1920">
                <a:moveTo>
                  <a:pt x="48" y="0"/>
                </a:moveTo>
                <a:lnTo>
                  <a:pt x="672" y="384"/>
                </a:lnTo>
                <a:lnTo>
                  <a:pt x="384" y="912"/>
                </a:lnTo>
                <a:lnTo>
                  <a:pt x="832" y="1450"/>
                </a:lnTo>
                <a:lnTo>
                  <a:pt x="0" y="192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" name="Line 12">
            <a:extLst>
              <a:ext uri="{FF2B5EF4-FFF2-40B4-BE49-F238E27FC236}">
                <a16:creationId xmlns:a16="http://schemas.microsoft.com/office/drawing/2014/main" id="{5C1C6EEF-71F2-4ECE-B943-35BD9EFFF232}"/>
              </a:ext>
            </a:extLst>
          </p:cNvPr>
          <p:cNvSpPr>
            <a:spLocks noChangeShapeType="1"/>
          </p:cNvSpPr>
          <p:nvPr/>
        </p:nvSpPr>
        <p:spPr bwMode="auto">
          <a:xfrm>
            <a:off x="990600" y="5809672"/>
            <a:ext cx="51992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782836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9" grpId="0" animBg="1"/>
      <p:bldP spid="21" grpId="0" animBg="1"/>
      <p:bldP spid="25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Picture 12">
            <a:extLst>
              <a:ext uri="{FF2B5EF4-FFF2-40B4-BE49-F238E27FC236}">
                <a16:creationId xmlns:a16="http://schemas.microsoft.com/office/drawing/2014/main" id="{2EC5FEE7-3FA2-405A-B7FA-3DBC0DF681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" y="3505200"/>
            <a:ext cx="9069388" cy="121789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" name="Text Box 10">
            <a:extLst>
              <a:ext uri="{FF2B5EF4-FFF2-40B4-BE49-F238E27FC236}">
                <a16:creationId xmlns:a16="http://schemas.microsoft.com/office/drawing/2014/main" id="{64894649-2FFD-4BE0-9B0D-D650D2F88D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2003" y="859994"/>
            <a:ext cx="349450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/>
              <a:t>Set up the table storing </a:t>
            </a:r>
            <a:br>
              <a:rPr lang="en-US" altLang="en-US" sz="2400" dirty="0"/>
            </a:br>
            <a:r>
              <a:rPr lang="en-US" altLang="en-US" sz="2400" dirty="0"/>
              <a:t>for each sub-instance: 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rgbClr val="FF66FF"/>
                </a:solidFill>
              </a:rPr>
              <a:t>cost</a:t>
            </a:r>
            <a:r>
              <a:rPr lang="en-US" altLang="en-US" sz="2400" dirty="0"/>
              <a:t>.</a:t>
            </a:r>
          </a:p>
          <a:p>
            <a:pPr marL="342900" indent="-342900" eaLnBrk="1" hangingPunct="1">
              <a:buFontTx/>
              <a:buChar char="-"/>
            </a:pPr>
            <a:r>
              <a:rPr lang="en-US" altLang="en-US" sz="2400" dirty="0"/>
              <a:t>Its </a:t>
            </a:r>
            <a:r>
              <a:rPr lang="en-US" altLang="en-US" sz="2400" dirty="0">
                <a:solidFill>
                  <a:schemeClr val="accent2"/>
                </a:solidFill>
              </a:rPr>
              <a:t>bird’s advice</a:t>
            </a:r>
            <a:r>
              <a:rPr lang="en-US" altLang="en-US" sz="2400" dirty="0"/>
              <a:t>.</a:t>
            </a:r>
          </a:p>
        </p:txBody>
      </p:sp>
      <p:sp>
        <p:nvSpPr>
          <p:cNvPr id="18" name="Line 12">
            <a:extLst>
              <a:ext uri="{FF2B5EF4-FFF2-40B4-BE49-F238E27FC236}">
                <a16:creationId xmlns:a16="http://schemas.microsoft.com/office/drawing/2014/main" id="{2BC594A9-D54B-46A7-9A56-4DF04B5ED971}"/>
              </a:ext>
            </a:extLst>
          </p:cNvPr>
          <p:cNvSpPr>
            <a:spLocks noChangeShapeType="1"/>
          </p:cNvSpPr>
          <p:nvPr/>
        </p:nvSpPr>
        <p:spPr bwMode="auto">
          <a:xfrm>
            <a:off x="5077699" y="6324600"/>
            <a:ext cx="146304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" name="Line 12">
            <a:extLst>
              <a:ext uri="{FF2B5EF4-FFF2-40B4-BE49-F238E27FC236}">
                <a16:creationId xmlns:a16="http://schemas.microsoft.com/office/drawing/2014/main" id="{8A1F4361-533C-483F-BBBC-9F85444755DC}"/>
              </a:ext>
            </a:extLst>
          </p:cNvPr>
          <p:cNvSpPr>
            <a:spLocks noChangeShapeType="1"/>
          </p:cNvSpPr>
          <p:nvPr/>
        </p:nvSpPr>
        <p:spPr bwMode="auto">
          <a:xfrm>
            <a:off x="2209864" y="6573984"/>
            <a:ext cx="146304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13" name="Picture 3" descr="question">
            <a:extLst>
              <a:ext uri="{FF2B5EF4-FFF2-40B4-BE49-F238E27FC236}">
                <a16:creationId xmlns:a16="http://schemas.microsoft.com/office/drawing/2014/main" id="{3BC941E7-DB83-406E-BBEC-CE86B6F8504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>
            <a:extLst>
              <a:ext uri="{FF2B5EF4-FFF2-40B4-BE49-F238E27FC236}">
                <a16:creationId xmlns:a16="http://schemas.microsoft.com/office/drawing/2014/main" id="{762D3BA9-783E-4141-A6AB-90E6E0E5EE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52400" y="2429654"/>
            <a:ext cx="3829050" cy="846946"/>
          </a:xfrm>
          <a:prstGeom prst="rect">
            <a:avLst/>
          </a:prstGeom>
        </p:spPr>
      </p:pic>
      <p:grpSp>
        <p:nvGrpSpPr>
          <p:cNvPr id="29" name="Group 28">
            <a:extLst>
              <a:ext uri="{FF2B5EF4-FFF2-40B4-BE49-F238E27FC236}">
                <a16:creationId xmlns:a16="http://schemas.microsoft.com/office/drawing/2014/main" id="{E4701331-C1DC-43BE-8F1A-751671039225}"/>
              </a:ext>
            </a:extLst>
          </p:cNvPr>
          <p:cNvGrpSpPr/>
          <p:nvPr/>
        </p:nvGrpSpPr>
        <p:grpSpPr>
          <a:xfrm>
            <a:off x="5969000" y="198377"/>
            <a:ext cx="2876192" cy="3535423"/>
            <a:chOff x="6369604" y="3246377"/>
            <a:chExt cx="2876192" cy="3535423"/>
          </a:xfrm>
        </p:grpSpPr>
        <p:sp>
          <p:nvSpPr>
            <p:cNvPr id="51" name="Rectangle 6">
              <a:extLst>
                <a:ext uri="{FF2B5EF4-FFF2-40B4-BE49-F238E27FC236}">
                  <a16:creationId xmlns:a16="http://schemas.microsoft.com/office/drawing/2014/main" id="{C095BB81-2B09-4279-B0A7-051492BCC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10796" y="5476756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7</a:t>
              </a:r>
            </a:p>
          </p:txBody>
        </p:sp>
        <p:grpSp>
          <p:nvGrpSpPr>
            <p:cNvPr id="31" name="Group 30">
              <a:extLst>
                <a:ext uri="{FF2B5EF4-FFF2-40B4-BE49-F238E27FC236}">
                  <a16:creationId xmlns:a16="http://schemas.microsoft.com/office/drawing/2014/main" id="{8B0D109F-49E1-4E0B-B812-6BDBEB577BC7}"/>
                </a:ext>
              </a:extLst>
            </p:cNvPr>
            <p:cNvGrpSpPr/>
            <p:nvPr/>
          </p:nvGrpSpPr>
          <p:grpSpPr>
            <a:xfrm>
              <a:off x="6369604" y="3246377"/>
              <a:ext cx="2609833" cy="3535423"/>
              <a:chOff x="6369604" y="3246377"/>
              <a:chExt cx="2609833" cy="3535423"/>
            </a:xfrm>
          </p:grpSpPr>
          <p:grpSp>
            <p:nvGrpSpPr>
              <p:cNvPr id="32" name="Group 31">
                <a:extLst>
                  <a:ext uri="{FF2B5EF4-FFF2-40B4-BE49-F238E27FC236}">
                    <a16:creationId xmlns:a16="http://schemas.microsoft.com/office/drawing/2014/main" id="{3C3EED4A-1100-4AB5-8CF1-3EABA0ED7688}"/>
                  </a:ext>
                </a:extLst>
              </p:cNvPr>
              <p:cNvGrpSpPr/>
              <p:nvPr/>
            </p:nvGrpSpPr>
            <p:grpSpPr>
              <a:xfrm>
                <a:off x="6369604" y="3246377"/>
                <a:ext cx="2609833" cy="2641438"/>
                <a:chOff x="6369604" y="3246377"/>
                <a:chExt cx="2609833" cy="2641438"/>
              </a:xfrm>
            </p:grpSpPr>
            <p:sp>
              <p:nvSpPr>
                <p:cNvPr id="39" name="Rectangle 6">
                  <a:extLst>
                    <a:ext uri="{FF2B5EF4-FFF2-40B4-BE49-F238E27FC236}">
                      <a16:creationId xmlns:a16="http://schemas.microsoft.com/office/drawing/2014/main" id="{4E7D44D8-58B4-43FF-8218-6FA5D12F21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369604" y="5426150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6</a:t>
                  </a:r>
                </a:p>
              </p:txBody>
            </p:sp>
            <p:sp>
              <p:nvSpPr>
                <p:cNvPr id="40" name="Rectangle 6">
                  <a:extLst>
                    <a:ext uri="{FF2B5EF4-FFF2-40B4-BE49-F238E27FC236}">
                      <a16:creationId xmlns:a16="http://schemas.microsoft.com/office/drawing/2014/main" id="{36D33210-622C-4378-9B0E-A8ECEA9A85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7726" y="4760729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8</a:t>
                  </a:r>
                </a:p>
              </p:txBody>
            </p:sp>
            <p:sp>
              <p:nvSpPr>
                <p:cNvPr id="41" name="Rectangle 6">
                  <a:extLst>
                    <a:ext uri="{FF2B5EF4-FFF2-40B4-BE49-F238E27FC236}">
                      <a16:creationId xmlns:a16="http://schemas.microsoft.com/office/drawing/2014/main" id="{37FE3B16-57AC-41EF-97BC-33D14B7970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73642" y="4720097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6</a:t>
                  </a:r>
                </a:p>
              </p:txBody>
            </p:sp>
            <p:sp>
              <p:nvSpPr>
                <p:cNvPr id="42" name="Rectangle 6">
                  <a:extLst>
                    <a:ext uri="{FF2B5EF4-FFF2-40B4-BE49-F238E27FC236}">
                      <a16:creationId xmlns:a16="http://schemas.microsoft.com/office/drawing/2014/main" id="{AB7E4883-0A94-404C-8752-7F9E22C6C9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451242" y="3898005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3</a:t>
                  </a:r>
                </a:p>
              </p:txBody>
            </p:sp>
            <p:sp>
              <p:nvSpPr>
                <p:cNvPr id="43" name="Rectangle 6">
                  <a:extLst>
                    <a:ext uri="{FF2B5EF4-FFF2-40B4-BE49-F238E27FC236}">
                      <a16:creationId xmlns:a16="http://schemas.microsoft.com/office/drawing/2014/main" id="{76C04654-B166-4588-A358-92777A1615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30395" y="3246377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0</a:t>
                  </a:r>
                </a:p>
              </p:txBody>
            </p:sp>
            <p:sp>
              <p:nvSpPr>
                <p:cNvPr id="44" name="Rectangle 6">
                  <a:extLst>
                    <a:ext uri="{FF2B5EF4-FFF2-40B4-BE49-F238E27FC236}">
                      <a16:creationId xmlns:a16="http://schemas.microsoft.com/office/drawing/2014/main" id="{D6377A5B-6BA9-40D4-9623-155B483F65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44437" y="3880661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4</a:t>
                  </a:r>
                </a:p>
              </p:txBody>
            </p:sp>
            <p:sp>
              <p:nvSpPr>
                <p:cNvPr id="45" name="Rectangle 6">
                  <a:extLst>
                    <a:ext uri="{FF2B5EF4-FFF2-40B4-BE49-F238E27FC236}">
                      <a16:creationId xmlns:a16="http://schemas.microsoft.com/office/drawing/2014/main" id="{4139C7BF-5668-4E30-A4BD-806BD9326C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15200" y="3886200"/>
                  <a:ext cx="635000" cy="46166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square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buFontTx/>
                    <a:buNone/>
                  </a:pPr>
                  <a:r>
                    <a:rPr lang="en-US" altLang="en-US" sz="2400" dirty="0">
                      <a:solidFill>
                        <a:srgbClr val="FF66FF"/>
                      </a:solidFill>
                    </a:rPr>
                    <a:t>2</a:t>
                  </a:r>
                </a:p>
              </p:txBody>
            </p:sp>
          </p:grpSp>
          <p:sp>
            <p:nvSpPr>
              <p:cNvPr id="34" name="Rectangle 6">
                <a:extLst>
                  <a:ext uri="{FF2B5EF4-FFF2-40B4-BE49-F238E27FC236}">
                    <a16:creationId xmlns:a16="http://schemas.microsoft.com/office/drawing/2014/main" id="{690D5C9F-5123-498D-922E-8C9AAEE0E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73111" y="5494520"/>
                <a:ext cx="63500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400" dirty="0">
                    <a:solidFill>
                      <a:srgbClr val="FF66FF"/>
                    </a:solidFill>
                  </a:rPr>
                  <a:t>9</a:t>
                </a:r>
              </a:p>
            </p:txBody>
          </p:sp>
          <p:sp>
            <p:nvSpPr>
              <p:cNvPr id="37" name="Rectangle 6">
                <a:extLst>
                  <a:ext uri="{FF2B5EF4-FFF2-40B4-BE49-F238E27FC236}">
                    <a16:creationId xmlns:a16="http://schemas.microsoft.com/office/drawing/2014/main" id="{E1BB632C-B30F-4418-A5DF-C061AE2F5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26300" y="6320135"/>
                <a:ext cx="63500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400" dirty="0">
                    <a:solidFill>
                      <a:srgbClr val="FF66FF"/>
                    </a:solidFill>
                  </a:rPr>
                  <a:t>12</a:t>
                </a: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4002D0CC-7603-4A7A-9EAB-F8FDF245EBB6}"/>
              </a:ext>
            </a:extLst>
          </p:cNvPr>
          <p:cNvGrpSpPr/>
          <p:nvPr/>
        </p:nvGrpSpPr>
        <p:grpSpPr>
          <a:xfrm>
            <a:off x="6129733" y="685800"/>
            <a:ext cx="2117261" cy="2718989"/>
            <a:chOff x="6129733" y="3733800"/>
            <a:chExt cx="2117261" cy="2718989"/>
          </a:xfrm>
        </p:grpSpPr>
        <p:sp>
          <p:nvSpPr>
            <p:cNvPr id="69" name="Freeform 22">
              <a:extLst>
                <a:ext uri="{FF2B5EF4-FFF2-40B4-BE49-F238E27FC236}">
                  <a16:creationId xmlns:a16="http://schemas.microsoft.com/office/drawing/2014/main" id="{57FCB249-B97F-4FD3-99F0-2854F3B10D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063165" y="5463610"/>
              <a:ext cx="183829" cy="17834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12614 w 12614"/>
                <a:gd name="connsiteY0" fmla="*/ 0 h 8540"/>
                <a:gd name="connsiteX1" fmla="*/ 0 w 12614"/>
                <a:gd name="connsiteY1" fmla="*/ 8540 h 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14" h="8540">
                  <a:moveTo>
                    <a:pt x="12614" y="0"/>
                  </a:moveTo>
                  <a:lnTo>
                    <a:pt x="0" y="8540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0" name="Freeform 22">
              <a:extLst>
                <a:ext uri="{FF2B5EF4-FFF2-40B4-BE49-F238E27FC236}">
                  <a16:creationId xmlns:a16="http://schemas.microsoft.com/office/drawing/2014/main" id="{AD2A4162-DF2C-4ECA-98A8-5D346CB66D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" name="Freeform 22">
              <a:extLst>
                <a:ext uri="{FF2B5EF4-FFF2-40B4-BE49-F238E27FC236}">
                  <a16:creationId xmlns:a16="http://schemas.microsoft.com/office/drawing/2014/main" id="{0546A728-BE2E-4CAD-B59C-74B5E7808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" name="Freeform 22">
              <a:extLst>
                <a:ext uri="{FF2B5EF4-FFF2-40B4-BE49-F238E27FC236}">
                  <a16:creationId xmlns:a16="http://schemas.microsoft.com/office/drawing/2014/main" id="{75039931-D513-49AF-B2F8-8D6D6FEE0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" name="Freeform 22">
              <a:extLst>
                <a:ext uri="{FF2B5EF4-FFF2-40B4-BE49-F238E27FC236}">
                  <a16:creationId xmlns:a16="http://schemas.microsoft.com/office/drawing/2014/main" id="{2AA09F7F-AD34-4077-889A-76358EB35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22">
              <a:extLst>
                <a:ext uri="{FF2B5EF4-FFF2-40B4-BE49-F238E27FC236}">
                  <a16:creationId xmlns:a16="http://schemas.microsoft.com/office/drawing/2014/main" id="{A4722B07-35C1-4981-A864-6A2306F17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22">
              <a:extLst>
                <a:ext uri="{FF2B5EF4-FFF2-40B4-BE49-F238E27FC236}">
                  <a16:creationId xmlns:a16="http://schemas.microsoft.com/office/drawing/2014/main" id="{54CA14E4-2CB4-4D55-9C0F-4A995DCE166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6" name="Freeform 22">
              <a:extLst>
                <a:ext uri="{FF2B5EF4-FFF2-40B4-BE49-F238E27FC236}">
                  <a16:creationId xmlns:a16="http://schemas.microsoft.com/office/drawing/2014/main" id="{F1F2819C-0E26-41B3-9B4E-3215375670E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86738" y="5334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7" name="Freeform 22">
              <a:extLst>
                <a:ext uri="{FF2B5EF4-FFF2-40B4-BE49-F238E27FC236}">
                  <a16:creationId xmlns:a16="http://schemas.microsoft.com/office/drawing/2014/main" id="{3668889F-856E-4E67-9783-C772B08021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63081" y="6290165"/>
              <a:ext cx="351954" cy="162624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41282"/>
                <a:gd name="connsiteY0" fmla="*/ 0 h 5566"/>
                <a:gd name="connsiteX1" fmla="*/ 41282 w 41282"/>
                <a:gd name="connsiteY1" fmla="*/ 5566 h 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82" h="5566">
                  <a:moveTo>
                    <a:pt x="0" y="0"/>
                  </a:moveTo>
                  <a:lnTo>
                    <a:pt x="41282" y="556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6DEBE47-542D-4B36-BB40-59719CA1D629}"/>
              </a:ext>
            </a:extLst>
          </p:cNvPr>
          <p:cNvGrpSpPr/>
          <p:nvPr/>
        </p:nvGrpSpPr>
        <p:grpSpPr>
          <a:xfrm>
            <a:off x="418307" y="2488168"/>
            <a:ext cx="3644900" cy="369332"/>
            <a:chOff x="5537200" y="2488168"/>
            <a:chExt cx="3644900" cy="369332"/>
          </a:xfrm>
        </p:grpSpPr>
        <p:sp>
          <p:nvSpPr>
            <p:cNvPr id="79" name="Rectangle 6">
              <a:extLst>
                <a:ext uri="{FF2B5EF4-FFF2-40B4-BE49-F238E27FC236}">
                  <a16:creationId xmlns:a16="http://schemas.microsoft.com/office/drawing/2014/main" id="{6A8869E9-AC50-4842-87B3-3AA80C71B1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026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0" name="Rectangle 6">
              <a:extLst>
                <a:ext uri="{FF2B5EF4-FFF2-40B4-BE49-F238E27FC236}">
                  <a16:creationId xmlns:a16="http://schemas.microsoft.com/office/drawing/2014/main" id="{F332664F-64B3-465A-AD24-8CE4FEF63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90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81" name="Rectangle 6">
              <a:extLst>
                <a:ext uri="{FF2B5EF4-FFF2-40B4-BE49-F238E27FC236}">
                  <a16:creationId xmlns:a16="http://schemas.microsoft.com/office/drawing/2014/main" id="{6F67DC16-23B8-46A9-9643-A341ECCF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708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2" name="Rectangle 6">
              <a:extLst>
                <a:ext uri="{FF2B5EF4-FFF2-40B4-BE49-F238E27FC236}">
                  <a16:creationId xmlns:a16="http://schemas.microsoft.com/office/drawing/2014/main" id="{D0CF8831-4B1F-4643-9B22-9C30E8D78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055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83" name="Rectangle 6">
              <a:extLst>
                <a:ext uri="{FF2B5EF4-FFF2-40B4-BE49-F238E27FC236}">
                  <a16:creationId xmlns:a16="http://schemas.microsoft.com/office/drawing/2014/main" id="{1DF1D482-DD18-4DFA-B379-BD14B7E4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372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84" name="Rectangle 6">
              <a:extLst>
                <a:ext uri="{FF2B5EF4-FFF2-40B4-BE49-F238E27FC236}">
                  <a16:creationId xmlns:a16="http://schemas.microsoft.com/office/drawing/2014/main" id="{2926AFF1-E94F-4F19-91FC-8F891C86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945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85" name="Rectangle 6">
              <a:extLst>
                <a:ext uri="{FF2B5EF4-FFF2-40B4-BE49-F238E27FC236}">
                  <a16:creationId xmlns:a16="http://schemas.microsoft.com/office/drawing/2014/main" id="{833E1E49-7590-41F7-972C-18B3FA8D3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373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86" name="Rectangle 6">
              <a:extLst>
                <a:ext uri="{FF2B5EF4-FFF2-40B4-BE49-F238E27FC236}">
                  <a16:creationId xmlns:a16="http://schemas.microsoft.com/office/drawing/2014/main" id="{EBBFF324-914A-4BE6-9228-BC57F51D5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7100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12</a:t>
              </a: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80A686C-27F3-407D-8A8F-51B17705AFE5}"/>
              </a:ext>
            </a:extLst>
          </p:cNvPr>
          <p:cNvGrpSpPr/>
          <p:nvPr/>
        </p:nvGrpSpPr>
        <p:grpSpPr>
          <a:xfrm>
            <a:off x="850465" y="2331492"/>
            <a:ext cx="2955096" cy="310108"/>
            <a:chOff x="5969358" y="2331492"/>
            <a:chExt cx="2955096" cy="310108"/>
          </a:xfrm>
        </p:grpSpPr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9A497C32-90EF-4326-8DF3-E6844BAE55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806763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63E1BABC-278C-4E45-AA5C-15220B242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51600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0" name="Freeform 22">
              <a:extLst>
                <a:ext uri="{FF2B5EF4-FFF2-40B4-BE49-F238E27FC236}">
                  <a16:creationId xmlns:a16="http://schemas.microsoft.com/office/drawing/2014/main" id="{07785BA1-B5D7-4493-A5B1-678B7863F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9358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E48576A5-9153-4C58-AEEA-C2948858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7354374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01B29006-CA4F-4BB6-A3B9-2E6DAF967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3333" y="2331492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3" name="Freeform 22">
              <a:extLst>
                <a:ext uri="{FF2B5EF4-FFF2-40B4-BE49-F238E27FC236}">
                  <a16:creationId xmlns:a16="http://schemas.microsoft.com/office/drawing/2014/main" id="{E90FB6A3-DA87-4310-AD26-060F1A8398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85458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sp>
          <p:nvSpPr>
            <p:cNvPr id="94" name="Freeform 22">
              <a:extLst>
                <a:ext uri="{FF2B5EF4-FFF2-40B4-BE49-F238E27FC236}">
                  <a16:creationId xmlns:a16="http://schemas.microsoft.com/office/drawing/2014/main" id="{E0DC1C43-6243-45CC-98B5-9E362EC5AC3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572500" y="2405234"/>
              <a:ext cx="351954" cy="162624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  <a:gd name="connsiteX0" fmla="*/ 0 w 8174"/>
                <a:gd name="connsiteY0" fmla="*/ 0 h 13528"/>
                <a:gd name="connsiteX1" fmla="*/ 8174 w 8174"/>
                <a:gd name="connsiteY1" fmla="*/ 13528 h 13528"/>
                <a:gd name="connsiteX0" fmla="*/ 0 w 41282"/>
                <a:gd name="connsiteY0" fmla="*/ 0 h 5566"/>
                <a:gd name="connsiteX1" fmla="*/ 41282 w 41282"/>
                <a:gd name="connsiteY1" fmla="*/ 5566 h 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82" h="5566">
                  <a:moveTo>
                    <a:pt x="0" y="0"/>
                  </a:moveTo>
                  <a:lnTo>
                    <a:pt x="41282" y="556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  <p:sp>
        <p:nvSpPr>
          <p:cNvPr id="95" name="Line 12">
            <a:extLst>
              <a:ext uri="{FF2B5EF4-FFF2-40B4-BE49-F238E27FC236}">
                <a16:creationId xmlns:a16="http://schemas.microsoft.com/office/drawing/2014/main" id="{32122167-9C5E-4715-A397-CC72C77341F5}"/>
              </a:ext>
            </a:extLst>
          </p:cNvPr>
          <p:cNvSpPr>
            <a:spLocks noChangeShapeType="1"/>
          </p:cNvSpPr>
          <p:nvPr/>
        </p:nvSpPr>
        <p:spPr bwMode="auto">
          <a:xfrm>
            <a:off x="1675607" y="6785309"/>
            <a:ext cx="1160192" cy="17269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6" name="Line 12">
            <a:extLst>
              <a:ext uri="{FF2B5EF4-FFF2-40B4-BE49-F238E27FC236}">
                <a16:creationId xmlns:a16="http://schemas.microsoft.com/office/drawing/2014/main" id="{1E323838-25A0-416B-9834-3AFD80FA82FF}"/>
              </a:ext>
            </a:extLst>
          </p:cNvPr>
          <p:cNvSpPr>
            <a:spLocks noChangeShapeType="1"/>
          </p:cNvSpPr>
          <p:nvPr/>
        </p:nvSpPr>
        <p:spPr bwMode="auto">
          <a:xfrm>
            <a:off x="2835799" y="6785310"/>
            <a:ext cx="669401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6678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3" grpId="0" animBg="1"/>
      <p:bldP spid="95" grpId="0" animBg="1"/>
      <p:bldP spid="96" grpId="0" animBg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Picture 12">
            <a:extLst>
              <a:ext uri="{FF2B5EF4-FFF2-40B4-BE49-F238E27FC236}">
                <a16:creationId xmlns:a16="http://schemas.microsoft.com/office/drawing/2014/main" id="{565218A5-63FC-4784-8084-9D2610F64A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306" y="3505200"/>
            <a:ext cx="9069388" cy="1217897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Text Box 5"/>
          <p:cNvSpPr txBox="1">
            <a:spLocks noChangeArrowheads="1"/>
          </p:cNvSpPr>
          <p:nvPr/>
        </p:nvSpPr>
        <p:spPr bwMode="auto">
          <a:xfrm>
            <a:off x="208926" y="-7938"/>
            <a:ext cx="337945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The set </a:t>
            </a:r>
            <a:r>
              <a:rPr lang="en-US" altLang="en-US" sz="2400" i="1" dirty="0">
                <a:solidFill>
                  <a:srgbClr val="FFC000"/>
                </a:solidFill>
              </a:rPr>
              <a:t>S </a:t>
            </a:r>
            <a:r>
              <a:rPr lang="en-US" altLang="en-US" sz="2400" dirty="0"/>
              <a:t>of sub-instances</a:t>
            </a:r>
            <a:br>
              <a:rPr lang="en-US" altLang="en-US" sz="2400" dirty="0"/>
            </a:br>
            <a:r>
              <a:rPr lang="en-US" altLang="en-US" sz="2400" dirty="0"/>
              <a:t>are solved from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smallest to largest</a:t>
            </a:r>
            <a:br>
              <a:rPr lang="en-US" altLang="en-US" sz="2400" dirty="0"/>
            </a:br>
            <a:r>
              <a:rPr lang="en-US" altLang="en-US" sz="2400" dirty="0"/>
              <a:t>so that no body waits.</a:t>
            </a:r>
          </a:p>
        </p:txBody>
      </p:sp>
      <p:pic>
        <p:nvPicPr>
          <p:cNvPr id="6" name="Picture 3" descr="question">
            <a:extLst>
              <a:ext uri="{FF2B5EF4-FFF2-40B4-BE49-F238E27FC236}">
                <a16:creationId xmlns:a16="http://schemas.microsoft.com/office/drawing/2014/main" id="{00A55C48-2FBC-4BD9-9B33-095455E0E2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B42C8CE3-A0B3-4726-B9D4-DE8F9BC8095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27793" y="2429654"/>
            <a:ext cx="3829050" cy="846946"/>
          </a:xfrm>
          <a:prstGeom prst="rect">
            <a:avLst/>
          </a:prstGeom>
        </p:spPr>
      </p:pic>
      <p:sp>
        <p:nvSpPr>
          <p:cNvPr id="10" name="Rectangle 6">
            <a:extLst>
              <a:ext uri="{FF2B5EF4-FFF2-40B4-BE49-F238E27FC236}">
                <a16:creationId xmlns:a16="http://schemas.microsoft.com/office/drawing/2014/main" id="{9DB01FE6-6085-4785-9379-52C60765C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10192" y="2428756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7</a:t>
            </a:r>
          </a:p>
        </p:txBody>
      </p:sp>
      <p:sp>
        <p:nvSpPr>
          <p:cNvPr id="15" name="Rectangle 6">
            <a:extLst>
              <a:ext uri="{FF2B5EF4-FFF2-40B4-BE49-F238E27FC236}">
                <a16:creationId xmlns:a16="http://schemas.microsoft.com/office/drawing/2014/main" id="{AA4B6AEE-F76C-4603-9387-DDD89541BE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2378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7" name="Rectangle 6">
            <a:extLst>
              <a:ext uri="{FF2B5EF4-FFF2-40B4-BE49-F238E27FC236}">
                <a16:creationId xmlns:a16="http://schemas.microsoft.com/office/drawing/2014/main" id="{B1586444-BD2A-4233-9777-5FBFC2C579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7122" y="1712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18" name="Rectangle 6">
            <a:extLst>
              <a:ext uri="{FF2B5EF4-FFF2-40B4-BE49-F238E27FC236}">
                <a16:creationId xmlns:a16="http://schemas.microsoft.com/office/drawing/2014/main" id="{E6E02ADE-FE5D-431A-A781-BE89D064FA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038" y="1672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9" name="Rectangle 6">
            <a:extLst>
              <a:ext uri="{FF2B5EF4-FFF2-40B4-BE49-F238E27FC236}">
                <a16:creationId xmlns:a16="http://schemas.microsoft.com/office/drawing/2014/main" id="{11767698-8158-4D1A-B44F-F6C3FA8A3F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0638" y="850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20" name="Rectangle 6">
            <a:extLst>
              <a:ext uri="{FF2B5EF4-FFF2-40B4-BE49-F238E27FC236}">
                <a16:creationId xmlns:a16="http://schemas.microsoft.com/office/drawing/2014/main" id="{B33E5EFC-2841-4216-8124-CFB036939F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21" name="Rectangle 6">
            <a:extLst>
              <a:ext uri="{FF2B5EF4-FFF2-40B4-BE49-F238E27FC236}">
                <a16:creationId xmlns:a16="http://schemas.microsoft.com/office/drawing/2014/main" id="{840C159F-442D-41A3-946F-4646D657B5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3833" y="832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AE131C1B-B571-43CD-8D2F-4A6A47A0F0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596" y="838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3" name="Rectangle 6">
            <a:extLst>
              <a:ext uri="{FF2B5EF4-FFF2-40B4-BE49-F238E27FC236}">
                <a16:creationId xmlns:a16="http://schemas.microsoft.com/office/drawing/2014/main" id="{5A6AB7ED-49AF-4631-A84C-C6400B87A1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72507" y="2446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9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E947E17A-17C4-4ABC-BB51-DFF53087FE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25696" y="327213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12</a:t>
            </a:r>
          </a:p>
        </p:txBody>
      </p:sp>
      <p:sp>
        <p:nvSpPr>
          <p:cNvPr id="24" name="Freeform 22">
            <a:extLst>
              <a:ext uri="{FF2B5EF4-FFF2-40B4-BE49-F238E27FC236}">
                <a16:creationId xmlns:a16="http://schemas.microsoft.com/office/drawing/2014/main" id="{B9EC14D6-6827-4C42-B2FC-890B42F575A6}"/>
              </a:ext>
            </a:extLst>
          </p:cNvPr>
          <p:cNvSpPr>
            <a:spLocks/>
          </p:cNvSpPr>
          <p:nvPr/>
        </p:nvSpPr>
        <p:spPr bwMode="auto">
          <a:xfrm flipH="1">
            <a:off x="8063165" y="2415610"/>
            <a:ext cx="183829" cy="17834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12614 w 12614"/>
              <a:gd name="connsiteY0" fmla="*/ 0 h 8540"/>
              <a:gd name="connsiteX1" fmla="*/ 0 w 12614"/>
              <a:gd name="connsiteY1" fmla="*/ 8540 h 8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2614" h="8540">
                <a:moveTo>
                  <a:pt x="12614" y="0"/>
                </a:moveTo>
                <a:lnTo>
                  <a:pt x="0" y="8540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5" name="Freeform 22">
            <a:extLst>
              <a:ext uri="{FF2B5EF4-FFF2-40B4-BE49-F238E27FC236}">
                <a16:creationId xmlns:a16="http://schemas.microsoft.com/office/drawing/2014/main" id="{53C92C66-524B-4C40-8495-36D94CA58D60}"/>
              </a:ext>
            </a:extLst>
          </p:cNvPr>
          <p:cNvSpPr>
            <a:spLocks/>
          </p:cNvSpPr>
          <p:nvPr/>
        </p:nvSpPr>
        <p:spPr bwMode="auto">
          <a:xfrm flipH="1">
            <a:off x="7766151" y="833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" name="Freeform 22">
            <a:extLst>
              <a:ext uri="{FF2B5EF4-FFF2-40B4-BE49-F238E27FC236}">
                <a16:creationId xmlns:a16="http://schemas.microsoft.com/office/drawing/2014/main" id="{91A1C09B-6FD1-4682-A878-497DC9D65083}"/>
              </a:ext>
            </a:extLst>
          </p:cNvPr>
          <p:cNvSpPr>
            <a:spLocks/>
          </p:cNvSpPr>
          <p:nvPr/>
        </p:nvSpPr>
        <p:spPr bwMode="auto">
          <a:xfrm>
            <a:off x="7105096" y="685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8ADFE783-33F1-446D-8C7E-E65B8C30FE79}"/>
              </a:ext>
            </a:extLst>
          </p:cNvPr>
          <p:cNvSpPr>
            <a:spLocks/>
          </p:cNvSpPr>
          <p:nvPr/>
        </p:nvSpPr>
        <p:spPr bwMode="auto">
          <a:xfrm>
            <a:off x="6312138" y="854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" name="Freeform 22">
            <a:extLst>
              <a:ext uri="{FF2B5EF4-FFF2-40B4-BE49-F238E27FC236}">
                <a16:creationId xmlns:a16="http://schemas.microsoft.com/office/drawing/2014/main" id="{2A086976-BE51-4A3F-8460-F0B7B9D78CE1}"/>
              </a:ext>
            </a:extLst>
          </p:cNvPr>
          <p:cNvSpPr>
            <a:spLocks/>
          </p:cNvSpPr>
          <p:nvPr/>
        </p:nvSpPr>
        <p:spPr bwMode="auto">
          <a:xfrm>
            <a:off x="6749495" y="1672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" name="Freeform 22">
            <a:extLst>
              <a:ext uri="{FF2B5EF4-FFF2-40B4-BE49-F238E27FC236}">
                <a16:creationId xmlns:a16="http://schemas.microsoft.com/office/drawing/2014/main" id="{50799952-39C7-4773-8939-700D536AA19B}"/>
              </a:ext>
            </a:extLst>
          </p:cNvPr>
          <p:cNvSpPr>
            <a:spLocks/>
          </p:cNvSpPr>
          <p:nvPr/>
        </p:nvSpPr>
        <p:spPr bwMode="auto">
          <a:xfrm>
            <a:off x="6129733" y="2215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Freeform 22">
            <a:extLst>
              <a:ext uri="{FF2B5EF4-FFF2-40B4-BE49-F238E27FC236}">
                <a16:creationId xmlns:a16="http://schemas.microsoft.com/office/drawing/2014/main" id="{74992430-2BB7-40FE-A79F-530641246DB8}"/>
              </a:ext>
            </a:extLst>
          </p:cNvPr>
          <p:cNvSpPr>
            <a:spLocks/>
          </p:cNvSpPr>
          <p:nvPr/>
        </p:nvSpPr>
        <p:spPr bwMode="auto">
          <a:xfrm flipH="1">
            <a:off x="7733747" y="1554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B50EF5FE-2A5C-4A30-BFE8-B071679A4E46}"/>
              </a:ext>
            </a:extLst>
          </p:cNvPr>
          <p:cNvSpPr>
            <a:spLocks/>
          </p:cNvSpPr>
          <p:nvPr/>
        </p:nvSpPr>
        <p:spPr bwMode="auto">
          <a:xfrm flipH="1">
            <a:off x="7186738" y="2286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2" name="Freeform 22">
            <a:extLst>
              <a:ext uri="{FF2B5EF4-FFF2-40B4-BE49-F238E27FC236}">
                <a16:creationId xmlns:a16="http://schemas.microsoft.com/office/drawing/2014/main" id="{162289BD-DF61-404F-B696-7E1F20FF19FC}"/>
              </a:ext>
            </a:extLst>
          </p:cNvPr>
          <p:cNvSpPr>
            <a:spLocks/>
          </p:cNvSpPr>
          <p:nvPr/>
        </p:nvSpPr>
        <p:spPr bwMode="auto">
          <a:xfrm flipH="1">
            <a:off x="7163081" y="3242165"/>
            <a:ext cx="351954" cy="162624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41282"/>
              <a:gd name="connsiteY0" fmla="*/ 0 h 5566"/>
              <a:gd name="connsiteX1" fmla="*/ 41282 w 41282"/>
              <a:gd name="connsiteY1" fmla="*/ 5566 h 5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282" h="5566">
                <a:moveTo>
                  <a:pt x="0" y="0"/>
                </a:moveTo>
                <a:lnTo>
                  <a:pt x="41282" y="556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4" name="Rectangle 6">
            <a:extLst>
              <a:ext uri="{FF2B5EF4-FFF2-40B4-BE49-F238E27FC236}">
                <a16:creationId xmlns:a16="http://schemas.microsoft.com/office/drawing/2014/main" id="{6F7A87DA-46CE-48B7-9030-C72E6E4F5D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591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35" name="Rectangle 6">
            <a:extLst>
              <a:ext uri="{FF2B5EF4-FFF2-40B4-BE49-F238E27FC236}">
                <a16:creationId xmlns:a16="http://schemas.microsoft.com/office/drawing/2014/main" id="{54427C8E-3FCE-438B-B0A9-479B381A90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955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36" name="Rectangle 6">
            <a:extLst>
              <a:ext uri="{FF2B5EF4-FFF2-40B4-BE49-F238E27FC236}">
                <a16:creationId xmlns:a16="http://schemas.microsoft.com/office/drawing/2014/main" id="{9FD812D8-96AC-462C-B8AD-CF047A143F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73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37" name="Rectangle 6">
            <a:extLst>
              <a:ext uri="{FF2B5EF4-FFF2-40B4-BE49-F238E27FC236}">
                <a16:creationId xmlns:a16="http://schemas.microsoft.com/office/drawing/2014/main" id="{89E49D64-347E-4AB0-8A39-02CECA0DFA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38" name="Rectangle 6">
            <a:extLst>
              <a:ext uri="{FF2B5EF4-FFF2-40B4-BE49-F238E27FC236}">
                <a16:creationId xmlns:a16="http://schemas.microsoft.com/office/drawing/2014/main" id="{349DC86E-D0BE-478B-B5F3-33A7976B6C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7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39" name="Rectangle 6">
            <a:extLst>
              <a:ext uri="{FF2B5EF4-FFF2-40B4-BE49-F238E27FC236}">
                <a16:creationId xmlns:a16="http://schemas.microsoft.com/office/drawing/2014/main" id="{8F10A0B9-2DB2-47B0-8F1C-7079AECD0A0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10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40" name="Rectangle 6">
            <a:extLst>
              <a:ext uri="{FF2B5EF4-FFF2-40B4-BE49-F238E27FC236}">
                <a16:creationId xmlns:a16="http://schemas.microsoft.com/office/drawing/2014/main" id="{660E20AC-2777-42D6-9430-5C2D69705D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38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FD770A9A-FDAB-4CD9-849A-E93210AB83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03600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12</a:t>
            </a:r>
          </a:p>
        </p:txBody>
      </p:sp>
      <p:sp>
        <p:nvSpPr>
          <p:cNvPr id="43" name="Freeform 22">
            <a:extLst>
              <a:ext uri="{FF2B5EF4-FFF2-40B4-BE49-F238E27FC236}">
                <a16:creationId xmlns:a16="http://schemas.microsoft.com/office/drawing/2014/main" id="{A169FBDF-76A7-4A4D-9586-39970A1D35F5}"/>
              </a:ext>
            </a:extLst>
          </p:cNvPr>
          <p:cNvSpPr>
            <a:spLocks/>
          </p:cNvSpPr>
          <p:nvPr/>
        </p:nvSpPr>
        <p:spPr bwMode="auto">
          <a:xfrm flipH="1">
            <a:off x="1663263" y="2412582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4" name="Freeform 22">
            <a:extLst>
              <a:ext uri="{FF2B5EF4-FFF2-40B4-BE49-F238E27FC236}">
                <a16:creationId xmlns:a16="http://schemas.microsoft.com/office/drawing/2014/main" id="{64653D99-BD0B-4C6A-B436-2F74CD4C02AE}"/>
              </a:ext>
            </a:extLst>
          </p:cNvPr>
          <p:cNvSpPr>
            <a:spLocks/>
          </p:cNvSpPr>
          <p:nvPr/>
        </p:nvSpPr>
        <p:spPr bwMode="auto">
          <a:xfrm>
            <a:off x="1308100" y="2348434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5" name="Freeform 22">
            <a:extLst>
              <a:ext uri="{FF2B5EF4-FFF2-40B4-BE49-F238E27FC236}">
                <a16:creationId xmlns:a16="http://schemas.microsoft.com/office/drawing/2014/main" id="{379AE346-CB13-4041-AF3B-6F0AFDE3D204}"/>
              </a:ext>
            </a:extLst>
          </p:cNvPr>
          <p:cNvSpPr>
            <a:spLocks/>
          </p:cNvSpPr>
          <p:nvPr/>
        </p:nvSpPr>
        <p:spPr bwMode="auto">
          <a:xfrm>
            <a:off x="825858" y="2410346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6" name="Freeform 22">
            <a:extLst>
              <a:ext uri="{FF2B5EF4-FFF2-40B4-BE49-F238E27FC236}">
                <a16:creationId xmlns:a16="http://schemas.microsoft.com/office/drawing/2014/main" id="{562C3B19-BF24-40B0-A6FA-A32DBE51DB22}"/>
              </a:ext>
            </a:extLst>
          </p:cNvPr>
          <p:cNvSpPr>
            <a:spLocks/>
          </p:cNvSpPr>
          <p:nvPr/>
        </p:nvSpPr>
        <p:spPr bwMode="auto">
          <a:xfrm>
            <a:off x="2210874" y="2395933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7" name="Freeform 22">
            <a:extLst>
              <a:ext uri="{FF2B5EF4-FFF2-40B4-BE49-F238E27FC236}">
                <a16:creationId xmlns:a16="http://schemas.microsoft.com/office/drawing/2014/main" id="{90C56E13-6E2D-4655-9DE7-F2E95E346A2E}"/>
              </a:ext>
            </a:extLst>
          </p:cNvPr>
          <p:cNvSpPr>
            <a:spLocks/>
          </p:cNvSpPr>
          <p:nvPr/>
        </p:nvSpPr>
        <p:spPr bwMode="auto">
          <a:xfrm>
            <a:off x="3119833" y="2331492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8" name="Freeform 22">
            <a:extLst>
              <a:ext uri="{FF2B5EF4-FFF2-40B4-BE49-F238E27FC236}">
                <a16:creationId xmlns:a16="http://schemas.microsoft.com/office/drawing/2014/main" id="{342E6253-DA80-47E6-9CC2-3F1076E447F0}"/>
              </a:ext>
            </a:extLst>
          </p:cNvPr>
          <p:cNvSpPr>
            <a:spLocks/>
          </p:cNvSpPr>
          <p:nvPr/>
        </p:nvSpPr>
        <p:spPr bwMode="auto">
          <a:xfrm flipH="1">
            <a:off x="2641958" y="2364429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 dirty="0"/>
          </a:p>
        </p:txBody>
      </p:sp>
      <p:sp>
        <p:nvSpPr>
          <p:cNvPr id="49" name="Freeform 22">
            <a:extLst>
              <a:ext uri="{FF2B5EF4-FFF2-40B4-BE49-F238E27FC236}">
                <a16:creationId xmlns:a16="http://schemas.microsoft.com/office/drawing/2014/main" id="{492B977A-D3E0-44CD-A345-56E4B781CDCC}"/>
              </a:ext>
            </a:extLst>
          </p:cNvPr>
          <p:cNvSpPr>
            <a:spLocks/>
          </p:cNvSpPr>
          <p:nvPr/>
        </p:nvSpPr>
        <p:spPr bwMode="auto">
          <a:xfrm flipH="1">
            <a:off x="3429000" y="2405234"/>
            <a:ext cx="351954" cy="162624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  <a:gd name="connsiteX0" fmla="*/ 0 w 8174"/>
              <a:gd name="connsiteY0" fmla="*/ 0 h 13528"/>
              <a:gd name="connsiteX1" fmla="*/ 8174 w 8174"/>
              <a:gd name="connsiteY1" fmla="*/ 13528 h 13528"/>
              <a:gd name="connsiteX0" fmla="*/ 0 w 41282"/>
              <a:gd name="connsiteY0" fmla="*/ 0 h 5566"/>
              <a:gd name="connsiteX1" fmla="*/ 41282 w 41282"/>
              <a:gd name="connsiteY1" fmla="*/ 5566 h 55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41282" h="5566">
                <a:moveTo>
                  <a:pt x="0" y="0"/>
                </a:moveTo>
                <a:lnTo>
                  <a:pt x="41282" y="556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2164990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/>
      <p:bldP spid="15" grpId="0"/>
      <p:bldP spid="17" grpId="0"/>
      <p:bldP spid="18" grpId="0"/>
      <p:bldP spid="19" grpId="0"/>
      <p:bldP spid="20" grpId="0"/>
      <p:bldP spid="21" grpId="0"/>
      <p:bldP spid="22" grpId="0"/>
      <p:bldP spid="13" grpId="0"/>
      <p:bldP spid="14" grpId="0"/>
      <p:bldP spid="24" grpId="0" animBg="1"/>
      <p:bldP spid="25" grpId="0" animBg="1"/>
      <p:bldP spid="26" grpId="0" animBg="1"/>
      <p:bldP spid="27" grpId="0" animBg="1"/>
      <p:bldP spid="28" grpId="0" animBg="1"/>
      <p:bldP spid="29" grpId="0" animBg="1"/>
      <p:bldP spid="30" grpId="0" animBg="1"/>
      <p:bldP spid="31" grpId="0" animBg="1"/>
      <p:bldP spid="32" grpId="0" animBg="1"/>
      <p:bldP spid="34" grpId="0"/>
      <p:bldP spid="35" grpId="0"/>
      <p:bldP spid="36" grpId="0"/>
      <p:bldP spid="37" grpId="0"/>
      <p:bldP spid="38" grpId="0"/>
      <p:bldP spid="39" grpId="0"/>
      <p:bldP spid="40" grpId="0"/>
      <p:bldP spid="41" grpId="0"/>
      <p:bldP spid="43" grpId="0" animBg="1"/>
      <p:bldP spid="44" grpId="0" animBg="1"/>
      <p:bldP spid="45" grpId="0" animBg="1"/>
      <p:bldP spid="46" grpId="0" animBg="1"/>
      <p:bldP spid="47" grpId="0" animBg="1"/>
      <p:bldP spid="48" grpId="0" animBg="1"/>
      <p:bldP spid="49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2">
            <a:extLst>
              <a:ext uri="{FF2B5EF4-FFF2-40B4-BE49-F238E27FC236}">
                <a16:creationId xmlns:a16="http://schemas.microsoft.com/office/drawing/2014/main" id="{F333CEAD-A91A-495B-9F80-0FEB77E05EE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8685" b="59004"/>
          <a:stretch/>
        </p:blipFill>
        <p:spPr bwMode="auto">
          <a:xfrm>
            <a:off x="46180" y="3707368"/>
            <a:ext cx="9069388" cy="149947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7" name="Text Box 3"/>
          <p:cNvSpPr txBox="1">
            <a:spLocks noChangeArrowheads="1"/>
          </p:cNvSpPr>
          <p:nvPr/>
        </p:nvSpPr>
        <p:spPr bwMode="auto">
          <a:xfrm>
            <a:off x="-201612" y="499408"/>
            <a:ext cx="4011612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Base Cases:</a:t>
            </a:r>
            <a:br>
              <a:rPr lang="en-US" altLang="en-US" sz="2400" dirty="0"/>
            </a:br>
            <a:r>
              <a:rPr lang="en-US" altLang="en-US" sz="2400" dirty="0"/>
              <a:t>Instances that are too small </a:t>
            </a:r>
            <a:br>
              <a:rPr lang="en-US" altLang="en-US" sz="2400" dirty="0"/>
            </a:br>
            <a:r>
              <a:rPr lang="en-US" altLang="en-US" sz="2400" dirty="0"/>
              <a:t>to have smaller instances to give to friends.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They get solved first.</a:t>
            </a:r>
          </a:p>
        </p:txBody>
      </p:sp>
      <p:pic>
        <p:nvPicPr>
          <p:cNvPr id="59" name="Picture 3" descr="question">
            <a:extLst>
              <a:ext uri="{FF2B5EF4-FFF2-40B4-BE49-F238E27FC236}">
                <a16:creationId xmlns:a16="http://schemas.microsoft.com/office/drawing/2014/main" id="{6F681053-4E03-4BC3-8C17-0539D4651BB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0" name="Picture 59">
            <a:extLst>
              <a:ext uri="{FF2B5EF4-FFF2-40B4-BE49-F238E27FC236}">
                <a16:creationId xmlns:a16="http://schemas.microsoft.com/office/drawing/2014/main" id="{5A767DCC-1BED-43D6-BBE9-FB37D3A9DD33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3350" y="2429654"/>
            <a:ext cx="3829050" cy="846946"/>
          </a:xfrm>
          <a:prstGeom prst="rect">
            <a:avLst/>
          </a:prstGeom>
        </p:spPr>
      </p:pic>
      <p:sp>
        <p:nvSpPr>
          <p:cNvPr id="66" name="Rectangle 6">
            <a:extLst>
              <a:ext uri="{FF2B5EF4-FFF2-40B4-BE49-F238E27FC236}">
                <a16:creationId xmlns:a16="http://schemas.microsoft.com/office/drawing/2014/main" id="{05698CB1-D08A-4E85-A7EB-A0ED376113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84" name="Rectangle 6">
            <a:extLst>
              <a:ext uri="{FF2B5EF4-FFF2-40B4-BE49-F238E27FC236}">
                <a16:creationId xmlns:a16="http://schemas.microsoft.com/office/drawing/2014/main" id="{478EE748-D3EE-4732-8F65-6DE6E2C87C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2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6" grpId="0"/>
      <p:bldP spid="84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" name="Picture 12">
            <a:extLst>
              <a:ext uri="{FF2B5EF4-FFF2-40B4-BE49-F238E27FC236}">
                <a16:creationId xmlns:a16="http://schemas.microsoft.com/office/drawing/2014/main" id="{75B50B2B-BB4A-42B4-BE0A-30A74D6B0114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824" b="52329"/>
          <a:stretch/>
        </p:blipFill>
        <p:spPr bwMode="auto">
          <a:xfrm>
            <a:off x="46180" y="3764534"/>
            <a:ext cx="9069388" cy="8338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3" name="Picture 52">
            <a:extLst>
              <a:ext uri="{FF2B5EF4-FFF2-40B4-BE49-F238E27FC236}">
                <a16:creationId xmlns:a16="http://schemas.microsoft.com/office/drawing/2014/main" id="{CCDD9E0C-DB3F-45A0-B488-F8BD326454C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4600" b="6474"/>
          <a:stretch/>
        </p:blipFill>
        <p:spPr bwMode="auto">
          <a:xfrm>
            <a:off x="51421" y="4932695"/>
            <a:ext cx="9069388" cy="108710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-446869" y="0"/>
            <a:ext cx="4463722" cy="243143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Then we iterate through </a:t>
            </a:r>
            <a:br>
              <a:rPr lang="en-US" altLang="en-US" sz="2400" dirty="0"/>
            </a:br>
            <a:r>
              <a:rPr lang="en-US" altLang="en-US" sz="2400" dirty="0"/>
              <a:t>the remaining sub-instances.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smallest to largest.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Each gets solved</a:t>
            </a:r>
            <a:br>
              <a:rPr lang="en-US" altLang="en-US" sz="2400" dirty="0"/>
            </a:br>
            <a:r>
              <a:rPr lang="en-US" altLang="en-US" sz="2400" dirty="0"/>
              <a:t>     and cost &amp; bird’s advice stored.</a:t>
            </a:r>
          </a:p>
        </p:txBody>
      </p:sp>
      <p:sp>
        <p:nvSpPr>
          <p:cNvPr id="1694730" name="Line 10"/>
          <p:cNvSpPr>
            <a:spLocks noChangeShapeType="1"/>
          </p:cNvSpPr>
          <p:nvPr/>
        </p:nvSpPr>
        <p:spPr bwMode="auto">
          <a:xfrm flipV="1">
            <a:off x="722530" y="4364181"/>
            <a:ext cx="1334870" cy="1058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694732" name="Line 12"/>
          <p:cNvSpPr>
            <a:spLocks noChangeShapeType="1"/>
          </p:cNvSpPr>
          <p:nvPr/>
        </p:nvSpPr>
        <p:spPr bwMode="auto">
          <a:xfrm flipV="1">
            <a:off x="716756" y="4114800"/>
            <a:ext cx="5076047" cy="10582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3" name="Rectangle 12"/>
          <p:cNvSpPr>
            <a:spLocks noChangeArrowheads="1"/>
          </p:cNvSpPr>
          <p:nvPr/>
        </p:nvSpPr>
        <p:spPr bwMode="auto">
          <a:xfrm>
            <a:off x="1143000" y="4906617"/>
            <a:ext cx="2810213" cy="829454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pic>
        <p:nvPicPr>
          <p:cNvPr id="16" name="Picture 3" descr="question">
            <a:extLst>
              <a:ext uri="{FF2B5EF4-FFF2-40B4-BE49-F238E27FC236}">
                <a16:creationId xmlns:a16="http://schemas.microsoft.com/office/drawing/2014/main" id="{44B89E94-F9BD-4E75-ABF4-09F54DCD6D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" name="Picture 16">
            <a:extLst>
              <a:ext uri="{FF2B5EF4-FFF2-40B4-BE49-F238E27FC236}">
                <a16:creationId xmlns:a16="http://schemas.microsoft.com/office/drawing/2014/main" id="{7AA8321B-A561-4ED8-B740-D5F7265E0F97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3350" y="2429654"/>
            <a:ext cx="3829050" cy="846946"/>
          </a:xfrm>
          <a:prstGeom prst="rect">
            <a:avLst/>
          </a:prstGeom>
        </p:spPr>
      </p:pic>
      <p:sp>
        <p:nvSpPr>
          <p:cNvPr id="19" name="Rectangle 6">
            <a:extLst>
              <a:ext uri="{FF2B5EF4-FFF2-40B4-BE49-F238E27FC236}">
                <a16:creationId xmlns:a16="http://schemas.microsoft.com/office/drawing/2014/main" id="{5165FE8B-F3C2-4848-8AD8-E66C08EDF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2378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20" name="Rectangle 6">
            <a:extLst>
              <a:ext uri="{FF2B5EF4-FFF2-40B4-BE49-F238E27FC236}">
                <a16:creationId xmlns:a16="http://schemas.microsoft.com/office/drawing/2014/main" id="{5D8DCAE9-8ECF-4B9C-8BC5-C3CEA988A8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7122" y="1712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21" name="Rectangle 6">
            <a:extLst>
              <a:ext uri="{FF2B5EF4-FFF2-40B4-BE49-F238E27FC236}">
                <a16:creationId xmlns:a16="http://schemas.microsoft.com/office/drawing/2014/main" id="{AEC7A92A-7942-4398-8A9A-F2FA0DD7CE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038" y="1672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CF5E1AEB-608E-4B95-A7B9-453448D5F1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0638" y="850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23" name="Rectangle 6">
            <a:extLst>
              <a:ext uri="{FF2B5EF4-FFF2-40B4-BE49-F238E27FC236}">
                <a16:creationId xmlns:a16="http://schemas.microsoft.com/office/drawing/2014/main" id="{10FD5FA0-8468-4CE0-8DB9-AF1EAD4B85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24" name="Rectangle 6">
            <a:extLst>
              <a:ext uri="{FF2B5EF4-FFF2-40B4-BE49-F238E27FC236}">
                <a16:creationId xmlns:a16="http://schemas.microsoft.com/office/drawing/2014/main" id="{7999FA29-7C82-4525-945F-75201F4A96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3833" y="832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25" name="Rectangle 6">
            <a:extLst>
              <a:ext uri="{FF2B5EF4-FFF2-40B4-BE49-F238E27FC236}">
                <a16:creationId xmlns:a16="http://schemas.microsoft.com/office/drawing/2014/main" id="{926B3286-D95D-430F-8718-C91146C54A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596" y="838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29" name="Freeform 22">
            <a:extLst>
              <a:ext uri="{FF2B5EF4-FFF2-40B4-BE49-F238E27FC236}">
                <a16:creationId xmlns:a16="http://schemas.microsoft.com/office/drawing/2014/main" id="{F6F9D804-D713-4882-97AE-2151FBC1A581}"/>
              </a:ext>
            </a:extLst>
          </p:cNvPr>
          <p:cNvSpPr>
            <a:spLocks/>
          </p:cNvSpPr>
          <p:nvPr/>
        </p:nvSpPr>
        <p:spPr bwMode="auto">
          <a:xfrm flipH="1">
            <a:off x="7766151" y="833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" name="Freeform 22">
            <a:extLst>
              <a:ext uri="{FF2B5EF4-FFF2-40B4-BE49-F238E27FC236}">
                <a16:creationId xmlns:a16="http://schemas.microsoft.com/office/drawing/2014/main" id="{149B8586-D2DB-46F1-8A70-47DD051AD382}"/>
              </a:ext>
            </a:extLst>
          </p:cNvPr>
          <p:cNvSpPr>
            <a:spLocks/>
          </p:cNvSpPr>
          <p:nvPr/>
        </p:nvSpPr>
        <p:spPr bwMode="auto">
          <a:xfrm>
            <a:off x="7105096" y="685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D27B06D3-1F03-457A-AAEF-5E121EE7E34D}"/>
              </a:ext>
            </a:extLst>
          </p:cNvPr>
          <p:cNvSpPr>
            <a:spLocks/>
          </p:cNvSpPr>
          <p:nvPr/>
        </p:nvSpPr>
        <p:spPr bwMode="auto">
          <a:xfrm>
            <a:off x="6312138" y="854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" name="Freeform 22">
            <a:extLst>
              <a:ext uri="{FF2B5EF4-FFF2-40B4-BE49-F238E27FC236}">
                <a16:creationId xmlns:a16="http://schemas.microsoft.com/office/drawing/2014/main" id="{E740AA0E-2302-4BA4-B917-C39087B59784}"/>
              </a:ext>
            </a:extLst>
          </p:cNvPr>
          <p:cNvSpPr>
            <a:spLocks/>
          </p:cNvSpPr>
          <p:nvPr/>
        </p:nvSpPr>
        <p:spPr bwMode="auto">
          <a:xfrm>
            <a:off x="6749495" y="1672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3" name="Freeform 22">
            <a:extLst>
              <a:ext uri="{FF2B5EF4-FFF2-40B4-BE49-F238E27FC236}">
                <a16:creationId xmlns:a16="http://schemas.microsoft.com/office/drawing/2014/main" id="{3CF5F8AD-FFAD-47B3-80E1-66FEC02FA89A}"/>
              </a:ext>
            </a:extLst>
          </p:cNvPr>
          <p:cNvSpPr>
            <a:spLocks/>
          </p:cNvSpPr>
          <p:nvPr/>
        </p:nvSpPr>
        <p:spPr bwMode="auto">
          <a:xfrm>
            <a:off x="6129733" y="2215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4" name="Freeform 22">
            <a:extLst>
              <a:ext uri="{FF2B5EF4-FFF2-40B4-BE49-F238E27FC236}">
                <a16:creationId xmlns:a16="http://schemas.microsoft.com/office/drawing/2014/main" id="{48D9DED7-B59B-497B-A85C-2785121C3A1B}"/>
              </a:ext>
            </a:extLst>
          </p:cNvPr>
          <p:cNvSpPr>
            <a:spLocks/>
          </p:cNvSpPr>
          <p:nvPr/>
        </p:nvSpPr>
        <p:spPr bwMode="auto">
          <a:xfrm flipH="1">
            <a:off x="7733747" y="1554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8" name="Rectangle 6">
            <a:extLst>
              <a:ext uri="{FF2B5EF4-FFF2-40B4-BE49-F238E27FC236}">
                <a16:creationId xmlns:a16="http://schemas.microsoft.com/office/drawing/2014/main" id="{3DA04D00-DAC5-4CFC-BF18-F282344A6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10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39" name="Rectangle 6">
            <a:extLst>
              <a:ext uri="{FF2B5EF4-FFF2-40B4-BE49-F238E27FC236}">
                <a16:creationId xmlns:a16="http://schemas.microsoft.com/office/drawing/2014/main" id="{9E97C9D5-6A1E-4AC2-B652-F5A6E63BB7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28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40" name="Rectangle 6">
            <a:extLst>
              <a:ext uri="{FF2B5EF4-FFF2-40B4-BE49-F238E27FC236}">
                <a16:creationId xmlns:a16="http://schemas.microsoft.com/office/drawing/2014/main" id="{EF6C30AA-5E8D-4263-AF0C-1743B4918A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5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5D4C1C27-A11A-4CC4-BA46-A68273665B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2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42" name="Rectangle 6">
            <a:extLst>
              <a:ext uri="{FF2B5EF4-FFF2-40B4-BE49-F238E27FC236}">
                <a16:creationId xmlns:a16="http://schemas.microsoft.com/office/drawing/2014/main" id="{4C28D868-2077-4CDB-A1CE-0DFC70C60A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65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43" name="Rectangle 6">
            <a:extLst>
              <a:ext uri="{FF2B5EF4-FFF2-40B4-BE49-F238E27FC236}">
                <a16:creationId xmlns:a16="http://schemas.microsoft.com/office/drawing/2014/main" id="{56DC2959-505A-4B23-A793-13ECE97D9E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93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45" name="Freeform 22">
            <a:extLst>
              <a:ext uri="{FF2B5EF4-FFF2-40B4-BE49-F238E27FC236}">
                <a16:creationId xmlns:a16="http://schemas.microsoft.com/office/drawing/2014/main" id="{18AD9A6A-760E-4F5B-B1A2-4D37F4E3E87B}"/>
              </a:ext>
            </a:extLst>
          </p:cNvPr>
          <p:cNvSpPr>
            <a:spLocks/>
          </p:cNvSpPr>
          <p:nvPr/>
        </p:nvSpPr>
        <p:spPr bwMode="auto">
          <a:xfrm flipH="1">
            <a:off x="1668820" y="2412582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6" name="Freeform 22">
            <a:extLst>
              <a:ext uri="{FF2B5EF4-FFF2-40B4-BE49-F238E27FC236}">
                <a16:creationId xmlns:a16="http://schemas.microsoft.com/office/drawing/2014/main" id="{BA759ED7-B1AC-4D8F-AAA2-6986C54AAA77}"/>
              </a:ext>
            </a:extLst>
          </p:cNvPr>
          <p:cNvSpPr>
            <a:spLocks/>
          </p:cNvSpPr>
          <p:nvPr/>
        </p:nvSpPr>
        <p:spPr bwMode="auto">
          <a:xfrm>
            <a:off x="1313657" y="2348434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7" name="Freeform 22">
            <a:extLst>
              <a:ext uri="{FF2B5EF4-FFF2-40B4-BE49-F238E27FC236}">
                <a16:creationId xmlns:a16="http://schemas.microsoft.com/office/drawing/2014/main" id="{A809E590-5A22-47E6-AFC0-53B5013683A3}"/>
              </a:ext>
            </a:extLst>
          </p:cNvPr>
          <p:cNvSpPr>
            <a:spLocks/>
          </p:cNvSpPr>
          <p:nvPr/>
        </p:nvSpPr>
        <p:spPr bwMode="auto">
          <a:xfrm>
            <a:off x="831415" y="2410346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48" name="Freeform 22">
            <a:extLst>
              <a:ext uri="{FF2B5EF4-FFF2-40B4-BE49-F238E27FC236}">
                <a16:creationId xmlns:a16="http://schemas.microsoft.com/office/drawing/2014/main" id="{C4F59D7C-26FD-44CC-B015-8B3E66D17804}"/>
              </a:ext>
            </a:extLst>
          </p:cNvPr>
          <p:cNvSpPr>
            <a:spLocks/>
          </p:cNvSpPr>
          <p:nvPr/>
        </p:nvSpPr>
        <p:spPr bwMode="auto">
          <a:xfrm>
            <a:off x="2216431" y="2395933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50" name="Freeform 22">
            <a:extLst>
              <a:ext uri="{FF2B5EF4-FFF2-40B4-BE49-F238E27FC236}">
                <a16:creationId xmlns:a16="http://schemas.microsoft.com/office/drawing/2014/main" id="{E590858C-1031-4294-9474-5AC56BFFB62A}"/>
              </a:ext>
            </a:extLst>
          </p:cNvPr>
          <p:cNvSpPr>
            <a:spLocks/>
          </p:cNvSpPr>
          <p:nvPr/>
        </p:nvSpPr>
        <p:spPr bwMode="auto">
          <a:xfrm flipH="1">
            <a:off x="2647515" y="2364429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 dirty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47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947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69472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0" grpId="0" animBg="1"/>
      <p:bldP spid="1694732" grpId="0" animBg="1"/>
      <p:bldP spid="13" grpId="0" animBg="1"/>
      <p:bldP spid="19" grpId="0"/>
      <p:bldP spid="20" grpId="0"/>
      <p:bldP spid="21" grpId="0"/>
      <p:bldP spid="22" grpId="0"/>
      <p:bldP spid="24" grpId="0"/>
      <p:bldP spid="25" grpId="0"/>
      <p:bldP spid="29" grpId="0" animBg="1"/>
      <p:bldP spid="30" grpId="0" animBg="1"/>
      <p:bldP spid="31" grpId="0" animBg="1"/>
      <p:bldP spid="32" grpId="0" animBg="1"/>
      <p:bldP spid="33" grpId="0" animBg="1"/>
      <p:bldP spid="34" grpId="0" animBg="1"/>
      <p:bldP spid="38" grpId="0"/>
      <p:bldP spid="39" grpId="0"/>
      <p:bldP spid="40" grpId="0"/>
      <p:bldP spid="42" grpId="0"/>
      <p:bldP spid="43" grpId="0"/>
      <p:bldP spid="45" grpId="0" animBg="1"/>
      <p:bldP spid="46" grpId="0" animBg="1"/>
      <p:bldP spid="47" grpId="0" animBg="1"/>
      <p:bldP spid="48" grpId="0" animBg="1"/>
      <p:bldP spid="50" grpId="0" animBg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oup 45">
            <a:extLst>
              <a:ext uri="{FF2B5EF4-FFF2-40B4-BE49-F238E27FC236}">
                <a16:creationId xmlns:a16="http://schemas.microsoft.com/office/drawing/2014/main" id="{962FEF7D-1AAB-4F2D-AF1F-6FC1837D45C8}"/>
              </a:ext>
            </a:extLst>
          </p:cNvPr>
          <p:cNvGrpSpPr/>
          <p:nvPr/>
        </p:nvGrpSpPr>
        <p:grpSpPr>
          <a:xfrm>
            <a:off x="44795" y="3713922"/>
            <a:ext cx="9076014" cy="1551826"/>
            <a:chOff x="0" y="4102261"/>
            <a:chExt cx="9076014" cy="1551826"/>
          </a:xfrm>
        </p:grpSpPr>
        <p:pic>
          <p:nvPicPr>
            <p:cNvPr id="47" name="Picture 12">
              <a:extLst>
                <a:ext uri="{FF2B5EF4-FFF2-40B4-BE49-F238E27FC236}">
                  <a16:creationId xmlns:a16="http://schemas.microsoft.com/office/drawing/2014/main" id="{EF0C7CD1-07A5-425E-A4ED-0FBED6AF91F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5954" b="47605"/>
            <a:stretch/>
          </p:blipFill>
          <p:spPr bwMode="auto">
            <a:xfrm>
              <a:off x="0" y="4102261"/>
              <a:ext cx="9069388" cy="784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48" name="Picture 12">
              <a:extLst>
                <a:ext uri="{FF2B5EF4-FFF2-40B4-BE49-F238E27FC236}">
                  <a16:creationId xmlns:a16="http://schemas.microsoft.com/office/drawing/2014/main" id="{B3A5B241-4590-4A39-B3DC-0DE9F129CBD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731" b="21027"/>
            <a:stretch/>
          </p:blipFill>
          <p:spPr bwMode="auto">
            <a:xfrm>
              <a:off x="6626" y="4893917"/>
              <a:ext cx="9069388" cy="7601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sp>
        <p:nvSpPr>
          <p:cNvPr id="1694725" name="Text Box 5"/>
          <p:cNvSpPr txBox="1">
            <a:spLocks noChangeArrowheads="1"/>
          </p:cNvSpPr>
          <p:nvPr/>
        </p:nvSpPr>
        <p:spPr bwMode="auto">
          <a:xfrm>
            <a:off x="26821" y="457200"/>
            <a:ext cx="408797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Consider yourself to be a friend</a:t>
            </a:r>
            <a:br>
              <a:rPr lang="en-US" altLang="en-US" sz="2400" dirty="0"/>
            </a:br>
            <a:r>
              <a:rPr lang="en-US" altLang="en-US" sz="2400" dirty="0"/>
              <a:t>working on one of these.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 clear which </a:t>
            </a:r>
            <a:br>
              <a:rPr lang="en-US" altLang="en-US" sz="2400" dirty="0"/>
            </a:br>
            <a:r>
              <a:rPr lang="en-US" altLang="en-US" sz="2400" dirty="0"/>
              <a:t>sub-instance is yours. </a:t>
            </a:r>
          </a:p>
        </p:txBody>
      </p:sp>
      <p:sp>
        <p:nvSpPr>
          <p:cNvPr id="1694731" name="Line 11"/>
          <p:cNvSpPr>
            <a:spLocks noChangeShapeType="1"/>
          </p:cNvSpPr>
          <p:nvPr/>
        </p:nvSpPr>
        <p:spPr bwMode="auto">
          <a:xfrm flipV="1">
            <a:off x="1502059" y="3926674"/>
            <a:ext cx="5527732" cy="1584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pic>
        <p:nvPicPr>
          <p:cNvPr id="5" name="Picture 3" descr="question">
            <a:extLst>
              <a:ext uri="{FF2B5EF4-FFF2-40B4-BE49-F238E27FC236}">
                <a16:creationId xmlns:a16="http://schemas.microsoft.com/office/drawing/2014/main" id="{CC6B8041-5044-4488-8BB3-9B3D36BC2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94BA1A2C-EDB1-4060-A973-23D275DAE85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3350" y="2429654"/>
            <a:ext cx="3829050" cy="846946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4320327E-FD9E-488B-84A6-2B50F9A76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2378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DF7A8116-1B23-4F26-9C85-14B959F1C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7122" y="1712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B22692D-C55C-4440-9919-B9C1BE860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038" y="1672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DC59A426-64FB-45FB-A3E9-E180B32E4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0638" y="850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11" name="Rectangle 6">
            <a:extLst>
              <a:ext uri="{FF2B5EF4-FFF2-40B4-BE49-F238E27FC236}">
                <a16:creationId xmlns:a16="http://schemas.microsoft.com/office/drawing/2014/main" id="{E87B87B7-4E36-4FC6-9672-C4E82D2E59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12" name="Rectangle 6">
            <a:extLst>
              <a:ext uri="{FF2B5EF4-FFF2-40B4-BE49-F238E27FC236}">
                <a16:creationId xmlns:a16="http://schemas.microsoft.com/office/drawing/2014/main" id="{BBD0A743-B78C-4F42-AD80-2931CEA9E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3833" y="832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13" name="Rectangle 6">
            <a:extLst>
              <a:ext uri="{FF2B5EF4-FFF2-40B4-BE49-F238E27FC236}">
                <a16:creationId xmlns:a16="http://schemas.microsoft.com/office/drawing/2014/main" id="{0B54D33E-649D-4763-A4E6-4FCF58831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596" y="838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A0CC7EC3-0E7E-4D87-B7C0-ADD58B631D27}"/>
              </a:ext>
            </a:extLst>
          </p:cNvPr>
          <p:cNvSpPr>
            <a:spLocks/>
          </p:cNvSpPr>
          <p:nvPr/>
        </p:nvSpPr>
        <p:spPr bwMode="auto">
          <a:xfrm flipH="1">
            <a:off x="7766151" y="833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Freeform 22">
            <a:extLst>
              <a:ext uri="{FF2B5EF4-FFF2-40B4-BE49-F238E27FC236}">
                <a16:creationId xmlns:a16="http://schemas.microsoft.com/office/drawing/2014/main" id="{E0CFA4B7-C206-496B-8122-0AFC17F1B74F}"/>
              </a:ext>
            </a:extLst>
          </p:cNvPr>
          <p:cNvSpPr>
            <a:spLocks/>
          </p:cNvSpPr>
          <p:nvPr/>
        </p:nvSpPr>
        <p:spPr bwMode="auto">
          <a:xfrm>
            <a:off x="7105096" y="685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C3274FCF-C0C0-4EC5-B45C-B51E454B9B8E}"/>
              </a:ext>
            </a:extLst>
          </p:cNvPr>
          <p:cNvSpPr>
            <a:spLocks/>
          </p:cNvSpPr>
          <p:nvPr/>
        </p:nvSpPr>
        <p:spPr bwMode="auto">
          <a:xfrm>
            <a:off x="6312138" y="854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Freeform 22">
            <a:extLst>
              <a:ext uri="{FF2B5EF4-FFF2-40B4-BE49-F238E27FC236}">
                <a16:creationId xmlns:a16="http://schemas.microsoft.com/office/drawing/2014/main" id="{3FFDE74F-6800-4133-B4D4-5B0BCCD7BAB7}"/>
              </a:ext>
            </a:extLst>
          </p:cNvPr>
          <p:cNvSpPr>
            <a:spLocks/>
          </p:cNvSpPr>
          <p:nvPr/>
        </p:nvSpPr>
        <p:spPr bwMode="auto">
          <a:xfrm>
            <a:off x="6749495" y="1672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C9BB1AD9-6028-4FDC-B2E2-4FF46DB4474F}"/>
              </a:ext>
            </a:extLst>
          </p:cNvPr>
          <p:cNvSpPr>
            <a:spLocks/>
          </p:cNvSpPr>
          <p:nvPr/>
        </p:nvSpPr>
        <p:spPr bwMode="auto">
          <a:xfrm>
            <a:off x="6129733" y="2215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09691FF1-1D37-4A25-8741-131F69F511A9}"/>
              </a:ext>
            </a:extLst>
          </p:cNvPr>
          <p:cNvSpPr>
            <a:spLocks/>
          </p:cNvSpPr>
          <p:nvPr/>
        </p:nvSpPr>
        <p:spPr bwMode="auto">
          <a:xfrm flipH="1">
            <a:off x="7733747" y="1554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21" name="Rectangle 6">
            <a:extLst>
              <a:ext uri="{FF2B5EF4-FFF2-40B4-BE49-F238E27FC236}">
                <a16:creationId xmlns:a16="http://schemas.microsoft.com/office/drawing/2014/main" id="{6D48C394-A5D9-443C-904D-F2958C3B53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010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22" name="Rectangle 6">
            <a:extLst>
              <a:ext uri="{FF2B5EF4-FFF2-40B4-BE49-F238E27FC236}">
                <a16:creationId xmlns:a16="http://schemas.microsoft.com/office/drawing/2014/main" id="{5F7942BF-0ECB-461D-9F66-330DCB4A1FE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28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23" name="Rectangle 6">
            <a:extLst>
              <a:ext uri="{FF2B5EF4-FFF2-40B4-BE49-F238E27FC236}">
                <a16:creationId xmlns:a16="http://schemas.microsoft.com/office/drawing/2014/main" id="{7AA3FC29-8329-410F-B00A-038A55B86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75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24" name="Rectangle 6">
            <a:extLst>
              <a:ext uri="{FF2B5EF4-FFF2-40B4-BE49-F238E27FC236}">
                <a16:creationId xmlns:a16="http://schemas.microsoft.com/office/drawing/2014/main" id="{2E424C9A-C2C1-4BAD-A41E-4AE2F00171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92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25" name="Rectangle 6">
            <a:extLst>
              <a:ext uri="{FF2B5EF4-FFF2-40B4-BE49-F238E27FC236}">
                <a16:creationId xmlns:a16="http://schemas.microsoft.com/office/drawing/2014/main" id="{71654CE2-4DED-480B-8536-D31EC73026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565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26" name="Rectangle 6">
            <a:extLst>
              <a:ext uri="{FF2B5EF4-FFF2-40B4-BE49-F238E27FC236}">
                <a16:creationId xmlns:a16="http://schemas.microsoft.com/office/drawing/2014/main" id="{155A485C-4EF9-4E6E-851A-C89D11A3E78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99357" y="2488168"/>
            <a:ext cx="6350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18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27" name="Freeform 22">
            <a:extLst>
              <a:ext uri="{FF2B5EF4-FFF2-40B4-BE49-F238E27FC236}">
                <a16:creationId xmlns:a16="http://schemas.microsoft.com/office/drawing/2014/main" id="{3FB28709-C53C-4CF6-B7C1-6161A2C8D83F}"/>
              </a:ext>
            </a:extLst>
          </p:cNvPr>
          <p:cNvSpPr>
            <a:spLocks/>
          </p:cNvSpPr>
          <p:nvPr/>
        </p:nvSpPr>
        <p:spPr bwMode="auto">
          <a:xfrm flipH="1">
            <a:off x="1668820" y="2412582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28" name="Freeform 22">
            <a:extLst>
              <a:ext uri="{FF2B5EF4-FFF2-40B4-BE49-F238E27FC236}">
                <a16:creationId xmlns:a16="http://schemas.microsoft.com/office/drawing/2014/main" id="{92219DED-5E6A-44B5-8279-04D9F75157CA}"/>
              </a:ext>
            </a:extLst>
          </p:cNvPr>
          <p:cNvSpPr>
            <a:spLocks/>
          </p:cNvSpPr>
          <p:nvPr/>
        </p:nvSpPr>
        <p:spPr bwMode="auto">
          <a:xfrm>
            <a:off x="1313657" y="2348434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29" name="Freeform 22">
            <a:extLst>
              <a:ext uri="{FF2B5EF4-FFF2-40B4-BE49-F238E27FC236}">
                <a16:creationId xmlns:a16="http://schemas.microsoft.com/office/drawing/2014/main" id="{35BBBD2F-9D47-4B79-8DA3-60C9DD783517}"/>
              </a:ext>
            </a:extLst>
          </p:cNvPr>
          <p:cNvSpPr>
            <a:spLocks/>
          </p:cNvSpPr>
          <p:nvPr/>
        </p:nvSpPr>
        <p:spPr bwMode="auto">
          <a:xfrm>
            <a:off x="831415" y="2410346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30" name="Freeform 22">
            <a:extLst>
              <a:ext uri="{FF2B5EF4-FFF2-40B4-BE49-F238E27FC236}">
                <a16:creationId xmlns:a16="http://schemas.microsoft.com/office/drawing/2014/main" id="{FB9D3EF7-AEED-4D15-A38F-567C2CE3D7C4}"/>
              </a:ext>
            </a:extLst>
          </p:cNvPr>
          <p:cNvSpPr>
            <a:spLocks/>
          </p:cNvSpPr>
          <p:nvPr/>
        </p:nvSpPr>
        <p:spPr bwMode="auto">
          <a:xfrm>
            <a:off x="2216431" y="2395933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/>
          </a:p>
        </p:txBody>
      </p:sp>
      <p:sp>
        <p:nvSpPr>
          <p:cNvPr id="31" name="Freeform 22">
            <a:extLst>
              <a:ext uri="{FF2B5EF4-FFF2-40B4-BE49-F238E27FC236}">
                <a16:creationId xmlns:a16="http://schemas.microsoft.com/office/drawing/2014/main" id="{D37A918E-582A-4207-B809-AEE3701BB414}"/>
              </a:ext>
            </a:extLst>
          </p:cNvPr>
          <p:cNvSpPr>
            <a:spLocks/>
          </p:cNvSpPr>
          <p:nvPr/>
        </p:nvSpPr>
        <p:spPr bwMode="auto">
          <a:xfrm flipH="1">
            <a:off x="2647515" y="2364429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sz="1800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C9AFC56F-F080-4A31-B4C1-B4AAC894D2C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487500" y="2362200"/>
            <a:ext cx="417672" cy="790737"/>
          </a:xfrm>
          <a:prstGeom prst="rect">
            <a:avLst/>
          </a:prstGeom>
        </p:spPr>
      </p:pic>
      <p:pic>
        <p:nvPicPr>
          <p:cNvPr id="33" name="Picture 32">
            <a:extLst>
              <a:ext uri="{FF2B5EF4-FFF2-40B4-BE49-F238E27FC236}">
                <a16:creationId xmlns:a16="http://schemas.microsoft.com/office/drawing/2014/main" id="{51227C66-D6A9-420C-B7AD-4E2DDF1D765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045711" y="2813722"/>
            <a:ext cx="230688" cy="436739"/>
          </a:xfrm>
          <a:prstGeom prst="rect">
            <a:avLst/>
          </a:prstGeom>
        </p:spPr>
      </p:pic>
      <p:grpSp>
        <p:nvGrpSpPr>
          <p:cNvPr id="38" name="Group 37">
            <a:extLst>
              <a:ext uri="{FF2B5EF4-FFF2-40B4-BE49-F238E27FC236}">
                <a16:creationId xmlns:a16="http://schemas.microsoft.com/office/drawing/2014/main" id="{ABE5071B-4FA1-49EC-B694-23311252E2C9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39" name="Rectangle 38">
              <a:extLst>
                <a:ext uri="{FF2B5EF4-FFF2-40B4-BE49-F238E27FC236}">
                  <a16:creationId xmlns:a16="http://schemas.microsoft.com/office/drawing/2014/main" id="{47DA1ACF-484D-47B4-B75F-D729BCCDD179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CCC09121-683F-423E-B6A7-AD872BBC1AF2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3638313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947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6947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947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4731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DD268CDC-0E4E-49DB-8A54-E73BF97425ED}"/>
              </a:ext>
            </a:extLst>
          </p:cNvPr>
          <p:cNvGrpSpPr/>
          <p:nvPr/>
        </p:nvGrpSpPr>
        <p:grpSpPr>
          <a:xfrm>
            <a:off x="44795" y="3713922"/>
            <a:ext cx="9076014" cy="1551826"/>
            <a:chOff x="0" y="4102261"/>
            <a:chExt cx="9076014" cy="1551826"/>
          </a:xfrm>
        </p:grpSpPr>
        <p:pic>
          <p:nvPicPr>
            <p:cNvPr id="64" name="Picture 12">
              <a:extLst>
                <a:ext uri="{FF2B5EF4-FFF2-40B4-BE49-F238E27FC236}">
                  <a16:creationId xmlns:a16="http://schemas.microsoft.com/office/drawing/2014/main" id="{CD04D465-7477-40FD-9D52-5B32F57D639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5954" b="47605"/>
            <a:stretch/>
          </p:blipFill>
          <p:spPr bwMode="auto">
            <a:xfrm>
              <a:off x="0" y="4102261"/>
              <a:ext cx="9069388" cy="784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5" name="Picture 12">
              <a:extLst>
                <a:ext uri="{FF2B5EF4-FFF2-40B4-BE49-F238E27FC236}">
                  <a16:creationId xmlns:a16="http://schemas.microsoft.com/office/drawing/2014/main" id="{D7CBF93C-4EC4-4D72-8B54-162F0940BB5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731" b="21027"/>
            <a:stretch/>
          </p:blipFill>
          <p:spPr bwMode="auto">
            <a:xfrm>
              <a:off x="6626" y="4893917"/>
              <a:ext cx="9069388" cy="7601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5" name="Picture 3" descr="question">
            <a:extLst>
              <a:ext uri="{FF2B5EF4-FFF2-40B4-BE49-F238E27FC236}">
                <a16:creationId xmlns:a16="http://schemas.microsoft.com/office/drawing/2014/main" id="{CC6B8041-5044-4488-8BB3-9B3D36BC2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4320327E-FD9E-488B-84A6-2B50F9A76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2378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DF7A8116-1B23-4F26-9C85-14B959F1C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7122" y="1712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B22692D-C55C-4440-9919-B9C1BE860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038" y="1672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DC59A426-64FB-45FB-A3E9-E180B32E4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0638" y="850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12" name="Rectangle 6">
            <a:extLst>
              <a:ext uri="{FF2B5EF4-FFF2-40B4-BE49-F238E27FC236}">
                <a16:creationId xmlns:a16="http://schemas.microsoft.com/office/drawing/2014/main" id="{BBD0A743-B78C-4F42-AD80-2931CEA9E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3833" y="832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13" name="Rectangle 6">
            <a:extLst>
              <a:ext uri="{FF2B5EF4-FFF2-40B4-BE49-F238E27FC236}">
                <a16:creationId xmlns:a16="http://schemas.microsoft.com/office/drawing/2014/main" id="{0B54D33E-649D-4763-A4E6-4FCF58831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596" y="838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A0CC7EC3-0E7E-4D87-B7C0-ADD58B631D27}"/>
              </a:ext>
            </a:extLst>
          </p:cNvPr>
          <p:cNvSpPr>
            <a:spLocks/>
          </p:cNvSpPr>
          <p:nvPr/>
        </p:nvSpPr>
        <p:spPr bwMode="auto">
          <a:xfrm flipH="1">
            <a:off x="7766151" y="833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Freeform 22">
            <a:extLst>
              <a:ext uri="{FF2B5EF4-FFF2-40B4-BE49-F238E27FC236}">
                <a16:creationId xmlns:a16="http://schemas.microsoft.com/office/drawing/2014/main" id="{E0CFA4B7-C206-496B-8122-0AFC17F1B74F}"/>
              </a:ext>
            </a:extLst>
          </p:cNvPr>
          <p:cNvSpPr>
            <a:spLocks/>
          </p:cNvSpPr>
          <p:nvPr/>
        </p:nvSpPr>
        <p:spPr bwMode="auto">
          <a:xfrm>
            <a:off x="7105096" y="685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C3274FCF-C0C0-4EC5-B45C-B51E454B9B8E}"/>
              </a:ext>
            </a:extLst>
          </p:cNvPr>
          <p:cNvSpPr>
            <a:spLocks/>
          </p:cNvSpPr>
          <p:nvPr/>
        </p:nvSpPr>
        <p:spPr bwMode="auto">
          <a:xfrm>
            <a:off x="6312138" y="854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Freeform 22">
            <a:extLst>
              <a:ext uri="{FF2B5EF4-FFF2-40B4-BE49-F238E27FC236}">
                <a16:creationId xmlns:a16="http://schemas.microsoft.com/office/drawing/2014/main" id="{3FFDE74F-6800-4133-B4D4-5B0BCCD7BAB7}"/>
              </a:ext>
            </a:extLst>
          </p:cNvPr>
          <p:cNvSpPr>
            <a:spLocks/>
          </p:cNvSpPr>
          <p:nvPr/>
        </p:nvSpPr>
        <p:spPr bwMode="auto">
          <a:xfrm>
            <a:off x="6749495" y="1672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C9BB1AD9-6028-4FDC-B2E2-4FF46DB4474F}"/>
              </a:ext>
            </a:extLst>
          </p:cNvPr>
          <p:cNvSpPr>
            <a:spLocks/>
          </p:cNvSpPr>
          <p:nvPr/>
        </p:nvSpPr>
        <p:spPr bwMode="auto">
          <a:xfrm>
            <a:off x="6129733" y="2215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09691FF1-1D37-4A25-8741-131F69F511A9}"/>
              </a:ext>
            </a:extLst>
          </p:cNvPr>
          <p:cNvSpPr>
            <a:spLocks/>
          </p:cNvSpPr>
          <p:nvPr/>
        </p:nvSpPr>
        <p:spPr bwMode="auto">
          <a:xfrm flipH="1">
            <a:off x="7733747" y="1554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C9AFC56F-F080-4A31-B4C1-B4AAC894D2C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87500" y="2362200"/>
            <a:ext cx="417672" cy="790737"/>
          </a:xfrm>
          <a:prstGeom prst="rect">
            <a:avLst/>
          </a:prstGeom>
        </p:spPr>
      </p:pic>
      <p:sp>
        <p:nvSpPr>
          <p:cNvPr id="33" name="Text Box 5">
            <a:extLst>
              <a:ext uri="{FF2B5EF4-FFF2-40B4-BE49-F238E27FC236}">
                <a16:creationId xmlns:a16="http://schemas.microsoft.com/office/drawing/2014/main" id="{E0374561-F3A5-4270-91AE-4B44FF8CCC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" y="457200"/>
            <a:ext cx="4038285" cy="1846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Loop through the bird answers.</a:t>
            </a:r>
          </a:p>
          <a:p>
            <a:pPr algn="ctr" eaLnBrk="1" hangingPunct="1">
              <a:buNone/>
            </a:pPr>
            <a:r>
              <a:rPr lang="en-US" altLang="en-US" sz="2400" dirty="0"/>
              <a:t>Let’s index them with </a:t>
            </a:r>
            <a:r>
              <a:rPr lang="en-CA" altLang="en-US" sz="2400" i="1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k</a:t>
            </a:r>
            <a:r>
              <a:rPr lang="en-US" altLang="en-US" sz="2400" dirty="0"/>
              <a:t>.</a:t>
            </a:r>
          </a:p>
          <a:p>
            <a:pPr algn="ctr" eaLnBrk="1" hangingPunct="1">
              <a:buFontTx/>
              <a:buNone/>
            </a:pPr>
            <a:r>
              <a:rPr lang="en-US" altLang="en-US" sz="1800" dirty="0"/>
              <a:t>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 clear which is </a:t>
            </a:r>
            <a:br>
              <a:rPr lang="en-US" altLang="en-US" sz="2400" dirty="0"/>
            </a:br>
            <a:r>
              <a:rPr lang="en-US" altLang="en-US" sz="2400" dirty="0"/>
              <a:t>the current one being tried. </a:t>
            </a:r>
          </a:p>
        </p:txBody>
      </p:sp>
      <p:sp>
        <p:nvSpPr>
          <p:cNvPr id="36" name="Line 13">
            <a:extLst>
              <a:ext uri="{FF2B5EF4-FFF2-40B4-BE49-F238E27FC236}">
                <a16:creationId xmlns:a16="http://schemas.microsoft.com/office/drawing/2014/main" id="{CA302BA4-6C56-4B7E-85B8-9C779BBC410F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55037" y="4469986"/>
            <a:ext cx="30657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E1CF6FC-DF3C-498C-A3C7-23BBDDC0CBFC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94BA1A2C-EDB1-4060-A973-23D275DAE8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6D48C394-A5D9-443C-904D-F2958C3B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22" name="Rectangle 6">
              <a:extLst>
                <a:ext uri="{FF2B5EF4-FFF2-40B4-BE49-F238E27FC236}">
                  <a16:creationId xmlns:a16="http://schemas.microsoft.com/office/drawing/2014/main" id="{5F7942BF-0ECB-461D-9F66-330DCB4A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23" name="Rectangle 6">
              <a:extLst>
                <a:ext uri="{FF2B5EF4-FFF2-40B4-BE49-F238E27FC236}">
                  <a16:creationId xmlns:a16="http://schemas.microsoft.com/office/drawing/2014/main" id="{7AA3FC29-8329-410F-B00A-038A55B86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24" name="Rectangle 6">
              <a:extLst>
                <a:ext uri="{FF2B5EF4-FFF2-40B4-BE49-F238E27FC236}">
                  <a16:creationId xmlns:a16="http://schemas.microsoft.com/office/drawing/2014/main" id="{2E424C9A-C2C1-4BAD-A41E-4AE2F0017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25" name="Rectangle 6">
              <a:extLst>
                <a:ext uri="{FF2B5EF4-FFF2-40B4-BE49-F238E27FC236}">
                  <a16:creationId xmlns:a16="http://schemas.microsoft.com/office/drawing/2014/main" id="{71654CE2-4DED-480B-8536-D31EC7302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26" name="Rectangle 6">
              <a:extLst>
                <a:ext uri="{FF2B5EF4-FFF2-40B4-BE49-F238E27FC236}">
                  <a16:creationId xmlns:a16="http://schemas.microsoft.com/office/drawing/2014/main" id="{155A485C-4EF9-4E6E-851A-C89D11A3E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3FB28709-C53C-4CF6-B7C1-6161A2C8D8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92219DED-5E6A-44B5-8279-04D9F751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35BBBD2F-9D47-4B79-8DA3-60C9DD78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30" name="Freeform 22">
              <a:extLst>
                <a:ext uri="{FF2B5EF4-FFF2-40B4-BE49-F238E27FC236}">
                  <a16:creationId xmlns:a16="http://schemas.microsoft.com/office/drawing/2014/main" id="{FB9D3EF7-AEED-4D15-A38F-567C2CE3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D37A918E-582A-4207-B809-AEE3701BB4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15EC82DB-E3C6-468D-822E-89C79D5E3B8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91B277B7-D8DC-4403-A43C-0618A9388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73237" y="4335259"/>
            <a:ext cx="122583" cy="122562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A208E628-EEEE-4BC8-933F-F7967F34EFB5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42DF647F-A4C4-4B61-936F-F012ED71AE9B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3022FE6-8C0E-4272-ADFB-80E469889349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38" name="Freeform 22">
            <a:extLst>
              <a:ext uri="{FF2B5EF4-FFF2-40B4-BE49-F238E27FC236}">
                <a16:creationId xmlns:a16="http://schemas.microsoft.com/office/drawing/2014/main" id="{847A6823-1A88-4655-8B6F-725B2EFCCA4D}"/>
              </a:ext>
            </a:extLst>
          </p:cNvPr>
          <p:cNvSpPr>
            <a:spLocks/>
          </p:cNvSpPr>
          <p:nvPr/>
        </p:nvSpPr>
        <p:spPr bwMode="auto">
          <a:xfrm flipH="1">
            <a:off x="7346406" y="2340772"/>
            <a:ext cx="104302" cy="21597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0 w 7157"/>
              <a:gd name="connsiteY0" fmla="*/ 0 h 10342"/>
              <a:gd name="connsiteX1" fmla="*/ 7157 w 7157"/>
              <a:gd name="connsiteY1" fmla="*/ 10342 h 103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157" h="10342">
                <a:moveTo>
                  <a:pt x="0" y="0"/>
                </a:moveTo>
                <a:lnTo>
                  <a:pt x="7157" y="10342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sp>
        <p:nvSpPr>
          <p:cNvPr id="40" name="Freeform 22">
            <a:extLst>
              <a:ext uri="{FF2B5EF4-FFF2-40B4-BE49-F238E27FC236}">
                <a16:creationId xmlns:a16="http://schemas.microsoft.com/office/drawing/2014/main" id="{9FC543EF-180D-45C7-BBA7-4D8C0235AA04}"/>
              </a:ext>
            </a:extLst>
          </p:cNvPr>
          <p:cNvSpPr>
            <a:spLocks/>
          </p:cNvSpPr>
          <p:nvPr/>
        </p:nvSpPr>
        <p:spPr bwMode="auto">
          <a:xfrm flipH="1">
            <a:off x="7182408" y="2286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sp>
        <p:nvSpPr>
          <p:cNvPr id="42" name="Freeform 22">
            <a:extLst>
              <a:ext uri="{FF2B5EF4-FFF2-40B4-BE49-F238E27FC236}">
                <a16:creationId xmlns:a16="http://schemas.microsoft.com/office/drawing/2014/main" id="{AF2CA14C-782C-4898-99BA-59BD3A44592C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EB6042F-D227-48DA-84E5-FD2FEDC74D4F}"/>
              </a:ext>
            </a:extLst>
          </p:cNvPr>
          <p:cNvGrpSpPr/>
          <p:nvPr/>
        </p:nvGrpSpPr>
        <p:grpSpPr>
          <a:xfrm flipH="1">
            <a:off x="7463296" y="1916332"/>
            <a:ext cx="544055" cy="663356"/>
            <a:chOff x="7543800" y="677863"/>
            <a:chExt cx="740904" cy="750888"/>
          </a:xfrm>
        </p:grpSpPr>
        <p:sp>
          <p:nvSpPr>
            <p:cNvPr id="51" name="AutoShape 3">
              <a:extLst>
                <a:ext uri="{FF2B5EF4-FFF2-40B4-BE49-F238E27FC236}">
                  <a16:creationId xmlns:a16="http://schemas.microsoft.com/office/drawing/2014/main" id="{8613AC70-F408-42FD-BB3A-F897321FC7B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2D4EE28E-379A-4890-B790-13834AC3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6">
              <a:extLst>
                <a:ext uri="{FF2B5EF4-FFF2-40B4-BE49-F238E27FC236}">
                  <a16:creationId xmlns:a16="http://schemas.microsoft.com/office/drawing/2014/main" id="{DE410764-E56D-4997-B464-737FA8B9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4" name="Freeform 7">
              <a:extLst>
                <a:ext uri="{FF2B5EF4-FFF2-40B4-BE49-F238E27FC236}">
                  <a16:creationId xmlns:a16="http://schemas.microsoft.com/office/drawing/2014/main" id="{AD5FFC25-9722-49C6-8284-829B2B00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" name="Rectangle 6">
            <a:extLst>
              <a:ext uri="{FF2B5EF4-FFF2-40B4-BE49-F238E27FC236}">
                <a16:creationId xmlns:a16="http://schemas.microsoft.com/office/drawing/2014/main" id="{98B529FD-DC48-4BAA-83BC-872BE6FC6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66" name="Line 13">
            <a:extLst>
              <a:ext uri="{FF2B5EF4-FFF2-40B4-BE49-F238E27FC236}">
                <a16:creationId xmlns:a16="http://schemas.microsoft.com/office/drawing/2014/main" id="{97115266-BEDD-460D-99A9-13CE12D0F27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182756" y="4210878"/>
            <a:ext cx="30657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67" name="Text Box 5">
            <a:extLst>
              <a:ext uri="{FF2B5EF4-FFF2-40B4-BE49-F238E27FC236}">
                <a16:creationId xmlns:a16="http://schemas.microsoft.com/office/drawing/2014/main" id="{43CE8C19-13D9-4342-B0DB-44694BF88A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073" y="5334000"/>
            <a:ext cx="6078908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Optimal solution &amp; its cost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for best path from </a:t>
            </a:r>
            <a:r>
              <a:rPr lang="en-US" altLang="en-US" sz="2400" i="1" dirty="0">
                <a:solidFill>
                  <a:srgbClr val="FFC000"/>
                </a:solidFill>
              </a:rPr>
              <a:t>s</a:t>
            </a:r>
            <a:r>
              <a:rPr lang="en-US" altLang="en-US" sz="2400" dirty="0"/>
              <a:t> to 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amongst those consistent with bird answer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ie going through edge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US" altLang="en-US" sz="2400" i="1" dirty="0" err="1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k</a:t>
            </a:r>
            <a:r>
              <a:rPr lang="en-CA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,</a:t>
            </a:r>
            <a:r>
              <a:rPr lang="en-US" altLang="en-US" sz="2400" i="1" dirty="0">
                <a:solidFill>
                  <a:srgbClr val="FFC000"/>
                </a:solidFill>
              </a:rPr>
              <a:t>v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i </a:t>
            </a:r>
            <a:r>
              <a:rPr lang="el-GR" altLang="en-US" sz="24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.</a:t>
            </a:r>
          </a:p>
        </p:txBody>
      </p:sp>
      <p:sp>
        <p:nvSpPr>
          <p:cNvPr id="69" name="Line 13">
            <a:extLst>
              <a:ext uri="{FF2B5EF4-FFF2-40B4-BE49-F238E27FC236}">
                <a16:creationId xmlns:a16="http://schemas.microsoft.com/office/drawing/2014/main" id="{03CA3188-964D-4989-AC0D-85B2B0A829D0}"/>
              </a:ext>
            </a:extLst>
          </p:cNvPr>
          <p:cNvSpPr>
            <a:spLocks noChangeShapeType="1"/>
          </p:cNvSpPr>
          <p:nvPr/>
        </p:nvSpPr>
        <p:spPr bwMode="auto">
          <a:xfrm>
            <a:off x="1734820" y="4962625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70" name="Line 13">
            <a:extLst>
              <a:ext uri="{FF2B5EF4-FFF2-40B4-BE49-F238E27FC236}">
                <a16:creationId xmlns:a16="http://schemas.microsoft.com/office/drawing/2014/main" id="{98A1CD98-378E-4CF6-89FC-C817DDA6F861}"/>
              </a:ext>
            </a:extLst>
          </p:cNvPr>
          <p:cNvSpPr>
            <a:spLocks noChangeShapeType="1"/>
          </p:cNvSpPr>
          <p:nvPr/>
        </p:nvSpPr>
        <p:spPr bwMode="auto">
          <a:xfrm>
            <a:off x="1771850" y="4714775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71" name="Freeform 23">
            <a:extLst>
              <a:ext uri="{FF2B5EF4-FFF2-40B4-BE49-F238E27FC236}">
                <a16:creationId xmlns:a16="http://schemas.microsoft.com/office/drawing/2014/main" id="{9B86F545-25D4-41CE-A675-1DDC7F1A31AD}"/>
              </a:ext>
            </a:extLst>
          </p:cNvPr>
          <p:cNvSpPr>
            <a:spLocks/>
          </p:cNvSpPr>
          <p:nvPr/>
        </p:nvSpPr>
        <p:spPr bwMode="auto">
          <a:xfrm>
            <a:off x="6659417" y="431730"/>
            <a:ext cx="596121" cy="2277833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4615 w 10000"/>
              <a:gd name="connsiteY2" fmla="*/ 4750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1346 w 10000"/>
              <a:gd name="connsiteY2" fmla="*/ 7333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346"/>
              <a:gd name="connsiteY0" fmla="*/ 0 h 10000"/>
              <a:gd name="connsiteX1" fmla="*/ 0 w 1346"/>
              <a:gd name="connsiteY1" fmla="*/ 1958 h 10000"/>
              <a:gd name="connsiteX2" fmla="*/ 1346 w 1346"/>
              <a:gd name="connsiteY2" fmla="*/ 7333 h 10000"/>
              <a:gd name="connsiteX3" fmla="*/ 0 w 1346"/>
              <a:gd name="connsiteY3" fmla="*/ 10000 h 10000"/>
              <a:gd name="connsiteX0" fmla="*/ 4287 w 10000"/>
              <a:gd name="connsiteY0" fmla="*/ 0 h 7333"/>
              <a:gd name="connsiteX1" fmla="*/ 0 w 10000"/>
              <a:gd name="connsiteY1" fmla="*/ 1958 h 7333"/>
              <a:gd name="connsiteX2" fmla="*/ 10000 w 10000"/>
              <a:gd name="connsiteY2" fmla="*/ 7333 h 7333"/>
              <a:gd name="connsiteX0" fmla="*/ 22147 w 22147"/>
              <a:gd name="connsiteY0" fmla="*/ 0 h 6193"/>
              <a:gd name="connsiteX1" fmla="*/ 17860 w 22147"/>
              <a:gd name="connsiteY1" fmla="*/ 2670 h 6193"/>
              <a:gd name="connsiteX2" fmla="*/ 0 w 22147"/>
              <a:gd name="connsiteY2" fmla="*/ 6193 h 6193"/>
              <a:gd name="connsiteX0" fmla="*/ 10000 w 10000"/>
              <a:gd name="connsiteY0" fmla="*/ 0 h 10000"/>
              <a:gd name="connsiteX1" fmla="*/ 8387 w 10000"/>
              <a:gd name="connsiteY1" fmla="*/ 4770 h 10000"/>
              <a:gd name="connsiteX2" fmla="*/ 0 w 10000"/>
              <a:gd name="connsiteY2" fmla="*/ 10000 h 10000"/>
              <a:gd name="connsiteX0" fmla="*/ 12258 w 12258"/>
              <a:gd name="connsiteY0" fmla="*/ 0 h 10184"/>
              <a:gd name="connsiteX1" fmla="*/ 8387 w 12258"/>
              <a:gd name="connsiteY1" fmla="*/ 4954 h 10184"/>
              <a:gd name="connsiteX2" fmla="*/ 0 w 12258"/>
              <a:gd name="connsiteY2" fmla="*/ 10184 h 10184"/>
              <a:gd name="connsiteX0" fmla="*/ 10968 w 10968"/>
              <a:gd name="connsiteY0" fmla="*/ 0 h 10184"/>
              <a:gd name="connsiteX1" fmla="*/ 8387 w 10968"/>
              <a:gd name="connsiteY1" fmla="*/ 4954 h 10184"/>
              <a:gd name="connsiteX2" fmla="*/ 0 w 10968"/>
              <a:gd name="connsiteY2" fmla="*/ 10184 h 10184"/>
              <a:gd name="connsiteX0" fmla="*/ 3076 w 5504"/>
              <a:gd name="connsiteY0" fmla="*/ 0 h 16456"/>
              <a:gd name="connsiteX1" fmla="*/ 495 w 5504"/>
              <a:gd name="connsiteY1" fmla="*/ 4954 h 16456"/>
              <a:gd name="connsiteX2" fmla="*/ 5010 w 5504"/>
              <a:gd name="connsiteY2" fmla="*/ 16456 h 16456"/>
              <a:gd name="connsiteX0" fmla="*/ 24059 w 27572"/>
              <a:gd name="connsiteY0" fmla="*/ 0 h 10000"/>
              <a:gd name="connsiteX1" fmla="*/ 19369 w 27572"/>
              <a:gd name="connsiteY1" fmla="*/ 3010 h 10000"/>
              <a:gd name="connsiteX2" fmla="*/ 64 w 27572"/>
              <a:gd name="connsiteY2" fmla="*/ 6701 h 10000"/>
              <a:gd name="connsiteX3" fmla="*/ 27572 w 27572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508" h="10000">
                <a:moveTo>
                  <a:pt x="23995" y="0"/>
                </a:moveTo>
                <a:lnTo>
                  <a:pt x="19305" y="3010"/>
                </a:lnTo>
                <a:cubicBezTo>
                  <a:pt x="15022" y="4269"/>
                  <a:pt x="4173" y="5576"/>
                  <a:pt x="0" y="6701"/>
                </a:cubicBezTo>
                <a:cubicBezTo>
                  <a:pt x="1367" y="7866"/>
                  <a:pt x="26901" y="9552"/>
                  <a:pt x="27508" y="10000"/>
                </a:cubicBez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16424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" presetClass="entr" presetSubtype="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2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22" presetClass="exit" presetSubtype="4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wipe(down)">
                                      <p:cBhvr>
                                        <p:cTn id="78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4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8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2" fill="hold">
                      <p:stCondLst>
                        <p:cond delay="indefinite"/>
                      </p:stCondLst>
                      <p:childTnLst>
                        <p:par>
                          <p:cTn id="93" fill="hold">
                            <p:stCondLst>
                              <p:cond delay="0"/>
                            </p:stCondLst>
                            <p:childTnLst>
                              <p:par>
                                <p:cTn id="94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6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8" fill="hold">
                      <p:stCondLst>
                        <p:cond delay="indefinite"/>
                      </p:stCondLst>
                      <p:childTnLst>
                        <p:par>
                          <p:cTn id="99" fill="hold">
                            <p:stCondLst>
                              <p:cond delay="0"/>
                            </p:stCondLst>
                            <p:childTnLst>
                              <p:par>
                                <p:cTn id="100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6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4" fill="hold">
                      <p:stCondLst>
                        <p:cond delay="indefinite"/>
                      </p:stCondLst>
                      <p:childTnLst>
                        <p:par>
                          <p:cTn id="105" fill="hold">
                            <p:stCondLst>
                              <p:cond delay="0"/>
                            </p:stCondLst>
                            <p:childTnLst>
                              <p:par>
                                <p:cTn id="106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6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 animBg="1"/>
      <p:bldP spid="36" grpId="1" animBg="1"/>
      <p:bldP spid="56" grpId="0" animBg="1"/>
      <p:bldP spid="56" grpId="1" animBg="1"/>
      <p:bldP spid="38" grpId="0" animBg="1"/>
      <p:bldP spid="38" grpId="1" animBg="1"/>
      <p:bldP spid="40" grpId="0" animBg="1"/>
      <p:bldP spid="40" grpId="1" animBg="1"/>
      <p:bldP spid="42" grpId="0" animBg="1"/>
      <p:bldP spid="42" grpId="1" animBg="1"/>
      <p:bldP spid="42" grpId="2" animBg="1"/>
      <p:bldP spid="66" grpId="0" animBg="1"/>
      <p:bldP spid="66" grpId="1" animBg="1"/>
      <p:bldP spid="69" grpId="0" animBg="1"/>
      <p:bldP spid="70" grpId="0" animBg="1"/>
      <p:bldP spid="71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" name="Group 62">
            <a:extLst>
              <a:ext uri="{FF2B5EF4-FFF2-40B4-BE49-F238E27FC236}">
                <a16:creationId xmlns:a16="http://schemas.microsoft.com/office/drawing/2014/main" id="{DD268CDC-0E4E-49DB-8A54-E73BF97425ED}"/>
              </a:ext>
            </a:extLst>
          </p:cNvPr>
          <p:cNvGrpSpPr/>
          <p:nvPr/>
        </p:nvGrpSpPr>
        <p:grpSpPr>
          <a:xfrm>
            <a:off x="44795" y="3713922"/>
            <a:ext cx="9076014" cy="1551826"/>
            <a:chOff x="0" y="4102261"/>
            <a:chExt cx="9076014" cy="1551826"/>
          </a:xfrm>
        </p:grpSpPr>
        <p:pic>
          <p:nvPicPr>
            <p:cNvPr id="64" name="Picture 12">
              <a:extLst>
                <a:ext uri="{FF2B5EF4-FFF2-40B4-BE49-F238E27FC236}">
                  <a16:creationId xmlns:a16="http://schemas.microsoft.com/office/drawing/2014/main" id="{CD04D465-7477-40FD-9D52-5B32F57D639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5954" b="47605"/>
            <a:stretch/>
          </p:blipFill>
          <p:spPr bwMode="auto">
            <a:xfrm>
              <a:off x="0" y="4102261"/>
              <a:ext cx="9069388" cy="78446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65" name="Picture 12">
              <a:extLst>
                <a:ext uri="{FF2B5EF4-FFF2-40B4-BE49-F238E27FC236}">
                  <a16:creationId xmlns:a16="http://schemas.microsoft.com/office/drawing/2014/main" id="{D7CBF93C-4EC4-4D72-8B54-162F0940BB5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72731" b="21027"/>
            <a:stretch/>
          </p:blipFill>
          <p:spPr bwMode="auto">
            <a:xfrm>
              <a:off x="6626" y="4893917"/>
              <a:ext cx="9069388" cy="760170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5" name="Picture 3" descr="question">
            <a:extLst>
              <a:ext uri="{FF2B5EF4-FFF2-40B4-BE49-F238E27FC236}">
                <a16:creationId xmlns:a16="http://schemas.microsoft.com/office/drawing/2014/main" id="{CC6B8041-5044-4488-8BB3-9B3D36BC20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304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4320327E-FD9E-488B-84A6-2B50F9A76A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69000" y="237815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8" name="Rectangle 6">
            <a:extLst>
              <a:ext uri="{FF2B5EF4-FFF2-40B4-BE49-F238E27FC236}">
                <a16:creationId xmlns:a16="http://schemas.microsoft.com/office/drawing/2014/main" id="{DF7A8116-1B23-4F26-9C85-14B959F1C2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07122" y="1712729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8</a:t>
            </a: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9B22692D-C55C-4440-9919-B9C1BE8602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73038" y="167209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6</a:t>
            </a:r>
          </a:p>
        </p:txBody>
      </p:sp>
      <p:sp>
        <p:nvSpPr>
          <p:cNvPr id="10" name="Rectangle 6">
            <a:extLst>
              <a:ext uri="{FF2B5EF4-FFF2-40B4-BE49-F238E27FC236}">
                <a16:creationId xmlns:a16="http://schemas.microsoft.com/office/drawing/2014/main" id="{DC59A426-64FB-45FB-A3E9-E180B32E46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50638" y="850005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3</a:t>
            </a:r>
          </a:p>
        </p:txBody>
      </p:sp>
      <p:sp>
        <p:nvSpPr>
          <p:cNvPr id="12" name="Rectangle 6">
            <a:extLst>
              <a:ext uri="{FF2B5EF4-FFF2-40B4-BE49-F238E27FC236}">
                <a16:creationId xmlns:a16="http://schemas.microsoft.com/office/drawing/2014/main" id="{BBD0A743-B78C-4F42-AD80-2931CEA9EC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43833" y="832661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4</a:t>
            </a:r>
          </a:p>
        </p:txBody>
      </p:sp>
      <p:sp>
        <p:nvSpPr>
          <p:cNvPr id="13" name="Rectangle 6">
            <a:extLst>
              <a:ext uri="{FF2B5EF4-FFF2-40B4-BE49-F238E27FC236}">
                <a16:creationId xmlns:a16="http://schemas.microsoft.com/office/drawing/2014/main" id="{0B54D33E-649D-4763-A4E6-4FCF58831B6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4596" y="83820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2</a:t>
            </a:r>
          </a:p>
        </p:txBody>
      </p:sp>
      <p:sp>
        <p:nvSpPr>
          <p:cNvPr id="14" name="Freeform 22">
            <a:extLst>
              <a:ext uri="{FF2B5EF4-FFF2-40B4-BE49-F238E27FC236}">
                <a16:creationId xmlns:a16="http://schemas.microsoft.com/office/drawing/2014/main" id="{A0CC7EC3-0E7E-4D87-B7C0-ADD58B631D27}"/>
              </a:ext>
            </a:extLst>
          </p:cNvPr>
          <p:cNvSpPr>
            <a:spLocks/>
          </p:cNvSpPr>
          <p:nvPr/>
        </p:nvSpPr>
        <p:spPr bwMode="auto">
          <a:xfrm flipH="1">
            <a:off x="7766151" y="833146"/>
            <a:ext cx="266600" cy="147929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" name="Freeform 22">
            <a:extLst>
              <a:ext uri="{FF2B5EF4-FFF2-40B4-BE49-F238E27FC236}">
                <a16:creationId xmlns:a16="http://schemas.microsoft.com/office/drawing/2014/main" id="{E0CFA4B7-C206-496B-8122-0AFC17F1B74F}"/>
              </a:ext>
            </a:extLst>
          </p:cNvPr>
          <p:cNvSpPr>
            <a:spLocks/>
          </p:cNvSpPr>
          <p:nvPr/>
        </p:nvSpPr>
        <p:spPr bwMode="auto">
          <a:xfrm>
            <a:off x="7105096" y="685800"/>
            <a:ext cx="73052" cy="27622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" name="Freeform 22">
            <a:extLst>
              <a:ext uri="{FF2B5EF4-FFF2-40B4-BE49-F238E27FC236}">
                <a16:creationId xmlns:a16="http://schemas.microsoft.com/office/drawing/2014/main" id="{C3274FCF-C0C0-4EC5-B45C-B51E454B9B8E}"/>
              </a:ext>
            </a:extLst>
          </p:cNvPr>
          <p:cNvSpPr>
            <a:spLocks/>
          </p:cNvSpPr>
          <p:nvPr/>
        </p:nvSpPr>
        <p:spPr bwMode="auto">
          <a:xfrm>
            <a:off x="6312138" y="854867"/>
            <a:ext cx="228601" cy="15240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Freeform 22">
            <a:extLst>
              <a:ext uri="{FF2B5EF4-FFF2-40B4-BE49-F238E27FC236}">
                <a16:creationId xmlns:a16="http://schemas.microsoft.com/office/drawing/2014/main" id="{3FFDE74F-6800-4133-B4D4-5B0BCCD7BAB7}"/>
              </a:ext>
            </a:extLst>
          </p:cNvPr>
          <p:cNvSpPr>
            <a:spLocks/>
          </p:cNvSpPr>
          <p:nvPr/>
        </p:nvSpPr>
        <p:spPr bwMode="auto">
          <a:xfrm>
            <a:off x="6749495" y="1672097"/>
            <a:ext cx="88901" cy="1812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Freeform 22">
            <a:extLst>
              <a:ext uri="{FF2B5EF4-FFF2-40B4-BE49-F238E27FC236}">
                <a16:creationId xmlns:a16="http://schemas.microsoft.com/office/drawing/2014/main" id="{C9BB1AD9-6028-4FDC-B2E2-4FF46DB4474F}"/>
              </a:ext>
            </a:extLst>
          </p:cNvPr>
          <p:cNvSpPr>
            <a:spLocks/>
          </p:cNvSpPr>
          <p:nvPr/>
        </p:nvSpPr>
        <p:spPr bwMode="auto">
          <a:xfrm>
            <a:off x="6129733" y="2215684"/>
            <a:ext cx="0" cy="310108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0"/>
              <a:gd name="connsiteY0" fmla="*/ 0 h 9611"/>
              <a:gd name="connsiteX1" fmla="*/ 0 w 0"/>
              <a:gd name="connsiteY1" fmla="*/ 9611 h 9611"/>
              <a:gd name="connsiteX0" fmla="*/ 16669 w 0"/>
              <a:gd name="connsiteY0" fmla="*/ 0 h 7346"/>
              <a:gd name="connsiteX1" fmla="*/ 0 w 0"/>
              <a:gd name="connsiteY1" fmla="*/ 7346 h 7346"/>
              <a:gd name="connsiteX0" fmla="*/ 9525 w 0"/>
              <a:gd name="connsiteY0" fmla="*/ 0 h 11204"/>
              <a:gd name="connsiteX1" fmla="*/ 0 w 0"/>
              <a:gd name="connsiteY1" fmla="*/ 11204 h 1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h="11204">
                <a:moveTo>
                  <a:pt x="9525" y="0"/>
                </a:moveTo>
                <a:lnTo>
                  <a:pt x="0" y="11204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Freeform 22">
            <a:extLst>
              <a:ext uri="{FF2B5EF4-FFF2-40B4-BE49-F238E27FC236}">
                <a16:creationId xmlns:a16="http://schemas.microsoft.com/office/drawing/2014/main" id="{09691FF1-1D37-4A25-8741-131F69F511A9}"/>
              </a:ext>
            </a:extLst>
          </p:cNvPr>
          <p:cNvSpPr>
            <a:spLocks/>
          </p:cNvSpPr>
          <p:nvPr/>
        </p:nvSpPr>
        <p:spPr bwMode="auto">
          <a:xfrm flipH="1">
            <a:off x="7733747" y="1554181"/>
            <a:ext cx="111128" cy="2442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0 w 21876"/>
              <a:gd name="connsiteY0" fmla="*/ 0 h 10406"/>
              <a:gd name="connsiteX1" fmla="*/ 21876 w 21876"/>
              <a:gd name="connsiteY1" fmla="*/ 10406 h 104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1876" h="10406">
                <a:moveTo>
                  <a:pt x="0" y="0"/>
                </a:moveTo>
                <a:lnTo>
                  <a:pt x="21876" y="10406"/>
                </a:lnTo>
              </a:path>
            </a:pathLst>
          </a:custGeom>
          <a:noFill/>
          <a:ln w="25400" cap="flat" cmpd="sng">
            <a:solidFill>
              <a:schemeClr val="accent2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32" name="Picture 31">
            <a:extLst>
              <a:ext uri="{FF2B5EF4-FFF2-40B4-BE49-F238E27FC236}">
                <a16:creationId xmlns:a16="http://schemas.microsoft.com/office/drawing/2014/main" id="{C9AFC56F-F080-4A31-B4C1-B4AAC894D2CA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487500" y="2362200"/>
            <a:ext cx="417672" cy="790737"/>
          </a:xfrm>
          <a:prstGeom prst="rect">
            <a:avLst/>
          </a:prstGeom>
        </p:spPr>
      </p:pic>
      <p:grpSp>
        <p:nvGrpSpPr>
          <p:cNvPr id="2" name="Group 1">
            <a:extLst>
              <a:ext uri="{FF2B5EF4-FFF2-40B4-BE49-F238E27FC236}">
                <a16:creationId xmlns:a16="http://schemas.microsoft.com/office/drawing/2014/main" id="{FE1CF6FC-DF3C-498C-A3C7-23BBDDC0CBFC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94BA1A2C-EDB1-4060-A973-23D275DAE85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6D48C394-A5D9-443C-904D-F2958C3B5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22" name="Rectangle 6">
              <a:extLst>
                <a:ext uri="{FF2B5EF4-FFF2-40B4-BE49-F238E27FC236}">
                  <a16:creationId xmlns:a16="http://schemas.microsoft.com/office/drawing/2014/main" id="{5F7942BF-0ECB-461D-9F66-330DCB4A1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23" name="Rectangle 6">
              <a:extLst>
                <a:ext uri="{FF2B5EF4-FFF2-40B4-BE49-F238E27FC236}">
                  <a16:creationId xmlns:a16="http://schemas.microsoft.com/office/drawing/2014/main" id="{7AA3FC29-8329-410F-B00A-038A55B86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24" name="Rectangle 6">
              <a:extLst>
                <a:ext uri="{FF2B5EF4-FFF2-40B4-BE49-F238E27FC236}">
                  <a16:creationId xmlns:a16="http://schemas.microsoft.com/office/drawing/2014/main" id="{2E424C9A-C2C1-4BAD-A41E-4AE2F0017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25" name="Rectangle 6">
              <a:extLst>
                <a:ext uri="{FF2B5EF4-FFF2-40B4-BE49-F238E27FC236}">
                  <a16:creationId xmlns:a16="http://schemas.microsoft.com/office/drawing/2014/main" id="{71654CE2-4DED-480B-8536-D31EC7302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26" name="Rectangle 6">
              <a:extLst>
                <a:ext uri="{FF2B5EF4-FFF2-40B4-BE49-F238E27FC236}">
                  <a16:creationId xmlns:a16="http://schemas.microsoft.com/office/drawing/2014/main" id="{155A485C-4EF9-4E6E-851A-C89D11A3E7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3FB28709-C53C-4CF6-B7C1-6161A2C8D8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92219DED-5E6A-44B5-8279-04D9F7515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35BBBD2F-9D47-4B79-8DA3-60C9DD78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30" name="Freeform 22">
              <a:extLst>
                <a:ext uri="{FF2B5EF4-FFF2-40B4-BE49-F238E27FC236}">
                  <a16:creationId xmlns:a16="http://schemas.microsoft.com/office/drawing/2014/main" id="{FB9D3EF7-AEED-4D15-A38F-567C2CE3D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31" name="Freeform 22">
              <a:extLst>
                <a:ext uri="{FF2B5EF4-FFF2-40B4-BE49-F238E27FC236}">
                  <a16:creationId xmlns:a16="http://schemas.microsoft.com/office/drawing/2014/main" id="{D37A918E-582A-4207-B809-AEE3701BB4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44" name="Picture 43">
              <a:extLst>
                <a:ext uri="{FF2B5EF4-FFF2-40B4-BE49-F238E27FC236}">
                  <a16:creationId xmlns:a16="http://schemas.microsoft.com/office/drawing/2014/main" id="{15EC82DB-E3C6-468D-822E-89C79D5E3B8D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56" name="Oval 55">
            <a:extLst>
              <a:ext uri="{FF2B5EF4-FFF2-40B4-BE49-F238E27FC236}">
                <a16:creationId xmlns:a16="http://schemas.microsoft.com/office/drawing/2014/main" id="{91B277B7-D8DC-4403-A43C-0618A9388C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4892" y="4402694"/>
            <a:ext cx="220200" cy="377122"/>
          </a:xfrm>
          <a:prstGeom prst="ellipse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A208E628-EEEE-4BC8-933F-F7967F34EFB5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42DF647F-A4C4-4B61-936F-F012ED71AE9B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83022FE6-8C0E-4272-ADFB-80E469889349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42" name="Freeform 22">
            <a:extLst>
              <a:ext uri="{FF2B5EF4-FFF2-40B4-BE49-F238E27FC236}">
                <a16:creationId xmlns:a16="http://schemas.microsoft.com/office/drawing/2014/main" id="{AF2CA14C-782C-4898-99BA-59BD3A44592C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7EB6042F-D227-48DA-84E5-FD2FEDC74D4F}"/>
              </a:ext>
            </a:extLst>
          </p:cNvPr>
          <p:cNvGrpSpPr/>
          <p:nvPr/>
        </p:nvGrpSpPr>
        <p:grpSpPr>
          <a:xfrm flipH="1">
            <a:off x="7463296" y="1916332"/>
            <a:ext cx="544055" cy="663356"/>
            <a:chOff x="7543800" y="677863"/>
            <a:chExt cx="740904" cy="750888"/>
          </a:xfrm>
        </p:grpSpPr>
        <p:sp>
          <p:nvSpPr>
            <p:cNvPr id="51" name="AutoShape 3">
              <a:extLst>
                <a:ext uri="{FF2B5EF4-FFF2-40B4-BE49-F238E27FC236}">
                  <a16:creationId xmlns:a16="http://schemas.microsoft.com/office/drawing/2014/main" id="{8613AC70-F408-42FD-BB3A-F897321FC7B5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5">
              <a:extLst>
                <a:ext uri="{FF2B5EF4-FFF2-40B4-BE49-F238E27FC236}">
                  <a16:creationId xmlns:a16="http://schemas.microsoft.com/office/drawing/2014/main" id="{2D4EE28E-379A-4890-B790-13834AC3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6">
              <a:extLst>
                <a:ext uri="{FF2B5EF4-FFF2-40B4-BE49-F238E27FC236}">
                  <a16:creationId xmlns:a16="http://schemas.microsoft.com/office/drawing/2014/main" id="{DE410764-E56D-4997-B464-737FA8B9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54" name="Freeform 7">
              <a:extLst>
                <a:ext uri="{FF2B5EF4-FFF2-40B4-BE49-F238E27FC236}">
                  <a16:creationId xmlns:a16="http://schemas.microsoft.com/office/drawing/2014/main" id="{AD5FFC25-9722-49C6-8284-829B2B000644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9" name="Rectangle 6">
            <a:extLst>
              <a:ext uri="{FF2B5EF4-FFF2-40B4-BE49-F238E27FC236}">
                <a16:creationId xmlns:a16="http://schemas.microsoft.com/office/drawing/2014/main" id="{98B529FD-DC48-4BAA-83BC-872BE6FC60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29791" y="198377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66FF"/>
                </a:solidFill>
              </a:rPr>
              <a:t>0</a:t>
            </a:r>
          </a:p>
        </p:txBody>
      </p:sp>
      <p:sp>
        <p:nvSpPr>
          <p:cNvPr id="71" name="Freeform 23">
            <a:extLst>
              <a:ext uri="{FF2B5EF4-FFF2-40B4-BE49-F238E27FC236}">
                <a16:creationId xmlns:a16="http://schemas.microsoft.com/office/drawing/2014/main" id="{9B86F545-25D4-41CE-A675-1DDC7F1A31AD}"/>
              </a:ext>
            </a:extLst>
          </p:cNvPr>
          <p:cNvSpPr>
            <a:spLocks/>
          </p:cNvSpPr>
          <p:nvPr/>
        </p:nvSpPr>
        <p:spPr bwMode="auto">
          <a:xfrm>
            <a:off x="6659417" y="431730"/>
            <a:ext cx="596121" cy="2277833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4615 w 10000"/>
              <a:gd name="connsiteY2" fmla="*/ 4750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1346 w 10000"/>
              <a:gd name="connsiteY2" fmla="*/ 7333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346"/>
              <a:gd name="connsiteY0" fmla="*/ 0 h 10000"/>
              <a:gd name="connsiteX1" fmla="*/ 0 w 1346"/>
              <a:gd name="connsiteY1" fmla="*/ 1958 h 10000"/>
              <a:gd name="connsiteX2" fmla="*/ 1346 w 1346"/>
              <a:gd name="connsiteY2" fmla="*/ 7333 h 10000"/>
              <a:gd name="connsiteX3" fmla="*/ 0 w 1346"/>
              <a:gd name="connsiteY3" fmla="*/ 10000 h 10000"/>
              <a:gd name="connsiteX0" fmla="*/ 4287 w 10000"/>
              <a:gd name="connsiteY0" fmla="*/ 0 h 7333"/>
              <a:gd name="connsiteX1" fmla="*/ 0 w 10000"/>
              <a:gd name="connsiteY1" fmla="*/ 1958 h 7333"/>
              <a:gd name="connsiteX2" fmla="*/ 10000 w 10000"/>
              <a:gd name="connsiteY2" fmla="*/ 7333 h 7333"/>
              <a:gd name="connsiteX0" fmla="*/ 22147 w 22147"/>
              <a:gd name="connsiteY0" fmla="*/ 0 h 6193"/>
              <a:gd name="connsiteX1" fmla="*/ 17860 w 22147"/>
              <a:gd name="connsiteY1" fmla="*/ 2670 h 6193"/>
              <a:gd name="connsiteX2" fmla="*/ 0 w 22147"/>
              <a:gd name="connsiteY2" fmla="*/ 6193 h 6193"/>
              <a:gd name="connsiteX0" fmla="*/ 10000 w 10000"/>
              <a:gd name="connsiteY0" fmla="*/ 0 h 10000"/>
              <a:gd name="connsiteX1" fmla="*/ 8387 w 10000"/>
              <a:gd name="connsiteY1" fmla="*/ 4770 h 10000"/>
              <a:gd name="connsiteX2" fmla="*/ 0 w 10000"/>
              <a:gd name="connsiteY2" fmla="*/ 10000 h 10000"/>
              <a:gd name="connsiteX0" fmla="*/ 12258 w 12258"/>
              <a:gd name="connsiteY0" fmla="*/ 0 h 10184"/>
              <a:gd name="connsiteX1" fmla="*/ 8387 w 12258"/>
              <a:gd name="connsiteY1" fmla="*/ 4954 h 10184"/>
              <a:gd name="connsiteX2" fmla="*/ 0 w 12258"/>
              <a:gd name="connsiteY2" fmla="*/ 10184 h 10184"/>
              <a:gd name="connsiteX0" fmla="*/ 10968 w 10968"/>
              <a:gd name="connsiteY0" fmla="*/ 0 h 10184"/>
              <a:gd name="connsiteX1" fmla="*/ 8387 w 10968"/>
              <a:gd name="connsiteY1" fmla="*/ 4954 h 10184"/>
              <a:gd name="connsiteX2" fmla="*/ 0 w 10968"/>
              <a:gd name="connsiteY2" fmla="*/ 10184 h 10184"/>
              <a:gd name="connsiteX0" fmla="*/ 3076 w 5504"/>
              <a:gd name="connsiteY0" fmla="*/ 0 h 16456"/>
              <a:gd name="connsiteX1" fmla="*/ 495 w 5504"/>
              <a:gd name="connsiteY1" fmla="*/ 4954 h 16456"/>
              <a:gd name="connsiteX2" fmla="*/ 5010 w 5504"/>
              <a:gd name="connsiteY2" fmla="*/ 16456 h 16456"/>
              <a:gd name="connsiteX0" fmla="*/ 24059 w 27572"/>
              <a:gd name="connsiteY0" fmla="*/ 0 h 10000"/>
              <a:gd name="connsiteX1" fmla="*/ 19369 w 27572"/>
              <a:gd name="connsiteY1" fmla="*/ 3010 h 10000"/>
              <a:gd name="connsiteX2" fmla="*/ 64 w 27572"/>
              <a:gd name="connsiteY2" fmla="*/ 6701 h 10000"/>
              <a:gd name="connsiteX3" fmla="*/ 27572 w 27572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  <a:gd name="connsiteX0" fmla="*/ 23995 w 27508"/>
              <a:gd name="connsiteY0" fmla="*/ 0 h 10000"/>
              <a:gd name="connsiteX1" fmla="*/ 19305 w 27508"/>
              <a:gd name="connsiteY1" fmla="*/ 3010 h 10000"/>
              <a:gd name="connsiteX2" fmla="*/ 0 w 27508"/>
              <a:gd name="connsiteY2" fmla="*/ 6701 h 10000"/>
              <a:gd name="connsiteX3" fmla="*/ 27508 w 27508"/>
              <a:gd name="connsiteY3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508" h="10000">
                <a:moveTo>
                  <a:pt x="23995" y="0"/>
                </a:moveTo>
                <a:lnTo>
                  <a:pt x="19305" y="3010"/>
                </a:lnTo>
                <a:cubicBezTo>
                  <a:pt x="15022" y="4269"/>
                  <a:pt x="4173" y="5576"/>
                  <a:pt x="0" y="6701"/>
                </a:cubicBezTo>
                <a:cubicBezTo>
                  <a:pt x="1367" y="7866"/>
                  <a:pt x="26901" y="9552"/>
                  <a:pt x="27508" y="10000"/>
                </a:cubicBez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Text Box 13">
            <a:extLst>
              <a:ext uri="{FF2B5EF4-FFF2-40B4-BE49-F238E27FC236}">
                <a16:creationId xmlns:a16="http://schemas.microsoft.com/office/drawing/2014/main" id="{5C199014-D2C4-463A-9023-3B513CF36F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152400"/>
            <a:ext cx="3974165" cy="2185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solution is </a:t>
            </a:r>
            <a:r>
              <a:rPr lang="en-US" altLang="en-US" sz="2400" dirty="0">
                <a:solidFill>
                  <a:srgbClr val="FFFFFF"/>
                </a:solidFill>
              </a:rPr>
              <a:t>not saved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because doing so takes </a:t>
            </a:r>
            <a:br>
              <a:rPr lang="en-US" altLang="en-US" sz="2400" dirty="0">
                <a:solidFill>
                  <a:srgbClr val="FFFFFF"/>
                </a:solidFill>
              </a:rPr>
            </a:br>
            <a:r>
              <a:rPr lang="en-US" altLang="en-US" sz="2400" dirty="0">
                <a:solidFill>
                  <a:srgbClr val="FFFFFF"/>
                </a:solidFill>
              </a:rPr>
              <a:t>too much time and space.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Leave these lines</a:t>
            </a:r>
            <a:r>
              <a:rPr kumimoji="0" lang="en-US" altLang="en-US" sz="2400" b="0" i="0" u="none" strike="noStrike" kern="1200" cap="none" spc="0" normalizeH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as comments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for extra clarity for the reader</a:t>
            </a:r>
          </a:p>
        </p:txBody>
      </p:sp>
      <p:sp>
        <p:nvSpPr>
          <p:cNvPr id="60" name="Line 13">
            <a:extLst>
              <a:ext uri="{FF2B5EF4-FFF2-40B4-BE49-F238E27FC236}">
                <a16:creationId xmlns:a16="http://schemas.microsoft.com/office/drawing/2014/main" id="{9D3E8976-F4C0-4857-80EE-54FB881FA509}"/>
              </a:ext>
            </a:extLst>
          </p:cNvPr>
          <p:cNvSpPr>
            <a:spLocks noChangeShapeType="1"/>
          </p:cNvSpPr>
          <p:nvPr/>
        </p:nvSpPr>
        <p:spPr bwMode="auto">
          <a:xfrm>
            <a:off x="1771850" y="4714775"/>
            <a:ext cx="1160780" cy="4318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</p:spTree>
    <p:extLst>
      <p:ext uri="{BB962C8B-B14F-4D97-AF65-F5344CB8AC3E}">
        <p14:creationId xmlns:p14="http://schemas.microsoft.com/office/powerpoint/2010/main" val="38449451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8A15D092-DC4B-419B-9BE6-248E4B12C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1BAD7F8-4B0A-4241-97A1-B88FA7323D0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209800"/>
            <a:ext cx="723850" cy="741304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74BE122-DA2E-44A9-BA63-5828BB203208}"/>
              </a:ext>
            </a:extLst>
          </p:cNvPr>
          <p:cNvGrpSpPr/>
          <p:nvPr/>
        </p:nvGrpSpPr>
        <p:grpSpPr>
          <a:xfrm>
            <a:off x="4572000" y="1642776"/>
            <a:ext cx="3276600" cy="400110"/>
            <a:chOff x="4572000" y="1642776"/>
            <a:chExt cx="3276600" cy="400110"/>
          </a:xfrm>
        </p:grpSpPr>
        <p:sp>
          <p:nvSpPr>
            <p:cNvPr id="70" name="Text Box 3">
              <a:extLst>
                <a:ext uri="{FF2B5EF4-FFF2-40B4-BE49-F238E27FC236}">
                  <a16:creationId xmlns:a16="http://schemas.microsoft.com/office/drawing/2014/main" id="{14A51A92-279E-407A-991C-1A002E6C3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136A54C-A67D-48CB-9398-78868FDA09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8" name="Picture 3" descr="question">
            <a:extLst>
              <a:ext uri="{FF2B5EF4-FFF2-40B4-BE49-F238E27FC236}">
                <a16:creationId xmlns:a16="http://schemas.microsoft.com/office/drawing/2014/main" id="{04CD5EA0-95FA-47AC-99EF-602243597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" name="Picture 125">
            <a:extLst>
              <a:ext uri="{FF2B5EF4-FFF2-40B4-BE49-F238E27FC236}">
                <a16:creationId xmlns:a16="http://schemas.microsoft.com/office/drawing/2014/main" id="{17B98C17-7A72-48E3-A24D-4B1F4821F9C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pic>
        <p:nvPicPr>
          <p:cNvPr id="25" name="Picture 24">
            <a:extLst>
              <a:ext uri="{FF2B5EF4-FFF2-40B4-BE49-F238E27FC236}">
                <a16:creationId xmlns:a16="http://schemas.microsoft.com/office/drawing/2014/main" id="{9940E591-84E8-47E0-ADFA-BB0C4F9FF9F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4899" y="2234594"/>
            <a:ext cx="7959109" cy="23373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169658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8227CAB1-0022-4624-BBA6-ADE92243C8A3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76" name="Picture 12">
              <a:extLst>
                <a:ext uri="{FF2B5EF4-FFF2-40B4-BE49-F238E27FC236}">
                  <a16:creationId xmlns:a16="http://schemas.microsoft.com/office/drawing/2014/main" id="{ECFA18E1-AC91-4D5C-89F4-61A67D24C9BA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77" name="Picture 12">
              <a:extLst>
                <a:ext uri="{FF2B5EF4-FFF2-40B4-BE49-F238E27FC236}">
                  <a16:creationId xmlns:a16="http://schemas.microsoft.com/office/drawing/2014/main" id="{0770D897-C82F-490F-AC00-56154B738823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DBD2EA9E-8F3E-4D55-8ACD-2055A620D60A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15" name="Picture 3" descr="question">
              <a:extLst>
                <a:ext uri="{FF2B5EF4-FFF2-40B4-BE49-F238E27FC236}">
                  <a16:creationId xmlns:a16="http://schemas.microsoft.com/office/drawing/2014/main" id="{22E7D0B2-8907-4296-A6FA-5C643B7706D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E45A44D2-461E-4D70-AD86-FC3647F426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8" name="Rectangle 6">
              <a:extLst>
                <a:ext uri="{FF2B5EF4-FFF2-40B4-BE49-F238E27FC236}">
                  <a16:creationId xmlns:a16="http://schemas.microsoft.com/office/drawing/2014/main" id="{C0669F55-6461-45B5-96CA-CB0668B48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9" name="Rectangle 6">
              <a:extLst>
                <a:ext uri="{FF2B5EF4-FFF2-40B4-BE49-F238E27FC236}">
                  <a16:creationId xmlns:a16="http://schemas.microsoft.com/office/drawing/2014/main" id="{D6AC3B36-BBF7-41B2-8CC5-60A906B8D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20" name="Rectangle 6">
              <a:extLst>
                <a:ext uri="{FF2B5EF4-FFF2-40B4-BE49-F238E27FC236}">
                  <a16:creationId xmlns:a16="http://schemas.microsoft.com/office/drawing/2014/main" id="{730745C9-DBC3-43BA-B840-E76643CE20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21" name="Rectangle 6">
              <a:extLst>
                <a:ext uri="{FF2B5EF4-FFF2-40B4-BE49-F238E27FC236}">
                  <a16:creationId xmlns:a16="http://schemas.microsoft.com/office/drawing/2014/main" id="{4205AB15-D830-4022-93A1-4B036FD49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22" name="Rectangle 6">
              <a:extLst>
                <a:ext uri="{FF2B5EF4-FFF2-40B4-BE49-F238E27FC236}">
                  <a16:creationId xmlns:a16="http://schemas.microsoft.com/office/drawing/2014/main" id="{5AE8CF53-9483-45AD-9B94-2A93DBAD3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23" name="Rectangle 6">
              <a:extLst>
                <a:ext uri="{FF2B5EF4-FFF2-40B4-BE49-F238E27FC236}">
                  <a16:creationId xmlns:a16="http://schemas.microsoft.com/office/drawing/2014/main" id="{83041775-FFC3-4264-9FCB-4A8453833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24" name="Freeform 22">
              <a:extLst>
                <a:ext uri="{FF2B5EF4-FFF2-40B4-BE49-F238E27FC236}">
                  <a16:creationId xmlns:a16="http://schemas.microsoft.com/office/drawing/2014/main" id="{837A2761-4A43-4F7C-BB70-101A8068AF5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" name="Freeform 22">
              <a:extLst>
                <a:ext uri="{FF2B5EF4-FFF2-40B4-BE49-F238E27FC236}">
                  <a16:creationId xmlns:a16="http://schemas.microsoft.com/office/drawing/2014/main" id="{3DD11779-8A78-4AB0-8CE8-908E483A6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id="{22AF91D5-E414-490E-B0CD-7A54F9136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id="{3EE9D8E7-1594-4F57-ADF7-5061D786D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6B9C9B7D-7AC2-4D0E-914D-BED56F77E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2">
              <a:extLst>
                <a:ext uri="{FF2B5EF4-FFF2-40B4-BE49-F238E27FC236}">
                  <a16:creationId xmlns:a16="http://schemas.microsoft.com/office/drawing/2014/main" id="{49C8B7C8-A525-42E7-8A7C-90145B73C62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41" name="Picture 40">
              <a:extLst>
                <a:ext uri="{FF2B5EF4-FFF2-40B4-BE49-F238E27FC236}">
                  <a16:creationId xmlns:a16="http://schemas.microsoft.com/office/drawing/2014/main" id="{9B9D85AE-7610-4698-866C-78EA89FFD75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52" name="Group 51">
              <a:extLst>
                <a:ext uri="{FF2B5EF4-FFF2-40B4-BE49-F238E27FC236}">
                  <a16:creationId xmlns:a16="http://schemas.microsoft.com/office/drawing/2014/main" id="{A8B540A6-FC38-428E-8833-6F8ACB73AAE1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53" name="AutoShape 3">
                <a:extLst>
                  <a:ext uri="{FF2B5EF4-FFF2-40B4-BE49-F238E27FC236}">
                    <a16:creationId xmlns:a16="http://schemas.microsoft.com/office/drawing/2014/main" id="{91941903-57FE-4CC1-9BBC-C2BC4D122495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4" name="Freeform 5">
                <a:extLst>
                  <a:ext uri="{FF2B5EF4-FFF2-40B4-BE49-F238E27FC236}">
                    <a16:creationId xmlns:a16="http://schemas.microsoft.com/office/drawing/2014/main" id="{9C080792-5E9B-4333-8F7A-E7793166A7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55" name="Freeform 6">
                <a:extLst>
                  <a:ext uri="{FF2B5EF4-FFF2-40B4-BE49-F238E27FC236}">
                    <a16:creationId xmlns:a16="http://schemas.microsoft.com/office/drawing/2014/main" id="{8C1D292B-793E-43D9-8B50-243109A16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56" name="Freeform 7">
                <a:extLst>
                  <a:ext uri="{FF2B5EF4-FFF2-40B4-BE49-F238E27FC236}">
                    <a16:creationId xmlns:a16="http://schemas.microsoft.com/office/drawing/2014/main" id="{4AB4433D-9F52-476A-9D80-75CB517C0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F6A640A9-7425-4CA5-B375-0C8CE259CBF0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5D714291-4E2D-4EEF-9959-0F841072BBD8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215DC317-FC5A-4C43-B406-33AFF45A447D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10" name="Text Box 3"/>
          <p:cNvSpPr txBox="1">
            <a:spLocks noChangeArrowheads="1"/>
          </p:cNvSpPr>
          <p:nvPr/>
        </p:nvSpPr>
        <p:spPr bwMode="auto">
          <a:xfrm>
            <a:off x="-14113" y="457200"/>
            <a:ext cx="4052713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Give bird &amp; friend algorithm</a:t>
            </a:r>
            <a:br>
              <a:rPr lang="en-US" altLang="en-US" sz="2400" dirty="0"/>
            </a:br>
            <a:r>
              <a:rPr lang="en-US" altLang="en-US" sz="2400" dirty="0"/>
              <a:t>as a comment.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(Unless in an earlier question.)</a:t>
            </a:r>
          </a:p>
        </p:txBody>
      </p:sp>
      <p:sp>
        <p:nvSpPr>
          <p:cNvPr id="67" name="Freeform 22">
            <a:extLst>
              <a:ext uri="{FF2B5EF4-FFF2-40B4-BE49-F238E27FC236}">
                <a16:creationId xmlns:a16="http://schemas.microsoft.com/office/drawing/2014/main" id="{B80EC81A-3E32-42A0-9F1F-7159376D281B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4C76F2C9-A210-4C0D-A0DC-8E3981BF408E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47" name="Picture 46">
              <a:extLst>
                <a:ext uri="{FF2B5EF4-FFF2-40B4-BE49-F238E27FC236}">
                  <a16:creationId xmlns:a16="http://schemas.microsoft.com/office/drawing/2014/main" id="{18120CAF-AC1B-4822-8C21-C99942D1D3D2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48" name="Rectangle 6">
              <a:extLst>
                <a:ext uri="{FF2B5EF4-FFF2-40B4-BE49-F238E27FC236}">
                  <a16:creationId xmlns:a16="http://schemas.microsoft.com/office/drawing/2014/main" id="{976AE9D6-6911-4CBA-9151-7F05A44FD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49" name="Rectangle 6">
              <a:extLst>
                <a:ext uri="{FF2B5EF4-FFF2-40B4-BE49-F238E27FC236}">
                  <a16:creationId xmlns:a16="http://schemas.microsoft.com/office/drawing/2014/main" id="{40C7DE27-97CF-4F0E-A5C7-F9DD1750A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50" name="Rectangle 6">
              <a:extLst>
                <a:ext uri="{FF2B5EF4-FFF2-40B4-BE49-F238E27FC236}">
                  <a16:creationId xmlns:a16="http://schemas.microsoft.com/office/drawing/2014/main" id="{C4499167-EBA8-4A59-A542-C89D46FC49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51" name="Rectangle 6">
              <a:extLst>
                <a:ext uri="{FF2B5EF4-FFF2-40B4-BE49-F238E27FC236}">
                  <a16:creationId xmlns:a16="http://schemas.microsoft.com/office/drawing/2014/main" id="{F9A92C25-B6D7-4255-B691-739DFEB5B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57" name="Rectangle 6">
              <a:extLst>
                <a:ext uri="{FF2B5EF4-FFF2-40B4-BE49-F238E27FC236}">
                  <a16:creationId xmlns:a16="http://schemas.microsoft.com/office/drawing/2014/main" id="{BEEE6DDE-4064-4E6F-A617-B2A23D938C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58" name="Rectangle 6">
              <a:extLst>
                <a:ext uri="{FF2B5EF4-FFF2-40B4-BE49-F238E27FC236}">
                  <a16:creationId xmlns:a16="http://schemas.microsoft.com/office/drawing/2014/main" id="{7E301B3F-D1AD-436D-8C3A-5F7F627CC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59" name="Freeform 22">
              <a:extLst>
                <a:ext uri="{FF2B5EF4-FFF2-40B4-BE49-F238E27FC236}">
                  <a16:creationId xmlns:a16="http://schemas.microsoft.com/office/drawing/2014/main" id="{76D2467C-A8FA-4FE3-A6D7-B957CA97563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0" name="Freeform 22">
              <a:extLst>
                <a:ext uri="{FF2B5EF4-FFF2-40B4-BE49-F238E27FC236}">
                  <a16:creationId xmlns:a16="http://schemas.microsoft.com/office/drawing/2014/main" id="{0C4439DD-E31B-438D-9CA9-F608CD9B3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4" name="Freeform 22">
              <a:extLst>
                <a:ext uri="{FF2B5EF4-FFF2-40B4-BE49-F238E27FC236}">
                  <a16:creationId xmlns:a16="http://schemas.microsoft.com/office/drawing/2014/main" id="{A4BA168B-A05E-42E5-89A3-40E41AA59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5" name="Freeform 22">
              <a:extLst>
                <a:ext uri="{FF2B5EF4-FFF2-40B4-BE49-F238E27FC236}">
                  <a16:creationId xmlns:a16="http://schemas.microsoft.com/office/drawing/2014/main" id="{E728CDCD-9D68-4F92-B834-03C852B60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6" name="Freeform 22">
              <a:extLst>
                <a:ext uri="{FF2B5EF4-FFF2-40B4-BE49-F238E27FC236}">
                  <a16:creationId xmlns:a16="http://schemas.microsoft.com/office/drawing/2014/main" id="{D3005CA2-C141-47AF-9B83-D39AD9831F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68" name="Picture 67">
              <a:extLst>
                <a:ext uri="{FF2B5EF4-FFF2-40B4-BE49-F238E27FC236}">
                  <a16:creationId xmlns:a16="http://schemas.microsoft.com/office/drawing/2014/main" id="{4DFC9353-B22B-415B-900E-31DD0BFD452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71" name="Line 6">
            <a:extLst>
              <a:ext uri="{FF2B5EF4-FFF2-40B4-BE49-F238E27FC236}">
                <a16:creationId xmlns:a16="http://schemas.microsoft.com/office/drawing/2014/main" id="{0E6A1E76-DB3A-4BD1-A943-A5C6AF3137E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50319" y="4239492"/>
            <a:ext cx="29260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pic>
        <p:nvPicPr>
          <p:cNvPr id="72" name="Picture 12">
            <a:extLst>
              <a:ext uri="{FF2B5EF4-FFF2-40B4-BE49-F238E27FC236}">
                <a16:creationId xmlns:a16="http://schemas.microsoft.com/office/drawing/2014/main" id="{12128CD1-9DF1-4662-8115-D35FFF8A738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87 -0.26458 L -1.94444E-6 -2.22222E-6 " pathEditMode="relative" rAng="0" ptsTypes="AA">
                                      <p:cBhvr>
                                        <p:cTn id="6" dur="11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2" y="1321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" name="Group 102">
            <a:extLst>
              <a:ext uri="{FF2B5EF4-FFF2-40B4-BE49-F238E27FC236}">
                <a16:creationId xmlns:a16="http://schemas.microsoft.com/office/drawing/2014/main" id="{97F6A8E7-CB51-4F35-8955-BAFEE99FEEAC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104" name="Picture 12">
              <a:extLst>
                <a:ext uri="{FF2B5EF4-FFF2-40B4-BE49-F238E27FC236}">
                  <a16:creationId xmlns:a16="http://schemas.microsoft.com/office/drawing/2014/main" id="{4F5ADC28-CEB4-4048-BBDA-C5B1DCDCB7A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5" name="Picture 12">
              <a:extLst>
                <a:ext uri="{FF2B5EF4-FFF2-40B4-BE49-F238E27FC236}">
                  <a16:creationId xmlns:a16="http://schemas.microsoft.com/office/drawing/2014/main" id="{8AEED60A-A143-45E2-9445-80525B6E498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899EF461-24EF-424D-9F02-073D735F2222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72" name="Picture 3" descr="question">
              <a:extLst>
                <a:ext uri="{FF2B5EF4-FFF2-40B4-BE49-F238E27FC236}">
                  <a16:creationId xmlns:a16="http://schemas.microsoft.com/office/drawing/2014/main" id="{ED2C51A1-C8BC-41DF-A25F-57C6BF72987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3C15BF17-7638-4B4D-A456-1A21F77342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4" name="Rectangle 6">
              <a:extLst>
                <a:ext uri="{FF2B5EF4-FFF2-40B4-BE49-F238E27FC236}">
                  <a16:creationId xmlns:a16="http://schemas.microsoft.com/office/drawing/2014/main" id="{77C61280-DB68-4305-A4A6-D08A17EF3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75" name="Rectangle 6">
              <a:extLst>
                <a:ext uri="{FF2B5EF4-FFF2-40B4-BE49-F238E27FC236}">
                  <a16:creationId xmlns:a16="http://schemas.microsoft.com/office/drawing/2014/main" id="{D3B67BA8-5FB0-4045-BF6C-367485F53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6" name="Rectangle 6">
              <a:extLst>
                <a:ext uri="{FF2B5EF4-FFF2-40B4-BE49-F238E27FC236}">
                  <a16:creationId xmlns:a16="http://schemas.microsoft.com/office/drawing/2014/main" id="{33D3D475-3BE3-4885-81B2-1D9DB95890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77" name="Rectangle 6">
              <a:extLst>
                <a:ext uri="{FF2B5EF4-FFF2-40B4-BE49-F238E27FC236}">
                  <a16:creationId xmlns:a16="http://schemas.microsoft.com/office/drawing/2014/main" id="{A7421B10-A8E3-4895-81F7-BBBDCC041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78" name="Rectangle 6">
              <a:extLst>
                <a:ext uri="{FF2B5EF4-FFF2-40B4-BE49-F238E27FC236}">
                  <a16:creationId xmlns:a16="http://schemas.microsoft.com/office/drawing/2014/main" id="{7A8BC3ED-390A-4DD7-9601-33F24AC1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79" name="Rectangle 6">
              <a:extLst>
                <a:ext uri="{FF2B5EF4-FFF2-40B4-BE49-F238E27FC236}">
                  <a16:creationId xmlns:a16="http://schemas.microsoft.com/office/drawing/2014/main" id="{DD7DFE24-D156-4D33-958A-AEA3D219B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80" name="Freeform 22">
              <a:extLst>
                <a:ext uri="{FF2B5EF4-FFF2-40B4-BE49-F238E27FC236}">
                  <a16:creationId xmlns:a16="http://schemas.microsoft.com/office/drawing/2014/main" id="{6959AE58-611C-4594-9303-5CFBDC6DC6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22">
              <a:extLst>
                <a:ext uri="{FF2B5EF4-FFF2-40B4-BE49-F238E27FC236}">
                  <a16:creationId xmlns:a16="http://schemas.microsoft.com/office/drawing/2014/main" id="{732A80A4-D8EF-413B-81AF-1B1EAA56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22">
              <a:extLst>
                <a:ext uri="{FF2B5EF4-FFF2-40B4-BE49-F238E27FC236}">
                  <a16:creationId xmlns:a16="http://schemas.microsoft.com/office/drawing/2014/main" id="{11476A06-4D68-4D32-BC00-9F14C5DEA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" name="Freeform 22">
              <a:extLst>
                <a:ext uri="{FF2B5EF4-FFF2-40B4-BE49-F238E27FC236}">
                  <a16:creationId xmlns:a16="http://schemas.microsoft.com/office/drawing/2014/main" id="{93DA7B80-CDD6-41E4-9940-01C3CDD7F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" name="Freeform 22">
              <a:extLst>
                <a:ext uri="{FF2B5EF4-FFF2-40B4-BE49-F238E27FC236}">
                  <a16:creationId xmlns:a16="http://schemas.microsoft.com/office/drawing/2014/main" id="{B1B1DADC-27F4-4825-B992-0E1AAA7B9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22">
              <a:extLst>
                <a:ext uri="{FF2B5EF4-FFF2-40B4-BE49-F238E27FC236}">
                  <a16:creationId xmlns:a16="http://schemas.microsoft.com/office/drawing/2014/main" id="{EED69B27-60B0-454D-A85E-78666808F7A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86" name="Picture 85">
              <a:extLst>
                <a:ext uri="{FF2B5EF4-FFF2-40B4-BE49-F238E27FC236}">
                  <a16:creationId xmlns:a16="http://schemas.microsoft.com/office/drawing/2014/main" id="{970F38CD-DF54-4D49-BB0C-A756A022447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87" name="Group 86">
              <a:extLst>
                <a:ext uri="{FF2B5EF4-FFF2-40B4-BE49-F238E27FC236}">
                  <a16:creationId xmlns:a16="http://schemas.microsoft.com/office/drawing/2014/main" id="{1E62C91B-B4E6-41F0-B12C-FE01104673D6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88" name="AutoShape 3">
                <a:extLst>
                  <a:ext uri="{FF2B5EF4-FFF2-40B4-BE49-F238E27FC236}">
                    <a16:creationId xmlns:a16="http://schemas.microsoft.com/office/drawing/2014/main" id="{D9DDF641-7BA9-4ED3-9CC3-CE82FF519F1C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89" name="Freeform 5">
                <a:extLst>
                  <a:ext uri="{FF2B5EF4-FFF2-40B4-BE49-F238E27FC236}">
                    <a16:creationId xmlns:a16="http://schemas.microsoft.com/office/drawing/2014/main" id="{AA24BC1B-6BE1-4098-9CEE-D10B99AFA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0" name="Freeform 6">
                <a:extLst>
                  <a:ext uri="{FF2B5EF4-FFF2-40B4-BE49-F238E27FC236}">
                    <a16:creationId xmlns:a16="http://schemas.microsoft.com/office/drawing/2014/main" id="{3AA45720-891B-455E-9253-48DC557E3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91" name="Freeform 7">
                <a:extLst>
                  <a:ext uri="{FF2B5EF4-FFF2-40B4-BE49-F238E27FC236}">
                    <a16:creationId xmlns:a16="http://schemas.microsoft.com/office/drawing/2014/main" id="{497DD858-A7F5-4A99-AD00-B3D29F195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703939" name="Text Box 3"/>
          <p:cNvSpPr txBox="1">
            <a:spLocks noChangeArrowheads="1"/>
          </p:cNvSpPr>
          <p:nvPr/>
        </p:nvSpPr>
        <p:spPr bwMode="auto">
          <a:xfrm>
            <a:off x="282729" y="1531203"/>
            <a:ext cx="3070071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What is the bird asked?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What does she answer?</a:t>
            </a:r>
          </a:p>
        </p:txBody>
      </p:sp>
      <p:sp>
        <p:nvSpPr>
          <p:cNvPr id="1703940" name="Line 4"/>
          <p:cNvSpPr>
            <a:spLocks noChangeShapeType="1"/>
          </p:cNvSpPr>
          <p:nvPr/>
        </p:nvSpPr>
        <p:spPr bwMode="auto">
          <a:xfrm>
            <a:off x="1974058" y="4845745"/>
            <a:ext cx="761999" cy="1180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703942" name="Line 6"/>
          <p:cNvSpPr>
            <a:spLocks noChangeShapeType="1"/>
          </p:cNvSpPr>
          <p:nvPr/>
        </p:nvSpPr>
        <p:spPr bwMode="auto">
          <a:xfrm>
            <a:off x="2708882" y="4529496"/>
            <a:ext cx="3420851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2FEFAA4-446A-4AFB-A624-ED952B0094E8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13D2600-DC5D-44CE-B445-F3F57EE6DEF2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D5B7A99C-F916-4BB5-A83A-E5D335EDF781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51" name="Freeform 22">
            <a:extLst>
              <a:ext uri="{FF2B5EF4-FFF2-40B4-BE49-F238E27FC236}">
                <a16:creationId xmlns:a16="http://schemas.microsoft.com/office/drawing/2014/main" id="{44AF2B76-17BB-4890-B3C9-4C97E7C67117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382D3BCF-3956-4D28-BDE1-40754426E0FD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58" name="Picture 57">
              <a:extLst>
                <a:ext uri="{FF2B5EF4-FFF2-40B4-BE49-F238E27FC236}">
                  <a16:creationId xmlns:a16="http://schemas.microsoft.com/office/drawing/2014/main" id="{377F3C0D-A428-42D8-AAA0-1A0CFE361AA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179F183D-B8BB-45C0-9A88-905D339602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60" name="Rectangle 6">
              <a:extLst>
                <a:ext uri="{FF2B5EF4-FFF2-40B4-BE49-F238E27FC236}">
                  <a16:creationId xmlns:a16="http://schemas.microsoft.com/office/drawing/2014/main" id="{09A77E77-F2C3-4723-AF48-F22C4578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61" name="Rectangle 6">
              <a:extLst>
                <a:ext uri="{FF2B5EF4-FFF2-40B4-BE49-F238E27FC236}">
                  <a16:creationId xmlns:a16="http://schemas.microsoft.com/office/drawing/2014/main" id="{2828E937-D2C8-4F8E-B87F-689867FF9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1380D81F-AD58-4E88-BAE1-7E6A31A9B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63" name="Rectangle 6">
              <a:extLst>
                <a:ext uri="{FF2B5EF4-FFF2-40B4-BE49-F238E27FC236}">
                  <a16:creationId xmlns:a16="http://schemas.microsoft.com/office/drawing/2014/main" id="{5CD1FAE5-31A6-4099-B19C-1F2BF3841A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64" name="Rectangle 6">
              <a:extLst>
                <a:ext uri="{FF2B5EF4-FFF2-40B4-BE49-F238E27FC236}">
                  <a16:creationId xmlns:a16="http://schemas.microsoft.com/office/drawing/2014/main" id="{1416CE81-7823-4323-BEC4-548BE900C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65" name="Freeform 22">
              <a:extLst>
                <a:ext uri="{FF2B5EF4-FFF2-40B4-BE49-F238E27FC236}">
                  <a16:creationId xmlns:a16="http://schemas.microsoft.com/office/drawing/2014/main" id="{D8B0CF58-4488-4B57-8D84-A4861AE06AA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6" name="Freeform 22">
              <a:extLst>
                <a:ext uri="{FF2B5EF4-FFF2-40B4-BE49-F238E27FC236}">
                  <a16:creationId xmlns:a16="http://schemas.microsoft.com/office/drawing/2014/main" id="{3732A05C-E8E3-483A-B5E8-EE581A275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7" name="Freeform 22">
              <a:extLst>
                <a:ext uri="{FF2B5EF4-FFF2-40B4-BE49-F238E27FC236}">
                  <a16:creationId xmlns:a16="http://schemas.microsoft.com/office/drawing/2014/main" id="{ED5BFAC1-43ED-4810-9819-7125D5699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EAA5ED74-E311-441A-92A5-0379A5115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9" name="Freeform 22">
              <a:extLst>
                <a:ext uri="{FF2B5EF4-FFF2-40B4-BE49-F238E27FC236}">
                  <a16:creationId xmlns:a16="http://schemas.microsoft.com/office/drawing/2014/main" id="{E9BFD508-F4D5-4509-B849-EE00E99AB0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70" name="Picture 69">
              <a:extLst>
                <a:ext uri="{FF2B5EF4-FFF2-40B4-BE49-F238E27FC236}">
                  <a16:creationId xmlns:a16="http://schemas.microsoft.com/office/drawing/2014/main" id="{BF271885-5A4B-4F57-8ABE-0802E879BFEA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pic>
        <p:nvPicPr>
          <p:cNvPr id="100" name="Picture 12">
            <a:extLst>
              <a:ext uri="{FF2B5EF4-FFF2-40B4-BE49-F238E27FC236}">
                <a16:creationId xmlns:a16="http://schemas.microsoft.com/office/drawing/2014/main" id="{21FF5705-254C-4576-ABC5-E656E0A9AE7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1" name="Line 4">
            <a:extLst>
              <a:ext uri="{FF2B5EF4-FFF2-40B4-BE49-F238E27FC236}">
                <a16:creationId xmlns:a16="http://schemas.microsoft.com/office/drawing/2014/main" id="{5F8CA3A9-C2AE-49D0-BAA8-2A357804C9F4}"/>
              </a:ext>
            </a:extLst>
          </p:cNvPr>
          <p:cNvSpPr>
            <a:spLocks noChangeShapeType="1"/>
          </p:cNvSpPr>
          <p:nvPr/>
        </p:nvSpPr>
        <p:spPr bwMode="auto">
          <a:xfrm>
            <a:off x="4264889" y="6522923"/>
            <a:ext cx="761999" cy="1180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039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039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0393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7039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8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28" dur="12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3940" grpId="0" animBg="1"/>
      <p:bldP spid="1703942" grpId="0" animBg="1"/>
      <p:bldP spid="51" grpId="0" animBg="1"/>
      <p:bldP spid="101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" name="Group 136">
            <a:extLst>
              <a:ext uri="{FF2B5EF4-FFF2-40B4-BE49-F238E27FC236}">
                <a16:creationId xmlns:a16="http://schemas.microsoft.com/office/drawing/2014/main" id="{E80F5E39-6643-4F39-A598-6CAC5CC6C420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138" name="Picture 12">
              <a:extLst>
                <a:ext uri="{FF2B5EF4-FFF2-40B4-BE49-F238E27FC236}">
                  <a16:creationId xmlns:a16="http://schemas.microsoft.com/office/drawing/2014/main" id="{AC3C75FF-6142-42DC-9FE7-AF3FF2464C05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39" name="Picture 12">
              <a:extLst>
                <a:ext uri="{FF2B5EF4-FFF2-40B4-BE49-F238E27FC236}">
                  <a16:creationId xmlns:a16="http://schemas.microsoft.com/office/drawing/2014/main" id="{D91B6A67-9705-4BB1-94E9-4B794C6DCE7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134" name="Picture 12">
            <a:extLst>
              <a:ext uri="{FF2B5EF4-FFF2-40B4-BE49-F238E27FC236}">
                <a16:creationId xmlns:a16="http://schemas.microsoft.com/office/drawing/2014/main" id="{DA912B0D-2750-413A-A363-56910CE70C5A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0" name="Group 109">
            <a:extLst>
              <a:ext uri="{FF2B5EF4-FFF2-40B4-BE49-F238E27FC236}">
                <a16:creationId xmlns:a16="http://schemas.microsoft.com/office/drawing/2014/main" id="{413DA2A0-B03F-4349-89AE-827A6F6D894A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111" name="Picture 3" descr="question">
              <a:extLst>
                <a:ext uri="{FF2B5EF4-FFF2-40B4-BE49-F238E27FC236}">
                  <a16:creationId xmlns:a16="http://schemas.microsoft.com/office/drawing/2014/main" id="{4320EC17-EFF4-4CF2-AF6E-AA707CFBD4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C57142F9-5177-4F38-B42F-F8AFE7FB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13" name="Rectangle 6">
              <a:extLst>
                <a:ext uri="{FF2B5EF4-FFF2-40B4-BE49-F238E27FC236}">
                  <a16:creationId xmlns:a16="http://schemas.microsoft.com/office/drawing/2014/main" id="{99E08C03-82FC-40F2-9647-2B2FA081DE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14" name="Rectangle 6">
              <a:extLst>
                <a:ext uri="{FF2B5EF4-FFF2-40B4-BE49-F238E27FC236}">
                  <a16:creationId xmlns:a16="http://schemas.microsoft.com/office/drawing/2014/main" id="{3B9908F8-2198-4F9E-AEEB-2C16030D1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15" name="Rectangle 6">
              <a:extLst>
                <a:ext uri="{FF2B5EF4-FFF2-40B4-BE49-F238E27FC236}">
                  <a16:creationId xmlns:a16="http://schemas.microsoft.com/office/drawing/2014/main" id="{6364EE11-BD87-494B-93DE-38597C1B28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16" name="Rectangle 6">
              <a:extLst>
                <a:ext uri="{FF2B5EF4-FFF2-40B4-BE49-F238E27FC236}">
                  <a16:creationId xmlns:a16="http://schemas.microsoft.com/office/drawing/2014/main" id="{3130F5E4-0708-40F0-A018-239CD865B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17" name="Rectangle 6">
              <a:extLst>
                <a:ext uri="{FF2B5EF4-FFF2-40B4-BE49-F238E27FC236}">
                  <a16:creationId xmlns:a16="http://schemas.microsoft.com/office/drawing/2014/main" id="{E2AF8D0A-8106-4598-BCF7-D34AEA628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20A3B5FD-703C-4D4B-90C0-2028DEC0A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19" name="Freeform 22">
              <a:extLst>
                <a:ext uri="{FF2B5EF4-FFF2-40B4-BE49-F238E27FC236}">
                  <a16:creationId xmlns:a16="http://schemas.microsoft.com/office/drawing/2014/main" id="{5EBAD146-A10E-49A5-BD76-1A09196F36F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22">
              <a:extLst>
                <a:ext uri="{FF2B5EF4-FFF2-40B4-BE49-F238E27FC236}">
                  <a16:creationId xmlns:a16="http://schemas.microsoft.com/office/drawing/2014/main" id="{82BC80FD-4188-400A-B079-DA064715E4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22">
              <a:extLst>
                <a:ext uri="{FF2B5EF4-FFF2-40B4-BE49-F238E27FC236}">
                  <a16:creationId xmlns:a16="http://schemas.microsoft.com/office/drawing/2014/main" id="{8DD752AD-D7CB-4DB3-AF54-DB85A99A3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22">
              <a:extLst>
                <a:ext uri="{FF2B5EF4-FFF2-40B4-BE49-F238E27FC236}">
                  <a16:creationId xmlns:a16="http://schemas.microsoft.com/office/drawing/2014/main" id="{63E03F73-2FFD-47F8-8CD3-A8C9BB09E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22">
              <a:extLst>
                <a:ext uri="{FF2B5EF4-FFF2-40B4-BE49-F238E27FC236}">
                  <a16:creationId xmlns:a16="http://schemas.microsoft.com/office/drawing/2014/main" id="{4E72EBB6-43BF-4259-98DE-01ACA286FDD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22">
              <a:extLst>
                <a:ext uri="{FF2B5EF4-FFF2-40B4-BE49-F238E27FC236}">
                  <a16:creationId xmlns:a16="http://schemas.microsoft.com/office/drawing/2014/main" id="{12E61C22-EC8D-43B8-AA50-4CE9674600F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25" name="Picture 124">
              <a:extLst>
                <a:ext uri="{FF2B5EF4-FFF2-40B4-BE49-F238E27FC236}">
                  <a16:creationId xmlns:a16="http://schemas.microsoft.com/office/drawing/2014/main" id="{5B919561-C48A-41F6-8F84-38CE3AA7B50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B68B8BC4-A66C-43E2-9535-24697AE50573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27" name="AutoShape 3">
                <a:extLst>
                  <a:ext uri="{FF2B5EF4-FFF2-40B4-BE49-F238E27FC236}">
                    <a16:creationId xmlns:a16="http://schemas.microsoft.com/office/drawing/2014/main" id="{05D90E30-F333-4F13-91B7-18A50731BC69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5">
                <a:extLst>
                  <a:ext uri="{FF2B5EF4-FFF2-40B4-BE49-F238E27FC236}">
                    <a16:creationId xmlns:a16="http://schemas.microsoft.com/office/drawing/2014/main" id="{022BE8FC-58F6-42C8-8287-896C760D1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6">
                <a:extLst>
                  <a:ext uri="{FF2B5EF4-FFF2-40B4-BE49-F238E27FC236}">
                    <a16:creationId xmlns:a16="http://schemas.microsoft.com/office/drawing/2014/main" id="{FAFD8C54-8D30-4689-8C4D-6A516E5B4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7">
                <a:extLst>
                  <a:ext uri="{FF2B5EF4-FFF2-40B4-BE49-F238E27FC236}">
                    <a16:creationId xmlns:a16="http://schemas.microsoft.com/office/drawing/2014/main" id="{78D1CD8D-B341-4883-AF0B-E3A6F2F00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696773" name="Text Box 5"/>
          <p:cNvSpPr txBox="1">
            <a:spLocks noChangeArrowheads="1"/>
          </p:cNvSpPr>
          <p:nvPr/>
        </p:nvSpPr>
        <p:spPr bwMode="auto">
          <a:xfrm>
            <a:off x="168400" y="1378803"/>
            <a:ext cx="35654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Be clear what sub-instance </a:t>
            </a:r>
            <a:br>
              <a:rPr lang="en-US" altLang="en-US" sz="2400" dirty="0"/>
            </a:br>
            <a:r>
              <a:rPr lang="en-US" altLang="en-US" sz="2400" dirty="0"/>
              <a:t>you give your friend. </a:t>
            </a:r>
          </a:p>
        </p:txBody>
      </p:sp>
      <p:sp>
        <p:nvSpPr>
          <p:cNvPr id="21" name="Line 10"/>
          <p:cNvSpPr>
            <a:spLocks noChangeShapeType="1"/>
          </p:cNvSpPr>
          <p:nvPr/>
        </p:nvSpPr>
        <p:spPr bwMode="auto">
          <a:xfrm>
            <a:off x="2305332" y="5086950"/>
            <a:ext cx="340966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8" name="Rectangle 2">
            <a:extLst>
              <a:ext uri="{FF2B5EF4-FFF2-40B4-BE49-F238E27FC236}">
                <a16:creationId xmlns:a16="http://schemas.microsoft.com/office/drawing/2014/main" id="{F9208ECF-1662-401B-A92A-95C32F0EEED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641" y="840938"/>
            <a:ext cx="272061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Get help from friend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547FC559-E5D3-434C-B607-95EF3AA831D3}"/>
              </a:ext>
            </a:extLst>
          </p:cNvPr>
          <p:cNvGrpSpPr/>
          <p:nvPr/>
        </p:nvGrpSpPr>
        <p:grpSpPr>
          <a:xfrm>
            <a:off x="6515100" y="431730"/>
            <a:ext cx="664300" cy="1669531"/>
            <a:chOff x="6515100" y="3479730"/>
            <a:chExt cx="664300" cy="1669531"/>
          </a:xfrm>
        </p:grpSpPr>
        <p:sp>
          <p:nvSpPr>
            <p:cNvPr id="85" name="Freeform 23">
              <a:extLst>
                <a:ext uri="{FF2B5EF4-FFF2-40B4-BE49-F238E27FC236}">
                  <a16:creationId xmlns:a16="http://schemas.microsoft.com/office/drawing/2014/main" id="{0873CD12-DF72-4BEE-ACD8-5382BDFD7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7558" y="3479730"/>
              <a:ext cx="431842" cy="1409665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4615 w 10000"/>
                <a:gd name="connsiteY2" fmla="*/ 4750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1346 w 10000"/>
                <a:gd name="connsiteY2" fmla="*/ 7333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346"/>
                <a:gd name="connsiteY0" fmla="*/ 0 h 10000"/>
                <a:gd name="connsiteX1" fmla="*/ 0 w 1346"/>
                <a:gd name="connsiteY1" fmla="*/ 1958 h 10000"/>
                <a:gd name="connsiteX2" fmla="*/ 1346 w 1346"/>
                <a:gd name="connsiteY2" fmla="*/ 7333 h 10000"/>
                <a:gd name="connsiteX3" fmla="*/ 0 w 1346"/>
                <a:gd name="connsiteY3" fmla="*/ 10000 h 10000"/>
                <a:gd name="connsiteX0" fmla="*/ 4287 w 10000"/>
                <a:gd name="connsiteY0" fmla="*/ 0 h 7333"/>
                <a:gd name="connsiteX1" fmla="*/ 0 w 10000"/>
                <a:gd name="connsiteY1" fmla="*/ 1958 h 7333"/>
                <a:gd name="connsiteX2" fmla="*/ 10000 w 10000"/>
                <a:gd name="connsiteY2" fmla="*/ 7333 h 7333"/>
                <a:gd name="connsiteX0" fmla="*/ 22147 w 22147"/>
                <a:gd name="connsiteY0" fmla="*/ 0 h 6193"/>
                <a:gd name="connsiteX1" fmla="*/ 17860 w 22147"/>
                <a:gd name="connsiteY1" fmla="*/ 2670 h 6193"/>
                <a:gd name="connsiteX2" fmla="*/ 0 w 22147"/>
                <a:gd name="connsiteY2" fmla="*/ 6193 h 6193"/>
                <a:gd name="connsiteX0" fmla="*/ 10000 w 10000"/>
                <a:gd name="connsiteY0" fmla="*/ 0 h 10000"/>
                <a:gd name="connsiteX1" fmla="*/ 8387 w 10000"/>
                <a:gd name="connsiteY1" fmla="*/ 4770 h 10000"/>
                <a:gd name="connsiteX2" fmla="*/ 0 w 10000"/>
                <a:gd name="connsiteY2" fmla="*/ 10000 h 10000"/>
                <a:gd name="connsiteX0" fmla="*/ 12258 w 12258"/>
                <a:gd name="connsiteY0" fmla="*/ 0 h 10184"/>
                <a:gd name="connsiteX1" fmla="*/ 8387 w 12258"/>
                <a:gd name="connsiteY1" fmla="*/ 4954 h 10184"/>
                <a:gd name="connsiteX2" fmla="*/ 0 w 12258"/>
                <a:gd name="connsiteY2" fmla="*/ 10184 h 10184"/>
                <a:gd name="connsiteX0" fmla="*/ 10968 w 10968"/>
                <a:gd name="connsiteY0" fmla="*/ 0 h 10184"/>
                <a:gd name="connsiteX1" fmla="*/ 8387 w 10968"/>
                <a:gd name="connsiteY1" fmla="*/ 4954 h 10184"/>
                <a:gd name="connsiteX2" fmla="*/ 0 w 10968"/>
                <a:gd name="connsiteY2" fmla="*/ 10184 h 1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68" h="10184">
                  <a:moveTo>
                    <a:pt x="10968" y="0"/>
                  </a:moveTo>
                  <a:lnTo>
                    <a:pt x="8387" y="4954"/>
                  </a:lnTo>
                  <a:lnTo>
                    <a:pt x="0" y="10184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20">
              <a:extLst>
                <a:ext uri="{FF2B5EF4-FFF2-40B4-BE49-F238E27FC236}">
                  <a16:creationId xmlns:a16="http://schemas.microsoft.com/office/drawing/2014/main" id="{08620A05-C1B2-4022-8F72-8DD8A80EB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5100" y="4857143"/>
              <a:ext cx="279400" cy="292118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pic>
        <p:nvPicPr>
          <p:cNvPr id="89" name="Picture 88">
            <a:extLst>
              <a:ext uri="{FF2B5EF4-FFF2-40B4-BE49-F238E27FC236}">
                <a16:creationId xmlns:a16="http://schemas.microsoft.com/office/drawing/2014/main" id="{45827BC3-D6FF-4B23-AD77-A2CA32F953D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800" y="1689933"/>
            <a:ext cx="323271" cy="612017"/>
          </a:xfrm>
          <a:prstGeom prst="rect">
            <a:avLst/>
          </a:prstGeom>
        </p:spPr>
      </p:pic>
      <p:grpSp>
        <p:nvGrpSpPr>
          <p:cNvPr id="95" name="Group 94">
            <a:extLst>
              <a:ext uri="{FF2B5EF4-FFF2-40B4-BE49-F238E27FC236}">
                <a16:creationId xmlns:a16="http://schemas.microsoft.com/office/drawing/2014/main" id="{8F2152F0-CABE-4267-A35E-2104CA3A0434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37D1A958-1133-4F89-9991-9EBCCFBEE709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1007F026-1711-4CFF-AE94-7608C3BADC1F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93" name="Freeform 22">
            <a:extLst>
              <a:ext uri="{FF2B5EF4-FFF2-40B4-BE49-F238E27FC236}">
                <a16:creationId xmlns:a16="http://schemas.microsoft.com/office/drawing/2014/main" id="{0113168C-EBC9-465E-9B98-D3F2410D86C7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grpSp>
        <p:nvGrpSpPr>
          <p:cNvPr id="98" name="Group 97">
            <a:extLst>
              <a:ext uri="{FF2B5EF4-FFF2-40B4-BE49-F238E27FC236}">
                <a16:creationId xmlns:a16="http://schemas.microsoft.com/office/drawing/2014/main" id="{21AED5A8-5C71-42FE-B850-EDE9C7CDD303}"/>
              </a:ext>
            </a:extLst>
          </p:cNvPr>
          <p:cNvGrpSpPr/>
          <p:nvPr/>
        </p:nvGrpSpPr>
        <p:grpSpPr>
          <a:xfrm>
            <a:off x="6219646" y="1581090"/>
            <a:ext cx="397866" cy="400110"/>
            <a:chOff x="6219646" y="4629090"/>
            <a:chExt cx="397866" cy="400110"/>
          </a:xfrm>
        </p:grpSpPr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18329AEE-2ABF-43EA-9D7F-EF4136154FE4}"/>
                </a:ext>
              </a:extLst>
            </p:cNvPr>
            <p:cNvSpPr/>
            <p:nvPr/>
          </p:nvSpPr>
          <p:spPr bwMode="auto">
            <a:xfrm>
              <a:off x="6411892" y="4844345"/>
              <a:ext cx="112760" cy="128748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00" name="Rectangle 99">
              <a:extLst>
                <a:ext uri="{FF2B5EF4-FFF2-40B4-BE49-F238E27FC236}">
                  <a16:creationId xmlns:a16="http://schemas.microsoft.com/office/drawing/2014/main" id="{F2DA8560-D3A2-415F-AC77-3D3A0E247C58}"/>
                </a:ext>
              </a:extLst>
            </p:cNvPr>
            <p:cNvSpPr/>
            <p:nvPr/>
          </p:nvSpPr>
          <p:spPr>
            <a:xfrm>
              <a:off x="6219646" y="4629090"/>
              <a:ext cx="39786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 err="1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 err="1">
                  <a:solidFill>
                    <a:srgbClr val="FFC000"/>
                  </a:solidFill>
                </a:rPr>
                <a:t>k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BAE11AD-2FA9-47AD-96D8-A8BF36E39A67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90" name="Picture 89">
              <a:extLst>
                <a:ext uri="{FF2B5EF4-FFF2-40B4-BE49-F238E27FC236}">
                  <a16:creationId xmlns:a16="http://schemas.microsoft.com/office/drawing/2014/main" id="{DF3FB74C-2DDC-47DC-A74D-69507BF9529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91" name="Rectangle 6">
              <a:extLst>
                <a:ext uri="{FF2B5EF4-FFF2-40B4-BE49-F238E27FC236}">
                  <a16:creationId xmlns:a16="http://schemas.microsoft.com/office/drawing/2014/main" id="{67D86DBA-3F59-4DBF-AACB-0585B8554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92" name="Rectangle 6">
              <a:extLst>
                <a:ext uri="{FF2B5EF4-FFF2-40B4-BE49-F238E27FC236}">
                  <a16:creationId xmlns:a16="http://schemas.microsoft.com/office/drawing/2014/main" id="{5E6FCC09-AA13-43CA-8C4A-BD276BCF86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94" name="Rectangle 6">
              <a:extLst>
                <a:ext uri="{FF2B5EF4-FFF2-40B4-BE49-F238E27FC236}">
                  <a16:creationId xmlns:a16="http://schemas.microsoft.com/office/drawing/2014/main" id="{72B9F486-507E-4B13-AE37-DE5BB1F55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01" name="Rectangle 6">
              <a:extLst>
                <a:ext uri="{FF2B5EF4-FFF2-40B4-BE49-F238E27FC236}">
                  <a16:creationId xmlns:a16="http://schemas.microsoft.com/office/drawing/2014/main" id="{B58E9E95-00E3-4DB7-9908-FF89629B1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02" name="Rectangle 6">
              <a:extLst>
                <a:ext uri="{FF2B5EF4-FFF2-40B4-BE49-F238E27FC236}">
                  <a16:creationId xmlns:a16="http://schemas.microsoft.com/office/drawing/2014/main" id="{D11957EB-72C8-40A3-B163-3D2340BB2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03" name="Rectangle 6">
              <a:extLst>
                <a:ext uri="{FF2B5EF4-FFF2-40B4-BE49-F238E27FC236}">
                  <a16:creationId xmlns:a16="http://schemas.microsoft.com/office/drawing/2014/main" id="{7A013434-C53A-416A-8483-EB579BE8F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04" name="Freeform 22">
              <a:extLst>
                <a:ext uri="{FF2B5EF4-FFF2-40B4-BE49-F238E27FC236}">
                  <a16:creationId xmlns:a16="http://schemas.microsoft.com/office/drawing/2014/main" id="{97B78FAB-0BF8-42D1-9FA3-6C068A72492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5" name="Freeform 22">
              <a:extLst>
                <a:ext uri="{FF2B5EF4-FFF2-40B4-BE49-F238E27FC236}">
                  <a16:creationId xmlns:a16="http://schemas.microsoft.com/office/drawing/2014/main" id="{672FE378-0201-4F8B-8C02-973B53D75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6" name="Freeform 22">
              <a:extLst>
                <a:ext uri="{FF2B5EF4-FFF2-40B4-BE49-F238E27FC236}">
                  <a16:creationId xmlns:a16="http://schemas.microsoft.com/office/drawing/2014/main" id="{3469E426-2B6D-4C17-9DCD-EA19AF3E0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7" name="Freeform 22">
              <a:extLst>
                <a:ext uri="{FF2B5EF4-FFF2-40B4-BE49-F238E27FC236}">
                  <a16:creationId xmlns:a16="http://schemas.microsoft.com/office/drawing/2014/main" id="{F52BAAFC-7F77-4EA9-BEE9-4AD2DB76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8" name="Freeform 22">
              <a:extLst>
                <a:ext uri="{FF2B5EF4-FFF2-40B4-BE49-F238E27FC236}">
                  <a16:creationId xmlns:a16="http://schemas.microsoft.com/office/drawing/2014/main" id="{903471BE-934C-42E1-8A36-69B8EA441C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79782A18-F2AE-4304-AEB3-E2A040399FE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135" name="Line 10">
            <a:extLst>
              <a:ext uri="{FF2B5EF4-FFF2-40B4-BE49-F238E27FC236}">
                <a16:creationId xmlns:a16="http://schemas.microsoft.com/office/drawing/2014/main" id="{CB6872D2-7262-4859-A0B5-38A48105736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532" y="5086949"/>
            <a:ext cx="1828800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967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  <p:bldP spid="48" grpId="0"/>
      <p:bldP spid="135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" name="Group 142">
            <a:extLst>
              <a:ext uri="{FF2B5EF4-FFF2-40B4-BE49-F238E27FC236}">
                <a16:creationId xmlns:a16="http://schemas.microsoft.com/office/drawing/2014/main" id="{BFA624AD-E929-46E8-AD34-2C84925520C9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144" name="Picture 12">
              <a:extLst>
                <a:ext uri="{FF2B5EF4-FFF2-40B4-BE49-F238E27FC236}">
                  <a16:creationId xmlns:a16="http://schemas.microsoft.com/office/drawing/2014/main" id="{05FFC832-70D9-4B9C-B7B0-0ADF5542932C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45" name="Picture 12">
              <a:extLst>
                <a:ext uri="{FF2B5EF4-FFF2-40B4-BE49-F238E27FC236}">
                  <a16:creationId xmlns:a16="http://schemas.microsoft.com/office/drawing/2014/main" id="{C9504DA5-9AE6-4DB5-A7E6-86A144050A19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133" name="Picture 12">
            <a:extLst>
              <a:ext uri="{FF2B5EF4-FFF2-40B4-BE49-F238E27FC236}">
                <a16:creationId xmlns:a16="http://schemas.microsoft.com/office/drawing/2014/main" id="{74FAB357-8179-489A-A7E9-BB35BAA46A8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110" name="Group 109">
            <a:extLst>
              <a:ext uri="{FF2B5EF4-FFF2-40B4-BE49-F238E27FC236}">
                <a16:creationId xmlns:a16="http://schemas.microsoft.com/office/drawing/2014/main" id="{78683BA5-23A3-4941-9B0E-C71A3E3CE843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111" name="Picture 3" descr="question">
              <a:extLst>
                <a:ext uri="{FF2B5EF4-FFF2-40B4-BE49-F238E27FC236}">
                  <a16:creationId xmlns:a16="http://schemas.microsoft.com/office/drawing/2014/main" id="{B656F9AF-B2DA-4071-8FC0-8844F708FE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2" name="Rectangle 111">
              <a:extLst>
                <a:ext uri="{FF2B5EF4-FFF2-40B4-BE49-F238E27FC236}">
                  <a16:creationId xmlns:a16="http://schemas.microsoft.com/office/drawing/2014/main" id="{ECEDCAB2-2740-4199-AA81-151817120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13" name="Rectangle 6">
              <a:extLst>
                <a:ext uri="{FF2B5EF4-FFF2-40B4-BE49-F238E27FC236}">
                  <a16:creationId xmlns:a16="http://schemas.microsoft.com/office/drawing/2014/main" id="{873C23FB-8382-4396-87DA-C706DD781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114" name="Rectangle 6">
              <a:extLst>
                <a:ext uri="{FF2B5EF4-FFF2-40B4-BE49-F238E27FC236}">
                  <a16:creationId xmlns:a16="http://schemas.microsoft.com/office/drawing/2014/main" id="{E65C13F8-3E92-4E3A-AE4E-BD1DA4E27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15" name="Rectangle 6">
              <a:extLst>
                <a:ext uri="{FF2B5EF4-FFF2-40B4-BE49-F238E27FC236}">
                  <a16:creationId xmlns:a16="http://schemas.microsoft.com/office/drawing/2014/main" id="{24C61364-C162-4A00-8D85-6DC098DC5A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16" name="Rectangle 6">
              <a:extLst>
                <a:ext uri="{FF2B5EF4-FFF2-40B4-BE49-F238E27FC236}">
                  <a16:creationId xmlns:a16="http://schemas.microsoft.com/office/drawing/2014/main" id="{73D01AA8-F55D-4FAB-BC97-42520774D0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17" name="Rectangle 6">
              <a:extLst>
                <a:ext uri="{FF2B5EF4-FFF2-40B4-BE49-F238E27FC236}">
                  <a16:creationId xmlns:a16="http://schemas.microsoft.com/office/drawing/2014/main" id="{F9173866-CDA5-4EAB-B8FC-D6F467DDA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18" name="Rectangle 6">
              <a:extLst>
                <a:ext uri="{FF2B5EF4-FFF2-40B4-BE49-F238E27FC236}">
                  <a16:creationId xmlns:a16="http://schemas.microsoft.com/office/drawing/2014/main" id="{8029AE54-8604-4001-9C86-F80FB8B76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19" name="Freeform 22">
              <a:extLst>
                <a:ext uri="{FF2B5EF4-FFF2-40B4-BE49-F238E27FC236}">
                  <a16:creationId xmlns:a16="http://schemas.microsoft.com/office/drawing/2014/main" id="{DA18AA2B-8679-49F3-BD7F-1FCF05E126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22">
              <a:extLst>
                <a:ext uri="{FF2B5EF4-FFF2-40B4-BE49-F238E27FC236}">
                  <a16:creationId xmlns:a16="http://schemas.microsoft.com/office/drawing/2014/main" id="{0CD37A16-AD14-45B9-8272-87D83AE5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22">
              <a:extLst>
                <a:ext uri="{FF2B5EF4-FFF2-40B4-BE49-F238E27FC236}">
                  <a16:creationId xmlns:a16="http://schemas.microsoft.com/office/drawing/2014/main" id="{714F78A1-526C-40A7-A8B4-AE30132B6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2" name="Freeform 22">
              <a:extLst>
                <a:ext uri="{FF2B5EF4-FFF2-40B4-BE49-F238E27FC236}">
                  <a16:creationId xmlns:a16="http://schemas.microsoft.com/office/drawing/2014/main" id="{4DA8CA13-6F97-4290-9687-9B208BDC3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" name="Freeform 22">
              <a:extLst>
                <a:ext uri="{FF2B5EF4-FFF2-40B4-BE49-F238E27FC236}">
                  <a16:creationId xmlns:a16="http://schemas.microsoft.com/office/drawing/2014/main" id="{0C2A85AE-1383-4D3A-8E81-BE12956AB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" name="Freeform 22">
              <a:extLst>
                <a:ext uri="{FF2B5EF4-FFF2-40B4-BE49-F238E27FC236}">
                  <a16:creationId xmlns:a16="http://schemas.microsoft.com/office/drawing/2014/main" id="{0A3C8767-7819-42CB-87D8-8617218496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25" name="Picture 124">
              <a:extLst>
                <a:ext uri="{FF2B5EF4-FFF2-40B4-BE49-F238E27FC236}">
                  <a16:creationId xmlns:a16="http://schemas.microsoft.com/office/drawing/2014/main" id="{C76BC7C4-0EAA-4222-BFE9-B9CFC04B2A6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126" name="Group 125">
              <a:extLst>
                <a:ext uri="{FF2B5EF4-FFF2-40B4-BE49-F238E27FC236}">
                  <a16:creationId xmlns:a16="http://schemas.microsoft.com/office/drawing/2014/main" id="{70D34C9C-29D1-400A-8D9B-A2DA95EABEB9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27" name="AutoShape 3">
                <a:extLst>
                  <a:ext uri="{FF2B5EF4-FFF2-40B4-BE49-F238E27FC236}">
                    <a16:creationId xmlns:a16="http://schemas.microsoft.com/office/drawing/2014/main" id="{DE778319-CB62-4AD6-A0EF-B6DEA48381C8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8" name="Freeform 5">
                <a:extLst>
                  <a:ext uri="{FF2B5EF4-FFF2-40B4-BE49-F238E27FC236}">
                    <a16:creationId xmlns:a16="http://schemas.microsoft.com/office/drawing/2014/main" id="{0B49AA60-4735-482D-A82A-8D596B3B5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9" name="Freeform 6">
                <a:extLst>
                  <a:ext uri="{FF2B5EF4-FFF2-40B4-BE49-F238E27FC236}">
                    <a16:creationId xmlns:a16="http://schemas.microsoft.com/office/drawing/2014/main" id="{2E1613F1-C390-408C-A018-463A3F6C5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30" name="Freeform 7">
                <a:extLst>
                  <a:ext uri="{FF2B5EF4-FFF2-40B4-BE49-F238E27FC236}">
                    <a16:creationId xmlns:a16="http://schemas.microsoft.com/office/drawing/2014/main" id="{5165F5B4-BEE4-466E-8B09-2417770EE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86" name="Oval 20">
            <a:extLst>
              <a:ext uri="{FF2B5EF4-FFF2-40B4-BE49-F238E27FC236}">
                <a16:creationId xmlns:a16="http://schemas.microsoft.com/office/drawing/2014/main" id="{08620A05-C1B2-4022-8F72-8DD8A80EB2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15100" y="1809143"/>
            <a:ext cx="279400" cy="2921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91" name="Group 90">
            <a:extLst>
              <a:ext uri="{FF2B5EF4-FFF2-40B4-BE49-F238E27FC236}">
                <a16:creationId xmlns:a16="http://schemas.microsoft.com/office/drawing/2014/main" id="{CCA18174-6C49-4A7B-BA31-1ECD8289BC4E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57FB02B3-351E-4AA1-A0B1-CE1B095F37E9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840C1763-1688-4B09-9F78-DD49073A69F7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94" name="Freeform 22">
            <a:extLst>
              <a:ext uri="{FF2B5EF4-FFF2-40B4-BE49-F238E27FC236}">
                <a16:creationId xmlns:a16="http://schemas.microsoft.com/office/drawing/2014/main" id="{38DC389B-E0DA-429C-BFAC-C92721960D72}"/>
              </a:ext>
            </a:extLst>
          </p:cNvPr>
          <p:cNvSpPr>
            <a:spLocks/>
          </p:cNvSpPr>
          <p:nvPr/>
        </p:nvSpPr>
        <p:spPr bwMode="auto">
          <a:xfrm flipH="1">
            <a:off x="6962071" y="2391489"/>
            <a:ext cx="145734" cy="208835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1876" h="8709">
                <a:moveTo>
                  <a:pt x="31876" y="0"/>
                </a:moveTo>
                <a:lnTo>
                  <a:pt x="0" y="8709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pic>
        <p:nvPicPr>
          <p:cNvPr id="95" name="Picture 94">
            <a:extLst>
              <a:ext uri="{FF2B5EF4-FFF2-40B4-BE49-F238E27FC236}">
                <a16:creationId xmlns:a16="http://schemas.microsoft.com/office/drawing/2014/main" id="{E83016F5-1BEC-49B7-9C46-23F4A35B0136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800" y="1689933"/>
            <a:ext cx="323271" cy="612017"/>
          </a:xfrm>
          <a:prstGeom prst="rect">
            <a:avLst/>
          </a:prstGeom>
        </p:spPr>
      </p:pic>
      <p:grpSp>
        <p:nvGrpSpPr>
          <p:cNvPr id="96" name="Group 95">
            <a:extLst>
              <a:ext uri="{FF2B5EF4-FFF2-40B4-BE49-F238E27FC236}">
                <a16:creationId xmlns:a16="http://schemas.microsoft.com/office/drawing/2014/main" id="{3328728A-8E4B-4BD4-A786-B4456B16FC32}"/>
              </a:ext>
            </a:extLst>
          </p:cNvPr>
          <p:cNvGrpSpPr/>
          <p:nvPr/>
        </p:nvGrpSpPr>
        <p:grpSpPr>
          <a:xfrm>
            <a:off x="6219646" y="1581090"/>
            <a:ext cx="397866" cy="400110"/>
            <a:chOff x="6219646" y="4629090"/>
            <a:chExt cx="397866" cy="400110"/>
          </a:xfrm>
        </p:grpSpPr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2C733EBF-2C61-4552-832B-933305E635AB}"/>
                </a:ext>
              </a:extLst>
            </p:cNvPr>
            <p:cNvSpPr/>
            <p:nvPr/>
          </p:nvSpPr>
          <p:spPr bwMode="auto">
            <a:xfrm>
              <a:off x="6411892" y="4844345"/>
              <a:ext cx="112760" cy="128748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98" name="Rectangle 97">
              <a:extLst>
                <a:ext uri="{FF2B5EF4-FFF2-40B4-BE49-F238E27FC236}">
                  <a16:creationId xmlns:a16="http://schemas.microsoft.com/office/drawing/2014/main" id="{5065E31D-DB81-4A29-9546-81CD9F310CE1}"/>
                </a:ext>
              </a:extLst>
            </p:cNvPr>
            <p:cNvSpPr/>
            <p:nvPr/>
          </p:nvSpPr>
          <p:spPr>
            <a:xfrm>
              <a:off x="6219646" y="4629090"/>
              <a:ext cx="39786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 err="1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 err="1">
                  <a:solidFill>
                    <a:srgbClr val="FFC000"/>
                  </a:solidFill>
                </a:rPr>
                <a:t>k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85" name="Group 84">
            <a:extLst>
              <a:ext uri="{FF2B5EF4-FFF2-40B4-BE49-F238E27FC236}">
                <a16:creationId xmlns:a16="http://schemas.microsoft.com/office/drawing/2014/main" id="{33F804D9-B00E-47B2-B52D-D751C24C53B9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88" name="Picture 87">
              <a:extLst>
                <a:ext uri="{FF2B5EF4-FFF2-40B4-BE49-F238E27FC236}">
                  <a16:creationId xmlns:a16="http://schemas.microsoft.com/office/drawing/2014/main" id="{4FE86855-B39D-445A-8803-A914C2630B39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90" name="Rectangle 6">
              <a:extLst>
                <a:ext uri="{FF2B5EF4-FFF2-40B4-BE49-F238E27FC236}">
                  <a16:creationId xmlns:a16="http://schemas.microsoft.com/office/drawing/2014/main" id="{8616834F-97AF-4AD7-821C-60F5B1A4A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99" name="Rectangle 6">
              <a:extLst>
                <a:ext uri="{FF2B5EF4-FFF2-40B4-BE49-F238E27FC236}">
                  <a16:creationId xmlns:a16="http://schemas.microsoft.com/office/drawing/2014/main" id="{452B63C8-9503-4557-B989-B154A4221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00" name="Rectangle 6">
              <a:extLst>
                <a:ext uri="{FF2B5EF4-FFF2-40B4-BE49-F238E27FC236}">
                  <a16:creationId xmlns:a16="http://schemas.microsoft.com/office/drawing/2014/main" id="{07CD9C26-7DBF-4F1E-A850-998560D4D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01" name="Rectangle 6">
              <a:extLst>
                <a:ext uri="{FF2B5EF4-FFF2-40B4-BE49-F238E27FC236}">
                  <a16:creationId xmlns:a16="http://schemas.microsoft.com/office/drawing/2014/main" id="{13BC8E31-1CB8-43A6-8BD7-2045823B79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02" name="Rectangle 6">
              <a:extLst>
                <a:ext uri="{FF2B5EF4-FFF2-40B4-BE49-F238E27FC236}">
                  <a16:creationId xmlns:a16="http://schemas.microsoft.com/office/drawing/2014/main" id="{C374E86C-1912-4E54-8F87-9F819C465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03" name="Rectangle 6">
              <a:extLst>
                <a:ext uri="{FF2B5EF4-FFF2-40B4-BE49-F238E27FC236}">
                  <a16:creationId xmlns:a16="http://schemas.microsoft.com/office/drawing/2014/main" id="{48B020E8-26AB-4BFD-A43A-74E2D0BBF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04" name="Freeform 22">
              <a:extLst>
                <a:ext uri="{FF2B5EF4-FFF2-40B4-BE49-F238E27FC236}">
                  <a16:creationId xmlns:a16="http://schemas.microsoft.com/office/drawing/2014/main" id="{29566C17-D2EC-4258-88E5-CA68C3A53B5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5" name="Freeform 22">
              <a:extLst>
                <a:ext uri="{FF2B5EF4-FFF2-40B4-BE49-F238E27FC236}">
                  <a16:creationId xmlns:a16="http://schemas.microsoft.com/office/drawing/2014/main" id="{785CA6B6-207D-4922-BF6C-49F233ED0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6" name="Freeform 22">
              <a:extLst>
                <a:ext uri="{FF2B5EF4-FFF2-40B4-BE49-F238E27FC236}">
                  <a16:creationId xmlns:a16="http://schemas.microsoft.com/office/drawing/2014/main" id="{D3EC0D94-C6BD-4377-8D8F-4E8115C4D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7" name="Freeform 22">
              <a:extLst>
                <a:ext uri="{FF2B5EF4-FFF2-40B4-BE49-F238E27FC236}">
                  <a16:creationId xmlns:a16="http://schemas.microsoft.com/office/drawing/2014/main" id="{D6CDE7B5-30F4-4280-B441-8D7861E8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108" name="Freeform 22">
              <a:extLst>
                <a:ext uri="{FF2B5EF4-FFF2-40B4-BE49-F238E27FC236}">
                  <a16:creationId xmlns:a16="http://schemas.microsoft.com/office/drawing/2014/main" id="{85DA0EDF-E6E0-4392-9FD3-158A310E4D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109" name="Picture 108">
              <a:extLst>
                <a:ext uri="{FF2B5EF4-FFF2-40B4-BE49-F238E27FC236}">
                  <a16:creationId xmlns:a16="http://schemas.microsoft.com/office/drawing/2014/main" id="{CA6E85CF-8A71-452F-BDC4-A7C20096B55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46" name="Text Box 5">
            <a:extLst>
              <a:ext uri="{FF2B5EF4-FFF2-40B4-BE49-F238E27FC236}">
                <a16:creationId xmlns:a16="http://schemas.microsoft.com/office/drawing/2014/main" id="{6AF0DDFC-8A39-4486-9781-5E87EEFC70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4287" y="118821"/>
            <a:ext cx="4052887" cy="21852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Simply look in the table </a:t>
            </a:r>
            <a:br>
              <a:rPr lang="en-US" altLang="en-US" sz="2400" dirty="0"/>
            </a:br>
            <a:r>
              <a:rPr lang="en-US" altLang="en-US" sz="2400" dirty="0"/>
              <a:t>for his solution.</a:t>
            </a:r>
          </a:p>
          <a:p>
            <a:pPr algn="ctr" eaLnBrk="1" hangingPunct="1">
              <a:buFontTx/>
              <a:buNone/>
            </a:pPr>
            <a:r>
              <a:rPr lang="en-US" altLang="en-US" sz="1600" dirty="0"/>
              <a:t>   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Because his instance is smaller, he has already solved it and </a:t>
            </a:r>
            <a:br>
              <a:rPr lang="en-US" altLang="en-US" sz="2400" dirty="0"/>
            </a:br>
            <a:r>
              <a:rPr lang="en-US" altLang="en-US" sz="2400" dirty="0"/>
              <a:t>stored sol in the table.</a:t>
            </a:r>
          </a:p>
        </p:txBody>
      </p:sp>
      <p:sp>
        <p:nvSpPr>
          <p:cNvPr id="87" name="Oval 20">
            <a:extLst>
              <a:ext uri="{FF2B5EF4-FFF2-40B4-BE49-F238E27FC236}">
                <a16:creationId xmlns:a16="http://schemas.microsoft.com/office/drawing/2014/main" id="{204A7910-3E8C-47C5-B768-8BD64A8E255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05919" y="2236994"/>
            <a:ext cx="625206" cy="855939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pic>
        <p:nvPicPr>
          <p:cNvPr id="89" name="Picture 88">
            <a:extLst>
              <a:ext uri="{FF2B5EF4-FFF2-40B4-BE49-F238E27FC236}">
                <a16:creationId xmlns:a16="http://schemas.microsoft.com/office/drawing/2014/main" id="{1D6219F5-04EF-4BC7-B07C-1724B12B46F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48613" y="2831096"/>
            <a:ext cx="164540" cy="371580"/>
          </a:xfrm>
          <a:prstGeom prst="rect">
            <a:avLst/>
          </a:prstGeom>
        </p:spPr>
      </p:pic>
      <p:grpSp>
        <p:nvGrpSpPr>
          <p:cNvPr id="135" name="Group 134">
            <a:extLst>
              <a:ext uri="{FF2B5EF4-FFF2-40B4-BE49-F238E27FC236}">
                <a16:creationId xmlns:a16="http://schemas.microsoft.com/office/drawing/2014/main" id="{459D5BEA-A1C7-4E24-B9F4-912D6DC27C68}"/>
              </a:ext>
            </a:extLst>
          </p:cNvPr>
          <p:cNvGrpSpPr/>
          <p:nvPr/>
        </p:nvGrpSpPr>
        <p:grpSpPr>
          <a:xfrm>
            <a:off x="6515100" y="431730"/>
            <a:ext cx="664300" cy="1669531"/>
            <a:chOff x="6515100" y="3479730"/>
            <a:chExt cx="664300" cy="1669531"/>
          </a:xfrm>
        </p:grpSpPr>
        <p:sp>
          <p:nvSpPr>
            <p:cNvPr id="136" name="Freeform 23">
              <a:extLst>
                <a:ext uri="{FF2B5EF4-FFF2-40B4-BE49-F238E27FC236}">
                  <a16:creationId xmlns:a16="http://schemas.microsoft.com/office/drawing/2014/main" id="{1360ECFF-7E54-43B3-91D8-4C60F4344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7558" y="3479730"/>
              <a:ext cx="431842" cy="1409665"/>
            </a:xfrm>
            <a:custGeom>
              <a:avLst/>
              <a:gdLst>
                <a:gd name="T0" fmla="*/ 48 w 832"/>
                <a:gd name="T1" fmla="*/ 0 h 1920"/>
                <a:gd name="T2" fmla="*/ 672 w 832"/>
                <a:gd name="T3" fmla="*/ 384 h 1920"/>
                <a:gd name="T4" fmla="*/ 384 w 832"/>
                <a:gd name="T5" fmla="*/ 912 h 1920"/>
                <a:gd name="T6" fmla="*/ 832 w 832"/>
                <a:gd name="T7" fmla="*/ 1450 h 1920"/>
                <a:gd name="T8" fmla="*/ 0 w 83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4615 w 10000"/>
                <a:gd name="connsiteY2" fmla="*/ 4750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0000"/>
                <a:gd name="connsiteY0" fmla="*/ 0 h 10000"/>
                <a:gd name="connsiteX1" fmla="*/ 0 w 10000"/>
                <a:gd name="connsiteY1" fmla="*/ 1958 h 10000"/>
                <a:gd name="connsiteX2" fmla="*/ 1346 w 10000"/>
                <a:gd name="connsiteY2" fmla="*/ 7333 h 10000"/>
                <a:gd name="connsiteX3" fmla="*/ 10000 w 10000"/>
                <a:gd name="connsiteY3" fmla="*/ 7552 h 10000"/>
                <a:gd name="connsiteX4" fmla="*/ 0 w 10000"/>
                <a:gd name="connsiteY4" fmla="*/ 10000 h 10000"/>
                <a:gd name="connsiteX0" fmla="*/ 577 w 1346"/>
                <a:gd name="connsiteY0" fmla="*/ 0 h 10000"/>
                <a:gd name="connsiteX1" fmla="*/ 0 w 1346"/>
                <a:gd name="connsiteY1" fmla="*/ 1958 h 10000"/>
                <a:gd name="connsiteX2" fmla="*/ 1346 w 1346"/>
                <a:gd name="connsiteY2" fmla="*/ 7333 h 10000"/>
                <a:gd name="connsiteX3" fmla="*/ 0 w 1346"/>
                <a:gd name="connsiteY3" fmla="*/ 10000 h 10000"/>
                <a:gd name="connsiteX0" fmla="*/ 4287 w 10000"/>
                <a:gd name="connsiteY0" fmla="*/ 0 h 7333"/>
                <a:gd name="connsiteX1" fmla="*/ 0 w 10000"/>
                <a:gd name="connsiteY1" fmla="*/ 1958 h 7333"/>
                <a:gd name="connsiteX2" fmla="*/ 10000 w 10000"/>
                <a:gd name="connsiteY2" fmla="*/ 7333 h 7333"/>
                <a:gd name="connsiteX0" fmla="*/ 22147 w 22147"/>
                <a:gd name="connsiteY0" fmla="*/ 0 h 6193"/>
                <a:gd name="connsiteX1" fmla="*/ 17860 w 22147"/>
                <a:gd name="connsiteY1" fmla="*/ 2670 h 6193"/>
                <a:gd name="connsiteX2" fmla="*/ 0 w 22147"/>
                <a:gd name="connsiteY2" fmla="*/ 6193 h 6193"/>
                <a:gd name="connsiteX0" fmla="*/ 10000 w 10000"/>
                <a:gd name="connsiteY0" fmla="*/ 0 h 10000"/>
                <a:gd name="connsiteX1" fmla="*/ 8387 w 10000"/>
                <a:gd name="connsiteY1" fmla="*/ 4770 h 10000"/>
                <a:gd name="connsiteX2" fmla="*/ 0 w 10000"/>
                <a:gd name="connsiteY2" fmla="*/ 10000 h 10000"/>
                <a:gd name="connsiteX0" fmla="*/ 12258 w 12258"/>
                <a:gd name="connsiteY0" fmla="*/ 0 h 10184"/>
                <a:gd name="connsiteX1" fmla="*/ 8387 w 12258"/>
                <a:gd name="connsiteY1" fmla="*/ 4954 h 10184"/>
                <a:gd name="connsiteX2" fmla="*/ 0 w 12258"/>
                <a:gd name="connsiteY2" fmla="*/ 10184 h 10184"/>
                <a:gd name="connsiteX0" fmla="*/ 10968 w 10968"/>
                <a:gd name="connsiteY0" fmla="*/ 0 h 10184"/>
                <a:gd name="connsiteX1" fmla="*/ 8387 w 10968"/>
                <a:gd name="connsiteY1" fmla="*/ 4954 h 10184"/>
                <a:gd name="connsiteX2" fmla="*/ 0 w 10968"/>
                <a:gd name="connsiteY2" fmla="*/ 10184 h 1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68" h="10184">
                  <a:moveTo>
                    <a:pt x="10968" y="0"/>
                  </a:moveTo>
                  <a:lnTo>
                    <a:pt x="8387" y="4954"/>
                  </a:lnTo>
                  <a:lnTo>
                    <a:pt x="0" y="10184"/>
                  </a:lnTo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7" name="Oval 20">
              <a:extLst>
                <a:ext uri="{FF2B5EF4-FFF2-40B4-BE49-F238E27FC236}">
                  <a16:creationId xmlns:a16="http://schemas.microsoft.com/office/drawing/2014/main" id="{20027DB7-D3A8-4915-9BC5-C00A8E9598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15100" y="4857143"/>
              <a:ext cx="279400" cy="292118"/>
            </a:xfrm>
            <a:prstGeom prst="ellipse">
              <a:avLst/>
            </a:prstGeom>
            <a:noFill/>
            <a:ln w="38100">
              <a:solidFill>
                <a:srgbClr val="FF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139" name="Line 4">
            <a:extLst>
              <a:ext uri="{FF2B5EF4-FFF2-40B4-BE49-F238E27FC236}">
                <a16:creationId xmlns:a16="http://schemas.microsoft.com/office/drawing/2014/main" id="{91873D07-9E0A-41A4-99A4-36B00489991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1766179" y="5334000"/>
            <a:ext cx="918868" cy="2096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41" name="Line 4">
            <a:extLst>
              <a:ext uri="{FF2B5EF4-FFF2-40B4-BE49-F238E27FC236}">
                <a16:creationId xmlns:a16="http://schemas.microsoft.com/office/drawing/2014/main" id="{B5D9E213-8DAA-40E3-A719-9E444757F47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00400" y="6493735"/>
            <a:ext cx="918868" cy="2096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42" name="Line 4">
            <a:extLst>
              <a:ext uri="{FF2B5EF4-FFF2-40B4-BE49-F238E27FC236}">
                <a16:creationId xmlns:a16="http://schemas.microsoft.com/office/drawing/2014/main" id="{63FB043C-7842-4218-84D7-A1EA2790BB3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152275" y="6743300"/>
            <a:ext cx="918868" cy="20965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/>
          </a:p>
        </p:txBody>
      </p:sp>
      <p:sp>
        <p:nvSpPr>
          <p:cNvPr id="146" name="Line 10">
            <a:extLst>
              <a:ext uri="{FF2B5EF4-FFF2-40B4-BE49-F238E27FC236}">
                <a16:creationId xmlns:a16="http://schemas.microsoft.com/office/drawing/2014/main" id="{7CB0915C-D5B6-490E-BB15-7D1706C15C5D}"/>
              </a:ext>
            </a:extLst>
          </p:cNvPr>
          <p:cNvSpPr>
            <a:spLocks noChangeShapeType="1"/>
          </p:cNvSpPr>
          <p:nvPr/>
        </p:nvSpPr>
        <p:spPr bwMode="auto">
          <a:xfrm>
            <a:off x="2305332" y="5086950"/>
            <a:ext cx="3409668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7" name="Line 10">
            <a:extLst>
              <a:ext uri="{FF2B5EF4-FFF2-40B4-BE49-F238E27FC236}">
                <a16:creationId xmlns:a16="http://schemas.microsoft.com/office/drawing/2014/main" id="{E568B257-8FE5-4A62-818C-F0E35FDC9F9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76532" y="5086949"/>
            <a:ext cx="1828800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886377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139" grpId="0" animBg="1"/>
      <p:bldP spid="141" grpId="0" animBg="1"/>
      <p:bldP spid="142" grpId="0" animBg="1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" name="Group 122">
            <a:extLst>
              <a:ext uri="{FF2B5EF4-FFF2-40B4-BE49-F238E27FC236}">
                <a16:creationId xmlns:a16="http://schemas.microsoft.com/office/drawing/2014/main" id="{E4C45181-95E6-4896-B724-0688800D9038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124" name="Picture 12">
              <a:extLst>
                <a:ext uri="{FF2B5EF4-FFF2-40B4-BE49-F238E27FC236}">
                  <a16:creationId xmlns:a16="http://schemas.microsoft.com/office/drawing/2014/main" id="{33483618-7542-4EA8-BB5A-0F74A298C03D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25" name="Picture 12">
              <a:extLst>
                <a:ext uri="{FF2B5EF4-FFF2-40B4-BE49-F238E27FC236}">
                  <a16:creationId xmlns:a16="http://schemas.microsoft.com/office/drawing/2014/main" id="{705C8857-C754-4E35-850C-53721A0EEAB5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118" name="Picture 12">
            <a:extLst>
              <a:ext uri="{FF2B5EF4-FFF2-40B4-BE49-F238E27FC236}">
                <a16:creationId xmlns:a16="http://schemas.microsoft.com/office/drawing/2014/main" id="{84D0000D-E5A8-429D-9BA8-B003F51B6DE2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95" name="Group 94">
            <a:extLst>
              <a:ext uri="{FF2B5EF4-FFF2-40B4-BE49-F238E27FC236}">
                <a16:creationId xmlns:a16="http://schemas.microsoft.com/office/drawing/2014/main" id="{618218D4-3A6F-49F0-AB8A-944DADAB2251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96" name="Picture 3" descr="question">
              <a:extLst>
                <a:ext uri="{FF2B5EF4-FFF2-40B4-BE49-F238E27FC236}">
                  <a16:creationId xmlns:a16="http://schemas.microsoft.com/office/drawing/2014/main" id="{6760DE29-EC54-4E0F-AED5-0914818FBE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473B7498-68E4-412B-9B0E-87DE71309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98" name="Rectangle 6">
              <a:extLst>
                <a:ext uri="{FF2B5EF4-FFF2-40B4-BE49-F238E27FC236}">
                  <a16:creationId xmlns:a16="http://schemas.microsoft.com/office/drawing/2014/main" id="{44E496A6-173B-4042-97FA-B896EAF8E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99" name="Rectangle 6">
              <a:extLst>
                <a:ext uri="{FF2B5EF4-FFF2-40B4-BE49-F238E27FC236}">
                  <a16:creationId xmlns:a16="http://schemas.microsoft.com/office/drawing/2014/main" id="{86F6CCB9-4232-4B54-838B-2E635318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100" name="Rectangle 6">
              <a:extLst>
                <a:ext uri="{FF2B5EF4-FFF2-40B4-BE49-F238E27FC236}">
                  <a16:creationId xmlns:a16="http://schemas.microsoft.com/office/drawing/2014/main" id="{30D275D5-1F2F-46C8-875B-2063DB2DA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101" name="Rectangle 6">
              <a:extLst>
                <a:ext uri="{FF2B5EF4-FFF2-40B4-BE49-F238E27FC236}">
                  <a16:creationId xmlns:a16="http://schemas.microsoft.com/office/drawing/2014/main" id="{0FBA616D-8AB6-4A84-8288-053CAE716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102" name="Rectangle 6">
              <a:extLst>
                <a:ext uri="{FF2B5EF4-FFF2-40B4-BE49-F238E27FC236}">
                  <a16:creationId xmlns:a16="http://schemas.microsoft.com/office/drawing/2014/main" id="{8DDE69FB-E71D-4DE0-A0FC-49351ED64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03" name="Rectangle 6">
              <a:extLst>
                <a:ext uri="{FF2B5EF4-FFF2-40B4-BE49-F238E27FC236}">
                  <a16:creationId xmlns:a16="http://schemas.microsoft.com/office/drawing/2014/main" id="{02DCCFD5-8D91-4957-84A2-8D2CF4E13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04" name="Freeform 22">
              <a:extLst>
                <a:ext uri="{FF2B5EF4-FFF2-40B4-BE49-F238E27FC236}">
                  <a16:creationId xmlns:a16="http://schemas.microsoft.com/office/drawing/2014/main" id="{AC6636D9-2F80-4D1D-B76B-DCBB893DEFE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22">
              <a:extLst>
                <a:ext uri="{FF2B5EF4-FFF2-40B4-BE49-F238E27FC236}">
                  <a16:creationId xmlns:a16="http://schemas.microsoft.com/office/drawing/2014/main" id="{0A3073D2-0E15-456D-976C-6AD2C0C16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22">
              <a:extLst>
                <a:ext uri="{FF2B5EF4-FFF2-40B4-BE49-F238E27FC236}">
                  <a16:creationId xmlns:a16="http://schemas.microsoft.com/office/drawing/2014/main" id="{49D7193D-EA4F-4EC4-BD52-AC9472A6E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7" name="Freeform 22">
              <a:extLst>
                <a:ext uri="{FF2B5EF4-FFF2-40B4-BE49-F238E27FC236}">
                  <a16:creationId xmlns:a16="http://schemas.microsoft.com/office/drawing/2014/main" id="{CF56468F-211C-41F0-97C6-C3826B6A9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" name="Freeform 22">
              <a:extLst>
                <a:ext uri="{FF2B5EF4-FFF2-40B4-BE49-F238E27FC236}">
                  <a16:creationId xmlns:a16="http://schemas.microsoft.com/office/drawing/2014/main" id="{D7ECC5A3-EC48-4A35-BF54-B0B9995F4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22">
              <a:extLst>
                <a:ext uri="{FF2B5EF4-FFF2-40B4-BE49-F238E27FC236}">
                  <a16:creationId xmlns:a16="http://schemas.microsoft.com/office/drawing/2014/main" id="{F2893108-7DAC-4390-A223-EF6AAEF022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10" name="Picture 109">
              <a:extLst>
                <a:ext uri="{FF2B5EF4-FFF2-40B4-BE49-F238E27FC236}">
                  <a16:creationId xmlns:a16="http://schemas.microsoft.com/office/drawing/2014/main" id="{E3ECF755-695C-414F-A717-04D1C6F50EF9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111" name="Group 110">
              <a:extLst>
                <a:ext uri="{FF2B5EF4-FFF2-40B4-BE49-F238E27FC236}">
                  <a16:creationId xmlns:a16="http://schemas.microsoft.com/office/drawing/2014/main" id="{CCDAE495-814E-472A-AD57-317DE278A82F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12" name="AutoShape 3">
                <a:extLst>
                  <a:ext uri="{FF2B5EF4-FFF2-40B4-BE49-F238E27FC236}">
                    <a16:creationId xmlns:a16="http://schemas.microsoft.com/office/drawing/2014/main" id="{141EF0F4-6190-4365-8BD9-81F125A40E45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3" name="Freeform 5">
                <a:extLst>
                  <a:ext uri="{FF2B5EF4-FFF2-40B4-BE49-F238E27FC236}">
                    <a16:creationId xmlns:a16="http://schemas.microsoft.com/office/drawing/2014/main" id="{C751DF32-EAC9-46F7-A9B0-0BB5EA732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4" name="Freeform 6">
                <a:extLst>
                  <a:ext uri="{FF2B5EF4-FFF2-40B4-BE49-F238E27FC236}">
                    <a16:creationId xmlns:a16="http://schemas.microsoft.com/office/drawing/2014/main" id="{795E3970-41C7-4F95-8248-47976355F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5" name="Freeform 7">
                <a:extLst>
                  <a:ext uri="{FF2B5EF4-FFF2-40B4-BE49-F238E27FC236}">
                    <a16:creationId xmlns:a16="http://schemas.microsoft.com/office/drawing/2014/main" id="{DB1F9ADA-212C-4D7E-9C18-9A4CBE4A7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697797" name="Text Box 5"/>
          <p:cNvSpPr txBox="1">
            <a:spLocks noChangeArrowheads="1"/>
          </p:cNvSpPr>
          <p:nvPr/>
        </p:nvSpPr>
        <p:spPr bwMode="auto">
          <a:xfrm>
            <a:off x="-53329" y="762000"/>
            <a:ext cx="416812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How do you form your solution </a:t>
            </a:r>
            <a:br>
              <a:rPr lang="en-US" altLang="en-US" sz="2400" dirty="0"/>
            </a:br>
            <a:r>
              <a:rPr lang="en-US" altLang="en-US" sz="2400" dirty="0"/>
              <a:t>from the friend’s and the bird’s?</a:t>
            </a:r>
          </a:p>
        </p:txBody>
      </p:sp>
      <p:sp>
        <p:nvSpPr>
          <p:cNvPr id="1697801" name="Line 9"/>
          <p:cNvSpPr>
            <a:spLocks noChangeShapeType="1"/>
          </p:cNvSpPr>
          <p:nvPr/>
        </p:nvSpPr>
        <p:spPr bwMode="auto">
          <a:xfrm flipV="1">
            <a:off x="1211522" y="5654603"/>
            <a:ext cx="4274878" cy="774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697802" name="Line 10"/>
          <p:cNvSpPr>
            <a:spLocks noChangeShapeType="1"/>
          </p:cNvSpPr>
          <p:nvPr/>
        </p:nvSpPr>
        <p:spPr bwMode="auto">
          <a:xfrm>
            <a:off x="945356" y="5924350"/>
            <a:ext cx="1404143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0" name="Freeform 23">
            <a:extLst>
              <a:ext uri="{FF2B5EF4-FFF2-40B4-BE49-F238E27FC236}">
                <a16:creationId xmlns:a16="http://schemas.microsoft.com/office/drawing/2014/main" id="{898D089D-3F30-406C-9FBC-47FBDDD55639}"/>
              </a:ext>
            </a:extLst>
          </p:cNvPr>
          <p:cNvSpPr>
            <a:spLocks/>
          </p:cNvSpPr>
          <p:nvPr/>
        </p:nvSpPr>
        <p:spPr bwMode="auto">
          <a:xfrm>
            <a:off x="6747558" y="431730"/>
            <a:ext cx="431842" cy="1409665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4615 w 10000"/>
              <a:gd name="connsiteY2" fmla="*/ 4750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1346 w 10000"/>
              <a:gd name="connsiteY2" fmla="*/ 7333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346"/>
              <a:gd name="connsiteY0" fmla="*/ 0 h 10000"/>
              <a:gd name="connsiteX1" fmla="*/ 0 w 1346"/>
              <a:gd name="connsiteY1" fmla="*/ 1958 h 10000"/>
              <a:gd name="connsiteX2" fmla="*/ 1346 w 1346"/>
              <a:gd name="connsiteY2" fmla="*/ 7333 h 10000"/>
              <a:gd name="connsiteX3" fmla="*/ 0 w 1346"/>
              <a:gd name="connsiteY3" fmla="*/ 10000 h 10000"/>
              <a:gd name="connsiteX0" fmla="*/ 4287 w 10000"/>
              <a:gd name="connsiteY0" fmla="*/ 0 h 7333"/>
              <a:gd name="connsiteX1" fmla="*/ 0 w 10000"/>
              <a:gd name="connsiteY1" fmla="*/ 1958 h 7333"/>
              <a:gd name="connsiteX2" fmla="*/ 10000 w 10000"/>
              <a:gd name="connsiteY2" fmla="*/ 7333 h 7333"/>
              <a:gd name="connsiteX0" fmla="*/ 22147 w 22147"/>
              <a:gd name="connsiteY0" fmla="*/ 0 h 6193"/>
              <a:gd name="connsiteX1" fmla="*/ 17860 w 22147"/>
              <a:gd name="connsiteY1" fmla="*/ 2670 h 6193"/>
              <a:gd name="connsiteX2" fmla="*/ 0 w 22147"/>
              <a:gd name="connsiteY2" fmla="*/ 6193 h 6193"/>
              <a:gd name="connsiteX0" fmla="*/ 10000 w 10000"/>
              <a:gd name="connsiteY0" fmla="*/ 0 h 10000"/>
              <a:gd name="connsiteX1" fmla="*/ 8387 w 10000"/>
              <a:gd name="connsiteY1" fmla="*/ 4770 h 10000"/>
              <a:gd name="connsiteX2" fmla="*/ 0 w 10000"/>
              <a:gd name="connsiteY2" fmla="*/ 10000 h 10000"/>
              <a:gd name="connsiteX0" fmla="*/ 12258 w 12258"/>
              <a:gd name="connsiteY0" fmla="*/ 0 h 10184"/>
              <a:gd name="connsiteX1" fmla="*/ 8387 w 12258"/>
              <a:gd name="connsiteY1" fmla="*/ 4954 h 10184"/>
              <a:gd name="connsiteX2" fmla="*/ 0 w 12258"/>
              <a:gd name="connsiteY2" fmla="*/ 10184 h 10184"/>
              <a:gd name="connsiteX0" fmla="*/ 10968 w 10968"/>
              <a:gd name="connsiteY0" fmla="*/ 0 h 10184"/>
              <a:gd name="connsiteX1" fmla="*/ 8387 w 10968"/>
              <a:gd name="connsiteY1" fmla="*/ 4954 h 10184"/>
              <a:gd name="connsiteX2" fmla="*/ 0 w 10968"/>
              <a:gd name="connsiteY2" fmla="*/ 10184 h 1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968" h="10184">
                <a:moveTo>
                  <a:pt x="10968" y="0"/>
                </a:moveTo>
                <a:lnTo>
                  <a:pt x="8387" y="4954"/>
                </a:lnTo>
                <a:lnTo>
                  <a:pt x="0" y="10184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Oval 20">
            <a:extLst>
              <a:ext uri="{FF2B5EF4-FFF2-40B4-BE49-F238E27FC236}">
                <a16:creationId xmlns:a16="http://schemas.microsoft.com/office/drawing/2014/main" id="{23978AAD-96A5-47F5-8D38-E2D144990E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2515" y="6249182"/>
            <a:ext cx="1069285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56" name="Oval 20">
            <a:extLst>
              <a:ext uri="{FF2B5EF4-FFF2-40B4-BE49-F238E27FC236}">
                <a16:creationId xmlns:a16="http://schemas.microsoft.com/office/drawing/2014/main" id="{36E7FF34-DC9C-495D-BE39-67895D02DD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4759" y="6260805"/>
            <a:ext cx="754443" cy="368595"/>
          </a:xfrm>
          <a:prstGeom prst="ellipse">
            <a:avLst/>
          </a:prstGeom>
          <a:noFill/>
          <a:ln w="381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64" name="Group 63">
            <a:extLst>
              <a:ext uri="{FF2B5EF4-FFF2-40B4-BE49-F238E27FC236}">
                <a16:creationId xmlns:a16="http://schemas.microsoft.com/office/drawing/2014/main" id="{3B4DB971-4E7B-4ECC-88CC-41F85AA83DED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DD12CA21-B481-481E-95F3-A4FF63D74623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D150FD8B-9FFC-42DD-A7B7-42293B566905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58" name="Freeform 22">
            <a:extLst>
              <a:ext uri="{FF2B5EF4-FFF2-40B4-BE49-F238E27FC236}">
                <a16:creationId xmlns:a16="http://schemas.microsoft.com/office/drawing/2014/main" id="{217892F1-00E9-48C2-94F4-ABF1DF3AD725}"/>
              </a:ext>
            </a:extLst>
          </p:cNvPr>
          <p:cNvSpPr>
            <a:spLocks/>
          </p:cNvSpPr>
          <p:nvPr/>
        </p:nvSpPr>
        <p:spPr bwMode="auto">
          <a:xfrm flipH="1">
            <a:off x="6680089" y="1946984"/>
            <a:ext cx="425135" cy="65334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29172 w 29172"/>
              <a:gd name="connsiteY0" fmla="*/ 0 h 31285"/>
              <a:gd name="connsiteX1" fmla="*/ 0 w 29172"/>
              <a:gd name="connsiteY1" fmla="*/ 31285 h 31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9172" h="31285">
                <a:moveTo>
                  <a:pt x="29172" y="0"/>
                </a:moveTo>
                <a:lnTo>
                  <a:pt x="0" y="31285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pic>
        <p:nvPicPr>
          <p:cNvPr id="67" name="Picture 66">
            <a:extLst>
              <a:ext uri="{FF2B5EF4-FFF2-40B4-BE49-F238E27FC236}">
                <a16:creationId xmlns:a16="http://schemas.microsoft.com/office/drawing/2014/main" id="{2FCFA9E6-B193-4CB6-B1CB-CBC106B67DA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800" y="1689933"/>
            <a:ext cx="323271" cy="612017"/>
          </a:xfrm>
          <a:prstGeom prst="rect">
            <a:avLst/>
          </a:prstGeom>
        </p:spPr>
      </p:pic>
      <p:grpSp>
        <p:nvGrpSpPr>
          <p:cNvPr id="68" name="Group 67">
            <a:extLst>
              <a:ext uri="{FF2B5EF4-FFF2-40B4-BE49-F238E27FC236}">
                <a16:creationId xmlns:a16="http://schemas.microsoft.com/office/drawing/2014/main" id="{11462246-C4E2-4D5C-AFC2-8B5FA36C5034}"/>
              </a:ext>
            </a:extLst>
          </p:cNvPr>
          <p:cNvGrpSpPr/>
          <p:nvPr/>
        </p:nvGrpSpPr>
        <p:grpSpPr>
          <a:xfrm>
            <a:off x="6219646" y="1581090"/>
            <a:ext cx="397866" cy="400110"/>
            <a:chOff x="6219646" y="4629090"/>
            <a:chExt cx="397866" cy="400110"/>
          </a:xfrm>
        </p:grpSpPr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76903987-CA0B-43AC-8555-787CE64900C4}"/>
                </a:ext>
              </a:extLst>
            </p:cNvPr>
            <p:cNvSpPr/>
            <p:nvPr/>
          </p:nvSpPr>
          <p:spPr bwMode="auto">
            <a:xfrm>
              <a:off x="6411892" y="4844345"/>
              <a:ext cx="112760" cy="128748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39A828F8-00D9-426A-855A-2E91EE108CB7}"/>
                </a:ext>
              </a:extLst>
            </p:cNvPr>
            <p:cNvSpPr/>
            <p:nvPr/>
          </p:nvSpPr>
          <p:spPr>
            <a:xfrm>
              <a:off x="6219646" y="4629090"/>
              <a:ext cx="39786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 err="1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 err="1">
                  <a:solidFill>
                    <a:srgbClr val="FFC000"/>
                  </a:solidFill>
                </a:rPr>
                <a:t>k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81" name="Group 80">
            <a:extLst>
              <a:ext uri="{FF2B5EF4-FFF2-40B4-BE49-F238E27FC236}">
                <a16:creationId xmlns:a16="http://schemas.microsoft.com/office/drawing/2014/main" id="{B0C4365E-7886-4298-B33B-D4D6B1B70995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82" name="Picture 81">
              <a:extLst>
                <a:ext uri="{FF2B5EF4-FFF2-40B4-BE49-F238E27FC236}">
                  <a16:creationId xmlns:a16="http://schemas.microsoft.com/office/drawing/2014/main" id="{0018EF20-663A-451D-973A-6081E50E0AC8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83" name="Rectangle 6">
              <a:extLst>
                <a:ext uri="{FF2B5EF4-FFF2-40B4-BE49-F238E27FC236}">
                  <a16:creationId xmlns:a16="http://schemas.microsoft.com/office/drawing/2014/main" id="{41AF3EA0-2E84-46EE-B92B-8CD4AD301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84" name="Rectangle 6">
              <a:extLst>
                <a:ext uri="{FF2B5EF4-FFF2-40B4-BE49-F238E27FC236}">
                  <a16:creationId xmlns:a16="http://schemas.microsoft.com/office/drawing/2014/main" id="{D3F7D4BD-2BF4-41BE-9462-A4C2A03AC6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5" name="Rectangle 6">
              <a:extLst>
                <a:ext uri="{FF2B5EF4-FFF2-40B4-BE49-F238E27FC236}">
                  <a16:creationId xmlns:a16="http://schemas.microsoft.com/office/drawing/2014/main" id="{697B7FC8-505E-455A-8A58-ED525A5C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86" name="Rectangle 6">
              <a:extLst>
                <a:ext uri="{FF2B5EF4-FFF2-40B4-BE49-F238E27FC236}">
                  <a16:creationId xmlns:a16="http://schemas.microsoft.com/office/drawing/2014/main" id="{AA1AB27E-9D91-4956-BA7C-BC0406AAC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87" name="Rectangle 6">
              <a:extLst>
                <a:ext uri="{FF2B5EF4-FFF2-40B4-BE49-F238E27FC236}">
                  <a16:creationId xmlns:a16="http://schemas.microsoft.com/office/drawing/2014/main" id="{0D137139-478F-4A7E-9BDF-F0E84C2C8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88" name="Rectangle 6">
              <a:extLst>
                <a:ext uri="{FF2B5EF4-FFF2-40B4-BE49-F238E27FC236}">
                  <a16:creationId xmlns:a16="http://schemas.microsoft.com/office/drawing/2014/main" id="{33D6605C-1378-4794-8067-1AE2466FE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BD8DBF1B-EA8B-4CF3-932F-557B14C1D3B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0" name="Freeform 22">
              <a:extLst>
                <a:ext uri="{FF2B5EF4-FFF2-40B4-BE49-F238E27FC236}">
                  <a16:creationId xmlns:a16="http://schemas.microsoft.com/office/drawing/2014/main" id="{1DA1E9DE-AC6D-4D3A-9444-CEB15ABE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E1EADFE5-2BD4-4D06-946B-FE6E44FF9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7D3AE394-5CE8-423B-A7F5-8A6106BC2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3" name="Freeform 22">
              <a:extLst>
                <a:ext uri="{FF2B5EF4-FFF2-40B4-BE49-F238E27FC236}">
                  <a16:creationId xmlns:a16="http://schemas.microsoft.com/office/drawing/2014/main" id="{31F87317-ECE9-4162-9CBD-26E377C6723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94" name="Picture 93">
              <a:extLst>
                <a:ext uri="{FF2B5EF4-FFF2-40B4-BE49-F238E27FC236}">
                  <a16:creationId xmlns:a16="http://schemas.microsoft.com/office/drawing/2014/main" id="{6CFC5513-CB76-4406-982D-6D64BB1B5F8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120" name="Text Box 5">
            <a:extLst>
              <a:ext uri="{FF2B5EF4-FFF2-40B4-BE49-F238E27FC236}">
                <a16:creationId xmlns:a16="http://schemas.microsoft.com/office/drawing/2014/main" id="{9EA317B1-5221-457A-BDBB-E4CC4F5047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56757" y="1531203"/>
            <a:ext cx="1654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And its cost</a:t>
            </a:r>
          </a:p>
        </p:txBody>
      </p:sp>
      <p:sp>
        <p:nvSpPr>
          <p:cNvPr id="121" name="Oval 20">
            <a:extLst>
              <a:ext uri="{FF2B5EF4-FFF2-40B4-BE49-F238E27FC236}">
                <a16:creationId xmlns:a16="http://schemas.microsoft.com/office/drawing/2014/main" id="{47173AFE-6C1B-4AC8-BAD6-9EC67B2FF7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800" y="6477000"/>
            <a:ext cx="1069285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22" name="Oval 20">
            <a:extLst>
              <a:ext uri="{FF2B5EF4-FFF2-40B4-BE49-F238E27FC236}">
                <a16:creationId xmlns:a16="http://schemas.microsoft.com/office/drawing/2014/main" id="{E40FDA73-25DF-4DA1-91BC-EEBF6975A4D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8044" y="6488623"/>
            <a:ext cx="754443" cy="368595"/>
          </a:xfrm>
          <a:prstGeom prst="ellipse">
            <a:avLst/>
          </a:prstGeom>
          <a:noFill/>
          <a:ln w="38100">
            <a:solidFill>
              <a:srgbClr val="0070C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977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978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978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97801" grpId="0" animBg="1"/>
      <p:bldP spid="1697802" grpId="0" animBg="1"/>
      <p:bldP spid="50" grpId="0" animBg="1"/>
      <p:bldP spid="55" grpId="0" animBg="1"/>
      <p:bldP spid="55" grpId="1" animBg="1"/>
      <p:bldP spid="56" grpId="0" animBg="1"/>
      <p:bldP spid="56" grpId="1" animBg="1"/>
      <p:bldP spid="58" grpId="0" animBg="1"/>
      <p:bldP spid="121" grpId="0" animBg="1"/>
      <p:bldP spid="122" grpId="0" animBg="1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" name="Group 106">
            <a:extLst>
              <a:ext uri="{FF2B5EF4-FFF2-40B4-BE49-F238E27FC236}">
                <a16:creationId xmlns:a16="http://schemas.microsoft.com/office/drawing/2014/main" id="{553D552B-B9F4-4D41-8779-6D32DDCE183F}"/>
              </a:ext>
            </a:extLst>
          </p:cNvPr>
          <p:cNvGrpSpPr/>
          <p:nvPr/>
        </p:nvGrpSpPr>
        <p:grpSpPr>
          <a:xfrm>
            <a:off x="16463" y="3934693"/>
            <a:ext cx="6689137" cy="2085107"/>
            <a:chOff x="16463" y="3325093"/>
            <a:chExt cx="6689137" cy="2085107"/>
          </a:xfrm>
        </p:grpSpPr>
        <p:pic>
          <p:nvPicPr>
            <p:cNvPr id="108" name="Picture 12">
              <a:extLst>
                <a:ext uri="{FF2B5EF4-FFF2-40B4-BE49-F238E27FC236}">
                  <a16:creationId xmlns:a16="http://schemas.microsoft.com/office/drawing/2014/main" id="{92FFC1D9-5763-46B5-AF45-A8053957403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687" t="51852" r="16354" b="32837"/>
            <a:stretch/>
          </p:blipFill>
          <p:spPr bwMode="auto">
            <a:xfrm>
              <a:off x="16463" y="3325093"/>
              <a:ext cx="6689137" cy="20851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  <p:pic>
          <p:nvPicPr>
            <p:cNvPr id="109" name="Picture 12">
              <a:extLst>
                <a:ext uri="{FF2B5EF4-FFF2-40B4-BE49-F238E27FC236}">
                  <a16:creationId xmlns:a16="http://schemas.microsoft.com/office/drawing/2014/main" id="{FC44C1F9-8721-4C18-8D51-1E2F5411FE2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4118" t="72731" r="54957" b="25123"/>
            <a:stretch/>
          </p:blipFill>
          <p:spPr bwMode="auto">
            <a:xfrm>
              <a:off x="1648325" y="4509596"/>
              <a:ext cx="1148929" cy="303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25400">
                  <a:solidFill>
                    <a:schemeClr val="hlink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</p:pic>
      </p:grpSp>
      <p:pic>
        <p:nvPicPr>
          <p:cNvPr id="106" name="Picture 12">
            <a:extLst>
              <a:ext uri="{FF2B5EF4-FFF2-40B4-BE49-F238E27FC236}">
                <a16:creationId xmlns:a16="http://schemas.microsoft.com/office/drawing/2014/main" id="{AF55731E-8E7F-45C5-A3AB-9F233250F02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2731" b="23281"/>
          <a:stretch/>
        </p:blipFill>
        <p:spPr bwMode="auto">
          <a:xfrm>
            <a:off x="29717" y="6296172"/>
            <a:ext cx="9069388" cy="48562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82" name="Group 81">
            <a:extLst>
              <a:ext uri="{FF2B5EF4-FFF2-40B4-BE49-F238E27FC236}">
                <a16:creationId xmlns:a16="http://schemas.microsoft.com/office/drawing/2014/main" id="{469C459C-66BE-4C7F-8358-18BBCC015330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83" name="Picture 3" descr="question">
              <a:extLst>
                <a:ext uri="{FF2B5EF4-FFF2-40B4-BE49-F238E27FC236}">
                  <a16:creationId xmlns:a16="http://schemas.microsoft.com/office/drawing/2014/main" id="{0E741DDA-B268-44E5-B4EB-05CAD8A627D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" name="Rectangle 83">
              <a:extLst>
                <a:ext uri="{FF2B5EF4-FFF2-40B4-BE49-F238E27FC236}">
                  <a16:creationId xmlns:a16="http://schemas.microsoft.com/office/drawing/2014/main" id="{6DD87ECA-F786-48D7-A58B-D4E708137D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5" name="Rectangle 6">
              <a:extLst>
                <a:ext uri="{FF2B5EF4-FFF2-40B4-BE49-F238E27FC236}">
                  <a16:creationId xmlns:a16="http://schemas.microsoft.com/office/drawing/2014/main" id="{3E9FBCDB-83E1-484A-BAE1-6E20E238A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86" name="Rectangle 6">
              <a:extLst>
                <a:ext uri="{FF2B5EF4-FFF2-40B4-BE49-F238E27FC236}">
                  <a16:creationId xmlns:a16="http://schemas.microsoft.com/office/drawing/2014/main" id="{27EB605A-A395-4A6A-90D8-172EF2F0A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7" name="Rectangle 6">
              <a:extLst>
                <a:ext uri="{FF2B5EF4-FFF2-40B4-BE49-F238E27FC236}">
                  <a16:creationId xmlns:a16="http://schemas.microsoft.com/office/drawing/2014/main" id="{7EF6CBC3-A020-42A1-B528-96B1BB7AD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88" name="Rectangle 6">
              <a:extLst>
                <a:ext uri="{FF2B5EF4-FFF2-40B4-BE49-F238E27FC236}">
                  <a16:creationId xmlns:a16="http://schemas.microsoft.com/office/drawing/2014/main" id="{D4CF21D0-1588-4E75-9296-9880A0FC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89" name="Rectangle 6">
              <a:extLst>
                <a:ext uri="{FF2B5EF4-FFF2-40B4-BE49-F238E27FC236}">
                  <a16:creationId xmlns:a16="http://schemas.microsoft.com/office/drawing/2014/main" id="{EA0A6D2E-7F13-47E9-AEBA-D06A8A68F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90" name="Rectangle 6">
              <a:extLst>
                <a:ext uri="{FF2B5EF4-FFF2-40B4-BE49-F238E27FC236}">
                  <a16:creationId xmlns:a16="http://schemas.microsoft.com/office/drawing/2014/main" id="{5D7CB6CC-A967-422A-94F8-2F4D5FD1D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91" name="Freeform 22">
              <a:extLst>
                <a:ext uri="{FF2B5EF4-FFF2-40B4-BE49-F238E27FC236}">
                  <a16:creationId xmlns:a16="http://schemas.microsoft.com/office/drawing/2014/main" id="{30B3CC69-E697-49B5-92C9-FBCBBDC8731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22">
              <a:extLst>
                <a:ext uri="{FF2B5EF4-FFF2-40B4-BE49-F238E27FC236}">
                  <a16:creationId xmlns:a16="http://schemas.microsoft.com/office/drawing/2014/main" id="{090AFE62-CAE0-4201-9143-CBF9F3C5E7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22">
              <a:extLst>
                <a:ext uri="{FF2B5EF4-FFF2-40B4-BE49-F238E27FC236}">
                  <a16:creationId xmlns:a16="http://schemas.microsoft.com/office/drawing/2014/main" id="{AF0DE42A-ADDE-4597-9FB6-28688A7CD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" name="Freeform 22">
              <a:extLst>
                <a:ext uri="{FF2B5EF4-FFF2-40B4-BE49-F238E27FC236}">
                  <a16:creationId xmlns:a16="http://schemas.microsoft.com/office/drawing/2014/main" id="{E3D81A3F-2F21-4412-9D85-5F3EEDD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22">
              <a:extLst>
                <a:ext uri="{FF2B5EF4-FFF2-40B4-BE49-F238E27FC236}">
                  <a16:creationId xmlns:a16="http://schemas.microsoft.com/office/drawing/2014/main" id="{9B2D1994-D344-45D5-9E1A-75294DC65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22">
              <a:extLst>
                <a:ext uri="{FF2B5EF4-FFF2-40B4-BE49-F238E27FC236}">
                  <a16:creationId xmlns:a16="http://schemas.microsoft.com/office/drawing/2014/main" id="{266F5397-1452-4871-87FC-417744B20CB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97" name="Picture 96">
              <a:extLst>
                <a:ext uri="{FF2B5EF4-FFF2-40B4-BE49-F238E27FC236}">
                  <a16:creationId xmlns:a16="http://schemas.microsoft.com/office/drawing/2014/main" id="{659843FF-E34A-492C-8757-C896A5628360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62F27D0A-0269-40BC-AF2B-4995D3F6FEAA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99" name="AutoShape 3">
                <a:extLst>
                  <a:ext uri="{FF2B5EF4-FFF2-40B4-BE49-F238E27FC236}">
                    <a16:creationId xmlns:a16="http://schemas.microsoft.com/office/drawing/2014/main" id="{39B4F7F3-C2EE-48E7-9C78-828B5E510C42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" name="Freeform 5">
                <a:extLst>
                  <a:ext uri="{FF2B5EF4-FFF2-40B4-BE49-F238E27FC236}">
                    <a16:creationId xmlns:a16="http://schemas.microsoft.com/office/drawing/2014/main" id="{92A9FC90-B10C-4AAC-A11F-7B2C7D147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1" name="Freeform 6">
                <a:extLst>
                  <a:ext uri="{FF2B5EF4-FFF2-40B4-BE49-F238E27FC236}">
                    <a16:creationId xmlns:a16="http://schemas.microsoft.com/office/drawing/2014/main" id="{BBD1D1CA-2DAB-456C-AF55-7704C35E39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02" name="Freeform 7">
                <a:extLst>
                  <a:ext uri="{FF2B5EF4-FFF2-40B4-BE49-F238E27FC236}">
                    <a16:creationId xmlns:a16="http://schemas.microsoft.com/office/drawing/2014/main" id="{EFCA584A-E3A6-486E-8B2A-A98C3AD0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50" name="Freeform 23">
            <a:extLst>
              <a:ext uri="{FF2B5EF4-FFF2-40B4-BE49-F238E27FC236}">
                <a16:creationId xmlns:a16="http://schemas.microsoft.com/office/drawing/2014/main" id="{898D089D-3F30-406C-9FBC-47FBDDD55639}"/>
              </a:ext>
            </a:extLst>
          </p:cNvPr>
          <p:cNvSpPr>
            <a:spLocks/>
          </p:cNvSpPr>
          <p:nvPr/>
        </p:nvSpPr>
        <p:spPr bwMode="auto">
          <a:xfrm>
            <a:off x="6747558" y="431730"/>
            <a:ext cx="431842" cy="1409665"/>
          </a:xfrm>
          <a:custGeom>
            <a:avLst/>
            <a:gdLst>
              <a:gd name="T0" fmla="*/ 48 w 832"/>
              <a:gd name="T1" fmla="*/ 0 h 1920"/>
              <a:gd name="T2" fmla="*/ 672 w 832"/>
              <a:gd name="T3" fmla="*/ 384 h 1920"/>
              <a:gd name="T4" fmla="*/ 384 w 832"/>
              <a:gd name="T5" fmla="*/ 912 h 1920"/>
              <a:gd name="T6" fmla="*/ 832 w 832"/>
              <a:gd name="T7" fmla="*/ 1450 h 1920"/>
              <a:gd name="T8" fmla="*/ 0 w 832"/>
              <a:gd name="T9" fmla="*/ 1920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4615 w 10000"/>
              <a:gd name="connsiteY2" fmla="*/ 4750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0000"/>
              <a:gd name="connsiteY0" fmla="*/ 0 h 10000"/>
              <a:gd name="connsiteX1" fmla="*/ 0 w 10000"/>
              <a:gd name="connsiteY1" fmla="*/ 1958 h 10000"/>
              <a:gd name="connsiteX2" fmla="*/ 1346 w 10000"/>
              <a:gd name="connsiteY2" fmla="*/ 7333 h 10000"/>
              <a:gd name="connsiteX3" fmla="*/ 10000 w 10000"/>
              <a:gd name="connsiteY3" fmla="*/ 7552 h 10000"/>
              <a:gd name="connsiteX4" fmla="*/ 0 w 10000"/>
              <a:gd name="connsiteY4" fmla="*/ 10000 h 10000"/>
              <a:gd name="connsiteX0" fmla="*/ 577 w 1346"/>
              <a:gd name="connsiteY0" fmla="*/ 0 h 10000"/>
              <a:gd name="connsiteX1" fmla="*/ 0 w 1346"/>
              <a:gd name="connsiteY1" fmla="*/ 1958 h 10000"/>
              <a:gd name="connsiteX2" fmla="*/ 1346 w 1346"/>
              <a:gd name="connsiteY2" fmla="*/ 7333 h 10000"/>
              <a:gd name="connsiteX3" fmla="*/ 0 w 1346"/>
              <a:gd name="connsiteY3" fmla="*/ 10000 h 10000"/>
              <a:gd name="connsiteX0" fmla="*/ 4287 w 10000"/>
              <a:gd name="connsiteY0" fmla="*/ 0 h 7333"/>
              <a:gd name="connsiteX1" fmla="*/ 0 w 10000"/>
              <a:gd name="connsiteY1" fmla="*/ 1958 h 7333"/>
              <a:gd name="connsiteX2" fmla="*/ 10000 w 10000"/>
              <a:gd name="connsiteY2" fmla="*/ 7333 h 7333"/>
              <a:gd name="connsiteX0" fmla="*/ 22147 w 22147"/>
              <a:gd name="connsiteY0" fmla="*/ 0 h 6193"/>
              <a:gd name="connsiteX1" fmla="*/ 17860 w 22147"/>
              <a:gd name="connsiteY1" fmla="*/ 2670 h 6193"/>
              <a:gd name="connsiteX2" fmla="*/ 0 w 22147"/>
              <a:gd name="connsiteY2" fmla="*/ 6193 h 6193"/>
              <a:gd name="connsiteX0" fmla="*/ 10000 w 10000"/>
              <a:gd name="connsiteY0" fmla="*/ 0 h 10000"/>
              <a:gd name="connsiteX1" fmla="*/ 8387 w 10000"/>
              <a:gd name="connsiteY1" fmla="*/ 4770 h 10000"/>
              <a:gd name="connsiteX2" fmla="*/ 0 w 10000"/>
              <a:gd name="connsiteY2" fmla="*/ 10000 h 10000"/>
              <a:gd name="connsiteX0" fmla="*/ 12258 w 12258"/>
              <a:gd name="connsiteY0" fmla="*/ 0 h 10184"/>
              <a:gd name="connsiteX1" fmla="*/ 8387 w 12258"/>
              <a:gd name="connsiteY1" fmla="*/ 4954 h 10184"/>
              <a:gd name="connsiteX2" fmla="*/ 0 w 12258"/>
              <a:gd name="connsiteY2" fmla="*/ 10184 h 10184"/>
              <a:gd name="connsiteX0" fmla="*/ 10968 w 10968"/>
              <a:gd name="connsiteY0" fmla="*/ 0 h 10184"/>
              <a:gd name="connsiteX1" fmla="*/ 8387 w 10968"/>
              <a:gd name="connsiteY1" fmla="*/ 4954 h 10184"/>
              <a:gd name="connsiteX2" fmla="*/ 0 w 10968"/>
              <a:gd name="connsiteY2" fmla="*/ 10184 h 10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0968" h="10184">
                <a:moveTo>
                  <a:pt x="10968" y="0"/>
                </a:moveTo>
                <a:lnTo>
                  <a:pt x="8387" y="4954"/>
                </a:lnTo>
                <a:lnTo>
                  <a:pt x="0" y="10184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9" name="Text Box 3">
            <a:extLst>
              <a:ext uri="{FF2B5EF4-FFF2-40B4-BE49-F238E27FC236}">
                <a16:creationId xmlns:a16="http://schemas.microsoft.com/office/drawing/2014/main" id="{2BF46F40-7EC0-42B6-BE3E-965269916C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741740"/>
            <a:ext cx="4011612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 </a:t>
            </a:r>
            <a:r>
              <a:rPr lang="en-US" altLang="en-US" sz="2400" i="1" dirty="0" err="1">
                <a:solidFill>
                  <a:srgbClr val="FFC000"/>
                </a:solidFill>
              </a:rPr>
              <a:t>optSol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&lt;</a:t>
            </a:r>
            <a:r>
              <a:rPr lang="en-US" altLang="en-US" sz="2400" i="1" baseline="-25000" dirty="0" err="1">
                <a:solidFill>
                  <a:srgbClr val="FFC000"/>
                </a:solidFill>
              </a:rPr>
              <a:t>i,k</a:t>
            </a:r>
            <a:r>
              <a:rPr lang="en-US" altLang="en-US" sz="2400" i="1" baseline="-25000" dirty="0">
                <a:solidFill>
                  <a:srgbClr val="FFC000"/>
                </a:solidFill>
              </a:rPr>
              <a:t>&gt;</a:t>
            </a:r>
            <a:r>
              <a:rPr lang="en-US" altLang="en-US" sz="2400" dirty="0"/>
              <a:t> is a best solution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for our instance </a:t>
            </a:r>
            <a:r>
              <a:rPr lang="en-US" altLang="en-US" sz="2400" i="1" dirty="0" err="1">
                <a:solidFill>
                  <a:srgbClr val="FFC000"/>
                </a:solidFill>
              </a:rPr>
              <a:t>subI</a:t>
            </a:r>
            <a:r>
              <a:rPr lang="en-US" altLang="en-US" sz="2400" i="1" dirty="0">
                <a:solidFill>
                  <a:srgbClr val="FFC000"/>
                </a:solidFill>
              </a:rPr>
              <a:t>[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]</a:t>
            </a:r>
            <a:r>
              <a:rPr lang="en-US" altLang="en-US" sz="2400" dirty="0">
                <a:solidFill>
                  <a:srgbClr val="FFC000"/>
                </a:solidFill>
              </a:rPr>
              <a:t> </a:t>
            </a:r>
            <a:endParaRPr lang="en-US" altLang="en-US" sz="2400" dirty="0"/>
          </a:p>
          <a:p>
            <a:pPr algn="ctr" eaLnBrk="1" hangingPunct="1">
              <a:buFontTx/>
              <a:buNone/>
            </a:pPr>
            <a:r>
              <a:rPr lang="en-US" altLang="en-US" sz="2400" dirty="0"/>
              <a:t>from amongst those consistent</a:t>
            </a:r>
          </a:p>
          <a:p>
            <a:pPr algn="ctr" eaLnBrk="1" hangingPunct="1">
              <a:buFontTx/>
              <a:buNone/>
            </a:pPr>
            <a:r>
              <a:rPr lang="en-US" altLang="en-US" sz="2400" dirty="0"/>
              <a:t>with </a:t>
            </a:r>
            <a:r>
              <a:rPr lang="en-US" altLang="en-US" sz="2400" dirty="0">
                <a:solidFill>
                  <a:schemeClr val="accent2"/>
                </a:solidFill>
              </a:rPr>
              <a:t>the bird’s </a:t>
            </a:r>
            <a:r>
              <a:rPr lang="en-US" altLang="en-US" sz="2400" i="1" dirty="0">
                <a:solidFill>
                  <a:srgbClr val="FFC000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FFC000"/>
                </a:solidFill>
              </a:rPr>
              <a:t>th</a:t>
            </a:r>
            <a:r>
              <a:rPr lang="en-US" altLang="en-US" sz="2400" dirty="0"/>
              <a:t> </a:t>
            </a:r>
            <a:r>
              <a:rPr lang="en-US" altLang="en-US" sz="2400" dirty="0">
                <a:solidFill>
                  <a:schemeClr val="accent2"/>
                </a:solidFill>
              </a:rPr>
              <a:t>answer.</a:t>
            </a:r>
          </a:p>
        </p:txBody>
      </p:sp>
      <p:sp>
        <p:nvSpPr>
          <p:cNvPr id="51" name="Oval 20">
            <a:extLst>
              <a:ext uri="{FF2B5EF4-FFF2-40B4-BE49-F238E27FC236}">
                <a16:creationId xmlns:a16="http://schemas.microsoft.com/office/drawing/2014/main" id="{1ABF5AB6-89D5-4E81-BE01-9E6353AD7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43486" y="6477782"/>
            <a:ext cx="1272617" cy="380218"/>
          </a:xfrm>
          <a:prstGeom prst="ellipse">
            <a:avLst/>
          </a:prstGeom>
          <a:noFill/>
          <a:ln w="381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grpSp>
        <p:nvGrpSpPr>
          <p:cNvPr id="60" name="Group 59">
            <a:extLst>
              <a:ext uri="{FF2B5EF4-FFF2-40B4-BE49-F238E27FC236}">
                <a16:creationId xmlns:a16="http://schemas.microsoft.com/office/drawing/2014/main" id="{A5BAEC7D-0D30-48C6-AD5A-BF3336415F04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61" name="Rectangle 60">
              <a:extLst>
                <a:ext uri="{FF2B5EF4-FFF2-40B4-BE49-F238E27FC236}">
                  <a16:creationId xmlns:a16="http://schemas.microsoft.com/office/drawing/2014/main" id="{F00AA9C9-5665-49CC-8512-125B180711F0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06D7BA75-5069-4E50-B5AB-0D7EBCCBC5A2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sp>
        <p:nvSpPr>
          <p:cNvPr id="58" name="Freeform 22">
            <a:extLst>
              <a:ext uri="{FF2B5EF4-FFF2-40B4-BE49-F238E27FC236}">
                <a16:creationId xmlns:a16="http://schemas.microsoft.com/office/drawing/2014/main" id="{217892F1-00E9-48C2-94F4-ABF1DF3AD725}"/>
              </a:ext>
            </a:extLst>
          </p:cNvPr>
          <p:cNvSpPr>
            <a:spLocks/>
          </p:cNvSpPr>
          <p:nvPr/>
        </p:nvSpPr>
        <p:spPr bwMode="auto">
          <a:xfrm flipH="1">
            <a:off x="6680089" y="1946984"/>
            <a:ext cx="425135" cy="653340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  <a:gd name="connsiteX0" fmla="*/ 31876 w 31876"/>
              <a:gd name="connsiteY0" fmla="*/ 0 h 8709"/>
              <a:gd name="connsiteX1" fmla="*/ 0 w 31876"/>
              <a:gd name="connsiteY1" fmla="*/ 8709 h 8709"/>
              <a:gd name="connsiteX0" fmla="*/ 29172 w 29172"/>
              <a:gd name="connsiteY0" fmla="*/ 0 h 31285"/>
              <a:gd name="connsiteX1" fmla="*/ 0 w 29172"/>
              <a:gd name="connsiteY1" fmla="*/ 31285 h 312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29172" h="31285">
                <a:moveTo>
                  <a:pt x="29172" y="0"/>
                </a:moveTo>
                <a:lnTo>
                  <a:pt x="0" y="31285"/>
                </a:lnTo>
              </a:path>
            </a:pathLst>
          </a:custGeom>
          <a:noFill/>
          <a:ln w="25400" cap="flat" cmpd="sng">
            <a:solidFill>
              <a:schemeClr val="bg1">
                <a:lumMod val="60000"/>
                <a:lumOff val="40000"/>
              </a:schemeClr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>
              <a:solidFill>
                <a:srgbClr val="CC00CC"/>
              </a:solidFill>
            </a:endParaRPr>
          </a:p>
        </p:txBody>
      </p:sp>
      <p:pic>
        <p:nvPicPr>
          <p:cNvPr id="63" name="Picture 62">
            <a:extLst>
              <a:ext uri="{FF2B5EF4-FFF2-40B4-BE49-F238E27FC236}">
                <a16:creationId xmlns:a16="http://schemas.microsoft.com/office/drawing/2014/main" id="{EC348BD5-DCC9-4470-92E4-157DE28FF10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800" y="1689933"/>
            <a:ext cx="323271" cy="612017"/>
          </a:xfrm>
          <a:prstGeom prst="rect">
            <a:avLst/>
          </a:prstGeom>
        </p:spPr>
      </p:pic>
      <p:grpSp>
        <p:nvGrpSpPr>
          <p:cNvPr id="64" name="Group 63">
            <a:extLst>
              <a:ext uri="{FF2B5EF4-FFF2-40B4-BE49-F238E27FC236}">
                <a16:creationId xmlns:a16="http://schemas.microsoft.com/office/drawing/2014/main" id="{5DE8C7CB-DFF7-4142-95FD-E220A377C313}"/>
              </a:ext>
            </a:extLst>
          </p:cNvPr>
          <p:cNvGrpSpPr/>
          <p:nvPr/>
        </p:nvGrpSpPr>
        <p:grpSpPr>
          <a:xfrm>
            <a:off x="6219646" y="1581090"/>
            <a:ext cx="397866" cy="400110"/>
            <a:chOff x="6219646" y="4629090"/>
            <a:chExt cx="397866" cy="400110"/>
          </a:xfrm>
        </p:grpSpPr>
        <p:sp>
          <p:nvSpPr>
            <p:cNvPr id="65" name="Rectangle 64">
              <a:extLst>
                <a:ext uri="{FF2B5EF4-FFF2-40B4-BE49-F238E27FC236}">
                  <a16:creationId xmlns:a16="http://schemas.microsoft.com/office/drawing/2014/main" id="{35C496B7-547E-4B10-9160-83A79DE422D6}"/>
                </a:ext>
              </a:extLst>
            </p:cNvPr>
            <p:cNvSpPr/>
            <p:nvPr/>
          </p:nvSpPr>
          <p:spPr bwMode="auto">
            <a:xfrm>
              <a:off x="6411892" y="4844345"/>
              <a:ext cx="112760" cy="128748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6" name="Rectangle 65">
              <a:extLst>
                <a:ext uri="{FF2B5EF4-FFF2-40B4-BE49-F238E27FC236}">
                  <a16:creationId xmlns:a16="http://schemas.microsoft.com/office/drawing/2014/main" id="{342B9035-154F-40F4-A1E7-5E270FF02EA0}"/>
                </a:ext>
              </a:extLst>
            </p:cNvPr>
            <p:cNvSpPr/>
            <p:nvPr/>
          </p:nvSpPr>
          <p:spPr>
            <a:xfrm>
              <a:off x="6219646" y="4629090"/>
              <a:ext cx="39786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 err="1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 err="1">
                  <a:solidFill>
                    <a:srgbClr val="FFC000"/>
                  </a:solidFill>
                </a:rPr>
                <a:t>k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D20A66B3-72A5-4CA2-A6C1-9F5643A3EC63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68" name="Picture 67">
              <a:extLst>
                <a:ext uri="{FF2B5EF4-FFF2-40B4-BE49-F238E27FC236}">
                  <a16:creationId xmlns:a16="http://schemas.microsoft.com/office/drawing/2014/main" id="{DE973A5E-F10B-4E88-8BCD-3CAF742575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69" name="Rectangle 6">
              <a:extLst>
                <a:ext uri="{FF2B5EF4-FFF2-40B4-BE49-F238E27FC236}">
                  <a16:creationId xmlns:a16="http://schemas.microsoft.com/office/drawing/2014/main" id="{A6B25AEA-7728-46AD-BBED-07B042627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70" name="Rectangle 6">
              <a:extLst>
                <a:ext uri="{FF2B5EF4-FFF2-40B4-BE49-F238E27FC236}">
                  <a16:creationId xmlns:a16="http://schemas.microsoft.com/office/drawing/2014/main" id="{7092BC91-E071-4781-BACF-5ABA0D52CB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1" name="Rectangle 6">
              <a:extLst>
                <a:ext uri="{FF2B5EF4-FFF2-40B4-BE49-F238E27FC236}">
                  <a16:creationId xmlns:a16="http://schemas.microsoft.com/office/drawing/2014/main" id="{0C86C338-E441-4FEB-9C1C-FFD344198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72" name="Rectangle 6">
              <a:extLst>
                <a:ext uri="{FF2B5EF4-FFF2-40B4-BE49-F238E27FC236}">
                  <a16:creationId xmlns:a16="http://schemas.microsoft.com/office/drawing/2014/main" id="{644080DF-E4F0-4F69-A3EC-5C71E67CB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73" name="Rectangle 6">
              <a:extLst>
                <a:ext uri="{FF2B5EF4-FFF2-40B4-BE49-F238E27FC236}">
                  <a16:creationId xmlns:a16="http://schemas.microsoft.com/office/drawing/2014/main" id="{DF33AADE-C5A0-4766-B9CB-93EE1A186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74" name="Rectangle 6">
              <a:extLst>
                <a:ext uri="{FF2B5EF4-FFF2-40B4-BE49-F238E27FC236}">
                  <a16:creationId xmlns:a16="http://schemas.microsoft.com/office/drawing/2014/main" id="{0BE56D86-5B6B-4754-B332-FD28E94FB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75" name="Freeform 22">
              <a:extLst>
                <a:ext uri="{FF2B5EF4-FFF2-40B4-BE49-F238E27FC236}">
                  <a16:creationId xmlns:a16="http://schemas.microsoft.com/office/drawing/2014/main" id="{F89B5ABA-A6DA-4E0C-95CD-26389DD8731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76" name="Freeform 22">
              <a:extLst>
                <a:ext uri="{FF2B5EF4-FFF2-40B4-BE49-F238E27FC236}">
                  <a16:creationId xmlns:a16="http://schemas.microsoft.com/office/drawing/2014/main" id="{B2008290-E595-4CCB-957A-3EEB0AB930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77" name="Freeform 22">
              <a:extLst>
                <a:ext uri="{FF2B5EF4-FFF2-40B4-BE49-F238E27FC236}">
                  <a16:creationId xmlns:a16="http://schemas.microsoft.com/office/drawing/2014/main" id="{E8CD51D4-7EA0-4BDA-B98E-060D00DB6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78" name="Freeform 22">
              <a:extLst>
                <a:ext uri="{FF2B5EF4-FFF2-40B4-BE49-F238E27FC236}">
                  <a16:creationId xmlns:a16="http://schemas.microsoft.com/office/drawing/2014/main" id="{CCE1EC77-731B-4190-9FCE-1D28F19829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79" name="Freeform 22">
              <a:extLst>
                <a:ext uri="{FF2B5EF4-FFF2-40B4-BE49-F238E27FC236}">
                  <a16:creationId xmlns:a16="http://schemas.microsoft.com/office/drawing/2014/main" id="{B2BF7399-4DAB-47DC-AE78-71D50109A42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80" name="Picture 79">
              <a:extLst>
                <a:ext uri="{FF2B5EF4-FFF2-40B4-BE49-F238E27FC236}">
                  <a16:creationId xmlns:a16="http://schemas.microsoft.com/office/drawing/2014/main" id="{035C8332-5F39-4C65-B49C-E5CC7FD33E0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pic>
        <p:nvPicPr>
          <p:cNvPr id="81" name="Picture 80">
            <a:extLst>
              <a:ext uri="{FF2B5EF4-FFF2-40B4-BE49-F238E27FC236}">
                <a16:creationId xmlns:a16="http://schemas.microsoft.com/office/drawing/2014/main" id="{BE37F1F4-BDA3-48DF-B1D5-1BCF41CA9F6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48613" y="2831096"/>
            <a:ext cx="164540" cy="37158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921910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1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4" name="Picture 12">
            <a:extLst>
              <a:ext uri="{FF2B5EF4-FFF2-40B4-BE49-F238E27FC236}">
                <a16:creationId xmlns:a16="http://schemas.microsoft.com/office/drawing/2014/main" id="{5B10AC69-9237-43E2-8441-4EC1545BFF7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836" b="6920"/>
          <a:stretch/>
        </p:blipFill>
        <p:spPr bwMode="auto">
          <a:xfrm>
            <a:off x="37306" y="3886200"/>
            <a:ext cx="9069388" cy="17347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92" name="Group 91">
            <a:extLst>
              <a:ext uri="{FF2B5EF4-FFF2-40B4-BE49-F238E27FC236}">
                <a16:creationId xmlns:a16="http://schemas.microsoft.com/office/drawing/2014/main" id="{4AABE26E-BFF9-4916-A262-B10B11709F5D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93" name="Picture 3" descr="question">
              <a:extLst>
                <a:ext uri="{FF2B5EF4-FFF2-40B4-BE49-F238E27FC236}">
                  <a16:creationId xmlns:a16="http://schemas.microsoft.com/office/drawing/2014/main" id="{0818F9DB-4B03-431D-B9D4-4012FC73B1C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B7C6E840-B7E6-4843-8F4C-476528C5F1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95" name="Rectangle 6">
              <a:extLst>
                <a:ext uri="{FF2B5EF4-FFF2-40B4-BE49-F238E27FC236}">
                  <a16:creationId xmlns:a16="http://schemas.microsoft.com/office/drawing/2014/main" id="{0BBBC5B5-236E-41A0-B64B-A444A927E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96" name="Rectangle 6">
              <a:extLst>
                <a:ext uri="{FF2B5EF4-FFF2-40B4-BE49-F238E27FC236}">
                  <a16:creationId xmlns:a16="http://schemas.microsoft.com/office/drawing/2014/main" id="{DB08BC19-A9B4-4E7D-86A1-2BCA79869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97" name="Rectangle 6">
              <a:extLst>
                <a:ext uri="{FF2B5EF4-FFF2-40B4-BE49-F238E27FC236}">
                  <a16:creationId xmlns:a16="http://schemas.microsoft.com/office/drawing/2014/main" id="{8CB3FD67-B517-4144-A9FD-6172E4EA04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98" name="Rectangle 6">
              <a:extLst>
                <a:ext uri="{FF2B5EF4-FFF2-40B4-BE49-F238E27FC236}">
                  <a16:creationId xmlns:a16="http://schemas.microsoft.com/office/drawing/2014/main" id="{EFC93390-2AFB-46F7-B494-0EB59B989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99" name="Rectangle 6">
              <a:extLst>
                <a:ext uri="{FF2B5EF4-FFF2-40B4-BE49-F238E27FC236}">
                  <a16:creationId xmlns:a16="http://schemas.microsoft.com/office/drawing/2014/main" id="{2D017DF0-2D31-46E4-BD96-5AA1F2D0CF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100" name="Rectangle 6">
              <a:extLst>
                <a:ext uri="{FF2B5EF4-FFF2-40B4-BE49-F238E27FC236}">
                  <a16:creationId xmlns:a16="http://schemas.microsoft.com/office/drawing/2014/main" id="{D0694D10-D048-46E1-B114-6929F771B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01" name="Freeform 22">
              <a:extLst>
                <a:ext uri="{FF2B5EF4-FFF2-40B4-BE49-F238E27FC236}">
                  <a16:creationId xmlns:a16="http://schemas.microsoft.com/office/drawing/2014/main" id="{4BF530CD-C64C-430A-894F-7227C2E47F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22">
              <a:extLst>
                <a:ext uri="{FF2B5EF4-FFF2-40B4-BE49-F238E27FC236}">
                  <a16:creationId xmlns:a16="http://schemas.microsoft.com/office/drawing/2014/main" id="{F9D1BA92-1194-4DC5-9FE9-272FFEDF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Freeform 22">
              <a:extLst>
                <a:ext uri="{FF2B5EF4-FFF2-40B4-BE49-F238E27FC236}">
                  <a16:creationId xmlns:a16="http://schemas.microsoft.com/office/drawing/2014/main" id="{0A04A6A7-7F6E-4DFE-A5FE-D25116645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" name="Freeform 22">
              <a:extLst>
                <a:ext uri="{FF2B5EF4-FFF2-40B4-BE49-F238E27FC236}">
                  <a16:creationId xmlns:a16="http://schemas.microsoft.com/office/drawing/2014/main" id="{E36C0E49-A791-4730-B670-2763396C7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" name="Freeform 22">
              <a:extLst>
                <a:ext uri="{FF2B5EF4-FFF2-40B4-BE49-F238E27FC236}">
                  <a16:creationId xmlns:a16="http://schemas.microsoft.com/office/drawing/2014/main" id="{9CDD2374-F36B-4224-8FAD-515D58809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Freeform 22">
              <a:extLst>
                <a:ext uri="{FF2B5EF4-FFF2-40B4-BE49-F238E27FC236}">
                  <a16:creationId xmlns:a16="http://schemas.microsoft.com/office/drawing/2014/main" id="{74CC2749-4FC1-421C-9661-E476DC8F22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pic>
          <p:nvPicPr>
            <p:cNvPr id="107" name="Picture 106">
              <a:extLst>
                <a:ext uri="{FF2B5EF4-FFF2-40B4-BE49-F238E27FC236}">
                  <a16:creationId xmlns:a16="http://schemas.microsoft.com/office/drawing/2014/main" id="{DFDD4729-C184-43D0-BEF9-42C8BE69AE2C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6487500" y="5410200"/>
              <a:ext cx="417672" cy="790737"/>
            </a:xfrm>
            <a:prstGeom prst="rect">
              <a:avLst/>
            </a:prstGeom>
          </p:spPr>
        </p:pic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884DBC08-53DC-4DC0-8C3D-EED25157531C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09" name="AutoShape 3">
                <a:extLst>
                  <a:ext uri="{FF2B5EF4-FFF2-40B4-BE49-F238E27FC236}">
                    <a16:creationId xmlns:a16="http://schemas.microsoft.com/office/drawing/2014/main" id="{8AA79C91-F3B3-4933-9FB2-6B521DC001FA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0" name="Freeform 5">
                <a:extLst>
                  <a:ext uri="{FF2B5EF4-FFF2-40B4-BE49-F238E27FC236}">
                    <a16:creationId xmlns:a16="http://schemas.microsoft.com/office/drawing/2014/main" id="{9B8BFE0F-3153-44F6-BC91-F6A71B845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1" name="Freeform 6">
                <a:extLst>
                  <a:ext uri="{FF2B5EF4-FFF2-40B4-BE49-F238E27FC236}">
                    <a16:creationId xmlns:a16="http://schemas.microsoft.com/office/drawing/2014/main" id="{C51C2CC1-3811-4A82-9382-6E6A6921F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12" name="Freeform 7">
                <a:extLst>
                  <a:ext uri="{FF2B5EF4-FFF2-40B4-BE49-F238E27FC236}">
                    <a16:creationId xmlns:a16="http://schemas.microsoft.com/office/drawing/2014/main" id="{42DC2DDD-F5E3-4452-834D-B03D4DDF17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sp>
        <p:nvSpPr>
          <p:cNvPr id="1719299" name="Text Box 3"/>
          <p:cNvSpPr txBox="1">
            <a:spLocks noChangeArrowheads="1"/>
          </p:cNvSpPr>
          <p:nvPr/>
        </p:nvSpPr>
        <p:spPr bwMode="auto">
          <a:xfrm>
            <a:off x="310141" y="1214735"/>
            <a:ext cx="31591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Take the best of the best</a:t>
            </a: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967593E2-F743-4C47-AD3C-C90424576B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228600" y="44946"/>
            <a:ext cx="4011612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400" dirty="0"/>
              <a:t>For each </a:t>
            </a:r>
            <a:r>
              <a:rPr lang="en-US" altLang="en-US" sz="2400" dirty="0">
                <a:solidFill>
                  <a:schemeClr val="accent2"/>
                </a:solidFill>
              </a:rPr>
              <a:t>bird’s </a:t>
            </a:r>
            <a:r>
              <a:rPr lang="en-US" altLang="en-US" sz="2400" i="1" dirty="0">
                <a:solidFill>
                  <a:srgbClr val="FFC000"/>
                </a:solidFill>
              </a:rPr>
              <a:t>k</a:t>
            </a:r>
            <a:r>
              <a:rPr lang="en-US" altLang="en-US" sz="2400" i="1" baseline="30000" dirty="0">
                <a:solidFill>
                  <a:srgbClr val="FFC000"/>
                </a:solidFill>
              </a:rPr>
              <a:t>th</a:t>
            </a:r>
            <a:r>
              <a:rPr lang="en-US" altLang="en-US" sz="2400" dirty="0"/>
              <a:t> answer,</a:t>
            </a:r>
            <a:br>
              <a:rPr lang="en-US" altLang="en-US" sz="2400" dirty="0"/>
            </a:br>
            <a:r>
              <a:rPr lang="en-US" altLang="en-US" sz="2400" dirty="0"/>
              <a:t>we have a best solution</a:t>
            </a:r>
            <a:br>
              <a:rPr lang="en-US" altLang="en-US" sz="2400" dirty="0"/>
            </a:br>
            <a:r>
              <a:rPr lang="en-US" altLang="en-US" sz="2400" dirty="0"/>
              <a:t>consistent with it.</a:t>
            </a: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32CD388-352C-4520-B348-5103FDFABC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98042" y="3869356"/>
            <a:ext cx="5519465" cy="313996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sp>
        <p:nvSpPr>
          <p:cNvPr id="68" name="Line 9">
            <a:extLst>
              <a:ext uri="{FF2B5EF4-FFF2-40B4-BE49-F238E27FC236}">
                <a16:creationId xmlns:a16="http://schemas.microsoft.com/office/drawing/2014/main" id="{F57FE05B-8626-4824-A9E5-9DC6028131A4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639762" y="3177276"/>
            <a:ext cx="0" cy="2651760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70" name="Text Box 33">
            <a:extLst>
              <a:ext uri="{FF2B5EF4-FFF2-40B4-BE49-F238E27FC236}">
                <a16:creationId xmlns:a16="http://schemas.microsoft.com/office/drawing/2014/main" id="{387B1D6E-29D6-4F64-961C-762E791316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1607403"/>
            <a:ext cx="385921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Store opt cost &amp; bird’s </a:t>
            </a:r>
            <a:r>
              <a:rPr lang="en-US" altLang="en-US" sz="2400" dirty="0" err="1"/>
              <a:t>ans</a:t>
            </a:r>
            <a:br>
              <a:rPr lang="en-US" altLang="en-US" sz="2400" dirty="0"/>
            </a:br>
            <a:r>
              <a:rPr lang="en-US" altLang="en-US" sz="2400" dirty="0"/>
              <a:t>for </a:t>
            </a:r>
            <a:r>
              <a:rPr lang="en-US" altLang="en-US" sz="2400" i="1" dirty="0" err="1">
                <a:solidFill>
                  <a:srgbClr val="FFC000"/>
                </a:solidFill>
              </a:rPr>
              <a:t>subI</a:t>
            </a:r>
            <a:r>
              <a:rPr lang="en-US" altLang="en-US" sz="2400" i="1" dirty="0">
                <a:solidFill>
                  <a:srgbClr val="FFC000"/>
                </a:solidFill>
              </a:rPr>
              <a:t>[</a:t>
            </a:r>
            <a:r>
              <a:rPr lang="en-US" altLang="en-US" sz="2400" i="1" dirty="0" err="1">
                <a:solidFill>
                  <a:srgbClr val="FFC000"/>
                </a:solidFill>
              </a:rPr>
              <a:t>i</a:t>
            </a:r>
            <a:r>
              <a:rPr lang="en-US" altLang="en-US" sz="2400" i="1" dirty="0">
                <a:solidFill>
                  <a:srgbClr val="FFC000"/>
                </a:solidFill>
              </a:rPr>
              <a:t>]</a:t>
            </a:r>
            <a:r>
              <a:rPr lang="en-US" altLang="en-US" sz="2400" dirty="0"/>
              <a:t> in the table. </a:t>
            </a:r>
          </a:p>
        </p:txBody>
      </p:sp>
      <p:sp>
        <p:nvSpPr>
          <p:cNvPr id="71" name="Rectangle 70">
            <a:extLst>
              <a:ext uri="{FF2B5EF4-FFF2-40B4-BE49-F238E27FC236}">
                <a16:creationId xmlns:a16="http://schemas.microsoft.com/office/drawing/2014/main" id="{9BC9602F-83F1-46CB-A179-092B95BA6B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561" y="4612860"/>
            <a:ext cx="2766634" cy="797339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  <p:grpSp>
        <p:nvGrpSpPr>
          <p:cNvPr id="72" name="Group 71">
            <a:extLst>
              <a:ext uri="{FF2B5EF4-FFF2-40B4-BE49-F238E27FC236}">
                <a16:creationId xmlns:a16="http://schemas.microsoft.com/office/drawing/2014/main" id="{FFE3560A-9455-487C-AA89-6869F964E760}"/>
              </a:ext>
            </a:extLst>
          </p:cNvPr>
          <p:cNvGrpSpPr/>
          <p:nvPr/>
        </p:nvGrpSpPr>
        <p:grpSpPr>
          <a:xfrm>
            <a:off x="6791802" y="2408927"/>
            <a:ext cx="360996" cy="400110"/>
            <a:chOff x="6791802" y="5456927"/>
            <a:chExt cx="360996" cy="400110"/>
          </a:xfrm>
        </p:grpSpPr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94E307FF-001F-465F-A9C7-6ED1182A1202}"/>
                </a:ext>
              </a:extLst>
            </p:cNvPr>
            <p:cNvSpPr/>
            <p:nvPr/>
          </p:nvSpPr>
          <p:spPr bwMode="auto">
            <a:xfrm>
              <a:off x="6838396" y="5611487"/>
              <a:ext cx="249979" cy="142656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11856E5E-9142-495A-AF82-ED4B545030E4}"/>
                </a:ext>
              </a:extLst>
            </p:cNvPr>
            <p:cNvSpPr/>
            <p:nvPr/>
          </p:nvSpPr>
          <p:spPr>
            <a:xfrm>
              <a:off x="6791802" y="5456927"/>
              <a:ext cx="36099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>
                  <a:solidFill>
                    <a:srgbClr val="FFC000"/>
                  </a:solidFill>
                </a:rPr>
                <a:t>i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1B1637A1-FAE6-4CD3-8A52-DF0681903239}"/>
              </a:ext>
            </a:extLst>
          </p:cNvPr>
          <p:cNvGrpSpPr/>
          <p:nvPr/>
        </p:nvGrpSpPr>
        <p:grpSpPr>
          <a:xfrm>
            <a:off x="6668973" y="1977089"/>
            <a:ext cx="1446327" cy="842311"/>
            <a:chOff x="7086600" y="5025089"/>
            <a:chExt cx="1446327" cy="842311"/>
          </a:xfrm>
        </p:grpSpPr>
        <p:sp>
          <p:nvSpPr>
            <p:cNvPr id="57" name="Freeform 22">
              <a:extLst>
                <a:ext uri="{FF2B5EF4-FFF2-40B4-BE49-F238E27FC236}">
                  <a16:creationId xmlns:a16="http://schemas.microsoft.com/office/drawing/2014/main" id="{822EFB69-DD37-4FE3-91EE-3ABAA757D1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58591" y="5388772"/>
              <a:ext cx="104302" cy="21597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  <a:gd name="connsiteX0" fmla="*/ 0 w 7157"/>
                <a:gd name="connsiteY0" fmla="*/ 0 h 10342"/>
                <a:gd name="connsiteX1" fmla="*/ 7157 w 7157"/>
                <a:gd name="connsiteY1" fmla="*/ 10342 h 1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7" h="10342">
                  <a:moveTo>
                    <a:pt x="0" y="0"/>
                  </a:moveTo>
                  <a:lnTo>
                    <a:pt x="7157" y="10342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58" name="Rectangle 6">
              <a:extLst>
                <a:ext uri="{FF2B5EF4-FFF2-40B4-BE49-F238E27FC236}">
                  <a16:creationId xmlns:a16="http://schemas.microsoft.com/office/drawing/2014/main" id="{3A98EBFC-BE6F-4083-8E67-B120799CE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97927" y="5381374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11</a:t>
              </a:r>
            </a:p>
          </p:txBody>
        </p:sp>
        <p:sp>
          <p:nvSpPr>
            <p:cNvPr id="59" name="Freeform 22">
              <a:extLst>
                <a:ext uri="{FF2B5EF4-FFF2-40B4-BE49-F238E27FC236}">
                  <a16:creationId xmlns:a16="http://schemas.microsoft.com/office/drawing/2014/main" id="{CF683E4E-0173-4393-8C28-ADF9074E24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4593" y="5334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rgbClr val="0000CC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60" name="Rectangle 6">
              <a:extLst>
                <a:ext uri="{FF2B5EF4-FFF2-40B4-BE49-F238E27FC236}">
                  <a16:creationId xmlns:a16="http://schemas.microsoft.com/office/drawing/2014/main" id="{68EB50BE-93C8-49F8-960E-C492BEA42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82671" y="502508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9</a:t>
              </a:r>
            </a:p>
          </p:txBody>
        </p:sp>
        <p:sp>
          <p:nvSpPr>
            <p:cNvPr id="61" name="Freeform 22">
              <a:extLst>
                <a:ext uri="{FF2B5EF4-FFF2-40B4-BE49-F238E27FC236}">
                  <a16:creationId xmlns:a16="http://schemas.microsoft.com/office/drawing/2014/main" id="{B30469EA-ABEB-40B3-B91B-86BAEFB17F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74256" y="5439489"/>
              <a:ext cx="145734" cy="2088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31876 w 31876"/>
                <a:gd name="connsiteY0" fmla="*/ 0 h 8709"/>
                <a:gd name="connsiteX1" fmla="*/ 0 w 31876"/>
                <a:gd name="connsiteY1" fmla="*/ 8709 h 8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76" h="8709">
                  <a:moveTo>
                    <a:pt x="31876" y="0"/>
                  </a:moveTo>
                  <a:lnTo>
                    <a:pt x="0" y="8709"/>
                  </a:lnTo>
                </a:path>
              </a:pathLst>
            </a:custGeom>
            <a:noFill/>
            <a:ln w="25400" cap="flat" cmpd="sng">
              <a:solidFill>
                <a:schemeClr val="bg1">
                  <a:lumMod val="60000"/>
                  <a:lumOff val="40000"/>
                </a:schemeClr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>
                <a:solidFill>
                  <a:srgbClr val="CC00CC"/>
                </a:solidFill>
              </a:endParaRPr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F7214573-8F47-4549-8B6C-D6E0C9EFA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86600" y="540573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CC00CC"/>
                  </a:solidFill>
                </a:rPr>
                <a:t>10</a:t>
              </a:r>
            </a:p>
          </p:txBody>
        </p:sp>
      </p:grpSp>
      <p:sp>
        <p:nvSpPr>
          <p:cNvPr id="63" name="Rectangle 6">
            <a:extLst>
              <a:ext uri="{FF2B5EF4-FFF2-40B4-BE49-F238E27FC236}">
                <a16:creationId xmlns:a16="http://schemas.microsoft.com/office/drawing/2014/main" id="{B802905D-39BA-4DAD-A214-DD7CF86437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5484" y="2446520"/>
            <a:ext cx="6350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CC00CC"/>
                </a:solidFill>
              </a:rPr>
              <a:t>9</a:t>
            </a:r>
          </a:p>
        </p:txBody>
      </p:sp>
      <p:sp>
        <p:nvSpPr>
          <p:cNvPr id="64" name="Freeform 22">
            <a:extLst>
              <a:ext uri="{FF2B5EF4-FFF2-40B4-BE49-F238E27FC236}">
                <a16:creationId xmlns:a16="http://schemas.microsoft.com/office/drawing/2014/main" id="{CF935B7B-558D-45EB-B672-662126DD8D28}"/>
              </a:ext>
            </a:extLst>
          </p:cNvPr>
          <p:cNvSpPr>
            <a:spLocks/>
          </p:cNvSpPr>
          <p:nvPr/>
        </p:nvSpPr>
        <p:spPr bwMode="auto">
          <a:xfrm flipH="1">
            <a:off x="7169715" y="2286000"/>
            <a:ext cx="45719" cy="239792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8077 w 10000"/>
              <a:gd name="connsiteY0" fmla="*/ 0 h 8000"/>
              <a:gd name="connsiteX1" fmla="*/ 4615 w 10000"/>
              <a:gd name="connsiteY1" fmla="*/ 2750 h 8000"/>
              <a:gd name="connsiteX2" fmla="*/ 10000 w 10000"/>
              <a:gd name="connsiteY2" fmla="*/ 5552 h 8000"/>
              <a:gd name="connsiteX3" fmla="*/ 0 w 10000"/>
              <a:gd name="connsiteY3" fmla="*/ 8000 h 8000"/>
              <a:gd name="connsiteX0" fmla="*/ 4615 w 10000"/>
              <a:gd name="connsiteY0" fmla="*/ 0 h 6562"/>
              <a:gd name="connsiteX1" fmla="*/ 10000 w 10000"/>
              <a:gd name="connsiteY1" fmla="*/ 3502 h 6562"/>
              <a:gd name="connsiteX2" fmla="*/ 0 w 10000"/>
              <a:gd name="connsiteY2" fmla="*/ 6562 h 6562"/>
              <a:gd name="connsiteX0" fmla="*/ 10000 w 10000"/>
              <a:gd name="connsiteY0" fmla="*/ 0 h 4663"/>
              <a:gd name="connsiteX1" fmla="*/ 0 w 10000"/>
              <a:gd name="connsiteY1" fmla="*/ 4663 h 4663"/>
              <a:gd name="connsiteX0" fmla="*/ 9521 w 9521"/>
              <a:gd name="connsiteY0" fmla="*/ 0 h 11659"/>
              <a:gd name="connsiteX1" fmla="*/ 0 w 9521"/>
              <a:gd name="connsiteY1" fmla="*/ 11659 h 11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9521" h="11659">
                <a:moveTo>
                  <a:pt x="9521" y="0"/>
                </a:moveTo>
                <a:lnTo>
                  <a:pt x="0" y="11659"/>
                </a:lnTo>
              </a:path>
            </a:pathLst>
          </a:custGeom>
          <a:noFill/>
          <a:ln w="25400" cap="flat" cmpd="sng">
            <a:solidFill>
              <a:srgbClr val="0000CC"/>
            </a:solidFill>
            <a:prstDash val="solid"/>
            <a:round/>
            <a:headEnd type="none" w="med" len="med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pic>
        <p:nvPicPr>
          <p:cNvPr id="75" name="Picture 74">
            <a:extLst>
              <a:ext uri="{FF2B5EF4-FFF2-40B4-BE49-F238E27FC236}">
                <a16:creationId xmlns:a16="http://schemas.microsoft.com/office/drawing/2014/main" id="{902D4454-0B97-4BD1-814E-B8407D26040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019800" y="1689933"/>
            <a:ext cx="323271" cy="612017"/>
          </a:xfrm>
          <a:prstGeom prst="rect">
            <a:avLst/>
          </a:prstGeom>
        </p:spPr>
      </p:pic>
      <p:grpSp>
        <p:nvGrpSpPr>
          <p:cNvPr id="76" name="Group 75">
            <a:extLst>
              <a:ext uri="{FF2B5EF4-FFF2-40B4-BE49-F238E27FC236}">
                <a16:creationId xmlns:a16="http://schemas.microsoft.com/office/drawing/2014/main" id="{29A9D6A9-F77F-4761-AE0B-DBAB47231D90}"/>
              </a:ext>
            </a:extLst>
          </p:cNvPr>
          <p:cNvGrpSpPr/>
          <p:nvPr/>
        </p:nvGrpSpPr>
        <p:grpSpPr>
          <a:xfrm>
            <a:off x="6219646" y="1581090"/>
            <a:ext cx="397866" cy="400110"/>
            <a:chOff x="6219646" y="4629090"/>
            <a:chExt cx="397866" cy="400110"/>
          </a:xfrm>
        </p:grpSpPr>
        <p:sp>
          <p:nvSpPr>
            <p:cNvPr id="77" name="Rectangle 76">
              <a:extLst>
                <a:ext uri="{FF2B5EF4-FFF2-40B4-BE49-F238E27FC236}">
                  <a16:creationId xmlns:a16="http://schemas.microsoft.com/office/drawing/2014/main" id="{E68CF74F-BC98-4895-B9CF-3D3A1170784C}"/>
                </a:ext>
              </a:extLst>
            </p:cNvPr>
            <p:cNvSpPr/>
            <p:nvPr/>
          </p:nvSpPr>
          <p:spPr bwMode="auto">
            <a:xfrm>
              <a:off x="6411892" y="4844345"/>
              <a:ext cx="112760" cy="128748"/>
            </a:xfrm>
            <a:prstGeom prst="rect">
              <a:avLst/>
            </a:prstGeom>
            <a:solidFill>
              <a:srgbClr val="FFFFFF"/>
            </a:solidFill>
            <a:ln w="25400" cap="flat" cmpd="sng" algn="ctr">
              <a:noFill/>
              <a:prstDash val="solid"/>
              <a:round/>
              <a:headEnd type="none" w="med" len="med"/>
              <a:tailEnd type="triangl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>
                  <a:srgbClr val="FFC000"/>
                </a:buClr>
                <a:buSzTx/>
                <a:buFontTx/>
                <a:buNone/>
                <a:tabLst/>
              </a:pPr>
              <a:endParaRPr kumimoji="0" lang="en-US" sz="3200" b="0" i="0" u="none" strike="noStrike" cap="none" normalizeH="0" baseline="0">
                <a:ln>
                  <a:noFill/>
                </a:ln>
                <a:solidFill>
                  <a:srgbClr val="FFC000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8" name="Rectangle 77">
              <a:extLst>
                <a:ext uri="{FF2B5EF4-FFF2-40B4-BE49-F238E27FC236}">
                  <a16:creationId xmlns:a16="http://schemas.microsoft.com/office/drawing/2014/main" id="{0DE3A346-620C-4CEC-A01C-38D699C5A89A}"/>
                </a:ext>
              </a:extLst>
            </p:cNvPr>
            <p:cNvSpPr/>
            <p:nvPr/>
          </p:nvSpPr>
          <p:spPr>
            <a:xfrm>
              <a:off x="6219646" y="4629090"/>
              <a:ext cx="397866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2000" dirty="0" err="1">
                  <a:solidFill>
                    <a:srgbClr val="FFC000"/>
                  </a:solidFill>
                </a:rPr>
                <a:t>v</a:t>
              </a:r>
              <a:r>
                <a:rPr lang="en-US" altLang="en-US" sz="2000" baseline="-25000" dirty="0" err="1">
                  <a:solidFill>
                    <a:srgbClr val="FFC000"/>
                  </a:solidFill>
                </a:rPr>
                <a:t>k</a:t>
              </a:r>
              <a:endParaRPr lang="en-US" sz="2000" baseline="-25000" dirty="0">
                <a:solidFill>
                  <a:srgbClr val="FFC000"/>
                </a:solidFill>
              </a:endParaRPr>
            </a:p>
          </p:txBody>
        </p: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5CC5119E-62EC-437B-8D16-D44E35F371F1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79" name="Picture 78">
              <a:extLst>
                <a:ext uri="{FF2B5EF4-FFF2-40B4-BE49-F238E27FC236}">
                  <a16:creationId xmlns:a16="http://schemas.microsoft.com/office/drawing/2014/main" id="{24145762-35BE-45CD-BAEA-7AB3B0A83FE5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80" name="Rectangle 6">
              <a:extLst>
                <a:ext uri="{FF2B5EF4-FFF2-40B4-BE49-F238E27FC236}">
                  <a16:creationId xmlns:a16="http://schemas.microsoft.com/office/drawing/2014/main" id="{F87F2FD2-18D8-4899-B9C3-3D25AFDD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81" name="Rectangle 6">
              <a:extLst>
                <a:ext uri="{FF2B5EF4-FFF2-40B4-BE49-F238E27FC236}">
                  <a16:creationId xmlns:a16="http://schemas.microsoft.com/office/drawing/2014/main" id="{B0C31238-5EF6-4748-AD16-9E75BDA839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82" name="Rectangle 6">
              <a:extLst>
                <a:ext uri="{FF2B5EF4-FFF2-40B4-BE49-F238E27FC236}">
                  <a16:creationId xmlns:a16="http://schemas.microsoft.com/office/drawing/2014/main" id="{3D97334A-D6A8-4980-8A1C-EF67389AF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83" name="Rectangle 6">
              <a:extLst>
                <a:ext uri="{FF2B5EF4-FFF2-40B4-BE49-F238E27FC236}">
                  <a16:creationId xmlns:a16="http://schemas.microsoft.com/office/drawing/2014/main" id="{6BFD9576-D476-41FB-B66A-72943A8F5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84" name="Rectangle 6">
              <a:extLst>
                <a:ext uri="{FF2B5EF4-FFF2-40B4-BE49-F238E27FC236}">
                  <a16:creationId xmlns:a16="http://schemas.microsoft.com/office/drawing/2014/main" id="{15E035AA-93E3-465C-AED2-77D493437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85" name="Rectangle 6">
              <a:extLst>
                <a:ext uri="{FF2B5EF4-FFF2-40B4-BE49-F238E27FC236}">
                  <a16:creationId xmlns:a16="http://schemas.microsoft.com/office/drawing/2014/main" id="{9A52947E-BDE4-48A4-975A-6E2FB2861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86" name="Freeform 22">
              <a:extLst>
                <a:ext uri="{FF2B5EF4-FFF2-40B4-BE49-F238E27FC236}">
                  <a16:creationId xmlns:a16="http://schemas.microsoft.com/office/drawing/2014/main" id="{18656E1B-9E0E-4347-BC4A-A7EF3FC3A1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7" name="Freeform 22">
              <a:extLst>
                <a:ext uri="{FF2B5EF4-FFF2-40B4-BE49-F238E27FC236}">
                  <a16:creationId xmlns:a16="http://schemas.microsoft.com/office/drawing/2014/main" id="{B7DA21C1-D708-4CEA-B6A3-19978337A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8" name="Freeform 22">
              <a:extLst>
                <a:ext uri="{FF2B5EF4-FFF2-40B4-BE49-F238E27FC236}">
                  <a16:creationId xmlns:a16="http://schemas.microsoft.com/office/drawing/2014/main" id="{AB2EF628-74A5-4F81-A7A4-DB75900A8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A39A267C-DD54-45CA-B41E-A8220A470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90" name="Freeform 22">
              <a:extLst>
                <a:ext uri="{FF2B5EF4-FFF2-40B4-BE49-F238E27FC236}">
                  <a16:creationId xmlns:a16="http://schemas.microsoft.com/office/drawing/2014/main" id="{E68AB638-2CC2-4C99-89EC-AEE57241F3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pic>
          <p:nvPicPr>
            <p:cNvPr id="91" name="Picture 90">
              <a:extLst>
                <a:ext uri="{FF2B5EF4-FFF2-40B4-BE49-F238E27FC236}">
                  <a16:creationId xmlns:a16="http://schemas.microsoft.com/office/drawing/2014/main" id="{8E4A02D3-E69A-40FE-87A3-BE806DA66973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2849968" y="2813722"/>
              <a:ext cx="230688" cy="436739"/>
            </a:xfrm>
            <a:prstGeom prst="rect">
              <a:avLst/>
            </a:prstGeom>
          </p:spPr>
        </p:pic>
      </p:grpSp>
      <p:sp>
        <p:nvSpPr>
          <p:cNvPr id="115" name="Rectangle 114">
            <a:extLst>
              <a:ext uri="{FF2B5EF4-FFF2-40B4-BE49-F238E27FC236}">
                <a16:creationId xmlns:a16="http://schemas.microsoft.com/office/drawing/2014/main" id="{7B0A9C83-5B9F-41D8-B6B2-C467B78063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9561" y="4216676"/>
            <a:ext cx="5519464" cy="382465"/>
          </a:xfrm>
          <a:prstGeom prst="rect">
            <a:avLst/>
          </a:prstGeom>
          <a:noFill/>
          <a:ln w="25400" algn="ctr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 sz="24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192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5" grpId="1" animBg="1"/>
      <p:bldP spid="68" grpId="0" animBg="1"/>
      <p:bldP spid="71" grpId="0" animBg="1"/>
      <p:bldP spid="63" grpId="0"/>
      <p:bldP spid="64" grpId="0" animBg="1"/>
      <p:bldP spid="115" grpId="0" animBg="1"/>
      <p:bldP spid="115" grpId="1" animBg="1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" name="Picture 12">
            <a:extLst>
              <a:ext uri="{FF2B5EF4-FFF2-40B4-BE49-F238E27FC236}">
                <a16:creationId xmlns:a16="http://schemas.microsoft.com/office/drawing/2014/main" id="{897EC33A-E859-46DB-B2A2-1811C87B60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3324" b="-734"/>
          <a:stretch/>
        </p:blipFill>
        <p:spPr bwMode="auto">
          <a:xfrm>
            <a:off x="37306" y="5628375"/>
            <a:ext cx="9069388" cy="902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0" name="Picture 12">
            <a:extLst>
              <a:ext uri="{FF2B5EF4-FFF2-40B4-BE49-F238E27FC236}">
                <a16:creationId xmlns:a16="http://schemas.microsoft.com/office/drawing/2014/main" id="{B2FED85B-97FB-4398-8383-8D968310B1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836" b="6920"/>
          <a:stretch/>
        </p:blipFill>
        <p:spPr bwMode="auto">
          <a:xfrm>
            <a:off x="37306" y="3886200"/>
            <a:ext cx="9069388" cy="17347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" name="Line 9">
            <a:extLst>
              <a:ext uri="{FF2B5EF4-FFF2-40B4-BE49-F238E27FC236}">
                <a16:creationId xmlns:a16="http://schemas.microsoft.com/office/drawing/2014/main" id="{CDF86F9B-770D-457E-95D5-378919BCC27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2400" y="2857500"/>
            <a:ext cx="0" cy="3543294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sp>
        <p:nvSpPr>
          <p:cNvPr id="33" name="Oval 20">
            <a:extLst>
              <a:ext uri="{FF2B5EF4-FFF2-40B4-BE49-F238E27FC236}">
                <a16:creationId xmlns:a16="http://schemas.microsoft.com/office/drawing/2014/main" id="{B132773F-348F-49AF-A164-42CD439C17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75578" y="5821829"/>
            <a:ext cx="1092274" cy="380218"/>
          </a:xfrm>
          <a:prstGeom prst="ellipse">
            <a:avLst/>
          </a:prstGeom>
          <a:noFill/>
          <a:ln w="38100">
            <a:solidFill>
              <a:srgbClr val="FF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endParaRPr lang="en-US" altLang="en-US"/>
          </a:p>
        </p:txBody>
      </p:sp>
      <p:sp>
        <p:nvSpPr>
          <p:cNvPr id="116" name="Text Box 10">
            <a:extLst>
              <a:ext uri="{FF2B5EF4-FFF2-40B4-BE49-F238E27FC236}">
                <a16:creationId xmlns:a16="http://schemas.microsoft.com/office/drawing/2014/main" id="{66DE3BC0-66D1-4FCA-9EBC-05D6B723FC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63940"/>
            <a:ext cx="4038600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The table has been completed.</a:t>
            </a:r>
          </a:p>
          <a:p>
            <a:pPr algn="ctr" eaLnBrk="1" hangingPunct="1">
              <a:buNone/>
            </a:pPr>
            <a:endParaRPr lang="en-US" altLang="en-US" sz="2400" dirty="0"/>
          </a:p>
          <a:p>
            <a:pPr algn="ctr" eaLnBrk="1" hangingPunct="1">
              <a:buNone/>
            </a:pPr>
            <a:r>
              <a:rPr lang="en-US" altLang="en-US" sz="2400" i="1" dirty="0" err="1">
                <a:solidFill>
                  <a:srgbClr val="FFC000"/>
                </a:solidFill>
              </a:rPr>
              <a:t>subI</a:t>
            </a:r>
            <a:r>
              <a:rPr lang="en-US" altLang="en-US" sz="2400" i="1" dirty="0">
                <a:solidFill>
                  <a:srgbClr val="FFC000"/>
                </a:solidFill>
              </a:rPr>
              <a:t>[n]</a:t>
            </a:r>
            <a:r>
              <a:rPr lang="en-US" altLang="en-US" sz="2400" dirty="0"/>
              <a:t> is the original instance</a:t>
            </a:r>
            <a:br>
              <a:rPr lang="en-US" altLang="en-US" sz="2400" dirty="0"/>
            </a:br>
            <a:r>
              <a:rPr lang="en-US" altLang="en-US" sz="2400" dirty="0"/>
              <a:t> finding </a:t>
            </a:r>
            <a:r>
              <a:rPr lang="en-US" altLang="en-US" sz="2400" dirty="0">
                <a:solidFill>
                  <a:srgbClr val="FF66FF"/>
                </a:solidFill>
              </a:rPr>
              <a:t>min path </a:t>
            </a:r>
            <a:r>
              <a:rPr lang="en-US" altLang="en-US" sz="2400" dirty="0"/>
              <a:t>from s to t.</a:t>
            </a: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7F1C1DE-64AA-4357-AA04-300E805CDBDC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8A8AD448-BD64-4A4B-B8AC-0FD482CA847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58" name="Rectangle 6">
              <a:extLst>
                <a:ext uri="{FF2B5EF4-FFF2-40B4-BE49-F238E27FC236}">
                  <a16:creationId xmlns:a16="http://schemas.microsoft.com/office/drawing/2014/main" id="{CEB790E8-BB9E-45AD-9EBF-F3067B523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7D3E8E34-AAE7-4DBD-9E78-7C2A6D56A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60" name="Rectangle 6">
              <a:extLst>
                <a:ext uri="{FF2B5EF4-FFF2-40B4-BE49-F238E27FC236}">
                  <a16:creationId xmlns:a16="http://schemas.microsoft.com/office/drawing/2014/main" id="{2CD74D9C-2AEB-4160-91B2-8DDA221AC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61" name="Rectangle 6">
              <a:extLst>
                <a:ext uri="{FF2B5EF4-FFF2-40B4-BE49-F238E27FC236}">
                  <a16:creationId xmlns:a16="http://schemas.microsoft.com/office/drawing/2014/main" id="{3DB0BAF2-09A8-4D72-AF8A-E70ACF0BC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9D45A77C-70B0-4ADB-B9F4-B50357BB5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63" name="Rectangle 6">
              <a:extLst>
                <a:ext uri="{FF2B5EF4-FFF2-40B4-BE49-F238E27FC236}">
                  <a16:creationId xmlns:a16="http://schemas.microsoft.com/office/drawing/2014/main" id="{975C1124-32A9-4CD9-8D94-7CD735040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64" name="Freeform 22">
              <a:extLst>
                <a:ext uri="{FF2B5EF4-FFF2-40B4-BE49-F238E27FC236}">
                  <a16:creationId xmlns:a16="http://schemas.microsoft.com/office/drawing/2014/main" id="{A7205331-BD42-4C7E-B99A-605CECA55C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5" name="Freeform 22">
              <a:extLst>
                <a:ext uri="{FF2B5EF4-FFF2-40B4-BE49-F238E27FC236}">
                  <a16:creationId xmlns:a16="http://schemas.microsoft.com/office/drawing/2014/main" id="{69B39CC9-5566-403D-9D56-3A9793C3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6" name="Freeform 22">
              <a:extLst>
                <a:ext uri="{FF2B5EF4-FFF2-40B4-BE49-F238E27FC236}">
                  <a16:creationId xmlns:a16="http://schemas.microsoft.com/office/drawing/2014/main" id="{FDA5151E-A278-40E7-878A-E5C97EE2A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7" name="Freeform 22">
              <a:extLst>
                <a:ext uri="{FF2B5EF4-FFF2-40B4-BE49-F238E27FC236}">
                  <a16:creationId xmlns:a16="http://schemas.microsoft.com/office/drawing/2014/main" id="{3D3699EC-7DDD-4F66-894C-A37481CE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CFF4720D-9B33-4EE2-AB9A-1AA885DB82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0867A48D-FD2A-43F1-8EDA-5E85CD7E4B88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71" name="Picture 3" descr="question">
              <a:extLst>
                <a:ext uri="{FF2B5EF4-FFF2-40B4-BE49-F238E27FC236}">
                  <a16:creationId xmlns:a16="http://schemas.microsoft.com/office/drawing/2014/main" id="{F8D565BE-ABFC-418C-92B6-4D63F3B9B5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D7CFA2FB-326C-42E7-93B4-BE6AF1334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3" name="Rectangle 6">
              <a:extLst>
                <a:ext uri="{FF2B5EF4-FFF2-40B4-BE49-F238E27FC236}">
                  <a16:creationId xmlns:a16="http://schemas.microsoft.com/office/drawing/2014/main" id="{604E960A-768F-4D65-ACA7-F8A9EDE1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74" name="Rectangle 6">
              <a:extLst>
                <a:ext uri="{FF2B5EF4-FFF2-40B4-BE49-F238E27FC236}">
                  <a16:creationId xmlns:a16="http://schemas.microsoft.com/office/drawing/2014/main" id="{E2E53051-EEDE-443A-B41B-DDF156CB2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5" name="Rectangle 6">
              <a:extLst>
                <a:ext uri="{FF2B5EF4-FFF2-40B4-BE49-F238E27FC236}">
                  <a16:creationId xmlns:a16="http://schemas.microsoft.com/office/drawing/2014/main" id="{A2E9FA6F-0F3C-4C25-BBDA-1D535630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76" name="Rectangle 6">
              <a:extLst>
                <a:ext uri="{FF2B5EF4-FFF2-40B4-BE49-F238E27FC236}">
                  <a16:creationId xmlns:a16="http://schemas.microsoft.com/office/drawing/2014/main" id="{A39ED4D2-A481-4D48-B402-45B24E986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77" name="Rectangle 6">
              <a:extLst>
                <a:ext uri="{FF2B5EF4-FFF2-40B4-BE49-F238E27FC236}">
                  <a16:creationId xmlns:a16="http://schemas.microsoft.com/office/drawing/2014/main" id="{26A2D1DB-81ED-4C63-AA4F-8CA3A80B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78" name="Rectangle 6">
              <a:extLst>
                <a:ext uri="{FF2B5EF4-FFF2-40B4-BE49-F238E27FC236}">
                  <a16:creationId xmlns:a16="http://schemas.microsoft.com/office/drawing/2014/main" id="{A2AA7869-F790-4117-B982-11F36DF8D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15" name="Freeform 22">
              <a:extLst>
                <a:ext uri="{FF2B5EF4-FFF2-40B4-BE49-F238E27FC236}">
                  <a16:creationId xmlns:a16="http://schemas.microsoft.com/office/drawing/2014/main" id="{CB3415A9-8082-4952-B778-5C966686F0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22">
              <a:extLst>
                <a:ext uri="{FF2B5EF4-FFF2-40B4-BE49-F238E27FC236}">
                  <a16:creationId xmlns:a16="http://schemas.microsoft.com/office/drawing/2014/main" id="{1C8CD4B6-616D-4567-9624-6D6AF3A7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22">
              <a:extLst>
                <a:ext uri="{FF2B5EF4-FFF2-40B4-BE49-F238E27FC236}">
                  <a16:creationId xmlns:a16="http://schemas.microsoft.com/office/drawing/2014/main" id="{3BD3976D-ED65-49E5-A361-B85ADC9A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22">
              <a:extLst>
                <a:ext uri="{FF2B5EF4-FFF2-40B4-BE49-F238E27FC236}">
                  <a16:creationId xmlns:a16="http://schemas.microsoft.com/office/drawing/2014/main" id="{0897BD9D-3C08-45DD-BF35-3F0123671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22">
              <a:extLst>
                <a:ext uri="{FF2B5EF4-FFF2-40B4-BE49-F238E27FC236}">
                  <a16:creationId xmlns:a16="http://schemas.microsoft.com/office/drawing/2014/main" id="{EC174A26-813B-43FB-8801-7C4E266B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22">
              <a:extLst>
                <a:ext uri="{FF2B5EF4-FFF2-40B4-BE49-F238E27FC236}">
                  <a16:creationId xmlns:a16="http://schemas.microsoft.com/office/drawing/2014/main" id="{CCA84B5B-A6E0-4095-98DE-CD4645818B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49E12D6E-6DAC-4405-B1E3-5457E5E41A71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24" name="AutoShape 3">
                <a:extLst>
                  <a:ext uri="{FF2B5EF4-FFF2-40B4-BE49-F238E27FC236}">
                    <a16:creationId xmlns:a16="http://schemas.microsoft.com/office/drawing/2014/main" id="{0D86F38E-B504-4AE6-A29D-1EAA8425A7B3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5">
                <a:extLst>
                  <a:ext uri="{FF2B5EF4-FFF2-40B4-BE49-F238E27FC236}">
                    <a16:creationId xmlns:a16="http://schemas.microsoft.com/office/drawing/2014/main" id="{EF4C95D0-ACCF-48D3-99BE-11E57DB4D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6">
                <a:extLst>
                  <a:ext uri="{FF2B5EF4-FFF2-40B4-BE49-F238E27FC236}">
                    <a16:creationId xmlns:a16="http://schemas.microsoft.com/office/drawing/2014/main" id="{648C9CEA-44B7-4EE3-A159-0D909CFD2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7">
                <a:extLst>
                  <a:ext uri="{FF2B5EF4-FFF2-40B4-BE49-F238E27FC236}">
                    <a16:creationId xmlns:a16="http://schemas.microsoft.com/office/drawing/2014/main" id="{90EC8079-7034-4DD2-8DAB-E6CC7250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A46CE94-F21B-4373-9612-F1781055BC96}"/>
              </a:ext>
            </a:extLst>
          </p:cNvPr>
          <p:cNvGrpSpPr/>
          <p:nvPr/>
        </p:nvGrpSpPr>
        <p:grpSpPr>
          <a:xfrm>
            <a:off x="6858000" y="2286000"/>
            <a:ext cx="1994452" cy="1458225"/>
            <a:chOff x="6858000" y="2286000"/>
            <a:chExt cx="1994452" cy="1458225"/>
          </a:xfrm>
        </p:grpSpPr>
        <p:sp>
          <p:nvSpPr>
            <p:cNvPr id="154" name="Rectangle 6">
              <a:extLst>
                <a:ext uri="{FF2B5EF4-FFF2-40B4-BE49-F238E27FC236}">
                  <a16:creationId xmlns:a16="http://schemas.microsoft.com/office/drawing/2014/main" id="{4F1F0948-5B2B-44D6-9A46-0A0762322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0" y="3275403"/>
              <a:ext cx="572970" cy="468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155" name="Freeform 22">
              <a:extLst>
                <a:ext uri="{FF2B5EF4-FFF2-40B4-BE49-F238E27FC236}">
                  <a16:creationId xmlns:a16="http://schemas.microsoft.com/office/drawing/2014/main" id="{9222865A-D1A3-4D8E-A9FD-6EB0E588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3316021"/>
              <a:ext cx="221889" cy="12168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Rectangle 6">
              <a:extLst>
                <a:ext uri="{FF2B5EF4-FFF2-40B4-BE49-F238E27FC236}">
                  <a16:creationId xmlns:a16="http://schemas.microsoft.com/office/drawing/2014/main" id="{3FA1E503-7D51-491B-AD93-32B8B506F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5484" y="244652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9</a:t>
              </a:r>
            </a:p>
          </p:txBody>
        </p:sp>
        <p:sp>
          <p:nvSpPr>
            <p:cNvPr id="157" name="Freeform 22">
              <a:extLst>
                <a:ext uri="{FF2B5EF4-FFF2-40B4-BE49-F238E27FC236}">
                  <a16:creationId xmlns:a16="http://schemas.microsoft.com/office/drawing/2014/main" id="{FAB28BE4-9F57-4190-9E3A-60AEABC3B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69715" y="2286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Rectangle 6">
              <a:extLst>
                <a:ext uri="{FF2B5EF4-FFF2-40B4-BE49-F238E27FC236}">
                  <a16:creationId xmlns:a16="http://schemas.microsoft.com/office/drawing/2014/main" id="{4F7F5CED-A840-41C7-952C-651A77834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7452" y="244652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69" name="Freeform 22">
              <a:extLst>
                <a:ext uri="{FF2B5EF4-FFF2-40B4-BE49-F238E27FC236}">
                  <a16:creationId xmlns:a16="http://schemas.microsoft.com/office/drawing/2014/main" id="{E71ADB66-8FBE-45A6-A615-E2C058FE7D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331683" y="2286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B54ABA-FB99-4829-982C-1C45A9F50C70}"/>
              </a:ext>
            </a:extLst>
          </p:cNvPr>
          <p:cNvGrpSpPr/>
          <p:nvPr/>
        </p:nvGrpSpPr>
        <p:grpSpPr>
          <a:xfrm>
            <a:off x="2960255" y="2365743"/>
            <a:ext cx="937773" cy="502142"/>
            <a:chOff x="6548617" y="3108445"/>
            <a:chExt cx="937773" cy="502142"/>
          </a:xfrm>
        </p:grpSpPr>
        <p:sp>
          <p:nvSpPr>
            <p:cNvPr id="80" name="Rectangle 6">
              <a:extLst>
                <a:ext uri="{FF2B5EF4-FFF2-40B4-BE49-F238E27FC236}">
                  <a16:creationId xmlns:a16="http://schemas.microsoft.com/office/drawing/2014/main" id="{7E0FE781-D09A-4025-8DEE-9089192FB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3420" y="3236522"/>
              <a:ext cx="5729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81" name="Freeform 22">
              <a:extLst>
                <a:ext uri="{FF2B5EF4-FFF2-40B4-BE49-F238E27FC236}">
                  <a16:creationId xmlns:a16="http://schemas.microsoft.com/office/drawing/2014/main" id="{10630C18-3B6F-46D5-B53C-9F8A82E4F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3562" y="3257302"/>
              <a:ext cx="221889" cy="12168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4" name="Rectangle 6">
              <a:extLst>
                <a:ext uri="{FF2B5EF4-FFF2-40B4-BE49-F238E27FC236}">
                  <a16:creationId xmlns:a16="http://schemas.microsoft.com/office/drawing/2014/main" id="{3E95DED9-4182-48B1-BCC4-9CA2D25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8617" y="3241255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85" name="Freeform 22">
              <a:extLst>
                <a:ext uri="{FF2B5EF4-FFF2-40B4-BE49-F238E27FC236}">
                  <a16:creationId xmlns:a16="http://schemas.microsoft.com/office/drawing/2014/main" id="{BF278779-335A-42CC-912F-64A3CE2FEA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648993" y="3108445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  <p:bldP spid="33" grpId="0" animBg="1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" name="Picture 12">
            <a:extLst>
              <a:ext uri="{FF2B5EF4-FFF2-40B4-BE49-F238E27FC236}">
                <a16:creationId xmlns:a16="http://schemas.microsoft.com/office/drawing/2014/main" id="{897EC33A-E859-46DB-B2A2-1811C87B6025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3324" b="-734"/>
          <a:stretch/>
        </p:blipFill>
        <p:spPr bwMode="auto">
          <a:xfrm>
            <a:off x="37306" y="5628375"/>
            <a:ext cx="9069388" cy="9024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30" name="Picture 12">
            <a:extLst>
              <a:ext uri="{FF2B5EF4-FFF2-40B4-BE49-F238E27FC236}">
                <a16:creationId xmlns:a16="http://schemas.microsoft.com/office/drawing/2014/main" id="{B2FED85B-97FB-4398-8383-8D968310B1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8836" b="6920"/>
          <a:stretch/>
        </p:blipFill>
        <p:spPr bwMode="auto">
          <a:xfrm>
            <a:off x="37306" y="3886200"/>
            <a:ext cx="9069388" cy="17347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2" name="Line 9">
            <a:extLst>
              <a:ext uri="{FF2B5EF4-FFF2-40B4-BE49-F238E27FC236}">
                <a16:creationId xmlns:a16="http://schemas.microsoft.com/office/drawing/2014/main" id="{CDF86F9B-770D-457E-95D5-378919BCC27A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152400" y="2857500"/>
            <a:ext cx="0" cy="3543294"/>
          </a:xfrm>
          <a:prstGeom prst="line">
            <a:avLst/>
          </a:prstGeom>
          <a:noFill/>
          <a:ln w="25400">
            <a:solidFill>
              <a:schemeClr val="hlink"/>
            </a:solidFill>
            <a:prstDash val="sysDot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2400" dirty="0"/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67F1C1DE-64AA-4357-AA04-300E805CDBDC}"/>
              </a:ext>
            </a:extLst>
          </p:cNvPr>
          <p:cNvGrpSpPr/>
          <p:nvPr/>
        </p:nvGrpSpPr>
        <p:grpSpPr>
          <a:xfrm>
            <a:off x="133350" y="2348434"/>
            <a:ext cx="3829050" cy="928166"/>
            <a:chOff x="-62393" y="2348434"/>
            <a:chExt cx="3829050" cy="928166"/>
          </a:xfrm>
        </p:grpSpPr>
        <p:pic>
          <p:nvPicPr>
            <p:cNvPr id="57" name="Picture 56">
              <a:extLst>
                <a:ext uri="{FF2B5EF4-FFF2-40B4-BE49-F238E27FC236}">
                  <a16:creationId xmlns:a16="http://schemas.microsoft.com/office/drawing/2014/main" id="{8A8AD448-BD64-4A4B-B8AC-0FD482CA847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-62393" y="2429654"/>
              <a:ext cx="3829050" cy="846946"/>
            </a:xfrm>
            <a:prstGeom prst="rect">
              <a:avLst/>
            </a:prstGeom>
          </p:spPr>
        </p:pic>
        <p:sp>
          <p:nvSpPr>
            <p:cNvPr id="58" name="Rectangle 6">
              <a:extLst>
                <a:ext uri="{FF2B5EF4-FFF2-40B4-BE49-F238E27FC236}">
                  <a16:creationId xmlns:a16="http://schemas.microsoft.com/office/drawing/2014/main" id="{CEB790E8-BB9E-45AD-9EBF-F3067B523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53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59" name="Rectangle 6">
              <a:extLst>
                <a:ext uri="{FF2B5EF4-FFF2-40B4-BE49-F238E27FC236}">
                  <a16:creationId xmlns:a16="http://schemas.microsoft.com/office/drawing/2014/main" id="{7D3E8E34-AAE7-4DBD-9E78-7C2A6D56A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71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60" name="Rectangle 6">
              <a:extLst>
                <a:ext uri="{FF2B5EF4-FFF2-40B4-BE49-F238E27FC236}">
                  <a16:creationId xmlns:a16="http://schemas.microsoft.com/office/drawing/2014/main" id="{2CD74D9C-2AEB-4160-91B2-8DDA221AC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1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61" name="Rectangle 6">
              <a:extLst>
                <a:ext uri="{FF2B5EF4-FFF2-40B4-BE49-F238E27FC236}">
                  <a16:creationId xmlns:a16="http://schemas.microsoft.com/office/drawing/2014/main" id="{3DB0BAF2-09A8-4D72-AF8A-E70ACF0BC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5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62" name="Rectangle 6">
              <a:extLst>
                <a:ext uri="{FF2B5EF4-FFF2-40B4-BE49-F238E27FC236}">
                  <a16:creationId xmlns:a16="http://schemas.microsoft.com/office/drawing/2014/main" id="{9D45A77C-70B0-4ADB-B9F4-B50357BB5C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08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63" name="Rectangle 6">
              <a:extLst>
                <a:ext uri="{FF2B5EF4-FFF2-40B4-BE49-F238E27FC236}">
                  <a16:creationId xmlns:a16="http://schemas.microsoft.com/office/drawing/2014/main" id="{975C1124-32A9-4CD9-8D94-7CD735040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3614" y="2488168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64" name="Freeform 22">
              <a:extLst>
                <a:ext uri="{FF2B5EF4-FFF2-40B4-BE49-F238E27FC236}">
                  <a16:creationId xmlns:a16="http://schemas.microsoft.com/office/drawing/2014/main" id="{A7205331-BD42-4C7E-B99A-605CECA55C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73077" y="2412582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5" name="Freeform 22">
              <a:extLst>
                <a:ext uri="{FF2B5EF4-FFF2-40B4-BE49-F238E27FC236}">
                  <a16:creationId xmlns:a16="http://schemas.microsoft.com/office/drawing/2014/main" id="{69B39CC9-5566-403D-9D56-3A9793C3E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7914" y="2348434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6" name="Freeform 22">
              <a:extLst>
                <a:ext uri="{FF2B5EF4-FFF2-40B4-BE49-F238E27FC236}">
                  <a16:creationId xmlns:a16="http://schemas.microsoft.com/office/drawing/2014/main" id="{FDA5151E-A278-40E7-878A-E5C97EE2A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5672" y="2410346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7" name="Freeform 22">
              <a:extLst>
                <a:ext uri="{FF2B5EF4-FFF2-40B4-BE49-F238E27FC236}">
                  <a16:creationId xmlns:a16="http://schemas.microsoft.com/office/drawing/2014/main" id="{3D3699EC-7DDD-4F66-894C-A37481CED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0688" y="2395933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68" name="Freeform 22">
              <a:extLst>
                <a:ext uri="{FF2B5EF4-FFF2-40B4-BE49-F238E27FC236}">
                  <a16:creationId xmlns:a16="http://schemas.microsoft.com/office/drawing/2014/main" id="{CFF4720D-9B33-4EE2-AB9A-1AA885DB827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451772" y="2364429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0867A48D-FD2A-43F1-8EDA-5E85CD7E4B88}"/>
              </a:ext>
            </a:extLst>
          </p:cNvPr>
          <p:cNvGrpSpPr/>
          <p:nvPr/>
        </p:nvGrpSpPr>
        <p:grpSpPr>
          <a:xfrm>
            <a:off x="5867400" y="198377"/>
            <a:ext cx="2711433" cy="3459223"/>
            <a:chOff x="5867400" y="3246377"/>
            <a:chExt cx="2711433" cy="3459223"/>
          </a:xfrm>
        </p:grpSpPr>
        <p:pic>
          <p:nvPicPr>
            <p:cNvPr id="71" name="Picture 3" descr="question">
              <a:extLst>
                <a:ext uri="{FF2B5EF4-FFF2-40B4-BE49-F238E27FC236}">
                  <a16:creationId xmlns:a16="http://schemas.microsoft.com/office/drawing/2014/main" id="{F8D565BE-ABFC-418C-92B6-4D63F3B9B55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7400" y="3352800"/>
              <a:ext cx="2636837" cy="3352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D7CFA2FB-326C-42E7-93B4-BE6AF1334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969000" y="542615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3" name="Rectangle 6">
              <a:extLst>
                <a:ext uri="{FF2B5EF4-FFF2-40B4-BE49-F238E27FC236}">
                  <a16:creationId xmlns:a16="http://schemas.microsoft.com/office/drawing/2014/main" id="{604E960A-768F-4D65-ACA7-F8A9EDE143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07122" y="4760729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8</a:t>
              </a:r>
            </a:p>
          </p:txBody>
        </p:sp>
        <p:sp>
          <p:nvSpPr>
            <p:cNvPr id="74" name="Rectangle 6">
              <a:extLst>
                <a:ext uri="{FF2B5EF4-FFF2-40B4-BE49-F238E27FC236}">
                  <a16:creationId xmlns:a16="http://schemas.microsoft.com/office/drawing/2014/main" id="{E2E53051-EEDE-443A-B41B-DDF156CB2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473038" y="472009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6</a:t>
              </a:r>
            </a:p>
          </p:txBody>
        </p:sp>
        <p:sp>
          <p:nvSpPr>
            <p:cNvPr id="75" name="Rectangle 6">
              <a:extLst>
                <a:ext uri="{FF2B5EF4-FFF2-40B4-BE49-F238E27FC236}">
                  <a16:creationId xmlns:a16="http://schemas.microsoft.com/office/drawing/2014/main" id="{A2E9FA6F-0F3C-4C25-BBDA-1D53563009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50638" y="3898005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3</a:t>
              </a:r>
            </a:p>
          </p:txBody>
        </p:sp>
        <p:sp>
          <p:nvSpPr>
            <p:cNvPr id="76" name="Rectangle 6">
              <a:extLst>
                <a:ext uri="{FF2B5EF4-FFF2-40B4-BE49-F238E27FC236}">
                  <a16:creationId xmlns:a16="http://schemas.microsoft.com/office/drawing/2014/main" id="{A39ED4D2-A481-4D48-B402-45B24E986F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9791" y="3246377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0</a:t>
              </a:r>
            </a:p>
          </p:txBody>
        </p:sp>
        <p:sp>
          <p:nvSpPr>
            <p:cNvPr id="77" name="Rectangle 6">
              <a:extLst>
                <a:ext uri="{FF2B5EF4-FFF2-40B4-BE49-F238E27FC236}">
                  <a16:creationId xmlns:a16="http://schemas.microsoft.com/office/drawing/2014/main" id="{26A2D1DB-81ED-4C63-AA4F-8CA3A80B7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3833" y="3880661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4</a:t>
              </a:r>
            </a:p>
          </p:txBody>
        </p:sp>
        <p:sp>
          <p:nvSpPr>
            <p:cNvPr id="78" name="Rectangle 6">
              <a:extLst>
                <a:ext uri="{FF2B5EF4-FFF2-40B4-BE49-F238E27FC236}">
                  <a16:creationId xmlns:a16="http://schemas.microsoft.com/office/drawing/2014/main" id="{A2AA7869-F790-4117-B982-11F36DF8DA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4596" y="388620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2</a:t>
              </a:r>
            </a:p>
          </p:txBody>
        </p:sp>
        <p:sp>
          <p:nvSpPr>
            <p:cNvPr id="115" name="Freeform 22">
              <a:extLst>
                <a:ext uri="{FF2B5EF4-FFF2-40B4-BE49-F238E27FC236}">
                  <a16:creationId xmlns:a16="http://schemas.microsoft.com/office/drawing/2014/main" id="{CB3415A9-8082-4952-B778-5C966686F0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66151" y="3881146"/>
              <a:ext cx="266600" cy="147929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22">
              <a:extLst>
                <a:ext uri="{FF2B5EF4-FFF2-40B4-BE49-F238E27FC236}">
                  <a16:creationId xmlns:a16="http://schemas.microsoft.com/office/drawing/2014/main" id="{1C8CD4B6-616D-4567-9624-6D6AF3A73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5096" y="3733800"/>
              <a:ext cx="73052" cy="27622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Freeform 22">
              <a:extLst>
                <a:ext uri="{FF2B5EF4-FFF2-40B4-BE49-F238E27FC236}">
                  <a16:creationId xmlns:a16="http://schemas.microsoft.com/office/drawing/2014/main" id="{3BD3976D-ED65-49E5-A361-B85ADC9A1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2138" y="3902867"/>
              <a:ext cx="228601" cy="152400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" name="Freeform 22">
              <a:extLst>
                <a:ext uri="{FF2B5EF4-FFF2-40B4-BE49-F238E27FC236}">
                  <a16:creationId xmlns:a16="http://schemas.microsoft.com/office/drawing/2014/main" id="{0897BD9D-3C08-45DD-BF35-3F0123671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9495" y="4720097"/>
              <a:ext cx="88901" cy="181227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0" name="Freeform 22">
              <a:extLst>
                <a:ext uri="{FF2B5EF4-FFF2-40B4-BE49-F238E27FC236}">
                  <a16:creationId xmlns:a16="http://schemas.microsoft.com/office/drawing/2014/main" id="{EC174A26-813B-43FB-8801-7C4E266B649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733" y="5263684"/>
              <a:ext cx="0" cy="31010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0"/>
                <a:gd name="connsiteY0" fmla="*/ 0 h 9611"/>
                <a:gd name="connsiteX1" fmla="*/ 0 w 0"/>
                <a:gd name="connsiteY1" fmla="*/ 9611 h 9611"/>
                <a:gd name="connsiteX0" fmla="*/ 16669 w 0"/>
                <a:gd name="connsiteY0" fmla="*/ 0 h 7346"/>
                <a:gd name="connsiteX1" fmla="*/ 0 w 0"/>
                <a:gd name="connsiteY1" fmla="*/ 7346 h 7346"/>
                <a:gd name="connsiteX0" fmla="*/ 9525 w 0"/>
                <a:gd name="connsiteY0" fmla="*/ 0 h 11204"/>
                <a:gd name="connsiteX1" fmla="*/ 0 w 0"/>
                <a:gd name="connsiteY1" fmla="*/ 11204 h 11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h="11204">
                  <a:moveTo>
                    <a:pt x="9525" y="0"/>
                  </a:moveTo>
                  <a:lnTo>
                    <a:pt x="0" y="11204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" name="Freeform 22">
              <a:extLst>
                <a:ext uri="{FF2B5EF4-FFF2-40B4-BE49-F238E27FC236}">
                  <a16:creationId xmlns:a16="http://schemas.microsoft.com/office/drawing/2014/main" id="{CCA84B5B-A6E0-4095-98DE-CD4645818B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733747" y="4602181"/>
              <a:ext cx="111128" cy="244235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  <a:gd name="connsiteX0" fmla="*/ 0 w 21876"/>
                <a:gd name="connsiteY0" fmla="*/ 0 h 10406"/>
                <a:gd name="connsiteX1" fmla="*/ 21876 w 21876"/>
                <a:gd name="connsiteY1" fmla="*/ 10406 h 10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76" h="10406">
                  <a:moveTo>
                    <a:pt x="0" y="0"/>
                  </a:moveTo>
                  <a:lnTo>
                    <a:pt x="21876" y="10406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grpSp>
          <p:nvGrpSpPr>
            <p:cNvPr id="123" name="Group 122">
              <a:extLst>
                <a:ext uri="{FF2B5EF4-FFF2-40B4-BE49-F238E27FC236}">
                  <a16:creationId xmlns:a16="http://schemas.microsoft.com/office/drawing/2014/main" id="{49E12D6E-6DAC-4405-B1E3-5457E5E41A71}"/>
                </a:ext>
              </a:extLst>
            </p:cNvPr>
            <p:cNvGrpSpPr/>
            <p:nvPr/>
          </p:nvGrpSpPr>
          <p:grpSpPr>
            <a:xfrm flipH="1">
              <a:off x="7463296" y="4964332"/>
              <a:ext cx="544055" cy="663356"/>
              <a:chOff x="7543800" y="677863"/>
              <a:chExt cx="740904" cy="750888"/>
            </a:xfrm>
          </p:grpSpPr>
          <p:sp>
            <p:nvSpPr>
              <p:cNvPr id="124" name="AutoShape 3">
                <a:extLst>
                  <a:ext uri="{FF2B5EF4-FFF2-40B4-BE49-F238E27FC236}">
                    <a16:creationId xmlns:a16="http://schemas.microsoft.com/office/drawing/2014/main" id="{0D86F38E-B504-4AE6-A29D-1EAA8425A7B3}"/>
                  </a:ext>
                </a:extLst>
              </p:cNvPr>
              <p:cNvSpPr>
                <a:spLocks noChangeAspect="1" noChangeArrowheads="1" noTextEdit="1"/>
              </p:cNvSpPr>
              <p:nvPr/>
            </p:nvSpPr>
            <p:spPr bwMode="auto">
              <a:xfrm>
                <a:off x="7589379" y="677863"/>
                <a:ext cx="695325" cy="750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5" name="Freeform 5">
                <a:extLst>
                  <a:ext uri="{FF2B5EF4-FFF2-40B4-BE49-F238E27FC236}">
                    <a16:creationId xmlns:a16="http://schemas.microsoft.com/office/drawing/2014/main" id="{EF4C95D0-ACCF-48D3-99BE-11E57DB4D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89838" y="687388"/>
                <a:ext cx="684213" cy="741363"/>
              </a:xfrm>
              <a:custGeom>
                <a:avLst/>
                <a:gdLst>
                  <a:gd name="T0" fmla="*/ 854 w 2157"/>
                  <a:gd name="T1" fmla="*/ 173 h 2336"/>
                  <a:gd name="T2" fmla="*/ 1038 w 2157"/>
                  <a:gd name="T3" fmla="*/ 276 h 2336"/>
                  <a:gd name="T4" fmla="*/ 1241 w 2157"/>
                  <a:gd name="T5" fmla="*/ 347 h 2336"/>
                  <a:gd name="T6" fmla="*/ 1454 w 2157"/>
                  <a:gd name="T7" fmla="*/ 394 h 2336"/>
                  <a:gd name="T8" fmla="*/ 1643 w 2157"/>
                  <a:gd name="T9" fmla="*/ 437 h 2336"/>
                  <a:gd name="T10" fmla="*/ 1730 w 2157"/>
                  <a:gd name="T11" fmla="*/ 543 h 2336"/>
                  <a:gd name="T12" fmla="*/ 1661 w 2157"/>
                  <a:gd name="T13" fmla="*/ 710 h 2336"/>
                  <a:gd name="T14" fmla="*/ 1615 w 2157"/>
                  <a:gd name="T15" fmla="*/ 815 h 2336"/>
                  <a:gd name="T16" fmla="*/ 1694 w 2157"/>
                  <a:gd name="T17" fmla="*/ 768 h 2336"/>
                  <a:gd name="T18" fmla="*/ 1826 w 2157"/>
                  <a:gd name="T19" fmla="*/ 729 h 2336"/>
                  <a:gd name="T20" fmla="*/ 1926 w 2157"/>
                  <a:gd name="T21" fmla="*/ 761 h 2336"/>
                  <a:gd name="T22" fmla="*/ 1999 w 2157"/>
                  <a:gd name="T23" fmla="*/ 789 h 2336"/>
                  <a:gd name="T24" fmla="*/ 2088 w 2157"/>
                  <a:gd name="T25" fmla="*/ 777 h 2336"/>
                  <a:gd name="T26" fmla="*/ 2149 w 2157"/>
                  <a:gd name="T27" fmla="*/ 825 h 2336"/>
                  <a:gd name="T28" fmla="*/ 2050 w 2157"/>
                  <a:gd name="T29" fmla="*/ 906 h 2336"/>
                  <a:gd name="T30" fmla="*/ 1942 w 2157"/>
                  <a:gd name="T31" fmla="*/ 987 h 2336"/>
                  <a:gd name="T32" fmla="*/ 1838 w 2157"/>
                  <a:gd name="T33" fmla="*/ 1201 h 2336"/>
                  <a:gd name="T34" fmla="*/ 1689 w 2157"/>
                  <a:gd name="T35" fmla="*/ 1402 h 2336"/>
                  <a:gd name="T36" fmla="*/ 1501 w 2157"/>
                  <a:gd name="T37" fmla="*/ 1562 h 2336"/>
                  <a:gd name="T38" fmla="*/ 1276 w 2157"/>
                  <a:gd name="T39" fmla="*/ 1673 h 2336"/>
                  <a:gd name="T40" fmla="*/ 1026 w 2157"/>
                  <a:gd name="T41" fmla="*/ 1721 h 2336"/>
                  <a:gd name="T42" fmla="*/ 853 w 2157"/>
                  <a:gd name="T43" fmla="*/ 1854 h 2336"/>
                  <a:gd name="T44" fmla="*/ 696 w 2157"/>
                  <a:gd name="T45" fmla="*/ 2032 h 2336"/>
                  <a:gd name="T46" fmla="*/ 593 w 2157"/>
                  <a:gd name="T47" fmla="*/ 2149 h 2336"/>
                  <a:gd name="T48" fmla="*/ 474 w 2157"/>
                  <a:gd name="T49" fmla="*/ 2226 h 2336"/>
                  <a:gd name="T50" fmla="*/ 379 w 2157"/>
                  <a:gd name="T51" fmla="*/ 2194 h 2336"/>
                  <a:gd name="T52" fmla="*/ 281 w 2157"/>
                  <a:gd name="T53" fmla="*/ 2241 h 2336"/>
                  <a:gd name="T54" fmla="*/ 136 w 2157"/>
                  <a:gd name="T55" fmla="*/ 2322 h 2336"/>
                  <a:gd name="T56" fmla="*/ 0 w 2157"/>
                  <a:gd name="T57" fmla="*/ 2291 h 2336"/>
                  <a:gd name="T58" fmla="*/ 150 w 2157"/>
                  <a:gd name="T59" fmla="*/ 2080 h 2336"/>
                  <a:gd name="T60" fmla="*/ 43 w 2157"/>
                  <a:gd name="T61" fmla="*/ 2034 h 2336"/>
                  <a:gd name="T62" fmla="*/ 60 w 2157"/>
                  <a:gd name="T63" fmla="*/ 1970 h 2336"/>
                  <a:gd name="T64" fmla="*/ 287 w 2157"/>
                  <a:gd name="T65" fmla="*/ 1868 h 2336"/>
                  <a:gd name="T66" fmla="*/ 566 w 2157"/>
                  <a:gd name="T67" fmla="*/ 1705 h 2336"/>
                  <a:gd name="T68" fmla="*/ 794 w 2157"/>
                  <a:gd name="T69" fmla="*/ 1556 h 2336"/>
                  <a:gd name="T70" fmla="*/ 929 w 2157"/>
                  <a:gd name="T71" fmla="*/ 1340 h 2336"/>
                  <a:gd name="T72" fmla="*/ 873 w 2157"/>
                  <a:gd name="T73" fmla="*/ 1172 h 2336"/>
                  <a:gd name="T74" fmla="*/ 722 w 2157"/>
                  <a:gd name="T75" fmla="*/ 1148 h 2336"/>
                  <a:gd name="T76" fmla="*/ 534 w 2157"/>
                  <a:gd name="T77" fmla="*/ 1141 h 2336"/>
                  <a:gd name="T78" fmla="*/ 349 w 2157"/>
                  <a:gd name="T79" fmla="*/ 1118 h 2336"/>
                  <a:gd name="T80" fmla="*/ 173 w 2157"/>
                  <a:gd name="T81" fmla="*/ 1073 h 2336"/>
                  <a:gd name="T82" fmla="*/ 41 w 2157"/>
                  <a:gd name="T83" fmla="*/ 1005 h 2336"/>
                  <a:gd name="T84" fmla="*/ 268 w 2157"/>
                  <a:gd name="T85" fmla="*/ 935 h 2336"/>
                  <a:gd name="T86" fmla="*/ 567 w 2157"/>
                  <a:gd name="T87" fmla="*/ 827 h 2336"/>
                  <a:gd name="T88" fmla="*/ 817 w 2157"/>
                  <a:gd name="T89" fmla="*/ 770 h 2336"/>
                  <a:gd name="T90" fmla="*/ 1000 w 2157"/>
                  <a:gd name="T91" fmla="*/ 782 h 2336"/>
                  <a:gd name="T92" fmla="*/ 1148 w 2157"/>
                  <a:gd name="T93" fmla="*/ 838 h 2336"/>
                  <a:gd name="T94" fmla="*/ 1173 w 2157"/>
                  <a:gd name="T95" fmla="*/ 773 h 2336"/>
                  <a:gd name="T96" fmla="*/ 1129 w 2157"/>
                  <a:gd name="T97" fmla="*/ 729 h 2336"/>
                  <a:gd name="T98" fmla="*/ 1042 w 2157"/>
                  <a:gd name="T99" fmla="*/ 708 h 2336"/>
                  <a:gd name="T100" fmla="*/ 962 w 2157"/>
                  <a:gd name="T101" fmla="*/ 652 h 2336"/>
                  <a:gd name="T102" fmla="*/ 894 w 2157"/>
                  <a:gd name="T103" fmla="*/ 566 h 2336"/>
                  <a:gd name="T104" fmla="*/ 760 w 2157"/>
                  <a:gd name="T105" fmla="*/ 447 h 2336"/>
                  <a:gd name="T106" fmla="*/ 676 w 2157"/>
                  <a:gd name="T107" fmla="*/ 218 h 2336"/>
                  <a:gd name="T108" fmla="*/ 653 w 2157"/>
                  <a:gd name="T109" fmla="*/ 0 h 2336"/>
                  <a:gd name="T110" fmla="*/ 719 w 2157"/>
                  <a:gd name="T111" fmla="*/ 52 h 2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157" h="2336">
                    <a:moveTo>
                      <a:pt x="719" y="52"/>
                    </a:moveTo>
                    <a:lnTo>
                      <a:pt x="739" y="75"/>
                    </a:lnTo>
                    <a:lnTo>
                      <a:pt x="761" y="95"/>
                    </a:lnTo>
                    <a:lnTo>
                      <a:pt x="784" y="116"/>
                    </a:lnTo>
                    <a:lnTo>
                      <a:pt x="807" y="136"/>
                    </a:lnTo>
                    <a:lnTo>
                      <a:pt x="830" y="155"/>
                    </a:lnTo>
                    <a:lnTo>
                      <a:pt x="854" y="173"/>
                    </a:lnTo>
                    <a:lnTo>
                      <a:pt x="880" y="190"/>
                    </a:lnTo>
                    <a:lnTo>
                      <a:pt x="905" y="206"/>
                    </a:lnTo>
                    <a:lnTo>
                      <a:pt x="931" y="221"/>
                    </a:lnTo>
                    <a:lnTo>
                      <a:pt x="957" y="237"/>
                    </a:lnTo>
                    <a:lnTo>
                      <a:pt x="984" y="250"/>
                    </a:lnTo>
                    <a:lnTo>
                      <a:pt x="1011" y="263"/>
                    </a:lnTo>
                    <a:lnTo>
                      <a:pt x="1038" y="276"/>
                    </a:lnTo>
                    <a:lnTo>
                      <a:pt x="1067" y="288"/>
                    </a:lnTo>
                    <a:lnTo>
                      <a:pt x="1094" y="299"/>
                    </a:lnTo>
                    <a:lnTo>
                      <a:pt x="1124" y="310"/>
                    </a:lnTo>
                    <a:lnTo>
                      <a:pt x="1152" y="320"/>
                    </a:lnTo>
                    <a:lnTo>
                      <a:pt x="1182" y="330"/>
                    </a:lnTo>
                    <a:lnTo>
                      <a:pt x="1212" y="338"/>
                    </a:lnTo>
                    <a:lnTo>
                      <a:pt x="1241" y="347"/>
                    </a:lnTo>
                    <a:lnTo>
                      <a:pt x="1271" y="355"/>
                    </a:lnTo>
                    <a:lnTo>
                      <a:pt x="1301" y="362"/>
                    </a:lnTo>
                    <a:lnTo>
                      <a:pt x="1332" y="370"/>
                    </a:lnTo>
                    <a:lnTo>
                      <a:pt x="1362" y="377"/>
                    </a:lnTo>
                    <a:lnTo>
                      <a:pt x="1392" y="383"/>
                    </a:lnTo>
                    <a:lnTo>
                      <a:pt x="1423" y="389"/>
                    </a:lnTo>
                    <a:lnTo>
                      <a:pt x="1454" y="394"/>
                    </a:lnTo>
                    <a:lnTo>
                      <a:pt x="1485" y="400"/>
                    </a:lnTo>
                    <a:lnTo>
                      <a:pt x="1516" y="405"/>
                    </a:lnTo>
                    <a:lnTo>
                      <a:pt x="1547" y="411"/>
                    </a:lnTo>
                    <a:lnTo>
                      <a:pt x="1577" y="415"/>
                    </a:lnTo>
                    <a:lnTo>
                      <a:pt x="1608" y="419"/>
                    </a:lnTo>
                    <a:lnTo>
                      <a:pt x="1626" y="428"/>
                    </a:lnTo>
                    <a:lnTo>
                      <a:pt x="1643" y="437"/>
                    </a:lnTo>
                    <a:lnTo>
                      <a:pt x="1662" y="447"/>
                    </a:lnTo>
                    <a:lnTo>
                      <a:pt x="1679" y="456"/>
                    </a:lnTo>
                    <a:lnTo>
                      <a:pt x="1696" y="469"/>
                    </a:lnTo>
                    <a:lnTo>
                      <a:pt x="1710" y="482"/>
                    </a:lnTo>
                    <a:lnTo>
                      <a:pt x="1723" y="497"/>
                    </a:lnTo>
                    <a:lnTo>
                      <a:pt x="1732" y="516"/>
                    </a:lnTo>
                    <a:lnTo>
                      <a:pt x="1730" y="543"/>
                    </a:lnTo>
                    <a:lnTo>
                      <a:pt x="1722" y="567"/>
                    </a:lnTo>
                    <a:lnTo>
                      <a:pt x="1712" y="591"/>
                    </a:lnTo>
                    <a:lnTo>
                      <a:pt x="1701" y="614"/>
                    </a:lnTo>
                    <a:lnTo>
                      <a:pt x="1688" y="637"/>
                    </a:lnTo>
                    <a:lnTo>
                      <a:pt x="1677" y="661"/>
                    </a:lnTo>
                    <a:lnTo>
                      <a:pt x="1667" y="685"/>
                    </a:lnTo>
                    <a:lnTo>
                      <a:pt x="1661" y="710"/>
                    </a:lnTo>
                    <a:lnTo>
                      <a:pt x="1651" y="723"/>
                    </a:lnTo>
                    <a:lnTo>
                      <a:pt x="1643" y="738"/>
                    </a:lnTo>
                    <a:lnTo>
                      <a:pt x="1636" y="752"/>
                    </a:lnTo>
                    <a:lnTo>
                      <a:pt x="1629" y="768"/>
                    </a:lnTo>
                    <a:lnTo>
                      <a:pt x="1623" y="784"/>
                    </a:lnTo>
                    <a:lnTo>
                      <a:pt x="1619" y="800"/>
                    </a:lnTo>
                    <a:lnTo>
                      <a:pt x="1615" y="815"/>
                    </a:lnTo>
                    <a:lnTo>
                      <a:pt x="1613" y="831"/>
                    </a:lnTo>
                    <a:lnTo>
                      <a:pt x="1627" y="820"/>
                    </a:lnTo>
                    <a:lnTo>
                      <a:pt x="1640" y="809"/>
                    </a:lnTo>
                    <a:lnTo>
                      <a:pt x="1652" y="798"/>
                    </a:lnTo>
                    <a:lnTo>
                      <a:pt x="1665" y="786"/>
                    </a:lnTo>
                    <a:lnTo>
                      <a:pt x="1679" y="776"/>
                    </a:lnTo>
                    <a:lnTo>
                      <a:pt x="1694" y="768"/>
                    </a:lnTo>
                    <a:lnTo>
                      <a:pt x="1709" y="762"/>
                    </a:lnTo>
                    <a:lnTo>
                      <a:pt x="1726" y="758"/>
                    </a:lnTo>
                    <a:lnTo>
                      <a:pt x="1744" y="746"/>
                    </a:lnTo>
                    <a:lnTo>
                      <a:pt x="1763" y="739"/>
                    </a:lnTo>
                    <a:lnTo>
                      <a:pt x="1783" y="733"/>
                    </a:lnTo>
                    <a:lnTo>
                      <a:pt x="1805" y="730"/>
                    </a:lnTo>
                    <a:lnTo>
                      <a:pt x="1826" y="729"/>
                    </a:lnTo>
                    <a:lnTo>
                      <a:pt x="1848" y="731"/>
                    </a:lnTo>
                    <a:lnTo>
                      <a:pt x="1870" y="734"/>
                    </a:lnTo>
                    <a:lnTo>
                      <a:pt x="1890" y="740"/>
                    </a:lnTo>
                    <a:lnTo>
                      <a:pt x="1898" y="745"/>
                    </a:lnTo>
                    <a:lnTo>
                      <a:pt x="1907" y="751"/>
                    </a:lnTo>
                    <a:lnTo>
                      <a:pt x="1917" y="755"/>
                    </a:lnTo>
                    <a:lnTo>
                      <a:pt x="1926" y="761"/>
                    </a:lnTo>
                    <a:lnTo>
                      <a:pt x="1935" y="766"/>
                    </a:lnTo>
                    <a:lnTo>
                      <a:pt x="1943" y="772"/>
                    </a:lnTo>
                    <a:lnTo>
                      <a:pt x="1950" y="779"/>
                    </a:lnTo>
                    <a:lnTo>
                      <a:pt x="1957" y="787"/>
                    </a:lnTo>
                    <a:lnTo>
                      <a:pt x="1971" y="789"/>
                    </a:lnTo>
                    <a:lnTo>
                      <a:pt x="1985" y="790"/>
                    </a:lnTo>
                    <a:lnTo>
                      <a:pt x="1999" y="789"/>
                    </a:lnTo>
                    <a:lnTo>
                      <a:pt x="2012" y="788"/>
                    </a:lnTo>
                    <a:lnTo>
                      <a:pt x="2026" y="786"/>
                    </a:lnTo>
                    <a:lnTo>
                      <a:pt x="2039" y="784"/>
                    </a:lnTo>
                    <a:lnTo>
                      <a:pt x="2051" y="781"/>
                    </a:lnTo>
                    <a:lnTo>
                      <a:pt x="2064" y="779"/>
                    </a:lnTo>
                    <a:lnTo>
                      <a:pt x="2076" y="778"/>
                    </a:lnTo>
                    <a:lnTo>
                      <a:pt x="2088" y="777"/>
                    </a:lnTo>
                    <a:lnTo>
                      <a:pt x="2100" y="778"/>
                    </a:lnTo>
                    <a:lnTo>
                      <a:pt x="2112" y="779"/>
                    </a:lnTo>
                    <a:lnTo>
                      <a:pt x="2123" y="782"/>
                    </a:lnTo>
                    <a:lnTo>
                      <a:pt x="2135" y="788"/>
                    </a:lnTo>
                    <a:lnTo>
                      <a:pt x="2146" y="797"/>
                    </a:lnTo>
                    <a:lnTo>
                      <a:pt x="2157" y="807"/>
                    </a:lnTo>
                    <a:lnTo>
                      <a:pt x="2149" y="825"/>
                    </a:lnTo>
                    <a:lnTo>
                      <a:pt x="2141" y="842"/>
                    </a:lnTo>
                    <a:lnTo>
                      <a:pt x="2129" y="856"/>
                    </a:lnTo>
                    <a:lnTo>
                      <a:pt x="2115" y="869"/>
                    </a:lnTo>
                    <a:lnTo>
                      <a:pt x="2100" y="879"/>
                    </a:lnTo>
                    <a:lnTo>
                      <a:pt x="2084" y="889"/>
                    </a:lnTo>
                    <a:lnTo>
                      <a:pt x="2067" y="897"/>
                    </a:lnTo>
                    <a:lnTo>
                      <a:pt x="2050" y="906"/>
                    </a:lnTo>
                    <a:lnTo>
                      <a:pt x="2032" y="915"/>
                    </a:lnTo>
                    <a:lnTo>
                      <a:pt x="2015" y="924"/>
                    </a:lnTo>
                    <a:lnTo>
                      <a:pt x="1998" y="933"/>
                    </a:lnTo>
                    <a:lnTo>
                      <a:pt x="1982" y="944"/>
                    </a:lnTo>
                    <a:lnTo>
                      <a:pt x="1967" y="956"/>
                    </a:lnTo>
                    <a:lnTo>
                      <a:pt x="1953" y="971"/>
                    </a:lnTo>
                    <a:lnTo>
                      <a:pt x="1942" y="987"/>
                    </a:lnTo>
                    <a:lnTo>
                      <a:pt x="1932" y="1007"/>
                    </a:lnTo>
                    <a:lnTo>
                      <a:pt x="1919" y="1041"/>
                    </a:lnTo>
                    <a:lnTo>
                      <a:pt x="1905" y="1073"/>
                    </a:lnTo>
                    <a:lnTo>
                      <a:pt x="1890" y="1106"/>
                    </a:lnTo>
                    <a:lnTo>
                      <a:pt x="1873" y="1138"/>
                    </a:lnTo>
                    <a:lnTo>
                      <a:pt x="1857" y="1170"/>
                    </a:lnTo>
                    <a:lnTo>
                      <a:pt x="1838" y="1201"/>
                    </a:lnTo>
                    <a:lnTo>
                      <a:pt x="1820" y="1232"/>
                    </a:lnTo>
                    <a:lnTo>
                      <a:pt x="1800" y="1262"/>
                    </a:lnTo>
                    <a:lnTo>
                      <a:pt x="1779" y="1291"/>
                    </a:lnTo>
                    <a:lnTo>
                      <a:pt x="1758" y="1320"/>
                    </a:lnTo>
                    <a:lnTo>
                      <a:pt x="1736" y="1348"/>
                    </a:lnTo>
                    <a:lnTo>
                      <a:pt x="1713" y="1375"/>
                    </a:lnTo>
                    <a:lnTo>
                      <a:pt x="1689" y="1402"/>
                    </a:lnTo>
                    <a:lnTo>
                      <a:pt x="1665" y="1428"/>
                    </a:lnTo>
                    <a:lnTo>
                      <a:pt x="1639" y="1452"/>
                    </a:lnTo>
                    <a:lnTo>
                      <a:pt x="1614" y="1476"/>
                    </a:lnTo>
                    <a:lnTo>
                      <a:pt x="1586" y="1499"/>
                    </a:lnTo>
                    <a:lnTo>
                      <a:pt x="1559" y="1521"/>
                    </a:lnTo>
                    <a:lnTo>
                      <a:pt x="1530" y="1543"/>
                    </a:lnTo>
                    <a:lnTo>
                      <a:pt x="1501" y="1562"/>
                    </a:lnTo>
                    <a:lnTo>
                      <a:pt x="1471" y="1582"/>
                    </a:lnTo>
                    <a:lnTo>
                      <a:pt x="1441" y="1600"/>
                    </a:lnTo>
                    <a:lnTo>
                      <a:pt x="1409" y="1617"/>
                    </a:lnTo>
                    <a:lnTo>
                      <a:pt x="1377" y="1632"/>
                    </a:lnTo>
                    <a:lnTo>
                      <a:pt x="1344" y="1647"/>
                    </a:lnTo>
                    <a:lnTo>
                      <a:pt x="1311" y="1660"/>
                    </a:lnTo>
                    <a:lnTo>
                      <a:pt x="1276" y="1673"/>
                    </a:lnTo>
                    <a:lnTo>
                      <a:pt x="1242" y="1684"/>
                    </a:lnTo>
                    <a:lnTo>
                      <a:pt x="1206" y="1693"/>
                    </a:lnTo>
                    <a:lnTo>
                      <a:pt x="1170" y="1701"/>
                    </a:lnTo>
                    <a:lnTo>
                      <a:pt x="1134" y="1708"/>
                    </a:lnTo>
                    <a:lnTo>
                      <a:pt x="1097" y="1713"/>
                    </a:lnTo>
                    <a:lnTo>
                      <a:pt x="1060" y="1714"/>
                    </a:lnTo>
                    <a:lnTo>
                      <a:pt x="1026" y="1721"/>
                    </a:lnTo>
                    <a:lnTo>
                      <a:pt x="997" y="1732"/>
                    </a:lnTo>
                    <a:lnTo>
                      <a:pt x="968" y="1745"/>
                    </a:lnTo>
                    <a:lnTo>
                      <a:pt x="943" y="1763"/>
                    </a:lnTo>
                    <a:lnTo>
                      <a:pt x="919" y="1782"/>
                    </a:lnTo>
                    <a:lnTo>
                      <a:pt x="896" y="1804"/>
                    </a:lnTo>
                    <a:lnTo>
                      <a:pt x="875" y="1828"/>
                    </a:lnTo>
                    <a:lnTo>
                      <a:pt x="853" y="1854"/>
                    </a:lnTo>
                    <a:lnTo>
                      <a:pt x="834" y="1881"/>
                    </a:lnTo>
                    <a:lnTo>
                      <a:pt x="813" y="1907"/>
                    </a:lnTo>
                    <a:lnTo>
                      <a:pt x="792" y="1934"/>
                    </a:lnTo>
                    <a:lnTo>
                      <a:pt x="770" y="1961"/>
                    </a:lnTo>
                    <a:lnTo>
                      <a:pt x="747" y="1986"/>
                    </a:lnTo>
                    <a:lnTo>
                      <a:pt x="722" y="2010"/>
                    </a:lnTo>
                    <a:lnTo>
                      <a:pt x="696" y="2032"/>
                    </a:lnTo>
                    <a:lnTo>
                      <a:pt x="678" y="2044"/>
                    </a:lnTo>
                    <a:lnTo>
                      <a:pt x="662" y="2058"/>
                    </a:lnTo>
                    <a:lnTo>
                      <a:pt x="647" y="2074"/>
                    </a:lnTo>
                    <a:lnTo>
                      <a:pt x="633" y="2092"/>
                    </a:lnTo>
                    <a:lnTo>
                      <a:pt x="619" y="2112"/>
                    </a:lnTo>
                    <a:lnTo>
                      <a:pt x="606" y="2130"/>
                    </a:lnTo>
                    <a:lnTo>
                      <a:pt x="593" y="2149"/>
                    </a:lnTo>
                    <a:lnTo>
                      <a:pt x="579" y="2167"/>
                    </a:lnTo>
                    <a:lnTo>
                      <a:pt x="565" y="2184"/>
                    </a:lnTo>
                    <a:lnTo>
                      <a:pt x="550" y="2199"/>
                    </a:lnTo>
                    <a:lnTo>
                      <a:pt x="533" y="2211"/>
                    </a:lnTo>
                    <a:lnTo>
                      <a:pt x="516" y="2220"/>
                    </a:lnTo>
                    <a:lnTo>
                      <a:pt x="496" y="2225"/>
                    </a:lnTo>
                    <a:lnTo>
                      <a:pt x="474" y="2226"/>
                    </a:lnTo>
                    <a:lnTo>
                      <a:pt x="450" y="2222"/>
                    </a:lnTo>
                    <a:lnTo>
                      <a:pt x="423" y="2213"/>
                    </a:lnTo>
                    <a:lnTo>
                      <a:pt x="414" y="2211"/>
                    </a:lnTo>
                    <a:lnTo>
                      <a:pt x="405" y="2207"/>
                    </a:lnTo>
                    <a:lnTo>
                      <a:pt x="396" y="2202"/>
                    </a:lnTo>
                    <a:lnTo>
                      <a:pt x="388" y="2198"/>
                    </a:lnTo>
                    <a:lnTo>
                      <a:pt x="379" y="2194"/>
                    </a:lnTo>
                    <a:lnTo>
                      <a:pt x="371" y="2188"/>
                    </a:lnTo>
                    <a:lnTo>
                      <a:pt x="364" y="2184"/>
                    </a:lnTo>
                    <a:lnTo>
                      <a:pt x="356" y="2180"/>
                    </a:lnTo>
                    <a:lnTo>
                      <a:pt x="338" y="2196"/>
                    </a:lnTo>
                    <a:lnTo>
                      <a:pt x="320" y="2211"/>
                    </a:lnTo>
                    <a:lnTo>
                      <a:pt x="301" y="2226"/>
                    </a:lnTo>
                    <a:lnTo>
                      <a:pt x="281" y="2241"/>
                    </a:lnTo>
                    <a:lnTo>
                      <a:pt x="262" y="2255"/>
                    </a:lnTo>
                    <a:lnTo>
                      <a:pt x="242" y="2269"/>
                    </a:lnTo>
                    <a:lnTo>
                      <a:pt x="222" y="2282"/>
                    </a:lnTo>
                    <a:lnTo>
                      <a:pt x="201" y="2293"/>
                    </a:lnTo>
                    <a:lnTo>
                      <a:pt x="180" y="2304"/>
                    </a:lnTo>
                    <a:lnTo>
                      <a:pt x="158" y="2314"/>
                    </a:lnTo>
                    <a:lnTo>
                      <a:pt x="136" y="2322"/>
                    </a:lnTo>
                    <a:lnTo>
                      <a:pt x="113" y="2328"/>
                    </a:lnTo>
                    <a:lnTo>
                      <a:pt x="90" y="2332"/>
                    </a:lnTo>
                    <a:lnTo>
                      <a:pt x="66" y="2335"/>
                    </a:lnTo>
                    <a:lnTo>
                      <a:pt x="41" y="2336"/>
                    </a:lnTo>
                    <a:lnTo>
                      <a:pt x="16" y="2334"/>
                    </a:lnTo>
                    <a:lnTo>
                      <a:pt x="3" y="2312"/>
                    </a:lnTo>
                    <a:lnTo>
                      <a:pt x="0" y="2291"/>
                    </a:lnTo>
                    <a:lnTo>
                      <a:pt x="4" y="2270"/>
                    </a:lnTo>
                    <a:lnTo>
                      <a:pt x="13" y="2250"/>
                    </a:lnTo>
                    <a:lnTo>
                      <a:pt x="26" y="2232"/>
                    </a:lnTo>
                    <a:lnTo>
                      <a:pt x="40" y="2214"/>
                    </a:lnTo>
                    <a:lnTo>
                      <a:pt x="54" y="2197"/>
                    </a:lnTo>
                    <a:lnTo>
                      <a:pt x="65" y="2180"/>
                    </a:lnTo>
                    <a:lnTo>
                      <a:pt x="150" y="2080"/>
                    </a:lnTo>
                    <a:lnTo>
                      <a:pt x="131" y="2081"/>
                    </a:lnTo>
                    <a:lnTo>
                      <a:pt x="114" y="2079"/>
                    </a:lnTo>
                    <a:lnTo>
                      <a:pt x="98" y="2073"/>
                    </a:lnTo>
                    <a:lnTo>
                      <a:pt x="83" y="2066"/>
                    </a:lnTo>
                    <a:lnTo>
                      <a:pt x="69" y="2056"/>
                    </a:lnTo>
                    <a:lnTo>
                      <a:pt x="56" y="2045"/>
                    </a:lnTo>
                    <a:lnTo>
                      <a:pt x="43" y="2034"/>
                    </a:lnTo>
                    <a:lnTo>
                      <a:pt x="31" y="2023"/>
                    </a:lnTo>
                    <a:lnTo>
                      <a:pt x="29" y="2012"/>
                    </a:lnTo>
                    <a:lnTo>
                      <a:pt x="31" y="2001"/>
                    </a:lnTo>
                    <a:lnTo>
                      <a:pt x="36" y="1992"/>
                    </a:lnTo>
                    <a:lnTo>
                      <a:pt x="43" y="1984"/>
                    </a:lnTo>
                    <a:lnTo>
                      <a:pt x="51" y="1977"/>
                    </a:lnTo>
                    <a:lnTo>
                      <a:pt x="60" y="1970"/>
                    </a:lnTo>
                    <a:lnTo>
                      <a:pt x="70" y="1965"/>
                    </a:lnTo>
                    <a:lnTo>
                      <a:pt x="78" y="1961"/>
                    </a:lnTo>
                    <a:lnTo>
                      <a:pt x="120" y="1945"/>
                    </a:lnTo>
                    <a:lnTo>
                      <a:pt x="163" y="1928"/>
                    </a:lnTo>
                    <a:lnTo>
                      <a:pt x="205" y="1909"/>
                    </a:lnTo>
                    <a:lnTo>
                      <a:pt x="246" y="1888"/>
                    </a:lnTo>
                    <a:lnTo>
                      <a:pt x="287" y="1868"/>
                    </a:lnTo>
                    <a:lnTo>
                      <a:pt x="329" y="1846"/>
                    </a:lnTo>
                    <a:lnTo>
                      <a:pt x="368" y="1823"/>
                    </a:lnTo>
                    <a:lnTo>
                      <a:pt x="409" y="1800"/>
                    </a:lnTo>
                    <a:lnTo>
                      <a:pt x="448" y="1776"/>
                    </a:lnTo>
                    <a:lnTo>
                      <a:pt x="487" y="1753"/>
                    </a:lnTo>
                    <a:lnTo>
                      <a:pt x="527" y="1729"/>
                    </a:lnTo>
                    <a:lnTo>
                      <a:pt x="566" y="1705"/>
                    </a:lnTo>
                    <a:lnTo>
                      <a:pt x="606" y="1681"/>
                    </a:lnTo>
                    <a:lnTo>
                      <a:pt x="645" y="1658"/>
                    </a:lnTo>
                    <a:lnTo>
                      <a:pt x="685" y="1635"/>
                    </a:lnTo>
                    <a:lnTo>
                      <a:pt x="724" y="1613"/>
                    </a:lnTo>
                    <a:lnTo>
                      <a:pt x="749" y="1596"/>
                    </a:lnTo>
                    <a:lnTo>
                      <a:pt x="773" y="1577"/>
                    </a:lnTo>
                    <a:lnTo>
                      <a:pt x="794" y="1556"/>
                    </a:lnTo>
                    <a:lnTo>
                      <a:pt x="814" y="1534"/>
                    </a:lnTo>
                    <a:lnTo>
                      <a:pt x="832" y="1510"/>
                    </a:lnTo>
                    <a:lnTo>
                      <a:pt x="849" y="1486"/>
                    </a:lnTo>
                    <a:lnTo>
                      <a:pt x="865" y="1461"/>
                    </a:lnTo>
                    <a:lnTo>
                      <a:pt x="881" y="1436"/>
                    </a:lnTo>
                    <a:lnTo>
                      <a:pt x="881" y="1417"/>
                    </a:lnTo>
                    <a:lnTo>
                      <a:pt x="929" y="1340"/>
                    </a:lnTo>
                    <a:lnTo>
                      <a:pt x="914" y="1321"/>
                    </a:lnTo>
                    <a:lnTo>
                      <a:pt x="899" y="1299"/>
                    </a:lnTo>
                    <a:lnTo>
                      <a:pt x="887" y="1276"/>
                    </a:lnTo>
                    <a:lnTo>
                      <a:pt x="878" y="1251"/>
                    </a:lnTo>
                    <a:lnTo>
                      <a:pt x="873" y="1225"/>
                    </a:lnTo>
                    <a:lnTo>
                      <a:pt x="871" y="1199"/>
                    </a:lnTo>
                    <a:lnTo>
                      <a:pt x="873" y="1172"/>
                    </a:lnTo>
                    <a:lnTo>
                      <a:pt x="881" y="1146"/>
                    </a:lnTo>
                    <a:lnTo>
                      <a:pt x="854" y="1147"/>
                    </a:lnTo>
                    <a:lnTo>
                      <a:pt x="828" y="1147"/>
                    </a:lnTo>
                    <a:lnTo>
                      <a:pt x="802" y="1148"/>
                    </a:lnTo>
                    <a:lnTo>
                      <a:pt x="776" y="1148"/>
                    </a:lnTo>
                    <a:lnTo>
                      <a:pt x="749" y="1148"/>
                    </a:lnTo>
                    <a:lnTo>
                      <a:pt x="722" y="1148"/>
                    </a:lnTo>
                    <a:lnTo>
                      <a:pt x="696" y="1148"/>
                    </a:lnTo>
                    <a:lnTo>
                      <a:pt x="669" y="1148"/>
                    </a:lnTo>
                    <a:lnTo>
                      <a:pt x="642" y="1147"/>
                    </a:lnTo>
                    <a:lnTo>
                      <a:pt x="616" y="1146"/>
                    </a:lnTo>
                    <a:lnTo>
                      <a:pt x="588" y="1145"/>
                    </a:lnTo>
                    <a:lnTo>
                      <a:pt x="562" y="1143"/>
                    </a:lnTo>
                    <a:lnTo>
                      <a:pt x="534" y="1141"/>
                    </a:lnTo>
                    <a:lnTo>
                      <a:pt x="508" y="1139"/>
                    </a:lnTo>
                    <a:lnTo>
                      <a:pt x="481" y="1137"/>
                    </a:lnTo>
                    <a:lnTo>
                      <a:pt x="455" y="1134"/>
                    </a:lnTo>
                    <a:lnTo>
                      <a:pt x="428" y="1130"/>
                    </a:lnTo>
                    <a:lnTo>
                      <a:pt x="402" y="1126"/>
                    </a:lnTo>
                    <a:lnTo>
                      <a:pt x="376" y="1123"/>
                    </a:lnTo>
                    <a:lnTo>
                      <a:pt x="349" y="1118"/>
                    </a:lnTo>
                    <a:lnTo>
                      <a:pt x="323" y="1113"/>
                    </a:lnTo>
                    <a:lnTo>
                      <a:pt x="298" y="1107"/>
                    </a:lnTo>
                    <a:lnTo>
                      <a:pt x="273" y="1102"/>
                    </a:lnTo>
                    <a:lnTo>
                      <a:pt x="246" y="1095"/>
                    </a:lnTo>
                    <a:lnTo>
                      <a:pt x="222" y="1089"/>
                    </a:lnTo>
                    <a:lnTo>
                      <a:pt x="197" y="1081"/>
                    </a:lnTo>
                    <a:lnTo>
                      <a:pt x="173" y="1073"/>
                    </a:lnTo>
                    <a:lnTo>
                      <a:pt x="148" y="1065"/>
                    </a:lnTo>
                    <a:lnTo>
                      <a:pt x="125" y="1056"/>
                    </a:lnTo>
                    <a:lnTo>
                      <a:pt x="101" y="1046"/>
                    </a:lnTo>
                    <a:lnTo>
                      <a:pt x="78" y="1036"/>
                    </a:lnTo>
                    <a:lnTo>
                      <a:pt x="55" y="1025"/>
                    </a:lnTo>
                    <a:lnTo>
                      <a:pt x="47" y="1015"/>
                    </a:lnTo>
                    <a:lnTo>
                      <a:pt x="41" y="1005"/>
                    </a:lnTo>
                    <a:lnTo>
                      <a:pt x="39" y="991"/>
                    </a:lnTo>
                    <a:lnTo>
                      <a:pt x="40" y="978"/>
                    </a:lnTo>
                    <a:lnTo>
                      <a:pt x="88" y="974"/>
                    </a:lnTo>
                    <a:lnTo>
                      <a:pt x="134" y="967"/>
                    </a:lnTo>
                    <a:lnTo>
                      <a:pt x="180" y="959"/>
                    </a:lnTo>
                    <a:lnTo>
                      <a:pt x="224" y="948"/>
                    </a:lnTo>
                    <a:lnTo>
                      <a:pt x="268" y="935"/>
                    </a:lnTo>
                    <a:lnTo>
                      <a:pt x="311" y="920"/>
                    </a:lnTo>
                    <a:lnTo>
                      <a:pt x="354" y="906"/>
                    </a:lnTo>
                    <a:lnTo>
                      <a:pt x="396" y="890"/>
                    </a:lnTo>
                    <a:lnTo>
                      <a:pt x="439" y="874"/>
                    </a:lnTo>
                    <a:lnTo>
                      <a:pt x="482" y="858"/>
                    </a:lnTo>
                    <a:lnTo>
                      <a:pt x="525" y="843"/>
                    </a:lnTo>
                    <a:lnTo>
                      <a:pt x="567" y="827"/>
                    </a:lnTo>
                    <a:lnTo>
                      <a:pt x="610" y="813"/>
                    </a:lnTo>
                    <a:lnTo>
                      <a:pt x="654" y="800"/>
                    </a:lnTo>
                    <a:lnTo>
                      <a:pt x="698" y="788"/>
                    </a:lnTo>
                    <a:lnTo>
                      <a:pt x="743" y="778"/>
                    </a:lnTo>
                    <a:lnTo>
                      <a:pt x="767" y="775"/>
                    </a:lnTo>
                    <a:lnTo>
                      <a:pt x="792" y="773"/>
                    </a:lnTo>
                    <a:lnTo>
                      <a:pt x="817" y="770"/>
                    </a:lnTo>
                    <a:lnTo>
                      <a:pt x="842" y="769"/>
                    </a:lnTo>
                    <a:lnTo>
                      <a:pt x="869" y="768"/>
                    </a:lnTo>
                    <a:lnTo>
                      <a:pt x="895" y="769"/>
                    </a:lnTo>
                    <a:lnTo>
                      <a:pt x="921" y="770"/>
                    </a:lnTo>
                    <a:lnTo>
                      <a:pt x="948" y="774"/>
                    </a:lnTo>
                    <a:lnTo>
                      <a:pt x="974" y="777"/>
                    </a:lnTo>
                    <a:lnTo>
                      <a:pt x="1000" y="782"/>
                    </a:lnTo>
                    <a:lnTo>
                      <a:pt x="1025" y="789"/>
                    </a:lnTo>
                    <a:lnTo>
                      <a:pt x="1049" y="797"/>
                    </a:lnTo>
                    <a:lnTo>
                      <a:pt x="1074" y="807"/>
                    </a:lnTo>
                    <a:lnTo>
                      <a:pt x="1097" y="816"/>
                    </a:lnTo>
                    <a:lnTo>
                      <a:pt x="1118" y="829"/>
                    </a:lnTo>
                    <a:lnTo>
                      <a:pt x="1139" y="844"/>
                    </a:lnTo>
                    <a:lnTo>
                      <a:pt x="1148" y="838"/>
                    </a:lnTo>
                    <a:lnTo>
                      <a:pt x="1155" y="831"/>
                    </a:lnTo>
                    <a:lnTo>
                      <a:pt x="1160" y="822"/>
                    </a:lnTo>
                    <a:lnTo>
                      <a:pt x="1163" y="813"/>
                    </a:lnTo>
                    <a:lnTo>
                      <a:pt x="1166" y="802"/>
                    </a:lnTo>
                    <a:lnTo>
                      <a:pt x="1168" y="792"/>
                    </a:lnTo>
                    <a:lnTo>
                      <a:pt x="1170" y="782"/>
                    </a:lnTo>
                    <a:lnTo>
                      <a:pt x="1173" y="773"/>
                    </a:lnTo>
                    <a:lnTo>
                      <a:pt x="1169" y="765"/>
                    </a:lnTo>
                    <a:lnTo>
                      <a:pt x="1163" y="757"/>
                    </a:lnTo>
                    <a:lnTo>
                      <a:pt x="1158" y="751"/>
                    </a:lnTo>
                    <a:lnTo>
                      <a:pt x="1151" y="744"/>
                    </a:lnTo>
                    <a:lnTo>
                      <a:pt x="1145" y="739"/>
                    </a:lnTo>
                    <a:lnTo>
                      <a:pt x="1137" y="733"/>
                    </a:lnTo>
                    <a:lnTo>
                      <a:pt x="1129" y="729"/>
                    </a:lnTo>
                    <a:lnTo>
                      <a:pt x="1121" y="724"/>
                    </a:lnTo>
                    <a:lnTo>
                      <a:pt x="1107" y="724"/>
                    </a:lnTo>
                    <a:lnTo>
                      <a:pt x="1094" y="722"/>
                    </a:lnTo>
                    <a:lnTo>
                      <a:pt x="1081" y="720"/>
                    </a:lnTo>
                    <a:lnTo>
                      <a:pt x="1068" y="717"/>
                    </a:lnTo>
                    <a:lnTo>
                      <a:pt x="1055" y="712"/>
                    </a:lnTo>
                    <a:lnTo>
                      <a:pt x="1042" y="708"/>
                    </a:lnTo>
                    <a:lnTo>
                      <a:pt x="1029" y="703"/>
                    </a:lnTo>
                    <a:lnTo>
                      <a:pt x="1017" y="696"/>
                    </a:lnTo>
                    <a:lnTo>
                      <a:pt x="1004" y="688"/>
                    </a:lnTo>
                    <a:lnTo>
                      <a:pt x="992" y="681"/>
                    </a:lnTo>
                    <a:lnTo>
                      <a:pt x="981" y="672"/>
                    </a:lnTo>
                    <a:lnTo>
                      <a:pt x="972" y="662"/>
                    </a:lnTo>
                    <a:lnTo>
                      <a:pt x="962" y="652"/>
                    </a:lnTo>
                    <a:lnTo>
                      <a:pt x="953" y="642"/>
                    </a:lnTo>
                    <a:lnTo>
                      <a:pt x="945" y="631"/>
                    </a:lnTo>
                    <a:lnTo>
                      <a:pt x="939" y="619"/>
                    </a:lnTo>
                    <a:lnTo>
                      <a:pt x="933" y="599"/>
                    </a:lnTo>
                    <a:lnTo>
                      <a:pt x="923" y="584"/>
                    </a:lnTo>
                    <a:lnTo>
                      <a:pt x="910" y="574"/>
                    </a:lnTo>
                    <a:lnTo>
                      <a:pt x="894" y="566"/>
                    </a:lnTo>
                    <a:lnTo>
                      <a:pt x="876" y="559"/>
                    </a:lnTo>
                    <a:lnTo>
                      <a:pt x="859" y="553"/>
                    </a:lnTo>
                    <a:lnTo>
                      <a:pt x="843" y="545"/>
                    </a:lnTo>
                    <a:lnTo>
                      <a:pt x="829" y="534"/>
                    </a:lnTo>
                    <a:lnTo>
                      <a:pt x="802" y="508"/>
                    </a:lnTo>
                    <a:lnTo>
                      <a:pt x="779" y="478"/>
                    </a:lnTo>
                    <a:lnTo>
                      <a:pt x="760" y="447"/>
                    </a:lnTo>
                    <a:lnTo>
                      <a:pt x="746" y="413"/>
                    </a:lnTo>
                    <a:lnTo>
                      <a:pt x="736" y="378"/>
                    </a:lnTo>
                    <a:lnTo>
                      <a:pt x="728" y="342"/>
                    </a:lnTo>
                    <a:lnTo>
                      <a:pt x="725" y="307"/>
                    </a:lnTo>
                    <a:lnTo>
                      <a:pt x="724" y="272"/>
                    </a:lnTo>
                    <a:lnTo>
                      <a:pt x="698" y="246"/>
                    </a:lnTo>
                    <a:lnTo>
                      <a:pt x="676" y="218"/>
                    </a:lnTo>
                    <a:lnTo>
                      <a:pt x="658" y="186"/>
                    </a:lnTo>
                    <a:lnTo>
                      <a:pt x="644" y="152"/>
                    </a:lnTo>
                    <a:lnTo>
                      <a:pt x="635" y="116"/>
                    </a:lnTo>
                    <a:lnTo>
                      <a:pt x="631" y="79"/>
                    </a:lnTo>
                    <a:lnTo>
                      <a:pt x="632" y="42"/>
                    </a:lnTo>
                    <a:lnTo>
                      <a:pt x="637" y="5"/>
                    </a:lnTo>
                    <a:lnTo>
                      <a:pt x="653" y="0"/>
                    </a:lnTo>
                    <a:lnTo>
                      <a:pt x="665" y="1"/>
                    </a:lnTo>
                    <a:lnTo>
                      <a:pt x="675" y="7"/>
                    </a:lnTo>
                    <a:lnTo>
                      <a:pt x="683" y="15"/>
                    </a:lnTo>
                    <a:lnTo>
                      <a:pt x="691" y="24"/>
                    </a:lnTo>
                    <a:lnTo>
                      <a:pt x="699" y="34"/>
                    </a:lnTo>
                    <a:lnTo>
                      <a:pt x="708" y="44"/>
                    </a:lnTo>
                    <a:lnTo>
                      <a:pt x="719" y="5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6" name="Freeform 6">
                <a:extLst>
                  <a:ext uri="{FF2B5EF4-FFF2-40B4-BE49-F238E27FC236}">
                    <a16:creationId xmlns:a16="http://schemas.microsoft.com/office/drawing/2014/main" id="{648C9CEA-44B7-4EE3-A159-0D909CFD2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43800" y="766763"/>
                <a:ext cx="627063" cy="652463"/>
              </a:xfrm>
              <a:custGeom>
                <a:avLst/>
                <a:gdLst>
                  <a:gd name="T0" fmla="*/ 1096 w 1974"/>
                  <a:gd name="T1" fmla="*/ 195 h 2057"/>
                  <a:gd name="T2" fmla="*/ 1104 w 1974"/>
                  <a:gd name="T3" fmla="*/ 283 h 2057"/>
                  <a:gd name="T4" fmla="*/ 1139 w 1974"/>
                  <a:gd name="T5" fmla="*/ 323 h 2057"/>
                  <a:gd name="T6" fmla="*/ 1156 w 1974"/>
                  <a:gd name="T7" fmla="*/ 397 h 2057"/>
                  <a:gd name="T8" fmla="*/ 1228 w 1974"/>
                  <a:gd name="T9" fmla="*/ 433 h 2057"/>
                  <a:gd name="T10" fmla="*/ 1178 w 1974"/>
                  <a:gd name="T11" fmla="*/ 643 h 2057"/>
                  <a:gd name="T12" fmla="*/ 1223 w 1974"/>
                  <a:gd name="T13" fmla="*/ 658 h 2057"/>
                  <a:gd name="T14" fmla="*/ 1377 w 1974"/>
                  <a:gd name="T15" fmla="*/ 505 h 2057"/>
                  <a:gd name="T16" fmla="*/ 1376 w 1974"/>
                  <a:gd name="T17" fmla="*/ 373 h 2057"/>
                  <a:gd name="T18" fmla="*/ 1496 w 1974"/>
                  <a:gd name="T19" fmla="*/ 374 h 2057"/>
                  <a:gd name="T20" fmla="*/ 1517 w 1974"/>
                  <a:gd name="T21" fmla="*/ 311 h 2057"/>
                  <a:gd name="T22" fmla="*/ 1557 w 1974"/>
                  <a:gd name="T23" fmla="*/ 292 h 2057"/>
                  <a:gd name="T24" fmla="*/ 1609 w 1974"/>
                  <a:gd name="T25" fmla="*/ 276 h 2057"/>
                  <a:gd name="T26" fmla="*/ 1572 w 1974"/>
                  <a:gd name="T27" fmla="*/ 519 h 2057"/>
                  <a:gd name="T28" fmla="*/ 1477 w 1974"/>
                  <a:gd name="T29" fmla="*/ 792 h 2057"/>
                  <a:gd name="T30" fmla="*/ 1371 w 1974"/>
                  <a:gd name="T31" fmla="*/ 848 h 2057"/>
                  <a:gd name="T32" fmla="*/ 1384 w 1974"/>
                  <a:gd name="T33" fmla="*/ 678 h 2057"/>
                  <a:gd name="T34" fmla="*/ 1426 w 1974"/>
                  <a:gd name="T35" fmla="*/ 767 h 2057"/>
                  <a:gd name="T36" fmla="*/ 1493 w 1974"/>
                  <a:gd name="T37" fmla="*/ 661 h 2057"/>
                  <a:gd name="T38" fmla="*/ 1454 w 1974"/>
                  <a:gd name="T39" fmla="*/ 546 h 2057"/>
                  <a:gd name="T40" fmla="*/ 1292 w 1974"/>
                  <a:gd name="T41" fmla="*/ 767 h 2057"/>
                  <a:gd name="T42" fmla="*/ 1367 w 1974"/>
                  <a:gd name="T43" fmla="*/ 955 h 2057"/>
                  <a:gd name="T44" fmla="*/ 1470 w 1974"/>
                  <a:gd name="T45" fmla="*/ 893 h 2057"/>
                  <a:gd name="T46" fmla="*/ 1573 w 1974"/>
                  <a:gd name="T47" fmla="*/ 820 h 2057"/>
                  <a:gd name="T48" fmla="*/ 1557 w 1974"/>
                  <a:gd name="T49" fmla="*/ 692 h 2057"/>
                  <a:gd name="T50" fmla="*/ 1666 w 1974"/>
                  <a:gd name="T51" fmla="*/ 559 h 2057"/>
                  <a:gd name="T52" fmla="*/ 1725 w 1974"/>
                  <a:gd name="T53" fmla="*/ 702 h 2057"/>
                  <a:gd name="T54" fmla="*/ 1844 w 1974"/>
                  <a:gd name="T55" fmla="*/ 725 h 2057"/>
                  <a:gd name="T56" fmla="*/ 1969 w 1974"/>
                  <a:gd name="T57" fmla="*/ 615 h 2057"/>
                  <a:gd name="T58" fmla="*/ 1894 w 1974"/>
                  <a:gd name="T59" fmla="*/ 713 h 2057"/>
                  <a:gd name="T60" fmla="*/ 1761 w 1974"/>
                  <a:gd name="T61" fmla="*/ 865 h 2057"/>
                  <a:gd name="T62" fmla="*/ 1622 w 1974"/>
                  <a:gd name="T63" fmla="*/ 906 h 2057"/>
                  <a:gd name="T64" fmla="*/ 1495 w 1974"/>
                  <a:gd name="T65" fmla="*/ 1154 h 2057"/>
                  <a:gd name="T66" fmla="*/ 1205 w 1974"/>
                  <a:gd name="T67" fmla="*/ 1400 h 2057"/>
                  <a:gd name="T68" fmla="*/ 1011 w 1974"/>
                  <a:gd name="T69" fmla="*/ 1428 h 2057"/>
                  <a:gd name="T70" fmla="*/ 849 w 1974"/>
                  <a:gd name="T71" fmla="*/ 1405 h 2057"/>
                  <a:gd name="T72" fmla="*/ 628 w 1974"/>
                  <a:gd name="T73" fmla="*/ 1573 h 2057"/>
                  <a:gd name="T74" fmla="*/ 382 w 1974"/>
                  <a:gd name="T75" fmla="*/ 1812 h 2057"/>
                  <a:gd name="T76" fmla="*/ 281 w 1974"/>
                  <a:gd name="T77" fmla="*/ 1918 h 2057"/>
                  <a:gd name="T78" fmla="*/ 138 w 1974"/>
                  <a:gd name="T79" fmla="*/ 2029 h 2057"/>
                  <a:gd name="T80" fmla="*/ 17 w 1974"/>
                  <a:gd name="T81" fmla="*/ 2011 h 2057"/>
                  <a:gd name="T82" fmla="*/ 207 w 1974"/>
                  <a:gd name="T83" fmla="*/ 1792 h 2057"/>
                  <a:gd name="T84" fmla="*/ 585 w 1974"/>
                  <a:gd name="T85" fmla="*/ 1540 h 2057"/>
                  <a:gd name="T86" fmla="*/ 780 w 1974"/>
                  <a:gd name="T87" fmla="*/ 1383 h 2057"/>
                  <a:gd name="T88" fmla="*/ 847 w 1974"/>
                  <a:gd name="T89" fmla="*/ 1255 h 2057"/>
                  <a:gd name="T90" fmla="*/ 941 w 1974"/>
                  <a:gd name="T91" fmla="*/ 1077 h 2057"/>
                  <a:gd name="T92" fmla="*/ 1080 w 1974"/>
                  <a:gd name="T93" fmla="*/ 929 h 2057"/>
                  <a:gd name="T94" fmla="*/ 1185 w 1974"/>
                  <a:gd name="T95" fmla="*/ 1009 h 2057"/>
                  <a:gd name="T96" fmla="*/ 1095 w 1974"/>
                  <a:gd name="T97" fmla="*/ 870 h 2057"/>
                  <a:gd name="T98" fmla="*/ 1170 w 1974"/>
                  <a:gd name="T99" fmla="*/ 496 h 2057"/>
                  <a:gd name="T100" fmla="*/ 1068 w 1974"/>
                  <a:gd name="T101" fmla="*/ 415 h 2057"/>
                  <a:gd name="T102" fmla="*/ 1055 w 1974"/>
                  <a:gd name="T103" fmla="*/ 353 h 2057"/>
                  <a:gd name="T104" fmla="*/ 1069 w 1974"/>
                  <a:gd name="T105" fmla="*/ 327 h 2057"/>
                  <a:gd name="T106" fmla="*/ 947 w 1974"/>
                  <a:gd name="T107" fmla="*/ 230 h 2057"/>
                  <a:gd name="T108" fmla="*/ 979 w 1974"/>
                  <a:gd name="T109" fmla="*/ 145 h 2057"/>
                  <a:gd name="T110" fmla="*/ 1004 w 1974"/>
                  <a:gd name="T111" fmla="*/ 121 h 2057"/>
                  <a:gd name="T112" fmla="*/ 875 w 1974"/>
                  <a:gd name="T113" fmla="*/ 33 h 2057"/>
                  <a:gd name="T114" fmla="*/ 936 w 1974"/>
                  <a:gd name="T115" fmla="*/ 29 h 2057"/>
                  <a:gd name="T116" fmla="*/ 1037 w 1974"/>
                  <a:gd name="T117" fmla="*/ 72 h 20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974" h="2057">
                    <a:moveTo>
                      <a:pt x="1037" y="72"/>
                    </a:moveTo>
                    <a:lnTo>
                      <a:pt x="1028" y="83"/>
                    </a:lnTo>
                    <a:lnTo>
                      <a:pt x="1028" y="95"/>
                    </a:lnTo>
                    <a:lnTo>
                      <a:pt x="1033" y="107"/>
                    </a:lnTo>
                    <a:lnTo>
                      <a:pt x="1037" y="119"/>
                    </a:lnTo>
                    <a:lnTo>
                      <a:pt x="1118" y="190"/>
                    </a:lnTo>
                    <a:lnTo>
                      <a:pt x="1112" y="192"/>
                    </a:lnTo>
                    <a:lnTo>
                      <a:pt x="1104" y="193"/>
                    </a:lnTo>
                    <a:lnTo>
                      <a:pt x="1096" y="195"/>
                    </a:lnTo>
                    <a:lnTo>
                      <a:pt x="1090" y="199"/>
                    </a:lnTo>
                    <a:lnTo>
                      <a:pt x="1083" y="202"/>
                    </a:lnTo>
                    <a:lnTo>
                      <a:pt x="1078" y="206"/>
                    </a:lnTo>
                    <a:lnTo>
                      <a:pt x="1073" y="212"/>
                    </a:lnTo>
                    <a:lnTo>
                      <a:pt x="1070" y="218"/>
                    </a:lnTo>
                    <a:lnTo>
                      <a:pt x="1071" y="240"/>
                    </a:lnTo>
                    <a:lnTo>
                      <a:pt x="1078" y="258"/>
                    </a:lnTo>
                    <a:lnTo>
                      <a:pt x="1090" y="272"/>
                    </a:lnTo>
                    <a:lnTo>
                      <a:pt x="1104" y="283"/>
                    </a:lnTo>
                    <a:lnTo>
                      <a:pt x="1120" y="293"/>
                    </a:lnTo>
                    <a:lnTo>
                      <a:pt x="1137" y="301"/>
                    </a:lnTo>
                    <a:lnTo>
                      <a:pt x="1154" y="309"/>
                    </a:lnTo>
                    <a:lnTo>
                      <a:pt x="1171" y="319"/>
                    </a:lnTo>
                    <a:lnTo>
                      <a:pt x="1164" y="319"/>
                    </a:lnTo>
                    <a:lnTo>
                      <a:pt x="1158" y="319"/>
                    </a:lnTo>
                    <a:lnTo>
                      <a:pt x="1151" y="320"/>
                    </a:lnTo>
                    <a:lnTo>
                      <a:pt x="1144" y="321"/>
                    </a:lnTo>
                    <a:lnTo>
                      <a:pt x="1139" y="323"/>
                    </a:lnTo>
                    <a:lnTo>
                      <a:pt x="1133" y="328"/>
                    </a:lnTo>
                    <a:lnTo>
                      <a:pt x="1129" y="332"/>
                    </a:lnTo>
                    <a:lnTo>
                      <a:pt x="1127" y="339"/>
                    </a:lnTo>
                    <a:lnTo>
                      <a:pt x="1130" y="348"/>
                    </a:lnTo>
                    <a:lnTo>
                      <a:pt x="1133" y="359"/>
                    </a:lnTo>
                    <a:lnTo>
                      <a:pt x="1138" y="369"/>
                    </a:lnTo>
                    <a:lnTo>
                      <a:pt x="1143" y="379"/>
                    </a:lnTo>
                    <a:lnTo>
                      <a:pt x="1150" y="388"/>
                    </a:lnTo>
                    <a:lnTo>
                      <a:pt x="1156" y="397"/>
                    </a:lnTo>
                    <a:lnTo>
                      <a:pt x="1165" y="403"/>
                    </a:lnTo>
                    <a:lnTo>
                      <a:pt x="1176" y="410"/>
                    </a:lnTo>
                    <a:lnTo>
                      <a:pt x="1183" y="412"/>
                    </a:lnTo>
                    <a:lnTo>
                      <a:pt x="1190" y="414"/>
                    </a:lnTo>
                    <a:lnTo>
                      <a:pt x="1198" y="416"/>
                    </a:lnTo>
                    <a:lnTo>
                      <a:pt x="1207" y="420"/>
                    </a:lnTo>
                    <a:lnTo>
                      <a:pt x="1215" y="423"/>
                    </a:lnTo>
                    <a:lnTo>
                      <a:pt x="1221" y="427"/>
                    </a:lnTo>
                    <a:lnTo>
                      <a:pt x="1228" y="433"/>
                    </a:lnTo>
                    <a:lnTo>
                      <a:pt x="1233" y="439"/>
                    </a:lnTo>
                    <a:lnTo>
                      <a:pt x="1276" y="452"/>
                    </a:lnTo>
                    <a:lnTo>
                      <a:pt x="1254" y="475"/>
                    </a:lnTo>
                    <a:lnTo>
                      <a:pt x="1233" y="501"/>
                    </a:lnTo>
                    <a:lnTo>
                      <a:pt x="1215" y="527"/>
                    </a:lnTo>
                    <a:lnTo>
                      <a:pt x="1198" y="554"/>
                    </a:lnTo>
                    <a:lnTo>
                      <a:pt x="1186" y="584"/>
                    </a:lnTo>
                    <a:lnTo>
                      <a:pt x="1179" y="613"/>
                    </a:lnTo>
                    <a:lnTo>
                      <a:pt x="1178" y="643"/>
                    </a:lnTo>
                    <a:lnTo>
                      <a:pt x="1185" y="673"/>
                    </a:lnTo>
                    <a:lnTo>
                      <a:pt x="1187" y="689"/>
                    </a:lnTo>
                    <a:lnTo>
                      <a:pt x="1188" y="706"/>
                    </a:lnTo>
                    <a:lnTo>
                      <a:pt x="1191" y="720"/>
                    </a:lnTo>
                    <a:lnTo>
                      <a:pt x="1205" y="730"/>
                    </a:lnTo>
                    <a:lnTo>
                      <a:pt x="1211" y="713"/>
                    </a:lnTo>
                    <a:lnTo>
                      <a:pt x="1216" y="695"/>
                    </a:lnTo>
                    <a:lnTo>
                      <a:pt x="1219" y="677"/>
                    </a:lnTo>
                    <a:lnTo>
                      <a:pt x="1223" y="658"/>
                    </a:lnTo>
                    <a:lnTo>
                      <a:pt x="1232" y="629"/>
                    </a:lnTo>
                    <a:lnTo>
                      <a:pt x="1243" y="602"/>
                    </a:lnTo>
                    <a:lnTo>
                      <a:pt x="1256" y="578"/>
                    </a:lnTo>
                    <a:lnTo>
                      <a:pt x="1273" y="556"/>
                    </a:lnTo>
                    <a:lnTo>
                      <a:pt x="1292" y="539"/>
                    </a:lnTo>
                    <a:lnTo>
                      <a:pt x="1315" y="524"/>
                    </a:lnTo>
                    <a:lnTo>
                      <a:pt x="1342" y="510"/>
                    </a:lnTo>
                    <a:lnTo>
                      <a:pt x="1371" y="502"/>
                    </a:lnTo>
                    <a:lnTo>
                      <a:pt x="1377" y="505"/>
                    </a:lnTo>
                    <a:lnTo>
                      <a:pt x="1381" y="490"/>
                    </a:lnTo>
                    <a:lnTo>
                      <a:pt x="1379" y="475"/>
                    </a:lnTo>
                    <a:lnTo>
                      <a:pt x="1373" y="461"/>
                    </a:lnTo>
                    <a:lnTo>
                      <a:pt x="1366" y="447"/>
                    </a:lnTo>
                    <a:lnTo>
                      <a:pt x="1359" y="432"/>
                    </a:lnTo>
                    <a:lnTo>
                      <a:pt x="1354" y="416"/>
                    </a:lnTo>
                    <a:lnTo>
                      <a:pt x="1355" y="400"/>
                    </a:lnTo>
                    <a:lnTo>
                      <a:pt x="1361" y="381"/>
                    </a:lnTo>
                    <a:lnTo>
                      <a:pt x="1376" y="373"/>
                    </a:lnTo>
                    <a:lnTo>
                      <a:pt x="1390" y="368"/>
                    </a:lnTo>
                    <a:lnTo>
                      <a:pt x="1406" y="367"/>
                    </a:lnTo>
                    <a:lnTo>
                      <a:pt x="1423" y="370"/>
                    </a:lnTo>
                    <a:lnTo>
                      <a:pt x="1439" y="375"/>
                    </a:lnTo>
                    <a:lnTo>
                      <a:pt x="1456" y="380"/>
                    </a:lnTo>
                    <a:lnTo>
                      <a:pt x="1471" y="386"/>
                    </a:lnTo>
                    <a:lnTo>
                      <a:pt x="1486" y="390"/>
                    </a:lnTo>
                    <a:lnTo>
                      <a:pt x="1495" y="382"/>
                    </a:lnTo>
                    <a:lnTo>
                      <a:pt x="1496" y="374"/>
                    </a:lnTo>
                    <a:lnTo>
                      <a:pt x="1494" y="365"/>
                    </a:lnTo>
                    <a:lnTo>
                      <a:pt x="1489" y="355"/>
                    </a:lnTo>
                    <a:lnTo>
                      <a:pt x="1483" y="344"/>
                    </a:lnTo>
                    <a:lnTo>
                      <a:pt x="1477" y="333"/>
                    </a:lnTo>
                    <a:lnTo>
                      <a:pt x="1475" y="321"/>
                    </a:lnTo>
                    <a:lnTo>
                      <a:pt x="1476" y="309"/>
                    </a:lnTo>
                    <a:lnTo>
                      <a:pt x="1492" y="306"/>
                    </a:lnTo>
                    <a:lnTo>
                      <a:pt x="1505" y="307"/>
                    </a:lnTo>
                    <a:lnTo>
                      <a:pt x="1517" y="311"/>
                    </a:lnTo>
                    <a:lnTo>
                      <a:pt x="1529" y="317"/>
                    </a:lnTo>
                    <a:lnTo>
                      <a:pt x="1540" y="322"/>
                    </a:lnTo>
                    <a:lnTo>
                      <a:pt x="1552" y="327"/>
                    </a:lnTo>
                    <a:lnTo>
                      <a:pt x="1564" y="328"/>
                    </a:lnTo>
                    <a:lnTo>
                      <a:pt x="1577" y="324"/>
                    </a:lnTo>
                    <a:lnTo>
                      <a:pt x="1572" y="318"/>
                    </a:lnTo>
                    <a:lnTo>
                      <a:pt x="1565" y="309"/>
                    </a:lnTo>
                    <a:lnTo>
                      <a:pt x="1561" y="300"/>
                    </a:lnTo>
                    <a:lnTo>
                      <a:pt x="1557" y="292"/>
                    </a:lnTo>
                    <a:lnTo>
                      <a:pt x="1555" y="282"/>
                    </a:lnTo>
                    <a:lnTo>
                      <a:pt x="1556" y="274"/>
                    </a:lnTo>
                    <a:lnTo>
                      <a:pt x="1560" y="268"/>
                    </a:lnTo>
                    <a:lnTo>
                      <a:pt x="1567" y="262"/>
                    </a:lnTo>
                    <a:lnTo>
                      <a:pt x="1576" y="263"/>
                    </a:lnTo>
                    <a:lnTo>
                      <a:pt x="1586" y="264"/>
                    </a:lnTo>
                    <a:lnTo>
                      <a:pt x="1594" y="268"/>
                    </a:lnTo>
                    <a:lnTo>
                      <a:pt x="1602" y="271"/>
                    </a:lnTo>
                    <a:lnTo>
                      <a:pt x="1609" y="276"/>
                    </a:lnTo>
                    <a:lnTo>
                      <a:pt x="1617" y="282"/>
                    </a:lnTo>
                    <a:lnTo>
                      <a:pt x="1623" y="288"/>
                    </a:lnTo>
                    <a:lnTo>
                      <a:pt x="1630" y="296"/>
                    </a:lnTo>
                    <a:lnTo>
                      <a:pt x="1631" y="336"/>
                    </a:lnTo>
                    <a:lnTo>
                      <a:pt x="1626" y="375"/>
                    </a:lnTo>
                    <a:lnTo>
                      <a:pt x="1617" y="412"/>
                    </a:lnTo>
                    <a:lnTo>
                      <a:pt x="1603" y="448"/>
                    </a:lnTo>
                    <a:lnTo>
                      <a:pt x="1587" y="483"/>
                    </a:lnTo>
                    <a:lnTo>
                      <a:pt x="1572" y="519"/>
                    </a:lnTo>
                    <a:lnTo>
                      <a:pt x="1556" y="554"/>
                    </a:lnTo>
                    <a:lnTo>
                      <a:pt x="1543" y="591"/>
                    </a:lnTo>
                    <a:lnTo>
                      <a:pt x="1537" y="621"/>
                    </a:lnTo>
                    <a:lnTo>
                      <a:pt x="1528" y="650"/>
                    </a:lnTo>
                    <a:lnTo>
                      <a:pt x="1519" y="679"/>
                    </a:lnTo>
                    <a:lnTo>
                      <a:pt x="1509" y="707"/>
                    </a:lnTo>
                    <a:lnTo>
                      <a:pt x="1499" y="736"/>
                    </a:lnTo>
                    <a:lnTo>
                      <a:pt x="1488" y="764"/>
                    </a:lnTo>
                    <a:lnTo>
                      <a:pt x="1477" y="792"/>
                    </a:lnTo>
                    <a:lnTo>
                      <a:pt x="1466" y="820"/>
                    </a:lnTo>
                    <a:lnTo>
                      <a:pt x="1457" y="824"/>
                    </a:lnTo>
                    <a:lnTo>
                      <a:pt x="1446" y="830"/>
                    </a:lnTo>
                    <a:lnTo>
                      <a:pt x="1436" y="836"/>
                    </a:lnTo>
                    <a:lnTo>
                      <a:pt x="1424" y="842"/>
                    </a:lnTo>
                    <a:lnTo>
                      <a:pt x="1412" y="847"/>
                    </a:lnTo>
                    <a:lnTo>
                      <a:pt x="1400" y="851"/>
                    </a:lnTo>
                    <a:lnTo>
                      <a:pt x="1385" y="851"/>
                    </a:lnTo>
                    <a:lnTo>
                      <a:pt x="1371" y="848"/>
                    </a:lnTo>
                    <a:lnTo>
                      <a:pt x="1360" y="828"/>
                    </a:lnTo>
                    <a:lnTo>
                      <a:pt x="1354" y="806"/>
                    </a:lnTo>
                    <a:lnTo>
                      <a:pt x="1351" y="782"/>
                    </a:lnTo>
                    <a:lnTo>
                      <a:pt x="1354" y="758"/>
                    </a:lnTo>
                    <a:lnTo>
                      <a:pt x="1359" y="734"/>
                    </a:lnTo>
                    <a:lnTo>
                      <a:pt x="1367" y="711"/>
                    </a:lnTo>
                    <a:lnTo>
                      <a:pt x="1376" y="689"/>
                    </a:lnTo>
                    <a:lnTo>
                      <a:pt x="1385" y="668"/>
                    </a:lnTo>
                    <a:lnTo>
                      <a:pt x="1384" y="678"/>
                    </a:lnTo>
                    <a:lnTo>
                      <a:pt x="1382" y="690"/>
                    </a:lnTo>
                    <a:lnTo>
                      <a:pt x="1380" y="705"/>
                    </a:lnTo>
                    <a:lnTo>
                      <a:pt x="1379" y="720"/>
                    </a:lnTo>
                    <a:lnTo>
                      <a:pt x="1380" y="737"/>
                    </a:lnTo>
                    <a:lnTo>
                      <a:pt x="1384" y="750"/>
                    </a:lnTo>
                    <a:lnTo>
                      <a:pt x="1392" y="761"/>
                    </a:lnTo>
                    <a:lnTo>
                      <a:pt x="1405" y="767"/>
                    </a:lnTo>
                    <a:lnTo>
                      <a:pt x="1416" y="769"/>
                    </a:lnTo>
                    <a:lnTo>
                      <a:pt x="1426" y="767"/>
                    </a:lnTo>
                    <a:lnTo>
                      <a:pt x="1436" y="762"/>
                    </a:lnTo>
                    <a:lnTo>
                      <a:pt x="1446" y="755"/>
                    </a:lnTo>
                    <a:lnTo>
                      <a:pt x="1454" y="748"/>
                    </a:lnTo>
                    <a:lnTo>
                      <a:pt x="1462" y="739"/>
                    </a:lnTo>
                    <a:lnTo>
                      <a:pt x="1470" y="729"/>
                    </a:lnTo>
                    <a:lnTo>
                      <a:pt x="1476" y="720"/>
                    </a:lnTo>
                    <a:lnTo>
                      <a:pt x="1481" y="701"/>
                    </a:lnTo>
                    <a:lnTo>
                      <a:pt x="1487" y="681"/>
                    </a:lnTo>
                    <a:lnTo>
                      <a:pt x="1493" y="661"/>
                    </a:lnTo>
                    <a:lnTo>
                      <a:pt x="1498" y="641"/>
                    </a:lnTo>
                    <a:lnTo>
                      <a:pt x="1502" y="621"/>
                    </a:lnTo>
                    <a:lnTo>
                      <a:pt x="1503" y="601"/>
                    </a:lnTo>
                    <a:lnTo>
                      <a:pt x="1499" y="581"/>
                    </a:lnTo>
                    <a:lnTo>
                      <a:pt x="1491" y="563"/>
                    </a:lnTo>
                    <a:lnTo>
                      <a:pt x="1482" y="555"/>
                    </a:lnTo>
                    <a:lnTo>
                      <a:pt x="1473" y="550"/>
                    </a:lnTo>
                    <a:lnTo>
                      <a:pt x="1463" y="548"/>
                    </a:lnTo>
                    <a:lnTo>
                      <a:pt x="1454" y="546"/>
                    </a:lnTo>
                    <a:lnTo>
                      <a:pt x="1443" y="548"/>
                    </a:lnTo>
                    <a:lnTo>
                      <a:pt x="1434" y="550"/>
                    </a:lnTo>
                    <a:lnTo>
                      <a:pt x="1424" y="554"/>
                    </a:lnTo>
                    <a:lnTo>
                      <a:pt x="1414" y="559"/>
                    </a:lnTo>
                    <a:lnTo>
                      <a:pt x="1380" y="594"/>
                    </a:lnTo>
                    <a:lnTo>
                      <a:pt x="1350" y="632"/>
                    </a:lnTo>
                    <a:lnTo>
                      <a:pt x="1325" y="674"/>
                    </a:lnTo>
                    <a:lnTo>
                      <a:pt x="1305" y="719"/>
                    </a:lnTo>
                    <a:lnTo>
                      <a:pt x="1292" y="767"/>
                    </a:lnTo>
                    <a:lnTo>
                      <a:pt x="1287" y="817"/>
                    </a:lnTo>
                    <a:lnTo>
                      <a:pt x="1288" y="866"/>
                    </a:lnTo>
                    <a:lnTo>
                      <a:pt x="1299" y="916"/>
                    </a:lnTo>
                    <a:lnTo>
                      <a:pt x="1304" y="927"/>
                    </a:lnTo>
                    <a:lnTo>
                      <a:pt x="1313" y="937"/>
                    </a:lnTo>
                    <a:lnTo>
                      <a:pt x="1325" y="945"/>
                    </a:lnTo>
                    <a:lnTo>
                      <a:pt x="1337" y="950"/>
                    </a:lnTo>
                    <a:lnTo>
                      <a:pt x="1351" y="953"/>
                    </a:lnTo>
                    <a:lnTo>
                      <a:pt x="1367" y="955"/>
                    </a:lnTo>
                    <a:lnTo>
                      <a:pt x="1381" y="953"/>
                    </a:lnTo>
                    <a:lnTo>
                      <a:pt x="1395" y="949"/>
                    </a:lnTo>
                    <a:lnTo>
                      <a:pt x="1407" y="945"/>
                    </a:lnTo>
                    <a:lnTo>
                      <a:pt x="1418" y="938"/>
                    </a:lnTo>
                    <a:lnTo>
                      <a:pt x="1429" y="930"/>
                    </a:lnTo>
                    <a:lnTo>
                      <a:pt x="1440" y="923"/>
                    </a:lnTo>
                    <a:lnTo>
                      <a:pt x="1450" y="913"/>
                    </a:lnTo>
                    <a:lnTo>
                      <a:pt x="1460" y="903"/>
                    </a:lnTo>
                    <a:lnTo>
                      <a:pt x="1470" y="893"/>
                    </a:lnTo>
                    <a:lnTo>
                      <a:pt x="1481" y="882"/>
                    </a:lnTo>
                    <a:lnTo>
                      <a:pt x="1491" y="872"/>
                    </a:lnTo>
                    <a:lnTo>
                      <a:pt x="1500" y="863"/>
                    </a:lnTo>
                    <a:lnTo>
                      <a:pt x="1511" y="853"/>
                    </a:lnTo>
                    <a:lnTo>
                      <a:pt x="1522" y="844"/>
                    </a:lnTo>
                    <a:lnTo>
                      <a:pt x="1534" y="836"/>
                    </a:lnTo>
                    <a:lnTo>
                      <a:pt x="1546" y="830"/>
                    </a:lnTo>
                    <a:lnTo>
                      <a:pt x="1560" y="824"/>
                    </a:lnTo>
                    <a:lnTo>
                      <a:pt x="1573" y="820"/>
                    </a:lnTo>
                    <a:lnTo>
                      <a:pt x="1579" y="812"/>
                    </a:lnTo>
                    <a:lnTo>
                      <a:pt x="1587" y="806"/>
                    </a:lnTo>
                    <a:lnTo>
                      <a:pt x="1592" y="798"/>
                    </a:lnTo>
                    <a:lnTo>
                      <a:pt x="1591" y="787"/>
                    </a:lnTo>
                    <a:lnTo>
                      <a:pt x="1577" y="772"/>
                    </a:lnTo>
                    <a:lnTo>
                      <a:pt x="1567" y="753"/>
                    </a:lnTo>
                    <a:lnTo>
                      <a:pt x="1561" y="734"/>
                    </a:lnTo>
                    <a:lnTo>
                      <a:pt x="1557" y="713"/>
                    </a:lnTo>
                    <a:lnTo>
                      <a:pt x="1557" y="692"/>
                    </a:lnTo>
                    <a:lnTo>
                      <a:pt x="1560" y="670"/>
                    </a:lnTo>
                    <a:lnTo>
                      <a:pt x="1563" y="649"/>
                    </a:lnTo>
                    <a:lnTo>
                      <a:pt x="1567" y="630"/>
                    </a:lnTo>
                    <a:lnTo>
                      <a:pt x="1584" y="616"/>
                    </a:lnTo>
                    <a:lnTo>
                      <a:pt x="1599" y="603"/>
                    </a:lnTo>
                    <a:lnTo>
                      <a:pt x="1615" y="591"/>
                    </a:lnTo>
                    <a:lnTo>
                      <a:pt x="1633" y="580"/>
                    </a:lnTo>
                    <a:lnTo>
                      <a:pt x="1649" y="569"/>
                    </a:lnTo>
                    <a:lnTo>
                      <a:pt x="1666" y="559"/>
                    </a:lnTo>
                    <a:lnTo>
                      <a:pt x="1683" y="549"/>
                    </a:lnTo>
                    <a:lnTo>
                      <a:pt x="1701" y="539"/>
                    </a:lnTo>
                    <a:lnTo>
                      <a:pt x="1701" y="561"/>
                    </a:lnTo>
                    <a:lnTo>
                      <a:pt x="1701" y="585"/>
                    </a:lnTo>
                    <a:lnTo>
                      <a:pt x="1701" y="609"/>
                    </a:lnTo>
                    <a:lnTo>
                      <a:pt x="1703" y="634"/>
                    </a:lnTo>
                    <a:lnTo>
                      <a:pt x="1708" y="658"/>
                    </a:lnTo>
                    <a:lnTo>
                      <a:pt x="1714" y="681"/>
                    </a:lnTo>
                    <a:lnTo>
                      <a:pt x="1725" y="702"/>
                    </a:lnTo>
                    <a:lnTo>
                      <a:pt x="1739" y="720"/>
                    </a:lnTo>
                    <a:lnTo>
                      <a:pt x="1752" y="729"/>
                    </a:lnTo>
                    <a:lnTo>
                      <a:pt x="1764" y="737"/>
                    </a:lnTo>
                    <a:lnTo>
                      <a:pt x="1778" y="741"/>
                    </a:lnTo>
                    <a:lnTo>
                      <a:pt x="1791" y="742"/>
                    </a:lnTo>
                    <a:lnTo>
                      <a:pt x="1804" y="742"/>
                    </a:lnTo>
                    <a:lnTo>
                      <a:pt x="1817" y="739"/>
                    </a:lnTo>
                    <a:lnTo>
                      <a:pt x="1831" y="734"/>
                    </a:lnTo>
                    <a:lnTo>
                      <a:pt x="1844" y="725"/>
                    </a:lnTo>
                    <a:lnTo>
                      <a:pt x="1852" y="711"/>
                    </a:lnTo>
                    <a:lnTo>
                      <a:pt x="1860" y="696"/>
                    </a:lnTo>
                    <a:lnTo>
                      <a:pt x="1866" y="682"/>
                    </a:lnTo>
                    <a:lnTo>
                      <a:pt x="1874" y="668"/>
                    </a:lnTo>
                    <a:lnTo>
                      <a:pt x="1883" y="654"/>
                    </a:lnTo>
                    <a:lnTo>
                      <a:pt x="1894" y="642"/>
                    </a:lnTo>
                    <a:lnTo>
                      <a:pt x="1906" y="632"/>
                    </a:lnTo>
                    <a:lnTo>
                      <a:pt x="1921" y="624"/>
                    </a:lnTo>
                    <a:lnTo>
                      <a:pt x="1969" y="615"/>
                    </a:lnTo>
                    <a:lnTo>
                      <a:pt x="1974" y="629"/>
                    </a:lnTo>
                    <a:lnTo>
                      <a:pt x="1972" y="639"/>
                    </a:lnTo>
                    <a:lnTo>
                      <a:pt x="1964" y="648"/>
                    </a:lnTo>
                    <a:lnTo>
                      <a:pt x="1953" y="657"/>
                    </a:lnTo>
                    <a:lnTo>
                      <a:pt x="1941" y="664"/>
                    </a:lnTo>
                    <a:lnTo>
                      <a:pt x="1929" y="672"/>
                    </a:lnTo>
                    <a:lnTo>
                      <a:pt x="1918" y="681"/>
                    </a:lnTo>
                    <a:lnTo>
                      <a:pt x="1911" y="692"/>
                    </a:lnTo>
                    <a:lnTo>
                      <a:pt x="1894" y="713"/>
                    </a:lnTo>
                    <a:lnTo>
                      <a:pt x="1878" y="734"/>
                    </a:lnTo>
                    <a:lnTo>
                      <a:pt x="1864" y="754"/>
                    </a:lnTo>
                    <a:lnTo>
                      <a:pt x="1851" y="775"/>
                    </a:lnTo>
                    <a:lnTo>
                      <a:pt x="1838" y="797"/>
                    </a:lnTo>
                    <a:lnTo>
                      <a:pt x="1826" y="818"/>
                    </a:lnTo>
                    <a:lnTo>
                      <a:pt x="1812" y="839"/>
                    </a:lnTo>
                    <a:lnTo>
                      <a:pt x="1796" y="858"/>
                    </a:lnTo>
                    <a:lnTo>
                      <a:pt x="1779" y="864"/>
                    </a:lnTo>
                    <a:lnTo>
                      <a:pt x="1761" y="865"/>
                    </a:lnTo>
                    <a:lnTo>
                      <a:pt x="1743" y="862"/>
                    </a:lnTo>
                    <a:lnTo>
                      <a:pt x="1725" y="857"/>
                    </a:lnTo>
                    <a:lnTo>
                      <a:pt x="1708" y="851"/>
                    </a:lnTo>
                    <a:lnTo>
                      <a:pt x="1689" y="846"/>
                    </a:lnTo>
                    <a:lnTo>
                      <a:pt x="1671" y="843"/>
                    </a:lnTo>
                    <a:lnTo>
                      <a:pt x="1654" y="844"/>
                    </a:lnTo>
                    <a:lnTo>
                      <a:pt x="1641" y="864"/>
                    </a:lnTo>
                    <a:lnTo>
                      <a:pt x="1631" y="884"/>
                    </a:lnTo>
                    <a:lnTo>
                      <a:pt x="1622" y="906"/>
                    </a:lnTo>
                    <a:lnTo>
                      <a:pt x="1614" y="928"/>
                    </a:lnTo>
                    <a:lnTo>
                      <a:pt x="1608" y="950"/>
                    </a:lnTo>
                    <a:lnTo>
                      <a:pt x="1601" y="972"/>
                    </a:lnTo>
                    <a:lnTo>
                      <a:pt x="1594" y="994"/>
                    </a:lnTo>
                    <a:lnTo>
                      <a:pt x="1586" y="1016"/>
                    </a:lnTo>
                    <a:lnTo>
                      <a:pt x="1565" y="1050"/>
                    </a:lnTo>
                    <a:lnTo>
                      <a:pt x="1543" y="1085"/>
                    </a:lnTo>
                    <a:lnTo>
                      <a:pt x="1520" y="1120"/>
                    </a:lnTo>
                    <a:lnTo>
                      <a:pt x="1495" y="1154"/>
                    </a:lnTo>
                    <a:lnTo>
                      <a:pt x="1469" y="1188"/>
                    </a:lnTo>
                    <a:lnTo>
                      <a:pt x="1441" y="1220"/>
                    </a:lnTo>
                    <a:lnTo>
                      <a:pt x="1412" y="1252"/>
                    </a:lnTo>
                    <a:lnTo>
                      <a:pt x="1381" y="1283"/>
                    </a:lnTo>
                    <a:lnTo>
                      <a:pt x="1348" y="1311"/>
                    </a:lnTo>
                    <a:lnTo>
                      <a:pt x="1314" y="1337"/>
                    </a:lnTo>
                    <a:lnTo>
                      <a:pt x="1279" y="1361"/>
                    </a:lnTo>
                    <a:lnTo>
                      <a:pt x="1243" y="1382"/>
                    </a:lnTo>
                    <a:lnTo>
                      <a:pt x="1205" y="1400"/>
                    </a:lnTo>
                    <a:lnTo>
                      <a:pt x="1164" y="1414"/>
                    </a:lnTo>
                    <a:lnTo>
                      <a:pt x="1122" y="1425"/>
                    </a:lnTo>
                    <a:lnTo>
                      <a:pt x="1080" y="1431"/>
                    </a:lnTo>
                    <a:lnTo>
                      <a:pt x="1068" y="1433"/>
                    </a:lnTo>
                    <a:lnTo>
                      <a:pt x="1056" y="1434"/>
                    </a:lnTo>
                    <a:lnTo>
                      <a:pt x="1044" y="1435"/>
                    </a:lnTo>
                    <a:lnTo>
                      <a:pt x="1033" y="1434"/>
                    </a:lnTo>
                    <a:lnTo>
                      <a:pt x="1022" y="1431"/>
                    </a:lnTo>
                    <a:lnTo>
                      <a:pt x="1011" y="1428"/>
                    </a:lnTo>
                    <a:lnTo>
                      <a:pt x="1001" y="1424"/>
                    </a:lnTo>
                    <a:lnTo>
                      <a:pt x="993" y="1416"/>
                    </a:lnTo>
                    <a:lnTo>
                      <a:pt x="975" y="1417"/>
                    </a:lnTo>
                    <a:lnTo>
                      <a:pt x="954" y="1419"/>
                    </a:lnTo>
                    <a:lnTo>
                      <a:pt x="931" y="1422"/>
                    </a:lnTo>
                    <a:lnTo>
                      <a:pt x="908" y="1423"/>
                    </a:lnTo>
                    <a:lnTo>
                      <a:pt x="885" y="1422"/>
                    </a:lnTo>
                    <a:lnTo>
                      <a:pt x="865" y="1416"/>
                    </a:lnTo>
                    <a:lnTo>
                      <a:pt x="849" y="1405"/>
                    </a:lnTo>
                    <a:lnTo>
                      <a:pt x="837" y="1388"/>
                    </a:lnTo>
                    <a:lnTo>
                      <a:pt x="821" y="1384"/>
                    </a:lnTo>
                    <a:lnTo>
                      <a:pt x="793" y="1410"/>
                    </a:lnTo>
                    <a:lnTo>
                      <a:pt x="764" y="1436"/>
                    </a:lnTo>
                    <a:lnTo>
                      <a:pt x="737" y="1463"/>
                    </a:lnTo>
                    <a:lnTo>
                      <a:pt x="709" y="1489"/>
                    </a:lnTo>
                    <a:lnTo>
                      <a:pt x="682" y="1517"/>
                    </a:lnTo>
                    <a:lnTo>
                      <a:pt x="656" y="1544"/>
                    </a:lnTo>
                    <a:lnTo>
                      <a:pt x="628" y="1573"/>
                    </a:lnTo>
                    <a:lnTo>
                      <a:pt x="602" y="1600"/>
                    </a:lnTo>
                    <a:lnTo>
                      <a:pt x="576" y="1627"/>
                    </a:lnTo>
                    <a:lnTo>
                      <a:pt x="548" y="1655"/>
                    </a:lnTo>
                    <a:lnTo>
                      <a:pt x="522" y="1682"/>
                    </a:lnTo>
                    <a:lnTo>
                      <a:pt x="495" y="1709"/>
                    </a:lnTo>
                    <a:lnTo>
                      <a:pt x="467" y="1736"/>
                    </a:lnTo>
                    <a:lnTo>
                      <a:pt x="439" y="1762"/>
                    </a:lnTo>
                    <a:lnTo>
                      <a:pt x="410" y="1787"/>
                    </a:lnTo>
                    <a:lnTo>
                      <a:pt x="382" y="1812"/>
                    </a:lnTo>
                    <a:lnTo>
                      <a:pt x="315" y="1884"/>
                    </a:lnTo>
                    <a:lnTo>
                      <a:pt x="305" y="1881"/>
                    </a:lnTo>
                    <a:lnTo>
                      <a:pt x="299" y="1882"/>
                    </a:lnTo>
                    <a:lnTo>
                      <a:pt x="294" y="1887"/>
                    </a:lnTo>
                    <a:lnTo>
                      <a:pt x="293" y="1893"/>
                    </a:lnTo>
                    <a:lnTo>
                      <a:pt x="292" y="1900"/>
                    </a:lnTo>
                    <a:lnTo>
                      <a:pt x="290" y="1907"/>
                    </a:lnTo>
                    <a:lnTo>
                      <a:pt x="287" y="1914"/>
                    </a:lnTo>
                    <a:lnTo>
                      <a:pt x="281" y="1918"/>
                    </a:lnTo>
                    <a:lnTo>
                      <a:pt x="266" y="1932"/>
                    </a:lnTo>
                    <a:lnTo>
                      <a:pt x="250" y="1947"/>
                    </a:lnTo>
                    <a:lnTo>
                      <a:pt x="235" y="1961"/>
                    </a:lnTo>
                    <a:lnTo>
                      <a:pt x="220" y="1974"/>
                    </a:lnTo>
                    <a:lnTo>
                      <a:pt x="204" y="1986"/>
                    </a:lnTo>
                    <a:lnTo>
                      <a:pt x="188" y="1998"/>
                    </a:lnTo>
                    <a:lnTo>
                      <a:pt x="172" y="2010"/>
                    </a:lnTo>
                    <a:lnTo>
                      <a:pt x="155" y="2020"/>
                    </a:lnTo>
                    <a:lnTo>
                      <a:pt x="138" y="2029"/>
                    </a:lnTo>
                    <a:lnTo>
                      <a:pt x="120" y="2037"/>
                    </a:lnTo>
                    <a:lnTo>
                      <a:pt x="101" y="2044"/>
                    </a:lnTo>
                    <a:lnTo>
                      <a:pt x="83" y="2049"/>
                    </a:lnTo>
                    <a:lnTo>
                      <a:pt x="63" y="2054"/>
                    </a:lnTo>
                    <a:lnTo>
                      <a:pt x="42" y="2056"/>
                    </a:lnTo>
                    <a:lnTo>
                      <a:pt x="21" y="2057"/>
                    </a:lnTo>
                    <a:lnTo>
                      <a:pt x="0" y="2056"/>
                    </a:lnTo>
                    <a:lnTo>
                      <a:pt x="6" y="2033"/>
                    </a:lnTo>
                    <a:lnTo>
                      <a:pt x="17" y="2011"/>
                    </a:lnTo>
                    <a:lnTo>
                      <a:pt x="30" y="1990"/>
                    </a:lnTo>
                    <a:lnTo>
                      <a:pt x="44" y="1970"/>
                    </a:lnTo>
                    <a:lnTo>
                      <a:pt x="60" y="1950"/>
                    </a:lnTo>
                    <a:lnTo>
                      <a:pt x="74" y="1931"/>
                    </a:lnTo>
                    <a:lnTo>
                      <a:pt x="88" y="1913"/>
                    </a:lnTo>
                    <a:lnTo>
                      <a:pt x="99" y="1894"/>
                    </a:lnTo>
                    <a:lnTo>
                      <a:pt x="133" y="1858"/>
                    </a:lnTo>
                    <a:lnTo>
                      <a:pt x="169" y="1824"/>
                    </a:lnTo>
                    <a:lnTo>
                      <a:pt x="207" y="1792"/>
                    </a:lnTo>
                    <a:lnTo>
                      <a:pt x="246" y="1762"/>
                    </a:lnTo>
                    <a:lnTo>
                      <a:pt x="287" y="1733"/>
                    </a:lnTo>
                    <a:lnTo>
                      <a:pt x="327" y="1705"/>
                    </a:lnTo>
                    <a:lnTo>
                      <a:pt x="370" y="1676"/>
                    </a:lnTo>
                    <a:lnTo>
                      <a:pt x="413" y="1650"/>
                    </a:lnTo>
                    <a:lnTo>
                      <a:pt x="455" y="1623"/>
                    </a:lnTo>
                    <a:lnTo>
                      <a:pt x="499" y="1596"/>
                    </a:lnTo>
                    <a:lnTo>
                      <a:pt x="542" y="1568"/>
                    </a:lnTo>
                    <a:lnTo>
                      <a:pt x="585" y="1540"/>
                    </a:lnTo>
                    <a:lnTo>
                      <a:pt x="626" y="1511"/>
                    </a:lnTo>
                    <a:lnTo>
                      <a:pt x="667" y="1481"/>
                    </a:lnTo>
                    <a:lnTo>
                      <a:pt x="707" y="1449"/>
                    </a:lnTo>
                    <a:lnTo>
                      <a:pt x="746" y="1416"/>
                    </a:lnTo>
                    <a:lnTo>
                      <a:pt x="751" y="1411"/>
                    </a:lnTo>
                    <a:lnTo>
                      <a:pt x="758" y="1405"/>
                    </a:lnTo>
                    <a:lnTo>
                      <a:pt x="764" y="1399"/>
                    </a:lnTo>
                    <a:lnTo>
                      <a:pt x="772" y="1391"/>
                    </a:lnTo>
                    <a:lnTo>
                      <a:pt x="780" y="1383"/>
                    </a:lnTo>
                    <a:lnTo>
                      <a:pt x="786" y="1376"/>
                    </a:lnTo>
                    <a:lnTo>
                      <a:pt x="793" y="1368"/>
                    </a:lnTo>
                    <a:lnTo>
                      <a:pt x="798" y="1359"/>
                    </a:lnTo>
                    <a:lnTo>
                      <a:pt x="799" y="1340"/>
                    </a:lnTo>
                    <a:lnTo>
                      <a:pt x="805" y="1321"/>
                    </a:lnTo>
                    <a:lnTo>
                      <a:pt x="814" y="1303"/>
                    </a:lnTo>
                    <a:lnTo>
                      <a:pt x="823" y="1287"/>
                    </a:lnTo>
                    <a:lnTo>
                      <a:pt x="835" y="1272"/>
                    </a:lnTo>
                    <a:lnTo>
                      <a:pt x="847" y="1255"/>
                    </a:lnTo>
                    <a:lnTo>
                      <a:pt x="857" y="1239"/>
                    </a:lnTo>
                    <a:lnTo>
                      <a:pt x="865" y="1221"/>
                    </a:lnTo>
                    <a:lnTo>
                      <a:pt x="877" y="1202"/>
                    </a:lnTo>
                    <a:lnTo>
                      <a:pt x="888" y="1181"/>
                    </a:lnTo>
                    <a:lnTo>
                      <a:pt x="899" y="1160"/>
                    </a:lnTo>
                    <a:lnTo>
                      <a:pt x="909" y="1139"/>
                    </a:lnTo>
                    <a:lnTo>
                      <a:pt x="920" y="1119"/>
                    </a:lnTo>
                    <a:lnTo>
                      <a:pt x="930" y="1098"/>
                    </a:lnTo>
                    <a:lnTo>
                      <a:pt x="941" y="1077"/>
                    </a:lnTo>
                    <a:lnTo>
                      <a:pt x="952" y="1056"/>
                    </a:lnTo>
                    <a:lnTo>
                      <a:pt x="964" y="1037"/>
                    </a:lnTo>
                    <a:lnTo>
                      <a:pt x="977" y="1018"/>
                    </a:lnTo>
                    <a:lnTo>
                      <a:pt x="990" y="1000"/>
                    </a:lnTo>
                    <a:lnTo>
                      <a:pt x="1005" y="983"/>
                    </a:lnTo>
                    <a:lnTo>
                      <a:pt x="1021" y="968"/>
                    </a:lnTo>
                    <a:lnTo>
                      <a:pt x="1039" y="953"/>
                    </a:lnTo>
                    <a:lnTo>
                      <a:pt x="1058" y="940"/>
                    </a:lnTo>
                    <a:lnTo>
                      <a:pt x="1080" y="929"/>
                    </a:lnTo>
                    <a:lnTo>
                      <a:pt x="1087" y="945"/>
                    </a:lnTo>
                    <a:lnTo>
                      <a:pt x="1096" y="960"/>
                    </a:lnTo>
                    <a:lnTo>
                      <a:pt x="1105" y="975"/>
                    </a:lnTo>
                    <a:lnTo>
                      <a:pt x="1115" y="990"/>
                    </a:lnTo>
                    <a:lnTo>
                      <a:pt x="1127" y="1003"/>
                    </a:lnTo>
                    <a:lnTo>
                      <a:pt x="1141" y="1012"/>
                    </a:lnTo>
                    <a:lnTo>
                      <a:pt x="1158" y="1018"/>
                    </a:lnTo>
                    <a:lnTo>
                      <a:pt x="1176" y="1020"/>
                    </a:lnTo>
                    <a:lnTo>
                      <a:pt x="1185" y="1009"/>
                    </a:lnTo>
                    <a:lnTo>
                      <a:pt x="1187" y="1002"/>
                    </a:lnTo>
                    <a:lnTo>
                      <a:pt x="1184" y="996"/>
                    </a:lnTo>
                    <a:lnTo>
                      <a:pt x="1176" y="992"/>
                    </a:lnTo>
                    <a:lnTo>
                      <a:pt x="1166" y="988"/>
                    </a:lnTo>
                    <a:lnTo>
                      <a:pt x="1156" y="985"/>
                    </a:lnTo>
                    <a:lnTo>
                      <a:pt x="1148" y="980"/>
                    </a:lnTo>
                    <a:lnTo>
                      <a:pt x="1142" y="973"/>
                    </a:lnTo>
                    <a:lnTo>
                      <a:pt x="1112" y="924"/>
                    </a:lnTo>
                    <a:lnTo>
                      <a:pt x="1095" y="870"/>
                    </a:lnTo>
                    <a:lnTo>
                      <a:pt x="1089" y="814"/>
                    </a:lnTo>
                    <a:lnTo>
                      <a:pt x="1092" y="758"/>
                    </a:lnTo>
                    <a:lnTo>
                      <a:pt x="1103" y="701"/>
                    </a:lnTo>
                    <a:lnTo>
                      <a:pt x="1121" y="645"/>
                    </a:lnTo>
                    <a:lnTo>
                      <a:pt x="1144" y="591"/>
                    </a:lnTo>
                    <a:lnTo>
                      <a:pt x="1171" y="543"/>
                    </a:lnTo>
                    <a:lnTo>
                      <a:pt x="1173" y="527"/>
                    </a:lnTo>
                    <a:lnTo>
                      <a:pt x="1173" y="511"/>
                    </a:lnTo>
                    <a:lnTo>
                      <a:pt x="1170" y="496"/>
                    </a:lnTo>
                    <a:lnTo>
                      <a:pt x="1163" y="483"/>
                    </a:lnTo>
                    <a:lnTo>
                      <a:pt x="1154" y="471"/>
                    </a:lnTo>
                    <a:lnTo>
                      <a:pt x="1143" y="460"/>
                    </a:lnTo>
                    <a:lnTo>
                      <a:pt x="1131" y="451"/>
                    </a:lnTo>
                    <a:lnTo>
                      <a:pt x="1118" y="444"/>
                    </a:lnTo>
                    <a:lnTo>
                      <a:pt x="1104" y="438"/>
                    </a:lnTo>
                    <a:lnTo>
                      <a:pt x="1091" y="432"/>
                    </a:lnTo>
                    <a:lnTo>
                      <a:pt x="1079" y="424"/>
                    </a:lnTo>
                    <a:lnTo>
                      <a:pt x="1068" y="415"/>
                    </a:lnTo>
                    <a:lnTo>
                      <a:pt x="1057" y="406"/>
                    </a:lnTo>
                    <a:lnTo>
                      <a:pt x="1047" y="396"/>
                    </a:lnTo>
                    <a:lnTo>
                      <a:pt x="1037" y="383"/>
                    </a:lnTo>
                    <a:lnTo>
                      <a:pt x="1027" y="371"/>
                    </a:lnTo>
                    <a:lnTo>
                      <a:pt x="1030" y="365"/>
                    </a:lnTo>
                    <a:lnTo>
                      <a:pt x="1035" y="361"/>
                    </a:lnTo>
                    <a:lnTo>
                      <a:pt x="1041" y="356"/>
                    </a:lnTo>
                    <a:lnTo>
                      <a:pt x="1048" y="354"/>
                    </a:lnTo>
                    <a:lnTo>
                      <a:pt x="1055" y="353"/>
                    </a:lnTo>
                    <a:lnTo>
                      <a:pt x="1062" y="354"/>
                    </a:lnTo>
                    <a:lnTo>
                      <a:pt x="1069" y="355"/>
                    </a:lnTo>
                    <a:lnTo>
                      <a:pt x="1074" y="358"/>
                    </a:lnTo>
                    <a:lnTo>
                      <a:pt x="1078" y="358"/>
                    </a:lnTo>
                    <a:lnTo>
                      <a:pt x="1081" y="357"/>
                    </a:lnTo>
                    <a:lnTo>
                      <a:pt x="1082" y="355"/>
                    </a:lnTo>
                    <a:lnTo>
                      <a:pt x="1084" y="353"/>
                    </a:lnTo>
                    <a:lnTo>
                      <a:pt x="1079" y="339"/>
                    </a:lnTo>
                    <a:lnTo>
                      <a:pt x="1069" y="327"/>
                    </a:lnTo>
                    <a:lnTo>
                      <a:pt x="1058" y="317"/>
                    </a:lnTo>
                    <a:lnTo>
                      <a:pt x="1045" y="308"/>
                    </a:lnTo>
                    <a:lnTo>
                      <a:pt x="1030" y="300"/>
                    </a:lnTo>
                    <a:lnTo>
                      <a:pt x="1016" y="293"/>
                    </a:lnTo>
                    <a:lnTo>
                      <a:pt x="1002" y="285"/>
                    </a:lnTo>
                    <a:lnTo>
                      <a:pt x="989" y="276"/>
                    </a:lnTo>
                    <a:lnTo>
                      <a:pt x="977" y="260"/>
                    </a:lnTo>
                    <a:lnTo>
                      <a:pt x="963" y="245"/>
                    </a:lnTo>
                    <a:lnTo>
                      <a:pt x="947" y="230"/>
                    </a:lnTo>
                    <a:lnTo>
                      <a:pt x="933" y="216"/>
                    </a:lnTo>
                    <a:lnTo>
                      <a:pt x="921" y="200"/>
                    </a:lnTo>
                    <a:lnTo>
                      <a:pt x="911" y="182"/>
                    </a:lnTo>
                    <a:lnTo>
                      <a:pt x="907" y="161"/>
                    </a:lnTo>
                    <a:lnTo>
                      <a:pt x="908" y="137"/>
                    </a:lnTo>
                    <a:lnTo>
                      <a:pt x="927" y="134"/>
                    </a:lnTo>
                    <a:lnTo>
                      <a:pt x="945" y="135"/>
                    </a:lnTo>
                    <a:lnTo>
                      <a:pt x="963" y="140"/>
                    </a:lnTo>
                    <a:lnTo>
                      <a:pt x="979" y="145"/>
                    </a:lnTo>
                    <a:lnTo>
                      <a:pt x="994" y="152"/>
                    </a:lnTo>
                    <a:lnTo>
                      <a:pt x="1010" y="157"/>
                    </a:lnTo>
                    <a:lnTo>
                      <a:pt x="1026" y="160"/>
                    </a:lnTo>
                    <a:lnTo>
                      <a:pt x="1041" y="161"/>
                    </a:lnTo>
                    <a:lnTo>
                      <a:pt x="1036" y="154"/>
                    </a:lnTo>
                    <a:lnTo>
                      <a:pt x="1029" y="145"/>
                    </a:lnTo>
                    <a:lnTo>
                      <a:pt x="1022" y="137"/>
                    </a:lnTo>
                    <a:lnTo>
                      <a:pt x="1013" y="129"/>
                    </a:lnTo>
                    <a:lnTo>
                      <a:pt x="1004" y="121"/>
                    </a:lnTo>
                    <a:lnTo>
                      <a:pt x="994" y="114"/>
                    </a:lnTo>
                    <a:lnTo>
                      <a:pt x="984" y="109"/>
                    </a:lnTo>
                    <a:lnTo>
                      <a:pt x="975" y="105"/>
                    </a:lnTo>
                    <a:lnTo>
                      <a:pt x="958" y="94"/>
                    </a:lnTo>
                    <a:lnTo>
                      <a:pt x="941" y="83"/>
                    </a:lnTo>
                    <a:lnTo>
                      <a:pt x="922" y="72"/>
                    </a:lnTo>
                    <a:lnTo>
                      <a:pt x="906" y="60"/>
                    </a:lnTo>
                    <a:lnTo>
                      <a:pt x="889" y="48"/>
                    </a:lnTo>
                    <a:lnTo>
                      <a:pt x="875" y="33"/>
                    </a:lnTo>
                    <a:lnTo>
                      <a:pt x="863" y="17"/>
                    </a:lnTo>
                    <a:lnTo>
                      <a:pt x="855" y="0"/>
                    </a:lnTo>
                    <a:lnTo>
                      <a:pt x="867" y="2"/>
                    </a:lnTo>
                    <a:lnTo>
                      <a:pt x="879" y="5"/>
                    </a:lnTo>
                    <a:lnTo>
                      <a:pt x="891" y="8"/>
                    </a:lnTo>
                    <a:lnTo>
                      <a:pt x="903" y="13"/>
                    </a:lnTo>
                    <a:lnTo>
                      <a:pt x="914" y="18"/>
                    </a:lnTo>
                    <a:lnTo>
                      <a:pt x="925" y="24"/>
                    </a:lnTo>
                    <a:lnTo>
                      <a:pt x="936" y="29"/>
                    </a:lnTo>
                    <a:lnTo>
                      <a:pt x="948" y="35"/>
                    </a:lnTo>
                    <a:lnTo>
                      <a:pt x="959" y="41"/>
                    </a:lnTo>
                    <a:lnTo>
                      <a:pt x="970" y="47"/>
                    </a:lnTo>
                    <a:lnTo>
                      <a:pt x="981" y="52"/>
                    </a:lnTo>
                    <a:lnTo>
                      <a:pt x="992" y="58"/>
                    </a:lnTo>
                    <a:lnTo>
                      <a:pt x="1003" y="62"/>
                    </a:lnTo>
                    <a:lnTo>
                      <a:pt x="1014" y="66"/>
                    </a:lnTo>
                    <a:lnTo>
                      <a:pt x="1025" y="70"/>
                    </a:lnTo>
                    <a:lnTo>
                      <a:pt x="1037" y="72"/>
                    </a:lnTo>
                    <a:close/>
                  </a:path>
                </a:pathLst>
              </a:custGeom>
              <a:solidFill>
                <a:schemeClr val="accent2"/>
              </a:solid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/>
              </a:p>
            </p:txBody>
          </p:sp>
          <p:sp>
            <p:nvSpPr>
              <p:cNvPr id="127" name="Freeform 7">
                <a:extLst>
                  <a:ext uri="{FF2B5EF4-FFF2-40B4-BE49-F238E27FC236}">
                    <a16:creationId xmlns:a16="http://schemas.microsoft.com/office/drawing/2014/main" id="{90EC8079-7034-4DD2-8DAB-E6CC72500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58163" y="928688"/>
                <a:ext cx="50800" cy="25400"/>
              </a:xfrm>
              <a:custGeom>
                <a:avLst/>
                <a:gdLst>
                  <a:gd name="T0" fmla="*/ 162 w 162"/>
                  <a:gd name="T1" fmla="*/ 53 h 78"/>
                  <a:gd name="T2" fmla="*/ 158 w 162"/>
                  <a:gd name="T3" fmla="*/ 59 h 78"/>
                  <a:gd name="T4" fmla="*/ 150 w 162"/>
                  <a:gd name="T5" fmla="*/ 47 h 78"/>
                  <a:gd name="T6" fmla="*/ 140 w 162"/>
                  <a:gd name="T7" fmla="*/ 38 h 78"/>
                  <a:gd name="T8" fmla="*/ 128 w 162"/>
                  <a:gd name="T9" fmla="*/ 34 h 78"/>
                  <a:gd name="T10" fmla="*/ 116 w 162"/>
                  <a:gd name="T11" fmla="*/ 30 h 78"/>
                  <a:gd name="T12" fmla="*/ 104 w 162"/>
                  <a:gd name="T13" fmla="*/ 29 h 78"/>
                  <a:gd name="T14" fmla="*/ 91 w 162"/>
                  <a:gd name="T15" fmla="*/ 30 h 78"/>
                  <a:gd name="T16" fmla="*/ 79 w 162"/>
                  <a:gd name="T17" fmla="*/ 32 h 78"/>
                  <a:gd name="T18" fmla="*/ 67 w 162"/>
                  <a:gd name="T19" fmla="*/ 35 h 78"/>
                  <a:gd name="T20" fmla="*/ 60 w 162"/>
                  <a:gd name="T21" fmla="*/ 41 h 78"/>
                  <a:gd name="T22" fmla="*/ 55 w 162"/>
                  <a:gd name="T23" fmla="*/ 49 h 78"/>
                  <a:gd name="T24" fmla="*/ 50 w 162"/>
                  <a:gd name="T25" fmla="*/ 57 h 78"/>
                  <a:gd name="T26" fmla="*/ 45 w 162"/>
                  <a:gd name="T27" fmla="*/ 64 h 78"/>
                  <a:gd name="T28" fmla="*/ 39 w 162"/>
                  <a:gd name="T29" fmla="*/ 72 h 78"/>
                  <a:gd name="T30" fmla="*/ 33 w 162"/>
                  <a:gd name="T31" fmla="*/ 76 h 78"/>
                  <a:gd name="T32" fmla="*/ 24 w 162"/>
                  <a:gd name="T33" fmla="*/ 78 h 78"/>
                  <a:gd name="T34" fmla="*/ 14 w 162"/>
                  <a:gd name="T35" fmla="*/ 77 h 78"/>
                  <a:gd name="T36" fmla="*/ 4 w 162"/>
                  <a:gd name="T37" fmla="*/ 66 h 78"/>
                  <a:gd name="T38" fmla="*/ 0 w 162"/>
                  <a:gd name="T39" fmla="*/ 52 h 78"/>
                  <a:gd name="T40" fmla="*/ 0 w 162"/>
                  <a:gd name="T41" fmla="*/ 38 h 78"/>
                  <a:gd name="T42" fmla="*/ 4 w 162"/>
                  <a:gd name="T43" fmla="*/ 25 h 78"/>
                  <a:gd name="T44" fmla="*/ 10 w 162"/>
                  <a:gd name="T45" fmla="*/ 12 h 78"/>
                  <a:gd name="T46" fmla="*/ 19 w 162"/>
                  <a:gd name="T47" fmla="*/ 4 h 78"/>
                  <a:gd name="T48" fmla="*/ 28 w 162"/>
                  <a:gd name="T49" fmla="*/ 1 h 78"/>
                  <a:gd name="T50" fmla="*/ 41 w 162"/>
                  <a:gd name="T51" fmla="*/ 0 h 78"/>
                  <a:gd name="T52" fmla="*/ 54 w 162"/>
                  <a:gd name="T53" fmla="*/ 1 h 78"/>
                  <a:gd name="T54" fmla="*/ 67 w 162"/>
                  <a:gd name="T55" fmla="*/ 3 h 78"/>
                  <a:gd name="T56" fmla="*/ 79 w 162"/>
                  <a:gd name="T57" fmla="*/ 5 h 78"/>
                  <a:gd name="T58" fmla="*/ 90 w 162"/>
                  <a:gd name="T59" fmla="*/ 6 h 78"/>
                  <a:gd name="T60" fmla="*/ 99 w 162"/>
                  <a:gd name="T61" fmla="*/ 12 h 78"/>
                  <a:gd name="T62" fmla="*/ 108 w 162"/>
                  <a:gd name="T63" fmla="*/ 17 h 78"/>
                  <a:gd name="T64" fmla="*/ 117 w 162"/>
                  <a:gd name="T65" fmla="*/ 22 h 78"/>
                  <a:gd name="T66" fmla="*/ 127 w 162"/>
                  <a:gd name="T67" fmla="*/ 27 h 78"/>
                  <a:gd name="T68" fmla="*/ 136 w 162"/>
                  <a:gd name="T69" fmla="*/ 32 h 78"/>
                  <a:gd name="T70" fmla="*/ 145 w 162"/>
                  <a:gd name="T71" fmla="*/ 39 h 78"/>
                  <a:gd name="T72" fmla="*/ 153 w 162"/>
                  <a:gd name="T73" fmla="*/ 46 h 78"/>
                  <a:gd name="T74" fmla="*/ 162 w 162"/>
                  <a:gd name="T75" fmla="*/ 5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62" h="78">
                    <a:moveTo>
                      <a:pt x="162" y="53"/>
                    </a:moveTo>
                    <a:lnTo>
                      <a:pt x="158" y="59"/>
                    </a:lnTo>
                    <a:lnTo>
                      <a:pt x="150" y="47"/>
                    </a:lnTo>
                    <a:lnTo>
                      <a:pt x="140" y="38"/>
                    </a:lnTo>
                    <a:lnTo>
                      <a:pt x="128" y="34"/>
                    </a:lnTo>
                    <a:lnTo>
                      <a:pt x="116" y="30"/>
                    </a:lnTo>
                    <a:lnTo>
                      <a:pt x="104" y="29"/>
                    </a:lnTo>
                    <a:lnTo>
                      <a:pt x="91" y="30"/>
                    </a:lnTo>
                    <a:lnTo>
                      <a:pt x="79" y="32"/>
                    </a:lnTo>
                    <a:lnTo>
                      <a:pt x="67" y="35"/>
                    </a:lnTo>
                    <a:lnTo>
                      <a:pt x="60" y="41"/>
                    </a:lnTo>
                    <a:lnTo>
                      <a:pt x="55" y="49"/>
                    </a:lnTo>
                    <a:lnTo>
                      <a:pt x="50" y="57"/>
                    </a:lnTo>
                    <a:lnTo>
                      <a:pt x="45" y="64"/>
                    </a:lnTo>
                    <a:lnTo>
                      <a:pt x="39" y="72"/>
                    </a:lnTo>
                    <a:lnTo>
                      <a:pt x="33" y="76"/>
                    </a:lnTo>
                    <a:lnTo>
                      <a:pt x="24" y="78"/>
                    </a:lnTo>
                    <a:lnTo>
                      <a:pt x="14" y="77"/>
                    </a:lnTo>
                    <a:lnTo>
                      <a:pt x="4" y="66"/>
                    </a:lnTo>
                    <a:lnTo>
                      <a:pt x="0" y="52"/>
                    </a:lnTo>
                    <a:lnTo>
                      <a:pt x="0" y="38"/>
                    </a:lnTo>
                    <a:lnTo>
                      <a:pt x="4" y="25"/>
                    </a:lnTo>
                    <a:lnTo>
                      <a:pt x="10" y="12"/>
                    </a:lnTo>
                    <a:lnTo>
                      <a:pt x="19" y="4"/>
                    </a:lnTo>
                    <a:lnTo>
                      <a:pt x="28" y="1"/>
                    </a:lnTo>
                    <a:lnTo>
                      <a:pt x="41" y="0"/>
                    </a:lnTo>
                    <a:lnTo>
                      <a:pt x="54" y="1"/>
                    </a:lnTo>
                    <a:lnTo>
                      <a:pt x="67" y="3"/>
                    </a:lnTo>
                    <a:lnTo>
                      <a:pt x="79" y="5"/>
                    </a:lnTo>
                    <a:lnTo>
                      <a:pt x="90" y="6"/>
                    </a:lnTo>
                    <a:lnTo>
                      <a:pt x="99" y="12"/>
                    </a:lnTo>
                    <a:lnTo>
                      <a:pt x="108" y="17"/>
                    </a:lnTo>
                    <a:lnTo>
                      <a:pt x="117" y="22"/>
                    </a:lnTo>
                    <a:lnTo>
                      <a:pt x="127" y="27"/>
                    </a:lnTo>
                    <a:lnTo>
                      <a:pt x="136" y="32"/>
                    </a:lnTo>
                    <a:lnTo>
                      <a:pt x="145" y="39"/>
                    </a:lnTo>
                    <a:lnTo>
                      <a:pt x="153" y="46"/>
                    </a:lnTo>
                    <a:lnTo>
                      <a:pt x="162" y="53"/>
                    </a:lnTo>
                    <a:close/>
                  </a:path>
                </a:pathLst>
              </a:custGeom>
              <a:solidFill>
                <a:srgbClr val="009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AA46CE94-F21B-4373-9612-F1781055BC96}"/>
              </a:ext>
            </a:extLst>
          </p:cNvPr>
          <p:cNvGrpSpPr/>
          <p:nvPr/>
        </p:nvGrpSpPr>
        <p:grpSpPr>
          <a:xfrm>
            <a:off x="6858000" y="2286000"/>
            <a:ext cx="1994452" cy="1458225"/>
            <a:chOff x="6858000" y="2286000"/>
            <a:chExt cx="1994452" cy="1458225"/>
          </a:xfrm>
        </p:grpSpPr>
        <p:sp>
          <p:nvSpPr>
            <p:cNvPr id="154" name="Rectangle 6">
              <a:extLst>
                <a:ext uri="{FF2B5EF4-FFF2-40B4-BE49-F238E27FC236}">
                  <a16:creationId xmlns:a16="http://schemas.microsoft.com/office/drawing/2014/main" id="{4F1F0948-5B2B-44D6-9A46-0A0762322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0" y="3275403"/>
              <a:ext cx="572970" cy="468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155" name="Freeform 22">
              <a:extLst>
                <a:ext uri="{FF2B5EF4-FFF2-40B4-BE49-F238E27FC236}">
                  <a16:creationId xmlns:a16="http://schemas.microsoft.com/office/drawing/2014/main" id="{9222865A-D1A3-4D8E-A9FD-6EB0E5881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5500" y="3316021"/>
              <a:ext cx="221889" cy="12168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" name="Rectangle 6">
              <a:extLst>
                <a:ext uri="{FF2B5EF4-FFF2-40B4-BE49-F238E27FC236}">
                  <a16:creationId xmlns:a16="http://schemas.microsoft.com/office/drawing/2014/main" id="{3FA1E503-7D51-491B-AD93-32B8B506F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55484" y="244652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9</a:t>
              </a:r>
            </a:p>
          </p:txBody>
        </p:sp>
        <p:sp>
          <p:nvSpPr>
            <p:cNvPr id="157" name="Freeform 22">
              <a:extLst>
                <a:ext uri="{FF2B5EF4-FFF2-40B4-BE49-F238E27FC236}">
                  <a16:creationId xmlns:a16="http://schemas.microsoft.com/office/drawing/2014/main" id="{FAB28BE4-9F57-4190-9E3A-60AEABC3B0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169715" y="2286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55" name="Rectangle 6">
              <a:extLst>
                <a:ext uri="{FF2B5EF4-FFF2-40B4-BE49-F238E27FC236}">
                  <a16:creationId xmlns:a16="http://schemas.microsoft.com/office/drawing/2014/main" id="{4F7F5CED-A840-41C7-952C-651A77834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17452" y="2446520"/>
              <a:ext cx="635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69" name="Freeform 22">
              <a:extLst>
                <a:ext uri="{FF2B5EF4-FFF2-40B4-BE49-F238E27FC236}">
                  <a16:creationId xmlns:a16="http://schemas.microsoft.com/office/drawing/2014/main" id="{E71ADB66-8FBE-45A6-A615-E2C058FE7D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331683" y="2286000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1B54ABA-FB99-4829-982C-1C45A9F50C70}"/>
              </a:ext>
            </a:extLst>
          </p:cNvPr>
          <p:cNvGrpSpPr/>
          <p:nvPr/>
        </p:nvGrpSpPr>
        <p:grpSpPr>
          <a:xfrm>
            <a:off x="2960255" y="2365743"/>
            <a:ext cx="937773" cy="502142"/>
            <a:chOff x="6548617" y="3108445"/>
            <a:chExt cx="937773" cy="502142"/>
          </a:xfrm>
        </p:grpSpPr>
        <p:sp>
          <p:nvSpPr>
            <p:cNvPr id="80" name="Rectangle 6">
              <a:extLst>
                <a:ext uri="{FF2B5EF4-FFF2-40B4-BE49-F238E27FC236}">
                  <a16:creationId xmlns:a16="http://schemas.microsoft.com/office/drawing/2014/main" id="{7E0FE781-D09A-4025-8DEE-9089192FB3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13420" y="3236522"/>
              <a:ext cx="5729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12</a:t>
              </a:r>
            </a:p>
          </p:txBody>
        </p:sp>
        <p:sp>
          <p:nvSpPr>
            <p:cNvPr id="81" name="Freeform 22">
              <a:extLst>
                <a:ext uri="{FF2B5EF4-FFF2-40B4-BE49-F238E27FC236}">
                  <a16:creationId xmlns:a16="http://schemas.microsoft.com/office/drawing/2014/main" id="{10630C18-3B6F-46D5-B53C-9F8A82E4F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3562" y="3257302"/>
              <a:ext cx="221889" cy="121688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/>
            </a:p>
          </p:txBody>
        </p:sp>
        <p:sp>
          <p:nvSpPr>
            <p:cNvPr id="84" name="Rectangle 6">
              <a:extLst>
                <a:ext uri="{FF2B5EF4-FFF2-40B4-BE49-F238E27FC236}">
                  <a16:creationId xmlns:a16="http://schemas.microsoft.com/office/drawing/2014/main" id="{3E95DED9-4182-48B1-BCC4-9CA2D25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8617" y="3241255"/>
              <a:ext cx="635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rgbClr val="FF66FF"/>
                  </a:solidFill>
                </a:rPr>
                <a:t>7</a:t>
              </a:r>
            </a:p>
          </p:txBody>
        </p:sp>
        <p:sp>
          <p:nvSpPr>
            <p:cNvPr id="85" name="Freeform 22">
              <a:extLst>
                <a:ext uri="{FF2B5EF4-FFF2-40B4-BE49-F238E27FC236}">
                  <a16:creationId xmlns:a16="http://schemas.microsoft.com/office/drawing/2014/main" id="{BF278779-335A-42CC-912F-64A3CE2FEA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6648993" y="3108445"/>
              <a:ext cx="45719" cy="239792"/>
            </a:xfrm>
            <a:custGeom>
              <a:avLst/>
              <a:gdLst>
                <a:gd name="T0" fmla="*/ 2147483647 w 832"/>
                <a:gd name="T1" fmla="*/ 0 h 1920"/>
                <a:gd name="T2" fmla="*/ 2147483647 w 832"/>
                <a:gd name="T3" fmla="*/ 2147483647 h 1920"/>
                <a:gd name="T4" fmla="*/ 2147483647 w 832"/>
                <a:gd name="T5" fmla="*/ 2147483647 h 1920"/>
                <a:gd name="T6" fmla="*/ 2147483647 w 832"/>
                <a:gd name="T7" fmla="*/ 2147483647 h 1920"/>
                <a:gd name="T8" fmla="*/ 0 w 832"/>
                <a:gd name="T9" fmla="*/ 2147483647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32"/>
                <a:gd name="T16" fmla="*/ 0 h 1920"/>
                <a:gd name="T17" fmla="*/ 832 w 832"/>
                <a:gd name="T18" fmla="*/ 1920 h 1920"/>
                <a:gd name="connsiteX0" fmla="*/ 8077 w 10000"/>
                <a:gd name="connsiteY0" fmla="*/ 0 h 8000"/>
                <a:gd name="connsiteX1" fmla="*/ 4615 w 10000"/>
                <a:gd name="connsiteY1" fmla="*/ 2750 h 8000"/>
                <a:gd name="connsiteX2" fmla="*/ 10000 w 10000"/>
                <a:gd name="connsiteY2" fmla="*/ 5552 h 8000"/>
                <a:gd name="connsiteX3" fmla="*/ 0 w 10000"/>
                <a:gd name="connsiteY3" fmla="*/ 8000 h 8000"/>
                <a:gd name="connsiteX0" fmla="*/ 4615 w 10000"/>
                <a:gd name="connsiteY0" fmla="*/ 0 h 6562"/>
                <a:gd name="connsiteX1" fmla="*/ 10000 w 10000"/>
                <a:gd name="connsiteY1" fmla="*/ 3502 h 6562"/>
                <a:gd name="connsiteX2" fmla="*/ 0 w 10000"/>
                <a:gd name="connsiteY2" fmla="*/ 6562 h 6562"/>
                <a:gd name="connsiteX0" fmla="*/ 10000 w 10000"/>
                <a:gd name="connsiteY0" fmla="*/ 0 h 4663"/>
                <a:gd name="connsiteX1" fmla="*/ 0 w 10000"/>
                <a:gd name="connsiteY1" fmla="*/ 4663 h 4663"/>
                <a:gd name="connsiteX0" fmla="*/ 9521 w 9521"/>
                <a:gd name="connsiteY0" fmla="*/ 0 h 11659"/>
                <a:gd name="connsiteX1" fmla="*/ 0 w 9521"/>
                <a:gd name="connsiteY1" fmla="*/ 11659 h 1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1" h="11659">
                  <a:moveTo>
                    <a:pt x="9521" y="0"/>
                  </a:moveTo>
                  <a:lnTo>
                    <a:pt x="0" y="11659"/>
                  </a:lnTo>
                </a:path>
              </a:pathLst>
            </a:custGeom>
            <a:noFill/>
            <a:ln w="254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  <p:sp>
        <p:nvSpPr>
          <p:cNvPr id="53" name="Line 8">
            <a:extLst>
              <a:ext uri="{FF2B5EF4-FFF2-40B4-BE49-F238E27FC236}">
                <a16:creationId xmlns:a16="http://schemas.microsoft.com/office/drawing/2014/main" id="{4854B4C6-26E3-439B-88AC-5A9022D14118}"/>
              </a:ext>
            </a:extLst>
          </p:cNvPr>
          <p:cNvSpPr>
            <a:spLocks noChangeShapeType="1"/>
          </p:cNvSpPr>
          <p:nvPr/>
        </p:nvSpPr>
        <p:spPr bwMode="auto">
          <a:xfrm>
            <a:off x="716757" y="5849540"/>
            <a:ext cx="559538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4" name="Text Box 10">
            <a:extLst>
              <a:ext uri="{FF2B5EF4-FFF2-40B4-BE49-F238E27FC236}">
                <a16:creationId xmlns:a16="http://schemas.microsoft.com/office/drawing/2014/main" id="{7E5BAB10-9770-4B88-82C7-EDFE3292F5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76200" y="0"/>
            <a:ext cx="4038600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But no actual solutions </a:t>
            </a:r>
            <a:br>
              <a:rPr lang="en-US" altLang="en-US" sz="2400" dirty="0"/>
            </a:br>
            <a:r>
              <a:rPr lang="en-US" altLang="en-US" sz="2400" dirty="0"/>
              <a:t>   have been constructed.</a:t>
            </a:r>
            <a:r>
              <a:rPr lang="en-US" altLang="en-US" sz="1000" dirty="0"/>
              <a:t>   </a:t>
            </a:r>
          </a:p>
          <a:p>
            <a:pPr algn="ctr" eaLnBrk="1" hangingPunct="1">
              <a:buNone/>
            </a:pPr>
            <a:r>
              <a:rPr lang="en-US" altLang="en-US" sz="2400" dirty="0"/>
              <a:t>We must now find </a:t>
            </a:r>
            <a:br>
              <a:rPr lang="en-US" altLang="en-US" sz="2400" dirty="0"/>
            </a:br>
            <a:r>
              <a:rPr lang="en-US" altLang="en-US" sz="2400" dirty="0"/>
              <a:t>the </a:t>
            </a:r>
            <a:r>
              <a:rPr lang="en-US" altLang="en-US" sz="2400" dirty="0">
                <a:solidFill>
                  <a:srgbClr val="FF66FF"/>
                </a:solidFill>
              </a:rPr>
              <a:t>minimum path </a:t>
            </a:r>
            <a:r>
              <a:rPr lang="en-US" altLang="en-US" sz="2400" dirty="0"/>
              <a:t>from s to t</a:t>
            </a:r>
          </a:p>
          <a:p>
            <a:pPr algn="ctr" eaLnBrk="1" hangingPunct="1">
              <a:buNone/>
            </a:pPr>
            <a:r>
              <a:rPr lang="en-US" altLang="en-US" sz="2400" dirty="0"/>
              <a:t>by tracing the saved bird’s answers backwards.</a:t>
            </a:r>
            <a:r>
              <a:rPr lang="en-US" altLang="en-US" sz="1600" dirty="0"/>
              <a:t> </a:t>
            </a:r>
            <a:endParaRPr lang="en-US" altLang="en-US" sz="2400" dirty="0"/>
          </a:p>
        </p:txBody>
      </p:sp>
      <p:pic>
        <p:nvPicPr>
          <p:cNvPr id="82" name="Picture 81">
            <a:extLst>
              <a:ext uri="{FF2B5EF4-FFF2-40B4-BE49-F238E27FC236}">
                <a16:creationId xmlns:a16="http://schemas.microsoft.com/office/drawing/2014/main" id="{8707AF7A-B1ED-4617-98CF-52A06068F22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43600" y="2866863"/>
            <a:ext cx="417672" cy="790737"/>
          </a:xfrm>
          <a:prstGeom prst="rect">
            <a:avLst/>
          </a:prstGeom>
        </p:spPr>
      </p:pic>
      <p:sp>
        <p:nvSpPr>
          <p:cNvPr id="83" name="Freeform 22">
            <a:extLst>
              <a:ext uri="{FF2B5EF4-FFF2-40B4-BE49-F238E27FC236}">
                <a16:creationId xmlns:a16="http://schemas.microsoft.com/office/drawing/2014/main" id="{0EB69B0E-1FFB-4136-84C2-4845FB0AE08C}"/>
              </a:ext>
            </a:extLst>
          </p:cNvPr>
          <p:cNvSpPr>
            <a:spLocks/>
          </p:cNvSpPr>
          <p:nvPr/>
        </p:nvSpPr>
        <p:spPr bwMode="auto">
          <a:xfrm>
            <a:off x="7137410" y="454024"/>
            <a:ext cx="1244590" cy="2960827"/>
          </a:xfrm>
          <a:custGeom>
            <a:avLst/>
            <a:gdLst>
              <a:gd name="T0" fmla="*/ 2147483647 w 832"/>
              <a:gd name="T1" fmla="*/ 0 h 1920"/>
              <a:gd name="T2" fmla="*/ 2147483647 w 832"/>
              <a:gd name="T3" fmla="*/ 2147483647 h 1920"/>
              <a:gd name="T4" fmla="*/ 2147483647 w 832"/>
              <a:gd name="T5" fmla="*/ 2147483647 h 1920"/>
              <a:gd name="T6" fmla="*/ 2147483647 w 832"/>
              <a:gd name="T7" fmla="*/ 2147483647 h 1920"/>
              <a:gd name="T8" fmla="*/ 0 w 832"/>
              <a:gd name="T9" fmla="*/ 2147483647 h 192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832"/>
              <a:gd name="T16" fmla="*/ 0 h 1920"/>
              <a:gd name="T17" fmla="*/ 832 w 832"/>
              <a:gd name="T18" fmla="*/ 1920 h 1920"/>
              <a:gd name="connsiteX0" fmla="*/ 0 w 9423"/>
              <a:gd name="connsiteY0" fmla="*/ 0 h 9714"/>
              <a:gd name="connsiteX1" fmla="*/ 7500 w 9423"/>
              <a:gd name="connsiteY1" fmla="*/ 2000 h 9714"/>
              <a:gd name="connsiteX2" fmla="*/ 4038 w 9423"/>
              <a:gd name="connsiteY2" fmla="*/ 4750 h 9714"/>
              <a:gd name="connsiteX3" fmla="*/ 9423 w 9423"/>
              <a:gd name="connsiteY3" fmla="*/ 7552 h 9714"/>
              <a:gd name="connsiteX4" fmla="*/ 852 w 9423"/>
              <a:gd name="connsiteY4" fmla="*/ 9714 h 9714"/>
              <a:gd name="connsiteX0" fmla="*/ 0 w 10000"/>
              <a:gd name="connsiteY0" fmla="*/ 0 h 10000"/>
              <a:gd name="connsiteX1" fmla="*/ 7959 w 10000"/>
              <a:gd name="connsiteY1" fmla="*/ 2059 h 10000"/>
              <a:gd name="connsiteX2" fmla="*/ 4285 w 10000"/>
              <a:gd name="connsiteY2" fmla="*/ 4890 h 10000"/>
              <a:gd name="connsiteX3" fmla="*/ 10000 w 10000"/>
              <a:gd name="connsiteY3" fmla="*/ 7774 h 10000"/>
              <a:gd name="connsiteX4" fmla="*/ 321 w 10000"/>
              <a:gd name="connsiteY4" fmla="*/ 1000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0"/>
                </a:moveTo>
                <a:lnTo>
                  <a:pt x="7959" y="2059"/>
                </a:lnTo>
                <a:lnTo>
                  <a:pt x="4285" y="4890"/>
                </a:lnTo>
                <a:lnTo>
                  <a:pt x="10000" y="7774"/>
                </a:lnTo>
                <a:lnTo>
                  <a:pt x="321" y="10000"/>
                </a:lnTo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812271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0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1 -0.00578 L -0.00521 -0.00555 C 0.01094 -0.00115 0.00313 -0.00347 0.01823 0.00162 C 0.02014 0.00209 0.02205 0.00255 0.02379 0.00348 C 0.02518 0.00394 0.02657 0.00463 0.02795 0.00533 C 0.04375 0.01042 0.02535 0.00278 0.04323 0.01088 L 0.05157 0.01459 C 0.05295 0.01505 0.05452 0.01528 0.05573 0.01644 C 0.05712 0.0176 0.05851 0.01922 0.0599 0.02014 C 0.06268 0.02153 0.06545 0.02246 0.06823 0.02385 L 0.08073 0.0294 L 0.0849 0.03125 L 0.08907 0.03311 C 0.09323 0.03241 0.0974 0.03125 0.10157 0.03125 C 0.104 0.03125 0.09636 0.03079 0.09462 0.03311 C 0.09358 0.03426 0.09497 0.03727 0.09601 0.03866 C 0.09705 0.03982 0.09879 0.03982 0.10018 0.04051 C 0.10122 0.03866 0.10348 0.03704 0.10295 0.03496 C 0.10261 0.03287 0.09879 0.03496 0.09879 0.03311 C 0.09879 0.03102 0.10174 0.03195 0.10295 0.03125 C 0.10452 0.0301 0.10573 0.02871 0.10712 0.02755 C 0.10816 0.0257 0.10886 0.02338 0.1099 0.022 C 0.1132 0.0176 0.11841 0.01621 0.1224 0.01459 C 0.13507 0.0088 0.11511 0.01737 0.13351 0.01088 C 0.13646 0.00973 0.13907 0.00834 0.14184 0.00718 L 0.14601 0.00533 C 0.15261 -0.00347 0.14861 0.00116 0.15851 -0.00763 L 0.16684 -0.01504 C 0.16823 -0.01643 0.16945 -0.01828 0.17101 -0.01875 L 0.17657 -0.0206 C 0.17795 -0.02199 0.17917 -0.02361 0.18073 -0.0243 C 0.18351 -0.02592 0.18664 -0.02592 0.18907 -0.028 C 0.19045 -0.02939 0.19167 -0.03101 0.19323 -0.03171 C 0.19601 -0.03333 0.20157 -0.03541 0.20157 -0.03518 C 0.20816 -0.04421 0.20417 -0.03958 0.21407 -0.04838 C 0.21945 -0.05324 0.21667 -0.05138 0.2224 -0.05393 C 0.22379 -0.05578 0.225 -0.05787 0.22657 -0.05949 C 0.22778 -0.06111 0.22952 -0.0618 0.23073 -0.06319 C 0.23993 -0.07569 0.22657 -0.06273 0.23768 -0.07245 C 0.24098 -0.08588 0.24289 -0.08148 0.23629 -0.08726 C 0.23577 -0.08541 0.2342 -0.08356 0.2349 -0.08171 C 0.23854 -0.07199 0.24045 -0.08541 0.24045 -0.08518 C 0.23941 -0.0868 0.23768 -0.08425 0.23629 -0.08356 C 0.23629 -0.08333 0.23559 -0.08865 0.2349 -0.09097 C 0.2342 -0.09305 0.23316 -0.0949 0.23212 -0.09652 C 0.22986 -0.10023 0.22691 -0.1037 0.22379 -0.10578 C 0.21823 -0.10949 0.22066 -0.10532 0.21545 -0.11134 C 0.2125 -0.11481 0.20938 -0.11828 0.20712 -0.12245 C 0.20625 -0.1243 0.20556 -0.12662 0.20434 -0.128 C 0.19271 -0.14166 0.20018 -0.13194 0.19184 -0.13726 C 0.19045 -0.13842 0.18907 -0.13981 0.18768 -0.14097 C 0.18681 -0.14282 0.18594 -0.1449 0.1849 -0.14652 C 0.18368 -0.14861 0.18177 -0.15 0.18073 -0.15208 C 0.18004 -0.1537 0.18021 -0.15601 0.17934 -0.15763 C 0.1783 -0.15995 0.17639 -0.16111 0.17518 -0.16319 C 0.16615 -0.18032 0.17917 -0.1618 0.16823 -0.17615 C 0.16476 -0.19027 0.16945 -0.17291 0.16407 -0.18726 C 0.16337 -0.18912 0.16354 -0.19143 0.16268 -0.19282 C 0.16164 -0.19467 0.1599 -0.19537 0.15851 -0.19652 C 0.15712 -0.19606 0.15504 -0.19652 0.15434 -0.19467 C 0.15365 -0.19305 0.15469 -0.18773 0.15573 -0.18912 C 0.15782 -0.19189 0.15608 -0.19814 0.15851 -0.20023 C 0.1599 -0.20162 0.16146 -0.20254 0.16268 -0.20393 C 0.16511 -0.20648 0.16841 -0.21134 0.16962 -0.21504 C 0.17084 -0.21875 0.17153 -0.22245 0.1724 -0.22615 L 0.17518 -0.23726 C 0.1757 -0.23912 0.17587 -0.2412 0.17657 -0.24282 L 0.18212 -0.25393 C 0.18316 -0.25578 0.18438 -0.2574 0.1849 -0.25949 C 0.18542 -0.26134 0.18559 -0.26342 0.18629 -0.26504 C 0.18889 -0.27106 0.19115 -0.27245 0.19323 -0.278 C 0.19393 -0.27986 0.19393 -0.28194 0.19462 -0.28356 C 0.19618 -0.2875 0.19827 -0.29097 0.20018 -0.29467 L 0.20295 -0.30023 C 0.20382 -0.30208 0.20521 -0.3037 0.20573 -0.30578 C 0.20625 -0.30763 0.20643 -0.30972 0.20712 -0.31134 C 0.20868 -0.31527 0.21372 -0.32662 0.21268 -0.32245 L 0.21129 -0.31689 C 0.20851 -0.31828 0.20486 -0.31921 0.20295 -0.32245 C 0.1974 -0.33171 0.2099 -0.328 0.19323 -0.33541 C 0.19184 -0.33611 0.19045 -0.33634 0.18907 -0.33726 C 0.18611 -0.33958 0.18386 -0.34328 0.18073 -0.34467 C 0.17344 -0.34791 0.17778 -0.3456 0.16823 -0.35393 L 0.1599 -0.36134 C 0.15851 -0.36273 0.15695 -0.36342 0.15573 -0.36504 C 0.15434 -0.36689 0.15313 -0.36898 0.15157 -0.3706 C 0.14983 -0.37268 0.14775 -0.37407 0.14601 -0.37615 C 0.14306 -0.37963 0.13993 -0.38287 0.13768 -0.38726 C 0.13681 -0.38912 0.13629 -0.39166 0.1349 -0.39282 C 0.13247 -0.3949 0.129 -0.39444 0.12657 -0.39652 C 0.12118 -0.40138 0.12396 -0.39953 0.11823 -0.40208 C 0.11736 -0.40393 0.11684 -0.40625 0.11545 -0.40763 C 0.11441 -0.40879 0.11268 -0.40856 0.11129 -0.40949 C 0.1099 -0.41041 0.10851 -0.41203 0.10712 -0.41319 C 0.10764 -0.41134 0.10712 -0.40763 0.10851 -0.40763 C 0.11025 -0.40763 0.11216 -0.41134 0.11129 -0.41319 C 0.11077 -0.41504 0.10851 -0.41203 0.10712 -0.41134 C 0.10903 -0.40416 0.10747 -0.40439 0.11129 -0.40949 L 0.11129 -0.40925 " pathEditMode="relative" rAng="0" ptsTypes="AAAAAAAAAAAAAAAAAAAAAAAAAAAAAAAAAAAAAAAAAAAAAAAAAAAAAAAAAAAAAAAAAAAAAAAAAAAAAAAAAAAAAAAAAAAAAAAAAAA">
                                      <p:cBhvr>
                                        <p:cTn id="32" dur="2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292" y="-1810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83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12">
            <a:extLst>
              <a:ext uri="{FF2B5EF4-FFF2-40B4-BE49-F238E27FC236}">
                <a16:creationId xmlns:a16="http://schemas.microsoft.com/office/drawing/2014/main" id="{4ACD2455-2439-4D27-85D3-88E10875EF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89" y="0"/>
            <a:ext cx="5106988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410052" name="Text Box 4"/>
          <p:cNvSpPr txBox="1">
            <a:spLocks noChangeArrowheads="1"/>
          </p:cNvSpPr>
          <p:nvPr/>
        </p:nvSpPr>
        <p:spPr bwMode="auto">
          <a:xfrm>
            <a:off x="6069013" y="2590800"/>
            <a:ext cx="24753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# of Sub-Instances</a:t>
            </a:r>
          </a:p>
        </p:txBody>
      </p:sp>
      <p:sp>
        <p:nvSpPr>
          <p:cNvPr id="1410053" name="Text Box 5"/>
          <p:cNvSpPr txBox="1">
            <a:spLocks noChangeArrowheads="1"/>
          </p:cNvSpPr>
          <p:nvPr/>
        </p:nvSpPr>
        <p:spPr bwMode="auto">
          <a:xfrm>
            <a:off x="5788325" y="2971800"/>
            <a:ext cx="26843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× # of Bird Answers</a:t>
            </a:r>
          </a:p>
        </p:txBody>
      </p:sp>
      <p:sp>
        <p:nvSpPr>
          <p:cNvPr id="1410054" name="Line 6"/>
          <p:cNvSpPr>
            <a:spLocks noChangeShapeType="1"/>
          </p:cNvSpPr>
          <p:nvPr/>
        </p:nvSpPr>
        <p:spPr bwMode="auto">
          <a:xfrm>
            <a:off x="58058" y="3082635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10055" name="Line 7"/>
          <p:cNvSpPr>
            <a:spLocks noChangeShapeType="1"/>
          </p:cNvSpPr>
          <p:nvPr/>
        </p:nvSpPr>
        <p:spPr bwMode="auto">
          <a:xfrm>
            <a:off x="366486" y="35052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5688013" y="2279650"/>
            <a:ext cx="10715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solidFill>
                  <a:srgbClr val="FFC000"/>
                </a:solidFill>
              </a:rPr>
              <a:t>Time =</a:t>
            </a:r>
          </a:p>
        </p:txBody>
      </p:sp>
      <p:sp>
        <p:nvSpPr>
          <p:cNvPr id="19" name="Line 8">
            <a:extLst>
              <a:ext uri="{FF2B5EF4-FFF2-40B4-BE49-F238E27FC236}">
                <a16:creationId xmlns:a16="http://schemas.microsoft.com/office/drawing/2014/main" id="{335D3BEF-13B2-4141-8BB3-A079BE2C35C1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61571" y="5257800"/>
            <a:ext cx="1857829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" name="Text Box 10">
            <a:extLst>
              <a:ext uri="{FF2B5EF4-FFF2-40B4-BE49-F238E27FC236}">
                <a16:creationId xmlns:a16="http://schemas.microsoft.com/office/drawing/2014/main" id="{D06BAC7A-5932-4679-81DA-8F3B9C414C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3494544"/>
            <a:ext cx="4038600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r>
              <a:rPr lang="en-US" altLang="en-US" sz="2400" dirty="0"/>
              <a:t>Computing the cost takes</a:t>
            </a:r>
          </a:p>
          <a:p>
            <a:pPr algn="ctr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q(1) </a:t>
            </a:r>
            <a:r>
              <a:rPr lang="en-US" altLang="en-US" sz="2400" dirty="0"/>
              <a:t>time </a:t>
            </a:r>
          </a:p>
          <a:p>
            <a:pPr algn="ctr" eaLnBrk="1" hangingPunct="1">
              <a:buNone/>
            </a:pPr>
            <a:r>
              <a:rPr lang="en-US" altLang="en-US" sz="2400" dirty="0"/>
              <a:t>Copying the solution </a:t>
            </a:r>
          </a:p>
          <a:p>
            <a:pPr algn="ctr" eaLnBrk="1" hangingPunct="1">
              <a:buNone/>
            </a:pPr>
            <a:r>
              <a:rPr lang="en-US" altLang="en-US" sz="2400" dirty="0"/>
              <a:t>from </a:t>
            </a:r>
            <a:r>
              <a:rPr lang="en-US" altLang="en-US" sz="2400" dirty="0" err="1"/>
              <a:t>optSol</a:t>
            </a:r>
            <a:r>
              <a:rPr lang="en-US" altLang="en-US" sz="2400" dirty="0"/>
              <a:t>[k] to </a:t>
            </a:r>
            <a:r>
              <a:rPr lang="en-US" altLang="en-US" sz="2400" dirty="0" err="1"/>
              <a:t>optSol</a:t>
            </a:r>
            <a:r>
              <a:rPr lang="el-GR" altLang="en-US" sz="2400" baseline="-250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</a:t>
            </a:r>
            <a:r>
              <a:rPr lang="en-CA" altLang="en-US" sz="2400" baseline="-25000" dirty="0" err="1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i,k</a:t>
            </a:r>
            <a:r>
              <a:rPr lang="el-GR" altLang="en-US" sz="2400" baseline="-25000" dirty="0">
                <a:solidFill>
                  <a:srgbClr val="FFC000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</a:t>
            </a:r>
            <a:r>
              <a:rPr lang="en-US" altLang="en-US" sz="2400" dirty="0"/>
              <a:t> </a:t>
            </a:r>
          </a:p>
          <a:p>
            <a:pPr algn="ctr" eaLnBrk="1" hangingPunct="1">
              <a:buNone/>
            </a:pPr>
            <a:r>
              <a:rPr lang="en-US" altLang="en-US" sz="2400" dirty="0"/>
              <a:t>would take </a:t>
            </a: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q(</a:t>
            </a:r>
            <a:r>
              <a:rPr lang="en-US" altLang="en-US" sz="2400" dirty="0">
                <a:solidFill>
                  <a:srgbClr val="FFC000"/>
                </a:solidFill>
                <a:latin typeface="+mj-lt"/>
              </a:rPr>
              <a:t>n</a:t>
            </a:r>
            <a:r>
              <a:rPr lang="en-US" altLang="en-US" sz="2400" dirty="0">
                <a:solidFill>
                  <a:srgbClr val="FFC000"/>
                </a:solidFill>
                <a:latin typeface="Symbol" pitchFamily="18" charset="2"/>
              </a:rPr>
              <a:t>) </a:t>
            </a:r>
            <a:r>
              <a:rPr lang="en-US" altLang="en-US" sz="2400" dirty="0"/>
              <a:t>time</a:t>
            </a:r>
          </a:p>
          <a:p>
            <a:pPr algn="ctr" eaLnBrk="1" hangingPunct="1">
              <a:buNone/>
            </a:pPr>
            <a:r>
              <a:rPr lang="en-US" altLang="en-US" sz="2400" dirty="0"/>
              <a:t>but we deleted that line. </a:t>
            </a:r>
          </a:p>
          <a:p>
            <a:pPr algn="ctr" eaLnBrk="1" hangingPunct="1">
              <a:buNone/>
            </a:pPr>
            <a:endParaRPr lang="en-US" altLang="en-US" sz="2400" dirty="0"/>
          </a:p>
        </p:txBody>
      </p:sp>
      <p:sp>
        <p:nvSpPr>
          <p:cNvPr id="23" name="Line 8">
            <a:extLst>
              <a:ext uri="{FF2B5EF4-FFF2-40B4-BE49-F238E27FC236}">
                <a16:creationId xmlns:a16="http://schemas.microsoft.com/office/drawing/2014/main" id="{0784E270-9EBC-4BB4-B92F-49176CF6187E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943428" y="5105400"/>
            <a:ext cx="1857829" cy="1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1" name="Text Box 10">
            <a:extLst>
              <a:ext uri="{FF2B5EF4-FFF2-40B4-BE49-F238E27FC236}">
                <a16:creationId xmlns:a16="http://schemas.microsoft.com/office/drawing/2014/main" id="{E2577FA5-D0D8-41FB-92AD-52A95C7405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05400" y="0"/>
            <a:ext cx="4038600" cy="144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None/>
            </a:pPr>
            <a:endParaRPr lang="en-US" altLang="en-US" sz="1600" dirty="0"/>
          </a:p>
          <a:p>
            <a:pPr algn="ctr" eaLnBrk="1" hangingPunct="1">
              <a:buNone/>
            </a:pPr>
            <a:r>
              <a:rPr lang="en-US" altLang="en-US" sz="2400" dirty="0"/>
              <a:t>   And that completes our dynamic programming algorithm.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95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100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100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100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100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0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0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10052" grpId="0" autoUpdateAnimBg="0"/>
      <p:bldP spid="1410053" grpId="0" autoUpdateAnimBg="0"/>
      <p:bldP spid="1410054" grpId="0" animBg="1"/>
      <p:bldP spid="1410055" grpId="0" animBg="1"/>
      <p:bldP spid="149514" grpId="0"/>
      <p:bldP spid="19" grpId="0" animBg="1"/>
      <p:bldP spid="19" grpId="1" animBg="1"/>
      <p:bldP spid="23" grpId="0" animBg="1"/>
      <p:bldP spid="11" grpId="0" build="allAtOnce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8A15D092-DC4B-419B-9BE6-248E4B12C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32DAE439-A684-42EC-B3A2-990FDB24B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312377"/>
            <a:ext cx="6356552" cy="1320451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Nondeterminism is help from a magical source.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Oracles tend to give full solutions.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Our little bird only gives us a small hint.</a:t>
            </a:r>
          </a:p>
        </p:txBody>
      </p: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1BAD7F8-4B0A-4241-97A1-B88FA7323D0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209800"/>
            <a:ext cx="723850" cy="741304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74BE122-DA2E-44A9-BA63-5828BB203208}"/>
              </a:ext>
            </a:extLst>
          </p:cNvPr>
          <p:cNvGrpSpPr/>
          <p:nvPr/>
        </p:nvGrpSpPr>
        <p:grpSpPr>
          <a:xfrm>
            <a:off x="4572000" y="1642776"/>
            <a:ext cx="3276600" cy="400110"/>
            <a:chOff x="4572000" y="1642776"/>
            <a:chExt cx="3276600" cy="400110"/>
          </a:xfrm>
        </p:grpSpPr>
        <p:sp>
          <p:nvSpPr>
            <p:cNvPr id="70" name="Text Box 3">
              <a:extLst>
                <a:ext uri="{FF2B5EF4-FFF2-40B4-BE49-F238E27FC236}">
                  <a16:creationId xmlns:a16="http://schemas.microsoft.com/office/drawing/2014/main" id="{14A51A92-279E-407A-991C-1A002E6C3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136A54C-A67D-48CB-9398-78868FDA09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8" name="Picture 3" descr="question">
            <a:extLst>
              <a:ext uri="{FF2B5EF4-FFF2-40B4-BE49-F238E27FC236}">
                <a16:creationId xmlns:a16="http://schemas.microsoft.com/office/drawing/2014/main" id="{04CD5EA0-95FA-47AC-99EF-602243597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6" name="Picture 125">
            <a:extLst>
              <a:ext uri="{FF2B5EF4-FFF2-40B4-BE49-F238E27FC236}">
                <a16:creationId xmlns:a16="http://schemas.microsoft.com/office/drawing/2014/main" id="{17B98C17-7A72-48E3-A24D-4B1F4821F9C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pic>
        <p:nvPicPr>
          <p:cNvPr id="4100" name="Picture 4" descr="Birds That Make Great Pets for Kids">
            <a:extLst>
              <a:ext uri="{FF2B5EF4-FFF2-40B4-BE49-F238E27FC236}">
                <a16:creationId xmlns:a16="http://schemas.microsoft.com/office/drawing/2014/main" id="{5157982A-0F54-4CB5-9388-D431D5189C2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923" r="11872"/>
          <a:stretch/>
        </p:blipFill>
        <p:spPr bwMode="auto">
          <a:xfrm>
            <a:off x="5334000" y="3781262"/>
            <a:ext cx="1676400" cy="18708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" name="Picture 2" descr="http://www.swordofthespirit.net/bulwark/mosesbush.gif">
            <a:extLst>
              <a:ext uri="{FF2B5EF4-FFF2-40B4-BE49-F238E27FC236}">
                <a16:creationId xmlns:a16="http://schemas.microsoft.com/office/drawing/2014/main" id="{285D0DD5-4B13-4E77-91F8-2D58D7286D4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724" r="10489"/>
          <a:stretch/>
        </p:blipFill>
        <p:spPr bwMode="auto">
          <a:xfrm>
            <a:off x="2717802" y="3781262"/>
            <a:ext cx="2532549" cy="18708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2" name="Picture 136" descr="http://diariesofanexistentialist.files.wordpress.com/2012/01/freewillvsdeterminism.jpg">
            <a:extLst>
              <a:ext uri="{FF2B5EF4-FFF2-40B4-BE49-F238E27FC236}">
                <a16:creationId xmlns:a16="http://schemas.microsoft.com/office/drawing/2014/main" id="{52E175F8-409C-48EE-B8C0-DDC86E1EB98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3182" y="3781263"/>
            <a:ext cx="2344385" cy="1875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5318351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052" name="Text Box 4"/>
          <p:cNvSpPr txBox="1">
            <a:spLocks noChangeArrowheads="1"/>
          </p:cNvSpPr>
          <p:nvPr/>
        </p:nvSpPr>
        <p:spPr bwMode="auto">
          <a:xfrm>
            <a:off x="6069013" y="2590800"/>
            <a:ext cx="247535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# of Sub-Instances</a:t>
            </a:r>
          </a:p>
        </p:txBody>
      </p:sp>
      <p:sp>
        <p:nvSpPr>
          <p:cNvPr id="1410053" name="Text Box 5"/>
          <p:cNvSpPr txBox="1">
            <a:spLocks noChangeArrowheads="1"/>
          </p:cNvSpPr>
          <p:nvPr/>
        </p:nvSpPr>
        <p:spPr bwMode="auto">
          <a:xfrm>
            <a:off x="5788325" y="2971800"/>
            <a:ext cx="26843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× # of Bird Answers</a:t>
            </a:r>
          </a:p>
        </p:txBody>
      </p:sp>
      <p:sp>
        <p:nvSpPr>
          <p:cNvPr id="149514" name="Text Box 10"/>
          <p:cNvSpPr txBox="1">
            <a:spLocks noChangeArrowheads="1"/>
          </p:cNvSpPr>
          <p:nvPr/>
        </p:nvSpPr>
        <p:spPr bwMode="auto">
          <a:xfrm>
            <a:off x="5688013" y="2279650"/>
            <a:ext cx="10715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>
                <a:solidFill>
                  <a:srgbClr val="FFC000"/>
                </a:solidFill>
              </a:rPr>
              <a:t>Time =</a:t>
            </a:r>
          </a:p>
        </p:txBody>
      </p:sp>
      <p:sp>
        <p:nvSpPr>
          <p:cNvPr id="24" name="Text Box 23">
            <a:extLst>
              <a:ext uri="{FF2B5EF4-FFF2-40B4-BE49-F238E27FC236}">
                <a16:creationId xmlns:a16="http://schemas.microsoft.com/office/drawing/2014/main" id="{4CD32BD1-FBE4-48D9-AEAE-77798528C6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0217" y="3661835"/>
            <a:ext cx="168026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</a:rPr>
              <a:t>= # nodes</a:t>
            </a:r>
            <a:r>
              <a:rPr lang="en-US" altLang="en-US" sz="2000" dirty="0">
                <a:solidFill>
                  <a:srgbClr val="FFC000"/>
                </a:solidFill>
              </a:rPr>
              <a:t>  </a:t>
            </a: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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p:sp>
        <p:nvSpPr>
          <p:cNvPr id="25" name="Text Box 23">
            <a:extLst>
              <a:ext uri="{FF2B5EF4-FFF2-40B4-BE49-F238E27FC236}">
                <a16:creationId xmlns:a16="http://schemas.microsoft.com/office/drawing/2014/main" id="{4719DDB4-54EA-4D99-8544-FC4819A3BE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86400" y="3661834"/>
            <a:ext cx="208903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</a:pPr>
            <a:r>
              <a:rPr lang="en-US" altLang="en-US" sz="2400" dirty="0">
                <a:solidFill>
                  <a:srgbClr val="FFC000"/>
                </a:solidFill>
                <a:sym typeface="Symbol" pitchFamily="18" charset="2"/>
              </a:rPr>
              <a:t>degree of node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Text Box 23">
                <a:extLst>
                  <a:ext uri="{FF2B5EF4-FFF2-40B4-BE49-F238E27FC236}">
                    <a16:creationId xmlns:a16="http://schemas.microsoft.com/office/drawing/2014/main" id="{7D12F39B-D5A6-420E-80F0-C427279134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4186535"/>
                <a:ext cx="1823448" cy="493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lvl="0" eaLnBrk="1" hangingPunct="1">
                  <a:buNone/>
                </a:pPr>
                <a:r>
                  <a:rPr lang="en-US" altLang="en-US" sz="2400" dirty="0">
                    <a:solidFill>
                      <a:srgbClr val="FFC000"/>
                    </a:solidFill>
                  </a:rPr>
                  <a:t>= </a:t>
                </a:r>
                <a14:m>
                  <m:oMath xmlns:m="http://schemas.openxmlformats.org/officeDocument/2006/math">
                    <m:nary>
                      <m:naryPr>
                        <m:chr m:val="∑"/>
                        <m:ctrlPr>
                          <a:rPr lang="pt-BR" altLang="en-US" sz="2400" i="1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</m:ctrlPr>
                      </m:naryPr>
                      <m:sub>
                        <m:r>
                          <m:rPr>
                            <m:brk m:alnAt="23"/>
                          </m:rPr>
                          <a:rPr lang="en-US" altLang="en-US" sz="2400" b="0" i="1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  <m:t>𝑣</m:t>
                        </m:r>
                      </m:sub>
                      <m:sup/>
                      <m:e>
                        <m:r>
                          <m:rPr>
                            <m:sty m:val="p"/>
                          </m:rPr>
                          <a:rPr lang="en-US" altLang="en-US" sz="2400" b="0" i="0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  <m:t>deg</m:t>
                        </m:r>
                        <m:r>
                          <a:rPr lang="en-US" altLang="en-US" sz="2400" b="0" i="1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  <m:t>⁡(</m:t>
                        </m:r>
                        <m:r>
                          <a:rPr lang="en-US" altLang="en-US" sz="2400" b="0" i="1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altLang="en-US" sz="2400" b="0" i="1" smtClean="0">
                            <a:solidFill>
                              <a:srgbClr val="FFC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e>
                    </m:nary>
                  </m:oMath>
                </a14:m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chemeClr val="accent1"/>
                  </a:solidFill>
                  <a:effectLst/>
                  <a:uLnTx/>
                  <a:uFillTx/>
                </a:endParaRPr>
              </a:p>
            </p:txBody>
          </p:sp>
        </mc:Choice>
        <mc:Fallback xmlns="">
          <p:sp>
            <p:nvSpPr>
              <p:cNvPr id="14" name="Text Box 23">
                <a:extLst>
                  <a:ext uri="{FF2B5EF4-FFF2-40B4-BE49-F238E27FC236}">
                    <a16:creationId xmlns:a16="http://schemas.microsoft.com/office/drawing/2014/main" id="{7D12F39B-D5A6-420E-80F0-C427279134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 bwMode="auto">
              <a:xfrm>
                <a:off x="5410200" y="4186535"/>
                <a:ext cx="1823448" cy="493277"/>
              </a:xfrm>
              <a:prstGeom prst="rect">
                <a:avLst/>
              </a:prstGeom>
              <a:blipFill>
                <a:blip r:embed="rId4"/>
                <a:stretch>
                  <a:fillRect l="-5351" t="-2469" b="-28395"/>
                </a:stretch>
              </a:blipFill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5" name="Text Box 23">
            <a:extLst>
              <a:ext uri="{FF2B5EF4-FFF2-40B4-BE49-F238E27FC236}">
                <a16:creationId xmlns:a16="http://schemas.microsoft.com/office/drawing/2014/main" id="{0CED5FE3-10C2-464C-B5A1-85B22A463E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06570" y="4579203"/>
            <a:ext cx="187102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buNone/>
              <a:defRPr/>
            </a:pPr>
            <a:r>
              <a:rPr lang="en-US" altLang="en-US" sz="2400" dirty="0">
                <a:solidFill>
                  <a:srgbClr val="FFC000"/>
                </a:solidFill>
              </a:rPr>
              <a:t>=  O(# edges)</a:t>
            </a:r>
          </a:p>
        </p:txBody>
      </p:sp>
      <p:pic>
        <p:nvPicPr>
          <p:cNvPr id="11" name="Picture 12">
            <a:extLst>
              <a:ext uri="{FF2B5EF4-FFF2-40B4-BE49-F238E27FC236}">
                <a16:creationId xmlns:a16="http://schemas.microsoft.com/office/drawing/2014/main" id="{F774745F-D718-4759-BE63-458AFEE88E9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089" y="0"/>
            <a:ext cx="5106988" cy="6858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hlink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2" name="Line 6">
            <a:extLst>
              <a:ext uri="{FF2B5EF4-FFF2-40B4-BE49-F238E27FC236}">
                <a16:creationId xmlns:a16="http://schemas.microsoft.com/office/drawing/2014/main" id="{B462ED2A-F297-4A5C-8963-C3EEC269359B}"/>
              </a:ext>
            </a:extLst>
          </p:cNvPr>
          <p:cNvSpPr>
            <a:spLocks noChangeShapeType="1"/>
          </p:cNvSpPr>
          <p:nvPr/>
        </p:nvSpPr>
        <p:spPr bwMode="auto">
          <a:xfrm>
            <a:off x="58058" y="3082635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Line 7">
            <a:extLst>
              <a:ext uri="{FF2B5EF4-FFF2-40B4-BE49-F238E27FC236}">
                <a16:creationId xmlns:a16="http://schemas.microsoft.com/office/drawing/2014/main" id="{D1895671-79EB-4BF5-B9F9-8BA52A94C5DD}"/>
              </a:ext>
            </a:extLst>
          </p:cNvPr>
          <p:cNvSpPr>
            <a:spLocks noChangeShapeType="1"/>
          </p:cNvSpPr>
          <p:nvPr/>
        </p:nvSpPr>
        <p:spPr bwMode="auto">
          <a:xfrm>
            <a:off x="366486" y="3505200"/>
            <a:ext cx="3048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8685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  <p:bldP spid="25" grpId="0"/>
      <p:bldP spid="14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9D85691A-CB10-4A45-923E-25C61FA73FF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40114" y="1418772"/>
            <a:ext cx="7467600" cy="5314950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0E80E525-B5D4-4631-B610-A2708BD10A18}"/>
              </a:ext>
            </a:extLst>
          </p:cNvPr>
          <p:cNvSpPr/>
          <p:nvPr/>
        </p:nvSpPr>
        <p:spPr>
          <a:xfrm>
            <a:off x="457201" y="633790"/>
            <a:ext cx="83058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eaLnBrk="1" hangingPunct="1">
              <a:buFontTx/>
              <a:buNone/>
            </a:pPr>
            <a:r>
              <a:rPr lang="en-US" altLang="en-US" dirty="0">
                <a:solidFill>
                  <a:schemeClr val="tx2"/>
                </a:solidFill>
              </a:rPr>
              <a:t>Excel on Grid Graph with random edges </a:t>
            </a:r>
          </a:p>
        </p:txBody>
      </p:sp>
      <p:sp>
        <p:nvSpPr>
          <p:cNvPr id="6" name="Rectangle 57">
            <a:extLst>
              <a:ext uri="{FF2B5EF4-FFF2-40B4-BE49-F238E27FC236}">
                <a16:creationId xmlns:a16="http://schemas.microsoft.com/office/drawing/2014/main" id="{A218C13D-9BF8-4416-8DDF-7210141D59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64205" y="-228600"/>
            <a:ext cx="9462766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kern="0" dirty="0"/>
              <a:t>Dynamic Programming Leveled Graph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459D270C-14DF-4440-BB28-DD61F71D5E6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2315" y="914400"/>
            <a:ext cx="525533" cy="994940"/>
          </a:xfrm>
          <a:prstGeom prst="rect">
            <a:avLst/>
          </a:prstGeom>
        </p:spPr>
      </p:pic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6CDAB9E6-AFC8-4DD5-AB9D-8562617D3E89}"/>
              </a:ext>
            </a:extLst>
          </p:cNvPr>
          <p:cNvSpPr/>
          <p:nvPr/>
        </p:nvSpPr>
        <p:spPr bwMode="auto">
          <a:xfrm>
            <a:off x="4419600" y="1612900"/>
            <a:ext cx="4267200" cy="5080000"/>
          </a:xfrm>
          <a:custGeom>
            <a:avLst/>
            <a:gdLst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83"/>
              <a:gd name="connsiteY0" fmla="*/ 5080000 h 5080000"/>
              <a:gd name="connsiteX1" fmla="*/ 164008 w 4431283"/>
              <a:gd name="connsiteY1" fmla="*/ 4648200 h 5080000"/>
              <a:gd name="connsiteX2" fmla="*/ 4342308 w 4431283"/>
              <a:gd name="connsiteY2" fmla="*/ 2959100 h 5080000"/>
              <a:gd name="connsiteX3" fmla="*/ 1205408 w 4431283"/>
              <a:gd name="connsiteY3" fmla="*/ 1714500 h 5080000"/>
              <a:gd name="connsiteX4" fmla="*/ 4431208 w 4431283"/>
              <a:gd name="connsiteY4" fmla="*/ 457200 h 5080000"/>
              <a:gd name="connsiteX5" fmla="*/ 1281608 w 4431283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243508 w 4431208"/>
              <a:gd name="connsiteY0" fmla="*/ 5080000 h 5080000"/>
              <a:gd name="connsiteX1" fmla="*/ 164008 w 4431208"/>
              <a:gd name="connsiteY1" fmla="*/ 4648200 h 5080000"/>
              <a:gd name="connsiteX2" fmla="*/ 4342308 w 4431208"/>
              <a:gd name="connsiteY2" fmla="*/ 2959100 h 5080000"/>
              <a:gd name="connsiteX3" fmla="*/ 1205408 w 4431208"/>
              <a:gd name="connsiteY3" fmla="*/ 1714500 h 5080000"/>
              <a:gd name="connsiteX4" fmla="*/ 4431208 w 4431208"/>
              <a:gd name="connsiteY4" fmla="*/ 457200 h 5080000"/>
              <a:gd name="connsiteX5" fmla="*/ 1281608 w 4431208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  <a:gd name="connsiteX0" fmla="*/ 1079500 w 4267200"/>
              <a:gd name="connsiteY0" fmla="*/ 5080000 h 5080000"/>
              <a:gd name="connsiteX1" fmla="*/ 0 w 4267200"/>
              <a:gd name="connsiteY1" fmla="*/ 4648200 h 5080000"/>
              <a:gd name="connsiteX2" fmla="*/ 4178300 w 4267200"/>
              <a:gd name="connsiteY2" fmla="*/ 2959100 h 5080000"/>
              <a:gd name="connsiteX3" fmla="*/ 1041400 w 4267200"/>
              <a:gd name="connsiteY3" fmla="*/ 1714500 h 5080000"/>
              <a:gd name="connsiteX4" fmla="*/ 4267200 w 4267200"/>
              <a:gd name="connsiteY4" fmla="*/ 457200 h 5080000"/>
              <a:gd name="connsiteX5" fmla="*/ 1117600 w 4267200"/>
              <a:gd name="connsiteY5" fmla="*/ 0 h 508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67200" h="5080000">
                <a:moveTo>
                  <a:pt x="1079500" y="5080000"/>
                </a:moveTo>
                <a:cubicBezTo>
                  <a:pt x="421216" y="4799541"/>
                  <a:pt x="563033" y="4861983"/>
                  <a:pt x="0" y="4648200"/>
                </a:cubicBezTo>
                <a:cubicBezTo>
                  <a:pt x="541867" y="4370917"/>
                  <a:pt x="3636433" y="3219450"/>
                  <a:pt x="4178300" y="2959100"/>
                </a:cubicBezTo>
                <a:cubicBezTo>
                  <a:pt x="3640667" y="2711450"/>
                  <a:pt x="1813983" y="2004483"/>
                  <a:pt x="1041400" y="1714500"/>
                </a:cubicBezTo>
                <a:cubicBezTo>
                  <a:pt x="1589617" y="1449917"/>
                  <a:pt x="3797300" y="654050"/>
                  <a:pt x="4267200" y="457200"/>
                </a:cubicBezTo>
                <a:lnTo>
                  <a:pt x="1117600" y="0"/>
                </a:lnTo>
              </a:path>
            </a:pathLst>
          </a:cu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A54E2CB4-0A8F-44F9-9C42-3435924A13F6}"/>
              </a:ext>
            </a:extLst>
          </p:cNvPr>
          <p:cNvSpPr/>
          <p:nvPr/>
        </p:nvSpPr>
        <p:spPr>
          <a:xfrm>
            <a:off x="762000" y="478853"/>
            <a:ext cx="8169505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000" dirty="0"/>
              <a:t>https://www.eecs.yorku.ca/~jeff/courses/3101/syllabus/leveled.graph.xlsx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36C6291-6E97-080E-6AEF-BA8604126101}"/>
              </a:ext>
            </a:extLst>
          </p:cNvPr>
          <p:cNvSpPr txBox="1"/>
          <p:nvPr/>
        </p:nvSpPr>
        <p:spPr>
          <a:xfrm>
            <a:off x="-164205" y="3052340"/>
            <a:ext cx="1898832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 algn="l" eaLnBrk="1" hangingPunct="1">
              <a:buNone/>
            </a:pPr>
            <a:r>
              <a:rPr lang="en-US" altLang="en-US" sz="3200" dirty="0">
                <a:hlinkClick r:id="rId4" action="ppaction://hlinksldjump"/>
              </a:rPr>
              <a:t>Skip</a:t>
            </a:r>
            <a:endParaRPr lang="en-US" altLang="en-US" sz="3200" dirty="0"/>
          </a:p>
        </p:txBody>
      </p:sp>
    </p:spTree>
    <p:extLst>
      <p:ext uri="{BB962C8B-B14F-4D97-AF65-F5344CB8AC3E}">
        <p14:creationId xmlns:p14="http://schemas.microsoft.com/office/powerpoint/2010/main" val="33573845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10" grpId="0" animBg="1"/>
      <p:bldP spid="13" grpId="0"/>
      <p:bldP spid="3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Recursive Back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Cost/Value</a:t>
            </a:r>
          </a:p>
        </p:txBody>
      </p:sp>
      <p:sp>
        <p:nvSpPr>
          <p:cNvPr id="18" name="Text Box 3">
            <a:extLst>
              <a:ext uri="{FF2B5EF4-FFF2-40B4-BE49-F238E27FC236}">
                <a16:creationId xmlns:a16="http://schemas.microsoft.com/office/drawing/2014/main" id="{12E87733-70A3-4105-89FB-BFAEDD39C1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One stack frame</a:t>
            </a:r>
            <a:b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calls another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27" name="Text Box 3">
            <a:extLst>
              <a:ext uri="{FF2B5EF4-FFF2-40B4-BE49-F238E27FC236}">
                <a16:creationId xmlns:a16="http://schemas.microsoft.com/office/drawing/2014/main" id="{5537C724-915D-4FA8-B878-91A8652BBE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Dynamic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Programming</a:t>
            </a:r>
          </a:p>
        </p:txBody>
      </p:sp>
      <p:sp>
        <p:nvSpPr>
          <p:cNvPr id="28" name="Text Box 3">
            <a:extLst>
              <a:ext uri="{FF2B5EF4-FFF2-40B4-BE49-F238E27FC236}">
                <a16:creationId xmlns:a16="http://schemas.microsoft.com/office/drawing/2014/main" id="{EDFE5F5E-E762-4228-90AC-3C0853AD0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Table of </a:t>
            </a:r>
            <a:b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sub-instances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with sol &amp; cost</a:t>
            </a:r>
          </a:p>
        </p:txBody>
      </p:sp>
      <p:sp>
        <p:nvSpPr>
          <p:cNvPr id="29" name="Text Box 3">
            <a:extLst>
              <a:ext uri="{FF2B5EF4-FFF2-40B4-BE49-F238E27FC236}">
                <a16:creationId xmlns:a16="http://schemas.microsoft.com/office/drawing/2014/main" id="{BF5215FF-0A42-48A4-89DB-D4FCE0D96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26670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Take the best from a set of options tried.</a:t>
            </a:r>
          </a:p>
        </p:txBody>
      </p:sp>
      <p:sp>
        <p:nvSpPr>
          <p:cNvPr id="30" name="Text Box 3">
            <a:extLst>
              <a:ext uri="{FF2B5EF4-FFF2-40B4-BE49-F238E27FC236}">
                <a16:creationId xmlns:a16="http://schemas.microsoft.com/office/drawing/2014/main" id="{1735AEFB-7D80-4712-BA9E-F9811777E7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26670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Fill in one table entry by looking up others.</a:t>
            </a:r>
          </a:p>
        </p:txBody>
      </p: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9" name="Text Box 3">
            <a:extLst>
              <a:ext uri="{FF2B5EF4-FFF2-40B4-BE49-F238E27FC236}">
                <a16:creationId xmlns:a16="http://schemas.microsoft.com/office/drawing/2014/main" id="{3A5B727E-3E7F-422D-9F43-FCCEED056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Bird-Friend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Algorithm</a:t>
            </a:r>
          </a:p>
        </p:txBody>
      </p:sp>
      <p:sp>
        <p:nvSpPr>
          <p:cNvPr id="50" name="Text Box 3">
            <a:extLst>
              <a:ext uri="{FF2B5EF4-FFF2-40B4-BE49-F238E27FC236}">
                <a16:creationId xmlns:a16="http://schemas.microsoft.com/office/drawing/2014/main" id="{0CCB0C6D-8AF0-4CE8-93EC-26AC300C45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Focus on my instance,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 and cost.</a:t>
            </a:r>
          </a:p>
        </p:txBody>
      </p:sp>
      <p:sp>
        <p:nvSpPr>
          <p:cNvPr id="51" name="Text Box 3">
            <a:extLst>
              <a:ext uri="{FF2B5EF4-FFF2-40B4-BE49-F238E27FC236}">
                <a16:creationId xmlns:a16="http://schemas.microsoft.com/office/drawing/2014/main" id="{5E24B519-05BC-4DB9-AB19-734CC33A1F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36703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 tells me something about the end of the solution.</a:t>
            </a:r>
          </a:p>
        </p:txBody>
      </p:sp>
      <p:sp>
        <p:nvSpPr>
          <p:cNvPr id="52" name="Text Box 3">
            <a:extLst>
              <a:ext uri="{FF2B5EF4-FFF2-40B4-BE49-F238E27FC236}">
                <a16:creationId xmlns:a16="http://schemas.microsoft.com/office/drawing/2014/main" id="{C3945BCE-F737-445C-B60F-195B3F05CE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36703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Friend tells me the rest of the solution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FC07F97E-3ED0-49EE-A19C-969DDC2CD9C0}"/>
              </a:ext>
            </a:extLst>
          </p:cNvPr>
          <p:cNvCxnSpPr>
            <a:cxnSpLocks/>
          </p:cNvCxnSpPr>
          <p:nvPr/>
        </p:nvCxnSpPr>
        <p:spPr bwMode="auto">
          <a:xfrm>
            <a:off x="0" y="36703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4" name="Text Box 3">
            <a:extLst>
              <a:ext uri="{FF2B5EF4-FFF2-40B4-BE49-F238E27FC236}">
                <a16:creationId xmlns:a16="http://schemas.microsoft.com/office/drawing/2014/main" id="{F7930B5C-59E6-443E-BE76-26264C8225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686637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Life Story</a:t>
            </a:r>
          </a:p>
        </p:txBody>
      </p:sp>
      <p:sp>
        <p:nvSpPr>
          <p:cNvPr id="55" name="Text Box 3">
            <a:extLst>
              <a:ext uri="{FF2B5EF4-FFF2-40B4-BE49-F238E27FC236}">
                <a16:creationId xmlns:a16="http://schemas.microsoft.com/office/drawing/2014/main" id="{DC82F000-AF7F-4319-B402-C66C2DE6D6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path of actions between states</a:t>
            </a:r>
          </a:p>
        </p:txBody>
      </p:sp>
      <p:sp>
        <p:nvSpPr>
          <p:cNvPr id="57" name="Text Box 3">
            <a:extLst>
              <a:ext uri="{FF2B5EF4-FFF2-40B4-BE49-F238E27FC236}">
                <a16:creationId xmlns:a16="http://schemas.microsoft.com/office/drawing/2014/main" id="{B5F7CFCB-810E-4319-8B4E-A6CB773C63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and/or future</a:t>
            </a: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planning</a:t>
            </a:r>
          </a:p>
        </p:txBody>
      </p:sp>
      <p:cxnSp>
        <p:nvCxnSpPr>
          <p:cNvPr id="58" name="Straight Connector 57">
            <a:extLst>
              <a:ext uri="{FF2B5EF4-FFF2-40B4-BE49-F238E27FC236}">
                <a16:creationId xmlns:a16="http://schemas.microsoft.com/office/drawing/2014/main" id="{D871B22D-FE38-4FD4-B402-52514058FC88}"/>
              </a:ext>
            </a:extLst>
          </p:cNvPr>
          <p:cNvCxnSpPr>
            <a:cxnSpLocks/>
          </p:cNvCxnSpPr>
          <p:nvPr/>
        </p:nvCxnSpPr>
        <p:spPr bwMode="auto">
          <a:xfrm>
            <a:off x="0" y="4686637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59" name="Text Box 3">
            <a:extLst>
              <a:ext uri="{FF2B5EF4-FFF2-40B4-BE49-F238E27FC236}">
                <a16:creationId xmlns:a16="http://schemas.microsoft.com/office/drawing/2014/main" id="{D60B49ED-9674-4390-AE5F-0DFA8BCE92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5372100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Life Graph</a:t>
            </a:r>
          </a:p>
        </p:txBody>
      </p:sp>
      <p:sp>
        <p:nvSpPr>
          <p:cNvPr id="60" name="Text Box 3">
            <a:extLst>
              <a:ext uri="{FF2B5EF4-FFF2-40B4-BE49-F238E27FC236}">
                <a16:creationId xmlns:a16="http://schemas.microsoft.com/office/drawing/2014/main" id="{56D90D45-8F0D-4E82-848B-A67D5BB48D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Graph of nodes and weighted edges </a:t>
            </a:r>
          </a:p>
        </p:txBody>
      </p:sp>
      <p:sp>
        <p:nvSpPr>
          <p:cNvPr id="61" name="Text Box 3">
            <a:extLst>
              <a:ext uri="{FF2B5EF4-FFF2-40B4-BE49-F238E27FC236}">
                <a16:creationId xmlns:a16="http://schemas.microsoft.com/office/drawing/2014/main" id="{D056E5F9-81FA-4307-A3F9-6165BEAEB3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 tells me which edge to take next.</a:t>
            </a:r>
          </a:p>
        </p:txBody>
      </p:sp>
      <p:sp>
        <p:nvSpPr>
          <p:cNvPr id="62" name="Text Box 3">
            <a:extLst>
              <a:ext uri="{FF2B5EF4-FFF2-40B4-BE49-F238E27FC236}">
                <a16:creationId xmlns:a16="http://schemas.microsoft.com/office/drawing/2014/main" id="{73D14FAB-D34D-454B-AF94-5D945E8B95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53721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Sub-path to and from current node</a:t>
            </a:r>
          </a:p>
        </p:txBody>
      </p:sp>
      <p:cxnSp>
        <p:nvCxnSpPr>
          <p:cNvPr id="63" name="Straight Connector 62">
            <a:extLst>
              <a:ext uri="{FF2B5EF4-FFF2-40B4-BE49-F238E27FC236}">
                <a16:creationId xmlns:a16="http://schemas.microsoft.com/office/drawing/2014/main" id="{635DF2C8-9A22-4BC3-A15A-300D6CB03651}"/>
              </a:ext>
            </a:extLst>
          </p:cNvPr>
          <p:cNvCxnSpPr>
            <a:cxnSpLocks/>
          </p:cNvCxnSpPr>
          <p:nvPr/>
        </p:nvCxnSpPr>
        <p:spPr bwMode="auto">
          <a:xfrm>
            <a:off x="0" y="53721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66" name="Straight Connector 65">
            <a:extLst>
              <a:ext uri="{FF2B5EF4-FFF2-40B4-BE49-F238E27FC236}">
                <a16:creationId xmlns:a16="http://schemas.microsoft.com/office/drawing/2014/main" id="{07AA4B28-9B6C-4FE9-9FCA-B4442F148BE7}"/>
              </a:ext>
            </a:extLst>
          </p:cNvPr>
          <p:cNvCxnSpPr>
            <a:cxnSpLocks/>
          </p:cNvCxnSpPr>
          <p:nvPr/>
        </p:nvCxnSpPr>
        <p:spPr bwMode="auto">
          <a:xfrm>
            <a:off x="0" y="607967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4094841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709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7" name="Text Box 3">
            <a:extLst>
              <a:ext uri="{FF2B5EF4-FFF2-40B4-BE49-F238E27FC236}">
                <a16:creationId xmlns:a16="http://schemas.microsoft.com/office/drawing/2014/main" id="{BCABF31A-7F63-4192-8591-D31BA4852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Ways of viewing “Dynamic Programming”</a:t>
            </a:r>
          </a:p>
        </p:txBody>
      </p:sp>
      <p:grpSp>
        <p:nvGrpSpPr>
          <p:cNvPr id="48" name="Group 47">
            <a:extLst>
              <a:ext uri="{FF2B5EF4-FFF2-40B4-BE49-F238E27FC236}">
                <a16:creationId xmlns:a16="http://schemas.microsoft.com/office/drawing/2014/main" id="{B923AF49-E729-4627-BF69-1EFF0835679E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67" name="Text Box 3">
              <a:extLst>
                <a:ext uri="{FF2B5EF4-FFF2-40B4-BE49-F238E27FC236}">
                  <a16:creationId xmlns:a16="http://schemas.microsoft.com/office/drawing/2014/main" id="{7594D2DC-B4D9-4900-8F86-4370C511BF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Little Bird</a:t>
              </a:r>
            </a:p>
          </p:txBody>
        </p:sp>
        <p:sp>
          <p:nvSpPr>
            <p:cNvPr id="68" name="Text Box 3">
              <a:extLst>
                <a:ext uri="{FF2B5EF4-FFF2-40B4-BE49-F238E27FC236}">
                  <a16:creationId xmlns:a16="http://schemas.microsoft.com/office/drawing/2014/main" id="{D28D6F0A-1B2E-40A8-B507-24B1109B80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The Friend</a:t>
              </a:r>
            </a:p>
          </p:txBody>
        </p:sp>
        <p:cxnSp>
          <p:nvCxnSpPr>
            <p:cNvPr id="69" name="Straight Connector 68">
              <a:extLst>
                <a:ext uri="{FF2B5EF4-FFF2-40B4-BE49-F238E27FC236}">
                  <a16:creationId xmlns:a16="http://schemas.microsoft.com/office/drawing/2014/main" id="{68F8F647-DEEF-40D2-9428-090F15C3BA1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72" name="Text Box 3">
            <a:extLst>
              <a:ext uri="{FF2B5EF4-FFF2-40B4-BE49-F238E27FC236}">
                <a16:creationId xmlns:a16="http://schemas.microsoft.com/office/drawing/2014/main" id="{2C9D90E6-5996-479B-9819-EABA414DD1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Tree of </a:t>
            </a:r>
            <a:r>
              <a:rPr kumimoji="0" lang="en-US" alt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subinstances</a:t>
            </a:r>
            <a:endParaRPr kumimoji="0" lang="en-US" altLang="en-US" sz="2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each with sol &amp; cost</a:t>
            </a:r>
          </a:p>
        </p:txBody>
      </p:sp>
      <p:sp>
        <p:nvSpPr>
          <p:cNvPr id="73" name="Text Box 3">
            <a:extLst>
              <a:ext uri="{FF2B5EF4-FFF2-40B4-BE49-F238E27FC236}">
                <a16:creationId xmlns:a16="http://schemas.microsoft.com/office/drawing/2014/main" id="{EEB84CA5-4F63-497A-AF96-EAC074E8EF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Take the best from a set of options tried.</a:t>
            </a:r>
          </a:p>
        </p:txBody>
      </p:sp>
      <p:cxnSp>
        <p:nvCxnSpPr>
          <p:cNvPr id="74" name="Straight Connector 73">
            <a:extLst>
              <a:ext uri="{FF2B5EF4-FFF2-40B4-BE49-F238E27FC236}">
                <a16:creationId xmlns:a16="http://schemas.microsoft.com/office/drawing/2014/main" id="{28A21FA8-7A26-4B03-9C48-CBCF6131D3D4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20" name="Text Box 3">
            <a:extLst>
              <a:ext uri="{FF2B5EF4-FFF2-40B4-BE49-F238E27FC236}">
                <a16:creationId xmlns:a16="http://schemas.microsoft.com/office/drawing/2014/main" id="{E4F95664-43A8-45E2-AD2A-A21EC5371D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4686637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Bird tells me which action to take next.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6C989BDB-9206-F02A-8DB9-5C31942CB6C0}"/>
              </a:ext>
            </a:extLst>
          </p:cNvPr>
          <p:cNvSpPr/>
          <p:nvPr/>
        </p:nvSpPr>
        <p:spPr bwMode="auto">
          <a:xfrm>
            <a:off x="23608" y="973667"/>
            <a:ext cx="9084081" cy="3735769"/>
          </a:xfrm>
          <a:prstGeom prst="rect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3939EE36-35A4-E866-AF6E-17D9A860F5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8277" y="612407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Done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8A055716-4CAF-3A29-7025-6D76E2425E82}"/>
              </a:ext>
            </a:extLst>
          </p:cNvPr>
          <p:cNvSpPr/>
          <p:nvPr/>
        </p:nvSpPr>
        <p:spPr bwMode="auto">
          <a:xfrm>
            <a:off x="13063" y="4717724"/>
            <a:ext cx="9084081" cy="1385126"/>
          </a:xfrm>
          <a:prstGeom prst="rect">
            <a:avLst/>
          </a:prstGeom>
          <a:noFill/>
          <a:ln w="25400" cap="flat" cmpd="sng" algn="ctr">
            <a:solidFill>
              <a:srgbClr val="66FF66"/>
            </a:solidFill>
            <a:prstDash val="solid"/>
            <a:round/>
            <a:headEnd type="none" w="med" len="med"/>
            <a:tailEnd type="triangl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3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4" name="Text Box 3">
            <a:extLst>
              <a:ext uri="{FF2B5EF4-FFF2-40B4-BE49-F238E27FC236}">
                <a16:creationId xmlns:a16="http://schemas.microsoft.com/office/drawing/2014/main" id="{D3C20B59-6BDA-5536-414C-43520E79EB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732" y="4356463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Next</a:t>
            </a:r>
          </a:p>
        </p:txBody>
      </p:sp>
    </p:spTree>
    <p:extLst>
      <p:ext uri="{BB962C8B-B14F-4D97-AF65-F5344CB8AC3E}">
        <p14:creationId xmlns:p14="http://schemas.microsoft.com/office/powerpoint/2010/main" val="9356672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1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9" grpId="0"/>
      <p:bldP spid="10" grpId="0"/>
      <p:bldP spid="18" grpId="0"/>
      <p:bldP spid="27" grpId="0"/>
      <p:bldP spid="28" grpId="0"/>
      <p:bldP spid="29" grpId="0"/>
      <p:bldP spid="30" grpId="0"/>
      <p:bldP spid="49" grpId="0"/>
      <p:bldP spid="50" grpId="0"/>
      <p:bldP spid="51" grpId="0"/>
      <p:bldP spid="52" grpId="0"/>
      <p:bldP spid="54" grpId="0"/>
      <p:bldP spid="55" grpId="0"/>
      <p:bldP spid="57" grpId="0"/>
      <p:bldP spid="59" grpId="0"/>
      <p:bldP spid="60" grpId="0"/>
      <p:bldP spid="61" grpId="0"/>
      <p:bldP spid="62" grpId="0"/>
      <p:bldP spid="47" grpId="0"/>
      <p:bldP spid="72" grpId="0"/>
      <p:bldP spid="73" grpId="0"/>
      <p:bldP spid="120" grpId="0"/>
      <p:bldP spid="6" grpId="0" animBg="1"/>
      <p:bldP spid="6" grpId="1" animBg="1"/>
      <p:bldP spid="11" grpId="0"/>
      <p:bldP spid="11" grpId="1"/>
      <p:bldP spid="13" grpId="0" animBg="1"/>
      <p:bldP spid="14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9830302-5652-796E-3F8F-7591CFA1721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5F1AA305-836A-EA7E-F86E-97377896F292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C688DC28-128A-0AF3-E569-A2F0804C8765}"/>
              </a:ext>
            </a:extLst>
          </p:cNvPr>
          <p:cNvSpPr txBox="1"/>
          <p:nvPr/>
        </p:nvSpPr>
        <p:spPr>
          <a:xfrm>
            <a:off x="0" y="990600"/>
            <a:ext cx="83820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1" eaLnBrk="1" hangingPunct="1">
              <a:buNone/>
            </a:pPr>
            <a:endParaRPr lang="en-US" altLang="en-US" sz="2400" dirty="0">
              <a:hlinkClick r:id="rId3" action="ppaction://hlinksldjump"/>
            </a:endParaRPr>
          </a:p>
          <a:p>
            <a:pPr lvl="1"/>
            <a:r>
              <a:rPr lang="en-US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Arial" pitchFamily="34" charset="0"/>
              </a:rPr>
              <a:t>Do to time we will skip most of this.</a:t>
            </a:r>
          </a:p>
          <a:p>
            <a:pPr lvl="1" eaLnBrk="1" hangingPunct="1">
              <a:buNone/>
            </a:pPr>
            <a:r>
              <a:rPr lang="en-US" altLang="en-US" sz="2400" dirty="0">
                <a:hlinkClick r:id="rId4" action="ppaction://hlinksldjump"/>
              </a:rPr>
              <a:t>Moved here</a:t>
            </a:r>
            <a:endParaRPr lang="en-US" altLang="en-US" sz="2400" dirty="0"/>
          </a:p>
        </p:txBody>
      </p:sp>
    </p:spTree>
    <p:extLst>
      <p:ext uri="{BB962C8B-B14F-4D97-AF65-F5344CB8AC3E}">
        <p14:creationId xmlns:p14="http://schemas.microsoft.com/office/powerpoint/2010/main" val="41194276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  <p:bldP spid="5" grpId="0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F43A6F7-1740-6B21-0C62-0715FA0A3C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E510E24C-DC9C-2F19-3BC7-903AD1A3A31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62D97F5C-7FD4-A504-CF8D-18466AFA129E}"/>
              </a:ext>
            </a:extLst>
          </p:cNvPr>
          <p:cNvSpPr/>
          <p:nvPr/>
        </p:nvSpPr>
        <p:spPr>
          <a:xfrm>
            <a:off x="44671" y="4308201"/>
            <a:ext cx="9058952" cy="2517741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7D3E4F37-559E-3882-3880-EA5ABA0093EC}"/>
              </a:ext>
            </a:extLst>
          </p:cNvPr>
          <p:cNvGrpSpPr/>
          <p:nvPr/>
        </p:nvGrpSpPr>
        <p:grpSpPr>
          <a:xfrm>
            <a:off x="-129063" y="4953982"/>
            <a:ext cx="9303757" cy="1853722"/>
            <a:chOff x="-129063" y="4953982"/>
            <a:chExt cx="9303757" cy="1853722"/>
          </a:xfrm>
        </p:grpSpPr>
        <p:sp>
          <p:nvSpPr>
            <p:cNvPr id="31" name="Text Box 23">
              <a:extLst>
                <a:ext uri="{FF2B5EF4-FFF2-40B4-BE49-F238E27FC236}">
                  <a16:creationId xmlns:a16="http://schemas.microsoft.com/office/drawing/2014/main" id="{D78FD7D6-4E80-45A2-D387-3FFEC7C629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795" y="5436144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1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st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32" name="Oval 31">
              <a:extLst>
                <a:ext uri="{FF2B5EF4-FFF2-40B4-BE49-F238E27FC236}">
                  <a16:creationId xmlns:a16="http://schemas.microsoft.com/office/drawing/2014/main" id="{0FD0331C-8C57-645D-1162-123AA9DE2911}"/>
                </a:ext>
              </a:extLst>
            </p:cNvPr>
            <p:cNvSpPr/>
            <p:nvPr/>
          </p:nvSpPr>
          <p:spPr>
            <a:xfrm>
              <a:off x="70942" y="5334000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5" name="Text Box 23">
              <a:extLst>
                <a:ext uri="{FF2B5EF4-FFF2-40B4-BE49-F238E27FC236}">
                  <a16:creationId xmlns:a16="http://schemas.microsoft.com/office/drawing/2014/main" id="{CC0884E7-7810-66FE-035B-0DB6F4E55B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13919" y="5442620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2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nd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D40A9958-5D42-0A55-5163-7C4B92B7CED7}"/>
                </a:ext>
              </a:extLst>
            </p:cNvPr>
            <p:cNvSpPr/>
            <p:nvPr/>
          </p:nvSpPr>
          <p:spPr>
            <a:xfrm>
              <a:off x="1906066" y="5340476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0" name="Text Box 23">
              <a:extLst>
                <a:ext uri="{FF2B5EF4-FFF2-40B4-BE49-F238E27FC236}">
                  <a16:creationId xmlns:a16="http://schemas.microsoft.com/office/drawing/2014/main" id="{BF95ADCA-B2C3-4139-F573-2595D67A96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9043" y="5449096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3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rd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91" name="Oval 90">
              <a:extLst>
                <a:ext uri="{FF2B5EF4-FFF2-40B4-BE49-F238E27FC236}">
                  <a16:creationId xmlns:a16="http://schemas.microsoft.com/office/drawing/2014/main" id="{BAF93A73-59BB-8970-6ED4-FFF878EBC85E}"/>
                </a:ext>
              </a:extLst>
            </p:cNvPr>
            <p:cNvSpPr/>
            <p:nvPr/>
          </p:nvSpPr>
          <p:spPr>
            <a:xfrm>
              <a:off x="3741190" y="5346952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5" name="Text Box 23">
              <a:extLst>
                <a:ext uri="{FF2B5EF4-FFF2-40B4-BE49-F238E27FC236}">
                  <a16:creationId xmlns:a16="http://schemas.microsoft.com/office/drawing/2014/main" id="{1823558A-DD94-6D20-FD75-B3C3DCDF3F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84167" y="5455572"/>
              <a:ext cx="1483098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for </a:t>
              </a:r>
              <a:b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</a:b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4</a:t>
              </a:r>
              <a:r>
                <a:rPr kumimoji="0" lang="en-CA" altLang="en-US" sz="24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 input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object</a:t>
              </a:r>
            </a:p>
          </p:txBody>
        </p:sp>
        <p:sp>
          <p:nvSpPr>
            <p:cNvPr id="96" name="Oval 95">
              <a:extLst>
                <a:ext uri="{FF2B5EF4-FFF2-40B4-BE49-F238E27FC236}">
                  <a16:creationId xmlns:a16="http://schemas.microsoft.com/office/drawing/2014/main" id="{446CD188-DAFE-338C-8588-12E218EABD50}"/>
                </a:ext>
              </a:extLst>
            </p:cNvPr>
            <p:cNvSpPr/>
            <p:nvPr/>
          </p:nvSpPr>
          <p:spPr>
            <a:xfrm>
              <a:off x="5576314" y="5353428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01" name="Oval 100">
              <a:extLst>
                <a:ext uri="{FF2B5EF4-FFF2-40B4-BE49-F238E27FC236}">
                  <a16:creationId xmlns:a16="http://schemas.microsoft.com/office/drawing/2014/main" id="{E351F1B8-8443-30DA-BDF4-4403E5438C19}"/>
                </a:ext>
              </a:extLst>
            </p:cNvPr>
            <p:cNvSpPr/>
            <p:nvPr/>
          </p:nvSpPr>
          <p:spPr>
            <a:xfrm>
              <a:off x="7411438" y="5359904"/>
              <a:ext cx="1763256" cy="1447800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7" name="Text Box 23">
              <a:extLst>
                <a:ext uri="{FF2B5EF4-FFF2-40B4-BE49-F238E27FC236}">
                  <a16:creationId xmlns:a16="http://schemas.microsoft.com/office/drawing/2014/main" id="{995E2014-686C-A0C6-03F8-1B1DB5FA4B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64111" y="5772221"/>
              <a:ext cx="85151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Done</a:t>
              </a:r>
            </a:p>
          </p:txBody>
        </p:sp>
        <p:sp>
          <p:nvSpPr>
            <p:cNvPr id="50" name="Text Box 6">
              <a:extLst>
                <a:ext uri="{FF2B5EF4-FFF2-40B4-BE49-F238E27FC236}">
                  <a16:creationId xmlns:a16="http://schemas.microsoft.com/office/drawing/2014/main" id="{2E036441-05E3-75B8-F5D5-EA442C3B2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129063" y="5067516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s</a:t>
              </a:r>
            </a:p>
          </p:txBody>
        </p:sp>
        <p:sp>
          <p:nvSpPr>
            <p:cNvPr id="51" name="Text Box 6">
              <a:extLst>
                <a:ext uri="{FF2B5EF4-FFF2-40B4-BE49-F238E27FC236}">
                  <a16:creationId xmlns:a16="http://schemas.microsoft.com/office/drawing/2014/main" id="{76959D7F-9627-0B90-4F68-809EF503DA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49352" y="4953982"/>
              <a:ext cx="543848" cy="584775"/>
            </a:xfrm>
            <a:prstGeom prst="rect">
              <a:avLst/>
            </a:prstGeom>
            <a:noFill/>
            <a:ln w="38100" cap="sq">
              <a:noFill/>
              <a:miter lim="800000"/>
              <a:headEnd/>
              <a:tailEnd/>
            </a:ln>
            <a:effectLst/>
          </p:spPr>
          <p:txBody>
            <a:bodyPr wrap="square" lIns="274320" rIns="274320"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3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pitchFamily="34" charset="0"/>
                </a:rPr>
                <a:t>t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E48311E-1506-9F85-F89C-F502EBC7CA04}"/>
              </a:ext>
            </a:extLst>
          </p:cNvPr>
          <p:cNvGrpSpPr/>
          <p:nvPr/>
        </p:nvGrpSpPr>
        <p:grpSpPr>
          <a:xfrm>
            <a:off x="1197841" y="4686300"/>
            <a:ext cx="6721404" cy="953168"/>
            <a:chOff x="1197841" y="4686300"/>
            <a:chExt cx="6721404" cy="953168"/>
          </a:xfrm>
        </p:grpSpPr>
        <p:sp>
          <p:nvSpPr>
            <p:cNvPr id="113" name="Freeform 2">
              <a:extLst>
                <a:ext uri="{FF2B5EF4-FFF2-40B4-BE49-F238E27FC236}">
                  <a16:creationId xmlns:a16="http://schemas.microsoft.com/office/drawing/2014/main" id="{D94EA03A-C76A-5D79-2FE5-FFB8BD34179E}"/>
                </a:ext>
              </a:extLst>
            </p:cNvPr>
            <p:cNvSpPr/>
            <p:nvPr/>
          </p:nvSpPr>
          <p:spPr>
            <a:xfrm>
              <a:off x="1197841" y="5075035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5" name="Freeform 2">
              <a:extLst>
                <a:ext uri="{FF2B5EF4-FFF2-40B4-BE49-F238E27FC236}">
                  <a16:creationId xmlns:a16="http://schemas.microsoft.com/office/drawing/2014/main" id="{39B1D27C-1961-E427-53F0-1D9BF7C4CDC8}"/>
                </a:ext>
              </a:extLst>
            </p:cNvPr>
            <p:cNvSpPr/>
            <p:nvPr/>
          </p:nvSpPr>
          <p:spPr>
            <a:xfrm>
              <a:off x="3032965" y="5081511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6" name="Freeform 2">
              <a:extLst>
                <a:ext uri="{FF2B5EF4-FFF2-40B4-BE49-F238E27FC236}">
                  <a16:creationId xmlns:a16="http://schemas.microsoft.com/office/drawing/2014/main" id="{7003B048-F81E-BD62-7CA3-4F47968C985A}"/>
                </a:ext>
              </a:extLst>
            </p:cNvPr>
            <p:cNvSpPr/>
            <p:nvPr/>
          </p:nvSpPr>
          <p:spPr>
            <a:xfrm>
              <a:off x="4868089" y="5087987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17" name="Freeform 2">
              <a:extLst>
                <a:ext uri="{FF2B5EF4-FFF2-40B4-BE49-F238E27FC236}">
                  <a16:creationId xmlns:a16="http://schemas.microsoft.com/office/drawing/2014/main" id="{D153D849-6CDA-7EA6-F892-35F811713C11}"/>
                </a:ext>
              </a:extLst>
            </p:cNvPr>
            <p:cNvSpPr/>
            <p:nvPr/>
          </p:nvSpPr>
          <p:spPr>
            <a:xfrm>
              <a:off x="6703213" y="5094463"/>
              <a:ext cx="1216032" cy="32444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4" name="Freeform 2">
              <a:extLst>
                <a:ext uri="{FF2B5EF4-FFF2-40B4-BE49-F238E27FC236}">
                  <a16:creationId xmlns:a16="http://schemas.microsoft.com/office/drawing/2014/main" id="{D4AFB116-0CB8-57AF-7B81-BED7D183035B}"/>
                </a:ext>
              </a:extLst>
            </p:cNvPr>
            <p:cNvSpPr/>
            <p:nvPr/>
          </p:nvSpPr>
          <p:spPr>
            <a:xfrm>
              <a:off x="1596570" y="5381172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5" name="Freeform 2">
              <a:extLst>
                <a:ext uri="{FF2B5EF4-FFF2-40B4-BE49-F238E27FC236}">
                  <a16:creationId xmlns:a16="http://schemas.microsoft.com/office/drawing/2014/main" id="{D3CE1BEA-8894-0E1A-4C05-0298383D955D}"/>
                </a:ext>
              </a:extLst>
            </p:cNvPr>
            <p:cNvSpPr/>
            <p:nvPr/>
          </p:nvSpPr>
          <p:spPr>
            <a:xfrm>
              <a:off x="3431694" y="5387648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6" name="Freeform 2">
              <a:extLst>
                <a:ext uri="{FF2B5EF4-FFF2-40B4-BE49-F238E27FC236}">
                  <a16:creationId xmlns:a16="http://schemas.microsoft.com/office/drawing/2014/main" id="{5BDE5BA8-F30F-FB05-2B00-5F4E11F14E75}"/>
                </a:ext>
              </a:extLst>
            </p:cNvPr>
            <p:cNvSpPr/>
            <p:nvPr/>
          </p:nvSpPr>
          <p:spPr>
            <a:xfrm>
              <a:off x="5266818" y="5394124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47" name="Freeform 2">
              <a:extLst>
                <a:ext uri="{FF2B5EF4-FFF2-40B4-BE49-F238E27FC236}">
                  <a16:creationId xmlns:a16="http://schemas.microsoft.com/office/drawing/2014/main" id="{281E792D-CED7-F1A1-F7A3-E464B6982E46}"/>
                </a:ext>
              </a:extLst>
            </p:cNvPr>
            <p:cNvSpPr/>
            <p:nvPr/>
          </p:nvSpPr>
          <p:spPr>
            <a:xfrm>
              <a:off x="7101942" y="5400600"/>
              <a:ext cx="508104" cy="238868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070C0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4A40AB79-7906-CAB5-EE3F-F98A6B32D322}"/>
                </a:ext>
              </a:extLst>
            </p:cNvPr>
            <p:cNvGrpSpPr/>
            <p:nvPr/>
          </p:nvGrpSpPr>
          <p:grpSpPr>
            <a:xfrm>
              <a:off x="1605309" y="4686300"/>
              <a:ext cx="6090405" cy="804565"/>
              <a:chOff x="1605309" y="4686300"/>
              <a:chExt cx="6090405" cy="804565"/>
            </a:xfrm>
          </p:grpSpPr>
          <p:sp>
            <p:nvSpPr>
              <p:cNvPr id="52" name="Rectangle 9">
                <a:extLst>
                  <a:ext uri="{FF2B5EF4-FFF2-40B4-BE49-F238E27FC236}">
                    <a16:creationId xmlns:a16="http://schemas.microsoft.com/office/drawing/2014/main" id="{C39B9167-A34B-2BF8-AABA-47F83D581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65640" y="5019376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53" name="Rectangle 9">
                <a:extLst>
                  <a:ext uri="{FF2B5EF4-FFF2-40B4-BE49-F238E27FC236}">
                    <a16:creationId xmlns:a16="http://schemas.microsoft.com/office/drawing/2014/main" id="{E73DDF31-9BF1-58F4-E2CE-73117A99C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5309" y="5024735"/>
                <a:ext cx="64633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50  </a:t>
                </a:r>
              </a:p>
            </p:txBody>
          </p:sp>
          <p:sp>
            <p:nvSpPr>
              <p:cNvPr id="54" name="Rectangle 9">
                <a:extLst>
                  <a:ext uri="{FF2B5EF4-FFF2-40B4-BE49-F238E27FC236}">
                    <a16:creationId xmlns:a16="http://schemas.microsoft.com/office/drawing/2014/main" id="{F6BDA919-7D2C-0D8C-D4E5-D31BF6F9C3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46791" y="4690378"/>
                <a:ext cx="74892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-35  </a:t>
                </a:r>
              </a:p>
            </p:txBody>
          </p:sp>
          <p:sp>
            <p:nvSpPr>
              <p:cNvPr id="55" name="Rectangle 9">
                <a:extLst>
                  <a:ext uri="{FF2B5EF4-FFF2-40B4-BE49-F238E27FC236}">
                    <a16:creationId xmlns:a16="http://schemas.microsoft.com/office/drawing/2014/main" id="{4F8023B7-F36F-EAE1-B932-7BAE64776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564" y="4699051"/>
                <a:ext cx="74892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-20  </a:t>
                </a:r>
              </a:p>
            </p:txBody>
          </p:sp>
          <p:sp>
            <p:nvSpPr>
              <p:cNvPr id="56" name="Rectangle 9">
                <a:extLst>
                  <a:ext uri="{FF2B5EF4-FFF2-40B4-BE49-F238E27FC236}">
                    <a16:creationId xmlns:a16="http://schemas.microsoft.com/office/drawing/2014/main" id="{892099FA-5A89-DDC9-ECBF-CC467FD20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2959" y="4707235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</a:t>
                </a:r>
              </a:p>
            </p:txBody>
          </p:sp>
          <p:sp>
            <p:nvSpPr>
              <p:cNvPr id="57" name="Rectangle 9">
                <a:extLst>
                  <a:ext uri="{FF2B5EF4-FFF2-40B4-BE49-F238E27FC236}">
                    <a16:creationId xmlns:a16="http://schemas.microsoft.com/office/drawing/2014/main" id="{4662040E-BA0C-E33D-AF74-778388C3A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194300" y="4686300"/>
                <a:ext cx="59503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-50</a:t>
                </a:r>
              </a:p>
            </p:txBody>
          </p:sp>
          <p:sp>
            <p:nvSpPr>
              <p:cNvPr id="58" name="Rectangle 9">
                <a:extLst>
                  <a:ext uri="{FF2B5EF4-FFF2-40B4-BE49-F238E27FC236}">
                    <a16:creationId xmlns:a16="http://schemas.microsoft.com/office/drawing/2014/main" id="{DE9953D6-F550-6265-6529-15C20E92C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069" y="5003800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70</a:t>
                </a:r>
              </a:p>
            </p:txBody>
          </p:sp>
          <p:sp>
            <p:nvSpPr>
              <p:cNvPr id="59" name="Rectangle 9">
                <a:extLst>
                  <a:ext uri="{FF2B5EF4-FFF2-40B4-BE49-F238E27FC236}">
                    <a16:creationId xmlns:a16="http://schemas.microsoft.com/office/drawing/2014/main" id="{D509F574-CF52-281D-B1FB-6E038EBCA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089457" y="5029200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30</a:t>
                </a:r>
              </a:p>
            </p:txBody>
          </p:sp>
        </p:grpSp>
      </p:grpSp>
      <p:sp>
        <p:nvSpPr>
          <p:cNvPr id="67" name="Rectangle 2">
            <a:extLst>
              <a:ext uri="{FF2B5EF4-FFF2-40B4-BE49-F238E27FC236}">
                <a16:creationId xmlns:a16="http://schemas.microsoft.com/office/drawing/2014/main" id="{536368C7-61E1-3420-20BE-91152F56AE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8372" y="444663"/>
            <a:ext cx="2743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Game of life  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68" name="Arrow: Left-Right 67">
            <a:extLst>
              <a:ext uri="{FF2B5EF4-FFF2-40B4-BE49-F238E27FC236}">
                <a16:creationId xmlns:a16="http://schemas.microsoft.com/office/drawing/2014/main" id="{0564029D-5627-DB48-A1F6-99384D3DF0CB}"/>
              </a:ext>
            </a:extLst>
          </p:cNvPr>
          <p:cNvSpPr/>
          <p:nvPr/>
        </p:nvSpPr>
        <p:spPr>
          <a:xfrm>
            <a:off x="4285672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Arrow: Left-Right 68">
            <a:extLst>
              <a:ext uri="{FF2B5EF4-FFF2-40B4-BE49-F238E27FC236}">
                <a16:creationId xmlns:a16="http://schemas.microsoft.com/office/drawing/2014/main" id="{FFFB0B82-3F16-1B27-0858-1BE5844EFB1B}"/>
              </a:ext>
            </a:extLst>
          </p:cNvPr>
          <p:cNvSpPr/>
          <p:nvPr/>
        </p:nvSpPr>
        <p:spPr>
          <a:xfrm>
            <a:off x="4377185" y="1477820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" name="Text Box 6">
            <a:extLst>
              <a:ext uri="{FF2B5EF4-FFF2-40B4-BE49-F238E27FC236}">
                <a16:creationId xmlns:a16="http://schemas.microsoft.com/office/drawing/2014/main" id="{CDA20A67-2D65-15B7-1CB0-85ACC6FB3C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25940"/>
            <a:ext cx="2743200" cy="2308324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Sorted by time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 Costs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</a:p>
          <a:p>
            <a:pPr algn="r">
              <a:defRPr/>
            </a:pPr>
            <a:r>
              <a:rPr lang="en-US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Arial" pitchFamily="34" charset="0"/>
              </a:rPr>
              <a:t>Solution Cost</a:t>
            </a:r>
          </a:p>
        </p:txBody>
      </p:sp>
      <p:sp>
        <p:nvSpPr>
          <p:cNvPr id="72" name="Text Box 6">
            <a:extLst>
              <a:ext uri="{FF2B5EF4-FFF2-40B4-BE49-F238E27FC236}">
                <a16:creationId xmlns:a16="http://schemas.microsoft.com/office/drawing/2014/main" id="{6EFCCC0D-4548-3A3A-C99C-5242B31408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610" y="1323507"/>
            <a:ext cx="3087190" cy="2677656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Nodes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Leveled Graph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 Weights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algn="l">
              <a:defRPr/>
            </a:pPr>
            <a:r>
              <a:rPr lang="en-US" sz="2400" dirty="0"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Arial" pitchFamily="34" charset="0"/>
              </a:rPr>
              <a:t>Path Weight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</p:txBody>
      </p:sp>
      <p:sp>
        <p:nvSpPr>
          <p:cNvPr id="73" name="Arrow: Left-Right 72">
            <a:extLst>
              <a:ext uri="{FF2B5EF4-FFF2-40B4-BE49-F238E27FC236}">
                <a16:creationId xmlns:a16="http://schemas.microsoft.com/office/drawing/2014/main" id="{E09A317E-FA75-25E9-E4FF-4C3698F54103}"/>
              </a:ext>
            </a:extLst>
          </p:cNvPr>
          <p:cNvSpPr/>
          <p:nvPr/>
        </p:nvSpPr>
        <p:spPr>
          <a:xfrm>
            <a:off x="4377185" y="1849863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Arrow: Left-Right 73">
            <a:extLst>
              <a:ext uri="{FF2B5EF4-FFF2-40B4-BE49-F238E27FC236}">
                <a16:creationId xmlns:a16="http://schemas.microsoft.com/office/drawing/2014/main" id="{C244183E-4176-8C70-E3FE-38C7D3355BCF}"/>
              </a:ext>
            </a:extLst>
          </p:cNvPr>
          <p:cNvSpPr/>
          <p:nvPr/>
        </p:nvSpPr>
        <p:spPr>
          <a:xfrm>
            <a:off x="4377185" y="2203434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" name="Arrow: Left-Right 74">
            <a:extLst>
              <a:ext uri="{FF2B5EF4-FFF2-40B4-BE49-F238E27FC236}">
                <a16:creationId xmlns:a16="http://schemas.microsoft.com/office/drawing/2014/main" id="{8A58A272-7B7F-F9B2-A99F-7B7411C7964A}"/>
              </a:ext>
            </a:extLst>
          </p:cNvPr>
          <p:cNvSpPr/>
          <p:nvPr/>
        </p:nvSpPr>
        <p:spPr>
          <a:xfrm>
            <a:off x="4377185" y="2573628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ACD61B60-C0DD-8868-8F54-F1A3292D3030}"/>
              </a:ext>
            </a:extLst>
          </p:cNvPr>
          <p:cNvGrpSpPr/>
          <p:nvPr/>
        </p:nvGrpSpPr>
        <p:grpSpPr>
          <a:xfrm>
            <a:off x="1040680" y="3926112"/>
            <a:ext cx="7722320" cy="1176722"/>
            <a:chOff x="1040680" y="3926112"/>
            <a:chExt cx="7722320" cy="1176722"/>
          </a:xfrm>
        </p:grpSpPr>
        <p:pic>
          <p:nvPicPr>
            <p:cNvPr id="119" name="Picture 6" descr="Winnie The Pooh Exercise GIF by Disney - Find &amp; Share on GIPHY">
              <a:extLst>
                <a:ext uri="{FF2B5EF4-FFF2-40B4-BE49-F238E27FC236}">
                  <a16:creationId xmlns:a16="http://schemas.microsoft.com/office/drawing/2014/main" id="{7C9D14FF-1696-805A-DFC7-933610E7DC93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40680" y="4024086"/>
              <a:ext cx="172682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121" name="Picture 12" descr="Pooh Bear Exercise GIFs | Tenor">
              <a:extLst>
                <a:ext uri="{FF2B5EF4-FFF2-40B4-BE49-F238E27FC236}">
                  <a16:creationId xmlns:a16="http://schemas.microsoft.com/office/drawing/2014/main" id="{41A74820-FB55-3F00-8FA2-B7C69F68D3C1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8270" y="4060418"/>
              <a:ext cx="138151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2" name="Picture 14" descr="These Winnie The Pooh Hunny Pots Will Make Your Tumbly Rumbly">
              <a:extLst>
                <a:ext uri="{FF2B5EF4-FFF2-40B4-BE49-F238E27FC236}">
                  <a16:creationId xmlns:a16="http://schemas.microsoft.com/office/drawing/2014/main" id="{ED6AAC34-940D-D12B-E2E5-55216F511148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87190" y="4007774"/>
              <a:ext cx="137307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43" name="Picture 6" descr="Winnie The Pooh Exercise GIF by Disney - Find &amp; Share on GIPHY">
              <a:extLst>
                <a:ext uri="{FF2B5EF4-FFF2-40B4-BE49-F238E27FC236}">
                  <a16:creationId xmlns:a16="http://schemas.microsoft.com/office/drawing/2014/main" id="{01597563-C139-7024-6C89-CA1D1C7A307B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672943" y="4007774"/>
              <a:ext cx="1861457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335E418A-03E4-57BF-E1B4-083C4BB25598}"/>
                </a:ext>
              </a:extLst>
            </p:cNvPr>
            <p:cNvGrpSpPr/>
            <p:nvPr/>
          </p:nvGrpSpPr>
          <p:grpSpPr>
            <a:xfrm>
              <a:off x="2347686" y="3926112"/>
              <a:ext cx="6415314" cy="516097"/>
              <a:chOff x="2347686" y="3926112"/>
              <a:chExt cx="6415314" cy="516097"/>
            </a:xfrm>
          </p:grpSpPr>
          <p:sp>
            <p:nvSpPr>
              <p:cNvPr id="62" name="Rectangle 9">
                <a:extLst>
                  <a:ext uri="{FF2B5EF4-FFF2-40B4-BE49-F238E27FC236}">
                    <a16:creationId xmlns:a16="http://schemas.microsoft.com/office/drawing/2014/main" id="{3CB51010-6AFE-DB0E-4D9D-DA71E5B23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846671" y="3962400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20</a:t>
                </a:r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B7DC53CA-1B75-DB2B-EF60-30F9BC87E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686" y="3926112"/>
                <a:ext cx="64633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50  </a:t>
                </a:r>
              </a:p>
            </p:txBody>
          </p:sp>
          <p:sp>
            <p:nvSpPr>
              <p:cNvPr id="64" name="Rectangle 9">
                <a:extLst>
                  <a:ext uri="{FF2B5EF4-FFF2-40B4-BE49-F238E27FC236}">
                    <a16:creationId xmlns:a16="http://schemas.microsoft.com/office/drawing/2014/main" id="{1FC23FCB-9DD1-2184-2DA4-C435CECD8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014077" y="3980544"/>
                <a:ext cx="74892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-35  </a:t>
                </a:r>
              </a:p>
            </p:txBody>
          </p:sp>
          <p:sp>
            <p:nvSpPr>
              <p:cNvPr id="65" name="Rectangle 9">
                <a:extLst>
                  <a:ext uri="{FF2B5EF4-FFF2-40B4-BE49-F238E27FC236}">
                    <a16:creationId xmlns:a16="http://schemas.microsoft.com/office/drawing/2014/main" id="{A62C0C54-36E7-4182-23EE-39C2544D81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99277" y="3944256"/>
                <a:ext cx="74892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-20  </a:t>
                </a:r>
              </a:p>
            </p:txBody>
          </p:sp>
        </p:grpSp>
      </p:grpSp>
      <p:sp>
        <p:nvSpPr>
          <p:cNvPr id="10" name="Arrow: Left-Right 9">
            <a:extLst>
              <a:ext uri="{FF2B5EF4-FFF2-40B4-BE49-F238E27FC236}">
                <a16:creationId xmlns:a16="http://schemas.microsoft.com/office/drawing/2014/main" id="{AB45B3C5-9C5E-95FA-6269-91F9B4410F3B}"/>
              </a:ext>
            </a:extLst>
          </p:cNvPr>
          <p:cNvSpPr/>
          <p:nvPr/>
        </p:nvSpPr>
        <p:spPr>
          <a:xfrm>
            <a:off x="4377185" y="2943822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F33A620C-8B32-1945-6E56-0721BE6FC7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351" y="466077"/>
            <a:ext cx="13727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Graph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5FE94FAC-EF7B-4B5E-6301-A076B0B1035C}"/>
              </a:ext>
            </a:extLst>
          </p:cNvPr>
          <p:cNvGrpSpPr/>
          <p:nvPr/>
        </p:nvGrpSpPr>
        <p:grpSpPr>
          <a:xfrm>
            <a:off x="870857" y="2895600"/>
            <a:ext cx="8251577" cy="3156857"/>
            <a:chOff x="870857" y="2895600"/>
            <a:chExt cx="8251577" cy="3156857"/>
          </a:xfrm>
        </p:grpSpPr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720EBCB3-8B59-D18A-2217-5B0358840505}"/>
                </a:ext>
              </a:extLst>
            </p:cNvPr>
            <p:cNvSpPr/>
            <p:nvPr/>
          </p:nvSpPr>
          <p:spPr>
            <a:xfrm>
              <a:off x="870857" y="4995925"/>
              <a:ext cx="7489372" cy="1056532"/>
            </a:xfrm>
            <a:custGeom>
              <a:avLst/>
              <a:gdLst>
                <a:gd name="connsiteX0" fmla="*/ 0 w 7199086"/>
                <a:gd name="connsiteY0" fmla="*/ 780761 h 1056532"/>
                <a:gd name="connsiteX1" fmla="*/ 696686 w 7199086"/>
                <a:gd name="connsiteY1" fmla="*/ 417904 h 1056532"/>
                <a:gd name="connsiteX2" fmla="*/ 1625600 w 7199086"/>
                <a:gd name="connsiteY2" fmla="*/ 838818 h 1056532"/>
                <a:gd name="connsiteX3" fmla="*/ 2133600 w 7199086"/>
                <a:gd name="connsiteY3" fmla="*/ 113104 h 1056532"/>
                <a:gd name="connsiteX4" fmla="*/ 2641600 w 7199086"/>
                <a:gd name="connsiteY4" fmla="*/ 84075 h 1056532"/>
                <a:gd name="connsiteX5" fmla="*/ 3556000 w 7199086"/>
                <a:gd name="connsiteY5" fmla="*/ 911389 h 1056532"/>
                <a:gd name="connsiteX6" fmla="*/ 4383314 w 7199086"/>
                <a:gd name="connsiteY6" fmla="*/ 403389 h 1056532"/>
                <a:gd name="connsiteX7" fmla="*/ 5196114 w 7199086"/>
                <a:gd name="connsiteY7" fmla="*/ 940418 h 1056532"/>
                <a:gd name="connsiteX8" fmla="*/ 5573486 w 7199086"/>
                <a:gd name="connsiteY8" fmla="*/ 301789 h 1056532"/>
                <a:gd name="connsiteX9" fmla="*/ 6154057 w 7199086"/>
                <a:gd name="connsiteY9" fmla="*/ 98589 h 1056532"/>
                <a:gd name="connsiteX10" fmla="*/ 6778171 w 7199086"/>
                <a:gd name="connsiteY10" fmla="*/ 432418 h 1056532"/>
                <a:gd name="connsiteX11" fmla="*/ 7199086 w 7199086"/>
                <a:gd name="connsiteY11" fmla="*/ 1056532 h 1056532"/>
                <a:gd name="connsiteX0" fmla="*/ 0 w 7489372"/>
                <a:gd name="connsiteY0" fmla="*/ 998475 h 1056532"/>
                <a:gd name="connsiteX1" fmla="*/ 986972 w 7489372"/>
                <a:gd name="connsiteY1" fmla="*/ 417904 h 1056532"/>
                <a:gd name="connsiteX2" fmla="*/ 1915886 w 7489372"/>
                <a:gd name="connsiteY2" fmla="*/ 838818 h 1056532"/>
                <a:gd name="connsiteX3" fmla="*/ 2423886 w 7489372"/>
                <a:gd name="connsiteY3" fmla="*/ 113104 h 1056532"/>
                <a:gd name="connsiteX4" fmla="*/ 2931886 w 7489372"/>
                <a:gd name="connsiteY4" fmla="*/ 84075 h 1056532"/>
                <a:gd name="connsiteX5" fmla="*/ 3846286 w 7489372"/>
                <a:gd name="connsiteY5" fmla="*/ 911389 h 1056532"/>
                <a:gd name="connsiteX6" fmla="*/ 4673600 w 7489372"/>
                <a:gd name="connsiteY6" fmla="*/ 403389 h 1056532"/>
                <a:gd name="connsiteX7" fmla="*/ 5486400 w 7489372"/>
                <a:gd name="connsiteY7" fmla="*/ 940418 h 1056532"/>
                <a:gd name="connsiteX8" fmla="*/ 5863772 w 7489372"/>
                <a:gd name="connsiteY8" fmla="*/ 301789 h 1056532"/>
                <a:gd name="connsiteX9" fmla="*/ 6444343 w 7489372"/>
                <a:gd name="connsiteY9" fmla="*/ 98589 h 1056532"/>
                <a:gd name="connsiteX10" fmla="*/ 7068457 w 7489372"/>
                <a:gd name="connsiteY10" fmla="*/ 432418 h 1056532"/>
                <a:gd name="connsiteX11" fmla="*/ 7489372 w 7489372"/>
                <a:gd name="connsiteY11" fmla="*/ 1056532 h 1056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89372" h="1056532">
                  <a:moveTo>
                    <a:pt x="0" y="998475"/>
                  </a:moveTo>
                  <a:cubicBezTo>
                    <a:pt x="212876" y="812208"/>
                    <a:pt x="667658" y="444513"/>
                    <a:pt x="986972" y="417904"/>
                  </a:cubicBezTo>
                  <a:cubicBezTo>
                    <a:pt x="1306286" y="391295"/>
                    <a:pt x="1676400" y="889618"/>
                    <a:pt x="1915886" y="838818"/>
                  </a:cubicBezTo>
                  <a:cubicBezTo>
                    <a:pt x="2155372" y="788018"/>
                    <a:pt x="2254553" y="238894"/>
                    <a:pt x="2423886" y="113104"/>
                  </a:cubicBezTo>
                  <a:cubicBezTo>
                    <a:pt x="2593219" y="-12686"/>
                    <a:pt x="2694819" y="-48973"/>
                    <a:pt x="2931886" y="84075"/>
                  </a:cubicBezTo>
                  <a:cubicBezTo>
                    <a:pt x="3168953" y="217122"/>
                    <a:pt x="3556000" y="858170"/>
                    <a:pt x="3846286" y="911389"/>
                  </a:cubicBezTo>
                  <a:cubicBezTo>
                    <a:pt x="4136572" y="964608"/>
                    <a:pt x="4400248" y="398551"/>
                    <a:pt x="4673600" y="403389"/>
                  </a:cubicBezTo>
                  <a:cubicBezTo>
                    <a:pt x="4946952" y="408227"/>
                    <a:pt x="5288038" y="957351"/>
                    <a:pt x="5486400" y="940418"/>
                  </a:cubicBezTo>
                  <a:cubicBezTo>
                    <a:pt x="5684762" y="923485"/>
                    <a:pt x="5704115" y="442094"/>
                    <a:pt x="5863772" y="301789"/>
                  </a:cubicBezTo>
                  <a:cubicBezTo>
                    <a:pt x="6023429" y="161484"/>
                    <a:pt x="6243562" y="76818"/>
                    <a:pt x="6444343" y="98589"/>
                  </a:cubicBezTo>
                  <a:cubicBezTo>
                    <a:pt x="6645124" y="120360"/>
                    <a:pt x="6894286" y="272761"/>
                    <a:pt x="7068457" y="432418"/>
                  </a:cubicBezTo>
                  <a:cubicBezTo>
                    <a:pt x="7242628" y="592075"/>
                    <a:pt x="7366000" y="824303"/>
                    <a:pt x="7489372" y="1056532"/>
                  </a:cubicBezTo>
                </a:path>
              </a:pathLst>
            </a:custGeom>
            <a:noFill/>
            <a:ln w="31750">
              <a:solidFill>
                <a:srgbClr val="FF0000"/>
              </a:solidFill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4807ED1F-FB81-FC7C-04E1-284D0B62C47B}"/>
                </a:ext>
              </a:extLst>
            </p:cNvPr>
            <p:cNvGrpSpPr/>
            <p:nvPr/>
          </p:nvGrpSpPr>
          <p:grpSpPr>
            <a:xfrm>
              <a:off x="7779039" y="2895600"/>
              <a:ext cx="1343395" cy="1176521"/>
              <a:chOff x="7779039" y="2895600"/>
              <a:chExt cx="1343395" cy="1176521"/>
            </a:xfrm>
          </p:grpSpPr>
          <p:pic>
            <p:nvPicPr>
              <p:cNvPr id="17" name="Picture 2" descr="Shared by Ms. Manda. Find images and videos about cute, gif and disney on  We Heart It - the… | Winnie the pooh gif, Winnie the pooh drawing, Winnie  the pooh cartoon">
                <a:extLst>
                  <a:ext uri="{FF2B5EF4-FFF2-40B4-BE49-F238E27FC236}">
                    <a16:creationId xmlns:a16="http://schemas.microsoft.com/office/drawing/2014/main" id="{88D0178F-14E0-3DB5-949A-274EBF6BDF55}"/>
                  </a:ext>
                </a:extLst>
              </p:cNvPr>
              <p:cNvPicPr>
                <a:picLocks noChangeAspect="1" noChangeArrowheads="1" noCrop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7779039" y="3029705"/>
                <a:ext cx="1343395" cy="1042416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8" name="Rectangle 9">
                <a:extLst>
                  <a:ext uri="{FF2B5EF4-FFF2-40B4-BE49-F238E27FC236}">
                    <a16:creationId xmlns:a16="http://schemas.microsoft.com/office/drawing/2014/main" id="{68BED0AF-65EC-F49C-BA75-F09207FCD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81572" y="2895600"/>
                <a:ext cx="492443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C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15</a:t>
                </a:r>
              </a:p>
            </p:txBody>
          </p:sp>
        </p:grpSp>
      </p:grpSp>
      <p:sp>
        <p:nvSpPr>
          <p:cNvPr id="19" name="Arrow: Left-Right 18">
            <a:extLst>
              <a:ext uri="{FF2B5EF4-FFF2-40B4-BE49-F238E27FC236}">
                <a16:creationId xmlns:a16="http://schemas.microsoft.com/office/drawing/2014/main" id="{2028DD63-AD02-01D9-EA7F-664ECE2D5329}"/>
              </a:ext>
            </a:extLst>
          </p:cNvPr>
          <p:cNvSpPr/>
          <p:nvPr/>
        </p:nvSpPr>
        <p:spPr>
          <a:xfrm>
            <a:off x="4378834" y="3301601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0" name="Text Box 23">
            <a:extLst>
              <a:ext uri="{FF2B5EF4-FFF2-40B4-BE49-F238E27FC236}">
                <a16:creationId xmlns:a16="http://schemas.microsoft.com/office/drawing/2014/main" id="{9989495A-EC0E-A611-EC07-C82D01BD1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9964" y="3493652"/>
            <a:ext cx="356379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ynamic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rogramming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can find the optimal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</a:t>
            </a:r>
          </a:p>
        </p:txBody>
      </p:sp>
      <p:sp>
        <p:nvSpPr>
          <p:cNvPr id="22" name="Text Box 23">
            <a:extLst>
              <a:ext uri="{FF2B5EF4-FFF2-40B4-BE49-F238E27FC236}">
                <a16:creationId xmlns:a16="http://schemas.microsoft.com/office/drawing/2014/main" id="{95E21C00-7379-2F93-71F0-1AF9417554D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85" y="3505200"/>
            <a:ext cx="33794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we want to solve</a:t>
            </a:r>
          </a:p>
        </p:txBody>
      </p:sp>
      <p:sp>
        <p:nvSpPr>
          <p:cNvPr id="24" name="Arrow: Left-Right 23">
            <a:extLst>
              <a:ext uri="{FF2B5EF4-FFF2-40B4-BE49-F238E27FC236}">
                <a16:creationId xmlns:a16="http://schemas.microsoft.com/office/drawing/2014/main" id="{FBB2D975-36EE-3049-13CF-F3757467E66F}"/>
              </a:ext>
            </a:extLst>
          </p:cNvPr>
          <p:cNvSpPr/>
          <p:nvPr/>
        </p:nvSpPr>
        <p:spPr>
          <a:xfrm>
            <a:off x="4391892" y="3611699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632114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7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7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7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7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7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7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67" grpId="0"/>
      <p:bldP spid="68" grpId="0" animBg="1"/>
      <p:bldP spid="69" grpId="0" animBg="1"/>
      <p:bldP spid="73" grpId="0" animBg="1"/>
      <p:bldP spid="74" grpId="0" animBg="1"/>
      <p:bldP spid="75" grpId="0" animBg="1"/>
      <p:bldP spid="10" grpId="0" animBg="1"/>
      <p:bldP spid="12" grpId="0"/>
      <p:bldP spid="19" grpId="0" animBg="1"/>
      <p:bldP spid="24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8EC2D52-B17A-07A5-B06C-65FA56A4548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A6A3B9F9-1D34-0949-2C2D-9C4ED970728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68" name="Arrow: Left-Right 67">
            <a:extLst>
              <a:ext uri="{FF2B5EF4-FFF2-40B4-BE49-F238E27FC236}">
                <a16:creationId xmlns:a16="http://schemas.microsoft.com/office/drawing/2014/main" id="{BB6A9092-8557-C6E9-60AE-347B3DF921E1}"/>
              </a:ext>
            </a:extLst>
          </p:cNvPr>
          <p:cNvSpPr/>
          <p:nvPr/>
        </p:nvSpPr>
        <p:spPr>
          <a:xfrm>
            <a:off x="4285672" y="893669"/>
            <a:ext cx="599669" cy="298990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9" name="Arrow: Left-Right 68">
            <a:extLst>
              <a:ext uri="{FF2B5EF4-FFF2-40B4-BE49-F238E27FC236}">
                <a16:creationId xmlns:a16="http://schemas.microsoft.com/office/drawing/2014/main" id="{5A4CD427-42A6-81BD-DA08-2DFDA31EB8E8}"/>
              </a:ext>
            </a:extLst>
          </p:cNvPr>
          <p:cNvSpPr/>
          <p:nvPr/>
        </p:nvSpPr>
        <p:spPr>
          <a:xfrm>
            <a:off x="4377185" y="1477820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1" name="Text Box 6">
            <a:extLst>
              <a:ext uri="{FF2B5EF4-FFF2-40B4-BE49-F238E27FC236}">
                <a16:creationId xmlns:a16="http://schemas.microsoft.com/office/drawing/2014/main" id="{3753B34F-1E82-BECB-6B88-665CF40F31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1325940"/>
            <a:ext cx="2743200" cy="2308324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Sorted by time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Action Costs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</a:p>
          <a:p>
            <a:pPr marL="0" marR="0" lvl="0" indent="0" algn="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 Cost</a:t>
            </a:r>
          </a:p>
        </p:txBody>
      </p:sp>
      <p:sp>
        <p:nvSpPr>
          <p:cNvPr id="72" name="Text Box 6">
            <a:extLst>
              <a:ext uri="{FF2B5EF4-FFF2-40B4-BE49-F238E27FC236}">
                <a16:creationId xmlns:a16="http://schemas.microsoft.com/office/drawing/2014/main" id="{FEA72054-E371-AAC6-A7CF-0612E89CD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7610" y="1323507"/>
            <a:ext cx="3087190" cy="2308324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Nodes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dges</a:t>
            </a: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/>
                </a:outerShdw>
              </a:effectLst>
              <a:uLnTx/>
              <a:uFillTx/>
              <a:latin typeface="Times New Roman" pitchFamily="18" charset="0"/>
              <a:ea typeface="+mn-ea"/>
              <a:cs typeface="Arial" pitchFamily="34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Leveled Graph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Edge Weights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 Weight</a:t>
            </a:r>
          </a:p>
        </p:txBody>
      </p:sp>
      <p:sp>
        <p:nvSpPr>
          <p:cNvPr id="73" name="Arrow: Left-Right 72">
            <a:extLst>
              <a:ext uri="{FF2B5EF4-FFF2-40B4-BE49-F238E27FC236}">
                <a16:creationId xmlns:a16="http://schemas.microsoft.com/office/drawing/2014/main" id="{F0C42232-E045-ACBC-1A3F-B5648452CE08}"/>
              </a:ext>
            </a:extLst>
          </p:cNvPr>
          <p:cNvSpPr/>
          <p:nvPr/>
        </p:nvSpPr>
        <p:spPr>
          <a:xfrm>
            <a:off x="4377185" y="1849863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4" name="Arrow: Left-Right 73">
            <a:extLst>
              <a:ext uri="{FF2B5EF4-FFF2-40B4-BE49-F238E27FC236}">
                <a16:creationId xmlns:a16="http://schemas.microsoft.com/office/drawing/2014/main" id="{D8E731C1-0ABA-1DF5-7E81-1F9FD0809DA0}"/>
              </a:ext>
            </a:extLst>
          </p:cNvPr>
          <p:cNvSpPr/>
          <p:nvPr/>
        </p:nvSpPr>
        <p:spPr>
          <a:xfrm>
            <a:off x="4377185" y="2203434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5" name="Arrow: Left-Right 74">
            <a:extLst>
              <a:ext uri="{FF2B5EF4-FFF2-40B4-BE49-F238E27FC236}">
                <a16:creationId xmlns:a16="http://schemas.microsoft.com/office/drawing/2014/main" id="{A2043601-6074-C5A7-E32A-177A6E62A952}"/>
              </a:ext>
            </a:extLst>
          </p:cNvPr>
          <p:cNvSpPr/>
          <p:nvPr/>
        </p:nvSpPr>
        <p:spPr>
          <a:xfrm>
            <a:off x="4377185" y="2573628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6" name="Arrow: Left-Right 75">
            <a:extLst>
              <a:ext uri="{FF2B5EF4-FFF2-40B4-BE49-F238E27FC236}">
                <a16:creationId xmlns:a16="http://schemas.microsoft.com/office/drawing/2014/main" id="{4B34FD6F-1593-8F78-CE04-D727F81455E2}"/>
              </a:ext>
            </a:extLst>
          </p:cNvPr>
          <p:cNvSpPr/>
          <p:nvPr/>
        </p:nvSpPr>
        <p:spPr>
          <a:xfrm>
            <a:off x="4377185" y="2943822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6" name="Arrow: Left-Right 65">
            <a:extLst>
              <a:ext uri="{FF2B5EF4-FFF2-40B4-BE49-F238E27FC236}">
                <a16:creationId xmlns:a16="http://schemas.microsoft.com/office/drawing/2014/main" id="{40813011-E9A5-0DE5-50DF-34EE65276400}"/>
              </a:ext>
            </a:extLst>
          </p:cNvPr>
          <p:cNvSpPr/>
          <p:nvPr/>
        </p:nvSpPr>
        <p:spPr>
          <a:xfrm>
            <a:off x="4378834" y="3301601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0" name="Text Box 23">
            <a:extLst>
              <a:ext uri="{FF2B5EF4-FFF2-40B4-BE49-F238E27FC236}">
                <a16:creationId xmlns:a16="http://schemas.microsoft.com/office/drawing/2014/main" id="{79256693-DE51-AAB8-868F-DF7DE2AD76F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19964" y="3493652"/>
            <a:ext cx="356379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ynamic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P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rogramming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can find the optimal path.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ie bird and friend.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DFA10F8E-24C8-836D-E16D-BF23102AE702}"/>
              </a:ext>
            </a:extLst>
          </p:cNvPr>
          <p:cNvGrpSpPr/>
          <p:nvPr/>
        </p:nvGrpSpPr>
        <p:grpSpPr>
          <a:xfrm flipH="1">
            <a:off x="5548803" y="4595646"/>
            <a:ext cx="740904" cy="750888"/>
            <a:chOff x="7543800" y="677863"/>
            <a:chExt cx="740904" cy="750888"/>
          </a:xfrm>
        </p:grpSpPr>
        <p:sp>
          <p:nvSpPr>
            <p:cNvPr id="78" name="AutoShape 3">
              <a:extLst>
                <a:ext uri="{FF2B5EF4-FFF2-40B4-BE49-F238E27FC236}">
                  <a16:creationId xmlns:a16="http://schemas.microsoft.com/office/drawing/2014/main" id="{A34EC57D-AF8A-8C86-B1BB-A96415257247}"/>
                </a:ext>
              </a:extLst>
            </p:cNvPr>
            <p:cNvSpPr>
              <a:spLocks noChangeAspect="1" noChangeArrowheads="1" noTextEdit="1"/>
            </p:cNvSpPr>
            <p:nvPr/>
          </p:nvSpPr>
          <p:spPr bwMode="auto">
            <a:xfrm>
              <a:off x="7589379" y="677863"/>
              <a:ext cx="695325" cy="750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 5">
              <a:extLst>
                <a:ext uri="{FF2B5EF4-FFF2-40B4-BE49-F238E27FC236}">
                  <a16:creationId xmlns:a16="http://schemas.microsoft.com/office/drawing/2014/main" id="{4B420520-4E56-353A-BA63-94FCF253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89838" y="687388"/>
              <a:ext cx="684213" cy="741363"/>
            </a:xfrm>
            <a:custGeom>
              <a:avLst/>
              <a:gdLst>
                <a:gd name="T0" fmla="*/ 854 w 2157"/>
                <a:gd name="T1" fmla="*/ 173 h 2336"/>
                <a:gd name="T2" fmla="*/ 1038 w 2157"/>
                <a:gd name="T3" fmla="*/ 276 h 2336"/>
                <a:gd name="T4" fmla="*/ 1241 w 2157"/>
                <a:gd name="T5" fmla="*/ 347 h 2336"/>
                <a:gd name="T6" fmla="*/ 1454 w 2157"/>
                <a:gd name="T7" fmla="*/ 394 h 2336"/>
                <a:gd name="T8" fmla="*/ 1643 w 2157"/>
                <a:gd name="T9" fmla="*/ 437 h 2336"/>
                <a:gd name="T10" fmla="*/ 1730 w 2157"/>
                <a:gd name="T11" fmla="*/ 543 h 2336"/>
                <a:gd name="T12" fmla="*/ 1661 w 2157"/>
                <a:gd name="T13" fmla="*/ 710 h 2336"/>
                <a:gd name="T14" fmla="*/ 1615 w 2157"/>
                <a:gd name="T15" fmla="*/ 815 h 2336"/>
                <a:gd name="T16" fmla="*/ 1694 w 2157"/>
                <a:gd name="T17" fmla="*/ 768 h 2336"/>
                <a:gd name="T18" fmla="*/ 1826 w 2157"/>
                <a:gd name="T19" fmla="*/ 729 h 2336"/>
                <a:gd name="T20" fmla="*/ 1926 w 2157"/>
                <a:gd name="T21" fmla="*/ 761 h 2336"/>
                <a:gd name="T22" fmla="*/ 1999 w 2157"/>
                <a:gd name="T23" fmla="*/ 789 h 2336"/>
                <a:gd name="T24" fmla="*/ 2088 w 2157"/>
                <a:gd name="T25" fmla="*/ 777 h 2336"/>
                <a:gd name="T26" fmla="*/ 2149 w 2157"/>
                <a:gd name="T27" fmla="*/ 825 h 2336"/>
                <a:gd name="T28" fmla="*/ 2050 w 2157"/>
                <a:gd name="T29" fmla="*/ 906 h 2336"/>
                <a:gd name="T30" fmla="*/ 1942 w 2157"/>
                <a:gd name="T31" fmla="*/ 987 h 2336"/>
                <a:gd name="T32" fmla="*/ 1838 w 2157"/>
                <a:gd name="T33" fmla="*/ 1201 h 2336"/>
                <a:gd name="T34" fmla="*/ 1689 w 2157"/>
                <a:gd name="T35" fmla="*/ 1402 h 2336"/>
                <a:gd name="T36" fmla="*/ 1501 w 2157"/>
                <a:gd name="T37" fmla="*/ 1562 h 2336"/>
                <a:gd name="T38" fmla="*/ 1276 w 2157"/>
                <a:gd name="T39" fmla="*/ 1673 h 2336"/>
                <a:gd name="T40" fmla="*/ 1026 w 2157"/>
                <a:gd name="T41" fmla="*/ 1721 h 2336"/>
                <a:gd name="T42" fmla="*/ 853 w 2157"/>
                <a:gd name="T43" fmla="*/ 1854 h 2336"/>
                <a:gd name="T44" fmla="*/ 696 w 2157"/>
                <a:gd name="T45" fmla="*/ 2032 h 2336"/>
                <a:gd name="T46" fmla="*/ 593 w 2157"/>
                <a:gd name="T47" fmla="*/ 2149 h 2336"/>
                <a:gd name="T48" fmla="*/ 474 w 2157"/>
                <a:gd name="T49" fmla="*/ 2226 h 2336"/>
                <a:gd name="T50" fmla="*/ 379 w 2157"/>
                <a:gd name="T51" fmla="*/ 2194 h 2336"/>
                <a:gd name="T52" fmla="*/ 281 w 2157"/>
                <a:gd name="T53" fmla="*/ 2241 h 2336"/>
                <a:gd name="T54" fmla="*/ 136 w 2157"/>
                <a:gd name="T55" fmla="*/ 2322 h 2336"/>
                <a:gd name="T56" fmla="*/ 0 w 2157"/>
                <a:gd name="T57" fmla="*/ 2291 h 2336"/>
                <a:gd name="T58" fmla="*/ 150 w 2157"/>
                <a:gd name="T59" fmla="*/ 2080 h 2336"/>
                <a:gd name="T60" fmla="*/ 43 w 2157"/>
                <a:gd name="T61" fmla="*/ 2034 h 2336"/>
                <a:gd name="T62" fmla="*/ 60 w 2157"/>
                <a:gd name="T63" fmla="*/ 1970 h 2336"/>
                <a:gd name="T64" fmla="*/ 287 w 2157"/>
                <a:gd name="T65" fmla="*/ 1868 h 2336"/>
                <a:gd name="T66" fmla="*/ 566 w 2157"/>
                <a:gd name="T67" fmla="*/ 1705 h 2336"/>
                <a:gd name="T68" fmla="*/ 794 w 2157"/>
                <a:gd name="T69" fmla="*/ 1556 h 2336"/>
                <a:gd name="T70" fmla="*/ 929 w 2157"/>
                <a:gd name="T71" fmla="*/ 1340 h 2336"/>
                <a:gd name="T72" fmla="*/ 873 w 2157"/>
                <a:gd name="T73" fmla="*/ 1172 h 2336"/>
                <a:gd name="T74" fmla="*/ 722 w 2157"/>
                <a:gd name="T75" fmla="*/ 1148 h 2336"/>
                <a:gd name="T76" fmla="*/ 534 w 2157"/>
                <a:gd name="T77" fmla="*/ 1141 h 2336"/>
                <a:gd name="T78" fmla="*/ 349 w 2157"/>
                <a:gd name="T79" fmla="*/ 1118 h 2336"/>
                <a:gd name="T80" fmla="*/ 173 w 2157"/>
                <a:gd name="T81" fmla="*/ 1073 h 2336"/>
                <a:gd name="T82" fmla="*/ 41 w 2157"/>
                <a:gd name="T83" fmla="*/ 1005 h 2336"/>
                <a:gd name="T84" fmla="*/ 268 w 2157"/>
                <a:gd name="T85" fmla="*/ 935 h 2336"/>
                <a:gd name="T86" fmla="*/ 567 w 2157"/>
                <a:gd name="T87" fmla="*/ 827 h 2336"/>
                <a:gd name="T88" fmla="*/ 817 w 2157"/>
                <a:gd name="T89" fmla="*/ 770 h 2336"/>
                <a:gd name="T90" fmla="*/ 1000 w 2157"/>
                <a:gd name="T91" fmla="*/ 782 h 2336"/>
                <a:gd name="T92" fmla="*/ 1148 w 2157"/>
                <a:gd name="T93" fmla="*/ 838 h 2336"/>
                <a:gd name="T94" fmla="*/ 1173 w 2157"/>
                <a:gd name="T95" fmla="*/ 773 h 2336"/>
                <a:gd name="T96" fmla="*/ 1129 w 2157"/>
                <a:gd name="T97" fmla="*/ 729 h 2336"/>
                <a:gd name="T98" fmla="*/ 1042 w 2157"/>
                <a:gd name="T99" fmla="*/ 708 h 2336"/>
                <a:gd name="T100" fmla="*/ 962 w 2157"/>
                <a:gd name="T101" fmla="*/ 652 h 2336"/>
                <a:gd name="T102" fmla="*/ 894 w 2157"/>
                <a:gd name="T103" fmla="*/ 566 h 2336"/>
                <a:gd name="T104" fmla="*/ 760 w 2157"/>
                <a:gd name="T105" fmla="*/ 447 h 2336"/>
                <a:gd name="T106" fmla="*/ 676 w 2157"/>
                <a:gd name="T107" fmla="*/ 218 h 2336"/>
                <a:gd name="T108" fmla="*/ 653 w 2157"/>
                <a:gd name="T109" fmla="*/ 0 h 2336"/>
                <a:gd name="T110" fmla="*/ 719 w 2157"/>
                <a:gd name="T111" fmla="*/ 52 h 2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157" h="2336">
                  <a:moveTo>
                    <a:pt x="719" y="52"/>
                  </a:moveTo>
                  <a:lnTo>
                    <a:pt x="739" y="75"/>
                  </a:lnTo>
                  <a:lnTo>
                    <a:pt x="761" y="95"/>
                  </a:lnTo>
                  <a:lnTo>
                    <a:pt x="784" y="116"/>
                  </a:lnTo>
                  <a:lnTo>
                    <a:pt x="807" y="136"/>
                  </a:lnTo>
                  <a:lnTo>
                    <a:pt x="830" y="155"/>
                  </a:lnTo>
                  <a:lnTo>
                    <a:pt x="854" y="173"/>
                  </a:lnTo>
                  <a:lnTo>
                    <a:pt x="880" y="190"/>
                  </a:lnTo>
                  <a:lnTo>
                    <a:pt x="905" y="206"/>
                  </a:lnTo>
                  <a:lnTo>
                    <a:pt x="931" y="221"/>
                  </a:lnTo>
                  <a:lnTo>
                    <a:pt x="957" y="237"/>
                  </a:lnTo>
                  <a:lnTo>
                    <a:pt x="984" y="250"/>
                  </a:lnTo>
                  <a:lnTo>
                    <a:pt x="1011" y="263"/>
                  </a:lnTo>
                  <a:lnTo>
                    <a:pt x="1038" y="276"/>
                  </a:lnTo>
                  <a:lnTo>
                    <a:pt x="1067" y="288"/>
                  </a:lnTo>
                  <a:lnTo>
                    <a:pt x="1094" y="299"/>
                  </a:lnTo>
                  <a:lnTo>
                    <a:pt x="1124" y="310"/>
                  </a:lnTo>
                  <a:lnTo>
                    <a:pt x="1152" y="320"/>
                  </a:lnTo>
                  <a:lnTo>
                    <a:pt x="1182" y="330"/>
                  </a:lnTo>
                  <a:lnTo>
                    <a:pt x="1212" y="338"/>
                  </a:lnTo>
                  <a:lnTo>
                    <a:pt x="1241" y="347"/>
                  </a:lnTo>
                  <a:lnTo>
                    <a:pt x="1271" y="355"/>
                  </a:lnTo>
                  <a:lnTo>
                    <a:pt x="1301" y="362"/>
                  </a:lnTo>
                  <a:lnTo>
                    <a:pt x="1332" y="370"/>
                  </a:lnTo>
                  <a:lnTo>
                    <a:pt x="1362" y="377"/>
                  </a:lnTo>
                  <a:lnTo>
                    <a:pt x="1392" y="383"/>
                  </a:lnTo>
                  <a:lnTo>
                    <a:pt x="1423" y="389"/>
                  </a:lnTo>
                  <a:lnTo>
                    <a:pt x="1454" y="394"/>
                  </a:lnTo>
                  <a:lnTo>
                    <a:pt x="1485" y="400"/>
                  </a:lnTo>
                  <a:lnTo>
                    <a:pt x="1516" y="405"/>
                  </a:lnTo>
                  <a:lnTo>
                    <a:pt x="1547" y="411"/>
                  </a:lnTo>
                  <a:lnTo>
                    <a:pt x="1577" y="415"/>
                  </a:lnTo>
                  <a:lnTo>
                    <a:pt x="1608" y="419"/>
                  </a:lnTo>
                  <a:lnTo>
                    <a:pt x="1626" y="428"/>
                  </a:lnTo>
                  <a:lnTo>
                    <a:pt x="1643" y="437"/>
                  </a:lnTo>
                  <a:lnTo>
                    <a:pt x="1662" y="447"/>
                  </a:lnTo>
                  <a:lnTo>
                    <a:pt x="1679" y="456"/>
                  </a:lnTo>
                  <a:lnTo>
                    <a:pt x="1696" y="469"/>
                  </a:lnTo>
                  <a:lnTo>
                    <a:pt x="1710" y="482"/>
                  </a:lnTo>
                  <a:lnTo>
                    <a:pt x="1723" y="497"/>
                  </a:lnTo>
                  <a:lnTo>
                    <a:pt x="1732" y="516"/>
                  </a:lnTo>
                  <a:lnTo>
                    <a:pt x="1730" y="543"/>
                  </a:lnTo>
                  <a:lnTo>
                    <a:pt x="1722" y="567"/>
                  </a:lnTo>
                  <a:lnTo>
                    <a:pt x="1712" y="591"/>
                  </a:lnTo>
                  <a:lnTo>
                    <a:pt x="1701" y="614"/>
                  </a:lnTo>
                  <a:lnTo>
                    <a:pt x="1688" y="637"/>
                  </a:lnTo>
                  <a:lnTo>
                    <a:pt x="1677" y="661"/>
                  </a:lnTo>
                  <a:lnTo>
                    <a:pt x="1667" y="685"/>
                  </a:lnTo>
                  <a:lnTo>
                    <a:pt x="1661" y="710"/>
                  </a:lnTo>
                  <a:lnTo>
                    <a:pt x="1651" y="723"/>
                  </a:lnTo>
                  <a:lnTo>
                    <a:pt x="1643" y="738"/>
                  </a:lnTo>
                  <a:lnTo>
                    <a:pt x="1636" y="752"/>
                  </a:lnTo>
                  <a:lnTo>
                    <a:pt x="1629" y="768"/>
                  </a:lnTo>
                  <a:lnTo>
                    <a:pt x="1623" y="784"/>
                  </a:lnTo>
                  <a:lnTo>
                    <a:pt x="1619" y="800"/>
                  </a:lnTo>
                  <a:lnTo>
                    <a:pt x="1615" y="815"/>
                  </a:lnTo>
                  <a:lnTo>
                    <a:pt x="1613" y="831"/>
                  </a:lnTo>
                  <a:lnTo>
                    <a:pt x="1627" y="820"/>
                  </a:lnTo>
                  <a:lnTo>
                    <a:pt x="1640" y="809"/>
                  </a:lnTo>
                  <a:lnTo>
                    <a:pt x="1652" y="798"/>
                  </a:lnTo>
                  <a:lnTo>
                    <a:pt x="1665" y="786"/>
                  </a:lnTo>
                  <a:lnTo>
                    <a:pt x="1679" y="776"/>
                  </a:lnTo>
                  <a:lnTo>
                    <a:pt x="1694" y="768"/>
                  </a:lnTo>
                  <a:lnTo>
                    <a:pt x="1709" y="762"/>
                  </a:lnTo>
                  <a:lnTo>
                    <a:pt x="1726" y="758"/>
                  </a:lnTo>
                  <a:lnTo>
                    <a:pt x="1744" y="746"/>
                  </a:lnTo>
                  <a:lnTo>
                    <a:pt x="1763" y="739"/>
                  </a:lnTo>
                  <a:lnTo>
                    <a:pt x="1783" y="733"/>
                  </a:lnTo>
                  <a:lnTo>
                    <a:pt x="1805" y="730"/>
                  </a:lnTo>
                  <a:lnTo>
                    <a:pt x="1826" y="729"/>
                  </a:lnTo>
                  <a:lnTo>
                    <a:pt x="1848" y="731"/>
                  </a:lnTo>
                  <a:lnTo>
                    <a:pt x="1870" y="734"/>
                  </a:lnTo>
                  <a:lnTo>
                    <a:pt x="1890" y="740"/>
                  </a:lnTo>
                  <a:lnTo>
                    <a:pt x="1898" y="745"/>
                  </a:lnTo>
                  <a:lnTo>
                    <a:pt x="1907" y="751"/>
                  </a:lnTo>
                  <a:lnTo>
                    <a:pt x="1917" y="755"/>
                  </a:lnTo>
                  <a:lnTo>
                    <a:pt x="1926" y="761"/>
                  </a:lnTo>
                  <a:lnTo>
                    <a:pt x="1935" y="766"/>
                  </a:lnTo>
                  <a:lnTo>
                    <a:pt x="1943" y="772"/>
                  </a:lnTo>
                  <a:lnTo>
                    <a:pt x="1950" y="779"/>
                  </a:lnTo>
                  <a:lnTo>
                    <a:pt x="1957" y="787"/>
                  </a:lnTo>
                  <a:lnTo>
                    <a:pt x="1971" y="789"/>
                  </a:lnTo>
                  <a:lnTo>
                    <a:pt x="1985" y="790"/>
                  </a:lnTo>
                  <a:lnTo>
                    <a:pt x="1999" y="789"/>
                  </a:lnTo>
                  <a:lnTo>
                    <a:pt x="2012" y="788"/>
                  </a:lnTo>
                  <a:lnTo>
                    <a:pt x="2026" y="786"/>
                  </a:lnTo>
                  <a:lnTo>
                    <a:pt x="2039" y="784"/>
                  </a:lnTo>
                  <a:lnTo>
                    <a:pt x="2051" y="781"/>
                  </a:lnTo>
                  <a:lnTo>
                    <a:pt x="2064" y="779"/>
                  </a:lnTo>
                  <a:lnTo>
                    <a:pt x="2076" y="778"/>
                  </a:lnTo>
                  <a:lnTo>
                    <a:pt x="2088" y="777"/>
                  </a:lnTo>
                  <a:lnTo>
                    <a:pt x="2100" y="778"/>
                  </a:lnTo>
                  <a:lnTo>
                    <a:pt x="2112" y="779"/>
                  </a:lnTo>
                  <a:lnTo>
                    <a:pt x="2123" y="782"/>
                  </a:lnTo>
                  <a:lnTo>
                    <a:pt x="2135" y="788"/>
                  </a:lnTo>
                  <a:lnTo>
                    <a:pt x="2146" y="797"/>
                  </a:lnTo>
                  <a:lnTo>
                    <a:pt x="2157" y="807"/>
                  </a:lnTo>
                  <a:lnTo>
                    <a:pt x="2149" y="825"/>
                  </a:lnTo>
                  <a:lnTo>
                    <a:pt x="2141" y="842"/>
                  </a:lnTo>
                  <a:lnTo>
                    <a:pt x="2129" y="856"/>
                  </a:lnTo>
                  <a:lnTo>
                    <a:pt x="2115" y="869"/>
                  </a:lnTo>
                  <a:lnTo>
                    <a:pt x="2100" y="879"/>
                  </a:lnTo>
                  <a:lnTo>
                    <a:pt x="2084" y="889"/>
                  </a:lnTo>
                  <a:lnTo>
                    <a:pt x="2067" y="897"/>
                  </a:lnTo>
                  <a:lnTo>
                    <a:pt x="2050" y="906"/>
                  </a:lnTo>
                  <a:lnTo>
                    <a:pt x="2032" y="915"/>
                  </a:lnTo>
                  <a:lnTo>
                    <a:pt x="2015" y="924"/>
                  </a:lnTo>
                  <a:lnTo>
                    <a:pt x="1998" y="933"/>
                  </a:lnTo>
                  <a:lnTo>
                    <a:pt x="1982" y="944"/>
                  </a:lnTo>
                  <a:lnTo>
                    <a:pt x="1967" y="956"/>
                  </a:lnTo>
                  <a:lnTo>
                    <a:pt x="1953" y="971"/>
                  </a:lnTo>
                  <a:lnTo>
                    <a:pt x="1942" y="987"/>
                  </a:lnTo>
                  <a:lnTo>
                    <a:pt x="1932" y="1007"/>
                  </a:lnTo>
                  <a:lnTo>
                    <a:pt x="1919" y="1041"/>
                  </a:lnTo>
                  <a:lnTo>
                    <a:pt x="1905" y="1073"/>
                  </a:lnTo>
                  <a:lnTo>
                    <a:pt x="1890" y="1106"/>
                  </a:lnTo>
                  <a:lnTo>
                    <a:pt x="1873" y="1138"/>
                  </a:lnTo>
                  <a:lnTo>
                    <a:pt x="1857" y="1170"/>
                  </a:lnTo>
                  <a:lnTo>
                    <a:pt x="1838" y="1201"/>
                  </a:lnTo>
                  <a:lnTo>
                    <a:pt x="1820" y="1232"/>
                  </a:lnTo>
                  <a:lnTo>
                    <a:pt x="1800" y="1262"/>
                  </a:lnTo>
                  <a:lnTo>
                    <a:pt x="1779" y="1291"/>
                  </a:lnTo>
                  <a:lnTo>
                    <a:pt x="1758" y="1320"/>
                  </a:lnTo>
                  <a:lnTo>
                    <a:pt x="1736" y="1348"/>
                  </a:lnTo>
                  <a:lnTo>
                    <a:pt x="1713" y="1375"/>
                  </a:lnTo>
                  <a:lnTo>
                    <a:pt x="1689" y="1402"/>
                  </a:lnTo>
                  <a:lnTo>
                    <a:pt x="1665" y="1428"/>
                  </a:lnTo>
                  <a:lnTo>
                    <a:pt x="1639" y="1452"/>
                  </a:lnTo>
                  <a:lnTo>
                    <a:pt x="1614" y="1476"/>
                  </a:lnTo>
                  <a:lnTo>
                    <a:pt x="1586" y="1499"/>
                  </a:lnTo>
                  <a:lnTo>
                    <a:pt x="1559" y="1521"/>
                  </a:lnTo>
                  <a:lnTo>
                    <a:pt x="1530" y="1543"/>
                  </a:lnTo>
                  <a:lnTo>
                    <a:pt x="1501" y="1562"/>
                  </a:lnTo>
                  <a:lnTo>
                    <a:pt x="1471" y="1582"/>
                  </a:lnTo>
                  <a:lnTo>
                    <a:pt x="1441" y="1600"/>
                  </a:lnTo>
                  <a:lnTo>
                    <a:pt x="1409" y="1617"/>
                  </a:lnTo>
                  <a:lnTo>
                    <a:pt x="1377" y="1632"/>
                  </a:lnTo>
                  <a:lnTo>
                    <a:pt x="1344" y="1647"/>
                  </a:lnTo>
                  <a:lnTo>
                    <a:pt x="1311" y="1660"/>
                  </a:lnTo>
                  <a:lnTo>
                    <a:pt x="1276" y="1673"/>
                  </a:lnTo>
                  <a:lnTo>
                    <a:pt x="1242" y="1684"/>
                  </a:lnTo>
                  <a:lnTo>
                    <a:pt x="1206" y="1693"/>
                  </a:lnTo>
                  <a:lnTo>
                    <a:pt x="1170" y="1701"/>
                  </a:lnTo>
                  <a:lnTo>
                    <a:pt x="1134" y="1708"/>
                  </a:lnTo>
                  <a:lnTo>
                    <a:pt x="1097" y="1713"/>
                  </a:lnTo>
                  <a:lnTo>
                    <a:pt x="1060" y="1714"/>
                  </a:lnTo>
                  <a:lnTo>
                    <a:pt x="1026" y="1721"/>
                  </a:lnTo>
                  <a:lnTo>
                    <a:pt x="997" y="1732"/>
                  </a:lnTo>
                  <a:lnTo>
                    <a:pt x="968" y="1745"/>
                  </a:lnTo>
                  <a:lnTo>
                    <a:pt x="943" y="1763"/>
                  </a:lnTo>
                  <a:lnTo>
                    <a:pt x="919" y="1782"/>
                  </a:lnTo>
                  <a:lnTo>
                    <a:pt x="896" y="1804"/>
                  </a:lnTo>
                  <a:lnTo>
                    <a:pt x="875" y="1828"/>
                  </a:lnTo>
                  <a:lnTo>
                    <a:pt x="853" y="1854"/>
                  </a:lnTo>
                  <a:lnTo>
                    <a:pt x="834" y="1881"/>
                  </a:lnTo>
                  <a:lnTo>
                    <a:pt x="813" y="1907"/>
                  </a:lnTo>
                  <a:lnTo>
                    <a:pt x="792" y="1934"/>
                  </a:lnTo>
                  <a:lnTo>
                    <a:pt x="770" y="1961"/>
                  </a:lnTo>
                  <a:lnTo>
                    <a:pt x="747" y="1986"/>
                  </a:lnTo>
                  <a:lnTo>
                    <a:pt x="722" y="2010"/>
                  </a:lnTo>
                  <a:lnTo>
                    <a:pt x="696" y="2032"/>
                  </a:lnTo>
                  <a:lnTo>
                    <a:pt x="678" y="2044"/>
                  </a:lnTo>
                  <a:lnTo>
                    <a:pt x="662" y="2058"/>
                  </a:lnTo>
                  <a:lnTo>
                    <a:pt x="647" y="2074"/>
                  </a:lnTo>
                  <a:lnTo>
                    <a:pt x="633" y="2092"/>
                  </a:lnTo>
                  <a:lnTo>
                    <a:pt x="619" y="2112"/>
                  </a:lnTo>
                  <a:lnTo>
                    <a:pt x="606" y="2130"/>
                  </a:lnTo>
                  <a:lnTo>
                    <a:pt x="593" y="2149"/>
                  </a:lnTo>
                  <a:lnTo>
                    <a:pt x="579" y="2167"/>
                  </a:lnTo>
                  <a:lnTo>
                    <a:pt x="565" y="2184"/>
                  </a:lnTo>
                  <a:lnTo>
                    <a:pt x="550" y="2199"/>
                  </a:lnTo>
                  <a:lnTo>
                    <a:pt x="533" y="2211"/>
                  </a:lnTo>
                  <a:lnTo>
                    <a:pt x="516" y="2220"/>
                  </a:lnTo>
                  <a:lnTo>
                    <a:pt x="496" y="2225"/>
                  </a:lnTo>
                  <a:lnTo>
                    <a:pt x="474" y="2226"/>
                  </a:lnTo>
                  <a:lnTo>
                    <a:pt x="450" y="2222"/>
                  </a:lnTo>
                  <a:lnTo>
                    <a:pt x="423" y="2213"/>
                  </a:lnTo>
                  <a:lnTo>
                    <a:pt x="414" y="2211"/>
                  </a:lnTo>
                  <a:lnTo>
                    <a:pt x="405" y="2207"/>
                  </a:lnTo>
                  <a:lnTo>
                    <a:pt x="396" y="2202"/>
                  </a:lnTo>
                  <a:lnTo>
                    <a:pt x="388" y="2198"/>
                  </a:lnTo>
                  <a:lnTo>
                    <a:pt x="379" y="2194"/>
                  </a:lnTo>
                  <a:lnTo>
                    <a:pt x="371" y="2188"/>
                  </a:lnTo>
                  <a:lnTo>
                    <a:pt x="364" y="2184"/>
                  </a:lnTo>
                  <a:lnTo>
                    <a:pt x="356" y="2180"/>
                  </a:lnTo>
                  <a:lnTo>
                    <a:pt x="338" y="2196"/>
                  </a:lnTo>
                  <a:lnTo>
                    <a:pt x="320" y="2211"/>
                  </a:lnTo>
                  <a:lnTo>
                    <a:pt x="301" y="2226"/>
                  </a:lnTo>
                  <a:lnTo>
                    <a:pt x="281" y="2241"/>
                  </a:lnTo>
                  <a:lnTo>
                    <a:pt x="262" y="2255"/>
                  </a:lnTo>
                  <a:lnTo>
                    <a:pt x="242" y="2269"/>
                  </a:lnTo>
                  <a:lnTo>
                    <a:pt x="222" y="2282"/>
                  </a:lnTo>
                  <a:lnTo>
                    <a:pt x="201" y="2293"/>
                  </a:lnTo>
                  <a:lnTo>
                    <a:pt x="180" y="2304"/>
                  </a:lnTo>
                  <a:lnTo>
                    <a:pt x="158" y="2314"/>
                  </a:lnTo>
                  <a:lnTo>
                    <a:pt x="136" y="2322"/>
                  </a:lnTo>
                  <a:lnTo>
                    <a:pt x="113" y="2328"/>
                  </a:lnTo>
                  <a:lnTo>
                    <a:pt x="90" y="2332"/>
                  </a:lnTo>
                  <a:lnTo>
                    <a:pt x="66" y="2335"/>
                  </a:lnTo>
                  <a:lnTo>
                    <a:pt x="41" y="2336"/>
                  </a:lnTo>
                  <a:lnTo>
                    <a:pt x="16" y="2334"/>
                  </a:lnTo>
                  <a:lnTo>
                    <a:pt x="3" y="2312"/>
                  </a:lnTo>
                  <a:lnTo>
                    <a:pt x="0" y="2291"/>
                  </a:lnTo>
                  <a:lnTo>
                    <a:pt x="4" y="2270"/>
                  </a:lnTo>
                  <a:lnTo>
                    <a:pt x="13" y="2250"/>
                  </a:lnTo>
                  <a:lnTo>
                    <a:pt x="26" y="2232"/>
                  </a:lnTo>
                  <a:lnTo>
                    <a:pt x="40" y="2214"/>
                  </a:lnTo>
                  <a:lnTo>
                    <a:pt x="54" y="2197"/>
                  </a:lnTo>
                  <a:lnTo>
                    <a:pt x="65" y="2180"/>
                  </a:lnTo>
                  <a:lnTo>
                    <a:pt x="150" y="2080"/>
                  </a:lnTo>
                  <a:lnTo>
                    <a:pt x="131" y="2081"/>
                  </a:lnTo>
                  <a:lnTo>
                    <a:pt x="114" y="2079"/>
                  </a:lnTo>
                  <a:lnTo>
                    <a:pt x="98" y="2073"/>
                  </a:lnTo>
                  <a:lnTo>
                    <a:pt x="83" y="2066"/>
                  </a:lnTo>
                  <a:lnTo>
                    <a:pt x="69" y="2056"/>
                  </a:lnTo>
                  <a:lnTo>
                    <a:pt x="56" y="2045"/>
                  </a:lnTo>
                  <a:lnTo>
                    <a:pt x="43" y="2034"/>
                  </a:lnTo>
                  <a:lnTo>
                    <a:pt x="31" y="2023"/>
                  </a:lnTo>
                  <a:lnTo>
                    <a:pt x="29" y="2012"/>
                  </a:lnTo>
                  <a:lnTo>
                    <a:pt x="31" y="2001"/>
                  </a:lnTo>
                  <a:lnTo>
                    <a:pt x="36" y="1992"/>
                  </a:lnTo>
                  <a:lnTo>
                    <a:pt x="43" y="1984"/>
                  </a:lnTo>
                  <a:lnTo>
                    <a:pt x="51" y="1977"/>
                  </a:lnTo>
                  <a:lnTo>
                    <a:pt x="60" y="1970"/>
                  </a:lnTo>
                  <a:lnTo>
                    <a:pt x="70" y="1965"/>
                  </a:lnTo>
                  <a:lnTo>
                    <a:pt x="78" y="1961"/>
                  </a:lnTo>
                  <a:lnTo>
                    <a:pt x="120" y="1945"/>
                  </a:lnTo>
                  <a:lnTo>
                    <a:pt x="163" y="1928"/>
                  </a:lnTo>
                  <a:lnTo>
                    <a:pt x="205" y="1909"/>
                  </a:lnTo>
                  <a:lnTo>
                    <a:pt x="246" y="1888"/>
                  </a:lnTo>
                  <a:lnTo>
                    <a:pt x="287" y="1868"/>
                  </a:lnTo>
                  <a:lnTo>
                    <a:pt x="329" y="1846"/>
                  </a:lnTo>
                  <a:lnTo>
                    <a:pt x="368" y="1823"/>
                  </a:lnTo>
                  <a:lnTo>
                    <a:pt x="409" y="1800"/>
                  </a:lnTo>
                  <a:lnTo>
                    <a:pt x="448" y="1776"/>
                  </a:lnTo>
                  <a:lnTo>
                    <a:pt x="487" y="1753"/>
                  </a:lnTo>
                  <a:lnTo>
                    <a:pt x="527" y="1729"/>
                  </a:lnTo>
                  <a:lnTo>
                    <a:pt x="566" y="1705"/>
                  </a:lnTo>
                  <a:lnTo>
                    <a:pt x="606" y="1681"/>
                  </a:lnTo>
                  <a:lnTo>
                    <a:pt x="645" y="1658"/>
                  </a:lnTo>
                  <a:lnTo>
                    <a:pt x="685" y="1635"/>
                  </a:lnTo>
                  <a:lnTo>
                    <a:pt x="724" y="1613"/>
                  </a:lnTo>
                  <a:lnTo>
                    <a:pt x="749" y="1596"/>
                  </a:lnTo>
                  <a:lnTo>
                    <a:pt x="773" y="1577"/>
                  </a:lnTo>
                  <a:lnTo>
                    <a:pt x="794" y="1556"/>
                  </a:lnTo>
                  <a:lnTo>
                    <a:pt x="814" y="1534"/>
                  </a:lnTo>
                  <a:lnTo>
                    <a:pt x="832" y="1510"/>
                  </a:lnTo>
                  <a:lnTo>
                    <a:pt x="849" y="1486"/>
                  </a:lnTo>
                  <a:lnTo>
                    <a:pt x="865" y="1461"/>
                  </a:lnTo>
                  <a:lnTo>
                    <a:pt x="881" y="1436"/>
                  </a:lnTo>
                  <a:lnTo>
                    <a:pt x="881" y="1417"/>
                  </a:lnTo>
                  <a:lnTo>
                    <a:pt x="929" y="1340"/>
                  </a:lnTo>
                  <a:lnTo>
                    <a:pt x="914" y="1321"/>
                  </a:lnTo>
                  <a:lnTo>
                    <a:pt x="899" y="1299"/>
                  </a:lnTo>
                  <a:lnTo>
                    <a:pt x="887" y="1276"/>
                  </a:lnTo>
                  <a:lnTo>
                    <a:pt x="878" y="1251"/>
                  </a:lnTo>
                  <a:lnTo>
                    <a:pt x="873" y="1225"/>
                  </a:lnTo>
                  <a:lnTo>
                    <a:pt x="871" y="1199"/>
                  </a:lnTo>
                  <a:lnTo>
                    <a:pt x="873" y="1172"/>
                  </a:lnTo>
                  <a:lnTo>
                    <a:pt x="881" y="1146"/>
                  </a:lnTo>
                  <a:lnTo>
                    <a:pt x="854" y="1147"/>
                  </a:lnTo>
                  <a:lnTo>
                    <a:pt x="828" y="1147"/>
                  </a:lnTo>
                  <a:lnTo>
                    <a:pt x="802" y="1148"/>
                  </a:lnTo>
                  <a:lnTo>
                    <a:pt x="776" y="1148"/>
                  </a:lnTo>
                  <a:lnTo>
                    <a:pt x="749" y="1148"/>
                  </a:lnTo>
                  <a:lnTo>
                    <a:pt x="722" y="1148"/>
                  </a:lnTo>
                  <a:lnTo>
                    <a:pt x="696" y="1148"/>
                  </a:lnTo>
                  <a:lnTo>
                    <a:pt x="669" y="1148"/>
                  </a:lnTo>
                  <a:lnTo>
                    <a:pt x="642" y="1147"/>
                  </a:lnTo>
                  <a:lnTo>
                    <a:pt x="616" y="1146"/>
                  </a:lnTo>
                  <a:lnTo>
                    <a:pt x="588" y="1145"/>
                  </a:lnTo>
                  <a:lnTo>
                    <a:pt x="562" y="1143"/>
                  </a:lnTo>
                  <a:lnTo>
                    <a:pt x="534" y="1141"/>
                  </a:lnTo>
                  <a:lnTo>
                    <a:pt x="508" y="1139"/>
                  </a:lnTo>
                  <a:lnTo>
                    <a:pt x="481" y="1137"/>
                  </a:lnTo>
                  <a:lnTo>
                    <a:pt x="455" y="1134"/>
                  </a:lnTo>
                  <a:lnTo>
                    <a:pt x="428" y="1130"/>
                  </a:lnTo>
                  <a:lnTo>
                    <a:pt x="402" y="1126"/>
                  </a:lnTo>
                  <a:lnTo>
                    <a:pt x="376" y="1123"/>
                  </a:lnTo>
                  <a:lnTo>
                    <a:pt x="349" y="1118"/>
                  </a:lnTo>
                  <a:lnTo>
                    <a:pt x="323" y="1113"/>
                  </a:lnTo>
                  <a:lnTo>
                    <a:pt x="298" y="1107"/>
                  </a:lnTo>
                  <a:lnTo>
                    <a:pt x="273" y="1102"/>
                  </a:lnTo>
                  <a:lnTo>
                    <a:pt x="246" y="1095"/>
                  </a:lnTo>
                  <a:lnTo>
                    <a:pt x="222" y="1089"/>
                  </a:lnTo>
                  <a:lnTo>
                    <a:pt x="197" y="1081"/>
                  </a:lnTo>
                  <a:lnTo>
                    <a:pt x="173" y="1073"/>
                  </a:lnTo>
                  <a:lnTo>
                    <a:pt x="148" y="1065"/>
                  </a:lnTo>
                  <a:lnTo>
                    <a:pt x="125" y="1056"/>
                  </a:lnTo>
                  <a:lnTo>
                    <a:pt x="101" y="1046"/>
                  </a:lnTo>
                  <a:lnTo>
                    <a:pt x="78" y="1036"/>
                  </a:lnTo>
                  <a:lnTo>
                    <a:pt x="55" y="1025"/>
                  </a:lnTo>
                  <a:lnTo>
                    <a:pt x="47" y="1015"/>
                  </a:lnTo>
                  <a:lnTo>
                    <a:pt x="41" y="1005"/>
                  </a:lnTo>
                  <a:lnTo>
                    <a:pt x="39" y="991"/>
                  </a:lnTo>
                  <a:lnTo>
                    <a:pt x="40" y="978"/>
                  </a:lnTo>
                  <a:lnTo>
                    <a:pt x="88" y="974"/>
                  </a:lnTo>
                  <a:lnTo>
                    <a:pt x="134" y="967"/>
                  </a:lnTo>
                  <a:lnTo>
                    <a:pt x="180" y="959"/>
                  </a:lnTo>
                  <a:lnTo>
                    <a:pt x="224" y="948"/>
                  </a:lnTo>
                  <a:lnTo>
                    <a:pt x="268" y="935"/>
                  </a:lnTo>
                  <a:lnTo>
                    <a:pt x="311" y="920"/>
                  </a:lnTo>
                  <a:lnTo>
                    <a:pt x="354" y="906"/>
                  </a:lnTo>
                  <a:lnTo>
                    <a:pt x="396" y="890"/>
                  </a:lnTo>
                  <a:lnTo>
                    <a:pt x="439" y="874"/>
                  </a:lnTo>
                  <a:lnTo>
                    <a:pt x="482" y="858"/>
                  </a:lnTo>
                  <a:lnTo>
                    <a:pt x="525" y="843"/>
                  </a:lnTo>
                  <a:lnTo>
                    <a:pt x="567" y="827"/>
                  </a:lnTo>
                  <a:lnTo>
                    <a:pt x="610" y="813"/>
                  </a:lnTo>
                  <a:lnTo>
                    <a:pt x="654" y="800"/>
                  </a:lnTo>
                  <a:lnTo>
                    <a:pt x="698" y="788"/>
                  </a:lnTo>
                  <a:lnTo>
                    <a:pt x="743" y="778"/>
                  </a:lnTo>
                  <a:lnTo>
                    <a:pt x="767" y="775"/>
                  </a:lnTo>
                  <a:lnTo>
                    <a:pt x="792" y="773"/>
                  </a:lnTo>
                  <a:lnTo>
                    <a:pt x="817" y="770"/>
                  </a:lnTo>
                  <a:lnTo>
                    <a:pt x="842" y="769"/>
                  </a:lnTo>
                  <a:lnTo>
                    <a:pt x="869" y="768"/>
                  </a:lnTo>
                  <a:lnTo>
                    <a:pt x="895" y="769"/>
                  </a:lnTo>
                  <a:lnTo>
                    <a:pt x="921" y="770"/>
                  </a:lnTo>
                  <a:lnTo>
                    <a:pt x="948" y="774"/>
                  </a:lnTo>
                  <a:lnTo>
                    <a:pt x="974" y="777"/>
                  </a:lnTo>
                  <a:lnTo>
                    <a:pt x="1000" y="782"/>
                  </a:lnTo>
                  <a:lnTo>
                    <a:pt x="1025" y="789"/>
                  </a:lnTo>
                  <a:lnTo>
                    <a:pt x="1049" y="797"/>
                  </a:lnTo>
                  <a:lnTo>
                    <a:pt x="1074" y="807"/>
                  </a:lnTo>
                  <a:lnTo>
                    <a:pt x="1097" y="816"/>
                  </a:lnTo>
                  <a:lnTo>
                    <a:pt x="1118" y="829"/>
                  </a:lnTo>
                  <a:lnTo>
                    <a:pt x="1139" y="844"/>
                  </a:lnTo>
                  <a:lnTo>
                    <a:pt x="1148" y="838"/>
                  </a:lnTo>
                  <a:lnTo>
                    <a:pt x="1155" y="831"/>
                  </a:lnTo>
                  <a:lnTo>
                    <a:pt x="1160" y="822"/>
                  </a:lnTo>
                  <a:lnTo>
                    <a:pt x="1163" y="813"/>
                  </a:lnTo>
                  <a:lnTo>
                    <a:pt x="1166" y="802"/>
                  </a:lnTo>
                  <a:lnTo>
                    <a:pt x="1168" y="792"/>
                  </a:lnTo>
                  <a:lnTo>
                    <a:pt x="1170" y="782"/>
                  </a:lnTo>
                  <a:lnTo>
                    <a:pt x="1173" y="773"/>
                  </a:lnTo>
                  <a:lnTo>
                    <a:pt x="1169" y="765"/>
                  </a:lnTo>
                  <a:lnTo>
                    <a:pt x="1163" y="757"/>
                  </a:lnTo>
                  <a:lnTo>
                    <a:pt x="1158" y="751"/>
                  </a:lnTo>
                  <a:lnTo>
                    <a:pt x="1151" y="744"/>
                  </a:lnTo>
                  <a:lnTo>
                    <a:pt x="1145" y="739"/>
                  </a:lnTo>
                  <a:lnTo>
                    <a:pt x="1137" y="733"/>
                  </a:lnTo>
                  <a:lnTo>
                    <a:pt x="1129" y="729"/>
                  </a:lnTo>
                  <a:lnTo>
                    <a:pt x="1121" y="724"/>
                  </a:lnTo>
                  <a:lnTo>
                    <a:pt x="1107" y="724"/>
                  </a:lnTo>
                  <a:lnTo>
                    <a:pt x="1094" y="722"/>
                  </a:lnTo>
                  <a:lnTo>
                    <a:pt x="1081" y="720"/>
                  </a:lnTo>
                  <a:lnTo>
                    <a:pt x="1068" y="717"/>
                  </a:lnTo>
                  <a:lnTo>
                    <a:pt x="1055" y="712"/>
                  </a:lnTo>
                  <a:lnTo>
                    <a:pt x="1042" y="708"/>
                  </a:lnTo>
                  <a:lnTo>
                    <a:pt x="1029" y="703"/>
                  </a:lnTo>
                  <a:lnTo>
                    <a:pt x="1017" y="696"/>
                  </a:lnTo>
                  <a:lnTo>
                    <a:pt x="1004" y="688"/>
                  </a:lnTo>
                  <a:lnTo>
                    <a:pt x="992" y="681"/>
                  </a:lnTo>
                  <a:lnTo>
                    <a:pt x="981" y="672"/>
                  </a:lnTo>
                  <a:lnTo>
                    <a:pt x="972" y="662"/>
                  </a:lnTo>
                  <a:lnTo>
                    <a:pt x="962" y="652"/>
                  </a:lnTo>
                  <a:lnTo>
                    <a:pt x="953" y="642"/>
                  </a:lnTo>
                  <a:lnTo>
                    <a:pt x="945" y="631"/>
                  </a:lnTo>
                  <a:lnTo>
                    <a:pt x="939" y="619"/>
                  </a:lnTo>
                  <a:lnTo>
                    <a:pt x="933" y="599"/>
                  </a:lnTo>
                  <a:lnTo>
                    <a:pt x="923" y="584"/>
                  </a:lnTo>
                  <a:lnTo>
                    <a:pt x="910" y="574"/>
                  </a:lnTo>
                  <a:lnTo>
                    <a:pt x="894" y="566"/>
                  </a:lnTo>
                  <a:lnTo>
                    <a:pt x="876" y="559"/>
                  </a:lnTo>
                  <a:lnTo>
                    <a:pt x="859" y="553"/>
                  </a:lnTo>
                  <a:lnTo>
                    <a:pt x="843" y="545"/>
                  </a:lnTo>
                  <a:lnTo>
                    <a:pt x="829" y="534"/>
                  </a:lnTo>
                  <a:lnTo>
                    <a:pt x="802" y="508"/>
                  </a:lnTo>
                  <a:lnTo>
                    <a:pt x="779" y="478"/>
                  </a:lnTo>
                  <a:lnTo>
                    <a:pt x="760" y="447"/>
                  </a:lnTo>
                  <a:lnTo>
                    <a:pt x="746" y="413"/>
                  </a:lnTo>
                  <a:lnTo>
                    <a:pt x="736" y="378"/>
                  </a:lnTo>
                  <a:lnTo>
                    <a:pt x="728" y="342"/>
                  </a:lnTo>
                  <a:lnTo>
                    <a:pt x="725" y="307"/>
                  </a:lnTo>
                  <a:lnTo>
                    <a:pt x="724" y="272"/>
                  </a:lnTo>
                  <a:lnTo>
                    <a:pt x="698" y="246"/>
                  </a:lnTo>
                  <a:lnTo>
                    <a:pt x="676" y="218"/>
                  </a:lnTo>
                  <a:lnTo>
                    <a:pt x="658" y="186"/>
                  </a:lnTo>
                  <a:lnTo>
                    <a:pt x="644" y="152"/>
                  </a:lnTo>
                  <a:lnTo>
                    <a:pt x="635" y="116"/>
                  </a:lnTo>
                  <a:lnTo>
                    <a:pt x="631" y="79"/>
                  </a:lnTo>
                  <a:lnTo>
                    <a:pt x="632" y="42"/>
                  </a:lnTo>
                  <a:lnTo>
                    <a:pt x="637" y="5"/>
                  </a:lnTo>
                  <a:lnTo>
                    <a:pt x="653" y="0"/>
                  </a:lnTo>
                  <a:lnTo>
                    <a:pt x="665" y="1"/>
                  </a:lnTo>
                  <a:lnTo>
                    <a:pt x="675" y="7"/>
                  </a:lnTo>
                  <a:lnTo>
                    <a:pt x="683" y="15"/>
                  </a:lnTo>
                  <a:lnTo>
                    <a:pt x="691" y="24"/>
                  </a:lnTo>
                  <a:lnTo>
                    <a:pt x="699" y="34"/>
                  </a:lnTo>
                  <a:lnTo>
                    <a:pt x="708" y="44"/>
                  </a:lnTo>
                  <a:lnTo>
                    <a:pt x="719" y="5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Freeform 6">
              <a:extLst>
                <a:ext uri="{FF2B5EF4-FFF2-40B4-BE49-F238E27FC236}">
                  <a16:creationId xmlns:a16="http://schemas.microsoft.com/office/drawing/2014/main" id="{ADA05137-AF6A-D604-F04F-401EC7C1D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7543800" y="766763"/>
              <a:ext cx="627063" cy="652463"/>
            </a:xfrm>
            <a:custGeom>
              <a:avLst/>
              <a:gdLst>
                <a:gd name="T0" fmla="*/ 1096 w 1974"/>
                <a:gd name="T1" fmla="*/ 195 h 2057"/>
                <a:gd name="T2" fmla="*/ 1104 w 1974"/>
                <a:gd name="T3" fmla="*/ 283 h 2057"/>
                <a:gd name="T4" fmla="*/ 1139 w 1974"/>
                <a:gd name="T5" fmla="*/ 323 h 2057"/>
                <a:gd name="T6" fmla="*/ 1156 w 1974"/>
                <a:gd name="T7" fmla="*/ 397 h 2057"/>
                <a:gd name="T8" fmla="*/ 1228 w 1974"/>
                <a:gd name="T9" fmla="*/ 433 h 2057"/>
                <a:gd name="T10" fmla="*/ 1178 w 1974"/>
                <a:gd name="T11" fmla="*/ 643 h 2057"/>
                <a:gd name="T12" fmla="*/ 1223 w 1974"/>
                <a:gd name="T13" fmla="*/ 658 h 2057"/>
                <a:gd name="T14" fmla="*/ 1377 w 1974"/>
                <a:gd name="T15" fmla="*/ 505 h 2057"/>
                <a:gd name="T16" fmla="*/ 1376 w 1974"/>
                <a:gd name="T17" fmla="*/ 373 h 2057"/>
                <a:gd name="T18" fmla="*/ 1496 w 1974"/>
                <a:gd name="T19" fmla="*/ 374 h 2057"/>
                <a:gd name="T20" fmla="*/ 1517 w 1974"/>
                <a:gd name="T21" fmla="*/ 311 h 2057"/>
                <a:gd name="T22" fmla="*/ 1557 w 1974"/>
                <a:gd name="T23" fmla="*/ 292 h 2057"/>
                <a:gd name="T24" fmla="*/ 1609 w 1974"/>
                <a:gd name="T25" fmla="*/ 276 h 2057"/>
                <a:gd name="T26" fmla="*/ 1572 w 1974"/>
                <a:gd name="T27" fmla="*/ 519 h 2057"/>
                <a:gd name="T28" fmla="*/ 1477 w 1974"/>
                <a:gd name="T29" fmla="*/ 792 h 2057"/>
                <a:gd name="T30" fmla="*/ 1371 w 1974"/>
                <a:gd name="T31" fmla="*/ 848 h 2057"/>
                <a:gd name="T32" fmla="*/ 1384 w 1974"/>
                <a:gd name="T33" fmla="*/ 678 h 2057"/>
                <a:gd name="T34" fmla="*/ 1426 w 1974"/>
                <a:gd name="T35" fmla="*/ 767 h 2057"/>
                <a:gd name="T36" fmla="*/ 1493 w 1974"/>
                <a:gd name="T37" fmla="*/ 661 h 2057"/>
                <a:gd name="T38" fmla="*/ 1454 w 1974"/>
                <a:gd name="T39" fmla="*/ 546 h 2057"/>
                <a:gd name="T40" fmla="*/ 1292 w 1974"/>
                <a:gd name="T41" fmla="*/ 767 h 2057"/>
                <a:gd name="T42" fmla="*/ 1367 w 1974"/>
                <a:gd name="T43" fmla="*/ 955 h 2057"/>
                <a:gd name="T44" fmla="*/ 1470 w 1974"/>
                <a:gd name="T45" fmla="*/ 893 h 2057"/>
                <a:gd name="T46" fmla="*/ 1573 w 1974"/>
                <a:gd name="T47" fmla="*/ 820 h 2057"/>
                <a:gd name="T48" fmla="*/ 1557 w 1974"/>
                <a:gd name="T49" fmla="*/ 692 h 2057"/>
                <a:gd name="T50" fmla="*/ 1666 w 1974"/>
                <a:gd name="T51" fmla="*/ 559 h 2057"/>
                <a:gd name="T52" fmla="*/ 1725 w 1974"/>
                <a:gd name="T53" fmla="*/ 702 h 2057"/>
                <a:gd name="T54" fmla="*/ 1844 w 1974"/>
                <a:gd name="T55" fmla="*/ 725 h 2057"/>
                <a:gd name="T56" fmla="*/ 1969 w 1974"/>
                <a:gd name="T57" fmla="*/ 615 h 2057"/>
                <a:gd name="T58" fmla="*/ 1894 w 1974"/>
                <a:gd name="T59" fmla="*/ 713 h 2057"/>
                <a:gd name="T60" fmla="*/ 1761 w 1974"/>
                <a:gd name="T61" fmla="*/ 865 h 2057"/>
                <a:gd name="T62" fmla="*/ 1622 w 1974"/>
                <a:gd name="T63" fmla="*/ 906 h 2057"/>
                <a:gd name="T64" fmla="*/ 1495 w 1974"/>
                <a:gd name="T65" fmla="*/ 1154 h 2057"/>
                <a:gd name="T66" fmla="*/ 1205 w 1974"/>
                <a:gd name="T67" fmla="*/ 1400 h 2057"/>
                <a:gd name="T68" fmla="*/ 1011 w 1974"/>
                <a:gd name="T69" fmla="*/ 1428 h 2057"/>
                <a:gd name="T70" fmla="*/ 849 w 1974"/>
                <a:gd name="T71" fmla="*/ 1405 h 2057"/>
                <a:gd name="T72" fmla="*/ 628 w 1974"/>
                <a:gd name="T73" fmla="*/ 1573 h 2057"/>
                <a:gd name="T74" fmla="*/ 382 w 1974"/>
                <a:gd name="T75" fmla="*/ 1812 h 2057"/>
                <a:gd name="T76" fmla="*/ 281 w 1974"/>
                <a:gd name="T77" fmla="*/ 1918 h 2057"/>
                <a:gd name="T78" fmla="*/ 138 w 1974"/>
                <a:gd name="T79" fmla="*/ 2029 h 2057"/>
                <a:gd name="T80" fmla="*/ 17 w 1974"/>
                <a:gd name="T81" fmla="*/ 2011 h 2057"/>
                <a:gd name="T82" fmla="*/ 207 w 1974"/>
                <a:gd name="T83" fmla="*/ 1792 h 2057"/>
                <a:gd name="T84" fmla="*/ 585 w 1974"/>
                <a:gd name="T85" fmla="*/ 1540 h 2057"/>
                <a:gd name="T86" fmla="*/ 780 w 1974"/>
                <a:gd name="T87" fmla="*/ 1383 h 2057"/>
                <a:gd name="T88" fmla="*/ 847 w 1974"/>
                <a:gd name="T89" fmla="*/ 1255 h 2057"/>
                <a:gd name="T90" fmla="*/ 941 w 1974"/>
                <a:gd name="T91" fmla="*/ 1077 h 2057"/>
                <a:gd name="T92" fmla="*/ 1080 w 1974"/>
                <a:gd name="T93" fmla="*/ 929 h 2057"/>
                <a:gd name="T94" fmla="*/ 1185 w 1974"/>
                <a:gd name="T95" fmla="*/ 1009 h 2057"/>
                <a:gd name="T96" fmla="*/ 1095 w 1974"/>
                <a:gd name="T97" fmla="*/ 870 h 2057"/>
                <a:gd name="T98" fmla="*/ 1170 w 1974"/>
                <a:gd name="T99" fmla="*/ 496 h 2057"/>
                <a:gd name="T100" fmla="*/ 1068 w 1974"/>
                <a:gd name="T101" fmla="*/ 415 h 2057"/>
                <a:gd name="T102" fmla="*/ 1055 w 1974"/>
                <a:gd name="T103" fmla="*/ 353 h 2057"/>
                <a:gd name="T104" fmla="*/ 1069 w 1974"/>
                <a:gd name="T105" fmla="*/ 327 h 2057"/>
                <a:gd name="T106" fmla="*/ 947 w 1974"/>
                <a:gd name="T107" fmla="*/ 230 h 2057"/>
                <a:gd name="T108" fmla="*/ 979 w 1974"/>
                <a:gd name="T109" fmla="*/ 145 h 2057"/>
                <a:gd name="T110" fmla="*/ 1004 w 1974"/>
                <a:gd name="T111" fmla="*/ 121 h 2057"/>
                <a:gd name="T112" fmla="*/ 875 w 1974"/>
                <a:gd name="T113" fmla="*/ 33 h 2057"/>
                <a:gd name="T114" fmla="*/ 936 w 1974"/>
                <a:gd name="T115" fmla="*/ 29 h 2057"/>
                <a:gd name="T116" fmla="*/ 1037 w 1974"/>
                <a:gd name="T117" fmla="*/ 72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74" h="2057">
                  <a:moveTo>
                    <a:pt x="1037" y="72"/>
                  </a:moveTo>
                  <a:lnTo>
                    <a:pt x="1028" y="83"/>
                  </a:lnTo>
                  <a:lnTo>
                    <a:pt x="1028" y="95"/>
                  </a:lnTo>
                  <a:lnTo>
                    <a:pt x="1033" y="107"/>
                  </a:lnTo>
                  <a:lnTo>
                    <a:pt x="1037" y="119"/>
                  </a:lnTo>
                  <a:lnTo>
                    <a:pt x="1118" y="190"/>
                  </a:lnTo>
                  <a:lnTo>
                    <a:pt x="1112" y="192"/>
                  </a:lnTo>
                  <a:lnTo>
                    <a:pt x="1104" y="193"/>
                  </a:lnTo>
                  <a:lnTo>
                    <a:pt x="1096" y="195"/>
                  </a:lnTo>
                  <a:lnTo>
                    <a:pt x="1090" y="199"/>
                  </a:lnTo>
                  <a:lnTo>
                    <a:pt x="1083" y="202"/>
                  </a:lnTo>
                  <a:lnTo>
                    <a:pt x="1078" y="206"/>
                  </a:lnTo>
                  <a:lnTo>
                    <a:pt x="1073" y="212"/>
                  </a:lnTo>
                  <a:lnTo>
                    <a:pt x="1070" y="218"/>
                  </a:lnTo>
                  <a:lnTo>
                    <a:pt x="1071" y="240"/>
                  </a:lnTo>
                  <a:lnTo>
                    <a:pt x="1078" y="258"/>
                  </a:lnTo>
                  <a:lnTo>
                    <a:pt x="1090" y="272"/>
                  </a:lnTo>
                  <a:lnTo>
                    <a:pt x="1104" y="283"/>
                  </a:lnTo>
                  <a:lnTo>
                    <a:pt x="1120" y="293"/>
                  </a:lnTo>
                  <a:lnTo>
                    <a:pt x="1137" y="301"/>
                  </a:lnTo>
                  <a:lnTo>
                    <a:pt x="1154" y="309"/>
                  </a:lnTo>
                  <a:lnTo>
                    <a:pt x="1171" y="319"/>
                  </a:lnTo>
                  <a:lnTo>
                    <a:pt x="1164" y="319"/>
                  </a:lnTo>
                  <a:lnTo>
                    <a:pt x="1158" y="319"/>
                  </a:lnTo>
                  <a:lnTo>
                    <a:pt x="1151" y="320"/>
                  </a:lnTo>
                  <a:lnTo>
                    <a:pt x="1144" y="321"/>
                  </a:lnTo>
                  <a:lnTo>
                    <a:pt x="1139" y="323"/>
                  </a:lnTo>
                  <a:lnTo>
                    <a:pt x="1133" y="328"/>
                  </a:lnTo>
                  <a:lnTo>
                    <a:pt x="1129" y="332"/>
                  </a:lnTo>
                  <a:lnTo>
                    <a:pt x="1127" y="339"/>
                  </a:lnTo>
                  <a:lnTo>
                    <a:pt x="1130" y="348"/>
                  </a:lnTo>
                  <a:lnTo>
                    <a:pt x="1133" y="359"/>
                  </a:lnTo>
                  <a:lnTo>
                    <a:pt x="1138" y="369"/>
                  </a:lnTo>
                  <a:lnTo>
                    <a:pt x="1143" y="379"/>
                  </a:lnTo>
                  <a:lnTo>
                    <a:pt x="1150" y="388"/>
                  </a:lnTo>
                  <a:lnTo>
                    <a:pt x="1156" y="397"/>
                  </a:lnTo>
                  <a:lnTo>
                    <a:pt x="1165" y="403"/>
                  </a:lnTo>
                  <a:lnTo>
                    <a:pt x="1176" y="410"/>
                  </a:lnTo>
                  <a:lnTo>
                    <a:pt x="1183" y="412"/>
                  </a:lnTo>
                  <a:lnTo>
                    <a:pt x="1190" y="414"/>
                  </a:lnTo>
                  <a:lnTo>
                    <a:pt x="1198" y="416"/>
                  </a:lnTo>
                  <a:lnTo>
                    <a:pt x="1207" y="420"/>
                  </a:lnTo>
                  <a:lnTo>
                    <a:pt x="1215" y="423"/>
                  </a:lnTo>
                  <a:lnTo>
                    <a:pt x="1221" y="427"/>
                  </a:lnTo>
                  <a:lnTo>
                    <a:pt x="1228" y="433"/>
                  </a:lnTo>
                  <a:lnTo>
                    <a:pt x="1233" y="439"/>
                  </a:lnTo>
                  <a:lnTo>
                    <a:pt x="1276" y="452"/>
                  </a:lnTo>
                  <a:lnTo>
                    <a:pt x="1254" y="475"/>
                  </a:lnTo>
                  <a:lnTo>
                    <a:pt x="1233" y="501"/>
                  </a:lnTo>
                  <a:lnTo>
                    <a:pt x="1215" y="527"/>
                  </a:lnTo>
                  <a:lnTo>
                    <a:pt x="1198" y="554"/>
                  </a:lnTo>
                  <a:lnTo>
                    <a:pt x="1186" y="584"/>
                  </a:lnTo>
                  <a:lnTo>
                    <a:pt x="1179" y="613"/>
                  </a:lnTo>
                  <a:lnTo>
                    <a:pt x="1178" y="643"/>
                  </a:lnTo>
                  <a:lnTo>
                    <a:pt x="1185" y="673"/>
                  </a:lnTo>
                  <a:lnTo>
                    <a:pt x="1187" y="689"/>
                  </a:lnTo>
                  <a:lnTo>
                    <a:pt x="1188" y="706"/>
                  </a:lnTo>
                  <a:lnTo>
                    <a:pt x="1191" y="720"/>
                  </a:lnTo>
                  <a:lnTo>
                    <a:pt x="1205" y="730"/>
                  </a:lnTo>
                  <a:lnTo>
                    <a:pt x="1211" y="713"/>
                  </a:lnTo>
                  <a:lnTo>
                    <a:pt x="1216" y="695"/>
                  </a:lnTo>
                  <a:lnTo>
                    <a:pt x="1219" y="677"/>
                  </a:lnTo>
                  <a:lnTo>
                    <a:pt x="1223" y="658"/>
                  </a:lnTo>
                  <a:lnTo>
                    <a:pt x="1232" y="629"/>
                  </a:lnTo>
                  <a:lnTo>
                    <a:pt x="1243" y="602"/>
                  </a:lnTo>
                  <a:lnTo>
                    <a:pt x="1256" y="578"/>
                  </a:lnTo>
                  <a:lnTo>
                    <a:pt x="1273" y="556"/>
                  </a:lnTo>
                  <a:lnTo>
                    <a:pt x="1292" y="539"/>
                  </a:lnTo>
                  <a:lnTo>
                    <a:pt x="1315" y="524"/>
                  </a:lnTo>
                  <a:lnTo>
                    <a:pt x="1342" y="510"/>
                  </a:lnTo>
                  <a:lnTo>
                    <a:pt x="1371" y="502"/>
                  </a:lnTo>
                  <a:lnTo>
                    <a:pt x="1377" y="505"/>
                  </a:lnTo>
                  <a:lnTo>
                    <a:pt x="1381" y="490"/>
                  </a:lnTo>
                  <a:lnTo>
                    <a:pt x="1379" y="475"/>
                  </a:lnTo>
                  <a:lnTo>
                    <a:pt x="1373" y="461"/>
                  </a:lnTo>
                  <a:lnTo>
                    <a:pt x="1366" y="447"/>
                  </a:lnTo>
                  <a:lnTo>
                    <a:pt x="1359" y="432"/>
                  </a:lnTo>
                  <a:lnTo>
                    <a:pt x="1354" y="416"/>
                  </a:lnTo>
                  <a:lnTo>
                    <a:pt x="1355" y="400"/>
                  </a:lnTo>
                  <a:lnTo>
                    <a:pt x="1361" y="381"/>
                  </a:lnTo>
                  <a:lnTo>
                    <a:pt x="1376" y="373"/>
                  </a:lnTo>
                  <a:lnTo>
                    <a:pt x="1390" y="368"/>
                  </a:lnTo>
                  <a:lnTo>
                    <a:pt x="1406" y="367"/>
                  </a:lnTo>
                  <a:lnTo>
                    <a:pt x="1423" y="370"/>
                  </a:lnTo>
                  <a:lnTo>
                    <a:pt x="1439" y="375"/>
                  </a:lnTo>
                  <a:lnTo>
                    <a:pt x="1456" y="380"/>
                  </a:lnTo>
                  <a:lnTo>
                    <a:pt x="1471" y="386"/>
                  </a:lnTo>
                  <a:lnTo>
                    <a:pt x="1486" y="390"/>
                  </a:lnTo>
                  <a:lnTo>
                    <a:pt x="1495" y="382"/>
                  </a:lnTo>
                  <a:lnTo>
                    <a:pt x="1496" y="374"/>
                  </a:lnTo>
                  <a:lnTo>
                    <a:pt x="1494" y="365"/>
                  </a:lnTo>
                  <a:lnTo>
                    <a:pt x="1489" y="355"/>
                  </a:lnTo>
                  <a:lnTo>
                    <a:pt x="1483" y="344"/>
                  </a:lnTo>
                  <a:lnTo>
                    <a:pt x="1477" y="333"/>
                  </a:lnTo>
                  <a:lnTo>
                    <a:pt x="1475" y="321"/>
                  </a:lnTo>
                  <a:lnTo>
                    <a:pt x="1476" y="309"/>
                  </a:lnTo>
                  <a:lnTo>
                    <a:pt x="1492" y="306"/>
                  </a:lnTo>
                  <a:lnTo>
                    <a:pt x="1505" y="307"/>
                  </a:lnTo>
                  <a:lnTo>
                    <a:pt x="1517" y="311"/>
                  </a:lnTo>
                  <a:lnTo>
                    <a:pt x="1529" y="317"/>
                  </a:lnTo>
                  <a:lnTo>
                    <a:pt x="1540" y="322"/>
                  </a:lnTo>
                  <a:lnTo>
                    <a:pt x="1552" y="327"/>
                  </a:lnTo>
                  <a:lnTo>
                    <a:pt x="1564" y="328"/>
                  </a:lnTo>
                  <a:lnTo>
                    <a:pt x="1577" y="324"/>
                  </a:lnTo>
                  <a:lnTo>
                    <a:pt x="1572" y="318"/>
                  </a:lnTo>
                  <a:lnTo>
                    <a:pt x="1565" y="309"/>
                  </a:lnTo>
                  <a:lnTo>
                    <a:pt x="1561" y="300"/>
                  </a:lnTo>
                  <a:lnTo>
                    <a:pt x="1557" y="292"/>
                  </a:lnTo>
                  <a:lnTo>
                    <a:pt x="1555" y="282"/>
                  </a:lnTo>
                  <a:lnTo>
                    <a:pt x="1556" y="274"/>
                  </a:lnTo>
                  <a:lnTo>
                    <a:pt x="1560" y="268"/>
                  </a:lnTo>
                  <a:lnTo>
                    <a:pt x="1567" y="262"/>
                  </a:lnTo>
                  <a:lnTo>
                    <a:pt x="1576" y="263"/>
                  </a:lnTo>
                  <a:lnTo>
                    <a:pt x="1586" y="264"/>
                  </a:lnTo>
                  <a:lnTo>
                    <a:pt x="1594" y="268"/>
                  </a:lnTo>
                  <a:lnTo>
                    <a:pt x="1602" y="271"/>
                  </a:lnTo>
                  <a:lnTo>
                    <a:pt x="1609" y="276"/>
                  </a:lnTo>
                  <a:lnTo>
                    <a:pt x="1617" y="282"/>
                  </a:lnTo>
                  <a:lnTo>
                    <a:pt x="1623" y="288"/>
                  </a:lnTo>
                  <a:lnTo>
                    <a:pt x="1630" y="296"/>
                  </a:lnTo>
                  <a:lnTo>
                    <a:pt x="1631" y="336"/>
                  </a:lnTo>
                  <a:lnTo>
                    <a:pt x="1626" y="375"/>
                  </a:lnTo>
                  <a:lnTo>
                    <a:pt x="1617" y="412"/>
                  </a:lnTo>
                  <a:lnTo>
                    <a:pt x="1603" y="448"/>
                  </a:lnTo>
                  <a:lnTo>
                    <a:pt x="1587" y="483"/>
                  </a:lnTo>
                  <a:lnTo>
                    <a:pt x="1572" y="519"/>
                  </a:lnTo>
                  <a:lnTo>
                    <a:pt x="1556" y="554"/>
                  </a:lnTo>
                  <a:lnTo>
                    <a:pt x="1543" y="591"/>
                  </a:lnTo>
                  <a:lnTo>
                    <a:pt x="1537" y="621"/>
                  </a:lnTo>
                  <a:lnTo>
                    <a:pt x="1528" y="650"/>
                  </a:lnTo>
                  <a:lnTo>
                    <a:pt x="1519" y="679"/>
                  </a:lnTo>
                  <a:lnTo>
                    <a:pt x="1509" y="707"/>
                  </a:lnTo>
                  <a:lnTo>
                    <a:pt x="1499" y="736"/>
                  </a:lnTo>
                  <a:lnTo>
                    <a:pt x="1488" y="764"/>
                  </a:lnTo>
                  <a:lnTo>
                    <a:pt x="1477" y="792"/>
                  </a:lnTo>
                  <a:lnTo>
                    <a:pt x="1466" y="820"/>
                  </a:lnTo>
                  <a:lnTo>
                    <a:pt x="1457" y="824"/>
                  </a:lnTo>
                  <a:lnTo>
                    <a:pt x="1446" y="830"/>
                  </a:lnTo>
                  <a:lnTo>
                    <a:pt x="1436" y="836"/>
                  </a:lnTo>
                  <a:lnTo>
                    <a:pt x="1424" y="842"/>
                  </a:lnTo>
                  <a:lnTo>
                    <a:pt x="1412" y="847"/>
                  </a:lnTo>
                  <a:lnTo>
                    <a:pt x="1400" y="851"/>
                  </a:lnTo>
                  <a:lnTo>
                    <a:pt x="1385" y="851"/>
                  </a:lnTo>
                  <a:lnTo>
                    <a:pt x="1371" y="848"/>
                  </a:lnTo>
                  <a:lnTo>
                    <a:pt x="1360" y="828"/>
                  </a:lnTo>
                  <a:lnTo>
                    <a:pt x="1354" y="806"/>
                  </a:lnTo>
                  <a:lnTo>
                    <a:pt x="1351" y="782"/>
                  </a:lnTo>
                  <a:lnTo>
                    <a:pt x="1354" y="758"/>
                  </a:lnTo>
                  <a:lnTo>
                    <a:pt x="1359" y="734"/>
                  </a:lnTo>
                  <a:lnTo>
                    <a:pt x="1367" y="711"/>
                  </a:lnTo>
                  <a:lnTo>
                    <a:pt x="1376" y="689"/>
                  </a:lnTo>
                  <a:lnTo>
                    <a:pt x="1385" y="668"/>
                  </a:lnTo>
                  <a:lnTo>
                    <a:pt x="1384" y="678"/>
                  </a:lnTo>
                  <a:lnTo>
                    <a:pt x="1382" y="690"/>
                  </a:lnTo>
                  <a:lnTo>
                    <a:pt x="1380" y="705"/>
                  </a:lnTo>
                  <a:lnTo>
                    <a:pt x="1379" y="720"/>
                  </a:lnTo>
                  <a:lnTo>
                    <a:pt x="1380" y="737"/>
                  </a:lnTo>
                  <a:lnTo>
                    <a:pt x="1384" y="750"/>
                  </a:lnTo>
                  <a:lnTo>
                    <a:pt x="1392" y="761"/>
                  </a:lnTo>
                  <a:lnTo>
                    <a:pt x="1405" y="767"/>
                  </a:lnTo>
                  <a:lnTo>
                    <a:pt x="1416" y="769"/>
                  </a:lnTo>
                  <a:lnTo>
                    <a:pt x="1426" y="767"/>
                  </a:lnTo>
                  <a:lnTo>
                    <a:pt x="1436" y="762"/>
                  </a:lnTo>
                  <a:lnTo>
                    <a:pt x="1446" y="755"/>
                  </a:lnTo>
                  <a:lnTo>
                    <a:pt x="1454" y="748"/>
                  </a:lnTo>
                  <a:lnTo>
                    <a:pt x="1462" y="739"/>
                  </a:lnTo>
                  <a:lnTo>
                    <a:pt x="1470" y="729"/>
                  </a:lnTo>
                  <a:lnTo>
                    <a:pt x="1476" y="720"/>
                  </a:lnTo>
                  <a:lnTo>
                    <a:pt x="1481" y="701"/>
                  </a:lnTo>
                  <a:lnTo>
                    <a:pt x="1487" y="681"/>
                  </a:lnTo>
                  <a:lnTo>
                    <a:pt x="1493" y="661"/>
                  </a:lnTo>
                  <a:lnTo>
                    <a:pt x="1498" y="641"/>
                  </a:lnTo>
                  <a:lnTo>
                    <a:pt x="1502" y="621"/>
                  </a:lnTo>
                  <a:lnTo>
                    <a:pt x="1503" y="601"/>
                  </a:lnTo>
                  <a:lnTo>
                    <a:pt x="1499" y="581"/>
                  </a:lnTo>
                  <a:lnTo>
                    <a:pt x="1491" y="563"/>
                  </a:lnTo>
                  <a:lnTo>
                    <a:pt x="1482" y="555"/>
                  </a:lnTo>
                  <a:lnTo>
                    <a:pt x="1473" y="550"/>
                  </a:lnTo>
                  <a:lnTo>
                    <a:pt x="1463" y="548"/>
                  </a:lnTo>
                  <a:lnTo>
                    <a:pt x="1454" y="546"/>
                  </a:lnTo>
                  <a:lnTo>
                    <a:pt x="1443" y="548"/>
                  </a:lnTo>
                  <a:lnTo>
                    <a:pt x="1434" y="550"/>
                  </a:lnTo>
                  <a:lnTo>
                    <a:pt x="1424" y="554"/>
                  </a:lnTo>
                  <a:lnTo>
                    <a:pt x="1414" y="559"/>
                  </a:lnTo>
                  <a:lnTo>
                    <a:pt x="1380" y="594"/>
                  </a:lnTo>
                  <a:lnTo>
                    <a:pt x="1350" y="632"/>
                  </a:lnTo>
                  <a:lnTo>
                    <a:pt x="1325" y="674"/>
                  </a:lnTo>
                  <a:lnTo>
                    <a:pt x="1305" y="719"/>
                  </a:lnTo>
                  <a:lnTo>
                    <a:pt x="1292" y="767"/>
                  </a:lnTo>
                  <a:lnTo>
                    <a:pt x="1287" y="817"/>
                  </a:lnTo>
                  <a:lnTo>
                    <a:pt x="1288" y="866"/>
                  </a:lnTo>
                  <a:lnTo>
                    <a:pt x="1299" y="916"/>
                  </a:lnTo>
                  <a:lnTo>
                    <a:pt x="1304" y="927"/>
                  </a:lnTo>
                  <a:lnTo>
                    <a:pt x="1313" y="937"/>
                  </a:lnTo>
                  <a:lnTo>
                    <a:pt x="1325" y="945"/>
                  </a:lnTo>
                  <a:lnTo>
                    <a:pt x="1337" y="950"/>
                  </a:lnTo>
                  <a:lnTo>
                    <a:pt x="1351" y="953"/>
                  </a:lnTo>
                  <a:lnTo>
                    <a:pt x="1367" y="955"/>
                  </a:lnTo>
                  <a:lnTo>
                    <a:pt x="1381" y="953"/>
                  </a:lnTo>
                  <a:lnTo>
                    <a:pt x="1395" y="949"/>
                  </a:lnTo>
                  <a:lnTo>
                    <a:pt x="1407" y="945"/>
                  </a:lnTo>
                  <a:lnTo>
                    <a:pt x="1418" y="938"/>
                  </a:lnTo>
                  <a:lnTo>
                    <a:pt x="1429" y="930"/>
                  </a:lnTo>
                  <a:lnTo>
                    <a:pt x="1440" y="923"/>
                  </a:lnTo>
                  <a:lnTo>
                    <a:pt x="1450" y="913"/>
                  </a:lnTo>
                  <a:lnTo>
                    <a:pt x="1460" y="903"/>
                  </a:lnTo>
                  <a:lnTo>
                    <a:pt x="1470" y="893"/>
                  </a:lnTo>
                  <a:lnTo>
                    <a:pt x="1481" y="882"/>
                  </a:lnTo>
                  <a:lnTo>
                    <a:pt x="1491" y="872"/>
                  </a:lnTo>
                  <a:lnTo>
                    <a:pt x="1500" y="863"/>
                  </a:lnTo>
                  <a:lnTo>
                    <a:pt x="1511" y="853"/>
                  </a:lnTo>
                  <a:lnTo>
                    <a:pt x="1522" y="844"/>
                  </a:lnTo>
                  <a:lnTo>
                    <a:pt x="1534" y="836"/>
                  </a:lnTo>
                  <a:lnTo>
                    <a:pt x="1546" y="830"/>
                  </a:lnTo>
                  <a:lnTo>
                    <a:pt x="1560" y="824"/>
                  </a:lnTo>
                  <a:lnTo>
                    <a:pt x="1573" y="820"/>
                  </a:lnTo>
                  <a:lnTo>
                    <a:pt x="1579" y="812"/>
                  </a:lnTo>
                  <a:lnTo>
                    <a:pt x="1587" y="806"/>
                  </a:lnTo>
                  <a:lnTo>
                    <a:pt x="1592" y="798"/>
                  </a:lnTo>
                  <a:lnTo>
                    <a:pt x="1591" y="787"/>
                  </a:lnTo>
                  <a:lnTo>
                    <a:pt x="1577" y="772"/>
                  </a:lnTo>
                  <a:lnTo>
                    <a:pt x="1567" y="753"/>
                  </a:lnTo>
                  <a:lnTo>
                    <a:pt x="1561" y="734"/>
                  </a:lnTo>
                  <a:lnTo>
                    <a:pt x="1557" y="713"/>
                  </a:lnTo>
                  <a:lnTo>
                    <a:pt x="1557" y="692"/>
                  </a:lnTo>
                  <a:lnTo>
                    <a:pt x="1560" y="670"/>
                  </a:lnTo>
                  <a:lnTo>
                    <a:pt x="1563" y="649"/>
                  </a:lnTo>
                  <a:lnTo>
                    <a:pt x="1567" y="630"/>
                  </a:lnTo>
                  <a:lnTo>
                    <a:pt x="1584" y="616"/>
                  </a:lnTo>
                  <a:lnTo>
                    <a:pt x="1599" y="603"/>
                  </a:lnTo>
                  <a:lnTo>
                    <a:pt x="1615" y="591"/>
                  </a:lnTo>
                  <a:lnTo>
                    <a:pt x="1633" y="580"/>
                  </a:lnTo>
                  <a:lnTo>
                    <a:pt x="1649" y="569"/>
                  </a:lnTo>
                  <a:lnTo>
                    <a:pt x="1666" y="559"/>
                  </a:lnTo>
                  <a:lnTo>
                    <a:pt x="1683" y="549"/>
                  </a:lnTo>
                  <a:lnTo>
                    <a:pt x="1701" y="539"/>
                  </a:lnTo>
                  <a:lnTo>
                    <a:pt x="1701" y="561"/>
                  </a:lnTo>
                  <a:lnTo>
                    <a:pt x="1701" y="585"/>
                  </a:lnTo>
                  <a:lnTo>
                    <a:pt x="1701" y="609"/>
                  </a:lnTo>
                  <a:lnTo>
                    <a:pt x="1703" y="634"/>
                  </a:lnTo>
                  <a:lnTo>
                    <a:pt x="1708" y="658"/>
                  </a:lnTo>
                  <a:lnTo>
                    <a:pt x="1714" y="681"/>
                  </a:lnTo>
                  <a:lnTo>
                    <a:pt x="1725" y="702"/>
                  </a:lnTo>
                  <a:lnTo>
                    <a:pt x="1739" y="720"/>
                  </a:lnTo>
                  <a:lnTo>
                    <a:pt x="1752" y="729"/>
                  </a:lnTo>
                  <a:lnTo>
                    <a:pt x="1764" y="737"/>
                  </a:lnTo>
                  <a:lnTo>
                    <a:pt x="1778" y="741"/>
                  </a:lnTo>
                  <a:lnTo>
                    <a:pt x="1791" y="742"/>
                  </a:lnTo>
                  <a:lnTo>
                    <a:pt x="1804" y="742"/>
                  </a:lnTo>
                  <a:lnTo>
                    <a:pt x="1817" y="739"/>
                  </a:lnTo>
                  <a:lnTo>
                    <a:pt x="1831" y="734"/>
                  </a:lnTo>
                  <a:lnTo>
                    <a:pt x="1844" y="725"/>
                  </a:lnTo>
                  <a:lnTo>
                    <a:pt x="1852" y="711"/>
                  </a:lnTo>
                  <a:lnTo>
                    <a:pt x="1860" y="696"/>
                  </a:lnTo>
                  <a:lnTo>
                    <a:pt x="1866" y="682"/>
                  </a:lnTo>
                  <a:lnTo>
                    <a:pt x="1874" y="668"/>
                  </a:lnTo>
                  <a:lnTo>
                    <a:pt x="1883" y="654"/>
                  </a:lnTo>
                  <a:lnTo>
                    <a:pt x="1894" y="642"/>
                  </a:lnTo>
                  <a:lnTo>
                    <a:pt x="1906" y="632"/>
                  </a:lnTo>
                  <a:lnTo>
                    <a:pt x="1921" y="624"/>
                  </a:lnTo>
                  <a:lnTo>
                    <a:pt x="1969" y="615"/>
                  </a:lnTo>
                  <a:lnTo>
                    <a:pt x="1974" y="629"/>
                  </a:lnTo>
                  <a:lnTo>
                    <a:pt x="1972" y="639"/>
                  </a:lnTo>
                  <a:lnTo>
                    <a:pt x="1964" y="648"/>
                  </a:lnTo>
                  <a:lnTo>
                    <a:pt x="1953" y="657"/>
                  </a:lnTo>
                  <a:lnTo>
                    <a:pt x="1941" y="664"/>
                  </a:lnTo>
                  <a:lnTo>
                    <a:pt x="1929" y="672"/>
                  </a:lnTo>
                  <a:lnTo>
                    <a:pt x="1918" y="681"/>
                  </a:lnTo>
                  <a:lnTo>
                    <a:pt x="1911" y="692"/>
                  </a:lnTo>
                  <a:lnTo>
                    <a:pt x="1894" y="713"/>
                  </a:lnTo>
                  <a:lnTo>
                    <a:pt x="1878" y="734"/>
                  </a:lnTo>
                  <a:lnTo>
                    <a:pt x="1864" y="754"/>
                  </a:lnTo>
                  <a:lnTo>
                    <a:pt x="1851" y="775"/>
                  </a:lnTo>
                  <a:lnTo>
                    <a:pt x="1838" y="797"/>
                  </a:lnTo>
                  <a:lnTo>
                    <a:pt x="1826" y="818"/>
                  </a:lnTo>
                  <a:lnTo>
                    <a:pt x="1812" y="839"/>
                  </a:lnTo>
                  <a:lnTo>
                    <a:pt x="1796" y="858"/>
                  </a:lnTo>
                  <a:lnTo>
                    <a:pt x="1779" y="864"/>
                  </a:lnTo>
                  <a:lnTo>
                    <a:pt x="1761" y="865"/>
                  </a:lnTo>
                  <a:lnTo>
                    <a:pt x="1743" y="862"/>
                  </a:lnTo>
                  <a:lnTo>
                    <a:pt x="1725" y="857"/>
                  </a:lnTo>
                  <a:lnTo>
                    <a:pt x="1708" y="851"/>
                  </a:lnTo>
                  <a:lnTo>
                    <a:pt x="1689" y="846"/>
                  </a:lnTo>
                  <a:lnTo>
                    <a:pt x="1671" y="843"/>
                  </a:lnTo>
                  <a:lnTo>
                    <a:pt x="1654" y="844"/>
                  </a:lnTo>
                  <a:lnTo>
                    <a:pt x="1641" y="864"/>
                  </a:lnTo>
                  <a:lnTo>
                    <a:pt x="1631" y="884"/>
                  </a:lnTo>
                  <a:lnTo>
                    <a:pt x="1622" y="906"/>
                  </a:lnTo>
                  <a:lnTo>
                    <a:pt x="1614" y="928"/>
                  </a:lnTo>
                  <a:lnTo>
                    <a:pt x="1608" y="950"/>
                  </a:lnTo>
                  <a:lnTo>
                    <a:pt x="1601" y="972"/>
                  </a:lnTo>
                  <a:lnTo>
                    <a:pt x="1594" y="994"/>
                  </a:lnTo>
                  <a:lnTo>
                    <a:pt x="1586" y="1016"/>
                  </a:lnTo>
                  <a:lnTo>
                    <a:pt x="1565" y="1050"/>
                  </a:lnTo>
                  <a:lnTo>
                    <a:pt x="1543" y="1085"/>
                  </a:lnTo>
                  <a:lnTo>
                    <a:pt x="1520" y="1120"/>
                  </a:lnTo>
                  <a:lnTo>
                    <a:pt x="1495" y="1154"/>
                  </a:lnTo>
                  <a:lnTo>
                    <a:pt x="1469" y="1188"/>
                  </a:lnTo>
                  <a:lnTo>
                    <a:pt x="1441" y="1220"/>
                  </a:lnTo>
                  <a:lnTo>
                    <a:pt x="1412" y="1252"/>
                  </a:lnTo>
                  <a:lnTo>
                    <a:pt x="1381" y="1283"/>
                  </a:lnTo>
                  <a:lnTo>
                    <a:pt x="1348" y="1311"/>
                  </a:lnTo>
                  <a:lnTo>
                    <a:pt x="1314" y="1337"/>
                  </a:lnTo>
                  <a:lnTo>
                    <a:pt x="1279" y="1361"/>
                  </a:lnTo>
                  <a:lnTo>
                    <a:pt x="1243" y="1382"/>
                  </a:lnTo>
                  <a:lnTo>
                    <a:pt x="1205" y="1400"/>
                  </a:lnTo>
                  <a:lnTo>
                    <a:pt x="1164" y="1414"/>
                  </a:lnTo>
                  <a:lnTo>
                    <a:pt x="1122" y="1425"/>
                  </a:lnTo>
                  <a:lnTo>
                    <a:pt x="1080" y="1431"/>
                  </a:lnTo>
                  <a:lnTo>
                    <a:pt x="1068" y="1433"/>
                  </a:lnTo>
                  <a:lnTo>
                    <a:pt x="1056" y="1434"/>
                  </a:lnTo>
                  <a:lnTo>
                    <a:pt x="1044" y="1435"/>
                  </a:lnTo>
                  <a:lnTo>
                    <a:pt x="1033" y="1434"/>
                  </a:lnTo>
                  <a:lnTo>
                    <a:pt x="1022" y="1431"/>
                  </a:lnTo>
                  <a:lnTo>
                    <a:pt x="1011" y="1428"/>
                  </a:lnTo>
                  <a:lnTo>
                    <a:pt x="1001" y="1424"/>
                  </a:lnTo>
                  <a:lnTo>
                    <a:pt x="993" y="1416"/>
                  </a:lnTo>
                  <a:lnTo>
                    <a:pt x="975" y="1417"/>
                  </a:lnTo>
                  <a:lnTo>
                    <a:pt x="954" y="1419"/>
                  </a:lnTo>
                  <a:lnTo>
                    <a:pt x="931" y="1422"/>
                  </a:lnTo>
                  <a:lnTo>
                    <a:pt x="908" y="1423"/>
                  </a:lnTo>
                  <a:lnTo>
                    <a:pt x="885" y="1422"/>
                  </a:lnTo>
                  <a:lnTo>
                    <a:pt x="865" y="1416"/>
                  </a:lnTo>
                  <a:lnTo>
                    <a:pt x="849" y="1405"/>
                  </a:lnTo>
                  <a:lnTo>
                    <a:pt x="837" y="1388"/>
                  </a:lnTo>
                  <a:lnTo>
                    <a:pt x="821" y="1384"/>
                  </a:lnTo>
                  <a:lnTo>
                    <a:pt x="793" y="1410"/>
                  </a:lnTo>
                  <a:lnTo>
                    <a:pt x="764" y="1436"/>
                  </a:lnTo>
                  <a:lnTo>
                    <a:pt x="737" y="1463"/>
                  </a:lnTo>
                  <a:lnTo>
                    <a:pt x="709" y="1489"/>
                  </a:lnTo>
                  <a:lnTo>
                    <a:pt x="682" y="1517"/>
                  </a:lnTo>
                  <a:lnTo>
                    <a:pt x="656" y="1544"/>
                  </a:lnTo>
                  <a:lnTo>
                    <a:pt x="628" y="1573"/>
                  </a:lnTo>
                  <a:lnTo>
                    <a:pt x="602" y="1600"/>
                  </a:lnTo>
                  <a:lnTo>
                    <a:pt x="576" y="1627"/>
                  </a:lnTo>
                  <a:lnTo>
                    <a:pt x="548" y="1655"/>
                  </a:lnTo>
                  <a:lnTo>
                    <a:pt x="522" y="1682"/>
                  </a:lnTo>
                  <a:lnTo>
                    <a:pt x="495" y="1709"/>
                  </a:lnTo>
                  <a:lnTo>
                    <a:pt x="467" y="1736"/>
                  </a:lnTo>
                  <a:lnTo>
                    <a:pt x="439" y="1762"/>
                  </a:lnTo>
                  <a:lnTo>
                    <a:pt x="410" y="1787"/>
                  </a:lnTo>
                  <a:lnTo>
                    <a:pt x="382" y="1812"/>
                  </a:lnTo>
                  <a:lnTo>
                    <a:pt x="315" y="1884"/>
                  </a:lnTo>
                  <a:lnTo>
                    <a:pt x="305" y="1881"/>
                  </a:lnTo>
                  <a:lnTo>
                    <a:pt x="299" y="1882"/>
                  </a:lnTo>
                  <a:lnTo>
                    <a:pt x="294" y="1887"/>
                  </a:lnTo>
                  <a:lnTo>
                    <a:pt x="293" y="1893"/>
                  </a:lnTo>
                  <a:lnTo>
                    <a:pt x="292" y="1900"/>
                  </a:lnTo>
                  <a:lnTo>
                    <a:pt x="290" y="1907"/>
                  </a:lnTo>
                  <a:lnTo>
                    <a:pt x="287" y="1914"/>
                  </a:lnTo>
                  <a:lnTo>
                    <a:pt x="281" y="1918"/>
                  </a:lnTo>
                  <a:lnTo>
                    <a:pt x="266" y="1932"/>
                  </a:lnTo>
                  <a:lnTo>
                    <a:pt x="250" y="1947"/>
                  </a:lnTo>
                  <a:lnTo>
                    <a:pt x="235" y="1961"/>
                  </a:lnTo>
                  <a:lnTo>
                    <a:pt x="220" y="1974"/>
                  </a:lnTo>
                  <a:lnTo>
                    <a:pt x="204" y="1986"/>
                  </a:lnTo>
                  <a:lnTo>
                    <a:pt x="188" y="1998"/>
                  </a:lnTo>
                  <a:lnTo>
                    <a:pt x="172" y="2010"/>
                  </a:lnTo>
                  <a:lnTo>
                    <a:pt x="155" y="2020"/>
                  </a:lnTo>
                  <a:lnTo>
                    <a:pt x="138" y="2029"/>
                  </a:lnTo>
                  <a:lnTo>
                    <a:pt x="120" y="2037"/>
                  </a:lnTo>
                  <a:lnTo>
                    <a:pt x="101" y="2044"/>
                  </a:lnTo>
                  <a:lnTo>
                    <a:pt x="83" y="2049"/>
                  </a:lnTo>
                  <a:lnTo>
                    <a:pt x="63" y="2054"/>
                  </a:lnTo>
                  <a:lnTo>
                    <a:pt x="42" y="2056"/>
                  </a:lnTo>
                  <a:lnTo>
                    <a:pt x="21" y="2057"/>
                  </a:lnTo>
                  <a:lnTo>
                    <a:pt x="0" y="2056"/>
                  </a:lnTo>
                  <a:lnTo>
                    <a:pt x="6" y="2033"/>
                  </a:lnTo>
                  <a:lnTo>
                    <a:pt x="17" y="2011"/>
                  </a:lnTo>
                  <a:lnTo>
                    <a:pt x="30" y="1990"/>
                  </a:lnTo>
                  <a:lnTo>
                    <a:pt x="44" y="1970"/>
                  </a:lnTo>
                  <a:lnTo>
                    <a:pt x="60" y="1950"/>
                  </a:lnTo>
                  <a:lnTo>
                    <a:pt x="74" y="1931"/>
                  </a:lnTo>
                  <a:lnTo>
                    <a:pt x="88" y="1913"/>
                  </a:lnTo>
                  <a:lnTo>
                    <a:pt x="99" y="1894"/>
                  </a:lnTo>
                  <a:lnTo>
                    <a:pt x="133" y="1858"/>
                  </a:lnTo>
                  <a:lnTo>
                    <a:pt x="169" y="1824"/>
                  </a:lnTo>
                  <a:lnTo>
                    <a:pt x="207" y="1792"/>
                  </a:lnTo>
                  <a:lnTo>
                    <a:pt x="246" y="1762"/>
                  </a:lnTo>
                  <a:lnTo>
                    <a:pt x="287" y="1733"/>
                  </a:lnTo>
                  <a:lnTo>
                    <a:pt x="327" y="1705"/>
                  </a:lnTo>
                  <a:lnTo>
                    <a:pt x="370" y="1676"/>
                  </a:lnTo>
                  <a:lnTo>
                    <a:pt x="413" y="1650"/>
                  </a:lnTo>
                  <a:lnTo>
                    <a:pt x="455" y="1623"/>
                  </a:lnTo>
                  <a:lnTo>
                    <a:pt x="499" y="1596"/>
                  </a:lnTo>
                  <a:lnTo>
                    <a:pt x="542" y="1568"/>
                  </a:lnTo>
                  <a:lnTo>
                    <a:pt x="585" y="1540"/>
                  </a:lnTo>
                  <a:lnTo>
                    <a:pt x="626" y="1511"/>
                  </a:lnTo>
                  <a:lnTo>
                    <a:pt x="667" y="1481"/>
                  </a:lnTo>
                  <a:lnTo>
                    <a:pt x="707" y="1449"/>
                  </a:lnTo>
                  <a:lnTo>
                    <a:pt x="746" y="1416"/>
                  </a:lnTo>
                  <a:lnTo>
                    <a:pt x="751" y="1411"/>
                  </a:lnTo>
                  <a:lnTo>
                    <a:pt x="758" y="1405"/>
                  </a:lnTo>
                  <a:lnTo>
                    <a:pt x="764" y="1399"/>
                  </a:lnTo>
                  <a:lnTo>
                    <a:pt x="772" y="1391"/>
                  </a:lnTo>
                  <a:lnTo>
                    <a:pt x="780" y="1383"/>
                  </a:lnTo>
                  <a:lnTo>
                    <a:pt x="786" y="1376"/>
                  </a:lnTo>
                  <a:lnTo>
                    <a:pt x="793" y="1368"/>
                  </a:lnTo>
                  <a:lnTo>
                    <a:pt x="798" y="1359"/>
                  </a:lnTo>
                  <a:lnTo>
                    <a:pt x="799" y="1340"/>
                  </a:lnTo>
                  <a:lnTo>
                    <a:pt x="805" y="1321"/>
                  </a:lnTo>
                  <a:lnTo>
                    <a:pt x="814" y="1303"/>
                  </a:lnTo>
                  <a:lnTo>
                    <a:pt x="823" y="1287"/>
                  </a:lnTo>
                  <a:lnTo>
                    <a:pt x="835" y="1272"/>
                  </a:lnTo>
                  <a:lnTo>
                    <a:pt x="847" y="1255"/>
                  </a:lnTo>
                  <a:lnTo>
                    <a:pt x="857" y="1239"/>
                  </a:lnTo>
                  <a:lnTo>
                    <a:pt x="865" y="1221"/>
                  </a:lnTo>
                  <a:lnTo>
                    <a:pt x="877" y="1202"/>
                  </a:lnTo>
                  <a:lnTo>
                    <a:pt x="888" y="1181"/>
                  </a:lnTo>
                  <a:lnTo>
                    <a:pt x="899" y="1160"/>
                  </a:lnTo>
                  <a:lnTo>
                    <a:pt x="909" y="1139"/>
                  </a:lnTo>
                  <a:lnTo>
                    <a:pt x="920" y="1119"/>
                  </a:lnTo>
                  <a:lnTo>
                    <a:pt x="930" y="1098"/>
                  </a:lnTo>
                  <a:lnTo>
                    <a:pt x="941" y="1077"/>
                  </a:lnTo>
                  <a:lnTo>
                    <a:pt x="952" y="1056"/>
                  </a:lnTo>
                  <a:lnTo>
                    <a:pt x="964" y="1037"/>
                  </a:lnTo>
                  <a:lnTo>
                    <a:pt x="977" y="1018"/>
                  </a:lnTo>
                  <a:lnTo>
                    <a:pt x="990" y="1000"/>
                  </a:lnTo>
                  <a:lnTo>
                    <a:pt x="1005" y="983"/>
                  </a:lnTo>
                  <a:lnTo>
                    <a:pt x="1021" y="968"/>
                  </a:lnTo>
                  <a:lnTo>
                    <a:pt x="1039" y="953"/>
                  </a:lnTo>
                  <a:lnTo>
                    <a:pt x="1058" y="940"/>
                  </a:lnTo>
                  <a:lnTo>
                    <a:pt x="1080" y="929"/>
                  </a:lnTo>
                  <a:lnTo>
                    <a:pt x="1087" y="945"/>
                  </a:lnTo>
                  <a:lnTo>
                    <a:pt x="1096" y="960"/>
                  </a:lnTo>
                  <a:lnTo>
                    <a:pt x="1105" y="975"/>
                  </a:lnTo>
                  <a:lnTo>
                    <a:pt x="1115" y="990"/>
                  </a:lnTo>
                  <a:lnTo>
                    <a:pt x="1127" y="1003"/>
                  </a:lnTo>
                  <a:lnTo>
                    <a:pt x="1141" y="1012"/>
                  </a:lnTo>
                  <a:lnTo>
                    <a:pt x="1158" y="1018"/>
                  </a:lnTo>
                  <a:lnTo>
                    <a:pt x="1176" y="1020"/>
                  </a:lnTo>
                  <a:lnTo>
                    <a:pt x="1185" y="1009"/>
                  </a:lnTo>
                  <a:lnTo>
                    <a:pt x="1187" y="1002"/>
                  </a:lnTo>
                  <a:lnTo>
                    <a:pt x="1184" y="996"/>
                  </a:lnTo>
                  <a:lnTo>
                    <a:pt x="1176" y="992"/>
                  </a:lnTo>
                  <a:lnTo>
                    <a:pt x="1166" y="988"/>
                  </a:lnTo>
                  <a:lnTo>
                    <a:pt x="1156" y="985"/>
                  </a:lnTo>
                  <a:lnTo>
                    <a:pt x="1148" y="980"/>
                  </a:lnTo>
                  <a:lnTo>
                    <a:pt x="1142" y="973"/>
                  </a:lnTo>
                  <a:lnTo>
                    <a:pt x="1112" y="924"/>
                  </a:lnTo>
                  <a:lnTo>
                    <a:pt x="1095" y="870"/>
                  </a:lnTo>
                  <a:lnTo>
                    <a:pt x="1089" y="814"/>
                  </a:lnTo>
                  <a:lnTo>
                    <a:pt x="1092" y="758"/>
                  </a:lnTo>
                  <a:lnTo>
                    <a:pt x="1103" y="701"/>
                  </a:lnTo>
                  <a:lnTo>
                    <a:pt x="1121" y="645"/>
                  </a:lnTo>
                  <a:lnTo>
                    <a:pt x="1144" y="591"/>
                  </a:lnTo>
                  <a:lnTo>
                    <a:pt x="1171" y="543"/>
                  </a:lnTo>
                  <a:lnTo>
                    <a:pt x="1173" y="527"/>
                  </a:lnTo>
                  <a:lnTo>
                    <a:pt x="1173" y="511"/>
                  </a:lnTo>
                  <a:lnTo>
                    <a:pt x="1170" y="496"/>
                  </a:lnTo>
                  <a:lnTo>
                    <a:pt x="1163" y="483"/>
                  </a:lnTo>
                  <a:lnTo>
                    <a:pt x="1154" y="471"/>
                  </a:lnTo>
                  <a:lnTo>
                    <a:pt x="1143" y="460"/>
                  </a:lnTo>
                  <a:lnTo>
                    <a:pt x="1131" y="451"/>
                  </a:lnTo>
                  <a:lnTo>
                    <a:pt x="1118" y="444"/>
                  </a:lnTo>
                  <a:lnTo>
                    <a:pt x="1104" y="438"/>
                  </a:lnTo>
                  <a:lnTo>
                    <a:pt x="1091" y="432"/>
                  </a:lnTo>
                  <a:lnTo>
                    <a:pt x="1079" y="424"/>
                  </a:lnTo>
                  <a:lnTo>
                    <a:pt x="1068" y="415"/>
                  </a:lnTo>
                  <a:lnTo>
                    <a:pt x="1057" y="406"/>
                  </a:lnTo>
                  <a:lnTo>
                    <a:pt x="1047" y="396"/>
                  </a:lnTo>
                  <a:lnTo>
                    <a:pt x="1037" y="383"/>
                  </a:lnTo>
                  <a:lnTo>
                    <a:pt x="1027" y="371"/>
                  </a:lnTo>
                  <a:lnTo>
                    <a:pt x="1030" y="365"/>
                  </a:lnTo>
                  <a:lnTo>
                    <a:pt x="1035" y="361"/>
                  </a:lnTo>
                  <a:lnTo>
                    <a:pt x="1041" y="356"/>
                  </a:lnTo>
                  <a:lnTo>
                    <a:pt x="1048" y="354"/>
                  </a:lnTo>
                  <a:lnTo>
                    <a:pt x="1055" y="353"/>
                  </a:lnTo>
                  <a:lnTo>
                    <a:pt x="1062" y="354"/>
                  </a:lnTo>
                  <a:lnTo>
                    <a:pt x="1069" y="355"/>
                  </a:lnTo>
                  <a:lnTo>
                    <a:pt x="1074" y="358"/>
                  </a:lnTo>
                  <a:lnTo>
                    <a:pt x="1078" y="358"/>
                  </a:lnTo>
                  <a:lnTo>
                    <a:pt x="1081" y="357"/>
                  </a:lnTo>
                  <a:lnTo>
                    <a:pt x="1082" y="355"/>
                  </a:lnTo>
                  <a:lnTo>
                    <a:pt x="1084" y="353"/>
                  </a:lnTo>
                  <a:lnTo>
                    <a:pt x="1079" y="339"/>
                  </a:lnTo>
                  <a:lnTo>
                    <a:pt x="1069" y="327"/>
                  </a:lnTo>
                  <a:lnTo>
                    <a:pt x="1058" y="317"/>
                  </a:lnTo>
                  <a:lnTo>
                    <a:pt x="1045" y="308"/>
                  </a:lnTo>
                  <a:lnTo>
                    <a:pt x="1030" y="300"/>
                  </a:lnTo>
                  <a:lnTo>
                    <a:pt x="1016" y="293"/>
                  </a:lnTo>
                  <a:lnTo>
                    <a:pt x="1002" y="285"/>
                  </a:lnTo>
                  <a:lnTo>
                    <a:pt x="989" y="276"/>
                  </a:lnTo>
                  <a:lnTo>
                    <a:pt x="977" y="260"/>
                  </a:lnTo>
                  <a:lnTo>
                    <a:pt x="963" y="245"/>
                  </a:lnTo>
                  <a:lnTo>
                    <a:pt x="947" y="230"/>
                  </a:lnTo>
                  <a:lnTo>
                    <a:pt x="933" y="216"/>
                  </a:lnTo>
                  <a:lnTo>
                    <a:pt x="921" y="200"/>
                  </a:lnTo>
                  <a:lnTo>
                    <a:pt x="911" y="182"/>
                  </a:lnTo>
                  <a:lnTo>
                    <a:pt x="907" y="161"/>
                  </a:lnTo>
                  <a:lnTo>
                    <a:pt x="908" y="137"/>
                  </a:lnTo>
                  <a:lnTo>
                    <a:pt x="927" y="134"/>
                  </a:lnTo>
                  <a:lnTo>
                    <a:pt x="945" y="135"/>
                  </a:lnTo>
                  <a:lnTo>
                    <a:pt x="963" y="140"/>
                  </a:lnTo>
                  <a:lnTo>
                    <a:pt x="979" y="145"/>
                  </a:lnTo>
                  <a:lnTo>
                    <a:pt x="994" y="152"/>
                  </a:lnTo>
                  <a:lnTo>
                    <a:pt x="1010" y="157"/>
                  </a:lnTo>
                  <a:lnTo>
                    <a:pt x="1026" y="160"/>
                  </a:lnTo>
                  <a:lnTo>
                    <a:pt x="1041" y="161"/>
                  </a:lnTo>
                  <a:lnTo>
                    <a:pt x="1036" y="154"/>
                  </a:lnTo>
                  <a:lnTo>
                    <a:pt x="1029" y="145"/>
                  </a:lnTo>
                  <a:lnTo>
                    <a:pt x="1022" y="137"/>
                  </a:lnTo>
                  <a:lnTo>
                    <a:pt x="1013" y="129"/>
                  </a:lnTo>
                  <a:lnTo>
                    <a:pt x="1004" y="121"/>
                  </a:lnTo>
                  <a:lnTo>
                    <a:pt x="994" y="114"/>
                  </a:lnTo>
                  <a:lnTo>
                    <a:pt x="984" y="109"/>
                  </a:lnTo>
                  <a:lnTo>
                    <a:pt x="975" y="105"/>
                  </a:lnTo>
                  <a:lnTo>
                    <a:pt x="958" y="94"/>
                  </a:lnTo>
                  <a:lnTo>
                    <a:pt x="941" y="83"/>
                  </a:lnTo>
                  <a:lnTo>
                    <a:pt x="922" y="72"/>
                  </a:lnTo>
                  <a:lnTo>
                    <a:pt x="906" y="60"/>
                  </a:lnTo>
                  <a:lnTo>
                    <a:pt x="889" y="48"/>
                  </a:lnTo>
                  <a:lnTo>
                    <a:pt x="875" y="33"/>
                  </a:lnTo>
                  <a:lnTo>
                    <a:pt x="863" y="17"/>
                  </a:lnTo>
                  <a:lnTo>
                    <a:pt x="855" y="0"/>
                  </a:lnTo>
                  <a:lnTo>
                    <a:pt x="867" y="2"/>
                  </a:lnTo>
                  <a:lnTo>
                    <a:pt x="879" y="5"/>
                  </a:lnTo>
                  <a:lnTo>
                    <a:pt x="891" y="8"/>
                  </a:lnTo>
                  <a:lnTo>
                    <a:pt x="903" y="13"/>
                  </a:lnTo>
                  <a:lnTo>
                    <a:pt x="914" y="18"/>
                  </a:lnTo>
                  <a:lnTo>
                    <a:pt x="925" y="24"/>
                  </a:lnTo>
                  <a:lnTo>
                    <a:pt x="936" y="29"/>
                  </a:lnTo>
                  <a:lnTo>
                    <a:pt x="948" y="35"/>
                  </a:lnTo>
                  <a:lnTo>
                    <a:pt x="959" y="41"/>
                  </a:lnTo>
                  <a:lnTo>
                    <a:pt x="970" y="47"/>
                  </a:lnTo>
                  <a:lnTo>
                    <a:pt x="981" y="52"/>
                  </a:lnTo>
                  <a:lnTo>
                    <a:pt x="992" y="58"/>
                  </a:lnTo>
                  <a:lnTo>
                    <a:pt x="1003" y="62"/>
                  </a:lnTo>
                  <a:lnTo>
                    <a:pt x="1014" y="66"/>
                  </a:lnTo>
                  <a:lnTo>
                    <a:pt x="1025" y="70"/>
                  </a:lnTo>
                  <a:lnTo>
                    <a:pt x="1037" y="72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1" name="Freeform 7">
              <a:extLst>
                <a:ext uri="{FF2B5EF4-FFF2-40B4-BE49-F238E27FC236}">
                  <a16:creationId xmlns:a16="http://schemas.microsoft.com/office/drawing/2014/main" id="{77FB1AC5-A8CF-4378-A642-94ECF553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163" y="928688"/>
              <a:ext cx="50800" cy="25400"/>
            </a:xfrm>
            <a:custGeom>
              <a:avLst/>
              <a:gdLst>
                <a:gd name="T0" fmla="*/ 162 w 162"/>
                <a:gd name="T1" fmla="*/ 53 h 78"/>
                <a:gd name="T2" fmla="*/ 158 w 162"/>
                <a:gd name="T3" fmla="*/ 59 h 78"/>
                <a:gd name="T4" fmla="*/ 150 w 162"/>
                <a:gd name="T5" fmla="*/ 47 h 78"/>
                <a:gd name="T6" fmla="*/ 140 w 162"/>
                <a:gd name="T7" fmla="*/ 38 h 78"/>
                <a:gd name="T8" fmla="*/ 128 w 162"/>
                <a:gd name="T9" fmla="*/ 34 h 78"/>
                <a:gd name="T10" fmla="*/ 116 w 162"/>
                <a:gd name="T11" fmla="*/ 30 h 78"/>
                <a:gd name="T12" fmla="*/ 104 w 162"/>
                <a:gd name="T13" fmla="*/ 29 h 78"/>
                <a:gd name="T14" fmla="*/ 91 w 162"/>
                <a:gd name="T15" fmla="*/ 30 h 78"/>
                <a:gd name="T16" fmla="*/ 79 w 162"/>
                <a:gd name="T17" fmla="*/ 32 h 78"/>
                <a:gd name="T18" fmla="*/ 67 w 162"/>
                <a:gd name="T19" fmla="*/ 35 h 78"/>
                <a:gd name="T20" fmla="*/ 60 w 162"/>
                <a:gd name="T21" fmla="*/ 41 h 78"/>
                <a:gd name="T22" fmla="*/ 55 w 162"/>
                <a:gd name="T23" fmla="*/ 49 h 78"/>
                <a:gd name="T24" fmla="*/ 50 w 162"/>
                <a:gd name="T25" fmla="*/ 57 h 78"/>
                <a:gd name="T26" fmla="*/ 45 w 162"/>
                <a:gd name="T27" fmla="*/ 64 h 78"/>
                <a:gd name="T28" fmla="*/ 39 w 162"/>
                <a:gd name="T29" fmla="*/ 72 h 78"/>
                <a:gd name="T30" fmla="*/ 33 w 162"/>
                <a:gd name="T31" fmla="*/ 76 h 78"/>
                <a:gd name="T32" fmla="*/ 24 w 162"/>
                <a:gd name="T33" fmla="*/ 78 h 78"/>
                <a:gd name="T34" fmla="*/ 14 w 162"/>
                <a:gd name="T35" fmla="*/ 77 h 78"/>
                <a:gd name="T36" fmla="*/ 4 w 162"/>
                <a:gd name="T37" fmla="*/ 66 h 78"/>
                <a:gd name="T38" fmla="*/ 0 w 162"/>
                <a:gd name="T39" fmla="*/ 52 h 78"/>
                <a:gd name="T40" fmla="*/ 0 w 162"/>
                <a:gd name="T41" fmla="*/ 38 h 78"/>
                <a:gd name="T42" fmla="*/ 4 w 162"/>
                <a:gd name="T43" fmla="*/ 25 h 78"/>
                <a:gd name="T44" fmla="*/ 10 w 162"/>
                <a:gd name="T45" fmla="*/ 12 h 78"/>
                <a:gd name="T46" fmla="*/ 19 w 162"/>
                <a:gd name="T47" fmla="*/ 4 h 78"/>
                <a:gd name="T48" fmla="*/ 28 w 162"/>
                <a:gd name="T49" fmla="*/ 1 h 78"/>
                <a:gd name="T50" fmla="*/ 41 w 162"/>
                <a:gd name="T51" fmla="*/ 0 h 78"/>
                <a:gd name="T52" fmla="*/ 54 w 162"/>
                <a:gd name="T53" fmla="*/ 1 h 78"/>
                <a:gd name="T54" fmla="*/ 67 w 162"/>
                <a:gd name="T55" fmla="*/ 3 h 78"/>
                <a:gd name="T56" fmla="*/ 79 w 162"/>
                <a:gd name="T57" fmla="*/ 5 h 78"/>
                <a:gd name="T58" fmla="*/ 90 w 162"/>
                <a:gd name="T59" fmla="*/ 6 h 78"/>
                <a:gd name="T60" fmla="*/ 99 w 162"/>
                <a:gd name="T61" fmla="*/ 12 h 78"/>
                <a:gd name="T62" fmla="*/ 108 w 162"/>
                <a:gd name="T63" fmla="*/ 17 h 78"/>
                <a:gd name="T64" fmla="*/ 117 w 162"/>
                <a:gd name="T65" fmla="*/ 22 h 78"/>
                <a:gd name="T66" fmla="*/ 127 w 162"/>
                <a:gd name="T67" fmla="*/ 27 h 78"/>
                <a:gd name="T68" fmla="*/ 136 w 162"/>
                <a:gd name="T69" fmla="*/ 32 h 78"/>
                <a:gd name="T70" fmla="*/ 145 w 162"/>
                <a:gd name="T71" fmla="*/ 39 h 78"/>
                <a:gd name="T72" fmla="*/ 153 w 162"/>
                <a:gd name="T73" fmla="*/ 46 h 78"/>
                <a:gd name="T74" fmla="*/ 162 w 162"/>
                <a:gd name="T75" fmla="*/ 5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78">
                  <a:moveTo>
                    <a:pt x="162" y="53"/>
                  </a:moveTo>
                  <a:lnTo>
                    <a:pt x="158" y="59"/>
                  </a:lnTo>
                  <a:lnTo>
                    <a:pt x="150" y="47"/>
                  </a:lnTo>
                  <a:lnTo>
                    <a:pt x="140" y="38"/>
                  </a:lnTo>
                  <a:lnTo>
                    <a:pt x="128" y="34"/>
                  </a:lnTo>
                  <a:lnTo>
                    <a:pt x="116" y="30"/>
                  </a:lnTo>
                  <a:lnTo>
                    <a:pt x="104" y="29"/>
                  </a:lnTo>
                  <a:lnTo>
                    <a:pt x="91" y="30"/>
                  </a:lnTo>
                  <a:lnTo>
                    <a:pt x="79" y="32"/>
                  </a:lnTo>
                  <a:lnTo>
                    <a:pt x="67" y="35"/>
                  </a:lnTo>
                  <a:lnTo>
                    <a:pt x="60" y="41"/>
                  </a:lnTo>
                  <a:lnTo>
                    <a:pt x="55" y="49"/>
                  </a:lnTo>
                  <a:lnTo>
                    <a:pt x="50" y="57"/>
                  </a:lnTo>
                  <a:lnTo>
                    <a:pt x="45" y="64"/>
                  </a:lnTo>
                  <a:lnTo>
                    <a:pt x="39" y="72"/>
                  </a:lnTo>
                  <a:lnTo>
                    <a:pt x="33" y="76"/>
                  </a:lnTo>
                  <a:lnTo>
                    <a:pt x="24" y="78"/>
                  </a:lnTo>
                  <a:lnTo>
                    <a:pt x="14" y="77"/>
                  </a:lnTo>
                  <a:lnTo>
                    <a:pt x="4" y="66"/>
                  </a:lnTo>
                  <a:lnTo>
                    <a:pt x="0" y="52"/>
                  </a:lnTo>
                  <a:lnTo>
                    <a:pt x="0" y="38"/>
                  </a:lnTo>
                  <a:lnTo>
                    <a:pt x="4" y="25"/>
                  </a:lnTo>
                  <a:lnTo>
                    <a:pt x="10" y="12"/>
                  </a:lnTo>
                  <a:lnTo>
                    <a:pt x="19" y="4"/>
                  </a:lnTo>
                  <a:lnTo>
                    <a:pt x="28" y="1"/>
                  </a:lnTo>
                  <a:lnTo>
                    <a:pt x="41" y="0"/>
                  </a:lnTo>
                  <a:lnTo>
                    <a:pt x="54" y="1"/>
                  </a:lnTo>
                  <a:lnTo>
                    <a:pt x="67" y="3"/>
                  </a:lnTo>
                  <a:lnTo>
                    <a:pt x="79" y="5"/>
                  </a:lnTo>
                  <a:lnTo>
                    <a:pt x="90" y="6"/>
                  </a:lnTo>
                  <a:lnTo>
                    <a:pt x="99" y="12"/>
                  </a:lnTo>
                  <a:lnTo>
                    <a:pt x="108" y="17"/>
                  </a:lnTo>
                  <a:lnTo>
                    <a:pt x="117" y="22"/>
                  </a:lnTo>
                  <a:lnTo>
                    <a:pt x="127" y="27"/>
                  </a:lnTo>
                  <a:lnTo>
                    <a:pt x="136" y="32"/>
                  </a:lnTo>
                  <a:lnTo>
                    <a:pt x="145" y="39"/>
                  </a:lnTo>
                  <a:lnTo>
                    <a:pt x="153" y="46"/>
                  </a:lnTo>
                  <a:lnTo>
                    <a:pt x="162" y="53"/>
                  </a:lnTo>
                  <a:close/>
                </a:path>
              </a:pathLst>
            </a:custGeom>
            <a:solidFill>
              <a:srgbClr val="0099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pic>
        <p:nvPicPr>
          <p:cNvPr id="82" name="Picture 81">
            <a:extLst>
              <a:ext uri="{FF2B5EF4-FFF2-40B4-BE49-F238E27FC236}">
                <a16:creationId xmlns:a16="http://schemas.microsoft.com/office/drawing/2014/main" id="{8FAC6F55-44A5-B4C2-E166-749FF4F83F2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850402" y="4682083"/>
            <a:ext cx="417672" cy="790737"/>
          </a:xfrm>
          <a:prstGeom prst="rect">
            <a:avLst/>
          </a:prstGeom>
        </p:spPr>
      </p:pic>
      <p:sp>
        <p:nvSpPr>
          <p:cNvPr id="83" name="Text Box 23">
            <a:extLst>
              <a:ext uri="{FF2B5EF4-FFF2-40B4-BE49-F238E27FC236}">
                <a16:creationId xmlns:a16="http://schemas.microsoft.com/office/drawing/2014/main" id="{CEC1A883-70CC-BAB8-1DFA-0D6C788E21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385" y="3505200"/>
            <a:ext cx="337945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Problem we want to solve</a:t>
            </a:r>
          </a:p>
        </p:txBody>
      </p:sp>
      <p:sp>
        <p:nvSpPr>
          <p:cNvPr id="87" name="Arrow: Left-Right 86">
            <a:extLst>
              <a:ext uri="{FF2B5EF4-FFF2-40B4-BE49-F238E27FC236}">
                <a16:creationId xmlns:a16="http://schemas.microsoft.com/office/drawing/2014/main" id="{9E2B3826-BAE5-7C03-4A8B-C0FD56DD2717}"/>
              </a:ext>
            </a:extLst>
          </p:cNvPr>
          <p:cNvSpPr/>
          <p:nvPr/>
        </p:nvSpPr>
        <p:spPr>
          <a:xfrm>
            <a:off x="4391892" y="3611699"/>
            <a:ext cx="423415" cy="189065"/>
          </a:xfrm>
          <a:prstGeom prst="leftRightArrow">
            <a:avLst/>
          </a:prstGeom>
          <a:solidFill>
            <a:srgbClr val="FF66FF"/>
          </a:solidFill>
          <a:ln>
            <a:solidFill>
              <a:srgbClr val="FF0000"/>
            </a:solidFill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" name="Rectangle 2">
            <a:extLst>
              <a:ext uri="{FF2B5EF4-FFF2-40B4-BE49-F238E27FC236}">
                <a16:creationId xmlns:a16="http://schemas.microsoft.com/office/drawing/2014/main" id="{57F8C0E1-1D0F-6717-8ED2-6EA2AC4A96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18372" y="444663"/>
            <a:ext cx="2743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Game of life  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90064D2C-C2DD-B194-A70B-731C239C3C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22351" y="466077"/>
            <a:ext cx="13727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Graph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29559694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3B29029-B418-CCF4-0821-86EC6CBF8D9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5AB7861E-52A2-D07C-8B84-BB4BB6E8FEA1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The Graph of Life</a:t>
            </a:r>
          </a:p>
        </p:txBody>
      </p:sp>
      <p:sp>
        <p:nvSpPr>
          <p:cNvPr id="52" name="Rectangle 2">
            <a:extLst>
              <a:ext uri="{FF2B5EF4-FFF2-40B4-BE49-F238E27FC236}">
                <a16:creationId xmlns:a16="http://schemas.microsoft.com/office/drawing/2014/main" id="{725E62D7-F81C-2E66-3908-9F5B5D143B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Reduction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43" name="Text Box 23">
            <a:extLst>
              <a:ext uri="{FF2B5EF4-FFF2-40B4-BE49-F238E27FC236}">
                <a16:creationId xmlns:a16="http://schemas.microsoft.com/office/drawing/2014/main" id="{C87977C4-D3C8-F481-FC4B-850D6757FC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" y="1276809"/>
            <a:ext cx="621259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reduction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from one problem to another.</a:t>
            </a:r>
          </a:p>
        </p:txBody>
      </p:sp>
      <p:grpSp>
        <p:nvGrpSpPr>
          <p:cNvPr id="45" name="Group 32">
            <a:extLst>
              <a:ext uri="{FF2B5EF4-FFF2-40B4-BE49-F238E27FC236}">
                <a16:creationId xmlns:a16="http://schemas.microsoft.com/office/drawing/2014/main" id="{FB4C3479-BEFD-9FBD-10DD-394A427515A6}"/>
              </a:ext>
            </a:extLst>
          </p:cNvPr>
          <p:cNvGrpSpPr>
            <a:grpSpLocks/>
          </p:cNvGrpSpPr>
          <p:nvPr/>
        </p:nvGrpSpPr>
        <p:grpSpPr bwMode="auto">
          <a:xfrm>
            <a:off x="1323975" y="2914106"/>
            <a:ext cx="1800225" cy="2719919"/>
            <a:chOff x="4194" y="1993"/>
            <a:chExt cx="1422" cy="2059"/>
          </a:xfrm>
        </p:grpSpPr>
        <p:pic>
          <p:nvPicPr>
            <p:cNvPr id="46" name="Picture 33" descr="C:\15299\lecture14\Z313.gif">
              <a:extLst>
                <a:ext uri="{FF2B5EF4-FFF2-40B4-BE49-F238E27FC236}">
                  <a16:creationId xmlns:a16="http://schemas.microsoft.com/office/drawing/2014/main" id="{8CE3B494-3665-25CD-73BD-695A8CD94B2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194" y="1993"/>
              <a:ext cx="1422" cy="1617"/>
            </a:xfrm>
            <a:prstGeom prst="rect">
              <a:avLst/>
            </a:prstGeom>
            <a:solidFill>
              <a:schemeClr val="bg2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</p:pic>
        <p:sp>
          <p:nvSpPr>
            <p:cNvPr id="47" name="Text Box 34">
              <a:extLst>
                <a:ext uri="{FF2B5EF4-FFF2-40B4-BE49-F238E27FC236}">
                  <a16:creationId xmlns:a16="http://schemas.microsoft.com/office/drawing/2014/main" id="{EC6379B5-D2FB-4F99-EB2E-C98E810B1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94" y="3609"/>
              <a:ext cx="1422" cy="443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BUILD: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Alg for 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Pooh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50" name="Freeform 39">
            <a:extLst>
              <a:ext uri="{FF2B5EF4-FFF2-40B4-BE49-F238E27FC236}">
                <a16:creationId xmlns:a16="http://schemas.microsoft.com/office/drawing/2014/main" id="{F2DCD14E-FDCF-5ADD-E9B4-093960AC5BDC}"/>
              </a:ext>
            </a:extLst>
          </p:cNvPr>
          <p:cNvSpPr>
            <a:spLocks/>
          </p:cNvSpPr>
          <p:nvPr/>
        </p:nvSpPr>
        <p:spPr bwMode="auto">
          <a:xfrm rot="15807913">
            <a:off x="3164700" y="2725640"/>
            <a:ext cx="629533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F08A2E2F-EE25-7A50-CF2C-F4041F54579C}"/>
              </a:ext>
            </a:extLst>
          </p:cNvPr>
          <p:cNvGrpSpPr/>
          <p:nvPr/>
        </p:nvGrpSpPr>
        <p:grpSpPr>
          <a:xfrm>
            <a:off x="7216775" y="3099473"/>
            <a:ext cx="1800225" cy="2340016"/>
            <a:chOff x="7216775" y="2590800"/>
            <a:chExt cx="1800225" cy="2340016"/>
          </a:xfrm>
        </p:grpSpPr>
        <p:sp>
          <p:nvSpPr>
            <p:cNvPr id="56" name="Text Box 4">
              <a:extLst>
                <a:ext uri="{FF2B5EF4-FFF2-40B4-BE49-F238E27FC236}">
                  <a16:creationId xmlns:a16="http://schemas.microsoft.com/office/drawing/2014/main" id="{B5F41B68-76F4-6E7C-0990-9E1280916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216775" y="3607377"/>
              <a:ext cx="1800225" cy="1323439"/>
            </a:xfrm>
            <a:prstGeom prst="rect">
              <a:avLst/>
            </a:prstGeom>
            <a:solidFill>
              <a:schemeClr val="bg2"/>
            </a:solidFill>
            <a:ln w="12700" cap="sq">
              <a:solidFill>
                <a:schemeClr val="tx1"/>
              </a:solidFill>
              <a:miter lim="800000"/>
              <a:headEnd type="none" w="sm" len="sm"/>
              <a:tailEnd type="none" w="sm" len="sm"/>
            </a:ln>
          </p:spPr>
          <p:txBody>
            <a:bodyPr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GIVEN: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Dy</a:t>
              </a:r>
              <a:r>
                <a:rPr kumimoji="0" lang="en-US" altLang="en-US" sz="16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namic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 Programming for</a:t>
              </a: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 </a:t>
              </a:r>
              <a:b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</a:br>
              <a:r>
                <a:rPr kumimoji="0" lang="en-US" altLang="en-US" sz="16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</a:rPr>
                <a:t>Leveled Graph</a:t>
              </a:r>
              <a:endParaRPr kumimoji="0" lang="en-US" alt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pic>
          <p:nvPicPr>
            <p:cNvPr id="58" name="Picture 2" descr="http://www.swordofthespirit.net/bulwark/mosesbush.gif">
              <a:extLst>
                <a:ext uri="{FF2B5EF4-FFF2-40B4-BE49-F238E27FC236}">
                  <a16:creationId xmlns:a16="http://schemas.microsoft.com/office/drawing/2014/main" id="{C5567F2A-990C-BD4B-0963-A01DBCEB46A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16775" y="2590800"/>
              <a:ext cx="1800225" cy="1047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5E546A61-245C-9197-3145-21EAF7EFAC8F}"/>
              </a:ext>
            </a:extLst>
          </p:cNvPr>
          <p:cNvGrpSpPr/>
          <p:nvPr/>
        </p:nvGrpSpPr>
        <p:grpSpPr>
          <a:xfrm>
            <a:off x="85980" y="2057400"/>
            <a:ext cx="2608581" cy="597994"/>
            <a:chOff x="1140175" y="1923979"/>
            <a:chExt cx="5158139" cy="1042714"/>
          </a:xfrm>
        </p:grpSpPr>
        <p:pic>
          <p:nvPicPr>
            <p:cNvPr id="66" name="Picture 4" descr="Winnie the Pooh - Honey Pot: Amazon.ca: Home &amp; Kitchen">
              <a:extLst>
                <a:ext uri="{FF2B5EF4-FFF2-40B4-BE49-F238E27FC236}">
                  <a16:creationId xmlns:a16="http://schemas.microsoft.com/office/drawing/2014/main" id="{CA88F802-81BA-D771-4948-A2D670A956E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1140175" y="1924277"/>
              <a:ext cx="87712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7" name="Picture 6" descr="HUNNY POT SCENTSY WARMER | WINNIE THE POOH &amp; FRIENDS | DISNEY SCENTSY  WARMER | Shop Scentsy | Incandescent.Scentsy.us">
              <a:extLst>
                <a:ext uri="{FF2B5EF4-FFF2-40B4-BE49-F238E27FC236}">
                  <a16:creationId xmlns:a16="http://schemas.microsoft.com/office/drawing/2014/main" id="{794B0BEC-EB85-DE55-8FEA-2C36BE72229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151544" y="1923979"/>
              <a:ext cx="104241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8" name="Picture 8">
              <a:extLst>
                <a:ext uri="{FF2B5EF4-FFF2-40B4-BE49-F238E27FC236}">
                  <a16:creationId xmlns:a16="http://schemas.microsoft.com/office/drawing/2014/main" id="{246EE0D1-DDF1-7DA4-217C-5D1B366424DE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25555"/>
            <a:stretch/>
          </p:blipFill>
          <p:spPr bwMode="auto">
            <a:xfrm flipH="1">
              <a:off x="2063492" y="1924277"/>
              <a:ext cx="1051168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69" name="Picture 10" descr="22 Winnie the Pooh ♥ hunny pots ideas | pooh, winnie the pooh, winnie">
              <a:extLst>
                <a:ext uri="{FF2B5EF4-FFF2-40B4-BE49-F238E27FC236}">
                  <a16:creationId xmlns:a16="http://schemas.microsoft.com/office/drawing/2014/main" id="{EEF0979C-0A80-B91B-C27A-33F5F40C583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4230844" y="1923979"/>
              <a:ext cx="1042416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0" name="Picture 12" descr="Disney Winnie the Pooh Hunny Pot Candle - BoxLunch Exclusive">
              <a:extLst>
                <a:ext uri="{FF2B5EF4-FFF2-40B4-BE49-F238E27FC236}">
                  <a16:creationId xmlns:a16="http://schemas.microsoft.com/office/drawing/2014/main" id="{98C9281F-7CE1-B654-9454-4FD062494E68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183" t="21985" r="12437" b="15759"/>
            <a:stretch/>
          </p:blipFill>
          <p:spPr bwMode="auto">
            <a:xfrm>
              <a:off x="5297444" y="1923979"/>
              <a:ext cx="1000870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71" name="Group 70">
            <a:extLst>
              <a:ext uri="{FF2B5EF4-FFF2-40B4-BE49-F238E27FC236}">
                <a16:creationId xmlns:a16="http://schemas.microsoft.com/office/drawing/2014/main" id="{63534535-86B1-088E-1B88-93F7F0BAEB0D}"/>
              </a:ext>
            </a:extLst>
          </p:cNvPr>
          <p:cNvGrpSpPr/>
          <p:nvPr/>
        </p:nvGrpSpPr>
        <p:grpSpPr>
          <a:xfrm>
            <a:off x="2939584" y="2189655"/>
            <a:ext cx="3927582" cy="610359"/>
            <a:chOff x="1098736" y="3429000"/>
            <a:chExt cx="7955296" cy="1083838"/>
          </a:xfrm>
        </p:grpSpPr>
        <p:pic>
          <p:nvPicPr>
            <p:cNvPr id="72" name="Picture 6" descr="Winnie The Pooh Exercise GIF by Disney - Find &amp; Share on GIPHY">
              <a:extLst>
                <a:ext uri="{FF2B5EF4-FFF2-40B4-BE49-F238E27FC236}">
                  <a16:creationId xmlns:a16="http://schemas.microsoft.com/office/drawing/2014/main" id="{12BB1602-8060-DA76-074E-FF6001755E3C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0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98736" y="3429000"/>
              <a:ext cx="172682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3" name="Picture 8" descr="Winnie The Pooh Exercise GIF by Disney - Find &amp; Share on GIPHY">
              <a:extLst>
                <a:ext uri="{FF2B5EF4-FFF2-40B4-BE49-F238E27FC236}">
                  <a16:creationId xmlns:a16="http://schemas.microsoft.com/office/drawing/2014/main" id="{300C5EA7-2388-233D-1AC1-F9F3C6FF42B0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02358" y="3465332"/>
              <a:ext cx="1271239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4" name="Picture 12" descr="Pooh Bear Exercise GIFs | Tenor">
              <a:extLst>
                <a:ext uri="{FF2B5EF4-FFF2-40B4-BE49-F238E27FC236}">
                  <a16:creationId xmlns:a16="http://schemas.microsoft.com/office/drawing/2014/main" id="{256C793F-85A8-FD45-0C8D-1C54171A09D1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01867" y="3465332"/>
              <a:ext cx="138151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5" name="Picture 2" descr="Winnie The Pooh Exercise GIF by Disney - Find &amp; Share on GIPHY">
              <a:extLst>
                <a:ext uri="{FF2B5EF4-FFF2-40B4-BE49-F238E27FC236}">
                  <a16:creationId xmlns:a16="http://schemas.microsoft.com/office/drawing/2014/main" id="{BF5D0508-5868-4466-A44F-35524F2CD5B9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77014" y="3451765"/>
              <a:ext cx="1591475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pic>
          <p:nvPicPr>
            <p:cNvPr id="76" name="Picture 4" descr="Winnie The Pooh Exercise GIF by Disney - Find &amp; Share on GIPHY">
              <a:extLst>
                <a:ext uri="{FF2B5EF4-FFF2-40B4-BE49-F238E27FC236}">
                  <a16:creationId xmlns:a16="http://schemas.microsoft.com/office/drawing/2014/main" id="{9B6AE456-1AD8-AB8F-C5DD-FC22C4D72727}"/>
                </a:ext>
              </a:extLst>
            </p:cNvPr>
            <p:cNvPicPr>
              <a:picLocks noChangeAspect="1" noChangeArrowheads="1" noCrop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209048" y="3470422"/>
              <a:ext cx="1844984" cy="104241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213EF1D9-B812-E248-514A-09B05F9DFC34}"/>
              </a:ext>
            </a:extLst>
          </p:cNvPr>
          <p:cNvGrpSpPr/>
          <p:nvPr/>
        </p:nvGrpSpPr>
        <p:grpSpPr>
          <a:xfrm>
            <a:off x="3829049" y="3370639"/>
            <a:ext cx="3257551" cy="1201361"/>
            <a:chOff x="3890791" y="2775553"/>
            <a:chExt cx="3257551" cy="1201361"/>
          </a:xfrm>
        </p:grpSpPr>
        <p:grpSp>
          <p:nvGrpSpPr>
            <p:cNvPr id="62" name="Group 61">
              <a:extLst>
                <a:ext uri="{FF2B5EF4-FFF2-40B4-BE49-F238E27FC236}">
                  <a16:creationId xmlns:a16="http://schemas.microsoft.com/office/drawing/2014/main" id="{9F209510-F3BE-CE76-D64C-E82D0BAACD73}"/>
                </a:ext>
              </a:extLst>
            </p:cNvPr>
            <p:cNvGrpSpPr/>
            <p:nvPr/>
          </p:nvGrpSpPr>
          <p:grpSpPr>
            <a:xfrm>
              <a:off x="4038600" y="2775553"/>
              <a:ext cx="3047529" cy="1201361"/>
              <a:chOff x="4038600" y="2044260"/>
              <a:chExt cx="3047529" cy="1201361"/>
            </a:xfrm>
          </p:grpSpPr>
          <p:sp>
            <p:nvSpPr>
              <p:cNvPr id="63" name="Line 36">
                <a:extLst>
                  <a:ext uri="{FF2B5EF4-FFF2-40B4-BE49-F238E27FC236}">
                    <a16:creationId xmlns:a16="http://schemas.microsoft.com/office/drawing/2014/main" id="{C0F2A0E9-37B4-50AD-69A6-7EA1075B8D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4114329" y="3245621"/>
                <a:ext cx="2971800" cy="0"/>
              </a:xfrm>
              <a:prstGeom prst="line">
                <a:avLst/>
              </a:prstGeom>
              <a:noFill/>
              <a:ln w="57150" cap="sq">
                <a:solidFill>
                  <a:schemeClr val="tx2"/>
                </a:solidFill>
                <a:round/>
                <a:headEnd type="none" w="sm" len="sm"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lIns="274320" rIns="274320" anchor="ctr">
                <a:spAutoFit/>
              </a:bodyPr>
              <a:lstStyle/>
              <a:p>
                <a:pPr marL="0" marR="0" lvl="0" indent="0" algn="ctr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8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4" name="Rectangle 23">
                <a:extLst>
                  <a:ext uri="{FF2B5EF4-FFF2-40B4-BE49-F238E27FC236}">
                    <a16:creationId xmlns:a16="http://schemas.microsoft.com/office/drawing/2014/main" id="{9DF57D26-4F9B-7900-9051-460DA24F8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600" y="2044260"/>
                <a:ext cx="25006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12700" cap="sq" algn="ctr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274320" rIns="274320">
                <a:spAutoFit/>
              </a:bodyPr>
              <a:lstStyle>
                <a:lvl1pPr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algn="ctr" eaLnBrk="0" fontAlgn="base" hangingPunct="0">
                  <a:spcBef>
                    <a:spcPct val="0"/>
                  </a:spcBef>
                  <a:spcAft>
                    <a:spcPct val="0"/>
                  </a:spcAft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A leveled graph</a:t>
                </a:r>
              </a:p>
            </p:txBody>
          </p:sp>
        </p:grpSp>
        <p:pic>
          <p:nvPicPr>
            <p:cNvPr id="77" name="Picture 76">
              <a:extLst>
                <a:ext uri="{FF2B5EF4-FFF2-40B4-BE49-F238E27FC236}">
                  <a16:creationId xmlns:a16="http://schemas.microsoft.com/office/drawing/2014/main" id="{45D64664-1865-3D78-AF6A-15834676D83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5"/>
            <a:srcRect r="2227"/>
            <a:stretch/>
          </p:blipFill>
          <p:spPr>
            <a:xfrm>
              <a:off x="3890791" y="3200400"/>
              <a:ext cx="3257551" cy="672757"/>
            </a:xfrm>
            <a:prstGeom prst="rect">
              <a:avLst/>
            </a:prstGeom>
          </p:spPr>
        </p:pic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E5326253-C3A9-184F-79E7-01329C3601D9}"/>
              </a:ext>
            </a:extLst>
          </p:cNvPr>
          <p:cNvGrpSpPr/>
          <p:nvPr/>
        </p:nvGrpSpPr>
        <p:grpSpPr>
          <a:xfrm>
            <a:off x="3834730" y="5000576"/>
            <a:ext cx="3862999" cy="759917"/>
            <a:chOff x="3834730" y="5000576"/>
            <a:chExt cx="3862999" cy="759917"/>
          </a:xfrm>
        </p:grpSpPr>
        <p:sp>
          <p:nvSpPr>
            <p:cNvPr id="59" name="Rectangle 23">
              <a:extLst>
                <a:ext uri="{FF2B5EF4-FFF2-40B4-BE49-F238E27FC236}">
                  <a16:creationId xmlns:a16="http://schemas.microsoft.com/office/drawing/2014/main" id="{4CF5E1B1-52AC-767F-B993-035AF5853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1000" y="5069930"/>
              <a:ext cx="3506729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12700" cap="sq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274320" rIns="274320">
              <a:spAutoFit/>
            </a:bodyPr>
            <a:lstStyle>
              <a:lvl1pPr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algn="ctr" eaLnBrk="0" fontAlgn="base" hangingPunct="0">
                <a:spcBef>
                  <a:spcPct val="0"/>
                </a:spcBef>
                <a:spcAft>
                  <a:spcPct val="0"/>
                </a:spcAft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Here is the optimal path</a:t>
              </a:r>
            </a:p>
          </p:txBody>
        </p:sp>
        <p:sp>
          <p:nvSpPr>
            <p:cNvPr id="60" name="Line 41">
              <a:extLst>
                <a:ext uri="{FF2B5EF4-FFF2-40B4-BE49-F238E27FC236}">
                  <a16:creationId xmlns:a16="http://schemas.microsoft.com/office/drawing/2014/main" id="{B7C2D9BD-2359-73A0-3048-0E1C43CD2B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834730" y="5000576"/>
              <a:ext cx="3257550" cy="0"/>
            </a:xfrm>
            <a:prstGeom prst="line">
              <a:avLst/>
            </a:prstGeom>
            <a:noFill/>
            <a:ln w="57150" cap="sq">
              <a:solidFill>
                <a:schemeClr val="tx2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lIns="274320" rIns="274320" anchor="ctr">
              <a:spAutoFit/>
            </a:bodyPr>
            <a:lstStyle/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CC5C4FB4-46EF-1913-8809-89355D34C7C8}"/>
                </a:ext>
              </a:extLst>
            </p:cNvPr>
            <p:cNvSpPr/>
            <p:nvPr/>
          </p:nvSpPr>
          <p:spPr>
            <a:xfrm>
              <a:off x="4243442" y="5448307"/>
              <a:ext cx="2995558" cy="312186"/>
            </a:xfrm>
            <a:custGeom>
              <a:avLst/>
              <a:gdLst>
                <a:gd name="connsiteX0" fmla="*/ 0 w 7199086"/>
                <a:gd name="connsiteY0" fmla="*/ 780761 h 1056532"/>
                <a:gd name="connsiteX1" fmla="*/ 696686 w 7199086"/>
                <a:gd name="connsiteY1" fmla="*/ 417904 h 1056532"/>
                <a:gd name="connsiteX2" fmla="*/ 1625600 w 7199086"/>
                <a:gd name="connsiteY2" fmla="*/ 838818 h 1056532"/>
                <a:gd name="connsiteX3" fmla="*/ 2133600 w 7199086"/>
                <a:gd name="connsiteY3" fmla="*/ 113104 h 1056532"/>
                <a:gd name="connsiteX4" fmla="*/ 2641600 w 7199086"/>
                <a:gd name="connsiteY4" fmla="*/ 84075 h 1056532"/>
                <a:gd name="connsiteX5" fmla="*/ 3556000 w 7199086"/>
                <a:gd name="connsiteY5" fmla="*/ 911389 h 1056532"/>
                <a:gd name="connsiteX6" fmla="*/ 4383314 w 7199086"/>
                <a:gd name="connsiteY6" fmla="*/ 403389 h 1056532"/>
                <a:gd name="connsiteX7" fmla="*/ 5196114 w 7199086"/>
                <a:gd name="connsiteY7" fmla="*/ 940418 h 1056532"/>
                <a:gd name="connsiteX8" fmla="*/ 5573486 w 7199086"/>
                <a:gd name="connsiteY8" fmla="*/ 301789 h 1056532"/>
                <a:gd name="connsiteX9" fmla="*/ 6154057 w 7199086"/>
                <a:gd name="connsiteY9" fmla="*/ 98589 h 1056532"/>
                <a:gd name="connsiteX10" fmla="*/ 6778171 w 7199086"/>
                <a:gd name="connsiteY10" fmla="*/ 432418 h 1056532"/>
                <a:gd name="connsiteX11" fmla="*/ 7199086 w 7199086"/>
                <a:gd name="connsiteY11" fmla="*/ 1056532 h 1056532"/>
                <a:gd name="connsiteX0" fmla="*/ 0 w 7489372"/>
                <a:gd name="connsiteY0" fmla="*/ 998475 h 1056532"/>
                <a:gd name="connsiteX1" fmla="*/ 986972 w 7489372"/>
                <a:gd name="connsiteY1" fmla="*/ 417904 h 1056532"/>
                <a:gd name="connsiteX2" fmla="*/ 1915886 w 7489372"/>
                <a:gd name="connsiteY2" fmla="*/ 838818 h 1056532"/>
                <a:gd name="connsiteX3" fmla="*/ 2423886 w 7489372"/>
                <a:gd name="connsiteY3" fmla="*/ 113104 h 1056532"/>
                <a:gd name="connsiteX4" fmla="*/ 2931886 w 7489372"/>
                <a:gd name="connsiteY4" fmla="*/ 84075 h 1056532"/>
                <a:gd name="connsiteX5" fmla="*/ 3846286 w 7489372"/>
                <a:gd name="connsiteY5" fmla="*/ 911389 h 1056532"/>
                <a:gd name="connsiteX6" fmla="*/ 4673600 w 7489372"/>
                <a:gd name="connsiteY6" fmla="*/ 403389 h 1056532"/>
                <a:gd name="connsiteX7" fmla="*/ 5486400 w 7489372"/>
                <a:gd name="connsiteY7" fmla="*/ 940418 h 1056532"/>
                <a:gd name="connsiteX8" fmla="*/ 5863772 w 7489372"/>
                <a:gd name="connsiteY8" fmla="*/ 301789 h 1056532"/>
                <a:gd name="connsiteX9" fmla="*/ 6444343 w 7489372"/>
                <a:gd name="connsiteY9" fmla="*/ 98589 h 1056532"/>
                <a:gd name="connsiteX10" fmla="*/ 7068457 w 7489372"/>
                <a:gd name="connsiteY10" fmla="*/ 432418 h 1056532"/>
                <a:gd name="connsiteX11" fmla="*/ 7489372 w 7489372"/>
                <a:gd name="connsiteY11" fmla="*/ 1056532 h 1056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7489372" h="1056532">
                  <a:moveTo>
                    <a:pt x="0" y="998475"/>
                  </a:moveTo>
                  <a:cubicBezTo>
                    <a:pt x="212876" y="812208"/>
                    <a:pt x="667658" y="444513"/>
                    <a:pt x="986972" y="417904"/>
                  </a:cubicBezTo>
                  <a:cubicBezTo>
                    <a:pt x="1306286" y="391295"/>
                    <a:pt x="1676400" y="889618"/>
                    <a:pt x="1915886" y="838818"/>
                  </a:cubicBezTo>
                  <a:cubicBezTo>
                    <a:pt x="2155372" y="788018"/>
                    <a:pt x="2254553" y="238894"/>
                    <a:pt x="2423886" y="113104"/>
                  </a:cubicBezTo>
                  <a:cubicBezTo>
                    <a:pt x="2593219" y="-12686"/>
                    <a:pt x="2694819" y="-48973"/>
                    <a:pt x="2931886" y="84075"/>
                  </a:cubicBezTo>
                  <a:cubicBezTo>
                    <a:pt x="3168953" y="217122"/>
                    <a:pt x="3556000" y="858170"/>
                    <a:pt x="3846286" y="911389"/>
                  </a:cubicBezTo>
                  <a:cubicBezTo>
                    <a:pt x="4136572" y="964608"/>
                    <a:pt x="4400248" y="398551"/>
                    <a:pt x="4673600" y="403389"/>
                  </a:cubicBezTo>
                  <a:cubicBezTo>
                    <a:pt x="4946952" y="408227"/>
                    <a:pt x="5288038" y="957351"/>
                    <a:pt x="5486400" y="940418"/>
                  </a:cubicBezTo>
                  <a:cubicBezTo>
                    <a:pt x="5684762" y="923485"/>
                    <a:pt x="5704115" y="442094"/>
                    <a:pt x="5863772" y="301789"/>
                  </a:cubicBezTo>
                  <a:cubicBezTo>
                    <a:pt x="6023429" y="161484"/>
                    <a:pt x="6243562" y="76818"/>
                    <a:pt x="6444343" y="98589"/>
                  </a:cubicBezTo>
                  <a:cubicBezTo>
                    <a:pt x="6645124" y="120360"/>
                    <a:pt x="6894286" y="272761"/>
                    <a:pt x="7068457" y="432418"/>
                  </a:cubicBezTo>
                  <a:cubicBezTo>
                    <a:pt x="7242628" y="592075"/>
                    <a:pt x="7366000" y="824303"/>
                    <a:pt x="7489372" y="1056532"/>
                  </a:cubicBezTo>
                </a:path>
              </a:pathLst>
            </a:custGeom>
            <a:noFill/>
            <a:ln w="31750">
              <a:solidFill>
                <a:srgbClr val="FF0000"/>
              </a:solidFill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0" name="Freeform 39">
            <a:extLst>
              <a:ext uri="{FF2B5EF4-FFF2-40B4-BE49-F238E27FC236}">
                <a16:creationId xmlns:a16="http://schemas.microsoft.com/office/drawing/2014/main" id="{33F27AA2-E1BF-1990-710C-CCB781CFA2DA}"/>
              </a:ext>
            </a:extLst>
          </p:cNvPr>
          <p:cNvSpPr>
            <a:spLocks/>
          </p:cNvSpPr>
          <p:nvPr/>
        </p:nvSpPr>
        <p:spPr bwMode="auto">
          <a:xfrm>
            <a:off x="685800" y="2666410"/>
            <a:ext cx="787735" cy="898572"/>
          </a:xfrm>
          <a:custGeom>
            <a:avLst/>
            <a:gdLst>
              <a:gd name="T0" fmla="*/ 0 w 432"/>
              <a:gd name="T1" fmla="*/ 0 h 816"/>
              <a:gd name="T2" fmla="*/ 2147483647 w 432"/>
              <a:gd name="T3" fmla="*/ 2147483647 h 816"/>
              <a:gd name="T4" fmla="*/ 2147483647 w 432"/>
              <a:gd name="T5" fmla="*/ 2147483647 h 816"/>
              <a:gd name="T6" fmla="*/ 0 60000 65536"/>
              <a:gd name="T7" fmla="*/ 0 60000 65536"/>
              <a:gd name="T8" fmla="*/ 0 60000 65536"/>
              <a:gd name="T9" fmla="*/ 0 w 432"/>
              <a:gd name="T10" fmla="*/ 0 h 816"/>
              <a:gd name="T11" fmla="*/ 432 w 432"/>
              <a:gd name="T12" fmla="*/ 816 h 81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432" h="816">
                <a:moveTo>
                  <a:pt x="0" y="0"/>
                </a:moveTo>
                <a:cubicBezTo>
                  <a:pt x="12" y="196"/>
                  <a:pt x="24" y="392"/>
                  <a:pt x="96" y="528"/>
                </a:cubicBezTo>
                <a:cubicBezTo>
                  <a:pt x="168" y="664"/>
                  <a:pt x="376" y="760"/>
                  <a:pt x="432" y="816"/>
                </a:cubicBezTo>
              </a:path>
            </a:pathLst>
          </a:custGeom>
          <a:noFill/>
          <a:ln w="57150" cap="sq" cmpd="sng">
            <a:solidFill>
              <a:schemeClr val="tx1"/>
            </a:solidFill>
            <a:prstDash val="solid"/>
            <a:round/>
            <a:headEnd type="none" w="sm" len="sm"/>
            <a:tailEnd type="arrow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square" lIns="274320" rIns="274320" anchor="ctr">
            <a:spAutoFit/>
          </a:bodyPr>
          <a:lstStyle/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5" name="Text Box 23">
            <a:extLst>
              <a:ext uri="{FF2B5EF4-FFF2-40B4-BE49-F238E27FC236}">
                <a16:creationId xmlns:a16="http://schemas.microsoft.com/office/drawing/2014/main" id="{6D17EF88-D2BC-F2CD-B620-138B4A68CE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7000" y="5943600"/>
            <a:ext cx="25847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Time =  O(# edges)</a:t>
            </a:r>
          </a:p>
        </p:txBody>
      </p:sp>
    </p:spTree>
    <p:extLst>
      <p:ext uri="{BB962C8B-B14F-4D97-AF65-F5344CB8AC3E}">
        <p14:creationId xmlns:p14="http://schemas.microsoft.com/office/powerpoint/2010/main" val="850631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9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9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2" grpId="0"/>
      <p:bldP spid="43" grpId="0"/>
      <p:bldP spid="50" grpId="0" animBg="1"/>
      <p:bldP spid="80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23" name="Picture 22" descr="sy01258_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5249863" y="2400300"/>
            <a:ext cx="2522537" cy="2159000"/>
          </a:xfrm>
          <a:noFill/>
        </p:spPr>
      </p:pic>
      <p:grpSp>
        <p:nvGrpSpPr>
          <p:cNvPr id="184324" name="Group 93"/>
          <p:cNvGrpSpPr>
            <a:grpSpLocks/>
          </p:cNvGrpSpPr>
          <p:nvPr/>
        </p:nvGrpSpPr>
        <p:grpSpPr bwMode="auto">
          <a:xfrm>
            <a:off x="1065213" y="2292350"/>
            <a:ext cx="2592387" cy="2279650"/>
            <a:chOff x="671" y="1444"/>
            <a:chExt cx="1633" cy="1436"/>
          </a:xfrm>
        </p:grpSpPr>
        <p:sp>
          <p:nvSpPr>
            <p:cNvPr id="184325" name="AutoShape 24"/>
            <p:cNvSpPr>
              <a:spLocks noChangeAspect="1" noChangeArrowheads="1" noTextEdit="1"/>
            </p:cNvSpPr>
            <p:nvPr/>
          </p:nvSpPr>
          <p:spPr bwMode="auto">
            <a:xfrm>
              <a:off x="671" y="1444"/>
              <a:ext cx="1633" cy="14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6" name="Freeform 29"/>
            <p:cNvSpPr>
              <a:spLocks/>
            </p:cNvSpPr>
            <p:nvPr/>
          </p:nvSpPr>
          <p:spPr bwMode="auto">
            <a:xfrm>
              <a:off x="671" y="1444"/>
              <a:ext cx="1515" cy="1433"/>
            </a:xfrm>
            <a:custGeom>
              <a:avLst/>
              <a:gdLst>
                <a:gd name="T0" fmla="*/ 12 w 3030"/>
                <a:gd name="T1" fmla="*/ 7 h 2866"/>
                <a:gd name="T2" fmla="*/ 12 w 3030"/>
                <a:gd name="T3" fmla="*/ 6 h 2866"/>
                <a:gd name="T4" fmla="*/ 12 w 3030"/>
                <a:gd name="T5" fmla="*/ 5 h 2866"/>
                <a:gd name="T6" fmla="*/ 12 w 3030"/>
                <a:gd name="T7" fmla="*/ 4 h 2866"/>
                <a:gd name="T8" fmla="*/ 11 w 3030"/>
                <a:gd name="T9" fmla="*/ 3 h 2866"/>
                <a:gd name="T10" fmla="*/ 11 w 3030"/>
                <a:gd name="T11" fmla="*/ 2 h 2866"/>
                <a:gd name="T12" fmla="*/ 10 w 3030"/>
                <a:gd name="T13" fmla="*/ 2 h 2866"/>
                <a:gd name="T14" fmla="*/ 10 w 3030"/>
                <a:gd name="T15" fmla="*/ 1 h 2866"/>
                <a:gd name="T16" fmla="*/ 9 w 3030"/>
                <a:gd name="T17" fmla="*/ 0 h 2866"/>
                <a:gd name="T18" fmla="*/ 1 w 3030"/>
                <a:gd name="T19" fmla="*/ 3 h 2866"/>
                <a:gd name="T20" fmla="*/ 2 w 3030"/>
                <a:gd name="T21" fmla="*/ 3 h 2866"/>
                <a:gd name="T22" fmla="*/ 2 w 3030"/>
                <a:gd name="T23" fmla="*/ 3 h 2866"/>
                <a:gd name="T24" fmla="*/ 2 w 3030"/>
                <a:gd name="T25" fmla="*/ 3 h 2866"/>
                <a:gd name="T26" fmla="*/ 2 w 3030"/>
                <a:gd name="T27" fmla="*/ 3 h 2866"/>
                <a:gd name="T28" fmla="*/ 2 w 3030"/>
                <a:gd name="T29" fmla="*/ 4 h 2866"/>
                <a:gd name="T30" fmla="*/ 2 w 3030"/>
                <a:gd name="T31" fmla="*/ 4 h 2866"/>
                <a:gd name="T32" fmla="*/ 1 w 3030"/>
                <a:gd name="T33" fmla="*/ 4 h 2866"/>
                <a:gd name="T34" fmla="*/ 1 w 3030"/>
                <a:gd name="T35" fmla="*/ 4 h 2866"/>
                <a:gd name="T36" fmla="*/ 1 w 3030"/>
                <a:gd name="T37" fmla="*/ 4 h 2866"/>
                <a:gd name="T38" fmla="*/ 1 w 3030"/>
                <a:gd name="T39" fmla="*/ 6 h 2866"/>
                <a:gd name="T40" fmla="*/ 1 w 3030"/>
                <a:gd name="T41" fmla="*/ 7 h 2866"/>
                <a:gd name="T42" fmla="*/ 2 w 3030"/>
                <a:gd name="T43" fmla="*/ 8 h 2866"/>
                <a:gd name="T44" fmla="*/ 2 w 3030"/>
                <a:gd name="T45" fmla="*/ 9 h 2866"/>
                <a:gd name="T46" fmla="*/ 3 w 3030"/>
                <a:gd name="T47" fmla="*/ 10 h 2866"/>
                <a:gd name="T48" fmla="*/ 3 w 3030"/>
                <a:gd name="T49" fmla="*/ 11 h 2866"/>
                <a:gd name="T50" fmla="*/ 4 w 3030"/>
                <a:gd name="T51" fmla="*/ 11 h 2866"/>
                <a:gd name="T52" fmla="*/ 4 w 3030"/>
                <a:gd name="T53" fmla="*/ 12 h 2866"/>
                <a:gd name="T54" fmla="*/ 4 w 3030"/>
                <a:gd name="T55" fmla="*/ 12 h 2866"/>
                <a:gd name="T56" fmla="*/ 4 w 3030"/>
                <a:gd name="T57" fmla="*/ 12 h 2866"/>
                <a:gd name="T58" fmla="*/ 4 w 3030"/>
                <a:gd name="T59" fmla="*/ 12 h 2866"/>
                <a:gd name="T60" fmla="*/ 5 w 3030"/>
                <a:gd name="T61" fmla="*/ 12 h 2866"/>
                <a:gd name="T62" fmla="*/ 12 w 3030"/>
                <a:gd name="T63" fmla="*/ 9 h 2866"/>
                <a:gd name="T64" fmla="*/ 12 w 3030"/>
                <a:gd name="T65" fmla="*/ 9 h 2866"/>
                <a:gd name="T66" fmla="*/ 12 w 3030"/>
                <a:gd name="T67" fmla="*/ 8 h 2866"/>
                <a:gd name="T68" fmla="*/ 12 w 3030"/>
                <a:gd name="T69" fmla="*/ 8 h 2866"/>
                <a:gd name="T70" fmla="*/ 12 w 3030"/>
                <a:gd name="T71" fmla="*/ 7 h 286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030"/>
                <a:gd name="T109" fmla="*/ 0 h 2866"/>
                <a:gd name="T110" fmla="*/ 3030 w 3030"/>
                <a:gd name="T111" fmla="*/ 2866 h 286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030" h="2866">
                  <a:moveTo>
                    <a:pt x="3022" y="1685"/>
                  </a:moveTo>
                  <a:lnTo>
                    <a:pt x="3013" y="1585"/>
                  </a:lnTo>
                  <a:lnTo>
                    <a:pt x="2999" y="1479"/>
                  </a:lnTo>
                  <a:lnTo>
                    <a:pt x="2980" y="1371"/>
                  </a:lnTo>
                  <a:lnTo>
                    <a:pt x="2958" y="1259"/>
                  </a:lnTo>
                  <a:lnTo>
                    <a:pt x="2931" y="1144"/>
                  </a:lnTo>
                  <a:lnTo>
                    <a:pt x="2900" y="1031"/>
                  </a:lnTo>
                  <a:lnTo>
                    <a:pt x="2863" y="916"/>
                  </a:lnTo>
                  <a:lnTo>
                    <a:pt x="2823" y="803"/>
                  </a:lnTo>
                  <a:lnTo>
                    <a:pt x="2775" y="692"/>
                  </a:lnTo>
                  <a:lnTo>
                    <a:pt x="2725" y="582"/>
                  </a:lnTo>
                  <a:lnTo>
                    <a:pt x="2668" y="476"/>
                  </a:lnTo>
                  <a:lnTo>
                    <a:pt x="2607" y="374"/>
                  </a:lnTo>
                  <a:lnTo>
                    <a:pt x="2540" y="277"/>
                  </a:lnTo>
                  <a:lnTo>
                    <a:pt x="2467" y="187"/>
                  </a:lnTo>
                  <a:lnTo>
                    <a:pt x="2389" y="102"/>
                  </a:lnTo>
                  <a:lnTo>
                    <a:pt x="2305" y="27"/>
                  </a:lnTo>
                  <a:lnTo>
                    <a:pt x="2271" y="0"/>
                  </a:lnTo>
                  <a:lnTo>
                    <a:pt x="108" y="525"/>
                  </a:lnTo>
                  <a:lnTo>
                    <a:pt x="239" y="637"/>
                  </a:lnTo>
                  <a:lnTo>
                    <a:pt x="250" y="648"/>
                  </a:lnTo>
                  <a:lnTo>
                    <a:pt x="263" y="659"/>
                  </a:lnTo>
                  <a:lnTo>
                    <a:pt x="274" y="670"/>
                  </a:lnTo>
                  <a:lnTo>
                    <a:pt x="286" y="682"/>
                  </a:lnTo>
                  <a:lnTo>
                    <a:pt x="299" y="696"/>
                  </a:lnTo>
                  <a:lnTo>
                    <a:pt x="311" y="712"/>
                  </a:lnTo>
                  <a:lnTo>
                    <a:pt x="324" y="726"/>
                  </a:lnTo>
                  <a:lnTo>
                    <a:pt x="337" y="744"/>
                  </a:lnTo>
                  <a:lnTo>
                    <a:pt x="327" y="755"/>
                  </a:lnTo>
                  <a:lnTo>
                    <a:pt x="316" y="770"/>
                  </a:lnTo>
                  <a:lnTo>
                    <a:pt x="303" y="786"/>
                  </a:lnTo>
                  <a:lnTo>
                    <a:pt x="288" y="806"/>
                  </a:lnTo>
                  <a:lnTo>
                    <a:pt x="269" y="830"/>
                  </a:lnTo>
                  <a:lnTo>
                    <a:pt x="248" y="857"/>
                  </a:lnTo>
                  <a:lnTo>
                    <a:pt x="225" y="887"/>
                  </a:lnTo>
                  <a:lnTo>
                    <a:pt x="198" y="921"/>
                  </a:lnTo>
                  <a:lnTo>
                    <a:pt x="0" y="876"/>
                  </a:lnTo>
                  <a:lnTo>
                    <a:pt x="16" y="1000"/>
                  </a:lnTo>
                  <a:lnTo>
                    <a:pt x="42" y="1179"/>
                  </a:lnTo>
                  <a:lnTo>
                    <a:pt x="79" y="1353"/>
                  </a:lnTo>
                  <a:lnTo>
                    <a:pt x="121" y="1523"/>
                  </a:lnTo>
                  <a:lnTo>
                    <a:pt x="171" y="1685"/>
                  </a:lnTo>
                  <a:lnTo>
                    <a:pt x="228" y="1842"/>
                  </a:lnTo>
                  <a:lnTo>
                    <a:pt x="288" y="1990"/>
                  </a:lnTo>
                  <a:lnTo>
                    <a:pt x="352" y="2132"/>
                  </a:lnTo>
                  <a:lnTo>
                    <a:pt x="418" y="2261"/>
                  </a:lnTo>
                  <a:lnTo>
                    <a:pt x="486" y="2382"/>
                  </a:lnTo>
                  <a:lnTo>
                    <a:pt x="555" y="2490"/>
                  </a:lnTo>
                  <a:lnTo>
                    <a:pt x="623" y="2587"/>
                  </a:lnTo>
                  <a:lnTo>
                    <a:pt x="689" y="2671"/>
                  </a:lnTo>
                  <a:lnTo>
                    <a:pt x="753" y="2740"/>
                  </a:lnTo>
                  <a:lnTo>
                    <a:pt x="813" y="2795"/>
                  </a:lnTo>
                  <a:lnTo>
                    <a:pt x="868" y="2834"/>
                  </a:lnTo>
                  <a:lnTo>
                    <a:pt x="917" y="2858"/>
                  </a:lnTo>
                  <a:lnTo>
                    <a:pt x="934" y="2863"/>
                  </a:lnTo>
                  <a:lnTo>
                    <a:pt x="951" y="2864"/>
                  </a:lnTo>
                  <a:lnTo>
                    <a:pt x="969" y="2866"/>
                  </a:lnTo>
                  <a:lnTo>
                    <a:pt x="986" y="2864"/>
                  </a:lnTo>
                  <a:lnTo>
                    <a:pt x="1002" y="2861"/>
                  </a:lnTo>
                  <a:lnTo>
                    <a:pt x="1016" y="2856"/>
                  </a:lnTo>
                  <a:lnTo>
                    <a:pt x="1030" y="2848"/>
                  </a:lnTo>
                  <a:lnTo>
                    <a:pt x="1044" y="2841"/>
                  </a:lnTo>
                  <a:lnTo>
                    <a:pt x="2947" y="2213"/>
                  </a:lnTo>
                  <a:lnTo>
                    <a:pt x="2963" y="2196"/>
                  </a:lnTo>
                  <a:lnTo>
                    <a:pt x="2989" y="2154"/>
                  </a:lnTo>
                  <a:lnTo>
                    <a:pt x="3008" y="2099"/>
                  </a:lnTo>
                  <a:lnTo>
                    <a:pt x="3021" y="2034"/>
                  </a:lnTo>
                  <a:lnTo>
                    <a:pt x="3027" y="1963"/>
                  </a:lnTo>
                  <a:lnTo>
                    <a:pt x="3030" y="1890"/>
                  </a:lnTo>
                  <a:lnTo>
                    <a:pt x="3030" y="1817"/>
                  </a:lnTo>
                  <a:lnTo>
                    <a:pt x="3027" y="1746"/>
                  </a:lnTo>
                  <a:lnTo>
                    <a:pt x="3022" y="1685"/>
                  </a:lnTo>
                  <a:close/>
                </a:path>
              </a:pathLst>
            </a:custGeom>
            <a:solidFill>
              <a:srgbClr val="9ECE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7" name="Freeform 30"/>
            <p:cNvSpPr>
              <a:spLocks/>
            </p:cNvSpPr>
            <p:nvPr/>
          </p:nvSpPr>
          <p:spPr bwMode="auto">
            <a:xfrm>
              <a:off x="700" y="1471"/>
              <a:ext cx="1461" cy="1381"/>
            </a:xfrm>
            <a:custGeom>
              <a:avLst/>
              <a:gdLst>
                <a:gd name="T0" fmla="*/ 12 w 2922"/>
                <a:gd name="T1" fmla="*/ 6 h 2764"/>
                <a:gd name="T2" fmla="*/ 12 w 2922"/>
                <a:gd name="T3" fmla="*/ 5 h 2764"/>
                <a:gd name="T4" fmla="*/ 12 w 2922"/>
                <a:gd name="T5" fmla="*/ 4 h 2764"/>
                <a:gd name="T6" fmla="*/ 11 w 2922"/>
                <a:gd name="T7" fmla="*/ 3 h 2764"/>
                <a:gd name="T8" fmla="*/ 11 w 2922"/>
                <a:gd name="T9" fmla="*/ 2 h 2764"/>
                <a:gd name="T10" fmla="*/ 11 w 2922"/>
                <a:gd name="T11" fmla="*/ 1 h 2764"/>
                <a:gd name="T12" fmla="*/ 10 w 2922"/>
                <a:gd name="T13" fmla="*/ 1 h 2764"/>
                <a:gd name="T14" fmla="*/ 9 w 2922"/>
                <a:gd name="T15" fmla="*/ 0 h 2764"/>
                <a:gd name="T16" fmla="*/ 9 w 2922"/>
                <a:gd name="T17" fmla="*/ 0 h 2764"/>
                <a:gd name="T18" fmla="*/ 1 w 2922"/>
                <a:gd name="T19" fmla="*/ 2 h 2764"/>
                <a:gd name="T20" fmla="*/ 1 w 2922"/>
                <a:gd name="T21" fmla="*/ 2 h 2764"/>
                <a:gd name="T22" fmla="*/ 2 w 2922"/>
                <a:gd name="T23" fmla="*/ 2 h 2764"/>
                <a:gd name="T24" fmla="*/ 2 w 2922"/>
                <a:gd name="T25" fmla="*/ 2 h 2764"/>
                <a:gd name="T26" fmla="*/ 2 w 2922"/>
                <a:gd name="T27" fmla="*/ 2 h 2764"/>
                <a:gd name="T28" fmla="*/ 2 w 2922"/>
                <a:gd name="T29" fmla="*/ 2 h 2764"/>
                <a:gd name="T30" fmla="*/ 1 w 2922"/>
                <a:gd name="T31" fmla="*/ 3 h 2764"/>
                <a:gd name="T32" fmla="*/ 1 w 2922"/>
                <a:gd name="T33" fmla="*/ 3 h 2764"/>
                <a:gd name="T34" fmla="*/ 1 w 2922"/>
                <a:gd name="T35" fmla="*/ 3 h 2764"/>
                <a:gd name="T36" fmla="*/ 1 w 2922"/>
                <a:gd name="T37" fmla="*/ 3 h 2764"/>
                <a:gd name="T38" fmla="*/ 1 w 2922"/>
                <a:gd name="T39" fmla="*/ 5 h 2764"/>
                <a:gd name="T40" fmla="*/ 1 w 2922"/>
                <a:gd name="T41" fmla="*/ 6 h 2764"/>
                <a:gd name="T42" fmla="*/ 2 w 2922"/>
                <a:gd name="T43" fmla="*/ 7 h 2764"/>
                <a:gd name="T44" fmla="*/ 2 w 2922"/>
                <a:gd name="T45" fmla="*/ 8 h 2764"/>
                <a:gd name="T46" fmla="*/ 3 w 2922"/>
                <a:gd name="T47" fmla="*/ 9 h 2764"/>
                <a:gd name="T48" fmla="*/ 3 w 2922"/>
                <a:gd name="T49" fmla="*/ 10 h 2764"/>
                <a:gd name="T50" fmla="*/ 4 w 2922"/>
                <a:gd name="T51" fmla="*/ 10 h 2764"/>
                <a:gd name="T52" fmla="*/ 4 w 2922"/>
                <a:gd name="T53" fmla="*/ 10 h 2764"/>
                <a:gd name="T54" fmla="*/ 4 w 2922"/>
                <a:gd name="T55" fmla="*/ 10 h 2764"/>
                <a:gd name="T56" fmla="*/ 4 w 2922"/>
                <a:gd name="T57" fmla="*/ 10 h 2764"/>
                <a:gd name="T58" fmla="*/ 4 w 2922"/>
                <a:gd name="T59" fmla="*/ 10 h 2764"/>
                <a:gd name="T60" fmla="*/ 4 w 2922"/>
                <a:gd name="T61" fmla="*/ 10 h 2764"/>
                <a:gd name="T62" fmla="*/ 12 w 2922"/>
                <a:gd name="T63" fmla="*/ 8 h 2764"/>
                <a:gd name="T64" fmla="*/ 12 w 2922"/>
                <a:gd name="T65" fmla="*/ 7 h 2764"/>
                <a:gd name="T66" fmla="*/ 12 w 2922"/>
                <a:gd name="T67" fmla="*/ 7 h 2764"/>
                <a:gd name="T68" fmla="*/ 12 w 2922"/>
                <a:gd name="T69" fmla="*/ 6 h 2764"/>
                <a:gd name="T70" fmla="*/ 12 w 2922"/>
                <a:gd name="T71" fmla="*/ 6 h 276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922"/>
                <a:gd name="T109" fmla="*/ 0 h 2764"/>
                <a:gd name="T110" fmla="*/ 2922 w 2922"/>
                <a:gd name="T111" fmla="*/ 2764 h 276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922" h="2764">
                  <a:moveTo>
                    <a:pt x="2916" y="1637"/>
                  </a:moveTo>
                  <a:lnTo>
                    <a:pt x="2906" y="1538"/>
                  </a:lnTo>
                  <a:lnTo>
                    <a:pt x="2892" y="1434"/>
                  </a:lnTo>
                  <a:lnTo>
                    <a:pt x="2875" y="1327"/>
                  </a:lnTo>
                  <a:lnTo>
                    <a:pt x="2853" y="1219"/>
                  </a:lnTo>
                  <a:lnTo>
                    <a:pt x="2826" y="1107"/>
                  </a:lnTo>
                  <a:lnTo>
                    <a:pt x="2794" y="996"/>
                  </a:lnTo>
                  <a:lnTo>
                    <a:pt x="2760" y="882"/>
                  </a:lnTo>
                  <a:lnTo>
                    <a:pt x="2719" y="771"/>
                  </a:lnTo>
                  <a:lnTo>
                    <a:pt x="2675" y="662"/>
                  </a:lnTo>
                  <a:lnTo>
                    <a:pt x="2625" y="555"/>
                  </a:lnTo>
                  <a:lnTo>
                    <a:pt x="2570" y="452"/>
                  </a:lnTo>
                  <a:lnTo>
                    <a:pt x="2510" y="351"/>
                  </a:lnTo>
                  <a:lnTo>
                    <a:pt x="2444" y="257"/>
                  </a:lnTo>
                  <a:lnTo>
                    <a:pt x="2373" y="169"/>
                  </a:lnTo>
                  <a:lnTo>
                    <a:pt x="2298" y="87"/>
                  </a:lnTo>
                  <a:lnTo>
                    <a:pt x="2216" y="13"/>
                  </a:lnTo>
                  <a:lnTo>
                    <a:pt x="2200" y="0"/>
                  </a:lnTo>
                  <a:lnTo>
                    <a:pt x="156" y="497"/>
                  </a:lnTo>
                  <a:lnTo>
                    <a:pt x="214" y="547"/>
                  </a:lnTo>
                  <a:lnTo>
                    <a:pt x="228" y="560"/>
                  </a:lnTo>
                  <a:lnTo>
                    <a:pt x="244" y="576"/>
                  </a:lnTo>
                  <a:lnTo>
                    <a:pt x="260" y="592"/>
                  </a:lnTo>
                  <a:lnTo>
                    <a:pt x="275" y="609"/>
                  </a:lnTo>
                  <a:lnTo>
                    <a:pt x="291" y="628"/>
                  </a:lnTo>
                  <a:lnTo>
                    <a:pt x="307" y="647"/>
                  </a:lnTo>
                  <a:lnTo>
                    <a:pt x="324" y="669"/>
                  </a:lnTo>
                  <a:lnTo>
                    <a:pt x="340" y="691"/>
                  </a:lnTo>
                  <a:lnTo>
                    <a:pt x="332" y="702"/>
                  </a:lnTo>
                  <a:lnTo>
                    <a:pt x="312" y="728"/>
                  </a:lnTo>
                  <a:lnTo>
                    <a:pt x="282" y="764"/>
                  </a:lnTo>
                  <a:lnTo>
                    <a:pt x="249" y="807"/>
                  </a:lnTo>
                  <a:lnTo>
                    <a:pt x="216" y="849"/>
                  </a:lnTo>
                  <a:lnTo>
                    <a:pt x="187" y="887"/>
                  </a:lnTo>
                  <a:lnTo>
                    <a:pt x="167" y="914"/>
                  </a:lnTo>
                  <a:lnTo>
                    <a:pt x="159" y="923"/>
                  </a:lnTo>
                  <a:lnTo>
                    <a:pt x="0" y="885"/>
                  </a:lnTo>
                  <a:lnTo>
                    <a:pt x="6" y="942"/>
                  </a:lnTo>
                  <a:lnTo>
                    <a:pt x="33" y="1115"/>
                  </a:lnTo>
                  <a:lnTo>
                    <a:pt x="68" y="1283"/>
                  </a:lnTo>
                  <a:lnTo>
                    <a:pt x="110" y="1448"/>
                  </a:lnTo>
                  <a:lnTo>
                    <a:pt x="159" y="1607"/>
                  </a:lnTo>
                  <a:lnTo>
                    <a:pt x="212" y="1759"/>
                  </a:lnTo>
                  <a:lnTo>
                    <a:pt x="271" y="1906"/>
                  </a:lnTo>
                  <a:lnTo>
                    <a:pt x="334" y="2042"/>
                  </a:lnTo>
                  <a:lnTo>
                    <a:pt x="398" y="2171"/>
                  </a:lnTo>
                  <a:lnTo>
                    <a:pt x="462" y="2289"/>
                  </a:lnTo>
                  <a:lnTo>
                    <a:pt x="529" y="2396"/>
                  </a:lnTo>
                  <a:lnTo>
                    <a:pt x="595" y="2492"/>
                  </a:lnTo>
                  <a:lnTo>
                    <a:pt x="657" y="2575"/>
                  </a:lnTo>
                  <a:lnTo>
                    <a:pt x="719" y="2643"/>
                  </a:lnTo>
                  <a:lnTo>
                    <a:pt x="775" y="2698"/>
                  </a:lnTo>
                  <a:lnTo>
                    <a:pt x="827" y="2736"/>
                  </a:lnTo>
                  <a:lnTo>
                    <a:pt x="873" y="2758"/>
                  </a:lnTo>
                  <a:lnTo>
                    <a:pt x="889" y="2762"/>
                  </a:lnTo>
                  <a:lnTo>
                    <a:pt x="904" y="2764"/>
                  </a:lnTo>
                  <a:lnTo>
                    <a:pt x="917" y="2762"/>
                  </a:lnTo>
                  <a:lnTo>
                    <a:pt x="930" y="2761"/>
                  </a:lnTo>
                  <a:lnTo>
                    <a:pt x="939" y="2758"/>
                  </a:lnTo>
                  <a:lnTo>
                    <a:pt x="948" y="2753"/>
                  </a:lnTo>
                  <a:lnTo>
                    <a:pt x="958" y="2748"/>
                  </a:lnTo>
                  <a:lnTo>
                    <a:pt x="964" y="2744"/>
                  </a:lnTo>
                  <a:lnTo>
                    <a:pt x="2860" y="2118"/>
                  </a:lnTo>
                  <a:lnTo>
                    <a:pt x="2867" y="2110"/>
                  </a:lnTo>
                  <a:lnTo>
                    <a:pt x="2890" y="2069"/>
                  </a:lnTo>
                  <a:lnTo>
                    <a:pt x="2906" y="2014"/>
                  </a:lnTo>
                  <a:lnTo>
                    <a:pt x="2916" y="1948"/>
                  </a:lnTo>
                  <a:lnTo>
                    <a:pt x="2920" y="1876"/>
                  </a:lnTo>
                  <a:lnTo>
                    <a:pt x="2922" y="1805"/>
                  </a:lnTo>
                  <a:lnTo>
                    <a:pt x="2920" y="1737"/>
                  </a:lnTo>
                  <a:lnTo>
                    <a:pt x="2919" y="1679"/>
                  </a:lnTo>
                  <a:lnTo>
                    <a:pt x="2916" y="163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8" name="Freeform 31"/>
            <p:cNvSpPr>
              <a:spLocks/>
            </p:cNvSpPr>
            <p:nvPr/>
          </p:nvSpPr>
          <p:spPr bwMode="auto">
            <a:xfrm>
              <a:off x="746" y="1850"/>
              <a:ext cx="433" cy="963"/>
            </a:xfrm>
            <a:custGeom>
              <a:avLst/>
              <a:gdLst>
                <a:gd name="T0" fmla="*/ 0 w 865"/>
                <a:gd name="T1" fmla="*/ 0 h 1927"/>
                <a:gd name="T2" fmla="*/ 1 w 865"/>
                <a:gd name="T3" fmla="*/ 0 h 1927"/>
                <a:gd name="T4" fmla="*/ 2 w 865"/>
                <a:gd name="T5" fmla="*/ 0 h 1927"/>
                <a:gd name="T6" fmla="*/ 2 w 865"/>
                <a:gd name="T7" fmla="*/ 0 h 1927"/>
                <a:gd name="T8" fmla="*/ 2 w 865"/>
                <a:gd name="T9" fmla="*/ 0 h 1927"/>
                <a:gd name="T10" fmla="*/ 2 w 865"/>
                <a:gd name="T11" fmla="*/ 0 h 1927"/>
                <a:gd name="T12" fmla="*/ 2 w 865"/>
                <a:gd name="T13" fmla="*/ 0 h 1927"/>
                <a:gd name="T14" fmla="*/ 2 w 865"/>
                <a:gd name="T15" fmla="*/ 0 h 1927"/>
                <a:gd name="T16" fmla="*/ 2 w 865"/>
                <a:gd name="T17" fmla="*/ 0 h 1927"/>
                <a:gd name="T18" fmla="*/ 2 w 865"/>
                <a:gd name="T19" fmla="*/ 0 h 1927"/>
                <a:gd name="T20" fmla="*/ 2 w 865"/>
                <a:gd name="T21" fmla="*/ 1 h 1927"/>
                <a:gd name="T22" fmla="*/ 2 w 865"/>
                <a:gd name="T23" fmla="*/ 1 h 1927"/>
                <a:gd name="T24" fmla="*/ 2 w 865"/>
                <a:gd name="T25" fmla="*/ 1 h 1927"/>
                <a:gd name="T26" fmla="*/ 2 w 865"/>
                <a:gd name="T27" fmla="*/ 1 h 1927"/>
                <a:gd name="T28" fmla="*/ 3 w 865"/>
                <a:gd name="T29" fmla="*/ 1 h 1927"/>
                <a:gd name="T30" fmla="*/ 3 w 865"/>
                <a:gd name="T31" fmla="*/ 1 h 1927"/>
                <a:gd name="T32" fmla="*/ 3 w 865"/>
                <a:gd name="T33" fmla="*/ 2 h 1927"/>
                <a:gd name="T34" fmla="*/ 3 w 865"/>
                <a:gd name="T35" fmla="*/ 2 h 1927"/>
                <a:gd name="T36" fmla="*/ 3 w 865"/>
                <a:gd name="T37" fmla="*/ 2 h 1927"/>
                <a:gd name="T38" fmla="*/ 3 w 865"/>
                <a:gd name="T39" fmla="*/ 2 h 1927"/>
                <a:gd name="T40" fmla="*/ 3 w 865"/>
                <a:gd name="T41" fmla="*/ 3 h 1927"/>
                <a:gd name="T42" fmla="*/ 3 w 865"/>
                <a:gd name="T43" fmla="*/ 3 h 1927"/>
                <a:gd name="T44" fmla="*/ 3 w 865"/>
                <a:gd name="T45" fmla="*/ 4 h 1927"/>
                <a:gd name="T46" fmla="*/ 4 w 865"/>
                <a:gd name="T47" fmla="*/ 4 h 1927"/>
                <a:gd name="T48" fmla="*/ 4 w 865"/>
                <a:gd name="T49" fmla="*/ 4 h 1927"/>
                <a:gd name="T50" fmla="*/ 4 w 865"/>
                <a:gd name="T51" fmla="*/ 5 h 1927"/>
                <a:gd name="T52" fmla="*/ 4 w 865"/>
                <a:gd name="T53" fmla="*/ 5 h 1927"/>
                <a:gd name="T54" fmla="*/ 4 w 865"/>
                <a:gd name="T55" fmla="*/ 6 h 1927"/>
                <a:gd name="T56" fmla="*/ 4 w 865"/>
                <a:gd name="T57" fmla="*/ 6 h 1927"/>
                <a:gd name="T58" fmla="*/ 4 w 865"/>
                <a:gd name="T59" fmla="*/ 6 h 1927"/>
                <a:gd name="T60" fmla="*/ 4 w 865"/>
                <a:gd name="T61" fmla="*/ 6 h 1927"/>
                <a:gd name="T62" fmla="*/ 4 w 865"/>
                <a:gd name="T63" fmla="*/ 7 h 1927"/>
                <a:gd name="T64" fmla="*/ 4 w 865"/>
                <a:gd name="T65" fmla="*/ 7 h 1927"/>
                <a:gd name="T66" fmla="*/ 4 w 865"/>
                <a:gd name="T67" fmla="*/ 7 h 1927"/>
                <a:gd name="T68" fmla="*/ 4 w 865"/>
                <a:gd name="T69" fmla="*/ 7 h 1927"/>
                <a:gd name="T70" fmla="*/ 4 w 865"/>
                <a:gd name="T71" fmla="*/ 7 h 1927"/>
                <a:gd name="T72" fmla="*/ 4 w 865"/>
                <a:gd name="T73" fmla="*/ 7 h 1927"/>
                <a:gd name="T74" fmla="*/ 4 w 865"/>
                <a:gd name="T75" fmla="*/ 7 h 1927"/>
                <a:gd name="T76" fmla="*/ 4 w 865"/>
                <a:gd name="T77" fmla="*/ 7 h 1927"/>
                <a:gd name="T78" fmla="*/ 3 w 865"/>
                <a:gd name="T79" fmla="*/ 7 h 1927"/>
                <a:gd name="T80" fmla="*/ 3 w 865"/>
                <a:gd name="T81" fmla="*/ 7 h 1927"/>
                <a:gd name="T82" fmla="*/ 3 w 865"/>
                <a:gd name="T83" fmla="*/ 7 h 1927"/>
                <a:gd name="T84" fmla="*/ 3 w 865"/>
                <a:gd name="T85" fmla="*/ 6 h 1927"/>
                <a:gd name="T86" fmla="*/ 3 w 865"/>
                <a:gd name="T87" fmla="*/ 6 h 1927"/>
                <a:gd name="T88" fmla="*/ 2 w 865"/>
                <a:gd name="T89" fmla="*/ 6 h 1927"/>
                <a:gd name="T90" fmla="*/ 2 w 865"/>
                <a:gd name="T91" fmla="*/ 5 h 1927"/>
                <a:gd name="T92" fmla="*/ 2 w 865"/>
                <a:gd name="T93" fmla="*/ 5 h 1927"/>
                <a:gd name="T94" fmla="*/ 2 w 865"/>
                <a:gd name="T95" fmla="*/ 5 h 1927"/>
                <a:gd name="T96" fmla="*/ 2 w 865"/>
                <a:gd name="T97" fmla="*/ 4 h 1927"/>
                <a:gd name="T98" fmla="*/ 1 w 865"/>
                <a:gd name="T99" fmla="*/ 3 h 1927"/>
                <a:gd name="T100" fmla="*/ 1 w 865"/>
                <a:gd name="T101" fmla="*/ 3 h 1927"/>
                <a:gd name="T102" fmla="*/ 1 w 865"/>
                <a:gd name="T103" fmla="*/ 2 h 1927"/>
                <a:gd name="T104" fmla="*/ 1 w 865"/>
                <a:gd name="T105" fmla="*/ 2 h 1927"/>
                <a:gd name="T106" fmla="*/ 1 w 865"/>
                <a:gd name="T107" fmla="*/ 1 h 1927"/>
                <a:gd name="T108" fmla="*/ 0 w 865"/>
                <a:gd name="T109" fmla="*/ 0 h 192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65"/>
                <a:gd name="T166" fmla="*/ 0 h 1927"/>
                <a:gd name="T167" fmla="*/ 865 w 865"/>
                <a:gd name="T168" fmla="*/ 1927 h 192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65" h="1927">
                  <a:moveTo>
                    <a:pt x="0" y="230"/>
                  </a:moveTo>
                  <a:lnTo>
                    <a:pt x="97" y="253"/>
                  </a:lnTo>
                  <a:lnTo>
                    <a:pt x="294" y="0"/>
                  </a:lnTo>
                  <a:lnTo>
                    <a:pt x="313" y="30"/>
                  </a:lnTo>
                  <a:lnTo>
                    <a:pt x="332" y="61"/>
                  </a:lnTo>
                  <a:lnTo>
                    <a:pt x="351" y="93"/>
                  </a:lnTo>
                  <a:lnTo>
                    <a:pt x="369" y="127"/>
                  </a:lnTo>
                  <a:lnTo>
                    <a:pt x="390" y="162"/>
                  </a:lnTo>
                  <a:lnTo>
                    <a:pt x="409" y="197"/>
                  </a:lnTo>
                  <a:lnTo>
                    <a:pt x="428" y="234"/>
                  </a:lnTo>
                  <a:lnTo>
                    <a:pt x="447" y="272"/>
                  </a:lnTo>
                  <a:lnTo>
                    <a:pt x="465" y="310"/>
                  </a:lnTo>
                  <a:lnTo>
                    <a:pt x="484" y="349"/>
                  </a:lnTo>
                  <a:lnTo>
                    <a:pt x="503" y="390"/>
                  </a:lnTo>
                  <a:lnTo>
                    <a:pt x="522" y="432"/>
                  </a:lnTo>
                  <a:lnTo>
                    <a:pt x="541" y="475"/>
                  </a:lnTo>
                  <a:lnTo>
                    <a:pt x="558" y="517"/>
                  </a:lnTo>
                  <a:lnTo>
                    <a:pt x="577" y="561"/>
                  </a:lnTo>
                  <a:lnTo>
                    <a:pt x="594" y="605"/>
                  </a:lnTo>
                  <a:lnTo>
                    <a:pt x="640" y="726"/>
                  </a:lnTo>
                  <a:lnTo>
                    <a:pt x="682" y="844"/>
                  </a:lnTo>
                  <a:lnTo>
                    <a:pt x="720" y="959"/>
                  </a:lnTo>
                  <a:lnTo>
                    <a:pt x="753" y="1069"/>
                  </a:lnTo>
                  <a:lnTo>
                    <a:pt x="781" y="1176"/>
                  </a:lnTo>
                  <a:lnTo>
                    <a:pt x="805" y="1278"/>
                  </a:lnTo>
                  <a:lnTo>
                    <a:pt x="825" y="1376"/>
                  </a:lnTo>
                  <a:lnTo>
                    <a:pt x="841" y="1467"/>
                  </a:lnTo>
                  <a:lnTo>
                    <a:pt x="854" y="1552"/>
                  </a:lnTo>
                  <a:lnTo>
                    <a:pt x="860" y="1629"/>
                  </a:lnTo>
                  <a:lnTo>
                    <a:pt x="865" y="1699"/>
                  </a:lnTo>
                  <a:lnTo>
                    <a:pt x="863" y="1762"/>
                  </a:lnTo>
                  <a:lnTo>
                    <a:pt x="859" y="1817"/>
                  </a:lnTo>
                  <a:lnTo>
                    <a:pt x="851" y="1863"/>
                  </a:lnTo>
                  <a:lnTo>
                    <a:pt x="838" y="1899"/>
                  </a:lnTo>
                  <a:lnTo>
                    <a:pt x="821" y="1926"/>
                  </a:lnTo>
                  <a:lnTo>
                    <a:pt x="818" y="1927"/>
                  </a:lnTo>
                  <a:lnTo>
                    <a:pt x="813" y="1927"/>
                  </a:lnTo>
                  <a:lnTo>
                    <a:pt x="808" y="1926"/>
                  </a:lnTo>
                  <a:lnTo>
                    <a:pt x="803" y="1924"/>
                  </a:lnTo>
                  <a:lnTo>
                    <a:pt x="767" y="1907"/>
                  </a:lnTo>
                  <a:lnTo>
                    <a:pt x="723" y="1874"/>
                  </a:lnTo>
                  <a:lnTo>
                    <a:pt x="676" y="1827"/>
                  </a:lnTo>
                  <a:lnTo>
                    <a:pt x="623" y="1765"/>
                  </a:lnTo>
                  <a:lnTo>
                    <a:pt x="566" y="1692"/>
                  </a:lnTo>
                  <a:lnTo>
                    <a:pt x="506" y="1605"/>
                  </a:lnTo>
                  <a:lnTo>
                    <a:pt x="445" y="1506"/>
                  </a:lnTo>
                  <a:lnTo>
                    <a:pt x="384" y="1398"/>
                  </a:lnTo>
                  <a:lnTo>
                    <a:pt x="324" y="1280"/>
                  </a:lnTo>
                  <a:lnTo>
                    <a:pt x="264" y="1152"/>
                  </a:lnTo>
                  <a:lnTo>
                    <a:pt x="208" y="1016"/>
                  </a:lnTo>
                  <a:lnTo>
                    <a:pt x="154" y="871"/>
                  </a:lnTo>
                  <a:lnTo>
                    <a:pt x="107" y="720"/>
                  </a:lnTo>
                  <a:lnTo>
                    <a:pt x="64" y="561"/>
                  </a:lnTo>
                  <a:lnTo>
                    <a:pt x="28" y="398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29" name="Freeform 32"/>
            <p:cNvSpPr>
              <a:spLocks/>
            </p:cNvSpPr>
            <p:nvPr/>
          </p:nvSpPr>
          <p:spPr bwMode="auto">
            <a:xfrm>
              <a:off x="859" y="1513"/>
              <a:ext cx="1263" cy="1279"/>
            </a:xfrm>
            <a:custGeom>
              <a:avLst/>
              <a:gdLst>
                <a:gd name="T0" fmla="*/ 9 w 2527"/>
                <a:gd name="T1" fmla="*/ 8 h 2558"/>
                <a:gd name="T2" fmla="*/ 2 w 2527"/>
                <a:gd name="T3" fmla="*/ 10 h 2558"/>
                <a:gd name="T4" fmla="*/ 2 w 2527"/>
                <a:gd name="T5" fmla="*/ 10 h 2558"/>
                <a:gd name="T6" fmla="*/ 2 w 2527"/>
                <a:gd name="T7" fmla="*/ 10 h 2558"/>
                <a:gd name="T8" fmla="*/ 2 w 2527"/>
                <a:gd name="T9" fmla="*/ 10 h 2558"/>
                <a:gd name="T10" fmla="*/ 2 w 2527"/>
                <a:gd name="T11" fmla="*/ 10 h 2558"/>
                <a:gd name="T12" fmla="*/ 2 w 2527"/>
                <a:gd name="T13" fmla="*/ 9 h 2558"/>
                <a:gd name="T14" fmla="*/ 2 w 2527"/>
                <a:gd name="T15" fmla="*/ 9 h 2558"/>
                <a:gd name="T16" fmla="*/ 2 w 2527"/>
                <a:gd name="T17" fmla="*/ 9 h 2558"/>
                <a:gd name="T18" fmla="*/ 2 w 2527"/>
                <a:gd name="T19" fmla="*/ 8 h 2558"/>
                <a:gd name="T20" fmla="*/ 2 w 2527"/>
                <a:gd name="T21" fmla="*/ 8 h 2558"/>
                <a:gd name="T22" fmla="*/ 2 w 2527"/>
                <a:gd name="T23" fmla="*/ 8 h 2558"/>
                <a:gd name="T24" fmla="*/ 2 w 2527"/>
                <a:gd name="T25" fmla="*/ 7 h 2558"/>
                <a:gd name="T26" fmla="*/ 2 w 2527"/>
                <a:gd name="T27" fmla="*/ 7 h 2558"/>
                <a:gd name="T28" fmla="*/ 2 w 2527"/>
                <a:gd name="T29" fmla="*/ 6 h 2558"/>
                <a:gd name="T30" fmla="*/ 2 w 2527"/>
                <a:gd name="T31" fmla="*/ 6 h 2558"/>
                <a:gd name="T32" fmla="*/ 1 w 2527"/>
                <a:gd name="T33" fmla="*/ 6 h 2558"/>
                <a:gd name="T34" fmla="*/ 1 w 2527"/>
                <a:gd name="T35" fmla="*/ 5 h 2558"/>
                <a:gd name="T36" fmla="*/ 1 w 2527"/>
                <a:gd name="T37" fmla="*/ 5 h 2558"/>
                <a:gd name="T38" fmla="*/ 1 w 2527"/>
                <a:gd name="T39" fmla="*/ 5 h 2558"/>
                <a:gd name="T40" fmla="*/ 1 w 2527"/>
                <a:gd name="T41" fmla="*/ 5 h 2558"/>
                <a:gd name="T42" fmla="*/ 1 w 2527"/>
                <a:gd name="T43" fmla="*/ 4 h 2558"/>
                <a:gd name="T44" fmla="*/ 1 w 2527"/>
                <a:gd name="T45" fmla="*/ 4 h 2558"/>
                <a:gd name="T46" fmla="*/ 1 w 2527"/>
                <a:gd name="T47" fmla="*/ 4 h 2558"/>
                <a:gd name="T48" fmla="*/ 0 w 2527"/>
                <a:gd name="T49" fmla="*/ 4 h 2558"/>
                <a:gd name="T50" fmla="*/ 0 w 2527"/>
                <a:gd name="T51" fmla="*/ 4 h 2558"/>
                <a:gd name="T52" fmla="*/ 0 w 2527"/>
                <a:gd name="T53" fmla="*/ 3 h 2558"/>
                <a:gd name="T54" fmla="*/ 0 w 2527"/>
                <a:gd name="T55" fmla="*/ 3 h 2558"/>
                <a:gd name="T56" fmla="*/ 0 w 2527"/>
                <a:gd name="T57" fmla="*/ 3 h 2558"/>
                <a:gd name="T58" fmla="*/ 0 w 2527"/>
                <a:gd name="T59" fmla="*/ 3 h 2558"/>
                <a:gd name="T60" fmla="*/ 0 w 2527"/>
                <a:gd name="T61" fmla="*/ 3 h 2558"/>
                <a:gd name="T62" fmla="*/ 0 w 2527"/>
                <a:gd name="T63" fmla="*/ 3 h 2558"/>
                <a:gd name="T64" fmla="*/ 0 w 2527"/>
                <a:gd name="T65" fmla="*/ 2 h 2558"/>
                <a:gd name="T66" fmla="*/ 0 w 2527"/>
                <a:gd name="T67" fmla="*/ 2 h 2558"/>
                <a:gd name="T68" fmla="*/ 7 w 2527"/>
                <a:gd name="T69" fmla="*/ 0 h 2558"/>
                <a:gd name="T70" fmla="*/ 7 w 2527"/>
                <a:gd name="T71" fmla="*/ 1 h 2558"/>
                <a:gd name="T72" fmla="*/ 7 w 2527"/>
                <a:gd name="T73" fmla="*/ 1 h 2558"/>
                <a:gd name="T74" fmla="*/ 8 w 2527"/>
                <a:gd name="T75" fmla="*/ 1 h 2558"/>
                <a:gd name="T76" fmla="*/ 8 w 2527"/>
                <a:gd name="T77" fmla="*/ 2 h 2558"/>
                <a:gd name="T78" fmla="*/ 8 w 2527"/>
                <a:gd name="T79" fmla="*/ 2 h 2558"/>
                <a:gd name="T80" fmla="*/ 8 w 2527"/>
                <a:gd name="T81" fmla="*/ 3 h 2558"/>
                <a:gd name="T82" fmla="*/ 8 w 2527"/>
                <a:gd name="T83" fmla="*/ 3 h 2558"/>
                <a:gd name="T84" fmla="*/ 9 w 2527"/>
                <a:gd name="T85" fmla="*/ 3 h 2558"/>
                <a:gd name="T86" fmla="*/ 9 w 2527"/>
                <a:gd name="T87" fmla="*/ 4 h 2558"/>
                <a:gd name="T88" fmla="*/ 9 w 2527"/>
                <a:gd name="T89" fmla="*/ 4 h 2558"/>
                <a:gd name="T90" fmla="*/ 9 w 2527"/>
                <a:gd name="T91" fmla="*/ 5 h 2558"/>
                <a:gd name="T92" fmla="*/ 9 w 2527"/>
                <a:gd name="T93" fmla="*/ 5 h 2558"/>
                <a:gd name="T94" fmla="*/ 9 w 2527"/>
                <a:gd name="T95" fmla="*/ 5 h 2558"/>
                <a:gd name="T96" fmla="*/ 9 w 2527"/>
                <a:gd name="T97" fmla="*/ 6 h 2558"/>
                <a:gd name="T98" fmla="*/ 9 w 2527"/>
                <a:gd name="T99" fmla="*/ 6 h 2558"/>
                <a:gd name="T100" fmla="*/ 9 w 2527"/>
                <a:gd name="T101" fmla="*/ 7 h 2558"/>
                <a:gd name="T102" fmla="*/ 9 w 2527"/>
                <a:gd name="T103" fmla="*/ 7 h 2558"/>
                <a:gd name="T104" fmla="*/ 9 w 2527"/>
                <a:gd name="T105" fmla="*/ 8 h 2558"/>
                <a:gd name="T106" fmla="*/ 9 w 2527"/>
                <a:gd name="T107" fmla="*/ 8 h 2558"/>
                <a:gd name="T108" fmla="*/ 9 w 2527"/>
                <a:gd name="T109" fmla="*/ 8 h 2558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527"/>
                <a:gd name="T166" fmla="*/ 0 h 2558"/>
                <a:gd name="T167" fmla="*/ 2527 w 2527"/>
                <a:gd name="T168" fmla="*/ 2558 h 2558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527" h="2558">
                  <a:moveTo>
                    <a:pt x="2495" y="1965"/>
                  </a:moveTo>
                  <a:lnTo>
                    <a:pt x="698" y="2558"/>
                  </a:lnTo>
                  <a:lnTo>
                    <a:pt x="709" y="2508"/>
                  </a:lnTo>
                  <a:lnTo>
                    <a:pt x="714" y="2449"/>
                  </a:lnTo>
                  <a:lnTo>
                    <a:pt x="715" y="2385"/>
                  </a:lnTo>
                  <a:lnTo>
                    <a:pt x="714" y="2316"/>
                  </a:lnTo>
                  <a:lnTo>
                    <a:pt x="707" y="2240"/>
                  </a:lnTo>
                  <a:lnTo>
                    <a:pt x="698" y="2160"/>
                  </a:lnTo>
                  <a:lnTo>
                    <a:pt x="684" y="2077"/>
                  </a:lnTo>
                  <a:lnTo>
                    <a:pt x="668" y="1990"/>
                  </a:lnTo>
                  <a:lnTo>
                    <a:pt x="648" y="1901"/>
                  </a:lnTo>
                  <a:lnTo>
                    <a:pt x="626" y="1810"/>
                  </a:lnTo>
                  <a:lnTo>
                    <a:pt x="600" y="1715"/>
                  </a:lnTo>
                  <a:lnTo>
                    <a:pt x="574" y="1623"/>
                  </a:lnTo>
                  <a:lnTo>
                    <a:pt x="544" y="1528"/>
                  </a:lnTo>
                  <a:lnTo>
                    <a:pt x="512" y="1434"/>
                  </a:lnTo>
                  <a:lnTo>
                    <a:pt x="478" y="1341"/>
                  </a:lnTo>
                  <a:lnTo>
                    <a:pt x="443" y="1250"/>
                  </a:lnTo>
                  <a:lnTo>
                    <a:pt x="417" y="1184"/>
                  </a:lnTo>
                  <a:lnTo>
                    <a:pt x="390" y="1120"/>
                  </a:lnTo>
                  <a:lnTo>
                    <a:pt x="361" y="1058"/>
                  </a:lnTo>
                  <a:lnTo>
                    <a:pt x="333" y="997"/>
                  </a:lnTo>
                  <a:lnTo>
                    <a:pt x="306" y="939"/>
                  </a:lnTo>
                  <a:lnTo>
                    <a:pt x="278" y="882"/>
                  </a:lnTo>
                  <a:lnTo>
                    <a:pt x="250" y="827"/>
                  </a:lnTo>
                  <a:lnTo>
                    <a:pt x="222" y="775"/>
                  </a:lnTo>
                  <a:lnTo>
                    <a:pt x="193" y="727"/>
                  </a:lnTo>
                  <a:lnTo>
                    <a:pt x="165" y="678"/>
                  </a:lnTo>
                  <a:lnTo>
                    <a:pt x="137" y="634"/>
                  </a:lnTo>
                  <a:lnTo>
                    <a:pt x="108" y="591"/>
                  </a:lnTo>
                  <a:lnTo>
                    <a:pt x="80" y="552"/>
                  </a:lnTo>
                  <a:lnTo>
                    <a:pt x="53" y="516"/>
                  </a:lnTo>
                  <a:lnTo>
                    <a:pt x="27" y="483"/>
                  </a:lnTo>
                  <a:lnTo>
                    <a:pt x="0" y="453"/>
                  </a:lnTo>
                  <a:lnTo>
                    <a:pt x="1862" y="0"/>
                  </a:lnTo>
                  <a:lnTo>
                    <a:pt x="1939" y="73"/>
                  </a:lnTo>
                  <a:lnTo>
                    <a:pt x="2009" y="151"/>
                  </a:lnTo>
                  <a:lnTo>
                    <a:pt x="2075" y="236"/>
                  </a:lnTo>
                  <a:lnTo>
                    <a:pt x="2137" y="327"/>
                  </a:lnTo>
                  <a:lnTo>
                    <a:pt x="2193" y="422"/>
                  </a:lnTo>
                  <a:lnTo>
                    <a:pt x="2245" y="522"/>
                  </a:lnTo>
                  <a:lnTo>
                    <a:pt x="2292" y="624"/>
                  </a:lnTo>
                  <a:lnTo>
                    <a:pt x="2335" y="730"/>
                  </a:lnTo>
                  <a:lnTo>
                    <a:pt x="2371" y="835"/>
                  </a:lnTo>
                  <a:lnTo>
                    <a:pt x="2406" y="944"/>
                  </a:lnTo>
                  <a:lnTo>
                    <a:pt x="2434" y="1050"/>
                  </a:lnTo>
                  <a:lnTo>
                    <a:pt x="2459" y="1157"/>
                  </a:lnTo>
                  <a:lnTo>
                    <a:pt x="2480" y="1261"/>
                  </a:lnTo>
                  <a:lnTo>
                    <a:pt x="2497" y="1363"/>
                  </a:lnTo>
                  <a:lnTo>
                    <a:pt x="2509" y="1462"/>
                  </a:lnTo>
                  <a:lnTo>
                    <a:pt x="2519" y="1558"/>
                  </a:lnTo>
                  <a:lnTo>
                    <a:pt x="2527" y="1717"/>
                  </a:lnTo>
                  <a:lnTo>
                    <a:pt x="2522" y="1836"/>
                  </a:lnTo>
                  <a:lnTo>
                    <a:pt x="2511" y="1920"/>
                  </a:lnTo>
                  <a:lnTo>
                    <a:pt x="2495" y="1965"/>
                  </a:lnTo>
                  <a:close/>
                </a:path>
              </a:pathLst>
            </a:custGeom>
            <a:solidFill>
              <a:srgbClr val="D8E0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0" name="Freeform 33"/>
            <p:cNvSpPr>
              <a:spLocks/>
            </p:cNvSpPr>
            <p:nvPr/>
          </p:nvSpPr>
          <p:spPr bwMode="auto">
            <a:xfrm>
              <a:off x="890" y="1545"/>
              <a:ext cx="997" cy="318"/>
            </a:xfrm>
            <a:custGeom>
              <a:avLst/>
              <a:gdLst>
                <a:gd name="T0" fmla="*/ 8 w 1992"/>
                <a:gd name="T1" fmla="*/ 0 h 635"/>
                <a:gd name="T2" fmla="*/ 0 w 1992"/>
                <a:gd name="T3" fmla="*/ 2 h 635"/>
                <a:gd name="T4" fmla="*/ 1 w 1992"/>
                <a:gd name="T5" fmla="*/ 2 h 635"/>
                <a:gd name="T6" fmla="*/ 1 w 1992"/>
                <a:gd name="T7" fmla="*/ 2 h 635"/>
                <a:gd name="T8" fmla="*/ 1 w 1992"/>
                <a:gd name="T9" fmla="*/ 3 h 635"/>
                <a:gd name="T10" fmla="*/ 1 w 1992"/>
                <a:gd name="T11" fmla="*/ 3 h 635"/>
                <a:gd name="T12" fmla="*/ 1 w 1992"/>
                <a:gd name="T13" fmla="*/ 3 h 635"/>
                <a:gd name="T14" fmla="*/ 1 w 1992"/>
                <a:gd name="T15" fmla="*/ 3 h 635"/>
                <a:gd name="T16" fmla="*/ 1 w 1992"/>
                <a:gd name="T17" fmla="*/ 3 h 635"/>
                <a:gd name="T18" fmla="*/ 1 w 1992"/>
                <a:gd name="T19" fmla="*/ 3 h 635"/>
                <a:gd name="T20" fmla="*/ 8 w 1992"/>
                <a:gd name="T21" fmla="*/ 1 h 635"/>
                <a:gd name="T22" fmla="*/ 8 w 1992"/>
                <a:gd name="T23" fmla="*/ 1 h 635"/>
                <a:gd name="T24" fmla="*/ 8 w 1992"/>
                <a:gd name="T25" fmla="*/ 1 h 635"/>
                <a:gd name="T26" fmla="*/ 8 w 1992"/>
                <a:gd name="T27" fmla="*/ 1 h 635"/>
                <a:gd name="T28" fmla="*/ 8 w 1992"/>
                <a:gd name="T29" fmla="*/ 1 h 635"/>
                <a:gd name="T30" fmla="*/ 8 w 1992"/>
                <a:gd name="T31" fmla="*/ 1 h 635"/>
                <a:gd name="T32" fmla="*/ 8 w 1992"/>
                <a:gd name="T33" fmla="*/ 1 h 635"/>
                <a:gd name="T34" fmla="*/ 8 w 1992"/>
                <a:gd name="T35" fmla="*/ 1 h 635"/>
                <a:gd name="T36" fmla="*/ 8 w 1992"/>
                <a:gd name="T37" fmla="*/ 0 h 63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992"/>
                <a:gd name="T58" fmla="*/ 0 h 635"/>
                <a:gd name="T59" fmla="*/ 1992 w 1992"/>
                <a:gd name="T60" fmla="*/ 635 h 63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992" h="635">
                  <a:moveTo>
                    <a:pt x="1868" y="0"/>
                  </a:moveTo>
                  <a:lnTo>
                    <a:pt x="0" y="465"/>
                  </a:lnTo>
                  <a:lnTo>
                    <a:pt x="14" y="484"/>
                  </a:lnTo>
                  <a:lnTo>
                    <a:pt x="28" y="503"/>
                  </a:lnTo>
                  <a:lnTo>
                    <a:pt x="42" y="523"/>
                  </a:lnTo>
                  <a:lnTo>
                    <a:pt x="58" y="545"/>
                  </a:lnTo>
                  <a:lnTo>
                    <a:pt x="72" y="566"/>
                  </a:lnTo>
                  <a:lnTo>
                    <a:pt x="86" y="589"/>
                  </a:lnTo>
                  <a:lnTo>
                    <a:pt x="100" y="611"/>
                  </a:lnTo>
                  <a:lnTo>
                    <a:pt x="115" y="635"/>
                  </a:lnTo>
                  <a:lnTo>
                    <a:pt x="1992" y="143"/>
                  </a:lnTo>
                  <a:lnTo>
                    <a:pt x="1978" y="124"/>
                  </a:lnTo>
                  <a:lnTo>
                    <a:pt x="1962" y="105"/>
                  </a:lnTo>
                  <a:lnTo>
                    <a:pt x="1946" y="88"/>
                  </a:lnTo>
                  <a:lnTo>
                    <a:pt x="1932" y="69"/>
                  </a:lnTo>
                  <a:lnTo>
                    <a:pt x="1917" y="52"/>
                  </a:lnTo>
                  <a:lnTo>
                    <a:pt x="1901" y="34"/>
                  </a:lnTo>
                  <a:lnTo>
                    <a:pt x="1884" y="17"/>
                  </a:lnTo>
                  <a:lnTo>
                    <a:pt x="18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1" name="Freeform 34"/>
            <p:cNvSpPr>
              <a:spLocks/>
            </p:cNvSpPr>
            <p:nvPr/>
          </p:nvSpPr>
          <p:spPr bwMode="auto">
            <a:xfrm>
              <a:off x="1004" y="1740"/>
              <a:ext cx="244" cy="202"/>
            </a:xfrm>
            <a:custGeom>
              <a:avLst/>
              <a:gdLst>
                <a:gd name="T0" fmla="*/ 1 w 487"/>
                <a:gd name="T1" fmla="*/ 1 h 406"/>
                <a:gd name="T2" fmla="*/ 1 w 487"/>
                <a:gd name="T3" fmla="*/ 1 h 406"/>
                <a:gd name="T4" fmla="*/ 1 w 487"/>
                <a:gd name="T5" fmla="*/ 1 h 406"/>
                <a:gd name="T6" fmla="*/ 1 w 487"/>
                <a:gd name="T7" fmla="*/ 1 h 406"/>
                <a:gd name="T8" fmla="*/ 1 w 487"/>
                <a:gd name="T9" fmla="*/ 1 h 406"/>
                <a:gd name="T10" fmla="*/ 1 w 487"/>
                <a:gd name="T11" fmla="*/ 0 h 406"/>
                <a:gd name="T12" fmla="*/ 1 w 487"/>
                <a:gd name="T13" fmla="*/ 0 h 406"/>
                <a:gd name="T14" fmla="*/ 1 w 487"/>
                <a:gd name="T15" fmla="*/ 0 h 406"/>
                <a:gd name="T16" fmla="*/ 1 w 487"/>
                <a:gd name="T17" fmla="*/ 0 h 406"/>
                <a:gd name="T18" fmla="*/ 0 w 487"/>
                <a:gd name="T19" fmla="*/ 0 h 406"/>
                <a:gd name="T20" fmla="*/ 2 w 487"/>
                <a:gd name="T21" fmla="*/ 0 h 406"/>
                <a:gd name="T22" fmla="*/ 2 w 487"/>
                <a:gd name="T23" fmla="*/ 0 h 406"/>
                <a:gd name="T24" fmla="*/ 2 w 487"/>
                <a:gd name="T25" fmla="*/ 0 h 406"/>
                <a:gd name="T26" fmla="*/ 2 w 487"/>
                <a:gd name="T27" fmla="*/ 0 h 406"/>
                <a:gd name="T28" fmla="*/ 2 w 487"/>
                <a:gd name="T29" fmla="*/ 0 h 406"/>
                <a:gd name="T30" fmla="*/ 2 w 487"/>
                <a:gd name="T31" fmla="*/ 0 h 406"/>
                <a:gd name="T32" fmla="*/ 2 w 487"/>
                <a:gd name="T33" fmla="*/ 0 h 406"/>
                <a:gd name="T34" fmla="*/ 2 w 487"/>
                <a:gd name="T35" fmla="*/ 0 h 406"/>
                <a:gd name="T36" fmla="*/ 2 w 487"/>
                <a:gd name="T37" fmla="*/ 0 h 406"/>
                <a:gd name="T38" fmla="*/ 2 w 487"/>
                <a:gd name="T39" fmla="*/ 0 h 406"/>
                <a:gd name="T40" fmla="*/ 2 w 487"/>
                <a:gd name="T41" fmla="*/ 0 h 406"/>
                <a:gd name="T42" fmla="*/ 2 w 487"/>
                <a:gd name="T43" fmla="*/ 0 h 406"/>
                <a:gd name="T44" fmla="*/ 2 w 487"/>
                <a:gd name="T45" fmla="*/ 0 h 406"/>
                <a:gd name="T46" fmla="*/ 2 w 487"/>
                <a:gd name="T47" fmla="*/ 1 h 406"/>
                <a:gd name="T48" fmla="*/ 1 w 487"/>
                <a:gd name="T49" fmla="*/ 0 h 406"/>
                <a:gd name="T50" fmla="*/ 1 w 487"/>
                <a:gd name="T51" fmla="*/ 1 h 406"/>
                <a:gd name="T52" fmla="*/ 1 w 487"/>
                <a:gd name="T53" fmla="*/ 1 h 406"/>
                <a:gd name="T54" fmla="*/ 1 w 487"/>
                <a:gd name="T55" fmla="*/ 1 h 406"/>
                <a:gd name="T56" fmla="*/ 1 w 487"/>
                <a:gd name="T57" fmla="*/ 1 h 406"/>
                <a:gd name="T58" fmla="*/ 1 w 487"/>
                <a:gd name="T59" fmla="*/ 1 h 406"/>
                <a:gd name="T60" fmla="*/ 1 w 487"/>
                <a:gd name="T61" fmla="*/ 1 h 406"/>
                <a:gd name="T62" fmla="*/ 2 w 487"/>
                <a:gd name="T63" fmla="*/ 1 h 406"/>
                <a:gd name="T64" fmla="*/ 1 w 487"/>
                <a:gd name="T65" fmla="*/ 1 h 40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87"/>
                <a:gd name="T100" fmla="*/ 0 h 406"/>
                <a:gd name="T101" fmla="*/ 487 w 487"/>
                <a:gd name="T102" fmla="*/ 406 h 40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87" h="406">
                  <a:moveTo>
                    <a:pt x="152" y="406"/>
                  </a:moveTo>
                  <a:lnTo>
                    <a:pt x="148" y="395"/>
                  </a:lnTo>
                  <a:lnTo>
                    <a:pt x="160" y="390"/>
                  </a:lnTo>
                  <a:lnTo>
                    <a:pt x="171" y="385"/>
                  </a:lnTo>
                  <a:lnTo>
                    <a:pt x="177" y="380"/>
                  </a:lnTo>
                  <a:lnTo>
                    <a:pt x="181" y="374"/>
                  </a:lnTo>
                  <a:lnTo>
                    <a:pt x="182" y="368"/>
                  </a:lnTo>
                  <a:lnTo>
                    <a:pt x="182" y="362"/>
                  </a:lnTo>
                  <a:lnTo>
                    <a:pt x="179" y="354"/>
                  </a:lnTo>
                  <a:lnTo>
                    <a:pt x="176" y="346"/>
                  </a:lnTo>
                  <a:lnTo>
                    <a:pt x="69" y="126"/>
                  </a:lnTo>
                  <a:lnTo>
                    <a:pt x="52" y="118"/>
                  </a:lnTo>
                  <a:lnTo>
                    <a:pt x="39" y="113"/>
                  </a:lnTo>
                  <a:lnTo>
                    <a:pt x="30" y="109"/>
                  </a:lnTo>
                  <a:lnTo>
                    <a:pt x="23" y="107"/>
                  </a:lnTo>
                  <a:lnTo>
                    <a:pt x="20" y="105"/>
                  </a:lnTo>
                  <a:lnTo>
                    <a:pt x="15" y="104"/>
                  </a:lnTo>
                  <a:lnTo>
                    <a:pt x="11" y="104"/>
                  </a:lnTo>
                  <a:lnTo>
                    <a:pt x="4" y="105"/>
                  </a:lnTo>
                  <a:lnTo>
                    <a:pt x="0" y="93"/>
                  </a:lnTo>
                  <a:lnTo>
                    <a:pt x="115" y="65"/>
                  </a:lnTo>
                  <a:lnTo>
                    <a:pt x="398" y="212"/>
                  </a:lnTo>
                  <a:lnTo>
                    <a:pt x="401" y="211"/>
                  </a:lnTo>
                  <a:lnTo>
                    <a:pt x="333" y="74"/>
                  </a:lnTo>
                  <a:lnTo>
                    <a:pt x="327" y="63"/>
                  </a:lnTo>
                  <a:lnTo>
                    <a:pt x="321" y="54"/>
                  </a:lnTo>
                  <a:lnTo>
                    <a:pt x="313" y="47"/>
                  </a:lnTo>
                  <a:lnTo>
                    <a:pt x="306" y="43"/>
                  </a:lnTo>
                  <a:lnTo>
                    <a:pt x="303" y="41"/>
                  </a:lnTo>
                  <a:lnTo>
                    <a:pt x="298" y="39"/>
                  </a:lnTo>
                  <a:lnTo>
                    <a:pt x="294" y="39"/>
                  </a:lnTo>
                  <a:lnTo>
                    <a:pt x="287" y="39"/>
                  </a:lnTo>
                  <a:lnTo>
                    <a:pt x="281" y="39"/>
                  </a:lnTo>
                  <a:lnTo>
                    <a:pt x="275" y="39"/>
                  </a:lnTo>
                  <a:lnTo>
                    <a:pt x="267" y="39"/>
                  </a:lnTo>
                  <a:lnTo>
                    <a:pt x="259" y="41"/>
                  </a:lnTo>
                  <a:lnTo>
                    <a:pt x="254" y="28"/>
                  </a:lnTo>
                  <a:lnTo>
                    <a:pt x="371" y="0"/>
                  </a:lnTo>
                  <a:lnTo>
                    <a:pt x="377" y="11"/>
                  </a:lnTo>
                  <a:lnTo>
                    <a:pt x="366" y="16"/>
                  </a:lnTo>
                  <a:lnTo>
                    <a:pt x="358" y="20"/>
                  </a:lnTo>
                  <a:lnTo>
                    <a:pt x="352" y="25"/>
                  </a:lnTo>
                  <a:lnTo>
                    <a:pt x="347" y="30"/>
                  </a:lnTo>
                  <a:lnTo>
                    <a:pt x="346" y="35"/>
                  </a:lnTo>
                  <a:lnTo>
                    <a:pt x="346" y="41"/>
                  </a:lnTo>
                  <a:lnTo>
                    <a:pt x="349" y="50"/>
                  </a:lnTo>
                  <a:lnTo>
                    <a:pt x="352" y="60"/>
                  </a:lnTo>
                  <a:lnTo>
                    <a:pt x="487" y="332"/>
                  </a:lnTo>
                  <a:lnTo>
                    <a:pt x="471" y="335"/>
                  </a:lnTo>
                  <a:lnTo>
                    <a:pt x="110" y="148"/>
                  </a:lnTo>
                  <a:lnTo>
                    <a:pt x="107" y="149"/>
                  </a:lnTo>
                  <a:lnTo>
                    <a:pt x="196" y="330"/>
                  </a:lnTo>
                  <a:lnTo>
                    <a:pt x="201" y="340"/>
                  </a:lnTo>
                  <a:lnTo>
                    <a:pt x="207" y="347"/>
                  </a:lnTo>
                  <a:lnTo>
                    <a:pt x="212" y="354"/>
                  </a:lnTo>
                  <a:lnTo>
                    <a:pt x="218" y="358"/>
                  </a:lnTo>
                  <a:lnTo>
                    <a:pt x="223" y="362"/>
                  </a:lnTo>
                  <a:lnTo>
                    <a:pt x="228" y="363"/>
                  </a:lnTo>
                  <a:lnTo>
                    <a:pt x="234" y="365"/>
                  </a:lnTo>
                  <a:lnTo>
                    <a:pt x="240" y="365"/>
                  </a:lnTo>
                  <a:lnTo>
                    <a:pt x="247" y="366"/>
                  </a:lnTo>
                  <a:lnTo>
                    <a:pt x="254" y="365"/>
                  </a:lnTo>
                  <a:lnTo>
                    <a:pt x="262" y="365"/>
                  </a:lnTo>
                  <a:lnTo>
                    <a:pt x="270" y="363"/>
                  </a:lnTo>
                  <a:lnTo>
                    <a:pt x="276" y="374"/>
                  </a:lnTo>
                  <a:lnTo>
                    <a:pt x="152" y="4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2" name="Freeform 35"/>
            <p:cNvSpPr>
              <a:spLocks/>
            </p:cNvSpPr>
            <p:nvPr/>
          </p:nvSpPr>
          <p:spPr bwMode="auto">
            <a:xfrm>
              <a:off x="1205" y="1697"/>
              <a:ext cx="237" cy="196"/>
            </a:xfrm>
            <a:custGeom>
              <a:avLst/>
              <a:gdLst>
                <a:gd name="T0" fmla="*/ 1 w 473"/>
                <a:gd name="T1" fmla="*/ 2 h 392"/>
                <a:gd name="T2" fmla="*/ 1 w 473"/>
                <a:gd name="T3" fmla="*/ 2 h 392"/>
                <a:gd name="T4" fmla="*/ 1 w 473"/>
                <a:gd name="T5" fmla="*/ 2 h 392"/>
                <a:gd name="T6" fmla="*/ 1 w 473"/>
                <a:gd name="T7" fmla="*/ 2 h 392"/>
                <a:gd name="T8" fmla="*/ 1 w 473"/>
                <a:gd name="T9" fmla="*/ 2 h 392"/>
                <a:gd name="T10" fmla="*/ 1 w 473"/>
                <a:gd name="T11" fmla="*/ 1 h 392"/>
                <a:gd name="T12" fmla="*/ 1 w 473"/>
                <a:gd name="T13" fmla="*/ 1 h 392"/>
                <a:gd name="T14" fmla="*/ 1 w 473"/>
                <a:gd name="T15" fmla="*/ 1 h 392"/>
                <a:gd name="T16" fmla="*/ 1 w 473"/>
                <a:gd name="T17" fmla="*/ 1 h 392"/>
                <a:gd name="T18" fmla="*/ 1 w 473"/>
                <a:gd name="T19" fmla="*/ 1 h 392"/>
                <a:gd name="T20" fmla="*/ 2 w 473"/>
                <a:gd name="T21" fmla="*/ 0 h 392"/>
                <a:gd name="T22" fmla="*/ 2 w 473"/>
                <a:gd name="T23" fmla="*/ 1 h 392"/>
                <a:gd name="T24" fmla="*/ 2 w 473"/>
                <a:gd name="T25" fmla="*/ 1 h 392"/>
                <a:gd name="T26" fmla="*/ 2 w 473"/>
                <a:gd name="T27" fmla="*/ 1 h 392"/>
                <a:gd name="T28" fmla="*/ 2 w 473"/>
                <a:gd name="T29" fmla="*/ 1 h 392"/>
                <a:gd name="T30" fmla="*/ 2 w 473"/>
                <a:gd name="T31" fmla="*/ 1 h 392"/>
                <a:gd name="T32" fmla="*/ 2 w 473"/>
                <a:gd name="T33" fmla="*/ 1 h 392"/>
                <a:gd name="T34" fmla="*/ 1 w 473"/>
                <a:gd name="T35" fmla="*/ 1 h 392"/>
                <a:gd name="T36" fmla="*/ 1 w 473"/>
                <a:gd name="T37" fmla="*/ 1 h 392"/>
                <a:gd name="T38" fmla="*/ 1 w 473"/>
                <a:gd name="T39" fmla="*/ 1 h 392"/>
                <a:gd name="T40" fmla="*/ 1 w 473"/>
                <a:gd name="T41" fmla="*/ 1 h 392"/>
                <a:gd name="T42" fmla="*/ 1 w 473"/>
                <a:gd name="T43" fmla="*/ 1 h 392"/>
                <a:gd name="T44" fmla="*/ 1 w 473"/>
                <a:gd name="T45" fmla="*/ 1 h 392"/>
                <a:gd name="T46" fmla="*/ 1 w 473"/>
                <a:gd name="T47" fmla="*/ 1 h 392"/>
                <a:gd name="T48" fmla="*/ 1 w 473"/>
                <a:gd name="T49" fmla="*/ 1 h 392"/>
                <a:gd name="T50" fmla="*/ 1 w 473"/>
                <a:gd name="T51" fmla="*/ 1 h 392"/>
                <a:gd name="T52" fmla="*/ 1 w 473"/>
                <a:gd name="T53" fmla="*/ 1 h 392"/>
                <a:gd name="T54" fmla="*/ 2 w 473"/>
                <a:gd name="T55" fmla="*/ 1 h 392"/>
                <a:gd name="T56" fmla="*/ 2 w 473"/>
                <a:gd name="T57" fmla="*/ 1 h 392"/>
                <a:gd name="T58" fmla="*/ 2 w 473"/>
                <a:gd name="T59" fmla="*/ 1 h 392"/>
                <a:gd name="T60" fmla="*/ 2 w 473"/>
                <a:gd name="T61" fmla="*/ 1 h 392"/>
                <a:gd name="T62" fmla="*/ 2 w 473"/>
                <a:gd name="T63" fmla="*/ 1 h 392"/>
                <a:gd name="T64" fmla="*/ 2 w 473"/>
                <a:gd name="T65" fmla="*/ 1 h 392"/>
                <a:gd name="T66" fmla="*/ 2 w 473"/>
                <a:gd name="T67" fmla="*/ 1 h 392"/>
                <a:gd name="T68" fmla="*/ 2 w 473"/>
                <a:gd name="T69" fmla="*/ 1 h 392"/>
                <a:gd name="T70" fmla="*/ 2 w 473"/>
                <a:gd name="T71" fmla="*/ 1 h 392"/>
                <a:gd name="T72" fmla="*/ 2 w 473"/>
                <a:gd name="T73" fmla="*/ 1 h 392"/>
                <a:gd name="T74" fmla="*/ 2 w 473"/>
                <a:gd name="T75" fmla="*/ 1 h 392"/>
                <a:gd name="T76" fmla="*/ 1 w 473"/>
                <a:gd name="T77" fmla="*/ 1 h 392"/>
                <a:gd name="T78" fmla="*/ 1 w 473"/>
                <a:gd name="T79" fmla="*/ 1 h 392"/>
                <a:gd name="T80" fmla="*/ 2 w 473"/>
                <a:gd name="T81" fmla="*/ 2 h 392"/>
                <a:gd name="T82" fmla="*/ 2 w 473"/>
                <a:gd name="T83" fmla="*/ 2 h 392"/>
                <a:gd name="T84" fmla="*/ 2 w 473"/>
                <a:gd name="T85" fmla="*/ 2 h 392"/>
                <a:gd name="T86" fmla="*/ 2 w 473"/>
                <a:gd name="T87" fmla="*/ 2 h 392"/>
                <a:gd name="T88" fmla="*/ 2 w 473"/>
                <a:gd name="T89" fmla="*/ 2 h 392"/>
                <a:gd name="T90" fmla="*/ 2 w 473"/>
                <a:gd name="T91" fmla="*/ 2 h 392"/>
                <a:gd name="T92" fmla="*/ 2 w 473"/>
                <a:gd name="T93" fmla="*/ 2 h 392"/>
                <a:gd name="T94" fmla="*/ 2 w 473"/>
                <a:gd name="T95" fmla="*/ 2 h 392"/>
                <a:gd name="T96" fmla="*/ 2 w 473"/>
                <a:gd name="T97" fmla="*/ 2 h 392"/>
                <a:gd name="T98" fmla="*/ 2 w 473"/>
                <a:gd name="T99" fmla="*/ 1 h 392"/>
                <a:gd name="T100" fmla="*/ 2 w 473"/>
                <a:gd name="T101" fmla="*/ 1 h 39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473"/>
                <a:gd name="T154" fmla="*/ 0 h 392"/>
                <a:gd name="T155" fmla="*/ 473 w 473"/>
                <a:gd name="T156" fmla="*/ 392 h 39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473" h="392">
                  <a:moveTo>
                    <a:pt x="473" y="311"/>
                  </a:moveTo>
                  <a:lnTo>
                    <a:pt x="155" y="392"/>
                  </a:lnTo>
                  <a:lnTo>
                    <a:pt x="149" y="381"/>
                  </a:lnTo>
                  <a:lnTo>
                    <a:pt x="160" y="377"/>
                  </a:lnTo>
                  <a:lnTo>
                    <a:pt x="168" y="373"/>
                  </a:lnTo>
                  <a:lnTo>
                    <a:pt x="174" y="370"/>
                  </a:lnTo>
                  <a:lnTo>
                    <a:pt x="179" y="366"/>
                  </a:lnTo>
                  <a:lnTo>
                    <a:pt x="184" y="360"/>
                  </a:lnTo>
                  <a:lnTo>
                    <a:pt x="185" y="352"/>
                  </a:lnTo>
                  <a:lnTo>
                    <a:pt x="185" y="344"/>
                  </a:lnTo>
                  <a:lnTo>
                    <a:pt x="181" y="335"/>
                  </a:lnTo>
                  <a:lnTo>
                    <a:pt x="70" y="112"/>
                  </a:lnTo>
                  <a:lnTo>
                    <a:pt x="66" y="102"/>
                  </a:lnTo>
                  <a:lnTo>
                    <a:pt x="59" y="94"/>
                  </a:lnTo>
                  <a:lnTo>
                    <a:pt x="52" y="90"/>
                  </a:lnTo>
                  <a:lnTo>
                    <a:pt x="42" y="88"/>
                  </a:lnTo>
                  <a:lnTo>
                    <a:pt x="36" y="88"/>
                  </a:lnTo>
                  <a:lnTo>
                    <a:pt x="26" y="88"/>
                  </a:lnTo>
                  <a:lnTo>
                    <a:pt x="17" y="90"/>
                  </a:lnTo>
                  <a:lnTo>
                    <a:pt x="6" y="91"/>
                  </a:lnTo>
                  <a:lnTo>
                    <a:pt x="0" y="79"/>
                  </a:lnTo>
                  <a:lnTo>
                    <a:pt x="314" y="0"/>
                  </a:lnTo>
                  <a:lnTo>
                    <a:pt x="360" y="94"/>
                  </a:lnTo>
                  <a:lnTo>
                    <a:pt x="347" y="98"/>
                  </a:lnTo>
                  <a:lnTo>
                    <a:pt x="339" y="88"/>
                  </a:lnTo>
                  <a:lnTo>
                    <a:pt x="331" y="79"/>
                  </a:lnTo>
                  <a:lnTo>
                    <a:pt x="322" y="71"/>
                  </a:lnTo>
                  <a:lnTo>
                    <a:pt x="314" y="63"/>
                  </a:lnTo>
                  <a:lnTo>
                    <a:pt x="306" y="57"/>
                  </a:lnTo>
                  <a:lnTo>
                    <a:pt x="298" y="52"/>
                  </a:lnTo>
                  <a:lnTo>
                    <a:pt x="289" y="47"/>
                  </a:lnTo>
                  <a:lnTo>
                    <a:pt x="281" y="44"/>
                  </a:lnTo>
                  <a:lnTo>
                    <a:pt x="272" y="43"/>
                  </a:lnTo>
                  <a:lnTo>
                    <a:pt x="262" y="41"/>
                  </a:lnTo>
                  <a:lnTo>
                    <a:pt x="251" y="41"/>
                  </a:lnTo>
                  <a:lnTo>
                    <a:pt x="240" y="41"/>
                  </a:lnTo>
                  <a:lnTo>
                    <a:pt x="228" y="43"/>
                  </a:lnTo>
                  <a:lnTo>
                    <a:pt x="214" y="44"/>
                  </a:lnTo>
                  <a:lnTo>
                    <a:pt x="198" y="47"/>
                  </a:lnTo>
                  <a:lnTo>
                    <a:pt x="182" y="50"/>
                  </a:lnTo>
                  <a:lnTo>
                    <a:pt x="171" y="54"/>
                  </a:lnTo>
                  <a:lnTo>
                    <a:pt x="163" y="57"/>
                  </a:lnTo>
                  <a:lnTo>
                    <a:pt x="157" y="60"/>
                  </a:lnTo>
                  <a:lnTo>
                    <a:pt x="154" y="63"/>
                  </a:lnTo>
                  <a:lnTo>
                    <a:pt x="152" y="66"/>
                  </a:lnTo>
                  <a:lnTo>
                    <a:pt x="152" y="71"/>
                  </a:lnTo>
                  <a:lnTo>
                    <a:pt x="152" y="77"/>
                  </a:lnTo>
                  <a:lnTo>
                    <a:pt x="155" y="83"/>
                  </a:lnTo>
                  <a:lnTo>
                    <a:pt x="207" y="190"/>
                  </a:lnTo>
                  <a:lnTo>
                    <a:pt x="218" y="187"/>
                  </a:lnTo>
                  <a:lnTo>
                    <a:pt x="229" y="184"/>
                  </a:lnTo>
                  <a:lnTo>
                    <a:pt x="237" y="181"/>
                  </a:lnTo>
                  <a:lnTo>
                    <a:pt x="245" y="176"/>
                  </a:lnTo>
                  <a:lnTo>
                    <a:pt x="251" y="173"/>
                  </a:lnTo>
                  <a:lnTo>
                    <a:pt x="258" y="168"/>
                  </a:lnTo>
                  <a:lnTo>
                    <a:pt x="261" y="164"/>
                  </a:lnTo>
                  <a:lnTo>
                    <a:pt x="264" y="159"/>
                  </a:lnTo>
                  <a:lnTo>
                    <a:pt x="267" y="148"/>
                  </a:lnTo>
                  <a:lnTo>
                    <a:pt x="269" y="135"/>
                  </a:lnTo>
                  <a:lnTo>
                    <a:pt x="267" y="118"/>
                  </a:lnTo>
                  <a:lnTo>
                    <a:pt x="262" y="99"/>
                  </a:lnTo>
                  <a:lnTo>
                    <a:pt x="276" y="96"/>
                  </a:lnTo>
                  <a:lnTo>
                    <a:pt x="354" y="252"/>
                  </a:lnTo>
                  <a:lnTo>
                    <a:pt x="339" y="255"/>
                  </a:lnTo>
                  <a:lnTo>
                    <a:pt x="333" y="245"/>
                  </a:lnTo>
                  <a:lnTo>
                    <a:pt x="327" y="238"/>
                  </a:lnTo>
                  <a:lnTo>
                    <a:pt x="320" y="230"/>
                  </a:lnTo>
                  <a:lnTo>
                    <a:pt x="314" y="223"/>
                  </a:lnTo>
                  <a:lnTo>
                    <a:pt x="308" y="219"/>
                  </a:lnTo>
                  <a:lnTo>
                    <a:pt x="302" y="214"/>
                  </a:lnTo>
                  <a:lnTo>
                    <a:pt x="295" y="209"/>
                  </a:lnTo>
                  <a:lnTo>
                    <a:pt x="289" y="206"/>
                  </a:lnTo>
                  <a:lnTo>
                    <a:pt x="283" y="203"/>
                  </a:lnTo>
                  <a:lnTo>
                    <a:pt x="275" y="201"/>
                  </a:lnTo>
                  <a:lnTo>
                    <a:pt x="267" y="200"/>
                  </a:lnTo>
                  <a:lnTo>
                    <a:pt x="258" y="200"/>
                  </a:lnTo>
                  <a:lnTo>
                    <a:pt x="248" y="200"/>
                  </a:lnTo>
                  <a:lnTo>
                    <a:pt x="237" y="201"/>
                  </a:lnTo>
                  <a:lnTo>
                    <a:pt x="226" y="203"/>
                  </a:lnTo>
                  <a:lnTo>
                    <a:pt x="215" y="206"/>
                  </a:lnTo>
                  <a:lnTo>
                    <a:pt x="272" y="318"/>
                  </a:lnTo>
                  <a:lnTo>
                    <a:pt x="275" y="324"/>
                  </a:lnTo>
                  <a:lnTo>
                    <a:pt x="280" y="329"/>
                  </a:lnTo>
                  <a:lnTo>
                    <a:pt x="284" y="333"/>
                  </a:lnTo>
                  <a:lnTo>
                    <a:pt x="291" y="335"/>
                  </a:lnTo>
                  <a:lnTo>
                    <a:pt x="297" y="337"/>
                  </a:lnTo>
                  <a:lnTo>
                    <a:pt x="306" y="337"/>
                  </a:lnTo>
                  <a:lnTo>
                    <a:pt x="317" y="335"/>
                  </a:lnTo>
                  <a:lnTo>
                    <a:pt x="330" y="332"/>
                  </a:lnTo>
                  <a:lnTo>
                    <a:pt x="342" y="329"/>
                  </a:lnTo>
                  <a:lnTo>
                    <a:pt x="354" y="324"/>
                  </a:lnTo>
                  <a:lnTo>
                    <a:pt x="365" y="319"/>
                  </a:lnTo>
                  <a:lnTo>
                    <a:pt x="376" y="315"/>
                  </a:lnTo>
                  <a:lnTo>
                    <a:pt x="383" y="310"/>
                  </a:lnTo>
                  <a:lnTo>
                    <a:pt x="391" y="305"/>
                  </a:lnTo>
                  <a:lnTo>
                    <a:pt x="399" y="299"/>
                  </a:lnTo>
                  <a:lnTo>
                    <a:pt x="405" y="293"/>
                  </a:lnTo>
                  <a:lnTo>
                    <a:pt x="416" y="278"/>
                  </a:lnTo>
                  <a:lnTo>
                    <a:pt x="424" y="260"/>
                  </a:lnTo>
                  <a:lnTo>
                    <a:pt x="429" y="239"/>
                  </a:lnTo>
                  <a:lnTo>
                    <a:pt x="432" y="214"/>
                  </a:lnTo>
                  <a:lnTo>
                    <a:pt x="448" y="211"/>
                  </a:lnTo>
                  <a:lnTo>
                    <a:pt x="473" y="31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3" name="Freeform 36"/>
            <p:cNvSpPr>
              <a:spLocks/>
            </p:cNvSpPr>
            <p:nvPr/>
          </p:nvSpPr>
          <p:spPr bwMode="auto">
            <a:xfrm>
              <a:off x="1383" y="1625"/>
              <a:ext cx="267" cy="206"/>
            </a:xfrm>
            <a:custGeom>
              <a:avLst/>
              <a:gdLst>
                <a:gd name="T0" fmla="*/ 0 w 535"/>
                <a:gd name="T1" fmla="*/ 0 h 413"/>
                <a:gd name="T2" fmla="*/ 0 w 535"/>
                <a:gd name="T3" fmla="*/ 0 h 413"/>
                <a:gd name="T4" fmla="*/ 0 w 535"/>
                <a:gd name="T5" fmla="*/ 0 h 413"/>
                <a:gd name="T6" fmla="*/ 0 w 535"/>
                <a:gd name="T7" fmla="*/ 0 h 413"/>
                <a:gd name="T8" fmla="*/ 0 w 535"/>
                <a:gd name="T9" fmla="*/ 0 h 413"/>
                <a:gd name="T10" fmla="*/ 0 w 535"/>
                <a:gd name="T11" fmla="*/ 0 h 413"/>
                <a:gd name="T12" fmla="*/ 0 w 535"/>
                <a:gd name="T13" fmla="*/ 0 h 413"/>
                <a:gd name="T14" fmla="*/ 1 w 535"/>
                <a:gd name="T15" fmla="*/ 1 h 413"/>
                <a:gd name="T16" fmla="*/ 1 w 535"/>
                <a:gd name="T17" fmla="*/ 0 h 413"/>
                <a:gd name="T18" fmla="*/ 1 w 535"/>
                <a:gd name="T19" fmla="*/ 0 h 413"/>
                <a:gd name="T20" fmla="*/ 1 w 535"/>
                <a:gd name="T21" fmla="*/ 0 h 413"/>
                <a:gd name="T22" fmla="*/ 1 w 535"/>
                <a:gd name="T23" fmla="*/ 0 h 413"/>
                <a:gd name="T24" fmla="*/ 0 w 535"/>
                <a:gd name="T25" fmla="*/ 0 h 413"/>
                <a:gd name="T26" fmla="*/ 0 w 535"/>
                <a:gd name="T27" fmla="*/ 0 h 413"/>
                <a:gd name="T28" fmla="*/ 0 w 535"/>
                <a:gd name="T29" fmla="*/ 0 h 413"/>
                <a:gd name="T30" fmla="*/ 0 w 535"/>
                <a:gd name="T31" fmla="*/ 0 h 413"/>
                <a:gd name="T32" fmla="*/ 0 w 535"/>
                <a:gd name="T33" fmla="*/ 0 h 413"/>
                <a:gd name="T34" fmla="*/ 1 w 535"/>
                <a:gd name="T35" fmla="*/ 0 h 413"/>
                <a:gd name="T36" fmla="*/ 1 w 535"/>
                <a:gd name="T37" fmla="*/ 0 h 413"/>
                <a:gd name="T38" fmla="*/ 1 w 535"/>
                <a:gd name="T39" fmla="*/ 0 h 413"/>
                <a:gd name="T40" fmla="*/ 1 w 535"/>
                <a:gd name="T41" fmla="*/ 0 h 413"/>
                <a:gd name="T42" fmla="*/ 1 w 535"/>
                <a:gd name="T43" fmla="*/ 0 h 413"/>
                <a:gd name="T44" fmla="*/ 1 w 535"/>
                <a:gd name="T45" fmla="*/ 0 h 413"/>
                <a:gd name="T46" fmla="*/ 1 w 535"/>
                <a:gd name="T47" fmla="*/ 0 h 413"/>
                <a:gd name="T48" fmla="*/ 1 w 535"/>
                <a:gd name="T49" fmla="*/ 0 h 413"/>
                <a:gd name="T50" fmla="*/ 1 w 535"/>
                <a:gd name="T51" fmla="*/ 0 h 413"/>
                <a:gd name="T52" fmla="*/ 1 w 535"/>
                <a:gd name="T53" fmla="*/ 0 h 413"/>
                <a:gd name="T54" fmla="*/ 1 w 535"/>
                <a:gd name="T55" fmla="*/ 0 h 413"/>
                <a:gd name="T56" fmla="*/ 1 w 535"/>
                <a:gd name="T57" fmla="*/ 0 h 413"/>
                <a:gd name="T58" fmla="*/ 1 w 535"/>
                <a:gd name="T59" fmla="*/ 0 h 413"/>
                <a:gd name="T60" fmla="*/ 1 w 535"/>
                <a:gd name="T61" fmla="*/ 0 h 413"/>
                <a:gd name="T62" fmla="*/ 1 w 535"/>
                <a:gd name="T63" fmla="*/ 0 h 413"/>
                <a:gd name="T64" fmla="*/ 2 w 535"/>
                <a:gd name="T65" fmla="*/ 0 h 413"/>
                <a:gd name="T66" fmla="*/ 2 w 535"/>
                <a:gd name="T67" fmla="*/ 0 h 413"/>
                <a:gd name="T68" fmla="*/ 2 w 535"/>
                <a:gd name="T69" fmla="*/ 0 h 413"/>
                <a:gd name="T70" fmla="*/ 1 w 535"/>
                <a:gd name="T71" fmla="*/ 0 h 413"/>
                <a:gd name="T72" fmla="*/ 1 w 535"/>
                <a:gd name="T73" fmla="*/ 0 h 413"/>
                <a:gd name="T74" fmla="*/ 2 w 535"/>
                <a:gd name="T75" fmla="*/ 1 h 413"/>
                <a:gd name="T76" fmla="*/ 1 w 535"/>
                <a:gd name="T77" fmla="*/ 0 h 413"/>
                <a:gd name="T78" fmla="*/ 1 w 535"/>
                <a:gd name="T79" fmla="*/ 1 h 413"/>
                <a:gd name="T80" fmla="*/ 0 w 535"/>
                <a:gd name="T81" fmla="*/ 0 h 413"/>
                <a:gd name="T82" fmla="*/ 0 w 535"/>
                <a:gd name="T83" fmla="*/ 0 h 413"/>
                <a:gd name="T84" fmla="*/ 0 w 535"/>
                <a:gd name="T85" fmla="*/ 0 h 413"/>
                <a:gd name="T86" fmla="*/ 0 w 535"/>
                <a:gd name="T87" fmla="*/ 0 h 413"/>
                <a:gd name="T88" fmla="*/ 0 w 535"/>
                <a:gd name="T89" fmla="*/ 0 h 41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5"/>
                <a:gd name="T136" fmla="*/ 0 h 413"/>
                <a:gd name="T137" fmla="*/ 535 w 535"/>
                <a:gd name="T138" fmla="*/ 413 h 41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5" h="413">
                  <a:moveTo>
                    <a:pt x="0" y="132"/>
                  </a:moveTo>
                  <a:lnTo>
                    <a:pt x="160" y="91"/>
                  </a:lnTo>
                  <a:lnTo>
                    <a:pt x="165" y="103"/>
                  </a:lnTo>
                  <a:lnTo>
                    <a:pt x="157" y="106"/>
                  </a:lnTo>
                  <a:lnTo>
                    <a:pt x="149" y="110"/>
                  </a:lnTo>
                  <a:lnTo>
                    <a:pt x="145" y="111"/>
                  </a:lnTo>
                  <a:lnTo>
                    <a:pt x="142" y="114"/>
                  </a:lnTo>
                  <a:lnTo>
                    <a:pt x="138" y="117"/>
                  </a:lnTo>
                  <a:lnTo>
                    <a:pt x="138" y="121"/>
                  </a:lnTo>
                  <a:lnTo>
                    <a:pt x="138" y="125"/>
                  </a:lnTo>
                  <a:lnTo>
                    <a:pt x="142" y="132"/>
                  </a:lnTo>
                  <a:lnTo>
                    <a:pt x="143" y="135"/>
                  </a:lnTo>
                  <a:lnTo>
                    <a:pt x="145" y="138"/>
                  </a:lnTo>
                  <a:lnTo>
                    <a:pt x="148" y="141"/>
                  </a:lnTo>
                  <a:lnTo>
                    <a:pt x="151" y="146"/>
                  </a:lnTo>
                  <a:lnTo>
                    <a:pt x="293" y="290"/>
                  </a:lnTo>
                  <a:lnTo>
                    <a:pt x="297" y="290"/>
                  </a:lnTo>
                  <a:lnTo>
                    <a:pt x="293" y="139"/>
                  </a:lnTo>
                  <a:lnTo>
                    <a:pt x="293" y="138"/>
                  </a:lnTo>
                  <a:lnTo>
                    <a:pt x="289" y="133"/>
                  </a:lnTo>
                  <a:lnTo>
                    <a:pt x="285" y="128"/>
                  </a:lnTo>
                  <a:lnTo>
                    <a:pt x="277" y="121"/>
                  </a:lnTo>
                  <a:lnTo>
                    <a:pt x="269" y="113"/>
                  </a:lnTo>
                  <a:lnTo>
                    <a:pt x="263" y="106"/>
                  </a:lnTo>
                  <a:lnTo>
                    <a:pt x="258" y="102"/>
                  </a:lnTo>
                  <a:lnTo>
                    <a:pt x="253" y="99"/>
                  </a:lnTo>
                  <a:lnTo>
                    <a:pt x="249" y="97"/>
                  </a:lnTo>
                  <a:lnTo>
                    <a:pt x="244" y="94"/>
                  </a:lnTo>
                  <a:lnTo>
                    <a:pt x="239" y="92"/>
                  </a:lnTo>
                  <a:lnTo>
                    <a:pt x="234" y="91"/>
                  </a:lnTo>
                  <a:lnTo>
                    <a:pt x="230" y="91"/>
                  </a:lnTo>
                  <a:lnTo>
                    <a:pt x="223" y="91"/>
                  </a:lnTo>
                  <a:lnTo>
                    <a:pt x="216" y="91"/>
                  </a:lnTo>
                  <a:lnTo>
                    <a:pt x="206" y="92"/>
                  </a:lnTo>
                  <a:lnTo>
                    <a:pt x="200" y="81"/>
                  </a:lnTo>
                  <a:lnTo>
                    <a:pt x="370" y="39"/>
                  </a:lnTo>
                  <a:lnTo>
                    <a:pt x="374" y="50"/>
                  </a:lnTo>
                  <a:lnTo>
                    <a:pt x="365" y="53"/>
                  </a:lnTo>
                  <a:lnTo>
                    <a:pt x="355" y="56"/>
                  </a:lnTo>
                  <a:lnTo>
                    <a:pt x="349" y="59"/>
                  </a:lnTo>
                  <a:lnTo>
                    <a:pt x="346" y="62"/>
                  </a:lnTo>
                  <a:lnTo>
                    <a:pt x="343" y="66"/>
                  </a:lnTo>
                  <a:lnTo>
                    <a:pt x="343" y="69"/>
                  </a:lnTo>
                  <a:lnTo>
                    <a:pt x="343" y="72"/>
                  </a:lnTo>
                  <a:lnTo>
                    <a:pt x="344" y="77"/>
                  </a:lnTo>
                  <a:lnTo>
                    <a:pt x="346" y="80"/>
                  </a:lnTo>
                  <a:lnTo>
                    <a:pt x="349" y="84"/>
                  </a:lnTo>
                  <a:lnTo>
                    <a:pt x="355" y="92"/>
                  </a:lnTo>
                  <a:lnTo>
                    <a:pt x="365" y="102"/>
                  </a:lnTo>
                  <a:lnTo>
                    <a:pt x="495" y="235"/>
                  </a:lnTo>
                  <a:lnTo>
                    <a:pt x="499" y="234"/>
                  </a:lnTo>
                  <a:lnTo>
                    <a:pt x="483" y="67"/>
                  </a:lnTo>
                  <a:lnTo>
                    <a:pt x="483" y="64"/>
                  </a:lnTo>
                  <a:lnTo>
                    <a:pt x="481" y="59"/>
                  </a:lnTo>
                  <a:lnTo>
                    <a:pt x="480" y="55"/>
                  </a:lnTo>
                  <a:lnTo>
                    <a:pt x="477" y="48"/>
                  </a:lnTo>
                  <a:lnTo>
                    <a:pt x="473" y="42"/>
                  </a:lnTo>
                  <a:lnTo>
                    <a:pt x="469" y="37"/>
                  </a:lnTo>
                  <a:lnTo>
                    <a:pt x="464" y="36"/>
                  </a:lnTo>
                  <a:lnTo>
                    <a:pt x="458" y="34"/>
                  </a:lnTo>
                  <a:lnTo>
                    <a:pt x="453" y="34"/>
                  </a:lnTo>
                  <a:lnTo>
                    <a:pt x="447" y="34"/>
                  </a:lnTo>
                  <a:lnTo>
                    <a:pt x="439" y="36"/>
                  </a:lnTo>
                  <a:lnTo>
                    <a:pt x="429" y="37"/>
                  </a:lnTo>
                  <a:lnTo>
                    <a:pt x="423" y="25"/>
                  </a:lnTo>
                  <a:lnTo>
                    <a:pt x="522" y="0"/>
                  </a:lnTo>
                  <a:lnTo>
                    <a:pt x="528" y="12"/>
                  </a:lnTo>
                  <a:lnTo>
                    <a:pt x="524" y="14"/>
                  </a:lnTo>
                  <a:lnTo>
                    <a:pt x="519" y="17"/>
                  </a:lnTo>
                  <a:lnTo>
                    <a:pt x="514" y="18"/>
                  </a:lnTo>
                  <a:lnTo>
                    <a:pt x="511" y="22"/>
                  </a:lnTo>
                  <a:lnTo>
                    <a:pt x="508" y="26"/>
                  </a:lnTo>
                  <a:lnTo>
                    <a:pt x="506" y="33"/>
                  </a:lnTo>
                  <a:lnTo>
                    <a:pt x="505" y="40"/>
                  </a:lnTo>
                  <a:lnTo>
                    <a:pt x="505" y="50"/>
                  </a:lnTo>
                  <a:lnTo>
                    <a:pt x="535" y="356"/>
                  </a:lnTo>
                  <a:lnTo>
                    <a:pt x="519" y="361"/>
                  </a:lnTo>
                  <a:lnTo>
                    <a:pt x="321" y="166"/>
                  </a:lnTo>
                  <a:lnTo>
                    <a:pt x="318" y="168"/>
                  </a:lnTo>
                  <a:lnTo>
                    <a:pt x="324" y="410"/>
                  </a:lnTo>
                  <a:lnTo>
                    <a:pt x="310" y="413"/>
                  </a:lnTo>
                  <a:lnTo>
                    <a:pt x="58" y="163"/>
                  </a:lnTo>
                  <a:lnTo>
                    <a:pt x="50" y="155"/>
                  </a:lnTo>
                  <a:lnTo>
                    <a:pt x="43" y="150"/>
                  </a:lnTo>
                  <a:lnTo>
                    <a:pt x="36" y="146"/>
                  </a:lnTo>
                  <a:lnTo>
                    <a:pt x="32" y="144"/>
                  </a:lnTo>
                  <a:lnTo>
                    <a:pt x="27" y="143"/>
                  </a:lnTo>
                  <a:lnTo>
                    <a:pt x="21" y="143"/>
                  </a:lnTo>
                  <a:lnTo>
                    <a:pt x="13" y="143"/>
                  </a:lnTo>
                  <a:lnTo>
                    <a:pt x="5" y="143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4" name="Freeform 37"/>
            <p:cNvSpPr>
              <a:spLocks/>
            </p:cNvSpPr>
            <p:nvPr/>
          </p:nvSpPr>
          <p:spPr bwMode="auto">
            <a:xfrm>
              <a:off x="1662" y="1591"/>
              <a:ext cx="171" cy="195"/>
            </a:xfrm>
            <a:custGeom>
              <a:avLst/>
              <a:gdLst>
                <a:gd name="T0" fmla="*/ 0 w 343"/>
                <a:gd name="T1" fmla="*/ 2 h 390"/>
                <a:gd name="T2" fmla="*/ 0 w 343"/>
                <a:gd name="T3" fmla="*/ 2 h 390"/>
                <a:gd name="T4" fmla="*/ 0 w 343"/>
                <a:gd name="T5" fmla="*/ 2 h 390"/>
                <a:gd name="T6" fmla="*/ 0 w 343"/>
                <a:gd name="T7" fmla="*/ 2 h 390"/>
                <a:gd name="T8" fmla="*/ 0 w 343"/>
                <a:gd name="T9" fmla="*/ 2 h 390"/>
                <a:gd name="T10" fmla="*/ 0 w 343"/>
                <a:gd name="T11" fmla="*/ 2 h 390"/>
                <a:gd name="T12" fmla="*/ 1 w 343"/>
                <a:gd name="T13" fmla="*/ 2 h 390"/>
                <a:gd name="T14" fmla="*/ 1 w 343"/>
                <a:gd name="T15" fmla="*/ 2 h 390"/>
                <a:gd name="T16" fmla="*/ 1 w 343"/>
                <a:gd name="T17" fmla="*/ 2 h 390"/>
                <a:gd name="T18" fmla="*/ 1 w 343"/>
                <a:gd name="T19" fmla="*/ 1 h 390"/>
                <a:gd name="T20" fmla="*/ 0 w 343"/>
                <a:gd name="T21" fmla="*/ 1 h 390"/>
                <a:gd name="T22" fmla="*/ 0 w 343"/>
                <a:gd name="T23" fmla="*/ 1 h 390"/>
                <a:gd name="T24" fmla="*/ 0 w 343"/>
                <a:gd name="T25" fmla="*/ 1 h 390"/>
                <a:gd name="T26" fmla="*/ 0 w 343"/>
                <a:gd name="T27" fmla="*/ 1 h 390"/>
                <a:gd name="T28" fmla="*/ 0 w 343"/>
                <a:gd name="T29" fmla="*/ 1 h 390"/>
                <a:gd name="T30" fmla="*/ 0 w 343"/>
                <a:gd name="T31" fmla="*/ 1 h 390"/>
                <a:gd name="T32" fmla="*/ 0 w 343"/>
                <a:gd name="T33" fmla="*/ 1 h 390"/>
                <a:gd name="T34" fmla="*/ 0 w 343"/>
                <a:gd name="T35" fmla="*/ 1 h 390"/>
                <a:gd name="T36" fmla="*/ 0 w 343"/>
                <a:gd name="T37" fmla="*/ 1 h 390"/>
                <a:gd name="T38" fmla="*/ 0 w 343"/>
                <a:gd name="T39" fmla="*/ 1 h 390"/>
                <a:gd name="T40" fmla="*/ 0 w 343"/>
                <a:gd name="T41" fmla="*/ 1 h 390"/>
                <a:gd name="T42" fmla="*/ 0 w 343"/>
                <a:gd name="T43" fmla="*/ 1 h 390"/>
                <a:gd name="T44" fmla="*/ 0 w 343"/>
                <a:gd name="T45" fmla="*/ 1 h 390"/>
                <a:gd name="T46" fmla="*/ 0 w 343"/>
                <a:gd name="T47" fmla="*/ 1 h 390"/>
                <a:gd name="T48" fmla="*/ 0 w 343"/>
                <a:gd name="T49" fmla="*/ 1 h 390"/>
                <a:gd name="T50" fmla="*/ 0 w 343"/>
                <a:gd name="T51" fmla="*/ 1 h 390"/>
                <a:gd name="T52" fmla="*/ 0 w 343"/>
                <a:gd name="T53" fmla="*/ 1 h 390"/>
                <a:gd name="T54" fmla="*/ 0 w 343"/>
                <a:gd name="T55" fmla="*/ 1 h 390"/>
                <a:gd name="T56" fmla="*/ 0 w 343"/>
                <a:gd name="T57" fmla="*/ 1 h 390"/>
                <a:gd name="T58" fmla="*/ 0 w 343"/>
                <a:gd name="T59" fmla="*/ 1 h 390"/>
                <a:gd name="T60" fmla="*/ 0 w 343"/>
                <a:gd name="T61" fmla="*/ 1 h 390"/>
                <a:gd name="T62" fmla="*/ 0 w 343"/>
                <a:gd name="T63" fmla="*/ 1 h 390"/>
                <a:gd name="T64" fmla="*/ 0 w 343"/>
                <a:gd name="T65" fmla="*/ 1 h 390"/>
                <a:gd name="T66" fmla="*/ 0 w 343"/>
                <a:gd name="T67" fmla="*/ 1 h 390"/>
                <a:gd name="T68" fmla="*/ 0 w 343"/>
                <a:gd name="T69" fmla="*/ 1 h 390"/>
                <a:gd name="T70" fmla="*/ 0 w 343"/>
                <a:gd name="T71" fmla="*/ 1 h 390"/>
                <a:gd name="T72" fmla="*/ 0 w 343"/>
                <a:gd name="T73" fmla="*/ 1 h 390"/>
                <a:gd name="T74" fmla="*/ 0 w 343"/>
                <a:gd name="T75" fmla="*/ 1 h 390"/>
                <a:gd name="T76" fmla="*/ 0 w 343"/>
                <a:gd name="T77" fmla="*/ 1 h 390"/>
                <a:gd name="T78" fmla="*/ 0 w 343"/>
                <a:gd name="T79" fmla="*/ 1 h 390"/>
                <a:gd name="T80" fmla="*/ 0 w 343"/>
                <a:gd name="T81" fmla="*/ 1 h 390"/>
                <a:gd name="T82" fmla="*/ 0 w 343"/>
                <a:gd name="T83" fmla="*/ 1 h 390"/>
                <a:gd name="T84" fmla="*/ 0 w 343"/>
                <a:gd name="T85" fmla="*/ 1 h 390"/>
                <a:gd name="T86" fmla="*/ 0 w 343"/>
                <a:gd name="T87" fmla="*/ 1 h 390"/>
                <a:gd name="T88" fmla="*/ 1 w 343"/>
                <a:gd name="T89" fmla="*/ 1 h 390"/>
                <a:gd name="T90" fmla="*/ 1 w 343"/>
                <a:gd name="T91" fmla="*/ 1 h 390"/>
                <a:gd name="T92" fmla="*/ 1 w 343"/>
                <a:gd name="T93" fmla="*/ 1 h 390"/>
                <a:gd name="T94" fmla="*/ 1 w 343"/>
                <a:gd name="T95" fmla="*/ 1 h 390"/>
                <a:gd name="T96" fmla="*/ 1 w 343"/>
                <a:gd name="T97" fmla="*/ 2 h 390"/>
                <a:gd name="T98" fmla="*/ 1 w 343"/>
                <a:gd name="T99" fmla="*/ 2 h 390"/>
                <a:gd name="T100" fmla="*/ 1 w 343"/>
                <a:gd name="T101" fmla="*/ 2 h 390"/>
                <a:gd name="T102" fmla="*/ 0 w 343"/>
                <a:gd name="T103" fmla="*/ 2 h 390"/>
                <a:gd name="T104" fmla="*/ 0 w 343"/>
                <a:gd name="T105" fmla="*/ 2 h 390"/>
                <a:gd name="T106" fmla="*/ 0 w 343"/>
                <a:gd name="T107" fmla="*/ 2 h 390"/>
                <a:gd name="T108" fmla="*/ 0 w 343"/>
                <a:gd name="T109" fmla="*/ 2 h 390"/>
                <a:gd name="T110" fmla="*/ 0 w 343"/>
                <a:gd name="T111" fmla="*/ 2 h 390"/>
                <a:gd name="T112" fmla="*/ 0 w 343"/>
                <a:gd name="T113" fmla="*/ 2 h 390"/>
                <a:gd name="T114" fmla="*/ 0 w 343"/>
                <a:gd name="T115" fmla="*/ 2 h 390"/>
                <a:gd name="T116" fmla="*/ 0 w 343"/>
                <a:gd name="T117" fmla="*/ 2 h 3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43"/>
                <a:gd name="T178" fmla="*/ 0 h 390"/>
                <a:gd name="T179" fmla="*/ 343 w 343"/>
                <a:gd name="T180" fmla="*/ 390 h 3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43" h="390">
                  <a:moveTo>
                    <a:pt x="121" y="390"/>
                  </a:moveTo>
                  <a:lnTo>
                    <a:pt x="65" y="275"/>
                  </a:lnTo>
                  <a:lnTo>
                    <a:pt x="80" y="270"/>
                  </a:lnTo>
                  <a:lnTo>
                    <a:pt x="90" y="283"/>
                  </a:lnTo>
                  <a:lnTo>
                    <a:pt x="101" y="292"/>
                  </a:lnTo>
                  <a:lnTo>
                    <a:pt x="110" y="302"/>
                  </a:lnTo>
                  <a:lnTo>
                    <a:pt x="121" y="311"/>
                  </a:lnTo>
                  <a:lnTo>
                    <a:pt x="131" y="317"/>
                  </a:lnTo>
                  <a:lnTo>
                    <a:pt x="140" y="325"/>
                  </a:lnTo>
                  <a:lnTo>
                    <a:pt x="151" y="330"/>
                  </a:lnTo>
                  <a:lnTo>
                    <a:pt x="161" y="335"/>
                  </a:lnTo>
                  <a:lnTo>
                    <a:pt x="172" y="338"/>
                  </a:lnTo>
                  <a:lnTo>
                    <a:pt x="181" y="341"/>
                  </a:lnTo>
                  <a:lnTo>
                    <a:pt x="192" y="343"/>
                  </a:lnTo>
                  <a:lnTo>
                    <a:pt x="202" y="344"/>
                  </a:lnTo>
                  <a:lnTo>
                    <a:pt x="213" y="344"/>
                  </a:lnTo>
                  <a:lnTo>
                    <a:pt x="222" y="344"/>
                  </a:lnTo>
                  <a:lnTo>
                    <a:pt x="231" y="343"/>
                  </a:lnTo>
                  <a:lnTo>
                    <a:pt x="241" y="341"/>
                  </a:lnTo>
                  <a:lnTo>
                    <a:pt x="258" y="336"/>
                  </a:lnTo>
                  <a:lnTo>
                    <a:pt x="271" y="329"/>
                  </a:lnTo>
                  <a:lnTo>
                    <a:pt x="280" y="322"/>
                  </a:lnTo>
                  <a:lnTo>
                    <a:pt x="285" y="313"/>
                  </a:lnTo>
                  <a:lnTo>
                    <a:pt x="288" y="302"/>
                  </a:lnTo>
                  <a:lnTo>
                    <a:pt x="290" y="292"/>
                  </a:lnTo>
                  <a:lnTo>
                    <a:pt x="288" y="283"/>
                  </a:lnTo>
                  <a:lnTo>
                    <a:pt x="285" y="273"/>
                  </a:lnTo>
                  <a:lnTo>
                    <a:pt x="279" y="264"/>
                  </a:lnTo>
                  <a:lnTo>
                    <a:pt x="271" y="256"/>
                  </a:lnTo>
                  <a:lnTo>
                    <a:pt x="261" y="250"/>
                  </a:lnTo>
                  <a:lnTo>
                    <a:pt x="252" y="245"/>
                  </a:lnTo>
                  <a:lnTo>
                    <a:pt x="247" y="244"/>
                  </a:lnTo>
                  <a:lnTo>
                    <a:pt x="242" y="242"/>
                  </a:lnTo>
                  <a:lnTo>
                    <a:pt x="236" y="240"/>
                  </a:lnTo>
                  <a:lnTo>
                    <a:pt x="230" y="239"/>
                  </a:lnTo>
                  <a:lnTo>
                    <a:pt x="222" y="237"/>
                  </a:lnTo>
                  <a:lnTo>
                    <a:pt x="214" y="236"/>
                  </a:lnTo>
                  <a:lnTo>
                    <a:pt x="206" y="234"/>
                  </a:lnTo>
                  <a:lnTo>
                    <a:pt x="197" y="233"/>
                  </a:lnTo>
                  <a:lnTo>
                    <a:pt x="153" y="228"/>
                  </a:lnTo>
                  <a:lnTo>
                    <a:pt x="137" y="225"/>
                  </a:lnTo>
                  <a:lnTo>
                    <a:pt x="123" y="223"/>
                  </a:lnTo>
                  <a:lnTo>
                    <a:pt x="110" y="220"/>
                  </a:lnTo>
                  <a:lnTo>
                    <a:pt x="98" y="217"/>
                  </a:lnTo>
                  <a:lnTo>
                    <a:pt x="85" y="214"/>
                  </a:lnTo>
                  <a:lnTo>
                    <a:pt x="76" y="209"/>
                  </a:lnTo>
                  <a:lnTo>
                    <a:pt x="66" y="206"/>
                  </a:lnTo>
                  <a:lnTo>
                    <a:pt x="57" y="203"/>
                  </a:lnTo>
                  <a:lnTo>
                    <a:pt x="49" y="198"/>
                  </a:lnTo>
                  <a:lnTo>
                    <a:pt x="43" y="193"/>
                  </a:lnTo>
                  <a:lnTo>
                    <a:pt x="36" y="189"/>
                  </a:lnTo>
                  <a:lnTo>
                    <a:pt x="30" y="182"/>
                  </a:lnTo>
                  <a:lnTo>
                    <a:pt x="24" y="176"/>
                  </a:lnTo>
                  <a:lnTo>
                    <a:pt x="19" y="170"/>
                  </a:lnTo>
                  <a:lnTo>
                    <a:pt x="14" y="162"/>
                  </a:lnTo>
                  <a:lnTo>
                    <a:pt x="10" y="154"/>
                  </a:lnTo>
                  <a:lnTo>
                    <a:pt x="3" y="137"/>
                  </a:lnTo>
                  <a:lnTo>
                    <a:pt x="0" y="119"/>
                  </a:lnTo>
                  <a:lnTo>
                    <a:pt x="2" y="102"/>
                  </a:lnTo>
                  <a:lnTo>
                    <a:pt x="7" y="83"/>
                  </a:lnTo>
                  <a:lnTo>
                    <a:pt x="11" y="75"/>
                  </a:lnTo>
                  <a:lnTo>
                    <a:pt x="16" y="68"/>
                  </a:lnTo>
                  <a:lnTo>
                    <a:pt x="24" y="60"/>
                  </a:lnTo>
                  <a:lnTo>
                    <a:pt x="32" y="53"/>
                  </a:lnTo>
                  <a:lnTo>
                    <a:pt x="43" y="47"/>
                  </a:lnTo>
                  <a:lnTo>
                    <a:pt x="54" y="41"/>
                  </a:lnTo>
                  <a:lnTo>
                    <a:pt x="66" y="36"/>
                  </a:lnTo>
                  <a:lnTo>
                    <a:pt x="80" y="33"/>
                  </a:lnTo>
                  <a:lnTo>
                    <a:pt x="88" y="31"/>
                  </a:lnTo>
                  <a:lnTo>
                    <a:pt x="96" y="30"/>
                  </a:lnTo>
                  <a:lnTo>
                    <a:pt x="104" y="28"/>
                  </a:lnTo>
                  <a:lnTo>
                    <a:pt x="112" y="27"/>
                  </a:lnTo>
                  <a:lnTo>
                    <a:pt x="118" y="27"/>
                  </a:lnTo>
                  <a:lnTo>
                    <a:pt x="126" y="25"/>
                  </a:lnTo>
                  <a:lnTo>
                    <a:pt x="134" y="25"/>
                  </a:lnTo>
                  <a:lnTo>
                    <a:pt x="142" y="25"/>
                  </a:lnTo>
                  <a:lnTo>
                    <a:pt x="156" y="25"/>
                  </a:lnTo>
                  <a:lnTo>
                    <a:pt x="167" y="25"/>
                  </a:lnTo>
                  <a:lnTo>
                    <a:pt x="175" y="25"/>
                  </a:lnTo>
                  <a:lnTo>
                    <a:pt x="178" y="25"/>
                  </a:lnTo>
                  <a:lnTo>
                    <a:pt x="183" y="24"/>
                  </a:lnTo>
                  <a:lnTo>
                    <a:pt x="186" y="22"/>
                  </a:lnTo>
                  <a:lnTo>
                    <a:pt x="187" y="19"/>
                  </a:lnTo>
                  <a:lnTo>
                    <a:pt x="187" y="17"/>
                  </a:lnTo>
                  <a:lnTo>
                    <a:pt x="189" y="14"/>
                  </a:lnTo>
                  <a:lnTo>
                    <a:pt x="189" y="11"/>
                  </a:lnTo>
                  <a:lnTo>
                    <a:pt x="189" y="8"/>
                  </a:lnTo>
                  <a:lnTo>
                    <a:pt x="187" y="5"/>
                  </a:lnTo>
                  <a:lnTo>
                    <a:pt x="205" y="0"/>
                  </a:lnTo>
                  <a:lnTo>
                    <a:pt x="253" y="101"/>
                  </a:lnTo>
                  <a:lnTo>
                    <a:pt x="239" y="105"/>
                  </a:lnTo>
                  <a:lnTo>
                    <a:pt x="231" y="97"/>
                  </a:lnTo>
                  <a:lnTo>
                    <a:pt x="224" y="90"/>
                  </a:lnTo>
                  <a:lnTo>
                    <a:pt x="216" y="83"/>
                  </a:lnTo>
                  <a:lnTo>
                    <a:pt x="208" y="75"/>
                  </a:lnTo>
                  <a:lnTo>
                    <a:pt x="198" y="69"/>
                  </a:lnTo>
                  <a:lnTo>
                    <a:pt x="189" y="64"/>
                  </a:lnTo>
                  <a:lnTo>
                    <a:pt x="180" y="58"/>
                  </a:lnTo>
                  <a:lnTo>
                    <a:pt x="170" y="53"/>
                  </a:lnTo>
                  <a:lnTo>
                    <a:pt x="161" y="50"/>
                  </a:lnTo>
                  <a:lnTo>
                    <a:pt x="150" y="47"/>
                  </a:lnTo>
                  <a:lnTo>
                    <a:pt x="140" y="44"/>
                  </a:lnTo>
                  <a:lnTo>
                    <a:pt x="131" y="42"/>
                  </a:lnTo>
                  <a:lnTo>
                    <a:pt x="121" y="42"/>
                  </a:lnTo>
                  <a:lnTo>
                    <a:pt x="112" y="42"/>
                  </a:lnTo>
                  <a:lnTo>
                    <a:pt x="101" y="44"/>
                  </a:lnTo>
                  <a:lnTo>
                    <a:pt x="92" y="46"/>
                  </a:lnTo>
                  <a:lnTo>
                    <a:pt x="79" y="50"/>
                  </a:lnTo>
                  <a:lnTo>
                    <a:pt x="68" y="55"/>
                  </a:lnTo>
                  <a:lnTo>
                    <a:pt x="60" y="61"/>
                  </a:lnTo>
                  <a:lnTo>
                    <a:pt x="54" y="69"/>
                  </a:lnTo>
                  <a:lnTo>
                    <a:pt x="51" y="77"/>
                  </a:lnTo>
                  <a:lnTo>
                    <a:pt x="49" y="86"/>
                  </a:lnTo>
                  <a:lnTo>
                    <a:pt x="51" y="96"/>
                  </a:lnTo>
                  <a:lnTo>
                    <a:pt x="54" y="105"/>
                  </a:lnTo>
                  <a:lnTo>
                    <a:pt x="60" y="115"/>
                  </a:lnTo>
                  <a:lnTo>
                    <a:pt x="66" y="123"/>
                  </a:lnTo>
                  <a:lnTo>
                    <a:pt x="74" y="129"/>
                  </a:lnTo>
                  <a:lnTo>
                    <a:pt x="84" y="134"/>
                  </a:lnTo>
                  <a:lnTo>
                    <a:pt x="90" y="135"/>
                  </a:lnTo>
                  <a:lnTo>
                    <a:pt x="96" y="137"/>
                  </a:lnTo>
                  <a:lnTo>
                    <a:pt x="106" y="138"/>
                  </a:lnTo>
                  <a:lnTo>
                    <a:pt x="115" y="141"/>
                  </a:lnTo>
                  <a:lnTo>
                    <a:pt x="126" y="143"/>
                  </a:lnTo>
                  <a:lnTo>
                    <a:pt x="139" y="145"/>
                  </a:lnTo>
                  <a:lnTo>
                    <a:pt x="153" y="148"/>
                  </a:lnTo>
                  <a:lnTo>
                    <a:pt x="167" y="149"/>
                  </a:lnTo>
                  <a:lnTo>
                    <a:pt x="216" y="156"/>
                  </a:lnTo>
                  <a:lnTo>
                    <a:pt x="224" y="157"/>
                  </a:lnTo>
                  <a:lnTo>
                    <a:pt x="231" y="159"/>
                  </a:lnTo>
                  <a:lnTo>
                    <a:pt x="239" y="160"/>
                  </a:lnTo>
                  <a:lnTo>
                    <a:pt x="247" y="162"/>
                  </a:lnTo>
                  <a:lnTo>
                    <a:pt x="253" y="163"/>
                  </a:lnTo>
                  <a:lnTo>
                    <a:pt x="260" y="167"/>
                  </a:lnTo>
                  <a:lnTo>
                    <a:pt x="266" y="168"/>
                  </a:lnTo>
                  <a:lnTo>
                    <a:pt x="272" y="171"/>
                  </a:lnTo>
                  <a:lnTo>
                    <a:pt x="283" y="176"/>
                  </a:lnTo>
                  <a:lnTo>
                    <a:pt x="293" y="181"/>
                  </a:lnTo>
                  <a:lnTo>
                    <a:pt x="301" y="187"/>
                  </a:lnTo>
                  <a:lnTo>
                    <a:pt x="309" y="193"/>
                  </a:lnTo>
                  <a:lnTo>
                    <a:pt x="316" y="201"/>
                  </a:lnTo>
                  <a:lnTo>
                    <a:pt x="323" y="209"/>
                  </a:lnTo>
                  <a:lnTo>
                    <a:pt x="329" y="217"/>
                  </a:lnTo>
                  <a:lnTo>
                    <a:pt x="334" y="226"/>
                  </a:lnTo>
                  <a:lnTo>
                    <a:pt x="342" y="244"/>
                  </a:lnTo>
                  <a:lnTo>
                    <a:pt x="343" y="262"/>
                  </a:lnTo>
                  <a:lnTo>
                    <a:pt x="342" y="281"/>
                  </a:lnTo>
                  <a:lnTo>
                    <a:pt x="334" y="300"/>
                  </a:lnTo>
                  <a:lnTo>
                    <a:pt x="329" y="310"/>
                  </a:lnTo>
                  <a:lnTo>
                    <a:pt x="323" y="319"/>
                  </a:lnTo>
                  <a:lnTo>
                    <a:pt x="313" y="327"/>
                  </a:lnTo>
                  <a:lnTo>
                    <a:pt x="304" y="335"/>
                  </a:lnTo>
                  <a:lnTo>
                    <a:pt x="291" y="341"/>
                  </a:lnTo>
                  <a:lnTo>
                    <a:pt x="277" y="347"/>
                  </a:lnTo>
                  <a:lnTo>
                    <a:pt x="263" y="354"/>
                  </a:lnTo>
                  <a:lnTo>
                    <a:pt x="246" y="358"/>
                  </a:lnTo>
                  <a:lnTo>
                    <a:pt x="238" y="360"/>
                  </a:lnTo>
                  <a:lnTo>
                    <a:pt x="228" y="362"/>
                  </a:lnTo>
                  <a:lnTo>
                    <a:pt x="220" y="363"/>
                  </a:lnTo>
                  <a:lnTo>
                    <a:pt x="211" y="363"/>
                  </a:lnTo>
                  <a:lnTo>
                    <a:pt x="202" y="365"/>
                  </a:lnTo>
                  <a:lnTo>
                    <a:pt x="192" y="365"/>
                  </a:lnTo>
                  <a:lnTo>
                    <a:pt x="183" y="365"/>
                  </a:lnTo>
                  <a:lnTo>
                    <a:pt x="173" y="365"/>
                  </a:lnTo>
                  <a:lnTo>
                    <a:pt x="161" y="363"/>
                  </a:lnTo>
                  <a:lnTo>
                    <a:pt x="158" y="363"/>
                  </a:lnTo>
                  <a:lnTo>
                    <a:pt x="153" y="363"/>
                  </a:lnTo>
                  <a:lnTo>
                    <a:pt x="150" y="365"/>
                  </a:lnTo>
                  <a:lnTo>
                    <a:pt x="147" y="365"/>
                  </a:lnTo>
                  <a:lnTo>
                    <a:pt x="143" y="366"/>
                  </a:lnTo>
                  <a:lnTo>
                    <a:pt x="140" y="368"/>
                  </a:lnTo>
                  <a:lnTo>
                    <a:pt x="139" y="371"/>
                  </a:lnTo>
                  <a:lnTo>
                    <a:pt x="137" y="373"/>
                  </a:lnTo>
                  <a:lnTo>
                    <a:pt x="137" y="376"/>
                  </a:lnTo>
                  <a:lnTo>
                    <a:pt x="137" y="379"/>
                  </a:lnTo>
                  <a:lnTo>
                    <a:pt x="137" y="382"/>
                  </a:lnTo>
                  <a:lnTo>
                    <a:pt x="137" y="385"/>
                  </a:lnTo>
                  <a:lnTo>
                    <a:pt x="121" y="39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5" name="Freeform 38"/>
            <p:cNvSpPr>
              <a:spLocks/>
            </p:cNvSpPr>
            <p:nvPr/>
          </p:nvSpPr>
          <p:spPr bwMode="auto">
            <a:xfrm>
              <a:off x="771" y="1857"/>
              <a:ext cx="402" cy="956"/>
            </a:xfrm>
            <a:custGeom>
              <a:avLst/>
              <a:gdLst>
                <a:gd name="T0" fmla="*/ 3 w 803"/>
                <a:gd name="T1" fmla="*/ 8 h 1911"/>
                <a:gd name="T2" fmla="*/ 4 w 803"/>
                <a:gd name="T3" fmla="*/ 8 h 1911"/>
                <a:gd name="T4" fmla="*/ 4 w 803"/>
                <a:gd name="T5" fmla="*/ 7 h 1911"/>
                <a:gd name="T6" fmla="*/ 3 w 803"/>
                <a:gd name="T7" fmla="*/ 5 h 1911"/>
                <a:gd name="T8" fmla="*/ 3 w 803"/>
                <a:gd name="T9" fmla="*/ 4 h 1911"/>
                <a:gd name="T10" fmla="*/ 2 w 803"/>
                <a:gd name="T11" fmla="*/ 3 h 1911"/>
                <a:gd name="T12" fmla="*/ 2 w 803"/>
                <a:gd name="T13" fmla="*/ 2 h 1911"/>
                <a:gd name="T14" fmla="*/ 2 w 803"/>
                <a:gd name="T15" fmla="*/ 1 h 1911"/>
                <a:gd name="T16" fmla="*/ 1 w 803"/>
                <a:gd name="T17" fmla="*/ 0 h 1911"/>
                <a:gd name="T18" fmla="*/ 2 w 803"/>
                <a:gd name="T19" fmla="*/ 2 h 1911"/>
                <a:gd name="T20" fmla="*/ 3 w 803"/>
                <a:gd name="T21" fmla="*/ 4 h 1911"/>
                <a:gd name="T22" fmla="*/ 3 w 803"/>
                <a:gd name="T23" fmla="*/ 6 h 1911"/>
                <a:gd name="T24" fmla="*/ 3 w 803"/>
                <a:gd name="T25" fmla="*/ 6 h 1911"/>
                <a:gd name="T26" fmla="*/ 2 w 803"/>
                <a:gd name="T27" fmla="*/ 4 h 1911"/>
                <a:gd name="T28" fmla="*/ 2 w 803"/>
                <a:gd name="T29" fmla="*/ 1 h 1911"/>
                <a:gd name="T30" fmla="*/ 1 w 803"/>
                <a:gd name="T31" fmla="*/ 1 h 1911"/>
                <a:gd name="T32" fmla="*/ 2 w 803"/>
                <a:gd name="T33" fmla="*/ 3 h 1911"/>
                <a:gd name="T34" fmla="*/ 3 w 803"/>
                <a:gd name="T35" fmla="*/ 5 h 1911"/>
                <a:gd name="T36" fmla="*/ 4 w 803"/>
                <a:gd name="T37" fmla="*/ 8 h 1911"/>
                <a:gd name="T38" fmla="*/ 3 w 803"/>
                <a:gd name="T39" fmla="*/ 5 h 1911"/>
                <a:gd name="T40" fmla="*/ 2 w 803"/>
                <a:gd name="T41" fmla="*/ 3 h 1911"/>
                <a:gd name="T42" fmla="*/ 1 w 803"/>
                <a:gd name="T43" fmla="*/ 1 h 1911"/>
                <a:gd name="T44" fmla="*/ 1 w 803"/>
                <a:gd name="T45" fmla="*/ 2 h 1911"/>
                <a:gd name="T46" fmla="*/ 2 w 803"/>
                <a:gd name="T47" fmla="*/ 4 h 1911"/>
                <a:gd name="T48" fmla="*/ 3 w 803"/>
                <a:gd name="T49" fmla="*/ 6 h 1911"/>
                <a:gd name="T50" fmla="*/ 3 w 803"/>
                <a:gd name="T51" fmla="*/ 7 h 1911"/>
                <a:gd name="T52" fmla="*/ 2 w 803"/>
                <a:gd name="T53" fmla="*/ 4 h 1911"/>
                <a:gd name="T54" fmla="*/ 1 w 803"/>
                <a:gd name="T55" fmla="*/ 2 h 1911"/>
                <a:gd name="T56" fmla="*/ 1 w 803"/>
                <a:gd name="T57" fmla="*/ 1 h 1911"/>
                <a:gd name="T58" fmla="*/ 2 w 803"/>
                <a:gd name="T59" fmla="*/ 3 h 1911"/>
                <a:gd name="T60" fmla="*/ 2 w 803"/>
                <a:gd name="T61" fmla="*/ 5 h 1911"/>
                <a:gd name="T62" fmla="*/ 3 w 803"/>
                <a:gd name="T63" fmla="*/ 7 h 1911"/>
                <a:gd name="T64" fmla="*/ 3 w 803"/>
                <a:gd name="T65" fmla="*/ 6 h 1911"/>
                <a:gd name="T66" fmla="*/ 2 w 803"/>
                <a:gd name="T67" fmla="*/ 3 h 1911"/>
                <a:gd name="T68" fmla="*/ 1 w 803"/>
                <a:gd name="T69" fmla="*/ 2 h 1911"/>
                <a:gd name="T70" fmla="*/ 1 w 803"/>
                <a:gd name="T71" fmla="*/ 2 h 1911"/>
                <a:gd name="T72" fmla="*/ 2 w 803"/>
                <a:gd name="T73" fmla="*/ 3 h 1911"/>
                <a:gd name="T74" fmla="*/ 3 w 803"/>
                <a:gd name="T75" fmla="*/ 6 h 1911"/>
                <a:gd name="T76" fmla="*/ 3 w 803"/>
                <a:gd name="T77" fmla="*/ 7 h 1911"/>
                <a:gd name="T78" fmla="*/ 2 w 803"/>
                <a:gd name="T79" fmla="*/ 5 h 1911"/>
                <a:gd name="T80" fmla="*/ 1 w 803"/>
                <a:gd name="T81" fmla="*/ 3 h 1911"/>
                <a:gd name="T82" fmla="*/ 1 w 803"/>
                <a:gd name="T83" fmla="*/ 1 h 1911"/>
                <a:gd name="T84" fmla="*/ 1 w 803"/>
                <a:gd name="T85" fmla="*/ 2 h 1911"/>
                <a:gd name="T86" fmla="*/ 2 w 803"/>
                <a:gd name="T87" fmla="*/ 4 h 1911"/>
                <a:gd name="T88" fmla="*/ 3 w 803"/>
                <a:gd name="T89" fmla="*/ 7 h 1911"/>
                <a:gd name="T90" fmla="*/ 2 w 803"/>
                <a:gd name="T91" fmla="*/ 6 h 1911"/>
                <a:gd name="T92" fmla="*/ 1 w 803"/>
                <a:gd name="T93" fmla="*/ 4 h 1911"/>
                <a:gd name="T94" fmla="*/ 1 w 803"/>
                <a:gd name="T95" fmla="*/ 2 h 1911"/>
                <a:gd name="T96" fmla="*/ 1 w 803"/>
                <a:gd name="T97" fmla="*/ 1 h 1911"/>
                <a:gd name="T98" fmla="*/ 1 w 803"/>
                <a:gd name="T99" fmla="*/ 3 h 1911"/>
                <a:gd name="T100" fmla="*/ 2 w 803"/>
                <a:gd name="T101" fmla="*/ 5 h 1911"/>
                <a:gd name="T102" fmla="*/ 3 w 803"/>
                <a:gd name="T103" fmla="*/ 7 h 1911"/>
                <a:gd name="T104" fmla="*/ 2 w 803"/>
                <a:gd name="T105" fmla="*/ 6 h 1911"/>
                <a:gd name="T106" fmla="*/ 1 w 803"/>
                <a:gd name="T107" fmla="*/ 3 h 1911"/>
                <a:gd name="T108" fmla="*/ 1 w 803"/>
                <a:gd name="T109" fmla="*/ 2 h 1911"/>
                <a:gd name="T110" fmla="*/ 1 w 803"/>
                <a:gd name="T111" fmla="*/ 2 h 1911"/>
                <a:gd name="T112" fmla="*/ 1 w 803"/>
                <a:gd name="T113" fmla="*/ 3 h 1911"/>
                <a:gd name="T114" fmla="*/ 1 w 803"/>
                <a:gd name="T115" fmla="*/ 4 h 1911"/>
                <a:gd name="T116" fmla="*/ 2 w 803"/>
                <a:gd name="T117" fmla="*/ 6 h 1911"/>
                <a:gd name="T118" fmla="*/ 3 w 803"/>
                <a:gd name="T119" fmla="*/ 7 h 191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03"/>
                <a:gd name="T181" fmla="*/ 0 h 1911"/>
                <a:gd name="T182" fmla="*/ 803 w 803"/>
                <a:gd name="T183" fmla="*/ 1911 h 191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03" h="1911">
                  <a:moveTo>
                    <a:pt x="725" y="1894"/>
                  </a:moveTo>
                  <a:lnTo>
                    <a:pt x="732" y="1899"/>
                  </a:lnTo>
                  <a:lnTo>
                    <a:pt x="740" y="1902"/>
                  </a:lnTo>
                  <a:lnTo>
                    <a:pt x="747" y="1905"/>
                  </a:lnTo>
                  <a:lnTo>
                    <a:pt x="754" y="1908"/>
                  </a:lnTo>
                  <a:lnTo>
                    <a:pt x="759" y="1910"/>
                  </a:lnTo>
                  <a:lnTo>
                    <a:pt x="764" y="1911"/>
                  </a:lnTo>
                  <a:lnTo>
                    <a:pt x="769" y="1911"/>
                  </a:lnTo>
                  <a:lnTo>
                    <a:pt x="772" y="1910"/>
                  </a:lnTo>
                  <a:lnTo>
                    <a:pt x="781" y="1896"/>
                  </a:lnTo>
                  <a:lnTo>
                    <a:pt x="791" y="1880"/>
                  </a:lnTo>
                  <a:lnTo>
                    <a:pt x="797" y="1860"/>
                  </a:lnTo>
                  <a:lnTo>
                    <a:pt x="803" y="1836"/>
                  </a:lnTo>
                  <a:lnTo>
                    <a:pt x="799" y="1753"/>
                  </a:lnTo>
                  <a:lnTo>
                    <a:pt x="791" y="1669"/>
                  </a:lnTo>
                  <a:lnTo>
                    <a:pt x="780" y="1586"/>
                  </a:lnTo>
                  <a:lnTo>
                    <a:pt x="767" y="1501"/>
                  </a:lnTo>
                  <a:lnTo>
                    <a:pt x="750" y="1416"/>
                  </a:lnTo>
                  <a:lnTo>
                    <a:pt x="732" y="1331"/>
                  </a:lnTo>
                  <a:lnTo>
                    <a:pt x="712" y="1246"/>
                  </a:lnTo>
                  <a:lnTo>
                    <a:pt x="690" y="1163"/>
                  </a:lnTo>
                  <a:lnTo>
                    <a:pt x="666" y="1081"/>
                  </a:lnTo>
                  <a:lnTo>
                    <a:pt x="643" y="1001"/>
                  </a:lnTo>
                  <a:lnTo>
                    <a:pt x="618" y="921"/>
                  </a:lnTo>
                  <a:lnTo>
                    <a:pt x="591" y="844"/>
                  </a:lnTo>
                  <a:lnTo>
                    <a:pt x="564" y="769"/>
                  </a:lnTo>
                  <a:lnTo>
                    <a:pt x="539" y="696"/>
                  </a:lnTo>
                  <a:lnTo>
                    <a:pt x="512" y="627"/>
                  </a:lnTo>
                  <a:lnTo>
                    <a:pt x="486" y="561"/>
                  </a:lnTo>
                  <a:lnTo>
                    <a:pt x="468" y="517"/>
                  </a:lnTo>
                  <a:lnTo>
                    <a:pt x="449" y="473"/>
                  </a:lnTo>
                  <a:lnTo>
                    <a:pt x="432" y="431"/>
                  </a:lnTo>
                  <a:lnTo>
                    <a:pt x="415" y="390"/>
                  </a:lnTo>
                  <a:lnTo>
                    <a:pt x="396" y="350"/>
                  </a:lnTo>
                  <a:lnTo>
                    <a:pt x="380" y="311"/>
                  </a:lnTo>
                  <a:lnTo>
                    <a:pt x="363" y="273"/>
                  </a:lnTo>
                  <a:lnTo>
                    <a:pt x="346" y="237"/>
                  </a:lnTo>
                  <a:lnTo>
                    <a:pt x="330" y="203"/>
                  </a:lnTo>
                  <a:lnTo>
                    <a:pt x="314" y="168"/>
                  </a:lnTo>
                  <a:lnTo>
                    <a:pt x="298" y="137"/>
                  </a:lnTo>
                  <a:lnTo>
                    <a:pt x="284" y="105"/>
                  </a:lnTo>
                  <a:lnTo>
                    <a:pt x="270" y="77"/>
                  </a:lnTo>
                  <a:lnTo>
                    <a:pt x="258" y="49"/>
                  </a:lnTo>
                  <a:lnTo>
                    <a:pt x="245" y="23"/>
                  </a:lnTo>
                  <a:lnTo>
                    <a:pt x="232" y="0"/>
                  </a:lnTo>
                  <a:lnTo>
                    <a:pt x="221" y="14"/>
                  </a:lnTo>
                  <a:lnTo>
                    <a:pt x="253" y="77"/>
                  </a:lnTo>
                  <a:lnTo>
                    <a:pt x="289" y="152"/>
                  </a:lnTo>
                  <a:lnTo>
                    <a:pt x="328" y="236"/>
                  </a:lnTo>
                  <a:lnTo>
                    <a:pt x="369" y="327"/>
                  </a:lnTo>
                  <a:lnTo>
                    <a:pt x="413" y="427"/>
                  </a:lnTo>
                  <a:lnTo>
                    <a:pt x="457" y="534"/>
                  </a:lnTo>
                  <a:lnTo>
                    <a:pt x="501" y="648"/>
                  </a:lnTo>
                  <a:lnTo>
                    <a:pt x="547" y="764"/>
                  </a:lnTo>
                  <a:lnTo>
                    <a:pt x="589" y="886"/>
                  </a:lnTo>
                  <a:lnTo>
                    <a:pt x="630" y="1012"/>
                  </a:lnTo>
                  <a:lnTo>
                    <a:pt x="668" y="1140"/>
                  </a:lnTo>
                  <a:lnTo>
                    <a:pt x="701" y="1268"/>
                  </a:lnTo>
                  <a:lnTo>
                    <a:pt x="731" y="1399"/>
                  </a:lnTo>
                  <a:lnTo>
                    <a:pt x="756" y="1529"/>
                  </a:lnTo>
                  <a:lnTo>
                    <a:pt x="775" y="1657"/>
                  </a:lnTo>
                  <a:lnTo>
                    <a:pt x="786" y="1784"/>
                  </a:lnTo>
                  <a:lnTo>
                    <a:pt x="762" y="1657"/>
                  </a:lnTo>
                  <a:lnTo>
                    <a:pt x="736" y="1528"/>
                  </a:lnTo>
                  <a:lnTo>
                    <a:pt x="704" y="1399"/>
                  </a:lnTo>
                  <a:lnTo>
                    <a:pt x="668" y="1270"/>
                  </a:lnTo>
                  <a:lnTo>
                    <a:pt x="630" y="1143"/>
                  </a:lnTo>
                  <a:lnTo>
                    <a:pt x="589" y="1015"/>
                  </a:lnTo>
                  <a:lnTo>
                    <a:pt x="548" y="891"/>
                  </a:lnTo>
                  <a:lnTo>
                    <a:pt x="506" y="772"/>
                  </a:lnTo>
                  <a:lnTo>
                    <a:pt x="462" y="655"/>
                  </a:lnTo>
                  <a:lnTo>
                    <a:pt x="420" y="545"/>
                  </a:lnTo>
                  <a:lnTo>
                    <a:pt x="377" y="440"/>
                  </a:lnTo>
                  <a:lnTo>
                    <a:pt x="336" y="343"/>
                  </a:lnTo>
                  <a:lnTo>
                    <a:pt x="298" y="253"/>
                  </a:lnTo>
                  <a:lnTo>
                    <a:pt x="262" y="171"/>
                  </a:lnTo>
                  <a:lnTo>
                    <a:pt x="231" y="99"/>
                  </a:lnTo>
                  <a:lnTo>
                    <a:pt x="203" y="38"/>
                  </a:lnTo>
                  <a:lnTo>
                    <a:pt x="193" y="52"/>
                  </a:lnTo>
                  <a:lnTo>
                    <a:pt x="221" y="115"/>
                  </a:lnTo>
                  <a:lnTo>
                    <a:pt x="254" y="187"/>
                  </a:lnTo>
                  <a:lnTo>
                    <a:pt x="289" y="269"/>
                  </a:lnTo>
                  <a:lnTo>
                    <a:pt x="328" y="360"/>
                  </a:lnTo>
                  <a:lnTo>
                    <a:pt x="368" y="457"/>
                  </a:lnTo>
                  <a:lnTo>
                    <a:pt x="410" y="561"/>
                  </a:lnTo>
                  <a:lnTo>
                    <a:pt x="453" y="673"/>
                  </a:lnTo>
                  <a:lnTo>
                    <a:pt x="495" y="787"/>
                  </a:lnTo>
                  <a:lnTo>
                    <a:pt x="537" y="908"/>
                  </a:lnTo>
                  <a:lnTo>
                    <a:pt x="580" y="1031"/>
                  </a:lnTo>
                  <a:lnTo>
                    <a:pt x="619" y="1157"/>
                  </a:lnTo>
                  <a:lnTo>
                    <a:pt x="657" y="1286"/>
                  </a:lnTo>
                  <a:lnTo>
                    <a:pt x="692" y="1413"/>
                  </a:lnTo>
                  <a:lnTo>
                    <a:pt x="723" y="1542"/>
                  </a:lnTo>
                  <a:lnTo>
                    <a:pt x="750" y="1671"/>
                  </a:lnTo>
                  <a:lnTo>
                    <a:pt x="772" y="1797"/>
                  </a:lnTo>
                  <a:lnTo>
                    <a:pt x="739" y="1669"/>
                  </a:lnTo>
                  <a:lnTo>
                    <a:pt x="703" y="1542"/>
                  </a:lnTo>
                  <a:lnTo>
                    <a:pt x="663" y="1413"/>
                  </a:lnTo>
                  <a:lnTo>
                    <a:pt x="624" y="1286"/>
                  </a:lnTo>
                  <a:lnTo>
                    <a:pt x="582" y="1158"/>
                  </a:lnTo>
                  <a:lnTo>
                    <a:pt x="539" y="1034"/>
                  </a:lnTo>
                  <a:lnTo>
                    <a:pt x="497" y="913"/>
                  </a:lnTo>
                  <a:lnTo>
                    <a:pt x="454" y="794"/>
                  </a:lnTo>
                  <a:lnTo>
                    <a:pt x="413" y="681"/>
                  </a:lnTo>
                  <a:lnTo>
                    <a:pt x="372" y="572"/>
                  </a:lnTo>
                  <a:lnTo>
                    <a:pt x="333" y="470"/>
                  </a:lnTo>
                  <a:lnTo>
                    <a:pt x="295" y="374"/>
                  </a:lnTo>
                  <a:lnTo>
                    <a:pt x="261" y="286"/>
                  </a:lnTo>
                  <a:lnTo>
                    <a:pt x="228" y="206"/>
                  </a:lnTo>
                  <a:lnTo>
                    <a:pt x="199" y="135"/>
                  </a:lnTo>
                  <a:lnTo>
                    <a:pt x="174" y="75"/>
                  </a:lnTo>
                  <a:lnTo>
                    <a:pt x="163" y="89"/>
                  </a:lnTo>
                  <a:lnTo>
                    <a:pt x="188" y="151"/>
                  </a:lnTo>
                  <a:lnTo>
                    <a:pt x="217" y="223"/>
                  </a:lnTo>
                  <a:lnTo>
                    <a:pt x="250" y="303"/>
                  </a:lnTo>
                  <a:lnTo>
                    <a:pt x="284" y="391"/>
                  </a:lnTo>
                  <a:lnTo>
                    <a:pt x="322" y="487"/>
                  </a:lnTo>
                  <a:lnTo>
                    <a:pt x="361" y="589"/>
                  </a:lnTo>
                  <a:lnTo>
                    <a:pt x="402" y="698"/>
                  </a:lnTo>
                  <a:lnTo>
                    <a:pt x="443" y="811"/>
                  </a:lnTo>
                  <a:lnTo>
                    <a:pt x="486" y="929"/>
                  </a:lnTo>
                  <a:lnTo>
                    <a:pt x="528" y="1050"/>
                  </a:lnTo>
                  <a:lnTo>
                    <a:pt x="569" y="1174"/>
                  </a:lnTo>
                  <a:lnTo>
                    <a:pt x="610" y="1300"/>
                  </a:lnTo>
                  <a:lnTo>
                    <a:pt x="651" y="1427"/>
                  </a:lnTo>
                  <a:lnTo>
                    <a:pt x="688" y="1555"/>
                  </a:lnTo>
                  <a:lnTo>
                    <a:pt x="725" y="1682"/>
                  </a:lnTo>
                  <a:lnTo>
                    <a:pt x="758" y="1808"/>
                  </a:lnTo>
                  <a:lnTo>
                    <a:pt x="714" y="1682"/>
                  </a:lnTo>
                  <a:lnTo>
                    <a:pt x="668" y="1555"/>
                  </a:lnTo>
                  <a:lnTo>
                    <a:pt x="624" y="1427"/>
                  </a:lnTo>
                  <a:lnTo>
                    <a:pt x="578" y="1301"/>
                  </a:lnTo>
                  <a:lnTo>
                    <a:pt x="533" y="1176"/>
                  </a:lnTo>
                  <a:lnTo>
                    <a:pt x="489" y="1053"/>
                  </a:lnTo>
                  <a:lnTo>
                    <a:pt x="445" y="934"/>
                  </a:lnTo>
                  <a:lnTo>
                    <a:pt x="404" y="819"/>
                  </a:lnTo>
                  <a:lnTo>
                    <a:pt x="363" y="707"/>
                  </a:lnTo>
                  <a:lnTo>
                    <a:pt x="324" y="600"/>
                  </a:lnTo>
                  <a:lnTo>
                    <a:pt x="287" y="500"/>
                  </a:lnTo>
                  <a:lnTo>
                    <a:pt x="253" y="407"/>
                  </a:lnTo>
                  <a:lnTo>
                    <a:pt x="220" y="321"/>
                  </a:lnTo>
                  <a:lnTo>
                    <a:pt x="192" y="242"/>
                  </a:lnTo>
                  <a:lnTo>
                    <a:pt x="166" y="173"/>
                  </a:lnTo>
                  <a:lnTo>
                    <a:pt x="144" y="113"/>
                  </a:lnTo>
                  <a:lnTo>
                    <a:pt x="133" y="127"/>
                  </a:lnTo>
                  <a:lnTo>
                    <a:pt x="155" y="188"/>
                  </a:lnTo>
                  <a:lnTo>
                    <a:pt x="182" y="258"/>
                  </a:lnTo>
                  <a:lnTo>
                    <a:pt x="210" y="336"/>
                  </a:lnTo>
                  <a:lnTo>
                    <a:pt x="243" y="423"/>
                  </a:lnTo>
                  <a:lnTo>
                    <a:pt x="276" y="517"/>
                  </a:lnTo>
                  <a:lnTo>
                    <a:pt x="314" y="618"/>
                  </a:lnTo>
                  <a:lnTo>
                    <a:pt x="352" y="723"/>
                  </a:lnTo>
                  <a:lnTo>
                    <a:pt x="393" y="835"/>
                  </a:lnTo>
                  <a:lnTo>
                    <a:pt x="435" y="951"/>
                  </a:lnTo>
                  <a:lnTo>
                    <a:pt x="478" y="1069"/>
                  </a:lnTo>
                  <a:lnTo>
                    <a:pt x="522" y="1191"/>
                  </a:lnTo>
                  <a:lnTo>
                    <a:pt x="567" y="1316"/>
                  </a:lnTo>
                  <a:lnTo>
                    <a:pt x="611" y="1440"/>
                  </a:lnTo>
                  <a:lnTo>
                    <a:pt x="657" y="1566"/>
                  </a:lnTo>
                  <a:lnTo>
                    <a:pt x="701" y="1691"/>
                  </a:lnTo>
                  <a:lnTo>
                    <a:pt x="745" y="1817"/>
                  </a:lnTo>
                  <a:lnTo>
                    <a:pt x="690" y="1691"/>
                  </a:lnTo>
                  <a:lnTo>
                    <a:pt x="637" y="1566"/>
                  </a:lnTo>
                  <a:lnTo>
                    <a:pt x="583" y="1440"/>
                  </a:lnTo>
                  <a:lnTo>
                    <a:pt x="533" y="1316"/>
                  </a:lnTo>
                  <a:lnTo>
                    <a:pt x="486" y="1193"/>
                  </a:lnTo>
                  <a:lnTo>
                    <a:pt x="438" y="1072"/>
                  </a:lnTo>
                  <a:lnTo>
                    <a:pt x="394" y="956"/>
                  </a:lnTo>
                  <a:lnTo>
                    <a:pt x="352" y="841"/>
                  </a:lnTo>
                  <a:lnTo>
                    <a:pt x="313" y="732"/>
                  </a:lnTo>
                  <a:lnTo>
                    <a:pt x="276" y="629"/>
                  </a:lnTo>
                  <a:lnTo>
                    <a:pt x="242" y="530"/>
                  </a:lnTo>
                  <a:lnTo>
                    <a:pt x="210" y="438"/>
                  </a:lnTo>
                  <a:lnTo>
                    <a:pt x="182" y="354"/>
                  </a:lnTo>
                  <a:lnTo>
                    <a:pt x="155" y="277"/>
                  </a:lnTo>
                  <a:lnTo>
                    <a:pt x="133" y="209"/>
                  </a:lnTo>
                  <a:lnTo>
                    <a:pt x="114" y="151"/>
                  </a:lnTo>
                  <a:lnTo>
                    <a:pt x="103" y="166"/>
                  </a:lnTo>
                  <a:lnTo>
                    <a:pt x="122" y="226"/>
                  </a:lnTo>
                  <a:lnTo>
                    <a:pt x="146" y="295"/>
                  </a:lnTo>
                  <a:lnTo>
                    <a:pt x="171" y="371"/>
                  </a:lnTo>
                  <a:lnTo>
                    <a:pt x="199" y="456"/>
                  </a:lnTo>
                  <a:lnTo>
                    <a:pt x="231" y="548"/>
                  </a:lnTo>
                  <a:lnTo>
                    <a:pt x="265" y="646"/>
                  </a:lnTo>
                  <a:lnTo>
                    <a:pt x="302" y="750"/>
                  </a:lnTo>
                  <a:lnTo>
                    <a:pt x="342" y="858"/>
                  </a:lnTo>
                  <a:lnTo>
                    <a:pt x="383" y="971"/>
                  </a:lnTo>
                  <a:lnTo>
                    <a:pt x="427" y="1088"/>
                  </a:lnTo>
                  <a:lnTo>
                    <a:pt x="473" y="1207"/>
                  </a:lnTo>
                  <a:lnTo>
                    <a:pt x="522" y="1328"/>
                  </a:lnTo>
                  <a:lnTo>
                    <a:pt x="572" y="1452"/>
                  </a:lnTo>
                  <a:lnTo>
                    <a:pt x="622" y="1577"/>
                  </a:lnTo>
                  <a:lnTo>
                    <a:pt x="676" y="1701"/>
                  </a:lnTo>
                  <a:lnTo>
                    <a:pt x="731" y="1825"/>
                  </a:lnTo>
                  <a:lnTo>
                    <a:pt x="665" y="1701"/>
                  </a:lnTo>
                  <a:lnTo>
                    <a:pt x="602" y="1575"/>
                  </a:lnTo>
                  <a:lnTo>
                    <a:pt x="544" y="1452"/>
                  </a:lnTo>
                  <a:lnTo>
                    <a:pt x="489" y="1328"/>
                  </a:lnTo>
                  <a:lnTo>
                    <a:pt x="437" y="1209"/>
                  </a:lnTo>
                  <a:lnTo>
                    <a:pt x="388" y="1089"/>
                  </a:lnTo>
                  <a:lnTo>
                    <a:pt x="342" y="974"/>
                  </a:lnTo>
                  <a:lnTo>
                    <a:pt x="302" y="863"/>
                  </a:lnTo>
                  <a:lnTo>
                    <a:pt x="262" y="758"/>
                  </a:lnTo>
                  <a:lnTo>
                    <a:pt x="228" y="655"/>
                  </a:lnTo>
                  <a:lnTo>
                    <a:pt x="196" y="559"/>
                  </a:lnTo>
                  <a:lnTo>
                    <a:pt x="168" y="470"/>
                  </a:lnTo>
                  <a:lnTo>
                    <a:pt x="141" y="388"/>
                  </a:lnTo>
                  <a:lnTo>
                    <a:pt x="119" y="313"/>
                  </a:lnTo>
                  <a:lnTo>
                    <a:pt x="100" y="247"/>
                  </a:lnTo>
                  <a:lnTo>
                    <a:pt x="85" y="190"/>
                  </a:lnTo>
                  <a:lnTo>
                    <a:pt x="72" y="206"/>
                  </a:lnTo>
                  <a:lnTo>
                    <a:pt x="89" y="264"/>
                  </a:lnTo>
                  <a:lnTo>
                    <a:pt x="108" y="332"/>
                  </a:lnTo>
                  <a:lnTo>
                    <a:pt x="130" y="407"/>
                  </a:lnTo>
                  <a:lnTo>
                    <a:pt x="157" y="489"/>
                  </a:lnTo>
                  <a:lnTo>
                    <a:pt x="185" y="578"/>
                  </a:lnTo>
                  <a:lnTo>
                    <a:pt x="217" y="674"/>
                  </a:lnTo>
                  <a:lnTo>
                    <a:pt x="253" y="775"/>
                  </a:lnTo>
                  <a:lnTo>
                    <a:pt x="291" y="880"/>
                  </a:lnTo>
                  <a:lnTo>
                    <a:pt x="331" y="990"/>
                  </a:lnTo>
                  <a:lnTo>
                    <a:pt x="377" y="1105"/>
                  </a:lnTo>
                  <a:lnTo>
                    <a:pt x="426" y="1221"/>
                  </a:lnTo>
                  <a:lnTo>
                    <a:pt x="476" y="1341"/>
                  </a:lnTo>
                  <a:lnTo>
                    <a:pt x="531" y="1462"/>
                  </a:lnTo>
                  <a:lnTo>
                    <a:pt x="589" y="1584"/>
                  </a:lnTo>
                  <a:lnTo>
                    <a:pt x="652" y="1709"/>
                  </a:lnTo>
                  <a:lnTo>
                    <a:pt x="717" y="1831"/>
                  </a:lnTo>
                  <a:lnTo>
                    <a:pt x="640" y="1707"/>
                  </a:lnTo>
                  <a:lnTo>
                    <a:pt x="569" y="1584"/>
                  </a:lnTo>
                  <a:lnTo>
                    <a:pt x="504" y="1462"/>
                  </a:lnTo>
                  <a:lnTo>
                    <a:pt x="443" y="1342"/>
                  </a:lnTo>
                  <a:lnTo>
                    <a:pt x="388" y="1223"/>
                  </a:lnTo>
                  <a:lnTo>
                    <a:pt x="338" y="1108"/>
                  </a:lnTo>
                  <a:lnTo>
                    <a:pt x="291" y="995"/>
                  </a:lnTo>
                  <a:lnTo>
                    <a:pt x="250" y="886"/>
                  </a:lnTo>
                  <a:lnTo>
                    <a:pt x="212" y="783"/>
                  </a:lnTo>
                  <a:lnTo>
                    <a:pt x="179" y="684"/>
                  </a:lnTo>
                  <a:lnTo>
                    <a:pt x="149" y="589"/>
                  </a:lnTo>
                  <a:lnTo>
                    <a:pt x="124" y="503"/>
                  </a:lnTo>
                  <a:lnTo>
                    <a:pt x="102" y="423"/>
                  </a:lnTo>
                  <a:lnTo>
                    <a:pt x="83" y="350"/>
                  </a:lnTo>
                  <a:lnTo>
                    <a:pt x="67" y="286"/>
                  </a:lnTo>
                  <a:lnTo>
                    <a:pt x="55" y="229"/>
                  </a:lnTo>
                  <a:lnTo>
                    <a:pt x="48" y="237"/>
                  </a:lnTo>
                  <a:lnTo>
                    <a:pt x="39" y="234"/>
                  </a:lnTo>
                  <a:lnTo>
                    <a:pt x="52" y="291"/>
                  </a:lnTo>
                  <a:lnTo>
                    <a:pt x="67" y="355"/>
                  </a:lnTo>
                  <a:lnTo>
                    <a:pt x="86" y="429"/>
                  </a:lnTo>
                  <a:lnTo>
                    <a:pt x="110" y="509"/>
                  </a:lnTo>
                  <a:lnTo>
                    <a:pt x="135" y="597"/>
                  </a:lnTo>
                  <a:lnTo>
                    <a:pt x="165" y="690"/>
                  </a:lnTo>
                  <a:lnTo>
                    <a:pt x="198" y="789"/>
                  </a:lnTo>
                  <a:lnTo>
                    <a:pt x="236" y="893"/>
                  </a:lnTo>
                  <a:lnTo>
                    <a:pt x="278" y="1001"/>
                  </a:lnTo>
                  <a:lnTo>
                    <a:pt x="324" y="1114"/>
                  </a:lnTo>
                  <a:lnTo>
                    <a:pt x="374" y="1229"/>
                  </a:lnTo>
                  <a:lnTo>
                    <a:pt x="429" y="1349"/>
                  </a:lnTo>
                  <a:lnTo>
                    <a:pt x="490" y="1468"/>
                  </a:lnTo>
                  <a:lnTo>
                    <a:pt x="556" y="1591"/>
                  </a:lnTo>
                  <a:lnTo>
                    <a:pt x="627" y="1713"/>
                  </a:lnTo>
                  <a:lnTo>
                    <a:pt x="703" y="1837"/>
                  </a:lnTo>
                  <a:lnTo>
                    <a:pt x="611" y="1709"/>
                  </a:lnTo>
                  <a:lnTo>
                    <a:pt x="528" y="1581"/>
                  </a:lnTo>
                  <a:lnTo>
                    <a:pt x="454" y="1454"/>
                  </a:lnTo>
                  <a:lnTo>
                    <a:pt x="387" y="1330"/>
                  </a:lnTo>
                  <a:lnTo>
                    <a:pt x="325" y="1209"/>
                  </a:lnTo>
                  <a:lnTo>
                    <a:pt x="272" y="1089"/>
                  </a:lnTo>
                  <a:lnTo>
                    <a:pt x="225" y="976"/>
                  </a:lnTo>
                  <a:lnTo>
                    <a:pt x="184" y="866"/>
                  </a:lnTo>
                  <a:lnTo>
                    <a:pt x="148" y="762"/>
                  </a:lnTo>
                  <a:lnTo>
                    <a:pt x="116" y="663"/>
                  </a:lnTo>
                  <a:lnTo>
                    <a:pt x="89" y="570"/>
                  </a:lnTo>
                  <a:lnTo>
                    <a:pt x="67" y="486"/>
                  </a:lnTo>
                  <a:lnTo>
                    <a:pt x="50" y="409"/>
                  </a:lnTo>
                  <a:lnTo>
                    <a:pt x="36" y="339"/>
                  </a:lnTo>
                  <a:lnTo>
                    <a:pt x="25" y="280"/>
                  </a:lnTo>
                  <a:lnTo>
                    <a:pt x="17" y="229"/>
                  </a:lnTo>
                  <a:lnTo>
                    <a:pt x="0" y="226"/>
                  </a:lnTo>
                  <a:lnTo>
                    <a:pt x="6" y="266"/>
                  </a:lnTo>
                  <a:lnTo>
                    <a:pt x="14" y="313"/>
                  </a:lnTo>
                  <a:lnTo>
                    <a:pt x="23" y="366"/>
                  </a:lnTo>
                  <a:lnTo>
                    <a:pt x="36" y="424"/>
                  </a:lnTo>
                  <a:lnTo>
                    <a:pt x="52" y="489"/>
                  </a:lnTo>
                  <a:lnTo>
                    <a:pt x="69" y="558"/>
                  </a:lnTo>
                  <a:lnTo>
                    <a:pt x="89" y="633"/>
                  </a:lnTo>
                  <a:lnTo>
                    <a:pt x="113" y="712"/>
                  </a:lnTo>
                  <a:lnTo>
                    <a:pt x="132" y="769"/>
                  </a:lnTo>
                  <a:lnTo>
                    <a:pt x="152" y="830"/>
                  </a:lnTo>
                  <a:lnTo>
                    <a:pt x="174" y="893"/>
                  </a:lnTo>
                  <a:lnTo>
                    <a:pt x="199" y="959"/>
                  </a:lnTo>
                  <a:lnTo>
                    <a:pt x="228" y="1028"/>
                  </a:lnTo>
                  <a:lnTo>
                    <a:pt x="258" y="1099"/>
                  </a:lnTo>
                  <a:lnTo>
                    <a:pt x="291" y="1173"/>
                  </a:lnTo>
                  <a:lnTo>
                    <a:pt x="327" y="1246"/>
                  </a:lnTo>
                  <a:lnTo>
                    <a:pt x="366" y="1323"/>
                  </a:lnTo>
                  <a:lnTo>
                    <a:pt x="407" y="1402"/>
                  </a:lnTo>
                  <a:lnTo>
                    <a:pt x="451" y="1482"/>
                  </a:lnTo>
                  <a:lnTo>
                    <a:pt x="500" y="1564"/>
                  </a:lnTo>
                  <a:lnTo>
                    <a:pt x="550" y="1646"/>
                  </a:lnTo>
                  <a:lnTo>
                    <a:pt x="605" y="1727"/>
                  </a:lnTo>
                  <a:lnTo>
                    <a:pt x="663" y="1811"/>
                  </a:lnTo>
                  <a:lnTo>
                    <a:pt x="725" y="1894"/>
                  </a:lnTo>
                  <a:close/>
                </a:path>
              </a:pathLst>
            </a:custGeom>
            <a:solidFill>
              <a:srgbClr val="CCD6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6" name="Freeform 39"/>
            <p:cNvSpPr>
              <a:spLocks/>
            </p:cNvSpPr>
            <p:nvPr/>
          </p:nvSpPr>
          <p:spPr bwMode="auto">
            <a:xfrm>
              <a:off x="1180" y="2156"/>
              <a:ext cx="942" cy="572"/>
            </a:xfrm>
            <a:custGeom>
              <a:avLst/>
              <a:gdLst>
                <a:gd name="T0" fmla="*/ 8 w 1882"/>
                <a:gd name="T1" fmla="*/ 1 h 1145"/>
                <a:gd name="T2" fmla="*/ 8 w 1882"/>
                <a:gd name="T3" fmla="*/ 0 h 1145"/>
                <a:gd name="T4" fmla="*/ 8 w 1882"/>
                <a:gd name="T5" fmla="*/ 0 h 1145"/>
                <a:gd name="T6" fmla="*/ 8 w 1882"/>
                <a:gd name="T7" fmla="*/ 0 h 1145"/>
                <a:gd name="T8" fmla="*/ 8 w 1882"/>
                <a:gd name="T9" fmla="*/ 0 h 1145"/>
                <a:gd name="T10" fmla="*/ 0 w 1882"/>
                <a:gd name="T11" fmla="*/ 2 h 1145"/>
                <a:gd name="T12" fmla="*/ 1 w 1882"/>
                <a:gd name="T13" fmla="*/ 2 h 1145"/>
                <a:gd name="T14" fmla="*/ 1 w 1882"/>
                <a:gd name="T15" fmla="*/ 2 h 1145"/>
                <a:gd name="T16" fmla="*/ 1 w 1882"/>
                <a:gd name="T17" fmla="*/ 3 h 1145"/>
                <a:gd name="T18" fmla="*/ 1 w 1882"/>
                <a:gd name="T19" fmla="*/ 3 h 1145"/>
                <a:gd name="T20" fmla="*/ 1 w 1882"/>
                <a:gd name="T21" fmla="*/ 3 h 1145"/>
                <a:gd name="T22" fmla="*/ 1 w 1882"/>
                <a:gd name="T23" fmla="*/ 4 h 1145"/>
                <a:gd name="T24" fmla="*/ 1 w 1882"/>
                <a:gd name="T25" fmla="*/ 4 h 1145"/>
                <a:gd name="T26" fmla="*/ 1 w 1882"/>
                <a:gd name="T27" fmla="*/ 4 h 1145"/>
                <a:gd name="T28" fmla="*/ 8 w 1882"/>
                <a:gd name="T29" fmla="*/ 2 h 1145"/>
                <a:gd name="T30" fmla="*/ 8 w 1882"/>
                <a:gd name="T31" fmla="*/ 1 h 1145"/>
                <a:gd name="T32" fmla="*/ 8 w 1882"/>
                <a:gd name="T33" fmla="*/ 1 h 1145"/>
                <a:gd name="T34" fmla="*/ 8 w 1882"/>
                <a:gd name="T35" fmla="*/ 1 h 1145"/>
                <a:gd name="T36" fmla="*/ 8 w 1882"/>
                <a:gd name="T37" fmla="*/ 1 h 11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882"/>
                <a:gd name="T58" fmla="*/ 0 h 1145"/>
                <a:gd name="T59" fmla="*/ 1882 w 1882"/>
                <a:gd name="T60" fmla="*/ 1145 h 11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882" h="1145">
                  <a:moveTo>
                    <a:pt x="1876" y="272"/>
                  </a:moveTo>
                  <a:lnTo>
                    <a:pt x="1870" y="206"/>
                  </a:lnTo>
                  <a:lnTo>
                    <a:pt x="1862" y="140"/>
                  </a:lnTo>
                  <a:lnTo>
                    <a:pt x="1852" y="71"/>
                  </a:lnTo>
                  <a:lnTo>
                    <a:pt x="1841" y="0"/>
                  </a:lnTo>
                  <a:lnTo>
                    <a:pt x="0" y="591"/>
                  </a:lnTo>
                  <a:lnTo>
                    <a:pt x="17" y="670"/>
                  </a:lnTo>
                  <a:lnTo>
                    <a:pt x="33" y="745"/>
                  </a:lnTo>
                  <a:lnTo>
                    <a:pt x="47" y="821"/>
                  </a:lnTo>
                  <a:lnTo>
                    <a:pt x="58" y="892"/>
                  </a:lnTo>
                  <a:lnTo>
                    <a:pt x="66" y="961"/>
                  </a:lnTo>
                  <a:lnTo>
                    <a:pt x="71" y="1027"/>
                  </a:lnTo>
                  <a:lnTo>
                    <a:pt x="72" y="1088"/>
                  </a:lnTo>
                  <a:lnTo>
                    <a:pt x="72" y="1145"/>
                  </a:lnTo>
                  <a:lnTo>
                    <a:pt x="1877" y="565"/>
                  </a:lnTo>
                  <a:lnTo>
                    <a:pt x="1881" y="508"/>
                  </a:lnTo>
                  <a:lnTo>
                    <a:pt x="1882" y="440"/>
                  </a:lnTo>
                  <a:lnTo>
                    <a:pt x="1881" y="362"/>
                  </a:lnTo>
                  <a:lnTo>
                    <a:pt x="1876" y="272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7" name="Freeform 40"/>
            <p:cNvSpPr>
              <a:spLocks/>
            </p:cNvSpPr>
            <p:nvPr/>
          </p:nvSpPr>
          <p:spPr bwMode="auto">
            <a:xfrm>
              <a:off x="1142" y="2013"/>
              <a:ext cx="951" cy="393"/>
            </a:xfrm>
            <a:custGeom>
              <a:avLst/>
              <a:gdLst>
                <a:gd name="T0" fmla="*/ 8 w 1901"/>
                <a:gd name="T1" fmla="*/ 0 h 786"/>
                <a:gd name="T2" fmla="*/ 0 w 1901"/>
                <a:gd name="T3" fmla="*/ 3 h 786"/>
                <a:gd name="T4" fmla="*/ 1 w 1901"/>
                <a:gd name="T5" fmla="*/ 3 h 786"/>
                <a:gd name="T6" fmla="*/ 1 w 1901"/>
                <a:gd name="T7" fmla="*/ 3 h 786"/>
                <a:gd name="T8" fmla="*/ 1 w 1901"/>
                <a:gd name="T9" fmla="*/ 3 h 786"/>
                <a:gd name="T10" fmla="*/ 1 w 1901"/>
                <a:gd name="T11" fmla="*/ 3 h 786"/>
                <a:gd name="T12" fmla="*/ 1 w 1901"/>
                <a:gd name="T13" fmla="*/ 3 h 786"/>
                <a:gd name="T14" fmla="*/ 1 w 1901"/>
                <a:gd name="T15" fmla="*/ 3 h 786"/>
                <a:gd name="T16" fmla="*/ 1 w 1901"/>
                <a:gd name="T17" fmla="*/ 3 h 786"/>
                <a:gd name="T18" fmla="*/ 1 w 1901"/>
                <a:gd name="T19" fmla="*/ 4 h 786"/>
                <a:gd name="T20" fmla="*/ 8 w 1901"/>
                <a:gd name="T21" fmla="*/ 1 h 786"/>
                <a:gd name="T22" fmla="*/ 8 w 1901"/>
                <a:gd name="T23" fmla="*/ 1 h 786"/>
                <a:gd name="T24" fmla="*/ 8 w 1901"/>
                <a:gd name="T25" fmla="*/ 1 h 786"/>
                <a:gd name="T26" fmla="*/ 8 w 1901"/>
                <a:gd name="T27" fmla="*/ 1 h 786"/>
                <a:gd name="T28" fmla="*/ 8 w 1901"/>
                <a:gd name="T29" fmla="*/ 0 h 7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01"/>
                <a:gd name="T46" fmla="*/ 0 h 786"/>
                <a:gd name="T47" fmla="*/ 1901 w 1901"/>
                <a:gd name="T48" fmla="*/ 786 h 7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01" h="786">
                  <a:moveTo>
                    <a:pt x="1855" y="0"/>
                  </a:moveTo>
                  <a:lnTo>
                    <a:pt x="0" y="596"/>
                  </a:lnTo>
                  <a:lnTo>
                    <a:pt x="6" y="619"/>
                  </a:lnTo>
                  <a:lnTo>
                    <a:pt x="14" y="645"/>
                  </a:lnTo>
                  <a:lnTo>
                    <a:pt x="20" y="668"/>
                  </a:lnTo>
                  <a:lnTo>
                    <a:pt x="28" y="692"/>
                  </a:lnTo>
                  <a:lnTo>
                    <a:pt x="34" y="715"/>
                  </a:lnTo>
                  <a:lnTo>
                    <a:pt x="41" y="739"/>
                  </a:lnTo>
                  <a:lnTo>
                    <a:pt x="47" y="763"/>
                  </a:lnTo>
                  <a:lnTo>
                    <a:pt x="53" y="786"/>
                  </a:lnTo>
                  <a:lnTo>
                    <a:pt x="1901" y="193"/>
                  </a:lnTo>
                  <a:lnTo>
                    <a:pt x="1892" y="146"/>
                  </a:lnTo>
                  <a:lnTo>
                    <a:pt x="1881" y="98"/>
                  </a:lnTo>
                  <a:lnTo>
                    <a:pt x="1868" y="49"/>
                  </a:lnTo>
                  <a:lnTo>
                    <a:pt x="1855" y="0"/>
                  </a:lnTo>
                  <a:close/>
                </a:path>
              </a:pathLst>
            </a:custGeom>
            <a:solidFill>
              <a:srgbClr val="B7C6D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8" name="Freeform 41"/>
            <p:cNvSpPr>
              <a:spLocks/>
            </p:cNvSpPr>
            <p:nvPr/>
          </p:nvSpPr>
          <p:spPr bwMode="auto">
            <a:xfrm>
              <a:off x="1101" y="1945"/>
              <a:ext cx="242" cy="74"/>
            </a:xfrm>
            <a:custGeom>
              <a:avLst/>
              <a:gdLst>
                <a:gd name="T0" fmla="*/ 2 w 484"/>
                <a:gd name="T1" fmla="*/ 0 h 146"/>
                <a:gd name="T2" fmla="*/ 0 w 484"/>
                <a:gd name="T3" fmla="*/ 1 h 146"/>
                <a:gd name="T4" fmla="*/ 1 w 484"/>
                <a:gd name="T5" fmla="*/ 1 h 146"/>
                <a:gd name="T6" fmla="*/ 1 w 484"/>
                <a:gd name="T7" fmla="*/ 1 h 146"/>
                <a:gd name="T8" fmla="*/ 1 w 484"/>
                <a:gd name="T9" fmla="*/ 1 h 146"/>
                <a:gd name="T10" fmla="*/ 1 w 484"/>
                <a:gd name="T11" fmla="*/ 1 h 146"/>
                <a:gd name="T12" fmla="*/ 2 w 484"/>
                <a:gd name="T13" fmla="*/ 1 h 146"/>
                <a:gd name="T14" fmla="*/ 2 w 484"/>
                <a:gd name="T15" fmla="*/ 1 h 146"/>
                <a:gd name="T16" fmla="*/ 2 w 484"/>
                <a:gd name="T17" fmla="*/ 1 h 146"/>
                <a:gd name="T18" fmla="*/ 2 w 484"/>
                <a:gd name="T19" fmla="*/ 1 h 146"/>
                <a:gd name="T20" fmla="*/ 2 w 484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4"/>
                <a:gd name="T34" fmla="*/ 0 h 146"/>
                <a:gd name="T35" fmla="*/ 484 w 484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4" h="146">
                  <a:moveTo>
                    <a:pt x="475" y="0"/>
                  </a:moveTo>
                  <a:lnTo>
                    <a:pt x="0" y="129"/>
                  </a:lnTo>
                  <a:lnTo>
                    <a:pt x="2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4" y="19"/>
                  </a:lnTo>
                  <a:lnTo>
                    <a:pt x="483" y="14"/>
                  </a:lnTo>
                  <a:lnTo>
                    <a:pt x="480" y="9"/>
                  </a:lnTo>
                  <a:lnTo>
                    <a:pt x="478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39" name="Freeform 42"/>
            <p:cNvSpPr>
              <a:spLocks/>
            </p:cNvSpPr>
            <p:nvPr/>
          </p:nvSpPr>
          <p:spPr bwMode="auto">
            <a:xfrm>
              <a:off x="1119" y="1986"/>
              <a:ext cx="242" cy="73"/>
            </a:xfrm>
            <a:custGeom>
              <a:avLst/>
              <a:gdLst>
                <a:gd name="T0" fmla="*/ 1 w 485"/>
                <a:gd name="T1" fmla="*/ 0 h 146"/>
                <a:gd name="T2" fmla="*/ 0 w 485"/>
                <a:gd name="T3" fmla="*/ 1 h 146"/>
                <a:gd name="T4" fmla="*/ 0 w 485"/>
                <a:gd name="T5" fmla="*/ 1 h 146"/>
                <a:gd name="T6" fmla="*/ 0 w 485"/>
                <a:gd name="T7" fmla="*/ 1 h 146"/>
                <a:gd name="T8" fmla="*/ 0 w 485"/>
                <a:gd name="T9" fmla="*/ 1 h 146"/>
                <a:gd name="T10" fmla="*/ 0 w 485"/>
                <a:gd name="T11" fmla="*/ 1 h 146"/>
                <a:gd name="T12" fmla="*/ 1 w 485"/>
                <a:gd name="T13" fmla="*/ 1 h 146"/>
                <a:gd name="T14" fmla="*/ 1 w 485"/>
                <a:gd name="T15" fmla="*/ 1 h 146"/>
                <a:gd name="T16" fmla="*/ 1 w 485"/>
                <a:gd name="T17" fmla="*/ 1 h 146"/>
                <a:gd name="T18" fmla="*/ 1 w 485"/>
                <a:gd name="T19" fmla="*/ 1 h 146"/>
                <a:gd name="T20" fmla="*/ 1 w 485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5"/>
                <a:gd name="T34" fmla="*/ 0 h 146"/>
                <a:gd name="T35" fmla="*/ 485 w 485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5" h="146">
                  <a:moveTo>
                    <a:pt x="475" y="0"/>
                  </a:moveTo>
                  <a:lnTo>
                    <a:pt x="0" y="129"/>
                  </a:lnTo>
                  <a:lnTo>
                    <a:pt x="2" y="133"/>
                  </a:lnTo>
                  <a:lnTo>
                    <a:pt x="5" y="138"/>
                  </a:lnTo>
                  <a:lnTo>
                    <a:pt x="7" y="143"/>
                  </a:lnTo>
                  <a:lnTo>
                    <a:pt x="8" y="146"/>
                  </a:lnTo>
                  <a:lnTo>
                    <a:pt x="485" y="17"/>
                  </a:lnTo>
                  <a:lnTo>
                    <a:pt x="483" y="12"/>
                  </a:lnTo>
                  <a:lnTo>
                    <a:pt x="480" y="8"/>
                  </a:lnTo>
                  <a:lnTo>
                    <a:pt x="478" y="3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0" name="Freeform 43"/>
            <p:cNvSpPr>
              <a:spLocks/>
            </p:cNvSpPr>
            <p:nvPr/>
          </p:nvSpPr>
          <p:spPr bwMode="auto">
            <a:xfrm>
              <a:off x="1137" y="2026"/>
              <a:ext cx="241" cy="75"/>
            </a:xfrm>
            <a:custGeom>
              <a:avLst/>
              <a:gdLst>
                <a:gd name="T0" fmla="*/ 2 w 482"/>
                <a:gd name="T1" fmla="*/ 0 h 149"/>
                <a:gd name="T2" fmla="*/ 0 w 482"/>
                <a:gd name="T3" fmla="*/ 1 h 149"/>
                <a:gd name="T4" fmla="*/ 1 w 482"/>
                <a:gd name="T5" fmla="*/ 1 h 149"/>
                <a:gd name="T6" fmla="*/ 1 w 482"/>
                <a:gd name="T7" fmla="*/ 1 h 149"/>
                <a:gd name="T8" fmla="*/ 1 w 482"/>
                <a:gd name="T9" fmla="*/ 1 h 149"/>
                <a:gd name="T10" fmla="*/ 1 w 482"/>
                <a:gd name="T11" fmla="*/ 1 h 149"/>
                <a:gd name="T12" fmla="*/ 2 w 482"/>
                <a:gd name="T13" fmla="*/ 1 h 149"/>
                <a:gd name="T14" fmla="*/ 2 w 482"/>
                <a:gd name="T15" fmla="*/ 1 h 149"/>
                <a:gd name="T16" fmla="*/ 2 w 482"/>
                <a:gd name="T17" fmla="*/ 1 h 149"/>
                <a:gd name="T18" fmla="*/ 2 w 482"/>
                <a:gd name="T19" fmla="*/ 1 h 149"/>
                <a:gd name="T20" fmla="*/ 2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0"/>
                  </a:lnTo>
                  <a:lnTo>
                    <a:pt x="2" y="135"/>
                  </a:lnTo>
                  <a:lnTo>
                    <a:pt x="4" y="140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9"/>
                  </a:lnTo>
                  <a:lnTo>
                    <a:pt x="480" y="14"/>
                  </a:lnTo>
                  <a:lnTo>
                    <a:pt x="478" y="9"/>
                  </a:lnTo>
                  <a:lnTo>
                    <a:pt x="477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1" name="Freeform 44"/>
            <p:cNvSpPr>
              <a:spLocks/>
            </p:cNvSpPr>
            <p:nvPr/>
          </p:nvSpPr>
          <p:spPr bwMode="auto">
            <a:xfrm>
              <a:off x="1154" y="2067"/>
              <a:ext cx="240" cy="75"/>
            </a:xfrm>
            <a:custGeom>
              <a:avLst/>
              <a:gdLst>
                <a:gd name="T0" fmla="*/ 1 w 482"/>
                <a:gd name="T1" fmla="*/ 0 h 149"/>
                <a:gd name="T2" fmla="*/ 0 w 482"/>
                <a:gd name="T3" fmla="*/ 1 h 149"/>
                <a:gd name="T4" fmla="*/ 0 w 482"/>
                <a:gd name="T5" fmla="*/ 1 h 149"/>
                <a:gd name="T6" fmla="*/ 0 w 482"/>
                <a:gd name="T7" fmla="*/ 1 h 149"/>
                <a:gd name="T8" fmla="*/ 0 w 482"/>
                <a:gd name="T9" fmla="*/ 1 h 149"/>
                <a:gd name="T10" fmla="*/ 0 w 482"/>
                <a:gd name="T11" fmla="*/ 1 h 149"/>
                <a:gd name="T12" fmla="*/ 1 w 482"/>
                <a:gd name="T13" fmla="*/ 1 h 149"/>
                <a:gd name="T14" fmla="*/ 1 w 482"/>
                <a:gd name="T15" fmla="*/ 1 h 149"/>
                <a:gd name="T16" fmla="*/ 1 w 482"/>
                <a:gd name="T17" fmla="*/ 1 h 149"/>
                <a:gd name="T18" fmla="*/ 1 w 482"/>
                <a:gd name="T19" fmla="*/ 1 h 149"/>
                <a:gd name="T20" fmla="*/ 1 w 482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2"/>
                <a:gd name="T34" fmla="*/ 0 h 149"/>
                <a:gd name="T35" fmla="*/ 482 w 482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2" h="149">
                  <a:moveTo>
                    <a:pt x="475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39"/>
                  </a:lnTo>
                  <a:lnTo>
                    <a:pt x="7" y="144"/>
                  </a:lnTo>
                  <a:lnTo>
                    <a:pt x="8" y="149"/>
                  </a:lnTo>
                  <a:lnTo>
                    <a:pt x="482" y="18"/>
                  </a:lnTo>
                  <a:lnTo>
                    <a:pt x="480" y="11"/>
                  </a:lnTo>
                  <a:lnTo>
                    <a:pt x="477" y="6"/>
                  </a:lnTo>
                  <a:lnTo>
                    <a:pt x="475" y="1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2" name="Freeform 45"/>
            <p:cNvSpPr>
              <a:spLocks/>
            </p:cNvSpPr>
            <p:nvPr/>
          </p:nvSpPr>
          <p:spPr bwMode="auto">
            <a:xfrm>
              <a:off x="1170" y="2108"/>
              <a:ext cx="240" cy="76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1 h 151"/>
                <a:gd name="T4" fmla="*/ 1 w 479"/>
                <a:gd name="T5" fmla="*/ 1 h 151"/>
                <a:gd name="T6" fmla="*/ 1 w 479"/>
                <a:gd name="T7" fmla="*/ 1 h 151"/>
                <a:gd name="T8" fmla="*/ 1 w 479"/>
                <a:gd name="T9" fmla="*/ 1 h 151"/>
                <a:gd name="T10" fmla="*/ 1 w 479"/>
                <a:gd name="T11" fmla="*/ 1 h 151"/>
                <a:gd name="T12" fmla="*/ 2 w 479"/>
                <a:gd name="T13" fmla="*/ 1 h 151"/>
                <a:gd name="T14" fmla="*/ 2 w 479"/>
                <a:gd name="T15" fmla="*/ 1 h 151"/>
                <a:gd name="T16" fmla="*/ 2 w 479"/>
                <a:gd name="T17" fmla="*/ 1 h 151"/>
                <a:gd name="T18" fmla="*/ 2 w 479"/>
                <a:gd name="T19" fmla="*/ 1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4"/>
                  </a:lnTo>
                  <a:lnTo>
                    <a:pt x="476" y="10"/>
                  </a:lnTo>
                  <a:lnTo>
                    <a:pt x="474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3" name="Freeform 46"/>
            <p:cNvSpPr>
              <a:spLocks/>
            </p:cNvSpPr>
            <p:nvPr/>
          </p:nvSpPr>
          <p:spPr bwMode="auto">
            <a:xfrm>
              <a:off x="1185" y="2149"/>
              <a:ext cx="240" cy="76"/>
            </a:xfrm>
            <a:custGeom>
              <a:avLst/>
              <a:gdLst>
                <a:gd name="T0" fmla="*/ 2 w 480"/>
                <a:gd name="T1" fmla="*/ 0 h 153"/>
                <a:gd name="T2" fmla="*/ 0 w 480"/>
                <a:gd name="T3" fmla="*/ 0 h 153"/>
                <a:gd name="T4" fmla="*/ 1 w 480"/>
                <a:gd name="T5" fmla="*/ 0 h 153"/>
                <a:gd name="T6" fmla="*/ 1 w 480"/>
                <a:gd name="T7" fmla="*/ 0 h 153"/>
                <a:gd name="T8" fmla="*/ 1 w 480"/>
                <a:gd name="T9" fmla="*/ 0 h 153"/>
                <a:gd name="T10" fmla="*/ 1 w 480"/>
                <a:gd name="T11" fmla="*/ 0 h 153"/>
                <a:gd name="T12" fmla="*/ 2 w 480"/>
                <a:gd name="T13" fmla="*/ 0 h 153"/>
                <a:gd name="T14" fmla="*/ 2 w 480"/>
                <a:gd name="T15" fmla="*/ 0 h 153"/>
                <a:gd name="T16" fmla="*/ 2 w 480"/>
                <a:gd name="T17" fmla="*/ 0 h 153"/>
                <a:gd name="T18" fmla="*/ 2 w 480"/>
                <a:gd name="T19" fmla="*/ 0 h 153"/>
                <a:gd name="T20" fmla="*/ 2 w 480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3"/>
                <a:gd name="T35" fmla="*/ 480 w 480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3">
                  <a:moveTo>
                    <a:pt x="474" y="0"/>
                  </a:moveTo>
                  <a:lnTo>
                    <a:pt x="0" y="134"/>
                  </a:lnTo>
                  <a:lnTo>
                    <a:pt x="2" y="138"/>
                  </a:lnTo>
                  <a:lnTo>
                    <a:pt x="4" y="143"/>
                  </a:lnTo>
                  <a:lnTo>
                    <a:pt x="5" y="148"/>
                  </a:lnTo>
                  <a:lnTo>
                    <a:pt x="7" y="153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5" y="5"/>
                  </a:lnTo>
                  <a:lnTo>
                    <a:pt x="47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4" name="Freeform 47"/>
            <p:cNvSpPr>
              <a:spLocks/>
            </p:cNvSpPr>
            <p:nvPr/>
          </p:nvSpPr>
          <p:spPr bwMode="auto">
            <a:xfrm>
              <a:off x="1199" y="2191"/>
              <a:ext cx="240" cy="75"/>
            </a:xfrm>
            <a:custGeom>
              <a:avLst/>
              <a:gdLst>
                <a:gd name="T0" fmla="*/ 2 w 479"/>
                <a:gd name="T1" fmla="*/ 0 h 151"/>
                <a:gd name="T2" fmla="*/ 0 w 479"/>
                <a:gd name="T3" fmla="*/ 0 h 151"/>
                <a:gd name="T4" fmla="*/ 1 w 479"/>
                <a:gd name="T5" fmla="*/ 0 h 151"/>
                <a:gd name="T6" fmla="*/ 1 w 479"/>
                <a:gd name="T7" fmla="*/ 0 h 151"/>
                <a:gd name="T8" fmla="*/ 1 w 479"/>
                <a:gd name="T9" fmla="*/ 0 h 151"/>
                <a:gd name="T10" fmla="*/ 1 w 479"/>
                <a:gd name="T11" fmla="*/ 0 h 151"/>
                <a:gd name="T12" fmla="*/ 2 w 479"/>
                <a:gd name="T13" fmla="*/ 0 h 151"/>
                <a:gd name="T14" fmla="*/ 2 w 479"/>
                <a:gd name="T15" fmla="*/ 0 h 151"/>
                <a:gd name="T16" fmla="*/ 2 w 479"/>
                <a:gd name="T17" fmla="*/ 0 h 151"/>
                <a:gd name="T18" fmla="*/ 2 w 479"/>
                <a:gd name="T19" fmla="*/ 0 h 151"/>
                <a:gd name="T20" fmla="*/ 2 w 479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51"/>
                <a:gd name="T35" fmla="*/ 479 w 479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51">
                  <a:moveTo>
                    <a:pt x="473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2"/>
                  </a:lnTo>
                  <a:lnTo>
                    <a:pt x="4" y="147"/>
                  </a:lnTo>
                  <a:lnTo>
                    <a:pt x="6" y="151"/>
                  </a:lnTo>
                  <a:lnTo>
                    <a:pt x="479" y="19"/>
                  </a:lnTo>
                  <a:lnTo>
                    <a:pt x="478" y="15"/>
                  </a:lnTo>
                  <a:lnTo>
                    <a:pt x="476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5" name="Freeform 48"/>
            <p:cNvSpPr>
              <a:spLocks/>
            </p:cNvSpPr>
            <p:nvPr/>
          </p:nvSpPr>
          <p:spPr bwMode="auto">
            <a:xfrm>
              <a:off x="1213" y="2232"/>
              <a:ext cx="240" cy="77"/>
            </a:xfrm>
            <a:custGeom>
              <a:avLst/>
              <a:gdLst>
                <a:gd name="T0" fmla="*/ 2 w 478"/>
                <a:gd name="T1" fmla="*/ 0 h 152"/>
                <a:gd name="T2" fmla="*/ 0 w 478"/>
                <a:gd name="T3" fmla="*/ 1 h 152"/>
                <a:gd name="T4" fmla="*/ 1 w 478"/>
                <a:gd name="T5" fmla="*/ 1 h 152"/>
                <a:gd name="T6" fmla="*/ 1 w 478"/>
                <a:gd name="T7" fmla="*/ 1 h 152"/>
                <a:gd name="T8" fmla="*/ 1 w 478"/>
                <a:gd name="T9" fmla="*/ 1 h 152"/>
                <a:gd name="T10" fmla="*/ 1 w 478"/>
                <a:gd name="T11" fmla="*/ 1 h 152"/>
                <a:gd name="T12" fmla="*/ 2 w 478"/>
                <a:gd name="T13" fmla="*/ 1 h 152"/>
                <a:gd name="T14" fmla="*/ 2 w 478"/>
                <a:gd name="T15" fmla="*/ 1 h 152"/>
                <a:gd name="T16" fmla="*/ 2 w 478"/>
                <a:gd name="T17" fmla="*/ 1 h 152"/>
                <a:gd name="T18" fmla="*/ 2 w 478"/>
                <a:gd name="T19" fmla="*/ 1 h 152"/>
                <a:gd name="T20" fmla="*/ 2 w 478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2"/>
                <a:gd name="T35" fmla="*/ 478 w 478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2">
                  <a:moveTo>
                    <a:pt x="472" y="0"/>
                  </a:moveTo>
                  <a:lnTo>
                    <a:pt x="0" y="133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3" y="147"/>
                  </a:lnTo>
                  <a:lnTo>
                    <a:pt x="5" y="152"/>
                  </a:lnTo>
                  <a:lnTo>
                    <a:pt x="478" y="17"/>
                  </a:lnTo>
                  <a:lnTo>
                    <a:pt x="476" y="12"/>
                  </a:lnTo>
                  <a:lnTo>
                    <a:pt x="475" y="8"/>
                  </a:lnTo>
                  <a:lnTo>
                    <a:pt x="473" y="3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6" name="Freeform 49"/>
            <p:cNvSpPr>
              <a:spLocks/>
            </p:cNvSpPr>
            <p:nvPr/>
          </p:nvSpPr>
          <p:spPr bwMode="auto">
            <a:xfrm>
              <a:off x="1226" y="2273"/>
              <a:ext cx="239" cy="78"/>
            </a:xfrm>
            <a:custGeom>
              <a:avLst/>
              <a:gdLst>
                <a:gd name="T0" fmla="*/ 2 w 478"/>
                <a:gd name="T1" fmla="*/ 0 h 156"/>
                <a:gd name="T2" fmla="*/ 0 w 478"/>
                <a:gd name="T3" fmla="*/ 1 h 156"/>
                <a:gd name="T4" fmla="*/ 1 w 478"/>
                <a:gd name="T5" fmla="*/ 1 h 156"/>
                <a:gd name="T6" fmla="*/ 1 w 478"/>
                <a:gd name="T7" fmla="*/ 1 h 156"/>
                <a:gd name="T8" fmla="*/ 1 w 478"/>
                <a:gd name="T9" fmla="*/ 1 h 156"/>
                <a:gd name="T10" fmla="*/ 1 w 478"/>
                <a:gd name="T11" fmla="*/ 1 h 156"/>
                <a:gd name="T12" fmla="*/ 2 w 478"/>
                <a:gd name="T13" fmla="*/ 1 h 156"/>
                <a:gd name="T14" fmla="*/ 2 w 478"/>
                <a:gd name="T15" fmla="*/ 1 h 156"/>
                <a:gd name="T16" fmla="*/ 2 w 478"/>
                <a:gd name="T17" fmla="*/ 1 h 156"/>
                <a:gd name="T18" fmla="*/ 2 w 478"/>
                <a:gd name="T19" fmla="*/ 1 h 156"/>
                <a:gd name="T20" fmla="*/ 2 w 478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6"/>
                <a:gd name="T35" fmla="*/ 478 w 478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6">
                  <a:moveTo>
                    <a:pt x="472" y="0"/>
                  </a:moveTo>
                  <a:lnTo>
                    <a:pt x="0" y="137"/>
                  </a:lnTo>
                  <a:lnTo>
                    <a:pt x="2" y="142"/>
                  </a:lnTo>
                  <a:lnTo>
                    <a:pt x="3" y="147"/>
                  </a:lnTo>
                  <a:lnTo>
                    <a:pt x="5" y="151"/>
                  </a:lnTo>
                  <a:lnTo>
                    <a:pt x="6" y="156"/>
                  </a:lnTo>
                  <a:lnTo>
                    <a:pt x="478" y="19"/>
                  </a:lnTo>
                  <a:lnTo>
                    <a:pt x="477" y="15"/>
                  </a:lnTo>
                  <a:lnTo>
                    <a:pt x="475" y="10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7" name="Freeform 50"/>
            <p:cNvSpPr>
              <a:spLocks/>
            </p:cNvSpPr>
            <p:nvPr/>
          </p:nvSpPr>
          <p:spPr bwMode="auto">
            <a:xfrm>
              <a:off x="1238" y="2315"/>
              <a:ext cx="239" cy="78"/>
            </a:xfrm>
            <a:custGeom>
              <a:avLst/>
              <a:gdLst>
                <a:gd name="T0" fmla="*/ 2 w 478"/>
                <a:gd name="T1" fmla="*/ 0 h 157"/>
                <a:gd name="T2" fmla="*/ 0 w 478"/>
                <a:gd name="T3" fmla="*/ 0 h 157"/>
                <a:gd name="T4" fmla="*/ 1 w 478"/>
                <a:gd name="T5" fmla="*/ 0 h 157"/>
                <a:gd name="T6" fmla="*/ 1 w 478"/>
                <a:gd name="T7" fmla="*/ 0 h 157"/>
                <a:gd name="T8" fmla="*/ 1 w 478"/>
                <a:gd name="T9" fmla="*/ 0 h 157"/>
                <a:gd name="T10" fmla="*/ 1 w 478"/>
                <a:gd name="T11" fmla="*/ 0 h 157"/>
                <a:gd name="T12" fmla="*/ 2 w 478"/>
                <a:gd name="T13" fmla="*/ 0 h 157"/>
                <a:gd name="T14" fmla="*/ 2 w 478"/>
                <a:gd name="T15" fmla="*/ 0 h 157"/>
                <a:gd name="T16" fmla="*/ 2 w 478"/>
                <a:gd name="T17" fmla="*/ 0 h 157"/>
                <a:gd name="T18" fmla="*/ 2 w 478"/>
                <a:gd name="T19" fmla="*/ 0 h 157"/>
                <a:gd name="T20" fmla="*/ 2 w 478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7"/>
                <a:gd name="T35" fmla="*/ 478 w 478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7">
                  <a:moveTo>
                    <a:pt x="471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4" y="152"/>
                  </a:lnTo>
                  <a:lnTo>
                    <a:pt x="6" y="157"/>
                  </a:lnTo>
                  <a:lnTo>
                    <a:pt x="478" y="19"/>
                  </a:lnTo>
                  <a:lnTo>
                    <a:pt x="476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8" name="Freeform 51"/>
            <p:cNvSpPr>
              <a:spLocks/>
            </p:cNvSpPr>
            <p:nvPr/>
          </p:nvSpPr>
          <p:spPr bwMode="auto">
            <a:xfrm>
              <a:off x="1250" y="2357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0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3" y="147"/>
                  </a:lnTo>
                  <a:lnTo>
                    <a:pt x="3" y="152"/>
                  </a:lnTo>
                  <a:lnTo>
                    <a:pt x="5" y="157"/>
                  </a:lnTo>
                  <a:lnTo>
                    <a:pt x="477" y="18"/>
                  </a:lnTo>
                  <a:lnTo>
                    <a:pt x="475" y="14"/>
                  </a:lnTo>
                  <a:lnTo>
                    <a:pt x="474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49" name="Freeform 52"/>
            <p:cNvSpPr>
              <a:spLocks/>
            </p:cNvSpPr>
            <p:nvPr/>
          </p:nvSpPr>
          <p:spPr bwMode="auto">
            <a:xfrm>
              <a:off x="1260" y="239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0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4" y="160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11"/>
                  </a:lnTo>
                  <a:lnTo>
                    <a:pt x="472" y="6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0" name="Freeform 53"/>
            <p:cNvSpPr>
              <a:spLocks/>
            </p:cNvSpPr>
            <p:nvPr/>
          </p:nvSpPr>
          <p:spPr bwMode="auto">
            <a:xfrm>
              <a:off x="1269" y="2442"/>
              <a:ext cx="238" cy="80"/>
            </a:xfrm>
            <a:custGeom>
              <a:avLst/>
              <a:gdLst>
                <a:gd name="T0" fmla="*/ 2 w 475"/>
                <a:gd name="T1" fmla="*/ 0 h 161"/>
                <a:gd name="T2" fmla="*/ 0 w 475"/>
                <a:gd name="T3" fmla="*/ 0 h 161"/>
                <a:gd name="T4" fmla="*/ 1 w 475"/>
                <a:gd name="T5" fmla="*/ 0 h 161"/>
                <a:gd name="T6" fmla="*/ 1 w 475"/>
                <a:gd name="T7" fmla="*/ 0 h 161"/>
                <a:gd name="T8" fmla="*/ 1 w 475"/>
                <a:gd name="T9" fmla="*/ 0 h 161"/>
                <a:gd name="T10" fmla="*/ 1 w 475"/>
                <a:gd name="T11" fmla="*/ 0 h 161"/>
                <a:gd name="T12" fmla="*/ 2 w 475"/>
                <a:gd name="T13" fmla="*/ 0 h 161"/>
                <a:gd name="T14" fmla="*/ 2 w 475"/>
                <a:gd name="T15" fmla="*/ 0 h 161"/>
                <a:gd name="T16" fmla="*/ 2 w 475"/>
                <a:gd name="T17" fmla="*/ 0 h 161"/>
                <a:gd name="T18" fmla="*/ 2 w 475"/>
                <a:gd name="T19" fmla="*/ 0 h 161"/>
                <a:gd name="T20" fmla="*/ 2 w 475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1"/>
                <a:gd name="T35" fmla="*/ 475 w 475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1">
                  <a:moveTo>
                    <a:pt x="470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1" y="151"/>
                  </a:lnTo>
                  <a:lnTo>
                    <a:pt x="1" y="156"/>
                  </a:lnTo>
                  <a:lnTo>
                    <a:pt x="3" y="161"/>
                  </a:lnTo>
                  <a:lnTo>
                    <a:pt x="475" y="19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1" name="Freeform 54"/>
            <p:cNvSpPr>
              <a:spLocks/>
            </p:cNvSpPr>
            <p:nvPr/>
          </p:nvSpPr>
          <p:spPr bwMode="auto">
            <a:xfrm>
              <a:off x="1277" y="2485"/>
              <a:ext cx="238" cy="81"/>
            </a:xfrm>
            <a:custGeom>
              <a:avLst/>
              <a:gdLst>
                <a:gd name="T0" fmla="*/ 2 w 475"/>
                <a:gd name="T1" fmla="*/ 0 h 162"/>
                <a:gd name="T2" fmla="*/ 0 w 475"/>
                <a:gd name="T3" fmla="*/ 1 h 162"/>
                <a:gd name="T4" fmla="*/ 1 w 475"/>
                <a:gd name="T5" fmla="*/ 1 h 162"/>
                <a:gd name="T6" fmla="*/ 1 w 475"/>
                <a:gd name="T7" fmla="*/ 1 h 162"/>
                <a:gd name="T8" fmla="*/ 1 w 475"/>
                <a:gd name="T9" fmla="*/ 1 h 162"/>
                <a:gd name="T10" fmla="*/ 1 w 475"/>
                <a:gd name="T11" fmla="*/ 1 h 162"/>
                <a:gd name="T12" fmla="*/ 2 w 475"/>
                <a:gd name="T13" fmla="*/ 1 h 162"/>
                <a:gd name="T14" fmla="*/ 2 w 475"/>
                <a:gd name="T15" fmla="*/ 1 h 162"/>
                <a:gd name="T16" fmla="*/ 2 w 475"/>
                <a:gd name="T17" fmla="*/ 1 h 162"/>
                <a:gd name="T18" fmla="*/ 2 w 475"/>
                <a:gd name="T19" fmla="*/ 1 h 162"/>
                <a:gd name="T20" fmla="*/ 2 w 475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2"/>
                <a:gd name="T35" fmla="*/ 475 w 475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2">
                  <a:moveTo>
                    <a:pt x="472" y="0"/>
                  </a:moveTo>
                  <a:lnTo>
                    <a:pt x="0" y="141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4" y="157"/>
                  </a:lnTo>
                  <a:lnTo>
                    <a:pt x="4" y="162"/>
                  </a:lnTo>
                  <a:lnTo>
                    <a:pt x="475" y="19"/>
                  </a:lnTo>
                  <a:lnTo>
                    <a:pt x="474" y="14"/>
                  </a:lnTo>
                  <a:lnTo>
                    <a:pt x="474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2" name="Freeform 55"/>
            <p:cNvSpPr>
              <a:spLocks/>
            </p:cNvSpPr>
            <p:nvPr/>
          </p:nvSpPr>
          <p:spPr bwMode="auto">
            <a:xfrm>
              <a:off x="1284" y="2529"/>
              <a:ext cx="237" cy="81"/>
            </a:xfrm>
            <a:custGeom>
              <a:avLst/>
              <a:gdLst>
                <a:gd name="T0" fmla="*/ 2 w 473"/>
                <a:gd name="T1" fmla="*/ 0 h 164"/>
                <a:gd name="T2" fmla="*/ 0 w 473"/>
                <a:gd name="T3" fmla="*/ 0 h 164"/>
                <a:gd name="T4" fmla="*/ 0 w 473"/>
                <a:gd name="T5" fmla="*/ 0 h 164"/>
                <a:gd name="T6" fmla="*/ 1 w 473"/>
                <a:gd name="T7" fmla="*/ 0 h 164"/>
                <a:gd name="T8" fmla="*/ 1 w 473"/>
                <a:gd name="T9" fmla="*/ 0 h 164"/>
                <a:gd name="T10" fmla="*/ 1 w 473"/>
                <a:gd name="T11" fmla="*/ 0 h 164"/>
                <a:gd name="T12" fmla="*/ 2 w 473"/>
                <a:gd name="T13" fmla="*/ 0 h 164"/>
                <a:gd name="T14" fmla="*/ 2 w 473"/>
                <a:gd name="T15" fmla="*/ 0 h 164"/>
                <a:gd name="T16" fmla="*/ 2 w 473"/>
                <a:gd name="T17" fmla="*/ 0 h 164"/>
                <a:gd name="T18" fmla="*/ 2 w 473"/>
                <a:gd name="T19" fmla="*/ 0 h 164"/>
                <a:gd name="T20" fmla="*/ 2 w 473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4"/>
                <a:gd name="T35" fmla="*/ 473 w 473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4">
                  <a:moveTo>
                    <a:pt x="470" y="0"/>
                  </a:moveTo>
                  <a:lnTo>
                    <a:pt x="0" y="143"/>
                  </a:lnTo>
                  <a:lnTo>
                    <a:pt x="0" y="150"/>
                  </a:lnTo>
                  <a:lnTo>
                    <a:pt x="1" y="154"/>
                  </a:lnTo>
                  <a:lnTo>
                    <a:pt x="1" y="159"/>
                  </a:lnTo>
                  <a:lnTo>
                    <a:pt x="1" y="164"/>
                  </a:lnTo>
                  <a:lnTo>
                    <a:pt x="473" y="19"/>
                  </a:lnTo>
                  <a:lnTo>
                    <a:pt x="471" y="14"/>
                  </a:lnTo>
                  <a:lnTo>
                    <a:pt x="471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3" name="Freeform 56"/>
            <p:cNvSpPr>
              <a:spLocks/>
            </p:cNvSpPr>
            <p:nvPr/>
          </p:nvSpPr>
          <p:spPr bwMode="auto">
            <a:xfrm>
              <a:off x="1289" y="2573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1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2" y="0"/>
                  </a:moveTo>
                  <a:lnTo>
                    <a:pt x="0" y="145"/>
                  </a:lnTo>
                  <a:lnTo>
                    <a:pt x="2" y="150"/>
                  </a:lnTo>
                  <a:lnTo>
                    <a:pt x="2" y="154"/>
                  </a:lnTo>
                  <a:lnTo>
                    <a:pt x="2" y="161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3" y="15"/>
                  </a:lnTo>
                  <a:lnTo>
                    <a:pt x="473" y="10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4" name="Freeform 57"/>
            <p:cNvSpPr>
              <a:spLocks/>
            </p:cNvSpPr>
            <p:nvPr/>
          </p:nvSpPr>
          <p:spPr bwMode="auto">
            <a:xfrm>
              <a:off x="1292" y="2617"/>
              <a:ext cx="236" cy="84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1 h 167"/>
                <a:gd name="T4" fmla="*/ 0 w 472"/>
                <a:gd name="T5" fmla="*/ 1 h 167"/>
                <a:gd name="T6" fmla="*/ 0 w 472"/>
                <a:gd name="T7" fmla="*/ 1 h 167"/>
                <a:gd name="T8" fmla="*/ 0 w 472"/>
                <a:gd name="T9" fmla="*/ 1 h 167"/>
                <a:gd name="T10" fmla="*/ 0 w 472"/>
                <a:gd name="T11" fmla="*/ 1 h 167"/>
                <a:gd name="T12" fmla="*/ 2 w 472"/>
                <a:gd name="T13" fmla="*/ 1 h 167"/>
                <a:gd name="T14" fmla="*/ 2 w 472"/>
                <a:gd name="T15" fmla="*/ 1 h 167"/>
                <a:gd name="T16" fmla="*/ 2 w 472"/>
                <a:gd name="T17" fmla="*/ 1 h 167"/>
                <a:gd name="T18" fmla="*/ 2 w 472"/>
                <a:gd name="T19" fmla="*/ 1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2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0"/>
                  </a:lnTo>
                  <a:lnTo>
                    <a:pt x="0" y="167"/>
                  </a:lnTo>
                  <a:lnTo>
                    <a:pt x="472" y="20"/>
                  </a:lnTo>
                  <a:lnTo>
                    <a:pt x="472" y="14"/>
                  </a:lnTo>
                  <a:lnTo>
                    <a:pt x="472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5" name="Freeform 58"/>
            <p:cNvSpPr>
              <a:spLocks/>
            </p:cNvSpPr>
            <p:nvPr/>
          </p:nvSpPr>
          <p:spPr bwMode="auto">
            <a:xfrm>
              <a:off x="1390" y="1862"/>
              <a:ext cx="242" cy="73"/>
            </a:xfrm>
            <a:custGeom>
              <a:avLst/>
              <a:gdLst>
                <a:gd name="T0" fmla="*/ 2 w 483"/>
                <a:gd name="T1" fmla="*/ 0 h 146"/>
                <a:gd name="T2" fmla="*/ 0 w 483"/>
                <a:gd name="T3" fmla="*/ 1 h 146"/>
                <a:gd name="T4" fmla="*/ 1 w 483"/>
                <a:gd name="T5" fmla="*/ 1 h 146"/>
                <a:gd name="T6" fmla="*/ 1 w 483"/>
                <a:gd name="T7" fmla="*/ 1 h 146"/>
                <a:gd name="T8" fmla="*/ 1 w 483"/>
                <a:gd name="T9" fmla="*/ 1 h 146"/>
                <a:gd name="T10" fmla="*/ 1 w 483"/>
                <a:gd name="T11" fmla="*/ 1 h 146"/>
                <a:gd name="T12" fmla="*/ 2 w 483"/>
                <a:gd name="T13" fmla="*/ 1 h 146"/>
                <a:gd name="T14" fmla="*/ 2 w 483"/>
                <a:gd name="T15" fmla="*/ 1 h 146"/>
                <a:gd name="T16" fmla="*/ 2 w 483"/>
                <a:gd name="T17" fmla="*/ 1 h 146"/>
                <a:gd name="T18" fmla="*/ 2 w 483"/>
                <a:gd name="T19" fmla="*/ 1 h 146"/>
                <a:gd name="T20" fmla="*/ 2 w 483"/>
                <a:gd name="T21" fmla="*/ 0 h 14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3"/>
                <a:gd name="T34" fmla="*/ 0 h 146"/>
                <a:gd name="T35" fmla="*/ 483 w 483"/>
                <a:gd name="T36" fmla="*/ 146 h 14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3" h="146">
                  <a:moveTo>
                    <a:pt x="475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5" y="139"/>
                  </a:lnTo>
                  <a:lnTo>
                    <a:pt x="6" y="143"/>
                  </a:lnTo>
                  <a:lnTo>
                    <a:pt x="8" y="146"/>
                  </a:lnTo>
                  <a:lnTo>
                    <a:pt x="483" y="19"/>
                  </a:lnTo>
                  <a:lnTo>
                    <a:pt x="481" y="14"/>
                  </a:lnTo>
                  <a:lnTo>
                    <a:pt x="479" y="10"/>
                  </a:lnTo>
                  <a:lnTo>
                    <a:pt x="476" y="5"/>
                  </a:lnTo>
                  <a:lnTo>
                    <a:pt x="475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6" name="Freeform 59"/>
            <p:cNvSpPr>
              <a:spLocks/>
            </p:cNvSpPr>
            <p:nvPr/>
          </p:nvSpPr>
          <p:spPr bwMode="auto">
            <a:xfrm>
              <a:off x="1409" y="1903"/>
              <a:ext cx="241" cy="74"/>
            </a:xfrm>
            <a:custGeom>
              <a:avLst/>
              <a:gdLst>
                <a:gd name="T0" fmla="*/ 2 w 481"/>
                <a:gd name="T1" fmla="*/ 0 h 148"/>
                <a:gd name="T2" fmla="*/ 0 w 481"/>
                <a:gd name="T3" fmla="*/ 1 h 148"/>
                <a:gd name="T4" fmla="*/ 1 w 481"/>
                <a:gd name="T5" fmla="*/ 1 h 148"/>
                <a:gd name="T6" fmla="*/ 1 w 481"/>
                <a:gd name="T7" fmla="*/ 1 h 148"/>
                <a:gd name="T8" fmla="*/ 1 w 481"/>
                <a:gd name="T9" fmla="*/ 1 h 148"/>
                <a:gd name="T10" fmla="*/ 1 w 481"/>
                <a:gd name="T11" fmla="*/ 1 h 148"/>
                <a:gd name="T12" fmla="*/ 2 w 481"/>
                <a:gd name="T13" fmla="*/ 1 h 148"/>
                <a:gd name="T14" fmla="*/ 2 w 481"/>
                <a:gd name="T15" fmla="*/ 1 h 148"/>
                <a:gd name="T16" fmla="*/ 2 w 481"/>
                <a:gd name="T17" fmla="*/ 1 h 148"/>
                <a:gd name="T18" fmla="*/ 2 w 481"/>
                <a:gd name="T19" fmla="*/ 1 h 148"/>
                <a:gd name="T20" fmla="*/ 2 w 481"/>
                <a:gd name="T21" fmla="*/ 0 h 14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48"/>
                <a:gd name="T35" fmla="*/ 481 w 481"/>
                <a:gd name="T36" fmla="*/ 148 h 14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48">
                  <a:moveTo>
                    <a:pt x="473" y="0"/>
                  </a:moveTo>
                  <a:lnTo>
                    <a:pt x="0" y="129"/>
                  </a:lnTo>
                  <a:lnTo>
                    <a:pt x="1" y="134"/>
                  </a:lnTo>
                  <a:lnTo>
                    <a:pt x="3" y="138"/>
                  </a:lnTo>
                  <a:lnTo>
                    <a:pt x="6" y="143"/>
                  </a:lnTo>
                  <a:lnTo>
                    <a:pt x="7" y="148"/>
                  </a:lnTo>
                  <a:lnTo>
                    <a:pt x="481" y="17"/>
                  </a:lnTo>
                  <a:lnTo>
                    <a:pt x="479" y="13"/>
                  </a:lnTo>
                  <a:lnTo>
                    <a:pt x="478" y="8"/>
                  </a:lnTo>
                  <a:lnTo>
                    <a:pt x="474" y="3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7" name="Freeform 60"/>
            <p:cNvSpPr>
              <a:spLocks/>
            </p:cNvSpPr>
            <p:nvPr/>
          </p:nvSpPr>
          <p:spPr bwMode="auto">
            <a:xfrm>
              <a:off x="1427" y="1943"/>
              <a:ext cx="240" cy="75"/>
            </a:xfrm>
            <a:custGeom>
              <a:avLst/>
              <a:gdLst>
                <a:gd name="T0" fmla="*/ 1 w 481"/>
                <a:gd name="T1" fmla="*/ 0 h 150"/>
                <a:gd name="T2" fmla="*/ 0 w 481"/>
                <a:gd name="T3" fmla="*/ 1 h 150"/>
                <a:gd name="T4" fmla="*/ 0 w 481"/>
                <a:gd name="T5" fmla="*/ 1 h 150"/>
                <a:gd name="T6" fmla="*/ 0 w 481"/>
                <a:gd name="T7" fmla="*/ 1 h 150"/>
                <a:gd name="T8" fmla="*/ 0 w 481"/>
                <a:gd name="T9" fmla="*/ 1 h 150"/>
                <a:gd name="T10" fmla="*/ 0 w 481"/>
                <a:gd name="T11" fmla="*/ 1 h 150"/>
                <a:gd name="T12" fmla="*/ 1 w 481"/>
                <a:gd name="T13" fmla="*/ 1 h 150"/>
                <a:gd name="T14" fmla="*/ 1 w 481"/>
                <a:gd name="T15" fmla="*/ 1 h 150"/>
                <a:gd name="T16" fmla="*/ 1 w 481"/>
                <a:gd name="T17" fmla="*/ 1 h 150"/>
                <a:gd name="T18" fmla="*/ 1 w 481"/>
                <a:gd name="T19" fmla="*/ 1 h 150"/>
                <a:gd name="T20" fmla="*/ 1 w 481"/>
                <a:gd name="T21" fmla="*/ 0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1"/>
                <a:gd name="T34" fmla="*/ 0 h 150"/>
                <a:gd name="T35" fmla="*/ 481 w 481"/>
                <a:gd name="T36" fmla="*/ 150 h 15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1" h="150">
                  <a:moveTo>
                    <a:pt x="473" y="0"/>
                  </a:moveTo>
                  <a:lnTo>
                    <a:pt x="0" y="131"/>
                  </a:lnTo>
                  <a:lnTo>
                    <a:pt x="2" y="135"/>
                  </a:lnTo>
                  <a:lnTo>
                    <a:pt x="5" y="140"/>
                  </a:lnTo>
                  <a:lnTo>
                    <a:pt x="6" y="145"/>
                  </a:lnTo>
                  <a:lnTo>
                    <a:pt x="8" y="150"/>
                  </a:lnTo>
                  <a:lnTo>
                    <a:pt x="481" y="19"/>
                  </a:lnTo>
                  <a:lnTo>
                    <a:pt x="480" y="14"/>
                  </a:lnTo>
                  <a:lnTo>
                    <a:pt x="478" y="10"/>
                  </a:lnTo>
                  <a:lnTo>
                    <a:pt x="475" y="5"/>
                  </a:lnTo>
                  <a:lnTo>
                    <a:pt x="473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8" name="Freeform 61"/>
            <p:cNvSpPr>
              <a:spLocks/>
            </p:cNvSpPr>
            <p:nvPr/>
          </p:nvSpPr>
          <p:spPr bwMode="auto">
            <a:xfrm>
              <a:off x="1444" y="1984"/>
              <a:ext cx="240" cy="75"/>
            </a:xfrm>
            <a:custGeom>
              <a:avLst/>
              <a:gdLst>
                <a:gd name="T0" fmla="*/ 2 w 479"/>
                <a:gd name="T1" fmla="*/ 0 h 149"/>
                <a:gd name="T2" fmla="*/ 0 w 479"/>
                <a:gd name="T3" fmla="*/ 1 h 149"/>
                <a:gd name="T4" fmla="*/ 1 w 479"/>
                <a:gd name="T5" fmla="*/ 1 h 149"/>
                <a:gd name="T6" fmla="*/ 1 w 479"/>
                <a:gd name="T7" fmla="*/ 1 h 149"/>
                <a:gd name="T8" fmla="*/ 1 w 479"/>
                <a:gd name="T9" fmla="*/ 1 h 149"/>
                <a:gd name="T10" fmla="*/ 1 w 479"/>
                <a:gd name="T11" fmla="*/ 1 h 149"/>
                <a:gd name="T12" fmla="*/ 2 w 479"/>
                <a:gd name="T13" fmla="*/ 1 h 149"/>
                <a:gd name="T14" fmla="*/ 2 w 479"/>
                <a:gd name="T15" fmla="*/ 1 h 149"/>
                <a:gd name="T16" fmla="*/ 2 w 479"/>
                <a:gd name="T17" fmla="*/ 1 h 149"/>
                <a:gd name="T18" fmla="*/ 2 w 479"/>
                <a:gd name="T19" fmla="*/ 1 h 149"/>
                <a:gd name="T20" fmla="*/ 2 w 479"/>
                <a:gd name="T21" fmla="*/ 0 h 1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9"/>
                <a:gd name="T34" fmla="*/ 0 h 149"/>
                <a:gd name="T35" fmla="*/ 479 w 479"/>
                <a:gd name="T36" fmla="*/ 149 h 1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9" h="149">
                  <a:moveTo>
                    <a:pt x="471" y="0"/>
                  </a:moveTo>
                  <a:lnTo>
                    <a:pt x="0" y="132"/>
                  </a:lnTo>
                  <a:lnTo>
                    <a:pt x="1" y="137"/>
                  </a:lnTo>
                  <a:lnTo>
                    <a:pt x="3" y="140"/>
                  </a:lnTo>
                  <a:lnTo>
                    <a:pt x="4" y="145"/>
                  </a:lnTo>
                  <a:lnTo>
                    <a:pt x="6" y="149"/>
                  </a:lnTo>
                  <a:lnTo>
                    <a:pt x="479" y="19"/>
                  </a:lnTo>
                  <a:lnTo>
                    <a:pt x="476" y="11"/>
                  </a:lnTo>
                  <a:lnTo>
                    <a:pt x="475" y="6"/>
                  </a:lnTo>
                  <a:lnTo>
                    <a:pt x="473" y="2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59" name="Freeform 62"/>
            <p:cNvSpPr>
              <a:spLocks/>
            </p:cNvSpPr>
            <p:nvPr/>
          </p:nvSpPr>
          <p:spPr bwMode="auto">
            <a:xfrm>
              <a:off x="1460" y="2025"/>
              <a:ext cx="239" cy="75"/>
            </a:xfrm>
            <a:custGeom>
              <a:avLst/>
              <a:gdLst>
                <a:gd name="T0" fmla="*/ 1 w 480"/>
                <a:gd name="T1" fmla="*/ 0 h 151"/>
                <a:gd name="T2" fmla="*/ 0 w 480"/>
                <a:gd name="T3" fmla="*/ 0 h 151"/>
                <a:gd name="T4" fmla="*/ 0 w 480"/>
                <a:gd name="T5" fmla="*/ 0 h 151"/>
                <a:gd name="T6" fmla="*/ 0 w 480"/>
                <a:gd name="T7" fmla="*/ 0 h 151"/>
                <a:gd name="T8" fmla="*/ 0 w 480"/>
                <a:gd name="T9" fmla="*/ 0 h 151"/>
                <a:gd name="T10" fmla="*/ 0 w 480"/>
                <a:gd name="T11" fmla="*/ 0 h 151"/>
                <a:gd name="T12" fmla="*/ 1 w 480"/>
                <a:gd name="T13" fmla="*/ 0 h 151"/>
                <a:gd name="T14" fmla="*/ 1 w 480"/>
                <a:gd name="T15" fmla="*/ 0 h 151"/>
                <a:gd name="T16" fmla="*/ 1 w 480"/>
                <a:gd name="T17" fmla="*/ 0 h 151"/>
                <a:gd name="T18" fmla="*/ 1 w 480"/>
                <a:gd name="T19" fmla="*/ 0 h 151"/>
                <a:gd name="T20" fmla="*/ 1 w 480"/>
                <a:gd name="T21" fmla="*/ 0 h 1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80"/>
                <a:gd name="T34" fmla="*/ 0 h 151"/>
                <a:gd name="T35" fmla="*/ 480 w 480"/>
                <a:gd name="T36" fmla="*/ 151 h 1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80" h="151">
                  <a:moveTo>
                    <a:pt x="472" y="0"/>
                  </a:moveTo>
                  <a:lnTo>
                    <a:pt x="0" y="132"/>
                  </a:lnTo>
                  <a:lnTo>
                    <a:pt x="2" y="136"/>
                  </a:lnTo>
                  <a:lnTo>
                    <a:pt x="5" y="141"/>
                  </a:lnTo>
                  <a:lnTo>
                    <a:pt x="6" y="146"/>
                  </a:lnTo>
                  <a:lnTo>
                    <a:pt x="8" y="151"/>
                  </a:lnTo>
                  <a:lnTo>
                    <a:pt x="480" y="19"/>
                  </a:lnTo>
                  <a:lnTo>
                    <a:pt x="478" y="14"/>
                  </a:lnTo>
                  <a:lnTo>
                    <a:pt x="477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0" name="Freeform 63"/>
            <p:cNvSpPr>
              <a:spLocks/>
            </p:cNvSpPr>
            <p:nvPr/>
          </p:nvSpPr>
          <p:spPr bwMode="auto">
            <a:xfrm>
              <a:off x="1475" y="2066"/>
              <a:ext cx="239" cy="76"/>
            </a:xfrm>
            <a:custGeom>
              <a:avLst/>
              <a:gdLst>
                <a:gd name="T0" fmla="*/ 2 w 478"/>
                <a:gd name="T1" fmla="*/ 0 h 153"/>
                <a:gd name="T2" fmla="*/ 0 w 478"/>
                <a:gd name="T3" fmla="*/ 0 h 153"/>
                <a:gd name="T4" fmla="*/ 1 w 478"/>
                <a:gd name="T5" fmla="*/ 0 h 153"/>
                <a:gd name="T6" fmla="*/ 1 w 478"/>
                <a:gd name="T7" fmla="*/ 0 h 153"/>
                <a:gd name="T8" fmla="*/ 1 w 478"/>
                <a:gd name="T9" fmla="*/ 0 h 153"/>
                <a:gd name="T10" fmla="*/ 1 w 478"/>
                <a:gd name="T11" fmla="*/ 0 h 153"/>
                <a:gd name="T12" fmla="*/ 2 w 478"/>
                <a:gd name="T13" fmla="*/ 0 h 153"/>
                <a:gd name="T14" fmla="*/ 2 w 478"/>
                <a:gd name="T15" fmla="*/ 0 h 153"/>
                <a:gd name="T16" fmla="*/ 2 w 478"/>
                <a:gd name="T17" fmla="*/ 0 h 153"/>
                <a:gd name="T18" fmla="*/ 2 w 478"/>
                <a:gd name="T19" fmla="*/ 0 h 153"/>
                <a:gd name="T20" fmla="*/ 2 w 478"/>
                <a:gd name="T21" fmla="*/ 0 h 1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8"/>
                <a:gd name="T34" fmla="*/ 0 h 153"/>
                <a:gd name="T35" fmla="*/ 478 w 478"/>
                <a:gd name="T36" fmla="*/ 153 h 15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8" h="153">
                  <a:moveTo>
                    <a:pt x="470" y="0"/>
                  </a:moveTo>
                  <a:lnTo>
                    <a:pt x="0" y="134"/>
                  </a:lnTo>
                  <a:lnTo>
                    <a:pt x="1" y="139"/>
                  </a:lnTo>
                  <a:lnTo>
                    <a:pt x="3" y="143"/>
                  </a:lnTo>
                  <a:lnTo>
                    <a:pt x="4" y="148"/>
                  </a:lnTo>
                  <a:lnTo>
                    <a:pt x="6" y="153"/>
                  </a:lnTo>
                  <a:lnTo>
                    <a:pt x="478" y="19"/>
                  </a:lnTo>
                  <a:lnTo>
                    <a:pt x="476" y="15"/>
                  </a:lnTo>
                  <a:lnTo>
                    <a:pt x="475" y="10"/>
                  </a:lnTo>
                  <a:lnTo>
                    <a:pt x="471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1" name="Freeform 64"/>
            <p:cNvSpPr>
              <a:spLocks/>
            </p:cNvSpPr>
            <p:nvPr/>
          </p:nvSpPr>
          <p:spPr bwMode="auto">
            <a:xfrm>
              <a:off x="1489" y="2107"/>
              <a:ext cx="239" cy="77"/>
            </a:xfrm>
            <a:custGeom>
              <a:avLst/>
              <a:gdLst>
                <a:gd name="T0" fmla="*/ 2 w 476"/>
                <a:gd name="T1" fmla="*/ 0 h 152"/>
                <a:gd name="T2" fmla="*/ 0 w 476"/>
                <a:gd name="T3" fmla="*/ 1 h 152"/>
                <a:gd name="T4" fmla="*/ 1 w 476"/>
                <a:gd name="T5" fmla="*/ 1 h 152"/>
                <a:gd name="T6" fmla="*/ 1 w 476"/>
                <a:gd name="T7" fmla="*/ 1 h 152"/>
                <a:gd name="T8" fmla="*/ 1 w 476"/>
                <a:gd name="T9" fmla="*/ 1 h 152"/>
                <a:gd name="T10" fmla="*/ 1 w 476"/>
                <a:gd name="T11" fmla="*/ 1 h 152"/>
                <a:gd name="T12" fmla="*/ 2 w 476"/>
                <a:gd name="T13" fmla="*/ 1 h 152"/>
                <a:gd name="T14" fmla="*/ 2 w 476"/>
                <a:gd name="T15" fmla="*/ 1 h 152"/>
                <a:gd name="T16" fmla="*/ 2 w 476"/>
                <a:gd name="T17" fmla="*/ 1 h 152"/>
                <a:gd name="T18" fmla="*/ 2 w 476"/>
                <a:gd name="T19" fmla="*/ 1 h 152"/>
                <a:gd name="T20" fmla="*/ 2 w 476"/>
                <a:gd name="T21" fmla="*/ 0 h 1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2"/>
                <a:gd name="T35" fmla="*/ 476 w 476"/>
                <a:gd name="T36" fmla="*/ 152 h 1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2">
                  <a:moveTo>
                    <a:pt x="472" y="0"/>
                  </a:moveTo>
                  <a:lnTo>
                    <a:pt x="0" y="135"/>
                  </a:lnTo>
                  <a:lnTo>
                    <a:pt x="2" y="138"/>
                  </a:lnTo>
                  <a:lnTo>
                    <a:pt x="3" y="143"/>
                  </a:lnTo>
                  <a:lnTo>
                    <a:pt x="5" y="148"/>
                  </a:lnTo>
                  <a:lnTo>
                    <a:pt x="6" y="152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2" name="Freeform 65"/>
            <p:cNvSpPr>
              <a:spLocks/>
            </p:cNvSpPr>
            <p:nvPr/>
          </p:nvSpPr>
          <p:spPr bwMode="auto">
            <a:xfrm>
              <a:off x="1503" y="2149"/>
              <a:ext cx="238" cy="77"/>
            </a:xfrm>
            <a:custGeom>
              <a:avLst/>
              <a:gdLst>
                <a:gd name="T0" fmla="*/ 2 w 476"/>
                <a:gd name="T1" fmla="*/ 0 h 154"/>
                <a:gd name="T2" fmla="*/ 0 w 476"/>
                <a:gd name="T3" fmla="*/ 1 h 154"/>
                <a:gd name="T4" fmla="*/ 1 w 476"/>
                <a:gd name="T5" fmla="*/ 1 h 154"/>
                <a:gd name="T6" fmla="*/ 1 w 476"/>
                <a:gd name="T7" fmla="*/ 1 h 154"/>
                <a:gd name="T8" fmla="*/ 1 w 476"/>
                <a:gd name="T9" fmla="*/ 1 h 154"/>
                <a:gd name="T10" fmla="*/ 1 w 476"/>
                <a:gd name="T11" fmla="*/ 1 h 154"/>
                <a:gd name="T12" fmla="*/ 2 w 476"/>
                <a:gd name="T13" fmla="*/ 1 h 154"/>
                <a:gd name="T14" fmla="*/ 2 w 476"/>
                <a:gd name="T15" fmla="*/ 1 h 154"/>
                <a:gd name="T16" fmla="*/ 2 w 476"/>
                <a:gd name="T17" fmla="*/ 1 h 154"/>
                <a:gd name="T18" fmla="*/ 2 w 476"/>
                <a:gd name="T19" fmla="*/ 1 h 154"/>
                <a:gd name="T20" fmla="*/ 2 w 476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4"/>
                <a:gd name="T35" fmla="*/ 476 w 476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4">
                  <a:moveTo>
                    <a:pt x="471" y="0"/>
                  </a:moveTo>
                  <a:lnTo>
                    <a:pt x="0" y="135"/>
                  </a:lnTo>
                  <a:lnTo>
                    <a:pt x="1" y="140"/>
                  </a:lnTo>
                  <a:lnTo>
                    <a:pt x="3" y="145"/>
                  </a:lnTo>
                  <a:lnTo>
                    <a:pt x="4" y="149"/>
                  </a:lnTo>
                  <a:lnTo>
                    <a:pt x="6" y="154"/>
                  </a:lnTo>
                  <a:lnTo>
                    <a:pt x="476" y="17"/>
                  </a:lnTo>
                  <a:lnTo>
                    <a:pt x="475" y="13"/>
                  </a:lnTo>
                  <a:lnTo>
                    <a:pt x="475" y="8"/>
                  </a:lnTo>
                  <a:lnTo>
                    <a:pt x="473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3" name="Freeform 66"/>
            <p:cNvSpPr>
              <a:spLocks/>
            </p:cNvSpPr>
            <p:nvPr/>
          </p:nvSpPr>
          <p:spPr bwMode="auto">
            <a:xfrm>
              <a:off x="1516" y="2191"/>
              <a:ext cx="238" cy="77"/>
            </a:xfrm>
            <a:custGeom>
              <a:avLst/>
              <a:gdLst>
                <a:gd name="T0" fmla="*/ 2 w 475"/>
                <a:gd name="T1" fmla="*/ 0 h 154"/>
                <a:gd name="T2" fmla="*/ 0 w 475"/>
                <a:gd name="T3" fmla="*/ 1 h 154"/>
                <a:gd name="T4" fmla="*/ 1 w 475"/>
                <a:gd name="T5" fmla="*/ 1 h 154"/>
                <a:gd name="T6" fmla="*/ 1 w 475"/>
                <a:gd name="T7" fmla="*/ 1 h 154"/>
                <a:gd name="T8" fmla="*/ 1 w 475"/>
                <a:gd name="T9" fmla="*/ 1 h 154"/>
                <a:gd name="T10" fmla="*/ 1 w 475"/>
                <a:gd name="T11" fmla="*/ 1 h 154"/>
                <a:gd name="T12" fmla="*/ 2 w 475"/>
                <a:gd name="T13" fmla="*/ 1 h 154"/>
                <a:gd name="T14" fmla="*/ 2 w 475"/>
                <a:gd name="T15" fmla="*/ 1 h 154"/>
                <a:gd name="T16" fmla="*/ 2 w 475"/>
                <a:gd name="T17" fmla="*/ 1 h 154"/>
                <a:gd name="T18" fmla="*/ 2 w 475"/>
                <a:gd name="T19" fmla="*/ 1 h 154"/>
                <a:gd name="T20" fmla="*/ 2 w 475"/>
                <a:gd name="T21" fmla="*/ 0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4"/>
                <a:gd name="T35" fmla="*/ 475 w 475"/>
                <a:gd name="T36" fmla="*/ 154 h 15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4">
                  <a:moveTo>
                    <a:pt x="471" y="0"/>
                  </a:moveTo>
                  <a:lnTo>
                    <a:pt x="0" y="136"/>
                  </a:lnTo>
                  <a:lnTo>
                    <a:pt x="2" y="140"/>
                  </a:lnTo>
                  <a:lnTo>
                    <a:pt x="4" y="145"/>
                  </a:lnTo>
                  <a:lnTo>
                    <a:pt x="4" y="150"/>
                  </a:lnTo>
                  <a:lnTo>
                    <a:pt x="5" y="154"/>
                  </a:lnTo>
                  <a:lnTo>
                    <a:pt x="475" y="19"/>
                  </a:lnTo>
                  <a:lnTo>
                    <a:pt x="474" y="15"/>
                  </a:lnTo>
                  <a:lnTo>
                    <a:pt x="474" y="10"/>
                  </a:lnTo>
                  <a:lnTo>
                    <a:pt x="472" y="5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4" name="Freeform 67"/>
            <p:cNvSpPr>
              <a:spLocks/>
            </p:cNvSpPr>
            <p:nvPr/>
          </p:nvSpPr>
          <p:spPr bwMode="auto">
            <a:xfrm>
              <a:off x="1528" y="2232"/>
              <a:ext cx="237" cy="78"/>
            </a:xfrm>
            <a:custGeom>
              <a:avLst/>
              <a:gdLst>
                <a:gd name="T0" fmla="*/ 1 w 475"/>
                <a:gd name="T1" fmla="*/ 0 h 155"/>
                <a:gd name="T2" fmla="*/ 0 w 475"/>
                <a:gd name="T3" fmla="*/ 1 h 155"/>
                <a:gd name="T4" fmla="*/ 0 w 475"/>
                <a:gd name="T5" fmla="*/ 1 h 155"/>
                <a:gd name="T6" fmla="*/ 0 w 475"/>
                <a:gd name="T7" fmla="*/ 1 h 155"/>
                <a:gd name="T8" fmla="*/ 0 w 475"/>
                <a:gd name="T9" fmla="*/ 1 h 155"/>
                <a:gd name="T10" fmla="*/ 0 w 475"/>
                <a:gd name="T11" fmla="*/ 1 h 155"/>
                <a:gd name="T12" fmla="*/ 1 w 475"/>
                <a:gd name="T13" fmla="*/ 1 h 155"/>
                <a:gd name="T14" fmla="*/ 1 w 475"/>
                <a:gd name="T15" fmla="*/ 1 h 155"/>
                <a:gd name="T16" fmla="*/ 1 w 475"/>
                <a:gd name="T17" fmla="*/ 1 h 155"/>
                <a:gd name="T18" fmla="*/ 1 w 475"/>
                <a:gd name="T19" fmla="*/ 1 h 155"/>
                <a:gd name="T20" fmla="*/ 1 w 475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5"/>
                <a:gd name="T35" fmla="*/ 475 w 475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5">
                  <a:moveTo>
                    <a:pt x="470" y="0"/>
                  </a:moveTo>
                  <a:lnTo>
                    <a:pt x="0" y="136"/>
                  </a:lnTo>
                  <a:lnTo>
                    <a:pt x="2" y="141"/>
                  </a:lnTo>
                  <a:lnTo>
                    <a:pt x="2" y="146"/>
                  </a:lnTo>
                  <a:lnTo>
                    <a:pt x="2" y="151"/>
                  </a:lnTo>
                  <a:lnTo>
                    <a:pt x="3" y="155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5" name="Freeform 68"/>
            <p:cNvSpPr>
              <a:spLocks/>
            </p:cNvSpPr>
            <p:nvPr/>
          </p:nvSpPr>
          <p:spPr bwMode="auto">
            <a:xfrm>
              <a:off x="1538" y="2274"/>
              <a:ext cx="238" cy="79"/>
            </a:xfrm>
            <a:custGeom>
              <a:avLst/>
              <a:gdLst>
                <a:gd name="T0" fmla="*/ 1 w 477"/>
                <a:gd name="T1" fmla="*/ 0 h 157"/>
                <a:gd name="T2" fmla="*/ 0 w 477"/>
                <a:gd name="T3" fmla="*/ 1 h 157"/>
                <a:gd name="T4" fmla="*/ 0 w 477"/>
                <a:gd name="T5" fmla="*/ 1 h 157"/>
                <a:gd name="T6" fmla="*/ 0 w 477"/>
                <a:gd name="T7" fmla="*/ 1 h 157"/>
                <a:gd name="T8" fmla="*/ 0 w 477"/>
                <a:gd name="T9" fmla="*/ 1 h 157"/>
                <a:gd name="T10" fmla="*/ 0 w 477"/>
                <a:gd name="T11" fmla="*/ 1 h 157"/>
                <a:gd name="T12" fmla="*/ 1 w 477"/>
                <a:gd name="T13" fmla="*/ 1 h 157"/>
                <a:gd name="T14" fmla="*/ 1 w 477"/>
                <a:gd name="T15" fmla="*/ 1 h 157"/>
                <a:gd name="T16" fmla="*/ 1 w 477"/>
                <a:gd name="T17" fmla="*/ 1 h 157"/>
                <a:gd name="T18" fmla="*/ 1 w 477"/>
                <a:gd name="T19" fmla="*/ 1 h 157"/>
                <a:gd name="T20" fmla="*/ 1 w 477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7"/>
                <a:gd name="T35" fmla="*/ 477 w 477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7">
                  <a:moveTo>
                    <a:pt x="472" y="0"/>
                  </a:moveTo>
                  <a:lnTo>
                    <a:pt x="0" y="138"/>
                  </a:lnTo>
                  <a:lnTo>
                    <a:pt x="2" y="143"/>
                  </a:lnTo>
                  <a:lnTo>
                    <a:pt x="4" y="148"/>
                  </a:lnTo>
                  <a:lnTo>
                    <a:pt x="4" y="152"/>
                  </a:lnTo>
                  <a:lnTo>
                    <a:pt x="5" y="157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6" name="Freeform 69"/>
            <p:cNvSpPr>
              <a:spLocks/>
            </p:cNvSpPr>
            <p:nvPr/>
          </p:nvSpPr>
          <p:spPr bwMode="auto">
            <a:xfrm>
              <a:off x="1548" y="2316"/>
              <a:ext cx="239" cy="80"/>
            </a:xfrm>
            <a:custGeom>
              <a:avLst/>
              <a:gdLst>
                <a:gd name="T0" fmla="*/ 2 w 476"/>
                <a:gd name="T1" fmla="*/ 0 h 161"/>
                <a:gd name="T2" fmla="*/ 0 w 476"/>
                <a:gd name="T3" fmla="*/ 0 h 161"/>
                <a:gd name="T4" fmla="*/ 1 w 476"/>
                <a:gd name="T5" fmla="*/ 0 h 161"/>
                <a:gd name="T6" fmla="*/ 1 w 476"/>
                <a:gd name="T7" fmla="*/ 0 h 161"/>
                <a:gd name="T8" fmla="*/ 1 w 476"/>
                <a:gd name="T9" fmla="*/ 0 h 161"/>
                <a:gd name="T10" fmla="*/ 1 w 476"/>
                <a:gd name="T11" fmla="*/ 0 h 161"/>
                <a:gd name="T12" fmla="*/ 2 w 476"/>
                <a:gd name="T13" fmla="*/ 0 h 161"/>
                <a:gd name="T14" fmla="*/ 2 w 476"/>
                <a:gd name="T15" fmla="*/ 0 h 161"/>
                <a:gd name="T16" fmla="*/ 2 w 476"/>
                <a:gd name="T17" fmla="*/ 0 h 161"/>
                <a:gd name="T18" fmla="*/ 2 w 476"/>
                <a:gd name="T19" fmla="*/ 0 h 161"/>
                <a:gd name="T20" fmla="*/ 2 w 476"/>
                <a:gd name="T21" fmla="*/ 0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61"/>
                <a:gd name="T35" fmla="*/ 476 w 476"/>
                <a:gd name="T36" fmla="*/ 161 h 16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61">
                  <a:moveTo>
                    <a:pt x="472" y="0"/>
                  </a:moveTo>
                  <a:lnTo>
                    <a:pt x="0" y="142"/>
                  </a:lnTo>
                  <a:lnTo>
                    <a:pt x="1" y="147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1"/>
                  </a:lnTo>
                  <a:lnTo>
                    <a:pt x="476" y="21"/>
                  </a:lnTo>
                  <a:lnTo>
                    <a:pt x="475" y="16"/>
                  </a:lnTo>
                  <a:lnTo>
                    <a:pt x="475" y="11"/>
                  </a:lnTo>
                  <a:lnTo>
                    <a:pt x="473" y="7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7" name="Freeform 70"/>
            <p:cNvSpPr>
              <a:spLocks/>
            </p:cNvSpPr>
            <p:nvPr/>
          </p:nvSpPr>
          <p:spPr bwMode="auto">
            <a:xfrm>
              <a:off x="1558" y="2359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1" y="0"/>
                  </a:moveTo>
                  <a:lnTo>
                    <a:pt x="0" y="141"/>
                  </a:lnTo>
                  <a:lnTo>
                    <a:pt x="1" y="146"/>
                  </a:lnTo>
                  <a:lnTo>
                    <a:pt x="3" y="151"/>
                  </a:lnTo>
                  <a:lnTo>
                    <a:pt x="3" y="155"/>
                  </a:lnTo>
                  <a:lnTo>
                    <a:pt x="4" y="160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3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8" name="Freeform 71"/>
            <p:cNvSpPr>
              <a:spLocks/>
            </p:cNvSpPr>
            <p:nvPr/>
          </p:nvSpPr>
          <p:spPr bwMode="auto">
            <a:xfrm>
              <a:off x="1567" y="2402"/>
              <a:ext cx="236" cy="81"/>
            </a:xfrm>
            <a:custGeom>
              <a:avLst/>
              <a:gdLst>
                <a:gd name="T0" fmla="*/ 1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0 w 473"/>
                <a:gd name="T7" fmla="*/ 1 h 162"/>
                <a:gd name="T8" fmla="*/ 0 w 473"/>
                <a:gd name="T9" fmla="*/ 1 h 162"/>
                <a:gd name="T10" fmla="*/ 0 w 473"/>
                <a:gd name="T11" fmla="*/ 1 h 162"/>
                <a:gd name="T12" fmla="*/ 1 w 473"/>
                <a:gd name="T13" fmla="*/ 1 h 162"/>
                <a:gd name="T14" fmla="*/ 1 w 473"/>
                <a:gd name="T15" fmla="*/ 1 h 162"/>
                <a:gd name="T16" fmla="*/ 1 w 473"/>
                <a:gd name="T17" fmla="*/ 1 h 162"/>
                <a:gd name="T18" fmla="*/ 1 w 473"/>
                <a:gd name="T19" fmla="*/ 1 h 162"/>
                <a:gd name="T20" fmla="*/ 1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2"/>
                  </a:lnTo>
                  <a:lnTo>
                    <a:pt x="0" y="148"/>
                  </a:lnTo>
                  <a:lnTo>
                    <a:pt x="2" y="153"/>
                  </a:lnTo>
                  <a:lnTo>
                    <a:pt x="2" y="157"/>
                  </a:lnTo>
                  <a:lnTo>
                    <a:pt x="3" y="162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69" name="Freeform 72"/>
            <p:cNvSpPr>
              <a:spLocks/>
            </p:cNvSpPr>
            <p:nvPr/>
          </p:nvSpPr>
          <p:spPr bwMode="auto">
            <a:xfrm>
              <a:off x="1573" y="2445"/>
              <a:ext cx="236" cy="82"/>
            </a:xfrm>
            <a:custGeom>
              <a:avLst/>
              <a:gdLst>
                <a:gd name="T0" fmla="*/ 1 w 473"/>
                <a:gd name="T1" fmla="*/ 0 h 163"/>
                <a:gd name="T2" fmla="*/ 0 w 473"/>
                <a:gd name="T3" fmla="*/ 1 h 163"/>
                <a:gd name="T4" fmla="*/ 0 w 473"/>
                <a:gd name="T5" fmla="*/ 1 h 163"/>
                <a:gd name="T6" fmla="*/ 0 w 473"/>
                <a:gd name="T7" fmla="*/ 1 h 163"/>
                <a:gd name="T8" fmla="*/ 0 w 473"/>
                <a:gd name="T9" fmla="*/ 1 h 163"/>
                <a:gd name="T10" fmla="*/ 0 w 473"/>
                <a:gd name="T11" fmla="*/ 1 h 163"/>
                <a:gd name="T12" fmla="*/ 1 w 473"/>
                <a:gd name="T13" fmla="*/ 1 h 163"/>
                <a:gd name="T14" fmla="*/ 1 w 473"/>
                <a:gd name="T15" fmla="*/ 1 h 163"/>
                <a:gd name="T16" fmla="*/ 1 w 473"/>
                <a:gd name="T17" fmla="*/ 1 h 163"/>
                <a:gd name="T18" fmla="*/ 1 w 473"/>
                <a:gd name="T19" fmla="*/ 1 h 163"/>
                <a:gd name="T20" fmla="*/ 1 w 473"/>
                <a:gd name="T21" fmla="*/ 0 h 1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3"/>
                <a:gd name="T35" fmla="*/ 473 w 473"/>
                <a:gd name="T36" fmla="*/ 163 h 16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3">
                  <a:moveTo>
                    <a:pt x="471" y="0"/>
                  </a:moveTo>
                  <a:lnTo>
                    <a:pt x="0" y="143"/>
                  </a:lnTo>
                  <a:lnTo>
                    <a:pt x="1" y="149"/>
                  </a:lnTo>
                  <a:lnTo>
                    <a:pt x="1" y="154"/>
                  </a:lnTo>
                  <a:lnTo>
                    <a:pt x="1" y="158"/>
                  </a:lnTo>
                  <a:lnTo>
                    <a:pt x="3" y="163"/>
                  </a:lnTo>
                  <a:lnTo>
                    <a:pt x="473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1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0" name="Freeform 73"/>
            <p:cNvSpPr>
              <a:spLocks/>
            </p:cNvSpPr>
            <p:nvPr/>
          </p:nvSpPr>
          <p:spPr bwMode="auto">
            <a:xfrm>
              <a:off x="1578" y="2489"/>
              <a:ext cx="236" cy="83"/>
            </a:xfrm>
            <a:custGeom>
              <a:avLst/>
              <a:gdLst>
                <a:gd name="T0" fmla="*/ 2 w 471"/>
                <a:gd name="T1" fmla="*/ 0 h 165"/>
                <a:gd name="T2" fmla="*/ 0 w 471"/>
                <a:gd name="T3" fmla="*/ 1 h 165"/>
                <a:gd name="T4" fmla="*/ 0 w 471"/>
                <a:gd name="T5" fmla="*/ 1 h 165"/>
                <a:gd name="T6" fmla="*/ 1 w 471"/>
                <a:gd name="T7" fmla="*/ 1 h 165"/>
                <a:gd name="T8" fmla="*/ 1 w 471"/>
                <a:gd name="T9" fmla="*/ 1 h 165"/>
                <a:gd name="T10" fmla="*/ 1 w 471"/>
                <a:gd name="T11" fmla="*/ 1 h 165"/>
                <a:gd name="T12" fmla="*/ 2 w 471"/>
                <a:gd name="T13" fmla="*/ 1 h 165"/>
                <a:gd name="T14" fmla="*/ 2 w 471"/>
                <a:gd name="T15" fmla="*/ 1 h 165"/>
                <a:gd name="T16" fmla="*/ 2 w 471"/>
                <a:gd name="T17" fmla="*/ 1 h 165"/>
                <a:gd name="T18" fmla="*/ 2 w 471"/>
                <a:gd name="T19" fmla="*/ 1 h 165"/>
                <a:gd name="T20" fmla="*/ 2 w 471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1"/>
                <a:gd name="T34" fmla="*/ 0 h 165"/>
                <a:gd name="T35" fmla="*/ 471 w 471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1" h="165">
                  <a:moveTo>
                    <a:pt x="470" y="0"/>
                  </a:moveTo>
                  <a:lnTo>
                    <a:pt x="0" y="144"/>
                  </a:lnTo>
                  <a:lnTo>
                    <a:pt x="0" y="149"/>
                  </a:lnTo>
                  <a:lnTo>
                    <a:pt x="1" y="154"/>
                  </a:lnTo>
                  <a:lnTo>
                    <a:pt x="1" y="160"/>
                  </a:lnTo>
                  <a:lnTo>
                    <a:pt x="1" y="165"/>
                  </a:lnTo>
                  <a:lnTo>
                    <a:pt x="471" y="20"/>
                  </a:lnTo>
                  <a:lnTo>
                    <a:pt x="471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1" name="Freeform 74"/>
            <p:cNvSpPr>
              <a:spLocks/>
            </p:cNvSpPr>
            <p:nvPr/>
          </p:nvSpPr>
          <p:spPr bwMode="auto">
            <a:xfrm>
              <a:off x="1581" y="2534"/>
              <a:ext cx="236" cy="83"/>
            </a:xfrm>
            <a:custGeom>
              <a:avLst/>
              <a:gdLst>
                <a:gd name="T0" fmla="*/ 2 w 472"/>
                <a:gd name="T1" fmla="*/ 0 h 167"/>
                <a:gd name="T2" fmla="*/ 0 w 472"/>
                <a:gd name="T3" fmla="*/ 0 h 167"/>
                <a:gd name="T4" fmla="*/ 0 w 472"/>
                <a:gd name="T5" fmla="*/ 0 h 167"/>
                <a:gd name="T6" fmla="*/ 0 w 472"/>
                <a:gd name="T7" fmla="*/ 0 h 167"/>
                <a:gd name="T8" fmla="*/ 0 w 472"/>
                <a:gd name="T9" fmla="*/ 0 h 167"/>
                <a:gd name="T10" fmla="*/ 0 w 472"/>
                <a:gd name="T11" fmla="*/ 0 h 167"/>
                <a:gd name="T12" fmla="*/ 2 w 472"/>
                <a:gd name="T13" fmla="*/ 0 h 167"/>
                <a:gd name="T14" fmla="*/ 2 w 472"/>
                <a:gd name="T15" fmla="*/ 0 h 167"/>
                <a:gd name="T16" fmla="*/ 2 w 472"/>
                <a:gd name="T17" fmla="*/ 0 h 167"/>
                <a:gd name="T18" fmla="*/ 2 w 472"/>
                <a:gd name="T19" fmla="*/ 0 h 167"/>
                <a:gd name="T20" fmla="*/ 2 w 472"/>
                <a:gd name="T21" fmla="*/ 0 h 1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7"/>
                <a:gd name="T35" fmla="*/ 472 w 472"/>
                <a:gd name="T36" fmla="*/ 167 h 16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7">
                  <a:moveTo>
                    <a:pt x="470" y="0"/>
                  </a:moveTo>
                  <a:lnTo>
                    <a:pt x="0" y="147"/>
                  </a:lnTo>
                  <a:lnTo>
                    <a:pt x="0" y="151"/>
                  </a:lnTo>
                  <a:lnTo>
                    <a:pt x="0" y="156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472" y="21"/>
                  </a:lnTo>
                  <a:lnTo>
                    <a:pt x="472" y="14"/>
                  </a:lnTo>
                  <a:lnTo>
                    <a:pt x="472" y="10"/>
                  </a:lnTo>
                  <a:lnTo>
                    <a:pt x="470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2" name="Freeform 75"/>
            <p:cNvSpPr>
              <a:spLocks/>
            </p:cNvSpPr>
            <p:nvPr/>
          </p:nvSpPr>
          <p:spPr bwMode="auto">
            <a:xfrm>
              <a:off x="1792" y="2102"/>
              <a:ext cx="238" cy="78"/>
            </a:xfrm>
            <a:custGeom>
              <a:avLst/>
              <a:gdLst>
                <a:gd name="T0" fmla="*/ 1 w 477"/>
                <a:gd name="T1" fmla="*/ 0 h 155"/>
                <a:gd name="T2" fmla="*/ 0 w 477"/>
                <a:gd name="T3" fmla="*/ 1 h 155"/>
                <a:gd name="T4" fmla="*/ 0 w 477"/>
                <a:gd name="T5" fmla="*/ 1 h 155"/>
                <a:gd name="T6" fmla="*/ 0 w 477"/>
                <a:gd name="T7" fmla="*/ 1 h 155"/>
                <a:gd name="T8" fmla="*/ 0 w 477"/>
                <a:gd name="T9" fmla="*/ 1 h 155"/>
                <a:gd name="T10" fmla="*/ 0 w 477"/>
                <a:gd name="T11" fmla="*/ 1 h 155"/>
                <a:gd name="T12" fmla="*/ 1 w 477"/>
                <a:gd name="T13" fmla="*/ 1 h 155"/>
                <a:gd name="T14" fmla="*/ 1 w 477"/>
                <a:gd name="T15" fmla="*/ 1 h 155"/>
                <a:gd name="T16" fmla="*/ 1 w 477"/>
                <a:gd name="T17" fmla="*/ 1 h 155"/>
                <a:gd name="T18" fmla="*/ 1 w 477"/>
                <a:gd name="T19" fmla="*/ 1 h 155"/>
                <a:gd name="T20" fmla="*/ 1 w 477"/>
                <a:gd name="T21" fmla="*/ 0 h 15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7"/>
                <a:gd name="T34" fmla="*/ 0 h 155"/>
                <a:gd name="T35" fmla="*/ 477 w 477"/>
                <a:gd name="T36" fmla="*/ 155 h 15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7" h="155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5"/>
                  </a:lnTo>
                  <a:lnTo>
                    <a:pt x="477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4" y="4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3" name="Freeform 76"/>
            <p:cNvSpPr>
              <a:spLocks/>
            </p:cNvSpPr>
            <p:nvPr/>
          </p:nvSpPr>
          <p:spPr bwMode="auto">
            <a:xfrm>
              <a:off x="1804" y="2144"/>
              <a:ext cx="238" cy="78"/>
            </a:xfrm>
            <a:custGeom>
              <a:avLst/>
              <a:gdLst>
                <a:gd name="T0" fmla="*/ 2 w 476"/>
                <a:gd name="T1" fmla="*/ 0 h 157"/>
                <a:gd name="T2" fmla="*/ 0 w 476"/>
                <a:gd name="T3" fmla="*/ 0 h 157"/>
                <a:gd name="T4" fmla="*/ 1 w 476"/>
                <a:gd name="T5" fmla="*/ 0 h 157"/>
                <a:gd name="T6" fmla="*/ 1 w 476"/>
                <a:gd name="T7" fmla="*/ 0 h 157"/>
                <a:gd name="T8" fmla="*/ 1 w 476"/>
                <a:gd name="T9" fmla="*/ 0 h 157"/>
                <a:gd name="T10" fmla="*/ 1 w 476"/>
                <a:gd name="T11" fmla="*/ 0 h 157"/>
                <a:gd name="T12" fmla="*/ 2 w 476"/>
                <a:gd name="T13" fmla="*/ 0 h 157"/>
                <a:gd name="T14" fmla="*/ 2 w 476"/>
                <a:gd name="T15" fmla="*/ 0 h 157"/>
                <a:gd name="T16" fmla="*/ 2 w 476"/>
                <a:gd name="T17" fmla="*/ 0 h 157"/>
                <a:gd name="T18" fmla="*/ 2 w 476"/>
                <a:gd name="T19" fmla="*/ 0 h 157"/>
                <a:gd name="T20" fmla="*/ 2 w 476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7"/>
                <a:gd name="T35" fmla="*/ 476 w 476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7">
                  <a:moveTo>
                    <a:pt x="472" y="0"/>
                  </a:moveTo>
                  <a:lnTo>
                    <a:pt x="0" y="138"/>
                  </a:lnTo>
                  <a:lnTo>
                    <a:pt x="1" y="143"/>
                  </a:lnTo>
                  <a:lnTo>
                    <a:pt x="3" y="148"/>
                  </a:lnTo>
                  <a:lnTo>
                    <a:pt x="3" y="153"/>
                  </a:lnTo>
                  <a:lnTo>
                    <a:pt x="5" y="157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4" name="Freeform 77"/>
            <p:cNvSpPr>
              <a:spLocks/>
            </p:cNvSpPr>
            <p:nvPr/>
          </p:nvSpPr>
          <p:spPr bwMode="auto">
            <a:xfrm>
              <a:off x="1815" y="2186"/>
              <a:ext cx="238" cy="78"/>
            </a:xfrm>
            <a:custGeom>
              <a:avLst/>
              <a:gdLst>
                <a:gd name="T0" fmla="*/ 2 w 476"/>
                <a:gd name="T1" fmla="*/ 0 h 156"/>
                <a:gd name="T2" fmla="*/ 0 w 476"/>
                <a:gd name="T3" fmla="*/ 1 h 156"/>
                <a:gd name="T4" fmla="*/ 1 w 476"/>
                <a:gd name="T5" fmla="*/ 1 h 156"/>
                <a:gd name="T6" fmla="*/ 1 w 476"/>
                <a:gd name="T7" fmla="*/ 1 h 156"/>
                <a:gd name="T8" fmla="*/ 1 w 476"/>
                <a:gd name="T9" fmla="*/ 1 h 156"/>
                <a:gd name="T10" fmla="*/ 1 w 476"/>
                <a:gd name="T11" fmla="*/ 1 h 156"/>
                <a:gd name="T12" fmla="*/ 2 w 476"/>
                <a:gd name="T13" fmla="*/ 1 h 156"/>
                <a:gd name="T14" fmla="*/ 2 w 476"/>
                <a:gd name="T15" fmla="*/ 1 h 156"/>
                <a:gd name="T16" fmla="*/ 2 w 476"/>
                <a:gd name="T17" fmla="*/ 1 h 156"/>
                <a:gd name="T18" fmla="*/ 2 w 476"/>
                <a:gd name="T19" fmla="*/ 1 h 156"/>
                <a:gd name="T20" fmla="*/ 2 w 476"/>
                <a:gd name="T21" fmla="*/ 0 h 15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6"/>
                <a:gd name="T34" fmla="*/ 0 h 156"/>
                <a:gd name="T35" fmla="*/ 476 w 476"/>
                <a:gd name="T36" fmla="*/ 156 h 15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6" h="156">
                  <a:moveTo>
                    <a:pt x="472" y="0"/>
                  </a:moveTo>
                  <a:lnTo>
                    <a:pt x="0" y="137"/>
                  </a:lnTo>
                  <a:lnTo>
                    <a:pt x="2" y="141"/>
                  </a:lnTo>
                  <a:lnTo>
                    <a:pt x="3" y="146"/>
                  </a:lnTo>
                  <a:lnTo>
                    <a:pt x="3" y="151"/>
                  </a:lnTo>
                  <a:lnTo>
                    <a:pt x="5" y="156"/>
                  </a:lnTo>
                  <a:lnTo>
                    <a:pt x="476" y="19"/>
                  </a:lnTo>
                  <a:lnTo>
                    <a:pt x="475" y="14"/>
                  </a:lnTo>
                  <a:lnTo>
                    <a:pt x="475" y="9"/>
                  </a:lnTo>
                  <a:lnTo>
                    <a:pt x="473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5" name="Freeform 78"/>
            <p:cNvSpPr>
              <a:spLocks/>
            </p:cNvSpPr>
            <p:nvPr/>
          </p:nvSpPr>
          <p:spPr bwMode="auto">
            <a:xfrm>
              <a:off x="1826" y="2228"/>
              <a:ext cx="237" cy="79"/>
            </a:xfrm>
            <a:custGeom>
              <a:avLst/>
              <a:gdLst>
                <a:gd name="T0" fmla="*/ 1 w 475"/>
                <a:gd name="T1" fmla="*/ 0 h 157"/>
                <a:gd name="T2" fmla="*/ 0 w 475"/>
                <a:gd name="T3" fmla="*/ 1 h 157"/>
                <a:gd name="T4" fmla="*/ 0 w 475"/>
                <a:gd name="T5" fmla="*/ 1 h 157"/>
                <a:gd name="T6" fmla="*/ 0 w 475"/>
                <a:gd name="T7" fmla="*/ 1 h 157"/>
                <a:gd name="T8" fmla="*/ 0 w 475"/>
                <a:gd name="T9" fmla="*/ 1 h 157"/>
                <a:gd name="T10" fmla="*/ 0 w 475"/>
                <a:gd name="T11" fmla="*/ 1 h 157"/>
                <a:gd name="T12" fmla="*/ 1 w 475"/>
                <a:gd name="T13" fmla="*/ 1 h 157"/>
                <a:gd name="T14" fmla="*/ 1 w 475"/>
                <a:gd name="T15" fmla="*/ 1 h 157"/>
                <a:gd name="T16" fmla="*/ 1 w 475"/>
                <a:gd name="T17" fmla="*/ 1 h 157"/>
                <a:gd name="T18" fmla="*/ 1 w 475"/>
                <a:gd name="T19" fmla="*/ 1 h 157"/>
                <a:gd name="T20" fmla="*/ 1 w 475"/>
                <a:gd name="T21" fmla="*/ 0 h 1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57"/>
                <a:gd name="T35" fmla="*/ 475 w 475"/>
                <a:gd name="T36" fmla="*/ 157 h 15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57">
                  <a:moveTo>
                    <a:pt x="470" y="0"/>
                  </a:moveTo>
                  <a:lnTo>
                    <a:pt x="0" y="138"/>
                  </a:lnTo>
                  <a:lnTo>
                    <a:pt x="0" y="143"/>
                  </a:lnTo>
                  <a:lnTo>
                    <a:pt x="2" y="148"/>
                  </a:lnTo>
                  <a:lnTo>
                    <a:pt x="2" y="152"/>
                  </a:lnTo>
                  <a:lnTo>
                    <a:pt x="3" y="157"/>
                  </a:lnTo>
                  <a:lnTo>
                    <a:pt x="475" y="19"/>
                  </a:lnTo>
                  <a:lnTo>
                    <a:pt x="473" y="14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6" name="Freeform 79"/>
            <p:cNvSpPr>
              <a:spLocks/>
            </p:cNvSpPr>
            <p:nvPr/>
          </p:nvSpPr>
          <p:spPr bwMode="auto">
            <a:xfrm>
              <a:off x="1835" y="2270"/>
              <a:ext cx="237" cy="80"/>
            </a:xfrm>
            <a:custGeom>
              <a:avLst/>
              <a:gdLst>
                <a:gd name="T0" fmla="*/ 1 w 475"/>
                <a:gd name="T1" fmla="*/ 0 h 160"/>
                <a:gd name="T2" fmla="*/ 0 w 475"/>
                <a:gd name="T3" fmla="*/ 1 h 160"/>
                <a:gd name="T4" fmla="*/ 0 w 475"/>
                <a:gd name="T5" fmla="*/ 1 h 160"/>
                <a:gd name="T6" fmla="*/ 0 w 475"/>
                <a:gd name="T7" fmla="*/ 1 h 160"/>
                <a:gd name="T8" fmla="*/ 0 w 475"/>
                <a:gd name="T9" fmla="*/ 1 h 160"/>
                <a:gd name="T10" fmla="*/ 0 w 475"/>
                <a:gd name="T11" fmla="*/ 1 h 160"/>
                <a:gd name="T12" fmla="*/ 1 w 475"/>
                <a:gd name="T13" fmla="*/ 1 h 160"/>
                <a:gd name="T14" fmla="*/ 1 w 475"/>
                <a:gd name="T15" fmla="*/ 1 h 160"/>
                <a:gd name="T16" fmla="*/ 1 w 475"/>
                <a:gd name="T17" fmla="*/ 1 h 160"/>
                <a:gd name="T18" fmla="*/ 1 w 475"/>
                <a:gd name="T19" fmla="*/ 1 h 160"/>
                <a:gd name="T20" fmla="*/ 1 w 475"/>
                <a:gd name="T21" fmla="*/ 0 h 1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0"/>
                <a:gd name="T35" fmla="*/ 475 w 475"/>
                <a:gd name="T36" fmla="*/ 160 h 16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0">
                  <a:moveTo>
                    <a:pt x="472" y="0"/>
                  </a:moveTo>
                  <a:lnTo>
                    <a:pt x="0" y="142"/>
                  </a:lnTo>
                  <a:lnTo>
                    <a:pt x="2" y="146"/>
                  </a:lnTo>
                  <a:lnTo>
                    <a:pt x="3" y="151"/>
                  </a:lnTo>
                  <a:lnTo>
                    <a:pt x="3" y="156"/>
                  </a:lnTo>
                  <a:lnTo>
                    <a:pt x="5" y="160"/>
                  </a:lnTo>
                  <a:lnTo>
                    <a:pt x="475" y="19"/>
                  </a:lnTo>
                  <a:lnTo>
                    <a:pt x="475" y="14"/>
                  </a:lnTo>
                  <a:lnTo>
                    <a:pt x="474" y="10"/>
                  </a:lnTo>
                  <a:lnTo>
                    <a:pt x="474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7" name="Freeform 80"/>
            <p:cNvSpPr>
              <a:spLocks/>
            </p:cNvSpPr>
            <p:nvPr/>
          </p:nvSpPr>
          <p:spPr bwMode="auto">
            <a:xfrm>
              <a:off x="1843" y="2313"/>
              <a:ext cx="237" cy="81"/>
            </a:xfrm>
            <a:custGeom>
              <a:avLst/>
              <a:gdLst>
                <a:gd name="T0" fmla="*/ 2 w 473"/>
                <a:gd name="T1" fmla="*/ 0 h 162"/>
                <a:gd name="T2" fmla="*/ 0 w 473"/>
                <a:gd name="T3" fmla="*/ 1 h 162"/>
                <a:gd name="T4" fmla="*/ 0 w 473"/>
                <a:gd name="T5" fmla="*/ 1 h 162"/>
                <a:gd name="T6" fmla="*/ 1 w 473"/>
                <a:gd name="T7" fmla="*/ 1 h 162"/>
                <a:gd name="T8" fmla="*/ 1 w 473"/>
                <a:gd name="T9" fmla="*/ 1 h 162"/>
                <a:gd name="T10" fmla="*/ 1 w 473"/>
                <a:gd name="T11" fmla="*/ 1 h 162"/>
                <a:gd name="T12" fmla="*/ 2 w 473"/>
                <a:gd name="T13" fmla="*/ 1 h 162"/>
                <a:gd name="T14" fmla="*/ 2 w 473"/>
                <a:gd name="T15" fmla="*/ 1 h 162"/>
                <a:gd name="T16" fmla="*/ 2 w 473"/>
                <a:gd name="T17" fmla="*/ 1 h 162"/>
                <a:gd name="T18" fmla="*/ 2 w 473"/>
                <a:gd name="T19" fmla="*/ 1 h 162"/>
                <a:gd name="T20" fmla="*/ 2 w 473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2"/>
                <a:gd name="T35" fmla="*/ 473 w 473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2">
                  <a:moveTo>
                    <a:pt x="470" y="0"/>
                  </a:moveTo>
                  <a:lnTo>
                    <a:pt x="0" y="143"/>
                  </a:lnTo>
                  <a:lnTo>
                    <a:pt x="0" y="147"/>
                  </a:lnTo>
                  <a:lnTo>
                    <a:pt x="1" y="152"/>
                  </a:lnTo>
                  <a:lnTo>
                    <a:pt x="1" y="157"/>
                  </a:lnTo>
                  <a:lnTo>
                    <a:pt x="3" y="162"/>
                  </a:lnTo>
                  <a:lnTo>
                    <a:pt x="473" y="18"/>
                  </a:lnTo>
                  <a:lnTo>
                    <a:pt x="473" y="14"/>
                  </a:lnTo>
                  <a:lnTo>
                    <a:pt x="471" y="9"/>
                  </a:lnTo>
                  <a:lnTo>
                    <a:pt x="471" y="4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8" name="Freeform 81"/>
            <p:cNvSpPr>
              <a:spLocks/>
            </p:cNvSpPr>
            <p:nvPr/>
          </p:nvSpPr>
          <p:spPr bwMode="auto">
            <a:xfrm>
              <a:off x="1850" y="2357"/>
              <a:ext cx="237" cy="81"/>
            </a:xfrm>
            <a:custGeom>
              <a:avLst/>
              <a:gdLst>
                <a:gd name="T0" fmla="*/ 1 w 475"/>
                <a:gd name="T1" fmla="*/ 0 h 164"/>
                <a:gd name="T2" fmla="*/ 0 w 475"/>
                <a:gd name="T3" fmla="*/ 0 h 164"/>
                <a:gd name="T4" fmla="*/ 0 w 475"/>
                <a:gd name="T5" fmla="*/ 0 h 164"/>
                <a:gd name="T6" fmla="*/ 0 w 475"/>
                <a:gd name="T7" fmla="*/ 0 h 164"/>
                <a:gd name="T8" fmla="*/ 0 w 475"/>
                <a:gd name="T9" fmla="*/ 0 h 164"/>
                <a:gd name="T10" fmla="*/ 0 w 475"/>
                <a:gd name="T11" fmla="*/ 0 h 164"/>
                <a:gd name="T12" fmla="*/ 1 w 475"/>
                <a:gd name="T13" fmla="*/ 0 h 164"/>
                <a:gd name="T14" fmla="*/ 1 w 475"/>
                <a:gd name="T15" fmla="*/ 0 h 164"/>
                <a:gd name="T16" fmla="*/ 1 w 475"/>
                <a:gd name="T17" fmla="*/ 0 h 164"/>
                <a:gd name="T18" fmla="*/ 1 w 475"/>
                <a:gd name="T19" fmla="*/ 0 h 164"/>
                <a:gd name="T20" fmla="*/ 1 w 475"/>
                <a:gd name="T21" fmla="*/ 0 h 16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5"/>
                <a:gd name="T34" fmla="*/ 0 h 164"/>
                <a:gd name="T35" fmla="*/ 475 w 475"/>
                <a:gd name="T36" fmla="*/ 164 h 16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5" h="164">
                  <a:moveTo>
                    <a:pt x="472" y="0"/>
                  </a:moveTo>
                  <a:lnTo>
                    <a:pt x="0" y="145"/>
                  </a:lnTo>
                  <a:lnTo>
                    <a:pt x="2" y="149"/>
                  </a:lnTo>
                  <a:lnTo>
                    <a:pt x="2" y="154"/>
                  </a:lnTo>
                  <a:lnTo>
                    <a:pt x="3" y="159"/>
                  </a:lnTo>
                  <a:lnTo>
                    <a:pt x="3" y="164"/>
                  </a:lnTo>
                  <a:lnTo>
                    <a:pt x="475" y="20"/>
                  </a:lnTo>
                  <a:lnTo>
                    <a:pt x="473" y="16"/>
                  </a:lnTo>
                  <a:lnTo>
                    <a:pt x="473" y="9"/>
                  </a:lnTo>
                  <a:lnTo>
                    <a:pt x="472" y="5"/>
                  </a:lnTo>
                  <a:lnTo>
                    <a:pt x="47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79" name="Freeform 82"/>
            <p:cNvSpPr>
              <a:spLocks/>
            </p:cNvSpPr>
            <p:nvPr/>
          </p:nvSpPr>
          <p:spPr bwMode="auto">
            <a:xfrm>
              <a:off x="1855" y="2401"/>
              <a:ext cx="237" cy="82"/>
            </a:xfrm>
            <a:custGeom>
              <a:avLst/>
              <a:gdLst>
                <a:gd name="T0" fmla="*/ 2 w 473"/>
                <a:gd name="T1" fmla="*/ 0 h 165"/>
                <a:gd name="T2" fmla="*/ 0 w 473"/>
                <a:gd name="T3" fmla="*/ 0 h 165"/>
                <a:gd name="T4" fmla="*/ 0 w 473"/>
                <a:gd name="T5" fmla="*/ 0 h 165"/>
                <a:gd name="T6" fmla="*/ 1 w 473"/>
                <a:gd name="T7" fmla="*/ 0 h 165"/>
                <a:gd name="T8" fmla="*/ 1 w 473"/>
                <a:gd name="T9" fmla="*/ 0 h 165"/>
                <a:gd name="T10" fmla="*/ 1 w 473"/>
                <a:gd name="T11" fmla="*/ 0 h 165"/>
                <a:gd name="T12" fmla="*/ 2 w 473"/>
                <a:gd name="T13" fmla="*/ 0 h 165"/>
                <a:gd name="T14" fmla="*/ 2 w 473"/>
                <a:gd name="T15" fmla="*/ 0 h 165"/>
                <a:gd name="T16" fmla="*/ 2 w 473"/>
                <a:gd name="T17" fmla="*/ 0 h 165"/>
                <a:gd name="T18" fmla="*/ 2 w 473"/>
                <a:gd name="T19" fmla="*/ 0 h 165"/>
                <a:gd name="T20" fmla="*/ 2 w 473"/>
                <a:gd name="T21" fmla="*/ 0 h 1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3"/>
                <a:gd name="T34" fmla="*/ 0 h 165"/>
                <a:gd name="T35" fmla="*/ 473 w 473"/>
                <a:gd name="T36" fmla="*/ 165 h 1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3" h="165">
                  <a:moveTo>
                    <a:pt x="470" y="0"/>
                  </a:moveTo>
                  <a:lnTo>
                    <a:pt x="0" y="145"/>
                  </a:lnTo>
                  <a:lnTo>
                    <a:pt x="0" y="151"/>
                  </a:lnTo>
                  <a:lnTo>
                    <a:pt x="2" y="156"/>
                  </a:lnTo>
                  <a:lnTo>
                    <a:pt x="2" y="160"/>
                  </a:lnTo>
                  <a:lnTo>
                    <a:pt x="2" y="165"/>
                  </a:lnTo>
                  <a:lnTo>
                    <a:pt x="473" y="21"/>
                  </a:lnTo>
                  <a:lnTo>
                    <a:pt x="472" y="16"/>
                  </a:lnTo>
                  <a:lnTo>
                    <a:pt x="472" y="10"/>
                  </a:lnTo>
                  <a:lnTo>
                    <a:pt x="472" y="5"/>
                  </a:lnTo>
                  <a:lnTo>
                    <a:pt x="47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0" name="Freeform 83"/>
            <p:cNvSpPr>
              <a:spLocks/>
            </p:cNvSpPr>
            <p:nvPr/>
          </p:nvSpPr>
          <p:spPr bwMode="auto">
            <a:xfrm>
              <a:off x="1858" y="2445"/>
              <a:ext cx="236" cy="84"/>
            </a:xfrm>
            <a:custGeom>
              <a:avLst/>
              <a:gdLst>
                <a:gd name="T0" fmla="*/ 2 w 472"/>
                <a:gd name="T1" fmla="*/ 0 h 166"/>
                <a:gd name="T2" fmla="*/ 0 w 472"/>
                <a:gd name="T3" fmla="*/ 1 h 166"/>
                <a:gd name="T4" fmla="*/ 0 w 472"/>
                <a:gd name="T5" fmla="*/ 1 h 166"/>
                <a:gd name="T6" fmla="*/ 0 w 472"/>
                <a:gd name="T7" fmla="*/ 1 h 166"/>
                <a:gd name="T8" fmla="*/ 0 w 472"/>
                <a:gd name="T9" fmla="*/ 1 h 166"/>
                <a:gd name="T10" fmla="*/ 0 w 472"/>
                <a:gd name="T11" fmla="*/ 1 h 166"/>
                <a:gd name="T12" fmla="*/ 2 w 472"/>
                <a:gd name="T13" fmla="*/ 1 h 166"/>
                <a:gd name="T14" fmla="*/ 2 w 472"/>
                <a:gd name="T15" fmla="*/ 1 h 166"/>
                <a:gd name="T16" fmla="*/ 2 w 472"/>
                <a:gd name="T17" fmla="*/ 1 h 166"/>
                <a:gd name="T18" fmla="*/ 2 w 472"/>
                <a:gd name="T19" fmla="*/ 1 h 166"/>
                <a:gd name="T20" fmla="*/ 2 w 472"/>
                <a:gd name="T21" fmla="*/ 0 h 1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2"/>
                <a:gd name="T34" fmla="*/ 0 h 166"/>
                <a:gd name="T35" fmla="*/ 472 w 472"/>
                <a:gd name="T36" fmla="*/ 166 h 16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2" h="166">
                  <a:moveTo>
                    <a:pt x="471" y="0"/>
                  </a:moveTo>
                  <a:lnTo>
                    <a:pt x="0" y="146"/>
                  </a:lnTo>
                  <a:lnTo>
                    <a:pt x="0" y="151"/>
                  </a:lnTo>
                  <a:lnTo>
                    <a:pt x="0" y="155"/>
                  </a:lnTo>
                  <a:lnTo>
                    <a:pt x="0" y="162"/>
                  </a:lnTo>
                  <a:lnTo>
                    <a:pt x="0" y="166"/>
                  </a:lnTo>
                  <a:lnTo>
                    <a:pt x="472" y="20"/>
                  </a:lnTo>
                  <a:lnTo>
                    <a:pt x="472" y="15"/>
                  </a:lnTo>
                  <a:lnTo>
                    <a:pt x="472" y="9"/>
                  </a:lnTo>
                  <a:lnTo>
                    <a:pt x="472" y="4"/>
                  </a:lnTo>
                  <a:lnTo>
                    <a:pt x="47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1" name="Freeform 84"/>
            <p:cNvSpPr>
              <a:spLocks/>
            </p:cNvSpPr>
            <p:nvPr/>
          </p:nvSpPr>
          <p:spPr bwMode="auto">
            <a:xfrm>
              <a:off x="1683" y="1788"/>
              <a:ext cx="334" cy="336"/>
            </a:xfrm>
            <a:custGeom>
              <a:avLst/>
              <a:gdLst>
                <a:gd name="T0" fmla="*/ 0 w 668"/>
                <a:gd name="T1" fmla="*/ 1 h 671"/>
                <a:gd name="T2" fmla="*/ 1 w 668"/>
                <a:gd name="T3" fmla="*/ 1 h 671"/>
                <a:gd name="T4" fmla="*/ 1 w 668"/>
                <a:gd name="T5" fmla="*/ 1 h 671"/>
                <a:gd name="T6" fmla="*/ 1 w 668"/>
                <a:gd name="T7" fmla="*/ 1 h 671"/>
                <a:gd name="T8" fmla="*/ 1 w 668"/>
                <a:gd name="T9" fmla="*/ 2 h 671"/>
                <a:gd name="T10" fmla="*/ 1 w 668"/>
                <a:gd name="T11" fmla="*/ 2 h 671"/>
                <a:gd name="T12" fmla="*/ 1 w 668"/>
                <a:gd name="T13" fmla="*/ 2 h 671"/>
                <a:gd name="T14" fmla="*/ 1 w 668"/>
                <a:gd name="T15" fmla="*/ 3 h 671"/>
                <a:gd name="T16" fmla="*/ 1 w 668"/>
                <a:gd name="T17" fmla="*/ 3 h 671"/>
                <a:gd name="T18" fmla="*/ 3 w 668"/>
                <a:gd name="T19" fmla="*/ 3 h 671"/>
                <a:gd name="T20" fmla="*/ 3 w 668"/>
                <a:gd name="T21" fmla="*/ 3 h 671"/>
                <a:gd name="T22" fmla="*/ 3 w 668"/>
                <a:gd name="T23" fmla="*/ 2 h 671"/>
                <a:gd name="T24" fmla="*/ 3 w 668"/>
                <a:gd name="T25" fmla="*/ 2 h 671"/>
                <a:gd name="T26" fmla="*/ 3 w 668"/>
                <a:gd name="T27" fmla="*/ 2 h 671"/>
                <a:gd name="T28" fmla="*/ 3 w 668"/>
                <a:gd name="T29" fmla="*/ 1 h 671"/>
                <a:gd name="T30" fmla="*/ 3 w 668"/>
                <a:gd name="T31" fmla="*/ 1 h 671"/>
                <a:gd name="T32" fmla="*/ 3 w 668"/>
                <a:gd name="T33" fmla="*/ 1 h 671"/>
                <a:gd name="T34" fmla="*/ 2 w 668"/>
                <a:gd name="T35" fmla="*/ 0 h 671"/>
                <a:gd name="T36" fmla="*/ 0 w 668"/>
                <a:gd name="T37" fmla="*/ 1 h 67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668"/>
                <a:gd name="T58" fmla="*/ 0 h 671"/>
                <a:gd name="T59" fmla="*/ 668 w 668"/>
                <a:gd name="T60" fmla="*/ 671 h 67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668" h="671">
                  <a:moveTo>
                    <a:pt x="0" y="119"/>
                  </a:moveTo>
                  <a:lnTo>
                    <a:pt x="4" y="132"/>
                  </a:lnTo>
                  <a:lnTo>
                    <a:pt x="20" y="165"/>
                  </a:lnTo>
                  <a:lnTo>
                    <a:pt x="42" y="218"/>
                  </a:lnTo>
                  <a:lnTo>
                    <a:pt x="71" y="286"/>
                  </a:lnTo>
                  <a:lnTo>
                    <a:pt x="104" y="369"/>
                  </a:lnTo>
                  <a:lnTo>
                    <a:pt x="137" y="463"/>
                  </a:lnTo>
                  <a:lnTo>
                    <a:pt x="171" y="564"/>
                  </a:lnTo>
                  <a:lnTo>
                    <a:pt x="204" y="671"/>
                  </a:lnTo>
                  <a:lnTo>
                    <a:pt x="668" y="539"/>
                  </a:lnTo>
                  <a:lnTo>
                    <a:pt x="665" y="523"/>
                  </a:lnTo>
                  <a:lnTo>
                    <a:pt x="657" y="477"/>
                  </a:lnTo>
                  <a:lnTo>
                    <a:pt x="643" y="411"/>
                  </a:lnTo>
                  <a:lnTo>
                    <a:pt x="622" y="330"/>
                  </a:lnTo>
                  <a:lnTo>
                    <a:pt x="596" y="242"/>
                  </a:lnTo>
                  <a:lnTo>
                    <a:pt x="563" y="152"/>
                  </a:lnTo>
                  <a:lnTo>
                    <a:pt x="522" y="70"/>
                  </a:lnTo>
                  <a:lnTo>
                    <a:pt x="473" y="0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4C4C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2" name="Freeform 85"/>
            <p:cNvSpPr>
              <a:spLocks/>
            </p:cNvSpPr>
            <p:nvPr/>
          </p:nvSpPr>
          <p:spPr bwMode="auto">
            <a:xfrm>
              <a:off x="1818" y="1874"/>
              <a:ext cx="96" cy="146"/>
            </a:xfrm>
            <a:custGeom>
              <a:avLst/>
              <a:gdLst>
                <a:gd name="T0" fmla="*/ 1 w 192"/>
                <a:gd name="T1" fmla="*/ 2 h 292"/>
                <a:gd name="T2" fmla="*/ 1 w 192"/>
                <a:gd name="T3" fmla="*/ 1 h 292"/>
                <a:gd name="T4" fmla="*/ 1 w 192"/>
                <a:gd name="T5" fmla="*/ 1 h 292"/>
                <a:gd name="T6" fmla="*/ 0 w 192"/>
                <a:gd name="T7" fmla="*/ 1 h 292"/>
                <a:gd name="T8" fmla="*/ 1 w 192"/>
                <a:gd name="T9" fmla="*/ 0 h 292"/>
                <a:gd name="T10" fmla="*/ 1 w 192"/>
                <a:gd name="T11" fmla="*/ 1 h 292"/>
                <a:gd name="T12" fmla="*/ 1 w 192"/>
                <a:gd name="T13" fmla="*/ 1 h 292"/>
                <a:gd name="T14" fmla="*/ 1 w 192"/>
                <a:gd name="T15" fmla="*/ 1 h 292"/>
                <a:gd name="T16" fmla="*/ 1 w 192"/>
                <a:gd name="T17" fmla="*/ 2 h 292"/>
                <a:gd name="T18" fmla="*/ 1 w 192"/>
                <a:gd name="T19" fmla="*/ 2 h 29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2"/>
                <a:gd name="T31" fmla="*/ 0 h 292"/>
                <a:gd name="T32" fmla="*/ 192 w 192"/>
                <a:gd name="T33" fmla="*/ 292 h 29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2" h="292">
                  <a:moveTo>
                    <a:pt x="69" y="275"/>
                  </a:moveTo>
                  <a:lnTo>
                    <a:pt x="58" y="228"/>
                  </a:lnTo>
                  <a:lnTo>
                    <a:pt x="40" y="211"/>
                  </a:lnTo>
                  <a:lnTo>
                    <a:pt x="0" y="38"/>
                  </a:lnTo>
                  <a:lnTo>
                    <a:pt x="162" y="0"/>
                  </a:lnTo>
                  <a:lnTo>
                    <a:pt x="192" y="174"/>
                  </a:lnTo>
                  <a:lnTo>
                    <a:pt x="176" y="207"/>
                  </a:lnTo>
                  <a:lnTo>
                    <a:pt x="190" y="244"/>
                  </a:lnTo>
                  <a:lnTo>
                    <a:pt x="128" y="292"/>
                  </a:lnTo>
                  <a:lnTo>
                    <a:pt x="69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3" name="Freeform 86"/>
            <p:cNvSpPr>
              <a:spLocks/>
            </p:cNvSpPr>
            <p:nvPr/>
          </p:nvSpPr>
          <p:spPr bwMode="auto">
            <a:xfrm>
              <a:off x="1785" y="1994"/>
              <a:ext cx="232" cy="138"/>
            </a:xfrm>
            <a:custGeom>
              <a:avLst/>
              <a:gdLst>
                <a:gd name="T0" fmla="*/ 0 w 464"/>
                <a:gd name="T1" fmla="*/ 2 h 275"/>
                <a:gd name="T2" fmla="*/ 2 w 464"/>
                <a:gd name="T3" fmla="*/ 1 h 275"/>
                <a:gd name="T4" fmla="*/ 2 w 464"/>
                <a:gd name="T5" fmla="*/ 1 h 275"/>
                <a:gd name="T6" fmla="*/ 2 w 464"/>
                <a:gd name="T7" fmla="*/ 1 h 275"/>
                <a:gd name="T8" fmla="*/ 1 w 464"/>
                <a:gd name="T9" fmla="*/ 1 h 275"/>
                <a:gd name="T10" fmla="*/ 1 w 464"/>
                <a:gd name="T11" fmla="*/ 0 h 275"/>
                <a:gd name="T12" fmla="*/ 1 w 464"/>
                <a:gd name="T13" fmla="*/ 1 h 275"/>
                <a:gd name="T14" fmla="*/ 1 w 464"/>
                <a:gd name="T15" fmla="*/ 1 h 275"/>
                <a:gd name="T16" fmla="*/ 0 w 464"/>
                <a:gd name="T17" fmla="*/ 2 h 27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64"/>
                <a:gd name="T28" fmla="*/ 0 h 275"/>
                <a:gd name="T29" fmla="*/ 464 w 464"/>
                <a:gd name="T30" fmla="*/ 275 h 27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64" h="275">
                  <a:moveTo>
                    <a:pt x="0" y="275"/>
                  </a:moveTo>
                  <a:lnTo>
                    <a:pt x="464" y="136"/>
                  </a:lnTo>
                  <a:lnTo>
                    <a:pt x="395" y="21"/>
                  </a:lnTo>
                  <a:lnTo>
                    <a:pt x="264" y="4"/>
                  </a:lnTo>
                  <a:lnTo>
                    <a:pt x="181" y="32"/>
                  </a:lnTo>
                  <a:lnTo>
                    <a:pt x="129" y="0"/>
                  </a:lnTo>
                  <a:lnTo>
                    <a:pt x="126" y="40"/>
                  </a:lnTo>
                  <a:lnTo>
                    <a:pt x="6" y="128"/>
                  </a:lnTo>
                  <a:lnTo>
                    <a:pt x="0" y="275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4" name="Freeform 87"/>
            <p:cNvSpPr>
              <a:spLocks/>
            </p:cNvSpPr>
            <p:nvPr/>
          </p:nvSpPr>
          <p:spPr bwMode="auto">
            <a:xfrm>
              <a:off x="1846" y="1986"/>
              <a:ext cx="74" cy="109"/>
            </a:xfrm>
            <a:custGeom>
              <a:avLst/>
              <a:gdLst>
                <a:gd name="T0" fmla="*/ 0 w 150"/>
                <a:gd name="T1" fmla="*/ 0 h 219"/>
                <a:gd name="T2" fmla="*/ 0 w 150"/>
                <a:gd name="T3" fmla="*/ 0 h 219"/>
                <a:gd name="T4" fmla="*/ 0 w 150"/>
                <a:gd name="T5" fmla="*/ 0 h 219"/>
                <a:gd name="T6" fmla="*/ 0 w 150"/>
                <a:gd name="T7" fmla="*/ 0 h 219"/>
                <a:gd name="T8" fmla="*/ 0 w 150"/>
                <a:gd name="T9" fmla="*/ 0 h 219"/>
                <a:gd name="T10" fmla="*/ 0 w 150"/>
                <a:gd name="T11" fmla="*/ 0 h 219"/>
                <a:gd name="T12" fmla="*/ 0 w 150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0"/>
                <a:gd name="T22" fmla="*/ 0 h 219"/>
                <a:gd name="T23" fmla="*/ 150 w 150"/>
                <a:gd name="T24" fmla="*/ 219 h 2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0" h="219">
                  <a:moveTo>
                    <a:pt x="0" y="58"/>
                  </a:moveTo>
                  <a:lnTo>
                    <a:pt x="124" y="219"/>
                  </a:lnTo>
                  <a:lnTo>
                    <a:pt x="150" y="24"/>
                  </a:lnTo>
                  <a:lnTo>
                    <a:pt x="134" y="0"/>
                  </a:lnTo>
                  <a:lnTo>
                    <a:pt x="88" y="80"/>
                  </a:lnTo>
                  <a:lnTo>
                    <a:pt x="7" y="2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5" name="Freeform 88"/>
            <p:cNvSpPr>
              <a:spLocks/>
            </p:cNvSpPr>
            <p:nvPr/>
          </p:nvSpPr>
          <p:spPr bwMode="auto">
            <a:xfrm>
              <a:off x="1888" y="2015"/>
              <a:ext cx="29" cy="83"/>
            </a:xfrm>
            <a:custGeom>
              <a:avLst/>
              <a:gdLst>
                <a:gd name="T0" fmla="*/ 0 w 58"/>
                <a:gd name="T1" fmla="*/ 0 h 167"/>
                <a:gd name="T2" fmla="*/ 1 w 58"/>
                <a:gd name="T3" fmla="*/ 0 h 167"/>
                <a:gd name="T4" fmla="*/ 1 w 58"/>
                <a:gd name="T5" fmla="*/ 0 h 167"/>
                <a:gd name="T6" fmla="*/ 0 w 58"/>
                <a:gd name="T7" fmla="*/ 0 h 16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167"/>
                <a:gd name="T14" fmla="*/ 58 w 58"/>
                <a:gd name="T15" fmla="*/ 167 h 16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167">
                  <a:moveTo>
                    <a:pt x="0" y="0"/>
                  </a:moveTo>
                  <a:lnTo>
                    <a:pt x="19" y="167"/>
                  </a:lnTo>
                  <a:lnTo>
                    <a:pt x="58" y="1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6" name="Freeform 89"/>
            <p:cNvSpPr>
              <a:spLocks/>
            </p:cNvSpPr>
            <p:nvPr/>
          </p:nvSpPr>
          <p:spPr bwMode="auto">
            <a:xfrm>
              <a:off x="1814" y="1850"/>
              <a:ext cx="88" cy="85"/>
            </a:xfrm>
            <a:custGeom>
              <a:avLst/>
              <a:gdLst>
                <a:gd name="T0" fmla="*/ 1 w 176"/>
                <a:gd name="T1" fmla="*/ 1 h 169"/>
                <a:gd name="T2" fmla="*/ 0 w 176"/>
                <a:gd name="T3" fmla="*/ 1 h 169"/>
                <a:gd name="T4" fmla="*/ 1 w 176"/>
                <a:gd name="T5" fmla="*/ 1 h 169"/>
                <a:gd name="T6" fmla="*/ 1 w 176"/>
                <a:gd name="T7" fmla="*/ 1 h 169"/>
                <a:gd name="T8" fmla="*/ 1 w 176"/>
                <a:gd name="T9" fmla="*/ 1 h 169"/>
                <a:gd name="T10" fmla="*/ 1 w 176"/>
                <a:gd name="T11" fmla="*/ 1 h 169"/>
                <a:gd name="T12" fmla="*/ 1 w 176"/>
                <a:gd name="T13" fmla="*/ 1 h 169"/>
                <a:gd name="T14" fmla="*/ 1 w 176"/>
                <a:gd name="T15" fmla="*/ 0 h 169"/>
                <a:gd name="T16" fmla="*/ 1 w 176"/>
                <a:gd name="T17" fmla="*/ 1 h 169"/>
                <a:gd name="T18" fmla="*/ 1 w 176"/>
                <a:gd name="T19" fmla="*/ 1 h 169"/>
                <a:gd name="T20" fmla="*/ 1 w 176"/>
                <a:gd name="T21" fmla="*/ 1 h 169"/>
                <a:gd name="T22" fmla="*/ 1 w 176"/>
                <a:gd name="T23" fmla="*/ 1 h 169"/>
                <a:gd name="T24" fmla="*/ 1 w 176"/>
                <a:gd name="T25" fmla="*/ 1 h 169"/>
                <a:gd name="T26" fmla="*/ 1 w 176"/>
                <a:gd name="T27" fmla="*/ 1 h 169"/>
                <a:gd name="T28" fmla="*/ 1 w 176"/>
                <a:gd name="T29" fmla="*/ 1 h 169"/>
                <a:gd name="T30" fmla="*/ 1 w 176"/>
                <a:gd name="T31" fmla="*/ 1 h 169"/>
                <a:gd name="T32" fmla="*/ 1 w 176"/>
                <a:gd name="T33" fmla="*/ 1 h 169"/>
                <a:gd name="T34" fmla="*/ 1 w 176"/>
                <a:gd name="T35" fmla="*/ 1 h 169"/>
                <a:gd name="T36" fmla="*/ 1 w 176"/>
                <a:gd name="T37" fmla="*/ 1 h 16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76"/>
                <a:gd name="T58" fmla="*/ 0 h 169"/>
                <a:gd name="T59" fmla="*/ 176 w 176"/>
                <a:gd name="T60" fmla="*/ 169 h 16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76" h="169">
                  <a:moveTo>
                    <a:pt x="27" y="169"/>
                  </a:moveTo>
                  <a:lnTo>
                    <a:pt x="0" y="69"/>
                  </a:lnTo>
                  <a:lnTo>
                    <a:pt x="4" y="64"/>
                  </a:lnTo>
                  <a:lnTo>
                    <a:pt x="11" y="50"/>
                  </a:lnTo>
                  <a:lnTo>
                    <a:pt x="26" y="33"/>
                  </a:lnTo>
                  <a:lnTo>
                    <a:pt x="46" y="17"/>
                  </a:lnTo>
                  <a:lnTo>
                    <a:pt x="71" y="4"/>
                  </a:lnTo>
                  <a:lnTo>
                    <a:pt x="101" y="0"/>
                  </a:lnTo>
                  <a:lnTo>
                    <a:pt x="137" y="8"/>
                  </a:lnTo>
                  <a:lnTo>
                    <a:pt x="176" y="33"/>
                  </a:lnTo>
                  <a:lnTo>
                    <a:pt x="172" y="34"/>
                  </a:lnTo>
                  <a:lnTo>
                    <a:pt x="161" y="39"/>
                  </a:lnTo>
                  <a:lnTo>
                    <a:pt x="143" y="47"/>
                  </a:lnTo>
                  <a:lnTo>
                    <a:pt x="123" y="55"/>
                  </a:lnTo>
                  <a:lnTo>
                    <a:pt x="98" y="61"/>
                  </a:lnTo>
                  <a:lnTo>
                    <a:pt x="74" y="67"/>
                  </a:lnTo>
                  <a:lnTo>
                    <a:pt x="49" y="72"/>
                  </a:lnTo>
                  <a:lnTo>
                    <a:pt x="27" y="72"/>
                  </a:lnTo>
                  <a:lnTo>
                    <a:pt x="27" y="16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7" name="Freeform 90"/>
            <p:cNvSpPr>
              <a:spLocks/>
            </p:cNvSpPr>
            <p:nvPr/>
          </p:nvSpPr>
          <p:spPr bwMode="auto">
            <a:xfrm>
              <a:off x="1867" y="1857"/>
              <a:ext cx="42" cy="59"/>
            </a:xfrm>
            <a:custGeom>
              <a:avLst/>
              <a:gdLst>
                <a:gd name="T0" fmla="*/ 0 w 85"/>
                <a:gd name="T1" fmla="*/ 0 h 120"/>
                <a:gd name="T2" fmla="*/ 0 w 85"/>
                <a:gd name="T3" fmla="*/ 0 h 120"/>
                <a:gd name="T4" fmla="*/ 0 w 85"/>
                <a:gd name="T5" fmla="*/ 0 h 120"/>
                <a:gd name="T6" fmla="*/ 0 w 85"/>
                <a:gd name="T7" fmla="*/ 0 h 120"/>
                <a:gd name="T8" fmla="*/ 0 w 85"/>
                <a:gd name="T9" fmla="*/ 0 h 120"/>
                <a:gd name="T10" fmla="*/ 0 w 85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20"/>
                <a:gd name="T20" fmla="*/ 85 w 85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20">
                  <a:moveTo>
                    <a:pt x="44" y="29"/>
                  </a:moveTo>
                  <a:lnTo>
                    <a:pt x="85" y="120"/>
                  </a:lnTo>
                  <a:lnTo>
                    <a:pt x="70" y="21"/>
                  </a:lnTo>
                  <a:lnTo>
                    <a:pt x="0" y="0"/>
                  </a:lnTo>
                  <a:lnTo>
                    <a:pt x="3" y="25"/>
                  </a:lnTo>
                  <a:lnTo>
                    <a:pt x="44" y="2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8" name="Freeform 91"/>
            <p:cNvSpPr>
              <a:spLocks/>
            </p:cNvSpPr>
            <p:nvPr/>
          </p:nvSpPr>
          <p:spPr bwMode="auto">
            <a:xfrm>
              <a:off x="1898" y="1912"/>
              <a:ext cx="20" cy="33"/>
            </a:xfrm>
            <a:custGeom>
              <a:avLst/>
              <a:gdLst>
                <a:gd name="T0" fmla="*/ 0 w 41"/>
                <a:gd name="T1" fmla="*/ 0 h 68"/>
                <a:gd name="T2" fmla="*/ 0 w 41"/>
                <a:gd name="T3" fmla="*/ 0 h 68"/>
                <a:gd name="T4" fmla="*/ 0 w 41"/>
                <a:gd name="T5" fmla="*/ 0 h 68"/>
                <a:gd name="T6" fmla="*/ 0 w 41"/>
                <a:gd name="T7" fmla="*/ 0 h 68"/>
                <a:gd name="T8" fmla="*/ 0 w 41"/>
                <a:gd name="T9" fmla="*/ 0 h 68"/>
                <a:gd name="T10" fmla="*/ 0 w 41"/>
                <a:gd name="T11" fmla="*/ 0 h 68"/>
                <a:gd name="T12" fmla="*/ 0 w 41"/>
                <a:gd name="T13" fmla="*/ 0 h 68"/>
                <a:gd name="T14" fmla="*/ 0 w 41"/>
                <a:gd name="T15" fmla="*/ 0 h 68"/>
                <a:gd name="T16" fmla="*/ 0 w 41"/>
                <a:gd name="T17" fmla="*/ 0 h 68"/>
                <a:gd name="T18" fmla="*/ 0 w 41"/>
                <a:gd name="T19" fmla="*/ 0 h 68"/>
                <a:gd name="T20" fmla="*/ 0 w 41"/>
                <a:gd name="T21" fmla="*/ 0 h 68"/>
                <a:gd name="T22" fmla="*/ 0 w 41"/>
                <a:gd name="T23" fmla="*/ 0 h 68"/>
                <a:gd name="T24" fmla="*/ 0 w 41"/>
                <a:gd name="T25" fmla="*/ 0 h 68"/>
                <a:gd name="T26" fmla="*/ 0 w 41"/>
                <a:gd name="T27" fmla="*/ 0 h 68"/>
                <a:gd name="T28" fmla="*/ 0 w 41"/>
                <a:gd name="T29" fmla="*/ 0 h 68"/>
                <a:gd name="T30" fmla="*/ 0 w 41"/>
                <a:gd name="T31" fmla="*/ 0 h 68"/>
                <a:gd name="T32" fmla="*/ 0 w 41"/>
                <a:gd name="T33" fmla="*/ 0 h 6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8"/>
                <a:gd name="T53" fmla="*/ 41 w 41"/>
                <a:gd name="T54" fmla="*/ 68 h 6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8">
                  <a:moveTo>
                    <a:pt x="20" y="68"/>
                  </a:moveTo>
                  <a:lnTo>
                    <a:pt x="28" y="65"/>
                  </a:lnTo>
                  <a:lnTo>
                    <a:pt x="35" y="57"/>
                  </a:lnTo>
                  <a:lnTo>
                    <a:pt x="39" y="46"/>
                  </a:lnTo>
                  <a:lnTo>
                    <a:pt x="41" y="33"/>
                  </a:lnTo>
                  <a:lnTo>
                    <a:pt x="39" y="21"/>
                  </a:lnTo>
                  <a:lnTo>
                    <a:pt x="35" y="10"/>
                  </a:lnTo>
                  <a:lnTo>
                    <a:pt x="28" y="3"/>
                  </a:lnTo>
                  <a:lnTo>
                    <a:pt x="20" y="0"/>
                  </a:lnTo>
                  <a:lnTo>
                    <a:pt x="13" y="3"/>
                  </a:lnTo>
                  <a:lnTo>
                    <a:pt x="6" y="10"/>
                  </a:lnTo>
                  <a:lnTo>
                    <a:pt x="2" y="21"/>
                  </a:lnTo>
                  <a:lnTo>
                    <a:pt x="0" y="33"/>
                  </a:lnTo>
                  <a:lnTo>
                    <a:pt x="2" y="46"/>
                  </a:lnTo>
                  <a:lnTo>
                    <a:pt x="6" y="57"/>
                  </a:lnTo>
                  <a:lnTo>
                    <a:pt x="13" y="65"/>
                  </a:lnTo>
                  <a:lnTo>
                    <a:pt x="20" y="68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4389" name="Freeform 92"/>
            <p:cNvSpPr>
              <a:spLocks/>
            </p:cNvSpPr>
            <p:nvPr/>
          </p:nvSpPr>
          <p:spPr bwMode="auto">
            <a:xfrm>
              <a:off x="1822" y="1925"/>
              <a:ext cx="20" cy="35"/>
            </a:xfrm>
            <a:custGeom>
              <a:avLst/>
              <a:gdLst>
                <a:gd name="T0" fmla="*/ 0 w 41"/>
                <a:gd name="T1" fmla="*/ 1 h 69"/>
                <a:gd name="T2" fmla="*/ 0 w 41"/>
                <a:gd name="T3" fmla="*/ 1 h 69"/>
                <a:gd name="T4" fmla="*/ 0 w 41"/>
                <a:gd name="T5" fmla="*/ 1 h 69"/>
                <a:gd name="T6" fmla="*/ 0 w 41"/>
                <a:gd name="T7" fmla="*/ 1 h 69"/>
                <a:gd name="T8" fmla="*/ 0 w 41"/>
                <a:gd name="T9" fmla="*/ 1 h 69"/>
                <a:gd name="T10" fmla="*/ 0 w 41"/>
                <a:gd name="T11" fmla="*/ 1 h 69"/>
                <a:gd name="T12" fmla="*/ 0 w 41"/>
                <a:gd name="T13" fmla="*/ 1 h 69"/>
                <a:gd name="T14" fmla="*/ 0 w 41"/>
                <a:gd name="T15" fmla="*/ 1 h 69"/>
                <a:gd name="T16" fmla="*/ 0 w 41"/>
                <a:gd name="T17" fmla="*/ 0 h 69"/>
                <a:gd name="T18" fmla="*/ 0 w 41"/>
                <a:gd name="T19" fmla="*/ 1 h 69"/>
                <a:gd name="T20" fmla="*/ 0 w 41"/>
                <a:gd name="T21" fmla="*/ 1 h 69"/>
                <a:gd name="T22" fmla="*/ 0 w 41"/>
                <a:gd name="T23" fmla="*/ 1 h 69"/>
                <a:gd name="T24" fmla="*/ 0 w 41"/>
                <a:gd name="T25" fmla="*/ 1 h 69"/>
                <a:gd name="T26" fmla="*/ 0 w 41"/>
                <a:gd name="T27" fmla="*/ 1 h 69"/>
                <a:gd name="T28" fmla="*/ 0 w 41"/>
                <a:gd name="T29" fmla="*/ 1 h 69"/>
                <a:gd name="T30" fmla="*/ 0 w 41"/>
                <a:gd name="T31" fmla="*/ 1 h 69"/>
                <a:gd name="T32" fmla="*/ 0 w 41"/>
                <a:gd name="T33" fmla="*/ 1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1"/>
                <a:gd name="T52" fmla="*/ 0 h 69"/>
                <a:gd name="T53" fmla="*/ 41 w 41"/>
                <a:gd name="T54" fmla="*/ 69 h 6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1" h="69">
                  <a:moveTo>
                    <a:pt x="21" y="69"/>
                  </a:moveTo>
                  <a:lnTo>
                    <a:pt x="28" y="66"/>
                  </a:lnTo>
                  <a:lnTo>
                    <a:pt x="35" y="58"/>
                  </a:lnTo>
                  <a:lnTo>
                    <a:pt x="39" y="47"/>
                  </a:lnTo>
                  <a:lnTo>
                    <a:pt x="41" y="35"/>
                  </a:lnTo>
                  <a:lnTo>
                    <a:pt x="39" y="20"/>
                  </a:lnTo>
                  <a:lnTo>
                    <a:pt x="35" y="9"/>
                  </a:lnTo>
                  <a:lnTo>
                    <a:pt x="28" y="3"/>
                  </a:lnTo>
                  <a:lnTo>
                    <a:pt x="21" y="0"/>
                  </a:lnTo>
                  <a:lnTo>
                    <a:pt x="13" y="3"/>
                  </a:lnTo>
                  <a:lnTo>
                    <a:pt x="6" y="9"/>
                  </a:lnTo>
                  <a:lnTo>
                    <a:pt x="2" y="20"/>
                  </a:lnTo>
                  <a:lnTo>
                    <a:pt x="0" y="35"/>
                  </a:lnTo>
                  <a:lnTo>
                    <a:pt x="2" y="47"/>
                  </a:lnTo>
                  <a:lnTo>
                    <a:pt x="6" y="58"/>
                  </a:lnTo>
                  <a:lnTo>
                    <a:pt x="13" y="66"/>
                  </a:lnTo>
                  <a:lnTo>
                    <a:pt x="21" y="69"/>
                  </a:lnTo>
                  <a:close/>
                </a:path>
              </a:pathLst>
            </a:custGeom>
            <a:solidFill>
              <a:srgbClr val="7F99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75" name="Rectangle 2">
            <a:extLst>
              <a:ext uri="{FF2B5EF4-FFF2-40B4-BE49-F238E27FC236}">
                <a16:creationId xmlns:a16="http://schemas.microsoft.com/office/drawing/2014/main" id="{71A631E4-DE43-46E6-AE0F-74C34D8AB36B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119742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43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43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5" grpId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5315" name="Rectangle 3"/>
          <p:cNvSpPr>
            <a:spLocks noChangeArrowheads="1"/>
          </p:cNvSpPr>
          <p:nvPr/>
        </p:nvSpPr>
        <p:spPr bwMode="auto">
          <a:xfrm>
            <a:off x="381000" y="685800"/>
            <a:ext cx="634660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instance: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text to print neatly &amp; # chars per line</a:t>
            </a:r>
          </a:p>
        </p:txBody>
      </p:sp>
      <p:sp>
        <p:nvSpPr>
          <p:cNvPr id="1805316" name="Rectangle 4"/>
          <p:cNvSpPr>
            <a:spLocks noChangeArrowheads="1"/>
          </p:cNvSpPr>
          <p:nvPr/>
        </p:nvSpPr>
        <p:spPr bwMode="auto">
          <a:xfrm>
            <a:off x="877888" y="1173163"/>
            <a:ext cx="462318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kind.”, 11</a:t>
            </a:r>
          </a:p>
        </p:txBody>
      </p:sp>
      <p:sp>
        <p:nvSpPr>
          <p:cNvPr id="1805317" name="Rectangle 5"/>
          <p:cNvSpPr>
            <a:spLocks noChangeArrowheads="1"/>
          </p:cNvSpPr>
          <p:nvPr/>
        </p:nvSpPr>
        <p:spPr bwMode="auto">
          <a:xfrm>
            <a:off x="381000" y="5943600"/>
            <a:ext cx="8686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goal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is to to print it as “neatly” as possible. </a:t>
            </a:r>
          </a:p>
        </p:txBody>
      </p:sp>
      <p:sp>
        <p:nvSpPr>
          <p:cNvPr id="1805318" name="Rectangle 6"/>
          <p:cNvSpPr>
            <a:spLocks noChangeArrowheads="1"/>
          </p:cNvSpPr>
          <p:nvPr/>
        </p:nvSpPr>
        <p:spPr bwMode="auto">
          <a:xfrm>
            <a:off x="304800" y="2438400"/>
            <a:ext cx="86106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 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</a:t>
            </a: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a measure of how neat,</a:t>
            </a:r>
          </a:p>
        </p:txBody>
      </p:sp>
      <p:sp>
        <p:nvSpPr>
          <p:cNvPr id="185360" name="Rectangle 13"/>
          <p:cNvSpPr>
            <a:spLocks noChangeArrowheads="1"/>
          </p:cNvSpPr>
          <p:nvPr/>
        </p:nvSpPr>
        <p:spPr bwMode="auto">
          <a:xfrm>
            <a:off x="381000" y="1779588"/>
            <a:ext cx="861060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solution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: # of words to put on each line. </a:t>
            </a:r>
          </a:p>
        </p:txBody>
      </p:sp>
      <p:sp>
        <p:nvSpPr>
          <p:cNvPr id="185357" name="Rectangle 15"/>
          <p:cNvSpPr>
            <a:spLocks noChangeArrowheads="1"/>
          </p:cNvSpPr>
          <p:nvPr/>
        </p:nvSpPr>
        <p:spPr bwMode="auto">
          <a:xfrm>
            <a:off x="1552575" y="2895604"/>
            <a:ext cx="49231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i.e. few blanks on the end of each line.</a:t>
            </a:r>
          </a:p>
        </p:txBody>
      </p:sp>
      <p:sp>
        <p:nvSpPr>
          <p:cNvPr id="1805332" name="Text Box 20"/>
          <p:cNvSpPr txBox="1">
            <a:spLocks noChangeArrowheads="1"/>
          </p:cNvSpPr>
          <p:nvPr/>
        </p:nvSpPr>
        <p:spPr bwMode="auto">
          <a:xfrm>
            <a:off x="4876800" y="3614738"/>
            <a:ext cx="236154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small punishment</a:t>
            </a: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b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99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big punishment</a:t>
            </a:r>
          </a:p>
        </p:txBody>
      </p:sp>
      <p:sp>
        <p:nvSpPr>
          <p:cNvPr id="40" name="Text Box 16">
            <a:extLst>
              <a:ext uri="{FF2B5EF4-FFF2-40B4-BE49-F238E27FC236}">
                <a16:creationId xmlns:a16="http://schemas.microsoft.com/office/drawing/2014/main" id="{03ED9BC0-2EE1-40AC-9EB0-90D3426854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3643769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52718BF1-40D2-4346-92E2-E6F3CA1353CF}"/>
              </a:ext>
            </a:extLst>
          </p:cNvPr>
          <p:cNvGrpSpPr/>
          <p:nvPr/>
        </p:nvGrpSpPr>
        <p:grpSpPr>
          <a:xfrm>
            <a:off x="658812" y="3643769"/>
            <a:ext cx="2264324" cy="1728331"/>
            <a:chOff x="658812" y="3643769"/>
            <a:chExt cx="2264324" cy="1728331"/>
          </a:xfrm>
        </p:grpSpPr>
        <p:grpSp>
          <p:nvGrpSpPr>
            <p:cNvPr id="30" name="Group 29">
              <a:extLst>
                <a:ext uri="{FF2B5EF4-FFF2-40B4-BE49-F238E27FC236}">
                  <a16:creationId xmlns:a16="http://schemas.microsoft.com/office/drawing/2014/main" id="{3F7B5A89-9D14-4267-99CE-C51C9A5207E5}"/>
                </a:ext>
              </a:extLst>
            </p:cNvPr>
            <p:cNvGrpSpPr/>
            <p:nvPr/>
          </p:nvGrpSpPr>
          <p:grpSpPr>
            <a:xfrm>
              <a:off x="658812" y="3677786"/>
              <a:ext cx="2256972" cy="1694314"/>
              <a:chOff x="927100" y="3429001"/>
              <a:chExt cx="2256972" cy="1694314"/>
            </a:xfrm>
          </p:grpSpPr>
          <p:sp>
            <p:nvSpPr>
              <p:cNvPr id="31" name="Rectangle 10">
                <a:extLst>
                  <a:ext uri="{FF2B5EF4-FFF2-40B4-BE49-F238E27FC236}">
                    <a16:creationId xmlns:a16="http://schemas.microsoft.com/office/drawing/2014/main" id="{B9E0944A-6D80-49F8-9B66-7C50CB140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00" y="3429001"/>
                <a:ext cx="2248609" cy="1174984"/>
              </a:xfrm>
              <a:prstGeom prst="rect">
                <a:avLst/>
              </a:prstGeom>
              <a:noFill/>
              <a:ln w="25400">
                <a:solidFill>
                  <a:srgbClr val="FF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2" name="Line 11">
                <a:extLst>
                  <a:ext uri="{FF2B5EF4-FFF2-40B4-BE49-F238E27FC236}">
                    <a16:creationId xmlns:a16="http://schemas.microsoft.com/office/drawing/2014/main" id="{7B07FC42-D72F-4A5F-9E6E-F62E7BF976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4272" y="4723265"/>
                <a:ext cx="220980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Text Box 12">
                <a:extLst>
                  <a:ext uri="{FF2B5EF4-FFF2-40B4-BE49-F238E27FC236}">
                    <a16:creationId xmlns:a16="http://schemas.microsoft.com/office/drawing/2014/main" id="{77BEB18D-306D-48F8-89F7-ABC08A74B0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0397" y="4666115"/>
                <a:ext cx="488950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11</a:t>
                </a:r>
              </a:p>
            </p:txBody>
          </p:sp>
        </p:grpSp>
        <p:sp>
          <p:nvSpPr>
            <p:cNvPr id="34" name="Rectangle 4">
              <a:extLst>
                <a:ext uri="{FF2B5EF4-FFF2-40B4-BE49-F238E27FC236}">
                  <a16:creationId xmlns:a16="http://schemas.microsoft.com/office/drawing/2014/main" id="{F5FD664C-9ED9-449C-9ABA-79E476E5B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364376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35" name="Rectangle 4">
              <a:extLst>
                <a:ext uri="{FF2B5EF4-FFF2-40B4-BE49-F238E27FC236}">
                  <a16:creationId xmlns:a16="http://schemas.microsoft.com/office/drawing/2014/main" id="{28C69CDE-CF4A-4019-95EC-59E5B0C67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3643769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36" name="Rectangle 4">
              <a:extLst>
                <a:ext uri="{FF2B5EF4-FFF2-40B4-BE49-F238E27FC236}">
                  <a16:creationId xmlns:a16="http://schemas.microsoft.com/office/drawing/2014/main" id="{8D9A58BC-769C-41C0-8C9B-B3D9CD1C6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4035949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37" name="Rectangle 4">
              <a:extLst>
                <a:ext uri="{FF2B5EF4-FFF2-40B4-BE49-F238E27FC236}">
                  <a16:creationId xmlns:a16="http://schemas.microsoft.com/office/drawing/2014/main" id="{F24F646C-504B-4E10-A12B-4EC9B23E5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38" name="Rectangle 4">
              <a:extLst>
                <a:ext uri="{FF2B5EF4-FFF2-40B4-BE49-F238E27FC236}">
                  <a16:creationId xmlns:a16="http://schemas.microsoft.com/office/drawing/2014/main" id="{219EDCA4-F661-4A80-A51C-5828EA120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4400621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8FFF6575-B1BE-4D32-B685-9BCAC1E98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3643769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43" name="Rectangle 4">
              <a:extLst>
                <a:ext uri="{FF2B5EF4-FFF2-40B4-BE49-F238E27FC236}">
                  <a16:creationId xmlns:a16="http://schemas.microsoft.com/office/drawing/2014/main" id="{13829557-7F50-4C74-8410-E4082595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3643769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44" name="Rectangle 4">
              <a:extLst>
                <a:ext uri="{FF2B5EF4-FFF2-40B4-BE49-F238E27FC236}">
                  <a16:creationId xmlns:a16="http://schemas.microsoft.com/office/drawing/2014/main" id="{65542EA5-A5C3-4B76-A5BD-7315810B6F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45" name="Rectangle 4">
              <a:extLst>
                <a:ext uri="{FF2B5EF4-FFF2-40B4-BE49-F238E27FC236}">
                  <a16:creationId xmlns:a16="http://schemas.microsoft.com/office/drawing/2014/main" id="{C4DDD6B0-B6F7-4A5D-8105-1DC2FE6A2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4035949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46" name="Rectangle 4">
              <a:extLst>
                <a:ext uri="{FF2B5EF4-FFF2-40B4-BE49-F238E27FC236}">
                  <a16:creationId xmlns:a16="http://schemas.microsoft.com/office/drawing/2014/main" id="{19527D76-CF96-4413-AF56-AA248FAACD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4400621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49B9FE1A-686D-43ED-B43E-2D13C155B40A}"/>
              </a:ext>
            </a:extLst>
          </p:cNvPr>
          <p:cNvGrpSpPr/>
          <p:nvPr/>
        </p:nvGrpSpPr>
        <p:grpSpPr>
          <a:xfrm>
            <a:off x="3903955" y="4791678"/>
            <a:ext cx="553357" cy="497570"/>
            <a:chOff x="3903955" y="4791678"/>
            <a:chExt cx="553357" cy="497570"/>
          </a:xfrm>
        </p:grpSpPr>
        <p:sp>
          <p:nvSpPr>
            <p:cNvPr id="42" name="Line 19">
              <a:extLst>
                <a:ext uri="{FF2B5EF4-FFF2-40B4-BE49-F238E27FC236}">
                  <a16:creationId xmlns:a16="http://schemas.microsoft.com/office/drawing/2014/main" id="{38F3308C-DAEE-4DD8-AC9E-FFC1E651F36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10759" y="4791678"/>
              <a:ext cx="539751" cy="0"/>
            </a:xfrm>
            <a:prstGeom prst="line">
              <a:avLst/>
            </a:prstGeom>
            <a:noFill/>
            <a:ln w="25400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48" name="Text Box 18">
              <a:extLst>
                <a:ext uri="{FF2B5EF4-FFF2-40B4-BE49-F238E27FC236}">
                  <a16:creationId xmlns:a16="http://schemas.microsoft.com/office/drawing/2014/main" id="{C95B61B5-30B0-42B6-A67C-45DAE80EB2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03955" y="4827583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Courier New" pitchFamily="49" charset="0"/>
                  <a:ea typeface="+mn-ea"/>
                  <a:cs typeface="Courier New" pitchFamily="49" charset="0"/>
                </a:rPr>
                <a:t>36</a:t>
              </a:r>
            </a:p>
          </p:txBody>
        </p:sp>
      </p:grpSp>
      <p:sp>
        <p:nvSpPr>
          <p:cNvPr id="50" name="Text Box 18">
            <a:extLst>
              <a:ext uri="{FF2B5EF4-FFF2-40B4-BE49-F238E27FC236}">
                <a16:creationId xmlns:a16="http://schemas.microsoft.com/office/drawing/2014/main" id="{511F199C-EA30-48DE-83AB-42C610C03F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3643769"/>
            <a:ext cx="122982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</p:txBody>
      </p:sp>
      <p:sp>
        <p:nvSpPr>
          <p:cNvPr id="53" name="Rectangle 2">
            <a:extLst>
              <a:ext uri="{FF2B5EF4-FFF2-40B4-BE49-F238E27FC236}">
                <a16:creationId xmlns:a16="http://schemas.microsoft.com/office/drawing/2014/main" id="{BA13AADD-E9E1-4DD4-B134-86D6A2E847AA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119742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053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053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53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53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053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5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5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05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805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05315" grpId="0" autoUpdateAnimBg="0"/>
      <p:bldP spid="1805316" grpId="0" autoUpdateAnimBg="0"/>
      <p:bldP spid="1805317" grpId="0" autoUpdateAnimBg="0"/>
      <p:bldP spid="1805318" grpId="0" autoUpdateAnimBg="0"/>
      <p:bldP spid="185360" grpId="0"/>
      <p:bldP spid="185357" grpId="0"/>
      <p:bldP spid="1805332" grpId="0" autoUpdateAnimBg="0"/>
      <p:bldP spid="40" grpId="0"/>
      <p:bldP spid="50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71" name="Rectangle 3"/>
          <p:cNvSpPr>
            <a:spLocks noChangeArrowheads="1"/>
          </p:cNvSpPr>
          <p:nvPr/>
        </p:nvSpPr>
        <p:spPr bwMode="auto">
          <a:xfrm>
            <a:off x="441325" y="2438400"/>
            <a:ext cx="66479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there may be an exponential number of ways to!</a:t>
            </a:r>
          </a:p>
        </p:txBody>
      </p:sp>
      <p:grpSp>
        <p:nvGrpSpPr>
          <p:cNvPr id="186372" name="Group 4"/>
          <p:cNvGrpSpPr>
            <a:grpSpLocks/>
          </p:cNvGrpSpPr>
          <p:nvPr/>
        </p:nvGrpSpPr>
        <p:grpSpPr bwMode="auto">
          <a:xfrm>
            <a:off x="3505200" y="3048000"/>
            <a:ext cx="838200" cy="3657600"/>
            <a:chOff x="1584" y="1920"/>
            <a:chExt cx="528" cy="2304"/>
          </a:xfrm>
        </p:grpSpPr>
        <p:sp>
          <p:nvSpPr>
            <p:cNvPr id="186376" name="Rectangle 5"/>
            <p:cNvSpPr>
              <a:spLocks noChangeArrowheads="1"/>
            </p:cNvSpPr>
            <p:nvPr/>
          </p:nvSpPr>
          <p:spPr bwMode="auto">
            <a:xfrm>
              <a:off x="1584" y="1920"/>
              <a:ext cx="528" cy="2304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86377" name="Group 6"/>
            <p:cNvGrpSpPr>
              <a:grpSpLocks/>
            </p:cNvGrpSpPr>
            <p:nvPr/>
          </p:nvGrpSpPr>
          <p:grpSpPr bwMode="auto">
            <a:xfrm>
              <a:off x="1632" y="2016"/>
              <a:ext cx="384" cy="2112"/>
              <a:chOff x="1536" y="2160"/>
              <a:chExt cx="384" cy="2112"/>
            </a:xfrm>
          </p:grpSpPr>
          <p:grpSp>
            <p:nvGrpSpPr>
              <p:cNvPr id="186378" name="Group 7"/>
              <p:cNvGrpSpPr>
                <a:grpSpLocks/>
              </p:cNvGrpSpPr>
              <p:nvPr/>
            </p:nvGrpSpPr>
            <p:grpSpPr bwMode="auto">
              <a:xfrm>
                <a:off x="1536" y="2160"/>
                <a:ext cx="384" cy="528"/>
                <a:chOff x="1536" y="2160"/>
                <a:chExt cx="384" cy="528"/>
              </a:xfrm>
            </p:grpSpPr>
            <p:sp>
              <p:nvSpPr>
                <p:cNvPr id="186392" name="Oval 8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93" name="Freeform 9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94" name="Freeform 10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6379" name="Group 11"/>
              <p:cNvGrpSpPr>
                <a:grpSpLocks/>
              </p:cNvGrpSpPr>
              <p:nvPr/>
            </p:nvGrpSpPr>
            <p:grpSpPr bwMode="auto">
              <a:xfrm>
                <a:off x="1536" y="2661"/>
                <a:ext cx="384" cy="528"/>
                <a:chOff x="1536" y="2160"/>
                <a:chExt cx="384" cy="528"/>
              </a:xfrm>
            </p:grpSpPr>
            <p:sp>
              <p:nvSpPr>
                <p:cNvPr id="186389" name="Oval 12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90" name="Freeform 13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91" name="Freeform 14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6380" name="Group 15"/>
              <p:cNvGrpSpPr>
                <a:grpSpLocks/>
              </p:cNvGrpSpPr>
              <p:nvPr/>
            </p:nvGrpSpPr>
            <p:grpSpPr bwMode="auto">
              <a:xfrm>
                <a:off x="1536" y="3169"/>
                <a:ext cx="384" cy="528"/>
                <a:chOff x="1536" y="2160"/>
                <a:chExt cx="384" cy="528"/>
              </a:xfrm>
            </p:grpSpPr>
            <p:sp>
              <p:nvSpPr>
                <p:cNvPr id="186386" name="Oval 16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87" name="Freeform 17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88" name="Freeform 18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86381" name="Group 19"/>
              <p:cNvGrpSpPr>
                <a:grpSpLocks/>
              </p:cNvGrpSpPr>
              <p:nvPr/>
            </p:nvGrpSpPr>
            <p:grpSpPr bwMode="auto">
              <a:xfrm>
                <a:off x="1536" y="3670"/>
                <a:ext cx="384" cy="528"/>
                <a:chOff x="1536" y="2160"/>
                <a:chExt cx="384" cy="528"/>
              </a:xfrm>
            </p:grpSpPr>
            <p:sp>
              <p:nvSpPr>
                <p:cNvPr id="186383" name="Oval 20"/>
                <p:cNvSpPr>
                  <a:spLocks noChangeArrowheads="1"/>
                </p:cNvSpPr>
                <p:nvPr/>
              </p:nvSpPr>
              <p:spPr bwMode="auto">
                <a:xfrm>
                  <a:off x="1680" y="2160"/>
                  <a:ext cx="96" cy="96"/>
                </a:xfrm>
                <a:prstGeom prst="ellipse">
                  <a:avLst/>
                </a:prstGeom>
                <a:noFill/>
                <a:ln w="38100">
                  <a:solidFill>
                    <a:schemeClr val="bg2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alt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84" name="Freeform 21"/>
                <p:cNvSpPr>
                  <a:spLocks/>
                </p:cNvSpPr>
                <p:nvPr/>
              </p:nvSpPr>
              <p:spPr bwMode="auto">
                <a:xfrm>
                  <a:off x="1536" y="2244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86385" name="Freeform 22"/>
                <p:cNvSpPr>
                  <a:spLocks/>
                </p:cNvSpPr>
                <p:nvPr/>
              </p:nvSpPr>
              <p:spPr bwMode="auto">
                <a:xfrm flipH="1">
                  <a:off x="1728" y="2237"/>
                  <a:ext cx="192" cy="444"/>
                </a:xfrm>
                <a:custGeom>
                  <a:avLst/>
                  <a:gdLst>
                    <a:gd name="T0" fmla="*/ 170 w 192"/>
                    <a:gd name="T1" fmla="*/ 0 h 444"/>
                    <a:gd name="T2" fmla="*/ 147 w 192"/>
                    <a:gd name="T3" fmla="*/ 15 h 444"/>
                    <a:gd name="T4" fmla="*/ 125 w 192"/>
                    <a:gd name="T5" fmla="*/ 60 h 444"/>
                    <a:gd name="T6" fmla="*/ 0 w 192"/>
                    <a:gd name="T7" fmla="*/ 204 h 444"/>
                    <a:gd name="T8" fmla="*/ 192 w 192"/>
                    <a:gd name="T9" fmla="*/ 444 h 44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2"/>
                    <a:gd name="T16" fmla="*/ 0 h 444"/>
                    <a:gd name="T17" fmla="*/ 192 w 192"/>
                    <a:gd name="T18" fmla="*/ 444 h 444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2" h="444">
                      <a:moveTo>
                        <a:pt x="170" y="0"/>
                      </a:moveTo>
                      <a:cubicBezTo>
                        <a:pt x="162" y="5"/>
                        <a:pt x="153" y="8"/>
                        <a:pt x="147" y="15"/>
                      </a:cubicBezTo>
                      <a:cubicBezTo>
                        <a:pt x="138" y="27"/>
                        <a:pt x="145" y="60"/>
                        <a:pt x="125" y="60"/>
                      </a:cubicBezTo>
                      <a:lnTo>
                        <a:pt x="0" y="204"/>
                      </a:lnTo>
                      <a:lnTo>
                        <a:pt x="192" y="444"/>
                      </a:lnTo>
                    </a:path>
                  </a:pathLst>
                </a:custGeom>
                <a:noFill/>
                <a:ln w="38100" cap="flat" cmpd="sng">
                  <a:solidFill>
                    <a:schemeClr val="bg2"/>
                  </a:solidFill>
                  <a:prstDash val="solid"/>
                  <a:round/>
                  <a:headEnd type="none" w="med" len="med"/>
                  <a:tailEnd type="none" w="med" len="med"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3200" b="0" i="0" u="none" strike="noStrike" kern="1200" cap="none" spc="0" normalizeH="0" baseline="0" noProof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6382" name="Oval 23"/>
              <p:cNvSpPr>
                <a:spLocks noChangeArrowheads="1"/>
              </p:cNvSpPr>
              <p:nvPr/>
            </p:nvSpPr>
            <p:spPr bwMode="auto">
              <a:xfrm>
                <a:off x="1680" y="4176"/>
                <a:ext cx="96" cy="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</p:grpSp>
      <p:sp>
        <p:nvSpPr>
          <p:cNvPr id="186373" name="Rectangle 24"/>
          <p:cNvSpPr>
            <a:spLocks noChangeArrowheads="1"/>
          </p:cNvSpPr>
          <p:nvPr/>
        </p:nvSpPr>
        <p:spPr bwMode="auto">
          <a:xfrm>
            <a:off x="441325" y="1706563"/>
            <a:ext cx="46734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Try all ways to print, return the best.</a:t>
            </a:r>
          </a:p>
        </p:txBody>
      </p:sp>
      <p:sp>
        <p:nvSpPr>
          <p:cNvPr id="186374" name="Rectangle 25"/>
          <p:cNvSpPr>
            <a:spLocks noChangeArrowheads="1"/>
          </p:cNvSpPr>
          <p:nvPr/>
        </p:nvSpPr>
        <p:spPr bwMode="auto">
          <a:xfrm>
            <a:off x="1143000" y="3162300"/>
            <a:ext cx="3097213" cy="30469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honest.and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kind.......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honest....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and.kind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...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honest.and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kind.......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honest....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and.kind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...</a:t>
            </a:r>
          </a:p>
        </p:txBody>
      </p:sp>
      <p:sp>
        <p:nvSpPr>
          <p:cNvPr id="186375" name="Rectangle 26"/>
          <p:cNvSpPr>
            <a:spLocks noChangeArrowheads="1"/>
          </p:cNvSpPr>
          <p:nvPr/>
        </p:nvSpPr>
        <p:spPr bwMode="auto">
          <a:xfrm>
            <a:off x="1143000" y="3200400"/>
            <a:ext cx="2133600" cy="3124200"/>
          </a:xfrm>
          <a:prstGeom prst="rect">
            <a:avLst/>
          </a:prstGeom>
          <a:noFill/>
          <a:ln w="254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200" b="0" i="0" u="none" strike="noStrike" kern="1200" cap="none" spc="0" normalizeH="0" baseline="0" noProof="0">
              <a:ln>
                <a:noFill/>
              </a:ln>
              <a:solidFill>
                <a:srgbClr val="FF0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28" name="Rectangle 2">
            <a:extLst>
              <a:ext uri="{FF2B5EF4-FFF2-40B4-BE49-F238E27FC236}">
                <a16:creationId xmlns:a16="http://schemas.microsoft.com/office/drawing/2014/main" id="{DF4D6E57-A1FB-4FD2-93B1-7D1BAA2FA9A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Brute Force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89FD853C-8DB0-457E-BADC-3F18D025D4CB}"/>
              </a:ext>
            </a:extLst>
          </p:cNvPr>
          <p:cNvCxnSpPr>
            <a:cxnSpLocks/>
            <a:stCxn id="186392" idx="4"/>
            <a:endCxn id="186393" idx="3"/>
          </p:cNvCxnSpPr>
          <p:nvPr/>
        </p:nvCxnSpPr>
        <p:spPr bwMode="auto">
          <a:xfrm flipH="1">
            <a:off x="3581400" y="3352800"/>
            <a:ext cx="304800" cy="304800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FC34D3B6-0F61-4E51-AFF9-AA4D0AD87913}"/>
              </a:ext>
            </a:extLst>
          </p:cNvPr>
          <p:cNvCxnSpPr>
            <a:cxnSpLocks/>
            <a:stCxn id="186391" idx="3"/>
          </p:cNvCxnSpPr>
          <p:nvPr/>
        </p:nvCxnSpPr>
        <p:spPr bwMode="auto">
          <a:xfrm flipH="1">
            <a:off x="3886200" y="4441826"/>
            <a:ext cx="304800" cy="358774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C0712FEC-E783-43A0-8A4B-2D901CBFFC6B}"/>
              </a:ext>
            </a:extLst>
          </p:cNvPr>
          <p:cNvCxnSpPr>
            <a:cxnSpLocks/>
            <a:stCxn id="186389" idx="0"/>
            <a:endCxn id="186393" idx="3"/>
          </p:cNvCxnSpPr>
          <p:nvPr/>
        </p:nvCxnSpPr>
        <p:spPr bwMode="auto">
          <a:xfrm flipH="1" flipV="1">
            <a:off x="3581400" y="3657600"/>
            <a:ext cx="304800" cy="338138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8" name="Straight Connector 37">
            <a:extLst>
              <a:ext uri="{FF2B5EF4-FFF2-40B4-BE49-F238E27FC236}">
                <a16:creationId xmlns:a16="http://schemas.microsoft.com/office/drawing/2014/main" id="{7AB5B000-AB4B-49E2-8268-246CBD987A6B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886200" y="4094162"/>
            <a:ext cx="304800" cy="338138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4781E1D8-5FCE-45E9-8020-25DC2FF3244A}"/>
              </a:ext>
            </a:extLst>
          </p:cNvPr>
          <p:cNvCxnSpPr>
            <a:cxnSpLocks/>
          </p:cNvCxnSpPr>
          <p:nvPr/>
        </p:nvCxnSpPr>
        <p:spPr bwMode="auto">
          <a:xfrm flipH="1">
            <a:off x="3581400" y="4940300"/>
            <a:ext cx="304800" cy="304800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0" name="Straight Connector 39">
            <a:extLst>
              <a:ext uri="{FF2B5EF4-FFF2-40B4-BE49-F238E27FC236}">
                <a16:creationId xmlns:a16="http://schemas.microsoft.com/office/drawing/2014/main" id="{B2B6ECEA-4E1D-4A08-94E9-CE00FA991052}"/>
              </a:ext>
            </a:extLst>
          </p:cNvPr>
          <p:cNvCxnSpPr>
            <a:cxnSpLocks/>
          </p:cNvCxnSpPr>
          <p:nvPr/>
        </p:nvCxnSpPr>
        <p:spPr bwMode="auto">
          <a:xfrm flipH="1">
            <a:off x="3886200" y="6029326"/>
            <a:ext cx="304800" cy="358774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1" name="Straight Connector 40">
            <a:extLst>
              <a:ext uri="{FF2B5EF4-FFF2-40B4-BE49-F238E27FC236}">
                <a16:creationId xmlns:a16="http://schemas.microsoft.com/office/drawing/2014/main" id="{F22952DA-4EF7-4941-94EC-5426CDBA0164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581400" y="5245100"/>
            <a:ext cx="304800" cy="338138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2" name="Straight Connector 41">
            <a:extLst>
              <a:ext uri="{FF2B5EF4-FFF2-40B4-BE49-F238E27FC236}">
                <a16:creationId xmlns:a16="http://schemas.microsoft.com/office/drawing/2014/main" id="{0CEFD1E9-59DA-4F81-BC10-732E81F3AEC5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3886200" y="5681662"/>
            <a:ext cx="304800" cy="338138"/>
          </a:xfrm>
          <a:prstGeom prst="line">
            <a:avLst/>
          </a:prstGeom>
          <a:noFill/>
          <a:ln w="4445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4" name="Rectangle 2">
            <a:extLst>
              <a:ext uri="{FF2B5EF4-FFF2-40B4-BE49-F238E27FC236}">
                <a16:creationId xmlns:a16="http://schemas.microsoft.com/office/drawing/2014/main" id="{55FA2637-1C19-453C-8AF0-F3D310A6EA8F}"/>
              </a:ext>
            </a:extLst>
          </p:cNvPr>
          <p:cNvSpPr txBox="1">
            <a:spLocks noChangeAspect="1" noChangeArrowheads="1"/>
          </p:cNvSpPr>
          <p:nvPr/>
        </p:nvSpPr>
        <p:spPr>
          <a:xfrm>
            <a:off x="1524000" y="119742"/>
            <a:ext cx="6324600" cy="990600"/>
          </a:xfrm>
          <a:prstGeom prst="rect">
            <a:avLst/>
          </a:prstGeom>
          <a:noFill/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4400" b="0" i="0" u="none" strike="noStrike" kern="0" cap="none" spc="0" normalizeH="0" baseline="0" noProof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Printing Neatly</a:t>
            </a:r>
            <a:endParaRPr kumimoji="0" lang="en-US" altLang="en-US" sz="44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63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63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63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63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63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63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63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63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63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63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63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63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637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863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8637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863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8637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863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8637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863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8637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863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8637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3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863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8637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371" grpId="0"/>
      <p:bldP spid="186373" grpId="0"/>
      <p:bldP spid="186374" grpId="0"/>
      <p:bldP spid="186375" grpId="0" animBg="1"/>
      <p:bldP spid="2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1" name="Text Box 3">
            <a:extLst>
              <a:ext uri="{FF2B5EF4-FFF2-40B4-BE49-F238E27FC236}">
                <a16:creationId xmlns:a16="http://schemas.microsoft.com/office/drawing/2014/main" id="{8A15D092-DC4B-419B-9BE6-248E4B12CE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67" name="Picture 66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21BAD7F8-4B0A-4241-97A1-B88FA7323D0E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209800"/>
            <a:ext cx="723850" cy="741304"/>
          </a:xfrm>
          <a:prstGeom prst="rect">
            <a:avLst/>
          </a:prstGeom>
        </p:spPr>
      </p:pic>
      <p:grpSp>
        <p:nvGrpSpPr>
          <p:cNvPr id="13" name="Group 12">
            <a:extLst>
              <a:ext uri="{FF2B5EF4-FFF2-40B4-BE49-F238E27FC236}">
                <a16:creationId xmlns:a16="http://schemas.microsoft.com/office/drawing/2014/main" id="{A74BE122-DA2E-44A9-BA63-5828BB203208}"/>
              </a:ext>
            </a:extLst>
          </p:cNvPr>
          <p:cNvGrpSpPr/>
          <p:nvPr/>
        </p:nvGrpSpPr>
        <p:grpSpPr>
          <a:xfrm>
            <a:off x="4572000" y="1642776"/>
            <a:ext cx="3276600" cy="400110"/>
            <a:chOff x="4572000" y="1642776"/>
            <a:chExt cx="3276600" cy="400110"/>
          </a:xfrm>
        </p:grpSpPr>
        <p:sp>
          <p:nvSpPr>
            <p:cNvPr id="70" name="Text Box 3">
              <a:extLst>
                <a:ext uri="{FF2B5EF4-FFF2-40B4-BE49-F238E27FC236}">
                  <a16:creationId xmlns:a16="http://schemas.microsoft.com/office/drawing/2014/main" id="{14A51A92-279E-407A-991C-1A002E6C31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9136A54C-A67D-48CB-9398-78868FDA09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78" name="Picture 3" descr="question">
            <a:extLst>
              <a:ext uri="{FF2B5EF4-FFF2-40B4-BE49-F238E27FC236}">
                <a16:creationId xmlns:a16="http://schemas.microsoft.com/office/drawing/2014/main" id="{04CD5EA0-95FA-47AC-99EF-6022435973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Text Box 3">
            <a:extLst>
              <a:ext uri="{FF2B5EF4-FFF2-40B4-BE49-F238E27FC236}">
                <a16:creationId xmlns:a16="http://schemas.microsoft.com/office/drawing/2014/main" id="{3BA10792-C394-4B6F-976C-435151D7A0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70700" y="1640112"/>
            <a:ext cx="228600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The Friend</a:t>
            </a:r>
          </a:p>
        </p:txBody>
      </p:sp>
      <p:pic>
        <p:nvPicPr>
          <p:cNvPr id="28" name="Picture 2" descr="http://351123777.r.lightningbase-cdn.com/wp-content/uploads/2015/03/Getting-a-Little-Help-From-Friends.jpg">
            <a:extLst>
              <a:ext uri="{FF2B5EF4-FFF2-40B4-BE49-F238E27FC236}">
                <a16:creationId xmlns:a16="http://schemas.microsoft.com/office/drawing/2014/main" id="{5B492574-4A8B-4D9A-9CDE-C375D36B628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86269" y="4163442"/>
            <a:ext cx="3445602" cy="25842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AutoShape 58">
            <a:extLst>
              <a:ext uri="{FF2B5EF4-FFF2-40B4-BE49-F238E27FC236}">
                <a16:creationId xmlns:a16="http://schemas.microsoft.com/office/drawing/2014/main" id="{32DAE439-A684-42EC-B3A2-990FDB24B7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2" y="2312377"/>
            <a:ext cx="7419915" cy="1613086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A friend is a story used in recursion.</a:t>
            </a:r>
          </a:p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He can solve instance 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that meets the same pre-conditions as you are solving</a:t>
            </a:r>
          </a:p>
          <a:p>
            <a:pPr marL="342900" indent="-342900" defTabSz="685800" eaLnBrk="1" fontAlgn="auto" hangingPunct="1">
              <a:spcBef>
                <a:spcPct val="0"/>
              </a:spcBef>
              <a:spcAft>
                <a:spcPts val="0"/>
              </a:spcAft>
              <a:buFontTx/>
              <a:buChar char="-"/>
            </a:pPr>
            <a:r>
              <a:rPr lang="en-US" altLang="en-US" sz="2400" dirty="0">
                <a:solidFill>
                  <a:srgbClr val="FFFFFF"/>
                </a:solidFill>
              </a:rPr>
              <a:t>&amp; is smaller.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64EF9F4F-3685-429C-A4DE-329D27430039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21953" y="4133606"/>
            <a:ext cx="2117002" cy="2620675"/>
          </a:xfrm>
          <a:prstGeom prst="rect">
            <a:avLst/>
          </a:prstGeom>
        </p:spPr>
      </p:pic>
      <p:pic>
        <p:nvPicPr>
          <p:cNvPr id="126" name="Picture 125">
            <a:extLst>
              <a:ext uri="{FF2B5EF4-FFF2-40B4-BE49-F238E27FC236}">
                <a16:creationId xmlns:a16="http://schemas.microsoft.com/office/drawing/2014/main" id="{17B98C17-7A72-48E3-A24D-4B1F4821F9C7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099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/>
      <p:bldP spid="48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14" name="Rectangle 6">
            <a:extLst>
              <a:ext uri="{FF2B5EF4-FFF2-40B4-BE49-F238E27FC236}">
                <a16:creationId xmlns:a16="http://schemas.microsoft.com/office/drawing/2014/main" id="{28B0A49A-3864-4048-8A80-FB362B31A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5913" y="1386114"/>
            <a:ext cx="749359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is the basic story of the printer’s life?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- The input and output objects are handled one at a time. </a:t>
            </a:r>
          </a:p>
        </p:txBody>
      </p:sp>
      <p:sp>
        <p:nvSpPr>
          <p:cNvPr id="15" name="Rectangle 2">
            <a:extLst>
              <a:ext uri="{FF2B5EF4-FFF2-40B4-BE49-F238E27FC236}">
                <a16:creationId xmlns:a16="http://schemas.microsoft.com/office/drawing/2014/main" id="{9AC84A31-7DF3-413E-8E5B-FF50770D1E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Your story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01" name="Rectangle 4">
            <a:extLst>
              <a:ext uri="{FF2B5EF4-FFF2-40B4-BE49-F238E27FC236}">
                <a16:creationId xmlns:a16="http://schemas.microsoft.com/office/drawing/2014/main" id="{84158B69-FF4E-4253-BCEA-9C2D474FB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273178"/>
            <a:ext cx="52610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A5BF9C6D-B5FD-431B-89B0-AC4A33837F22}"/>
              </a:ext>
            </a:extLst>
          </p:cNvPr>
          <p:cNvGrpSpPr/>
          <p:nvPr/>
        </p:nvGrpSpPr>
        <p:grpSpPr>
          <a:xfrm>
            <a:off x="658812" y="2892200"/>
            <a:ext cx="2256972" cy="1694314"/>
            <a:chOff x="927100" y="3429001"/>
            <a:chExt cx="2256972" cy="1694314"/>
          </a:xfrm>
        </p:grpSpPr>
        <p:sp>
          <p:nvSpPr>
            <p:cNvPr id="103" name="Rectangle 10">
              <a:extLst>
                <a:ext uri="{FF2B5EF4-FFF2-40B4-BE49-F238E27FC236}">
                  <a16:creationId xmlns:a16="http://schemas.microsoft.com/office/drawing/2014/main" id="{FB211A10-4D38-4BCD-87CB-FEA579B1F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4" name="Line 11">
              <a:extLst>
                <a:ext uri="{FF2B5EF4-FFF2-40B4-BE49-F238E27FC236}">
                  <a16:creationId xmlns:a16="http://schemas.microsoft.com/office/drawing/2014/main" id="{2761C984-BAED-4EE4-805E-2941684FF2F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05" name="Text Box 12">
              <a:extLst>
                <a:ext uri="{FF2B5EF4-FFF2-40B4-BE49-F238E27FC236}">
                  <a16:creationId xmlns:a16="http://schemas.microsoft.com/office/drawing/2014/main" id="{16D438BD-BF67-4D14-B722-FCF7FB0C1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106" name="Rectangle 4">
            <a:extLst>
              <a:ext uri="{FF2B5EF4-FFF2-40B4-BE49-F238E27FC236}">
                <a16:creationId xmlns:a16="http://schemas.microsoft.com/office/drawing/2014/main" id="{864DD6B6-2165-40D8-A6CA-28D827412D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484" y="2273178"/>
            <a:ext cx="6976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107" name="Rectangle 4">
            <a:extLst>
              <a:ext uri="{FF2B5EF4-FFF2-40B4-BE49-F238E27FC236}">
                <a16:creationId xmlns:a16="http://schemas.microsoft.com/office/drawing/2014/main" id="{7C85E74C-E845-4488-B4E7-05FDC9E22B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3028" y="2273178"/>
            <a:ext cx="4235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108" name="Rectangle 4">
            <a:extLst>
              <a:ext uri="{FF2B5EF4-FFF2-40B4-BE49-F238E27FC236}">
                <a16:creationId xmlns:a16="http://schemas.microsoft.com/office/drawing/2014/main" id="{BD59D8E1-78E3-436B-8FD5-AE497DDA2B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314" y="2273178"/>
            <a:ext cx="4748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09" name="Rectangle 4">
            <a:extLst>
              <a:ext uri="{FF2B5EF4-FFF2-40B4-BE49-F238E27FC236}">
                <a16:creationId xmlns:a16="http://schemas.microsoft.com/office/drawing/2014/main" id="{615578F6-C648-4282-B266-6058A0F13A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77142" y="2273178"/>
            <a:ext cx="98777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honest</a:t>
            </a:r>
          </a:p>
        </p:txBody>
      </p:sp>
      <p:sp>
        <p:nvSpPr>
          <p:cNvPr id="110" name="Rectangle 4">
            <a:extLst>
              <a:ext uri="{FF2B5EF4-FFF2-40B4-BE49-F238E27FC236}">
                <a16:creationId xmlns:a16="http://schemas.microsoft.com/office/drawing/2014/main" id="{EFDC8ADE-D873-45B9-BA84-83E4438FE13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2672" y="2273178"/>
            <a:ext cx="70564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</a:t>
            </a:r>
          </a:p>
        </p:txBody>
      </p:sp>
      <p:sp>
        <p:nvSpPr>
          <p:cNvPr id="111" name="Rectangle 4">
            <a:extLst>
              <a:ext uri="{FF2B5EF4-FFF2-40B4-BE49-F238E27FC236}">
                <a16:creationId xmlns:a16="http://schemas.microsoft.com/office/drawing/2014/main" id="{67B257A7-4E20-46B5-B8A1-CD7ABFFB92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52372" y="2273178"/>
            <a:ext cx="73129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kind</a:t>
            </a:r>
          </a:p>
        </p:txBody>
      </p:sp>
      <p:sp>
        <p:nvSpPr>
          <p:cNvPr id="113" name="Rectangle 4">
            <a:extLst>
              <a:ext uri="{FF2B5EF4-FFF2-40B4-BE49-F238E27FC236}">
                <a16:creationId xmlns:a16="http://schemas.microsoft.com/office/drawing/2014/main" id="{31CC95F0-2F45-4B53-AB35-757E503267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85818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14" name="Rectangle 4">
            <a:extLst>
              <a:ext uri="{FF2B5EF4-FFF2-40B4-BE49-F238E27FC236}">
                <a16:creationId xmlns:a16="http://schemas.microsoft.com/office/drawing/2014/main" id="{99D672A2-9DC3-492B-90FA-96FB52B4055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858183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115" name="Rectangle 4">
            <a:extLst>
              <a:ext uri="{FF2B5EF4-FFF2-40B4-BE49-F238E27FC236}">
                <a16:creationId xmlns:a16="http://schemas.microsoft.com/office/drawing/2014/main" id="{4C8D4D5F-D320-4A72-8F94-C23F07C9C5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3250363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16" name="Rectangle 4">
            <a:extLst>
              <a:ext uri="{FF2B5EF4-FFF2-40B4-BE49-F238E27FC236}">
                <a16:creationId xmlns:a16="http://schemas.microsoft.com/office/drawing/2014/main" id="{A24AA331-EBC1-4D33-8F9D-09A3065B5C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780" y="3615035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22" name="Rectangle 4">
            <a:extLst>
              <a:ext uri="{FF2B5EF4-FFF2-40B4-BE49-F238E27FC236}">
                <a16:creationId xmlns:a16="http://schemas.microsoft.com/office/drawing/2014/main" id="{7E4F8C1E-52CD-4123-B44C-2FFD8909CC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434" y="3615035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23" name="Rectangle 4">
            <a:extLst>
              <a:ext uri="{FF2B5EF4-FFF2-40B4-BE49-F238E27FC236}">
                <a16:creationId xmlns:a16="http://schemas.microsoft.com/office/drawing/2014/main" id="{79BD6C48-E7CA-4CE2-9AF7-A424C83D8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858183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125" name="Text Box 16">
            <a:extLst>
              <a:ext uri="{FF2B5EF4-FFF2-40B4-BE49-F238E27FC236}">
                <a16:creationId xmlns:a16="http://schemas.microsoft.com/office/drawing/2014/main" id="{B03A69E0-6C69-4BC1-A5CD-824F7C24C0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858183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126" name="Text Box 18">
            <a:extLst>
              <a:ext uri="{FF2B5EF4-FFF2-40B4-BE49-F238E27FC236}">
                <a16:creationId xmlns:a16="http://schemas.microsoft.com/office/drawing/2014/main" id="{B0B6B22B-A548-410C-ABE8-471F55D795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858183"/>
            <a:ext cx="122982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27" name="Line 19">
            <a:extLst>
              <a:ext uri="{FF2B5EF4-FFF2-40B4-BE49-F238E27FC236}">
                <a16:creationId xmlns:a16="http://schemas.microsoft.com/office/drawing/2014/main" id="{822E2584-899F-4653-81DD-3B2C41C9C88E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759" y="4006092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28" name="Rectangle 4">
            <a:extLst>
              <a:ext uri="{FF2B5EF4-FFF2-40B4-BE49-F238E27FC236}">
                <a16:creationId xmlns:a16="http://schemas.microsoft.com/office/drawing/2014/main" id="{F476CBAB-AA61-4751-A8CB-F779F4B27C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858183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29" name="Rectangle 4">
            <a:extLst>
              <a:ext uri="{FF2B5EF4-FFF2-40B4-BE49-F238E27FC236}">
                <a16:creationId xmlns:a16="http://schemas.microsoft.com/office/drawing/2014/main" id="{D66F22A8-C1E5-4AB6-AEB1-02921ABE44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325036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30" name="Rectangle 4">
            <a:extLst>
              <a:ext uri="{FF2B5EF4-FFF2-40B4-BE49-F238E27FC236}">
                <a16:creationId xmlns:a16="http://schemas.microsoft.com/office/drawing/2014/main" id="{9F7F76BB-C005-497F-B85A-8CED99F1AA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25036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31" name="Rectangle 4">
            <a:extLst>
              <a:ext uri="{FF2B5EF4-FFF2-40B4-BE49-F238E27FC236}">
                <a16:creationId xmlns:a16="http://schemas.microsoft.com/office/drawing/2014/main" id="{194902AE-5DE1-49C0-B00F-ADB878692F6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0084" y="3615035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</p:spTree>
    <p:extLst>
      <p:ext uri="{BB962C8B-B14F-4D97-AF65-F5344CB8AC3E}">
        <p14:creationId xmlns:p14="http://schemas.microsoft.com/office/powerpoint/2010/main" val="37485840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2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1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1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1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1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1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2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01" grpId="0" autoUpdateAnimBg="0"/>
      <p:bldP spid="106" grpId="0" autoUpdateAnimBg="0"/>
      <p:bldP spid="107" grpId="0" autoUpdateAnimBg="0"/>
      <p:bldP spid="108" grpId="0" autoUpdateAnimBg="0"/>
      <p:bldP spid="109" grpId="0" autoUpdateAnimBg="0"/>
      <p:bldP spid="110" grpId="0" autoUpdateAnimBg="0"/>
      <p:bldP spid="111" grpId="0" autoUpdateAnimBg="0"/>
      <p:bldP spid="113" grpId="0" autoUpdateAnimBg="0"/>
      <p:bldP spid="114" grpId="0" autoUpdateAnimBg="0"/>
      <p:bldP spid="115" grpId="0" autoUpdateAnimBg="0"/>
      <p:bldP spid="116" grpId="0" autoUpdateAnimBg="0"/>
      <p:bldP spid="122" grpId="0" autoUpdateAnimBg="0"/>
      <p:bldP spid="123" grpId="0" autoUpdateAnimBg="0"/>
      <p:bldP spid="127" grpId="0" animBg="1"/>
      <p:bldP spid="128" grpId="0" autoUpdateAnimBg="0"/>
      <p:bldP spid="129" grpId="0" autoUpdateAnimBg="0"/>
      <p:bldP spid="130" grpId="0" autoUpdateAnimBg="0"/>
      <p:bldP spid="131" grpId="0" autoUpdateAnimBg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14" name="Group 26">
            <a:extLst>
              <a:ext uri="{FF2B5EF4-FFF2-40B4-BE49-F238E27FC236}">
                <a16:creationId xmlns:a16="http://schemas.microsoft.com/office/drawing/2014/main" id="{D894321B-21B9-40E3-930F-4ACCD6374D6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594579"/>
            <a:ext cx="596918" cy="1213357"/>
            <a:chOff x="2308" y="1513"/>
            <a:chExt cx="1162" cy="2570"/>
          </a:xfrm>
        </p:grpSpPr>
        <p:grpSp>
          <p:nvGrpSpPr>
            <p:cNvPr id="15" name="Group 27">
              <a:extLst>
                <a:ext uri="{FF2B5EF4-FFF2-40B4-BE49-F238E27FC236}">
                  <a16:creationId xmlns:a16="http://schemas.microsoft.com/office/drawing/2014/main" id="{EFDC6B74-D596-4E6D-B816-7D471AC752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DDA66553-4673-43B6-BF1E-9D07210167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2" name="Freeform 29">
                <a:extLst>
                  <a:ext uri="{FF2B5EF4-FFF2-40B4-BE49-F238E27FC236}">
                    <a16:creationId xmlns:a16="http://schemas.microsoft.com/office/drawing/2014/main" id="{16727B9E-90D0-46BE-A681-3134E2365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3" name="Freeform 30">
                <a:extLst>
                  <a:ext uri="{FF2B5EF4-FFF2-40B4-BE49-F238E27FC236}">
                    <a16:creationId xmlns:a16="http://schemas.microsoft.com/office/drawing/2014/main" id="{3933809E-A75F-4EE4-AB18-0F9606DE0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4" name="Freeform 31">
                <a:extLst>
                  <a:ext uri="{FF2B5EF4-FFF2-40B4-BE49-F238E27FC236}">
                    <a16:creationId xmlns:a16="http://schemas.microsoft.com/office/drawing/2014/main" id="{8CB8A09A-6218-4428-9954-CA1B8597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5" name="Freeform 32">
                <a:extLst>
                  <a:ext uri="{FF2B5EF4-FFF2-40B4-BE49-F238E27FC236}">
                    <a16:creationId xmlns:a16="http://schemas.microsoft.com/office/drawing/2014/main" id="{0F95A02F-959C-4086-A09D-0E5A4D032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36" name="Freeform 33">
                <a:extLst>
                  <a:ext uri="{FF2B5EF4-FFF2-40B4-BE49-F238E27FC236}">
                    <a16:creationId xmlns:a16="http://schemas.microsoft.com/office/drawing/2014/main" id="{8122E4A8-4678-4408-92D0-4538A9062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6" name="Freeform 34">
              <a:extLst>
                <a:ext uri="{FF2B5EF4-FFF2-40B4-BE49-F238E27FC236}">
                  <a16:creationId xmlns:a16="http://schemas.microsoft.com/office/drawing/2014/main" id="{05976B40-705A-46DC-A91F-8D31D224D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7" name="Freeform 35">
              <a:extLst>
                <a:ext uri="{FF2B5EF4-FFF2-40B4-BE49-F238E27FC236}">
                  <a16:creationId xmlns:a16="http://schemas.microsoft.com/office/drawing/2014/main" id="{C73A29B9-EBA7-4470-8057-7DC8524C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8" name="Oval 36">
              <a:extLst>
                <a:ext uri="{FF2B5EF4-FFF2-40B4-BE49-F238E27FC236}">
                  <a16:creationId xmlns:a16="http://schemas.microsoft.com/office/drawing/2014/main" id="{18549C1C-A8F3-488B-9126-42276C8B5F9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" name="Oval 37">
              <a:extLst>
                <a:ext uri="{FF2B5EF4-FFF2-40B4-BE49-F238E27FC236}">
                  <a16:creationId xmlns:a16="http://schemas.microsoft.com/office/drawing/2014/main" id="{5028FDD4-A5F6-4A51-A0CB-E4FC1C8A5F1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Oval 38">
              <a:extLst>
                <a:ext uri="{FF2B5EF4-FFF2-40B4-BE49-F238E27FC236}">
                  <a16:creationId xmlns:a16="http://schemas.microsoft.com/office/drawing/2014/main" id="{CDA77670-5393-4188-AC2B-DD4793F7F6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6" name="Oval 39">
              <a:extLst>
                <a:ext uri="{FF2B5EF4-FFF2-40B4-BE49-F238E27FC236}">
                  <a16:creationId xmlns:a16="http://schemas.microsoft.com/office/drawing/2014/main" id="{8D7C9495-540B-4C66-9DE6-85DE815A8CF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7" name="Oval 40">
              <a:extLst>
                <a:ext uri="{FF2B5EF4-FFF2-40B4-BE49-F238E27FC236}">
                  <a16:creationId xmlns:a16="http://schemas.microsoft.com/office/drawing/2014/main" id="{9096FB8D-4F57-4CB2-A4D4-F2423F5F1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63" name="AutoShape 58">
            <a:extLst>
              <a:ext uri="{FF2B5EF4-FFF2-40B4-BE49-F238E27FC236}">
                <a16:creationId xmlns:a16="http://schemas.microsoft.com/office/drawing/2014/main" id="{AD88957F-A720-40F1-A85C-D94D2A4816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4495800"/>
            <a:ext cx="5257800" cy="870110"/>
          </a:xfrm>
          <a:prstGeom prst="wedgeRoundRectCallout">
            <a:avLst>
              <a:gd name="adj1" fmla="val -54976"/>
              <a:gd name="adj2" fmla="val -27434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am working on the front line and know everything that has happened so far.</a:t>
            </a:r>
          </a:p>
        </p:txBody>
      </p:sp>
      <p:sp>
        <p:nvSpPr>
          <p:cNvPr id="103" name="AutoShape 58">
            <a:extLst>
              <a:ext uri="{FF2B5EF4-FFF2-40B4-BE49-F238E27FC236}">
                <a16:creationId xmlns:a16="http://schemas.microsoft.com/office/drawing/2014/main" id="{3056AC6B-6A84-4993-AED8-219BBF4AA0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24200" y="5428893"/>
            <a:ext cx="5486400" cy="870110"/>
          </a:xfrm>
          <a:prstGeom prst="wedgeRoundRectCallout">
            <a:avLst>
              <a:gd name="adj1" fmla="val -53124"/>
              <a:gd name="adj2" fmla="val -47451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What should I tell my boss, Pooh</a:t>
            </a:r>
          </a:p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he knows just enough to continue.</a:t>
            </a:r>
          </a:p>
        </p:txBody>
      </p:sp>
      <p:sp>
        <p:nvSpPr>
          <p:cNvPr id="104" name="AutoShape 58">
            <a:extLst>
              <a:ext uri="{FF2B5EF4-FFF2-40B4-BE49-F238E27FC236}">
                <a16:creationId xmlns:a16="http://schemas.microsoft.com/office/drawing/2014/main" id="{F59E7970-B81F-44E3-8321-5DACD6FD17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8200" y="6327708"/>
            <a:ext cx="7848600" cy="479779"/>
          </a:xfrm>
          <a:prstGeom prst="wedgeRoundRectCallout">
            <a:avLst>
              <a:gd name="adj1" fmla="val -27419"/>
              <a:gd name="adj2" fmla="val -71652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Maybe I don’t need to tell him all the mistakes we have made.</a:t>
            </a:r>
          </a:p>
        </p:txBody>
      </p:sp>
      <p:sp>
        <p:nvSpPr>
          <p:cNvPr id="38" name="Rectangle 2">
            <a:extLst>
              <a:ext uri="{FF2B5EF4-FFF2-40B4-BE49-F238E27FC236}">
                <a16:creationId xmlns:a16="http://schemas.microsoft.com/office/drawing/2014/main" id="{7370DA12-EDD5-4AA2-9A21-76BAF1662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9" name="Text Box 6">
            <a:extLst>
              <a:ext uri="{FF2B5EF4-FFF2-40B4-BE49-F238E27FC236}">
                <a16:creationId xmlns:a16="http://schemas.microsoft.com/office/drawing/2014/main" id="{A3807F49-4386-4468-ADA7-24C92D900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448" y="1371600"/>
            <a:ext cx="9525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does Pooh Bear need to remember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in order to continue?</a:t>
            </a:r>
          </a:p>
        </p:txBody>
      </p:sp>
      <p:pic>
        <p:nvPicPr>
          <p:cNvPr id="40" name="Picture 8" descr="pooh">
            <a:extLst>
              <a:ext uri="{FF2B5EF4-FFF2-40B4-BE49-F238E27FC236}">
                <a16:creationId xmlns:a16="http://schemas.microsoft.com/office/drawing/2014/main" id="{8A0349DF-583F-45EC-B603-9C30C4E3CBF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2" name="Rectangle 4">
            <a:extLst>
              <a:ext uri="{FF2B5EF4-FFF2-40B4-BE49-F238E27FC236}">
                <a16:creationId xmlns:a16="http://schemas.microsoft.com/office/drawing/2014/main" id="{31CC06AA-3951-4A7E-AFF6-CAA4C2006F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273178"/>
            <a:ext cx="52610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83" name="Group 82">
            <a:extLst>
              <a:ext uri="{FF2B5EF4-FFF2-40B4-BE49-F238E27FC236}">
                <a16:creationId xmlns:a16="http://schemas.microsoft.com/office/drawing/2014/main" id="{D255C410-9832-4163-A8CD-7303F606A85F}"/>
              </a:ext>
            </a:extLst>
          </p:cNvPr>
          <p:cNvGrpSpPr/>
          <p:nvPr/>
        </p:nvGrpSpPr>
        <p:grpSpPr>
          <a:xfrm>
            <a:off x="658812" y="2892200"/>
            <a:ext cx="2256972" cy="1694314"/>
            <a:chOff x="927100" y="3429001"/>
            <a:chExt cx="2256972" cy="1694314"/>
          </a:xfrm>
        </p:grpSpPr>
        <p:sp>
          <p:nvSpPr>
            <p:cNvPr id="84" name="Rectangle 10">
              <a:extLst>
                <a:ext uri="{FF2B5EF4-FFF2-40B4-BE49-F238E27FC236}">
                  <a16:creationId xmlns:a16="http://schemas.microsoft.com/office/drawing/2014/main" id="{04FEA597-7958-49B3-B56B-72A5F005C0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5" name="Line 11">
              <a:extLst>
                <a:ext uri="{FF2B5EF4-FFF2-40B4-BE49-F238E27FC236}">
                  <a16:creationId xmlns:a16="http://schemas.microsoft.com/office/drawing/2014/main" id="{612FAA70-611A-45BD-97C5-94169F0F6B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6" name="Text Box 12">
              <a:extLst>
                <a:ext uri="{FF2B5EF4-FFF2-40B4-BE49-F238E27FC236}">
                  <a16:creationId xmlns:a16="http://schemas.microsoft.com/office/drawing/2014/main" id="{4F2441E2-83EF-466D-B792-527C227436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87" name="Rectangle 4">
            <a:extLst>
              <a:ext uri="{FF2B5EF4-FFF2-40B4-BE49-F238E27FC236}">
                <a16:creationId xmlns:a16="http://schemas.microsoft.com/office/drawing/2014/main" id="{10854606-54CB-4510-B2AD-0185046BB0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484" y="2273178"/>
            <a:ext cx="6976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88" name="Rectangle 4">
            <a:extLst>
              <a:ext uri="{FF2B5EF4-FFF2-40B4-BE49-F238E27FC236}">
                <a16:creationId xmlns:a16="http://schemas.microsoft.com/office/drawing/2014/main" id="{4B345ACF-C243-4CEE-BF74-6BEC01DDB2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3028" y="2273178"/>
            <a:ext cx="4235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89" name="Rectangle 4">
            <a:extLst>
              <a:ext uri="{FF2B5EF4-FFF2-40B4-BE49-F238E27FC236}">
                <a16:creationId xmlns:a16="http://schemas.microsoft.com/office/drawing/2014/main" id="{82FD4690-29BA-4C95-BC47-00470D721AE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314" y="2273178"/>
            <a:ext cx="4748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3" name="Rectangle 4">
            <a:extLst>
              <a:ext uri="{FF2B5EF4-FFF2-40B4-BE49-F238E27FC236}">
                <a16:creationId xmlns:a16="http://schemas.microsoft.com/office/drawing/2014/main" id="{234238ED-FE5D-42A3-87EF-F10AB670A8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85818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C15D4755-470F-4882-BA19-5DE04433AC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858183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98" name="Rectangle 4">
            <a:extLst>
              <a:ext uri="{FF2B5EF4-FFF2-40B4-BE49-F238E27FC236}">
                <a16:creationId xmlns:a16="http://schemas.microsoft.com/office/drawing/2014/main" id="{226AE5A4-55A4-4D64-86EC-DE3299EE7D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858183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99" name="Text Box 16">
            <a:extLst>
              <a:ext uri="{FF2B5EF4-FFF2-40B4-BE49-F238E27FC236}">
                <a16:creationId xmlns:a16="http://schemas.microsoft.com/office/drawing/2014/main" id="{6B0161EF-D1E4-4084-A298-F8625180E3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858183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0" name="Text Box 18">
            <a:extLst>
              <a:ext uri="{FF2B5EF4-FFF2-40B4-BE49-F238E27FC236}">
                <a16:creationId xmlns:a16="http://schemas.microsoft.com/office/drawing/2014/main" id="{9DF0802F-9F6A-41A7-B2E8-88094F082C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858183"/>
            <a:ext cx="12298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</p:txBody>
      </p:sp>
      <p:sp>
        <p:nvSpPr>
          <p:cNvPr id="102" name="Rectangle 4">
            <a:extLst>
              <a:ext uri="{FF2B5EF4-FFF2-40B4-BE49-F238E27FC236}">
                <a16:creationId xmlns:a16="http://schemas.microsoft.com/office/drawing/2014/main" id="{E5C71D37-B066-4BCB-B7A1-36882117F8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858183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06" name="Rectangle 4">
            <a:extLst>
              <a:ext uri="{FF2B5EF4-FFF2-40B4-BE49-F238E27FC236}">
                <a16:creationId xmlns:a16="http://schemas.microsoft.com/office/drawing/2014/main" id="{574B5030-0CB7-4D64-8B06-8A9D70B677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25036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</p:spTree>
    <p:extLst>
      <p:ext uri="{BB962C8B-B14F-4D97-AF65-F5344CB8AC3E}">
        <p14:creationId xmlns:p14="http://schemas.microsoft.com/office/powerpoint/2010/main" val="3545334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 animBg="1"/>
      <p:bldP spid="103" grpId="0" animBg="1"/>
      <p:bldP spid="104" grpId="0" animBg="1"/>
      <p:bldP spid="38" grpId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38" name="Rectangle 2">
            <a:extLst>
              <a:ext uri="{FF2B5EF4-FFF2-40B4-BE49-F238E27FC236}">
                <a16:creationId xmlns:a16="http://schemas.microsoft.com/office/drawing/2014/main" id="{7370DA12-EDD5-4AA2-9A21-76BAF16623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39" name="Text Box 6">
            <a:extLst>
              <a:ext uri="{FF2B5EF4-FFF2-40B4-BE49-F238E27FC236}">
                <a16:creationId xmlns:a16="http://schemas.microsoft.com/office/drawing/2014/main" id="{A3807F49-4386-4468-ADA7-24C92D9009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-10448" y="1371600"/>
            <a:ext cx="9525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What does Pooh Bear need to remember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         in order to continue?</a:t>
            </a: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7ECF850C-D57B-428A-AE01-412961D53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050" y="3276600"/>
            <a:ext cx="5555750" cy="2775110"/>
          </a:xfrm>
          <a:prstGeom prst="wedgeRoundRectCallout">
            <a:avLst>
              <a:gd name="adj1" fmla="val -54519"/>
              <a:gd name="adj2" fmla="val 1146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Does he need to know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# of words printed so far?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they were printed?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many lines they were printed on?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Costs so far?</a:t>
            </a:r>
          </a:p>
          <a:p>
            <a:pPr marL="342900" marR="0" lvl="0" indent="-34290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Char char="•"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If last line is uncompleted,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how many spaces are left to fill.</a:t>
            </a:r>
          </a:p>
        </p:txBody>
      </p:sp>
      <p:sp>
        <p:nvSpPr>
          <p:cNvPr id="55" name="Rectangle 4">
            <a:extLst>
              <a:ext uri="{FF2B5EF4-FFF2-40B4-BE49-F238E27FC236}">
                <a16:creationId xmlns:a16="http://schemas.microsoft.com/office/drawing/2014/main" id="{E80F8AEE-9817-46BE-89B5-17C5CFA77F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400" y="3742035"/>
            <a:ext cx="63318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</a:t>
            </a:r>
          </a:p>
        </p:txBody>
      </p:sp>
      <p:pic>
        <p:nvPicPr>
          <p:cNvPr id="62" name="Picture 8" descr="pooh">
            <a:extLst>
              <a:ext uri="{FF2B5EF4-FFF2-40B4-BE49-F238E27FC236}">
                <a16:creationId xmlns:a16="http://schemas.microsoft.com/office/drawing/2014/main" id="{BD46BC56-FD7F-4A44-944E-336D8A7A90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" name="Rectangle 63">
            <a:extLst>
              <a:ext uri="{FF2B5EF4-FFF2-40B4-BE49-F238E27FC236}">
                <a16:creationId xmlns:a16="http://schemas.microsoft.com/office/drawing/2014/main" id="{A1CB43FA-7CC2-425D-852D-9705AE47F527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88B5145-A9BB-4BC5-823D-4561B1BBE769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A3D9ADB7-73F1-4346-B986-F032682E8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67" name="Rectangle 4">
            <a:extLst>
              <a:ext uri="{FF2B5EF4-FFF2-40B4-BE49-F238E27FC236}">
                <a16:creationId xmlns:a16="http://schemas.microsoft.com/office/drawing/2014/main" id="{3D4BC3F2-672D-4FB1-B8E8-44AA71AB793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4123035"/>
            <a:ext cx="5613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68" name="Rectangle 4">
            <a:extLst>
              <a:ext uri="{FF2B5EF4-FFF2-40B4-BE49-F238E27FC236}">
                <a16:creationId xmlns:a16="http://schemas.microsoft.com/office/drawing/2014/main" id="{08A34B09-2F19-4009-A3BC-7FB30E8D19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92128" y="4521200"/>
            <a:ext cx="5613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69" name="Rectangle 4">
            <a:extLst>
              <a:ext uri="{FF2B5EF4-FFF2-40B4-BE49-F238E27FC236}">
                <a16:creationId xmlns:a16="http://schemas.microsoft.com/office/drawing/2014/main" id="{1634D552-E388-4E51-BBDC-884780A584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3200" y="4885035"/>
            <a:ext cx="5613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</a:t>
            </a:r>
          </a:p>
        </p:txBody>
      </p:sp>
      <p:sp>
        <p:nvSpPr>
          <p:cNvPr id="70" name="Rectangle 4">
            <a:extLst>
              <a:ext uri="{FF2B5EF4-FFF2-40B4-BE49-F238E27FC236}">
                <a16:creationId xmlns:a16="http://schemas.microsoft.com/office/drawing/2014/main" id="{2AA7255E-645D-4D75-8A35-319D3D3EEF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0" y="5996632"/>
            <a:ext cx="5718232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Yes: So we know what effect putting the </a:t>
            </a:r>
            <a:b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next word on this line will have on the cost.  </a:t>
            </a:r>
          </a:p>
        </p:txBody>
      </p:sp>
      <p:sp>
        <p:nvSpPr>
          <p:cNvPr id="71" name="Rectangle 4">
            <a:extLst>
              <a:ext uri="{FF2B5EF4-FFF2-40B4-BE49-F238E27FC236}">
                <a16:creationId xmlns:a16="http://schemas.microsoft.com/office/drawing/2014/main" id="{3A334C7C-88A7-4339-AFDD-A467A0DDB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13364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# of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spaces on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current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line </a:t>
            </a:r>
          </a:p>
        </p:txBody>
      </p:sp>
      <p:grpSp>
        <p:nvGrpSpPr>
          <p:cNvPr id="72" name="Group 26">
            <a:extLst>
              <a:ext uri="{FF2B5EF4-FFF2-40B4-BE49-F238E27FC236}">
                <a16:creationId xmlns:a16="http://schemas.microsoft.com/office/drawing/2014/main" id="{930D8741-A25F-468B-B204-8CCE96B9FCA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594579"/>
            <a:ext cx="596918" cy="1213357"/>
            <a:chOff x="2308" y="1513"/>
            <a:chExt cx="1162" cy="2570"/>
          </a:xfrm>
        </p:grpSpPr>
        <p:grpSp>
          <p:nvGrpSpPr>
            <p:cNvPr id="73" name="Group 27">
              <a:extLst>
                <a:ext uri="{FF2B5EF4-FFF2-40B4-BE49-F238E27FC236}">
                  <a16:creationId xmlns:a16="http://schemas.microsoft.com/office/drawing/2014/main" id="{9684FFB4-B46D-40C0-8293-69840EA89D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81" name="Freeform 28">
                <a:extLst>
                  <a:ext uri="{FF2B5EF4-FFF2-40B4-BE49-F238E27FC236}">
                    <a16:creationId xmlns:a16="http://schemas.microsoft.com/office/drawing/2014/main" id="{56BF5C66-0B2C-4BD1-A27A-CE40785D3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Freeform 29">
                <a:extLst>
                  <a:ext uri="{FF2B5EF4-FFF2-40B4-BE49-F238E27FC236}">
                    <a16:creationId xmlns:a16="http://schemas.microsoft.com/office/drawing/2014/main" id="{57E41391-BEA9-4F15-9592-490FEE0EA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30">
                <a:extLst>
                  <a:ext uri="{FF2B5EF4-FFF2-40B4-BE49-F238E27FC236}">
                    <a16:creationId xmlns:a16="http://schemas.microsoft.com/office/drawing/2014/main" id="{F8A3AFD8-BFC4-4546-872C-EDC74898C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Freeform 31">
                <a:extLst>
                  <a:ext uri="{FF2B5EF4-FFF2-40B4-BE49-F238E27FC236}">
                    <a16:creationId xmlns:a16="http://schemas.microsoft.com/office/drawing/2014/main" id="{5A618414-39FA-4DAA-80B1-B2F189913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5" name="Freeform 32">
                <a:extLst>
                  <a:ext uri="{FF2B5EF4-FFF2-40B4-BE49-F238E27FC236}">
                    <a16:creationId xmlns:a16="http://schemas.microsoft.com/office/drawing/2014/main" id="{20144115-7F70-47A9-9A90-712B8529C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6" name="Freeform 33">
                <a:extLst>
                  <a:ext uri="{FF2B5EF4-FFF2-40B4-BE49-F238E27FC236}">
                    <a16:creationId xmlns:a16="http://schemas.microsoft.com/office/drawing/2014/main" id="{7EDD7FB7-C155-499A-8C34-B15DB92583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74" name="Freeform 34">
              <a:extLst>
                <a:ext uri="{FF2B5EF4-FFF2-40B4-BE49-F238E27FC236}">
                  <a16:creationId xmlns:a16="http://schemas.microsoft.com/office/drawing/2014/main" id="{0F344415-E403-46D7-AB1F-CF67BE4C7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5" name="Freeform 35">
              <a:extLst>
                <a:ext uri="{FF2B5EF4-FFF2-40B4-BE49-F238E27FC236}">
                  <a16:creationId xmlns:a16="http://schemas.microsoft.com/office/drawing/2014/main" id="{B368E088-7DBE-4111-B648-AFBEC99A8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" name="Oval 36">
              <a:extLst>
                <a:ext uri="{FF2B5EF4-FFF2-40B4-BE49-F238E27FC236}">
                  <a16:creationId xmlns:a16="http://schemas.microsoft.com/office/drawing/2014/main" id="{02094535-A8B4-4C34-AB2F-146C3AF4127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7" name="Oval 37">
              <a:extLst>
                <a:ext uri="{FF2B5EF4-FFF2-40B4-BE49-F238E27FC236}">
                  <a16:creationId xmlns:a16="http://schemas.microsoft.com/office/drawing/2014/main" id="{85DB0EEA-D3E5-4C47-AFC7-904597BBA89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" name="Oval 38">
              <a:extLst>
                <a:ext uri="{FF2B5EF4-FFF2-40B4-BE49-F238E27FC236}">
                  <a16:creationId xmlns:a16="http://schemas.microsoft.com/office/drawing/2014/main" id="{0E0522A8-0E30-493E-BD42-0C7DF29D6B6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9" name="Oval 39">
              <a:extLst>
                <a:ext uri="{FF2B5EF4-FFF2-40B4-BE49-F238E27FC236}">
                  <a16:creationId xmlns:a16="http://schemas.microsoft.com/office/drawing/2014/main" id="{AFA44CB7-9386-4E3E-903C-1044E333526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0" name="Oval 40">
              <a:extLst>
                <a:ext uri="{FF2B5EF4-FFF2-40B4-BE49-F238E27FC236}">
                  <a16:creationId xmlns:a16="http://schemas.microsoft.com/office/drawing/2014/main" id="{31CB85E9-1DFF-4430-BE00-88DD0AAAA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7" name="Rectangle 4">
            <a:extLst>
              <a:ext uri="{FF2B5EF4-FFF2-40B4-BE49-F238E27FC236}">
                <a16:creationId xmlns:a16="http://schemas.microsoft.com/office/drawing/2014/main" id="{DBAEF722-9508-4A7B-91C0-772F67A75C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273178"/>
            <a:ext cx="52610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45CC79D6-0929-48DA-932F-90DEEA4B7462}"/>
              </a:ext>
            </a:extLst>
          </p:cNvPr>
          <p:cNvGrpSpPr/>
          <p:nvPr/>
        </p:nvGrpSpPr>
        <p:grpSpPr>
          <a:xfrm>
            <a:off x="658812" y="2892200"/>
            <a:ext cx="2256972" cy="1694314"/>
            <a:chOff x="927100" y="3429001"/>
            <a:chExt cx="2256972" cy="1694314"/>
          </a:xfrm>
        </p:grpSpPr>
        <p:sp>
          <p:nvSpPr>
            <p:cNvPr id="89" name="Rectangle 10">
              <a:extLst>
                <a:ext uri="{FF2B5EF4-FFF2-40B4-BE49-F238E27FC236}">
                  <a16:creationId xmlns:a16="http://schemas.microsoft.com/office/drawing/2014/main" id="{8F713B97-302C-4ACA-9690-07B544F80D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0" name="Line 11">
              <a:extLst>
                <a:ext uri="{FF2B5EF4-FFF2-40B4-BE49-F238E27FC236}">
                  <a16:creationId xmlns:a16="http://schemas.microsoft.com/office/drawing/2014/main" id="{62DD5BB3-29FD-4181-A332-A991EA2308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91" name="Text Box 12">
              <a:extLst>
                <a:ext uri="{FF2B5EF4-FFF2-40B4-BE49-F238E27FC236}">
                  <a16:creationId xmlns:a16="http://schemas.microsoft.com/office/drawing/2014/main" id="{93B899DA-B2FF-4B18-AF93-F09804EE1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92" name="Rectangle 4">
            <a:extLst>
              <a:ext uri="{FF2B5EF4-FFF2-40B4-BE49-F238E27FC236}">
                <a16:creationId xmlns:a16="http://schemas.microsoft.com/office/drawing/2014/main" id="{CC52618A-9497-40DA-89F8-7F5B26EB6E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484" y="2273178"/>
            <a:ext cx="6976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93" name="Rectangle 4">
            <a:extLst>
              <a:ext uri="{FF2B5EF4-FFF2-40B4-BE49-F238E27FC236}">
                <a16:creationId xmlns:a16="http://schemas.microsoft.com/office/drawing/2014/main" id="{67F8D123-B36D-4663-9D9D-EFAFE439D4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3028" y="2273178"/>
            <a:ext cx="4235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691A15C8-95D3-411E-BB47-5193261FC6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314" y="2273178"/>
            <a:ext cx="4748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5" name="Rectangle 4">
            <a:extLst>
              <a:ext uri="{FF2B5EF4-FFF2-40B4-BE49-F238E27FC236}">
                <a16:creationId xmlns:a16="http://schemas.microsoft.com/office/drawing/2014/main" id="{EC8A880C-9E71-44CF-BFAD-DC6E33C071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85818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96" name="Rectangle 4">
            <a:extLst>
              <a:ext uri="{FF2B5EF4-FFF2-40B4-BE49-F238E27FC236}">
                <a16:creationId xmlns:a16="http://schemas.microsoft.com/office/drawing/2014/main" id="{D4413584-7366-40AA-8503-9149550AF4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858183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97" name="Rectangle 4">
            <a:extLst>
              <a:ext uri="{FF2B5EF4-FFF2-40B4-BE49-F238E27FC236}">
                <a16:creationId xmlns:a16="http://schemas.microsoft.com/office/drawing/2014/main" id="{B7564536-17B1-4442-9BA1-3712FF33CC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858183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98" name="Text Box 16">
            <a:extLst>
              <a:ext uri="{FF2B5EF4-FFF2-40B4-BE49-F238E27FC236}">
                <a16:creationId xmlns:a16="http://schemas.microsoft.com/office/drawing/2014/main" id="{432EDEB6-00DF-49B6-8903-0B78BF1AE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858183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9" name="Text Box 18">
            <a:extLst>
              <a:ext uri="{FF2B5EF4-FFF2-40B4-BE49-F238E27FC236}">
                <a16:creationId xmlns:a16="http://schemas.microsoft.com/office/drawing/2014/main" id="{5FE6FD6C-2460-4914-950F-558EE7D209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858183"/>
            <a:ext cx="12298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</p:txBody>
      </p:sp>
      <p:sp>
        <p:nvSpPr>
          <p:cNvPr id="100" name="Rectangle 4">
            <a:extLst>
              <a:ext uri="{FF2B5EF4-FFF2-40B4-BE49-F238E27FC236}">
                <a16:creationId xmlns:a16="http://schemas.microsoft.com/office/drawing/2014/main" id="{93517909-09B8-4951-90AC-3A4C50DE6B3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858183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01" name="Rectangle 4">
            <a:extLst>
              <a:ext uri="{FF2B5EF4-FFF2-40B4-BE49-F238E27FC236}">
                <a16:creationId xmlns:a16="http://schemas.microsoft.com/office/drawing/2014/main" id="{F759D87F-3EDF-4ED0-AD82-E59DFF5F6B9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25036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</p:spTree>
    <p:extLst>
      <p:ext uri="{BB962C8B-B14F-4D97-AF65-F5344CB8AC3E}">
        <p14:creationId xmlns:p14="http://schemas.microsoft.com/office/powerpoint/2010/main" val="23749237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55" grpId="0"/>
      <p:bldP spid="56" grpId="0"/>
      <p:bldP spid="67" grpId="0"/>
      <p:bldP spid="68" grpId="0"/>
      <p:bldP spid="69" grpId="0"/>
      <p:bldP spid="70" grpId="0"/>
      <p:bldP spid="71" grpId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31" name="AutoShape 2" descr="data:image/jpeg;base64,/9j/4AAQSkZJRgABAQAAAQABAAD/2wCEAAkGBxQTEhUUEhQVFBUXFxcWGBgXGBkYHhwXGBgYGBgcHBYYHCggHBolHBgVITEhJSksLi4uGB8zODMsNygtLiwBCgoKDg0OGhAQGiwkHCQsLCwsLCwsLCwsLCwsLCwsLCwsLCwsLCwsLCwsLCwsLCwsLCwsLCwsLCwsLCwsLCwsLP/AABEIAQMAwgMBIgACEQEDEQH/xAAcAAAABwEBAAAAAAAAAAAAAAAAAQIDBQYHBAj/xABTEAABAwICAwgLDAYKAgMBAAABAgMRAAQSIQUGMQcTIkFRYXGRFDIzUlNygZOxwdEVFyNCVHOCkqGys9IkJTQ1RHQWQ2JjosLT4eLwhKODlMNk/8QAFgEBAQEAAAAAAAAAAAAAAAAAAAEC/8QAGxEBAQEBAQEBAQAAAAAAAAAAAAERQTEhURL/2gAMAwEAAhEDEQA/AJCiijo6jZp50JSVKyAE1yWr77oxM26lJ4iSBPkNN6wn4FXk9NWKzcOEIywoQhOGARmgKJIOROYGeyMtpqyM2okWN8f4dI6Vew0Pcy+8G0PpGp6f7Lfm0flpQPIEjoSn2Vciar50Te/3I8p9lF7kXnG6wOv8tWVLpHIPIKd7IVymmQ1VPce68OyPJ/tRHQ1zx3LXUKtibhY+Meuli7c79XWaZDVP9xn/AJU31D20R0M/8rb6h7auRu3O/V9Y0k3Tnfr6zTIap3uO/wDK2+oe2h7jv/K2+oe2pbT+syLQJW8twYzhGGScs+WoQ7p9t37/ANU+2nw097kXHyprqHtovcm5+UNHyU0d1G38I/8AVP5qT76Fv37/ANX/AHp8HR7lXfE8yf8AvRQ9y7zvmD5T7K5DuoW3K8foj1qojunW3I99RP5qZDXd7mXvesn6R9lD3PvvBNnoVUf75tt3rvm2/wA1d+gtbGLxxTbaOEElfDbbAgEA7J41CmGkPt3aBK7bL+yoH7KFjeJdTiT5RyVYA4GxwUJErQDAA7daUGY25KkchGXHNP0OIeuByOr++qpYsqZmhRRR1FCjopoUU9QpVFREVrF3E+T01YrJObn/AMf4SKrusfcT0j01ZLZPCc6Ufgt1qM1D6Q1nS08ppSAnDEKdVvaVSJ4BwkGOcinf6StB1DbkNhbW+hZWkp7bCEynIkwTI5K7LvRKVlRK3Rj7YBZKdkZJVIGXJFN6P0AwwpKm0lJS2WhwieCpeM7eMqzmiGmNZG1NvLAlLS97EEHfFEDDh51EgCkJ1mTvL7imylduSFtFQnmIVxpPLHFXQdAsFSipGLE4XVJUZSVlOGSk5ZDZybaQ7qxbKKobCMaN7UEEoBTM9qmBMxntyoG0axELQhTaVFQJ+Cd3wogT8IMCcA4prjt9csTaHN7bUFkDe0PY3hJjuWAdO2po6Ha3wOgELCcBKSRiTEQoDJWXLXRY2SGW0ttiEpEASSYmdpzqjqJpJojQoM93Ye5W/wA4r7tZaa1Pdh7ix86r7hrK5HKKyoGhQkcoopHKKA6FCRyigOagFXXcn/bVfML++1VNDZ5D1Vd9ydk9mqJBjeF5we/bpBqF9kkfONfjN1UdGftF186v75q36SHAHjtfioqpWQ/Srr51f3jVpErR0BR1loKFHQoH6KKVQoIjWPuR6RVntk8JzxkfgtVWdY+5eUVbLdObvjJ/BarUZpZFJw1TjpN8576oTxDDH3aHui/4Vf8Ah/LRFywUZTVM90X/AAy/8P5aJWkHgCd+Xy/F9lEXXBRhFZ4zrKpe94X3Dvs4dnxds5ZV3dmveGc6x7KqrqU0MNUjs17wzv1qAvHvCufWqC7qaB2wemi3kcg6qodzpVxABU87mYHCPECfVSDpdyAd9eg8eIxtw5+Wg0EMjk+yj3oclULsl7wzv11e2k9ku+Ge84r20+Gr+GhyCi3sc1UE3LvhnvOK9tJ7Id8M95xftoNBw0Cms8LzvhnvOr/NS7S4cC0nfnjChkXFqG3YQokGgumlU/B/Ta/FRVRth+mXXzivvVctLD4JXS3+Iiqc0Ivbv5xXpFKRJilUkUqKy2FFR0KDoihRxRRQRGsfcvpCrnaoze8dP4LVU3WTuX0hV5skyXvHH4LVanjNZ0lOzopWGnEpyqE1weKLY4SQVKCcsssyR9lRk+dNMgStWDhKTCgQSU7cuTMZ0/bXbbyVb2sKjIxxZcc072ChSEpWlKgAMlAHONufHUNoJsC7uAkAJQAkJGQGecDpSapris0WqFoIuAVJKeIxkgpOHkkmTt2Va4moPWq0bQytxKEBwlPDAAVmROfLE03ahQu2EAmE26QrPbCTtHSRQTN7cBsAqBIKkpyExiMSeQc/PXIrTtuDBdTIy2H0xUXdPKNzdEkkNsKAHECUpOzizmu7VrRzZYbWtCVLzOIgE9sYzOeyKB7TS2glJdWEiZTtMyCMgOYzNctmG3cm3UrwgyClWYJJBOYJ6Z2yehGlUhd8y2RKcBKgdhBxHMeQVLOsIaaXgSlACVK4IA2A8lBxq00wk4VOiRkcjt48wIo3NLtJx4lFISUiSMlYhIKY2ioa2tkCwU6pKSuFQogEjhYRB4optDIUuxQcwUFSgc5Cs8+UcGgsFnpJp0kNrCiM4gjLyimXtNMIJSpwSDByJz6QKj1NJRfQgBKUNKVCQAJwmTA6RXPoy3T2E46pIKwF4VESRAgQTzzQWB+9bQgLUoBJiDnnybKTo/SbTqwG14jIMQRx84qtpRIskHPEVKUOUFYOfKCJqQUwlN+0hCQhITjISIE8LOB5KQa9plPwKulH301S0j9Ou/HPqq9acT8Av6P301Rv4+78c+qlaiRFKogKUKy0KhR0KB+hFAURoInWTuXlHrq+aNGb3zifwWqoesncj0ir/ooZvfOJ/AZrU8ZvrPkpyqF1oDZDKHArhOpw4Y6DM8XC+2rAE1XtYWSq6sxBjEozzjCfQmjJu6vn3XVtWuFBaMKK+OeTI8YPFXfobRRaxqUqXHCCuNk57BySTUToK+ZaeuS44kFbmWSuJSuVPP8AZVk0lftsJCnDAJjIE5xPF0Hqoip6bbfGFN0pKmluABLYhUzltHJyk+upbSeiHN8323UlKyAk49mEcmR5B/3bx6avkXDtslpWMB0YiAeVJG0cgV1VbsNUU/Qdol7soLJ3xRCHFCACc805co4/9qQ47cWYSXFIUwDgSlI4UGYzIyMA7Sae1fuksNPOvSkF8p2GZjm556qb1hv27jeUtKx/CpxZEROQ2jpoC0ilbl4Rbwl5DYlSs04cpAEGDwx9uyuzRVwp9L1u9mtAwLUnIHFiBjnEHirmt71pq9uFuuBMwkCFHZG2E8gFdGqTcquV9879mav8wqAabt2mbMoUFYMkiCJmZmTz51HXzOK4aRb8F1tkYVLzATGyIPCg7YO3y1Ja7NFTKAATLqQeaQoD7SK4zdNtX7q3VhICAkDConYjkTzGgRoa3xvvh4lToRgUpOSSDAyyGcRnls2crGlLB5hpSS4k24ywgcIhR6Nsnljm4q69DXCULu31zgxJggTkSYI5oKeum9ZNLNPsYGlFSsSSRBBjyjljropxhLXZFsgIVKWZSSdkgkSOMwFdddDJbVfKgKxobEmRh2ji2zCh9tcjrzbN7icVhCWkpAhROwcg6ae0CoLurhwbFYcJ5QdkeRNBsGnk/o7n0fvpqhr/AHhd+Of8taBp9P6O50D7yaoDn7wu/HP+WlaiQFHRJpVZaChR0dAuhQoUERrJ3I9I9daFogZvfOJ/AZrPtZO5HpHrqD3QNL3DN6tLT7raShpUIWpIktIEwk7ch1VqM1pytVBOThA5MI9tJ/okONw/UHtrFBp6+IB7JuDPI6s8v9rmPVRL03e8dxccf9aviEn43MafGWwvbn9uolSghRO0lpJJ6c66HdTG1JwKViT3pQCMtmRNYqNM3kA9kPwePflc23hZbRtoe616f6+486vn/tcx6qK2a21DYbMt4UnlS2kH7K606qJ8Ifqj21hqtK3YEl96NndlH0KoHSl3Mb+8Tnlvqjs2/GyoNwd1MbUkpUolJ2gpBB6RTTGoVug4kAJPKlCQesCsR91Lo/17vFtdUNuY2qpK9JXIEl56NndFcx5ecUG33GoVus4lgKVyqQknrIp5rU1tICUqKQNgCQB1VhfZlz4Z3i2uK4xPfcg+ykru7gAnfXCB/eE+vnoN3VqgjjWvqFMP6iW6zKxjOyVIQfSKwj3Se8K59dXtpPug74Rz6yvbT4N8TqUyE4QVBOzCEpA6oimmtQrZJlKcJHGEIB6wmsKZunVKCca8yB2x4/LXU82oYvhlHtikZ5pG0nPIGMuWg21/UW3WZXKjyqSg5eVNNJ1AtcSFcL4MkpAhIz25ACsRW27nwiYMGCTB2RTa0OASScufo69ooPRmsH7O50D7wrPF/vC78c/5aoGraybloEntvUa0Bf7wu/HV6qUiRFKpIpQrLYUdFR0C6FCioInWTuJ6R66h91PRTgfS/hJQtpvMDjSkCpnWPuR6R660u3tkuMthaQoYE5KAI2DlrU8ZrzO28obJGUbP7WL00pVyv73F322vQyrGxgq3pmBJPwYMRkco56P3LspA3hnOI+CHGSB8XLMH/ppiPOu+q2ESIAgzEDZ6BTzbrqjCQo8wSTxg7B0CvRFtoqzWSEMskjb8GB6U89C50fZtnCtlkEgkDe05gbdg56Ya8+uW1woEby5Ez2i9vSRRLbeTJ3taTxnAochzkZcVegFWtkCob01wCAr4LYSQB8XlI66Zw2BSFBpspOQO9DiMcaaYPPqnVcaRxcXJkKIvqiIHVxiM+nIV6SVoO28Az5tPspv3Btfk7Pm0eymDziX1nbn0jp9p66JbqyI4uSMv+/716P8AcK28Az5tHsoDQVt8nZ82j2Uwead7PJQ3s8lemBoO2+Ts+bT7KNOg7b5Oz5tHsphrzXbKUhQUBmNmXNFOOXKinDhAyAJEyQmAJ5shkK9IHQdt4BnzafZQ9wrbwDPm0+ymGvN4ulzPPJyAk7c4HNRPXClZRAiIA4svyjqr0gdBW/gGfNp9lF7h2/gGvNp9lMGF6i6Hddum1JScKVCTGX/ePoBq3qP6wu/HV6RWms2qEdohKfFSB6KzAH9PuvHX94UpEoKVSRR1lsdHRTQqocoUVHUVE6x9y8o9daMi9SzaB1c4W2A4QNsJRJA58qzjWTuXlHoNXTTZ/VLv8ofwq1PGKo41+SQuLHgqBB+H5SSMw1t2/wC9BW6BmkiyICIgB8wMJJGRb25mqZZXQQCMpmeOdh2EbDszn0U86+iSrECokwYVAmNpPCUYxDPpnirTFtabqHrkLq4W1vJbJSXAd83ycMBUygEHMcZG3ZSNedbUMXIZFtvywgHEV4IxmQkcAz2oPFnG2qruTge6WWY3h7qxN8tDdJcw6UWeRDXL3tT8adTmvklR7ARK8lHf1GYM95yj7KaGvW9hINkUpE/xDgyJxmOBt486r5vxweEMlEx8J3u0Qcs8uU7TXFpR1JAwmcIMmI+Ll1Dl4yeKrWZbrc9OawJt7I3WErGFCkpmCS4UhIJzjthJzqhndXc+So88f9OpzXlMaETzItfvN1lNo42mStJURmmCIkZgKEZjlzrPWovZ3Unhn2ImPnVene6teo2tnZ++At70pvDkFYwUrxQZgGZScuisYevHFghS1kHaCoxtnZMVf9xgfCXXis+l2rCtTiuPTFspxlaEbTETzKBPFyA120KCEd0YslyJSFBoojBkpsryUjtSk4hI9BpteinyicSUOhzfUlJOEEhAiDtTG+CDyipe+SooOCcUp2cmIYuMcU8Ypu2DmaTIkggmDwcKQQOGTM4ts+Wgi7fRDqQ2ZB3tRASok4mlLVikkxOFSTmNrQzzpWitGrbU2VAGGUIVGE/CJKsRzz4xmMzFdCU3EHFJyGwpGZIETyAJKuffCBzOpS7JzUM29uHMBQxnmBTOVB3KrJmz+n3Xzjn361k1kdsZvbr5138Q1KsTApQpIpVZbHQoqOmBwUDRUKCJ1j7n9Ieg1pOi0JXaNBYBSWUAg7CCgAzPFFZrrH3MeMPQauGk1/qVR/8A4wOtsCtTxioc6H0DOa7Yf+Qf9Sle5OgfCW3/ANg/nrP0W6C2JwhUTPCmMShn8WMgOWTyUtdolRUkIwEEJTtz7YkmTGxJ2RVGu6pWOjkKWbEsFcALLa8agmcp4RIEj7KTrVo/RinEqvjbhzDkXFhCsMnnBImftqh7maEjSpCch2MsjoKmD66Rr+kK0osESIZB6MAJ9dEWjsHQI+Naec/5UTdloKRBs5nKVjbxbTHXWdu2SQjbBKgQozGBQVhkAEycP2ionSCAEmFBWR2A/wCYCg9FaTaZLKw/ve84eHjgJwjlnKKp286DAgKs8v7QProa+q/UyedNr95us2tLZBQlR4pUrnTJHpAH0qnRoxb0HH8JVh1ZRZhCuwd5w4uFvUdtHxozmOWsbctGwlZK80riIOWasuTOB1Vb9yDut14jHpeqwq8X2stq0socuGULG1JUJE55jiMVz/0xsvlTP1qyDTxHZ91imOyHNnjc9J7HSVEgEpkwO+M7BHxeepqtotNaLRxSUIuWSpRgALEkniE7TzV3aR0i2wjG84htMgYlkJEnYJPHtrBUsLQ43iSUfCIIkEbFp2TVr3YJ31jx3QfI0zHUSrrNXUXr+mNl8qZ+uKH9MrL5Uz9YVijbMNBQRjxFQJ4XBiI7UxOc509d2gSkERIOFUGeFE5ji+MPo0G9Wd8h5AW0tLiDsUkgjLI5jjFZNYH9MufnHvxTXVuSOnG8J/rEjrbWT9qR1VxaKP6XceO7+IalWJ8UqaQKUKy2VQoqFA5QogaOgiNY+5jxh6DV80dY9kaLQ1OHfLcInklMTVD1j7mPGHoNXnQ+kd40Sl+MW9sFQExJTMDomK1PGapHvZXuzfbb/wBmzqo17mt6oAF9jLID4Qx0ZVzt7pl+oiE28nYAhZ27BGPbT93ug6RRmWWkD+0257RRFi1E1FdtLhVw+6hZ3stpCAdilJUSSrxAAKTrjqI9c3RfYdbRjSkELCpBSIkFPFEUnc/16fu7hTD6Gu5qcSpsKEYVISQZUZ7cdVM67683NvdqYYS0EoSklS0qUSVDFlCgAIgcdBGHcxvNhuGI6HOKmzuUXCslXDIByJCFExxxPHQa170mtJUlLBExO9qzPIJczPMK5RunX6cz2OQMyN7UJjMid8pg0rWXVvsmyNqleCA3hURMFspKZHJwftrPzuV3I/iGfqrq+a06xLt7A3TSUlZS2UhUkAuFIziCYnZlsrOhuiaQUYG8Ek5ANKzPnKX1HV719z8oZ+ov21bNRNUlWO+qccDi3cA4KcICUYo2mSTiNUy4180kgjHvKZGXwZg+ULq17netb12XkPhGJvAoKQCmUrxCCCTmMG3nqiJ0/uauu3LrzT6EpcWXMKkEkFW0SDmJrg97G5+UM/UX7aXrJuh3bd0800GkobWWxiQVE4ciScQ2ma4v6f6Rynes8x8Cc+jhZ1FSFluZPBxBcfbwBSVKCEKkhJBgEmBMbas+vGpovkpUhwtuIMiRiTmnCqQIMkBOc/F2ZmqZZbot4Fo3zeVJxJCgEEGCYMHFkaue6HrK7ZMNqZCCtxwNgrBIAwqUThBEngxt46cFIc3NrhBjf2+KTgXAxGEzwpzIOyfJR2u50+4JTcMkEA5ocG2donaM64l7oV6oyd4kf3Z4jI+PxHqpbevt6Jw7wJiYaOcCB8fkgeSgvmpmp6bNJKl43FKxKIyTkClMA55Aq4/jcwqg6EVNw8eVTh/x1oOoWn3Ly3Wt4JC0OFBKAQCMKVAwSYPCjbxVnOripdWeXEf8QpSLOKUKQDSgay2VQopoUC6FFNCaCK1j7mPG9RqyIXOr7nzLo6lqqtaxH4MeN6jVs1VseydDqYBjGHUA8hKiRPNMVZ4zWOWxqS0gMCUt8fbr8YjgjyJPWo1YE7md8OO2+uv/AE6W5uc36iZVbkn+8cP/AOdVDO5GP1if5dz8Rn/amN0b95P9DX4aauO5/qQ9aXCn31tk72W0pbKj2ykKJJUB3g2cppnXfUW4uLpT7DjIStKAQ5jBBSAnLCDkQBS8FQ0cngNfBlw4zhImEGRtjts4VGXTnVf0gIC+PJQJHHtq7I3OdIAQHLYTthTvow0j3rr1WSnbYJORI3wmDtgYdtBZte/3M30Wv3mxWZ2LmFwGCraIG0yCMufOtu0/oHf7I2ySAQlASVCRiRBSSBzgVnadzW+BnfbXrdy/w06TxAaQbShtKAFAlSlwqJAISBKRsmNnNNWfcgPw934jH3naY97e8275a9bv5atWoOqTlkXlurQtbmBMIBgJRi41ZknGeqrErKtaf267nw6/TXSw/jTClJCiCciBkcKTmoxiIEkcg56tuse5w+7dPPMvNBLiiuFhYIJAkcEEEVHDcyvB/W23/s/LUiqkoQrIzChnyjEOKtH3Zx+j2/8AMf8A5O/71F2e5ndY0748wEBQKsIWVQDJgEATlx1c9fdWlXzCENrCFtuBxOIEpPBUggxnsWTPNTh1ibfFyZf9NdHEdk5cY56tQ3L7vwtv/wCz8tH72t54S263Py1Gv6S+5Kv9GuTyPE/+pFU7VMyr6J9IrRtWdX1WNm+FrStasbhwgwIRAAnM5J289Zxql230fWKtZi2ClimxSxWWyqFFQoFUKKhQRWsPcx43qNWLVTSamNEPuoAKmy6oTsnCkiR0mq5rD3MdPqNSGhFfqW+5sf3EeyrGagBrzpE/xI8jTeX+Gnn9cdJhKVF8AKmDvTeeHI8VQNghJUnGcKSRKoJy6BJqS004FtpIUkgLWEgBQAAS2AkAgZAAbeXlmtIt+5vrddXF0pi4WHElpTiThSkgoU2mOCBIIWeqmNe9cLtq8Wyw4GkNpR8RKiStOIklQPLGXJUTuTfvE/yzv4jFc26KP1m/0M/hipR0W2tmklJKhcpwzhlSWE5xMCQJrkOvekUyeyZjiLTRBjoTs6DSNFNLW3hDKVt481nEMMhIVwgoACADnUHfJAKwkykYgDzZwaDa9aNPus6O7IahLigzEjEEl1SASEnbAUYms0TrjpFRjspUnZDbP+nV213H6mb/APE++3Wc6EVDySYG2JMDEUnDJ4uFGdOkS91rLpFBAVeGeMBDCo5jCMjzVa9zPWO4uFPt3C98wBtSVFKUnhYwQcAAI4I4qpelWiEIxoShzhZJgcARBITlM4oO01PbkP7Rd+Iz952rCo3W3XS9TePttPlpCFlCUpQ2e1AkkrSTJM8dR6dbNJE4eynJOwb0zJkSMt75K4tbB+n3fzy/VTlvcpwYCozhMORs48GycG0Tz7I2yDut9ddIIUhSrkuJCkyhTbUKEgEEpQCPIRWgbpunXrS2bVbqCFuOhvFAUUjAtRICgRPBAzHGayR48HyiOsVpO7SP0W3/AJgfhO034dUZOuukSY7KVyZNs/kpStcdI7Ddrn5tn/TqFsnADmkEyIJKhH1TT104CckgZnMFRnn4Rpo0TVjTz1xo28U+sLU0l1IXCUkgtYhISAJBJzAqmaqdv9E+kVNanKjRekj432tAVC6qdv8ARPpFKRbE0oUgUoVlsdChQoF0JoqFBFaxdzHjeo1Obn9gLixu2FEgLOGRtGJMTHSBUFrD3MeMPQa79TdIKYsL9xuAtCApJImDhUAYNWM0BuWXA/imvNq/NRnctuPlTXmlfmqtJ1lvT/Fvdafy116W0vpBkpx3bgKk4uCtChAJTmQCJkGr8RetSNRDZPqeceDii2W0hKMIAKkqJMkyeAmmtb9z9V1cG4bfDeJKQpKkYs0jCCCFDiqJ3LtY7l27Uy+8p1BZWsBUSFIW2kQQNkLVI5hTG6FrFdIvnGmn1tNtpbhKIElScRJMSTxeQUodTuXPx+1N+aV+ei96l09tdog7YaMxxxK9tQ1hpS9WJF+pKsWFKFr4SiRlAwkATAkxnUc9rNfIJm7fBTORIOY5QRy8VBsundXU3FmbXGUAJbCVxJBbKSkkcfaiRVFTuUuj+LT5n/nVn1t0y63ooPtqwOrSxwgNhdUgKIB8YxWXM6wXpVBvHxnElZgdMCnSLb7173ytHmf+dWXUnVDsEuqU6XluYROEJASnEQIk58I51m9/pS8QlC+zXlpXigpWoZpIBBSUgg5p4uMVbdynTj7zlw286p0IS2pJWZIKisHhbY4IyqwpWsW5oX7hx9Fzve+KxFKm8UKjPhYhkYmo4blbo/i0+Z/51D62axXZvrhCLl1CG3ChKUKwgAAcm0nPM8tRidNXh/jLjzqqnwXG33K1Yk75dYkAglKWsJIBmArGYnoq4a6atC/YS0VltSVhxKoxCQFJgpkSIUePkrImdP3jagvst84TihSyoGM4KTkQa0bdX0w9b2jZYWW1OPpbKk7cOBxRg8RlI+2nBXTuSufK0+ZP+pQ96p35WjzJ/wBSqaNYrw/xlz51XtpZ05efLLnzqvbT4NAu9XBYaKu0b4XFLBUpWHCM8KQAmTGXPx1RdVO3+ifSKnbLS7zuh74POKcKFoSlSzKoUWzBVtOc7agdVO3+ifSKl9ItqTShSE0sGo2E0dFQoF0KE0U0ETrD3MeN6jS9Xz+rtJD+6Sfv0jWLuY8Yeg1J7m9kl9u7ZXOFxtKTG0A4hI586sZqiMnKpHS7g3q2AIyaXMRl8M7tjyGrl71HJeL80n04qP3qOW8X5pPtoahNyT94/wDjPfiM0xukD9ZP9DX4YrQdTtRG7F5T2+rdWUFsSkJASopUrIbSSlPVTWteoLd0+X9+caUoJCgAlQOHIHPMGPRVqKFq/bBLarklpS0nC22pxtJxwIcUlagSlPEBtI4gDNavCeEVZk4pMznnJmtMTuUj5W55tHtoxuTN7FXbpHHCEDLjzoa7NdkzoVvxbT7zVZYwJUIjbxkAeUnKt/0roRt+1NsckFAQCIkQBhInjEA1RTuToB/a3vqIp0VXT7iS2wCWi4MeIMkFISSnB2hKAsnHOHmnOpvcd/abr5tr7zlSI3Kk/LHfqN1YtT9T27EuKS4txbgSCpUCEpmAAkcpNBkOtGWkLv55XqrjQquvW/8AeF388r1Uu1tEllZxt90bGLh5Sl0kdrOcA/RqK4XzwT0GtL3aR+iW/wDMp/CerM7tMJVnMA5jjit01p1ebvmA04pScKwtKkxIUARMHI5KUPLV4nWB27uGeCkz3wn110v3GJIGBCYzkCCfKTsrRPemb4rp36iPZQ96lHyp36iPZUNVTRZjRN/88z6W64dU+3+ifVVy1q1cbsdFPoQpSyt1tSlLiScSQBAEAACqZqn2/wBE+kUWLaKVSQaUKjQ6FChQKmgaKhNBFaw9zHjD0Gl6qXqmbW/cbOFabcqSeRWcHpE03rCfg/pD0GmNBn9D0h/LK9NWM1D21zdOKShNzcqUpQSBv7mZUYA7blNP37twgFQu3lpSrASh52AogxtiQYMHZkaGrt2lm4ZcWOAlaCqO9nM+TbR6QSGkOIC0LxLSAUKBGFOI4stkyMjntq6LHuT6ZfN6ppbzjiFMLWQ4tS4UlbYBGImMlHZSN0TSD69IKaQ86kANIQhDikCVpBMhJEkkjM1w7k5/WX/ju/fap3Xd7e9LLcInCWFR0JSaXiOZm3u8ILV2t0KWWyd8cOFQSVZlwdrhCjiGXBVyVD3V3ctgLTcvkGSlSXndqdohRBkZbRxip/Rt+xbthG+Yw44pSylChgRvLrKZxgSo78okCck7TVb0m8N5S2khWEuLKgDErCEwJAOxA4uOitd1w0q6nQ4dQspcWi3laTB+FU2FkEbDCjmOWsjRpB+f2h/LldWesE5+WtN1x/cTfLgs/vNVljCoM/7+ml9SeO1++fUc33p4oWpP3YmrzuQ6QdU5cNrcWtKUtrAWorgkqBgnYMhVP01pVVy6XVpQlRCRDacI4IjZO2rNuQ/tNz82195dIVUtcj+sLv54+gVxMvqCCkdqSlRHOkKAz6FK667db/2+6+eV6E1HNqqKXcq4Cug1q+67euN2bYbWpvG+lKiklJKcDioxDOJSnqrJ7pUoI5q1Hdl/ZGP5kfgvVeJ1liLh4nur5/8Akc9tOKcdGZce8rjntpNpc4JEEzGxSk7PFInbTt1eY0xEQZkqWebYpRFFTFveuL0RdpWtSwi4ZCcSiogHCSATxSJiuDVPt/on1U9Z/uu8/mGPQKY1T7f6J9VSkW4UsUgUYqNFTQopoUCqBNFNCoqL1hPwY8Yeg13bm9mh7slpwShxkpUJjIkA5+WuTTbJU3wRMGfTXHqlp1dm6pRbxpUnCRMHaCCDB5K1GKti9zBgbLi460fkpA3MGDtfuOtH5K6Dujtnaw4OhST7KW3uhscbT48iD/nqolNVtRmLJxTranHFlOCXFAwkkEwABtIHVSNZdRGLtzflqdQvCAd7UADGwkEHOK50bott3jw+in1KpZ3QrU7d9H0PYaGIxO5db+HuPrI/JT6dyi1PbO3BHJjSJ6eBsrvRr9Z9855tVPp3QLLv1+bX7KomNJaCaftjbLBDeFKQAYICYwweUQOqqevcsth/XXH1kfkqaGv9j4Rfm1+ym3dfbI7HVebX+WoItO5db+HufrN/kqwasaps2WMtla1LjEpxUmEzAEAADM8VciNfrLwivNuflo/fAsfCL82v2UMc+m9zq2uHlvLU6hSzKghYAJgCYKTmQKjTuV2oMb7c/XR+Spg7oVl37nm1eymHN0GzmZc82fbQc1ruYWiVAqU+sAg4VLTB5jCQY8tWPWPQTV41vTwOEKCgUmClQkAg9BI8tQfvi2o2JeP0B+amnN0i34m3z9FH56Dl96y0nulx5xP5KA3LrTwlx5wfkpat0hriYePSUD1mmF7pQ4rZXlcA/wApoY5NddX2bLRbjbOI4nW1KUs4lEzGZ2bBVJ1UPD+ifVU7rhrW7eshlLQbTiCjwsRMbBsEVFas2S0qKlCBEeWaiyLKDRg0kUdRo5RUiaFQLFHQoVVA0gihQolILSeQdVJNujvU9QoUKFJ7ER3ieoURsm+8FChQEbBvvRRe57fe/afbR0KAho5vvftPtojo5vvftPto6FAXuc33v2n20Z0e33v2n20KFAY0e33o+320XYLfeijoUAFmjvB1UfYqO8T1ChQoDSwnvU9QpwIHIKFCgEUdChQGKBo6FQFQoUKD/9k=">
            <a:extLst>
              <a:ext uri="{FF2B5EF4-FFF2-40B4-BE49-F238E27FC236}">
                <a16:creationId xmlns:a16="http://schemas.microsoft.com/office/drawing/2014/main" id="{42ACC0DE-1094-4B59-B207-985544C812F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87325" y="20574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54" name="AutoShape 58">
            <a:extLst>
              <a:ext uri="{FF2B5EF4-FFF2-40B4-BE49-F238E27FC236}">
                <a16:creationId xmlns:a16="http://schemas.microsoft.com/office/drawing/2014/main" id="{7ECF850C-D57B-428A-AE01-412961D53E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31050" y="3276601"/>
            <a:ext cx="5277938" cy="1905000"/>
          </a:xfrm>
          <a:prstGeom prst="wedgeRoundRectCallout">
            <a:avLst>
              <a:gd name="adj1" fmla="val -54278"/>
              <a:gd name="adj2" fmla="val 33465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This is a fine thing to remember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would define a fine set of states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and make a fine algorithm.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But it is a more awkward state to be in. </a:t>
            </a:r>
          </a:p>
        </p:txBody>
      </p:sp>
      <p:pic>
        <p:nvPicPr>
          <p:cNvPr id="62" name="Picture 8" descr="pooh">
            <a:extLst>
              <a:ext uri="{FF2B5EF4-FFF2-40B4-BE49-F238E27FC236}">
                <a16:creationId xmlns:a16="http://schemas.microsoft.com/office/drawing/2014/main" id="{BD46BC56-FD7F-4A44-944E-336D8A7A90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4" name="Rectangle 63">
            <a:extLst>
              <a:ext uri="{FF2B5EF4-FFF2-40B4-BE49-F238E27FC236}">
                <a16:creationId xmlns:a16="http://schemas.microsoft.com/office/drawing/2014/main" id="{A1CB43FA-7CC2-425D-852D-9705AE47F527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65" name="Rectangle 64">
            <a:extLst>
              <a:ext uri="{FF2B5EF4-FFF2-40B4-BE49-F238E27FC236}">
                <a16:creationId xmlns:a16="http://schemas.microsoft.com/office/drawing/2014/main" id="{888B5145-A9BB-4BC5-823D-4561B1BBE769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A3D9ADB7-73F1-4346-B986-F032682E87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71" name="Rectangle 4">
            <a:extLst>
              <a:ext uri="{FF2B5EF4-FFF2-40B4-BE49-F238E27FC236}">
                <a16:creationId xmlns:a16="http://schemas.microsoft.com/office/drawing/2014/main" id="{3A334C7C-88A7-4339-AFDD-A467A0DDB7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7800" y="877669"/>
            <a:ext cx="113364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j = # of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spaces on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current 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line </a:t>
            </a:r>
          </a:p>
        </p:txBody>
      </p:sp>
      <p:sp>
        <p:nvSpPr>
          <p:cNvPr id="57" name="Rectangle 3">
            <a:extLst>
              <a:ext uri="{FF2B5EF4-FFF2-40B4-BE49-F238E27FC236}">
                <a16:creationId xmlns:a16="http://schemas.microsoft.com/office/drawing/2014/main" id="{7E8084D6-EEA2-420F-88FB-065B04A3071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286" y="1295400"/>
            <a:ext cx="5983514" cy="990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400050" marR="0" lvl="0" indent="-342900" algn="l" defTabSz="914400" rtl="0" eaLnBrk="1" fontAlgn="base" latinLnBrk="0" hangingPunct="1">
              <a:lnSpc>
                <a:spcPct val="100000"/>
              </a:lnSpc>
              <a:spcBef>
                <a:spcPct val="2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In what state would you like to be </a:t>
            </a:r>
            <a:b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</a:br>
            <a:r>
              <a:rPr kumimoji="0" lang="en-CA" altLang="en-US" sz="24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/>
                <a:ea typeface="+mn-ea"/>
                <a:cs typeface="+mn-cs"/>
              </a:rPr>
              <a:t>  in the middle of your computation?</a:t>
            </a:r>
          </a:p>
        </p:txBody>
      </p:sp>
      <p:sp>
        <p:nvSpPr>
          <p:cNvPr id="58" name="Rectangle 2">
            <a:extLst>
              <a:ext uri="{FF2B5EF4-FFF2-40B4-BE49-F238E27FC236}">
                <a16:creationId xmlns:a16="http://schemas.microsoft.com/office/drawing/2014/main" id="{42D5D28B-4995-4A40-B0F6-AD22A1CF48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Guess the Middle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59" name="Picture 4" descr="j0128148">
            <a:extLst>
              <a:ext uri="{FF2B5EF4-FFF2-40B4-BE49-F238E27FC236}">
                <a16:creationId xmlns:a16="http://schemas.microsoft.com/office/drawing/2014/main" id="{0247B8DC-D877-4B8E-8BB4-EF534C6B90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25957" y="4939981"/>
            <a:ext cx="1161048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0" name="AutoShape 58">
            <a:extLst>
              <a:ext uri="{FF2B5EF4-FFF2-40B4-BE49-F238E27FC236}">
                <a16:creationId xmlns:a16="http://schemas.microsoft.com/office/drawing/2014/main" id="{CB3928A3-1360-451A-BB84-30C928DC6F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7183" y="5513318"/>
            <a:ext cx="4572000" cy="914402"/>
          </a:xfrm>
          <a:prstGeom prst="wedgeRoundRectCallout">
            <a:avLst>
              <a:gd name="adj1" fmla="val -62611"/>
              <a:gd name="adj2" fmla="val 4298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about if I promise you that we are about to start a new line?</a:t>
            </a:r>
          </a:p>
        </p:txBody>
      </p:sp>
      <p:sp>
        <p:nvSpPr>
          <p:cNvPr id="61" name="Rectangle 4">
            <a:extLst>
              <a:ext uri="{FF2B5EF4-FFF2-40B4-BE49-F238E27FC236}">
                <a16:creationId xmlns:a16="http://schemas.microsoft.com/office/drawing/2014/main" id="{ADEB032D-9399-476C-B051-658FBC2A57E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368" y="905142"/>
            <a:ext cx="9733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Starting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new line</a:t>
            </a:r>
          </a:p>
        </p:txBody>
      </p:sp>
      <p:grpSp>
        <p:nvGrpSpPr>
          <p:cNvPr id="63" name="Group 26">
            <a:extLst>
              <a:ext uri="{FF2B5EF4-FFF2-40B4-BE49-F238E27FC236}">
                <a16:creationId xmlns:a16="http://schemas.microsoft.com/office/drawing/2014/main" id="{C4041BD8-8424-43A0-B19B-6CB95739D3D6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35373" y="4594579"/>
            <a:ext cx="596918" cy="1213357"/>
            <a:chOff x="2308" y="1513"/>
            <a:chExt cx="1162" cy="2570"/>
          </a:xfrm>
        </p:grpSpPr>
        <p:grpSp>
          <p:nvGrpSpPr>
            <p:cNvPr id="66" name="Group 27">
              <a:extLst>
                <a:ext uri="{FF2B5EF4-FFF2-40B4-BE49-F238E27FC236}">
                  <a16:creationId xmlns:a16="http://schemas.microsoft.com/office/drawing/2014/main" id="{1BD4C3A6-C874-4001-9996-272D9AD129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79" name="Freeform 28">
                <a:extLst>
                  <a:ext uri="{FF2B5EF4-FFF2-40B4-BE49-F238E27FC236}">
                    <a16:creationId xmlns:a16="http://schemas.microsoft.com/office/drawing/2014/main" id="{DDCEEA19-27FE-4ED1-B71F-F28BC2188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0" name="Freeform 29">
                <a:extLst>
                  <a:ext uri="{FF2B5EF4-FFF2-40B4-BE49-F238E27FC236}">
                    <a16:creationId xmlns:a16="http://schemas.microsoft.com/office/drawing/2014/main" id="{8C70BA25-B5A3-496B-8D2B-681847851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1" name="Freeform 30">
                <a:extLst>
                  <a:ext uri="{FF2B5EF4-FFF2-40B4-BE49-F238E27FC236}">
                    <a16:creationId xmlns:a16="http://schemas.microsoft.com/office/drawing/2014/main" id="{35649CA3-B67D-436D-81EB-720045DE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2" name="Freeform 31">
                <a:extLst>
                  <a:ext uri="{FF2B5EF4-FFF2-40B4-BE49-F238E27FC236}">
                    <a16:creationId xmlns:a16="http://schemas.microsoft.com/office/drawing/2014/main" id="{AEAAC66B-9250-4847-BF08-E0F46981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3" name="Freeform 32">
                <a:extLst>
                  <a:ext uri="{FF2B5EF4-FFF2-40B4-BE49-F238E27FC236}">
                    <a16:creationId xmlns:a16="http://schemas.microsoft.com/office/drawing/2014/main" id="{D24EE040-1E7A-4428-AD31-8B3598872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84" name="Freeform 33">
                <a:extLst>
                  <a:ext uri="{FF2B5EF4-FFF2-40B4-BE49-F238E27FC236}">
                    <a16:creationId xmlns:a16="http://schemas.microsoft.com/office/drawing/2014/main" id="{F3AA339B-EC13-4B0E-8DD8-0FF2AF411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72" name="Freeform 34">
              <a:extLst>
                <a:ext uri="{FF2B5EF4-FFF2-40B4-BE49-F238E27FC236}">
                  <a16:creationId xmlns:a16="http://schemas.microsoft.com/office/drawing/2014/main" id="{44ACC6E9-066B-41C6-8476-31EE52989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3" name="Freeform 35">
              <a:extLst>
                <a:ext uri="{FF2B5EF4-FFF2-40B4-BE49-F238E27FC236}">
                  <a16:creationId xmlns:a16="http://schemas.microsoft.com/office/drawing/2014/main" id="{FF128912-703C-4808-91C9-3007E27BBA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4" name="Oval 36">
              <a:extLst>
                <a:ext uri="{FF2B5EF4-FFF2-40B4-BE49-F238E27FC236}">
                  <a16:creationId xmlns:a16="http://schemas.microsoft.com/office/drawing/2014/main" id="{CE93B330-E6BA-4A77-A38F-5F43EBE92A8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5" name="Oval 37">
              <a:extLst>
                <a:ext uri="{FF2B5EF4-FFF2-40B4-BE49-F238E27FC236}">
                  <a16:creationId xmlns:a16="http://schemas.microsoft.com/office/drawing/2014/main" id="{0993BFBB-348A-471D-B379-40DCAE2E5F4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6" name="Oval 38">
              <a:extLst>
                <a:ext uri="{FF2B5EF4-FFF2-40B4-BE49-F238E27FC236}">
                  <a16:creationId xmlns:a16="http://schemas.microsoft.com/office/drawing/2014/main" id="{740AEE2D-9818-42F9-ADAB-1E5CD8A532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7" name="Oval 39">
              <a:extLst>
                <a:ext uri="{FF2B5EF4-FFF2-40B4-BE49-F238E27FC236}">
                  <a16:creationId xmlns:a16="http://schemas.microsoft.com/office/drawing/2014/main" id="{30205C90-FB51-49F2-9231-206E43B231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78" name="Oval 40">
              <a:extLst>
                <a:ext uri="{FF2B5EF4-FFF2-40B4-BE49-F238E27FC236}">
                  <a16:creationId xmlns:a16="http://schemas.microsoft.com/office/drawing/2014/main" id="{0F24DDAC-1820-44F1-9505-17F313AB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85" name="Rectangle 4">
            <a:extLst>
              <a:ext uri="{FF2B5EF4-FFF2-40B4-BE49-F238E27FC236}">
                <a16:creationId xmlns:a16="http://schemas.microsoft.com/office/drawing/2014/main" id="{56ECAD99-28F1-4131-9F03-D6ACA8C32D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609600" y="2273178"/>
            <a:ext cx="52610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087425CB-06D1-4E57-B6B5-DA6BB851A2C1}"/>
              </a:ext>
            </a:extLst>
          </p:cNvPr>
          <p:cNvGrpSpPr/>
          <p:nvPr/>
        </p:nvGrpSpPr>
        <p:grpSpPr>
          <a:xfrm>
            <a:off x="658812" y="2892200"/>
            <a:ext cx="2256972" cy="1694314"/>
            <a:chOff x="927100" y="3429001"/>
            <a:chExt cx="2256972" cy="1694314"/>
          </a:xfrm>
        </p:grpSpPr>
        <p:sp>
          <p:nvSpPr>
            <p:cNvPr id="87" name="Rectangle 10">
              <a:extLst>
                <a:ext uri="{FF2B5EF4-FFF2-40B4-BE49-F238E27FC236}">
                  <a16:creationId xmlns:a16="http://schemas.microsoft.com/office/drawing/2014/main" id="{6FC5EF9D-90A4-4D65-91D6-8DFFC2B13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8" name="Line 11">
              <a:extLst>
                <a:ext uri="{FF2B5EF4-FFF2-40B4-BE49-F238E27FC236}">
                  <a16:creationId xmlns:a16="http://schemas.microsoft.com/office/drawing/2014/main" id="{DC27ACA1-A30D-4116-8AB8-06401C3C42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89" name="Text Box 12">
              <a:extLst>
                <a:ext uri="{FF2B5EF4-FFF2-40B4-BE49-F238E27FC236}">
                  <a16:creationId xmlns:a16="http://schemas.microsoft.com/office/drawing/2014/main" id="{0D03765D-5585-48B2-93A0-3704A0755F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90" name="Rectangle 4">
            <a:extLst>
              <a:ext uri="{FF2B5EF4-FFF2-40B4-BE49-F238E27FC236}">
                <a16:creationId xmlns:a16="http://schemas.microsoft.com/office/drawing/2014/main" id="{02C05CA0-30B9-4EBA-B798-0E925C44B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1484" y="2273178"/>
            <a:ext cx="69762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sure</a:t>
            </a:r>
          </a:p>
        </p:txBody>
      </p:sp>
      <p:sp>
        <p:nvSpPr>
          <p:cNvPr id="91" name="Rectangle 4">
            <a:extLst>
              <a:ext uri="{FF2B5EF4-FFF2-40B4-BE49-F238E27FC236}">
                <a16:creationId xmlns:a16="http://schemas.microsoft.com/office/drawing/2014/main" id="{445C4FC3-54BD-4129-B271-F1041F779D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53028" y="2273178"/>
            <a:ext cx="42351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to</a:t>
            </a:r>
          </a:p>
        </p:txBody>
      </p:sp>
      <p:sp>
        <p:nvSpPr>
          <p:cNvPr id="92" name="Rectangle 4">
            <a:extLst>
              <a:ext uri="{FF2B5EF4-FFF2-40B4-BE49-F238E27FC236}">
                <a16:creationId xmlns:a16="http://schemas.microsoft.com/office/drawing/2014/main" id="{61F2D82C-0BDF-4379-A226-FC33292C4F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43314" y="2273178"/>
            <a:ext cx="47481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93" name="Rectangle 4">
            <a:extLst>
              <a:ext uri="{FF2B5EF4-FFF2-40B4-BE49-F238E27FC236}">
                <a16:creationId xmlns:a16="http://schemas.microsoft.com/office/drawing/2014/main" id="{9EE10C3B-B813-42A7-8D7C-BEF205960F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85818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94" name="Rectangle 4">
            <a:extLst>
              <a:ext uri="{FF2B5EF4-FFF2-40B4-BE49-F238E27FC236}">
                <a16:creationId xmlns:a16="http://schemas.microsoft.com/office/drawing/2014/main" id="{1BED4436-2645-4A70-9BD6-0507D3E235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858183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95" name="Rectangle 4">
            <a:extLst>
              <a:ext uri="{FF2B5EF4-FFF2-40B4-BE49-F238E27FC236}">
                <a16:creationId xmlns:a16="http://schemas.microsoft.com/office/drawing/2014/main" id="{96E8B5D3-07F9-436E-9BCF-D374337026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858183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96" name="Text Box 16">
            <a:extLst>
              <a:ext uri="{FF2B5EF4-FFF2-40B4-BE49-F238E27FC236}">
                <a16:creationId xmlns:a16="http://schemas.microsoft.com/office/drawing/2014/main" id="{3B14801E-8B3F-45BF-B2BB-70CB54DCE3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858183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97" name="Text Box 18">
            <a:extLst>
              <a:ext uri="{FF2B5EF4-FFF2-40B4-BE49-F238E27FC236}">
                <a16:creationId xmlns:a16="http://schemas.microsoft.com/office/drawing/2014/main" id="{F6041645-8B9C-478B-835F-2CBC81FFE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858183"/>
            <a:ext cx="12298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</p:txBody>
      </p:sp>
      <p:sp>
        <p:nvSpPr>
          <p:cNvPr id="98" name="Rectangle 4">
            <a:extLst>
              <a:ext uri="{FF2B5EF4-FFF2-40B4-BE49-F238E27FC236}">
                <a16:creationId xmlns:a16="http://schemas.microsoft.com/office/drawing/2014/main" id="{C02E5255-42F1-430D-BA5E-7B275697492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858183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170136E0-09E3-4A28-8D00-92825FCF45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3250363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</p:spTree>
    <p:extLst>
      <p:ext uri="{BB962C8B-B14F-4D97-AF65-F5344CB8AC3E}">
        <p14:creationId xmlns:p14="http://schemas.microsoft.com/office/powerpoint/2010/main" val="16801857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 animBg="1"/>
      <p:bldP spid="71" grpId="0"/>
      <p:bldP spid="58" grpId="0"/>
      <p:bldP spid="60" grpId="0" animBg="1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Rectangle 75">
            <a:extLst>
              <a:ext uri="{FF2B5EF4-FFF2-40B4-BE49-F238E27FC236}">
                <a16:creationId xmlns:a16="http://schemas.microsoft.com/office/drawing/2014/main" id="{586208DB-F66E-4AD2-BFFC-FD788CB974FB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Keep # of States Small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5" name="Text Box 6">
            <a:extLst>
              <a:ext uri="{FF2B5EF4-FFF2-40B4-BE49-F238E27FC236}">
                <a16:creationId xmlns:a16="http://schemas.microsoft.com/office/drawing/2014/main" id="{05FB9D8E-B272-4316-A06A-06866066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952" y="4495800"/>
            <a:ext cx="9525000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 very small number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</p:txBody>
      </p:sp>
      <p:pic>
        <p:nvPicPr>
          <p:cNvPr id="22" name="Picture 8" descr="pooh">
            <a:extLst>
              <a:ext uri="{FF2B5EF4-FFF2-40B4-BE49-F238E27FC236}">
                <a16:creationId xmlns:a16="http://schemas.microsoft.com/office/drawing/2014/main" id="{9C00FEC2-D276-4403-A998-FF31FAA39B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34D1B23C-1EA9-425C-9852-2DF0DDB5E687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9ABC37F-2520-4528-9217-DE1E02F683B4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C8671E9A-1E86-43F1-874F-047EE2998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35" name="Rectangle 4">
            <a:extLst>
              <a:ext uri="{FF2B5EF4-FFF2-40B4-BE49-F238E27FC236}">
                <a16:creationId xmlns:a16="http://schemas.microsoft.com/office/drawing/2014/main" id="{039AC3F8-31C5-49CB-9C1B-F6262DBBD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368" y="905142"/>
            <a:ext cx="9733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Starting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new line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15B4D4-53DC-4BEC-AAC7-59B7AB47C189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BCCA4D4-EB4B-41B3-8B59-6A4B27AC10EF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CD75A1BB-F475-4B8F-9F18-3DDCBF9B04FB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31" name="Text Box 23">
                  <a:extLst>
                    <a:ext uri="{FF2B5EF4-FFF2-40B4-BE49-F238E27FC236}">
                      <a16:creationId xmlns:a16="http://schemas.microsoft.com/office/drawing/2014/main" id="{E6B12AB1-72DD-41EC-9766-DD4AE2FCC6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32" name="Oval 31">
                  <a:extLst>
                    <a:ext uri="{FF2B5EF4-FFF2-40B4-BE49-F238E27FC236}">
                      <a16:creationId xmlns:a16="http://schemas.microsoft.com/office/drawing/2014/main" id="{CB3EEAF3-6221-4FF8-A41F-F9D5830B8D5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5D9F185-B9F3-426C-A6DA-1551685F59FE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39" name="Text Box 23">
                  <a:extLst>
                    <a:ext uri="{FF2B5EF4-FFF2-40B4-BE49-F238E27FC236}">
                      <a16:creationId xmlns:a16="http://schemas.microsoft.com/office/drawing/2014/main" id="{22F168ED-627B-45E0-9644-8437B1A0E4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9E1BEEEF-C115-44B7-98E4-A3E6730EF01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9537427D-1B24-4C4E-B626-E993EC90E3BB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43" name="Text Box 23">
                  <a:extLst>
                    <a:ext uri="{FF2B5EF4-FFF2-40B4-BE49-F238E27FC236}">
                      <a16:creationId xmlns:a16="http://schemas.microsoft.com/office/drawing/2014/main" id="{63FF0171-C59B-4BF6-8692-D9216EEFE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4" name="Oval 43">
                  <a:extLst>
                    <a:ext uri="{FF2B5EF4-FFF2-40B4-BE49-F238E27FC236}">
                      <a16:creationId xmlns:a16="http://schemas.microsoft.com/office/drawing/2014/main" id="{6413E5D6-8427-4C6C-AC00-8921E81D5AE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82DDDFD7-DCA8-4D69-83CA-4CBC57799042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6" name="Text Box 23">
                  <a:extLst>
                    <a:ext uri="{FF2B5EF4-FFF2-40B4-BE49-F238E27FC236}">
                      <a16:creationId xmlns:a16="http://schemas.microsoft.com/office/drawing/2014/main" id="{755FC887-6638-480D-977C-5F30F473E6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AF0F10E1-BF34-4AB6-A47F-060FC41E404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44288757-0E58-45F8-B506-6A357DFB5B5A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9" name="Text Box 23">
                  <a:extLst>
                    <a:ext uri="{FF2B5EF4-FFF2-40B4-BE49-F238E27FC236}">
                      <a16:creationId xmlns:a16="http://schemas.microsoft.com/office/drawing/2014/main" id="{B17FE756-89A7-40B2-AE5B-88CEDD48FC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C59D0373-4823-42E2-9A7A-8266D8B3279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FBCCB1D1-F77A-4413-A497-56CF8CE9AE59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2" name="Text Box 23">
                  <a:extLst>
                    <a:ext uri="{FF2B5EF4-FFF2-40B4-BE49-F238E27FC236}">
                      <a16:creationId xmlns:a16="http://schemas.microsoft.com/office/drawing/2014/main" id="{0904627D-6CBD-4A60-91DA-965F7F7FBD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2B8A8694-0322-401B-98FA-7BCCB7CC16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31B8A885-966F-4587-8DC6-6623A9B831C7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5" name="Text Box 23">
                  <a:extLst>
                    <a:ext uri="{FF2B5EF4-FFF2-40B4-BE49-F238E27FC236}">
                      <a16:creationId xmlns:a16="http://schemas.microsoft.com/office/drawing/2014/main" id="{177FE6CD-8205-4551-AC59-10521626A4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DEEFB45-7C67-44AC-B9C3-D897CCD22D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320195C3-470C-4564-A0D3-1157BE3F3CFE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66913281-63DE-4A8C-8F8D-8B4F259F209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73" name="Text Box 23">
                  <a:extLst>
                    <a:ext uri="{FF2B5EF4-FFF2-40B4-BE49-F238E27FC236}">
                      <a16:creationId xmlns:a16="http://schemas.microsoft.com/office/drawing/2014/main" id="{69613C38-4025-42A2-8EFD-BB407D6276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65" name="Rectangle 4">
              <a:extLst>
                <a:ext uri="{FF2B5EF4-FFF2-40B4-BE49-F238E27FC236}">
                  <a16:creationId xmlns:a16="http://schemas.microsoft.com/office/drawing/2014/main" id="{28B9E5C4-0693-4935-84C5-D3046A60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1798171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Rectangle 75">
            <a:extLst>
              <a:ext uri="{FF2B5EF4-FFF2-40B4-BE49-F238E27FC236}">
                <a16:creationId xmlns:a16="http://schemas.microsoft.com/office/drawing/2014/main" id="{586208DB-F66E-4AD2-BFFC-FD788CB974FB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Not All States Reached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5" name="Text Box 6">
            <a:extLst>
              <a:ext uri="{FF2B5EF4-FFF2-40B4-BE49-F238E27FC236}">
                <a16:creationId xmlns:a16="http://schemas.microsoft.com/office/drawing/2014/main" id="{05FB9D8E-B272-4316-A06A-068660663A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1952" y="4495800"/>
            <a:ext cx="9525000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A very small number of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states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</p:txBody>
      </p:sp>
      <p:pic>
        <p:nvPicPr>
          <p:cNvPr id="22" name="Picture 8" descr="pooh">
            <a:extLst>
              <a:ext uri="{FF2B5EF4-FFF2-40B4-BE49-F238E27FC236}">
                <a16:creationId xmlns:a16="http://schemas.microsoft.com/office/drawing/2014/main" id="{9C00FEC2-D276-4403-A998-FF31FAA39B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78661" y="76200"/>
            <a:ext cx="1904181" cy="31235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Rectangle 26">
            <a:extLst>
              <a:ext uri="{FF2B5EF4-FFF2-40B4-BE49-F238E27FC236}">
                <a16:creationId xmlns:a16="http://schemas.microsoft.com/office/drawing/2014/main" id="{34D1B23C-1EA9-425C-9852-2DF0DDB5E687}"/>
              </a:ext>
            </a:extLst>
          </p:cNvPr>
          <p:cNvSpPr/>
          <p:nvPr/>
        </p:nvSpPr>
        <p:spPr>
          <a:xfrm>
            <a:off x="8001000" y="761999"/>
            <a:ext cx="714626" cy="10258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69ABC37F-2520-4528-9217-DE1E02F683B4}"/>
              </a:ext>
            </a:extLst>
          </p:cNvPr>
          <p:cNvSpPr/>
          <p:nvPr/>
        </p:nvSpPr>
        <p:spPr>
          <a:xfrm rot="19313954">
            <a:off x="7886806" y="924267"/>
            <a:ext cx="609600" cy="706486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33" name="Rectangle 4">
            <a:extLst>
              <a:ext uri="{FF2B5EF4-FFF2-40B4-BE49-F238E27FC236}">
                <a16:creationId xmlns:a16="http://schemas.microsoft.com/office/drawing/2014/main" id="{C8671E9A-1E86-43F1-874F-047EE29986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96412" y="330518"/>
            <a:ext cx="949299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= next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  word</a:t>
            </a:r>
          </a:p>
        </p:txBody>
      </p:sp>
      <p:sp>
        <p:nvSpPr>
          <p:cNvPr id="35" name="Rectangle 4">
            <a:extLst>
              <a:ext uri="{FF2B5EF4-FFF2-40B4-BE49-F238E27FC236}">
                <a16:creationId xmlns:a16="http://schemas.microsoft.com/office/drawing/2014/main" id="{039AC3F8-31C5-49CB-9C1B-F6262DBBDB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7772368" y="905142"/>
            <a:ext cx="973343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Starting </a:t>
            </a:r>
            <a:b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</a:b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new line</a:t>
            </a:r>
          </a:p>
        </p:txBody>
      </p:sp>
      <p:sp>
        <p:nvSpPr>
          <p:cNvPr id="36" name="AutoShape 58">
            <a:extLst>
              <a:ext uri="{FF2B5EF4-FFF2-40B4-BE49-F238E27FC236}">
                <a16:creationId xmlns:a16="http://schemas.microsoft.com/office/drawing/2014/main" id="{33141CFD-BEF8-49D4-892A-F3A496C9F8B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57400" y="3355396"/>
            <a:ext cx="6925442" cy="914402"/>
          </a:xfrm>
          <a:prstGeom prst="wedgeRoundRectCallout">
            <a:avLst>
              <a:gd name="adj1" fmla="val -52910"/>
              <a:gd name="adj2" fmla="val 43187"/>
              <a:gd name="adj3" fmla="val 16667"/>
            </a:avLst>
          </a:prstGeom>
          <a:noFill/>
          <a:ln w="12700">
            <a:solidFill>
              <a:srgbClr val="FF66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Note that if the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 is not made to start a new line,</a:t>
            </a:r>
          </a:p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then this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66FF66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state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will never happen.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15B4D4-53DC-4BEC-AAC7-59B7AB47C189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BCCA4D4-EB4B-41B3-8B59-6A4B27AC10EF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CD75A1BB-F475-4B8F-9F18-3DDCBF9B04FB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31" name="Text Box 23">
                  <a:extLst>
                    <a:ext uri="{FF2B5EF4-FFF2-40B4-BE49-F238E27FC236}">
                      <a16:creationId xmlns:a16="http://schemas.microsoft.com/office/drawing/2014/main" id="{E6B12AB1-72DD-41EC-9766-DD4AE2FCC6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32" name="Oval 31">
                  <a:extLst>
                    <a:ext uri="{FF2B5EF4-FFF2-40B4-BE49-F238E27FC236}">
                      <a16:creationId xmlns:a16="http://schemas.microsoft.com/office/drawing/2014/main" id="{CB3EEAF3-6221-4FF8-A41F-F9D5830B8D5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5D9F185-B9F3-426C-A6DA-1551685F59FE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39" name="Text Box 23">
                  <a:extLst>
                    <a:ext uri="{FF2B5EF4-FFF2-40B4-BE49-F238E27FC236}">
                      <a16:creationId xmlns:a16="http://schemas.microsoft.com/office/drawing/2014/main" id="{22F168ED-627B-45E0-9644-8437B1A0E4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9E1BEEEF-C115-44B7-98E4-A3E6730EF01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9537427D-1B24-4C4E-B626-E993EC90E3BB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43" name="Text Box 23">
                  <a:extLst>
                    <a:ext uri="{FF2B5EF4-FFF2-40B4-BE49-F238E27FC236}">
                      <a16:creationId xmlns:a16="http://schemas.microsoft.com/office/drawing/2014/main" id="{63FF0171-C59B-4BF6-8692-D9216EEFE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4" name="Oval 43">
                  <a:extLst>
                    <a:ext uri="{FF2B5EF4-FFF2-40B4-BE49-F238E27FC236}">
                      <a16:creationId xmlns:a16="http://schemas.microsoft.com/office/drawing/2014/main" id="{6413E5D6-8427-4C6C-AC00-8921E81D5AE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82DDDFD7-DCA8-4D69-83CA-4CBC57799042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6" name="Text Box 23">
                  <a:extLst>
                    <a:ext uri="{FF2B5EF4-FFF2-40B4-BE49-F238E27FC236}">
                      <a16:creationId xmlns:a16="http://schemas.microsoft.com/office/drawing/2014/main" id="{755FC887-6638-480D-977C-5F30F473E6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AF0F10E1-BF34-4AB6-A47F-060FC41E404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44288757-0E58-45F8-B506-6A357DFB5B5A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9" name="Text Box 23">
                  <a:extLst>
                    <a:ext uri="{FF2B5EF4-FFF2-40B4-BE49-F238E27FC236}">
                      <a16:creationId xmlns:a16="http://schemas.microsoft.com/office/drawing/2014/main" id="{B17FE756-89A7-40B2-AE5B-88CEDD48FC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C59D0373-4823-42E2-9A7A-8266D8B3279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FBCCB1D1-F77A-4413-A497-56CF8CE9AE59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2" name="Text Box 23">
                  <a:extLst>
                    <a:ext uri="{FF2B5EF4-FFF2-40B4-BE49-F238E27FC236}">
                      <a16:creationId xmlns:a16="http://schemas.microsoft.com/office/drawing/2014/main" id="{0904627D-6CBD-4A60-91DA-965F7F7FBD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2B8A8694-0322-401B-98FA-7BCCB7CC16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31B8A885-966F-4587-8DC6-6623A9B831C7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5" name="Text Box 23">
                  <a:extLst>
                    <a:ext uri="{FF2B5EF4-FFF2-40B4-BE49-F238E27FC236}">
                      <a16:creationId xmlns:a16="http://schemas.microsoft.com/office/drawing/2014/main" id="{177FE6CD-8205-4551-AC59-10521626A4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DEEFB45-7C67-44AC-B9C3-D897CCD22D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320195C3-470C-4564-A0D3-1157BE3F3CFE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66913281-63DE-4A8C-8F8D-8B4F259F209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73" name="Text Box 23">
                  <a:extLst>
                    <a:ext uri="{FF2B5EF4-FFF2-40B4-BE49-F238E27FC236}">
                      <a16:creationId xmlns:a16="http://schemas.microsoft.com/office/drawing/2014/main" id="{69613C38-4025-42A2-8EFD-BB407D6276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65" name="Rectangle 4">
              <a:extLst>
                <a:ext uri="{FF2B5EF4-FFF2-40B4-BE49-F238E27FC236}">
                  <a16:creationId xmlns:a16="http://schemas.microsoft.com/office/drawing/2014/main" id="{28B9E5C4-0693-4935-84C5-D3046A60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0075717E-BF71-4AA4-80D1-F3255CDEBE85}"/>
              </a:ext>
            </a:extLst>
          </p:cNvPr>
          <p:cNvGrpSpPr/>
          <p:nvPr/>
        </p:nvGrpSpPr>
        <p:grpSpPr>
          <a:xfrm>
            <a:off x="658812" y="1447800"/>
            <a:ext cx="2264324" cy="1728331"/>
            <a:chOff x="658812" y="1447800"/>
            <a:chExt cx="2264324" cy="1728331"/>
          </a:xfrm>
        </p:grpSpPr>
        <p:grpSp>
          <p:nvGrpSpPr>
            <p:cNvPr id="58" name="Group 57">
              <a:extLst>
                <a:ext uri="{FF2B5EF4-FFF2-40B4-BE49-F238E27FC236}">
                  <a16:creationId xmlns:a16="http://schemas.microsoft.com/office/drawing/2014/main" id="{DF353E8B-26A5-4A9D-9EAD-6AE1AFB663B4}"/>
                </a:ext>
              </a:extLst>
            </p:cNvPr>
            <p:cNvGrpSpPr/>
            <p:nvPr/>
          </p:nvGrpSpPr>
          <p:grpSpPr>
            <a:xfrm>
              <a:off x="658812" y="1481817"/>
              <a:ext cx="2256972" cy="1694314"/>
              <a:chOff x="927100" y="3429001"/>
              <a:chExt cx="2256972" cy="1694314"/>
            </a:xfrm>
          </p:grpSpPr>
          <p:sp>
            <p:nvSpPr>
              <p:cNvPr id="60" name="Rectangle 10">
                <a:extLst>
                  <a:ext uri="{FF2B5EF4-FFF2-40B4-BE49-F238E27FC236}">
                    <a16:creationId xmlns:a16="http://schemas.microsoft.com/office/drawing/2014/main" id="{14311248-2203-4425-96D2-099250DA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7100" y="3429001"/>
                <a:ext cx="2248609" cy="1174984"/>
              </a:xfrm>
              <a:prstGeom prst="rect">
                <a:avLst/>
              </a:prstGeom>
              <a:noFill/>
              <a:ln w="25400">
                <a:solidFill>
                  <a:srgbClr val="FF66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1" name="Line 11">
                <a:extLst>
                  <a:ext uri="{FF2B5EF4-FFF2-40B4-BE49-F238E27FC236}">
                    <a16:creationId xmlns:a16="http://schemas.microsoft.com/office/drawing/2014/main" id="{2EA13809-2CE1-456E-9D6D-3C17DAC11F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974272" y="4723265"/>
                <a:ext cx="220980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 type="triangl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62" name="Text Box 12">
                <a:extLst>
                  <a:ext uri="{FF2B5EF4-FFF2-40B4-BE49-F238E27FC236}">
                    <a16:creationId xmlns:a16="http://schemas.microsoft.com/office/drawing/2014/main" id="{4D2C1169-E00F-493B-BA84-9544FD8A25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20397" y="4666115"/>
                <a:ext cx="488950" cy="4572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FF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11</a:t>
                </a:r>
              </a:p>
            </p:txBody>
          </p:sp>
        </p:grpSp>
        <p:sp>
          <p:nvSpPr>
            <p:cNvPr id="63" name="Rectangle 4">
              <a:extLst>
                <a:ext uri="{FF2B5EF4-FFF2-40B4-BE49-F238E27FC236}">
                  <a16:creationId xmlns:a16="http://schemas.microsoft.com/office/drawing/2014/main" id="{88D2CDED-3A8A-48BD-B110-D24FDA33BD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077" y="1447800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64" name="Rectangle 4">
              <a:extLst>
                <a:ext uri="{FF2B5EF4-FFF2-40B4-BE49-F238E27FC236}">
                  <a16:creationId xmlns:a16="http://schemas.microsoft.com/office/drawing/2014/main" id="{CE1E62C6-D134-4D93-9E3B-E8D3EA72D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1447800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.sure</a:t>
              </a:r>
            </a:p>
          </p:txBody>
        </p:sp>
        <p:sp>
          <p:nvSpPr>
            <p:cNvPr id="72" name="Rectangle 4">
              <a:extLst>
                <a:ext uri="{FF2B5EF4-FFF2-40B4-BE49-F238E27FC236}">
                  <a16:creationId xmlns:a16="http://schemas.microsoft.com/office/drawing/2014/main" id="{F90DFE78-ACC6-48D8-8FD0-84A86AD93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48656" y="1839980"/>
              <a:ext cx="147508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.honest</a:t>
              </a:r>
            </a:p>
          </p:txBody>
        </p:sp>
        <p:sp>
          <p:nvSpPr>
            <p:cNvPr id="74" name="Rectangle 4">
              <a:extLst>
                <a:ext uri="{FF2B5EF4-FFF2-40B4-BE49-F238E27FC236}">
                  <a16:creationId xmlns:a16="http://schemas.microsoft.com/office/drawing/2014/main" id="{665E9464-862D-48F3-9531-60BDABCD1A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1780" y="2204652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and</a:t>
              </a:r>
            </a:p>
          </p:txBody>
        </p:sp>
        <p:sp>
          <p:nvSpPr>
            <p:cNvPr id="75" name="Rectangle 4">
              <a:extLst>
                <a:ext uri="{FF2B5EF4-FFF2-40B4-BE49-F238E27FC236}">
                  <a16:creationId xmlns:a16="http://schemas.microsoft.com/office/drawing/2014/main" id="{40C075AF-6078-4DDB-8A7B-124CDDD28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5434" y="2204652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...</a:t>
              </a:r>
            </a:p>
          </p:txBody>
        </p:sp>
        <p:sp>
          <p:nvSpPr>
            <p:cNvPr id="77" name="Rectangle 4">
              <a:extLst>
                <a:ext uri="{FF2B5EF4-FFF2-40B4-BE49-F238E27FC236}">
                  <a16:creationId xmlns:a16="http://schemas.microsoft.com/office/drawing/2014/main" id="{607D09BF-66E3-4D3C-AE7F-13EE1E304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8409" y="1447800"/>
              <a:ext cx="36901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</a:t>
              </a:r>
            </a:p>
          </p:txBody>
        </p:sp>
        <p:sp>
          <p:nvSpPr>
            <p:cNvPr id="79" name="Rectangle 4">
              <a:extLst>
                <a:ext uri="{FF2B5EF4-FFF2-40B4-BE49-F238E27FC236}">
                  <a16:creationId xmlns:a16="http://schemas.microsoft.com/office/drawing/2014/main" id="{8B5C5FA7-8D37-4165-920D-CC6231BA3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5498" y="1447800"/>
              <a:ext cx="73770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.to</a:t>
              </a:r>
            </a:p>
          </p:txBody>
        </p:sp>
        <p:sp>
          <p:nvSpPr>
            <p:cNvPr id="80" name="Rectangle 4">
              <a:extLst>
                <a:ext uri="{FF2B5EF4-FFF2-40B4-BE49-F238E27FC236}">
                  <a16:creationId xmlns:a16="http://schemas.microsoft.com/office/drawing/2014/main" id="{D843193B-1D73-4353-A535-F4E2202AB2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2200" y="1839980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..</a:t>
              </a:r>
            </a:p>
          </p:txBody>
        </p:sp>
        <p:sp>
          <p:nvSpPr>
            <p:cNvPr id="81" name="Rectangle 4">
              <a:extLst>
                <a:ext uri="{FF2B5EF4-FFF2-40B4-BE49-F238E27FC236}">
                  <a16:creationId xmlns:a16="http://schemas.microsoft.com/office/drawing/2014/main" id="{A96A0651-C69B-4C6C-A8DD-9E63E0024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800" y="1839980"/>
              <a:ext cx="55335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be</a:t>
              </a:r>
            </a:p>
          </p:txBody>
        </p:sp>
        <p:sp>
          <p:nvSpPr>
            <p:cNvPr id="82" name="Rectangle 4">
              <a:extLst>
                <a:ext uri="{FF2B5EF4-FFF2-40B4-BE49-F238E27FC236}">
                  <a16:creationId xmlns:a16="http://schemas.microsoft.com/office/drawing/2014/main" id="{F659BDFA-5A17-489F-B533-BE8ECB8CB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30084" y="2204652"/>
              <a:ext cx="110639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.kind</a:t>
              </a:r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6CA25D83-AE37-4272-A9EA-6F2F82BA8FB4}"/>
              </a:ext>
            </a:extLst>
          </p:cNvPr>
          <p:cNvGrpSpPr/>
          <p:nvPr/>
        </p:nvGrpSpPr>
        <p:grpSpPr>
          <a:xfrm>
            <a:off x="1829795" y="5526324"/>
            <a:ext cx="5108030" cy="1193236"/>
            <a:chOff x="1829795" y="5526324"/>
            <a:chExt cx="5108030" cy="1193236"/>
          </a:xfrm>
        </p:grpSpPr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BB61BD60-8C42-4551-B59B-D710881C38B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1829795" y="5580744"/>
              <a:ext cx="623119" cy="1138816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" name="Straight Connector 82">
              <a:extLst>
                <a:ext uri="{FF2B5EF4-FFF2-40B4-BE49-F238E27FC236}">
                  <a16:creationId xmlns:a16="http://schemas.microsoft.com/office/drawing/2014/main" id="{FEE0AA39-480B-4725-AB26-C8CD3788E68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3222" y="5569860"/>
              <a:ext cx="623119" cy="1138816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54025D9A-89F0-4FF9-8AAF-BB1E66BA1D4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543964" y="5548092"/>
              <a:ext cx="623119" cy="1138816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46D099B0-BB9A-478E-A2AA-E3C777A293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314706" y="5526324"/>
              <a:ext cx="623119" cy="1138816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369061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6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" name="Rectangle 75">
            <a:extLst>
              <a:ext uri="{FF2B5EF4-FFF2-40B4-BE49-F238E27FC236}">
                <a16:creationId xmlns:a16="http://schemas.microsoft.com/office/drawing/2014/main" id="{586208DB-F66E-4AD2-BFFC-FD788CB974FB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3D15B4D4-53DC-4BEC-AAC7-59B7AB47C189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5BCCA4D4-EB4B-41B3-8B59-6A4B27AC10EF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2" name="Group 1">
                <a:extLst>
                  <a:ext uri="{FF2B5EF4-FFF2-40B4-BE49-F238E27FC236}">
                    <a16:creationId xmlns:a16="http://schemas.microsoft.com/office/drawing/2014/main" id="{CD75A1BB-F475-4B8F-9F18-3DDCBF9B04FB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31" name="Text Box 23">
                  <a:extLst>
                    <a:ext uri="{FF2B5EF4-FFF2-40B4-BE49-F238E27FC236}">
                      <a16:creationId xmlns:a16="http://schemas.microsoft.com/office/drawing/2014/main" id="{E6B12AB1-72DD-41EC-9766-DD4AE2FCC6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32" name="Oval 31">
                  <a:extLst>
                    <a:ext uri="{FF2B5EF4-FFF2-40B4-BE49-F238E27FC236}">
                      <a16:creationId xmlns:a16="http://schemas.microsoft.com/office/drawing/2014/main" id="{CB3EEAF3-6221-4FF8-A41F-F9D5830B8D5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38" name="Group 37">
                <a:extLst>
                  <a:ext uri="{FF2B5EF4-FFF2-40B4-BE49-F238E27FC236}">
                    <a16:creationId xmlns:a16="http://schemas.microsoft.com/office/drawing/2014/main" id="{A5D9F185-B9F3-426C-A6DA-1551685F59FE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39" name="Text Box 23">
                  <a:extLst>
                    <a:ext uri="{FF2B5EF4-FFF2-40B4-BE49-F238E27FC236}">
                      <a16:creationId xmlns:a16="http://schemas.microsoft.com/office/drawing/2014/main" id="{22F168ED-627B-45E0-9644-8437B1A0E4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0" name="Oval 39">
                  <a:extLst>
                    <a:ext uri="{FF2B5EF4-FFF2-40B4-BE49-F238E27FC236}">
                      <a16:creationId xmlns:a16="http://schemas.microsoft.com/office/drawing/2014/main" id="{9E1BEEEF-C115-44B7-98E4-A3E6730EF01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9537427D-1B24-4C4E-B626-E993EC90E3BB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43" name="Text Box 23">
                  <a:extLst>
                    <a:ext uri="{FF2B5EF4-FFF2-40B4-BE49-F238E27FC236}">
                      <a16:creationId xmlns:a16="http://schemas.microsoft.com/office/drawing/2014/main" id="{63FF0171-C59B-4BF6-8692-D9216EEFE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4" name="Oval 43">
                  <a:extLst>
                    <a:ext uri="{FF2B5EF4-FFF2-40B4-BE49-F238E27FC236}">
                      <a16:creationId xmlns:a16="http://schemas.microsoft.com/office/drawing/2014/main" id="{6413E5D6-8427-4C6C-AC00-8921E81D5AE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82DDDFD7-DCA8-4D69-83CA-4CBC57799042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6" name="Text Box 23">
                  <a:extLst>
                    <a:ext uri="{FF2B5EF4-FFF2-40B4-BE49-F238E27FC236}">
                      <a16:creationId xmlns:a16="http://schemas.microsoft.com/office/drawing/2014/main" id="{755FC887-6638-480D-977C-5F30F473E6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47" name="Oval 46">
                  <a:extLst>
                    <a:ext uri="{FF2B5EF4-FFF2-40B4-BE49-F238E27FC236}">
                      <a16:creationId xmlns:a16="http://schemas.microsoft.com/office/drawing/2014/main" id="{AF0F10E1-BF34-4AB6-A47F-060FC41E404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44288757-0E58-45F8-B506-6A357DFB5B5A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49" name="Text Box 23">
                  <a:extLst>
                    <a:ext uri="{FF2B5EF4-FFF2-40B4-BE49-F238E27FC236}">
                      <a16:creationId xmlns:a16="http://schemas.microsoft.com/office/drawing/2014/main" id="{B17FE756-89A7-40B2-AE5B-88CEDD48FC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C59D0373-4823-42E2-9A7A-8266D8B3279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FBCCB1D1-F77A-4413-A497-56CF8CE9AE59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2" name="Text Box 23">
                  <a:extLst>
                    <a:ext uri="{FF2B5EF4-FFF2-40B4-BE49-F238E27FC236}">
                      <a16:creationId xmlns:a16="http://schemas.microsoft.com/office/drawing/2014/main" id="{0904627D-6CBD-4A60-91DA-965F7F7FBD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2B8A8694-0322-401B-98FA-7BCCB7CC16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31B8A885-966F-4587-8DC6-6623A9B831C7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5" name="Text Box 23">
                  <a:extLst>
                    <a:ext uri="{FF2B5EF4-FFF2-40B4-BE49-F238E27FC236}">
                      <a16:creationId xmlns:a16="http://schemas.microsoft.com/office/drawing/2014/main" id="{177FE6CD-8205-4551-AC59-10521626A4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6" name="Oval 55">
                  <a:extLst>
                    <a:ext uri="{FF2B5EF4-FFF2-40B4-BE49-F238E27FC236}">
                      <a16:creationId xmlns:a16="http://schemas.microsoft.com/office/drawing/2014/main" id="{7DEEFB45-7C67-44AC-B9C3-D897CCD22D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57" name="Group 56">
                <a:extLst>
                  <a:ext uri="{FF2B5EF4-FFF2-40B4-BE49-F238E27FC236}">
                    <a16:creationId xmlns:a16="http://schemas.microsoft.com/office/drawing/2014/main" id="{320195C3-470C-4564-A0D3-1157BE3F3CFE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66913281-63DE-4A8C-8F8D-8B4F259F209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73" name="Text Box 23">
                  <a:extLst>
                    <a:ext uri="{FF2B5EF4-FFF2-40B4-BE49-F238E27FC236}">
                      <a16:creationId xmlns:a16="http://schemas.microsoft.com/office/drawing/2014/main" id="{69613C38-4025-42A2-8EFD-BB407D6276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65" name="Rectangle 4">
              <a:extLst>
                <a:ext uri="{FF2B5EF4-FFF2-40B4-BE49-F238E27FC236}">
                  <a16:creationId xmlns:a16="http://schemas.microsoft.com/office/drawing/2014/main" id="{28B9E5C4-0693-4935-84C5-D3046A608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6" name="Rectangle 4">
              <a:extLst>
                <a:ext uri="{FF2B5EF4-FFF2-40B4-BE49-F238E27FC236}">
                  <a16:creationId xmlns:a16="http://schemas.microsoft.com/office/drawing/2014/main" id="{AE9F3A44-0EC9-4164-A7A9-113C39BE3A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67" name="Rectangle 4">
              <a:extLst>
                <a:ext uri="{FF2B5EF4-FFF2-40B4-BE49-F238E27FC236}">
                  <a16:creationId xmlns:a16="http://schemas.microsoft.com/office/drawing/2014/main" id="{5CA0CA31-D371-4126-A32B-44DC111AB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68" name="Rectangle 4">
              <a:extLst>
                <a:ext uri="{FF2B5EF4-FFF2-40B4-BE49-F238E27FC236}">
                  <a16:creationId xmlns:a16="http://schemas.microsoft.com/office/drawing/2014/main" id="{4AE73AD9-58B9-41CE-9AC3-97BBCB6E2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69" name="Rectangle 4">
              <a:extLst>
                <a:ext uri="{FF2B5EF4-FFF2-40B4-BE49-F238E27FC236}">
                  <a16:creationId xmlns:a16="http://schemas.microsoft.com/office/drawing/2014/main" id="{054950B6-F077-4B28-8D08-3EEADCC838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70" name="Rectangle 4">
              <a:extLst>
                <a:ext uri="{FF2B5EF4-FFF2-40B4-BE49-F238E27FC236}">
                  <a16:creationId xmlns:a16="http://schemas.microsoft.com/office/drawing/2014/main" id="{D4FE8DE6-E23B-40A4-8F7B-D4980C0B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71" name="Rectangle 4">
              <a:extLst>
                <a:ext uri="{FF2B5EF4-FFF2-40B4-BE49-F238E27FC236}">
                  <a16:creationId xmlns:a16="http://schemas.microsoft.com/office/drawing/2014/main" id="{444582D3-8D57-41F3-A3E5-E9A09FAE2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58" name="Text Box 6">
            <a:extLst>
              <a:ext uri="{FF2B5EF4-FFF2-40B4-BE49-F238E27FC236}">
                <a16:creationId xmlns:a16="http://schemas.microsoft.com/office/drawing/2014/main" id="{C14C4F19-84B7-48B2-8824-C6451F5434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343" y="5262819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60" name="Text Box 6">
            <a:extLst>
              <a:ext uri="{FF2B5EF4-FFF2-40B4-BE49-F238E27FC236}">
                <a16:creationId xmlns:a16="http://schemas.microsoft.com/office/drawing/2014/main" id="{1CD8F0D3-620A-4E30-AB45-08F48311D5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2616" y="537775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sp>
        <p:nvSpPr>
          <p:cNvPr id="61" name="Rectangle 2">
            <a:extLst>
              <a:ext uri="{FF2B5EF4-FFF2-40B4-BE49-F238E27FC236}">
                <a16:creationId xmlns:a16="http://schemas.microsoft.com/office/drawing/2014/main" id="{0C0E2288-36BB-4F83-B281-30FE2F9D58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s &amp; t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62" name="Text Box 6">
            <a:extLst>
              <a:ext uri="{FF2B5EF4-FFF2-40B4-BE49-F238E27FC236}">
                <a16:creationId xmlns:a16="http://schemas.microsoft.com/office/drawing/2014/main" id="{9CE5D67F-1D23-40C7-AD79-AEE55AB37F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07" y="1455003"/>
            <a:ext cx="676403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tend to denote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start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source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node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and the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termination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node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537708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60" grpId="0"/>
      <p:bldP spid="61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Rectangle 2">
            <a:extLst>
              <a:ext uri="{FF2B5EF4-FFF2-40B4-BE49-F238E27FC236}">
                <a16:creationId xmlns:a16="http://schemas.microsoft.com/office/drawing/2014/main" id="{01A7E4F9-0510-4B0E-A6B1-598523C81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Table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29" name="Text Box 6">
            <a:extLst>
              <a:ext uri="{FF2B5EF4-FFF2-40B4-BE49-F238E27FC236}">
                <a16:creationId xmlns:a16="http://schemas.microsoft.com/office/drawing/2014/main" id="{93F419FF-CE10-48DA-9287-29276D417D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7307" y="1447800"/>
            <a:ext cx="676403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 like to index the states with a tuple of integers.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state[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] = “ready for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i</a:t>
            </a:r>
            <a:r>
              <a:rPr kumimoji="0" 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input object”</a:t>
            </a:r>
          </a:p>
        </p:txBody>
      </p:sp>
      <p:graphicFrame>
        <p:nvGraphicFramePr>
          <p:cNvPr id="22" name="Group 4">
            <a:extLst>
              <a:ext uri="{FF2B5EF4-FFF2-40B4-BE49-F238E27FC236}">
                <a16:creationId xmlns:a16="http://schemas.microsoft.com/office/drawing/2014/main" id="{15DE4C64-0CB9-467E-959F-3B57A89B41CF}"/>
              </a:ext>
            </a:extLst>
          </p:cNvPr>
          <p:cNvGraphicFramePr>
            <a:graphicFrameLocks noGrp="1"/>
          </p:cNvGraphicFramePr>
          <p:nvPr/>
        </p:nvGraphicFramePr>
        <p:xfrm>
          <a:off x="1142998" y="2953980"/>
          <a:ext cx="6020800" cy="517662"/>
        </p:xfrm>
        <a:graphic>
          <a:graphicData uri="http://schemas.openxmlformats.org/drawingml/2006/table">
            <a:tbl>
              <a:tblPr/>
              <a:tblGrid>
                <a:gridCol w="7526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3579601584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127896143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420136523"/>
                    </a:ext>
                  </a:extLst>
                </a:gridCol>
                <a:gridCol w="752600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51752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</a:t>
                      </a:r>
                    </a:p>
                  </a:txBody>
                  <a:tcPr marT="45471" marB="4547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28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471" marB="4547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</a:tbl>
          </a:graphicData>
        </a:graphic>
      </p:graphicFrame>
      <p:sp>
        <p:nvSpPr>
          <p:cNvPr id="27" name="Text Box 25">
            <a:extLst>
              <a:ext uri="{FF2B5EF4-FFF2-40B4-BE49-F238E27FC236}">
                <a16:creationId xmlns:a16="http://schemas.microsoft.com/office/drawing/2014/main" id="{8E528ED1-4564-4264-A461-FC3D36F1A3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55996" y="3414355"/>
            <a:ext cx="565571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        2        3        4       5        6        7         t</a:t>
            </a:r>
          </a:p>
        </p:txBody>
      </p:sp>
      <p:sp>
        <p:nvSpPr>
          <p:cNvPr id="33" name="Rectangle 27">
            <a:extLst>
              <a:ext uri="{FF2B5EF4-FFF2-40B4-BE49-F238E27FC236}">
                <a16:creationId xmlns:a16="http://schemas.microsoft.com/office/drawing/2014/main" id="{6FE6BE33-E4B8-4892-91F2-91B1C1296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2423755"/>
            <a:ext cx="762762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So that states can correspond to cells of a table.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FD51085E-0E3E-44C3-9ECE-49F071DBAD60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3D6DBE68-FCE2-4B71-A128-61D3E7804FD4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26" name="Group 25">
              <a:extLst>
                <a:ext uri="{FF2B5EF4-FFF2-40B4-BE49-F238E27FC236}">
                  <a16:creationId xmlns:a16="http://schemas.microsoft.com/office/drawing/2014/main" id="{F1319579-7BCA-4AE5-829E-CDB8712E004A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41" name="Group 40">
                <a:extLst>
                  <a:ext uri="{FF2B5EF4-FFF2-40B4-BE49-F238E27FC236}">
                    <a16:creationId xmlns:a16="http://schemas.microsoft.com/office/drawing/2014/main" id="{D5A241B5-8BA1-4E9C-8457-F63BF1FA1F9A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64" name="Text Box 23">
                  <a:extLst>
                    <a:ext uri="{FF2B5EF4-FFF2-40B4-BE49-F238E27FC236}">
                      <a16:creationId xmlns:a16="http://schemas.microsoft.com/office/drawing/2014/main" id="{AF5596C1-BDC6-4113-BE81-5FF915220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65" name="Oval 64">
                  <a:extLst>
                    <a:ext uri="{FF2B5EF4-FFF2-40B4-BE49-F238E27FC236}">
                      <a16:creationId xmlns:a16="http://schemas.microsoft.com/office/drawing/2014/main" id="{DC523540-DC03-4A32-A62B-B00D1FAAC62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3" name="Group 42">
                <a:extLst>
                  <a:ext uri="{FF2B5EF4-FFF2-40B4-BE49-F238E27FC236}">
                    <a16:creationId xmlns:a16="http://schemas.microsoft.com/office/drawing/2014/main" id="{EAA1A2A5-2F7C-4D20-A9A1-13F23C64886A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62" name="Text Box 23">
                  <a:extLst>
                    <a:ext uri="{FF2B5EF4-FFF2-40B4-BE49-F238E27FC236}">
                      <a16:creationId xmlns:a16="http://schemas.microsoft.com/office/drawing/2014/main" id="{B8F5881C-E309-46A5-9A93-05CC0BC6FF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63" name="Oval 62">
                  <a:extLst>
                    <a:ext uri="{FF2B5EF4-FFF2-40B4-BE49-F238E27FC236}">
                      <a16:creationId xmlns:a16="http://schemas.microsoft.com/office/drawing/2014/main" id="{DF65B3E5-F4FB-4F79-96BD-9A9FC5E2EE22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2174E00B-4D25-4303-BD8F-CEC31805DF52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60" name="Text Box 23">
                  <a:extLst>
                    <a:ext uri="{FF2B5EF4-FFF2-40B4-BE49-F238E27FC236}">
                      <a16:creationId xmlns:a16="http://schemas.microsoft.com/office/drawing/2014/main" id="{2C01D22E-B52C-4A3D-B2F1-C7B14954F9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61" name="Oval 60">
                  <a:extLst>
                    <a:ext uri="{FF2B5EF4-FFF2-40B4-BE49-F238E27FC236}">
                      <a16:creationId xmlns:a16="http://schemas.microsoft.com/office/drawing/2014/main" id="{81BFEE8D-1445-4072-B2E8-AF1F4633627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5" name="Group 44">
                <a:extLst>
                  <a:ext uri="{FF2B5EF4-FFF2-40B4-BE49-F238E27FC236}">
                    <a16:creationId xmlns:a16="http://schemas.microsoft.com/office/drawing/2014/main" id="{FDD09B70-CFCE-4C18-BE72-9E654DD8A3C7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58" name="Text Box 23">
                  <a:extLst>
                    <a:ext uri="{FF2B5EF4-FFF2-40B4-BE49-F238E27FC236}">
                      <a16:creationId xmlns:a16="http://schemas.microsoft.com/office/drawing/2014/main" id="{051C6D84-24AE-461F-9A79-439BEA2FC5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9" name="Oval 58">
                  <a:extLst>
                    <a:ext uri="{FF2B5EF4-FFF2-40B4-BE49-F238E27FC236}">
                      <a16:creationId xmlns:a16="http://schemas.microsoft.com/office/drawing/2014/main" id="{56533ECC-DD22-4BB8-B96C-E7EA16A460B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6" name="Group 45">
                <a:extLst>
                  <a:ext uri="{FF2B5EF4-FFF2-40B4-BE49-F238E27FC236}">
                    <a16:creationId xmlns:a16="http://schemas.microsoft.com/office/drawing/2014/main" id="{3F9AD1C2-F38C-4535-86C3-0375F43B69A0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56" name="Text Box 23">
                  <a:extLst>
                    <a:ext uri="{FF2B5EF4-FFF2-40B4-BE49-F238E27FC236}">
                      <a16:creationId xmlns:a16="http://schemas.microsoft.com/office/drawing/2014/main" id="{DF8B726B-83DC-42EA-8A0A-A41DEF1F1F0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E2CBACD3-41B1-4323-9E0D-1B00091C6A00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7" name="Group 46">
                <a:extLst>
                  <a:ext uri="{FF2B5EF4-FFF2-40B4-BE49-F238E27FC236}">
                    <a16:creationId xmlns:a16="http://schemas.microsoft.com/office/drawing/2014/main" id="{F6F36193-CADA-41F5-AEB8-7128D4D003BA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4" name="Text Box 23">
                  <a:extLst>
                    <a:ext uri="{FF2B5EF4-FFF2-40B4-BE49-F238E27FC236}">
                      <a16:creationId xmlns:a16="http://schemas.microsoft.com/office/drawing/2014/main" id="{321E46BD-7647-460E-B59F-6714586FB8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5" name="Oval 54">
                  <a:extLst>
                    <a:ext uri="{FF2B5EF4-FFF2-40B4-BE49-F238E27FC236}">
                      <a16:creationId xmlns:a16="http://schemas.microsoft.com/office/drawing/2014/main" id="{19E0800E-85A9-48DC-B786-478C968F360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B1C6E1A1-7F7C-4CAA-AF05-02E0304B5196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52" name="Text Box 23">
                  <a:extLst>
                    <a:ext uri="{FF2B5EF4-FFF2-40B4-BE49-F238E27FC236}">
                      <a16:creationId xmlns:a16="http://schemas.microsoft.com/office/drawing/2014/main" id="{5C1EE7B7-ED32-4772-86AE-0C14FA6AC2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53" name="Oval 52">
                  <a:extLst>
                    <a:ext uri="{FF2B5EF4-FFF2-40B4-BE49-F238E27FC236}">
                      <a16:creationId xmlns:a16="http://schemas.microsoft.com/office/drawing/2014/main" id="{B5FE4F5F-6F1C-4078-904F-7C06A7D0991A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49" name="Group 48">
                <a:extLst>
                  <a:ext uri="{FF2B5EF4-FFF2-40B4-BE49-F238E27FC236}">
                    <a16:creationId xmlns:a16="http://schemas.microsoft.com/office/drawing/2014/main" id="{6D6BE9E0-69F4-4BFA-89C8-78A1CD899A58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50" name="Oval 49">
                  <a:extLst>
                    <a:ext uri="{FF2B5EF4-FFF2-40B4-BE49-F238E27FC236}">
                      <a16:creationId xmlns:a16="http://schemas.microsoft.com/office/drawing/2014/main" id="{17C8A484-282E-4CEB-B3FD-3CE2AF43792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51" name="Text Box 23">
                  <a:extLst>
                    <a:ext uri="{FF2B5EF4-FFF2-40B4-BE49-F238E27FC236}">
                      <a16:creationId xmlns:a16="http://schemas.microsoft.com/office/drawing/2014/main" id="{76D2BC72-AA24-49FF-B6B9-B2977BCA79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28" name="Rectangle 4">
              <a:extLst>
                <a:ext uri="{FF2B5EF4-FFF2-40B4-BE49-F238E27FC236}">
                  <a16:creationId xmlns:a16="http://schemas.microsoft.com/office/drawing/2014/main" id="{EC7D4B10-EAEB-4B18-9E89-9654EC9FFD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30" name="Rectangle 4">
              <a:extLst>
                <a:ext uri="{FF2B5EF4-FFF2-40B4-BE49-F238E27FC236}">
                  <a16:creationId xmlns:a16="http://schemas.microsoft.com/office/drawing/2014/main" id="{518C23B1-3F31-4B4B-8528-CE09011096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34" name="Rectangle 4">
              <a:extLst>
                <a:ext uri="{FF2B5EF4-FFF2-40B4-BE49-F238E27FC236}">
                  <a16:creationId xmlns:a16="http://schemas.microsoft.com/office/drawing/2014/main" id="{5F266063-91EF-4D30-8AE0-92C171BE9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37" name="Rectangle 4">
              <a:extLst>
                <a:ext uri="{FF2B5EF4-FFF2-40B4-BE49-F238E27FC236}">
                  <a16:creationId xmlns:a16="http://schemas.microsoft.com/office/drawing/2014/main" id="{E2C30E75-937F-4FB7-9D2D-7CA4E9AF75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38" name="Rectangle 4">
              <a:extLst>
                <a:ext uri="{FF2B5EF4-FFF2-40B4-BE49-F238E27FC236}">
                  <a16:creationId xmlns:a16="http://schemas.microsoft.com/office/drawing/2014/main" id="{B4C69903-4035-4586-B310-A4DC47CAC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39" name="Rectangle 4">
              <a:extLst>
                <a:ext uri="{FF2B5EF4-FFF2-40B4-BE49-F238E27FC236}">
                  <a16:creationId xmlns:a16="http://schemas.microsoft.com/office/drawing/2014/main" id="{9385E5A5-C99D-4670-9420-3962DD8F44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40" name="Rectangle 4">
              <a:extLst>
                <a:ext uri="{FF2B5EF4-FFF2-40B4-BE49-F238E27FC236}">
                  <a16:creationId xmlns:a16="http://schemas.microsoft.com/office/drawing/2014/main" id="{AFDCF47F-11B0-440D-90E2-97BD16BEA1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66" name="Text Box 6">
            <a:extLst>
              <a:ext uri="{FF2B5EF4-FFF2-40B4-BE49-F238E27FC236}">
                <a16:creationId xmlns:a16="http://schemas.microsoft.com/office/drawing/2014/main" id="{CE91B668-AE77-46A9-B02C-5DAD5F1160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8343" y="5262819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</a:t>
            </a:r>
          </a:p>
        </p:txBody>
      </p:sp>
      <p:sp>
        <p:nvSpPr>
          <p:cNvPr id="67" name="Text Box 6">
            <a:extLst>
              <a:ext uri="{FF2B5EF4-FFF2-40B4-BE49-F238E27FC236}">
                <a16:creationId xmlns:a16="http://schemas.microsoft.com/office/drawing/2014/main" id="{7A794F28-D19B-4550-BF69-AE4214A53B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62616" y="5377756"/>
            <a:ext cx="543848" cy="58477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</a:t>
            </a:r>
          </a:p>
        </p:txBody>
      </p:sp>
      <p:sp>
        <p:nvSpPr>
          <p:cNvPr id="68" name="Rectangle 2">
            <a:extLst>
              <a:ext uri="{FF2B5EF4-FFF2-40B4-BE49-F238E27FC236}">
                <a16:creationId xmlns:a16="http://schemas.microsoft.com/office/drawing/2014/main" id="{47FF59B6-EE05-4506-BBEE-C15D89463A2F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</p:spTree>
    <p:extLst>
      <p:ext uri="{BB962C8B-B14F-4D97-AF65-F5344CB8AC3E}">
        <p14:creationId xmlns:p14="http://schemas.microsoft.com/office/powerpoint/2010/main" val="39216526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29" grpId="0"/>
      <p:bldP spid="27" grpId="0"/>
      <p:bldP spid="33" grpId="0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7" name="Rectangle 9">
            <a:extLst>
              <a:ext uri="{FF2B5EF4-FFF2-40B4-BE49-F238E27FC236}">
                <a16:creationId xmlns:a16="http://schemas.microsoft.com/office/drawing/2014/main" id="{DFA0EB62-F8DB-429F-A989-094C2D69B2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0" y="1219200"/>
            <a:ext cx="728757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How does Pooh locally decide which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action/edge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to take?</a:t>
            </a:r>
          </a:p>
        </p:txBody>
      </p:sp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78B415EB-73CB-497E-948A-0F874FCC53ED}"/>
              </a:ext>
            </a:extLst>
          </p:cNvPr>
          <p:cNvGrpSpPr/>
          <p:nvPr/>
        </p:nvGrpSpPr>
        <p:grpSpPr>
          <a:xfrm>
            <a:off x="1353300" y="5335220"/>
            <a:ext cx="838691" cy="461665"/>
            <a:chOff x="1353300" y="5385507"/>
            <a:chExt cx="838691" cy="461665"/>
          </a:xfrm>
        </p:grpSpPr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1C218444-7554-4D49-BAFA-E2AD1A3F8B70}"/>
                </a:ext>
              </a:extLst>
            </p:cNvPr>
            <p:cNvSpPr/>
            <p:nvPr/>
          </p:nvSpPr>
          <p:spPr>
            <a:xfrm>
              <a:off x="1353300" y="5476025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6" name="Rectangle 4">
              <a:extLst>
                <a:ext uri="{FF2B5EF4-FFF2-40B4-BE49-F238E27FC236}">
                  <a16:creationId xmlns:a16="http://schemas.microsoft.com/office/drawing/2014/main" id="{E22CEB75-68A1-4A1B-92D8-F942B5A6B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1605" y="538550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AA7E9F6E-3AA5-41B3-BD84-9154B14BA26B}"/>
              </a:ext>
            </a:extLst>
          </p:cNvPr>
          <p:cNvGrpSpPr/>
          <p:nvPr/>
        </p:nvGrpSpPr>
        <p:grpSpPr>
          <a:xfrm>
            <a:off x="1353300" y="5167188"/>
            <a:ext cx="1587175" cy="461665"/>
            <a:chOff x="1353300" y="5217475"/>
            <a:chExt cx="1587175" cy="461665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385507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7" name="Rectangle 4">
              <a:extLst>
                <a:ext uri="{FF2B5EF4-FFF2-40B4-BE49-F238E27FC236}">
                  <a16:creationId xmlns:a16="http://schemas.microsoft.com/office/drawing/2014/main" id="{64F3289B-A58A-40B9-B30D-407FA3D81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023" y="521747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F80F0EB2-4E29-4698-A64F-7AD14E4B8C23}"/>
              </a:ext>
            </a:extLst>
          </p:cNvPr>
          <p:cNvGrpSpPr/>
          <p:nvPr/>
        </p:nvGrpSpPr>
        <p:grpSpPr>
          <a:xfrm>
            <a:off x="1353300" y="5037624"/>
            <a:ext cx="2476170" cy="581050"/>
            <a:chOff x="1353300" y="5087911"/>
            <a:chExt cx="2476170" cy="581050"/>
          </a:xfrm>
        </p:grpSpPr>
        <p:sp>
          <p:nvSpPr>
            <p:cNvPr id="93" name="Freeform 2">
              <a:extLst>
                <a:ext uri="{FF2B5EF4-FFF2-40B4-BE49-F238E27FC236}">
                  <a16:creationId xmlns:a16="http://schemas.microsoft.com/office/drawing/2014/main" id="{09191715-B56A-494E-895A-7DD2ACBB3DA9}"/>
                </a:ext>
              </a:extLst>
            </p:cNvPr>
            <p:cNvSpPr/>
            <p:nvPr/>
          </p:nvSpPr>
          <p:spPr>
            <a:xfrm>
              <a:off x="1353300" y="5265704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8" name="Rectangle 4">
              <a:extLst>
                <a:ext uri="{FF2B5EF4-FFF2-40B4-BE49-F238E27FC236}">
                  <a16:creationId xmlns:a16="http://schemas.microsoft.com/office/drawing/2014/main" id="{E61AEA3B-0369-488F-97AA-C4EF182BC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9373" y="508791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BD227C7A-D2B5-46FE-BCC5-59F680BF22B1}"/>
              </a:ext>
            </a:extLst>
          </p:cNvPr>
          <p:cNvGrpSpPr/>
          <p:nvPr/>
        </p:nvGrpSpPr>
        <p:grpSpPr>
          <a:xfrm>
            <a:off x="1353300" y="4940300"/>
            <a:ext cx="3218700" cy="736430"/>
            <a:chOff x="1353300" y="4990587"/>
            <a:chExt cx="3218700" cy="736430"/>
          </a:xfrm>
        </p:grpSpPr>
        <p:sp>
          <p:nvSpPr>
            <p:cNvPr id="92" name="Freeform 2">
              <a:extLst>
                <a:ext uri="{FF2B5EF4-FFF2-40B4-BE49-F238E27FC236}">
                  <a16:creationId xmlns:a16="http://schemas.microsoft.com/office/drawing/2014/main" id="{0B6A250C-151F-4B8F-AB6C-7940339D597F}"/>
                </a:ext>
              </a:extLst>
            </p:cNvPr>
            <p:cNvSpPr/>
            <p:nvPr/>
          </p:nvSpPr>
          <p:spPr>
            <a:xfrm>
              <a:off x="1353300" y="5087256"/>
              <a:ext cx="3218700" cy="639761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29" name="Rectangle 4">
              <a:extLst>
                <a:ext uri="{FF2B5EF4-FFF2-40B4-BE49-F238E27FC236}">
                  <a16:creationId xmlns:a16="http://schemas.microsoft.com/office/drawing/2014/main" id="{B38C6D7B-DEBC-481E-B809-CF8BD333F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136" y="499058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BF90A49-7908-452E-A5BB-3472AAF434A0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132" name="Group 131">
              <a:extLst>
                <a:ext uri="{FF2B5EF4-FFF2-40B4-BE49-F238E27FC236}">
                  <a16:creationId xmlns:a16="http://schemas.microsoft.com/office/drawing/2014/main" id="{299B94F2-63E4-4055-BFE2-42A93B3C39C0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40" name="Group 139">
                <a:extLst>
                  <a:ext uri="{FF2B5EF4-FFF2-40B4-BE49-F238E27FC236}">
                    <a16:creationId xmlns:a16="http://schemas.microsoft.com/office/drawing/2014/main" id="{44555580-C9AF-4BA4-BF1A-33F71835DF08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62" name="Text Box 23">
                  <a:extLst>
                    <a:ext uri="{FF2B5EF4-FFF2-40B4-BE49-F238E27FC236}">
                      <a16:creationId xmlns:a16="http://schemas.microsoft.com/office/drawing/2014/main" id="{03872A78-CC5F-49DA-A8C2-1E0882F15B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3" name="Oval 162">
                  <a:extLst>
                    <a:ext uri="{FF2B5EF4-FFF2-40B4-BE49-F238E27FC236}">
                      <a16:creationId xmlns:a16="http://schemas.microsoft.com/office/drawing/2014/main" id="{414BD991-F56A-41AE-BB82-73AFFA330B7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1" name="Group 140">
                <a:extLst>
                  <a:ext uri="{FF2B5EF4-FFF2-40B4-BE49-F238E27FC236}">
                    <a16:creationId xmlns:a16="http://schemas.microsoft.com/office/drawing/2014/main" id="{443568CD-2EF1-4398-AF91-42808A930615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60" name="Text Box 23">
                  <a:extLst>
                    <a:ext uri="{FF2B5EF4-FFF2-40B4-BE49-F238E27FC236}">
                      <a16:creationId xmlns:a16="http://schemas.microsoft.com/office/drawing/2014/main" id="{76A3B9AF-4913-4CC9-9E7A-66E91D6B21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61" name="Oval 160">
                  <a:extLst>
                    <a:ext uri="{FF2B5EF4-FFF2-40B4-BE49-F238E27FC236}">
                      <a16:creationId xmlns:a16="http://schemas.microsoft.com/office/drawing/2014/main" id="{6CC56918-B730-4432-95FC-999DAF9F33F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2" name="Group 141">
                <a:extLst>
                  <a:ext uri="{FF2B5EF4-FFF2-40B4-BE49-F238E27FC236}">
                    <a16:creationId xmlns:a16="http://schemas.microsoft.com/office/drawing/2014/main" id="{E9D638FB-3014-42C8-A130-C82E5E833244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58" name="Text Box 23">
                  <a:extLst>
                    <a:ext uri="{FF2B5EF4-FFF2-40B4-BE49-F238E27FC236}">
                      <a16:creationId xmlns:a16="http://schemas.microsoft.com/office/drawing/2014/main" id="{A3ACFAA4-E10D-446A-8B60-70EF561BCB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9" name="Oval 158">
                  <a:extLst>
                    <a:ext uri="{FF2B5EF4-FFF2-40B4-BE49-F238E27FC236}">
                      <a16:creationId xmlns:a16="http://schemas.microsoft.com/office/drawing/2014/main" id="{489E7F17-2AC4-4A12-A866-07AD8182E08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3" name="Group 142">
                <a:extLst>
                  <a:ext uri="{FF2B5EF4-FFF2-40B4-BE49-F238E27FC236}">
                    <a16:creationId xmlns:a16="http://schemas.microsoft.com/office/drawing/2014/main" id="{D16B561C-2B62-4E81-B0DD-E815901A92C1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56" name="Text Box 23">
                  <a:extLst>
                    <a:ext uri="{FF2B5EF4-FFF2-40B4-BE49-F238E27FC236}">
                      <a16:creationId xmlns:a16="http://schemas.microsoft.com/office/drawing/2014/main" id="{2F7FB33D-54A3-4530-9FA5-F772A09D08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7" name="Oval 156">
                  <a:extLst>
                    <a:ext uri="{FF2B5EF4-FFF2-40B4-BE49-F238E27FC236}">
                      <a16:creationId xmlns:a16="http://schemas.microsoft.com/office/drawing/2014/main" id="{D2AF9852-EB7B-4F91-AFDE-FC9191E8471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4" name="Group 143">
                <a:extLst>
                  <a:ext uri="{FF2B5EF4-FFF2-40B4-BE49-F238E27FC236}">
                    <a16:creationId xmlns:a16="http://schemas.microsoft.com/office/drawing/2014/main" id="{B4BCEE6E-E0EE-4B3D-9EB9-4ADEB7434989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54" name="Text Box 23">
                  <a:extLst>
                    <a:ext uri="{FF2B5EF4-FFF2-40B4-BE49-F238E27FC236}">
                      <a16:creationId xmlns:a16="http://schemas.microsoft.com/office/drawing/2014/main" id="{3209813F-0DC9-4C72-9178-B82C48B22C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5" name="Oval 154">
                  <a:extLst>
                    <a:ext uri="{FF2B5EF4-FFF2-40B4-BE49-F238E27FC236}">
                      <a16:creationId xmlns:a16="http://schemas.microsoft.com/office/drawing/2014/main" id="{1BDDD633-EB50-4563-A5E3-F4DE10E48FDC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5" name="Group 144">
                <a:extLst>
                  <a:ext uri="{FF2B5EF4-FFF2-40B4-BE49-F238E27FC236}">
                    <a16:creationId xmlns:a16="http://schemas.microsoft.com/office/drawing/2014/main" id="{B7FC290C-F10B-4CB7-8180-F0567902EACD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52" name="Text Box 23">
                  <a:extLst>
                    <a:ext uri="{FF2B5EF4-FFF2-40B4-BE49-F238E27FC236}">
                      <a16:creationId xmlns:a16="http://schemas.microsoft.com/office/drawing/2014/main" id="{C2A3C631-D7FC-462A-9E50-DBCC3F9D4C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3" name="Oval 152">
                  <a:extLst>
                    <a:ext uri="{FF2B5EF4-FFF2-40B4-BE49-F238E27FC236}">
                      <a16:creationId xmlns:a16="http://schemas.microsoft.com/office/drawing/2014/main" id="{CCDCD08E-61EB-44F5-A93D-827D2439F26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6" name="Group 145">
                <a:extLst>
                  <a:ext uri="{FF2B5EF4-FFF2-40B4-BE49-F238E27FC236}">
                    <a16:creationId xmlns:a16="http://schemas.microsoft.com/office/drawing/2014/main" id="{95DF739B-C75A-421D-BDCD-44ED42316925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50" name="Text Box 23">
                  <a:extLst>
                    <a:ext uri="{FF2B5EF4-FFF2-40B4-BE49-F238E27FC236}">
                      <a16:creationId xmlns:a16="http://schemas.microsoft.com/office/drawing/2014/main" id="{5372BF74-89B5-453E-B13E-3EE6CC7E9A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8F808AF9-3504-45C0-8A7B-7A21D17A87B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380BD10A-3FFF-4288-AA21-A7F7F412AF0B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48" name="Oval 147">
                  <a:extLst>
                    <a:ext uri="{FF2B5EF4-FFF2-40B4-BE49-F238E27FC236}">
                      <a16:creationId xmlns:a16="http://schemas.microsoft.com/office/drawing/2014/main" id="{2E68A30C-82E7-40D7-B258-0EE201187E50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49" name="Text Box 23">
                  <a:extLst>
                    <a:ext uri="{FF2B5EF4-FFF2-40B4-BE49-F238E27FC236}">
                      <a16:creationId xmlns:a16="http://schemas.microsoft.com/office/drawing/2014/main" id="{C3857903-EC26-46A7-B9FC-828B2752079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33" name="Rectangle 4">
              <a:extLst>
                <a:ext uri="{FF2B5EF4-FFF2-40B4-BE49-F238E27FC236}">
                  <a16:creationId xmlns:a16="http://schemas.microsoft.com/office/drawing/2014/main" id="{7ACC7E24-F205-41BF-BA1D-C65185498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34" name="Rectangle 4">
              <a:extLst>
                <a:ext uri="{FF2B5EF4-FFF2-40B4-BE49-F238E27FC236}">
                  <a16:creationId xmlns:a16="http://schemas.microsoft.com/office/drawing/2014/main" id="{E0DFBD44-2A91-40FA-993E-C6E6F265B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35" name="Rectangle 4">
              <a:extLst>
                <a:ext uri="{FF2B5EF4-FFF2-40B4-BE49-F238E27FC236}">
                  <a16:creationId xmlns:a16="http://schemas.microsoft.com/office/drawing/2014/main" id="{4A0B6DBB-7520-4989-BF65-D67F72DB1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36" name="Rectangle 4">
              <a:extLst>
                <a:ext uri="{FF2B5EF4-FFF2-40B4-BE49-F238E27FC236}">
                  <a16:creationId xmlns:a16="http://schemas.microsoft.com/office/drawing/2014/main" id="{917E6085-0A7F-4B1A-AC59-A2EEA8E3E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37" name="Rectangle 4">
              <a:extLst>
                <a:ext uri="{FF2B5EF4-FFF2-40B4-BE49-F238E27FC236}">
                  <a16:creationId xmlns:a16="http://schemas.microsoft.com/office/drawing/2014/main" id="{BD98D324-E917-4E56-BE67-A09859AA3F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38" name="Rectangle 4">
              <a:extLst>
                <a:ext uri="{FF2B5EF4-FFF2-40B4-BE49-F238E27FC236}">
                  <a16:creationId xmlns:a16="http://schemas.microsoft.com/office/drawing/2014/main" id="{5EC7E5BF-F6F8-4F7C-B48E-F964DFC8E0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39" name="Rectangle 4">
              <a:extLst>
                <a:ext uri="{FF2B5EF4-FFF2-40B4-BE49-F238E27FC236}">
                  <a16:creationId xmlns:a16="http://schemas.microsoft.com/office/drawing/2014/main" id="{4FE36C5A-E65C-44F1-A259-D9C5816D5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pic>
        <p:nvPicPr>
          <p:cNvPr id="164" name="Picture 54" descr="an02380_">
            <a:extLst>
              <a:ext uri="{FF2B5EF4-FFF2-40B4-BE49-F238E27FC236}">
                <a16:creationId xmlns:a16="http://schemas.microsoft.com/office/drawing/2014/main" id="{5324DAD6-CE66-445E-A9C5-5161DE2E941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2837" y="4746682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5" name="Rectangle 2">
            <a:extLst>
              <a:ext uri="{FF2B5EF4-FFF2-40B4-BE49-F238E27FC236}">
                <a16:creationId xmlns:a16="http://schemas.microsoft.com/office/drawing/2014/main" id="{0487EBC3-ED01-4A06-AE34-AAAC7ADB1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9972" y="457200"/>
            <a:ext cx="162922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- 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56" name="AutoShape 38">
            <a:extLst>
              <a:ext uri="{FF2B5EF4-FFF2-40B4-BE49-F238E27FC236}">
                <a16:creationId xmlns:a16="http://schemas.microsoft.com/office/drawing/2014/main" id="{02294DC5-B15D-476E-B443-365B1AE803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629527"/>
            <a:ext cx="6858000" cy="1662347"/>
          </a:xfrm>
          <a:prstGeom prst="wedgeRoundRectCallout">
            <a:avLst>
              <a:gd name="adj1" fmla="val -37209"/>
              <a:gd name="adj2" fmla="val 89386"/>
              <a:gd name="adj3" fmla="val 16667"/>
            </a:avLst>
          </a:prstGeom>
          <a:noFill/>
          <a:ln w="12700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I’m </a:t>
            </a:r>
            <a:r>
              <a:rPr lang="en-US" altLang="en-US" sz="2400" dirty="0">
                <a:solidFill>
                  <a:srgbClr val="FFFFFF"/>
                </a:solidFill>
              </a:rPr>
              <a:t>s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tanding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at the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state.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need to fill the next line starting with the </a:t>
            </a: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</a:t>
            </a:r>
            <a:r>
              <a:rPr kumimoji="0" lang="en-US" altLang="en-US" sz="2400" b="0" i="0" u="none" strike="noStrike" kern="1200" cap="none" spc="0" normalizeH="0" baseline="3000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th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word.”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 ask the little bird a question.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 “How many words should I put in it?”</a:t>
            </a:r>
          </a:p>
        </p:txBody>
      </p:sp>
      <p:sp>
        <p:nvSpPr>
          <p:cNvPr id="57" name="AutoShape 58">
            <a:extLst>
              <a:ext uri="{FF2B5EF4-FFF2-40B4-BE49-F238E27FC236}">
                <a16:creationId xmlns:a16="http://schemas.microsoft.com/office/drawing/2014/main" id="{BF624C36-DAB6-449B-9C00-0A27CC18BF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12349" y="3512835"/>
            <a:ext cx="5378827" cy="525660"/>
          </a:xfrm>
          <a:prstGeom prst="wedgeRoundRectCallout">
            <a:avLst>
              <a:gd name="adj1" fmla="val -73700"/>
              <a:gd name="adj2" fmla="val 224907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lvl="0" eaLnBrk="1" hangingPunct="1">
              <a:spcBef>
                <a:spcPct val="0"/>
              </a:spcBef>
              <a:buNone/>
              <a:defRPr/>
            </a:pPr>
            <a:r>
              <a:rPr lang="en-US" altLang="en-US" sz="2400" dirty="0">
                <a:solidFill>
                  <a:srgbClr val="FFFFFF"/>
                </a:solidFill>
              </a:rPr>
              <a:t>I answer </a:t>
            </a:r>
            <a:r>
              <a:rPr lang="en-US" altLang="en-US" sz="2400" dirty="0">
                <a:solidFill>
                  <a:schemeClr val="accent2"/>
                </a:solidFill>
              </a:rPr>
              <a:t>k</a:t>
            </a:r>
            <a:r>
              <a:rPr lang="en-US" altLang="en-US" sz="2400" dirty="0">
                <a:solidFill>
                  <a:srgbClr val="FFFFFF"/>
                </a:solidFill>
              </a:rPr>
              <a:t> </a:t>
            </a:r>
            <a:r>
              <a:rPr lang="el-GR" altLang="en-US" sz="2400" dirty="0">
                <a:solidFill>
                  <a:srgbClr val="FFFFFF"/>
                </a:solidFill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</a:t>
            </a:r>
            <a:r>
              <a:rPr lang="en-US" altLang="en-US" sz="2400" dirty="0">
                <a:solidFill>
                  <a:srgbClr val="FFFFFF"/>
                </a:solidFill>
              </a:rPr>
              <a:t>{1,2,3,…,# that fit in a line}.</a:t>
            </a:r>
          </a:p>
        </p:txBody>
      </p:sp>
      <p:sp>
        <p:nvSpPr>
          <p:cNvPr id="59" name="TextBox 58">
            <a:extLst>
              <a:ext uri="{FF2B5EF4-FFF2-40B4-BE49-F238E27FC236}">
                <a16:creationId xmlns:a16="http://schemas.microsoft.com/office/drawing/2014/main" id="{2ADC870C-1CA7-4845-9A83-76E76A670BB4}"/>
              </a:ext>
            </a:extLst>
          </p:cNvPr>
          <p:cNvSpPr txBox="1"/>
          <p:nvPr/>
        </p:nvSpPr>
        <p:spPr bwMode="auto">
          <a:xfrm>
            <a:off x="591991" y="4446884"/>
            <a:ext cx="6090374" cy="461665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Have an out-edge for every possible answer.</a:t>
            </a:r>
          </a:p>
        </p:txBody>
      </p:sp>
    </p:spTree>
    <p:extLst>
      <p:ext uri="{BB962C8B-B14F-4D97-AF65-F5344CB8AC3E}">
        <p14:creationId xmlns:p14="http://schemas.microsoft.com/office/powerpoint/2010/main" val="598827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78" grpId="0"/>
      <p:bldP spid="165" grpId="0"/>
      <p:bldP spid="56" grpId="0" animBg="1"/>
      <p:bldP spid="57" grpId="0" animBg="1"/>
      <p:bldP spid="59" grpId="0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Rectangle 175">
            <a:extLst>
              <a:ext uri="{FF2B5EF4-FFF2-40B4-BE49-F238E27FC236}">
                <a16:creationId xmlns:a16="http://schemas.microsoft.com/office/drawing/2014/main" id="{9DF92BFA-CD98-476C-88A5-8F6F6A6E3FC5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1B628CB4-028C-4130-AE80-7BAD4E1E2A66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F9CB75A2-AC97-46AD-8AD7-0110E90DD9AE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CE1E183B-A752-48BD-85FC-1A570FF4304F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7" name="Text Box 23">
                  <a:extLst>
                    <a:ext uri="{FF2B5EF4-FFF2-40B4-BE49-F238E27FC236}">
                      <a16:creationId xmlns:a16="http://schemas.microsoft.com/office/drawing/2014/main" id="{11AA616C-04C5-4D8B-B158-5416469DD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7851EE1D-2B83-4BAC-B818-B49D05A262BC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A582C2F0-07FF-4DF1-805B-98C48450A959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35" name="Text Box 23">
                  <a:extLst>
                    <a:ext uri="{FF2B5EF4-FFF2-40B4-BE49-F238E27FC236}">
                      <a16:creationId xmlns:a16="http://schemas.microsoft.com/office/drawing/2014/main" id="{736A3C15-37B4-4D99-9EF2-72488C3952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6" name="Oval 135">
                  <a:extLst>
                    <a:ext uri="{FF2B5EF4-FFF2-40B4-BE49-F238E27FC236}">
                      <a16:creationId xmlns:a16="http://schemas.microsoft.com/office/drawing/2014/main" id="{170E9E4C-703F-4816-A418-A66F095738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2E781F07-899E-44D4-B1F6-387607310097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3" name="Text Box 23">
                  <a:extLst>
                    <a:ext uri="{FF2B5EF4-FFF2-40B4-BE49-F238E27FC236}">
                      <a16:creationId xmlns:a16="http://schemas.microsoft.com/office/drawing/2014/main" id="{CC832498-DCC9-419F-9782-C9B770E12A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BD5B424D-2319-4EBA-8DE3-29121A3C0D6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F0798059-9C4F-40ED-9ADA-BC81ABAF20C7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31" name="Text Box 23">
                  <a:extLst>
                    <a:ext uri="{FF2B5EF4-FFF2-40B4-BE49-F238E27FC236}">
                      <a16:creationId xmlns:a16="http://schemas.microsoft.com/office/drawing/2014/main" id="{6032D100-B186-44C8-A6ED-D00C72955C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2" name="Oval 131">
                  <a:extLst>
                    <a:ext uri="{FF2B5EF4-FFF2-40B4-BE49-F238E27FC236}">
                      <a16:creationId xmlns:a16="http://schemas.microsoft.com/office/drawing/2014/main" id="{BF93F8A6-E1A8-4EB9-B3D5-2F3DEC3BCCF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BF24A579-168C-4BCD-9469-6762D3173554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9" name="Text Box 23">
                  <a:extLst>
                    <a:ext uri="{FF2B5EF4-FFF2-40B4-BE49-F238E27FC236}">
                      <a16:creationId xmlns:a16="http://schemas.microsoft.com/office/drawing/2014/main" id="{8614BE3F-5801-42FF-90B5-42C4C91225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0" name="Oval 129">
                  <a:extLst>
                    <a:ext uri="{FF2B5EF4-FFF2-40B4-BE49-F238E27FC236}">
                      <a16:creationId xmlns:a16="http://schemas.microsoft.com/office/drawing/2014/main" id="{DB828104-2811-45BC-B375-7187BE8BDD1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D55C435-1888-4B65-9385-5CF2DD489FE7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7" name="Text Box 23">
                  <a:extLst>
                    <a:ext uri="{FF2B5EF4-FFF2-40B4-BE49-F238E27FC236}">
                      <a16:creationId xmlns:a16="http://schemas.microsoft.com/office/drawing/2014/main" id="{5F742520-CDC8-4621-AE46-A4DF4F17DD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8" name="Oval 127">
                  <a:extLst>
                    <a:ext uri="{FF2B5EF4-FFF2-40B4-BE49-F238E27FC236}">
                      <a16:creationId xmlns:a16="http://schemas.microsoft.com/office/drawing/2014/main" id="{768B18AB-0B5F-4562-9C16-08A749190DE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E4914429-1123-4A1C-91B8-AB6C784AB7AF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5" name="Text Box 23">
                  <a:extLst>
                    <a:ext uri="{FF2B5EF4-FFF2-40B4-BE49-F238E27FC236}">
                      <a16:creationId xmlns:a16="http://schemas.microsoft.com/office/drawing/2014/main" id="{BF5D03C4-7336-4E00-B06F-23CC713886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6" name="Oval 125">
                  <a:extLst>
                    <a:ext uri="{FF2B5EF4-FFF2-40B4-BE49-F238E27FC236}">
                      <a16:creationId xmlns:a16="http://schemas.microsoft.com/office/drawing/2014/main" id="{A8BA0EFE-187F-4DF6-8E06-C84B4BAC3F0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76F1B2E-842C-43DB-A2CD-1B100005F64C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28CAA832-5DCB-48E7-9052-D1A496765EF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7E2E7346-D41F-4356-9940-9AF4477583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08" name="Rectangle 4">
              <a:extLst>
                <a:ext uri="{FF2B5EF4-FFF2-40B4-BE49-F238E27FC236}">
                  <a16:creationId xmlns:a16="http://schemas.microsoft.com/office/drawing/2014/main" id="{BDC78430-4CB3-4FB8-A367-C0157AA05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09" name="Rectangle 4">
              <a:extLst>
                <a:ext uri="{FF2B5EF4-FFF2-40B4-BE49-F238E27FC236}">
                  <a16:creationId xmlns:a16="http://schemas.microsoft.com/office/drawing/2014/main" id="{56C3B026-3705-4ABF-83DE-CD9AC4D0C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10" name="Rectangle 4">
              <a:extLst>
                <a:ext uri="{FF2B5EF4-FFF2-40B4-BE49-F238E27FC236}">
                  <a16:creationId xmlns:a16="http://schemas.microsoft.com/office/drawing/2014/main" id="{4B108A86-4939-4D47-A96C-376B339B4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11" name="Rectangle 4">
              <a:extLst>
                <a:ext uri="{FF2B5EF4-FFF2-40B4-BE49-F238E27FC236}">
                  <a16:creationId xmlns:a16="http://schemas.microsoft.com/office/drawing/2014/main" id="{0AE68481-C7DA-4C19-AC2A-4E512218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12" name="Rectangle 4">
              <a:extLst>
                <a:ext uri="{FF2B5EF4-FFF2-40B4-BE49-F238E27FC236}">
                  <a16:creationId xmlns:a16="http://schemas.microsoft.com/office/drawing/2014/main" id="{AE5AF823-1EF8-4D1B-B032-2F7CEF35A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13" name="Rectangle 4">
              <a:extLst>
                <a:ext uri="{FF2B5EF4-FFF2-40B4-BE49-F238E27FC236}">
                  <a16:creationId xmlns:a16="http://schemas.microsoft.com/office/drawing/2014/main" id="{1257F324-AC06-45CA-9381-03658E31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14" name="Rectangle 4">
              <a:extLst>
                <a:ext uri="{FF2B5EF4-FFF2-40B4-BE49-F238E27FC236}">
                  <a16:creationId xmlns:a16="http://schemas.microsoft.com/office/drawing/2014/main" id="{21F19575-2E72-4181-99F4-87B91FF0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39" name="Rectangle 4">
            <a:extLst>
              <a:ext uri="{FF2B5EF4-FFF2-40B4-BE49-F238E27FC236}">
                <a16:creationId xmlns:a16="http://schemas.microsoft.com/office/drawing/2014/main" id="{194EF77E-6F0B-4DB8-AA8D-A7A121E21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030362BB-5898-410B-9296-9DEFD2291CFD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41" name="Rectangle 10">
              <a:extLst>
                <a:ext uri="{FF2B5EF4-FFF2-40B4-BE49-F238E27FC236}">
                  <a16:creationId xmlns:a16="http://schemas.microsoft.com/office/drawing/2014/main" id="{1FB07C15-86BE-4BCB-A4B5-804FB6638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Line 11">
              <a:extLst>
                <a:ext uri="{FF2B5EF4-FFF2-40B4-BE49-F238E27FC236}">
                  <a16:creationId xmlns:a16="http://schemas.microsoft.com/office/drawing/2014/main" id="{80369790-804D-4623-B746-7E4C390F8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Text Box 12">
              <a:extLst>
                <a:ext uri="{FF2B5EF4-FFF2-40B4-BE49-F238E27FC236}">
                  <a16:creationId xmlns:a16="http://schemas.microsoft.com/office/drawing/2014/main" id="{0610F83C-992C-4504-87F5-4C884EAE5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pic>
        <p:nvPicPr>
          <p:cNvPr id="144" name="Picture 54" descr="an02380_">
            <a:extLst>
              <a:ext uri="{FF2B5EF4-FFF2-40B4-BE49-F238E27FC236}">
                <a16:creationId xmlns:a16="http://schemas.microsoft.com/office/drawing/2014/main" id="{3F550D06-D5E5-4E54-B6F2-CCB8DF7CD3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" name="AutoShape 58">
            <a:extLst>
              <a:ext uri="{FF2B5EF4-FFF2-40B4-BE49-F238E27FC236}">
                <a16:creationId xmlns:a16="http://schemas.microsoft.com/office/drawing/2014/main" id="{F5348158-6386-4CE3-BF6B-616FF3713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2819400"/>
            <a:ext cx="2151922" cy="467855"/>
          </a:xfrm>
          <a:prstGeom prst="wedgeRoundRectCallout">
            <a:avLst>
              <a:gd name="adj1" fmla="val -59724"/>
              <a:gd name="adj2" fmla="val 52788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k=3 word.</a:t>
            </a:r>
          </a:p>
        </p:txBody>
      </p:sp>
      <p:sp>
        <p:nvSpPr>
          <p:cNvPr id="146" name="Rectangle 4">
            <a:extLst>
              <a:ext uri="{FF2B5EF4-FFF2-40B4-BE49-F238E27FC236}">
                <a16:creationId xmlns:a16="http://schemas.microsoft.com/office/drawing/2014/main" id="{1950A0E3-5EDC-4EF9-98E9-934265907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54725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47" name="Rectangle 4">
            <a:extLst>
              <a:ext uri="{FF2B5EF4-FFF2-40B4-BE49-F238E27FC236}">
                <a16:creationId xmlns:a16="http://schemas.microsoft.com/office/drawing/2014/main" id="{A34D3B58-4FFE-4FEA-B632-DD9C281115C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547258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.sure</a:t>
            </a:r>
          </a:p>
        </p:txBody>
      </p:sp>
      <p:sp>
        <p:nvSpPr>
          <p:cNvPr id="148" name="Rectangle 4">
            <a:extLst>
              <a:ext uri="{FF2B5EF4-FFF2-40B4-BE49-F238E27FC236}">
                <a16:creationId xmlns:a16="http://schemas.microsoft.com/office/drawing/2014/main" id="{800A4A70-4029-4BC0-BF5B-4C6F67B4D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939438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49" name="Rectangle 4">
            <a:extLst>
              <a:ext uri="{FF2B5EF4-FFF2-40B4-BE49-F238E27FC236}">
                <a16:creationId xmlns:a16="http://schemas.microsoft.com/office/drawing/2014/main" id="{E8099154-8EE1-42FD-A1AF-B7B25690D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780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and</a:t>
            </a:r>
          </a:p>
        </p:txBody>
      </p:sp>
      <p:sp>
        <p:nvSpPr>
          <p:cNvPr id="150" name="Rectangle 4">
            <a:extLst>
              <a:ext uri="{FF2B5EF4-FFF2-40B4-BE49-F238E27FC236}">
                <a16:creationId xmlns:a16="http://schemas.microsoft.com/office/drawing/2014/main" id="{B271AA28-D2A0-4413-A980-0CD5129DFAB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185434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</a:t>
            </a:r>
          </a:p>
        </p:txBody>
      </p:sp>
      <p:sp>
        <p:nvSpPr>
          <p:cNvPr id="151" name="Rectangle 4">
            <a:extLst>
              <a:ext uri="{FF2B5EF4-FFF2-40B4-BE49-F238E27FC236}">
                <a16:creationId xmlns:a16="http://schemas.microsoft.com/office/drawing/2014/main" id="{ABCAE111-64BB-4BBF-B75A-75C7D12CDF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38409" y="2547258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152" name="Text Box 16">
            <a:extLst>
              <a:ext uri="{FF2B5EF4-FFF2-40B4-BE49-F238E27FC236}">
                <a16:creationId xmlns:a16="http://schemas.microsoft.com/office/drawing/2014/main" id="{5A7E4713-5E08-4E12-AE10-7C89D338E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547258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</a:t>
            </a:r>
          </a:p>
        </p:txBody>
      </p:sp>
      <p:sp>
        <p:nvSpPr>
          <p:cNvPr id="153" name="Text Box 18">
            <a:extLst>
              <a:ext uri="{FF2B5EF4-FFF2-40B4-BE49-F238E27FC236}">
                <a16:creationId xmlns:a16="http://schemas.microsoft.com/office/drawing/2014/main" id="{BBE15036-AEE6-44B0-8313-42F2B3BF5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547258"/>
            <a:ext cx="122982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1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 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36</a:t>
            </a:r>
          </a:p>
        </p:txBody>
      </p:sp>
      <p:sp>
        <p:nvSpPr>
          <p:cNvPr id="154" name="Line 19">
            <a:extLst>
              <a:ext uri="{FF2B5EF4-FFF2-40B4-BE49-F238E27FC236}">
                <a16:creationId xmlns:a16="http://schemas.microsoft.com/office/drawing/2014/main" id="{7C9463A7-C83B-4251-8D83-52DD5E7B0BC3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0759" y="3695167"/>
            <a:ext cx="539751" cy="0"/>
          </a:xfrm>
          <a:prstGeom prst="line">
            <a:avLst/>
          </a:prstGeom>
          <a:noFill/>
          <a:ln w="25400">
            <a:solidFill>
              <a:srgbClr val="FFC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55" name="Rectangle 4">
            <a:extLst>
              <a:ext uri="{FF2B5EF4-FFF2-40B4-BE49-F238E27FC236}">
                <a16:creationId xmlns:a16="http://schemas.microsoft.com/office/drawing/2014/main" id="{59C17480-1AE3-4C6E-BFAE-B987054A30B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05498" y="2547258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.to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FE6CEBD8-B052-4B72-9A55-A15312CA4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57" name="Rectangle 4">
            <a:extLst>
              <a:ext uri="{FF2B5EF4-FFF2-40B4-BE49-F238E27FC236}">
                <a16:creationId xmlns:a16="http://schemas.microsoft.com/office/drawing/2014/main" id="{5A2DD8BE-C03C-4D15-8D2B-EACB1C3A4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58" name="Rectangle 4">
            <a:extLst>
              <a:ext uri="{FF2B5EF4-FFF2-40B4-BE49-F238E27FC236}">
                <a16:creationId xmlns:a16="http://schemas.microsoft.com/office/drawing/2014/main" id="{AF1E4792-21F0-4EAE-99CD-4276CEA335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0084" y="3304110"/>
            <a:ext cx="110639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.kind</a:t>
            </a:r>
          </a:p>
        </p:txBody>
      </p:sp>
      <p:sp>
        <p:nvSpPr>
          <p:cNvPr id="159" name="Rectangle 4">
            <a:extLst>
              <a:ext uri="{FF2B5EF4-FFF2-40B4-BE49-F238E27FC236}">
                <a16:creationId xmlns:a16="http://schemas.microsoft.com/office/drawing/2014/main" id="{16274ABF-5EE3-49D4-A3AB-12DF813314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824" y="51181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6780FB27-1ACE-4916-ABEE-5C28801E9AA3}"/>
              </a:ext>
            </a:extLst>
          </p:cNvPr>
          <p:cNvGrpSpPr/>
          <p:nvPr/>
        </p:nvGrpSpPr>
        <p:grpSpPr>
          <a:xfrm>
            <a:off x="1353300" y="5075537"/>
            <a:ext cx="2417727" cy="593424"/>
            <a:chOff x="1353300" y="5075537"/>
            <a:chExt cx="1587175" cy="593424"/>
          </a:xfrm>
        </p:grpSpPr>
        <p:sp>
          <p:nvSpPr>
            <p:cNvPr id="161" name="Freeform 2">
              <a:extLst>
                <a:ext uri="{FF2B5EF4-FFF2-40B4-BE49-F238E27FC236}">
                  <a16:creationId xmlns:a16="http://schemas.microsoft.com/office/drawing/2014/main" id="{0BDB1D6B-5C72-4D84-A293-BABBB72F3B7A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2" name="Rectangle 4">
              <a:extLst>
                <a:ext uri="{FF2B5EF4-FFF2-40B4-BE49-F238E27FC236}">
                  <a16:creationId xmlns:a16="http://schemas.microsoft.com/office/drawing/2014/main" id="{DA72AEA6-D87B-4AF4-A52A-31814F1EA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22225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sp>
        <p:nvSpPr>
          <p:cNvPr id="163" name="AutoShape 58">
            <a:extLst>
              <a:ext uri="{FF2B5EF4-FFF2-40B4-BE49-F238E27FC236}">
                <a16:creationId xmlns:a16="http://schemas.microsoft.com/office/drawing/2014/main" id="{EE4FDD08-1BAF-46D8-B4AE-325E6C818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294514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word.</a:t>
            </a:r>
          </a:p>
        </p:txBody>
      </p:sp>
      <p:sp>
        <p:nvSpPr>
          <p:cNvPr id="164" name="AutoShape 58">
            <a:extLst>
              <a:ext uri="{FF2B5EF4-FFF2-40B4-BE49-F238E27FC236}">
                <a16:creationId xmlns:a16="http://schemas.microsoft.com/office/drawing/2014/main" id="{BBD5B790-DA74-48C1-9FC5-A97C0163B2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09230" y="3799345"/>
            <a:ext cx="2151922" cy="467855"/>
          </a:xfrm>
          <a:prstGeom prst="wedgeRoundRectCallout">
            <a:avLst>
              <a:gd name="adj1" fmla="val -55003"/>
              <a:gd name="adj2" fmla="val -49587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word.</a:t>
            </a:r>
          </a:p>
        </p:txBody>
      </p:sp>
      <p:sp>
        <p:nvSpPr>
          <p:cNvPr id="165" name="Rectangle 4">
            <a:extLst>
              <a:ext uri="{FF2B5EF4-FFF2-40B4-BE49-F238E27FC236}">
                <a16:creationId xmlns:a16="http://schemas.microsoft.com/office/drawing/2014/main" id="{A05083FF-0989-4CD7-9272-87E030C40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14205" y="5096174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8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66" name="Group 165">
            <a:extLst>
              <a:ext uri="{FF2B5EF4-FFF2-40B4-BE49-F238E27FC236}">
                <a16:creationId xmlns:a16="http://schemas.microsoft.com/office/drawing/2014/main" id="{F0D4C42F-D787-431D-8221-5AF77E75A557}"/>
              </a:ext>
            </a:extLst>
          </p:cNvPr>
          <p:cNvGrpSpPr/>
          <p:nvPr/>
        </p:nvGrpSpPr>
        <p:grpSpPr>
          <a:xfrm>
            <a:off x="3962400" y="5045376"/>
            <a:ext cx="1587175" cy="593424"/>
            <a:chOff x="1353300" y="5075537"/>
            <a:chExt cx="1587175" cy="593424"/>
          </a:xfrm>
        </p:grpSpPr>
        <p:sp>
          <p:nvSpPr>
            <p:cNvPr id="167" name="Freeform 2">
              <a:extLst>
                <a:ext uri="{FF2B5EF4-FFF2-40B4-BE49-F238E27FC236}">
                  <a16:creationId xmlns:a16="http://schemas.microsoft.com/office/drawing/2014/main" id="{A69EB64D-1501-410A-8345-E9EB93F4AF1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68" name="Rectangle 4">
              <a:extLst>
                <a:ext uri="{FF2B5EF4-FFF2-40B4-BE49-F238E27FC236}">
                  <a16:creationId xmlns:a16="http://schemas.microsoft.com/office/drawing/2014/main" id="{22F7618E-1F6D-4D20-99B4-598F307D6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169" name="Rectangle 4">
            <a:extLst>
              <a:ext uri="{FF2B5EF4-FFF2-40B4-BE49-F238E27FC236}">
                <a16:creationId xmlns:a16="http://schemas.microsoft.com/office/drawing/2014/main" id="{DBF295F2-115D-4A6C-98CF-DA02368221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41407" y="5167082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27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EBF9702D-7D11-462E-8EC7-2ADDA749FF4A}"/>
              </a:ext>
            </a:extLst>
          </p:cNvPr>
          <p:cNvGrpSpPr/>
          <p:nvPr/>
        </p:nvGrpSpPr>
        <p:grpSpPr>
          <a:xfrm>
            <a:off x="5730670" y="5128207"/>
            <a:ext cx="1587175" cy="593424"/>
            <a:chOff x="1353300" y="5075537"/>
            <a:chExt cx="1587175" cy="593424"/>
          </a:xfrm>
        </p:grpSpPr>
        <p:sp>
          <p:nvSpPr>
            <p:cNvPr id="171" name="Freeform 2">
              <a:extLst>
                <a:ext uri="{FF2B5EF4-FFF2-40B4-BE49-F238E27FC236}">
                  <a16:creationId xmlns:a16="http://schemas.microsoft.com/office/drawing/2014/main" id="{FAB2514B-83E1-4B73-BD26-253019D062CD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172" name="Rectangle 4">
              <a:extLst>
                <a:ext uri="{FF2B5EF4-FFF2-40B4-BE49-F238E27FC236}">
                  <a16:creationId xmlns:a16="http://schemas.microsoft.com/office/drawing/2014/main" id="{A24D8A43-3AC8-4137-A558-E20EDBCE52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sp>
        <p:nvSpPr>
          <p:cNvPr id="174" name="Rectangle 2">
            <a:extLst>
              <a:ext uri="{FF2B5EF4-FFF2-40B4-BE49-F238E27FC236}">
                <a16:creationId xmlns:a16="http://schemas.microsoft.com/office/drawing/2014/main" id="{6F78771C-C8B5-4A33-9DFE-3335B88681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9972" y="457200"/>
            <a:ext cx="162922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- 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175" name="Rectangle 4">
            <a:extLst>
              <a:ext uri="{FF2B5EF4-FFF2-40B4-BE49-F238E27FC236}">
                <a16:creationId xmlns:a16="http://schemas.microsoft.com/office/drawing/2014/main" id="{E16005D0-25F0-40FC-8144-841F8A7069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96200" y="4923972"/>
            <a:ext cx="1343638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Path length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1+8+27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  = 36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297453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4.81481E-6 L 0.14132 0.00254 " pathEditMode="relative" rAng="0" ptsTypes="AA">
                                      <p:cBhvr>
                                        <p:cTn id="50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066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2.22222E-6 L 0.34895 -0.00509 " pathEditMode="relative" rAng="0" ptsTypes="AA">
                                      <p:cBhvr>
                                        <p:cTn id="90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448" y="-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4306 0.00416 L 0.29497 0.00671 " pathEditMode="relative" rAng="0" ptsTypes="AA">
                                      <p:cBhvr>
                                        <p:cTn id="110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587" y="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1" fill="hold">
                      <p:stCondLst>
                        <p:cond delay="indefinite"/>
                      </p:stCondLst>
                      <p:childTnLst>
                        <p:par>
                          <p:cTn id="112" fill="hold">
                            <p:stCondLst>
                              <p:cond delay="0"/>
                            </p:stCondLst>
                            <p:childTnLst>
                              <p:par>
                                <p:cTn id="11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5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6" dur="500" fill="hold"/>
                                        <p:tgtEl>
                                          <p:spTgt spid="1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7" fill="hold">
                      <p:stCondLst>
                        <p:cond delay="indefinite"/>
                      </p:stCondLst>
                      <p:childTnLst>
                        <p:par>
                          <p:cTn id="118" fill="hold">
                            <p:stCondLst>
                              <p:cond delay="0"/>
                            </p:stCondLst>
                            <p:childTnLst>
                              <p:par>
                                <p:cTn id="1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1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2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1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1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15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1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34687 -0.00093 L 0.54479 2.22222E-6 " pathEditMode="relative" rAng="0" ptsTypes="AA">
                                      <p:cBhvr>
                                        <p:cTn id="144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896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9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0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1" fill="hold">
                      <p:stCondLst>
                        <p:cond delay="indefinite"/>
                      </p:stCondLst>
                      <p:childTnLst>
                        <p:par>
                          <p:cTn id="162" fill="hold">
                            <p:stCondLst>
                              <p:cond delay="0"/>
                            </p:stCondLst>
                            <p:childTnLst>
                              <p:par>
                                <p:cTn id="16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29705 0.00416 L 0.42205 0.00509 " pathEditMode="relative" rAng="0" ptsTypes="AA">
                                      <p:cBhvr>
                                        <p:cTn id="164" dur="20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250" y="4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1" fill="hold">
                      <p:stCondLst>
                        <p:cond delay="indefinite"/>
                      </p:stCondLst>
                      <p:childTnLst>
                        <p:par>
                          <p:cTn id="172" fill="hold">
                            <p:stCondLst>
                              <p:cond delay="0"/>
                            </p:stCondLst>
                            <p:childTnLst>
                              <p:par>
                                <p:cTn id="1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5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6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7" fill="hold">
                      <p:stCondLst>
                        <p:cond delay="indefinite"/>
                      </p:stCondLst>
                      <p:childTnLst>
                        <p:par>
                          <p:cTn id="178" fill="hold">
                            <p:stCondLst>
                              <p:cond delay="0"/>
                            </p:stCondLst>
                            <p:childTnLst>
                              <p:par>
                                <p:cTn id="1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1" dur="500" fill="hold"/>
                                        <p:tgtEl>
                                          <p:spTgt spid="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2" dur="500" fill="hold"/>
                                        <p:tgtEl>
                                          <p:spTgt spid="1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3" fill="hold">
                      <p:stCondLst>
                        <p:cond delay="indefinite"/>
                      </p:stCondLst>
                      <p:childTnLst>
                        <p:par>
                          <p:cTn id="184" fill="hold">
                            <p:stCondLst>
                              <p:cond delay="0"/>
                            </p:stCondLst>
                            <p:childTnLst>
                              <p:par>
                                <p:cTn id="1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7" dur="500" fill="hold"/>
                                        <p:tgtEl>
                                          <p:spTgt spid="1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8" dur="500" fill="hold"/>
                                        <p:tgtEl>
                                          <p:spTgt spid="15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9" fill="hold">
                      <p:stCondLst>
                        <p:cond delay="indefinite"/>
                      </p:stCondLst>
                      <p:childTnLst>
                        <p:par>
                          <p:cTn id="190" fill="hold">
                            <p:stCondLst>
                              <p:cond delay="0"/>
                            </p:stCondLst>
                            <p:childTnLst>
                              <p:par>
                                <p:cTn id="19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3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4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5" fill="hold">
                      <p:stCondLst>
                        <p:cond delay="indefinite"/>
                      </p:stCondLst>
                      <p:childTnLst>
                        <p:par>
                          <p:cTn id="196" fill="hold">
                            <p:stCondLst>
                              <p:cond delay="0"/>
                            </p:stCondLst>
                            <p:childTnLst>
                              <p:par>
                                <p:cTn id="19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54635 0.00972 L 0.72604 0.0118 " pathEditMode="relative" rAng="0" ptsTypes="AA">
                                      <p:cBhvr>
                                        <p:cTn id="198" dur="2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976" y="9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9" fill="hold">
                      <p:stCondLst>
                        <p:cond delay="indefinite"/>
                      </p:stCondLst>
                      <p:childTnLst>
                        <p:par>
                          <p:cTn id="200" fill="hold">
                            <p:stCondLst>
                              <p:cond delay="0"/>
                            </p:stCondLst>
                            <p:childTnLst>
                              <p:par>
                                <p:cTn id="2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3" dur="500" fill="hold"/>
                                        <p:tgtEl>
                                          <p:spTgt spid="1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4" dur="500" fill="hold"/>
                                        <p:tgtEl>
                                          <p:spTgt spid="15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07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8" dur="500" fill="hold"/>
                                        <p:tgtEl>
                                          <p:spTgt spid="1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9" fill="hold">
                      <p:stCondLst>
                        <p:cond delay="indefinite"/>
                      </p:stCondLst>
                      <p:childTnLst>
                        <p:par>
                          <p:cTn id="210" fill="hold">
                            <p:stCondLst>
                              <p:cond delay="0"/>
                            </p:stCondLst>
                            <p:childTnLst>
                              <p:par>
                                <p:cTn id="2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3" dur="500" fill="hold"/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14" dur="500" fill="hold"/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5" fill="hold">
                      <p:stCondLst>
                        <p:cond delay="indefinite"/>
                      </p:stCondLst>
                      <p:childTnLst>
                        <p:par>
                          <p:cTn id="216" fill="hold">
                            <p:stCondLst>
                              <p:cond delay="0"/>
                            </p:stCondLst>
                            <p:childTnLst>
                              <p:par>
                                <p:cTn id="2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9" dur="500" fill="hold"/>
                                        <p:tgtEl>
                                          <p:spTgt spid="1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0" dur="500" fill="hold"/>
                                        <p:tgtEl>
                                          <p:spTgt spid="17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1" fill="hold">
                      <p:stCondLst>
                        <p:cond delay="indefinite"/>
                      </p:stCondLst>
                      <p:childTnLst>
                        <p:par>
                          <p:cTn id="222" fill="hold">
                            <p:stCondLst>
                              <p:cond delay="0"/>
                            </p:stCondLst>
                            <p:childTnLst>
                              <p:par>
                                <p:cTn id="2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5" dur="500" fill="hold"/>
                                        <p:tgtEl>
                                          <p:spTgt spid="1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6" dur="500" fill="hold"/>
                                        <p:tgtEl>
                                          <p:spTgt spid="17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" grpId="0"/>
      <p:bldP spid="139" grpId="0" autoUpdateAnimBg="0"/>
      <p:bldP spid="145" grpId="0" animBg="1"/>
      <p:bldP spid="146" grpId="0" autoUpdateAnimBg="0"/>
      <p:bldP spid="147" grpId="0" autoUpdateAnimBg="0"/>
      <p:bldP spid="148" grpId="0" autoUpdateAnimBg="0"/>
      <p:bldP spid="149" grpId="0" autoUpdateAnimBg="0"/>
      <p:bldP spid="150" grpId="0" autoUpdateAnimBg="0"/>
      <p:bldP spid="151" grpId="0" autoUpdateAnimBg="0"/>
      <p:bldP spid="154" grpId="0" animBg="1"/>
      <p:bldP spid="155" grpId="0" autoUpdateAnimBg="0"/>
      <p:bldP spid="156" grpId="0" autoUpdateAnimBg="0"/>
      <p:bldP spid="157" grpId="0" autoUpdateAnimBg="0"/>
      <p:bldP spid="158" grpId="0" autoUpdateAnimBg="0"/>
      <p:bldP spid="159" grpId="0"/>
      <p:bldP spid="163" grpId="0" animBg="1"/>
      <p:bldP spid="164" grpId="0" animBg="1"/>
      <p:bldP spid="165" grpId="0"/>
      <p:bldP spid="169" grpId="0"/>
      <p:bldP spid="174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2">
            <a:extLst>
              <a:ext uri="{FF2B5EF4-FFF2-40B4-BE49-F238E27FC236}">
                <a16:creationId xmlns:a16="http://schemas.microsoft.com/office/drawing/2014/main" id="{1C420328-5CEB-4197-8A29-AECBA9D62C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52400"/>
            <a:ext cx="8686800" cy="63896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3600" kern="0" dirty="0"/>
              <a:t>Key Concepts Viewed in Different Ways.</a:t>
            </a:r>
          </a:p>
        </p:txBody>
      </p:sp>
      <p:sp>
        <p:nvSpPr>
          <p:cNvPr id="5" name="Text Box 3">
            <a:extLst>
              <a:ext uri="{FF2B5EF4-FFF2-40B4-BE49-F238E27FC236}">
                <a16:creationId xmlns:a16="http://schemas.microsoft.com/office/drawing/2014/main" id="{B694865C-D27E-4286-A292-F22B9A26AA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9906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Problem 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Specification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B8B2E198-F34D-4383-A313-36DE78B80A8A}"/>
              </a:ext>
            </a:extLst>
          </p:cNvPr>
          <p:cNvCxnSpPr>
            <a:cxnSpLocks/>
          </p:cNvCxnSpPr>
          <p:nvPr/>
        </p:nvCxnSpPr>
        <p:spPr bwMode="auto">
          <a:xfrm>
            <a:off x="4584700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9" name="Text Box 3">
            <a:extLst>
              <a:ext uri="{FF2B5EF4-FFF2-40B4-BE49-F238E27FC236}">
                <a16:creationId xmlns:a16="http://schemas.microsoft.com/office/drawing/2014/main" id="{F2FF5101-465D-46EB-9140-BBC447202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Recursive Back</a:t>
            </a:r>
          </a:p>
          <a:p>
            <a:pPr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 Tracking</a:t>
            </a:r>
          </a:p>
        </p:txBody>
      </p:sp>
      <p:sp>
        <p:nvSpPr>
          <p:cNvPr id="10" name="Text Box 3">
            <a:extLst>
              <a:ext uri="{FF2B5EF4-FFF2-40B4-BE49-F238E27FC236}">
                <a16:creationId xmlns:a16="http://schemas.microsoft.com/office/drawing/2014/main" id="{D6AB702A-AE81-4E43-8450-02F4E76178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86000" y="990600"/>
            <a:ext cx="2286000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Instances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Solutions</a:t>
            </a:r>
          </a:p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Cost/Value</a:t>
            </a:r>
          </a:p>
        </p:txBody>
      </p:sp>
      <p:sp>
        <p:nvSpPr>
          <p:cNvPr id="17" name="Text Box 3">
            <a:extLst>
              <a:ext uri="{FF2B5EF4-FFF2-40B4-BE49-F238E27FC236}">
                <a16:creationId xmlns:a16="http://schemas.microsoft.com/office/drawing/2014/main" id="{5B412692-EE9D-4A9B-95CC-381D14EB8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72000" y="1981200"/>
            <a:ext cx="2286000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Take the best from a set of options tried.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F83D7C37-C506-49CA-AB97-2C687C2406FC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2286000" cy="0"/>
          </a:xfrm>
          <a:prstGeom prst="line">
            <a:avLst/>
          </a:prstGeom>
          <a:noFill/>
          <a:ln w="25400" cap="flat" cmpd="sng" algn="ctr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4" name="Straight Connector 23">
            <a:extLst>
              <a:ext uri="{FF2B5EF4-FFF2-40B4-BE49-F238E27FC236}">
                <a16:creationId xmlns:a16="http://schemas.microsoft.com/office/drawing/2014/main" id="{B378CA24-AEDB-4D4A-B5F2-E7141D7EECC7}"/>
              </a:ext>
            </a:extLst>
          </p:cNvPr>
          <p:cNvCxnSpPr>
            <a:cxnSpLocks/>
          </p:cNvCxnSpPr>
          <p:nvPr/>
        </p:nvCxnSpPr>
        <p:spPr bwMode="auto">
          <a:xfrm>
            <a:off x="0" y="9906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2FC225ED-E0F3-4351-808C-E3D4B2425FAB}"/>
              </a:ext>
            </a:extLst>
          </p:cNvPr>
          <p:cNvCxnSpPr>
            <a:cxnSpLocks/>
          </p:cNvCxnSpPr>
          <p:nvPr/>
        </p:nvCxnSpPr>
        <p:spPr bwMode="auto">
          <a:xfrm>
            <a:off x="0" y="19812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03B6BEF5-59BE-40C2-94E0-D839BF0BA7C1}"/>
              </a:ext>
            </a:extLst>
          </p:cNvPr>
          <p:cNvCxnSpPr>
            <a:cxnSpLocks/>
          </p:cNvCxnSpPr>
          <p:nvPr/>
        </p:nvCxnSpPr>
        <p:spPr bwMode="auto">
          <a:xfrm>
            <a:off x="2514600" y="1358900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34" name="Straight Connector 33">
            <a:extLst>
              <a:ext uri="{FF2B5EF4-FFF2-40B4-BE49-F238E27FC236}">
                <a16:creationId xmlns:a16="http://schemas.microsoft.com/office/drawing/2014/main" id="{B2163FA4-0A4C-47F4-8F63-90AAD96E7BC4}"/>
              </a:ext>
            </a:extLst>
          </p:cNvPr>
          <p:cNvCxnSpPr>
            <a:cxnSpLocks/>
          </p:cNvCxnSpPr>
          <p:nvPr/>
        </p:nvCxnSpPr>
        <p:spPr bwMode="auto">
          <a:xfrm>
            <a:off x="2489200" y="1671935"/>
            <a:ext cx="17526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F59D18E-39F1-4ADE-A262-F104BAA4836E}"/>
              </a:ext>
            </a:extLst>
          </p:cNvPr>
          <p:cNvGrpSpPr/>
          <p:nvPr/>
        </p:nvGrpSpPr>
        <p:grpSpPr>
          <a:xfrm>
            <a:off x="25400" y="1984514"/>
            <a:ext cx="9094990" cy="670760"/>
            <a:chOff x="25400" y="1984514"/>
            <a:chExt cx="9094990" cy="4412972"/>
          </a:xfrm>
        </p:grpSpPr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7BF65D8E-2213-45D4-88A1-497430FB501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51650" y="2006263"/>
              <a:ext cx="19050" cy="4391223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4C36A864-3E1A-4127-BD41-352A601466BB}"/>
                </a:ext>
              </a:extLst>
            </p:cNvPr>
            <p:cNvGrpSpPr/>
            <p:nvPr/>
          </p:nvGrpSpPr>
          <p:grpSpPr>
            <a:xfrm>
              <a:off x="25400" y="1984514"/>
              <a:ext cx="9094990" cy="4412972"/>
              <a:chOff x="25400" y="990600"/>
              <a:chExt cx="9094990" cy="5406886"/>
            </a:xfrm>
          </p:grpSpPr>
          <p:cxnSp>
            <p:nvCxnSpPr>
              <p:cNvPr id="7" name="Straight Connector 6">
                <a:extLst>
                  <a:ext uri="{FF2B5EF4-FFF2-40B4-BE49-F238E27FC236}">
                    <a16:creationId xmlns:a16="http://schemas.microsoft.com/office/drawing/2014/main" id="{B307C681-9CDD-48CD-8205-8D38A1C30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2860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B6526B0A-84CA-4AF1-B3C2-C0169D2BF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40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" name="Straight Connector 64">
                <a:extLst>
                  <a:ext uri="{FF2B5EF4-FFF2-40B4-BE49-F238E27FC236}">
                    <a16:creationId xmlns:a16="http://schemas.microsoft.com/office/drawing/2014/main" id="{820FF426-3344-4619-BE66-5B630C485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9120390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1" name="Straight Connector 40">
                <a:extLst>
                  <a:ext uri="{FF2B5EF4-FFF2-40B4-BE49-F238E27FC236}">
                    <a16:creationId xmlns:a16="http://schemas.microsoft.com/office/drawing/2014/main" id="{DB451534-7FAF-4B14-B53D-02C7A626C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586514" y="990600"/>
                <a:ext cx="0" cy="5406886"/>
              </a:xfrm>
              <a:prstGeom prst="line">
                <a:avLst/>
              </a:prstGeom>
              <a:noFill/>
              <a:ln w="25400" cap="flat" cmpd="sng" algn="ctr">
                <a:solidFill>
                  <a:srgbClr val="0000CC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44" name="Straight Connector 43">
            <a:extLst>
              <a:ext uri="{FF2B5EF4-FFF2-40B4-BE49-F238E27FC236}">
                <a16:creationId xmlns:a16="http://schemas.microsoft.com/office/drawing/2014/main" id="{6AB7CD17-5978-461D-A025-8FA3F6A84BE9}"/>
              </a:ext>
            </a:extLst>
          </p:cNvPr>
          <p:cNvCxnSpPr>
            <a:cxnSpLocks/>
          </p:cNvCxnSpPr>
          <p:nvPr/>
        </p:nvCxnSpPr>
        <p:spPr bwMode="auto">
          <a:xfrm>
            <a:off x="2286000" y="98697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5" name="Straight Connector 44">
            <a:extLst>
              <a:ext uri="{FF2B5EF4-FFF2-40B4-BE49-F238E27FC236}">
                <a16:creationId xmlns:a16="http://schemas.microsoft.com/office/drawing/2014/main" id="{7E46062A-9F86-4A12-9F0A-7250032E07A4}"/>
              </a:ext>
            </a:extLst>
          </p:cNvPr>
          <p:cNvCxnSpPr>
            <a:cxnSpLocks/>
          </p:cNvCxnSpPr>
          <p:nvPr/>
        </p:nvCxnSpPr>
        <p:spPr bwMode="auto">
          <a:xfrm>
            <a:off x="30842" y="98334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46" name="Straight Connector 45">
            <a:extLst>
              <a:ext uri="{FF2B5EF4-FFF2-40B4-BE49-F238E27FC236}">
                <a16:creationId xmlns:a16="http://schemas.microsoft.com/office/drawing/2014/main" id="{DCA29C2C-8E3F-4E3D-B3B9-13B1AE1E915F}"/>
              </a:ext>
            </a:extLst>
          </p:cNvPr>
          <p:cNvCxnSpPr>
            <a:cxnSpLocks/>
          </p:cNvCxnSpPr>
          <p:nvPr/>
        </p:nvCxnSpPr>
        <p:spPr bwMode="auto">
          <a:xfrm>
            <a:off x="9111342" y="990600"/>
            <a:ext cx="0" cy="99060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sp>
        <p:nvSpPr>
          <p:cNvPr id="48" name="AutoShape 58">
            <a:extLst>
              <a:ext uri="{FF2B5EF4-FFF2-40B4-BE49-F238E27FC236}">
                <a16:creationId xmlns:a16="http://schemas.microsoft.com/office/drawing/2014/main" id="{ABFA4137-477A-4678-AC70-D5485EEA9A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8283" y="2983663"/>
            <a:ext cx="8054008" cy="888017"/>
          </a:xfrm>
          <a:prstGeom prst="wedgeRoundRectCallout">
            <a:avLst>
              <a:gd name="adj1" fmla="val -51628"/>
              <a:gd name="adj2" fmla="val -13296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Recursive Back-Tracking is a brute force heuristic for finding an optimal solution when faster techniques don’t work.</a:t>
            </a:r>
          </a:p>
        </p:txBody>
      </p:sp>
      <p:sp>
        <p:nvSpPr>
          <p:cNvPr id="70" name="Text Box 3">
            <a:extLst>
              <a:ext uri="{FF2B5EF4-FFF2-40B4-BE49-F238E27FC236}">
                <a16:creationId xmlns:a16="http://schemas.microsoft.com/office/drawing/2014/main" id="{D72F0E05-643B-4C36-8FFF-8BC4E3EDDF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0" y="973667"/>
            <a:ext cx="2971797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spcBef>
                <a:spcPct val="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spcBef>
                <a:spcPct val="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000" dirty="0">
                <a:solidFill>
                  <a:srgbClr val="FFFFFF"/>
                </a:solidFill>
              </a:rPr>
              <a:t>Ways of viewing “Dynamic Programming”</a:t>
            </a: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9AACF4A5-186A-427B-BF98-D8BFC673B5BD}"/>
              </a:ext>
            </a:extLst>
          </p:cNvPr>
          <p:cNvGrpSpPr/>
          <p:nvPr/>
        </p:nvGrpSpPr>
        <p:grpSpPr>
          <a:xfrm>
            <a:off x="4572000" y="1640112"/>
            <a:ext cx="4584700" cy="402774"/>
            <a:chOff x="4572000" y="1640112"/>
            <a:chExt cx="4584700" cy="402774"/>
          </a:xfrm>
        </p:grpSpPr>
        <p:sp>
          <p:nvSpPr>
            <p:cNvPr id="36" name="Text Box 3">
              <a:extLst>
                <a:ext uri="{FF2B5EF4-FFF2-40B4-BE49-F238E27FC236}">
                  <a16:creationId xmlns:a16="http://schemas.microsoft.com/office/drawing/2014/main" id="{98D38637-D4F3-4BAE-AEAA-DA1FE7B11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72000" y="1642776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Little Bird</a:t>
              </a:r>
            </a:p>
          </p:txBody>
        </p:sp>
        <p:sp>
          <p:nvSpPr>
            <p:cNvPr id="37" name="Text Box 3">
              <a:extLst>
                <a:ext uri="{FF2B5EF4-FFF2-40B4-BE49-F238E27FC236}">
                  <a16:creationId xmlns:a16="http://schemas.microsoft.com/office/drawing/2014/main" id="{0433672B-60A1-4F05-9840-80C73D0110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70700" y="1640112"/>
              <a:ext cx="228600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algn="l" eaLnBrk="0" hangingPunct="0">
                <a:spcBef>
                  <a:spcPct val="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algn="l" eaLnBrk="0" hangingPunct="0">
                <a:spcBef>
                  <a:spcPct val="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r>
                <a:rPr lang="en-US" altLang="en-US" sz="2000" dirty="0">
                  <a:solidFill>
                    <a:srgbClr val="FFFFFF"/>
                  </a:solidFill>
                </a:rPr>
                <a:t>The Friend</a:t>
              </a:r>
            </a:p>
          </p:txBody>
        </p:sp>
        <p:cxnSp>
          <p:nvCxnSpPr>
            <p:cNvPr id="38" name="Straight Connector 37">
              <a:extLst>
                <a:ext uri="{FF2B5EF4-FFF2-40B4-BE49-F238E27FC236}">
                  <a16:creationId xmlns:a16="http://schemas.microsoft.com/office/drawing/2014/main" id="{219A1B2B-B23F-46C3-864E-001D19394E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096000" y="1672770"/>
              <a:ext cx="1752600" cy="0"/>
            </a:xfrm>
            <a:prstGeom prst="line">
              <a:avLst/>
            </a:prstGeom>
            <a:noFill/>
            <a:ln w="25400" cap="flat" cmpd="sng" algn="ctr">
              <a:solidFill>
                <a:srgbClr val="00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8" name="AutoShape 58">
            <a:extLst>
              <a:ext uri="{FF2B5EF4-FFF2-40B4-BE49-F238E27FC236}">
                <a16:creationId xmlns:a16="http://schemas.microsoft.com/office/drawing/2014/main" id="{0D25B944-CB88-4E46-AA22-A0959638FE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053" y="3934356"/>
            <a:ext cx="6916947" cy="2695044"/>
          </a:xfrm>
          <a:prstGeom prst="wedgeRoundRectCallout">
            <a:avLst>
              <a:gd name="adj1" fmla="val -50025"/>
              <a:gd name="adj2" fmla="val -49090"/>
              <a:gd name="adj3" fmla="val 16667"/>
            </a:avLst>
          </a:prstGeom>
          <a:noFill/>
          <a:ln w="12700">
            <a:solidFill>
              <a:schemeClr val="accent1">
                <a:lumMod val="75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tIns="0"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defTabSz="685800" eaLnBrk="1" fontAlgn="auto" hangingPunct="1">
              <a:spcBef>
                <a:spcPct val="0"/>
              </a:spcBef>
              <a:spcAft>
                <a:spcPts val="0"/>
              </a:spcAft>
              <a:buNone/>
            </a:pPr>
            <a:r>
              <a:rPr lang="en-US" altLang="en-US" sz="2400" dirty="0">
                <a:solidFill>
                  <a:srgbClr val="FFFFFF"/>
                </a:solidFill>
              </a:rPr>
              <a:t>When not knowing how to set a variable </a:t>
            </a:r>
          </a:p>
        </p:txBody>
      </p:sp>
      <p:pic>
        <p:nvPicPr>
          <p:cNvPr id="71" name="Picture 3" descr="question">
            <a:extLst>
              <a:ext uri="{FF2B5EF4-FFF2-40B4-BE49-F238E27FC236}">
                <a16:creationId xmlns:a16="http://schemas.microsoft.com/office/drawing/2014/main" id="{3B1747E3-C51C-4CE4-9AAD-4EAE385CFA5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33771" y="4267200"/>
            <a:ext cx="1934025" cy="2590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8" name="Group 3">
            <a:extLst>
              <a:ext uri="{FF2B5EF4-FFF2-40B4-BE49-F238E27FC236}">
                <a16:creationId xmlns:a16="http://schemas.microsoft.com/office/drawing/2014/main" id="{4B918280-1722-4523-8AD4-B22CDCDC1B9B}"/>
              </a:ext>
            </a:extLst>
          </p:cNvPr>
          <p:cNvGrpSpPr>
            <a:grpSpLocks/>
          </p:cNvGrpSpPr>
          <p:nvPr/>
        </p:nvGrpSpPr>
        <p:grpSpPr bwMode="auto">
          <a:xfrm>
            <a:off x="976205" y="4419600"/>
            <a:ext cx="4281595" cy="369888"/>
            <a:chOff x="384" y="1008"/>
            <a:chExt cx="2948" cy="233"/>
          </a:xfrm>
        </p:grpSpPr>
        <p:sp>
          <p:nvSpPr>
            <p:cNvPr id="79" name="Text Box 4">
              <a:extLst>
                <a:ext uri="{FF2B5EF4-FFF2-40B4-BE49-F238E27FC236}">
                  <a16:creationId xmlns:a16="http://schemas.microsoft.com/office/drawing/2014/main" id="{0BCFA974-ECF6-4E6F-9CF0-B38E02E58B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4" y="1008"/>
              <a:ext cx="2948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1800" dirty="0">
                  <a:solidFill>
                    <a:schemeClr val="accent2"/>
                  </a:solidFill>
                </a:rPr>
                <a:t> </a:t>
              </a:r>
              <a:r>
                <a:rPr lang="en-US" altLang="en-US" sz="1800" dirty="0"/>
                <a:t>(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3</a:t>
              </a:r>
              <a:r>
                <a:rPr lang="en-US" altLang="en-US" sz="1800" dirty="0"/>
                <a:t> or 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5</a:t>
              </a:r>
              <a:r>
                <a:rPr lang="en-US" altLang="en-US" sz="1800" dirty="0"/>
                <a:t> or 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6</a:t>
              </a:r>
              <a:r>
                <a:rPr lang="en-US" altLang="en-US" sz="1800" dirty="0"/>
                <a:t>) and (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2</a:t>
              </a:r>
              <a:r>
                <a:rPr lang="en-US" altLang="en-US" sz="1800" dirty="0"/>
                <a:t> or 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5</a:t>
              </a:r>
              <a:r>
                <a:rPr lang="en-US" altLang="en-US" sz="1800" dirty="0"/>
                <a:t> or 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7</a:t>
              </a:r>
              <a:r>
                <a:rPr lang="en-US" altLang="en-US" sz="1800" dirty="0"/>
                <a:t>) and (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3</a:t>
              </a:r>
              <a:r>
                <a:rPr lang="en-US" altLang="en-US" sz="1800" dirty="0"/>
                <a:t> or </a:t>
              </a:r>
              <a:r>
                <a:rPr lang="en-US" altLang="en-US" sz="1800" i="1" dirty="0"/>
                <a:t>x</a:t>
              </a:r>
              <a:r>
                <a:rPr lang="en-US" altLang="en-US" sz="1800" i="1" baseline="-25000" dirty="0"/>
                <a:t>4</a:t>
              </a:r>
              <a:r>
                <a:rPr lang="en-US" altLang="en-US" sz="1800" dirty="0"/>
                <a:t>)</a:t>
              </a:r>
            </a:p>
          </p:txBody>
        </p:sp>
        <p:sp>
          <p:nvSpPr>
            <p:cNvPr id="80" name="Line 5">
              <a:extLst>
                <a:ext uri="{FF2B5EF4-FFF2-40B4-BE49-F238E27FC236}">
                  <a16:creationId xmlns:a16="http://schemas.microsoft.com/office/drawing/2014/main" id="{D34DB40D-374F-4DCF-A827-C1261929356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010" y="1088"/>
              <a:ext cx="19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sp>
          <p:nvSpPr>
            <p:cNvPr id="81" name="Line 6">
              <a:extLst>
                <a:ext uri="{FF2B5EF4-FFF2-40B4-BE49-F238E27FC236}">
                  <a16:creationId xmlns:a16="http://schemas.microsoft.com/office/drawing/2014/main" id="{C302D305-0DCB-45A6-8798-6E57AA1D4E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884" y="1096"/>
              <a:ext cx="19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  <p:sp>
          <p:nvSpPr>
            <p:cNvPr id="82" name="Line 8">
              <a:extLst>
                <a:ext uri="{FF2B5EF4-FFF2-40B4-BE49-F238E27FC236}">
                  <a16:creationId xmlns:a16="http://schemas.microsoft.com/office/drawing/2014/main" id="{1955CDE7-1BE9-4B28-90D8-F8983BE6A2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2" y="1088"/>
              <a:ext cx="192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800" dirty="0"/>
            </a:p>
          </p:txBody>
        </p: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ABBB09AD-8712-421A-ADA6-631A7CDF37B8}"/>
              </a:ext>
            </a:extLst>
          </p:cNvPr>
          <p:cNvGrpSpPr/>
          <p:nvPr/>
        </p:nvGrpSpPr>
        <p:grpSpPr>
          <a:xfrm>
            <a:off x="1547044" y="4722812"/>
            <a:ext cx="2158926" cy="383381"/>
            <a:chOff x="1547044" y="4722812"/>
            <a:chExt cx="2158926" cy="383381"/>
          </a:xfrm>
        </p:grpSpPr>
        <p:grpSp>
          <p:nvGrpSpPr>
            <p:cNvPr id="83" name="Group 15">
              <a:extLst>
                <a:ext uri="{FF2B5EF4-FFF2-40B4-BE49-F238E27FC236}">
                  <a16:creationId xmlns:a16="http://schemas.microsoft.com/office/drawing/2014/main" id="{B3708F65-3CD2-4D80-B0C1-862B066FD3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7044" y="4722812"/>
              <a:ext cx="389144" cy="369888"/>
              <a:chOff x="817" y="1343"/>
              <a:chExt cx="343" cy="233"/>
            </a:xfrm>
          </p:grpSpPr>
          <p:sp>
            <p:nvSpPr>
              <p:cNvPr id="84" name="Text Box 16">
                <a:extLst>
                  <a:ext uri="{FF2B5EF4-FFF2-40B4-BE49-F238E27FC236}">
                    <a16:creationId xmlns:a16="http://schemas.microsoft.com/office/drawing/2014/main" id="{E46D7E2D-BF6C-450E-8024-8F3E3F26C5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7" y="1343"/>
                <a:ext cx="343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1800" dirty="0">
                    <a:solidFill>
                      <a:schemeClr val="hlink"/>
                    </a:solidFill>
                  </a:rPr>
                  <a:t>true</a:t>
                </a:r>
              </a:p>
            </p:txBody>
          </p:sp>
          <p:sp>
            <p:nvSpPr>
              <p:cNvPr id="85" name="AutoShape 17">
                <a:extLst>
                  <a:ext uri="{FF2B5EF4-FFF2-40B4-BE49-F238E27FC236}">
                    <a16:creationId xmlns:a16="http://schemas.microsoft.com/office/drawing/2014/main" id="{C7E698B2-6328-4DFC-9763-B6BEEB0CB151}"/>
                  </a:ext>
                </a:extLst>
              </p:cNvPr>
              <p:cNvSpPr>
                <a:spLocks/>
              </p:cNvSpPr>
              <p:nvPr/>
            </p:nvSpPr>
            <p:spPr bwMode="auto">
              <a:xfrm rot="-5400000">
                <a:off x="984" y="1224"/>
                <a:ext cx="48" cy="288"/>
              </a:xfrm>
              <a:prstGeom prst="leftBrace">
                <a:avLst>
                  <a:gd name="adj1" fmla="val 5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sz="1800" dirty="0"/>
              </a:p>
            </p:txBody>
          </p:sp>
        </p:grpSp>
        <p:grpSp>
          <p:nvGrpSpPr>
            <p:cNvPr id="86" name="Group 18">
              <a:extLst>
                <a:ext uri="{FF2B5EF4-FFF2-40B4-BE49-F238E27FC236}">
                  <a16:creationId xmlns:a16="http://schemas.microsoft.com/office/drawing/2014/main" id="{735D81DC-8F39-40E0-9223-60CC758265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8891" y="4726780"/>
              <a:ext cx="477079" cy="379413"/>
              <a:chOff x="4656" y="1344"/>
              <a:chExt cx="408" cy="239"/>
            </a:xfrm>
          </p:grpSpPr>
          <p:sp>
            <p:nvSpPr>
              <p:cNvPr id="87" name="AutoShape 19">
                <a:extLst>
                  <a:ext uri="{FF2B5EF4-FFF2-40B4-BE49-F238E27FC236}">
                    <a16:creationId xmlns:a16="http://schemas.microsoft.com/office/drawing/2014/main" id="{7AF92E9A-C924-4BA8-B697-8D92B24256C5}"/>
                  </a:ext>
                </a:extLst>
              </p:cNvPr>
              <p:cNvSpPr>
                <a:spLocks/>
              </p:cNvSpPr>
              <p:nvPr/>
            </p:nvSpPr>
            <p:spPr bwMode="auto">
              <a:xfrm rot="16200000">
                <a:off x="4896" y="1224"/>
                <a:ext cx="48" cy="288"/>
              </a:xfrm>
              <a:prstGeom prst="leftBrace">
                <a:avLst>
                  <a:gd name="adj1" fmla="val 50000"/>
                  <a:gd name="adj2" fmla="val 50000"/>
                </a:avLst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buFontTx/>
                  <a:buNone/>
                </a:pPr>
                <a:endParaRPr lang="en-US" altLang="en-US" sz="1800" dirty="0"/>
              </a:p>
            </p:txBody>
          </p:sp>
          <p:sp>
            <p:nvSpPr>
              <p:cNvPr id="88" name="Text Box 20">
                <a:extLst>
                  <a:ext uri="{FF2B5EF4-FFF2-40B4-BE49-F238E27FC236}">
                    <a16:creationId xmlns:a16="http://schemas.microsoft.com/office/drawing/2014/main" id="{46FA1958-CB7D-47E1-A903-3C5912334C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1350"/>
                <a:ext cx="391" cy="23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1800" dirty="0">
                    <a:solidFill>
                      <a:schemeClr val="hlink"/>
                    </a:solidFill>
                  </a:rPr>
                  <a:t>false</a:t>
                </a:r>
              </a:p>
            </p:txBody>
          </p:sp>
        </p:grpSp>
      </p:grpSp>
      <p:pic>
        <p:nvPicPr>
          <p:cNvPr id="90" name="Picture 89">
            <a:extLst>
              <a:ext uri="{FF2B5EF4-FFF2-40B4-BE49-F238E27FC236}">
                <a16:creationId xmlns:a16="http://schemas.microsoft.com/office/drawing/2014/main" id="{9CCF2E2A-0D62-40D6-895A-626F54ED6B30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394835" y="3781263"/>
            <a:ext cx="417672" cy="790737"/>
          </a:xfrm>
          <a:prstGeom prst="rect">
            <a:avLst/>
          </a:prstGeom>
        </p:spPr>
      </p:pic>
      <p:pic>
        <p:nvPicPr>
          <p:cNvPr id="93" name="Picture 92" descr="&lt;strong&gt;Clipart&lt;/strong&gt; - Beautiful Black &lt;strong&gt;Woman&lt;/strong&gt;">
            <a:extLst>
              <a:ext uri="{FF2B5EF4-FFF2-40B4-BE49-F238E27FC236}">
                <a16:creationId xmlns:a16="http://schemas.microsoft.com/office/drawing/2014/main" id="{C1D82B51-038E-4D4C-9C91-A05C16EB58DE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9034" y="2910114"/>
            <a:ext cx="723850" cy="741304"/>
          </a:xfrm>
          <a:prstGeom prst="rect">
            <a:avLst/>
          </a:prstGeom>
        </p:spPr>
      </p:pic>
      <p:cxnSp>
        <p:nvCxnSpPr>
          <p:cNvPr id="94" name="Straight Connector 93">
            <a:extLst>
              <a:ext uri="{FF2B5EF4-FFF2-40B4-BE49-F238E27FC236}">
                <a16:creationId xmlns:a16="http://schemas.microsoft.com/office/drawing/2014/main" id="{FD023336-370E-43BC-8A6E-28BF3E13BB17}"/>
              </a:ext>
            </a:extLst>
          </p:cNvPr>
          <p:cNvCxnSpPr>
            <a:cxnSpLocks/>
          </p:cNvCxnSpPr>
          <p:nvPr/>
        </p:nvCxnSpPr>
        <p:spPr bwMode="auto">
          <a:xfrm>
            <a:off x="0" y="2667000"/>
            <a:ext cx="9144000" cy="0"/>
          </a:xfrm>
          <a:prstGeom prst="line">
            <a:avLst/>
          </a:prstGeom>
          <a:noFill/>
          <a:ln w="25400" cap="flat" cmpd="sng" algn="ctr">
            <a:solidFill>
              <a:srgbClr val="0000CC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328566916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  <p:bldP spid="17" grpId="0"/>
      <p:bldP spid="48" grpId="0" animBg="1"/>
      <p:bldP spid="68" grpId="0" animBg="1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" name="Rectangle 175">
            <a:extLst>
              <a:ext uri="{FF2B5EF4-FFF2-40B4-BE49-F238E27FC236}">
                <a16:creationId xmlns:a16="http://schemas.microsoft.com/office/drawing/2014/main" id="{9DF92BFA-CD98-476C-88A5-8F6F6A6E3FC5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30400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F0798059-9C4F-40ED-9ADA-BC81ABAF20C7}"/>
              </a:ext>
            </a:extLst>
          </p:cNvPr>
          <p:cNvGrpSpPr/>
          <p:nvPr/>
        </p:nvGrpSpPr>
        <p:grpSpPr>
          <a:xfrm>
            <a:off x="3536541" y="5591628"/>
            <a:ext cx="879636" cy="1187142"/>
            <a:chOff x="310721" y="5385625"/>
            <a:chExt cx="879636" cy="1015175"/>
          </a:xfrm>
        </p:grpSpPr>
        <p:sp>
          <p:nvSpPr>
            <p:cNvPr id="131" name="Text Box 23">
              <a:extLst>
                <a:ext uri="{FF2B5EF4-FFF2-40B4-BE49-F238E27FC236}">
                  <a16:creationId xmlns:a16="http://schemas.microsoft.com/office/drawing/2014/main" id="{6032D100-B186-44C8-A6ED-D00C72955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26017" y="5436144"/>
              <a:ext cx="864340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Ready </a:t>
              </a: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for 4</a:t>
              </a:r>
              <a:r>
                <a:rPr kumimoji="0" lang="en-CA" altLang="en-US" sz="1800" b="0" i="0" u="none" strike="noStrike" kern="1200" cap="none" spc="0" normalizeH="0" baseline="3000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th</a:t>
              </a:r>
              <a:endParaRPr kumimoji="0" lang="en-CA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anose="02020603050405020304" pitchFamily="18" charset="0"/>
                <a:sym typeface="Symbol" panose="05050102010706020507" pitchFamily="18" charset="2"/>
              </a:endParaRPr>
            </a:p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ts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CA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Times New Roman" panose="02020603050405020304" pitchFamily="18" charset="0"/>
                  <a:sym typeface="Symbol" panose="05050102010706020507" pitchFamily="18" charset="2"/>
                </a:rPr>
                <a:t>word</a:t>
              </a:r>
            </a:p>
          </p:txBody>
        </p:sp>
        <p:sp>
          <p:nvSpPr>
            <p:cNvPr id="132" name="Oval 131">
              <a:extLst>
                <a:ext uri="{FF2B5EF4-FFF2-40B4-BE49-F238E27FC236}">
                  <a16:creationId xmlns:a16="http://schemas.microsoft.com/office/drawing/2014/main" id="{BF93F8A6-E1A8-4EB9-B3D5-2F3DEC3BCCF6}"/>
                </a:ext>
              </a:extLst>
            </p:cNvPr>
            <p:cNvSpPr/>
            <p:nvPr/>
          </p:nvSpPr>
          <p:spPr>
            <a:xfrm>
              <a:off x="310721" y="5385625"/>
              <a:ext cx="832279" cy="1015175"/>
            </a:xfrm>
            <a:prstGeom prst="ellipse">
              <a:avLst/>
            </a:prstGeom>
            <a:noFill/>
            <a:ln w="25400">
              <a:solidFill>
                <a:srgbClr val="33CC33"/>
              </a:solidFill>
            </a:ln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2000" b="0" i="1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11" name="Rectangle 4">
            <a:extLst>
              <a:ext uri="{FF2B5EF4-FFF2-40B4-BE49-F238E27FC236}">
                <a16:creationId xmlns:a16="http://schemas.microsoft.com/office/drawing/2014/main" id="{0AE68481-C7DA-4C19-AC2A-4E51221872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1027" y="6423351"/>
            <a:ext cx="4026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lumMod val="50000"/>
                    <a:lumOff val="50000"/>
                  </a:srgbClr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be</a:t>
            </a:r>
          </a:p>
        </p:txBody>
      </p:sp>
      <p:sp>
        <p:nvSpPr>
          <p:cNvPr id="139" name="Rectangle 4">
            <a:extLst>
              <a:ext uri="{FF2B5EF4-FFF2-40B4-BE49-F238E27FC236}">
                <a16:creationId xmlns:a16="http://schemas.microsoft.com/office/drawing/2014/main" id="{194EF77E-6F0B-4DB8-AA8D-A7A121E21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030362BB-5898-410B-9296-9DEFD2291CFD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41" name="Rectangle 10">
              <a:extLst>
                <a:ext uri="{FF2B5EF4-FFF2-40B4-BE49-F238E27FC236}">
                  <a16:creationId xmlns:a16="http://schemas.microsoft.com/office/drawing/2014/main" id="{1FB07C15-86BE-4BCB-A4B5-804FB6638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Line 11">
              <a:extLst>
                <a:ext uri="{FF2B5EF4-FFF2-40B4-BE49-F238E27FC236}">
                  <a16:creationId xmlns:a16="http://schemas.microsoft.com/office/drawing/2014/main" id="{80369790-804D-4623-B746-7E4C390F8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Text Box 12">
              <a:extLst>
                <a:ext uri="{FF2B5EF4-FFF2-40B4-BE49-F238E27FC236}">
                  <a16:creationId xmlns:a16="http://schemas.microsoft.com/office/drawing/2014/main" id="{0610F83C-992C-4504-87F5-4C884EAE5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pic>
        <p:nvPicPr>
          <p:cNvPr id="144" name="Picture 54" descr="an02380_">
            <a:extLst>
              <a:ext uri="{FF2B5EF4-FFF2-40B4-BE49-F238E27FC236}">
                <a16:creationId xmlns:a16="http://schemas.microsoft.com/office/drawing/2014/main" id="{3F550D06-D5E5-4E54-B6F2-CCB8DF7CD3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6" name="Rectangle 4">
            <a:extLst>
              <a:ext uri="{FF2B5EF4-FFF2-40B4-BE49-F238E27FC236}">
                <a16:creationId xmlns:a16="http://schemas.microsoft.com/office/drawing/2014/main" id="{1950A0E3-5EDC-4EF9-98E9-934265907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59395" y="2547258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148" name="Rectangle 4">
            <a:extLst>
              <a:ext uri="{FF2B5EF4-FFF2-40B4-BE49-F238E27FC236}">
                <a16:creationId xmlns:a16="http://schemas.microsoft.com/office/drawing/2014/main" id="{800A4A70-4029-4BC0-BF5B-4C6F67B4D2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8656" y="2939438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.honest</a:t>
            </a:r>
          </a:p>
        </p:txBody>
      </p:sp>
      <p:sp>
        <p:nvSpPr>
          <p:cNvPr id="149" name="Rectangle 4">
            <a:extLst>
              <a:ext uri="{FF2B5EF4-FFF2-40B4-BE49-F238E27FC236}">
                <a16:creationId xmlns:a16="http://schemas.microsoft.com/office/drawing/2014/main" id="{E8099154-8EE1-42FD-A1AF-B7B25690D01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2098" y="3304110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152" name="Text Box 16">
            <a:extLst>
              <a:ext uri="{FF2B5EF4-FFF2-40B4-BE49-F238E27FC236}">
                <a16:creationId xmlns:a16="http://schemas.microsoft.com/office/drawing/2014/main" id="{5A7E4713-5E08-4E12-AE10-7C89D338E0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547258"/>
            <a:ext cx="338554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2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?</a:t>
            </a:r>
          </a:p>
        </p:txBody>
      </p:sp>
      <p:sp>
        <p:nvSpPr>
          <p:cNvPr id="153" name="Text Box 18">
            <a:extLst>
              <a:ext uri="{FF2B5EF4-FFF2-40B4-BE49-F238E27FC236}">
                <a16:creationId xmlns:a16="http://schemas.microsoft.com/office/drawing/2014/main" id="{BBE15036-AEE6-44B0-8313-42F2B3BF5A3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19449" y="2547258"/>
            <a:ext cx="122982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Courier New" pitchFamily="49" charset="0"/>
              <a:ea typeface="+mn-ea"/>
              <a:cs typeface="Courier New" pitchFamily="49" charset="0"/>
            </a:endParaRP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>
                <a:srgbClr val="FFC000"/>
              </a:buClr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 8</a:t>
            </a:r>
          </a:p>
        </p:txBody>
      </p:sp>
      <p:sp>
        <p:nvSpPr>
          <p:cNvPr id="156" name="Rectangle 4">
            <a:extLst>
              <a:ext uri="{FF2B5EF4-FFF2-40B4-BE49-F238E27FC236}">
                <a16:creationId xmlns:a16="http://schemas.microsoft.com/office/drawing/2014/main" id="{FE6CEBD8-B052-4B72-9A55-A15312CA444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22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</a:t>
            </a:r>
          </a:p>
        </p:txBody>
      </p:sp>
      <p:sp>
        <p:nvSpPr>
          <p:cNvPr id="157" name="Rectangle 4">
            <a:extLst>
              <a:ext uri="{FF2B5EF4-FFF2-40B4-BE49-F238E27FC236}">
                <a16:creationId xmlns:a16="http://schemas.microsoft.com/office/drawing/2014/main" id="{5A2DD8BE-C03C-4D15-8D2B-EACB1C3A4F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0" y="2939438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163" name="AutoShape 58">
            <a:extLst>
              <a:ext uri="{FF2B5EF4-FFF2-40B4-BE49-F238E27FC236}">
                <a16:creationId xmlns:a16="http://schemas.microsoft.com/office/drawing/2014/main" id="{EE4FDD08-1BAF-46D8-B4AE-325E6C8181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294514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78478A0-62C8-427F-AF28-B877770BA963}"/>
              </a:ext>
            </a:extLst>
          </p:cNvPr>
          <p:cNvGrpSpPr/>
          <p:nvPr/>
        </p:nvGrpSpPr>
        <p:grpSpPr>
          <a:xfrm>
            <a:off x="3962400" y="5045376"/>
            <a:ext cx="2230965" cy="1747307"/>
            <a:chOff x="3962400" y="5045376"/>
            <a:chExt cx="2230965" cy="1747307"/>
          </a:xfrm>
        </p:grpSpPr>
        <p:grpSp>
          <p:nvGrpSpPr>
            <p:cNvPr id="120" name="Group 119">
              <a:extLst>
                <a:ext uri="{FF2B5EF4-FFF2-40B4-BE49-F238E27FC236}">
                  <a16:creationId xmlns:a16="http://schemas.microsoft.com/office/drawing/2014/main" id="{AD55C435-1888-4B65-9385-5CF2DD489FE7}"/>
                </a:ext>
              </a:extLst>
            </p:cNvPr>
            <p:cNvGrpSpPr/>
            <p:nvPr/>
          </p:nvGrpSpPr>
          <p:grpSpPr>
            <a:xfrm>
              <a:off x="5314531" y="5591628"/>
              <a:ext cx="878834" cy="1187142"/>
              <a:chOff x="310721" y="5385625"/>
              <a:chExt cx="878834" cy="1015175"/>
            </a:xfrm>
          </p:grpSpPr>
          <p:sp>
            <p:nvSpPr>
              <p:cNvPr id="127" name="Text Box 23">
                <a:extLst>
                  <a:ext uri="{FF2B5EF4-FFF2-40B4-BE49-F238E27FC236}">
                    <a16:creationId xmlns:a16="http://schemas.microsoft.com/office/drawing/2014/main" id="{5F742520-CDC8-4621-AE46-A4DF4F17DD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6819" y="5436144"/>
                <a:ext cx="862736" cy="92333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Ready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for 6</a:t>
                </a:r>
                <a:r>
                  <a:rPr kumimoji="0" lang="en-CA" altLang="en-US" sz="1800" b="0" i="0" u="none" strike="noStrike" kern="1200" cap="none" spc="0" normalizeH="0" baseline="3000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th</a:t>
                </a: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 </a:t>
                </a:r>
              </a:p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rPr>
                  <a:t>word</a:t>
                </a:r>
              </a:p>
            </p:txBody>
          </p:sp>
          <p:sp>
            <p:nvSpPr>
              <p:cNvPr id="128" name="Oval 127">
                <a:extLst>
                  <a:ext uri="{FF2B5EF4-FFF2-40B4-BE49-F238E27FC236}">
                    <a16:creationId xmlns:a16="http://schemas.microsoft.com/office/drawing/2014/main" id="{768B18AB-0B5F-4562-9C16-08A749190DE1}"/>
                  </a:ext>
                </a:extLst>
              </p:cNvPr>
              <p:cNvSpPr/>
              <p:nvPr/>
            </p:nvSpPr>
            <p:spPr>
              <a:xfrm>
                <a:off x="310721" y="5385625"/>
                <a:ext cx="832279" cy="1015175"/>
              </a:xfrm>
              <a:prstGeom prst="ellipse">
                <a:avLst/>
              </a:prstGeom>
              <a:noFill/>
              <a:ln w="25400">
                <a:solidFill>
                  <a:srgbClr val="33CC33"/>
                </a:solidFill>
              </a:ln>
            </p:spPr>
            <p:txBody>
              <a:bodyPr vert="horz" wrap="none" lIns="91440" tIns="45720" rIns="91440" bIns="45720" numCol="1" rtlCol="0" anchor="ctr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5000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2000" b="0" i="1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</p:grpSp>
        <p:sp>
          <p:nvSpPr>
            <p:cNvPr id="113" name="Rectangle 4">
              <a:extLst>
                <a:ext uri="{FF2B5EF4-FFF2-40B4-BE49-F238E27FC236}">
                  <a16:creationId xmlns:a16="http://schemas.microsoft.com/office/drawing/2014/main" id="{1257F324-AC06-45CA-9381-03658E31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65" name="Rectangle 4">
              <a:extLst>
                <a:ext uri="{FF2B5EF4-FFF2-40B4-BE49-F238E27FC236}">
                  <a16:creationId xmlns:a16="http://schemas.microsoft.com/office/drawing/2014/main" id="{A05083FF-0989-4CD7-9272-87E030C4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4205" y="5096174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000" b="0" i="0" u="none" strike="noStrike" kern="1200" cap="none" spc="0" normalizeH="0" baseline="0" noProof="0" dirty="0">
                  <a:ln>
                    <a:noFill/>
                  </a:ln>
                  <a:solidFill>
                    <a:srgbClr val="FFC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8</a:t>
              </a:r>
              <a:endParaRPr kumimoji="0" lang="en-US" altLang="en-US" sz="20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grpSp>
          <p:nvGrpSpPr>
            <p:cNvPr id="166" name="Group 165">
              <a:extLst>
                <a:ext uri="{FF2B5EF4-FFF2-40B4-BE49-F238E27FC236}">
                  <a16:creationId xmlns:a16="http://schemas.microsoft.com/office/drawing/2014/main" id="{F0D4C42F-D787-431D-8221-5AF77E75A557}"/>
                </a:ext>
              </a:extLst>
            </p:cNvPr>
            <p:cNvGrpSpPr/>
            <p:nvPr/>
          </p:nvGrpSpPr>
          <p:grpSpPr>
            <a:xfrm>
              <a:off x="3962400" y="5045376"/>
              <a:ext cx="1587175" cy="593424"/>
              <a:chOff x="1353300" y="5075537"/>
              <a:chExt cx="1587175" cy="593424"/>
            </a:xfrm>
          </p:grpSpPr>
          <p:sp>
            <p:nvSpPr>
              <p:cNvPr id="167" name="Freeform 2">
                <a:extLst>
                  <a:ext uri="{FF2B5EF4-FFF2-40B4-BE49-F238E27FC236}">
                    <a16:creationId xmlns:a16="http://schemas.microsoft.com/office/drawing/2014/main" id="{A69EB64D-1501-410A-8345-E9EB93F4AF12}"/>
                  </a:ext>
                </a:extLst>
              </p:cNvPr>
              <p:cNvSpPr/>
              <p:nvPr/>
            </p:nvSpPr>
            <p:spPr>
              <a:xfrm>
                <a:off x="1353300" y="5197158"/>
                <a:ext cx="1587175" cy="471803"/>
              </a:xfrm>
              <a:custGeom>
                <a:avLst/>
                <a:gdLst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4" fmla="*/ 1168072 w 1168072"/>
                  <a:gd name="connsiteY4" fmla="*/ 307617 h 331214"/>
                  <a:gd name="connsiteX0" fmla="*/ 0 w 1168072"/>
                  <a:gd name="connsiteY0" fmla="*/ 254523 h 331214"/>
                  <a:gd name="connsiteX1" fmla="*/ 613532 w 1168072"/>
                  <a:gd name="connsiteY1" fmla="*/ 851 h 331214"/>
                  <a:gd name="connsiteX2" fmla="*/ 1168072 w 1168072"/>
                  <a:gd name="connsiteY2" fmla="*/ 331214 h 331214"/>
                  <a:gd name="connsiteX3" fmla="*/ 1168072 w 1168072"/>
                  <a:gd name="connsiteY3" fmla="*/ 331214 h 331214"/>
                  <a:gd name="connsiteX0" fmla="*/ 0 w 1168072"/>
                  <a:gd name="connsiteY0" fmla="*/ 242800 h 319491"/>
                  <a:gd name="connsiteX1" fmla="*/ 578136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42800 h 319491"/>
                  <a:gd name="connsiteX1" fmla="*/ 613532 w 1168072"/>
                  <a:gd name="connsiteY1" fmla="*/ 927 h 319491"/>
                  <a:gd name="connsiteX2" fmla="*/ 1168072 w 1168072"/>
                  <a:gd name="connsiteY2" fmla="*/ 319491 h 319491"/>
                  <a:gd name="connsiteX3" fmla="*/ 1168072 w 1168072"/>
                  <a:gd name="connsiteY3" fmla="*/ 319491 h 319491"/>
                  <a:gd name="connsiteX0" fmla="*/ 0 w 1168072"/>
                  <a:gd name="connsiteY0" fmla="*/ 281280 h 318748"/>
                  <a:gd name="connsiteX1" fmla="*/ 613532 w 1168072"/>
                  <a:gd name="connsiteY1" fmla="*/ 184 h 318748"/>
                  <a:gd name="connsiteX2" fmla="*/ 1168072 w 1168072"/>
                  <a:gd name="connsiteY2" fmla="*/ 318748 h 318748"/>
                  <a:gd name="connsiteX3" fmla="*/ 1168072 w 1168072"/>
                  <a:gd name="connsiteY3" fmla="*/ 318748 h 31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68072" h="318748">
                    <a:moveTo>
                      <a:pt x="0" y="281280"/>
                    </a:moveTo>
                    <a:cubicBezTo>
                      <a:pt x="209426" y="148053"/>
                      <a:pt x="418854" y="-6061"/>
                      <a:pt x="613532" y="184"/>
                    </a:cubicBezTo>
                    <a:cubicBezTo>
                      <a:pt x="808210" y="6429"/>
                      <a:pt x="1075649" y="265654"/>
                      <a:pt x="1168072" y="318748"/>
                    </a:cubicBezTo>
                    <a:lnTo>
                      <a:pt x="1168072" y="318748"/>
                    </a:lnTo>
                  </a:path>
                </a:pathLst>
              </a:custGeom>
              <a:noFill/>
              <a:ln w="41275">
                <a:solidFill>
                  <a:srgbClr val="08BFE1"/>
                </a:solidFill>
                <a:headEnd type="none"/>
                <a:tailEnd type="arrow"/>
              </a:ln>
            </p:spPr>
            <p:txBody>
              <a:bodyPr rtlCol="0" anchor="ctr"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CA" sz="3000" b="0" i="1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Arial" charset="0"/>
                </a:endParaRPr>
              </a:p>
            </p:txBody>
          </p:sp>
          <p:sp>
            <p:nvSpPr>
              <p:cNvPr id="168" name="Rectangle 4">
                <a:extLst>
                  <a:ext uri="{FF2B5EF4-FFF2-40B4-BE49-F238E27FC236}">
                    <a16:creationId xmlns:a16="http://schemas.microsoft.com/office/drawing/2014/main" id="{22F7618E-1F6D-4D20-99B4-598F307D6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846" y="5075537"/>
                <a:ext cx="33855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l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2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8BFE1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+mn-cs"/>
                  </a:rPr>
                  <a:t>2</a:t>
                </a:r>
              </a:p>
            </p:txBody>
          </p:sp>
        </p:grpSp>
      </p:grpSp>
      <p:sp>
        <p:nvSpPr>
          <p:cNvPr id="77" name="Rectangle 2">
            <a:extLst>
              <a:ext uri="{FF2B5EF4-FFF2-40B4-BE49-F238E27FC236}">
                <a16:creationId xmlns:a16="http://schemas.microsoft.com/office/drawing/2014/main" id="{256AEE2A-099E-407D-B27D-1A6EA66335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Optimal Substructure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sp>
        <p:nvSpPr>
          <p:cNvPr id="79" name="Text Box 6">
            <a:extLst>
              <a:ext uri="{FF2B5EF4-FFF2-40B4-BE49-F238E27FC236}">
                <a16:creationId xmlns:a16="http://schemas.microsoft.com/office/drawing/2014/main" id="{4983A25E-4854-4401-932A-EFF23E1A70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8700" y="1231900"/>
            <a:ext cx="9525000" cy="830997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MOST IMPORTANT THING </a:t>
            </a:r>
            <a:b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</a:b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  FOR DYNAMIC PROGRAMMING TO WORK.</a:t>
            </a:r>
          </a:p>
        </p:txBody>
      </p:sp>
      <p:sp>
        <p:nvSpPr>
          <p:cNvPr id="80" name="Text Box 6">
            <a:extLst>
              <a:ext uri="{FF2B5EF4-FFF2-40B4-BE49-F238E27FC236}">
                <a16:creationId xmlns:a16="http://schemas.microsoft.com/office/drawing/2014/main" id="{D0561D5B-36DE-4101-AE96-DA9F704137F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0" y="4191000"/>
            <a:ext cx="9525000" cy="1200329"/>
          </a:xfrm>
          <a:prstGeom prst="rect">
            <a:avLst/>
          </a:prstGeom>
          <a:noFill/>
          <a:ln w="38100" cap="sq">
            <a:noFill/>
            <a:miter lim="800000"/>
            <a:headEnd/>
            <a:tailEnd/>
          </a:ln>
          <a:effectLst/>
        </p:spPr>
        <p:txBody>
          <a:bodyPr lIns="274320" rIns="274320"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The differential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weight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assigned to the edge cannot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0FFFF">
                    <a:lumMod val="75000"/>
                  </a:srgbClr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depend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on the past.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This separates the problem of finding the optimal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66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solution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/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path</a:t>
            </a:r>
          </a:p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Times New Roman" pitchFamily="18" charset="0"/>
                <a:ea typeface="+mn-ea"/>
                <a:cs typeface="Arial" pitchFamily="34" charset="0"/>
              </a:rPr>
              <a:t>   into two independent problems.</a:t>
            </a:r>
          </a:p>
        </p:txBody>
      </p:sp>
      <p:sp>
        <p:nvSpPr>
          <p:cNvPr id="81" name="Rectangle 9">
            <a:extLst>
              <a:ext uri="{FF2B5EF4-FFF2-40B4-BE49-F238E27FC236}">
                <a16:creationId xmlns:a16="http://schemas.microsoft.com/office/drawing/2014/main" id="{28467EDC-D20E-4F49-A90E-664E0E19785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20344" y="5373969"/>
            <a:ext cx="239841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Past Sub-Problem</a:t>
            </a:r>
          </a:p>
        </p:txBody>
      </p:sp>
      <p:sp>
        <p:nvSpPr>
          <p:cNvPr id="82" name="Rectangle 9">
            <a:extLst>
              <a:ext uri="{FF2B5EF4-FFF2-40B4-BE49-F238E27FC236}">
                <a16:creationId xmlns:a16="http://schemas.microsoft.com/office/drawing/2014/main" id="{3CA9C738-D3E4-434F-A834-9ACA50D903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62600" y="5382063"/>
            <a:ext cx="26885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08BFE1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Future Sub-Problem</a:t>
            </a:r>
          </a:p>
        </p:txBody>
      </p:sp>
    </p:spTree>
    <p:extLst>
      <p:ext uri="{BB962C8B-B14F-4D97-AF65-F5344CB8AC3E}">
        <p14:creationId xmlns:p14="http://schemas.microsoft.com/office/powerpoint/2010/main" val="4281494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xit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44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0-ppt_w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7" grpId="0"/>
      <p:bldP spid="81" grpId="0"/>
      <p:bldP spid="82" grpId="0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105" y="2517370"/>
            <a:ext cx="55335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</a:t>
            </a:r>
          </a:p>
        </p:txBody>
      </p:sp>
      <p:sp>
        <p:nvSpPr>
          <p:cNvPr id="88" name="Rectangle 4">
            <a:extLst>
              <a:ext uri="{FF2B5EF4-FFF2-40B4-BE49-F238E27FC236}">
                <a16:creationId xmlns:a16="http://schemas.microsoft.com/office/drawing/2014/main" id="{9705E290-88F6-44E1-9A22-CD23A8A70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2475" y="2511200"/>
            <a:ext cx="184377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.........</a:t>
            </a:r>
          </a:p>
        </p:txBody>
      </p:sp>
      <p:sp>
        <p:nvSpPr>
          <p:cNvPr id="95" name="Text Box 16">
            <a:extLst>
              <a:ext uri="{FF2B5EF4-FFF2-40B4-BE49-F238E27FC236}">
                <a16:creationId xmlns:a16="http://schemas.microsoft.com/office/drawing/2014/main" id="{8C2183C1-EC06-46F7-8BF3-6593F7E05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47209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9</a:t>
            </a:r>
          </a:p>
        </p:txBody>
      </p:sp>
      <p:sp>
        <p:nvSpPr>
          <p:cNvPr id="96" name="Text Box 18">
            <a:extLst>
              <a:ext uri="{FF2B5EF4-FFF2-40B4-BE49-F238E27FC236}">
                <a16:creationId xmlns:a16="http://schemas.microsoft.com/office/drawing/2014/main" id="{4517A5C6-CEB7-4AE9-BA9F-2390C78D6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429228"/>
            <a:ext cx="14141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729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17F33CF-8322-4965-8518-C2ACA33AF151}"/>
              </a:ext>
            </a:extLst>
          </p:cNvPr>
          <p:cNvGrpSpPr/>
          <p:nvPr/>
        </p:nvGrpSpPr>
        <p:grpSpPr>
          <a:xfrm>
            <a:off x="1345680" y="5186977"/>
            <a:ext cx="846311" cy="461665"/>
            <a:chOff x="1345680" y="5253335"/>
            <a:chExt cx="846311" cy="461665"/>
          </a:xfrm>
        </p:grpSpPr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1C218444-7554-4D49-BAFA-E2AD1A3F8B70}"/>
                </a:ext>
              </a:extLst>
            </p:cNvPr>
            <p:cNvSpPr/>
            <p:nvPr/>
          </p:nvSpPr>
          <p:spPr>
            <a:xfrm>
              <a:off x="1345680" y="5476585"/>
              <a:ext cx="846311" cy="1923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78685"/>
                <a:gd name="connsiteY0" fmla="*/ 317585 h 318565"/>
                <a:gd name="connsiteX1" fmla="*/ 624145 w 1178685"/>
                <a:gd name="connsiteY1" fmla="*/ 1 h 318565"/>
                <a:gd name="connsiteX2" fmla="*/ 1178685 w 1178685"/>
                <a:gd name="connsiteY2" fmla="*/ 318565 h 318565"/>
                <a:gd name="connsiteX3" fmla="*/ 1178685 w 1178685"/>
                <a:gd name="connsiteY3" fmla="*/ 318565 h 3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8685" h="318565">
                  <a:moveTo>
                    <a:pt x="0" y="317585"/>
                  </a:moveTo>
                  <a:cubicBezTo>
                    <a:pt x="209426" y="184358"/>
                    <a:pt x="427698" y="-162"/>
                    <a:pt x="624145" y="1"/>
                  </a:cubicBezTo>
                  <a:cubicBezTo>
                    <a:pt x="820592" y="164"/>
                    <a:pt x="1086262" y="265471"/>
                    <a:pt x="1178685" y="318565"/>
                  </a:cubicBezTo>
                  <a:lnTo>
                    <a:pt x="1178685" y="318565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Rectangle 4">
              <a:extLst>
                <a:ext uri="{FF2B5EF4-FFF2-40B4-BE49-F238E27FC236}">
                  <a16:creationId xmlns:a16="http://schemas.microsoft.com/office/drawing/2014/main" id="{785780ED-7EF3-4176-AA3C-E288A611F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744" y="52533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6828" y="5377477"/>
            <a:ext cx="5693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729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1B628CB4-028C-4130-AE80-7BAD4E1E2A66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F9CB75A2-AC97-46AD-8AD7-0110E90DD9AE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CE1E183B-A752-48BD-85FC-1A570FF4304F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7" name="Text Box 23">
                  <a:extLst>
                    <a:ext uri="{FF2B5EF4-FFF2-40B4-BE49-F238E27FC236}">
                      <a16:creationId xmlns:a16="http://schemas.microsoft.com/office/drawing/2014/main" id="{11AA616C-04C5-4D8B-B158-5416469DD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7851EE1D-2B83-4BAC-B818-B49D05A262BC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A582C2F0-07FF-4DF1-805B-98C48450A959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35" name="Text Box 23">
                  <a:extLst>
                    <a:ext uri="{FF2B5EF4-FFF2-40B4-BE49-F238E27FC236}">
                      <a16:creationId xmlns:a16="http://schemas.microsoft.com/office/drawing/2014/main" id="{736A3C15-37B4-4D99-9EF2-72488C3952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6" name="Oval 135">
                  <a:extLst>
                    <a:ext uri="{FF2B5EF4-FFF2-40B4-BE49-F238E27FC236}">
                      <a16:creationId xmlns:a16="http://schemas.microsoft.com/office/drawing/2014/main" id="{170E9E4C-703F-4816-A418-A66F095738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2E781F07-899E-44D4-B1F6-387607310097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3" name="Text Box 23">
                  <a:extLst>
                    <a:ext uri="{FF2B5EF4-FFF2-40B4-BE49-F238E27FC236}">
                      <a16:creationId xmlns:a16="http://schemas.microsoft.com/office/drawing/2014/main" id="{CC832498-DCC9-419F-9782-C9B770E12A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BD5B424D-2319-4EBA-8DE3-29121A3C0D6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F0798059-9C4F-40ED-9ADA-BC81ABAF20C7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31" name="Text Box 23">
                  <a:extLst>
                    <a:ext uri="{FF2B5EF4-FFF2-40B4-BE49-F238E27FC236}">
                      <a16:creationId xmlns:a16="http://schemas.microsoft.com/office/drawing/2014/main" id="{6032D100-B186-44C8-A6ED-D00C72955C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2" name="Oval 131">
                  <a:extLst>
                    <a:ext uri="{FF2B5EF4-FFF2-40B4-BE49-F238E27FC236}">
                      <a16:creationId xmlns:a16="http://schemas.microsoft.com/office/drawing/2014/main" id="{BF93F8A6-E1A8-4EB9-B3D5-2F3DEC3BCCF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BF24A579-168C-4BCD-9469-6762D3173554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9" name="Text Box 23">
                  <a:extLst>
                    <a:ext uri="{FF2B5EF4-FFF2-40B4-BE49-F238E27FC236}">
                      <a16:creationId xmlns:a16="http://schemas.microsoft.com/office/drawing/2014/main" id="{8614BE3F-5801-42FF-90B5-42C4C91225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0" name="Oval 129">
                  <a:extLst>
                    <a:ext uri="{FF2B5EF4-FFF2-40B4-BE49-F238E27FC236}">
                      <a16:creationId xmlns:a16="http://schemas.microsoft.com/office/drawing/2014/main" id="{DB828104-2811-45BC-B375-7187BE8BDD1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D55C435-1888-4B65-9385-5CF2DD489FE7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7" name="Text Box 23">
                  <a:extLst>
                    <a:ext uri="{FF2B5EF4-FFF2-40B4-BE49-F238E27FC236}">
                      <a16:creationId xmlns:a16="http://schemas.microsoft.com/office/drawing/2014/main" id="{5F742520-CDC8-4621-AE46-A4DF4F17DD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8" name="Oval 127">
                  <a:extLst>
                    <a:ext uri="{FF2B5EF4-FFF2-40B4-BE49-F238E27FC236}">
                      <a16:creationId xmlns:a16="http://schemas.microsoft.com/office/drawing/2014/main" id="{768B18AB-0B5F-4562-9C16-08A749190DE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E4914429-1123-4A1C-91B8-AB6C784AB7AF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5" name="Text Box 23">
                  <a:extLst>
                    <a:ext uri="{FF2B5EF4-FFF2-40B4-BE49-F238E27FC236}">
                      <a16:creationId xmlns:a16="http://schemas.microsoft.com/office/drawing/2014/main" id="{BF5D03C4-7336-4E00-B06F-23CC713886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6" name="Oval 125">
                  <a:extLst>
                    <a:ext uri="{FF2B5EF4-FFF2-40B4-BE49-F238E27FC236}">
                      <a16:creationId xmlns:a16="http://schemas.microsoft.com/office/drawing/2014/main" id="{A8BA0EFE-187F-4DF6-8E06-C84B4BAC3F0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76F1B2E-842C-43DB-A2CD-1B100005F64C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28CAA832-5DCB-48E7-9052-D1A496765EF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7E2E7346-D41F-4356-9940-9AF4477583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08" name="Rectangle 4">
              <a:extLst>
                <a:ext uri="{FF2B5EF4-FFF2-40B4-BE49-F238E27FC236}">
                  <a16:creationId xmlns:a16="http://schemas.microsoft.com/office/drawing/2014/main" id="{BDC78430-4CB3-4FB8-A367-C0157AA05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09" name="Rectangle 4">
              <a:extLst>
                <a:ext uri="{FF2B5EF4-FFF2-40B4-BE49-F238E27FC236}">
                  <a16:creationId xmlns:a16="http://schemas.microsoft.com/office/drawing/2014/main" id="{56C3B026-3705-4ABF-83DE-CD9AC4D0C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10" name="Rectangle 4">
              <a:extLst>
                <a:ext uri="{FF2B5EF4-FFF2-40B4-BE49-F238E27FC236}">
                  <a16:creationId xmlns:a16="http://schemas.microsoft.com/office/drawing/2014/main" id="{4B108A86-4939-4D47-A96C-376B339B4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11" name="Rectangle 4">
              <a:extLst>
                <a:ext uri="{FF2B5EF4-FFF2-40B4-BE49-F238E27FC236}">
                  <a16:creationId xmlns:a16="http://schemas.microsoft.com/office/drawing/2014/main" id="{0AE68481-C7DA-4C19-AC2A-4E512218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12" name="Rectangle 4">
              <a:extLst>
                <a:ext uri="{FF2B5EF4-FFF2-40B4-BE49-F238E27FC236}">
                  <a16:creationId xmlns:a16="http://schemas.microsoft.com/office/drawing/2014/main" id="{AE5AF823-1EF8-4D1B-B032-2F7CEF35A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13" name="Rectangle 4">
              <a:extLst>
                <a:ext uri="{FF2B5EF4-FFF2-40B4-BE49-F238E27FC236}">
                  <a16:creationId xmlns:a16="http://schemas.microsoft.com/office/drawing/2014/main" id="{1257F324-AC06-45CA-9381-03658E31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14" name="Rectangle 4">
              <a:extLst>
                <a:ext uri="{FF2B5EF4-FFF2-40B4-BE49-F238E27FC236}">
                  <a16:creationId xmlns:a16="http://schemas.microsoft.com/office/drawing/2014/main" id="{21F19575-2E72-4181-99F4-87B91FF0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39" name="Rectangle 4">
            <a:extLst>
              <a:ext uri="{FF2B5EF4-FFF2-40B4-BE49-F238E27FC236}">
                <a16:creationId xmlns:a16="http://schemas.microsoft.com/office/drawing/2014/main" id="{194EF77E-6F0B-4DB8-AA8D-A7A121E21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030362BB-5898-410B-9296-9DEFD2291CFD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41" name="Rectangle 10">
              <a:extLst>
                <a:ext uri="{FF2B5EF4-FFF2-40B4-BE49-F238E27FC236}">
                  <a16:creationId xmlns:a16="http://schemas.microsoft.com/office/drawing/2014/main" id="{1FB07C15-86BE-4BCB-A4B5-804FB6638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Line 11">
              <a:extLst>
                <a:ext uri="{FF2B5EF4-FFF2-40B4-BE49-F238E27FC236}">
                  <a16:creationId xmlns:a16="http://schemas.microsoft.com/office/drawing/2014/main" id="{80369790-804D-4623-B746-7E4C390F8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Text Box 12">
              <a:extLst>
                <a:ext uri="{FF2B5EF4-FFF2-40B4-BE49-F238E27FC236}">
                  <a16:creationId xmlns:a16="http://schemas.microsoft.com/office/drawing/2014/main" id="{0610F83C-992C-4504-87F5-4C884EAE5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pic>
        <p:nvPicPr>
          <p:cNvPr id="144" name="Picture 54" descr="an02380_">
            <a:extLst>
              <a:ext uri="{FF2B5EF4-FFF2-40B4-BE49-F238E27FC236}">
                <a16:creationId xmlns:a16="http://schemas.microsoft.com/office/drawing/2014/main" id="{3F550D06-D5E5-4E54-B6F2-CCB8DF7CD36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5" name="AutoShape 58">
            <a:extLst>
              <a:ext uri="{FF2B5EF4-FFF2-40B4-BE49-F238E27FC236}">
                <a16:creationId xmlns:a16="http://schemas.microsoft.com/office/drawing/2014/main" id="{F5348158-6386-4CE3-BF6B-616FF37134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k=1 word.</a:t>
            </a:r>
          </a:p>
        </p:txBody>
      </p:sp>
    </p:spTree>
    <p:extLst>
      <p:ext uri="{BB962C8B-B14F-4D97-AF65-F5344CB8AC3E}">
        <p14:creationId xmlns:p14="http://schemas.microsoft.com/office/powerpoint/2010/main" val="33274558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4.81481E-6 L 0.05538 0.00023 " pathEditMode="relative" rAng="0" ptsTypes="AA">
                                      <p:cBhvr>
                                        <p:cTn id="30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6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88" grpId="0"/>
      <p:bldP spid="95" grpId="0"/>
      <p:bldP spid="96" grpId="0"/>
      <p:bldP spid="99" grpId="0"/>
      <p:bldP spid="78" grpId="0"/>
      <p:bldP spid="105" grpId="0"/>
      <p:bldP spid="145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/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517370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Be.sure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urier New" panose="02070309020205020404" pitchFamily="49" charset="0"/>
              <a:ea typeface="+mn-ea"/>
              <a:cs typeface="Courier New" panose="02070309020205020404" pitchFamily="49" charset="0"/>
            </a:endParaRP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47049" y="5126335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64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A0F7CF8E-E88E-4B15-BDD8-7FCCD79F5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576" y="2517370"/>
            <a:ext cx="9220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....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47209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82" name="Text Box 18">
            <a:extLst>
              <a:ext uri="{FF2B5EF4-FFF2-40B4-BE49-F238E27FC236}">
                <a16:creationId xmlns:a16="http://schemas.microsoft.com/office/drawing/2014/main" id="{F41B970D-7DFC-4845-8E5D-B6374A83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429228"/>
            <a:ext cx="12298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64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1353300" y="5075537"/>
            <a:ext cx="1587175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pic>
        <p:nvPicPr>
          <p:cNvPr id="135" name="Picture 54" descr="an02380_">
            <a:extLst>
              <a:ext uri="{FF2B5EF4-FFF2-40B4-BE49-F238E27FC236}">
                <a16:creationId xmlns:a16="http://schemas.microsoft.com/office/drawing/2014/main" id="{1621C5BF-EE69-48EE-BE4B-23BD02BB32F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6" name="AutoShape 58">
            <a:extLst>
              <a:ext uri="{FF2B5EF4-FFF2-40B4-BE49-F238E27FC236}">
                <a16:creationId xmlns:a16="http://schemas.microsoft.com/office/drawing/2014/main" id="{C80830A7-0C03-4678-AD36-C80818FB79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words.</a:t>
            </a:r>
          </a:p>
        </p:txBody>
      </p:sp>
    </p:spTree>
    <p:extLst>
      <p:ext uri="{BB962C8B-B14F-4D97-AF65-F5344CB8AC3E}">
        <p14:creationId xmlns:p14="http://schemas.microsoft.com/office/powerpoint/2010/main" val="10594051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4.81481E-6 L 0.11736 -0.00047 " pathEditMode="relative" rAng="0" ptsTypes="AA">
                                      <p:cBhvr>
                                        <p:cTn id="24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68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79" grpId="0" autoUpdateAnimBg="0"/>
      <p:bldP spid="136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517370"/>
            <a:ext cx="20281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Be.sure.to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50824" y="51181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A0F7CF8E-E88E-4B15-BDD8-7FCCD79F5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5053" y="2517370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472091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82" name="Text Box 18">
            <a:extLst>
              <a:ext uri="{FF2B5EF4-FFF2-40B4-BE49-F238E27FC236}">
                <a16:creationId xmlns:a16="http://schemas.microsoft.com/office/drawing/2014/main" id="{F41B970D-7DFC-4845-8E5D-B6374A83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429228"/>
            <a:ext cx="104547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1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1353300" y="5075537"/>
            <a:ext cx="2417727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22225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pic>
        <p:nvPicPr>
          <p:cNvPr id="56" name="Picture 54" descr="an02380_">
            <a:extLst>
              <a:ext uri="{FF2B5EF4-FFF2-40B4-BE49-F238E27FC236}">
                <a16:creationId xmlns:a16="http://schemas.microsoft.com/office/drawing/2014/main" id="{0099C256-B52A-4B05-91B2-F61E9BB6BA3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" name="AutoShape 58">
            <a:extLst>
              <a:ext uri="{FF2B5EF4-FFF2-40B4-BE49-F238E27FC236}">
                <a16:creationId xmlns:a16="http://schemas.microsoft.com/office/drawing/2014/main" id="{60959C40-1091-4BDF-BAB7-F4A97976CE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k=3 words.</a:t>
            </a:r>
          </a:p>
        </p:txBody>
      </p:sp>
    </p:spTree>
    <p:extLst>
      <p:ext uri="{BB962C8B-B14F-4D97-AF65-F5344CB8AC3E}">
        <p14:creationId xmlns:p14="http://schemas.microsoft.com/office/powerpoint/2010/main" val="7482573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4.81481E-6 L 0.15538 0.00509 " pathEditMode="relative" rAng="0" ptsTypes="AA">
                                      <p:cBhvr>
                                        <p:cTn id="24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7760" y="25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79" grpId="0" autoUpdateAnimBg="0"/>
      <p:bldP spid="57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517370"/>
            <a:ext cx="258115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Be.sure.to.be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21522" y="5041900"/>
            <a:ext cx="4042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∞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60841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416020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19046" y="2472091"/>
            <a:ext cx="4042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∞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1353300" y="5075537"/>
            <a:ext cx="3333000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22225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B56B5B82-E7AA-4245-BC1B-43BDD9C13897}"/>
              </a:ext>
            </a:extLst>
          </p:cNvPr>
          <p:cNvSpPr/>
          <p:nvPr/>
        </p:nvSpPr>
        <p:spPr>
          <a:xfrm>
            <a:off x="2006600" y="5130800"/>
            <a:ext cx="2133600" cy="469900"/>
          </a:xfrm>
          <a:custGeom>
            <a:avLst/>
            <a:gdLst>
              <a:gd name="connsiteX0" fmla="*/ 0 w 2133600"/>
              <a:gd name="connsiteY0" fmla="*/ 444500 h 469900"/>
              <a:gd name="connsiteX1" fmla="*/ 177800 w 2133600"/>
              <a:gd name="connsiteY1" fmla="*/ 292100 h 469900"/>
              <a:gd name="connsiteX2" fmla="*/ 317500 w 2133600"/>
              <a:gd name="connsiteY2" fmla="*/ 177800 h 469900"/>
              <a:gd name="connsiteX3" fmla="*/ 381000 w 2133600"/>
              <a:gd name="connsiteY3" fmla="*/ 101600 h 469900"/>
              <a:gd name="connsiteX4" fmla="*/ 444500 w 2133600"/>
              <a:gd name="connsiteY4" fmla="*/ 203200 h 469900"/>
              <a:gd name="connsiteX5" fmla="*/ 546100 w 2133600"/>
              <a:gd name="connsiteY5" fmla="*/ 330200 h 469900"/>
              <a:gd name="connsiteX6" fmla="*/ 596900 w 2133600"/>
              <a:gd name="connsiteY6" fmla="*/ 381000 h 469900"/>
              <a:gd name="connsiteX7" fmla="*/ 673100 w 2133600"/>
              <a:gd name="connsiteY7" fmla="*/ 431800 h 469900"/>
              <a:gd name="connsiteX8" fmla="*/ 723900 w 2133600"/>
              <a:gd name="connsiteY8" fmla="*/ 406400 h 469900"/>
              <a:gd name="connsiteX9" fmla="*/ 825500 w 2133600"/>
              <a:gd name="connsiteY9" fmla="*/ 330200 h 469900"/>
              <a:gd name="connsiteX10" fmla="*/ 914400 w 2133600"/>
              <a:gd name="connsiteY10" fmla="*/ 241300 h 469900"/>
              <a:gd name="connsiteX11" fmla="*/ 977900 w 2133600"/>
              <a:gd name="connsiteY11" fmla="*/ 190500 h 469900"/>
              <a:gd name="connsiteX12" fmla="*/ 1003300 w 2133600"/>
              <a:gd name="connsiteY12" fmla="*/ 152400 h 469900"/>
              <a:gd name="connsiteX13" fmla="*/ 1092200 w 2133600"/>
              <a:gd name="connsiteY13" fmla="*/ 101600 h 469900"/>
              <a:gd name="connsiteX14" fmla="*/ 1181100 w 2133600"/>
              <a:gd name="connsiteY14" fmla="*/ 63500 h 469900"/>
              <a:gd name="connsiteX15" fmla="*/ 1219200 w 2133600"/>
              <a:gd name="connsiteY15" fmla="*/ 50800 h 469900"/>
              <a:gd name="connsiteX16" fmla="*/ 1270000 w 2133600"/>
              <a:gd name="connsiteY16" fmla="*/ 25400 h 469900"/>
              <a:gd name="connsiteX17" fmla="*/ 1333500 w 2133600"/>
              <a:gd name="connsiteY17" fmla="*/ 0 h 469900"/>
              <a:gd name="connsiteX18" fmla="*/ 1346200 w 2133600"/>
              <a:gd name="connsiteY18" fmla="*/ 355600 h 469900"/>
              <a:gd name="connsiteX19" fmla="*/ 1676400 w 2133600"/>
              <a:gd name="connsiteY19" fmla="*/ 279400 h 469900"/>
              <a:gd name="connsiteX20" fmla="*/ 1955800 w 2133600"/>
              <a:gd name="connsiteY20" fmla="*/ 203200 h 469900"/>
              <a:gd name="connsiteX21" fmla="*/ 2006600 w 2133600"/>
              <a:gd name="connsiteY21" fmla="*/ 177800 h 469900"/>
              <a:gd name="connsiteX22" fmla="*/ 2044700 w 2133600"/>
              <a:gd name="connsiteY22" fmla="*/ 165100 h 469900"/>
              <a:gd name="connsiteX23" fmla="*/ 2070100 w 2133600"/>
              <a:gd name="connsiteY23" fmla="*/ 215900 h 469900"/>
              <a:gd name="connsiteX24" fmla="*/ 2095500 w 2133600"/>
              <a:gd name="connsiteY24" fmla="*/ 381000 h 469900"/>
              <a:gd name="connsiteX25" fmla="*/ 2120900 w 2133600"/>
              <a:gd name="connsiteY25" fmla="*/ 431800 h 469900"/>
              <a:gd name="connsiteX26" fmla="*/ 2133600 w 2133600"/>
              <a:gd name="connsiteY26" fmla="*/ 46990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33600" h="469900">
                <a:moveTo>
                  <a:pt x="0" y="444500"/>
                </a:moveTo>
                <a:lnTo>
                  <a:pt x="177800" y="292100"/>
                </a:lnTo>
                <a:cubicBezTo>
                  <a:pt x="297411" y="188799"/>
                  <a:pt x="239744" y="229637"/>
                  <a:pt x="317500" y="177800"/>
                </a:cubicBezTo>
                <a:cubicBezTo>
                  <a:pt x="323777" y="168384"/>
                  <a:pt x="366332" y="99155"/>
                  <a:pt x="381000" y="101600"/>
                </a:cubicBezTo>
                <a:cubicBezTo>
                  <a:pt x="402637" y="105206"/>
                  <a:pt x="434519" y="189226"/>
                  <a:pt x="444500" y="203200"/>
                </a:cubicBezTo>
                <a:cubicBezTo>
                  <a:pt x="476011" y="247315"/>
                  <a:pt x="507766" y="291866"/>
                  <a:pt x="546100" y="330200"/>
                </a:cubicBezTo>
                <a:cubicBezTo>
                  <a:pt x="563033" y="347133"/>
                  <a:pt x="578200" y="366040"/>
                  <a:pt x="596900" y="381000"/>
                </a:cubicBezTo>
                <a:cubicBezTo>
                  <a:pt x="620738" y="400070"/>
                  <a:pt x="673100" y="431800"/>
                  <a:pt x="673100" y="431800"/>
                </a:cubicBezTo>
                <a:cubicBezTo>
                  <a:pt x="690033" y="423333"/>
                  <a:pt x="707462" y="415793"/>
                  <a:pt x="723900" y="406400"/>
                </a:cubicBezTo>
                <a:cubicBezTo>
                  <a:pt x="753471" y="389502"/>
                  <a:pt x="805282" y="348733"/>
                  <a:pt x="825500" y="330200"/>
                </a:cubicBezTo>
                <a:cubicBezTo>
                  <a:pt x="856393" y="301882"/>
                  <a:pt x="883507" y="269618"/>
                  <a:pt x="914400" y="241300"/>
                </a:cubicBezTo>
                <a:cubicBezTo>
                  <a:pt x="934382" y="222983"/>
                  <a:pt x="958733" y="209667"/>
                  <a:pt x="977900" y="190500"/>
                </a:cubicBezTo>
                <a:cubicBezTo>
                  <a:pt x="988693" y="179707"/>
                  <a:pt x="992507" y="163193"/>
                  <a:pt x="1003300" y="152400"/>
                </a:cubicBezTo>
                <a:cubicBezTo>
                  <a:pt x="1019912" y="135788"/>
                  <a:pt x="1073939" y="109901"/>
                  <a:pt x="1092200" y="101600"/>
                </a:cubicBezTo>
                <a:cubicBezTo>
                  <a:pt x="1121550" y="88259"/>
                  <a:pt x="1151166" y="75474"/>
                  <a:pt x="1181100" y="63500"/>
                </a:cubicBezTo>
                <a:cubicBezTo>
                  <a:pt x="1193529" y="58528"/>
                  <a:pt x="1206895" y="56073"/>
                  <a:pt x="1219200" y="50800"/>
                </a:cubicBezTo>
                <a:cubicBezTo>
                  <a:pt x="1236601" y="43342"/>
                  <a:pt x="1252700" y="33089"/>
                  <a:pt x="1270000" y="25400"/>
                </a:cubicBezTo>
                <a:cubicBezTo>
                  <a:pt x="1290832" y="16141"/>
                  <a:pt x="1312333" y="8467"/>
                  <a:pt x="1333500" y="0"/>
                </a:cubicBezTo>
                <a:cubicBezTo>
                  <a:pt x="1337733" y="118533"/>
                  <a:pt x="1254250" y="280678"/>
                  <a:pt x="1346200" y="355600"/>
                </a:cubicBezTo>
                <a:cubicBezTo>
                  <a:pt x="1433770" y="426953"/>
                  <a:pt x="1566813" y="306797"/>
                  <a:pt x="1676400" y="279400"/>
                </a:cubicBezTo>
                <a:cubicBezTo>
                  <a:pt x="1770053" y="255987"/>
                  <a:pt x="1863534" y="231590"/>
                  <a:pt x="1955800" y="203200"/>
                </a:cubicBezTo>
                <a:cubicBezTo>
                  <a:pt x="1973895" y="197632"/>
                  <a:pt x="1989199" y="185258"/>
                  <a:pt x="2006600" y="177800"/>
                </a:cubicBezTo>
                <a:cubicBezTo>
                  <a:pt x="2018905" y="172527"/>
                  <a:pt x="2032000" y="169333"/>
                  <a:pt x="2044700" y="165100"/>
                </a:cubicBezTo>
                <a:cubicBezTo>
                  <a:pt x="2053167" y="182033"/>
                  <a:pt x="2065508" y="197533"/>
                  <a:pt x="2070100" y="215900"/>
                </a:cubicBezTo>
                <a:cubicBezTo>
                  <a:pt x="2085659" y="278138"/>
                  <a:pt x="2075991" y="322474"/>
                  <a:pt x="2095500" y="381000"/>
                </a:cubicBezTo>
                <a:cubicBezTo>
                  <a:pt x="2101487" y="398961"/>
                  <a:pt x="2113442" y="414399"/>
                  <a:pt x="2120900" y="431800"/>
                </a:cubicBezTo>
                <a:cubicBezTo>
                  <a:pt x="2126173" y="444105"/>
                  <a:pt x="2133600" y="469900"/>
                  <a:pt x="2133600" y="46990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60" name="Picture 54" descr="an02380_">
            <a:extLst>
              <a:ext uri="{FF2B5EF4-FFF2-40B4-BE49-F238E27FC236}">
                <a16:creationId xmlns:a16="http://schemas.microsoft.com/office/drawing/2014/main" id="{DBA98A3B-6D55-4E20-8864-668481D7948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AutoShape 58">
            <a:extLst>
              <a:ext uri="{FF2B5EF4-FFF2-40B4-BE49-F238E27FC236}">
                <a16:creationId xmlns:a16="http://schemas.microsoft.com/office/drawing/2014/main" id="{45631BC2-27B9-4AD3-A0C4-31EBE43AC7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k=4 words.</a:t>
            </a:r>
          </a:p>
        </p:txBody>
      </p:sp>
    </p:spTree>
    <p:extLst>
      <p:ext uri="{BB962C8B-B14F-4D97-AF65-F5344CB8AC3E}">
        <p14:creationId xmlns:p14="http://schemas.microsoft.com/office/powerpoint/2010/main" val="668137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38889E-6 4.81481E-6 L 0.19115 -0.00301 " pathEditMode="relative" rAng="0" ptsTypes="AA">
                                      <p:cBhvr>
                                        <p:cTn id="24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9549" y="-16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6" grpId="0" animBg="1"/>
      <p:bldP spid="61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8105" y="2797021"/>
            <a:ext cx="9220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sure</a:t>
            </a:r>
          </a:p>
        </p:txBody>
      </p:sp>
      <p:sp>
        <p:nvSpPr>
          <p:cNvPr id="88" name="Rectangle 4">
            <a:extLst>
              <a:ext uri="{FF2B5EF4-FFF2-40B4-BE49-F238E27FC236}">
                <a16:creationId xmlns:a16="http://schemas.microsoft.com/office/drawing/2014/main" id="{9705E290-88F6-44E1-9A22-CD23A8A706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716" y="2790851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.......</a:t>
            </a:r>
          </a:p>
        </p:txBody>
      </p:sp>
      <p:sp>
        <p:nvSpPr>
          <p:cNvPr id="95" name="Text Box 16">
            <a:extLst>
              <a:ext uri="{FF2B5EF4-FFF2-40B4-BE49-F238E27FC236}">
                <a16:creationId xmlns:a16="http://schemas.microsoft.com/office/drawing/2014/main" id="{8C2183C1-EC06-46F7-8BF3-6593F7E0589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75174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7</a:t>
            </a:r>
          </a:p>
        </p:txBody>
      </p:sp>
      <p:sp>
        <p:nvSpPr>
          <p:cNvPr id="96" name="Text Box 18">
            <a:extLst>
              <a:ext uri="{FF2B5EF4-FFF2-40B4-BE49-F238E27FC236}">
                <a16:creationId xmlns:a16="http://schemas.microsoft.com/office/drawing/2014/main" id="{4517A5C6-CEB7-4AE9-BA9F-2390C78D66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708879"/>
            <a:ext cx="141417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343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F17F33CF-8322-4965-8518-C2ACA33AF151}"/>
              </a:ext>
            </a:extLst>
          </p:cNvPr>
          <p:cNvGrpSpPr/>
          <p:nvPr/>
        </p:nvGrpSpPr>
        <p:grpSpPr>
          <a:xfrm>
            <a:off x="2277889" y="5186977"/>
            <a:ext cx="846311" cy="461665"/>
            <a:chOff x="1345680" y="5253335"/>
            <a:chExt cx="846311" cy="461665"/>
          </a:xfrm>
        </p:grpSpPr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1C218444-7554-4D49-BAFA-E2AD1A3F8B70}"/>
                </a:ext>
              </a:extLst>
            </p:cNvPr>
            <p:cNvSpPr/>
            <p:nvPr/>
          </p:nvSpPr>
          <p:spPr>
            <a:xfrm>
              <a:off x="1345680" y="5476585"/>
              <a:ext cx="846311" cy="192376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78685"/>
                <a:gd name="connsiteY0" fmla="*/ 317585 h 318565"/>
                <a:gd name="connsiteX1" fmla="*/ 624145 w 1178685"/>
                <a:gd name="connsiteY1" fmla="*/ 1 h 318565"/>
                <a:gd name="connsiteX2" fmla="*/ 1178685 w 1178685"/>
                <a:gd name="connsiteY2" fmla="*/ 318565 h 318565"/>
                <a:gd name="connsiteX3" fmla="*/ 1178685 w 1178685"/>
                <a:gd name="connsiteY3" fmla="*/ 318565 h 318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8685" h="318565">
                  <a:moveTo>
                    <a:pt x="0" y="317585"/>
                  </a:moveTo>
                  <a:cubicBezTo>
                    <a:pt x="209426" y="184358"/>
                    <a:pt x="427698" y="-162"/>
                    <a:pt x="624145" y="1"/>
                  </a:cubicBezTo>
                  <a:cubicBezTo>
                    <a:pt x="820592" y="164"/>
                    <a:pt x="1086262" y="265471"/>
                    <a:pt x="1178685" y="318565"/>
                  </a:cubicBezTo>
                  <a:lnTo>
                    <a:pt x="1178685" y="318565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Rectangle 4">
              <a:extLst>
                <a:ext uri="{FF2B5EF4-FFF2-40B4-BE49-F238E27FC236}">
                  <a16:creationId xmlns:a16="http://schemas.microsoft.com/office/drawing/2014/main" id="{785780ED-7EF3-4176-AA3C-E288A611F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0744" y="52533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</a:t>
              </a:r>
            </a:p>
          </p:txBody>
        </p:sp>
      </p:grp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5168" y="5348449"/>
            <a:ext cx="56938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343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01" name="Picture 54" descr="an02380_">
            <a:extLst>
              <a:ext uri="{FF2B5EF4-FFF2-40B4-BE49-F238E27FC236}">
                <a16:creationId xmlns:a16="http://schemas.microsoft.com/office/drawing/2014/main" id="{08D3EC58-3992-4449-9CEC-CE8221C06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0300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695671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1B628CB4-028C-4130-AE80-7BAD4E1E2A66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107" name="Group 106">
              <a:extLst>
                <a:ext uri="{FF2B5EF4-FFF2-40B4-BE49-F238E27FC236}">
                  <a16:creationId xmlns:a16="http://schemas.microsoft.com/office/drawing/2014/main" id="{F9CB75A2-AC97-46AD-8AD7-0110E90DD9AE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15" name="Group 114">
                <a:extLst>
                  <a:ext uri="{FF2B5EF4-FFF2-40B4-BE49-F238E27FC236}">
                    <a16:creationId xmlns:a16="http://schemas.microsoft.com/office/drawing/2014/main" id="{CE1E183B-A752-48BD-85FC-1A570FF4304F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7" name="Text Box 23">
                  <a:extLst>
                    <a:ext uri="{FF2B5EF4-FFF2-40B4-BE49-F238E27FC236}">
                      <a16:creationId xmlns:a16="http://schemas.microsoft.com/office/drawing/2014/main" id="{11AA616C-04C5-4D8B-B158-5416469DD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7851EE1D-2B83-4BAC-B818-B49D05A262BC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6" name="Group 115">
                <a:extLst>
                  <a:ext uri="{FF2B5EF4-FFF2-40B4-BE49-F238E27FC236}">
                    <a16:creationId xmlns:a16="http://schemas.microsoft.com/office/drawing/2014/main" id="{A582C2F0-07FF-4DF1-805B-98C48450A959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35" name="Text Box 23">
                  <a:extLst>
                    <a:ext uri="{FF2B5EF4-FFF2-40B4-BE49-F238E27FC236}">
                      <a16:creationId xmlns:a16="http://schemas.microsoft.com/office/drawing/2014/main" id="{736A3C15-37B4-4D99-9EF2-72488C3952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6" name="Oval 135">
                  <a:extLst>
                    <a:ext uri="{FF2B5EF4-FFF2-40B4-BE49-F238E27FC236}">
                      <a16:creationId xmlns:a16="http://schemas.microsoft.com/office/drawing/2014/main" id="{170E9E4C-703F-4816-A418-A66F09573817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7" name="Group 116">
                <a:extLst>
                  <a:ext uri="{FF2B5EF4-FFF2-40B4-BE49-F238E27FC236}">
                    <a16:creationId xmlns:a16="http://schemas.microsoft.com/office/drawing/2014/main" id="{2E781F07-899E-44D4-B1F6-387607310097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33" name="Text Box 23">
                  <a:extLst>
                    <a:ext uri="{FF2B5EF4-FFF2-40B4-BE49-F238E27FC236}">
                      <a16:creationId xmlns:a16="http://schemas.microsoft.com/office/drawing/2014/main" id="{CC832498-DCC9-419F-9782-C9B770E12A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4" name="Oval 133">
                  <a:extLst>
                    <a:ext uri="{FF2B5EF4-FFF2-40B4-BE49-F238E27FC236}">
                      <a16:creationId xmlns:a16="http://schemas.microsoft.com/office/drawing/2014/main" id="{BD5B424D-2319-4EBA-8DE3-29121A3C0D68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F0798059-9C4F-40ED-9ADA-BC81ABAF20C7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31" name="Text Box 23">
                  <a:extLst>
                    <a:ext uri="{FF2B5EF4-FFF2-40B4-BE49-F238E27FC236}">
                      <a16:creationId xmlns:a16="http://schemas.microsoft.com/office/drawing/2014/main" id="{6032D100-B186-44C8-A6ED-D00C72955C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2" name="Oval 131">
                  <a:extLst>
                    <a:ext uri="{FF2B5EF4-FFF2-40B4-BE49-F238E27FC236}">
                      <a16:creationId xmlns:a16="http://schemas.microsoft.com/office/drawing/2014/main" id="{BF93F8A6-E1A8-4EB9-B3D5-2F3DEC3BCCF6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9" name="Group 118">
                <a:extLst>
                  <a:ext uri="{FF2B5EF4-FFF2-40B4-BE49-F238E27FC236}">
                    <a16:creationId xmlns:a16="http://schemas.microsoft.com/office/drawing/2014/main" id="{BF24A579-168C-4BCD-9469-6762D3173554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9" name="Text Box 23">
                  <a:extLst>
                    <a:ext uri="{FF2B5EF4-FFF2-40B4-BE49-F238E27FC236}">
                      <a16:creationId xmlns:a16="http://schemas.microsoft.com/office/drawing/2014/main" id="{8614BE3F-5801-42FF-90B5-42C4C91225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30" name="Oval 129">
                  <a:extLst>
                    <a:ext uri="{FF2B5EF4-FFF2-40B4-BE49-F238E27FC236}">
                      <a16:creationId xmlns:a16="http://schemas.microsoft.com/office/drawing/2014/main" id="{DB828104-2811-45BC-B375-7187BE8BDD1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0" name="Group 119">
                <a:extLst>
                  <a:ext uri="{FF2B5EF4-FFF2-40B4-BE49-F238E27FC236}">
                    <a16:creationId xmlns:a16="http://schemas.microsoft.com/office/drawing/2014/main" id="{AD55C435-1888-4B65-9385-5CF2DD489FE7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7" name="Text Box 23">
                  <a:extLst>
                    <a:ext uri="{FF2B5EF4-FFF2-40B4-BE49-F238E27FC236}">
                      <a16:creationId xmlns:a16="http://schemas.microsoft.com/office/drawing/2014/main" id="{5F742520-CDC8-4621-AE46-A4DF4F17DD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8" name="Oval 127">
                  <a:extLst>
                    <a:ext uri="{FF2B5EF4-FFF2-40B4-BE49-F238E27FC236}">
                      <a16:creationId xmlns:a16="http://schemas.microsoft.com/office/drawing/2014/main" id="{768B18AB-0B5F-4562-9C16-08A749190DE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1" name="Group 120">
                <a:extLst>
                  <a:ext uri="{FF2B5EF4-FFF2-40B4-BE49-F238E27FC236}">
                    <a16:creationId xmlns:a16="http://schemas.microsoft.com/office/drawing/2014/main" id="{E4914429-1123-4A1C-91B8-AB6C784AB7AF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25" name="Text Box 23">
                  <a:extLst>
                    <a:ext uri="{FF2B5EF4-FFF2-40B4-BE49-F238E27FC236}">
                      <a16:creationId xmlns:a16="http://schemas.microsoft.com/office/drawing/2014/main" id="{BF5D03C4-7336-4E00-B06F-23CC713886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6" name="Oval 125">
                  <a:extLst>
                    <a:ext uri="{FF2B5EF4-FFF2-40B4-BE49-F238E27FC236}">
                      <a16:creationId xmlns:a16="http://schemas.microsoft.com/office/drawing/2014/main" id="{A8BA0EFE-187F-4DF6-8E06-C84B4BAC3F0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22" name="Group 121">
                <a:extLst>
                  <a:ext uri="{FF2B5EF4-FFF2-40B4-BE49-F238E27FC236}">
                    <a16:creationId xmlns:a16="http://schemas.microsoft.com/office/drawing/2014/main" id="{D76F1B2E-842C-43DB-A2CD-1B100005F64C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28CAA832-5DCB-48E7-9052-D1A496765EF5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7E2E7346-D41F-4356-9940-9AF4477583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108" name="Rectangle 4">
              <a:extLst>
                <a:ext uri="{FF2B5EF4-FFF2-40B4-BE49-F238E27FC236}">
                  <a16:creationId xmlns:a16="http://schemas.microsoft.com/office/drawing/2014/main" id="{BDC78430-4CB3-4FB8-A367-C0157AA05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09" name="Rectangle 4">
              <a:extLst>
                <a:ext uri="{FF2B5EF4-FFF2-40B4-BE49-F238E27FC236}">
                  <a16:creationId xmlns:a16="http://schemas.microsoft.com/office/drawing/2014/main" id="{56C3B026-3705-4ABF-83DE-CD9AC4D0C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110" name="Rectangle 4">
              <a:extLst>
                <a:ext uri="{FF2B5EF4-FFF2-40B4-BE49-F238E27FC236}">
                  <a16:creationId xmlns:a16="http://schemas.microsoft.com/office/drawing/2014/main" id="{4B108A86-4939-4D47-A96C-376B339B4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111" name="Rectangle 4">
              <a:extLst>
                <a:ext uri="{FF2B5EF4-FFF2-40B4-BE49-F238E27FC236}">
                  <a16:creationId xmlns:a16="http://schemas.microsoft.com/office/drawing/2014/main" id="{0AE68481-C7DA-4C19-AC2A-4E5122187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112" name="Rectangle 4">
              <a:extLst>
                <a:ext uri="{FF2B5EF4-FFF2-40B4-BE49-F238E27FC236}">
                  <a16:creationId xmlns:a16="http://schemas.microsoft.com/office/drawing/2014/main" id="{AE5AF823-1EF8-4D1B-B032-2F7CEF35A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113" name="Rectangle 4">
              <a:extLst>
                <a:ext uri="{FF2B5EF4-FFF2-40B4-BE49-F238E27FC236}">
                  <a16:creationId xmlns:a16="http://schemas.microsoft.com/office/drawing/2014/main" id="{1257F324-AC06-45CA-9381-03658E31C1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114" name="Rectangle 4">
              <a:extLst>
                <a:ext uri="{FF2B5EF4-FFF2-40B4-BE49-F238E27FC236}">
                  <a16:creationId xmlns:a16="http://schemas.microsoft.com/office/drawing/2014/main" id="{21F19575-2E72-4181-99F4-87B91FF0A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39" name="Rectangle 4">
            <a:extLst>
              <a:ext uri="{FF2B5EF4-FFF2-40B4-BE49-F238E27FC236}">
                <a16:creationId xmlns:a16="http://schemas.microsoft.com/office/drawing/2014/main" id="{194EF77E-6F0B-4DB8-AA8D-A7A121E217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030362BB-5898-410B-9296-9DEFD2291CFD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41" name="Rectangle 10">
              <a:extLst>
                <a:ext uri="{FF2B5EF4-FFF2-40B4-BE49-F238E27FC236}">
                  <a16:creationId xmlns:a16="http://schemas.microsoft.com/office/drawing/2014/main" id="{1FB07C15-86BE-4BCB-A4B5-804FB6638B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2" name="Line 11">
              <a:extLst>
                <a:ext uri="{FF2B5EF4-FFF2-40B4-BE49-F238E27FC236}">
                  <a16:creationId xmlns:a16="http://schemas.microsoft.com/office/drawing/2014/main" id="{80369790-804D-4623-B746-7E4C390F86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43" name="Text Box 12">
              <a:extLst>
                <a:ext uri="{FF2B5EF4-FFF2-40B4-BE49-F238E27FC236}">
                  <a16:creationId xmlns:a16="http://schemas.microsoft.com/office/drawing/2014/main" id="{0610F83C-992C-4504-87F5-4C884EAE59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57" name="Rectangle 4">
            <a:extLst>
              <a:ext uri="{FF2B5EF4-FFF2-40B4-BE49-F238E27FC236}">
                <a16:creationId xmlns:a16="http://schemas.microsoft.com/office/drawing/2014/main" id="{CEB2E1EA-7282-4C9E-A3F7-87033D049D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843" y="2509386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58" name="AutoShape 58">
            <a:extLst>
              <a:ext uri="{FF2B5EF4-FFF2-40B4-BE49-F238E27FC236}">
                <a16:creationId xmlns:a16="http://schemas.microsoft.com/office/drawing/2014/main" id="{52964E6C-0D00-4875-9D58-5B6D92ED1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k=1 word.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3267" y="5265704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60383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4.81481E-6 L 0.05538 0.00023 " pathEditMode="relative" rAng="0" ptsTypes="AA">
                                      <p:cBhvr>
                                        <p:cTn id="34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760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88" grpId="0"/>
      <p:bldP spid="95" grpId="0"/>
      <p:bldP spid="96" grpId="0"/>
      <p:bldP spid="99" grpId="0"/>
      <p:bldP spid="57" grpId="0"/>
      <p:bldP spid="58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797021"/>
            <a:ext cx="147508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sure.to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16574" y="5126335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64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01" name="Picture 54" descr="an02380_">
            <a:extLst>
              <a:ext uri="{FF2B5EF4-FFF2-40B4-BE49-F238E27FC236}">
                <a16:creationId xmlns:a16="http://schemas.microsoft.com/office/drawing/2014/main" id="{08D3EC58-3992-4449-9CEC-CE8221C06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0300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695671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A0F7CF8E-E88E-4B15-BDD8-7FCCD79F5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027576" y="2797021"/>
            <a:ext cx="92204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....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75174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4</a:t>
            </a:r>
          </a:p>
        </p:txBody>
      </p:sp>
      <p:sp>
        <p:nvSpPr>
          <p:cNvPr id="82" name="Text Box 18">
            <a:extLst>
              <a:ext uri="{FF2B5EF4-FFF2-40B4-BE49-F238E27FC236}">
                <a16:creationId xmlns:a16="http://schemas.microsoft.com/office/drawing/2014/main" id="{F41B970D-7DFC-4845-8E5D-B6374A83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708879"/>
            <a:ext cx="122982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64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2222825" y="5075537"/>
            <a:ext cx="1587175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2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56" name="Rectangle 4">
            <a:extLst>
              <a:ext uri="{FF2B5EF4-FFF2-40B4-BE49-F238E27FC236}">
                <a16:creationId xmlns:a16="http://schemas.microsoft.com/office/drawing/2014/main" id="{99838A3D-230C-4BD1-A423-B9A1435B311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843" y="2509386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57" name="AutoShape 58">
            <a:extLst>
              <a:ext uri="{FF2B5EF4-FFF2-40B4-BE49-F238E27FC236}">
                <a16:creationId xmlns:a16="http://schemas.microsoft.com/office/drawing/2014/main" id="{590CDBEE-9BBA-41C0-B740-8528617ED2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k=2 words.</a:t>
            </a:r>
          </a:p>
        </p:txBody>
      </p:sp>
      <p:pic>
        <p:nvPicPr>
          <p:cNvPr id="58" name="Picture 57">
            <a:extLst>
              <a:ext uri="{FF2B5EF4-FFF2-40B4-BE49-F238E27FC236}">
                <a16:creationId xmlns:a16="http://schemas.microsoft.com/office/drawing/2014/main" id="{CED927A5-96AB-4C44-8363-20BFDCCB4555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3267" y="5265704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8486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4.81481E-6 L 0.09427 -0.00047 " pathEditMode="relative" rAng="0" ptsTypes="AA">
                                      <p:cBhvr>
                                        <p:cTn id="28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705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79" grpId="0" autoUpdateAnimBg="0"/>
      <p:bldP spid="57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797021"/>
            <a:ext cx="20281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sure.to.be</a:t>
            </a: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55427" y="51181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  <a:endParaRPr kumimoji="0" lang="en-US" altLang="en-US" sz="2000" b="0" i="0" u="none" strike="noStrike" kern="1200" cap="none" spc="0" normalizeH="0" baseline="30000" noProof="0" dirty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pic>
        <p:nvPicPr>
          <p:cNvPr id="101" name="Picture 54" descr="an02380_">
            <a:extLst>
              <a:ext uri="{FF2B5EF4-FFF2-40B4-BE49-F238E27FC236}">
                <a16:creationId xmlns:a16="http://schemas.microsoft.com/office/drawing/2014/main" id="{08D3EC58-3992-4449-9CEC-CE8221C06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30300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707613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79" name="Rectangle 4">
            <a:extLst>
              <a:ext uri="{FF2B5EF4-FFF2-40B4-BE49-F238E27FC236}">
                <a16:creationId xmlns:a16="http://schemas.microsoft.com/office/drawing/2014/main" id="{A0F7CF8E-E88E-4B15-BDD8-7FCCD79F57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43628" y="2797021"/>
            <a:ext cx="36901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.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84511" y="2751742"/>
            <a:ext cx="338554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1</a:t>
            </a:r>
          </a:p>
        </p:txBody>
      </p:sp>
      <p:sp>
        <p:nvSpPr>
          <p:cNvPr id="82" name="Text Box 18">
            <a:extLst>
              <a:ext uri="{FF2B5EF4-FFF2-40B4-BE49-F238E27FC236}">
                <a16:creationId xmlns:a16="http://schemas.microsoft.com/office/drawing/2014/main" id="{F41B970D-7DFC-4845-8E5D-B6374A83DC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0249" y="2720821"/>
            <a:ext cx="104547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3000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3</a:t>
            </a: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ourier New" pitchFamily="49" charset="0"/>
                <a:ea typeface="+mn-ea"/>
                <a:cs typeface="Courier New" pitchFamily="49" charset="0"/>
              </a:rPr>
              <a:t> = 1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2230473" y="5075537"/>
            <a:ext cx="2417727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22225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3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57" name="Rectangle 4">
            <a:extLst>
              <a:ext uri="{FF2B5EF4-FFF2-40B4-BE49-F238E27FC236}">
                <a16:creationId xmlns:a16="http://schemas.microsoft.com/office/drawing/2014/main" id="{6DCF14EC-CD8E-4DA0-AA23-8912617CE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843" y="2509386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58" name="AutoShape 58">
            <a:extLst>
              <a:ext uri="{FF2B5EF4-FFF2-40B4-BE49-F238E27FC236}">
                <a16:creationId xmlns:a16="http://schemas.microsoft.com/office/drawing/2014/main" id="{99FBF01C-D7B4-456A-9F3A-8CB77ACB63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k=3 words.</a:t>
            </a:r>
          </a:p>
        </p:txBody>
      </p:sp>
      <p:pic>
        <p:nvPicPr>
          <p:cNvPr id="59" name="Picture 58">
            <a:extLst>
              <a:ext uri="{FF2B5EF4-FFF2-40B4-BE49-F238E27FC236}">
                <a16:creationId xmlns:a16="http://schemas.microsoft.com/office/drawing/2014/main" id="{2DFEFD7C-2CBD-4C27-9EA7-8B220FFCDC3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3267" y="5265704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30469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2222E-6 4.81481E-6 L 0.12882 0.00439 " pathEditMode="relative" rAng="0" ptsTypes="AA">
                                      <p:cBhvr>
                                        <p:cTn id="28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441" y="2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79" grpId="0" autoUpdateAnimBg="0"/>
      <p:bldP spid="58" grpId="0" animBg="1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797021"/>
            <a:ext cx="331853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sure.to.be.honest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ourier New" panose="02070309020205020404" pitchFamily="49" charset="0"/>
              <a:ea typeface="+mn-ea"/>
              <a:cs typeface="Courier New" panose="02070309020205020404" pitchFamily="49" charset="0"/>
            </a:endParaRPr>
          </a:p>
        </p:txBody>
      </p:sp>
      <p:sp>
        <p:nvSpPr>
          <p:cNvPr id="99" name="Rectangle 4">
            <a:extLst>
              <a:ext uri="{FF2B5EF4-FFF2-40B4-BE49-F238E27FC236}">
                <a16:creationId xmlns:a16="http://schemas.microsoft.com/office/drawing/2014/main" id="{BF354EE3-1519-419D-A778-3B56B05B33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74022" y="5041900"/>
            <a:ext cx="4042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∞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100" name="AutoShape 58">
            <a:extLst>
              <a:ext uri="{FF2B5EF4-FFF2-40B4-BE49-F238E27FC236}">
                <a16:creationId xmlns:a16="http://schemas.microsoft.com/office/drawing/2014/main" id="{734460FA-3F01-4AE0-826B-3ED9D92D53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k=4 words.</a:t>
            </a:r>
          </a:p>
        </p:txBody>
      </p:sp>
      <p:pic>
        <p:nvPicPr>
          <p:cNvPr id="101" name="Picture 54" descr="an02380_">
            <a:extLst>
              <a:ext uri="{FF2B5EF4-FFF2-40B4-BE49-F238E27FC236}">
                <a16:creationId xmlns:a16="http://schemas.microsoft.com/office/drawing/2014/main" id="{08D3EC58-3992-4449-9CEC-CE8221C06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43000" y="1368120"/>
            <a:ext cx="304800" cy="577048"/>
          </a:xfrm>
          <a:prstGeom prst="rect">
            <a:avLst/>
          </a:prstGeom>
        </p:spPr>
      </p:pic>
      <p:sp>
        <p:nvSpPr>
          <p:cNvPr id="105" name="Rectangle 4">
            <a:extLst>
              <a:ext uri="{FF2B5EF4-FFF2-40B4-BE49-F238E27FC236}">
                <a16:creationId xmlns:a16="http://schemas.microsoft.com/office/drawing/2014/main" id="{5307521A-5D14-4A19-9D7E-831627570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86300" y="2746221"/>
            <a:ext cx="33842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Incremental cost of action</a:t>
            </a:r>
          </a:p>
        </p:txBody>
      </p:sp>
      <p:sp>
        <p:nvSpPr>
          <p:cNvPr id="81" name="Text Box 16">
            <a:extLst>
              <a:ext uri="{FF2B5EF4-FFF2-40B4-BE49-F238E27FC236}">
                <a16:creationId xmlns:a16="http://schemas.microsoft.com/office/drawing/2014/main" id="{7A6EB63E-7757-4C54-9A79-5DAFA71E79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9122" y="2751742"/>
            <a:ext cx="4042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l-GR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Times New Roman"/>
                <a:ea typeface="+mn-ea"/>
                <a:cs typeface="Times New Roman" panose="02020603050405020304" pitchFamily="18" charset="0"/>
                <a:sym typeface="Symbol" panose="05050102010706020507" pitchFamily="18" charset="2"/>
              </a:rPr>
              <a:t>∞</a:t>
            </a:r>
            <a:endParaRPr kumimoji="0" lang="en-US" altLang="en-US" sz="2400" b="0" i="0" u="none" strike="noStrike" kern="1200" cap="none" spc="0" normalizeH="0" baseline="0" noProof="0" dirty="0">
              <a:ln>
                <a:noFill/>
              </a:ln>
              <a:solidFill>
                <a:srgbClr val="FF9900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A0751858-F5FC-4BEE-B752-F33BCA29EE5C}"/>
              </a:ext>
            </a:extLst>
          </p:cNvPr>
          <p:cNvGrpSpPr/>
          <p:nvPr/>
        </p:nvGrpSpPr>
        <p:grpSpPr>
          <a:xfrm>
            <a:off x="2305800" y="5075537"/>
            <a:ext cx="3333000" cy="593424"/>
            <a:chOff x="1353300" y="5075537"/>
            <a:chExt cx="1587175" cy="593424"/>
          </a:xfrm>
        </p:grpSpPr>
        <p:sp>
          <p:nvSpPr>
            <p:cNvPr id="94" name="Freeform 2">
              <a:extLst>
                <a:ext uri="{FF2B5EF4-FFF2-40B4-BE49-F238E27FC236}">
                  <a16:creationId xmlns:a16="http://schemas.microsoft.com/office/drawing/2014/main" id="{45DA0061-6E18-4BAA-9E7A-E98B7A64D922}"/>
                </a:ext>
              </a:extLst>
            </p:cNvPr>
            <p:cNvSpPr/>
            <p:nvPr/>
          </p:nvSpPr>
          <p:spPr>
            <a:xfrm>
              <a:off x="1353300" y="5197158"/>
              <a:ext cx="1587175" cy="471803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81280 h 318748"/>
                <a:gd name="connsiteX1" fmla="*/ 613532 w 1168072"/>
                <a:gd name="connsiteY1" fmla="*/ 184 h 318748"/>
                <a:gd name="connsiteX2" fmla="*/ 1168072 w 1168072"/>
                <a:gd name="connsiteY2" fmla="*/ 318748 h 318748"/>
                <a:gd name="connsiteX3" fmla="*/ 1168072 w 1168072"/>
                <a:gd name="connsiteY3" fmla="*/ 318748 h 3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8748">
                  <a:moveTo>
                    <a:pt x="0" y="281280"/>
                  </a:moveTo>
                  <a:cubicBezTo>
                    <a:pt x="209426" y="148053"/>
                    <a:pt x="418854" y="-6061"/>
                    <a:pt x="613532" y="184"/>
                  </a:cubicBezTo>
                  <a:cubicBezTo>
                    <a:pt x="808210" y="6429"/>
                    <a:pt x="1075649" y="265654"/>
                    <a:pt x="1168072" y="318748"/>
                  </a:cubicBezTo>
                  <a:lnTo>
                    <a:pt x="1168072" y="318748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3" name="Rectangle 4">
              <a:extLst>
                <a:ext uri="{FF2B5EF4-FFF2-40B4-BE49-F238E27FC236}">
                  <a16:creationId xmlns:a16="http://schemas.microsoft.com/office/drawing/2014/main" id="{7DB9CD01-97A6-4C12-B32D-C4C0A7A7DC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846" y="5075537"/>
              <a:ext cx="22225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 dirty="0">
                  <a:ln>
                    <a:noFill/>
                  </a:ln>
                  <a:solidFill>
                    <a:srgbClr val="08BFE1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4</a:t>
              </a: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6" name="Freeform: Shape 5">
            <a:extLst>
              <a:ext uri="{FF2B5EF4-FFF2-40B4-BE49-F238E27FC236}">
                <a16:creationId xmlns:a16="http://schemas.microsoft.com/office/drawing/2014/main" id="{B56B5B82-E7AA-4245-BC1B-43BDD9C13897}"/>
              </a:ext>
            </a:extLst>
          </p:cNvPr>
          <p:cNvSpPr/>
          <p:nvPr/>
        </p:nvSpPr>
        <p:spPr>
          <a:xfrm>
            <a:off x="2959100" y="5130800"/>
            <a:ext cx="2133600" cy="469900"/>
          </a:xfrm>
          <a:custGeom>
            <a:avLst/>
            <a:gdLst>
              <a:gd name="connsiteX0" fmla="*/ 0 w 2133600"/>
              <a:gd name="connsiteY0" fmla="*/ 444500 h 469900"/>
              <a:gd name="connsiteX1" fmla="*/ 177800 w 2133600"/>
              <a:gd name="connsiteY1" fmla="*/ 292100 h 469900"/>
              <a:gd name="connsiteX2" fmla="*/ 317500 w 2133600"/>
              <a:gd name="connsiteY2" fmla="*/ 177800 h 469900"/>
              <a:gd name="connsiteX3" fmla="*/ 381000 w 2133600"/>
              <a:gd name="connsiteY3" fmla="*/ 101600 h 469900"/>
              <a:gd name="connsiteX4" fmla="*/ 444500 w 2133600"/>
              <a:gd name="connsiteY4" fmla="*/ 203200 h 469900"/>
              <a:gd name="connsiteX5" fmla="*/ 546100 w 2133600"/>
              <a:gd name="connsiteY5" fmla="*/ 330200 h 469900"/>
              <a:gd name="connsiteX6" fmla="*/ 596900 w 2133600"/>
              <a:gd name="connsiteY6" fmla="*/ 381000 h 469900"/>
              <a:gd name="connsiteX7" fmla="*/ 673100 w 2133600"/>
              <a:gd name="connsiteY7" fmla="*/ 431800 h 469900"/>
              <a:gd name="connsiteX8" fmla="*/ 723900 w 2133600"/>
              <a:gd name="connsiteY8" fmla="*/ 406400 h 469900"/>
              <a:gd name="connsiteX9" fmla="*/ 825500 w 2133600"/>
              <a:gd name="connsiteY9" fmla="*/ 330200 h 469900"/>
              <a:gd name="connsiteX10" fmla="*/ 914400 w 2133600"/>
              <a:gd name="connsiteY10" fmla="*/ 241300 h 469900"/>
              <a:gd name="connsiteX11" fmla="*/ 977900 w 2133600"/>
              <a:gd name="connsiteY11" fmla="*/ 190500 h 469900"/>
              <a:gd name="connsiteX12" fmla="*/ 1003300 w 2133600"/>
              <a:gd name="connsiteY12" fmla="*/ 152400 h 469900"/>
              <a:gd name="connsiteX13" fmla="*/ 1092200 w 2133600"/>
              <a:gd name="connsiteY13" fmla="*/ 101600 h 469900"/>
              <a:gd name="connsiteX14" fmla="*/ 1181100 w 2133600"/>
              <a:gd name="connsiteY14" fmla="*/ 63500 h 469900"/>
              <a:gd name="connsiteX15" fmla="*/ 1219200 w 2133600"/>
              <a:gd name="connsiteY15" fmla="*/ 50800 h 469900"/>
              <a:gd name="connsiteX16" fmla="*/ 1270000 w 2133600"/>
              <a:gd name="connsiteY16" fmla="*/ 25400 h 469900"/>
              <a:gd name="connsiteX17" fmla="*/ 1333500 w 2133600"/>
              <a:gd name="connsiteY17" fmla="*/ 0 h 469900"/>
              <a:gd name="connsiteX18" fmla="*/ 1346200 w 2133600"/>
              <a:gd name="connsiteY18" fmla="*/ 355600 h 469900"/>
              <a:gd name="connsiteX19" fmla="*/ 1676400 w 2133600"/>
              <a:gd name="connsiteY19" fmla="*/ 279400 h 469900"/>
              <a:gd name="connsiteX20" fmla="*/ 1955800 w 2133600"/>
              <a:gd name="connsiteY20" fmla="*/ 203200 h 469900"/>
              <a:gd name="connsiteX21" fmla="*/ 2006600 w 2133600"/>
              <a:gd name="connsiteY21" fmla="*/ 177800 h 469900"/>
              <a:gd name="connsiteX22" fmla="*/ 2044700 w 2133600"/>
              <a:gd name="connsiteY22" fmla="*/ 165100 h 469900"/>
              <a:gd name="connsiteX23" fmla="*/ 2070100 w 2133600"/>
              <a:gd name="connsiteY23" fmla="*/ 215900 h 469900"/>
              <a:gd name="connsiteX24" fmla="*/ 2095500 w 2133600"/>
              <a:gd name="connsiteY24" fmla="*/ 381000 h 469900"/>
              <a:gd name="connsiteX25" fmla="*/ 2120900 w 2133600"/>
              <a:gd name="connsiteY25" fmla="*/ 431800 h 469900"/>
              <a:gd name="connsiteX26" fmla="*/ 2133600 w 2133600"/>
              <a:gd name="connsiteY26" fmla="*/ 469900 h 469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33600" h="469900">
                <a:moveTo>
                  <a:pt x="0" y="444500"/>
                </a:moveTo>
                <a:lnTo>
                  <a:pt x="177800" y="292100"/>
                </a:lnTo>
                <a:cubicBezTo>
                  <a:pt x="297411" y="188799"/>
                  <a:pt x="239744" y="229637"/>
                  <a:pt x="317500" y="177800"/>
                </a:cubicBezTo>
                <a:cubicBezTo>
                  <a:pt x="323777" y="168384"/>
                  <a:pt x="366332" y="99155"/>
                  <a:pt x="381000" y="101600"/>
                </a:cubicBezTo>
                <a:cubicBezTo>
                  <a:pt x="402637" y="105206"/>
                  <a:pt x="434519" y="189226"/>
                  <a:pt x="444500" y="203200"/>
                </a:cubicBezTo>
                <a:cubicBezTo>
                  <a:pt x="476011" y="247315"/>
                  <a:pt x="507766" y="291866"/>
                  <a:pt x="546100" y="330200"/>
                </a:cubicBezTo>
                <a:cubicBezTo>
                  <a:pt x="563033" y="347133"/>
                  <a:pt x="578200" y="366040"/>
                  <a:pt x="596900" y="381000"/>
                </a:cubicBezTo>
                <a:cubicBezTo>
                  <a:pt x="620738" y="400070"/>
                  <a:pt x="673100" y="431800"/>
                  <a:pt x="673100" y="431800"/>
                </a:cubicBezTo>
                <a:cubicBezTo>
                  <a:pt x="690033" y="423333"/>
                  <a:pt x="707462" y="415793"/>
                  <a:pt x="723900" y="406400"/>
                </a:cubicBezTo>
                <a:cubicBezTo>
                  <a:pt x="753471" y="389502"/>
                  <a:pt x="805282" y="348733"/>
                  <a:pt x="825500" y="330200"/>
                </a:cubicBezTo>
                <a:cubicBezTo>
                  <a:pt x="856393" y="301882"/>
                  <a:pt x="883507" y="269618"/>
                  <a:pt x="914400" y="241300"/>
                </a:cubicBezTo>
                <a:cubicBezTo>
                  <a:pt x="934382" y="222983"/>
                  <a:pt x="958733" y="209667"/>
                  <a:pt x="977900" y="190500"/>
                </a:cubicBezTo>
                <a:cubicBezTo>
                  <a:pt x="988693" y="179707"/>
                  <a:pt x="992507" y="163193"/>
                  <a:pt x="1003300" y="152400"/>
                </a:cubicBezTo>
                <a:cubicBezTo>
                  <a:pt x="1019912" y="135788"/>
                  <a:pt x="1073939" y="109901"/>
                  <a:pt x="1092200" y="101600"/>
                </a:cubicBezTo>
                <a:cubicBezTo>
                  <a:pt x="1121550" y="88259"/>
                  <a:pt x="1151166" y="75474"/>
                  <a:pt x="1181100" y="63500"/>
                </a:cubicBezTo>
                <a:cubicBezTo>
                  <a:pt x="1193529" y="58528"/>
                  <a:pt x="1206895" y="56073"/>
                  <a:pt x="1219200" y="50800"/>
                </a:cubicBezTo>
                <a:cubicBezTo>
                  <a:pt x="1236601" y="43342"/>
                  <a:pt x="1252700" y="33089"/>
                  <a:pt x="1270000" y="25400"/>
                </a:cubicBezTo>
                <a:cubicBezTo>
                  <a:pt x="1290832" y="16141"/>
                  <a:pt x="1312333" y="8467"/>
                  <a:pt x="1333500" y="0"/>
                </a:cubicBezTo>
                <a:cubicBezTo>
                  <a:pt x="1337733" y="118533"/>
                  <a:pt x="1254250" y="280678"/>
                  <a:pt x="1346200" y="355600"/>
                </a:cubicBezTo>
                <a:cubicBezTo>
                  <a:pt x="1433770" y="426953"/>
                  <a:pt x="1566813" y="306797"/>
                  <a:pt x="1676400" y="279400"/>
                </a:cubicBezTo>
                <a:cubicBezTo>
                  <a:pt x="1770053" y="255987"/>
                  <a:pt x="1863534" y="231590"/>
                  <a:pt x="1955800" y="203200"/>
                </a:cubicBezTo>
                <a:cubicBezTo>
                  <a:pt x="1973895" y="197632"/>
                  <a:pt x="1989199" y="185258"/>
                  <a:pt x="2006600" y="177800"/>
                </a:cubicBezTo>
                <a:cubicBezTo>
                  <a:pt x="2018905" y="172527"/>
                  <a:pt x="2032000" y="169333"/>
                  <a:pt x="2044700" y="165100"/>
                </a:cubicBezTo>
                <a:cubicBezTo>
                  <a:pt x="2053167" y="182033"/>
                  <a:pt x="2065508" y="197533"/>
                  <a:pt x="2070100" y="215900"/>
                </a:cubicBezTo>
                <a:cubicBezTo>
                  <a:pt x="2085659" y="278138"/>
                  <a:pt x="2075991" y="322474"/>
                  <a:pt x="2095500" y="381000"/>
                </a:cubicBezTo>
                <a:cubicBezTo>
                  <a:pt x="2101487" y="398961"/>
                  <a:pt x="2113442" y="414399"/>
                  <a:pt x="2120900" y="431800"/>
                </a:cubicBezTo>
                <a:cubicBezTo>
                  <a:pt x="2126173" y="444105"/>
                  <a:pt x="2133600" y="469900"/>
                  <a:pt x="2133600" y="469900"/>
                </a:cubicBezTo>
              </a:path>
            </a:pathLst>
          </a:custGeom>
          <a:noFill/>
          <a:ln>
            <a:solidFill>
              <a:srgbClr val="FF0000"/>
            </a:solidFill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32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+mn-cs"/>
            </a:endParaRPr>
          </a:p>
        </p:txBody>
      </p:sp>
      <p:sp>
        <p:nvSpPr>
          <p:cNvPr id="56" name="Rectangle 4">
            <a:extLst>
              <a:ext uri="{FF2B5EF4-FFF2-40B4-BE49-F238E27FC236}">
                <a16:creationId xmlns:a16="http://schemas.microsoft.com/office/drawing/2014/main" id="{42EB7FE3-35E6-4E3E-B36B-897850C5F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843" y="2509386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pic>
        <p:nvPicPr>
          <p:cNvPr id="57" name="Picture 56">
            <a:extLst>
              <a:ext uri="{FF2B5EF4-FFF2-40B4-BE49-F238E27FC236}">
                <a16:creationId xmlns:a16="http://schemas.microsoft.com/office/drawing/2014/main" id="{6A3C41CF-7A96-49E5-A9E2-D96A1D787B32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303267" y="5265704"/>
            <a:ext cx="525533" cy="994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49939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4.81481E-6 L 0.225 0.00439 " pathEditMode="relative" rAng="0" ptsTypes="AA">
                                      <p:cBhvr>
                                        <p:cTn id="28" dur="6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1250" y="20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/>
      <p:bldP spid="99" grpId="0"/>
      <p:bldP spid="100" grpId="0" animBg="1"/>
      <p:bldP spid="6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" name="Rectangle 62">
            <a:extLst>
              <a:ext uri="{FF2B5EF4-FFF2-40B4-BE49-F238E27FC236}">
                <a16:creationId xmlns:a16="http://schemas.microsoft.com/office/drawing/2014/main" id="{8CE09E99-1318-4BC3-AF06-AFED2BA6472D}"/>
              </a:ext>
            </a:extLst>
          </p:cNvPr>
          <p:cNvSpPr>
            <a:spLocks/>
          </p:cNvSpPr>
          <p:nvPr/>
        </p:nvSpPr>
        <p:spPr>
          <a:xfrm>
            <a:off x="44671" y="4940300"/>
            <a:ext cx="9058952" cy="1885642"/>
          </a:xfrm>
          <a:prstGeom prst="rect">
            <a:avLst/>
          </a:prstGeom>
          <a:solidFill>
            <a:schemeClr val="tx1"/>
          </a:solidFill>
          <a:ln>
            <a:noFill/>
          </a:ln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5000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2000" b="0" i="1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DF6DCA31-7AD7-481A-931B-A3F1C684F06D}"/>
              </a:ext>
            </a:extLst>
          </p:cNvPr>
          <p:cNvSpPr>
            <a:spLocks noGrp="1" noChangeAspect="1" noChangeArrowheads="1"/>
          </p:cNvSpPr>
          <p:nvPr>
            <p:ph type="title"/>
          </p:nvPr>
        </p:nvSpPr>
        <p:spPr>
          <a:xfrm>
            <a:off x="1524000" y="0"/>
            <a:ext cx="6324600" cy="9906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Printing Neatly</a:t>
            </a: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0F2342B3-0B13-4D3A-8900-EAAF203EDBA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00" y="5265704"/>
            <a:ext cx="525533" cy="994940"/>
          </a:xfrm>
          <a:prstGeom prst="rect">
            <a:avLst/>
          </a:prstGeom>
        </p:spPr>
      </p:pic>
      <p:sp>
        <p:nvSpPr>
          <p:cNvPr id="73" name="Rectangle 4">
            <a:extLst>
              <a:ext uri="{FF2B5EF4-FFF2-40B4-BE49-F238E27FC236}">
                <a16:creationId xmlns:a16="http://schemas.microsoft.com/office/drawing/2014/main" id="{72899326-7D3D-4621-8A02-F06BE49545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9077" y="2797021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pic>
        <p:nvPicPr>
          <p:cNvPr id="101" name="Picture 54" descr="an02380_">
            <a:extLst>
              <a:ext uri="{FF2B5EF4-FFF2-40B4-BE49-F238E27FC236}">
                <a16:creationId xmlns:a16="http://schemas.microsoft.com/office/drawing/2014/main" id="{08D3EC58-3992-4449-9CEC-CE8221C0694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59968" y="3167640"/>
            <a:ext cx="7048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8" name="Rectangle 2">
            <a:extLst>
              <a:ext uri="{FF2B5EF4-FFF2-40B4-BE49-F238E27FC236}">
                <a16:creationId xmlns:a16="http://schemas.microsoft.com/office/drawing/2014/main" id="{1E68F474-C770-40FF-9B94-EAEF7DD629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38200" y="457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Little Bird - Actions/Edges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  <p:pic>
        <p:nvPicPr>
          <p:cNvPr id="104" name="Picture 103">
            <a:extLst>
              <a:ext uri="{FF2B5EF4-FFF2-40B4-BE49-F238E27FC236}">
                <a16:creationId xmlns:a16="http://schemas.microsoft.com/office/drawing/2014/main" id="{557E2B40-217C-49F2-8F57-041DE9DF525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43000" y="1368120"/>
            <a:ext cx="304800" cy="577048"/>
          </a:xfrm>
          <a:prstGeom prst="rect">
            <a:avLst/>
          </a:prstGeom>
        </p:spPr>
      </p:pic>
      <p:grpSp>
        <p:nvGrpSpPr>
          <p:cNvPr id="84" name="Group 83">
            <a:extLst>
              <a:ext uri="{FF2B5EF4-FFF2-40B4-BE49-F238E27FC236}">
                <a16:creationId xmlns:a16="http://schemas.microsoft.com/office/drawing/2014/main" id="{788C7127-5284-4FFF-8A35-29018B3D3AD1}"/>
              </a:ext>
            </a:extLst>
          </p:cNvPr>
          <p:cNvGrpSpPr/>
          <p:nvPr/>
        </p:nvGrpSpPr>
        <p:grpSpPr>
          <a:xfrm>
            <a:off x="869556" y="5591628"/>
            <a:ext cx="7055244" cy="1201055"/>
            <a:chOff x="869556" y="5591628"/>
            <a:chExt cx="7055244" cy="1201055"/>
          </a:xfrm>
        </p:grpSpPr>
        <p:grpSp>
          <p:nvGrpSpPr>
            <p:cNvPr id="85" name="Group 84">
              <a:extLst>
                <a:ext uri="{FF2B5EF4-FFF2-40B4-BE49-F238E27FC236}">
                  <a16:creationId xmlns:a16="http://schemas.microsoft.com/office/drawing/2014/main" id="{D27EAFB8-2A71-44D9-982E-34328C6E9269}"/>
                </a:ext>
              </a:extLst>
            </p:cNvPr>
            <p:cNvGrpSpPr/>
            <p:nvPr/>
          </p:nvGrpSpPr>
          <p:grpSpPr>
            <a:xfrm>
              <a:off x="869556" y="5591628"/>
              <a:ext cx="7055244" cy="1187142"/>
              <a:chOff x="869556" y="5638800"/>
              <a:chExt cx="7055244" cy="1015175"/>
            </a:xfrm>
          </p:grpSpPr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175CD352-6357-4628-81FF-4D057378AE11}"/>
                  </a:ext>
                </a:extLst>
              </p:cNvPr>
              <p:cNvGrpSpPr/>
              <p:nvPr/>
            </p:nvGrpSpPr>
            <p:grpSpPr>
              <a:xfrm>
                <a:off x="86955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6" name="Text Box 23">
                  <a:extLst>
                    <a:ext uri="{FF2B5EF4-FFF2-40B4-BE49-F238E27FC236}">
                      <a16:creationId xmlns:a16="http://schemas.microsoft.com/office/drawing/2014/main" id="{2840CE9E-2CC8-4FFF-BDBA-49F2751AE5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1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st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7" name="Oval 126">
                  <a:extLst>
                    <a:ext uri="{FF2B5EF4-FFF2-40B4-BE49-F238E27FC236}">
                      <a16:creationId xmlns:a16="http://schemas.microsoft.com/office/drawing/2014/main" id="{7838F1A5-A0BC-40A6-A501-8CD1369C7F1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3" name="Group 102">
                <a:extLst>
                  <a:ext uri="{FF2B5EF4-FFF2-40B4-BE49-F238E27FC236}">
                    <a16:creationId xmlns:a16="http://schemas.microsoft.com/office/drawing/2014/main" id="{791ED8F6-6D21-47AA-8A1F-AB000CB07157}"/>
                  </a:ext>
                </a:extLst>
              </p:cNvPr>
              <p:cNvGrpSpPr/>
              <p:nvPr/>
            </p:nvGrpSpPr>
            <p:grpSpPr>
              <a:xfrm>
                <a:off x="1758551" y="5638800"/>
                <a:ext cx="866811" cy="1015175"/>
                <a:chOff x="310721" y="5385625"/>
                <a:chExt cx="866811" cy="1015175"/>
              </a:xfrm>
            </p:grpSpPr>
            <p:sp>
              <p:nvSpPr>
                <p:cNvPr id="124" name="Text Box 23">
                  <a:extLst>
                    <a:ext uri="{FF2B5EF4-FFF2-40B4-BE49-F238E27FC236}">
                      <a16:creationId xmlns:a16="http://schemas.microsoft.com/office/drawing/2014/main" id="{976E99AE-10C8-42B6-9720-5447BE1E69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8841" y="5436144"/>
                  <a:ext cx="838691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2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nd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5" name="Oval 124">
                  <a:extLst>
                    <a:ext uri="{FF2B5EF4-FFF2-40B4-BE49-F238E27FC236}">
                      <a16:creationId xmlns:a16="http://schemas.microsoft.com/office/drawing/2014/main" id="{DDEB84CE-032E-40B3-9EC0-01DA61DC5929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481E57A4-F823-4BB4-8C76-178B332217C5}"/>
                  </a:ext>
                </a:extLst>
              </p:cNvPr>
              <p:cNvGrpSpPr/>
              <p:nvPr/>
            </p:nvGrpSpPr>
            <p:grpSpPr>
              <a:xfrm>
                <a:off x="2647546" y="5638800"/>
                <a:ext cx="863605" cy="1015175"/>
                <a:chOff x="310721" y="5385625"/>
                <a:chExt cx="863605" cy="1015175"/>
              </a:xfrm>
            </p:grpSpPr>
            <p:sp>
              <p:nvSpPr>
                <p:cNvPr id="122" name="Text Box 23">
                  <a:extLst>
                    <a:ext uri="{FF2B5EF4-FFF2-40B4-BE49-F238E27FC236}">
                      <a16:creationId xmlns:a16="http://schemas.microsoft.com/office/drawing/2014/main" id="{8405C3DF-AC90-4DD6-932D-10A20893C1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2047" y="5436144"/>
                  <a:ext cx="832279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3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rd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3" name="Oval 122">
                  <a:extLst>
                    <a:ext uri="{FF2B5EF4-FFF2-40B4-BE49-F238E27FC236}">
                      <a16:creationId xmlns:a16="http://schemas.microsoft.com/office/drawing/2014/main" id="{489DEDB7-5D01-46BA-B2CC-23B4BFD6A923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F6C20D13-293C-4742-9B0A-BE9906AED7BF}"/>
                  </a:ext>
                </a:extLst>
              </p:cNvPr>
              <p:cNvGrpSpPr/>
              <p:nvPr/>
            </p:nvGrpSpPr>
            <p:grpSpPr>
              <a:xfrm>
                <a:off x="3536541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20" name="Text Box 23">
                  <a:extLst>
                    <a:ext uri="{FF2B5EF4-FFF2-40B4-BE49-F238E27FC236}">
                      <a16:creationId xmlns:a16="http://schemas.microsoft.com/office/drawing/2014/main" id="{02D69164-C9E5-493B-A62F-CF61AF7784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4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21" name="Oval 120">
                  <a:extLst>
                    <a:ext uri="{FF2B5EF4-FFF2-40B4-BE49-F238E27FC236}">
                      <a16:creationId xmlns:a16="http://schemas.microsoft.com/office/drawing/2014/main" id="{105A88A9-7556-47E5-B178-A2AAB5F594CF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8" name="Group 107">
                <a:extLst>
                  <a:ext uri="{FF2B5EF4-FFF2-40B4-BE49-F238E27FC236}">
                    <a16:creationId xmlns:a16="http://schemas.microsoft.com/office/drawing/2014/main" id="{3A7736B9-87A8-4F36-AB1C-DB36D7D2EE86}"/>
                  </a:ext>
                </a:extLst>
              </p:cNvPr>
              <p:cNvGrpSpPr/>
              <p:nvPr/>
            </p:nvGrpSpPr>
            <p:grpSpPr>
              <a:xfrm>
                <a:off x="4425536" y="5638800"/>
                <a:ext cx="879636" cy="1015175"/>
                <a:chOff x="310721" y="5385625"/>
                <a:chExt cx="879636" cy="1015175"/>
              </a:xfrm>
            </p:grpSpPr>
            <p:sp>
              <p:nvSpPr>
                <p:cNvPr id="118" name="Text Box 23">
                  <a:extLst>
                    <a:ext uri="{FF2B5EF4-FFF2-40B4-BE49-F238E27FC236}">
                      <a16:creationId xmlns:a16="http://schemas.microsoft.com/office/drawing/2014/main" id="{62300258-8022-4E5A-9B8F-E64F411D3F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017" y="5436144"/>
                  <a:ext cx="864340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5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endParaRPr kumimoji="0" lang="en-CA" alt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Times New Roman" panose="02020603050405020304" pitchFamily="18" charset="0"/>
                    <a:sym typeface="Symbol" panose="05050102010706020507" pitchFamily="18" charset="2"/>
                  </a:endParaRP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9" name="Oval 118">
                  <a:extLst>
                    <a:ext uri="{FF2B5EF4-FFF2-40B4-BE49-F238E27FC236}">
                      <a16:creationId xmlns:a16="http://schemas.microsoft.com/office/drawing/2014/main" id="{D3A6AF0C-33AF-4E40-A87F-5DA0CA0B30EB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C0F2F1C3-3BED-40F0-8D10-BBE36464FB36}"/>
                  </a:ext>
                </a:extLst>
              </p:cNvPr>
              <p:cNvGrpSpPr/>
              <p:nvPr/>
            </p:nvGrpSpPr>
            <p:grpSpPr>
              <a:xfrm>
                <a:off x="5314531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6" name="Text Box 23">
                  <a:extLst>
                    <a:ext uri="{FF2B5EF4-FFF2-40B4-BE49-F238E27FC236}">
                      <a16:creationId xmlns:a16="http://schemas.microsoft.com/office/drawing/2014/main" id="{3DF2316B-6132-4DFE-814D-B1CE566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6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7" name="Oval 116">
                  <a:extLst>
                    <a:ext uri="{FF2B5EF4-FFF2-40B4-BE49-F238E27FC236}">
                      <a16:creationId xmlns:a16="http://schemas.microsoft.com/office/drawing/2014/main" id="{8A34C5B1-D09C-4D2E-ACDE-2F92F1172691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0" name="Group 109">
                <a:extLst>
                  <a:ext uri="{FF2B5EF4-FFF2-40B4-BE49-F238E27FC236}">
                    <a16:creationId xmlns:a16="http://schemas.microsoft.com/office/drawing/2014/main" id="{903146E6-22E5-44C5-ACA4-45A5A2F1A0BA}"/>
                  </a:ext>
                </a:extLst>
              </p:cNvPr>
              <p:cNvGrpSpPr/>
              <p:nvPr/>
            </p:nvGrpSpPr>
            <p:grpSpPr>
              <a:xfrm>
                <a:off x="6203526" y="5638800"/>
                <a:ext cx="878834" cy="1015175"/>
                <a:chOff x="310721" y="5385625"/>
                <a:chExt cx="878834" cy="1015175"/>
              </a:xfrm>
            </p:grpSpPr>
            <p:sp>
              <p:nvSpPr>
                <p:cNvPr id="114" name="Text Box 23">
                  <a:extLst>
                    <a:ext uri="{FF2B5EF4-FFF2-40B4-BE49-F238E27FC236}">
                      <a16:creationId xmlns:a16="http://schemas.microsoft.com/office/drawing/2014/main" id="{134CA092-BB63-4E6F-9F96-0DDDE3FAB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6819" y="5436144"/>
                  <a:ext cx="862736" cy="92333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Ready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for 7</a:t>
                  </a:r>
                  <a:r>
                    <a:rPr kumimoji="0" lang="en-CA" altLang="en-US" sz="1800" b="0" i="0" u="none" strike="noStrike" kern="1200" cap="none" spc="0" normalizeH="0" baseline="3000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th</a:t>
                  </a: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 </a:t>
                  </a:r>
                </a:p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word</a:t>
                  </a:r>
                </a:p>
              </p:txBody>
            </p:sp>
            <p:sp>
              <p:nvSpPr>
                <p:cNvPr id="115" name="Oval 114">
                  <a:extLst>
                    <a:ext uri="{FF2B5EF4-FFF2-40B4-BE49-F238E27FC236}">
                      <a16:creationId xmlns:a16="http://schemas.microsoft.com/office/drawing/2014/main" id="{EFE347C5-28B0-4E44-9A8C-9A7A4415FBBE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</p:grpSp>
          <p:grpSp>
            <p:nvGrpSpPr>
              <p:cNvPr id="111" name="Group 110">
                <a:extLst>
                  <a:ext uri="{FF2B5EF4-FFF2-40B4-BE49-F238E27FC236}">
                    <a16:creationId xmlns:a16="http://schemas.microsoft.com/office/drawing/2014/main" id="{A209A355-8483-4D63-A0F9-58F3883EF17F}"/>
                  </a:ext>
                </a:extLst>
              </p:cNvPr>
              <p:cNvGrpSpPr/>
              <p:nvPr/>
            </p:nvGrpSpPr>
            <p:grpSpPr>
              <a:xfrm>
                <a:off x="7092521" y="5638800"/>
                <a:ext cx="832279" cy="1015175"/>
                <a:chOff x="310721" y="5385625"/>
                <a:chExt cx="832279" cy="1015175"/>
              </a:xfrm>
            </p:grpSpPr>
            <p:sp>
              <p:nvSpPr>
                <p:cNvPr id="112" name="Oval 111">
                  <a:extLst>
                    <a:ext uri="{FF2B5EF4-FFF2-40B4-BE49-F238E27FC236}">
                      <a16:creationId xmlns:a16="http://schemas.microsoft.com/office/drawing/2014/main" id="{6EB7649E-AE01-4B0F-B01D-559FC36E26F4}"/>
                    </a:ext>
                  </a:extLst>
                </p:cNvPr>
                <p:cNvSpPr/>
                <p:nvPr/>
              </p:nvSpPr>
              <p:spPr>
                <a:xfrm>
                  <a:off x="310721" y="5385625"/>
                  <a:ext cx="832279" cy="1015175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</a:ln>
              </p:spPr>
              <p:txBody>
                <a:bodyPr vert="horz" wrap="none" lIns="91440" tIns="45720" rIns="91440" bIns="45720" numCol="1" rtlCol="0" anchor="ctr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1" fontAlgn="base" latinLnBrk="0" hangingPunct="1">
                    <a:lnSpc>
                      <a:spcPct val="100000"/>
                    </a:lnSpc>
                    <a:spcBef>
                      <a:spcPct val="5000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CA" sz="2000" b="0" i="1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 New Roman" pitchFamily="18" charset="0"/>
                    <a:ea typeface="+mn-ea"/>
                    <a:cs typeface="Arial" charset="0"/>
                  </a:endParaRPr>
                </a:p>
              </p:txBody>
            </p:sp>
            <p:sp>
              <p:nvSpPr>
                <p:cNvPr id="113" name="Text Box 23">
                  <a:extLst>
                    <a:ext uri="{FF2B5EF4-FFF2-40B4-BE49-F238E27FC236}">
                      <a16:creationId xmlns:a16="http://schemas.microsoft.com/office/drawing/2014/main" id="{C178A43D-0C96-4395-9A71-904B2863FA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1997" y="5678882"/>
                  <a:ext cx="68480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marL="0" marR="0" lvl="0" indent="0" algn="ctr" defTabSz="914400" rtl="0" eaLnBrk="1" fontAlgn="base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CA" alt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 New Roman" pitchFamily="18" charset="0"/>
                      <a:ea typeface="+mn-ea"/>
                      <a:cs typeface="Times New Roman" panose="02020603050405020304" pitchFamily="18" charset="0"/>
                      <a:sym typeface="Symbol" panose="05050102010706020507" pitchFamily="18" charset="2"/>
                    </a:rPr>
                    <a:t>Done</a:t>
                  </a:r>
                </a:p>
              </p:txBody>
            </p:sp>
          </p:grpSp>
        </p:grpSp>
        <p:sp>
          <p:nvSpPr>
            <p:cNvPr id="86" name="Rectangle 4">
              <a:extLst>
                <a:ext uri="{FF2B5EF4-FFF2-40B4-BE49-F238E27FC236}">
                  <a16:creationId xmlns:a16="http://schemas.microsoft.com/office/drawing/2014/main" id="{B63BD0AE-C4D3-479E-B077-7433CDCEC0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262" y="6423351"/>
              <a:ext cx="4411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87" name="Rectangle 4">
              <a:extLst>
                <a:ext uri="{FF2B5EF4-FFF2-40B4-BE49-F238E27FC236}">
                  <a16:creationId xmlns:a16="http://schemas.microsoft.com/office/drawing/2014/main" id="{74DE0031-E156-414A-B150-2890F38735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1927" y="6423351"/>
              <a:ext cx="5693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sure</a:t>
              </a:r>
            </a:p>
          </p:txBody>
        </p:sp>
        <p:sp>
          <p:nvSpPr>
            <p:cNvPr id="89" name="Rectangle 4">
              <a:extLst>
                <a:ext uri="{FF2B5EF4-FFF2-40B4-BE49-F238E27FC236}">
                  <a16:creationId xmlns:a16="http://schemas.microsoft.com/office/drawing/2014/main" id="{F5F6EBEA-D434-41FA-9CBE-E5935B05E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154" y="6423351"/>
              <a:ext cx="3642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to</a:t>
              </a:r>
            </a:p>
          </p:txBody>
        </p:sp>
        <p:sp>
          <p:nvSpPr>
            <p:cNvPr id="90" name="Rectangle 4">
              <a:extLst>
                <a:ext uri="{FF2B5EF4-FFF2-40B4-BE49-F238E27FC236}">
                  <a16:creationId xmlns:a16="http://schemas.microsoft.com/office/drawing/2014/main" id="{18A84674-DF6A-4F21-856B-0CEC421FE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027" y="6423351"/>
              <a:ext cx="402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be</a:t>
              </a:r>
            </a:p>
          </p:txBody>
        </p:sp>
        <p:sp>
          <p:nvSpPr>
            <p:cNvPr id="92" name="Rectangle 4">
              <a:extLst>
                <a:ext uri="{FF2B5EF4-FFF2-40B4-BE49-F238E27FC236}">
                  <a16:creationId xmlns:a16="http://schemas.microsoft.com/office/drawing/2014/main" id="{4BD825C3-D656-447A-BEFA-11F4C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2495" y="6423351"/>
              <a:ext cx="7873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honest</a:t>
              </a:r>
            </a:p>
          </p:txBody>
        </p:sp>
        <p:sp>
          <p:nvSpPr>
            <p:cNvPr id="93" name="Rectangle 4">
              <a:extLst>
                <a:ext uri="{FF2B5EF4-FFF2-40B4-BE49-F238E27FC236}">
                  <a16:creationId xmlns:a16="http://schemas.microsoft.com/office/drawing/2014/main" id="{ABBBBD73-D842-4A48-8A2A-43162469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52" y="6423351"/>
              <a:ext cx="5180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and</a:t>
              </a:r>
            </a:p>
          </p:txBody>
        </p:sp>
        <p:sp>
          <p:nvSpPr>
            <p:cNvPr id="97" name="Rectangle 4">
              <a:extLst>
                <a:ext uri="{FF2B5EF4-FFF2-40B4-BE49-F238E27FC236}">
                  <a16:creationId xmlns:a16="http://schemas.microsoft.com/office/drawing/2014/main" id="{D3B3AAE7-F0DD-469F-A799-948025F8A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26106" y="6423351"/>
              <a:ext cx="5950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>
                      <a:lumMod val="50000"/>
                      <a:lumOff val="50000"/>
                    </a:srgbClr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kind</a:t>
              </a:r>
            </a:p>
          </p:txBody>
        </p:sp>
      </p:grpSp>
      <p:sp>
        <p:nvSpPr>
          <p:cNvPr id="128" name="Rectangle 4">
            <a:extLst>
              <a:ext uri="{FF2B5EF4-FFF2-40B4-BE49-F238E27FC236}">
                <a16:creationId xmlns:a16="http://schemas.microsoft.com/office/drawing/2014/main" id="{63F77A27-158A-4865-9091-ECA68028F5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" y="1882621"/>
            <a:ext cx="432682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“Be sure to be honest and kind.”</a:t>
            </a:r>
          </a:p>
        </p:txBody>
      </p: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4DF7581D-662F-4555-9683-08C929930010}"/>
              </a:ext>
            </a:extLst>
          </p:cNvPr>
          <p:cNvGrpSpPr/>
          <p:nvPr/>
        </p:nvGrpSpPr>
        <p:grpSpPr>
          <a:xfrm>
            <a:off x="729342" y="2572886"/>
            <a:ext cx="2256972" cy="1694314"/>
            <a:chOff x="927100" y="3429001"/>
            <a:chExt cx="2256972" cy="1694314"/>
          </a:xfrm>
        </p:grpSpPr>
        <p:sp>
          <p:nvSpPr>
            <p:cNvPr id="130" name="Rectangle 10">
              <a:extLst>
                <a:ext uri="{FF2B5EF4-FFF2-40B4-BE49-F238E27FC236}">
                  <a16:creationId xmlns:a16="http://schemas.microsoft.com/office/drawing/2014/main" id="{50D29DCE-236F-4113-9F8B-21536DC96B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27100" y="3429001"/>
              <a:ext cx="2248609" cy="1174984"/>
            </a:xfrm>
            <a:prstGeom prst="rect">
              <a:avLst/>
            </a:prstGeom>
            <a:noFill/>
            <a:ln w="25400">
              <a:solidFill>
                <a:srgbClr val="FF66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1" name="Line 11">
              <a:extLst>
                <a:ext uri="{FF2B5EF4-FFF2-40B4-BE49-F238E27FC236}">
                  <a16:creationId xmlns:a16="http://schemas.microsoft.com/office/drawing/2014/main" id="{ECE59052-B013-4A1D-9B36-AB6465E3CB7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4272" y="4723265"/>
              <a:ext cx="22098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132" name="Text Box 12">
              <a:extLst>
                <a:ext uri="{FF2B5EF4-FFF2-40B4-BE49-F238E27FC236}">
                  <a16:creationId xmlns:a16="http://schemas.microsoft.com/office/drawing/2014/main" id="{2D770A08-36BE-4A6B-86C2-311DD1BAA0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20397" y="4666115"/>
              <a:ext cx="48895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rPr>
                <a:t>11</a:t>
              </a:r>
            </a:p>
          </p:txBody>
        </p:sp>
      </p:grpSp>
      <p:sp>
        <p:nvSpPr>
          <p:cNvPr id="56" name="Rectangle 4">
            <a:extLst>
              <a:ext uri="{FF2B5EF4-FFF2-40B4-BE49-F238E27FC236}">
                <a16:creationId xmlns:a16="http://schemas.microsoft.com/office/drawing/2014/main" id="{42EB7FE3-35E6-4E3E-B36B-897850C5FCC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5843" y="2509386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grpSp>
        <p:nvGrpSpPr>
          <p:cNvPr id="57" name="Group 56">
            <a:extLst>
              <a:ext uri="{FF2B5EF4-FFF2-40B4-BE49-F238E27FC236}">
                <a16:creationId xmlns:a16="http://schemas.microsoft.com/office/drawing/2014/main" id="{5048ADB0-D175-411F-95DE-B221A02B210F}"/>
              </a:ext>
            </a:extLst>
          </p:cNvPr>
          <p:cNvGrpSpPr/>
          <p:nvPr/>
        </p:nvGrpSpPr>
        <p:grpSpPr>
          <a:xfrm>
            <a:off x="1353300" y="5244445"/>
            <a:ext cx="2476170" cy="403257"/>
            <a:chOff x="1353300" y="5215417"/>
            <a:chExt cx="2476170" cy="403257"/>
          </a:xfrm>
        </p:grpSpPr>
        <p:sp>
          <p:nvSpPr>
            <p:cNvPr id="58" name="Freeform 2">
              <a:extLst>
                <a:ext uri="{FF2B5EF4-FFF2-40B4-BE49-F238E27FC236}">
                  <a16:creationId xmlns:a16="http://schemas.microsoft.com/office/drawing/2014/main" id="{6A79E98F-447F-477D-9F74-B6AC77DBF80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59" name="Freeform 2">
              <a:extLst>
                <a:ext uri="{FF2B5EF4-FFF2-40B4-BE49-F238E27FC236}">
                  <a16:creationId xmlns:a16="http://schemas.microsoft.com/office/drawing/2014/main" id="{58CF5A67-94ED-4E73-B1AB-43E002F4769D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0" name="Freeform 2">
              <a:extLst>
                <a:ext uri="{FF2B5EF4-FFF2-40B4-BE49-F238E27FC236}">
                  <a16:creationId xmlns:a16="http://schemas.microsoft.com/office/drawing/2014/main" id="{B262BE9F-0F60-48A1-8C4E-31671546D4A9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0E2BD1B-FC32-48DA-903C-5624F4435C2F}"/>
              </a:ext>
            </a:extLst>
          </p:cNvPr>
          <p:cNvGrpSpPr/>
          <p:nvPr/>
        </p:nvGrpSpPr>
        <p:grpSpPr>
          <a:xfrm>
            <a:off x="2172030" y="5244445"/>
            <a:ext cx="2476170" cy="403257"/>
            <a:chOff x="1353300" y="5215417"/>
            <a:chExt cx="2476170" cy="403257"/>
          </a:xfrm>
        </p:grpSpPr>
        <p:sp>
          <p:nvSpPr>
            <p:cNvPr id="62" name="Freeform 2">
              <a:extLst>
                <a:ext uri="{FF2B5EF4-FFF2-40B4-BE49-F238E27FC236}">
                  <a16:creationId xmlns:a16="http://schemas.microsoft.com/office/drawing/2014/main" id="{E00AAB97-3F5A-4583-8CE2-2FE934653B8A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4" name="Freeform 2">
              <a:extLst>
                <a:ext uri="{FF2B5EF4-FFF2-40B4-BE49-F238E27FC236}">
                  <a16:creationId xmlns:a16="http://schemas.microsoft.com/office/drawing/2014/main" id="{F5E4DA91-D6CA-4195-A596-095E0C2C70B0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5" name="Freeform 2">
              <a:extLst>
                <a:ext uri="{FF2B5EF4-FFF2-40B4-BE49-F238E27FC236}">
                  <a16:creationId xmlns:a16="http://schemas.microsoft.com/office/drawing/2014/main" id="{E6527238-CDFF-4EBE-8E9A-7CA204CC28AE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A5576334-C78A-46BA-B9F7-D03839CC8D8A}"/>
              </a:ext>
            </a:extLst>
          </p:cNvPr>
          <p:cNvGrpSpPr/>
          <p:nvPr/>
        </p:nvGrpSpPr>
        <p:grpSpPr>
          <a:xfrm>
            <a:off x="3034302" y="5244445"/>
            <a:ext cx="2476170" cy="403257"/>
            <a:chOff x="1353300" y="5215417"/>
            <a:chExt cx="2476170" cy="403257"/>
          </a:xfrm>
        </p:grpSpPr>
        <p:sp>
          <p:nvSpPr>
            <p:cNvPr id="67" name="Freeform 2">
              <a:extLst>
                <a:ext uri="{FF2B5EF4-FFF2-40B4-BE49-F238E27FC236}">
                  <a16:creationId xmlns:a16="http://schemas.microsoft.com/office/drawing/2014/main" id="{DE113EB4-953F-4B9B-94C9-BECDD82082A5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8" name="Freeform 2">
              <a:extLst>
                <a:ext uri="{FF2B5EF4-FFF2-40B4-BE49-F238E27FC236}">
                  <a16:creationId xmlns:a16="http://schemas.microsoft.com/office/drawing/2014/main" id="{9E175791-43D1-4276-B9DA-819CA6D5B195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69" name="Freeform 2">
              <a:extLst>
                <a:ext uri="{FF2B5EF4-FFF2-40B4-BE49-F238E27FC236}">
                  <a16:creationId xmlns:a16="http://schemas.microsoft.com/office/drawing/2014/main" id="{AB744AB5-C7DE-4289-BD7D-B4DA6010BB04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BD885976-7454-4EAE-8309-F8DBF3EA2AFD}"/>
              </a:ext>
            </a:extLst>
          </p:cNvPr>
          <p:cNvGrpSpPr/>
          <p:nvPr/>
        </p:nvGrpSpPr>
        <p:grpSpPr>
          <a:xfrm>
            <a:off x="3868056" y="5244445"/>
            <a:ext cx="2476170" cy="403257"/>
            <a:chOff x="1353300" y="5215417"/>
            <a:chExt cx="2476170" cy="403257"/>
          </a:xfrm>
        </p:grpSpPr>
        <p:sp>
          <p:nvSpPr>
            <p:cNvPr id="76" name="Freeform 2">
              <a:extLst>
                <a:ext uri="{FF2B5EF4-FFF2-40B4-BE49-F238E27FC236}">
                  <a16:creationId xmlns:a16="http://schemas.microsoft.com/office/drawing/2014/main" id="{3E315C41-D8E1-413F-8C94-0D5D4951199F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7" name="Freeform 2">
              <a:extLst>
                <a:ext uri="{FF2B5EF4-FFF2-40B4-BE49-F238E27FC236}">
                  <a16:creationId xmlns:a16="http://schemas.microsoft.com/office/drawing/2014/main" id="{10E04883-847B-4B1B-9DFC-BFD1B6730C4F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79" name="Freeform 2">
              <a:extLst>
                <a:ext uri="{FF2B5EF4-FFF2-40B4-BE49-F238E27FC236}">
                  <a16:creationId xmlns:a16="http://schemas.microsoft.com/office/drawing/2014/main" id="{70ADB3B5-C160-4F4D-B2A1-10E7EE7BFE81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80" name="Group 79">
            <a:extLst>
              <a:ext uri="{FF2B5EF4-FFF2-40B4-BE49-F238E27FC236}">
                <a16:creationId xmlns:a16="http://schemas.microsoft.com/office/drawing/2014/main" id="{F45FCEF4-C6D9-4A0E-95C5-AF4DCA77F325}"/>
              </a:ext>
            </a:extLst>
          </p:cNvPr>
          <p:cNvGrpSpPr/>
          <p:nvPr/>
        </p:nvGrpSpPr>
        <p:grpSpPr>
          <a:xfrm>
            <a:off x="4745352" y="5244445"/>
            <a:ext cx="2476170" cy="403257"/>
            <a:chOff x="1353300" y="5215417"/>
            <a:chExt cx="2476170" cy="403257"/>
          </a:xfrm>
        </p:grpSpPr>
        <p:sp>
          <p:nvSpPr>
            <p:cNvPr id="82" name="Freeform 2">
              <a:extLst>
                <a:ext uri="{FF2B5EF4-FFF2-40B4-BE49-F238E27FC236}">
                  <a16:creationId xmlns:a16="http://schemas.microsoft.com/office/drawing/2014/main" id="{539D7788-3576-4849-A0B9-D5956D91A1F7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88" name="Freeform 2">
              <a:extLst>
                <a:ext uri="{FF2B5EF4-FFF2-40B4-BE49-F238E27FC236}">
                  <a16:creationId xmlns:a16="http://schemas.microsoft.com/office/drawing/2014/main" id="{78EE22EA-CE24-4547-9E2F-195133002571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1" name="Freeform 2">
              <a:extLst>
                <a:ext uri="{FF2B5EF4-FFF2-40B4-BE49-F238E27FC236}">
                  <a16:creationId xmlns:a16="http://schemas.microsoft.com/office/drawing/2014/main" id="{3E0E61F3-09D4-4D13-A14C-7190C1C85FB5}"/>
                </a:ext>
              </a:extLst>
            </p:cNvPr>
            <p:cNvSpPr/>
            <p:nvPr/>
          </p:nvSpPr>
          <p:spPr>
            <a:xfrm>
              <a:off x="1353300" y="5215417"/>
              <a:ext cx="2476170" cy="403257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grpSp>
        <p:nvGrpSpPr>
          <p:cNvPr id="95" name="Group 94">
            <a:extLst>
              <a:ext uri="{FF2B5EF4-FFF2-40B4-BE49-F238E27FC236}">
                <a16:creationId xmlns:a16="http://schemas.microsoft.com/office/drawing/2014/main" id="{BCC2410C-92F1-4C25-AC85-743D32D730F3}"/>
              </a:ext>
            </a:extLst>
          </p:cNvPr>
          <p:cNvGrpSpPr/>
          <p:nvPr/>
        </p:nvGrpSpPr>
        <p:grpSpPr>
          <a:xfrm>
            <a:off x="5715000" y="5364248"/>
            <a:ext cx="1587175" cy="283454"/>
            <a:chOff x="1353300" y="5335220"/>
            <a:chExt cx="1587175" cy="283454"/>
          </a:xfrm>
        </p:grpSpPr>
        <p:sp>
          <p:nvSpPr>
            <p:cNvPr id="96" name="Freeform 2">
              <a:extLst>
                <a:ext uri="{FF2B5EF4-FFF2-40B4-BE49-F238E27FC236}">
                  <a16:creationId xmlns:a16="http://schemas.microsoft.com/office/drawing/2014/main" id="{17029B8A-C2B9-4889-AD05-8F98B3C22729}"/>
                </a:ext>
              </a:extLst>
            </p:cNvPr>
            <p:cNvSpPr/>
            <p:nvPr/>
          </p:nvSpPr>
          <p:spPr>
            <a:xfrm>
              <a:off x="1353300" y="5425738"/>
              <a:ext cx="838691" cy="192935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  <p:sp>
          <p:nvSpPr>
            <p:cNvPr id="98" name="Freeform 2">
              <a:extLst>
                <a:ext uri="{FF2B5EF4-FFF2-40B4-BE49-F238E27FC236}">
                  <a16:creationId xmlns:a16="http://schemas.microsoft.com/office/drawing/2014/main" id="{97581701-6DEF-4116-AA4A-1431295449A8}"/>
                </a:ext>
              </a:extLst>
            </p:cNvPr>
            <p:cNvSpPr/>
            <p:nvPr/>
          </p:nvSpPr>
          <p:spPr>
            <a:xfrm>
              <a:off x="1353300" y="5335220"/>
              <a:ext cx="1587175" cy="283454"/>
            </a:xfrm>
            <a:custGeom>
              <a:avLst/>
              <a:gdLst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4" fmla="*/ 1168072 w 1168072"/>
                <a:gd name="connsiteY4" fmla="*/ 307617 h 331214"/>
                <a:gd name="connsiteX0" fmla="*/ 0 w 1168072"/>
                <a:gd name="connsiteY0" fmla="*/ 254523 h 331214"/>
                <a:gd name="connsiteX1" fmla="*/ 613532 w 1168072"/>
                <a:gd name="connsiteY1" fmla="*/ 851 h 331214"/>
                <a:gd name="connsiteX2" fmla="*/ 1168072 w 1168072"/>
                <a:gd name="connsiteY2" fmla="*/ 331214 h 331214"/>
                <a:gd name="connsiteX3" fmla="*/ 1168072 w 1168072"/>
                <a:gd name="connsiteY3" fmla="*/ 331214 h 331214"/>
                <a:gd name="connsiteX0" fmla="*/ 0 w 1168072"/>
                <a:gd name="connsiteY0" fmla="*/ 242800 h 319491"/>
                <a:gd name="connsiteX1" fmla="*/ 578136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  <a:gd name="connsiteX0" fmla="*/ 0 w 1168072"/>
                <a:gd name="connsiteY0" fmla="*/ 242800 h 319491"/>
                <a:gd name="connsiteX1" fmla="*/ 613532 w 1168072"/>
                <a:gd name="connsiteY1" fmla="*/ 927 h 319491"/>
                <a:gd name="connsiteX2" fmla="*/ 1168072 w 1168072"/>
                <a:gd name="connsiteY2" fmla="*/ 319491 h 319491"/>
                <a:gd name="connsiteX3" fmla="*/ 1168072 w 1168072"/>
                <a:gd name="connsiteY3" fmla="*/ 319491 h 31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8072" h="319491">
                  <a:moveTo>
                    <a:pt x="0" y="242800"/>
                  </a:moveTo>
                  <a:cubicBezTo>
                    <a:pt x="209426" y="109573"/>
                    <a:pt x="418853" y="-11855"/>
                    <a:pt x="613532" y="927"/>
                  </a:cubicBezTo>
                  <a:cubicBezTo>
                    <a:pt x="808211" y="13709"/>
                    <a:pt x="1075649" y="266397"/>
                    <a:pt x="1168072" y="319491"/>
                  </a:cubicBezTo>
                  <a:lnTo>
                    <a:pt x="1168072" y="319491"/>
                  </a:lnTo>
                </a:path>
              </a:pathLst>
            </a:custGeom>
            <a:noFill/>
            <a:ln w="41275">
              <a:solidFill>
                <a:srgbClr val="08BFE1"/>
              </a:solidFill>
              <a:headEnd type="none"/>
              <a:tailEnd type="arrow"/>
            </a:ln>
          </p:spPr>
          <p:txBody>
            <a:bodyPr rtlCol="0" anchor="ctr"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3000" b="0" i="1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Arial" charset="0"/>
              </a:endParaRPr>
            </a:p>
          </p:txBody>
        </p:sp>
      </p:grpSp>
      <p:sp>
        <p:nvSpPr>
          <p:cNvPr id="135" name="Freeform 2">
            <a:extLst>
              <a:ext uri="{FF2B5EF4-FFF2-40B4-BE49-F238E27FC236}">
                <a16:creationId xmlns:a16="http://schemas.microsoft.com/office/drawing/2014/main" id="{782F135F-3CC9-4D64-8467-7F2F140555A1}"/>
              </a:ext>
            </a:extLst>
          </p:cNvPr>
          <p:cNvSpPr/>
          <p:nvPr/>
        </p:nvSpPr>
        <p:spPr>
          <a:xfrm>
            <a:off x="6699162" y="5454766"/>
            <a:ext cx="838691" cy="192935"/>
          </a:xfrm>
          <a:custGeom>
            <a:avLst/>
            <a:gdLst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4" fmla="*/ 1168072 w 1168072"/>
              <a:gd name="connsiteY4" fmla="*/ 307617 h 331214"/>
              <a:gd name="connsiteX0" fmla="*/ 0 w 1168072"/>
              <a:gd name="connsiteY0" fmla="*/ 254523 h 331214"/>
              <a:gd name="connsiteX1" fmla="*/ 613532 w 1168072"/>
              <a:gd name="connsiteY1" fmla="*/ 851 h 331214"/>
              <a:gd name="connsiteX2" fmla="*/ 1168072 w 1168072"/>
              <a:gd name="connsiteY2" fmla="*/ 331214 h 331214"/>
              <a:gd name="connsiteX3" fmla="*/ 1168072 w 1168072"/>
              <a:gd name="connsiteY3" fmla="*/ 331214 h 331214"/>
              <a:gd name="connsiteX0" fmla="*/ 0 w 1168072"/>
              <a:gd name="connsiteY0" fmla="*/ 242800 h 319491"/>
              <a:gd name="connsiteX1" fmla="*/ 578136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  <a:gd name="connsiteX0" fmla="*/ 0 w 1168072"/>
              <a:gd name="connsiteY0" fmla="*/ 242800 h 319491"/>
              <a:gd name="connsiteX1" fmla="*/ 613532 w 1168072"/>
              <a:gd name="connsiteY1" fmla="*/ 927 h 319491"/>
              <a:gd name="connsiteX2" fmla="*/ 1168072 w 1168072"/>
              <a:gd name="connsiteY2" fmla="*/ 319491 h 319491"/>
              <a:gd name="connsiteX3" fmla="*/ 1168072 w 1168072"/>
              <a:gd name="connsiteY3" fmla="*/ 319491 h 3194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68072" h="319491">
                <a:moveTo>
                  <a:pt x="0" y="242800"/>
                </a:moveTo>
                <a:cubicBezTo>
                  <a:pt x="209426" y="109573"/>
                  <a:pt x="418853" y="-11855"/>
                  <a:pt x="613532" y="927"/>
                </a:cubicBezTo>
                <a:cubicBezTo>
                  <a:pt x="808211" y="13709"/>
                  <a:pt x="1075649" y="266397"/>
                  <a:pt x="1168072" y="319491"/>
                </a:cubicBezTo>
                <a:lnTo>
                  <a:pt x="1168072" y="319491"/>
                </a:lnTo>
              </a:path>
            </a:pathLst>
          </a:custGeom>
          <a:noFill/>
          <a:ln w="41275">
            <a:solidFill>
              <a:srgbClr val="08BFE1"/>
            </a:solidFill>
            <a:headEnd type="none"/>
            <a:tailEnd type="arrow"/>
          </a:ln>
        </p:spPr>
        <p:txBody>
          <a:bodyPr rtlCol="0" anchor="ctr"/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CA" sz="3000" b="0" i="1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Times New Roman" pitchFamily="18" charset="0"/>
              <a:ea typeface="+mn-ea"/>
              <a:cs typeface="Arial" charset="0"/>
            </a:endParaRPr>
          </a:p>
        </p:txBody>
      </p:sp>
      <p:sp>
        <p:nvSpPr>
          <p:cNvPr id="138" name="AutoShape 58">
            <a:extLst>
              <a:ext uri="{FF2B5EF4-FFF2-40B4-BE49-F238E27FC236}">
                <a16:creationId xmlns:a16="http://schemas.microsoft.com/office/drawing/2014/main" id="{242BD25A-BDD2-45FB-901A-C4C4037E387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7278" y="3476631"/>
            <a:ext cx="2151922" cy="467855"/>
          </a:xfrm>
          <a:prstGeom prst="wedgeRoundRectCallout">
            <a:avLst>
              <a:gd name="adj1" fmla="val -59724"/>
              <a:gd name="adj2" fmla="val -43383"/>
              <a:gd name="adj3" fmla="val 16667"/>
            </a:avLst>
          </a:prstGeom>
          <a:noFill/>
          <a:ln w="12700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6858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rPr>
              <a:t>Put k words.</a:t>
            </a:r>
          </a:p>
        </p:txBody>
      </p:sp>
      <p:sp>
        <p:nvSpPr>
          <p:cNvPr id="139" name="Rectangle 4">
            <a:extLst>
              <a:ext uri="{FF2B5EF4-FFF2-40B4-BE49-F238E27FC236}">
                <a16:creationId xmlns:a16="http://schemas.microsoft.com/office/drawing/2014/main" id="{BF1383A8-8507-4F27-90F6-D6275713D36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6772" y="3101821"/>
            <a:ext cx="737702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???</a:t>
            </a:r>
          </a:p>
        </p:txBody>
      </p:sp>
      <p:sp>
        <p:nvSpPr>
          <p:cNvPr id="140" name="Rectangle 2">
            <a:extLst>
              <a:ext uri="{FF2B5EF4-FFF2-40B4-BE49-F238E27FC236}">
                <a16:creationId xmlns:a16="http://schemas.microsoft.com/office/drawing/2014/main" id="{638C6CB6-10C4-41EF-A370-92EB75C4AD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9972" y="457200"/>
            <a:ext cx="1629228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0" cap="none" spc="0" normalizeH="0" baseline="0" noProof="0" dirty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Times New Roman"/>
                <a:ea typeface="+mj-ea"/>
                <a:cs typeface="+mj-cs"/>
              </a:rPr>
              <a:t>- Path</a:t>
            </a:r>
            <a:endParaRPr kumimoji="0" lang="en-CA" altLang="en-US" sz="3600" b="0" i="0" u="none" strike="noStrike" kern="0" cap="none" spc="0" normalizeH="0" baseline="0" noProof="0" dirty="0">
              <a:ln>
                <a:noFill/>
              </a:ln>
              <a:solidFill>
                <a:srgbClr val="FFFF00"/>
              </a:solidFill>
              <a:effectLst/>
              <a:uLnTx/>
              <a:uFillTx/>
              <a:latin typeface="Times New Roman"/>
              <a:ea typeface="+mj-ea"/>
              <a:cs typeface="+mj-cs"/>
            </a:endParaRPr>
          </a:p>
        </p:txBody>
      </p:sp>
    </p:spTree>
    <p:extLst>
      <p:ext uri="{BB962C8B-B14F-4D97-AF65-F5344CB8AC3E}">
        <p14:creationId xmlns:p14="http://schemas.microsoft.com/office/powerpoint/2010/main" val="34991874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 animBg="1"/>
      <p:bldP spid="138" grpId="0" animBg="1"/>
    </p:bldLst>
  </p:timing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0.xml><?xml version="1.0" encoding="utf-8"?>
<a:theme xmlns:a="http://schemas.openxmlformats.org/drawingml/2006/main" name="3_Default Design">
  <a:themeElements>
    <a:clrScheme name="Default Design 3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CC9900"/>
      </a:accent1>
      <a:accent2>
        <a:srgbClr val="FFCC66"/>
      </a:accent2>
      <a:accent3>
        <a:srgbClr val="AAAAB8"/>
      </a:accent3>
      <a:accent4>
        <a:srgbClr val="DADADA"/>
      </a:accent4>
      <a:accent5>
        <a:srgbClr val="E2CAAA"/>
      </a:accent5>
      <a:accent6>
        <a:srgbClr val="E7B95C"/>
      </a:accent6>
      <a:hlink>
        <a:srgbClr val="FF0000"/>
      </a:hlink>
      <a:folHlink>
        <a:srgbClr val="FFFF99"/>
      </a:folHlink>
    </a:clrScheme>
    <a:fontScheme name="Default Design">
      <a:majorFont>
        <a:latin typeface="Arial Rounded MT Bold"/>
        <a:ea typeface=""/>
        <a:cs typeface=""/>
      </a:majorFont>
      <a:minorFont>
        <a:latin typeface="Comic Sans M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ln>
          <a:solidFill>
            <a:schemeClr val="hlink"/>
          </a:solidFill>
        </a:ln>
      </a:spPr>
      <a:bodyPr wrap="square" rtlCol="0" anchor="ctr">
        <a:spAutoFit/>
      </a:bodyPr>
      <a:lstStyle>
        <a:defPPr algn="l">
          <a:defRPr sz="2400" dirty="0"/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sq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274320" tIns="45720" rIns="27432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0" u="none" strike="noStrike" cap="none" normalizeH="0" baseline="0" smtClean="0">
            <a:ln>
              <a:noFill/>
            </a:ln>
            <a:solidFill>
              <a:schemeClr val="tx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FFFFFF"/>
        </a:lt2>
        <a:accent1>
          <a:srgbClr val="DDDDDD"/>
        </a:accent1>
        <a:accent2>
          <a:srgbClr val="4D4D4D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454545"/>
        </a:accent6>
        <a:hlink>
          <a:srgbClr val="333333"/>
        </a:hlink>
        <a:folHlink>
          <a:srgbClr val="080808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66"/>
        </a:dk2>
        <a:lt2>
          <a:srgbClr val="FFFF00"/>
        </a:lt2>
        <a:accent1>
          <a:srgbClr val="CC9900"/>
        </a:accent1>
        <a:accent2>
          <a:srgbClr val="FFCC66"/>
        </a:accent2>
        <a:accent3>
          <a:srgbClr val="AAAAB8"/>
        </a:accent3>
        <a:accent4>
          <a:srgbClr val="DADADA"/>
        </a:accent4>
        <a:accent5>
          <a:srgbClr val="E2CAAA"/>
        </a:accent5>
        <a:accent6>
          <a:srgbClr val="E7B95C"/>
        </a:accent6>
        <a:hlink>
          <a:srgbClr val="FF0000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11.xml><?xml version="1.0" encoding="utf-8"?>
<a:theme xmlns:a="http://schemas.openxmlformats.org/drawingml/2006/main" name="2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>
          <a:solidFill>
            <a:srgbClr val="FF0000"/>
          </a:solidFill>
        </a:ln>
      </a:spPr>
      <a:bodyPr vert="horz" wrap="none" lIns="91440" tIns="45720" rIns="91440" bIns="45720" numCol="1" rtlCol="0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sz="3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3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  <a:txDef>
      <a:spPr>
        <a:noFill/>
      </a:spPr>
      <a:bodyPr wrap="square" rtlCol="0">
        <a:spAutoFit/>
      </a:bodyPr>
      <a:lstStyle>
        <a:defPPr>
          <a:defRPr i="0" dirty="0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1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35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hlink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lang="en-CA" sz="2800" b="0" i="0" u="none" strike="noStrike" cap="none" normalizeH="0" baseline="0" smtClean="0">
            <a:ln>
              <a:noFill/>
            </a:ln>
            <a:solidFill>
              <a:schemeClr val="hlink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3.xml><?xml version="1.0" encoding="utf-8"?>
<a:theme xmlns:a="http://schemas.openxmlformats.org/drawingml/2006/main" name="1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4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noFill/>
        <a:ln>
          <a:solidFill>
            <a:srgbClr val="FF0000"/>
          </a:solidFill>
        </a:ln>
      </a:spPr>
      <a:bodyPr vert="horz" wrap="none" lIns="91440" tIns="45720" rIns="91440" bIns="45720" numCol="1" rtlCol="0" anchor="ctr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50000"/>
          </a:spcBef>
          <a:spcAft>
            <a:spcPct val="0"/>
          </a:spcAft>
          <a:buClrTx/>
          <a:buSzTx/>
          <a:buFontTx/>
          <a:buNone/>
          <a:tabLst/>
          <a:defRPr kumimoji="0" sz="3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  <a:txDef>
      <a:spPr bwMode="auto">
        <a:noFill/>
        <a:ln w="38100" cap="sq">
          <a:noFill/>
          <a:miter lim="800000"/>
          <a:headEnd/>
          <a:tailEnd/>
        </a:ln>
        <a:effectLst/>
      </a:spPr>
      <a:bodyPr lIns="274320" rIns="274320">
        <a:spAutoFit/>
      </a:bodyPr>
      <a:lstStyle>
        <a:defPPr algn="l" eaLnBrk="0" hangingPunct="0">
          <a:spcBef>
            <a:spcPts val="0"/>
          </a:spcBef>
          <a:buFontTx/>
          <a:buChar char="•"/>
          <a:defRPr sz="2800" i="0" dirty="0">
            <a:effectLst>
              <a:outerShdw blurRad="38100" dist="38100" dir="2700000" algn="tl">
                <a:srgbClr val="000000"/>
              </a:outerShdw>
            </a:effectLst>
          </a:defRPr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5.xml><?xml version="1.0" encoding="utf-8"?>
<a:theme xmlns:a="http://schemas.openxmlformats.org/drawingml/2006/main" name="5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</a:spPr>
      <a:bodyPr/>
      <a:lstStyle/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6.xml><?xml version="1.0" encoding="utf-8"?>
<a:theme xmlns:a="http://schemas.openxmlformats.org/drawingml/2006/main" name="6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  <a:txDef>
      <a:spPr>
        <a:noFill/>
      </a:spPr>
      <a:bodyPr wrap="square" rtlCol="0">
        <a:spAutoFit/>
      </a:bodyPr>
      <a:lstStyle>
        <a:defPPr algn="l">
          <a:defRPr sz="2400" dirty="0" smtClean="0"/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7.xml><?xml version="1.0" encoding="utf-8"?>
<a:theme xmlns:a="http://schemas.openxmlformats.org/drawingml/2006/main" name="7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rtlCol="0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hlink"/>
          </a:solidFill>
          <a:prstDash val="solid"/>
          <a:round/>
          <a:headEnd type="none" w="med" len="med"/>
          <a:tailEnd type="triangl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CA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8.xml><?xml version="1.0" encoding="utf-8"?>
<a:theme xmlns:a="http://schemas.openxmlformats.org/drawingml/2006/main" name="57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9.xml><?xml version="1.0" encoding="utf-8"?>
<a:theme xmlns:a="http://schemas.openxmlformats.org/drawingml/2006/main" name="79_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38100" cap="flat" cmpd="sng" algn="ctr">
          <a:solidFill>
            <a:schemeClr val="hlink"/>
          </a:solidFill>
          <a:prstDash val="solid"/>
          <a:round/>
          <a:headEnd type="none" w="med" len="med"/>
          <a:tailEnd type="none" w="med" len="med"/>
        </a:ln>
        <a:effectLst/>
        <a:extLst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0" i="0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  <a:txDef>
      <a:spPr bwMode="auto">
        <a:solidFill>
          <a:schemeClr val="bg1"/>
        </a:solidFill>
        <a:ln w="9525">
          <a:solidFill>
            <a:schemeClr val="tx1"/>
          </a:solidFill>
          <a:miter lim="800000"/>
          <a:headEnd/>
          <a:tailEnd/>
        </a:ln>
        <a:effectLst>
          <a:outerShdw blurRad="50800" dist="38100" dir="8100000" algn="tr" rotWithShape="0">
            <a:prstClr val="black">
              <a:alpha val="40000"/>
            </a:prstClr>
          </a:outerShdw>
        </a:effectLst>
      </a:spPr>
      <a:bodyPr wrap="square">
        <a:spAutoFit/>
      </a:bodyPr>
      <a:lstStyle>
        <a:defPPr algn="l" eaLnBrk="1" hangingPunct="1">
          <a:lnSpc>
            <a:spcPct val="95000"/>
          </a:lnSpc>
          <a:spcBef>
            <a:spcPct val="0"/>
          </a:spcBef>
          <a:buClr>
            <a:srgbClr val="D25814"/>
          </a:buClr>
          <a:buSzPct val="110000"/>
          <a:buFont typeface="Wingdings" charset="0"/>
          <a:buNone/>
          <a:defRPr sz="1800" dirty="0" smtClean="0">
            <a:solidFill>
              <a:schemeClr val="accent1"/>
            </a:solidFill>
            <a:effectLst>
              <a:outerShdw blurRad="38100" dist="38100" dir="2700000" algn="tl">
                <a:srgbClr val="000000">
                  <a:alpha val="43137"/>
                </a:srgbClr>
              </a:outerShdw>
            </a:effectLst>
            <a:latin typeface="+mj-lt"/>
          </a:defRPr>
        </a:defPPr>
      </a:lstStyle>
    </a:tx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77742</TotalTime>
  <Words>28039</Words>
  <Application>Microsoft Office PowerPoint</Application>
  <PresentationFormat>On-screen Show (4:3)</PresentationFormat>
  <Paragraphs>7740</Paragraphs>
  <Slides>422</Slides>
  <Notes>336</Notes>
  <HiddenSlides>0</HiddenSlides>
  <MMClips>1</MMClips>
  <ScaleCrop>false</ScaleCrop>
  <HeadingPairs>
    <vt:vector size="8" baseType="variant">
      <vt:variant>
        <vt:lpstr>Fonts Used</vt:lpstr>
      </vt:variant>
      <vt:variant>
        <vt:i4>11</vt:i4>
      </vt:variant>
      <vt:variant>
        <vt:lpstr>Theme</vt:lpstr>
      </vt:variant>
      <vt:variant>
        <vt:i4>11</vt:i4>
      </vt:variant>
      <vt:variant>
        <vt:lpstr>Embedded OLE Servers</vt:lpstr>
      </vt:variant>
      <vt:variant>
        <vt:i4>1</vt:i4>
      </vt:variant>
      <vt:variant>
        <vt:lpstr>Slide Titles</vt:lpstr>
      </vt:variant>
      <vt:variant>
        <vt:i4>422</vt:i4>
      </vt:variant>
    </vt:vector>
  </HeadingPairs>
  <TitlesOfParts>
    <vt:vector size="445" baseType="lpstr">
      <vt:lpstr>Arial</vt:lpstr>
      <vt:lpstr>Arial Rounded MT Bold</vt:lpstr>
      <vt:lpstr>Cambria Math</vt:lpstr>
      <vt:lpstr>Comic Sans MS</vt:lpstr>
      <vt:lpstr>Courier New</vt:lpstr>
      <vt:lpstr>Monotype Corsiva</vt:lpstr>
      <vt:lpstr>Snap ITC</vt:lpstr>
      <vt:lpstr>Symbol</vt:lpstr>
      <vt:lpstr>Times New Roman</vt:lpstr>
      <vt:lpstr>Trebuchet MS</vt:lpstr>
      <vt:lpstr>Wingdings</vt:lpstr>
      <vt:lpstr>Default Design</vt:lpstr>
      <vt:lpstr>35_Default Design</vt:lpstr>
      <vt:lpstr>1_Default Design</vt:lpstr>
      <vt:lpstr>4_Default Design</vt:lpstr>
      <vt:lpstr>5_Default Design</vt:lpstr>
      <vt:lpstr>6_Default Design</vt:lpstr>
      <vt:lpstr>7_Default Design</vt:lpstr>
      <vt:lpstr>57_Default Design</vt:lpstr>
      <vt:lpstr>79_Default Design</vt:lpstr>
      <vt:lpstr>3_Default Design</vt:lpstr>
      <vt:lpstr>2_Default Design</vt:lpstr>
      <vt:lpstr>Equation</vt:lpstr>
      <vt:lpstr>Dynamic Programming (As the Graph of Life)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Dynamic Programming Leveled Graph</vt:lpstr>
      <vt:lpstr>Dynamic Programming Leveled Graph</vt:lpstr>
      <vt:lpstr>PowerPoint Presentation</vt:lpstr>
      <vt:lpstr>PowerPoint Presentation</vt:lpstr>
      <vt:lpstr>Dynamic Programming Leveled Graph</vt:lpstr>
      <vt:lpstr>PowerPoint Presentation</vt:lpstr>
      <vt:lpstr>Little Bird  &amp; Friend Alg</vt:lpstr>
      <vt:lpstr>Little Bird  &amp; Friend Alg</vt:lpstr>
      <vt:lpstr>Little Bird  &amp; Friend Alg</vt:lpstr>
      <vt:lpstr>PowerPoint Presentation</vt:lpstr>
      <vt:lpstr>Try all Bird Answers</vt:lpstr>
      <vt:lpstr>Try all Bird Answers</vt:lpstr>
      <vt:lpstr>Try all Bird Answers</vt:lpstr>
      <vt:lpstr>Take the Best of the Best</vt:lpstr>
      <vt:lpstr>Take the Best of the Best</vt:lpstr>
      <vt:lpstr>Continue with the next nodes</vt:lpstr>
      <vt:lpstr>Constructing Optimal Path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Graph of Life</vt:lpstr>
      <vt:lpstr>The Graph of Life</vt:lpstr>
      <vt:lpstr>The Graph of Life</vt:lpstr>
      <vt:lpstr>The Graph of Life</vt:lpstr>
      <vt:lpstr>PowerPoint Presentation</vt:lpstr>
      <vt:lpstr>PowerPoint Presentation</vt:lpstr>
      <vt:lpstr>PowerPoint Presentation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Printing Neatly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Knapsack Problem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Job/Event Scheduling Problem</vt:lpstr>
      <vt:lpstr>PowerPoint Presentation</vt:lpstr>
      <vt:lpstr>Greedy Algorithm</vt:lpstr>
      <vt:lpstr>Greedy Algorithm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Graph of Life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Non-Graph Dynamic Programming.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Parsing</vt:lpstr>
      <vt:lpstr>Parsing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Speeding Up the Time</vt:lpstr>
      <vt:lpstr>PowerPoint Presentation</vt:lpstr>
      <vt:lpstr>PowerPoint Presentation</vt:lpstr>
      <vt:lpstr>PowerPoint Presentation</vt:lpstr>
      <vt:lpstr>Speeding Up the Time</vt:lpstr>
      <vt:lpstr>Speeding Up the Time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The Question For the Little Bird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Optimal Substructure</vt:lpstr>
      <vt:lpstr>Don’t all problems have this optimal substructure property?</vt:lpstr>
      <vt:lpstr>Longest simple path</vt:lpstr>
      <vt:lpstr>Optimal Substructure</vt:lpstr>
      <vt:lpstr>Optimal Substructure</vt:lpstr>
      <vt:lpstr>Optimal Substructure</vt:lpstr>
      <vt:lpstr>Optimal Substructure</vt:lpstr>
      <vt:lpstr>Optimal Substructure</vt:lpstr>
      <vt:lpstr>Optimal Substructure</vt:lpstr>
      <vt:lpstr>Optimal Substructure</vt:lpstr>
      <vt:lpstr>PowerPoint Presentation</vt:lpstr>
      <vt:lpstr>PowerPoint Presentation</vt:lpstr>
      <vt:lpstr>Optimization Problems</vt:lpstr>
      <vt:lpstr>Dynamic Programming Don’ts </vt:lpstr>
      <vt:lpstr>Dynamic Programming Don’ts </vt:lpstr>
      <vt:lpstr>Dynamic Programming Don’ts </vt:lpstr>
      <vt:lpstr>Dynamic Programming Don’ts </vt:lpstr>
      <vt:lpstr>The Question For the Little Bird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All Pairs Shortest Paths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Graph of Life</vt:lpstr>
      <vt:lpstr>The Graph of Life</vt:lpstr>
      <vt:lpstr>PowerPoint Presentation</vt:lpstr>
      <vt:lpstr>PowerPoint Presentation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  <vt:lpstr>The Graph of Life</vt:lpstr>
    </vt:vector>
  </TitlesOfParts>
  <Company>York University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math</dc:title>
  <dc:creator>Jeff Edmonds</dc:creator>
  <cp:lastModifiedBy>Jeffrey A Edmonds</cp:lastModifiedBy>
  <cp:revision>784</cp:revision>
  <dcterms:created xsi:type="dcterms:W3CDTF">2000-08-25T17:31:26Z</dcterms:created>
  <dcterms:modified xsi:type="dcterms:W3CDTF">2024-12-01T03:26:57Z</dcterms:modified>
</cp:coreProperties>
</file>